
<file path=[Content_Types].xml><?xml version="1.0" encoding="utf-8"?>
<Types xmlns="http://schemas.openxmlformats.org/package/2006/content-types">
  <Default Extension="xml" ContentType="application/xml"/>
  <Default Extension="jpg" ContentType="image/jpeg"/>
  <Default Extension="tiff" ContentType="image/tiff"/>
  <Default Extension="jpeg" ContentType="image/jpeg"/>
  <Default Extension="emf" ContentType="image/x-emf"/>
  <Default Extension="rels" ContentType="application/vnd.openxmlformats-package.relationships+xml"/>
  <Default Extension="gif" ContentType="image/gif"/>
  <Default Extension="wmf" ContentType="image/x-wmf"/>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297"/>
  </p:notesMasterIdLst>
  <p:handoutMasterIdLst>
    <p:handoutMasterId r:id="rId298"/>
  </p:handoutMasterIdLst>
  <p:sldIdLst>
    <p:sldId id="717" r:id="rId2"/>
    <p:sldId id="841" r:id="rId3"/>
    <p:sldId id="1116" r:id="rId4"/>
    <p:sldId id="1059" r:id="rId5"/>
    <p:sldId id="933" r:id="rId6"/>
    <p:sldId id="1065" r:id="rId7"/>
    <p:sldId id="885" r:id="rId8"/>
    <p:sldId id="1053" r:id="rId9"/>
    <p:sldId id="1200" r:id="rId10"/>
    <p:sldId id="938" r:id="rId11"/>
    <p:sldId id="741" r:id="rId12"/>
    <p:sldId id="742" r:id="rId13"/>
    <p:sldId id="257" r:id="rId14"/>
    <p:sldId id="1228" r:id="rId15"/>
    <p:sldId id="1256" r:id="rId16"/>
    <p:sldId id="1257" r:id="rId17"/>
    <p:sldId id="1258" r:id="rId18"/>
    <p:sldId id="1259" r:id="rId19"/>
    <p:sldId id="1260" r:id="rId20"/>
    <p:sldId id="1261" r:id="rId21"/>
    <p:sldId id="1262" r:id="rId22"/>
    <p:sldId id="258" r:id="rId23"/>
    <p:sldId id="697" r:id="rId24"/>
    <p:sldId id="799" r:id="rId25"/>
    <p:sldId id="305" r:id="rId26"/>
    <p:sldId id="703" r:id="rId27"/>
    <p:sldId id="718" r:id="rId28"/>
    <p:sldId id="704" r:id="rId29"/>
    <p:sldId id="699" r:id="rId30"/>
    <p:sldId id="700" r:id="rId31"/>
    <p:sldId id="659" r:id="rId32"/>
    <p:sldId id="660" r:id="rId33"/>
    <p:sldId id="306" r:id="rId34"/>
    <p:sldId id="701" r:id="rId35"/>
    <p:sldId id="702" r:id="rId36"/>
    <p:sldId id="1194" r:id="rId37"/>
    <p:sldId id="307" r:id="rId38"/>
    <p:sldId id="271" r:id="rId39"/>
    <p:sldId id="272" r:id="rId40"/>
    <p:sldId id="1263" r:id="rId41"/>
    <p:sldId id="1264" r:id="rId42"/>
    <p:sldId id="275" r:id="rId43"/>
    <p:sldId id="298" r:id="rId44"/>
    <p:sldId id="706" r:id="rId45"/>
    <p:sldId id="1066" r:id="rId46"/>
    <p:sldId id="1067" r:id="rId47"/>
    <p:sldId id="1117" r:id="rId48"/>
    <p:sldId id="356" r:id="rId49"/>
    <p:sldId id="277" r:id="rId50"/>
    <p:sldId id="1096" r:id="rId51"/>
    <p:sldId id="854" r:id="rId52"/>
    <p:sldId id="299" r:id="rId53"/>
    <p:sldId id="739" r:id="rId54"/>
    <p:sldId id="853" r:id="rId55"/>
    <p:sldId id="304" r:id="rId56"/>
    <p:sldId id="936" r:id="rId57"/>
    <p:sldId id="937" r:id="rId58"/>
    <p:sldId id="844" r:id="rId59"/>
    <p:sldId id="1097" r:id="rId60"/>
    <p:sldId id="856" r:id="rId61"/>
    <p:sldId id="857" r:id="rId62"/>
    <p:sldId id="848" r:id="rId63"/>
    <p:sldId id="849" r:id="rId64"/>
    <p:sldId id="1119" r:id="rId65"/>
    <p:sldId id="1198" r:id="rId66"/>
    <p:sldId id="1197" r:id="rId67"/>
    <p:sldId id="1199" r:id="rId68"/>
    <p:sldId id="1120" r:id="rId69"/>
    <p:sldId id="1231" r:id="rId70"/>
    <p:sldId id="1232" r:id="rId71"/>
    <p:sldId id="1233" r:id="rId72"/>
    <p:sldId id="1234" r:id="rId73"/>
    <p:sldId id="1235" r:id="rId74"/>
    <p:sldId id="1236" r:id="rId75"/>
    <p:sldId id="1255" r:id="rId76"/>
    <p:sldId id="1254" r:id="rId77"/>
    <p:sldId id="1238" r:id="rId78"/>
    <p:sldId id="1240" r:id="rId79"/>
    <p:sldId id="1241" r:id="rId80"/>
    <p:sldId id="1253" r:id="rId81"/>
    <p:sldId id="308" r:id="rId82"/>
    <p:sldId id="709" r:id="rId83"/>
    <p:sldId id="710" r:id="rId84"/>
    <p:sldId id="603" r:id="rId85"/>
    <p:sldId id="711" r:id="rId86"/>
    <p:sldId id="712" r:id="rId87"/>
    <p:sldId id="713" r:id="rId88"/>
    <p:sldId id="939" r:id="rId89"/>
    <p:sldId id="1098" r:id="rId90"/>
    <p:sldId id="1099" r:id="rId91"/>
    <p:sldId id="1100" r:id="rId92"/>
    <p:sldId id="1101" r:id="rId93"/>
    <p:sldId id="1102" r:id="rId94"/>
    <p:sldId id="1103" r:id="rId95"/>
    <p:sldId id="1104" r:id="rId96"/>
    <p:sldId id="1105" r:id="rId97"/>
    <p:sldId id="1106" r:id="rId98"/>
    <p:sldId id="1115" r:id="rId99"/>
    <p:sldId id="1107" r:id="rId100"/>
    <p:sldId id="1108" r:id="rId101"/>
    <p:sldId id="1109" r:id="rId102"/>
    <p:sldId id="1110" r:id="rId103"/>
    <p:sldId id="1111" r:id="rId104"/>
    <p:sldId id="1112" r:id="rId105"/>
    <p:sldId id="1113" r:id="rId106"/>
    <p:sldId id="1114" r:id="rId107"/>
    <p:sldId id="1185" r:id="rId108"/>
    <p:sldId id="1186" r:id="rId109"/>
    <p:sldId id="1187" r:id="rId110"/>
    <p:sldId id="1188" r:id="rId111"/>
    <p:sldId id="1189" r:id="rId112"/>
    <p:sldId id="503" r:id="rId113"/>
    <p:sldId id="504" r:id="rId114"/>
    <p:sldId id="505" r:id="rId115"/>
    <p:sldId id="1201" r:id="rId116"/>
    <p:sldId id="1202" r:id="rId117"/>
    <p:sldId id="1203" r:id="rId118"/>
    <p:sldId id="1204" r:id="rId119"/>
    <p:sldId id="506" r:id="rId120"/>
    <p:sldId id="507" r:id="rId121"/>
    <p:sldId id="508" r:id="rId122"/>
    <p:sldId id="509" r:id="rId123"/>
    <p:sldId id="510" r:id="rId124"/>
    <p:sldId id="511" r:id="rId125"/>
    <p:sldId id="512" r:id="rId126"/>
    <p:sldId id="513" r:id="rId127"/>
    <p:sldId id="893" r:id="rId128"/>
    <p:sldId id="894" r:id="rId129"/>
    <p:sldId id="516" r:id="rId130"/>
    <p:sldId id="430" r:id="rId131"/>
    <p:sldId id="905" r:id="rId132"/>
    <p:sldId id="432" r:id="rId133"/>
    <p:sldId id="433" r:id="rId134"/>
    <p:sldId id="517" r:id="rId135"/>
    <p:sldId id="436" r:id="rId136"/>
    <p:sldId id="453" r:id="rId137"/>
    <p:sldId id="520" r:id="rId138"/>
    <p:sldId id="679" r:id="rId139"/>
    <p:sldId id="680" r:id="rId140"/>
    <p:sldId id="1184" r:id="rId141"/>
    <p:sldId id="441" r:id="rId142"/>
    <p:sldId id="519" r:id="rId143"/>
    <p:sldId id="1207" r:id="rId144"/>
    <p:sldId id="443" r:id="rId145"/>
    <p:sldId id="1205" r:id="rId146"/>
    <p:sldId id="1209" r:id="rId147"/>
    <p:sldId id="1210" r:id="rId148"/>
    <p:sldId id="996" r:id="rId149"/>
    <p:sldId id="997" r:id="rId150"/>
    <p:sldId id="998" r:id="rId151"/>
    <p:sldId id="999" r:id="rId152"/>
    <p:sldId id="606" r:id="rId153"/>
    <p:sldId id="607" r:id="rId154"/>
    <p:sldId id="608" r:id="rId155"/>
    <p:sldId id="609" r:id="rId156"/>
    <p:sldId id="1220" r:id="rId157"/>
    <p:sldId id="610" r:id="rId158"/>
    <p:sldId id="611" r:id="rId159"/>
    <p:sldId id="843" r:id="rId160"/>
    <p:sldId id="613" r:id="rId161"/>
    <p:sldId id="1219" r:id="rId162"/>
    <p:sldId id="1213" r:id="rId163"/>
    <p:sldId id="1214" r:id="rId164"/>
    <p:sldId id="1212" r:id="rId165"/>
    <p:sldId id="1215" r:id="rId166"/>
    <p:sldId id="1216" r:id="rId167"/>
    <p:sldId id="1218" r:id="rId168"/>
    <p:sldId id="688" r:id="rId169"/>
    <p:sldId id="689" r:id="rId170"/>
    <p:sldId id="614" r:id="rId171"/>
    <p:sldId id="842" r:id="rId172"/>
    <p:sldId id="1190" r:id="rId173"/>
    <p:sldId id="1191" r:id="rId174"/>
    <p:sldId id="1192" r:id="rId175"/>
    <p:sldId id="1193" r:id="rId176"/>
    <p:sldId id="1068" r:id="rId177"/>
    <p:sldId id="1069" r:id="rId178"/>
    <p:sldId id="1070" r:id="rId179"/>
    <p:sldId id="617" r:id="rId180"/>
    <p:sldId id="618" r:id="rId181"/>
    <p:sldId id="638" r:id="rId182"/>
    <p:sldId id="620" r:id="rId183"/>
    <p:sldId id="635" r:id="rId184"/>
    <p:sldId id="727" r:id="rId185"/>
    <p:sldId id="724" r:id="rId186"/>
    <p:sldId id="637" r:id="rId187"/>
    <p:sldId id="625" r:id="rId188"/>
    <p:sldId id="636" r:id="rId189"/>
    <p:sldId id="639" r:id="rId190"/>
    <p:sldId id="344" r:id="rId191"/>
    <p:sldId id="891" r:id="rId192"/>
    <p:sldId id="691" r:id="rId193"/>
    <p:sldId id="692" r:id="rId194"/>
    <p:sldId id="338" r:id="rId195"/>
    <p:sldId id="339" r:id="rId196"/>
    <p:sldId id="345" r:id="rId197"/>
    <p:sldId id="348" r:id="rId198"/>
    <p:sldId id="795" r:id="rId199"/>
    <p:sldId id="794" r:id="rId200"/>
    <p:sldId id="796" r:id="rId201"/>
    <p:sldId id="693" r:id="rId202"/>
    <p:sldId id="694" r:id="rId203"/>
    <p:sldId id="1195" r:id="rId204"/>
    <p:sldId id="695" r:id="rId205"/>
    <p:sldId id="1051" r:id="rId206"/>
    <p:sldId id="1000" r:id="rId207"/>
    <p:sldId id="1121" r:id="rId208"/>
    <p:sldId id="1122" r:id="rId209"/>
    <p:sldId id="1123" r:id="rId210"/>
    <p:sldId id="1124" r:id="rId211"/>
    <p:sldId id="1221" r:id="rId212"/>
    <p:sldId id="1125" r:id="rId213"/>
    <p:sldId id="1126" r:id="rId214"/>
    <p:sldId id="1127" r:id="rId215"/>
    <p:sldId id="1128" r:id="rId216"/>
    <p:sldId id="1129" r:id="rId217"/>
    <p:sldId id="1130" r:id="rId218"/>
    <p:sldId id="1131" r:id="rId219"/>
    <p:sldId id="1132" r:id="rId220"/>
    <p:sldId id="1133" r:id="rId221"/>
    <p:sldId id="1134" r:id="rId222"/>
    <p:sldId id="1135" r:id="rId223"/>
    <p:sldId id="1136" r:id="rId224"/>
    <p:sldId id="1137" r:id="rId225"/>
    <p:sldId id="1138" r:id="rId226"/>
    <p:sldId id="1139" r:id="rId227"/>
    <p:sldId id="1140" r:id="rId228"/>
    <p:sldId id="1141" r:id="rId229"/>
    <p:sldId id="1142" r:id="rId230"/>
    <p:sldId id="1222" r:id="rId231"/>
    <p:sldId id="1223" r:id="rId232"/>
    <p:sldId id="1224" r:id="rId233"/>
    <p:sldId id="1225" r:id="rId234"/>
    <p:sldId id="1145" r:id="rId235"/>
    <p:sldId id="1226" r:id="rId236"/>
    <p:sldId id="1146" r:id="rId237"/>
    <p:sldId id="1147" r:id="rId238"/>
    <p:sldId id="1148" r:id="rId239"/>
    <p:sldId id="1149" r:id="rId240"/>
    <p:sldId id="1151" r:id="rId241"/>
    <p:sldId id="1152" r:id="rId242"/>
    <p:sldId id="1153" r:id="rId243"/>
    <p:sldId id="1154" r:id="rId244"/>
    <p:sldId id="1155" r:id="rId245"/>
    <p:sldId id="1156" r:id="rId246"/>
    <p:sldId id="1157" r:id="rId247"/>
    <p:sldId id="1158" r:id="rId248"/>
    <p:sldId id="1159" r:id="rId249"/>
    <p:sldId id="1160" r:id="rId250"/>
    <p:sldId id="1161" r:id="rId251"/>
    <p:sldId id="1162" r:id="rId252"/>
    <p:sldId id="1163" r:id="rId253"/>
    <p:sldId id="1164" r:id="rId254"/>
    <p:sldId id="1165" r:id="rId255"/>
    <p:sldId id="1166" r:id="rId256"/>
    <p:sldId id="1044" r:id="rId257"/>
    <p:sldId id="1045" r:id="rId258"/>
    <p:sldId id="1046" r:id="rId259"/>
    <p:sldId id="1047" r:id="rId260"/>
    <p:sldId id="1048" r:id="rId261"/>
    <p:sldId id="1049" r:id="rId262"/>
    <p:sldId id="1050" r:id="rId263"/>
    <p:sldId id="1183" r:id="rId264"/>
    <p:sldId id="1167" r:id="rId265"/>
    <p:sldId id="1168" r:id="rId266"/>
    <p:sldId id="1169" r:id="rId267"/>
    <p:sldId id="1170" r:id="rId268"/>
    <p:sldId id="1171" r:id="rId269"/>
    <p:sldId id="1172" r:id="rId270"/>
    <p:sldId id="1173" r:id="rId271"/>
    <p:sldId id="1174" r:id="rId272"/>
    <p:sldId id="1175" r:id="rId273"/>
    <p:sldId id="1176" r:id="rId274"/>
    <p:sldId id="1177" r:id="rId275"/>
    <p:sldId id="1266" r:id="rId276"/>
    <p:sldId id="1178" r:id="rId277"/>
    <p:sldId id="1267" r:id="rId278"/>
    <p:sldId id="1179" r:id="rId279"/>
    <p:sldId id="1181" r:id="rId280"/>
    <p:sldId id="1182" r:id="rId281"/>
    <p:sldId id="1083" r:id="rId282"/>
    <p:sldId id="1084" r:id="rId283"/>
    <p:sldId id="1085" r:id="rId284"/>
    <p:sldId id="1086" r:id="rId285"/>
    <p:sldId id="1087" r:id="rId286"/>
    <p:sldId id="1088" r:id="rId287"/>
    <p:sldId id="1089" r:id="rId288"/>
    <p:sldId id="1090" r:id="rId289"/>
    <p:sldId id="1091" r:id="rId290"/>
    <p:sldId id="1092" r:id="rId291"/>
    <p:sldId id="1211" r:id="rId292"/>
    <p:sldId id="1094" r:id="rId293"/>
    <p:sldId id="839" r:id="rId294"/>
    <p:sldId id="840" r:id="rId295"/>
    <p:sldId id="715" r:id="rId296"/>
  </p:sldIdLst>
  <p:sldSz cx="9144000" cy="6858000" type="screen4x3"/>
  <p:notesSz cx="6858000" cy="9144000"/>
  <p:defaultTextStyle>
    <a:defPPr>
      <a:defRPr lang="ja-JP"/>
    </a:defPPr>
    <a:lvl1pPr marL="0" algn="l" defTabSz="457200" rtl="0" eaLnBrk="1" latinLnBrk="0" hangingPunct="1">
      <a:defRPr kumimoji="1" sz="1800" kern="1200">
        <a:solidFill>
          <a:schemeClr val="tx1"/>
        </a:solidFill>
        <a:latin typeface="+mn-lt"/>
        <a:ea typeface="+mn-ea"/>
        <a:cs typeface="+mn-cs"/>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566"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9051"/>
    <a:srgbClr val="0432FF"/>
    <a:srgbClr val="FF6666"/>
    <a:srgbClr val="E46C0A"/>
    <a:srgbClr val="FFFFFF"/>
    <a:srgbClr val="FFFBD2"/>
    <a:srgbClr val="66CC00"/>
    <a:srgbClr val="80FF00"/>
    <a:srgbClr val="66FFCC"/>
    <a:srgbClr val="66FF6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569"/>
    <p:restoredTop sz="94206" autoAdjust="0"/>
  </p:normalViewPr>
  <p:slideViewPr>
    <p:cSldViewPr snapToGrid="0" snapToObjects="1" showGuides="1">
      <p:cViewPr varScale="1">
        <p:scale>
          <a:sx n="207" d="100"/>
          <a:sy n="207" d="100"/>
        </p:scale>
        <p:origin x="2160" y="176"/>
      </p:cViewPr>
      <p:guideLst>
        <p:guide orient="horz" pos="3566"/>
        <p:guide pos="2880"/>
      </p:guideLst>
    </p:cSldViewPr>
  </p:slideViewPr>
  <p:notesTextViewPr>
    <p:cViewPr>
      <p:scale>
        <a:sx n="100" d="100"/>
        <a:sy n="100" d="100"/>
      </p:scale>
      <p:origin x="0" y="0"/>
    </p:cViewPr>
  </p:notesTextViewPr>
  <p:sorterViewPr>
    <p:cViewPr>
      <p:scale>
        <a:sx n="158" d="100"/>
        <a:sy n="158" d="100"/>
      </p:scale>
      <p:origin x="0" y="99376"/>
    </p:cViewPr>
  </p:sorter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170" Type="http://schemas.openxmlformats.org/officeDocument/2006/relationships/slide" Target="slides/slide169.xml"/><Relationship Id="rId171" Type="http://schemas.openxmlformats.org/officeDocument/2006/relationships/slide" Target="slides/slide170.xml"/><Relationship Id="rId172" Type="http://schemas.openxmlformats.org/officeDocument/2006/relationships/slide" Target="slides/slide171.xml"/><Relationship Id="rId173" Type="http://schemas.openxmlformats.org/officeDocument/2006/relationships/slide" Target="slides/slide172.xml"/><Relationship Id="rId174" Type="http://schemas.openxmlformats.org/officeDocument/2006/relationships/slide" Target="slides/slide173.xml"/><Relationship Id="rId175" Type="http://schemas.openxmlformats.org/officeDocument/2006/relationships/slide" Target="slides/slide174.xml"/><Relationship Id="rId176" Type="http://schemas.openxmlformats.org/officeDocument/2006/relationships/slide" Target="slides/slide175.xml"/><Relationship Id="rId177" Type="http://schemas.openxmlformats.org/officeDocument/2006/relationships/slide" Target="slides/slide176.xml"/><Relationship Id="rId178" Type="http://schemas.openxmlformats.org/officeDocument/2006/relationships/slide" Target="slides/slide177.xml"/><Relationship Id="rId179" Type="http://schemas.openxmlformats.org/officeDocument/2006/relationships/slide" Target="slides/slide178.xml"/><Relationship Id="rId260" Type="http://schemas.openxmlformats.org/officeDocument/2006/relationships/slide" Target="slides/slide259.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261" Type="http://schemas.openxmlformats.org/officeDocument/2006/relationships/slide" Target="slides/slide260.xml"/><Relationship Id="rId262" Type="http://schemas.openxmlformats.org/officeDocument/2006/relationships/slide" Target="slides/slide261.xml"/><Relationship Id="rId263" Type="http://schemas.openxmlformats.org/officeDocument/2006/relationships/slide" Target="slides/slide262.xml"/><Relationship Id="rId264" Type="http://schemas.openxmlformats.org/officeDocument/2006/relationships/slide" Target="slides/slide263.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200" Type="http://schemas.openxmlformats.org/officeDocument/2006/relationships/slide" Target="slides/slide199.xml"/><Relationship Id="rId201" Type="http://schemas.openxmlformats.org/officeDocument/2006/relationships/slide" Target="slides/slide200.xml"/><Relationship Id="rId202" Type="http://schemas.openxmlformats.org/officeDocument/2006/relationships/slide" Target="slides/slide201.xml"/><Relationship Id="rId203" Type="http://schemas.openxmlformats.org/officeDocument/2006/relationships/slide" Target="slides/slide202.xml"/><Relationship Id="rId204" Type="http://schemas.openxmlformats.org/officeDocument/2006/relationships/slide" Target="slides/slide203.xml"/><Relationship Id="rId205" Type="http://schemas.openxmlformats.org/officeDocument/2006/relationships/slide" Target="slides/slide204.xml"/><Relationship Id="rId206" Type="http://schemas.openxmlformats.org/officeDocument/2006/relationships/slide" Target="slides/slide205.xml"/><Relationship Id="rId207" Type="http://schemas.openxmlformats.org/officeDocument/2006/relationships/slide" Target="slides/slide206.xml"/><Relationship Id="rId208" Type="http://schemas.openxmlformats.org/officeDocument/2006/relationships/slide" Target="slides/slide207.xml"/><Relationship Id="rId209" Type="http://schemas.openxmlformats.org/officeDocument/2006/relationships/slide" Target="slides/slide208.xml"/><Relationship Id="rId265" Type="http://schemas.openxmlformats.org/officeDocument/2006/relationships/slide" Target="slides/slide264.xml"/><Relationship Id="rId266" Type="http://schemas.openxmlformats.org/officeDocument/2006/relationships/slide" Target="slides/slide265.xml"/><Relationship Id="rId267" Type="http://schemas.openxmlformats.org/officeDocument/2006/relationships/slide" Target="slides/slide266.xml"/><Relationship Id="rId268" Type="http://schemas.openxmlformats.org/officeDocument/2006/relationships/slide" Target="slides/slide267.xml"/><Relationship Id="rId269" Type="http://schemas.openxmlformats.org/officeDocument/2006/relationships/slide" Target="slides/slide26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 Id="rId180" Type="http://schemas.openxmlformats.org/officeDocument/2006/relationships/slide" Target="slides/slide179.xml"/><Relationship Id="rId181" Type="http://schemas.openxmlformats.org/officeDocument/2006/relationships/slide" Target="slides/slide180.xml"/><Relationship Id="rId182" Type="http://schemas.openxmlformats.org/officeDocument/2006/relationships/slide" Target="slides/slide181.xml"/><Relationship Id="rId183" Type="http://schemas.openxmlformats.org/officeDocument/2006/relationships/slide" Target="slides/slide182.xml"/><Relationship Id="rId184" Type="http://schemas.openxmlformats.org/officeDocument/2006/relationships/slide" Target="slides/slide183.xml"/><Relationship Id="rId185" Type="http://schemas.openxmlformats.org/officeDocument/2006/relationships/slide" Target="slides/slide184.xml"/><Relationship Id="rId186" Type="http://schemas.openxmlformats.org/officeDocument/2006/relationships/slide" Target="slides/slide185.xml"/><Relationship Id="rId187" Type="http://schemas.openxmlformats.org/officeDocument/2006/relationships/slide" Target="slides/slide186.xml"/><Relationship Id="rId188" Type="http://schemas.openxmlformats.org/officeDocument/2006/relationships/slide" Target="slides/slide187.xml"/><Relationship Id="rId189" Type="http://schemas.openxmlformats.org/officeDocument/2006/relationships/slide" Target="slides/slide188.xml"/><Relationship Id="rId270" Type="http://schemas.openxmlformats.org/officeDocument/2006/relationships/slide" Target="slides/slide26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271" Type="http://schemas.openxmlformats.org/officeDocument/2006/relationships/slide" Target="slides/slide270.xml"/><Relationship Id="rId272" Type="http://schemas.openxmlformats.org/officeDocument/2006/relationships/slide" Target="slides/slide271.xml"/><Relationship Id="rId273" Type="http://schemas.openxmlformats.org/officeDocument/2006/relationships/slide" Target="slides/slide272.xml"/><Relationship Id="rId274" Type="http://schemas.openxmlformats.org/officeDocument/2006/relationships/slide" Target="slides/slide273.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slide" Target="slides/slide122.xml"/><Relationship Id="rId124" Type="http://schemas.openxmlformats.org/officeDocument/2006/relationships/slide" Target="slides/slide123.xml"/><Relationship Id="rId125" Type="http://schemas.openxmlformats.org/officeDocument/2006/relationships/slide" Target="slides/slide124.xml"/><Relationship Id="rId126" Type="http://schemas.openxmlformats.org/officeDocument/2006/relationships/slide" Target="slides/slide125.xml"/><Relationship Id="rId127" Type="http://schemas.openxmlformats.org/officeDocument/2006/relationships/slide" Target="slides/slide126.xml"/><Relationship Id="rId128" Type="http://schemas.openxmlformats.org/officeDocument/2006/relationships/slide" Target="slides/slide127.xml"/><Relationship Id="rId129" Type="http://schemas.openxmlformats.org/officeDocument/2006/relationships/slide" Target="slides/slide128.xml"/><Relationship Id="rId210" Type="http://schemas.openxmlformats.org/officeDocument/2006/relationships/slide" Target="slides/slide209.xml"/><Relationship Id="rId211" Type="http://schemas.openxmlformats.org/officeDocument/2006/relationships/slide" Target="slides/slide210.xml"/><Relationship Id="rId212" Type="http://schemas.openxmlformats.org/officeDocument/2006/relationships/slide" Target="slides/slide211.xml"/><Relationship Id="rId213" Type="http://schemas.openxmlformats.org/officeDocument/2006/relationships/slide" Target="slides/slide212.xml"/><Relationship Id="rId214" Type="http://schemas.openxmlformats.org/officeDocument/2006/relationships/slide" Target="slides/slide213.xml"/><Relationship Id="rId215" Type="http://schemas.openxmlformats.org/officeDocument/2006/relationships/slide" Target="slides/slide214.xml"/><Relationship Id="rId216" Type="http://schemas.openxmlformats.org/officeDocument/2006/relationships/slide" Target="slides/slide215.xml"/><Relationship Id="rId217" Type="http://schemas.openxmlformats.org/officeDocument/2006/relationships/slide" Target="slides/slide216.xml"/><Relationship Id="rId218" Type="http://schemas.openxmlformats.org/officeDocument/2006/relationships/slide" Target="slides/slide217.xml"/><Relationship Id="rId219" Type="http://schemas.openxmlformats.org/officeDocument/2006/relationships/slide" Target="slides/slide218.xml"/><Relationship Id="rId275" Type="http://schemas.openxmlformats.org/officeDocument/2006/relationships/slide" Target="slides/slide274.xml"/><Relationship Id="rId276" Type="http://schemas.openxmlformats.org/officeDocument/2006/relationships/slide" Target="slides/slide275.xml"/><Relationship Id="rId277" Type="http://schemas.openxmlformats.org/officeDocument/2006/relationships/slide" Target="slides/slide276.xml"/><Relationship Id="rId278" Type="http://schemas.openxmlformats.org/officeDocument/2006/relationships/slide" Target="slides/slide277.xml"/><Relationship Id="rId279" Type="http://schemas.openxmlformats.org/officeDocument/2006/relationships/slide" Target="slides/slide278.xml"/><Relationship Id="rId300" Type="http://schemas.openxmlformats.org/officeDocument/2006/relationships/viewProps" Target="viewProps.xml"/><Relationship Id="rId301" Type="http://schemas.openxmlformats.org/officeDocument/2006/relationships/theme" Target="theme/theme1.xml"/><Relationship Id="rId302" Type="http://schemas.openxmlformats.org/officeDocument/2006/relationships/tableStyles" Target="tableStyles.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190" Type="http://schemas.openxmlformats.org/officeDocument/2006/relationships/slide" Target="slides/slide189.xml"/><Relationship Id="rId191" Type="http://schemas.openxmlformats.org/officeDocument/2006/relationships/slide" Target="slides/slide190.xml"/><Relationship Id="rId192" Type="http://schemas.openxmlformats.org/officeDocument/2006/relationships/slide" Target="slides/slide191.xml"/><Relationship Id="rId193" Type="http://schemas.openxmlformats.org/officeDocument/2006/relationships/slide" Target="slides/slide192.xml"/><Relationship Id="rId194" Type="http://schemas.openxmlformats.org/officeDocument/2006/relationships/slide" Target="slides/slide193.xml"/><Relationship Id="rId195" Type="http://schemas.openxmlformats.org/officeDocument/2006/relationships/slide" Target="slides/slide194.xml"/><Relationship Id="rId196" Type="http://schemas.openxmlformats.org/officeDocument/2006/relationships/slide" Target="slides/slide195.xml"/><Relationship Id="rId197" Type="http://schemas.openxmlformats.org/officeDocument/2006/relationships/slide" Target="slides/slide196.xml"/><Relationship Id="rId198" Type="http://schemas.openxmlformats.org/officeDocument/2006/relationships/slide" Target="slides/slide197.xml"/><Relationship Id="rId199" Type="http://schemas.openxmlformats.org/officeDocument/2006/relationships/slide" Target="slides/slide198.xml"/><Relationship Id="rId280" Type="http://schemas.openxmlformats.org/officeDocument/2006/relationships/slide" Target="slides/slide279.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281" Type="http://schemas.openxmlformats.org/officeDocument/2006/relationships/slide" Target="slides/slide280.xml"/><Relationship Id="rId282" Type="http://schemas.openxmlformats.org/officeDocument/2006/relationships/slide" Target="slides/slide281.xml"/><Relationship Id="rId283" Type="http://schemas.openxmlformats.org/officeDocument/2006/relationships/slide" Target="slides/slide282.xml"/><Relationship Id="rId284" Type="http://schemas.openxmlformats.org/officeDocument/2006/relationships/slide" Target="slides/slide283.xml"/><Relationship Id="rId130" Type="http://schemas.openxmlformats.org/officeDocument/2006/relationships/slide" Target="slides/slide129.xml"/><Relationship Id="rId131" Type="http://schemas.openxmlformats.org/officeDocument/2006/relationships/slide" Target="slides/slide130.xml"/><Relationship Id="rId132" Type="http://schemas.openxmlformats.org/officeDocument/2006/relationships/slide" Target="slides/slide131.xml"/><Relationship Id="rId133" Type="http://schemas.openxmlformats.org/officeDocument/2006/relationships/slide" Target="slides/slide132.xml"/><Relationship Id="rId220" Type="http://schemas.openxmlformats.org/officeDocument/2006/relationships/slide" Target="slides/slide219.xml"/><Relationship Id="rId221" Type="http://schemas.openxmlformats.org/officeDocument/2006/relationships/slide" Target="slides/slide220.xml"/><Relationship Id="rId222" Type="http://schemas.openxmlformats.org/officeDocument/2006/relationships/slide" Target="slides/slide221.xml"/><Relationship Id="rId223" Type="http://schemas.openxmlformats.org/officeDocument/2006/relationships/slide" Target="slides/slide222.xml"/><Relationship Id="rId224" Type="http://schemas.openxmlformats.org/officeDocument/2006/relationships/slide" Target="slides/slide223.xml"/><Relationship Id="rId225" Type="http://schemas.openxmlformats.org/officeDocument/2006/relationships/slide" Target="slides/slide224.xml"/><Relationship Id="rId226" Type="http://schemas.openxmlformats.org/officeDocument/2006/relationships/slide" Target="slides/slide225.xml"/><Relationship Id="rId227" Type="http://schemas.openxmlformats.org/officeDocument/2006/relationships/slide" Target="slides/slide226.xml"/><Relationship Id="rId228" Type="http://schemas.openxmlformats.org/officeDocument/2006/relationships/slide" Target="slides/slide227.xml"/><Relationship Id="rId229" Type="http://schemas.openxmlformats.org/officeDocument/2006/relationships/slide" Target="slides/slide228.xml"/><Relationship Id="rId134" Type="http://schemas.openxmlformats.org/officeDocument/2006/relationships/slide" Target="slides/slide133.xml"/><Relationship Id="rId135" Type="http://schemas.openxmlformats.org/officeDocument/2006/relationships/slide" Target="slides/slide134.xml"/><Relationship Id="rId136" Type="http://schemas.openxmlformats.org/officeDocument/2006/relationships/slide" Target="slides/slide135.xml"/><Relationship Id="rId137" Type="http://schemas.openxmlformats.org/officeDocument/2006/relationships/slide" Target="slides/slide136.xml"/><Relationship Id="rId138" Type="http://schemas.openxmlformats.org/officeDocument/2006/relationships/slide" Target="slides/slide137.xml"/><Relationship Id="rId139" Type="http://schemas.openxmlformats.org/officeDocument/2006/relationships/slide" Target="slides/slide138.xml"/><Relationship Id="rId285" Type="http://schemas.openxmlformats.org/officeDocument/2006/relationships/slide" Target="slides/slide284.xml"/><Relationship Id="rId286" Type="http://schemas.openxmlformats.org/officeDocument/2006/relationships/slide" Target="slides/slide285.xml"/><Relationship Id="rId287" Type="http://schemas.openxmlformats.org/officeDocument/2006/relationships/slide" Target="slides/slide286.xml"/><Relationship Id="rId288" Type="http://schemas.openxmlformats.org/officeDocument/2006/relationships/slide" Target="slides/slide287.xml"/><Relationship Id="rId289" Type="http://schemas.openxmlformats.org/officeDocument/2006/relationships/slide" Target="slides/slide288.xml"/><Relationship Id="rId290" Type="http://schemas.openxmlformats.org/officeDocument/2006/relationships/slide" Target="slides/slide289.xml"/><Relationship Id="rId291" Type="http://schemas.openxmlformats.org/officeDocument/2006/relationships/slide" Target="slides/slide290.xml"/><Relationship Id="rId292" Type="http://schemas.openxmlformats.org/officeDocument/2006/relationships/slide" Target="slides/slide291.xml"/><Relationship Id="rId293" Type="http://schemas.openxmlformats.org/officeDocument/2006/relationships/slide" Target="slides/slide292.xml"/><Relationship Id="rId294" Type="http://schemas.openxmlformats.org/officeDocument/2006/relationships/slide" Target="slides/slide293.xml"/><Relationship Id="rId295" Type="http://schemas.openxmlformats.org/officeDocument/2006/relationships/slide" Target="slides/slide294.xml"/><Relationship Id="rId296" Type="http://schemas.openxmlformats.org/officeDocument/2006/relationships/slide" Target="slides/slide295.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297" Type="http://schemas.openxmlformats.org/officeDocument/2006/relationships/notesMaster" Target="notesMasters/notesMaster1.xml"/><Relationship Id="rId298" Type="http://schemas.openxmlformats.org/officeDocument/2006/relationships/handoutMaster" Target="handoutMasters/handoutMaster1.xml"/><Relationship Id="rId299" Type="http://schemas.openxmlformats.org/officeDocument/2006/relationships/presProps" Target="presProps.xml"/><Relationship Id="rId140" Type="http://schemas.openxmlformats.org/officeDocument/2006/relationships/slide" Target="slides/slide139.xml"/><Relationship Id="rId141" Type="http://schemas.openxmlformats.org/officeDocument/2006/relationships/slide" Target="slides/slide140.xml"/><Relationship Id="rId142" Type="http://schemas.openxmlformats.org/officeDocument/2006/relationships/slide" Target="slides/slide141.xml"/><Relationship Id="rId143" Type="http://schemas.openxmlformats.org/officeDocument/2006/relationships/slide" Target="slides/slide142.xml"/><Relationship Id="rId144" Type="http://schemas.openxmlformats.org/officeDocument/2006/relationships/slide" Target="slides/slide143.xml"/><Relationship Id="rId145" Type="http://schemas.openxmlformats.org/officeDocument/2006/relationships/slide" Target="slides/slide144.xml"/><Relationship Id="rId146" Type="http://schemas.openxmlformats.org/officeDocument/2006/relationships/slide" Target="slides/slide145.xml"/><Relationship Id="rId147" Type="http://schemas.openxmlformats.org/officeDocument/2006/relationships/slide" Target="slides/slide146.xml"/><Relationship Id="rId148" Type="http://schemas.openxmlformats.org/officeDocument/2006/relationships/slide" Target="slides/slide147.xml"/><Relationship Id="rId149" Type="http://schemas.openxmlformats.org/officeDocument/2006/relationships/slide" Target="slides/slide148.xml"/><Relationship Id="rId230" Type="http://schemas.openxmlformats.org/officeDocument/2006/relationships/slide" Target="slides/slide229.xml"/><Relationship Id="rId231" Type="http://schemas.openxmlformats.org/officeDocument/2006/relationships/slide" Target="slides/slide230.xml"/><Relationship Id="rId232" Type="http://schemas.openxmlformats.org/officeDocument/2006/relationships/slide" Target="slides/slide231.xml"/><Relationship Id="rId233" Type="http://schemas.openxmlformats.org/officeDocument/2006/relationships/slide" Target="slides/slide232.xml"/><Relationship Id="rId234" Type="http://schemas.openxmlformats.org/officeDocument/2006/relationships/slide" Target="slides/slide233.xml"/><Relationship Id="rId235" Type="http://schemas.openxmlformats.org/officeDocument/2006/relationships/slide" Target="slides/slide234.xml"/><Relationship Id="rId236" Type="http://schemas.openxmlformats.org/officeDocument/2006/relationships/slide" Target="slides/slide235.xml"/><Relationship Id="rId237" Type="http://schemas.openxmlformats.org/officeDocument/2006/relationships/slide" Target="slides/slide236.xml"/><Relationship Id="rId238" Type="http://schemas.openxmlformats.org/officeDocument/2006/relationships/slide" Target="slides/slide237.xml"/><Relationship Id="rId239" Type="http://schemas.openxmlformats.org/officeDocument/2006/relationships/slide" Target="slides/slide2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50" Type="http://schemas.openxmlformats.org/officeDocument/2006/relationships/slide" Target="slides/slide149.xml"/><Relationship Id="rId151" Type="http://schemas.openxmlformats.org/officeDocument/2006/relationships/slide" Target="slides/slide150.xml"/><Relationship Id="rId152" Type="http://schemas.openxmlformats.org/officeDocument/2006/relationships/slide" Target="slides/slide151.xml"/><Relationship Id="rId153" Type="http://schemas.openxmlformats.org/officeDocument/2006/relationships/slide" Target="slides/slide152.xml"/><Relationship Id="rId154" Type="http://schemas.openxmlformats.org/officeDocument/2006/relationships/slide" Target="slides/slide153.xml"/><Relationship Id="rId155" Type="http://schemas.openxmlformats.org/officeDocument/2006/relationships/slide" Target="slides/slide154.xml"/><Relationship Id="rId156" Type="http://schemas.openxmlformats.org/officeDocument/2006/relationships/slide" Target="slides/slide155.xml"/><Relationship Id="rId157" Type="http://schemas.openxmlformats.org/officeDocument/2006/relationships/slide" Target="slides/slide156.xml"/><Relationship Id="rId158" Type="http://schemas.openxmlformats.org/officeDocument/2006/relationships/slide" Target="slides/slide157.xml"/><Relationship Id="rId159" Type="http://schemas.openxmlformats.org/officeDocument/2006/relationships/slide" Target="slides/slide158.xml"/><Relationship Id="rId240" Type="http://schemas.openxmlformats.org/officeDocument/2006/relationships/slide" Target="slides/slide239.xml"/><Relationship Id="rId241" Type="http://schemas.openxmlformats.org/officeDocument/2006/relationships/slide" Target="slides/slide240.xml"/><Relationship Id="rId242" Type="http://schemas.openxmlformats.org/officeDocument/2006/relationships/slide" Target="slides/slide241.xml"/><Relationship Id="rId243" Type="http://schemas.openxmlformats.org/officeDocument/2006/relationships/slide" Target="slides/slide242.xml"/><Relationship Id="rId244" Type="http://schemas.openxmlformats.org/officeDocument/2006/relationships/slide" Target="slides/slide243.xml"/><Relationship Id="rId245" Type="http://schemas.openxmlformats.org/officeDocument/2006/relationships/slide" Target="slides/slide244.xml"/><Relationship Id="rId246" Type="http://schemas.openxmlformats.org/officeDocument/2006/relationships/slide" Target="slides/slide245.xml"/><Relationship Id="rId247" Type="http://schemas.openxmlformats.org/officeDocument/2006/relationships/slide" Target="slides/slide246.xml"/><Relationship Id="rId248" Type="http://schemas.openxmlformats.org/officeDocument/2006/relationships/slide" Target="slides/slide247.xml"/><Relationship Id="rId249" Type="http://schemas.openxmlformats.org/officeDocument/2006/relationships/slide" Target="slides/slide2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60" Type="http://schemas.openxmlformats.org/officeDocument/2006/relationships/slide" Target="slides/slide159.xml"/><Relationship Id="rId161" Type="http://schemas.openxmlformats.org/officeDocument/2006/relationships/slide" Target="slides/slide160.xml"/><Relationship Id="rId162" Type="http://schemas.openxmlformats.org/officeDocument/2006/relationships/slide" Target="slides/slide161.xml"/><Relationship Id="rId163" Type="http://schemas.openxmlformats.org/officeDocument/2006/relationships/slide" Target="slides/slide162.xml"/><Relationship Id="rId164" Type="http://schemas.openxmlformats.org/officeDocument/2006/relationships/slide" Target="slides/slide163.xml"/><Relationship Id="rId165" Type="http://schemas.openxmlformats.org/officeDocument/2006/relationships/slide" Target="slides/slide164.xml"/><Relationship Id="rId166" Type="http://schemas.openxmlformats.org/officeDocument/2006/relationships/slide" Target="slides/slide165.xml"/><Relationship Id="rId167" Type="http://schemas.openxmlformats.org/officeDocument/2006/relationships/slide" Target="slides/slide166.xml"/><Relationship Id="rId168" Type="http://schemas.openxmlformats.org/officeDocument/2006/relationships/slide" Target="slides/slide167.xml"/><Relationship Id="rId169" Type="http://schemas.openxmlformats.org/officeDocument/2006/relationships/slide" Target="slides/slide168.xml"/><Relationship Id="rId250" Type="http://schemas.openxmlformats.org/officeDocument/2006/relationships/slide" Target="slides/slide249.xml"/><Relationship Id="rId251" Type="http://schemas.openxmlformats.org/officeDocument/2006/relationships/slide" Target="slides/slide250.xml"/><Relationship Id="rId252" Type="http://schemas.openxmlformats.org/officeDocument/2006/relationships/slide" Target="slides/slide251.xml"/><Relationship Id="rId253" Type="http://schemas.openxmlformats.org/officeDocument/2006/relationships/slide" Target="slides/slide252.xml"/><Relationship Id="rId254" Type="http://schemas.openxmlformats.org/officeDocument/2006/relationships/slide" Target="slides/slide253.xml"/><Relationship Id="rId255" Type="http://schemas.openxmlformats.org/officeDocument/2006/relationships/slide" Target="slides/slide254.xml"/><Relationship Id="rId256" Type="http://schemas.openxmlformats.org/officeDocument/2006/relationships/slide" Target="slides/slide255.xml"/><Relationship Id="rId257" Type="http://schemas.openxmlformats.org/officeDocument/2006/relationships/slide" Target="slides/slide256.xml"/><Relationship Id="rId258" Type="http://schemas.openxmlformats.org/officeDocument/2006/relationships/slide" Target="slides/slide257.xml"/><Relationship Id="rId259" Type="http://schemas.openxmlformats.org/officeDocument/2006/relationships/slide" Target="slides/slide258.xml"/><Relationship Id="rId100" Type="http://schemas.openxmlformats.org/officeDocument/2006/relationships/slide" Target="slides/slide99.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F1BBFA4-7FF9-4933-99A8-593C8DCAB425}" type="doc">
      <dgm:prSet loTypeId="urn:microsoft.com/office/officeart/2005/8/layout/radial4" loCatId="relationship" qsTypeId="urn:microsoft.com/office/officeart/2005/8/quickstyle/simple1" qsCatId="simple" csTypeId="urn:microsoft.com/office/officeart/2005/8/colors/colorful1" csCatId="colorful" phldr="1"/>
      <dgm:spPr/>
      <dgm:t>
        <a:bodyPr/>
        <a:lstStyle/>
        <a:p>
          <a:endParaRPr kumimoji="1" lang="ja-JP" altLang="en-US"/>
        </a:p>
      </dgm:t>
    </dgm:pt>
    <dgm:pt modelId="{1C3809E2-FC57-4B81-B82B-67D6B7CAB827}">
      <dgm:prSet phldrT="[テキスト]" custT="1"/>
      <dgm:spPr/>
      <dgm:t>
        <a:bodyPr/>
        <a:lstStyle/>
        <a:p>
          <a:r>
            <a:rPr kumimoji="1" lang="ja-JP" altLang="en-US" sz="2000"/>
            <a:t>クラウド</a:t>
          </a:r>
          <a:endParaRPr kumimoji="1" lang="en-US" altLang="ja-JP" sz="2000"/>
        </a:p>
        <a:p>
          <a:r>
            <a:rPr kumimoji="1" lang="ja-JP" altLang="en-US" sz="2000"/>
            <a:t>クライアント</a:t>
          </a:r>
          <a:endParaRPr kumimoji="1" lang="ja-JP" altLang="en-US" sz="2000" dirty="0"/>
        </a:p>
      </dgm:t>
    </dgm:pt>
    <dgm:pt modelId="{A449A993-D141-4C03-925C-04D8630F2D97}" type="parTrans" cxnId="{21CA61F3-CD66-4667-8760-94B42BE169BC}">
      <dgm:prSet/>
      <dgm:spPr/>
      <dgm:t>
        <a:bodyPr/>
        <a:lstStyle/>
        <a:p>
          <a:endParaRPr kumimoji="1" lang="ja-JP" altLang="en-US"/>
        </a:p>
      </dgm:t>
    </dgm:pt>
    <dgm:pt modelId="{AA8C0FB4-E920-4316-9B67-214727A820D2}" type="sibTrans" cxnId="{21CA61F3-CD66-4667-8760-94B42BE169BC}">
      <dgm:prSet/>
      <dgm:spPr/>
      <dgm:t>
        <a:bodyPr/>
        <a:lstStyle/>
        <a:p>
          <a:endParaRPr kumimoji="1" lang="ja-JP" altLang="en-US"/>
        </a:p>
      </dgm:t>
    </dgm:pt>
    <dgm:pt modelId="{CED7EE9C-9E35-4A21-92D6-36E35C66490D}">
      <dgm:prSet phldrT="[テキスト]" custT="1"/>
      <dgm:spPr/>
      <dgm:t>
        <a:bodyPr/>
        <a:lstStyle/>
        <a:p>
          <a:r>
            <a:rPr kumimoji="1" lang="ja-JP" altLang="en-US" sz="2000"/>
            <a:t>無線通信インフラの高速化</a:t>
          </a:r>
          <a:endParaRPr kumimoji="1" lang="ja-JP" altLang="en-US" sz="2000" dirty="0"/>
        </a:p>
      </dgm:t>
    </dgm:pt>
    <dgm:pt modelId="{F4E62C81-6ED0-428A-8D5A-8EE0D42D0127}" type="parTrans" cxnId="{472D198D-3FED-4646-8396-5270893FFC8E}">
      <dgm:prSet/>
      <dgm:spPr/>
      <dgm:t>
        <a:bodyPr/>
        <a:lstStyle/>
        <a:p>
          <a:endParaRPr kumimoji="1" lang="ja-JP" altLang="en-US"/>
        </a:p>
      </dgm:t>
    </dgm:pt>
    <dgm:pt modelId="{D57E778A-1FB5-4B6F-84FA-AFDFAE6869D6}" type="sibTrans" cxnId="{472D198D-3FED-4646-8396-5270893FFC8E}">
      <dgm:prSet/>
      <dgm:spPr/>
      <dgm:t>
        <a:bodyPr/>
        <a:lstStyle/>
        <a:p>
          <a:endParaRPr kumimoji="1" lang="ja-JP" altLang="en-US"/>
        </a:p>
      </dgm:t>
    </dgm:pt>
    <dgm:pt modelId="{2D8C9D9D-3F4F-41DF-A449-02AAA490B62A}">
      <dgm:prSet phldrT="[テキスト]" custT="1"/>
      <dgm:spPr/>
      <dgm:t>
        <a:bodyPr/>
        <a:lstStyle/>
        <a:p>
          <a:r>
            <a:rPr kumimoji="1" lang="ja-JP" altLang="en-US" sz="2000"/>
            <a:t>クラウドによる</a:t>
          </a:r>
          <a:endParaRPr kumimoji="1" lang="en-US" altLang="ja-JP" sz="2000"/>
        </a:p>
        <a:p>
          <a:r>
            <a:rPr kumimoji="1" lang="ja-JP" altLang="en-US" sz="2000"/>
            <a:t>分散処理</a:t>
          </a:r>
          <a:endParaRPr kumimoji="1" lang="ja-JP" altLang="en-US" sz="2000" dirty="0"/>
        </a:p>
      </dgm:t>
    </dgm:pt>
    <dgm:pt modelId="{4D9E3F7A-DC77-4DA1-A3C7-8FA5ACE59E3F}" type="parTrans" cxnId="{F97401A4-E89B-4077-98DE-BFBDB62EE553}">
      <dgm:prSet/>
      <dgm:spPr/>
      <dgm:t>
        <a:bodyPr/>
        <a:lstStyle/>
        <a:p>
          <a:endParaRPr kumimoji="1" lang="ja-JP" altLang="en-US"/>
        </a:p>
      </dgm:t>
    </dgm:pt>
    <dgm:pt modelId="{FD95C341-A6BE-4783-96BB-AEB4DD93D1DA}" type="sibTrans" cxnId="{F97401A4-E89B-4077-98DE-BFBDB62EE553}">
      <dgm:prSet/>
      <dgm:spPr/>
      <dgm:t>
        <a:bodyPr/>
        <a:lstStyle/>
        <a:p>
          <a:endParaRPr kumimoji="1" lang="ja-JP" altLang="en-US"/>
        </a:p>
      </dgm:t>
    </dgm:pt>
    <dgm:pt modelId="{BBD83FBE-0E2E-41C2-BF40-DDCFD028D0AD}">
      <dgm:prSet phldrT="[テキスト]" custT="1"/>
      <dgm:spPr/>
      <dgm:t>
        <a:bodyPr/>
        <a:lstStyle/>
        <a:p>
          <a:r>
            <a:rPr kumimoji="1" lang="ja-JP" altLang="en-US" sz="2000"/>
            <a:t>アプリの</a:t>
          </a:r>
          <a:endParaRPr kumimoji="1" lang="en-US" altLang="ja-JP" sz="2000"/>
        </a:p>
        <a:p>
          <a:r>
            <a:rPr kumimoji="1" lang="ja-JP" altLang="en-US" sz="2000"/>
            <a:t>サービス化</a:t>
          </a:r>
          <a:endParaRPr kumimoji="1" lang="ja-JP" altLang="en-US" sz="2000" dirty="0"/>
        </a:p>
      </dgm:t>
    </dgm:pt>
    <dgm:pt modelId="{3C8CF588-E3DD-44CC-918D-6F12FFD677BC}" type="parTrans" cxnId="{99C39585-6B3F-4347-85FC-A5C19BC97592}">
      <dgm:prSet/>
      <dgm:spPr/>
      <dgm:t>
        <a:bodyPr/>
        <a:lstStyle/>
        <a:p>
          <a:endParaRPr kumimoji="1" lang="ja-JP" altLang="en-US"/>
        </a:p>
      </dgm:t>
    </dgm:pt>
    <dgm:pt modelId="{B40F3C91-7DF9-4C56-A44B-F82034095CF9}" type="sibTrans" cxnId="{99C39585-6B3F-4347-85FC-A5C19BC97592}">
      <dgm:prSet/>
      <dgm:spPr/>
      <dgm:t>
        <a:bodyPr/>
        <a:lstStyle/>
        <a:p>
          <a:endParaRPr kumimoji="1" lang="ja-JP" altLang="en-US"/>
        </a:p>
      </dgm:t>
    </dgm:pt>
    <dgm:pt modelId="{C1829D44-B961-4F3F-BAAF-67F61C61A79A}">
      <dgm:prSet phldrT="[テキスト]" custT="1"/>
      <dgm:spPr/>
      <dgm:t>
        <a:bodyPr/>
        <a:lstStyle/>
        <a:p>
          <a:r>
            <a:rPr kumimoji="1" lang="ja-JP" altLang="en-US" sz="2000"/>
            <a:t>フルブラウザー</a:t>
          </a:r>
          <a:endParaRPr kumimoji="1" lang="en-US" altLang="ja-JP" sz="2000"/>
        </a:p>
        <a:p>
          <a:r>
            <a:rPr kumimoji="1" lang="ja-JP" altLang="en-US" sz="2000"/>
            <a:t>のサポート</a:t>
          </a:r>
          <a:endParaRPr kumimoji="1" lang="ja-JP" altLang="en-US" sz="2000" dirty="0"/>
        </a:p>
      </dgm:t>
    </dgm:pt>
    <dgm:pt modelId="{A15EA946-BF17-4A0F-BD5B-D2D5B40B1BDC}" type="parTrans" cxnId="{2CDAC7CE-05A9-493D-B87A-366ABC7B55B0}">
      <dgm:prSet/>
      <dgm:spPr/>
      <dgm:t>
        <a:bodyPr/>
        <a:lstStyle/>
        <a:p>
          <a:endParaRPr kumimoji="1" lang="ja-JP" altLang="en-US"/>
        </a:p>
      </dgm:t>
    </dgm:pt>
    <dgm:pt modelId="{EE8B136A-0DAA-4786-A9F4-CE4E81EC98C1}" type="sibTrans" cxnId="{2CDAC7CE-05A9-493D-B87A-366ABC7B55B0}">
      <dgm:prSet/>
      <dgm:spPr/>
      <dgm:t>
        <a:bodyPr/>
        <a:lstStyle/>
        <a:p>
          <a:endParaRPr kumimoji="1" lang="ja-JP" altLang="en-US"/>
        </a:p>
      </dgm:t>
    </dgm:pt>
    <dgm:pt modelId="{B5C2AE75-A164-405C-B151-D23F1AE01FEC}">
      <dgm:prSet phldrT="[テキスト]" custT="1"/>
      <dgm:spPr/>
      <dgm:t>
        <a:bodyPr/>
        <a:lstStyle/>
        <a:p>
          <a:r>
            <a:rPr kumimoji="1" lang="ja-JP" altLang="en-US" sz="2000"/>
            <a:t>デバイスの進化</a:t>
          </a:r>
          <a:r>
            <a:rPr kumimoji="1" lang="en-US" altLang="ja-JP" sz="2000"/>
            <a:t>(UI/</a:t>
          </a:r>
          <a:r>
            <a:rPr kumimoji="1" lang="ja-JP" altLang="en-US" sz="2000"/>
            <a:t>センサー</a:t>
          </a:r>
          <a:r>
            <a:rPr kumimoji="1" lang="en-US" altLang="ja-JP" sz="2000"/>
            <a:t>)</a:t>
          </a:r>
          <a:endParaRPr kumimoji="1" lang="ja-JP" altLang="en-US" sz="2000" dirty="0"/>
        </a:p>
      </dgm:t>
    </dgm:pt>
    <dgm:pt modelId="{B7B1FFF1-65D9-4FA9-967C-447E1DA8706F}" type="parTrans" cxnId="{12C1C257-E3B5-4D5D-873D-C940010F6935}">
      <dgm:prSet/>
      <dgm:spPr/>
      <dgm:t>
        <a:bodyPr/>
        <a:lstStyle/>
        <a:p>
          <a:endParaRPr kumimoji="1" lang="ja-JP" altLang="en-US"/>
        </a:p>
      </dgm:t>
    </dgm:pt>
    <dgm:pt modelId="{AF7C4F36-60EE-4A76-9339-9B8C657BE35E}" type="sibTrans" cxnId="{12C1C257-E3B5-4D5D-873D-C940010F6935}">
      <dgm:prSet/>
      <dgm:spPr/>
      <dgm:t>
        <a:bodyPr/>
        <a:lstStyle/>
        <a:p>
          <a:endParaRPr kumimoji="1" lang="ja-JP" altLang="en-US"/>
        </a:p>
      </dgm:t>
    </dgm:pt>
    <dgm:pt modelId="{CC89137B-D10C-4744-AEEE-D5A43D39F8ED}" type="pres">
      <dgm:prSet presAssocID="{CF1BBFA4-7FF9-4933-99A8-593C8DCAB425}" presName="cycle" presStyleCnt="0">
        <dgm:presLayoutVars>
          <dgm:chMax val="1"/>
          <dgm:dir/>
          <dgm:animLvl val="ctr"/>
          <dgm:resizeHandles val="exact"/>
        </dgm:presLayoutVars>
      </dgm:prSet>
      <dgm:spPr/>
      <dgm:t>
        <a:bodyPr/>
        <a:lstStyle/>
        <a:p>
          <a:endParaRPr kumimoji="1" lang="ja-JP" altLang="en-US"/>
        </a:p>
      </dgm:t>
    </dgm:pt>
    <dgm:pt modelId="{88FDF7B2-68AC-4BAD-A9D0-1CE958D19CA1}" type="pres">
      <dgm:prSet presAssocID="{1C3809E2-FC57-4B81-B82B-67D6B7CAB827}" presName="centerShape" presStyleLbl="node0" presStyleIdx="0" presStyleCnt="1"/>
      <dgm:spPr/>
      <dgm:t>
        <a:bodyPr/>
        <a:lstStyle/>
        <a:p>
          <a:endParaRPr kumimoji="1" lang="ja-JP" altLang="en-US"/>
        </a:p>
      </dgm:t>
    </dgm:pt>
    <dgm:pt modelId="{5E62FB72-4360-4A2E-842F-3D65B442BB49}" type="pres">
      <dgm:prSet presAssocID="{F4E62C81-6ED0-428A-8D5A-8EE0D42D0127}" presName="parTrans" presStyleLbl="bgSibTrans2D1" presStyleIdx="0" presStyleCnt="5"/>
      <dgm:spPr/>
      <dgm:t>
        <a:bodyPr/>
        <a:lstStyle/>
        <a:p>
          <a:endParaRPr kumimoji="1" lang="ja-JP" altLang="en-US"/>
        </a:p>
      </dgm:t>
    </dgm:pt>
    <dgm:pt modelId="{BC6508DE-335D-43E1-9B90-53D85E8123E0}" type="pres">
      <dgm:prSet presAssocID="{CED7EE9C-9E35-4A21-92D6-36E35C66490D}" presName="node" presStyleLbl="node1" presStyleIdx="0" presStyleCnt="5">
        <dgm:presLayoutVars>
          <dgm:bulletEnabled val="1"/>
        </dgm:presLayoutVars>
      </dgm:prSet>
      <dgm:spPr/>
      <dgm:t>
        <a:bodyPr/>
        <a:lstStyle/>
        <a:p>
          <a:endParaRPr kumimoji="1" lang="ja-JP" altLang="en-US"/>
        </a:p>
      </dgm:t>
    </dgm:pt>
    <dgm:pt modelId="{C15FC8B5-7D65-4590-9AA0-1068B28EBFC3}" type="pres">
      <dgm:prSet presAssocID="{4D9E3F7A-DC77-4DA1-A3C7-8FA5ACE59E3F}" presName="parTrans" presStyleLbl="bgSibTrans2D1" presStyleIdx="1" presStyleCnt="5"/>
      <dgm:spPr/>
      <dgm:t>
        <a:bodyPr/>
        <a:lstStyle/>
        <a:p>
          <a:endParaRPr kumimoji="1" lang="ja-JP" altLang="en-US"/>
        </a:p>
      </dgm:t>
    </dgm:pt>
    <dgm:pt modelId="{18FD7F67-164C-4913-A2F3-A24602249C33}" type="pres">
      <dgm:prSet presAssocID="{2D8C9D9D-3F4F-41DF-A449-02AAA490B62A}" presName="node" presStyleLbl="node1" presStyleIdx="1" presStyleCnt="5">
        <dgm:presLayoutVars>
          <dgm:bulletEnabled val="1"/>
        </dgm:presLayoutVars>
      </dgm:prSet>
      <dgm:spPr/>
      <dgm:t>
        <a:bodyPr/>
        <a:lstStyle/>
        <a:p>
          <a:endParaRPr kumimoji="1" lang="ja-JP" altLang="en-US"/>
        </a:p>
      </dgm:t>
    </dgm:pt>
    <dgm:pt modelId="{6CFCA367-2498-49BE-97FF-2154529EBDE2}" type="pres">
      <dgm:prSet presAssocID="{3C8CF588-E3DD-44CC-918D-6F12FFD677BC}" presName="parTrans" presStyleLbl="bgSibTrans2D1" presStyleIdx="2" presStyleCnt="5"/>
      <dgm:spPr/>
      <dgm:t>
        <a:bodyPr/>
        <a:lstStyle/>
        <a:p>
          <a:endParaRPr kumimoji="1" lang="ja-JP" altLang="en-US"/>
        </a:p>
      </dgm:t>
    </dgm:pt>
    <dgm:pt modelId="{465688B6-37B5-4201-B182-5C6A05D2364D}" type="pres">
      <dgm:prSet presAssocID="{BBD83FBE-0E2E-41C2-BF40-DDCFD028D0AD}" presName="node" presStyleLbl="node1" presStyleIdx="2" presStyleCnt="5">
        <dgm:presLayoutVars>
          <dgm:bulletEnabled val="1"/>
        </dgm:presLayoutVars>
      </dgm:prSet>
      <dgm:spPr/>
      <dgm:t>
        <a:bodyPr/>
        <a:lstStyle/>
        <a:p>
          <a:endParaRPr kumimoji="1" lang="ja-JP" altLang="en-US"/>
        </a:p>
      </dgm:t>
    </dgm:pt>
    <dgm:pt modelId="{5EECBEEA-E5DB-4EF3-92F7-B820F0DC3F1F}" type="pres">
      <dgm:prSet presAssocID="{A15EA946-BF17-4A0F-BD5B-D2D5B40B1BDC}" presName="parTrans" presStyleLbl="bgSibTrans2D1" presStyleIdx="3" presStyleCnt="5"/>
      <dgm:spPr/>
      <dgm:t>
        <a:bodyPr/>
        <a:lstStyle/>
        <a:p>
          <a:endParaRPr kumimoji="1" lang="ja-JP" altLang="en-US"/>
        </a:p>
      </dgm:t>
    </dgm:pt>
    <dgm:pt modelId="{E139464C-8978-48A9-B152-70BF6200F8A6}" type="pres">
      <dgm:prSet presAssocID="{C1829D44-B961-4F3F-BAAF-67F61C61A79A}" presName="node" presStyleLbl="node1" presStyleIdx="3" presStyleCnt="5">
        <dgm:presLayoutVars>
          <dgm:bulletEnabled val="1"/>
        </dgm:presLayoutVars>
      </dgm:prSet>
      <dgm:spPr/>
      <dgm:t>
        <a:bodyPr/>
        <a:lstStyle/>
        <a:p>
          <a:endParaRPr kumimoji="1" lang="ja-JP" altLang="en-US"/>
        </a:p>
      </dgm:t>
    </dgm:pt>
    <dgm:pt modelId="{0232B7CA-A193-4C93-9E42-50637A150CC0}" type="pres">
      <dgm:prSet presAssocID="{B7B1FFF1-65D9-4FA9-967C-447E1DA8706F}" presName="parTrans" presStyleLbl="bgSibTrans2D1" presStyleIdx="4" presStyleCnt="5"/>
      <dgm:spPr/>
      <dgm:t>
        <a:bodyPr/>
        <a:lstStyle/>
        <a:p>
          <a:endParaRPr kumimoji="1" lang="ja-JP" altLang="en-US"/>
        </a:p>
      </dgm:t>
    </dgm:pt>
    <dgm:pt modelId="{1CDEDC66-F3DC-4648-8901-1B43FE59B641}" type="pres">
      <dgm:prSet presAssocID="{B5C2AE75-A164-405C-B151-D23F1AE01FEC}" presName="node" presStyleLbl="node1" presStyleIdx="4" presStyleCnt="5">
        <dgm:presLayoutVars>
          <dgm:bulletEnabled val="1"/>
        </dgm:presLayoutVars>
      </dgm:prSet>
      <dgm:spPr/>
      <dgm:t>
        <a:bodyPr/>
        <a:lstStyle/>
        <a:p>
          <a:endParaRPr kumimoji="1" lang="ja-JP" altLang="en-US"/>
        </a:p>
      </dgm:t>
    </dgm:pt>
  </dgm:ptLst>
  <dgm:cxnLst>
    <dgm:cxn modelId="{5CB7D7DC-B534-294E-BEE7-DF98559DD041}" type="presOf" srcId="{2D8C9D9D-3F4F-41DF-A449-02AAA490B62A}" destId="{18FD7F67-164C-4913-A2F3-A24602249C33}" srcOrd="0" destOrd="0" presId="urn:microsoft.com/office/officeart/2005/8/layout/radial4"/>
    <dgm:cxn modelId="{472D198D-3FED-4646-8396-5270893FFC8E}" srcId="{1C3809E2-FC57-4B81-B82B-67D6B7CAB827}" destId="{CED7EE9C-9E35-4A21-92D6-36E35C66490D}" srcOrd="0" destOrd="0" parTransId="{F4E62C81-6ED0-428A-8D5A-8EE0D42D0127}" sibTransId="{D57E778A-1FB5-4B6F-84FA-AFDFAE6869D6}"/>
    <dgm:cxn modelId="{B8C7D7A5-1B85-C147-ACD6-D5571438FC53}" type="presOf" srcId="{B5C2AE75-A164-405C-B151-D23F1AE01FEC}" destId="{1CDEDC66-F3DC-4648-8901-1B43FE59B641}" srcOrd="0" destOrd="0" presId="urn:microsoft.com/office/officeart/2005/8/layout/radial4"/>
    <dgm:cxn modelId="{F97401A4-E89B-4077-98DE-BFBDB62EE553}" srcId="{1C3809E2-FC57-4B81-B82B-67D6B7CAB827}" destId="{2D8C9D9D-3F4F-41DF-A449-02AAA490B62A}" srcOrd="1" destOrd="0" parTransId="{4D9E3F7A-DC77-4DA1-A3C7-8FA5ACE59E3F}" sibTransId="{FD95C341-A6BE-4783-96BB-AEB4DD93D1DA}"/>
    <dgm:cxn modelId="{01940047-74A7-3F4D-8A93-EEC795413501}" type="presOf" srcId="{C1829D44-B961-4F3F-BAAF-67F61C61A79A}" destId="{E139464C-8978-48A9-B152-70BF6200F8A6}" srcOrd="0" destOrd="0" presId="urn:microsoft.com/office/officeart/2005/8/layout/radial4"/>
    <dgm:cxn modelId="{08ADCADA-F680-D540-868B-1CE4ABF51F60}" type="presOf" srcId="{BBD83FBE-0E2E-41C2-BF40-DDCFD028D0AD}" destId="{465688B6-37B5-4201-B182-5C6A05D2364D}" srcOrd="0" destOrd="0" presId="urn:microsoft.com/office/officeart/2005/8/layout/radial4"/>
    <dgm:cxn modelId="{2EF8CAB6-7227-EF4F-86DC-55E1423D5390}" type="presOf" srcId="{B7B1FFF1-65D9-4FA9-967C-447E1DA8706F}" destId="{0232B7CA-A193-4C93-9E42-50637A150CC0}" srcOrd="0" destOrd="0" presId="urn:microsoft.com/office/officeart/2005/8/layout/radial4"/>
    <dgm:cxn modelId="{B23EB407-F5B3-C841-8D99-4165E52E5B8F}" type="presOf" srcId="{CF1BBFA4-7FF9-4933-99A8-593C8DCAB425}" destId="{CC89137B-D10C-4744-AEEE-D5A43D39F8ED}" srcOrd="0" destOrd="0" presId="urn:microsoft.com/office/officeart/2005/8/layout/radial4"/>
    <dgm:cxn modelId="{624E16EE-CB0D-2244-9023-007F01875860}" type="presOf" srcId="{1C3809E2-FC57-4B81-B82B-67D6B7CAB827}" destId="{88FDF7B2-68AC-4BAD-A9D0-1CE958D19CA1}" srcOrd="0" destOrd="0" presId="urn:microsoft.com/office/officeart/2005/8/layout/radial4"/>
    <dgm:cxn modelId="{82E7A1CE-9AFE-A24F-AFFA-1ADE9ABF5B1D}" type="presOf" srcId="{CED7EE9C-9E35-4A21-92D6-36E35C66490D}" destId="{BC6508DE-335D-43E1-9B90-53D85E8123E0}" srcOrd="0" destOrd="0" presId="urn:microsoft.com/office/officeart/2005/8/layout/radial4"/>
    <dgm:cxn modelId="{BDC3E893-C947-5146-89AB-D1B8C2791C85}" type="presOf" srcId="{F4E62C81-6ED0-428A-8D5A-8EE0D42D0127}" destId="{5E62FB72-4360-4A2E-842F-3D65B442BB49}" srcOrd="0" destOrd="0" presId="urn:microsoft.com/office/officeart/2005/8/layout/radial4"/>
    <dgm:cxn modelId="{12C1C257-E3B5-4D5D-873D-C940010F6935}" srcId="{1C3809E2-FC57-4B81-B82B-67D6B7CAB827}" destId="{B5C2AE75-A164-405C-B151-D23F1AE01FEC}" srcOrd="4" destOrd="0" parTransId="{B7B1FFF1-65D9-4FA9-967C-447E1DA8706F}" sibTransId="{AF7C4F36-60EE-4A76-9339-9B8C657BE35E}"/>
    <dgm:cxn modelId="{2CDAC7CE-05A9-493D-B87A-366ABC7B55B0}" srcId="{1C3809E2-FC57-4B81-B82B-67D6B7CAB827}" destId="{C1829D44-B961-4F3F-BAAF-67F61C61A79A}" srcOrd="3" destOrd="0" parTransId="{A15EA946-BF17-4A0F-BD5B-D2D5B40B1BDC}" sibTransId="{EE8B136A-0DAA-4786-A9F4-CE4E81EC98C1}"/>
    <dgm:cxn modelId="{BDBA1AD0-59D8-904D-9FC2-7894215FA22C}" type="presOf" srcId="{4D9E3F7A-DC77-4DA1-A3C7-8FA5ACE59E3F}" destId="{C15FC8B5-7D65-4590-9AA0-1068B28EBFC3}" srcOrd="0" destOrd="0" presId="urn:microsoft.com/office/officeart/2005/8/layout/radial4"/>
    <dgm:cxn modelId="{21CA61F3-CD66-4667-8760-94B42BE169BC}" srcId="{CF1BBFA4-7FF9-4933-99A8-593C8DCAB425}" destId="{1C3809E2-FC57-4B81-B82B-67D6B7CAB827}" srcOrd="0" destOrd="0" parTransId="{A449A993-D141-4C03-925C-04D8630F2D97}" sibTransId="{AA8C0FB4-E920-4316-9B67-214727A820D2}"/>
    <dgm:cxn modelId="{99C39585-6B3F-4347-85FC-A5C19BC97592}" srcId="{1C3809E2-FC57-4B81-B82B-67D6B7CAB827}" destId="{BBD83FBE-0E2E-41C2-BF40-DDCFD028D0AD}" srcOrd="2" destOrd="0" parTransId="{3C8CF588-E3DD-44CC-918D-6F12FFD677BC}" sibTransId="{B40F3C91-7DF9-4C56-A44B-F82034095CF9}"/>
    <dgm:cxn modelId="{B70A11CF-5735-A742-ADE6-FC0C1DAE568B}" type="presOf" srcId="{A15EA946-BF17-4A0F-BD5B-D2D5B40B1BDC}" destId="{5EECBEEA-E5DB-4EF3-92F7-B820F0DC3F1F}" srcOrd="0" destOrd="0" presId="urn:microsoft.com/office/officeart/2005/8/layout/radial4"/>
    <dgm:cxn modelId="{8963E5A8-79CD-B84B-AC35-C2E4489E171B}" type="presOf" srcId="{3C8CF588-E3DD-44CC-918D-6F12FFD677BC}" destId="{6CFCA367-2498-49BE-97FF-2154529EBDE2}" srcOrd="0" destOrd="0" presId="urn:microsoft.com/office/officeart/2005/8/layout/radial4"/>
    <dgm:cxn modelId="{6F447221-D916-F74A-833D-8CD99AE20EEB}" type="presParOf" srcId="{CC89137B-D10C-4744-AEEE-D5A43D39F8ED}" destId="{88FDF7B2-68AC-4BAD-A9D0-1CE958D19CA1}" srcOrd="0" destOrd="0" presId="urn:microsoft.com/office/officeart/2005/8/layout/radial4"/>
    <dgm:cxn modelId="{542AADB9-A734-3249-B036-D2F5074C7093}" type="presParOf" srcId="{CC89137B-D10C-4744-AEEE-D5A43D39F8ED}" destId="{5E62FB72-4360-4A2E-842F-3D65B442BB49}" srcOrd="1" destOrd="0" presId="urn:microsoft.com/office/officeart/2005/8/layout/radial4"/>
    <dgm:cxn modelId="{75ABA3EB-C726-F245-8934-2B50D8205C97}" type="presParOf" srcId="{CC89137B-D10C-4744-AEEE-D5A43D39F8ED}" destId="{BC6508DE-335D-43E1-9B90-53D85E8123E0}" srcOrd="2" destOrd="0" presId="urn:microsoft.com/office/officeart/2005/8/layout/radial4"/>
    <dgm:cxn modelId="{9C0857A4-271D-0C4A-A26E-F6D5050000E7}" type="presParOf" srcId="{CC89137B-D10C-4744-AEEE-D5A43D39F8ED}" destId="{C15FC8B5-7D65-4590-9AA0-1068B28EBFC3}" srcOrd="3" destOrd="0" presId="urn:microsoft.com/office/officeart/2005/8/layout/radial4"/>
    <dgm:cxn modelId="{C68F51ED-FF18-444C-8DA6-491549112AF0}" type="presParOf" srcId="{CC89137B-D10C-4744-AEEE-D5A43D39F8ED}" destId="{18FD7F67-164C-4913-A2F3-A24602249C33}" srcOrd="4" destOrd="0" presId="urn:microsoft.com/office/officeart/2005/8/layout/radial4"/>
    <dgm:cxn modelId="{7B896C31-27D4-2445-8D79-C1AB069ED639}" type="presParOf" srcId="{CC89137B-D10C-4744-AEEE-D5A43D39F8ED}" destId="{6CFCA367-2498-49BE-97FF-2154529EBDE2}" srcOrd="5" destOrd="0" presId="urn:microsoft.com/office/officeart/2005/8/layout/radial4"/>
    <dgm:cxn modelId="{224860A6-C0A5-C344-9FDA-619D509A2CB0}" type="presParOf" srcId="{CC89137B-D10C-4744-AEEE-D5A43D39F8ED}" destId="{465688B6-37B5-4201-B182-5C6A05D2364D}" srcOrd="6" destOrd="0" presId="urn:microsoft.com/office/officeart/2005/8/layout/radial4"/>
    <dgm:cxn modelId="{D6B341AB-E828-F84C-8832-A3F8BAB4D7C0}" type="presParOf" srcId="{CC89137B-D10C-4744-AEEE-D5A43D39F8ED}" destId="{5EECBEEA-E5DB-4EF3-92F7-B820F0DC3F1F}" srcOrd="7" destOrd="0" presId="urn:microsoft.com/office/officeart/2005/8/layout/radial4"/>
    <dgm:cxn modelId="{492AC4F1-5DD9-644D-8B79-7EC8357E395A}" type="presParOf" srcId="{CC89137B-D10C-4744-AEEE-D5A43D39F8ED}" destId="{E139464C-8978-48A9-B152-70BF6200F8A6}" srcOrd="8" destOrd="0" presId="urn:microsoft.com/office/officeart/2005/8/layout/radial4"/>
    <dgm:cxn modelId="{3470BC1F-1AD2-AD48-9CB2-17F4D07F4B3F}" type="presParOf" srcId="{CC89137B-D10C-4744-AEEE-D5A43D39F8ED}" destId="{0232B7CA-A193-4C93-9E42-50637A150CC0}" srcOrd="9" destOrd="0" presId="urn:microsoft.com/office/officeart/2005/8/layout/radial4"/>
    <dgm:cxn modelId="{0CEBDB96-1886-4346-8C42-5B384980E1AE}" type="presParOf" srcId="{CC89137B-D10C-4744-AEEE-D5A43D39F8ED}" destId="{1CDEDC66-F3DC-4648-8901-1B43FE59B641}" srcOrd="10" destOrd="0" presId="urn:microsoft.com/office/officeart/2005/8/layout/radial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D11FE4F-A967-4F6A-8199-82A49DCD63E5}" type="doc">
      <dgm:prSet loTypeId="urn:microsoft.com/office/officeart/2005/8/layout/venn2" loCatId="relationship" qsTypeId="urn:microsoft.com/office/officeart/2005/8/quickstyle/simple1" qsCatId="simple" csTypeId="urn:microsoft.com/office/officeart/2005/8/colors/colorful5" csCatId="colorful" phldr="1"/>
      <dgm:spPr/>
      <dgm:t>
        <a:bodyPr/>
        <a:lstStyle/>
        <a:p>
          <a:endParaRPr kumimoji="1" lang="ja-JP" altLang="en-US"/>
        </a:p>
      </dgm:t>
    </dgm:pt>
    <dgm:pt modelId="{39C68689-8FC3-4F84-9D91-D56725716E1C}">
      <dgm:prSet phldrT="[テキスト]" custT="1"/>
      <dgm:spPr/>
      <dgm:t>
        <a:bodyPr/>
        <a:lstStyle/>
        <a:p>
          <a:r>
            <a:rPr kumimoji="1" lang="ja-JP" altLang="en-US" sz="1800" dirty="0"/>
            <a:t>非構造化データ</a:t>
          </a:r>
        </a:p>
      </dgm:t>
    </dgm:pt>
    <dgm:pt modelId="{6097438B-7790-4F31-9970-8EDE0730CFC1}" type="parTrans" cxnId="{056766D8-99D3-43E4-8736-7397288C99A1}">
      <dgm:prSet/>
      <dgm:spPr/>
      <dgm:t>
        <a:bodyPr/>
        <a:lstStyle/>
        <a:p>
          <a:endParaRPr kumimoji="1" lang="ja-JP" altLang="en-US" sz="2800"/>
        </a:p>
      </dgm:t>
    </dgm:pt>
    <dgm:pt modelId="{AC13078D-4065-4057-9C52-42D1A473440E}" type="sibTrans" cxnId="{056766D8-99D3-43E4-8736-7397288C99A1}">
      <dgm:prSet/>
      <dgm:spPr/>
      <dgm:t>
        <a:bodyPr/>
        <a:lstStyle/>
        <a:p>
          <a:endParaRPr kumimoji="1" lang="ja-JP" altLang="en-US" sz="2800"/>
        </a:p>
      </dgm:t>
    </dgm:pt>
    <dgm:pt modelId="{5132AFAC-556F-4AA9-95B9-E5BFC0343034}">
      <dgm:prSet phldrT="[テキスト]" custT="1"/>
      <dgm:spPr/>
      <dgm:t>
        <a:bodyPr/>
        <a:lstStyle/>
        <a:p>
          <a:r>
            <a:rPr kumimoji="1" lang="ja-JP" altLang="en-US" sz="1800" dirty="0"/>
            <a:t>半構造化データ</a:t>
          </a:r>
        </a:p>
      </dgm:t>
    </dgm:pt>
    <dgm:pt modelId="{4775D96B-D22B-4BFE-8C91-BB3CEB147C6F}" type="parTrans" cxnId="{049ADD79-837B-4A33-A820-29C63523BD3B}">
      <dgm:prSet/>
      <dgm:spPr/>
      <dgm:t>
        <a:bodyPr/>
        <a:lstStyle/>
        <a:p>
          <a:endParaRPr kumimoji="1" lang="ja-JP" altLang="en-US" sz="2800"/>
        </a:p>
      </dgm:t>
    </dgm:pt>
    <dgm:pt modelId="{DB32C095-8293-4B74-9762-175E2F82055B}" type="sibTrans" cxnId="{049ADD79-837B-4A33-A820-29C63523BD3B}">
      <dgm:prSet/>
      <dgm:spPr/>
      <dgm:t>
        <a:bodyPr/>
        <a:lstStyle/>
        <a:p>
          <a:endParaRPr kumimoji="1" lang="ja-JP" altLang="en-US" sz="2800"/>
        </a:p>
      </dgm:t>
    </dgm:pt>
    <dgm:pt modelId="{E1DCA913-CCF2-4B82-8BF0-7A1526E651AA}">
      <dgm:prSet phldrT="[テキスト]" custT="1"/>
      <dgm:spPr/>
      <dgm:t>
        <a:bodyPr/>
        <a:lstStyle/>
        <a:p>
          <a:r>
            <a:rPr kumimoji="1" lang="ja-JP" altLang="en-US" sz="1800" dirty="0"/>
            <a:t>構造化データ</a:t>
          </a:r>
        </a:p>
      </dgm:t>
    </dgm:pt>
    <dgm:pt modelId="{700F96AA-830F-4625-8F78-55D56C606BF7}" type="parTrans" cxnId="{CC6DBF7C-88FD-4755-86D7-EF028F0C3321}">
      <dgm:prSet/>
      <dgm:spPr/>
      <dgm:t>
        <a:bodyPr/>
        <a:lstStyle/>
        <a:p>
          <a:endParaRPr kumimoji="1" lang="ja-JP" altLang="en-US" sz="2800"/>
        </a:p>
      </dgm:t>
    </dgm:pt>
    <dgm:pt modelId="{9672B5CE-D36D-4C23-8588-8740941FB98E}" type="sibTrans" cxnId="{CC6DBF7C-88FD-4755-86D7-EF028F0C3321}">
      <dgm:prSet/>
      <dgm:spPr/>
      <dgm:t>
        <a:bodyPr/>
        <a:lstStyle/>
        <a:p>
          <a:endParaRPr kumimoji="1" lang="ja-JP" altLang="en-US" sz="2800"/>
        </a:p>
      </dgm:t>
    </dgm:pt>
    <dgm:pt modelId="{4069ACEC-957A-4A66-92C3-76F1BB2682D3}" type="pres">
      <dgm:prSet presAssocID="{6D11FE4F-A967-4F6A-8199-82A49DCD63E5}" presName="Name0" presStyleCnt="0">
        <dgm:presLayoutVars>
          <dgm:chMax val="7"/>
          <dgm:resizeHandles val="exact"/>
        </dgm:presLayoutVars>
      </dgm:prSet>
      <dgm:spPr/>
      <dgm:t>
        <a:bodyPr/>
        <a:lstStyle/>
        <a:p>
          <a:endParaRPr kumimoji="1" lang="ja-JP" altLang="en-US"/>
        </a:p>
      </dgm:t>
    </dgm:pt>
    <dgm:pt modelId="{2A74A78F-E0B5-48EE-9F89-41E1F12F6373}" type="pres">
      <dgm:prSet presAssocID="{6D11FE4F-A967-4F6A-8199-82A49DCD63E5}" presName="comp1" presStyleCnt="0"/>
      <dgm:spPr/>
    </dgm:pt>
    <dgm:pt modelId="{6FB90737-BDB0-4B7D-945F-02626A5833E3}" type="pres">
      <dgm:prSet presAssocID="{6D11FE4F-A967-4F6A-8199-82A49DCD63E5}" presName="circle1" presStyleLbl="node1" presStyleIdx="0" presStyleCnt="3"/>
      <dgm:spPr/>
      <dgm:t>
        <a:bodyPr/>
        <a:lstStyle/>
        <a:p>
          <a:endParaRPr kumimoji="1" lang="ja-JP" altLang="en-US"/>
        </a:p>
      </dgm:t>
    </dgm:pt>
    <dgm:pt modelId="{3806991C-9948-45B7-80D2-69A7D2A99565}" type="pres">
      <dgm:prSet presAssocID="{6D11FE4F-A967-4F6A-8199-82A49DCD63E5}" presName="c1text" presStyleLbl="node1" presStyleIdx="0" presStyleCnt="3">
        <dgm:presLayoutVars>
          <dgm:bulletEnabled val="1"/>
        </dgm:presLayoutVars>
      </dgm:prSet>
      <dgm:spPr/>
      <dgm:t>
        <a:bodyPr/>
        <a:lstStyle/>
        <a:p>
          <a:endParaRPr kumimoji="1" lang="ja-JP" altLang="en-US"/>
        </a:p>
      </dgm:t>
    </dgm:pt>
    <dgm:pt modelId="{2272F5C4-CA55-4134-B3FF-A4E87D8636EB}" type="pres">
      <dgm:prSet presAssocID="{6D11FE4F-A967-4F6A-8199-82A49DCD63E5}" presName="comp2" presStyleCnt="0"/>
      <dgm:spPr/>
    </dgm:pt>
    <dgm:pt modelId="{BEFACDC8-878A-4FE5-8C3B-65AB2E485B7E}" type="pres">
      <dgm:prSet presAssocID="{6D11FE4F-A967-4F6A-8199-82A49DCD63E5}" presName="circle2" presStyleLbl="node1" presStyleIdx="1" presStyleCnt="3"/>
      <dgm:spPr/>
      <dgm:t>
        <a:bodyPr/>
        <a:lstStyle/>
        <a:p>
          <a:endParaRPr kumimoji="1" lang="ja-JP" altLang="en-US"/>
        </a:p>
      </dgm:t>
    </dgm:pt>
    <dgm:pt modelId="{8FD198BC-5B19-4367-99BA-C56E1C4A49B4}" type="pres">
      <dgm:prSet presAssocID="{6D11FE4F-A967-4F6A-8199-82A49DCD63E5}" presName="c2text" presStyleLbl="node1" presStyleIdx="1" presStyleCnt="3">
        <dgm:presLayoutVars>
          <dgm:bulletEnabled val="1"/>
        </dgm:presLayoutVars>
      </dgm:prSet>
      <dgm:spPr/>
      <dgm:t>
        <a:bodyPr/>
        <a:lstStyle/>
        <a:p>
          <a:endParaRPr kumimoji="1" lang="ja-JP" altLang="en-US"/>
        </a:p>
      </dgm:t>
    </dgm:pt>
    <dgm:pt modelId="{0DF59A29-E2F4-402C-9172-8A659A1D0C99}" type="pres">
      <dgm:prSet presAssocID="{6D11FE4F-A967-4F6A-8199-82A49DCD63E5}" presName="comp3" presStyleCnt="0"/>
      <dgm:spPr/>
    </dgm:pt>
    <dgm:pt modelId="{966D3C51-D67E-45EB-AC33-4CC0A6981C06}" type="pres">
      <dgm:prSet presAssocID="{6D11FE4F-A967-4F6A-8199-82A49DCD63E5}" presName="circle3" presStyleLbl="node1" presStyleIdx="2" presStyleCnt="3"/>
      <dgm:spPr/>
      <dgm:t>
        <a:bodyPr/>
        <a:lstStyle/>
        <a:p>
          <a:endParaRPr kumimoji="1" lang="ja-JP" altLang="en-US"/>
        </a:p>
      </dgm:t>
    </dgm:pt>
    <dgm:pt modelId="{CC199992-CFD9-45ED-8404-F0BCCBD956F3}" type="pres">
      <dgm:prSet presAssocID="{6D11FE4F-A967-4F6A-8199-82A49DCD63E5}" presName="c3text" presStyleLbl="node1" presStyleIdx="2" presStyleCnt="3">
        <dgm:presLayoutVars>
          <dgm:bulletEnabled val="1"/>
        </dgm:presLayoutVars>
      </dgm:prSet>
      <dgm:spPr/>
      <dgm:t>
        <a:bodyPr/>
        <a:lstStyle/>
        <a:p>
          <a:endParaRPr kumimoji="1" lang="ja-JP" altLang="en-US"/>
        </a:p>
      </dgm:t>
    </dgm:pt>
  </dgm:ptLst>
  <dgm:cxnLst>
    <dgm:cxn modelId="{049ADD79-837B-4A33-A820-29C63523BD3B}" srcId="{6D11FE4F-A967-4F6A-8199-82A49DCD63E5}" destId="{5132AFAC-556F-4AA9-95B9-E5BFC0343034}" srcOrd="1" destOrd="0" parTransId="{4775D96B-D22B-4BFE-8C91-BB3CEB147C6F}" sibTransId="{DB32C095-8293-4B74-9762-175E2F82055B}"/>
    <dgm:cxn modelId="{CC6DBF7C-88FD-4755-86D7-EF028F0C3321}" srcId="{6D11FE4F-A967-4F6A-8199-82A49DCD63E5}" destId="{E1DCA913-CCF2-4B82-8BF0-7A1526E651AA}" srcOrd="2" destOrd="0" parTransId="{700F96AA-830F-4625-8F78-55D56C606BF7}" sibTransId="{9672B5CE-D36D-4C23-8588-8740941FB98E}"/>
    <dgm:cxn modelId="{603235AA-A3E1-064A-9A2C-DBDD7F588ECE}" type="presOf" srcId="{E1DCA913-CCF2-4B82-8BF0-7A1526E651AA}" destId="{CC199992-CFD9-45ED-8404-F0BCCBD956F3}" srcOrd="1" destOrd="0" presId="urn:microsoft.com/office/officeart/2005/8/layout/venn2"/>
    <dgm:cxn modelId="{CA2138F0-39D4-6E44-9B8C-CA42038E72C1}" type="presOf" srcId="{5132AFAC-556F-4AA9-95B9-E5BFC0343034}" destId="{8FD198BC-5B19-4367-99BA-C56E1C4A49B4}" srcOrd="1" destOrd="0" presId="urn:microsoft.com/office/officeart/2005/8/layout/venn2"/>
    <dgm:cxn modelId="{0305615B-50F5-E74A-A5D6-A66DAF3AECDA}" type="presOf" srcId="{6D11FE4F-A967-4F6A-8199-82A49DCD63E5}" destId="{4069ACEC-957A-4A66-92C3-76F1BB2682D3}" srcOrd="0" destOrd="0" presId="urn:microsoft.com/office/officeart/2005/8/layout/venn2"/>
    <dgm:cxn modelId="{64491A1B-D473-6642-9061-AB11A4381348}" type="presOf" srcId="{39C68689-8FC3-4F84-9D91-D56725716E1C}" destId="{6FB90737-BDB0-4B7D-945F-02626A5833E3}" srcOrd="0" destOrd="0" presId="urn:microsoft.com/office/officeart/2005/8/layout/venn2"/>
    <dgm:cxn modelId="{148C2FA2-1F62-4E40-B20F-8640E84B8064}" type="presOf" srcId="{E1DCA913-CCF2-4B82-8BF0-7A1526E651AA}" destId="{966D3C51-D67E-45EB-AC33-4CC0A6981C06}" srcOrd="0" destOrd="0" presId="urn:microsoft.com/office/officeart/2005/8/layout/venn2"/>
    <dgm:cxn modelId="{F255E6F7-B8B9-414D-9DE2-FB577D23A4C4}" type="presOf" srcId="{5132AFAC-556F-4AA9-95B9-E5BFC0343034}" destId="{BEFACDC8-878A-4FE5-8C3B-65AB2E485B7E}" srcOrd="0" destOrd="0" presId="urn:microsoft.com/office/officeart/2005/8/layout/venn2"/>
    <dgm:cxn modelId="{056766D8-99D3-43E4-8736-7397288C99A1}" srcId="{6D11FE4F-A967-4F6A-8199-82A49DCD63E5}" destId="{39C68689-8FC3-4F84-9D91-D56725716E1C}" srcOrd="0" destOrd="0" parTransId="{6097438B-7790-4F31-9970-8EDE0730CFC1}" sibTransId="{AC13078D-4065-4057-9C52-42D1A473440E}"/>
    <dgm:cxn modelId="{BD64D7F9-7547-F84F-AA71-4D57D6BC3A27}" type="presOf" srcId="{39C68689-8FC3-4F84-9D91-D56725716E1C}" destId="{3806991C-9948-45B7-80D2-69A7D2A99565}" srcOrd="1" destOrd="0" presId="urn:microsoft.com/office/officeart/2005/8/layout/venn2"/>
    <dgm:cxn modelId="{DCE234F3-1A8A-A845-8553-AE1F4E2179C4}" type="presParOf" srcId="{4069ACEC-957A-4A66-92C3-76F1BB2682D3}" destId="{2A74A78F-E0B5-48EE-9F89-41E1F12F6373}" srcOrd="0" destOrd="0" presId="urn:microsoft.com/office/officeart/2005/8/layout/venn2"/>
    <dgm:cxn modelId="{EB1713AC-681E-BF47-A820-83A4E9E10407}" type="presParOf" srcId="{2A74A78F-E0B5-48EE-9F89-41E1F12F6373}" destId="{6FB90737-BDB0-4B7D-945F-02626A5833E3}" srcOrd="0" destOrd="0" presId="urn:microsoft.com/office/officeart/2005/8/layout/venn2"/>
    <dgm:cxn modelId="{837747B6-FE14-1948-A0EE-54056F0B909F}" type="presParOf" srcId="{2A74A78F-E0B5-48EE-9F89-41E1F12F6373}" destId="{3806991C-9948-45B7-80D2-69A7D2A99565}" srcOrd="1" destOrd="0" presId="urn:microsoft.com/office/officeart/2005/8/layout/venn2"/>
    <dgm:cxn modelId="{77FE64CF-27EC-0541-99BA-CF8934420046}" type="presParOf" srcId="{4069ACEC-957A-4A66-92C3-76F1BB2682D3}" destId="{2272F5C4-CA55-4134-B3FF-A4E87D8636EB}" srcOrd="1" destOrd="0" presId="urn:microsoft.com/office/officeart/2005/8/layout/venn2"/>
    <dgm:cxn modelId="{5E0D7D82-645E-8A43-8A55-1685203CD0D1}" type="presParOf" srcId="{2272F5C4-CA55-4134-B3FF-A4E87D8636EB}" destId="{BEFACDC8-878A-4FE5-8C3B-65AB2E485B7E}" srcOrd="0" destOrd="0" presId="urn:microsoft.com/office/officeart/2005/8/layout/venn2"/>
    <dgm:cxn modelId="{22B28FDE-7C09-1D4E-952F-D739D85F037F}" type="presParOf" srcId="{2272F5C4-CA55-4134-B3FF-A4E87D8636EB}" destId="{8FD198BC-5B19-4367-99BA-C56E1C4A49B4}" srcOrd="1" destOrd="0" presId="urn:microsoft.com/office/officeart/2005/8/layout/venn2"/>
    <dgm:cxn modelId="{09C60AA1-9A53-2E4A-963B-5B201C822B29}" type="presParOf" srcId="{4069ACEC-957A-4A66-92C3-76F1BB2682D3}" destId="{0DF59A29-E2F4-402C-9172-8A659A1D0C99}" srcOrd="2" destOrd="0" presId="urn:microsoft.com/office/officeart/2005/8/layout/venn2"/>
    <dgm:cxn modelId="{F466EC09-5802-AF4F-8DF0-C9EE90740DF7}" type="presParOf" srcId="{0DF59A29-E2F4-402C-9172-8A659A1D0C99}" destId="{966D3C51-D67E-45EB-AC33-4CC0A6981C06}" srcOrd="0" destOrd="0" presId="urn:microsoft.com/office/officeart/2005/8/layout/venn2"/>
    <dgm:cxn modelId="{E5967D60-FBFD-014A-AE8B-B4BC9946D049}" type="presParOf" srcId="{0DF59A29-E2F4-402C-9172-8A659A1D0C99}" destId="{CC199992-CFD9-45ED-8404-F0BCCBD956F3}" srcOrd="1" destOrd="0" presId="urn:microsoft.com/office/officeart/2005/8/layout/ven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BCD77F9-30DB-4EA9-B491-204EFB1AE8DD}" type="doc">
      <dgm:prSet loTypeId="urn:microsoft.com/office/officeart/2005/8/layout/radial5" loCatId="cycle" qsTypeId="urn:microsoft.com/office/officeart/2005/8/quickstyle/simple1" qsCatId="simple" csTypeId="urn:microsoft.com/office/officeart/2005/8/colors/colorful1" csCatId="colorful" phldr="1"/>
      <dgm:spPr/>
      <dgm:t>
        <a:bodyPr/>
        <a:lstStyle/>
        <a:p>
          <a:endParaRPr kumimoji="1" lang="ja-JP" altLang="en-US"/>
        </a:p>
      </dgm:t>
    </dgm:pt>
    <dgm:pt modelId="{9E646800-70AD-484E-A0BE-1872255ECDB9}">
      <dgm:prSet phldrT="[テキスト]"/>
      <dgm:spPr>
        <a:ln>
          <a:noFill/>
        </a:ln>
        <a:effectLst>
          <a:outerShdw blurRad="50800" dist="76200" dir="2700000" algn="tl" rotWithShape="0">
            <a:prstClr val="black">
              <a:alpha val="40000"/>
            </a:prstClr>
          </a:outerShdw>
        </a:effectLst>
      </dgm:spPr>
      <dgm:t>
        <a:bodyPr/>
        <a:lstStyle/>
        <a:p>
          <a:r>
            <a:rPr kumimoji="1" lang="en-US" altLang="ja-JP" dirty="0" smtClean="0"/>
            <a:t>5G</a:t>
          </a:r>
          <a:endParaRPr kumimoji="1" lang="ja-JP" altLang="en-US" dirty="0"/>
        </a:p>
      </dgm:t>
    </dgm:pt>
    <dgm:pt modelId="{1368E569-D9A4-433F-8A4E-DE0B74E9E75B}" type="parTrans" cxnId="{CECA6251-076F-4DD2-B9D8-489F9963CE8F}">
      <dgm:prSet/>
      <dgm:spPr/>
      <dgm:t>
        <a:bodyPr/>
        <a:lstStyle/>
        <a:p>
          <a:endParaRPr kumimoji="1" lang="ja-JP" altLang="en-US"/>
        </a:p>
      </dgm:t>
    </dgm:pt>
    <dgm:pt modelId="{D9210027-FED4-473C-98F5-A4DA6FB3DD6C}" type="sibTrans" cxnId="{CECA6251-076F-4DD2-B9D8-489F9963CE8F}">
      <dgm:prSet/>
      <dgm:spPr/>
      <dgm:t>
        <a:bodyPr/>
        <a:lstStyle/>
        <a:p>
          <a:endParaRPr kumimoji="1" lang="ja-JP" altLang="en-US"/>
        </a:p>
      </dgm:t>
    </dgm:pt>
    <dgm:pt modelId="{DBF5040E-CE73-4194-A85D-12E51E3B0F8D}">
      <dgm:prSet phldrT="[テキスト]" custT="1"/>
      <dgm:spPr>
        <a:ln>
          <a:noFill/>
        </a:ln>
        <a:effectLst>
          <a:outerShdw blurRad="50800" dist="76200" dir="2700000" algn="tl" rotWithShape="0">
            <a:prstClr val="black">
              <a:alpha val="40000"/>
            </a:prstClr>
          </a:outerShdw>
        </a:effectLst>
      </dgm:spPr>
      <dgm:t>
        <a:bodyPr/>
        <a:lstStyle/>
        <a:p>
          <a:r>
            <a:rPr kumimoji="1" lang="ja-JP" altLang="en-US" sz="1800" dirty="0" smtClean="0"/>
            <a:t>大容量化</a:t>
          </a:r>
          <a:endParaRPr kumimoji="1" lang="ja-JP" altLang="en-US" sz="1800" dirty="0"/>
        </a:p>
      </dgm:t>
    </dgm:pt>
    <dgm:pt modelId="{1D277317-FDAC-43AB-A56A-15306E1DC9B2}" type="parTrans" cxnId="{038F2A5F-CB71-4FE9-8BB4-84384009959F}">
      <dgm:prSet/>
      <dgm:spPr>
        <a:ln>
          <a:noFill/>
        </a:ln>
        <a:effectLst>
          <a:outerShdw blurRad="50800" dist="76200" dir="2700000" algn="tl" rotWithShape="0">
            <a:prstClr val="black">
              <a:alpha val="40000"/>
            </a:prstClr>
          </a:outerShdw>
        </a:effectLst>
      </dgm:spPr>
      <dgm:t>
        <a:bodyPr/>
        <a:lstStyle/>
        <a:p>
          <a:endParaRPr kumimoji="1" lang="ja-JP" altLang="en-US"/>
        </a:p>
      </dgm:t>
    </dgm:pt>
    <dgm:pt modelId="{E0E4F03B-4004-4E85-A54F-3435A2028523}" type="sibTrans" cxnId="{038F2A5F-CB71-4FE9-8BB4-84384009959F}">
      <dgm:prSet/>
      <dgm:spPr/>
      <dgm:t>
        <a:bodyPr/>
        <a:lstStyle/>
        <a:p>
          <a:endParaRPr kumimoji="1" lang="ja-JP" altLang="en-US"/>
        </a:p>
      </dgm:t>
    </dgm:pt>
    <dgm:pt modelId="{E35B4E70-F43B-420C-8C47-9C655B2C3057}">
      <dgm:prSet phldrT="[テキスト]" custT="1"/>
      <dgm:spPr>
        <a:ln>
          <a:noFill/>
        </a:ln>
        <a:effectLst>
          <a:outerShdw blurRad="50800" dist="76200" dir="2700000" algn="tl" rotWithShape="0">
            <a:prstClr val="black">
              <a:alpha val="40000"/>
            </a:prstClr>
          </a:outerShdw>
        </a:effectLst>
      </dgm:spPr>
      <dgm:t>
        <a:bodyPr/>
        <a:lstStyle/>
        <a:p>
          <a:r>
            <a:rPr kumimoji="1" lang="ja-JP" altLang="en-US" sz="1800" dirty="0" smtClean="0"/>
            <a:t>高速化</a:t>
          </a:r>
          <a:endParaRPr kumimoji="1" lang="ja-JP" altLang="en-US" sz="1800" dirty="0"/>
        </a:p>
      </dgm:t>
    </dgm:pt>
    <dgm:pt modelId="{C490653B-A4B1-49AE-94DD-8F7EAB371FFF}" type="parTrans" cxnId="{C7EF5A84-3ED4-4612-A3A9-5DF3DC0AC5DB}">
      <dgm:prSet/>
      <dgm:spPr>
        <a:ln>
          <a:noFill/>
        </a:ln>
        <a:effectLst>
          <a:outerShdw blurRad="50800" dist="76200" dir="2700000" algn="tl" rotWithShape="0">
            <a:prstClr val="black">
              <a:alpha val="40000"/>
            </a:prstClr>
          </a:outerShdw>
        </a:effectLst>
      </dgm:spPr>
      <dgm:t>
        <a:bodyPr/>
        <a:lstStyle/>
        <a:p>
          <a:endParaRPr kumimoji="1" lang="ja-JP" altLang="en-US"/>
        </a:p>
      </dgm:t>
    </dgm:pt>
    <dgm:pt modelId="{7A9234E0-F70C-42D4-AEBF-014C9D0C68B5}" type="sibTrans" cxnId="{C7EF5A84-3ED4-4612-A3A9-5DF3DC0AC5DB}">
      <dgm:prSet/>
      <dgm:spPr/>
      <dgm:t>
        <a:bodyPr/>
        <a:lstStyle/>
        <a:p>
          <a:endParaRPr kumimoji="1" lang="ja-JP" altLang="en-US"/>
        </a:p>
      </dgm:t>
    </dgm:pt>
    <dgm:pt modelId="{BB2BED60-5674-4167-AB8F-B9246C3463CA}">
      <dgm:prSet phldrT="[テキスト]" custT="1"/>
      <dgm:spPr>
        <a:ln>
          <a:noFill/>
        </a:ln>
        <a:effectLst>
          <a:outerShdw blurRad="50800" dist="76200" dir="2700000" algn="tl" rotWithShape="0">
            <a:prstClr val="black">
              <a:alpha val="40000"/>
            </a:prstClr>
          </a:outerShdw>
        </a:effectLst>
      </dgm:spPr>
      <dgm:t>
        <a:bodyPr/>
        <a:lstStyle/>
        <a:p>
          <a:r>
            <a:rPr kumimoji="1" lang="ja-JP" altLang="en-US" sz="1800" dirty="0" smtClean="0"/>
            <a:t>同時接続</a:t>
          </a:r>
          <a:endParaRPr kumimoji="1" lang="ja-JP" altLang="en-US" sz="1800" dirty="0"/>
        </a:p>
      </dgm:t>
    </dgm:pt>
    <dgm:pt modelId="{3AD65BB6-0204-45CD-96A3-1A64B5CAE0E6}" type="parTrans" cxnId="{53B0EC82-E04F-4278-95B0-46C485D95DCE}">
      <dgm:prSet/>
      <dgm:spPr>
        <a:ln>
          <a:noFill/>
        </a:ln>
        <a:effectLst>
          <a:outerShdw blurRad="50800" dist="76200" dir="2700000" algn="tl" rotWithShape="0">
            <a:prstClr val="black">
              <a:alpha val="40000"/>
            </a:prstClr>
          </a:outerShdw>
        </a:effectLst>
      </dgm:spPr>
      <dgm:t>
        <a:bodyPr/>
        <a:lstStyle/>
        <a:p>
          <a:endParaRPr kumimoji="1" lang="ja-JP" altLang="en-US"/>
        </a:p>
      </dgm:t>
    </dgm:pt>
    <dgm:pt modelId="{166D22E7-7AFF-4042-AB8A-1DCA9EAA6BC9}" type="sibTrans" cxnId="{53B0EC82-E04F-4278-95B0-46C485D95DCE}">
      <dgm:prSet/>
      <dgm:spPr/>
      <dgm:t>
        <a:bodyPr/>
        <a:lstStyle/>
        <a:p>
          <a:endParaRPr kumimoji="1" lang="ja-JP" altLang="en-US"/>
        </a:p>
      </dgm:t>
    </dgm:pt>
    <dgm:pt modelId="{3E4B2410-E290-4FAA-99ED-E067198F9F82}">
      <dgm:prSet phldrT="[テキスト]" custT="1"/>
      <dgm:spPr>
        <a:ln>
          <a:noFill/>
        </a:ln>
        <a:effectLst>
          <a:outerShdw blurRad="50800" dist="76200" dir="2700000" algn="tl" rotWithShape="0">
            <a:prstClr val="black">
              <a:alpha val="40000"/>
            </a:prstClr>
          </a:outerShdw>
        </a:effectLst>
      </dgm:spPr>
      <dgm:t>
        <a:bodyPr/>
        <a:lstStyle/>
        <a:p>
          <a:r>
            <a:rPr kumimoji="1" lang="ja-JP" altLang="en-US" sz="1800" dirty="0" smtClean="0"/>
            <a:t>低コスト</a:t>
          </a:r>
          <a:endParaRPr kumimoji="1" lang="en-US" altLang="ja-JP" sz="1800" dirty="0" smtClean="0"/>
        </a:p>
        <a:p>
          <a:r>
            <a:rPr kumimoji="1" lang="ja-JP" altLang="en-US" sz="1800" dirty="0" smtClean="0"/>
            <a:t>省電力</a:t>
          </a:r>
          <a:endParaRPr kumimoji="1" lang="ja-JP" altLang="en-US" sz="1800" dirty="0"/>
        </a:p>
      </dgm:t>
    </dgm:pt>
    <dgm:pt modelId="{79684C03-7B97-4E14-B100-FDC8FB0E3264}" type="parTrans" cxnId="{96D0788A-5138-4981-B357-1F0FF88BA246}">
      <dgm:prSet/>
      <dgm:spPr>
        <a:ln>
          <a:noFill/>
        </a:ln>
        <a:effectLst>
          <a:outerShdw blurRad="50800" dist="76200" dir="2700000" algn="tl" rotWithShape="0">
            <a:prstClr val="black">
              <a:alpha val="40000"/>
            </a:prstClr>
          </a:outerShdw>
        </a:effectLst>
      </dgm:spPr>
      <dgm:t>
        <a:bodyPr/>
        <a:lstStyle/>
        <a:p>
          <a:endParaRPr kumimoji="1" lang="ja-JP" altLang="en-US"/>
        </a:p>
      </dgm:t>
    </dgm:pt>
    <dgm:pt modelId="{8C15808A-CCBD-4329-AEE9-BEA63B92CC0A}" type="sibTrans" cxnId="{96D0788A-5138-4981-B357-1F0FF88BA246}">
      <dgm:prSet/>
      <dgm:spPr/>
      <dgm:t>
        <a:bodyPr/>
        <a:lstStyle/>
        <a:p>
          <a:endParaRPr kumimoji="1" lang="ja-JP" altLang="en-US"/>
        </a:p>
      </dgm:t>
    </dgm:pt>
    <dgm:pt modelId="{9DFB6F0C-7D85-40DA-B0B0-9EB3E49685E1}">
      <dgm:prSet phldrT="[テキスト]" custT="1"/>
      <dgm:spPr>
        <a:ln>
          <a:noFill/>
        </a:ln>
        <a:effectLst>
          <a:outerShdw blurRad="50800" dist="76200" dir="2700000" algn="tl" rotWithShape="0">
            <a:prstClr val="black">
              <a:alpha val="40000"/>
            </a:prstClr>
          </a:outerShdw>
        </a:effectLst>
      </dgm:spPr>
      <dgm:t>
        <a:bodyPr/>
        <a:lstStyle/>
        <a:p>
          <a:r>
            <a:rPr kumimoji="1" lang="ja-JP" altLang="en-US" sz="1800" smtClean="0"/>
            <a:t>低遅延化</a:t>
          </a:r>
          <a:endParaRPr kumimoji="1" lang="ja-JP" altLang="en-US" sz="1800" dirty="0"/>
        </a:p>
      </dgm:t>
    </dgm:pt>
    <dgm:pt modelId="{AAACD468-D307-453B-91C1-C0DF374EFBEE}" type="parTrans" cxnId="{7086B6FD-B8FD-42E8-9F37-745C5EDFCF1C}">
      <dgm:prSet/>
      <dgm:spPr>
        <a:ln>
          <a:noFill/>
        </a:ln>
        <a:effectLst>
          <a:outerShdw blurRad="50800" dist="76200" dir="2700000" algn="tl" rotWithShape="0">
            <a:prstClr val="black">
              <a:alpha val="40000"/>
            </a:prstClr>
          </a:outerShdw>
        </a:effectLst>
      </dgm:spPr>
      <dgm:t>
        <a:bodyPr/>
        <a:lstStyle/>
        <a:p>
          <a:endParaRPr kumimoji="1" lang="ja-JP" altLang="en-US"/>
        </a:p>
      </dgm:t>
    </dgm:pt>
    <dgm:pt modelId="{A63534A3-8F01-4A48-9BD4-178C0C11E8A3}" type="sibTrans" cxnId="{7086B6FD-B8FD-42E8-9F37-745C5EDFCF1C}">
      <dgm:prSet/>
      <dgm:spPr/>
      <dgm:t>
        <a:bodyPr/>
        <a:lstStyle/>
        <a:p>
          <a:endParaRPr kumimoji="1" lang="ja-JP" altLang="en-US"/>
        </a:p>
      </dgm:t>
    </dgm:pt>
    <dgm:pt modelId="{3406163C-5BEF-43A0-9431-2B0911B2A970}" type="pres">
      <dgm:prSet presAssocID="{ABCD77F9-30DB-4EA9-B491-204EFB1AE8DD}" presName="Name0" presStyleCnt="0">
        <dgm:presLayoutVars>
          <dgm:chMax val="1"/>
          <dgm:dir/>
          <dgm:animLvl val="ctr"/>
          <dgm:resizeHandles val="exact"/>
        </dgm:presLayoutVars>
      </dgm:prSet>
      <dgm:spPr/>
      <dgm:t>
        <a:bodyPr/>
        <a:lstStyle/>
        <a:p>
          <a:endParaRPr kumimoji="1" lang="ja-JP" altLang="en-US"/>
        </a:p>
      </dgm:t>
    </dgm:pt>
    <dgm:pt modelId="{55E2810D-C1E3-4E4D-9DAE-5C98A59509A3}" type="pres">
      <dgm:prSet presAssocID="{9E646800-70AD-484E-A0BE-1872255ECDB9}" presName="centerShape" presStyleLbl="node0" presStyleIdx="0" presStyleCnt="1"/>
      <dgm:spPr/>
      <dgm:t>
        <a:bodyPr/>
        <a:lstStyle/>
        <a:p>
          <a:endParaRPr kumimoji="1" lang="ja-JP" altLang="en-US"/>
        </a:p>
      </dgm:t>
    </dgm:pt>
    <dgm:pt modelId="{480FF981-741F-47BB-94FE-F55CA62C0C22}" type="pres">
      <dgm:prSet presAssocID="{1D277317-FDAC-43AB-A56A-15306E1DC9B2}" presName="parTrans" presStyleLbl="sibTrans2D1" presStyleIdx="0" presStyleCnt="5"/>
      <dgm:spPr/>
      <dgm:t>
        <a:bodyPr/>
        <a:lstStyle/>
        <a:p>
          <a:endParaRPr kumimoji="1" lang="ja-JP" altLang="en-US"/>
        </a:p>
      </dgm:t>
    </dgm:pt>
    <dgm:pt modelId="{D4B59A90-48D8-44A3-9990-8D9627429A5B}" type="pres">
      <dgm:prSet presAssocID="{1D277317-FDAC-43AB-A56A-15306E1DC9B2}" presName="connectorText" presStyleLbl="sibTrans2D1" presStyleIdx="0" presStyleCnt="5"/>
      <dgm:spPr/>
      <dgm:t>
        <a:bodyPr/>
        <a:lstStyle/>
        <a:p>
          <a:endParaRPr kumimoji="1" lang="ja-JP" altLang="en-US"/>
        </a:p>
      </dgm:t>
    </dgm:pt>
    <dgm:pt modelId="{84D02362-9143-4FBD-ABCF-07B4FC821032}" type="pres">
      <dgm:prSet presAssocID="{DBF5040E-CE73-4194-A85D-12E51E3B0F8D}" presName="node" presStyleLbl="node1" presStyleIdx="0" presStyleCnt="5">
        <dgm:presLayoutVars>
          <dgm:bulletEnabled val="1"/>
        </dgm:presLayoutVars>
      </dgm:prSet>
      <dgm:spPr/>
      <dgm:t>
        <a:bodyPr/>
        <a:lstStyle/>
        <a:p>
          <a:endParaRPr kumimoji="1" lang="ja-JP" altLang="en-US"/>
        </a:p>
      </dgm:t>
    </dgm:pt>
    <dgm:pt modelId="{A34F7975-7A86-4751-A4E3-1699A37153E5}" type="pres">
      <dgm:prSet presAssocID="{C490653B-A4B1-49AE-94DD-8F7EAB371FFF}" presName="parTrans" presStyleLbl="sibTrans2D1" presStyleIdx="1" presStyleCnt="5"/>
      <dgm:spPr/>
      <dgm:t>
        <a:bodyPr/>
        <a:lstStyle/>
        <a:p>
          <a:endParaRPr kumimoji="1" lang="ja-JP" altLang="en-US"/>
        </a:p>
      </dgm:t>
    </dgm:pt>
    <dgm:pt modelId="{88E9989F-F34F-4F8D-A159-47ED22CD6536}" type="pres">
      <dgm:prSet presAssocID="{C490653B-A4B1-49AE-94DD-8F7EAB371FFF}" presName="connectorText" presStyleLbl="sibTrans2D1" presStyleIdx="1" presStyleCnt="5"/>
      <dgm:spPr/>
      <dgm:t>
        <a:bodyPr/>
        <a:lstStyle/>
        <a:p>
          <a:endParaRPr kumimoji="1" lang="ja-JP" altLang="en-US"/>
        </a:p>
      </dgm:t>
    </dgm:pt>
    <dgm:pt modelId="{B27D54CE-E72A-477A-9F07-24F4711B1D59}" type="pres">
      <dgm:prSet presAssocID="{E35B4E70-F43B-420C-8C47-9C655B2C3057}" presName="node" presStyleLbl="node1" presStyleIdx="1" presStyleCnt="5">
        <dgm:presLayoutVars>
          <dgm:bulletEnabled val="1"/>
        </dgm:presLayoutVars>
      </dgm:prSet>
      <dgm:spPr/>
      <dgm:t>
        <a:bodyPr/>
        <a:lstStyle/>
        <a:p>
          <a:endParaRPr kumimoji="1" lang="ja-JP" altLang="en-US"/>
        </a:p>
      </dgm:t>
    </dgm:pt>
    <dgm:pt modelId="{7A385EB3-F7EA-4033-B40B-25B5F771F843}" type="pres">
      <dgm:prSet presAssocID="{3AD65BB6-0204-45CD-96A3-1A64B5CAE0E6}" presName="parTrans" presStyleLbl="sibTrans2D1" presStyleIdx="2" presStyleCnt="5"/>
      <dgm:spPr/>
      <dgm:t>
        <a:bodyPr/>
        <a:lstStyle/>
        <a:p>
          <a:endParaRPr kumimoji="1" lang="ja-JP" altLang="en-US"/>
        </a:p>
      </dgm:t>
    </dgm:pt>
    <dgm:pt modelId="{6FC9C4E5-76E1-4822-B771-3851A8EF505A}" type="pres">
      <dgm:prSet presAssocID="{3AD65BB6-0204-45CD-96A3-1A64B5CAE0E6}" presName="connectorText" presStyleLbl="sibTrans2D1" presStyleIdx="2" presStyleCnt="5"/>
      <dgm:spPr/>
      <dgm:t>
        <a:bodyPr/>
        <a:lstStyle/>
        <a:p>
          <a:endParaRPr kumimoji="1" lang="ja-JP" altLang="en-US"/>
        </a:p>
      </dgm:t>
    </dgm:pt>
    <dgm:pt modelId="{47BAE574-6408-48FD-BD03-2CA6E01F470B}" type="pres">
      <dgm:prSet presAssocID="{BB2BED60-5674-4167-AB8F-B9246C3463CA}" presName="node" presStyleLbl="node1" presStyleIdx="2" presStyleCnt="5">
        <dgm:presLayoutVars>
          <dgm:bulletEnabled val="1"/>
        </dgm:presLayoutVars>
      </dgm:prSet>
      <dgm:spPr/>
      <dgm:t>
        <a:bodyPr/>
        <a:lstStyle/>
        <a:p>
          <a:endParaRPr kumimoji="1" lang="ja-JP" altLang="en-US"/>
        </a:p>
      </dgm:t>
    </dgm:pt>
    <dgm:pt modelId="{8B190193-1720-409C-A050-82602E697269}" type="pres">
      <dgm:prSet presAssocID="{AAACD468-D307-453B-91C1-C0DF374EFBEE}" presName="parTrans" presStyleLbl="sibTrans2D1" presStyleIdx="3" presStyleCnt="5"/>
      <dgm:spPr/>
      <dgm:t>
        <a:bodyPr/>
        <a:lstStyle/>
        <a:p>
          <a:endParaRPr kumimoji="1" lang="ja-JP" altLang="en-US"/>
        </a:p>
      </dgm:t>
    </dgm:pt>
    <dgm:pt modelId="{A35CE03B-6CE8-44F6-8705-15C016285ACD}" type="pres">
      <dgm:prSet presAssocID="{AAACD468-D307-453B-91C1-C0DF374EFBEE}" presName="connectorText" presStyleLbl="sibTrans2D1" presStyleIdx="3" presStyleCnt="5"/>
      <dgm:spPr/>
      <dgm:t>
        <a:bodyPr/>
        <a:lstStyle/>
        <a:p>
          <a:endParaRPr kumimoji="1" lang="ja-JP" altLang="en-US"/>
        </a:p>
      </dgm:t>
    </dgm:pt>
    <dgm:pt modelId="{64B0AFB0-DBC0-4499-8CFB-B7B8B3228777}" type="pres">
      <dgm:prSet presAssocID="{9DFB6F0C-7D85-40DA-B0B0-9EB3E49685E1}" presName="node" presStyleLbl="node1" presStyleIdx="3" presStyleCnt="5">
        <dgm:presLayoutVars>
          <dgm:bulletEnabled val="1"/>
        </dgm:presLayoutVars>
      </dgm:prSet>
      <dgm:spPr/>
      <dgm:t>
        <a:bodyPr/>
        <a:lstStyle/>
        <a:p>
          <a:endParaRPr kumimoji="1" lang="ja-JP" altLang="en-US"/>
        </a:p>
      </dgm:t>
    </dgm:pt>
    <dgm:pt modelId="{4F97416B-66F7-4D75-BE7A-A3F55CF45010}" type="pres">
      <dgm:prSet presAssocID="{79684C03-7B97-4E14-B100-FDC8FB0E3264}" presName="parTrans" presStyleLbl="sibTrans2D1" presStyleIdx="4" presStyleCnt="5"/>
      <dgm:spPr/>
      <dgm:t>
        <a:bodyPr/>
        <a:lstStyle/>
        <a:p>
          <a:endParaRPr kumimoji="1" lang="ja-JP" altLang="en-US"/>
        </a:p>
      </dgm:t>
    </dgm:pt>
    <dgm:pt modelId="{AD6D1D0B-4CB2-46D6-8CD4-B4F547745E32}" type="pres">
      <dgm:prSet presAssocID="{79684C03-7B97-4E14-B100-FDC8FB0E3264}" presName="connectorText" presStyleLbl="sibTrans2D1" presStyleIdx="4" presStyleCnt="5"/>
      <dgm:spPr/>
      <dgm:t>
        <a:bodyPr/>
        <a:lstStyle/>
        <a:p>
          <a:endParaRPr kumimoji="1" lang="ja-JP" altLang="en-US"/>
        </a:p>
      </dgm:t>
    </dgm:pt>
    <dgm:pt modelId="{14544CC7-56DB-4A81-A7A1-8B74BAEAEF42}" type="pres">
      <dgm:prSet presAssocID="{3E4B2410-E290-4FAA-99ED-E067198F9F82}" presName="node" presStyleLbl="node1" presStyleIdx="4" presStyleCnt="5">
        <dgm:presLayoutVars>
          <dgm:bulletEnabled val="1"/>
        </dgm:presLayoutVars>
      </dgm:prSet>
      <dgm:spPr/>
      <dgm:t>
        <a:bodyPr/>
        <a:lstStyle/>
        <a:p>
          <a:endParaRPr kumimoji="1" lang="ja-JP" altLang="en-US"/>
        </a:p>
      </dgm:t>
    </dgm:pt>
  </dgm:ptLst>
  <dgm:cxnLst>
    <dgm:cxn modelId="{038F2A5F-CB71-4FE9-8BB4-84384009959F}" srcId="{9E646800-70AD-484E-A0BE-1872255ECDB9}" destId="{DBF5040E-CE73-4194-A85D-12E51E3B0F8D}" srcOrd="0" destOrd="0" parTransId="{1D277317-FDAC-43AB-A56A-15306E1DC9B2}" sibTransId="{E0E4F03B-4004-4E85-A54F-3435A2028523}"/>
    <dgm:cxn modelId="{7086B6FD-B8FD-42E8-9F37-745C5EDFCF1C}" srcId="{9E646800-70AD-484E-A0BE-1872255ECDB9}" destId="{9DFB6F0C-7D85-40DA-B0B0-9EB3E49685E1}" srcOrd="3" destOrd="0" parTransId="{AAACD468-D307-453B-91C1-C0DF374EFBEE}" sibTransId="{A63534A3-8F01-4A48-9BD4-178C0C11E8A3}"/>
    <dgm:cxn modelId="{E7DEF750-4980-8B4E-99A6-0756F789175C}" type="presOf" srcId="{3E4B2410-E290-4FAA-99ED-E067198F9F82}" destId="{14544CC7-56DB-4A81-A7A1-8B74BAEAEF42}" srcOrd="0" destOrd="0" presId="urn:microsoft.com/office/officeart/2005/8/layout/radial5"/>
    <dgm:cxn modelId="{96D0788A-5138-4981-B357-1F0FF88BA246}" srcId="{9E646800-70AD-484E-A0BE-1872255ECDB9}" destId="{3E4B2410-E290-4FAA-99ED-E067198F9F82}" srcOrd="4" destOrd="0" parTransId="{79684C03-7B97-4E14-B100-FDC8FB0E3264}" sibTransId="{8C15808A-CCBD-4329-AEE9-BEA63B92CC0A}"/>
    <dgm:cxn modelId="{C7EF5A84-3ED4-4612-A3A9-5DF3DC0AC5DB}" srcId="{9E646800-70AD-484E-A0BE-1872255ECDB9}" destId="{E35B4E70-F43B-420C-8C47-9C655B2C3057}" srcOrd="1" destOrd="0" parTransId="{C490653B-A4B1-49AE-94DD-8F7EAB371FFF}" sibTransId="{7A9234E0-F70C-42D4-AEBF-014C9D0C68B5}"/>
    <dgm:cxn modelId="{0BC51422-CEF4-6540-A078-5B8323DF578B}" type="presOf" srcId="{AAACD468-D307-453B-91C1-C0DF374EFBEE}" destId="{A35CE03B-6CE8-44F6-8705-15C016285ACD}" srcOrd="1" destOrd="0" presId="urn:microsoft.com/office/officeart/2005/8/layout/radial5"/>
    <dgm:cxn modelId="{C9A74133-CD42-2C4C-9491-9C9F6166F120}" type="presOf" srcId="{1D277317-FDAC-43AB-A56A-15306E1DC9B2}" destId="{480FF981-741F-47BB-94FE-F55CA62C0C22}" srcOrd="0" destOrd="0" presId="urn:microsoft.com/office/officeart/2005/8/layout/radial5"/>
    <dgm:cxn modelId="{FDD53A8F-EBA2-3C47-B909-E25022081344}" type="presOf" srcId="{79684C03-7B97-4E14-B100-FDC8FB0E3264}" destId="{AD6D1D0B-4CB2-46D6-8CD4-B4F547745E32}" srcOrd="1" destOrd="0" presId="urn:microsoft.com/office/officeart/2005/8/layout/radial5"/>
    <dgm:cxn modelId="{DDB4A6C2-84E0-6F4B-AB66-9B70AAF6F179}" type="presOf" srcId="{3AD65BB6-0204-45CD-96A3-1A64B5CAE0E6}" destId="{7A385EB3-F7EA-4033-B40B-25B5F771F843}" srcOrd="0" destOrd="0" presId="urn:microsoft.com/office/officeart/2005/8/layout/radial5"/>
    <dgm:cxn modelId="{CF4C81FD-2683-2D46-A0FB-162D219BB856}" type="presOf" srcId="{AAACD468-D307-453B-91C1-C0DF374EFBEE}" destId="{8B190193-1720-409C-A050-82602E697269}" srcOrd="0" destOrd="0" presId="urn:microsoft.com/office/officeart/2005/8/layout/radial5"/>
    <dgm:cxn modelId="{C8E23A67-1778-6147-8899-EB1A64ECB4E1}" type="presOf" srcId="{9E646800-70AD-484E-A0BE-1872255ECDB9}" destId="{55E2810D-C1E3-4E4D-9DAE-5C98A59509A3}" srcOrd="0" destOrd="0" presId="urn:microsoft.com/office/officeart/2005/8/layout/radial5"/>
    <dgm:cxn modelId="{27FEC3E0-D39A-814A-8CA8-CB4B4D7F0A6D}" type="presOf" srcId="{79684C03-7B97-4E14-B100-FDC8FB0E3264}" destId="{4F97416B-66F7-4D75-BE7A-A3F55CF45010}" srcOrd="0" destOrd="0" presId="urn:microsoft.com/office/officeart/2005/8/layout/radial5"/>
    <dgm:cxn modelId="{21099E34-5CAF-B845-A78B-337ECF820DE1}" type="presOf" srcId="{ABCD77F9-30DB-4EA9-B491-204EFB1AE8DD}" destId="{3406163C-5BEF-43A0-9431-2B0911B2A970}" srcOrd="0" destOrd="0" presId="urn:microsoft.com/office/officeart/2005/8/layout/radial5"/>
    <dgm:cxn modelId="{0359004F-E1AC-394A-B3DC-16EAB3DD4C63}" type="presOf" srcId="{1D277317-FDAC-43AB-A56A-15306E1DC9B2}" destId="{D4B59A90-48D8-44A3-9990-8D9627429A5B}" srcOrd="1" destOrd="0" presId="urn:microsoft.com/office/officeart/2005/8/layout/radial5"/>
    <dgm:cxn modelId="{E2E85831-127D-E94C-BF17-F3AF05222D48}" type="presOf" srcId="{BB2BED60-5674-4167-AB8F-B9246C3463CA}" destId="{47BAE574-6408-48FD-BD03-2CA6E01F470B}" srcOrd="0" destOrd="0" presId="urn:microsoft.com/office/officeart/2005/8/layout/radial5"/>
    <dgm:cxn modelId="{03B9B262-6498-CB4A-8AA3-BF2ED90CB52B}" type="presOf" srcId="{C490653B-A4B1-49AE-94DD-8F7EAB371FFF}" destId="{A34F7975-7A86-4751-A4E3-1699A37153E5}" srcOrd="0" destOrd="0" presId="urn:microsoft.com/office/officeart/2005/8/layout/radial5"/>
    <dgm:cxn modelId="{6B4F63D3-2C2B-EC44-9D06-D40394C8B25D}" type="presOf" srcId="{E35B4E70-F43B-420C-8C47-9C655B2C3057}" destId="{B27D54CE-E72A-477A-9F07-24F4711B1D59}" srcOrd="0" destOrd="0" presId="urn:microsoft.com/office/officeart/2005/8/layout/radial5"/>
    <dgm:cxn modelId="{9C2C2CCC-80A2-9948-976E-734896FA5428}" type="presOf" srcId="{9DFB6F0C-7D85-40DA-B0B0-9EB3E49685E1}" destId="{64B0AFB0-DBC0-4499-8CFB-B7B8B3228777}" srcOrd="0" destOrd="0" presId="urn:microsoft.com/office/officeart/2005/8/layout/radial5"/>
    <dgm:cxn modelId="{CECA6251-076F-4DD2-B9D8-489F9963CE8F}" srcId="{ABCD77F9-30DB-4EA9-B491-204EFB1AE8DD}" destId="{9E646800-70AD-484E-A0BE-1872255ECDB9}" srcOrd="0" destOrd="0" parTransId="{1368E569-D9A4-433F-8A4E-DE0B74E9E75B}" sibTransId="{D9210027-FED4-473C-98F5-A4DA6FB3DD6C}"/>
    <dgm:cxn modelId="{015CA8B7-4959-A54A-BB07-E2EBCF42666C}" type="presOf" srcId="{C490653B-A4B1-49AE-94DD-8F7EAB371FFF}" destId="{88E9989F-F34F-4F8D-A159-47ED22CD6536}" srcOrd="1" destOrd="0" presId="urn:microsoft.com/office/officeart/2005/8/layout/radial5"/>
    <dgm:cxn modelId="{BE0B5257-D412-B743-8A80-02E55C7F3F44}" type="presOf" srcId="{3AD65BB6-0204-45CD-96A3-1A64B5CAE0E6}" destId="{6FC9C4E5-76E1-4822-B771-3851A8EF505A}" srcOrd="1" destOrd="0" presId="urn:microsoft.com/office/officeart/2005/8/layout/radial5"/>
    <dgm:cxn modelId="{D19FC02A-1858-DC43-A56F-669D6CB4A6F8}" type="presOf" srcId="{DBF5040E-CE73-4194-A85D-12E51E3B0F8D}" destId="{84D02362-9143-4FBD-ABCF-07B4FC821032}" srcOrd="0" destOrd="0" presId="urn:microsoft.com/office/officeart/2005/8/layout/radial5"/>
    <dgm:cxn modelId="{53B0EC82-E04F-4278-95B0-46C485D95DCE}" srcId="{9E646800-70AD-484E-A0BE-1872255ECDB9}" destId="{BB2BED60-5674-4167-AB8F-B9246C3463CA}" srcOrd="2" destOrd="0" parTransId="{3AD65BB6-0204-45CD-96A3-1A64B5CAE0E6}" sibTransId="{166D22E7-7AFF-4042-AB8A-1DCA9EAA6BC9}"/>
    <dgm:cxn modelId="{ECE5674A-594A-4A46-8401-BB7378644591}" type="presParOf" srcId="{3406163C-5BEF-43A0-9431-2B0911B2A970}" destId="{55E2810D-C1E3-4E4D-9DAE-5C98A59509A3}" srcOrd="0" destOrd="0" presId="urn:microsoft.com/office/officeart/2005/8/layout/radial5"/>
    <dgm:cxn modelId="{119D0DB1-0207-0C49-95DE-3D78734E1644}" type="presParOf" srcId="{3406163C-5BEF-43A0-9431-2B0911B2A970}" destId="{480FF981-741F-47BB-94FE-F55CA62C0C22}" srcOrd="1" destOrd="0" presId="urn:microsoft.com/office/officeart/2005/8/layout/radial5"/>
    <dgm:cxn modelId="{76478AC1-6C51-384F-AAB5-9DE56E449FBA}" type="presParOf" srcId="{480FF981-741F-47BB-94FE-F55CA62C0C22}" destId="{D4B59A90-48D8-44A3-9990-8D9627429A5B}" srcOrd="0" destOrd="0" presId="urn:microsoft.com/office/officeart/2005/8/layout/radial5"/>
    <dgm:cxn modelId="{437BEBD3-A5CA-3142-8535-285343085B6F}" type="presParOf" srcId="{3406163C-5BEF-43A0-9431-2B0911B2A970}" destId="{84D02362-9143-4FBD-ABCF-07B4FC821032}" srcOrd="2" destOrd="0" presId="urn:microsoft.com/office/officeart/2005/8/layout/radial5"/>
    <dgm:cxn modelId="{F131A1FF-5E0C-5A41-9D58-0B1BC368276A}" type="presParOf" srcId="{3406163C-5BEF-43A0-9431-2B0911B2A970}" destId="{A34F7975-7A86-4751-A4E3-1699A37153E5}" srcOrd="3" destOrd="0" presId="urn:microsoft.com/office/officeart/2005/8/layout/radial5"/>
    <dgm:cxn modelId="{0F8465FA-B9E8-1742-BAC2-9CFDFC1FEC6E}" type="presParOf" srcId="{A34F7975-7A86-4751-A4E3-1699A37153E5}" destId="{88E9989F-F34F-4F8D-A159-47ED22CD6536}" srcOrd="0" destOrd="0" presId="urn:microsoft.com/office/officeart/2005/8/layout/radial5"/>
    <dgm:cxn modelId="{2F2441C2-4750-9246-BCFD-083BF36748FA}" type="presParOf" srcId="{3406163C-5BEF-43A0-9431-2B0911B2A970}" destId="{B27D54CE-E72A-477A-9F07-24F4711B1D59}" srcOrd="4" destOrd="0" presId="urn:microsoft.com/office/officeart/2005/8/layout/radial5"/>
    <dgm:cxn modelId="{0424986D-33B7-B144-B189-6D41C853388E}" type="presParOf" srcId="{3406163C-5BEF-43A0-9431-2B0911B2A970}" destId="{7A385EB3-F7EA-4033-B40B-25B5F771F843}" srcOrd="5" destOrd="0" presId="urn:microsoft.com/office/officeart/2005/8/layout/radial5"/>
    <dgm:cxn modelId="{A53E95ED-A8BF-5E4C-9E93-A1E9973B6667}" type="presParOf" srcId="{7A385EB3-F7EA-4033-B40B-25B5F771F843}" destId="{6FC9C4E5-76E1-4822-B771-3851A8EF505A}" srcOrd="0" destOrd="0" presId="urn:microsoft.com/office/officeart/2005/8/layout/radial5"/>
    <dgm:cxn modelId="{61A8B9AF-34B2-2F41-B1F5-474E110D552A}" type="presParOf" srcId="{3406163C-5BEF-43A0-9431-2B0911B2A970}" destId="{47BAE574-6408-48FD-BD03-2CA6E01F470B}" srcOrd="6" destOrd="0" presId="urn:microsoft.com/office/officeart/2005/8/layout/radial5"/>
    <dgm:cxn modelId="{FD7256A9-7B09-1B48-B151-2402F4A9228C}" type="presParOf" srcId="{3406163C-5BEF-43A0-9431-2B0911B2A970}" destId="{8B190193-1720-409C-A050-82602E697269}" srcOrd="7" destOrd="0" presId="urn:microsoft.com/office/officeart/2005/8/layout/radial5"/>
    <dgm:cxn modelId="{A9558F8A-5657-4247-9D18-5F7821AFBB01}" type="presParOf" srcId="{8B190193-1720-409C-A050-82602E697269}" destId="{A35CE03B-6CE8-44F6-8705-15C016285ACD}" srcOrd="0" destOrd="0" presId="urn:microsoft.com/office/officeart/2005/8/layout/radial5"/>
    <dgm:cxn modelId="{73F82C9C-2315-0444-8D57-A6CFEF24D778}" type="presParOf" srcId="{3406163C-5BEF-43A0-9431-2B0911B2A970}" destId="{64B0AFB0-DBC0-4499-8CFB-B7B8B3228777}" srcOrd="8" destOrd="0" presId="urn:microsoft.com/office/officeart/2005/8/layout/radial5"/>
    <dgm:cxn modelId="{D05239A2-2BAD-7B45-95EA-174332F25A00}" type="presParOf" srcId="{3406163C-5BEF-43A0-9431-2B0911B2A970}" destId="{4F97416B-66F7-4D75-BE7A-A3F55CF45010}" srcOrd="9" destOrd="0" presId="urn:microsoft.com/office/officeart/2005/8/layout/radial5"/>
    <dgm:cxn modelId="{8D1CFB52-8779-624E-B9ED-3FB024A9A03B}" type="presParOf" srcId="{4F97416B-66F7-4D75-BE7A-A3F55CF45010}" destId="{AD6D1D0B-4CB2-46D6-8CD4-B4F547745E32}" srcOrd="0" destOrd="0" presId="urn:microsoft.com/office/officeart/2005/8/layout/radial5"/>
    <dgm:cxn modelId="{827D5C3F-A389-754E-93E0-8A98EC604EB8}" type="presParOf" srcId="{3406163C-5BEF-43A0-9431-2B0911B2A970}" destId="{14544CC7-56DB-4A81-A7A1-8B74BAEAEF42}" srcOrd="10" destOrd="0" presId="urn:microsoft.com/office/officeart/2005/8/layout/radial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FDF7B2-68AC-4BAD-A9D0-1CE958D19CA1}">
      <dsp:nvSpPr>
        <dsp:cNvPr id="0" name=""/>
        <dsp:cNvSpPr/>
      </dsp:nvSpPr>
      <dsp:spPr>
        <a:xfrm>
          <a:off x="3070774" y="3128478"/>
          <a:ext cx="2128156" cy="2128156"/>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kumimoji="1" lang="ja-JP" altLang="en-US" sz="2000" kern="1200"/>
            <a:t>クラウド</a:t>
          </a:r>
          <a:endParaRPr kumimoji="1" lang="en-US" altLang="ja-JP" sz="2000" kern="1200"/>
        </a:p>
        <a:p>
          <a:pPr lvl="0" algn="ctr" defTabSz="889000">
            <a:lnSpc>
              <a:spcPct val="90000"/>
            </a:lnSpc>
            <a:spcBef>
              <a:spcPct val="0"/>
            </a:spcBef>
            <a:spcAft>
              <a:spcPct val="35000"/>
            </a:spcAft>
          </a:pPr>
          <a:r>
            <a:rPr kumimoji="1" lang="ja-JP" altLang="en-US" sz="2000" kern="1200"/>
            <a:t>クライアント</a:t>
          </a:r>
          <a:endParaRPr kumimoji="1" lang="ja-JP" altLang="en-US" sz="2000" kern="1200" dirty="0"/>
        </a:p>
      </dsp:txBody>
      <dsp:txXfrm>
        <a:off x="3382435" y="3440139"/>
        <a:ext cx="1504834" cy="1504834"/>
      </dsp:txXfrm>
    </dsp:sp>
    <dsp:sp modelId="{5E62FB72-4360-4A2E-842F-3D65B442BB49}">
      <dsp:nvSpPr>
        <dsp:cNvPr id="0" name=""/>
        <dsp:cNvSpPr/>
      </dsp:nvSpPr>
      <dsp:spPr>
        <a:xfrm rot="10800000">
          <a:off x="1011507" y="3889294"/>
          <a:ext cx="1946006" cy="606524"/>
        </a:xfrm>
        <a:prstGeom prst="lef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BC6508DE-335D-43E1-9B90-53D85E8123E0}">
      <dsp:nvSpPr>
        <dsp:cNvPr id="0" name=""/>
        <dsp:cNvSpPr/>
      </dsp:nvSpPr>
      <dsp:spPr>
        <a:xfrm>
          <a:off x="633" y="3383857"/>
          <a:ext cx="2021749" cy="1617399"/>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kumimoji="1" lang="ja-JP" altLang="en-US" sz="2000" kern="1200"/>
            <a:t>無線通信インフラの高速化</a:t>
          </a:r>
          <a:endParaRPr kumimoji="1" lang="ja-JP" altLang="en-US" sz="2000" kern="1200" dirty="0"/>
        </a:p>
      </dsp:txBody>
      <dsp:txXfrm>
        <a:off x="48005" y="3431229"/>
        <a:ext cx="1927005" cy="1522655"/>
      </dsp:txXfrm>
    </dsp:sp>
    <dsp:sp modelId="{C15FC8B5-7D65-4590-9AA0-1068B28EBFC3}">
      <dsp:nvSpPr>
        <dsp:cNvPr id="0" name=""/>
        <dsp:cNvSpPr/>
      </dsp:nvSpPr>
      <dsp:spPr>
        <a:xfrm rot="13500000">
          <a:off x="1641328" y="2368773"/>
          <a:ext cx="1946006" cy="606524"/>
        </a:xfrm>
        <a:prstGeom prst="lef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18FD7F67-164C-4913-A2F3-A24602249C33}">
      <dsp:nvSpPr>
        <dsp:cNvPr id="0" name=""/>
        <dsp:cNvSpPr/>
      </dsp:nvSpPr>
      <dsp:spPr>
        <a:xfrm>
          <a:off x="915439" y="1175319"/>
          <a:ext cx="2021749" cy="1617399"/>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kumimoji="1" lang="ja-JP" altLang="en-US" sz="2000" kern="1200"/>
            <a:t>クラウドによる</a:t>
          </a:r>
          <a:endParaRPr kumimoji="1" lang="en-US" altLang="ja-JP" sz="2000" kern="1200"/>
        </a:p>
        <a:p>
          <a:pPr lvl="0" algn="ctr" defTabSz="889000">
            <a:lnSpc>
              <a:spcPct val="90000"/>
            </a:lnSpc>
            <a:spcBef>
              <a:spcPct val="0"/>
            </a:spcBef>
            <a:spcAft>
              <a:spcPct val="35000"/>
            </a:spcAft>
          </a:pPr>
          <a:r>
            <a:rPr kumimoji="1" lang="ja-JP" altLang="en-US" sz="2000" kern="1200"/>
            <a:t>分散処理</a:t>
          </a:r>
          <a:endParaRPr kumimoji="1" lang="ja-JP" altLang="en-US" sz="2000" kern="1200" dirty="0"/>
        </a:p>
      </dsp:txBody>
      <dsp:txXfrm>
        <a:off x="962811" y="1222691"/>
        <a:ext cx="1927005" cy="1522655"/>
      </dsp:txXfrm>
    </dsp:sp>
    <dsp:sp modelId="{6CFCA367-2498-49BE-97FF-2154529EBDE2}">
      <dsp:nvSpPr>
        <dsp:cNvPr id="0" name=""/>
        <dsp:cNvSpPr/>
      </dsp:nvSpPr>
      <dsp:spPr>
        <a:xfrm rot="16200000">
          <a:off x="3161849" y="1738953"/>
          <a:ext cx="1946006" cy="606524"/>
        </a:xfrm>
        <a:prstGeom prst="lef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65688B6-37B5-4201-B182-5C6A05D2364D}">
      <dsp:nvSpPr>
        <dsp:cNvPr id="0" name=""/>
        <dsp:cNvSpPr/>
      </dsp:nvSpPr>
      <dsp:spPr>
        <a:xfrm>
          <a:off x="3123977" y="260512"/>
          <a:ext cx="2021749" cy="1617399"/>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kumimoji="1" lang="ja-JP" altLang="en-US" sz="2000" kern="1200"/>
            <a:t>アプリの</a:t>
          </a:r>
          <a:endParaRPr kumimoji="1" lang="en-US" altLang="ja-JP" sz="2000" kern="1200"/>
        </a:p>
        <a:p>
          <a:pPr lvl="0" algn="ctr" defTabSz="889000">
            <a:lnSpc>
              <a:spcPct val="90000"/>
            </a:lnSpc>
            <a:spcBef>
              <a:spcPct val="0"/>
            </a:spcBef>
            <a:spcAft>
              <a:spcPct val="35000"/>
            </a:spcAft>
          </a:pPr>
          <a:r>
            <a:rPr kumimoji="1" lang="ja-JP" altLang="en-US" sz="2000" kern="1200"/>
            <a:t>サービス化</a:t>
          </a:r>
          <a:endParaRPr kumimoji="1" lang="ja-JP" altLang="en-US" sz="2000" kern="1200" dirty="0"/>
        </a:p>
      </dsp:txBody>
      <dsp:txXfrm>
        <a:off x="3171349" y="307884"/>
        <a:ext cx="1927005" cy="1522655"/>
      </dsp:txXfrm>
    </dsp:sp>
    <dsp:sp modelId="{5EECBEEA-E5DB-4EF3-92F7-B820F0DC3F1F}">
      <dsp:nvSpPr>
        <dsp:cNvPr id="0" name=""/>
        <dsp:cNvSpPr/>
      </dsp:nvSpPr>
      <dsp:spPr>
        <a:xfrm rot="18900000">
          <a:off x="4682370" y="2368773"/>
          <a:ext cx="1946006" cy="606524"/>
        </a:xfrm>
        <a:prstGeom prst="lef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139464C-8978-48A9-B152-70BF6200F8A6}">
      <dsp:nvSpPr>
        <dsp:cNvPr id="0" name=""/>
        <dsp:cNvSpPr/>
      </dsp:nvSpPr>
      <dsp:spPr>
        <a:xfrm>
          <a:off x="5332516" y="1175319"/>
          <a:ext cx="2021749" cy="1617399"/>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kumimoji="1" lang="ja-JP" altLang="en-US" sz="2000" kern="1200"/>
            <a:t>フルブラウザー</a:t>
          </a:r>
          <a:endParaRPr kumimoji="1" lang="en-US" altLang="ja-JP" sz="2000" kern="1200"/>
        </a:p>
        <a:p>
          <a:pPr lvl="0" algn="ctr" defTabSz="889000">
            <a:lnSpc>
              <a:spcPct val="90000"/>
            </a:lnSpc>
            <a:spcBef>
              <a:spcPct val="0"/>
            </a:spcBef>
            <a:spcAft>
              <a:spcPct val="35000"/>
            </a:spcAft>
          </a:pPr>
          <a:r>
            <a:rPr kumimoji="1" lang="ja-JP" altLang="en-US" sz="2000" kern="1200"/>
            <a:t>のサポート</a:t>
          </a:r>
          <a:endParaRPr kumimoji="1" lang="ja-JP" altLang="en-US" sz="2000" kern="1200" dirty="0"/>
        </a:p>
      </dsp:txBody>
      <dsp:txXfrm>
        <a:off x="5379888" y="1222691"/>
        <a:ext cx="1927005" cy="1522655"/>
      </dsp:txXfrm>
    </dsp:sp>
    <dsp:sp modelId="{0232B7CA-A193-4C93-9E42-50637A150CC0}">
      <dsp:nvSpPr>
        <dsp:cNvPr id="0" name=""/>
        <dsp:cNvSpPr/>
      </dsp:nvSpPr>
      <dsp:spPr>
        <a:xfrm>
          <a:off x="5312190" y="3889294"/>
          <a:ext cx="1946006" cy="606524"/>
        </a:xfrm>
        <a:prstGeom prst="leftArrow">
          <a:avLst>
            <a:gd name="adj1" fmla="val 60000"/>
            <a:gd name="adj2" fmla="val 5000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1CDEDC66-F3DC-4648-8901-1B43FE59B641}">
      <dsp:nvSpPr>
        <dsp:cNvPr id="0" name=""/>
        <dsp:cNvSpPr/>
      </dsp:nvSpPr>
      <dsp:spPr>
        <a:xfrm>
          <a:off x="6247322" y="3383857"/>
          <a:ext cx="2021749" cy="1617399"/>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889000">
            <a:lnSpc>
              <a:spcPct val="90000"/>
            </a:lnSpc>
            <a:spcBef>
              <a:spcPct val="0"/>
            </a:spcBef>
            <a:spcAft>
              <a:spcPct val="35000"/>
            </a:spcAft>
          </a:pPr>
          <a:r>
            <a:rPr kumimoji="1" lang="ja-JP" altLang="en-US" sz="2000" kern="1200"/>
            <a:t>デバイスの進化</a:t>
          </a:r>
          <a:r>
            <a:rPr kumimoji="1" lang="en-US" altLang="ja-JP" sz="2000" kern="1200"/>
            <a:t>(UI/</a:t>
          </a:r>
          <a:r>
            <a:rPr kumimoji="1" lang="ja-JP" altLang="en-US" sz="2000" kern="1200"/>
            <a:t>センサー</a:t>
          </a:r>
          <a:r>
            <a:rPr kumimoji="1" lang="en-US" altLang="ja-JP" sz="2000" kern="1200"/>
            <a:t>)</a:t>
          </a:r>
          <a:endParaRPr kumimoji="1" lang="ja-JP" altLang="en-US" sz="2000" kern="1200" dirty="0"/>
        </a:p>
      </dsp:txBody>
      <dsp:txXfrm>
        <a:off x="6294694" y="3431229"/>
        <a:ext cx="1927005" cy="152265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B90737-BDB0-4B7D-945F-02626A5833E3}">
      <dsp:nvSpPr>
        <dsp:cNvPr id="0" name=""/>
        <dsp:cNvSpPr/>
      </dsp:nvSpPr>
      <dsp:spPr>
        <a:xfrm>
          <a:off x="873212" y="0"/>
          <a:ext cx="3389870" cy="3389870"/>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ct val="35000"/>
            </a:spcAft>
          </a:pPr>
          <a:r>
            <a:rPr kumimoji="1" lang="ja-JP" altLang="en-US" sz="1800" kern="1200" dirty="0"/>
            <a:t>非構造化データ</a:t>
          </a:r>
        </a:p>
      </dsp:txBody>
      <dsp:txXfrm>
        <a:off x="1975767" y="169493"/>
        <a:ext cx="1184759" cy="508480"/>
      </dsp:txXfrm>
    </dsp:sp>
    <dsp:sp modelId="{BEFACDC8-878A-4FE5-8C3B-65AB2E485B7E}">
      <dsp:nvSpPr>
        <dsp:cNvPr id="0" name=""/>
        <dsp:cNvSpPr/>
      </dsp:nvSpPr>
      <dsp:spPr>
        <a:xfrm>
          <a:off x="1296946" y="847467"/>
          <a:ext cx="2542402" cy="2542402"/>
        </a:xfrm>
        <a:prstGeom prst="ellipse">
          <a:avLst/>
        </a:prstGeom>
        <a:solidFill>
          <a:schemeClr val="accent5">
            <a:hueOff val="-4966938"/>
            <a:satOff val="19906"/>
            <a:lumOff val="4314"/>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ct val="35000"/>
            </a:spcAft>
          </a:pPr>
          <a:r>
            <a:rPr kumimoji="1" lang="ja-JP" altLang="en-US" sz="1800" kern="1200" dirty="0"/>
            <a:t>半構造化データ</a:t>
          </a:r>
        </a:p>
      </dsp:txBody>
      <dsp:txXfrm>
        <a:off x="1975767" y="1006367"/>
        <a:ext cx="1184759" cy="476700"/>
      </dsp:txXfrm>
    </dsp:sp>
    <dsp:sp modelId="{966D3C51-D67E-45EB-AC33-4CC0A6981C06}">
      <dsp:nvSpPr>
        <dsp:cNvPr id="0" name=""/>
        <dsp:cNvSpPr/>
      </dsp:nvSpPr>
      <dsp:spPr>
        <a:xfrm>
          <a:off x="1720680" y="1694935"/>
          <a:ext cx="1694935" cy="1694935"/>
        </a:xfrm>
        <a:prstGeom prst="ellipse">
          <a:avLst/>
        </a:prstGeom>
        <a:solidFill>
          <a:schemeClr val="accent5">
            <a:hueOff val="-9933876"/>
            <a:satOff val="39811"/>
            <a:lumOff val="862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ct val="35000"/>
            </a:spcAft>
          </a:pPr>
          <a:r>
            <a:rPr kumimoji="1" lang="ja-JP" altLang="en-US" sz="1800" kern="1200" dirty="0"/>
            <a:t>構造化データ</a:t>
          </a:r>
        </a:p>
      </dsp:txBody>
      <dsp:txXfrm>
        <a:off x="1968897" y="2118668"/>
        <a:ext cx="1198500" cy="84746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E2810D-C1E3-4E4D-9DAE-5C98A59509A3}">
      <dsp:nvSpPr>
        <dsp:cNvPr id="0" name=""/>
        <dsp:cNvSpPr/>
      </dsp:nvSpPr>
      <dsp:spPr>
        <a:xfrm>
          <a:off x="3186722" y="2075695"/>
          <a:ext cx="1480234" cy="1480234"/>
        </a:xfrm>
        <a:prstGeom prst="ellipse">
          <a:avLst/>
        </a:prstGeom>
        <a:solidFill>
          <a:schemeClr val="accent1">
            <a:hueOff val="0"/>
            <a:satOff val="0"/>
            <a:lumOff val="0"/>
            <a:alphaOff val="0"/>
          </a:schemeClr>
        </a:solidFill>
        <a:ln w="25400" cap="flat" cmpd="sng" algn="ctr">
          <a:noFill/>
          <a:prstDash val="solid"/>
        </a:ln>
        <a:effectLst>
          <a:outerShdw blurRad="50800" dist="762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77470" tIns="77470" rIns="77470" bIns="77470" numCol="1" spcCol="1270" anchor="ctr" anchorCtr="0">
          <a:noAutofit/>
        </a:bodyPr>
        <a:lstStyle/>
        <a:p>
          <a:pPr lvl="0" algn="ctr" defTabSz="2711450">
            <a:lnSpc>
              <a:spcPct val="90000"/>
            </a:lnSpc>
            <a:spcBef>
              <a:spcPct val="0"/>
            </a:spcBef>
            <a:spcAft>
              <a:spcPct val="35000"/>
            </a:spcAft>
          </a:pPr>
          <a:r>
            <a:rPr kumimoji="1" lang="en-US" altLang="ja-JP" sz="6100" kern="1200" dirty="0" smtClean="0"/>
            <a:t>5G</a:t>
          </a:r>
          <a:endParaRPr kumimoji="1" lang="ja-JP" altLang="en-US" sz="6100" kern="1200" dirty="0"/>
        </a:p>
      </dsp:txBody>
      <dsp:txXfrm>
        <a:off x="3403497" y="2292470"/>
        <a:ext cx="1046684" cy="1046684"/>
      </dsp:txXfrm>
    </dsp:sp>
    <dsp:sp modelId="{480FF981-741F-47BB-94FE-F55CA62C0C22}">
      <dsp:nvSpPr>
        <dsp:cNvPr id="0" name=""/>
        <dsp:cNvSpPr/>
      </dsp:nvSpPr>
      <dsp:spPr>
        <a:xfrm rot="16200000">
          <a:off x="3769854" y="1536741"/>
          <a:ext cx="313971" cy="503279"/>
        </a:xfrm>
        <a:prstGeom prst="rightArrow">
          <a:avLst>
            <a:gd name="adj1" fmla="val 60000"/>
            <a:gd name="adj2" fmla="val 50000"/>
          </a:avLst>
        </a:prstGeom>
        <a:solidFill>
          <a:schemeClr val="accent2">
            <a:hueOff val="0"/>
            <a:satOff val="0"/>
            <a:lumOff val="0"/>
            <a:alphaOff val="0"/>
          </a:schemeClr>
        </a:solidFill>
        <a:ln>
          <a:noFill/>
        </a:ln>
        <a:effectLst>
          <a:outerShdw blurRad="50800" dist="76200" dir="2700000" algn="tl" rotWithShape="0">
            <a:prstClr val="black">
              <a:alpha val="40000"/>
            </a:prst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endParaRPr kumimoji="1" lang="ja-JP" altLang="en-US" sz="2100" kern="1200"/>
        </a:p>
      </dsp:txBody>
      <dsp:txXfrm>
        <a:off x="3816950" y="1684493"/>
        <a:ext cx="219780" cy="301967"/>
      </dsp:txXfrm>
    </dsp:sp>
    <dsp:sp modelId="{84D02362-9143-4FBD-ABCF-07B4FC821032}">
      <dsp:nvSpPr>
        <dsp:cNvPr id="0" name=""/>
        <dsp:cNvSpPr/>
      </dsp:nvSpPr>
      <dsp:spPr>
        <a:xfrm>
          <a:off x="3186722" y="3062"/>
          <a:ext cx="1480234" cy="1480234"/>
        </a:xfrm>
        <a:prstGeom prst="ellipse">
          <a:avLst/>
        </a:prstGeom>
        <a:solidFill>
          <a:schemeClr val="accent2">
            <a:hueOff val="0"/>
            <a:satOff val="0"/>
            <a:lumOff val="0"/>
            <a:alphaOff val="0"/>
          </a:schemeClr>
        </a:solidFill>
        <a:ln w="25400" cap="flat" cmpd="sng" algn="ctr">
          <a:noFill/>
          <a:prstDash val="solid"/>
        </a:ln>
        <a:effectLst>
          <a:outerShdw blurRad="50800" dist="762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kumimoji="1" lang="ja-JP" altLang="en-US" sz="1800" kern="1200" dirty="0" smtClean="0"/>
            <a:t>大容量化</a:t>
          </a:r>
          <a:endParaRPr kumimoji="1" lang="ja-JP" altLang="en-US" sz="1800" kern="1200" dirty="0"/>
        </a:p>
      </dsp:txBody>
      <dsp:txXfrm>
        <a:off x="3403497" y="219837"/>
        <a:ext cx="1046684" cy="1046684"/>
      </dsp:txXfrm>
    </dsp:sp>
    <dsp:sp modelId="{A34F7975-7A86-4751-A4E3-1699A37153E5}">
      <dsp:nvSpPr>
        <dsp:cNvPr id="0" name=""/>
        <dsp:cNvSpPr/>
      </dsp:nvSpPr>
      <dsp:spPr>
        <a:xfrm rot="20520000">
          <a:off x="4746998" y="2246678"/>
          <a:ext cx="313971" cy="503279"/>
        </a:xfrm>
        <a:prstGeom prst="rightArrow">
          <a:avLst>
            <a:gd name="adj1" fmla="val 60000"/>
            <a:gd name="adj2" fmla="val 50000"/>
          </a:avLst>
        </a:prstGeom>
        <a:solidFill>
          <a:schemeClr val="accent3">
            <a:hueOff val="0"/>
            <a:satOff val="0"/>
            <a:lumOff val="0"/>
            <a:alphaOff val="0"/>
          </a:schemeClr>
        </a:solidFill>
        <a:ln>
          <a:noFill/>
        </a:ln>
        <a:effectLst>
          <a:outerShdw blurRad="50800" dist="76200" dir="2700000" algn="tl" rotWithShape="0">
            <a:prstClr val="black">
              <a:alpha val="40000"/>
            </a:prst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endParaRPr kumimoji="1" lang="ja-JP" altLang="en-US" sz="2100" kern="1200"/>
        </a:p>
      </dsp:txBody>
      <dsp:txXfrm>
        <a:off x="4749303" y="2361887"/>
        <a:ext cx="219780" cy="301967"/>
      </dsp:txXfrm>
    </dsp:sp>
    <dsp:sp modelId="{B27D54CE-E72A-477A-9F07-24F4711B1D59}">
      <dsp:nvSpPr>
        <dsp:cNvPr id="0" name=""/>
        <dsp:cNvSpPr/>
      </dsp:nvSpPr>
      <dsp:spPr>
        <a:xfrm>
          <a:off x="5157913" y="1435216"/>
          <a:ext cx="1480234" cy="1480234"/>
        </a:xfrm>
        <a:prstGeom prst="ellipse">
          <a:avLst/>
        </a:prstGeom>
        <a:solidFill>
          <a:schemeClr val="accent3">
            <a:hueOff val="0"/>
            <a:satOff val="0"/>
            <a:lumOff val="0"/>
            <a:alphaOff val="0"/>
          </a:schemeClr>
        </a:solidFill>
        <a:ln w="25400" cap="flat" cmpd="sng" algn="ctr">
          <a:noFill/>
          <a:prstDash val="solid"/>
        </a:ln>
        <a:effectLst>
          <a:outerShdw blurRad="50800" dist="762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kumimoji="1" lang="ja-JP" altLang="en-US" sz="1800" kern="1200" dirty="0" smtClean="0"/>
            <a:t>高速化</a:t>
          </a:r>
          <a:endParaRPr kumimoji="1" lang="ja-JP" altLang="en-US" sz="1800" kern="1200" dirty="0"/>
        </a:p>
      </dsp:txBody>
      <dsp:txXfrm>
        <a:off x="5374688" y="1651991"/>
        <a:ext cx="1046684" cy="1046684"/>
      </dsp:txXfrm>
    </dsp:sp>
    <dsp:sp modelId="{7A385EB3-F7EA-4033-B40B-25B5F771F843}">
      <dsp:nvSpPr>
        <dsp:cNvPr id="0" name=""/>
        <dsp:cNvSpPr/>
      </dsp:nvSpPr>
      <dsp:spPr>
        <a:xfrm rot="3240000">
          <a:off x="4373762" y="3395381"/>
          <a:ext cx="313971" cy="503279"/>
        </a:xfrm>
        <a:prstGeom prst="rightArrow">
          <a:avLst>
            <a:gd name="adj1" fmla="val 60000"/>
            <a:gd name="adj2" fmla="val 50000"/>
          </a:avLst>
        </a:prstGeom>
        <a:solidFill>
          <a:schemeClr val="accent4">
            <a:hueOff val="0"/>
            <a:satOff val="0"/>
            <a:lumOff val="0"/>
            <a:alphaOff val="0"/>
          </a:schemeClr>
        </a:solidFill>
        <a:ln>
          <a:noFill/>
        </a:ln>
        <a:effectLst>
          <a:outerShdw blurRad="50800" dist="76200" dir="2700000" algn="tl" rotWithShape="0">
            <a:prstClr val="black">
              <a:alpha val="40000"/>
            </a:prst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endParaRPr kumimoji="1" lang="ja-JP" altLang="en-US" sz="2100" kern="1200"/>
        </a:p>
      </dsp:txBody>
      <dsp:txXfrm>
        <a:off x="4393175" y="3457936"/>
        <a:ext cx="219780" cy="301967"/>
      </dsp:txXfrm>
    </dsp:sp>
    <dsp:sp modelId="{47BAE574-6408-48FD-BD03-2CA6E01F470B}">
      <dsp:nvSpPr>
        <dsp:cNvPr id="0" name=""/>
        <dsp:cNvSpPr/>
      </dsp:nvSpPr>
      <dsp:spPr>
        <a:xfrm>
          <a:off x="4404985" y="3752490"/>
          <a:ext cx="1480234" cy="1480234"/>
        </a:xfrm>
        <a:prstGeom prst="ellipse">
          <a:avLst/>
        </a:prstGeom>
        <a:solidFill>
          <a:schemeClr val="accent4">
            <a:hueOff val="0"/>
            <a:satOff val="0"/>
            <a:lumOff val="0"/>
            <a:alphaOff val="0"/>
          </a:schemeClr>
        </a:solidFill>
        <a:ln w="25400" cap="flat" cmpd="sng" algn="ctr">
          <a:noFill/>
          <a:prstDash val="solid"/>
        </a:ln>
        <a:effectLst>
          <a:outerShdw blurRad="50800" dist="762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kumimoji="1" lang="ja-JP" altLang="en-US" sz="1800" kern="1200" dirty="0" smtClean="0"/>
            <a:t>同時接続</a:t>
          </a:r>
          <a:endParaRPr kumimoji="1" lang="ja-JP" altLang="en-US" sz="1800" kern="1200" dirty="0"/>
        </a:p>
      </dsp:txBody>
      <dsp:txXfrm>
        <a:off x="4621760" y="3969265"/>
        <a:ext cx="1046684" cy="1046684"/>
      </dsp:txXfrm>
    </dsp:sp>
    <dsp:sp modelId="{8B190193-1720-409C-A050-82602E697269}">
      <dsp:nvSpPr>
        <dsp:cNvPr id="0" name=""/>
        <dsp:cNvSpPr/>
      </dsp:nvSpPr>
      <dsp:spPr>
        <a:xfrm rot="7560000">
          <a:off x="3165945" y="3395381"/>
          <a:ext cx="313971" cy="503279"/>
        </a:xfrm>
        <a:prstGeom prst="rightArrow">
          <a:avLst>
            <a:gd name="adj1" fmla="val 60000"/>
            <a:gd name="adj2" fmla="val 50000"/>
          </a:avLst>
        </a:prstGeom>
        <a:solidFill>
          <a:schemeClr val="accent5">
            <a:hueOff val="0"/>
            <a:satOff val="0"/>
            <a:lumOff val="0"/>
            <a:alphaOff val="0"/>
          </a:schemeClr>
        </a:solidFill>
        <a:ln>
          <a:noFill/>
        </a:ln>
        <a:effectLst>
          <a:outerShdw blurRad="50800" dist="76200" dir="2700000" algn="tl" rotWithShape="0">
            <a:prstClr val="black">
              <a:alpha val="40000"/>
            </a:prst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endParaRPr kumimoji="1" lang="ja-JP" altLang="en-US" sz="2100" kern="1200"/>
        </a:p>
      </dsp:txBody>
      <dsp:txXfrm rot="10800000">
        <a:off x="3240723" y="3457936"/>
        <a:ext cx="219780" cy="301967"/>
      </dsp:txXfrm>
    </dsp:sp>
    <dsp:sp modelId="{64B0AFB0-DBC0-4499-8CFB-B7B8B3228777}">
      <dsp:nvSpPr>
        <dsp:cNvPr id="0" name=""/>
        <dsp:cNvSpPr/>
      </dsp:nvSpPr>
      <dsp:spPr>
        <a:xfrm>
          <a:off x="1968459" y="3752490"/>
          <a:ext cx="1480234" cy="1480234"/>
        </a:xfrm>
        <a:prstGeom prst="ellipse">
          <a:avLst/>
        </a:prstGeom>
        <a:solidFill>
          <a:schemeClr val="accent5">
            <a:hueOff val="0"/>
            <a:satOff val="0"/>
            <a:lumOff val="0"/>
            <a:alphaOff val="0"/>
          </a:schemeClr>
        </a:solidFill>
        <a:ln w="25400" cap="flat" cmpd="sng" algn="ctr">
          <a:noFill/>
          <a:prstDash val="solid"/>
        </a:ln>
        <a:effectLst>
          <a:outerShdw blurRad="50800" dist="762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kumimoji="1" lang="ja-JP" altLang="en-US" sz="1800" kern="1200" smtClean="0"/>
            <a:t>低遅延化</a:t>
          </a:r>
          <a:endParaRPr kumimoji="1" lang="ja-JP" altLang="en-US" sz="1800" kern="1200" dirty="0"/>
        </a:p>
      </dsp:txBody>
      <dsp:txXfrm>
        <a:off x="2185234" y="3969265"/>
        <a:ext cx="1046684" cy="1046684"/>
      </dsp:txXfrm>
    </dsp:sp>
    <dsp:sp modelId="{4F97416B-66F7-4D75-BE7A-A3F55CF45010}">
      <dsp:nvSpPr>
        <dsp:cNvPr id="0" name=""/>
        <dsp:cNvSpPr/>
      </dsp:nvSpPr>
      <dsp:spPr>
        <a:xfrm rot="11880000">
          <a:off x="2792710" y="2246678"/>
          <a:ext cx="313971" cy="503279"/>
        </a:xfrm>
        <a:prstGeom prst="rightArrow">
          <a:avLst>
            <a:gd name="adj1" fmla="val 60000"/>
            <a:gd name="adj2" fmla="val 50000"/>
          </a:avLst>
        </a:prstGeom>
        <a:solidFill>
          <a:schemeClr val="accent6">
            <a:hueOff val="0"/>
            <a:satOff val="0"/>
            <a:lumOff val="0"/>
            <a:alphaOff val="0"/>
          </a:schemeClr>
        </a:solidFill>
        <a:ln>
          <a:noFill/>
        </a:ln>
        <a:effectLst>
          <a:outerShdw blurRad="50800" dist="76200" dir="2700000" algn="tl" rotWithShape="0">
            <a:prstClr val="black">
              <a:alpha val="40000"/>
            </a:prstClr>
          </a:outerShdw>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endParaRPr kumimoji="1" lang="ja-JP" altLang="en-US" sz="2100" kern="1200"/>
        </a:p>
      </dsp:txBody>
      <dsp:txXfrm rot="10800000">
        <a:off x="2884596" y="2361887"/>
        <a:ext cx="219780" cy="301967"/>
      </dsp:txXfrm>
    </dsp:sp>
    <dsp:sp modelId="{14544CC7-56DB-4A81-A7A1-8B74BAEAEF42}">
      <dsp:nvSpPr>
        <dsp:cNvPr id="0" name=""/>
        <dsp:cNvSpPr/>
      </dsp:nvSpPr>
      <dsp:spPr>
        <a:xfrm>
          <a:off x="1215531" y="1435216"/>
          <a:ext cx="1480234" cy="1480234"/>
        </a:xfrm>
        <a:prstGeom prst="ellipse">
          <a:avLst/>
        </a:prstGeom>
        <a:solidFill>
          <a:schemeClr val="accent6">
            <a:hueOff val="0"/>
            <a:satOff val="0"/>
            <a:lumOff val="0"/>
            <a:alphaOff val="0"/>
          </a:schemeClr>
        </a:solidFill>
        <a:ln w="25400" cap="flat" cmpd="sng" algn="ctr">
          <a:noFill/>
          <a:prstDash val="solid"/>
        </a:ln>
        <a:effectLst>
          <a:outerShdw blurRad="50800" dist="76200" dir="2700000" algn="tl" rotWithShape="0">
            <a:prstClr val="black">
              <a:alpha val="40000"/>
            </a:prstClr>
          </a:outerShdw>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kumimoji="1" lang="ja-JP" altLang="en-US" sz="1800" kern="1200" dirty="0" smtClean="0"/>
            <a:t>低コスト</a:t>
          </a:r>
          <a:endParaRPr kumimoji="1" lang="en-US" altLang="ja-JP" sz="1800" kern="1200" dirty="0" smtClean="0"/>
        </a:p>
        <a:p>
          <a:pPr lvl="0" algn="ctr" defTabSz="800100">
            <a:lnSpc>
              <a:spcPct val="90000"/>
            </a:lnSpc>
            <a:spcBef>
              <a:spcPct val="0"/>
            </a:spcBef>
            <a:spcAft>
              <a:spcPct val="35000"/>
            </a:spcAft>
          </a:pPr>
          <a:r>
            <a:rPr kumimoji="1" lang="ja-JP" altLang="en-US" sz="1800" kern="1200" dirty="0" smtClean="0"/>
            <a:t>省電力</a:t>
          </a:r>
          <a:endParaRPr kumimoji="1" lang="ja-JP" altLang="en-US" sz="1800" kern="1200" dirty="0"/>
        </a:p>
      </dsp:txBody>
      <dsp:txXfrm>
        <a:off x="1432306" y="1651991"/>
        <a:ext cx="1046684" cy="1046684"/>
      </dsp:txXfrm>
    </dsp:sp>
  </dsp:spTree>
</dsp:drawing>
</file>

<file path=ppt/diagrams/layout1.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3.xml><?xml version="1.0" encoding="utf-8"?>
<dgm:layoutDef xmlns:dgm="http://schemas.openxmlformats.org/drawingml/2006/diagram" xmlns:a="http://schemas.openxmlformats.org/drawingml/2006/main" uniqueId="urn:microsoft.com/office/officeart/2005/8/layout/radial5">
  <dgm:title val=""/>
  <dgm:desc val=""/>
  <dgm:catLst>
    <dgm:cat type="relationship" pri="23000"/>
    <dgm:cat type="cycle" pri="1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alg type="cycle">
          <dgm:param type="stAng" val="0"/>
          <dgm:param type="spanAng" val="360"/>
          <dgm:param type="ctrShpMap" val="fNode"/>
        </dgm:alg>
      </dgm:if>
      <dgm:else name="Name3">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parTrans" refType="w" refFor="ch" refForName="centerShape" fact="0.4"/>
      <dgm:constr type="w" for="ch" forName="node" refType="w" refFor="ch" refForName="centerShape" op="equ" fact="1.25"/>
      <dgm:constr type="sp" refType="w" refFor="ch" refForName="centerShape" op="equ" fact="0.4"/>
      <dgm:constr type="sibSp" refType="w" refFor="ch" refForName="node" fact="0.3"/>
      <dgm:constr type="primFontSz" for="ch" forName="centerShape" val="65"/>
      <dgm:constr type="primFontSz" for="des" forName="node" op="equ" val="65"/>
      <dgm:constr type="primFontSz" for="des" forName="node" refType="primFontSz" refFor="ch" refForName="centerShape" op="lte"/>
      <dgm:constr type="primFontSz" for="des" forName="connectorText" op="equ" val="55"/>
      <dgm:constr type="primFontSz" for="des" forName="connectorText" refType="primFontSz" refFor="ch" refForName="centerShape" op="lte" fact="0.8"/>
      <dgm:constr type="primFontSz" for="des" forName="connectorText" refType="primFontSz" refFor="des" refForName="node" op="lte"/>
    </dgm:constrLst>
    <dgm:choose name="Name4">
      <dgm:if name="Name5" axis="ch ch" ptType="node node" st="1 1" cnt="1 0" func="cnt" op="lte" val="6">
        <dgm:ruleLst>
          <dgm:rule type="w" for="ch" forName="node" val="NaN" fact="1" max="NaN"/>
        </dgm:ruleLst>
      </dgm:if>
      <dgm:if name="Name6" axis="ch ch" ptType="node node" st="1 1" cnt="1 0" func="cnt" op="lte" val="8">
        <dgm:ruleLst>
          <dgm:rule type="w" for="ch" forName="node" val="NaN" fact="0.9" max="NaN"/>
        </dgm:ruleLst>
      </dgm:if>
      <dgm:if name="Name7" axis="ch ch" ptType="node node" st="1 1" cnt="1 0" func="cnt" op="lte" val="10">
        <dgm:ruleLst>
          <dgm:rule type="w" for="ch" forName="node" val="NaN" fact="0.8" max="NaN"/>
        </dgm:ruleLst>
      </dgm:if>
      <dgm:if name="Name8" axis="ch ch" ptType="node node" st="1 1" cnt="1 0" func="cnt" op="lte" val="12">
        <dgm:ruleLst>
          <dgm:rule type="w" for="ch" forName="node" val="NaN" fact="0.7" max="NaN"/>
        </dgm:ruleLst>
      </dgm:if>
      <dgm:if name="Name9" axis="ch ch" ptType="node node" st="1 1" cnt="1 0" func="cnt" op="lte" val="14">
        <dgm:ruleLst>
          <dgm:rule type="w" for="ch" forName="node" val="NaN" fact="0.6" max="NaN"/>
        </dgm:ruleLst>
      </dgm:if>
      <dgm:else name="Name10">
        <dgm:ruleLst>
          <dgm:rule type="w" for="ch" forName="node" val="NaN" fact="0.5" max="NaN"/>
        </dgm:ruleLst>
      </dgm:else>
    </dgm:choose>
    <dgm:forEach name="Name11"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2" axis="ch">
        <dgm:forEach name="Name13" axis="self" ptType="parTrans">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h" refType="w" fact="0.85"/>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name="Name14"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w" val="INF" fact="NaN" max="NaN"/>
              <dgm:rule type="primFontSz" val="5" fact="NaN" max="NaN"/>
            </dgm:ruleLst>
          </dgm:layoutNod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7D4C644C-156B-6340-9050-F628BC6F59EE}" type="datetimeFigureOut">
              <a:rPr kumimoji="1" lang="ja-JP" altLang="en-US" smtClean="0"/>
              <a:t>2016/7/30</a:t>
            </a:fld>
            <a:endParaRPr kumimoji="1" lang="ja-JP" altLang="en-US"/>
          </a:p>
        </p:txBody>
      </p:sp>
      <p:sp>
        <p:nvSpPr>
          <p:cNvPr id="4" name="フッター プレースホルダー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88267304-EC16-1948-B4EC-4AA6AD4FDF0F}" type="slidenum">
              <a:rPr kumimoji="1" lang="ja-JP" altLang="en-US" smtClean="0"/>
              <a:t>‹#›</a:t>
            </a:fld>
            <a:endParaRPr kumimoji="1" lang="ja-JP" altLang="en-US"/>
          </a:p>
        </p:txBody>
      </p:sp>
    </p:spTree>
    <p:extLst>
      <p:ext uri="{BB962C8B-B14F-4D97-AF65-F5344CB8AC3E}">
        <p14:creationId xmlns:p14="http://schemas.microsoft.com/office/powerpoint/2010/main" val="4041557903"/>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9022579-AF1B-0D4E-847B-7B03C1E89BF0}" type="datetimeFigureOut">
              <a:rPr kumimoji="1" lang="ja-JP" altLang="en-US" smtClean="0"/>
              <a:t>2016/7/30</a:t>
            </a:fld>
            <a:endParaRPr kumimoji="1" lang="ja-JP" altLang="en-US"/>
          </a:p>
        </p:txBody>
      </p:sp>
      <p:sp>
        <p:nvSpPr>
          <p:cNvPr id="4" name="スライド イメージ プレースホルダー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26A5AFC-0313-244E-A5A2-5096E4321F46}" type="slidenum">
              <a:rPr kumimoji="1" lang="ja-JP" altLang="en-US" smtClean="0"/>
              <a:t>‹#›</a:t>
            </a:fld>
            <a:endParaRPr kumimoji="1" lang="ja-JP" altLang="en-US"/>
          </a:p>
        </p:txBody>
      </p:sp>
    </p:spTree>
    <p:extLst>
      <p:ext uri="{BB962C8B-B14F-4D97-AF65-F5344CB8AC3E}">
        <p14:creationId xmlns:p14="http://schemas.microsoft.com/office/powerpoint/2010/main" val="3131290402"/>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kumimoji="1" sz="1200" kern="1200">
        <a:solidFill>
          <a:schemeClr val="tx1"/>
        </a:solidFill>
        <a:latin typeface="+mn-lt"/>
        <a:ea typeface="+mn-ea"/>
        <a:cs typeface="+mn-cs"/>
      </a:defRPr>
    </a:lvl1pPr>
    <a:lvl2pPr marL="457200" algn="l" defTabSz="457200" rtl="0" eaLnBrk="1" latinLnBrk="0" hangingPunct="1">
      <a:defRPr kumimoji="1" sz="1200" kern="1200">
        <a:solidFill>
          <a:schemeClr val="tx1"/>
        </a:solidFill>
        <a:latin typeface="+mn-lt"/>
        <a:ea typeface="+mn-ea"/>
        <a:cs typeface="+mn-cs"/>
      </a:defRPr>
    </a:lvl2pPr>
    <a:lvl3pPr marL="914400" algn="l" defTabSz="457200" rtl="0" eaLnBrk="1" latinLnBrk="0" hangingPunct="1">
      <a:defRPr kumimoji="1" sz="1200" kern="1200">
        <a:solidFill>
          <a:schemeClr val="tx1"/>
        </a:solidFill>
        <a:latin typeface="+mn-lt"/>
        <a:ea typeface="+mn-ea"/>
        <a:cs typeface="+mn-cs"/>
      </a:defRPr>
    </a:lvl3pPr>
    <a:lvl4pPr marL="1371600" algn="l" defTabSz="457200" rtl="0" eaLnBrk="1" latinLnBrk="0" hangingPunct="1">
      <a:defRPr kumimoji="1" sz="1200" kern="1200">
        <a:solidFill>
          <a:schemeClr val="tx1"/>
        </a:solidFill>
        <a:latin typeface="+mn-lt"/>
        <a:ea typeface="+mn-ea"/>
        <a:cs typeface="+mn-cs"/>
      </a:defRPr>
    </a:lvl4pPr>
    <a:lvl5pPr marL="1828800" algn="l" defTabSz="457200" rtl="0" eaLnBrk="1" latinLnBrk="0" hangingPunct="1">
      <a:defRPr kumimoji="1" sz="1200" kern="1200">
        <a:solidFill>
          <a:schemeClr val="tx1"/>
        </a:solidFill>
        <a:latin typeface="+mn-lt"/>
        <a:ea typeface="+mn-ea"/>
        <a:cs typeface="+mn-cs"/>
      </a:defRPr>
    </a:lvl5pPr>
    <a:lvl6pPr marL="2286000" algn="l" defTabSz="457200" rtl="0" eaLnBrk="1" latinLnBrk="0" hangingPunct="1">
      <a:defRPr kumimoji="1" sz="1200" kern="1200">
        <a:solidFill>
          <a:schemeClr val="tx1"/>
        </a:solidFill>
        <a:latin typeface="+mn-lt"/>
        <a:ea typeface="+mn-ea"/>
        <a:cs typeface="+mn-cs"/>
      </a:defRPr>
    </a:lvl6pPr>
    <a:lvl7pPr marL="2743200" algn="l" defTabSz="457200" rtl="0" eaLnBrk="1" latinLnBrk="0" hangingPunct="1">
      <a:defRPr kumimoji="1" sz="1200" kern="1200">
        <a:solidFill>
          <a:schemeClr val="tx1"/>
        </a:solidFill>
        <a:latin typeface="+mn-lt"/>
        <a:ea typeface="+mn-ea"/>
        <a:cs typeface="+mn-cs"/>
      </a:defRPr>
    </a:lvl7pPr>
    <a:lvl8pPr marL="3200400" algn="l" defTabSz="457200" rtl="0" eaLnBrk="1" latinLnBrk="0" hangingPunct="1">
      <a:defRPr kumimoji="1" sz="1200" kern="1200">
        <a:solidFill>
          <a:schemeClr val="tx1"/>
        </a:solidFill>
        <a:latin typeface="+mn-lt"/>
        <a:ea typeface="+mn-ea"/>
        <a:cs typeface="+mn-cs"/>
      </a:defRPr>
    </a:lvl8pPr>
    <a:lvl9pPr marL="3657600" algn="l" defTabSz="4572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7.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0.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5.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4.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5.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6.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7.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8.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9.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0.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1.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2.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3.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4.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7.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8.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 Id="rId3" Type="http://schemas.openxmlformats.org/officeDocument/2006/relationships/hyperlink" Target="http://itpro.nikkeibp.co.jp/atcl/news/14/112001992/" TargetMode="Externa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9.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0.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2.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3.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6.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0.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2.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3.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4.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5.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6.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7.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8.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9.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1.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a:t>
            </a:fld>
            <a:endParaRPr kumimoji="1" lang="ja-JP" altLang="en-US"/>
          </a:p>
        </p:txBody>
      </p:sp>
    </p:spTree>
    <p:extLst>
      <p:ext uri="{BB962C8B-B14F-4D97-AF65-F5344CB8AC3E}">
        <p14:creationId xmlns:p14="http://schemas.microsoft.com/office/powerpoint/2010/main" val="9777304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「クラウド・コンピューティング」という言葉を知らない人は、もはやいないほどに、広く定着しました。この言葉が使われるようになったのは、</a:t>
            </a:r>
            <a:r>
              <a:rPr kumimoji="1" lang="en-US" altLang="ja-JP" sz="1200" kern="1200" dirty="0" smtClean="0">
                <a:solidFill>
                  <a:schemeClr val="tx1"/>
                </a:solidFill>
                <a:effectLst/>
                <a:latin typeface="+mn-lt"/>
                <a:ea typeface="+mn-ea"/>
                <a:cs typeface="+mn-cs"/>
              </a:rPr>
              <a:t>2006</a:t>
            </a:r>
            <a:r>
              <a:rPr kumimoji="1" lang="ja-JP" altLang="ja-JP" sz="1200" kern="1200" dirty="0" smtClean="0">
                <a:solidFill>
                  <a:schemeClr val="tx1"/>
                </a:solidFill>
                <a:effectLst/>
                <a:latin typeface="+mn-lt"/>
                <a:ea typeface="+mn-ea"/>
                <a:cs typeface="+mn-cs"/>
              </a:rPr>
              <a:t>年、当時</a:t>
            </a:r>
            <a:r>
              <a:rPr kumimoji="1" lang="en-US" altLang="ja-JP" sz="1200" kern="1200" dirty="0" smtClean="0">
                <a:solidFill>
                  <a:schemeClr val="tx1"/>
                </a:solidFill>
                <a:effectLst/>
                <a:latin typeface="+mn-lt"/>
                <a:ea typeface="+mn-ea"/>
                <a:cs typeface="+mn-cs"/>
              </a:rPr>
              <a:t>Google</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CEO</a:t>
            </a:r>
            <a:r>
              <a:rPr kumimoji="1" lang="ja-JP" altLang="ja-JP" sz="1200" kern="1200" dirty="0" smtClean="0">
                <a:solidFill>
                  <a:schemeClr val="tx1"/>
                </a:solidFill>
                <a:effectLst/>
                <a:latin typeface="+mn-lt"/>
                <a:ea typeface="+mn-ea"/>
                <a:cs typeface="+mn-cs"/>
              </a:rPr>
              <a:t>を努めていたエリック・シュミットの次のスピーチがきっかけだと言われています。</a:t>
            </a:r>
          </a:p>
          <a:p>
            <a:r>
              <a:rPr kumimoji="1" lang="ja-JP" altLang="ja-JP" sz="1200" kern="1200" dirty="0" smtClean="0">
                <a:solidFill>
                  <a:schemeClr val="tx1"/>
                </a:solidFill>
                <a:effectLst/>
                <a:latin typeface="+mn-lt"/>
                <a:ea typeface="+mn-ea"/>
                <a:cs typeface="+mn-cs"/>
              </a:rPr>
              <a:t>「データもプログラムも、サーバー群の上に置いておこう。そういったものは、どこか “雲（クラウド）”の中にあればいい。必要なのはブラウザーとインターネットへのアクセス。パソコン、マック、携帯電話、ブラックベリー（スマートフォン）、とにかく手元にあるどんな端末からでも使える。データもデータ処理も、その他あれやこれやもみんなサーバーに、だ。」</a:t>
            </a:r>
          </a:p>
          <a:p>
            <a:r>
              <a:rPr kumimoji="1" lang="ja-JP" altLang="ja-JP" sz="1200" kern="1200" dirty="0" smtClean="0">
                <a:solidFill>
                  <a:schemeClr val="tx1"/>
                </a:solidFill>
                <a:effectLst/>
                <a:latin typeface="+mn-lt"/>
                <a:ea typeface="+mn-ea"/>
                <a:cs typeface="+mn-cs"/>
              </a:rPr>
              <a:t>彼の言う“雲（クラウド）”とは、インターネットを意味しています。当時、ネットワークの模式図として雲の絵がよく使かわれていたことから、このような表現になりました。</a:t>
            </a:r>
          </a:p>
          <a:p>
            <a:r>
              <a:rPr kumimoji="1" lang="ja-JP" altLang="ja-JP" sz="1200" kern="1200" dirty="0" smtClean="0">
                <a:solidFill>
                  <a:schemeClr val="tx1"/>
                </a:solidFill>
                <a:effectLst/>
                <a:latin typeface="+mn-lt"/>
                <a:ea typeface="+mn-ea"/>
                <a:cs typeface="+mn-cs"/>
              </a:rPr>
              <a:t>改めて整理してみると、次のようになるのでしょう。</a:t>
            </a:r>
          </a:p>
          <a:p>
            <a:pPr lvl="0"/>
            <a:r>
              <a:rPr kumimoji="1" lang="ja-JP" altLang="ja-JP" sz="1200" kern="1200" dirty="0" smtClean="0">
                <a:solidFill>
                  <a:schemeClr val="tx1"/>
                </a:solidFill>
                <a:effectLst/>
                <a:latin typeface="+mn-lt"/>
                <a:ea typeface="+mn-ea"/>
                <a:cs typeface="+mn-cs"/>
              </a:rPr>
              <a:t>インターネットの向こうに設置したシステム群を使い、</a:t>
            </a:r>
          </a:p>
          <a:p>
            <a:pPr lvl="0"/>
            <a:r>
              <a:rPr kumimoji="1" lang="ja-JP" altLang="ja-JP" sz="1200" kern="1200" dirty="0" smtClean="0">
                <a:solidFill>
                  <a:schemeClr val="tx1"/>
                </a:solidFill>
                <a:effectLst/>
                <a:latin typeface="+mn-lt"/>
                <a:ea typeface="+mn-ea"/>
                <a:cs typeface="+mn-cs"/>
              </a:rPr>
              <a:t>インターネットとブラウザーが使える様々なデバイスから、</a:t>
            </a:r>
          </a:p>
          <a:p>
            <a:pPr lvl="0"/>
            <a:r>
              <a:rPr kumimoji="1" lang="ja-JP" altLang="ja-JP" sz="1200" kern="1200" dirty="0" smtClean="0">
                <a:solidFill>
                  <a:schemeClr val="tx1"/>
                </a:solidFill>
                <a:effectLst/>
                <a:latin typeface="+mn-lt"/>
                <a:ea typeface="+mn-ea"/>
                <a:cs typeface="+mn-cs"/>
              </a:rPr>
              <a:t>情報システムの様々な機能を使える仕組み。</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インフラストラクチャー」とは、業務を処理するための計算装置、データを保管するための記憶装置、通信のためのネットワーク、それらを設置し、運用するための施設や設備のことです。「プラットフォーム」とは、様々な業務で共用して利用されるデータベースや運用管理などのソフトウェアのことです「アプリケーション」とは、私たちが最も身近に接する業務サービスのこと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それでは、これらから「クラウド・コンピューティング」について詳しく見てゆくことにしましょう。</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a:t>
            </a:fld>
            <a:endParaRPr kumimoji="1" lang="ja-JP" altLang="en-US"/>
          </a:p>
        </p:txBody>
      </p:sp>
    </p:spTree>
    <p:extLst>
      <p:ext uri="{BB962C8B-B14F-4D97-AF65-F5344CB8AC3E}">
        <p14:creationId xmlns:p14="http://schemas.microsoft.com/office/powerpoint/2010/main" val="196265917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166</a:t>
            </a:fld>
            <a:endParaRPr lang="en-US" altLang="ja-JP"/>
          </a:p>
        </p:txBody>
      </p:sp>
      <p:sp>
        <p:nvSpPr>
          <p:cNvPr id="761858" name="Rectangle 2"/>
          <p:cNvSpPr>
            <a:spLocks noGrp="1" noRot="1" noChangeAspect="1" noChangeArrowheads="1" noTextEdit="1"/>
          </p:cNvSpPr>
          <p:nvPr>
            <p:ph type="sldImg"/>
          </p:nvPr>
        </p:nvSpPr>
        <p:spPr>
          <a:xfrm>
            <a:off x="1143000" y="685800"/>
            <a:ext cx="4573588" cy="3430588"/>
          </a:xfrm>
          <a:ln/>
        </p:spPr>
      </p:sp>
      <p:sp>
        <p:nvSpPr>
          <p:cNvPr id="761859" name="Rectangle 3"/>
          <p:cNvSpPr>
            <a:spLocks noGrp="1" noChangeArrowheads="1"/>
          </p:cNvSpPr>
          <p:nvPr>
            <p:ph type="body" idx="1"/>
          </p:nvPr>
        </p:nvSpPr>
        <p:spPr>
          <a:xfrm>
            <a:off x="684680" y="4343441"/>
            <a:ext cx="5488640" cy="4115603"/>
          </a:xfrm>
        </p:spPr>
        <p:txBody>
          <a:bodyPr/>
          <a:lstStyle/>
          <a:p>
            <a:endParaRPr lang="ja-JP" altLang="en-US"/>
          </a:p>
        </p:txBody>
      </p:sp>
    </p:spTree>
    <p:extLst>
      <p:ext uri="{BB962C8B-B14F-4D97-AF65-F5344CB8AC3E}">
        <p14:creationId xmlns:p14="http://schemas.microsoft.com/office/powerpoint/2010/main" val="122187281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167</a:t>
            </a:fld>
            <a:endParaRPr lang="en-US" altLang="ja-JP"/>
          </a:p>
        </p:txBody>
      </p:sp>
      <p:sp>
        <p:nvSpPr>
          <p:cNvPr id="761858" name="Rectangle 2"/>
          <p:cNvSpPr>
            <a:spLocks noGrp="1" noRot="1" noChangeAspect="1" noChangeArrowheads="1" noTextEdit="1"/>
          </p:cNvSpPr>
          <p:nvPr>
            <p:ph type="sldImg"/>
          </p:nvPr>
        </p:nvSpPr>
        <p:spPr>
          <a:xfrm>
            <a:off x="1143000" y="685800"/>
            <a:ext cx="4573588" cy="3430588"/>
          </a:xfrm>
          <a:ln/>
        </p:spPr>
      </p:sp>
      <p:sp>
        <p:nvSpPr>
          <p:cNvPr id="761859" name="Rectangle 3"/>
          <p:cNvSpPr>
            <a:spLocks noGrp="1" noChangeArrowheads="1"/>
          </p:cNvSpPr>
          <p:nvPr>
            <p:ph type="body" idx="1"/>
          </p:nvPr>
        </p:nvSpPr>
        <p:spPr>
          <a:xfrm>
            <a:off x="684680" y="4343441"/>
            <a:ext cx="5488640" cy="4115603"/>
          </a:xfrm>
        </p:spPr>
        <p:txBody>
          <a:bodyPr/>
          <a:lstStyle/>
          <a:p>
            <a:endParaRPr lang="ja-JP" altLang="en-US"/>
          </a:p>
        </p:txBody>
      </p:sp>
    </p:spTree>
    <p:extLst>
      <p:ext uri="{BB962C8B-B14F-4D97-AF65-F5344CB8AC3E}">
        <p14:creationId xmlns:p14="http://schemas.microsoft.com/office/powerpoint/2010/main" val="211295821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【図解】コレ１枚で分かる「コンピュータをつなげる」歴史</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1950</a:t>
            </a:r>
            <a:r>
              <a:rPr kumimoji="1" lang="ja-JP" altLang="ja-JP" sz="1200" kern="1200" dirty="0" smtClean="0">
                <a:solidFill>
                  <a:schemeClr val="tx1"/>
                </a:solidFill>
                <a:effectLst/>
                <a:latin typeface="+mn-lt"/>
                <a:ea typeface="+mn-ea"/>
                <a:cs typeface="+mn-cs"/>
              </a:rPr>
              <a:t>年代、コンピュータは、給与計算や請求処理などの大量の事務計算を効率化するために使われ始めました。しかし、当時は、同時に複数の計算をこなすことは大変で、紙カードや磁気テープにデータを保管し、順番待ちで入れ替わり使うのが一般的でした。</a:t>
            </a:r>
          </a:p>
          <a:p>
            <a:r>
              <a:rPr kumimoji="1" lang="ja-JP" altLang="ja-JP" sz="1200" kern="1200" dirty="0" smtClean="0">
                <a:solidFill>
                  <a:schemeClr val="tx1"/>
                </a:solidFill>
                <a:effectLst/>
                <a:latin typeface="+mn-lt"/>
                <a:ea typeface="+mn-ea"/>
                <a:cs typeface="+mn-cs"/>
              </a:rPr>
              <a:t>その後、データ共有、同時に複数ユーザーが異なる計算を行う仕組み、</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の登場など、コンピュータの利便性は高まり、利用範囲も広がりました。さらに、ネットワークの普及で、様々なコンピュータ同士がつながる時代となったのです。</a:t>
            </a:r>
          </a:p>
          <a:p>
            <a:r>
              <a:rPr kumimoji="1" lang="ja-JP" altLang="ja-JP" sz="1200" kern="1200" dirty="0" smtClean="0">
                <a:solidFill>
                  <a:schemeClr val="tx1"/>
                </a:solidFill>
                <a:effectLst/>
                <a:latin typeface="+mn-lt"/>
                <a:ea typeface="+mn-ea"/>
                <a:cs typeface="+mn-cs"/>
              </a:rPr>
              <a:t>このおかげで、紙の伝票に頼った業務の流れは、コンピュータに置き換えられ、部門をまたがる業務の流れを効率化するために使われるようになりました。</a:t>
            </a:r>
          </a:p>
          <a:p>
            <a:r>
              <a:rPr kumimoji="1" lang="ja-JP" altLang="ja-JP" sz="1200" kern="1200" dirty="0" smtClean="0">
                <a:solidFill>
                  <a:schemeClr val="tx1"/>
                </a:solidFill>
                <a:effectLst/>
                <a:latin typeface="+mn-lt"/>
                <a:ea typeface="+mn-ea"/>
                <a:cs typeface="+mn-cs"/>
              </a:rPr>
              <a:t>例えば、小売業では、発注を出す、商品を検品する、売れた商品を確認するなどの作業を従来は紙の伝票で行っていたものを、ネットワーク越しにどこからでもできるようになり、データの一貫性が担保され、転記や受け渡しに伴うミスは大幅に減り、地域や部門をまたがる業務のスピードアップが図られたのです。</a:t>
            </a:r>
          </a:p>
          <a:p>
            <a:r>
              <a:rPr kumimoji="1" lang="ja-JP" altLang="ja-JP" sz="1200" kern="1200" dirty="0" smtClean="0">
                <a:solidFill>
                  <a:schemeClr val="tx1"/>
                </a:solidFill>
                <a:effectLst/>
                <a:latin typeface="+mn-lt"/>
                <a:ea typeface="+mn-ea"/>
                <a:cs typeface="+mn-cs"/>
              </a:rPr>
              <a:t>さらに、企業を越えて他社のコンピュータもネットワークでつなぎ、調達や在庫、物流などの全工程を一元管理し「見える化」することで、正確な需要予測や計画作り、ムダの排除などを実現する</a:t>
            </a:r>
            <a:r>
              <a:rPr kumimoji="1" lang="en-US" altLang="ja-JP" sz="1200" kern="1200" dirty="0" smtClean="0">
                <a:solidFill>
                  <a:schemeClr val="tx1"/>
                </a:solidFill>
                <a:effectLst/>
                <a:latin typeface="+mn-lt"/>
                <a:ea typeface="+mn-ea"/>
                <a:cs typeface="+mn-cs"/>
              </a:rPr>
              <a:t>SCM</a:t>
            </a:r>
            <a:r>
              <a:rPr kumimoji="1" lang="ja-JP" altLang="ja-JP" sz="1200" kern="1200" dirty="0" smtClean="0">
                <a:solidFill>
                  <a:schemeClr val="tx1"/>
                </a:solidFill>
                <a:effectLst/>
                <a:latin typeface="+mn-lt"/>
                <a:ea typeface="+mn-ea"/>
                <a:cs typeface="+mn-cs"/>
              </a:rPr>
              <a:t>（サプライチェーンマネジメント）が実現しました。</a:t>
            </a:r>
          </a:p>
          <a:p>
            <a:r>
              <a:rPr kumimoji="1" lang="en-US" altLang="ja-JP" sz="1200" kern="1200" dirty="0" smtClean="0">
                <a:solidFill>
                  <a:schemeClr val="tx1"/>
                </a:solidFill>
                <a:effectLst/>
                <a:latin typeface="+mn-lt"/>
                <a:ea typeface="+mn-ea"/>
                <a:cs typeface="+mn-cs"/>
              </a:rPr>
              <a:t>1990</a:t>
            </a:r>
            <a:r>
              <a:rPr kumimoji="1" lang="ja-JP" altLang="ja-JP" sz="1200" kern="1200" dirty="0" smtClean="0">
                <a:solidFill>
                  <a:schemeClr val="tx1"/>
                </a:solidFill>
                <a:effectLst/>
                <a:latin typeface="+mn-lt"/>
                <a:ea typeface="+mn-ea"/>
                <a:cs typeface="+mn-cs"/>
              </a:rPr>
              <a:t>年代に入り、個人で</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を持つ時代が到来します。ネットワークもまた、企業だけではなく個人の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ともつながる巨大なネットワーク、「インターネット」が登場しました。これにより、広告や宣伝、ショッピングやビジネス取引、文書やデータのやり取りや共有、会議や商談などを、国や地域を越えて行えるようになったのです。</a:t>
            </a:r>
          </a:p>
          <a:p>
            <a:r>
              <a:rPr kumimoji="1" lang="en-US" altLang="ja-JP" sz="1200" kern="1200" dirty="0" smtClean="0">
                <a:solidFill>
                  <a:schemeClr val="tx1"/>
                </a:solidFill>
                <a:effectLst/>
                <a:latin typeface="+mn-lt"/>
                <a:ea typeface="+mn-ea"/>
                <a:cs typeface="+mn-cs"/>
              </a:rPr>
              <a:t>2000</a:t>
            </a:r>
            <a:r>
              <a:rPr kumimoji="1" lang="ja-JP" altLang="ja-JP" sz="1200" kern="1200" dirty="0" smtClean="0">
                <a:solidFill>
                  <a:schemeClr val="tx1"/>
                </a:solidFill>
                <a:effectLst/>
                <a:latin typeface="+mn-lt"/>
                <a:ea typeface="+mn-ea"/>
                <a:cs typeface="+mn-cs"/>
              </a:rPr>
              <a:t>年代、携帯電話の普及は、どこからでも、そしていつでもつながるモバイル・ネットワークを実現し、接続コストも急速に低下してゆきます。そんななか、</a:t>
            </a:r>
            <a:r>
              <a:rPr kumimoji="1" lang="en-US" altLang="ja-JP" sz="1200" kern="1200" dirty="0" smtClean="0">
                <a:solidFill>
                  <a:schemeClr val="tx1"/>
                </a:solidFill>
                <a:effectLst/>
                <a:latin typeface="+mn-lt"/>
                <a:ea typeface="+mn-ea"/>
                <a:cs typeface="+mn-cs"/>
              </a:rPr>
              <a:t>2007</a:t>
            </a:r>
            <a:r>
              <a:rPr kumimoji="1" lang="ja-JP" altLang="ja-JP" sz="1200" kern="1200" dirty="0" smtClean="0">
                <a:solidFill>
                  <a:schemeClr val="tx1"/>
                </a:solidFill>
                <a:effectLst/>
                <a:latin typeface="+mn-lt"/>
                <a:ea typeface="+mn-ea"/>
                <a:cs typeface="+mn-cs"/>
              </a:rPr>
              <a:t>年、</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と同等の機能を持つ</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ブラウザーを搭載したモバイル・デバイス「</a:t>
            </a:r>
            <a:r>
              <a:rPr kumimoji="1" lang="en-US" altLang="ja-JP" sz="1200" kern="1200" dirty="0" smtClean="0">
                <a:solidFill>
                  <a:schemeClr val="tx1"/>
                </a:solidFill>
                <a:effectLst/>
                <a:latin typeface="+mn-lt"/>
                <a:ea typeface="+mn-ea"/>
                <a:cs typeface="+mn-cs"/>
              </a:rPr>
              <a:t>iPhone</a:t>
            </a:r>
            <a:r>
              <a:rPr kumimoji="1" lang="ja-JP" altLang="ja-JP" sz="1200" kern="1200" dirty="0" smtClean="0">
                <a:solidFill>
                  <a:schemeClr val="tx1"/>
                </a:solidFill>
                <a:effectLst/>
                <a:latin typeface="+mn-lt"/>
                <a:ea typeface="+mn-ea"/>
                <a:cs typeface="+mn-cs"/>
              </a:rPr>
              <a:t>」が登場します。これを切っ掛けとして、スマートフォンが普及し、インターネットは、日常の中に深く浸透してゆきます。そして、様々なモノがインターネットにつながる（</a:t>
            </a:r>
            <a:r>
              <a:rPr kumimoji="1" lang="en-US" altLang="ja-JP" sz="1200" kern="1200" dirty="0" err="1" smtClean="0">
                <a:solidFill>
                  <a:schemeClr val="tx1"/>
                </a:solidFill>
                <a:effectLst/>
                <a:latin typeface="+mn-lt"/>
                <a:ea typeface="+mn-ea"/>
                <a:cs typeface="+mn-cs"/>
              </a:rPr>
              <a:t>IoT</a:t>
            </a:r>
            <a:r>
              <a:rPr kumimoji="1" lang="en-US" altLang="ja-JP" sz="1200" kern="1200" dirty="0" smtClean="0">
                <a:solidFill>
                  <a:schemeClr val="tx1"/>
                </a:solidFill>
                <a:effectLst/>
                <a:latin typeface="+mn-lt"/>
                <a:ea typeface="+mn-ea"/>
                <a:cs typeface="+mn-cs"/>
              </a:rPr>
              <a:t>: Internet of Things</a:t>
            </a:r>
            <a:r>
              <a:rPr kumimoji="1" lang="ja-JP" altLang="ja-JP" sz="1200" kern="1200" dirty="0" smtClean="0">
                <a:solidFill>
                  <a:schemeClr val="tx1"/>
                </a:solidFill>
                <a:effectLst/>
                <a:latin typeface="+mn-lt"/>
                <a:ea typeface="+mn-ea"/>
                <a:cs typeface="+mn-cs"/>
              </a:rPr>
              <a:t>）時代を、今まさに迎えようとしているのです。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168</a:t>
            </a:fld>
            <a:endParaRPr kumimoji="1" lang="ja-JP" altLang="en-US"/>
          </a:p>
        </p:txBody>
      </p:sp>
    </p:spTree>
    <p:extLst>
      <p:ext uri="{BB962C8B-B14F-4D97-AF65-F5344CB8AC3E}">
        <p14:creationId xmlns:p14="http://schemas.microsoft.com/office/powerpoint/2010/main" val="229628033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【図解】コレ１枚で分かる「人をつなげる」歴史</a:t>
            </a:r>
          </a:p>
          <a:p>
            <a:r>
              <a:rPr kumimoji="1" lang="en-US" altLang="ja-JP" sz="1200" kern="1200" dirty="0" smtClean="0">
                <a:solidFill>
                  <a:schemeClr val="tx1"/>
                </a:solidFill>
                <a:effectLst/>
                <a:latin typeface="+mn-lt"/>
                <a:ea typeface="+mn-ea"/>
                <a:cs typeface="+mn-cs"/>
              </a:rPr>
              <a:t>1980</a:t>
            </a:r>
            <a:r>
              <a:rPr kumimoji="1" lang="ja-JP" altLang="ja-JP" sz="1200" kern="1200" dirty="0" smtClean="0">
                <a:solidFill>
                  <a:schemeClr val="tx1"/>
                </a:solidFill>
                <a:effectLst/>
                <a:latin typeface="+mn-lt"/>
                <a:ea typeface="+mn-ea"/>
                <a:cs typeface="+mn-cs"/>
              </a:rPr>
              <a:t>年代、</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がオフィスで使われるようになると、書類や帳票などのビジネス文書が</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で作られるようになりました。ビジネス文書がデジタル・データ化されたことで、社内ネットワークを介して共有し、関係者に告知し、連絡を取り合うためのシステム「グループウェア」が登場します。</a:t>
            </a:r>
            <a:r>
              <a:rPr kumimoji="1" lang="en-US" altLang="ja-JP" sz="1200" kern="1200" dirty="0" smtClean="0">
                <a:solidFill>
                  <a:schemeClr val="tx1"/>
                </a:solidFill>
                <a:effectLst/>
                <a:latin typeface="+mn-lt"/>
                <a:ea typeface="+mn-ea"/>
                <a:cs typeface="+mn-cs"/>
              </a:rPr>
              <a:t>1989</a:t>
            </a:r>
            <a:r>
              <a:rPr kumimoji="1" lang="ja-JP" altLang="ja-JP" sz="1200" kern="1200" dirty="0" smtClean="0">
                <a:solidFill>
                  <a:schemeClr val="tx1"/>
                </a:solidFill>
                <a:effectLst/>
                <a:latin typeface="+mn-lt"/>
                <a:ea typeface="+mn-ea"/>
                <a:cs typeface="+mn-cs"/>
              </a:rPr>
              <a:t>年に登場した</a:t>
            </a:r>
            <a:r>
              <a:rPr kumimoji="1" lang="en-US" altLang="ja-JP" sz="1200" kern="1200" dirty="0" smtClean="0">
                <a:solidFill>
                  <a:schemeClr val="tx1"/>
                </a:solidFill>
                <a:effectLst/>
                <a:latin typeface="+mn-lt"/>
                <a:ea typeface="+mn-ea"/>
                <a:cs typeface="+mn-cs"/>
              </a:rPr>
              <a:t>Lotus Notes</a:t>
            </a:r>
            <a:r>
              <a:rPr kumimoji="1" lang="ja-JP" altLang="ja-JP" sz="1200" kern="1200" dirty="0" smtClean="0">
                <a:solidFill>
                  <a:schemeClr val="tx1"/>
                </a:solidFill>
                <a:effectLst/>
                <a:latin typeface="+mn-lt"/>
                <a:ea typeface="+mn-ea"/>
                <a:cs typeface="+mn-cs"/>
              </a:rPr>
              <a:t>は、地域をまたがり多くの拠点を構え、情報の伝達や社内文書の共有に苦労していた大手企業を中心に広く使われるようになりました。</a:t>
            </a:r>
          </a:p>
          <a:p>
            <a:r>
              <a:rPr kumimoji="1" lang="en-US" altLang="ja-JP" sz="1200" kern="1200" dirty="0" smtClean="0">
                <a:solidFill>
                  <a:schemeClr val="tx1"/>
                </a:solidFill>
                <a:effectLst/>
                <a:latin typeface="+mn-lt"/>
                <a:ea typeface="+mn-ea"/>
                <a:cs typeface="+mn-cs"/>
              </a:rPr>
              <a:t>1990</a:t>
            </a:r>
            <a:r>
              <a:rPr kumimoji="1" lang="ja-JP" altLang="ja-JP" sz="1200" kern="1200" dirty="0" smtClean="0">
                <a:solidFill>
                  <a:schemeClr val="tx1"/>
                </a:solidFill>
                <a:effectLst/>
                <a:latin typeface="+mn-lt"/>
                <a:ea typeface="+mn-ea"/>
                <a:cs typeface="+mn-cs"/>
              </a:rPr>
              <a:t>年代の半ばを過ぎると、企業間、さらには個人をもつなぐネットワーク「インターネット」が普及し始めました。これに伴い、電子メールが使われるようになります。電子メールは、メールアドレスさえ分かっていれば、社内、社外を問わず簡単にメッセージを送ることができます。また、デジタル化された文書を添えることや一斉に複数の人に送ることができるなどの利便性から、電話や</a:t>
            </a:r>
            <a:r>
              <a:rPr kumimoji="1" lang="en-US" altLang="ja-JP" sz="1200" kern="1200" dirty="0" smtClean="0">
                <a:solidFill>
                  <a:schemeClr val="tx1"/>
                </a:solidFill>
                <a:effectLst/>
                <a:latin typeface="+mn-lt"/>
                <a:ea typeface="+mn-ea"/>
                <a:cs typeface="+mn-cs"/>
              </a:rPr>
              <a:t>FAX</a:t>
            </a:r>
            <a:r>
              <a:rPr kumimoji="1" lang="ja-JP" altLang="ja-JP" sz="1200" kern="1200" dirty="0" smtClean="0">
                <a:solidFill>
                  <a:schemeClr val="tx1"/>
                </a:solidFill>
                <a:effectLst/>
                <a:latin typeface="+mn-lt"/>
                <a:ea typeface="+mn-ea"/>
                <a:cs typeface="+mn-cs"/>
              </a:rPr>
              <a:t>に代わって普及してゆきました。</a:t>
            </a:r>
          </a:p>
          <a:p>
            <a:r>
              <a:rPr kumimoji="1" lang="ja-JP" altLang="ja-JP" sz="1200" kern="1200" dirty="0" smtClean="0">
                <a:solidFill>
                  <a:schemeClr val="tx1"/>
                </a:solidFill>
                <a:effectLst/>
                <a:latin typeface="+mn-lt"/>
                <a:ea typeface="+mn-ea"/>
                <a:cs typeface="+mn-cs"/>
              </a:rPr>
              <a:t>インターネットの低価格化と高速化が進むと、音声や動画がやり取りできるようになり、会話や会議もできるようになります。こうなると、機微な用件でなければ、同じ場所に集まる必要はなくなり、移動時間や出張コストを削減することが出来きます。</a:t>
            </a:r>
            <a:r>
              <a:rPr kumimoji="1" lang="en-US" altLang="ja-JP" sz="1200" kern="1200" dirty="0" smtClean="0">
                <a:solidFill>
                  <a:schemeClr val="tx1"/>
                </a:solidFill>
                <a:effectLst/>
                <a:latin typeface="+mn-lt"/>
                <a:ea typeface="+mn-ea"/>
                <a:cs typeface="+mn-cs"/>
              </a:rPr>
              <a:t>2003</a:t>
            </a:r>
            <a:r>
              <a:rPr kumimoji="1" lang="ja-JP" altLang="ja-JP" sz="1200" kern="1200" dirty="0" smtClean="0">
                <a:solidFill>
                  <a:schemeClr val="tx1"/>
                </a:solidFill>
                <a:effectLst/>
                <a:latin typeface="+mn-lt"/>
                <a:ea typeface="+mn-ea"/>
                <a:cs typeface="+mn-cs"/>
              </a:rPr>
              <a:t>年に登場した</a:t>
            </a:r>
            <a:r>
              <a:rPr kumimoji="1" lang="en-US" altLang="ja-JP" sz="1200" kern="1200" dirty="0" smtClean="0">
                <a:solidFill>
                  <a:schemeClr val="tx1"/>
                </a:solidFill>
                <a:effectLst/>
                <a:latin typeface="+mn-lt"/>
                <a:ea typeface="+mn-ea"/>
                <a:cs typeface="+mn-cs"/>
              </a:rPr>
              <a:t>Skype</a:t>
            </a:r>
            <a:r>
              <a:rPr kumimoji="1" lang="ja-JP" altLang="ja-JP" sz="1200" kern="1200" dirty="0" smtClean="0">
                <a:solidFill>
                  <a:schemeClr val="tx1"/>
                </a:solidFill>
                <a:effectLst/>
                <a:latin typeface="+mn-lt"/>
                <a:ea typeface="+mn-ea"/>
                <a:cs typeface="+mn-cs"/>
              </a:rPr>
              <a:t>は、そんな時代の先駆けとして、個人や企業を問わず広く使われるようになります。</a:t>
            </a:r>
          </a:p>
          <a:p>
            <a:r>
              <a:rPr kumimoji="1" lang="en-US" altLang="ja-JP" sz="1200" kern="1200" dirty="0" smtClean="0">
                <a:solidFill>
                  <a:schemeClr val="tx1"/>
                </a:solidFill>
                <a:effectLst/>
                <a:latin typeface="+mn-lt"/>
                <a:ea typeface="+mn-ea"/>
                <a:cs typeface="+mn-cs"/>
              </a:rPr>
              <a:t>2004</a:t>
            </a:r>
            <a:r>
              <a:rPr kumimoji="1" lang="ja-JP" altLang="ja-JP" sz="1200" kern="1200" dirty="0" smtClean="0">
                <a:solidFill>
                  <a:schemeClr val="tx1"/>
                </a:solidFill>
                <a:effectLst/>
                <a:latin typeface="+mn-lt"/>
                <a:ea typeface="+mn-ea"/>
                <a:cs typeface="+mn-cs"/>
              </a:rPr>
              <a:t>年に</a:t>
            </a:r>
            <a:r>
              <a:rPr kumimoji="1" lang="en-US" altLang="ja-JP" sz="1200" kern="1200" dirty="0" smtClean="0">
                <a:solidFill>
                  <a:schemeClr val="tx1"/>
                </a:solidFill>
                <a:effectLst/>
                <a:latin typeface="+mn-lt"/>
                <a:ea typeface="+mn-ea"/>
                <a:cs typeface="+mn-cs"/>
              </a:rPr>
              <a:t>Facebook</a:t>
            </a:r>
            <a:r>
              <a:rPr kumimoji="1" lang="ja-JP" altLang="ja-JP" sz="1200" kern="1200" dirty="0" smtClean="0">
                <a:solidFill>
                  <a:schemeClr val="tx1"/>
                </a:solidFill>
                <a:effectLst/>
                <a:latin typeface="+mn-lt"/>
                <a:ea typeface="+mn-ea"/>
                <a:cs typeface="+mn-cs"/>
              </a:rPr>
              <a:t>、そして、</a:t>
            </a:r>
            <a:r>
              <a:rPr kumimoji="1" lang="en-US" altLang="ja-JP" sz="1200" kern="1200" dirty="0" smtClean="0">
                <a:solidFill>
                  <a:schemeClr val="tx1"/>
                </a:solidFill>
                <a:effectLst/>
                <a:latin typeface="+mn-lt"/>
                <a:ea typeface="+mn-ea"/>
                <a:cs typeface="+mn-cs"/>
              </a:rPr>
              <a:t>2006</a:t>
            </a:r>
            <a:r>
              <a:rPr kumimoji="1" lang="ja-JP" altLang="ja-JP" sz="1200" kern="1200" dirty="0" smtClean="0">
                <a:solidFill>
                  <a:schemeClr val="tx1"/>
                </a:solidFill>
                <a:effectLst/>
                <a:latin typeface="+mn-lt"/>
                <a:ea typeface="+mn-ea"/>
                <a:cs typeface="+mn-cs"/>
              </a:rPr>
              <a:t>年に</a:t>
            </a:r>
            <a:r>
              <a:rPr kumimoji="1" lang="en-US" altLang="ja-JP" sz="1200" kern="1200" dirty="0" smtClean="0">
                <a:solidFill>
                  <a:schemeClr val="tx1"/>
                </a:solidFill>
                <a:effectLst/>
                <a:latin typeface="+mn-lt"/>
                <a:ea typeface="+mn-ea"/>
                <a:cs typeface="+mn-cs"/>
              </a:rPr>
              <a:t>Twitter</a:t>
            </a:r>
            <a:r>
              <a:rPr kumimoji="1" lang="ja-JP" altLang="ja-JP" sz="1200" kern="1200" dirty="0" smtClean="0">
                <a:solidFill>
                  <a:schemeClr val="tx1"/>
                </a:solidFill>
                <a:effectLst/>
                <a:latin typeface="+mn-lt"/>
                <a:ea typeface="+mn-ea"/>
                <a:cs typeface="+mn-cs"/>
              </a:rPr>
              <a:t>といったソーシャル・メディアが登場し、人のつながりを大きく変えることになります。面識のあるなしにかかわらず、関心や興味、感性で共感しあえる人たちが、ソーシャル・メディアで知り合い、つながり、地域を越えて言葉や写真、動画を共有し、連絡を取り合える仕組みであり、利用者自らがメディアとして情報を発信する</a:t>
            </a:r>
            <a:r>
              <a:rPr kumimoji="1" lang="en-US" altLang="ja-JP" sz="1200" kern="1200" dirty="0" smtClean="0">
                <a:solidFill>
                  <a:schemeClr val="tx1"/>
                </a:solidFill>
                <a:effectLst/>
                <a:latin typeface="+mn-lt"/>
                <a:ea typeface="+mn-ea"/>
                <a:cs typeface="+mn-cs"/>
              </a:rPr>
              <a:t>UGM</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User Generated Media</a:t>
            </a:r>
            <a:r>
              <a:rPr kumimoji="1" lang="ja-JP" altLang="ja-JP" sz="1200" kern="1200" dirty="0" smtClean="0">
                <a:solidFill>
                  <a:schemeClr val="tx1"/>
                </a:solidFill>
                <a:effectLst/>
                <a:latin typeface="+mn-lt"/>
                <a:ea typeface="+mn-ea"/>
                <a:cs typeface="+mn-cs"/>
              </a:rPr>
              <a:t>）として、利用者を拡大してゆきました。</a:t>
            </a:r>
            <a:r>
              <a:rPr kumimoji="1" lang="en-US" altLang="ja-JP" sz="1200" kern="1200" dirty="0" smtClean="0">
                <a:solidFill>
                  <a:schemeClr val="tx1"/>
                </a:solidFill>
                <a:effectLst/>
                <a:latin typeface="+mn-lt"/>
                <a:ea typeface="+mn-ea"/>
                <a:cs typeface="+mn-cs"/>
              </a:rPr>
              <a:t>2007</a:t>
            </a:r>
            <a:r>
              <a:rPr kumimoji="1" lang="ja-JP" altLang="ja-JP" sz="1200" kern="1200" dirty="0" smtClean="0">
                <a:solidFill>
                  <a:schemeClr val="tx1"/>
                </a:solidFill>
                <a:effectLst/>
                <a:latin typeface="+mn-lt"/>
                <a:ea typeface="+mn-ea"/>
                <a:cs typeface="+mn-cs"/>
              </a:rPr>
              <a:t>年の</a:t>
            </a:r>
            <a:r>
              <a:rPr kumimoji="1" lang="en-US" altLang="ja-JP" sz="1200" kern="1200" dirty="0" smtClean="0">
                <a:solidFill>
                  <a:schemeClr val="tx1"/>
                </a:solidFill>
                <a:effectLst/>
                <a:latin typeface="+mn-lt"/>
                <a:ea typeface="+mn-ea"/>
                <a:cs typeface="+mn-cs"/>
              </a:rPr>
              <a:t>iPhone</a:t>
            </a:r>
            <a:r>
              <a:rPr kumimoji="1" lang="ja-JP" altLang="ja-JP" sz="1200" kern="1200" dirty="0" smtClean="0">
                <a:solidFill>
                  <a:schemeClr val="tx1"/>
                </a:solidFill>
                <a:effectLst/>
                <a:latin typeface="+mn-lt"/>
                <a:ea typeface="+mn-ea"/>
                <a:cs typeface="+mn-cs"/>
              </a:rPr>
              <a:t>の登場を切っ掛けに始まったスマートフォンの爆発的な普及とともにソーシャル・メディアの利用者は、加速度的に拡大し、現在、</a:t>
            </a:r>
            <a:r>
              <a:rPr kumimoji="1" lang="en-US" altLang="ja-JP" sz="1200" kern="1200" dirty="0" smtClean="0">
                <a:solidFill>
                  <a:schemeClr val="tx1"/>
                </a:solidFill>
                <a:effectLst/>
                <a:latin typeface="+mn-lt"/>
                <a:ea typeface="+mn-ea"/>
                <a:cs typeface="+mn-cs"/>
              </a:rPr>
              <a:t>Twitter</a:t>
            </a:r>
            <a:r>
              <a:rPr kumimoji="1" lang="ja-JP" altLang="ja-JP" sz="1200" kern="1200" dirty="0" smtClean="0">
                <a:solidFill>
                  <a:schemeClr val="tx1"/>
                </a:solidFill>
                <a:effectLst/>
                <a:latin typeface="+mn-lt"/>
                <a:ea typeface="+mn-ea"/>
                <a:cs typeface="+mn-cs"/>
              </a:rPr>
              <a:t>のユーザー数は、</a:t>
            </a:r>
            <a:r>
              <a:rPr kumimoji="1" lang="en-US" altLang="ja-JP" sz="1200" kern="1200" dirty="0" smtClean="0">
                <a:solidFill>
                  <a:schemeClr val="tx1"/>
                </a:solidFill>
                <a:effectLst/>
                <a:latin typeface="+mn-lt"/>
                <a:ea typeface="+mn-ea"/>
                <a:cs typeface="+mn-cs"/>
              </a:rPr>
              <a:t>2</a:t>
            </a:r>
            <a:r>
              <a:rPr kumimoji="1" lang="ja-JP" altLang="ja-JP" sz="1200" kern="1200" dirty="0" smtClean="0">
                <a:solidFill>
                  <a:schemeClr val="tx1"/>
                </a:solidFill>
                <a:effectLst/>
                <a:latin typeface="+mn-lt"/>
                <a:ea typeface="+mn-ea"/>
                <a:cs typeface="+mn-cs"/>
              </a:rPr>
              <a:t>億</a:t>
            </a:r>
            <a:r>
              <a:rPr kumimoji="1" lang="en-US" altLang="ja-JP" sz="1200" kern="1200" dirty="0" smtClean="0">
                <a:solidFill>
                  <a:schemeClr val="tx1"/>
                </a:solidFill>
                <a:effectLst/>
                <a:latin typeface="+mn-lt"/>
                <a:ea typeface="+mn-ea"/>
                <a:cs typeface="+mn-cs"/>
              </a:rPr>
              <a:t>5</a:t>
            </a:r>
            <a:r>
              <a:rPr kumimoji="1" lang="ja-JP" altLang="ja-JP" sz="1200" kern="1200" dirty="0" smtClean="0">
                <a:solidFill>
                  <a:schemeClr val="tx1"/>
                </a:solidFill>
                <a:effectLst/>
                <a:latin typeface="+mn-lt"/>
                <a:ea typeface="+mn-ea"/>
                <a:cs typeface="+mn-cs"/>
              </a:rPr>
              <a:t>千万人、</a:t>
            </a:r>
            <a:r>
              <a:rPr kumimoji="1" lang="en-US" altLang="ja-JP" sz="1200" kern="1200" dirty="0" smtClean="0">
                <a:solidFill>
                  <a:schemeClr val="tx1"/>
                </a:solidFill>
                <a:effectLst/>
                <a:latin typeface="+mn-lt"/>
                <a:ea typeface="+mn-ea"/>
                <a:cs typeface="+mn-cs"/>
              </a:rPr>
              <a:t>Facebook</a:t>
            </a:r>
            <a:r>
              <a:rPr kumimoji="1" lang="ja-JP" altLang="ja-JP" sz="1200" kern="1200" dirty="0" smtClean="0">
                <a:solidFill>
                  <a:schemeClr val="tx1"/>
                </a:solidFill>
                <a:effectLst/>
                <a:latin typeface="+mn-lt"/>
                <a:ea typeface="+mn-ea"/>
                <a:cs typeface="+mn-cs"/>
              </a:rPr>
              <a:t>は、</a:t>
            </a:r>
            <a:r>
              <a:rPr kumimoji="1" lang="en-US" altLang="ja-JP" sz="1200" kern="1200" dirty="0" smtClean="0">
                <a:solidFill>
                  <a:schemeClr val="tx1"/>
                </a:solidFill>
                <a:effectLst/>
                <a:latin typeface="+mn-lt"/>
                <a:ea typeface="+mn-ea"/>
                <a:cs typeface="+mn-cs"/>
              </a:rPr>
              <a:t>13</a:t>
            </a:r>
            <a:r>
              <a:rPr kumimoji="1" lang="ja-JP" altLang="ja-JP" sz="1200" kern="1200" dirty="0" smtClean="0">
                <a:solidFill>
                  <a:schemeClr val="tx1"/>
                </a:solidFill>
                <a:effectLst/>
                <a:latin typeface="+mn-lt"/>
                <a:ea typeface="+mn-ea"/>
                <a:cs typeface="+mn-cs"/>
              </a:rPr>
              <a:t>億人に達しています。このような、これまでの人類史上なかった世界規模での人のつながりは、ビジネスばかりでなく、価値観や文化、思想や政治、経済に大きな影響力を持つようになったのです。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169</a:t>
            </a:fld>
            <a:endParaRPr kumimoji="1" lang="ja-JP" altLang="en-US"/>
          </a:p>
        </p:txBody>
      </p:sp>
    </p:spTree>
    <p:extLst>
      <p:ext uri="{BB962C8B-B14F-4D97-AF65-F5344CB8AC3E}">
        <p14:creationId xmlns:p14="http://schemas.microsoft.com/office/powerpoint/2010/main" val="109319085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ビジネス環境の不透明感が増し、変化への即応が求められる時代になり、</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もまた、この事態に対応しなければなりません。しかし、需要が生まれるたびに機器を購入、導入作業を行うことは、時間も手間もかかり、変化への即応も困難です。また、機器を設置しても、思惑通りに事業が運ばず需要がなくなったり、逆に想定外に需要が拡大したりといった事態も起こります。</a:t>
            </a:r>
          </a:p>
          <a:p>
            <a:r>
              <a:rPr kumimoji="1" lang="ja-JP" altLang="ja-JP" sz="1200" kern="1200" dirty="0" smtClean="0">
                <a:solidFill>
                  <a:schemeClr val="tx1"/>
                </a:solidFill>
                <a:effectLst/>
                <a:latin typeface="+mn-lt"/>
                <a:ea typeface="+mn-ea"/>
                <a:cs typeface="+mn-cs"/>
              </a:rPr>
              <a:t>そこで、業務やユーザー毎にシステム資源を物理的・固定的に割り当てることを辞め、必要に応じてシステム資源を柔軟・動的に提供できる仕組み求められるようになりました。それを実現する技術が「仮想化（</a:t>
            </a:r>
            <a:r>
              <a:rPr kumimoji="1" lang="en-US" altLang="ja-JP" sz="1200" kern="1200" dirty="0" smtClean="0">
                <a:solidFill>
                  <a:schemeClr val="tx1"/>
                </a:solidFill>
                <a:effectLst/>
                <a:latin typeface="+mn-lt"/>
                <a:ea typeface="+mn-ea"/>
                <a:cs typeface="+mn-cs"/>
              </a:rPr>
              <a:t>Virtualization</a:t>
            </a:r>
            <a:r>
              <a:rPr kumimoji="1" lang="ja-JP" altLang="ja-JP" sz="1200" kern="1200" dirty="0" smtClean="0">
                <a:solidFill>
                  <a:schemeClr val="tx1"/>
                </a:solidFill>
                <a:effectLst/>
                <a:latin typeface="+mn-lt"/>
                <a:ea typeface="+mn-ea"/>
                <a:cs typeface="+mn-cs"/>
              </a:rPr>
              <a:t>）」です。</a:t>
            </a:r>
          </a:p>
          <a:p>
            <a:r>
              <a:rPr kumimoji="1" lang="ja-JP" altLang="ja-JP" sz="1200" kern="1200" dirty="0" smtClean="0">
                <a:solidFill>
                  <a:schemeClr val="tx1"/>
                </a:solidFill>
                <a:effectLst/>
                <a:latin typeface="+mn-lt"/>
                <a:ea typeface="+mn-ea"/>
                <a:cs typeface="+mn-cs"/>
              </a:rPr>
              <a:t>「仮想化」は、物理的なシステム資源の構成や機能、能力などの技術的要素をユーザーからは見えないように隠してしまいます。そして、必要に応じて統合・分割して、ユーザーに必要な機能や能力の組合せを取り出し、あたかも物理的なシステム資源を直接扱っているように見せかける仕組みです。</a:t>
            </a:r>
          </a:p>
          <a:p>
            <a:r>
              <a:rPr kumimoji="1" lang="ja-JP" altLang="ja-JP" sz="1200" kern="1200" dirty="0" smtClean="0">
                <a:solidFill>
                  <a:schemeClr val="tx1"/>
                </a:solidFill>
                <a:effectLst/>
                <a:latin typeface="+mn-lt"/>
                <a:ea typeface="+mn-ea"/>
                <a:cs typeface="+mn-cs"/>
              </a:rPr>
              <a:t>これにより、ユーザーは、物理的な構成に縛られることがなくなり、システム資源の調達や変更を物理的な作業を伴わずにソフトウェアの設定だけで行えるようになります。</a:t>
            </a:r>
          </a:p>
          <a:p>
            <a:r>
              <a:rPr kumimoji="1" lang="ja-JP" altLang="ja-JP" sz="1200" kern="1200" dirty="0" smtClean="0">
                <a:solidFill>
                  <a:schemeClr val="tx1"/>
                </a:solidFill>
                <a:effectLst/>
                <a:latin typeface="+mn-lt"/>
                <a:ea typeface="+mn-ea"/>
                <a:cs typeface="+mn-cs"/>
              </a:rPr>
              <a:t>もちろん、このような仕組みを実現する前提として、その需要を満たす物理的なシステム資源（リソース・プール）を持たなくてはなりません。一方で調達や構成変更の自由度とスピードを手に入れることができるようになります。</a:t>
            </a:r>
          </a:p>
          <a:p>
            <a:r>
              <a:rPr kumimoji="1" lang="ja-JP" altLang="ja-JP" sz="1200" kern="1200" dirty="0" smtClean="0">
                <a:solidFill>
                  <a:schemeClr val="tx1"/>
                </a:solidFill>
                <a:effectLst/>
                <a:latin typeface="+mn-lt"/>
                <a:ea typeface="+mn-ea"/>
                <a:cs typeface="+mn-cs"/>
              </a:rPr>
              <a:t>この仕組みに運用管理の自動化や調達・課金の仕組みを組合せ、クラウド・サービスとして提供しているのが、</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です。</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は、仮想化された</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インフラを一企業で所有せず、複数企業で共用するためのサービスです。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170</a:t>
            </a:fld>
            <a:endParaRPr kumimoji="1" lang="ja-JP" altLang="en-US"/>
          </a:p>
        </p:txBody>
      </p:sp>
    </p:spTree>
    <p:extLst>
      <p:ext uri="{BB962C8B-B14F-4D97-AF65-F5344CB8AC3E}">
        <p14:creationId xmlns:p14="http://schemas.microsoft.com/office/powerpoint/2010/main" val="406538164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サーバーやストレージ、ネットワークなどの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インフラを構成するシステム資源が仮想化できるようになると、これら全体をひとまとめにして、ソフトウェアへの設定だけで、構成、管理、制御できるようになります。この考え方が「</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Software-Defined Infrastructure</a:t>
            </a:r>
            <a:r>
              <a:rPr kumimoji="1" lang="ja-JP" altLang="ja-JP" sz="1200" kern="1200" dirty="0" smtClean="0">
                <a:solidFill>
                  <a:schemeClr val="tx1"/>
                </a:solidFill>
                <a:effectLst/>
                <a:latin typeface="+mn-lt"/>
                <a:ea typeface="+mn-ea"/>
                <a:cs typeface="+mn-cs"/>
              </a:rPr>
              <a:t>）」です。</a:t>
            </a:r>
            <a:r>
              <a:rPr kumimoji="1" lang="en-US" altLang="ja-JP" sz="1200" kern="1200" dirty="0" smtClean="0">
                <a:solidFill>
                  <a:schemeClr val="tx1"/>
                </a:solidFill>
                <a:effectLst/>
                <a:latin typeface="+mn-lt"/>
                <a:ea typeface="+mn-ea"/>
                <a:cs typeface="+mn-cs"/>
              </a:rPr>
              <a:t>VMware</a:t>
            </a:r>
            <a:r>
              <a:rPr kumimoji="1" lang="ja-JP" altLang="ja-JP" sz="1200" kern="1200" dirty="0" smtClean="0">
                <a:solidFill>
                  <a:schemeClr val="tx1"/>
                </a:solidFill>
                <a:effectLst/>
                <a:latin typeface="+mn-lt"/>
                <a:ea typeface="+mn-ea"/>
                <a:cs typeface="+mn-cs"/>
              </a:rPr>
              <a:t>などは、これを</a:t>
            </a:r>
            <a:r>
              <a:rPr kumimoji="1" lang="en-US" altLang="ja-JP" sz="1200" kern="1200" dirty="0" smtClean="0">
                <a:solidFill>
                  <a:schemeClr val="tx1"/>
                </a:solidFill>
                <a:effectLst/>
                <a:latin typeface="+mn-lt"/>
                <a:ea typeface="+mn-ea"/>
                <a:cs typeface="+mn-cs"/>
              </a:rPr>
              <a:t>Software-Defined Data Center</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SDDC</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は、</a:t>
            </a:r>
            <a:r>
              <a:rPr kumimoji="1" lang="en-US" altLang="ja-JP" sz="1200" kern="1200" dirty="0" smtClean="0">
                <a:solidFill>
                  <a:schemeClr val="tx1"/>
                </a:solidFill>
                <a:effectLst/>
                <a:latin typeface="+mn-lt"/>
                <a:ea typeface="+mn-ea"/>
                <a:cs typeface="+mn-cs"/>
              </a:rPr>
              <a:t>Software-Defined Environment</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SDE</a:t>
            </a:r>
            <a:r>
              <a:rPr kumimoji="1" lang="ja-JP" altLang="ja-JP" sz="1200" kern="1200" dirty="0" smtClean="0">
                <a:solidFill>
                  <a:schemeClr val="tx1"/>
                </a:solidFill>
                <a:effectLst/>
                <a:latin typeface="+mn-lt"/>
                <a:ea typeface="+mn-ea"/>
                <a:cs typeface="+mn-cs"/>
              </a:rPr>
              <a:t>）と呼び、それぞれの思惑を込めて使い分けています。</a:t>
            </a:r>
          </a:p>
          <a:p>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では、予め全体の必要量を想定して、物理的なシステム資源を用意しておきます。これは、「リソース・プール」と呼ばれています。このリソース・プールから、利用者は必要な機器構成や機能をソフトウェアへの設定だけで、取り出し、組合せて利用すること、構成変更や追加、削除もできるようになります。物理的な導入・据え付けやネットワーク接続といった作業は必要ありません。</a:t>
            </a:r>
          </a:p>
          <a:p>
            <a:r>
              <a:rPr kumimoji="1" lang="ja-JP" altLang="ja-JP" sz="1200" kern="1200" dirty="0" smtClean="0">
                <a:solidFill>
                  <a:schemeClr val="tx1"/>
                </a:solidFill>
                <a:effectLst/>
                <a:latin typeface="+mn-lt"/>
                <a:ea typeface="+mn-ea"/>
                <a:cs typeface="+mn-cs"/>
              </a:rPr>
              <a:t>この</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を実現するソフトウェアのことを「クラウド</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」と呼びます。クラウド</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は、仮想化されたシステム資源の割り当てだけではなく、ユーザー認証、利用量による課金などの運用管理に関わる機能が提供されています。</a:t>
            </a:r>
          </a:p>
          <a:p>
            <a:r>
              <a:rPr kumimoji="1" lang="ja-JP" altLang="ja-JP" sz="1200" kern="1200" dirty="0" smtClean="0">
                <a:solidFill>
                  <a:schemeClr val="tx1"/>
                </a:solidFill>
                <a:effectLst/>
                <a:latin typeface="+mn-lt"/>
                <a:ea typeface="+mn-ea"/>
                <a:cs typeface="+mn-cs"/>
              </a:rPr>
              <a:t>また、仮想システムを簡単に作れるよう、構成のひな形となるテンプレート、システムを調達・変更するときに必要な社内の申請手続きを自動化するためのワークフロー、管理画面であるセルフ・サービス・ポータルなどの機能も組み込まれています。</a:t>
            </a:r>
          </a:p>
          <a:p>
            <a:r>
              <a:rPr kumimoji="1" lang="ja-JP" altLang="ja-JP" sz="1200" kern="1200" dirty="0" smtClean="0">
                <a:solidFill>
                  <a:schemeClr val="tx1"/>
                </a:solidFill>
                <a:effectLst/>
                <a:latin typeface="+mn-lt"/>
                <a:ea typeface="+mn-ea"/>
                <a:cs typeface="+mn-cs"/>
              </a:rPr>
              <a:t>また、</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は、煩雑な手続きや物理作業がないため、常に新たな仮想システムが生まれては、消えていきます。したがって、その動きを把握した上で、システムの健全性を確認するモニタリング（監視）の仕組みも必要になります。</a:t>
            </a:r>
          </a:p>
          <a:p>
            <a:r>
              <a:rPr kumimoji="1" lang="ja-JP" altLang="ja-JP" sz="1200" kern="1200" dirty="0" smtClean="0">
                <a:solidFill>
                  <a:schemeClr val="tx1"/>
                </a:solidFill>
                <a:effectLst/>
                <a:latin typeface="+mn-lt"/>
                <a:ea typeface="+mn-ea"/>
                <a:cs typeface="+mn-cs"/>
              </a:rPr>
              <a:t>このようなクラウド</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として、オープンソースの</a:t>
            </a:r>
            <a:r>
              <a:rPr kumimoji="1" lang="en-US" altLang="ja-JP" sz="1200" kern="1200" dirty="0" err="1" smtClean="0">
                <a:solidFill>
                  <a:schemeClr val="tx1"/>
                </a:solidFill>
                <a:effectLst/>
                <a:latin typeface="+mn-lt"/>
                <a:ea typeface="+mn-ea"/>
                <a:cs typeface="+mn-cs"/>
              </a:rPr>
              <a:t>OpenStack</a:t>
            </a:r>
            <a:r>
              <a:rPr kumimoji="1" lang="ja-JP" altLang="ja-JP" sz="1200" kern="1200" dirty="0" smtClean="0">
                <a:solidFill>
                  <a:schemeClr val="tx1"/>
                </a:solidFill>
                <a:effectLst/>
                <a:latin typeface="+mn-lt"/>
                <a:ea typeface="+mn-ea"/>
                <a:cs typeface="+mn-cs"/>
              </a:rPr>
              <a:t>や</a:t>
            </a:r>
            <a:r>
              <a:rPr kumimoji="1" lang="en-US" altLang="ja-JP" sz="1200" kern="1200" dirty="0" err="1" smtClean="0">
                <a:solidFill>
                  <a:schemeClr val="tx1"/>
                </a:solidFill>
                <a:effectLst/>
                <a:latin typeface="+mn-lt"/>
                <a:ea typeface="+mn-ea"/>
                <a:cs typeface="+mn-cs"/>
              </a:rPr>
              <a:t>CloudStack</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VMware</a:t>
            </a:r>
            <a:r>
              <a:rPr kumimoji="1" lang="ja-JP" altLang="ja-JP" sz="1200" kern="1200" dirty="0" smtClean="0">
                <a:solidFill>
                  <a:schemeClr val="tx1"/>
                </a:solidFill>
                <a:effectLst/>
                <a:latin typeface="+mn-lt"/>
                <a:ea typeface="+mn-ea"/>
                <a:cs typeface="+mn-cs"/>
              </a:rPr>
              <a:t>が提供している</a:t>
            </a:r>
            <a:r>
              <a:rPr kumimoji="1" lang="en-US" altLang="ja-JP" sz="1200" kern="1200" dirty="0" err="1" smtClean="0">
                <a:solidFill>
                  <a:schemeClr val="tx1"/>
                </a:solidFill>
                <a:effectLst/>
                <a:latin typeface="+mn-lt"/>
                <a:ea typeface="+mn-ea"/>
                <a:cs typeface="+mn-cs"/>
              </a:rPr>
              <a:t>vRealize</a:t>
            </a:r>
            <a:r>
              <a:rPr kumimoji="1" lang="en-US" altLang="ja-JP" sz="1200" kern="1200" dirty="0" smtClean="0">
                <a:solidFill>
                  <a:schemeClr val="tx1"/>
                </a:solidFill>
                <a:effectLst/>
                <a:latin typeface="+mn-lt"/>
                <a:ea typeface="+mn-ea"/>
                <a:cs typeface="+mn-cs"/>
              </a:rPr>
              <a:t> Automation</a:t>
            </a:r>
            <a:r>
              <a:rPr kumimoji="1" lang="ja-JP" altLang="ja-JP" sz="1200" kern="1200" dirty="0" smtClean="0">
                <a:solidFill>
                  <a:schemeClr val="tx1"/>
                </a:solidFill>
                <a:effectLst/>
                <a:latin typeface="+mn-lt"/>
                <a:ea typeface="+mn-ea"/>
                <a:cs typeface="+mn-cs"/>
              </a:rPr>
              <a:t>などがあります。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171</a:t>
            </a:fld>
            <a:endParaRPr kumimoji="1" lang="ja-JP" altLang="en-US"/>
          </a:p>
        </p:txBody>
      </p:sp>
    </p:spTree>
    <p:extLst>
      <p:ext uri="{BB962C8B-B14F-4D97-AF65-F5344CB8AC3E}">
        <p14:creationId xmlns:p14="http://schemas.microsoft.com/office/powerpoint/2010/main" val="274009399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172</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34278303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179</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77497080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180</a:t>
            </a:fld>
            <a:endParaRPr lang="en-US" altLang="ja-JP"/>
          </a:p>
        </p:txBody>
      </p:sp>
      <p:sp>
        <p:nvSpPr>
          <p:cNvPr id="761858" name="Rectangle 2"/>
          <p:cNvSpPr>
            <a:spLocks noGrp="1" noRot="1" noChangeAspect="1" noChangeArrowheads="1" noTextEdit="1"/>
          </p:cNvSpPr>
          <p:nvPr>
            <p:ph type="sldImg"/>
          </p:nvPr>
        </p:nvSpPr>
        <p:spPr>
          <a:xfrm>
            <a:off x="1141413" y="684213"/>
            <a:ext cx="4576762" cy="3432175"/>
          </a:xfrm>
          <a:ln/>
        </p:spPr>
      </p:sp>
      <p:sp>
        <p:nvSpPr>
          <p:cNvPr id="761859" name="Rectangle 3"/>
          <p:cNvSpPr>
            <a:spLocks noGrp="1" noChangeArrowheads="1"/>
          </p:cNvSpPr>
          <p:nvPr>
            <p:ph type="body" idx="1"/>
          </p:nvPr>
        </p:nvSpPr>
        <p:spPr>
          <a:xfrm>
            <a:off x="684681" y="4343440"/>
            <a:ext cx="5488640" cy="4115603"/>
          </a:xfrm>
        </p:spPr>
        <p:txBody>
          <a:bodyPr/>
          <a:lstStyle/>
          <a:p>
            <a:r>
              <a:rPr kumimoji="1" lang="ja-JP" altLang="ja-JP" sz="1200" kern="1200" dirty="0" smtClean="0">
                <a:solidFill>
                  <a:schemeClr val="tx1"/>
                </a:solidFill>
                <a:effectLst/>
                <a:latin typeface="+mn-lt"/>
                <a:ea typeface="+mn-ea"/>
                <a:cs typeface="+mn-cs"/>
              </a:rPr>
              <a:t>「サーバー仮想化」の他にもシステム資源を仮想化する技術があります。</a:t>
            </a:r>
          </a:p>
          <a:p>
            <a:r>
              <a:rPr kumimoji="1" lang="ja-JP" altLang="ja-JP" sz="1200" kern="1200" dirty="0" smtClean="0">
                <a:solidFill>
                  <a:schemeClr val="tx1"/>
                </a:solidFill>
                <a:effectLst/>
                <a:latin typeface="+mn-lt"/>
                <a:ea typeface="+mn-ea"/>
                <a:cs typeface="+mn-cs"/>
              </a:rPr>
              <a:t>「デスクトップ仮想化」では、ユーザーの使用する</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を共用コンピュータであるサーバーの上に「仮想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」として動かし、そのディスプレイ、キーボード、マウスをネットワーク越しに使えるようにします。ユーザーは手元の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を操作しながらも、実はサーバー上の仮想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のプロセッサーやストレージを使っているのです。このためディスプレイ、キーボード、マウスそしてネットワーク接続などの必要最低限の機能に限定した</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シンクライアント」から使うこともできます。ちなみに「クライアント」とは、「サーバーから提供されるサービスを利用する」コンピュータという意味ですが、ここでは、「一時点でひとりのユーザーが占有して使用するコンピュータ」と理解しておけば良いでしょう。</a:t>
            </a:r>
          </a:p>
          <a:p>
            <a:r>
              <a:rPr kumimoji="1" lang="ja-JP" altLang="ja-JP" sz="1200" kern="1200" dirty="0" smtClean="0">
                <a:solidFill>
                  <a:schemeClr val="tx1"/>
                </a:solidFill>
                <a:effectLst/>
                <a:latin typeface="+mn-lt"/>
                <a:ea typeface="+mn-ea"/>
                <a:cs typeface="+mn-cs"/>
              </a:rPr>
              <a:t>「アプリケーション仮想化」では、</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Word</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Excel</a:t>
            </a:r>
            <a:r>
              <a:rPr kumimoji="1" lang="ja-JP" altLang="ja-JP" sz="1200" kern="1200" dirty="0" smtClean="0">
                <a:solidFill>
                  <a:schemeClr val="tx1"/>
                </a:solidFill>
                <a:effectLst/>
                <a:latin typeface="+mn-lt"/>
                <a:ea typeface="+mn-ea"/>
                <a:cs typeface="+mn-cs"/>
              </a:rPr>
              <a:t>といった、本来ユーザー</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上で稼働するアプリケーション・プログラムをサーバー上で動かし、ネットワークを介して複数のユーザーで共同使用するものです。デスクトップ仮想化と同様にシンクライアントを使うこともできます。</a:t>
            </a:r>
          </a:p>
          <a:p>
            <a:r>
              <a:rPr kumimoji="1" lang="ja-JP" altLang="ja-JP" sz="1200" kern="1200" dirty="0" smtClean="0">
                <a:solidFill>
                  <a:schemeClr val="tx1"/>
                </a:solidFill>
                <a:effectLst/>
                <a:latin typeface="+mn-lt"/>
                <a:ea typeface="+mn-ea"/>
                <a:cs typeface="+mn-cs"/>
              </a:rPr>
              <a:t>「クライアント仮想化」では、一台の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a:t>
            </a:r>
            <a:r>
              <a:rPr kumimoji="1" lang="en-US" altLang="ja-JP" sz="1200" kern="1200" dirty="0" smtClean="0">
                <a:solidFill>
                  <a:schemeClr val="tx1"/>
                </a:solidFill>
                <a:effectLst/>
                <a:latin typeface="+mn-lt"/>
                <a:ea typeface="+mn-ea"/>
                <a:cs typeface="+mn-cs"/>
              </a:rPr>
              <a:t>Windows</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Mac OS</a:t>
            </a:r>
            <a:r>
              <a:rPr kumimoji="1" lang="ja-JP" altLang="ja-JP" sz="1200" kern="1200" dirty="0" smtClean="0">
                <a:solidFill>
                  <a:schemeClr val="tx1"/>
                </a:solidFill>
                <a:effectLst/>
                <a:latin typeface="+mn-lt"/>
                <a:ea typeface="+mn-ea"/>
                <a:cs typeface="+mn-cs"/>
              </a:rPr>
              <a:t>といった異なる</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を同時に稼働させます。</a:t>
            </a:r>
          </a:p>
          <a:p>
            <a:r>
              <a:rPr kumimoji="1" lang="ja-JP" altLang="ja-JP" sz="1200" kern="1200" dirty="0" smtClean="0">
                <a:solidFill>
                  <a:schemeClr val="tx1"/>
                </a:solidFill>
                <a:effectLst/>
                <a:latin typeface="+mn-lt"/>
                <a:ea typeface="+mn-ea"/>
                <a:cs typeface="+mn-cs"/>
              </a:rPr>
              <a:t>「ストレージ仮想化」では、ストレージ（記憶装置）といわれるデータやプログラムを格納しておく装置を複数のコンピュータで共用し、利用効率や利便性を高めるものです。</a:t>
            </a:r>
          </a:p>
          <a:p>
            <a:r>
              <a:rPr kumimoji="1" lang="ja-JP" altLang="ja-JP" sz="1200" kern="1200" dirty="0" smtClean="0">
                <a:solidFill>
                  <a:schemeClr val="tx1"/>
                </a:solidFill>
                <a:effectLst/>
                <a:latin typeface="+mn-lt"/>
                <a:ea typeface="+mn-ea"/>
                <a:cs typeface="+mn-cs"/>
              </a:rPr>
              <a:t>「ネットワーク仮想化」では、ネットワークの接続ルートやルーターやスイッチと言われるネットワーク機器の構成をソフトウェアの設定だけで調達、変更できるようにします。</a:t>
            </a:r>
          </a:p>
          <a:p>
            <a:r>
              <a:rPr kumimoji="1" lang="ja-JP" altLang="ja-JP" sz="1200" kern="1200" dirty="0" smtClean="0">
                <a:solidFill>
                  <a:schemeClr val="tx1"/>
                </a:solidFill>
                <a:effectLst/>
                <a:latin typeface="+mn-lt"/>
                <a:ea typeface="+mn-ea"/>
                <a:cs typeface="+mn-cs"/>
              </a:rPr>
              <a:t>それでは、それらについて見てゆくことにしましょう。</a:t>
            </a:r>
          </a:p>
          <a:p>
            <a:endParaRPr lang="ja-JP" altLang="en-US" dirty="0"/>
          </a:p>
        </p:txBody>
      </p:sp>
    </p:spTree>
    <p:extLst>
      <p:ext uri="{BB962C8B-B14F-4D97-AF65-F5344CB8AC3E}">
        <p14:creationId xmlns:p14="http://schemas.microsoft.com/office/powerpoint/2010/main" val="123891193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サーバーとして使われるコンピュータは、プロセッサー、メモリ、ストレージといったハードウェアによって構成されています。</a:t>
            </a:r>
          </a:p>
          <a:p>
            <a:r>
              <a:rPr kumimoji="1" lang="ja-JP" altLang="ja-JP" sz="1200" kern="1200" dirty="0" smtClean="0">
                <a:solidFill>
                  <a:schemeClr val="tx1"/>
                </a:solidFill>
                <a:effectLst/>
                <a:latin typeface="+mn-lt"/>
                <a:ea typeface="+mn-ea"/>
                <a:cs typeface="+mn-cs"/>
              </a:rPr>
              <a:t>このハードウェアをオペレーティング・システム（</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と言われるソフトウェアが制御し、業務を処理するアプリケーションやデータを管理するデータベース、通信制御やユーザー管理を行うシステムなど、様々なプログラムに、ハードウェア資源を適宜割り当て、ユーザーの求める処理を効率よく確実に実行させるように機能します。この</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には、</a:t>
            </a:r>
            <a:r>
              <a:rPr kumimoji="1" lang="en-US" altLang="ja-JP" sz="1200" kern="1200" dirty="0" smtClean="0">
                <a:solidFill>
                  <a:schemeClr val="tx1"/>
                </a:solidFill>
                <a:effectLst/>
                <a:latin typeface="+mn-lt"/>
                <a:ea typeface="+mn-ea"/>
                <a:cs typeface="+mn-cs"/>
              </a:rPr>
              <a:t>Windows Server</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Linux</a:t>
            </a:r>
            <a:r>
              <a:rPr kumimoji="1" lang="ja-JP" altLang="ja-JP" sz="1200" kern="1200" dirty="0" smtClean="0">
                <a:solidFill>
                  <a:schemeClr val="tx1"/>
                </a:solidFill>
                <a:effectLst/>
                <a:latin typeface="+mn-lt"/>
                <a:ea typeface="+mn-ea"/>
                <a:cs typeface="+mn-cs"/>
              </a:rPr>
              <a:t>などがあります。</a:t>
            </a:r>
          </a:p>
          <a:p>
            <a:r>
              <a:rPr kumimoji="1" lang="ja-JP" altLang="ja-JP" sz="1200" kern="1200" dirty="0" smtClean="0">
                <a:solidFill>
                  <a:schemeClr val="tx1"/>
                </a:solidFill>
                <a:effectLst/>
                <a:latin typeface="+mn-lt"/>
                <a:ea typeface="+mn-ea"/>
                <a:cs typeface="+mn-cs"/>
              </a:rPr>
              <a:t>「サーバー仮想化」は、このハードウェアに搭載されているプロセッサーやメモリの使用時間やストレージの容量を細かく分割して複数のユーザーに割り当てます。ユーザーは、割り当てられたシステム資源をそれぞれ占有使用することができます。このような仕組みにより、物理的には一台のハードウェアであるにもかかわらず、自分専用の個別のサーバーがユーザー毎に提供されているように見せかけることができるのです。この見かけ上のひとつひとつのサーバーを「仮想サーバー」または、「仮想マシン」と言い、これを実現するソフトウェアは、ハイパーバイザー（</a:t>
            </a:r>
            <a:r>
              <a:rPr kumimoji="1" lang="en-US" altLang="ja-JP" sz="1200" kern="1200" dirty="0" smtClean="0">
                <a:solidFill>
                  <a:schemeClr val="tx1"/>
                </a:solidFill>
                <a:effectLst/>
                <a:latin typeface="+mn-lt"/>
                <a:ea typeface="+mn-ea"/>
                <a:cs typeface="+mn-cs"/>
              </a:rPr>
              <a:t>Hypervisor</a:t>
            </a:r>
            <a:r>
              <a:rPr kumimoji="1" lang="ja-JP" altLang="ja-JP" sz="1200" kern="1200" dirty="0" smtClean="0">
                <a:solidFill>
                  <a:schemeClr val="tx1"/>
                </a:solidFill>
                <a:effectLst/>
                <a:latin typeface="+mn-lt"/>
                <a:ea typeface="+mn-ea"/>
                <a:cs typeface="+mn-cs"/>
              </a:rPr>
              <a:t>）と呼ばれています。</a:t>
            </a:r>
            <a:r>
              <a:rPr kumimoji="1" lang="en-US" altLang="ja-JP" sz="1200" kern="1200" dirty="0" smtClean="0">
                <a:solidFill>
                  <a:schemeClr val="tx1"/>
                </a:solidFill>
                <a:effectLst/>
                <a:latin typeface="+mn-lt"/>
                <a:ea typeface="+mn-ea"/>
                <a:cs typeface="+mn-cs"/>
              </a:rPr>
              <a:t>VMware </a:t>
            </a:r>
            <a:r>
              <a:rPr kumimoji="1" lang="en-US" altLang="ja-JP" sz="1200" kern="1200" dirty="0" err="1" smtClean="0">
                <a:solidFill>
                  <a:schemeClr val="tx1"/>
                </a:solidFill>
                <a:effectLst/>
                <a:latin typeface="+mn-lt"/>
                <a:ea typeface="+mn-ea"/>
                <a:cs typeface="+mn-cs"/>
              </a:rPr>
              <a:t>vSphere</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Microsoft Hyper-V</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Citrix </a:t>
            </a:r>
            <a:r>
              <a:rPr kumimoji="1" lang="en-US" altLang="ja-JP" sz="1200" kern="1200" dirty="0" err="1" smtClean="0">
                <a:solidFill>
                  <a:schemeClr val="tx1"/>
                </a:solidFill>
                <a:effectLst/>
                <a:latin typeface="+mn-lt"/>
                <a:ea typeface="+mn-ea"/>
                <a:cs typeface="+mn-cs"/>
              </a:rPr>
              <a:t>Xen</a:t>
            </a:r>
            <a:r>
              <a:rPr kumimoji="1" lang="en-US" altLang="ja-JP" sz="1200" kern="1200" dirty="0" smtClean="0">
                <a:solidFill>
                  <a:schemeClr val="tx1"/>
                </a:solidFill>
                <a:effectLst/>
                <a:latin typeface="+mn-lt"/>
                <a:ea typeface="+mn-ea"/>
                <a:cs typeface="+mn-cs"/>
              </a:rPr>
              <a:t> Server</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Linux</a:t>
            </a:r>
            <a:r>
              <a:rPr kumimoji="1" lang="ja-JP" altLang="ja-JP" sz="1200" kern="1200" dirty="0" smtClean="0">
                <a:solidFill>
                  <a:schemeClr val="tx1"/>
                </a:solidFill>
                <a:effectLst/>
                <a:latin typeface="+mn-lt"/>
                <a:ea typeface="+mn-ea"/>
                <a:cs typeface="+mn-cs"/>
              </a:rPr>
              <a:t>に組み込まれている</a:t>
            </a:r>
            <a:r>
              <a:rPr kumimoji="1" lang="en-US" altLang="ja-JP" sz="1200" kern="1200" dirty="0" smtClean="0">
                <a:solidFill>
                  <a:schemeClr val="tx1"/>
                </a:solidFill>
                <a:effectLst/>
                <a:latin typeface="+mn-lt"/>
                <a:ea typeface="+mn-ea"/>
                <a:cs typeface="+mn-cs"/>
              </a:rPr>
              <a:t>KVM</a:t>
            </a:r>
            <a:r>
              <a:rPr kumimoji="1" lang="ja-JP" altLang="ja-JP" sz="1200" kern="1200" dirty="0" smtClean="0">
                <a:solidFill>
                  <a:schemeClr val="tx1"/>
                </a:solidFill>
                <a:effectLst/>
                <a:latin typeface="+mn-lt"/>
                <a:ea typeface="+mn-ea"/>
                <a:cs typeface="+mn-cs"/>
              </a:rPr>
              <a:t>といった製品が広く使われています。</a:t>
            </a:r>
          </a:p>
          <a:p>
            <a:r>
              <a:rPr kumimoji="1" lang="ja-JP" altLang="ja-JP" sz="1200" kern="1200" dirty="0" smtClean="0">
                <a:solidFill>
                  <a:schemeClr val="tx1"/>
                </a:solidFill>
                <a:effectLst/>
                <a:latin typeface="+mn-lt"/>
                <a:ea typeface="+mn-ea"/>
                <a:cs typeface="+mn-cs"/>
              </a:rPr>
              <a:t>仮想サーバーは、実際の物理的なサーバーと同様に振る舞い、機能します。ですから、サーバー毎に独立した</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載せ、個別にアプリケーションを実行させることができます。ユーザーは、まるで専用のハードウェアを与えられたような自由度と利便性を享受しつつ、全体としては、ハードウェアの使用効率を高めることができるの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181</a:t>
            </a:fld>
            <a:endParaRPr kumimoji="1" lang="ja-JP" altLang="en-US"/>
          </a:p>
        </p:txBody>
      </p:sp>
    </p:spTree>
    <p:extLst>
      <p:ext uri="{BB962C8B-B14F-4D97-AF65-F5344CB8AC3E}">
        <p14:creationId xmlns:p14="http://schemas.microsoft.com/office/powerpoint/2010/main" val="11799594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かつて電力が工業生産に用いられるようになった頃、電力を安定的に確保するために自家発電設備を持つことは常識とされていました。しかし、発電機は高価なうえ、保守・運用も自分たちでまかなわなくてはならず、効率の悪いものでした。また、所有している発電機の能力には限界があり、急な増産や需要の変動に臨機応変に対応できないことも課題となっていました。</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この課題を解決したのが、発電所を構える電力会社でした。技術の進歩とともに、電力会社は送電網によって電力を安定供給できるようになり、効率も上がって料金も下がってきました。また、共用によって、ひとつの工場に大きな電力需要の変動があっても、全体としては相殺され、必要な電力を需要の変動に応じて安定して確保できるようになりました。そうして、もはや自前で発電設備を持つ必要がなくなったのです。</a:t>
            </a:r>
          </a:p>
          <a:p>
            <a:r>
              <a:rPr kumimoji="1" lang="ja-JP" altLang="ja-JP" sz="1200" kern="1200" dirty="0" smtClean="0">
                <a:solidFill>
                  <a:schemeClr val="tx1"/>
                </a:solidFill>
                <a:effectLst/>
                <a:latin typeface="+mn-lt"/>
                <a:ea typeface="+mn-ea"/>
                <a:cs typeface="+mn-cs"/>
              </a:rPr>
              <a:t>これを情報システムに置き換えてみければ、何が起こっているかかが、想像がつくのではないでしょうか。</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発電所は、コンピュータ資源を設置したデータセンターです。送電網は、インターネットです。需要の変動に対しても、能力の上限が決まっている自社システムと異なり、柔軟に対応することができます。</a:t>
            </a:r>
          </a:p>
          <a:p>
            <a:r>
              <a:rPr kumimoji="1" lang="ja-JP" altLang="ja-JP" sz="1200" kern="1200" dirty="0" smtClean="0">
                <a:solidFill>
                  <a:schemeClr val="tx1"/>
                </a:solidFill>
                <a:effectLst/>
                <a:latin typeface="+mn-lt"/>
                <a:ea typeface="+mn-ea"/>
                <a:cs typeface="+mn-cs"/>
              </a:rPr>
              <a:t>また、電力と同様に、利用した分だけ支払う従量課金ができるので、大きな初期投資を必要としません。これもまた、発電機を購入しなくてよくなったことと同じです。</a:t>
            </a:r>
          </a:p>
          <a:p>
            <a:r>
              <a:rPr kumimoji="1" lang="ja-JP" altLang="ja-JP" sz="1200" kern="1200" dirty="0" smtClean="0">
                <a:solidFill>
                  <a:schemeClr val="tx1"/>
                </a:solidFill>
                <a:effectLst/>
                <a:latin typeface="+mn-lt"/>
                <a:ea typeface="+mn-ea"/>
                <a:cs typeface="+mn-cs"/>
              </a:rPr>
              <a:t>コンセントにプラグを差し込むように、インターネットに接続すればシステム資源を必要な時に必要なだけ手に入れられる時代を迎えたのです。情報システムを「所有」する時代から「使用」する時代への転換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24</a:t>
            </a:fld>
            <a:endParaRPr kumimoji="1" lang="ja-JP" altLang="en-US"/>
          </a:p>
        </p:txBody>
      </p:sp>
    </p:spTree>
    <p:extLst>
      <p:ext uri="{BB962C8B-B14F-4D97-AF65-F5344CB8AC3E}">
        <p14:creationId xmlns:p14="http://schemas.microsoft.com/office/powerpoint/2010/main" val="9602630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サーバー仮想化」の手段として、広く使われているのが、ハイパーバイザを使った仮想化です。ハイパーバイザとは、仮想化を実現するソフトウェアのことで、ハードウェアに搭載されているプロセッサーやメモリの使用時間やストレージの容量を細かく分割して複数のユーザーに割り当てる機能を持っています。ユーザーは、割り当てられたシステム資源をそれぞれ占有使用することで、物理的には一台のハードウェアであるにもかかわらず、自分専用の個別サーバーが割り当てられているように見せかけることができるのです。この見かけ上のひとつひとつのサーバーを「仮想サーバー」または、「仮想マシン」と言い、それを実現するソフトウェアには、</a:t>
            </a:r>
            <a:r>
              <a:rPr kumimoji="1" lang="en-US" altLang="ja-JP" sz="1200" kern="1200" dirty="0" smtClean="0">
                <a:solidFill>
                  <a:schemeClr val="tx1"/>
                </a:solidFill>
                <a:effectLst/>
                <a:latin typeface="+mn-lt"/>
                <a:ea typeface="+mn-ea"/>
                <a:cs typeface="+mn-cs"/>
              </a:rPr>
              <a:t>VMware</a:t>
            </a:r>
            <a:r>
              <a:rPr kumimoji="1" lang="ja-JP" altLang="ja-JP" sz="1200" kern="1200" dirty="0" smtClean="0">
                <a:solidFill>
                  <a:schemeClr val="tx1"/>
                </a:solidFill>
                <a:effectLst/>
                <a:latin typeface="+mn-lt"/>
                <a:ea typeface="+mn-ea"/>
                <a:cs typeface="+mn-cs"/>
              </a:rPr>
              <a:t>の</a:t>
            </a:r>
            <a:r>
              <a:rPr kumimoji="1" lang="en-US" altLang="ja-JP" sz="1200" kern="1200" dirty="0" err="1" smtClean="0">
                <a:solidFill>
                  <a:schemeClr val="tx1"/>
                </a:solidFill>
                <a:effectLst/>
                <a:latin typeface="+mn-lt"/>
                <a:ea typeface="+mn-ea"/>
                <a:cs typeface="+mn-cs"/>
              </a:rPr>
              <a:t>ESXi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Citrix</a:t>
            </a:r>
            <a:r>
              <a:rPr kumimoji="1" lang="ja-JP" altLang="ja-JP" sz="1200" kern="1200" dirty="0" smtClean="0">
                <a:solidFill>
                  <a:schemeClr val="tx1"/>
                </a:solidFill>
                <a:effectLst/>
                <a:latin typeface="+mn-lt"/>
                <a:ea typeface="+mn-ea"/>
                <a:cs typeface="+mn-cs"/>
              </a:rPr>
              <a:t>の</a:t>
            </a:r>
            <a:r>
              <a:rPr kumimoji="1" lang="en-US" altLang="ja-JP" sz="1200" kern="1200" dirty="0" err="1" smtClean="0">
                <a:solidFill>
                  <a:schemeClr val="tx1"/>
                </a:solidFill>
                <a:effectLst/>
                <a:latin typeface="+mn-lt"/>
                <a:ea typeface="+mn-ea"/>
                <a:cs typeface="+mn-cs"/>
              </a:rPr>
              <a:t>Xen</a:t>
            </a:r>
            <a:r>
              <a:rPr kumimoji="1" lang="en-US" altLang="ja-JP" sz="1200" kern="1200" dirty="0" smtClean="0">
                <a:solidFill>
                  <a:schemeClr val="tx1"/>
                </a:solidFill>
                <a:effectLst/>
                <a:latin typeface="+mn-lt"/>
                <a:ea typeface="+mn-ea"/>
                <a:cs typeface="+mn-cs"/>
              </a:rPr>
              <a:t> Server</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Hyper-V</a:t>
            </a:r>
            <a:r>
              <a:rPr kumimoji="1" lang="ja-JP" altLang="ja-JP" sz="1200" kern="1200" dirty="0" smtClean="0">
                <a:solidFill>
                  <a:schemeClr val="tx1"/>
                </a:solidFill>
                <a:effectLst/>
                <a:latin typeface="+mn-lt"/>
                <a:ea typeface="+mn-ea"/>
                <a:cs typeface="+mn-cs"/>
              </a:rPr>
              <a:t>などがあります。</a:t>
            </a:r>
          </a:p>
          <a:p>
            <a:r>
              <a:rPr kumimoji="1" lang="ja-JP" altLang="ja-JP" sz="1200" kern="1200" dirty="0" smtClean="0">
                <a:solidFill>
                  <a:schemeClr val="tx1"/>
                </a:solidFill>
                <a:effectLst/>
                <a:latin typeface="+mn-lt"/>
                <a:ea typeface="+mn-ea"/>
                <a:cs typeface="+mn-cs"/>
              </a:rPr>
              <a:t>「サーバー仮想化」を実現するもうひとつのやり方として、コンテナを使う方法があります。この方法は、ひとつの</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にコンテナと言われる「独立したサーバーと同様の振る舞いをする区画」を複数作り、それを個別のユーザーやサービスに割り当てます。利用するユーザーやサービスから見れば、あたかも独立した個別サーバーのように、別々のサーバーが動いているように見える点は、ハイパーバイザを使う場合と同様です。しかし、同じ</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上で実現するので、全てのコンテナは同じ</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しか使えません。ハイパーバイザならそれより一段下のレベル、つまりハードウェアのサーバーと同じ振る舞いをする仮想サーバーを実現しますので、仮想サーバー毎に別々の</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を稼働させることができますので、この点は異なります。</a:t>
            </a:r>
          </a:p>
          <a:p>
            <a:r>
              <a:rPr kumimoji="1" lang="ja-JP" altLang="ja-JP" sz="1200" kern="1200" dirty="0" smtClean="0">
                <a:solidFill>
                  <a:schemeClr val="tx1"/>
                </a:solidFill>
                <a:effectLst/>
                <a:latin typeface="+mn-lt"/>
                <a:ea typeface="+mn-ea"/>
                <a:cs typeface="+mn-cs"/>
              </a:rPr>
              <a:t>その一方で、コンテナは、ハイパーバイザのように、個別に</a:t>
            </a:r>
            <a:r>
              <a:rPr kumimoji="1" lang="en-US" altLang="ja-JP" sz="1200" kern="1200" dirty="0" smtClean="0">
                <a:solidFill>
                  <a:schemeClr val="tx1"/>
                </a:solidFill>
                <a:effectLst/>
                <a:latin typeface="+mn-lt"/>
                <a:ea typeface="+mn-ea"/>
                <a:cs typeface="+mn-cs"/>
              </a:rPr>
              <a:t>CPU</a:t>
            </a:r>
            <a:r>
              <a:rPr kumimoji="1" lang="ja-JP" altLang="ja-JP" sz="1200" kern="1200" dirty="0" smtClean="0">
                <a:solidFill>
                  <a:schemeClr val="tx1"/>
                </a:solidFill>
                <a:effectLst/>
                <a:latin typeface="+mn-lt"/>
                <a:ea typeface="+mn-ea"/>
                <a:cs typeface="+mn-cs"/>
              </a:rPr>
              <a:t>やメモリ、ストレージなどを割り当てる必要がないためシステム資源のオーバーヘッド（仮想化のために割り当てられる資源や能力）が少なくてすみます。そのため、同じ性能のハードウェアであれば、より多くのコンテナを作ることができます。また、コンテナは、それを起動させるためにハイパーバイザ型のように仮想マシンと</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を起動させる手間がかからないため、極めて高速で起動できます。さらにハイパーバイザのように仮想マシンごとに</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を用意する必要がないのでディスク使用量も少なくて済みます。</a:t>
            </a:r>
          </a:p>
          <a:p>
            <a:r>
              <a:rPr kumimoji="1" lang="ja-JP" altLang="ja-JP" sz="1200" kern="1200" dirty="0" smtClean="0">
                <a:solidFill>
                  <a:schemeClr val="tx1"/>
                </a:solidFill>
                <a:effectLst/>
                <a:latin typeface="+mn-lt"/>
                <a:ea typeface="+mn-ea"/>
                <a:cs typeface="+mn-cs"/>
              </a:rPr>
              <a:t>ひとつのコンテナは、</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から見るとひとつのプロセスとみなされます。プロセスとは、プログラムが動いている状態のことです。そのため、他のサーバーにコンテナを移動させて動かすに当たっても、</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上で動くプログラムを移動させるのと同様に、元となるハードウェアの機能や設定に影響を受けることが少なくてすみます。ハイパーバイザでは、元となるハードウェアの機能や構成に依存し、設定情報も引き継がなくてはなりませんが、コンテナは、その必要がなく、マルチ・クラウドやハイブリッド・クラウドのように、異なるクラウドやサーバー間で実行環境を移動させることも容易です。</a:t>
            </a:r>
          </a:p>
          <a:p>
            <a:r>
              <a:rPr kumimoji="1" lang="ja-JP" altLang="ja-JP" sz="1200" kern="1200" dirty="0" smtClean="0">
                <a:solidFill>
                  <a:schemeClr val="tx1"/>
                </a:solidFill>
                <a:effectLst/>
                <a:latin typeface="+mn-lt"/>
                <a:ea typeface="+mn-ea"/>
                <a:cs typeface="+mn-cs"/>
              </a:rPr>
              <a:t>このようなコンテナを実現するソフトウェアを「コンテナ管理ソフトウェア」と言います。そのひとつとして、</a:t>
            </a:r>
            <a:r>
              <a:rPr kumimoji="1" lang="en-US" altLang="ja-JP" sz="1200" kern="1200" dirty="0" err="1" smtClean="0">
                <a:solidFill>
                  <a:schemeClr val="tx1"/>
                </a:solidFill>
                <a:effectLst/>
                <a:latin typeface="+mn-lt"/>
                <a:ea typeface="+mn-ea"/>
                <a:cs typeface="+mn-cs"/>
              </a:rPr>
              <a:t>Docker</a:t>
            </a:r>
            <a:r>
              <a:rPr kumimoji="1" lang="ja-JP" altLang="ja-JP" sz="1200" kern="1200" dirty="0" smtClean="0">
                <a:solidFill>
                  <a:schemeClr val="tx1"/>
                </a:solidFill>
                <a:effectLst/>
                <a:latin typeface="+mn-lt"/>
                <a:ea typeface="+mn-ea"/>
                <a:cs typeface="+mn-cs"/>
              </a:rPr>
              <a:t>が注目されています。</a:t>
            </a:r>
            <a:r>
              <a:rPr kumimoji="1" lang="en-US" altLang="ja-JP" sz="1200" kern="1200" dirty="0" err="1" smtClean="0">
                <a:solidFill>
                  <a:schemeClr val="tx1"/>
                </a:solidFill>
                <a:effectLst/>
                <a:latin typeface="+mn-lt"/>
                <a:ea typeface="+mn-ea"/>
                <a:cs typeface="+mn-cs"/>
              </a:rPr>
              <a:t>Docker</a:t>
            </a:r>
            <a:r>
              <a:rPr kumimoji="1" lang="ja-JP" altLang="ja-JP" sz="1200" kern="1200" dirty="0" smtClean="0">
                <a:solidFill>
                  <a:schemeClr val="tx1"/>
                </a:solidFill>
                <a:effectLst/>
                <a:latin typeface="+mn-lt"/>
                <a:ea typeface="+mn-ea"/>
                <a:cs typeface="+mn-cs"/>
              </a:rPr>
              <a:t>とは、</a:t>
            </a:r>
            <a:r>
              <a:rPr kumimoji="1" lang="en-US" altLang="ja-JP" sz="1200" kern="1200" dirty="0" err="1" smtClean="0">
                <a:solidFill>
                  <a:schemeClr val="tx1"/>
                </a:solidFill>
                <a:effectLst/>
                <a:latin typeface="+mn-lt"/>
                <a:ea typeface="+mn-ea"/>
                <a:cs typeface="+mn-cs"/>
              </a:rPr>
              <a:t>Docker</a:t>
            </a:r>
            <a:r>
              <a:rPr kumimoji="1" lang="ja-JP" altLang="ja-JP" sz="1200" kern="1200" dirty="0" smtClean="0">
                <a:solidFill>
                  <a:schemeClr val="tx1"/>
                </a:solidFill>
                <a:effectLst/>
                <a:latin typeface="+mn-lt"/>
                <a:ea typeface="+mn-ea"/>
                <a:cs typeface="+mn-cs"/>
              </a:rPr>
              <a:t>社が提供する</a:t>
            </a:r>
            <a:r>
              <a:rPr kumimoji="1" lang="en-US" altLang="ja-JP" sz="1200" kern="1200" dirty="0" smtClean="0">
                <a:solidFill>
                  <a:schemeClr val="tx1"/>
                </a:solidFill>
                <a:effectLst/>
                <a:latin typeface="+mn-lt"/>
                <a:ea typeface="+mn-ea"/>
                <a:cs typeface="+mn-cs"/>
              </a:rPr>
              <a:t>Linux</a:t>
            </a:r>
            <a:r>
              <a:rPr kumimoji="1" lang="ja-JP" altLang="ja-JP" sz="1200" kern="1200" dirty="0" smtClean="0">
                <a:solidFill>
                  <a:schemeClr val="tx1"/>
                </a:solidFill>
                <a:effectLst/>
                <a:latin typeface="+mn-lt"/>
                <a:ea typeface="+mn-ea"/>
                <a:cs typeface="+mn-cs"/>
              </a:rPr>
              <a:t>用のコンテナ管理ソフトウェアです。</a:t>
            </a:r>
          </a:p>
          <a:p>
            <a:r>
              <a:rPr kumimoji="1" lang="en-US" altLang="ja-JP" sz="1200" kern="1200" dirty="0" err="1" smtClean="0">
                <a:solidFill>
                  <a:schemeClr val="tx1"/>
                </a:solidFill>
                <a:effectLst/>
                <a:latin typeface="+mn-lt"/>
                <a:ea typeface="+mn-ea"/>
                <a:cs typeface="+mn-cs"/>
              </a:rPr>
              <a:t>Docker</a:t>
            </a:r>
            <a:r>
              <a:rPr kumimoji="1" lang="ja-JP" altLang="ja-JP" sz="1200" kern="1200" dirty="0" smtClean="0">
                <a:solidFill>
                  <a:schemeClr val="tx1"/>
                </a:solidFill>
                <a:effectLst/>
                <a:latin typeface="+mn-lt"/>
                <a:ea typeface="+mn-ea"/>
                <a:cs typeface="+mn-cs"/>
              </a:rPr>
              <a:t>が注目されるようになったのは、そのコンテナを生成する設定を「</a:t>
            </a:r>
            <a:r>
              <a:rPr kumimoji="1" lang="en-US" altLang="ja-JP" sz="1200" kern="1200" dirty="0" err="1" smtClean="0">
                <a:solidFill>
                  <a:schemeClr val="tx1"/>
                </a:solidFill>
                <a:effectLst/>
                <a:latin typeface="+mn-lt"/>
                <a:ea typeface="+mn-ea"/>
                <a:cs typeface="+mn-cs"/>
              </a:rPr>
              <a:t>Dockerfile</a:t>
            </a:r>
            <a:r>
              <a:rPr kumimoji="1" lang="ja-JP" altLang="ja-JP" sz="1200" kern="1200" dirty="0" smtClean="0">
                <a:solidFill>
                  <a:schemeClr val="tx1"/>
                </a:solidFill>
                <a:effectLst/>
                <a:latin typeface="+mn-lt"/>
                <a:ea typeface="+mn-ea"/>
                <a:cs typeface="+mn-cs"/>
              </a:rPr>
              <a:t>」として公開し、それを他のユーザーと共有できる仕組みを設けた点にあります。これによって、他のユーザーが作ったソフトウェアとそれを動かすソフトウェア構築プロセスをそのままに他のサーバーで実行し、同じコンテナを労せずして自分のサーバー上で実現して、ソフトウェアをインストールできるようになったことです。そのためハイブリッド・クラウドやマルチ・クラウドといった利用形態に於いては、大変便利な仕組みです。</a:t>
            </a:r>
          </a:p>
          <a:p>
            <a:r>
              <a:rPr kumimoji="1" lang="ja-JP" altLang="ja-JP" sz="1200" kern="1200" dirty="0" smtClean="0">
                <a:solidFill>
                  <a:schemeClr val="tx1"/>
                </a:solidFill>
                <a:effectLst/>
                <a:latin typeface="+mn-lt"/>
                <a:ea typeface="+mn-ea"/>
                <a:cs typeface="+mn-cs"/>
              </a:rPr>
              <a:t>そのため、</a:t>
            </a:r>
            <a:r>
              <a:rPr kumimoji="1" lang="en-US" altLang="ja-JP" sz="1200" kern="1200" dirty="0" err="1" smtClean="0">
                <a:solidFill>
                  <a:schemeClr val="tx1"/>
                </a:solidFill>
                <a:effectLst/>
                <a:latin typeface="+mn-lt"/>
                <a:ea typeface="+mn-ea"/>
                <a:cs typeface="+mn-cs"/>
              </a:rPr>
              <a:t>Docker</a:t>
            </a:r>
            <a:r>
              <a:rPr kumimoji="1" lang="ja-JP" altLang="ja-JP" sz="1200" kern="1200" dirty="0" smtClean="0">
                <a:solidFill>
                  <a:schemeClr val="tx1"/>
                </a:solidFill>
                <a:effectLst/>
                <a:latin typeface="+mn-lt"/>
                <a:ea typeface="+mn-ea"/>
                <a:cs typeface="+mn-cs"/>
              </a:rPr>
              <a:t>は、</a:t>
            </a:r>
            <a:r>
              <a:rPr kumimoji="1" lang="en-US" altLang="ja-JP" sz="1200" kern="1200" dirty="0" smtClean="0">
                <a:solidFill>
                  <a:schemeClr val="tx1"/>
                </a:solidFill>
                <a:effectLst/>
                <a:latin typeface="+mn-lt"/>
                <a:ea typeface="+mn-ea"/>
                <a:cs typeface="+mn-cs"/>
              </a:rPr>
              <a:t>AWS</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Google</a:t>
            </a:r>
            <a:r>
              <a:rPr kumimoji="1" lang="ja-JP" altLang="ja-JP" sz="1200" kern="1200" dirty="0" smtClean="0">
                <a:solidFill>
                  <a:schemeClr val="tx1"/>
                </a:solidFill>
                <a:effectLst/>
                <a:latin typeface="+mn-lt"/>
                <a:ea typeface="+mn-ea"/>
                <a:cs typeface="+mn-cs"/>
              </a:rPr>
              <a:t>などのクラウド・サービス・プロバイダーをはじめ、</a:t>
            </a:r>
            <a:r>
              <a:rPr kumimoji="1" lang="en-US" altLang="ja-JP" sz="1200" kern="1200" dirty="0" smtClean="0">
                <a:solidFill>
                  <a:schemeClr val="tx1"/>
                </a:solidFill>
                <a:effectLst/>
                <a:latin typeface="+mn-lt"/>
                <a:ea typeface="+mn-ea"/>
                <a:cs typeface="+mn-cs"/>
              </a:rPr>
              <a:t>VMware</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Dell</a:t>
            </a:r>
            <a:r>
              <a:rPr kumimoji="1" lang="ja-JP" altLang="ja-JP" sz="1200" kern="1200" dirty="0" smtClean="0">
                <a:solidFill>
                  <a:schemeClr val="tx1"/>
                </a:solidFill>
                <a:effectLst/>
                <a:latin typeface="+mn-lt"/>
                <a:ea typeface="+mn-ea"/>
                <a:cs typeface="+mn-cs"/>
              </a:rPr>
              <a:t>、</a:t>
            </a:r>
            <a:r>
              <a:rPr kumimoji="1" lang="en-US" altLang="ja-JP" sz="1200" kern="1200" dirty="0" err="1" smtClean="0">
                <a:solidFill>
                  <a:schemeClr val="tx1"/>
                </a:solidFill>
                <a:effectLst/>
                <a:latin typeface="+mn-lt"/>
                <a:ea typeface="+mn-ea"/>
                <a:cs typeface="+mn-cs"/>
              </a:rPr>
              <a:t>RedHat</a:t>
            </a:r>
            <a:r>
              <a:rPr kumimoji="1" lang="ja-JP" altLang="ja-JP" sz="1200" kern="1200" dirty="0" smtClean="0">
                <a:solidFill>
                  <a:schemeClr val="tx1"/>
                </a:solidFill>
                <a:effectLst/>
                <a:latin typeface="+mn-lt"/>
                <a:ea typeface="+mn-ea"/>
                <a:cs typeface="+mn-cs"/>
              </a:rPr>
              <a:t>などの大手</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ベンダーが採用を表明しています。また、</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も自社のクラウド・サービスである</a:t>
            </a:r>
            <a:r>
              <a:rPr kumimoji="1" lang="en-US" altLang="ja-JP" sz="1200" kern="1200" dirty="0" smtClean="0">
                <a:solidFill>
                  <a:schemeClr val="tx1"/>
                </a:solidFill>
                <a:effectLst/>
                <a:latin typeface="+mn-lt"/>
                <a:ea typeface="+mn-ea"/>
                <a:cs typeface="+mn-cs"/>
              </a:rPr>
              <a:t>Windows Azure Platform</a:t>
            </a:r>
            <a:r>
              <a:rPr kumimoji="1" lang="ja-JP" altLang="ja-JP" sz="1200" kern="1200" dirty="0" smtClean="0">
                <a:solidFill>
                  <a:schemeClr val="tx1"/>
                </a:solidFill>
                <a:effectLst/>
                <a:latin typeface="+mn-lt"/>
                <a:ea typeface="+mn-ea"/>
                <a:cs typeface="+mn-cs"/>
              </a:rPr>
              <a:t>や次期</a:t>
            </a:r>
            <a:r>
              <a:rPr kumimoji="1" lang="en-US" altLang="ja-JP" sz="1200" kern="1200" dirty="0" smtClean="0">
                <a:solidFill>
                  <a:schemeClr val="tx1"/>
                </a:solidFill>
                <a:effectLst/>
                <a:latin typeface="+mn-lt"/>
                <a:ea typeface="+mn-ea"/>
                <a:cs typeface="+mn-cs"/>
              </a:rPr>
              <a:t>Windows Server</a:t>
            </a:r>
            <a:r>
              <a:rPr kumimoji="1" lang="ja-JP" altLang="ja-JP" sz="1200" kern="1200" smtClean="0">
                <a:solidFill>
                  <a:schemeClr val="tx1"/>
                </a:solidFill>
                <a:effectLst/>
                <a:latin typeface="+mn-lt"/>
                <a:ea typeface="+mn-ea"/>
                <a:cs typeface="+mn-cs"/>
              </a:rPr>
              <a:t>での採用を表明しており、コンテナ型仮想化として広く普及してゆくものと思われます。</a:t>
            </a:r>
          </a:p>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182</a:t>
            </a:fld>
            <a:endParaRPr kumimoji="1" lang="ja-JP" altLang="en-US"/>
          </a:p>
        </p:txBody>
      </p:sp>
    </p:spTree>
    <p:extLst>
      <p:ext uri="{BB962C8B-B14F-4D97-AF65-F5344CB8AC3E}">
        <p14:creationId xmlns:p14="http://schemas.microsoft.com/office/powerpoint/2010/main" val="268133390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【図解】コレ１枚で分かる「デスクトップの仮想化」と「アプリケーションの仮想化」</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「デスクトップ仮想化」は、サーバー仮想化と同様の技術で、サーバー上にユーザー個別の「仮想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」を稼働させ、ネットワークを介して、その「仮想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」の画面を手元のディスプレイに転送・表示させ、キーボード、マウスなどの入出力装置を利用させる技術です。「</a:t>
            </a:r>
            <a:r>
              <a:rPr kumimoji="1" lang="en-US" altLang="ja-JP" sz="1200" kern="1200" dirty="0" smtClean="0">
                <a:solidFill>
                  <a:schemeClr val="tx1"/>
                </a:solidFill>
                <a:effectLst/>
                <a:latin typeface="+mn-lt"/>
                <a:ea typeface="+mn-ea"/>
                <a:cs typeface="+mn-cs"/>
              </a:rPr>
              <a:t>VDI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Virtual Desktop Infrastructure</a:t>
            </a:r>
            <a:r>
              <a:rPr kumimoji="1" lang="ja-JP" altLang="ja-JP" sz="1200" kern="1200" dirty="0" smtClean="0">
                <a:solidFill>
                  <a:schemeClr val="tx1"/>
                </a:solidFill>
                <a:effectLst/>
                <a:latin typeface="+mn-lt"/>
                <a:ea typeface="+mn-ea"/>
                <a:cs typeface="+mn-cs"/>
              </a:rPr>
              <a:t>）」とも呼ばれています。ちなみに「デスクトップ」とは、</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画面のことです。</a:t>
            </a:r>
          </a:p>
          <a:p>
            <a:r>
              <a:rPr kumimoji="1" lang="ja-JP" altLang="ja-JP" sz="1200" kern="1200" dirty="0" smtClean="0">
                <a:solidFill>
                  <a:schemeClr val="tx1"/>
                </a:solidFill>
                <a:effectLst/>
                <a:latin typeface="+mn-lt"/>
                <a:ea typeface="+mn-ea"/>
                <a:cs typeface="+mn-cs"/>
              </a:rPr>
              <a:t>例えば、仮想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で、普通の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と同様に</a:t>
            </a:r>
            <a:r>
              <a:rPr kumimoji="1" lang="en-US" altLang="ja-JP" sz="1200" kern="1200" dirty="0" smtClean="0">
                <a:solidFill>
                  <a:schemeClr val="tx1"/>
                </a:solidFill>
                <a:effectLst/>
                <a:latin typeface="+mn-lt"/>
                <a:ea typeface="+mn-ea"/>
                <a:cs typeface="+mn-cs"/>
              </a:rPr>
              <a:t>Windows</a:t>
            </a:r>
            <a:r>
              <a:rPr kumimoji="1" lang="ja-JP" altLang="ja-JP" sz="1200" kern="1200" dirty="0" smtClean="0">
                <a:solidFill>
                  <a:schemeClr val="tx1"/>
                </a:solidFill>
                <a:effectLst/>
                <a:latin typeface="+mn-lt"/>
                <a:ea typeface="+mn-ea"/>
                <a:cs typeface="+mn-cs"/>
              </a:rPr>
              <a:t>を動かし、</a:t>
            </a:r>
            <a:r>
              <a:rPr kumimoji="1" lang="en-US" altLang="ja-JP" sz="1200" kern="1200" dirty="0" smtClean="0">
                <a:solidFill>
                  <a:schemeClr val="tx1"/>
                </a:solidFill>
                <a:effectLst/>
                <a:latin typeface="+mn-lt"/>
                <a:ea typeface="+mn-ea"/>
                <a:cs typeface="+mn-cs"/>
              </a:rPr>
              <a:t>Word</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Excel</a:t>
            </a:r>
            <a:r>
              <a:rPr kumimoji="1" lang="ja-JP" altLang="ja-JP" sz="1200" kern="1200" dirty="0" smtClean="0">
                <a:solidFill>
                  <a:schemeClr val="tx1"/>
                </a:solidFill>
                <a:effectLst/>
                <a:latin typeface="+mn-lt"/>
                <a:ea typeface="+mn-ea"/>
                <a:cs typeface="+mn-cs"/>
              </a:rPr>
              <a:t>を使い、作成した文書や表は、自分の仮想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に割り当てられたストレージに保存します。ユーザーは、手元にある</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のディスプレイ、キーボード、マウスを操作しますが、実際に使うプロセッサーやストレージは、サーバーのものです。</a:t>
            </a:r>
          </a:p>
          <a:p>
            <a:r>
              <a:rPr kumimoji="1" lang="ja-JP" altLang="ja-JP" sz="1200" kern="1200" dirty="0" smtClean="0">
                <a:solidFill>
                  <a:schemeClr val="tx1"/>
                </a:solidFill>
                <a:effectLst/>
                <a:latin typeface="+mn-lt"/>
                <a:ea typeface="+mn-ea"/>
                <a:cs typeface="+mn-cs"/>
              </a:rPr>
              <a:t>一方、「アプリケーション仮想化」は、</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全機能ではなく、特定のアプリケーションだけをサーバーで動かし、ネットワーク越しに複数ユーザーで共用する技術です。さらに、ネットワークがつながっていないときでも操作を継続できるようにしたソフトウェアも登場しています。</a:t>
            </a:r>
          </a:p>
          <a:p>
            <a:r>
              <a:rPr kumimoji="1" lang="ja-JP" altLang="ja-JP" sz="1200" kern="1200" dirty="0" smtClean="0">
                <a:solidFill>
                  <a:schemeClr val="tx1"/>
                </a:solidFill>
                <a:effectLst/>
                <a:latin typeface="+mn-lt"/>
                <a:ea typeface="+mn-ea"/>
                <a:cs typeface="+mn-cs"/>
              </a:rPr>
              <a:t>例えば、</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IE</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Internet Explorer</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6</a:t>
            </a:r>
            <a:r>
              <a:rPr kumimoji="1" lang="ja-JP" altLang="ja-JP" sz="1200" kern="1200" dirty="0" smtClean="0">
                <a:solidFill>
                  <a:schemeClr val="tx1"/>
                </a:solidFill>
                <a:effectLst/>
                <a:latin typeface="+mn-lt"/>
                <a:ea typeface="+mn-ea"/>
                <a:cs typeface="+mn-cs"/>
              </a:rPr>
              <a:t>でなければ動かないアプリケーションがあり、同時に最新</a:t>
            </a:r>
            <a:r>
              <a:rPr kumimoji="1" lang="en-US" altLang="ja-JP" sz="1200" kern="1200" dirty="0" smtClean="0">
                <a:solidFill>
                  <a:schemeClr val="tx1"/>
                </a:solidFill>
                <a:effectLst/>
                <a:latin typeface="+mn-lt"/>
                <a:ea typeface="+mn-ea"/>
                <a:cs typeface="+mn-cs"/>
              </a:rPr>
              <a:t>IE</a:t>
            </a:r>
            <a:r>
              <a:rPr kumimoji="1" lang="ja-JP" altLang="ja-JP" sz="1200" kern="1200" dirty="0" smtClean="0">
                <a:solidFill>
                  <a:schemeClr val="tx1"/>
                </a:solidFill>
                <a:effectLst/>
                <a:latin typeface="+mn-lt"/>
                <a:ea typeface="+mn-ea"/>
                <a:cs typeface="+mn-cs"/>
              </a:rPr>
              <a:t>も利用したいとき、</a:t>
            </a:r>
            <a:r>
              <a:rPr kumimoji="1" lang="en-US" altLang="ja-JP" sz="1200" kern="1200" dirty="0" smtClean="0">
                <a:solidFill>
                  <a:schemeClr val="tx1"/>
                </a:solidFill>
                <a:effectLst/>
                <a:latin typeface="+mn-lt"/>
                <a:ea typeface="+mn-ea"/>
                <a:cs typeface="+mn-cs"/>
              </a:rPr>
              <a:t>IE6</a:t>
            </a:r>
            <a:r>
              <a:rPr kumimoji="1" lang="ja-JP" altLang="ja-JP" sz="1200" kern="1200" dirty="0" smtClean="0">
                <a:solidFill>
                  <a:schemeClr val="tx1"/>
                </a:solidFill>
                <a:effectLst/>
                <a:latin typeface="+mn-lt"/>
                <a:ea typeface="+mn-ea"/>
                <a:cs typeface="+mn-cs"/>
              </a:rPr>
              <a:t>を「アプリケーション仮想化」で使用し、</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では最新</a:t>
            </a:r>
            <a:r>
              <a:rPr kumimoji="1" lang="en-US" altLang="ja-JP" sz="1200" kern="1200" dirty="0" smtClean="0">
                <a:solidFill>
                  <a:schemeClr val="tx1"/>
                </a:solidFill>
                <a:effectLst/>
                <a:latin typeface="+mn-lt"/>
                <a:ea typeface="+mn-ea"/>
                <a:cs typeface="+mn-cs"/>
              </a:rPr>
              <a:t>IE</a:t>
            </a:r>
            <a:r>
              <a:rPr kumimoji="1" lang="ja-JP" altLang="ja-JP" sz="1200" kern="1200" dirty="0" smtClean="0">
                <a:solidFill>
                  <a:schemeClr val="tx1"/>
                </a:solidFill>
                <a:effectLst/>
                <a:latin typeface="+mn-lt"/>
                <a:ea typeface="+mn-ea"/>
                <a:cs typeface="+mn-cs"/>
              </a:rPr>
              <a:t>を動かせば対処できます。また、コンプライアンス上データやアプリケーションを持ち出せないアプリケーションの場合に、自社のデータセンターに設置されているサーバーでこれを動かし、その操作を外部から行うといった使い方もできます。</a:t>
            </a:r>
          </a:p>
          <a:p>
            <a:r>
              <a:rPr kumimoji="1" lang="ja-JP" altLang="ja-JP" sz="1200" kern="1200" dirty="0" smtClean="0">
                <a:solidFill>
                  <a:schemeClr val="tx1"/>
                </a:solidFill>
                <a:effectLst/>
                <a:latin typeface="+mn-lt"/>
                <a:ea typeface="+mn-ea"/>
                <a:cs typeface="+mn-cs"/>
              </a:rPr>
              <a:t>どちらも管理されたデータセンターに設置されたサーバーで動かすため、データの持ち出しは困難です。また、盗難や置き忘れで手持ちの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がなくなってしまっても、管理者が、その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から仮想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へのアクセスを遮断してしまえば使えなくなります。さらに、忘れがちなバックアップやセキュリティ対策など、運用管理者が、サーバーに対して一括でできることから、安全安心の担保、運用管理負担の軽減にも役立ちます。</a:t>
            </a:r>
          </a:p>
          <a:p>
            <a:r>
              <a:rPr kumimoji="1" lang="ja-JP" altLang="ja-JP" sz="1200" kern="1200" dirty="0" smtClean="0">
                <a:solidFill>
                  <a:schemeClr val="tx1"/>
                </a:solidFill>
                <a:effectLst/>
                <a:latin typeface="+mn-lt"/>
                <a:ea typeface="+mn-ea"/>
                <a:cs typeface="+mn-cs"/>
              </a:rPr>
              <a:t>また、自宅で仕事をする場合、自宅の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からネットワークを介して会社で使っている仮想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のデスクトップを呼び出せば同じ環境をそのまま使えます。これは、災害や事故で</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が破損してしまっても使えることから、事業継続の観点からも注目されています。</a:t>
            </a: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183</a:t>
            </a:fld>
            <a:endParaRPr kumimoji="1" lang="ja-JP" altLang="en-US"/>
          </a:p>
        </p:txBody>
      </p:sp>
    </p:spTree>
    <p:extLst>
      <p:ext uri="{BB962C8B-B14F-4D97-AF65-F5344CB8AC3E}">
        <p14:creationId xmlns:p14="http://schemas.microsoft.com/office/powerpoint/2010/main" val="352547117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「デスクトップ仮想化」と「アプリケーション仮装化」は、手元の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側に</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やアプリケーションを導入する必要はありません。ならば、ネットワークに接続でき、画面表示や入出力操作の機能を動かすことができるだけの必要最小限のメモリやプロセッサでも十分です。また、プログラムや作成した文書や表などのデータを</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側に保管する必要がないので、ストレージも不要です。</a:t>
            </a:r>
          </a:p>
          <a:p>
            <a:r>
              <a:rPr kumimoji="1" lang="ja-JP" altLang="ja-JP" sz="1200" kern="1200" dirty="0" smtClean="0">
                <a:solidFill>
                  <a:schemeClr val="tx1"/>
                </a:solidFill>
                <a:effectLst/>
                <a:latin typeface="+mn-lt"/>
                <a:ea typeface="+mn-ea"/>
                <a:cs typeface="+mn-cs"/>
              </a:rPr>
              <a:t>そこで、「デスクトップ仮想化」と「アプリケーション仮装化」の使用を前提に機能を最小限に絞ったクライアント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が作られました。これをシンクライアント（</a:t>
            </a:r>
            <a:r>
              <a:rPr kumimoji="1" lang="en-US" altLang="ja-JP" sz="1200" kern="1200" dirty="0" smtClean="0">
                <a:solidFill>
                  <a:schemeClr val="tx1"/>
                </a:solidFill>
                <a:effectLst/>
                <a:latin typeface="+mn-lt"/>
                <a:ea typeface="+mn-ea"/>
                <a:cs typeface="+mn-cs"/>
              </a:rPr>
              <a:t>Thin Client</a:t>
            </a:r>
            <a:r>
              <a:rPr kumimoji="1" lang="ja-JP" altLang="ja-JP" sz="1200" kern="1200" dirty="0" smtClean="0">
                <a:solidFill>
                  <a:schemeClr val="tx1"/>
                </a:solidFill>
                <a:effectLst/>
                <a:latin typeface="+mn-lt"/>
                <a:ea typeface="+mn-ea"/>
                <a:cs typeface="+mn-cs"/>
              </a:rPr>
              <a:t>）と言います。</a:t>
            </a:r>
            <a:r>
              <a:rPr kumimoji="1" lang="en-US" altLang="ja-JP" sz="1200" kern="1200" dirty="0" smtClean="0">
                <a:solidFill>
                  <a:schemeClr val="tx1"/>
                </a:solidFill>
                <a:effectLst/>
                <a:latin typeface="+mn-lt"/>
                <a:ea typeface="+mn-ea"/>
                <a:cs typeface="+mn-cs"/>
              </a:rPr>
              <a:t>Thin</a:t>
            </a:r>
            <a:r>
              <a:rPr kumimoji="1" lang="ja-JP" altLang="ja-JP" sz="1200" kern="1200" dirty="0" smtClean="0">
                <a:solidFill>
                  <a:schemeClr val="tx1"/>
                </a:solidFill>
                <a:effectLst/>
                <a:latin typeface="+mn-lt"/>
                <a:ea typeface="+mn-ea"/>
                <a:cs typeface="+mn-cs"/>
              </a:rPr>
              <a:t>とは、「やせた」という意味です。ちなみに、通常の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a:t>
            </a:r>
            <a:r>
              <a:rPr kumimoji="1" lang="en-US" altLang="ja-JP" sz="1200" kern="1200" dirty="0" smtClean="0">
                <a:solidFill>
                  <a:schemeClr val="tx1"/>
                </a:solidFill>
                <a:effectLst/>
                <a:latin typeface="+mn-lt"/>
                <a:ea typeface="+mn-ea"/>
                <a:cs typeface="+mn-cs"/>
              </a:rPr>
              <a:t>Fat</a:t>
            </a:r>
            <a:r>
              <a:rPr kumimoji="1" lang="ja-JP" altLang="ja-JP" sz="1200" kern="1200" dirty="0" smtClean="0">
                <a:solidFill>
                  <a:schemeClr val="tx1"/>
                </a:solidFill>
                <a:effectLst/>
                <a:latin typeface="+mn-lt"/>
                <a:ea typeface="+mn-ea"/>
                <a:cs typeface="+mn-cs"/>
              </a:rPr>
              <a:t>（太った）</a:t>
            </a:r>
            <a:r>
              <a:rPr kumimoji="1" lang="en-US" altLang="ja-JP" sz="1200" kern="1200" dirty="0" smtClean="0">
                <a:solidFill>
                  <a:schemeClr val="tx1"/>
                </a:solidFill>
                <a:effectLst/>
                <a:latin typeface="+mn-lt"/>
                <a:ea typeface="+mn-ea"/>
                <a:cs typeface="+mn-cs"/>
              </a:rPr>
              <a:t>Client</a:t>
            </a:r>
            <a:r>
              <a:rPr kumimoji="1" lang="ja-JP" altLang="ja-JP" sz="1200" kern="1200" dirty="0" smtClean="0">
                <a:solidFill>
                  <a:schemeClr val="tx1"/>
                </a:solidFill>
                <a:effectLst/>
                <a:latin typeface="+mn-lt"/>
                <a:ea typeface="+mn-ea"/>
                <a:cs typeface="+mn-cs"/>
              </a:rPr>
              <a:t>と呼ぶことがあります。</a:t>
            </a:r>
          </a:p>
          <a:p>
            <a:r>
              <a:rPr kumimoji="1" lang="ja-JP" altLang="ja-JP" sz="1200" kern="1200" dirty="0" smtClean="0">
                <a:solidFill>
                  <a:schemeClr val="tx1"/>
                </a:solidFill>
                <a:effectLst/>
                <a:latin typeface="+mn-lt"/>
                <a:ea typeface="+mn-ea"/>
                <a:cs typeface="+mn-cs"/>
              </a:rPr>
              <a:t>最近では、タブレットやスマートフォンのアプリで、シンクライアントの機能を実現しているものも登場しています。</a:t>
            </a:r>
          </a:p>
          <a:p>
            <a:r>
              <a:rPr kumimoji="1" lang="ja-JP" altLang="ja-JP" sz="1200" kern="1200" dirty="0" smtClean="0">
                <a:solidFill>
                  <a:schemeClr val="tx1"/>
                </a:solidFill>
                <a:effectLst/>
                <a:latin typeface="+mn-lt"/>
                <a:ea typeface="+mn-ea"/>
                <a:cs typeface="+mn-cs"/>
              </a:rPr>
              <a:t>シンクライアントは、高い処理能力や大容量のストレージを搭載した一般の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比べて大幅に安価です。また、ユーザー個別の設定やアプリケーション、データはサーバー側で管理していますので、仮に機械が故障しても、復旧作業を行わず取り替えるだけで使用を再開できるのでユーザーの管理負担は少なくてすみます。</a:t>
            </a:r>
          </a:p>
          <a:p>
            <a:r>
              <a:rPr kumimoji="1" lang="ja-JP" altLang="ja-JP" sz="1200" kern="1200" dirty="0" smtClean="0">
                <a:solidFill>
                  <a:schemeClr val="tx1"/>
                </a:solidFill>
                <a:effectLst/>
                <a:latin typeface="+mn-lt"/>
                <a:ea typeface="+mn-ea"/>
                <a:cs typeface="+mn-cs"/>
              </a:rPr>
              <a:t>また、シンクライアントにはデータは保管できませんから、サーバーに接続する手順が分からなければ、盗難に遭ってもデータが盗まれる危険はありません。セキュリティの観点からも安心です。</a:t>
            </a:r>
          </a:p>
          <a:p>
            <a:r>
              <a:rPr kumimoji="1" lang="ja-JP" altLang="ja-JP" sz="1200" kern="1200" dirty="0" smtClean="0">
                <a:solidFill>
                  <a:schemeClr val="tx1"/>
                </a:solidFill>
                <a:effectLst/>
                <a:latin typeface="+mn-lt"/>
                <a:ea typeface="+mn-ea"/>
                <a:cs typeface="+mn-cs"/>
              </a:rPr>
              <a:t>「シンクライアント」は、このような機能を絞り込んだ</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の名称として使われていますが、「シンクライアントが利用できる仮想化方式」すなわち、「デスクトップ仮想化」と「アプリケーション仮装化」の総称としても使われる場合があります。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184</a:t>
            </a:fld>
            <a:endParaRPr kumimoji="1" lang="ja-JP" altLang="en-US"/>
          </a:p>
        </p:txBody>
      </p:sp>
    </p:spTree>
    <p:extLst>
      <p:ext uri="{BB962C8B-B14F-4D97-AF65-F5344CB8AC3E}">
        <p14:creationId xmlns:p14="http://schemas.microsoft.com/office/powerpoint/2010/main" val="195022754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a:t>
            </a:r>
            <a:r>
              <a:rPr kumimoji="1" lang="en-US" altLang="ja-JP" sz="1200" kern="1200" dirty="0" err="1" smtClean="0">
                <a:solidFill>
                  <a:schemeClr val="tx1"/>
                </a:solidFill>
                <a:effectLst/>
                <a:latin typeface="+mn-lt"/>
                <a:ea typeface="+mn-ea"/>
                <a:cs typeface="+mn-cs"/>
              </a:rPr>
              <a:t>Chromebook</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今、</a:t>
            </a:r>
            <a:r>
              <a:rPr kumimoji="1" lang="en-US" altLang="ja-JP" sz="1200" kern="1200" dirty="0" err="1" smtClean="0">
                <a:solidFill>
                  <a:schemeClr val="tx1"/>
                </a:solidFill>
                <a:effectLst/>
                <a:latin typeface="+mn-lt"/>
                <a:ea typeface="+mn-ea"/>
                <a:cs typeface="+mn-cs"/>
              </a:rPr>
              <a:t>Chromebook</a:t>
            </a:r>
            <a:r>
              <a:rPr kumimoji="1" lang="ja-JP" altLang="ja-JP" sz="1200" kern="1200" dirty="0" smtClean="0">
                <a:solidFill>
                  <a:schemeClr val="tx1"/>
                </a:solidFill>
                <a:effectLst/>
                <a:latin typeface="+mn-lt"/>
                <a:ea typeface="+mn-ea"/>
                <a:cs typeface="+mn-cs"/>
              </a:rPr>
              <a:t>という新しいタイプのノート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が、注目されています。米</a:t>
            </a:r>
            <a:r>
              <a:rPr kumimoji="1" lang="en-US" altLang="ja-JP" sz="1200" kern="1200" dirty="0" smtClean="0">
                <a:solidFill>
                  <a:schemeClr val="tx1"/>
                </a:solidFill>
                <a:effectLst/>
                <a:latin typeface="+mn-lt"/>
                <a:ea typeface="+mn-ea"/>
                <a:cs typeface="+mn-cs"/>
              </a:rPr>
              <a:t>Gartner </a:t>
            </a:r>
            <a:r>
              <a:rPr kumimoji="1" lang="ja-JP" altLang="ja-JP" sz="1200" kern="1200" dirty="0" smtClean="0">
                <a:solidFill>
                  <a:schemeClr val="tx1"/>
                </a:solidFill>
                <a:effectLst/>
                <a:latin typeface="+mn-lt"/>
                <a:ea typeface="+mn-ea"/>
                <a:cs typeface="+mn-cs"/>
              </a:rPr>
              <a:t>は、</a:t>
            </a:r>
            <a:r>
              <a:rPr kumimoji="1" lang="en-US" altLang="ja-JP" sz="1200" kern="1200" dirty="0" smtClean="0">
                <a:solidFill>
                  <a:schemeClr val="tx1"/>
                </a:solidFill>
                <a:effectLst/>
                <a:latin typeface="+mn-lt"/>
                <a:ea typeface="+mn-ea"/>
                <a:cs typeface="+mn-cs"/>
              </a:rPr>
              <a:t>2015</a:t>
            </a:r>
            <a:r>
              <a:rPr kumimoji="1" lang="ja-JP" altLang="ja-JP" sz="1200" kern="1200" dirty="0" smtClean="0">
                <a:solidFill>
                  <a:schemeClr val="tx1"/>
                </a:solidFill>
                <a:effectLst/>
                <a:latin typeface="+mn-lt"/>
                <a:ea typeface="+mn-ea"/>
                <a:cs typeface="+mn-cs"/>
              </a:rPr>
              <a:t>年、全世界の</a:t>
            </a:r>
            <a:r>
              <a:rPr kumimoji="1" lang="en-US" altLang="ja-JP" sz="1200" kern="1200" dirty="0" smtClean="0">
                <a:solidFill>
                  <a:schemeClr val="tx1"/>
                </a:solidFill>
                <a:effectLst/>
                <a:latin typeface="+mn-lt"/>
                <a:ea typeface="+mn-ea"/>
                <a:cs typeface="+mn-cs"/>
              </a:rPr>
              <a:t> </a:t>
            </a:r>
            <a:r>
              <a:rPr kumimoji="1" lang="en-US" altLang="ja-JP" sz="1200" kern="1200" dirty="0" err="1" smtClean="0">
                <a:solidFill>
                  <a:schemeClr val="tx1"/>
                </a:solidFill>
                <a:effectLst/>
                <a:latin typeface="+mn-lt"/>
                <a:ea typeface="+mn-ea"/>
                <a:cs typeface="+mn-cs"/>
              </a:rPr>
              <a:t>Chromebook</a:t>
            </a:r>
            <a:r>
              <a:rPr kumimoji="1" lang="en-US" altLang="ja-JP" sz="1200" kern="1200" dirty="0" smtClean="0">
                <a:solidFill>
                  <a:schemeClr val="tx1"/>
                </a:solidFill>
                <a:effectLst/>
                <a:latin typeface="+mn-lt"/>
                <a:ea typeface="+mn-ea"/>
                <a:cs typeface="+mn-cs"/>
              </a:rPr>
              <a:t> </a:t>
            </a:r>
            <a:r>
              <a:rPr kumimoji="1" lang="ja-JP" altLang="ja-JP" sz="1200" kern="1200" dirty="0" smtClean="0">
                <a:solidFill>
                  <a:schemeClr val="tx1"/>
                </a:solidFill>
                <a:effectLst/>
                <a:latin typeface="+mn-lt"/>
                <a:ea typeface="+mn-ea"/>
                <a:cs typeface="+mn-cs"/>
              </a:rPr>
              <a:t>の販売台数は、</a:t>
            </a:r>
            <a:r>
              <a:rPr kumimoji="1" lang="en-US" altLang="ja-JP" sz="1200" kern="1200" dirty="0" smtClean="0">
                <a:solidFill>
                  <a:schemeClr val="tx1"/>
                </a:solidFill>
                <a:effectLst/>
                <a:latin typeface="+mn-lt"/>
                <a:ea typeface="+mn-ea"/>
                <a:cs typeface="+mn-cs"/>
              </a:rPr>
              <a:t>730</a:t>
            </a:r>
            <a:r>
              <a:rPr kumimoji="1" lang="ja-JP" altLang="ja-JP" sz="1200" kern="1200" dirty="0" smtClean="0">
                <a:solidFill>
                  <a:schemeClr val="tx1"/>
                </a:solidFill>
                <a:effectLst/>
                <a:latin typeface="+mn-lt"/>
                <a:ea typeface="+mn-ea"/>
                <a:cs typeface="+mn-cs"/>
              </a:rPr>
              <a:t>万台に達し、</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やタブレットが、二桁を超えて大幅な減少している中、</a:t>
            </a:r>
            <a:r>
              <a:rPr kumimoji="1" lang="en-US" altLang="ja-JP" sz="1200" kern="1200" dirty="0" smtClean="0">
                <a:solidFill>
                  <a:schemeClr val="tx1"/>
                </a:solidFill>
                <a:effectLst/>
                <a:latin typeface="+mn-lt"/>
                <a:ea typeface="+mn-ea"/>
                <a:cs typeface="+mn-cs"/>
              </a:rPr>
              <a:t>2014</a:t>
            </a:r>
            <a:r>
              <a:rPr kumimoji="1" lang="ja-JP" altLang="ja-JP" sz="1200" kern="1200" dirty="0" smtClean="0">
                <a:solidFill>
                  <a:schemeClr val="tx1"/>
                </a:solidFill>
                <a:effectLst/>
                <a:latin typeface="+mn-lt"/>
                <a:ea typeface="+mn-ea"/>
                <a:cs typeface="+mn-cs"/>
              </a:rPr>
              <a:t>年に比べ</a:t>
            </a:r>
            <a:r>
              <a:rPr kumimoji="1" lang="en-US" altLang="ja-JP" sz="1200" kern="1200" dirty="0" smtClean="0">
                <a:solidFill>
                  <a:schemeClr val="tx1"/>
                </a:solidFill>
                <a:effectLst/>
                <a:latin typeface="+mn-lt"/>
                <a:ea typeface="+mn-ea"/>
                <a:cs typeface="+mn-cs"/>
              </a:rPr>
              <a:t>27%</a:t>
            </a:r>
            <a:r>
              <a:rPr kumimoji="1" lang="ja-JP" altLang="ja-JP" sz="1200" kern="1200" dirty="0" smtClean="0">
                <a:solidFill>
                  <a:schemeClr val="tx1"/>
                </a:solidFill>
                <a:effectLst/>
                <a:latin typeface="+mn-lt"/>
                <a:ea typeface="+mn-ea"/>
                <a:cs typeface="+mn-cs"/>
              </a:rPr>
              <a:t>の成長になると予測しています。</a:t>
            </a:r>
          </a:p>
          <a:p>
            <a:r>
              <a:rPr kumimoji="1" lang="en-US" altLang="ja-JP" sz="1200" kern="1200" dirty="0" err="1" smtClean="0">
                <a:solidFill>
                  <a:schemeClr val="tx1"/>
                </a:solidFill>
                <a:effectLst/>
                <a:latin typeface="+mn-lt"/>
                <a:ea typeface="+mn-ea"/>
                <a:cs typeface="+mn-cs"/>
              </a:rPr>
              <a:t>Chromebook</a:t>
            </a:r>
            <a:r>
              <a:rPr kumimoji="1" lang="ja-JP" altLang="ja-JP" sz="1200" kern="1200" dirty="0" smtClean="0">
                <a:solidFill>
                  <a:schemeClr val="tx1"/>
                </a:solidFill>
                <a:effectLst/>
                <a:latin typeface="+mn-lt"/>
                <a:ea typeface="+mn-ea"/>
                <a:cs typeface="+mn-cs"/>
              </a:rPr>
              <a:t>とは、</a:t>
            </a:r>
            <a:r>
              <a:rPr kumimoji="1" lang="en-US" altLang="ja-JP" sz="1200" kern="1200" dirty="0" smtClean="0">
                <a:solidFill>
                  <a:schemeClr val="tx1"/>
                </a:solidFill>
                <a:effectLst/>
                <a:latin typeface="+mn-lt"/>
                <a:ea typeface="+mn-ea"/>
                <a:cs typeface="+mn-cs"/>
              </a:rPr>
              <a:t>Google</a:t>
            </a:r>
            <a:r>
              <a:rPr kumimoji="1" lang="ja-JP" altLang="ja-JP" sz="1200" kern="1200" dirty="0" smtClean="0">
                <a:solidFill>
                  <a:schemeClr val="tx1"/>
                </a:solidFill>
                <a:effectLst/>
                <a:latin typeface="+mn-lt"/>
                <a:ea typeface="+mn-ea"/>
                <a:cs typeface="+mn-cs"/>
              </a:rPr>
              <a:t>が開発した</a:t>
            </a:r>
            <a:r>
              <a:rPr kumimoji="1" lang="en-US" altLang="ja-JP" sz="1200" kern="1200" dirty="0" smtClean="0">
                <a:solidFill>
                  <a:schemeClr val="tx1"/>
                </a:solidFill>
                <a:effectLst/>
                <a:latin typeface="+mn-lt"/>
                <a:ea typeface="+mn-ea"/>
                <a:cs typeface="+mn-cs"/>
              </a:rPr>
              <a:t>Chrome</a:t>
            </a:r>
            <a:r>
              <a:rPr kumimoji="1" lang="ja-JP" altLang="ja-JP" sz="1200" kern="1200" dirty="0" smtClean="0">
                <a:solidFill>
                  <a:schemeClr val="tx1"/>
                </a:solidFill>
                <a:effectLst/>
                <a:latin typeface="+mn-lt"/>
                <a:ea typeface="+mn-ea"/>
                <a:cs typeface="+mn-cs"/>
              </a:rPr>
              <a:t>ブラウザを動かすことに特化した基本ソフト</a:t>
            </a:r>
            <a:r>
              <a:rPr kumimoji="1" lang="en-US" altLang="ja-JP" sz="1200" kern="1200" dirty="0" smtClean="0">
                <a:solidFill>
                  <a:schemeClr val="tx1"/>
                </a:solidFill>
                <a:effectLst/>
                <a:latin typeface="+mn-lt"/>
                <a:ea typeface="+mn-ea"/>
                <a:cs typeface="+mn-cs"/>
              </a:rPr>
              <a:t>Chrome OS</a:t>
            </a:r>
            <a:r>
              <a:rPr kumimoji="1" lang="ja-JP" altLang="ja-JP" sz="1200" kern="1200" dirty="0" smtClean="0">
                <a:solidFill>
                  <a:schemeClr val="tx1"/>
                </a:solidFill>
                <a:effectLst/>
                <a:latin typeface="+mn-lt"/>
                <a:ea typeface="+mn-ea"/>
                <a:cs typeface="+mn-cs"/>
              </a:rPr>
              <a:t>を搭載したノート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のことです。</a:t>
            </a:r>
          </a:p>
          <a:p>
            <a:r>
              <a:rPr kumimoji="1" lang="ja-JP" altLang="ja-JP" sz="1200" kern="1200" dirty="0" smtClean="0">
                <a:solidFill>
                  <a:schemeClr val="tx1"/>
                </a:solidFill>
                <a:effectLst/>
                <a:latin typeface="+mn-lt"/>
                <a:ea typeface="+mn-ea"/>
                <a:cs typeface="+mn-cs"/>
              </a:rPr>
              <a:t>ブラウザしか動かないというシンプルな機能に特化することで、高速な</a:t>
            </a:r>
            <a:r>
              <a:rPr kumimoji="1" lang="en-US" altLang="ja-JP" sz="1200" kern="1200" dirty="0" smtClean="0">
                <a:solidFill>
                  <a:schemeClr val="tx1"/>
                </a:solidFill>
                <a:effectLst/>
                <a:latin typeface="+mn-lt"/>
                <a:ea typeface="+mn-ea"/>
                <a:cs typeface="+mn-cs"/>
              </a:rPr>
              <a:t>CPU</a:t>
            </a:r>
            <a:r>
              <a:rPr kumimoji="1" lang="ja-JP" altLang="ja-JP" sz="1200" kern="1200" dirty="0" smtClean="0">
                <a:solidFill>
                  <a:schemeClr val="tx1"/>
                </a:solidFill>
                <a:effectLst/>
                <a:latin typeface="+mn-lt"/>
                <a:ea typeface="+mn-ea"/>
                <a:cs typeface="+mn-cs"/>
              </a:rPr>
              <a:t>や大量のメモリが不要となりました。また、アプリを</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にインストールせず、ブラウザを介して、クラウド・サービスとして利用するため、プログラムやデータを</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保管する必要はなく、大容量のストレージもいりません。同時にデータ流出の危険も減り、バックアップも不要です。さらに、機能がシンプルなために、脆弱性が少なくウイルスに狙われる危険も減り安全性も高まります。また、ユーザーが使えるアプリケーションの選択やデータの範囲などの権限設定も管理者が、一括して管理画面から行うことができるなど、</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を個別に配布することに比べ、運用管理負担を大幅に削減することができます。</a:t>
            </a:r>
          </a:p>
          <a:p>
            <a:r>
              <a:rPr kumimoji="1" lang="ja-JP" altLang="ja-JP" sz="1200" kern="1200" dirty="0" smtClean="0">
                <a:solidFill>
                  <a:schemeClr val="tx1"/>
                </a:solidFill>
                <a:effectLst/>
                <a:latin typeface="+mn-lt"/>
                <a:ea typeface="+mn-ea"/>
                <a:cs typeface="+mn-cs"/>
              </a:rPr>
              <a:t>これまで「何でもできる」ことを追求し開発されてきた</a:t>
            </a:r>
            <a:r>
              <a:rPr kumimoji="1" lang="en-US" altLang="ja-JP" sz="1200" kern="1200" dirty="0" smtClean="0">
                <a:solidFill>
                  <a:schemeClr val="tx1"/>
                </a:solidFill>
                <a:effectLst/>
                <a:latin typeface="+mn-lt"/>
                <a:ea typeface="+mn-ea"/>
                <a:cs typeface="+mn-cs"/>
              </a:rPr>
              <a:t>Windows</a:t>
            </a:r>
            <a:r>
              <a:rPr kumimoji="1" lang="ja-JP" altLang="ja-JP" sz="1200" kern="1200" dirty="0" smtClean="0">
                <a:solidFill>
                  <a:schemeClr val="tx1"/>
                </a:solidFill>
                <a:effectLst/>
                <a:latin typeface="+mn-lt"/>
                <a:ea typeface="+mn-ea"/>
                <a:cs typeface="+mn-cs"/>
              </a:rPr>
              <a:t>などの汎用</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には、快適に動かすためには高性能なハードウェアが必要でしたが、あえて機能を絞り込むことによって、軽量で安価なノート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を実現したのです。</a:t>
            </a:r>
          </a:p>
          <a:p>
            <a:r>
              <a:rPr kumimoji="1" lang="ja-JP" altLang="ja-JP" sz="1200" kern="1200" dirty="0" smtClean="0">
                <a:solidFill>
                  <a:schemeClr val="tx1"/>
                </a:solidFill>
                <a:effectLst/>
                <a:latin typeface="+mn-lt"/>
                <a:ea typeface="+mn-ea"/>
                <a:cs typeface="+mn-cs"/>
              </a:rPr>
              <a:t>かつて、メール、表計算や文書作成などは、</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に導入されたアプリに頼っていましたが、今ではブラウザを介してクラウドで利用できるようになっています。その他の業務アプリケーションもクラウドで利用できるものが増えています。</a:t>
            </a:r>
          </a:p>
          <a:p>
            <a:r>
              <a:rPr kumimoji="1" lang="ja-JP" altLang="ja-JP" sz="1200" kern="1200" dirty="0" smtClean="0">
                <a:solidFill>
                  <a:schemeClr val="tx1"/>
                </a:solidFill>
                <a:effectLst/>
                <a:latin typeface="+mn-lt"/>
                <a:ea typeface="+mn-ea"/>
                <a:cs typeface="+mn-cs"/>
              </a:rPr>
              <a:t>多くの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ユーザーを抱える企業や教育機関は、セキュリティ上の心配が少なく、運用管理側の負担も少ない</a:t>
            </a:r>
            <a:r>
              <a:rPr kumimoji="1" lang="en-US" altLang="ja-JP" sz="1200" kern="1200" dirty="0" err="1" smtClean="0">
                <a:solidFill>
                  <a:schemeClr val="tx1"/>
                </a:solidFill>
                <a:effectLst/>
                <a:latin typeface="+mn-lt"/>
                <a:ea typeface="+mn-ea"/>
                <a:cs typeface="+mn-cs"/>
              </a:rPr>
              <a:t>Chromebook</a:t>
            </a:r>
            <a:r>
              <a:rPr kumimoji="1" lang="ja-JP" altLang="ja-JP" sz="1200" kern="1200" dirty="0" smtClean="0">
                <a:solidFill>
                  <a:schemeClr val="tx1"/>
                </a:solidFill>
                <a:effectLst/>
                <a:latin typeface="+mn-lt"/>
                <a:ea typeface="+mn-ea"/>
                <a:cs typeface="+mn-cs"/>
              </a:rPr>
              <a:t>に注目しています。まだ</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でなければできないことや使い勝手で、従来型のノート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が必要だとの声も少なくはありませんが、ネットワーク環境やクラウド・サービスの充実とともに、新たな選択肢としてその地位を確立してゆくことになるでしょう。</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185</a:t>
            </a:fld>
            <a:endParaRPr kumimoji="1" lang="ja-JP" altLang="en-US"/>
          </a:p>
        </p:txBody>
      </p:sp>
    </p:spTree>
    <p:extLst>
      <p:ext uri="{BB962C8B-B14F-4D97-AF65-F5344CB8AC3E}">
        <p14:creationId xmlns:p14="http://schemas.microsoft.com/office/powerpoint/2010/main" val="81863379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クライアントの仮想化は、ひとつのクライアント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上に複数の異なるオペレーティング・システムを同時に稼働させる技術です。</a:t>
            </a:r>
          </a:p>
          <a:p>
            <a:r>
              <a:rPr kumimoji="1" lang="ja-JP" altLang="ja-JP" sz="1200" kern="1200" dirty="0" smtClean="0">
                <a:solidFill>
                  <a:schemeClr val="tx1"/>
                </a:solidFill>
                <a:effectLst/>
                <a:latin typeface="+mn-lt"/>
                <a:ea typeface="+mn-ea"/>
                <a:cs typeface="+mn-cs"/>
              </a:rPr>
              <a:t>本来、ひとりのユーザーに占有使用されるクライアント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に、複数の仮想マシンを動かし異なるオペレーティング・システムを稼働させるのは、プログラムやデータの互換性を確保するためです。</a:t>
            </a:r>
          </a:p>
          <a:p>
            <a:r>
              <a:rPr kumimoji="1" lang="ja-JP" altLang="ja-JP" sz="1200" kern="1200" dirty="0" smtClean="0">
                <a:solidFill>
                  <a:schemeClr val="tx1"/>
                </a:solidFill>
                <a:effectLst/>
                <a:latin typeface="+mn-lt"/>
                <a:ea typeface="+mn-ea"/>
                <a:cs typeface="+mn-cs"/>
              </a:rPr>
              <a:t>例えば、</a:t>
            </a:r>
            <a:r>
              <a:rPr kumimoji="1" lang="en-US" altLang="ja-JP" sz="1200" kern="1200" dirty="0" smtClean="0">
                <a:solidFill>
                  <a:schemeClr val="tx1"/>
                </a:solidFill>
                <a:effectLst/>
                <a:latin typeface="+mn-lt"/>
                <a:ea typeface="+mn-ea"/>
                <a:cs typeface="+mn-cs"/>
              </a:rPr>
              <a:t>Window 7</a:t>
            </a:r>
            <a:r>
              <a:rPr kumimoji="1" lang="ja-JP" altLang="ja-JP" sz="1200" kern="1200" dirty="0" smtClean="0">
                <a:solidFill>
                  <a:schemeClr val="tx1"/>
                </a:solidFill>
                <a:effectLst/>
                <a:latin typeface="+mn-lt"/>
                <a:ea typeface="+mn-ea"/>
                <a:cs typeface="+mn-cs"/>
              </a:rPr>
              <a:t>と言われる</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用のオペレーティング・システム上で、「</a:t>
            </a:r>
            <a:r>
              <a:rPr kumimoji="1" lang="en-US" altLang="ja-JP" sz="1200" kern="1200" dirty="0" smtClean="0">
                <a:solidFill>
                  <a:schemeClr val="tx1"/>
                </a:solidFill>
                <a:effectLst/>
                <a:latin typeface="+mn-lt"/>
                <a:ea typeface="+mn-ea"/>
                <a:cs typeface="+mn-cs"/>
              </a:rPr>
              <a:t>XP</a:t>
            </a:r>
            <a:r>
              <a:rPr kumimoji="1" lang="ja-JP" altLang="ja-JP" sz="1200" kern="1200" dirty="0" smtClean="0">
                <a:solidFill>
                  <a:schemeClr val="tx1"/>
                </a:solidFill>
                <a:effectLst/>
                <a:latin typeface="+mn-lt"/>
                <a:ea typeface="+mn-ea"/>
                <a:cs typeface="+mn-cs"/>
              </a:rPr>
              <a:t>モード」と呼ばれる仮想化の機能が動きます。この機能は</a:t>
            </a:r>
            <a:r>
              <a:rPr kumimoji="1" lang="en-US" altLang="ja-JP" sz="1200" kern="1200" dirty="0" smtClean="0">
                <a:solidFill>
                  <a:schemeClr val="tx1"/>
                </a:solidFill>
                <a:effectLst/>
                <a:latin typeface="+mn-lt"/>
                <a:ea typeface="+mn-ea"/>
                <a:cs typeface="+mn-cs"/>
              </a:rPr>
              <a:t>Windows 7</a:t>
            </a:r>
            <a:r>
              <a:rPr kumimoji="1" lang="ja-JP" altLang="ja-JP" sz="1200" kern="1200" dirty="0" smtClean="0">
                <a:solidFill>
                  <a:schemeClr val="tx1"/>
                </a:solidFill>
                <a:effectLst/>
                <a:latin typeface="+mn-lt"/>
                <a:ea typeface="+mn-ea"/>
                <a:cs typeface="+mn-cs"/>
              </a:rPr>
              <a:t>の前のバージョンである</a:t>
            </a:r>
            <a:r>
              <a:rPr kumimoji="1" lang="en-US" altLang="ja-JP" sz="1200" kern="1200" dirty="0" smtClean="0">
                <a:solidFill>
                  <a:schemeClr val="tx1"/>
                </a:solidFill>
                <a:effectLst/>
                <a:latin typeface="+mn-lt"/>
                <a:ea typeface="+mn-ea"/>
                <a:cs typeface="+mn-cs"/>
              </a:rPr>
              <a:t>Windows XP</a:t>
            </a:r>
            <a:r>
              <a:rPr kumimoji="1" lang="ja-JP" altLang="ja-JP" sz="1200" kern="1200" dirty="0" smtClean="0">
                <a:solidFill>
                  <a:schemeClr val="tx1"/>
                </a:solidFill>
                <a:effectLst/>
                <a:latin typeface="+mn-lt"/>
                <a:ea typeface="+mn-ea"/>
                <a:cs typeface="+mn-cs"/>
              </a:rPr>
              <a:t>を動かすことができる仮想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a:t>
            </a:r>
            <a:r>
              <a:rPr kumimoji="1" lang="en-US" altLang="ja-JP" sz="1200" kern="1200" dirty="0" smtClean="0">
                <a:solidFill>
                  <a:schemeClr val="tx1"/>
                </a:solidFill>
                <a:effectLst/>
                <a:latin typeface="+mn-lt"/>
                <a:ea typeface="+mn-ea"/>
                <a:cs typeface="+mn-cs"/>
              </a:rPr>
              <a:t>Windows7</a:t>
            </a:r>
            <a:r>
              <a:rPr kumimoji="1" lang="ja-JP" altLang="ja-JP" sz="1200" kern="1200" dirty="0" smtClean="0">
                <a:solidFill>
                  <a:schemeClr val="tx1"/>
                </a:solidFill>
                <a:effectLst/>
                <a:latin typeface="+mn-lt"/>
                <a:ea typeface="+mn-ea"/>
                <a:cs typeface="+mn-cs"/>
              </a:rPr>
              <a:t>の中に作ります。この上で、</a:t>
            </a:r>
            <a:r>
              <a:rPr kumimoji="1" lang="en-US" altLang="ja-JP" sz="1200" kern="1200" dirty="0" smtClean="0">
                <a:solidFill>
                  <a:schemeClr val="tx1"/>
                </a:solidFill>
                <a:effectLst/>
                <a:latin typeface="+mn-lt"/>
                <a:ea typeface="+mn-ea"/>
                <a:cs typeface="+mn-cs"/>
              </a:rPr>
              <a:t>Windows XP</a:t>
            </a:r>
            <a:r>
              <a:rPr kumimoji="1" lang="ja-JP" altLang="ja-JP" sz="1200" kern="1200" dirty="0" smtClean="0">
                <a:solidFill>
                  <a:schemeClr val="tx1"/>
                </a:solidFill>
                <a:effectLst/>
                <a:latin typeface="+mn-lt"/>
                <a:ea typeface="+mn-ea"/>
                <a:cs typeface="+mn-cs"/>
              </a:rPr>
              <a:t>を動かせば、一台の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の上で、同時に</a:t>
            </a:r>
            <a:r>
              <a:rPr kumimoji="1" lang="en-US" altLang="ja-JP" sz="1200" kern="1200" dirty="0" smtClean="0">
                <a:solidFill>
                  <a:schemeClr val="tx1"/>
                </a:solidFill>
                <a:effectLst/>
                <a:latin typeface="+mn-lt"/>
                <a:ea typeface="+mn-ea"/>
                <a:cs typeface="+mn-cs"/>
              </a:rPr>
              <a:t>Windows 7</a:t>
            </a:r>
            <a:r>
              <a:rPr kumimoji="1" lang="ja-JP" altLang="ja-JP" sz="1200" kern="1200" dirty="0" smtClean="0">
                <a:solidFill>
                  <a:schemeClr val="tx1"/>
                </a:solidFill>
                <a:effectLst/>
                <a:latin typeface="+mn-lt"/>
                <a:ea typeface="+mn-ea"/>
                <a:cs typeface="+mn-cs"/>
              </a:rPr>
              <a:t>と</a:t>
            </a:r>
            <a:r>
              <a:rPr kumimoji="1" lang="en-US" altLang="ja-JP" sz="1200" kern="1200" dirty="0" smtClean="0">
                <a:solidFill>
                  <a:schemeClr val="tx1"/>
                </a:solidFill>
                <a:effectLst/>
                <a:latin typeface="+mn-lt"/>
                <a:ea typeface="+mn-ea"/>
                <a:cs typeface="+mn-cs"/>
              </a:rPr>
              <a:t>Windows XP</a:t>
            </a:r>
            <a:r>
              <a:rPr kumimoji="1" lang="ja-JP" altLang="ja-JP" sz="1200" kern="1200" dirty="0" smtClean="0">
                <a:solidFill>
                  <a:schemeClr val="tx1"/>
                </a:solidFill>
                <a:effectLst/>
                <a:latin typeface="+mn-lt"/>
                <a:ea typeface="+mn-ea"/>
                <a:cs typeface="+mn-cs"/>
              </a:rPr>
              <a:t>を同時に稼働させることができます。</a:t>
            </a:r>
          </a:p>
          <a:p>
            <a:r>
              <a:rPr kumimoji="1" lang="ja-JP" altLang="ja-JP" sz="1200" kern="1200" dirty="0" smtClean="0">
                <a:solidFill>
                  <a:schemeClr val="tx1"/>
                </a:solidFill>
                <a:effectLst/>
                <a:latin typeface="+mn-lt"/>
                <a:ea typeface="+mn-ea"/>
                <a:cs typeface="+mn-cs"/>
              </a:rPr>
              <a:t>このようなことが必要になるのは、</a:t>
            </a:r>
            <a:r>
              <a:rPr kumimoji="1" lang="en-US" altLang="ja-JP" sz="1200" kern="1200" dirty="0" smtClean="0">
                <a:solidFill>
                  <a:schemeClr val="tx1"/>
                </a:solidFill>
                <a:effectLst/>
                <a:latin typeface="+mn-lt"/>
                <a:ea typeface="+mn-ea"/>
                <a:cs typeface="+mn-cs"/>
              </a:rPr>
              <a:t>Windows XP</a:t>
            </a:r>
            <a:r>
              <a:rPr kumimoji="1" lang="ja-JP" altLang="ja-JP" sz="1200" kern="1200" dirty="0" smtClean="0">
                <a:solidFill>
                  <a:schemeClr val="tx1"/>
                </a:solidFill>
                <a:effectLst/>
                <a:latin typeface="+mn-lt"/>
                <a:ea typeface="+mn-ea"/>
                <a:cs typeface="+mn-cs"/>
              </a:rPr>
              <a:t>では動くが</a:t>
            </a:r>
            <a:r>
              <a:rPr kumimoji="1" lang="en-US" altLang="ja-JP" sz="1200" kern="1200" dirty="0" smtClean="0">
                <a:solidFill>
                  <a:schemeClr val="tx1"/>
                </a:solidFill>
                <a:effectLst/>
                <a:latin typeface="+mn-lt"/>
                <a:ea typeface="+mn-ea"/>
                <a:cs typeface="+mn-cs"/>
              </a:rPr>
              <a:t>Windows 7</a:t>
            </a:r>
            <a:r>
              <a:rPr kumimoji="1" lang="ja-JP" altLang="ja-JP" sz="1200" kern="1200" dirty="0" smtClean="0">
                <a:solidFill>
                  <a:schemeClr val="tx1"/>
                </a:solidFill>
                <a:effectLst/>
                <a:latin typeface="+mn-lt"/>
                <a:ea typeface="+mn-ea"/>
                <a:cs typeface="+mn-cs"/>
              </a:rPr>
              <a:t>では動かないソフトウェアがあるからです。バージョンアップのためにこれを移行するとなると、プログラムの修正やテスト、購入したパッケージ・ソフトウェアであれば、バージョンアップしなければなりません。そのための作業の手間や費用は、台数が多ければ多いほど、大きな負担となります。しかし、この機能を使えば、</a:t>
            </a:r>
            <a:r>
              <a:rPr kumimoji="1" lang="en-US" altLang="ja-JP" sz="1200" kern="1200" dirty="0" smtClean="0">
                <a:solidFill>
                  <a:schemeClr val="tx1"/>
                </a:solidFill>
                <a:effectLst/>
                <a:latin typeface="+mn-lt"/>
                <a:ea typeface="+mn-ea"/>
                <a:cs typeface="+mn-cs"/>
              </a:rPr>
              <a:t>XP</a:t>
            </a:r>
            <a:r>
              <a:rPr kumimoji="1" lang="ja-JP" altLang="ja-JP" sz="1200" kern="1200" dirty="0" smtClean="0">
                <a:solidFill>
                  <a:schemeClr val="tx1"/>
                </a:solidFill>
                <a:effectLst/>
                <a:latin typeface="+mn-lt"/>
                <a:ea typeface="+mn-ea"/>
                <a:cs typeface="+mn-cs"/>
              </a:rPr>
              <a:t>用として開発、購入したソフトウェアを無駄にしないですむのです。</a:t>
            </a:r>
          </a:p>
          <a:p>
            <a:r>
              <a:rPr kumimoji="1" lang="ja-JP" altLang="ja-JP" sz="1200" kern="1200" dirty="0" smtClean="0">
                <a:solidFill>
                  <a:schemeClr val="tx1"/>
                </a:solidFill>
                <a:effectLst/>
                <a:latin typeface="+mn-lt"/>
                <a:ea typeface="+mn-ea"/>
                <a:cs typeface="+mn-cs"/>
              </a:rPr>
              <a:t>また、</a:t>
            </a:r>
            <a:r>
              <a:rPr kumimoji="1" lang="en-US" altLang="ja-JP" sz="1200" kern="1200" dirty="0" smtClean="0">
                <a:solidFill>
                  <a:schemeClr val="tx1"/>
                </a:solidFill>
                <a:effectLst/>
                <a:latin typeface="+mn-lt"/>
                <a:ea typeface="+mn-ea"/>
                <a:cs typeface="+mn-cs"/>
              </a:rPr>
              <a:t>Apple</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Mac OS</a:t>
            </a:r>
            <a:r>
              <a:rPr kumimoji="1" lang="ja-JP" altLang="ja-JP" sz="1200" kern="1200" dirty="0" smtClean="0">
                <a:solidFill>
                  <a:schemeClr val="tx1"/>
                </a:solidFill>
                <a:effectLst/>
                <a:latin typeface="+mn-lt"/>
                <a:ea typeface="+mn-ea"/>
                <a:cs typeface="+mn-cs"/>
              </a:rPr>
              <a:t>上で</a:t>
            </a:r>
            <a:r>
              <a:rPr kumimoji="1" lang="en-US" altLang="ja-JP" sz="1200" kern="1200" dirty="0" smtClean="0">
                <a:solidFill>
                  <a:schemeClr val="tx1"/>
                </a:solidFill>
                <a:effectLst/>
                <a:latin typeface="+mn-lt"/>
                <a:ea typeface="+mn-ea"/>
                <a:cs typeface="+mn-cs"/>
              </a:rPr>
              <a:t>Windows</a:t>
            </a:r>
            <a:r>
              <a:rPr kumimoji="1" lang="ja-JP" altLang="ja-JP" sz="1200" kern="1200" dirty="0" smtClean="0">
                <a:solidFill>
                  <a:schemeClr val="tx1"/>
                </a:solidFill>
                <a:effectLst/>
                <a:latin typeface="+mn-lt"/>
                <a:ea typeface="+mn-ea"/>
                <a:cs typeface="+mn-cs"/>
              </a:rPr>
              <a:t>を動かすクライアント仮想化のソフトウェアもあります。これを使えば、一台の</a:t>
            </a:r>
            <a:r>
              <a:rPr kumimoji="1" lang="en-US" altLang="ja-JP" sz="1200" kern="1200" dirty="0" smtClean="0">
                <a:solidFill>
                  <a:schemeClr val="tx1"/>
                </a:solidFill>
                <a:effectLst/>
                <a:latin typeface="+mn-lt"/>
                <a:ea typeface="+mn-ea"/>
                <a:cs typeface="+mn-cs"/>
              </a:rPr>
              <a:t>Mac PC</a:t>
            </a:r>
            <a:r>
              <a:rPr kumimoji="1" lang="ja-JP" altLang="ja-JP" sz="1200" kern="1200" dirty="0" smtClean="0">
                <a:solidFill>
                  <a:schemeClr val="tx1"/>
                </a:solidFill>
                <a:effectLst/>
                <a:latin typeface="+mn-lt"/>
                <a:ea typeface="+mn-ea"/>
                <a:cs typeface="+mn-cs"/>
              </a:rPr>
              <a:t>で</a:t>
            </a:r>
            <a:r>
              <a:rPr kumimoji="1" lang="en-US" altLang="ja-JP" sz="1200" kern="1200" dirty="0" smtClean="0">
                <a:solidFill>
                  <a:schemeClr val="tx1"/>
                </a:solidFill>
                <a:effectLst/>
                <a:latin typeface="+mn-lt"/>
                <a:ea typeface="+mn-ea"/>
                <a:cs typeface="+mn-cs"/>
              </a:rPr>
              <a:t>Mac OS</a:t>
            </a:r>
            <a:r>
              <a:rPr kumimoji="1" lang="ja-JP" altLang="ja-JP" sz="1200" kern="1200" dirty="0" smtClean="0">
                <a:solidFill>
                  <a:schemeClr val="tx1"/>
                </a:solidFill>
                <a:effectLst/>
                <a:latin typeface="+mn-lt"/>
                <a:ea typeface="+mn-ea"/>
                <a:cs typeface="+mn-cs"/>
              </a:rPr>
              <a:t>と</a:t>
            </a:r>
            <a:r>
              <a:rPr kumimoji="1" lang="en-US" altLang="ja-JP" sz="1200" kern="1200" dirty="0" smtClean="0">
                <a:solidFill>
                  <a:schemeClr val="tx1"/>
                </a:solidFill>
                <a:effectLst/>
                <a:latin typeface="+mn-lt"/>
                <a:ea typeface="+mn-ea"/>
                <a:cs typeface="+mn-cs"/>
              </a:rPr>
              <a:t>Windows</a:t>
            </a:r>
            <a:r>
              <a:rPr kumimoji="1" lang="ja-JP" altLang="ja-JP" sz="1200" kern="1200" dirty="0" smtClean="0">
                <a:solidFill>
                  <a:schemeClr val="tx1"/>
                </a:solidFill>
                <a:effectLst/>
                <a:latin typeface="+mn-lt"/>
                <a:ea typeface="+mn-ea"/>
                <a:cs typeface="+mn-cs"/>
              </a:rPr>
              <a:t>を同時に動かすことができます。そのため、それぞれでしか動かないが、どちらも使いたいと言ったときに、ふたつの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を用意する必要はありません。また、データも相互にやりとりできますので、大変便利です。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186</a:t>
            </a:fld>
            <a:endParaRPr kumimoji="1" lang="ja-JP" altLang="en-US"/>
          </a:p>
        </p:txBody>
      </p:sp>
    </p:spTree>
    <p:extLst>
      <p:ext uri="{BB962C8B-B14F-4D97-AF65-F5344CB8AC3E}">
        <p14:creationId xmlns:p14="http://schemas.microsoft.com/office/powerpoint/2010/main" val="377068226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383B3A2-CC8F-4783-9F1F-9F49AA25FA2F}" type="slidenum">
              <a:rPr lang="ja-JP" altLang="en-US"/>
              <a:pPr/>
              <a:t>187</a:t>
            </a:fld>
            <a:endParaRPr lang="en-US" altLang="ja-JP"/>
          </a:p>
        </p:txBody>
      </p:sp>
      <p:sp>
        <p:nvSpPr>
          <p:cNvPr id="780290" name="Rectangle 2"/>
          <p:cNvSpPr>
            <a:spLocks noGrp="1" noRot="1" noChangeAspect="1" noChangeArrowheads="1" noTextEdit="1"/>
          </p:cNvSpPr>
          <p:nvPr>
            <p:ph type="sldImg"/>
          </p:nvPr>
        </p:nvSpPr>
        <p:spPr>
          <a:xfrm>
            <a:off x="1141413" y="684213"/>
            <a:ext cx="4576762" cy="3432175"/>
          </a:xfrm>
          <a:ln/>
        </p:spPr>
      </p:sp>
      <p:sp>
        <p:nvSpPr>
          <p:cNvPr id="780291" name="Rectangle 3"/>
          <p:cNvSpPr>
            <a:spLocks noGrp="1" noChangeArrowheads="1"/>
          </p:cNvSpPr>
          <p:nvPr>
            <p:ph type="body" idx="1"/>
          </p:nvPr>
        </p:nvSpPr>
        <p:spPr>
          <a:xfrm>
            <a:off x="684681" y="4343437"/>
            <a:ext cx="5488640" cy="4115603"/>
          </a:xfrm>
        </p:spPr>
        <p:txBody>
          <a:bodyPr/>
          <a:lstStyle/>
          <a:p>
            <a:endParaRPr lang="ja-JP" altLang="en-US"/>
          </a:p>
        </p:txBody>
      </p:sp>
    </p:spTree>
    <p:extLst>
      <p:ext uri="{BB962C8B-B14F-4D97-AF65-F5344CB8AC3E}">
        <p14:creationId xmlns:p14="http://schemas.microsoft.com/office/powerpoint/2010/main" val="143310155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【図解】コレ１枚で分かるストレージの仮想化</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ストレージ仮想化は、ハードウェアの物理的な制限・制約からの解放するために使われる技術です。</a:t>
            </a:r>
          </a:p>
          <a:p>
            <a:r>
              <a:rPr kumimoji="1" lang="ja-JP" altLang="ja-JP" sz="1200" kern="1200" dirty="0" smtClean="0">
                <a:solidFill>
                  <a:schemeClr val="tx1"/>
                </a:solidFill>
                <a:effectLst/>
                <a:latin typeface="+mn-lt"/>
                <a:ea typeface="+mn-ea"/>
                <a:cs typeface="+mn-cs"/>
              </a:rPr>
              <a:t>例えば、ストレージの容量は、使っている／いないに関わらず、「</a:t>
            </a:r>
            <a:r>
              <a:rPr kumimoji="1" lang="en-US" altLang="ja-JP" sz="1200" kern="1200" dirty="0" smtClean="0">
                <a:solidFill>
                  <a:schemeClr val="tx1"/>
                </a:solidFill>
                <a:effectLst/>
                <a:latin typeface="+mn-lt"/>
                <a:ea typeface="+mn-ea"/>
                <a:cs typeface="+mn-cs"/>
              </a:rPr>
              <a:t>128GB</a:t>
            </a:r>
            <a:r>
              <a:rPr kumimoji="1" lang="ja-JP" altLang="ja-JP" sz="1200" kern="1200" dirty="0" smtClean="0">
                <a:solidFill>
                  <a:schemeClr val="tx1"/>
                </a:solidFill>
                <a:effectLst/>
                <a:latin typeface="+mn-lt"/>
                <a:ea typeface="+mn-ea"/>
                <a:cs typeface="+mn-cs"/>
              </a:rPr>
              <a:t>」というように物理的に決まってしまいます。これをサーバー個別に割り当て、そこでしか使えないのでは、複数サーバーを使っている場合などは非効率です。そこで、複数ストレージをひとつにまとめ複数サーバーで共用し必要な容量だけを割り当てることで使用効率を高めることができます。</a:t>
            </a:r>
          </a:p>
          <a:p>
            <a:r>
              <a:rPr kumimoji="1" lang="ja-JP" altLang="ja-JP" sz="1200" kern="1200" dirty="0" smtClean="0">
                <a:solidFill>
                  <a:schemeClr val="tx1"/>
                </a:solidFill>
                <a:effectLst/>
                <a:latin typeface="+mn-lt"/>
                <a:ea typeface="+mn-ea"/>
                <a:cs typeface="+mn-cs"/>
              </a:rPr>
              <a:t>また、シンプロビジョニングや重複排除という技術で使用効率や利便性をさらに高めることができます。</a:t>
            </a:r>
          </a:p>
          <a:p>
            <a:r>
              <a:rPr kumimoji="1" lang="ja-JP" altLang="ja-JP" sz="1200" kern="1200" dirty="0" smtClean="0">
                <a:solidFill>
                  <a:schemeClr val="tx1"/>
                </a:solidFill>
                <a:effectLst/>
                <a:latin typeface="+mn-lt"/>
                <a:ea typeface="+mn-ea"/>
                <a:cs typeface="+mn-cs"/>
              </a:rPr>
              <a:t>シンプロビジョニングは、物理ストレージの容量を実際より多くあるようにサーバー上のアプリケーションに見せかける技術です。これまでなら、物理ストレージの容量が変われば、サーバーやアプリケーションへの設定変更が必要でした。しかし、この技術を使えば、サーバーやアプリケーションには、最初から大きな容量で設定しておき、実際にはその時点で使う容量だけを用意し、足らなくなった容量を物理的に補充するだけで設定の変更が不要になります。これにより容量を節約できると共に運用負担が軽減できます。</a:t>
            </a:r>
          </a:p>
          <a:p>
            <a:r>
              <a:rPr kumimoji="1" lang="ja-JP" altLang="ja-JP" sz="1200" kern="1200" dirty="0" smtClean="0">
                <a:solidFill>
                  <a:schemeClr val="tx1"/>
                </a:solidFill>
                <a:effectLst/>
                <a:latin typeface="+mn-lt"/>
                <a:ea typeface="+mn-ea"/>
                <a:cs typeface="+mn-cs"/>
              </a:rPr>
              <a:t>重複排除は、データの重複している部分を削減し、ストレージの使用効率を高める技術です。例えば、電子メールでファイルを添付して同時に複数の人に送信すると、同じファイルのコピーがいくつも作られてしまいます。この重複データを削除してデータ容量を削減する一方で、ユーザーには、これまでと変わらず複数のファイルがそこにあるように見せかけることができます。このように、ユーザーに意識させずストレージの容量を減らすことができるのです。</a:t>
            </a:r>
          </a:p>
          <a:p>
            <a:r>
              <a:rPr kumimoji="1" lang="ja-JP" altLang="ja-JP" sz="1200" kern="1200" dirty="0" smtClean="0">
                <a:solidFill>
                  <a:schemeClr val="tx1"/>
                </a:solidFill>
                <a:effectLst/>
                <a:latin typeface="+mn-lt"/>
                <a:ea typeface="+mn-ea"/>
                <a:cs typeface="+mn-cs"/>
              </a:rPr>
              <a:t>ビッグデータの時代となり、ストレージの需要が高まる中、効率よくストレージを利用し、運用や管理の負担を軽減することへの需要は、益々高まってくるでしょう。 </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188</a:t>
            </a:fld>
            <a:endParaRPr kumimoji="1" lang="ja-JP" altLang="en-US"/>
          </a:p>
        </p:txBody>
      </p:sp>
    </p:spTree>
    <p:extLst>
      <p:ext uri="{BB962C8B-B14F-4D97-AF65-F5344CB8AC3E}">
        <p14:creationId xmlns:p14="http://schemas.microsoft.com/office/powerpoint/2010/main" val="74069847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189</a:t>
            </a:fld>
            <a:endParaRPr lang="en-US" altLang="ja-JP"/>
          </a:p>
        </p:txBody>
      </p:sp>
      <p:sp>
        <p:nvSpPr>
          <p:cNvPr id="761858" name="Rectangle 2"/>
          <p:cNvSpPr>
            <a:spLocks noGrp="1" noRot="1" noChangeAspect="1" noChangeArrowheads="1" noTextEdit="1"/>
          </p:cNvSpPr>
          <p:nvPr>
            <p:ph type="sldImg"/>
          </p:nvPr>
        </p:nvSpPr>
        <p:spPr>
          <a:xfrm>
            <a:off x="1141413" y="684213"/>
            <a:ext cx="4576762" cy="3432175"/>
          </a:xfrm>
          <a:ln/>
        </p:spPr>
      </p:sp>
      <p:sp>
        <p:nvSpPr>
          <p:cNvPr id="761859" name="Rectangle 3"/>
          <p:cNvSpPr>
            <a:spLocks noGrp="1" noChangeArrowheads="1"/>
          </p:cNvSpPr>
          <p:nvPr>
            <p:ph type="body" idx="1"/>
          </p:nvPr>
        </p:nvSpPr>
        <p:spPr>
          <a:xfrm>
            <a:off x="684681" y="4343440"/>
            <a:ext cx="5488640" cy="4115603"/>
          </a:xfrm>
        </p:spPr>
        <p:txBody>
          <a:bodyPr/>
          <a:lstStyle/>
          <a:p>
            <a:r>
              <a:rPr kumimoji="1" lang="ja-JP" altLang="ja-JP" sz="1200" kern="1200" dirty="0" smtClean="0">
                <a:solidFill>
                  <a:schemeClr val="tx1"/>
                </a:solidFill>
                <a:effectLst/>
                <a:latin typeface="+mn-lt"/>
                <a:ea typeface="+mn-ea"/>
                <a:cs typeface="+mn-cs"/>
              </a:rPr>
              <a:t>【図解】コレ１枚で分かる</a:t>
            </a:r>
            <a:r>
              <a:rPr kumimoji="1" lang="en-US" altLang="ja-JP" sz="1200" kern="1200" dirty="0" smtClean="0">
                <a:solidFill>
                  <a:schemeClr val="tx1"/>
                </a:solidFill>
                <a:effectLst/>
                <a:latin typeface="+mn-lt"/>
                <a:ea typeface="+mn-ea"/>
                <a:cs typeface="+mn-cs"/>
              </a:rPr>
              <a:t>SDN</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従来、ネットワークの構築は、異なる役割や機能を持つ多数の機器をケーブルで接続し、それぞれの機器に手間のかかる設定が必要でした。この常識を変えたのが、</a:t>
            </a:r>
            <a:r>
              <a:rPr kumimoji="1" lang="en-US" altLang="ja-JP" sz="1200" kern="1200" dirty="0" smtClean="0">
                <a:solidFill>
                  <a:schemeClr val="tx1"/>
                </a:solidFill>
                <a:effectLst/>
                <a:latin typeface="+mn-lt"/>
                <a:ea typeface="+mn-ea"/>
                <a:cs typeface="+mn-cs"/>
              </a:rPr>
              <a:t>SDN</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Software-Defined Networking</a:t>
            </a:r>
            <a:r>
              <a:rPr kumimoji="1" lang="ja-JP" altLang="ja-JP" sz="1200" kern="1200" dirty="0" smtClean="0">
                <a:solidFill>
                  <a:schemeClr val="tx1"/>
                </a:solidFill>
                <a:effectLst/>
                <a:latin typeface="+mn-lt"/>
                <a:ea typeface="+mn-ea"/>
                <a:cs typeface="+mn-cs"/>
              </a:rPr>
              <a:t>）です。</a:t>
            </a:r>
          </a:p>
          <a:p>
            <a:r>
              <a:rPr kumimoji="1" lang="en-US" altLang="ja-JP" sz="1200" kern="1200" dirty="0" smtClean="0">
                <a:solidFill>
                  <a:schemeClr val="tx1"/>
                </a:solidFill>
                <a:effectLst/>
                <a:latin typeface="+mn-lt"/>
                <a:ea typeface="+mn-ea"/>
                <a:cs typeface="+mn-cs"/>
              </a:rPr>
              <a:t>SDN</a:t>
            </a:r>
            <a:r>
              <a:rPr kumimoji="1" lang="ja-JP" altLang="ja-JP" sz="1200" kern="1200" dirty="0" smtClean="0">
                <a:solidFill>
                  <a:schemeClr val="tx1"/>
                </a:solidFill>
                <a:effectLst/>
                <a:latin typeface="+mn-lt"/>
                <a:ea typeface="+mn-ea"/>
                <a:cs typeface="+mn-cs"/>
              </a:rPr>
              <a:t>とは、ルーターやスイッチなどのネットワーク機器の構成や機能、ネットワーク接続ルートなどを、物理的な機器の導入や配線などの作業をしなくても、ソフトウェアへの設定だけで実現する技術の総称です。</a:t>
            </a:r>
          </a:p>
          <a:p>
            <a:r>
              <a:rPr kumimoji="1" lang="ja-JP" altLang="ja-JP" sz="1200" kern="1200" dirty="0" smtClean="0">
                <a:solidFill>
                  <a:schemeClr val="tx1"/>
                </a:solidFill>
                <a:effectLst/>
                <a:latin typeface="+mn-lt"/>
                <a:ea typeface="+mn-ea"/>
                <a:cs typeface="+mn-cs"/>
              </a:rPr>
              <a:t>例えば、異なる複数企業のシステム機器が混在して設置されているデータセンターの場合、従来であれば、独立性を保証するため各社毎に機器もネットワークも物理的に分離して別々に管理しなければなりませんでした。しかし、</a:t>
            </a:r>
            <a:r>
              <a:rPr kumimoji="1" lang="en-US" altLang="ja-JP" sz="1200" kern="1200" dirty="0" smtClean="0">
                <a:solidFill>
                  <a:schemeClr val="tx1"/>
                </a:solidFill>
                <a:effectLst/>
                <a:latin typeface="+mn-lt"/>
                <a:ea typeface="+mn-ea"/>
                <a:cs typeface="+mn-cs"/>
              </a:rPr>
              <a:t>SDN</a:t>
            </a:r>
            <a:r>
              <a:rPr kumimoji="1" lang="ja-JP" altLang="ja-JP" sz="1200" kern="1200" dirty="0" smtClean="0">
                <a:solidFill>
                  <a:schemeClr val="tx1"/>
                </a:solidFill>
                <a:effectLst/>
                <a:latin typeface="+mn-lt"/>
                <a:ea typeface="+mn-ea"/>
                <a:cs typeface="+mn-cs"/>
              </a:rPr>
              <a:t>であれば、全てをひとつの物理的なネットワークでつなぎ、設定だけで分割して個別独立のネットワークに見せかけることができます。また、ルーターやスイッチ、ファイヤーウォールなどの機能や役割の違う物理的な機器が必要でしたが、物理的には同じ機器を使って、設定だけで必要とする機能構成を実現することもできます。このような仕組みを</a:t>
            </a:r>
            <a:r>
              <a:rPr kumimoji="1" lang="en-US" altLang="ja-JP" sz="1200" kern="1200" dirty="0" smtClean="0">
                <a:solidFill>
                  <a:schemeClr val="tx1"/>
                </a:solidFill>
                <a:effectLst/>
                <a:latin typeface="+mn-lt"/>
                <a:ea typeface="+mn-ea"/>
                <a:cs typeface="+mn-cs"/>
              </a:rPr>
              <a:t>NFV</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Network Functions Virtualization</a:t>
            </a:r>
            <a:r>
              <a:rPr kumimoji="1" lang="ja-JP" altLang="ja-JP" sz="1200" kern="1200" dirty="0" smtClean="0">
                <a:solidFill>
                  <a:schemeClr val="tx1"/>
                </a:solidFill>
                <a:effectLst/>
                <a:latin typeface="+mn-lt"/>
                <a:ea typeface="+mn-ea"/>
                <a:cs typeface="+mn-cs"/>
              </a:rPr>
              <a:t>：ネットワーク機能の仮想化）と言います。</a:t>
            </a:r>
          </a:p>
          <a:p>
            <a:r>
              <a:rPr kumimoji="1" lang="ja-JP" altLang="ja-JP" sz="1200" kern="1200" dirty="0" smtClean="0">
                <a:solidFill>
                  <a:schemeClr val="tx1"/>
                </a:solidFill>
                <a:effectLst/>
                <a:latin typeface="+mn-lt"/>
                <a:ea typeface="+mn-ea"/>
                <a:cs typeface="+mn-cs"/>
              </a:rPr>
              <a:t>また、ネットワーク全体を一元的に集中制御できるので、個々のネットワーク機器の設定に時間を取られません。</a:t>
            </a:r>
          </a:p>
          <a:p>
            <a:r>
              <a:rPr kumimoji="1" lang="ja-JP" altLang="ja-JP" sz="1200" kern="1200" dirty="0" smtClean="0">
                <a:solidFill>
                  <a:schemeClr val="tx1"/>
                </a:solidFill>
                <a:effectLst/>
                <a:latin typeface="+mn-lt"/>
                <a:ea typeface="+mn-ea"/>
                <a:cs typeface="+mn-cs"/>
              </a:rPr>
              <a:t>さらに、利用目的に応じた「ポリシー」に応じてネットワークの特性を自由に制御できるようになりました。ポリシーとは、どのように扱うかの方針や制約条件を体系的かつ具体的に定めた規範のことです。</a:t>
            </a:r>
          </a:p>
          <a:p>
            <a:r>
              <a:rPr kumimoji="1" lang="ja-JP" altLang="ja-JP" sz="1200" kern="1200" dirty="0" smtClean="0">
                <a:solidFill>
                  <a:schemeClr val="tx1"/>
                </a:solidFill>
                <a:effectLst/>
                <a:latin typeface="+mn-lt"/>
                <a:ea typeface="+mn-ea"/>
                <a:cs typeface="+mn-cs"/>
              </a:rPr>
              <a:t>例えば、セキュリティを高度に保ちたい、負荷分散を行いたい、音声や映像は途切れないように優先的に処理したいといった、アプリケーションに応じたポリシーを設定し、それに応じてネットワーク全体の挙動を制御できるようになったのです。</a:t>
            </a:r>
          </a:p>
          <a:p>
            <a:r>
              <a:rPr kumimoji="1" lang="ja-JP" altLang="ja-JP" sz="1200" kern="1200" dirty="0" smtClean="0">
                <a:solidFill>
                  <a:schemeClr val="tx1"/>
                </a:solidFill>
                <a:effectLst/>
                <a:latin typeface="+mn-lt"/>
                <a:ea typeface="+mn-ea"/>
                <a:cs typeface="+mn-cs"/>
              </a:rPr>
              <a:t>かつては、運用管理者が、アプリケーションのポリシーに応じて、手作業で個々のネットワーク機器の構成や設定を行っていました。しかし、</a:t>
            </a:r>
            <a:r>
              <a:rPr kumimoji="1" lang="en-US" altLang="ja-JP" sz="1200" kern="1200" dirty="0" smtClean="0">
                <a:solidFill>
                  <a:schemeClr val="tx1"/>
                </a:solidFill>
                <a:effectLst/>
                <a:latin typeface="+mn-lt"/>
                <a:ea typeface="+mn-ea"/>
                <a:cs typeface="+mn-cs"/>
              </a:rPr>
              <a:t>SDN</a:t>
            </a:r>
            <a:r>
              <a:rPr kumimoji="1" lang="ja-JP" altLang="ja-JP" sz="1200" kern="1200" dirty="0" smtClean="0">
                <a:solidFill>
                  <a:schemeClr val="tx1"/>
                </a:solidFill>
                <a:effectLst/>
                <a:latin typeface="+mn-lt"/>
                <a:ea typeface="+mn-ea"/>
                <a:cs typeface="+mn-cs"/>
              </a:rPr>
              <a:t>に対応したハードウェアやソフトウェアの登場により、これらの作業をネットワーク全体に対して一括して、あるいは、アプリケーションからの要求に応じて自動的で対応できるようになったのです。</a:t>
            </a:r>
          </a:p>
          <a:p>
            <a:r>
              <a:rPr kumimoji="1" lang="ja-JP" altLang="ja-JP" sz="1200" kern="1200" dirty="0" smtClean="0">
                <a:solidFill>
                  <a:schemeClr val="tx1"/>
                </a:solidFill>
                <a:effectLst/>
                <a:latin typeface="+mn-lt"/>
                <a:ea typeface="+mn-ea"/>
                <a:cs typeface="+mn-cs"/>
              </a:rPr>
              <a:t>これにより、ネットワークの運用管理負担が軽減されると共に、アプリケーションの変更に即応できる柔軟なネットワークが実現したのです。</a:t>
            </a: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lang="ja-JP" altLang="en-US" dirty="0"/>
          </a:p>
        </p:txBody>
      </p:sp>
    </p:spTree>
    <p:extLst>
      <p:ext uri="{BB962C8B-B14F-4D97-AF65-F5344CB8AC3E}">
        <p14:creationId xmlns:p14="http://schemas.microsoft.com/office/powerpoint/2010/main" val="213096451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190</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53585620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1F13EE-CBD2-4D23-A6F4-85843E33E783}" type="slidenum">
              <a:rPr lang="ja-JP" altLang="en-US"/>
              <a:pPr/>
              <a:t>191</a:t>
            </a:fld>
            <a:endParaRPr lang="en-US" altLang="ja-JP"/>
          </a:p>
        </p:txBody>
      </p:sp>
      <p:sp>
        <p:nvSpPr>
          <p:cNvPr id="770050" name="Rectangle 2"/>
          <p:cNvSpPr>
            <a:spLocks noGrp="1" noRot="1" noChangeAspect="1" noChangeArrowheads="1" noTextEdit="1"/>
          </p:cNvSpPr>
          <p:nvPr>
            <p:ph type="sldImg"/>
          </p:nvPr>
        </p:nvSpPr>
        <p:spPr>
          <a:xfrm>
            <a:off x="1144588" y="684213"/>
            <a:ext cx="4575175" cy="3432175"/>
          </a:xfrm>
          <a:ln/>
        </p:spPr>
      </p:sp>
      <p:sp>
        <p:nvSpPr>
          <p:cNvPr id="770051" name="Rectangle 3"/>
          <p:cNvSpPr>
            <a:spLocks noGrp="1" noChangeArrowheads="1"/>
          </p:cNvSpPr>
          <p:nvPr>
            <p:ph type="body" idx="1"/>
          </p:nvPr>
        </p:nvSpPr>
        <p:spPr>
          <a:xfrm>
            <a:off x="915041" y="4343440"/>
            <a:ext cx="5027920" cy="4115603"/>
          </a:xfrm>
        </p:spPr>
        <p:txBody>
          <a:bodyPr/>
          <a:lstStyle/>
          <a:p>
            <a:endParaRPr lang="ja-JP" altLang="en-US"/>
          </a:p>
        </p:txBody>
      </p:sp>
    </p:spTree>
    <p:extLst>
      <p:ext uri="{BB962C8B-B14F-4D97-AF65-F5344CB8AC3E}">
        <p14:creationId xmlns:p14="http://schemas.microsoft.com/office/powerpoint/2010/main" val="38171646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25</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35819188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「サーバー仮想化」によって、従来では考えられなかったことが可能になりました。</a:t>
            </a:r>
          </a:p>
          <a:p>
            <a:pPr lvl="0"/>
            <a:r>
              <a:rPr kumimoji="1" lang="ja-JP" altLang="ja-JP" sz="1200" kern="1200" dirty="0" smtClean="0">
                <a:solidFill>
                  <a:schemeClr val="tx1"/>
                </a:solidFill>
                <a:effectLst/>
                <a:latin typeface="+mn-lt"/>
                <a:ea typeface="+mn-ea"/>
                <a:cs typeface="+mn-cs"/>
              </a:rPr>
              <a:t>すぐに稼動</a:t>
            </a:r>
          </a:p>
          <a:p>
            <a:r>
              <a:rPr kumimoji="1" lang="ja-JP" altLang="ja-JP" sz="1200" kern="1200" dirty="0" smtClean="0">
                <a:solidFill>
                  <a:schemeClr val="tx1"/>
                </a:solidFill>
                <a:effectLst/>
                <a:latin typeface="+mn-lt"/>
                <a:ea typeface="+mn-ea"/>
                <a:cs typeface="+mn-cs"/>
              </a:rPr>
              <a:t>従来は、ハードウェアを調達した後、機器の据付・導入が必要でした。しかし、サーバー仮想化を使えば、ソフトウェアへの設定だけで、必要なシステム資源（プロセッサー、メモリ、ストレージなど）を割り当て、その資源相当の構成と能力を持った、見かけ上物理サーバーと同様に機能する「仮想サーバー」を稼働させることができます。これによりシステムの稼働に関わる作業時間は、大幅に短縮できます。</a:t>
            </a:r>
          </a:p>
          <a:p>
            <a:r>
              <a:rPr kumimoji="1" lang="ja-JP" altLang="ja-JP" sz="1200" kern="1200" dirty="0" smtClean="0">
                <a:solidFill>
                  <a:schemeClr val="tx1"/>
                </a:solidFill>
                <a:effectLst/>
                <a:latin typeface="+mn-lt"/>
                <a:ea typeface="+mn-ea"/>
                <a:cs typeface="+mn-cs"/>
              </a:rPr>
              <a:t>但し、仮想サーバーが、いくつでも簡単に作れるからと言って、それを動かすハードウェアの能力を超えて動かすことができない点は、注意が必要です。</a:t>
            </a:r>
          </a:p>
          <a:p>
            <a:pPr lvl="0"/>
            <a:r>
              <a:rPr kumimoji="1" lang="ja-JP" altLang="ja-JP" sz="1200" kern="1200" dirty="0" smtClean="0">
                <a:solidFill>
                  <a:schemeClr val="tx1"/>
                </a:solidFill>
                <a:effectLst/>
                <a:latin typeface="+mn-lt"/>
                <a:ea typeface="+mn-ea"/>
                <a:cs typeface="+mn-cs"/>
              </a:rPr>
              <a:t>複製が簡単</a:t>
            </a:r>
          </a:p>
          <a:p>
            <a:r>
              <a:rPr kumimoji="1" lang="ja-JP" altLang="ja-JP" sz="1200" kern="1200" dirty="0" smtClean="0">
                <a:solidFill>
                  <a:schemeClr val="tx1"/>
                </a:solidFill>
                <a:effectLst/>
                <a:latin typeface="+mn-lt"/>
                <a:ea typeface="+mn-ea"/>
                <a:cs typeface="+mn-cs"/>
              </a:rPr>
              <a:t>仮想サーバーの構成についての情報は、「設定ファイル」に書き込まれます。ハイパーバイザーは、この設定ファイルを読んでハードウェアから資源を割り当て、仮想サーバーを稼働させます。そのため、同じ構成であれば、この設定ファイルと仮想サーバーのデータをコピーするだけで、仮想サーバーを複製できます。あとは、ホスト名といわれるサーバーの名称や</a:t>
            </a:r>
            <a:r>
              <a:rPr kumimoji="1" lang="en-US" altLang="ja-JP" sz="1200" kern="1200" dirty="0" smtClean="0">
                <a:solidFill>
                  <a:schemeClr val="tx1"/>
                </a:solidFill>
                <a:effectLst/>
                <a:latin typeface="+mn-lt"/>
                <a:ea typeface="+mn-ea"/>
                <a:cs typeface="+mn-cs"/>
              </a:rPr>
              <a:t>IP</a:t>
            </a:r>
            <a:r>
              <a:rPr kumimoji="1" lang="ja-JP" altLang="ja-JP" sz="1200" kern="1200" dirty="0" smtClean="0">
                <a:solidFill>
                  <a:schemeClr val="tx1"/>
                </a:solidFill>
                <a:effectLst/>
                <a:latin typeface="+mn-lt"/>
                <a:ea typeface="+mn-ea"/>
                <a:cs typeface="+mn-cs"/>
              </a:rPr>
              <a:t>アドレスといわれるネットワーク上の住所を表す番号を変更するだけで、別のサーバーとして、すぐに利用できるようになります。</a:t>
            </a:r>
          </a:p>
          <a:p>
            <a:pPr lvl="0"/>
            <a:r>
              <a:rPr kumimoji="1" lang="ja-JP" altLang="ja-JP" sz="1200" kern="1200" dirty="0" smtClean="0">
                <a:solidFill>
                  <a:schemeClr val="tx1"/>
                </a:solidFill>
                <a:effectLst/>
                <a:latin typeface="+mn-lt"/>
                <a:ea typeface="+mn-ea"/>
                <a:cs typeface="+mn-cs"/>
              </a:rPr>
              <a:t>柔軟な構成変更</a:t>
            </a:r>
          </a:p>
          <a:p>
            <a:r>
              <a:rPr kumimoji="1" lang="ja-JP" altLang="ja-JP" sz="1200" kern="1200" smtClean="0">
                <a:solidFill>
                  <a:schemeClr val="tx1"/>
                </a:solidFill>
                <a:effectLst/>
                <a:latin typeface="+mn-lt"/>
                <a:ea typeface="+mn-ea"/>
                <a:cs typeface="+mn-cs"/>
              </a:rPr>
              <a:t>従来、システム構成を変更するためには、いったん電源を停止し、物理的な構成変更作業を行い再稼働させる必要がありました。しかし、サーバー仮想化を使えば、システム資源の増減は、仮想サーバーを稼動したままでも行うことができます。そのおかげで、サーバーへのアクセスが急増した時や構成変更が時でも、迅速・柔軟に対応することができます。</a:t>
            </a:r>
          </a:p>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192</a:t>
            </a:fld>
            <a:endParaRPr kumimoji="1" lang="ja-JP" altLang="en-US"/>
          </a:p>
        </p:txBody>
      </p:sp>
    </p:spTree>
    <p:extLst>
      <p:ext uri="{BB962C8B-B14F-4D97-AF65-F5344CB8AC3E}">
        <p14:creationId xmlns:p14="http://schemas.microsoft.com/office/powerpoint/2010/main" val="34770382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サーバー仮想化は、調達や構成変更の利便性を高めただけではなく、障害や災害が発生したときの対処のためにも使われています。</a:t>
            </a:r>
          </a:p>
          <a:p>
            <a:pPr lvl="0"/>
            <a:r>
              <a:rPr kumimoji="1" lang="ja-JP" altLang="ja-JP" sz="1200" kern="1200" dirty="0" smtClean="0">
                <a:solidFill>
                  <a:schemeClr val="tx1"/>
                </a:solidFill>
                <a:effectLst/>
                <a:latin typeface="+mn-lt"/>
                <a:ea typeface="+mn-ea"/>
                <a:cs typeface="+mn-cs"/>
              </a:rPr>
              <a:t>停止時間の低減</a:t>
            </a:r>
          </a:p>
          <a:p>
            <a:r>
              <a:rPr kumimoji="1" lang="ja-JP" altLang="ja-JP" sz="1200" kern="1200" dirty="0" smtClean="0">
                <a:solidFill>
                  <a:schemeClr val="tx1"/>
                </a:solidFill>
                <a:effectLst/>
                <a:latin typeface="+mn-lt"/>
                <a:ea typeface="+mn-ea"/>
                <a:cs typeface="+mn-cs"/>
              </a:rPr>
              <a:t>仮想サーバーは設定ファイルをハイパーバイザーが読み込むことで稼働します。したがって、ある物理サーバーに障害が発生した時、他の物理サーバーで動くハイパーバイザーが、その設定ファイルを読み込むように設定しておけば、この物理サーバー上で仮想サーバーを再稼動させることができます。</a:t>
            </a:r>
          </a:p>
          <a:p>
            <a:r>
              <a:rPr kumimoji="1" lang="ja-JP" altLang="ja-JP" sz="1200" kern="1200" dirty="0" smtClean="0">
                <a:solidFill>
                  <a:schemeClr val="tx1"/>
                </a:solidFill>
                <a:effectLst/>
                <a:latin typeface="+mn-lt"/>
                <a:ea typeface="+mn-ea"/>
                <a:cs typeface="+mn-cs"/>
              </a:rPr>
              <a:t>従来は、サーバーの障害が発生すると、機械の復旧とデータ復元で半日～</a:t>
            </a:r>
            <a:r>
              <a:rPr kumimoji="1" lang="en-US" altLang="ja-JP" sz="1200" kern="1200" dirty="0" smtClean="0">
                <a:solidFill>
                  <a:schemeClr val="tx1"/>
                </a:solidFill>
                <a:effectLst/>
                <a:latin typeface="+mn-lt"/>
                <a:ea typeface="+mn-ea"/>
                <a:cs typeface="+mn-cs"/>
              </a:rPr>
              <a:t>1</a:t>
            </a:r>
            <a:r>
              <a:rPr kumimoji="1" lang="ja-JP" altLang="ja-JP" sz="1200" kern="1200" dirty="0" smtClean="0">
                <a:solidFill>
                  <a:schemeClr val="tx1"/>
                </a:solidFill>
                <a:effectLst/>
                <a:latin typeface="+mn-lt"/>
                <a:ea typeface="+mn-ea"/>
                <a:cs typeface="+mn-cs"/>
              </a:rPr>
              <a:t>日の作業が必要でしたが、サーバー仮想化を使えば停止時間は、仮想サーバーを再起動するための数分程度となります。</a:t>
            </a:r>
          </a:p>
          <a:p>
            <a:r>
              <a:rPr kumimoji="1" lang="ja-JP" altLang="ja-JP" sz="1200" kern="1200" dirty="0" smtClean="0">
                <a:solidFill>
                  <a:schemeClr val="tx1"/>
                </a:solidFill>
                <a:effectLst/>
                <a:latin typeface="+mn-lt"/>
                <a:ea typeface="+mn-ea"/>
                <a:cs typeface="+mn-cs"/>
              </a:rPr>
              <a:t>また、仮想サーバーを稼動させたまま、他の物理サーバーへこれを移動させることもできるようになりました。この仕組みを「ライブマイグレーション」と言います。例えば、保守点検に際して物理サーバーを停止させても、利用者にそれを感じさせることなく作業することができます。</a:t>
            </a:r>
          </a:p>
          <a:p>
            <a:pPr lvl="0"/>
            <a:r>
              <a:rPr kumimoji="1" lang="ja-JP" altLang="ja-JP" sz="1200" kern="1200" dirty="0" smtClean="0">
                <a:solidFill>
                  <a:schemeClr val="tx1"/>
                </a:solidFill>
                <a:effectLst/>
                <a:latin typeface="+mn-lt"/>
                <a:ea typeface="+mn-ea"/>
                <a:cs typeface="+mn-cs"/>
              </a:rPr>
              <a:t>災害対策への対応</a:t>
            </a:r>
          </a:p>
          <a:p>
            <a:r>
              <a:rPr kumimoji="1" lang="ja-JP" altLang="ja-JP" sz="1200" kern="1200" dirty="0" smtClean="0">
                <a:solidFill>
                  <a:schemeClr val="tx1"/>
                </a:solidFill>
                <a:effectLst/>
                <a:latin typeface="+mn-lt"/>
                <a:ea typeface="+mn-ea"/>
                <a:cs typeface="+mn-cs"/>
              </a:rPr>
              <a:t>複数の地理的に離れた物理サーバー同士で、仮想サーバーのイメージ（設定ファイルとデータやアプリケーションを格納したファイル）をコピーしておくことで、一方が災害で機能しなくなったときに、もう一方で仮想サーバーを稼動させることができます。</a:t>
            </a:r>
          </a:p>
          <a:p>
            <a:r>
              <a:rPr kumimoji="1" lang="ja-JP" altLang="ja-JP" sz="1200" kern="1200" dirty="0" smtClean="0">
                <a:solidFill>
                  <a:schemeClr val="tx1"/>
                </a:solidFill>
                <a:effectLst/>
                <a:latin typeface="+mn-lt"/>
                <a:ea typeface="+mn-ea"/>
                <a:cs typeface="+mn-cs"/>
              </a:rPr>
              <a:t>従来、災害対策用には、普段は使わないが同等の構成を持つ機器をバックアップとして保持しなくてはならず非常に高いコストが掛かっていました。しかし普段は開発や優先度の低い業務で使っている物理サーバーを、災害時には優先度の高い仮想サーバー用に使えば、災害対策のためのコストを抑えることができるようになりました。</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193</a:t>
            </a:fld>
            <a:endParaRPr kumimoji="1" lang="ja-JP" altLang="en-US"/>
          </a:p>
        </p:txBody>
      </p:sp>
    </p:spTree>
    <p:extLst>
      <p:ext uri="{BB962C8B-B14F-4D97-AF65-F5344CB8AC3E}">
        <p14:creationId xmlns:p14="http://schemas.microsoft.com/office/powerpoint/2010/main" val="90005320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D71E10-845B-4D08-9EDB-751F4239C3A9}" type="slidenum">
              <a:rPr lang="ja-JP" altLang="en-US"/>
              <a:pPr/>
              <a:t>194</a:t>
            </a:fld>
            <a:endParaRPr lang="en-US" altLang="ja-JP"/>
          </a:p>
        </p:txBody>
      </p:sp>
      <p:sp>
        <p:nvSpPr>
          <p:cNvPr id="772098" name="Rectangle 2"/>
          <p:cNvSpPr>
            <a:spLocks noGrp="1" noRot="1" noChangeAspect="1" noChangeArrowheads="1" noTextEdit="1"/>
          </p:cNvSpPr>
          <p:nvPr>
            <p:ph type="sldImg"/>
          </p:nvPr>
        </p:nvSpPr>
        <p:spPr>
          <a:xfrm>
            <a:off x="1144588" y="684213"/>
            <a:ext cx="4575175" cy="3432175"/>
          </a:xfrm>
          <a:ln/>
        </p:spPr>
      </p:sp>
      <p:sp>
        <p:nvSpPr>
          <p:cNvPr id="772099" name="Rectangle 3"/>
          <p:cNvSpPr>
            <a:spLocks noGrp="1" noChangeArrowheads="1"/>
          </p:cNvSpPr>
          <p:nvPr>
            <p:ph type="body" idx="1"/>
          </p:nvPr>
        </p:nvSpPr>
        <p:spPr>
          <a:xfrm>
            <a:off x="915041" y="4343440"/>
            <a:ext cx="5027920" cy="4115603"/>
          </a:xfrm>
        </p:spPr>
        <p:txBody>
          <a:bodyPr/>
          <a:lstStyle/>
          <a:p>
            <a:endParaRPr lang="ja-JP" altLang="en-US"/>
          </a:p>
        </p:txBody>
      </p:sp>
    </p:spTree>
    <p:extLst>
      <p:ext uri="{BB962C8B-B14F-4D97-AF65-F5344CB8AC3E}">
        <p14:creationId xmlns:p14="http://schemas.microsoft.com/office/powerpoint/2010/main" val="158130399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195</a:t>
            </a:fld>
            <a:endParaRPr lang="en-US" altLang="ja-JP"/>
          </a:p>
        </p:txBody>
      </p:sp>
      <p:sp>
        <p:nvSpPr>
          <p:cNvPr id="761858" name="Rectangle 2"/>
          <p:cNvSpPr>
            <a:spLocks noGrp="1" noRot="1" noChangeAspect="1" noChangeArrowheads="1" noTextEdit="1"/>
          </p:cNvSpPr>
          <p:nvPr>
            <p:ph type="sldImg"/>
          </p:nvPr>
        </p:nvSpPr>
        <p:spPr>
          <a:xfrm>
            <a:off x="1141413" y="684213"/>
            <a:ext cx="4576762" cy="3432175"/>
          </a:xfrm>
          <a:ln/>
        </p:spPr>
      </p:sp>
      <p:sp>
        <p:nvSpPr>
          <p:cNvPr id="761859" name="Rectangle 3"/>
          <p:cNvSpPr>
            <a:spLocks noGrp="1" noChangeArrowheads="1"/>
          </p:cNvSpPr>
          <p:nvPr>
            <p:ph type="body" idx="1"/>
          </p:nvPr>
        </p:nvSpPr>
        <p:spPr>
          <a:xfrm>
            <a:off x="684681" y="4343440"/>
            <a:ext cx="5488640" cy="4115603"/>
          </a:xfrm>
        </p:spPr>
        <p:txBody>
          <a:bodyPr/>
          <a:lstStyle/>
          <a:p>
            <a:endParaRPr lang="ja-JP" altLang="en-US"/>
          </a:p>
        </p:txBody>
      </p:sp>
    </p:spTree>
    <p:extLst>
      <p:ext uri="{BB962C8B-B14F-4D97-AF65-F5344CB8AC3E}">
        <p14:creationId xmlns:p14="http://schemas.microsoft.com/office/powerpoint/2010/main" val="186606191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196</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05149184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smtClean="0"/>
          </a:p>
          <a:p>
            <a:r>
              <a:rPr kumimoji="1" lang="ja-JP" altLang="en-US" dirty="0" smtClean="0"/>
              <a:t>インターネットに繋げば、いつでも何処でも望む情報が手に入り、アプリケーション・サービスをうけられるようになりました。その結果、必要となるシステム資源は、質的にも量的にも従来とは桁違いの規模となり、これが継続的に増大する状況が生まれています。これを「</a:t>
            </a:r>
            <a:r>
              <a:rPr kumimoji="1" lang="en-US" altLang="ja-JP" dirty="0" smtClean="0"/>
              <a:t>Web</a:t>
            </a:r>
            <a:r>
              <a:rPr kumimoji="1" lang="ja-JP" altLang="en-US" dirty="0" smtClean="0"/>
              <a:t>スケール」と呼んでいます。パブリック・クラウドは、この</a:t>
            </a:r>
            <a:r>
              <a:rPr kumimoji="1" lang="en-US" altLang="ja-JP" dirty="0" smtClean="0"/>
              <a:t>Web</a:t>
            </a:r>
            <a:r>
              <a:rPr kumimoji="1" lang="ja-JP" altLang="en-US" dirty="0" smtClean="0"/>
              <a:t>スケールに対応しなければなりません。</a:t>
            </a:r>
          </a:p>
          <a:p>
            <a:endParaRPr kumimoji="1" lang="ja-JP" altLang="en-US" dirty="0" smtClean="0"/>
          </a:p>
          <a:p>
            <a:r>
              <a:rPr kumimoji="1" lang="ja-JP" altLang="en-US" dirty="0" smtClean="0"/>
              <a:t>そのためには、</a:t>
            </a:r>
            <a:r>
              <a:rPr kumimoji="1" lang="en-US" altLang="ja-JP" dirty="0" smtClean="0"/>
              <a:t>CPU</a:t>
            </a:r>
            <a:r>
              <a:rPr kumimoji="1" lang="ja-JP" altLang="en-US" dirty="0" smtClean="0"/>
              <a:t>やメモリ、ストレージなどのハードウェア能力をそれぞれ個別に増強する「スケールアップ」では、すぐに物理的な限界に達してしまいます。そこで、同様のハードウェアを並列に追加してゆき、全体の規模を拡大して、並列処理させることで能力を増強する「スケールアウト」での対応が、一般的です。スケールアウトにすれば、継続的な需要の増大に際しても、ハードウェアを追加してゆくことで、容易に能力を増強できるのです。</a:t>
            </a:r>
          </a:p>
          <a:p>
            <a:endParaRPr kumimoji="1" lang="ja-JP" altLang="en-US" dirty="0" smtClean="0"/>
          </a:p>
          <a:p>
            <a:r>
              <a:rPr kumimoji="1" lang="ja-JP" altLang="en-US" dirty="0" smtClean="0"/>
              <a:t>スクリーンショット </a:t>
            </a:r>
            <a:r>
              <a:rPr kumimoji="1" lang="en-US" altLang="ja-JP" dirty="0" smtClean="0"/>
              <a:t>2015-06-11 7.42.30.png</a:t>
            </a:r>
          </a:p>
          <a:p>
            <a:endParaRPr kumimoji="1" lang="en-US" altLang="ja-JP" dirty="0" smtClean="0"/>
          </a:p>
          <a:p>
            <a:r>
              <a:rPr kumimoji="1" lang="ja-JP" altLang="en-US" dirty="0" smtClean="0"/>
              <a:t>このようなスケールアウトの考え方をパブリック・クラウドではなく、プライベート・クラウドのインフラとして提供しようという製品が登場しています。これらは、「ハイパー・コンバージド・システム」と言われ、</a:t>
            </a:r>
            <a:r>
              <a:rPr kumimoji="1" lang="en-US" altLang="ja-JP" dirty="0" err="1" smtClean="0"/>
              <a:t>Nutanix</a:t>
            </a:r>
            <a:r>
              <a:rPr kumimoji="1" lang="ja-JP" altLang="en-US" dirty="0" smtClean="0"/>
              <a:t>、</a:t>
            </a:r>
            <a:r>
              <a:rPr kumimoji="1" lang="en-US" altLang="ja-JP" dirty="0" smtClean="0"/>
              <a:t>EVO:RAIL</a:t>
            </a:r>
            <a:r>
              <a:rPr kumimoji="1" lang="ja-JP" altLang="en-US" dirty="0" smtClean="0"/>
              <a:t>、</a:t>
            </a:r>
            <a:r>
              <a:rPr kumimoji="1" lang="en-US" altLang="ja-JP" dirty="0" err="1" smtClean="0"/>
              <a:t>Simplivity</a:t>
            </a:r>
            <a:r>
              <a:rPr kumimoji="1" lang="ja-JP" altLang="en-US" dirty="0" smtClean="0"/>
              <a:t>、</a:t>
            </a:r>
            <a:r>
              <a:rPr kumimoji="1" lang="en-US" altLang="ja-JP" dirty="0" smtClean="0"/>
              <a:t>VCE</a:t>
            </a:r>
            <a:r>
              <a:rPr kumimoji="1" lang="ja-JP" altLang="en-US" dirty="0" smtClean="0"/>
              <a:t>の</a:t>
            </a:r>
            <a:r>
              <a:rPr kumimoji="1" lang="en-US" altLang="ja-JP" dirty="0" err="1" smtClean="0"/>
              <a:t>VxRack</a:t>
            </a:r>
            <a:r>
              <a:rPr kumimoji="1" lang="ja-JP" altLang="en-US" dirty="0" smtClean="0"/>
              <a:t>などの製品が登場しています。これら製品は、サーバー、ネットワーク、ストレージで</a:t>
            </a:r>
            <a:r>
              <a:rPr kumimoji="1" lang="en-US" altLang="ja-JP" dirty="0" smtClean="0"/>
              <a:t>1</a:t>
            </a:r>
            <a:r>
              <a:rPr kumimoji="1" lang="ja-JP" altLang="en-US" dirty="0" smtClean="0"/>
              <a:t>単位の標準化されたモジュールで構成され、これを追加してゆくことで、すなわち、スケールアウトでシステムの能力を増強することができます。</a:t>
            </a:r>
          </a:p>
          <a:p>
            <a:endParaRPr kumimoji="1" lang="ja-JP" altLang="en-US" dirty="0" smtClean="0"/>
          </a:p>
          <a:p>
            <a:r>
              <a:rPr kumimoji="1" lang="ja-JP" altLang="en-US" dirty="0" smtClean="0"/>
              <a:t>これまでも、サーバー、ネットワーク、ストレージをひとつの筐体に収め、システムの接続や基本的な設定を予め済ませて出荷する「コンバージド・システム（垂直統合システム）」と言われる製品はありました。例えば、</a:t>
            </a:r>
            <a:r>
              <a:rPr kumimoji="1" lang="en-US" altLang="ja-JP" dirty="0" smtClean="0"/>
              <a:t>Oracle</a:t>
            </a:r>
            <a:r>
              <a:rPr kumimoji="1" lang="ja-JP" altLang="en-US" dirty="0" smtClean="0"/>
              <a:t>の </a:t>
            </a:r>
            <a:r>
              <a:rPr kumimoji="1" lang="en-US" altLang="ja-JP" dirty="0" err="1" smtClean="0"/>
              <a:t>Exalogic</a:t>
            </a:r>
            <a:r>
              <a:rPr kumimoji="1" lang="en-US" altLang="ja-JP" dirty="0" smtClean="0"/>
              <a:t> Elastic Cloud</a:t>
            </a:r>
            <a:r>
              <a:rPr kumimoji="1" lang="ja-JP" altLang="en-US" dirty="0" smtClean="0"/>
              <a:t>、</a:t>
            </a:r>
            <a:r>
              <a:rPr kumimoji="1" lang="en-US" altLang="ja-JP" dirty="0" smtClean="0"/>
              <a:t>IBM</a:t>
            </a:r>
            <a:r>
              <a:rPr kumimoji="1" lang="ja-JP" altLang="en-US" dirty="0" smtClean="0"/>
              <a:t>の</a:t>
            </a:r>
            <a:r>
              <a:rPr kumimoji="1" lang="en-US" altLang="ja-JP" dirty="0" err="1" smtClean="0"/>
              <a:t>PureFlex</a:t>
            </a:r>
            <a:r>
              <a:rPr kumimoji="1" lang="en-US" altLang="ja-JP" dirty="0" smtClean="0"/>
              <a:t> System</a:t>
            </a:r>
            <a:r>
              <a:rPr kumimoji="1" lang="ja-JP" altLang="en-US" dirty="0" smtClean="0"/>
              <a:t>、</a:t>
            </a:r>
            <a:r>
              <a:rPr kumimoji="1" lang="en-US" altLang="ja-JP" dirty="0" smtClean="0"/>
              <a:t>VCE</a:t>
            </a:r>
            <a:r>
              <a:rPr kumimoji="1" lang="ja-JP" altLang="en-US" dirty="0" smtClean="0"/>
              <a:t>の</a:t>
            </a:r>
            <a:r>
              <a:rPr kumimoji="1" lang="en-US" altLang="ja-JP" dirty="0" err="1" smtClean="0"/>
              <a:t>vBlock</a:t>
            </a:r>
            <a:r>
              <a:rPr kumimoji="1" lang="ja-JP" altLang="en-US" dirty="0" smtClean="0"/>
              <a:t>、</a:t>
            </a:r>
            <a:r>
              <a:rPr kumimoji="1" lang="en-US" altLang="ja-JP" dirty="0" smtClean="0"/>
              <a:t>HP </a:t>
            </a:r>
            <a:r>
              <a:rPr kumimoji="1" lang="ja-JP" altLang="en-US" dirty="0" smtClean="0"/>
              <a:t>の</a:t>
            </a:r>
            <a:r>
              <a:rPr kumimoji="1" lang="en-US" altLang="ja-JP" dirty="0" err="1" smtClean="0"/>
              <a:t>ConvergedSystem</a:t>
            </a:r>
            <a:r>
              <a:rPr kumimoji="1" lang="ja-JP" altLang="en-US" dirty="0" smtClean="0"/>
              <a:t>などがあります。</a:t>
            </a:r>
          </a:p>
          <a:p>
            <a:endParaRPr kumimoji="1" lang="ja-JP" altLang="en-US" dirty="0" smtClean="0"/>
          </a:p>
          <a:p>
            <a:r>
              <a:rPr kumimoji="1" lang="ja-JP" altLang="en-US" dirty="0" smtClean="0"/>
              <a:t>しかし、能力の拡張となると構成要素毎に個別対応しなければならず、しかも、接続や設定などが複雑になります。規模や構成を変えないことを前提に使うには、導入や設定、運用も容易なのですが、スケールアウトには簡単に対応できないものでした。</a:t>
            </a:r>
          </a:p>
          <a:p>
            <a:endParaRPr kumimoji="1" lang="ja-JP" altLang="en-US" dirty="0" smtClean="0"/>
          </a:p>
          <a:p>
            <a:r>
              <a:rPr kumimoji="1" lang="ja-JP" altLang="en-US" dirty="0" smtClean="0"/>
              <a:t>一方、「ハイパー・コンバージド・システム」は、標準化されたモジュールを追加することで、能力をスケールアウトに拡張でき、その構成や設定も自動で行われます。能力の拡張を迅速かつ段階的に行う必要があるインフラ用途として有効です。また構成や設定を全てソフトウェアで行える</a:t>
            </a:r>
            <a:r>
              <a:rPr kumimoji="1" lang="en-US" altLang="ja-JP" dirty="0" smtClean="0"/>
              <a:t>SDI</a:t>
            </a:r>
            <a:r>
              <a:rPr kumimoji="1" lang="ja-JP" altLang="en-US" dirty="0" smtClean="0"/>
              <a:t>（</a:t>
            </a:r>
            <a:r>
              <a:rPr kumimoji="1" lang="en-US" altLang="ja-JP" dirty="0" smtClean="0"/>
              <a:t>Software Defined Infrastructure</a:t>
            </a:r>
            <a:r>
              <a:rPr kumimoji="1" lang="ja-JP" altLang="en-US" dirty="0" smtClean="0"/>
              <a:t>）を構築する手段としても注目されています。</a:t>
            </a:r>
          </a:p>
          <a:p>
            <a:endParaRPr kumimoji="1" lang="ja-JP" altLang="en-US" dirty="0" smtClean="0"/>
          </a:p>
          <a:p>
            <a:r>
              <a:rPr kumimoji="1" lang="ja-JP" altLang="en-US" dirty="0" smtClean="0"/>
              <a:t>スクリーンショット </a:t>
            </a:r>
            <a:r>
              <a:rPr kumimoji="1" lang="en-US" altLang="ja-JP" dirty="0" smtClean="0"/>
              <a:t>2015-06-11 7.42.56.png</a:t>
            </a:r>
          </a:p>
          <a:p>
            <a:endParaRPr kumimoji="1" lang="en-US" altLang="ja-JP" dirty="0" smtClean="0"/>
          </a:p>
          <a:p>
            <a:r>
              <a:rPr kumimoji="1" lang="ja-JP" altLang="en-US" dirty="0" smtClean="0"/>
              <a:t>米</a:t>
            </a:r>
            <a:r>
              <a:rPr kumimoji="1" lang="en-US" altLang="ja-JP" dirty="0" smtClean="0"/>
              <a:t>Gartner</a:t>
            </a:r>
            <a:r>
              <a:rPr kumimoji="1" lang="ja-JP" altLang="en-US" dirty="0" smtClean="0"/>
              <a:t>は、「</a:t>
            </a:r>
            <a:r>
              <a:rPr kumimoji="1" lang="en-US" altLang="ja-JP" dirty="0" smtClean="0"/>
              <a:t>2015</a:t>
            </a:r>
            <a:r>
              <a:rPr kumimoji="1" lang="ja-JP" altLang="en-US" dirty="0" smtClean="0"/>
              <a:t>年の戦略的テクノロジ・トレンドのトップ</a:t>
            </a:r>
            <a:r>
              <a:rPr kumimoji="1" lang="en-US" altLang="ja-JP" dirty="0" smtClean="0"/>
              <a:t>10</a:t>
            </a:r>
            <a:r>
              <a:rPr kumimoji="1" lang="ja-JP" altLang="en-US" dirty="0" smtClean="0"/>
              <a:t>」に</a:t>
            </a:r>
            <a:r>
              <a:rPr kumimoji="1" lang="en-US" altLang="ja-JP" dirty="0" smtClean="0"/>
              <a:t>Web Scale IT</a:t>
            </a:r>
            <a:r>
              <a:rPr kumimoji="1" lang="ja-JP" altLang="en-US" dirty="0" smtClean="0"/>
              <a:t>として、これを取り上げ、注目しています。</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198</a:t>
            </a:fld>
            <a:endParaRPr kumimoji="1" lang="ja-JP" altLang="en-US"/>
          </a:p>
        </p:txBody>
      </p:sp>
    </p:spTree>
    <p:extLst>
      <p:ext uri="{BB962C8B-B14F-4D97-AF65-F5344CB8AC3E}">
        <p14:creationId xmlns:p14="http://schemas.microsoft.com/office/powerpoint/2010/main" val="358319010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201</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90639881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【図解】コレ１枚で分かるこれからのワークスタイル</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インフラの進化は、多くの人たちのワークスタイル（働き方）にも大きな影響を及ぼします。</a:t>
            </a:r>
          </a:p>
          <a:p>
            <a:r>
              <a:rPr kumimoji="1" lang="ja-JP" altLang="ja-JP" sz="1200" kern="1200" dirty="0" smtClean="0">
                <a:solidFill>
                  <a:schemeClr val="tx1"/>
                </a:solidFill>
                <a:effectLst/>
                <a:latin typeface="+mn-lt"/>
                <a:ea typeface="+mn-ea"/>
                <a:cs typeface="+mn-cs"/>
              </a:rPr>
              <a:t>例えば、今までは見積を作成し捺印をする、あるいは、ミーティングをするためには、出社する必要がありました。このような場所に縛られた働き方は、昨今求められるライフスタイルの多様化への対応は難しく、災害時に自宅や別の場所で仕事を続けることもできません。</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進化は、この状況を変えつつあります。例えば、デスクトップ仮想化を使えば、どこでも、いつでも、パソコン、タブレット、スマートフォンといった様々なデバイスから、会社にあるパソコンと同じデスクトップ画面を開いて仕事ができます。見積を作成するため、日報を書くために出社する必要はなく、カフェや自宅で仕事が出来ることで、移動時間が削減され、家族と過ごす時間を増やすことができます。データは、データセンターのサーバーに安全に保存されバックアップも取られているので安心です。</a:t>
            </a:r>
          </a:p>
          <a:p>
            <a:r>
              <a:rPr kumimoji="1" lang="ja-JP" altLang="ja-JP" sz="1200" kern="1200" dirty="0" smtClean="0">
                <a:solidFill>
                  <a:schemeClr val="tx1"/>
                </a:solidFill>
                <a:effectLst/>
                <a:latin typeface="+mn-lt"/>
                <a:ea typeface="+mn-ea"/>
                <a:cs typeface="+mn-cs"/>
              </a:rPr>
              <a:t>また、「</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会議」を使えば、オフィスに出向かなくても会議を開くことができます。</a:t>
            </a:r>
          </a:p>
          <a:p>
            <a:r>
              <a:rPr kumimoji="1" lang="ja-JP" altLang="ja-JP" sz="1200" kern="1200" dirty="0" smtClean="0">
                <a:solidFill>
                  <a:schemeClr val="tx1"/>
                </a:solidFill>
                <a:effectLst/>
                <a:latin typeface="+mn-lt"/>
                <a:ea typeface="+mn-ea"/>
                <a:cs typeface="+mn-cs"/>
              </a:rPr>
              <a:t>労働時間の管理、人事制度の整備、管理職の管理手法の変更やそのための教育は必要です。さらに全ての業務が紙の書類に頼っていては、働く場所はオフィスに縛られてしまうので、ペーパーレス化などの業務改革も求められます。</a:t>
            </a:r>
          </a:p>
          <a:p>
            <a:r>
              <a:rPr kumimoji="1" lang="ja-JP" altLang="ja-JP" sz="1200" kern="1200" dirty="0" smtClean="0">
                <a:solidFill>
                  <a:schemeClr val="tx1"/>
                </a:solidFill>
                <a:effectLst/>
                <a:latin typeface="+mn-lt"/>
                <a:ea typeface="+mn-ea"/>
                <a:cs typeface="+mn-cs"/>
              </a:rPr>
              <a:t>しかし、このような取り組みは、個人の裁量で働くことができる在宅勤務やテレワークのなどを可能とし、社員の待遇改善や災害時の対策などに貢献するでしょう。</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インフラの整備と進化は、</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の専門家達の業務を改善するだけではなく、多くの人たちのワークスタイルを改革する基盤ともなるのです。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202</a:t>
            </a:fld>
            <a:endParaRPr kumimoji="1" lang="ja-JP" altLang="en-US"/>
          </a:p>
        </p:txBody>
      </p:sp>
    </p:spTree>
    <p:extLst>
      <p:ext uri="{BB962C8B-B14F-4D97-AF65-F5344CB8AC3E}">
        <p14:creationId xmlns:p14="http://schemas.microsoft.com/office/powerpoint/2010/main" val="207207528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クラウドの登場や</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の普及は、</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に使い方にも大きな変化をもたらしています。</a:t>
            </a:r>
          </a:p>
          <a:p>
            <a:pPr lvl="0"/>
            <a:r>
              <a:rPr kumimoji="1" lang="ja-JP" altLang="ja-JP" sz="1200" kern="1200" dirty="0" smtClean="0">
                <a:solidFill>
                  <a:schemeClr val="tx1"/>
                </a:solidFill>
                <a:effectLst/>
                <a:latin typeface="+mn-lt"/>
                <a:ea typeface="+mn-ea"/>
                <a:cs typeface="+mn-cs"/>
              </a:rPr>
              <a:t>アプリケーションのインストールがなくなる</a:t>
            </a:r>
          </a:p>
          <a:p>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、タブレット、スマートフォンなど、複数のデバイス、複数の</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を利用することが一般的になりつつある今、デバイス毎に</a:t>
            </a:r>
            <a:r>
              <a:rPr kumimoji="1" lang="en-US" altLang="ja-JP" sz="1200" kern="1200" dirty="0" smtClean="0">
                <a:solidFill>
                  <a:schemeClr val="tx1"/>
                </a:solidFill>
                <a:effectLst/>
                <a:latin typeface="+mn-lt"/>
                <a:ea typeface="+mn-ea"/>
                <a:cs typeface="+mn-cs"/>
              </a:rPr>
              <a:t>CD</a:t>
            </a:r>
            <a:r>
              <a:rPr kumimoji="1" lang="ja-JP" altLang="ja-JP" sz="1200" kern="1200" dirty="0" smtClean="0">
                <a:solidFill>
                  <a:schemeClr val="tx1"/>
                </a:solidFill>
                <a:effectLst/>
                <a:latin typeface="+mn-lt"/>
                <a:ea typeface="+mn-ea"/>
                <a:cs typeface="+mn-cs"/>
              </a:rPr>
              <a:t>からインストールするなどといった方法では、不便です。</a:t>
            </a:r>
          </a:p>
          <a:p>
            <a:r>
              <a:rPr kumimoji="1" lang="ja-JP" altLang="ja-JP" sz="1200" kern="1200" dirty="0" smtClean="0">
                <a:solidFill>
                  <a:schemeClr val="tx1"/>
                </a:solidFill>
                <a:effectLst/>
                <a:latin typeface="+mn-lt"/>
                <a:ea typeface="+mn-ea"/>
                <a:cs typeface="+mn-cs"/>
              </a:rPr>
              <a:t>そこで、アプリケーションを</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ブラウザで動くようにし、クラウドを介して使えば、インストールをしなくても様々なデバイスから使えるようになります。</a:t>
            </a:r>
          </a:p>
          <a:p>
            <a:pPr lvl="0"/>
            <a:r>
              <a:rPr kumimoji="1" lang="ja-JP" altLang="ja-JP" sz="1200" kern="1200" dirty="0" smtClean="0">
                <a:solidFill>
                  <a:schemeClr val="tx1"/>
                </a:solidFill>
                <a:effectLst/>
                <a:latin typeface="+mn-lt"/>
                <a:ea typeface="+mn-ea"/>
                <a:cs typeface="+mn-cs"/>
              </a:rPr>
              <a:t>データはクラウドに保管する</a:t>
            </a:r>
          </a:p>
          <a:p>
            <a:r>
              <a:rPr kumimoji="1" lang="ja-JP" altLang="ja-JP" sz="1200" kern="1200" dirty="0" smtClean="0">
                <a:solidFill>
                  <a:schemeClr val="tx1"/>
                </a:solidFill>
                <a:effectLst/>
                <a:latin typeface="+mn-lt"/>
                <a:ea typeface="+mn-ea"/>
                <a:cs typeface="+mn-cs"/>
              </a:rPr>
              <a:t>データは</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の中ではなく、クラウド上のストレージに保管するようになります。クラウド上にあれば、タブレットやスマートフォンなどの他のデバイスからでも利用できます。</a:t>
            </a:r>
          </a:p>
          <a:p>
            <a:r>
              <a:rPr kumimoji="1" lang="ja-JP" altLang="ja-JP" sz="1200" kern="1200" dirty="0" smtClean="0">
                <a:solidFill>
                  <a:schemeClr val="tx1"/>
                </a:solidFill>
                <a:effectLst/>
                <a:latin typeface="+mn-lt"/>
                <a:ea typeface="+mn-ea"/>
                <a:cs typeface="+mn-cs"/>
              </a:rPr>
              <a:t>またバックアップは自動的に行われ、</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が壊れたときや紛失したときも、デバイスを新しくすれば、クラウド上のストレージからデータやプログラムを取り出し復旧させることができます。</a:t>
            </a:r>
          </a:p>
          <a:p>
            <a:pPr lvl="0"/>
            <a:r>
              <a:rPr kumimoji="1" lang="ja-JP" altLang="ja-JP" sz="1200" kern="1200" dirty="0" smtClean="0">
                <a:solidFill>
                  <a:schemeClr val="tx1"/>
                </a:solidFill>
                <a:effectLst/>
                <a:latin typeface="+mn-lt"/>
                <a:ea typeface="+mn-ea"/>
                <a:cs typeface="+mn-cs"/>
              </a:rPr>
              <a:t>ブラウザが主役になり機種への依存がなくなる</a:t>
            </a:r>
          </a:p>
          <a:p>
            <a:r>
              <a:rPr kumimoji="1" lang="ja-JP" altLang="ja-JP" sz="1200" kern="1200" dirty="0" smtClean="0">
                <a:solidFill>
                  <a:schemeClr val="tx1"/>
                </a:solidFill>
                <a:effectLst/>
                <a:latin typeface="+mn-lt"/>
                <a:ea typeface="+mn-ea"/>
                <a:cs typeface="+mn-cs"/>
              </a:rPr>
              <a:t>アプリケーションが</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ブラウザで動くようになれば、</a:t>
            </a:r>
            <a:r>
              <a:rPr kumimoji="1" lang="en-US" altLang="ja-JP" sz="1200" kern="1200" dirty="0" smtClean="0">
                <a:solidFill>
                  <a:schemeClr val="tx1"/>
                </a:solidFill>
                <a:effectLst/>
                <a:latin typeface="+mn-lt"/>
                <a:ea typeface="+mn-ea"/>
                <a:cs typeface="+mn-cs"/>
              </a:rPr>
              <a:t>Windows</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Mac</a:t>
            </a:r>
            <a:r>
              <a:rPr kumimoji="1" lang="ja-JP" altLang="ja-JP" sz="1200" kern="1200" dirty="0" smtClean="0">
                <a:solidFill>
                  <a:schemeClr val="tx1"/>
                </a:solidFill>
                <a:effectLst/>
                <a:latin typeface="+mn-lt"/>
                <a:ea typeface="+mn-ea"/>
                <a:cs typeface="+mn-cs"/>
              </a:rPr>
              <a:t>といった機種や</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への依存から解放されます。また、デバイスが異なっても</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ブラウザの設定情報を同期してくれるので、デバイスを変えても仕事の流れを途絶えさせることはありません。例えば、利用シーン（オフィス、自宅、客先、カフェ、電車など）に応じた最適なデバイスで同じアプリケーションやデータをそのまま使うことができるようになりま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このような方法が普及すれば、オフィスで</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を使わなくてはならないといったこれまでの制約から人々を解放し、新しいワークスタイルの実現を促すことになるでしょう。</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204</a:t>
            </a:fld>
            <a:endParaRPr kumimoji="1" lang="ja-JP" altLang="en-US"/>
          </a:p>
        </p:txBody>
      </p:sp>
    </p:spTree>
    <p:extLst>
      <p:ext uri="{BB962C8B-B14F-4D97-AF65-F5344CB8AC3E}">
        <p14:creationId xmlns:p14="http://schemas.microsoft.com/office/powerpoint/2010/main" val="171241699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206</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42360390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7"/>
          <p:cNvSpPr>
            <a:spLocks noGrp="1" noChangeArrowheads="1"/>
          </p:cNvSpPr>
          <p:nvPr>
            <p:ph type="sldNum" sz="quarter" idx="5"/>
          </p:nvPr>
        </p:nvSpPr>
        <p:spPr>
          <a:noFill/>
        </p:spPr>
        <p:txBody>
          <a:bodyPr/>
          <a:lstStyle/>
          <a:p>
            <a:pPr defTabSz="913112"/>
            <a:fld id="{7FACAF0C-EC15-4D0E-98AB-65E9F71F98EA}" type="slidenum">
              <a:rPr lang="ja-JP" altLang="en-US" smtClean="0"/>
              <a:pPr defTabSz="913112"/>
              <a:t>26</a:t>
            </a:fld>
            <a:endParaRPr lang="en-US" altLang="ja-JP" smtClean="0"/>
          </a:p>
        </p:txBody>
      </p:sp>
      <p:sp>
        <p:nvSpPr>
          <p:cNvPr id="24578" name="Rectangle 2"/>
          <p:cNvSpPr>
            <a:spLocks noGrp="1" noRot="1" noChangeAspect="1" noChangeArrowheads="1" noTextEdit="1"/>
          </p:cNvSpPr>
          <p:nvPr>
            <p:ph type="sldImg"/>
          </p:nvPr>
        </p:nvSpPr>
        <p:spPr>
          <a:ln/>
        </p:spPr>
      </p:sp>
      <p:sp>
        <p:nvSpPr>
          <p:cNvPr id="24579" name="Rectangle 3"/>
          <p:cNvSpPr>
            <a:spLocks noGrp="1" noChangeArrowheads="1"/>
          </p:cNvSpPr>
          <p:nvPr>
            <p:ph type="body" idx="1"/>
          </p:nvPr>
        </p:nvSpPr>
        <p:spPr>
          <a:noFill/>
          <a:ln/>
        </p:spPr>
        <p:txBody>
          <a:bodyPr/>
          <a:lstStyle/>
          <a:p>
            <a:r>
              <a:rPr kumimoji="1" lang="ja-JP" altLang="ja-JP" sz="1200" kern="1200" dirty="0" smtClean="0">
                <a:solidFill>
                  <a:schemeClr val="tx1"/>
                </a:solidFill>
                <a:effectLst/>
                <a:latin typeface="+mn-lt"/>
                <a:ea typeface="+mn-ea"/>
                <a:cs typeface="+mn-cs"/>
              </a:rPr>
              <a:t>クラウドが、今このような注目を浴びるに至った理由について、歴史を振り返りながら見ていきましょう。</a:t>
            </a:r>
          </a:p>
          <a:p>
            <a:r>
              <a:rPr kumimoji="1" lang="en-US" altLang="ja-JP" sz="1200" kern="1200" dirty="0" smtClean="0">
                <a:solidFill>
                  <a:schemeClr val="tx1"/>
                </a:solidFill>
                <a:effectLst/>
                <a:latin typeface="+mn-lt"/>
                <a:ea typeface="+mn-ea"/>
                <a:cs typeface="+mn-cs"/>
              </a:rPr>
              <a:t>Remington Rand</a:t>
            </a:r>
            <a:r>
              <a:rPr kumimoji="1" lang="ja-JP" altLang="ja-JP" sz="1200" kern="1200" dirty="0" smtClean="0">
                <a:solidFill>
                  <a:schemeClr val="tx1"/>
                </a:solidFill>
                <a:effectLst/>
                <a:latin typeface="+mn-lt"/>
                <a:ea typeface="+mn-ea"/>
                <a:cs typeface="+mn-cs"/>
              </a:rPr>
              <a:t>社（現</a:t>
            </a:r>
            <a:r>
              <a:rPr kumimoji="1" lang="en-US" altLang="ja-JP" sz="1200" kern="1200" dirty="0" smtClean="0">
                <a:solidFill>
                  <a:schemeClr val="tx1"/>
                </a:solidFill>
                <a:effectLst/>
                <a:latin typeface="+mn-lt"/>
                <a:ea typeface="+mn-ea"/>
                <a:cs typeface="+mn-cs"/>
              </a:rPr>
              <a:t>Unisys</a:t>
            </a:r>
            <a:r>
              <a:rPr kumimoji="1" lang="ja-JP" altLang="ja-JP" sz="1200" kern="1200" dirty="0" smtClean="0">
                <a:solidFill>
                  <a:schemeClr val="tx1"/>
                </a:solidFill>
                <a:effectLst/>
                <a:latin typeface="+mn-lt"/>
                <a:ea typeface="+mn-ea"/>
                <a:cs typeface="+mn-cs"/>
              </a:rPr>
              <a:t>社）が、初めての商用コンピュータ</a:t>
            </a:r>
            <a:r>
              <a:rPr kumimoji="1" lang="en-US" altLang="ja-JP" sz="1200" kern="1200" dirty="0" smtClean="0">
                <a:solidFill>
                  <a:schemeClr val="tx1"/>
                </a:solidFill>
                <a:effectLst/>
                <a:latin typeface="+mn-lt"/>
                <a:ea typeface="+mn-ea"/>
                <a:cs typeface="+mn-cs"/>
              </a:rPr>
              <a:t>UNIVAC1</a:t>
            </a:r>
            <a:r>
              <a:rPr kumimoji="1" lang="ja-JP" altLang="ja-JP" sz="1200" kern="1200" dirty="0" smtClean="0">
                <a:solidFill>
                  <a:schemeClr val="tx1"/>
                </a:solidFill>
                <a:effectLst/>
                <a:latin typeface="+mn-lt"/>
                <a:ea typeface="+mn-ea"/>
                <a:cs typeface="+mn-cs"/>
              </a:rPr>
              <a:t>を世に出したのは</a:t>
            </a:r>
            <a:r>
              <a:rPr kumimoji="1" lang="en-US" altLang="ja-JP" sz="1200" kern="1200" dirty="0" smtClean="0">
                <a:solidFill>
                  <a:schemeClr val="tx1"/>
                </a:solidFill>
                <a:effectLst/>
                <a:latin typeface="+mn-lt"/>
                <a:ea typeface="+mn-ea"/>
                <a:cs typeface="+mn-cs"/>
              </a:rPr>
              <a:t>1951</a:t>
            </a:r>
            <a:r>
              <a:rPr kumimoji="1" lang="ja-JP" altLang="ja-JP" sz="1200" kern="1200" dirty="0" smtClean="0">
                <a:solidFill>
                  <a:schemeClr val="tx1"/>
                </a:solidFill>
                <a:effectLst/>
                <a:latin typeface="+mn-lt"/>
                <a:ea typeface="+mn-ea"/>
                <a:cs typeface="+mn-cs"/>
              </a:rPr>
              <a:t>年でした。それ以前のコンピュータは軍事や大学での研究で利用されているものが大半で、ビジネスの現場で使われることはほとんどありませんでした。これがきっかけとなり、コンピュータがビジネスでも利用されるようになりました。そして、当時コンピュータといえば</a:t>
            </a:r>
            <a:r>
              <a:rPr kumimoji="1" lang="en-US" altLang="ja-JP" sz="1200" kern="1200" dirty="0" smtClean="0">
                <a:solidFill>
                  <a:schemeClr val="tx1"/>
                </a:solidFill>
                <a:effectLst/>
                <a:latin typeface="+mn-lt"/>
                <a:ea typeface="+mn-ea"/>
                <a:cs typeface="+mn-cs"/>
              </a:rPr>
              <a:t>UNIVAC</a:t>
            </a:r>
            <a:r>
              <a:rPr kumimoji="1" lang="ja-JP" altLang="ja-JP" sz="1200" kern="1200" dirty="0" smtClean="0">
                <a:solidFill>
                  <a:schemeClr val="tx1"/>
                </a:solidFill>
                <a:effectLst/>
                <a:latin typeface="+mn-lt"/>
                <a:ea typeface="+mn-ea"/>
                <a:cs typeface="+mn-cs"/>
              </a:rPr>
              <a:t>と言われるほど普及したのです。</a:t>
            </a:r>
          </a:p>
          <a:p>
            <a:r>
              <a:rPr kumimoji="1" lang="en-US" altLang="ja-JP" sz="1200" kern="1200" dirty="0" smtClean="0">
                <a:solidFill>
                  <a:schemeClr val="tx1"/>
                </a:solidFill>
                <a:effectLst/>
                <a:latin typeface="+mn-lt"/>
                <a:ea typeface="+mn-ea"/>
                <a:cs typeface="+mn-cs"/>
              </a:rPr>
              <a:t>UNIVAC1</a:t>
            </a:r>
            <a:r>
              <a:rPr kumimoji="1" lang="ja-JP" altLang="ja-JP" sz="1200" kern="1200" dirty="0" smtClean="0">
                <a:solidFill>
                  <a:schemeClr val="tx1"/>
                </a:solidFill>
                <a:effectLst/>
                <a:latin typeface="+mn-lt"/>
                <a:ea typeface="+mn-ea"/>
                <a:cs typeface="+mn-cs"/>
              </a:rPr>
              <a:t>の成功をきっかけに、各社が商用コンピュータを製造、販売するようになったのです。しかし、当時のコンピュータは、業務目的に応じて専用のコンピュータが必要でした。そのため、様々な業務を抱えるユーザー企業は、業務毎にコンピュータを購入しなければなりませんでした。高価なコンピュータを購入する費用ばかりでなく、コンピュータごとに使われている技術が違いましたので、異なる技術を習得しなければなりませんでした。また、今のように、プログラムや接続できる機器類もコンピュータごとに固有のものでした。そのため、運用の負担も重くのしかかっていました。</a:t>
            </a:r>
          </a:p>
          <a:p>
            <a:r>
              <a:rPr kumimoji="1" lang="ja-JP" altLang="ja-JP" sz="1200" kern="1200" dirty="0" smtClean="0">
                <a:solidFill>
                  <a:schemeClr val="tx1"/>
                </a:solidFill>
                <a:effectLst/>
                <a:latin typeface="+mn-lt"/>
                <a:ea typeface="+mn-ea"/>
                <a:cs typeface="+mn-cs"/>
              </a:rPr>
              <a:t>コンピュータを提供するメーカーにしても、いろいろな種類のコンピュータを開発、製造しなければならず、大きな負担でした。</a:t>
            </a:r>
          </a:p>
          <a:p>
            <a:r>
              <a:rPr kumimoji="1" lang="en-US" altLang="ja-JP" sz="1200" kern="1200" dirty="0" smtClean="0">
                <a:solidFill>
                  <a:schemeClr val="tx1"/>
                </a:solidFill>
                <a:effectLst/>
                <a:latin typeface="+mn-lt"/>
                <a:ea typeface="+mn-ea"/>
                <a:cs typeface="+mn-cs"/>
              </a:rPr>
              <a:t>1964</a:t>
            </a:r>
            <a:r>
              <a:rPr kumimoji="1" lang="ja-JP" altLang="ja-JP" sz="1200" kern="1200" dirty="0" smtClean="0">
                <a:solidFill>
                  <a:schemeClr val="tx1"/>
                </a:solidFill>
                <a:effectLst/>
                <a:latin typeface="+mn-lt"/>
                <a:ea typeface="+mn-ea"/>
                <a:cs typeface="+mn-cs"/>
              </a:rPr>
              <a:t>年、そんな常識を変えるコンピュータを</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が発表しました。</a:t>
            </a:r>
            <a:r>
              <a:rPr kumimoji="1" lang="en-US" altLang="ja-JP" sz="1200" kern="1200" dirty="0" smtClean="0">
                <a:solidFill>
                  <a:schemeClr val="tx1"/>
                </a:solidFill>
                <a:effectLst/>
                <a:latin typeface="+mn-lt"/>
                <a:ea typeface="+mn-ea"/>
                <a:cs typeface="+mn-cs"/>
              </a:rPr>
              <a:t>System/360(S/360)</a:t>
            </a:r>
            <a:r>
              <a:rPr kumimoji="1" lang="ja-JP" altLang="ja-JP" sz="1200" kern="1200" dirty="0" smtClean="0">
                <a:solidFill>
                  <a:schemeClr val="tx1"/>
                </a:solidFill>
                <a:effectLst/>
                <a:latin typeface="+mn-lt"/>
                <a:ea typeface="+mn-ea"/>
                <a:cs typeface="+mn-cs"/>
              </a:rPr>
              <a:t>です。全方位</a:t>
            </a:r>
            <a:r>
              <a:rPr kumimoji="1" lang="en-US" altLang="ja-JP" sz="1200" kern="1200" dirty="0" smtClean="0">
                <a:solidFill>
                  <a:schemeClr val="tx1"/>
                </a:solidFill>
                <a:effectLst/>
                <a:latin typeface="+mn-lt"/>
                <a:ea typeface="+mn-ea"/>
                <a:cs typeface="+mn-cs"/>
              </a:rPr>
              <a:t>360</a:t>
            </a:r>
            <a:r>
              <a:rPr kumimoji="1" lang="ja-JP" altLang="ja-JP" sz="1200" kern="1200" dirty="0" smtClean="0">
                <a:solidFill>
                  <a:schemeClr val="tx1"/>
                </a:solidFill>
                <a:effectLst/>
                <a:latin typeface="+mn-lt"/>
                <a:ea typeface="+mn-ea"/>
                <a:cs typeface="+mn-cs"/>
              </a:rPr>
              <a:t>度、どんな業務でもこれ一台でこなせる「汎用機」の登場です。今で言うメインフレームです。</a:t>
            </a:r>
          </a:p>
          <a:p>
            <a:r>
              <a:rPr kumimoji="1" lang="ja-JP" altLang="ja-JP" sz="1200" kern="1200" dirty="0" smtClean="0">
                <a:solidFill>
                  <a:schemeClr val="tx1"/>
                </a:solidFill>
                <a:effectLst/>
                <a:latin typeface="+mn-lt"/>
                <a:ea typeface="+mn-ea"/>
                <a:cs typeface="+mn-cs"/>
              </a:rPr>
              <a:t>商用だけでなく科学技術計算も対応するため、浮動小数点計算もできるようになっていました。さらに、技術仕様を標準化し「</a:t>
            </a:r>
            <a:r>
              <a:rPr kumimoji="1" lang="en-US" altLang="ja-JP" sz="1200" kern="1200" dirty="0" smtClean="0">
                <a:solidFill>
                  <a:schemeClr val="tx1"/>
                </a:solidFill>
                <a:effectLst/>
                <a:latin typeface="+mn-lt"/>
                <a:ea typeface="+mn-ea"/>
                <a:cs typeface="+mn-cs"/>
              </a:rPr>
              <a:t>System/360</a:t>
            </a:r>
            <a:r>
              <a:rPr kumimoji="1" lang="ja-JP" altLang="ja-JP" sz="1200" kern="1200" dirty="0" smtClean="0">
                <a:solidFill>
                  <a:schemeClr val="tx1"/>
                </a:solidFill>
                <a:effectLst/>
                <a:latin typeface="+mn-lt"/>
                <a:ea typeface="+mn-ea"/>
                <a:cs typeface="+mn-cs"/>
              </a:rPr>
              <a:t>アーキテクチャ」として公開しました。</a:t>
            </a:r>
          </a:p>
          <a:p>
            <a:r>
              <a:rPr kumimoji="1" lang="ja-JP" altLang="ja-JP" sz="1200" kern="1200" dirty="0" smtClean="0">
                <a:solidFill>
                  <a:schemeClr val="tx1"/>
                </a:solidFill>
                <a:effectLst/>
                <a:latin typeface="+mn-lt"/>
                <a:ea typeface="+mn-ea"/>
                <a:cs typeface="+mn-cs"/>
              </a:rPr>
              <a:t>「アーキテクチャ」とは、「設計思想」あるいは「方式」という意味です。この「アーキテクチャ」が同じであれば、規模の大小にかかわらずプログラムやデータの互換性が保証されるばかりでなく、そこに接続される機器類も同じものを使うことができました。この「アーキテクチャ」の確立により、</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は互換性のある設計で様々な価格のシステムを提供できたのです。</a:t>
            </a:r>
          </a:p>
          <a:p>
            <a:r>
              <a:rPr kumimoji="1" lang="ja-JP" altLang="ja-JP" sz="1200" kern="1200" dirty="0" smtClean="0">
                <a:solidFill>
                  <a:schemeClr val="tx1"/>
                </a:solidFill>
                <a:effectLst/>
                <a:latin typeface="+mn-lt"/>
                <a:ea typeface="+mn-ea"/>
                <a:cs typeface="+mn-cs"/>
              </a:rPr>
              <a:t>また、「アーキテクチャ」が公開されたことにより、</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以外の企業が</a:t>
            </a:r>
            <a:r>
              <a:rPr kumimoji="1" lang="en-US" altLang="ja-JP" sz="1200" kern="1200" dirty="0" smtClean="0">
                <a:solidFill>
                  <a:schemeClr val="tx1"/>
                </a:solidFill>
                <a:effectLst/>
                <a:latin typeface="+mn-lt"/>
                <a:ea typeface="+mn-ea"/>
                <a:cs typeface="+mn-cs"/>
              </a:rPr>
              <a:t>S/360</a:t>
            </a:r>
            <a:r>
              <a:rPr kumimoji="1" lang="ja-JP" altLang="ja-JP" sz="1200" kern="1200" dirty="0" smtClean="0">
                <a:solidFill>
                  <a:schemeClr val="tx1"/>
                </a:solidFill>
                <a:effectLst/>
                <a:latin typeface="+mn-lt"/>
                <a:ea typeface="+mn-ea"/>
                <a:cs typeface="+mn-cs"/>
              </a:rPr>
              <a:t>の上で動くプログラムを開発できるようになりました。また、</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に接続可能な機器の開発も容易になりました。その結果、</a:t>
            </a:r>
            <a:r>
              <a:rPr kumimoji="1" lang="en-US" altLang="ja-JP" sz="1200" kern="1200" dirty="0" smtClean="0">
                <a:solidFill>
                  <a:schemeClr val="tx1"/>
                </a:solidFill>
                <a:effectLst/>
                <a:latin typeface="+mn-lt"/>
                <a:ea typeface="+mn-ea"/>
                <a:cs typeface="+mn-cs"/>
              </a:rPr>
              <a:t>S/360</a:t>
            </a:r>
            <a:r>
              <a:rPr kumimoji="1" lang="ja-JP" altLang="ja-JP" sz="1200" kern="1200" dirty="0" smtClean="0">
                <a:solidFill>
                  <a:schemeClr val="tx1"/>
                </a:solidFill>
                <a:effectLst/>
                <a:latin typeface="+mn-lt"/>
                <a:ea typeface="+mn-ea"/>
                <a:cs typeface="+mn-cs"/>
              </a:rPr>
              <a:t>の周辺に多くの関連ビジネスが生まれていったのです。</a:t>
            </a:r>
          </a:p>
          <a:p>
            <a:r>
              <a:rPr kumimoji="1" lang="ja-JP" altLang="ja-JP" sz="1200" kern="1200" dirty="0" smtClean="0">
                <a:solidFill>
                  <a:schemeClr val="tx1"/>
                </a:solidFill>
                <a:effectLst/>
                <a:latin typeface="+mn-lt"/>
                <a:ea typeface="+mn-ea"/>
                <a:cs typeface="+mn-cs"/>
              </a:rPr>
              <a:t>今でこそ「オープン」が当たり前の時代ですが、当時は、ノウハウである技術仕様を公開することは、普通ではなかったようです。しかし、「アーキテクチャ」をオープンにすることで、</a:t>
            </a:r>
            <a:r>
              <a:rPr kumimoji="1" lang="en-US" altLang="ja-JP" sz="1200" kern="1200" dirty="0" smtClean="0">
                <a:solidFill>
                  <a:schemeClr val="tx1"/>
                </a:solidFill>
                <a:effectLst/>
                <a:latin typeface="+mn-lt"/>
                <a:ea typeface="+mn-ea"/>
                <a:cs typeface="+mn-cs"/>
              </a:rPr>
              <a:t>S/360</a:t>
            </a:r>
            <a:r>
              <a:rPr kumimoji="1" lang="ja-JP" altLang="ja-JP" sz="1200" kern="1200" dirty="0" smtClean="0">
                <a:solidFill>
                  <a:schemeClr val="tx1"/>
                </a:solidFill>
                <a:effectLst/>
                <a:latin typeface="+mn-lt"/>
                <a:ea typeface="+mn-ea"/>
                <a:cs typeface="+mn-cs"/>
              </a:rPr>
              <a:t>の周辺に多くのビジネスが生まれ、エコシステム（生態系）を形成するに至り、</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のコンピュータは業界の標準として市場を席巻することになりました。</a:t>
            </a:r>
          </a:p>
          <a:p>
            <a:r>
              <a:rPr kumimoji="1" lang="ja-JP" altLang="ja-JP" sz="1200" kern="1200" dirty="0" smtClean="0">
                <a:solidFill>
                  <a:schemeClr val="tx1"/>
                </a:solidFill>
                <a:effectLst/>
                <a:latin typeface="+mn-lt"/>
                <a:ea typeface="+mn-ea"/>
                <a:cs typeface="+mn-cs"/>
              </a:rPr>
              <a:t>このような時代、我が国の通産省は国産コンピュータ・メーカーを保護するため、国策として</a:t>
            </a:r>
            <a:r>
              <a:rPr kumimoji="1" lang="en-US" altLang="ja-JP" sz="1200" kern="1200" dirty="0" smtClean="0">
                <a:solidFill>
                  <a:schemeClr val="tx1"/>
                </a:solidFill>
                <a:effectLst/>
                <a:latin typeface="+mn-lt"/>
                <a:ea typeface="+mn-ea"/>
                <a:cs typeface="+mn-cs"/>
              </a:rPr>
              <a:t>S/360</a:t>
            </a:r>
            <a:r>
              <a:rPr kumimoji="1" lang="ja-JP" altLang="ja-JP" sz="1200" kern="1200" dirty="0" smtClean="0">
                <a:solidFill>
                  <a:schemeClr val="tx1"/>
                </a:solidFill>
                <a:effectLst/>
                <a:latin typeface="+mn-lt"/>
                <a:ea typeface="+mn-ea"/>
                <a:cs typeface="+mn-cs"/>
              </a:rPr>
              <a:t>の後継である</a:t>
            </a:r>
            <a:r>
              <a:rPr kumimoji="1" lang="en-US" altLang="ja-JP" sz="1200" kern="1200" dirty="0" smtClean="0">
                <a:solidFill>
                  <a:schemeClr val="tx1"/>
                </a:solidFill>
                <a:effectLst/>
                <a:latin typeface="+mn-lt"/>
                <a:ea typeface="+mn-ea"/>
                <a:cs typeface="+mn-cs"/>
              </a:rPr>
              <a:t>S/370</a:t>
            </a:r>
            <a:r>
              <a:rPr kumimoji="1" lang="ja-JP" altLang="ja-JP" sz="1200" kern="1200" dirty="0" smtClean="0">
                <a:solidFill>
                  <a:schemeClr val="tx1"/>
                </a:solidFill>
                <a:effectLst/>
                <a:latin typeface="+mn-lt"/>
                <a:ea typeface="+mn-ea"/>
                <a:cs typeface="+mn-cs"/>
              </a:rPr>
              <a:t>の「アーキテクチャ」を使った</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互換機を開発、</a:t>
            </a:r>
            <a:r>
              <a:rPr kumimoji="1" lang="en-US" altLang="ja-JP" sz="1200" kern="1200" dirty="0" smtClean="0">
                <a:solidFill>
                  <a:schemeClr val="tx1"/>
                </a:solidFill>
                <a:effectLst/>
                <a:latin typeface="+mn-lt"/>
                <a:ea typeface="+mn-ea"/>
                <a:cs typeface="+mn-cs"/>
              </a:rPr>
              <a:t>1975</a:t>
            </a:r>
            <a:r>
              <a:rPr kumimoji="1" lang="ja-JP" altLang="ja-JP" sz="1200" kern="1200" dirty="0" smtClean="0">
                <a:solidFill>
                  <a:schemeClr val="tx1"/>
                </a:solidFill>
                <a:effectLst/>
                <a:latin typeface="+mn-lt"/>
                <a:ea typeface="+mn-ea"/>
                <a:cs typeface="+mn-cs"/>
              </a:rPr>
              <a:t>年に富士通の</a:t>
            </a:r>
            <a:r>
              <a:rPr kumimoji="1" lang="en-US" altLang="ja-JP" sz="1200" kern="1200" dirty="0" smtClean="0">
                <a:solidFill>
                  <a:schemeClr val="tx1"/>
                </a:solidFill>
                <a:effectLst/>
                <a:latin typeface="+mn-lt"/>
                <a:ea typeface="+mn-ea"/>
                <a:cs typeface="+mn-cs"/>
              </a:rPr>
              <a:t>M190</a:t>
            </a:r>
            <a:r>
              <a:rPr kumimoji="1" lang="ja-JP" altLang="ja-JP" sz="1200" kern="1200" dirty="0" smtClean="0">
                <a:solidFill>
                  <a:schemeClr val="tx1"/>
                </a:solidFill>
                <a:effectLst/>
                <a:latin typeface="+mn-lt"/>
                <a:ea typeface="+mn-ea"/>
                <a:cs typeface="+mn-cs"/>
              </a:rPr>
              <a:t>が初出荷されたのです。</a:t>
            </a:r>
          </a:p>
          <a:p>
            <a:r>
              <a:rPr kumimoji="1" lang="ja-JP" altLang="ja-JP" sz="1200" kern="1200" dirty="0" smtClean="0">
                <a:solidFill>
                  <a:schemeClr val="tx1"/>
                </a:solidFill>
                <a:effectLst/>
                <a:latin typeface="+mn-lt"/>
                <a:ea typeface="+mn-ea"/>
                <a:cs typeface="+mn-cs"/>
              </a:rPr>
              <a:t>このような、</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が絶対的な地位を維持していた</a:t>
            </a:r>
            <a:r>
              <a:rPr kumimoji="1" lang="en-US" altLang="ja-JP" sz="1200" kern="1200" dirty="0" smtClean="0">
                <a:solidFill>
                  <a:schemeClr val="tx1"/>
                </a:solidFill>
                <a:effectLst/>
                <a:latin typeface="+mn-lt"/>
                <a:ea typeface="+mn-ea"/>
                <a:cs typeface="+mn-cs"/>
              </a:rPr>
              <a:t>1977</a:t>
            </a:r>
            <a:r>
              <a:rPr kumimoji="1" lang="ja-JP" altLang="ja-JP" sz="1200" kern="1200" dirty="0" smtClean="0">
                <a:solidFill>
                  <a:schemeClr val="tx1"/>
                </a:solidFill>
                <a:effectLst/>
                <a:latin typeface="+mn-lt"/>
                <a:ea typeface="+mn-ea"/>
                <a:cs typeface="+mn-cs"/>
              </a:rPr>
              <a:t>年、</a:t>
            </a:r>
            <a:r>
              <a:rPr kumimoji="1" lang="en-US" altLang="ja-JP" sz="1200" kern="1200" dirty="0" smtClean="0">
                <a:solidFill>
                  <a:schemeClr val="tx1"/>
                </a:solidFill>
                <a:effectLst/>
                <a:latin typeface="+mn-lt"/>
                <a:ea typeface="+mn-ea"/>
                <a:cs typeface="+mn-cs"/>
              </a:rPr>
              <a:t>DEC</a:t>
            </a:r>
            <a:r>
              <a:rPr kumimoji="1" lang="ja-JP" altLang="ja-JP" sz="1200" kern="1200" dirty="0" smtClean="0">
                <a:solidFill>
                  <a:schemeClr val="tx1"/>
                </a:solidFill>
                <a:effectLst/>
                <a:latin typeface="+mn-lt"/>
                <a:ea typeface="+mn-ea"/>
                <a:cs typeface="+mn-cs"/>
              </a:rPr>
              <a:t>社（現</a:t>
            </a:r>
            <a:r>
              <a:rPr kumimoji="1" lang="en-US" altLang="ja-JP" sz="1200" kern="1200" dirty="0" smtClean="0">
                <a:solidFill>
                  <a:schemeClr val="tx1"/>
                </a:solidFill>
                <a:effectLst/>
                <a:latin typeface="+mn-lt"/>
                <a:ea typeface="+mn-ea"/>
                <a:cs typeface="+mn-cs"/>
              </a:rPr>
              <a:t>HP</a:t>
            </a:r>
            <a:r>
              <a:rPr kumimoji="1" lang="ja-JP" altLang="ja-JP" sz="1200" kern="1200" dirty="0" smtClean="0">
                <a:solidFill>
                  <a:schemeClr val="tx1"/>
                </a:solidFill>
                <a:effectLst/>
                <a:latin typeface="+mn-lt"/>
                <a:ea typeface="+mn-ea"/>
                <a:cs typeface="+mn-cs"/>
              </a:rPr>
              <a:t>社）が</a:t>
            </a:r>
            <a:r>
              <a:rPr kumimoji="1" lang="en-US" altLang="ja-JP" sz="1200" kern="1200" dirty="0" smtClean="0">
                <a:solidFill>
                  <a:schemeClr val="tx1"/>
                </a:solidFill>
                <a:effectLst/>
                <a:latin typeface="+mn-lt"/>
                <a:ea typeface="+mn-ea"/>
                <a:cs typeface="+mn-cs"/>
              </a:rPr>
              <a:t>VAX11/780</a:t>
            </a:r>
            <a:r>
              <a:rPr kumimoji="1" lang="ja-JP" altLang="ja-JP" sz="1200" kern="1200" dirty="0" smtClean="0">
                <a:solidFill>
                  <a:schemeClr val="tx1"/>
                </a:solidFill>
                <a:effectLst/>
                <a:latin typeface="+mn-lt"/>
                <a:ea typeface="+mn-ea"/>
                <a:cs typeface="+mn-cs"/>
              </a:rPr>
              <a:t>といわれるコンピュータを発表しました。このコンピュータは、</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のコンピュータに比べ処理性能当たりの単価が大幅に安く、最初は科学技術計算の分野で、さらには事務計算の分野へと用途を広げ、</a:t>
            </a:r>
            <a:r>
              <a:rPr kumimoji="1" lang="en-US" altLang="ja-JP" sz="1200" kern="1200" dirty="0" smtClean="0">
                <a:solidFill>
                  <a:schemeClr val="tx1"/>
                </a:solidFill>
                <a:effectLst/>
                <a:latin typeface="+mn-lt"/>
                <a:ea typeface="+mn-ea"/>
                <a:cs typeface="+mn-cs"/>
              </a:rPr>
              <a:t>DEC</a:t>
            </a:r>
            <a:r>
              <a:rPr kumimoji="1" lang="ja-JP" altLang="ja-JP" sz="1200" kern="1200" dirty="0" smtClean="0">
                <a:solidFill>
                  <a:schemeClr val="tx1"/>
                </a:solidFill>
                <a:effectLst/>
                <a:latin typeface="+mn-lt"/>
                <a:ea typeface="+mn-ea"/>
                <a:cs typeface="+mn-cs"/>
              </a:rPr>
              <a:t>社は</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に次ぐ業界二位の地位にまで上り詰めていったのです。</a:t>
            </a:r>
          </a:p>
          <a:p>
            <a:r>
              <a:rPr kumimoji="1" lang="ja-JP" altLang="ja-JP" sz="1200" kern="1200" dirty="0" smtClean="0">
                <a:solidFill>
                  <a:schemeClr val="tx1"/>
                </a:solidFill>
                <a:effectLst/>
                <a:latin typeface="+mn-lt"/>
                <a:ea typeface="+mn-ea"/>
                <a:cs typeface="+mn-cs"/>
              </a:rPr>
              <a:t>この成功に触発され、</a:t>
            </a:r>
            <a:r>
              <a:rPr kumimoji="1" lang="en-US" altLang="ja-JP" sz="1200" kern="1200" dirty="0" smtClean="0">
                <a:solidFill>
                  <a:schemeClr val="tx1"/>
                </a:solidFill>
                <a:effectLst/>
                <a:latin typeface="+mn-lt"/>
                <a:ea typeface="+mn-ea"/>
                <a:cs typeface="+mn-cs"/>
              </a:rPr>
              <a:t>1980</a:t>
            </a:r>
            <a:r>
              <a:rPr kumimoji="1" lang="ja-JP" altLang="ja-JP" sz="1200" kern="1200" dirty="0" smtClean="0">
                <a:solidFill>
                  <a:schemeClr val="tx1"/>
                </a:solidFill>
                <a:effectLst/>
                <a:latin typeface="+mn-lt"/>
                <a:ea typeface="+mn-ea"/>
                <a:cs typeface="+mn-cs"/>
              </a:rPr>
              <a:t>年代、多くの小型コンピュータが出現しました。それが、オフィース・コンピュータ（オフコン）、ミニ・コンピュータ（ミニコン）、エンジニアリング・ワークステーションと呼ばれるコンピュータです。高価なメインフレームに全てを頼っていた当時、そこまで高性能、高機能ではなくてもいいので、もっと安くて、手軽に使えるコンピュータが欲しいと言う需要に応える形で、広く普及してゆきました。その後、これら小型コンピュータの性能も向上し、メインフレームで行っていたことを置き換えるようになるとともに、新しい業務をはじめからこれらの小型コンピュータで開発、あるいは、市販のパッケージ・ソフトウエアを使って利用するという流れが生まれてきたのです。これが、世に言う「ダウンサイジング」です。</a:t>
            </a:r>
          </a:p>
          <a:p>
            <a:r>
              <a:rPr kumimoji="1" lang="ja-JP" altLang="ja-JP" sz="1200" kern="1200" dirty="0" smtClean="0">
                <a:solidFill>
                  <a:schemeClr val="tx1"/>
                </a:solidFill>
                <a:effectLst/>
                <a:latin typeface="+mn-lt"/>
                <a:ea typeface="+mn-ea"/>
                <a:cs typeface="+mn-cs"/>
              </a:rPr>
              <a:t>また、時を前後してパーソナル・コンピュータ</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も登場します。アップル、タンディ・ラジオシャック、コモドールといったいわゆる</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御三家が、その名前の通り、個人が趣味で使うコンピュータとして登場します。その後、</a:t>
            </a:r>
            <a:r>
              <a:rPr kumimoji="1" lang="en-US" altLang="ja-JP" sz="1200" kern="1200" dirty="0" smtClean="0">
                <a:solidFill>
                  <a:schemeClr val="tx1"/>
                </a:solidFill>
                <a:effectLst/>
                <a:latin typeface="+mn-lt"/>
                <a:ea typeface="+mn-ea"/>
                <a:cs typeface="+mn-cs"/>
              </a:rPr>
              <a:t>1981</a:t>
            </a:r>
            <a:r>
              <a:rPr kumimoji="1" lang="ja-JP" altLang="ja-JP" sz="1200" kern="1200" dirty="0" smtClean="0">
                <a:solidFill>
                  <a:schemeClr val="tx1"/>
                </a:solidFill>
                <a:effectLst/>
                <a:latin typeface="+mn-lt"/>
                <a:ea typeface="+mn-ea"/>
                <a:cs typeface="+mn-cs"/>
              </a:rPr>
              <a:t>年</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が</a:t>
            </a:r>
            <a:r>
              <a:rPr kumimoji="1" lang="en-US" altLang="ja-JP" sz="1200" kern="1200" dirty="0" smtClean="0">
                <a:solidFill>
                  <a:schemeClr val="tx1"/>
                </a:solidFill>
                <a:effectLst/>
                <a:latin typeface="+mn-lt"/>
                <a:ea typeface="+mn-ea"/>
                <a:cs typeface="+mn-cs"/>
              </a:rPr>
              <a:t> Personal Computer model 5150</a:t>
            </a:r>
            <a:r>
              <a:rPr kumimoji="1" lang="ja-JP" altLang="ja-JP" sz="1200" kern="1200" dirty="0" smtClean="0">
                <a:solidFill>
                  <a:schemeClr val="tx1"/>
                </a:solidFill>
                <a:effectLst/>
                <a:latin typeface="+mn-lt"/>
                <a:ea typeface="+mn-ea"/>
                <a:cs typeface="+mn-cs"/>
              </a:rPr>
              <a:t>（通称</a:t>
            </a:r>
            <a:r>
              <a:rPr kumimoji="1" lang="en-US" altLang="ja-JP" sz="1200" kern="1200" dirty="0" smtClean="0">
                <a:solidFill>
                  <a:schemeClr val="tx1"/>
                </a:solidFill>
                <a:effectLst/>
                <a:latin typeface="+mn-lt"/>
                <a:ea typeface="+mn-ea"/>
                <a:cs typeface="+mn-cs"/>
              </a:rPr>
              <a:t>IBM PC</a:t>
            </a:r>
            <a:r>
              <a:rPr kumimoji="1" lang="ja-JP" altLang="ja-JP" sz="1200" kern="1200" dirty="0" smtClean="0">
                <a:solidFill>
                  <a:schemeClr val="tx1"/>
                </a:solidFill>
                <a:effectLst/>
                <a:latin typeface="+mn-lt"/>
                <a:ea typeface="+mn-ea"/>
                <a:cs typeface="+mn-cs"/>
              </a:rPr>
              <a:t>）を発売するに至り、ビジネスでの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利用が一気に加速しました。</a:t>
            </a:r>
          </a:p>
          <a:p>
            <a:r>
              <a:rPr kumimoji="1" lang="ja-JP" altLang="ja-JP" sz="1200" kern="1200" dirty="0" smtClean="0">
                <a:solidFill>
                  <a:schemeClr val="tx1"/>
                </a:solidFill>
                <a:effectLst/>
                <a:latin typeface="+mn-lt"/>
                <a:ea typeface="+mn-ea"/>
                <a:cs typeface="+mn-cs"/>
              </a:rPr>
              <a:t>ただ、様々な小型コンピュータの出現は、技術標準の乱立を招き、</a:t>
            </a:r>
            <a:r>
              <a:rPr kumimoji="1" lang="en-US" altLang="ja-JP" sz="1200" kern="1200" dirty="0" smtClean="0">
                <a:solidFill>
                  <a:schemeClr val="tx1"/>
                </a:solidFill>
                <a:effectLst/>
                <a:latin typeface="+mn-lt"/>
                <a:ea typeface="+mn-ea"/>
                <a:cs typeface="+mn-cs"/>
              </a:rPr>
              <a:t>S/360</a:t>
            </a:r>
            <a:r>
              <a:rPr kumimoji="1" lang="ja-JP" altLang="ja-JP" sz="1200" kern="1200" dirty="0" smtClean="0">
                <a:solidFill>
                  <a:schemeClr val="tx1"/>
                </a:solidFill>
                <a:effectLst/>
                <a:latin typeface="+mn-lt"/>
                <a:ea typeface="+mn-ea"/>
                <a:cs typeface="+mn-cs"/>
              </a:rPr>
              <a:t>出現以前と同様の混乱を招いたのです。この事態を大きく変えるきっかけとなったのが、</a:t>
            </a:r>
            <a:r>
              <a:rPr kumimoji="1" lang="en-US" altLang="ja-JP" sz="1200" kern="1200" dirty="0" smtClean="0">
                <a:solidFill>
                  <a:schemeClr val="tx1"/>
                </a:solidFill>
                <a:effectLst/>
                <a:latin typeface="+mn-lt"/>
                <a:ea typeface="+mn-ea"/>
                <a:cs typeface="+mn-cs"/>
              </a:rPr>
              <a:t>IBM PC</a:t>
            </a:r>
            <a:r>
              <a:rPr kumimoji="1" lang="ja-JP" altLang="ja-JP" sz="1200" kern="1200" dirty="0" smtClean="0">
                <a:solidFill>
                  <a:schemeClr val="tx1"/>
                </a:solidFill>
                <a:effectLst/>
                <a:latin typeface="+mn-lt"/>
                <a:ea typeface="+mn-ea"/>
                <a:cs typeface="+mn-cs"/>
              </a:rPr>
              <a:t>でした。</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のブランド力により、</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への信頼が高まり、ビジネスでの利用が広がったこと、そして互換機の出現により、コストが大きく下がったことが理由です。</a:t>
            </a:r>
          </a:p>
          <a:p>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では後発だった</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は、開発を急ぐために、市販の部品を使い、技術を公開して他社に周辺機器やアプリケーションソフトを作ってもらうという戦略を採用しました。コンピュータの中核であるプロセッサー（</a:t>
            </a:r>
            <a:r>
              <a:rPr kumimoji="1" lang="en-US" altLang="ja-JP" sz="1200" kern="1200" dirty="0" smtClean="0">
                <a:solidFill>
                  <a:schemeClr val="tx1"/>
                </a:solidFill>
                <a:effectLst/>
                <a:latin typeface="+mn-lt"/>
                <a:ea typeface="+mn-ea"/>
                <a:cs typeface="+mn-cs"/>
              </a:rPr>
              <a:t>CPU</a:t>
            </a:r>
            <a:r>
              <a:rPr kumimoji="1" lang="ja-JP" altLang="ja-JP" sz="1200" kern="1200" dirty="0" smtClean="0">
                <a:solidFill>
                  <a:schemeClr val="tx1"/>
                </a:solidFill>
                <a:effectLst/>
                <a:latin typeface="+mn-lt"/>
                <a:ea typeface="+mn-ea"/>
                <a:cs typeface="+mn-cs"/>
              </a:rPr>
              <a:t>）を</a:t>
            </a:r>
            <a:r>
              <a:rPr kumimoji="1" lang="en-US" altLang="ja-JP" sz="1200" kern="1200" dirty="0" smtClean="0">
                <a:solidFill>
                  <a:schemeClr val="tx1"/>
                </a:solidFill>
                <a:effectLst/>
                <a:latin typeface="+mn-lt"/>
                <a:ea typeface="+mn-ea"/>
                <a:cs typeface="+mn-cs"/>
              </a:rPr>
              <a:t>Intel</a:t>
            </a:r>
            <a:r>
              <a:rPr kumimoji="1" lang="ja-JP" altLang="ja-JP" sz="1200" kern="1200" dirty="0" smtClean="0">
                <a:solidFill>
                  <a:schemeClr val="tx1"/>
                </a:solidFill>
                <a:effectLst/>
                <a:latin typeface="+mn-lt"/>
                <a:ea typeface="+mn-ea"/>
                <a:cs typeface="+mn-cs"/>
              </a:rPr>
              <a:t>社から、また、オペレーティングシステム（</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社から調達したのです。</a:t>
            </a:r>
          </a:p>
          <a:p>
            <a:r>
              <a:rPr kumimoji="1" lang="ja-JP" altLang="ja-JP" sz="1200" kern="1200" dirty="0" smtClean="0">
                <a:solidFill>
                  <a:schemeClr val="tx1"/>
                </a:solidFill>
                <a:effectLst/>
                <a:latin typeface="+mn-lt"/>
                <a:ea typeface="+mn-ea"/>
                <a:cs typeface="+mn-cs"/>
              </a:rPr>
              <a:t>一方で、</a:t>
            </a:r>
            <a:r>
              <a:rPr kumimoji="1" lang="en-US" altLang="ja-JP" sz="1200" kern="1200" dirty="0" smtClean="0">
                <a:solidFill>
                  <a:schemeClr val="tx1"/>
                </a:solidFill>
                <a:effectLst/>
                <a:latin typeface="+mn-lt"/>
                <a:ea typeface="+mn-ea"/>
                <a:cs typeface="+mn-cs"/>
              </a:rPr>
              <a:t>Intel</a:t>
            </a:r>
            <a:r>
              <a:rPr kumimoji="1" lang="ja-JP" altLang="ja-JP" sz="1200" kern="1200" dirty="0" smtClean="0">
                <a:solidFill>
                  <a:schemeClr val="tx1"/>
                </a:solidFill>
                <a:effectLst/>
                <a:latin typeface="+mn-lt"/>
                <a:ea typeface="+mn-ea"/>
                <a:cs typeface="+mn-cs"/>
              </a:rPr>
              <a:t>社は自社の</a:t>
            </a:r>
            <a:r>
              <a:rPr kumimoji="1" lang="en-US" altLang="ja-JP" sz="1200" kern="1200" dirty="0" smtClean="0">
                <a:solidFill>
                  <a:schemeClr val="tx1"/>
                </a:solidFill>
                <a:effectLst/>
                <a:latin typeface="+mn-lt"/>
                <a:ea typeface="+mn-ea"/>
                <a:cs typeface="+mn-cs"/>
              </a:rPr>
              <a:t>CPU</a:t>
            </a:r>
            <a:r>
              <a:rPr kumimoji="1" lang="ja-JP" altLang="ja-JP" sz="1200" kern="1200" dirty="0" smtClean="0">
                <a:solidFill>
                  <a:schemeClr val="tx1"/>
                </a:solidFill>
                <a:effectLst/>
                <a:latin typeface="+mn-lt"/>
                <a:ea typeface="+mn-ea"/>
                <a:cs typeface="+mn-cs"/>
              </a:rPr>
              <a:t>の技術仕様を「インテル・アーキテクチャ（</a:t>
            </a:r>
            <a:r>
              <a:rPr kumimoji="1" lang="en-US" altLang="ja-JP" sz="1200" kern="1200" dirty="0" smtClean="0">
                <a:solidFill>
                  <a:schemeClr val="tx1"/>
                </a:solidFill>
                <a:effectLst/>
                <a:latin typeface="+mn-lt"/>
                <a:ea typeface="+mn-ea"/>
                <a:cs typeface="+mn-cs"/>
              </a:rPr>
              <a:t>IA: Intel Architecture</a:t>
            </a:r>
            <a:r>
              <a:rPr kumimoji="1" lang="ja-JP" altLang="ja-JP" sz="1200" kern="1200" dirty="0" smtClean="0">
                <a:solidFill>
                  <a:schemeClr val="tx1"/>
                </a:solidFill>
                <a:effectLst/>
                <a:latin typeface="+mn-lt"/>
                <a:ea typeface="+mn-ea"/>
                <a:cs typeface="+mn-cs"/>
              </a:rPr>
              <a:t>）」として公開、</a:t>
            </a:r>
            <a:r>
              <a:rPr kumimoji="1" lang="en-US" altLang="ja-JP" sz="1200" kern="1200" dirty="0" smtClean="0">
                <a:solidFill>
                  <a:schemeClr val="tx1"/>
                </a:solidFill>
                <a:effectLst/>
                <a:latin typeface="+mn-lt"/>
                <a:ea typeface="+mn-ea"/>
                <a:cs typeface="+mn-cs"/>
              </a:rPr>
              <a:t>CPU</a:t>
            </a:r>
            <a:r>
              <a:rPr kumimoji="1" lang="ja-JP" altLang="ja-JP" sz="1200" kern="1200" dirty="0" smtClean="0">
                <a:solidFill>
                  <a:schemeClr val="tx1"/>
                </a:solidFill>
                <a:effectLst/>
                <a:latin typeface="+mn-lt"/>
                <a:ea typeface="+mn-ea"/>
                <a:cs typeface="+mn-cs"/>
              </a:rPr>
              <a:t>以外でコンピュータを構成するために必要な周辺の</a:t>
            </a:r>
            <a:r>
              <a:rPr kumimoji="1" lang="en-US" altLang="ja-JP" sz="1200" kern="1200" dirty="0" smtClean="0">
                <a:solidFill>
                  <a:schemeClr val="tx1"/>
                </a:solidFill>
                <a:effectLst/>
                <a:latin typeface="+mn-lt"/>
                <a:ea typeface="+mn-ea"/>
                <a:cs typeface="+mn-cs"/>
              </a:rPr>
              <a:t>LSI</a:t>
            </a:r>
            <a:r>
              <a:rPr kumimoji="1" lang="ja-JP" altLang="ja-JP" sz="1200" kern="1200" dirty="0" smtClean="0">
                <a:solidFill>
                  <a:schemeClr val="tx1"/>
                </a:solidFill>
                <a:effectLst/>
                <a:latin typeface="+mn-lt"/>
                <a:ea typeface="+mn-ea"/>
                <a:cs typeface="+mn-cs"/>
              </a:rPr>
              <a:t>やそれらを搭載するプリント基板であるマザーボードなどをセットで提供し始めました。</a:t>
            </a:r>
          </a:p>
          <a:p>
            <a:r>
              <a:rPr kumimoji="1" lang="ja-JP" altLang="ja-JP" sz="1200" kern="1200" dirty="0" smtClean="0">
                <a:solidFill>
                  <a:schemeClr val="tx1"/>
                </a:solidFill>
                <a:effectLst/>
                <a:latin typeface="+mn-lt"/>
                <a:ea typeface="+mn-ea"/>
                <a:cs typeface="+mn-cs"/>
              </a:rPr>
              <a:t>さらに、</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社も独自に、この</a:t>
            </a:r>
            <a:r>
              <a:rPr kumimoji="1" lang="en-US" altLang="ja-JP" sz="1200" kern="1200" dirty="0" smtClean="0">
                <a:solidFill>
                  <a:schemeClr val="tx1"/>
                </a:solidFill>
                <a:effectLst/>
                <a:latin typeface="+mn-lt"/>
                <a:ea typeface="+mn-ea"/>
                <a:cs typeface="+mn-cs"/>
              </a:rPr>
              <a:t>Intel</a:t>
            </a:r>
            <a:r>
              <a:rPr kumimoji="1" lang="ja-JP" altLang="ja-JP" sz="1200" kern="1200" dirty="0" smtClean="0">
                <a:solidFill>
                  <a:schemeClr val="tx1"/>
                </a:solidFill>
                <a:effectLst/>
                <a:latin typeface="+mn-lt"/>
                <a:ea typeface="+mn-ea"/>
                <a:cs typeface="+mn-cs"/>
              </a:rPr>
              <a:t>製品の上で動作する基本ソフトウェア（</a:t>
            </a:r>
            <a:r>
              <a:rPr kumimoji="1" lang="en-US" altLang="ja-JP" sz="1200" kern="1200" dirty="0" smtClean="0">
                <a:solidFill>
                  <a:schemeClr val="tx1"/>
                </a:solidFill>
                <a:effectLst/>
                <a:latin typeface="+mn-lt"/>
                <a:ea typeface="+mn-ea"/>
                <a:cs typeface="+mn-cs"/>
              </a:rPr>
              <a:t>OS: Operating System</a:t>
            </a:r>
            <a:r>
              <a:rPr kumimoji="1" lang="ja-JP" altLang="ja-JP" sz="1200" kern="1200" dirty="0" smtClean="0">
                <a:solidFill>
                  <a:schemeClr val="tx1"/>
                </a:solidFill>
                <a:effectLst/>
                <a:latin typeface="+mn-lt"/>
                <a:ea typeface="+mn-ea"/>
                <a:cs typeface="+mn-cs"/>
              </a:rPr>
              <a:t>）である</a:t>
            </a:r>
            <a:r>
              <a:rPr kumimoji="1" lang="en-US" altLang="ja-JP" sz="1200" kern="1200" dirty="0" smtClean="0">
                <a:solidFill>
                  <a:schemeClr val="tx1"/>
                </a:solidFill>
                <a:effectLst/>
                <a:latin typeface="+mn-lt"/>
                <a:ea typeface="+mn-ea"/>
                <a:cs typeface="+mn-cs"/>
              </a:rPr>
              <a:t>MS/DOS</a:t>
            </a:r>
            <a:r>
              <a:rPr kumimoji="1" lang="ja-JP" altLang="ja-JP" sz="1200" kern="1200" dirty="0" smtClean="0">
                <a:solidFill>
                  <a:schemeClr val="tx1"/>
                </a:solidFill>
                <a:effectLst/>
                <a:latin typeface="+mn-lt"/>
                <a:ea typeface="+mn-ea"/>
                <a:cs typeface="+mn-cs"/>
              </a:rPr>
              <a:t>さらにはその後継である</a:t>
            </a:r>
            <a:r>
              <a:rPr kumimoji="1" lang="en-US" altLang="ja-JP" sz="1200" kern="1200" dirty="0" smtClean="0">
                <a:solidFill>
                  <a:schemeClr val="tx1"/>
                </a:solidFill>
                <a:effectLst/>
                <a:latin typeface="+mn-lt"/>
                <a:ea typeface="+mn-ea"/>
                <a:cs typeface="+mn-cs"/>
              </a:rPr>
              <a:t>Windows</a:t>
            </a:r>
            <a:r>
              <a:rPr kumimoji="1" lang="ja-JP" altLang="ja-JP" sz="1200" kern="1200" dirty="0" smtClean="0">
                <a:solidFill>
                  <a:schemeClr val="tx1"/>
                </a:solidFill>
                <a:effectLst/>
                <a:latin typeface="+mn-lt"/>
                <a:ea typeface="+mn-ea"/>
                <a:cs typeface="+mn-cs"/>
              </a:rPr>
              <a:t>を販売するようになりました。</a:t>
            </a:r>
          </a:p>
          <a:p>
            <a:r>
              <a:rPr kumimoji="1" lang="ja-JP" altLang="ja-JP" sz="1200" kern="1200" dirty="0" smtClean="0">
                <a:solidFill>
                  <a:schemeClr val="tx1"/>
                </a:solidFill>
                <a:effectLst/>
                <a:latin typeface="+mn-lt"/>
                <a:ea typeface="+mn-ea"/>
                <a:cs typeface="+mn-cs"/>
              </a:rPr>
              <a:t>その結果、</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で無くても</a:t>
            </a:r>
            <a:r>
              <a:rPr kumimoji="1" lang="en-US" altLang="ja-JP" sz="1200" kern="1200" dirty="0" smtClean="0">
                <a:solidFill>
                  <a:schemeClr val="tx1"/>
                </a:solidFill>
                <a:effectLst/>
                <a:latin typeface="+mn-lt"/>
                <a:ea typeface="+mn-ea"/>
                <a:cs typeface="+mn-cs"/>
              </a:rPr>
              <a:t>IBM PC</a:t>
            </a:r>
            <a:r>
              <a:rPr kumimoji="1" lang="ja-JP" altLang="ja-JP" sz="1200" kern="1200" dirty="0" smtClean="0">
                <a:solidFill>
                  <a:schemeClr val="tx1"/>
                </a:solidFill>
                <a:effectLst/>
                <a:latin typeface="+mn-lt"/>
                <a:ea typeface="+mn-ea"/>
                <a:cs typeface="+mn-cs"/>
              </a:rPr>
              <a:t>を製造できるようになったのです。</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互換</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の誕生です。価格が安く、本家の</a:t>
            </a:r>
            <a:r>
              <a:rPr kumimoji="1" lang="en-US" altLang="ja-JP" sz="1200" kern="1200" dirty="0" smtClean="0">
                <a:solidFill>
                  <a:schemeClr val="tx1"/>
                </a:solidFill>
                <a:effectLst/>
                <a:latin typeface="+mn-lt"/>
                <a:ea typeface="+mn-ea"/>
                <a:cs typeface="+mn-cs"/>
              </a:rPr>
              <a:t>IBM PC</a:t>
            </a:r>
            <a:r>
              <a:rPr kumimoji="1" lang="ja-JP" altLang="ja-JP" sz="1200" kern="1200" dirty="0" smtClean="0">
                <a:solidFill>
                  <a:schemeClr val="tx1"/>
                </a:solidFill>
                <a:effectLst/>
                <a:latin typeface="+mn-lt"/>
                <a:ea typeface="+mn-ea"/>
                <a:cs typeface="+mn-cs"/>
              </a:rPr>
              <a:t>と同じ周辺機器を使え、同じアプリケーションソフトが動作する互換</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は広く支持され、一気にコモディティ化し、ユーザーの裾野が大きく広がったのです。</a:t>
            </a:r>
          </a:p>
          <a:p>
            <a:r>
              <a:rPr kumimoji="1" lang="ja-JP" altLang="ja-JP" sz="1200" kern="1200" dirty="0" smtClean="0">
                <a:solidFill>
                  <a:schemeClr val="tx1"/>
                </a:solidFill>
                <a:effectLst/>
                <a:latin typeface="+mn-lt"/>
                <a:ea typeface="+mn-ea"/>
                <a:cs typeface="+mn-cs"/>
              </a:rPr>
              <a:t>こうして</a:t>
            </a:r>
            <a:r>
              <a:rPr kumimoji="1" lang="en-US" altLang="ja-JP" sz="1200" kern="1200" dirty="0" smtClean="0">
                <a:solidFill>
                  <a:schemeClr val="tx1"/>
                </a:solidFill>
                <a:effectLst/>
                <a:latin typeface="+mn-lt"/>
                <a:ea typeface="+mn-ea"/>
                <a:cs typeface="+mn-cs"/>
              </a:rPr>
              <a:t>IBM PC</a:t>
            </a:r>
            <a:r>
              <a:rPr kumimoji="1" lang="ja-JP" altLang="ja-JP" sz="1200" kern="1200" dirty="0" smtClean="0">
                <a:solidFill>
                  <a:schemeClr val="tx1"/>
                </a:solidFill>
                <a:effectLst/>
                <a:latin typeface="+mn-lt"/>
                <a:ea typeface="+mn-ea"/>
                <a:cs typeface="+mn-cs"/>
              </a:rPr>
              <a:t>互換機は市場を制覇しました。現在の</a:t>
            </a:r>
            <a:r>
              <a:rPr kumimoji="1" lang="en-US" altLang="ja-JP" sz="1200" kern="1200" dirty="0" smtClean="0">
                <a:solidFill>
                  <a:schemeClr val="tx1"/>
                </a:solidFill>
                <a:effectLst/>
                <a:latin typeface="+mn-lt"/>
                <a:ea typeface="+mn-ea"/>
                <a:cs typeface="+mn-cs"/>
              </a:rPr>
              <a:t>Windows PC</a:t>
            </a:r>
            <a:r>
              <a:rPr kumimoji="1" lang="ja-JP" altLang="ja-JP" sz="1200" kern="1200" dirty="0" smtClean="0">
                <a:solidFill>
                  <a:schemeClr val="tx1"/>
                </a:solidFill>
                <a:effectLst/>
                <a:latin typeface="+mn-lt"/>
                <a:ea typeface="+mn-ea"/>
                <a:cs typeface="+mn-cs"/>
              </a:rPr>
              <a:t>です。ところが皮肉なことに、互換機に市場を奪われた</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自身の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関連の売上は伸び悩み、コモディティ化によって利益率も悪化しました。その結果、ついに</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事業を他社に売却してしまうことになったのです。そんな</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市場の拡大に後押しされ、</a:t>
            </a:r>
            <a:r>
              <a:rPr kumimoji="1" lang="en-US" altLang="ja-JP" sz="1200" kern="1200" dirty="0" smtClean="0">
                <a:solidFill>
                  <a:schemeClr val="tx1"/>
                </a:solidFill>
                <a:effectLst/>
                <a:latin typeface="+mn-lt"/>
                <a:ea typeface="+mn-ea"/>
                <a:cs typeface="+mn-cs"/>
              </a:rPr>
              <a:t>Intel</a:t>
            </a:r>
            <a:r>
              <a:rPr kumimoji="1" lang="ja-JP" altLang="ja-JP" sz="1200" kern="1200" dirty="0" smtClean="0">
                <a:solidFill>
                  <a:schemeClr val="tx1"/>
                </a:solidFill>
                <a:effectLst/>
                <a:latin typeface="+mn-lt"/>
                <a:ea typeface="+mn-ea"/>
                <a:cs typeface="+mn-cs"/>
              </a:rPr>
              <a:t>はより高性能な</a:t>
            </a:r>
            <a:r>
              <a:rPr kumimoji="1" lang="en-US" altLang="ja-JP" sz="1200" kern="1200" dirty="0" smtClean="0">
                <a:solidFill>
                  <a:schemeClr val="tx1"/>
                </a:solidFill>
                <a:effectLst/>
                <a:latin typeface="+mn-lt"/>
                <a:ea typeface="+mn-ea"/>
                <a:cs typeface="+mn-cs"/>
              </a:rPr>
              <a:t>CPU</a:t>
            </a:r>
            <a:r>
              <a:rPr kumimoji="1" lang="ja-JP" altLang="ja-JP" sz="1200" kern="1200" dirty="0" smtClean="0">
                <a:solidFill>
                  <a:schemeClr val="tx1"/>
                </a:solidFill>
                <a:effectLst/>
                <a:latin typeface="+mn-lt"/>
                <a:ea typeface="+mn-ea"/>
                <a:cs typeface="+mn-cs"/>
              </a:rPr>
              <a:t>を開発すると共に、</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は、個人が使用することを前提とした</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を拡張して、複数のユーザーが同時に使用することを前提としたサーバー</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を開発するに至り、コンピュータ市場は</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である</a:t>
            </a:r>
            <a:r>
              <a:rPr kumimoji="1" lang="en-US" altLang="ja-JP" sz="1200" kern="1200" dirty="0" smtClean="0">
                <a:solidFill>
                  <a:schemeClr val="tx1"/>
                </a:solidFill>
                <a:effectLst/>
                <a:latin typeface="+mn-lt"/>
                <a:ea typeface="+mn-ea"/>
                <a:cs typeface="+mn-cs"/>
              </a:rPr>
              <a:t> Windows</a:t>
            </a:r>
            <a:r>
              <a:rPr kumimoji="1" lang="ja-JP" altLang="ja-JP" sz="1200" kern="1200" dirty="0" smtClean="0">
                <a:solidFill>
                  <a:schemeClr val="tx1"/>
                </a:solidFill>
                <a:effectLst/>
                <a:latin typeface="+mn-lt"/>
                <a:ea typeface="+mn-ea"/>
                <a:cs typeface="+mn-cs"/>
              </a:rPr>
              <a:t>と </a:t>
            </a:r>
            <a:r>
              <a:rPr kumimoji="1" lang="en-US" altLang="ja-JP" sz="1200" kern="1200" dirty="0" smtClean="0">
                <a:solidFill>
                  <a:schemeClr val="tx1"/>
                </a:solidFill>
                <a:effectLst/>
                <a:latin typeface="+mn-lt"/>
                <a:ea typeface="+mn-ea"/>
                <a:cs typeface="+mn-cs"/>
              </a:rPr>
              <a:t>Intel CPU</a:t>
            </a:r>
            <a:r>
              <a:rPr kumimoji="1" lang="ja-JP" altLang="ja-JP" sz="1200" kern="1200" dirty="0" smtClean="0">
                <a:solidFill>
                  <a:schemeClr val="tx1"/>
                </a:solidFill>
                <a:effectLst/>
                <a:latin typeface="+mn-lt"/>
                <a:ea typeface="+mn-ea"/>
                <a:cs typeface="+mn-cs"/>
              </a:rPr>
              <a:t>との組合せ、世に言う</a:t>
            </a:r>
            <a:r>
              <a:rPr kumimoji="1" lang="en-US" altLang="ja-JP" sz="1200" kern="1200" dirty="0" smtClean="0">
                <a:solidFill>
                  <a:schemeClr val="tx1"/>
                </a:solidFill>
                <a:effectLst/>
                <a:latin typeface="+mn-lt"/>
                <a:ea typeface="+mn-ea"/>
                <a:cs typeface="+mn-cs"/>
              </a:rPr>
              <a:t>Wintel</a:t>
            </a:r>
            <a:r>
              <a:rPr kumimoji="1" lang="ja-JP" altLang="ja-JP" sz="1200" kern="1200" dirty="0" smtClean="0">
                <a:solidFill>
                  <a:schemeClr val="tx1"/>
                </a:solidFill>
                <a:effectLst/>
                <a:latin typeface="+mn-lt"/>
                <a:ea typeface="+mn-ea"/>
                <a:cs typeface="+mn-cs"/>
              </a:rPr>
              <a:t>の時代へと動き始めたのです。</a:t>
            </a:r>
          </a:p>
          <a:p>
            <a:r>
              <a:rPr kumimoji="1" lang="ja-JP" altLang="ja-JP" sz="1200" kern="1200" dirty="0" smtClean="0">
                <a:solidFill>
                  <a:schemeClr val="tx1"/>
                </a:solidFill>
                <a:effectLst/>
                <a:latin typeface="+mn-lt"/>
                <a:ea typeface="+mn-ea"/>
                <a:cs typeface="+mn-cs"/>
              </a:rPr>
              <a:t>その結果、それまで乱立していたアーキテクチャは</a:t>
            </a:r>
            <a:r>
              <a:rPr kumimoji="1" lang="en-US" altLang="ja-JP" sz="1200" kern="1200" dirty="0" smtClean="0">
                <a:solidFill>
                  <a:schemeClr val="tx1"/>
                </a:solidFill>
                <a:effectLst/>
                <a:latin typeface="+mn-lt"/>
                <a:ea typeface="+mn-ea"/>
                <a:cs typeface="+mn-cs"/>
              </a:rPr>
              <a:t>Wintel</a:t>
            </a:r>
            <a:r>
              <a:rPr kumimoji="1" lang="ja-JP" altLang="ja-JP" sz="1200" kern="1200" dirty="0" smtClean="0">
                <a:solidFill>
                  <a:schemeClr val="tx1"/>
                </a:solidFill>
                <a:effectLst/>
                <a:latin typeface="+mn-lt"/>
                <a:ea typeface="+mn-ea"/>
                <a:cs typeface="+mn-cs"/>
              </a:rPr>
              <a:t>に収斂し、さらなる技術の進化と大量生産によって、コンピュータの調達に必要なコスト（</a:t>
            </a:r>
            <a:r>
              <a:rPr kumimoji="1" lang="en-US" altLang="ja-JP" sz="1200" kern="1200" dirty="0" smtClean="0">
                <a:solidFill>
                  <a:schemeClr val="tx1"/>
                </a:solidFill>
                <a:effectLst/>
                <a:latin typeface="+mn-lt"/>
                <a:ea typeface="+mn-ea"/>
                <a:cs typeface="+mn-cs"/>
              </a:rPr>
              <a:t>TCA: Total Cost of Acquisition</a:t>
            </a:r>
            <a:r>
              <a:rPr kumimoji="1" lang="ja-JP" altLang="ja-JP" sz="1200" kern="1200" dirty="0" smtClean="0">
                <a:solidFill>
                  <a:schemeClr val="tx1"/>
                </a:solidFill>
                <a:effectLst/>
                <a:latin typeface="+mn-lt"/>
                <a:ea typeface="+mn-ea"/>
                <a:cs typeface="+mn-cs"/>
              </a:rPr>
              <a:t>）は、大幅に下がっていったのです。</a:t>
            </a:r>
            <a:r>
              <a:rPr kumimoji="1" lang="en-US" altLang="ja-JP" sz="1200" kern="1200" dirty="0" smtClean="0">
                <a:solidFill>
                  <a:schemeClr val="tx1"/>
                </a:solidFill>
                <a:effectLst/>
                <a:latin typeface="+mn-lt"/>
                <a:ea typeface="+mn-ea"/>
                <a:cs typeface="+mn-cs"/>
              </a:rPr>
              <a:t>1990</a:t>
            </a:r>
            <a:r>
              <a:rPr kumimoji="1" lang="ja-JP" altLang="ja-JP" sz="1200" kern="1200" dirty="0" smtClean="0">
                <a:solidFill>
                  <a:schemeClr val="tx1"/>
                </a:solidFill>
                <a:effectLst/>
                <a:latin typeface="+mn-lt"/>
                <a:ea typeface="+mn-ea"/>
                <a:cs typeface="+mn-cs"/>
              </a:rPr>
              <a:t>年代も半ば頃になると</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は一人一台、一社でメインフレームや多数のサーバーを所有する時代を向かえたのです。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TCA</a:t>
            </a:r>
            <a:r>
              <a:rPr kumimoji="1" lang="ja-JP" altLang="ja-JP" sz="1200" kern="1200" dirty="0" smtClean="0">
                <a:solidFill>
                  <a:schemeClr val="tx1"/>
                </a:solidFill>
                <a:effectLst/>
                <a:latin typeface="+mn-lt"/>
                <a:ea typeface="+mn-ea"/>
                <a:cs typeface="+mn-cs"/>
              </a:rPr>
              <a:t>の低下と共にコンピュータは、ひとつの企業に大量に導入されるようになりました。その結果、コンピュータを置く設備やスペース、ソフトウェアの導入やバージョンアップ、トラブル対応、ネットワークの接続、バックアップ、セキュリティ対策など、所有することに伴う維持、管理のコスト（</a:t>
            </a:r>
            <a:r>
              <a:rPr kumimoji="1" lang="en-US" altLang="ja-JP" sz="1200" kern="1200" dirty="0" smtClean="0">
                <a:solidFill>
                  <a:schemeClr val="tx1"/>
                </a:solidFill>
                <a:effectLst/>
                <a:latin typeface="+mn-lt"/>
                <a:ea typeface="+mn-ea"/>
                <a:cs typeface="+mn-cs"/>
              </a:rPr>
              <a:t>TCO: Total Cost of Ownership</a:t>
            </a:r>
            <a:r>
              <a:rPr kumimoji="1" lang="ja-JP" altLang="ja-JP" sz="1200" kern="1200" dirty="0" smtClean="0">
                <a:solidFill>
                  <a:schemeClr val="tx1"/>
                </a:solidFill>
                <a:effectLst/>
                <a:latin typeface="+mn-lt"/>
                <a:ea typeface="+mn-ea"/>
                <a:cs typeface="+mn-cs"/>
              </a:rPr>
              <a:t>）が大幅に上昇することになりました。その金額は、</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予算の</a:t>
            </a:r>
            <a:r>
              <a:rPr kumimoji="1" lang="en-US" altLang="ja-JP" sz="1200" kern="1200" dirty="0" smtClean="0">
                <a:solidFill>
                  <a:schemeClr val="tx1"/>
                </a:solidFill>
                <a:effectLst/>
                <a:latin typeface="+mn-lt"/>
                <a:ea typeface="+mn-ea"/>
                <a:cs typeface="+mn-cs"/>
              </a:rPr>
              <a:t>6</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7</a:t>
            </a:r>
            <a:r>
              <a:rPr kumimoji="1" lang="ja-JP" altLang="ja-JP" sz="1200" kern="1200" dirty="0" smtClean="0">
                <a:solidFill>
                  <a:schemeClr val="tx1"/>
                </a:solidFill>
                <a:effectLst/>
                <a:latin typeface="+mn-lt"/>
                <a:ea typeface="+mn-ea"/>
                <a:cs typeface="+mn-cs"/>
              </a:rPr>
              <a:t>割に達するまでになってしまったのです。この事態に対処しなければなりません。そんなニーズの高まりの中に、クラウドが登場したのです。</a:t>
            </a:r>
          </a:p>
          <a:p>
            <a:pPr eaLnBrk="1" hangingPunct="1"/>
            <a:endParaRPr lang="ja-JP" altLang="en-US" dirty="0" smtClean="0"/>
          </a:p>
        </p:txBody>
      </p:sp>
    </p:spTree>
    <p:extLst>
      <p:ext uri="{BB962C8B-B14F-4D97-AF65-F5344CB8AC3E}">
        <p14:creationId xmlns:p14="http://schemas.microsoft.com/office/powerpoint/2010/main" val="152727681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207</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208869916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kumimoji="0" lang="ja-JP" altLang="en-US" sz="1200" dirty="0">
                <a:latin typeface="+mn-lt"/>
                <a:ea typeface="+mn-ea"/>
              </a:rPr>
              <a:t>データベースは、</a:t>
            </a:r>
            <a:r>
              <a:rPr kumimoji="0" lang="en-US" altLang="ja-JP" sz="1200" dirty="0">
                <a:latin typeface="+mn-lt"/>
                <a:ea typeface="+mn-ea"/>
              </a:rPr>
              <a:t>1950</a:t>
            </a:r>
            <a:r>
              <a:rPr kumimoji="0" lang="ja-JP" altLang="ja-JP" sz="1200" dirty="0">
                <a:latin typeface="+mn-lt"/>
                <a:ea typeface="+mn-ea"/>
              </a:rPr>
              <a:t>年頃アメリカ国防省において、複数に点在する資料保管場所を一箇所に集約し、そこに行けば全てのデータを得ることが出来るように効率化を図る目的で誕生し</a:t>
            </a:r>
            <a:r>
              <a:rPr kumimoji="0" lang="ja-JP" altLang="en-US" sz="1200" dirty="0">
                <a:latin typeface="+mn-lt"/>
                <a:ea typeface="+mn-ea"/>
              </a:rPr>
              <a:t>まし</a:t>
            </a:r>
            <a:r>
              <a:rPr kumimoji="0" lang="ja-JP" altLang="ja-JP" sz="1200" dirty="0">
                <a:latin typeface="+mn-lt"/>
                <a:ea typeface="+mn-ea"/>
              </a:rPr>
              <a:t>た。一箇所に集約された場所を、情報</a:t>
            </a:r>
            <a:r>
              <a:rPr kumimoji="0" lang="en-US" altLang="ja-JP" sz="1200" dirty="0">
                <a:latin typeface="+mn-lt"/>
                <a:ea typeface="+mn-ea"/>
              </a:rPr>
              <a:t>(Data)</a:t>
            </a:r>
            <a:r>
              <a:rPr kumimoji="0" lang="ja-JP" altLang="ja-JP" sz="1200" dirty="0">
                <a:latin typeface="+mn-lt"/>
                <a:ea typeface="+mn-ea"/>
              </a:rPr>
              <a:t>の基地</a:t>
            </a:r>
            <a:r>
              <a:rPr kumimoji="0" lang="en-US" altLang="ja-JP" sz="1200" dirty="0">
                <a:latin typeface="+mn-lt"/>
                <a:ea typeface="+mn-ea"/>
              </a:rPr>
              <a:t>(Base)</a:t>
            </a:r>
            <a:r>
              <a:rPr kumimoji="0" lang="ja-JP" altLang="ja-JP" sz="1200" dirty="0">
                <a:latin typeface="+mn-lt"/>
                <a:ea typeface="+mn-ea"/>
              </a:rPr>
              <a:t>と呼び、これが今日のデータベースの語源とされてい</a:t>
            </a:r>
            <a:r>
              <a:rPr kumimoji="0" lang="ja-JP" altLang="en-US" sz="1200" dirty="0">
                <a:latin typeface="+mn-lt"/>
                <a:ea typeface="+mn-ea"/>
              </a:rPr>
              <a:t>ます</a:t>
            </a:r>
            <a:r>
              <a:rPr kumimoji="0" lang="ja-JP" altLang="ja-JP" sz="1200" dirty="0">
                <a:latin typeface="+mn-lt"/>
                <a:ea typeface="+mn-ea"/>
              </a:rPr>
              <a:t>。</a:t>
            </a:r>
            <a:endParaRPr kumimoji="0" lang="en-US" altLang="ja-JP" sz="1200" dirty="0">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0" lang="en-US" altLang="ja-JP" sz="1200" dirty="0">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r>
              <a:rPr kumimoji="0" lang="ja-JP" altLang="en-US" sz="1200" dirty="0">
                <a:latin typeface="+mn-lt"/>
                <a:ea typeface="+mn-ea"/>
              </a:rPr>
              <a:t>つまり、データベースといったときに、デジタルでは無く、最初は紙の資料を念頭に置いていたのです。</a:t>
            </a:r>
            <a:r>
              <a:rPr kumimoji="0" lang="ja-JP" altLang="ja-JP" sz="1200" dirty="0">
                <a:latin typeface="+mn-lt"/>
                <a:ea typeface="+mn-ea"/>
              </a:rPr>
              <a:t> </a:t>
            </a:r>
            <a:endParaRPr kumimoji="0" lang="ja-JP" altLang="en-US" sz="1200" dirty="0">
              <a:latin typeface="+mn-lt"/>
              <a:ea typeface="+mn-ea"/>
            </a:endParaRP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208</a:t>
            </a:fld>
            <a:endParaRPr lang="ja-JP" altLang="en-US"/>
          </a:p>
        </p:txBody>
      </p:sp>
    </p:spTree>
    <p:extLst>
      <p:ext uri="{BB962C8B-B14F-4D97-AF65-F5344CB8AC3E}">
        <p14:creationId xmlns:p14="http://schemas.microsoft.com/office/powerpoint/2010/main" val="214212063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fontScale="85000" lnSpcReduction="20000"/>
          </a:bodyPr>
          <a:lstStyle/>
          <a:p>
            <a:r>
              <a:rPr kumimoji="1" lang="ja-JP" altLang="en-US" dirty="0"/>
              <a:t>コンピュータは、別名「データ処理装置」とも呼びます。つまり、デジタルのデータを読み込み、処理するのがコンピュータの仕事なのです。</a:t>
            </a:r>
            <a:endParaRPr kumimoji="1" lang="en-US" altLang="ja-JP" dirty="0"/>
          </a:p>
          <a:p>
            <a:r>
              <a:rPr kumimoji="1" lang="ja-JP" altLang="en-US" dirty="0"/>
              <a:t>処理したデータはそのまま画面に表示しておしまい、ということもありますが、ほとんどの場合、データは保存されます。そのデータを後に読み込んで処理するのです。</a:t>
            </a:r>
            <a:endParaRPr kumimoji="1" lang="en-US" altLang="ja-JP" dirty="0"/>
          </a:p>
          <a:p>
            <a:endParaRPr kumimoji="1" lang="en-US" altLang="ja-JP" dirty="0"/>
          </a:p>
          <a:p>
            <a:r>
              <a:rPr kumimoji="1" lang="ja-JP" altLang="en-US" dirty="0"/>
              <a:t>つまり、コンピュータ（データ処理装置）にとってデータの保存は不可欠と言えます。しかし、そのデータがプログラム内に保持されていたり、単にディスク上に保存されるだけで十分な場合もあります。</a:t>
            </a:r>
            <a:endParaRPr kumimoji="1" lang="en-US" altLang="ja-JP" dirty="0"/>
          </a:p>
          <a:p>
            <a:endParaRPr kumimoji="1" lang="en-US" altLang="ja-JP" dirty="0"/>
          </a:p>
          <a:p>
            <a:r>
              <a:rPr kumimoji="1" lang="ja-JP" altLang="en-US" dirty="0"/>
              <a:t>コンピュータはデータがデジタルになっていなければ扱えませんが、いったんデータをデジタルに変換してしまうと、紙のデータに比べて大きなメリットが生まれます。</a:t>
            </a:r>
            <a:endParaRPr kumimoji="1" lang="en-US" altLang="ja-JP" dirty="0"/>
          </a:p>
          <a:p>
            <a:r>
              <a:rPr kumimoji="1" lang="ja-JP" altLang="en-US" dirty="0"/>
              <a:t>それは、</a:t>
            </a:r>
            <a:endParaRPr kumimoji="1" lang="en-US" altLang="ja-JP" dirty="0"/>
          </a:p>
          <a:p>
            <a:r>
              <a:rPr kumimoji="1" lang="ja-JP" altLang="en-US" dirty="0"/>
              <a:t>・デジタル化によってコンピュータによる処理が可能となり、高速に処理が可能になること。</a:t>
            </a:r>
            <a:endParaRPr kumimoji="1" lang="en-US" altLang="ja-JP" dirty="0"/>
          </a:p>
          <a:p>
            <a:r>
              <a:rPr kumimoji="1" lang="ja-JP" altLang="en-US" dirty="0"/>
              <a:t>・大量のデータの中から必要な物を見つけ出す「検索」性に優れていること。</a:t>
            </a:r>
            <a:endParaRPr kumimoji="1" lang="en-US" altLang="ja-JP" dirty="0"/>
          </a:p>
          <a:p>
            <a:r>
              <a:rPr kumimoji="1" lang="ja-JP" altLang="en-US" dirty="0"/>
              <a:t>・そして、コピーが簡単に作れることです。</a:t>
            </a:r>
            <a:endParaRPr kumimoji="1" lang="en-US" altLang="ja-JP" dirty="0"/>
          </a:p>
          <a:p>
            <a:endParaRPr kumimoji="1" lang="en-US" altLang="ja-JP" dirty="0"/>
          </a:p>
          <a:p>
            <a:r>
              <a:rPr kumimoji="1" lang="ja-JP" altLang="en-US" dirty="0"/>
              <a:t>コンピュータの業務での活用が進むうちに、データベースの役割も重要になります。しかし、単にディスクにファイルを置いておくだけでは、たとえば沢山のユーザーが同時にデータを書き換えたりする場合に不都合が生じます。データを</a:t>
            </a:r>
            <a:r>
              <a:rPr kumimoji="1" lang="en-US" altLang="ja-JP" dirty="0"/>
              <a:t>1</a:t>
            </a:r>
            <a:r>
              <a:rPr kumimoji="1" lang="ja-JP" altLang="en-US" dirty="0"/>
              <a:t>カ所に集約し、効率的かつ安全・確実に管理する必要が生じたのです。</a:t>
            </a:r>
            <a:endParaRPr kumimoji="1" lang="en-US" altLang="ja-JP" dirty="0"/>
          </a:p>
          <a:p>
            <a:endParaRPr kumimoji="1" lang="en-US" altLang="ja-JP" dirty="0"/>
          </a:p>
          <a:p>
            <a:r>
              <a:rPr kumimoji="1" lang="ja-JP" altLang="en-US" dirty="0"/>
              <a:t>そのために、データベースを管理するためのソフトウェア（</a:t>
            </a:r>
            <a:r>
              <a:rPr kumimoji="1" lang="en-US" altLang="ja-JP" dirty="0"/>
              <a:t>DBMS</a:t>
            </a:r>
            <a:r>
              <a:rPr kumimoji="1" lang="ja-JP" altLang="en-US" dirty="0"/>
              <a:t>）が開発されました。</a:t>
            </a:r>
            <a:r>
              <a:rPr kumimoji="1" lang="en-US" altLang="ja-JP" dirty="0"/>
              <a:t>DBMS</a:t>
            </a:r>
            <a:r>
              <a:rPr kumimoji="1" lang="ja-JP" altLang="en-US" dirty="0"/>
              <a:t>の開発においては、</a:t>
            </a:r>
            <a:endParaRPr kumimoji="1" lang="en-US" altLang="ja-JP" dirty="0"/>
          </a:p>
          <a:p>
            <a:endParaRPr kumimoji="1" lang="en-US" altLang="ja-JP" dirty="0"/>
          </a:p>
          <a:p>
            <a:r>
              <a:rPr kumimoji="1" lang="ja-JP" altLang="en-US" dirty="0"/>
              <a:t>・効率的なデータの取扱いを行うためにはどのようなデータモデルを採用すべきか</a:t>
            </a:r>
            <a:endParaRPr kumimoji="1" lang="en-US" altLang="ja-JP" dirty="0"/>
          </a:p>
          <a:p>
            <a:r>
              <a:rPr kumimoji="1" lang="ja-JP" altLang="en-US" dirty="0"/>
              <a:t>・同じデータに複数のユーザーが同時にアクセスした場合の処理方法</a:t>
            </a:r>
            <a:endParaRPr kumimoji="1" lang="en-US" altLang="ja-JP" dirty="0"/>
          </a:p>
          <a:p>
            <a:r>
              <a:rPr kumimoji="1" lang="ja-JP" altLang="en-US" dirty="0"/>
              <a:t>・大量のデータを高速かつ簡単に検索するための方法</a:t>
            </a:r>
            <a:endParaRPr kumimoji="1" lang="en-US" altLang="ja-JP" dirty="0"/>
          </a:p>
          <a:p>
            <a:r>
              <a:rPr kumimoji="1" lang="ja-JP" altLang="en-US" dirty="0"/>
              <a:t>・データの重要度に応じてアクセスできるユーザーを区別するアクセス制御の方法</a:t>
            </a:r>
            <a:endParaRPr kumimoji="1" lang="en-US" altLang="ja-JP" dirty="0"/>
          </a:p>
          <a:p>
            <a:r>
              <a:rPr kumimoji="1" lang="ja-JP" altLang="en-US" dirty="0"/>
              <a:t>・突然電源が落ちたりコンピュータが故障した場合にデータをどのように保全するか</a:t>
            </a:r>
            <a:endParaRPr kumimoji="1" lang="en-US" altLang="ja-JP" dirty="0"/>
          </a:p>
          <a:p>
            <a:endParaRPr kumimoji="1" lang="en-US" altLang="ja-JP" dirty="0"/>
          </a:p>
          <a:p>
            <a:r>
              <a:rPr kumimoji="1" lang="ja-JP" altLang="en-US" dirty="0"/>
              <a:t>など、多くの課題を解決する必要があります。</a:t>
            </a: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209</a:t>
            </a:fld>
            <a:endParaRPr lang="ja-JP" altLang="en-US"/>
          </a:p>
        </p:txBody>
      </p:sp>
    </p:spTree>
    <p:extLst>
      <p:ext uri="{BB962C8B-B14F-4D97-AF65-F5344CB8AC3E}">
        <p14:creationId xmlns:p14="http://schemas.microsoft.com/office/powerpoint/2010/main" val="141379179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fontScale="92500" lnSpcReduction="10000"/>
          </a:bodyPr>
          <a:lstStyle/>
          <a:p>
            <a:r>
              <a:rPr kumimoji="1" lang="ja-JP" altLang="en-US" dirty="0"/>
              <a:t>デジタルデータベースのデータ構造として初期の頃に採用されたのが、ツリー構造です。これは、例えば会社の組織図を思い浮かべるとわかりやすいでしょう。</a:t>
            </a:r>
            <a:endParaRPr kumimoji="1" lang="en-US" altLang="ja-JP" dirty="0"/>
          </a:p>
          <a:p>
            <a:r>
              <a:rPr kumimoji="1" lang="ja-JP" altLang="en-US" dirty="0"/>
              <a:t>トップの下に様々な部署があり、社員がいる、という構造です。</a:t>
            </a:r>
            <a:endParaRPr kumimoji="1" lang="en-US" altLang="ja-JP" dirty="0"/>
          </a:p>
          <a:p>
            <a:endParaRPr kumimoji="1" lang="en-US" altLang="ja-JP" dirty="0"/>
          </a:p>
          <a:p>
            <a:r>
              <a:rPr kumimoji="1" lang="ja-JP" altLang="en-US" dirty="0"/>
              <a:t>このモデルでは、親データと子データの関係が生まれ、それが「一対多」の関係にあります。子が複数の親を持つことはできないなど、構造に制限があります。</a:t>
            </a:r>
            <a:endParaRPr kumimoji="1" lang="en-US" altLang="ja-JP" dirty="0"/>
          </a:p>
          <a:p>
            <a:r>
              <a:rPr kumimoji="1" lang="ja-JP" altLang="en-US" dirty="0"/>
              <a:t>このモデルのメリットは、大規模なデータベースでも、コンピュータの処理能力やメモリ容量などが少なくて済むことです。</a:t>
            </a:r>
            <a:r>
              <a:rPr kumimoji="1" lang="en-US" altLang="ja-JP" dirty="0"/>
              <a:t>SQL</a:t>
            </a:r>
            <a:r>
              <a:rPr kumimoji="1" lang="ja-JP" altLang="en-US" dirty="0" err="1"/>
              <a:t>のような</a:t>
            </a:r>
            <a:r>
              <a:rPr kumimoji="1" lang="ja-JP" altLang="en-US" dirty="0"/>
              <a:t>標準的な言語が整備されていないため、開発生産性は高くありませんが、コンピュータの能力が限られていた時代には非常にありがたいデータモデルでした。</a:t>
            </a:r>
            <a:endParaRPr kumimoji="1" lang="en-US" altLang="ja-JP" dirty="0"/>
          </a:p>
          <a:p>
            <a:endParaRPr kumimoji="1" lang="en-US" altLang="ja-JP" dirty="0"/>
          </a:p>
          <a:p>
            <a:r>
              <a:rPr kumimoji="1" lang="ja-JP" altLang="en-US" dirty="0"/>
              <a:t>次のネットワーク構造は、ツリー構造に「多対多」の構造を拡張したもので、より柔軟なデータモデルを扱うことができます。</a:t>
            </a:r>
            <a:r>
              <a:rPr kumimoji="1" lang="en-US" altLang="ja-JP" dirty="0"/>
              <a:t>1969</a:t>
            </a:r>
            <a:r>
              <a:rPr kumimoji="1" lang="ja-JP" altLang="en-US" dirty="0"/>
              <a:t>年に</a:t>
            </a:r>
            <a:r>
              <a:rPr kumimoji="1" lang="en-US" altLang="ja-JP" dirty="0"/>
              <a:t>CODASYL</a:t>
            </a:r>
            <a:r>
              <a:rPr kumimoji="1" lang="ja-JP" altLang="en-US" dirty="0"/>
              <a:t>によって標準規格が定められました。</a:t>
            </a:r>
            <a:endParaRPr kumimoji="1" lang="en-US" altLang="ja-JP" dirty="0"/>
          </a:p>
          <a:p>
            <a:endParaRPr kumimoji="1" lang="en-US" altLang="ja-JP" dirty="0"/>
          </a:p>
          <a:p>
            <a:r>
              <a:rPr kumimoji="1" lang="ja-JP" altLang="en-US" dirty="0"/>
              <a:t>しかし、</a:t>
            </a:r>
            <a:r>
              <a:rPr kumimoji="1" lang="en-US" altLang="ja-JP" dirty="0"/>
              <a:t>1970</a:t>
            </a:r>
            <a:r>
              <a:rPr kumimoji="1" lang="ja-JP" altLang="en-US" dirty="0"/>
              <a:t>年代になって、</a:t>
            </a:r>
            <a:r>
              <a:rPr kumimoji="1" lang="en-US" altLang="ja-JP" dirty="0"/>
              <a:t>IBM</a:t>
            </a:r>
            <a:r>
              <a:rPr kumimoji="1" lang="ja-JP" altLang="en-US" dirty="0"/>
              <a:t>のエドガー・コットによってリレーショナルモデルが発表され、その他のデータモデルは徐々に使われなくなります。</a:t>
            </a:r>
            <a:endParaRPr kumimoji="1" lang="en-US" altLang="ja-JP" dirty="0"/>
          </a:p>
          <a:p>
            <a:r>
              <a:rPr kumimoji="1" lang="ja-JP" altLang="en-US" dirty="0"/>
              <a:t>リレーショナルモデルは、行と列からなる表形式のデータモデルで、柔軟性・拡張性に富んでいます。また、早くから</a:t>
            </a:r>
            <a:r>
              <a:rPr kumimoji="1" lang="en-US" altLang="ja-JP" dirty="0"/>
              <a:t>SQL</a:t>
            </a:r>
            <a:r>
              <a:rPr kumimoji="1" lang="ja-JP" altLang="en-US" dirty="0"/>
              <a:t>言語が整備されたため、開発生産性が高まりました。</a:t>
            </a:r>
            <a:endParaRPr kumimoji="1" lang="en-US" altLang="ja-JP" dirty="0"/>
          </a:p>
          <a:p>
            <a:r>
              <a:rPr kumimoji="1" lang="ja-JP" altLang="en-US" dirty="0"/>
              <a:t>柔軟で扱いやすい反面、システムには大きな負荷がかかり、一定のリソースが必要になります。</a:t>
            </a:r>
            <a:endParaRPr kumimoji="1" lang="en-US" altLang="ja-JP" dirty="0"/>
          </a:p>
          <a:p>
            <a:endParaRPr kumimoji="1" lang="en-US" altLang="ja-JP" dirty="0"/>
          </a:p>
          <a:p>
            <a:r>
              <a:rPr kumimoji="1" lang="ja-JP" altLang="en-US" dirty="0"/>
              <a:t>柔軟性と開発のしやすさから、</a:t>
            </a:r>
            <a:r>
              <a:rPr kumimoji="1" lang="en-US" altLang="ja-JP" dirty="0"/>
              <a:t>1980</a:t>
            </a:r>
            <a:r>
              <a:rPr kumimoji="1" lang="ja-JP" altLang="en-US" dirty="0"/>
              <a:t>年代以降は</a:t>
            </a:r>
            <a:r>
              <a:rPr kumimoji="1" lang="en-US" altLang="ja-JP" dirty="0"/>
              <a:t>RDBMS</a:t>
            </a:r>
            <a:r>
              <a:rPr kumimoji="1" lang="ja-JP" altLang="en-US" dirty="0"/>
              <a:t>が主流になり、今ではデータベースと言えばリレーショナル型</a:t>
            </a:r>
            <a:r>
              <a:rPr kumimoji="1" lang="en-US" altLang="ja-JP" dirty="0"/>
              <a:t>(RDBMS)</a:t>
            </a:r>
            <a:r>
              <a:rPr kumimoji="1" lang="ja-JP" altLang="en-US" dirty="0"/>
              <a:t>を指すことも多くなりました。</a:t>
            </a:r>
            <a:endParaRPr kumimoji="1" lang="en-US" altLang="ja-JP" dirty="0"/>
          </a:p>
          <a:p>
            <a:endParaRPr kumimoji="1" lang="en-US" altLang="ja-JP" dirty="0"/>
          </a:p>
          <a:p>
            <a:r>
              <a:rPr kumimoji="1" lang="ja-JP" altLang="en-US" dirty="0"/>
              <a:t>ちなみに、ツリー型が昨今見直されています。ツリー型は</a:t>
            </a:r>
            <a:r>
              <a:rPr kumimoji="1" lang="en-US" altLang="ja-JP" dirty="0"/>
              <a:t>HTML</a:t>
            </a:r>
            <a:r>
              <a:rPr kumimoji="1" lang="ja-JP" altLang="en-US" dirty="0"/>
              <a:t>等で使われており、</a:t>
            </a:r>
            <a:r>
              <a:rPr kumimoji="1" lang="en-US" altLang="ja-JP" dirty="0"/>
              <a:t>XML</a:t>
            </a:r>
            <a:r>
              <a:rPr kumimoji="1" lang="ja-JP" altLang="en-US" dirty="0"/>
              <a:t>データベースのような新しいデータベースで採用されています。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210</a:t>
            </a:fld>
            <a:endParaRPr lang="ja-JP" altLang="en-US"/>
          </a:p>
        </p:txBody>
      </p:sp>
    </p:spTree>
    <p:extLst>
      <p:ext uri="{BB962C8B-B14F-4D97-AF65-F5344CB8AC3E}">
        <p14:creationId xmlns:p14="http://schemas.microsoft.com/office/powerpoint/2010/main" val="46094309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212</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96084535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リレーショナルデータベースの基本的なデータ構造は「リレーション」です。これは行と列からなるテーブル（表）形式のデータです。</a:t>
            </a:r>
            <a:endParaRPr kumimoji="1" lang="en-US" altLang="ja-JP" dirty="0"/>
          </a:p>
          <a:p>
            <a:r>
              <a:rPr kumimoji="1" lang="ja-JP" altLang="en-US" dirty="0"/>
              <a:t>一般的な</a:t>
            </a:r>
            <a:r>
              <a:rPr kumimoji="1" lang="en-US" altLang="ja-JP" dirty="0"/>
              <a:t>RDBMS</a:t>
            </a:r>
            <a:r>
              <a:rPr kumimoji="1" lang="ja-JP" altLang="en-US" dirty="0"/>
              <a:t>では、複数のテーブルを関連づけて取り扱えるようになっており、非常に高い柔軟性を持っています。</a:t>
            </a:r>
            <a:endParaRPr kumimoji="1" lang="en-US" altLang="ja-JP" dirty="0"/>
          </a:p>
          <a:p>
            <a:endParaRPr kumimoji="1" lang="en-US" altLang="ja-JP" dirty="0"/>
          </a:p>
          <a:p>
            <a:r>
              <a:rPr kumimoji="1" lang="ja-JP" altLang="en-US" dirty="0"/>
              <a:t>関連づけは特定の列（カラム）を共有するテーブル同士で行われます。この例では、社員の通勤経路・手段を保持しているテーブルと、通勤手当のテーブルを住所コードで関連づけています。この場合の住所コードが「キー」と呼ばれます。</a:t>
            </a:r>
            <a:endParaRPr kumimoji="1" lang="en-US" altLang="ja-JP" dirty="0"/>
          </a:p>
          <a:p>
            <a:endParaRPr kumimoji="1" lang="en-US" altLang="ja-JP" dirty="0"/>
          </a:p>
          <a:p>
            <a:r>
              <a:rPr kumimoji="1" lang="ja-JP" altLang="en-US" dirty="0"/>
              <a:t>複数のテーブルを跨がって検索を行う事により、例えば、斎藤さんの通勤費がわかるわけです。</a:t>
            </a:r>
            <a:endParaRPr kumimoji="1" lang="en-US" altLang="ja-JP" dirty="0"/>
          </a:p>
          <a:p>
            <a:endParaRPr kumimoji="1" lang="en-US" altLang="ja-JP" dirty="0"/>
          </a:p>
          <a:p>
            <a:r>
              <a:rPr kumimoji="1" lang="ja-JP" altLang="en-US" dirty="0"/>
              <a:t>この際、実際には要求に応じて新しいテーブルを作成しており、その要求のことをクエリーと言います。</a:t>
            </a:r>
            <a:endParaRPr kumimoji="1" lang="en-US" altLang="ja-JP" dirty="0"/>
          </a:p>
          <a:p>
            <a:r>
              <a:rPr kumimoji="1" lang="ja-JP" altLang="en-US" dirty="0"/>
              <a:t>また、テーブルやデータの関連や構造をスキーマと言います。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213</a:t>
            </a:fld>
            <a:endParaRPr lang="ja-JP" altLang="en-US"/>
          </a:p>
        </p:txBody>
      </p:sp>
    </p:spTree>
    <p:extLst>
      <p:ext uri="{BB962C8B-B14F-4D97-AF65-F5344CB8AC3E}">
        <p14:creationId xmlns:p14="http://schemas.microsoft.com/office/powerpoint/2010/main" val="88831252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RDBMS</a:t>
            </a:r>
            <a:r>
              <a:rPr kumimoji="1" lang="ja-JP" altLang="en-US" dirty="0"/>
              <a:t>をビジネス、特にミッションクリティカル（</a:t>
            </a:r>
            <a:r>
              <a:rPr kumimoji="1" lang="en-US" altLang="ja-JP" sz="1200" kern="1200" dirty="0">
                <a:solidFill>
                  <a:schemeClr val="tx1"/>
                </a:solidFill>
                <a:latin typeface="+mn-lt"/>
                <a:ea typeface="+mn-ea"/>
                <a:cs typeface="+mn-cs"/>
              </a:rPr>
              <a:t>24</a:t>
            </a:r>
            <a:r>
              <a:rPr kumimoji="1" lang="ja-JP" altLang="en-US" sz="1200" kern="1200" dirty="0">
                <a:solidFill>
                  <a:schemeClr val="tx1"/>
                </a:solidFill>
                <a:latin typeface="+mn-lt"/>
                <a:ea typeface="+mn-ea"/>
                <a:cs typeface="+mn-cs"/>
              </a:rPr>
              <a:t>時間</a:t>
            </a:r>
            <a:r>
              <a:rPr kumimoji="1" lang="en-US" altLang="ja-JP" sz="1200" kern="1200" dirty="0">
                <a:solidFill>
                  <a:schemeClr val="tx1"/>
                </a:solidFill>
                <a:latin typeface="+mn-lt"/>
                <a:ea typeface="+mn-ea"/>
                <a:cs typeface="+mn-cs"/>
              </a:rPr>
              <a:t>365</a:t>
            </a:r>
            <a:r>
              <a:rPr kumimoji="1" lang="ja-JP" altLang="en-US" sz="1200" kern="1200" dirty="0">
                <a:solidFill>
                  <a:schemeClr val="tx1"/>
                </a:solidFill>
                <a:latin typeface="+mn-lt"/>
                <a:ea typeface="+mn-ea"/>
                <a:cs typeface="+mn-cs"/>
              </a:rPr>
              <a:t>日、止まらないことを要求されるような用途）な分野に使うためには、データの整合性確保や耐障害性など、厳しい条件を満たさなければなりません。</a:t>
            </a:r>
            <a:endParaRPr kumimoji="1" lang="en-US" altLang="ja-JP" sz="1200" kern="1200" dirty="0">
              <a:solidFill>
                <a:schemeClr val="tx1"/>
              </a:solidFill>
              <a:latin typeface="+mn-lt"/>
              <a:ea typeface="+mn-ea"/>
              <a:cs typeface="+mn-cs"/>
            </a:endParaRPr>
          </a:p>
          <a:p>
            <a:r>
              <a:rPr kumimoji="1" lang="ja-JP" altLang="en-US" dirty="0"/>
              <a:t>そのため</a:t>
            </a:r>
            <a:r>
              <a:rPr kumimoji="1" lang="en-US" altLang="ja-JP" dirty="0"/>
              <a:t>RDBMS</a:t>
            </a:r>
            <a:r>
              <a:rPr kumimoji="1" lang="ja-JP" altLang="en-US" dirty="0"/>
              <a:t>は、</a:t>
            </a:r>
            <a:r>
              <a:rPr kumimoji="1" lang="en-US" altLang="ja-JP" dirty="0"/>
              <a:t>ACID</a:t>
            </a:r>
            <a:r>
              <a:rPr kumimoji="1" lang="ja-JP" altLang="en-US" dirty="0"/>
              <a:t>（アシッド）と呼ばれる特性を追求してきました。</a:t>
            </a:r>
            <a:endParaRPr kumimoji="1" lang="en-US" altLang="ja-JP" dirty="0"/>
          </a:p>
          <a:p>
            <a:endParaRPr kumimoji="1" lang="en-US" altLang="ja-JP" dirty="0"/>
          </a:p>
          <a:p>
            <a:r>
              <a:rPr kumimoji="1" lang="ja-JP" altLang="en-US" dirty="0"/>
              <a:t>細かい技術的な説明は省略しますが、要するにこれは「どんなことがあっても</a:t>
            </a:r>
            <a:r>
              <a:rPr kumimoji="1" lang="en-US" altLang="ja-JP" dirty="0"/>
              <a:t>DBMS</a:t>
            </a:r>
            <a:r>
              <a:rPr kumimoji="1" lang="ja-JP" altLang="en-US" dirty="0"/>
              <a:t>内のデータは必ず正しい。もしくは、正しい状態に復旧できる機能を持っている」ということです。</a:t>
            </a:r>
            <a:endParaRPr kumimoji="1" lang="en-US" altLang="ja-JP" dirty="0"/>
          </a:p>
          <a:p>
            <a:r>
              <a:rPr kumimoji="1" lang="ja-JP" altLang="en-US" dirty="0"/>
              <a:t>銀行オンラインや、決済システムなどでは、万が一のデータの食い違いも許されません。そのニーズに応えるべく進化してきたのが、</a:t>
            </a:r>
            <a:r>
              <a:rPr kumimoji="1" lang="en-US" altLang="ja-JP" dirty="0"/>
              <a:t>RDBMS</a:t>
            </a:r>
            <a:r>
              <a:rPr kumimoji="1" lang="ja-JP" altLang="en-US" dirty="0"/>
              <a:t>なのです。</a:t>
            </a:r>
            <a:r>
              <a:rPr kumimoji="1" lang="en-US" altLang="ja-JP" dirty="0"/>
              <a:t>RDBMS</a:t>
            </a:r>
            <a:r>
              <a:rPr kumimoji="1" lang="ja-JP" altLang="en-US" dirty="0"/>
              <a:t>は</a:t>
            </a:r>
            <a:r>
              <a:rPr kumimoji="1" lang="en-US" altLang="ja-JP" dirty="0"/>
              <a:t>ACID</a:t>
            </a:r>
            <a:r>
              <a:rPr kumimoji="1" lang="ja-JP" altLang="en-US" dirty="0"/>
              <a:t>を実現すべく進化してきました。</a:t>
            </a:r>
            <a:endParaRPr kumimoji="1" lang="en-US" altLang="ja-JP" dirty="0"/>
          </a:p>
          <a:p>
            <a:endParaRPr kumimoji="1" lang="en-US" altLang="ja-JP" dirty="0"/>
          </a:p>
          <a:p>
            <a:r>
              <a:rPr kumimoji="1" lang="ja-JP" altLang="en-US" dirty="0"/>
              <a:t>しかし、この</a:t>
            </a:r>
            <a:r>
              <a:rPr kumimoji="1" lang="en-US" altLang="ja-JP" dirty="0"/>
              <a:t>ACID</a:t>
            </a:r>
            <a:r>
              <a:rPr kumimoji="1" lang="ja-JP" altLang="en-US" dirty="0"/>
              <a:t>を実現するために</a:t>
            </a:r>
            <a:r>
              <a:rPr kumimoji="1" lang="en-US" altLang="ja-JP" dirty="0"/>
              <a:t>RDBMS</a:t>
            </a:r>
            <a:r>
              <a:rPr kumimoji="1" lang="ja-JP" altLang="en-US" dirty="0"/>
              <a:t>はパフォーマンスを犠牲にせざるを得ませんでした。信頼性を向上させるために、様々な処理が必要となったからです。また、それが</a:t>
            </a:r>
            <a:r>
              <a:rPr kumimoji="1" lang="en-US" altLang="ja-JP" dirty="0"/>
              <a:t>RDBMS</a:t>
            </a:r>
            <a:r>
              <a:rPr kumimoji="1" lang="ja-JP" altLang="en-US" dirty="0"/>
              <a:t>をスケールアウト（後述）しにくい構造にしている原因でもあります。</a:t>
            </a: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214</a:t>
            </a:fld>
            <a:endParaRPr lang="ja-JP" altLang="en-US"/>
          </a:p>
        </p:txBody>
      </p:sp>
    </p:spTree>
    <p:extLst>
      <p:ext uri="{BB962C8B-B14F-4D97-AF65-F5344CB8AC3E}">
        <p14:creationId xmlns:p14="http://schemas.microsoft.com/office/powerpoint/2010/main" val="126021486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つまり、</a:t>
            </a:r>
            <a:r>
              <a:rPr kumimoji="1" lang="en-US" altLang="ja-JP" dirty="0"/>
              <a:t>RDBMS</a:t>
            </a:r>
            <a:r>
              <a:rPr kumimoji="1" lang="ja-JP" altLang="en-US" dirty="0"/>
              <a:t>の特徴とは、</a:t>
            </a:r>
            <a:endParaRPr kumimoji="1" lang="en-US" altLang="ja-JP" dirty="0"/>
          </a:p>
          <a:p>
            <a:r>
              <a:rPr kumimoji="1" lang="ja-JP" altLang="en-US" dirty="0"/>
              <a:t>・正規化された定型</a:t>
            </a:r>
            <a:r>
              <a:rPr kumimoji="1" lang="en-US" altLang="ja-JP" dirty="0"/>
              <a:t>(</a:t>
            </a:r>
            <a:r>
              <a:rPr kumimoji="1" lang="ja-JP" altLang="en-US" dirty="0"/>
              <a:t>構造化</a:t>
            </a:r>
            <a:r>
              <a:rPr kumimoji="1" lang="en-US" altLang="ja-JP" dirty="0"/>
              <a:t>)</a:t>
            </a:r>
            <a:r>
              <a:rPr kumimoji="1" lang="ja-JP" altLang="en-US" dirty="0"/>
              <a:t>データを取り扱うことによって処理の効率化や記憶容量の縮小を実現</a:t>
            </a:r>
            <a:endParaRPr kumimoji="1" lang="en-US" altLang="ja-JP" dirty="0"/>
          </a:p>
          <a:p>
            <a:r>
              <a:rPr kumimoji="1" lang="ja-JP" altLang="en-US" dirty="0"/>
              <a:t>・トランザクション処理のための</a:t>
            </a:r>
            <a:r>
              <a:rPr kumimoji="1" lang="en-US" altLang="ja-JP" dirty="0"/>
              <a:t>ASID</a:t>
            </a:r>
            <a:r>
              <a:rPr kumimoji="1" lang="ja-JP" altLang="en-US" dirty="0"/>
              <a:t>を追求した正確で安全なデータベース</a:t>
            </a:r>
            <a:endParaRPr kumimoji="1" lang="en-US" altLang="ja-JP" dirty="0"/>
          </a:p>
          <a:p>
            <a:r>
              <a:rPr kumimoji="1" lang="ja-JP" altLang="en-US" dirty="0"/>
              <a:t>・設計時にはスキーマを使った厳密な設計が必要になるが、運用時には様々なアクセス方法や検索手段、データの結合などにより、非常に柔軟なデータ操作が可能</a:t>
            </a:r>
            <a:endParaRPr kumimoji="1" lang="en-US" altLang="ja-JP" dirty="0"/>
          </a:p>
          <a:p>
            <a:r>
              <a:rPr kumimoji="1" lang="ja-JP" altLang="en-US" dirty="0"/>
              <a:t>ということです。</a:t>
            </a:r>
            <a:endParaRPr kumimoji="1" lang="en-US" altLang="ja-JP" dirty="0"/>
          </a:p>
          <a:p>
            <a:endParaRPr kumimoji="1" lang="en-US" altLang="ja-JP" dirty="0"/>
          </a:p>
          <a:p>
            <a:r>
              <a:rPr kumimoji="1" lang="ja-JP" altLang="en-US" dirty="0"/>
              <a:t>反面、</a:t>
            </a:r>
            <a:r>
              <a:rPr kumimoji="1" lang="en-US" altLang="ja-JP" dirty="0"/>
              <a:t>ASID</a:t>
            </a:r>
            <a:r>
              <a:rPr kumimoji="1" lang="ja-JP" altLang="en-US" dirty="0"/>
              <a:t>によるオーバーヘッド、拡張性への制限、非定型データへの対応が課題と言えます。要するに、パフォーマンスを上げづらい、という話と、多様なデータに柔軟に対応できない、ということです。</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215</a:t>
            </a:fld>
            <a:endParaRPr kumimoji="1" lang="ja-JP" altLang="en-US"/>
          </a:p>
        </p:txBody>
      </p:sp>
    </p:spTree>
    <p:extLst>
      <p:ext uri="{BB962C8B-B14F-4D97-AF65-F5344CB8AC3E}">
        <p14:creationId xmlns:p14="http://schemas.microsoft.com/office/powerpoint/2010/main" val="69117236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例えば、複数のユーザーが同じデータへのアクセスを要求したときに、同時に書込を許すと、データの不整合が生じる可能性があります。</a:t>
            </a:r>
            <a:endParaRPr kumimoji="1" lang="en-US" altLang="ja-JP" dirty="0"/>
          </a:p>
          <a:p>
            <a:r>
              <a:rPr kumimoji="1" lang="ja-JP" altLang="en-US" dirty="0"/>
              <a:t>これを防ぐ為には、誰かがデータにアクセスしているときには他のユーザーにはアクセスを許さず、終るまで待たせるような仕組みが必要になります。これが、排他制御です。ロックとも呼ばれます。</a:t>
            </a:r>
            <a:r>
              <a:rPr kumimoji="1" lang="en-US" altLang="ja-JP" dirty="0"/>
              <a:t>ACID</a:t>
            </a:r>
            <a:r>
              <a:rPr kumimoji="1" lang="ja-JP" altLang="en-US" dirty="0"/>
              <a:t>を実現するためには必須の機能ですが、この機能を維持するために分散処理が難しくなります。</a:t>
            </a:r>
            <a:endParaRPr kumimoji="1" lang="en-US" altLang="ja-JP" dirty="0"/>
          </a:p>
          <a:p>
            <a:endParaRPr kumimoji="1" lang="en-US" altLang="ja-JP" dirty="0"/>
          </a:p>
          <a:p>
            <a:r>
              <a:rPr kumimoji="1" lang="en-US" altLang="ja-JP" dirty="0"/>
              <a:t>DBMS</a:t>
            </a:r>
            <a:r>
              <a:rPr kumimoji="1" lang="ja-JP" altLang="en-US" dirty="0"/>
              <a:t>の処理能力を強化させるために、コンピュータを増やしてデータを分散（並列処理）させると、この排他制御が複雑になります。特定のデータに誰かがアクセスしていないかどうかをコンピュータ同士で確認する仕組みが必要になり、非常に大きなオーバーヘッドとなります。皆さんも、データが分散された環境で排他制御を実現するためにはどうしたらよいか、考えてみて下さい。</a:t>
            </a:r>
            <a:endParaRPr kumimoji="1" lang="en-US" altLang="ja-JP" dirty="0"/>
          </a:p>
          <a:p>
            <a:endParaRPr kumimoji="1" lang="en-US" altLang="ja-JP" dirty="0"/>
          </a:p>
          <a:p>
            <a:r>
              <a:rPr kumimoji="1" lang="ja-JP" altLang="en-US" dirty="0"/>
              <a:t>このオーバーヘッドが並列化によるパフォーマンスの向上を上回る場合、並列化しないほうが良いと言うことになります。これが、分散処理させにくい原因のひとつです。</a:t>
            </a:r>
            <a:endParaRPr kumimoji="1" lang="en-US" altLang="ja-JP" dirty="0"/>
          </a:p>
          <a:p>
            <a:endParaRPr kumimoji="1" lang="en-US" altLang="ja-JP" dirty="0"/>
          </a:p>
          <a:p>
            <a:r>
              <a:rPr kumimoji="1" lang="ja-JP" altLang="en-US" dirty="0"/>
              <a:t>ちなみに、このときにデータにアクセスするために使われる言語が、</a:t>
            </a:r>
            <a:r>
              <a:rPr kumimoji="1" lang="en-US" altLang="ja-JP" dirty="0"/>
              <a:t>SQL</a:t>
            </a:r>
            <a:r>
              <a:rPr kumimoji="1" lang="ja-JP" altLang="en-US" dirty="0"/>
              <a:t>や</a:t>
            </a:r>
            <a:r>
              <a:rPr kumimoji="1" lang="en-US" altLang="ja-JP" dirty="0" err="1"/>
              <a:t>Xquery</a:t>
            </a:r>
            <a:r>
              <a:rPr kumimoji="1" lang="ja-JP" altLang="en-US" dirty="0"/>
              <a:t>です。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216</a:t>
            </a:fld>
            <a:endParaRPr lang="ja-JP" altLang="en-US"/>
          </a:p>
        </p:txBody>
      </p:sp>
    </p:spTree>
    <p:extLst>
      <p:ext uri="{BB962C8B-B14F-4D97-AF65-F5344CB8AC3E}">
        <p14:creationId xmlns:p14="http://schemas.microsoft.com/office/powerpoint/2010/main" val="98804053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lnSpcReduction="10000"/>
          </a:bodyPr>
          <a:lstStyle/>
          <a:p>
            <a:r>
              <a:rPr kumimoji="1" lang="en-US" altLang="ja-JP" dirty="0"/>
              <a:t>ACID</a:t>
            </a:r>
            <a:r>
              <a:rPr kumimoji="1" lang="ja-JP" altLang="en-US" dirty="0"/>
              <a:t>のために</a:t>
            </a:r>
            <a:r>
              <a:rPr kumimoji="1" lang="en-US" altLang="ja-JP" dirty="0"/>
              <a:t>RDBMS</a:t>
            </a:r>
            <a:r>
              <a:rPr kumimoji="1" lang="ja-JP" altLang="en-US" dirty="0"/>
              <a:t>の処理能力が落ちる原因となり、分散処理の障害となっている問題をもうひとつ紹介しましょう。ログの問題です。</a:t>
            </a:r>
            <a:endParaRPr kumimoji="1" lang="en-US" altLang="ja-JP" dirty="0"/>
          </a:p>
          <a:p>
            <a:endParaRPr kumimoji="1" lang="en-US" altLang="ja-JP" dirty="0"/>
          </a:p>
          <a:p>
            <a:r>
              <a:rPr kumimoji="1" lang="en-US" altLang="ja-JP" dirty="0"/>
              <a:t>RDBMS</a:t>
            </a:r>
            <a:r>
              <a:rPr kumimoji="1" lang="ja-JP" altLang="en-US" dirty="0"/>
              <a:t>では、一連のデータベース操作をトランザクションという単位で管理しています。このトランザクションがなんらかの原因で正常に終了しなかった場合、データベースには途中まで書き換えられた不完全なデータが残ってしまいます。この場合、</a:t>
            </a:r>
            <a:r>
              <a:rPr kumimoji="1" lang="en-US" altLang="ja-JP" dirty="0"/>
              <a:t>RDBMS</a:t>
            </a:r>
            <a:r>
              <a:rPr kumimoji="1" lang="ja-JP" altLang="en-US" dirty="0"/>
              <a:t>はそのトランザクションが正常に終了しなかったことを要求元に伝えると共に、データを処理前の状態に戻して、次のトランザクションを開始します。これがロールバックです。</a:t>
            </a:r>
            <a:endParaRPr kumimoji="1" lang="en-US" altLang="ja-JP" dirty="0"/>
          </a:p>
          <a:p>
            <a:endParaRPr kumimoji="1" lang="en-US" altLang="ja-JP" dirty="0"/>
          </a:p>
          <a:p>
            <a:r>
              <a:rPr kumimoji="1" lang="ja-JP" altLang="en-US" dirty="0"/>
              <a:t>トランザクション処理には必須の機能ですが、これも分散処理を妨げる要因です。ひとつのトランザクションが終るまで、他の処理ができないため、並列化しても処理待ちが多くなり、並列化の効果が上がらないのです。</a:t>
            </a:r>
            <a:endParaRPr kumimoji="1" lang="en-US" altLang="ja-JP" dirty="0"/>
          </a:p>
          <a:p>
            <a:endParaRPr kumimoji="1" lang="en-US" altLang="ja-JP" dirty="0"/>
          </a:p>
          <a:p>
            <a:r>
              <a:rPr kumimoji="1" lang="ja-JP" altLang="en-US" dirty="0"/>
              <a:t>また、突然の災害や停電の際にシステムが突然停止した場合にも、直前の状態までシステムを戻すことができる仕組みがロールフォワードです。</a:t>
            </a:r>
            <a:endParaRPr kumimoji="1" lang="en-US" altLang="ja-JP" dirty="0"/>
          </a:p>
          <a:p>
            <a:r>
              <a:rPr kumimoji="1" lang="ja-JP" altLang="en-US" dirty="0"/>
              <a:t>システムが停止し、データが全て失われたとしても、ある時点でのデータベースのバックアップがあって、それ以降の全ての処理のログがとってあれば、その処理を全て適用する事によって、システム停止直前の時点までデータを復旧することができます。</a:t>
            </a:r>
            <a:endParaRPr kumimoji="1" lang="en-US" altLang="ja-JP" dirty="0"/>
          </a:p>
          <a:p>
            <a:endParaRPr kumimoji="1" lang="en-US" altLang="ja-JP" dirty="0"/>
          </a:p>
          <a:p>
            <a:r>
              <a:rPr kumimoji="1" lang="ja-JP" altLang="en-US" dirty="0"/>
              <a:t>これらの処理を可能にするために、</a:t>
            </a:r>
            <a:r>
              <a:rPr kumimoji="1" lang="en-US" altLang="ja-JP" dirty="0"/>
              <a:t>RDBMS</a:t>
            </a:r>
            <a:r>
              <a:rPr kumimoji="1" lang="ja-JP" altLang="en-US" dirty="0"/>
              <a:t>は全てのデータベース操作に関するログをとり、保存しています。しかもそのログも、多重化して保存することもあり、これも非常に大きなオーバーヘッドとなっています。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217</a:t>
            </a:fld>
            <a:endParaRPr lang="ja-JP" altLang="en-US"/>
          </a:p>
        </p:txBody>
      </p:sp>
    </p:spTree>
    <p:extLst>
      <p:ext uri="{BB962C8B-B14F-4D97-AF65-F5344CB8AC3E}">
        <p14:creationId xmlns:p14="http://schemas.microsoft.com/office/powerpoint/2010/main" val="2058186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は、業務効率を高めるためには、既に欠かせないものとなっています。また、企業の成長や競争力を維持するためのグローバル展開や新規事業への進出のためにも、</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なしでは対応できません。</a:t>
            </a:r>
          </a:p>
          <a:p>
            <a:r>
              <a:rPr kumimoji="1" lang="ja-JP" altLang="ja-JP" sz="1200" kern="1200" dirty="0" smtClean="0">
                <a:solidFill>
                  <a:schemeClr val="tx1"/>
                </a:solidFill>
                <a:effectLst/>
                <a:latin typeface="+mn-lt"/>
                <a:ea typeface="+mn-ea"/>
                <a:cs typeface="+mn-cs"/>
              </a:rPr>
              <a:t>このように、</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利用の範囲が広がり、その重要性が高まるほどに、災害やセキュリティへの対応も、これまでにも増して強く求められるようになりました。また、モバイルやビッグ・データといった、新しいテクノロジーへの対応も業務の現場から求められていま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こんな</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需要の高まりとは裏腹に、企業内の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に責任を持つ情報システム部門は、ふたつの大きな問題を抱えています。そのひとつが、先ほど説明した</a:t>
            </a:r>
            <a:r>
              <a:rPr kumimoji="1" lang="en-US" altLang="ja-JP" sz="1200" kern="1200" dirty="0" smtClean="0">
                <a:solidFill>
                  <a:schemeClr val="tx1"/>
                </a:solidFill>
                <a:effectLst/>
                <a:latin typeface="+mn-lt"/>
                <a:ea typeface="+mn-ea"/>
                <a:cs typeface="+mn-cs"/>
              </a:rPr>
              <a:t>TCO</a:t>
            </a:r>
            <a:r>
              <a:rPr kumimoji="1" lang="ja-JP" altLang="ja-JP" sz="1200" kern="1200" dirty="0" smtClean="0">
                <a:solidFill>
                  <a:schemeClr val="tx1"/>
                </a:solidFill>
                <a:effectLst/>
                <a:latin typeface="+mn-lt"/>
                <a:ea typeface="+mn-ea"/>
                <a:cs typeface="+mn-cs"/>
              </a:rPr>
              <a:t>の増大です。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への需要が高まれば、</a:t>
            </a:r>
            <a:r>
              <a:rPr kumimoji="1" lang="en-US" altLang="ja-JP" sz="1200" kern="1200" dirty="0" smtClean="0">
                <a:solidFill>
                  <a:schemeClr val="tx1"/>
                </a:solidFill>
                <a:effectLst/>
                <a:latin typeface="+mn-lt"/>
                <a:ea typeface="+mn-ea"/>
                <a:cs typeface="+mn-cs"/>
              </a:rPr>
              <a:t>TCO</a:t>
            </a:r>
            <a:r>
              <a:rPr kumimoji="1" lang="ja-JP" altLang="ja-JP" sz="1200" kern="1200" dirty="0" smtClean="0">
                <a:solidFill>
                  <a:schemeClr val="tx1"/>
                </a:solidFill>
                <a:effectLst/>
                <a:latin typeface="+mn-lt"/>
                <a:ea typeface="+mn-ea"/>
                <a:cs typeface="+mn-cs"/>
              </a:rPr>
              <a:t>が増大します。それでも</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予算が増えるのであれば、何とか対処できます。しかし、</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に関わるお金は、事業投資とはなかなか見做されず、経費として常に削減の圧力がかかっています。これが、もうひとつの問題です。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業務や経営の要請に応えたくても、「所有」している既存のシステムを維持管理するための</a:t>
            </a:r>
            <a:r>
              <a:rPr kumimoji="1" lang="en-US" altLang="ja-JP" sz="1200" kern="1200" dirty="0" smtClean="0">
                <a:solidFill>
                  <a:schemeClr val="tx1"/>
                </a:solidFill>
                <a:effectLst/>
                <a:latin typeface="+mn-lt"/>
                <a:ea typeface="+mn-ea"/>
                <a:cs typeface="+mn-cs"/>
              </a:rPr>
              <a:t>TCO</a:t>
            </a:r>
            <a:r>
              <a:rPr kumimoji="1" lang="ja-JP" altLang="ja-JP" sz="1200" kern="1200" dirty="0" smtClean="0">
                <a:solidFill>
                  <a:schemeClr val="tx1"/>
                </a:solidFill>
                <a:effectLst/>
                <a:latin typeface="+mn-lt"/>
                <a:ea typeface="+mn-ea"/>
                <a:cs typeface="+mn-cs"/>
              </a:rPr>
              <a:t>にお金が掛かり過ぎて、応えることができません。しかも、</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予算が今後大きく増える見込みもありません。そんな問題を情報システム部門は抱えているのです。</a:t>
            </a:r>
          </a:p>
          <a:p>
            <a:r>
              <a:rPr kumimoji="1" lang="ja-JP" altLang="ja-JP" sz="1200" kern="1200" dirty="0" smtClean="0">
                <a:solidFill>
                  <a:schemeClr val="tx1"/>
                </a:solidFill>
                <a:effectLst/>
                <a:latin typeface="+mn-lt"/>
                <a:ea typeface="+mn-ea"/>
                <a:cs typeface="+mn-cs"/>
              </a:rPr>
              <a:t>ならば、「所有」することを辞め、自分達で、システム資源の面倒をみなければ、</a:t>
            </a:r>
            <a:r>
              <a:rPr kumimoji="1" lang="en-US" altLang="ja-JP" sz="1200" kern="1200" dirty="0" smtClean="0">
                <a:solidFill>
                  <a:schemeClr val="tx1"/>
                </a:solidFill>
                <a:effectLst/>
                <a:latin typeface="+mn-lt"/>
                <a:ea typeface="+mn-ea"/>
                <a:cs typeface="+mn-cs"/>
              </a:rPr>
              <a:t>TCO</a:t>
            </a:r>
            <a:r>
              <a:rPr kumimoji="1" lang="ja-JP" altLang="ja-JP" sz="1200" kern="1200" dirty="0" smtClean="0">
                <a:solidFill>
                  <a:schemeClr val="tx1"/>
                </a:solidFill>
                <a:effectLst/>
                <a:latin typeface="+mn-lt"/>
                <a:ea typeface="+mn-ea"/>
                <a:cs typeface="+mn-cs"/>
              </a:rPr>
              <a:t>は削減できるはずです。また、クラウドで提供されているプラットフォームやアプリケーションを使えば、開発工数の削減や、場合によっては開発さえも必要なくなります。そんな期待から、いま「使用」のクラウドへの注目が集まっているの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a:t>
            </a:fld>
            <a:endParaRPr kumimoji="1" lang="ja-JP" altLang="en-US"/>
          </a:p>
        </p:txBody>
      </p:sp>
    </p:spTree>
    <p:extLst>
      <p:ext uri="{BB962C8B-B14F-4D97-AF65-F5344CB8AC3E}">
        <p14:creationId xmlns:p14="http://schemas.microsoft.com/office/powerpoint/2010/main" val="84304790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lnSpcReduction="10000"/>
          </a:bodyPr>
          <a:lstStyle/>
          <a:p>
            <a:r>
              <a:rPr kumimoji="1" lang="en-US" altLang="ja-JP" dirty="0"/>
              <a:t>ACID</a:t>
            </a:r>
            <a:r>
              <a:rPr kumimoji="1" lang="ja-JP" altLang="en-US" dirty="0"/>
              <a:t>のためのオーバーヘッドがかかる一方で、処理すべきデータ量が増え、トランザクションも増えています。パフォーマンス向上への要求は高まる一方です。</a:t>
            </a:r>
            <a:endParaRPr kumimoji="1" lang="en-US" altLang="ja-JP" dirty="0"/>
          </a:p>
          <a:p>
            <a:endParaRPr kumimoji="1" lang="en-US" altLang="ja-JP" dirty="0"/>
          </a:p>
          <a:p>
            <a:r>
              <a:rPr kumimoji="1" lang="ja-JP" altLang="en-US" dirty="0"/>
              <a:t>コンピュータを高速化できれば話は簡単ですが、プロセッサの高速化には半導体技術の制限もあり、自ずと上限があります。</a:t>
            </a:r>
            <a:endParaRPr kumimoji="1" lang="en-US" altLang="ja-JP" dirty="0"/>
          </a:p>
          <a:p>
            <a:r>
              <a:rPr kumimoji="1" lang="ja-JP" altLang="en-US" dirty="0"/>
              <a:t>他に有効なのが、</a:t>
            </a:r>
            <a:r>
              <a:rPr kumimoji="1" lang="en-US" altLang="ja-JP" dirty="0"/>
              <a:t>I/O</a:t>
            </a:r>
            <a:r>
              <a:rPr kumimoji="1" lang="ja-JP" altLang="en-US" dirty="0"/>
              <a:t>の高速化です。データベースはディスク</a:t>
            </a:r>
            <a:r>
              <a:rPr kumimoji="1" lang="en-US" altLang="ja-JP" dirty="0"/>
              <a:t>IO</a:t>
            </a:r>
            <a:r>
              <a:rPr kumimoji="1" lang="ja-JP" altLang="en-US" dirty="0"/>
              <a:t>が非常に多いため、ここがボトルネックになる場合も多いのです。</a:t>
            </a:r>
            <a:endParaRPr kumimoji="1" lang="en-US" altLang="ja-JP" dirty="0"/>
          </a:p>
          <a:p>
            <a:r>
              <a:rPr kumimoji="1" lang="ja-JP" altLang="en-US" dirty="0"/>
              <a:t>そのため、メインフレームで採用されている</a:t>
            </a:r>
            <a:r>
              <a:rPr kumimoji="1" lang="en-US" altLang="ja-JP" dirty="0"/>
              <a:t>I/O</a:t>
            </a:r>
            <a:r>
              <a:rPr kumimoji="1" lang="ja-JP" altLang="en-US" dirty="0"/>
              <a:t>チャネルの並列化や、キャッシングといった手法が取り入れられました。</a:t>
            </a:r>
            <a:endParaRPr kumimoji="1" lang="en-US" altLang="ja-JP" dirty="0"/>
          </a:p>
          <a:p>
            <a:r>
              <a:rPr kumimoji="1" lang="ja-JP" altLang="en-US" dirty="0"/>
              <a:t>最近増えているのが、インメモリ型のデータベースです。ディスクを使わないため、高速な処理が可能です。</a:t>
            </a:r>
            <a:endParaRPr kumimoji="1" lang="en-US" altLang="ja-JP" dirty="0"/>
          </a:p>
          <a:p>
            <a:r>
              <a:rPr kumimoji="1" lang="ja-JP" altLang="en-US" dirty="0"/>
              <a:t>インメモリについては、この後斎藤さんの講義で取り上げて頂きます。</a:t>
            </a:r>
            <a:endParaRPr kumimoji="1" lang="en-US" altLang="ja-JP" dirty="0"/>
          </a:p>
          <a:p>
            <a:endParaRPr kumimoji="1" lang="en-US" altLang="ja-JP" dirty="0"/>
          </a:p>
          <a:p>
            <a:r>
              <a:rPr kumimoji="1" lang="ja-JP" altLang="en-US" dirty="0"/>
              <a:t>他には、コンピュータを複数台並べて分散処理（並列処理）する方法があります。クラスタ、シェアドナッシング、シャーディングなどがありますが、後のスライドで説明します。</a:t>
            </a:r>
            <a:endParaRPr kumimoji="1" lang="en-US" altLang="ja-JP" dirty="0"/>
          </a:p>
          <a:p>
            <a:endParaRPr kumimoji="1" lang="en-US" altLang="ja-JP" dirty="0"/>
          </a:p>
          <a:p>
            <a:r>
              <a:rPr kumimoji="1" lang="ja-JP" altLang="en-US" dirty="0"/>
              <a:t>そして、特定の用途向けに高速化を図ったＤＢも開発されました。具体的には、ＢＩなどで過去のデータを解析する用途です。</a:t>
            </a:r>
            <a:endParaRPr kumimoji="1" lang="en-US" altLang="ja-JP" dirty="0"/>
          </a:p>
          <a:p>
            <a:r>
              <a:rPr kumimoji="1" lang="ja-JP" altLang="en-US" dirty="0"/>
              <a:t>ＢＩについては別の講義でお話ししますが、ＤＷＨなどに蓄積された大量のデータを解析して、売上の傾向を見たり、予測を立てたりする場合、通常の</a:t>
            </a:r>
            <a:r>
              <a:rPr kumimoji="1" lang="en-US" altLang="ja-JP" dirty="0"/>
              <a:t>RDBMS</a:t>
            </a:r>
            <a:r>
              <a:rPr kumimoji="1" lang="ja-JP" altLang="en-US" dirty="0"/>
              <a:t>を使うとオーバーヘッドが大きく、効率が悪いのです。列指向</a:t>
            </a:r>
            <a:r>
              <a:rPr kumimoji="1" lang="en-US" altLang="ja-JP" dirty="0"/>
              <a:t>DB</a:t>
            </a:r>
            <a:r>
              <a:rPr kumimoji="1" lang="ja-JP" altLang="en-US" dirty="0"/>
              <a:t>については、後のスライドで説明します。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218</a:t>
            </a:fld>
            <a:endParaRPr lang="ja-JP" altLang="en-US"/>
          </a:p>
        </p:txBody>
      </p:sp>
    </p:spTree>
    <p:extLst>
      <p:ext uri="{BB962C8B-B14F-4D97-AF65-F5344CB8AC3E}">
        <p14:creationId xmlns:p14="http://schemas.microsoft.com/office/powerpoint/2010/main" val="119843748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a:bodyPr>
          <a:lstStyle/>
          <a:p>
            <a:r>
              <a:rPr kumimoji="1" lang="en-US" altLang="ja-JP" dirty="0"/>
              <a:t>RDBMS</a:t>
            </a:r>
            <a:r>
              <a:rPr kumimoji="1" lang="ja-JP" altLang="en-US" dirty="0"/>
              <a:t>に限らず、コンピュータの処理能力を上げる方法としては、</a:t>
            </a:r>
            <a:r>
              <a:rPr kumimoji="1" lang="en-US" altLang="ja-JP" dirty="0"/>
              <a:t>2</a:t>
            </a:r>
            <a:r>
              <a:rPr kumimoji="1" lang="ja-JP" altLang="en-US" dirty="0"/>
              <a:t>通りのやり方があります。（本当はもっとありますが、まあ、話を単純化して）</a:t>
            </a:r>
            <a:endParaRPr kumimoji="1" lang="en-US" altLang="ja-JP" dirty="0"/>
          </a:p>
          <a:p>
            <a:endParaRPr kumimoji="1" lang="en-US" altLang="ja-JP" dirty="0"/>
          </a:p>
          <a:p>
            <a:r>
              <a:rPr kumimoji="1" lang="ja-JP" altLang="en-US" dirty="0"/>
              <a:t>ひとつめの方法は、より速い</a:t>
            </a:r>
            <a:r>
              <a:rPr kumimoji="1" lang="en-US" altLang="ja-JP" dirty="0"/>
              <a:t>CPU</a:t>
            </a:r>
            <a:r>
              <a:rPr kumimoji="1" lang="ja-JP" altLang="en-US" dirty="0" err="1"/>
              <a:t>、</a:t>
            </a:r>
            <a:r>
              <a:rPr kumimoji="1" lang="ja-JP" altLang="en-US" dirty="0"/>
              <a:t>より大量のメモリ、より大型のコンピュータに入れ替えることです。これをスケールアップと言います。</a:t>
            </a:r>
            <a:endParaRPr kumimoji="1" lang="en-US" altLang="ja-JP" dirty="0"/>
          </a:p>
          <a:p>
            <a:r>
              <a:rPr kumimoji="1" lang="ja-JP" altLang="en-US" dirty="0"/>
              <a:t>しかし、この方法はコストが高く付きますし、上限もあります。</a:t>
            </a:r>
            <a:endParaRPr kumimoji="1" lang="en-US" altLang="ja-JP" dirty="0"/>
          </a:p>
          <a:p>
            <a:endParaRPr kumimoji="1" lang="en-US" altLang="ja-JP" dirty="0"/>
          </a:p>
          <a:p>
            <a:r>
              <a:rPr kumimoji="1" lang="ja-JP" altLang="en-US" dirty="0"/>
              <a:t>ふたつ</a:t>
            </a:r>
            <a:r>
              <a:rPr kumimoji="1" lang="ja-JP" altLang="en-US" dirty="0" err="1"/>
              <a:t>めは</a:t>
            </a:r>
            <a:r>
              <a:rPr kumimoji="1" lang="ja-JP" altLang="en-US" dirty="0"/>
              <a:t>、小さいコンピュータを沢山並列に並べることです。スケールアウトです。</a:t>
            </a:r>
            <a:endParaRPr kumimoji="1" lang="en-US" altLang="ja-JP" dirty="0"/>
          </a:p>
          <a:p>
            <a:r>
              <a:rPr kumimoji="1" lang="ja-JP" altLang="en-US" dirty="0"/>
              <a:t>クラウドサービスでは一般的に使われる方法で、</a:t>
            </a:r>
            <a:r>
              <a:rPr kumimoji="1" lang="en-US" altLang="ja-JP" dirty="0"/>
              <a:t>Google</a:t>
            </a:r>
            <a:r>
              <a:rPr kumimoji="1" lang="ja-JP" altLang="en-US" dirty="0"/>
              <a:t>などはこの方法で数百万台のサーバーを動かしていると言われています。</a:t>
            </a:r>
            <a:endParaRPr kumimoji="1" lang="en-US" altLang="ja-JP" dirty="0"/>
          </a:p>
          <a:p>
            <a:endParaRPr kumimoji="1" lang="en-US" altLang="ja-JP" dirty="0"/>
          </a:p>
          <a:p>
            <a:r>
              <a:rPr kumimoji="1" lang="ja-JP" altLang="en-US" dirty="0"/>
              <a:t>ここで問題になるのが、</a:t>
            </a:r>
            <a:r>
              <a:rPr kumimoji="1" lang="en-US" altLang="ja-JP" dirty="0"/>
              <a:t>RDBMS</a:t>
            </a:r>
            <a:r>
              <a:rPr kumimoji="1" lang="ja-JP" altLang="en-US" dirty="0"/>
              <a:t>はスケールアウトしにくい、という特性があることです。</a:t>
            </a:r>
            <a:endParaRPr kumimoji="1" lang="en-US" altLang="ja-JP" dirty="0"/>
          </a:p>
          <a:p>
            <a:endParaRPr kumimoji="1" lang="en-US" altLang="ja-JP" dirty="0"/>
          </a:p>
          <a:p>
            <a:r>
              <a:rPr kumimoji="1" lang="en-US" altLang="ja-JP" dirty="0"/>
              <a:t>RDBMS</a:t>
            </a:r>
            <a:r>
              <a:rPr kumimoji="1" lang="ja-JP" altLang="en-US" dirty="0"/>
              <a:t>でも、</a:t>
            </a:r>
            <a:r>
              <a:rPr kumimoji="1" lang="en-US" altLang="ja-JP" dirty="0"/>
              <a:t>Oracle</a:t>
            </a:r>
            <a:r>
              <a:rPr kumimoji="1" lang="ja-JP" altLang="en-US" dirty="0"/>
              <a:t>の</a:t>
            </a:r>
            <a:r>
              <a:rPr kumimoji="1" lang="en-US" altLang="ja-JP" dirty="0"/>
              <a:t>RAC</a:t>
            </a:r>
            <a:r>
              <a:rPr kumimoji="1" lang="ja-JP" altLang="en-US" dirty="0"/>
              <a:t>などでは、数台～数十台規模のサーバーを並列に繋いで処理能力を上げる方法がありますが、これはクラスタリングと呼ばれます。並列処理の一種ですが、非常に高価ですし、これを使ってもせいぜい数十台くらいまでしか拡張できません。</a:t>
            </a:r>
            <a:endParaRPr kumimoji="1" lang="en-US" altLang="ja-JP" dirty="0"/>
          </a:p>
          <a:p>
            <a:endParaRPr kumimoji="1" lang="en-US" altLang="ja-JP" dirty="0"/>
          </a:p>
          <a:p>
            <a:r>
              <a:rPr kumimoji="1" lang="ja-JP" altLang="en-US" dirty="0"/>
              <a:t>無理にスケールアップさせることも可能ですが、オーバーヘッドが大きくなりすぎて実用にならないと考えられています。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219</a:t>
            </a:fld>
            <a:endParaRPr lang="ja-JP" altLang="en-US"/>
          </a:p>
        </p:txBody>
      </p:sp>
    </p:spTree>
    <p:extLst>
      <p:ext uri="{BB962C8B-B14F-4D97-AF65-F5344CB8AC3E}">
        <p14:creationId xmlns:p14="http://schemas.microsoft.com/office/powerpoint/2010/main" val="1027802464"/>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fontScale="85000" lnSpcReduction="10000"/>
          </a:bodyPr>
          <a:lstStyle/>
          <a:p>
            <a:r>
              <a:rPr kumimoji="1" lang="ja-JP" altLang="en-US" dirty="0"/>
              <a:t>これまで</a:t>
            </a:r>
            <a:r>
              <a:rPr kumimoji="1" lang="en-US" altLang="ja-JP" dirty="0"/>
              <a:t>RDBMS</a:t>
            </a:r>
            <a:r>
              <a:rPr kumimoji="1" lang="ja-JP" altLang="en-US" dirty="0"/>
              <a:t>は分散処理に向かないというお話しをしてきましたが、現在いくつかの方式が実用化されています。</a:t>
            </a:r>
            <a:endParaRPr kumimoji="1" lang="en-US" altLang="ja-JP" dirty="0"/>
          </a:p>
          <a:p>
            <a:endParaRPr kumimoji="1" lang="en-US" altLang="ja-JP" dirty="0"/>
          </a:p>
          <a:p>
            <a:r>
              <a:rPr kumimoji="1" lang="ja-JP" altLang="en-US" dirty="0"/>
              <a:t>単一システムでは、コンピュータとストレージが</a:t>
            </a:r>
            <a:r>
              <a:rPr kumimoji="1" lang="en-US" altLang="ja-JP" dirty="0"/>
              <a:t>1</a:t>
            </a:r>
            <a:r>
              <a:rPr kumimoji="1" lang="ja-JP" altLang="en-US" dirty="0"/>
              <a:t>対</a:t>
            </a:r>
            <a:r>
              <a:rPr kumimoji="1" lang="en-US" altLang="ja-JP" dirty="0"/>
              <a:t>1</a:t>
            </a:r>
            <a:r>
              <a:rPr kumimoji="1" lang="ja-JP" altLang="en-US" dirty="0"/>
              <a:t>で接続されていますから、排他制御などは有効に働きます。</a:t>
            </a:r>
            <a:endParaRPr kumimoji="1" lang="en-US" altLang="ja-JP" dirty="0"/>
          </a:p>
          <a:p>
            <a:endParaRPr kumimoji="1" lang="en-US" altLang="ja-JP" dirty="0"/>
          </a:p>
          <a:p>
            <a:r>
              <a:rPr kumimoji="1" lang="ja-JP" altLang="en-US" dirty="0"/>
              <a:t>そして、複数のコンピュータでストレージを共有するクラスタシステムがあります。汎用の</a:t>
            </a:r>
            <a:r>
              <a:rPr kumimoji="1" lang="en-US" altLang="ja-JP" dirty="0"/>
              <a:t>RDBMS</a:t>
            </a:r>
            <a:r>
              <a:rPr kumimoji="1" lang="ja-JP" altLang="en-US" dirty="0"/>
              <a:t>で分散（並列）処理を行う場合、これがほぼ唯一の選択肢です。</a:t>
            </a:r>
            <a:r>
              <a:rPr kumimoji="1" lang="en-US" altLang="ja-JP" dirty="0"/>
              <a:t>Oracle</a:t>
            </a:r>
            <a:r>
              <a:rPr kumimoji="1" lang="ja-JP" altLang="en-US" dirty="0"/>
              <a:t>の</a:t>
            </a:r>
            <a:r>
              <a:rPr kumimoji="1" lang="en-US" altLang="ja-JP" dirty="0"/>
              <a:t>RAC</a:t>
            </a:r>
            <a:r>
              <a:rPr kumimoji="1" lang="ja-JP" altLang="en-US" dirty="0"/>
              <a:t>がこの方式です。</a:t>
            </a:r>
            <a:endParaRPr kumimoji="1" lang="en-US" altLang="ja-JP" dirty="0"/>
          </a:p>
          <a:p>
            <a:r>
              <a:rPr kumimoji="1" lang="ja-JP" altLang="en-US" dirty="0"/>
              <a:t>この方式では、コンピュータとストレージの間は高速の回線で接続されています。データ更新などの情報を全コンピュータで高速に共有する必要があるからです。</a:t>
            </a:r>
            <a:endParaRPr kumimoji="1" lang="en-US" altLang="ja-JP" dirty="0"/>
          </a:p>
          <a:p>
            <a:r>
              <a:rPr kumimoji="1" lang="ja-JP" altLang="en-US" dirty="0"/>
              <a:t>イーサネットなどのネットワークでは遅すぎるため、高速の</a:t>
            </a:r>
            <a:r>
              <a:rPr kumimoji="1" lang="en-US" altLang="ja-JP" dirty="0"/>
              <a:t>IO</a:t>
            </a:r>
            <a:r>
              <a:rPr kumimoji="1" lang="ja-JP" altLang="en-US" dirty="0"/>
              <a:t>チャネルを使うため、コンピュータとストレージを離して設置することはできず、通常は同じ建物、同じコンピュータルームに設置しなければなりません。コンピュータは高価ですし、台数も数台～数十台までしか増やすことができません。</a:t>
            </a:r>
            <a:endParaRPr kumimoji="1" lang="en-US" altLang="ja-JP" dirty="0"/>
          </a:p>
          <a:p>
            <a:endParaRPr kumimoji="1" lang="en-US" altLang="ja-JP" dirty="0"/>
          </a:p>
          <a:p>
            <a:r>
              <a:rPr kumimoji="1" lang="ja-JP" altLang="en-US" dirty="0"/>
              <a:t>シェアドナッシングは、「なにも共有しない」という意味です。データベースだけに使われる言葉ではありませんが、分散データベースを考えるときのひとつの選択肢になっています。データを分割して依存関係を無くすことにより、</a:t>
            </a:r>
            <a:r>
              <a:rPr kumimoji="1" lang="en-US" altLang="ja-JP" dirty="0"/>
              <a:t>1</a:t>
            </a:r>
            <a:r>
              <a:rPr kumimoji="1" lang="ja-JP" altLang="en-US" dirty="0"/>
              <a:t>カ所で行った修正を他のコンピュータやストレージに知らせたり反映させたりする必要が無ければ、各々のコンピュータは各々の管理するデータに自由にアクセスできます。</a:t>
            </a:r>
            <a:endParaRPr kumimoji="1" lang="en-US" altLang="ja-JP" dirty="0"/>
          </a:p>
          <a:p>
            <a:endParaRPr kumimoji="1" lang="en-US" altLang="ja-JP" dirty="0"/>
          </a:p>
          <a:p>
            <a:r>
              <a:rPr kumimoji="1" lang="ja-JP" altLang="en-US" dirty="0"/>
              <a:t>しかし、この方式は、あらかじめデータアクセスのコンフリクトが起きないようにデータやシステムを設計しなければなりません。開発負荷が高まると同時に、そういった設計が可能な分野は必ずしも多くありません。限定された環境でのみ使える方式です。</a:t>
            </a:r>
            <a:r>
              <a:rPr kumimoji="1" lang="en-US" altLang="ja-JP" dirty="0"/>
              <a:t>Web</a:t>
            </a:r>
            <a:r>
              <a:rPr kumimoji="1" lang="ja-JP" altLang="en-US" dirty="0"/>
              <a:t>システムや</a:t>
            </a:r>
            <a:r>
              <a:rPr kumimoji="1" lang="en-US" altLang="ja-JP" dirty="0"/>
              <a:t>DWH</a:t>
            </a:r>
            <a:r>
              <a:rPr kumimoji="1" lang="ja-JP" altLang="en-US" dirty="0"/>
              <a:t>に向いているとされます。</a:t>
            </a:r>
            <a:endParaRPr kumimoji="1" lang="en-US" altLang="ja-JP" dirty="0"/>
          </a:p>
          <a:p>
            <a:endParaRPr kumimoji="1" lang="en-US" altLang="ja-JP" dirty="0"/>
          </a:p>
          <a:p>
            <a:r>
              <a:rPr kumimoji="1" lang="en-US" altLang="ja-JP" dirty="0"/>
              <a:t>DWH</a:t>
            </a:r>
            <a:r>
              <a:rPr kumimoji="1" lang="ja-JP" altLang="en-US" dirty="0"/>
              <a:t>にどんどんデータをため込んでいくような用途では、データの書き換えがほとんど起こりませんので、こういったモデルに向いています。また、データを分離しやすい</a:t>
            </a:r>
            <a:r>
              <a:rPr kumimoji="1" lang="en-US" altLang="ja-JP" dirty="0"/>
              <a:t>Web</a:t>
            </a:r>
            <a:r>
              <a:rPr kumimoji="1" lang="ja-JP" altLang="en-US" dirty="0"/>
              <a:t>システムにも向いているとされます。</a:t>
            </a:r>
            <a:endParaRPr kumimoji="1" lang="en-US" altLang="ja-JP" dirty="0"/>
          </a:p>
          <a:p>
            <a:endParaRPr kumimoji="1" lang="en-US" altLang="ja-JP" dirty="0"/>
          </a:p>
          <a:p>
            <a:r>
              <a:rPr kumimoji="1" lang="en-US" altLang="ja-JP" dirty="0"/>
              <a:t>Google</a:t>
            </a:r>
            <a:r>
              <a:rPr kumimoji="1" lang="ja-JP" altLang="en-US" dirty="0"/>
              <a:t>ではシェアドナッシングのことをシャーディングと呼んでいます。</a:t>
            </a: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220</a:t>
            </a:fld>
            <a:endParaRPr lang="ja-JP" altLang="en-US"/>
          </a:p>
        </p:txBody>
      </p:sp>
    </p:spTree>
    <p:extLst>
      <p:ext uri="{BB962C8B-B14F-4D97-AF65-F5344CB8AC3E}">
        <p14:creationId xmlns:p14="http://schemas.microsoft.com/office/powerpoint/2010/main" val="163779182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221</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51364576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カラム型</a:t>
            </a:r>
            <a:r>
              <a:rPr kumimoji="1" lang="en-US" altLang="ja-JP" dirty="0"/>
              <a:t>DB</a:t>
            </a:r>
            <a:r>
              <a:rPr kumimoji="1" lang="ja-JP" altLang="en-US" dirty="0"/>
              <a:t>（カラムナ</a:t>
            </a:r>
            <a:r>
              <a:rPr kumimoji="1" lang="en-US" altLang="ja-JP" dirty="0"/>
              <a:t>DB</a:t>
            </a:r>
            <a:r>
              <a:rPr kumimoji="1" lang="ja-JP" altLang="en-US" dirty="0"/>
              <a:t>と呼ぶこともあるようです）は、</a:t>
            </a:r>
            <a:r>
              <a:rPr kumimoji="1" lang="en-US" altLang="ja-JP" dirty="0"/>
              <a:t>BI</a:t>
            </a:r>
            <a:r>
              <a:rPr kumimoji="1" lang="ja-JP" altLang="en-US" dirty="0"/>
              <a:t>などの分析用途向けに高速化が施された</a:t>
            </a:r>
            <a:r>
              <a:rPr kumimoji="1" lang="en-US" altLang="ja-JP" dirty="0"/>
              <a:t>RDBMS</a:t>
            </a:r>
            <a:r>
              <a:rPr kumimoji="1" lang="ja-JP" altLang="en-US" dirty="0"/>
              <a:t>で、</a:t>
            </a:r>
            <a:r>
              <a:rPr kumimoji="1" lang="en-US" altLang="ja-JP" dirty="0"/>
              <a:t>1996</a:t>
            </a:r>
            <a:r>
              <a:rPr kumimoji="1" lang="ja-JP" altLang="en-US" dirty="0"/>
              <a:t>年に発表された</a:t>
            </a:r>
            <a:r>
              <a:rPr kumimoji="1" lang="en-US" altLang="ja-JP" dirty="0"/>
              <a:t>Sybase IQ</a:t>
            </a:r>
            <a:r>
              <a:rPr kumimoji="1" lang="ja-JP" altLang="en-US" dirty="0"/>
              <a:t>などが代表的なものです。</a:t>
            </a:r>
            <a:endParaRPr kumimoji="1" lang="en-US" altLang="ja-JP" dirty="0"/>
          </a:p>
          <a:p>
            <a:r>
              <a:rPr kumimoji="1" lang="en-US" altLang="ja-JP" dirty="0"/>
              <a:t>http://enterprisezine.jp/dbonline/detail/5019</a:t>
            </a:r>
          </a:p>
          <a:p>
            <a:endParaRPr kumimoji="1" lang="en-US" altLang="ja-JP" dirty="0"/>
          </a:p>
          <a:p>
            <a:r>
              <a:rPr kumimoji="1" lang="ja-JP" altLang="en-US" dirty="0"/>
              <a:t>通常の</a:t>
            </a:r>
            <a:r>
              <a:rPr kumimoji="1" lang="en-US" altLang="ja-JP" dirty="0"/>
              <a:t>RDBMS</a:t>
            </a:r>
            <a:r>
              <a:rPr kumimoji="1" lang="ja-JP" altLang="en-US" dirty="0"/>
              <a:t>では、データを「行」単位で扱います。顧客名をキーとして売上高を検索すると行ったような使い方です。この場合、売上高以外にも、住所などのデータもいったん読み込むことになります。この方式はランダムアクセスに強く、行単位で情報を更新するオンライントランザクションのような処理に適しています。</a:t>
            </a:r>
            <a:endParaRPr kumimoji="1" lang="en-US" altLang="ja-JP" dirty="0"/>
          </a:p>
          <a:p>
            <a:endParaRPr kumimoji="1" lang="en-US" altLang="ja-JP" dirty="0"/>
          </a:p>
          <a:p>
            <a:r>
              <a:rPr kumimoji="1" lang="ja-JP" altLang="en-US" dirty="0"/>
              <a:t>しかし、</a:t>
            </a:r>
            <a:r>
              <a:rPr kumimoji="1" lang="en-US" altLang="ja-JP" dirty="0"/>
              <a:t>BI</a:t>
            </a:r>
            <a:r>
              <a:rPr kumimoji="1" lang="ja-JP" altLang="en-US" dirty="0"/>
              <a:t>など、集計や分析を行う場合には、多くの場合、顧客名などは必要無く、地域的な売上の分布や、月単位での変化などを検討します。この場合、行単位でデータを読み込んでいると、</a:t>
            </a:r>
            <a:r>
              <a:rPr kumimoji="1" lang="en-US" altLang="ja-JP" dirty="0"/>
              <a:t>DB</a:t>
            </a:r>
            <a:r>
              <a:rPr kumimoji="1" lang="ja-JP" altLang="en-US" dirty="0"/>
              <a:t>全体を一度読みこむことになりかねません。</a:t>
            </a:r>
            <a:endParaRPr kumimoji="1" lang="en-US" altLang="ja-JP" dirty="0"/>
          </a:p>
          <a:p>
            <a:endParaRPr kumimoji="1" lang="en-US" altLang="ja-JP" dirty="0"/>
          </a:p>
          <a:p>
            <a:r>
              <a:rPr kumimoji="1" lang="ja-JP" altLang="en-US" dirty="0"/>
              <a:t>しかし、この場合必要なのは、売上、地域、日付データの「列」だけなのです。</a:t>
            </a:r>
            <a:endParaRPr kumimoji="1" lang="en-US" altLang="ja-JP" dirty="0"/>
          </a:p>
          <a:p>
            <a:endParaRPr kumimoji="1" lang="en-US" altLang="ja-JP" dirty="0"/>
          </a:p>
          <a:p>
            <a:r>
              <a:rPr kumimoji="1" lang="ja-JP" altLang="en-US" dirty="0"/>
              <a:t>カラム型</a:t>
            </a:r>
            <a:r>
              <a:rPr kumimoji="1" lang="en-US" altLang="ja-JP" dirty="0"/>
              <a:t>DB</a:t>
            </a:r>
            <a:r>
              <a:rPr kumimoji="1" lang="ja-JP" altLang="en-US" dirty="0"/>
              <a:t>は、通常の</a:t>
            </a:r>
            <a:r>
              <a:rPr kumimoji="1" lang="en-US" altLang="ja-JP" dirty="0"/>
              <a:t>RDBMS</a:t>
            </a:r>
            <a:r>
              <a:rPr kumimoji="1" lang="ja-JP" altLang="en-US" dirty="0"/>
              <a:t>を通じて集積された</a:t>
            </a:r>
            <a:r>
              <a:rPr kumimoji="1" lang="en-US" altLang="ja-JP" dirty="0"/>
              <a:t>DWH</a:t>
            </a:r>
            <a:r>
              <a:rPr kumimoji="1" lang="ja-JP" altLang="en-US" dirty="0"/>
              <a:t>などのデータをいったん列単位のデータに変換し、列方向の読み込み用に構成し直してあります。列情報だけを高速に読み込むことが可能です。</a:t>
            </a:r>
            <a:endParaRPr kumimoji="1" lang="en-US" altLang="ja-JP" dirty="0"/>
          </a:p>
          <a:p>
            <a:endParaRPr kumimoji="1" lang="en-US" altLang="ja-JP" dirty="0"/>
          </a:p>
          <a:p>
            <a:r>
              <a:rPr kumimoji="1" lang="ja-JP" altLang="en-US" dirty="0"/>
              <a:t>こういったカラム型</a:t>
            </a:r>
            <a:r>
              <a:rPr kumimoji="1" lang="en-US" altLang="ja-JP" dirty="0"/>
              <a:t>DB</a:t>
            </a:r>
            <a:r>
              <a:rPr kumimoji="1" lang="ja-JP" altLang="en-US" dirty="0"/>
              <a:t>には、</a:t>
            </a:r>
            <a:r>
              <a:rPr kumimoji="1" lang="en-US" altLang="ja-JP" dirty="0" err="1"/>
              <a:t>SybaseIQ</a:t>
            </a:r>
            <a:r>
              <a:rPr kumimoji="1" lang="ja-JP" altLang="en-US" dirty="0" err="1"/>
              <a:t>、</a:t>
            </a:r>
            <a:r>
              <a:rPr kumimoji="1" lang="en-US" altLang="ja-JP" dirty="0" err="1"/>
              <a:t>Netezza</a:t>
            </a:r>
            <a:r>
              <a:rPr kumimoji="1" lang="ja-JP" altLang="en-US" dirty="0" err="1"/>
              <a:t>、</a:t>
            </a:r>
            <a:r>
              <a:rPr kumimoji="1" lang="en-US" altLang="ja-JP" dirty="0" err="1"/>
              <a:t>Vertica</a:t>
            </a:r>
            <a:r>
              <a:rPr kumimoji="1" lang="ja-JP" altLang="en-US" dirty="0"/>
              <a:t>などがあります。また最近では通常の</a:t>
            </a:r>
            <a:r>
              <a:rPr kumimoji="1" lang="en-US" altLang="ja-JP" dirty="0"/>
              <a:t>RDBMS</a:t>
            </a:r>
            <a:r>
              <a:rPr kumimoji="1" lang="ja-JP" altLang="en-US" dirty="0"/>
              <a:t>も、カラム検索機能を持たせたものが発表されています。</a:t>
            </a:r>
            <a:endParaRPr kumimoji="1" lang="en-US" altLang="ja-JP" dirty="0"/>
          </a:p>
          <a:p>
            <a:r>
              <a:rPr kumimoji="1" lang="ja-JP" altLang="en-US" dirty="0"/>
              <a:t>これらの</a:t>
            </a:r>
            <a:r>
              <a:rPr kumimoji="1" lang="en-US" altLang="ja-JP" dirty="0"/>
              <a:t>DB</a:t>
            </a:r>
            <a:r>
              <a:rPr kumimoji="1" lang="ja-JP" altLang="en-US" dirty="0"/>
              <a:t>は、メインの</a:t>
            </a:r>
            <a:r>
              <a:rPr kumimoji="1" lang="en-US" altLang="ja-JP" dirty="0"/>
              <a:t>DB</a:t>
            </a:r>
            <a:r>
              <a:rPr kumimoji="1" lang="ja-JP" altLang="en-US" dirty="0"/>
              <a:t>とは別にカラム型</a:t>
            </a:r>
            <a:r>
              <a:rPr kumimoji="1" lang="en-US" altLang="ja-JP" dirty="0"/>
              <a:t>DB</a:t>
            </a:r>
            <a:r>
              <a:rPr kumimoji="1" lang="ja-JP" altLang="en-US" dirty="0"/>
              <a:t>を作成してデータをコピーしておき、必要に応じてどちらかを使うというものです。</a:t>
            </a:r>
            <a:endParaRPr kumimoji="1" lang="en-US" altLang="ja-JP" dirty="0"/>
          </a:p>
          <a:p>
            <a:endParaRPr kumimoji="1" lang="en-US" altLang="ja-JP" dirty="0"/>
          </a:p>
          <a:p>
            <a:r>
              <a:rPr kumimoji="1" lang="ja-JP" altLang="en-US" dirty="0"/>
              <a:t>カラム型</a:t>
            </a:r>
            <a:r>
              <a:rPr kumimoji="1" lang="en-US" altLang="ja-JP" dirty="0"/>
              <a:t>DB</a:t>
            </a:r>
            <a:r>
              <a:rPr kumimoji="1" lang="ja-JP" altLang="en-US" dirty="0"/>
              <a:t>をいちいちアップデートするのはオーバーヘッドがかかりそうですが、</a:t>
            </a:r>
            <a:r>
              <a:rPr kumimoji="1" lang="en-US" altLang="ja-JP" dirty="0"/>
              <a:t>Oracle</a:t>
            </a:r>
            <a:r>
              <a:rPr kumimoji="1" lang="ja-JP" altLang="en-US" dirty="0"/>
              <a:t>によるとインメモリ機能を使って高速に行うため、問題にならないそうです。</a:t>
            </a:r>
            <a:endParaRPr kumimoji="1" lang="en-US" altLang="ja-JP" dirty="0"/>
          </a:p>
          <a:p>
            <a:endParaRPr kumimoji="1" lang="en-US" altLang="ja-JP" dirty="0"/>
          </a:p>
          <a:p>
            <a:r>
              <a:rPr kumimoji="1" lang="en-US" altLang="ja-JP" dirty="0"/>
              <a:t>http://www.publickey1.jp/blog/13/oracle_12coracle_openworld_2013.html</a:t>
            </a:r>
          </a:p>
          <a:p>
            <a:endParaRPr kumimoji="1" lang="en-US" altLang="ja-JP" dirty="0"/>
          </a:p>
          <a:p>
            <a:r>
              <a:rPr kumimoji="1" lang="ja-JP" altLang="en-US" dirty="0"/>
              <a:t>それどころか、従来行指向</a:t>
            </a:r>
            <a:r>
              <a:rPr kumimoji="1" lang="en-US" altLang="ja-JP" dirty="0"/>
              <a:t>RDBMS</a:t>
            </a:r>
            <a:r>
              <a:rPr kumimoji="1" lang="ja-JP" altLang="en-US" dirty="0"/>
              <a:t>で行っていたインデックスの作業が不要になるため、</a:t>
            </a:r>
            <a:r>
              <a:rPr kumimoji="1" lang="en-US" altLang="ja-JP" dirty="0"/>
              <a:t>OLTP</a:t>
            </a:r>
            <a:r>
              <a:rPr kumimoji="1" lang="ja-JP" altLang="en-US" dirty="0"/>
              <a:t>自体の性能も向上すると言うことです。</a:t>
            </a:r>
            <a:endParaRPr kumimoji="1" lang="en-US" altLang="ja-JP" dirty="0"/>
          </a:p>
          <a:p>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222</a:t>
            </a:fld>
            <a:endParaRPr lang="ja-JP" altLang="en-US"/>
          </a:p>
        </p:txBody>
      </p:sp>
    </p:spTree>
    <p:extLst>
      <p:ext uri="{BB962C8B-B14F-4D97-AF65-F5344CB8AC3E}">
        <p14:creationId xmlns:p14="http://schemas.microsoft.com/office/powerpoint/2010/main" val="47984743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例えば、その日の売上金額の合計が欲しい場合、読み込む必要のある列は売上金額のみです。</a:t>
            </a:r>
            <a:endParaRPr kumimoji="1" lang="en-US" altLang="ja-JP" dirty="0"/>
          </a:p>
          <a:p>
            <a:r>
              <a:rPr kumimoji="1" lang="ja-JP" altLang="en-US" dirty="0"/>
              <a:t>しかし、普通の</a:t>
            </a:r>
            <a:r>
              <a:rPr kumimoji="1" lang="en-US" altLang="ja-JP" dirty="0"/>
              <a:t>RDBMS</a:t>
            </a:r>
            <a:r>
              <a:rPr kumimoji="1" lang="ja-JP" altLang="en-US" dirty="0"/>
              <a:t>（行指向）では、全データをいったん読み込んで、売上金額を集計します。</a:t>
            </a:r>
            <a:endParaRPr kumimoji="1" lang="en-US" altLang="ja-JP" dirty="0"/>
          </a:p>
          <a:p>
            <a:r>
              <a:rPr kumimoji="1" lang="ja-JP" altLang="en-US" dirty="0"/>
              <a:t>これに対し、列指向なら読み込みは非常に高速です。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223</a:t>
            </a:fld>
            <a:endParaRPr lang="ja-JP" altLang="en-US"/>
          </a:p>
        </p:txBody>
      </p:sp>
    </p:spTree>
    <p:extLst>
      <p:ext uri="{BB962C8B-B14F-4D97-AF65-F5344CB8AC3E}">
        <p14:creationId xmlns:p14="http://schemas.microsoft.com/office/powerpoint/2010/main" val="1546017676"/>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今度は、顧客の都道府県別の分布を見たい場合。</a:t>
            </a:r>
            <a:endParaRPr kumimoji="1" lang="en-US" altLang="ja-JP" dirty="0"/>
          </a:p>
          <a:p>
            <a:endParaRPr kumimoji="1" lang="en-US" altLang="ja-JP" dirty="0"/>
          </a:p>
          <a:p>
            <a:r>
              <a:rPr kumimoji="1" lang="ja-JP" altLang="en-US" dirty="0"/>
              <a:t>列指向なら、住所の列（都道府県のみが別になっていれば尚可）だけを読み込んで集計すれば良いのです。</a:t>
            </a:r>
            <a:endParaRPr kumimoji="1" lang="en-US" altLang="ja-JP" dirty="0"/>
          </a:p>
          <a:p>
            <a:endParaRPr kumimoji="1" lang="en-US" altLang="ja-JP" dirty="0"/>
          </a:p>
          <a:p>
            <a:r>
              <a:rPr kumimoji="1" lang="ja-JP" altLang="en-US" dirty="0"/>
              <a:t>しかもこのとき、都道府県ということが分かっていれば、都道府県名を入れておく必要はありません。北海道から沖縄まで、番号を振っておけば、データ量は数分の一で済み、読み込みも高速化できます。</a:t>
            </a:r>
            <a:endParaRPr kumimoji="1" lang="en-US" altLang="ja-JP" dirty="0"/>
          </a:p>
          <a:p>
            <a:r>
              <a:rPr kumimoji="1" lang="ja-JP" altLang="en-US" dirty="0"/>
              <a:t>さらに、列指向ではデータをハードディスク上の隣り合ったセクターに連続して書き込むこともできる製品もあり、さらに読み込みを高速化できます。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224</a:t>
            </a:fld>
            <a:endParaRPr lang="ja-JP" altLang="en-US"/>
          </a:p>
        </p:txBody>
      </p:sp>
    </p:spTree>
    <p:extLst>
      <p:ext uri="{BB962C8B-B14F-4D97-AF65-F5344CB8AC3E}">
        <p14:creationId xmlns:p14="http://schemas.microsoft.com/office/powerpoint/2010/main" val="114091130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反対に列指向が不得手なのが、データのランダムなアクセスや更新です。</a:t>
            </a:r>
            <a:endParaRPr kumimoji="1" lang="en-US" altLang="ja-JP" dirty="0"/>
          </a:p>
          <a:p>
            <a:endParaRPr kumimoji="1" lang="en-US" altLang="ja-JP" dirty="0"/>
          </a:p>
          <a:p>
            <a:r>
              <a:rPr kumimoji="1" lang="ja-JP" altLang="en-US" dirty="0"/>
              <a:t>行指向であればひとつの行を読み込んで書き換えるだけですが、列指向だと（製品にもよりますが）全てのカラムを検索していちいち書き換える必要があります。</a:t>
            </a:r>
            <a:endParaRPr kumimoji="1" lang="en-US" altLang="ja-JP" dirty="0"/>
          </a:p>
          <a:p>
            <a:endParaRPr kumimoji="1" lang="en-US" altLang="ja-JP" dirty="0"/>
          </a:p>
          <a:p>
            <a:r>
              <a:rPr kumimoji="1" lang="ja-JP" altLang="en-US" dirty="0"/>
              <a:t>そもそも、カラム型ではランダムアクセス型のデータ更新と行った用途には使わない、というのが一般的な考え方です。</a:t>
            </a:r>
            <a:endParaRPr kumimoji="1" lang="en-US" altLang="ja-JP" dirty="0"/>
          </a:p>
          <a:p>
            <a:endParaRPr kumimoji="1" lang="en-US" altLang="ja-JP" dirty="0"/>
          </a:p>
          <a:p>
            <a:r>
              <a:rPr kumimoji="1" lang="ja-JP" altLang="en-US" dirty="0"/>
              <a:t>ただし、最近ではランダムアクセスが可能なカラム型、という</a:t>
            </a:r>
            <a:r>
              <a:rPr kumimoji="1" lang="en-US" altLang="ja-JP" dirty="0"/>
              <a:t>RDBMS</a:t>
            </a:r>
            <a:r>
              <a:rPr kumimoji="1" lang="ja-JP" altLang="en-US" dirty="0"/>
              <a:t>も出てきています。（後述）</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225</a:t>
            </a:fld>
            <a:endParaRPr lang="ja-JP" altLang="en-US"/>
          </a:p>
        </p:txBody>
      </p:sp>
    </p:spTree>
    <p:extLst>
      <p:ext uri="{BB962C8B-B14F-4D97-AF65-F5344CB8AC3E}">
        <p14:creationId xmlns:p14="http://schemas.microsoft.com/office/powerpoint/2010/main" val="11464229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226</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82851038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近年、</a:t>
            </a:r>
            <a:r>
              <a:rPr kumimoji="1" lang="en-US" altLang="ja-JP" dirty="0"/>
              <a:t>RDBMS</a:t>
            </a:r>
            <a:r>
              <a:rPr kumimoji="1" lang="ja-JP" altLang="en-US" dirty="0"/>
              <a:t>の手直しではとても間に合わない分野が出現しました。検索や</a:t>
            </a:r>
            <a:r>
              <a:rPr kumimoji="1" lang="en-US" altLang="ja-JP" dirty="0"/>
              <a:t>Web</a:t>
            </a:r>
            <a:r>
              <a:rPr kumimoji="1" lang="ja-JP" altLang="en-US" dirty="0"/>
              <a:t>サービスなどのインターネット上のサービスや</a:t>
            </a:r>
            <a:r>
              <a:rPr kumimoji="1" lang="en-US" altLang="ja-JP" dirty="0" err="1"/>
              <a:t>IoT</a:t>
            </a:r>
            <a:r>
              <a:rPr kumimoji="1" lang="ja-JP" altLang="en-US" dirty="0"/>
              <a:t>・機械学習などの自動化データです。</a:t>
            </a:r>
            <a:endParaRPr kumimoji="1" lang="en-US" altLang="ja-JP" dirty="0"/>
          </a:p>
          <a:p>
            <a:endParaRPr kumimoji="1" lang="en-US" altLang="ja-JP" dirty="0"/>
          </a:p>
          <a:p>
            <a:r>
              <a:rPr kumimoji="1" lang="ja-JP" altLang="en-US" dirty="0"/>
              <a:t>世界中の</a:t>
            </a:r>
            <a:r>
              <a:rPr kumimoji="1" lang="en-US" altLang="ja-JP" dirty="0"/>
              <a:t>Web</a:t>
            </a:r>
            <a:r>
              <a:rPr kumimoji="1" lang="ja-JP" altLang="en-US" dirty="0"/>
              <a:t>サイトを検索したり、数億人のユーザーを抱えて大量の書込を処理するなど、これまでとはケタの違うデータを処理しなければなりません。</a:t>
            </a:r>
            <a:endParaRPr kumimoji="1" lang="en-US" altLang="ja-JP" dirty="0"/>
          </a:p>
          <a:p>
            <a:endParaRPr kumimoji="1" lang="en-US" altLang="ja-JP" dirty="0"/>
          </a:p>
          <a:p>
            <a:r>
              <a:rPr kumimoji="1" lang="ja-JP" altLang="en-US" dirty="0"/>
              <a:t>また、</a:t>
            </a:r>
            <a:r>
              <a:rPr kumimoji="1" lang="en-US" altLang="ja-JP" dirty="0"/>
              <a:t>Web</a:t>
            </a:r>
            <a:r>
              <a:rPr kumimoji="1" lang="ja-JP" altLang="en-US" dirty="0"/>
              <a:t>サイトや</a:t>
            </a:r>
            <a:r>
              <a:rPr kumimoji="1" lang="en-US" altLang="ja-JP" dirty="0"/>
              <a:t>SNS</a:t>
            </a:r>
            <a:r>
              <a:rPr kumimoji="1" lang="ja-JP" altLang="en-US" dirty="0" err="1"/>
              <a:t>、</a:t>
            </a:r>
            <a:r>
              <a:rPr kumimoji="1" lang="en-US" altLang="ja-JP" dirty="0" err="1"/>
              <a:t>IoT</a:t>
            </a:r>
            <a:r>
              <a:rPr kumimoji="1" lang="ja-JP" altLang="en-US" dirty="0"/>
              <a:t>が扱うのは、文書や画像、センサーデータなどの非構造化データです。</a:t>
            </a:r>
            <a:endParaRPr kumimoji="1" lang="en-US" altLang="ja-JP" dirty="0"/>
          </a:p>
          <a:p>
            <a:endParaRPr kumimoji="1" lang="en-US" altLang="ja-JP" dirty="0"/>
          </a:p>
          <a:p>
            <a:r>
              <a:rPr kumimoji="1" lang="ja-JP" altLang="en-US" dirty="0"/>
              <a:t>このために</a:t>
            </a:r>
            <a:r>
              <a:rPr kumimoji="1" lang="en-US" altLang="ja-JP" dirty="0"/>
              <a:t>RDBMS</a:t>
            </a:r>
            <a:r>
              <a:rPr kumimoji="1" lang="ja-JP" altLang="en-US" dirty="0"/>
              <a:t>とは発想の違うデータベースが必要となったのです。</a:t>
            </a:r>
            <a:endParaRPr kumimoji="1" lang="en-US" altLang="ja-JP" dirty="0"/>
          </a:p>
          <a:p>
            <a:endParaRPr kumimoji="1" lang="en-US" altLang="ja-JP" dirty="0"/>
          </a:p>
          <a:p>
            <a:r>
              <a:rPr kumimoji="1" lang="ja-JP" altLang="en-US" dirty="0"/>
              <a:t>そこで、プログラミングなどで使われていた連想配列というデータ管理の仕組みをベースにして、単純かつ拡張可能なデータストアとして</a:t>
            </a:r>
            <a:r>
              <a:rPr kumimoji="1" lang="en-US" altLang="ja-JP" dirty="0"/>
              <a:t>KVS</a:t>
            </a:r>
            <a:r>
              <a:rPr kumimoji="1" lang="ja-JP" altLang="en-US" dirty="0"/>
              <a:t>が考え出されました。</a:t>
            </a:r>
            <a:endParaRPr kumimoji="1" lang="en-US" altLang="ja-JP" dirty="0"/>
          </a:p>
          <a:p>
            <a:r>
              <a:rPr kumimoji="1" lang="en-US" altLang="ja-JP" dirty="0"/>
              <a:t>KVS</a:t>
            </a:r>
            <a:r>
              <a:rPr kumimoji="1" lang="ja-JP" altLang="en-US" dirty="0"/>
              <a:t>はデータベースと呼ばれることも多いですが、データストアといったほうが実態に近いと思います。データベースというと、どうしても高機能なものを想像してしまいます。</a:t>
            </a:r>
            <a:r>
              <a:rPr kumimoji="1" lang="en-US" altLang="ja-JP" dirty="0"/>
              <a:t>KVS</a:t>
            </a:r>
            <a:r>
              <a:rPr kumimoji="1" lang="ja-JP" altLang="en-US" dirty="0"/>
              <a:t>の</a:t>
            </a:r>
            <a:r>
              <a:rPr kumimoji="1" lang="en-US" altLang="ja-JP" dirty="0"/>
              <a:t>S</a:t>
            </a:r>
            <a:r>
              <a:rPr kumimoji="1" lang="ja-JP" altLang="en-US" dirty="0"/>
              <a:t>は</a:t>
            </a:r>
            <a:r>
              <a:rPr kumimoji="1" lang="en-US" altLang="ja-JP" dirty="0"/>
              <a:t>Store</a:t>
            </a:r>
            <a:r>
              <a:rPr kumimoji="1" lang="ja-JP" altLang="en-US" dirty="0"/>
              <a:t>です。</a:t>
            </a:r>
            <a:endParaRPr kumimoji="1" lang="en-US" altLang="ja-JP"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227</a:t>
            </a:fld>
            <a:endParaRPr kumimoji="1" lang="ja-JP" altLang="en-US"/>
          </a:p>
        </p:txBody>
      </p:sp>
    </p:spTree>
    <p:extLst>
      <p:ext uri="{BB962C8B-B14F-4D97-AF65-F5344CB8AC3E}">
        <p14:creationId xmlns:p14="http://schemas.microsoft.com/office/powerpoint/2010/main" val="19137439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情報システムを自社資産として「所有」することから外部サービスとして「使用」するようになると、システム資源の調達や変更が、簡単に行えるようになります。例えば、クラウド以前の「所有」の時代は、次のような多くの手順を踏まなくてはなりませんでした。</a:t>
            </a:r>
          </a:p>
          <a:p>
            <a:pPr lvl="0"/>
            <a:r>
              <a:rPr kumimoji="1" lang="ja-JP" altLang="ja-JP" sz="1200" kern="1200" dirty="0" smtClean="0">
                <a:solidFill>
                  <a:schemeClr val="tx1"/>
                </a:solidFill>
                <a:effectLst/>
                <a:latin typeface="+mn-lt"/>
                <a:ea typeface="+mn-ea"/>
                <a:cs typeface="+mn-cs"/>
              </a:rPr>
              <a:t>リース期間に合わせ将来の需要を予測してサイジングする。</a:t>
            </a:r>
          </a:p>
          <a:p>
            <a:pPr lvl="0"/>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ベンダーにシステム構成の提案を求め見積を依頼し価格交渉を行う。</a:t>
            </a:r>
          </a:p>
          <a:p>
            <a:pPr lvl="0"/>
            <a:r>
              <a:rPr kumimoji="1" lang="ja-JP" altLang="ja-JP" sz="1200" kern="1200" dirty="0" smtClean="0">
                <a:solidFill>
                  <a:schemeClr val="tx1"/>
                </a:solidFill>
                <a:effectLst/>
                <a:latin typeface="+mn-lt"/>
                <a:ea typeface="+mn-ea"/>
                <a:cs typeface="+mn-cs"/>
              </a:rPr>
              <a:t>稟議書を作成して承認・決済の手続きを行う。</a:t>
            </a:r>
          </a:p>
          <a:p>
            <a:pPr lvl="0"/>
            <a:r>
              <a:rPr kumimoji="1" lang="ja-JP" altLang="ja-JP" sz="1200" kern="1200" dirty="0" smtClean="0">
                <a:solidFill>
                  <a:schemeClr val="tx1"/>
                </a:solidFill>
                <a:effectLst/>
                <a:latin typeface="+mn-lt"/>
                <a:ea typeface="+mn-ea"/>
                <a:cs typeface="+mn-cs"/>
              </a:rPr>
              <a:t>決定した</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ベンダーに発注する。</a:t>
            </a:r>
          </a:p>
          <a:p>
            <a:pPr lvl="0"/>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ベンダーはメーカーに調達を依頼する。</a:t>
            </a:r>
          </a:p>
          <a:p>
            <a:pPr lvl="0"/>
            <a:r>
              <a:rPr kumimoji="1" lang="ja-JP" altLang="ja-JP" sz="1200" kern="1200" dirty="0" smtClean="0">
                <a:solidFill>
                  <a:schemeClr val="tx1"/>
                </a:solidFill>
                <a:effectLst/>
                <a:latin typeface="+mn-lt"/>
                <a:ea typeface="+mn-ea"/>
                <a:cs typeface="+mn-cs"/>
              </a:rPr>
              <a:t>調達した機器をキッティングする。</a:t>
            </a:r>
          </a:p>
          <a:p>
            <a:pPr lvl="0"/>
            <a:r>
              <a:rPr kumimoji="1" lang="ja-JP" altLang="ja-JP" sz="1200" kern="1200" dirty="0" smtClean="0">
                <a:solidFill>
                  <a:schemeClr val="tx1"/>
                </a:solidFill>
                <a:effectLst/>
                <a:latin typeface="+mn-lt"/>
                <a:ea typeface="+mn-ea"/>
                <a:cs typeface="+mn-cs"/>
              </a:rPr>
              <a:t>ユーザー企業のオンサイトに据え付け、ソフトウェアの導入や設定を行う。</a:t>
            </a:r>
          </a:p>
          <a:p>
            <a:pPr lvl="0"/>
            <a:r>
              <a:rPr kumimoji="1" lang="ja-JP" altLang="ja-JP" sz="1200" kern="1200" dirty="0" smtClean="0">
                <a:solidFill>
                  <a:schemeClr val="tx1"/>
                </a:solidFill>
                <a:effectLst/>
                <a:latin typeface="+mn-lt"/>
                <a:ea typeface="+mn-ea"/>
                <a:cs typeface="+mn-cs"/>
              </a:rPr>
              <a:t>・・・</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そのため、調達には数週間から数ヶ月かかりました。一方、クラウドであれば、実に簡単です。</a:t>
            </a:r>
          </a:p>
          <a:p>
            <a:pPr lvl="0"/>
            <a:r>
              <a:rPr kumimoji="1" lang="ja-JP" altLang="ja-JP" sz="1200" kern="1200" dirty="0" smtClean="0">
                <a:solidFill>
                  <a:schemeClr val="tx1"/>
                </a:solidFill>
                <a:effectLst/>
                <a:latin typeface="+mn-lt"/>
                <a:ea typeface="+mn-ea"/>
                <a:cs typeface="+mn-cs"/>
              </a:rPr>
              <a:t>当面必要なリソースを考えてサイジングをおこなう。</a:t>
            </a:r>
          </a:p>
          <a:p>
            <a:pPr lvl="0"/>
            <a:r>
              <a:rPr kumimoji="1" lang="ja-JP" altLang="ja-JP" sz="1200" kern="1200" dirty="0" smtClean="0">
                <a:solidFill>
                  <a:schemeClr val="tx1"/>
                </a:solidFill>
                <a:effectLst/>
                <a:latin typeface="+mn-lt"/>
                <a:ea typeface="+mn-ea"/>
                <a:cs typeface="+mn-cs"/>
              </a:rPr>
              <a:t>クラウド・サービスの</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に表示されるメニュー画面（セルフ・サービス・ポータル）からシステム構成を選択する。</a:t>
            </a:r>
          </a:p>
          <a:p>
            <a:pPr lvl="0"/>
            <a:r>
              <a:rPr kumimoji="1" lang="ja-JP" altLang="ja-JP" sz="1200" kern="1200" dirty="0" smtClean="0">
                <a:solidFill>
                  <a:schemeClr val="tx1"/>
                </a:solidFill>
                <a:effectLst/>
                <a:latin typeface="+mn-lt"/>
                <a:ea typeface="+mn-ea"/>
                <a:cs typeface="+mn-cs"/>
              </a:rPr>
              <a:t>その画面からセキュリティのレベルやバックアップのタイミングなど運用に関わる項目を設定する。</a:t>
            </a:r>
          </a:p>
          <a:p>
            <a:pPr lvl="0"/>
            <a:r>
              <a:rPr kumimoji="1" lang="ja-JP" altLang="ja-JP" sz="1200" kern="1200" dirty="0" smtClean="0">
                <a:solidFill>
                  <a:schemeClr val="tx1"/>
                </a:solidFill>
                <a:effectLst/>
                <a:latin typeface="+mn-lt"/>
                <a:ea typeface="+mn-ea"/>
                <a:cs typeface="+mn-cs"/>
              </a:rPr>
              <a:t>調達ボタンを押す。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この間、数分から数十分といったところでしょう。あっという間です。使用量が増える、運用の要件が変わるなど、変更があれば、その都度メニュー画面で設定し直すことができるので、予測できない未来まで考えて、サイジングする必要はありません。また、電気代のように使用量に応じて支払う料金制度ですから、必要なくなれば、いつでも辞められますので、初期投資リスクを抑えることができます。つまり、クラウドは、「システム資源を調達するための</a:t>
            </a:r>
            <a:r>
              <a:rPr kumimoji="1" lang="en-US" altLang="ja-JP" sz="1200" kern="1200" dirty="0" smtClean="0">
                <a:solidFill>
                  <a:schemeClr val="tx1"/>
                </a:solidFill>
                <a:effectLst/>
                <a:latin typeface="+mn-lt"/>
                <a:ea typeface="+mn-ea"/>
                <a:cs typeface="+mn-cs"/>
              </a:rPr>
              <a:t>EC</a:t>
            </a:r>
            <a:r>
              <a:rPr kumimoji="1" lang="ja-JP" altLang="ja-JP" sz="1200" kern="1200" dirty="0" smtClean="0">
                <a:solidFill>
                  <a:schemeClr val="tx1"/>
                </a:solidFill>
                <a:effectLst/>
                <a:latin typeface="+mn-lt"/>
                <a:ea typeface="+mn-ea"/>
                <a:cs typeface="+mn-cs"/>
              </a:rPr>
              <a:t>サイト」なのです。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29</a:t>
            </a:fld>
            <a:endParaRPr kumimoji="1" lang="ja-JP" altLang="en-US"/>
          </a:p>
        </p:txBody>
      </p:sp>
    </p:spTree>
    <p:extLst>
      <p:ext uri="{BB962C8B-B14F-4D97-AF65-F5344CB8AC3E}">
        <p14:creationId xmlns:p14="http://schemas.microsoft.com/office/powerpoint/2010/main" val="113484338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RDBMS</a:t>
            </a:r>
            <a:r>
              <a:rPr kumimoji="1" lang="ja-JP" altLang="en-US" dirty="0"/>
              <a:t>のデータ形式は構造化されたデータのテーブルで、複数のテーブルを結合するなど、柔軟で高度な処理が可能です。</a:t>
            </a:r>
            <a:endParaRPr kumimoji="1" lang="en-US" altLang="ja-JP" dirty="0"/>
          </a:p>
          <a:p>
            <a:endParaRPr kumimoji="1" lang="en-US" altLang="ja-JP" dirty="0"/>
          </a:p>
          <a:p>
            <a:r>
              <a:rPr kumimoji="1" lang="ja-JP" altLang="en-US" dirty="0"/>
              <a:t>これに対し、</a:t>
            </a:r>
            <a:r>
              <a:rPr kumimoji="1" lang="en-US" altLang="ja-JP" dirty="0"/>
              <a:t>KVS</a:t>
            </a:r>
            <a:r>
              <a:rPr kumimoji="1" lang="ja-JP" altLang="en-US" dirty="0"/>
              <a:t>のデータモデルは「キー（識別子）」と「バリュー（値）」の組合せです。バリューには、テキストや画像など、非構造化データを入れることができます。横</a:t>
            </a:r>
            <a:r>
              <a:rPr kumimoji="1" lang="en-US" altLang="ja-JP" dirty="0"/>
              <a:t>2</a:t>
            </a:r>
            <a:r>
              <a:rPr kumimoji="1" lang="ja-JP" altLang="en-US" dirty="0"/>
              <a:t>列の縦に長いテーブルと考えることもできます。そして、キーを指定して値を読み込む、といったシンプルなデータ操作のみがサポートされています。</a:t>
            </a:r>
            <a:r>
              <a:rPr kumimoji="1" lang="ja-JP" altLang="en-US" sz="1200" kern="1200" dirty="0">
                <a:solidFill>
                  <a:schemeClr val="tx1"/>
                </a:solidFill>
                <a:latin typeface="+mn-lt"/>
                <a:ea typeface="+mn-ea"/>
                <a:cs typeface="+mn-cs"/>
              </a:rPr>
              <a:t>構造を限りなくシンプルにし、機能も絞り込むことで、高速性を実現しているのです。</a:t>
            </a:r>
            <a:endParaRPr kumimoji="1" lang="en-US" altLang="ja-JP" sz="1200" kern="1200" dirty="0">
              <a:solidFill>
                <a:schemeClr val="tx1"/>
              </a:solidFill>
              <a:latin typeface="+mn-lt"/>
              <a:ea typeface="+mn-ea"/>
              <a:cs typeface="+mn-cs"/>
            </a:endParaRPr>
          </a:p>
          <a:p>
            <a:endParaRPr kumimoji="1" lang="en-US" altLang="ja-JP" sz="1200" kern="1200" dirty="0">
              <a:solidFill>
                <a:schemeClr val="tx1"/>
              </a:solidFill>
              <a:latin typeface="+mn-lt"/>
              <a:ea typeface="+mn-ea"/>
              <a:cs typeface="+mn-cs"/>
            </a:endParaRPr>
          </a:p>
          <a:p>
            <a:r>
              <a:rPr kumimoji="1" lang="en-US" altLang="ja-JP" sz="1200" kern="1200" dirty="0">
                <a:solidFill>
                  <a:schemeClr val="tx1"/>
                </a:solidFill>
                <a:latin typeface="+mn-lt"/>
                <a:ea typeface="+mn-ea"/>
                <a:cs typeface="+mn-cs"/>
              </a:rPr>
              <a:t>KVS</a:t>
            </a:r>
            <a:r>
              <a:rPr kumimoji="1" lang="ja-JP" altLang="en-US" sz="1200" kern="1200" dirty="0">
                <a:solidFill>
                  <a:schemeClr val="tx1"/>
                </a:solidFill>
                <a:latin typeface="+mn-lt"/>
                <a:ea typeface="+mn-ea"/>
                <a:cs typeface="+mn-cs"/>
              </a:rPr>
              <a:t>のデータは分割が可能で、非常に分散処理しやすくできています。分散処理できる</a:t>
            </a:r>
            <a:r>
              <a:rPr kumimoji="1" lang="en-US" altLang="ja-JP" sz="1200" kern="1200" dirty="0">
                <a:solidFill>
                  <a:schemeClr val="tx1"/>
                </a:solidFill>
                <a:latin typeface="+mn-lt"/>
                <a:ea typeface="+mn-ea"/>
                <a:cs typeface="+mn-cs"/>
              </a:rPr>
              <a:t>KVS</a:t>
            </a:r>
            <a:r>
              <a:rPr kumimoji="1" lang="ja-JP" altLang="en-US" sz="1200" kern="1200" dirty="0">
                <a:solidFill>
                  <a:schemeClr val="tx1"/>
                </a:solidFill>
                <a:latin typeface="+mn-lt"/>
                <a:ea typeface="+mn-ea"/>
                <a:cs typeface="+mn-cs"/>
              </a:rPr>
              <a:t>を分散</a:t>
            </a:r>
            <a:r>
              <a:rPr kumimoji="1" lang="en-US" altLang="ja-JP" sz="1200" kern="1200" dirty="0">
                <a:solidFill>
                  <a:schemeClr val="tx1"/>
                </a:solidFill>
                <a:latin typeface="+mn-lt"/>
                <a:ea typeface="+mn-ea"/>
                <a:cs typeface="+mn-cs"/>
              </a:rPr>
              <a:t>KVS</a:t>
            </a:r>
            <a:r>
              <a:rPr kumimoji="1" lang="ja-JP" altLang="en-US" sz="1200" kern="1200" dirty="0">
                <a:solidFill>
                  <a:schemeClr val="tx1"/>
                </a:solidFill>
                <a:latin typeface="+mn-lt"/>
                <a:ea typeface="+mn-ea"/>
                <a:cs typeface="+mn-cs"/>
              </a:rPr>
              <a:t>と呼びますが、基本的に</a:t>
            </a:r>
            <a:r>
              <a:rPr kumimoji="1" lang="en-US" altLang="ja-JP" sz="1200" kern="1200" dirty="0">
                <a:solidFill>
                  <a:schemeClr val="tx1"/>
                </a:solidFill>
                <a:latin typeface="+mn-lt"/>
                <a:ea typeface="+mn-ea"/>
                <a:cs typeface="+mn-cs"/>
              </a:rPr>
              <a:t>KVS</a:t>
            </a:r>
            <a:r>
              <a:rPr kumimoji="1" lang="ja-JP" altLang="en-US" sz="1200" kern="1200" dirty="0">
                <a:solidFill>
                  <a:schemeClr val="tx1"/>
                </a:solidFill>
                <a:latin typeface="+mn-lt"/>
                <a:ea typeface="+mn-ea"/>
                <a:cs typeface="+mn-cs"/>
              </a:rPr>
              <a:t>は分散システムを前提に設計されています。</a:t>
            </a:r>
            <a:endParaRPr kumimoji="1" lang="en-US" altLang="ja-JP" sz="1200" kern="1200" dirty="0">
              <a:solidFill>
                <a:schemeClr val="tx1"/>
              </a:solidFill>
              <a:latin typeface="+mn-lt"/>
              <a:ea typeface="+mn-ea"/>
              <a:cs typeface="+mn-cs"/>
            </a:endParaRP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228</a:t>
            </a:fld>
            <a:endParaRPr lang="ja-JP" altLang="en-US"/>
          </a:p>
        </p:txBody>
      </p:sp>
    </p:spTree>
    <p:extLst>
      <p:ext uri="{BB962C8B-B14F-4D97-AF65-F5344CB8AC3E}">
        <p14:creationId xmlns:p14="http://schemas.microsoft.com/office/powerpoint/2010/main" val="162381579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sz="1200" kern="1200" dirty="0">
                <a:solidFill>
                  <a:schemeClr val="tx1"/>
                </a:solidFill>
                <a:latin typeface="+mn-lt"/>
                <a:ea typeface="+mn-ea"/>
                <a:cs typeface="+mn-cs"/>
              </a:rPr>
              <a:t>何故</a:t>
            </a:r>
            <a:r>
              <a:rPr kumimoji="1" lang="en-US" altLang="ja-JP" sz="1200" kern="1200" dirty="0">
                <a:solidFill>
                  <a:schemeClr val="tx1"/>
                </a:solidFill>
                <a:latin typeface="+mn-lt"/>
                <a:ea typeface="+mn-ea"/>
                <a:cs typeface="+mn-cs"/>
              </a:rPr>
              <a:t>NoSQL</a:t>
            </a:r>
            <a:r>
              <a:rPr kumimoji="1" lang="ja-JP" altLang="en-US" sz="1200" kern="1200" dirty="0">
                <a:solidFill>
                  <a:schemeClr val="tx1"/>
                </a:solidFill>
                <a:latin typeface="+mn-lt"/>
                <a:ea typeface="+mn-ea"/>
                <a:cs typeface="+mn-cs"/>
              </a:rPr>
              <a:t>では</a:t>
            </a:r>
            <a:r>
              <a:rPr kumimoji="1" lang="en-US" altLang="ja-JP" sz="1200" kern="1200" dirty="0">
                <a:solidFill>
                  <a:schemeClr val="tx1"/>
                </a:solidFill>
                <a:latin typeface="+mn-lt"/>
                <a:ea typeface="+mn-ea"/>
                <a:cs typeface="+mn-cs"/>
              </a:rPr>
              <a:t>RDBMS</a:t>
            </a:r>
            <a:r>
              <a:rPr kumimoji="1" lang="ja-JP" altLang="en-US" sz="1200" kern="1200" dirty="0">
                <a:solidFill>
                  <a:schemeClr val="tx1"/>
                </a:solidFill>
                <a:latin typeface="+mn-lt"/>
                <a:ea typeface="+mn-ea"/>
                <a:cs typeface="+mn-cs"/>
              </a:rPr>
              <a:t>が不可能だった性能の向上が可能なのでしょうか？</a:t>
            </a:r>
            <a:endParaRPr kumimoji="1" lang="en-US" altLang="ja-JP" sz="1200" kern="1200" dirty="0">
              <a:solidFill>
                <a:schemeClr val="tx1"/>
              </a:solidFill>
              <a:latin typeface="+mn-lt"/>
              <a:ea typeface="+mn-ea"/>
              <a:cs typeface="+mn-cs"/>
            </a:endParaRPr>
          </a:p>
          <a:p>
            <a:endParaRPr kumimoji="1" lang="en-US" altLang="ja-JP" sz="1200" kern="1200" dirty="0">
              <a:solidFill>
                <a:schemeClr val="tx1"/>
              </a:solidFill>
              <a:latin typeface="+mn-lt"/>
              <a:ea typeface="+mn-ea"/>
              <a:cs typeface="+mn-cs"/>
            </a:endParaRPr>
          </a:p>
          <a:p>
            <a:r>
              <a:rPr kumimoji="1" lang="en-US" altLang="ja-JP" sz="1200" kern="1200" dirty="0">
                <a:solidFill>
                  <a:schemeClr val="tx1"/>
                </a:solidFill>
                <a:latin typeface="+mn-lt"/>
                <a:ea typeface="+mn-ea"/>
                <a:cs typeface="+mn-cs"/>
              </a:rPr>
              <a:t>NoSQL</a:t>
            </a:r>
            <a:r>
              <a:rPr kumimoji="1" lang="ja-JP" altLang="en-US" sz="1200" kern="1200" dirty="0">
                <a:solidFill>
                  <a:schemeClr val="tx1"/>
                </a:solidFill>
                <a:latin typeface="+mn-lt"/>
                <a:ea typeface="+mn-ea"/>
                <a:cs typeface="+mn-cs"/>
              </a:rPr>
              <a:t>は、</a:t>
            </a:r>
            <a:r>
              <a:rPr kumimoji="1" lang="en-US" altLang="ja-JP" sz="1200" kern="1200" dirty="0">
                <a:solidFill>
                  <a:schemeClr val="tx1"/>
                </a:solidFill>
                <a:latin typeface="+mn-lt"/>
                <a:ea typeface="+mn-ea"/>
                <a:cs typeface="+mn-cs"/>
              </a:rPr>
              <a:t>RDBMS</a:t>
            </a:r>
            <a:r>
              <a:rPr kumimoji="1" lang="ja-JP" altLang="en-US" sz="1200" kern="1200" dirty="0">
                <a:solidFill>
                  <a:schemeClr val="tx1"/>
                </a:solidFill>
                <a:latin typeface="+mn-lt"/>
                <a:ea typeface="+mn-ea"/>
                <a:cs typeface="+mn-cs"/>
              </a:rPr>
              <a:t>では普通にサポートされている</a:t>
            </a:r>
            <a:r>
              <a:rPr kumimoji="1" lang="en-US" altLang="ja-JP" sz="1200" kern="1200" dirty="0">
                <a:solidFill>
                  <a:schemeClr val="tx1"/>
                </a:solidFill>
                <a:latin typeface="+mn-lt"/>
                <a:ea typeface="+mn-ea"/>
                <a:cs typeface="+mn-cs"/>
              </a:rPr>
              <a:t>ACID</a:t>
            </a:r>
            <a:r>
              <a:rPr kumimoji="1" lang="ja-JP" altLang="en-US" sz="1200" kern="1200" dirty="0">
                <a:solidFill>
                  <a:schemeClr val="tx1"/>
                </a:solidFill>
                <a:latin typeface="+mn-lt"/>
                <a:ea typeface="+mn-ea"/>
                <a:cs typeface="+mn-cs"/>
              </a:rPr>
              <a:t>特性を保証できないのです。逆に言うと、</a:t>
            </a:r>
            <a:r>
              <a:rPr kumimoji="1" lang="en-US" altLang="ja-JP" sz="1200" kern="1200" dirty="0">
                <a:solidFill>
                  <a:schemeClr val="tx1"/>
                </a:solidFill>
                <a:latin typeface="+mn-lt"/>
                <a:ea typeface="+mn-ea"/>
                <a:cs typeface="+mn-cs"/>
              </a:rPr>
              <a:t>ACID</a:t>
            </a:r>
            <a:r>
              <a:rPr kumimoji="1" lang="ja-JP" altLang="en-US" sz="1200" kern="1200" dirty="0">
                <a:solidFill>
                  <a:schemeClr val="tx1"/>
                </a:solidFill>
                <a:latin typeface="+mn-lt"/>
                <a:ea typeface="+mn-ea"/>
                <a:cs typeface="+mn-cs"/>
              </a:rPr>
              <a:t>を諦めることによって分散性能・高速性能を手に入れた、とも言えます。</a:t>
            </a:r>
            <a:endParaRPr kumimoji="1" lang="en-US" altLang="ja-JP" sz="1200" kern="1200" dirty="0">
              <a:solidFill>
                <a:schemeClr val="tx1"/>
              </a:solidFill>
              <a:latin typeface="+mn-lt"/>
              <a:ea typeface="+mn-ea"/>
              <a:cs typeface="+mn-cs"/>
            </a:endParaRPr>
          </a:p>
          <a:p>
            <a:endParaRPr kumimoji="1" lang="en-US" altLang="ja-JP" sz="1200" kern="1200" dirty="0">
              <a:solidFill>
                <a:schemeClr val="tx1"/>
              </a:solidFill>
              <a:latin typeface="+mn-lt"/>
              <a:ea typeface="+mn-ea"/>
              <a:cs typeface="+mn-cs"/>
            </a:endParaRPr>
          </a:p>
          <a:p>
            <a:r>
              <a:rPr kumimoji="1" lang="ja-JP" altLang="en-US" sz="1200" kern="1200" dirty="0">
                <a:solidFill>
                  <a:schemeClr val="tx1"/>
                </a:solidFill>
                <a:latin typeface="+mn-lt"/>
                <a:ea typeface="+mn-ea"/>
                <a:cs typeface="+mn-cs"/>
              </a:rPr>
              <a:t>分散システムで</a:t>
            </a:r>
            <a:r>
              <a:rPr kumimoji="1" lang="en-US" altLang="ja-JP" sz="1200" kern="1200" dirty="0">
                <a:solidFill>
                  <a:schemeClr val="tx1"/>
                </a:solidFill>
                <a:latin typeface="+mn-lt"/>
                <a:ea typeface="+mn-ea"/>
                <a:cs typeface="+mn-cs"/>
              </a:rPr>
              <a:t>ACID</a:t>
            </a:r>
            <a:r>
              <a:rPr kumimoji="1" lang="ja-JP" altLang="en-US" sz="1200" kern="1200" dirty="0">
                <a:solidFill>
                  <a:schemeClr val="tx1"/>
                </a:solidFill>
                <a:latin typeface="+mn-lt"/>
                <a:ea typeface="+mn-ea"/>
                <a:cs typeface="+mn-cs"/>
              </a:rPr>
              <a:t>を保証できない理由については、</a:t>
            </a:r>
            <a:r>
              <a:rPr kumimoji="1" lang="en-US" altLang="ja-JP" sz="1200" kern="1200" dirty="0">
                <a:solidFill>
                  <a:schemeClr val="tx1"/>
                </a:solidFill>
                <a:latin typeface="+mn-lt"/>
                <a:ea typeface="+mn-ea"/>
                <a:cs typeface="+mn-cs"/>
              </a:rPr>
              <a:t>CAP</a:t>
            </a:r>
            <a:r>
              <a:rPr kumimoji="1" lang="ja-JP" altLang="en-US" sz="1200" kern="1200" dirty="0">
                <a:solidFill>
                  <a:schemeClr val="tx1"/>
                </a:solidFill>
                <a:latin typeface="+mn-lt"/>
                <a:ea typeface="+mn-ea"/>
                <a:cs typeface="+mn-cs"/>
              </a:rPr>
              <a:t>定理が知られています。補足資料に入れてありますので、ご確認下さい。</a:t>
            </a:r>
            <a:endParaRPr kumimoji="1" lang="en-US" altLang="ja-JP" dirty="0"/>
          </a:p>
          <a:p>
            <a:endParaRPr kumimoji="1" lang="en-US" altLang="ja-JP" dirty="0"/>
          </a:p>
          <a:p>
            <a:r>
              <a:rPr kumimoji="1" lang="ja-JP" altLang="en-US" dirty="0"/>
              <a:t>このように、</a:t>
            </a:r>
            <a:r>
              <a:rPr kumimoji="1" lang="en-US" altLang="ja-JP" dirty="0"/>
              <a:t>ACID</a:t>
            </a:r>
            <a:r>
              <a:rPr kumimoji="1" lang="ja-JP" altLang="en-US" dirty="0"/>
              <a:t>の追求が当たり前だったデータベースの世界に、</a:t>
            </a:r>
            <a:r>
              <a:rPr kumimoji="1" lang="en-US" altLang="ja-JP" dirty="0"/>
              <a:t>ACID</a:t>
            </a:r>
            <a:r>
              <a:rPr kumimoji="1" lang="ja-JP" altLang="en-US" dirty="0"/>
              <a:t>の実現は難しいが、飛躍的な高速化が可能な手法が出てきたわけです。</a:t>
            </a:r>
            <a:endParaRPr kumimoji="1" lang="en-US" altLang="ja-JP" dirty="0"/>
          </a:p>
          <a:p>
            <a:endParaRPr kumimoji="1" lang="en-US" altLang="ja-JP" dirty="0"/>
          </a:p>
          <a:p>
            <a:r>
              <a:rPr kumimoji="1" lang="ja-JP" altLang="en-US" dirty="0"/>
              <a:t>高速性能も</a:t>
            </a:r>
            <a:r>
              <a:rPr kumimoji="1" lang="en-US" altLang="ja-JP" dirty="0"/>
              <a:t>ACID</a:t>
            </a:r>
            <a:r>
              <a:rPr kumimoji="1" lang="ja-JP" altLang="en-US" dirty="0"/>
              <a:t>も欲しい、という要望はもちろんあったわけですが、</a:t>
            </a:r>
            <a:r>
              <a:rPr kumimoji="1" lang="en-US" altLang="ja-JP" dirty="0"/>
              <a:t>CAP</a:t>
            </a:r>
            <a:r>
              <a:rPr kumimoji="1" lang="ja-JP" altLang="en-US" dirty="0"/>
              <a:t>定理が発表されて、全てを求めることが無理なことが証明されたのです。（これについてはいろいろ議論があります。詳しくは補足資料で）</a:t>
            </a:r>
            <a:endParaRPr kumimoji="1" lang="en-US" altLang="ja-JP" dirty="0"/>
          </a:p>
          <a:p>
            <a:endParaRPr kumimoji="1" lang="en-US" altLang="ja-JP" dirty="0"/>
          </a:p>
          <a:p>
            <a:r>
              <a:rPr kumimoji="1" lang="ja-JP" altLang="en-US" dirty="0"/>
              <a:t>そして高速化のために</a:t>
            </a:r>
            <a:r>
              <a:rPr kumimoji="1" lang="en-US" altLang="ja-JP" dirty="0"/>
              <a:t>ACID</a:t>
            </a:r>
            <a:r>
              <a:rPr kumimoji="1" lang="ja-JP" altLang="en-US" dirty="0"/>
              <a:t>を諦める、という新しい選択肢が生まれました。この考え方を</a:t>
            </a:r>
            <a:r>
              <a:rPr kumimoji="1" lang="en-US" altLang="ja-JP" dirty="0"/>
              <a:t>BASE</a:t>
            </a:r>
            <a:r>
              <a:rPr kumimoji="1" lang="ja-JP" altLang="en-US" dirty="0"/>
              <a:t>と呼んでいます。</a:t>
            </a:r>
            <a:r>
              <a:rPr kumimoji="1" lang="en-US" altLang="ja-JP" dirty="0"/>
              <a:t>BASE</a:t>
            </a:r>
            <a:r>
              <a:rPr kumimoji="1" lang="ja-JP" altLang="en-US" dirty="0"/>
              <a:t>に基づいたデータベースシステムが</a:t>
            </a:r>
            <a:r>
              <a:rPr kumimoji="1" lang="en-US" altLang="ja-JP" dirty="0"/>
              <a:t>NoSQL</a:t>
            </a:r>
            <a:r>
              <a:rPr kumimoji="1" lang="ja-JP" altLang="en-US" dirty="0"/>
              <a:t>である、ということもできます。</a:t>
            </a:r>
            <a:endParaRPr kumimoji="1" lang="en-US" altLang="ja-JP" dirty="0"/>
          </a:p>
          <a:p>
            <a:endParaRPr kumimoji="1" lang="en-US" altLang="ja-JP" dirty="0"/>
          </a:p>
          <a:p>
            <a:r>
              <a:rPr kumimoji="1" lang="ja-JP" altLang="en-US" dirty="0"/>
              <a:t>ただ、</a:t>
            </a:r>
            <a:r>
              <a:rPr kumimoji="1" lang="en-US" altLang="ja-JP" dirty="0"/>
              <a:t>KVS</a:t>
            </a:r>
            <a:r>
              <a:rPr kumimoji="1" lang="ja-JP" altLang="en-US" dirty="0"/>
              <a:t>の定義は未だに曖昧で、決まった仕様もありません。「これができれば</a:t>
            </a:r>
            <a:r>
              <a:rPr kumimoji="1" lang="en-US" altLang="ja-JP" dirty="0"/>
              <a:t>KVS</a:t>
            </a:r>
            <a:r>
              <a:rPr kumimoji="1" lang="ja-JP" altLang="en-US" dirty="0"/>
              <a:t>」とか「これが無ければ</a:t>
            </a:r>
            <a:r>
              <a:rPr kumimoji="1" lang="en-US" altLang="ja-JP" dirty="0"/>
              <a:t>KVS</a:t>
            </a:r>
            <a:r>
              <a:rPr kumimoji="1" lang="ja-JP" altLang="en-US" dirty="0"/>
              <a:t>とは呼べない」などの決まりが無いのです。</a:t>
            </a:r>
            <a:r>
              <a:rPr kumimoji="1" lang="en-US" altLang="ja-JP" dirty="0" err="1"/>
              <a:t>BigTable</a:t>
            </a:r>
            <a:r>
              <a:rPr kumimoji="1" lang="ja-JP" altLang="en-US" dirty="0"/>
              <a:t>も、</a:t>
            </a:r>
            <a:r>
              <a:rPr kumimoji="1" lang="en-US" altLang="ja-JP" dirty="0"/>
              <a:t>Wikipedia</a:t>
            </a:r>
            <a:r>
              <a:rPr kumimoji="1" lang="ja-JP" altLang="en-US" dirty="0"/>
              <a:t>では「ソート済みカラム指向」などと分類されています。他のサイトでも、</a:t>
            </a:r>
            <a:r>
              <a:rPr kumimoji="1" lang="en-US" altLang="ja-JP" dirty="0"/>
              <a:t>KVS</a:t>
            </a:r>
            <a:r>
              <a:rPr kumimoji="1" lang="ja-JP" altLang="en-US" dirty="0" err="1"/>
              <a:t>だっ</a:t>
            </a:r>
            <a:r>
              <a:rPr kumimoji="1" lang="ja-JP" altLang="en-US" dirty="0"/>
              <a:t>たりカラム指向だったりと、一定しません。最近ではワイドカラムストアというカテゴリも出てきました。</a:t>
            </a:r>
            <a:endParaRPr kumimoji="1" lang="en-US" altLang="ja-JP" dirty="0"/>
          </a:p>
          <a:p>
            <a:endParaRPr kumimoji="1" lang="en-US" altLang="ja-JP" dirty="0"/>
          </a:p>
          <a:p>
            <a:r>
              <a:rPr kumimoji="1" lang="ja-JP" altLang="en-US" dirty="0"/>
              <a:t>さらに現在、様々な会社が自社の用途に合わせた</a:t>
            </a:r>
            <a:r>
              <a:rPr kumimoji="1" lang="en-US" altLang="ja-JP" dirty="0"/>
              <a:t>KVS</a:t>
            </a:r>
            <a:r>
              <a:rPr kumimoji="1" lang="ja-JP" altLang="en-US" dirty="0" err="1"/>
              <a:t>を開</a:t>
            </a:r>
            <a:r>
              <a:rPr kumimoji="1" lang="ja-JP" altLang="en-US" dirty="0"/>
              <a:t>発しています。データ構造もできることも微妙に違うのです。</a:t>
            </a:r>
            <a:r>
              <a:rPr kumimoji="1" lang="en-US" altLang="ja-JP" dirty="0"/>
              <a:t>Facebook</a:t>
            </a:r>
            <a:r>
              <a:rPr kumimoji="1" lang="ja-JP" altLang="en-US" dirty="0"/>
              <a:t>が作った</a:t>
            </a:r>
            <a:r>
              <a:rPr kumimoji="1" lang="en-US" altLang="ja-JP" dirty="0"/>
              <a:t>KVS</a:t>
            </a:r>
            <a:r>
              <a:rPr kumimoji="1" lang="ja-JP" altLang="en-US" dirty="0"/>
              <a:t>である</a:t>
            </a:r>
            <a:r>
              <a:rPr kumimoji="1" lang="en-US" altLang="ja-JP" dirty="0"/>
              <a:t>Cassandra</a:t>
            </a:r>
            <a:r>
              <a:rPr kumimoji="1" lang="ja-JP" altLang="en-US" dirty="0"/>
              <a:t>は、可用性を重視してデータの整合性についてはプライオリティを下げています。（</a:t>
            </a:r>
            <a:r>
              <a:rPr kumimoji="1" lang="en-US" altLang="ja-JP" dirty="0"/>
              <a:t>Facebook</a:t>
            </a:r>
            <a:r>
              <a:rPr kumimoji="1" lang="ja-JP" altLang="en-US" dirty="0"/>
              <a:t>は</a:t>
            </a:r>
            <a:r>
              <a:rPr kumimoji="1" lang="en-US" altLang="ja-JP" dirty="0"/>
              <a:t>Cassandra</a:t>
            </a:r>
            <a:r>
              <a:rPr kumimoji="1" lang="ja-JP" altLang="en-US" dirty="0"/>
              <a:t>をオープンソース化し、現在では違う</a:t>
            </a:r>
            <a:r>
              <a:rPr kumimoji="1" lang="en-US" altLang="ja-JP" dirty="0"/>
              <a:t>DB</a:t>
            </a:r>
            <a:r>
              <a:rPr kumimoji="1" lang="ja-JP" altLang="en-US" dirty="0" err="1"/>
              <a:t>を開</a:t>
            </a:r>
            <a:r>
              <a:rPr kumimoji="1" lang="ja-JP" altLang="en-US" dirty="0"/>
              <a:t>発しています）</a:t>
            </a:r>
            <a:endParaRPr kumimoji="1" lang="en-US" altLang="ja-JP" dirty="0"/>
          </a:p>
          <a:p>
            <a:r>
              <a:rPr kumimoji="1" lang="ja-JP" altLang="en-US" dirty="0"/>
              <a:t>例えば、</a:t>
            </a:r>
            <a:r>
              <a:rPr kumimoji="1" lang="en-US" altLang="ja-JP" dirty="0"/>
              <a:t>Facebook</a:t>
            </a:r>
            <a:r>
              <a:rPr kumimoji="1" lang="ja-JP" altLang="en-US" dirty="0"/>
              <a:t>で「いいね</a:t>
            </a:r>
            <a:r>
              <a:rPr kumimoji="1" lang="en-US" altLang="ja-JP" dirty="0"/>
              <a:t>!</a:t>
            </a:r>
            <a:r>
              <a:rPr kumimoji="1" lang="ja-JP" altLang="en-US" dirty="0"/>
              <a:t>」したのに、すぐにそれが反映されないことがあります。しかし、それは数秒のことで、気づかない人も多いでしょう。</a:t>
            </a:r>
            <a:endParaRPr kumimoji="1" lang="en-US" altLang="ja-JP" dirty="0"/>
          </a:p>
          <a:p>
            <a:r>
              <a:rPr kumimoji="1" lang="ja-JP" altLang="en-US" dirty="0"/>
              <a:t>何秒か待てば、きちんと反映されます。これが「</a:t>
            </a:r>
            <a:r>
              <a:rPr kumimoji="1" lang="en-US" altLang="ja-JP" dirty="0"/>
              <a:t>Eventually Consistent</a:t>
            </a:r>
            <a:r>
              <a:rPr kumimoji="1" lang="ja-JP" altLang="en-US" dirty="0"/>
              <a:t>」です。「いいね</a:t>
            </a:r>
            <a:r>
              <a:rPr kumimoji="1" lang="en-US" altLang="ja-JP" dirty="0"/>
              <a:t>!</a:t>
            </a:r>
            <a:r>
              <a:rPr kumimoji="1" lang="ja-JP" altLang="en-US" dirty="0"/>
              <a:t>」が何秒か遅れようが、怒る人はいないわけです。</a:t>
            </a:r>
            <a:endParaRPr kumimoji="1" lang="en-US" altLang="ja-JP" dirty="0"/>
          </a:p>
          <a:p>
            <a:endParaRPr kumimoji="1" lang="en-US" altLang="ja-JP" dirty="0"/>
          </a:p>
          <a:p>
            <a:r>
              <a:rPr kumimoji="1" lang="en-US" altLang="ja-JP" dirty="0"/>
              <a:t>Google</a:t>
            </a:r>
            <a:r>
              <a:rPr kumimoji="1" lang="ja-JP" altLang="en-US" dirty="0"/>
              <a:t>のサービスでは、整合性を重視した実装となっており、一貫性は保たれますが、一時的にサービスを利用できない状態が起こりえます。</a:t>
            </a:r>
            <a:endParaRPr kumimoji="1" lang="en-US" altLang="ja-JP" dirty="0"/>
          </a:p>
          <a:p>
            <a:r>
              <a:rPr kumimoji="1" lang="ja-JP" altLang="en-US" dirty="0"/>
              <a:t>実際に検索サービスやカレンダーなどの反応が悪いことがありますが、少し待てば復活するので、大きな問題にはならないでしょう。</a:t>
            </a:r>
            <a:endParaRPr kumimoji="1" lang="en-US" altLang="ja-JP" dirty="0"/>
          </a:p>
          <a:p>
            <a:endParaRPr kumimoji="1" lang="en-US" altLang="ja-JP" dirty="0"/>
          </a:p>
          <a:p>
            <a:r>
              <a:rPr kumimoji="1" lang="ja-JP" altLang="en-US" dirty="0"/>
              <a:t>要するに、「全てを追求する」のではなく、「我慢できるところは我慢する」ことによって、「これまでとは次元の違うスケーラビリティを得る」のが</a:t>
            </a:r>
            <a:r>
              <a:rPr kumimoji="1" lang="en-US" altLang="ja-JP" dirty="0"/>
              <a:t>NoSQL</a:t>
            </a:r>
            <a:r>
              <a:rPr kumimoji="1" lang="ja-JP" altLang="en-US" dirty="0"/>
              <a:t>であり、</a:t>
            </a:r>
            <a:r>
              <a:rPr kumimoji="1" lang="en-US" altLang="ja-JP" dirty="0"/>
              <a:t>BASE</a:t>
            </a:r>
            <a:r>
              <a:rPr kumimoji="1" lang="ja-JP" altLang="en-US" dirty="0"/>
              <a:t>の思想なのです。</a:t>
            </a:r>
            <a:endParaRPr kumimoji="1" lang="en-US" altLang="ja-JP" dirty="0"/>
          </a:p>
          <a:p>
            <a:endParaRPr kumimoji="1" lang="en-US" altLang="ja-JP" dirty="0"/>
          </a:p>
          <a:p>
            <a:r>
              <a:rPr kumimoji="1" lang="ja-JP" altLang="en-US" dirty="0"/>
              <a:t>しかし、これが株式取引のシステムであったならば、数秒の遅れは数億円の損失に繋がるかもしれません。そこに</a:t>
            </a:r>
            <a:r>
              <a:rPr kumimoji="1" lang="en-US" altLang="ja-JP" dirty="0"/>
              <a:t>NoSQL</a:t>
            </a:r>
            <a:r>
              <a:rPr kumimoji="1" lang="ja-JP" altLang="en-US" dirty="0"/>
              <a:t>を使うわけにはいかないのです。</a:t>
            </a:r>
            <a:endParaRPr kumimoji="1" lang="en-US" altLang="ja-JP" dirty="0"/>
          </a:p>
          <a:p>
            <a:endParaRPr kumimoji="1" lang="en-US" altLang="ja-JP" dirty="0"/>
          </a:p>
          <a:p>
            <a:r>
              <a:rPr kumimoji="1" lang="ja-JP" altLang="en-US" dirty="0"/>
              <a:t>要は、自社の顧客が望んでいることを見極め、重要でない部分を妥協することなのです。それによって、システムコストを大きく削減することができます。</a:t>
            </a: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229</a:t>
            </a:fld>
            <a:endParaRPr lang="ja-JP" altLang="en-US"/>
          </a:p>
        </p:txBody>
      </p:sp>
    </p:spTree>
    <p:extLst>
      <p:ext uri="{BB962C8B-B14F-4D97-AF65-F5344CB8AC3E}">
        <p14:creationId xmlns:p14="http://schemas.microsoft.com/office/powerpoint/2010/main" val="90376941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kumimoji="1" lang="ja-JP" altLang="en-US" dirty="0"/>
              <a:t>しかし、純粋な</a:t>
            </a:r>
            <a:r>
              <a:rPr kumimoji="1" lang="en-US" altLang="ja-JP" dirty="0"/>
              <a:t>KVS</a:t>
            </a:r>
            <a:r>
              <a:rPr kumimoji="1" lang="ja-JP" altLang="en-US" dirty="0"/>
              <a:t>ではさすがに使いづらいため、様々な企業が自社利用のために</a:t>
            </a:r>
            <a:r>
              <a:rPr kumimoji="1" lang="en-US" altLang="ja-JP" dirty="0"/>
              <a:t>Value</a:t>
            </a:r>
            <a:r>
              <a:rPr kumimoji="1" lang="ja-JP" altLang="en-US" dirty="0"/>
              <a:t>部分を拡張したワイドカラムストアを開発しました。</a:t>
            </a:r>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230</a:t>
            </a:fld>
            <a:endParaRPr kumimoji="1" lang="ja-JP" altLang="en-US"/>
          </a:p>
        </p:txBody>
      </p:sp>
    </p:spTree>
    <p:extLst>
      <p:ext uri="{BB962C8B-B14F-4D97-AF65-F5344CB8AC3E}">
        <p14:creationId xmlns:p14="http://schemas.microsoft.com/office/powerpoint/2010/main" val="4052852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http://</a:t>
            </a:r>
            <a:r>
              <a:rPr kumimoji="1" lang="en-US" altLang="ja-JP" dirty="0" err="1"/>
              <a:t>japan.zdnet.com</a:t>
            </a:r>
            <a:r>
              <a:rPr kumimoji="1" lang="en-US" altLang="ja-JP" dirty="0"/>
              <a:t>/article/35061140/</a:t>
            </a:r>
          </a:p>
          <a:p>
            <a:endParaRPr kumimoji="1" lang="en-US" altLang="ja-JP" dirty="0"/>
          </a:p>
          <a:p>
            <a:r>
              <a:rPr kumimoji="1" lang="ja-JP" altLang="en-US" dirty="0"/>
              <a:t>ワイドカラムは列指向と呼ばれることもありますが、列指向</a:t>
            </a:r>
            <a:r>
              <a:rPr kumimoji="1" lang="en-US" altLang="ja-JP" dirty="0"/>
              <a:t>RDBMS</a:t>
            </a:r>
            <a:r>
              <a:rPr kumimoji="1" lang="ja-JP" altLang="en-US" dirty="0"/>
              <a:t>とは違うので注意が必要です。</a:t>
            </a:r>
            <a:endParaRPr kumimoji="1" lang="en-US" altLang="ja-JP" dirty="0"/>
          </a:p>
          <a:p>
            <a:r>
              <a:rPr kumimoji="1" lang="en-US" altLang="ja-JP" dirty="0"/>
              <a:t>http://</a:t>
            </a:r>
            <a:r>
              <a:rPr kumimoji="1" lang="en-US" altLang="ja-JP" dirty="0" err="1"/>
              <a:t>openstandia.jp</a:t>
            </a:r>
            <a:r>
              <a:rPr kumimoji="1" lang="en-US" altLang="ja-JP" dirty="0"/>
              <a:t>/event/pdf/20150828oss_con_report.pdf?osscon0828</a:t>
            </a:r>
          </a:p>
          <a:p>
            <a:endParaRPr kumimoji="1" lang="en-US" altLang="ja-JP" dirty="0"/>
          </a:p>
          <a:p>
            <a:r>
              <a:rPr kumimoji="1" lang="ja-JP" altLang="en-US" dirty="0"/>
              <a:t>このほか、リレーショナル構造ではないデータ構造を持つ</a:t>
            </a:r>
            <a:r>
              <a:rPr kumimoji="1" lang="en-US" altLang="ja-JP" dirty="0"/>
              <a:t>DBMS</a:t>
            </a:r>
            <a:r>
              <a:rPr kumimoji="1" lang="ja-JP" altLang="en-US" dirty="0"/>
              <a:t>がいろいろ開発されており、これらも</a:t>
            </a:r>
            <a:r>
              <a:rPr kumimoji="1" lang="en-US" altLang="ja-JP" dirty="0"/>
              <a:t>No SQL</a:t>
            </a:r>
            <a:r>
              <a:rPr kumimoji="1" lang="ja-JP" altLang="en-US" dirty="0"/>
              <a:t>に分類されます。代表的なものがドキュメント型とグラフ型です。</a:t>
            </a:r>
            <a:endParaRPr kumimoji="1" lang="en-US" altLang="ja-JP" dirty="0"/>
          </a:p>
          <a:p>
            <a:endParaRPr kumimoji="1" lang="en-US" altLang="ja-JP" dirty="0"/>
          </a:p>
          <a:p>
            <a:endParaRPr kumimoji="1" lang="en-US" altLang="ja-JP" dirty="0"/>
          </a:p>
          <a:p>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231</a:t>
            </a:fld>
            <a:endParaRPr kumimoji="1" lang="ja-JP" altLang="en-US"/>
          </a:p>
        </p:txBody>
      </p:sp>
    </p:spTree>
    <p:extLst>
      <p:ext uri="{BB962C8B-B14F-4D97-AF65-F5344CB8AC3E}">
        <p14:creationId xmlns:p14="http://schemas.microsoft.com/office/powerpoint/2010/main" val="171429451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a:t>https://thinkit.co.jp/story/2010/10/15/1798</a:t>
            </a:r>
          </a:p>
          <a:p>
            <a:endParaRPr kumimoji="1" lang="en-US" altLang="ja-JP"/>
          </a:p>
          <a:p>
            <a:r>
              <a:rPr kumimoji="1" lang="en-US" altLang="ja-JP"/>
              <a:t>MongoDB</a:t>
            </a:r>
            <a:r>
              <a:rPr kumimoji="1" lang="ja-JP" altLang="en-US"/>
              <a:t>は</a:t>
            </a:r>
            <a:r>
              <a:rPr kumimoji="1" lang="en-US" altLang="ja-JP"/>
              <a:t>KVS</a:t>
            </a:r>
            <a:r>
              <a:rPr kumimoji="1" lang="ja-JP" altLang="en-US"/>
              <a:t>、</a:t>
            </a:r>
            <a:r>
              <a:rPr kumimoji="1" lang="en-US" altLang="ja-JP"/>
              <a:t>MapReduce</a:t>
            </a:r>
            <a:r>
              <a:rPr kumimoji="1" lang="ja-JP" altLang="en-US"/>
              <a:t>も利用可能</a:t>
            </a:r>
            <a:endParaRPr kumimoji="1" lang="en-US" altLang="ja-JP"/>
          </a:p>
          <a:p>
            <a:r>
              <a:rPr kumimoji="1" lang="en-US" altLang="ja-JP"/>
              <a:t>http://www.atmarkit.co.jp/ait/articles/1211/09/news056.html</a:t>
            </a:r>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232</a:t>
            </a:fld>
            <a:endParaRPr kumimoji="1" lang="ja-JP" altLang="en-US"/>
          </a:p>
        </p:txBody>
      </p:sp>
    </p:spTree>
    <p:extLst>
      <p:ext uri="{BB962C8B-B14F-4D97-AF65-F5344CB8AC3E}">
        <p14:creationId xmlns:p14="http://schemas.microsoft.com/office/powerpoint/2010/main" val="54806590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ドキュメント型</a:t>
            </a:r>
            <a:r>
              <a:rPr kumimoji="1" lang="en-US" altLang="ja-JP" dirty="0"/>
              <a:t>DB</a:t>
            </a:r>
            <a:r>
              <a:rPr kumimoji="1" lang="ja-JP" altLang="en-US" dirty="0"/>
              <a:t>は、非構造化データ（ドキュメント）を効率的に扱うことができます。</a:t>
            </a:r>
            <a:endParaRPr kumimoji="1" lang="en-US" altLang="ja-JP" dirty="0"/>
          </a:p>
          <a:p>
            <a:endParaRPr kumimoji="1" lang="en-US" altLang="ja-JP" dirty="0"/>
          </a:p>
          <a:p>
            <a:r>
              <a:rPr kumimoji="1" lang="en-US" altLang="ja-JP" dirty="0"/>
              <a:t>RDBMS</a:t>
            </a:r>
            <a:r>
              <a:rPr kumimoji="1" lang="ja-JP" altLang="en-US" dirty="0"/>
              <a:t>と比べて最大の違いは、「スキーマ」が無いことです。スキーマとは、</a:t>
            </a:r>
            <a:r>
              <a:rPr kumimoji="1" lang="en-US" altLang="ja-JP" dirty="0"/>
              <a:t>RDBMS</a:t>
            </a:r>
            <a:r>
              <a:rPr kumimoji="1" lang="ja-JP" altLang="en-US" dirty="0"/>
              <a:t>でデータを効率的に取り扱うことができるように、あらかじめデータ（テーブル）の構造を決めておくことです。</a:t>
            </a:r>
            <a:endParaRPr kumimoji="1" lang="en-US" altLang="ja-JP" dirty="0"/>
          </a:p>
          <a:p>
            <a:endParaRPr kumimoji="1" lang="en-US" altLang="ja-JP" dirty="0"/>
          </a:p>
          <a:p>
            <a:r>
              <a:rPr kumimoji="1" lang="ja-JP" altLang="en-US" dirty="0"/>
              <a:t>スキーマによって、</a:t>
            </a:r>
            <a:r>
              <a:rPr kumimoji="1" lang="en-US" altLang="ja-JP" dirty="0"/>
              <a:t>RDBMS</a:t>
            </a:r>
            <a:r>
              <a:rPr kumimoji="1" lang="ja-JP" altLang="en-US" dirty="0"/>
              <a:t>は効率的にデータを扱え、ストレージ容量も節約できます。しかし、文書などの非構造化データは、サイズや構造が個々に違います。イメージ等を含んでいるかもしれません。</a:t>
            </a:r>
            <a:r>
              <a:rPr kumimoji="1" lang="en-US" altLang="ja-JP" dirty="0"/>
              <a:t>RDBMS</a:t>
            </a:r>
            <a:r>
              <a:rPr kumimoji="1" lang="ja-JP" altLang="en-US" dirty="0"/>
              <a:t>でこういったデータを扱うためには、データ毎にスキーマを定義し直すか、あらかじめどんなものでも入れられるようなスキーマにしておかなければならず、とても効率的とは言えません。</a:t>
            </a:r>
            <a:endParaRPr kumimoji="1" lang="en-US" altLang="ja-JP" dirty="0"/>
          </a:p>
          <a:p>
            <a:endParaRPr kumimoji="1" lang="en-US" altLang="ja-JP" dirty="0"/>
          </a:p>
          <a:p>
            <a:r>
              <a:rPr kumimoji="1" lang="ja-JP" altLang="en-US" sz="1200" b="0" i="0" kern="1200" dirty="0">
                <a:solidFill>
                  <a:schemeClr val="tx1"/>
                </a:solidFill>
                <a:effectLst/>
                <a:latin typeface="+mn-lt"/>
                <a:ea typeface="+mn-ea"/>
                <a:cs typeface="+mn-cs"/>
              </a:rPr>
              <a:t>ドキュメント指向データベースでは、</a:t>
            </a:r>
            <a:r>
              <a:rPr kumimoji="1" lang="en-US" altLang="ja-JP" sz="1200" b="0" i="0" kern="1200" dirty="0">
                <a:solidFill>
                  <a:schemeClr val="tx1"/>
                </a:solidFill>
                <a:effectLst/>
                <a:latin typeface="+mn-lt"/>
                <a:ea typeface="+mn-ea"/>
                <a:cs typeface="+mn-cs"/>
              </a:rPr>
              <a:t>1</a:t>
            </a:r>
            <a:r>
              <a:rPr kumimoji="1" lang="ja-JP" altLang="en-US" sz="1200" b="0" i="0" kern="1200" dirty="0">
                <a:solidFill>
                  <a:schemeClr val="tx1"/>
                </a:solidFill>
                <a:effectLst/>
                <a:latin typeface="+mn-lt"/>
                <a:ea typeface="+mn-ea"/>
                <a:cs typeface="+mn-cs"/>
              </a:rPr>
              <a:t>件分のデータを「ドキュメント」と呼び、ツリー構造で管理されます。個々のドキュメントは自由なデータ構造を持つことができ、ドキュメントの挿入や削除も簡単です。多くの実装では、シャーディングによる分散処理にも対応しています。</a:t>
            </a:r>
            <a:endParaRPr kumimoji="1" lang="en-US" altLang="ja-JP" sz="1200" b="0" i="0" kern="1200" dirty="0">
              <a:solidFill>
                <a:schemeClr val="tx1"/>
              </a:solidFill>
              <a:effectLst/>
              <a:latin typeface="+mn-lt"/>
              <a:ea typeface="+mn-ea"/>
              <a:cs typeface="+mn-cs"/>
            </a:endParaRPr>
          </a:p>
          <a:p>
            <a:endParaRPr kumimoji="1" lang="en-US" altLang="ja-JP" sz="1200" b="0" i="0" kern="1200" dirty="0">
              <a:solidFill>
                <a:schemeClr val="tx1"/>
              </a:solidFill>
              <a:effectLst/>
              <a:latin typeface="+mn-lt"/>
              <a:ea typeface="+mn-ea"/>
              <a:cs typeface="+mn-cs"/>
            </a:endParaRPr>
          </a:p>
          <a:p>
            <a:r>
              <a:rPr kumimoji="1" lang="en-US" altLang="ja-JP" sz="1200" b="0" i="0" kern="1200" dirty="0">
                <a:solidFill>
                  <a:schemeClr val="tx1"/>
                </a:solidFill>
                <a:effectLst/>
                <a:latin typeface="+mn-lt"/>
                <a:ea typeface="+mn-ea"/>
                <a:cs typeface="+mn-cs"/>
              </a:rPr>
              <a:t>EC</a:t>
            </a:r>
            <a:r>
              <a:rPr kumimoji="1" lang="ja-JP" altLang="en-US" sz="1200" b="0" i="0" kern="1200" dirty="0">
                <a:solidFill>
                  <a:schemeClr val="tx1"/>
                </a:solidFill>
                <a:effectLst/>
                <a:latin typeface="+mn-lt"/>
                <a:ea typeface="+mn-ea"/>
                <a:cs typeface="+mn-cs"/>
              </a:rPr>
              <a:t>サイトのカタログ管理やオンラインゲームなどで活用されています。</a:t>
            </a:r>
            <a:endParaRPr kumimoji="1" lang="en-US" altLang="ja-JP" sz="1200" b="0" i="0" kern="1200" dirty="0">
              <a:solidFill>
                <a:schemeClr val="tx1"/>
              </a:solidFill>
              <a:effectLst/>
              <a:latin typeface="+mn-lt"/>
              <a:ea typeface="+mn-ea"/>
              <a:cs typeface="+mn-cs"/>
            </a:endParaRPr>
          </a:p>
          <a:p>
            <a:endParaRPr kumimoji="1" lang="en-US" altLang="ja-JP" sz="1200" b="0" i="0" kern="1200" dirty="0">
              <a:solidFill>
                <a:schemeClr val="tx1"/>
              </a:solidFill>
              <a:effectLst/>
              <a:latin typeface="+mn-lt"/>
              <a:ea typeface="+mn-ea"/>
              <a:cs typeface="+mn-cs"/>
            </a:endParaRPr>
          </a:p>
          <a:p>
            <a:r>
              <a:rPr kumimoji="1" lang="en-US" altLang="ja-JP" sz="1200" b="0" i="0" kern="1200" dirty="0">
                <a:solidFill>
                  <a:schemeClr val="tx1"/>
                </a:solidFill>
                <a:effectLst/>
                <a:latin typeface="+mn-lt"/>
                <a:ea typeface="+mn-ea"/>
                <a:cs typeface="+mn-cs"/>
              </a:rPr>
              <a:t>JSON</a:t>
            </a:r>
            <a:r>
              <a:rPr kumimoji="1" lang="ja-JP" altLang="en-US" sz="1200" b="0" i="0" kern="1200" dirty="0">
                <a:solidFill>
                  <a:schemeClr val="tx1"/>
                </a:solidFill>
                <a:effectLst/>
                <a:latin typeface="+mn-lt"/>
                <a:ea typeface="+mn-ea"/>
                <a:cs typeface="+mn-cs"/>
              </a:rPr>
              <a:t>を使う</a:t>
            </a:r>
            <a:r>
              <a:rPr kumimoji="1" lang="en-US" altLang="ja-JP" sz="1200" b="0" i="0" kern="1200" dirty="0" err="1">
                <a:solidFill>
                  <a:schemeClr val="tx1"/>
                </a:solidFill>
                <a:effectLst/>
                <a:latin typeface="+mn-lt"/>
                <a:ea typeface="+mn-ea"/>
                <a:cs typeface="+mn-cs"/>
              </a:rPr>
              <a:t>CouchDB</a:t>
            </a:r>
            <a:r>
              <a:rPr kumimoji="1" lang="ja-JP" altLang="en-US" sz="1200" b="0" i="0" kern="1200" dirty="0" err="1">
                <a:solidFill>
                  <a:schemeClr val="tx1"/>
                </a:solidFill>
                <a:effectLst/>
                <a:latin typeface="+mn-lt"/>
                <a:ea typeface="+mn-ea"/>
                <a:cs typeface="+mn-cs"/>
              </a:rPr>
              <a:t>、</a:t>
            </a:r>
            <a:r>
              <a:rPr kumimoji="1" lang="en-US" altLang="ja-JP" sz="1200" b="0" i="0" kern="1200" dirty="0">
                <a:solidFill>
                  <a:schemeClr val="tx1"/>
                </a:solidFill>
                <a:effectLst/>
                <a:latin typeface="+mn-lt"/>
                <a:ea typeface="+mn-ea"/>
                <a:cs typeface="+mn-cs"/>
              </a:rPr>
              <a:t>MongoDB</a:t>
            </a:r>
            <a:r>
              <a:rPr kumimoji="1" lang="ja-JP" altLang="en-US" sz="1200" b="0" i="0" kern="1200" dirty="0">
                <a:solidFill>
                  <a:schemeClr val="tx1"/>
                </a:solidFill>
                <a:effectLst/>
                <a:latin typeface="+mn-lt"/>
                <a:ea typeface="+mn-ea"/>
                <a:cs typeface="+mn-cs"/>
              </a:rPr>
              <a:t>の他に、</a:t>
            </a:r>
            <a:r>
              <a:rPr kumimoji="1" lang="en-US" altLang="ja-JP" sz="1200" b="0" i="0" kern="1200" dirty="0">
                <a:solidFill>
                  <a:schemeClr val="tx1"/>
                </a:solidFill>
                <a:effectLst/>
                <a:latin typeface="+mn-lt"/>
                <a:ea typeface="+mn-ea"/>
                <a:cs typeface="+mn-cs"/>
              </a:rPr>
              <a:t>XML</a:t>
            </a:r>
            <a:r>
              <a:rPr kumimoji="1" lang="ja-JP" altLang="en-US" sz="1200" b="0" i="0" kern="1200" dirty="0">
                <a:solidFill>
                  <a:schemeClr val="tx1"/>
                </a:solidFill>
                <a:effectLst/>
                <a:latin typeface="+mn-lt"/>
                <a:ea typeface="+mn-ea"/>
                <a:cs typeface="+mn-cs"/>
              </a:rPr>
              <a:t>を使う</a:t>
            </a:r>
            <a:r>
              <a:rPr kumimoji="1" lang="en-US" altLang="ja-JP" sz="1200" b="0" i="0" kern="1200" dirty="0">
                <a:solidFill>
                  <a:schemeClr val="tx1"/>
                </a:solidFill>
                <a:effectLst/>
                <a:latin typeface="+mn-lt"/>
                <a:ea typeface="+mn-ea"/>
                <a:cs typeface="+mn-cs"/>
              </a:rPr>
              <a:t>XMLDB</a:t>
            </a:r>
            <a:r>
              <a:rPr kumimoji="1" lang="ja-JP" altLang="en-US" sz="1200" b="0" i="0" kern="1200" dirty="0">
                <a:solidFill>
                  <a:schemeClr val="tx1"/>
                </a:solidFill>
                <a:effectLst/>
                <a:latin typeface="+mn-lt"/>
                <a:ea typeface="+mn-ea"/>
                <a:cs typeface="+mn-cs"/>
              </a:rPr>
              <a:t>などがあります。</a:t>
            </a: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233</a:t>
            </a:fld>
            <a:endParaRPr kumimoji="1" lang="ja-JP" altLang="en-US"/>
          </a:p>
        </p:txBody>
      </p:sp>
    </p:spTree>
    <p:extLst>
      <p:ext uri="{BB962C8B-B14F-4D97-AF65-F5344CB8AC3E}">
        <p14:creationId xmlns:p14="http://schemas.microsoft.com/office/powerpoint/2010/main" val="63349917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234</a:t>
            </a:fld>
            <a:endParaRPr kumimoji="1" lang="ja-JP" altLang="en-US"/>
          </a:p>
        </p:txBody>
      </p:sp>
    </p:spTree>
    <p:extLst>
      <p:ext uri="{BB962C8B-B14F-4D97-AF65-F5344CB8AC3E}">
        <p14:creationId xmlns:p14="http://schemas.microsoft.com/office/powerpoint/2010/main" val="205207824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グラフ型データベースは最初、</a:t>
            </a:r>
            <a:r>
              <a:rPr lang="en-US" altLang="ja-JP" dirty="0" err="1"/>
              <a:t>SNS</a:t>
            </a:r>
            <a:r>
              <a:rPr lang="ja-JP" altLang="en-US" dirty="0"/>
              <a:t>でソーシャルグラフを管理するために使われ始めました。人と人が複数の関係性を複雑に持つ</a:t>
            </a:r>
            <a:r>
              <a:rPr lang="en-US" altLang="ja-JP" dirty="0" err="1"/>
              <a:t>SNS</a:t>
            </a:r>
            <a:r>
              <a:rPr lang="ja-JP" altLang="en-US" dirty="0"/>
              <a:t>では、単純なテーブルでは管理しきれません。</a:t>
            </a:r>
            <a:r>
              <a:rPr lang="en-US" altLang="ja-JP" dirty="0"/>
              <a:t>RDBMS</a:t>
            </a:r>
            <a:r>
              <a:rPr lang="ja-JP" altLang="en-US" dirty="0"/>
              <a:t>でこれを管理しようとすると、テーブル間の</a:t>
            </a:r>
            <a:r>
              <a:rPr lang="en-US" altLang="ja-JP" dirty="0"/>
              <a:t>Join</a:t>
            </a:r>
            <a:r>
              <a:rPr lang="ja-JP" altLang="en-US" dirty="0"/>
              <a:t>が大量に発生し、効率が著しく落ちるとされています。</a:t>
            </a:r>
            <a:endParaRPr lang="en-US" altLang="ja-JP" dirty="0"/>
          </a:p>
          <a:p>
            <a:r>
              <a:rPr lang="ja-JP" altLang="en-US" dirty="0"/>
              <a:t>グラフ型データベースのデータモデルでは、各ノードに様々な属性</a:t>
            </a:r>
            <a:r>
              <a:rPr lang="en-US" altLang="ja-JP" dirty="0"/>
              <a:t>(</a:t>
            </a:r>
            <a:r>
              <a:rPr lang="en-US" altLang="ja-JP" dirty="0" err="1"/>
              <a:t>SNS</a:t>
            </a:r>
            <a:r>
              <a:rPr lang="ja-JP" altLang="en-US" dirty="0"/>
              <a:t>の場合には、名前や所属組織、役職、学歴など</a:t>
            </a:r>
            <a:r>
              <a:rPr lang="en-US" altLang="ja-JP" dirty="0"/>
              <a:t>)</a:t>
            </a:r>
            <a:r>
              <a:rPr lang="ja-JP" altLang="en-US" dirty="0"/>
              <a:t>を持たせることができ、リレーションにも、繋がりの期間や方向性を持たせることで、様々な関係性を効率よく表現できるようになっています。</a:t>
            </a:r>
            <a:endParaRPr lang="en-US" altLang="ja-JP" dirty="0"/>
          </a:p>
          <a:p>
            <a:endParaRPr lang="en-US" altLang="ja-JP" dirty="0"/>
          </a:p>
          <a:p>
            <a:r>
              <a:rPr lang="en-US" altLang="ja-JP" dirty="0" err="1"/>
              <a:t>SNS</a:t>
            </a:r>
            <a:r>
              <a:rPr lang="ja-JP" altLang="en-US" dirty="0"/>
              <a:t>以外にもグラフデータベースの活用例は広がっており、通信ネットワークや電力のグリッド網もグラフデータベースのデータモデルに近いとされています。問題が起きたときに、どこからどこまでのエリアの送電を止めれば被害を最小限に防げるのかを考えたりする場合や、地図上で最適な配送ルートを調べるのにもグラフデータベースは適しています。配送ルートは配達だけではなく集荷や給油もあり、とても複雑だからです。</a:t>
            </a:r>
          </a:p>
          <a:p>
            <a:endParaRPr kumimoji="1" lang="en-US" altLang="ja-JP" dirty="0"/>
          </a:p>
          <a:p>
            <a:endParaRPr kumimoji="1" lang="en-US" altLang="ja-JP" dirty="0"/>
          </a:p>
          <a:p>
            <a:r>
              <a:rPr kumimoji="1" lang="en-US" altLang="ja-JP" dirty="0"/>
              <a:t>http://</a:t>
            </a:r>
            <a:r>
              <a:rPr kumimoji="1" lang="en-US" altLang="ja-JP" dirty="0" err="1"/>
              <a:t>www.atmarkit.co.jp</a:t>
            </a:r>
            <a:r>
              <a:rPr kumimoji="1" lang="en-US" altLang="ja-JP" dirty="0"/>
              <a:t>/</a:t>
            </a:r>
            <a:r>
              <a:rPr kumimoji="1" lang="en-US" altLang="ja-JP" dirty="0" err="1"/>
              <a:t>ait</a:t>
            </a:r>
            <a:r>
              <a:rPr kumimoji="1" lang="en-US" altLang="ja-JP" dirty="0"/>
              <a:t>/articles/1507/28/</a:t>
            </a:r>
            <a:r>
              <a:rPr kumimoji="1" lang="en-US" altLang="ja-JP" dirty="0" err="1"/>
              <a:t>news015.html</a:t>
            </a:r>
            <a:endParaRPr kumimoji="1" lang="en-US" altLang="ja-JP" dirty="0"/>
          </a:p>
          <a:p>
            <a:r>
              <a:rPr kumimoji="1" lang="en-US" altLang="ja-JP" dirty="0"/>
              <a:t>http://</a:t>
            </a:r>
            <a:r>
              <a:rPr kumimoji="1" lang="en-US" altLang="ja-JP" dirty="0" err="1"/>
              <a:t>japan.zdnet.com</a:t>
            </a:r>
            <a:r>
              <a:rPr kumimoji="1" lang="en-US" altLang="ja-JP" dirty="0"/>
              <a:t>/article/35063431/4/</a:t>
            </a:r>
          </a:p>
          <a:p>
            <a:endParaRPr kumimoji="1" lang="en-US" altLang="ja-JP" dirty="0"/>
          </a:p>
          <a:p>
            <a:r>
              <a:rPr kumimoji="1" lang="en-US" altLang="ja-JP" dirty="0" err="1"/>
              <a:t>Node4j</a:t>
            </a:r>
            <a:r>
              <a:rPr kumimoji="1" lang="ja-JP" altLang="en-US" dirty="0" err="1"/>
              <a:t>を提</a:t>
            </a:r>
            <a:r>
              <a:rPr kumimoji="1" lang="ja-JP" altLang="en-US" dirty="0"/>
              <a:t>供しているクリエーションラインでは、このほかにも様々な事例が紹介されています。</a:t>
            </a:r>
            <a:endParaRPr kumimoji="1" lang="en-US" altLang="ja-JP" dirty="0"/>
          </a:p>
          <a:p>
            <a:r>
              <a:rPr kumimoji="1" lang="en-US" altLang="ja-JP" dirty="0"/>
              <a:t>http://</a:t>
            </a:r>
            <a:r>
              <a:rPr kumimoji="1" lang="en-US" altLang="ja-JP" dirty="0" err="1"/>
              <a:t>www.creationline.com</a:t>
            </a:r>
            <a:r>
              <a:rPr kumimoji="1" lang="en-US" altLang="ja-JP" dirty="0"/>
              <a:t>/</a:t>
            </a:r>
            <a:r>
              <a:rPr kumimoji="1" lang="en-US" altLang="ja-JP" dirty="0" err="1"/>
              <a:t>neo4j</a:t>
            </a:r>
            <a:r>
              <a:rPr kumimoji="1" lang="en-US" altLang="ja-JP" dirty="0"/>
              <a:t>/customers</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235</a:t>
            </a:fld>
            <a:endParaRPr kumimoji="1" lang="ja-JP" altLang="en-US"/>
          </a:p>
        </p:txBody>
      </p:sp>
    </p:spTree>
    <p:extLst>
      <p:ext uri="{BB962C8B-B14F-4D97-AF65-F5344CB8AC3E}">
        <p14:creationId xmlns:p14="http://schemas.microsoft.com/office/powerpoint/2010/main" val="1491431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ドキュメント型</a:t>
            </a:r>
            <a:r>
              <a:rPr kumimoji="1" lang="en-US" altLang="ja-JP" dirty="0"/>
              <a:t>DB</a:t>
            </a:r>
            <a:r>
              <a:rPr kumimoji="1" lang="ja-JP" altLang="en-US" dirty="0"/>
              <a:t>は、非構造化データ（ドキュメント）を効率的に扱うことができます。</a:t>
            </a:r>
            <a:endParaRPr kumimoji="1" lang="en-US" altLang="ja-JP" dirty="0"/>
          </a:p>
          <a:p>
            <a:endParaRPr kumimoji="1" lang="en-US" altLang="ja-JP" dirty="0"/>
          </a:p>
          <a:p>
            <a:r>
              <a:rPr kumimoji="1" lang="en-US" altLang="ja-JP" dirty="0"/>
              <a:t>RDBMS</a:t>
            </a:r>
            <a:r>
              <a:rPr kumimoji="1" lang="ja-JP" altLang="en-US" dirty="0"/>
              <a:t>と比べて最大の違いは、「スキーマ」が無いことです。スキーマとは、</a:t>
            </a:r>
            <a:r>
              <a:rPr kumimoji="1" lang="en-US" altLang="ja-JP" dirty="0"/>
              <a:t>RDBMS</a:t>
            </a:r>
            <a:r>
              <a:rPr kumimoji="1" lang="ja-JP" altLang="en-US" dirty="0"/>
              <a:t>でデータを効率的に取り扱うことができるように、あらかじめデータ（テーブル）の構造を決めておくことです。</a:t>
            </a:r>
            <a:endParaRPr kumimoji="1" lang="en-US" altLang="ja-JP" dirty="0"/>
          </a:p>
          <a:p>
            <a:endParaRPr kumimoji="1" lang="en-US" altLang="ja-JP" dirty="0"/>
          </a:p>
          <a:p>
            <a:r>
              <a:rPr kumimoji="1" lang="ja-JP" altLang="en-US" dirty="0"/>
              <a:t>スキーマによって、</a:t>
            </a:r>
            <a:r>
              <a:rPr kumimoji="1" lang="en-US" altLang="ja-JP" dirty="0"/>
              <a:t>RDBMS</a:t>
            </a:r>
            <a:r>
              <a:rPr kumimoji="1" lang="ja-JP" altLang="en-US" dirty="0"/>
              <a:t>は効率的にデータを扱え、ストレージ容量も節約できます。しかし、文書などの非構造化データは、サイズや構造が個々に違います。イメージ等を含んでいるかもしれません。</a:t>
            </a:r>
            <a:r>
              <a:rPr kumimoji="1" lang="en-US" altLang="ja-JP" dirty="0"/>
              <a:t>RDBMS</a:t>
            </a:r>
            <a:r>
              <a:rPr kumimoji="1" lang="ja-JP" altLang="en-US" dirty="0"/>
              <a:t>でこういったデータを扱うためには、データ毎にスキーマを定義し直すか、あらかじめどんなものでも入れられるようなスキーマにしておかなければならず、とても効率的とは言えません。</a:t>
            </a:r>
            <a:endParaRPr kumimoji="1" lang="en-US" altLang="ja-JP" dirty="0"/>
          </a:p>
          <a:p>
            <a:endParaRPr kumimoji="1" lang="en-US" altLang="ja-JP" dirty="0"/>
          </a:p>
          <a:p>
            <a:r>
              <a:rPr kumimoji="1" lang="ja-JP" altLang="en-US" sz="1200" b="0" i="0" kern="1200" dirty="0">
                <a:solidFill>
                  <a:schemeClr val="tx1"/>
                </a:solidFill>
                <a:effectLst/>
                <a:latin typeface="+mn-lt"/>
                <a:ea typeface="+mn-ea"/>
                <a:cs typeface="+mn-cs"/>
              </a:rPr>
              <a:t>ドキュメント指向データベースでは、</a:t>
            </a:r>
            <a:r>
              <a:rPr kumimoji="1" lang="en-US" altLang="ja-JP" sz="1200" b="0" i="0" kern="1200" dirty="0">
                <a:solidFill>
                  <a:schemeClr val="tx1"/>
                </a:solidFill>
                <a:effectLst/>
                <a:latin typeface="+mn-lt"/>
                <a:ea typeface="+mn-ea"/>
                <a:cs typeface="+mn-cs"/>
              </a:rPr>
              <a:t>1</a:t>
            </a:r>
            <a:r>
              <a:rPr kumimoji="1" lang="ja-JP" altLang="en-US" sz="1200" b="0" i="0" kern="1200" dirty="0">
                <a:solidFill>
                  <a:schemeClr val="tx1"/>
                </a:solidFill>
                <a:effectLst/>
                <a:latin typeface="+mn-lt"/>
                <a:ea typeface="+mn-ea"/>
                <a:cs typeface="+mn-cs"/>
              </a:rPr>
              <a:t>件分のデータを「ドキュメント」と呼び、ツリー構造で管理されます。個々のドキュメントは自由なデータ構造を持つことができ、ドキュメントの挿入や削除も簡単です。多くの実装では、シャーディングによる分散処理にも対応しています</a:t>
            </a:r>
            <a:r>
              <a:rPr kumimoji="1" lang="ja-JP" altLang="en-US" sz="1200" b="0" i="0" kern="1200" dirty="0" smtClean="0">
                <a:solidFill>
                  <a:schemeClr val="tx1"/>
                </a:solidFill>
                <a:effectLst/>
                <a:latin typeface="+mn-lt"/>
                <a:ea typeface="+mn-ea"/>
                <a:cs typeface="+mn-cs"/>
              </a:rPr>
              <a:t>。</a:t>
            </a:r>
            <a:endParaRPr kumimoji="1" lang="en-US" altLang="ja-JP" sz="1200" b="0" i="0" kern="1200" dirty="0" smtClean="0">
              <a:solidFill>
                <a:schemeClr val="tx1"/>
              </a:solidFill>
              <a:effectLst/>
              <a:latin typeface="+mn-lt"/>
              <a:ea typeface="+mn-ea"/>
              <a:cs typeface="+mn-cs"/>
            </a:endParaRPr>
          </a:p>
          <a:p>
            <a:endParaRPr kumimoji="1" lang="en-US" altLang="ja-JP" sz="1200" b="0" i="0" kern="1200" dirty="0" smtClean="0">
              <a:solidFill>
                <a:schemeClr val="tx1"/>
              </a:solidFill>
              <a:effectLst/>
              <a:latin typeface="+mn-lt"/>
              <a:ea typeface="+mn-ea"/>
              <a:cs typeface="+mn-cs"/>
            </a:endParaRPr>
          </a:p>
          <a:p>
            <a:r>
              <a:rPr kumimoji="1" lang="en-US" altLang="ja-JP" sz="1200" b="0" i="0" kern="1200" dirty="0" smtClean="0">
                <a:solidFill>
                  <a:schemeClr val="tx1"/>
                </a:solidFill>
                <a:effectLst/>
                <a:latin typeface="+mn-lt"/>
                <a:ea typeface="+mn-ea"/>
                <a:cs typeface="+mn-cs"/>
              </a:rPr>
              <a:t>EC</a:t>
            </a:r>
            <a:r>
              <a:rPr kumimoji="1" lang="ja-JP" altLang="en-US" sz="1200" b="0" i="0" kern="1200" dirty="0" smtClean="0">
                <a:solidFill>
                  <a:schemeClr val="tx1"/>
                </a:solidFill>
                <a:effectLst/>
                <a:latin typeface="+mn-lt"/>
                <a:ea typeface="+mn-ea"/>
                <a:cs typeface="+mn-cs"/>
              </a:rPr>
              <a:t>サイトのカタログ管理やオンラインゲームなどで活用されています。</a:t>
            </a:r>
            <a:endParaRPr kumimoji="1" lang="en-US" altLang="ja-JP" sz="1200" b="0" i="0" kern="1200" dirty="0">
              <a:solidFill>
                <a:schemeClr val="tx1"/>
              </a:solidFill>
              <a:effectLst/>
              <a:latin typeface="+mn-lt"/>
              <a:ea typeface="+mn-ea"/>
              <a:cs typeface="+mn-cs"/>
            </a:endParaRPr>
          </a:p>
          <a:p>
            <a:endParaRPr kumimoji="1" lang="en-US" altLang="ja-JP" sz="1200" b="0" i="0" kern="1200" dirty="0">
              <a:solidFill>
                <a:schemeClr val="tx1"/>
              </a:solidFill>
              <a:effectLst/>
              <a:latin typeface="+mn-lt"/>
              <a:ea typeface="+mn-ea"/>
              <a:cs typeface="+mn-cs"/>
            </a:endParaRPr>
          </a:p>
          <a:p>
            <a:r>
              <a:rPr kumimoji="1" lang="en-US" altLang="ja-JP" sz="1200" b="0" i="0" kern="1200" dirty="0">
                <a:solidFill>
                  <a:schemeClr val="tx1"/>
                </a:solidFill>
                <a:effectLst/>
                <a:latin typeface="+mn-lt"/>
                <a:ea typeface="+mn-ea"/>
                <a:cs typeface="+mn-cs"/>
              </a:rPr>
              <a:t>JSON</a:t>
            </a:r>
            <a:r>
              <a:rPr kumimoji="1" lang="ja-JP" altLang="en-US" sz="1200" b="0" i="0" kern="1200" dirty="0">
                <a:solidFill>
                  <a:schemeClr val="tx1"/>
                </a:solidFill>
                <a:effectLst/>
                <a:latin typeface="+mn-lt"/>
                <a:ea typeface="+mn-ea"/>
                <a:cs typeface="+mn-cs"/>
              </a:rPr>
              <a:t>を使う</a:t>
            </a:r>
            <a:r>
              <a:rPr kumimoji="1" lang="en-US" altLang="ja-JP" sz="1200" b="0" i="0" kern="1200" dirty="0" err="1">
                <a:solidFill>
                  <a:schemeClr val="tx1"/>
                </a:solidFill>
                <a:effectLst/>
                <a:latin typeface="+mn-lt"/>
                <a:ea typeface="+mn-ea"/>
                <a:cs typeface="+mn-cs"/>
              </a:rPr>
              <a:t>CouchDB</a:t>
            </a:r>
            <a:r>
              <a:rPr kumimoji="1" lang="ja-JP" altLang="en-US" sz="1200" b="0" i="0" kern="1200" dirty="0" err="1">
                <a:solidFill>
                  <a:schemeClr val="tx1"/>
                </a:solidFill>
                <a:effectLst/>
                <a:latin typeface="+mn-lt"/>
                <a:ea typeface="+mn-ea"/>
                <a:cs typeface="+mn-cs"/>
              </a:rPr>
              <a:t>、</a:t>
            </a:r>
            <a:r>
              <a:rPr kumimoji="1" lang="en-US" altLang="ja-JP" sz="1200" b="0" i="0" kern="1200" dirty="0">
                <a:solidFill>
                  <a:schemeClr val="tx1"/>
                </a:solidFill>
                <a:effectLst/>
                <a:latin typeface="+mn-lt"/>
                <a:ea typeface="+mn-ea"/>
                <a:cs typeface="+mn-cs"/>
              </a:rPr>
              <a:t>MongoDB</a:t>
            </a:r>
            <a:r>
              <a:rPr kumimoji="1" lang="ja-JP" altLang="en-US" sz="1200" b="0" i="0" kern="1200" dirty="0">
                <a:solidFill>
                  <a:schemeClr val="tx1"/>
                </a:solidFill>
                <a:effectLst/>
                <a:latin typeface="+mn-lt"/>
                <a:ea typeface="+mn-ea"/>
                <a:cs typeface="+mn-cs"/>
              </a:rPr>
              <a:t>の他に、</a:t>
            </a:r>
            <a:r>
              <a:rPr kumimoji="1" lang="en-US" altLang="ja-JP" sz="1200" b="0" i="0" kern="1200" dirty="0">
                <a:solidFill>
                  <a:schemeClr val="tx1"/>
                </a:solidFill>
                <a:effectLst/>
                <a:latin typeface="+mn-lt"/>
                <a:ea typeface="+mn-ea"/>
                <a:cs typeface="+mn-cs"/>
              </a:rPr>
              <a:t>XML</a:t>
            </a:r>
            <a:r>
              <a:rPr kumimoji="1" lang="ja-JP" altLang="en-US" sz="1200" b="0" i="0" kern="1200" dirty="0">
                <a:solidFill>
                  <a:schemeClr val="tx1"/>
                </a:solidFill>
                <a:effectLst/>
                <a:latin typeface="+mn-lt"/>
                <a:ea typeface="+mn-ea"/>
                <a:cs typeface="+mn-cs"/>
              </a:rPr>
              <a:t>を使う</a:t>
            </a:r>
            <a:r>
              <a:rPr kumimoji="1" lang="en-US" altLang="ja-JP" sz="1200" b="0" i="0" kern="1200" dirty="0">
                <a:solidFill>
                  <a:schemeClr val="tx1"/>
                </a:solidFill>
                <a:effectLst/>
                <a:latin typeface="+mn-lt"/>
                <a:ea typeface="+mn-ea"/>
                <a:cs typeface="+mn-cs"/>
              </a:rPr>
              <a:t>XMLDB</a:t>
            </a:r>
            <a:r>
              <a:rPr kumimoji="1" lang="ja-JP" altLang="en-US" sz="1200" b="0" i="0" kern="1200" dirty="0">
                <a:solidFill>
                  <a:schemeClr val="tx1"/>
                </a:solidFill>
                <a:effectLst/>
                <a:latin typeface="+mn-lt"/>
                <a:ea typeface="+mn-ea"/>
                <a:cs typeface="+mn-cs"/>
              </a:rPr>
              <a:t>などがあります。</a:t>
            </a:r>
            <a:endParaRPr kumimoji="1" lang="ja-JP" altLang="en-US" dirty="0"/>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236</a:t>
            </a:fld>
            <a:endParaRPr kumimoji="1" lang="ja-JP" altLang="en-US"/>
          </a:p>
        </p:txBody>
      </p:sp>
    </p:spTree>
    <p:extLst>
      <p:ext uri="{BB962C8B-B14F-4D97-AF65-F5344CB8AC3E}">
        <p14:creationId xmlns:p14="http://schemas.microsoft.com/office/powerpoint/2010/main" val="151845555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t>グラフ型データベースは最初、</a:t>
            </a:r>
            <a:r>
              <a:rPr lang="en-US" altLang="ja-JP" dirty="0" err="1"/>
              <a:t>SNS</a:t>
            </a:r>
            <a:r>
              <a:rPr lang="ja-JP" altLang="en-US" dirty="0"/>
              <a:t>でソーシャルグラフを管理するために使われ始めました。人と人が複数の関係性を複雑に持つ</a:t>
            </a:r>
            <a:r>
              <a:rPr lang="en-US" altLang="ja-JP" dirty="0" err="1"/>
              <a:t>SNS</a:t>
            </a:r>
            <a:r>
              <a:rPr lang="ja-JP" altLang="en-US" dirty="0"/>
              <a:t>では、単純なテーブルでは管理しきれません。</a:t>
            </a:r>
            <a:r>
              <a:rPr lang="en-US" altLang="ja-JP" dirty="0"/>
              <a:t>RDBMS</a:t>
            </a:r>
            <a:r>
              <a:rPr lang="ja-JP" altLang="en-US" dirty="0"/>
              <a:t>でこれを管理しようとすると、テーブル間の</a:t>
            </a:r>
            <a:r>
              <a:rPr lang="en-US" altLang="ja-JP" dirty="0"/>
              <a:t>Join</a:t>
            </a:r>
            <a:r>
              <a:rPr lang="ja-JP" altLang="en-US" dirty="0"/>
              <a:t>が大量に発生し、効率が著しく落ちるとされています。</a:t>
            </a:r>
            <a:endParaRPr lang="en-US" altLang="ja-JP" dirty="0"/>
          </a:p>
          <a:p>
            <a:r>
              <a:rPr lang="ja-JP" altLang="en-US" dirty="0"/>
              <a:t>グラフ型データベースのデータモデルでは、各ノードに様々な属性</a:t>
            </a:r>
            <a:r>
              <a:rPr lang="en-US" altLang="ja-JP" dirty="0"/>
              <a:t>(</a:t>
            </a:r>
            <a:r>
              <a:rPr lang="en-US" altLang="ja-JP" dirty="0" err="1"/>
              <a:t>SNS</a:t>
            </a:r>
            <a:r>
              <a:rPr lang="ja-JP" altLang="en-US" dirty="0"/>
              <a:t>の場合には、名前や所属組織、役職、学歴など</a:t>
            </a:r>
            <a:r>
              <a:rPr lang="en-US" altLang="ja-JP" dirty="0"/>
              <a:t>)</a:t>
            </a:r>
            <a:r>
              <a:rPr lang="ja-JP" altLang="en-US" dirty="0"/>
              <a:t>を持たせることができ、リレーションにも、繋がりの期間や方向性を持たせることで、様々な関係性を効率よく表現できるようになっています。</a:t>
            </a:r>
            <a:endParaRPr lang="en-US" altLang="ja-JP" dirty="0"/>
          </a:p>
          <a:p>
            <a:endParaRPr lang="en-US" altLang="ja-JP" dirty="0"/>
          </a:p>
          <a:p>
            <a:r>
              <a:rPr lang="en-US" altLang="ja-JP" dirty="0" err="1"/>
              <a:t>SNS</a:t>
            </a:r>
            <a:r>
              <a:rPr lang="ja-JP" altLang="en-US" dirty="0"/>
              <a:t>以外にもグラフデータベースの活用例は広がっており、通信ネットワークや電力のグリッド網もグラフデータベースのデータモデルに近いとされています。問題が起きたときに、どこからどこまでのエリアの送電を止めれば被害を最小限に防げるのかを考えたりする場合や、地図上で最適な配送ルートを調べるのにもグラフデータベースは適しています。配送ルートは配達だけではなく集荷や給油もあり、とても複雑だからです。</a:t>
            </a:r>
          </a:p>
          <a:p>
            <a:endParaRPr kumimoji="1" lang="en-US" altLang="ja-JP" dirty="0"/>
          </a:p>
          <a:p>
            <a:endParaRPr kumimoji="1" lang="en-US" altLang="ja-JP" dirty="0"/>
          </a:p>
          <a:p>
            <a:r>
              <a:rPr kumimoji="1" lang="en-US" altLang="ja-JP" dirty="0"/>
              <a:t>http://</a:t>
            </a:r>
            <a:r>
              <a:rPr kumimoji="1" lang="en-US" altLang="ja-JP" dirty="0" err="1"/>
              <a:t>www.atmarkit.co.jp</a:t>
            </a:r>
            <a:r>
              <a:rPr kumimoji="1" lang="en-US" altLang="ja-JP" dirty="0"/>
              <a:t>/</a:t>
            </a:r>
            <a:r>
              <a:rPr kumimoji="1" lang="en-US" altLang="ja-JP" dirty="0" err="1"/>
              <a:t>ait</a:t>
            </a:r>
            <a:r>
              <a:rPr kumimoji="1" lang="en-US" altLang="ja-JP" dirty="0"/>
              <a:t>/articles/1507/28/</a:t>
            </a:r>
            <a:r>
              <a:rPr kumimoji="1" lang="en-US" altLang="ja-JP" dirty="0" err="1"/>
              <a:t>news015.html</a:t>
            </a:r>
            <a:endParaRPr kumimoji="1" lang="en-US" altLang="ja-JP" dirty="0"/>
          </a:p>
          <a:p>
            <a:r>
              <a:rPr kumimoji="1" lang="en-US" altLang="ja-JP" dirty="0"/>
              <a:t>http://</a:t>
            </a:r>
            <a:r>
              <a:rPr kumimoji="1" lang="en-US" altLang="ja-JP" dirty="0" err="1"/>
              <a:t>japan.zdnet.com</a:t>
            </a:r>
            <a:r>
              <a:rPr kumimoji="1" lang="en-US" altLang="ja-JP" dirty="0"/>
              <a:t>/article/35063431/4/</a:t>
            </a:r>
          </a:p>
          <a:p>
            <a:endParaRPr kumimoji="1" lang="en-US" altLang="ja-JP" dirty="0"/>
          </a:p>
          <a:p>
            <a:r>
              <a:rPr kumimoji="1" lang="en-US" altLang="ja-JP" dirty="0" err="1"/>
              <a:t>Node4j</a:t>
            </a:r>
            <a:r>
              <a:rPr kumimoji="1" lang="ja-JP" altLang="en-US" dirty="0" err="1"/>
              <a:t>を提</a:t>
            </a:r>
            <a:r>
              <a:rPr kumimoji="1" lang="ja-JP" altLang="en-US" dirty="0"/>
              <a:t>供しているクリエーションラインでは、このほかにも様々な事例が紹介されています。</a:t>
            </a:r>
            <a:endParaRPr kumimoji="1" lang="en-US" altLang="ja-JP" dirty="0"/>
          </a:p>
          <a:p>
            <a:r>
              <a:rPr kumimoji="1" lang="en-US" altLang="ja-JP" dirty="0"/>
              <a:t>http://</a:t>
            </a:r>
            <a:r>
              <a:rPr kumimoji="1" lang="en-US" altLang="ja-JP" dirty="0" err="1"/>
              <a:t>www.creationline.com</a:t>
            </a:r>
            <a:r>
              <a:rPr kumimoji="1" lang="en-US" altLang="ja-JP" dirty="0"/>
              <a:t>/</a:t>
            </a:r>
            <a:r>
              <a:rPr kumimoji="1" lang="en-US" altLang="ja-JP" dirty="0" err="1"/>
              <a:t>neo4j</a:t>
            </a:r>
            <a:r>
              <a:rPr kumimoji="1" lang="en-US" altLang="ja-JP" dirty="0"/>
              <a:t>/customers</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237</a:t>
            </a:fld>
            <a:endParaRPr kumimoji="1" lang="ja-JP" altLang="en-US"/>
          </a:p>
        </p:txBody>
      </p:sp>
    </p:spTree>
    <p:extLst>
      <p:ext uri="{BB962C8B-B14F-4D97-AF65-F5344CB8AC3E}">
        <p14:creationId xmlns:p14="http://schemas.microsoft.com/office/powerpoint/2010/main" val="151137870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クラウドの魅力として、費用対効果の高さがあります。従来の「所有」を前提としたシステム資源は、調達すれば資産となり一定期間で償却しなければならず、その間、新しいものに置き換えることはできません。しかし、システム機器の性能は、「</a:t>
            </a:r>
            <a:r>
              <a:rPr kumimoji="1" lang="en-US" altLang="ja-JP" sz="1200" kern="1200" dirty="0" smtClean="0">
                <a:solidFill>
                  <a:schemeClr val="tx1"/>
                </a:solidFill>
                <a:effectLst/>
                <a:latin typeface="+mn-lt"/>
                <a:ea typeface="+mn-ea"/>
                <a:cs typeface="+mn-cs"/>
              </a:rPr>
              <a:t>18</a:t>
            </a:r>
            <a:r>
              <a:rPr kumimoji="1" lang="ja-JP" altLang="ja-JP" sz="1200" kern="1200" dirty="0" smtClean="0">
                <a:solidFill>
                  <a:schemeClr val="tx1"/>
                </a:solidFill>
                <a:effectLst/>
                <a:latin typeface="+mn-lt"/>
                <a:ea typeface="+mn-ea"/>
                <a:cs typeface="+mn-cs"/>
              </a:rPr>
              <a:t>か月ごとに</a:t>
            </a:r>
            <a:r>
              <a:rPr kumimoji="1" lang="en-US" altLang="ja-JP" sz="1200" kern="1200" dirty="0" smtClean="0">
                <a:solidFill>
                  <a:schemeClr val="tx1"/>
                </a:solidFill>
                <a:effectLst/>
                <a:latin typeface="+mn-lt"/>
                <a:ea typeface="+mn-ea"/>
                <a:cs typeface="+mn-cs"/>
              </a:rPr>
              <a:t>2</a:t>
            </a:r>
            <a:r>
              <a:rPr kumimoji="1" lang="ja-JP" altLang="ja-JP" sz="1200" kern="1200" dirty="0" smtClean="0">
                <a:solidFill>
                  <a:schemeClr val="tx1"/>
                </a:solidFill>
                <a:effectLst/>
                <a:latin typeface="+mn-lt"/>
                <a:ea typeface="+mn-ea"/>
                <a:cs typeface="+mn-cs"/>
              </a:rPr>
              <a:t>倍になる」というムーアの法則に当てはめれば、</a:t>
            </a:r>
            <a:r>
              <a:rPr kumimoji="1" lang="en-US" altLang="ja-JP" sz="1200" kern="1200" dirty="0" smtClean="0">
                <a:solidFill>
                  <a:schemeClr val="tx1"/>
                </a:solidFill>
                <a:effectLst/>
                <a:latin typeface="+mn-lt"/>
                <a:ea typeface="+mn-ea"/>
                <a:cs typeface="+mn-cs"/>
              </a:rPr>
              <a:t>5</a:t>
            </a:r>
            <a:r>
              <a:rPr kumimoji="1" lang="ja-JP" altLang="ja-JP" sz="1200" kern="1200" dirty="0" smtClean="0">
                <a:solidFill>
                  <a:schemeClr val="tx1"/>
                </a:solidFill>
                <a:effectLst/>
                <a:latin typeface="+mn-lt"/>
                <a:ea typeface="+mn-ea"/>
                <a:cs typeface="+mn-cs"/>
              </a:rPr>
              <a:t>年間で</a:t>
            </a:r>
            <a:r>
              <a:rPr kumimoji="1" lang="en-US" altLang="ja-JP" sz="1200" kern="1200" dirty="0" smtClean="0">
                <a:solidFill>
                  <a:schemeClr val="tx1"/>
                </a:solidFill>
                <a:effectLst/>
                <a:latin typeface="+mn-lt"/>
                <a:ea typeface="+mn-ea"/>
                <a:cs typeface="+mn-cs"/>
              </a:rPr>
              <a:t>10</a:t>
            </a:r>
            <a:r>
              <a:rPr kumimoji="1" lang="ja-JP" altLang="ja-JP" sz="1200" kern="1200" dirty="0" smtClean="0">
                <a:solidFill>
                  <a:schemeClr val="tx1"/>
                </a:solidFill>
                <a:effectLst/>
                <a:latin typeface="+mn-lt"/>
                <a:ea typeface="+mn-ea"/>
                <a:cs typeface="+mn-cs"/>
              </a:rPr>
              <a:t>倍になります。つまり資産化するとコストパフォーマンスは購入時点から劣化し始め、償却期間中は改善の恩恵を享受できないのです。</a:t>
            </a:r>
          </a:p>
          <a:p>
            <a:r>
              <a:rPr kumimoji="1" lang="ja-JP" altLang="ja-JP" sz="1200" kern="1200" dirty="0" smtClean="0">
                <a:solidFill>
                  <a:schemeClr val="tx1"/>
                </a:solidFill>
                <a:effectLst/>
                <a:latin typeface="+mn-lt"/>
                <a:ea typeface="+mn-ea"/>
                <a:cs typeface="+mn-cs"/>
              </a:rPr>
              <a:t>これは、ハードウエアに限らず、ソフトウェアもライセンス資産として保有してしまえば、より機能の優れたものが出現しても、簡単には置き換えることができません。また、バージョンアップの制約や新たな脅威に対するセキュリティ対策、サポートにも問題をきたす場合があります。</a:t>
            </a:r>
          </a:p>
          <a:p>
            <a:r>
              <a:rPr kumimoji="1" lang="ja-JP" altLang="ja-JP" sz="1200" kern="1200" dirty="0" smtClean="0">
                <a:solidFill>
                  <a:schemeClr val="tx1"/>
                </a:solidFill>
                <a:effectLst/>
                <a:latin typeface="+mn-lt"/>
                <a:ea typeface="+mn-ea"/>
                <a:cs typeface="+mn-cs"/>
              </a:rPr>
              <a:t>一方クラウドは、共用が前提です。クラウド事業者は、自社のサービスに合わせ無駄な機能や部材を極力そぎ落とした特注の標準仕様の機器を大量に発注し、低価格で購入しています。さらに、徹底した自動化により人件費を減らしています。また、継続的に最新機器を追加導入し、順次古いものと入れ替え、コストパフォーマンスの継続的改善を行っています。たとえば、世界最大のクラウド事業者である</a:t>
            </a:r>
            <a:r>
              <a:rPr kumimoji="1" lang="en-US" altLang="ja-JP" sz="1200" kern="1200" dirty="0" smtClean="0">
                <a:solidFill>
                  <a:schemeClr val="tx1"/>
                </a:solidFill>
                <a:effectLst/>
                <a:latin typeface="+mn-lt"/>
                <a:ea typeface="+mn-ea"/>
                <a:cs typeface="+mn-cs"/>
              </a:rPr>
              <a:t>Amazon</a:t>
            </a:r>
            <a:r>
              <a:rPr kumimoji="1" lang="ja-JP" altLang="ja-JP" sz="1200" kern="1200" dirty="0" smtClean="0">
                <a:solidFill>
                  <a:schemeClr val="tx1"/>
                </a:solidFill>
                <a:effectLst/>
                <a:latin typeface="+mn-lt"/>
                <a:ea typeface="+mn-ea"/>
                <a:cs typeface="+mn-cs"/>
              </a:rPr>
              <a:t>は、</a:t>
            </a:r>
            <a:r>
              <a:rPr kumimoji="1" lang="en-US" altLang="ja-JP" sz="1200" kern="1200" dirty="0" smtClean="0">
                <a:solidFill>
                  <a:schemeClr val="tx1"/>
                </a:solidFill>
                <a:effectLst/>
                <a:latin typeface="+mn-lt"/>
                <a:ea typeface="+mn-ea"/>
                <a:cs typeface="+mn-cs"/>
              </a:rPr>
              <a:t>2006</a:t>
            </a:r>
            <a:r>
              <a:rPr kumimoji="1" lang="ja-JP" altLang="ja-JP" sz="1200" kern="1200" dirty="0" smtClean="0">
                <a:solidFill>
                  <a:schemeClr val="tx1"/>
                </a:solidFill>
                <a:effectLst/>
                <a:latin typeface="+mn-lt"/>
                <a:ea typeface="+mn-ea"/>
                <a:cs typeface="+mn-cs"/>
              </a:rPr>
              <a:t>年のサービス開始以来、</a:t>
            </a:r>
            <a:r>
              <a:rPr kumimoji="1" lang="en-US" altLang="ja-JP" sz="1200" kern="1200" dirty="0" smtClean="0">
                <a:solidFill>
                  <a:schemeClr val="tx1"/>
                </a:solidFill>
                <a:effectLst/>
                <a:latin typeface="+mn-lt"/>
                <a:ea typeface="+mn-ea"/>
                <a:cs typeface="+mn-cs"/>
              </a:rPr>
              <a:t>40</a:t>
            </a:r>
            <a:r>
              <a:rPr kumimoji="1" lang="ja-JP" altLang="ja-JP" sz="1200" kern="1200" dirty="0" smtClean="0">
                <a:solidFill>
                  <a:schemeClr val="tx1"/>
                </a:solidFill>
                <a:effectLst/>
                <a:latin typeface="+mn-lt"/>
                <a:ea typeface="+mn-ea"/>
                <a:cs typeface="+mn-cs"/>
              </a:rPr>
              <a:t>回を超える値下げを繰り返してきました。見方を変えれば、クラウドを利用すれば、使える費用が同じであれば、数年後には何倍もの資源を最新の環境で利用できるのです。</a:t>
            </a:r>
          </a:p>
          <a:p>
            <a:r>
              <a:rPr kumimoji="1" lang="ja-JP" altLang="ja-JP" sz="1200" kern="1200" dirty="0" smtClean="0">
                <a:solidFill>
                  <a:schemeClr val="tx1"/>
                </a:solidFill>
                <a:effectLst/>
                <a:latin typeface="+mn-lt"/>
                <a:ea typeface="+mn-ea"/>
                <a:cs typeface="+mn-cs"/>
              </a:rPr>
              <a:t>もちろん、すでに所有しているシステムをクラウドに置き換えるにはコストがかかりますが、一旦移行すれば、費用対効果の改善を長期的かつ継続的に享受できるわけです。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30</a:t>
            </a:fld>
            <a:endParaRPr kumimoji="1" lang="ja-JP" altLang="en-US"/>
          </a:p>
        </p:txBody>
      </p:sp>
    </p:spTree>
    <p:extLst>
      <p:ext uri="{BB962C8B-B14F-4D97-AF65-F5344CB8AC3E}">
        <p14:creationId xmlns:p14="http://schemas.microsoft.com/office/powerpoint/2010/main" val="122100264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データベースエンジンの人気度ランキングで、</a:t>
            </a:r>
            <a:r>
              <a:rPr kumimoji="1" lang="en-US" altLang="ja-JP" dirty="0"/>
              <a:t>MongoDB</a:t>
            </a:r>
            <a:r>
              <a:rPr kumimoji="1" lang="ja-JP" altLang="en-US" dirty="0"/>
              <a:t>は商用</a:t>
            </a:r>
            <a:r>
              <a:rPr kumimoji="1" lang="en-US" altLang="ja-JP" dirty="0"/>
              <a:t>DB</a:t>
            </a:r>
            <a:r>
              <a:rPr kumimoji="1" lang="ja-JP" altLang="en-US" dirty="0"/>
              <a:t>に次ぐ成績を上げています。</a:t>
            </a:r>
            <a:endParaRPr kumimoji="1" lang="en-US" altLang="ja-JP" dirty="0"/>
          </a:p>
          <a:p>
            <a:endParaRPr kumimoji="1" lang="en-US" altLang="ja-JP" dirty="0"/>
          </a:p>
          <a:p>
            <a:r>
              <a:rPr kumimoji="1" lang="ja-JP" altLang="en-US" dirty="0"/>
              <a:t>・高速性、分散処理が可能な</a:t>
            </a:r>
            <a:r>
              <a:rPr kumimoji="1" lang="en-US" altLang="ja-JP" dirty="0"/>
              <a:t>NoSQL</a:t>
            </a:r>
            <a:r>
              <a:rPr kumimoji="1" lang="ja-JP" altLang="en-US" dirty="0"/>
              <a:t>の特徴</a:t>
            </a:r>
            <a:endParaRPr kumimoji="1" lang="en-US" altLang="ja-JP" dirty="0"/>
          </a:p>
          <a:p>
            <a:r>
              <a:rPr kumimoji="1" lang="ja-JP" altLang="en-US" dirty="0"/>
              <a:t>・</a:t>
            </a:r>
            <a:r>
              <a:rPr kumimoji="1" lang="en-US" altLang="ja-JP" dirty="0"/>
              <a:t>Web</a:t>
            </a:r>
            <a:r>
              <a:rPr kumimoji="1" lang="ja-JP" altLang="en-US" dirty="0"/>
              <a:t>サービスとの相性の良さ、スキーマレスで柔軟なためにアジャイルとの相性が良いというドキュメント型の特徴</a:t>
            </a:r>
            <a:endParaRPr kumimoji="1" lang="en-US" altLang="ja-JP" dirty="0"/>
          </a:p>
          <a:p>
            <a:r>
              <a:rPr kumimoji="1" lang="ja-JP" altLang="en-US" dirty="0"/>
              <a:t>・</a:t>
            </a:r>
            <a:r>
              <a:rPr kumimoji="1" lang="en-US" altLang="ja-JP" dirty="0"/>
              <a:t>SQL</a:t>
            </a:r>
            <a:r>
              <a:rPr kumimoji="1" lang="ja-JP" altLang="en-US" dirty="0"/>
              <a:t>ライクな言語による開発生産性の高さという</a:t>
            </a:r>
            <a:r>
              <a:rPr kumimoji="1" lang="en-US" altLang="ja-JP" dirty="0"/>
              <a:t>MongoDB</a:t>
            </a:r>
            <a:r>
              <a:rPr kumimoji="1" lang="ja-JP" altLang="en-US" dirty="0"/>
              <a:t>の特徴</a:t>
            </a:r>
            <a:endParaRPr kumimoji="1" lang="en-US" altLang="ja-JP" dirty="0"/>
          </a:p>
          <a:p>
            <a:endParaRPr kumimoji="1" lang="en-US" altLang="ja-JP" dirty="0"/>
          </a:p>
          <a:p>
            <a:r>
              <a:rPr kumimoji="1" lang="ja-JP" altLang="en-US" dirty="0"/>
              <a:t>によるものでしょう。次世代のデファクトとも噂されており、利用が広がっています。</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238</a:t>
            </a:fld>
            <a:endParaRPr kumimoji="1" lang="ja-JP" altLang="en-US"/>
          </a:p>
        </p:txBody>
      </p:sp>
    </p:spTree>
    <p:extLst>
      <p:ext uri="{BB962C8B-B14F-4D97-AF65-F5344CB8AC3E}">
        <p14:creationId xmlns:p14="http://schemas.microsoft.com/office/powerpoint/2010/main" val="52547638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ここで大切なのは、</a:t>
            </a:r>
            <a:r>
              <a:rPr kumimoji="1" lang="en-US" altLang="ja-JP" dirty="0"/>
              <a:t>KVS</a:t>
            </a:r>
            <a:r>
              <a:rPr kumimoji="1" lang="ja-JP" altLang="en-US" dirty="0"/>
              <a:t>は</a:t>
            </a:r>
            <a:r>
              <a:rPr kumimoji="1" lang="en-US" altLang="ja-JP" dirty="0"/>
              <a:t>RDBMS</a:t>
            </a:r>
            <a:r>
              <a:rPr kumimoji="1" lang="ja-JP" altLang="en-US" dirty="0"/>
              <a:t>の代わりにはならない、ということです。排他制御やトランザクション処理の機能は基本的には持っていません。（一部には持っている実装もあります）</a:t>
            </a:r>
            <a:endParaRPr kumimoji="1" lang="en-US" altLang="ja-JP" dirty="0"/>
          </a:p>
          <a:p>
            <a:pPr marL="0" marR="0" indent="0" algn="l" defTabSz="914400" rtl="0" eaLnBrk="0" fontAlgn="base" latinLnBrk="0" hangingPunct="0">
              <a:lnSpc>
                <a:spcPct val="100000"/>
              </a:lnSpc>
              <a:spcBef>
                <a:spcPct val="30000"/>
              </a:spcBef>
              <a:spcAft>
                <a:spcPct val="0"/>
              </a:spcAft>
              <a:buClrTx/>
              <a:buSzTx/>
              <a:buFontTx/>
              <a:buNone/>
              <a:tabLst/>
              <a:defRPr/>
            </a:pPr>
            <a:r>
              <a:rPr kumimoji="1" lang="ja-JP" altLang="en-US" dirty="0"/>
              <a:t>プログラムを作ることによって</a:t>
            </a:r>
            <a:r>
              <a:rPr kumimoji="1" lang="en-US" altLang="ja-JP" dirty="0"/>
              <a:t>KVS</a:t>
            </a:r>
            <a:r>
              <a:rPr kumimoji="1" lang="ja-JP" altLang="en-US" dirty="0"/>
              <a:t>にそういった機能を付け加えることは可能ですが、</a:t>
            </a:r>
            <a:r>
              <a:rPr kumimoji="1" lang="en-US" altLang="ja-JP" sz="1200" kern="1200" dirty="0">
                <a:solidFill>
                  <a:schemeClr val="tx1"/>
                </a:solidFill>
                <a:latin typeface="+mn-lt"/>
                <a:ea typeface="+mn-ea"/>
                <a:cs typeface="+mn-cs"/>
              </a:rPr>
              <a:t>DBMS</a:t>
            </a:r>
            <a:r>
              <a:rPr kumimoji="1" lang="ja-JP" altLang="en-US" sz="1200" kern="1200" dirty="0">
                <a:solidFill>
                  <a:schemeClr val="tx1"/>
                </a:solidFill>
                <a:latin typeface="+mn-lt"/>
                <a:ea typeface="+mn-ea"/>
                <a:cs typeface="+mn-cs"/>
              </a:rPr>
              <a:t>側にほとんど機能が無いため、足りない部分はアプリケーション側で対応しなければならず、設計・実装は非常に困難です。</a:t>
            </a:r>
            <a:endParaRPr kumimoji="1" lang="en-US" altLang="ja-JP" sz="1200" kern="1200" dirty="0">
              <a:solidFill>
                <a:schemeClr val="tx1"/>
              </a:solidFill>
              <a:latin typeface="+mn-lt"/>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kumimoji="1" lang="ja-JP" altLang="en-US" sz="1200" kern="1200" dirty="0">
                <a:solidFill>
                  <a:schemeClr val="tx1"/>
                </a:solidFill>
                <a:latin typeface="+mn-lt"/>
                <a:ea typeface="+mn-ea"/>
                <a:cs typeface="+mn-cs"/>
              </a:rPr>
              <a:t>また、アプリケーションの開発についても、</a:t>
            </a:r>
            <a:r>
              <a:rPr kumimoji="1" lang="en-US" altLang="ja-JP" sz="1200" kern="1200" dirty="0">
                <a:solidFill>
                  <a:schemeClr val="tx1"/>
                </a:solidFill>
                <a:latin typeface="+mn-lt"/>
                <a:ea typeface="+mn-ea"/>
                <a:cs typeface="+mn-cs"/>
              </a:rPr>
              <a:t>SQL</a:t>
            </a:r>
            <a:r>
              <a:rPr kumimoji="1" lang="ja-JP" altLang="en-US" sz="1200" kern="1200" dirty="0" err="1">
                <a:solidFill>
                  <a:schemeClr val="tx1"/>
                </a:solidFill>
                <a:latin typeface="+mn-lt"/>
                <a:ea typeface="+mn-ea"/>
                <a:cs typeface="+mn-cs"/>
              </a:rPr>
              <a:t>での</a:t>
            </a:r>
            <a:r>
              <a:rPr kumimoji="1" lang="ja-JP" altLang="en-US" sz="1200" kern="1200" dirty="0">
                <a:solidFill>
                  <a:schemeClr val="tx1"/>
                </a:solidFill>
                <a:latin typeface="+mn-lt"/>
                <a:ea typeface="+mn-ea"/>
                <a:cs typeface="+mn-cs"/>
              </a:rPr>
              <a:t>開発経験は何の役にも立ちません。</a:t>
            </a:r>
            <a:endParaRPr kumimoji="1" lang="en-US" altLang="ja-JP" sz="1200" kern="1200" dirty="0">
              <a:solidFill>
                <a:schemeClr val="tx1"/>
              </a:solidFill>
              <a:latin typeface="+mn-lt"/>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en-US" altLang="ja-JP" sz="1200" kern="1200" dirty="0">
              <a:solidFill>
                <a:schemeClr val="tx1"/>
              </a:solidFill>
              <a:latin typeface="+mn-lt"/>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kumimoji="1" lang="ja-JP" altLang="en-US" sz="1200" kern="1200" dirty="0">
                <a:solidFill>
                  <a:schemeClr val="tx1"/>
                </a:solidFill>
                <a:latin typeface="+mn-lt"/>
                <a:ea typeface="+mn-ea"/>
                <a:cs typeface="+mn-cs"/>
              </a:rPr>
              <a:t>つまり、</a:t>
            </a:r>
            <a:r>
              <a:rPr kumimoji="1" lang="en-US" altLang="ja-JP" sz="1200" kern="1200" dirty="0">
                <a:solidFill>
                  <a:schemeClr val="tx1"/>
                </a:solidFill>
                <a:latin typeface="+mn-lt"/>
                <a:ea typeface="+mn-ea"/>
                <a:cs typeface="+mn-cs"/>
              </a:rPr>
              <a:t>RDBMS</a:t>
            </a:r>
            <a:r>
              <a:rPr kumimoji="1" lang="ja-JP" altLang="en-US" sz="1200" kern="1200" dirty="0">
                <a:solidFill>
                  <a:schemeClr val="tx1"/>
                </a:solidFill>
                <a:latin typeface="+mn-lt"/>
                <a:ea typeface="+mn-ea"/>
                <a:cs typeface="+mn-cs"/>
              </a:rPr>
              <a:t>でなければならない分野と、</a:t>
            </a:r>
            <a:r>
              <a:rPr kumimoji="1" lang="en-US" altLang="ja-JP" sz="1200" kern="1200" dirty="0">
                <a:solidFill>
                  <a:schemeClr val="tx1"/>
                </a:solidFill>
                <a:latin typeface="+mn-lt"/>
                <a:ea typeface="+mn-ea"/>
                <a:cs typeface="+mn-cs"/>
              </a:rPr>
              <a:t>KVS</a:t>
            </a:r>
            <a:r>
              <a:rPr kumimoji="1" lang="ja-JP" altLang="en-US" sz="1200" kern="1200" dirty="0">
                <a:solidFill>
                  <a:schemeClr val="tx1"/>
                </a:solidFill>
                <a:latin typeface="+mn-lt"/>
                <a:ea typeface="+mn-ea"/>
                <a:cs typeface="+mn-cs"/>
              </a:rPr>
              <a:t>で良い分野がある、ということです。用途と目的に応じて選択していく必要があります。</a:t>
            </a:r>
            <a:endParaRPr kumimoji="1" lang="en-US" altLang="ja-JP" sz="1200" kern="1200" dirty="0">
              <a:solidFill>
                <a:schemeClr val="tx1"/>
              </a:solidFill>
              <a:latin typeface="+mn-lt"/>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en-US" altLang="ja-JP" sz="1200" kern="1200" dirty="0">
              <a:solidFill>
                <a:schemeClr val="tx1"/>
              </a:solidFill>
              <a:latin typeface="+mn-lt"/>
              <a:ea typeface="+mn-ea"/>
              <a:cs typeface="+mn-cs"/>
            </a:endParaRPr>
          </a:p>
          <a:p>
            <a:pPr marL="0" marR="0" indent="0" algn="l" defTabSz="914400" rtl="0" eaLnBrk="0" fontAlgn="base" latinLnBrk="0" hangingPunct="0">
              <a:lnSpc>
                <a:spcPct val="100000"/>
              </a:lnSpc>
              <a:spcBef>
                <a:spcPct val="30000"/>
              </a:spcBef>
              <a:spcAft>
                <a:spcPct val="0"/>
              </a:spcAft>
              <a:buClrTx/>
              <a:buSzTx/>
              <a:buFontTx/>
              <a:buNone/>
              <a:tabLst/>
              <a:defRPr/>
            </a:pPr>
            <a:r>
              <a:rPr kumimoji="1" lang="ja-JP" altLang="en-US" sz="1200" kern="1200" dirty="0">
                <a:solidFill>
                  <a:schemeClr val="tx1"/>
                </a:solidFill>
                <a:latin typeface="+mn-lt"/>
                <a:ea typeface="+mn-ea"/>
                <a:cs typeface="+mn-cs"/>
              </a:rPr>
              <a:t>例えば</a:t>
            </a:r>
            <a:r>
              <a:rPr kumimoji="1" lang="en-US" altLang="ja-JP" sz="1200" kern="1200" dirty="0">
                <a:solidFill>
                  <a:schemeClr val="tx1"/>
                </a:solidFill>
                <a:latin typeface="+mn-lt"/>
                <a:ea typeface="+mn-ea"/>
                <a:cs typeface="+mn-cs"/>
              </a:rPr>
              <a:t>EC</a:t>
            </a:r>
            <a:r>
              <a:rPr kumimoji="1" lang="ja-JP" altLang="en-US" sz="1200" kern="1200" dirty="0">
                <a:solidFill>
                  <a:schemeClr val="tx1"/>
                </a:solidFill>
                <a:latin typeface="+mn-lt"/>
                <a:ea typeface="+mn-ea"/>
                <a:cs typeface="+mn-cs"/>
              </a:rPr>
              <a:t>サイトなどでは、商品検索の部分は</a:t>
            </a:r>
            <a:r>
              <a:rPr kumimoji="1" lang="en-US" altLang="ja-JP" sz="1200" kern="1200" dirty="0">
                <a:solidFill>
                  <a:schemeClr val="tx1"/>
                </a:solidFill>
                <a:latin typeface="+mn-lt"/>
                <a:ea typeface="+mn-ea"/>
                <a:cs typeface="+mn-cs"/>
              </a:rPr>
              <a:t>KVS</a:t>
            </a:r>
            <a:r>
              <a:rPr kumimoji="1" lang="ja-JP" altLang="en-US" sz="1200" kern="1200" dirty="0">
                <a:solidFill>
                  <a:schemeClr val="tx1"/>
                </a:solidFill>
                <a:latin typeface="+mn-lt"/>
                <a:ea typeface="+mn-ea"/>
                <a:cs typeface="+mn-cs"/>
              </a:rPr>
              <a:t>で、決済処理の部分は</a:t>
            </a:r>
            <a:r>
              <a:rPr kumimoji="1" lang="en-US" altLang="ja-JP" sz="1200" kern="1200" dirty="0">
                <a:solidFill>
                  <a:schemeClr val="tx1"/>
                </a:solidFill>
                <a:latin typeface="+mn-lt"/>
                <a:ea typeface="+mn-ea"/>
                <a:cs typeface="+mn-cs"/>
              </a:rPr>
              <a:t>RDBMS</a:t>
            </a:r>
            <a:r>
              <a:rPr kumimoji="1" lang="ja-JP" altLang="en-US" sz="1200" kern="1200" dirty="0">
                <a:solidFill>
                  <a:schemeClr val="tx1"/>
                </a:solidFill>
                <a:latin typeface="+mn-lt"/>
                <a:ea typeface="+mn-ea"/>
                <a:cs typeface="+mn-cs"/>
              </a:rPr>
              <a:t>を使う、といった負荷分散を行う事が考えられます。</a:t>
            </a:r>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239</a:t>
            </a:fld>
            <a:endParaRPr lang="ja-JP" altLang="en-US"/>
          </a:p>
        </p:txBody>
      </p:sp>
    </p:spTree>
    <p:extLst>
      <p:ext uri="{BB962C8B-B14F-4D97-AF65-F5344CB8AC3E}">
        <p14:creationId xmlns:p14="http://schemas.microsoft.com/office/powerpoint/2010/main" val="30342072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240</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92467999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先ほど</a:t>
            </a:r>
            <a:r>
              <a:rPr kumimoji="1" lang="en-US" altLang="ja-JP" dirty="0" err="1"/>
              <a:t>BigTable</a:t>
            </a:r>
            <a:r>
              <a:rPr kumimoji="1" lang="ja-JP" altLang="en-US" dirty="0"/>
              <a:t>のお話しをしましたので、ついでに最近話題の</a:t>
            </a:r>
            <a:r>
              <a:rPr kumimoji="1" lang="en-US" altLang="ja-JP" dirty="0" err="1"/>
              <a:t>MapReduce</a:t>
            </a:r>
            <a:r>
              <a:rPr kumimoji="1" lang="ja-JP" altLang="en-US" dirty="0"/>
              <a:t>・</a:t>
            </a:r>
            <a:r>
              <a:rPr kumimoji="1" lang="en-US" altLang="ja-JP" dirty="0"/>
              <a:t>Hadoop</a:t>
            </a:r>
            <a:r>
              <a:rPr kumimoji="1" lang="ja-JP" altLang="en-US" dirty="0"/>
              <a:t>についても触れておきたいと思います。</a:t>
            </a:r>
            <a:endParaRPr kumimoji="1" lang="en-US" altLang="ja-JP" dirty="0"/>
          </a:p>
          <a:p>
            <a:endParaRPr kumimoji="1" lang="en-US" altLang="ja-JP" dirty="0"/>
          </a:p>
          <a:p>
            <a:r>
              <a:rPr kumimoji="1" lang="en-US" altLang="ja-JP" dirty="0"/>
              <a:t>Hadoop</a:t>
            </a:r>
            <a:r>
              <a:rPr kumimoji="1" lang="ja-JP" altLang="en-US" dirty="0"/>
              <a:t>については名前をご存じの方も多いと思います。今や、様々な企業が</a:t>
            </a:r>
            <a:r>
              <a:rPr kumimoji="1" lang="en-US" altLang="ja-JP" dirty="0"/>
              <a:t>Hadoop</a:t>
            </a:r>
            <a:r>
              <a:rPr kumimoji="1" lang="ja-JP" altLang="en-US" dirty="0"/>
              <a:t>のサポートを始めており、ビッグデータ解析のソリューションとして有名ですが、大規模分散処理のソリューションです。</a:t>
            </a:r>
            <a:r>
              <a:rPr kumimoji="1" lang="en-US" altLang="ja-JP" dirty="0"/>
              <a:t>Hadoop</a:t>
            </a:r>
            <a:r>
              <a:rPr kumimoji="1" lang="ja-JP" altLang="en-US" dirty="0"/>
              <a:t>の原型は、</a:t>
            </a:r>
            <a:r>
              <a:rPr kumimoji="1" lang="en-US" altLang="ja-JP" dirty="0"/>
              <a:t>Google</a:t>
            </a:r>
            <a:r>
              <a:rPr kumimoji="1" lang="ja-JP" altLang="en-US" dirty="0"/>
              <a:t>によって開発されました。</a:t>
            </a:r>
            <a:endParaRPr kumimoji="1" lang="en-US" altLang="ja-JP" dirty="0"/>
          </a:p>
          <a:p>
            <a:endParaRPr kumimoji="1" lang="en-US" altLang="ja-JP" dirty="0"/>
          </a:p>
          <a:p>
            <a:r>
              <a:rPr kumimoji="1" lang="en-US" altLang="ja-JP" dirty="0"/>
              <a:t>Google</a:t>
            </a:r>
            <a:r>
              <a:rPr kumimoji="1" lang="ja-JP" altLang="en-US" dirty="0"/>
              <a:t>は自社のサービスで使うために、大規模な分散処理ソリューションを開発したのですが、それが先ほどお話しした</a:t>
            </a:r>
            <a:r>
              <a:rPr kumimoji="1" lang="en-US" altLang="ja-JP" dirty="0" err="1"/>
              <a:t>BigTable</a:t>
            </a:r>
            <a:r>
              <a:rPr kumimoji="1" lang="ja-JP" altLang="en-US" dirty="0"/>
              <a:t>と</a:t>
            </a:r>
            <a:r>
              <a:rPr kumimoji="1" lang="en-US" altLang="ja-JP" dirty="0" err="1"/>
              <a:t>MapReduce</a:t>
            </a:r>
            <a:r>
              <a:rPr kumimoji="1" lang="ja-JP" altLang="en-US" dirty="0"/>
              <a:t>です。</a:t>
            </a:r>
            <a:r>
              <a:rPr kumimoji="1" lang="en-US" altLang="ja-JP" dirty="0" err="1"/>
              <a:t>BigTable</a:t>
            </a:r>
            <a:r>
              <a:rPr kumimoji="1" lang="ja-JP" altLang="en-US" dirty="0"/>
              <a:t>が分散データベース、</a:t>
            </a:r>
            <a:r>
              <a:rPr kumimoji="1" lang="en-US" altLang="ja-JP" dirty="0" err="1"/>
              <a:t>MapReduce</a:t>
            </a:r>
            <a:r>
              <a:rPr kumimoji="1" lang="ja-JP" altLang="en-US" dirty="0"/>
              <a:t>が分散処理です。</a:t>
            </a:r>
            <a:r>
              <a:rPr kumimoji="1" lang="en-US" altLang="ja-JP" dirty="0" err="1"/>
              <a:t>BigTable</a:t>
            </a:r>
            <a:r>
              <a:rPr kumimoji="1" lang="ja-JP" altLang="en-US" dirty="0"/>
              <a:t>・</a:t>
            </a:r>
            <a:r>
              <a:rPr kumimoji="1" lang="en-US" altLang="ja-JP" dirty="0" err="1"/>
              <a:t>MapReduce</a:t>
            </a:r>
            <a:r>
              <a:rPr kumimoji="1" lang="ja-JP" altLang="en-US" dirty="0"/>
              <a:t>はオープンソースではありませんが、</a:t>
            </a:r>
            <a:r>
              <a:rPr kumimoji="1" lang="en-US" altLang="ja-JP" dirty="0"/>
              <a:t>Google</a:t>
            </a:r>
            <a:r>
              <a:rPr kumimoji="1" lang="ja-JP" altLang="en-US" dirty="0"/>
              <a:t>がそのアーキテクチャについて論文を発表したところ、その可能性に目を付けた</a:t>
            </a:r>
            <a:r>
              <a:rPr kumimoji="1" lang="en-US" altLang="ja-JP" dirty="0"/>
              <a:t>Yahoo!</a:t>
            </a:r>
            <a:r>
              <a:rPr kumimoji="1" lang="ja-JP" altLang="en-US" dirty="0"/>
              <a:t>のエンジニアが</a:t>
            </a:r>
            <a:r>
              <a:rPr kumimoji="1" lang="en-US" altLang="ja-JP" dirty="0"/>
              <a:t>Java</a:t>
            </a:r>
            <a:r>
              <a:rPr kumimoji="1" lang="ja-JP" altLang="en-US" dirty="0"/>
              <a:t>で独自に実装しました。それが</a:t>
            </a:r>
            <a:r>
              <a:rPr kumimoji="1" lang="en-US" altLang="ja-JP" dirty="0" err="1"/>
              <a:t>Hbase</a:t>
            </a:r>
            <a:r>
              <a:rPr kumimoji="1" lang="ja-JP" altLang="en-US" dirty="0"/>
              <a:t>・</a:t>
            </a:r>
            <a:r>
              <a:rPr kumimoji="1" lang="en-US" altLang="ja-JP" dirty="0"/>
              <a:t>Hadoop</a:t>
            </a:r>
            <a:r>
              <a:rPr kumimoji="1" lang="ja-JP" altLang="en-US" dirty="0"/>
              <a:t>です。現在</a:t>
            </a:r>
            <a:r>
              <a:rPr kumimoji="1" lang="en-US" altLang="ja-JP" dirty="0"/>
              <a:t>Apache</a:t>
            </a:r>
            <a:r>
              <a:rPr kumimoji="1" lang="ja-JP" altLang="en-US" dirty="0"/>
              <a:t>のプロジェクトとしてオープンソースで開発されています。</a:t>
            </a:r>
            <a:endParaRPr kumimoji="1" lang="en-US" altLang="ja-JP" dirty="0"/>
          </a:p>
          <a:p>
            <a:endParaRPr kumimoji="1" lang="en-US" altLang="ja-JP" dirty="0"/>
          </a:p>
          <a:p>
            <a:r>
              <a:rPr kumimoji="1" lang="en-US" altLang="ja-JP" dirty="0" err="1"/>
              <a:t>Hbase</a:t>
            </a:r>
            <a:r>
              <a:rPr kumimoji="1" lang="ja-JP" altLang="en-US" dirty="0" err="1"/>
              <a:t>、</a:t>
            </a:r>
            <a:r>
              <a:rPr kumimoji="1" lang="en-US" altLang="ja-JP" dirty="0" err="1"/>
              <a:t>BigTable</a:t>
            </a:r>
            <a:r>
              <a:rPr kumimoji="1" lang="ja-JP" altLang="en-US" dirty="0"/>
              <a:t>は、</a:t>
            </a:r>
            <a:r>
              <a:rPr kumimoji="1" lang="en-US" altLang="ja-JP" dirty="0"/>
              <a:t>KVS</a:t>
            </a:r>
            <a:r>
              <a:rPr kumimoji="1" lang="ja-JP" altLang="en-US" dirty="0"/>
              <a:t>として紹介されることが多いですが、</a:t>
            </a:r>
            <a:r>
              <a:rPr kumimoji="1" lang="en-US" altLang="ja-JP" dirty="0"/>
              <a:t>Wikipedia</a:t>
            </a:r>
            <a:r>
              <a:rPr kumimoji="1" lang="ja-JP" altLang="en-US" dirty="0"/>
              <a:t>では「ソート済みカラム指向」に分類されています。この辺の分類はまだはっきりしていないようです。</a:t>
            </a:r>
            <a:endParaRPr kumimoji="1" lang="en-US" altLang="ja-JP" dirty="0"/>
          </a:p>
          <a:p>
            <a:r>
              <a:rPr kumimoji="1" lang="ja-JP" altLang="en-US" dirty="0"/>
              <a:t>古いインタビュー記事では、</a:t>
            </a:r>
            <a:r>
              <a:rPr kumimoji="1" lang="en-US" altLang="ja-JP" dirty="0"/>
              <a:t>Google</a:t>
            </a:r>
            <a:r>
              <a:rPr kumimoji="1" lang="ja-JP" altLang="en-US" dirty="0"/>
              <a:t>自身、</a:t>
            </a:r>
            <a:r>
              <a:rPr kumimoji="1" lang="en-US" altLang="ja-JP" dirty="0" err="1"/>
              <a:t>BigTable</a:t>
            </a:r>
            <a:r>
              <a:rPr kumimoji="1" lang="ja-JP" altLang="en-US" dirty="0"/>
              <a:t>を</a:t>
            </a:r>
            <a:r>
              <a:rPr kumimoji="1" lang="en-US" altLang="ja-JP" dirty="0"/>
              <a:t>KVS</a:t>
            </a:r>
            <a:r>
              <a:rPr kumimoji="1" lang="ja-JP" altLang="en-US" dirty="0"/>
              <a:t>と言っていた時期もあるようです。</a:t>
            </a:r>
            <a:endParaRPr kumimoji="1" lang="en-US" altLang="ja-JP" dirty="0"/>
          </a:p>
          <a:p>
            <a:r>
              <a:rPr kumimoji="1" lang="en-US" altLang="ja-JP" dirty="0"/>
              <a:t>http://d.hatena.ne.jp/kazunori_279/20091118/1258527666</a:t>
            </a:r>
          </a:p>
          <a:p>
            <a:r>
              <a:rPr kumimoji="1" lang="ja-JP" altLang="en-US" dirty="0"/>
              <a:t>「</a:t>
            </a:r>
            <a:r>
              <a:rPr lang="en-US" altLang="ja-JP" dirty="0"/>
              <a:t>Google</a:t>
            </a:r>
            <a:r>
              <a:rPr lang="ja-JP" altLang="en-US" dirty="0"/>
              <a:t>自身は</a:t>
            </a:r>
            <a:r>
              <a:rPr lang="en-US" altLang="ja-JP" dirty="0" err="1"/>
              <a:t>Bigtable</a:t>
            </a:r>
            <a:r>
              <a:rPr lang="ja-JP" altLang="en-US" dirty="0"/>
              <a:t>のことを分散</a:t>
            </a:r>
            <a:r>
              <a:rPr lang="en-US" altLang="ja-JP" dirty="0"/>
              <a:t>KVS</a:t>
            </a:r>
            <a:r>
              <a:rPr lang="ja-JP" altLang="en-US" dirty="0"/>
              <a:t>と捉えているようです」（オリジナルへのリンクは消失）</a:t>
            </a:r>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241</a:t>
            </a:fld>
            <a:endParaRPr lang="ja-JP" altLang="en-US"/>
          </a:p>
        </p:txBody>
      </p:sp>
    </p:spTree>
    <p:extLst>
      <p:ext uri="{BB962C8B-B14F-4D97-AF65-F5344CB8AC3E}">
        <p14:creationId xmlns:p14="http://schemas.microsoft.com/office/powerpoint/2010/main" val="164929175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スライド イメージ プレースホルダ 1"/>
          <p:cNvSpPr>
            <a:spLocks noGrp="1" noRot="1" noChangeAspect="1" noTextEdit="1"/>
          </p:cNvSpPr>
          <p:nvPr>
            <p:ph type="sldImg"/>
          </p:nvPr>
        </p:nvSpPr>
        <p:spPr>
          <a:ln/>
        </p:spPr>
      </p:sp>
      <p:sp>
        <p:nvSpPr>
          <p:cNvPr id="58370" name="ノート プレースホルダ 2"/>
          <p:cNvSpPr>
            <a:spLocks noGrp="1"/>
          </p:cNvSpPr>
          <p:nvPr>
            <p:ph type="body" idx="1"/>
          </p:nvPr>
        </p:nvSpPr>
        <p:spPr>
          <a:noFill/>
          <a:ln/>
        </p:spPr>
        <p:txBody>
          <a:bodyPr/>
          <a:lstStyle/>
          <a:p>
            <a:r>
              <a:rPr kumimoji="1" lang="ja-JP" altLang="ja-JP" sz="1200" kern="1200" dirty="0">
                <a:solidFill>
                  <a:schemeClr val="tx1"/>
                </a:solidFill>
                <a:effectLst/>
                <a:latin typeface="+mn-lt"/>
                <a:ea typeface="+mn-ea"/>
                <a:cs typeface="+mn-cs"/>
              </a:rPr>
              <a:t>【図解】コレ１枚で分かる</a:t>
            </a:r>
            <a:r>
              <a:rPr kumimoji="1" lang="en-US" altLang="ja-JP" sz="1200" kern="1200" dirty="0" err="1">
                <a:solidFill>
                  <a:schemeClr val="tx1"/>
                </a:solidFill>
                <a:effectLst/>
                <a:latin typeface="+mn-lt"/>
                <a:ea typeface="+mn-ea"/>
                <a:cs typeface="+mn-cs"/>
              </a:rPr>
              <a:t>Hadoop</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膨大な量、急激な増加、多様な形式」といった特徴を持つビックデータを多数の小さなデータのまとまりに分割し複数のコンピューターに分散させて処理し、その結果を集約して短時間で効率よく結果を出すためのソフトウェアが、</a:t>
            </a:r>
            <a:r>
              <a:rPr kumimoji="1" lang="en-US" altLang="ja-JP" sz="1200" kern="1200" dirty="0" err="1">
                <a:solidFill>
                  <a:schemeClr val="tx1"/>
                </a:solidFill>
                <a:effectLst/>
                <a:latin typeface="+mn-lt"/>
                <a:ea typeface="+mn-ea"/>
                <a:cs typeface="+mn-cs"/>
              </a:rPr>
              <a:t>Hadoop</a:t>
            </a:r>
            <a:r>
              <a:rPr kumimoji="1" lang="ja-JP" altLang="ja-JP" sz="1200" kern="1200" dirty="0">
                <a:solidFill>
                  <a:schemeClr val="tx1"/>
                </a:solidFill>
                <a:effectLst/>
                <a:latin typeface="+mn-lt"/>
                <a:ea typeface="+mn-ea"/>
                <a:cs typeface="+mn-cs"/>
              </a:rPr>
              <a:t>です。</a:t>
            </a:r>
          </a:p>
          <a:p>
            <a:r>
              <a:rPr kumimoji="1" lang="ja-JP" altLang="ja-JP" sz="1200" kern="1200" dirty="0">
                <a:solidFill>
                  <a:schemeClr val="tx1"/>
                </a:solidFill>
                <a:effectLst/>
                <a:latin typeface="+mn-lt"/>
                <a:ea typeface="+mn-ea"/>
                <a:cs typeface="+mn-cs"/>
              </a:rPr>
              <a:t>膨大なデータ量ですから、一台のコンピューターで処理するとなると、たとえ高速・高性能なコンピューターを使っても限界があります。しかし、このソフトウェアを使えば、コンピューターを必要に応じて増やすことで処理能力を順次拡大できるので上限を気にする必要がありません。最大数千台のコンピューターに分散させることができます。</a:t>
            </a:r>
          </a:p>
          <a:p>
            <a:r>
              <a:rPr kumimoji="1" lang="en-US" altLang="ja-JP" sz="1200" kern="1200" dirty="0" err="1">
                <a:solidFill>
                  <a:schemeClr val="tx1"/>
                </a:solidFill>
                <a:effectLst/>
                <a:latin typeface="+mn-lt"/>
                <a:ea typeface="+mn-ea"/>
                <a:cs typeface="+mn-cs"/>
              </a:rPr>
              <a:t>Hadoop</a:t>
            </a:r>
            <a:r>
              <a:rPr kumimoji="1" lang="ja-JP" altLang="ja-JP" sz="1200" kern="1200" dirty="0">
                <a:solidFill>
                  <a:schemeClr val="tx1"/>
                </a:solidFill>
                <a:effectLst/>
                <a:latin typeface="+mn-lt"/>
                <a:ea typeface="+mn-ea"/>
                <a:cs typeface="+mn-cs"/>
              </a:rPr>
              <a:t>を使わなくても複数のコンピューターに処理を分散させることはできます。しかし、そのためには、コンピューター同士の通信、処理状況の監視、障害時の対応などを考えプログラムを作り込まなければならず、技術的には難しいものでした。しかし、</a:t>
            </a:r>
            <a:r>
              <a:rPr kumimoji="1" lang="en-US" altLang="ja-JP" sz="1200" kern="1200" dirty="0" err="1">
                <a:solidFill>
                  <a:schemeClr val="tx1"/>
                </a:solidFill>
                <a:effectLst/>
                <a:latin typeface="+mn-lt"/>
                <a:ea typeface="+mn-ea"/>
                <a:cs typeface="+mn-cs"/>
              </a:rPr>
              <a:t>Hadoop</a:t>
            </a:r>
            <a:r>
              <a:rPr kumimoji="1" lang="ja-JP" altLang="ja-JP" sz="1200" kern="1200" dirty="0">
                <a:solidFill>
                  <a:schemeClr val="tx1"/>
                </a:solidFill>
                <a:effectLst/>
                <a:latin typeface="+mn-lt"/>
                <a:ea typeface="+mn-ea"/>
                <a:cs typeface="+mn-cs"/>
              </a:rPr>
              <a:t>は、そういった面倒な処理を一手に引き受けてくれ、プログラマーは、目的とする業務処理プログラムの開発にだけに集中することが、できるようになったのです。</a:t>
            </a:r>
          </a:p>
          <a:p>
            <a:r>
              <a:rPr kumimoji="1" lang="en-US" altLang="ja-JP" sz="1200" kern="1200" dirty="0" err="1">
                <a:solidFill>
                  <a:schemeClr val="tx1"/>
                </a:solidFill>
                <a:effectLst/>
                <a:latin typeface="+mn-lt"/>
                <a:ea typeface="+mn-ea"/>
                <a:cs typeface="+mn-cs"/>
              </a:rPr>
              <a:t>Hadoop</a:t>
            </a:r>
            <a:r>
              <a:rPr kumimoji="1" lang="ja-JP" altLang="ja-JP" sz="1200" kern="1200" dirty="0">
                <a:solidFill>
                  <a:schemeClr val="tx1"/>
                </a:solidFill>
                <a:effectLst/>
                <a:latin typeface="+mn-lt"/>
                <a:ea typeface="+mn-ea"/>
                <a:cs typeface="+mn-cs"/>
              </a:rPr>
              <a:t>は、大きく分けて</a:t>
            </a:r>
            <a:r>
              <a:rPr kumimoji="1" lang="en-US" altLang="ja-JP" sz="1200" kern="1200" dirty="0">
                <a:solidFill>
                  <a:schemeClr val="tx1"/>
                </a:solidFill>
                <a:effectLst/>
                <a:latin typeface="+mn-lt"/>
                <a:ea typeface="+mn-ea"/>
                <a:cs typeface="+mn-cs"/>
              </a:rPr>
              <a:t>HDFS</a:t>
            </a:r>
            <a:r>
              <a:rPr kumimoji="1" lang="ja-JP" altLang="ja-JP" sz="1200" kern="1200" dirty="0">
                <a:solidFill>
                  <a:schemeClr val="tx1"/>
                </a:solidFill>
                <a:effectLst/>
                <a:latin typeface="+mn-lt"/>
                <a:ea typeface="+mn-ea"/>
                <a:cs typeface="+mn-cs"/>
              </a:rPr>
              <a:t>と </a:t>
            </a:r>
            <a:r>
              <a:rPr kumimoji="1" lang="en-US" altLang="ja-JP" sz="1200" kern="1200" dirty="0" err="1">
                <a:solidFill>
                  <a:schemeClr val="tx1"/>
                </a:solidFill>
                <a:effectLst/>
                <a:latin typeface="+mn-lt"/>
                <a:ea typeface="+mn-ea"/>
                <a:cs typeface="+mn-cs"/>
              </a:rPr>
              <a:t>MapReduce</a:t>
            </a:r>
            <a:r>
              <a:rPr kumimoji="1" lang="ja-JP" altLang="ja-JP" sz="1200" kern="1200" dirty="0">
                <a:solidFill>
                  <a:schemeClr val="tx1"/>
                </a:solidFill>
                <a:effectLst/>
                <a:latin typeface="+mn-lt"/>
                <a:ea typeface="+mn-ea"/>
                <a:cs typeface="+mn-cs"/>
              </a:rPr>
              <a:t>で構成されています。</a:t>
            </a:r>
            <a:r>
              <a:rPr kumimoji="1" lang="en-US" altLang="ja-JP" sz="1200" kern="1200" dirty="0">
                <a:solidFill>
                  <a:schemeClr val="tx1"/>
                </a:solidFill>
                <a:effectLst/>
                <a:latin typeface="+mn-lt"/>
                <a:ea typeface="+mn-ea"/>
                <a:cs typeface="+mn-cs"/>
              </a:rPr>
              <a:t>HDFS</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
            </a:r>
            <a:br>
              <a:rPr kumimoji="1" lang="en-US" altLang="ja-JP" sz="1200" kern="1200" dirty="0">
                <a:solidFill>
                  <a:schemeClr val="tx1"/>
                </a:solidFill>
                <a:effectLst/>
                <a:latin typeface="+mn-lt"/>
                <a:ea typeface="+mn-ea"/>
                <a:cs typeface="+mn-cs"/>
              </a:rPr>
            </a:br>
            <a:r>
              <a:rPr kumimoji="1" lang="en-US" altLang="ja-JP" sz="1200" kern="1200" dirty="0" err="1">
                <a:solidFill>
                  <a:schemeClr val="tx1"/>
                </a:solidFill>
                <a:effectLst/>
                <a:latin typeface="+mn-lt"/>
                <a:ea typeface="+mn-ea"/>
                <a:cs typeface="+mn-cs"/>
              </a:rPr>
              <a:t>Hadoop</a:t>
            </a:r>
            <a:r>
              <a:rPr kumimoji="1" lang="en-US" altLang="ja-JP" sz="1200" kern="1200" dirty="0">
                <a:solidFill>
                  <a:schemeClr val="tx1"/>
                </a:solidFill>
                <a:effectLst/>
                <a:latin typeface="+mn-lt"/>
                <a:ea typeface="+mn-ea"/>
                <a:cs typeface="+mn-cs"/>
              </a:rPr>
              <a:t> Distributed File System</a:t>
            </a:r>
            <a:r>
              <a:rPr kumimoji="1" lang="ja-JP" altLang="ja-JP" sz="1200" kern="1200" dirty="0">
                <a:solidFill>
                  <a:schemeClr val="tx1"/>
                </a:solidFill>
                <a:effectLst/>
                <a:latin typeface="+mn-lt"/>
                <a:ea typeface="+mn-ea"/>
                <a:cs typeface="+mn-cs"/>
              </a:rPr>
              <a:t>：分散ファイルシステム）は、膨大なデータを複数のマシンに分割保管して、これを</a:t>
            </a:r>
            <a:r>
              <a:rPr kumimoji="1" lang="en-US" altLang="ja-JP" sz="1200" kern="1200" dirty="0">
                <a:solidFill>
                  <a:schemeClr val="tx1"/>
                </a:solidFill>
                <a:effectLst/>
                <a:latin typeface="+mn-lt"/>
                <a:ea typeface="+mn-ea"/>
                <a:cs typeface="+mn-cs"/>
              </a:rPr>
              <a:t>1</a:t>
            </a:r>
            <a:r>
              <a:rPr kumimoji="1" lang="ja-JP" altLang="ja-JP" sz="1200" kern="1200" dirty="0">
                <a:solidFill>
                  <a:schemeClr val="tx1"/>
                </a:solidFill>
                <a:effectLst/>
                <a:latin typeface="+mn-lt"/>
                <a:ea typeface="+mn-ea"/>
                <a:cs typeface="+mn-cs"/>
              </a:rPr>
              <a:t>つのストレージとして扱うための仕組みです。</a:t>
            </a:r>
            <a:r>
              <a:rPr kumimoji="1" lang="en-US" altLang="ja-JP" sz="1200" kern="1200" dirty="0" err="1">
                <a:solidFill>
                  <a:schemeClr val="tx1"/>
                </a:solidFill>
                <a:effectLst/>
                <a:latin typeface="+mn-lt"/>
                <a:ea typeface="+mn-ea"/>
                <a:cs typeface="+mn-cs"/>
              </a:rPr>
              <a:t>MapReduce</a:t>
            </a:r>
            <a:r>
              <a:rPr kumimoji="1" lang="ja-JP" altLang="ja-JP" sz="1200" kern="1200" dirty="0">
                <a:solidFill>
                  <a:schemeClr val="tx1"/>
                </a:solidFill>
                <a:effectLst/>
                <a:latin typeface="+mn-lt"/>
                <a:ea typeface="+mn-ea"/>
                <a:cs typeface="+mn-cs"/>
              </a:rPr>
              <a:t>は、</a:t>
            </a:r>
            <a:r>
              <a:rPr kumimoji="1" lang="en-US" altLang="ja-JP" sz="1200" kern="1200" dirty="0">
                <a:solidFill>
                  <a:schemeClr val="tx1"/>
                </a:solidFill>
                <a:effectLst/>
                <a:latin typeface="+mn-lt"/>
                <a:ea typeface="+mn-ea"/>
                <a:cs typeface="+mn-cs"/>
              </a:rPr>
              <a:t>HDFS</a:t>
            </a:r>
            <a:r>
              <a:rPr kumimoji="1" lang="ja-JP" altLang="ja-JP" sz="1200" kern="1200" dirty="0">
                <a:solidFill>
                  <a:schemeClr val="tx1"/>
                </a:solidFill>
                <a:effectLst/>
                <a:latin typeface="+mn-lt"/>
                <a:ea typeface="+mn-ea"/>
                <a:cs typeface="+mn-cs"/>
              </a:rPr>
              <a:t>から取り出したデータを複数のデータのまとまりに分割し、複数のコンピューターに並列処理させる一連の手順を管理する仕組みです。</a:t>
            </a:r>
          </a:p>
          <a:p>
            <a:r>
              <a:rPr kumimoji="1" lang="ja-JP" altLang="ja-JP" sz="1200" kern="1200" dirty="0">
                <a:solidFill>
                  <a:schemeClr val="tx1"/>
                </a:solidFill>
                <a:effectLst/>
                <a:latin typeface="+mn-lt"/>
                <a:ea typeface="+mn-ea"/>
                <a:cs typeface="+mn-cs"/>
              </a:rPr>
              <a:t>このような仕組みが生まれたことから、ビッグデータを扱いが容易になり、その適用範囲が広がりつつあるのです。</a:t>
            </a:r>
          </a:p>
          <a:p>
            <a:r>
              <a:rPr kumimoji="1" lang="en-US" altLang="ja-JP" sz="1200" kern="1200" dirty="0">
                <a:solidFill>
                  <a:schemeClr val="tx1"/>
                </a:solidFill>
                <a:effectLst/>
                <a:latin typeface="+mn-lt"/>
                <a:ea typeface="+mn-ea"/>
                <a:cs typeface="+mn-cs"/>
              </a:rPr>
              <a:t> </a:t>
            </a:r>
            <a:endParaRPr kumimoji="1" lang="ja-JP" altLang="ja-JP" sz="1200" kern="1200">
              <a:solidFill>
                <a:schemeClr val="tx1"/>
              </a:solidFill>
              <a:effectLst/>
              <a:latin typeface="+mn-lt"/>
              <a:ea typeface="+mn-ea"/>
              <a:cs typeface="+mn-cs"/>
            </a:endParaRPr>
          </a:p>
          <a:p>
            <a:endParaRPr lang="ja-JP" altLang="en-US" dirty="0"/>
          </a:p>
        </p:txBody>
      </p:sp>
      <p:sp>
        <p:nvSpPr>
          <p:cNvPr id="58371" name="スライド番号プレースホルダ 3"/>
          <p:cNvSpPr>
            <a:spLocks noGrp="1"/>
          </p:cNvSpPr>
          <p:nvPr>
            <p:ph type="sldNum" sz="quarter" idx="5"/>
          </p:nvPr>
        </p:nvSpPr>
        <p:spPr>
          <a:noFill/>
        </p:spPr>
        <p:txBody>
          <a:bodyPr/>
          <a:lstStyle/>
          <a:p>
            <a:pPr defTabSz="909716"/>
            <a:fld id="{EEA64FA6-2473-4309-9A71-C3A8F29E8E5E}" type="slidenum">
              <a:rPr lang="ja-JP" altLang="en-US" sz="1200"/>
              <a:pPr defTabSz="909716"/>
              <a:t>242</a:t>
            </a:fld>
            <a:endParaRPr lang="en-US" altLang="ja-JP" sz="1200"/>
          </a:p>
        </p:txBody>
      </p:sp>
    </p:spTree>
    <p:extLst>
      <p:ext uri="{BB962C8B-B14F-4D97-AF65-F5344CB8AC3E}">
        <p14:creationId xmlns:p14="http://schemas.microsoft.com/office/powerpoint/2010/main" val="69561946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243</a:t>
            </a:fld>
            <a:endParaRPr kumimoji="1" lang="ja-JP" altLang="en-US"/>
          </a:p>
        </p:txBody>
      </p:sp>
    </p:spTree>
    <p:extLst>
      <p:ext uri="{BB962C8B-B14F-4D97-AF65-F5344CB8AC3E}">
        <p14:creationId xmlns:p14="http://schemas.microsoft.com/office/powerpoint/2010/main" val="118617777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244</a:t>
            </a:fld>
            <a:endParaRPr kumimoji="1" lang="ja-JP" altLang="en-US"/>
          </a:p>
        </p:txBody>
      </p:sp>
    </p:spTree>
    <p:extLst>
      <p:ext uri="{BB962C8B-B14F-4D97-AF65-F5344CB8AC3E}">
        <p14:creationId xmlns:p14="http://schemas.microsoft.com/office/powerpoint/2010/main" val="101676682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http://</a:t>
            </a:r>
            <a:r>
              <a:rPr kumimoji="1" lang="en-US" altLang="ja-JP" dirty="0" err="1"/>
              <a:t>www.publickey1.jp</a:t>
            </a:r>
            <a:r>
              <a:rPr kumimoji="1" lang="en-US" altLang="ja-JP" dirty="0"/>
              <a:t>/blog/16/</a:t>
            </a:r>
            <a:r>
              <a:rPr kumimoji="1" lang="en-US" altLang="ja-JP" dirty="0" err="1"/>
              <a:t>spark_20.html</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245</a:t>
            </a:fld>
            <a:endParaRPr kumimoji="1" lang="ja-JP" altLang="en-US"/>
          </a:p>
        </p:txBody>
      </p:sp>
    </p:spTree>
    <p:extLst>
      <p:ext uri="{BB962C8B-B14F-4D97-AF65-F5344CB8AC3E}">
        <p14:creationId xmlns:p14="http://schemas.microsoft.com/office/powerpoint/2010/main" val="131525459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kumimoji="1" lang="en-US" altLang="ja-JP" sz="1200" dirty="0">
                <a:solidFill>
                  <a:srgbClr val="FFFFFF"/>
                </a:solidFill>
                <a:cs typeface="ＭＳ Ｐゴシック"/>
              </a:rPr>
              <a:t>Google</a:t>
            </a:r>
            <a:r>
              <a:rPr kumimoji="1" lang="ja-JP" altLang="en-US" sz="1200" dirty="0">
                <a:solidFill>
                  <a:srgbClr val="FFFFFF"/>
                </a:solidFill>
                <a:cs typeface="ＭＳ Ｐゴシック"/>
              </a:rPr>
              <a:t>は</a:t>
            </a:r>
            <a:r>
              <a:rPr kumimoji="1" lang="en-US" altLang="ja-JP" sz="1200" dirty="0">
                <a:solidFill>
                  <a:srgbClr val="FFFFFF"/>
                </a:solidFill>
                <a:cs typeface="ＭＳ Ｐゴシック"/>
              </a:rPr>
              <a:t>BigTable</a:t>
            </a:r>
            <a:r>
              <a:rPr kumimoji="1" lang="ja-JP" altLang="en-US" sz="1200" dirty="0">
                <a:solidFill>
                  <a:srgbClr val="FFFFFF"/>
                </a:solidFill>
                <a:cs typeface="ＭＳ Ｐゴシック"/>
              </a:rPr>
              <a:t>と</a:t>
            </a:r>
            <a:r>
              <a:rPr kumimoji="1" lang="en-US" altLang="ja-JP" sz="1200" dirty="0">
                <a:solidFill>
                  <a:srgbClr val="FFFFFF"/>
                </a:solidFill>
                <a:cs typeface="ＭＳ Ｐゴシック"/>
              </a:rPr>
              <a:t>MapReduce</a:t>
            </a:r>
            <a:r>
              <a:rPr kumimoji="1" lang="ja-JP" altLang="en-US" sz="1200" dirty="0">
                <a:solidFill>
                  <a:srgbClr val="FFFFFF"/>
                </a:solidFill>
                <a:cs typeface="ＭＳ Ｐゴシック"/>
              </a:rPr>
              <a:t>の改善を進め、</a:t>
            </a:r>
            <a:r>
              <a:rPr kumimoji="1" lang="en-US" altLang="ja-JP" sz="1200" dirty="0">
                <a:solidFill>
                  <a:srgbClr val="FFFFFF"/>
                </a:solidFill>
                <a:cs typeface="ＭＳ Ｐゴシック"/>
              </a:rPr>
              <a:t>2010</a:t>
            </a:r>
            <a:r>
              <a:rPr kumimoji="1" lang="ja-JP" altLang="en-US" sz="1200" dirty="0">
                <a:solidFill>
                  <a:srgbClr val="FFFFFF"/>
                </a:solidFill>
                <a:cs typeface="ＭＳ Ｐゴシック"/>
              </a:rPr>
              <a:t>年に</a:t>
            </a:r>
            <a:r>
              <a:rPr kumimoji="1" lang="en-US" altLang="ja-JP" sz="1200" dirty="0">
                <a:solidFill>
                  <a:srgbClr val="FFFFFF"/>
                </a:solidFill>
                <a:cs typeface="ＭＳ Ｐゴシック"/>
              </a:rPr>
              <a:t>BigQuery</a:t>
            </a:r>
            <a:r>
              <a:rPr kumimoji="1" lang="ja-JP" altLang="en-US" sz="1200" dirty="0">
                <a:solidFill>
                  <a:srgbClr val="FFFFFF"/>
                </a:solidFill>
                <a:cs typeface="ＭＳ Ｐゴシック"/>
              </a:rPr>
              <a:t>、</a:t>
            </a:r>
            <a:r>
              <a:rPr kumimoji="1" lang="en-US" altLang="ja-JP" sz="1200" dirty="0">
                <a:solidFill>
                  <a:srgbClr val="FFFFFF"/>
                </a:solidFill>
                <a:cs typeface="ＭＳ Ｐゴシック"/>
              </a:rPr>
              <a:t>2015</a:t>
            </a:r>
            <a:r>
              <a:rPr kumimoji="1" lang="ja-JP" altLang="en-US" sz="1200" dirty="0">
                <a:solidFill>
                  <a:srgbClr val="FFFFFF"/>
                </a:solidFill>
                <a:cs typeface="ＭＳ Ｐゴシック"/>
              </a:rPr>
              <a:t>年に</a:t>
            </a:r>
            <a:r>
              <a:rPr kumimoji="1" lang="en-US" altLang="ja-JP" sz="1200" dirty="0">
                <a:solidFill>
                  <a:srgbClr val="FFFFFF"/>
                </a:solidFill>
                <a:cs typeface="ＭＳ Ｐゴシック"/>
              </a:rPr>
              <a:t>Clowd DataFlow</a:t>
            </a:r>
            <a:r>
              <a:rPr kumimoji="1" lang="ja-JP" altLang="en-US" sz="1200" dirty="0">
                <a:solidFill>
                  <a:srgbClr val="FFFFFF"/>
                </a:solidFill>
                <a:cs typeface="ＭＳ Ｐゴシック"/>
              </a:rPr>
              <a:t>のサービスを始めました。</a:t>
            </a:r>
            <a:r>
              <a:rPr kumimoji="1" lang="en-US" altLang="ja-JP" sz="1200" dirty="0">
                <a:solidFill>
                  <a:srgbClr val="FFFFFF"/>
                </a:solidFill>
                <a:cs typeface="ＭＳ Ｐゴシック"/>
              </a:rPr>
              <a:t>BigQuery</a:t>
            </a:r>
            <a:r>
              <a:rPr kumimoji="1" lang="ja-JP" altLang="en-US" sz="1200" dirty="0">
                <a:solidFill>
                  <a:srgbClr val="FFFFFF"/>
                </a:solidFill>
                <a:cs typeface="ＭＳ Ｐゴシック"/>
              </a:rPr>
              <a:t>は</a:t>
            </a:r>
            <a:r>
              <a:rPr kumimoji="1" lang="en-US" altLang="ja-JP" sz="1200" dirty="0">
                <a:solidFill>
                  <a:srgbClr val="FFFFFF"/>
                </a:solidFill>
                <a:cs typeface="ＭＳ Ｐゴシック"/>
              </a:rPr>
              <a:t>SQL</a:t>
            </a:r>
            <a:r>
              <a:rPr kumimoji="1" lang="ja-JP" altLang="en-US" sz="1200" dirty="0">
                <a:solidFill>
                  <a:srgbClr val="FFFFFF"/>
                </a:solidFill>
                <a:cs typeface="ＭＳ Ｐゴシック"/>
              </a:rPr>
              <a:t>ライクなクエリで大量のデータを瞬時に検索でき、</a:t>
            </a:r>
            <a:r>
              <a:rPr kumimoji="1" lang="en-US" altLang="ja-JP" sz="1200" dirty="0">
                <a:solidFill>
                  <a:srgbClr val="FFFFFF"/>
                </a:solidFill>
                <a:cs typeface="ＭＳ Ｐゴシック"/>
              </a:rPr>
              <a:t>Clowd DataFlow</a:t>
            </a:r>
            <a:r>
              <a:rPr kumimoji="1" lang="ja-JP" altLang="en-US" sz="1200" dirty="0">
                <a:solidFill>
                  <a:srgbClr val="FFFFFF"/>
                </a:solidFill>
                <a:cs typeface="ＭＳ Ｐゴシック"/>
              </a:rPr>
              <a:t>はバッチだけで無くストリーム処理もできるようになり、従来の</a:t>
            </a:r>
            <a:r>
              <a:rPr kumimoji="1" lang="en-US" altLang="ja-JP" sz="1200" dirty="0">
                <a:solidFill>
                  <a:srgbClr val="FFFFFF"/>
                </a:solidFill>
                <a:cs typeface="ＭＳ Ｐゴシック"/>
              </a:rPr>
              <a:t>MapReduce</a:t>
            </a:r>
            <a:r>
              <a:rPr kumimoji="1" lang="ja-JP" altLang="en-US" sz="1200" dirty="0">
                <a:solidFill>
                  <a:srgbClr val="FFFFFF"/>
                </a:solidFill>
                <a:cs typeface="ＭＳ Ｐゴシック"/>
              </a:rPr>
              <a:t>の限界を超えて数万台規模、エクサバイトまでのスケーラビリティを備えていると言われています。</a:t>
            </a:r>
            <a:endParaRPr kumimoji="1" lang="en-US" altLang="ja-JP" sz="1200" dirty="0">
              <a:solidFill>
                <a:srgbClr val="FFFFFF"/>
              </a:solidFill>
              <a:cs typeface="ＭＳ Ｐゴシック"/>
            </a:endParaRPr>
          </a:p>
          <a:p>
            <a:pPr marL="0" marR="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dirty="0">
              <a:solidFill>
                <a:srgbClr val="FFFFFF"/>
              </a:solidFill>
              <a:cs typeface="ＭＳ Ｐゴシック"/>
            </a:endParaRPr>
          </a:p>
          <a:p>
            <a:pPr marL="0" marR="0" indent="0" algn="l" defTabSz="457200" rtl="0" eaLnBrk="1" fontAlgn="auto" latinLnBrk="0" hangingPunct="1">
              <a:lnSpc>
                <a:spcPct val="100000"/>
              </a:lnSpc>
              <a:spcBef>
                <a:spcPts val="0"/>
              </a:spcBef>
              <a:spcAft>
                <a:spcPts val="0"/>
              </a:spcAft>
              <a:buClrTx/>
              <a:buSzTx/>
              <a:buFontTx/>
              <a:buNone/>
              <a:tabLst/>
              <a:defRPr/>
            </a:pPr>
            <a:r>
              <a:rPr kumimoji="1" lang="en-US" altLang="ja-JP" sz="1200" dirty="0">
                <a:solidFill>
                  <a:srgbClr val="FFFFFF"/>
                </a:solidFill>
                <a:cs typeface="ＭＳ Ｐゴシック"/>
              </a:rPr>
              <a:t>Google</a:t>
            </a:r>
            <a:r>
              <a:rPr kumimoji="1" lang="ja-JP" altLang="en-US" sz="1200" dirty="0">
                <a:solidFill>
                  <a:srgbClr val="FFFFFF"/>
                </a:solidFill>
                <a:cs typeface="ＭＳ Ｐゴシック"/>
              </a:rPr>
              <a:t>社内で「</a:t>
            </a:r>
            <a:r>
              <a:rPr kumimoji="1" lang="en-US" altLang="ja-JP" sz="1200" dirty="0">
                <a:solidFill>
                  <a:srgbClr val="FFFFFF"/>
                </a:solidFill>
                <a:cs typeface="ＭＳ Ｐゴシック"/>
              </a:rPr>
              <a:t>1TB</a:t>
            </a:r>
            <a:r>
              <a:rPr kumimoji="1" lang="ja-JP" altLang="en-US" sz="1200" dirty="0">
                <a:solidFill>
                  <a:srgbClr val="FFFFFF"/>
                </a:solidFill>
                <a:cs typeface="ＭＳ Ｐゴシック"/>
              </a:rPr>
              <a:t>のデータを</a:t>
            </a:r>
            <a:r>
              <a:rPr kumimoji="1" lang="en-US" altLang="ja-JP" sz="1200" dirty="0">
                <a:solidFill>
                  <a:srgbClr val="FFFFFF"/>
                </a:solidFill>
                <a:cs typeface="ＭＳ Ｐゴシック"/>
              </a:rPr>
              <a:t>1</a:t>
            </a:r>
            <a:r>
              <a:rPr kumimoji="1" lang="ja-JP" altLang="en-US" sz="1200" dirty="0">
                <a:solidFill>
                  <a:srgbClr val="FFFFFF"/>
                </a:solidFill>
                <a:cs typeface="ＭＳ Ｐゴシック"/>
              </a:rPr>
              <a:t>秒でフルスキャンするためには何台のハードディスクを並列に動作させれば良いか</a:t>
            </a:r>
            <a:r>
              <a:rPr kumimoji="1" lang="en-US" altLang="ja-JP" sz="1200" dirty="0">
                <a:solidFill>
                  <a:srgbClr val="FFFFFF"/>
                </a:solidFill>
                <a:cs typeface="ＭＳ Ｐゴシック"/>
              </a:rPr>
              <a:t>?</a:t>
            </a:r>
            <a:r>
              <a:rPr kumimoji="1" lang="ja-JP" altLang="en-US" sz="1200" dirty="0">
                <a:solidFill>
                  <a:srgbClr val="FFFFFF"/>
                </a:solidFill>
                <a:cs typeface="ＭＳ Ｐゴシック"/>
              </a:rPr>
              <a:t>」という問いに対して行われた計算の結果「</a:t>
            </a:r>
            <a:r>
              <a:rPr kumimoji="1" lang="en-US" altLang="ja-JP" sz="1200" dirty="0">
                <a:solidFill>
                  <a:srgbClr val="FFFFFF"/>
                </a:solidFill>
                <a:cs typeface="ＭＳ Ｐゴシック"/>
              </a:rPr>
              <a:t>5,000</a:t>
            </a:r>
            <a:r>
              <a:rPr kumimoji="1" lang="ja-JP" altLang="en-US" sz="1200" dirty="0">
                <a:solidFill>
                  <a:srgbClr val="FFFFFF"/>
                </a:solidFill>
                <a:cs typeface="ＭＳ Ｐゴシック"/>
              </a:rPr>
              <a:t>台」という答えが出て、それを実現するために開発されたのが</a:t>
            </a:r>
            <a:r>
              <a:rPr kumimoji="1" lang="en-US" altLang="ja-JP" sz="1200" dirty="0">
                <a:solidFill>
                  <a:srgbClr val="FFFFFF"/>
                </a:solidFill>
                <a:cs typeface="ＭＳ Ｐゴシック"/>
              </a:rPr>
              <a:t>BigQuery</a:t>
            </a:r>
            <a:r>
              <a:rPr kumimoji="1" lang="ja-JP" altLang="en-US" sz="1200" dirty="0">
                <a:solidFill>
                  <a:srgbClr val="FFFFFF"/>
                </a:solidFill>
                <a:cs typeface="ＭＳ Ｐゴシック"/>
              </a:rPr>
              <a:t>だそうです。</a:t>
            </a:r>
          </a:p>
          <a:p>
            <a:endParaRPr kumimoji="1" lang="en-US" altLang="ja-JP" dirty="0"/>
          </a:p>
          <a:p>
            <a:r>
              <a:rPr kumimoji="1" lang="en-US" altLang="ja-JP" dirty="0"/>
              <a:t>http://</a:t>
            </a:r>
            <a:r>
              <a:rPr kumimoji="1" lang="en-US" altLang="ja-JP" dirty="0" err="1"/>
              <a:t>www.publickey1.jp</a:t>
            </a:r>
            <a:r>
              <a:rPr kumimoji="1" lang="en-US" altLang="ja-JP" dirty="0"/>
              <a:t>/blog/15/</a:t>
            </a:r>
            <a:r>
              <a:rPr kumimoji="1" lang="en-US" altLang="ja-JP" dirty="0" err="1"/>
              <a:t>googlecloud_dataflow.html</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246</a:t>
            </a:fld>
            <a:endParaRPr kumimoji="1" lang="ja-JP" altLang="en-US"/>
          </a:p>
        </p:txBody>
      </p:sp>
    </p:spTree>
    <p:extLst>
      <p:ext uri="{BB962C8B-B14F-4D97-AF65-F5344CB8AC3E}">
        <p14:creationId xmlns:p14="http://schemas.microsoft.com/office/powerpoint/2010/main" val="171280519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248</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4356823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【図解】コレ一枚で分かるクラウド・コンピューティングのビジネス・モデル</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クラウド・コンピューティングをビジネス・モデルとして捉えてみると、「システム資源の共同購買」の仕組みと、それを容易に利用できるようにするための「サービス化」の仕組みの組合せと考えることができる。</a:t>
            </a:r>
          </a:p>
          <a:p>
            <a:r>
              <a:rPr kumimoji="1" lang="ja-JP" altLang="ja-JP" sz="1200" kern="1200" dirty="0" smtClean="0">
                <a:solidFill>
                  <a:schemeClr val="tx1"/>
                </a:solidFill>
                <a:effectLst/>
                <a:latin typeface="+mn-lt"/>
                <a:ea typeface="+mn-ea"/>
                <a:cs typeface="+mn-cs"/>
              </a:rPr>
              <a:t>「システム資源の共同購買」とは、一社あるいはひとつの組織でシステム資源を調達するのではなく、共同で大量購入し調達コストを下げると共に、共用することで設備や運用管理のコストを低減しようということだ。そのため、システム機器類の徹底した標準化をすすめ大量購買することで低コストでの調達を実現し、運用管理負担の低減を図っている。</a:t>
            </a:r>
          </a:p>
          <a:p>
            <a:r>
              <a:rPr kumimoji="1" lang="ja-JP" altLang="ja-JP" sz="1200" kern="1200" dirty="0" smtClean="0">
                <a:solidFill>
                  <a:schemeClr val="tx1"/>
                </a:solidFill>
                <a:effectLst/>
                <a:latin typeface="+mn-lt"/>
                <a:ea typeface="+mn-ea"/>
                <a:cs typeface="+mn-cs"/>
              </a:rPr>
              <a:t>例えば、</a:t>
            </a:r>
            <a:r>
              <a:rPr kumimoji="1" lang="en-US" altLang="ja-JP" sz="1200" kern="1200" dirty="0" smtClean="0">
                <a:solidFill>
                  <a:schemeClr val="tx1"/>
                </a:solidFill>
                <a:effectLst/>
                <a:latin typeface="+mn-lt"/>
                <a:ea typeface="+mn-ea"/>
                <a:cs typeface="+mn-cs"/>
              </a:rPr>
              <a:t>AWS</a:t>
            </a:r>
            <a:r>
              <a:rPr kumimoji="1" lang="ja-JP" altLang="ja-JP" sz="1200" kern="1200" dirty="0" smtClean="0">
                <a:solidFill>
                  <a:schemeClr val="tx1"/>
                </a:solidFill>
                <a:effectLst/>
                <a:latin typeface="+mn-lt"/>
                <a:ea typeface="+mn-ea"/>
                <a:cs typeface="+mn-cs"/>
              </a:rPr>
              <a:t>の場合、数百万台のサーバーを保有していると言われているが、サーバーの故障や老朽化に伴う入れ替えや追加増設を考えると、年間十数万台から数十万台のサーバーを購入していると考えられる。世界におけるサーバーの年間出荷台数が、</a:t>
            </a:r>
            <a:r>
              <a:rPr kumimoji="1" lang="en-US" altLang="ja-JP" sz="1200" kern="1200" dirty="0" smtClean="0">
                <a:solidFill>
                  <a:schemeClr val="tx1"/>
                </a:solidFill>
                <a:effectLst/>
                <a:latin typeface="+mn-lt"/>
                <a:ea typeface="+mn-ea"/>
                <a:cs typeface="+mn-cs"/>
              </a:rPr>
              <a:t>1000</a:t>
            </a:r>
            <a:r>
              <a:rPr kumimoji="1" lang="ja-JP" altLang="ja-JP" sz="1200" kern="1200" dirty="0" smtClean="0">
                <a:solidFill>
                  <a:schemeClr val="tx1"/>
                </a:solidFill>
                <a:effectLst/>
                <a:latin typeface="+mn-lt"/>
                <a:ea typeface="+mn-ea"/>
                <a:cs typeface="+mn-cs"/>
              </a:rPr>
              <a:t>万台程度であることから考えると、その多さは驚異的と言えるだろう。当然、市販品を購入することはなく、</a:t>
            </a:r>
            <a:r>
              <a:rPr kumimoji="1" lang="en-US" altLang="ja-JP" sz="1200" kern="1200" dirty="0" smtClean="0">
                <a:solidFill>
                  <a:schemeClr val="tx1"/>
                </a:solidFill>
                <a:effectLst/>
                <a:latin typeface="+mn-lt"/>
                <a:ea typeface="+mn-ea"/>
                <a:cs typeface="+mn-cs"/>
              </a:rPr>
              <a:t>ODM</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Original Design Manufacturing</a:t>
            </a:r>
            <a:r>
              <a:rPr kumimoji="1" lang="ja-JP" altLang="ja-JP" sz="1200" kern="1200" dirty="0" smtClean="0">
                <a:solidFill>
                  <a:schemeClr val="tx1"/>
                </a:solidFill>
                <a:effectLst/>
                <a:latin typeface="+mn-lt"/>
                <a:ea typeface="+mn-ea"/>
                <a:cs typeface="+mn-cs"/>
              </a:rPr>
              <a:t>）での調達となることから、量産効果も期待できさらに低コストでの調達を実現している。</a:t>
            </a:r>
          </a:p>
          <a:p>
            <a:r>
              <a:rPr kumimoji="1" lang="en-US" altLang="ja-JP" sz="1200" u="sng" kern="1200" dirty="0" smtClean="0">
                <a:solidFill>
                  <a:schemeClr val="tx1"/>
                </a:solidFill>
                <a:effectLst/>
                <a:latin typeface="+mn-lt"/>
                <a:ea typeface="+mn-ea"/>
                <a:cs typeface="+mn-cs"/>
                <a:hlinkClick r:id="rId3"/>
              </a:rPr>
              <a:t>http://itpro.nikkeibp.co.jp/atcl/news/14/112001992/</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また、多くの企業との共同利用となることから負荷の分散や平準化が期待できる。そのため、企業が個別に調達することに比べ調達台数の抑制も期待でき、低コスト化にも貢献していると考えられる。</a:t>
            </a:r>
          </a:p>
          <a:p>
            <a:r>
              <a:rPr kumimoji="1" lang="ja-JP" altLang="ja-JP" sz="1200" kern="1200" dirty="0" smtClean="0">
                <a:solidFill>
                  <a:schemeClr val="tx1"/>
                </a:solidFill>
                <a:effectLst/>
                <a:latin typeface="+mn-lt"/>
                <a:ea typeface="+mn-ea"/>
                <a:cs typeface="+mn-cs"/>
              </a:rPr>
              <a:t>一方、「サービス化」は、このシステム資源をサービスとして利用できることだ。つまり、物理的な作業を伴わずソフトウェアの設定だけでシステム資源の調達や構成変更を可能にしている。これを支えている仕組みが、</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Software-Defined </a:t>
            </a:r>
            <a:r>
              <a:rPr kumimoji="1" lang="en-US" altLang="ja-JP" sz="1200" kern="1200" dirty="0" err="1" smtClean="0">
                <a:solidFill>
                  <a:schemeClr val="tx1"/>
                </a:solidFill>
                <a:effectLst/>
                <a:latin typeface="+mn-lt"/>
                <a:ea typeface="+mn-ea"/>
                <a:cs typeface="+mn-cs"/>
              </a:rPr>
              <a:t>Inftastracture</a:t>
            </a:r>
            <a:r>
              <a:rPr kumimoji="1" lang="ja-JP" altLang="ja-JP" sz="1200" kern="1200" dirty="0" smtClean="0">
                <a:solidFill>
                  <a:schemeClr val="tx1"/>
                </a:solidFill>
                <a:effectLst/>
                <a:latin typeface="+mn-lt"/>
                <a:ea typeface="+mn-ea"/>
                <a:cs typeface="+mn-cs"/>
              </a:rPr>
              <a:t>）の技術だ。こちらについては、昨日の記事を参考にしていだきたい。</a:t>
            </a:r>
          </a:p>
          <a:p>
            <a:r>
              <a:rPr kumimoji="1" lang="en-US" altLang="ja-JP" sz="1200" kern="1200" dirty="0" smtClean="0">
                <a:solidFill>
                  <a:schemeClr val="tx1"/>
                </a:solidFill>
                <a:effectLst/>
                <a:latin typeface="+mn-lt"/>
                <a:ea typeface="+mn-ea"/>
                <a:cs typeface="+mn-cs"/>
              </a:rPr>
              <a:t>&gt;&gt; </a:t>
            </a:r>
            <a:r>
              <a:rPr kumimoji="1" lang="ja-JP" altLang="ja-JP" sz="1200" kern="1200" dirty="0" smtClean="0">
                <a:solidFill>
                  <a:schemeClr val="tx1"/>
                </a:solidFill>
                <a:effectLst/>
                <a:latin typeface="+mn-lt"/>
                <a:ea typeface="+mn-ea"/>
                <a:cs typeface="+mn-cs"/>
              </a:rPr>
              <a:t>【図解】コレ</a:t>
            </a:r>
            <a:r>
              <a:rPr kumimoji="1" lang="en-US" altLang="ja-JP" sz="1200" kern="1200" dirty="0" smtClean="0">
                <a:solidFill>
                  <a:schemeClr val="tx1"/>
                </a:solidFill>
                <a:effectLst/>
                <a:latin typeface="+mn-lt"/>
                <a:ea typeface="+mn-ea"/>
                <a:cs typeface="+mn-cs"/>
              </a:rPr>
              <a:t>1</a:t>
            </a:r>
            <a:r>
              <a:rPr kumimoji="1" lang="ja-JP" altLang="ja-JP" sz="1200" kern="1200" dirty="0" smtClean="0">
                <a:solidFill>
                  <a:schemeClr val="tx1"/>
                </a:solidFill>
                <a:effectLst/>
                <a:latin typeface="+mn-lt"/>
                <a:ea typeface="+mn-ea"/>
                <a:cs typeface="+mn-cs"/>
              </a:rPr>
              <a:t>枚で分かる</a:t>
            </a:r>
            <a:r>
              <a:rPr kumimoji="1" lang="en-US" altLang="ja-JP" sz="1200" kern="1200" dirty="0" smtClean="0">
                <a:solidFill>
                  <a:schemeClr val="tx1"/>
                </a:solidFill>
                <a:effectLst/>
                <a:latin typeface="+mn-lt"/>
                <a:ea typeface="+mn-ea"/>
                <a:cs typeface="+mn-cs"/>
              </a:rPr>
              <a:t>SDI</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http://</a:t>
            </a:r>
            <a:r>
              <a:rPr kumimoji="1" lang="en-US" altLang="ja-JP" sz="1200" kern="1200" dirty="0" err="1" smtClean="0">
                <a:solidFill>
                  <a:schemeClr val="tx1"/>
                </a:solidFill>
                <a:effectLst/>
                <a:latin typeface="+mn-lt"/>
                <a:ea typeface="+mn-ea"/>
                <a:cs typeface="+mn-cs"/>
              </a:rPr>
              <a:t>blogs.itmedia.co.jp</a:t>
            </a:r>
            <a:r>
              <a:rPr kumimoji="1" lang="en-US" altLang="ja-JP" sz="1200" kern="1200" dirty="0" smtClean="0">
                <a:solidFill>
                  <a:schemeClr val="tx1"/>
                </a:solidFill>
                <a:effectLst/>
                <a:latin typeface="+mn-lt"/>
                <a:ea typeface="+mn-ea"/>
                <a:cs typeface="+mn-cs"/>
              </a:rPr>
              <a:t>/</a:t>
            </a:r>
            <a:r>
              <a:rPr kumimoji="1" lang="en-US" altLang="ja-JP" sz="1200" kern="1200" dirty="0" err="1" smtClean="0">
                <a:solidFill>
                  <a:schemeClr val="tx1"/>
                </a:solidFill>
                <a:effectLst/>
                <a:latin typeface="+mn-lt"/>
                <a:ea typeface="+mn-ea"/>
                <a:cs typeface="+mn-cs"/>
              </a:rPr>
              <a:t>itsolutionjuku</a:t>
            </a:r>
            <a:r>
              <a:rPr kumimoji="1" lang="en-US" altLang="ja-JP" sz="1200" kern="1200" dirty="0" smtClean="0">
                <a:solidFill>
                  <a:schemeClr val="tx1"/>
                </a:solidFill>
                <a:effectLst/>
                <a:latin typeface="+mn-lt"/>
                <a:ea typeface="+mn-ea"/>
                <a:cs typeface="+mn-cs"/>
              </a:rPr>
              <a:t>/2015/05/</a:t>
            </a:r>
            <a:r>
              <a:rPr kumimoji="1" lang="en-US" altLang="ja-JP" sz="1200" kern="1200" dirty="0" err="1" smtClean="0">
                <a:solidFill>
                  <a:schemeClr val="tx1"/>
                </a:solidFill>
                <a:effectLst/>
                <a:latin typeface="+mn-lt"/>
                <a:ea typeface="+mn-ea"/>
                <a:cs typeface="+mn-cs"/>
              </a:rPr>
              <a:t>sdi.html</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この仕組みにより、運用や調達の自動化・自律化を実現し、必要な時に必要なリソースをオンデマンドで調達できるようにしている。さらに、従量課金により使った分だけの支払いとなることから、システム資源調達における初期投資リスクを回避することができる。</a:t>
            </a:r>
          </a:p>
          <a:p>
            <a:r>
              <a:rPr kumimoji="1" lang="ja-JP" altLang="ja-JP" sz="1200" kern="1200" dirty="0" smtClean="0">
                <a:solidFill>
                  <a:schemeClr val="tx1"/>
                </a:solidFill>
                <a:effectLst/>
                <a:latin typeface="+mn-lt"/>
                <a:ea typeface="+mn-ea"/>
                <a:cs typeface="+mn-cs"/>
              </a:rPr>
              <a:t>クラウド・コンピューティングは、このような「システム資源の共同購買」と「サービス化」により、システム資源の低コストでの調達を実現し、変更への俊敏性を確保し、需要の変動にも即応できるスケラビリティを確保している。</a:t>
            </a: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31</a:t>
            </a:fld>
            <a:endParaRPr kumimoji="1" lang="ja-JP" altLang="en-US"/>
          </a:p>
        </p:txBody>
      </p:sp>
    </p:spTree>
    <p:extLst>
      <p:ext uri="{BB962C8B-B14F-4D97-AF65-F5344CB8AC3E}">
        <p14:creationId xmlns:p14="http://schemas.microsoft.com/office/powerpoint/2010/main" val="137170729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fontScale="92500" lnSpcReduction="20000"/>
          </a:bodyPr>
          <a:lstStyle/>
          <a:p>
            <a:r>
              <a:rPr kumimoji="1" lang="ja-JP" altLang="en-US" dirty="0"/>
              <a:t>様々なメリットを持ち、幅広い用途に適用できる汎用性が受け入れられて広く使われている</a:t>
            </a:r>
            <a:r>
              <a:rPr kumimoji="1" lang="en-US" altLang="ja-JP" dirty="0"/>
              <a:t>RDBMS</a:t>
            </a:r>
            <a:r>
              <a:rPr kumimoji="1" lang="ja-JP" altLang="en-US" dirty="0"/>
              <a:t>ですが、万能ではありません。</a:t>
            </a:r>
            <a:endParaRPr kumimoji="1" lang="en-US" altLang="ja-JP" dirty="0"/>
          </a:p>
          <a:p>
            <a:endParaRPr kumimoji="1" lang="en-US" altLang="ja-JP" dirty="0"/>
          </a:p>
          <a:p>
            <a:r>
              <a:rPr kumimoji="1" lang="ja-JP" altLang="en-US" dirty="0"/>
              <a:t>まず、取り扱うデータを限定することによって、柔軟性と汎用性を達成しています。基本的には、文字と数値です。</a:t>
            </a:r>
            <a:endParaRPr kumimoji="1" lang="en-US" altLang="ja-JP" dirty="0"/>
          </a:p>
          <a:p>
            <a:r>
              <a:rPr kumimoji="1" lang="ja-JP" altLang="en-US" dirty="0"/>
              <a:t>特定の列で取り扱うデータをさらに制限（この列は数値のみ、あるいは整数値のみなど）したり、「正規化」と呼ばれる技術によって高速化や容量の圧縮などを行います。</a:t>
            </a:r>
            <a:endParaRPr kumimoji="1" lang="en-US" altLang="ja-JP" dirty="0"/>
          </a:p>
          <a:p>
            <a:endParaRPr kumimoji="1" lang="en-US" altLang="ja-JP" dirty="0"/>
          </a:p>
          <a:p>
            <a:r>
              <a:rPr kumimoji="1" lang="ja-JP" altLang="en-US" dirty="0"/>
              <a:t>こうして作られた「お行儀の良い」データは、構造化データと呼ばれます。しかし、現実の世界には、構造化できないデータが溢れています。コンピュータが日常のあらゆる事象を取り扱わなければならなくなってくると、非構造化データの取扱いは必須です。（</a:t>
            </a:r>
            <a:r>
              <a:rPr kumimoji="1" lang="en-US" altLang="ja-JP" dirty="0"/>
              <a:t>RDBMS</a:t>
            </a:r>
            <a:r>
              <a:rPr kumimoji="1" lang="ja-JP" altLang="en-US" dirty="0"/>
              <a:t>で非構造化データを扱えない、というわけではありませんが、効率が悪く、パフォーマンスも落ちます）</a:t>
            </a:r>
            <a:endParaRPr kumimoji="1" lang="en-US" altLang="ja-JP" dirty="0"/>
          </a:p>
          <a:p>
            <a:endParaRPr kumimoji="1" lang="en-US" altLang="ja-JP" dirty="0"/>
          </a:p>
          <a:p>
            <a:r>
              <a:rPr kumimoji="1" lang="ja-JP" altLang="en-US" dirty="0"/>
              <a:t>また、</a:t>
            </a:r>
            <a:r>
              <a:rPr kumimoji="1" lang="en-US" altLang="ja-JP" dirty="0"/>
              <a:t>SQL</a:t>
            </a:r>
            <a:r>
              <a:rPr kumimoji="1" lang="ja-JP" altLang="en-US" dirty="0"/>
              <a:t>によってプログラミングしやすく、テーブル間結合など、便利な機能がありますが、これらを実現するためには様々な処理が必要で、全体のパフォーマンスを落とす結果となります。</a:t>
            </a:r>
            <a:endParaRPr kumimoji="1" lang="en-US" altLang="ja-JP" dirty="0"/>
          </a:p>
          <a:p>
            <a:endParaRPr kumimoji="1" lang="en-US" altLang="ja-JP" dirty="0"/>
          </a:p>
          <a:p>
            <a:r>
              <a:rPr kumimoji="1" lang="ja-JP" altLang="en-US" dirty="0"/>
              <a:t>最後に、高度な信頼性により金融取引のようなトランザクション処理に向いているということが挙げられますが、これが分散処理のしにくさに結び着いています。</a:t>
            </a:r>
            <a:endParaRPr kumimoji="1" lang="en-US" altLang="ja-JP" dirty="0"/>
          </a:p>
          <a:p>
            <a:endParaRPr kumimoji="1" lang="en-US" altLang="ja-JP" dirty="0"/>
          </a:p>
          <a:p>
            <a:r>
              <a:rPr kumimoji="1" lang="en-US" altLang="ja-JP" dirty="0"/>
              <a:t>RDBMS</a:t>
            </a:r>
            <a:r>
              <a:rPr kumimoji="1" lang="ja-JP" altLang="en-US" dirty="0"/>
              <a:t>は優れたデータベースですが、それだけでは追いつかない分野がどんどん増えてきている、ということです。そのため、新しいタイプのデータベースが開発されました。それが、</a:t>
            </a:r>
            <a:r>
              <a:rPr kumimoji="1" lang="en-US" altLang="ja-JP" dirty="0"/>
              <a:t>NoSQL</a:t>
            </a:r>
            <a:r>
              <a:rPr kumimoji="1" lang="ja-JP" altLang="en-US" dirty="0"/>
              <a:t>です。</a:t>
            </a:r>
            <a:endParaRPr kumimoji="1" lang="en-US" altLang="ja-JP" dirty="0"/>
          </a:p>
          <a:p>
            <a:endParaRPr kumimoji="1" lang="en-US" altLang="ja-JP" dirty="0"/>
          </a:p>
          <a:p>
            <a:r>
              <a:rPr kumimoji="1" lang="en-US" altLang="ja-JP" dirty="0"/>
              <a:t>NoSQL</a:t>
            </a:r>
            <a:r>
              <a:rPr kumimoji="1" lang="ja-JP" altLang="en-US" dirty="0"/>
              <a:t>は、</a:t>
            </a:r>
            <a:r>
              <a:rPr kumimoji="1" lang="en-US" altLang="ja-JP" dirty="0"/>
              <a:t>Not Only SQL (SQL</a:t>
            </a:r>
            <a:r>
              <a:rPr kumimoji="1" lang="ja-JP" altLang="en-US" dirty="0" err="1"/>
              <a:t>だけ</a:t>
            </a:r>
            <a:r>
              <a:rPr kumimoji="1" lang="ja-JP" altLang="en-US" dirty="0"/>
              <a:t>じゃないよ</a:t>
            </a:r>
            <a:r>
              <a:rPr kumimoji="1" lang="en-US" altLang="ja-JP" dirty="0"/>
              <a:t>) </a:t>
            </a:r>
            <a:r>
              <a:rPr kumimoji="1" lang="ja-JP" altLang="en-US" dirty="0"/>
              <a:t>と言う意味です。一時期「もう</a:t>
            </a:r>
            <a:r>
              <a:rPr kumimoji="1" lang="en-US" altLang="ja-JP" dirty="0"/>
              <a:t>SQL</a:t>
            </a:r>
            <a:r>
              <a:rPr kumimoji="1" lang="ja-JP" altLang="en-US" dirty="0"/>
              <a:t>はいらない」という意味ではないか、と言われましたが、</a:t>
            </a:r>
            <a:r>
              <a:rPr kumimoji="1" lang="en-US" altLang="ja-JP" dirty="0"/>
              <a:t>NoSQL</a:t>
            </a:r>
            <a:r>
              <a:rPr kumimoji="1" lang="ja-JP" altLang="en-US" dirty="0"/>
              <a:t>は</a:t>
            </a:r>
            <a:r>
              <a:rPr kumimoji="1" lang="en-US" altLang="ja-JP" dirty="0"/>
              <a:t>SQL</a:t>
            </a:r>
            <a:r>
              <a:rPr kumimoji="1" lang="ja-JP" altLang="en-US" dirty="0"/>
              <a:t>を置き換えるものでは無く、</a:t>
            </a:r>
            <a:r>
              <a:rPr kumimoji="1" lang="en-US" altLang="ja-JP" dirty="0"/>
              <a:t>SQL</a:t>
            </a:r>
            <a:r>
              <a:rPr kumimoji="1" lang="ja-JP" altLang="en-US" dirty="0"/>
              <a:t>の不得手な分野向けに開発された</a:t>
            </a:r>
            <a:r>
              <a:rPr kumimoji="1" lang="en-US" altLang="ja-JP" dirty="0"/>
              <a:t>DB</a:t>
            </a:r>
            <a:r>
              <a:rPr kumimoji="1" lang="ja-JP" altLang="en-US" dirty="0"/>
              <a:t>です。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249</a:t>
            </a:fld>
            <a:endParaRPr lang="ja-JP" altLang="en-US"/>
          </a:p>
        </p:txBody>
      </p:sp>
    </p:spTree>
    <p:extLst>
      <p:ext uri="{BB962C8B-B14F-4D97-AF65-F5344CB8AC3E}">
        <p14:creationId xmlns:p14="http://schemas.microsoft.com/office/powerpoint/2010/main" val="179163024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様々なメリットを持ち、幅広い用途に適用できる汎用性が受け入れられて広く使われている</a:t>
            </a:r>
            <a:r>
              <a:rPr kumimoji="1" lang="en-US" altLang="ja-JP" dirty="0"/>
              <a:t>RDBMS</a:t>
            </a:r>
            <a:r>
              <a:rPr kumimoji="1" lang="ja-JP" altLang="en-US" dirty="0"/>
              <a:t>ですが、万能ではありません。</a:t>
            </a:r>
            <a:endParaRPr kumimoji="1" lang="en-US" altLang="ja-JP" dirty="0"/>
          </a:p>
          <a:p>
            <a:endParaRPr kumimoji="1" lang="en-US" altLang="ja-JP" dirty="0"/>
          </a:p>
          <a:p>
            <a:r>
              <a:rPr kumimoji="1" lang="ja-JP" altLang="en-US" dirty="0"/>
              <a:t>まず、取り扱うデータを限定することによって、柔軟性と汎用性を達成しています。基本的には、文字と数値です。</a:t>
            </a:r>
            <a:endParaRPr kumimoji="1" lang="en-US" altLang="ja-JP" dirty="0"/>
          </a:p>
          <a:p>
            <a:r>
              <a:rPr kumimoji="1" lang="ja-JP" altLang="en-US" dirty="0"/>
              <a:t>特定の列で取り扱うデータをさらに制限（この列は数値のみ、あるいは整数値のみなど）したり、「正規化」と呼ばれる技術によって高速化や容量の圧縮などを行います。</a:t>
            </a:r>
            <a:endParaRPr kumimoji="1" lang="en-US" altLang="ja-JP" dirty="0"/>
          </a:p>
          <a:p>
            <a:endParaRPr kumimoji="1" lang="en-US" altLang="ja-JP" dirty="0"/>
          </a:p>
          <a:p>
            <a:r>
              <a:rPr kumimoji="1" lang="ja-JP" altLang="en-US" dirty="0"/>
              <a:t>こうして作られた「お行儀の良い」データは、構造化データと呼ばれます。しかし、現実の世界には、構造化できないデータが溢れています。コンピュータが日常のあらゆる事象を取り扱わなければならなくなってくると、非構造化データの取扱いは必須です。（</a:t>
            </a:r>
            <a:r>
              <a:rPr kumimoji="1" lang="en-US" altLang="ja-JP" dirty="0"/>
              <a:t>RDBMS</a:t>
            </a:r>
            <a:r>
              <a:rPr kumimoji="1" lang="ja-JP" altLang="en-US" dirty="0"/>
              <a:t>で非構造化データを扱えない、というわけではありませんが、効率が悪く、パフォーマンスも落ちます）</a:t>
            </a:r>
            <a:endParaRPr kumimoji="1" lang="en-US" altLang="ja-JP" dirty="0"/>
          </a:p>
          <a:p>
            <a:endParaRPr kumimoji="1" lang="en-US" altLang="ja-JP" dirty="0"/>
          </a:p>
          <a:p>
            <a:r>
              <a:rPr kumimoji="1" lang="ja-JP" altLang="en-US" dirty="0"/>
              <a:t>また、</a:t>
            </a:r>
            <a:r>
              <a:rPr kumimoji="1" lang="en-US" altLang="ja-JP" dirty="0"/>
              <a:t>SQL</a:t>
            </a:r>
            <a:r>
              <a:rPr kumimoji="1" lang="ja-JP" altLang="en-US" dirty="0"/>
              <a:t>によってプログラミングしやすく、テーブル間結合など、便利な機能がありますが、これらを実現するためには様々な処理が必要で、全体のパフォーマンスを落とす結果となります。</a:t>
            </a:r>
            <a:endParaRPr kumimoji="1" lang="en-US" altLang="ja-JP" dirty="0"/>
          </a:p>
          <a:p>
            <a:endParaRPr kumimoji="1" lang="en-US" altLang="ja-JP" dirty="0"/>
          </a:p>
          <a:p>
            <a:r>
              <a:rPr kumimoji="1" lang="ja-JP" altLang="en-US" dirty="0"/>
              <a:t>最後に、高度な信頼性により金融取引のようなトランザクション処理に向いているということが挙げられますが、これが分散処理のしにくさに結び着いています。</a:t>
            </a:r>
            <a:endParaRPr kumimoji="1" lang="en-US" altLang="ja-JP" dirty="0"/>
          </a:p>
          <a:p>
            <a:endParaRPr kumimoji="1" lang="en-US" altLang="ja-JP" dirty="0"/>
          </a:p>
          <a:p>
            <a:r>
              <a:rPr kumimoji="1" lang="en-US" altLang="ja-JP" dirty="0"/>
              <a:t>RDBMS</a:t>
            </a:r>
            <a:r>
              <a:rPr kumimoji="1" lang="ja-JP" altLang="en-US" dirty="0"/>
              <a:t>は優れたデータベースですが、それだけでは追いつかない分野がどんどん増えてきている、ということです。そのため、新しいタイプのデータベースが開発されました。それが、</a:t>
            </a:r>
            <a:r>
              <a:rPr kumimoji="1" lang="en-US" altLang="ja-JP" dirty="0"/>
              <a:t>NoSQL</a:t>
            </a:r>
            <a:r>
              <a:rPr kumimoji="1" lang="ja-JP" altLang="en-US" dirty="0"/>
              <a:t>です。</a:t>
            </a:r>
            <a:endParaRPr kumimoji="1" lang="en-US" altLang="ja-JP" dirty="0"/>
          </a:p>
          <a:p>
            <a:endParaRPr kumimoji="1" lang="en-US" altLang="ja-JP" dirty="0"/>
          </a:p>
          <a:p>
            <a:r>
              <a:rPr kumimoji="1" lang="en-US" altLang="ja-JP" dirty="0"/>
              <a:t>NoSQL</a:t>
            </a:r>
            <a:r>
              <a:rPr kumimoji="1" lang="ja-JP" altLang="en-US" dirty="0"/>
              <a:t>は、</a:t>
            </a:r>
            <a:r>
              <a:rPr kumimoji="1" lang="en-US" altLang="ja-JP" dirty="0"/>
              <a:t>Not Only SQL (SQL</a:t>
            </a:r>
            <a:r>
              <a:rPr kumimoji="1" lang="ja-JP" altLang="en-US" dirty="0" err="1"/>
              <a:t>だけ</a:t>
            </a:r>
            <a:r>
              <a:rPr kumimoji="1" lang="ja-JP" altLang="en-US" dirty="0"/>
              <a:t>じゃないよ</a:t>
            </a:r>
            <a:r>
              <a:rPr kumimoji="1" lang="en-US" altLang="ja-JP" dirty="0"/>
              <a:t>) </a:t>
            </a:r>
            <a:r>
              <a:rPr kumimoji="1" lang="ja-JP" altLang="en-US" dirty="0"/>
              <a:t>と言う意味です。一時期「もう</a:t>
            </a:r>
            <a:r>
              <a:rPr kumimoji="1" lang="en-US" altLang="ja-JP" dirty="0"/>
              <a:t>SQL</a:t>
            </a:r>
            <a:r>
              <a:rPr kumimoji="1" lang="ja-JP" altLang="en-US" dirty="0"/>
              <a:t>はいらない」という意味ではないか、と言われましたが、</a:t>
            </a:r>
            <a:r>
              <a:rPr kumimoji="1" lang="en-US" altLang="ja-JP" dirty="0"/>
              <a:t>NoSQL</a:t>
            </a:r>
            <a:r>
              <a:rPr kumimoji="1" lang="ja-JP" altLang="en-US" dirty="0"/>
              <a:t>は</a:t>
            </a:r>
            <a:r>
              <a:rPr kumimoji="1" lang="en-US" altLang="ja-JP" dirty="0"/>
              <a:t>SQL</a:t>
            </a:r>
            <a:r>
              <a:rPr kumimoji="1" lang="ja-JP" altLang="en-US" dirty="0"/>
              <a:t>を置き換えるものでは無く、</a:t>
            </a:r>
            <a:r>
              <a:rPr kumimoji="1" lang="en-US" altLang="ja-JP" dirty="0"/>
              <a:t>SQL</a:t>
            </a:r>
            <a:r>
              <a:rPr kumimoji="1" lang="ja-JP" altLang="en-US" dirty="0"/>
              <a:t>の不得手な分野向けに開発された</a:t>
            </a:r>
            <a:r>
              <a:rPr kumimoji="1" lang="en-US" altLang="ja-JP" dirty="0"/>
              <a:t>DB</a:t>
            </a:r>
            <a:r>
              <a:rPr kumimoji="1" lang="ja-JP" altLang="en-US" dirty="0"/>
              <a:t>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250</a:t>
            </a:fld>
            <a:endParaRPr kumimoji="1" lang="ja-JP" altLang="en-US"/>
          </a:p>
        </p:txBody>
      </p:sp>
    </p:spTree>
    <p:extLst>
      <p:ext uri="{BB962C8B-B14F-4D97-AF65-F5344CB8AC3E}">
        <p14:creationId xmlns:p14="http://schemas.microsoft.com/office/powerpoint/2010/main" val="1848499390"/>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RDBMS</a:t>
            </a:r>
            <a:r>
              <a:rPr kumimoji="1" lang="ja-JP" altLang="en-US" dirty="0"/>
              <a:t>に代表されるデータベースマネジメントシステムは、複数のユーザー・プログラムからデータを共有できるように作られたシステムです。</a:t>
            </a:r>
            <a:endParaRPr kumimoji="1" lang="en-US" altLang="ja-JP" dirty="0"/>
          </a:p>
          <a:p>
            <a:endParaRPr kumimoji="1" lang="en-US" altLang="ja-JP" dirty="0"/>
          </a:p>
          <a:p>
            <a:r>
              <a:rPr kumimoji="1" lang="ja-JP" altLang="en-US" dirty="0"/>
              <a:t>これに対し、</a:t>
            </a:r>
            <a:r>
              <a:rPr kumimoji="1" lang="en-US" altLang="ja-JP" dirty="0"/>
              <a:t>NoSQL</a:t>
            </a:r>
            <a:r>
              <a:rPr kumimoji="1" lang="ja-JP" altLang="en-US" dirty="0"/>
              <a:t>は元々プログラムの中でデータを取り扱う「データストア」から発展したものです。プログラマが自由にフォーマットを決め、パフォーマンスを追求することができるのがデータストアですが、プログラム内にデータを保持するのは効率が悪いため、プログラムの外に出し、それを簡便に管理できるようにしたものが</a:t>
            </a:r>
            <a:r>
              <a:rPr kumimoji="1" lang="en-US" altLang="ja-JP" dirty="0"/>
              <a:t>NoSQL</a:t>
            </a:r>
            <a:r>
              <a:rPr kumimoji="1" lang="ja-JP" altLang="en-US" dirty="0"/>
              <a:t>の原型と考えられています。</a:t>
            </a:r>
            <a:endParaRPr kumimoji="1" lang="en-US" altLang="ja-JP" dirty="0"/>
          </a:p>
          <a:p>
            <a:endParaRPr kumimoji="1" lang="en-US" altLang="ja-JP" dirty="0"/>
          </a:p>
          <a:p>
            <a:r>
              <a:rPr kumimoji="1" lang="ja-JP" altLang="en-US" dirty="0"/>
              <a:t>いわば、特定の目的のためにチューニングすることを前提としたミニマムなシステムで、プログラマの負荷が大きいのが</a:t>
            </a:r>
            <a:r>
              <a:rPr kumimoji="1" lang="en-US" altLang="ja-JP" dirty="0"/>
              <a:t>NoSQL</a:t>
            </a:r>
            <a:r>
              <a:rPr kumimoji="1" lang="ja-JP" altLang="en-US" dirty="0" err="1"/>
              <a:t>だっ</a:t>
            </a:r>
            <a:r>
              <a:rPr kumimoji="1" lang="ja-JP" altLang="en-US" dirty="0"/>
              <a:t>たわけです。</a:t>
            </a:r>
            <a:endParaRPr kumimoji="1" lang="en-US" altLang="ja-JP" dirty="0"/>
          </a:p>
          <a:p>
            <a:endParaRPr kumimoji="1" lang="en-US" altLang="ja-JP" dirty="0"/>
          </a:p>
          <a:p>
            <a:r>
              <a:rPr kumimoji="1" lang="ja-JP" altLang="en-US" dirty="0"/>
              <a:t>現在は様々なシステムや開発環境が整備され、以前よりも使いやすくなっていますが、やり過ぎて</a:t>
            </a:r>
            <a:r>
              <a:rPr kumimoji="1" lang="en-US" altLang="ja-JP" dirty="0"/>
              <a:t>DBMS</a:t>
            </a:r>
            <a:r>
              <a:rPr kumimoji="1" lang="ja-JP" altLang="en-US" dirty="0"/>
              <a:t>になってしまうと柔軟性や高速性が失われることにもなりかねません。</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251</a:t>
            </a:fld>
            <a:endParaRPr kumimoji="1" lang="ja-JP" altLang="en-US"/>
          </a:p>
        </p:txBody>
      </p:sp>
    </p:spTree>
    <p:extLst>
      <p:ext uri="{BB962C8B-B14F-4D97-AF65-F5344CB8AC3E}">
        <p14:creationId xmlns:p14="http://schemas.microsoft.com/office/powerpoint/2010/main" val="31050902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252</a:t>
            </a:fld>
            <a:endParaRPr kumimoji="1" lang="ja-JP" altLang="en-US"/>
          </a:p>
        </p:txBody>
      </p:sp>
    </p:spTree>
    <p:extLst>
      <p:ext uri="{BB962C8B-B14F-4D97-AF65-F5344CB8AC3E}">
        <p14:creationId xmlns:p14="http://schemas.microsoft.com/office/powerpoint/2010/main" val="180207237"/>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CAP</a:t>
            </a:r>
            <a:r>
              <a:rPr kumimoji="1" lang="ja-JP" altLang="en-US" dirty="0"/>
              <a:t>定理は、分散システムにおけるデータの複製における制限を示したものです。</a:t>
            </a:r>
            <a:endParaRPr kumimoji="1" lang="en-US" altLang="ja-JP" dirty="0"/>
          </a:p>
          <a:p>
            <a:endParaRPr kumimoji="1" lang="en-US" altLang="ja-JP" dirty="0"/>
          </a:p>
          <a:p>
            <a:r>
              <a:rPr kumimoji="1" lang="ja-JP" altLang="en-US" dirty="0"/>
              <a:t>分散システムでは、ノード間のデータ複製において、同時に次の</a:t>
            </a:r>
            <a:r>
              <a:rPr kumimoji="1" lang="en-US" altLang="ja-JP" dirty="0"/>
              <a:t>3</a:t>
            </a:r>
            <a:r>
              <a:rPr kumimoji="1" lang="ja-JP" altLang="en-US" dirty="0" err="1"/>
              <a:t>つを保</a:t>
            </a:r>
            <a:r>
              <a:rPr kumimoji="1" lang="ja-JP" altLang="en-US" dirty="0"/>
              <a:t>証することはできないという定理です。</a:t>
            </a:r>
            <a:endParaRPr kumimoji="1" lang="en-US" altLang="ja-JP" dirty="0"/>
          </a:p>
          <a:p>
            <a:endParaRPr kumimoji="1" lang="en-US" altLang="ja-JP" dirty="0"/>
          </a:p>
          <a:p>
            <a:r>
              <a:rPr lang="ja-JP" altLang="en-US" dirty="0">
                <a:effectLst/>
              </a:rPr>
              <a:t>・</a:t>
            </a:r>
            <a:r>
              <a:rPr lang="en-US" altLang="ja-JP" dirty="0" err="1">
                <a:effectLst/>
              </a:rPr>
              <a:t>Consistensy</a:t>
            </a:r>
            <a:r>
              <a:rPr lang="en-US" altLang="ja-JP" dirty="0">
                <a:effectLst/>
              </a:rPr>
              <a:t> (</a:t>
            </a:r>
            <a:r>
              <a:rPr lang="ja-JP" altLang="en-US" dirty="0">
                <a:effectLst/>
              </a:rPr>
              <a:t>一貫性</a:t>
            </a:r>
            <a:r>
              <a:rPr lang="en-US" altLang="ja-JP" dirty="0">
                <a:effectLst/>
              </a:rPr>
              <a:t>)</a:t>
            </a:r>
          </a:p>
          <a:p>
            <a:r>
              <a:rPr lang="ja-JP" altLang="en-US" dirty="0">
                <a:effectLst/>
              </a:rPr>
              <a:t>　</a:t>
            </a:r>
            <a:r>
              <a:rPr lang="ja-JP" altLang="ja-JP" dirty="0">
                <a:effectLst/>
              </a:rPr>
              <a:t>全てのノードにおいて同時に同じデータが見えなければならない。</a:t>
            </a:r>
            <a:endParaRPr lang="en-US" altLang="ja-JP" dirty="0">
              <a:effectLst/>
            </a:endParaRPr>
          </a:p>
          <a:p>
            <a:r>
              <a:rPr lang="ja-JP" altLang="en-US" dirty="0">
                <a:effectLst/>
              </a:rPr>
              <a:t>・</a:t>
            </a:r>
            <a:r>
              <a:rPr lang="en-US" altLang="ja-JP" dirty="0">
                <a:effectLst/>
              </a:rPr>
              <a:t>Availability (</a:t>
            </a:r>
            <a:r>
              <a:rPr lang="ja-JP" altLang="en-US" dirty="0">
                <a:effectLst/>
              </a:rPr>
              <a:t>可用性</a:t>
            </a:r>
            <a:r>
              <a:rPr lang="en-US" altLang="ja-JP" dirty="0">
                <a:effectLst/>
              </a:rPr>
              <a:t>)</a:t>
            </a:r>
          </a:p>
          <a:p>
            <a:r>
              <a:rPr lang="ja-JP" altLang="en-US" dirty="0">
                <a:effectLst/>
              </a:rPr>
              <a:t>　</a:t>
            </a:r>
            <a:r>
              <a:rPr lang="ja-JP" altLang="ja-JP" dirty="0">
                <a:effectLst/>
              </a:rPr>
              <a:t>ノード障害により生存ノードの機能性は損なわれない。つまり、ダウンしていないノードが常に応答を返す。</a:t>
            </a:r>
            <a:endParaRPr lang="en-US" altLang="ja-JP" dirty="0">
              <a:effectLst/>
            </a:endParaRPr>
          </a:p>
          <a:p>
            <a:r>
              <a:rPr kumimoji="1" lang="ja-JP" altLang="en-US" dirty="0">
                <a:effectLst/>
              </a:rPr>
              <a:t>・</a:t>
            </a:r>
            <a:r>
              <a:rPr kumimoji="1" lang="en-US" altLang="ja-JP" dirty="0">
                <a:effectLst/>
              </a:rPr>
              <a:t>Partition-tolerance (</a:t>
            </a:r>
            <a:r>
              <a:rPr kumimoji="1" lang="ja-JP" altLang="en-US" dirty="0">
                <a:effectLst/>
              </a:rPr>
              <a:t>分断耐性</a:t>
            </a:r>
            <a:r>
              <a:rPr kumimoji="1" lang="en-US" altLang="ja-JP" dirty="0">
                <a:effectLst/>
              </a:rPr>
              <a:t>)</a:t>
            </a:r>
          </a:p>
          <a:p>
            <a:r>
              <a:rPr lang="ja-JP" altLang="en-US" dirty="0">
                <a:effectLst/>
              </a:rPr>
              <a:t>　</a:t>
            </a:r>
            <a:r>
              <a:rPr lang="ja-JP" altLang="ja-JP" dirty="0">
                <a:effectLst/>
              </a:rPr>
              <a:t>システムは任意の通信障害などによるメッセージ損失に対し、継続して動作を行う。</a:t>
            </a:r>
            <a:endParaRPr kumimoji="1" lang="en-US" altLang="ja-JP" dirty="0">
              <a:effectLst/>
            </a:endParaRPr>
          </a:p>
          <a:p>
            <a:endParaRPr kumimoji="1" lang="en-US" altLang="ja-JP" dirty="0"/>
          </a:p>
          <a:p>
            <a:r>
              <a:rPr kumimoji="1" lang="ja-JP" altLang="en-US" dirty="0"/>
              <a:t>つまり、分散システムでは上記のうちひとつを諦める必要がある、ということです。</a:t>
            </a:r>
            <a:r>
              <a:rPr kumimoji="1" lang="en-US" altLang="ja-JP" dirty="0"/>
              <a:t>ACID</a:t>
            </a:r>
            <a:r>
              <a:rPr kumimoji="1" lang="ja-JP" altLang="en-US" dirty="0"/>
              <a:t>を求める場合、一貫性と可用性が必要になりますから、分断耐性をあきらめる必要があります。つまり、ネットワーク上での分散処理はできない、ということです。</a:t>
            </a:r>
            <a:endParaRPr kumimoji="1" lang="en-US" altLang="ja-JP" dirty="0"/>
          </a:p>
          <a:p>
            <a:endParaRPr kumimoji="1" lang="en-US" altLang="ja-JP" dirty="0"/>
          </a:p>
          <a:p>
            <a:r>
              <a:rPr kumimoji="1" lang="ja-JP" altLang="en-US" dirty="0"/>
              <a:t>インターネット上の</a:t>
            </a:r>
            <a:r>
              <a:rPr kumimoji="1" lang="en-US" altLang="ja-JP" dirty="0"/>
              <a:t>Web</a:t>
            </a:r>
            <a:r>
              <a:rPr kumimoji="1" lang="ja-JP" altLang="en-US" dirty="0"/>
              <a:t>サービスに適用する場合、ネットワークの分断耐性は必須の要件となりますから、一貫性か可用性のどちらかを犠牲にする必要があります。</a:t>
            </a:r>
            <a:endParaRPr kumimoji="1" lang="en-US" altLang="ja-JP" dirty="0"/>
          </a:p>
          <a:p>
            <a:endParaRPr kumimoji="1" lang="en-US" altLang="ja-JP" dirty="0"/>
          </a:p>
          <a:p>
            <a:r>
              <a:rPr kumimoji="1" lang="ja-JP" altLang="en-US" dirty="0"/>
              <a:t>しかし、ブリュワー氏は後年、</a:t>
            </a:r>
            <a:r>
              <a:rPr kumimoji="1" lang="en-US" altLang="ja-JP" dirty="0"/>
              <a:t>CAP</a:t>
            </a:r>
            <a:r>
              <a:rPr kumimoji="1" lang="ja-JP" altLang="en-US" dirty="0"/>
              <a:t>定理が非常に限定された条件下でのみ成立し、実際のデータベースの設計は「</a:t>
            </a:r>
            <a:r>
              <a:rPr kumimoji="1" lang="en-US" altLang="ja-JP" dirty="0"/>
              <a:t>3</a:t>
            </a:r>
            <a:r>
              <a:rPr kumimoji="1" lang="ja-JP" altLang="en-US" dirty="0" err="1"/>
              <a:t>つの</a:t>
            </a:r>
            <a:r>
              <a:rPr kumimoji="1" lang="ja-JP" altLang="en-US" dirty="0"/>
              <a:t>うち</a:t>
            </a:r>
            <a:r>
              <a:rPr kumimoji="1" lang="en-US" altLang="ja-JP" dirty="0"/>
              <a:t>2</a:t>
            </a:r>
            <a:r>
              <a:rPr kumimoji="1" lang="ja-JP" altLang="en-US" dirty="0"/>
              <a:t>つ」を選ぶのではなく、</a:t>
            </a:r>
            <a:r>
              <a:rPr kumimoji="1" lang="en-US" altLang="ja-JP" dirty="0"/>
              <a:t>3</a:t>
            </a:r>
            <a:r>
              <a:rPr kumimoji="1" lang="ja-JP" altLang="en-US" dirty="0" err="1"/>
              <a:t>つを</a:t>
            </a:r>
            <a:r>
              <a:rPr kumimoji="1" lang="ja-JP" altLang="en-US" dirty="0"/>
              <a:t>どのようにバランスさせるかである、といったことを述べています。実際、</a:t>
            </a:r>
            <a:r>
              <a:rPr kumimoji="1" lang="en-US" altLang="ja-JP" dirty="0" err="1"/>
              <a:t>NewSQL</a:t>
            </a:r>
            <a:r>
              <a:rPr kumimoji="1" lang="ja-JP" altLang="en-US" dirty="0"/>
              <a:t>など、これら</a:t>
            </a:r>
            <a:r>
              <a:rPr kumimoji="1" lang="en-US" altLang="ja-JP" dirty="0"/>
              <a:t>3</a:t>
            </a:r>
            <a:r>
              <a:rPr kumimoji="1" lang="ja-JP" altLang="en-US" dirty="0" err="1"/>
              <a:t>つを</a:t>
            </a:r>
            <a:r>
              <a:rPr kumimoji="1" lang="ja-JP" altLang="en-US" dirty="0"/>
              <a:t>満足させる</a:t>
            </a:r>
            <a:r>
              <a:rPr kumimoji="1" lang="en-US" altLang="ja-JP" dirty="0"/>
              <a:t>(</a:t>
            </a:r>
            <a:r>
              <a:rPr kumimoji="1" lang="ja-JP" altLang="en-US" dirty="0"/>
              <a:t>まだいろいろ条件はあるでしょうが</a:t>
            </a:r>
            <a:r>
              <a:rPr kumimoji="1" lang="en-US" altLang="ja-JP" dirty="0"/>
              <a:t>)</a:t>
            </a:r>
            <a:r>
              <a:rPr kumimoji="1" lang="ja-JP" altLang="en-US" dirty="0"/>
              <a:t>システムの開発も行われています。</a:t>
            </a:r>
            <a:endParaRPr kumimoji="1" lang="en-US" altLang="ja-JP" dirty="0"/>
          </a:p>
          <a:p>
            <a:endParaRPr kumimoji="1" lang="en-US" altLang="ja-JP"/>
          </a:p>
          <a:p>
            <a:r>
              <a:rPr kumimoji="1" lang="ja-JP" altLang="en-US"/>
              <a:t>全て</a:t>
            </a:r>
            <a:r>
              <a:rPr kumimoji="1" lang="ja-JP" altLang="en-US" dirty="0"/>
              <a:t>を完全に達成することは難しくても、優先順位を付けて、特定の目的において満足できるシステムを構築することは可能である、ということです。</a:t>
            </a:r>
            <a:endParaRPr kumimoji="1" lang="en-US" altLang="ja-JP" dirty="0"/>
          </a:p>
          <a:p>
            <a:endParaRPr kumimoji="1" lang="en-US" altLang="ja-JP" dirty="0"/>
          </a:p>
          <a:p>
            <a:r>
              <a:rPr kumimoji="1" lang="ja-JP" altLang="en-US" dirty="0"/>
              <a:t>「</a:t>
            </a:r>
            <a:r>
              <a:rPr kumimoji="1" lang="en-US" altLang="ja-JP" dirty="0"/>
              <a:t>12</a:t>
            </a:r>
            <a:r>
              <a:rPr kumimoji="1" lang="ja-JP" altLang="en-US" dirty="0"/>
              <a:t>年後の</a:t>
            </a:r>
            <a:r>
              <a:rPr kumimoji="1" lang="en-US" altLang="ja-JP" dirty="0"/>
              <a:t>CAP</a:t>
            </a:r>
            <a:r>
              <a:rPr kumimoji="1" lang="ja-JP" altLang="en-US" dirty="0"/>
              <a:t>定理</a:t>
            </a:r>
            <a:r>
              <a:rPr kumimoji="1" lang="en-US" altLang="ja-JP" dirty="0"/>
              <a:t>: “</a:t>
            </a:r>
            <a:r>
              <a:rPr kumimoji="1" lang="ja-JP" altLang="en-US" dirty="0"/>
              <a:t>法則</a:t>
            </a:r>
            <a:r>
              <a:rPr kumimoji="1" lang="en-US" altLang="ja-JP" dirty="0"/>
              <a:t>”</a:t>
            </a:r>
            <a:r>
              <a:rPr kumimoji="1" lang="ja-JP" altLang="en-US" dirty="0"/>
              <a:t>はどのように変わったか」</a:t>
            </a:r>
            <a:endParaRPr kumimoji="1" lang="en-US" altLang="ja-JP" dirty="0"/>
          </a:p>
          <a:p>
            <a:r>
              <a:rPr kumimoji="1" lang="en-US" altLang="ja-JP" dirty="0"/>
              <a:t>http://www.infoq.com/jp/articles/cap-twelve-years-later-how-the-rules-have-changed</a:t>
            </a:r>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253</a:t>
            </a:fld>
            <a:endParaRPr lang="ja-JP" altLang="en-US"/>
          </a:p>
        </p:txBody>
      </p:sp>
    </p:spTree>
    <p:extLst>
      <p:ext uri="{BB962C8B-B14F-4D97-AF65-F5344CB8AC3E}">
        <p14:creationId xmlns:p14="http://schemas.microsoft.com/office/powerpoint/2010/main" val="77818654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Facebook</a:t>
            </a:r>
            <a:r>
              <a:rPr kumimoji="1" lang="ja-JP" altLang="en-US" dirty="0"/>
              <a:t>の</a:t>
            </a:r>
            <a:r>
              <a:rPr kumimoji="1" lang="en-US" altLang="ja-JP" dirty="0"/>
              <a:t>DB</a:t>
            </a:r>
            <a:r>
              <a:rPr kumimoji="1" lang="ja-JP" altLang="en-US" dirty="0"/>
              <a:t>は</a:t>
            </a:r>
            <a:r>
              <a:rPr kumimoji="1" lang="en-US" altLang="ja-JP" dirty="0"/>
              <a:t>AP</a:t>
            </a:r>
            <a:r>
              <a:rPr kumimoji="1" lang="ja-JP" altLang="en-US" dirty="0"/>
              <a:t>型です。データの反映が遅れても、レスポンスを失わないという特性を選んだのでしょう。</a:t>
            </a:r>
            <a:endParaRPr kumimoji="1" lang="en-US" altLang="ja-JP" dirty="0"/>
          </a:p>
          <a:p>
            <a:r>
              <a:rPr kumimoji="1" lang="en-US" altLang="ja-JP" dirty="0"/>
              <a:t>Google</a:t>
            </a:r>
            <a:r>
              <a:rPr kumimoji="1" lang="ja-JP" altLang="en-US" dirty="0"/>
              <a:t>の</a:t>
            </a:r>
            <a:r>
              <a:rPr kumimoji="1" lang="en-US" altLang="ja-JP" dirty="0" err="1"/>
              <a:t>BigTable</a:t>
            </a:r>
            <a:r>
              <a:rPr kumimoji="1" lang="ja-JP" altLang="en-US" dirty="0"/>
              <a:t>は</a:t>
            </a:r>
            <a:r>
              <a:rPr kumimoji="1" lang="en-US" altLang="ja-JP" dirty="0"/>
              <a:t>CP</a:t>
            </a:r>
            <a:r>
              <a:rPr kumimoji="1" lang="ja-JP" altLang="en-US" dirty="0"/>
              <a:t>型と言われています。整合性は保たれていますが、たまに反応が悪いときがあります。</a:t>
            </a:r>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254</a:t>
            </a:fld>
            <a:endParaRPr lang="ja-JP" altLang="en-US"/>
          </a:p>
        </p:txBody>
      </p:sp>
    </p:spTree>
    <p:extLst>
      <p:ext uri="{BB962C8B-B14F-4D97-AF65-F5344CB8AC3E}">
        <p14:creationId xmlns:p14="http://schemas.microsoft.com/office/powerpoint/2010/main" val="50702715"/>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fontScale="92500" lnSpcReduction="10000"/>
          </a:bodyPr>
          <a:lstStyle/>
          <a:p>
            <a:r>
              <a:rPr kumimoji="1" lang="en-US" altLang="ja-JP" dirty="0"/>
              <a:t>Google</a:t>
            </a:r>
            <a:r>
              <a:rPr kumimoji="1" lang="ja-JP" altLang="en-US" dirty="0"/>
              <a:t>は、最も早い時期に</a:t>
            </a:r>
            <a:r>
              <a:rPr kumimoji="1" lang="en-US" altLang="ja-JP" dirty="0"/>
              <a:t>RDBMS</a:t>
            </a:r>
            <a:r>
              <a:rPr kumimoji="1" lang="ja-JP" altLang="en-US" dirty="0"/>
              <a:t>の限界に直面した企業といえるでしょう。世界中の</a:t>
            </a:r>
            <a:r>
              <a:rPr kumimoji="1" lang="en-US" altLang="ja-JP" dirty="0"/>
              <a:t>Web</a:t>
            </a:r>
            <a:r>
              <a:rPr kumimoji="1" lang="ja-JP" altLang="en-US" dirty="0"/>
              <a:t>サイトをインデックスし、コンマ数秒のうちに検索結果を表示しなければならないのです。</a:t>
            </a:r>
            <a:r>
              <a:rPr kumimoji="1" lang="en-US" altLang="ja-JP" dirty="0"/>
              <a:t>RDBMS</a:t>
            </a:r>
            <a:r>
              <a:rPr kumimoji="1" lang="ja-JP" altLang="en-US" dirty="0"/>
              <a:t>をいくら高速化しても、追いつきません。しかも、</a:t>
            </a:r>
            <a:r>
              <a:rPr kumimoji="1" lang="en-US" altLang="ja-JP" dirty="0"/>
              <a:t>Web</a:t>
            </a:r>
            <a:r>
              <a:rPr kumimoji="1" lang="ja-JP" altLang="en-US" dirty="0"/>
              <a:t>サイトのコンテンツは</a:t>
            </a:r>
            <a:r>
              <a:rPr kumimoji="1" lang="en-US" altLang="ja-JP" dirty="0"/>
              <a:t>HTML</a:t>
            </a:r>
            <a:r>
              <a:rPr kumimoji="1" lang="ja-JP" altLang="en-US" dirty="0"/>
              <a:t>ファイルや画像、文書など、</a:t>
            </a:r>
            <a:r>
              <a:rPr kumimoji="1" lang="en-US" altLang="ja-JP" dirty="0"/>
              <a:t>RDBMS</a:t>
            </a:r>
            <a:r>
              <a:rPr kumimoji="1" lang="ja-JP" altLang="en-US" dirty="0"/>
              <a:t>が不得手とする非構造化データです。</a:t>
            </a:r>
            <a:endParaRPr kumimoji="1" lang="en-US" altLang="ja-JP" dirty="0"/>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en-US" altLang="ja-JP" dirty="0"/>
          </a:p>
          <a:p>
            <a:pPr marL="0" marR="0" indent="0" algn="l" defTabSz="914400" rtl="0" eaLnBrk="0" fontAlgn="base" latinLnBrk="0" hangingPunct="0">
              <a:lnSpc>
                <a:spcPct val="100000"/>
              </a:lnSpc>
              <a:spcBef>
                <a:spcPct val="30000"/>
              </a:spcBef>
              <a:spcAft>
                <a:spcPct val="0"/>
              </a:spcAft>
              <a:buClrTx/>
              <a:buSzTx/>
              <a:buFontTx/>
              <a:buNone/>
              <a:tabLst/>
              <a:defRPr/>
            </a:pPr>
            <a:r>
              <a:rPr kumimoji="1" lang="ja-JP" altLang="en-US" dirty="0"/>
              <a:t>これらの観点から、</a:t>
            </a:r>
            <a:r>
              <a:rPr kumimoji="1" lang="en-US" altLang="ja-JP" dirty="0"/>
              <a:t>Google</a:t>
            </a:r>
            <a:r>
              <a:rPr kumimoji="1" lang="ja-JP" altLang="en-US" dirty="0"/>
              <a:t>では早くから</a:t>
            </a:r>
            <a:r>
              <a:rPr kumimoji="1" lang="en-US" altLang="ja-JP" dirty="0"/>
              <a:t>RDBMS</a:t>
            </a:r>
            <a:r>
              <a:rPr kumimoji="1" lang="ja-JP" altLang="en-US" dirty="0"/>
              <a:t>以外の選択肢を模索していたと考えられます。それが</a:t>
            </a:r>
            <a:r>
              <a:rPr kumimoji="1" lang="en-US" altLang="ja-JP" dirty="0"/>
              <a:t>KVS</a:t>
            </a:r>
            <a:r>
              <a:rPr kumimoji="1" lang="ja-JP" altLang="en-US" dirty="0"/>
              <a:t>です。</a:t>
            </a:r>
          </a:p>
          <a:p>
            <a:endParaRPr kumimoji="1" lang="en-US" altLang="ja-JP" dirty="0"/>
          </a:p>
          <a:p>
            <a:r>
              <a:rPr kumimoji="1" lang="en-US" altLang="ja-JP" dirty="0"/>
              <a:t>Google</a:t>
            </a:r>
            <a:r>
              <a:rPr kumimoji="1" lang="ja-JP" altLang="en-US" dirty="0"/>
              <a:t>は検索を始めとする自社のサービスのために、独自の分散</a:t>
            </a:r>
            <a:r>
              <a:rPr kumimoji="1" lang="en-US" altLang="ja-JP" dirty="0"/>
              <a:t>KVS</a:t>
            </a:r>
            <a:r>
              <a:rPr kumimoji="1" lang="ja-JP" altLang="en-US" dirty="0"/>
              <a:t>を開発しました。それが、</a:t>
            </a:r>
            <a:r>
              <a:rPr kumimoji="1" lang="en-US" altLang="ja-JP" dirty="0" err="1"/>
              <a:t>BigTable</a:t>
            </a:r>
            <a:r>
              <a:rPr kumimoji="1" lang="ja-JP" altLang="en-US" dirty="0"/>
              <a:t>です。</a:t>
            </a:r>
            <a:endParaRPr kumimoji="1" lang="en-US" altLang="ja-JP" dirty="0"/>
          </a:p>
          <a:p>
            <a:r>
              <a:rPr kumimoji="1" lang="en-US" altLang="ja-JP" dirty="0" err="1"/>
              <a:t>BigTable</a:t>
            </a:r>
            <a:r>
              <a:rPr kumimoji="1" lang="ja-JP" altLang="en-US" dirty="0"/>
              <a:t>では、</a:t>
            </a:r>
            <a:r>
              <a:rPr kumimoji="1" lang="en-US" altLang="ja-JP" dirty="0"/>
              <a:t>Value</a:t>
            </a:r>
            <a:r>
              <a:rPr kumimoji="1" lang="ja-JP" altLang="en-US" dirty="0"/>
              <a:t>の部分が若干拡張されており、</a:t>
            </a:r>
            <a:r>
              <a:rPr kumimoji="1" lang="en-US" altLang="ja-JP" dirty="0"/>
              <a:t>HTML</a:t>
            </a:r>
            <a:r>
              <a:rPr kumimoji="1" lang="ja-JP" altLang="en-US" dirty="0"/>
              <a:t>のコンテンツを保持するのに便利なように考えられています。さらに、ページの履歴を保持できるようになっています。</a:t>
            </a:r>
            <a:endParaRPr kumimoji="1" lang="en-US" altLang="ja-JP" dirty="0"/>
          </a:p>
          <a:p>
            <a:r>
              <a:rPr kumimoji="1" lang="ja-JP" altLang="en-US" dirty="0"/>
              <a:t>そして</a:t>
            </a:r>
            <a:r>
              <a:rPr kumimoji="1" lang="en-US" altLang="ja-JP" dirty="0" err="1"/>
              <a:t>BigTable</a:t>
            </a:r>
            <a:r>
              <a:rPr kumimoji="1" lang="ja-JP" altLang="en-US" dirty="0"/>
              <a:t>が</a:t>
            </a:r>
            <a:r>
              <a:rPr kumimoji="1" lang="en-US" altLang="ja-JP" dirty="0"/>
              <a:t>DBMS</a:t>
            </a:r>
            <a:r>
              <a:rPr kumimoji="1" lang="ja-JP" altLang="en-US" dirty="0"/>
              <a:t>として持っている機能は、キーを指定して値を読み出したり、追加、更新、削除を行う事（</a:t>
            </a:r>
            <a:r>
              <a:rPr kumimoji="1" lang="en-US" altLang="ja-JP" sz="1200" kern="1200" dirty="0">
                <a:solidFill>
                  <a:schemeClr val="tx1"/>
                </a:solidFill>
                <a:latin typeface="+mn-lt"/>
                <a:ea typeface="+mn-ea"/>
                <a:cs typeface="+mn-cs"/>
              </a:rPr>
              <a:t>CRUD: Create, Read, Update, Delete</a:t>
            </a:r>
            <a:r>
              <a:rPr kumimoji="1" lang="ja-JP" altLang="en-US" sz="1200" kern="1200" dirty="0">
                <a:solidFill>
                  <a:schemeClr val="tx1"/>
                </a:solidFill>
                <a:latin typeface="+mn-lt"/>
                <a:ea typeface="+mn-ea"/>
                <a:cs typeface="+mn-cs"/>
              </a:rPr>
              <a:t>）と、キーの範囲を指定して複数の値を一括で取得すること、これだけです。キーワードを指定して一致するデータを取り出す、という、いわゆる「検索」という機能は持ち合わせていないのです。</a:t>
            </a:r>
            <a:endParaRPr kumimoji="1" lang="en-US" altLang="ja-JP" sz="1200" kern="1200" dirty="0">
              <a:solidFill>
                <a:schemeClr val="tx1"/>
              </a:solidFill>
              <a:latin typeface="+mn-lt"/>
              <a:ea typeface="+mn-ea"/>
              <a:cs typeface="+mn-cs"/>
            </a:endParaRPr>
          </a:p>
          <a:p>
            <a:endParaRPr kumimoji="1" lang="en-US" altLang="ja-JP" sz="1200" kern="1200" dirty="0">
              <a:solidFill>
                <a:schemeClr val="tx1"/>
              </a:solidFill>
              <a:latin typeface="+mn-lt"/>
              <a:ea typeface="+mn-ea"/>
              <a:cs typeface="+mn-cs"/>
            </a:endParaRPr>
          </a:p>
          <a:p>
            <a:r>
              <a:rPr kumimoji="1" lang="ja-JP" altLang="en-US" sz="1200" kern="1200" dirty="0">
                <a:solidFill>
                  <a:schemeClr val="tx1"/>
                </a:solidFill>
                <a:latin typeface="+mn-lt"/>
                <a:ea typeface="+mn-ea"/>
                <a:cs typeface="+mn-cs"/>
              </a:rPr>
              <a:t>これによって、数千台～数万台規模の分散処理が可能になり、ほぼ無制限のスケーラビリティを実現できます。（現実には数千台程度で運用されていると言われています）サーバーは安価な</a:t>
            </a:r>
            <a:r>
              <a:rPr kumimoji="1" lang="en-US" altLang="ja-JP" sz="1200" kern="1200" dirty="0">
                <a:solidFill>
                  <a:schemeClr val="tx1"/>
                </a:solidFill>
                <a:latin typeface="+mn-lt"/>
                <a:ea typeface="+mn-ea"/>
                <a:cs typeface="+mn-cs"/>
              </a:rPr>
              <a:t>IA</a:t>
            </a:r>
            <a:r>
              <a:rPr kumimoji="1" lang="ja-JP" altLang="en-US" sz="1200" kern="1200" dirty="0">
                <a:solidFill>
                  <a:schemeClr val="tx1"/>
                </a:solidFill>
                <a:latin typeface="+mn-lt"/>
                <a:ea typeface="+mn-ea"/>
                <a:cs typeface="+mn-cs"/>
              </a:rPr>
              <a:t>サーバーが使われており、ハードウェアコストが抑えられています。</a:t>
            </a:r>
            <a:r>
              <a:rPr kumimoji="1" lang="en-US" altLang="ja-JP" sz="1200" kern="1200" dirty="0">
                <a:solidFill>
                  <a:schemeClr val="tx1"/>
                </a:solidFill>
                <a:latin typeface="+mn-lt"/>
                <a:ea typeface="+mn-ea"/>
                <a:cs typeface="+mn-cs"/>
              </a:rPr>
              <a:t>IA</a:t>
            </a:r>
            <a:r>
              <a:rPr kumimoji="1" lang="ja-JP" altLang="en-US" sz="1200" kern="1200" dirty="0">
                <a:solidFill>
                  <a:schemeClr val="tx1"/>
                </a:solidFill>
                <a:latin typeface="+mn-lt"/>
                <a:ea typeface="+mn-ea"/>
                <a:cs typeface="+mn-cs"/>
              </a:rPr>
              <a:t>サーバーは一般に信頼性が低いため、同じデータを</a:t>
            </a:r>
            <a:r>
              <a:rPr kumimoji="1" lang="en-US" altLang="ja-JP" sz="1200" kern="1200" dirty="0">
                <a:solidFill>
                  <a:schemeClr val="tx1"/>
                </a:solidFill>
                <a:latin typeface="+mn-lt"/>
                <a:ea typeface="+mn-ea"/>
                <a:cs typeface="+mn-cs"/>
              </a:rPr>
              <a:t>3</a:t>
            </a:r>
            <a:r>
              <a:rPr kumimoji="1" lang="ja-JP" altLang="en-US" sz="1200" kern="1200" dirty="0">
                <a:solidFill>
                  <a:schemeClr val="tx1"/>
                </a:solidFill>
                <a:latin typeface="+mn-lt"/>
                <a:ea typeface="+mn-ea"/>
                <a:cs typeface="+mn-cs"/>
              </a:rPr>
              <a:t>台以上のサーバーに持たせることで可用性を高めています。</a:t>
            </a:r>
            <a:endParaRPr kumimoji="1" lang="en-US" altLang="ja-JP" sz="1200" kern="1200" dirty="0">
              <a:solidFill>
                <a:schemeClr val="tx1"/>
              </a:solidFill>
              <a:latin typeface="+mn-lt"/>
              <a:ea typeface="+mn-ea"/>
              <a:cs typeface="+mn-cs"/>
            </a:endParaRPr>
          </a:p>
          <a:p>
            <a:endParaRPr kumimoji="1" lang="en-US" altLang="ja-JP" sz="1200" kern="1200" dirty="0">
              <a:solidFill>
                <a:schemeClr val="tx1"/>
              </a:solidFill>
              <a:latin typeface="+mn-lt"/>
              <a:ea typeface="+mn-ea"/>
              <a:cs typeface="+mn-cs"/>
            </a:endParaRPr>
          </a:p>
          <a:p>
            <a:r>
              <a:rPr kumimoji="1" lang="en-US" altLang="ja-JP" sz="1200" kern="1200" dirty="0" err="1">
                <a:solidFill>
                  <a:schemeClr val="tx1"/>
                </a:solidFill>
                <a:latin typeface="+mn-lt"/>
                <a:ea typeface="+mn-ea"/>
                <a:cs typeface="+mn-cs"/>
              </a:rPr>
              <a:t>Bigtable</a:t>
            </a:r>
            <a:r>
              <a:rPr kumimoji="1" lang="ja-JP" altLang="en-US" sz="1200" kern="1200" dirty="0">
                <a:solidFill>
                  <a:schemeClr val="tx1"/>
                </a:solidFill>
                <a:latin typeface="+mn-lt"/>
                <a:ea typeface="+mn-ea"/>
                <a:cs typeface="+mn-cs"/>
              </a:rPr>
              <a:t>は、</a:t>
            </a:r>
            <a:r>
              <a:rPr kumimoji="1" lang="en-US" altLang="ja-JP" sz="1200" kern="1200" dirty="0">
                <a:solidFill>
                  <a:schemeClr val="tx1"/>
                </a:solidFill>
                <a:latin typeface="+mn-lt"/>
                <a:ea typeface="+mn-ea"/>
                <a:cs typeface="+mn-cs"/>
              </a:rPr>
              <a:t>2005</a:t>
            </a:r>
            <a:r>
              <a:rPr kumimoji="1" lang="ja-JP" altLang="en-US" sz="1200" kern="1200" dirty="0">
                <a:solidFill>
                  <a:schemeClr val="tx1"/>
                </a:solidFill>
                <a:latin typeface="+mn-lt"/>
                <a:ea typeface="+mn-ea"/>
                <a:cs typeface="+mn-cs"/>
              </a:rPr>
              <a:t>年に運用が開始されたということです。これ以降、</a:t>
            </a:r>
            <a:r>
              <a:rPr kumimoji="1" lang="en-US" altLang="ja-JP" sz="1200" kern="1200" dirty="0">
                <a:solidFill>
                  <a:schemeClr val="tx1"/>
                </a:solidFill>
                <a:latin typeface="+mn-lt"/>
                <a:ea typeface="+mn-ea"/>
                <a:cs typeface="+mn-cs"/>
              </a:rPr>
              <a:t>Google</a:t>
            </a:r>
            <a:r>
              <a:rPr kumimoji="1" lang="ja-JP" altLang="en-US" sz="1200" kern="1200" dirty="0">
                <a:solidFill>
                  <a:schemeClr val="tx1"/>
                </a:solidFill>
                <a:latin typeface="+mn-lt"/>
                <a:ea typeface="+mn-ea"/>
                <a:cs typeface="+mn-cs"/>
              </a:rPr>
              <a:t>は大量のサーバーを集積する「クラウド」</a:t>
            </a:r>
            <a:r>
              <a:rPr kumimoji="1" lang="ja-JP" altLang="en-US" sz="1200" kern="1200">
                <a:solidFill>
                  <a:schemeClr val="tx1"/>
                </a:solidFill>
                <a:latin typeface="+mn-lt"/>
                <a:ea typeface="+mn-ea"/>
                <a:cs typeface="+mn-cs"/>
              </a:rPr>
              <a:t>へ突き進むことになります。</a:t>
            </a:r>
            <a:endParaRPr kumimoji="1" lang="en-US" altLang="ja-JP" sz="1200" kern="1200" dirty="0">
              <a:solidFill>
                <a:schemeClr val="tx1"/>
              </a:solidFill>
              <a:latin typeface="+mn-lt"/>
              <a:ea typeface="+mn-ea"/>
              <a:cs typeface="+mn-cs"/>
            </a:endParaRPr>
          </a:p>
          <a:p>
            <a:endParaRPr kumimoji="1" lang="en-US" altLang="ja-JP"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255</a:t>
            </a:fld>
            <a:endParaRPr lang="ja-JP" altLang="en-US"/>
          </a:p>
        </p:txBody>
      </p:sp>
    </p:spTree>
    <p:extLst>
      <p:ext uri="{BB962C8B-B14F-4D97-AF65-F5344CB8AC3E}">
        <p14:creationId xmlns:p14="http://schemas.microsoft.com/office/powerpoint/2010/main" val="211302370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256</a:t>
            </a:fld>
            <a:endParaRPr lang="ja-JP" altLang="en-US"/>
          </a:p>
        </p:txBody>
      </p:sp>
    </p:spTree>
    <p:extLst>
      <p:ext uri="{BB962C8B-B14F-4D97-AF65-F5344CB8AC3E}">
        <p14:creationId xmlns:p14="http://schemas.microsoft.com/office/powerpoint/2010/main" val="1714536609"/>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fontScale="92500" lnSpcReduction="20000"/>
          </a:bodyPr>
          <a:lstStyle/>
          <a:p>
            <a:r>
              <a:rPr kumimoji="1" lang="ja-JP" altLang="en-US" dirty="0" smtClean="0"/>
              <a:t>様々なメリットを持ち、幅広い用途に適用できる汎用性が受け入れられて広く使われている</a:t>
            </a:r>
            <a:r>
              <a:rPr kumimoji="1" lang="en-US" altLang="ja-JP" dirty="0" smtClean="0"/>
              <a:t>RDBMS</a:t>
            </a:r>
            <a:r>
              <a:rPr kumimoji="1" lang="ja-JP" altLang="en-US" dirty="0" smtClean="0"/>
              <a:t>ですが、万能ではありません。</a:t>
            </a:r>
            <a:endParaRPr kumimoji="1" lang="en-US" altLang="ja-JP" dirty="0" smtClean="0"/>
          </a:p>
          <a:p>
            <a:endParaRPr kumimoji="1" lang="en-US" altLang="ja-JP" dirty="0" smtClean="0"/>
          </a:p>
          <a:p>
            <a:r>
              <a:rPr kumimoji="1" lang="ja-JP" altLang="en-US" dirty="0" smtClean="0"/>
              <a:t>まず、取り扱うデータを限定することによって、柔軟性と汎用性を達成しています。基本的には、文字と数値です。</a:t>
            </a:r>
            <a:endParaRPr kumimoji="1" lang="en-US" altLang="ja-JP" dirty="0" smtClean="0"/>
          </a:p>
          <a:p>
            <a:r>
              <a:rPr kumimoji="1" lang="ja-JP" altLang="en-US" dirty="0" smtClean="0"/>
              <a:t>特定の列で取り扱うデータをさらに制限（この列は数値のみ、あるいは整数値のみなど）したり、「正規化」と呼ばれる技術によって高速化や容量の圧縮などを行います。</a:t>
            </a:r>
            <a:endParaRPr kumimoji="1" lang="en-US" altLang="ja-JP" dirty="0" smtClean="0"/>
          </a:p>
          <a:p>
            <a:endParaRPr kumimoji="1" lang="en-US" altLang="ja-JP" dirty="0" smtClean="0"/>
          </a:p>
          <a:p>
            <a:r>
              <a:rPr kumimoji="1" lang="ja-JP" altLang="en-US" dirty="0" smtClean="0"/>
              <a:t>こうして作られた「お行儀の良い」データは、構造化データと呼ばれます。しかし、現実の世界には、構造化できないデータが溢れています。コンピュータが日常のあらゆる事象を取り扱わなければならなくなってくると、非構造化データの取扱いは必須です。（</a:t>
            </a:r>
            <a:r>
              <a:rPr kumimoji="1" lang="en-US" altLang="ja-JP" dirty="0" smtClean="0"/>
              <a:t>RDBMS</a:t>
            </a:r>
            <a:r>
              <a:rPr kumimoji="1" lang="ja-JP" altLang="en-US" dirty="0" smtClean="0"/>
              <a:t>で非構造化データを扱えない、というわけではありませんが、効率が悪く、パフォーマンスも落ちます）</a:t>
            </a:r>
            <a:endParaRPr kumimoji="1" lang="en-US" altLang="ja-JP" dirty="0" smtClean="0"/>
          </a:p>
          <a:p>
            <a:endParaRPr kumimoji="1" lang="en-US" altLang="ja-JP" dirty="0" smtClean="0"/>
          </a:p>
          <a:p>
            <a:r>
              <a:rPr kumimoji="1" lang="ja-JP" altLang="en-US" dirty="0" smtClean="0"/>
              <a:t>また、</a:t>
            </a:r>
            <a:r>
              <a:rPr kumimoji="1" lang="en-US" altLang="ja-JP" dirty="0" smtClean="0"/>
              <a:t>SQL</a:t>
            </a:r>
            <a:r>
              <a:rPr kumimoji="1" lang="ja-JP" altLang="en-US" dirty="0" smtClean="0"/>
              <a:t>によってプログラミングしやすく、テーブル間結合など、便利な機能がありますが、これらを実現するためには様々な処理が必要で、全体のパフォーマンスを落とす結果となります。</a:t>
            </a:r>
            <a:endParaRPr kumimoji="1" lang="en-US" altLang="ja-JP" dirty="0" smtClean="0"/>
          </a:p>
          <a:p>
            <a:endParaRPr kumimoji="1" lang="en-US" altLang="ja-JP" dirty="0" smtClean="0"/>
          </a:p>
          <a:p>
            <a:r>
              <a:rPr kumimoji="1" lang="ja-JP" altLang="en-US" dirty="0" smtClean="0"/>
              <a:t>最後に、高度な信頼性により金融取引のようなトランザクション処理に向いているということが挙げられますが、これが分散処理のしにくさに結び着いています。</a:t>
            </a:r>
            <a:endParaRPr kumimoji="1" lang="en-US" altLang="ja-JP" dirty="0" smtClean="0"/>
          </a:p>
          <a:p>
            <a:endParaRPr kumimoji="1" lang="en-US" altLang="ja-JP" dirty="0" smtClean="0"/>
          </a:p>
          <a:p>
            <a:r>
              <a:rPr kumimoji="1" lang="en-US" altLang="ja-JP" dirty="0" smtClean="0"/>
              <a:t>RDBMS</a:t>
            </a:r>
            <a:r>
              <a:rPr kumimoji="1" lang="ja-JP" altLang="en-US" dirty="0" smtClean="0"/>
              <a:t>は優れたデータベースですが、それだけでは追いつかない分野がどんどん増えてきている、ということです。そのため、新しいタイプのデータベースが開発されました。それが、</a:t>
            </a:r>
            <a:r>
              <a:rPr kumimoji="1" lang="en-US" altLang="ja-JP" dirty="0" smtClean="0"/>
              <a:t>NoSQL</a:t>
            </a:r>
            <a:r>
              <a:rPr kumimoji="1" lang="ja-JP" altLang="en-US" dirty="0" smtClean="0"/>
              <a:t>です。</a:t>
            </a:r>
            <a:endParaRPr kumimoji="1" lang="en-US" altLang="ja-JP" dirty="0" smtClean="0"/>
          </a:p>
          <a:p>
            <a:endParaRPr kumimoji="1" lang="en-US" altLang="ja-JP" dirty="0" smtClean="0"/>
          </a:p>
          <a:p>
            <a:r>
              <a:rPr kumimoji="1" lang="en-US" altLang="ja-JP" dirty="0" smtClean="0"/>
              <a:t>NoSQL</a:t>
            </a:r>
            <a:r>
              <a:rPr kumimoji="1" lang="ja-JP" altLang="en-US" dirty="0" smtClean="0"/>
              <a:t>は、</a:t>
            </a:r>
            <a:r>
              <a:rPr kumimoji="1" lang="en-US" altLang="ja-JP" dirty="0" smtClean="0"/>
              <a:t>Not Only SQL (SQL</a:t>
            </a:r>
            <a:r>
              <a:rPr kumimoji="1" lang="ja-JP" altLang="en-US" dirty="0" err="1" smtClean="0"/>
              <a:t>だけ</a:t>
            </a:r>
            <a:r>
              <a:rPr kumimoji="1" lang="ja-JP" altLang="en-US" dirty="0" smtClean="0"/>
              <a:t>じゃないよ</a:t>
            </a:r>
            <a:r>
              <a:rPr kumimoji="1" lang="en-US" altLang="ja-JP" dirty="0" smtClean="0"/>
              <a:t>) </a:t>
            </a:r>
            <a:r>
              <a:rPr kumimoji="1" lang="ja-JP" altLang="en-US" dirty="0" smtClean="0"/>
              <a:t>と言う意味です。一時期「もう</a:t>
            </a:r>
            <a:r>
              <a:rPr kumimoji="1" lang="en-US" altLang="ja-JP" dirty="0" smtClean="0"/>
              <a:t>SQL</a:t>
            </a:r>
            <a:r>
              <a:rPr kumimoji="1" lang="ja-JP" altLang="en-US" dirty="0" smtClean="0"/>
              <a:t>はいらない」という意味ではないか、と言われましたが、</a:t>
            </a:r>
            <a:r>
              <a:rPr kumimoji="1" lang="en-US" altLang="ja-JP" dirty="0" smtClean="0"/>
              <a:t>NoSQL</a:t>
            </a:r>
            <a:r>
              <a:rPr kumimoji="1" lang="ja-JP" altLang="en-US" dirty="0" smtClean="0"/>
              <a:t>は</a:t>
            </a:r>
            <a:r>
              <a:rPr kumimoji="1" lang="en-US" altLang="ja-JP" dirty="0" smtClean="0"/>
              <a:t>SQL</a:t>
            </a:r>
            <a:r>
              <a:rPr kumimoji="1" lang="ja-JP" altLang="en-US" dirty="0" smtClean="0"/>
              <a:t>を置き換えるものでは無く、</a:t>
            </a:r>
            <a:r>
              <a:rPr kumimoji="1" lang="en-US" altLang="ja-JP" dirty="0" smtClean="0"/>
              <a:t>SQL</a:t>
            </a:r>
            <a:r>
              <a:rPr kumimoji="1" lang="ja-JP" altLang="en-US" dirty="0" smtClean="0"/>
              <a:t>の不得手な分野向けに開発された</a:t>
            </a:r>
            <a:r>
              <a:rPr kumimoji="1" lang="en-US" altLang="ja-JP" dirty="0" smtClean="0"/>
              <a:t>DB</a:t>
            </a:r>
            <a:r>
              <a:rPr kumimoji="1" lang="ja-JP" altLang="en-US" dirty="0" smtClean="0"/>
              <a:t>です。</a:t>
            </a:r>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257</a:t>
            </a:fld>
            <a:endParaRPr lang="ja-JP" altLang="en-US"/>
          </a:p>
        </p:txBody>
      </p:sp>
    </p:spTree>
    <p:extLst>
      <p:ext uri="{BB962C8B-B14F-4D97-AF65-F5344CB8AC3E}">
        <p14:creationId xmlns:p14="http://schemas.microsoft.com/office/powerpoint/2010/main" val="4092060823"/>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スライド イメージ プレースホルダ 1"/>
          <p:cNvSpPr>
            <a:spLocks noGrp="1" noRot="1" noChangeAspect="1" noTextEdit="1"/>
          </p:cNvSpPr>
          <p:nvPr>
            <p:ph type="sldImg"/>
          </p:nvPr>
        </p:nvSpPr>
        <p:spPr>
          <a:ln/>
        </p:spPr>
      </p:sp>
      <p:sp>
        <p:nvSpPr>
          <p:cNvPr id="46082" name="ノート プレースホルダ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ja-JP" altLang="en-US" dirty="0" smtClean="0"/>
              <a:t>最初にお話ししたように、</a:t>
            </a:r>
            <a:r>
              <a:rPr lang="en-US" altLang="ja-JP" dirty="0" smtClean="0"/>
              <a:t>RDBMS</a:t>
            </a:r>
            <a:r>
              <a:rPr lang="ja-JP" altLang="en-US" dirty="0" smtClean="0"/>
              <a:t>は構造化データを取り扱うのに非常に向いています。</a:t>
            </a:r>
            <a:endParaRPr lang="en-US" altLang="ja-JP" dirty="0" smtClean="0"/>
          </a:p>
          <a:p>
            <a:endParaRPr lang="en-US" altLang="ja-JP" dirty="0" smtClean="0"/>
          </a:p>
          <a:p>
            <a:r>
              <a:rPr lang="ja-JP" altLang="en-US" dirty="0" smtClean="0"/>
              <a:t>しかし、実際のビジネスで発生する情報は想定外の事も含め、この図のように不定形（非構造的）であることを表しています。</a:t>
            </a:r>
            <a:endParaRPr lang="en-US" altLang="ja-JP" dirty="0" smtClean="0"/>
          </a:p>
          <a:p>
            <a:r>
              <a:rPr lang="ja-JP" altLang="en-US" dirty="0" smtClean="0"/>
              <a:t>情報は生もので、日々形を変えていきます。ある時はこの情報が欲しい、ある人はこのデータが知りたいなど、その時その人その状況で</a:t>
            </a:r>
            <a:endParaRPr lang="en-US" altLang="ja-JP" dirty="0" smtClean="0"/>
          </a:p>
          <a:p>
            <a:r>
              <a:rPr lang="ja-JP" altLang="en-US" dirty="0" smtClean="0"/>
              <a:t>必要な情報は異なり、必然的に不定形となります。</a:t>
            </a:r>
          </a:p>
        </p:txBody>
      </p:sp>
      <p:sp>
        <p:nvSpPr>
          <p:cNvPr id="46083" name="スライド番号プレースホルダ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11225">
              <a:defRPr kumimoji="1" sz="2400">
                <a:solidFill>
                  <a:schemeClr val="tx1"/>
                </a:solidFill>
                <a:latin typeface="Arial Black" pitchFamily="34" charset="0"/>
                <a:ea typeface="HGP創英角ｺﾞｼｯｸUB" pitchFamily="50" charset="-128"/>
              </a:defRPr>
            </a:lvl1pPr>
            <a:lvl2pPr marL="742950" indent="-285750" defTabSz="911225">
              <a:defRPr kumimoji="1" sz="2400">
                <a:solidFill>
                  <a:schemeClr val="tx1"/>
                </a:solidFill>
                <a:latin typeface="Arial Black" pitchFamily="34" charset="0"/>
                <a:ea typeface="HGP創英角ｺﾞｼｯｸUB" pitchFamily="50" charset="-128"/>
              </a:defRPr>
            </a:lvl2pPr>
            <a:lvl3pPr marL="1143000" indent="-228600" defTabSz="911225">
              <a:defRPr kumimoji="1" sz="2400">
                <a:solidFill>
                  <a:schemeClr val="tx1"/>
                </a:solidFill>
                <a:latin typeface="Arial Black" pitchFamily="34" charset="0"/>
                <a:ea typeface="HGP創英角ｺﾞｼｯｸUB" pitchFamily="50" charset="-128"/>
              </a:defRPr>
            </a:lvl3pPr>
            <a:lvl4pPr marL="1600200" indent="-228600" defTabSz="911225">
              <a:defRPr kumimoji="1" sz="2400">
                <a:solidFill>
                  <a:schemeClr val="tx1"/>
                </a:solidFill>
                <a:latin typeface="Arial Black" pitchFamily="34" charset="0"/>
                <a:ea typeface="HGP創英角ｺﾞｼｯｸUB" pitchFamily="50" charset="-128"/>
              </a:defRPr>
            </a:lvl4pPr>
            <a:lvl5pPr marL="2057400" indent="-228600" defTabSz="911225">
              <a:defRPr kumimoji="1" sz="2400">
                <a:solidFill>
                  <a:schemeClr val="tx1"/>
                </a:solidFill>
                <a:latin typeface="Arial Black" pitchFamily="34" charset="0"/>
                <a:ea typeface="HGP創英角ｺﾞｼｯｸUB" pitchFamily="50" charset="-128"/>
              </a:defRPr>
            </a:lvl5pPr>
            <a:lvl6pPr marL="25146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6pPr>
            <a:lvl7pPr marL="29718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7pPr>
            <a:lvl8pPr marL="34290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8pPr>
            <a:lvl9pPr marL="38862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9pPr>
          </a:lstStyle>
          <a:p>
            <a:fld id="{2EEE6A7A-466C-40CB-BBBB-BAA025B68CFB}" type="slidenum">
              <a:rPr lang="en-US" altLang="ja-JP" sz="1300">
                <a:solidFill>
                  <a:schemeClr val="bg1"/>
                </a:solidFill>
                <a:latin typeface="Arial" pitchFamily="34" charset="0"/>
              </a:rPr>
              <a:pPr/>
              <a:t>258</a:t>
            </a:fld>
            <a:endParaRPr lang="en-US" altLang="ja-JP" sz="1300">
              <a:solidFill>
                <a:schemeClr val="bg1"/>
              </a:solidFill>
              <a:latin typeface="Arial" pitchFamily="34" charset="0"/>
            </a:endParaRPr>
          </a:p>
        </p:txBody>
      </p:sp>
    </p:spTree>
    <p:extLst>
      <p:ext uri="{BB962C8B-B14F-4D97-AF65-F5344CB8AC3E}">
        <p14:creationId xmlns:p14="http://schemas.microsoft.com/office/powerpoint/2010/main" val="203615908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【図解】コレ１枚でわかるクラウドがもたらす</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の新たな価値</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クラウド・コンピューティングの登場により、私たちの日常やビジネスにおける</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の価値が大きく変化しつつあります。</a:t>
            </a:r>
          </a:p>
          <a:p>
            <a:r>
              <a:rPr kumimoji="1" lang="ja-JP" altLang="ja-JP" sz="1200" kern="1200" dirty="0" smtClean="0">
                <a:solidFill>
                  <a:schemeClr val="tx1"/>
                </a:solidFill>
                <a:effectLst/>
                <a:latin typeface="+mn-lt"/>
                <a:ea typeface="+mn-ea"/>
                <a:cs typeface="+mn-cs"/>
              </a:rPr>
              <a:t>クラウドは、システム資源の価格破壊をもたらしました。例えば、世界最大のクラウド・サービス事業者である</a:t>
            </a:r>
            <a:r>
              <a:rPr kumimoji="1" lang="en-US" altLang="ja-JP" sz="1200" kern="1200" dirty="0" smtClean="0">
                <a:solidFill>
                  <a:schemeClr val="tx1"/>
                </a:solidFill>
                <a:effectLst/>
                <a:latin typeface="+mn-lt"/>
                <a:ea typeface="+mn-ea"/>
                <a:cs typeface="+mn-cs"/>
              </a:rPr>
              <a:t>AWS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Amazon Web Services</a:t>
            </a:r>
            <a:r>
              <a:rPr kumimoji="1" lang="ja-JP" altLang="ja-JP" sz="1200" kern="1200" dirty="0" smtClean="0">
                <a:solidFill>
                  <a:schemeClr val="tx1"/>
                </a:solidFill>
                <a:effectLst/>
                <a:latin typeface="+mn-lt"/>
                <a:ea typeface="+mn-ea"/>
                <a:cs typeface="+mn-cs"/>
              </a:rPr>
              <a:t>）は、</a:t>
            </a:r>
            <a:r>
              <a:rPr kumimoji="1" lang="en-US" altLang="ja-JP" sz="1200" kern="1200" dirty="0" smtClean="0">
                <a:solidFill>
                  <a:schemeClr val="tx1"/>
                </a:solidFill>
                <a:effectLst/>
                <a:latin typeface="+mn-lt"/>
                <a:ea typeface="+mn-ea"/>
                <a:cs typeface="+mn-cs"/>
              </a:rPr>
              <a:t>2006</a:t>
            </a:r>
            <a:r>
              <a:rPr kumimoji="1" lang="ja-JP" altLang="ja-JP" sz="1200" kern="1200" dirty="0" smtClean="0">
                <a:solidFill>
                  <a:schemeClr val="tx1"/>
                </a:solidFill>
                <a:effectLst/>
                <a:latin typeface="+mn-lt"/>
                <a:ea typeface="+mn-ea"/>
                <a:cs typeface="+mn-cs"/>
              </a:rPr>
              <a:t>年のサービス開始以来、約</a:t>
            </a:r>
            <a:r>
              <a:rPr kumimoji="1" lang="en-US" altLang="ja-JP" sz="1200" kern="1200" dirty="0" smtClean="0">
                <a:solidFill>
                  <a:schemeClr val="tx1"/>
                </a:solidFill>
                <a:effectLst/>
                <a:latin typeface="+mn-lt"/>
                <a:ea typeface="+mn-ea"/>
                <a:cs typeface="+mn-cs"/>
              </a:rPr>
              <a:t>50</a:t>
            </a:r>
            <a:r>
              <a:rPr kumimoji="1" lang="ja-JP" altLang="ja-JP" sz="1200" kern="1200" dirty="0" smtClean="0">
                <a:solidFill>
                  <a:schemeClr val="tx1"/>
                </a:solidFill>
                <a:effectLst/>
                <a:latin typeface="+mn-lt"/>
                <a:ea typeface="+mn-ea"/>
                <a:cs typeface="+mn-cs"/>
              </a:rPr>
              <a:t>回、一貫して値下げを繰り返しています。これに追従するように、</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Google</a:t>
            </a:r>
            <a:r>
              <a:rPr kumimoji="1" lang="ja-JP" altLang="ja-JP" sz="1200" kern="1200" dirty="0" smtClean="0">
                <a:solidFill>
                  <a:schemeClr val="tx1"/>
                </a:solidFill>
                <a:effectLst/>
                <a:latin typeface="+mn-lt"/>
                <a:ea typeface="+mn-ea"/>
                <a:cs typeface="+mn-cs"/>
              </a:rPr>
              <a:t>も値下げを繰り返し、熾烈な価格競争を展開しています。コンピューター機器の販売ビジネスでは、到底まねのできない価格競争と言えるでしょう。また、システム資源の調達や運用を従量課金型のサービスとして提供することで、ユーザー企業は、必要最小限のシステム資源を、僅かな運用管理負担で利用できるようになったのです。</a:t>
            </a:r>
          </a:p>
          <a:p>
            <a:r>
              <a:rPr kumimoji="1" lang="ja-JP" altLang="ja-JP" sz="1200" kern="1200" dirty="0" smtClean="0">
                <a:solidFill>
                  <a:schemeClr val="tx1"/>
                </a:solidFill>
                <a:effectLst/>
                <a:latin typeface="+mn-lt"/>
                <a:ea typeface="+mn-ea"/>
                <a:cs typeface="+mn-cs"/>
              </a:rPr>
              <a:t>かつて、情報システムを構築し使用するためには、システム資源を購入し、運用管理の専門家を雇わなくてはなりませんでした。それなりの初期投資リスクを覚悟して、取り組まなければならなかったのです。しかし、クラウドの登場によりこの常識は覆されました。そのため、これまで</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の利用に二の足を踏んでいた業務領域や新規事業への適用が拡大しつつあります。</a:t>
            </a:r>
          </a:p>
          <a:p>
            <a:r>
              <a:rPr kumimoji="1" lang="ja-JP" altLang="ja-JP" sz="1200" kern="1200" dirty="0" smtClean="0">
                <a:solidFill>
                  <a:schemeClr val="tx1"/>
                </a:solidFill>
                <a:effectLst/>
                <a:latin typeface="+mn-lt"/>
                <a:ea typeface="+mn-ea"/>
                <a:cs typeface="+mn-cs"/>
              </a:rPr>
              <a:t>また、スタートアップ企業にとっては、「失敗のコスト」が大きく低減し、容易にチャレンジできる環境が与えられるようになりました。</a:t>
            </a:r>
          </a:p>
          <a:p>
            <a:r>
              <a:rPr kumimoji="1" lang="ja-JP" altLang="ja-JP" sz="1200" kern="1200" dirty="0" smtClean="0">
                <a:solidFill>
                  <a:schemeClr val="tx1"/>
                </a:solidFill>
                <a:effectLst/>
                <a:latin typeface="+mn-lt"/>
                <a:ea typeface="+mn-ea"/>
                <a:cs typeface="+mn-cs"/>
              </a:rPr>
              <a:t>新規事業の成功確率は、１千回に数回といわれるほどハードルの高いものです。そのため、初期投資リスクが大きな時代には、新規事業へのチャレンジは、慎重にならざるを得ず、また、膨大なスタートアップ資金を調達しなければなりませんでした。しかし、クラウドの普及により、少ない初期投資コストで、様々なアイデアを試してみることができるようになったのです。</a:t>
            </a:r>
          </a:p>
          <a:p>
            <a:r>
              <a:rPr kumimoji="1" lang="ja-JP" altLang="ja-JP" sz="1200" kern="1200" dirty="0" smtClean="0">
                <a:solidFill>
                  <a:schemeClr val="tx1"/>
                </a:solidFill>
                <a:effectLst/>
                <a:latin typeface="+mn-lt"/>
                <a:ea typeface="+mn-ea"/>
                <a:cs typeface="+mn-cs"/>
              </a:rPr>
              <a:t>このように「失敗のコスト」が、低減することでチャレンジが促され、成功確率は変わらなくても、チャレンジの回数が増えることで、成功の回数も増えつつあります。その結果、イノベーションは促進され、適用業務領域を拡大しています。また、</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や</a:t>
            </a:r>
            <a:r>
              <a:rPr kumimoji="1" lang="en-US" altLang="ja-JP" sz="1200" kern="1200" dirty="0" err="1" smtClean="0">
                <a:solidFill>
                  <a:schemeClr val="tx1"/>
                </a:solidFill>
                <a:effectLst/>
                <a:latin typeface="+mn-lt"/>
                <a:ea typeface="+mn-ea"/>
                <a:cs typeface="+mn-cs"/>
              </a:rPr>
              <a:t>PaaS</a:t>
            </a:r>
            <a:r>
              <a:rPr kumimoji="1" lang="ja-JP" altLang="ja-JP" sz="1200" kern="1200" dirty="0" smtClean="0">
                <a:solidFill>
                  <a:schemeClr val="tx1"/>
                </a:solidFill>
                <a:effectLst/>
                <a:latin typeface="+mn-lt"/>
                <a:ea typeface="+mn-ea"/>
                <a:cs typeface="+mn-cs"/>
              </a:rPr>
              <a:t>の普及により、高度なシステム機能を１から作り込まなくてもクラウド・サービスとして利用し、これを組み合わせることで、新たなサービスを作れる時代になりました。これによりシステム開発や運用管理と言った</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の難しさは隠蔽され、</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利用者の裾野をこれまでになく拡大しつつあります。</a:t>
            </a:r>
          </a:p>
          <a:p>
            <a:r>
              <a:rPr kumimoji="1" lang="ja-JP" altLang="ja-JP" sz="1200" kern="1200" dirty="0" smtClean="0">
                <a:solidFill>
                  <a:schemeClr val="tx1"/>
                </a:solidFill>
                <a:effectLst/>
                <a:latin typeface="+mn-lt"/>
                <a:ea typeface="+mn-ea"/>
                <a:cs typeface="+mn-cs"/>
              </a:rPr>
              <a:t>これに伴い、ビジネスや日常における</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の価値は、向上してゆきます。同時に、</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は、その存在自身を隠蔽化してしまうほどに、私たちの周囲や環境に溶け込む「</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のアンビエント化」をもたらしつつあると言えるでしょう。</a:t>
            </a:r>
          </a:p>
          <a:p>
            <a:r>
              <a:rPr kumimoji="1" lang="ja-JP" altLang="ja-JP" sz="1200" kern="1200" dirty="0" smtClean="0">
                <a:solidFill>
                  <a:schemeClr val="tx1"/>
                </a:solidFill>
                <a:effectLst/>
                <a:latin typeface="+mn-lt"/>
                <a:ea typeface="+mn-ea"/>
                <a:cs typeface="+mn-cs"/>
              </a:rPr>
              <a:t>このように</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の価値は、これまでにも増して大きくなってゆきます。しかし、このような価値を生みだすことを目的とせず、工数提供という手段を価値と捉えるビジネスは、</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の「サービス化」と、それに伴う「難しさの隠蔽」によって、ビジネス・チャンスを失ってゆくことを覚悟しなければならないでしょう。</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32</a:t>
            </a:fld>
            <a:endParaRPr kumimoji="1" lang="ja-JP" altLang="en-US"/>
          </a:p>
        </p:txBody>
      </p:sp>
    </p:spTree>
    <p:extLst>
      <p:ext uri="{BB962C8B-B14F-4D97-AF65-F5344CB8AC3E}">
        <p14:creationId xmlns:p14="http://schemas.microsoft.com/office/powerpoint/2010/main" val="308264005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スライド イメージ プレースホルダ 1"/>
          <p:cNvSpPr>
            <a:spLocks noGrp="1" noRot="1" noChangeAspect="1" noTextEdit="1"/>
          </p:cNvSpPr>
          <p:nvPr>
            <p:ph type="sldImg"/>
          </p:nvPr>
        </p:nvSpPr>
        <p:spPr>
          <a:ln/>
        </p:spPr>
      </p:sp>
      <p:sp>
        <p:nvSpPr>
          <p:cNvPr id="48130" name="ノート プレースホルダ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ja-JP" altLang="en-US" dirty="0" smtClean="0"/>
              <a:t>この不定形な情報のうち、</a:t>
            </a:r>
            <a:r>
              <a:rPr lang="en-US" altLang="ja-JP" dirty="0" smtClean="0"/>
              <a:t>RDBMS</a:t>
            </a:r>
            <a:r>
              <a:rPr lang="ja-JP" altLang="en-US" dirty="0" smtClean="0"/>
              <a:t>が上手に管理できるのは、ほんの一部分です。</a:t>
            </a:r>
            <a:r>
              <a:rPr lang="en-US" altLang="ja-JP" dirty="0" smtClean="0"/>
              <a:t/>
            </a:r>
            <a:br>
              <a:rPr lang="en-US" altLang="ja-JP" dirty="0" smtClean="0"/>
            </a:br>
            <a:r>
              <a:rPr lang="ja-JP" altLang="en-US" dirty="0" smtClean="0"/>
              <a:t>基本的に</a:t>
            </a:r>
            <a:r>
              <a:rPr lang="en-US" altLang="ja-JP" dirty="0" smtClean="0"/>
              <a:t>RDBMS</a:t>
            </a:r>
            <a:r>
              <a:rPr lang="ja-JP" altLang="en-US" dirty="0" smtClean="0"/>
              <a:t>は、演算処理やトランザクション処理を高速に行うためのデータベース管理システムですが、全てのデータを対象にするわけではなく、データの一部を「正規化」という処理により切り出し、残りのデータは捨て去る、といった考え方です。</a:t>
            </a:r>
            <a:r>
              <a:rPr lang="en-US" altLang="ja-JP" dirty="0" smtClean="0"/>
              <a:t/>
            </a:r>
            <a:br>
              <a:rPr lang="en-US" altLang="ja-JP" dirty="0" smtClean="0"/>
            </a:br>
            <a:r>
              <a:rPr lang="ja-JP" altLang="en-US" dirty="0" smtClean="0"/>
              <a:t>従って、正規化の対象から外れる、基幹システムで管理しないような情報、例えばナレッジ情報、ドキュメント情報、コンテンツ情報などに代表される、現場で必要とされる様々な形のデータを</a:t>
            </a:r>
            <a:r>
              <a:rPr lang="en-US" altLang="ja-JP" dirty="0" smtClean="0"/>
              <a:t>RDBMS</a:t>
            </a:r>
            <a:r>
              <a:rPr lang="ja-JP" altLang="en-US" dirty="0" smtClean="0"/>
              <a:t>で管理することは基本的に向いていないといえます。</a:t>
            </a:r>
            <a:endParaRPr lang="en-US" altLang="ja-JP" dirty="0" smtClean="0"/>
          </a:p>
        </p:txBody>
      </p:sp>
      <p:sp>
        <p:nvSpPr>
          <p:cNvPr id="48131" name="スライド番号プレースホルダ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11225">
              <a:defRPr kumimoji="1" sz="2400">
                <a:solidFill>
                  <a:schemeClr val="tx1"/>
                </a:solidFill>
                <a:latin typeface="Arial Black" pitchFamily="34" charset="0"/>
                <a:ea typeface="HGP創英角ｺﾞｼｯｸUB" pitchFamily="50" charset="-128"/>
              </a:defRPr>
            </a:lvl1pPr>
            <a:lvl2pPr marL="742950" indent="-285750" defTabSz="911225">
              <a:defRPr kumimoji="1" sz="2400">
                <a:solidFill>
                  <a:schemeClr val="tx1"/>
                </a:solidFill>
                <a:latin typeface="Arial Black" pitchFamily="34" charset="0"/>
                <a:ea typeface="HGP創英角ｺﾞｼｯｸUB" pitchFamily="50" charset="-128"/>
              </a:defRPr>
            </a:lvl2pPr>
            <a:lvl3pPr marL="1143000" indent="-228600" defTabSz="911225">
              <a:defRPr kumimoji="1" sz="2400">
                <a:solidFill>
                  <a:schemeClr val="tx1"/>
                </a:solidFill>
                <a:latin typeface="Arial Black" pitchFamily="34" charset="0"/>
                <a:ea typeface="HGP創英角ｺﾞｼｯｸUB" pitchFamily="50" charset="-128"/>
              </a:defRPr>
            </a:lvl3pPr>
            <a:lvl4pPr marL="1600200" indent="-228600" defTabSz="911225">
              <a:defRPr kumimoji="1" sz="2400">
                <a:solidFill>
                  <a:schemeClr val="tx1"/>
                </a:solidFill>
                <a:latin typeface="Arial Black" pitchFamily="34" charset="0"/>
                <a:ea typeface="HGP創英角ｺﾞｼｯｸUB" pitchFamily="50" charset="-128"/>
              </a:defRPr>
            </a:lvl4pPr>
            <a:lvl5pPr marL="2057400" indent="-228600" defTabSz="911225">
              <a:defRPr kumimoji="1" sz="2400">
                <a:solidFill>
                  <a:schemeClr val="tx1"/>
                </a:solidFill>
                <a:latin typeface="Arial Black" pitchFamily="34" charset="0"/>
                <a:ea typeface="HGP創英角ｺﾞｼｯｸUB" pitchFamily="50" charset="-128"/>
              </a:defRPr>
            </a:lvl5pPr>
            <a:lvl6pPr marL="25146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6pPr>
            <a:lvl7pPr marL="29718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7pPr>
            <a:lvl8pPr marL="34290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8pPr>
            <a:lvl9pPr marL="38862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9pPr>
          </a:lstStyle>
          <a:p>
            <a:fld id="{669E3FE1-B562-44F7-8B31-742758953122}" type="slidenum">
              <a:rPr lang="en-US" altLang="ja-JP" sz="1300">
                <a:solidFill>
                  <a:schemeClr val="bg1"/>
                </a:solidFill>
                <a:latin typeface="Arial" pitchFamily="34" charset="0"/>
              </a:rPr>
              <a:pPr/>
              <a:t>259</a:t>
            </a:fld>
            <a:endParaRPr lang="en-US" altLang="ja-JP" sz="1300">
              <a:solidFill>
                <a:schemeClr val="bg1"/>
              </a:solidFill>
              <a:latin typeface="Arial" pitchFamily="34" charset="0"/>
            </a:endParaRPr>
          </a:p>
        </p:txBody>
      </p:sp>
    </p:spTree>
    <p:extLst>
      <p:ext uri="{BB962C8B-B14F-4D97-AF65-F5344CB8AC3E}">
        <p14:creationId xmlns:p14="http://schemas.microsoft.com/office/powerpoint/2010/main" val="267113752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スライド イメージ プレースホルダ 1"/>
          <p:cNvSpPr>
            <a:spLocks noGrp="1" noRot="1" noChangeAspect="1" noTextEdit="1"/>
          </p:cNvSpPr>
          <p:nvPr>
            <p:ph type="sldImg"/>
          </p:nvPr>
        </p:nvSpPr>
        <p:spPr>
          <a:ln/>
        </p:spPr>
      </p:sp>
      <p:sp>
        <p:nvSpPr>
          <p:cNvPr id="50178" name="ノート プレースホルダ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ja-JP" altLang="en-US" dirty="0" smtClean="0"/>
              <a:t>では実際のビジネスで発生する不定形の情報をどのように管理すると最適なのでしょうか。</a:t>
            </a:r>
            <a:endParaRPr lang="en-US" altLang="ja-JP" dirty="0" smtClean="0"/>
          </a:p>
          <a:p>
            <a:endParaRPr lang="en-US" altLang="ja-JP" dirty="0" smtClean="0"/>
          </a:p>
          <a:p>
            <a:r>
              <a:rPr lang="ja-JP" altLang="en-US" dirty="0" smtClean="0"/>
              <a:t>トランザクション処理や演算処理が必要な部分、いわゆる基幹システムは、やはり「正規化」して</a:t>
            </a:r>
            <a:r>
              <a:rPr lang="en-US" altLang="ja-JP" dirty="0" smtClean="0"/>
              <a:t>RDBMS</a:t>
            </a:r>
            <a:r>
              <a:rPr lang="ja-JP" altLang="en-US" dirty="0" smtClean="0"/>
              <a:t>で管理する事が適しています。</a:t>
            </a:r>
            <a:endParaRPr lang="en-US" altLang="ja-JP" dirty="0" smtClean="0"/>
          </a:p>
          <a:p>
            <a:r>
              <a:rPr lang="ja-JP" altLang="en-US" dirty="0" smtClean="0"/>
              <a:t>そして、その周辺部分、例えばナレッジ情報やドキュメント情報、コンテンツ情報などの現場で用いられる情報を管理するために開発されたのが、ドキュメント指向</a:t>
            </a:r>
            <a:r>
              <a:rPr lang="en-US" altLang="ja-JP" dirty="0" smtClean="0"/>
              <a:t>DB</a:t>
            </a:r>
            <a:r>
              <a:rPr lang="ja-JP" altLang="en-US" dirty="0" smtClean="0"/>
              <a:t>です。</a:t>
            </a:r>
            <a:r>
              <a:rPr lang="en-US" altLang="ja-JP" dirty="0" smtClean="0"/>
              <a:t>SQL</a:t>
            </a:r>
            <a:r>
              <a:rPr lang="ja-JP" altLang="en-US" dirty="0" smtClean="0"/>
              <a:t>を使わないため、</a:t>
            </a:r>
            <a:r>
              <a:rPr lang="en-US" altLang="ja-JP" dirty="0" smtClean="0"/>
              <a:t>KVS</a:t>
            </a:r>
            <a:r>
              <a:rPr lang="ja-JP" altLang="en-US" dirty="0" smtClean="0"/>
              <a:t>と共に</a:t>
            </a:r>
            <a:r>
              <a:rPr lang="en-US" altLang="ja-JP" dirty="0" smtClean="0"/>
              <a:t>NoSQL</a:t>
            </a:r>
            <a:r>
              <a:rPr lang="en-US" altLang="ja-JP" baseline="0" dirty="0" smtClean="0"/>
              <a:t> DB</a:t>
            </a:r>
            <a:r>
              <a:rPr lang="ja-JP" altLang="en-US" baseline="0" dirty="0" smtClean="0"/>
              <a:t>として分類されています。</a:t>
            </a:r>
            <a:r>
              <a:rPr lang="en-US" altLang="ja-JP" dirty="0" smtClean="0"/>
              <a:t/>
            </a:r>
            <a:br>
              <a:rPr lang="en-US" altLang="ja-JP" dirty="0" smtClean="0"/>
            </a:br>
            <a:endParaRPr lang="en-US" altLang="ja-JP" dirty="0" smtClean="0"/>
          </a:p>
          <a:p>
            <a:r>
              <a:rPr lang="ja-JP" altLang="en-US" dirty="0" smtClean="0"/>
              <a:t>現在、基幹システムはかなりの割合で普及しています。それは、</a:t>
            </a:r>
            <a:r>
              <a:rPr lang="en-US" altLang="ja-JP" dirty="0" smtClean="0"/>
              <a:t>RDBMS</a:t>
            </a:r>
            <a:r>
              <a:rPr lang="ja-JP" altLang="en-US" dirty="0" smtClean="0"/>
              <a:t>の考え方が、限られたハードスペックでもＩＴを業務に用いることを目指す、という考え方とマッチしていたからです。</a:t>
            </a:r>
            <a:endParaRPr lang="en-US" altLang="ja-JP" dirty="0" smtClean="0"/>
          </a:p>
          <a:p>
            <a:endParaRPr lang="en-US" altLang="ja-JP" dirty="0" smtClean="0"/>
          </a:p>
          <a:p>
            <a:r>
              <a:rPr lang="ja-JP" altLang="en-US" dirty="0" smtClean="0"/>
              <a:t>昨今はハードスペックも向上してきました。従来はＩＴ化が困難であった領域でも、ドキュメント指向</a:t>
            </a:r>
            <a:r>
              <a:rPr lang="en-US" altLang="ja-JP" dirty="0" smtClean="0"/>
              <a:t>DB</a:t>
            </a:r>
            <a:r>
              <a:rPr lang="ja-JP" altLang="en-US" dirty="0" smtClean="0"/>
              <a:t>を用いて情報化投資を行い、業務の効率化を図ることが現実的になってきました。</a:t>
            </a:r>
            <a:endParaRPr lang="en-US" altLang="ja-JP" dirty="0" smtClean="0"/>
          </a:p>
        </p:txBody>
      </p:sp>
      <p:sp>
        <p:nvSpPr>
          <p:cNvPr id="50179" name="スライド番号プレースホルダ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11225">
              <a:defRPr kumimoji="1" sz="2400">
                <a:solidFill>
                  <a:schemeClr val="tx1"/>
                </a:solidFill>
                <a:latin typeface="Arial Black" pitchFamily="34" charset="0"/>
                <a:ea typeface="HGP創英角ｺﾞｼｯｸUB" pitchFamily="50" charset="-128"/>
              </a:defRPr>
            </a:lvl1pPr>
            <a:lvl2pPr marL="742950" indent="-285750" defTabSz="911225">
              <a:defRPr kumimoji="1" sz="2400">
                <a:solidFill>
                  <a:schemeClr val="tx1"/>
                </a:solidFill>
                <a:latin typeface="Arial Black" pitchFamily="34" charset="0"/>
                <a:ea typeface="HGP創英角ｺﾞｼｯｸUB" pitchFamily="50" charset="-128"/>
              </a:defRPr>
            </a:lvl2pPr>
            <a:lvl3pPr marL="1143000" indent="-228600" defTabSz="911225">
              <a:defRPr kumimoji="1" sz="2400">
                <a:solidFill>
                  <a:schemeClr val="tx1"/>
                </a:solidFill>
                <a:latin typeface="Arial Black" pitchFamily="34" charset="0"/>
                <a:ea typeface="HGP創英角ｺﾞｼｯｸUB" pitchFamily="50" charset="-128"/>
              </a:defRPr>
            </a:lvl3pPr>
            <a:lvl4pPr marL="1600200" indent="-228600" defTabSz="911225">
              <a:defRPr kumimoji="1" sz="2400">
                <a:solidFill>
                  <a:schemeClr val="tx1"/>
                </a:solidFill>
                <a:latin typeface="Arial Black" pitchFamily="34" charset="0"/>
                <a:ea typeface="HGP創英角ｺﾞｼｯｸUB" pitchFamily="50" charset="-128"/>
              </a:defRPr>
            </a:lvl4pPr>
            <a:lvl5pPr marL="2057400" indent="-228600" defTabSz="911225">
              <a:defRPr kumimoji="1" sz="2400">
                <a:solidFill>
                  <a:schemeClr val="tx1"/>
                </a:solidFill>
                <a:latin typeface="Arial Black" pitchFamily="34" charset="0"/>
                <a:ea typeface="HGP創英角ｺﾞｼｯｸUB" pitchFamily="50" charset="-128"/>
              </a:defRPr>
            </a:lvl5pPr>
            <a:lvl6pPr marL="25146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6pPr>
            <a:lvl7pPr marL="29718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7pPr>
            <a:lvl8pPr marL="34290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8pPr>
            <a:lvl9pPr marL="3886200" indent="-228600" defTabSz="911225" fontAlgn="base">
              <a:spcBef>
                <a:spcPct val="0"/>
              </a:spcBef>
              <a:spcAft>
                <a:spcPct val="0"/>
              </a:spcAft>
              <a:defRPr kumimoji="1" sz="2400">
                <a:solidFill>
                  <a:schemeClr val="tx1"/>
                </a:solidFill>
                <a:latin typeface="Arial Black" pitchFamily="34" charset="0"/>
                <a:ea typeface="HGP創英角ｺﾞｼｯｸUB" pitchFamily="50" charset="-128"/>
              </a:defRPr>
            </a:lvl9pPr>
          </a:lstStyle>
          <a:p>
            <a:fld id="{1F6BC63D-43DC-4E72-80B8-824C0370D8A5}" type="slidenum">
              <a:rPr lang="en-US" altLang="ja-JP" sz="1300">
                <a:solidFill>
                  <a:schemeClr val="bg1"/>
                </a:solidFill>
                <a:latin typeface="Arial" pitchFamily="34" charset="0"/>
              </a:rPr>
              <a:pPr/>
              <a:t>260</a:t>
            </a:fld>
            <a:endParaRPr lang="en-US" altLang="ja-JP" sz="1300">
              <a:solidFill>
                <a:schemeClr val="bg1"/>
              </a:solidFill>
              <a:latin typeface="Arial" pitchFamily="34" charset="0"/>
            </a:endParaRPr>
          </a:p>
        </p:txBody>
      </p:sp>
    </p:spTree>
    <p:extLst>
      <p:ext uri="{BB962C8B-B14F-4D97-AF65-F5344CB8AC3E}">
        <p14:creationId xmlns:p14="http://schemas.microsoft.com/office/powerpoint/2010/main" val="308644432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sz="1200" kern="1200" dirty="0" smtClean="0">
                <a:solidFill>
                  <a:schemeClr val="tx1"/>
                </a:solidFill>
                <a:effectLst/>
                <a:latin typeface="+mn-lt"/>
                <a:ea typeface="+mn-ea"/>
                <a:cs typeface="+mn-cs"/>
              </a:rPr>
              <a:t>ドコモ</a:t>
            </a:r>
            <a:r>
              <a:rPr kumimoji="1" lang="en-US" altLang="ja-JP" sz="1200" kern="1200" dirty="0" smtClean="0">
                <a:solidFill>
                  <a:schemeClr val="tx1"/>
                </a:solidFill>
                <a:effectLst/>
                <a:latin typeface="+mn-lt"/>
                <a:ea typeface="+mn-ea"/>
                <a:cs typeface="+mn-cs"/>
              </a:rPr>
              <a:t>5G</a:t>
            </a:r>
            <a:r>
              <a:rPr kumimoji="1" lang="ja-JP" altLang="en-US" sz="1200" kern="1200" dirty="0" smtClean="0">
                <a:solidFill>
                  <a:schemeClr val="tx1"/>
                </a:solidFill>
                <a:effectLst/>
                <a:latin typeface="+mn-lt"/>
                <a:ea typeface="+mn-ea"/>
                <a:cs typeface="+mn-cs"/>
              </a:rPr>
              <a:t>ホワイトペーパー</a:t>
            </a:r>
            <a:endParaRPr kumimoji="1" lang="en-US" altLang="ja-JP" dirty="0" smtClean="0"/>
          </a:p>
          <a:p>
            <a:r>
              <a:rPr kumimoji="1" lang="en-US" altLang="ja-JP" dirty="0" smtClean="0"/>
              <a:t>https://www.nttdocomo.co.jp/binary/pdf/corporate/technology/whitepaper_5g/DOCOMO_5G_White_PaperJP_20141006.pdf</a:t>
            </a:r>
            <a:endParaRPr kumimoji="1" lang="ja-JP" altLang="en-US" dirty="0" smtClean="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282</a:t>
            </a:fld>
            <a:endParaRPr kumimoji="1" lang="ja-JP" altLang="en-US"/>
          </a:p>
        </p:txBody>
      </p:sp>
    </p:spTree>
    <p:extLst>
      <p:ext uri="{BB962C8B-B14F-4D97-AF65-F5344CB8AC3E}">
        <p14:creationId xmlns:p14="http://schemas.microsoft.com/office/powerpoint/2010/main" val="196750573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283</a:t>
            </a:fld>
            <a:endParaRPr kumimoji="1" lang="ja-JP" altLang="en-US"/>
          </a:p>
        </p:txBody>
      </p:sp>
    </p:spTree>
    <p:extLst>
      <p:ext uri="{BB962C8B-B14F-4D97-AF65-F5344CB8AC3E}">
        <p14:creationId xmlns:p14="http://schemas.microsoft.com/office/powerpoint/2010/main" val="31661275"/>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1G</a:t>
            </a:r>
          </a:p>
          <a:p>
            <a:r>
              <a:rPr kumimoji="1" lang="en-US" altLang="ja-JP" dirty="0" smtClean="0"/>
              <a:t>1981</a:t>
            </a:r>
            <a:r>
              <a:rPr kumimoji="1" lang="ja-JP" altLang="en-US" dirty="0" smtClean="0"/>
              <a:t>年に欧州で</a:t>
            </a:r>
            <a:r>
              <a:rPr kumimoji="1" lang="en-US" altLang="ja-JP" dirty="0" smtClean="0"/>
              <a:t>NMT</a:t>
            </a:r>
            <a:r>
              <a:rPr kumimoji="1" lang="ja-JP" altLang="en-US" dirty="0" smtClean="0"/>
              <a:t>のサービスが開始</a:t>
            </a:r>
            <a:endParaRPr kumimoji="1" lang="en-US" altLang="ja-JP" dirty="0" smtClean="0"/>
          </a:p>
          <a:p>
            <a:endParaRPr kumimoji="1" lang="en-US" altLang="ja-JP" dirty="0" smtClean="0"/>
          </a:p>
          <a:p>
            <a:r>
              <a:rPr kumimoji="1" lang="en-US" altLang="ja-JP" dirty="0" smtClean="0"/>
              <a:t>2G</a:t>
            </a:r>
            <a:r>
              <a:rPr kumimoji="1" lang="ja-JP" altLang="en-US" dirty="0" smtClean="0"/>
              <a:t>（デジタル）</a:t>
            </a:r>
            <a:endParaRPr kumimoji="1" lang="en-US" altLang="ja-JP" dirty="0" smtClean="0"/>
          </a:p>
          <a:p>
            <a:r>
              <a:rPr kumimoji="1" lang="en-US" altLang="ja-JP" dirty="0" smtClean="0"/>
              <a:t>1992</a:t>
            </a:r>
            <a:r>
              <a:rPr kumimoji="1" lang="ja-JP" altLang="en-US" dirty="0" smtClean="0"/>
              <a:t>年ドイツで</a:t>
            </a:r>
            <a:r>
              <a:rPr kumimoji="1" lang="en-US" altLang="ja-JP" dirty="0" smtClean="0"/>
              <a:t>GSM</a:t>
            </a:r>
            <a:r>
              <a:rPr kumimoji="1" lang="ja-JP" altLang="en-US" dirty="0" smtClean="0"/>
              <a:t>のサービス開始</a:t>
            </a:r>
            <a:endParaRPr kumimoji="1" lang="en-US" altLang="ja-JP" dirty="0" smtClean="0"/>
          </a:p>
          <a:p>
            <a:r>
              <a:rPr kumimoji="1" lang="en-US" altLang="ja-JP" dirty="0" smtClean="0"/>
              <a:t>1993</a:t>
            </a:r>
            <a:r>
              <a:rPr kumimoji="1" lang="ja-JP" altLang="en-US" dirty="0" smtClean="0"/>
              <a:t>年ドコモが</a:t>
            </a:r>
            <a:r>
              <a:rPr kumimoji="1" lang="en-US" altLang="ja-JP" dirty="0" smtClean="0"/>
              <a:t>PDC</a:t>
            </a:r>
            <a:r>
              <a:rPr kumimoji="1" lang="ja-JP" altLang="en-US" dirty="0" smtClean="0"/>
              <a:t>サービスを開始　回線交換で</a:t>
            </a:r>
            <a:r>
              <a:rPr kumimoji="1" lang="en-US" altLang="ja-JP" dirty="0" smtClean="0"/>
              <a:t>9.6kbps</a:t>
            </a:r>
            <a:r>
              <a:rPr kumimoji="1" lang="ja-JP" altLang="en-US" dirty="0" err="1" smtClean="0"/>
              <a:t>、</a:t>
            </a:r>
            <a:r>
              <a:rPr kumimoji="1" lang="ja-JP" altLang="en-US" dirty="0" smtClean="0"/>
              <a:t>パケットで</a:t>
            </a:r>
            <a:r>
              <a:rPr kumimoji="1" lang="en-US" altLang="ja-JP" dirty="0" smtClean="0"/>
              <a:t>28.9kbps</a:t>
            </a:r>
          </a:p>
          <a:p>
            <a:r>
              <a:rPr kumimoji="1" lang="ja-JP" altLang="en-US" dirty="0" smtClean="0"/>
              <a:t>後に</a:t>
            </a:r>
            <a:r>
              <a:rPr kumimoji="1" lang="en-US" altLang="ja-JP" dirty="0" smtClean="0"/>
              <a:t>EDGE Evolution</a:t>
            </a:r>
            <a:r>
              <a:rPr kumimoji="1" lang="ja-JP" altLang="en-US" dirty="0" smtClean="0"/>
              <a:t>で</a:t>
            </a:r>
            <a:r>
              <a:rPr kumimoji="1" lang="en-US" altLang="ja-JP" dirty="0" smtClean="0"/>
              <a:t>1Mbps</a:t>
            </a:r>
            <a:r>
              <a:rPr kumimoji="1" lang="ja-JP" altLang="en-US" dirty="0" smtClean="0"/>
              <a:t>を達成</a:t>
            </a:r>
            <a:r>
              <a:rPr kumimoji="1" lang="en-US" altLang="ja-JP" dirty="0" smtClean="0"/>
              <a:t>(2009</a:t>
            </a:r>
            <a:r>
              <a:rPr kumimoji="1" lang="ja-JP" altLang="en-US" dirty="0" smtClean="0"/>
              <a:t>年</a:t>
            </a:r>
            <a:r>
              <a:rPr kumimoji="1" lang="en-US" altLang="ja-JP" dirty="0" smtClean="0"/>
              <a:t>?)</a:t>
            </a:r>
          </a:p>
          <a:p>
            <a:endParaRPr kumimoji="1" lang="en-US" altLang="ja-JP" dirty="0" smtClean="0"/>
          </a:p>
          <a:p>
            <a:r>
              <a:rPr kumimoji="1" lang="en-US" altLang="ja-JP" dirty="0" smtClean="0"/>
              <a:t>3G</a:t>
            </a:r>
          </a:p>
          <a:p>
            <a:r>
              <a:rPr kumimoji="1" lang="en-US" altLang="ja-JP" dirty="0" smtClean="0"/>
              <a:t>2001</a:t>
            </a:r>
            <a:r>
              <a:rPr kumimoji="1" lang="ja-JP" altLang="en-US" dirty="0" smtClean="0"/>
              <a:t>年ドコモが</a:t>
            </a:r>
            <a:r>
              <a:rPr kumimoji="1" lang="en-US" altLang="ja-JP" dirty="0" smtClean="0"/>
              <a:t>FOMA</a:t>
            </a:r>
            <a:r>
              <a:rPr kumimoji="1" lang="ja-JP" altLang="en-US" dirty="0" smtClean="0"/>
              <a:t>を開始　当初下り</a:t>
            </a:r>
            <a:r>
              <a:rPr kumimoji="1" lang="en-US" altLang="ja-JP" dirty="0" smtClean="0"/>
              <a:t>7.2Mbps</a:t>
            </a:r>
            <a:r>
              <a:rPr kumimoji="1" lang="ja-JP" altLang="en-US" dirty="0" err="1" smtClean="0"/>
              <a:t>、</a:t>
            </a:r>
            <a:r>
              <a:rPr kumimoji="1" lang="ja-JP" altLang="en-US" dirty="0" smtClean="0"/>
              <a:t>後に</a:t>
            </a:r>
            <a:r>
              <a:rPr kumimoji="1" lang="en-US" altLang="ja-JP" dirty="0" smtClean="0"/>
              <a:t>FOMA </a:t>
            </a:r>
            <a:r>
              <a:rPr kumimoji="1" lang="en-US" altLang="ja-JP" dirty="0" err="1" smtClean="0"/>
              <a:t>HighSpeed</a:t>
            </a:r>
            <a:r>
              <a:rPr kumimoji="1" lang="ja-JP" altLang="en-US" baseline="0" dirty="0" smtClean="0"/>
              <a:t> </a:t>
            </a:r>
            <a:r>
              <a:rPr kumimoji="1" lang="en-US" altLang="ja-JP" baseline="0" dirty="0" smtClean="0"/>
              <a:t>(HSDPA)</a:t>
            </a:r>
            <a:r>
              <a:rPr kumimoji="1" lang="ja-JP" altLang="en-US" baseline="0" dirty="0" smtClean="0"/>
              <a:t>で</a:t>
            </a:r>
            <a:r>
              <a:rPr kumimoji="1" lang="en-US" altLang="ja-JP" baseline="0" dirty="0" smtClean="0"/>
              <a:t>14Mbps</a:t>
            </a:r>
          </a:p>
          <a:p>
            <a:r>
              <a:rPr kumimoji="1" lang="en-US" altLang="ja-JP" baseline="0" dirty="0" smtClean="0"/>
              <a:t>HSDPA</a:t>
            </a:r>
            <a:r>
              <a:rPr kumimoji="1" lang="ja-JP" altLang="en-US" baseline="0" dirty="0" smtClean="0"/>
              <a:t>を</a:t>
            </a:r>
            <a:r>
              <a:rPr kumimoji="1" lang="en-US" altLang="ja-JP" baseline="0" dirty="0" smtClean="0"/>
              <a:t>3.5G</a:t>
            </a:r>
            <a:r>
              <a:rPr kumimoji="1" lang="ja-JP" altLang="en-US" baseline="0" dirty="0" smtClean="0"/>
              <a:t>と呼ぶこともある</a:t>
            </a:r>
            <a:endParaRPr kumimoji="1" lang="en-US" altLang="ja-JP" baseline="0" dirty="0" smtClean="0"/>
          </a:p>
          <a:p>
            <a:endParaRPr kumimoji="1" lang="en-US" altLang="ja-JP" baseline="0" dirty="0" smtClean="0"/>
          </a:p>
          <a:p>
            <a:r>
              <a:rPr kumimoji="1" lang="en-US" altLang="ja-JP" dirty="0" smtClean="0"/>
              <a:t>4G</a:t>
            </a:r>
          </a:p>
          <a:p>
            <a:r>
              <a:rPr kumimoji="1" lang="ja-JP" altLang="en-US" dirty="0" smtClean="0"/>
              <a:t>当初</a:t>
            </a:r>
            <a:r>
              <a:rPr kumimoji="1" lang="en-US" altLang="ja-JP" dirty="0" smtClean="0"/>
              <a:t>3.9G</a:t>
            </a:r>
            <a:r>
              <a:rPr kumimoji="1" lang="ja-JP" altLang="en-US" dirty="0" smtClean="0"/>
              <a:t>と呼ばれていたが、</a:t>
            </a:r>
            <a:r>
              <a:rPr kumimoji="1" lang="en-US" altLang="ja-JP" dirty="0" smtClean="0"/>
              <a:t>4G</a:t>
            </a:r>
            <a:r>
              <a:rPr kumimoji="1" lang="ja-JP" altLang="en-US" dirty="0" smtClean="0"/>
              <a:t>に変更</a:t>
            </a:r>
            <a:endParaRPr kumimoji="1" lang="en-US" altLang="ja-JP" dirty="0" smtClean="0"/>
          </a:p>
          <a:p>
            <a:r>
              <a:rPr kumimoji="1" lang="en-US" altLang="ja-JP" dirty="0" smtClean="0"/>
              <a:t>2010</a:t>
            </a:r>
            <a:r>
              <a:rPr kumimoji="1" lang="ja-JP" altLang="en-US" dirty="0" smtClean="0"/>
              <a:t>年ドコモが</a:t>
            </a:r>
            <a:r>
              <a:rPr kumimoji="1" lang="en-US" altLang="ja-JP" dirty="0" smtClean="0"/>
              <a:t>Xi</a:t>
            </a:r>
            <a:r>
              <a:rPr kumimoji="1" lang="ja-JP" altLang="en-US" dirty="0" smtClean="0"/>
              <a:t>サービスを開始　当初下り</a:t>
            </a:r>
            <a:r>
              <a:rPr kumimoji="1" lang="en-US" altLang="ja-JP" dirty="0" smtClean="0"/>
              <a:t>75Mbps</a:t>
            </a:r>
            <a:r>
              <a:rPr kumimoji="1" lang="ja-JP" altLang="en-US" dirty="0" err="1" smtClean="0"/>
              <a:t>、</a:t>
            </a:r>
            <a:r>
              <a:rPr kumimoji="1" lang="en-US" altLang="ja-JP" dirty="0" smtClean="0"/>
              <a:t>2</a:t>
            </a:r>
            <a:r>
              <a:rPr kumimoji="1" lang="ja-JP" altLang="en-US" dirty="0" smtClean="0"/>
              <a:t>年後に</a:t>
            </a:r>
            <a:r>
              <a:rPr kumimoji="1" lang="en-US" altLang="ja-JP" dirty="0" smtClean="0"/>
              <a:t>112.5Mbps</a:t>
            </a:r>
          </a:p>
          <a:p>
            <a:r>
              <a:rPr kumimoji="1" lang="en-US" altLang="ja-JP" dirty="0" smtClean="0"/>
              <a:t>2015</a:t>
            </a:r>
            <a:r>
              <a:rPr kumimoji="1" lang="ja-JP" altLang="en-US" dirty="0" smtClean="0"/>
              <a:t>年に</a:t>
            </a:r>
            <a:r>
              <a:rPr kumimoji="1" lang="en-US" altLang="ja-JP" dirty="0" smtClean="0"/>
              <a:t>Career Aggregation</a:t>
            </a:r>
            <a:r>
              <a:rPr kumimoji="1" lang="ja-JP" altLang="en-US" dirty="0" smtClean="0"/>
              <a:t>による</a:t>
            </a:r>
            <a:r>
              <a:rPr kumimoji="1" lang="en-US" altLang="ja-JP" dirty="0" smtClean="0"/>
              <a:t>225Mbps</a:t>
            </a:r>
            <a:r>
              <a:rPr kumimoji="1" lang="ja-JP" altLang="en-US" dirty="0" smtClean="0"/>
              <a:t>サービスを開始</a:t>
            </a:r>
            <a:endParaRPr kumimoji="1" lang="en-US" altLang="ja-JP" dirty="0" smtClean="0"/>
          </a:p>
          <a:p>
            <a:endParaRPr kumimoji="1" lang="en-US" altLang="ja-JP" dirty="0" smtClean="0"/>
          </a:p>
          <a:p>
            <a:r>
              <a:rPr kumimoji="1" lang="en-US" altLang="ja-JP" dirty="0" smtClean="0"/>
              <a:t>5G</a:t>
            </a:r>
          </a:p>
          <a:p>
            <a:r>
              <a:rPr kumimoji="1" lang="en-US" altLang="ja-JP" dirty="0" smtClean="0"/>
              <a:t>2020</a:t>
            </a:r>
            <a:r>
              <a:rPr kumimoji="1" lang="ja-JP" altLang="en-US" dirty="0" smtClean="0"/>
              <a:t>年のサービス開始を目標</a:t>
            </a:r>
            <a:endParaRPr kumimoji="1" lang="en-US" altLang="ja-JP" dirty="0" smtClean="0"/>
          </a:p>
          <a:p>
            <a:r>
              <a:rPr kumimoji="1" lang="en-US" altLang="ja-JP" dirty="0" smtClean="0"/>
              <a:t>1Gbps (</a:t>
            </a:r>
            <a:r>
              <a:rPr kumimoji="1" lang="ja-JP" altLang="en-US" dirty="0" smtClean="0"/>
              <a:t>屋内では</a:t>
            </a:r>
            <a:r>
              <a:rPr kumimoji="1" lang="en-US" altLang="ja-JP" dirty="0" smtClean="0"/>
              <a:t>10Gbps)</a:t>
            </a:r>
          </a:p>
          <a:p>
            <a:endParaRPr kumimoji="1" lang="en-US" altLang="ja-JP" dirty="0" smtClean="0"/>
          </a:p>
          <a:p>
            <a:endParaRPr kumimoji="1" lang="en-US" altLang="ja-JP" dirty="0" smtClean="0"/>
          </a:p>
          <a:p>
            <a:endParaRPr kumimoji="1" lang="en-US" altLang="ja-JP" dirty="0" smtClean="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284</a:t>
            </a:fld>
            <a:endParaRPr kumimoji="1" lang="ja-JP" altLang="en-US"/>
          </a:p>
        </p:txBody>
      </p:sp>
    </p:spTree>
    <p:extLst>
      <p:ext uri="{BB962C8B-B14F-4D97-AF65-F5344CB8AC3E}">
        <p14:creationId xmlns:p14="http://schemas.microsoft.com/office/powerpoint/2010/main" val="17886933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kern="1200" dirty="0" smtClean="0">
              <a:solidFill>
                <a:schemeClr val="tx1"/>
              </a:solidFill>
              <a:effectLst/>
              <a:latin typeface="+mn-lt"/>
              <a:ea typeface="+mn-ea"/>
              <a:cs typeface="+mn-cs"/>
            </a:endParaRPr>
          </a:p>
          <a:p>
            <a:pPr marL="0" marR="0" indent="0" algn="l" defTabSz="457200" rtl="0" eaLnBrk="1" fontAlgn="auto" latinLnBrk="0" hangingPunct="1">
              <a:lnSpc>
                <a:spcPct val="100000"/>
              </a:lnSpc>
              <a:spcBef>
                <a:spcPts val="0"/>
              </a:spcBef>
              <a:spcAft>
                <a:spcPts val="0"/>
              </a:spcAft>
              <a:buClrTx/>
              <a:buSzTx/>
              <a:buFontTx/>
              <a:buNone/>
              <a:tabLst/>
              <a:defRPr/>
            </a:pPr>
            <a:endParaRPr kumimoji="1" lang="en-US" altLang="ja-JP" dirty="0" smtClean="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285</a:t>
            </a:fld>
            <a:endParaRPr kumimoji="1" lang="ja-JP" altLang="en-US"/>
          </a:p>
        </p:txBody>
      </p:sp>
    </p:spTree>
    <p:extLst>
      <p:ext uri="{BB962C8B-B14F-4D97-AF65-F5344CB8AC3E}">
        <p14:creationId xmlns:p14="http://schemas.microsoft.com/office/powerpoint/2010/main" val="2052166741"/>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【図解】コレ１枚で分かる未来のオフィス・インフラ</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2020</a:t>
            </a:r>
            <a:r>
              <a:rPr kumimoji="1" lang="ja-JP" altLang="ja-JP" sz="1200" kern="1200" dirty="0" smtClean="0">
                <a:solidFill>
                  <a:schemeClr val="tx1"/>
                </a:solidFill>
                <a:effectLst/>
                <a:latin typeface="+mn-lt"/>
                <a:ea typeface="+mn-ea"/>
                <a:cs typeface="+mn-cs"/>
              </a:rPr>
              <a:t>年、モバイル・ネットワークの通信速度は、最大で</a:t>
            </a:r>
            <a:r>
              <a:rPr kumimoji="1" lang="en-US" altLang="ja-JP" sz="1200" kern="1200" dirty="0" smtClean="0">
                <a:solidFill>
                  <a:schemeClr val="tx1"/>
                </a:solidFill>
                <a:effectLst/>
                <a:latin typeface="+mn-lt"/>
                <a:ea typeface="+mn-ea"/>
                <a:cs typeface="+mn-cs"/>
              </a:rPr>
              <a:t>10Gb</a:t>
            </a:r>
            <a:r>
              <a:rPr kumimoji="1" lang="ja-JP" altLang="ja-JP" sz="1200" kern="1200" dirty="0" smtClean="0">
                <a:solidFill>
                  <a:schemeClr val="tx1"/>
                </a:solidFill>
                <a:effectLst/>
                <a:latin typeface="+mn-lt"/>
                <a:ea typeface="+mn-ea"/>
                <a:cs typeface="+mn-cs"/>
              </a:rPr>
              <a:t>、通信環境が悪い場合でも</a:t>
            </a:r>
            <a:r>
              <a:rPr kumimoji="1" lang="en-US" altLang="ja-JP" sz="1200" kern="1200" dirty="0" smtClean="0">
                <a:solidFill>
                  <a:schemeClr val="tx1"/>
                </a:solidFill>
                <a:effectLst/>
                <a:latin typeface="+mn-lt"/>
                <a:ea typeface="+mn-ea"/>
                <a:cs typeface="+mn-cs"/>
              </a:rPr>
              <a:t>100Mb</a:t>
            </a:r>
            <a:r>
              <a:rPr kumimoji="1" lang="ja-JP" altLang="ja-JP" sz="1200" kern="1200" dirty="0" smtClean="0">
                <a:solidFill>
                  <a:schemeClr val="tx1"/>
                </a:solidFill>
                <a:effectLst/>
                <a:latin typeface="+mn-lt"/>
                <a:ea typeface="+mn-ea"/>
                <a:cs typeface="+mn-cs"/>
              </a:rPr>
              <a:t>を確保できる</a:t>
            </a:r>
            <a:r>
              <a:rPr kumimoji="1" lang="en-US" altLang="ja-JP" sz="1200" kern="1200" dirty="0" smtClean="0">
                <a:solidFill>
                  <a:schemeClr val="tx1"/>
                </a:solidFill>
                <a:effectLst/>
                <a:latin typeface="+mn-lt"/>
                <a:ea typeface="+mn-ea"/>
                <a:cs typeface="+mn-cs"/>
              </a:rPr>
              <a:t>5G</a:t>
            </a:r>
            <a:r>
              <a:rPr kumimoji="1" lang="ja-JP" altLang="ja-JP" sz="1200" kern="1200" dirty="0" smtClean="0">
                <a:solidFill>
                  <a:schemeClr val="tx1"/>
                </a:solidFill>
                <a:effectLst/>
                <a:latin typeface="+mn-lt"/>
                <a:ea typeface="+mn-ea"/>
                <a:cs typeface="+mn-cs"/>
              </a:rPr>
              <a:t>（第５世代）通信が実用化しているでしょう。セキュリティも強化され、応答時間に影響する遅延時間も大幅に短縮されます。現在の通信規格である</a:t>
            </a:r>
            <a:r>
              <a:rPr kumimoji="1" lang="en-US" altLang="ja-JP" sz="1200" kern="1200" dirty="0" smtClean="0">
                <a:solidFill>
                  <a:schemeClr val="tx1"/>
                </a:solidFill>
                <a:effectLst/>
                <a:latin typeface="+mn-lt"/>
                <a:ea typeface="+mn-ea"/>
                <a:cs typeface="+mn-cs"/>
              </a:rPr>
              <a:t>4G</a:t>
            </a:r>
            <a:r>
              <a:rPr kumimoji="1" lang="ja-JP" altLang="ja-JP" sz="1200" kern="1200" dirty="0" smtClean="0">
                <a:solidFill>
                  <a:schemeClr val="tx1"/>
                </a:solidFill>
                <a:effectLst/>
                <a:latin typeface="+mn-lt"/>
                <a:ea typeface="+mn-ea"/>
                <a:cs typeface="+mn-cs"/>
              </a:rPr>
              <a:t>（第４世代）の通信速度は、最大で</a:t>
            </a:r>
            <a:r>
              <a:rPr kumimoji="1" lang="en-US" altLang="ja-JP" sz="1200" kern="1200" dirty="0" smtClean="0">
                <a:solidFill>
                  <a:schemeClr val="tx1"/>
                </a:solidFill>
                <a:effectLst/>
                <a:latin typeface="+mn-lt"/>
                <a:ea typeface="+mn-ea"/>
                <a:cs typeface="+mn-cs"/>
              </a:rPr>
              <a:t>100Mb</a:t>
            </a:r>
            <a:r>
              <a:rPr kumimoji="1" lang="ja-JP" altLang="ja-JP" sz="1200" kern="1200" dirty="0" smtClean="0">
                <a:solidFill>
                  <a:schemeClr val="tx1"/>
                </a:solidFill>
                <a:effectLst/>
                <a:latin typeface="+mn-lt"/>
                <a:ea typeface="+mn-ea"/>
                <a:cs typeface="+mn-cs"/>
              </a:rPr>
              <a:t>、その</a:t>
            </a:r>
            <a:r>
              <a:rPr kumimoji="1" lang="en-US" altLang="ja-JP" sz="1200" kern="1200" dirty="0" smtClean="0">
                <a:solidFill>
                  <a:schemeClr val="tx1"/>
                </a:solidFill>
                <a:effectLst/>
                <a:latin typeface="+mn-lt"/>
                <a:ea typeface="+mn-ea"/>
                <a:cs typeface="+mn-cs"/>
              </a:rPr>
              <a:t>100</a:t>
            </a:r>
            <a:r>
              <a:rPr kumimoji="1" lang="ja-JP" altLang="ja-JP" sz="1200" kern="1200" dirty="0" smtClean="0">
                <a:solidFill>
                  <a:schemeClr val="tx1"/>
                </a:solidFill>
                <a:effectLst/>
                <a:latin typeface="+mn-lt"/>
                <a:ea typeface="+mn-ea"/>
                <a:cs typeface="+mn-cs"/>
              </a:rPr>
              <a:t>倍の通信速度が実現しています。企業内のネットワークと遜色のない使い勝手を手に入れることができます。</a:t>
            </a:r>
          </a:p>
          <a:p>
            <a:r>
              <a:rPr kumimoji="1" lang="ja-JP" altLang="ja-JP" sz="1200" kern="1200" dirty="0" smtClean="0">
                <a:solidFill>
                  <a:schemeClr val="tx1"/>
                </a:solidFill>
                <a:effectLst/>
                <a:latin typeface="+mn-lt"/>
                <a:ea typeface="+mn-ea"/>
                <a:cs typeface="+mn-cs"/>
              </a:rPr>
              <a:t>企業は、クラウド上に自社専用のサーバーや仮想データセンターを持ち、業務で使うアプリーションは、そこで稼働します。また、</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の利用が拡大し、</a:t>
            </a:r>
            <a:r>
              <a:rPr kumimoji="1" lang="en-US" altLang="ja-JP" sz="1200" kern="1200" dirty="0" smtClean="0">
                <a:solidFill>
                  <a:schemeClr val="tx1"/>
                </a:solidFill>
                <a:effectLst/>
                <a:latin typeface="+mn-lt"/>
                <a:ea typeface="+mn-ea"/>
                <a:cs typeface="+mn-cs"/>
              </a:rPr>
              <a:t>ERP</a:t>
            </a:r>
            <a:r>
              <a:rPr kumimoji="1" lang="ja-JP" altLang="ja-JP" sz="1200" kern="1200" dirty="0" smtClean="0">
                <a:solidFill>
                  <a:schemeClr val="tx1"/>
                </a:solidFill>
                <a:effectLst/>
                <a:latin typeface="+mn-lt"/>
                <a:ea typeface="+mn-ea"/>
                <a:cs typeface="+mn-cs"/>
              </a:rPr>
              <a:t>などの基幹業務での利用も拡大しています。これにより、導入や運用管理に関わる負担を大幅に削減すると共に、常に新しいテクノロジーを使い、変化への即応力を高めてゆくことが可能となります。アプリケーション開発は、</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API</a:t>
            </a:r>
            <a:r>
              <a:rPr kumimoji="1" lang="ja-JP" altLang="ja-JP" sz="1200" kern="1200" dirty="0" smtClean="0">
                <a:solidFill>
                  <a:schemeClr val="tx1"/>
                </a:solidFill>
                <a:effectLst/>
                <a:latin typeface="+mn-lt"/>
                <a:ea typeface="+mn-ea"/>
                <a:cs typeface="+mn-cs"/>
              </a:rPr>
              <a:t>（アプリケーション・プログラムを他のプログラムから操作、利用する仕組み）と</a:t>
            </a:r>
            <a:r>
              <a:rPr kumimoji="1" lang="en-US" altLang="ja-JP" sz="1200" kern="1200" dirty="0" err="1" smtClean="0">
                <a:solidFill>
                  <a:schemeClr val="tx1"/>
                </a:solidFill>
                <a:effectLst/>
                <a:latin typeface="+mn-lt"/>
                <a:ea typeface="+mn-ea"/>
                <a:cs typeface="+mn-cs"/>
              </a:rPr>
              <a:t>PaaS</a:t>
            </a:r>
            <a:r>
              <a:rPr kumimoji="1" lang="ja-JP" altLang="ja-JP" sz="1200" kern="1200" dirty="0" smtClean="0">
                <a:solidFill>
                  <a:schemeClr val="tx1"/>
                </a:solidFill>
                <a:effectLst/>
                <a:latin typeface="+mn-lt"/>
                <a:ea typeface="+mn-ea"/>
                <a:cs typeface="+mn-cs"/>
              </a:rPr>
              <a:t>上の様々な機能モジュールを組み合わせて開発することが当たり前になっているかもしれません。</a:t>
            </a:r>
          </a:p>
          <a:p>
            <a:r>
              <a:rPr kumimoji="1" lang="ja-JP" altLang="ja-JP" sz="1200" kern="1200" dirty="0" smtClean="0">
                <a:solidFill>
                  <a:schemeClr val="tx1"/>
                </a:solidFill>
                <a:effectLst/>
                <a:latin typeface="+mn-lt"/>
                <a:ea typeface="+mn-ea"/>
                <a:cs typeface="+mn-cs"/>
              </a:rPr>
              <a:t>私たちは、クライアント・デバイスから、</a:t>
            </a:r>
            <a:r>
              <a:rPr kumimoji="1" lang="en-US" altLang="ja-JP" sz="1200" kern="1200" dirty="0" smtClean="0">
                <a:solidFill>
                  <a:schemeClr val="tx1"/>
                </a:solidFill>
                <a:effectLst/>
                <a:latin typeface="+mn-lt"/>
                <a:ea typeface="+mn-ea"/>
                <a:cs typeface="+mn-cs"/>
              </a:rPr>
              <a:t>5G</a:t>
            </a:r>
            <a:r>
              <a:rPr kumimoji="1" lang="ja-JP" altLang="ja-JP" sz="1200" kern="1200" dirty="0" smtClean="0">
                <a:solidFill>
                  <a:schemeClr val="tx1"/>
                </a:solidFill>
                <a:effectLst/>
                <a:latin typeface="+mn-lt"/>
                <a:ea typeface="+mn-ea"/>
                <a:cs typeface="+mn-cs"/>
              </a:rPr>
              <a:t>ネットワークを介して、クラウドにアクセスします。クラウドには、自分のパーソナル・デスクトップやデータ・スペースが置かれ、クライアント・デバイスは、それにアクセスするための通信機能と表示や入出力装置としての役割を果たします。ノー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型やタブレット型、スマートフォン型など、使う場所や目的に応じて、使い分けることになるでしょう。そこにプログラムやデータを保管することはありません。クラウド上のパーソナル・デスクトップは、クラウド上の様々なサービスとシームレスに連動し、多様なサービスと膨大なデータを駆使した仕事の進め方が当たり前となっています。</a:t>
            </a:r>
          </a:p>
          <a:p>
            <a:r>
              <a:rPr kumimoji="1" lang="ja-JP" altLang="ja-JP" sz="1200" kern="1200" dirty="0" smtClean="0">
                <a:solidFill>
                  <a:schemeClr val="tx1"/>
                </a:solidFill>
                <a:effectLst/>
                <a:latin typeface="+mn-lt"/>
                <a:ea typeface="+mn-ea"/>
                <a:cs typeface="+mn-cs"/>
              </a:rPr>
              <a:t>クライアント・デバイスは、ペンやノートと同じように、自分の嗜好に合わせたものを個人で所有することが当たり前になるかもしれません。それは、ワークスタイルやライフスタイルの多様化がすすむためです。例えば、</a:t>
            </a:r>
            <a:r>
              <a:rPr kumimoji="1" lang="en-US" altLang="ja-JP" sz="1200" kern="1200" dirty="0" smtClean="0">
                <a:solidFill>
                  <a:schemeClr val="tx1"/>
                </a:solidFill>
                <a:effectLst/>
                <a:latin typeface="+mn-lt"/>
                <a:ea typeface="+mn-ea"/>
                <a:cs typeface="+mn-cs"/>
              </a:rPr>
              <a:t>5G</a:t>
            </a:r>
            <a:r>
              <a:rPr kumimoji="1" lang="ja-JP" altLang="ja-JP" sz="1200" kern="1200" dirty="0" smtClean="0">
                <a:solidFill>
                  <a:schemeClr val="tx1"/>
                </a:solidFill>
                <a:effectLst/>
                <a:latin typeface="+mn-lt"/>
                <a:ea typeface="+mn-ea"/>
                <a:cs typeface="+mn-cs"/>
              </a:rPr>
              <a:t>通信を介してやクラウド上のサービスを快適に使えるようになれば、自宅や外出先でもオフィスと遜色なく仕事ができるようになります。また、「</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会議」サービスを使えば、打ち合わせも可能です。さらに、非営利組織や地域コミュニティ、他の業務との副業も許容されるようになるでしょう。そうなれば、それぞれの組織の仮想データセンターやクラウド・サービスへのアクセスが必要となります。そうなると、特定の会社が支給するデバイスという考え方は、おかしな話になります。</a:t>
            </a:r>
          </a:p>
          <a:p>
            <a:r>
              <a:rPr kumimoji="1" lang="ja-JP" altLang="ja-JP" sz="1200" kern="1200" dirty="0" smtClean="0">
                <a:solidFill>
                  <a:schemeClr val="tx1"/>
                </a:solidFill>
                <a:effectLst/>
                <a:latin typeface="+mn-lt"/>
                <a:ea typeface="+mn-ea"/>
                <a:cs typeface="+mn-cs"/>
              </a:rPr>
              <a:t>つまり、「会社の仕事ではなく自分の仕事のひとつとして会社の仕事が存在する」と言った新しい労働についての考え方への転換が行われることを意味します。そのとき、クライアント・デバイスは、「自分の仕事の道具」として存在することになります。</a:t>
            </a:r>
          </a:p>
          <a:p>
            <a:r>
              <a:rPr kumimoji="1" lang="ja-JP" altLang="ja-JP" sz="1200" kern="1200" dirty="0" smtClean="0">
                <a:solidFill>
                  <a:schemeClr val="tx1"/>
                </a:solidFill>
                <a:effectLst/>
                <a:latin typeface="+mn-lt"/>
                <a:ea typeface="+mn-ea"/>
                <a:cs typeface="+mn-cs"/>
              </a:rPr>
              <a:t>こうなると、企業内のシステム・インフラは、必要ありません。社内のネットワーク、自社所有のサーバーやストレージは、資産を増やし運用管理負担をもたらすやっかいな存在となっているかもしれません。</a:t>
            </a:r>
          </a:p>
          <a:p>
            <a:r>
              <a:rPr kumimoji="1" lang="ja-JP" altLang="ja-JP" sz="1200" kern="1200" dirty="0" smtClean="0">
                <a:solidFill>
                  <a:schemeClr val="tx1"/>
                </a:solidFill>
                <a:effectLst/>
                <a:latin typeface="+mn-lt"/>
                <a:ea typeface="+mn-ea"/>
                <a:cs typeface="+mn-cs"/>
              </a:rPr>
              <a:t>インフラ構築の需要は、クラウド・サービスを提供する事業者からは継続するでしょう。しかし、ユーザー企業からの需要は、なくなってしまうかもしれません。一方で、このような新しい時代のインフラをどのように使いこなすか、そのためのビジネス・プロセスやワークスタイル、そして、システム環境の整備や設定といった上流のニーズは、ますます重要となります。インフラ・ビジネスは、そんな大きな転換を求められてゆくかもしれません。</a:t>
            </a: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286</a:t>
            </a:fld>
            <a:endParaRPr kumimoji="1" lang="ja-JP" altLang="en-US"/>
          </a:p>
        </p:txBody>
      </p:sp>
    </p:spTree>
    <p:extLst>
      <p:ext uri="{BB962C8B-B14F-4D97-AF65-F5344CB8AC3E}">
        <p14:creationId xmlns:p14="http://schemas.microsoft.com/office/powerpoint/2010/main" val="2600583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http://www.tele.soumu.go.jp/j/adm/freq/search/myuse/summary/index.htm</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287</a:t>
            </a:fld>
            <a:endParaRPr kumimoji="1" lang="ja-JP" altLang="en-US"/>
          </a:p>
        </p:txBody>
      </p:sp>
    </p:spTree>
    <p:extLst>
      <p:ext uri="{BB962C8B-B14F-4D97-AF65-F5344CB8AC3E}">
        <p14:creationId xmlns:p14="http://schemas.microsoft.com/office/powerpoint/2010/main" val="1049185316"/>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smtClean="0"/>
          </a:p>
          <a:p>
            <a:r>
              <a:rPr kumimoji="1" lang="en-US" altLang="ja-JP" dirty="0" smtClean="0"/>
              <a:t>http://www.tele.soumu.go.jp/resource/search/myuse/usecondition/wagakuni.pdf</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288</a:t>
            </a:fld>
            <a:endParaRPr kumimoji="1" lang="ja-JP" altLang="en-US"/>
          </a:p>
        </p:txBody>
      </p:sp>
    </p:spTree>
    <p:extLst>
      <p:ext uri="{BB962C8B-B14F-4D97-AF65-F5344CB8AC3E}">
        <p14:creationId xmlns:p14="http://schemas.microsoft.com/office/powerpoint/2010/main" val="175863647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http://mcpc2.com/mcpc2_study/%E7%84%A1%E7%B7%9A%E3%82%A2%E3%82%AF%E3%82%BB%E3%82%B9%E3%83%8D%E3%83%83%E3%83%88%E3%83%AF%E3%83%BC%E3%82%AF%E6%8A%80%E8%A1%93/%E7%84%A1%E7%B7%9A%E3%82%A2%E3%82%AF%E3%82%BB%E3%82%B9%E3%83%8D%E3%83%83%E3%83%88%E3%83%AF%E3%83%BC%E3%82%AF%E3%81%AE%E6%A7%8B%E6%88%90/</a:t>
            </a:r>
            <a:endParaRPr kumimoji="1" lang="ja-JP" altLang="en-US" dirty="0" smtClean="0"/>
          </a:p>
          <a:p>
            <a:endParaRPr kumimoji="1" lang="ja-JP" altLang="en-US" dirty="0" smtClean="0"/>
          </a:p>
          <a:p>
            <a:r>
              <a:rPr kumimoji="1" lang="ja-JP" altLang="en-US" dirty="0" smtClean="0"/>
              <a:t>繁華街では出力や指向性を調整して基地局の数を増やし、同時接続ユーザー数を増やす</a:t>
            </a:r>
          </a:p>
          <a:p>
            <a:r>
              <a:rPr kumimoji="1" lang="ja-JP" altLang="en-US" dirty="0" smtClean="0"/>
              <a:t>屋内用にフェムトセルというのもある</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289</a:t>
            </a:fld>
            <a:endParaRPr kumimoji="1" lang="ja-JP" altLang="en-US"/>
          </a:p>
        </p:txBody>
      </p:sp>
    </p:spTree>
    <p:extLst>
      <p:ext uri="{BB962C8B-B14F-4D97-AF65-F5344CB8AC3E}">
        <p14:creationId xmlns:p14="http://schemas.microsoft.com/office/powerpoint/2010/main" val="127892492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33</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79977793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err="1"/>
              <a:t>WiFi</a:t>
            </a:r>
            <a:r>
              <a:rPr kumimoji="1" lang="ja-JP" altLang="en-US" dirty="0"/>
              <a:t>の分野でも、新しい通信規格の開発が進んでいます。</a:t>
            </a:r>
            <a:endParaRPr kumimoji="1" lang="en-US" altLang="ja-JP" dirty="0"/>
          </a:p>
          <a:p>
            <a:endParaRPr kumimoji="1" lang="en-US" altLang="ja-JP" dirty="0"/>
          </a:p>
          <a:p>
            <a:r>
              <a:rPr kumimoji="1" lang="en-US" altLang="ja-JP" dirty="0"/>
              <a:t>http://</a:t>
            </a:r>
            <a:r>
              <a:rPr kumimoji="1" lang="en-US" altLang="ja-JP" dirty="0" err="1"/>
              <a:t>japanese.engadget.com</a:t>
            </a:r>
            <a:r>
              <a:rPr kumimoji="1" lang="en-US" altLang="ja-JP" dirty="0"/>
              <a:t>/2016/01/05/802-11ah-wi-fi-halow-900mhz-iot/</a:t>
            </a:r>
          </a:p>
          <a:p>
            <a:endParaRPr kumimoji="1" lang="en-US" altLang="ja-JP" dirty="0"/>
          </a:p>
          <a:p>
            <a:r>
              <a:rPr kumimoji="1" lang="en-US" altLang="ja-JP" sz="1200" kern="1200" dirty="0">
                <a:solidFill>
                  <a:schemeClr val="tx1"/>
                </a:solidFill>
                <a:latin typeface="+mn-lt"/>
                <a:ea typeface="+mn-ea"/>
                <a:cs typeface="+mn-cs"/>
              </a:rPr>
              <a:t>802.11ah</a:t>
            </a:r>
            <a:r>
              <a:rPr kumimoji="1" lang="ja-JP" altLang="en-US" sz="1200" kern="1200" dirty="0">
                <a:solidFill>
                  <a:schemeClr val="tx1"/>
                </a:solidFill>
                <a:latin typeface="+mn-lt"/>
                <a:ea typeface="+mn-ea"/>
                <a:cs typeface="+mn-cs"/>
              </a:rPr>
              <a:t>の特徴は、従来の</a:t>
            </a:r>
            <a:r>
              <a:rPr kumimoji="1" lang="en-US" altLang="ja-JP" sz="1200" kern="1200" dirty="0" err="1">
                <a:solidFill>
                  <a:schemeClr val="tx1"/>
                </a:solidFill>
                <a:latin typeface="+mn-lt"/>
                <a:ea typeface="+mn-ea"/>
                <a:cs typeface="+mn-cs"/>
              </a:rPr>
              <a:t>WiFi</a:t>
            </a:r>
            <a:r>
              <a:rPr kumimoji="1" lang="ja-JP" altLang="en-US" sz="1200" kern="1200" dirty="0">
                <a:solidFill>
                  <a:schemeClr val="tx1"/>
                </a:solidFill>
                <a:latin typeface="+mn-lt"/>
                <a:ea typeface="+mn-ea"/>
                <a:cs typeface="+mn-cs"/>
              </a:rPr>
              <a:t>よりも広い通信範囲と届きやすさ、消費電力の低さ、ひとつのアクセスポイントに数千の機器が接続できる利用効率の高さなど。スマートホームや産業向けセンサ、ウェアラブル機器など、いわゆる</a:t>
            </a:r>
            <a:r>
              <a:rPr kumimoji="1" lang="en-US" altLang="ja-JP" sz="1200" kern="1200" dirty="0" err="1">
                <a:solidFill>
                  <a:schemeClr val="tx1"/>
                </a:solidFill>
                <a:latin typeface="+mn-lt"/>
                <a:ea typeface="+mn-ea"/>
                <a:cs typeface="+mn-cs"/>
              </a:rPr>
              <a:t>IoT</a:t>
            </a:r>
            <a:r>
              <a:rPr kumimoji="1" lang="ja-JP" altLang="en-US" sz="1200" kern="1200" dirty="0">
                <a:solidFill>
                  <a:schemeClr val="tx1"/>
                </a:solidFill>
                <a:latin typeface="+mn-lt"/>
                <a:ea typeface="+mn-ea"/>
                <a:cs typeface="+mn-cs"/>
              </a:rPr>
              <a:t>分野を狙った</a:t>
            </a:r>
            <a:r>
              <a:rPr kumimoji="1" lang="en-US" altLang="ja-JP" sz="1200" kern="1200" dirty="0" err="1">
                <a:solidFill>
                  <a:schemeClr val="tx1"/>
                </a:solidFill>
                <a:latin typeface="+mn-lt"/>
                <a:ea typeface="+mn-ea"/>
                <a:cs typeface="+mn-cs"/>
              </a:rPr>
              <a:t>WiFi</a:t>
            </a:r>
            <a:r>
              <a:rPr kumimoji="1" lang="ja-JP" altLang="en-US" sz="1200" kern="1200" dirty="0">
                <a:solidFill>
                  <a:schemeClr val="tx1"/>
                </a:solidFill>
                <a:latin typeface="+mn-lt"/>
                <a:ea typeface="+mn-ea"/>
                <a:cs typeface="+mn-cs"/>
              </a:rPr>
              <a:t>規格です。</a:t>
            </a:r>
            <a:endParaRPr kumimoji="1" lang="en-US" altLang="ja-JP" sz="1200" kern="1200" dirty="0">
              <a:solidFill>
                <a:schemeClr val="tx1"/>
              </a:solidFill>
              <a:latin typeface="+mn-lt"/>
              <a:ea typeface="+mn-ea"/>
              <a:cs typeface="+mn-cs"/>
            </a:endParaRPr>
          </a:p>
          <a:p>
            <a:endParaRPr kumimoji="1" lang="en-US" altLang="ja-JP" sz="1200" kern="1200" dirty="0">
              <a:solidFill>
                <a:schemeClr val="tx1"/>
              </a:solidFill>
              <a:latin typeface="+mn-lt"/>
              <a:ea typeface="+mn-ea"/>
              <a:cs typeface="+mn-cs"/>
            </a:endParaRPr>
          </a:p>
          <a:p>
            <a:r>
              <a:rPr kumimoji="1" lang="ja-JP" altLang="en-US" sz="1200" kern="1200" dirty="0">
                <a:solidFill>
                  <a:schemeClr val="tx1"/>
                </a:solidFill>
                <a:latin typeface="+mn-lt"/>
                <a:ea typeface="+mn-ea"/>
                <a:cs typeface="+mn-cs"/>
              </a:rPr>
              <a:t>最大到達距離は</a:t>
            </a:r>
            <a:r>
              <a:rPr kumimoji="1" lang="en-US" altLang="ja-JP" sz="1200" kern="1200" dirty="0">
                <a:solidFill>
                  <a:schemeClr val="tx1"/>
                </a:solidFill>
                <a:latin typeface="+mn-lt"/>
                <a:ea typeface="+mn-ea"/>
                <a:cs typeface="+mn-cs"/>
              </a:rPr>
              <a:t>1km</a:t>
            </a:r>
            <a:r>
              <a:rPr kumimoji="1" lang="ja-JP" altLang="en-US" sz="1200" kern="1200" dirty="0">
                <a:solidFill>
                  <a:schemeClr val="tx1"/>
                </a:solidFill>
                <a:latin typeface="+mn-lt"/>
                <a:ea typeface="+mn-ea"/>
                <a:cs typeface="+mn-cs"/>
              </a:rPr>
              <a:t>、最大速度は</a:t>
            </a:r>
            <a:r>
              <a:rPr kumimoji="1" lang="it-IT" altLang="ja-JP" sz="1200" kern="1200" dirty="0">
                <a:solidFill>
                  <a:schemeClr val="tx1"/>
                </a:solidFill>
                <a:latin typeface="+mn-lt"/>
                <a:ea typeface="+mn-ea"/>
                <a:cs typeface="+mn-cs"/>
              </a:rPr>
              <a:t>7.8Mbps</a:t>
            </a:r>
            <a:r>
              <a:rPr kumimoji="1" lang="ja-JP" altLang="en-US" sz="1200" kern="1200" dirty="0">
                <a:solidFill>
                  <a:schemeClr val="tx1"/>
                </a:solidFill>
                <a:latin typeface="+mn-lt"/>
                <a:ea typeface="+mn-ea"/>
                <a:cs typeface="+mn-cs"/>
              </a:rPr>
              <a:t>。</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291</a:t>
            </a:fld>
            <a:endParaRPr kumimoji="1" lang="ja-JP" altLang="en-US"/>
          </a:p>
        </p:txBody>
      </p:sp>
    </p:spTree>
    <p:extLst>
      <p:ext uri="{BB962C8B-B14F-4D97-AF65-F5344CB8AC3E}">
        <p14:creationId xmlns:p14="http://schemas.microsoft.com/office/powerpoint/2010/main" val="2030310021"/>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http://</a:t>
            </a:r>
            <a:r>
              <a:rPr kumimoji="1" lang="en-US" altLang="ja-JP" dirty="0" err="1" smtClean="0"/>
              <a:t>japan.cnet.com</a:t>
            </a:r>
            <a:r>
              <a:rPr kumimoji="1" lang="en-US" altLang="ja-JP" dirty="0" smtClean="0"/>
              <a:t>/</a:t>
            </a:r>
            <a:r>
              <a:rPr kumimoji="1" lang="en-US" altLang="ja-JP" dirty="0" err="1" smtClean="0"/>
              <a:t>sp</a:t>
            </a:r>
            <a:r>
              <a:rPr kumimoji="1" lang="en-US" altLang="ja-JP" dirty="0" smtClean="0"/>
              <a:t>/target2020/35067215/2/</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292</a:t>
            </a:fld>
            <a:endParaRPr kumimoji="1" lang="ja-JP" altLang="en-US"/>
          </a:p>
        </p:txBody>
      </p:sp>
    </p:spTree>
    <p:extLst>
      <p:ext uri="{BB962C8B-B14F-4D97-AF65-F5344CB8AC3E}">
        <p14:creationId xmlns:p14="http://schemas.microsoft.com/office/powerpoint/2010/main" val="4624610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200" kern="1200" dirty="0" smtClean="0">
                <a:solidFill>
                  <a:schemeClr val="tx1"/>
                </a:solidFill>
                <a:effectLst/>
                <a:latin typeface="+mn-lt"/>
                <a:ea typeface="+mn-ea"/>
                <a:cs typeface="+mn-cs"/>
              </a:rPr>
              <a:t>1960</a:t>
            </a:r>
            <a:r>
              <a:rPr kumimoji="1" lang="ja-JP" altLang="ja-JP" sz="1200" kern="1200" dirty="0" smtClean="0">
                <a:solidFill>
                  <a:schemeClr val="tx1"/>
                </a:solidFill>
                <a:effectLst/>
                <a:latin typeface="+mn-lt"/>
                <a:ea typeface="+mn-ea"/>
                <a:cs typeface="+mn-cs"/>
              </a:rPr>
              <a:t>年代〜　メインフレームの登場と集中処理／業務効率や生産性の向上</a:t>
            </a:r>
          </a:p>
          <a:p>
            <a:r>
              <a:rPr kumimoji="1" lang="en-US" altLang="ja-JP" sz="1200" kern="1200" dirty="0" smtClean="0">
                <a:solidFill>
                  <a:schemeClr val="tx1"/>
                </a:solidFill>
                <a:effectLst/>
                <a:latin typeface="+mn-lt"/>
                <a:ea typeface="+mn-ea"/>
                <a:cs typeface="+mn-cs"/>
              </a:rPr>
              <a:t>1980</a:t>
            </a:r>
            <a:r>
              <a:rPr kumimoji="1" lang="ja-JP" altLang="ja-JP" sz="1200" kern="1200" dirty="0" smtClean="0">
                <a:solidFill>
                  <a:schemeClr val="tx1"/>
                </a:solidFill>
                <a:effectLst/>
                <a:latin typeface="+mn-lt"/>
                <a:ea typeface="+mn-ea"/>
                <a:cs typeface="+mn-cs"/>
              </a:rPr>
              <a:t>年代〜　</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の登場によるクライアントサーバーの普及・分散処理／適用業務領域と利用者の拡大</a:t>
            </a:r>
          </a:p>
          <a:p>
            <a:r>
              <a:rPr kumimoji="1" lang="en-US" altLang="ja-JP" sz="1200" kern="1200" dirty="0" smtClean="0">
                <a:solidFill>
                  <a:schemeClr val="tx1"/>
                </a:solidFill>
                <a:effectLst/>
                <a:latin typeface="+mn-lt"/>
                <a:ea typeface="+mn-ea"/>
                <a:cs typeface="+mn-cs"/>
              </a:rPr>
              <a:t>1990</a:t>
            </a:r>
            <a:r>
              <a:rPr kumimoji="1" lang="ja-JP" altLang="ja-JP" sz="1200" kern="1200" dirty="0" smtClean="0">
                <a:solidFill>
                  <a:schemeClr val="tx1"/>
                </a:solidFill>
                <a:effectLst/>
                <a:latin typeface="+mn-lt"/>
                <a:ea typeface="+mn-ea"/>
                <a:cs typeface="+mn-cs"/>
              </a:rPr>
              <a:t>年代〜 インターネットの登場による接続の広がりと拡大／企業や地域を越えた業務の連携や調整の実現</a:t>
            </a:r>
          </a:p>
          <a:p>
            <a:r>
              <a:rPr kumimoji="1" lang="en-US" altLang="ja-JP" sz="1200" kern="1200" dirty="0" smtClean="0">
                <a:solidFill>
                  <a:schemeClr val="tx1"/>
                </a:solidFill>
                <a:effectLst/>
                <a:latin typeface="+mn-lt"/>
                <a:ea typeface="+mn-ea"/>
                <a:cs typeface="+mn-cs"/>
              </a:rPr>
              <a:t>2000</a:t>
            </a:r>
            <a:r>
              <a:rPr kumimoji="1" lang="ja-JP" altLang="ja-JP" sz="1200" kern="1200" dirty="0" smtClean="0">
                <a:solidFill>
                  <a:schemeClr val="tx1"/>
                </a:solidFill>
                <a:effectLst/>
                <a:latin typeface="+mn-lt"/>
                <a:ea typeface="+mn-ea"/>
                <a:cs typeface="+mn-cs"/>
              </a:rPr>
              <a:t>年代〜　</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のカンブリア大爆発・モバイル、</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、ビッグデータ、人工知能、ロボットなどの登場と普及／テクノロジーのアンビエント化、日常への浸透</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コンピューターがビジネスの現場に登場するのは、</a:t>
            </a:r>
            <a:r>
              <a:rPr kumimoji="1" lang="en-US" altLang="ja-JP" sz="1200" kern="1200" dirty="0" smtClean="0">
                <a:solidFill>
                  <a:schemeClr val="tx1"/>
                </a:solidFill>
                <a:effectLst/>
                <a:latin typeface="+mn-lt"/>
                <a:ea typeface="+mn-ea"/>
                <a:cs typeface="+mn-cs"/>
              </a:rPr>
              <a:t>1950</a:t>
            </a:r>
            <a:r>
              <a:rPr kumimoji="1" lang="ja-JP" altLang="ja-JP" sz="1200" kern="1200" dirty="0" smtClean="0">
                <a:solidFill>
                  <a:schemeClr val="tx1"/>
                </a:solidFill>
                <a:effectLst/>
                <a:latin typeface="+mn-lt"/>
                <a:ea typeface="+mn-ea"/>
                <a:cs typeface="+mn-cs"/>
              </a:rPr>
              <a:t>年代です。</a:t>
            </a:r>
            <a:r>
              <a:rPr kumimoji="1" lang="en-US" altLang="ja-JP" sz="1200" kern="1200" dirty="0" smtClean="0">
                <a:solidFill>
                  <a:schemeClr val="tx1"/>
                </a:solidFill>
                <a:effectLst/>
                <a:latin typeface="+mn-lt"/>
                <a:ea typeface="+mn-ea"/>
                <a:cs typeface="+mn-cs"/>
              </a:rPr>
              <a:t>1964</a:t>
            </a:r>
            <a:r>
              <a:rPr kumimoji="1" lang="ja-JP" altLang="ja-JP" sz="1200" kern="1200" dirty="0" smtClean="0">
                <a:solidFill>
                  <a:schemeClr val="tx1"/>
                </a:solidFill>
                <a:effectLst/>
                <a:latin typeface="+mn-lt"/>
                <a:ea typeface="+mn-ea"/>
                <a:cs typeface="+mn-cs"/>
              </a:rPr>
              <a:t>年の</a:t>
            </a:r>
            <a:r>
              <a:rPr kumimoji="1" lang="en-US" altLang="ja-JP" sz="1200" kern="1200" dirty="0" smtClean="0">
                <a:solidFill>
                  <a:schemeClr val="tx1"/>
                </a:solidFill>
                <a:effectLst/>
                <a:latin typeface="+mn-lt"/>
                <a:ea typeface="+mn-ea"/>
                <a:cs typeface="+mn-cs"/>
              </a:rPr>
              <a:t>IBM System/360</a:t>
            </a:r>
            <a:r>
              <a:rPr kumimoji="1" lang="ja-JP" altLang="ja-JP" sz="1200" kern="1200" dirty="0" smtClean="0">
                <a:solidFill>
                  <a:schemeClr val="tx1"/>
                </a:solidFill>
                <a:effectLst/>
                <a:latin typeface="+mn-lt"/>
                <a:ea typeface="+mn-ea"/>
                <a:cs typeface="+mn-cs"/>
              </a:rPr>
              <a:t>、今で言うメインフレームの登場で、コンピューターは、多くの企業で使われるようになりました。</a:t>
            </a:r>
            <a:r>
              <a:rPr kumimoji="1" lang="en-US" altLang="ja-JP" sz="1200" kern="1200" dirty="0" smtClean="0">
                <a:solidFill>
                  <a:schemeClr val="tx1"/>
                </a:solidFill>
                <a:effectLst/>
                <a:latin typeface="+mn-lt"/>
                <a:ea typeface="+mn-ea"/>
                <a:cs typeface="+mn-cs"/>
              </a:rPr>
              <a:t>1980</a:t>
            </a:r>
            <a:r>
              <a:rPr kumimoji="1" lang="ja-JP" altLang="ja-JP" sz="1200" kern="1200" dirty="0" smtClean="0">
                <a:solidFill>
                  <a:schemeClr val="tx1"/>
                </a:solidFill>
                <a:effectLst/>
                <a:latin typeface="+mn-lt"/>
                <a:ea typeface="+mn-ea"/>
                <a:cs typeface="+mn-cs"/>
              </a:rPr>
              <a:t>年代に入り、</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の登場やオフコン・ミニコンといった小型コンピューターの台頭で業務への適用領域と利用者が一気に拡大します。その後、</a:t>
            </a:r>
            <a:r>
              <a:rPr kumimoji="1" lang="en-US" altLang="ja-JP" sz="1200" kern="1200" dirty="0" smtClean="0">
                <a:solidFill>
                  <a:schemeClr val="tx1"/>
                </a:solidFill>
                <a:effectLst/>
                <a:latin typeface="+mn-lt"/>
                <a:ea typeface="+mn-ea"/>
                <a:cs typeface="+mn-cs"/>
              </a:rPr>
              <a:t>1990</a:t>
            </a:r>
            <a:r>
              <a:rPr kumimoji="1" lang="ja-JP" altLang="ja-JP" sz="1200" kern="1200" dirty="0" smtClean="0">
                <a:solidFill>
                  <a:schemeClr val="tx1"/>
                </a:solidFill>
                <a:effectLst/>
                <a:latin typeface="+mn-lt"/>
                <a:ea typeface="+mn-ea"/>
                <a:cs typeface="+mn-cs"/>
              </a:rPr>
              <a:t>年代、インターネットの登場は、システムが低コストで相互に接続する世界を作り上げてゆきます。その結果、企業や地域を越えた大規模な業務の統合や調整が実現するようになったのです。そして、</a:t>
            </a:r>
            <a:r>
              <a:rPr kumimoji="1" lang="en-US" altLang="ja-JP" sz="1200" kern="1200" dirty="0" smtClean="0">
                <a:solidFill>
                  <a:schemeClr val="tx1"/>
                </a:solidFill>
                <a:effectLst/>
                <a:latin typeface="+mn-lt"/>
                <a:ea typeface="+mn-ea"/>
                <a:cs typeface="+mn-cs"/>
              </a:rPr>
              <a:t>21</a:t>
            </a:r>
            <a:r>
              <a:rPr kumimoji="1" lang="ja-JP" altLang="ja-JP" sz="1200" kern="1200" dirty="0" smtClean="0">
                <a:solidFill>
                  <a:schemeClr val="tx1"/>
                </a:solidFill>
                <a:effectLst/>
                <a:latin typeface="+mn-lt"/>
                <a:ea typeface="+mn-ea"/>
                <a:cs typeface="+mn-cs"/>
              </a:rPr>
              <a:t>世紀を迎え、クラウドの時代へとつながってゆきます。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この辺りから、時代は、大きな転換点を迎えはじめました。インターネットの普及とクラウドの登場は、どこにいてもネットに接続さえすれば、様々なサービスを享受できる世界を実現しました。その結果、コンピューターの利用者は、これまでとは桁違いに拡大し、コンピューターの処理能力もこれまでとは桁違いの加速度で拡大するようになったのです。これを</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スケールといいます。また、</a:t>
            </a:r>
            <a:r>
              <a:rPr kumimoji="1" lang="en-US" altLang="ja-JP" sz="1200" kern="1200" dirty="0" smtClean="0">
                <a:solidFill>
                  <a:schemeClr val="tx1"/>
                </a:solidFill>
                <a:effectLst/>
                <a:latin typeface="+mn-lt"/>
                <a:ea typeface="+mn-ea"/>
                <a:cs typeface="+mn-cs"/>
              </a:rPr>
              <a:t>2007</a:t>
            </a:r>
            <a:r>
              <a:rPr kumimoji="1" lang="ja-JP" altLang="ja-JP" sz="1200" kern="1200" dirty="0" smtClean="0">
                <a:solidFill>
                  <a:schemeClr val="tx1"/>
                </a:solidFill>
                <a:effectLst/>
                <a:latin typeface="+mn-lt"/>
                <a:ea typeface="+mn-ea"/>
                <a:cs typeface="+mn-cs"/>
              </a:rPr>
              <a:t>年の</a:t>
            </a:r>
            <a:r>
              <a:rPr kumimoji="1" lang="en-US" altLang="ja-JP" sz="1200" kern="1200" dirty="0" smtClean="0">
                <a:solidFill>
                  <a:schemeClr val="tx1"/>
                </a:solidFill>
                <a:effectLst/>
                <a:latin typeface="+mn-lt"/>
                <a:ea typeface="+mn-ea"/>
                <a:cs typeface="+mn-cs"/>
              </a:rPr>
              <a:t>iPhone</a:t>
            </a:r>
            <a:r>
              <a:rPr kumimoji="1" lang="ja-JP" altLang="ja-JP" sz="1200" kern="1200" dirty="0" smtClean="0">
                <a:solidFill>
                  <a:schemeClr val="tx1"/>
                </a:solidFill>
                <a:effectLst/>
                <a:latin typeface="+mn-lt"/>
                <a:ea typeface="+mn-ea"/>
                <a:cs typeface="+mn-cs"/>
              </a:rPr>
              <a:t>の登場と期を同じくして登場する</a:t>
            </a:r>
            <a:r>
              <a:rPr kumimoji="1" lang="en-US" altLang="ja-JP" sz="1200" kern="1200" dirty="0" smtClean="0">
                <a:solidFill>
                  <a:schemeClr val="tx1"/>
                </a:solidFill>
                <a:effectLst/>
                <a:latin typeface="+mn-lt"/>
                <a:ea typeface="+mn-ea"/>
                <a:cs typeface="+mn-cs"/>
              </a:rPr>
              <a:t>Twitter</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Facebook</a:t>
            </a:r>
            <a:r>
              <a:rPr kumimoji="1" lang="ja-JP" altLang="ja-JP" sz="1200" kern="1200" dirty="0" smtClean="0">
                <a:solidFill>
                  <a:schemeClr val="tx1"/>
                </a:solidFill>
                <a:effectLst/>
                <a:latin typeface="+mn-lt"/>
                <a:ea typeface="+mn-ea"/>
                <a:cs typeface="+mn-cs"/>
              </a:rPr>
              <a:t>などのソーシャルメディアは、この</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スケールの拡大をさらに加速し、膨大なデータを生みだしました。ビッグデータ時代の到来です。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スケールなインターネットとクラウド、そこから生みだされたビッグデータは、</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の普及と共にさらに拡大する勢いです。このような基盤を支えに人工知能やロボットが、私たちの日常を大きく変えようとしているのです。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今の時代を何十年か先に振り返ると、</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の「カンブリア大爆発」があったと評されているかも知れません。「カンブリア大爆発」とは、およそ</a:t>
            </a:r>
            <a:r>
              <a:rPr kumimoji="1" lang="en-US" altLang="ja-JP" sz="1200" kern="1200" dirty="0" smtClean="0">
                <a:solidFill>
                  <a:schemeClr val="tx1"/>
                </a:solidFill>
                <a:effectLst/>
                <a:latin typeface="+mn-lt"/>
                <a:ea typeface="+mn-ea"/>
                <a:cs typeface="+mn-cs"/>
              </a:rPr>
              <a:t>5</a:t>
            </a:r>
            <a:r>
              <a:rPr kumimoji="1" lang="ja-JP" altLang="ja-JP" sz="1200" kern="1200" dirty="0" smtClean="0">
                <a:solidFill>
                  <a:schemeClr val="tx1"/>
                </a:solidFill>
                <a:effectLst/>
                <a:latin typeface="+mn-lt"/>
                <a:ea typeface="+mn-ea"/>
                <a:cs typeface="+mn-cs"/>
              </a:rPr>
              <a:t>億</a:t>
            </a:r>
            <a:r>
              <a:rPr kumimoji="1" lang="en-US" altLang="ja-JP" sz="1200" kern="1200" dirty="0" smtClean="0">
                <a:solidFill>
                  <a:schemeClr val="tx1"/>
                </a:solidFill>
                <a:effectLst/>
                <a:latin typeface="+mn-lt"/>
                <a:ea typeface="+mn-ea"/>
                <a:cs typeface="+mn-cs"/>
              </a:rPr>
              <a:t>5000</a:t>
            </a:r>
            <a:r>
              <a:rPr kumimoji="1" lang="ja-JP" altLang="ja-JP" sz="1200" kern="1200" dirty="0" smtClean="0">
                <a:solidFill>
                  <a:schemeClr val="tx1"/>
                </a:solidFill>
                <a:effectLst/>
                <a:latin typeface="+mn-lt"/>
                <a:ea typeface="+mn-ea"/>
                <a:cs typeface="+mn-cs"/>
              </a:rPr>
              <a:t>万年前に、それまで数十数種しかなかった生物が突如</a:t>
            </a:r>
            <a:r>
              <a:rPr kumimoji="1" lang="en-US" altLang="ja-JP" sz="1200" kern="1200" dirty="0" smtClean="0">
                <a:solidFill>
                  <a:schemeClr val="tx1"/>
                </a:solidFill>
                <a:effectLst/>
                <a:latin typeface="+mn-lt"/>
                <a:ea typeface="+mn-ea"/>
                <a:cs typeface="+mn-cs"/>
              </a:rPr>
              <a:t>1</a:t>
            </a:r>
            <a:r>
              <a:rPr kumimoji="1" lang="ja-JP" altLang="ja-JP" sz="1200" kern="1200" dirty="0" smtClean="0">
                <a:solidFill>
                  <a:schemeClr val="tx1"/>
                </a:solidFill>
                <a:effectLst/>
                <a:latin typeface="+mn-lt"/>
                <a:ea typeface="+mn-ea"/>
                <a:cs typeface="+mn-cs"/>
              </a:rPr>
              <a:t>万種にも爆発的に増加した出来事です。様々な形態を持った生物が生まれ、食うか食われるかの競争と淘汰を繰り返しながら生物の多様性が育まれ、生態系築かれてゆきました。今の時代は、そんな時代の延長線上にあると言われていま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カンブリア大爆発」は、スマートマシーンの進化が引き金となるでしょう。そこには、これまでのテクノロジーの脈略からは、大きく逸脱した新しい常識が生まれつつあります。そして、このテクノロジーの延長線上に、これまでとは明らかに異なる</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活用の新たな可能性がどんどんと生まれてくるでしょう。そして、競争と淘汰を繰り返し、</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の新たなエコシステム＝生態系を形成してゆくことになるのだろうと思っています。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私たちは、このような歴史の脈絡の中に生きているのです。</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が、未来にこれまでにも増して、大きな影響を持つ世の中になること。そして、その中で、未来を作る大きな役割を担おうとしていること</a:t>
            </a:r>
            <a:r>
              <a:rPr kumimoji="1" lang="ja-JP" altLang="en-US" sz="1200" kern="1200" dirty="0" smtClean="0">
                <a:solidFill>
                  <a:schemeClr val="tx1"/>
                </a:solidFill>
                <a:effectLst/>
                <a:latin typeface="+mn-lt"/>
                <a:ea typeface="+mn-ea"/>
                <a:cs typeface="+mn-cs"/>
              </a:rPr>
              <a:t>に誇りを持って下さい。</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5</a:t>
            </a:fld>
            <a:endParaRPr kumimoji="1" lang="ja-JP" altLang="en-US"/>
          </a:p>
        </p:txBody>
      </p:sp>
    </p:spTree>
    <p:extLst>
      <p:ext uri="{BB962C8B-B14F-4D97-AF65-F5344CB8AC3E}">
        <p14:creationId xmlns:p14="http://schemas.microsoft.com/office/powerpoint/2010/main" val="317466211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7"/>
          <p:cNvSpPr>
            <a:spLocks noGrp="1" noChangeArrowheads="1"/>
          </p:cNvSpPr>
          <p:nvPr>
            <p:ph type="sldNum" sz="quarter" idx="5"/>
          </p:nvPr>
        </p:nvSpPr>
        <p:spPr>
          <a:noFill/>
        </p:spPr>
        <p:txBody>
          <a:bodyPr/>
          <a:lstStyle/>
          <a:p>
            <a:pPr defTabSz="913334"/>
            <a:fld id="{08351766-17E3-4C7E-9AE5-5A14385647EF}" type="slidenum">
              <a:rPr lang="ja-JP" altLang="en-US" smtClean="0"/>
              <a:pPr defTabSz="913334"/>
              <a:t>34</a:t>
            </a:fld>
            <a:endParaRPr lang="en-US" altLang="ja-JP" dirty="0" smtClean="0"/>
          </a:p>
        </p:txBody>
      </p:sp>
      <p:sp>
        <p:nvSpPr>
          <p:cNvPr id="18434" name="Rectangle 2"/>
          <p:cNvSpPr>
            <a:spLocks noGrp="1" noRot="1" noChangeAspect="1" noChangeArrowheads="1" noTextEdit="1"/>
          </p:cNvSpPr>
          <p:nvPr>
            <p:ph type="sldImg"/>
          </p:nvPr>
        </p:nvSpPr>
        <p:spPr>
          <a:ln/>
        </p:spPr>
      </p:sp>
      <p:sp>
        <p:nvSpPr>
          <p:cNvPr id="18435" name="Rectangle 3"/>
          <p:cNvSpPr>
            <a:spLocks noGrp="1" noChangeArrowheads="1"/>
          </p:cNvSpPr>
          <p:nvPr>
            <p:ph type="body" idx="1"/>
          </p:nvPr>
        </p:nvSpPr>
        <p:spPr>
          <a:noFill/>
          <a:ln/>
        </p:spPr>
        <p:txBody>
          <a:bodyPr/>
          <a:lstStyle/>
          <a:p>
            <a:r>
              <a:rPr kumimoji="1" lang="ja-JP" altLang="ja-JP" sz="1200" kern="1200" dirty="0" smtClean="0">
                <a:solidFill>
                  <a:schemeClr val="tx1"/>
                </a:solidFill>
                <a:effectLst/>
                <a:latin typeface="+mn-lt"/>
                <a:ea typeface="+mn-ea"/>
                <a:cs typeface="+mn-cs"/>
              </a:rPr>
              <a:t>クラウドがもたらす本当の変化は、システム資源を調達する手段が変わることだけではありません。もっと本質的な変化が起きつつあるのです。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システム資源は、「所有」から「使用」へと変わり、ユーザーは、</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だけではなく、スマートフォンやタブレットなどのスマート・デバイスを使い始めています。これらのデバイスは、常時接続が当たり前で、埋め込まれた多くのセンサーや</a:t>
            </a:r>
            <a:r>
              <a:rPr kumimoji="1" lang="en-US" altLang="ja-JP" sz="1200" kern="1200" dirty="0" smtClean="0">
                <a:solidFill>
                  <a:schemeClr val="tx1"/>
                </a:solidFill>
                <a:effectLst/>
                <a:latin typeface="+mn-lt"/>
                <a:ea typeface="+mn-ea"/>
                <a:cs typeface="+mn-cs"/>
              </a:rPr>
              <a:t>GPS</a:t>
            </a:r>
            <a:r>
              <a:rPr kumimoji="1" lang="ja-JP" altLang="ja-JP" sz="1200" kern="1200" dirty="0" smtClean="0">
                <a:solidFill>
                  <a:schemeClr val="tx1"/>
                </a:solidFill>
                <a:effectLst/>
                <a:latin typeface="+mn-lt"/>
                <a:ea typeface="+mn-ea"/>
                <a:cs typeface="+mn-cs"/>
              </a:rPr>
              <a:t>が、</a:t>
            </a:r>
            <a:r>
              <a:rPr kumimoji="1" lang="en-US" altLang="ja-JP" sz="1200" kern="1200" dirty="0" smtClean="0">
                <a:solidFill>
                  <a:schemeClr val="tx1"/>
                </a:solidFill>
                <a:effectLst/>
                <a:latin typeface="+mn-lt"/>
                <a:ea typeface="+mn-ea"/>
                <a:cs typeface="+mn-cs"/>
              </a:rPr>
              <a:t>24</a:t>
            </a:r>
            <a:r>
              <a:rPr kumimoji="1" lang="ja-JP" altLang="ja-JP" sz="1200" kern="1200" dirty="0" smtClean="0">
                <a:solidFill>
                  <a:schemeClr val="tx1"/>
                </a:solidFill>
                <a:effectLst/>
                <a:latin typeface="+mn-lt"/>
                <a:ea typeface="+mn-ea"/>
                <a:cs typeface="+mn-cs"/>
              </a:rPr>
              <a:t>時間</a:t>
            </a:r>
            <a:r>
              <a:rPr kumimoji="1" lang="en-US" altLang="ja-JP" sz="1200" kern="1200" dirty="0" smtClean="0">
                <a:solidFill>
                  <a:schemeClr val="tx1"/>
                </a:solidFill>
                <a:effectLst/>
                <a:latin typeface="+mn-lt"/>
                <a:ea typeface="+mn-ea"/>
                <a:cs typeface="+mn-cs"/>
              </a:rPr>
              <a:t>365</a:t>
            </a:r>
            <a:r>
              <a:rPr kumimoji="1" lang="ja-JP" altLang="ja-JP" sz="1200" kern="1200" dirty="0" smtClean="0">
                <a:solidFill>
                  <a:schemeClr val="tx1"/>
                </a:solidFill>
                <a:effectLst/>
                <a:latin typeface="+mn-lt"/>
                <a:ea typeface="+mn-ea"/>
                <a:cs typeface="+mn-cs"/>
              </a:rPr>
              <a:t>日、ユーザーの活動データを収集し、リアルタイムでクラウドに送り出し、一体となって様々なサービスを提供してくれます。</a:t>
            </a:r>
          </a:p>
          <a:p>
            <a:r>
              <a:rPr kumimoji="1" lang="ja-JP" altLang="ja-JP" sz="1200" kern="1200" dirty="0" smtClean="0">
                <a:solidFill>
                  <a:schemeClr val="tx1"/>
                </a:solidFill>
                <a:effectLst/>
                <a:latin typeface="+mn-lt"/>
                <a:ea typeface="+mn-ea"/>
                <a:cs typeface="+mn-cs"/>
              </a:rPr>
              <a:t>さらに、私たちが日常使う様々なモノにセンサーや通信機能が埋め込まれるようになります。例えば、自動車に組み込まれたセンサーや</a:t>
            </a:r>
            <a:r>
              <a:rPr kumimoji="1" lang="en-US" altLang="ja-JP" sz="1200" kern="1200" dirty="0" smtClean="0">
                <a:solidFill>
                  <a:schemeClr val="tx1"/>
                </a:solidFill>
                <a:effectLst/>
                <a:latin typeface="+mn-lt"/>
                <a:ea typeface="+mn-ea"/>
                <a:cs typeface="+mn-cs"/>
              </a:rPr>
              <a:t>GPS</a:t>
            </a:r>
            <a:r>
              <a:rPr kumimoji="1" lang="ja-JP" altLang="ja-JP" sz="1200" kern="1200" dirty="0" smtClean="0">
                <a:solidFill>
                  <a:schemeClr val="tx1"/>
                </a:solidFill>
                <a:effectLst/>
                <a:latin typeface="+mn-lt"/>
                <a:ea typeface="+mn-ea"/>
                <a:cs typeface="+mn-cs"/>
              </a:rPr>
              <a:t>のデータと、道路に設置されたセンサーや自動運転機能を組み合わせれば、渋滞を回避し、燃費の向上や時間短縮、事故の低減などに効果を上げてくれるでしょう。また、住宅設備や家電製品と組合せれば、省エネや快適な生活に役立ちます。さらには、ウエアラブルと呼ばれる身体に密着させるデバイスを使えば、身体の活動量や生体情報を収集し、予防診断や食生活のアドバイスなど、健康維持に貢献してくれるかもしれません。</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このように見ていくと、クラウドは、単にシステム資源の調達手段が「所有」から「使用」に変わっただけではなく、モノやコト</a:t>
            </a:r>
            <a:r>
              <a:rPr kumimoji="1" lang="en-US" altLang="ja-JP"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個人の行動や社会的な活動</a:t>
            </a:r>
            <a:r>
              <a:rPr kumimoji="1" lang="en-US" altLang="ja-JP"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の情報とクラウドが、様々な“つながり”を持ち、一体になって機能するビジネスや生活の新しい基盤が誕生したと言えるでしょう。すなわち、「リアルとネットの融合と日常化」という、新しいバラダイムが出現したのです。これこそが、クラウドのもたらした本質的変化なのです。</a:t>
            </a:r>
          </a:p>
          <a:p>
            <a:pPr eaLnBrk="1" hangingPunct="1"/>
            <a:endParaRPr lang="ja-JP" altLang="en-US" dirty="0" smtClean="0"/>
          </a:p>
        </p:txBody>
      </p:sp>
    </p:spTree>
    <p:extLst>
      <p:ext uri="{BB962C8B-B14F-4D97-AF65-F5344CB8AC3E}">
        <p14:creationId xmlns:p14="http://schemas.microsoft.com/office/powerpoint/2010/main" val="7676237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7"/>
          <p:cNvSpPr>
            <a:spLocks noGrp="1" noChangeArrowheads="1"/>
          </p:cNvSpPr>
          <p:nvPr>
            <p:ph type="sldNum" sz="quarter" idx="5"/>
          </p:nvPr>
        </p:nvSpPr>
        <p:spPr>
          <a:noFill/>
        </p:spPr>
        <p:txBody>
          <a:bodyPr/>
          <a:lstStyle/>
          <a:p>
            <a:pPr defTabSz="913334"/>
            <a:fld id="{08351766-17E3-4C7E-9AE5-5A14385647EF}" type="slidenum">
              <a:rPr lang="ja-JP" altLang="en-US" smtClean="0"/>
              <a:pPr defTabSz="913334"/>
              <a:t>35</a:t>
            </a:fld>
            <a:endParaRPr lang="en-US" altLang="ja-JP" dirty="0" smtClean="0"/>
          </a:p>
        </p:txBody>
      </p:sp>
      <p:sp>
        <p:nvSpPr>
          <p:cNvPr id="18434" name="Rectangle 2"/>
          <p:cNvSpPr>
            <a:spLocks noGrp="1" noRot="1" noChangeAspect="1" noChangeArrowheads="1" noTextEdit="1"/>
          </p:cNvSpPr>
          <p:nvPr>
            <p:ph type="sldImg"/>
          </p:nvPr>
        </p:nvSpPr>
        <p:spPr>
          <a:ln/>
        </p:spPr>
      </p:sp>
      <p:sp>
        <p:nvSpPr>
          <p:cNvPr id="18435" name="Rectangle 3"/>
          <p:cNvSpPr>
            <a:spLocks noGrp="1" noChangeArrowheads="1"/>
          </p:cNvSpPr>
          <p:nvPr>
            <p:ph type="body" idx="1"/>
          </p:nvPr>
        </p:nvSpPr>
        <p:spPr>
          <a:noFill/>
          <a:ln/>
        </p:spPr>
        <p:txBody>
          <a:bodyPr/>
          <a:lstStyle/>
          <a:p>
            <a:r>
              <a:rPr kumimoji="1" lang="ja-JP" altLang="ja-JP" sz="1200" kern="1200" dirty="0" smtClean="0">
                <a:solidFill>
                  <a:schemeClr val="tx1"/>
                </a:solidFill>
                <a:effectLst/>
                <a:latin typeface="+mn-lt"/>
                <a:ea typeface="+mn-ea"/>
                <a:cs typeface="+mn-cs"/>
              </a:rPr>
              <a:t>ところで、このような変化は、表面的には、次のような変化として私たちの目に映ります。</a:t>
            </a:r>
          </a:p>
          <a:p>
            <a:pPr lvl="0"/>
            <a:r>
              <a:rPr kumimoji="1" lang="ja-JP" altLang="ja-JP" sz="1200" kern="1200" dirty="0" smtClean="0">
                <a:solidFill>
                  <a:schemeClr val="tx1"/>
                </a:solidFill>
                <a:effectLst/>
                <a:latin typeface="+mn-lt"/>
                <a:ea typeface="+mn-ea"/>
                <a:cs typeface="+mn-cs"/>
              </a:rPr>
              <a:t>ネットにつながる機器の数や種類が増える。</a:t>
            </a:r>
          </a:p>
          <a:p>
            <a:pPr lvl="0"/>
            <a:r>
              <a:rPr kumimoji="1" lang="ja-JP" altLang="ja-JP" sz="1200" kern="1200" dirty="0" smtClean="0">
                <a:solidFill>
                  <a:schemeClr val="tx1"/>
                </a:solidFill>
                <a:effectLst/>
                <a:latin typeface="+mn-lt"/>
                <a:ea typeface="+mn-ea"/>
                <a:cs typeface="+mn-cs"/>
              </a:rPr>
              <a:t>使えるだけでは不十分で、使い心地の良さやわかりやすさへの配慮（</a:t>
            </a:r>
            <a:r>
              <a:rPr kumimoji="1" lang="en-US" altLang="ja-JP" sz="1200" kern="1200" dirty="0" smtClean="0">
                <a:solidFill>
                  <a:schemeClr val="tx1"/>
                </a:solidFill>
                <a:effectLst/>
                <a:latin typeface="+mn-lt"/>
                <a:ea typeface="+mn-ea"/>
                <a:cs typeface="+mn-cs"/>
              </a:rPr>
              <a:t> </a:t>
            </a:r>
            <a:r>
              <a:rPr kumimoji="1" lang="en-US" altLang="ja-JP" sz="1200" kern="1200" dirty="0" err="1" smtClean="0">
                <a:solidFill>
                  <a:schemeClr val="tx1"/>
                </a:solidFill>
                <a:effectLst/>
                <a:latin typeface="+mn-lt"/>
                <a:ea typeface="+mn-ea"/>
                <a:cs typeface="+mn-cs"/>
              </a:rPr>
              <a:t>UX:User</a:t>
            </a:r>
            <a:r>
              <a:rPr kumimoji="1" lang="en-US" altLang="ja-JP" sz="1200" kern="1200" dirty="0" smtClean="0">
                <a:solidFill>
                  <a:schemeClr val="tx1"/>
                </a:solidFill>
                <a:effectLst/>
                <a:latin typeface="+mn-lt"/>
                <a:ea typeface="+mn-ea"/>
                <a:cs typeface="+mn-cs"/>
              </a:rPr>
              <a:t> </a:t>
            </a:r>
            <a:r>
              <a:rPr kumimoji="1" lang="en-US" altLang="ja-JP" sz="1200" kern="1200" dirty="0" err="1" smtClean="0">
                <a:solidFill>
                  <a:schemeClr val="tx1"/>
                </a:solidFill>
                <a:effectLst/>
                <a:latin typeface="+mn-lt"/>
                <a:ea typeface="+mn-ea"/>
                <a:cs typeface="+mn-cs"/>
              </a:rPr>
              <a:t>eXperience</a:t>
            </a:r>
            <a:r>
              <a:rPr kumimoji="1" lang="en-US" altLang="ja-JP"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ユーザー体験）が求められるようになる。</a:t>
            </a:r>
          </a:p>
          <a:p>
            <a:pPr lvl="0"/>
            <a:r>
              <a:rPr kumimoji="1" lang="ja-JP" altLang="ja-JP" sz="1200" kern="1200" dirty="0" smtClean="0">
                <a:solidFill>
                  <a:schemeClr val="tx1"/>
                </a:solidFill>
                <a:effectLst/>
                <a:latin typeface="+mn-lt"/>
                <a:ea typeface="+mn-ea"/>
                <a:cs typeface="+mn-cs"/>
              </a:rPr>
              <a:t>ネットワークに接続するための手段が多様化し、高速化する。</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しかし、これらは表面的な変化にすぎません。その背後で、とても大きな本質的な変化が起こりつつあるのです。それは、次のようなことです。</a:t>
            </a:r>
          </a:p>
          <a:p>
            <a:pPr lvl="0"/>
            <a:r>
              <a:rPr kumimoji="1" lang="ja-JP" altLang="ja-JP" sz="1200" kern="1200" dirty="0" smtClean="0">
                <a:solidFill>
                  <a:schemeClr val="tx1"/>
                </a:solidFill>
                <a:effectLst/>
                <a:latin typeface="+mn-lt"/>
                <a:ea typeface="+mn-ea"/>
                <a:cs typeface="+mn-cs"/>
              </a:rPr>
              <a:t>仕事のやり方やライフスタイルが変わる。</a:t>
            </a:r>
          </a:p>
          <a:p>
            <a:pPr lvl="0"/>
            <a:r>
              <a:rPr kumimoji="1" lang="ja-JP" altLang="ja-JP" sz="1200" kern="1200" dirty="0" smtClean="0">
                <a:solidFill>
                  <a:schemeClr val="tx1"/>
                </a:solidFill>
                <a:effectLst/>
                <a:latin typeface="+mn-lt"/>
                <a:ea typeface="+mn-ea"/>
                <a:cs typeface="+mn-cs"/>
              </a:rPr>
              <a:t>人と人との係わり方が変わる。</a:t>
            </a:r>
          </a:p>
          <a:p>
            <a:pPr lvl="0"/>
            <a:r>
              <a:rPr kumimoji="1" lang="ja-JP" altLang="ja-JP" sz="1200" kern="1200" dirty="0" smtClean="0">
                <a:solidFill>
                  <a:schemeClr val="tx1"/>
                </a:solidFill>
                <a:effectLst/>
                <a:latin typeface="+mn-lt"/>
                <a:ea typeface="+mn-ea"/>
                <a:cs typeface="+mn-cs"/>
              </a:rPr>
              <a:t>生き方やものごとを判断する価値観が変わる。</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r>
              <a:rPr kumimoji="1" lang="ja-JP" altLang="ja-JP" sz="1200" kern="1200" dirty="0" smtClean="0">
                <a:solidFill>
                  <a:schemeClr val="tx1"/>
                </a:solidFill>
                <a:effectLst/>
                <a:latin typeface="+mn-lt"/>
                <a:ea typeface="+mn-ea"/>
                <a:cs typeface="+mn-cs"/>
              </a:rPr>
              <a:t>これまで常識と考えていたことが非常識となり、新しい常識が生まれようとしているのです。このような常識の転換は、生活やビジネスは言うに及ばず、政治や経済、外交や安全保障にも大きな影響を及ぼすことになるでしょう。例えば、ソーシャル・メディアがきっかけとなって広がった「アラブの春」、米国の国家機密文書を誰もが見えるように世の中にさらしてしまった「ウイキリークス事件」など、社会的、政治的問題をも引き起こす大きな力さえ持つようになりました。</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常識が変わる」こと、すなわち「パラダイムシフト」が、確実に起こり始めています。私たちは、手段である「表面的変化」に目が行ってしまいがちですが、それでは、今起きていることの本当の意味や価値がわかりません。「本質的変化」に着目し、これからのビジネスや生活がどのように変わってゆくのかを考えてゆくべきでしょう。</a:t>
            </a:r>
          </a:p>
          <a:p>
            <a:pPr eaLnBrk="1" hangingPunct="1"/>
            <a:endParaRPr lang="ja-JP" altLang="en-US" dirty="0" smtClean="0"/>
          </a:p>
        </p:txBody>
      </p:sp>
    </p:spTree>
    <p:extLst>
      <p:ext uri="{BB962C8B-B14F-4D97-AF65-F5344CB8AC3E}">
        <p14:creationId xmlns:p14="http://schemas.microsoft.com/office/powerpoint/2010/main" val="15185861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新しい組合せが容易になり、非常識が常識に変わる</a:t>
            </a:r>
          </a:p>
          <a:p>
            <a:r>
              <a:rPr kumimoji="1" lang="ja-JP" altLang="ja-JP" sz="1200" kern="1200" dirty="0" smtClean="0">
                <a:solidFill>
                  <a:schemeClr val="tx1"/>
                </a:solidFill>
                <a:effectLst/>
                <a:latin typeface="+mn-lt"/>
                <a:ea typeface="+mn-ea"/>
                <a:cs typeface="+mn-cs"/>
              </a:rPr>
              <a:t>現実世界とサイバー世界が一体となった社会基盤「サイバー・フィジカル・システム（</a:t>
            </a:r>
            <a:r>
              <a:rPr kumimoji="1" lang="en-US" altLang="ja-JP" sz="1200" kern="1200" dirty="0" smtClean="0">
                <a:solidFill>
                  <a:schemeClr val="tx1"/>
                </a:solidFill>
                <a:effectLst/>
                <a:latin typeface="+mn-lt"/>
                <a:ea typeface="+mn-ea"/>
                <a:cs typeface="+mn-cs"/>
              </a:rPr>
              <a:t>CPS</a:t>
            </a:r>
            <a:r>
              <a:rPr kumimoji="1" lang="ja-JP" altLang="ja-JP" sz="1200" kern="1200" dirty="0" smtClean="0">
                <a:solidFill>
                  <a:schemeClr val="tx1"/>
                </a:solidFill>
                <a:effectLst/>
                <a:latin typeface="+mn-lt"/>
                <a:ea typeface="+mn-ea"/>
                <a:cs typeface="+mn-cs"/>
              </a:rPr>
              <a:t>）」が実現し、</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は私たちの日常やビジネスにますます深く関わろうとしています。そして、</a:t>
            </a:r>
            <a:r>
              <a:rPr kumimoji="1" lang="en-US" altLang="ja-JP" sz="1200" kern="1200" dirty="0" smtClean="0">
                <a:solidFill>
                  <a:schemeClr val="tx1"/>
                </a:solidFill>
                <a:effectLst/>
                <a:latin typeface="+mn-lt"/>
                <a:ea typeface="+mn-ea"/>
                <a:cs typeface="+mn-cs"/>
              </a:rPr>
              <a:t>CPS</a:t>
            </a:r>
            <a:r>
              <a:rPr kumimoji="1" lang="ja-JP" altLang="ja-JP" sz="1200" kern="1200" dirty="0" smtClean="0">
                <a:solidFill>
                  <a:schemeClr val="tx1"/>
                </a:solidFill>
                <a:effectLst/>
                <a:latin typeface="+mn-lt"/>
                <a:ea typeface="+mn-ea"/>
                <a:cs typeface="+mn-cs"/>
              </a:rPr>
              <a:t>は私たちの日常やビジネスを大きく変えようとしています。これが、第</a:t>
            </a:r>
            <a:r>
              <a:rPr kumimoji="1" lang="en-US" altLang="ja-JP" sz="1200" kern="1200" dirty="0" smtClean="0">
                <a:solidFill>
                  <a:schemeClr val="tx1"/>
                </a:solidFill>
                <a:effectLst/>
                <a:latin typeface="+mn-lt"/>
                <a:ea typeface="+mn-ea"/>
                <a:cs typeface="+mn-cs"/>
              </a:rPr>
              <a:t>2</a:t>
            </a:r>
            <a:r>
              <a:rPr kumimoji="1" lang="ja-JP" altLang="ja-JP" sz="1200" kern="1200" dirty="0" smtClean="0">
                <a:solidFill>
                  <a:schemeClr val="tx1"/>
                </a:solidFill>
                <a:effectLst/>
                <a:latin typeface="+mn-lt"/>
                <a:ea typeface="+mn-ea"/>
                <a:cs typeface="+mn-cs"/>
              </a:rPr>
              <a:t>章で紹介した「デジタル・トランスフォーメーション」です。その土台となっているのがクラウドとインターネットです。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例えば、会計アプリのクラウド・サービス「</a:t>
            </a:r>
            <a:r>
              <a:rPr kumimoji="1" lang="en-US" altLang="ja-JP" sz="1200" kern="1200" dirty="0" err="1" smtClean="0">
                <a:solidFill>
                  <a:schemeClr val="tx1"/>
                </a:solidFill>
                <a:effectLst/>
                <a:latin typeface="+mn-lt"/>
                <a:ea typeface="+mn-ea"/>
                <a:cs typeface="+mn-cs"/>
              </a:rPr>
              <a:t>freee</a:t>
            </a:r>
            <a:r>
              <a:rPr kumimoji="1" lang="ja-JP" altLang="ja-JP" sz="1200" kern="1200" dirty="0" smtClean="0">
                <a:solidFill>
                  <a:schemeClr val="tx1"/>
                </a:solidFill>
                <a:effectLst/>
                <a:latin typeface="+mn-lt"/>
                <a:ea typeface="+mn-ea"/>
                <a:cs typeface="+mn-cs"/>
              </a:rPr>
              <a:t>」は、企業や店舗の銀行口座やレジなどから自動的に会計情報を取得し、会計事務の手間を削減してくれるサービスです。</a:t>
            </a:r>
            <a:r>
              <a:rPr kumimoji="1" lang="en-US" altLang="ja-JP" sz="1200" kern="1200" dirty="0" err="1" smtClean="0">
                <a:solidFill>
                  <a:schemeClr val="tx1"/>
                </a:solidFill>
                <a:effectLst/>
                <a:latin typeface="+mn-lt"/>
                <a:ea typeface="+mn-ea"/>
                <a:cs typeface="+mn-cs"/>
              </a:rPr>
              <a:t>freee</a:t>
            </a:r>
            <a:r>
              <a:rPr kumimoji="1" lang="ja-JP" altLang="ja-JP" sz="1200" kern="1200" dirty="0" smtClean="0">
                <a:solidFill>
                  <a:schemeClr val="tx1"/>
                </a:solidFill>
                <a:effectLst/>
                <a:latin typeface="+mn-lt"/>
                <a:ea typeface="+mn-ea"/>
                <a:cs typeface="+mn-cs"/>
              </a:rPr>
              <a:t>には許諾を得た企業や店舗の財務データを銀行と共有する機能があり、それによって銀行は財務状況をリアルタイム掴むことができます。このような仕組みにより、これまでは融資判断が難しかったところにも、いまのお金の動きが確実に分かるので融資判断が容易にできるようになったのです。</a:t>
            </a:r>
          </a:p>
          <a:p>
            <a:r>
              <a:rPr kumimoji="1" lang="ja-JP" altLang="ja-JP" sz="1200" kern="1200" dirty="0" smtClean="0">
                <a:solidFill>
                  <a:schemeClr val="tx1"/>
                </a:solidFill>
                <a:effectLst/>
                <a:latin typeface="+mn-lt"/>
                <a:ea typeface="+mn-ea"/>
                <a:cs typeface="+mn-cs"/>
              </a:rPr>
              <a:t>他にもこれまでできなかったつながりが新しいビジネスを生みだしています。</a:t>
            </a:r>
          </a:p>
          <a:p>
            <a:pPr lvl="0"/>
            <a:r>
              <a:rPr kumimoji="1" lang="ja-JP" altLang="ja-JP" sz="1200" kern="1200" dirty="0" smtClean="0">
                <a:solidFill>
                  <a:schemeClr val="tx1"/>
                </a:solidFill>
                <a:effectLst/>
                <a:latin typeface="+mn-lt"/>
                <a:ea typeface="+mn-ea"/>
                <a:cs typeface="+mn-cs"/>
              </a:rPr>
              <a:t>自分の銀行口座の預金や入出金、カードの支払いなどの「自分のお金に関わる情報」を、インターネットを介して集計し、パソコンやスマートフォンで一括管理し、お金の使い方についてアドバイスしてくれる家計簿サービス</a:t>
            </a:r>
          </a:p>
          <a:p>
            <a:pPr lvl="0"/>
            <a:r>
              <a:rPr kumimoji="1" lang="ja-JP" altLang="ja-JP" sz="1200" kern="1200" dirty="0" smtClean="0">
                <a:solidFill>
                  <a:schemeClr val="tx1"/>
                </a:solidFill>
                <a:effectLst/>
                <a:latin typeface="+mn-lt"/>
                <a:ea typeface="+mn-ea"/>
                <a:cs typeface="+mn-cs"/>
              </a:rPr>
              <a:t>ウェアラブルやスマートフォンで集めた運動や仕事での活動量を収集・分析し、健康に関するアドバイスを提供し、分析結果に即した料理レシピの紹介や健康食品、サプリメントのオンライン販売をしてくれるオンライン・ショッピング・サービス</a:t>
            </a:r>
          </a:p>
          <a:p>
            <a:pPr lvl="0"/>
            <a:r>
              <a:rPr kumimoji="1" lang="ja-JP" altLang="ja-JP" sz="1200" kern="1200" dirty="0" smtClean="0">
                <a:solidFill>
                  <a:schemeClr val="tx1"/>
                </a:solidFill>
                <a:effectLst/>
                <a:latin typeface="+mn-lt"/>
                <a:ea typeface="+mn-ea"/>
                <a:cs typeface="+mn-cs"/>
              </a:rPr>
              <a:t>自動車がインターネットにつながり運転の仕方をデータ分析し、運転の丁寧さに応じて料金を変動させ保険サービス</a:t>
            </a:r>
          </a:p>
          <a:p>
            <a:pPr lvl="0"/>
            <a:r>
              <a:rPr kumimoji="1" lang="en-US" altLang="ja-JP" sz="1200" kern="1200" dirty="0" smtClean="0">
                <a:solidFill>
                  <a:schemeClr val="tx1"/>
                </a:solidFill>
                <a:effectLst/>
                <a:latin typeface="+mn-lt"/>
                <a:ea typeface="+mn-ea"/>
                <a:cs typeface="+mn-cs"/>
              </a:rPr>
              <a:t>Uber</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Airbnb</a:t>
            </a:r>
            <a:r>
              <a:rPr kumimoji="1" lang="ja-JP" altLang="ja-JP" sz="1200" kern="1200" dirty="0" smtClean="0">
                <a:solidFill>
                  <a:schemeClr val="tx1"/>
                </a:solidFill>
                <a:effectLst/>
                <a:latin typeface="+mn-lt"/>
                <a:ea typeface="+mn-ea"/>
                <a:cs typeface="+mn-cs"/>
              </a:rPr>
              <a:t>、ラクスルのように、仲介者を介することなく需要と供給を直接結びつけるシェアリング・エコノミー・サービスの数々　など</a:t>
            </a:r>
          </a:p>
          <a:p>
            <a:r>
              <a:rPr kumimoji="1" lang="ja-JP" altLang="ja-JP" sz="1200" kern="1200" dirty="0" smtClean="0">
                <a:solidFill>
                  <a:schemeClr val="tx1"/>
                </a:solidFill>
                <a:effectLst/>
                <a:latin typeface="+mn-lt"/>
                <a:ea typeface="+mn-ea"/>
                <a:cs typeface="+mn-cs"/>
              </a:rPr>
              <a:t>これまで紹介した様々な多くのデジタル・ビジネスもまたこの土台の上に登場しました。このようなサービスの連鎖によって新たな価値を生みだす土台は「エコシステム」と呼ばれています。</a:t>
            </a:r>
          </a:p>
          <a:p>
            <a:r>
              <a:rPr kumimoji="1" lang="ja-JP" altLang="ja-JP" sz="1200" kern="1200" dirty="0" smtClean="0">
                <a:solidFill>
                  <a:schemeClr val="tx1"/>
                </a:solidFill>
                <a:effectLst/>
                <a:latin typeface="+mn-lt"/>
                <a:ea typeface="+mn-ea"/>
                <a:cs typeface="+mn-cs"/>
              </a:rPr>
              <a:t>スマートフォンの普及と共にインターネット利用者の裾野は大きく拡がりました。そして、インターネットにつながるクラウドの利用者も拡大し、様々な新しいつながりが生まれ、エコシステムが拡大しつつあります。これにより、かつて非常識と思われていた組合せが容易に実現できるようになり、様々なイノベーションを生みだしているの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36</a:t>
            </a:fld>
            <a:endParaRPr kumimoji="1" lang="ja-JP" altLang="en-US"/>
          </a:p>
        </p:txBody>
      </p:sp>
    </p:spTree>
    <p:extLst>
      <p:ext uri="{BB962C8B-B14F-4D97-AF65-F5344CB8AC3E}">
        <p14:creationId xmlns:p14="http://schemas.microsoft.com/office/powerpoint/2010/main" val="8195869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37</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3384147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p:spPr>
        <p:txBody>
          <a:bodyPr/>
          <a:lstStyle>
            <a:lvl1pPr defTabSz="914400" eaLnBrk="0" hangingPunct="0">
              <a:defRPr sz="1300">
                <a:solidFill>
                  <a:srgbClr val="484848"/>
                </a:solidFill>
                <a:latin typeface="Arial" charset="0"/>
                <a:ea typeface="HG丸ｺﾞｼｯｸM-PRO" pitchFamily="50" charset="-128"/>
              </a:defRPr>
            </a:lvl1pPr>
            <a:lvl2pPr marL="709684" indent="-272956" defTabSz="914400" eaLnBrk="0" hangingPunct="0">
              <a:defRPr sz="1300">
                <a:solidFill>
                  <a:srgbClr val="484848"/>
                </a:solidFill>
                <a:latin typeface="Arial" charset="0"/>
                <a:ea typeface="HG丸ｺﾞｼｯｸM-PRO" pitchFamily="50" charset="-128"/>
              </a:defRPr>
            </a:lvl2pPr>
            <a:lvl3pPr marL="1091822" indent="-218364" defTabSz="914400" eaLnBrk="0" hangingPunct="0">
              <a:defRPr sz="1300">
                <a:solidFill>
                  <a:srgbClr val="484848"/>
                </a:solidFill>
                <a:latin typeface="Arial" charset="0"/>
                <a:ea typeface="HG丸ｺﾞｼｯｸM-PRO" pitchFamily="50" charset="-128"/>
              </a:defRPr>
            </a:lvl3pPr>
            <a:lvl4pPr marL="1528552" indent="-218364" defTabSz="914400" eaLnBrk="0" hangingPunct="0">
              <a:defRPr sz="1300">
                <a:solidFill>
                  <a:srgbClr val="484848"/>
                </a:solidFill>
                <a:latin typeface="Arial" charset="0"/>
                <a:ea typeface="HG丸ｺﾞｼｯｸM-PRO" pitchFamily="50" charset="-128"/>
              </a:defRPr>
            </a:lvl4pPr>
            <a:lvl5pPr marL="1965280" indent="-218364" defTabSz="914400" eaLnBrk="0" hangingPunct="0">
              <a:defRPr sz="1300">
                <a:solidFill>
                  <a:srgbClr val="484848"/>
                </a:solidFill>
                <a:latin typeface="Arial" charset="0"/>
                <a:ea typeface="HG丸ｺﾞｼｯｸM-PRO" pitchFamily="50" charset="-128"/>
              </a:defRPr>
            </a:lvl5pPr>
            <a:lvl6pPr marL="2402009"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6pPr>
            <a:lvl7pPr marL="2838736"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7pPr>
            <a:lvl8pPr marL="3275467"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8pPr>
            <a:lvl9pPr marL="3712195"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9pPr>
          </a:lstStyle>
          <a:p>
            <a:pPr eaLnBrk="1" hangingPunct="1"/>
            <a:fld id="{9B7374D8-E40D-48C9-91BB-3982210BAA48}" type="slidenum">
              <a:rPr lang="ja-JP" altLang="en-US" sz="1200">
                <a:solidFill>
                  <a:prstClr val="black"/>
                </a:solidFill>
                <a:ea typeface="ＭＳ Ｐゴシック" pitchFamily="50" charset="-128"/>
              </a:rPr>
              <a:pPr eaLnBrk="1" hangingPunct="1"/>
              <a:t>38</a:t>
            </a:fld>
            <a:endParaRPr lang="en-US" altLang="ja-JP" sz="1200" dirty="0">
              <a:solidFill>
                <a:prstClr val="black"/>
              </a:solidFill>
              <a:ea typeface="ＭＳ Ｐゴシック" pitchFamily="50" charset="-128"/>
            </a:endParaRPr>
          </a:p>
        </p:txBody>
      </p:sp>
      <p:sp>
        <p:nvSpPr>
          <p:cNvPr id="81923" name="Rectangle 2"/>
          <p:cNvSpPr>
            <a:spLocks noGrp="1" noRot="1" noChangeAspect="1" noChangeArrowheads="1" noTextEdit="1"/>
          </p:cNvSpPr>
          <p:nvPr>
            <p:ph type="sldImg"/>
          </p:nvPr>
        </p:nvSpPr>
        <p:spPr>
          <a:xfrm>
            <a:off x="1143000" y="685800"/>
            <a:ext cx="4575175" cy="3430588"/>
          </a:xfrm>
          <a:ln/>
        </p:spPr>
      </p:sp>
      <p:sp>
        <p:nvSpPr>
          <p:cNvPr id="81924" name="Rectangle 3"/>
          <p:cNvSpPr>
            <a:spLocks noGrp="1" noChangeArrowheads="1"/>
          </p:cNvSpPr>
          <p:nvPr>
            <p:ph type="body" idx="1"/>
          </p:nvPr>
        </p:nvSpPr>
        <p:spPr>
          <a:xfrm>
            <a:off x="915040" y="4343441"/>
            <a:ext cx="5027920" cy="4115603"/>
          </a:xfrm>
          <a:noFill/>
        </p:spPr>
        <p:txBody>
          <a:bodyPr/>
          <a:lstStyle/>
          <a:p>
            <a:pPr eaLnBrk="1" hangingPunct="1"/>
            <a:endParaRPr lang="ja-JP" altLang="en-US" dirty="0" smtClean="0"/>
          </a:p>
        </p:txBody>
      </p:sp>
    </p:spTree>
    <p:extLst>
      <p:ext uri="{BB962C8B-B14F-4D97-AF65-F5344CB8AC3E}">
        <p14:creationId xmlns:p14="http://schemas.microsoft.com/office/powerpoint/2010/main" val="18379539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p:spPr>
        <p:txBody>
          <a:bodyPr/>
          <a:lstStyle>
            <a:lvl1pPr defTabSz="914400" eaLnBrk="0" hangingPunct="0">
              <a:defRPr sz="1300">
                <a:solidFill>
                  <a:srgbClr val="484848"/>
                </a:solidFill>
                <a:latin typeface="Arial" charset="0"/>
                <a:ea typeface="HG丸ｺﾞｼｯｸM-PRO" pitchFamily="50" charset="-128"/>
              </a:defRPr>
            </a:lvl1pPr>
            <a:lvl2pPr marL="709684" indent="-272956" defTabSz="914400" eaLnBrk="0" hangingPunct="0">
              <a:defRPr sz="1300">
                <a:solidFill>
                  <a:srgbClr val="484848"/>
                </a:solidFill>
                <a:latin typeface="Arial" charset="0"/>
                <a:ea typeface="HG丸ｺﾞｼｯｸM-PRO" pitchFamily="50" charset="-128"/>
              </a:defRPr>
            </a:lvl2pPr>
            <a:lvl3pPr marL="1091822" indent="-218364" defTabSz="914400" eaLnBrk="0" hangingPunct="0">
              <a:defRPr sz="1300">
                <a:solidFill>
                  <a:srgbClr val="484848"/>
                </a:solidFill>
                <a:latin typeface="Arial" charset="0"/>
                <a:ea typeface="HG丸ｺﾞｼｯｸM-PRO" pitchFamily="50" charset="-128"/>
              </a:defRPr>
            </a:lvl3pPr>
            <a:lvl4pPr marL="1528552" indent="-218364" defTabSz="914400" eaLnBrk="0" hangingPunct="0">
              <a:defRPr sz="1300">
                <a:solidFill>
                  <a:srgbClr val="484848"/>
                </a:solidFill>
                <a:latin typeface="Arial" charset="0"/>
                <a:ea typeface="HG丸ｺﾞｼｯｸM-PRO" pitchFamily="50" charset="-128"/>
              </a:defRPr>
            </a:lvl4pPr>
            <a:lvl5pPr marL="1965280" indent="-218364" defTabSz="914400" eaLnBrk="0" hangingPunct="0">
              <a:defRPr sz="1300">
                <a:solidFill>
                  <a:srgbClr val="484848"/>
                </a:solidFill>
                <a:latin typeface="Arial" charset="0"/>
                <a:ea typeface="HG丸ｺﾞｼｯｸM-PRO" pitchFamily="50" charset="-128"/>
              </a:defRPr>
            </a:lvl5pPr>
            <a:lvl6pPr marL="2402009"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6pPr>
            <a:lvl7pPr marL="2838736"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7pPr>
            <a:lvl8pPr marL="3275467"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8pPr>
            <a:lvl9pPr marL="3712195" indent="-218364" defTabSz="914400" eaLnBrk="0" fontAlgn="base" hangingPunct="0">
              <a:spcBef>
                <a:spcPct val="20000"/>
              </a:spcBef>
              <a:spcAft>
                <a:spcPct val="0"/>
              </a:spcAft>
              <a:defRPr sz="1300">
                <a:solidFill>
                  <a:srgbClr val="484848"/>
                </a:solidFill>
                <a:latin typeface="Arial" charset="0"/>
                <a:ea typeface="HG丸ｺﾞｼｯｸM-PRO" pitchFamily="50" charset="-128"/>
              </a:defRPr>
            </a:lvl9pPr>
          </a:lstStyle>
          <a:p>
            <a:pPr eaLnBrk="1" hangingPunct="1"/>
            <a:fld id="{9B7374D8-E40D-48C9-91BB-3982210BAA48}" type="slidenum">
              <a:rPr lang="ja-JP" altLang="en-US" sz="1200">
                <a:solidFill>
                  <a:prstClr val="black"/>
                </a:solidFill>
                <a:ea typeface="ＭＳ Ｐゴシック" pitchFamily="50" charset="-128"/>
              </a:rPr>
              <a:pPr eaLnBrk="1" hangingPunct="1"/>
              <a:t>39</a:t>
            </a:fld>
            <a:endParaRPr lang="en-US" altLang="ja-JP" sz="1200" dirty="0">
              <a:solidFill>
                <a:prstClr val="black"/>
              </a:solidFill>
              <a:ea typeface="ＭＳ Ｐゴシック" pitchFamily="50" charset="-128"/>
            </a:endParaRPr>
          </a:p>
        </p:txBody>
      </p:sp>
      <p:sp>
        <p:nvSpPr>
          <p:cNvPr id="81923" name="Rectangle 2"/>
          <p:cNvSpPr>
            <a:spLocks noGrp="1" noRot="1" noChangeAspect="1" noChangeArrowheads="1" noTextEdit="1"/>
          </p:cNvSpPr>
          <p:nvPr>
            <p:ph type="sldImg"/>
          </p:nvPr>
        </p:nvSpPr>
        <p:spPr>
          <a:xfrm>
            <a:off x="1143000" y="685800"/>
            <a:ext cx="4575175" cy="3430588"/>
          </a:xfrm>
          <a:ln/>
        </p:spPr>
      </p:sp>
      <p:sp>
        <p:nvSpPr>
          <p:cNvPr id="81924" name="Rectangle 3"/>
          <p:cNvSpPr>
            <a:spLocks noGrp="1" noChangeArrowheads="1"/>
          </p:cNvSpPr>
          <p:nvPr>
            <p:ph type="body" idx="1"/>
          </p:nvPr>
        </p:nvSpPr>
        <p:spPr>
          <a:xfrm>
            <a:off x="915040" y="4343441"/>
            <a:ext cx="5027920" cy="4115603"/>
          </a:xfrm>
          <a:noFill/>
        </p:spPr>
        <p:txBody>
          <a:bodyPr/>
          <a:lstStyle/>
          <a:p>
            <a:r>
              <a:rPr kumimoji="1" lang="ja-JP" altLang="ja-JP" sz="1200" kern="1200" dirty="0" smtClean="0">
                <a:solidFill>
                  <a:schemeClr val="tx1"/>
                </a:solidFill>
                <a:effectLst/>
                <a:latin typeface="+mn-lt"/>
                <a:ea typeface="+mn-ea"/>
                <a:cs typeface="+mn-cs"/>
              </a:rPr>
              <a:t>「クラウド・コンピューティング」という言葉は、</a:t>
            </a:r>
            <a:r>
              <a:rPr kumimoji="1" lang="en-US" altLang="ja-JP" sz="1200" kern="1200" dirty="0" smtClean="0">
                <a:solidFill>
                  <a:schemeClr val="tx1"/>
                </a:solidFill>
                <a:effectLst/>
                <a:latin typeface="+mn-lt"/>
                <a:ea typeface="+mn-ea"/>
                <a:cs typeface="+mn-cs"/>
              </a:rPr>
              <a:t>2006</a:t>
            </a:r>
            <a:r>
              <a:rPr kumimoji="1" lang="ja-JP" altLang="ja-JP" sz="1200" kern="1200" dirty="0" smtClean="0">
                <a:solidFill>
                  <a:schemeClr val="tx1"/>
                </a:solidFill>
                <a:effectLst/>
                <a:latin typeface="+mn-lt"/>
                <a:ea typeface="+mn-ea"/>
                <a:cs typeface="+mn-cs"/>
              </a:rPr>
              <a:t>年、当時</a:t>
            </a:r>
            <a:r>
              <a:rPr kumimoji="1" lang="en-US" altLang="ja-JP" sz="1200" kern="1200" dirty="0" smtClean="0">
                <a:solidFill>
                  <a:schemeClr val="tx1"/>
                </a:solidFill>
                <a:effectLst/>
                <a:latin typeface="+mn-lt"/>
                <a:ea typeface="+mn-ea"/>
                <a:cs typeface="+mn-cs"/>
              </a:rPr>
              <a:t>Google</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CEO</a:t>
            </a:r>
            <a:r>
              <a:rPr kumimoji="1" lang="ja-JP" altLang="ja-JP" sz="1200" kern="1200" dirty="0" smtClean="0">
                <a:solidFill>
                  <a:schemeClr val="tx1"/>
                </a:solidFill>
                <a:effectLst/>
                <a:latin typeface="+mn-lt"/>
                <a:ea typeface="+mn-ea"/>
                <a:cs typeface="+mn-cs"/>
              </a:rPr>
              <a:t>を努めていたエリック・シュミットのスピーチがきっかけで使われるようになったことは、前述のとおりです。新しい言葉が大好きな</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業界は、時代の変化や自分達の先進性を喧伝し自社の製品やサービスを売り込むためのキャッチコピーとして、この言葉を盛んに使うようになりました。そのおかげで、各社各様の定義が生まれ、市場に様々な誤解や混乱を生みだしてしまったのです。</a:t>
            </a:r>
          </a:p>
          <a:p>
            <a:r>
              <a:rPr kumimoji="1" lang="en-US" altLang="ja-JP" sz="1200" kern="1200" dirty="0" smtClean="0">
                <a:solidFill>
                  <a:schemeClr val="tx1"/>
                </a:solidFill>
                <a:effectLst/>
                <a:latin typeface="+mn-lt"/>
                <a:ea typeface="+mn-ea"/>
                <a:cs typeface="+mn-cs"/>
              </a:rPr>
              <a:t>2009</a:t>
            </a:r>
            <a:r>
              <a:rPr kumimoji="1" lang="ja-JP" altLang="ja-JP" sz="1200" kern="1200" dirty="0" smtClean="0">
                <a:solidFill>
                  <a:schemeClr val="tx1"/>
                </a:solidFill>
                <a:effectLst/>
                <a:latin typeface="+mn-lt"/>
                <a:ea typeface="+mn-ea"/>
                <a:cs typeface="+mn-cs"/>
              </a:rPr>
              <a:t>年、こんな混乱に終止符を打ち、業界の健全な発展を意図し、米国商務省の配下にある国立標準技術研究所</a:t>
            </a:r>
            <a:r>
              <a:rPr kumimoji="1" lang="en-US" altLang="ja-JP" sz="1200" kern="1200" dirty="0" smtClean="0">
                <a:solidFill>
                  <a:schemeClr val="tx1"/>
                </a:solidFill>
                <a:effectLst/>
                <a:latin typeface="+mn-lt"/>
                <a:ea typeface="+mn-ea"/>
                <a:cs typeface="+mn-cs"/>
              </a:rPr>
              <a:t>(National Institute of Standards and Technology : </a:t>
            </a:r>
            <a:r>
              <a:rPr kumimoji="1" lang="ja-JP" altLang="ja-JP" sz="1200" kern="1200" dirty="0" smtClean="0">
                <a:solidFill>
                  <a:schemeClr val="tx1"/>
                </a:solidFill>
                <a:effectLst/>
                <a:latin typeface="+mn-lt"/>
                <a:ea typeface="+mn-ea"/>
                <a:cs typeface="+mn-cs"/>
              </a:rPr>
              <a:t>通称</a:t>
            </a:r>
            <a:r>
              <a:rPr kumimoji="1" lang="en-US" altLang="ja-JP" sz="1200" kern="1200" dirty="0" smtClean="0">
                <a:solidFill>
                  <a:schemeClr val="tx1"/>
                </a:solidFill>
                <a:effectLst/>
                <a:latin typeface="+mn-lt"/>
                <a:ea typeface="+mn-ea"/>
                <a:cs typeface="+mn-cs"/>
              </a:rPr>
              <a:t>NIST)</a:t>
            </a:r>
            <a:r>
              <a:rPr kumimoji="1" lang="ja-JP" altLang="ja-JP" sz="1200" kern="1200" dirty="0" smtClean="0">
                <a:solidFill>
                  <a:schemeClr val="tx1"/>
                </a:solidFill>
                <a:effectLst/>
                <a:latin typeface="+mn-lt"/>
                <a:ea typeface="+mn-ea"/>
                <a:cs typeface="+mn-cs"/>
              </a:rPr>
              <a:t>が、「クラウドの定義</a:t>
            </a:r>
            <a:r>
              <a:rPr kumimoji="1" lang="en-US" altLang="ja-JP" sz="1200" kern="1200" dirty="0" smtClean="0">
                <a:solidFill>
                  <a:schemeClr val="tx1"/>
                </a:solidFill>
                <a:effectLst/>
                <a:latin typeface="+mn-lt"/>
                <a:ea typeface="+mn-ea"/>
                <a:cs typeface="+mn-cs"/>
              </a:rPr>
              <a:t>(The NIST Definition of Cloud Computing)</a:t>
            </a:r>
            <a:r>
              <a:rPr kumimoji="1" lang="ja-JP" altLang="ja-JP" sz="1200" kern="1200" dirty="0" smtClean="0">
                <a:solidFill>
                  <a:schemeClr val="tx1"/>
                </a:solidFill>
                <a:effectLst/>
                <a:latin typeface="+mn-lt"/>
                <a:ea typeface="+mn-ea"/>
                <a:cs typeface="+mn-cs"/>
              </a:rPr>
              <a:t>」を発表、いまでは、広く受け入れられています。この定義は、決して特定の技術や規格を意味するものではなく、考え方の枠組みとして、捉えておくといいでしょう。</a:t>
            </a:r>
            <a:r>
              <a:rPr kumimoji="1" lang="en-US" altLang="ja-JP" sz="1200" kern="1200" dirty="0" smtClean="0">
                <a:solidFill>
                  <a:schemeClr val="tx1"/>
                </a:solidFill>
                <a:effectLst/>
                <a:latin typeface="+mn-lt"/>
                <a:ea typeface="+mn-ea"/>
                <a:cs typeface="+mn-cs"/>
              </a:rPr>
              <a:t>NIST</a:t>
            </a:r>
            <a:r>
              <a:rPr kumimoji="1" lang="ja-JP" altLang="ja-JP" sz="1200" kern="1200" dirty="0" smtClean="0">
                <a:solidFill>
                  <a:schemeClr val="tx1"/>
                </a:solidFill>
                <a:effectLst/>
                <a:latin typeface="+mn-lt"/>
                <a:ea typeface="+mn-ea"/>
                <a:cs typeface="+mn-cs"/>
              </a:rPr>
              <a:t>の定義には、次のような記述があります。</a:t>
            </a:r>
          </a:p>
          <a:p>
            <a:r>
              <a:rPr kumimoji="1" lang="ja-JP" altLang="ja-JP" sz="1200" kern="1200" dirty="0" smtClean="0">
                <a:solidFill>
                  <a:schemeClr val="tx1"/>
                </a:solidFill>
                <a:effectLst/>
                <a:latin typeface="+mn-lt"/>
                <a:ea typeface="+mn-ea"/>
                <a:cs typeface="+mn-cs"/>
              </a:rPr>
              <a:t>「クラウド・コンピューティングとは、ネットワーク、サーバー、ストレージ、アプリケーション、サービスなどの構成可能なコンピューティングリソースの共用プールに対して、便利かつオンデマンドにアクセスでき、最小の管理労力またはサービスプロバイダ間の相互動作によって迅速に提供され利用できるという、モデルのひとつである」。</a:t>
            </a:r>
          </a:p>
          <a:p>
            <a:r>
              <a:rPr kumimoji="1" lang="ja-JP" altLang="ja-JP" sz="1200" kern="1200" dirty="0" smtClean="0">
                <a:solidFill>
                  <a:schemeClr val="tx1"/>
                </a:solidFill>
                <a:effectLst/>
                <a:latin typeface="+mn-lt"/>
                <a:ea typeface="+mn-ea"/>
                <a:cs typeface="+mn-cs"/>
              </a:rPr>
              <a:t>ひと言で言えば、「コンピューティング資源を必要なとき必要なだけ簡単に使える仕組み」ということです。さらに、様々なクラウドの利用形態を「サービス・モデル</a:t>
            </a:r>
            <a:r>
              <a:rPr kumimoji="1" lang="en-US" altLang="ja-JP" sz="1200" kern="1200" dirty="0" smtClean="0">
                <a:solidFill>
                  <a:schemeClr val="tx1"/>
                </a:solidFill>
                <a:effectLst/>
                <a:latin typeface="+mn-lt"/>
                <a:ea typeface="+mn-ea"/>
                <a:cs typeface="+mn-cs"/>
              </a:rPr>
              <a:t>(Service Model)</a:t>
            </a:r>
            <a:r>
              <a:rPr kumimoji="1" lang="ja-JP" altLang="ja-JP" sz="1200" kern="1200" dirty="0" smtClean="0">
                <a:solidFill>
                  <a:schemeClr val="tx1"/>
                </a:solidFill>
                <a:effectLst/>
                <a:latin typeface="+mn-lt"/>
                <a:ea typeface="+mn-ea"/>
                <a:cs typeface="+mn-cs"/>
              </a:rPr>
              <a:t>」と「配置モデル</a:t>
            </a:r>
            <a:r>
              <a:rPr kumimoji="1" lang="en-US" altLang="ja-JP" sz="1200" kern="1200" dirty="0" smtClean="0">
                <a:solidFill>
                  <a:schemeClr val="tx1"/>
                </a:solidFill>
                <a:effectLst/>
                <a:latin typeface="+mn-lt"/>
                <a:ea typeface="+mn-ea"/>
                <a:cs typeface="+mn-cs"/>
              </a:rPr>
              <a:t>(Deployment Model)</a:t>
            </a:r>
            <a:r>
              <a:rPr kumimoji="1" lang="ja-JP" altLang="ja-JP" sz="1200" kern="1200" dirty="0" smtClean="0">
                <a:solidFill>
                  <a:schemeClr val="tx1"/>
                </a:solidFill>
                <a:effectLst/>
                <a:latin typeface="+mn-lt"/>
                <a:ea typeface="+mn-ea"/>
                <a:cs typeface="+mn-cs"/>
              </a:rPr>
              <a:t>」に分類、また、クラウドに備わっていなくてはならない「</a:t>
            </a:r>
            <a:r>
              <a:rPr kumimoji="1" lang="en-US" altLang="ja-JP" sz="1200" kern="1200" dirty="0" smtClean="0">
                <a:solidFill>
                  <a:schemeClr val="tx1"/>
                </a:solidFill>
                <a:effectLst/>
                <a:latin typeface="+mn-lt"/>
                <a:ea typeface="+mn-ea"/>
                <a:cs typeface="+mn-cs"/>
              </a:rPr>
              <a:t>5</a:t>
            </a:r>
            <a:r>
              <a:rPr kumimoji="1" lang="ja-JP" altLang="ja-JP" sz="1200" kern="1200" dirty="0" smtClean="0">
                <a:solidFill>
                  <a:schemeClr val="tx1"/>
                </a:solidFill>
                <a:effectLst/>
                <a:latin typeface="+mn-lt"/>
                <a:ea typeface="+mn-ea"/>
                <a:cs typeface="+mn-cs"/>
              </a:rPr>
              <a:t>つの必須の特徴」をあげています。</a:t>
            </a:r>
          </a:p>
          <a:p>
            <a:r>
              <a:rPr kumimoji="1" lang="ja-JP" altLang="ja-JP" sz="1200" kern="1200" dirty="0" smtClean="0">
                <a:solidFill>
                  <a:schemeClr val="tx1"/>
                </a:solidFill>
                <a:effectLst/>
                <a:latin typeface="+mn-lt"/>
                <a:ea typeface="+mn-ea"/>
                <a:cs typeface="+mn-cs"/>
              </a:rPr>
              <a:t>それでは、これらについて、ひとつひとつ見てゆくことにしましょう。</a:t>
            </a:r>
          </a:p>
          <a:p>
            <a:pPr eaLnBrk="1" hangingPunct="1"/>
            <a:endParaRPr lang="ja-JP" altLang="en-US" dirty="0" smtClean="0"/>
          </a:p>
          <a:p>
            <a:pPr eaLnBrk="1" hangingPunct="1"/>
            <a:endParaRPr lang="ja-JP" altLang="en-US" dirty="0" smtClean="0"/>
          </a:p>
        </p:txBody>
      </p:sp>
    </p:spTree>
    <p:extLst>
      <p:ext uri="{BB962C8B-B14F-4D97-AF65-F5344CB8AC3E}">
        <p14:creationId xmlns:p14="http://schemas.microsoft.com/office/powerpoint/2010/main" val="108646927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a:noFill/>
        </p:spPr>
        <p:txBody>
          <a:bodyPr/>
          <a:lstStyle/>
          <a:p>
            <a:pPr defTabSz="913232"/>
            <a:fld id="{E26728EA-0FFF-4A63-B395-E6982821CD75}" type="slidenum">
              <a:rPr lang="ja-JP" altLang="en-US" smtClean="0"/>
              <a:pPr defTabSz="913232"/>
              <a:t>40</a:t>
            </a:fld>
            <a:endParaRPr lang="en-US" altLang="ja-JP" smtClean="0"/>
          </a:p>
        </p:txBody>
      </p:sp>
      <p:sp>
        <p:nvSpPr>
          <p:cNvPr id="28674" name="Rectangle 2"/>
          <p:cNvSpPr>
            <a:spLocks noGrp="1" noRot="1" noChangeAspect="1" noChangeArrowheads="1" noTextEdit="1"/>
          </p:cNvSpPr>
          <p:nvPr>
            <p:ph type="sldImg"/>
          </p:nvPr>
        </p:nvSpPr>
        <p:spPr>
          <a:xfrm>
            <a:off x="1143000" y="685800"/>
            <a:ext cx="4575175" cy="3430588"/>
          </a:xfrm>
          <a:ln/>
        </p:spPr>
      </p:sp>
      <p:sp>
        <p:nvSpPr>
          <p:cNvPr id="28675" name="Rectangle 3"/>
          <p:cNvSpPr>
            <a:spLocks noGrp="1" noChangeArrowheads="1"/>
          </p:cNvSpPr>
          <p:nvPr>
            <p:ph type="body" idx="1"/>
          </p:nvPr>
        </p:nvSpPr>
        <p:spPr>
          <a:xfrm>
            <a:off x="915138" y="4343110"/>
            <a:ext cx="5027724" cy="4115670"/>
          </a:xfrm>
          <a:noFill/>
          <a:ln/>
        </p:spPr>
        <p:txBody>
          <a:bodyPr/>
          <a:lstStyle/>
          <a:p>
            <a:r>
              <a:rPr kumimoji="1" lang="ja-JP" altLang="ja-JP" sz="1200" kern="1200" dirty="0" smtClean="0">
                <a:solidFill>
                  <a:schemeClr val="tx1"/>
                </a:solidFill>
                <a:effectLst/>
                <a:latin typeface="+mn-lt"/>
                <a:ea typeface="+mn-ea"/>
                <a:cs typeface="+mn-cs"/>
              </a:rPr>
              <a:t>クラウドをサービスとして提供するシステム資源の違いによって分類する考え方が「サービス・モデル（</a:t>
            </a:r>
            <a:r>
              <a:rPr kumimoji="1" lang="en-US" altLang="ja-JP" sz="1200" kern="1200" dirty="0" smtClean="0">
                <a:solidFill>
                  <a:schemeClr val="tx1"/>
                </a:solidFill>
                <a:effectLst/>
                <a:latin typeface="+mn-lt"/>
                <a:ea typeface="+mn-ea"/>
                <a:cs typeface="+mn-cs"/>
              </a:rPr>
              <a:t>Service Model</a:t>
            </a:r>
            <a:r>
              <a:rPr kumimoji="1" lang="ja-JP" altLang="ja-JP" sz="1200" kern="1200" dirty="0" smtClean="0">
                <a:solidFill>
                  <a:schemeClr val="tx1"/>
                </a:solidFill>
                <a:effectLst/>
                <a:latin typeface="+mn-lt"/>
                <a:ea typeface="+mn-ea"/>
                <a:cs typeface="+mn-cs"/>
              </a:rPr>
              <a:t>）」です。</a:t>
            </a:r>
          </a:p>
          <a:p>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 as a Service</a:t>
            </a:r>
            <a:r>
              <a:rPr kumimoji="1" lang="ja-JP" altLang="ja-JP" sz="1200" kern="1200" dirty="0" smtClean="0">
                <a:solidFill>
                  <a:schemeClr val="tx1"/>
                </a:solidFill>
                <a:effectLst/>
                <a:latin typeface="+mn-lt"/>
                <a:ea typeface="+mn-ea"/>
                <a:cs typeface="+mn-cs"/>
              </a:rPr>
              <a:t>）は、電子メールやスケジュール管理、文書作成や表計算、財務会計や販売管理などのアプリケーションをネット越しに提供するサービスです。ユーザーは、アプリケーションを動かすためのハードウエアや</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、ミドルウェアの知識がなくても、アプリケーションについての設定や機能を理解していれば使うことができます。例えば、</a:t>
            </a:r>
            <a:r>
              <a:rPr kumimoji="1" lang="en-US" altLang="ja-JP" sz="1200" kern="1200" dirty="0" err="1" smtClean="0">
                <a:solidFill>
                  <a:schemeClr val="tx1"/>
                </a:solidFill>
                <a:effectLst/>
                <a:latin typeface="+mn-lt"/>
                <a:ea typeface="+mn-ea"/>
                <a:cs typeface="+mn-cs"/>
              </a:rPr>
              <a:t>Salesforce.com</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Google Apps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Microsoft Office 365</a:t>
            </a:r>
            <a:r>
              <a:rPr kumimoji="1" lang="ja-JP" altLang="ja-JP" sz="1200" kern="1200" dirty="0" smtClean="0">
                <a:solidFill>
                  <a:schemeClr val="tx1"/>
                </a:solidFill>
                <a:effectLst/>
                <a:latin typeface="+mn-lt"/>
                <a:ea typeface="+mn-ea"/>
                <a:cs typeface="+mn-cs"/>
              </a:rPr>
              <a:t>などがあります。</a:t>
            </a:r>
          </a:p>
          <a:p>
            <a:r>
              <a:rPr kumimoji="1" lang="en-US" altLang="ja-JP" sz="1200" kern="1200" dirty="0" err="1" smtClean="0">
                <a:solidFill>
                  <a:schemeClr val="tx1"/>
                </a:solidFill>
                <a:effectLst/>
                <a:latin typeface="+mn-lt"/>
                <a:ea typeface="+mn-ea"/>
                <a:cs typeface="+mn-cs"/>
              </a:rPr>
              <a:t>PaaS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Platform as a Service</a:t>
            </a:r>
            <a:r>
              <a:rPr kumimoji="1" lang="ja-JP" altLang="ja-JP" sz="1200" kern="1200" dirty="0" smtClean="0">
                <a:solidFill>
                  <a:schemeClr val="tx1"/>
                </a:solidFill>
                <a:effectLst/>
                <a:latin typeface="+mn-lt"/>
                <a:ea typeface="+mn-ea"/>
                <a:cs typeface="+mn-cs"/>
              </a:rPr>
              <a:t>）は、アプリケーションを開発や実行するためのシステム機能をサービスとして提供します。データベース、開発フレームワーク、実行時に必要なライブリーやモジュールを提供します。ユーザーは、インフラ構築や設定に煩わされることなく、アプリケーションを開発し、実行することができます。例えば、</a:t>
            </a:r>
            <a:r>
              <a:rPr kumimoji="1" lang="en-US" altLang="ja-JP" sz="1200" kern="1200" dirty="0" smtClean="0">
                <a:solidFill>
                  <a:schemeClr val="tx1"/>
                </a:solidFill>
                <a:effectLst/>
                <a:latin typeface="+mn-lt"/>
                <a:ea typeface="+mn-ea"/>
                <a:cs typeface="+mn-cs"/>
              </a:rPr>
              <a:t>Microsoft Azure Platform</a:t>
            </a:r>
            <a:r>
              <a:rPr kumimoji="1" lang="ja-JP" altLang="ja-JP" sz="1200" kern="1200" dirty="0" smtClean="0">
                <a:solidFill>
                  <a:schemeClr val="tx1"/>
                </a:solidFill>
                <a:effectLst/>
                <a:latin typeface="+mn-lt"/>
                <a:ea typeface="+mn-ea"/>
                <a:cs typeface="+mn-cs"/>
              </a:rPr>
              <a:t>、</a:t>
            </a:r>
            <a:r>
              <a:rPr kumimoji="1" lang="en-US" altLang="ja-JP" sz="1200" kern="1200" dirty="0" err="1" smtClean="0">
                <a:solidFill>
                  <a:schemeClr val="tx1"/>
                </a:solidFill>
                <a:effectLst/>
                <a:latin typeface="+mn-lt"/>
                <a:ea typeface="+mn-ea"/>
                <a:cs typeface="+mn-cs"/>
              </a:rPr>
              <a:t>Force.com</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Google App Engine</a:t>
            </a:r>
            <a:r>
              <a:rPr kumimoji="1" lang="ja-JP" altLang="ja-JP" sz="1200" kern="1200" dirty="0" smtClean="0">
                <a:solidFill>
                  <a:schemeClr val="tx1"/>
                </a:solidFill>
                <a:effectLst/>
                <a:latin typeface="+mn-lt"/>
                <a:ea typeface="+mn-ea"/>
                <a:cs typeface="+mn-cs"/>
              </a:rPr>
              <a:t>などがあげられます。</a:t>
            </a:r>
          </a:p>
          <a:p>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Infrastructure as a Service</a:t>
            </a:r>
            <a:r>
              <a:rPr kumimoji="1" lang="ja-JP" altLang="ja-JP" sz="1200" kern="1200" dirty="0" smtClean="0">
                <a:solidFill>
                  <a:schemeClr val="tx1"/>
                </a:solidFill>
                <a:effectLst/>
                <a:latin typeface="+mn-lt"/>
                <a:ea typeface="+mn-ea"/>
                <a:cs typeface="+mn-cs"/>
              </a:rPr>
              <a:t>）は、サーバー、ストレージなどのシステム資源を提供するサービスです。ユーザーは、自分で</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やミドルウェアを導入し、設定を行わなくてはなりません。その上で動かすアプリケーションも自分で用意します。</a:t>
            </a:r>
          </a:p>
          <a:p>
            <a:r>
              <a:rPr kumimoji="1" lang="ja-JP" altLang="ja-JP" sz="1200" kern="1200" dirty="0" smtClean="0">
                <a:solidFill>
                  <a:schemeClr val="tx1"/>
                </a:solidFill>
                <a:effectLst/>
                <a:latin typeface="+mn-lt"/>
                <a:ea typeface="+mn-ea"/>
                <a:cs typeface="+mn-cs"/>
              </a:rPr>
              <a:t>「所有」するシステムであれば、その都度、ベンダーと交渉し、手続きや据え付け導入作業をしなければなりません。しかし</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を使うと、メニュー画面であるセルフサービス・ポータルから、設定するだけで使うことができます。また、ストレージ容量やサーバー数は、必要に応じて、簡単に増減できます。そのスピードと変更に対する柔軟性は、比べものになりません。例えば、</a:t>
            </a:r>
            <a:r>
              <a:rPr kumimoji="1" lang="en-US" altLang="ja-JP" sz="1200" kern="1200" dirty="0" smtClean="0">
                <a:solidFill>
                  <a:schemeClr val="tx1"/>
                </a:solidFill>
                <a:effectLst/>
                <a:latin typeface="+mn-lt"/>
                <a:ea typeface="+mn-ea"/>
                <a:cs typeface="+mn-cs"/>
              </a:rPr>
              <a:t>Amazon EC2</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IIJ GIO</a:t>
            </a:r>
            <a:r>
              <a:rPr kumimoji="1" lang="ja-JP" altLang="ja-JP" sz="1200" kern="1200" dirty="0" smtClean="0">
                <a:solidFill>
                  <a:schemeClr val="tx1"/>
                </a:solidFill>
                <a:effectLst/>
                <a:latin typeface="+mn-lt"/>
                <a:ea typeface="+mn-ea"/>
                <a:cs typeface="+mn-cs"/>
              </a:rPr>
              <a:t>クラウド、</a:t>
            </a:r>
            <a:r>
              <a:rPr kumimoji="1" lang="en-US" altLang="ja-JP" sz="1200" kern="1200" dirty="0" smtClean="0">
                <a:solidFill>
                  <a:schemeClr val="tx1"/>
                </a:solidFill>
                <a:effectLst/>
                <a:latin typeface="+mn-lt"/>
                <a:ea typeface="+mn-ea"/>
                <a:cs typeface="+mn-cs"/>
              </a:rPr>
              <a:t>Google Compute Engine</a:t>
            </a:r>
            <a:r>
              <a:rPr kumimoji="1" lang="ja-JP" altLang="ja-JP" sz="1200" kern="1200" dirty="0" smtClean="0">
                <a:solidFill>
                  <a:schemeClr val="tx1"/>
                </a:solidFill>
                <a:effectLst/>
                <a:latin typeface="+mn-lt"/>
                <a:ea typeface="+mn-ea"/>
                <a:cs typeface="+mn-cs"/>
              </a:rPr>
              <a:t>などがあげられます。</a:t>
            </a:r>
          </a:p>
          <a:p>
            <a:pPr eaLnBrk="1" hangingPunct="1"/>
            <a:endParaRPr lang="ja-JP" altLang="en-US" dirty="0" smtClean="0"/>
          </a:p>
        </p:txBody>
      </p:sp>
    </p:spTree>
    <p:extLst>
      <p:ext uri="{BB962C8B-B14F-4D97-AF65-F5344CB8AC3E}">
        <p14:creationId xmlns:p14="http://schemas.microsoft.com/office/powerpoint/2010/main" val="83990067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42</a:t>
            </a:fld>
            <a:endParaRPr kumimoji="1" lang="ja-JP" altLang="en-US"/>
          </a:p>
        </p:txBody>
      </p:sp>
    </p:spTree>
    <p:extLst>
      <p:ext uri="{BB962C8B-B14F-4D97-AF65-F5344CB8AC3E}">
        <p14:creationId xmlns:p14="http://schemas.microsoft.com/office/powerpoint/2010/main" val="104585117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a:noFill/>
        </p:spPr>
        <p:txBody>
          <a:bodyPr/>
          <a:lstStyle/>
          <a:p>
            <a:pPr defTabSz="913232"/>
            <a:fld id="{0814F00D-3174-4CAA-B5C7-F5134A634A62}" type="slidenum">
              <a:rPr lang="ja-JP" altLang="en-US" smtClean="0"/>
              <a:pPr defTabSz="913232"/>
              <a:t>44</a:t>
            </a:fld>
            <a:endParaRPr lang="en-US" altLang="ja-JP" dirty="0" smtClean="0"/>
          </a:p>
        </p:txBody>
      </p:sp>
      <p:sp>
        <p:nvSpPr>
          <p:cNvPr id="22530" name="Rectangle 2"/>
          <p:cNvSpPr>
            <a:spLocks noGrp="1" noRot="1" noChangeAspect="1" noChangeArrowheads="1" noTextEdit="1"/>
          </p:cNvSpPr>
          <p:nvPr>
            <p:ph type="sldImg"/>
          </p:nvPr>
        </p:nvSpPr>
        <p:spPr>
          <a:xfrm>
            <a:off x="1143000" y="685800"/>
            <a:ext cx="4573588" cy="3430588"/>
          </a:xfrm>
          <a:ln/>
        </p:spPr>
      </p:sp>
      <p:sp>
        <p:nvSpPr>
          <p:cNvPr id="22531" name="Rectangle 3"/>
          <p:cNvSpPr>
            <a:spLocks noGrp="1" noChangeArrowheads="1"/>
          </p:cNvSpPr>
          <p:nvPr>
            <p:ph type="body" idx="1"/>
          </p:nvPr>
        </p:nvSpPr>
        <p:spPr>
          <a:xfrm>
            <a:off x="684378" y="4343110"/>
            <a:ext cx="5489244" cy="4115670"/>
          </a:xfrm>
          <a:noFill/>
          <a:ln/>
        </p:spPr>
        <p:txBody>
          <a:bodyPr/>
          <a:lstStyle/>
          <a:p>
            <a:r>
              <a:rPr kumimoji="1" lang="ja-JP" altLang="ja-JP" sz="1200" kern="1200" dirty="0" smtClean="0">
                <a:solidFill>
                  <a:schemeClr val="tx1"/>
                </a:solidFill>
                <a:effectLst/>
                <a:latin typeface="+mn-lt"/>
                <a:ea typeface="+mn-ea"/>
                <a:cs typeface="+mn-cs"/>
              </a:rPr>
              <a:t>次は、「配置モデル（</a:t>
            </a:r>
            <a:r>
              <a:rPr kumimoji="1" lang="en-US" altLang="ja-JP" sz="1200" kern="1200" dirty="0" smtClean="0">
                <a:solidFill>
                  <a:schemeClr val="tx1"/>
                </a:solidFill>
                <a:effectLst/>
                <a:latin typeface="+mn-lt"/>
                <a:ea typeface="+mn-ea"/>
                <a:cs typeface="+mn-cs"/>
              </a:rPr>
              <a:t>Deployment Model</a:t>
            </a:r>
            <a:r>
              <a:rPr kumimoji="1" lang="ja-JP" altLang="ja-JP" sz="1200" kern="1200" dirty="0" smtClean="0">
                <a:solidFill>
                  <a:schemeClr val="tx1"/>
                </a:solidFill>
                <a:effectLst/>
                <a:latin typeface="+mn-lt"/>
                <a:ea typeface="+mn-ea"/>
                <a:cs typeface="+mn-cs"/>
              </a:rPr>
              <a:t>）」です。システムの設置場所の違いによって、分類しようという考え方です。</a:t>
            </a:r>
          </a:p>
          <a:p>
            <a:r>
              <a:rPr kumimoji="1" lang="ja-JP" altLang="ja-JP" sz="1200" kern="1200" dirty="0" smtClean="0">
                <a:solidFill>
                  <a:schemeClr val="tx1"/>
                </a:solidFill>
                <a:effectLst/>
                <a:latin typeface="+mn-lt"/>
                <a:ea typeface="+mn-ea"/>
                <a:cs typeface="+mn-cs"/>
              </a:rPr>
              <a:t>ひとつは、複数のユーザー企業がインターネットを介して共用するパブリック・クラウドです。これに対して、企業がシステム資源を自社で所有し、自社専用のクラウドとして使用するプライベート・クラウドがあります。</a:t>
            </a:r>
          </a:p>
          <a:p>
            <a:r>
              <a:rPr kumimoji="1" lang="ja-JP" altLang="ja-JP" sz="1200" kern="1200" dirty="0" smtClean="0">
                <a:solidFill>
                  <a:schemeClr val="tx1"/>
                </a:solidFill>
                <a:effectLst/>
                <a:latin typeface="+mn-lt"/>
                <a:ea typeface="+mn-ea"/>
                <a:cs typeface="+mn-cs"/>
              </a:rPr>
              <a:t>もともとクラウド・コンピューティングは、先に紹介したエリック・シュミットの言葉にもあるように、パブリック・クラウドを説明するものでした。しかし、クラウドの技術を自社で占有するシステムに使えば、利用効率を高め、運用管理の負担を軽減できるとの考えから、プライベート・クラウドという言葉が生まれました。</a:t>
            </a:r>
          </a:p>
          <a:p>
            <a:r>
              <a:rPr kumimoji="1" lang="ja-JP" altLang="ja-JP" sz="1200" kern="1200" dirty="0" smtClean="0">
                <a:solidFill>
                  <a:schemeClr val="tx1"/>
                </a:solidFill>
                <a:effectLst/>
                <a:latin typeface="+mn-lt"/>
                <a:ea typeface="+mn-ea"/>
                <a:cs typeface="+mn-cs"/>
              </a:rPr>
              <a:t>他にも</a:t>
            </a:r>
            <a:r>
              <a:rPr kumimoji="1" lang="en-US" altLang="ja-JP" sz="1200" kern="1200" dirty="0" smtClean="0">
                <a:solidFill>
                  <a:schemeClr val="tx1"/>
                </a:solidFill>
                <a:effectLst/>
                <a:latin typeface="+mn-lt"/>
                <a:ea typeface="+mn-ea"/>
                <a:cs typeface="+mn-cs"/>
              </a:rPr>
              <a:t>NIST</a:t>
            </a:r>
            <a:r>
              <a:rPr kumimoji="1" lang="ja-JP" altLang="ja-JP" sz="1200" kern="1200" dirty="0" smtClean="0">
                <a:solidFill>
                  <a:schemeClr val="tx1"/>
                </a:solidFill>
                <a:effectLst/>
                <a:latin typeface="+mn-lt"/>
                <a:ea typeface="+mn-ea"/>
                <a:cs typeface="+mn-cs"/>
              </a:rPr>
              <a:t>の定義には含まれてはいませんが、「バーチャル・プライベート・クラウド」または、「ホステッド・プライベート・クラウド」という言葉が、最近では使われるようになりました。</a:t>
            </a:r>
          </a:p>
          <a:p>
            <a:r>
              <a:rPr kumimoji="1" lang="ja-JP" altLang="ja-JP" sz="1200" kern="1200" dirty="0" smtClean="0">
                <a:solidFill>
                  <a:schemeClr val="tx1"/>
                </a:solidFill>
                <a:effectLst/>
                <a:latin typeface="+mn-lt"/>
                <a:ea typeface="+mn-ea"/>
                <a:cs typeface="+mn-cs"/>
              </a:rPr>
              <a:t>「パブリック・クラウドのコストパフォーマンスを享受したいが、他ユーザーの影響を受けるようでは、使い勝手が悪い。また、インターネットを介することでセキュリティの不安も払拭できない。しかし、プライベート・クラウドを自ら構築するだけの技術力も資金力もない。」</a:t>
            </a:r>
          </a:p>
          <a:p>
            <a:r>
              <a:rPr kumimoji="1" lang="ja-JP" altLang="ja-JP" sz="1200" kern="1200" dirty="0" smtClean="0">
                <a:solidFill>
                  <a:schemeClr val="tx1"/>
                </a:solidFill>
                <a:effectLst/>
                <a:latin typeface="+mn-lt"/>
                <a:ea typeface="+mn-ea"/>
                <a:cs typeface="+mn-cs"/>
              </a:rPr>
              <a:t>こんなニーズに応えようというものです。これらは、パブリック・クラウドのシステム資源の一部を特定のユーザー専用に割り当て、他ユーザーには使わせないようにし、専用線や暗号化されたインターネット（</a:t>
            </a:r>
            <a:r>
              <a:rPr kumimoji="1" lang="en-US" altLang="ja-JP" sz="1200" kern="1200" dirty="0" smtClean="0">
                <a:solidFill>
                  <a:schemeClr val="tx1"/>
                </a:solidFill>
                <a:effectLst/>
                <a:latin typeface="+mn-lt"/>
                <a:ea typeface="+mn-ea"/>
                <a:cs typeface="+mn-cs"/>
              </a:rPr>
              <a:t>VPN: Virtual Private Network</a:t>
            </a:r>
            <a:r>
              <a:rPr kumimoji="1" lang="ja-JP" altLang="ja-JP" sz="1200" kern="1200" dirty="0" smtClean="0">
                <a:solidFill>
                  <a:schemeClr val="tx1"/>
                </a:solidFill>
                <a:effectLst/>
                <a:latin typeface="+mn-lt"/>
                <a:ea typeface="+mn-ea"/>
                <a:cs typeface="+mn-cs"/>
              </a:rPr>
              <a:t>）で接続して、あたかも自社専用のプライベート・クラウドのように利用させるサービスです。</a:t>
            </a:r>
          </a:p>
          <a:p>
            <a:r>
              <a:rPr kumimoji="1" lang="ja-JP" altLang="ja-JP" sz="1200" kern="1200" dirty="0" smtClean="0">
                <a:solidFill>
                  <a:schemeClr val="tx1"/>
                </a:solidFill>
                <a:effectLst/>
                <a:latin typeface="+mn-lt"/>
                <a:ea typeface="+mn-ea"/>
                <a:cs typeface="+mn-cs"/>
              </a:rPr>
              <a:t>パブリックとプライベートのふたつを組み合わせて利用する形態をハイブリッド・クラウドといいます。</a:t>
            </a:r>
            <a:endParaRPr kumimoji="1" lang="ja-JP" altLang="ja-JP"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84229470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【図解】コレ１枚でわかるハイブリッドクラウド</a:t>
            </a:r>
          </a:p>
          <a:p>
            <a:r>
              <a:rPr kumimoji="1" lang="ja-JP" altLang="ja-JP" sz="1200" kern="1200" dirty="0" smtClean="0">
                <a:solidFill>
                  <a:schemeClr val="tx1"/>
                </a:solidFill>
                <a:effectLst/>
                <a:latin typeface="+mn-lt"/>
                <a:ea typeface="+mn-ea"/>
                <a:cs typeface="+mn-cs"/>
              </a:rPr>
              <a:t>パブリックとプライベートを組み合わせ、それぞれの得意不得意を補完し合いながら両者を使い分ければ、コストパフォーマンスの高いシステムの使い方ができます。</a:t>
            </a:r>
          </a:p>
          <a:p>
            <a:r>
              <a:rPr kumimoji="1" lang="ja-JP" altLang="ja-JP" sz="1200" kern="1200" dirty="0" smtClean="0">
                <a:solidFill>
                  <a:schemeClr val="tx1"/>
                </a:solidFill>
                <a:effectLst/>
                <a:latin typeface="+mn-lt"/>
                <a:ea typeface="+mn-ea"/>
                <a:cs typeface="+mn-cs"/>
              </a:rPr>
              <a:t>例えば、電子メールや情報共有などのコラボレーション機能など、自社の独自性がないものは、パブリック・クラウドの</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を利用し、セキュリティを厳しく管理しなければならない人事情報や個人認証は、プライベート・クラウドでおこない、その情報を使って</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を利用できるようにするという使い方があります。</a:t>
            </a:r>
          </a:p>
          <a:p>
            <a:r>
              <a:rPr kumimoji="1" lang="ja-JP" altLang="ja-JP" sz="1200" kern="1200" dirty="0" smtClean="0">
                <a:solidFill>
                  <a:schemeClr val="tx1"/>
                </a:solidFill>
                <a:effectLst/>
                <a:latin typeface="+mn-lt"/>
                <a:ea typeface="+mn-ea"/>
                <a:cs typeface="+mn-cs"/>
              </a:rPr>
              <a:t>また、モバイルで、世界中どこからも使える経費精算サービスをパブリック・クラウドの</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として利用し、そのデータを、プライベート・クラウドの自社専用の会計システムに取り込んで処理するという使い方も考えられます。</a:t>
            </a:r>
          </a:p>
          <a:p>
            <a:r>
              <a:rPr kumimoji="1" lang="ja-JP" altLang="ja-JP" sz="1200" kern="1200" dirty="0" smtClean="0">
                <a:solidFill>
                  <a:schemeClr val="tx1"/>
                </a:solidFill>
                <a:effectLst/>
                <a:latin typeface="+mn-lt"/>
                <a:ea typeface="+mn-ea"/>
                <a:cs typeface="+mn-cs"/>
              </a:rPr>
              <a:t>他にも、アプリケーション・システムを開発する際、社外のプログラマーと共同で作業を進めることや、開発に便利なツールを簡単に利用できるパブリックを使い、本番は自社専用のプライベート・クラウドに移して稼働させるといった使い方もあります。</a:t>
            </a:r>
          </a:p>
          <a:p>
            <a:r>
              <a:rPr kumimoji="1" lang="ja-JP" altLang="ja-JP" sz="1200" kern="1200" dirty="0" smtClean="0">
                <a:solidFill>
                  <a:schemeClr val="tx1"/>
                </a:solidFill>
                <a:effectLst/>
                <a:latin typeface="+mn-lt"/>
                <a:ea typeface="+mn-ea"/>
                <a:cs typeface="+mn-cs"/>
              </a:rPr>
              <a:t>さらに、災害への対応を考え、通常はプライベート・クラウドを使用し、データのバックアップや災害時の代替システムをパブリック・クラウドに置いておき、災害のためにプライベート・クラウドが使えなくなったら切り替えて使用し、業務を継続させようという使い方もあります。</a:t>
            </a:r>
          </a:p>
          <a:p>
            <a:r>
              <a:rPr kumimoji="1" lang="ja-JP" altLang="ja-JP" sz="1200" kern="1200" dirty="0" smtClean="0">
                <a:solidFill>
                  <a:schemeClr val="tx1"/>
                </a:solidFill>
                <a:effectLst/>
                <a:latin typeface="+mn-lt"/>
                <a:ea typeface="+mn-ea"/>
                <a:cs typeface="+mn-cs"/>
              </a:rPr>
              <a:t>このように、パブリックとプライベートそれぞれの得意をうまく組み合わせ、利便性やコストパフォーマンスの高いシステムを実現しようというのが、ハイブリット・クラウドについての一般的理解です。</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47</a:t>
            </a:fld>
            <a:endParaRPr kumimoji="1" lang="ja-JP" altLang="en-US"/>
          </a:p>
        </p:txBody>
      </p:sp>
    </p:spTree>
    <p:extLst>
      <p:ext uri="{BB962C8B-B14F-4D97-AF65-F5344CB8AC3E}">
        <p14:creationId xmlns:p14="http://schemas.microsoft.com/office/powerpoint/2010/main" val="20929790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1950</a:t>
            </a:r>
            <a:r>
              <a:rPr kumimoji="1" lang="ja-JP" altLang="en-US" dirty="0" smtClean="0"/>
              <a:t>年代、コンピューターがビジネスで使われるようになりました。</a:t>
            </a:r>
            <a:r>
              <a:rPr kumimoji="1" lang="en-US" altLang="ja-JP" dirty="0" smtClean="0"/>
              <a:t>1964</a:t>
            </a:r>
            <a:r>
              <a:rPr kumimoji="1" lang="ja-JP" altLang="en-US" dirty="0" smtClean="0"/>
              <a:t>年、いまで言うメインフレームの前身である</a:t>
            </a:r>
            <a:r>
              <a:rPr kumimoji="1" lang="en-US" altLang="ja-JP" dirty="0" smtClean="0"/>
              <a:t>IBM </a:t>
            </a:r>
            <a:r>
              <a:rPr kumimoji="1" lang="ja-JP" altLang="en-US" dirty="0" smtClean="0"/>
              <a:t>システム</a:t>
            </a:r>
            <a:r>
              <a:rPr kumimoji="1" lang="en-US" altLang="ja-JP" dirty="0" smtClean="0"/>
              <a:t>/360</a:t>
            </a:r>
            <a:r>
              <a:rPr kumimoji="1" lang="ja-JP" altLang="en-US" dirty="0" smtClean="0"/>
              <a:t>が登場し、ビジネス・コンピューターの需要が一気に拡大します。そして、大規模な計算業務のデジタル化が始まりました。</a:t>
            </a:r>
          </a:p>
          <a:p>
            <a:endParaRPr kumimoji="1" lang="ja-JP" altLang="en-US" dirty="0" smtClean="0"/>
          </a:p>
          <a:p>
            <a:r>
              <a:rPr kumimoji="1" lang="en-US" altLang="ja-JP" dirty="0" smtClean="0"/>
              <a:t>1970</a:t>
            </a:r>
            <a:r>
              <a:rPr kumimoji="1" lang="ja-JP" altLang="en-US" dirty="0" smtClean="0"/>
              <a:t>年代、コンピューターの用途はさらに広がります。伝票の発行や経理処理、生産現場での繰り返し作業など、定型化された繰り返し業務（ルーチンワーク）がコンピューターによって処理される時代になったのです。</a:t>
            </a:r>
          </a:p>
          <a:p>
            <a:endParaRPr kumimoji="1" lang="ja-JP" altLang="en-US" dirty="0" smtClean="0"/>
          </a:p>
          <a:p>
            <a:r>
              <a:rPr kumimoji="1" lang="en-US" altLang="ja-JP" dirty="0" smtClean="0"/>
              <a:t>1980</a:t>
            </a:r>
            <a:r>
              <a:rPr kumimoji="1" lang="ja-JP" altLang="en-US" dirty="0" smtClean="0"/>
              <a:t>年代、小型コンピューターや</a:t>
            </a:r>
            <a:r>
              <a:rPr kumimoji="1" lang="en-US" altLang="ja-JP" dirty="0" smtClean="0"/>
              <a:t>PC</a:t>
            </a:r>
            <a:r>
              <a:rPr kumimoji="1" lang="ja-JP" altLang="en-US" dirty="0" smtClean="0"/>
              <a:t>の登場により、コンピューターは多くの企業に広く行き渡ります。また、企業内にネットワークが引かれ、個人や部門を越えた伝票業務の流れ（ワークフロー）がコンピューターに取り込まれデジタル化されるようになりました。</a:t>
            </a:r>
          </a:p>
          <a:p>
            <a:endParaRPr kumimoji="1" lang="ja-JP" altLang="en-US" dirty="0" smtClean="0"/>
          </a:p>
          <a:p>
            <a:r>
              <a:rPr kumimoji="1" lang="en-US" altLang="ja-JP" dirty="0" smtClean="0"/>
              <a:t>1990</a:t>
            </a:r>
            <a:r>
              <a:rPr kumimoji="1" lang="ja-JP" altLang="en-US" dirty="0" smtClean="0"/>
              <a:t>年代に入り、</a:t>
            </a:r>
            <a:r>
              <a:rPr kumimoji="1" lang="en-US" altLang="ja-JP" dirty="0" smtClean="0"/>
              <a:t>PC</a:t>
            </a:r>
            <a:r>
              <a:rPr kumimoji="1" lang="ja-JP" altLang="en-US" dirty="0" smtClean="0"/>
              <a:t>は一人一台の時代を迎えます。そして、電子メールが使われるようになり、文書や帳票の作成を</a:t>
            </a:r>
            <a:r>
              <a:rPr kumimoji="1" lang="en-US" altLang="ja-JP" dirty="0" smtClean="0"/>
              <a:t>PC</a:t>
            </a:r>
            <a:r>
              <a:rPr kumimoji="1" lang="ja-JP" altLang="en-US" dirty="0" smtClean="0"/>
              <a:t>でこなし、それらを共有する需要も生まれました。そんな時代を背景にグループウェアが登場し、共同作業（コラボレーション）のデジタル化がすすんでゆきました。インターネットも登場し、コラボレーションはさらに広がりを見せ始めます。</a:t>
            </a:r>
          </a:p>
          <a:p>
            <a:endParaRPr kumimoji="1" lang="ja-JP" altLang="en-US" dirty="0" smtClean="0"/>
          </a:p>
          <a:p>
            <a:r>
              <a:rPr kumimoji="1" lang="en-US" altLang="ja-JP" dirty="0" smtClean="0"/>
              <a:t>2000</a:t>
            </a:r>
            <a:r>
              <a:rPr kumimoji="1" lang="ja-JP" altLang="en-US" dirty="0" smtClean="0"/>
              <a:t>年代に入り、</a:t>
            </a:r>
            <a:r>
              <a:rPr kumimoji="1" lang="en-US" altLang="ja-JP" dirty="0" smtClean="0"/>
              <a:t>Facebook</a:t>
            </a:r>
            <a:r>
              <a:rPr kumimoji="1" lang="ja-JP" altLang="en-US" dirty="0" smtClean="0"/>
              <a:t>や</a:t>
            </a:r>
            <a:r>
              <a:rPr kumimoji="1" lang="en-US" altLang="ja-JP" dirty="0" smtClean="0"/>
              <a:t>Twitter</a:t>
            </a:r>
            <a:r>
              <a:rPr kumimoji="1" lang="ja-JP" altLang="en-US" dirty="0" smtClean="0"/>
              <a:t>といったソーシャルメディアが登場します。また、</a:t>
            </a:r>
            <a:r>
              <a:rPr kumimoji="1" lang="en-US" altLang="ja-JP" dirty="0" smtClean="0"/>
              <a:t>2007</a:t>
            </a:r>
            <a:r>
              <a:rPr kumimoji="1" lang="ja-JP" altLang="en-US" dirty="0" smtClean="0"/>
              <a:t>年の</a:t>
            </a:r>
            <a:r>
              <a:rPr kumimoji="1" lang="en-US" altLang="ja-JP" dirty="0" smtClean="0"/>
              <a:t>iPhone</a:t>
            </a:r>
            <a:r>
              <a:rPr kumimoji="1" lang="ja-JP" altLang="en-US" dirty="0" smtClean="0"/>
              <a:t>の登場により、誰もが常時ネットにつながる時代を迎え、ヒトとヒトのつながり（エンゲージメント）が、デジタル化される時代を迎えます。</a:t>
            </a:r>
          </a:p>
          <a:p>
            <a:endParaRPr kumimoji="1" lang="ja-JP" altLang="en-US" dirty="0" smtClean="0"/>
          </a:p>
          <a:p>
            <a:r>
              <a:rPr kumimoji="1" lang="ja-JP" altLang="en-US" dirty="0" smtClean="0"/>
              <a:t>そして、いま</a:t>
            </a:r>
            <a:r>
              <a:rPr kumimoji="1" lang="en-US" altLang="ja-JP" dirty="0" err="1" smtClean="0"/>
              <a:t>IoT</a:t>
            </a:r>
            <a:r>
              <a:rPr kumimoji="1" lang="ja-JP" altLang="en-US" smtClean="0"/>
              <a:t>の時代を迎えようとしています。モノが直接ネットにつながり、モノやヒトの状態や活動がデータとして集められ、ネットに送り出される仕組みが出来上がりつつあります。私たちの日常生活や社会活動に伴う様々なアクティビティがデジタル化されようとしているのです。</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6</a:t>
            </a:fld>
            <a:endParaRPr kumimoji="1" lang="ja-JP" altLang="en-US"/>
          </a:p>
        </p:txBody>
      </p:sp>
    </p:spTree>
    <p:extLst>
      <p:ext uri="{BB962C8B-B14F-4D97-AF65-F5344CB8AC3E}">
        <p14:creationId xmlns:p14="http://schemas.microsoft.com/office/powerpoint/2010/main" val="109319085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ただ、</a:t>
            </a:r>
            <a:r>
              <a:rPr kumimoji="1" lang="en-US" altLang="ja-JP" sz="1200" kern="1200" dirty="0" smtClean="0">
                <a:solidFill>
                  <a:schemeClr val="tx1"/>
                </a:solidFill>
                <a:effectLst/>
                <a:latin typeface="+mn-lt"/>
                <a:ea typeface="+mn-ea"/>
                <a:cs typeface="+mn-cs"/>
              </a:rPr>
              <a:t>NIST</a:t>
            </a:r>
            <a:r>
              <a:rPr kumimoji="1" lang="ja-JP" altLang="ja-JP" sz="1200" kern="1200" dirty="0" smtClean="0">
                <a:solidFill>
                  <a:schemeClr val="tx1"/>
                </a:solidFill>
                <a:effectLst/>
                <a:latin typeface="+mn-lt"/>
                <a:ea typeface="+mn-ea"/>
                <a:cs typeface="+mn-cs"/>
              </a:rPr>
              <a:t>の「クラウド・コンピューティングの定義」からは、少し違った解釈ができそうです。ここには、「ハイブリッドクラウド（</a:t>
            </a:r>
            <a:r>
              <a:rPr kumimoji="1" lang="en-US" altLang="ja-JP" sz="1200" kern="1200" dirty="0" smtClean="0">
                <a:solidFill>
                  <a:schemeClr val="tx1"/>
                </a:solidFill>
                <a:effectLst/>
                <a:latin typeface="+mn-lt"/>
                <a:ea typeface="+mn-ea"/>
                <a:cs typeface="+mn-cs"/>
              </a:rPr>
              <a:t>Hybrid cloud</a:t>
            </a:r>
            <a:r>
              <a:rPr kumimoji="1" lang="ja-JP" altLang="ja-JP" sz="1200" kern="1200" dirty="0" smtClean="0">
                <a:solidFill>
                  <a:schemeClr val="tx1"/>
                </a:solidFill>
                <a:effectLst/>
                <a:latin typeface="+mn-lt"/>
                <a:ea typeface="+mn-ea"/>
                <a:cs typeface="+mn-cs"/>
              </a:rPr>
              <a:t>）」について次のように書かれています。</a:t>
            </a:r>
          </a:p>
          <a:p>
            <a:r>
              <a:rPr kumimoji="1" lang="ja-JP" altLang="ja-JP" sz="1200" kern="1200" dirty="0" smtClean="0">
                <a:solidFill>
                  <a:schemeClr val="tx1"/>
                </a:solidFill>
                <a:effectLst/>
                <a:latin typeface="+mn-lt"/>
                <a:ea typeface="+mn-ea"/>
                <a:cs typeface="+mn-cs"/>
              </a:rPr>
              <a:t>「クラウドのインフラストラクチャは二つ以上の異なる</a:t>
            </a:r>
            <a:r>
              <a:rPr kumimoji="1" lang="ja-JP" altLang="ja-JP" sz="1200" b="1" u="sng" kern="1200" dirty="0" smtClean="0">
                <a:solidFill>
                  <a:schemeClr val="tx1"/>
                </a:solidFill>
                <a:effectLst/>
                <a:latin typeface="+mn-lt"/>
                <a:ea typeface="+mn-ea"/>
                <a:cs typeface="+mn-cs"/>
              </a:rPr>
              <a:t>クラウドインフラストラクチャ</a:t>
            </a:r>
            <a:r>
              <a:rPr kumimoji="1" lang="ja-JP" altLang="ja-JP" sz="1200" kern="1200" dirty="0" smtClean="0">
                <a:solidFill>
                  <a:schemeClr val="tx1"/>
                </a:solidFill>
                <a:effectLst/>
                <a:latin typeface="+mn-lt"/>
                <a:ea typeface="+mn-ea"/>
                <a:cs typeface="+mn-cs"/>
              </a:rPr>
              <a:t>（プライベート、コミュニティまたはパブリック）の組み合わせである。各クラウドは独立の存在であるが、</a:t>
            </a:r>
            <a:r>
              <a:rPr kumimoji="1" lang="ja-JP" altLang="ja-JP" sz="1200" b="1" u="sng" kern="1200" dirty="0" smtClean="0">
                <a:solidFill>
                  <a:schemeClr val="tx1"/>
                </a:solidFill>
                <a:effectLst/>
                <a:latin typeface="+mn-lt"/>
                <a:ea typeface="+mn-ea"/>
                <a:cs typeface="+mn-cs"/>
              </a:rPr>
              <a:t>標準化された、あるいは固有の技術で結合され、データとアプリケーションの移動可能性を実現している</a:t>
            </a:r>
            <a:r>
              <a:rPr kumimoji="1" lang="ja-JP" altLang="ja-JP" sz="1200" kern="1200" dirty="0" smtClean="0">
                <a:solidFill>
                  <a:schemeClr val="tx1"/>
                </a:solidFill>
                <a:effectLst/>
                <a:latin typeface="+mn-lt"/>
                <a:ea typeface="+mn-ea"/>
                <a:cs typeface="+mn-cs"/>
              </a:rPr>
              <a:t>。」</a:t>
            </a:r>
          </a:p>
          <a:p>
            <a:r>
              <a:rPr kumimoji="1" lang="ja-JP" altLang="ja-JP" sz="1200" kern="1200" dirty="0" smtClean="0">
                <a:solidFill>
                  <a:schemeClr val="tx1"/>
                </a:solidFill>
                <a:effectLst/>
                <a:latin typeface="+mn-lt"/>
                <a:ea typeface="+mn-ea"/>
                <a:cs typeface="+mn-cs"/>
              </a:rPr>
              <a:t>ここから読み取れることは、対象は、「クラウドインフラストラクチャ＝</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であること。そして、「実態は異なるインフラであっても、あたかもそれらがひとつのインフラであるかのように、データとアプリケーションを、両者を跨いで容易に行き来できる仕組み」であるということです。つまり、「</a:t>
            </a:r>
            <a:r>
              <a:rPr kumimoji="1" lang="ja-JP" altLang="ja-JP" sz="1200" b="1" u="sng" kern="1200" dirty="0" smtClean="0">
                <a:solidFill>
                  <a:schemeClr val="tx1"/>
                </a:solidFill>
                <a:effectLst/>
                <a:latin typeface="+mn-lt"/>
                <a:ea typeface="+mn-ea"/>
                <a:cs typeface="+mn-cs"/>
              </a:rPr>
              <a:t>プライベート・クラウドとパブリック・クラウドをシームレスなひとつのシステム</a:t>
            </a:r>
            <a:r>
              <a:rPr kumimoji="1" lang="ja-JP" altLang="ja-JP" sz="1200" kern="1200" dirty="0" smtClean="0">
                <a:solidFill>
                  <a:schemeClr val="tx1"/>
                </a:solidFill>
                <a:effectLst/>
                <a:latin typeface="+mn-lt"/>
                <a:ea typeface="+mn-ea"/>
                <a:cs typeface="+mn-cs"/>
              </a:rPr>
              <a:t>」として扱おうという考え方です。</a:t>
            </a:r>
          </a:p>
          <a:p>
            <a:r>
              <a:rPr kumimoji="1" lang="ja-JP" altLang="ja-JP" sz="1200" kern="1200" dirty="0" smtClean="0">
                <a:solidFill>
                  <a:schemeClr val="tx1"/>
                </a:solidFill>
                <a:effectLst/>
                <a:latin typeface="+mn-lt"/>
                <a:ea typeface="+mn-ea"/>
                <a:cs typeface="+mn-cs"/>
              </a:rPr>
              <a:t>特定の企業が所有するプライベート・クラウドは、どうしても物理的規模や能力の制約を受けます。しかし、これをパブリック・クラウドと組み合わせて、ひとつのシステムとして扱えれば、実質的には上限を気にすることのない規模と能力を手に入れることができます。このような仕組みが「ハイブリッドクラウド」の本来の定義なの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endParaRPr kumimoji="1" lang="ja-JP" altLang="en-US" dirty="0" smtClean="0"/>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49</a:t>
            </a:fld>
            <a:endParaRPr kumimoji="1" lang="ja-JP" altLang="en-US"/>
          </a:p>
        </p:txBody>
      </p:sp>
    </p:spTree>
    <p:extLst>
      <p:ext uri="{BB962C8B-B14F-4D97-AF65-F5344CB8AC3E}">
        <p14:creationId xmlns:p14="http://schemas.microsoft.com/office/powerpoint/2010/main" val="356472405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a:noFill/>
        </p:spPr>
        <p:txBody>
          <a:bodyPr/>
          <a:lstStyle/>
          <a:p>
            <a:pPr defTabSz="913232"/>
            <a:fld id="{891BF3F3-59E7-4536-AAC4-888C84177443}" type="slidenum">
              <a:rPr lang="ja-JP" altLang="en-US" smtClean="0"/>
              <a:pPr defTabSz="913232"/>
              <a:t>51</a:t>
            </a:fld>
            <a:endParaRPr lang="en-US" altLang="ja-JP" smtClean="0"/>
          </a:p>
        </p:txBody>
      </p:sp>
      <p:sp>
        <p:nvSpPr>
          <p:cNvPr id="30722" name="Rectangle 2"/>
          <p:cNvSpPr>
            <a:spLocks noGrp="1" noRot="1" noChangeAspect="1" noChangeArrowheads="1" noTextEdit="1"/>
          </p:cNvSpPr>
          <p:nvPr>
            <p:ph type="sldImg"/>
          </p:nvPr>
        </p:nvSpPr>
        <p:spPr>
          <a:xfrm>
            <a:off x="1144588" y="687388"/>
            <a:ext cx="4568825" cy="3427412"/>
          </a:xfrm>
          <a:ln/>
        </p:spPr>
      </p:sp>
      <p:sp>
        <p:nvSpPr>
          <p:cNvPr id="30723" name="Rectangle 3"/>
          <p:cNvSpPr>
            <a:spLocks noGrp="1" noChangeArrowheads="1"/>
          </p:cNvSpPr>
          <p:nvPr>
            <p:ph type="body" idx="1"/>
          </p:nvPr>
        </p:nvSpPr>
        <p:spPr>
          <a:xfrm>
            <a:off x="685958" y="4343112"/>
            <a:ext cx="5486084" cy="4114221"/>
          </a:xfrm>
          <a:noFill/>
          <a:ln/>
        </p:spPr>
        <p:txBody>
          <a:bodyPr/>
          <a:lstStyle/>
          <a:p>
            <a:r>
              <a:rPr kumimoji="1" lang="ja-JP" altLang="ja-JP" sz="1200" kern="1200" dirty="0" smtClean="0">
                <a:solidFill>
                  <a:schemeClr val="tx1"/>
                </a:solidFill>
                <a:effectLst/>
                <a:latin typeface="+mn-lt"/>
                <a:ea typeface="+mn-ea"/>
                <a:cs typeface="+mn-cs"/>
              </a:rPr>
              <a:t>次に、</a:t>
            </a:r>
            <a:r>
              <a:rPr kumimoji="1" lang="en-US" altLang="ja-JP" sz="1200" kern="1200" dirty="0" smtClean="0">
                <a:solidFill>
                  <a:schemeClr val="tx1"/>
                </a:solidFill>
                <a:effectLst/>
                <a:latin typeface="+mn-lt"/>
                <a:ea typeface="+mn-ea"/>
                <a:cs typeface="+mn-cs"/>
              </a:rPr>
              <a:t>NIST</a:t>
            </a:r>
            <a:r>
              <a:rPr kumimoji="1" lang="ja-JP" altLang="ja-JP" sz="1200" kern="1200" dirty="0" smtClean="0">
                <a:solidFill>
                  <a:schemeClr val="tx1"/>
                </a:solidFill>
                <a:effectLst/>
                <a:latin typeface="+mn-lt"/>
                <a:ea typeface="+mn-ea"/>
                <a:cs typeface="+mn-cs"/>
              </a:rPr>
              <a:t>のクラウドの定義で述べられている「</a:t>
            </a:r>
            <a:r>
              <a:rPr kumimoji="1" lang="en-US" altLang="ja-JP" sz="1200" kern="1200" dirty="0" smtClean="0">
                <a:solidFill>
                  <a:schemeClr val="tx1"/>
                </a:solidFill>
                <a:effectLst/>
                <a:latin typeface="+mn-lt"/>
                <a:ea typeface="+mn-ea"/>
                <a:cs typeface="+mn-cs"/>
              </a:rPr>
              <a:t>5</a:t>
            </a:r>
            <a:r>
              <a:rPr kumimoji="1" lang="ja-JP" altLang="ja-JP" sz="1200" kern="1200" dirty="0" smtClean="0">
                <a:solidFill>
                  <a:schemeClr val="tx1"/>
                </a:solidFill>
                <a:effectLst/>
                <a:latin typeface="+mn-lt"/>
                <a:ea typeface="+mn-ea"/>
                <a:cs typeface="+mn-cs"/>
              </a:rPr>
              <a:t>つの必須の特徴</a:t>
            </a:r>
            <a:r>
              <a:rPr kumimoji="1" lang="en-US" altLang="ja-JP" sz="1200" kern="1200" dirty="0" smtClean="0">
                <a:solidFill>
                  <a:schemeClr val="tx1"/>
                </a:solidFill>
                <a:effectLst/>
                <a:latin typeface="+mn-lt"/>
                <a:ea typeface="+mn-ea"/>
                <a:cs typeface="+mn-cs"/>
              </a:rPr>
              <a:t>(Five Essential Characteristics)</a:t>
            </a:r>
            <a:r>
              <a:rPr kumimoji="1" lang="ja-JP" altLang="ja-JP" sz="1200" kern="1200" dirty="0" smtClean="0">
                <a:solidFill>
                  <a:schemeClr val="tx1"/>
                </a:solidFill>
                <a:effectLst/>
                <a:latin typeface="+mn-lt"/>
                <a:ea typeface="+mn-ea"/>
                <a:cs typeface="+mn-cs"/>
              </a:rPr>
              <a:t>について、説明しましょう。</a:t>
            </a:r>
          </a:p>
          <a:p>
            <a:pPr lvl="0"/>
            <a:r>
              <a:rPr kumimoji="1" lang="ja-JP" altLang="ja-JP" sz="1200" b="1" kern="1200" dirty="0" smtClean="0">
                <a:solidFill>
                  <a:schemeClr val="tx1"/>
                </a:solidFill>
                <a:effectLst/>
                <a:latin typeface="+mn-lt"/>
                <a:ea typeface="+mn-ea"/>
                <a:cs typeface="+mn-cs"/>
              </a:rPr>
              <a:t>オンデマンド・セルフサービス </a:t>
            </a:r>
            <a:r>
              <a:rPr kumimoji="1" lang="ja-JP" altLang="ja-JP" sz="1200" kern="1200" dirty="0" smtClean="0">
                <a:solidFill>
                  <a:schemeClr val="tx1"/>
                </a:solidFill>
                <a:effectLst/>
                <a:latin typeface="+mn-lt"/>
                <a:ea typeface="+mn-ea"/>
                <a:cs typeface="+mn-cs"/>
              </a:rPr>
              <a:t>： ユーザーが</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画面（セルフサービス・ポータル）からシステムの調達や各種設定を行うと人手を介することなく自動で実行してくれる仕組みを備えていること。</a:t>
            </a:r>
          </a:p>
          <a:p>
            <a:pPr lvl="0"/>
            <a:r>
              <a:rPr kumimoji="1" lang="ja-JP" altLang="ja-JP" sz="1200" b="1" kern="1200" dirty="0" smtClean="0">
                <a:solidFill>
                  <a:schemeClr val="tx1"/>
                </a:solidFill>
                <a:effectLst/>
                <a:latin typeface="+mn-lt"/>
                <a:ea typeface="+mn-ea"/>
                <a:cs typeface="+mn-cs"/>
              </a:rPr>
              <a:t>幅広いネットワークアクセス </a:t>
            </a:r>
            <a:r>
              <a:rPr kumimoji="1" lang="en-US" altLang="ja-JP" sz="1200" kern="1200" dirty="0" smtClean="0">
                <a:solidFill>
                  <a:schemeClr val="tx1"/>
                </a:solidFill>
                <a:effectLst/>
                <a:latin typeface="+mn-lt"/>
                <a:ea typeface="+mn-ea"/>
                <a:cs typeface="+mn-cs"/>
              </a:rPr>
              <a:t>: PC</a:t>
            </a:r>
            <a:r>
              <a:rPr kumimoji="1" lang="ja-JP" altLang="ja-JP" sz="1200" kern="1200" dirty="0" smtClean="0">
                <a:solidFill>
                  <a:schemeClr val="tx1"/>
                </a:solidFill>
                <a:effectLst/>
                <a:latin typeface="+mn-lt"/>
                <a:ea typeface="+mn-ea"/>
                <a:cs typeface="+mn-cs"/>
              </a:rPr>
              <a:t>だけではない様々なデバイスから利用できること。</a:t>
            </a:r>
          </a:p>
          <a:p>
            <a:pPr lvl="0"/>
            <a:r>
              <a:rPr kumimoji="1" lang="ja-JP" altLang="ja-JP" sz="1200" b="1" kern="1200" dirty="0" smtClean="0">
                <a:solidFill>
                  <a:schemeClr val="tx1"/>
                </a:solidFill>
                <a:effectLst/>
                <a:latin typeface="+mn-lt"/>
                <a:ea typeface="+mn-ea"/>
                <a:cs typeface="+mn-cs"/>
              </a:rPr>
              <a:t>リソースの共有 </a:t>
            </a:r>
            <a:r>
              <a:rPr kumimoji="1" lang="en-US" altLang="ja-JP" sz="1200" kern="1200" dirty="0" smtClean="0">
                <a:solidFill>
                  <a:schemeClr val="tx1"/>
                </a:solidFill>
                <a:effectLst/>
                <a:latin typeface="+mn-lt"/>
                <a:ea typeface="+mn-ea"/>
                <a:cs typeface="+mn-cs"/>
              </a:rPr>
              <a:t>: </a:t>
            </a:r>
            <a:r>
              <a:rPr kumimoji="1" lang="ja-JP" altLang="ja-JP" sz="1200" kern="1200" dirty="0" smtClean="0">
                <a:solidFill>
                  <a:schemeClr val="tx1"/>
                </a:solidFill>
                <a:effectLst/>
                <a:latin typeface="+mn-lt"/>
                <a:ea typeface="+mn-ea"/>
                <a:cs typeface="+mn-cs"/>
              </a:rPr>
              <a:t>複数のユーザーでシステム資源を共有し、融通し合える仕組みを備えていること。</a:t>
            </a:r>
          </a:p>
          <a:p>
            <a:pPr lvl="0"/>
            <a:r>
              <a:rPr kumimoji="1" lang="ja-JP" altLang="ja-JP" sz="1200" b="1" kern="1200" dirty="0" smtClean="0">
                <a:solidFill>
                  <a:schemeClr val="tx1"/>
                </a:solidFill>
                <a:effectLst/>
                <a:latin typeface="+mn-lt"/>
                <a:ea typeface="+mn-ea"/>
                <a:cs typeface="+mn-cs"/>
              </a:rPr>
              <a:t>迅速な拡張性 </a:t>
            </a:r>
            <a:r>
              <a:rPr kumimoji="1" lang="en-US" altLang="ja-JP" sz="1200" kern="1200" dirty="0" smtClean="0">
                <a:solidFill>
                  <a:schemeClr val="tx1"/>
                </a:solidFill>
                <a:effectLst/>
                <a:latin typeface="+mn-lt"/>
                <a:ea typeface="+mn-ea"/>
                <a:cs typeface="+mn-cs"/>
              </a:rPr>
              <a:t>: </a:t>
            </a:r>
            <a:r>
              <a:rPr kumimoji="1" lang="ja-JP" altLang="ja-JP" sz="1200" kern="1200" dirty="0" smtClean="0">
                <a:solidFill>
                  <a:schemeClr val="tx1"/>
                </a:solidFill>
                <a:effectLst/>
                <a:latin typeface="+mn-lt"/>
                <a:ea typeface="+mn-ea"/>
                <a:cs typeface="+mn-cs"/>
              </a:rPr>
              <a:t>ユーザーの要求に応じて、システムの拡張や縮小を即座に行えること。</a:t>
            </a:r>
          </a:p>
          <a:p>
            <a:pPr lvl="0"/>
            <a:r>
              <a:rPr kumimoji="1" lang="ja-JP" altLang="ja-JP" sz="1200" b="1" kern="1200" dirty="0" smtClean="0">
                <a:solidFill>
                  <a:schemeClr val="tx1"/>
                </a:solidFill>
                <a:effectLst/>
                <a:latin typeface="+mn-lt"/>
                <a:ea typeface="+mn-ea"/>
                <a:cs typeface="+mn-cs"/>
              </a:rPr>
              <a:t>サービスが計測可能・従量課金 </a:t>
            </a:r>
            <a:r>
              <a:rPr kumimoji="1" lang="en-US" altLang="ja-JP" sz="1200" kern="1200" dirty="0" smtClean="0">
                <a:solidFill>
                  <a:schemeClr val="tx1"/>
                </a:solidFill>
                <a:effectLst/>
                <a:latin typeface="+mn-lt"/>
                <a:ea typeface="+mn-ea"/>
                <a:cs typeface="+mn-cs"/>
              </a:rPr>
              <a:t>: </a:t>
            </a:r>
            <a:r>
              <a:rPr kumimoji="1" lang="ja-JP" altLang="ja-JP" sz="1200" kern="1200" dirty="0" smtClean="0">
                <a:solidFill>
                  <a:schemeClr val="tx1"/>
                </a:solidFill>
                <a:effectLst/>
                <a:latin typeface="+mn-lt"/>
                <a:ea typeface="+mn-ea"/>
                <a:cs typeface="+mn-cs"/>
              </a:rPr>
              <a:t>サービスの利用量、例えば</a:t>
            </a:r>
            <a:r>
              <a:rPr kumimoji="1" lang="en-US" altLang="ja-JP" sz="1200" kern="1200" dirty="0" smtClean="0">
                <a:solidFill>
                  <a:schemeClr val="tx1"/>
                </a:solidFill>
                <a:effectLst/>
                <a:latin typeface="+mn-lt"/>
                <a:ea typeface="+mn-ea"/>
                <a:cs typeface="+mn-cs"/>
              </a:rPr>
              <a:t>CPU</a:t>
            </a:r>
            <a:r>
              <a:rPr kumimoji="1" lang="ja-JP" altLang="ja-JP" sz="1200" kern="1200" dirty="0" smtClean="0">
                <a:solidFill>
                  <a:schemeClr val="tx1"/>
                </a:solidFill>
                <a:effectLst/>
                <a:latin typeface="+mn-lt"/>
                <a:ea typeface="+mn-ea"/>
                <a:cs typeface="+mn-cs"/>
              </a:rPr>
              <a:t>やストレージをどれくらい使ったかを電気料金のように計測できる仕組みを持ち、それによって従量課金（使った分だけの支払い）が可能であること。</a:t>
            </a:r>
          </a:p>
          <a:p>
            <a:r>
              <a:rPr kumimoji="1" lang="ja-JP" altLang="ja-JP" sz="1200" kern="1200" dirty="0" smtClean="0">
                <a:solidFill>
                  <a:schemeClr val="tx1"/>
                </a:solidFill>
                <a:effectLst/>
                <a:latin typeface="+mn-lt"/>
                <a:ea typeface="+mn-ea"/>
                <a:cs typeface="+mn-cs"/>
              </a:rPr>
              <a:t>これらを実現するため、システム資源をソフトウェア的な設定だけで構築や変更できる「仮想化」、人手をかけずに運用管理できる「運用の自動化」、ユーザーに難しい設定をさせないための「調達の自動化」の技術が使われています。</a:t>
            </a:r>
          </a:p>
          <a:p>
            <a:r>
              <a:rPr kumimoji="1" lang="ja-JP" altLang="ja-JP" sz="1200" kern="1200" dirty="0" smtClean="0">
                <a:solidFill>
                  <a:schemeClr val="tx1"/>
                </a:solidFill>
                <a:effectLst/>
                <a:latin typeface="+mn-lt"/>
                <a:ea typeface="+mn-ea"/>
                <a:cs typeface="+mn-cs"/>
              </a:rPr>
              <a:t>これを事業者が設置・運用し、ネット越しにサービスとして提供するのがパブリック・クラウド、自社で設置・運用し、自社内だけで使用するのがプライベート・クラウドです。</a:t>
            </a:r>
          </a:p>
          <a:p>
            <a:r>
              <a:rPr kumimoji="1" lang="ja-JP" altLang="ja-JP" sz="1200" kern="1200" dirty="0" smtClean="0">
                <a:solidFill>
                  <a:schemeClr val="tx1"/>
                </a:solidFill>
                <a:effectLst/>
                <a:latin typeface="+mn-lt"/>
                <a:ea typeface="+mn-ea"/>
                <a:cs typeface="+mn-cs"/>
              </a:rPr>
              <a:t>これにより、徹底して人的な介在を排除し、人的ミスの排除、調達や変更の高速化、運用管理の負担軽減を実現し、人件費を削減、テクノロジーの進化に伴うコストパフォーマンスの改善を長期継続的に提供し続けようとしているのです。</a:t>
            </a:r>
          </a:p>
          <a:p>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5</a:t>
            </a:r>
            <a:r>
              <a:rPr kumimoji="1" lang="ja-JP" altLang="ja-JP" sz="1200" kern="1200" dirty="0" smtClean="0">
                <a:solidFill>
                  <a:schemeClr val="tx1"/>
                </a:solidFill>
                <a:effectLst/>
                <a:latin typeface="+mn-lt"/>
                <a:ea typeface="+mn-ea"/>
                <a:cs typeface="+mn-cs"/>
              </a:rPr>
              <a:t>つの必須の特徴」は、クラウド・コンピューティングの本質的な価値を実現する要件と言えるでしょう。</a:t>
            </a:r>
          </a:p>
          <a:p>
            <a:r>
              <a:rPr kumimoji="1" lang="en-US" altLang="ja-JP" sz="1200" kern="1200" dirty="0" smtClean="0">
                <a:solidFill>
                  <a:schemeClr val="tx1"/>
                </a:solidFill>
                <a:effectLst/>
                <a:latin typeface="+mn-lt"/>
                <a:ea typeface="+mn-ea"/>
                <a:cs typeface="+mn-cs"/>
              </a:rPr>
              <a:t/>
            </a:r>
            <a:br>
              <a:rPr kumimoji="1" lang="en-US" altLang="ja-JP" sz="1200" kern="1200" dirty="0" smtClean="0">
                <a:solidFill>
                  <a:schemeClr val="tx1"/>
                </a:solidFill>
                <a:effectLst/>
                <a:latin typeface="+mn-lt"/>
                <a:ea typeface="+mn-ea"/>
                <a:cs typeface="+mn-cs"/>
              </a:rPr>
            </a:br>
            <a:endParaRPr lang="ja-JP" altLang="en-US" dirty="0" smtClean="0"/>
          </a:p>
        </p:txBody>
      </p:sp>
    </p:spTree>
    <p:extLst>
      <p:ext uri="{BB962C8B-B14F-4D97-AF65-F5344CB8AC3E}">
        <p14:creationId xmlns:p14="http://schemas.microsoft.com/office/powerpoint/2010/main" val="43125119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1FE085F-33C7-463E-ACEF-B94F4EC680A2}" type="slidenum">
              <a:rPr lang="ja-JP" altLang="en-US"/>
              <a:pPr/>
              <a:t>52</a:t>
            </a:fld>
            <a:endParaRPr lang="en-US" altLang="ja-JP"/>
          </a:p>
        </p:txBody>
      </p:sp>
      <p:sp>
        <p:nvSpPr>
          <p:cNvPr id="631810" name="Rectangle 2"/>
          <p:cNvSpPr>
            <a:spLocks noGrp="1" noRot="1" noChangeAspect="1" noChangeArrowheads="1" noTextEdit="1"/>
          </p:cNvSpPr>
          <p:nvPr>
            <p:ph type="sldImg"/>
          </p:nvPr>
        </p:nvSpPr>
        <p:spPr>
          <a:xfrm>
            <a:off x="1143000" y="685800"/>
            <a:ext cx="4573588" cy="3430588"/>
          </a:xfrm>
          <a:ln/>
        </p:spPr>
      </p:sp>
      <p:sp>
        <p:nvSpPr>
          <p:cNvPr id="631811" name="Rectangle 3"/>
          <p:cNvSpPr>
            <a:spLocks noGrp="1" noChangeArrowheads="1"/>
          </p:cNvSpPr>
          <p:nvPr>
            <p:ph type="body" idx="1"/>
          </p:nvPr>
        </p:nvSpPr>
        <p:spPr>
          <a:xfrm>
            <a:off x="915525" y="4342942"/>
            <a:ext cx="5026950" cy="4116005"/>
          </a:xfrm>
        </p:spPr>
        <p:txBody>
          <a:bodyPr/>
          <a:lstStyle/>
          <a:p>
            <a:endParaRPr lang="ja-JP" altLang="en-US"/>
          </a:p>
        </p:txBody>
      </p:sp>
    </p:spTree>
    <p:extLst>
      <p:ext uri="{BB962C8B-B14F-4D97-AF65-F5344CB8AC3E}">
        <p14:creationId xmlns:p14="http://schemas.microsoft.com/office/powerpoint/2010/main" val="206333131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【図解】コレ１枚で分かるマルチ・クラウド</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クラウド・コンピューティングとは、何かを改めて整理してみると次のようになります。</a:t>
            </a:r>
          </a:p>
          <a:p>
            <a:r>
              <a:rPr kumimoji="1" lang="ja-JP" altLang="en-US"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コンピューティングリソース（ネットワーク、サーバー、ストレージ、アプリケーション、開発実行環境など）を共用する。</a:t>
            </a:r>
          </a:p>
          <a:p>
            <a:r>
              <a:rPr kumimoji="1" lang="ja-JP" altLang="en-US"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物理的なハードウェアの設置や接続などの作業を必要とせず、ソフトウエア的な設定だけで調達や構築ができる。</a:t>
            </a:r>
          </a:p>
          <a:p>
            <a:r>
              <a:rPr kumimoji="1" lang="ja-JP" altLang="en-US"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ネットワークを介して、利用できる。</a:t>
            </a:r>
          </a:p>
          <a:p>
            <a:r>
              <a:rPr kumimoji="1" lang="ja-JP" altLang="ja-JP" sz="1200" kern="1200" dirty="0" smtClean="0">
                <a:solidFill>
                  <a:schemeClr val="tx1"/>
                </a:solidFill>
                <a:effectLst/>
                <a:latin typeface="+mn-lt"/>
                <a:ea typeface="+mn-ea"/>
                <a:cs typeface="+mn-cs"/>
              </a:rPr>
              <a:t>そんなサービスのことです。</a:t>
            </a:r>
            <a:endParaRPr kumimoji="1" lang="en-US" altLang="ja-JP" sz="1200" kern="1200" dirty="0" smtClean="0">
              <a:solidFill>
                <a:schemeClr val="tx1"/>
              </a:solidFill>
              <a:effectLst/>
              <a:latin typeface="+mn-lt"/>
              <a:ea typeface="+mn-ea"/>
              <a:cs typeface="+mn-cs"/>
            </a:endParaRPr>
          </a:p>
          <a:p>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この仕組みを特定の企業や組織で占有利用する場合を「プライベート・クラウド」といいます。例えば、企業や組織にとって独自性の高いアプリケーションの運用に際し、その運用方法やリソースの管理について、独自のやり方にこだわりたい場合や、コンプライアンス上の理由からデータやシステムのハードウェア基盤を他の企業や組織と共用することが赦されない場合などは、この方式が選択されます。ただ、独自にシステム基盤を所有し、これを運用管理しなければならないための投資や、構築、運用管理のためのスキルや人材を自ら確保する必要があります。また、システムを設置する場所や設備を自ら所有するか、自分達専用にデータセンターを借り受けなければなりません。</a:t>
            </a:r>
          </a:p>
          <a:p>
            <a:r>
              <a:rPr kumimoji="1" lang="ja-JP" altLang="ja-JP" sz="1200" kern="1200" dirty="0" smtClean="0">
                <a:solidFill>
                  <a:schemeClr val="tx1"/>
                </a:solidFill>
                <a:effectLst/>
                <a:latin typeface="+mn-lt"/>
                <a:ea typeface="+mn-ea"/>
                <a:cs typeface="+mn-cs"/>
              </a:rPr>
              <a:t>一方、異なる複数の企業や組織（テナントと言います）で共用する場合を「パブリック・クラウド」と言います。システムの構築や運用管理は、クラウド・サービス・プロバイダーから提供される機能やサービスの範囲で、自社の業務要件やシステム要件に合わせて設定し、利用します。利用者にとっては、初期の設備投資は不要となり、運用管理の多くもプロバイダーに任せることができるので、少ない運用管理負担で使うことができます。もちろん、複数テナントで利用してもセキュリティを確保し、安定して運用するための機能や仕組みは備わっています。ただ、それぞれのパブリック・クラウドの標準に従い、これら機能や仕組みを使いこなすためのスキルは必要です。</a:t>
            </a:r>
          </a:p>
          <a:p>
            <a:r>
              <a:rPr kumimoji="1" lang="ja-JP" altLang="ja-JP" sz="1200" kern="1200" dirty="0" smtClean="0">
                <a:solidFill>
                  <a:schemeClr val="tx1"/>
                </a:solidFill>
                <a:effectLst/>
                <a:latin typeface="+mn-lt"/>
                <a:ea typeface="+mn-ea"/>
                <a:cs typeface="+mn-cs"/>
              </a:rPr>
              <a:t>プライベートもパブリックも、運用の自動化やシステム・リソースの調達や構成変更を簡単にしてくれる機能が備わっている点では同じです。アプリケーション毎にハードウェアを導入し運用管理する場合に比べて、遥かにシステム・リソースの調達や構築、構成変更や運用管理が容易になります。</a:t>
            </a:r>
          </a:p>
          <a:p>
            <a:pPr marL="0" marR="0" indent="0" algn="l" defTabSz="457200" rtl="0" eaLnBrk="1" fontAlgn="auto" latinLnBrk="0" hangingPunct="1">
              <a:lnSpc>
                <a:spcPct val="100000"/>
              </a:lnSpc>
              <a:spcBef>
                <a:spcPts val="0"/>
              </a:spcBef>
              <a:spcAft>
                <a:spcPts val="0"/>
              </a:spcAft>
              <a:buClrTx/>
              <a:buSzTx/>
              <a:buFontTx/>
              <a:buNone/>
              <a:tabLst/>
              <a:defRPr/>
            </a:pPr>
            <a:r>
              <a:rPr kumimoji="1" lang="ja-JP" altLang="ja-JP" sz="1200" kern="1200" dirty="0" smtClean="0">
                <a:solidFill>
                  <a:schemeClr val="tx1"/>
                </a:solidFill>
                <a:effectLst/>
                <a:latin typeface="+mn-lt"/>
                <a:ea typeface="+mn-ea"/>
                <a:cs typeface="+mn-cs"/>
              </a:rPr>
              <a:t>仮想化は、このようなクラウド・コンピューティングを支える技術のひとつです。仮想化の技術を使えば、ハードウェア的な作業を必要とせず、システムの調達や構築が可能になります。ただ、</a:t>
            </a:r>
            <a:r>
              <a:rPr kumimoji="1" lang="ja-JP" altLang="en-US" sz="1200" kern="1200" dirty="0" smtClean="0">
                <a:solidFill>
                  <a:schemeClr val="tx1"/>
                </a:solidFill>
                <a:effectLst/>
                <a:latin typeface="+mn-lt"/>
                <a:ea typeface="+mn-ea"/>
                <a:cs typeface="+mn-cs"/>
              </a:rPr>
              <a:t>仮想化の技術だけでは、</a:t>
            </a:r>
            <a:r>
              <a:rPr kumimoji="1" lang="ja-JP" altLang="ja-JP" sz="1200" kern="1200" dirty="0" smtClean="0">
                <a:solidFill>
                  <a:schemeClr val="tx1"/>
                </a:solidFill>
                <a:effectLst/>
                <a:latin typeface="+mn-lt"/>
                <a:ea typeface="+mn-ea"/>
                <a:cs typeface="+mn-cs"/>
              </a:rPr>
              <a:t>調達や構築、運用管理に関わる様々な設定は、エンジニアが自分でやらなければなりません。クラウドは、これらを自動化することで、その負担を大幅に削減し、エンジニアの生産性を高めてくれます。なお、仮想化は、</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のようにサーバーやストレージなどのシステム・インフラをサービスとして提供する場合には使われますが、</a:t>
            </a:r>
            <a:r>
              <a:rPr kumimoji="1" lang="en-US" altLang="ja-JP" sz="1200" kern="1200" dirty="0" err="1" smtClean="0">
                <a:solidFill>
                  <a:schemeClr val="tx1"/>
                </a:solidFill>
                <a:effectLst/>
                <a:latin typeface="+mn-lt"/>
                <a:ea typeface="+mn-ea"/>
                <a:cs typeface="+mn-cs"/>
              </a:rPr>
              <a:t>PaaS</a:t>
            </a:r>
            <a:r>
              <a:rPr kumimoji="1" lang="ja-JP" altLang="ja-JP" sz="1200" kern="1200" dirty="0" smtClean="0">
                <a:solidFill>
                  <a:schemeClr val="tx1"/>
                </a:solidFill>
                <a:effectLst/>
                <a:latin typeface="+mn-lt"/>
                <a:ea typeface="+mn-ea"/>
                <a:cs typeface="+mn-cs"/>
              </a:rPr>
              <a:t>や</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のようにインフラを隠蔽し、ユーザーには意識させない使い方の場合は、他の方法で複数のテナントに共用させる仕組みが使われる場合が、一般的です。</a:t>
            </a:r>
          </a:p>
          <a:p>
            <a:r>
              <a:rPr kumimoji="1" lang="ja-JP" altLang="ja-JP" sz="1200" kern="1200" dirty="0" smtClean="0">
                <a:solidFill>
                  <a:schemeClr val="tx1"/>
                </a:solidFill>
                <a:effectLst/>
                <a:latin typeface="+mn-lt"/>
                <a:ea typeface="+mn-ea"/>
                <a:cs typeface="+mn-cs"/>
              </a:rPr>
              <a:t>このクラウドを機能や役割に応じて組み合わせる利用形態を「ハイブリッド・クラウド」と呼んでいます。両者は、個別独立して運用されますが、使われる技術基盤を標準化された共通の仕組みで作っておければ、データとアプリケーションを容易に移動し、負荷や役割に応じて使い分けることができます。例えば、セキュリティ的に慎重に管理しなければならいデータやアプリケーションは、プライベート・クラウドを使い、汎用的でグローバルなネットワークが必要となるアプリケーションはパブリック・クラウドを使い、両者を必要に応じて連携するなどの使い方です。</a:t>
            </a:r>
          </a:p>
          <a:p>
            <a:r>
              <a:rPr kumimoji="1" lang="ja-JP" altLang="ja-JP" sz="1200" kern="1200" dirty="0" smtClean="0">
                <a:solidFill>
                  <a:schemeClr val="tx1"/>
                </a:solidFill>
                <a:effectLst/>
                <a:latin typeface="+mn-lt"/>
                <a:ea typeface="+mn-ea"/>
                <a:cs typeface="+mn-cs"/>
              </a:rPr>
              <a:t>このようなクラウドを構築するために必要な機能を集めたオープンソースのパッケージ・ソフトウェアとして、</a:t>
            </a:r>
            <a:r>
              <a:rPr kumimoji="1" lang="en-US" altLang="ja-JP" sz="1200" kern="1200" dirty="0" err="1" smtClean="0">
                <a:solidFill>
                  <a:schemeClr val="tx1"/>
                </a:solidFill>
                <a:effectLst/>
                <a:latin typeface="+mn-lt"/>
                <a:ea typeface="+mn-ea"/>
                <a:cs typeface="+mn-cs"/>
              </a:rPr>
              <a:t>OpenStack</a:t>
            </a:r>
            <a:r>
              <a:rPr kumimoji="1" lang="ja-JP" altLang="ja-JP" sz="1200" kern="1200" dirty="0" smtClean="0">
                <a:solidFill>
                  <a:schemeClr val="tx1"/>
                </a:solidFill>
                <a:effectLst/>
                <a:latin typeface="+mn-lt"/>
                <a:ea typeface="+mn-ea"/>
                <a:cs typeface="+mn-cs"/>
              </a:rPr>
              <a:t>や</a:t>
            </a:r>
            <a:r>
              <a:rPr kumimoji="1" lang="en-US" altLang="ja-JP" sz="1200" kern="1200" dirty="0" err="1" smtClean="0">
                <a:solidFill>
                  <a:schemeClr val="tx1"/>
                </a:solidFill>
                <a:effectLst/>
                <a:latin typeface="+mn-lt"/>
                <a:ea typeface="+mn-ea"/>
                <a:cs typeface="+mn-cs"/>
              </a:rPr>
              <a:t>CloudStack</a:t>
            </a:r>
            <a:r>
              <a:rPr kumimoji="1" lang="ja-JP" altLang="ja-JP" sz="1200" kern="1200" dirty="0" smtClean="0">
                <a:solidFill>
                  <a:schemeClr val="tx1"/>
                </a:solidFill>
                <a:effectLst/>
                <a:latin typeface="+mn-lt"/>
                <a:ea typeface="+mn-ea"/>
                <a:cs typeface="+mn-cs"/>
              </a:rPr>
              <a:t>などがあります。これらを使うことで、クラウド基盤の構築が容易になるだけではなく、パブリックとプライベートで同じものを使っていれば、ハイブリット・クラウドの実現も容易になります。</a:t>
            </a:r>
          </a:p>
          <a:p>
            <a:r>
              <a:rPr kumimoji="1" lang="ja-JP" altLang="ja-JP" sz="1200" kern="1200" dirty="0" smtClean="0">
                <a:solidFill>
                  <a:schemeClr val="tx1"/>
                </a:solidFill>
                <a:effectLst/>
                <a:latin typeface="+mn-lt"/>
                <a:ea typeface="+mn-ea"/>
                <a:cs typeface="+mn-cs"/>
              </a:rPr>
              <a:t>また、異なるパブリック・クラウド、例えば、</a:t>
            </a:r>
            <a:r>
              <a:rPr kumimoji="1" lang="en-US" altLang="ja-JP" sz="1200" kern="1200" dirty="0" smtClean="0">
                <a:solidFill>
                  <a:schemeClr val="tx1"/>
                </a:solidFill>
                <a:effectLst/>
                <a:latin typeface="+mn-lt"/>
                <a:ea typeface="+mn-ea"/>
                <a:cs typeface="+mn-cs"/>
              </a:rPr>
              <a:t>Amazon Web Services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Google Cloud Platform</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Microsoft Windows Azure Platform</a:t>
            </a:r>
            <a:r>
              <a:rPr kumimoji="1" lang="ja-JP" altLang="ja-JP" sz="1200" kern="1200" dirty="0" smtClean="0">
                <a:solidFill>
                  <a:schemeClr val="tx1"/>
                </a:solidFill>
                <a:effectLst/>
                <a:latin typeface="+mn-lt"/>
                <a:ea typeface="+mn-ea"/>
                <a:cs typeface="+mn-cs"/>
              </a:rPr>
              <a:t>などには、それぞれに得意とする機能やサービスがありますが、これらを目的に応じて組合せ、自分達にとって最適なサービスを実現するクラウドの利用形態を「マルチ・クラウド」と呼びます。</a:t>
            </a:r>
          </a:p>
          <a:p>
            <a:r>
              <a:rPr kumimoji="1" lang="ja-JP" altLang="ja-JP" sz="1200" kern="1200" dirty="0" smtClean="0">
                <a:solidFill>
                  <a:schemeClr val="tx1"/>
                </a:solidFill>
                <a:effectLst/>
                <a:latin typeface="+mn-lt"/>
                <a:ea typeface="+mn-ea"/>
                <a:cs typeface="+mn-cs"/>
              </a:rPr>
              <a:t>ユーザーにとって大切なことは、自分達にとって機能やコスト、使い勝手において最適なサービスを実現することです。その背後でどのようなシステムが使われるかは、必ずしも重要なことではありません。システムを提供し、その管理を担う人たちは、パブリック・クラウドやプライベート・クラウド、ハイブリッド・クラウドやマルチ・クラウドを使い分けてゆくことが大切になりま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53</a:t>
            </a:fld>
            <a:endParaRPr kumimoji="1" lang="ja-JP" altLang="en-US"/>
          </a:p>
        </p:txBody>
      </p:sp>
    </p:spTree>
    <p:extLst>
      <p:ext uri="{BB962C8B-B14F-4D97-AF65-F5344CB8AC3E}">
        <p14:creationId xmlns:p14="http://schemas.microsoft.com/office/powerpoint/2010/main" val="52289401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【図解】コレ１枚で分かる仮想化とクラウド（</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）の違い</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「仮想化」と「クラウド（</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）」は、何が違うのでしょうか。</a:t>
            </a:r>
          </a:p>
          <a:p>
            <a:r>
              <a:rPr kumimoji="1" lang="ja-JP" altLang="ja-JP" sz="1200" kern="1200" dirty="0" smtClean="0">
                <a:solidFill>
                  <a:schemeClr val="tx1"/>
                </a:solidFill>
                <a:effectLst/>
                <a:latin typeface="+mn-lt"/>
                <a:ea typeface="+mn-ea"/>
                <a:cs typeface="+mn-cs"/>
              </a:rPr>
              <a:t>仮想化（</a:t>
            </a:r>
            <a:r>
              <a:rPr kumimoji="1" lang="en-US" altLang="ja-JP" sz="1200" kern="1200" dirty="0" smtClean="0">
                <a:solidFill>
                  <a:schemeClr val="tx1"/>
                </a:solidFill>
                <a:effectLst/>
                <a:latin typeface="+mn-lt"/>
                <a:ea typeface="+mn-ea"/>
                <a:cs typeface="+mn-cs"/>
              </a:rPr>
              <a:t>Virtualization</a:t>
            </a:r>
            <a:r>
              <a:rPr kumimoji="1" lang="ja-JP" altLang="ja-JP" sz="1200" kern="1200" dirty="0" smtClean="0">
                <a:solidFill>
                  <a:schemeClr val="tx1"/>
                </a:solidFill>
                <a:effectLst/>
                <a:latin typeface="+mn-lt"/>
                <a:ea typeface="+mn-ea"/>
                <a:cs typeface="+mn-cs"/>
              </a:rPr>
              <a:t>）は、サーバーやストレージ、ネットワーク機器などのシステム・インフラに関わるシステム資源を、ソフトウェアによる設定や定義によって調達したり、構成を変更したりする技術のことです。例えば、ある一台のハードウェアであるサーバーを、あたかも複数のサーバーが存在し、機能しているように見せかけたり、パラメーターの設定変更で、その機能や構成を変更したりできるようにする仕組みです。</a:t>
            </a:r>
          </a:p>
          <a:p>
            <a:r>
              <a:rPr kumimoji="1" lang="ja-JP" altLang="ja-JP" sz="1200" kern="1200" dirty="0" smtClean="0">
                <a:solidFill>
                  <a:schemeClr val="tx1"/>
                </a:solidFill>
                <a:effectLst/>
                <a:latin typeface="+mn-lt"/>
                <a:ea typeface="+mn-ea"/>
                <a:cs typeface="+mn-cs"/>
              </a:rPr>
              <a:t>サーバーを仮想化するソフトウェアとしては、</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Hyper-V</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VMware</a:t>
            </a:r>
            <a:r>
              <a:rPr kumimoji="1" lang="ja-JP" altLang="ja-JP" sz="1200" kern="1200" dirty="0" smtClean="0">
                <a:solidFill>
                  <a:schemeClr val="tx1"/>
                </a:solidFill>
                <a:effectLst/>
                <a:latin typeface="+mn-lt"/>
                <a:ea typeface="+mn-ea"/>
                <a:cs typeface="+mn-cs"/>
              </a:rPr>
              <a:t>の</a:t>
            </a:r>
            <a:r>
              <a:rPr kumimoji="1" lang="en-US" altLang="ja-JP" sz="1200" kern="1200" dirty="0" err="1" smtClean="0">
                <a:solidFill>
                  <a:schemeClr val="tx1"/>
                </a:solidFill>
                <a:effectLst/>
                <a:latin typeface="+mn-lt"/>
                <a:ea typeface="+mn-ea"/>
                <a:cs typeface="+mn-cs"/>
              </a:rPr>
              <a:t>vSphere</a:t>
            </a:r>
            <a:r>
              <a:rPr kumimoji="1" lang="en-US" altLang="ja-JP" sz="1200" kern="1200" dirty="0" smtClean="0">
                <a:solidFill>
                  <a:schemeClr val="tx1"/>
                </a:solidFill>
                <a:effectLst/>
                <a:latin typeface="+mn-lt"/>
                <a:ea typeface="+mn-ea"/>
                <a:cs typeface="+mn-cs"/>
              </a:rPr>
              <a:t> </a:t>
            </a:r>
            <a:r>
              <a:rPr kumimoji="1" lang="en-US" altLang="ja-JP" sz="1200" kern="1200" dirty="0" err="1" smtClean="0">
                <a:solidFill>
                  <a:schemeClr val="tx1"/>
                </a:solidFill>
                <a:effectLst/>
                <a:latin typeface="+mn-lt"/>
                <a:ea typeface="+mn-ea"/>
                <a:cs typeface="+mn-cs"/>
              </a:rPr>
              <a:t>ESXi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Linux</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KVM</a:t>
            </a:r>
            <a:r>
              <a:rPr kumimoji="1" lang="ja-JP" altLang="ja-JP" sz="1200" kern="1200" dirty="0" smtClean="0">
                <a:solidFill>
                  <a:schemeClr val="tx1"/>
                </a:solidFill>
                <a:effectLst/>
                <a:latin typeface="+mn-lt"/>
                <a:ea typeface="+mn-ea"/>
                <a:cs typeface="+mn-cs"/>
              </a:rPr>
              <a:t>などがあります。また、サーバー以外にも、ストレージやネットワーク機器などを仮想化するための製品があります。</a:t>
            </a:r>
          </a:p>
          <a:p>
            <a:r>
              <a:rPr kumimoji="1" lang="ja-JP" altLang="ja-JP" sz="1200" kern="1200" dirty="0" smtClean="0">
                <a:solidFill>
                  <a:schemeClr val="tx1"/>
                </a:solidFill>
                <a:effectLst/>
                <a:latin typeface="+mn-lt"/>
                <a:ea typeface="+mn-ea"/>
                <a:cs typeface="+mn-cs"/>
              </a:rPr>
              <a:t>ただ、ハードウェアを仮想化しても、その起動やシャットダウン、バックアップやリカバリー、 リソースの変更や監視といった運用や管理のための作業は必要です。また、ユーザーが、どのようなシステム構成にするかを選択し、その設定に従って、機能や性能を調達したり、構成変更したりする作業も必要となります。</a:t>
            </a:r>
          </a:p>
          <a:p>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は、仮想化の仕組みを土台に、上記のような運用管理や調達、構成の作業を自動化し、それらを一体として提供するサービスのことです。これは、以前紹介した</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 Defined Infrastructure</a:t>
            </a:r>
            <a:r>
              <a:rPr kumimoji="1" lang="ja-JP" altLang="ja-JP" sz="1200" kern="1200" dirty="0" smtClean="0">
                <a:solidFill>
                  <a:schemeClr val="tx1"/>
                </a:solidFill>
                <a:effectLst/>
                <a:latin typeface="+mn-lt"/>
                <a:ea typeface="+mn-ea"/>
                <a:cs typeface="+mn-cs"/>
              </a:rPr>
              <a:t>）の仕組みそのものです。このサービスを特定の企業や組織で占有する場合をプライベート・クラウド、この仕組みを事業者が構築し、複数の企業や組織で共用することを前提に提供するサービスが、パブリック・クラウドです。</a:t>
            </a:r>
          </a:p>
          <a:p>
            <a:r>
              <a:rPr kumimoji="1" lang="ja-JP" altLang="ja-JP" sz="1200" kern="1200" dirty="0" smtClean="0">
                <a:solidFill>
                  <a:schemeClr val="tx1"/>
                </a:solidFill>
                <a:effectLst/>
                <a:latin typeface="+mn-lt"/>
                <a:ea typeface="+mn-ea"/>
                <a:cs typeface="+mn-cs"/>
              </a:rPr>
              <a:t>このような運用管理や調達、構成の機能を提供し</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を構築するソフトウェアを「クラウド</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」と呼ぶ場合があります。例えば、</a:t>
            </a:r>
            <a:r>
              <a:rPr kumimoji="1" lang="en-US" altLang="ja-JP" sz="1200" kern="1200" dirty="0" err="1" smtClean="0">
                <a:solidFill>
                  <a:schemeClr val="tx1"/>
                </a:solidFill>
                <a:effectLst/>
                <a:latin typeface="+mn-lt"/>
                <a:ea typeface="+mn-ea"/>
                <a:cs typeface="+mn-cs"/>
              </a:rPr>
              <a:t>OpenStack</a:t>
            </a:r>
            <a:r>
              <a:rPr kumimoji="1" lang="ja-JP" altLang="ja-JP" sz="1200" kern="1200" dirty="0" smtClean="0">
                <a:solidFill>
                  <a:schemeClr val="tx1"/>
                </a:solidFill>
                <a:effectLst/>
                <a:latin typeface="+mn-lt"/>
                <a:ea typeface="+mn-ea"/>
                <a:cs typeface="+mn-cs"/>
              </a:rPr>
              <a:t>や</a:t>
            </a:r>
            <a:r>
              <a:rPr kumimoji="1" lang="en-US" altLang="ja-JP" sz="1200" kern="1200" dirty="0" err="1" smtClean="0">
                <a:solidFill>
                  <a:schemeClr val="tx1"/>
                </a:solidFill>
                <a:effectLst/>
                <a:latin typeface="+mn-lt"/>
                <a:ea typeface="+mn-ea"/>
                <a:cs typeface="+mn-cs"/>
              </a:rPr>
              <a:t>CloudStack</a:t>
            </a:r>
            <a:r>
              <a:rPr kumimoji="1" lang="ja-JP" altLang="ja-JP" sz="1200" kern="1200" dirty="0" smtClean="0">
                <a:solidFill>
                  <a:schemeClr val="tx1"/>
                </a:solidFill>
                <a:effectLst/>
                <a:latin typeface="+mn-lt"/>
                <a:ea typeface="+mn-ea"/>
                <a:cs typeface="+mn-cs"/>
              </a:rPr>
              <a:t>などのオープンソースとして提供されるものや、</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Azure Stack</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VMware </a:t>
            </a:r>
            <a:r>
              <a:rPr kumimoji="1" lang="ja-JP" altLang="ja-JP" sz="1200" kern="1200" dirty="0" smtClean="0">
                <a:solidFill>
                  <a:schemeClr val="tx1"/>
                </a:solidFill>
                <a:effectLst/>
                <a:latin typeface="+mn-lt"/>
                <a:ea typeface="+mn-ea"/>
                <a:cs typeface="+mn-cs"/>
              </a:rPr>
              <a:t>の</a:t>
            </a:r>
            <a:r>
              <a:rPr kumimoji="1" lang="en-US" altLang="ja-JP" sz="1200" kern="1200" dirty="0" err="1" smtClean="0">
                <a:solidFill>
                  <a:schemeClr val="tx1"/>
                </a:solidFill>
                <a:effectLst/>
                <a:latin typeface="+mn-lt"/>
                <a:ea typeface="+mn-ea"/>
                <a:cs typeface="+mn-cs"/>
              </a:rPr>
              <a:t>vCloud</a:t>
            </a:r>
            <a:r>
              <a:rPr kumimoji="1" lang="en-US" altLang="ja-JP" sz="1200" kern="1200" dirty="0" smtClean="0">
                <a:solidFill>
                  <a:schemeClr val="tx1"/>
                </a:solidFill>
                <a:effectLst/>
                <a:latin typeface="+mn-lt"/>
                <a:ea typeface="+mn-ea"/>
                <a:cs typeface="+mn-cs"/>
              </a:rPr>
              <a:t> Suite</a:t>
            </a:r>
            <a:r>
              <a:rPr kumimoji="1" lang="ja-JP" altLang="ja-JP" sz="1200" kern="1200" dirty="0" smtClean="0">
                <a:solidFill>
                  <a:schemeClr val="tx1"/>
                </a:solidFill>
                <a:effectLst/>
                <a:latin typeface="+mn-lt"/>
                <a:ea typeface="+mn-ea"/>
                <a:cs typeface="+mn-cs"/>
              </a:rPr>
              <a:t>などの商用ソフトウェア（プロプイエタリ）が、あります。</a:t>
            </a:r>
          </a:p>
          <a:p>
            <a:r>
              <a:rPr kumimoji="1" lang="ja-JP" altLang="ja-JP" sz="1200" kern="1200" dirty="0" smtClean="0">
                <a:solidFill>
                  <a:schemeClr val="tx1"/>
                </a:solidFill>
                <a:effectLst/>
                <a:latin typeface="+mn-lt"/>
                <a:ea typeface="+mn-ea"/>
                <a:cs typeface="+mn-cs"/>
              </a:rPr>
              <a:t>ハードウェアへの直接的な操作をユーザーからは隠蔽し、ソフトウェアの設定だけで、ハードウェアの機能を操作し使えるようにするという点で、</a:t>
            </a:r>
            <a:r>
              <a:rPr kumimoji="1" lang="en-US" altLang="ja-JP" sz="1200" kern="1200" dirty="0" smtClean="0">
                <a:solidFill>
                  <a:schemeClr val="tx1"/>
                </a:solidFill>
                <a:effectLst/>
                <a:latin typeface="+mn-lt"/>
                <a:ea typeface="+mn-ea"/>
                <a:cs typeface="+mn-cs"/>
              </a:rPr>
              <a:t>Windows</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Linux</a:t>
            </a:r>
            <a:r>
              <a:rPr kumimoji="1" lang="ja-JP" altLang="ja-JP" sz="1200" kern="1200" dirty="0" smtClean="0">
                <a:solidFill>
                  <a:schemeClr val="tx1"/>
                </a:solidFill>
                <a:effectLst/>
                <a:latin typeface="+mn-lt"/>
                <a:ea typeface="+mn-ea"/>
                <a:cs typeface="+mn-cs"/>
              </a:rPr>
              <a:t>のような</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と似ていることから、そのように呼ばれています。</a:t>
            </a:r>
          </a:p>
          <a:p>
            <a:r>
              <a:rPr kumimoji="1" lang="ja-JP" altLang="ja-JP" sz="1200" kern="1200" dirty="0" smtClean="0">
                <a:solidFill>
                  <a:schemeClr val="tx1"/>
                </a:solidFill>
                <a:effectLst/>
                <a:latin typeface="+mn-lt"/>
                <a:ea typeface="+mn-ea"/>
                <a:cs typeface="+mn-cs"/>
              </a:rPr>
              <a:t>なお、</a:t>
            </a:r>
            <a:r>
              <a:rPr kumimoji="1" lang="en-US" altLang="ja-JP" sz="1200" kern="1200" dirty="0" err="1" smtClean="0">
                <a:solidFill>
                  <a:schemeClr val="tx1"/>
                </a:solidFill>
                <a:effectLst/>
                <a:latin typeface="+mn-lt"/>
                <a:ea typeface="+mn-ea"/>
                <a:cs typeface="+mn-cs"/>
              </a:rPr>
              <a:t>PaaS</a:t>
            </a:r>
            <a:r>
              <a:rPr kumimoji="1" lang="ja-JP" altLang="ja-JP" sz="1200" kern="1200" dirty="0" smtClean="0">
                <a:solidFill>
                  <a:schemeClr val="tx1"/>
                </a:solidFill>
                <a:effectLst/>
                <a:latin typeface="+mn-lt"/>
                <a:ea typeface="+mn-ea"/>
                <a:cs typeface="+mn-cs"/>
              </a:rPr>
              <a:t>（ミドルウェアをサービスとして提供するクラウド・サービス）や</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（アプリケーションをサービスとして提供するクラウド・サービス）については、必ずしも仮想化を使わないので、その点は注意が必要です。</a:t>
            </a:r>
          </a:p>
          <a:p>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は、ハードウェアの機能や性能を仮想化して利用するサービスであるため「仮想化」は、前提となります。しかし、</a:t>
            </a:r>
            <a:r>
              <a:rPr kumimoji="1" lang="en-US" altLang="ja-JP" sz="1200" kern="1200" dirty="0" err="1" smtClean="0">
                <a:solidFill>
                  <a:schemeClr val="tx1"/>
                </a:solidFill>
                <a:effectLst/>
                <a:latin typeface="+mn-lt"/>
                <a:ea typeface="+mn-ea"/>
                <a:cs typeface="+mn-cs"/>
              </a:rPr>
              <a:t>PaaS</a:t>
            </a:r>
            <a:r>
              <a:rPr kumimoji="1" lang="ja-JP" altLang="ja-JP" sz="1200" kern="1200" dirty="0" smtClean="0">
                <a:solidFill>
                  <a:schemeClr val="tx1"/>
                </a:solidFill>
                <a:effectLst/>
                <a:latin typeface="+mn-lt"/>
                <a:ea typeface="+mn-ea"/>
                <a:cs typeface="+mn-cs"/>
              </a:rPr>
              <a:t>や</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からは、ハードウェアは、ユーザーにとっては、見えなくてもいい存在です。つまり、</a:t>
            </a:r>
            <a:r>
              <a:rPr kumimoji="1" lang="en-US" altLang="ja-JP" sz="1200" kern="1200" dirty="0" err="1" smtClean="0">
                <a:solidFill>
                  <a:schemeClr val="tx1"/>
                </a:solidFill>
                <a:effectLst/>
                <a:latin typeface="+mn-lt"/>
                <a:ea typeface="+mn-ea"/>
                <a:cs typeface="+mn-cs"/>
              </a:rPr>
              <a:t>PaaS</a:t>
            </a:r>
            <a:r>
              <a:rPr kumimoji="1" lang="ja-JP" altLang="ja-JP" sz="1200" kern="1200" dirty="0" smtClean="0">
                <a:solidFill>
                  <a:schemeClr val="tx1"/>
                </a:solidFill>
                <a:effectLst/>
                <a:latin typeface="+mn-lt"/>
                <a:ea typeface="+mn-ea"/>
                <a:cs typeface="+mn-cs"/>
              </a:rPr>
              <a:t>であれば、データベースや開発・実行環境が、複数の企業や組織（テナント）で共有、利用できればいいわけで、仮想化の技術を必ずしも使う必要はないのです。仮想化は、テナント毎に仮想マシンを構築し、</a:t>
            </a:r>
            <a:r>
              <a:rPr kumimoji="1" lang="en-US" altLang="ja-JP" sz="1200" kern="1200" dirty="0" smtClean="0">
                <a:solidFill>
                  <a:schemeClr val="tx1"/>
                </a:solidFill>
                <a:effectLst/>
                <a:latin typeface="+mn-lt"/>
                <a:ea typeface="+mn-ea"/>
                <a:cs typeface="+mn-cs"/>
              </a:rPr>
              <a:t>OS</a:t>
            </a:r>
            <a:r>
              <a:rPr kumimoji="1" lang="ja-JP" altLang="ja-JP" sz="1200" kern="1200" dirty="0" smtClean="0">
                <a:solidFill>
                  <a:schemeClr val="tx1"/>
                </a:solidFill>
                <a:effectLst/>
                <a:latin typeface="+mn-lt"/>
                <a:ea typeface="+mn-ea"/>
                <a:cs typeface="+mn-cs"/>
              </a:rPr>
              <a:t>を起動させなくてはならず、メモリーや</a:t>
            </a:r>
            <a:r>
              <a:rPr kumimoji="1" lang="en-US" altLang="ja-JP" sz="1200" kern="1200" dirty="0" smtClean="0">
                <a:solidFill>
                  <a:schemeClr val="tx1"/>
                </a:solidFill>
                <a:effectLst/>
                <a:latin typeface="+mn-lt"/>
                <a:ea typeface="+mn-ea"/>
                <a:cs typeface="+mn-cs"/>
              </a:rPr>
              <a:t>CPU</a:t>
            </a:r>
            <a:r>
              <a:rPr kumimoji="1" lang="ja-JP" altLang="ja-JP" sz="1200" kern="1200" dirty="0" smtClean="0">
                <a:solidFill>
                  <a:schemeClr val="tx1"/>
                </a:solidFill>
                <a:effectLst/>
                <a:latin typeface="+mn-lt"/>
                <a:ea typeface="+mn-ea"/>
                <a:cs typeface="+mn-cs"/>
              </a:rPr>
              <a:t>などのシステム資源の消費量が大きくなってしまいます。そこで、ハードウェアをユーザーに意識させる必要のない</a:t>
            </a:r>
            <a:r>
              <a:rPr kumimoji="1" lang="en-US" altLang="ja-JP" sz="1200" kern="1200" dirty="0" err="1" smtClean="0">
                <a:solidFill>
                  <a:schemeClr val="tx1"/>
                </a:solidFill>
                <a:effectLst/>
                <a:latin typeface="+mn-lt"/>
                <a:ea typeface="+mn-ea"/>
                <a:cs typeface="+mn-cs"/>
              </a:rPr>
              <a:t>PaaS</a:t>
            </a:r>
            <a:r>
              <a:rPr kumimoji="1" lang="ja-JP" altLang="ja-JP" sz="1200" kern="1200" dirty="0" smtClean="0">
                <a:solidFill>
                  <a:schemeClr val="tx1"/>
                </a:solidFill>
                <a:effectLst/>
                <a:latin typeface="+mn-lt"/>
                <a:ea typeface="+mn-ea"/>
                <a:cs typeface="+mn-cs"/>
              </a:rPr>
              <a:t>や</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では、もっとシステム資源の消費が少ない方法で、複数のテナントに対応できるよう工夫が凝らされている場合も少なくないのです。</a:t>
            </a:r>
          </a:p>
          <a:p>
            <a:endParaRPr kumimoji="1" lang="en-US" altLang="ja-JP" dirty="0" smtClean="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54</a:t>
            </a:fld>
            <a:endParaRPr kumimoji="1" lang="ja-JP" altLang="en-US"/>
          </a:p>
        </p:txBody>
      </p:sp>
    </p:spTree>
    <p:extLst>
      <p:ext uri="{BB962C8B-B14F-4D97-AF65-F5344CB8AC3E}">
        <p14:creationId xmlns:p14="http://schemas.microsoft.com/office/powerpoint/2010/main" val="187466279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a:noFill/>
        </p:spPr>
        <p:txBody>
          <a:bodyPr/>
          <a:lstStyle/>
          <a:p>
            <a:pPr defTabSz="913232"/>
            <a:fld id="{891BF3F3-59E7-4536-AAC4-888C84177443}" type="slidenum">
              <a:rPr lang="ja-JP" altLang="en-US" smtClean="0"/>
              <a:pPr defTabSz="913232"/>
              <a:t>55</a:t>
            </a:fld>
            <a:endParaRPr lang="en-US" altLang="ja-JP" smtClean="0"/>
          </a:p>
        </p:txBody>
      </p:sp>
      <p:sp>
        <p:nvSpPr>
          <p:cNvPr id="30722" name="Rectangle 2"/>
          <p:cNvSpPr>
            <a:spLocks noGrp="1" noRot="1" noChangeAspect="1" noChangeArrowheads="1" noTextEdit="1"/>
          </p:cNvSpPr>
          <p:nvPr>
            <p:ph type="sldImg"/>
          </p:nvPr>
        </p:nvSpPr>
        <p:spPr>
          <a:xfrm>
            <a:off x="1144588" y="687388"/>
            <a:ext cx="4568825" cy="3427412"/>
          </a:xfrm>
          <a:ln/>
        </p:spPr>
      </p:sp>
      <p:sp>
        <p:nvSpPr>
          <p:cNvPr id="30723" name="Rectangle 3"/>
          <p:cNvSpPr>
            <a:spLocks noGrp="1" noChangeArrowheads="1"/>
          </p:cNvSpPr>
          <p:nvPr>
            <p:ph type="body" idx="1"/>
          </p:nvPr>
        </p:nvSpPr>
        <p:spPr>
          <a:xfrm>
            <a:off x="685958" y="4343112"/>
            <a:ext cx="5486084" cy="4114221"/>
          </a:xfrm>
          <a:noFill/>
          <a:ln/>
        </p:spPr>
        <p:txBody>
          <a:bodyPr/>
          <a:lstStyle/>
          <a:p>
            <a:pPr eaLnBrk="1" hangingPunct="1"/>
            <a:endParaRPr lang="ja-JP" altLang="en-US" smtClean="0"/>
          </a:p>
        </p:txBody>
      </p:sp>
    </p:spTree>
    <p:extLst>
      <p:ext uri="{BB962C8B-B14F-4D97-AF65-F5344CB8AC3E}">
        <p14:creationId xmlns:p14="http://schemas.microsoft.com/office/powerpoint/2010/main" val="210161302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57</a:t>
            </a:fld>
            <a:endParaRPr kumimoji="1" lang="ja-JP" altLang="en-US"/>
          </a:p>
        </p:txBody>
      </p:sp>
    </p:spTree>
    <p:extLst>
      <p:ext uri="{BB962C8B-B14F-4D97-AF65-F5344CB8AC3E}">
        <p14:creationId xmlns:p14="http://schemas.microsoft.com/office/powerpoint/2010/main" val="115607535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58</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2690724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Salesforce</a:t>
            </a:r>
            <a:r>
              <a:rPr kumimoji="1" lang="ja-JP" altLang="en-US" dirty="0" smtClean="0"/>
              <a:t>のサービス開始は</a:t>
            </a:r>
            <a:r>
              <a:rPr kumimoji="1" lang="en-US" altLang="ja-JP" dirty="0" smtClean="0"/>
              <a:t>1999</a:t>
            </a:r>
            <a:r>
              <a:rPr kumimoji="1" lang="ja-JP" altLang="en-US" dirty="0" smtClean="0"/>
              <a:t>年</a:t>
            </a:r>
            <a:endParaRPr kumimoji="1" lang="en-US" altLang="ja-JP" dirty="0" smtClean="0"/>
          </a:p>
          <a:p>
            <a:r>
              <a:rPr kumimoji="1" lang="en-US" altLang="ja-JP" dirty="0" smtClean="0"/>
              <a:t>AWS</a:t>
            </a:r>
            <a:r>
              <a:rPr kumimoji="1" lang="ja-JP" altLang="en-US" dirty="0" smtClean="0"/>
              <a:t>の公開は</a:t>
            </a:r>
            <a:r>
              <a:rPr kumimoji="1" lang="en-US" altLang="ja-JP" dirty="0" smtClean="0"/>
              <a:t>2006</a:t>
            </a:r>
            <a:r>
              <a:rPr kumimoji="1" lang="ja-JP" altLang="en-US" dirty="0" smtClean="0"/>
              <a:t>年</a:t>
            </a:r>
            <a:r>
              <a:rPr kumimoji="1" lang="en-US" altLang="ja-JP" dirty="0" smtClean="0"/>
              <a:t>7</a:t>
            </a:r>
            <a:r>
              <a:rPr kumimoji="1" lang="ja-JP" altLang="en-US" dirty="0" smtClean="0"/>
              <a:t>月</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59</a:t>
            </a:fld>
            <a:endParaRPr kumimoji="1" lang="ja-JP" altLang="en-US"/>
          </a:p>
        </p:txBody>
      </p:sp>
    </p:spTree>
    <p:extLst>
      <p:ext uri="{BB962C8B-B14F-4D97-AF65-F5344CB8AC3E}">
        <p14:creationId xmlns:p14="http://schemas.microsoft.com/office/powerpoint/2010/main" val="18668515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64</a:t>
            </a:fld>
            <a:endParaRPr kumimoji="1" lang="ja-JP" altLang="en-US"/>
          </a:p>
        </p:txBody>
      </p:sp>
    </p:spTree>
    <p:extLst>
      <p:ext uri="{BB962C8B-B14F-4D97-AF65-F5344CB8AC3E}">
        <p14:creationId xmlns:p14="http://schemas.microsoft.com/office/powerpoint/2010/main" val="18933120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【図解】コレ１枚でわかる最新</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トレンド</a:t>
            </a:r>
          </a:p>
          <a:p>
            <a:r>
              <a:rPr kumimoji="1" lang="ja-JP" altLang="ja-JP" sz="1200" kern="1200" dirty="0" smtClean="0">
                <a:solidFill>
                  <a:schemeClr val="tx1"/>
                </a:solidFill>
                <a:effectLst/>
                <a:latin typeface="+mn-lt"/>
                <a:ea typeface="+mn-ea"/>
                <a:cs typeface="+mn-cs"/>
              </a:rPr>
              <a:t>「トレンド（</a:t>
            </a:r>
            <a:r>
              <a:rPr kumimoji="1" lang="en-US" altLang="ja-JP" sz="1200" kern="1200" dirty="0" smtClean="0">
                <a:solidFill>
                  <a:schemeClr val="tx1"/>
                </a:solidFill>
                <a:effectLst/>
                <a:latin typeface="+mn-lt"/>
                <a:ea typeface="+mn-ea"/>
                <a:cs typeface="+mn-cs"/>
              </a:rPr>
              <a:t>Trend</a:t>
            </a:r>
            <a:r>
              <a:rPr kumimoji="1" lang="ja-JP" altLang="ja-JP" sz="1200" kern="1200" dirty="0" smtClean="0">
                <a:solidFill>
                  <a:schemeClr val="tx1"/>
                </a:solidFill>
                <a:effectLst/>
                <a:latin typeface="+mn-lt"/>
                <a:ea typeface="+mn-ea"/>
                <a:cs typeface="+mn-cs"/>
              </a:rPr>
              <a:t>）」という言葉を辞書で調べると「流行」、「傾向」、「動向」と説明されています。古典英語では、「回転する」、あるいは「向く」といった説明もありました。こんな説明を頼りに考えてみると、「過去から現在を通り越して未来に向かう流れ」すなわち「時流」という解釈もできそうです。</a:t>
            </a:r>
          </a:p>
          <a:p>
            <a:r>
              <a:rPr kumimoji="1" lang="ja-JP" altLang="ja-JP" sz="1200" kern="1200" dirty="0" smtClean="0">
                <a:solidFill>
                  <a:schemeClr val="tx1"/>
                </a:solidFill>
                <a:effectLst/>
                <a:latin typeface="+mn-lt"/>
                <a:ea typeface="+mn-ea"/>
                <a:cs typeface="+mn-cs"/>
              </a:rPr>
              <a:t>そう考えれば、「トレンドを知る」とは、ネットや雑誌、書籍に散在する最新のキーワードを脳みそにコピペして並べることではなさそうです。それらのキーワードの意味を理解し、お互いの関係や、それらが未来にどのようにつながってゆくのかを知ることと理解した方がいいかもしれません。</a:t>
            </a:r>
          </a:p>
          <a:p>
            <a:r>
              <a:rPr kumimoji="1" lang="ja-JP" altLang="ja-JP" sz="1200" kern="1200" dirty="0" smtClean="0">
                <a:solidFill>
                  <a:schemeClr val="tx1"/>
                </a:solidFill>
                <a:effectLst/>
                <a:latin typeface="+mn-lt"/>
                <a:ea typeface="+mn-ea"/>
                <a:cs typeface="+mn-cs"/>
              </a:rPr>
              <a:t>改めて整理してみると、トレンドを知るとは、つぎの言葉に置き換えることができます。</a:t>
            </a:r>
          </a:p>
          <a:p>
            <a:pPr lvl="0"/>
            <a:r>
              <a:rPr kumimoji="1" lang="ja-JP" altLang="ja-JP" sz="1200" kern="1200" dirty="0" smtClean="0">
                <a:solidFill>
                  <a:schemeClr val="tx1"/>
                </a:solidFill>
                <a:effectLst/>
                <a:latin typeface="+mn-lt"/>
                <a:ea typeface="+mn-ea"/>
                <a:cs typeface="+mn-cs"/>
              </a:rPr>
              <a:t>お互いの関係や構造を知ること</a:t>
            </a:r>
          </a:p>
          <a:p>
            <a:pPr lvl="0"/>
            <a:r>
              <a:rPr kumimoji="1" lang="ja-JP" altLang="ja-JP" sz="1200" kern="1200" dirty="0" smtClean="0">
                <a:solidFill>
                  <a:schemeClr val="tx1"/>
                </a:solidFill>
                <a:effectLst/>
                <a:latin typeface="+mn-lt"/>
                <a:ea typeface="+mn-ea"/>
                <a:cs typeface="+mn-cs"/>
              </a:rPr>
              <a:t>注目されるようになった理由を知ること</a:t>
            </a:r>
          </a:p>
          <a:p>
            <a:pPr lvl="0"/>
            <a:r>
              <a:rPr kumimoji="1" lang="ja-JP" altLang="ja-JP" sz="1200" kern="1200" dirty="0" smtClean="0">
                <a:solidFill>
                  <a:schemeClr val="tx1"/>
                </a:solidFill>
                <a:effectLst/>
                <a:latin typeface="+mn-lt"/>
                <a:ea typeface="+mn-ea"/>
                <a:cs typeface="+mn-cs"/>
              </a:rPr>
              <a:t>そのキーワードが生みだされたメカニズムや法則を知ること</a:t>
            </a:r>
          </a:p>
          <a:p>
            <a:r>
              <a:rPr kumimoji="1" lang="ja-JP" altLang="ja-JP" sz="1200" kern="1200" dirty="0" smtClean="0">
                <a:solidFill>
                  <a:schemeClr val="tx1"/>
                </a:solidFill>
                <a:effectLst/>
                <a:latin typeface="+mn-lt"/>
                <a:ea typeface="+mn-ea"/>
                <a:cs typeface="+mn-cs"/>
              </a:rPr>
              <a:t>これが理解できれば、テクノロジーの価値が理解できるばかりでなく、将来どのようなキーワードが注目され、定着してゆくかを読み取ることができます。</a:t>
            </a:r>
          </a:p>
          <a:p>
            <a:r>
              <a:rPr kumimoji="1" lang="ja-JP" altLang="ja-JP" sz="1200" kern="1200" dirty="0" smtClean="0">
                <a:solidFill>
                  <a:schemeClr val="tx1"/>
                </a:solidFill>
                <a:effectLst/>
                <a:latin typeface="+mn-lt"/>
                <a:ea typeface="+mn-ea"/>
                <a:cs typeface="+mn-cs"/>
              </a:rPr>
              <a:t>「トレンドを知る」ために、もうひとつ押さえておきたいことがあります。それは、あるテクノロジーがトレンドの中に浮かび上がってくるようになるには、そこに需要や要求、あるいは社会的要請があることです。</a:t>
            </a:r>
          </a:p>
          <a:p>
            <a:r>
              <a:rPr kumimoji="1" lang="ja-JP" altLang="ja-JP" sz="1200" kern="1200" dirty="0" smtClean="0">
                <a:solidFill>
                  <a:schemeClr val="tx1"/>
                </a:solidFill>
                <a:effectLst/>
                <a:latin typeface="+mn-lt"/>
                <a:ea typeface="+mn-ea"/>
                <a:cs typeface="+mn-cs"/>
              </a:rPr>
              <a:t>例えば「クラウド」も、始めに「クラウド」というテクノロジーがあったから、世の中が注目したのではありません。まずは、クラウドを求める理由が世の中にあったのです。</a:t>
            </a:r>
          </a:p>
          <a:p>
            <a:r>
              <a:rPr kumimoji="1" lang="ja-JP" altLang="ja-JP" sz="1200" kern="1200" dirty="0" smtClean="0">
                <a:solidFill>
                  <a:schemeClr val="tx1"/>
                </a:solidFill>
                <a:effectLst/>
                <a:latin typeface="+mn-lt"/>
                <a:ea typeface="+mn-ea"/>
                <a:cs typeface="+mn-cs"/>
              </a:rPr>
              <a:t>社会的な要請に応えようと様々なテクノロジーが生みだされ、その要請にかなうものが、生き残ってゆきます。生き残ったテクノロジーは、世の中の要請にさらに応えようとして、その完成度を高めてゆきます。そして、やがては新しいテクノロジーと融合することや、置き換えられることで、その役目を終えてゆくのです。</a:t>
            </a:r>
          </a:p>
          <a:p>
            <a:r>
              <a:rPr kumimoji="1" lang="ja-JP" altLang="ja-JP" sz="1200" kern="1200" dirty="0" smtClean="0">
                <a:solidFill>
                  <a:schemeClr val="tx1"/>
                </a:solidFill>
                <a:effectLst/>
                <a:latin typeface="+mn-lt"/>
                <a:ea typeface="+mn-ea"/>
                <a:cs typeface="+mn-cs"/>
              </a:rPr>
              <a:t>ですから、「トレンドを知る」とは、そのテクノロジーの背後にある社会的な要請もあわせて理解しなければなりません。単なる言葉の解釈だけでは、本当の意味も価値も理解することはできません。では、いま</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はどのようなトレンドはどこに向かっているのでしょうか。</a:t>
            </a:r>
          </a:p>
          <a:p>
            <a:r>
              <a:rPr kumimoji="1" lang="ja-JP" altLang="ja-JP" sz="1200" kern="1200" dirty="0" smtClean="0">
                <a:solidFill>
                  <a:schemeClr val="tx1"/>
                </a:solidFill>
                <a:effectLst/>
                <a:latin typeface="+mn-lt"/>
                <a:ea typeface="+mn-ea"/>
                <a:cs typeface="+mn-cs"/>
              </a:rPr>
              <a:t>いま私たちはこれまでにないパラダイムの転換に直面しています。クラウド、人工知能、モバイル、ソーシャルといった、これまでの常識を上書きするような大きな変化が折り重なり、お互いに影響を及ぼし合っています。かつて、メインフレームがオフコンやミニコン、</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ダウンサイジングしたような、あるいは、集中処理から分散処理やクライアントサーバーに移行してきたような、インフラやプラットフォームの構成やトポロジーが変わるといった、分かりやすいものではありません。そのことが、</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トレンドの先読みを難しくしているのです。ただ、それは無秩序なものではありません。キーとなるテクノロジーは、お互いに役割を分かちながら連鎖しています。</a:t>
            </a:r>
          </a:p>
          <a:p>
            <a:r>
              <a:rPr kumimoji="1" lang="ja-JP" altLang="ja-JP" sz="1200" kern="1200" dirty="0" smtClean="0">
                <a:solidFill>
                  <a:schemeClr val="tx1"/>
                </a:solidFill>
                <a:effectLst/>
                <a:latin typeface="+mn-lt"/>
                <a:ea typeface="+mn-ea"/>
                <a:cs typeface="+mn-cs"/>
              </a:rPr>
              <a:t>この「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トレンド」を１枚のチャートにまとめてみました。解説と共にご覧頂ければ、</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トレンドの全体像を俯瞰していだくことができるはずです。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感覚器としての</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とソーシャル・メディア</a:t>
            </a:r>
          </a:p>
          <a:p>
            <a:r>
              <a:rPr kumimoji="1" lang="ja-JP" altLang="ja-JP" sz="1200" kern="1200" dirty="0" smtClean="0">
                <a:solidFill>
                  <a:schemeClr val="tx1"/>
                </a:solidFill>
                <a:effectLst/>
                <a:latin typeface="+mn-lt"/>
                <a:ea typeface="+mn-ea"/>
                <a:cs typeface="+mn-cs"/>
              </a:rPr>
              <a:t>私たちの日常は、様々なモノに囲まれ、それらモノとの係わりを通して、活動しています。それらのモノにセンサーと通信機能を組み込みデータとして捉える仕組みが</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です。</a:t>
            </a:r>
          </a:p>
          <a:p>
            <a:r>
              <a:rPr kumimoji="1" lang="ja-JP" altLang="ja-JP" sz="1200" kern="1200" dirty="0" smtClean="0">
                <a:solidFill>
                  <a:schemeClr val="tx1"/>
                </a:solidFill>
                <a:effectLst/>
                <a:latin typeface="+mn-lt"/>
                <a:ea typeface="+mn-ea"/>
                <a:cs typeface="+mn-cs"/>
              </a:rPr>
              <a:t>スマートフォンには、位置情報を取得する</a:t>
            </a:r>
            <a:r>
              <a:rPr kumimoji="1" lang="en-US" altLang="ja-JP" sz="1200" kern="1200" dirty="0" smtClean="0">
                <a:solidFill>
                  <a:schemeClr val="tx1"/>
                </a:solidFill>
                <a:effectLst/>
                <a:latin typeface="+mn-lt"/>
                <a:ea typeface="+mn-ea"/>
                <a:cs typeface="+mn-cs"/>
              </a:rPr>
              <a:t>GPS</a:t>
            </a:r>
            <a:r>
              <a:rPr kumimoji="1" lang="ja-JP" altLang="ja-JP" sz="1200" kern="1200" dirty="0" smtClean="0">
                <a:solidFill>
                  <a:schemeClr val="tx1"/>
                </a:solidFill>
                <a:effectLst/>
                <a:latin typeface="+mn-lt"/>
                <a:ea typeface="+mn-ea"/>
                <a:cs typeface="+mn-cs"/>
              </a:rPr>
              <a:t>や身体の動きや動作を取得する様々なセンサーが組み込まれています。私たちが、それを持ち歩き、使用することで、日常の生活や活動がデータ化されます。ウェアラブルは身体に密着し、脈拍や発汗、体温などの身体状態がデータ化されます。</a:t>
            </a:r>
          </a:p>
          <a:p>
            <a:r>
              <a:rPr kumimoji="1" lang="ja-JP" altLang="ja-JP" sz="1200" kern="1200" dirty="0" smtClean="0">
                <a:solidFill>
                  <a:schemeClr val="tx1"/>
                </a:solidFill>
                <a:effectLst/>
                <a:latin typeface="+mn-lt"/>
                <a:ea typeface="+mn-ea"/>
                <a:cs typeface="+mn-cs"/>
              </a:rPr>
              <a:t>自動車には既に</a:t>
            </a:r>
            <a:r>
              <a:rPr kumimoji="1" lang="en-US" altLang="ja-JP" sz="1200" kern="1200" dirty="0" smtClean="0">
                <a:solidFill>
                  <a:schemeClr val="tx1"/>
                </a:solidFill>
                <a:effectLst/>
                <a:latin typeface="+mn-lt"/>
                <a:ea typeface="+mn-ea"/>
                <a:cs typeface="+mn-cs"/>
              </a:rPr>
              <a:t>100</a:t>
            </a:r>
            <a:r>
              <a:rPr kumimoji="1" lang="ja-JP" altLang="ja-JP" sz="1200" kern="1200" dirty="0" smtClean="0">
                <a:solidFill>
                  <a:schemeClr val="tx1"/>
                </a:solidFill>
                <a:effectLst/>
                <a:latin typeface="+mn-lt"/>
                <a:ea typeface="+mn-ea"/>
                <a:cs typeface="+mn-cs"/>
              </a:rPr>
              <a:t>を越えるセンサーが組み込まれています。住宅や家電製品、空調設備や照明器具などの「モノ」にもセンサーが組み込まれ、様々な行動がデータ化される時代を迎えようとしています。</a:t>
            </a:r>
          </a:p>
          <a:p>
            <a:r>
              <a:rPr kumimoji="1" lang="ja-JP" altLang="ja-JP" sz="1200" kern="1200" dirty="0" smtClean="0">
                <a:solidFill>
                  <a:schemeClr val="tx1"/>
                </a:solidFill>
                <a:effectLst/>
                <a:latin typeface="+mn-lt"/>
                <a:ea typeface="+mn-ea"/>
                <a:cs typeface="+mn-cs"/>
              </a:rPr>
              <a:t>それらがインターネットにつながり、取得した様々なデータを送り出す仕組みが作られつつあります。このような仕組みが、</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Internet of Things</a:t>
            </a:r>
            <a:r>
              <a:rPr kumimoji="1" lang="ja-JP" altLang="ja-JP" sz="1200" kern="1200" dirty="0" smtClean="0">
                <a:solidFill>
                  <a:schemeClr val="tx1"/>
                </a:solidFill>
                <a:effectLst/>
                <a:latin typeface="+mn-lt"/>
                <a:ea typeface="+mn-ea"/>
                <a:cs typeface="+mn-cs"/>
              </a:rPr>
              <a:t>）です。</a:t>
            </a:r>
          </a:p>
          <a:p>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機能を持ったデバイスであるスマートフォンやタブレットで、私たちは</a:t>
            </a:r>
            <a:r>
              <a:rPr kumimoji="1" lang="en-US" altLang="ja-JP" sz="1200" kern="1200" dirty="0" smtClean="0">
                <a:solidFill>
                  <a:schemeClr val="tx1"/>
                </a:solidFill>
                <a:effectLst/>
                <a:latin typeface="+mn-lt"/>
                <a:ea typeface="+mn-ea"/>
                <a:cs typeface="+mn-cs"/>
              </a:rPr>
              <a:t>Facebook</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LINE</a:t>
            </a:r>
            <a:r>
              <a:rPr kumimoji="1" lang="ja-JP" altLang="ja-JP" sz="1200" kern="1200" dirty="0" smtClean="0">
                <a:solidFill>
                  <a:schemeClr val="tx1"/>
                </a:solidFill>
                <a:effectLst/>
                <a:latin typeface="+mn-lt"/>
                <a:ea typeface="+mn-ea"/>
                <a:cs typeface="+mn-cs"/>
              </a:rPr>
              <a:t>などのソーシャル・メディアを使い、写真や動画、自分の居場所の情報と共に、流行や話題、製品やサービスの評判について会話を交わしています。また「友達になる」や「フォローする」ことで、人と人とのつながり（ソーシャル・グラフ）についての情報をつくり、インターネットに送り出しています。</a:t>
            </a:r>
          </a:p>
          <a:p>
            <a:r>
              <a:rPr kumimoji="1" lang="ja-JP" altLang="ja-JP" sz="1200" kern="1200" dirty="0" smtClean="0">
                <a:solidFill>
                  <a:schemeClr val="tx1"/>
                </a:solidFill>
                <a:effectLst/>
                <a:latin typeface="+mn-lt"/>
                <a:ea typeface="+mn-ea"/>
                <a:cs typeface="+mn-cs"/>
              </a:rPr>
              <a:t>これらソーシャル・メディアは、スマートフォンやタブレットだけではなく、自動車や住宅、家電製品とも繋がり、持ち主に必要な情報を送り出し、また、それらを遠隔から操作できるようにもなりました。また、自動車会社や様々なサービス提供会社とも繋がり、自動車の点検や整備に関するお知らせを受け取ったり、お勧めのレストランに案内したりするなどの便宜をもたらしてくれます。</a:t>
            </a:r>
          </a:p>
          <a:p>
            <a:r>
              <a:rPr kumimoji="1" lang="ja-JP" altLang="ja-JP" sz="1200" kern="1200" dirty="0" smtClean="0">
                <a:solidFill>
                  <a:schemeClr val="tx1"/>
                </a:solidFill>
                <a:effectLst/>
                <a:latin typeface="+mn-lt"/>
                <a:ea typeface="+mn-ea"/>
                <a:cs typeface="+mn-cs"/>
              </a:rPr>
              <a:t>また、自動車や家電製品、工場の設備などの動作や使用状況は、</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機能によってデータとしてメーカーに送られると、それらを分析して、保守点検のタイミングを知らせ、製品開発にも活かされます。また、機器類の多くはそこに組み込まれたソフトウエアによって制御されています。そのソフトウエアを遠隔から入れ替えることで、性能を向上させたり、機能を追加したりすることができるようになります。その一方で、そこでやり取りされるデータは、マーケティングのためにも利用されることになります。</a:t>
            </a:r>
          </a:p>
          <a:p>
            <a:r>
              <a:rPr kumimoji="1" lang="ja-JP" altLang="ja-JP" sz="1200" kern="1200" dirty="0" smtClean="0">
                <a:solidFill>
                  <a:schemeClr val="tx1"/>
                </a:solidFill>
                <a:effectLst/>
                <a:latin typeface="+mn-lt"/>
                <a:ea typeface="+mn-ea"/>
                <a:cs typeface="+mn-cs"/>
              </a:rPr>
              <a:t>インターネットにつながっているデバイスは、</a:t>
            </a:r>
            <a:r>
              <a:rPr kumimoji="1" lang="en-US" altLang="ja-JP" sz="1200" kern="1200" dirty="0" smtClean="0">
                <a:solidFill>
                  <a:schemeClr val="tx1"/>
                </a:solidFill>
                <a:effectLst/>
                <a:latin typeface="+mn-lt"/>
                <a:ea typeface="+mn-ea"/>
                <a:cs typeface="+mn-cs"/>
              </a:rPr>
              <a:t>2009</a:t>
            </a:r>
            <a:r>
              <a:rPr kumimoji="1" lang="ja-JP" altLang="ja-JP" sz="1200" kern="1200" dirty="0" smtClean="0">
                <a:solidFill>
                  <a:schemeClr val="tx1"/>
                </a:solidFill>
                <a:effectLst/>
                <a:latin typeface="+mn-lt"/>
                <a:ea typeface="+mn-ea"/>
                <a:cs typeface="+mn-cs"/>
              </a:rPr>
              <a:t>年に</a:t>
            </a:r>
            <a:r>
              <a:rPr kumimoji="1" lang="en-US" altLang="ja-JP" sz="1200" kern="1200" dirty="0" smtClean="0">
                <a:solidFill>
                  <a:schemeClr val="tx1"/>
                </a:solidFill>
                <a:effectLst/>
                <a:latin typeface="+mn-lt"/>
                <a:ea typeface="+mn-ea"/>
                <a:cs typeface="+mn-cs"/>
              </a:rPr>
              <a:t>25</a:t>
            </a:r>
            <a:r>
              <a:rPr kumimoji="1" lang="ja-JP" altLang="ja-JP" sz="1200" kern="1200" dirty="0" smtClean="0">
                <a:solidFill>
                  <a:schemeClr val="tx1"/>
                </a:solidFill>
                <a:effectLst/>
                <a:latin typeface="+mn-lt"/>
                <a:ea typeface="+mn-ea"/>
                <a:cs typeface="+mn-cs"/>
              </a:rPr>
              <a:t>億個だったものが</a:t>
            </a:r>
            <a:r>
              <a:rPr kumimoji="1" lang="en-US" altLang="ja-JP" sz="1200" kern="1200" dirty="0" smtClean="0">
                <a:solidFill>
                  <a:schemeClr val="tx1"/>
                </a:solidFill>
                <a:effectLst/>
                <a:latin typeface="+mn-lt"/>
                <a:ea typeface="+mn-ea"/>
                <a:cs typeface="+mn-cs"/>
              </a:rPr>
              <a:t>2020</a:t>
            </a:r>
            <a:r>
              <a:rPr kumimoji="1" lang="ja-JP" altLang="ja-JP" sz="1200" kern="1200" dirty="0" smtClean="0">
                <a:solidFill>
                  <a:schemeClr val="tx1"/>
                </a:solidFill>
                <a:effectLst/>
                <a:latin typeface="+mn-lt"/>
                <a:ea typeface="+mn-ea"/>
                <a:cs typeface="+mn-cs"/>
              </a:rPr>
              <a:t>年には</a:t>
            </a:r>
            <a:r>
              <a:rPr kumimoji="1" lang="en-US" altLang="ja-JP" sz="1200" kern="1200" dirty="0" smtClean="0">
                <a:solidFill>
                  <a:schemeClr val="tx1"/>
                </a:solidFill>
                <a:effectLst/>
                <a:latin typeface="+mn-lt"/>
                <a:ea typeface="+mn-ea"/>
                <a:cs typeface="+mn-cs"/>
              </a:rPr>
              <a:t>300</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500</a:t>
            </a:r>
            <a:r>
              <a:rPr kumimoji="1" lang="ja-JP" altLang="ja-JP" sz="1200" kern="1200" dirty="0" smtClean="0">
                <a:solidFill>
                  <a:schemeClr val="tx1"/>
                </a:solidFill>
                <a:effectLst/>
                <a:latin typeface="+mn-lt"/>
                <a:ea typeface="+mn-ea"/>
                <a:cs typeface="+mn-cs"/>
              </a:rPr>
              <a:t>億個へと急増するとされています。このように見てゆくと</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とスマート・メディアは、「現実世界をデータ化」する巨大なプラットフォームになろうとしているのです。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神経としての「インターネット」</a:t>
            </a:r>
          </a:p>
          <a:p>
            <a:r>
              <a:rPr kumimoji="1" lang="ja-JP" altLang="ja-JP" sz="1200" kern="1200" dirty="0" smtClean="0">
                <a:solidFill>
                  <a:schemeClr val="tx1"/>
                </a:solidFill>
                <a:effectLst/>
                <a:latin typeface="+mn-lt"/>
                <a:ea typeface="+mn-ea"/>
                <a:cs typeface="+mn-cs"/>
              </a:rPr>
              <a:t>モノに組み込まれたセンサーは、位置や方角、気圧の変化や活動量などの物理的なデータを計測します（</a:t>
            </a:r>
            <a:r>
              <a:rPr kumimoji="1" lang="en-US" altLang="ja-JP" sz="1200" kern="1200" dirty="0" smtClean="0">
                <a:solidFill>
                  <a:schemeClr val="tx1"/>
                </a:solidFill>
                <a:effectLst/>
                <a:latin typeface="+mn-lt"/>
                <a:ea typeface="+mn-ea"/>
                <a:cs typeface="+mn-cs"/>
              </a:rPr>
              <a:t>Physical Sensing</a:t>
            </a:r>
            <a:r>
              <a:rPr kumimoji="1" lang="ja-JP" altLang="ja-JP" sz="1200" kern="1200" dirty="0" smtClean="0">
                <a:solidFill>
                  <a:schemeClr val="tx1"/>
                </a:solidFill>
                <a:effectLst/>
                <a:latin typeface="+mn-lt"/>
                <a:ea typeface="+mn-ea"/>
                <a:cs typeface="+mn-cs"/>
              </a:rPr>
              <a:t>）。また、ソーシャル・メディアでのやり取りや何処へ行ったかなどの社会的行動もデータとして取得されます（</a:t>
            </a:r>
            <a:r>
              <a:rPr kumimoji="1" lang="en-US" altLang="ja-JP" sz="1200" kern="1200" dirty="0" smtClean="0">
                <a:solidFill>
                  <a:schemeClr val="tx1"/>
                </a:solidFill>
                <a:effectLst/>
                <a:latin typeface="+mn-lt"/>
                <a:ea typeface="+mn-ea"/>
                <a:cs typeface="+mn-cs"/>
              </a:rPr>
              <a:t>Social Sensing</a:t>
            </a:r>
            <a:r>
              <a:rPr kumimoji="1" lang="ja-JP" altLang="ja-JP" sz="1200" kern="1200" dirty="0" smtClean="0">
                <a:solidFill>
                  <a:schemeClr val="tx1"/>
                </a:solidFill>
                <a:effectLst/>
                <a:latin typeface="+mn-lt"/>
                <a:ea typeface="+mn-ea"/>
                <a:cs typeface="+mn-cs"/>
              </a:rPr>
              <a:t>）。これらデータは、インターネットを介して、クラウドに送られます。クラウドには、送られてきたデータを蓄積・分析・活用するためのサービスが備わっています。そのサービスで処理された結果は、インターネットを介して、再び現実世界にフィードバックされます。</a:t>
            </a:r>
          </a:p>
          <a:p>
            <a:r>
              <a:rPr kumimoji="1" lang="ja-JP" altLang="ja-JP" sz="1200" kern="1200" dirty="0" smtClean="0">
                <a:solidFill>
                  <a:schemeClr val="tx1"/>
                </a:solidFill>
                <a:effectLst/>
                <a:latin typeface="+mn-lt"/>
                <a:ea typeface="+mn-ea"/>
                <a:cs typeface="+mn-cs"/>
              </a:rPr>
              <a:t>インターネットは、身近なモノ同士やモノとスマートフォンをつなぐ</a:t>
            </a:r>
            <a:r>
              <a:rPr kumimoji="1" lang="en-US" altLang="ja-JP" sz="1200" kern="1200" dirty="0" smtClean="0">
                <a:solidFill>
                  <a:schemeClr val="tx1"/>
                </a:solidFill>
                <a:effectLst/>
                <a:latin typeface="+mn-lt"/>
                <a:ea typeface="+mn-ea"/>
                <a:cs typeface="+mn-cs"/>
              </a:rPr>
              <a:t>Bluetooth</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NFC</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Near Field Communication</a:t>
            </a:r>
            <a:r>
              <a:rPr kumimoji="1" lang="ja-JP" altLang="ja-JP" sz="1200" kern="1200" dirty="0" smtClean="0">
                <a:solidFill>
                  <a:schemeClr val="tx1"/>
                </a:solidFill>
                <a:effectLst/>
                <a:latin typeface="+mn-lt"/>
                <a:ea typeface="+mn-ea"/>
                <a:cs typeface="+mn-cs"/>
              </a:rPr>
              <a:t>）などの近接通信技術、携帯電話に使われる</a:t>
            </a:r>
            <a:r>
              <a:rPr kumimoji="1" lang="en-US" altLang="ja-JP" sz="1200" kern="1200" dirty="0" smtClean="0">
                <a:solidFill>
                  <a:schemeClr val="tx1"/>
                </a:solidFill>
                <a:effectLst/>
                <a:latin typeface="+mn-lt"/>
                <a:ea typeface="+mn-ea"/>
                <a:cs typeface="+mn-cs"/>
              </a:rPr>
              <a:t>LTE</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Long Term Evolution</a:t>
            </a:r>
            <a:r>
              <a:rPr kumimoji="1" lang="ja-JP" altLang="ja-JP" sz="1200" kern="1200" dirty="0" smtClean="0">
                <a:solidFill>
                  <a:schemeClr val="tx1"/>
                </a:solidFill>
                <a:effectLst/>
                <a:latin typeface="+mn-lt"/>
                <a:ea typeface="+mn-ea"/>
                <a:cs typeface="+mn-cs"/>
              </a:rPr>
              <a:t>）などのモバイル通信技術に支えられ、常時どこからでも通信できる環境が整いつつあります。そうなるとインターネットは意識されることはなく、空気のような存在となり、同時に不可欠な要素として日常の中に定着してゆきます。</a:t>
            </a:r>
          </a:p>
          <a:p>
            <a:r>
              <a:rPr kumimoji="1" lang="en-US" altLang="ja-JP" sz="1200" kern="1200" dirty="0" smtClean="0">
                <a:solidFill>
                  <a:schemeClr val="tx1"/>
                </a:solidFill>
                <a:effectLst/>
                <a:latin typeface="+mn-lt"/>
                <a:ea typeface="+mn-ea"/>
                <a:cs typeface="+mn-cs"/>
              </a:rPr>
              <a:t>2020</a:t>
            </a:r>
            <a:r>
              <a:rPr kumimoji="1" lang="ja-JP" altLang="ja-JP" sz="1200" kern="1200" dirty="0" smtClean="0">
                <a:solidFill>
                  <a:schemeClr val="tx1"/>
                </a:solidFill>
                <a:effectLst/>
                <a:latin typeface="+mn-lt"/>
                <a:ea typeface="+mn-ea"/>
                <a:cs typeface="+mn-cs"/>
              </a:rPr>
              <a:t>年頃には、</a:t>
            </a:r>
            <a:r>
              <a:rPr kumimoji="1" lang="en-US" altLang="ja-JP" sz="1200" kern="1200" dirty="0" smtClean="0">
                <a:solidFill>
                  <a:schemeClr val="tx1"/>
                </a:solidFill>
                <a:effectLst/>
                <a:latin typeface="+mn-lt"/>
                <a:ea typeface="+mn-ea"/>
                <a:cs typeface="+mn-cs"/>
              </a:rPr>
              <a:t>5G</a:t>
            </a:r>
            <a:r>
              <a:rPr kumimoji="1" lang="ja-JP" altLang="ja-JP" sz="1200" kern="1200" dirty="0" smtClean="0">
                <a:solidFill>
                  <a:schemeClr val="tx1"/>
                </a:solidFill>
                <a:effectLst/>
                <a:latin typeface="+mn-lt"/>
                <a:ea typeface="+mn-ea"/>
                <a:cs typeface="+mn-cs"/>
              </a:rPr>
              <a:t>（第５世代）モバイル通信が、普及していることでしょう。その通信速度は、</a:t>
            </a:r>
            <a:r>
              <a:rPr kumimoji="1" lang="en-US" altLang="ja-JP" sz="1200" kern="1200" dirty="0" smtClean="0">
                <a:solidFill>
                  <a:schemeClr val="tx1"/>
                </a:solidFill>
                <a:effectLst/>
                <a:latin typeface="+mn-lt"/>
                <a:ea typeface="+mn-ea"/>
                <a:cs typeface="+mn-cs"/>
              </a:rPr>
              <a:t>10GB</a:t>
            </a:r>
            <a:r>
              <a:rPr kumimoji="1" lang="ja-JP" altLang="ja-JP" sz="1200" kern="1200" dirty="0" smtClean="0">
                <a:solidFill>
                  <a:schemeClr val="tx1"/>
                </a:solidFill>
                <a:effectLst/>
                <a:latin typeface="+mn-lt"/>
                <a:ea typeface="+mn-ea"/>
                <a:cs typeface="+mn-cs"/>
              </a:rPr>
              <a:t>ですから、現行</a:t>
            </a:r>
            <a:r>
              <a:rPr kumimoji="1" lang="en-US" altLang="ja-JP" sz="1200" kern="1200" dirty="0" smtClean="0">
                <a:solidFill>
                  <a:schemeClr val="tx1"/>
                </a:solidFill>
                <a:effectLst/>
                <a:latin typeface="+mn-lt"/>
                <a:ea typeface="+mn-ea"/>
                <a:cs typeface="+mn-cs"/>
              </a:rPr>
              <a:t>LTE</a:t>
            </a:r>
            <a:r>
              <a:rPr kumimoji="1" lang="ja-JP" altLang="ja-JP" sz="1200" kern="1200" dirty="0" smtClean="0">
                <a:solidFill>
                  <a:schemeClr val="tx1"/>
                </a:solidFill>
                <a:effectLst/>
                <a:latin typeface="+mn-lt"/>
                <a:ea typeface="+mn-ea"/>
                <a:cs typeface="+mn-cs"/>
              </a:rPr>
              <a:t>の最高速度</a:t>
            </a:r>
            <a:r>
              <a:rPr kumimoji="1" lang="en-US" altLang="ja-JP" sz="1200" kern="1200" dirty="0" smtClean="0">
                <a:solidFill>
                  <a:schemeClr val="tx1"/>
                </a:solidFill>
                <a:effectLst/>
                <a:latin typeface="+mn-lt"/>
                <a:ea typeface="+mn-ea"/>
                <a:cs typeface="+mn-cs"/>
              </a:rPr>
              <a:t>15oMB</a:t>
            </a:r>
            <a:r>
              <a:rPr kumimoji="1" lang="ja-JP" altLang="ja-JP" sz="1200" kern="1200" dirty="0" smtClean="0">
                <a:solidFill>
                  <a:schemeClr val="tx1"/>
                </a:solidFill>
                <a:effectLst/>
                <a:latin typeface="+mn-lt"/>
                <a:ea typeface="+mn-ea"/>
                <a:cs typeface="+mn-cs"/>
              </a:rPr>
              <a:t>の約</a:t>
            </a:r>
            <a:r>
              <a:rPr kumimoji="1" lang="en-US" altLang="ja-JP" sz="1200" kern="1200" dirty="0" smtClean="0">
                <a:solidFill>
                  <a:schemeClr val="tx1"/>
                </a:solidFill>
                <a:effectLst/>
                <a:latin typeface="+mn-lt"/>
                <a:ea typeface="+mn-ea"/>
                <a:cs typeface="+mn-cs"/>
              </a:rPr>
              <a:t>70</a:t>
            </a:r>
            <a:r>
              <a:rPr kumimoji="1" lang="ja-JP" altLang="ja-JP" sz="1200" kern="1200" dirty="0" smtClean="0">
                <a:solidFill>
                  <a:schemeClr val="tx1"/>
                </a:solidFill>
                <a:effectLst/>
                <a:latin typeface="+mn-lt"/>
                <a:ea typeface="+mn-ea"/>
                <a:cs typeface="+mn-cs"/>
              </a:rPr>
              <a:t>倍になります。</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機能によって通信できる様々なモノが、お互いに大量にデータをやり取りできるコネクテッド（つながっている）社会が実現することになるでしょう。</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大脳としての「クラウド」</a:t>
            </a:r>
          </a:p>
          <a:p>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から生みだされるデータは、インターネットを介して、クラウドに送られます。インターネットにつながるデバイスの数が劇的な拡大を続ける中、そのデータ量は、急速な勢いで増え続けています。このようなデータを「ビック・データ」と呼びます。</a:t>
            </a:r>
          </a:p>
          <a:p>
            <a:r>
              <a:rPr kumimoji="1" lang="ja-JP" altLang="ja-JP" sz="1200" kern="1200" dirty="0" smtClean="0">
                <a:solidFill>
                  <a:schemeClr val="tx1"/>
                </a:solidFill>
                <a:effectLst/>
                <a:latin typeface="+mn-lt"/>
                <a:ea typeface="+mn-ea"/>
                <a:cs typeface="+mn-cs"/>
              </a:rPr>
              <a:t>ビッグ・データは、日常のオフィス業務で使う表形式で整理できるようなデータは少なく、その大半は、センサー、会話の音声、文書、画像や動画などです。前者は、データをある決まり事に従って整理できるデータという意味で「構造化データ」と呼ばれています。後者は、そういう整理が難しい様々な形式を持つデータで、「非構造化データ」と呼ばれています。</a:t>
            </a:r>
          </a:p>
          <a:p>
            <a:r>
              <a:rPr kumimoji="1" lang="ja-JP" altLang="ja-JP" sz="1200" kern="1200" dirty="0" smtClean="0">
                <a:solidFill>
                  <a:schemeClr val="tx1"/>
                </a:solidFill>
                <a:effectLst/>
                <a:latin typeface="+mn-lt"/>
                <a:ea typeface="+mn-ea"/>
                <a:cs typeface="+mn-cs"/>
              </a:rPr>
              <a:t>ビッグ・データとして集まった現実世界のデータは、分析（アナリティクス）されなければ、活かされることはありません。しかし、そのデータの内容や形式は多種多様であり、しかも膨大です。そのため、単純な統計解析だけでは、その価値を引き出すことはできません。そこで、「人工知能（</a:t>
            </a:r>
            <a:r>
              <a:rPr kumimoji="1" lang="en-US" altLang="ja-JP" sz="1200" kern="1200" dirty="0" smtClean="0">
                <a:solidFill>
                  <a:schemeClr val="tx1"/>
                </a:solidFill>
                <a:effectLst/>
                <a:latin typeface="+mn-lt"/>
                <a:ea typeface="+mn-ea"/>
                <a:cs typeface="+mn-cs"/>
              </a:rPr>
              <a:t>AI : Artificial Intelligence</a:t>
            </a:r>
            <a:r>
              <a:rPr kumimoji="1" lang="ja-JP" altLang="ja-JP" sz="1200" kern="1200" dirty="0" smtClean="0">
                <a:solidFill>
                  <a:schemeClr val="tx1"/>
                </a:solidFill>
                <a:effectLst/>
                <a:latin typeface="+mn-lt"/>
                <a:ea typeface="+mn-ea"/>
                <a:cs typeface="+mn-cs"/>
              </a:rPr>
              <a:t>）」に注目が集まっています。</a:t>
            </a:r>
          </a:p>
          <a:p>
            <a:r>
              <a:rPr kumimoji="1" lang="ja-JP" altLang="ja-JP" sz="1200" kern="1200" dirty="0" smtClean="0">
                <a:solidFill>
                  <a:schemeClr val="tx1"/>
                </a:solidFill>
                <a:effectLst/>
                <a:latin typeface="+mn-lt"/>
                <a:ea typeface="+mn-ea"/>
                <a:cs typeface="+mn-cs"/>
              </a:rPr>
              <a:t>例えば、日本語の文書や音声でのやり取りなら、言葉の意味や文脈を理解しなければなりません。また、写真や動画であれば、そこにどのような情景が写っているか、誰が写っているかを取り出さなければ役に立ちません。さらには、誰と誰がどの程度親しいのか、商品やサービスについて、どのような話題が交わされ、それは何らかの対処が必要なのかというような意味を読み取らなければなりません。このようなことに「人工知能」が活躍するのです。</a:t>
            </a:r>
          </a:p>
          <a:p>
            <a:r>
              <a:rPr kumimoji="1" lang="ja-JP" altLang="ja-JP" sz="1200" kern="1200" dirty="0" smtClean="0">
                <a:solidFill>
                  <a:schemeClr val="tx1"/>
                </a:solidFill>
                <a:effectLst/>
                <a:latin typeface="+mn-lt"/>
                <a:ea typeface="+mn-ea"/>
                <a:cs typeface="+mn-cs"/>
              </a:rPr>
              <a:t>「人工知能」は、かつては、人間の作った規則に基づいて処理されるものが主流でした。しかし、昨今は、ビッグ・データを解析することでコンピューターが自らルールや判断基準を作り出す機械学習方式が主流になりつつあります。その背景には、コンピューターやストレージなどのハードウェアの劇的なコスト低下と高性能化があります。加えて、大規模なデータを効率よく処理するためのソフトウエア技術も開発されたことがあります。これにより、コンピューターが自身でビッグ・データを学習し、そこに内在するノウハウ、知見を見つけ出し、整理すると共に、推論や判断のルールを自分で作り出し最適化してゆき、自律的に性能を高めてゆくことが可能になりました。</a:t>
            </a:r>
          </a:p>
          <a:p>
            <a:r>
              <a:rPr kumimoji="1" lang="ja-JP" altLang="ja-JP" sz="1200" kern="1200" dirty="0" smtClean="0">
                <a:solidFill>
                  <a:schemeClr val="tx1"/>
                </a:solidFill>
                <a:effectLst/>
                <a:latin typeface="+mn-lt"/>
                <a:ea typeface="+mn-ea"/>
                <a:cs typeface="+mn-cs"/>
              </a:rPr>
              <a:t>例えば、チェスや将棋のチャンピオンと勝負して彼らを破ったり、米国の人気クイズ番組でチャンピオンになったりと、コンピューターが、高度な人間の知的な活動や判断に近づきつつあるのも、この機械学習の成果です。</a:t>
            </a:r>
          </a:p>
          <a:p>
            <a:r>
              <a:rPr kumimoji="1" lang="ja-JP" altLang="ja-JP" sz="1200" kern="1200" dirty="0" smtClean="0">
                <a:solidFill>
                  <a:schemeClr val="tx1"/>
                </a:solidFill>
                <a:effectLst/>
                <a:latin typeface="+mn-lt"/>
                <a:ea typeface="+mn-ea"/>
                <a:cs typeface="+mn-cs"/>
              </a:rPr>
              <a:t>このような人間の左脳の働きにあたる思考や論理だけではなく、右脳の働きに当たる人間の知覚や感性をコンピューターで再現できるようにもなりつつあります。このような働きを実現するために人間の脳の神経活動を模倣したアルゴリズム「ニューラル・ネット」が使われています。この技術が、ここ数年急速な進歩を遂げ、人間の能力に近づきつつある分野も生まれつつあります。</a:t>
            </a:r>
          </a:p>
          <a:p>
            <a:r>
              <a:rPr kumimoji="1" lang="ja-JP" altLang="ja-JP" sz="1200" kern="1200" dirty="0" smtClean="0">
                <a:solidFill>
                  <a:schemeClr val="tx1"/>
                </a:solidFill>
                <a:effectLst/>
                <a:latin typeface="+mn-lt"/>
                <a:ea typeface="+mn-ea"/>
                <a:cs typeface="+mn-cs"/>
              </a:rPr>
              <a:t>人工知能で処理された結果は、機器の制御や運転、交通管制やエネルギー需給の調整などの産業活動の制御や、ユーザーへの健康アドバイス、商品やサービスの推奨として、スマートフォンやウェアラブルを使用する一般利用者にもフィードバックされるようになるでしょう。またその人の趣味嗜好に合わせた最適な広告・宣伝にも使われるでしょう。また、手足となる「ロボット」の知識や能力の向上にも使われるようになります。</a:t>
            </a:r>
          </a:p>
          <a:p>
            <a:r>
              <a:rPr kumimoji="1" lang="ja-JP" altLang="ja-JP" sz="1200" kern="1200" dirty="0" smtClean="0">
                <a:solidFill>
                  <a:schemeClr val="tx1"/>
                </a:solidFill>
                <a:effectLst/>
                <a:latin typeface="+mn-lt"/>
                <a:ea typeface="+mn-ea"/>
                <a:cs typeface="+mn-cs"/>
              </a:rPr>
              <a:t>ビッグ・データや人工知能、その他の様々なサービスを提供するアプリケーションはクラウド上で動かされ、お互いに連携し、多様な組合せを生みだします。そこに新たな価値やサービスが生みだされてゆきま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手足としての「ロボット」</a:t>
            </a:r>
          </a:p>
          <a:p>
            <a:r>
              <a:rPr kumimoji="1" lang="ja-JP" altLang="ja-JP" sz="1200" kern="1200" dirty="0" smtClean="0">
                <a:solidFill>
                  <a:schemeClr val="tx1"/>
                </a:solidFill>
                <a:effectLst/>
                <a:latin typeface="+mn-lt"/>
                <a:ea typeface="+mn-ea"/>
                <a:cs typeface="+mn-cs"/>
              </a:rPr>
              <a:t>自動走行車、産業用ロボット、建設ロボット、介護ロボット、生活支援ロボット、輸送ロボットなど、様々なロボットが私たちの日常で使われるようになるでしょう。また、インターネットを介して様々な知識や制御をうけ、自らの行動を状況に応じて最適化してゆきます。また、ロボットに組み込まれたセンサーによって、自分自身で情報を収集し、インターネットに送り出しています。その意味では、ロボットもまた「</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デバイス」といえるでしょう。</a:t>
            </a:r>
          </a:p>
          <a:p>
            <a:r>
              <a:rPr kumimoji="1" lang="ja-JP" altLang="ja-JP" sz="1200" kern="1200" dirty="0" smtClean="0">
                <a:solidFill>
                  <a:schemeClr val="tx1"/>
                </a:solidFill>
                <a:effectLst/>
                <a:latin typeface="+mn-lt"/>
                <a:ea typeface="+mn-ea"/>
                <a:cs typeface="+mn-cs"/>
              </a:rPr>
              <a:t>ロボットは、周囲の人の動きや周辺環境をデータとして取得し、自身に組み込まれた人工知能によって、人間の操作を受けることなく自律的に制御する仕組みも備えています。</a:t>
            </a:r>
          </a:p>
          <a:p>
            <a:r>
              <a:rPr kumimoji="1" lang="ja-JP" altLang="ja-JP" sz="1200" kern="1200" dirty="0" smtClean="0">
                <a:solidFill>
                  <a:schemeClr val="tx1"/>
                </a:solidFill>
                <a:effectLst/>
                <a:latin typeface="+mn-lt"/>
                <a:ea typeface="+mn-ea"/>
                <a:cs typeface="+mn-cs"/>
              </a:rPr>
              <a:t>これまでの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は、情報を処理し、その結果を人や機械に伝えるしくみでした。しかし、ロボットは自らが、情報収集、処理、判断して行動します。さらに、インターネットを介してクラウドとつながり、一体となって強力な情報処理あるいは知的能力を持つことになります。</a:t>
            </a:r>
          </a:p>
          <a:p>
            <a:r>
              <a:rPr kumimoji="1" lang="ja-JP" altLang="ja-JP" sz="1200" kern="1200" dirty="0" smtClean="0">
                <a:solidFill>
                  <a:schemeClr val="tx1"/>
                </a:solidFill>
                <a:effectLst/>
                <a:latin typeface="+mn-lt"/>
                <a:ea typeface="+mn-ea"/>
                <a:cs typeface="+mn-cs"/>
              </a:rPr>
              <a:t>人工知能が人間の知的活動を補い、拡張してくれるように、ロボットが、人間の身体能力を補い、拡張しようとしています。一方で、これまで人間にしかできなかった労働を奪うのではないかと懸念する声も出始めています。</a:t>
            </a:r>
          </a:p>
          <a:p>
            <a:r>
              <a:rPr kumimoji="1" lang="ja-JP" altLang="ja-JP" sz="1200" kern="1200" dirty="0" smtClean="0">
                <a:solidFill>
                  <a:schemeClr val="tx1"/>
                </a:solidFill>
                <a:effectLst/>
                <a:latin typeface="+mn-lt"/>
                <a:ea typeface="+mn-ea"/>
                <a:cs typeface="+mn-cs"/>
              </a:rPr>
              <a:t>現実世界とサイバー世界が緊密に結合された「</a:t>
            </a:r>
            <a:r>
              <a:rPr kumimoji="1" lang="en-US" altLang="ja-JP" sz="1200" kern="1200" dirty="0" smtClean="0">
                <a:solidFill>
                  <a:schemeClr val="tx1"/>
                </a:solidFill>
                <a:effectLst/>
                <a:latin typeface="+mn-lt"/>
                <a:ea typeface="+mn-ea"/>
                <a:cs typeface="+mn-cs"/>
              </a:rPr>
              <a:t>Cyber Physical System</a:t>
            </a:r>
            <a:r>
              <a:rPr kumimoji="1" lang="ja-JP" altLang="ja-JP" sz="1200" kern="1200" dirty="0" smtClean="0">
                <a:solidFill>
                  <a:schemeClr val="tx1"/>
                </a:solidFill>
                <a:effectLst/>
                <a:latin typeface="+mn-lt"/>
                <a:ea typeface="+mn-ea"/>
                <a:cs typeface="+mn-cs"/>
              </a:rPr>
              <a:t>」</a:t>
            </a:r>
          </a:p>
          <a:p>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やソーシャル・メディアによって、現実世界はデジタル・データ化され、インターネットによって、クラウドすなわちサイバー（電脳）世界に送りだされています。つまり、サイバー世界には、現実世界のデジタル・コピーが作られてゆくのです。このような現実世界とサイバー世界が緊密に結合された仕組みが「</a:t>
            </a:r>
            <a:r>
              <a:rPr kumimoji="1" lang="en-US" altLang="ja-JP" sz="1200" kern="1200" dirty="0" smtClean="0">
                <a:solidFill>
                  <a:schemeClr val="tx1"/>
                </a:solidFill>
                <a:effectLst/>
                <a:latin typeface="+mn-lt"/>
                <a:ea typeface="+mn-ea"/>
                <a:cs typeface="+mn-cs"/>
              </a:rPr>
              <a:t>Cyber Physical System</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CPS</a:t>
            </a:r>
            <a:r>
              <a:rPr kumimoji="1" lang="ja-JP" altLang="ja-JP" sz="1200" kern="1200" dirty="0" smtClean="0">
                <a:solidFill>
                  <a:schemeClr val="tx1"/>
                </a:solidFill>
                <a:effectLst/>
                <a:latin typeface="+mn-lt"/>
                <a:ea typeface="+mn-ea"/>
                <a:cs typeface="+mn-cs"/>
              </a:rPr>
              <a:t>）」です。</a:t>
            </a:r>
          </a:p>
          <a:p>
            <a:r>
              <a:rPr kumimoji="1" lang="ja-JP" altLang="ja-JP" sz="1200" kern="1200" dirty="0" smtClean="0">
                <a:solidFill>
                  <a:schemeClr val="tx1"/>
                </a:solidFill>
                <a:effectLst/>
                <a:latin typeface="+mn-lt"/>
                <a:ea typeface="+mn-ea"/>
                <a:cs typeface="+mn-cs"/>
              </a:rPr>
              <a:t>このデジタル・コピーされたデータを分析し、様々な予測やシミュレーションを行えば、そのデータをもたらした個人の趣味嗜好、行動特性、あるいは行動を予測することができます。さらに、膨大な人数の人間行動や社会での出来事を調べ上げ、未来を予測することもできるようになるかもしれません。また、運送業務であれば、無駄のない最適な流通経路や配車計画を策定することができます。工場であれば、もの作りの手順や使う設備の最適な組合せをつくることができるでしょう。</a:t>
            </a:r>
          </a:p>
          <a:p>
            <a:r>
              <a:rPr kumimoji="1" lang="ja-JP" altLang="ja-JP" sz="1200" kern="1200" dirty="0" smtClean="0">
                <a:solidFill>
                  <a:schemeClr val="tx1"/>
                </a:solidFill>
                <a:effectLst/>
                <a:latin typeface="+mn-lt"/>
                <a:ea typeface="+mn-ea"/>
                <a:cs typeface="+mn-cs"/>
              </a:rPr>
              <a:t>つまり、現実世界では決してできない様々な実験を、「現実世界のデジタル・コピー」を使って、何度も繰り返しシミュレーションし、最適解を見つけ出そうということが可能になるのです。</a:t>
            </a:r>
          </a:p>
          <a:p>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デバイスの台数は今後さらに増加し、ソーシャル・メディアでのやり取りも盛んになるでしょう。そうなれば、現実世界のデータは益々増大し、その粒度もきめ細かくなってゆきます。これによって、より精緻な現実世界のデジタル・コピーがサイバー世界に構築され、より緻密な予測や最適化、アドバイスができるようになります。そして、その結果の行動を再び</a:t>
            </a:r>
            <a:r>
              <a:rPr kumimoji="1" lang="en-US" altLang="ja-JP" sz="1200" kern="1200" dirty="0" err="1" smtClean="0">
                <a:solidFill>
                  <a:schemeClr val="tx1"/>
                </a:solidFill>
                <a:effectLst/>
                <a:latin typeface="+mn-lt"/>
                <a:ea typeface="+mn-ea"/>
                <a:cs typeface="+mn-cs"/>
              </a:rPr>
              <a:t>IoT</a:t>
            </a:r>
            <a:r>
              <a:rPr kumimoji="1" lang="ja-JP" altLang="ja-JP" sz="1200" kern="1200" dirty="0" smtClean="0">
                <a:solidFill>
                  <a:schemeClr val="tx1"/>
                </a:solidFill>
                <a:effectLst/>
                <a:latin typeface="+mn-lt"/>
                <a:ea typeface="+mn-ea"/>
                <a:cs typeface="+mn-cs"/>
              </a:rPr>
              <a:t>によって取得し、サイバー世界にフィードバックされることで、さらに予測や最適化の精度は高まります。</a:t>
            </a:r>
          </a:p>
          <a:p>
            <a:r>
              <a:rPr kumimoji="1" lang="ja-JP" altLang="ja-JP" sz="1200" kern="1200" dirty="0" smtClean="0">
                <a:solidFill>
                  <a:schemeClr val="tx1"/>
                </a:solidFill>
                <a:effectLst/>
                <a:latin typeface="+mn-lt"/>
                <a:ea typeface="+mn-ea"/>
                <a:cs typeface="+mn-cs"/>
              </a:rPr>
              <a:t>このような現実世界とサイバー世界が一体となった仕組みが、</a:t>
            </a:r>
            <a:r>
              <a:rPr kumimoji="1" lang="en-US" altLang="ja-JP" sz="1200" kern="1200" dirty="0" smtClean="0">
                <a:solidFill>
                  <a:schemeClr val="tx1"/>
                </a:solidFill>
                <a:effectLst/>
                <a:latin typeface="+mn-lt"/>
                <a:ea typeface="+mn-ea"/>
                <a:cs typeface="+mn-cs"/>
              </a:rPr>
              <a:t>Cyber Physical System</a:t>
            </a:r>
            <a:r>
              <a:rPr kumimoji="1" lang="ja-JP" altLang="ja-JP" sz="1200" kern="1200" dirty="0" smtClean="0">
                <a:solidFill>
                  <a:schemeClr val="tx1"/>
                </a:solidFill>
                <a:effectLst/>
                <a:latin typeface="+mn-lt"/>
                <a:ea typeface="+mn-ea"/>
                <a:cs typeface="+mn-cs"/>
              </a:rPr>
              <a:t>なのです。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トレンドと</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ビジネス</a:t>
            </a:r>
          </a:p>
          <a:p>
            <a:r>
              <a:rPr kumimoji="1" lang="ja-JP" altLang="ja-JP" sz="1200" kern="1200" dirty="0" smtClean="0">
                <a:solidFill>
                  <a:schemeClr val="tx1"/>
                </a:solidFill>
                <a:effectLst/>
                <a:latin typeface="+mn-lt"/>
                <a:ea typeface="+mn-ea"/>
                <a:cs typeface="+mn-cs"/>
              </a:rPr>
              <a:t>このチャートでもおわかりの通り、様々なテクノロジーは、それ自身が独立して存在しているわけではありません。それぞれに連携しながら役割を果たしています。私たちは、この一連のつながりを理解して、始めてテクノロジーの価値を理解することができます。</a:t>
            </a:r>
          </a:p>
          <a:p>
            <a:r>
              <a:rPr kumimoji="1" lang="ja-JP" altLang="ja-JP" sz="1200" kern="1200" dirty="0" smtClean="0">
                <a:solidFill>
                  <a:schemeClr val="tx1"/>
                </a:solidFill>
                <a:effectLst/>
                <a:latin typeface="+mn-lt"/>
                <a:ea typeface="+mn-ea"/>
                <a:cs typeface="+mn-cs"/>
              </a:rPr>
              <a:t>ここに紹介したことは、必ずしも全てが現時点で実現しているわけではありません。しかし、「トレンド＝過去から現在を通り越して未来に向かう流れ」からみれば、近い将来必ず実現するものです。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ビジネスはこのようなトレンドの中にあります。冒頭でも説明したように、これまでの常識を大きく塗り替えるテクノロジーが重なり合い、影響を及ぼしあっています。この様相は、かつてとは明らかに異質な状況なのです。</a:t>
            </a:r>
          </a:p>
          <a:p>
            <a:r>
              <a:rPr kumimoji="1" lang="ja-JP" altLang="ja-JP" sz="1200" kern="1200" dirty="0" smtClean="0">
                <a:solidFill>
                  <a:schemeClr val="tx1"/>
                </a:solidFill>
                <a:effectLst/>
                <a:latin typeface="+mn-lt"/>
                <a:ea typeface="+mn-ea"/>
                <a:cs typeface="+mn-cs"/>
              </a:rPr>
              <a:t>また、</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とビジネスが、これまでに無く深く結びついていることもかつてとは大きく異なることです。</a:t>
            </a:r>
          </a:p>
          <a:p>
            <a:r>
              <a:rPr kumimoji="1" lang="ja-JP" altLang="ja-JP" sz="1200" kern="1200" dirty="0" smtClean="0">
                <a:solidFill>
                  <a:schemeClr val="tx1"/>
                </a:solidFill>
                <a:effectLst/>
                <a:latin typeface="+mn-lt"/>
                <a:ea typeface="+mn-ea"/>
                <a:cs typeface="+mn-cs"/>
              </a:rPr>
              <a:t>これまで</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は、既存業務の生産性や効率を高める手段として、主に使われてきました。しかし、いま、「</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を前提に新たなビジネスを創る」時代へと、</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の役割は拡がりつつあります。これまでも銀行システムや航空券発券予約システムなど、</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を前提としたビジネスはありましたが、その多くが既存業務の効率化や機能の拡張でした。そうではない、まったく新しいビジネスや生活のあり方が、</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によって生みだされつつあるのです。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の適用範囲が、いま大きく拡がりつつあます。</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と日常はこれまでに無く密接に関わり、活用の選択肢を拡げつつあります。</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の民主化といっても良いのかもしれません。ここにも、これまでとはことなる</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ビジネスとしての可能性が広がっています。</a:t>
            </a:r>
          </a:p>
          <a:p>
            <a:r>
              <a:rPr kumimoji="1" lang="ja-JP" altLang="ja-JP" sz="1200" kern="1200" dirty="0" smtClean="0">
                <a:solidFill>
                  <a:schemeClr val="tx1"/>
                </a:solidFill>
                <a:effectLst/>
                <a:latin typeface="+mn-lt"/>
                <a:ea typeface="+mn-ea"/>
                <a:cs typeface="+mn-cs"/>
              </a:rPr>
              <a:t>「トレンドは時流である」</a:t>
            </a:r>
          </a:p>
          <a:p>
            <a:r>
              <a:rPr kumimoji="1" lang="ja-JP" altLang="ja-JP" sz="1200" kern="1200" dirty="0" smtClean="0">
                <a:solidFill>
                  <a:schemeClr val="tx1"/>
                </a:solidFill>
                <a:effectLst/>
                <a:latin typeface="+mn-lt"/>
                <a:ea typeface="+mn-ea"/>
                <a:cs typeface="+mn-cs"/>
              </a:rPr>
              <a:t>この流れに乗るか、押し流されるか、</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ビジネスは、いま、そんな選択を迫られているのかもしれません。</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7</a:t>
            </a:fld>
            <a:endParaRPr kumimoji="1" lang="ja-JP" altLang="en-US"/>
          </a:p>
        </p:txBody>
      </p:sp>
    </p:spTree>
    <p:extLst>
      <p:ext uri="{BB962C8B-B14F-4D97-AF65-F5344CB8AC3E}">
        <p14:creationId xmlns:p14="http://schemas.microsoft.com/office/powerpoint/2010/main" val="27280263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altLang="ja-JP" sz="1200" dirty="0"/>
              <a:t>http://</a:t>
            </a:r>
            <a:r>
              <a:rPr lang="en-US" altLang="ja-JP" sz="1200" dirty="0" err="1"/>
              <a:t>www.publickey1.jp</a:t>
            </a:r>
            <a:r>
              <a:rPr lang="en-US" altLang="ja-JP" sz="1200" dirty="0"/>
              <a:t>/blog/12/</a:t>
            </a:r>
            <a:r>
              <a:rPr lang="en-US" altLang="ja-JP" sz="1200" dirty="0" err="1"/>
              <a:t>post_216.html</a:t>
            </a:r>
            <a:endParaRPr kumimoji="1" lang="en-US" altLang="ja-JP" dirty="0"/>
          </a:p>
          <a:p>
            <a:r>
              <a:rPr kumimoji="1" lang="en-US" altLang="ja-JP" dirty="0"/>
              <a:t>https://</a:t>
            </a:r>
            <a:r>
              <a:rPr kumimoji="1" lang="en-US" altLang="ja-JP" dirty="0" err="1"/>
              <a:t>www.ibm.com</a:t>
            </a:r>
            <a:r>
              <a:rPr kumimoji="1" lang="en-US" altLang="ja-JP" dirty="0"/>
              <a:t>/</a:t>
            </a:r>
            <a:r>
              <a:rPr kumimoji="1" lang="en-US" altLang="ja-JP" dirty="0" err="1"/>
              <a:t>developerworks</a:t>
            </a:r>
            <a:r>
              <a:rPr kumimoji="1" lang="en-US" altLang="ja-JP" dirty="0"/>
              <a:t>/</a:t>
            </a:r>
            <a:r>
              <a:rPr kumimoji="1" lang="en-US" altLang="ja-JP" dirty="0" err="1"/>
              <a:t>jp</a:t>
            </a:r>
            <a:r>
              <a:rPr kumimoji="1" lang="en-US" altLang="ja-JP" dirty="0"/>
              <a:t>/cloud/library/cl-</a:t>
            </a:r>
            <a:r>
              <a:rPr kumimoji="1" lang="en-US" altLang="ja-JP" dirty="0" err="1"/>
              <a:t>multitenantsaas</a:t>
            </a:r>
            <a:r>
              <a:rPr kumimoji="1" lang="en-US" altLang="ja-JP" dirty="0"/>
              <a:t>/</a:t>
            </a:r>
          </a:p>
          <a:p>
            <a:endParaRPr kumimoji="1" lang="en-US" altLang="ja-JP" dirty="0"/>
          </a:p>
          <a:p>
            <a:r>
              <a:rPr lang="ja-JP" altLang="en-US" dirty="0"/>
              <a:t>「</a:t>
            </a:r>
            <a:r>
              <a:rPr lang="en-US" altLang="ja-JP" dirty="0"/>
              <a:t>Oracle </a:t>
            </a:r>
            <a:r>
              <a:rPr lang="en-US" altLang="ja-JP" dirty="0" err="1"/>
              <a:t>OpenWorld</a:t>
            </a:r>
            <a:r>
              <a:rPr lang="en-US" altLang="ja-JP" dirty="0"/>
              <a:t> 2012</a:t>
            </a:r>
            <a:r>
              <a:rPr lang="ja-JP" altLang="en-US" dirty="0"/>
              <a:t>と同時開催された</a:t>
            </a:r>
            <a:r>
              <a:rPr lang="en-US" altLang="ja-JP" dirty="0" err="1"/>
              <a:t>JavaOne</a:t>
            </a:r>
            <a:r>
              <a:rPr lang="ja-JP" altLang="en-US" dirty="0"/>
              <a:t>では</a:t>
            </a:r>
            <a:r>
              <a:rPr lang="en-US" altLang="ja-JP" dirty="0"/>
              <a:t>IBM</a:t>
            </a:r>
            <a:r>
              <a:rPr lang="ja-JP" altLang="en-US" dirty="0"/>
              <a:t>がマルチテナンシーについて実に面白い資料を公開しました。下記の図は、テナントの分離方式の違いに よって、テナントごとにどれだけのメモリリソースを消費するかを示した図です。下から「</a:t>
            </a:r>
            <a:r>
              <a:rPr lang="en-US" altLang="ja-JP" dirty="0"/>
              <a:t>Hardware</a:t>
            </a:r>
            <a:r>
              <a:rPr lang="ja-JP" altLang="en-US" dirty="0"/>
              <a:t>」「</a:t>
            </a:r>
            <a:r>
              <a:rPr lang="en-US" altLang="ja-JP" dirty="0"/>
              <a:t>OS image</a:t>
            </a:r>
            <a:r>
              <a:rPr lang="ja-JP" altLang="en-US" dirty="0"/>
              <a:t>」「</a:t>
            </a:r>
            <a:r>
              <a:rPr lang="en-US" altLang="ja-JP" dirty="0"/>
              <a:t>Middleware</a:t>
            </a:r>
            <a:r>
              <a:rPr lang="ja-JP" altLang="en-US" dirty="0"/>
              <a:t>」「</a:t>
            </a:r>
            <a:r>
              <a:rPr lang="en-US" altLang="ja-JP" dirty="0"/>
              <a:t>Application</a:t>
            </a:r>
            <a:r>
              <a:rPr lang="ja-JP" altLang="en-US" dirty="0"/>
              <a:t>」とレイヤが分かれています。</a:t>
            </a:r>
          </a:p>
          <a:p>
            <a:r>
              <a:rPr lang="ja-JP" altLang="en-US" dirty="0"/>
              <a:t>図の一番左、テナントごとに別々のハードウェアを利用したときには、テナントごとに</a:t>
            </a:r>
            <a:r>
              <a:rPr lang="en-US" altLang="ja-JP" dirty="0" err="1"/>
              <a:t>1GB</a:t>
            </a:r>
            <a:r>
              <a:rPr lang="ja-JP" altLang="en-US" dirty="0"/>
              <a:t>以上のメモリが必要となります。その右、ハイパーバイザによってハードウェアを共有しても、</a:t>
            </a:r>
            <a:r>
              <a:rPr lang="en-US" altLang="ja-JP" dirty="0"/>
              <a:t>OS</a:t>
            </a:r>
            <a:r>
              <a:rPr lang="ja-JP" altLang="en-US" dirty="0"/>
              <a:t>イメージが別々ならば引き続きテナントごとに</a:t>
            </a:r>
            <a:r>
              <a:rPr lang="en-US" altLang="ja-JP" dirty="0" err="1"/>
              <a:t>1GB</a:t>
            </a:r>
            <a:r>
              <a:rPr lang="ja-JP" altLang="en-US" dirty="0"/>
              <a:t>以上のメモリが必要。</a:t>
            </a:r>
          </a:p>
          <a:p>
            <a:r>
              <a:rPr lang="ja-JP" altLang="en-US" dirty="0"/>
              <a:t>これが</a:t>
            </a:r>
            <a:r>
              <a:rPr lang="en-US" altLang="ja-JP" dirty="0"/>
              <a:t>OS</a:t>
            </a:r>
            <a:r>
              <a:rPr lang="ja-JP" altLang="en-US" dirty="0"/>
              <a:t>イメージを共有するとテナントごとに必要なメモリは</a:t>
            </a:r>
            <a:r>
              <a:rPr lang="en-US" altLang="ja-JP" dirty="0" err="1"/>
              <a:t>100MB</a:t>
            </a:r>
            <a:r>
              <a:rPr lang="ja-JP" altLang="en-US" dirty="0"/>
              <a:t>単位となり、ミドルウェア（例えば</a:t>
            </a:r>
            <a:r>
              <a:rPr lang="en-US" altLang="ja-JP" dirty="0"/>
              <a:t>WebSphere</a:t>
            </a:r>
            <a:r>
              <a:rPr lang="ja-JP" altLang="en-US" dirty="0"/>
              <a:t>）まで共有してアプリケーションレイヤで分離すればテナントごとに必要とするメモリは</a:t>
            </a:r>
            <a:r>
              <a:rPr lang="en-US" altLang="ja-JP" dirty="0" err="1"/>
              <a:t>10MB</a:t>
            </a:r>
            <a:r>
              <a:rPr lang="ja-JP" altLang="en-US" dirty="0"/>
              <a:t>単位程度。</a:t>
            </a:r>
          </a:p>
          <a:p>
            <a:r>
              <a:rPr lang="ja-JP" altLang="en-US" dirty="0"/>
              <a:t>さらにアプリケーションも共有し、内部的にテナントを分離すれば</a:t>
            </a:r>
            <a:r>
              <a:rPr lang="en-US" altLang="ja-JP" dirty="0" err="1"/>
              <a:t>10KB</a:t>
            </a:r>
            <a:r>
              <a:rPr lang="ja-JP" altLang="en-US" dirty="0"/>
              <a:t>単位のメモリで済むというのです。」</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65</a:t>
            </a:fld>
            <a:endParaRPr kumimoji="1" lang="ja-JP" altLang="en-US"/>
          </a:p>
        </p:txBody>
      </p:sp>
    </p:spTree>
    <p:extLst>
      <p:ext uri="{BB962C8B-B14F-4D97-AF65-F5344CB8AC3E}">
        <p14:creationId xmlns:p14="http://schemas.microsoft.com/office/powerpoint/2010/main" val="6817257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ASP</a:t>
            </a:r>
            <a:r>
              <a:rPr kumimoji="1" lang="ja-JP" altLang="en-US" dirty="0"/>
              <a:t>の基本的な考え方は、パッケージとして提供していたソフトウェア製品をサーバー上でホスティングしてネット越しに提供するというものです。</a:t>
            </a:r>
            <a:endParaRPr kumimoji="1" lang="en-US" altLang="ja-JP" dirty="0"/>
          </a:p>
          <a:p>
            <a:r>
              <a:rPr kumimoji="1" lang="ja-JP" altLang="en-US" dirty="0"/>
              <a:t>この場合、多くの場合アプリケーション自身はパッケージ製品と同じもので、データセンター内の物理サーバーにインストールされたり、仮想サーバー上にインストールされます。</a:t>
            </a:r>
            <a:endParaRPr kumimoji="1" lang="en-US" altLang="ja-JP" dirty="0"/>
          </a:p>
          <a:p>
            <a:r>
              <a:rPr kumimoji="1" lang="ja-JP" altLang="en-US" dirty="0"/>
              <a:t>これらアプリケーションはもともと複数の企業で共有することを考えられてはいませんので、データセンターで動作するサーバーにも、</a:t>
            </a:r>
            <a:r>
              <a:rPr kumimoji="1" lang="en-US" altLang="ja-JP" dirty="0"/>
              <a:t>OS</a:t>
            </a:r>
            <a:r>
              <a:rPr kumimoji="1" lang="ja-JP" altLang="en-US" dirty="0" err="1"/>
              <a:t>、</a:t>
            </a:r>
            <a:r>
              <a:rPr kumimoji="1" lang="ja-JP" altLang="en-US" dirty="0"/>
              <a:t>ミドルウェア、アプリが乗ることになります。要するに、各企業に分散していたシステムの置き場所をデータセンターに変えただけ（仮想化すればハードウェアは集約できますが、その上の</a:t>
            </a:r>
            <a:r>
              <a:rPr kumimoji="1" lang="en-US" altLang="ja-JP" dirty="0"/>
              <a:t>OS</a:t>
            </a:r>
            <a:r>
              <a:rPr kumimoji="1" lang="ja-JP" altLang="en-US" dirty="0"/>
              <a:t>やミドル、アプリは個別にインストールしなければなりません）のことで、</a:t>
            </a:r>
            <a:r>
              <a:rPr kumimoji="1" lang="en-US" altLang="ja-JP" dirty="0"/>
              <a:t>OS</a:t>
            </a:r>
            <a:r>
              <a:rPr kumimoji="1" lang="ja-JP" altLang="en-US" dirty="0" err="1"/>
              <a:t>への</a:t>
            </a:r>
            <a:r>
              <a:rPr kumimoji="1" lang="ja-JP" altLang="en-US" dirty="0"/>
              <a:t>パッチや</a:t>
            </a:r>
            <a:r>
              <a:rPr kumimoji="1" lang="en-US" altLang="ja-JP" dirty="0"/>
              <a:t>DB</a:t>
            </a:r>
            <a:r>
              <a:rPr kumimoji="1" lang="ja-JP" altLang="en-US" dirty="0"/>
              <a:t>のバックアップ、アプリのバージョンアップなどの管理負荷はサーバーの台数分だけかかるわけです。</a:t>
            </a:r>
            <a:endParaRPr kumimoji="1" lang="en-US" altLang="ja-JP" dirty="0"/>
          </a:p>
          <a:p>
            <a:endParaRPr kumimoji="1" lang="en-US" altLang="ja-JP" dirty="0"/>
          </a:p>
          <a:p>
            <a:r>
              <a:rPr kumimoji="1" lang="en-US" altLang="ja-JP" dirty="0"/>
              <a:t>Salesforce</a:t>
            </a:r>
            <a:r>
              <a:rPr kumimoji="1" lang="ja-JP" altLang="en-US" dirty="0"/>
              <a:t>がビジネスを開始したとき、まだ</a:t>
            </a:r>
            <a:r>
              <a:rPr kumimoji="1" lang="en-US" altLang="ja-JP" dirty="0"/>
              <a:t>SaaS</a:t>
            </a:r>
            <a:r>
              <a:rPr kumimoji="1" lang="ja-JP" altLang="en-US" dirty="0"/>
              <a:t>という言葉はありませんでしたから、</a:t>
            </a:r>
            <a:r>
              <a:rPr kumimoji="1" lang="en-US" altLang="ja-JP" dirty="0"/>
              <a:t>ASP</a:t>
            </a:r>
            <a:r>
              <a:rPr kumimoji="1" lang="ja-JP" altLang="en-US" dirty="0"/>
              <a:t>としてビジネスを始めました。しかし、</a:t>
            </a:r>
            <a:r>
              <a:rPr kumimoji="1" lang="en-US" altLang="ja-JP" dirty="0"/>
              <a:t>Salesforce</a:t>
            </a:r>
            <a:r>
              <a:rPr kumimoji="1" lang="ja-JP" altLang="en-US" dirty="0"/>
              <a:t>は当初からパッケージとしてではなく、ネットワークを通じてのサービス提供を考えていたため、それに最適化されたシステム設計を行ったのです。それがマルチテナントです。</a:t>
            </a:r>
            <a:endParaRPr kumimoji="1" lang="en-US" altLang="ja-JP" dirty="0"/>
          </a:p>
          <a:p>
            <a:r>
              <a:rPr kumimoji="1" lang="ja-JP" altLang="en-US" dirty="0"/>
              <a:t>マルチテナントとは「雑居」のことで、様々な企業向けのシステムを</a:t>
            </a:r>
            <a:r>
              <a:rPr kumimoji="1" lang="en-US" altLang="ja-JP" dirty="0"/>
              <a:t>1</a:t>
            </a:r>
            <a:r>
              <a:rPr kumimoji="1" lang="ja-JP" altLang="en-US" dirty="0" err="1"/>
              <a:t>つの</a:t>
            </a:r>
            <a:r>
              <a:rPr kumimoji="1" lang="ja-JP" altLang="en-US" dirty="0"/>
              <a:t>システムに統合することです。</a:t>
            </a:r>
            <a:r>
              <a:rPr kumimoji="1" lang="en-US" altLang="ja-JP" dirty="0"/>
              <a:t>1</a:t>
            </a:r>
            <a:r>
              <a:rPr kumimoji="1" lang="ja-JP" altLang="en-US" dirty="0" err="1"/>
              <a:t>つの</a:t>
            </a:r>
            <a:r>
              <a:rPr kumimoji="1" lang="ja-JP" altLang="en-US" dirty="0"/>
              <a:t>システムで複数の企業をサポートすることができれば、システムの管理は簡単になり、メモリやディスク、プロセッサの利用効率も向上します。</a:t>
            </a:r>
            <a:endParaRPr kumimoji="1" lang="en-US" altLang="ja-JP" dirty="0"/>
          </a:p>
          <a:p>
            <a:endParaRPr kumimoji="1" lang="en-US" altLang="ja-JP" dirty="0"/>
          </a:p>
          <a:p>
            <a:r>
              <a:rPr kumimoji="1" lang="ja-JP" altLang="en-US" dirty="0"/>
              <a:t>少し古い記事ですが、</a:t>
            </a:r>
            <a:r>
              <a:rPr kumimoji="1" lang="en-US" altLang="ja-JP" dirty="0"/>
              <a:t>Salesforce</a:t>
            </a:r>
            <a:r>
              <a:rPr kumimoji="1" lang="ja-JP" altLang="en-US" dirty="0"/>
              <a:t>が</a:t>
            </a:r>
            <a:r>
              <a:rPr kumimoji="1" lang="en-US" altLang="ja-JP" dirty="0"/>
              <a:t>2007</a:t>
            </a:r>
            <a:r>
              <a:rPr kumimoji="1" lang="ja-JP" altLang="en-US" dirty="0"/>
              <a:t>年に</a:t>
            </a:r>
            <a:r>
              <a:rPr kumimoji="1" lang="en-US" altLang="ja-JP" dirty="0"/>
              <a:t>100</a:t>
            </a:r>
            <a:r>
              <a:rPr kumimoji="1" lang="ja-JP" altLang="en-US" dirty="0"/>
              <a:t>万ユーザーを達成したときに、</a:t>
            </a:r>
            <a:r>
              <a:rPr kumimoji="1" lang="en-US" altLang="ja-JP" dirty="0"/>
              <a:t>3</a:t>
            </a:r>
            <a:r>
              <a:rPr kumimoji="1" lang="ja-JP" altLang="en-US" dirty="0"/>
              <a:t>万社、</a:t>
            </a:r>
            <a:r>
              <a:rPr kumimoji="1" lang="en-US" altLang="ja-JP" dirty="0"/>
              <a:t>100</a:t>
            </a:r>
            <a:r>
              <a:rPr kumimoji="1" lang="ja-JP" altLang="en-US" dirty="0"/>
              <a:t>万人のユーザーをわずか</a:t>
            </a:r>
            <a:r>
              <a:rPr kumimoji="1" lang="en-US" altLang="ja-JP" dirty="0"/>
              <a:t>1,000</a:t>
            </a:r>
            <a:r>
              <a:rPr kumimoji="1" lang="ja-JP" altLang="en-US" dirty="0"/>
              <a:t>台のサーバーでサポートしているというのです。驚くべき効率性です。</a:t>
            </a:r>
            <a:endParaRPr kumimoji="1" lang="en-US" altLang="ja-JP" dirty="0"/>
          </a:p>
          <a:p>
            <a:r>
              <a:rPr kumimoji="1" lang="en-US" altLang="ja-JP" dirty="0"/>
              <a:t>http://</a:t>
            </a:r>
            <a:r>
              <a:rPr kumimoji="1" lang="en-US" altLang="ja-JP" dirty="0" err="1"/>
              <a:t>www.publickey1.jp</a:t>
            </a:r>
            <a:r>
              <a:rPr kumimoji="1" lang="en-US" altLang="ja-JP" dirty="0"/>
              <a:t>/blog/09/</a:t>
            </a:r>
            <a:r>
              <a:rPr kumimoji="1" lang="en-US" altLang="ja-JP" dirty="0" err="1"/>
              <a:t>1saas.html</a:t>
            </a:r>
            <a:endParaRPr kumimoji="1" lang="en-US" altLang="ja-JP" dirty="0"/>
          </a:p>
          <a:p>
            <a:r>
              <a:rPr kumimoji="1" lang="en-US" altLang="ja-JP" dirty="0"/>
              <a:t>http://</a:t>
            </a:r>
            <a:r>
              <a:rPr kumimoji="1" lang="en-US" altLang="ja-JP" dirty="0" err="1"/>
              <a:t>jp.techcrunch.com</a:t>
            </a:r>
            <a:r>
              <a:rPr kumimoji="1" lang="en-US" altLang="ja-JP" dirty="0"/>
              <a:t>/2009/03/24/20090323the-efficient-cloud-all-of-salesforce-runs-on-only-1000-servers/</a:t>
            </a:r>
          </a:p>
          <a:p>
            <a:endParaRPr kumimoji="1" lang="en-US" altLang="ja-JP" dirty="0"/>
          </a:p>
          <a:p>
            <a:r>
              <a:rPr kumimoji="1" lang="ja-JP" altLang="en-US" dirty="0"/>
              <a:t>マルチテナントの実現には、マルチテナント対応のデータベースが必要ですが、当時そういったデータベースは無く、</a:t>
            </a:r>
            <a:r>
              <a:rPr kumimoji="1" lang="en-US" altLang="ja-JP" dirty="0"/>
              <a:t>Salesforce</a:t>
            </a:r>
            <a:r>
              <a:rPr kumimoji="1" lang="ja-JP" altLang="en-US" dirty="0"/>
              <a:t>が</a:t>
            </a:r>
            <a:r>
              <a:rPr kumimoji="1" lang="en-US" altLang="ja-JP" dirty="0"/>
              <a:t>Oracle</a:t>
            </a:r>
            <a:r>
              <a:rPr kumimoji="1" lang="ja-JP" altLang="en-US" dirty="0"/>
              <a:t>をベースに独自に開発したと言うことです。</a:t>
            </a:r>
            <a:r>
              <a:rPr kumimoji="1" lang="en-US" altLang="ja-JP" dirty="0"/>
              <a:t>Salesforce</a:t>
            </a:r>
            <a:r>
              <a:rPr kumimoji="1" lang="ja-JP" altLang="en-US" dirty="0"/>
              <a:t>がこのデータベース機能を</a:t>
            </a:r>
            <a:r>
              <a:rPr kumimoji="1" lang="en-US" altLang="ja-JP" dirty="0"/>
              <a:t>PaaS</a:t>
            </a:r>
            <a:r>
              <a:rPr kumimoji="1" lang="ja-JP" altLang="en-US" dirty="0"/>
              <a:t>として外部に提供したのが、</a:t>
            </a:r>
            <a:r>
              <a:rPr kumimoji="1" lang="en-US" altLang="ja-JP" dirty="0" err="1"/>
              <a:t>Database.com</a:t>
            </a:r>
            <a:r>
              <a:rPr kumimoji="1" lang="ja-JP" altLang="en-US" dirty="0" err="1"/>
              <a:t>だっ</a:t>
            </a:r>
            <a:r>
              <a:rPr kumimoji="1" lang="ja-JP" altLang="en-US" dirty="0"/>
              <a:t>たわけです。</a:t>
            </a:r>
            <a:r>
              <a:rPr kumimoji="1" lang="en-US" altLang="ja-JP" dirty="0"/>
              <a:t>Oracle</a:t>
            </a:r>
            <a:r>
              <a:rPr kumimoji="1" lang="ja-JP" altLang="en-US" dirty="0"/>
              <a:t>がマルチテナント機能を実装した</a:t>
            </a:r>
            <a:r>
              <a:rPr kumimoji="1" lang="en-US" altLang="ja-JP" dirty="0" err="1"/>
              <a:t>12c</a:t>
            </a:r>
            <a:r>
              <a:rPr kumimoji="1" lang="ja-JP" altLang="en-US" dirty="0"/>
              <a:t>を発表したのは</a:t>
            </a:r>
            <a:r>
              <a:rPr kumimoji="1" lang="en-US" altLang="ja-JP" dirty="0"/>
              <a:t>2012</a:t>
            </a:r>
            <a:r>
              <a:rPr kumimoji="1" lang="ja-JP" altLang="en-US" dirty="0"/>
              <a:t>年です。</a:t>
            </a:r>
            <a:endParaRPr kumimoji="1" lang="en-US" altLang="ja-JP"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66</a:t>
            </a:fld>
            <a:endParaRPr kumimoji="1" lang="ja-JP" altLang="en-US"/>
          </a:p>
        </p:txBody>
      </p:sp>
    </p:spTree>
    <p:extLst>
      <p:ext uri="{BB962C8B-B14F-4D97-AF65-F5344CB8AC3E}">
        <p14:creationId xmlns:p14="http://schemas.microsoft.com/office/powerpoint/2010/main" val="208541327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マルチテナンシーの効果については</a:t>
            </a:r>
            <a:r>
              <a:rPr kumimoji="1" lang="en-US" altLang="ja-JP" dirty="0"/>
              <a:t>Oracle</a:t>
            </a:r>
            <a:r>
              <a:rPr kumimoji="1" lang="ja-JP" altLang="en-US" dirty="0"/>
              <a:t>も注目していました。</a:t>
            </a:r>
            <a:r>
              <a:rPr kumimoji="1" lang="en-US" altLang="ja-JP" dirty="0"/>
              <a:t>SaaS</a:t>
            </a:r>
            <a:r>
              <a:rPr kumimoji="1" lang="ja-JP" altLang="en-US" dirty="0"/>
              <a:t>のためというよりは、企業内に増え続けるデータベースの統合をより効率的に行うためです。</a:t>
            </a:r>
            <a:endParaRPr kumimoji="1" lang="en-US" altLang="ja-JP" dirty="0"/>
          </a:p>
          <a:p>
            <a:endParaRPr kumimoji="1" lang="en-US" altLang="ja-JP" dirty="0"/>
          </a:p>
          <a:p>
            <a:r>
              <a:rPr lang="ja-JP" altLang="en-US" dirty="0"/>
              <a:t>「</a:t>
            </a:r>
            <a:r>
              <a:rPr lang="en-US" altLang="ja-JP" dirty="0"/>
              <a:t>Oracle Database</a:t>
            </a:r>
            <a:r>
              <a:rPr lang="ja-JP" altLang="en-US" dirty="0"/>
              <a:t>の管理者の</a:t>
            </a:r>
            <a:r>
              <a:rPr lang="en-US" altLang="ja-JP" dirty="0"/>
              <a:t>37</a:t>
            </a:r>
            <a:r>
              <a:rPr lang="ja-JP" altLang="en-US" dirty="0"/>
              <a:t>％は、</a:t>
            </a:r>
            <a:r>
              <a:rPr lang="en-US" altLang="ja-JP" dirty="0"/>
              <a:t>1</a:t>
            </a:r>
            <a:r>
              <a:rPr lang="ja-JP" altLang="en-US" dirty="0"/>
              <a:t>人で</a:t>
            </a:r>
            <a:r>
              <a:rPr lang="en-US" altLang="ja-JP" dirty="0"/>
              <a:t>50</a:t>
            </a:r>
            <a:r>
              <a:rPr lang="ja-JP" altLang="en-US" dirty="0"/>
              <a:t>以上のデータベースを管理している」というデータがあるということですが、企業システムが今後プライベートクラウド環境に向かう中で、データベースはさらに増える可能性があります。</a:t>
            </a:r>
            <a:r>
              <a:rPr kumimoji="1" lang="ja-JP" altLang="en-US" dirty="0"/>
              <a:t>こういった増え続けるデータベースの管理を効率化し、ハードウェアコストを低下させる決め手とされ、</a:t>
            </a:r>
            <a:r>
              <a:rPr kumimoji="1" lang="en-US" altLang="ja-JP" dirty="0" err="1"/>
              <a:t>Oracle12c</a:t>
            </a:r>
            <a:r>
              <a:rPr kumimoji="1" lang="ja-JP" altLang="en-US" dirty="0"/>
              <a:t>から採用されたのがマルチテナントアーキテクチャです。</a:t>
            </a:r>
            <a:endParaRPr kumimoji="1" lang="en-US" altLang="ja-JP" dirty="0"/>
          </a:p>
          <a:p>
            <a:endParaRPr kumimoji="1" lang="en-US" altLang="ja-JP" dirty="0"/>
          </a:p>
          <a:p>
            <a:r>
              <a:rPr kumimoji="1" lang="en-US" altLang="ja-JP" dirty="0"/>
              <a:t>http://</a:t>
            </a:r>
            <a:r>
              <a:rPr kumimoji="1" lang="en-US" altLang="ja-JP" dirty="0" err="1"/>
              <a:t>www.atmarkit.co.jp</a:t>
            </a:r>
            <a:r>
              <a:rPr kumimoji="1" lang="en-US" altLang="ja-JP" dirty="0"/>
              <a:t>/</a:t>
            </a:r>
            <a:r>
              <a:rPr kumimoji="1" lang="en-US" altLang="ja-JP" dirty="0" err="1"/>
              <a:t>ait</a:t>
            </a:r>
            <a:r>
              <a:rPr kumimoji="1" lang="en-US" altLang="ja-JP" dirty="0"/>
              <a:t>/articles/1601/25/</a:t>
            </a:r>
            <a:r>
              <a:rPr kumimoji="1" lang="en-US" altLang="ja-JP" dirty="0" err="1"/>
              <a:t>news024.html</a:t>
            </a:r>
            <a:endParaRPr kumimoji="1" lang="en-US" altLang="ja-JP" dirty="0"/>
          </a:p>
          <a:p>
            <a:endParaRPr kumimoji="1" lang="en-US" altLang="ja-JP" dirty="0"/>
          </a:p>
          <a:p>
            <a:r>
              <a:rPr kumimoji="1" lang="ja-JP" altLang="en-US" dirty="0"/>
              <a:t>データベース統合の手法として、個の記事では</a:t>
            </a:r>
            <a:r>
              <a:rPr lang="ja-JP" altLang="en-US" dirty="0"/>
              <a:t>「仮想マシン」を使った統合、同一の</a:t>
            </a:r>
            <a:r>
              <a:rPr lang="en-US" altLang="ja-JP" dirty="0"/>
              <a:t>OS</a:t>
            </a:r>
            <a:r>
              <a:rPr lang="ja-JP" altLang="en-US" dirty="0"/>
              <a:t>上で複数のデータベースインスタンスを実行する「複数インスタンス」、そしてデータベースインスタンスまで共有する「スキーマ統合」に分類しています。このうち、運用管理の負担を最も軽減できるのがスキーマ統合で、「この方法ではデータベースインスタンスまで共有するため、高い密度で統合でき、管理コストの削減が可能となる。」と言っています。</a:t>
            </a:r>
            <a:endParaRPr lang="en-US" altLang="ja-JP" dirty="0"/>
          </a:p>
          <a:p>
            <a:r>
              <a:rPr lang="ja-JP" altLang="en-US" dirty="0"/>
              <a:t>一方で、統合の難易度は高く、これをサポートできる</a:t>
            </a:r>
            <a:r>
              <a:rPr lang="en-US" altLang="ja-JP" dirty="0"/>
              <a:t>DBMS</a:t>
            </a:r>
            <a:r>
              <a:rPr lang="ja-JP" altLang="en-US" dirty="0"/>
              <a:t>の開発が必要でした。その答えがマルチテナントアーキテクチャだったのです。</a:t>
            </a:r>
            <a:endParaRPr lang="en-US" altLang="ja-JP" dirty="0"/>
          </a:p>
          <a:p>
            <a:endParaRPr kumimoji="1" lang="en-US" altLang="ja-JP" dirty="0"/>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67</a:t>
            </a:fld>
            <a:endParaRPr kumimoji="1" lang="ja-JP" altLang="en-US"/>
          </a:p>
        </p:txBody>
      </p:sp>
    </p:spTree>
    <p:extLst>
      <p:ext uri="{BB962C8B-B14F-4D97-AF65-F5344CB8AC3E}">
        <p14:creationId xmlns:p14="http://schemas.microsoft.com/office/powerpoint/2010/main" val="184482138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クラウドサービスを組み合わせてシステムをつくるのが、マッシュアップです。</a:t>
            </a:r>
            <a:endParaRPr kumimoji="1" lang="en-US" altLang="ja-JP" dirty="0"/>
          </a:p>
          <a:p>
            <a:r>
              <a:rPr kumimoji="1" lang="ja-JP" altLang="en-US" dirty="0"/>
              <a:t>このとき大事なのが、</a:t>
            </a:r>
            <a:r>
              <a:rPr kumimoji="1" lang="en-US" altLang="ja-JP" dirty="0"/>
              <a:t>Web</a:t>
            </a:r>
            <a:r>
              <a:rPr kumimoji="1" lang="ja-JP" altLang="en-US" dirty="0"/>
              <a:t>サービスが提供する</a:t>
            </a:r>
            <a:r>
              <a:rPr kumimoji="1" lang="en-US" altLang="ja-JP" dirty="0"/>
              <a:t>API</a:t>
            </a:r>
            <a:r>
              <a:rPr kumimoji="1" lang="ja-JP" altLang="en-US" dirty="0"/>
              <a:t>です。</a:t>
            </a:r>
            <a:endParaRPr kumimoji="1" lang="en-US" altLang="ja-JP" dirty="0"/>
          </a:p>
          <a:p>
            <a:pPr marL="0" marR="0" indent="0" algn="l" defTabSz="457200" rtl="0" eaLnBrk="1" fontAlgn="auto" latinLnBrk="0" hangingPunct="1">
              <a:lnSpc>
                <a:spcPct val="100000"/>
              </a:lnSpc>
              <a:spcBef>
                <a:spcPts val="0"/>
              </a:spcBef>
              <a:spcAft>
                <a:spcPts val="0"/>
              </a:spcAft>
              <a:buClrTx/>
              <a:buSzTx/>
              <a:buFontTx/>
              <a:buNone/>
              <a:tabLst/>
              <a:defRPr/>
            </a:pPr>
            <a:r>
              <a:rPr kumimoji="1" lang="en-US" altLang="ja-JP" dirty="0"/>
              <a:t>API</a:t>
            </a:r>
            <a:r>
              <a:rPr kumimoji="1" lang="ja-JP" altLang="en-US" dirty="0"/>
              <a:t>はもともとプログラミングの用語で、</a:t>
            </a:r>
            <a:r>
              <a:rPr kumimoji="0" lang="ja-JP" altLang="en-US" sz="1200" b="0" i="0" u="none" strike="noStrike" cap="none" normalizeH="0" dirty="0">
                <a:ln>
                  <a:noFill/>
                </a:ln>
                <a:solidFill>
                  <a:schemeClr val="bg1"/>
                </a:solidFill>
                <a:effectLst/>
                <a:latin typeface="+mn-lt"/>
                <a:ea typeface="+mn-ea"/>
              </a:rPr>
              <a:t>外部からプログラムの機能やデータにアクセスするための手順やデータ形式のことです。</a:t>
            </a:r>
            <a:endParaRPr kumimoji="0" lang="en-US" altLang="ja-JP" sz="1200" b="0" i="0" u="none" strike="noStrike" cap="none" normalizeH="0" dirty="0">
              <a:ln>
                <a:noFill/>
              </a:ln>
              <a:solidFill>
                <a:schemeClr val="bg1"/>
              </a:solidFill>
              <a:effectLst/>
              <a:latin typeface="+mn-lt"/>
              <a:ea typeface="+mn-ea"/>
            </a:endParaRPr>
          </a:p>
          <a:p>
            <a:pPr marL="0" marR="0" indent="0" algn="l" defTabSz="457200" rtl="0" eaLnBrk="1" fontAlgn="auto" latinLnBrk="0" hangingPunct="1">
              <a:lnSpc>
                <a:spcPct val="100000"/>
              </a:lnSpc>
              <a:spcBef>
                <a:spcPts val="0"/>
              </a:spcBef>
              <a:spcAft>
                <a:spcPts val="0"/>
              </a:spcAft>
              <a:buClrTx/>
              <a:buSzTx/>
              <a:buFontTx/>
              <a:buNone/>
              <a:tabLst/>
              <a:defRPr/>
            </a:pPr>
            <a:r>
              <a:rPr kumimoji="0" lang="en-US" altLang="ja-JP" sz="1200" b="0" i="0" u="none" strike="noStrike" cap="none" normalizeH="0" dirty="0">
                <a:ln>
                  <a:noFill/>
                </a:ln>
                <a:solidFill>
                  <a:schemeClr val="bg1"/>
                </a:solidFill>
                <a:effectLst/>
                <a:latin typeface="+mn-lt"/>
                <a:ea typeface="+mn-ea"/>
              </a:rPr>
              <a:t>Windows</a:t>
            </a:r>
            <a:r>
              <a:rPr kumimoji="0" lang="ja-JP" altLang="en-US" sz="1200" b="0" i="0" u="none" strike="noStrike" cap="none" normalizeH="0" dirty="0">
                <a:ln>
                  <a:noFill/>
                </a:ln>
                <a:solidFill>
                  <a:schemeClr val="bg1"/>
                </a:solidFill>
                <a:effectLst/>
                <a:latin typeface="+mn-lt"/>
                <a:ea typeface="+mn-ea"/>
              </a:rPr>
              <a:t>用のアプリケーションを開発する際には、</a:t>
            </a:r>
            <a:r>
              <a:rPr kumimoji="0" lang="en-US" altLang="ja-JP" sz="1200" b="0" i="0" u="none" strike="noStrike" cap="none" normalizeH="0" dirty="0">
                <a:ln>
                  <a:noFill/>
                </a:ln>
                <a:solidFill>
                  <a:schemeClr val="bg1"/>
                </a:solidFill>
                <a:effectLst/>
                <a:latin typeface="+mn-lt"/>
                <a:ea typeface="+mn-ea"/>
              </a:rPr>
              <a:t>Windows API</a:t>
            </a:r>
            <a:r>
              <a:rPr kumimoji="0" lang="ja-JP" altLang="en-US" sz="1200" b="0" i="0" u="none" strike="noStrike" cap="none" normalizeH="0" dirty="0">
                <a:ln>
                  <a:noFill/>
                </a:ln>
                <a:solidFill>
                  <a:schemeClr val="bg1"/>
                </a:solidFill>
                <a:effectLst/>
                <a:latin typeface="+mn-lt"/>
                <a:ea typeface="+mn-ea"/>
              </a:rPr>
              <a:t>に従ってプログラムを作らなければなりません。</a:t>
            </a:r>
            <a:endParaRPr kumimoji="0" lang="en-US" altLang="ja-JP" sz="1200" b="0" i="0" u="none" strike="noStrike" cap="none" normalizeH="0" dirty="0">
              <a:ln>
                <a:noFill/>
              </a:ln>
              <a:solidFill>
                <a:schemeClr val="bg1"/>
              </a:solidFill>
              <a:effectLst/>
              <a:latin typeface="+mn-lt"/>
              <a:ea typeface="+mn-ea"/>
            </a:endParaRPr>
          </a:p>
          <a:p>
            <a:pPr marL="0" marR="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cap="none" normalizeH="0" dirty="0">
                <a:ln>
                  <a:noFill/>
                </a:ln>
                <a:solidFill>
                  <a:schemeClr val="bg1"/>
                </a:solidFill>
                <a:effectLst/>
                <a:latin typeface="+mn-lt"/>
                <a:ea typeface="+mn-ea"/>
              </a:rPr>
              <a:t>逆に、</a:t>
            </a:r>
            <a:r>
              <a:rPr kumimoji="0" lang="en-US" altLang="ja-JP" sz="1200" b="0" i="0" u="none" strike="noStrike" cap="none" normalizeH="0" dirty="0">
                <a:ln>
                  <a:noFill/>
                </a:ln>
                <a:solidFill>
                  <a:schemeClr val="bg1"/>
                </a:solidFill>
                <a:effectLst/>
                <a:latin typeface="+mn-lt"/>
                <a:ea typeface="+mn-ea"/>
              </a:rPr>
              <a:t>API</a:t>
            </a:r>
            <a:r>
              <a:rPr kumimoji="0" lang="ja-JP" altLang="en-US" sz="1200" b="0" i="0" u="none" strike="noStrike" cap="none" normalizeH="0" dirty="0">
                <a:ln>
                  <a:noFill/>
                </a:ln>
                <a:solidFill>
                  <a:schemeClr val="bg1"/>
                </a:solidFill>
                <a:effectLst/>
                <a:latin typeface="+mn-lt"/>
                <a:ea typeface="+mn-ea"/>
              </a:rPr>
              <a:t>を使うことによって、自分で全てを作らなくても、</a:t>
            </a:r>
            <a:r>
              <a:rPr kumimoji="0" lang="en-US" altLang="ja-JP" sz="1200" b="0" i="0" u="none" strike="noStrike" cap="none" normalizeH="0" dirty="0">
                <a:ln>
                  <a:noFill/>
                </a:ln>
                <a:solidFill>
                  <a:schemeClr val="bg1"/>
                </a:solidFill>
                <a:effectLst/>
                <a:latin typeface="+mn-lt"/>
                <a:ea typeface="+mn-ea"/>
              </a:rPr>
              <a:t>Windows</a:t>
            </a:r>
            <a:r>
              <a:rPr kumimoji="0" lang="ja-JP" altLang="en-US" sz="1200" b="0" i="0" u="none" strike="noStrike" cap="none" normalizeH="0" dirty="0">
                <a:ln>
                  <a:noFill/>
                </a:ln>
                <a:solidFill>
                  <a:schemeClr val="bg1"/>
                </a:solidFill>
                <a:effectLst/>
                <a:latin typeface="+mn-lt"/>
                <a:ea typeface="+mn-ea"/>
              </a:rPr>
              <a:t>があらかじめ備えている機能を利用することができます。</a:t>
            </a:r>
            <a:endParaRPr kumimoji="0" lang="en-US" altLang="ja-JP" sz="1200" b="0" i="0" u="none" strike="noStrike" cap="none" normalizeH="0" dirty="0">
              <a:ln>
                <a:noFill/>
              </a:ln>
              <a:solidFill>
                <a:schemeClr val="bg1"/>
              </a:solidFill>
              <a:effectLst/>
              <a:latin typeface="+mn-lt"/>
              <a:ea typeface="+mn-ea"/>
            </a:endParaRPr>
          </a:p>
          <a:p>
            <a:pPr marL="0" marR="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cap="none" normalizeH="0" dirty="0">
              <a:ln>
                <a:noFill/>
              </a:ln>
              <a:solidFill>
                <a:schemeClr val="bg1"/>
              </a:solidFill>
              <a:effectLst/>
              <a:latin typeface="+mn-lt"/>
              <a:ea typeface="+mn-ea"/>
            </a:endParaRPr>
          </a:p>
          <a:p>
            <a:pPr marL="0" marR="0" indent="0" algn="l" defTabSz="457200" rtl="0" eaLnBrk="1" fontAlgn="auto" latinLnBrk="0" hangingPunct="1">
              <a:lnSpc>
                <a:spcPct val="100000"/>
              </a:lnSpc>
              <a:spcBef>
                <a:spcPts val="0"/>
              </a:spcBef>
              <a:spcAft>
                <a:spcPts val="0"/>
              </a:spcAft>
              <a:buClrTx/>
              <a:buSzTx/>
              <a:buFontTx/>
              <a:buNone/>
              <a:tabLst/>
              <a:defRPr/>
            </a:pPr>
            <a:r>
              <a:rPr kumimoji="0" lang="en-US" altLang="ja-JP" sz="1200" b="0" i="0" u="none" strike="noStrike" cap="none" normalizeH="0" dirty="0">
                <a:ln>
                  <a:noFill/>
                </a:ln>
                <a:solidFill>
                  <a:schemeClr val="bg1"/>
                </a:solidFill>
                <a:effectLst/>
                <a:latin typeface="+mn-lt"/>
                <a:ea typeface="+mn-ea"/>
              </a:rPr>
              <a:t>Web</a:t>
            </a:r>
            <a:r>
              <a:rPr kumimoji="0" lang="ja-JP" altLang="en-US" sz="1200" b="0" i="0" u="none" strike="noStrike" cap="none" normalizeH="0" dirty="0">
                <a:ln>
                  <a:noFill/>
                </a:ln>
                <a:solidFill>
                  <a:schemeClr val="bg1"/>
                </a:solidFill>
                <a:effectLst/>
                <a:latin typeface="+mn-lt"/>
                <a:ea typeface="+mn-ea"/>
              </a:rPr>
              <a:t>サービスを組み合わせるときにも、</a:t>
            </a:r>
            <a:r>
              <a:rPr kumimoji="0" lang="en-US" altLang="ja-JP" sz="1200" b="0" i="0" u="none" strike="noStrike" cap="none" normalizeH="0" dirty="0">
                <a:ln>
                  <a:noFill/>
                </a:ln>
                <a:solidFill>
                  <a:schemeClr val="bg1"/>
                </a:solidFill>
                <a:effectLst/>
                <a:latin typeface="+mn-lt"/>
                <a:ea typeface="+mn-ea"/>
              </a:rPr>
              <a:t>API</a:t>
            </a:r>
            <a:r>
              <a:rPr kumimoji="0" lang="ja-JP" altLang="en-US" sz="1200" b="0" i="0" u="none" strike="noStrike" cap="none" normalizeH="0" dirty="0">
                <a:ln>
                  <a:noFill/>
                </a:ln>
                <a:solidFill>
                  <a:schemeClr val="bg1"/>
                </a:solidFill>
                <a:effectLst/>
                <a:latin typeface="+mn-lt"/>
                <a:ea typeface="+mn-ea"/>
              </a:rPr>
              <a:t>が公開されていることが必要です。これを使うことで、その</a:t>
            </a:r>
            <a:r>
              <a:rPr kumimoji="0" lang="en-US" altLang="ja-JP" sz="1200" b="0" i="0" u="none" strike="noStrike" cap="none" normalizeH="0" dirty="0">
                <a:ln>
                  <a:noFill/>
                </a:ln>
                <a:solidFill>
                  <a:schemeClr val="bg1"/>
                </a:solidFill>
                <a:effectLst/>
                <a:latin typeface="+mn-lt"/>
                <a:ea typeface="+mn-ea"/>
              </a:rPr>
              <a:t>Web</a:t>
            </a:r>
            <a:r>
              <a:rPr kumimoji="0" lang="ja-JP" altLang="en-US" sz="1200" b="0" i="0" u="none" strike="noStrike" cap="none" normalizeH="0" dirty="0">
                <a:ln>
                  <a:noFill/>
                </a:ln>
                <a:solidFill>
                  <a:schemeClr val="bg1"/>
                </a:solidFill>
                <a:effectLst/>
                <a:latin typeface="+mn-lt"/>
                <a:ea typeface="+mn-ea"/>
              </a:rPr>
              <a:t>サービスが備えている機能や、持っているデータを使うことができるのです。</a:t>
            </a:r>
            <a:r>
              <a:rPr kumimoji="0" lang="en-US" altLang="ja-JP" sz="1200" b="0" i="0" u="none" strike="noStrike" cap="none" normalizeH="0" dirty="0">
                <a:ln>
                  <a:noFill/>
                </a:ln>
                <a:solidFill>
                  <a:schemeClr val="bg1"/>
                </a:solidFill>
                <a:effectLst/>
                <a:latin typeface="+mn-lt"/>
                <a:ea typeface="+mn-ea"/>
              </a:rPr>
              <a:t>Web</a:t>
            </a:r>
            <a:r>
              <a:rPr kumimoji="0" lang="ja-JP" altLang="en-US" sz="1200" b="0" i="0" u="none" strike="noStrike" cap="none" normalizeH="0" dirty="0">
                <a:ln>
                  <a:noFill/>
                </a:ln>
                <a:solidFill>
                  <a:schemeClr val="bg1"/>
                </a:solidFill>
                <a:effectLst/>
                <a:latin typeface="+mn-lt"/>
                <a:ea typeface="+mn-ea"/>
              </a:rPr>
              <a:t>サービスの</a:t>
            </a:r>
            <a:r>
              <a:rPr kumimoji="0" lang="en-US" altLang="ja-JP" sz="1200" b="0" i="0" u="none" strike="noStrike" cap="none" normalizeH="0" dirty="0">
                <a:ln>
                  <a:noFill/>
                </a:ln>
                <a:solidFill>
                  <a:schemeClr val="bg1"/>
                </a:solidFill>
                <a:effectLst/>
                <a:latin typeface="+mn-lt"/>
                <a:ea typeface="+mn-ea"/>
              </a:rPr>
              <a:t>API</a:t>
            </a:r>
            <a:r>
              <a:rPr kumimoji="0" lang="ja-JP" altLang="en-US" sz="1200" b="0" i="0" u="none" strike="noStrike" cap="none" normalizeH="0" dirty="0">
                <a:ln>
                  <a:noFill/>
                </a:ln>
                <a:solidFill>
                  <a:schemeClr val="bg1"/>
                </a:solidFill>
                <a:effectLst/>
                <a:latin typeface="+mn-lt"/>
                <a:ea typeface="+mn-ea"/>
              </a:rPr>
              <a:t>を</a:t>
            </a:r>
            <a:r>
              <a:rPr kumimoji="0" lang="en-US" altLang="ja-JP" sz="1200" b="0" i="0" u="none" strike="noStrike" cap="none" normalizeH="0" dirty="0" err="1">
                <a:ln>
                  <a:noFill/>
                </a:ln>
                <a:solidFill>
                  <a:schemeClr val="bg1"/>
                </a:solidFill>
                <a:effectLst/>
                <a:latin typeface="+mn-lt"/>
                <a:ea typeface="+mn-ea"/>
              </a:rPr>
              <a:t>WebAPI</a:t>
            </a:r>
            <a:r>
              <a:rPr kumimoji="0" lang="ja-JP" altLang="en-US" sz="1200" b="0" i="0" u="none" strike="noStrike" cap="none" normalizeH="0" dirty="0">
                <a:ln>
                  <a:noFill/>
                </a:ln>
                <a:solidFill>
                  <a:schemeClr val="bg1"/>
                </a:solidFill>
                <a:effectLst/>
                <a:latin typeface="+mn-lt"/>
                <a:ea typeface="+mn-ea"/>
              </a:rPr>
              <a:t>と言うこともあります。</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68</a:t>
            </a:fld>
            <a:endParaRPr kumimoji="1" lang="ja-JP" altLang="en-US"/>
          </a:p>
        </p:txBody>
      </p:sp>
    </p:spTree>
    <p:extLst>
      <p:ext uri="{BB962C8B-B14F-4D97-AF65-F5344CB8AC3E}">
        <p14:creationId xmlns:p14="http://schemas.microsoft.com/office/powerpoint/2010/main" val="126019977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69</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124147293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2000</a:t>
            </a:r>
            <a:r>
              <a:rPr kumimoji="1" lang="ja-JP" altLang="en-US" dirty="0"/>
              <a:t>年前後に、ビジネスプロセスの考え方をベースにしたシステム構築における新しい考え方が出てきます。それが</a:t>
            </a:r>
            <a:r>
              <a:rPr kumimoji="1" lang="en-US" altLang="ja-JP" dirty="0"/>
              <a:t>SOA</a:t>
            </a:r>
            <a:r>
              <a:rPr kumimoji="1" lang="ja-JP" altLang="en-US" dirty="0"/>
              <a:t>です。</a:t>
            </a:r>
            <a:endParaRPr kumimoji="1" lang="en-US" altLang="ja-JP" dirty="0"/>
          </a:p>
          <a:p>
            <a:endParaRPr kumimoji="1" lang="en-US" altLang="ja-JP" dirty="0"/>
          </a:p>
          <a:p>
            <a:r>
              <a:rPr kumimoji="1" lang="en-US" altLang="ja-JP" dirty="0"/>
              <a:t>SOA</a:t>
            </a:r>
            <a:r>
              <a:rPr kumimoji="1" lang="ja-JP" altLang="en-US" dirty="0"/>
              <a:t>は</a:t>
            </a:r>
            <a:r>
              <a:rPr kumimoji="1" lang="en-US" altLang="ja-JP" dirty="0"/>
              <a:t>ERP</a:t>
            </a:r>
            <a:r>
              <a:rPr kumimoji="1" lang="ja-JP" altLang="en-US" dirty="0"/>
              <a:t>とは直接関係はありません。大規模なシステムを如何に効率よく、柔軟性を持たせたまま構築するべきか、と言うシステム構築の方法論です。</a:t>
            </a:r>
            <a:endParaRPr kumimoji="1" lang="en-US" altLang="ja-JP" dirty="0"/>
          </a:p>
          <a:p>
            <a:r>
              <a:rPr kumimoji="1" lang="ja-JP" altLang="en-US" dirty="0"/>
              <a:t>ソフトウェア開発において、一部を部品化して再利用するという取り組みは長く行われてきました。</a:t>
            </a:r>
            <a:r>
              <a:rPr kumimoji="1" lang="en-US" altLang="ja-JP" dirty="0"/>
              <a:t>SOA</a:t>
            </a:r>
            <a:r>
              <a:rPr kumimoji="1" lang="ja-JP" altLang="en-US" dirty="0"/>
              <a:t>は、その部品化の粒度をビジネスプロセスに求めたのです。業務の最小単位をサービスとして実装することにより、開発効率の向上を目指したのです。</a:t>
            </a:r>
            <a:endParaRPr kumimoji="1" lang="en-US" altLang="ja-JP" dirty="0"/>
          </a:p>
          <a:p>
            <a:endParaRPr kumimoji="1" lang="en-US" altLang="ja-JP" dirty="0"/>
          </a:p>
          <a:p>
            <a:r>
              <a:rPr kumimoji="1" lang="en-US" altLang="ja-JP" dirty="0"/>
              <a:t>SOA</a:t>
            </a:r>
            <a:r>
              <a:rPr kumimoji="1" lang="ja-JP" altLang="en-US" dirty="0"/>
              <a:t>は発表当初非常に期待されましたが、数年後には姿を消してしまいました。「</a:t>
            </a:r>
            <a:r>
              <a:rPr kumimoji="1" lang="en-US" altLang="ja-JP" dirty="0"/>
              <a:t>SOA</a:t>
            </a:r>
            <a:r>
              <a:rPr kumimoji="1" lang="ja-JP" altLang="en-US" dirty="0"/>
              <a:t>は使い物にならない」という烙印を押されてしまったのです。</a:t>
            </a:r>
            <a:endParaRPr kumimoji="1" lang="en-US" altLang="ja-JP" dirty="0"/>
          </a:p>
          <a:p>
            <a:r>
              <a:rPr kumimoji="1" lang="ja-JP" altLang="en-US" dirty="0"/>
              <a:t>しかし、クラウド時代になって、</a:t>
            </a:r>
            <a:r>
              <a:rPr kumimoji="1" lang="en-US" altLang="ja-JP" dirty="0"/>
              <a:t>SOA</a:t>
            </a:r>
            <a:r>
              <a:rPr kumimoji="1" lang="ja-JP" altLang="en-US" dirty="0"/>
              <a:t>のメリットが再認識されるようになってきました。</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a:pPr>
                <a:defRPr/>
              </a:pPr>
              <a:t>70</a:t>
            </a:fld>
            <a:endParaRPr lang="ja-JP" altLang="en-US"/>
          </a:p>
        </p:txBody>
      </p:sp>
    </p:spTree>
    <p:extLst>
      <p:ext uri="{BB962C8B-B14F-4D97-AF65-F5344CB8AC3E}">
        <p14:creationId xmlns:p14="http://schemas.microsoft.com/office/powerpoint/2010/main" val="167067142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a:bodyPr>
          <a:lstStyle/>
          <a:p>
            <a:r>
              <a:rPr kumimoji="1" lang="ja-JP" altLang="en-US" dirty="0"/>
              <a:t>これはガートナーが年</a:t>
            </a:r>
            <a:r>
              <a:rPr kumimoji="1" lang="en-US" altLang="ja-JP" dirty="0"/>
              <a:t>1</a:t>
            </a:r>
            <a:r>
              <a:rPr kumimoji="1" lang="ja-JP" altLang="en-US" dirty="0"/>
              <a:t>回発表しているハイプサイクルというチャートです。縦軸が関心の高さ、横軸が時間軸です。</a:t>
            </a:r>
            <a:endParaRPr kumimoji="1" lang="en-US" altLang="ja-JP" dirty="0"/>
          </a:p>
          <a:p>
            <a:endParaRPr kumimoji="1" lang="en-US" altLang="ja-JP" dirty="0"/>
          </a:p>
          <a:p>
            <a:r>
              <a:rPr kumimoji="1" lang="en-US" altLang="ja-JP" dirty="0"/>
              <a:t>IT</a:t>
            </a:r>
            <a:r>
              <a:rPr kumimoji="1" lang="ja-JP" altLang="en-US" dirty="0"/>
              <a:t>業界において、新しく発表された技術は、発表当初は熱狂的に迎え入れられ、関心が高まります。（黎明期）</a:t>
            </a:r>
            <a:endParaRPr kumimoji="1" lang="en-US" altLang="ja-JP" dirty="0"/>
          </a:p>
          <a:p>
            <a:r>
              <a:rPr kumimoji="1" lang="ja-JP" altLang="en-US" dirty="0"/>
              <a:t>ところが関心がピークに達する頃（流行期）、期待が高まりすぎ、一方で技術開発は急速には進みません。この結果、市場は新技術に幻滅し、注目度が急落します。（幻滅期）</a:t>
            </a:r>
            <a:endParaRPr kumimoji="1" lang="en-US" altLang="ja-JP" dirty="0"/>
          </a:p>
          <a:p>
            <a:r>
              <a:rPr kumimoji="1" lang="ja-JP" altLang="en-US" dirty="0"/>
              <a:t>多くの技術がここで脱落しますが、本当に有用な技術・技術開発が追いついてきた技術は生き残り、徐々に関心を取り戻します。これが回復期です。</a:t>
            </a:r>
            <a:endParaRPr kumimoji="1" lang="en-US" altLang="ja-JP" dirty="0"/>
          </a:p>
          <a:p>
            <a:r>
              <a:rPr kumimoji="1" lang="ja-JP" altLang="en-US" dirty="0"/>
              <a:t>その後、技術が安定し、成長の過程に達します。これが安定期です。</a:t>
            </a:r>
            <a:endParaRPr kumimoji="1" lang="en-US" altLang="ja-JP" dirty="0"/>
          </a:p>
          <a:p>
            <a:endParaRPr kumimoji="1" lang="en-US" altLang="ja-JP" dirty="0"/>
          </a:p>
          <a:p>
            <a:r>
              <a:rPr kumimoji="1" lang="ja-JP" altLang="en-US" dirty="0"/>
              <a:t>古いものが見つからなかったので、</a:t>
            </a:r>
            <a:r>
              <a:rPr kumimoji="1" lang="en-US" altLang="ja-JP" dirty="0"/>
              <a:t>2005</a:t>
            </a:r>
            <a:r>
              <a:rPr kumimoji="1" lang="ja-JP" altLang="en-US" dirty="0"/>
              <a:t>年のものを持ってきました。</a:t>
            </a:r>
            <a:r>
              <a:rPr kumimoji="1" lang="en-US" altLang="ja-JP" dirty="0"/>
              <a:t>SOA</a:t>
            </a:r>
            <a:r>
              <a:rPr kumimoji="1" lang="ja-JP" altLang="en-US" dirty="0"/>
              <a:t>も当初は熱狂的に迎え入れられましたが、</a:t>
            </a:r>
            <a:r>
              <a:rPr kumimoji="1" lang="en-US" altLang="ja-JP" dirty="0"/>
              <a:t>2005</a:t>
            </a:r>
            <a:r>
              <a:rPr kumimoji="1" lang="ja-JP" altLang="en-US" dirty="0"/>
              <a:t>年には既に幻滅期に入ってしまっています。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a:pPr>
                <a:defRPr/>
              </a:pPr>
              <a:t>71</a:t>
            </a:fld>
            <a:endParaRPr lang="ja-JP" altLang="en-US"/>
          </a:p>
        </p:txBody>
      </p:sp>
    </p:spTree>
    <p:extLst>
      <p:ext uri="{BB962C8B-B14F-4D97-AF65-F5344CB8AC3E}">
        <p14:creationId xmlns:p14="http://schemas.microsoft.com/office/powerpoint/2010/main" val="205834514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46083" name="ノート プレースホルダ 2"/>
          <p:cNvSpPr>
            <a:spLocks noGrp="1"/>
          </p:cNvSpPr>
          <p:nvPr>
            <p:ph type="body" idx="1"/>
          </p:nvPr>
        </p:nvSpPr>
        <p:spPr bwMode="auto">
          <a:noFill/>
        </p:spPr>
        <p:txBody>
          <a:bodyPr wrap="square" numCol="1" anchor="t" anchorCtr="0" compatLnSpc="1">
            <a:prstTxWarp prst="textNoShape">
              <a:avLst/>
            </a:prstTxWarp>
          </a:bodyPr>
          <a:lstStyle/>
          <a:p>
            <a:r>
              <a:rPr lang="ja-JP" altLang="en-US" dirty="0"/>
              <a:t>しかしそのまま無くなることは無く、</a:t>
            </a:r>
            <a:r>
              <a:rPr lang="en-US" altLang="ja-JP" dirty="0"/>
              <a:t>2009</a:t>
            </a:r>
            <a:r>
              <a:rPr lang="ja-JP" altLang="en-US" dirty="0"/>
              <a:t>年以降、安定期に入りました。この後数年間ハイプサイクルに</a:t>
            </a:r>
            <a:r>
              <a:rPr lang="en-US" altLang="ja-JP" dirty="0"/>
              <a:t>SOA</a:t>
            </a:r>
            <a:r>
              <a:rPr lang="ja-JP" altLang="en-US" dirty="0"/>
              <a:t>は出てきませんでしたが、昨年復活しました。</a:t>
            </a:r>
            <a:endParaRPr lang="en-US" altLang="ja-JP" dirty="0"/>
          </a:p>
          <a:p>
            <a:endParaRPr lang="en-US" altLang="ja-JP" dirty="0"/>
          </a:p>
          <a:p>
            <a:r>
              <a:rPr lang="ja-JP" altLang="en-US" dirty="0"/>
              <a:t>余談ですが、皆さんが何か新製品を売るとき、ピーク期のものは避けた方が無難だと言うことがわかるでしょう。ここにある製品を売ってしまうと、その後ほぼ確実に幻滅期に入り、お客様からお叱りを受けることになりかねません。安定期に入った製品こそが、安心して販売できる製品ということができます。</a:t>
            </a:r>
            <a:endParaRPr lang="en-US" altLang="ja-JP" dirty="0"/>
          </a:p>
          <a:p>
            <a:endParaRPr lang="ja-JP" altLang="en-US" dirty="0"/>
          </a:p>
        </p:txBody>
      </p:sp>
      <p:sp>
        <p:nvSpPr>
          <p:cNvPr id="46084"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B1794F6A-3D9B-47A0-B90F-0B261CA0625D}" type="slidenum">
              <a:rPr lang="ja-JP" altLang="en-US" smtClean="0"/>
              <a:pPr/>
              <a:t>72</a:t>
            </a:fld>
            <a:endParaRPr lang="ja-JP" altLang="en-US"/>
          </a:p>
        </p:txBody>
      </p:sp>
    </p:spTree>
    <p:extLst>
      <p:ext uri="{BB962C8B-B14F-4D97-AF65-F5344CB8AC3E}">
        <p14:creationId xmlns:p14="http://schemas.microsoft.com/office/powerpoint/2010/main" val="102432180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44035" name="ノート プレースホルダ 2"/>
          <p:cNvSpPr>
            <a:spLocks noGrp="1"/>
          </p:cNvSpPr>
          <p:nvPr>
            <p:ph type="body" idx="1"/>
          </p:nvPr>
        </p:nvSpPr>
        <p:spPr bwMode="auto">
          <a:noFill/>
        </p:spPr>
        <p:txBody>
          <a:bodyPr wrap="square" numCol="1" anchor="t" anchorCtr="0" compatLnSpc="1">
            <a:prstTxWarp prst="textNoShape">
              <a:avLst/>
            </a:prstTxWarp>
          </a:bodyPr>
          <a:lstStyle/>
          <a:p>
            <a:r>
              <a:rPr lang="en-US" altLang="ja-JP" dirty="0"/>
              <a:t>SOA</a:t>
            </a:r>
            <a:r>
              <a:rPr lang="ja-JP" altLang="en-US" dirty="0"/>
              <a:t>について</a:t>
            </a:r>
            <a:r>
              <a:rPr lang="en-US" altLang="ja-JP" dirty="0"/>
              <a:t>Wikipedia</a:t>
            </a:r>
            <a:r>
              <a:rPr lang="ja-JP" altLang="en-US" dirty="0"/>
              <a:t>を見てみると、このような説明になります。よくわかりませんね。</a:t>
            </a:r>
            <a:endParaRPr lang="en-US" altLang="ja-JP" dirty="0"/>
          </a:p>
          <a:p>
            <a:endParaRPr lang="en-US" altLang="ja-JP" dirty="0"/>
          </a:p>
          <a:p>
            <a:r>
              <a:rPr lang="en-US" altLang="ja-JP" dirty="0"/>
              <a:t>Wikipedia</a:t>
            </a:r>
            <a:r>
              <a:rPr lang="ja-JP" altLang="en-US" dirty="0"/>
              <a:t>で言っている「業務上の一処理に相当する単位」とは、ビジネスプロセスのことです。つまり、</a:t>
            </a:r>
            <a:r>
              <a:rPr lang="en-US" altLang="ja-JP" dirty="0"/>
              <a:t>SOA</a:t>
            </a:r>
            <a:r>
              <a:rPr lang="ja-JP" altLang="en-US" dirty="0"/>
              <a:t>は、</a:t>
            </a:r>
            <a:r>
              <a:rPr lang="ja-JP" altLang="en-US" sz="1200" dirty="0">
                <a:solidFill>
                  <a:schemeClr val="bg1"/>
                </a:solidFill>
                <a:latin typeface="+mn-lt"/>
                <a:ea typeface="+mn-ea"/>
              </a:rPr>
              <a:t>ビジネスプロセスに沿って業務システムを構築することであるといえます。</a:t>
            </a:r>
            <a:endParaRPr lang="en-US" altLang="ja-JP" sz="1200" dirty="0">
              <a:solidFill>
                <a:schemeClr val="bg1"/>
              </a:solidFill>
              <a:latin typeface="+mn-lt"/>
              <a:ea typeface="+mn-ea"/>
            </a:endParaRPr>
          </a:p>
          <a:p>
            <a:r>
              <a:rPr lang="ja-JP" altLang="en-US" sz="1200" dirty="0">
                <a:solidFill>
                  <a:schemeClr val="bg1"/>
                </a:solidFill>
                <a:latin typeface="+mn-lt"/>
                <a:ea typeface="+mn-ea"/>
              </a:rPr>
              <a:t>ここで大事なのは、</a:t>
            </a:r>
            <a:r>
              <a:rPr lang="en-US" altLang="ja-JP" sz="1200" dirty="0">
                <a:solidFill>
                  <a:schemeClr val="bg1"/>
                </a:solidFill>
              </a:rPr>
              <a:t>SOA</a:t>
            </a:r>
            <a:r>
              <a:rPr lang="ja-JP" altLang="en-US" sz="1200" dirty="0">
                <a:solidFill>
                  <a:schemeClr val="bg1"/>
                </a:solidFill>
              </a:rPr>
              <a:t>という製品は存在しないということです。</a:t>
            </a:r>
            <a:r>
              <a:rPr lang="en-US" altLang="ja-JP" sz="1200" dirty="0">
                <a:solidFill>
                  <a:schemeClr val="bg1"/>
                </a:solidFill>
              </a:rPr>
              <a:t>SOA</a:t>
            </a:r>
            <a:r>
              <a:rPr lang="ja-JP" altLang="en-US" sz="1200" dirty="0">
                <a:solidFill>
                  <a:schemeClr val="bg1"/>
                </a:solidFill>
              </a:rPr>
              <a:t>という考え方に基づいて、</a:t>
            </a:r>
            <a:r>
              <a:rPr lang="ja-JP" altLang="en-US" sz="1200" dirty="0">
                <a:solidFill>
                  <a:schemeClr val="bg1"/>
                </a:solidFill>
                <a:latin typeface="+mn-lt"/>
                <a:ea typeface="+mn-ea"/>
              </a:rPr>
              <a:t>大規模なシステムを個々のプロセスに対応するサービスの集まりとして構築するということで、システム構築の方法論であり、考え方なのです。</a:t>
            </a:r>
            <a:endParaRPr lang="en-US" altLang="ja-JP" sz="1200" dirty="0">
              <a:solidFill>
                <a:schemeClr val="bg1"/>
              </a:solidFill>
              <a:latin typeface="+mn-lt"/>
              <a:ea typeface="+mn-ea"/>
            </a:endParaRPr>
          </a:p>
          <a:p>
            <a:endParaRPr lang="en-US" altLang="ja-JP" sz="1200" dirty="0">
              <a:solidFill>
                <a:schemeClr val="bg1"/>
              </a:solidFill>
              <a:latin typeface="+mn-lt"/>
              <a:ea typeface="+mn-ea"/>
            </a:endParaRPr>
          </a:p>
          <a:p>
            <a:r>
              <a:rPr lang="en-US" altLang="ja-JP" sz="1200" dirty="0">
                <a:solidFill>
                  <a:schemeClr val="bg1"/>
                </a:solidFill>
                <a:latin typeface="+mn-lt"/>
                <a:ea typeface="+mn-ea"/>
              </a:rPr>
              <a:t>SOA</a:t>
            </a:r>
            <a:r>
              <a:rPr lang="ja-JP" altLang="en-US" sz="1200" dirty="0">
                <a:solidFill>
                  <a:schemeClr val="bg1"/>
                </a:solidFill>
                <a:latin typeface="+mn-lt"/>
                <a:ea typeface="+mn-ea"/>
              </a:rPr>
              <a:t>がこの時点で見直されてきた最大の要因は、クラウドとの親和性が非常に高い、ということです。ビジネスプロセスを</a:t>
            </a:r>
            <a:r>
              <a:rPr lang="en-US" altLang="ja-JP" sz="1200" dirty="0">
                <a:solidFill>
                  <a:schemeClr val="bg1"/>
                </a:solidFill>
                <a:latin typeface="+mn-lt"/>
                <a:ea typeface="+mn-ea"/>
              </a:rPr>
              <a:t>Web</a:t>
            </a:r>
            <a:r>
              <a:rPr lang="ja-JP" altLang="en-US" sz="1200" dirty="0">
                <a:solidFill>
                  <a:schemeClr val="bg1"/>
                </a:solidFill>
                <a:latin typeface="+mn-lt"/>
                <a:ea typeface="+mn-ea"/>
              </a:rPr>
              <a:t>サービスとして実装することにより、簡単にクラウド上に展開できるからです。</a:t>
            </a:r>
            <a:endParaRPr lang="en-US" altLang="ja-JP" sz="1200" dirty="0">
              <a:solidFill>
                <a:schemeClr val="bg1"/>
              </a:solidFill>
              <a:latin typeface="+mn-lt"/>
              <a:ea typeface="+mn-ea"/>
            </a:endParaRPr>
          </a:p>
          <a:p>
            <a:endParaRPr lang="en-US" altLang="ja-JP" sz="1200" dirty="0">
              <a:solidFill>
                <a:schemeClr val="bg1"/>
              </a:solidFill>
              <a:latin typeface="+mn-lt"/>
              <a:ea typeface="+mn-ea"/>
            </a:endParaRPr>
          </a:p>
          <a:p>
            <a:r>
              <a:rPr lang="ja-JP" altLang="en-US" sz="1200" dirty="0">
                <a:solidFill>
                  <a:schemeClr val="bg1"/>
                </a:solidFill>
                <a:latin typeface="+mn-lt"/>
                <a:ea typeface="+mn-ea"/>
              </a:rPr>
              <a:t>ですから、</a:t>
            </a:r>
            <a:r>
              <a:rPr lang="en-US" altLang="ja-JP" sz="1200" dirty="0">
                <a:solidFill>
                  <a:schemeClr val="bg1"/>
                </a:solidFill>
                <a:latin typeface="+mn-lt"/>
                <a:ea typeface="+mn-ea"/>
              </a:rPr>
              <a:t>Web</a:t>
            </a:r>
            <a:r>
              <a:rPr lang="ja-JP" altLang="en-US" sz="1200" dirty="0">
                <a:solidFill>
                  <a:schemeClr val="bg1"/>
                </a:solidFill>
                <a:latin typeface="+mn-lt"/>
                <a:ea typeface="+mn-ea"/>
              </a:rPr>
              <a:t>サービス＝</a:t>
            </a:r>
            <a:r>
              <a:rPr lang="en-US" altLang="ja-JP" sz="1200" dirty="0">
                <a:solidFill>
                  <a:schemeClr val="bg1"/>
                </a:solidFill>
                <a:latin typeface="+mn-lt"/>
                <a:ea typeface="+mn-ea"/>
              </a:rPr>
              <a:t>SOA</a:t>
            </a:r>
            <a:r>
              <a:rPr lang="ja-JP" altLang="en-US" sz="1200" dirty="0">
                <a:solidFill>
                  <a:schemeClr val="bg1"/>
                </a:solidFill>
                <a:latin typeface="+mn-lt"/>
                <a:ea typeface="+mn-ea"/>
              </a:rPr>
              <a:t>ということではありません。ただ、実装方法として</a:t>
            </a:r>
            <a:r>
              <a:rPr lang="en-US" altLang="ja-JP" sz="1200" dirty="0">
                <a:solidFill>
                  <a:schemeClr val="bg1"/>
                </a:solidFill>
                <a:latin typeface="+mn-lt"/>
                <a:ea typeface="+mn-ea"/>
              </a:rPr>
              <a:t>Web</a:t>
            </a:r>
            <a:r>
              <a:rPr lang="ja-JP" altLang="en-US" sz="1200" dirty="0">
                <a:solidFill>
                  <a:schemeClr val="bg1"/>
                </a:solidFill>
                <a:latin typeface="+mn-lt"/>
                <a:ea typeface="+mn-ea"/>
              </a:rPr>
              <a:t>サービスが使われることが多く、そのほうが活用しやすい、ということです。</a:t>
            </a:r>
            <a:endParaRPr lang="en-US" altLang="ja-JP" sz="1200" dirty="0">
              <a:solidFill>
                <a:schemeClr val="bg1"/>
              </a:solidFill>
              <a:latin typeface="+mn-lt"/>
              <a:ea typeface="+mn-ea"/>
            </a:endParaRPr>
          </a:p>
          <a:p>
            <a:r>
              <a:rPr lang="en-US" altLang="ja-JP" sz="1200" dirty="0">
                <a:solidFill>
                  <a:schemeClr val="bg1"/>
                </a:solidFill>
                <a:latin typeface="+mn-lt"/>
                <a:ea typeface="+mn-ea"/>
              </a:rPr>
              <a:t>Web</a:t>
            </a:r>
            <a:r>
              <a:rPr lang="ja-JP" altLang="en-US" sz="1200" dirty="0">
                <a:solidFill>
                  <a:schemeClr val="bg1"/>
                </a:solidFill>
                <a:latin typeface="+mn-lt"/>
                <a:ea typeface="+mn-ea"/>
              </a:rPr>
              <a:t>アプリケーションサーバーや</a:t>
            </a:r>
            <a:r>
              <a:rPr lang="en-US" altLang="ja-JP" sz="1200" dirty="0">
                <a:solidFill>
                  <a:schemeClr val="bg1"/>
                </a:solidFill>
                <a:latin typeface="+mn-lt"/>
                <a:ea typeface="+mn-ea"/>
              </a:rPr>
              <a:t>SOAP</a:t>
            </a:r>
            <a:r>
              <a:rPr lang="ja-JP" altLang="en-US" sz="1200" dirty="0">
                <a:solidFill>
                  <a:schemeClr val="bg1"/>
                </a:solidFill>
                <a:latin typeface="+mn-lt"/>
                <a:ea typeface="+mn-ea"/>
              </a:rPr>
              <a:t>などは、</a:t>
            </a:r>
            <a:r>
              <a:rPr lang="en-US" altLang="ja-JP" sz="1200" dirty="0">
                <a:solidFill>
                  <a:schemeClr val="bg1"/>
                </a:solidFill>
                <a:latin typeface="+mn-lt"/>
                <a:ea typeface="+mn-ea"/>
              </a:rPr>
              <a:t>SOA</a:t>
            </a:r>
            <a:r>
              <a:rPr lang="ja-JP" altLang="en-US" sz="1200" dirty="0">
                <a:solidFill>
                  <a:schemeClr val="bg1"/>
                </a:solidFill>
                <a:latin typeface="+mn-lt"/>
                <a:ea typeface="+mn-ea"/>
              </a:rPr>
              <a:t>によるシステム構築のための技術的要素に過ぎないといえます。</a:t>
            </a:r>
            <a:endParaRPr lang="en-US" altLang="ja-JP" sz="1200" dirty="0">
              <a:solidFill>
                <a:schemeClr val="bg1"/>
              </a:solidFill>
              <a:latin typeface="+mn-lt"/>
              <a:ea typeface="+mn-ea"/>
            </a:endParaRPr>
          </a:p>
          <a:p>
            <a:endParaRPr lang="en-US" altLang="ja-JP" dirty="0"/>
          </a:p>
          <a:p>
            <a:endParaRPr lang="ja-JP" altLang="en-US" dirty="0"/>
          </a:p>
        </p:txBody>
      </p:sp>
      <p:sp>
        <p:nvSpPr>
          <p:cNvPr id="44036"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02F91253-CFB9-4825-B96F-1F21694551A4}" type="slidenum">
              <a:rPr lang="ja-JP" altLang="en-US" smtClean="0"/>
              <a:pPr/>
              <a:t>73</a:t>
            </a:fld>
            <a:endParaRPr lang="ja-JP" altLang="en-US"/>
          </a:p>
        </p:txBody>
      </p:sp>
    </p:spTree>
    <p:extLst>
      <p:ext uri="{BB962C8B-B14F-4D97-AF65-F5344CB8AC3E}">
        <p14:creationId xmlns:p14="http://schemas.microsoft.com/office/powerpoint/2010/main" val="180300841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sz="1200" kern="1200">
                <a:solidFill>
                  <a:schemeClr val="tx1"/>
                </a:solidFill>
                <a:effectLst/>
                <a:latin typeface="+mn-lt"/>
                <a:ea typeface="+mn-ea"/>
                <a:cs typeface="+mn-cs"/>
              </a:rPr>
              <a:t>こうしてできたのが、</a:t>
            </a:r>
            <a:r>
              <a:rPr kumimoji="1" lang="en-US" altLang="ja-JP" sz="1200" kern="1200">
                <a:solidFill>
                  <a:schemeClr val="tx1"/>
                </a:solidFill>
                <a:effectLst/>
                <a:latin typeface="+mn-lt"/>
                <a:ea typeface="+mn-ea"/>
                <a:cs typeface="+mn-cs"/>
              </a:rPr>
              <a:t>Web</a:t>
            </a:r>
            <a:r>
              <a:rPr kumimoji="1" lang="ja-JP" altLang="en-US" sz="1200" kern="1200">
                <a:solidFill>
                  <a:schemeClr val="tx1"/>
                </a:solidFill>
                <a:effectLst/>
                <a:latin typeface="+mn-lt"/>
                <a:ea typeface="+mn-ea"/>
                <a:cs typeface="+mn-cs"/>
              </a:rPr>
              <a:t>ブラウザーをクライアントとして使おうとする</a:t>
            </a:r>
            <a:r>
              <a:rPr kumimoji="1" lang="en-US" altLang="ja-JP" sz="1200" kern="1200">
                <a:solidFill>
                  <a:schemeClr val="tx1"/>
                </a:solidFill>
                <a:effectLst/>
                <a:latin typeface="+mn-lt"/>
                <a:ea typeface="+mn-ea"/>
                <a:cs typeface="+mn-cs"/>
              </a:rPr>
              <a:t>Web</a:t>
            </a:r>
            <a:r>
              <a:rPr kumimoji="1" lang="ja-JP" altLang="en-US" sz="1200" kern="1200">
                <a:solidFill>
                  <a:schemeClr val="tx1"/>
                </a:solidFill>
                <a:effectLst/>
                <a:latin typeface="+mn-lt"/>
                <a:ea typeface="+mn-ea"/>
                <a:cs typeface="+mn-cs"/>
              </a:rPr>
              <a:t>システムです。</a:t>
            </a:r>
            <a:endParaRPr kumimoji="1" lang="en-US" altLang="ja-JP" sz="1200" kern="1200">
              <a:solidFill>
                <a:schemeClr val="tx1"/>
              </a:solidFill>
              <a:effectLst/>
              <a:latin typeface="+mn-lt"/>
              <a:ea typeface="+mn-ea"/>
              <a:cs typeface="+mn-cs"/>
            </a:endParaRPr>
          </a:p>
          <a:p>
            <a:endParaRPr kumimoji="1" lang="en-US" altLang="ja-JP" sz="1200" kern="1200">
              <a:solidFill>
                <a:schemeClr val="tx1"/>
              </a:solidFill>
              <a:effectLst/>
              <a:latin typeface="+mn-lt"/>
              <a:ea typeface="+mn-ea"/>
              <a:cs typeface="+mn-cs"/>
            </a:endParaRPr>
          </a:p>
          <a:p>
            <a:r>
              <a:rPr kumimoji="1" lang="ja-JP" altLang="ja-JP" sz="1200" b="1" kern="1200">
                <a:solidFill>
                  <a:schemeClr val="tx1"/>
                </a:solidFill>
                <a:effectLst/>
                <a:latin typeface="+mn-lt"/>
                <a:ea typeface="+mn-ea"/>
                <a:cs typeface="+mn-cs"/>
              </a:rPr>
              <a:t>クライアント</a:t>
            </a:r>
            <a:r>
              <a:rPr kumimoji="1" lang="ja-JP" altLang="ja-JP" sz="1200" b="1" kern="1200" dirty="0">
                <a:solidFill>
                  <a:schemeClr val="tx1"/>
                </a:solidFill>
                <a:effectLst/>
                <a:latin typeface="+mn-lt"/>
                <a:ea typeface="+mn-ea"/>
                <a:cs typeface="+mn-cs"/>
              </a:rPr>
              <a:t>・サーバー</a:t>
            </a:r>
          </a:p>
          <a:p>
            <a:r>
              <a:rPr kumimoji="1" lang="ja-JP" altLang="ja-JP" sz="1200" kern="1200" dirty="0">
                <a:solidFill>
                  <a:schemeClr val="tx1"/>
                </a:solidFill>
                <a:effectLst/>
                <a:latin typeface="+mn-lt"/>
                <a:ea typeface="+mn-ea"/>
                <a:cs typeface="+mn-cs"/>
              </a:rPr>
              <a:t>メインフレームの時代、クライアントは、文字しか表示・入力できないものでした。パソコンの出現は、この操作をパソコンに肩代わりさせ、表現力と操作性を高め、大きな処理やデータ管理を強力なサーバーに任せ、連携・役割分担して使う「クライアント・サーバー」を誕生させたのです。</a:t>
            </a:r>
            <a:endParaRPr kumimoji="1" lang="en-US" altLang="ja-JP" sz="1200" kern="1200" dirty="0">
              <a:solidFill>
                <a:schemeClr val="tx1"/>
              </a:solidFill>
              <a:effectLst/>
              <a:latin typeface="+mn-lt"/>
              <a:ea typeface="+mn-ea"/>
              <a:cs typeface="+mn-cs"/>
            </a:endParaRPr>
          </a:p>
          <a:p>
            <a:endParaRPr kumimoji="1" lang="ja-JP" altLang="ja-JP" sz="1200" kern="1200" dirty="0">
              <a:solidFill>
                <a:schemeClr val="tx1"/>
              </a:solidFill>
              <a:effectLst/>
              <a:latin typeface="+mn-lt"/>
              <a:ea typeface="+mn-ea"/>
              <a:cs typeface="+mn-cs"/>
            </a:endParaRPr>
          </a:p>
          <a:p>
            <a:r>
              <a:rPr kumimoji="1" lang="en-US" altLang="ja-JP" sz="1200" b="1" kern="1200" dirty="0">
                <a:solidFill>
                  <a:schemeClr val="tx1"/>
                </a:solidFill>
                <a:effectLst/>
                <a:latin typeface="+mn-lt"/>
                <a:ea typeface="+mn-ea"/>
                <a:cs typeface="+mn-cs"/>
              </a:rPr>
              <a:t>Web</a:t>
            </a:r>
            <a:r>
              <a:rPr kumimoji="1" lang="ja-JP" altLang="ja-JP" sz="1200" b="1" kern="1200" dirty="0">
                <a:solidFill>
                  <a:schemeClr val="tx1"/>
                </a:solidFill>
                <a:effectLst/>
                <a:latin typeface="+mn-lt"/>
                <a:ea typeface="+mn-ea"/>
                <a:cs typeface="+mn-cs"/>
              </a:rPr>
              <a:t>システム</a:t>
            </a:r>
          </a:p>
          <a:p>
            <a:r>
              <a:rPr kumimoji="1" lang="ja-JP" altLang="ja-JP" sz="1200" kern="1200" dirty="0">
                <a:solidFill>
                  <a:schemeClr val="tx1"/>
                </a:solidFill>
                <a:effectLst/>
                <a:latin typeface="+mn-lt"/>
                <a:ea typeface="+mn-ea"/>
                <a:cs typeface="+mn-cs"/>
              </a:rPr>
              <a:t>「クライアント・サーバー」は、表現力と操作性を向上させた一方で、業務ごとにクライアント用のソフトウェアを開発・導入、トラブル対応、バージョンアップなどの運用管理負担は大幅に増やしました。</a:t>
            </a:r>
          </a:p>
          <a:p>
            <a:r>
              <a:rPr kumimoji="1" lang="ja-JP" altLang="ja-JP" sz="1200" kern="1200" dirty="0">
                <a:solidFill>
                  <a:schemeClr val="tx1"/>
                </a:solidFill>
                <a:effectLst/>
                <a:latin typeface="+mn-lt"/>
                <a:ea typeface="+mn-ea"/>
                <a:cs typeface="+mn-cs"/>
              </a:rPr>
              <a:t>そこに登場したのが「</a:t>
            </a:r>
            <a:r>
              <a:rPr kumimoji="1" lang="en-US" altLang="ja-JP" sz="1200" kern="1200" dirty="0">
                <a:solidFill>
                  <a:schemeClr val="tx1"/>
                </a:solidFill>
                <a:effectLst/>
                <a:latin typeface="+mn-lt"/>
                <a:ea typeface="+mn-ea"/>
                <a:cs typeface="+mn-cs"/>
              </a:rPr>
              <a:t>Web</a:t>
            </a:r>
            <a:r>
              <a:rPr kumimoji="1" lang="ja-JP" altLang="ja-JP" sz="1200" kern="1200" dirty="0">
                <a:solidFill>
                  <a:schemeClr val="tx1"/>
                </a:solidFill>
                <a:effectLst/>
                <a:latin typeface="+mn-lt"/>
                <a:ea typeface="+mn-ea"/>
                <a:cs typeface="+mn-cs"/>
              </a:rPr>
              <a:t>システム」です。</a:t>
            </a:r>
            <a:r>
              <a:rPr kumimoji="1" lang="en-US" altLang="ja-JP" sz="1200" kern="1200" dirty="0">
                <a:solidFill>
                  <a:schemeClr val="tx1"/>
                </a:solidFill>
                <a:effectLst/>
                <a:latin typeface="+mn-lt"/>
                <a:ea typeface="+mn-ea"/>
                <a:cs typeface="+mn-cs"/>
              </a:rPr>
              <a:t>1995</a:t>
            </a:r>
            <a:r>
              <a:rPr kumimoji="1" lang="ja-JP" altLang="ja-JP" sz="1200" kern="1200" dirty="0">
                <a:solidFill>
                  <a:schemeClr val="tx1"/>
                </a:solidFill>
                <a:effectLst/>
                <a:latin typeface="+mn-lt"/>
                <a:ea typeface="+mn-ea"/>
                <a:cs typeface="+mn-cs"/>
              </a:rPr>
              <a:t>年の</a:t>
            </a:r>
            <a:r>
              <a:rPr kumimoji="1" lang="en-US" altLang="ja-JP" sz="1200" kern="1200" dirty="0">
                <a:solidFill>
                  <a:schemeClr val="tx1"/>
                </a:solidFill>
                <a:effectLst/>
                <a:latin typeface="+mn-lt"/>
                <a:ea typeface="+mn-ea"/>
                <a:cs typeface="+mn-cs"/>
              </a:rPr>
              <a:t>Windows95</a:t>
            </a:r>
            <a:r>
              <a:rPr kumimoji="1" lang="ja-JP" altLang="ja-JP" sz="1200" kern="1200" dirty="0">
                <a:solidFill>
                  <a:schemeClr val="tx1"/>
                </a:solidFill>
                <a:effectLst/>
                <a:latin typeface="+mn-lt"/>
                <a:ea typeface="+mn-ea"/>
                <a:cs typeface="+mn-cs"/>
              </a:rPr>
              <a:t>以降、パソコンに標準装備されたブラウザで業務システムを利用しようというものです。これにより、業務個別のプログラムを開発しなくても高い表現力や操作性を実現できると期待されたのですが、当時のブラウザでは機能が足りず、使い勝手が良くなかったことから、あまり広がりませんでした。ただ、ブラウザは様々なデバイスで動作するため、</a:t>
            </a:r>
            <a:r>
              <a:rPr kumimoji="1" lang="en-US" altLang="ja-JP" sz="1200" kern="1200" dirty="0">
                <a:solidFill>
                  <a:schemeClr val="tx1"/>
                </a:solidFill>
                <a:effectLst/>
                <a:latin typeface="+mn-lt"/>
                <a:ea typeface="+mn-ea"/>
                <a:cs typeface="+mn-cs"/>
              </a:rPr>
              <a:t>Windows</a:t>
            </a:r>
            <a:r>
              <a:rPr kumimoji="1" lang="ja-JP" altLang="ja-JP" sz="1200" kern="1200" dirty="0" err="1">
                <a:solidFill>
                  <a:schemeClr val="tx1"/>
                </a:solidFill>
                <a:effectLst/>
                <a:latin typeface="+mn-lt"/>
                <a:ea typeface="+mn-ea"/>
                <a:cs typeface="+mn-cs"/>
              </a:rPr>
              <a:t>への</a:t>
            </a:r>
            <a:r>
              <a:rPr kumimoji="1" lang="ja-JP" altLang="ja-JP" sz="1200" kern="1200" dirty="0">
                <a:solidFill>
                  <a:schemeClr val="tx1"/>
                </a:solidFill>
                <a:effectLst/>
                <a:latin typeface="+mn-lt"/>
                <a:ea typeface="+mn-ea"/>
                <a:cs typeface="+mn-cs"/>
              </a:rPr>
              <a:t>ベンダーロックインを回避できる可能性もありました。この考え方は後のクラウドに繋がる重要な発想となったの</a:t>
            </a:r>
            <a:r>
              <a:rPr kumimoji="1" lang="ja-JP" altLang="ja-JP" sz="1200" kern="1200">
                <a:solidFill>
                  <a:schemeClr val="tx1"/>
                </a:solidFill>
                <a:effectLst/>
                <a:latin typeface="+mn-lt"/>
                <a:ea typeface="+mn-ea"/>
                <a:cs typeface="+mn-cs"/>
              </a:rPr>
              <a:t>です。</a:t>
            </a:r>
            <a:endParaRPr kumimoji="1" lang="en-US" altLang="ja-JP" sz="1200" kern="1200">
              <a:solidFill>
                <a:schemeClr val="tx1"/>
              </a:solidFill>
              <a:effectLst/>
              <a:latin typeface="+mn-lt"/>
              <a:ea typeface="+mn-ea"/>
              <a:cs typeface="+mn-cs"/>
            </a:endParaRPr>
          </a:p>
          <a:p>
            <a:endParaRPr kumimoji="1" lang="en-US" altLang="ja-JP" sz="1200" kern="1200">
              <a:solidFill>
                <a:schemeClr val="tx1"/>
              </a:solidFill>
              <a:effectLst/>
              <a:latin typeface="+mn-lt"/>
              <a:ea typeface="+mn-ea"/>
              <a:cs typeface="+mn-cs"/>
            </a:endParaRPr>
          </a:p>
          <a:p>
            <a:r>
              <a:rPr kumimoji="1" lang="ja-JP" altLang="en-US" sz="1200" kern="1200">
                <a:solidFill>
                  <a:schemeClr val="tx1"/>
                </a:solidFill>
                <a:effectLst/>
                <a:latin typeface="+mn-lt"/>
                <a:ea typeface="+mn-ea"/>
                <a:cs typeface="+mn-cs"/>
              </a:rPr>
              <a:t>この頃、</a:t>
            </a:r>
            <a:r>
              <a:rPr kumimoji="1" lang="en-US" altLang="ja-JP" sz="1200" kern="1200">
                <a:solidFill>
                  <a:schemeClr val="tx1"/>
                </a:solidFill>
                <a:effectLst/>
                <a:latin typeface="+mn-lt"/>
                <a:ea typeface="+mn-ea"/>
                <a:cs typeface="+mn-cs"/>
              </a:rPr>
              <a:t>Web</a:t>
            </a:r>
            <a:r>
              <a:rPr kumimoji="1" lang="ja-JP" altLang="en-US" sz="1200" kern="1200">
                <a:solidFill>
                  <a:schemeClr val="tx1"/>
                </a:solidFill>
                <a:effectLst/>
                <a:latin typeface="+mn-lt"/>
                <a:ea typeface="+mn-ea"/>
                <a:cs typeface="+mn-cs"/>
              </a:rPr>
              <a:t>サービスという言葉が使われ始めます。</a:t>
            </a:r>
            <a:r>
              <a:rPr kumimoji="1" lang="en-US" altLang="ja-JP" sz="1200" kern="1200">
                <a:solidFill>
                  <a:schemeClr val="tx1"/>
                </a:solidFill>
                <a:effectLst/>
                <a:latin typeface="+mn-lt"/>
                <a:ea typeface="+mn-ea"/>
                <a:cs typeface="+mn-cs"/>
              </a:rPr>
              <a:t>Wikipedia</a:t>
            </a:r>
            <a:r>
              <a:rPr kumimoji="1" lang="ja-JP" altLang="en-US" sz="1200" kern="1200">
                <a:solidFill>
                  <a:schemeClr val="tx1"/>
                </a:solidFill>
                <a:effectLst/>
                <a:latin typeface="+mn-lt"/>
                <a:ea typeface="+mn-ea"/>
                <a:cs typeface="+mn-cs"/>
              </a:rPr>
              <a:t>によると、</a:t>
            </a:r>
            <a:r>
              <a:rPr kumimoji="1" lang="en-US" altLang="ja-JP" sz="1200" kern="1200">
                <a:solidFill>
                  <a:schemeClr val="tx1"/>
                </a:solidFill>
                <a:effectLst/>
                <a:latin typeface="+mn-lt"/>
                <a:ea typeface="+mn-ea"/>
                <a:cs typeface="+mn-cs"/>
              </a:rPr>
              <a:t>Web</a:t>
            </a:r>
            <a:r>
              <a:rPr kumimoji="1" lang="ja-JP" altLang="en-US" sz="1200" kern="1200">
                <a:solidFill>
                  <a:schemeClr val="tx1"/>
                </a:solidFill>
                <a:effectLst/>
                <a:latin typeface="+mn-lt"/>
                <a:ea typeface="+mn-ea"/>
                <a:cs typeface="+mn-cs"/>
              </a:rPr>
              <a:t>サービスは「</a:t>
            </a:r>
            <a:r>
              <a:rPr kumimoji="1" lang="en-US" altLang="ja-JP" sz="1200" kern="1200">
                <a:solidFill>
                  <a:schemeClr val="tx1"/>
                </a:solidFill>
                <a:effectLst/>
                <a:latin typeface="+mn-lt"/>
                <a:ea typeface="+mn-ea"/>
                <a:cs typeface="+mn-cs"/>
              </a:rPr>
              <a:t>W3C</a:t>
            </a:r>
            <a:r>
              <a:rPr kumimoji="1" lang="ja-JP" altLang="en-US" sz="1200" kern="1200">
                <a:solidFill>
                  <a:schemeClr val="tx1"/>
                </a:solidFill>
                <a:effectLst/>
                <a:latin typeface="+mn-lt"/>
                <a:ea typeface="+mn-ea"/>
                <a:cs typeface="+mn-cs"/>
              </a:rPr>
              <a:t>においては、</a:t>
            </a:r>
            <a:r>
              <a:rPr kumimoji="1" lang="en-US" altLang="ja-JP" sz="1200" kern="1200">
                <a:solidFill>
                  <a:schemeClr val="tx1"/>
                </a:solidFill>
                <a:effectLst/>
                <a:latin typeface="+mn-lt"/>
                <a:ea typeface="+mn-ea"/>
                <a:cs typeface="+mn-cs"/>
              </a:rPr>
              <a:t>Web</a:t>
            </a:r>
            <a:r>
              <a:rPr kumimoji="1" lang="ja-JP" altLang="en-US" sz="1200" kern="1200">
                <a:solidFill>
                  <a:schemeClr val="tx1"/>
                </a:solidFill>
                <a:effectLst/>
                <a:latin typeface="+mn-lt"/>
                <a:ea typeface="+mn-ea"/>
                <a:cs typeface="+mn-cs"/>
              </a:rPr>
              <a:t>サービスとは、さまざまなプラットフォーム上で動作する異なるソフトウェア同士が相互運用するための標準的な手段を提供するものと説明されている。」とされています。</a:t>
            </a:r>
            <a:endParaRPr kumimoji="1" lang="en-US" altLang="ja-JP" sz="1200" kern="1200" dirty="0">
              <a:solidFill>
                <a:schemeClr val="tx1"/>
              </a:solidFill>
              <a:effectLst/>
              <a:latin typeface="+mn-lt"/>
              <a:ea typeface="+mn-ea"/>
              <a:cs typeface="+mn-cs"/>
            </a:endParaRPr>
          </a:p>
          <a:p>
            <a:endParaRPr kumimoji="1" lang="ja-JP" altLang="ja-JP" sz="1200" kern="1200" dirty="0">
              <a:solidFill>
                <a:schemeClr val="tx1"/>
              </a:solidFill>
              <a:effectLst/>
              <a:latin typeface="+mn-lt"/>
              <a:ea typeface="+mn-ea"/>
              <a:cs typeface="+mn-cs"/>
            </a:endParaRPr>
          </a:p>
          <a:p>
            <a:r>
              <a:rPr kumimoji="1" lang="en-US" altLang="ja-JP" sz="1200" b="1" kern="1200" dirty="0">
                <a:solidFill>
                  <a:schemeClr val="tx1"/>
                </a:solidFill>
                <a:effectLst/>
                <a:latin typeface="+mn-lt"/>
                <a:ea typeface="+mn-ea"/>
                <a:cs typeface="+mn-cs"/>
              </a:rPr>
              <a:t>RIC</a:t>
            </a:r>
            <a:r>
              <a:rPr kumimoji="1" lang="ja-JP" altLang="ja-JP" sz="1200" b="1" kern="1200" dirty="0">
                <a:solidFill>
                  <a:schemeClr val="tx1"/>
                </a:solidFill>
                <a:effectLst/>
                <a:latin typeface="+mn-lt"/>
                <a:ea typeface="+mn-ea"/>
                <a:cs typeface="+mn-cs"/>
              </a:rPr>
              <a:t>と</a:t>
            </a:r>
            <a:r>
              <a:rPr kumimoji="1" lang="en-US" altLang="ja-JP" sz="1200" b="1" kern="1200" dirty="0">
                <a:solidFill>
                  <a:schemeClr val="tx1"/>
                </a:solidFill>
                <a:effectLst/>
                <a:latin typeface="+mn-lt"/>
                <a:ea typeface="+mn-ea"/>
                <a:cs typeface="+mn-cs"/>
              </a:rPr>
              <a:t>RIA</a:t>
            </a:r>
            <a:endParaRPr kumimoji="1" lang="ja-JP" altLang="ja-JP" sz="1200" b="1"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次に登場したのが、「プラグイン」の利用です。プラグインとは、標準のブラウザではできない機能を、ブラウザにプログラムを組み込むことで実現する仕組みです。例えば、アニメーションやビデオ、高機能な入力フォームを実現する</a:t>
            </a:r>
            <a:r>
              <a:rPr kumimoji="1" lang="en-US" altLang="ja-JP" sz="1200" kern="1200" dirty="0">
                <a:solidFill>
                  <a:schemeClr val="tx1"/>
                </a:solidFill>
                <a:effectLst/>
                <a:latin typeface="+mn-lt"/>
                <a:ea typeface="+mn-ea"/>
                <a:cs typeface="+mn-cs"/>
              </a:rPr>
              <a:t>Flash</a:t>
            </a:r>
            <a:r>
              <a:rPr kumimoji="1" lang="ja-JP" altLang="ja-JP" sz="1200" kern="1200" dirty="0">
                <a:solidFill>
                  <a:schemeClr val="tx1"/>
                </a:solidFill>
                <a:effectLst/>
                <a:latin typeface="+mn-lt"/>
                <a:ea typeface="+mn-ea"/>
                <a:cs typeface="+mn-cs"/>
              </a:rPr>
              <a:t>はその代表です。</a:t>
            </a:r>
          </a:p>
          <a:p>
            <a:r>
              <a:rPr kumimoji="1" lang="ja-JP" altLang="ja-JP" sz="1200" kern="1200" dirty="0">
                <a:solidFill>
                  <a:schemeClr val="tx1"/>
                </a:solidFill>
                <a:effectLst/>
                <a:latin typeface="+mn-lt"/>
                <a:ea typeface="+mn-ea"/>
                <a:cs typeface="+mn-cs"/>
              </a:rPr>
              <a:t>このようなブラウザは</a:t>
            </a:r>
            <a:r>
              <a:rPr kumimoji="1" lang="en-US" altLang="ja-JP" sz="1200" kern="1200" dirty="0">
                <a:solidFill>
                  <a:schemeClr val="tx1"/>
                </a:solidFill>
                <a:effectLst/>
                <a:latin typeface="+mn-lt"/>
                <a:ea typeface="+mn-ea"/>
                <a:cs typeface="+mn-cs"/>
              </a:rPr>
              <a:t>RIC</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Rich Internet Client</a:t>
            </a:r>
            <a:r>
              <a:rPr kumimoji="1" lang="ja-JP" altLang="ja-JP" sz="1200" kern="1200" dirty="0">
                <a:solidFill>
                  <a:schemeClr val="tx1"/>
                </a:solidFill>
                <a:effectLst/>
                <a:latin typeface="+mn-lt"/>
                <a:ea typeface="+mn-ea"/>
                <a:cs typeface="+mn-cs"/>
              </a:rPr>
              <a:t>）、それを使ったアプリケーションは</a:t>
            </a:r>
            <a:r>
              <a:rPr kumimoji="1" lang="en-US" altLang="ja-JP" sz="1200" kern="1200" dirty="0">
                <a:solidFill>
                  <a:schemeClr val="tx1"/>
                </a:solidFill>
                <a:effectLst/>
                <a:latin typeface="+mn-lt"/>
                <a:ea typeface="+mn-ea"/>
                <a:cs typeface="+mn-cs"/>
              </a:rPr>
              <a:t>RIA</a:t>
            </a:r>
            <a:r>
              <a:rPr kumimoji="1" lang="ja-JP" altLang="ja-JP" sz="1200" kern="1200" dirty="0">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Rich Internet Application</a:t>
            </a:r>
            <a:r>
              <a:rPr kumimoji="1" lang="ja-JP" altLang="ja-JP" sz="1200" kern="1200" dirty="0">
                <a:solidFill>
                  <a:schemeClr val="tx1"/>
                </a:solidFill>
                <a:effectLst/>
                <a:latin typeface="+mn-lt"/>
                <a:ea typeface="+mn-ea"/>
                <a:cs typeface="+mn-cs"/>
              </a:rPr>
              <a:t>）と言われ、表現力と操作性も高まり、利用者も増えてゆきました。</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74</a:t>
            </a:fld>
            <a:endParaRPr kumimoji="1" lang="ja-JP" altLang="en-US"/>
          </a:p>
        </p:txBody>
      </p:sp>
    </p:spTree>
    <p:extLst>
      <p:ext uri="{BB962C8B-B14F-4D97-AF65-F5344CB8AC3E}">
        <p14:creationId xmlns:p14="http://schemas.microsoft.com/office/powerpoint/2010/main" val="19598278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8</a:t>
            </a:fld>
            <a:endParaRPr kumimoji="1" lang="ja-JP" altLang="en-US"/>
          </a:p>
        </p:txBody>
      </p:sp>
    </p:spTree>
    <p:extLst>
      <p:ext uri="{BB962C8B-B14F-4D97-AF65-F5344CB8AC3E}">
        <p14:creationId xmlns:p14="http://schemas.microsoft.com/office/powerpoint/2010/main" val="15553319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前スライドで説明したように、プロセス単位でサービスを実装し、後の組み替えにも対応するという方法は、小規模なシステムであれば有効ですが、大きなシステムになるとコードの見通しも悪くなり、効率的ではなくなります。</a:t>
            </a:r>
            <a:endParaRPr kumimoji="1" lang="en-US" altLang="ja-JP" dirty="0"/>
          </a:p>
          <a:p>
            <a:endParaRPr kumimoji="1" lang="en-US" altLang="ja-JP" dirty="0"/>
          </a:p>
          <a:p>
            <a:r>
              <a:rPr kumimoji="1" lang="ja-JP" altLang="en-US" dirty="0"/>
              <a:t>そのため、モジュール間の汎用的な接続方法を提供するために</a:t>
            </a:r>
            <a:r>
              <a:rPr kumimoji="1" lang="en-US" altLang="ja-JP" dirty="0"/>
              <a:t>ESB (Enterprise Service Bus) </a:t>
            </a:r>
            <a:r>
              <a:rPr kumimoji="1" lang="ja-JP" altLang="en-US" dirty="0"/>
              <a:t>が考え出されました。サービスモジュール向けの標準的な</a:t>
            </a:r>
            <a:r>
              <a:rPr kumimoji="1" lang="en-US" altLang="ja-JP" dirty="0"/>
              <a:t>API</a:t>
            </a:r>
            <a:r>
              <a:rPr kumimoji="1" lang="ja-JP" altLang="en-US" dirty="0"/>
              <a:t>や、開発支援ツール、データの流れを制御するツールなどが含まれています。様々なサービスやシステムを接続することができます。</a:t>
            </a:r>
            <a:endParaRPr kumimoji="1" lang="en-US" altLang="ja-JP" dirty="0"/>
          </a:p>
          <a:p>
            <a:endParaRPr kumimoji="1" lang="en-US" altLang="ja-JP" dirty="0"/>
          </a:p>
          <a:p>
            <a:r>
              <a:rPr kumimoji="1" lang="en-US" altLang="ja-JP" dirty="0"/>
              <a:t>SOA</a:t>
            </a:r>
            <a:r>
              <a:rPr kumimoji="1" lang="ja-JP" altLang="en-US" dirty="0"/>
              <a:t>という製品はありませんが、</a:t>
            </a:r>
            <a:r>
              <a:rPr kumimoji="1" lang="en-US" altLang="ja-JP" dirty="0"/>
              <a:t>ESB</a:t>
            </a:r>
            <a:r>
              <a:rPr kumimoji="1" lang="ja-JP" altLang="en-US" dirty="0"/>
              <a:t>という製品はあります。このため、</a:t>
            </a:r>
            <a:r>
              <a:rPr kumimoji="1" lang="en-US" altLang="ja-JP" dirty="0"/>
              <a:t>ESB</a:t>
            </a:r>
            <a:r>
              <a:rPr kumimoji="1" lang="ja-JP" altLang="en-US" dirty="0"/>
              <a:t>のことを</a:t>
            </a:r>
            <a:r>
              <a:rPr kumimoji="1" lang="en-US" altLang="ja-JP" dirty="0"/>
              <a:t>SOA</a:t>
            </a:r>
            <a:r>
              <a:rPr kumimoji="1" lang="ja-JP" altLang="en-US" dirty="0"/>
              <a:t>だと思っている人もいますが、これもまた正しくないと言えます。</a:t>
            </a:r>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a:pPr>
                <a:defRPr/>
              </a:pPr>
              <a:t>77</a:t>
            </a:fld>
            <a:endParaRPr lang="ja-JP" altLang="en-US"/>
          </a:p>
        </p:txBody>
      </p:sp>
    </p:spTree>
    <p:extLst>
      <p:ext uri="{BB962C8B-B14F-4D97-AF65-F5344CB8AC3E}">
        <p14:creationId xmlns:p14="http://schemas.microsoft.com/office/powerpoint/2010/main" val="10546288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スライド イメージ プレースホルダ 1"/>
          <p:cNvSpPr>
            <a:spLocks noGrp="1" noRot="1" noChangeAspect="1" noTextEdit="1"/>
          </p:cNvSpPr>
          <p:nvPr>
            <p:ph type="sldImg"/>
          </p:nvPr>
        </p:nvSpPr>
        <p:spPr bwMode="auto">
          <a:noFill/>
          <a:ln>
            <a:solidFill>
              <a:srgbClr val="000000"/>
            </a:solidFill>
            <a:miter lim="800000"/>
            <a:headEnd/>
            <a:tailEnd/>
          </a:ln>
        </p:spPr>
      </p:sp>
      <p:sp>
        <p:nvSpPr>
          <p:cNvPr id="65539" name="ノート プレースホルダ 2"/>
          <p:cNvSpPr>
            <a:spLocks noGrp="1"/>
          </p:cNvSpPr>
          <p:nvPr>
            <p:ph type="body" idx="1"/>
          </p:nvPr>
        </p:nvSpPr>
        <p:spPr bwMode="auto">
          <a:noFill/>
        </p:spPr>
        <p:txBody>
          <a:bodyPr wrap="square" numCol="1" anchor="t" anchorCtr="0" compatLnSpc="1">
            <a:prstTxWarp prst="textNoShape">
              <a:avLst/>
            </a:prstTxWarp>
          </a:bodyPr>
          <a:lstStyle/>
          <a:p>
            <a:r>
              <a:rPr lang="ja-JP" altLang="en-US" dirty="0"/>
              <a:t>こういった形で、ビジネスプロセスを</a:t>
            </a:r>
            <a:r>
              <a:rPr lang="en-US" altLang="ja-JP" dirty="0"/>
              <a:t>Web</a:t>
            </a:r>
            <a:r>
              <a:rPr lang="ja-JP" altLang="en-US" dirty="0"/>
              <a:t>サービスとして実装しておくと、クラウドとの相性が非常によくなります。</a:t>
            </a:r>
            <a:endParaRPr lang="en-US" altLang="ja-JP" dirty="0"/>
          </a:p>
          <a:p>
            <a:endParaRPr lang="en-US" altLang="ja-JP" dirty="0"/>
          </a:p>
          <a:p>
            <a:r>
              <a:rPr lang="ja-JP" altLang="en-US" dirty="0"/>
              <a:t>たとえば最初はオンプレミスで全てを稼働させている場合、これは</a:t>
            </a:r>
            <a:r>
              <a:rPr lang="en-US" altLang="ja-JP" dirty="0"/>
              <a:t>Web</a:t>
            </a:r>
            <a:r>
              <a:rPr lang="ja-JP" altLang="en-US" dirty="0"/>
              <a:t>技術の上で稼働させていますから、プライベートクラウド上で動かしていることになります。</a:t>
            </a:r>
            <a:endParaRPr lang="en-US" altLang="ja-JP" dirty="0"/>
          </a:p>
          <a:p>
            <a:r>
              <a:rPr lang="ja-JP" altLang="en-US" dirty="0"/>
              <a:t>決算期や繁忙期でシステムリソースが足りなくなってきた場合、必要に応じてサービスをパブリッククラウド上で実行させることにより、社内にハードウェアを追加しなくとも、需要の急増に応えることができます。必要に応じてハイブリッドクラウドに移行できるわけです。</a:t>
            </a:r>
            <a:endParaRPr lang="en-US" altLang="ja-JP" dirty="0"/>
          </a:p>
          <a:p>
            <a:endParaRPr lang="en-US" altLang="ja-JP" dirty="0"/>
          </a:p>
          <a:p>
            <a:r>
              <a:rPr lang="ja-JP" altLang="en-US" dirty="0"/>
              <a:t>このとき、外部に出したくないものは出さない、という選択ももちろん可能です。</a:t>
            </a:r>
          </a:p>
        </p:txBody>
      </p:sp>
      <p:sp>
        <p:nvSpPr>
          <p:cNvPr id="65540"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7A6D7574-0515-4E9E-A3AE-A5C29E257D8D}" type="slidenum">
              <a:rPr lang="ja-JP" altLang="en-US" smtClean="0"/>
              <a:pPr/>
              <a:t>78</a:t>
            </a:fld>
            <a:endParaRPr lang="ja-JP" altLang="en-US"/>
          </a:p>
        </p:txBody>
      </p:sp>
    </p:spTree>
    <p:extLst>
      <p:ext uri="{BB962C8B-B14F-4D97-AF65-F5344CB8AC3E}">
        <p14:creationId xmlns:p14="http://schemas.microsoft.com/office/powerpoint/2010/main" val="176529930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こうしてみると、</a:t>
            </a:r>
            <a:r>
              <a:rPr kumimoji="1" lang="en-US" altLang="ja-JP" dirty="0"/>
              <a:t>SOA</a:t>
            </a:r>
            <a:r>
              <a:rPr kumimoji="1" lang="ja-JP" altLang="en-US" dirty="0"/>
              <a:t>の本質は「情報システムをビジネスプロセスに分解して個々にサービスとして実装し、お互いを緩く連結してシステムを構築すること」と言えます。</a:t>
            </a:r>
            <a:endParaRPr kumimoji="1" lang="en-US" altLang="ja-JP" dirty="0"/>
          </a:p>
          <a:p>
            <a:endParaRPr kumimoji="1" lang="en-US" altLang="ja-JP" dirty="0"/>
          </a:p>
          <a:p>
            <a:r>
              <a:rPr kumimoji="1" lang="ja-JP" altLang="en-US" dirty="0"/>
              <a:t>これにより、システムの柔軟性を高め、管理が容易になり、開発速度を向上させることができます。アジャイル開発なども、</a:t>
            </a:r>
            <a:r>
              <a:rPr kumimoji="1" lang="en-US" altLang="ja-JP" dirty="0"/>
              <a:t>SOA</a:t>
            </a:r>
            <a:r>
              <a:rPr kumimoji="1" lang="ja-JP" altLang="en-US" dirty="0"/>
              <a:t>の考え方が大きく影響しています。</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79</a:t>
            </a:fld>
            <a:endParaRPr kumimoji="1" lang="ja-JP" altLang="en-US"/>
          </a:p>
        </p:txBody>
      </p:sp>
    </p:spTree>
    <p:extLst>
      <p:ext uri="{BB962C8B-B14F-4D97-AF65-F5344CB8AC3E}">
        <p14:creationId xmlns:p14="http://schemas.microsoft.com/office/powerpoint/2010/main" val="156184989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7"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ja-JP" dirty="0"/>
              <a:t>API</a:t>
            </a:r>
            <a:r>
              <a:rPr lang="ja-JP" altLang="en-US" dirty="0"/>
              <a:t>が整備されれば、様々な</a:t>
            </a:r>
            <a:r>
              <a:rPr lang="en-US" altLang="ja-JP" dirty="0"/>
              <a:t>Web</a:t>
            </a:r>
            <a:r>
              <a:rPr lang="ja-JP" altLang="en-US" dirty="0"/>
              <a:t>サービスを組み合わせるだけで、自分ではプログラムを書かなくても相当高度な処理を行えるよう</a:t>
            </a:r>
            <a:r>
              <a:rPr lang="ja-JP" altLang="en-US"/>
              <a:t>になっていくことが期待されます。</a:t>
            </a:r>
            <a:endParaRPr lang="ja-JP" altLang="en-US" dirty="0"/>
          </a:p>
        </p:txBody>
      </p:sp>
      <p:sp>
        <p:nvSpPr>
          <p:cNvPr id="72708" name="スライド番号プレースホルダ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9A8759DA-CD6B-4D89-A09F-27FB1DE1A676}" type="slidenum">
              <a:rPr lang="ja-JP" altLang="en-US" smtClean="0"/>
              <a:pPr eaLnBrk="1" hangingPunct="1"/>
              <a:t>80</a:t>
            </a:fld>
            <a:endParaRPr lang="ja-JP" altLang="en-US"/>
          </a:p>
        </p:txBody>
      </p:sp>
    </p:spTree>
    <p:extLst>
      <p:ext uri="{BB962C8B-B14F-4D97-AF65-F5344CB8AC3E}">
        <p14:creationId xmlns:p14="http://schemas.microsoft.com/office/powerpoint/2010/main" val="7829984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81</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98543675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【図解】コレ１枚でわかるクラウドのガバナンス</a:t>
            </a:r>
          </a:p>
          <a:p>
            <a:r>
              <a:rPr kumimoji="1" lang="ja-JP" altLang="ja-JP" sz="1200" kern="1200" dirty="0" smtClean="0">
                <a:solidFill>
                  <a:schemeClr val="tx1"/>
                </a:solidFill>
                <a:effectLst/>
                <a:latin typeface="+mn-lt"/>
                <a:ea typeface="+mn-ea"/>
                <a:cs typeface="+mn-cs"/>
              </a:rPr>
              <a:t>「ガバナンスが不安なので、パブリック・クラウドは使えない」という話を聞くことがあります。</a:t>
            </a:r>
          </a:p>
          <a:p>
            <a:r>
              <a:rPr kumimoji="1" lang="ja-JP" altLang="ja-JP" sz="1200" kern="1200" dirty="0" smtClean="0">
                <a:solidFill>
                  <a:schemeClr val="tx1"/>
                </a:solidFill>
                <a:effectLst/>
                <a:latin typeface="+mn-lt"/>
                <a:ea typeface="+mn-ea"/>
                <a:cs typeface="+mn-cs"/>
              </a:rPr>
              <a:t>本来、ガバナンスとは、「命令や指示などなくても、普段通りの業務をこなしていれば、業務や経営の目的が達成されるビジネス・プロセスを構築し、それを運用すること」です。セキュリティを確保するあるいは、コンプライアンスを守るといったことも、これに含まれます。</a:t>
            </a:r>
          </a:p>
          <a:p>
            <a:r>
              <a:rPr kumimoji="1" lang="ja-JP" altLang="ja-JP" sz="1200" kern="1200" dirty="0" smtClean="0">
                <a:solidFill>
                  <a:schemeClr val="tx1"/>
                </a:solidFill>
                <a:effectLst/>
                <a:latin typeface="+mn-lt"/>
                <a:ea typeface="+mn-ea"/>
                <a:cs typeface="+mn-cs"/>
              </a:rPr>
              <a:t>決して、指示され、命令され、自らも負担を感じてルールや規律を守ることではありません。このような行為は、指示・命令する側にとっても、守る側にとっても大きな負担です。また、結果として、「やらされる」側の人たちの中には、楽をしようと考えてセキュリティやコンプライアンスに反する行為を行うことにもなりかねません。さらに、マニュアルの整備、研修、管理・監視など、コスト的にも作業的にも大きな負担となってしまいます。このような行為は、「ガバナンス」ではありません。</a:t>
            </a:r>
          </a:p>
          <a:p>
            <a:r>
              <a:rPr kumimoji="1" lang="ja-JP" altLang="ja-JP" sz="1200" kern="1200" dirty="0" smtClean="0">
                <a:solidFill>
                  <a:schemeClr val="tx1"/>
                </a:solidFill>
                <a:effectLst/>
                <a:latin typeface="+mn-lt"/>
                <a:ea typeface="+mn-ea"/>
                <a:cs typeface="+mn-cs"/>
              </a:rPr>
              <a:t>本来のガバナンスとは、日常の業務を普通にこなしていれば、「効率」も上がり、「コスト」も抑制され、「リスク」も低減され、「利便性」も向上する。そんな業務の仕組みを作り運用することなのです。</a:t>
            </a:r>
          </a:p>
          <a:p>
            <a:r>
              <a:rPr kumimoji="1" lang="ja-JP" altLang="ja-JP" sz="1200" kern="1200" dirty="0" smtClean="0">
                <a:solidFill>
                  <a:schemeClr val="tx1"/>
                </a:solidFill>
                <a:effectLst/>
                <a:latin typeface="+mn-lt"/>
                <a:ea typeface="+mn-ea"/>
                <a:cs typeface="+mn-cs"/>
              </a:rPr>
              <a:t>しかし、この理想を完全に実現することは、コスト的にも技術的にも容易なことではありません。そこで、どこまでなら許容できるかの「許容水準」とどこまでできたら達成とするかの「達成基準」を設定し、最適な施策を打つことになります。そのためには、「効率」、「コスト」、「リスク」、「利便性」の</a:t>
            </a:r>
            <a:r>
              <a:rPr kumimoji="1" lang="en-US" altLang="ja-JP" sz="1200" kern="1200" dirty="0" smtClean="0">
                <a:solidFill>
                  <a:schemeClr val="tx1"/>
                </a:solidFill>
                <a:effectLst/>
                <a:latin typeface="+mn-lt"/>
                <a:ea typeface="+mn-ea"/>
                <a:cs typeface="+mn-cs"/>
              </a:rPr>
              <a:t>4</a:t>
            </a:r>
            <a:r>
              <a:rPr kumimoji="1" lang="ja-JP" altLang="ja-JP" sz="1200" kern="1200" dirty="0" smtClean="0">
                <a:solidFill>
                  <a:schemeClr val="tx1"/>
                </a:solidFill>
                <a:effectLst/>
                <a:latin typeface="+mn-lt"/>
                <a:ea typeface="+mn-ea"/>
                <a:cs typeface="+mn-cs"/>
              </a:rPr>
              <a:t>つの状況がいつでも見えていて、その状況を必要に応じて調整・変更できなくてはなりません。このような仕組みが整っていていることを、「ガバナンスが担保されている」と言います。</a:t>
            </a:r>
          </a:p>
          <a:p>
            <a:r>
              <a:rPr kumimoji="1" lang="ja-JP" altLang="ja-JP" sz="1200" kern="1200" dirty="0" smtClean="0">
                <a:solidFill>
                  <a:schemeClr val="tx1"/>
                </a:solidFill>
                <a:effectLst/>
                <a:latin typeface="+mn-lt"/>
                <a:ea typeface="+mn-ea"/>
                <a:cs typeface="+mn-cs"/>
              </a:rPr>
              <a:t>この視点でパブリック・クラウドを評価すると、どうなるのでしょうか。</a:t>
            </a:r>
          </a:p>
          <a:p>
            <a:r>
              <a:rPr kumimoji="1" lang="ja-JP" altLang="ja-JP" sz="1200" kern="1200" dirty="0" smtClean="0">
                <a:solidFill>
                  <a:schemeClr val="tx1"/>
                </a:solidFill>
                <a:effectLst/>
                <a:latin typeface="+mn-lt"/>
                <a:ea typeface="+mn-ea"/>
                <a:cs typeface="+mn-cs"/>
              </a:rPr>
              <a:t>一元管理され利用状況を計測でき、利用ログを把握できる。</a:t>
            </a:r>
          </a:p>
          <a:p>
            <a:r>
              <a:rPr kumimoji="1" lang="ja-JP" altLang="ja-JP" sz="1200" kern="1200" dirty="0" smtClean="0">
                <a:solidFill>
                  <a:schemeClr val="tx1"/>
                </a:solidFill>
                <a:effectLst/>
                <a:latin typeface="+mn-lt"/>
                <a:ea typeface="+mn-ea"/>
                <a:cs typeface="+mn-cs"/>
              </a:rPr>
              <a:t>必要な時に必要な機能／性能／資源を調達・利用できる。</a:t>
            </a:r>
          </a:p>
          <a:p>
            <a:r>
              <a:rPr kumimoji="1" lang="ja-JP" altLang="ja-JP" sz="1200" kern="1200" dirty="0" smtClean="0">
                <a:solidFill>
                  <a:schemeClr val="tx1"/>
                </a:solidFill>
                <a:effectLst/>
                <a:latin typeface="+mn-lt"/>
                <a:ea typeface="+mn-ea"/>
                <a:cs typeface="+mn-cs"/>
              </a:rPr>
              <a:t>管理の対象が少なく、管理負担が少ない。</a:t>
            </a:r>
          </a:p>
          <a:p>
            <a:r>
              <a:rPr kumimoji="1" lang="ja-JP" altLang="ja-JP" sz="1200" kern="1200" dirty="0" smtClean="0">
                <a:solidFill>
                  <a:schemeClr val="tx1"/>
                </a:solidFill>
                <a:effectLst/>
                <a:latin typeface="+mn-lt"/>
                <a:ea typeface="+mn-ea"/>
                <a:cs typeface="+mn-cs"/>
              </a:rPr>
              <a:t>なるほど、パブリック・クラウドはガバナンスを担保するための要件を満たしているようです。むしろ、一元管理もされず個別バラバラに導入されているシステムのほうが、よほどガバナンスは担保されていません。</a:t>
            </a:r>
          </a:p>
          <a:p>
            <a:r>
              <a:rPr kumimoji="1" lang="ja-JP" altLang="ja-JP" sz="1200" kern="1200" dirty="0" smtClean="0">
                <a:solidFill>
                  <a:schemeClr val="tx1"/>
                </a:solidFill>
                <a:effectLst/>
                <a:latin typeface="+mn-lt"/>
                <a:ea typeface="+mn-ea"/>
                <a:cs typeface="+mn-cs"/>
              </a:rPr>
              <a:t>こう考えるとパブリック・クラウドでは、ガバナンスが担保できないと断じることは、できないことが分かります。</a:t>
            </a:r>
          </a:p>
          <a:p>
            <a:r>
              <a:rPr kumimoji="1" lang="ja-JP" altLang="ja-JP" sz="1200" kern="1200" dirty="0" smtClean="0">
                <a:solidFill>
                  <a:schemeClr val="tx1"/>
                </a:solidFill>
                <a:effectLst/>
                <a:latin typeface="+mn-lt"/>
                <a:ea typeface="+mn-ea"/>
                <a:cs typeface="+mn-cs"/>
              </a:rPr>
              <a:t>だからと言って、これら仕組みがあるから、「パブリック・クラウドは、ガバナンスが担保できる安心・安全なシステム」だと断じることもまた短絡的な発想です。パブリック・クラウドは、カバナンスを担保するための「見える化」の仕組みや「調整・変更」が容易にできる仕組みが整っているということにすぎません。それらを使いこなさなければ、パブリック・クラウドといえども、ガバナンスを担保できるわけではありません。この点については、自社で所有し管理するシステムについても同様であり、この点において本質的な違いはないのです。</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82</a:t>
            </a:fld>
            <a:endParaRPr kumimoji="1" lang="ja-JP" altLang="en-US"/>
          </a:p>
        </p:txBody>
      </p:sp>
    </p:spTree>
    <p:extLst>
      <p:ext uri="{BB962C8B-B14F-4D97-AF65-F5344CB8AC3E}">
        <p14:creationId xmlns:p14="http://schemas.microsoft.com/office/powerpoint/2010/main" val="129809226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a:noFill/>
        </p:spPr>
        <p:txBody>
          <a:bodyPr/>
          <a:lstStyle/>
          <a:p>
            <a:pPr defTabSz="913334"/>
            <a:fld id="{891BF3F3-59E7-4536-AAC4-888C84177443}" type="slidenum">
              <a:rPr lang="ja-JP" altLang="en-US" smtClean="0"/>
              <a:pPr defTabSz="913334"/>
              <a:t>83</a:t>
            </a:fld>
            <a:endParaRPr lang="en-US" altLang="ja-JP" smtClean="0"/>
          </a:p>
        </p:txBody>
      </p:sp>
      <p:sp>
        <p:nvSpPr>
          <p:cNvPr id="30722" name="Rectangle 2"/>
          <p:cNvSpPr>
            <a:spLocks noGrp="1" noRot="1" noChangeAspect="1" noChangeArrowheads="1" noTextEdit="1"/>
          </p:cNvSpPr>
          <p:nvPr>
            <p:ph type="sldImg"/>
          </p:nvPr>
        </p:nvSpPr>
        <p:spPr>
          <a:xfrm>
            <a:off x="1144588" y="687388"/>
            <a:ext cx="4568825" cy="3427412"/>
          </a:xfrm>
          <a:ln/>
        </p:spPr>
      </p:sp>
      <p:sp>
        <p:nvSpPr>
          <p:cNvPr id="30723" name="Rectangle 3"/>
          <p:cNvSpPr>
            <a:spLocks noGrp="1" noChangeArrowheads="1"/>
          </p:cNvSpPr>
          <p:nvPr>
            <p:ph type="body" idx="1"/>
          </p:nvPr>
        </p:nvSpPr>
        <p:spPr>
          <a:xfrm>
            <a:off x="685958" y="4343111"/>
            <a:ext cx="5486084" cy="4114221"/>
          </a:xfrm>
          <a:noFill/>
          <a:ln/>
        </p:spPr>
        <p:txBody>
          <a:bodyPr/>
          <a:lstStyle/>
          <a:p>
            <a:r>
              <a:rPr kumimoji="1" lang="ja-JP" altLang="ja-JP" sz="1200" kern="1200" dirty="0" smtClean="0">
                <a:solidFill>
                  <a:schemeClr val="tx1"/>
                </a:solidFill>
                <a:effectLst/>
                <a:latin typeface="+mn-lt"/>
                <a:ea typeface="+mn-ea"/>
                <a:cs typeface="+mn-cs"/>
              </a:rPr>
              <a:t>ガバナンスだけではなく、「セキュリティが心配なので使えない！」という話も聞きます。本当にそうなのでしょうか。</a:t>
            </a:r>
          </a:p>
          <a:p>
            <a:r>
              <a:rPr kumimoji="1" lang="ja-JP" altLang="ja-JP" sz="1200" kern="1200" dirty="0" smtClean="0">
                <a:solidFill>
                  <a:schemeClr val="tx1"/>
                </a:solidFill>
                <a:effectLst/>
                <a:latin typeface="+mn-lt"/>
                <a:ea typeface="+mn-ea"/>
                <a:cs typeface="+mn-cs"/>
              </a:rPr>
              <a:t>そもそも、セキュリティに不安があるようなサービスを誰が使うのでしょうか。例えば世界最大のクラウド事業者である</a:t>
            </a:r>
            <a:r>
              <a:rPr kumimoji="1" lang="en-US" altLang="ja-JP" sz="1200" kern="1200" dirty="0" smtClean="0">
                <a:solidFill>
                  <a:schemeClr val="tx1"/>
                </a:solidFill>
                <a:effectLst/>
                <a:latin typeface="+mn-lt"/>
                <a:ea typeface="+mn-ea"/>
                <a:cs typeface="+mn-cs"/>
              </a:rPr>
              <a:t>AWS</a:t>
            </a:r>
            <a:r>
              <a:rPr kumimoji="1" lang="ja-JP" altLang="ja-JP" sz="1200" kern="1200" dirty="0" smtClean="0">
                <a:solidFill>
                  <a:schemeClr val="tx1"/>
                </a:solidFill>
                <a:effectLst/>
                <a:latin typeface="+mn-lt"/>
                <a:ea typeface="+mn-ea"/>
                <a:cs typeface="+mn-cs"/>
              </a:rPr>
              <a:t>では次のような対応をしているそうです。</a:t>
            </a:r>
          </a:p>
          <a:p>
            <a:pPr lvl="0"/>
            <a:r>
              <a:rPr kumimoji="1" lang="ja-JP" altLang="ja-JP" sz="1200" kern="1200" dirty="0" smtClean="0">
                <a:solidFill>
                  <a:schemeClr val="tx1"/>
                </a:solidFill>
                <a:effectLst/>
                <a:latin typeface="+mn-lt"/>
                <a:ea typeface="+mn-ea"/>
                <a:cs typeface="+mn-cs"/>
              </a:rPr>
              <a:t>セキュリティ専門部隊が、データセンターやネットワークなど物理インフラを</a:t>
            </a:r>
            <a:r>
              <a:rPr kumimoji="1" lang="en-US" altLang="ja-JP" sz="1200" kern="1200" dirty="0" smtClean="0">
                <a:solidFill>
                  <a:schemeClr val="tx1"/>
                </a:solidFill>
                <a:effectLst/>
                <a:latin typeface="+mn-lt"/>
                <a:ea typeface="+mn-ea"/>
                <a:cs typeface="+mn-cs"/>
              </a:rPr>
              <a:t>24</a:t>
            </a:r>
            <a:r>
              <a:rPr kumimoji="1" lang="ja-JP" altLang="ja-JP" sz="1200" kern="1200" dirty="0" smtClean="0">
                <a:solidFill>
                  <a:schemeClr val="tx1"/>
                </a:solidFill>
                <a:effectLst/>
                <a:latin typeface="+mn-lt"/>
                <a:ea typeface="+mn-ea"/>
                <a:cs typeface="+mn-cs"/>
              </a:rPr>
              <a:t>時間</a:t>
            </a:r>
            <a:r>
              <a:rPr kumimoji="1" lang="en-US" altLang="ja-JP" sz="1200" kern="1200" dirty="0" smtClean="0">
                <a:solidFill>
                  <a:schemeClr val="tx1"/>
                </a:solidFill>
                <a:effectLst/>
                <a:latin typeface="+mn-lt"/>
                <a:ea typeface="+mn-ea"/>
                <a:cs typeface="+mn-cs"/>
              </a:rPr>
              <a:t>365</a:t>
            </a:r>
            <a:r>
              <a:rPr kumimoji="1" lang="ja-JP" altLang="ja-JP" sz="1200" kern="1200" dirty="0" smtClean="0">
                <a:solidFill>
                  <a:schemeClr val="tx1"/>
                </a:solidFill>
                <a:effectLst/>
                <a:latin typeface="+mn-lt"/>
                <a:ea typeface="+mn-ea"/>
                <a:cs typeface="+mn-cs"/>
              </a:rPr>
              <a:t>日対応</a:t>
            </a:r>
          </a:p>
          <a:p>
            <a:pPr lvl="0"/>
            <a:r>
              <a:rPr kumimoji="1" lang="en-US" altLang="ja-JP" sz="1200" kern="1200" dirty="0" smtClean="0">
                <a:solidFill>
                  <a:schemeClr val="tx1"/>
                </a:solidFill>
                <a:effectLst/>
                <a:latin typeface="+mn-lt"/>
                <a:ea typeface="+mn-ea"/>
                <a:cs typeface="+mn-cs"/>
              </a:rPr>
              <a:t>SOC2</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FIPS 140-2</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ISO 27001</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ITAR</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PCIDSS</a:t>
            </a:r>
            <a:r>
              <a:rPr kumimoji="1" lang="ja-JP" altLang="ja-JP" sz="1200" kern="1200" dirty="0" smtClean="0">
                <a:solidFill>
                  <a:schemeClr val="tx1"/>
                </a:solidFill>
                <a:effectLst/>
                <a:latin typeface="+mn-lt"/>
                <a:ea typeface="+mn-ea"/>
                <a:cs typeface="+mn-cs"/>
              </a:rPr>
              <a:t>など第三者機関による認証を通し情報を開示</a:t>
            </a:r>
          </a:p>
          <a:p>
            <a:pPr lvl="0"/>
            <a:r>
              <a:rPr kumimoji="1" lang="ja-JP" altLang="ja-JP" sz="1200" kern="1200" dirty="0" smtClean="0">
                <a:solidFill>
                  <a:schemeClr val="tx1"/>
                </a:solidFill>
                <a:effectLst/>
                <a:latin typeface="+mn-lt"/>
                <a:ea typeface="+mn-ea"/>
                <a:cs typeface="+mn-cs"/>
              </a:rPr>
              <a:t>金融機関に於いて情報セキュリティ対策の指針となっている「</a:t>
            </a:r>
            <a:r>
              <a:rPr kumimoji="1" lang="en-US" altLang="ja-JP" sz="1200" kern="1200" dirty="0" smtClean="0">
                <a:solidFill>
                  <a:schemeClr val="tx1"/>
                </a:solidFill>
                <a:effectLst/>
                <a:latin typeface="+mn-lt"/>
                <a:ea typeface="+mn-ea"/>
                <a:cs typeface="+mn-cs"/>
              </a:rPr>
              <a:t>FISC </a:t>
            </a:r>
            <a:r>
              <a:rPr kumimoji="1" lang="ja-JP" altLang="ja-JP" sz="1200" kern="1200" dirty="0" smtClean="0">
                <a:solidFill>
                  <a:schemeClr val="tx1"/>
                </a:solidFill>
                <a:effectLst/>
                <a:latin typeface="+mn-lt"/>
                <a:ea typeface="+mn-ea"/>
                <a:cs typeface="+mn-cs"/>
              </a:rPr>
              <a:t>安全対策基準」に準拠</a:t>
            </a:r>
          </a:p>
          <a:p>
            <a:r>
              <a:rPr kumimoji="1" lang="ja-JP" altLang="ja-JP" sz="1200" kern="1200" dirty="0" smtClean="0">
                <a:solidFill>
                  <a:schemeClr val="tx1"/>
                </a:solidFill>
                <a:effectLst/>
                <a:latin typeface="+mn-lt"/>
                <a:ea typeface="+mn-ea"/>
                <a:cs typeface="+mn-cs"/>
              </a:rPr>
              <a:t>一部の金融機関などを除けば、これだけの対応を自前できているところはなかなかないでしょう。もちろん、どこのプロバイダーも同様とはいきませんが、基幹業務システムを預かる事業者は、このような高度なセキュリティ対応を売りにしています。</a:t>
            </a:r>
          </a:p>
          <a:p>
            <a:r>
              <a:rPr kumimoji="1" lang="ja-JP" altLang="ja-JP" sz="1200" kern="1200" dirty="0" smtClean="0">
                <a:solidFill>
                  <a:schemeClr val="tx1"/>
                </a:solidFill>
                <a:effectLst/>
                <a:latin typeface="+mn-lt"/>
                <a:ea typeface="+mn-ea"/>
                <a:cs typeface="+mn-cs"/>
              </a:rPr>
              <a:t>他にも、「ネットワーク・パフォーマンスが不安定なので使えない！」、「既存システムからの移行に手間がかかるので使えない！」という指摘もあるようですが、前者は、インターネット以外に専用線で接続できることや、後者は、主要な市販ソフトウェアの稼働が保証されているなど、ほぼ問題はなさそうです。</a:t>
            </a:r>
          </a:p>
          <a:p>
            <a:r>
              <a:rPr kumimoji="1" lang="ja-JP" altLang="ja-JP" sz="1200" kern="1200" dirty="0" smtClean="0">
                <a:solidFill>
                  <a:schemeClr val="tx1"/>
                </a:solidFill>
                <a:effectLst/>
                <a:latin typeface="+mn-lt"/>
                <a:ea typeface="+mn-ea"/>
                <a:cs typeface="+mn-cs"/>
              </a:rPr>
              <a:t>さらに次のような特徴もあります。</a:t>
            </a:r>
          </a:p>
          <a:p>
            <a:pPr lvl="0"/>
            <a:r>
              <a:rPr kumimoji="1" lang="ja-JP" altLang="ja-JP" sz="1200" kern="1200" dirty="0" smtClean="0">
                <a:solidFill>
                  <a:schemeClr val="tx1"/>
                </a:solidFill>
                <a:effectLst/>
                <a:latin typeface="+mn-lt"/>
                <a:ea typeface="+mn-ea"/>
                <a:cs typeface="+mn-cs"/>
              </a:rPr>
              <a:t>高度な災害強度を確保したデータセンターの利用</a:t>
            </a:r>
          </a:p>
          <a:p>
            <a:pPr lvl="0"/>
            <a:r>
              <a:rPr kumimoji="1" lang="ja-JP" altLang="ja-JP" sz="1200" kern="1200" dirty="0" smtClean="0">
                <a:solidFill>
                  <a:schemeClr val="tx1"/>
                </a:solidFill>
                <a:effectLst/>
                <a:latin typeface="+mn-lt"/>
                <a:ea typeface="+mn-ea"/>
                <a:cs typeface="+mn-cs"/>
              </a:rPr>
              <a:t>電力消費を抑える工夫により高いコストパフォーマンス</a:t>
            </a:r>
          </a:p>
          <a:p>
            <a:pPr lvl="0"/>
            <a:r>
              <a:rPr kumimoji="1" lang="ja-JP" altLang="ja-JP" sz="1200" kern="1200" dirty="0" smtClean="0">
                <a:solidFill>
                  <a:schemeClr val="tx1"/>
                </a:solidFill>
                <a:effectLst/>
                <a:latin typeface="+mn-lt"/>
                <a:ea typeface="+mn-ea"/>
                <a:cs typeface="+mn-cs"/>
              </a:rPr>
              <a:t>グローバル共通で標準化されているフラットなアーキテクチャ</a:t>
            </a:r>
          </a:p>
          <a:p>
            <a:r>
              <a:rPr kumimoji="1" lang="ja-JP" altLang="ja-JP" sz="1200" kern="1200" dirty="0" smtClean="0">
                <a:solidFill>
                  <a:schemeClr val="tx1"/>
                </a:solidFill>
                <a:effectLst/>
                <a:latin typeface="+mn-lt"/>
                <a:ea typeface="+mn-ea"/>
                <a:cs typeface="+mn-cs"/>
              </a:rPr>
              <a:t>このように、自前では容易にできないサービスを提供しています。</a:t>
            </a:r>
          </a:p>
          <a:p>
            <a:r>
              <a:rPr kumimoji="1" lang="ja-JP" altLang="ja-JP" sz="1200" kern="1200" dirty="0" smtClean="0">
                <a:solidFill>
                  <a:schemeClr val="tx1"/>
                </a:solidFill>
                <a:effectLst/>
                <a:latin typeface="+mn-lt"/>
                <a:ea typeface="+mn-ea"/>
                <a:cs typeface="+mn-cs"/>
              </a:rPr>
              <a:t>クラウドに何の課題もないなどと申し上げるつもりはありませんが、このように見てゆくと、「クラウドは使えない！」理由は、どうも都市伝説のようです。</a:t>
            </a:r>
          </a:p>
          <a:p>
            <a:r>
              <a:rPr kumimoji="1" lang="en-US" altLang="ja-JP" sz="1200" kern="1200" dirty="0" smtClean="0">
                <a:solidFill>
                  <a:schemeClr val="tx1"/>
                </a:solidFill>
                <a:effectLst/>
                <a:latin typeface="+mn-lt"/>
                <a:ea typeface="+mn-ea"/>
                <a:cs typeface="+mn-cs"/>
              </a:rPr>
              <a:t/>
            </a:r>
            <a:br>
              <a:rPr kumimoji="1" lang="en-US" altLang="ja-JP" sz="1200" kern="1200" dirty="0" smtClean="0">
                <a:solidFill>
                  <a:schemeClr val="tx1"/>
                </a:solidFill>
                <a:effectLst/>
                <a:latin typeface="+mn-lt"/>
                <a:ea typeface="+mn-ea"/>
                <a:cs typeface="+mn-cs"/>
              </a:rPr>
            </a:br>
            <a:endParaRPr lang="ja-JP" altLang="en-US" dirty="0" smtClean="0"/>
          </a:p>
        </p:txBody>
      </p:sp>
    </p:spTree>
    <p:extLst>
      <p:ext uri="{BB962C8B-B14F-4D97-AF65-F5344CB8AC3E}">
        <p14:creationId xmlns:p14="http://schemas.microsoft.com/office/powerpoint/2010/main" val="166858751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85</a:t>
            </a:fld>
            <a:endParaRPr lang="en-US" altLang="ja-JP"/>
          </a:p>
        </p:txBody>
      </p:sp>
      <p:sp>
        <p:nvSpPr>
          <p:cNvPr id="761858" name="Rectangle 2"/>
          <p:cNvSpPr>
            <a:spLocks noGrp="1" noRot="1" noChangeAspect="1" noChangeArrowheads="1" noTextEdit="1"/>
          </p:cNvSpPr>
          <p:nvPr>
            <p:ph type="sldImg"/>
          </p:nvPr>
        </p:nvSpPr>
        <p:spPr>
          <a:xfrm>
            <a:off x="1143000" y="685800"/>
            <a:ext cx="4573588" cy="3430588"/>
          </a:xfrm>
          <a:ln/>
        </p:spPr>
      </p:sp>
      <p:sp>
        <p:nvSpPr>
          <p:cNvPr id="761859" name="Rectangle 3"/>
          <p:cNvSpPr>
            <a:spLocks noGrp="1" noChangeArrowheads="1"/>
          </p:cNvSpPr>
          <p:nvPr>
            <p:ph type="body" idx="1"/>
          </p:nvPr>
        </p:nvSpPr>
        <p:spPr>
          <a:xfrm>
            <a:off x="684680" y="4343438"/>
            <a:ext cx="5488640" cy="4115603"/>
          </a:xfrm>
        </p:spPr>
        <p:txBody>
          <a:bodyPr/>
          <a:lstStyle/>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b="1" kern="1200" dirty="0" smtClean="0">
                <a:solidFill>
                  <a:schemeClr val="tx1"/>
                </a:solidFill>
                <a:effectLst/>
                <a:latin typeface="+mn-lt"/>
                <a:ea typeface="+mn-ea"/>
                <a:cs typeface="+mn-cs"/>
              </a:rPr>
              <a:t>情報システム部門</a:t>
            </a:r>
            <a:r>
              <a:rPr kumimoji="1" lang="en-US" altLang="ja-JP" sz="1200" b="1" kern="1200" dirty="0" smtClean="0">
                <a:solidFill>
                  <a:schemeClr val="tx1"/>
                </a:solidFill>
                <a:effectLst/>
                <a:latin typeface="+mn-lt"/>
                <a:ea typeface="+mn-ea"/>
                <a:cs typeface="+mn-cs"/>
              </a:rPr>
              <a:t> : TCO</a:t>
            </a:r>
            <a:r>
              <a:rPr kumimoji="1" lang="ja-JP" altLang="ja-JP" sz="1200" b="1" kern="1200" dirty="0" smtClean="0">
                <a:solidFill>
                  <a:schemeClr val="tx1"/>
                </a:solidFill>
                <a:effectLst/>
                <a:latin typeface="+mn-lt"/>
                <a:ea typeface="+mn-ea"/>
                <a:cs typeface="+mn-cs"/>
              </a:rPr>
              <a:t>の削減</a:t>
            </a:r>
          </a:p>
          <a:p>
            <a:r>
              <a:rPr kumimoji="1" lang="ja-JP" altLang="ja-JP" sz="1200" kern="1200" dirty="0" smtClean="0">
                <a:solidFill>
                  <a:schemeClr val="tx1"/>
                </a:solidFill>
                <a:effectLst/>
                <a:latin typeface="+mn-lt"/>
                <a:ea typeface="+mn-ea"/>
                <a:cs typeface="+mn-cs"/>
              </a:rPr>
              <a:t>ビジネスのグローバル化やデジタル化が、求められる時代になり、</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への要求も増え続けています。しかし、</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予算が伸びる見通しはなく、</a:t>
            </a:r>
            <a:r>
              <a:rPr kumimoji="1" lang="en-US" altLang="ja-JP" sz="1200" kern="1200" dirty="0" smtClean="0">
                <a:solidFill>
                  <a:schemeClr val="tx1"/>
                </a:solidFill>
                <a:effectLst/>
                <a:latin typeface="+mn-lt"/>
                <a:ea typeface="+mn-ea"/>
                <a:cs typeface="+mn-cs"/>
              </a:rPr>
              <a:t>TCO</a:t>
            </a:r>
            <a:r>
              <a:rPr kumimoji="1" lang="ja-JP" altLang="ja-JP" sz="1200" kern="1200" dirty="0" smtClean="0">
                <a:solidFill>
                  <a:schemeClr val="tx1"/>
                </a:solidFill>
                <a:effectLst/>
                <a:latin typeface="+mn-lt"/>
                <a:ea typeface="+mn-ea"/>
                <a:cs typeface="+mn-cs"/>
              </a:rPr>
              <a:t>の増加が重くのしかかっている情報システム部門にとって、</a:t>
            </a:r>
            <a:r>
              <a:rPr kumimoji="1" lang="en-US" altLang="ja-JP" sz="1200" kern="1200" dirty="0" smtClean="0">
                <a:solidFill>
                  <a:schemeClr val="tx1"/>
                </a:solidFill>
                <a:effectLst/>
                <a:latin typeface="+mn-lt"/>
                <a:ea typeface="+mn-ea"/>
                <a:cs typeface="+mn-cs"/>
              </a:rPr>
              <a:t>TCO</a:t>
            </a:r>
            <a:r>
              <a:rPr kumimoji="1" lang="ja-JP" altLang="ja-JP" sz="1200" kern="1200" dirty="0" smtClean="0">
                <a:solidFill>
                  <a:schemeClr val="tx1"/>
                </a:solidFill>
                <a:effectLst/>
                <a:latin typeface="+mn-lt"/>
                <a:ea typeface="+mn-ea"/>
                <a:cs typeface="+mn-cs"/>
              </a:rPr>
              <a:t>の削減は、予算面でのメリットを享受できます。</a:t>
            </a:r>
          </a:p>
          <a:p>
            <a:r>
              <a:rPr kumimoji="1" lang="ja-JP" altLang="ja-JP" sz="1200" b="1" kern="1200" dirty="0" smtClean="0">
                <a:solidFill>
                  <a:schemeClr val="tx1"/>
                </a:solidFill>
                <a:effectLst/>
                <a:latin typeface="+mn-lt"/>
                <a:ea typeface="+mn-ea"/>
                <a:cs typeface="+mn-cs"/>
              </a:rPr>
              <a:t>経営者</a:t>
            </a:r>
            <a:r>
              <a:rPr kumimoji="1" lang="en-US" altLang="ja-JP" sz="1200" b="1" kern="1200" dirty="0" smtClean="0">
                <a:solidFill>
                  <a:schemeClr val="tx1"/>
                </a:solidFill>
                <a:effectLst/>
                <a:latin typeface="+mn-lt"/>
                <a:ea typeface="+mn-ea"/>
                <a:cs typeface="+mn-cs"/>
              </a:rPr>
              <a:t> : </a:t>
            </a:r>
            <a:r>
              <a:rPr kumimoji="1" lang="ja-JP" altLang="ja-JP" sz="1200" b="1" kern="1200" dirty="0" smtClean="0">
                <a:solidFill>
                  <a:schemeClr val="tx1"/>
                </a:solidFill>
                <a:effectLst/>
                <a:latin typeface="+mn-lt"/>
                <a:ea typeface="+mn-ea"/>
                <a:cs typeface="+mn-cs"/>
              </a:rPr>
              <a:t>バランスシートの改善</a:t>
            </a:r>
          </a:p>
          <a:p>
            <a:r>
              <a:rPr kumimoji="1" lang="ja-JP" altLang="ja-JP" sz="1200" kern="1200" dirty="0" smtClean="0">
                <a:solidFill>
                  <a:schemeClr val="tx1"/>
                </a:solidFill>
                <a:effectLst/>
                <a:latin typeface="+mn-lt"/>
                <a:ea typeface="+mn-ea"/>
                <a:cs typeface="+mn-cs"/>
              </a:rPr>
              <a:t>パブリック・クラウドであれば、システム資産を増やすことなく経費として処理できます。また、プライベート・クラウドであれば、システムの利用効率が高まり、少ない資産ですみますから、</a:t>
            </a:r>
            <a:r>
              <a:rPr kumimoji="1" lang="en-US" altLang="ja-JP" sz="1200" kern="1200" dirty="0" smtClean="0">
                <a:solidFill>
                  <a:schemeClr val="tx1"/>
                </a:solidFill>
                <a:effectLst/>
                <a:latin typeface="+mn-lt"/>
                <a:ea typeface="+mn-ea"/>
                <a:cs typeface="+mn-cs"/>
              </a:rPr>
              <a:t>ROA </a:t>
            </a:r>
            <a:r>
              <a:rPr kumimoji="1" lang="ja-JP" altLang="ja-JP" sz="1200" kern="1200" dirty="0" smtClean="0">
                <a:solidFill>
                  <a:schemeClr val="tx1"/>
                </a:solidFill>
                <a:effectLst/>
                <a:latin typeface="+mn-lt"/>
                <a:ea typeface="+mn-ea"/>
                <a:cs typeface="+mn-cs"/>
              </a:rPr>
              <a:t>（総資産利益率）や</a:t>
            </a:r>
            <a:r>
              <a:rPr kumimoji="1" lang="en-US" altLang="ja-JP" sz="1200" kern="1200" dirty="0" smtClean="0">
                <a:solidFill>
                  <a:schemeClr val="tx1"/>
                </a:solidFill>
                <a:effectLst/>
                <a:latin typeface="+mn-lt"/>
                <a:ea typeface="+mn-ea"/>
                <a:cs typeface="+mn-cs"/>
              </a:rPr>
              <a:t>ROI(</a:t>
            </a:r>
            <a:r>
              <a:rPr kumimoji="1" lang="ja-JP" altLang="ja-JP" sz="1200" kern="1200" dirty="0" smtClean="0">
                <a:solidFill>
                  <a:schemeClr val="tx1"/>
                </a:solidFill>
                <a:effectLst/>
                <a:latin typeface="+mn-lt"/>
                <a:ea typeface="+mn-ea"/>
                <a:cs typeface="+mn-cs"/>
              </a:rPr>
              <a:t>投資収益率</a:t>
            </a:r>
            <a:r>
              <a:rPr kumimoji="1" lang="en-US" altLang="ja-JP" sz="1200" kern="1200" dirty="0" smtClean="0">
                <a:solidFill>
                  <a:schemeClr val="tx1"/>
                </a:solidFill>
                <a:effectLst/>
                <a:latin typeface="+mn-lt"/>
                <a:ea typeface="+mn-ea"/>
                <a:cs typeface="+mn-cs"/>
              </a:rPr>
              <a:t>)</a:t>
            </a:r>
            <a:r>
              <a:rPr kumimoji="1" lang="ja-JP" altLang="ja-JP" sz="1200" kern="1200" dirty="0" smtClean="0">
                <a:solidFill>
                  <a:schemeClr val="tx1"/>
                </a:solidFill>
                <a:effectLst/>
                <a:latin typeface="+mn-lt"/>
                <a:ea typeface="+mn-ea"/>
                <a:cs typeface="+mn-cs"/>
              </a:rPr>
              <a:t>などの経営効率の改善に寄与します。</a:t>
            </a:r>
          </a:p>
          <a:p>
            <a:r>
              <a:rPr kumimoji="1" lang="ja-JP" altLang="ja-JP" sz="1200" b="1" kern="1200" dirty="0" smtClean="0">
                <a:solidFill>
                  <a:schemeClr val="tx1"/>
                </a:solidFill>
                <a:effectLst/>
                <a:latin typeface="+mn-lt"/>
                <a:ea typeface="+mn-ea"/>
                <a:cs typeface="+mn-cs"/>
              </a:rPr>
              <a:t>ユーザー</a:t>
            </a:r>
            <a:r>
              <a:rPr kumimoji="1" lang="en-US" altLang="ja-JP" sz="1200" b="1" kern="1200" dirty="0" smtClean="0">
                <a:solidFill>
                  <a:schemeClr val="tx1"/>
                </a:solidFill>
                <a:effectLst/>
                <a:latin typeface="+mn-lt"/>
                <a:ea typeface="+mn-ea"/>
                <a:cs typeface="+mn-cs"/>
              </a:rPr>
              <a:t> : </a:t>
            </a:r>
            <a:r>
              <a:rPr kumimoji="1" lang="ja-JP" altLang="ja-JP" sz="1200" b="1" kern="1200" dirty="0" smtClean="0">
                <a:solidFill>
                  <a:schemeClr val="tx1"/>
                </a:solidFill>
                <a:effectLst/>
                <a:latin typeface="+mn-lt"/>
                <a:ea typeface="+mn-ea"/>
                <a:cs typeface="+mn-cs"/>
              </a:rPr>
              <a:t>柔軟性の向上</a:t>
            </a:r>
          </a:p>
          <a:p>
            <a:r>
              <a:rPr kumimoji="1" lang="ja-JP" altLang="ja-JP" sz="1200" kern="1200" dirty="0" smtClean="0">
                <a:solidFill>
                  <a:schemeClr val="tx1"/>
                </a:solidFill>
                <a:effectLst/>
                <a:latin typeface="+mn-lt"/>
                <a:ea typeface="+mn-ea"/>
                <a:cs typeface="+mn-cs"/>
              </a:rPr>
              <a:t>ビジネスの不確実性の増大は、システムの機能や構成をあらかじめ決めることを難しくしています。その一方で、一旦決まれば、即応が求められ、変更にも俊敏に対応しなければならなりません。クラウドは、システム資源や業務機能を必要な時に必要なだけ利用でき、費用も使っただけ支払うことで対応でき、必要なくなれば、いつでも辞めることができるので、システムを購入し資産として所有しなければならない従来のやり方に比べ、初期投資リスクは少なく変化への対応も柔軟になります。</a:t>
            </a:r>
          </a:p>
          <a:p>
            <a:r>
              <a:rPr kumimoji="1" lang="ja-JP" altLang="ja-JP" sz="1200" kern="1200" dirty="0" smtClean="0">
                <a:solidFill>
                  <a:schemeClr val="tx1"/>
                </a:solidFill>
                <a:effectLst/>
                <a:latin typeface="+mn-lt"/>
                <a:ea typeface="+mn-ea"/>
                <a:cs typeface="+mn-cs"/>
              </a:rPr>
              <a:t>残念ながら、クラウドを使うだけでこのような価値を引き出せる訳ではありません。開発や運用のやり方も「所有」を前提とする手法をそのまま使っていては、難しいでしょう。例えば、性能を十分に出せなかったり、使用料金が嵩んでしまったりと、いったことになりかねません。また、従量課金になりますから、予算の取り方も変わります。</a:t>
            </a:r>
          </a:p>
          <a:p>
            <a:r>
              <a:rPr kumimoji="1" lang="ja-JP" altLang="ja-JP" sz="1200" kern="1200" dirty="0" smtClean="0">
                <a:solidFill>
                  <a:schemeClr val="tx1"/>
                </a:solidFill>
                <a:effectLst/>
                <a:latin typeface="+mn-lt"/>
                <a:ea typeface="+mn-ea"/>
                <a:cs typeface="+mn-cs"/>
              </a:rPr>
              <a:t>クラウドを使用すること言うことは、クラウドについての理解を十分に深め、確固たる決心と信念、工夫によって、その価値を引き出す努力が必要になるのです。</a:t>
            </a: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lang="ja-JP" altLang="en-US" dirty="0"/>
          </a:p>
        </p:txBody>
      </p:sp>
    </p:spTree>
    <p:extLst>
      <p:ext uri="{BB962C8B-B14F-4D97-AF65-F5344CB8AC3E}">
        <p14:creationId xmlns:p14="http://schemas.microsoft.com/office/powerpoint/2010/main" val="210895250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a:noFill/>
        </p:spPr>
        <p:txBody>
          <a:bodyPr/>
          <a:lstStyle/>
          <a:p>
            <a:pPr defTabSz="913334"/>
            <a:fld id="{891BF3F3-59E7-4536-AAC4-888C84177443}" type="slidenum">
              <a:rPr lang="ja-JP" altLang="en-US" smtClean="0"/>
              <a:pPr defTabSz="913334"/>
              <a:t>86</a:t>
            </a:fld>
            <a:endParaRPr lang="en-US" altLang="ja-JP" smtClean="0"/>
          </a:p>
        </p:txBody>
      </p:sp>
      <p:sp>
        <p:nvSpPr>
          <p:cNvPr id="30722" name="Rectangle 2"/>
          <p:cNvSpPr>
            <a:spLocks noGrp="1" noRot="1" noChangeAspect="1" noChangeArrowheads="1" noTextEdit="1"/>
          </p:cNvSpPr>
          <p:nvPr>
            <p:ph type="sldImg"/>
          </p:nvPr>
        </p:nvSpPr>
        <p:spPr>
          <a:xfrm>
            <a:off x="1144588" y="687388"/>
            <a:ext cx="4568825" cy="3427412"/>
          </a:xfrm>
          <a:ln/>
        </p:spPr>
      </p:sp>
      <p:sp>
        <p:nvSpPr>
          <p:cNvPr id="30723" name="Rectangle 3"/>
          <p:cNvSpPr>
            <a:spLocks noGrp="1" noChangeArrowheads="1"/>
          </p:cNvSpPr>
          <p:nvPr>
            <p:ph type="body" idx="1"/>
          </p:nvPr>
        </p:nvSpPr>
        <p:spPr>
          <a:xfrm>
            <a:off x="685958" y="4343111"/>
            <a:ext cx="5486084" cy="4114221"/>
          </a:xfrm>
          <a:noFill/>
          <a:ln/>
        </p:spPr>
        <p:txBody>
          <a:bodyPr/>
          <a:lstStyle/>
          <a:p>
            <a:r>
              <a:rPr kumimoji="1" lang="ja-JP" altLang="ja-JP" sz="1200" kern="1200" dirty="0" smtClean="0">
                <a:solidFill>
                  <a:schemeClr val="tx1"/>
                </a:solidFill>
                <a:effectLst/>
                <a:latin typeface="+mn-lt"/>
                <a:ea typeface="+mn-ea"/>
                <a:cs typeface="+mn-cs"/>
              </a:rPr>
              <a:t>【図解】コレ１枚でわかる日米のビジネス文化の違いとクラウドコンピューティング</a:t>
            </a:r>
          </a:p>
          <a:p>
            <a:r>
              <a:rPr kumimoji="1" lang="ja-JP" altLang="ja-JP" sz="1200" kern="1200" dirty="0" smtClean="0">
                <a:solidFill>
                  <a:schemeClr val="tx1"/>
                </a:solidFill>
                <a:effectLst/>
                <a:latin typeface="+mn-lt"/>
                <a:ea typeface="+mn-ea"/>
                <a:cs typeface="+mn-cs"/>
              </a:rPr>
              <a:t>クラウド（ここでは、</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について話をします）は、</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エンジニアの</a:t>
            </a:r>
            <a:r>
              <a:rPr kumimoji="1" lang="en-US" altLang="ja-JP" sz="1200" kern="1200" dirty="0" smtClean="0">
                <a:solidFill>
                  <a:schemeClr val="tx1"/>
                </a:solidFill>
                <a:effectLst/>
                <a:latin typeface="+mn-lt"/>
                <a:ea typeface="+mn-ea"/>
                <a:cs typeface="+mn-cs"/>
              </a:rPr>
              <a:t>7</a:t>
            </a:r>
            <a:r>
              <a:rPr kumimoji="1" lang="ja-JP" altLang="ja-JP" sz="1200" kern="1200" dirty="0" smtClean="0">
                <a:solidFill>
                  <a:schemeClr val="tx1"/>
                </a:solidFill>
                <a:effectLst/>
                <a:latin typeface="+mn-lt"/>
                <a:ea typeface="+mn-ea"/>
                <a:cs typeface="+mn-cs"/>
              </a:rPr>
              <a:t>割がユーザー企業に所属する米国で生まれた情報システム資産を調達する仕組みです。</a:t>
            </a:r>
          </a:p>
          <a:p>
            <a:r>
              <a:rPr kumimoji="1" lang="ja-JP" altLang="ja-JP" sz="1200" kern="1200" dirty="0" smtClean="0">
                <a:solidFill>
                  <a:schemeClr val="tx1"/>
                </a:solidFill>
                <a:effectLst/>
                <a:latin typeface="+mn-lt"/>
                <a:ea typeface="+mn-ea"/>
                <a:cs typeface="+mn-cs"/>
              </a:rPr>
              <a:t>クラウドは、リソースの調達や構成の変更など、</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エンジニアの生産性を高め、コスト削減に寄与するものです。とすると、</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エンジニアを社内に多く抱える米国では、クラウドはユーザー企業の生産性を高めることに直結しています。</a:t>
            </a:r>
          </a:p>
          <a:p>
            <a:r>
              <a:rPr kumimoji="1" lang="ja-JP" altLang="ja-JP" sz="1200" kern="1200" dirty="0" smtClean="0">
                <a:solidFill>
                  <a:schemeClr val="tx1"/>
                </a:solidFill>
                <a:effectLst/>
                <a:latin typeface="+mn-lt"/>
                <a:ea typeface="+mn-ea"/>
                <a:cs typeface="+mn-cs"/>
              </a:rPr>
              <a:t>一方、我が国の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エンジニアは、</a:t>
            </a:r>
            <a:r>
              <a:rPr kumimoji="1" lang="en-US" altLang="ja-JP" sz="1200" kern="1200" dirty="0" smtClean="0">
                <a:solidFill>
                  <a:schemeClr val="tx1"/>
                </a:solidFill>
                <a:effectLst/>
                <a:latin typeface="+mn-lt"/>
                <a:ea typeface="+mn-ea"/>
                <a:cs typeface="+mn-cs"/>
              </a:rPr>
              <a:t>7</a:t>
            </a:r>
            <a:r>
              <a:rPr kumimoji="1" lang="ja-JP" altLang="ja-JP" sz="1200" kern="1200" dirty="0" smtClean="0">
                <a:solidFill>
                  <a:schemeClr val="tx1"/>
                </a:solidFill>
                <a:effectLst/>
                <a:latin typeface="+mn-lt"/>
                <a:ea typeface="+mn-ea"/>
                <a:cs typeface="+mn-cs"/>
              </a:rPr>
              <a:t>割が</a:t>
            </a:r>
            <a:r>
              <a:rPr kumimoji="1" lang="en-US" altLang="ja-JP" sz="1200" kern="1200" dirty="0" smtClean="0">
                <a:solidFill>
                  <a:schemeClr val="tx1"/>
                </a:solidFill>
                <a:effectLst/>
                <a:latin typeface="+mn-lt"/>
                <a:ea typeface="+mn-ea"/>
                <a:cs typeface="+mn-cs"/>
              </a:rPr>
              <a:t>SI</a:t>
            </a:r>
            <a:r>
              <a:rPr kumimoji="1" lang="ja-JP" altLang="ja-JP" sz="1200" kern="1200" dirty="0" smtClean="0">
                <a:solidFill>
                  <a:schemeClr val="tx1"/>
                </a:solidFill>
                <a:effectLst/>
                <a:latin typeface="+mn-lt"/>
                <a:ea typeface="+mn-ea"/>
                <a:cs typeface="+mn-cs"/>
              </a:rPr>
              <a:t>事業者や</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ベンダー側に所属しています。従って、このような仕事は、システムの構築や運用を受託している</a:t>
            </a:r>
            <a:r>
              <a:rPr kumimoji="1" lang="en-US" altLang="ja-JP" sz="1200" kern="1200" dirty="0" smtClean="0">
                <a:solidFill>
                  <a:schemeClr val="tx1"/>
                </a:solidFill>
                <a:effectLst/>
                <a:latin typeface="+mn-lt"/>
                <a:ea typeface="+mn-ea"/>
                <a:cs typeface="+mn-cs"/>
              </a:rPr>
              <a:t>SI</a:t>
            </a:r>
            <a:r>
              <a:rPr kumimoji="1" lang="ja-JP" altLang="ja-JP" sz="1200" kern="1200" dirty="0" smtClean="0">
                <a:solidFill>
                  <a:schemeClr val="tx1"/>
                </a:solidFill>
                <a:effectLst/>
                <a:latin typeface="+mn-lt"/>
                <a:ea typeface="+mn-ea"/>
                <a:cs typeface="+mn-cs"/>
              </a:rPr>
              <a:t>事業者側に任されています。ですから、クラウドは、</a:t>
            </a:r>
            <a:r>
              <a:rPr kumimoji="1" lang="en-US" altLang="ja-JP" sz="1200" kern="1200" dirty="0" smtClean="0">
                <a:solidFill>
                  <a:schemeClr val="tx1"/>
                </a:solidFill>
                <a:effectLst/>
                <a:latin typeface="+mn-lt"/>
                <a:ea typeface="+mn-ea"/>
                <a:cs typeface="+mn-cs"/>
              </a:rPr>
              <a:t>SI</a:t>
            </a:r>
            <a:r>
              <a:rPr kumimoji="1" lang="ja-JP" altLang="ja-JP" sz="1200" kern="1200" dirty="0" smtClean="0">
                <a:solidFill>
                  <a:schemeClr val="tx1"/>
                </a:solidFill>
                <a:effectLst/>
                <a:latin typeface="+mn-lt"/>
                <a:ea typeface="+mn-ea"/>
                <a:cs typeface="+mn-cs"/>
              </a:rPr>
              <a:t>事業者の生産性を向上させます。しかし、これは</a:t>
            </a:r>
            <a:r>
              <a:rPr kumimoji="1" lang="en-US" altLang="ja-JP" sz="1200" kern="1200" dirty="0" smtClean="0">
                <a:solidFill>
                  <a:schemeClr val="tx1"/>
                </a:solidFill>
                <a:effectLst/>
                <a:latin typeface="+mn-lt"/>
                <a:ea typeface="+mn-ea"/>
                <a:cs typeface="+mn-cs"/>
              </a:rPr>
              <a:t>SI</a:t>
            </a:r>
            <a:r>
              <a:rPr kumimoji="1" lang="ja-JP" altLang="ja-JP" sz="1200" kern="1200" dirty="0" smtClean="0">
                <a:solidFill>
                  <a:schemeClr val="tx1"/>
                </a:solidFill>
                <a:effectLst/>
                <a:latin typeface="+mn-lt"/>
                <a:ea typeface="+mn-ea"/>
                <a:cs typeface="+mn-cs"/>
              </a:rPr>
              <a:t>事業者にとっては、案件単価の減少を意味し、メリットはありません。また、調達や構成の変更はリスクを伴う仕事です。米国では、そのリスクをユーザーが引き受けていますが、我が国では</a:t>
            </a:r>
            <a:r>
              <a:rPr kumimoji="1" lang="en-US" altLang="ja-JP" sz="1200" kern="1200" dirty="0" smtClean="0">
                <a:solidFill>
                  <a:schemeClr val="tx1"/>
                </a:solidFill>
                <a:effectLst/>
                <a:latin typeface="+mn-lt"/>
                <a:ea typeface="+mn-ea"/>
                <a:cs typeface="+mn-cs"/>
              </a:rPr>
              <a:t>SI</a:t>
            </a:r>
            <a:r>
              <a:rPr kumimoji="1" lang="ja-JP" altLang="ja-JP" sz="1200" kern="1200" dirty="0" smtClean="0">
                <a:solidFill>
                  <a:schemeClr val="tx1"/>
                </a:solidFill>
                <a:effectLst/>
                <a:latin typeface="+mn-lt"/>
                <a:ea typeface="+mn-ea"/>
                <a:cs typeface="+mn-cs"/>
              </a:rPr>
              <a:t>事業者が背負わされています。</a:t>
            </a:r>
          </a:p>
          <a:p>
            <a:r>
              <a:rPr kumimoji="1" lang="ja-JP" altLang="ja-JP" sz="1200" kern="1200" dirty="0" smtClean="0">
                <a:solidFill>
                  <a:schemeClr val="tx1"/>
                </a:solidFill>
                <a:effectLst/>
                <a:latin typeface="+mn-lt"/>
                <a:ea typeface="+mn-ea"/>
                <a:cs typeface="+mn-cs"/>
              </a:rPr>
              <a:t>このことから見えてくることは、</a:t>
            </a:r>
            <a:r>
              <a:rPr kumimoji="1" lang="en-US" altLang="ja-JP" sz="1200" kern="1200" dirty="0" smtClean="0">
                <a:solidFill>
                  <a:schemeClr val="tx1"/>
                </a:solidFill>
                <a:effectLst/>
                <a:latin typeface="+mn-lt"/>
                <a:ea typeface="+mn-ea"/>
                <a:cs typeface="+mn-cs"/>
              </a:rPr>
              <a:t>SI</a:t>
            </a:r>
            <a:r>
              <a:rPr kumimoji="1" lang="ja-JP" altLang="ja-JP" sz="1200" kern="1200" dirty="0" smtClean="0">
                <a:solidFill>
                  <a:schemeClr val="tx1"/>
                </a:solidFill>
                <a:effectLst/>
                <a:latin typeface="+mn-lt"/>
                <a:ea typeface="+mn-ea"/>
                <a:cs typeface="+mn-cs"/>
              </a:rPr>
              <a:t>事業者にとってクラウドは、案件単価が下がりリスクも大きくなることを意味し、利益相反の関係にあるという事実です。我が国のクラウド・サービスの普及が、米国ほどではないと言われていますが、その背景には、このような事情があるのかもしれません。</a:t>
            </a:r>
          </a:p>
          <a:p>
            <a:r>
              <a:rPr kumimoji="1" lang="ja-JP" altLang="ja-JP" sz="1200" kern="1200" dirty="0" smtClean="0">
                <a:solidFill>
                  <a:schemeClr val="tx1"/>
                </a:solidFill>
                <a:effectLst/>
                <a:latin typeface="+mn-lt"/>
                <a:ea typeface="+mn-ea"/>
                <a:cs typeface="+mn-cs"/>
              </a:rPr>
              <a:t>エンジニア構成の配分が、このように日米で逆転してしまっているのは、人材の流動性に違いがあるからです。米国では、大きなプロジェクトがあるときには人を雇い、終了すれば解雇することもさほど難しくありません。必要とあれば、また雇い入れればいいわけです。一方、我が国は、このような流動性はありません。そこで、この人材需要の変動を担保するために</a:t>
            </a:r>
            <a:r>
              <a:rPr kumimoji="1" lang="en-US" altLang="ja-JP" sz="1200" kern="1200" dirty="0" smtClean="0">
                <a:solidFill>
                  <a:schemeClr val="tx1"/>
                </a:solidFill>
                <a:effectLst/>
                <a:latin typeface="+mn-lt"/>
                <a:ea typeface="+mn-ea"/>
                <a:cs typeface="+mn-cs"/>
              </a:rPr>
              <a:t>SI</a:t>
            </a:r>
            <a:r>
              <a:rPr kumimoji="1" lang="ja-JP" altLang="ja-JP" sz="1200" kern="1200" dirty="0" smtClean="0">
                <a:solidFill>
                  <a:schemeClr val="tx1"/>
                </a:solidFill>
                <a:effectLst/>
                <a:latin typeface="+mn-lt"/>
                <a:ea typeface="+mn-ea"/>
                <a:cs typeface="+mn-cs"/>
              </a:rPr>
              <a:t>事業者へのアウトソーシングを行い、需要変動の振れを担保しているのです。</a:t>
            </a:r>
          </a:p>
          <a:p>
            <a:r>
              <a:rPr kumimoji="1" lang="ja-JP" altLang="ja-JP" sz="1200" kern="1200" dirty="0" smtClean="0">
                <a:solidFill>
                  <a:schemeClr val="tx1"/>
                </a:solidFill>
                <a:effectLst/>
                <a:latin typeface="+mn-lt"/>
                <a:ea typeface="+mn-ea"/>
                <a:cs typeface="+mn-cs"/>
              </a:rPr>
              <a:t>ところで、クラウドを使う場合、リソースの調達や構成の変更は、「セルフ・サービス・ポータル」と言われるウエブ画面を使って行われます。必要なシステムの構成や条件を画面から入力することで、直ちに必要なシステム資源を手に入れることができます。</a:t>
            </a:r>
          </a:p>
          <a:p>
            <a:r>
              <a:rPr kumimoji="1" lang="ja-JP" altLang="ja-JP" sz="1200" kern="1200" dirty="0" smtClean="0">
                <a:solidFill>
                  <a:schemeClr val="tx1"/>
                </a:solidFill>
                <a:effectLst/>
                <a:latin typeface="+mn-lt"/>
                <a:ea typeface="+mn-ea"/>
                <a:cs typeface="+mn-cs"/>
              </a:rPr>
              <a:t>従来、このような作業は、業務要件を洗い出し、サイジングを行い、システム要件を決め、それにあわせたシステム構成と選定を行うことが必要でした。そして、価格交渉と見積作業を経て、発注に至ります。その上で、購買手配が行われ、物理マシンの調達、キッティング、据え付け、導入作業、テストを行っていました。この間、数ヶ月かかることも珍しくはありません。このような作業を必要とせずウエブ画面から簡単に行うことができるわけですから、生産性は大いに向上します。</a:t>
            </a:r>
          </a:p>
          <a:p>
            <a:r>
              <a:rPr kumimoji="1" lang="ja-JP" altLang="ja-JP" sz="1200" kern="1200" dirty="0" smtClean="0">
                <a:solidFill>
                  <a:schemeClr val="tx1"/>
                </a:solidFill>
                <a:effectLst/>
                <a:latin typeface="+mn-lt"/>
                <a:ea typeface="+mn-ea"/>
                <a:cs typeface="+mn-cs"/>
              </a:rPr>
              <a:t>しかし、我が国のユーザー企業は、先ほどの理由から、このような作業の多くを</a:t>
            </a:r>
            <a:r>
              <a:rPr kumimoji="1" lang="en-US" altLang="ja-JP" sz="1200" kern="1200" dirty="0" smtClean="0">
                <a:solidFill>
                  <a:schemeClr val="tx1"/>
                </a:solidFill>
                <a:effectLst/>
                <a:latin typeface="+mn-lt"/>
                <a:ea typeface="+mn-ea"/>
                <a:cs typeface="+mn-cs"/>
              </a:rPr>
              <a:t>SI</a:t>
            </a:r>
            <a:r>
              <a:rPr kumimoji="1" lang="ja-JP" altLang="ja-JP" sz="1200" kern="1200" dirty="0" smtClean="0">
                <a:solidFill>
                  <a:schemeClr val="tx1"/>
                </a:solidFill>
                <a:effectLst/>
                <a:latin typeface="+mn-lt"/>
                <a:ea typeface="+mn-ea"/>
                <a:cs typeface="+mn-cs"/>
              </a:rPr>
              <a:t>事業者に依存してきました。従って、いまさら自分でやれと言われても、簡単に対処できることではありません。</a:t>
            </a:r>
            <a:r>
              <a:rPr kumimoji="1" lang="en-US" altLang="ja-JP" sz="1200" kern="1200" dirty="0" smtClean="0">
                <a:solidFill>
                  <a:schemeClr val="tx1"/>
                </a:solidFill>
                <a:effectLst/>
                <a:latin typeface="+mn-lt"/>
                <a:ea typeface="+mn-ea"/>
                <a:cs typeface="+mn-cs"/>
              </a:rPr>
              <a:t>SI</a:t>
            </a:r>
            <a:r>
              <a:rPr kumimoji="1" lang="ja-JP" altLang="ja-JP" sz="1200" kern="1200" dirty="0" smtClean="0">
                <a:solidFill>
                  <a:schemeClr val="tx1"/>
                </a:solidFill>
                <a:effectLst/>
                <a:latin typeface="+mn-lt"/>
                <a:ea typeface="+mn-ea"/>
                <a:cs typeface="+mn-cs"/>
              </a:rPr>
              <a:t>事業者も受注単価が下がり、人もいらなくなるわけですから積極的にはなれません。ここに、暗黙の利害の一致が生まれており、これもまたクラウド利用を促進させる足かせとなっていると考えられます。</a:t>
            </a:r>
          </a:p>
          <a:p>
            <a:r>
              <a:rPr kumimoji="1" lang="ja-JP" altLang="ja-JP" sz="1200" kern="1200" dirty="0" smtClean="0">
                <a:solidFill>
                  <a:schemeClr val="tx1"/>
                </a:solidFill>
                <a:effectLst/>
                <a:latin typeface="+mn-lt"/>
                <a:ea typeface="+mn-ea"/>
                <a:cs typeface="+mn-cs"/>
              </a:rPr>
              <a:t>このような現実があるわけですから、我が国においては、米国と同じシナリオでクラウドの価値を訴求することは困難といえるでしょう。</a:t>
            </a:r>
          </a:p>
          <a:p>
            <a:pPr eaLnBrk="1" hangingPunct="1"/>
            <a:endParaRPr lang="ja-JP" altLang="en-US" dirty="0" smtClean="0"/>
          </a:p>
        </p:txBody>
      </p:sp>
    </p:spTree>
    <p:extLst>
      <p:ext uri="{BB962C8B-B14F-4D97-AF65-F5344CB8AC3E}">
        <p14:creationId xmlns:p14="http://schemas.microsoft.com/office/powerpoint/2010/main" val="94707376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7"/>
          <p:cNvSpPr>
            <a:spLocks noGrp="1" noChangeArrowheads="1"/>
          </p:cNvSpPr>
          <p:nvPr>
            <p:ph type="sldNum" sz="quarter" idx="5"/>
          </p:nvPr>
        </p:nvSpPr>
        <p:spPr>
          <a:noFill/>
        </p:spPr>
        <p:txBody>
          <a:bodyPr/>
          <a:lstStyle/>
          <a:p>
            <a:pPr defTabSz="913334"/>
            <a:fld id="{891BF3F3-59E7-4536-AAC4-888C84177443}" type="slidenum">
              <a:rPr lang="ja-JP" altLang="en-US" smtClean="0"/>
              <a:pPr defTabSz="913334"/>
              <a:t>87</a:t>
            </a:fld>
            <a:endParaRPr lang="en-US" altLang="ja-JP" smtClean="0"/>
          </a:p>
        </p:txBody>
      </p:sp>
      <p:sp>
        <p:nvSpPr>
          <p:cNvPr id="30722" name="Rectangle 2"/>
          <p:cNvSpPr>
            <a:spLocks noGrp="1" noRot="1" noChangeAspect="1" noChangeArrowheads="1" noTextEdit="1"/>
          </p:cNvSpPr>
          <p:nvPr>
            <p:ph type="sldImg"/>
          </p:nvPr>
        </p:nvSpPr>
        <p:spPr>
          <a:xfrm>
            <a:off x="1144588" y="687388"/>
            <a:ext cx="4568825" cy="3427412"/>
          </a:xfrm>
          <a:ln/>
        </p:spPr>
      </p:sp>
      <p:sp>
        <p:nvSpPr>
          <p:cNvPr id="30723" name="Rectangle 3"/>
          <p:cNvSpPr>
            <a:spLocks noGrp="1" noChangeArrowheads="1"/>
          </p:cNvSpPr>
          <p:nvPr>
            <p:ph type="body" idx="1"/>
          </p:nvPr>
        </p:nvSpPr>
        <p:spPr>
          <a:xfrm>
            <a:off x="685958" y="4343111"/>
            <a:ext cx="5486084" cy="4114221"/>
          </a:xfrm>
          <a:noFill/>
          <a:ln/>
        </p:spPr>
        <p:txBody>
          <a:bodyPr/>
          <a:lstStyle/>
          <a:p>
            <a:r>
              <a:rPr kumimoji="1" lang="ja-JP" altLang="ja-JP" sz="1200" kern="1200" dirty="0" smtClean="0">
                <a:solidFill>
                  <a:schemeClr val="tx1"/>
                </a:solidFill>
                <a:effectLst/>
                <a:latin typeface="+mn-lt"/>
                <a:ea typeface="+mn-ea"/>
                <a:cs typeface="+mn-cs"/>
              </a:rPr>
              <a:t>クラウド導入を阻む「壁」の存在が、我が国のクラウド普及の足かせとなっているとすれば、米国と同じ理由でクラウドの価値を見出すことはできません。</a:t>
            </a:r>
          </a:p>
          <a:p>
            <a:r>
              <a:rPr kumimoji="1" lang="ja-JP" altLang="ja-JP" sz="1200" kern="1200" dirty="0" smtClean="0">
                <a:solidFill>
                  <a:schemeClr val="tx1"/>
                </a:solidFill>
                <a:effectLst/>
                <a:latin typeface="+mn-lt"/>
                <a:ea typeface="+mn-ea"/>
                <a:cs typeface="+mn-cs"/>
              </a:rPr>
              <a:t>では、我が国では、クラウドを使う価値がないのでしょうか。いいえ、決してそんなことはありません。米国とは「価値の重心」が異なっているだけなのです。</a:t>
            </a:r>
          </a:p>
          <a:p>
            <a:r>
              <a:rPr kumimoji="1" lang="ja-JP" altLang="ja-JP" sz="1200" kern="1200" dirty="0" smtClean="0">
                <a:solidFill>
                  <a:schemeClr val="tx1"/>
                </a:solidFill>
                <a:effectLst/>
                <a:latin typeface="+mn-lt"/>
                <a:ea typeface="+mn-ea"/>
                <a:cs typeface="+mn-cs"/>
              </a:rPr>
              <a:t>我が国は、今、グローバル化の急速な進展、ビジネスライフサイクルの短命化、顧客嗜好の多様化に対応すべく、産業構造の変革を迫られています。この事態に対処するためには、</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を戦略的に活用することが欠かせません。そのためには、経営環境の変化に合わせ、迅速に（スピード）、俊敏・柔軟に（アジャイル）、そして、必要に応じてシステム資源を容易に拡大でき、不要となればすぐに手放すことができる（スケール）システムが必要とされます。まさに、我が国におけるクラウドの価値の重心は、ここにあるのです。</a:t>
            </a:r>
          </a:p>
          <a:p>
            <a:r>
              <a:rPr kumimoji="1" lang="ja-JP" altLang="ja-JP" sz="1200" kern="1200" dirty="0" smtClean="0">
                <a:solidFill>
                  <a:schemeClr val="tx1"/>
                </a:solidFill>
                <a:effectLst/>
                <a:latin typeface="+mn-lt"/>
                <a:ea typeface="+mn-ea"/>
                <a:cs typeface="+mn-cs"/>
              </a:rPr>
              <a:t>「クラウドは生産性向上の手段であり、コスト削減につながる」という期待は、中長期に見ればその通りでも、短期的視点に立てば、残念ながら、我が国では簡単に受け入れられません。むしろ、経営環境の急激な変化に対応できる「戦略価値」こそ、クラウドに期待できることなのです。</a:t>
            </a:r>
          </a:p>
          <a:p>
            <a:r>
              <a:rPr kumimoji="1" lang="ja-JP" altLang="ja-JP" sz="1200" kern="1200" dirty="0" smtClean="0">
                <a:solidFill>
                  <a:schemeClr val="tx1"/>
                </a:solidFill>
                <a:effectLst/>
                <a:latin typeface="+mn-lt"/>
                <a:ea typeface="+mn-ea"/>
                <a:cs typeface="+mn-cs"/>
              </a:rPr>
              <a:t>クラウドに限らずＩＴは、米国発祥のものが圧倒的です。だからこそ、「米国ではうまくいっているから」というだけで新しいテクノロジーの評判を鵜呑みにせず、このようなビジネス文化の違いを正しく理解し、その価値を我が国流に再定義することが大切です。その上で、自らの事業や経営に活かしていくべきでしょう。</a:t>
            </a:r>
          </a:p>
          <a:p>
            <a:pPr eaLnBrk="1" hangingPunct="1"/>
            <a:endParaRPr lang="ja-JP" altLang="en-US" dirty="0" smtClean="0"/>
          </a:p>
        </p:txBody>
      </p:sp>
    </p:spTree>
    <p:extLst>
      <p:ext uri="{BB962C8B-B14F-4D97-AF65-F5344CB8AC3E}">
        <p14:creationId xmlns:p14="http://schemas.microsoft.com/office/powerpoint/2010/main" val="3199767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9</a:t>
            </a:fld>
            <a:endParaRPr kumimoji="1" lang="ja-JP" altLang="en-US"/>
          </a:p>
        </p:txBody>
      </p:sp>
    </p:spTree>
    <p:extLst>
      <p:ext uri="{BB962C8B-B14F-4D97-AF65-F5344CB8AC3E}">
        <p14:creationId xmlns:p14="http://schemas.microsoft.com/office/powerpoint/2010/main" val="19791083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89</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94694542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98</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39547544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106</a:t>
            </a:fld>
            <a:endParaRPr kumimoji="1" lang="ja-JP" altLang="en-US"/>
          </a:p>
        </p:txBody>
      </p:sp>
    </p:spTree>
    <p:extLst>
      <p:ext uri="{BB962C8B-B14F-4D97-AF65-F5344CB8AC3E}">
        <p14:creationId xmlns:p14="http://schemas.microsoft.com/office/powerpoint/2010/main" val="107224212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107</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04690582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スケール</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1990</a:t>
            </a:r>
            <a:r>
              <a:rPr kumimoji="1" lang="ja-JP" altLang="ja-JP" sz="1200" kern="1200" dirty="0" smtClean="0">
                <a:solidFill>
                  <a:schemeClr val="tx1"/>
                </a:solidFill>
                <a:effectLst/>
                <a:latin typeface="+mn-lt"/>
                <a:ea typeface="+mn-ea"/>
                <a:cs typeface="+mn-cs"/>
              </a:rPr>
              <a:t>年代に入りインターネットの商用利用が本格化する。そんな時代の</a:t>
            </a:r>
            <a:r>
              <a:rPr kumimoji="1" lang="en-US" altLang="ja-JP" sz="1200" kern="1200" dirty="0" smtClean="0">
                <a:solidFill>
                  <a:schemeClr val="tx1"/>
                </a:solidFill>
                <a:effectLst/>
                <a:latin typeface="+mn-lt"/>
                <a:ea typeface="+mn-ea"/>
                <a:cs typeface="+mn-cs"/>
              </a:rPr>
              <a:t>1995</a:t>
            </a:r>
            <a:r>
              <a:rPr kumimoji="1" lang="ja-JP" altLang="ja-JP" sz="1200" kern="1200" dirty="0" smtClean="0">
                <a:solidFill>
                  <a:schemeClr val="tx1"/>
                </a:solidFill>
                <a:effectLst/>
                <a:latin typeface="+mn-lt"/>
                <a:ea typeface="+mn-ea"/>
                <a:cs typeface="+mn-cs"/>
              </a:rPr>
              <a:t>年、</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が</a:t>
            </a:r>
            <a:r>
              <a:rPr kumimoji="1" lang="en-US" altLang="ja-JP" sz="1200" kern="1200" dirty="0" smtClean="0">
                <a:solidFill>
                  <a:schemeClr val="tx1"/>
                </a:solidFill>
                <a:effectLst/>
                <a:latin typeface="+mn-lt"/>
                <a:ea typeface="+mn-ea"/>
                <a:cs typeface="+mn-cs"/>
              </a:rPr>
              <a:t>Windows95</a:t>
            </a:r>
            <a:r>
              <a:rPr kumimoji="1" lang="ja-JP" altLang="ja-JP" sz="1200" kern="1200" dirty="0" smtClean="0">
                <a:solidFill>
                  <a:schemeClr val="tx1"/>
                </a:solidFill>
                <a:effectLst/>
                <a:latin typeface="+mn-lt"/>
                <a:ea typeface="+mn-ea"/>
                <a:cs typeface="+mn-cs"/>
              </a:rPr>
              <a:t>に</a:t>
            </a:r>
            <a:r>
              <a:rPr kumimoji="1" lang="en-US" altLang="ja-JP" sz="1200" kern="1200" dirty="0" smtClean="0">
                <a:solidFill>
                  <a:schemeClr val="tx1"/>
                </a:solidFill>
                <a:effectLst/>
                <a:latin typeface="+mn-lt"/>
                <a:ea typeface="+mn-ea"/>
                <a:cs typeface="+mn-cs"/>
              </a:rPr>
              <a:t>Internet Explorer</a:t>
            </a:r>
            <a:r>
              <a:rPr kumimoji="1" lang="ja-JP" altLang="ja-JP" sz="1200" kern="1200" dirty="0" smtClean="0">
                <a:solidFill>
                  <a:schemeClr val="tx1"/>
                </a:solidFill>
                <a:effectLst/>
                <a:latin typeface="+mn-lt"/>
                <a:ea typeface="+mn-ea"/>
                <a:cs typeface="+mn-cs"/>
              </a:rPr>
              <a:t>を無償で付属したことで、ブラウザーを介したインターネット利用が一気に普及する（正確には、</a:t>
            </a:r>
            <a:r>
              <a:rPr kumimoji="1" lang="en-US" altLang="ja-JP" sz="1200" kern="1200" dirty="0" smtClean="0">
                <a:solidFill>
                  <a:schemeClr val="tx1"/>
                </a:solidFill>
                <a:effectLst/>
                <a:latin typeface="+mn-lt"/>
                <a:ea typeface="+mn-ea"/>
                <a:cs typeface="+mn-cs"/>
              </a:rPr>
              <a:t>Microsoft Plus! for Windows95</a:t>
            </a:r>
            <a:r>
              <a:rPr kumimoji="1" lang="ja-JP" altLang="ja-JP" sz="1200" kern="1200" dirty="0" smtClean="0">
                <a:solidFill>
                  <a:schemeClr val="tx1"/>
                </a:solidFill>
                <a:effectLst/>
                <a:latin typeface="+mn-lt"/>
                <a:ea typeface="+mn-ea"/>
                <a:cs typeface="+mn-cs"/>
              </a:rPr>
              <a:t>に付属した）。</a:t>
            </a:r>
          </a:p>
          <a:p>
            <a:r>
              <a:rPr kumimoji="1" lang="ja-JP" altLang="ja-JP" sz="1200" kern="1200" dirty="0" smtClean="0">
                <a:solidFill>
                  <a:schemeClr val="tx1"/>
                </a:solidFill>
                <a:effectLst/>
                <a:latin typeface="+mn-lt"/>
                <a:ea typeface="+mn-ea"/>
                <a:cs typeface="+mn-cs"/>
              </a:rPr>
              <a:t>当時ブラウザーは、インターネットにつながるサーバー上の情報を閲覧するための手段に過ぎなかったが、</a:t>
            </a:r>
            <a:r>
              <a:rPr kumimoji="1" lang="en-US" altLang="ja-JP" sz="1200" kern="1200" dirty="0" smtClean="0">
                <a:solidFill>
                  <a:schemeClr val="tx1"/>
                </a:solidFill>
                <a:effectLst/>
                <a:latin typeface="+mn-lt"/>
                <a:ea typeface="+mn-ea"/>
                <a:cs typeface="+mn-cs"/>
              </a:rPr>
              <a:t>1997</a:t>
            </a:r>
            <a:r>
              <a:rPr kumimoji="1" lang="ja-JP" altLang="ja-JP" sz="1200" kern="1200" dirty="0" smtClean="0">
                <a:solidFill>
                  <a:schemeClr val="tx1"/>
                </a:solidFill>
                <a:effectLst/>
                <a:latin typeface="+mn-lt"/>
                <a:ea typeface="+mn-ea"/>
                <a:cs typeface="+mn-cs"/>
              </a:rPr>
              <a:t>年</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が、電子メールをブラウザーで使えるサービス</a:t>
            </a:r>
            <a:r>
              <a:rPr kumimoji="1" lang="en-US" altLang="ja-JP" sz="1200" kern="1200" dirty="0" smtClean="0">
                <a:solidFill>
                  <a:schemeClr val="tx1"/>
                </a:solidFill>
                <a:effectLst/>
                <a:latin typeface="+mn-lt"/>
                <a:ea typeface="+mn-ea"/>
                <a:cs typeface="+mn-cs"/>
              </a:rPr>
              <a:t>Hotmail</a:t>
            </a:r>
            <a:r>
              <a:rPr kumimoji="1" lang="ja-JP" altLang="ja-JP" sz="1200" kern="1200" dirty="0" smtClean="0">
                <a:solidFill>
                  <a:schemeClr val="tx1"/>
                </a:solidFill>
                <a:effectLst/>
                <a:latin typeface="+mn-lt"/>
                <a:ea typeface="+mn-ea"/>
                <a:cs typeface="+mn-cs"/>
              </a:rPr>
              <a:t>をリリース、</a:t>
            </a:r>
            <a:r>
              <a:rPr kumimoji="1" lang="en-US" altLang="ja-JP" sz="1200" kern="1200" dirty="0" smtClean="0">
                <a:solidFill>
                  <a:schemeClr val="tx1"/>
                </a:solidFill>
                <a:effectLst/>
                <a:latin typeface="+mn-lt"/>
                <a:ea typeface="+mn-ea"/>
                <a:cs typeface="+mn-cs"/>
              </a:rPr>
              <a:t>2000</a:t>
            </a:r>
            <a:r>
              <a:rPr kumimoji="1" lang="ja-JP" altLang="ja-JP" sz="1200" kern="1200" dirty="0" smtClean="0">
                <a:solidFill>
                  <a:schemeClr val="tx1"/>
                </a:solidFill>
                <a:effectLst/>
                <a:latin typeface="+mn-lt"/>
                <a:ea typeface="+mn-ea"/>
                <a:cs typeface="+mn-cs"/>
              </a:rPr>
              <a:t>年には、</a:t>
            </a:r>
            <a:r>
              <a:rPr kumimoji="1" lang="en-US" altLang="ja-JP" sz="1200" kern="1200" dirty="0" err="1" smtClean="0">
                <a:solidFill>
                  <a:schemeClr val="tx1"/>
                </a:solidFill>
                <a:effectLst/>
                <a:latin typeface="+mn-lt"/>
                <a:ea typeface="+mn-ea"/>
                <a:cs typeface="+mn-cs"/>
              </a:rPr>
              <a:t>Salesforce.com</a:t>
            </a:r>
            <a:r>
              <a:rPr kumimoji="1" lang="ja-JP" altLang="ja-JP" sz="1200" kern="1200" dirty="0" smtClean="0">
                <a:solidFill>
                  <a:schemeClr val="tx1"/>
                </a:solidFill>
                <a:effectLst/>
                <a:latin typeface="+mn-lt"/>
                <a:ea typeface="+mn-ea"/>
                <a:cs typeface="+mn-cs"/>
              </a:rPr>
              <a:t>が、</a:t>
            </a:r>
            <a:r>
              <a:rPr kumimoji="1" lang="en-US" altLang="ja-JP" sz="1200" kern="1200" dirty="0" smtClean="0">
                <a:solidFill>
                  <a:schemeClr val="tx1"/>
                </a:solidFill>
                <a:effectLst/>
                <a:latin typeface="+mn-lt"/>
                <a:ea typeface="+mn-ea"/>
                <a:cs typeface="+mn-cs"/>
              </a:rPr>
              <a:t>SFA</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Sales Force Automation</a:t>
            </a:r>
            <a:r>
              <a:rPr kumimoji="1" lang="ja-JP" altLang="ja-JP" sz="1200" kern="1200" dirty="0" smtClean="0">
                <a:solidFill>
                  <a:schemeClr val="tx1"/>
                </a:solidFill>
                <a:effectLst/>
                <a:latin typeface="+mn-lt"/>
                <a:ea typeface="+mn-ea"/>
                <a:cs typeface="+mn-cs"/>
              </a:rPr>
              <a:t>）アプリケーションを同様の方法で使えるサービスの提供をはじめた。このようなサービスの登場により、ブラウザーは、インターネット越しに情報を閲覧するためのものから、アプリケーション・サービスを利用するためのものへと役割を拡げていった。</a:t>
            </a:r>
          </a:p>
          <a:p>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のコモディティ化とインターネット利用料金の低下が相まって、インターネットの利用者は、急速に拡大するなか、</a:t>
            </a:r>
            <a:r>
              <a:rPr kumimoji="1" lang="en-US" altLang="ja-JP" sz="1200" kern="1200" dirty="0" smtClean="0">
                <a:solidFill>
                  <a:schemeClr val="tx1"/>
                </a:solidFill>
                <a:effectLst/>
                <a:latin typeface="+mn-lt"/>
                <a:ea typeface="+mn-ea"/>
                <a:cs typeface="+mn-cs"/>
              </a:rPr>
              <a:t>2004</a:t>
            </a:r>
            <a:r>
              <a:rPr kumimoji="1" lang="ja-JP" altLang="ja-JP" sz="1200" kern="1200" dirty="0" smtClean="0">
                <a:solidFill>
                  <a:schemeClr val="tx1"/>
                </a:solidFill>
                <a:effectLst/>
                <a:latin typeface="+mn-lt"/>
                <a:ea typeface="+mn-ea"/>
                <a:cs typeface="+mn-cs"/>
              </a:rPr>
              <a:t>年に</a:t>
            </a:r>
            <a:r>
              <a:rPr kumimoji="1" lang="en-US" altLang="ja-JP" sz="1200" kern="1200" dirty="0" smtClean="0">
                <a:solidFill>
                  <a:schemeClr val="tx1"/>
                </a:solidFill>
                <a:effectLst/>
                <a:latin typeface="+mn-lt"/>
                <a:ea typeface="+mn-ea"/>
                <a:cs typeface="+mn-cs"/>
              </a:rPr>
              <a:t>Google</a:t>
            </a:r>
            <a:r>
              <a:rPr kumimoji="1" lang="ja-JP" altLang="ja-JP" sz="1200" kern="1200" dirty="0" smtClean="0">
                <a:solidFill>
                  <a:schemeClr val="tx1"/>
                </a:solidFill>
                <a:effectLst/>
                <a:latin typeface="+mn-lt"/>
                <a:ea typeface="+mn-ea"/>
                <a:cs typeface="+mn-cs"/>
              </a:rPr>
              <a:t>がはじめた</a:t>
            </a:r>
            <a:r>
              <a:rPr kumimoji="1" lang="en-US" altLang="ja-JP" sz="1200" kern="1200" dirty="0" smtClean="0">
                <a:solidFill>
                  <a:schemeClr val="tx1"/>
                </a:solidFill>
                <a:effectLst/>
                <a:latin typeface="+mn-lt"/>
                <a:ea typeface="+mn-ea"/>
                <a:cs typeface="+mn-cs"/>
              </a:rPr>
              <a:t>Gmail</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2005</a:t>
            </a:r>
            <a:r>
              <a:rPr kumimoji="1" lang="ja-JP" altLang="ja-JP" sz="1200" kern="1200" dirty="0" smtClean="0">
                <a:solidFill>
                  <a:schemeClr val="tx1"/>
                </a:solidFill>
                <a:effectLst/>
                <a:latin typeface="+mn-lt"/>
                <a:ea typeface="+mn-ea"/>
                <a:cs typeface="+mn-cs"/>
              </a:rPr>
              <a:t>年の</a:t>
            </a:r>
            <a:r>
              <a:rPr kumimoji="1" lang="en-US" altLang="ja-JP" sz="1200" kern="1200" dirty="0" smtClean="0">
                <a:solidFill>
                  <a:schemeClr val="tx1"/>
                </a:solidFill>
                <a:effectLst/>
                <a:latin typeface="+mn-lt"/>
                <a:ea typeface="+mn-ea"/>
                <a:cs typeface="+mn-cs"/>
              </a:rPr>
              <a:t>Google Maps</a:t>
            </a:r>
            <a:r>
              <a:rPr kumimoji="1" lang="ja-JP" altLang="ja-JP" sz="1200" kern="1200" dirty="0" smtClean="0">
                <a:solidFill>
                  <a:schemeClr val="tx1"/>
                </a:solidFill>
                <a:effectLst/>
                <a:latin typeface="+mn-lt"/>
                <a:ea typeface="+mn-ea"/>
                <a:cs typeface="+mn-cs"/>
              </a:rPr>
              <a:t>など、ブラウザーからインターネットを介してアプリケーションを利用するサービスは、さらに広がりを見せていった。</a:t>
            </a:r>
          </a:p>
          <a:p>
            <a:r>
              <a:rPr kumimoji="1" lang="ja-JP" altLang="ja-JP" sz="1200" kern="1200" dirty="0" smtClean="0">
                <a:solidFill>
                  <a:schemeClr val="tx1"/>
                </a:solidFill>
                <a:effectLst/>
                <a:latin typeface="+mn-lt"/>
                <a:ea typeface="+mn-ea"/>
                <a:cs typeface="+mn-cs"/>
              </a:rPr>
              <a:t>インターネットに繋げば、いつでも何処でも望む情報が手に入り、アプリケーション・サービスをうけられるようになったことで、ユーザーやデータは劇的に増大してゆく。その結果、必要となるシステム資源は、質的にも量的にも従来とは桁違いの規模となり、これが継続的に増大する状況が生まれた。これを「</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スケール」という。</a:t>
            </a:r>
          </a:p>
          <a:p>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スケールに対処するためには、サーバーやストレージなどのハードウェア能力をそれぞれ個別に増強する「スケールアップ」では、すぐに物理的な限界に達してしまう。そこで、同様のハードウェアを並列に追加してゆき、台数を増やして全体の規模を拡大することで能力を増強する「スケールアウト」が採用されることになる。スケールアウトにすれば、継続的な需要の増大に際しても、ハードウェアを追加すれば済むことから、容易に能力を増強できる。</a:t>
            </a:r>
          </a:p>
          <a:p>
            <a:r>
              <a:rPr kumimoji="1" lang="ja-JP" altLang="ja-JP" sz="1200" kern="1200" dirty="0" smtClean="0">
                <a:solidFill>
                  <a:schemeClr val="tx1"/>
                </a:solidFill>
                <a:effectLst/>
                <a:latin typeface="+mn-lt"/>
                <a:ea typeface="+mn-ea"/>
                <a:cs typeface="+mn-cs"/>
              </a:rPr>
              <a:t>ただ、システムの</a:t>
            </a:r>
            <a:r>
              <a:rPr kumimoji="1" lang="en-US" altLang="ja-JP" sz="1200" kern="1200" dirty="0" smtClean="0">
                <a:solidFill>
                  <a:schemeClr val="tx1"/>
                </a:solidFill>
                <a:effectLst/>
                <a:latin typeface="+mn-lt"/>
                <a:ea typeface="+mn-ea"/>
                <a:cs typeface="+mn-cs"/>
              </a:rPr>
              <a:t>3</a:t>
            </a:r>
            <a:r>
              <a:rPr kumimoji="1" lang="ja-JP" altLang="ja-JP" sz="1200" kern="1200" dirty="0" smtClean="0">
                <a:solidFill>
                  <a:schemeClr val="tx1"/>
                </a:solidFill>
                <a:effectLst/>
                <a:latin typeface="+mn-lt"/>
                <a:ea typeface="+mn-ea"/>
                <a:cs typeface="+mn-cs"/>
              </a:rPr>
              <a:t>層アーキテクチャを考えると、プレゼンテーション層（ユーザーインターフェース）やアプリケーション層（アプリケーション・サーバー）はスケールアウトして分散させることはできるが、当時主流となっていたリレーショナルデータベースで、データの一貫性を保ったままスケールアウトすることは、原理的（</a:t>
            </a:r>
            <a:r>
              <a:rPr kumimoji="1" lang="en-US" altLang="ja-JP" sz="1200" kern="1200" dirty="0" smtClean="0">
                <a:solidFill>
                  <a:schemeClr val="tx1"/>
                </a:solidFill>
                <a:effectLst/>
                <a:latin typeface="+mn-lt"/>
                <a:ea typeface="+mn-ea"/>
                <a:cs typeface="+mn-cs"/>
              </a:rPr>
              <a:t>CAP</a:t>
            </a:r>
            <a:r>
              <a:rPr kumimoji="1" lang="ja-JP" altLang="ja-JP" sz="1200" kern="1200" dirty="0" smtClean="0">
                <a:solidFill>
                  <a:schemeClr val="tx1"/>
                </a:solidFill>
                <a:effectLst/>
                <a:latin typeface="+mn-lt"/>
                <a:ea typeface="+mn-ea"/>
                <a:cs typeface="+mn-cs"/>
              </a:rPr>
              <a:t>定理）な困難があった。そこで、このスケールアウトに対応する技術として、リレーショナルデータベースではないデータベース（あるいはデータストア）方式が利用されるようになる。リレーショナルデータベースのデータ定義や処理を規定する言語</a:t>
            </a:r>
            <a:r>
              <a:rPr kumimoji="1" lang="en-US" altLang="ja-JP" sz="1200" kern="1200" dirty="0" smtClean="0">
                <a:solidFill>
                  <a:schemeClr val="tx1"/>
                </a:solidFill>
                <a:effectLst/>
                <a:latin typeface="+mn-lt"/>
                <a:ea typeface="+mn-ea"/>
                <a:cs typeface="+mn-cs"/>
              </a:rPr>
              <a:t>SQL</a:t>
            </a:r>
            <a:r>
              <a:rPr kumimoji="1" lang="ja-JP" altLang="ja-JP" sz="1200" kern="1200" dirty="0" smtClean="0">
                <a:solidFill>
                  <a:schemeClr val="tx1"/>
                </a:solidFill>
                <a:effectLst/>
                <a:latin typeface="+mn-lt"/>
                <a:ea typeface="+mn-ea"/>
                <a:cs typeface="+mn-cs"/>
              </a:rPr>
              <a:t>に対して、「</a:t>
            </a:r>
            <a:r>
              <a:rPr kumimoji="1" lang="en-US" altLang="ja-JP" sz="1200" kern="1200" dirty="0" smtClean="0">
                <a:solidFill>
                  <a:schemeClr val="tx1"/>
                </a:solidFill>
                <a:effectLst/>
                <a:latin typeface="+mn-lt"/>
                <a:ea typeface="+mn-ea"/>
                <a:cs typeface="+mn-cs"/>
              </a:rPr>
              <a:t>SQL</a:t>
            </a:r>
            <a:r>
              <a:rPr kumimoji="1" lang="ja-JP" altLang="ja-JP" sz="1200" kern="1200" dirty="0" smtClean="0">
                <a:solidFill>
                  <a:schemeClr val="tx1"/>
                </a:solidFill>
                <a:effectLst/>
                <a:latin typeface="+mn-lt"/>
                <a:ea typeface="+mn-ea"/>
                <a:cs typeface="+mn-cs"/>
              </a:rPr>
              <a:t>だけではない（</a:t>
            </a:r>
            <a:r>
              <a:rPr kumimoji="1" lang="en-US" altLang="ja-JP" sz="1200" kern="1200" dirty="0" smtClean="0">
                <a:solidFill>
                  <a:schemeClr val="tx1"/>
                </a:solidFill>
                <a:effectLst/>
                <a:latin typeface="+mn-lt"/>
                <a:ea typeface="+mn-ea"/>
                <a:cs typeface="+mn-cs"/>
              </a:rPr>
              <a:t>Not only SQL</a:t>
            </a:r>
            <a:r>
              <a:rPr kumimoji="1" lang="ja-JP" altLang="ja-JP" sz="1200" kern="1200" dirty="0" smtClean="0">
                <a:solidFill>
                  <a:schemeClr val="tx1"/>
                </a:solidFill>
                <a:effectLst/>
                <a:latin typeface="+mn-lt"/>
                <a:ea typeface="+mn-ea"/>
                <a:cs typeface="+mn-cs"/>
              </a:rPr>
              <a:t>）」という意味から</a:t>
            </a:r>
            <a:r>
              <a:rPr kumimoji="1" lang="en-US" altLang="ja-JP" sz="1200" kern="1200" dirty="0" err="1" smtClean="0">
                <a:solidFill>
                  <a:schemeClr val="tx1"/>
                </a:solidFill>
                <a:effectLst/>
                <a:latin typeface="+mn-lt"/>
                <a:ea typeface="+mn-ea"/>
                <a:cs typeface="+mn-cs"/>
              </a:rPr>
              <a:t>NoSQL</a:t>
            </a:r>
            <a:r>
              <a:rPr kumimoji="1" lang="ja-JP" altLang="ja-JP" sz="1200" kern="1200" dirty="0" smtClean="0">
                <a:solidFill>
                  <a:schemeClr val="tx1"/>
                </a:solidFill>
                <a:effectLst/>
                <a:latin typeface="+mn-lt"/>
                <a:ea typeface="+mn-ea"/>
                <a:cs typeface="+mn-cs"/>
              </a:rPr>
              <a:t>データベースといわれるデータベースを使い、</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スケールに対応しようという方法だ。</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このような</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スケールに対応するためのスケールアウトの考え方をパブリック・クラウドではなく、プライベート・クラウドのインフラとして提供しようという製品が登場している。これらは、「ハイパー・コンバージド・システム」とも言われ、</a:t>
            </a:r>
            <a:r>
              <a:rPr kumimoji="1" lang="en-US" altLang="ja-JP" sz="1200" kern="1200" dirty="0" err="1" smtClean="0">
                <a:solidFill>
                  <a:schemeClr val="tx1"/>
                </a:solidFill>
                <a:effectLst/>
                <a:latin typeface="+mn-lt"/>
                <a:ea typeface="+mn-ea"/>
                <a:cs typeface="+mn-cs"/>
              </a:rPr>
              <a:t>Nutanix</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EVO:RAIL</a:t>
            </a:r>
            <a:r>
              <a:rPr kumimoji="1" lang="ja-JP" altLang="ja-JP" sz="1200" kern="1200" dirty="0" smtClean="0">
                <a:solidFill>
                  <a:schemeClr val="tx1"/>
                </a:solidFill>
                <a:effectLst/>
                <a:latin typeface="+mn-lt"/>
                <a:ea typeface="+mn-ea"/>
                <a:cs typeface="+mn-cs"/>
              </a:rPr>
              <a:t>、</a:t>
            </a:r>
            <a:r>
              <a:rPr kumimoji="1" lang="en-US" altLang="ja-JP" sz="1200" kern="1200" dirty="0" err="1" smtClean="0">
                <a:solidFill>
                  <a:schemeClr val="tx1"/>
                </a:solidFill>
                <a:effectLst/>
                <a:latin typeface="+mn-lt"/>
                <a:ea typeface="+mn-ea"/>
                <a:cs typeface="+mn-cs"/>
              </a:rPr>
              <a:t>Simplivity</a:t>
            </a:r>
            <a:r>
              <a:rPr kumimoji="1" lang="ja-JP" altLang="ja-JP" sz="1200" kern="1200" dirty="0" smtClean="0">
                <a:solidFill>
                  <a:schemeClr val="tx1"/>
                </a:solidFill>
                <a:effectLst/>
                <a:latin typeface="+mn-lt"/>
                <a:ea typeface="+mn-ea"/>
                <a:cs typeface="+mn-cs"/>
              </a:rPr>
              <a:t>などがこれに相当する。これら製品は、サーバー、ネットワーク、ストレージで</a:t>
            </a:r>
            <a:r>
              <a:rPr kumimoji="1" lang="en-US" altLang="ja-JP" sz="1200" kern="1200" dirty="0" smtClean="0">
                <a:solidFill>
                  <a:schemeClr val="tx1"/>
                </a:solidFill>
                <a:effectLst/>
                <a:latin typeface="+mn-lt"/>
                <a:ea typeface="+mn-ea"/>
                <a:cs typeface="+mn-cs"/>
              </a:rPr>
              <a:t>1</a:t>
            </a:r>
            <a:r>
              <a:rPr kumimoji="1" lang="ja-JP" altLang="ja-JP" sz="1200" kern="1200" dirty="0" smtClean="0">
                <a:solidFill>
                  <a:schemeClr val="tx1"/>
                </a:solidFill>
                <a:effectLst/>
                <a:latin typeface="+mn-lt"/>
                <a:ea typeface="+mn-ea"/>
                <a:cs typeface="+mn-cs"/>
              </a:rPr>
              <a:t>単位の標準化されたモジュールで構成され、これを追加してゆくことで、</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スケールにシステムの能力を増強することができる。</a:t>
            </a: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108</a:t>
            </a:fld>
            <a:endParaRPr kumimoji="1" lang="ja-JP" altLang="en-US"/>
          </a:p>
        </p:txBody>
      </p:sp>
    </p:spTree>
    <p:extLst>
      <p:ext uri="{BB962C8B-B14F-4D97-AF65-F5344CB8AC3E}">
        <p14:creationId xmlns:p14="http://schemas.microsoft.com/office/powerpoint/2010/main" val="47262530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110</a:t>
            </a:fld>
            <a:endParaRPr kumimoji="1" lang="ja-JP" altLang="en-US"/>
          </a:p>
        </p:txBody>
      </p:sp>
    </p:spTree>
    <p:extLst>
      <p:ext uri="{BB962C8B-B14F-4D97-AF65-F5344CB8AC3E}">
        <p14:creationId xmlns:p14="http://schemas.microsoft.com/office/powerpoint/2010/main" val="132640652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クラウドの先駆けと言われる</a:t>
            </a:r>
            <a:r>
              <a:rPr kumimoji="1" lang="en-US" altLang="ja-JP" dirty="0"/>
              <a:t>Salesforce</a:t>
            </a:r>
            <a:r>
              <a:rPr kumimoji="1" lang="ja-JP" altLang="en-US" dirty="0"/>
              <a:t>が創業したのが</a:t>
            </a:r>
            <a:r>
              <a:rPr kumimoji="1" lang="en-US" altLang="ja-JP" dirty="0"/>
              <a:t>1999</a:t>
            </a:r>
            <a:r>
              <a:rPr kumimoji="1" lang="ja-JP" altLang="en-US" dirty="0"/>
              <a:t>年、</a:t>
            </a:r>
            <a:r>
              <a:rPr kumimoji="1" lang="en-US" altLang="ja-JP" dirty="0"/>
              <a:t>AWS</a:t>
            </a:r>
            <a:r>
              <a:rPr kumimoji="1" lang="ja-JP" altLang="en-US" dirty="0"/>
              <a:t>がサービスを開始したのは</a:t>
            </a:r>
            <a:r>
              <a:rPr kumimoji="1" lang="en-US" altLang="ja-JP" dirty="0"/>
              <a:t>2006</a:t>
            </a:r>
            <a:r>
              <a:rPr kumimoji="1" lang="ja-JP" altLang="en-US" dirty="0"/>
              <a:t>年です。</a:t>
            </a:r>
            <a:endParaRPr kumimoji="1" lang="en-US" altLang="ja-JP" dirty="0"/>
          </a:p>
          <a:p>
            <a:r>
              <a:rPr kumimoji="1" lang="ja-JP" altLang="en-US" dirty="0"/>
              <a:t>しかし、その前にもネットワーク越しにサーバーを利用することは広く行われていました。クラウド以前と以後では何が違うのでしょうか？</a:t>
            </a:r>
            <a:endParaRPr kumimoji="1" lang="en-US" altLang="ja-JP" dirty="0"/>
          </a:p>
          <a:p>
            <a:endParaRPr kumimoji="1" lang="en-US" altLang="ja-JP" dirty="0"/>
          </a:p>
          <a:p>
            <a:r>
              <a:rPr kumimoji="1" lang="ja-JP" altLang="en-US" dirty="0"/>
              <a:t>それは、サーバー側のアプリケーションを「サービス」として実装し、汎用のクライアントからアクセスする、という点です。</a:t>
            </a:r>
            <a:endParaRPr kumimoji="1" lang="en-US" altLang="ja-JP" dirty="0"/>
          </a:p>
          <a:p>
            <a:r>
              <a:rPr kumimoji="1" lang="ja-JP" altLang="en-US" dirty="0"/>
              <a:t>サービスとは、一定の機能を提供するプログラムモジュールですが、</a:t>
            </a:r>
            <a:r>
              <a:rPr kumimoji="1" lang="en-US" altLang="ja-JP" dirty="0"/>
              <a:t>CPU</a:t>
            </a:r>
            <a:r>
              <a:rPr kumimoji="1" lang="ja-JP" altLang="en-US" dirty="0"/>
              <a:t>や</a:t>
            </a:r>
            <a:r>
              <a:rPr kumimoji="1" lang="en-US" altLang="ja-JP" dirty="0"/>
              <a:t>OS</a:t>
            </a:r>
            <a:r>
              <a:rPr kumimoji="1" lang="ja-JP" altLang="en-US" dirty="0"/>
              <a:t>からは独立しています。それまでのクライアントサーバーシステムは、全ての単一の（あるいは選択肢の非常に限定された）技術の上に実装されていました。クラウドは、特定の技術からコンピューティングを切り離し、自由を与えたのです。</a:t>
            </a:r>
            <a:endParaRPr kumimoji="1" lang="en-US" altLang="ja-JP" dirty="0"/>
          </a:p>
          <a:p>
            <a:endParaRPr kumimoji="1" lang="en-US" altLang="ja-JP" dirty="0"/>
          </a:p>
          <a:p>
            <a:r>
              <a:rPr kumimoji="1" lang="ja-JP" altLang="en-US" dirty="0"/>
              <a:t>オープンな規格に基づいた</a:t>
            </a:r>
            <a:r>
              <a:rPr kumimoji="1" lang="en-US" altLang="ja-JP" dirty="0"/>
              <a:t>Web</a:t>
            </a:r>
            <a:r>
              <a:rPr kumimoji="1" lang="ja-JP" altLang="en-US" dirty="0"/>
              <a:t>ブラウザを使い、</a:t>
            </a:r>
            <a:endParaRPr kumimoji="1" lang="en-US" altLang="ja-JP"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115</a:t>
            </a:fld>
            <a:endParaRPr kumimoji="1" lang="ja-JP" altLang="en-US"/>
          </a:p>
        </p:txBody>
      </p:sp>
    </p:spTree>
    <p:extLst>
      <p:ext uri="{BB962C8B-B14F-4D97-AF65-F5344CB8AC3E}">
        <p14:creationId xmlns:p14="http://schemas.microsoft.com/office/powerpoint/2010/main" val="137507355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116</a:t>
            </a:fld>
            <a:endParaRPr kumimoji="1" lang="ja-JP" altLang="en-US"/>
          </a:p>
        </p:txBody>
      </p:sp>
    </p:spTree>
    <p:extLst>
      <p:ext uri="{BB962C8B-B14F-4D97-AF65-F5344CB8AC3E}">
        <p14:creationId xmlns:p14="http://schemas.microsoft.com/office/powerpoint/2010/main" val="19412874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117</a:t>
            </a:fld>
            <a:endParaRPr kumimoji="1" lang="ja-JP" altLang="en-US"/>
          </a:p>
        </p:txBody>
      </p:sp>
    </p:spTree>
    <p:extLst>
      <p:ext uri="{BB962C8B-B14F-4D97-AF65-F5344CB8AC3E}">
        <p14:creationId xmlns:p14="http://schemas.microsoft.com/office/powerpoint/2010/main" val="185509629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a:t>PC</a:t>
            </a:r>
            <a:r>
              <a:rPr kumimoji="1" lang="ja-JP" altLang="en-US" dirty="0"/>
              <a:t>とスマホ</a:t>
            </a:r>
            <a:r>
              <a:rPr kumimoji="1" lang="en-US" altLang="ja-JP" dirty="0"/>
              <a:t>/</a:t>
            </a:r>
            <a:r>
              <a:rPr kumimoji="1" lang="ja-JP" altLang="en-US" dirty="0"/>
              <a:t>タブレットの出荷台数の推移です。この種の調査はいろいろありますから、少しずつデータが違う場合も多いのですが、概ね「</a:t>
            </a:r>
            <a:r>
              <a:rPr kumimoji="1" lang="en-US" altLang="ja-JP" dirty="0"/>
              <a:t>PC</a:t>
            </a:r>
            <a:r>
              <a:rPr kumimoji="1" lang="ja-JP" altLang="en-US" dirty="0"/>
              <a:t>は横ばい、スマホ</a:t>
            </a:r>
            <a:r>
              <a:rPr kumimoji="1" lang="en-US" altLang="ja-JP" dirty="0"/>
              <a:t>/</a:t>
            </a:r>
            <a:r>
              <a:rPr kumimoji="1" lang="ja-JP" altLang="en-US" dirty="0"/>
              <a:t>タブレットが急増」という傾向は変わらないでしょう。</a:t>
            </a:r>
            <a:endParaRPr kumimoji="1" lang="en-US" altLang="ja-JP" dirty="0"/>
          </a:p>
          <a:p>
            <a:endParaRPr kumimoji="1" lang="en-US" altLang="ja-JP" dirty="0"/>
          </a:p>
          <a:p>
            <a:r>
              <a:rPr kumimoji="1" lang="ja-JP" altLang="en-US" dirty="0"/>
              <a:t>スマホ</a:t>
            </a:r>
            <a:r>
              <a:rPr kumimoji="1" lang="en-US" altLang="ja-JP" dirty="0"/>
              <a:t>/</a:t>
            </a:r>
            <a:r>
              <a:rPr kumimoji="1" lang="ja-JP" altLang="en-US" dirty="0"/>
              <a:t>タブレット躍進の原因が何かというと、これは</a:t>
            </a:r>
            <a:r>
              <a:rPr kumimoji="1" lang="en-US" altLang="ja-JP" dirty="0"/>
              <a:t>2007</a:t>
            </a:r>
            <a:r>
              <a:rPr kumimoji="1" lang="ja-JP" altLang="en-US" dirty="0"/>
              <a:t>年の</a:t>
            </a:r>
            <a:r>
              <a:rPr kumimoji="1" lang="en-US" altLang="ja-JP" dirty="0"/>
              <a:t>iPhone</a:t>
            </a:r>
            <a:r>
              <a:rPr kumimoji="1" lang="ja-JP" altLang="en-US" dirty="0"/>
              <a:t>発売と言うことになるでしょう。</a:t>
            </a:r>
            <a:r>
              <a:rPr kumimoji="1" lang="en-US" altLang="ja-JP" dirty="0"/>
              <a:t>iPhone</a:t>
            </a:r>
            <a:r>
              <a:rPr kumimoji="1" lang="ja-JP" altLang="en-US" dirty="0"/>
              <a:t>は、始めてフル機能の</a:t>
            </a:r>
            <a:r>
              <a:rPr kumimoji="1" lang="en-US" altLang="ja-JP" dirty="0"/>
              <a:t>Web</a:t>
            </a:r>
            <a:r>
              <a:rPr kumimoji="1" lang="ja-JP" altLang="en-US" dirty="0"/>
              <a:t>ブラウザーを搭載したスマートフォンであり、初のモバイルクラウドクライアントだったのです。</a:t>
            </a:r>
            <a:endParaRPr kumimoji="1" lang="en-US" altLang="ja-JP" dirty="0"/>
          </a:p>
          <a:p>
            <a:r>
              <a:rPr kumimoji="1" lang="en-US" altLang="ja-JP" dirty="0"/>
              <a:t>2008</a:t>
            </a:r>
            <a:r>
              <a:rPr kumimoji="1" lang="ja-JP" altLang="en-US" dirty="0"/>
              <a:t>年に発売された</a:t>
            </a:r>
            <a:r>
              <a:rPr kumimoji="1" lang="en-US" altLang="ja-JP" dirty="0"/>
              <a:t>Android</a:t>
            </a:r>
            <a:r>
              <a:rPr kumimoji="1" lang="ja-JP" altLang="en-US" dirty="0"/>
              <a:t>とシェアを分け合い、いまや年間</a:t>
            </a:r>
            <a:r>
              <a:rPr kumimoji="1" lang="en-US" altLang="ja-JP" dirty="0"/>
              <a:t>10</a:t>
            </a:r>
            <a:r>
              <a:rPr kumimoji="1" lang="ja-JP" altLang="en-US" dirty="0"/>
              <a:t>億台を超える出荷台数を誇ります。タブレットは、</a:t>
            </a:r>
            <a:r>
              <a:rPr kumimoji="1" lang="en-US" altLang="ja-JP" dirty="0"/>
              <a:t>2010</a:t>
            </a:r>
            <a:r>
              <a:rPr kumimoji="1" lang="ja-JP" altLang="en-US" dirty="0"/>
              <a:t>年に</a:t>
            </a:r>
            <a:r>
              <a:rPr kumimoji="1" lang="en-US" altLang="ja-JP" dirty="0"/>
              <a:t>Apple</a:t>
            </a:r>
            <a:r>
              <a:rPr kumimoji="1" lang="ja-JP" altLang="en-US" dirty="0"/>
              <a:t>が発売した</a:t>
            </a:r>
            <a:r>
              <a:rPr kumimoji="1" lang="en-US" altLang="ja-JP" dirty="0"/>
              <a:t>iPad</a:t>
            </a:r>
            <a:r>
              <a:rPr kumimoji="1" lang="ja-JP" altLang="en-US" dirty="0"/>
              <a:t>が最初です。</a:t>
            </a:r>
            <a:endParaRPr kumimoji="1" lang="en-US" altLang="ja-JP" dirty="0"/>
          </a:p>
          <a:p>
            <a:endParaRPr kumimoji="1" lang="en-US" altLang="ja-JP" dirty="0"/>
          </a:p>
          <a:p>
            <a:r>
              <a:rPr kumimoji="1" lang="ja-JP" altLang="en-US" dirty="0"/>
              <a:t>ただ、日本人として覚えておきたいのは、日本には</a:t>
            </a:r>
            <a:r>
              <a:rPr kumimoji="1" lang="en-US" altLang="ja-JP" dirty="0"/>
              <a:t>iPhone</a:t>
            </a:r>
            <a:r>
              <a:rPr kumimoji="1" lang="ja-JP" altLang="en-US" dirty="0"/>
              <a:t>以前にスマホと呼べるデバイス（ガラケー）が存在してたことです。</a:t>
            </a:r>
            <a:r>
              <a:rPr kumimoji="1" lang="en-US" altLang="ja-JP" dirty="0"/>
              <a:t>Apple</a:t>
            </a:r>
            <a:r>
              <a:rPr kumimoji="1" lang="ja-JP" altLang="en-US" dirty="0"/>
              <a:t>も</a:t>
            </a:r>
            <a:r>
              <a:rPr kumimoji="1" lang="en-US" altLang="ja-JP" dirty="0"/>
              <a:t>iPhone</a:t>
            </a:r>
            <a:r>
              <a:rPr kumimoji="1" lang="ja-JP" altLang="en-US" dirty="0"/>
              <a:t>の開発に際しては日本のケータイを研究したと言われています。</a:t>
            </a:r>
            <a:endParaRPr kumimoji="1" lang="en-US" altLang="ja-JP"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118</a:t>
            </a:fld>
            <a:endParaRPr kumimoji="1" lang="ja-JP" altLang="en-US"/>
          </a:p>
        </p:txBody>
      </p:sp>
    </p:spTree>
    <p:extLst>
      <p:ext uri="{BB962C8B-B14F-4D97-AF65-F5344CB8AC3E}">
        <p14:creationId xmlns:p14="http://schemas.microsoft.com/office/powerpoint/2010/main" val="20680992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【図解】コレ１枚で分かる未来のオフィス・インフラ</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2020</a:t>
            </a:r>
            <a:r>
              <a:rPr kumimoji="1" lang="ja-JP" altLang="ja-JP" sz="1200" kern="1200" dirty="0" smtClean="0">
                <a:solidFill>
                  <a:schemeClr val="tx1"/>
                </a:solidFill>
                <a:effectLst/>
                <a:latin typeface="+mn-lt"/>
                <a:ea typeface="+mn-ea"/>
                <a:cs typeface="+mn-cs"/>
              </a:rPr>
              <a:t>年、モバイル・ネットワークの通信速度は、最大で</a:t>
            </a:r>
            <a:r>
              <a:rPr kumimoji="1" lang="en-US" altLang="ja-JP" sz="1200" kern="1200" dirty="0" smtClean="0">
                <a:solidFill>
                  <a:schemeClr val="tx1"/>
                </a:solidFill>
                <a:effectLst/>
                <a:latin typeface="+mn-lt"/>
                <a:ea typeface="+mn-ea"/>
                <a:cs typeface="+mn-cs"/>
              </a:rPr>
              <a:t>10Gb</a:t>
            </a:r>
            <a:r>
              <a:rPr kumimoji="1" lang="ja-JP" altLang="ja-JP" sz="1200" kern="1200" dirty="0" smtClean="0">
                <a:solidFill>
                  <a:schemeClr val="tx1"/>
                </a:solidFill>
                <a:effectLst/>
                <a:latin typeface="+mn-lt"/>
                <a:ea typeface="+mn-ea"/>
                <a:cs typeface="+mn-cs"/>
              </a:rPr>
              <a:t>、通信環境が悪い場合でも</a:t>
            </a:r>
            <a:r>
              <a:rPr kumimoji="1" lang="en-US" altLang="ja-JP" sz="1200" kern="1200" dirty="0" smtClean="0">
                <a:solidFill>
                  <a:schemeClr val="tx1"/>
                </a:solidFill>
                <a:effectLst/>
                <a:latin typeface="+mn-lt"/>
                <a:ea typeface="+mn-ea"/>
                <a:cs typeface="+mn-cs"/>
              </a:rPr>
              <a:t>100Mb</a:t>
            </a:r>
            <a:r>
              <a:rPr kumimoji="1" lang="ja-JP" altLang="ja-JP" sz="1200" kern="1200" dirty="0" smtClean="0">
                <a:solidFill>
                  <a:schemeClr val="tx1"/>
                </a:solidFill>
                <a:effectLst/>
                <a:latin typeface="+mn-lt"/>
                <a:ea typeface="+mn-ea"/>
                <a:cs typeface="+mn-cs"/>
              </a:rPr>
              <a:t>を確保できる</a:t>
            </a:r>
            <a:r>
              <a:rPr kumimoji="1" lang="en-US" altLang="ja-JP" sz="1200" kern="1200" dirty="0" smtClean="0">
                <a:solidFill>
                  <a:schemeClr val="tx1"/>
                </a:solidFill>
                <a:effectLst/>
                <a:latin typeface="+mn-lt"/>
                <a:ea typeface="+mn-ea"/>
                <a:cs typeface="+mn-cs"/>
              </a:rPr>
              <a:t>5G</a:t>
            </a:r>
            <a:r>
              <a:rPr kumimoji="1" lang="ja-JP" altLang="ja-JP" sz="1200" kern="1200" dirty="0" smtClean="0">
                <a:solidFill>
                  <a:schemeClr val="tx1"/>
                </a:solidFill>
                <a:effectLst/>
                <a:latin typeface="+mn-lt"/>
                <a:ea typeface="+mn-ea"/>
                <a:cs typeface="+mn-cs"/>
              </a:rPr>
              <a:t>（第５世代）通信が実用化しているでしょう。セキュリティも強化され、応答時間に影響する遅延時間も大幅に短縮されます。現在の通信規格である</a:t>
            </a:r>
            <a:r>
              <a:rPr kumimoji="1" lang="en-US" altLang="ja-JP" sz="1200" kern="1200" dirty="0" smtClean="0">
                <a:solidFill>
                  <a:schemeClr val="tx1"/>
                </a:solidFill>
                <a:effectLst/>
                <a:latin typeface="+mn-lt"/>
                <a:ea typeface="+mn-ea"/>
                <a:cs typeface="+mn-cs"/>
              </a:rPr>
              <a:t>4G</a:t>
            </a:r>
            <a:r>
              <a:rPr kumimoji="1" lang="ja-JP" altLang="ja-JP" sz="1200" kern="1200" dirty="0" smtClean="0">
                <a:solidFill>
                  <a:schemeClr val="tx1"/>
                </a:solidFill>
                <a:effectLst/>
                <a:latin typeface="+mn-lt"/>
                <a:ea typeface="+mn-ea"/>
                <a:cs typeface="+mn-cs"/>
              </a:rPr>
              <a:t>（第４世代）の通信速度は、最大で</a:t>
            </a:r>
            <a:r>
              <a:rPr kumimoji="1" lang="en-US" altLang="ja-JP" sz="1200" kern="1200" dirty="0" smtClean="0">
                <a:solidFill>
                  <a:schemeClr val="tx1"/>
                </a:solidFill>
                <a:effectLst/>
                <a:latin typeface="+mn-lt"/>
                <a:ea typeface="+mn-ea"/>
                <a:cs typeface="+mn-cs"/>
              </a:rPr>
              <a:t>100Mb</a:t>
            </a:r>
            <a:r>
              <a:rPr kumimoji="1" lang="ja-JP" altLang="ja-JP" sz="1200" kern="1200" dirty="0" smtClean="0">
                <a:solidFill>
                  <a:schemeClr val="tx1"/>
                </a:solidFill>
                <a:effectLst/>
                <a:latin typeface="+mn-lt"/>
                <a:ea typeface="+mn-ea"/>
                <a:cs typeface="+mn-cs"/>
              </a:rPr>
              <a:t>、その</a:t>
            </a:r>
            <a:r>
              <a:rPr kumimoji="1" lang="en-US" altLang="ja-JP" sz="1200" kern="1200" dirty="0" smtClean="0">
                <a:solidFill>
                  <a:schemeClr val="tx1"/>
                </a:solidFill>
                <a:effectLst/>
                <a:latin typeface="+mn-lt"/>
                <a:ea typeface="+mn-ea"/>
                <a:cs typeface="+mn-cs"/>
              </a:rPr>
              <a:t>100</a:t>
            </a:r>
            <a:r>
              <a:rPr kumimoji="1" lang="ja-JP" altLang="ja-JP" sz="1200" kern="1200" dirty="0" smtClean="0">
                <a:solidFill>
                  <a:schemeClr val="tx1"/>
                </a:solidFill>
                <a:effectLst/>
                <a:latin typeface="+mn-lt"/>
                <a:ea typeface="+mn-ea"/>
                <a:cs typeface="+mn-cs"/>
              </a:rPr>
              <a:t>倍の通信速度が実現しています。企業内のネットワークと遜色のない使い勝手を手に入れることができます。</a:t>
            </a:r>
          </a:p>
          <a:p>
            <a:r>
              <a:rPr kumimoji="1" lang="ja-JP" altLang="ja-JP" sz="1200" kern="1200" dirty="0" smtClean="0">
                <a:solidFill>
                  <a:schemeClr val="tx1"/>
                </a:solidFill>
                <a:effectLst/>
                <a:latin typeface="+mn-lt"/>
                <a:ea typeface="+mn-ea"/>
                <a:cs typeface="+mn-cs"/>
              </a:rPr>
              <a:t>企業は、クラウド上に自社専用のサーバーや仮想データセンターを持ち、業務で使うアプリーションは、そこで稼働します。また、</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の利用が拡大し、</a:t>
            </a:r>
            <a:r>
              <a:rPr kumimoji="1" lang="en-US" altLang="ja-JP" sz="1200" kern="1200" dirty="0" smtClean="0">
                <a:solidFill>
                  <a:schemeClr val="tx1"/>
                </a:solidFill>
                <a:effectLst/>
                <a:latin typeface="+mn-lt"/>
                <a:ea typeface="+mn-ea"/>
                <a:cs typeface="+mn-cs"/>
              </a:rPr>
              <a:t>ERP</a:t>
            </a:r>
            <a:r>
              <a:rPr kumimoji="1" lang="ja-JP" altLang="ja-JP" sz="1200" kern="1200" dirty="0" smtClean="0">
                <a:solidFill>
                  <a:schemeClr val="tx1"/>
                </a:solidFill>
                <a:effectLst/>
                <a:latin typeface="+mn-lt"/>
                <a:ea typeface="+mn-ea"/>
                <a:cs typeface="+mn-cs"/>
              </a:rPr>
              <a:t>などの基幹業務での利用も拡大しています。これにより、導入や運用管理に関わる負担を大幅に削減すると共に、常に新しいテクノロジーを使い、変化への即応力を高めてゆくことが可能となります。アプリケーション開発は、</a:t>
            </a:r>
            <a:r>
              <a:rPr kumimoji="1" lang="en-US" altLang="ja-JP" sz="1200" kern="1200" dirty="0" err="1" smtClean="0">
                <a:solidFill>
                  <a:schemeClr val="tx1"/>
                </a:solidFill>
                <a:effectLst/>
                <a:latin typeface="+mn-lt"/>
                <a:ea typeface="+mn-ea"/>
                <a:cs typeface="+mn-cs"/>
              </a:rPr>
              <a:t>SaaS</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API</a:t>
            </a:r>
            <a:r>
              <a:rPr kumimoji="1" lang="ja-JP" altLang="ja-JP" sz="1200" kern="1200" dirty="0" smtClean="0">
                <a:solidFill>
                  <a:schemeClr val="tx1"/>
                </a:solidFill>
                <a:effectLst/>
                <a:latin typeface="+mn-lt"/>
                <a:ea typeface="+mn-ea"/>
                <a:cs typeface="+mn-cs"/>
              </a:rPr>
              <a:t>（アプリケーション・プログラムを他のプログラムから操作、利用する仕組み）と</a:t>
            </a:r>
            <a:r>
              <a:rPr kumimoji="1" lang="en-US" altLang="ja-JP" sz="1200" kern="1200" dirty="0" err="1" smtClean="0">
                <a:solidFill>
                  <a:schemeClr val="tx1"/>
                </a:solidFill>
                <a:effectLst/>
                <a:latin typeface="+mn-lt"/>
                <a:ea typeface="+mn-ea"/>
                <a:cs typeface="+mn-cs"/>
              </a:rPr>
              <a:t>PaaS</a:t>
            </a:r>
            <a:r>
              <a:rPr kumimoji="1" lang="ja-JP" altLang="ja-JP" sz="1200" kern="1200" dirty="0" smtClean="0">
                <a:solidFill>
                  <a:schemeClr val="tx1"/>
                </a:solidFill>
                <a:effectLst/>
                <a:latin typeface="+mn-lt"/>
                <a:ea typeface="+mn-ea"/>
                <a:cs typeface="+mn-cs"/>
              </a:rPr>
              <a:t>上の様々な機能モジュールを組み合わせて開発することが当たり前になっているかもしれません。</a:t>
            </a:r>
          </a:p>
          <a:p>
            <a:r>
              <a:rPr kumimoji="1" lang="ja-JP" altLang="ja-JP" sz="1200" kern="1200" dirty="0" smtClean="0">
                <a:solidFill>
                  <a:schemeClr val="tx1"/>
                </a:solidFill>
                <a:effectLst/>
                <a:latin typeface="+mn-lt"/>
                <a:ea typeface="+mn-ea"/>
                <a:cs typeface="+mn-cs"/>
              </a:rPr>
              <a:t>私たちは、クライアント・デバイスから、</a:t>
            </a:r>
            <a:r>
              <a:rPr kumimoji="1" lang="en-US" altLang="ja-JP" sz="1200" kern="1200" dirty="0" smtClean="0">
                <a:solidFill>
                  <a:schemeClr val="tx1"/>
                </a:solidFill>
                <a:effectLst/>
                <a:latin typeface="+mn-lt"/>
                <a:ea typeface="+mn-ea"/>
                <a:cs typeface="+mn-cs"/>
              </a:rPr>
              <a:t>5G</a:t>
            </a:r>
            <a:r>
              <a:rPr kumimoji="1" lang="ja-JP" altLang="ja-JP" sz="1200" kern="1200" dirty="0" smtClean="0">
                <a:solidFill>
                  <a:schemeClr val="tx1"/>
                </a:solidFill>
                <a:effectLst/>
                <a:latin typeface="+mn-lt"/>
                <a:ea typeface="+mn-ea"/>
                <a:cs typeface="+mn-cs"/>
              </a:rPr>
              <a:t>ネットワークを介して、クラウドにアクセスします。クラウドには、自分のパーソナル・デスクトップやデータ・スペースが置かれ、クライアント・デバイスは、それにアクセスするための通信機能と表示や入出力装置としての役割を果たします。ノー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型やタブレット型、スマートフォン型など、使う場所や目的に応じて、使い分けることになるでしょう。そこにプログラムやデータを保管することはありません。クラウド上のパーソナル・デスクトップは、クラウド上の様々なサービスとシームレスに連動し、多様なサービスと膨大なデータを駆使した仕事の進め方が当たり前となっています。</a:t>
            </a:r>
          </a:p>
          <a:p>
            <a:r>
              <a:rPr kumimoji="1" lang="ja-JP" altLang="ja-JP" sz="1200" kern="1200" dirty="0" smtClean="0">
                <a:solidFill>
                  <a:schemeClr val="tx1"/>
                </a:solidFill>
                <a:effectLst/>
                <a:latin typeface="+mn-lt"/>
                <a:ea typeface="+mn-ea"/>
                <a:cs typeface="+mn-cs"/>
              </a:rPr>
              <a:t>クライアント・デバイスは、ペンやノートと同じように、自分の嗜好に合わせたものを個人で所有することが当たり前になるかもしれません。それは、ワークスタイルやライフスタイルの多様化がすすむためです。例えば、</a:t>
            </a:r>
            <a:r>
              <a:rPr kumimoji="1" lang="en-US" altLang="ja-JP" sz="1200" kern="1200" dirty="0" smtClean="0">
                <a:solidFill>
                  <a:schemeClr val="tx1"/>
                </a:solidFill>
                <a:effectLst/>
                <a:latin typeface="+mn-lt"/>
                <a:ea typeface="+mn-ea"/>
                <a:cs typeface="+mn-cs"/>
              </a:rPr>
              <a:t>5G</a:t>
            </a:r>
            <a:r>
              <a:rPr kumimoji="1" lang="ja-JP" altLang="ja-JP" sz="1200" kern="1200" dirty="0" smtClean="0">
                <a:solidFill>
                  <a:schemeClr val="tx1"/>
                </a:solidFill>
                <a:effectLst/>
                <a:latin typeface="+mn-lt"/>
                <a:ea typeface="+mn-ea"/>
                <a:cs typeface="+mn-cs"/>
              </a:rPr>
              <a:t>通信を介してやクラウド上のサービスを快適に使えるようになれば、自宅や外出先でもオフィスと遜色なく仕事ができるようになります。また、「</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会議」サービスを使えば、打ち合わせも可能です。さらに、非営利組織や地域コミュニティ、他の業務との副業も許容されるようになるでしょう。そうなれば、それぞれの組織の仮想データセンターやクラウド・サービスへのアクセスが必要となります。そうなると、特定の会社が支給するデバイスという考え方は、おかしな話になります。</a:t>
            </a:r>
          </a:p>
          <a:p>
            <a:r>
              <a:rPr kumimoji="1" lang="ja-JP" altLang="ja-JP" sz="1200" kern="1200" dirty="0" smtClean="0">
                <a:solidFill>
                  <a:schemeClr val="tx1"/>
                </a:solidFill>
                <a:effectLst/>
                <a:latin typeface="+mn-lt"/>
                <a:ea typeface="+mn-ea"/>
                <a:cs typeface="+mn-cs"/>
              </a:rPr>
              <a:t>つまり、「会社の仕事ではなく自分の仕事のひとつとして会社の仕事が存在する」と言った新しい労働についての考え方への転換が行われることを意味します。そのとき、クライアント・デバイスは、「自分の仕事の道具」として存在することになります。</a:t>
            </a:r>
          </a:p>
          <a:p>
            <a:r>
              <a:rPr kumimoji="1" lang="ja-JP" altLang="ja-JP" sz="1200" kern="1200" dirty="0" smtClean="0">
                <a:solidFill>
                  <a:schemeClr val="tx1"/>
                </a:solidFill>
                <a:effectLst/>
                <a:latin typeface="+mn-lt"/>
                <a:ea typeface="+mn-ea"/>
                <a:cs typeface="+mn-cs"/>
              </a:rPr>
              <a:t>こうなると、企業内のシステム・インフラは、必要ありません。社内のネットワーク、自社所有のサーバーやストレージは、資産を増やし運用管理負担をもたらすやっかいな存在となっているかもしれません。</a:t>
            </a:r>
          </a:p>
          <a:p>
            <a:r>
              <a:rPr kumimoji="1" lang="ja-JP" altLang="ja-JP" sz="1200" kern="1200" dirty="0" smtClean="0">
                <a:solidFill>
                  <a:schemeClr val="tx1"/>
                </a:solidFill>
                <a:effectLst/>
                <a:latin typeface="+mn-lt"/>
                <a:ea typeface="+mn-ea"/>
                <a:cs typeface="+mn-cs"/>
              </a:rPr>
              <a:t>インフラ構築の需要は、クラウド・サービスを提供する事業者からは継続するでしょう。しかし、ユーザー企業からの需要は、なくなってしまうかもしれません。一方で、このような新しい時代のインフラをどのように使いこなすか、そのためのビジネス・プロセスやワークスタイル、そして、システム環境の整備や設定といった上流のニーズは、ますます重要となります。インフラ・ビジネスは、そんな大きな転換を求められてゆくかもしれません。</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10</a:t>
            </a:fld>
            <a:endParaRPr kumimoji="1" lang="ja-JP" altLang="en-US"/>
          </a:p>
        </p:txBody>
      </p:sp>
    </p:spTree>
    <p:extLst>
      <p:ext uri="{BB962C8B-B14F-4D97-AF65-F5344CB8AC3E}">
        <p14:creationId xmlns:p14="http://schemas.microsoft.com/office/powerpoint/2010/main" val="207207528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【図解】コレ１枚でわかるクライアントの歴史</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1950</a:t>
            </a:r>
            <a:r>
              <a:rPr kumimoji="1" lang="ja-JP" altLang="ja-JP" sz="1200" kern="1200" dirty="0" smtClean="0">
                <a:solidFill>
                  <a:schemeClr val="tx1"/>
                </a:solidFill>
                <a:effectLst/>
                <a:latin typeface="+mn-lt"/>
                <a:ea typeface="+mn-ea"/>
                <a:cs typeface="+mn-cs"/>
              </a:rPr>
              <a:t>年代、ビジネス・コンピューターの黎明期、ユーザーインターフェイスは、キーボードとプリンターが一体となったテレタイプ端末と言われるものが主流だった。その後、</a:t>
            </a:r>
            <a:r>
              <a:rPr kumimoji="1" lang="en-US" altLang="ja-JP" sz="1200" kern="1200" dirty="0" smtClean="0">
                <a:solidFill>
                  <a:schemeClr val="tx1"/>
                </a:solidFill>
                <a:effectLst/>
                <a:latin typeface="+mn-lt"/>
                <a:ea typeface="+mn-ea"/>
                <a:cs typeface="+mn-cs"/>
              </a:rPr>
              <a:t>1970</a:t>
            </a:r>
            <a:r>
              <a:rPr kumimoji="1" lang="ja-JP" altLang="ja-JP" sz="1200" kern="1200" dirty="0" smtClean="0">
                <a:solidFill>
                  <a:schemeClr val="tx1"/>
                </a:solidFill>
                <a:effectLst/>
                <a:latin typeface="+mn-lt"/>
                <a:ea typeface="+mn-ea"/>
                <a:cs typeface="+mn-cs"/>
              </a:rPr>
              <a:t>年代に入り、タイムシェアリングの普及と共にブラウン管式のディスプレイ端末が使われるようになる。しかし、表示できるのはモノクロの文字だけだった。その後、カラーで文字表示できる端末も登場したが、いずれも「文字（テキスト）」という限られた範囲での表現力しか持たなかった。</a:t>
            </a:r>
          </a:p>
          <a:p>
            <a:r>
              <a:rPr kumimoji="1" lang="en-US" altLang="ja-JP" sz="1200" kern="1200" dirty="0" smtClean="0">
                <a:solidFill>
                  <a:schemeClr val="tx1"/>
                </a:solidFill>
                <a:effectLst/>
                <a:latin typeface="+mn-lt"/>
                <a:ea typeface="+mn-ea"/>
                <a:cs typeface="+mn-cs"/>
              </a:rPr>
              <a:t>1980</a:t>
            </a:r>
            <a:r>
              <a:rPr kumimoji="1" lang="ja-JP" altLang="ja-JP" sz="1200" kern="1200" dirty="0" smtClean="0">
                <a:solidFill>
                  <a:schemeClr val="tx1"/>
                </a:solidFill>
                <a:effectLst/>
                <a:latin typeface="+mn-lt"/>
                <a:ea typeface="+mn-ea"/>
                <a:cs typeface="+mn-cs"/>
              </a:rPr>
              <a:t>年代に入り、ビジネスの現場でパーソナル・コンピューターが使われるようになる。そこで、この</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を当時主流となっていた大型のメインフレーム、オフコンやミニコンと言われた小型コンピューターの端末として使われるようになる。当初は、</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上に端末エミュレーターを動かし「テキスト端末」として使われるのが一般的だった。その後、ミニコンやオフコンに加え、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サーバーが登場する頃になると、主要な業務処理や組織で共有すべきデータの保管は、上位のコンピューターに任せ、入力画面のレイアウトやデータの加工・編集といった比較的軽いアプリケーション処理やユーザーインターフェイスに関わる処理は</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に任せ、上位のコンピューターと役割分担するクライアント・サーバー方式が普及した。</a:t>
            </a:r>
          </a:p>
          <a:p>
            <a:r>
              <a:rPr kumimoji="1" lang="ja-JP" altLang="ja-JP" sz="1200" kern="1200" dirty="0" smtClean="0">
                <a:solidFill>
                  <a:schemeClr val="tx1"/>
                </a:solidFill>
                <a:effectLst/>
                <a:latin typeface="+mn-lt"/>
                <a:ea typeface="+mn-ea"/>
                <a:cs typeface="+mn-cs"/>
              </a:rPr>
              <a:t>当時、ネットワークの速度は遅く、コンピューターの処理能力も高くなかった。そのため、上位のサーバー・コンピューターで表現力豊かな画面データを生成し送るのは、現実的ではなかったためだ。そこで、ユーザーの手元にある</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の処理能力を活かし、高い表現力を手に入れようとした。その代表的なソフトウェアのひとつが、</a:t>
            </a:r>
            <a:r>
              <a:rPr kumimoji="1" lang="en-US" altLang="ja-JP" sz="1200" kern="1200" dirty="0" smtClean="0">
                <a:solidFill>
                  <a:schemeClr val="tx1"/>
                </a:solidFill>
                <a:effectLst/>
                <a:latin typeface="+mn-lt"/>
                <a:ea typeface="+mn-ea"/>
                <a:cs typeface="+mn-cs"/>
              </a:rPr>
              <a:t>1989</a:t>
            </a:r>
            <a:r>
              <a:rPr kumimoji="1" lang="ja-JP" altLang="ja-JP" sz="1200" kern="1200" dirty="0" smtClean="0">
                <a:solidFill>
                  <a:schemeClr val="tx1"/>
                </a:solidFill>
                <a:effectLst/>
                <a:latin typeface="+mn-lt"/>
                <a:ea typeface="+mn-ea"/>
                <a:cs typeface="+mn-cs"/>
              </a:rPr>
              <a:t>年に登場したグループウェア</a:t>
            </a:r>
            <a:r>
              <a:rPr kumimoji="1" lang="en-US" altLang="ja-JP" sz="1200" kern="1200" dirty="0" smtClean="0">
                <a:solidFill>
                  <a:schemeClr val="tx1"/>
                </a:solidFill>
                <a:effectLst/>
                <a:latin typeface="+mn-lt"/>
                <a:ea typeface="+mn-ea"/>
                <a:cs typeface="+mn-cs"/>
              </a:rPr>
              <a:t>Lotus Notes</a:t>
            </a:r>
            <a:r>
              <a:rPr kumimoji="1" lang="ja-JP" altLang="ja-JP" sz="1200" kern="1200" dirty="0" smtClean="0">
                <a:solidFill>
                  <a:schemeClr val="tx1"/>
                </a:solidFill>
                <a:effectLst/>
                <a:latin typeface="+mn-lt"/>
                <a:ea typeface="+mn-ea"/>
                <a:cs typeface="+mn-cs"/>
              </a:rPr>
              <a:t>だ。</a:t>
            </a:r>
          </a:p>
          <a:p>
            <a:r>
              <a:rPr kumimoji="1" lang="ja-JP" altLang="ja-JP" sz="1200" kern="1200" dirty="0" smtClean="0">
                <a:solidFill>
                  <a:schemeClr val="tx1"/>
                </a:solidFill>
                <a:effectLst/>
                <a:latin typeface="+mn-lt"/>
                <a:ea typeface="+mn-ea"/>
                <a:cs typeface="+mn-cs"/>
              </a:rPr>
              <a:t>クライアント・サーバー方式の登場により、ユーザーは高い表現力を手に入れることができたが、その一方で、サーバー・アプリケーション毎にクライアント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に対応するアプリケーションを導入しなければならない。そのため、各アプリケーションについてバージョンアップやプログラム修正のたびに全てのクライアント</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をアップデートしなければならないため運用管理負担が増大することになる。このような多くのクライアント・アプリケーションを抱え込んだ</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は、「</a:t>
            </a:r>
            <a:r>
              <a:rPr kumimoji="1" lang="en-US" altLang="ja-JP" sz="1200" kern="1200" dirty="0" smtClean="0">
                <a:solidFill>
                  <a:schemeClr val="tx1"/>
                </a:solidFill>
                <a:effectLst/>
                <a:latin typeface="+mn-lt"/>
                <a:ea typeface="+mn-ea"/>
                <a:cs typeface="+mn-cs"/>
              </a:rPr>
              <a:t>Fat Client</a:t>
            </a:r>
            <a:r>
              <a:rPr kumimoji="1" lang="ja-JP" altLang="ja-JP" sz="1200" kern="1200" dirty="0" smtClean="0">
                <a:solidFill>
                  <a:schemeClr val="tx1"/>
                </a:solidFill>
                <a:effectLst/>
                <a:latin typeface="+mn-lt"/>
                <a:ea typeface="+mn-ea"/>
                <a:cs typeface="+mn-cs"/>
              </a:rPr>
              <a:t>（でぶっちょクライアント）」とも言われている。</a:t>
            </a:r>
          </a:p>
          <a:p>
            <a:r>
              <a:rPr kumimoji="1" lang="en-US" altLang="ja-JP" sz="1200" kern="1200" dirty="0" smtClean="0">
                <a:solidFill>
                  <a:schemeClr val="tx1"/>
                </a:solidFill>
                <a:effectLst/>
                <a:latin typeface="+mn-lt"/>
                <a:ea typeface="+mn-ea"/>
                <a:cs typeface="+mn-cs"/>
              </a:rPr>
              <a:t>1995</a:t>
            </a:r>
            <a:r>
              <a:rPr kumimoji="1" lang="ja-JP" altLang="ja-JP" sz="1200" kern="1200" dirty="0" smtClean="0">
                <a:solidFill>
                  <a:schemeClr val="tx1"/>
                </a:solidFill>
                <a:effectLst/>
                <a:latin typeface="+mn-lt"/>
                <a:ea typeface="+mn-ea"/>
                <a:cs typeface="+mn-cs"/>
              </a:rPr>
              <a:t>年、</a:t>
            </a:r>
            <a:r>
              <a:rPr kumimoji="1" lang="en-US" altLang="ja-JP" sz="1200" kern="1200" dirty="0" smtClean="0">
                <a:solidFill>
                  <a:schemeClr val="tx1"/>
                </a:solidFill>
                <a:effectLst/>
                <a:latin typeface="+mn-lt"/>
                <a:ea typeface="+mn-ea"/>
                <a:cs typeface="+mn-cs"/>
              </a:rPr>
              <a:t>Windows95</a:t>
            </a:r>
            <a:r>
              <a:rPr kumimoji="1" lang="ja-JP" altLang="ja-JP" sz="1200" kern="1200" dirty="0" smtClean="0">
                <a:solidFill>
                  <a:schemeClr val="tx1"/>
                </a:solidFill>
                <a:effectLst/>
                <a:latin typeface="+mn-lt"/>
                <a:ea typeface="+mn-ea"/>
                <a:cs typeface="+mn-cs"/>
              </a:rPr>
              <a:t>が、登場する。これには、</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ブラウザーである</a:t>
            </a:r>
            <a:r>
              <a:rPr kumimoji="1" lang="en-US" altLang="ja-JP" sz="1200" kern="1200" dirty="0" smtClean="0">
                <a:solidFill>
                  <a:schemeClr val="tx1"/>
                </a:solidFill>
                <a:effectLst/>
                <a:latin typeface="+mn-lt"/>
                <a:ea typeface="+mn-ea"/>
                <a:cs typeface="+mn-cs"/>
              </a:rPr>
              <a:t>Internet Explorer</a:t>
            </a:r>
            <a:r>
              <a:rPr kumimoji="1" lang="ja-JP" altLang="ja-JP" sz="1200" kern="1200" dirty="0" smtClean="0">
                <a:solidFill>
                  <a:schemeClr val="tx1"/>
                </a:solidFill>
                <a:effectLst/>
                <a:latin typeface="+mn-lt"/>
                <a:ea typeface="+mn-ea"/>
                <a:cs typeface="+mn-cs"/>
              </a:rPr>
              <a:t>が、無償で付いてきた。そこで、このブラウザーをクライアント機能として使おうという</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システムという考え方が生まれてきた。</a:t>
            </a:r>
          </a:p>
          <a:p>
            <a:r>
              <a:rPr kumimoji="1" lang="ja-JP" altLang="ja-JP" sz="1200" kern="1200" dirty="0" smtClean="0">
                <a:solidFill>
                  <a:schemeClr val="tx1"/>
                </a:solidFill>
                <a:effectLst/>
                <a:latin typeface="+mn-lt"/>
                <a:ea typeface="+mn-ea"/>
                <a:cs typeface="+mn-cs"/>
              </a:rPr>
              <a:t>ブラウザーを使えば、テキスト端末より高い表現力が得られる。しかも、</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には、ブラウザーを導入するだけなので、クライアント・アプリケーションの運用管理負担から解放される。そんな理由から、</a:t>
            </a:r>
            <a:r>
              <a:rPr kumimoji="1" lang="en-US" altLang="ja-JP" sz="1200" kern="1200" dirty="0" smtClean="0">
                <a:solidFill>
                  <a:schemeClr val="tx1"/>
                </a:solidFill>
                <a:effectLst/>
                <a:latin typeface="+mn-lt"/>
                <a:ea typeface="+mn-ea"/>
                <a:cs typeface="+mn-cs"/>
              </a:rPr>
              <a:t>Web</a:t>
            </a:r>
            <a:r>
              <a:rPr kumimoji="1" lang="ja-JP" altLang="ja-JP" sz="1200" kern="1200" dirty="0" smtClean="0">
                <a:solidFill>
                  <a:schemeClr val="tx1"/>
                </a:solidFill>
                <a:effectLst/>
                <a:latin typeface="+mn-lt"/>
                <a:ea typeface="+mn-ea"/>
                <a:cs typeface="+mn-cs"/>
              </a:rPr>
              <a:t>システムが、普及することになった。しかし、当時のブラウザーは、静的な文書の閲覧が主な用途であり、また、回線の速度も遅かったことからサーバー・コンピューターから大きな画面データを送ることは現実的ではなかった。そのため、レイアウトの自由度や画像を使うなどにより、テキスト端末より表現力は高まったもののクライアント・サーバーほどの表現力を持たせることはできなかった。そのため、クライアント・サーバーと併存することになる。なお、</a:t>
            </a:r>
            <a:r>
              <a:rPr kumimoji="1" lang="en-US" altLang="ja-JP" sz="1200" kern="1200" dirty="0" smtClean="0">
                <a:solidFill>
                  <a:schemeClr val="tx1"/>
                </a:solidFill>
                <a:effectLst/>
                <a:latin typeface="+mn-lt"/>
                <a:ea typeface="+mn-ea"/>
                <a:cs typeface="+mn-cs"/>
              </a:rPr>
              <a:t>1996</a:t>
            </a:r>
            <a:r>
              <a:rPr kumimoji="1" lang="ja-JP" altLang="ja-JP" sz="1200" kern="1200" dirty="0" smtClean="0">
                <a:solidFill>
                  <a:schemeClr val="tx1"/>
                </a:solidFill>
                <a:effectLst/>
                <a:latin typeface="+mn-lt"/>
                <a:ea typeface="+mn-ea"/>
                <a:cs typeface="+mn-cs"/>
              </a:rPr>
              <a:t>年、クライアント・サーバーで一世を風靡した</a:t>
            </a:r>
            <a:r>
              <a:rPr kumimoji="1" lang="en-US" altLang="ja-JP" sz="1200" kern="1200" dirty="0" smtClean="0">
                <a:solidFill>
                  <a:schemeClr val="tx1"/>
                </a:solidFill>
                <a:effectLst/>
                <a:latin typeface="+mn-lt"/>
                <a:ea typeface="+mn-ea"/>
                <a:cs typeface="+mn-cs"/>
              </a:rPr>
              <a:t>Lotus Notes</a:t>
            </a:r>
            <a:r>
              <a:rPr kumimoji="1" lang="ja-JP" altLang="ja-JP" sz="1200" kern="1200" dirty="0" smtClean="0">
                <a:solidFill>
                  <a:schemeClr val="tx1"/>
                </a:solidFill>
                <a:effectLst/>
                <a:latin typeface="+mn-lt"/>
                <a:ea typeface="+mn-ea"/>
                <a:cs typeface="+mn-cs"/>
              </a:rPr>
              <a:t>も</a:t>
            </a:r>
            <a:r>
              <a:rPr kumimoji="1" lang="en-US" altLang="ja-JP" sz="1200" kern="1200" dirty="0" smtClean="0">
                <a:solidFill>
                  <a:schemeClr val="tx1"/>
                </a:solidFill>
                <a:effectLst/>
                <a:latin typeface="+mn-lt"/>
                <a:ea typeface="+mn-ea"/>
                <a:cs typeface="+mn-cs"/>
              </a:rPr>
              <a:t>Lotus Notes/Domino</a:t>
            </a:r>
            <a:r>
              <a:rPr kumimoji="1" lang="ja-JP" altLang="ja-JP" sz="1200" kern="1200" dirty="0" smtClean="0">
                <a:solidFill>
                  <a:schemeClr val="tx1"/>
                </a:solidFill>
                <a:effectLst/>
                <a:latin typeface="+mn-lt"/>
                <a:ea typeface="+mn-ea"/>
                <a:cs typeface="+mn-cs"/>
              </a:rPr>
              <a:t>という名称で、ブラウザーから使える機能をリリースしている。</a:t>
            </a:r>
          </a:p>
          <a:p>
            <a:r>
              <a:rPr kumimoji="1" lang="ja-JP" altLang="ja-JP" sz="1200" kern="1200" dirty="0" smtClean="0">
                <a:solidFill>
                  <a:schemeClr val="tx1"/>
                </a:solidFill>
                <a:effectLst/>
                <a:latin typeface="+mn-lt"/>
                <a:ea typeface="+mn-ea"/>
                <a:cs typeface="+mn-cs"/>
              </a:rPr>
              <a:t>回線速度の向上やインターネットの普及とともに、ブラウザーで高い表現力を実現しようという動きが始まる。それが、プラグイン・プログラムを使う方法だ。ブラウザーは、それ自体、静的な文書の閲覧のためのものだった。ただ、外部プログラムとのインタフェイスをオープンにしていたことから、これを使って高い表現力を実現しようという方法が生まれた。</a:t>
            </a:r>
            <a:r>
              <a:rPr kumimoji="1" lang="en-US" altLang="ja-JP" sz="1200" kern="1200" dirty="0" smtClean="0">
                <a:solidFill>
                  <a:schemeClr val="tx1"/>
                </a:solidFill>
                <a:effectLst/>
                <a:latin typeface="+mn-lt"/>
                <a:ea typeface="+mn-ea"/>
                <a:cs typeface="+mn-cs"/>
              </a:rPr>
              <a:t>1996</a:t>
            </a:r>
            <a:r>
              <a:rPr kumimoji="1" lang="ja-JP" altLang="ja-JP" sz="1200" kern="1200" dirty="0" smtClean="0">
                <a:solidFill>
                  <a:schemeClr val="tx1"/>
                </a:solidFill>
                <a:effectLst/>
                <a:latin typeface="+mn-lt"/>
                <a:ea typeface="+mn-ea"/>
                <a:cs typeface="+mn-cs"/>
              </a:rPr>
              <a:t>年に登場した</a:t>
            </a:r>
            <a:r>
              <a:rPr kumimoji="1" lang="en-US" altLang="ja-JP" sz="1200" kern="1200" dirty="0" smtClean="0">
                <a:solidFill>
                  <a:schemeClr val="tx1"/>
                </a:solidFill>
                <a:effectLst/>
                <a:latin typeface="+mn-lt"/>
                <a:ea typeface="+mn-ea"/>
                <a:cs typeface="+mn-cs"/>
              </a:rPr>
              <a:t>Flash</a:t>
            </a:r>
            <a:r>
              <a:rPr kumimoji="1" lang="ja-JP" altLang="ja-JP" sz="1200" kern="1200" dirty="0" smtClean="0">
                <a:solidFill>
                  <a:schemeClr val="tx1"/>
                </a:solidFill>
                <a:effectLst/>
                <a:latin typeface="+mn-lt"/>
                <a:ea typeface="+mn-ea"/>
                <a:cs typeface="+mn-cs"/>
              </a:rPr>
              <a:t>（当時の正式名称：</a:t>
            </a:r>
            <a:r>
              <a:rPr kumimoji="1" lang="en-US" altLang="ja-JP" sz="1200" kern="1200" dirty="0" smtClean="0">
                <a:solidFill>
                  <a:schemeClr val="tx1"/>
                </a:solidFill>
                <a:effectLst/>
                <a:latin typeface="+mn-lt"/>
                <a:ea typeface="+mn-ea"/>
                <a:cs typeface="+mn-cs"/>
              </a:rPr>
              <a:t>Future Splash Animator [Macromedia Flash 1]</a:t>
            </a:r>
            <a:r>
              <a:rPr kumimoji="1" lang="ja-JP" altLang="ja-JP" sz="1200" kern="1200" dirty="0" smtClean="0">
                <a:solidFill>
                  <a:schemeClr val="tx1"/>
                </a:solidFill>
                <a:effectLst/>
                <a:latin typeface="+mn-lt"/>
                <a:ea typeface="+mn-ea"/>
                <a:cs typeface="+mn-cs"/>
              </a:rPr>
              <a:t>）は、その先駆けとなった。</a:t>
            </a:r>
            <a:r>
              <a:rPr kumimoji="1" lang="en-US" altLang="ja-JP" sz="1200" kern="1200" dirty="0" smtClean="0">
                <a:solidFill>
                  <a:schemeClr val="tx1"/>
                </a:solidFill>
                <a:effectLst/>
                <a:latin typeface="+mn-lt"/>
                <a:ea typeface="+mn-ea"/>
                <a:cs typeface="+mn-cs"/>
              </a:rPr>
              <a:t>Flash</a:t>
            </a:r>
            <a:r>
              <a:rPr kumimoji="1" lang="ja-JP" altLang="ja-JP" sz="1200" kern="1200" dirty="0" smtClean="0">
                <a:solidFill>
                  <a:schemeClr val="tx1"/>
                </a:solidFill>
                <a:effectLst/>
                <a:latin typeface="+mn-lt"/>
                <a:ea typeface="+mn-ea"/>
                <a:cs typeface="+mn-cs"/>
              </a:rPr>
              <a:t>の登場により、ブラウザーであっても</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ネイティブと遜色のない表現力を実現できると言うことで、その後</a:t>
            </a:r>
            <a:r>
              <a:rPr kumimoji="1" lang="en-US" altLang="ja-JP" sz="1200" kern="1200" dirty="0" smtClean="0">
                <a:solidFill>
                  <a:schemeClr val="tx1"/>
                </a:solidFill>
                <a:effectLst/>
                <a:latin typeface="+mn-lt"/>
                <a:ea typeface="+mn-ea"/>
                <a:cs typeface="+mn-cs"/>
              </a:rPr>
              <a:t>Flash</a:t>
            </a:r>
            <a:r>
              <a:rPr kumimoji="1" lang="ja-JP" altLang="ja-JP" sz="1200" kern="1200" dirty="0" smtClean="0">
                <a:solidFill>
                  <a:schemeClr val="tx1"/>
                </a:solidFill>
                <a:effectLst/>
                <a:latin typeface="+mn-lt"/>
                <a:ea typeface="+mn-ea"/>
                <a:cs typeface="+mn-cs"/>
              </a:rPr>
              <a:t>は広く普及してゆく。</a:t>
            </a:r>
            <a:r>
              <a:rPr kumimoji="1" lang="en-US" altLang="ja-JP" sz="1200" kern="1200" dirty="0" smtClean="0">
                <a:solidFill>
                  <a:schemeClr val="tx1"/>
                </a:solidFill>
                <a:effectLst/>
                <a:latin typeface="+mn-lt"/>
                <a:ea typeface="+mn-ea"/>
                <a:cs typeface="+mn-cs"/>
              </a:rPr>
              <a:t>Flash</a:t>
            </a:r>
            <a:r>
              <a:rPr kumimoji="1" lang="ja-JP" altLang="ja-JP" sz="1200" kern="1200" dirty="0" smtClean="0">
                <a:solidFill>
                  <a:schemeClr val="tx1"/>
                </a:solidFill>
                <a:effectLst/>
                <a:latin typeface="+mn-lt"/>
                <a:ea typeface="+mn-ea"/>
                <a:cs typeface="+mn-cs"/>
              </a:rPr>
              <a:t>同様のプラグインとして、その後、</a:t>
            </a:r>
            <a:r>
              <a:rPr kumimoji="1" lang="en-US" altLang="ja-JP" sz="1200" kern="1200" dirty="0" smtClean="0">
                <a:solidFill>
                  <a:schemeClr val="tx1"/>
                </a:solidFill>
                <a:effectLst/>
                <a:latin typeface="+mn-lt"/>
                <a:ea typeface="+mn-ea"/>
                <a:cs typeface="+mn-cs"/>
              </a:rPr>
              <a:t>Silverlight</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Curl</a:t>
            </a:r>
            <a:r>
              <a:rPr kumimoji="1" lang="ja-JP" altLang="ja-JP" sz="1200" kern="1200" dirty="0" smtClean="0">
                <a:solidFill>
                  <a:schemeClr val="tx1"/>
                </a:solidFill>
                <a:effectLst/>
                <a:latin typeface="+mn-lt"/>
                <a:ea typeface="+mn-ea"/>
                <a:cs typeface="+mn-cs"/>
              </a:rPr>
              <a:t>などが登場する。</a:t>
            </a:r>
          </a:p>
          <a:p>
            <a:r>
              <a:rPr kumimoji="1" lang="ja-JP" altLang="ja-JP" sz="1200" kern="1200" dirty="0" smtClean="0">
                <a:solidFill>
                  <a:schemeClr val="tx1"/>
                </a:solidFill>
                <a:effectLst/>
                <a:latin typeface="+mn-lt"/>
                <a:ea typeface="+mn-ea"/>
                <a:cs typeface="+mn-cs"/>
              </a:rPr>
              <a:t>これらプラグイン・プログラムで動作するアプリケーション・プログラムを</a:t>
            </a:r>
            <a:r>
              <a:rPr kumimoji="1" lang="en-US" altLang="ja-JP" sz="1200" kern="1200" dirty="0" smtClean="0">
                <a:solidFill>
                  <a:schemeClr val="tx1"/>
                </a:solidFill>
                <a:effectLst/>
                <a:latin typeface="+mn-lt"/>
                <a:ea typeface="+mn-ea"/>
                <a:cs typeface="+mn-cs"/>
              </a:rPr>
              <a:t>RIA</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Rich Internet Application</a:t>
            </a:r>
            <a:r>
              <a:rPr kumimoji="1" lang="ja-JP" altLang="ja-JP" sz="1200" kern="1200" dirty="0" smtClean="0">
                <a:solidFill>
                  <a:schemeClr val="tx1"/>
                </a:solidFill>
                <a:effectLst/>
                <a:latin typeface="+mn-lt"/>
                <a:ea typeface="+mn-ea"/>
                <a:cs typeface="+mn-cs"/>
              </a:rPr>
              <a:t>）、そのクライアントとなるプラグインが動作するブラウザーを</a:t>
            </a:r>
            <a:r>
              <a:rPr kumimoji="1" lang="en-US" altLang="ja-JP" sz="1200" kern="1200" dirty="0" smtClean="0">
                <a:solidFill>
                  <a:schemeClr val="tx1"/>
                </a:solidFill>
                <a:effectLst/>
                <a:latin typeface="+mn-lt"/>
                <a:ea typeface="+mn-ea"/>
                <a:cs typeface="+mn-cs"/>
              </a:rPr>
              <a:t>RIC</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Rich Internet Client</a:t>
            </a:r>
            <a:r>
              <a:rPr kumimoji="1" lang="ja-JP" altLang="ja-JP" sz="1200" kern="1200" dirty="0" smtClean="0">
                <a:solidFill>
                  <a:schemeClr val="tx1"/>
                </a:solidFill>
                <a:effectLst/>
                <a:latin typeface="+mn-lt"/>
                <a:ea typeface="+mn-ea"/>
                <a:cs typeface="+mn-cs"/>
              </a:rPr>
              <a:t>）と呼ぶ。</a:t>
            </a:r>
          </a:p>
          <a:p>
            <a:r>
              <a:rPr kumimoji="1" lang="ja-JP" altLang="ja-JP" sz="1200" kern="1200" dirty="0" smtClean="0">
                <a:solidFill>
                  <a:schemeClr val="tx1"/>
                </a:solidFill>
                <a:effectLst/>
                <a:latin typeface="+mn-lt"/>
                <a:ea typeface="+mn-ea"/>
                <a:cs typeface="+mn-cs"/>
              </a:rPr>
              <a:t>このような方法で表現力を高めたブラウザーではあるが、その表現を規定する</a:t>
            </a:r>
            <a:r>
              <a:rPr kumimoji="1" lang="en-US" altLang="ja-JP" sz="1200" kern="1200" dirty="0" smtClean="0">
                <a:solidFill>
                  <a:schemeClr val="tx1"/>
                </a:solidFill>
                <a:effectLst/>
                <a:latin typeface="+mn-lt"/>
                <a:ea typeface="+mn-ea"/>
                <a:cs typeface="+mn-cs"/>
              </a:rPr>
              <a:t>HTML</a:t>
            </a:r>
            <a:r>
              <a:rPr kumimoji="1" lang="ja-JP" altLang="ja-JP" sz="1200" kern="1200" dirty="0" smtClean="0">
                <a:solidFill>
                  <a:schemeClr val="tx1"/>
                </a:solidFill>
                <a:effectLst/>
                <a:latin typeface="+mn-lt"/>
                <a:ea typeface="+mn-ea"/>
                <a:cs typeface="+mn-cs"/>
              </a:rPr>
              <a:t>（</a:t>
            </a:r>
            <a:r>
              <a:rPr kumimoji="1" lang="en-US" altLang="ja-JP" sz="1200" kern="1200" dirty="0" err="1" smtClean="0">
                <a:solidFill>
                  <a:schemeClr val="tx1"/>
                </a:solidFill>
                <a:effectLst/>
                <a:latin typeface="+mn-lt"/>
                <a:ea typeface="+mn-ea"/>
                <a:cs typeface="+mn-cs"/>
              </a:rPr>
              <a:t>HyperText</a:t>
            </a:r>
            <a:r>
              <a:rPr kumimoji="1" lang="en-US" altLang="ja-JP" sz="1200" kern="1200" dirty="0" smtClean="0">
                <a:solidFill>
                  <a:schemeClr val="tx1"/>
                </a:solidFill>
                <a:effectLst/>
                <a:latin typeface="+mn-lt"/>
                <a:ea typeface="+mn-ea"/>
                <a:cs typeface="+mn-cs"/>
              </a:rPr>
              <a:t> Markup Language</a:t>
            </a:r>
            <a:r>
              <a:rPr kumimoji="1" lang="ja-JP" altLang="ja-JP" sz="1200" kern="1200" dirty="0" smtClean="0">
                <a:solidFill>
                  <a:schemeClr val="tx1"/>
                </a:solidFill>
                <a:effectLst/>
                <a:latin typeface="+mn-lt"/>
                <a:ea typeface="+mn-ea"/>
                <a:cs typeface="+mn-cs"/>
              </a:rPr>
              <a:t>）言語は、</a:t>
            </a:r>
            <a:r>
              <a:rPr kumimoji="1" lang="en-US" altLang="ja-JP" sz="1200" kern="1200" dirty="0" smtClean="0">
                <a:solidFill>
                  <a:schemeClr val="tx1"/>
                </a:solidFill>
                <a:effectLst/>
                <a:latin typeface="+mn-lt"/>
                <a:ea typeface="+mn-ea"/>
                <a:cs typeface="+mn-cs"/>
              </a:rPr>
              <a:t>1997</a:t>
            </a:r>
            <a:r>
              <a:rPr kumimoji="1" lang="ja-JP" altLang="ja-JP" sz="1200" kern="1200" dirty="0" smtClean="0">
                <a:solidFill>
                  <a:schemeClr val="tx1"/>
                </a:solidFill>
                <a:effectLst/>
                <a:latin typeface="+mn-lt"/>
                <a:ea typeface="+mn-ea"/>
                <a:cs typeface="+mn-cs"/>
              </a:rPr>
              <a:t>年に正式勧告された</a:t>
            </a:r>
            <a:r>
              <a:rPr kumimoji="1" lang="en-US" altLang="ja-JP" sz="1200" kern="1200" dirty="0" smtClean="0">
                <a:solidFill>
                  <a:schemeClr val="tx1"/>
                </a:solidFill>
                <a:effectLst/>
                <a:latin typeface="+mn-lt"/>
                <a:ea typeface="+mn-ea"/>
                <a:cs typeface="+mn-cs"/>
              </a:rPr>
              <a:t>HTML4.0</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1999</a:t>
            </a:r>
            <a:r>
              <a:rPr kumimoji="1" lang="ja-JP" altLang="ja-JP" sz="1200" kern="1200" dirty="0" smtClean="0">
                <a:solidFill>
                  <a:schemeClr val="tx1"/>
                </a:solidFill>
                <a:effectLst/>
                <a:latin typeface="+mn-lt"/>
                <a:ea typeface="+mn-ea"/>
                <a:cs typeface="+mn-cs"/>
              </a:rPr>
              <a:t>年に若干の修正が加えられた</a:t>
            </a:r>
            <a:r>
              <a:rPr kumimoji="1" lang="en-US" altLang="ja-JP" sz="1200" kern="1200" dirty="0" smtClean="0">
                <a:solidFill>
                  <a:schemeClr val="tx1"/>
                </a:solidFill>
                <a:effectLst/>
                <a:latin typeface="+mn-lt"/>
                <a:ea typeface="+mn-ea"/>
                <a:cs typeface="+mn-cs"/>
              </a:rPr>
              <a:t>HTML4.01</a:t>
            </a:r>
            <a:r>
              <a:rPr kumimoji="1" lang="ja-JP" altLang="ja-JP" sz="1200" kern="1200" dirty="0" smtClean="0">
                <a:solidFill>
                  <a:schemeClr val="tx1"/>
                </a:solidFill>
                <a:effectLst/>
                <a:latin typeface="+mn-lt"/>
                <a:ea typeface="+mn-ea"/>
                <a:cs typeface="+mn-cs"/>
              </a:rPr>
              <a:t>以降、大きな変更が加えられないままに使われてきた。それをプラグインで機能を補完してきたわけだが、回線の高速化やモバイル・デバイスの普及など当時の状況とは大きく変わってしまい、プラグインでの対応にも限界が見え始めた。そのため、</a:t>
            </a:r>
            <a:r>
              <a:rPr kumimoji="1" lang="en-US" altLang="ja-JP" sz="1200" kern="1200" dirty="0" smtClean="0">
                <a:solidFill>
                  <a:schemeClr val="tx1"/>
                </a:solidFill>
                <a:effectLst/>
                <a:latin typeface="+mn-lt"/>
                <a:ea typeface="+mn-ea"/>
                <a:cs typeface="+mn-cs"/>
              </a:rPr>
              <a:t>2014</a:t>
            </a:r>
            <a:r>
              <a:rPr kumimoji="1" lang="ja-JP" altLang="ja-JP" sz="1200" kern="1200" dirty="0" smtClean="0">
                <a:solidFill>
                  <a:schemeClr val="tx1"/>
                </a:solidFill>
                <a:effectLst/>
                <a:latin typeface="+mn-lt"/>
                <a:ea typeface="+mn-ea"/>
                <a:cs typeface="+mn-cs"/>
              </a:rPr>
              <a:t>年、プラグインを使わなくてもブラウザーの機能だけで高い表現力やモバイル・デバイスとの対応を可能にする</a:t>
            </a:r>
            <a:r>
              <a:rPr kumimoji="1" lang="en-US" altLang="ja-JP" sz="1200" kern="1200" dirty="0" smtClean="0">
                <a:solidFill>
                  <a:schemeClr val="tx1"/>
                </a:solidFill>
                <a:effectLst/>
                <a:latin typeface="+mn-lt"/>
                <a:ea typeface="+mn-ea"/>
                <a:cs typeface="+mn-cs"/>
              </a:rPr>
              <a:t>HTML5.0</a:t>
            </a:r>
            <a:r>
              <a:rPr kumimoji="1" lang="ja-JP" altLang="ja-JP" sz="1200" kern="1200" dirty="0" smtClean="0">
                <a:solidFill>
                  <a:schemeClr val="tx1"/>
                </a:solidFill>
                <a:effectLst/>
                <a:latin typeface="+mn-lt"/>
                <a:ea typeface="+mn-ea"/>
                <a:cs typeface="+mn-cs"/>
              </a:rPr>
              <a:t>が勧告されることとなった。</a:t>
            </a:r>
          </a:p>
          <a:p>
            <a:r>
              <a:rPr kumimoji="1" lang="en-US" altLang="ja-JP" sz="1200" kern="1200" dirty="0" smtClean="0">
                <a:solidFill>
                  <a:schemeClr val="tx1"/>
                </a:solidFill>
                <a:effectLst/>
                <a:latin typeface="+mn-lt"/>
                <a:ea typeface="+mn-ea"/>
                <a:cs typeface="+mn-cs"/>
              </a:rPr>
              <a:t>HTML5.0</a:t>
            </a:r>
            <a:r>
              <a:rPr kumimoji="1" lang="ja-JP" altLang="ja-JP" sz="1200" kern="1200" dirty="0" smtClean="0">
                <a:solidFill>
                  <a:schemeClr val="tx1"/>
                </a:solidFill>
                <a:effectLst/>
                <a:latin typeface="+mn-lt"/>
                <a:ea typeface="+mn-ea"/>
                <a:cs typeface="+mn-cs"/>
              </a:rPr>
              <a:t>、その前身となった</a:t>
            </a:r>
            <a:r>
              <a:rPr kumimoji="1" lang="en-US" altLang="ja-JP" sz="1200" kern="1200" dirty="0" smtClean="0">
                <a:solidFill>
                  <a:schemeClr val="tx1"/>
                </a:solidFill>
                <a:effectLst/>
                <a:latin typeface="+mn-lt"/>
                <a:ea typeface="+mn-ea"/>
                <a:cs typeface="+mn-cs"/>
              </a:rPr>
              <a:t>Ajax</a:t>
            </a:r>
            <a:r>
              <a:rPr kumimoji="1" lang="ja-JP" altLang="ja-JP" sz="1200" kern="1200" dirty="0" smtClean="0">
                <a:solidFill>
                  <a:schemeClr val="tx1"/>
                </a:solidFill>
                <a:effectLst/>
                <a:latin typeface="+mn-lt"/>
                <a:ea typeface="+mn-ea"/>
                <a:cs typeface="+mn-cs"/>
              </a:rPr>
              <a:t>については、後日「コレ１枚」で紹介する。</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kumimoji="1" lang="ja-JP" altLang="en-US"/>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127</a:t>
            </a:fld>
            <a:endParaRPr kumimoji="1" lang="ja-JP" altLang="en-US"/>
          </a:p>
        </p:txBody>
      </p:sp>
    </p:spTree>
    <p:extLst>
      <p:ext uri="{BB962C8B-B14F-4D97-AF65-F5344CB8AC3E}">
        <p14:creationId xmlns:p14="http://schemas.microsoft.com/office/powerpoint/2010/main" val="135542935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txBox="1">
            <a:spLocks noGrp="1" noChangeArrowheads="1"/>
          </p:cNvSpPr>
          <p:nvPr/>
        </p:nvSpPr>
        <p:spPr bwMode="auto">
          <a:xfrm>
            <a:off x="3883409" y="8683323"/>
            <a:ext cx="2973011" cy="459229"/>
          </a:xfrm>
          <a:prstGeom prst="rect">
            <a:avLst/>
          </a:prstGeom>
          <a:noFill/>
          <a:ln w="9525">
            <a:noFill/>
            <a:miter lim="800000"/>
            <a:headEnd/>
            <a:tailEnd/>
          </a:ln>
        </p:spPr>
        <p:txBody>
          <a:bodyPr lIns="94454" tIns="47227" rIns="94454" bIns="47227" anchor="b"/>
          <a:lstStyle/>
          <a:p>
            <a:pPr algn="r" defTabSz="943869"/>
            <a:fld id="{2D48A9BA-2689-43A1-BD0A-A3B307D39728}" type="slidenum">
              <a:rPr kumimoji="0" lang="ja-JP" altLang="en-US" sz="1300">
                <a:ea typeface="ＭＳ Ｐゴシック" charset="-128"/>
              </a:rPr>
              <a:pPr algn="r" defTabSz="943869"/>
              <a:t>130</a:t>
            </a:fld>
            <a:endParaRPr kumimoji="0" lang="en-US" altLang="ja-JP" sz="1300">
              <a:ea typeface="ＭＳ Ｐゴシック" charset="-128"/>
            </a:endParaRPr>
          </a:p>
        </p:txBody>
      </p:sp>
      <p:sp>
        <p:nvSpPr>
          <p:cNvPr id="64514" name="スライド イメージ プレースホルダ 1"/>
          <p:cNvSpPr>
            <a:spLocks noGrp="1" noRot="1" noChangeAspect="1" noTextEdit="1"/>
          </p:cNvSpPr>
          <p:nvPr>
            <p:ph type="sldImg"/>
          </p:nvPr>
        </p:nvSpPr>
        <p:spPr>
          <a:xfrm>
            <a:off x="1146175" y="687388"/>
            <a:ext cx="4567238" cy="3425825"/>
          </a:xfrm>
          <a:ln/>
        </p:spPr>
      </p:sp>
      <p:sp>
        <p:nvSpPr>
          <p:cNvPr id="64515" name="ノート プレースホルダ 2"/>
          <p:cNvSpPr>
            <a:spLocks noGrp="1"/>
          </p:cNvSpPr>
          <p:nvPr>
            <p:ph type="body" idx="1"/>
          </p:nvPr>
        </p:nvSpPr>
        <p:spPr>
          <a:xfrm>
            <a:off x="685959" y="4343111"/>
            <a:ext cx="5486084" cy="4114220"/>
          </a:xfrm>
          <a:noFill/>
          <a:ln/>
        </p:spPr>
        <p:txBody>
          <a:bodyPr lIns="91420" tIns="45711" rIns="91420" bIns="45711"/>
          <a:lstStyle/>
          <a:p>
            <a:pPr eaLnBrk="1" hangingPunct="1">
              <a:spcBef>
                <a:spcPct val="0"/>
              </a:spcBef>
            </a:pPr>
            <a:r>
              <a:rPr lang="en-US" altLang="ja-JP" dirty="0" smtClean="0"/>
              <a:t>Web2.0</a:t>
            </a:r>
            <a:r>
              <a:rPr lang="ja-JP" altLang="en-US" dirty="0" smtClean="0"/>
              <a:t>の原動力となった技術のひとつが、</a:t>
            </a:r>
            <a:r>
              <a:rPr lang="en-US" altLang="ja-JP" dirty="0" smtClean="0"/>
              <a:t>Ajax</a:t>
            </a:r>
            <a:r>
              <a:rPr lang="ja-JP" altLang="en-US" dirty="0" smtClean="0"/>
              <a:t>です。</a:t>
            </a:r>
            <a:endParaRPr lang="en-US" altLang="ja-JP" dirty="0" smtClean="0"/>
          </a:p>
          <a:p>
            <a:pPr eaLnBrk="1" hangingPunct="1">
              <a:spcBef>
                <a:spcPct val="0"/>
              </a:spcBef>
            </a:pPr>
            <a:endParaRPr lang="en-US" altLang="ja-JP" dirty="0" smtClean="0"/>
          </a:p>
          <a:p>
            <a:pPr eaLnBrk="1" hangingPunct="1">
              <a:spcBef>
                <a:spcPct val="0"/>
              </a:spcBef>
            </a:pPr>
            <a:r>
              <a:rPr lang="en-US" altLang="ja-JP" dirty="0" smtClean="0"/>
              <a:t>Ajax</a:t>
            </a:r>
            <a:r>
              <a:rPr lang="ja-JP" altLang="en-US" dirty="0" smtClean="0"/>
              <a:t>は、</a:t>
            </a:r>
            <a:r>
              <a:rPr lang="en-US" altLang="ja-JP" dirty="0" smtClean="0"/>
              <a:t>Asynchronous JavaScript + XML</a:t>
            </a:r>
            <a:r>
              <a:rPr lang="ja-JP" altLang="en-US" dirty="0" smtClean="0"/>
              <a:t>を縮めたものです。</a:t>
            </a:r>
            <a:r>
              <a:rPr lang="en-US" altLang="ja-JP" dirty="0" smtClean="0"/>
              <a:t>2004</a:t>
            </a:r>
            <a:r>
              <a:rPr lang="ja-JP" altLang="en-US" dirty="0" smtClean="0"/>
              <a:t>年に提供が開始された</a:t>
            </a:r>
            <a:r>
              <a:rPr lang="en-US" altLang="ja-JP" dirty="0" smtClean="0"/>
              <a:t>Google Maps</a:t>
            </a:r>
            <a:r>
              <a:rPr lang="ja-JP" altLang="en-US" dirty="0" smtClean="0"/>
              <a:t>で使われた機能に対して</a:t>
            </a:r>
            <a:r>
              <a:rPr lang="en-US" altLang="ja-JP" dirty="0" smtClean="0"/>
              <a:t>2005</a:t>
            </a:r>
            <a:r>
              <a:rPr lang="ja-JP" altLang="en-US" dirty="0" smtClean="0"/>
              <a:t>年、命名されました。</a:t>
            </a:r>
            <a:endParaRPr lang="en-US" altLang="ja-JP" dirty="0" smtClean="0"/>
          </a:p>
          <a:p>
            <a:pPr eaLnBrk="1" hangingPunct="1">
              <a:spcBef>
                <a:spcPct val="0"/>
              </a:spcBef>
            </a:pPr>
            <a:endParaRPr lang="en-US" altLang="ja-JP" dirty="0" smtClean="0"/>
          </a:p>
          <a:p>
            <a:pPr eaLnBrk="1" hangingPunct="1">
              <a:spcBef>
                <a:spcPct val="0"/>
              </a:spcBef>
            </a:pPr>
            <a:r>
              <a:rPr lang="en-US" altLang="ja-JP" dirty="0" smtClean="0"/>
              <a:t>JavaScript</a:t>
            </a:r>
            <a:r>
              <a:rPr lang="ja-JP" altLang="en-US" dirty="0" smtClean="0"/>
              <a:t>はサーバーからダウンロードされブラウザ上で実行されるスクリプト言語で、元々</a:t>
            </a:r>
            <a:r>
              <a:rPr lang="en-US" altLang="ja-JP" dirty="0" smtClean="0"/>
              <a:t>Web</a:t>
            </a:r>
            <a:r>
              <a:rPr lang="ja-JP" altLang="en-US" dirty="0" smtClean="0"/>
              <a:t>ブラウザに内蔵されていたものです。これを非同期に使うことによって、使い勝手を向上させます。</a:t>
            </a:r>
            <a:endParaRPr lang="en-US" altLang="ja-JP" dirty="0" smtClean="0"/>
          </a:p>
          <a:p>
            <a:pPr eaLnBrk="1" hangingPunct="1">
              <a:spcBef>
                <a:spcPct val="0"/>
              </a:spcBef>
            </a:pPr>
            <a:r>
              <a:rPr lang="en-US" altLang="ja-JP" dirty="0" smtClean="0"/>
              <a:t>XML</a:t>
            </a:r>
            <a:r>
              <a:rPr lang="ja-JP" altLang="en-US" dirty="0" smtClean="0"/>
              <a:t>は</a:t>
            </a:r>
            <a:r>
              <a:rPr lang="en-US" altLang="ja-JP" dirty="0" smtClean="0"/>
              <a:t>HTML</a:t>
            </a:r>
            <a:r>
              <a:rPr lang="ja-JP" altLang="en-US" dirty="0" smtClean="0"/>
              <a:t>と同様のマークアップ言語で、様々な機能を必要に応じて拡張できるという特徴を持っています。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技術的な詳細は省きますが、要するに、これらの技術の組合せによって、</a:t>
            </a:r>
            <a:r>
              <a:rPr lang="en-US" altLang="ja-JP" dirty="0" smtClean="0"/>
              <a:t>Flash</a:t>
            </a:r>
            <a:r>
              <a:rPr lang="ja-JP" altLang="en-US" dirty="0" smtClean="0"/>
              <a:t>などのプラグインを使わずにネイティブアプリケーション並の高度な</a:t>
            </a:r>
            <a:r>
              <a:rPr lang="en-US" altLang="ja-JP" dirty="0" smtClean="0"/>
              <a:t>UI</a:t>
            </a:r>
            <a:r>
              <a:rPr lang="ja-JP" altLang="en-US" dirty="0" smtClean="0"/>
              <a:t>を実現することができるのです。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ところで、よく間違われるのですが、プログラミング言語の</a:t>
            </a:r>
            <a:r>
              <a:rPr lang="en-US" altLang="ja-JP" dirty="0" smtClean="0"/>
              <a:t>Java</a:t>
            </a:r>
            <a:r>
              <a:rPr lang="ja-JP" altLang="en-US" dirty="0" smtClean="0"/>
              <a:t>と</a:t>
            </a:r>
            <a:r>
              <a:rPr lang="en-US" altLang="ja-JP" dirty="0" smtClean="0"/>
              <a:t>JavaScript</a:t>
            </a:r>
            <a:r>
              <a:rPr lang="ja-JP" altLang="en-US" dirty="0" smtClean="0"/>
              <a:t>は、全く違う物です。元々は</a:t>
            </a:r>
            <a:r>
              <a:rPr lang="en-US" altLang="ja-JP" dirty="0" err="1" smtClean="0"/>
              <a:t>NetScape</a:t>
            </a:r>
            <a:r>
              <a:rPr lang="ja-JP" altLang="en-US" dirty="0" smtClean="0"/>
              <a:t>のエンジニアが開発し、</a:t>
            </a:r>
            <a:r>
              <a:rPr lang="en-US" altLang="ja-JP" dirty="0" smtClean="0"/>
              <a:t>Java</a:t>
            </a:r>
            <a:r>
              <a:rPr lang="ja-JP" altLang="en-US" dirty="0" smtClean="0"/>
              <a:t>の知名度にあやかるために名前だけ似せたと言われています。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現在は国際規格となり、正式には</a:t>
            </a:r>
            <a:r>
              <a:rPr lang="en-US" altLang="ja-JP" dirty="0" smtClean="0"/>
              <a:t>ECMAScript</a:t>
            </a:r>
            <a:r>
              <a:rPr lang="ja-JP" altLang="en-US" dirty="0" smtClean="0"/>
              <a:t>と呼ばれます。</a:t>
            </a:r>
          </a:p>
        </p:txBody>
      </p:sp>
      <p:sp>
        <p:nvSpPr>
          <p:cNvPr id="64516" name="スライド番号プレースホルダ 3"/>
          <p:cNvSpPr txBox="1">
            <a:spLocks noGrp="1"/>
          </p:cNvSpPr>
          <p:nvPr/>
        </p:nvSpPr>
        <p:spPr bwMode="auto">
          <a:xfrm>
            <a:off x="3883409" y="8683323"/>
            <a:ext cx="2973011" cy="459229"/>
          </a:xfrm>
          <a:prstGeom prst="rect">
            <a:avLst/>
          </a:prstGeom>
          <a:noFill/>
          <a:ln w="9525">
            <a:noFill/>
            <a:miter lim="800000"/>
            <a:headEnd/>
            <a:tailEnd/>
          </a:ln>
        </p:spPr>
        <p:txBody>
          <a:bodyPr lIns="91420" tIns="45711" rIns="91420" bIns="45711" anchor="b"/>
          <a:lstStyle/>
          <a:p>
            <a:pPr algn="r" defTabSz="905059"/>
            <a:fld id="{9200E267-B13C-4FA2-B019-75E5F1AB75C4}" type="slidenum">
              <a:rPr lang="ja-JP" altLang="en-US" sz="1300">
                <a:ea typeface="ＭＳ Ｐゴシック" charset="-128"/>
              </a:rPr>
              <a:pPr algn="r" defTabSz="905059"/>
              <a:t>130</a:t>
            </a:fld>
            <a:endParaRPr lang="en-US" altLang="ja-JP" sz="1300">
              <a:ea typeface="ＭＳ Ｐゴシック" charset="-128"/>
            </a:endParaRPr>
          </a:p>
        </p:txBody>
      </p:sp>
    </p:spTree>
    <p:extLst>
      <p:ext uri="{BB962C8B-B14F-4D97-AF65-F5344CB8AC3E}">
        <p14:creationId xmlns:p14="http://schemas.microsoft.com/office/powerpoint/2010/main" val="199107411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28675" name="ノート プレースホルダ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ja-JP" altLang="en-US" dirty="0" smtClean="0"/>
              <a:t>説明だけではわかりにくいと思いますので、具体的な例をひとつ見ていただきましょう。</a:t>
            </a:r>
            <a:endParaRPr lang="en-US" altLang="ja-JP" dirty="0" smtClean="0"/>
          </a:p>
          <a:p>
            <a:pPr eaLnBrk="1" hangingPunct="1">
              <a:spcBef>
                <a:spcPct val="0"/>
              </a:spcBef>
            </a:pPr>
            <a:endParaRPr lang="en-US" altLang="ja-JP" dirty="0" smtClean="0"/>
          </a:p>
          <a:p>
            <a:pPr eaLnBrk="1" hangingPunct="1">
              <a:spcBef>
                <a:spcPct val="0"/>
              </a:spcBef>
            </a:pPr>
            <a:r>
              <a:rPr lang="en-US" altLang="ja-JP" dirty="0" smtClean="0"/>
              <a:t>Web2.0</a:t>
            </a:r>
            <a:r>
              <a:rPr lang="ja-JP" altLang="en-US" dirty="0" smtClean="0"/>
              <a:t>以前の地図サイトです。当時の地図サイトを覚えている方はおわかりでしょうが、通信速度が遅いこともあって、今と比べると非常に使いにくいものでした。例えば、今九段下あたりが中心に表示されていて、もう少し北東の方を見たい、と言う場合には、見たい方向の矢印を押すと・・</a:t>
            </a:r>
            <a:endParaRPr lang="en-US" altLang="ja-JP" dirty="0" smtClean="0"/>
          </a:p>
          <a:p>
            <a:pPr eaLnBrk="1" hangingPunct="1">
              <a:spcBef>
                <a:spcPct val="0"/>
              </a:spcBef>
            </a:pPr>
            <a:endParaRPr lang="en-US" altLang="ja-JP" dirty="0" smtClean="0"/>
          </a:p>
          <a:p>
            <a:pPr eaLnBrk="1" hangingPunct="1">
              <a:spcBef>
                <a:spcPct val="0"/>
              </a:spcBef>
            </a:pP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いったん全画面を消して、その後ゆっくりと全画面を書き換える、ということになります。今では、こんな地図サイトはありませんよね？</a:t>
            </a:r>
          </a:p>
        </p:txBody>
      </p:sp>
      <p:sp>
        <p:nvSpPr>
          <p:cNvPr id="28676" name="スライド番号プレースホルダ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fld id="{0D39BBE0-0E23-4D83-BB3A-D0CAA8FBA511}" type="slidenum">
              <a:rPr lang="ja-JP" altLang="en-US" smtClean="0"/>
              <a:pPr eaLnBrk="1" hangingPunct="1"/>
              <a:t>131</a:t>
            </a:fld>
            <a:endParaRPr lang="ja-JP" altLang="en-US" smtClean="0"/>
          </a:p>
        </p:txBody>
      </p:sp>
    </p:spTree>
    <p:extLst>
      <p:ext uri="{BB962C8B-B14F-4D97-AF65-F5344CB8AC3E}">
        <p14:creationId xmlns:p14="http://schemas.microsoft.com/office/powerpoint/2010/main" val="189244644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29699" name="ノート プレースホルダ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ja-JP" altLang="en-US" dirty="0" smtClean="0"/>
              <a:t>そこへ表われたのが</a:t>
            </a:r>
            <a:r>
              <a:rPr lang="en-US" altLang="ja-JP" dirty="0" smtClean="0"/>
              <a:t>Google Maps</a:t>
            </a:r>
            <a:r>
              <a:rPr lang="ja-JP" altLang="en-US" dirty="0" smtClean="0"/>
              <a:t>でした。</a:t>
            </a:r>
            <a:r>
              <a:rPr lang="en-US" altLang="ja-JP" dirty="0" smtClean="0"/>
              <a:t>Google Maps</a:t>
            </a:r>
            <a:r>
              <a:rPr lang="ja-JP" altLang="en-US" dirty="0" smtClean="0"/>
              <a:t>では、見たい方向にマウスを持って行き、</a:t>
            </a:r>
            <a:endParaRPr lang="en-US" altLang="ja-JP" dirty="0" smtClean="0"/>
          </a:p>
          <a:p>
            <a:pPr eaLnBrk="1" hangingPunct="1">
              <a:spcBef>
                <a:spcPct val="0"/>
              </a:spcBef>
            </a:pPr>
            <a:endParaRPr lang="en-US" altLang="ja-JP" dirty="0" smtClean="0"/>
          </a:p>
          <a:p>
            <a:pPr eaLnBrk="1" hangingPunct="1">
              <a:spcBef>
                <a:spcPct val="0"/>
              </a:spcBef>
            </a:pP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ドラッグすることによって、インタラクティブに地図を動かすことができます。これが、</a:t>
            </a:r>
            <a:r>
              <a:rPr lang="en-US" altLang="ja-JP" dirty="0" smtClean="0"/>
              <a:t>Ajax</a:t>
            </a:r>
            <a:r>
              <a:rPr lang="ja-JP" altLang="en-US" dirty="0" smtClean="0"/>
              <a:t>で可能になったのです。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もちろん、当時でも</a:t>
            </a:r>
            <a:r>
              <a:rPr lang="en-US" altLang="ja-JP" dirty="0" smtClean="0"/>
              <a:t>Flash</a:t>
            </a:r>
            <a:r>
              <a:rPr lang="ja-JP" altLang="en-US" dirty="0" smtClean="0"/>
              <a:t>を使ったり、</a:t>
            </a:r>
            <a:r>
              <a:rPr lang="en-US" altLang="ja-JP" dirty="0" smtClean="0"/>
              <a:t>PC</a:t>
            </a:r>
            <a:r>
              <a:rPr lang="ja-JP" altLang="en-US" dirty="0" smtClean="0"/>
              <a:t>用の地図アプリを使えばこういうことはできたのですが、プラグイン無しのブラウザ単体で実現したことが凄かったのです。当時の</a:t>
            </a:r>
            <a:r>
              <a:rPr lang="en-US" altLang="ja-JP" dirty="0" smtClean="0"/>
              <a:t>Web</a:t>
            </a:r>
            <a:r>
              <a:rPr lang="ja-JP" altLang="en-US" dirty="0" smtClean="0"/>
              <a:t>デザイナやエンジニアは、ブラウザだけでここまでできるのか、と驚愕したわけです。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仕組みとしては、最初の地図を表示したあと、</a:t>
            </a:r>
            <a:r>
              <a:rPr lang="en-US" altLang="ja-JP" dirty="0" smtClean="0"/>
              <a:t>XML</a:t>
            </a:r>
            <a:r>
              <a:rPr lang="ja-JP" altLang="en-US" dirty="0" smtClean="0"/>
              <a:t>と</a:t>
            </a:r>
            <a:r>
              <a:rPr lang="en-US" altLang="ja-JP" dirty="0" smtClean="0"/>
              <a:t>JavaScript</a:t>
            </a:r>
            <a:r>
              <a:rPr lang="ja-JP" altLang="en-US" dirty="0" smtClean="0"/>
              <a:t>の組合せで非同期通信を行い、バックグラウンドで周りの地図を読み込んでしまいます。地図を表示したユーザーは、高い確率でその周辺を見ようとするだろうというのが理由です。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ユーザーが読込の指示をしなくてもブラウザが勝手に先行して読みこむのが「非同期」通信で、これによって、周辺の地図を見たくなったときに待ち時間無しに表示できるのです。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そして、マウスのドラッグを検知した場合、</a:t>
            </a:r>
            <a:r>
              <a:rPr lang="en-US" altLang="ja-JP" dirty="0" smtClean="0"/>
              <a:t>DHTML</a:t>
            </a:r>
            <a:r>
              <a:rPr lang="ja-JP" altLang="en-US" dirty="0" smtClean="0"/>
              <a:t>を使って画面の一部分のみを書き換えて表示します。これで、待ち時間無しに直感的な操作が可能になるわけです。</a:t>
            </a:r>
            <a:endParaRPr lang="en-US" altLang="ja-JP" dirty="0" smtClean="0"/>
          </a:p>
          <a:p>
            <a:pPr eaLnBrk="1" hangingPunct="1">
              <a:spcBef>
                <a:spcPct val="0"/>
              </a:spcBef>
            </a:pPr>
            <a:endParaRPr lang="ja-JP" altLang="en-US" dirty="0" smtClean="0"/>
          </a:p>
        </p:txBody>
      </p:sp>
      <p:sp>
        <p:nvSpPr>
          <p:cNvPr id="29700" name="スライド番号プレースホルダ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fld id="{19FC7955-3FA5-41F7-AE7F-24FB1F034614}" type="slidenum">
              <a:rPr lang="ja-JP" altLang="en-US" smtClean="0"/>
              <a:pPr eaLnBrk="1" hangingPunct="1"/>
              <a:t>132</a:t>
            </a:fld>
            <a:endParaRPr lang="ja-JP" altLang="en-US" smtClean="0"/>
          </a:p>
        </p:txBody>
      </p:sp>
    </p:spTree>
    <p:extLst>
      <p:ext uri="{BB962C8B-B14F-4D97-AF65-F5344CB8AC3E}">
        <p14:creationId xmlns:p14="http://schemas.microsoft.com/office/powerpoint/2010/main" val="211457223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32771" name="ノート プレースホルダ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ja-JP" altLang="en-US" dirty="0" smtClean="0"/>
              <a:t>ブラウザ単体で高度な</a:t>
            </a:r>
            <a:r>
              <a:rPr lang="en-US" altLang="ja-JP" dirty="0" smtClean="0"/>
              <a:t>UI</a:t>
            </a:r>
            <a:r>
              <a:rPr lang="ja-JP" altLang="en-US" dirty="0" smtClean="0"/>
              <a:t>を実現した</a:t>
            </a:r>
            <a:r>
              <a:rPr lang="en-US" altLang="ja-JP" dirty="0" smtClean="0"/>
              <a:t>Ajax</a:t>
            </a:r>
            <a:r>
              <a:rPr lang="ja-JP" altLang="en-US" dirty="0" smtClean="0"/>
              <a:t>ですが、その最大の特徴は、新しい技術をなんら必要としなかった、というところにありました。</a:t>
            </a:r>
            <a:endParaRPr lang="en-US" altLang="ja-JP" dirty="0" smtClean="0"/>
          </a:p>
          <a:p>
            <a:pPr eaLnBrk="1" hangingPunct="1">
              <a:spcBef>
                <a:spcPct val="0"/>
              </a:spcBef>
            </a:pPr>
            <a:endParaRPr lang="en-US" altLang="ja-JP" dirty="0" smtClean="0"/>
          </a:p>
          <a:p>
            <a:pPr eaLnBrk="1" hangingPunct="1">
              <a:spcBef>
                <a:spcPct val="0"/>
              </a:spcBef>
            </a:pPr>
            <a:r>
              <a:rPr lang="en-US" altLang="ja-JP" dirty="0" smtClean="0"/>
              <a:t>Ajax</a:t>
            </a:r>
            <a:r>
              <a:rPr lang="ja-JP" altLang="en-US" dirty="0" smtClean="0"/>
              <a:t>を構成する技術である</a:t>
            </a:r>
            <a:r>
              <a:rPr lang="en-US" altLang="ja-JP" dirty="0" smtClean="0"/>
              <a:t>JavaScript</a:t>
            </a:r>
            <a:r>
              <a:rPr lang="ja-JP" altLang="en-US" dirty="0" err="1" smtClean="0"/>
              <a:t>、</a:t>
            </a:r>
            <a:r>
              <a:rPr lang="en-US" altLang="ja-JP" dirty="0" smtClean="0"/>
              <a:t>DHTML</a:t>
            </a:r>
            <a:r>
              <a:rPr lang="ja-JP" altLang="en-US" dirty="0" err="1" smtClean="0"/>
              <a:t>、</a:t>
            </a:r>
            <a:r>
              <a:rPr lang="en-US" altLang="ja-JP" dirty="0" smtClean="0"/>
              <a:t>XML</a:t>
            </a:r>
            <a:r>
              <a:rPr lang="ja-JP" altLang="en-US" dirty="0" smtClean="0"/>
              <a:t>は、</a:t>
            </a:r>
            <a:r>
              <a:rPr lang="en-US" altLang="ja-JP" dirty="0" smtClean="0"/>
              <a:t>1990</a:t>
            </a:r>
            <a:r>
              <a:rPr lang="ja-JP" altLang="en-US" dirty="0" smtClean="0"/>
              <a:t>年代にすでにブラウザに組込まれていたのです。しかし、これらの機能は有効に利用されずに放置されていました。</a:t>
            </a:r>
            <a:r>
              <a:rPr lang="en-US" altLang="ja-JP" dirty="0" smtClean="0"/>
              <a:t>JavaScript</a:t>
            </a:r>
            <a:r>
              <a:rPr lang="ja-JP" altLang="en-US" dirty="0" smtClean="0"/>
              <a:t>に至っては、セキュリティ上のリスクがあるため、機能をオフにしておくことが推奨されていたほどです。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ですから、</a:t>
            </a:r>
            <a:r>
              <a:rPr lang="en-US" altLang="ja-JP" dirty="0" smtClean="0"/>
              <a:t>Ajax</a:t>
            </a:r>
            <a:r>
              <a:rPr lang="ja-JP" altLang="en-US" dirty="0" smtClean="0"/>
              <a:t>は新規に開発されたものではなく、もともとあった機能を組み合わせて新しい使い方を「発見」したものである、ということができます。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つまり、サーバー側で</a:t>
            </a:r>
            <a:r>
              <a:rPr lang="en-US" altLang="ja-JP" dirty="0" smtClean="0"/>
              <a:t>Ajax</a:t>
            </a:r>
            <a:r>
              <a:rPr lang="ja-JP" altLang="en-US" dirty="0" smtClean="0"/>
              <a:t>を意識した開発を行う事によって、クライアント側に何ら手を加えること無く、この新しいユーザーエクスペリエンスを実現することができたのです。世界中の</a:t>
            </a:r>
            <a:r>
              <a:rPr lang="en-US" altLang="ja-JP" dirty="0" smtClean="0"/>
              <a:t>PC</a:t>
            </a:r>
            <a:r>
              <a:rPr lang="ja-JP" altLang="en-US" dirty="0" smtClean="0"/>
              <a:t>が</a:t>
            </a:r>
            <a:r>
              <a:rPr lang="en-US" altLang="ja-JP" dirty="0" smtClean="0"/>
              <a:t>Ajax</a:t>
            </a:r>
            <a:r>
              <a:rPr lang="ja-JP" altLang="en-US" dirty="0" smtClean="0"/>
              <a:t>レディな状態になっているということで、これは非常に大きなメリットです。</a:t>
            </a:r>
          </a:p>
          <a:p>
            <a:pPr eaLnBrk="1" hangingPunct="1">
              <a:spcBef>
                <a:spcPct val="0"/>
              </a:spcBef>
            </a:pPr>
            <a:endParaRPr lang="en-US" altLang="ja-JP" dirty="0" smtClean="0"/>
          </a:p>
          <a:p>
            <a:pPr eaLnBrk="1" hangingPunct="1">
              <a:spcBef>
                <a:spcPct val="0"/>
              </a:spcBef>
            </a:pPr>
            <a:r>
              <a:rPr lang="en-US" altLang="ja-JP" dirty="0" smtClean="0"/>
              <a:t>Ajax</a:t>
            </a:r>
            <a:r>
              <a:rPr lang="ja-JP" altLang="en-US" dirty="0" smtClean="0"/>
              <a:t>の発見は、</a:t>
            </a:r>
            <a:r>
              <a:rPr lang="en-US" altLang="ja-JP" dirty="0" smtClean="0"/>
              <a:t>Web</a:t>
            </a:r>
            <a:r>
              <a:rPr lang="ja-JP" altLang="en-US" dirty="0" smtClean="0"/>
              <a:t>の世界を一変させました。それまで静的で動きに乏しかった</a:t>
            </a:r>
            <a:r>
              <a:rPr lang="en-US" altLang="ja-JP" dirty="0" smtClean="0"/>
              <a:t>Web</a:t>
            </a:r>
            <a:r>
              <a:rPr lang="ja-JP" altLang="en-US" dirty="0" smtClean="0"/>
              <a:t>サイトが、どんどん書き換えられ、高度な</a:t>
            </a:r>
            <a:r>
              <a:rPr lang="en-US" altLang="ja-JP" dirty="0" smtClean="0"/>
              <a:t>UI</a:t>
            </a:r>
            <a:r>
              <a:rPr lang="ja-JP" altLang="en-US" dirty="0" smtClean="0"/>
              <a:t>を備えていったのです。それが</a:t>
            </a:r>
            <a:r>
              <a:rPr lang="en-US" altLang="ja-JP" dirty="0" smtClean="0"/>
              <a:t>Web2.0</a:t>
            </a:r>
            <a:r>
              <a:rPr lang="ja-JP" altLang="en-US" dirty="0" smtClean="0"/>
              <a:t>という大きな流れになったのでした。</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標準の</a:t>
            </a:r>
            <a:r>
              <a:rPr lang="en-US" altLang="ja-JP" dirty="0" smtClean="0"/>
              <a:t>Web </a:t>
            </a:r>
            <a:r>
              <a:rPr lang="ja-JP" altLang="en-US" dirty="0" smtClean="0"/>
              <a:t>ブラウザだけで独立アプリ並みの操作性を実現できるということは、クライアント側にファットクライアントやブラウザプラグインを用意しなくとも高度な対話型のシステムを構築可能だということです。それまで</a:t>
            </a:r>
            <a:r>
              <a:rPr lang="en-US" altLang="ja-JP" dirty="0" smtClean="0"/>
              <a:t>Flash</a:t>
            </a:r>
            <a:r>
              <a:rPr lang="ja-JP" altLang="en-US" dirty="0" smtClean="0"/>
              <a:t>の採用に躊躇していたベンダーも、安心して採用することができます。追加のコストもかかりません。良いことずくめです。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この後、</a:t>
            </a:r>
            <a:r>
              <a:rPr lang="en-US" altLang="ja-JP" dirty="0" smtClean="0"/>
              <a:t>Web</a:t>
            </a:r>
            <a:r>
              <a:rPr lang="ja-JP" altLang="en-US" dirty="0" smtClean="0"/>
              <a:t>システムや</a:t>
            </a:r>
            <a:r>
              <a:rPr lang="en-US" altLang="ja-JP" dirty="0" smtClean="0"/>
              <a:t>Web</a:t>
            </a:r>
            <a:r>
              <a:rPr lang="ja-JP" altLang="en-US" dirty="0" smtClean="0"/>
              <a:t>アプリ・サービスが</a:t>
            </a:r>
            <a:r>
              <a:rPr lang="en-US" altLang="ja-JP" dirty="0" smtClean="0"/>
              <a:t>Ajax</a:t>
            </a:r>
            <a:r>
              <a:rPr lang="ja-JP" altLang="en-US" dirty="0" smtClean="0"/>
              <a:t>ベースで開発されるようになり、それまでとは比べものにならない高度な</a:t>
            </a:r>
            <a:r>
              <a:rPr lang="en-US" altLang="ja-JP" dirty="0" smtClean="0"/>
              <a:t>UI</a:t>
            </a:r>
            <a:r>
              <a:rPr lang="ja-JP" altLang="en-US" dirty="0" smtClean="0"/>
              <a:t>を備えるようになりました。</a:t>
            </a:r>
            <a:endParaRPr lang="en-US" altLang="ja-JP" dirty="0" smtClean="0"/>
          </a:p>
          <a:p>
            <a:pPr eaLnBrk="1" hangingPunct="1">
              <a:spcBef>
                <a:spcPct val="0"/>
              </a:spcBef>
            </a:pPr>
            <a:r>
              <a:rPr lang="ja-JP" altLang="en-US" dirty="0" smtClean="0"/>
              <a:t>そしてこれがきっかけとなって、クライアントはもうブラウザだけで良い、インターネット上に巨大なサーバーを置いて、ブラウザからサービスを利用すれば良いではないか、という考えが生まれたと考えられます。クラウドの誕生です。</a:t>
            </a:r>
            <a:endParaRPr lang="en-US" altLang="ja-JP" dirty="0" smtClean="0"/>
          </a:p>
          <a:p>
            <a:pPr eaLnBrk="1" hangingPunct="1">
              <a:spcBef>
                <a:spcPct val="0"/>
              </a:spcBef>
            </a:pPr>
            <a:endParaRPr lang="en-US" altLang="ja-JP" dirty="0" smtClean="0"/>
          </a:p>
          <a:p>
            <a:pPr eaLnBrk="1" hangingPunct="1">
              <a:spcBef>
                <a:spcPct val="0"/>
              </a:spcBef>
            </a:pPr>
            <a:r>
              <a:rPr lang="en-US" altLang="ja-JP" dirty="0" smtClean="0"/>
              <a:t>Google Maps</a:t>
            </a:r>
            <a:r>
              <a:rPr lang="ja-JP" altLang="en-US" dirty="0" smtClean="0"/>
              <a:t>が発表されたのが</a:t>
            </a:r>
            <a:r>
              <a:rPr lang="en-US" altLang="ja-JP" dirty="0" smtClean="0"/>
              <a:t>2004</a:t>
            </a:r>
            <a:r>
              <a:rPr lang="ja-JP" altLang="en-US" dirty="0" smtClean="0"/>
              <a:t>年、</a:t>
            </a:r>
            <a:r>
              <a:rPr lang="en-US" altLang="ja-JP" dirty="0" smtClean="0"/>
              <a:t>Ajax</a:t>
            </a:r>
            <a:r>
              <a:rPr lang="ja-JP" altLang="en-US" dirty="0" smtClean="0"/>
              <a:t>が命名され、</a:t>
            </a:r>
            <a:r>
              <a:rPr lang="en-US" altLang="ja-JP" dirty="0" smtClean="0"/>
              <a:t>Web2.0</a:t>
            </a:r>
            <a:r>
              <a:rPr lang="ja-JP" altLang="en-US" dirty="0" smtClean="0"/>
              <a:t>がブレイクしたのが</a:t>
            </a:r>
            <a:r>
              <a:rPr lang="en-US" altLang="ja-JP" dirty="0" smtClean="0"/>
              <a:t>2005</a:t>
            </a:r>
            <a:r>
              <a:rPr lang="ja-JP" altLang="en-US" dirty="0" smtClean="0"/>
              <a:t>年でした。そして</a:t>
            </a:r>
            <a:r>
              <a:rPr lang="en-US" altLang="ja-JP" dirty="0" smtClean="0"/>
              <a:t>2006</a:t>
            </a:r>
            <a:r>
              <a:rPr lang="ja-JP" altLang="en-US" dirty="0" smtClean="0"/>
              <a:t>年、シュミットが初めて「クラウド」に言及したのです。この瞬間に、今のクラウドへのレールが敷かれたということができます。</a:t>
            </a:r>
            <a:endParaRPr lang="en-US" altLang="ja-JP" dirty="0" smtClean="0"/>
          </a:p>
          <a:p>
            <a:pPr eaLnBrk="1" hangingPunct="1">
              <a:spcBef>
                <a:spcPct val="0"/>
              </a:spcBef>
            </a:pPr>
            <a:endParaRPr lang="en-US" altLang="ja-JP" dirty="0" smtClean="0"/>
          </a:p>
          <a:p>
            <a:pPr eaLnBrk="1" hangingPunct="1">
              <a:spcBef>
                <a:spcPct val="0"/>
              </a:spcBef>
            </a:pPr>
            <a:r>
              <a:rPr lang="ja-JP" altLang="en-US" dirty="0" smtClean="0"/>
              <a:t>そして、クラウド時代にはブラウザが非常に重要になります。これについてはまた後でお話しします。</a:t>
            </a:r>
          </a:p>
          <a:p>
            <a:pPr eaLnBrk="1" hangingPunct="1">
              <a:spcBef>
                <a:spcPct val="0"/>
              </a:spcBef>
            </a:pPr>
            <a:endParaRPr lang="ja-JP" altLang="en-US" dirty="0" smtClean="0"/>
          </a:p>
        </p:txBody>
      </p:sp>
      <p:sp>
        <p:nvSpPr>
          <p:cNvPr id="32772" name="スライド番号プレースホルダ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fld id="{ADC9AFFD-E4D5-4137-9012-FEC50CB25E28}" type="slidenum">
              <a:rPr lang="ja-JP" altLang="en-US" smtClean="0"/>
              <a:pPr eaLnBrk="1" hangingPunct="1"/>
              <a:t>133</a:t>
            </a:fld>
            <a:endParaRPr lang="ja-JP" altLang="en-US" smtClean="0"/>
          </a:p>
        </p:txBody>
      </p:sp>
    </p:spTree>
    <p:extLst>
      <p:ext uri="{BB962C8B-B14F-4D97-AF65-F5344CB8AC3E}">
        <p14:creationId xmlns:p14="http://schemas.microsoft.com/office/powerpoint/2010/main" val="90872986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txBox="1">
            <a:spLocks noGrp="1" noChangeArrowheads="1"/>
          </p:cNvSpPr>
          <p:nvPr/>
        </p:nvSpPr>
        <p:spPr bwMode="auto">
          <a:xfrm>
            <a:off x="3883409" y="8683323"/>
            <a:ext cx="2973011" cy="459229"/>
          </a:xfrm>
          <a:prstGeom prst="rect">
            <a:avLst/>
          </a:prstGeom>
          <a:noFill/>
          <a:ln w="9525">
            <a:noFill/>
            <a:miter lim="800000"/>
            <a:headEnd/>
            <a:tailEnd/>
          </a:ln>
        </p:spPr>
        <p:txBody>
          <a:bodyPr lIns="94447" tIns="47223" rIns="94447" bIns="47223" anchor="b"/>
          <a:lstStyle/>
          <a:p>
            <a:pPr algn="r" defTabSz="909645"/>
            <a:fld id="{7BFCBB4C-A883-4786-941D-2D57D0135022}" type="slidenum">
              <a:rPr lang="ja-JP" altLang="en-US">
                <a:solidFill>
                  <a:schemeClr val="tx1"/>
                </a:solidFill>
                <a:latin typeface="Times New Roman" pitchFamily="18" charset="0"/>
                <a:ea typeface="ＭＳ Ｐゴシック" charset="-128"/>
              </a:rPr>
              <a:pPr algn="r" defTabSz="909645"/>
              <a:t>135</a:t>
            </a:fld>
            <a:endParaRPr lang="en-US" altLang="ja-JP">
              <a:solidFill>
                <a:schemeClr val="tx1"/>
              </a:solidFill>
              <a:latin typeface="Times New Roman" pitchFamily="18" charset="0"/>
              <a:ea typeface="ＭＳ Ｐゴシック" charset="-128"/>
            </a:endParaRPr>
          </a:p>
        </p:txBody>
      </p:sp>
      <p:sp>
        <p:nvSpPr>
          <p:cNvPr id="74754" name="スライド イメージ プレースホルダ 1"/>
          <p:cNvSpPr>
            <a:spLocks noGrp="1" noRot="1" noChangeAspect="1" noTextEdit="1"/>
          </p:cNvSpPr>
          <p:nvPr>
            <p:ph type="sldImg"/>
          </p:nvPr>
        </p:nvSpPr>
        <p:spPr>
          <a:ln/>
        </p:spPr>
      </p:sp>
      <p:sp>
        <p:nvSpPr>
          <p:cNvPr id="74755" name="ノート プレースホルダ 2"/>
          <p:cNvSpPr>
            <a:spLocks noGrp="1"/>
          </p:cNvSpPr>
          <p:nvPr>
            <p:ph type="body" idx="1"/>
          </p:nvPr>
        </p:nvSpPr>
        <p:spPr>
          <a:noFill/>
          <a:ln/>
        </p:spPr>
        <p:txBody>
          <a:bodyPr lIns="91392" tIns="45696" rIns="91392" bIns="45696"/>
          <a:lstStyle/>
          <a:p>
            <a:pPr>
              <a:spcBef>
                <a:spcPct val="0"/>
              </a:spcBef>
            </a:pPr>
            <a:r>
              <a:rPr lang="ja-JP" altLang="en-US" dirty="0" smtClean="0"/>
              <a:t>このような中、一貫して</a:t>
            </a:r>
            <a:r>
              <a:rPr lang="en-US" altLang="ja-JP" dirty="0" smtClean="0"/>
              <a:t>HTML5</a:t>
            </a:r>
            <a:r>
              <a:rPr lang="ja-JP" altLang="en-US" dirty="0" smtClean="0"/>
              <a:t>を推進しようとしているのが、</a:t>
            </a:r>
            <a:r>
              <a:rPr lang="en-US" altLang="ja-JP" dirty="0" smtClean="0"/>
              <a:t>Google</a:t>
            </a:r>
            <a:r>
              <a:rPr lang="ja-JP" altLang="en-US" dirty="0" smtClean="0"/>
              <a:t>です。クラウドの名付け親であり、</a:t>
            </a:r>
            <a:r>
              <a:rPr lang="en-US" altLang="ja-JP" dirty="0" smtClean="0"/>
              <a:t>Web</a:t>
            </a:r>
            <a:r>
              <a:rPr lang="ja-JP" altLang="en-US" dirty="0" smtClean="0"/>
              <a:t>ブラウザを標準のアクセス手段と位置づけた</a:t>
            </a:r>
            <a:r>
              <a:rPr lang="en-US" altLang="ja-JP" dirty="0" smtClean="0"/>
              <a:t>Google</a:t>
            </a:r>
            <a:r>
              <a:rPr lang="ja-JP" altLang="en-US" dirty="0" smtClean="0"/>
              <a:t>は、ぶれることなく、</a:t>
            </a:r>
            <a:r>
              <a:rPr lang="en-US" altLang="ja-JP" dirty="0" smtClean="0"/>
              <a:t>HTML5</a:t>
            </a:r>
            <a:r>
              <a:rPr lang="ja-JP" altLang="en-US" dirty="0" smtClean="0"/>
              <a:t>を推進する立場に立ち続けています。</a:t>
            </a:r>
            <a:endParaRPr lang="en-US" altLang="ja-JP" dirty="0" smtClean="0"/>
          </a:p>
          <a:p>
            <a:pPr>
              <a:spcBef>
                <a:spcPct val="0"/>
              </a:spcBef>
            </a:pPr>
            <a:endParaRPr lang="en-US" altLang="ja-JP" dirty="0" smtClean="0"/>
          </a:p>
          <a:p>
            <a:pPr>
              <a:spcBef>
                <a:spcPct val="0"/>
              </a:spcBef>
            </a:pPr>
            <a:r>
              <a:rPr lang="ja-JP" altLang="en-US" dirty="0" smtClean="0"/>
              <a:t>これは、今日の最初にお話しした、ビジネスモデルに寄るところが大きいでしょう。自社技術のプラットフォーム化を目ざす</a:t>
            </a:r>
            <a:r>
              <a:rPr lang="en-US" altLang="ja-JP" dirty="0" smtClean="0"/>
              <a:t>Microsoft</a:t>
            </a:r>
            <a:r>
              <a:rPr lang="ja-JP" altLang="en-US" dirty="0" smtClean="0"/>
              <a:t>や</a:t>
            </a:r>
            <a:r>
              <a:rPr lang="en-US" altLang="ja-JP" dirty="0" smtClean="0"/>
              <a:t>Apple</a:t>
            </a:r>
            <a:r>
              <a:rPr lang="ja-JP" altLang="en-US" dirty="0" smtClean="0"/>
              <a:t>と違い、</a:t>
            </a:r>
            <a:r>
              <a:rPr lang="en-US" altLang="ja-JP" dirty="0" smtClean="0"/>
              <a:t>Google</a:t>
            </a:r>
            <a:r>
              <a:rPr lang="ja-JP" altLang="en-US" dirty="0" smtClean="0"/>
              <a:t>はプラットフォームなど欲しくないのです。</a:t>
            </a:r>
            <a:r>
              <a:rPr lang="en-US" altLang="ja-JP" dirty="0" smtClean="0"/>
              <a:t>Web</a:t>
            </a:r>
            <a:r>
              <a:rPr lang="ja-JP" altLang="en-US" dirty="0" smtClean="0"/>
              <a:t>にアクセスする人が増加し、広告費が入ってくれば良いのです。そのためには、つまらないごたごたで</a:t>
            </a:r>
            <a:r>
              <a:rPr lang="en-US" altLang="ja-JP" dirty="0" smtClean="0"/>
              <a:t>HTML5</a:t>
            </a:r>
            <a:r>
              <a:rPr lang="ja-JP" altLang="en-US" dirty="0" smtClean="0"/>
              <a:t>の浸透が遅れる方が困るのです。早く全てのデバイスが</a:t>
            </a:r>
            <a:r>
              <a:rPr lang="en-US" altLang="ja-JP" dirty="0" smtClean="0"/>
              <a:t>HTML5</a:t>
            </a:r>
            <a:r>
              <a:rPr lang="ja-JP" altLang="en-US" dirty="0" smtClean="0"/>
              <a:t>に移行し、</a:t>
            </a:r>
            <a:r>
              <a:rPr lang="en-US" altLang="ja-JP" dirty="0" smtClean="0"/>
              <a:t>Web</a:t>
            </a:r>
            <a:r>
              <a:rPr lang="ja-JP" altLang="en-US" dirty="0" smtClean="0"/>
              <a:t>サービスを利用するようになれば、</a:t>
            </a:r>
            <a:r>
              <a:rPr lang="en-US" altLang="ja-JP" dirty="0" smtClean="0"/>
              <a:t>Google</a:t>
            </a:r>
            <a:r>
              <a:rPr lang="ja-JP" altLang="en-US" dirty="0" smtClean="0"/>
              <a:t>の収益に直結します。</a:t>
            </a:r>
            <a:endParaRPr lang="en-US" altLang="ja-JP" dirty="0" smtClean="0"/>
          </a:p>
          <a:p>
            <a:pPr>
              <a:spcBef>
                <a:spcPct val="0"/>
              </a:spcBef>
            </a:pPr>
            <a:endParaRPr lang="en-US" altLang="ja-JP" dirty="0" smtClean="0"/>
          </a:p>
          <a:p>
            <a:pPr>
              <a:spcBef>
                <a:spcPct val="0"/>
              </a:spcBef>
            </a:pPr>
            <a:r>
              <a:rPr lang="en-US" altLang="ja-JP" dirty="0" smtClean="0"/>
              <a:t>Google</a:t>
            </a:r>
            <a:r>
              <a:rPr lang="ja-JP" altLang="en-US" dirty="0" smtClean="0"/>
              <a:t>はこのためにこそ、自社ブラウザである</a:t>
            </a:r>
            <a:r>
              <a:rPr lang="en-US" altLang="ja-JP" dirty="0" smtClean="0"/>
              <a:t>Chrome</a:t>
            </a:r>
            <a:r>
              <a:rPr lang="ja-JP" altLang="en-US" dirty="0" err="1" smtClean="0"/>
              <a:t>を開</a:t>
            </a:r>
            <a:r>
              <a:rPr lang="ja-JP" altLang="en-US" dirty="0" smtClean="0"/>
              <a:t>発し続けているということができます。</a:t>
            </a:r>
            <a:r>
              <a:rPr lang="en-US" altLang="ja-JP" dirty="0" smtClean="0"/>
              <a:t>HTML5</a:t>
            </a:r>
            <a:r>
              <a:rPr lang="ja-JP" altLang="en-US" dirty="0" smtClean="0"/>
              <a:t>の潜在能力を引き出せるブラウザを一日も早く完成させ、ユーザーに届けることが、</a:t>
            </a:r>
            <a:r>
              <a:rPr lang="en-US" altLang="ja-JP" dirty="0" smtClean="0"/>
              <a:t>Google</a:t>
            </a:r>
            <a:r>
              <a:rPr lang="ja-JP" altLang="en-US" dirty="0" smtClean="0"/>
              <a:t>のビジネスモデルに合致するからです。</a:t>
            </a:r>
            <a:endParaRPr lang="en-US" altLang="ja-JP" dirty="0" smtClean="0"/>
          </a:p>
          <a:p>
            <a:pPr>
              <a:spcBef>
                <a:spcPct val="0"/>
              </a:spcBef>
            </a:pPr>
            <a:endParaRPr lang="en-US" altLang="ja-JP" dirty="0" smtClean="0"/>
          </a:p>
          <a:p>
            <a:pPr>
              <a:spcBef>
                <a:spcPct val="0"/>
              </a:spcBef>
            </a:pPr>
            <a:r>
              <a:rPr lang="ja-JP" altLang="en-US" dirty="0" smtClean="0"/>
              <a:t>その</a:t>
            </a:r>
            <a:r>
              <a:rPr lang="en-US" altLang="ja-JP" dirty="0" smtClean="0"/>
              <a:t>Google</a:t>
            </a:r>
            <a:r>
              <a:rPr lang="ja-JP" altLang="en-US" dirty="0" smtClean="0"/>
              <a:t>が</a:t>
            </a:r>
            <a:r>
              <a:rPr lang="en-US" altLang="ja-JP" dirty="0" smtClean="0"/>
              <a:t>2009</a:t>
            </a:r>
            <a:r>
              <a:rPr lang="ja-JP" altLang="en-US" dirty="0" smtClean="0"/>
              <a:t>年に発表した</a:t>
            </a:r>
            <a:r>
              <a:rPr lang="en-US" altLang="ja-JP" dirty="0" err="1" smtClean="0"/>
              <a:t>ChromeOS</a:t>
            </a:r>
            <a:r>
              <a:rPr lang="ja-JP" altLang="en-US" dirty="0" smtClean="0"/>
              <a:t>が、今注目を集めています。この</a:t>
            </a:r>
            <a:r>
              <a:rPr lang="en-US" altLang="ja-JP" dirty="0" smtClean="0"/>
              <a:t>OS</a:t>
            </a:r>
            <a:r>
              <a:rPr lang="ja-JP" altLang="en-US" dirty="0" smtClean="0"/>
              <a:t>については、この後でご説明します。</a:t>
            </a:r>
          </a:p>
        </p:txBody>
      </p:sp>
      <p:sp>
        <p:nvSpPr>
          <p:cNvPr id="74756" name="スライド番号プレースホルダ 3"/>
          <p:cNvSpPr txBox="1">
            <a:spLocks noGrp="1"/>
          </p:cNvSpPr>
          <p:nvPr/>
        </p:nvSpPr>
        <p:spPr bwMode="auto">
          <a:xfrm>
            <a:off x="3883409" y="8684773"/>
            <a:ext cx="2973011" cy="457780"/>
          </a:xfrm>
          <a:prstGeom prst="rect">
            <a:avLst/>
          </a:prstGeom>
          <a:noFill/>
          <a:ln w="9525">
            <a:noFill/>
            <a:miter lim="800000"/>
            <a:headEnd/>
            <a:tailEnd/>
          </a:ln>
        </p:spPr>
        <p:txBody>
          <a:bodyPr lIns="91392" tIns="45696" rIns="91392" bIns="45696" anchor="b"/>
          <a:lstStyle/>
          <a:p>
            <a:pPr algn="r" defTabSz="904989"/>
            <a:fld id="{F739DED2-1609-4C3A-A60D-404EAC0F51CB}" type="slidenum">
              <a:rPr lang="ja-JP" altLang="en-US">
                <a:solidFill>
                  <a:schemeClr val="tx1"/>
                </a:solidFill>
                <a:ea typeface="ＭＳ Ｐゴシック" charset="-128"/>
              </a:rPr>
              <a:pPr algn="r" defTabSz="904989"/>
              <a:t>135</a:t>
            </a:fld>
            <a:endParaRPr lang="en-US" altLang="ja-JP">
              <a:solidFill>
                <a:schemeClr val="tx1"/>
              </a:solidFill>
              <a:ea typeface="ＭＳ Ｐゴシック" charset="-128"/>
            </a:endParaRPr>
          </a:p>
        </p:txBody>
      </p:sp>
    </p:spTree>
    <p:extLst>
      <p:ext uri="{BB962C8B-B14F-4D97-AF65-F5344CB8AC3E}">
        <p14:creationId xmlns:p14="http://schemas.microsoft.com/office/powerpoint/2010/main" val="11910997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136</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42662443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200" kern="1200" dirty="0" smtClean="0">
                <a:solidFill>
                  <a:schemeClr val="tx1"/>
                </a:solidFill>
                <a:effectLst/>
                <a:latin typeface="+mn-lt"/>
                <a:ea typeface="+mn-ea"/>
                <a:cs typeface="+mn-cs"/>
              </a:rPr>
              <a:t>1990</a:t>
            </a:r>
            <a:r>
              <a:rPr kumimoji="1" lang="ja-JP" altLang="ja-JP" sz="1200" kern="1200" dirty="0" smtClean="0">
                <a:solidFill>
                  <a:schemeClr val="tx1"/>
                </a:solidFill>
                <a:effectLst/>
                <a:latin typeface="+mn-lt"/>
                <a:ea typeface="+mn-ea"/>
                <a:cs typeface="+mn-cs"/>
              </a:rPr>
              <a:t>年代初頭、文字や写真のような動きのない情報を、インターネットを介して交換するための手段として登場したのがウェブです。しかし、現在では、動画再生やビデオ会議、ゲームなど動きのある対話型のアプリケーションが動作するプラットフォームとして利用されています。</a:t>
            </a:r>
          </a:p>
          <a:p>
            <a:r>
              <a:rPr kumimoji="1" lang="ja-JP" altLang="ja-JP" sz="1200" kern="1200" dirty="0" smtClean="0">
                <a:solidFill>
                  <a:schemeClr val="tx1"/>
                </a:solidFill>
                <a:effectLst/>
                <a:latin typeface="+mn-lt"/>
                <a:ea typeface="+mn-ea"/>
                <a:cs typeface="+mn-cs"/>
              </a:rPr>
              <a:t>この仕組みを実現しているのが、情報を送り出すウェブサーバーと、その情報を表示するブラウザ、そして、情報をやり取りする手順である通信プロトコルです。この組合せは、ひとつではありません。例えば、ブラウザだけでも、</a:t>
            </a:r>
            <a:r>
              <a:rPr kumimoji="1" lang="en-US" altLang="ja-JP" sz="1200" kern="1200" dirty="0" smtClean="0">
                <a:solidFill>
                  <a:schemeClr val="tx1"/>
                </a:solidFill>
                <a:effectLst/>
                <a:latin typeface="+mn-lt"/>
                <a:ea typeface="+mn-ea"/>
                <a:cs typeface="+mn-cs"/>
              </a:rPr>
              <a:t>Microsoft</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Internet Explorer</a:t>
            </a:r>
            <a:r>
              <a:rPr kumimoji="1" lang="ja-JP" altLang="ja-JP" sz="1200" kern="1200" dirty="0" smtClean="0">
                <a:solidFill>
                  <a:schemeClr val="tx1"/>
                </a:solidFill>
                <a:effectLst/>
                <a:latin typeface="+mn-lt"/>
                <a:ea typeface="+mn-ea"/>
                <a:cs typeface="+mn-cs"/>
              </a:rPr>
              <a:t>、</a:t>
            </a:r>
            <a:r>
              <a:rPr kumimoji="1" lang="en-US" altLang="ja-JP" sz="1200" kern="1200" dirty="0" err="1" smtClean="0">
                <a:solidFill>
                  <a:schemeClr val="tx1"/>
                </a:solidFill>
                <a:effectLst/>
                <a:latin typeface="+mn-lt"/>
                <a:ea typeface="+mn-ea"/>
                <a:cs typeface="+mn-cs"/>
              </a:rPr>
              <a:t>Mozila</a:t>
            </a:r>
            <a:r>
              <a:rPr kumimoji="1" lang="ja-JP" altLang="ja-JP" sz="1200" kern="1200" dirty="0" smtClean="0">
                <a:solidFill>
                  <a:schemeClr val="tx1"/>
                </a:solidFill>
                <a:effectLst/>
                <a:latin typeface="+mn-lt"/>
                <a:ea typeface="+mn-ea"/>
                <a:cs typeface="+mn-cs"/>
              </a:rPr>
              <a:t>の</a:t>
            </a:r>
            <a:r>
              <a:rPr kumimoji="1" lang="en-US" altLang="ja-JP" sz="1200" kern="1200" dirty="0" err="1" smtClean="0">
                <a:solidFill>
                  <a:schemeClr val="tx1"/>
                </a:solidFill>
                <a:effectLst/>
                <a:latin typeface="+mn-lt"/>
                <a:ea typeface="+mn-ea"/>
                <a:cs typeface="+mn-cs"/>
              </a:rPr>
              <a:t>FireFox</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Apple</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Safari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Google</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Chrome</a:t>
            </a:r>
            <a:r>
              <a:rPr kumimoji="1" lang="ja-JP" altLang="ja-JP" sz="1200" kern="1200" dirty="0" smtClean="0">
                <a:solidFill>
                  <a:schemeClr val="tx1"/>
                </a:solidFill>
                <a:effectLst/>
                <a:latin typeface="+mn-lt"/>
                <a:ea typeface="+mn-ea"/>
                <a:cs typeface="+mn-cs"/>
              </a:rPr>
              <a:t>などがあります。ウェブサーバーや通信プロトコルにもいろいろなものがあります。このように異なるソフトウェアを使ってもお互いに情報のやり取りができ同様の表現にできるのは、情報の構造やブラウザへ表示方法を指定する</a:t>
            </a:r>
            <a:r>
              <a:rPr kumimoji="1" lang="en-US" altLang="ja-JP" sz="1200" kern="1200" dirty="0" smtClean="0">
                <a:solidFill>
                  <a:schemeClr val="tx1"/>
                </a:solidFill>
                <a:effectLst/>
                <a:latin typeface="+mn-lt"/>
                <a:ea typeface="+mn-ea"/>
                <a:cs typeface="+mn-cs"/>
              </a:rPr>
              <a:t>HTML</a:t>
            </a:r>
            <a:r>
              <a:rPr kumimoji="1" lang="ja-JP" altLang="ja-JP" sz="1200" kern="1200" dirty="0" smtClean="0">
                <a:solidFill>
                  <a:schemeClr val="tx1"/>
                </a:solidFill>
                <a:effectLst/>
                <a:latin typeface="+mn-lt"/>
                <a:ea typeface="+mn-ea"/>
                <a:cs typeface="+mn-cs"/>
              </a:rPr>
              <a:t>（ハイパーテキストマークアップ言語）が標準化され、共通に利用できるからです。</a:t>
            </a:r>
          </a:p>
          <a:p>
            <a:r>
              <a:rPr kumimoji="1" lang="ja-JP" altLang="ja-JP" sz="1200" kern="1200" dirty="0" smtClean="0">
                <a:solidFill>
                  <a:schemeClr val="tx1"/>
                </a:solidFill>
                <a:effectLst/>
                <a:latin typeface="+mn-lt"/>
                <a:ea typeface="+mn-ea"/>
                <a:cs typeface="+mn-cs"/>
              </a:rPr>
              <a:t>しかし、この</a:t>
            </a:r>
            <a:r>
              <a:rPr kumimoji="1" lang="en-US" altLang="ja-JP" sz="1200" kern="1200" dirty="0" smtClean="0">
                <a:solidFill>
                  <a:schemeClr val="tx1"/>
                </a:solidFill>
                <a:effectLst/>
                <a:latin typeface="+mn-lt"/>
                <a:ea typeface="+mn-ea"/>
                <a:cs typeface="+mn-cs"/>
              </a:rPr>
              <a:t>HTML</a:t>
            </a:r>
            <a:r>
              <a:rPr kumimoji="1" lang="ja-JP" altLang="ja-JP" sz="1200" kern="1200" dirty="0" smtClean="0">
                <a:solidFill>
                  <a:schemeClr val="tx1"/>
                </a:solidFill>
                <a:effectLst/>
                <a:latin typeface="+mn-lt"/>
                <a:ea typeface="+mn-ea"/>
                <a:cs typeface="+mn-cs"/>
              </a:rPr>
              <a:t>も</a:t>
            </a:r>
            <a:r>
              <a:rPr kumimoji="1" lang="en-US" altLang="ja-JP" sz="1200" kern="1200" dirty="0" smtClean="0">
                <a:solidFill>
                  <a:schemeClr val="tx1"/>
                </a:solidFill>
                <a:effectLst/>
                <a:latin typeface="+mn-lt"/>
                <a:ea typeface="+mn-ea"/>
                <a:cs typeface="+mn-cs"/>
              </a:rPr>
              <a:t>1997</a:t>
            </a:r>
            <a:r>
              <a:rPr kumimoji="1" lang="ja-JP" altLang="ja-JP" sz="1200" kern="1200" dirty="0" smtClean="0">
                <a:solidFill>
                  <a:schemeClr val="tx1"/>
                </a:solidFill>
                <a:effectLst/>
                <a:latin typeface="+mn-lt"/>
                <a:ea typeface="+mn-ea"/>
                <a:cs typeface="+mn-cs"/>
              </a:rPr>
              <a:t>年にバージョン</a:t>
            </a:r>
            <a:r>
              <a:rPr kumimoji="1" lang="en-US" altLang="ja-JP" sz="1200" kern="1200" dirty="0" smtClean="0">
                <a:solidFill>
                  <a:schemeClr val="tx1"/>
                </a:solidFill>
                <a:effectLst/>
                <a:latin typeface="+mn-lt"/>
                <a:ea typeface="+mn-ea"/>
                <a:cs typeface="+mn-cs"/>
              </a:rPr>
              <a:t>4</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HTML4</a:t>
            </a:r>
            <a:r>
              <a:rPr kumimoji="1" lang="ja-JP" altLang="ja-JP" sz="1200" kern="1200" dirty="0" smtClean="0">
                <a:solidFill>
                  <a:schemeClr val="tx1"/>
                </a:solidFill>
                <a:effectLst/>
                <a:latin typeface="+mn-lt"/>
                <a:ea typeface="+mn-ea"/>
                <a:cs typeface="+mn-cs"/>
              </a:rPr>
              <a:t>）が定められ、</a:t>
            </a:r>
            <a:r>
              <a:rPr kumimoji="1" lang="en-US" altLang="ja-JP" sz="1200" kern="1200" dirty="0" smtClean="0">
                <a:solidFill>
                  <a:schemeClr val="tx1"/>
                </a:solidFill>
                <a:effectLst/>
                <a:latin typeface="+mn-lt"/>
                <a:ea typeface="+mn-ea"/>
                <a:cs typeface="+mn-cs"/>
              </a:rPr>
              <a:t>1999</a:t>
            </a:r>
            <a:r>
              <a:rPr kumimoji="1" lang="ja-JP" altLang="ja-JP" sz="1200" kern="1200" dirty="0" smtClean="0">
                <a:solidFill>
                  <a:schemeClr val="tx1"/>
                </a:solidFill>
                <a:effectLst/>
                <a:latin typeface="+mn-lt"/>
                <a:ea typeface="+mn-ea"/>
                <a:cs typeface="+mn-cs"/>
              </a:rPr>
              <a:t>年に</a:t>
            </a:r>
            <a:r>
              <a:rPr kumimoji="1" lang="en-US" altLang="ja-JP" sz="1200" kern="1200" dirty="0" smtClean="0">
                <a:solidFill>
                  <a:schemeClr val="tx1"/>
                </a:solidFill>
                <a:effectLst/>
                <a:latin typeface="+mn-lt"/>
                <a:ea typeface="+mn-ea"/>
                <a:cs typeface="+mn-cs"/>
              </a:rPr>
              <a:t>4.01</a:t>
            </a:r>
            <a:r>
              <a:rPr kumimoji="1" lang="ja-JP" altLang="ja-JP" sz="1200" kern="1200" dirty="0" smtClean="0">
                <a:solidFill>
                  <a:schemeClr val="tx1"/>
                </a:solidFill>
                <a:effectLst/>
                <a:latin typeface="+mn-lt"/>
                <a:ea typeface="+mn-ea"/>
                <a:cs typeface="+mn-cs"/>
              </a:rPr>
              <a:t>にマイナー・バージョンアップされて以降、大きな改訂もないままに今日まで使われてきました。その間、ネットワークの高速化やコンピュータの性能向上、</a:t>
            </a:r>
            <a:r>
              <a:rPr kumimoji="1" lang="en-US" altLang="ja-JP" sz="1200" kern="1200" dirty="0" smtClean="0">
                <a:solidFill>
                  <a:schemeClr val="tx1"/>
                </a:solidFill>
                <a:effectLst/>
                <a:latin typeface="+mn-lt"/>
                <a:ea typeface="+mn-ea"/>
                <a:cs typeface="+mn-cs"/>
              </a:rPr>
              <a:t>GPS</a:t>
            </a:r>
            <a:r>
              <a:rPr kumimoji="1" lang="ja-JP" altLang="ja-JP" sz="1200" kern="1200" dirty="0" smtClean="0">
                <a:solidFill>
                  <a:schemeClr val="tx1"/>
                </a:solidFill>
                <a:effectLst/>
                <a:latin typeface="+mn-lt"/>
                <a:ea typeface="+mn-ea"/>
                <a:cs typeface="+mn-cs"/>
              </a:rPr>
              <a:t>やセンサーが組み込まれたスマートフォンの出現など、当時とは利用環境が、大きく変わってしまいました。</a:t>
            </a:r>
          </a:p>
          <a:p>
            <a:r>
              <a:rPr kumimoji="1" lang="ja-JP" altLang="ja-JP" sz="1200" kern="1200" dirty="0" smtClean="0">
                <a:solidFill>
                  <a:schemeClr val="tx1"/>
                </a:solidFill>
                <a:effectLst/>
                <a:latin typeface="+mn-lt"/>
                <a:ea typeface="+mn-ea"/>
                <a:cs typeface="+mn-cs"/>
              </a:rPr>
              <a:t>この状況に対応するために、</a:t>
            </a:r>
            <a:r>
              <a:rPr kumimoji="1" lang="en-US" altLang="ja-JP" sz="1200" kern="1200" dirty="0" smtClean="0">
                <a:solidFill>
                  <a:schemeClr val="tx1"/>
                </a:solidFill>
                <a:effectLst/>
                <a:latin typeface="+mn-lt"/>
                <a:ea typeface="+mn-ea"/>
                <a:cs typeface="+mn-cs"/>
              </a:rPr>
              <a:t>HTML4</a:t>
            </a:r>
            <a:r>
              <a:rPr kumimoji="1" lang="ja-JP" altLang="ja-JP" sz="1200" kern="1200" dirty="0" smtClean="0">
                <a:solidFill>
                  <a:schemeClr val="tx1"/>
                </a:solidFill>
                <a:effectLst/>
                <a:latin typeface="+mn-lt"/>
                <a:ea typeface="+mn-ea"/>
                <a:cs typeface="+mn-cs"/>
              </a:rPr>
              <a:t>はそのままに、動画や音声を再生するなどの</a:t>
            </a:r>
            <a:r>
              <a:rPr kumimoji="1" lang="en-US" altLang="ja-JP" sz="1200" kern="1200" dirty="0" smtClean="0">
                <a:solidFill>
                  <a:schemeClr val="tx1"/>
                </a:solidFill>
                <a:effectLst/>
                <a:latin typeface="+mn-lt"/>
                <a:ea typeface="+mn-ea"/>
                <a:cs typeface="+mn-cs"/>
              </a:rPr>
              <a:t>HTML4</a:t>
            </a:r>
            <a:r>
              <a:rPr kumimoji="1" lang="ja-JP" altLang="ja-JP" sz="1200" kern="1200" dirty="0" smtClean="0">
                <a:solidFill>
                  <a:schemeClr val="tx1"/>
                </a:solidFill>
                <a:effectLst/>
                <a:latin typeface="+mn-lt"/>
                <a:ea typeface="+mn-ea"/>
                <a:cs typeface="+mn-cs"/>
              </a:rPr>
              <a:t>には含まれない機能をプラグイン（</a:t>
            </a:r>
            <a:r>
              <a:rPr kumimoji="1" lang="en-US" altLang="ja-JP" sz="1200" kern="1200" dirty="0" smtClean="0">
                <a:solidFill>
                  <a:schemeClr val="tx1"/>
                </a:solidFill>
                <a:effectLst/>
                <a:latin typeface="+mn-lt"/>
                <a:ea typeface="+mn-ea"/>
                <a:cs typeface="+mn-cs"/>
              </a:rPr>
              <a:t>Flash</a:t>
            </a:r>
            <a:r>
              <a:rPr kumimoji="1" lang="ja-JP" altLang="ja-JP" sz="1200" kern="1200" dirty="0" smtClean="0">
                <a:solidFill>
                  <a:schemeClr val="tx1"/>
                </a:solidFill>
                <a:effectLst/>
                <a:latin typeface="+mn-lt"/>
                <a:ea typeface="+mn-ea"/>
                <a:cs typeface="+mn-cs"/>
              </a:rPr>
              <a:t>など）といわれるソフトウェアを追加して補完してきたのです。しかし、このような対処ではもはや限界が見えてきました。そこで、時代にふさわしい改訂が求められるようになり、次代を担う</a:t>
            </a:r>
            <a:r>
              <a:rPr kumimoji="1" lang="en-US" altLang="ja-JP" sz="1200" kern="1200" dirty="0" smtClean="0">
                <a:solidFill>
                  <a:schemeClr val="tx1"/>
                </a:solidFill>
                <a:effectLst/>
                <a:latin typeface="+mn-lt"/>
                <a:ea typeface="+mn-ea"/>
                <a:cs typeface="+mn-cs"/>
              </a:rPr>
              <a:t>HTML5</a:t>
            </a:r>
            <a:r>
              <a:rPr kumimoji="1" lang="ja-JP" altLang="ja-JP" sz="1200" kern="1200" dirty="0" smtClean="0">
                <a:solidFill>
                  <a:schemeClr val="tx1"/>
                </a:solidFill>
                <a:effectLst/>
                <a:latin typeface="+mn-lt"/>
                <a:ea typeface="+mn-ea"/>
                <a:cs typeface="+mn-cs"/>
              </a:rPr>
              <a:t>を定める取り組みが生まれたのです。</a:t>
            </a:r>
          </a:p>
          <a:p>
            <a:r>
              <a:rPr kumimoji="1" lang="en-US" altLang="ja-JP" sz="1200" kern="1200" dirty="0" smtClean="0">
                <a:solidFill>
                  <a:schemeClr val="tx1"/>
                </a:solidFill>
                <a:effectLst/>
                <a:latin typeface="+mn-lt"/>
                <a:ea typeface="+mn-ea"/>
                <a:cs typeface="+mn-cs"/>
              </a:rPr>
              <a:t>2014</a:t>
            </a:r>
            <a:r>
              <a:rPr kumimoji="1" lang="ja-JP" altLang="ja-JP" sz="1200" kern="1200" dirty="0" smtClean="0">
                <a:solidFill>
                  <a:schemeClr val="tx1"/>
                </a:solidFill>
                <a:effectLst/>
                <a:latin typeface="+mn-lt"/>
                <a:ea typeface="+mn-ea"/>
                <a:cs typeface="+mn-cs"/>
              </a:rPr>
              <a:t>年</a:t>
            </a:r>
            <a:r>
              <a:rPr kumimoji="1" lang="en-US" altLang="ja-JP" sz="1200" kern="1200" dirty="0" smtClean="0">
                <a:solidFill>
                  <a:schemeClr val="tx1"/>
                </a:solidFill>
                <a:effectLst/>
                <a:latin typeface="+mn-lt"/>
                <a:ea typeface="+mn-ea"/>
                <a:cs typeface="+mn-cs"/>
              </a:rPr>
              <a:t>10</a:t>
            </a:r>
            <a:r>
              <a:rPr kumimoji="1" lang="ja-JP" altLang="ja-JP" sz="1200" kern="1200" dirty="0" smtClean="0">
                <a:solidFill>
                  <a:schemeClr val="tx1"/>
                </a:solidFill>
                <a:effectLst/>
                <a:latin typeface="+mn-lt"/>
                <a:ea typeface="+mn-ea"/>
                <a:cs typeface="+mn-cs"/>
              </a:rPr>
              <a:t>月、</a:t>
            </a:r>
            <a:r>
              <a:rPr kumimoji="1" lang="en-US" altLang="ja-JP" sz="1200" kern="1200" dirty="0" smtClean="0">
                <a:solidFill>
                  <a:schemeClr val="tx1"/>
                </a:solidFill>
                <a:effectLst/>
                <a:latin typeface="+mn-lt"/>
                <a:ea typeface="+mn-ea"/>
                <a:cs typeface="+mn-cs"/>
              </a:rPr>
              <a:t>HTML</a:t>
            </a:r>
            <a:r>
              <a:rPr kumimoji="1" lang="ja-JP" altLang="ja-JP" sz="1200" kern="1200" dirty="0" smtClean="0">
                <a:solidFill>
                  <a:schemeClr val="tx1"/>
                </a:solidFill>
                <a:effectLst/>
                <a:latin typeface="+mn-lt"/>
                <a:ea typeface="+mn-ea"/>
                <a:cs typeface="+mn-cs"/>
              </a:rPr>
              <a:t>は、</a:t>
            </a:r>
            <a:r>
              <a:rPr kumimoji="1" lang="en-US" altLang="ja-JP" sz="1200" kern="1200" dirty="0" smtClean="0">
                <a:solidFill>
                  <a:schemeClr val="tx1"/>
                </a:solidFill>
                <a:effectLst/>
                <a:latin typeface="+mn-lt"/>
                <a:ea typeface="+mn-ea"/>
                <a:cs typeface="+mn-cs"/>
              </a:rPr>
              <a:t>15</a:t>
            </a:r>
            <a:r>
              <a:rPr kumimoji="1" lang="ja-JP" altLang="ja-JP" sz="1200" kern="1200" dirty="0" smtClean="0">
                <a:solidFill>
                  <a:schemeClr val="tx1"/>
                </a:solidFill>
                <a:effectLst/>
                <a:latin typeface="+mn-lt"/>
                <a:ea typeface="+mn-ea"/>
                <a:cs typeface="+mn-cs"/>
              </a:rPr>
              <a:t>年の歳月を経て新しいバージョンとして</a:t>
            </a:r>
            <a:r>
              <a:rPr kumimoji="1" lang="en-US" altLang="ja-JP" sz="1200" kern="1200" dirty="0" smtClean="0">
                <a:solidFill>
                  <a:schemeClr val="tx1"/>
                </a:solidFill>
                <a:effectLst/>
                <a:latin typeface="+mn-lt"/>
                <a:ea typeface="+mn-ea"/>
                <a:cs typeface="+mn-cs"/>
              </a:rPr>
              <a:t>W3C</a:t>
            </a:r>
            <a:r>
              <a:rPr kumimoji="1" lang="ja-JP" altLang="ja-JP" sz="1200" kern="1200" dirty="0" smtClean="0">
                <a:solidFill>
                  <a:schemeClr val="tx1"/>
                </a:solidFill>
                <a:effectLst/>
                <a:latin typeface="+mn-lt"/>
                <a:ea typeface="+mn-ea"/>
                <a:cs typeface="+mn-cs"/>
              </a:rPr>
              <a:t>より正式に勧告されました。今後は、この</a:t>
            </a:r>
            <a:r>
              <a:rPr kumimoji="1" lang="en-US" altLang="ja-JP" sz="1200" kern="1200" dirty="0" smtClean="0">
                <a:solidFill>
                  <a:schemeClr val="tx1"/>
                </a:solidFill>
                <a:effectLst/>
                <a:latin typeface="+mn-lt"/>
                <a:ea typeface="+mn-ea"/>
                <a:cs typeface="+mn-cs"/>
              </a:rPr>
              <a:t>HTML5</a:t>
            </a:r>
            <a:r>
              <a:rPr kumimoji="1" lang="ja-JP" altLang="ja-JP" sz="1200" kern="1200" smtClean="0">
                <a:solidFill>
                  <a:schemeClr val="tx1"/>
                </a:solidFill>
                <a:effectLst/>
                <a:latin typeface="+mn-lt"/>
                <a:ea typeface="+mn-ea"/>
                <a:cs typeface="+mn-cs"/>
              </a:rPr>
              <a:t>を基盤として新たな取り組みが進められることになります。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138</a:t>
            </a:fld>
            <a:endParaRPr kumimoji="1" lang="ja-JP" altLang="en-US"/>
          </a:p>
        </p:txBody>
      </p:sp>
    </p:spTree>
    <p:extLst>
      <p:ext uri="{BB962C8B-B14F-4D97-AF65-F5344CB8AC3E}">
        <p14:creationId xmlns:p14="http://schemas.microsoft.com/office/powerpoint/2010/main" val="117604015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sz="1200" kern="1200" dirty="0" smtClean="0">
                <a:solidFill>
                  <a:schemeClr val="tx1"/>
                </a:solidFill>
                <a:effectLst/>
                <a:latin typeface="+mn-lt"/>
                <a:ea typeface="+mn-ea"/>
                <a:cs typeface="+mn-cs"/>
              </a:rPr>
              <a:t>HTML5</a:t>
            </a:r>
            <a:r>
              <a:rPr kumimoji="1" lang="ja-JP" altLang="ja-JP" sz="1200" kern="1200" dirty="0" smtClean="0">
                <a:solidFill>
                  <a:schemeClr val="tx1"/>
                </a:solidFill>
                <a:effectLst/>
                <a:latin typeface="+mn-lt"/>
                <a:ea typeface="+mn-ea"/>
                <a:cs typeface="+mn-cs"/>
              </a:rPr>
              <a:t>には、狭義と広義の意味があります。狭義には、ウェブの標準化団体「</a:t>
            </a:r>
            <a:r>
              <a:rPr kumimoji="1" lang="en-US" altLang="ja-JP" sz="1200" kern="1200" dirty="0" smtClean="0">
                <a:solidFill>
                  <a:schemeClr val="tx1"/>
                </a:solidFill>
                <a:effectLst/>
                <a:latin typeface="+mn-lt"/>
                <a:ea typeface="+mn-ea"/>
                <a:cs typeface="+mn-cs"/>
              </a:rPr>
              <a:t>W3C</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World Wide Web </a:t>
            </a:r>
            <a:r>
              <a:rPr kumimoji="1" lang="en-US" altLang="ja-JP" sz="1200" b="1" kern="1200" dirty="0" smtClean="0">
                <a:solidFill>
                  <a:schemeClr val="tx1"/>
                </a:solidFill>
                <a:effectLst/>
                <a:latin typeface="+mn-lt"/>
                <a:ea typeface="+mn-ea"/>
                <a:cs typeface="+mn-cs"/>
              </a:rPr>
              <a:t>Consortium</a:t>
            </a:r>
            <a:r>
              <a:rPr kumimoji="1" lang="ja-JP" altLang="ja-JP" sz="1200" kern="1200" dirty="0" smtClean="0">
                <a:solidFill>
                  <a:schemeClr val="tx1"/>
                </a:solidFill>
                <a:effectLst/>
                <a:latin typeface="+mn-lt"/>
                <a:ea typeface="+mn-ea"/>
                <a:cs typeface="+mn-cs"/>
              </a:rPr>
              <a:t>）」が規格を策定した次世代のマークアップ言語そのものを指しています。ブラウザで表示する内容の構成やレイアウトの指定、動画や音声、</a:t>
            </a:r>
            <a:r>
              <a:rPr kumimoji="1" lang="en-US" altLang="ja-JP" sz="1200" kern="1200" dirty="0" smtClean="0">
                <a:solidFill>
                  <a:schemeClr val="tx1"/>
                </a:solidFill>
                <a:effectLst/>
                <a:latin typeface="+mn-lt"/>
                <a:ea typeface="+mn-ea"/>
                <a:cs typeface="+mn-cs"/>
              </a:rPr>
              <a:t>2</a:t>
            </a:r>
            <a:r>
              <a:rPr kumimoji="1" lang="ja-JP" altLang="ja-JP" sz="1200" kern="1200" dirty="0" smtClean="0">
                <a:solidFill>
                  <a:schemeClr val="tx1"/>
                </a:solidFill>
                <a:effectLst/>
                <a:latin typeface="+mn-lt"/>
                <a:ea typeface="+mn-ea"/>
                <a:cs typeface="+mn-cs"/>
              </a:rPr>
              <a:t>次元グラフィックスの取り扱いなどを定めています。広義には、これに加えて、ネットワークに接続されていないときにもデータを加工・編集するためのオフラインストレージ、スマートフォンなどのハードウェアに内蔵される</a:t>
            </a:r>
            <a:r>
              <a:rPr kumimoji="1" lang="en-US" altLang="ja-JP" sz="1200" kern="1200" dirty="0" smtClean="0">
                <a:solidFill>
                  <a:schemeClr val="tx1"/>
                </a:solidFill>
                <a:effectLst/>
                <a:latin typeface="+mn-lt"/>
                <a:ea typeface="+mn-ea"/>
                <a:cs typeface="+mn-cs"/>
              </a:rPr>
              <a:t>GPS</a:t>
            </a:r>
            <a:r>
              <a:rPr kumimoji="1" lang="ja-JP" altLang="ja-JP" sz="1200" kern="1200" dirty="0" smtClean="0">
                <a:solidFill>
                  <a:schemeClr val="tx1"/>
                </a:solidFill>
                <a:effectLst/>
                <a:latin typeface="+mn-lt"/>
                <a:ea typeface="+mn-ea"/>
                <a:cs typeface="+mn-cs"/>
              </a:rPr>
              <a:t>やセンサーをブラウザで扱うためのデバイス連携、豊かな表現を実現する</a:t>
            </a:r>
            <a:r>
              <a:rPr kumimoji="1" lang="en-US" altLang="ja-JP" sz="1200" kern="1200" dirty="0" smtClean="0">
                <a:solidFill>
                  <a:schemeClr val="tx1"/>
                </a:solidFill>
                <a:effectLst/>
                <a:latin typeface="+mn-lt"/>
                <a:ea typeface="+mn-ea"/>
                <a:cs typeface="+mn-cs"/>
              </a:rPr>
              <a:t>3</a:t>
            </a:r>
            <a:r>
              <a:rPr kumimoji="1" lang="ja-JP" altLang="ja-JP" sz="1200" kern="1200" dirty="0" smtClean="0">
                <a:solidFill>
                  <a:schemeClr val="tx1"/>
                </a:solidFill>
                <a:effectLst/>
                <a:latin typeface="+mn-lt"/>
                <a:ea typeface="+mn-ea"/>
                <a:cs typeface="+mn-cs"/>
              </a:rPr>
              <a:t>次元グラフィックスなど、ブラウザ上で高度で複雑なアプリケーションを動かすための機能の扱いまで含めています。つまり、次世代のアプリケーション・プラットフォームを実現するための方法や手順を標準化したものという意味で使われます。</a:t>
            </a:r>
          </a:p>
          <a:p>
            <a:r>
              <a:rPr kumimoji="1" lang="ja-JP" altLang="ja-JP" sz="1200" kern="1200" dirty="0" smtClean="0">
                <a:solidFill>
                  <a:schemeClr val="tx1"/>
                </a:solidFill>
                <a:effectLst/>
                <a:latin typeface="+mn-lt"/>
                <a:ea typeface="+mn-ea"/>
                <a:cs typeface="+mn-cs"/>
              </a:rPr>
              <a:t>広義の意味での</a:t>
            </a:r>
            <a:r>
              <a:rPr kumimoji="1" lang="en-US" altLang="ja-JP" sz="1200" kern="1200" dirty="0" smtClean="0">
                <a:solidFill>
                  <a:schemeClr val="tx1"/>
                </a:solidFill>
                <a:effectLst/>
                <a:latin typeface="+mn-lt"/>
                <a:ea typeface="+mn-ea"/>
                <a:cs typeface="+mn-cs"/>
              </a:rPr>
              <a:t>HTML5</a:t>
            </a:r>
            <a:r>
              <a:rPr kumimoji="1" lang="ja-JP" altLang="ja-JP" sz="1200" kern="1200" dirty="0" smtClean="0">
                <a:solidFill>
                  <a:schemeClr val="tx1"/>
                </a:solidFill>
                <a:effectLst/>
                <a:latin typeface="+mn-lt"/>
                <a:ea typeface="+mn-ea"/>
                <a:cs typeface="+mn-cs"/>
              </a:rPr>
              <a:t>には、従来プラグインで実現していた機能の多くが含まれています。</a:t>
            </a:r>
            <a:r>
              <a:rPr kumimoji="1" lang="en-US" altLang="ja-JP" sz="1200" kern="1200" dirty="0" smtClean="0">
                <a:solidFill>
                  <a:schemeClr val="tx1"/>
                </a:solidFill>
                <a:effectLst/>
                <a:latin typeface="+mn-lt"/>
                <a:ea typeface="+mn-ea"/>
                <a:cs typeface="+mn-cs"/>
              </a:rPr>
              <a:t>HTML5</a:t>
            </a:r>
            <a:r>
              <a:rPr kumimoji="1" lang="ja-JP" altLang="ja-JP" sz="1200" kern="1200" dirty="0" smtClean="0">
                <a:solidFill>
                  <a:schemeClr val="tx1"/>
                </a:solidFill>
                <a:effectLst/>
                <a:latin typeface="+mn-lt"/>
                <a:ea typeface="+mn-ea"/>
                <a:cs typeface="+mn-cs"/>
              </a:rPr>
              <a:t>のゴールのひとつはここにありました。つまり、特定のメーカーが提供する技術に頼るのではなく、誰もが自由に利用できるオープンな標準として実現することです。</a:t>
            </a:r>
          </a:p>
          <a:p>
            <a:r>
              <a:rPr kumimoji="1" lang="ja-JP" altLang="ja-JP" sz="1200" kern="1200" dirty="0" smtClean="0">
                <a:solidFill>
                  <a:schemeClr val="tx1"/>
                </a:solidFill>
                <a:effectLst/>
                <a:latin typeface="+mn-lt"/>
                <a:ea typeface="+mn-ea"/>
                <a:cs typeface="+mn-cs"/>
              </a:rPr>
              <a:t>実際、</a:t>
            </a:r>
            <a:r>
              <a:rPr kumimoji="1" lang="en-US" altLang="ja-JP" sz="1200" kern="1200" dirty="0" smtClean="0">
                <a:solidFill>
                  <a:schemeClr val="tx1"/>
                </a:solidFill>
                <a:effectLst/>
                <a:latin typeface="+mn-lt"/>
                <a:ea typeface="+mn-ea"/>
                <a:cs typeface="+mn-cs"/>
              </a:rPr>
              <a:t>2010</a:t>
            </a:r>
            <a:r>
              <a:rPr kumimoji="1" lang="ja-JP" altLang="ja-JP" sz="1200" kern="1200" dirty="0" smtClean="0">
                <a:solidFill>
                  <a:schemeClr val="tx1"/>
                </a:solidFill>
                <a:effectLst/>
                <a:latin typeface="+mn-lt"/>
                <a:ea typeface="+mn-ea"/>
                <a:cs typeface="+mn-cs"/>
              </a:rPr>
              <a:t>年の</a:t>
            </a:r>
            <a:r>
              <a:rPr kumimoji="1" lang="en-US" altLang="ja-JP" sz="1200" kern="1200" dirty="0" smtClean="0">
                <a:solidFill>
                  <a:schemeClr val="tx1"/>
                </a:solidFill>
                <a:effectLst/>
                <a:latin typeface="+mn-lt"/>
                <a:ea typeface="+mn-ea"/>
                <a:cs typeface="+mn-cs"/>
              </a:rPr>
              <a:t>Apple</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iPhone</a:t>
            </a:r>
            <a:r>
              <a:rPr kumimoji="1" lang="ja-JP" altLang="ja-JP" sz="1200" kern="1200" dirty="0" smtClean="0">
                <a:solidFill>
                  <a:schemeClr val="tx1"/>
                </a:solidFill>
                <a:effectLst/>
                <a:latin typeface="+mn-lt"/>
                <a:ea typeface="+mn-ea"/>
                <a:cs typeface="+mn-cs"/>
              </a:rPr>
              <a:t>で</a:t>
            </a:r>
            <a:r>
              <a:rPr kumimoji="1" lang="en-US" altLang="ja-JP" sz="1200" kern="1200" dirty="0" smtClean="0">
                <a:solidFill>
                  <a:schemeClr val="tx1"/>
                </a:solidFill>
                <a:effectLst/>
                <a:latin typeface="+mn-lt"/>
                <a:ea typeface="+mn-ea"/>
                <a:cs typeface="+mn-cs"/>
              </a:rPr>
              <a:t>Adobe</a:t>
            </a:r>
            <a:r>
              <a:rPr kumimoji="1" lang="ja-JP" altLang="ja-JP" sz="1200" kern="1200" dirty="0" smtClean="0">
                <a:solidFill>
                  <a:schemeClr val="tx1"/>
                </a:solidFill>
                <a:effectLst/>
                <a:latin typeface="+mn-lt"/>
                <a:ea typeface="+mn-ea"/>
                <a:cs typeface="+mn-cs"/>
              </a:rPr>
              <a:t>の</a:t>
            </a:r>
            <a:r>
              <a:rPr kumimoji="1" lang="en-US" altLang="ja-JP" sz="1200" kern="1200" dirty="0" smtClean="0">
                <a:solidFill>
                  <a:schemeClr val="tx1"/>
                </a:solidFill>
                <a:effectLst/>
                <a:latin typeface="+mn-lt"/>
                <a:ea typeface="+mn-ea"/>
                <a:cs typeface="+mn-cs"/>
              </a:rPr>
              <a:t>Flash</a:t>
            </a:r>
            <a:r>
              <a:rPr kumimoji="1" lang="ja-JP" altLang="ja-JP" sz="1200" kern="1200" dirty="0" smtClean="0">
                <a:solidFill>
                  <a:schemeClr val="tx1"/>
                </a:solidFill>
                <a:effectLst/>
                <a:latin typeface="+mn-lt"/>
                <a:ea typeface="+mn-ea"/>
                <a:cs typeface="+mn-cs"/>
              </a:rPr>
              <a:t>（当時のウェブにおける動画や音声を利用するための事実上の標準となっていたプラグイン）をサポートしないという発表はオープンではないことの課題を露呈しました。その後、</a:t>
            </a:r>
            <a:r>
              <a:rPr kumimoji="1" lang="en-US" altLang="ja-JP" sz="1200" kern="1200" dirty="0" smtClean="0">
                <a:solidFill>
                  <a:schemeClr val="tx1"/>
                </a:solidFill>
                <a:effectLst/>
                <a:latin typeface="+mn-lt"/>
                <a:ea typeface="+mn-ea"/>
                <a:cs typeface="+mn-cs"/>
              </a:rPr>
              <a:t>iPhone</a:t>
            </a:r>
            <a:r>
              <a:rPr kumimoji="1" lang="ja-JP" altLang="ja-JP" sz="1200" kern="1200" dirty="0" smtClean="0">
                <a:solidFill>
                  <a:schemeClr val="tx1"/>
                </a:solidFill>
                <a:effectLst/>
                <a:latin typeface="+mn-lt"/>
                <a:ea typeface="+mn-ea"/>
                <a:cs typeface="+mn-cs"/>
              </a:rPr>
              <a:t>や</a:t>
            </a:r>
            <a:r>
              <a:rPr kumimoji="1" lang="en-US" altLang="ja-JP" sz="1200" kern="1200" dirty="0" err="1" smtClean="0">
                <a:solidFill>
                  <a:schemeClr val="tx1"/>
                </a:solidFill>
                <a:effectLst/>
                <a:latin typeface="+mn-lt"/>
                <a:ea typeface="+mn-ea"/>
                <a:cs typeface="+mn-cs"/>
              </a:rPr>
              <a:t>iPad</a:t>
            </a:r>
            <a:r>
              <a:rPr kumimoji="1" lang="ja-JP" altLang="ja-JP" sz="1200" kern="1200" dirty="0" smtClean="0">
                <a:solidFill>
                  <a:schemeClr val="tx1"/>
                </a:solidFill>
                <a:effectLst/>
                <a:latin typeface="+mn-lt"/>
                <a:ea typeface="+mn-ea"/>
                <a:cs typeface="+mn-cs"/>
              </a:rPr>
              <a:t>が広く使われるようになり、</a:t>
            </a:r>
            <a:r>
              <a:rPr kumimoji="1" lang="en-US" altLang="ja-JP" sz="1200" kern="1200" dirty="0" smtClean="0">
                <a:solidFill>
                  <a:schemeClr val="tx1"/>
                </a:solidFill>
                <a:effectLst/>
                <a:latin typeface="+mn-lt"/>
                <a:ea typeface="+mn-ea"/>
                <a:cs typeface="+mn-cs"/>
              </a:rPr>
              <a:t>HTML5</a:t>
            </a:r>
            <a:r>
              <a:rPr kumimoji="1" lang="ja-JP" altLang="ja-JP" sz="1200" kern="1200" dirty="0" smtClean="0">
                <a:solidFill>
                  <a:schemeClr val="tx1"/>
                </a:solidFill>
                <a:effectLst/>
                <a:latin typeface="+mn-lt"/>
                <a:ea typeface="+mn-ea"/>
                <a:cs typeface="+mn-cs"/>
              </a:rPr>
              <a:t>による動画や音声の配信が一気に普及したのです。</a:t>
            </a:r>
          </a:p>
          <a:p>
            <a:r>
              <a:rPr kumimoji="1" lang="ja-JP" altLang="ja-JP" sz="1200" kern="1200" dirty="0" smtClean="0">
                <a:solidFill>
                  <a:schemeClr val="tx1"/>
                </a:solidFill>
                <a:effectLst/>
                <a:latin typeface="+mn-lt"/>
                <a:ea typeface="+mn-ea"/>
                <a:cs typeface="+mn-cs"/>
              </a:rPr>
              <a:t>現在では、</a:t>
            </a:r>
            <a:r>
              <a:rPr kumimoji="1" lang="en-US" altLang="ja-JP" sz="1200" kern="1200" dirty="0" smtClean="0">
                <a:solidFill>
                  <a:schemeClr val="tx1"/>
                </a:solidFill>
                <a:effectLst/>
                <a:latin typeface="+mn-lt"/>
                <a:ea typeface="+mn-ea"/>
                <a:cs typeface="+mn-cs"/>
              </a:rPr>
              <a:t>HTML5</a:t>
            </a:r>
            <a:r>
              <a:rPr kumimoji="1" lang="ja-JP" altLang="ja-JP" sz="1200" kern="1200" dirty="0" smtClean="0">
                <a:solidFill>
                  <a:schemeClr val="tx1"/>
                </a:solidFill>
                <a:effectLst/>
                <a:latin typeface="+mn-lt"/>
                <a:ea typeface="+mn-ea"/>
                <a:cs typeface="+mn-cs"/>
              </a:rPr>
              <a:t>はウェブだけでなく、スマートフォン向けアプリケーションや企業向けシステムなどの開発にも利用されるようになり、マルチデバイス時代のアプリケーション技術として普及しつつあります。</a:t>
            </a:r>
            <a:r>
              <a:rPr lang="ja-JP" altLang="ja-JP" dirty="0" smtClean="0">
                <a:effectLst/>
              </a:rPr>
              <a:t> </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139</a:t>
            </a:fld>
            <a:endParaRPr kumimoji="1" lang="ja-JP" altLang="en-US"/>
          </a:p>
        </p:txBody>
      </p:sp>
    </p:spTree>
    <p:extLst>
      <p:ext uri="{BB962C8B-B14F-4D97-AF65-F5344CB8AC3E}">
        <p14:creationId xmlns:p14="http://schemas.microsoft.com/office/powerpoint/2010/main" val="397623802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fontScale="70000" lnSpcReduction="20000"/>
          </a:bodyPr>
          <a:lstStyle/>
          <a:p>
            <a:r>
              <a:rPr kumimoji="1" lang="ja-JP" altLang="en-US" dirty="0" smtClean="0"/>
              <a:t>次世代のクライアントプラットフォームの座をほぼ手中にした</a:t>
            </a:r>
            <a:r>
              <a:rPr kumimoji="1" lang="en-US" altLang="ja-JP" dirty="0" smtClean="0"/>
              <a:t>Ajax</a:t>
            </a:r>
            <a:r>
              <a:rPr kumimoji="1" lang="ja-JP" altLang="en-US" dirty="0" smtClean="0"/>
              <a:t>ですが、今のままではできないことも沢山あります。機能的には現時点では</a:t>
            </a:r>
            <a:r>
              <a:rPr kumimoji="1" lang="en-US" altLang="ja-JP" dirty="0" smtClean="0"/>
              <a:t>Flash</a:t>
            </a:r>
            <a:r>
              <a:rPr kumimoji="1" lang="ja-JP" altLang="en-US" dirty="0" smtClean="0"/>
              <a:t>に及びません。</a:t>
            </a:r>
            <a:endParaRPr kumimoji="1" lang="en-US" altLang="ja-JP" dirty="0" smtClean="0"/>
          </a:p>
          <a:p>
            <a:endParaRPr kumimoji="1" lang="en-US" altLang="ja-JP" dirty="0" smtClean="0"/>
          </a:p>
          <a:p>
            <a:r>
              <a:rPr kumimoji="1" lang="en-US" altLang="ja-JP" dirty="0" smtClean="0"/>
              <a:t>Ajax</a:t>
            </a:r>
            <a:r>
              <a:rPr kumimoji="1" lang="ja-JP" altLang="en-US" dirty="0" smtClean="0"/>
              <a:t>を今以上に強化するためには、ベースとなる</a:t>
            </a:r>
            <a:r>
              <a:rPr kumimoji="1" lang="en-US" altLang="ja-JP" dirty="0" smtClean="0"/>
              <a:t>HTML</a:t>
            </a:r>
            <a:r>
              <a:rPr kumimoji="1" lang="ja-JP" altLang="en-US" dirty="0" smtClean="0"/>
              <a:t>の拡張が必要なのです。</a:t>
            </a:r>
            <a:endParaRPr kumimoji="1" lang="en-US" altLang="ja-JP" dirty="0" smtClean="0"/>
          </a:p>
          <a:p>
            <a:r>
              <a:rPr kumimoji="1" lang="ja-JP" altLang="en-US" dirty="0" smtClean="0"/>
              <a:t>その</a:t>
            </a:r>
            <a:r>
              <a:rPr kumimoji="1" lang="en-US" altLang="ja-JP" dirty="0" smtClean="0"/>
              <a:t>HTML</a:t>
            </a:r>
            <a:r>
              <a:rPr kumimoji="1" lang="ja-JP" altLang="en-US" dirty="0" smtClean="0"/>
              <a:t>ですが、現在の最新バージョンは</a:t>
            </a:r>
            <a:r>
              <a:rPr kumimoji="1" lang="en-US" altLang="ja-JP" dirty="0" smtClean="0"/>
              <a:t>4.01</a:t>
            </a:r>
            <a:r>
              <a:rPr kumimoji="1" lang="ja-JP" altLang="en-US" dirty="0" err="1" smtClean="0"/>
              <a:t>。</a:t>
            </a:r>
            <a:r>
              <a:rPr kumimoji="1" lang="en-US" altLang="ja-JP" dirty="0" smtClean="0"/>
              <a:t>1999</a:t>
            </a:r>
            <a:r>
              <a:rPr kumimoji="1" lang="ja-JP" altLang="en-US" dirty="0" smtClean="0"/>
              <a:t>年に勧告された物です。この変化の激しい</a:t>
            </a:r>
            <a:r>
              <a:rPr kumimoji="1" lang="en-US" altLang="ja-JP" dirty="0" smtClean="0"/>
              <a:t>IT</a:t>
            </a:r>
            <a:r>
              <a:rPr kumimoji="1" lang="ja-JP" altLang="en-US" dirty="0" smtClean="0"/>
              <a:t>業界で、なんと</a:t>
            </a:r>
            <a:r>
              <a:rPr kumimoji="1" lang="en-US" altLang="ja-JP" dirty="0" smtClean="0"/>
              <a:t>15</a:t>
            </a:r>
            <a:r>
              <a:rPr kumimoji="1" lang="ja-JP" altLang="en-US" dirty="0" smtClean="0"/>
              <a:t>年近くバージョンアップされていません。</a:t>
            </a:r>
            <a:endParaRPr kumimoji="1" lang="en-US" altLang="ja-JP" dirty="0" smtClean="0"/>
          </a:p>
          <a:p>
            <a:endParaRPr kumimoji="1" lang="en-US" altLang="ja-JP" dirty="0" smtClean="0"/>
          </a:p>
          <a:p>
            <a:r>
              <a:rPr kumimoji="1" lang="ja-JP" altLang="en-US" dirty="0" smtClean="0"/>
              <a:t>そもそも</a:t>
            </a:r>
            <a:r>
              <a:rPr kumimoji="1" lang="en-US" altLang="ja-JP" dirty="0" smtClean="0"/>
              <a:t>Web</a:t>
            </a:r>
            <a:r>
              <a:rPr kumimoji="1" lang="ja-JP" altLang="en-US" dirty="0" smtClean="0"/>
              <a:t>ブラウザは、インターネット上の情報を探しやすくするために開発された物で、</a:t>
            </a:r>
            <a:r>
              <a:rPr kumimoji="1" lang="en-US" altLang="ja-JP" dirty="0" smtClean="0"/>
              <a:t>HTML</a:t>
            </a:r>
            <a:r>
              <a:rPr kumimoji="1" lang="ja-JP" altLang="en-US" dirty="0" smtClean="0"/>
              <a:t>は基本的には文字情報や静止画を取り扱うための言語でした。様々な拡張が行われましたが、基本的に静的なコンテンツを扱うという構造はあまり変わっていません。</a:t>
            </a:r>
            <a:r>
              <a:rPr kumimoji="1" lang="en-US" altLang="ja-JP" dirty="0" smtClean="0"/>
              <a:t>1999</a:t>
            </a:r>
            <a:r>
              <a:rPr kumimoji="1" lang="ja-JP" altLang="en-US" dirty="0" smtClean="0"/>
              <a:t>年当時は回線も遅く、動画やアニメーションなどを扱う必要もあまり無かったのです。</a:t>
            </a:r>
            <a:endParaRPr kumimoji="1" lang="en-US" altLang="ja-JP" dirty="0" smtClean="0"/>
          </a:p>
          <a:p>
            <a:endParaRPr kumimoji="1" lang="en-US" altLang="ja-JP" dirty="0" smtClean="0"/>
          </a:p>
          <a:p>
            <a:r>
              <a:rPr kumimoji="1" lang="en-US" altLang="ja-JP" dirty="0" smtClean="0"/>
              <a:t>HTML</a:t>
            </a:r>
            <a:r>
              <a:rPr kumimoji="1" lang="ja-JP" altLang="en-US" dirty="0" smtClean="0"/>
              <a:t>が進化しなかった分、</a:t>
            </a:r>
            <a:r>
              <a:rPr kumimoji="1" lang="en-US" altLang="ja-JP" dirty="0" smtClean="0"/>
              <a:t>Flash</a:t>
            </a:r>
            <a:r>
              <a:rPr kumimoji="1" lang="ja-JP" altLang="en-US" dirty="0" smtClean="0"/>
              <a:t>などのプラグインによって機能を拡張するアプローチがとられました。</a:t>
            </a:r>
            <a:endParaRPr kumimoji="1" lang="en-US" altLang="ja-JP" dirty="0" smtClean="0"/>
          </a:p>
          <a:p>
            <a:endParaRPr kumimoji="1" lang="en-US" altLang="ja-JP" dirty="0" smtClean="0"/>
          </a:p>
          <a:p>
            <a:r>
              <a:rPr kumimoji="1" lang="ja-JP" altLang="en-US" dirty="0" smtClean="0"/>
              <a:t>一方で</a:t>
            </a:r>
            <a:r>
              <a:rPr kumimoji="1" lang="en-US" altLang="ja-JP" dirty="0" smtClean="0"/>
              <a:t>Microsoft</a:t>
            </a:r>
            <a:r>
              <a:rPr kumimoji="1" lang="ja-JP" altLang="en-US" dirty="0" smtClean="0"/>
              <a:t>と</a:t>
            </a:r>
            <a:r>
              <a:rPr kumimoji="1" lang="en-US" altLang="ja-JP" dirty="0" err="1" smtClean="0"/>
              <a:t>NetScape</a:t>
            </a:r>
            <a:r>
              <a:rPr kumimoji="1" lang="ja-JP" altLang="en-US" dirty="0" smtClean="0"/>
              <a:t>は、ブラウザ戦争の過程で独自の機能拡張を繰り返し、ブラウザ間の互換性に悪い影響を与えました。</a:t>
            </a:r>
            <a:endParaRPr kumimoji="1" lang="en-US" altLang="ja-JP" dirty="0" smtClean="0"/>
          </a:p>
          <a:p>
            <a:endParaRPr kumimoji="1" lang="en-US" altLang="ja-JP" dirty="0" smtClean="0"/>
          </a:p>
          <a:p>
            <a:r>
              <a:rPr kumimoji="1" lang="ja-JP" altLang="en-US" dirty="0" smtClean="0"/>
              <a:t>様々な機能拡張に加えて、</a:t>
            </a:r>
            <a:r>
              <a:rPr kumimoji="1" lang="en-US" altLang="ja-JP" dirty="0" smtClean="0"/>
              <a:t>HTML</a:t>
            </a:r>
            <a:r>
              <a:rPr kumimoji="1" lang="ja-JP" altLang="en-US" dirty="0" smtClean="0"/>
              <a:t>を独自に拡張するというアプローチもとりましたが、これは本当はルール違反だったのです。</a:t>
            </a:r>
            <a:endParaRPr kumimoji="1" lang="en-US" altLang="ja-JP" dirty="0" smtClean="0"/>
          </a:p>
          <a:p>
            <a:r>
              <a:rPr kumimoji="1" lang="ja-JP" altLang="en-US" dirty="0" smtClean="0"/>
              <a:t>インターネットや</a:t>
            </a:r>
            <a:r>
              <a:rPr kumimoji="1" lang="en-US" altLang="ja-JP" dirty="0" smtClean="0"/>
              <a:t>HTML</a:t>
            </a:r>
            <a:r>
              <a:rPr kumimoji="1" lang="ja-JP" altLang="en-US" dirty="0" smtClean="0"/>
              <a:t>の仕様は、インターネットコミュニティの場で議論された後に</a:t>
            </a:r>
            <a:r>
              <a:rPr kumimoji="1" lang="en-US" altLang="ja-JP" dirty="0" smtClean="0"/>
              <a:t>W3C</a:t>
            </a:r>
            <a:r>
              <a:rPr kumimoji="1" lang="ja-JP" altLang="en-US" dirty="0" smtClean="0"/>
              <a:t>という公的な機関が勧告を行ってはじめて正式な規格になるというのが決まりであり、一企業が勝手に機能を追加してはいけないのです。両社はそれを行わず、インターネットコミュニティから批判を浴びました。</a:t>
            </a:r>
            <a:endParaRPr kumimoji="1" lang="en-US" altLang="ja-JP" dirty="0" smtClean="0"/>
          </a:p>
          <a:p>
            <a:endParaRPr kumimoji="1" lang="en-US" altLang="ja-JP" dirty="0" smtClean="0"/>
          </a:p>
          <a:p>
            <a:r>
              <a:rPr kumimoji="1" lang="ja-JP" altLang="en-US" dirty="0" smtClean="0"/>
              <a:t>（但し、このような行動にも理由はあります。標準化の作業は時間がかかり、スピーディな機能拡張ができないのです。この後お話ししますが、</a:t>
            </a:r>
            <a:r>
              <a:rPr kumimoji="1" lang="en-US" altLang="ja-JP" dirty="0" smtClean="0"/>
              <a:t>HTML5</a:t>
            </a:r>
            <a:r>
              <a:rPr kumimoji="1" lang="ja-JP" altLang="en-US" dirty="0" smtClean="0"/>
              <a:t>は標準化作業に手間取っています。また、</a:t>
            </a:r>
            <a:r>
              <a:rPr kumimoji="1" lang="en-US" altLang="ja-JP" dirty="0" err="1" smtClean="0"/>
              <a:t>NetScape</a:t>
            </a:r>
            <a:r>
              <a:rPr kumimoji="1" lang="ja-JP" altLang="en-US" dirty="0" smtClean="0"/>
              <a:t>も様々な機能拡張を行いましたが、それは</a:t>
            </a:r>
            <a:r>
              <a:rPr kumimoji="1" lang="en-US" altLang="ja-JP" dirty="0" smtClean="0"/>
              <a:t>HTML</a:t>
            </a:r>
            <a:r>
              <a:rPr kumimoji="1" lang="ja-JP" altLang="en-US" dirty="0" smtClean="0"/>
              <a:t>に関わる部分では無く、</a:t>
            </a:r>
            <a:r>
              <a:rPr kumimoji="1" lang="en-US" altLang="ja-JP" dirty="0" smtClean="0"/>
              <a:t>UI</a:t>
            </a:r>
            <a:r>
              <a:rPr kumimoji="1" lang="ja-JP" altLang="en-US" dirty="0" smtClean="0"/>
              <a:t>やスクリプトなどの部分でした。）</a:t>
            </a:r>
            <a:endParaRPr kumimoji="1" lang="en-US" altLang="ja-JP" dirty="0" smtClean="0"/>
          </a:p>
          <a:p>
            <a:endParaRPr kumimoji="1" lang="en-US" altLang="ja-JP" dirty="0" smtClean="0"/>
          </a:p>
          <a:p>
            <a:r>
              <a:rPr kumimoji="1" lang="ja-JP" altLang="en-US" dirty="0" smtClean="0"/>
              <a:t>当時は</a:t>
            </a:r>
            <a:r>
              <a:rPr kumimoji="1" lang="en-US" altLang="ja-JP" dirty="0" smtClean="0"/>
              <a:t>IE</a:t>
            </a:r>
            <a:r>
              <a:rPr kumimoji="1" lang="ja-JP" altLang="en-US" dirty="0" smtClean="0"/>
              <a:t>のシェアが高かった（というかほぼ独占状態）ため、結果として</a:t>
            </a:r>
            <a:r>
              <a:rPr kumimoji="1" lang="en-US" altLang="ja-JP" dirty="0" smtClean="0"/>
              <a:t>Microsoft</a:t>
            </a:r>
            <a:r>
              <a:rPr kumimoji="1" lang="ja-JP" altLang="en-US" dirty="0" smtClean="0"/>
              <a:t>の独自仕様が標準化してしまい、それに合わせて開発された</a:t>
            </a:r>
            <a:r>
              <a:rPr kumimoji="1" lang="en-US" altLang="ja-JP" dirty="0" smtClean="0"/>
              <a:t>Web</a:t>
            </a:r>
            <a:r>
              <a:rPr kumimoji="1" lang="ja-JP" altLang="en-US" dirty="0" smtClean="0"/>
              <a:t>サイトでは、</a:t>
            </a:r>
            <a:r>
              <a:rPr kumimoji="1" lang="en-US" altLang="ja-JP" dirty="0" smtClean="0"/>
              <a:t>IE</a:t>
            </a:r>
            <a:r>
              <a:rPr kumimoji="1" lang="ja-JP" altLang="en-US" dirty="0" smtClean="0"/>
              <a:t>以外のブラウザでは表示が乱れるなどの問題が起きました。</a:t>
            </a:r>
            <a:endParaRPr kumimoji="1" lang="en-US" altLang="ja-JP" dirty="0" smtClean="0"/>
          </a:p>
          <a:p>
            <a:endParaRPr kumimoji="1" lang="en-US" altLang="ja-JP" dirty="0" smtClean="0"/>
          </a:p>
          <a:p>
            <a:pPr marL="0" marR="0" indent="0" algn="l" defTabSz="914400" rtl="0" eaLnBrk="0" fontAlgn="base" latinLnBrk="0" hangingPunct="0">
              <a:lnSpc>
                <a:spcPct val="100000"/>
              </a:lnSpc>
              <a:spcBef>
                <a:spcPct val="30000"/>
              </a:spcBef>
              <a:spcAft>
                <a:spcPct val="0"/>
              </a:spcAft>
              <a:buClrTx/>
              <a:buSzTx/>
              <a:buFontTx/>
              <a:buNone/>
              <a:tabLst/>
              <a:defRPr/>
            </a:pPr>
            <a:r>
              <a:rPr kumimoji="1" lang="ja-JP" altLang="en-US" dirty="0" smtClean="0"/>
              <a:t>この様な中、</a:t>
            </a:r>
            <a:r>
              <a:rPr lang="en-US" altLang="ja-JP" sz="1200" dirty="0" smtClean="0"/>
              <a:t>HTML</a:t>
            </a:r>
            <a:r>
              <a:rPr lang="ja-JP" altLang="en-US" sz="1200" dirty="0" smtClean="0"/>
              <a:t>が拡張されない状況を不満とした</a:t>
            </a:r>
            <a:r>
              <a:rPr lang="en-US" altLang="ja-JP" sz="1200" dirty="0" smtClean="0"/>
              <a:t>Apple</a:t>
            </a:r>
            <a:r>
              <a:rPr lang="ja-JP" altLang="en-US" sz="1200" dirty="0" err="1" smtClean="0"/>
              <a:t>、</a:t>
            </a:r>
            <a:r>
              <a:rPr lang="en-US" altLang="ja-JP" sz="1200" dirty="0" smtClean="0"/>
              <a:t>Mozilla</a:t>
            </a:r>
            <a:r>
              <a:rPr lang="ja-JP" altLang="en-US" sz="1200" dirty="0" err="1" smtClean="0"/>
              <a:t>、</a:t>
            </a:r>
            <a:r>
              <a:rPr lang="en-US" altLang="ja-JP" sz="1200" dirty="0" smtClean="0"/>
              <a:t>Opera</a:t>
            </a:r>
            <a:r>
              <a:rPr lang="ja-JP" altLang="en-US" sz="1200" dirty="0" smtClean="0"/>
              <a:t>が</a:t>
            </a:r>
            <a:r>
              <a:rPr lang="en-US" altLang="ja-JP" sz="1200" dirty="0" smtClean="0"/>
              <a:t>WHAT</a:t>
            </a:r>
            <a:r>
              <a:rPr lang="ja-JP" altLang="en-US" sz="1200" dirty="0" smtClean="0"/>
              <a:t> </a:t>
            </a:r>
            <a:r>
              <a:rPr lang="en-US" altLang="ja-JP" sz="1200" dirty="0" smtClean="0"/>
              <a:t>WG</a:t>
            </a:r>
            <a:r>
              <a:rPr lang="ja-JP" altLang="en-US" sz="1200" dirty="0" smtClean="0"/>
              <a:t>を立ち上げ、</a:t>
            </a:r>
            <a:r>
              <a:rPr lang="en-US" altLang="ja-JP" sz="1200" dirty="0" smtClean="0"/>
              <a:t>HTML</a:t>
            </a:r>
            <a:r>
              <a:rPr lang="ja-JP" altLang="en-US" sz="1200" dirty="0" smtClean="0"/>
              <a:t>を独自に拡張し始めたのです。</a:t>
            </a:r>
            <a:r>
              <a:rPr lang="en-US" altLang="ja-JP" sz="1200" dirty="0" smtClean="0"/>
              <a:t>2004</a:t>
            </a:r>
            <a:r>
              <a:rPr lang="ja-JP" altLang="en-US" sz="1200" dirty="0" smtClean="0"/>
              <a:t>年のことです。</a:t>
            </a:r>
            <a:r>
              <a:rPr lang="en-US" altLang="ja-JP" sz="1200" dirty="0" smtClean="0"/>
              <a:t>2004</a:t>
            </a:r>
            <a:r>
              <a:rPr lang="ja-JP" altLang="en-US" sz="1200" dirty="0" smtClean="0"/>
              <a:t>年と言えば、先ほどの</a:t>
            </a:r>
            <a:r>
              <a:rPr lang="en-US" altLang="ja-JP" sz="1200" dirty="0" smtClean="0"/>
              <a:t>Ajax</a:t>
            </a:r>
            <a:r>
              <a:rPr lang="ja-JP" altLang="en-US" sz="1200" dirty="0" smtClean="0"/>
              <a:t>が生まれた年です。</a:t>
            </a:r>
            <a:r>
              <a:rPr lang="en-US" altLang="ja-JP" sz="1200" dirty="0" smtClean="0"/>
              <a:t>2004-5</a:t>
            </a:r>
            <a:r>
              <a:rPr lang="ja-JP" altLang="en-US" sz="1200" dirty="0" smtClean="0"/>
              <a:t>年というのは非常に重要な転換期であったことがわかります。</a:t>
            </a:r>
            <a:endParaRPr lang="en-US" altLang="ja-JP" sz="1200" dirty="0" smtClean="0"/>
          </a:p>
          <a:p>
            <a:r>
              <a:rPr kumimoji="1" lang="ja-JP" altLang="en-US" dirty="0" smtClean="0"/>
              <a:t>この</a:t>
            </a:r>
            <a:r>
              <a:rPr kumimoji="1" lang="en-US" altLang="ja-JP" dirty="0" smtClean="0"/>
              <a:t>WHAT WG</a:t>
            </a:r>
            <a:r>
              <a:rPr kumimoji="1" lang="ja-JP" altLang="en-US" dirty="0" err="1" smtClean="0"/>
              <a:t>には</a:t>
            </a:r>
            <a:r>
              <a:rPr kumimoji="1" lang="ja-JP" altLang="en-US" dirty="0" smtClean="0"/>
              <a:t>その後</a:t>
            </a:r>
            <a:r>
              <a:rPr kumimoji="1" lang="en-US" altLang="ja-JP" dirty="0" smtClean="0"/>
              <a:t>Google</a:t>
            </a:r>
            <a:r>
              <a:rPr kumimoji="1" lang="ja-JP" altLang="en-US" dirty="0" smtClean="0"/>
              <a:t>なども参加して作業を加速させます。狙いは、</a:t>
            </a:r>
            <a:r>
              <a:rPr kumimoji="1" lang="en-US" altLang="ja-JP" dirty="0" smtClean="0"/>
              <a:t>HTML</a:t>
            </a:r>
            <a:r>
              <a:rPr kumimoji="1" lang="ja-JP" altLang="en-US" dirty="0" smtClean="0"/>
              <a:t>と</a:t>
            </a:r>
            <a:r>
              <a:rPr kumimoji="1" lang="en-US" altLang="ja-JP" dirty="0" smtClean="0"/>
              <a:t>JavaScript</a:t>
            </a:r>
            <a:r>
              <a:rPr kumimoji="1" lang="ja-JP" altLang="en-US" dirty="0" smtClean="0"/>
              <a:t>を拡張して</a:t>
            </a:r>
            <a:r>
              <a:rPr kumimoji="1" lang="en-US" altLang="ja-JP" dirty="0" smtClean="0"/>
              <a:t>Flash</a:t>
            </a:r>
            <a:r>
              <a:rPr kumimoji="1" lang="ja-JP" altLang="en-US" dirty="0" smtClean="0"/>
              <a:t>を凌ぐ機能を実装することでした。</a:t>
            </a:r>
            <a:endParaRPr kumimoji="1" lang="en-US" altLang="ja-JP" dirty="0" smtClean="0"/>
          </a:p>
          <a:p>
            <a:endParaRPr kumimoji="1" lang="en-US" altLang="ja-JP" dirty="0" smtClean="0"/>
          </a:p>
          <a:p>
            <a:r>
              <a:rPr kumimoji="1" lang="en-US" altLang="ja-JP" dirty="0" smtClean="0"/>
              <a:t>2007</a:t>
            </a:r>
            <a:r>
              <a:rPr kumimoji="1" lang="ja-JP" altLang="en-US" dirty="0" smtClean="0"/>
              <a:t>年、</a:t>
            </a:r>
            <a:r>
              <a:rPr kumimoji="1" lang="en-US" altLang="ja-JP" dirty="0" smtClean="0"/>
              <a:t>WHAT WG</a:t>
            </a:r>
            <a:r>
              <a:rPr kumimoji="1" lang="ja-JP" altLang="en-US" dirty="0" smtClean="0"/>
              <a:t>は、それまでの開発成果を</a:t>
            </a:r>
            <a:r>
              <a:rPr kumimoji="1" lang="en-US" altLang="ja-JP" dirty="0" smtClean="0"/>
              <a:t>W3C</a:t>
            </a:r>
            <a:r>
              <a:rPr kumimoji="1" lang="ja-JP" altLang="en-US" dirty="0" smtClean="0"/>
              <a:t>に譲渡してこれを</a:t>
            </a:r>
            <a:r>
              <a:rPr kumimoji="1" lang="en-US" altLang="ja-JP" dirty="0" smtClean="0"/>
              <a:t>HTML5</a:t>
            </a:r>
            <a:r>
              <a:rPr kumimoji="1" lang="ja-JP" altLang="en-US" dirty="0" smtClean="0"/>
              <a:t>として勧告するよう交渉します。これにより、止まっていた</a:t>
            </a:r>
            <a:r>
              <a:rPr kumimoji="1" lang="en-US" altLang="ja-JP" dirty="0" smtClean="0"/>
              <a:t>HTML</a:t>
            </a:r>
            <a:r>
              <a:rPr kumimoji="1" lang="ja-JP" altLang="en-US" dirty="0" smtClean="0"/>
              <a:t>の拡張が進み始めたのです。</a:t>
            </a:r>
            <a:endParaRPr kumimoji="1" lang="en-US" altLang="ja-JP" dirty="0" smtClean="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140</a:t>
            </a:fld>
            <a:endParaRPr lang="ja-JP" altLang="en-US"/>
          </a:p>
        </p:txBody>
      </p:sp>
    </p:spTree>
    <p:extLst>
      <p:ext uri="{BB962C8B-B14F-4D97-AF65-F5344CB8AC3E}">
        <p14:creationId xmlns:p14="http://schemas.microsoft.com/office/powerpoint/2010/main" val="17184181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14</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3843948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02403" name="ノート プレースホルダ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en-US" altLang="ja-JP" dirty="0" smtClean="0"/>
              <a:t>HTML5(WHAT WG)</a:t>
            </a:r>
            <a:r>
              <a:rPr lang="ja-JP" altLang="en-US" dirty="0" smtClean="0"/>
              <a:t>が目指したのは、主に２つあります。ひとつは、ブラウザ間の互換性を確保すること。当時、同じサイトでも</a:t>
            </a:r>
            <a:r>
              <a:rPr lang="en-US" altLang="ja-JP" dirty="0" smtClean="0"/>
              <a:t>IE</a:t>
            </a:r>
            <a:r>
              <a:rPr lang="ja-JP" altLang="en-US" dirty="0" smtClean="0"/>
              <a:t>と</a:t>
            </a:r>
            <a:r>
              <a:rPr lang="en-US" altLang="ja-JP" dirty="0" smtClean="0"/>
              <a:t>Firefox</a:t>
            </a:r>
            <a:r>
              <a:rPr lang="ja-JP" altLang="en-US" dirty="0" smtClean="0"/>
              <a:t>では表示が異なったり、レイアウトが乱れたりすることがよくありました。「このサイトは</a:t>
            </a:r>
            <a:r>
              <a:rPr lang="en-US" altLang="ja-JP" dirty="0" smtClean="0"/>
              <a:t>IE</a:t>
            </a:r>
            <a:r>
              <a:rPr lang="ja-JP" altLang="en-US" dirty="0" smtClean="0"/>
              <a:t>で見て下さい」のような注意書きがサイトに掲載されたりもしました。</a:t>
            </a:r>
            <a:endParaRPr lang="en-US" altLang="ja-JP" dirty="0" smtClean="0"/>
          </a:p>
          <a:p>
            <a:r>
              <a:rPr lang="ja-JP" altLang="en-US" dirty="0" smtClean="0"/>
              <a:t>これは、各ブラウザの独自仕様の問題もありますが、そもそもの</a:t>
            </a:r>
            <a:r>
              <a:rPr lang="en-US" altLang="ja-JP" dirty="0" smtClean="0"/>
              <a:t>HTML4.01</a:t>
            </a:r>
            <a:r>
              <a:rPr lang="ja-JP" altLang="en-US" dirty="0" smtClean="0"/>
              <a:t>の仕様に厳密さが欠けていたためでもあります。新しい</a:t>
            </a:r>
            <a:r>
              <a:rPr lang="en-US" altLang="ja-JP" dirty="0" smtClean="0"/>
              <a:t>HTML</a:t>
            </a:r>
            <a:r>
              <a:rPr lang="ja-JP" altLang="en-US" dirty="0" smtClean="0"/>
              <a:t>では、ブラウザによる解釈の違いを極力減らすよう、仕様が作られています。</a:t>
            </a:r>
            <a:endParaRPr lang="en-US" altLang="ja-JP" dirty="0" smtClean="0"/>
          </a:p>
          <a:p>
            <a:r>
              <a:rPr lang="ja-JP" altLang="en-US" dirty="0" smtClean="0"/>
              <a:t>もう一つは、先ほどもお話ししたように、</a:t>
            </a:r>
            <a:r>
              <a:rPr lang="en-US" altLang="ja-JP" dirty="0" smtClean="0"/>
              <a:t>Web</a:t>
            </a:r>
            <a:r>
              <a:rPr lang="ja-JP" altLang="en-US" dirty="0" smtClean="0"/>
              <a:t>アプリ・</a:t>
            </a:r>
            <a:r>
              <a:rPr lang="en-US" altLang="ja-JP" dirty="0" smtClean="0"/>
              <a:t>Web</a:t>
            </a:r>
            <a:r>
              <a:rPr lang="ja-JP" altLang="en-US" dirty="0" smtClean="0"/>
              <a:t>サービスを快適に利用できるよう新しい機能や要素を追加する、ということです。これには、企業用のアプリケーションで重要になる入力フォームの利便性を上げるための拡張、ブラウザ内でのドラッグ＆ドロップを可能にする拡張、ネットワークに接続されていなくても</a:t>
            </a:r>
            <a:r>
              <a:rPr lang="en-US" altLang="ja-JP" dirty="0" smtClean="0"/>
              <a:t>Web</a:t>
            </a:r>
            <a:r>
              <a:rPr lang="ja-JP" altLang="en-US" dirty="0" smtClean="0"/>
              <a:t>アプリを使うことができるよう、データをキャッシュしたり、クライアントサイドに記憶領域を持ったりできるような拡張が含まれています。</a:t>
            </a:r>
            <a:endParaRPr lang="en-US" altLang="ja-JP" dirty="0" smtClean="0"/>
          </a:p>
          <a:p>
            <a:r>
              <a:rPr lang="ja-JP" altLang="en-US" dirty="0" smtClean="0"/>
              <a:t>また、</a:t>
            </a:r>
            <a:r>
              <a:rPr lang="en-US" altLang="ja-JP" dirty="0" smtClean="0"/>
              <a:t>Flash</a:t>
            </a:r>
            <a:r>
              <a:rPr lang="ja-JP" altLang="en-US" dirty="0" smtClean="0"/>
              <a:t>に代わるベクターグラフィックスの技術、</a:t>
            </a:r>
            <a:r>
              <a:rPr lang="en-US" altLang="ja-JP" dirty="0" smtClean="0"/>
              <a:t>3</a:t>
            </a:r>
            <a:r>
              <a:rPr lang="ja-JP" altLang="en-US" dirty="0" smtClean="0"/>
              <a:t>次元グラフィックス、オーディオ・ビデオの取扱いなどができるようになります。モバイルデバイスで必須の位置情報を</a:t>
            </a:r>
            <a:r>
              <a:rPr lang="en-US" altLang="ja-JP" dirty="0" smtClean="0"/>
              <a:t>HTML</a:t>
            </a:r>
            <a:r>
              <a:rPr lang="ja-JP" altLang="en-US" dirty="0" smtClean="0"/>
              <a:t>内で取り扱えるようにもなります。</a:t>
            </a:r>
            <a:endParaRPr lang="en-US" altLang="ja-JP" dirty="0" smtClean="0"/>
          </a:p>
          <a:p>
            <a:endParaRPr lang="en-US" altLang="ja-JP" dirty="0" smtClean="0"/>
          </a:p>
          <a:p>
            <a:r>
              <a:rPr lang="ja-JP" altLang="en-US" dirty="0" smtClean="0"/>
              <a:t>全体として、クラウド環境において</a:t>
            </a:r>
            <a:r>
              <a:rPr lang="en-US" altLang="ja-JP" dirty="0" smtClean="0"/>
              <a:t>Web</a:t>
            </a:r>
            <a:r>
              <a:rPr lang="ja-JP" altLang="en-US" dirty="0" smtClean="0"/>
              <a:t>アプリ・</a:t>
            </a:r>
            <a:r>
              <a:rPr lang="en-US" altLang="ja-JP" dirty="0" smtClean="0"/>
              <a:t>Web</a:t>
            </a:r>
            <a:r>
              <a:rPr lang="ja-JP" altLang="en-US" dirty="0" smtClean="0"/>
              <a:t>サービスをもっと快適に、もっと便利に、誰もが、どこからでも、どのようなデバイスからでも利用できるように、という狙いが貫かれています。</a:t>
            </a:r>
          </a:p>
        </p:txBody>
      </p:sp>
      <p:sp>
        <p:nvSpPr>
          <p:cNvPr id="102404" name="スライド番号プレースホルダ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458F8247-DD47-4F4E-A39E-E167BD40ECDB}" type="slidenum">
              <a:rPr lang="ja-JP" altLang="en-US" smtClean="0"/>
              <a:pPr eaLnBrk="1" hangingPunct="1"/>
              <a:t>141</a:t>
            </a:fld>
            <a:endParaRPr lang="ja-JP" altLang="en-US" smtClean="0"/>
          </a:p>
        </p:txBody>
      </p:sp>
    </p:spTree>
    <p:extLst>
      <p:ext uri="{BB962C8B-B14F-4D97-AF65-F5344CB8AC3E}">
        <p14:creationId xmlns:p14="http://schemas.microsoft.com/office/powerpoint/2010/main" val="84721883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143</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a:p>
        </p:txBody>
      </p:sp>
    </p:spTree>
    <p:extLst>
      <p:ext uri="{BB962C8B-B14F-4D97-AF65-F5344CB8AC3E}">
        <p14:creationId xmlns:p14="http://schemas.microsoft.com/office/powerpoint/2010/main" val="210116764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normAutofit fontScale="70000" lnSpcReduction="20000"/>
          </a:bodyPr>
          <a:lstStyle/>
          <a:p>
            <a:r>
              <a:rPr kumimoji="1" lang="ja-JP" altLang="en-US" dirty="0" smtClean="0"/>
              <a:t>さて、次世代クライアントプラットフォームの本命になるかと思われた</a:t>
            </a:r>
            <a:r>
              <a:rPr kumimoji="1" lang="en-US" altLang="ja-JP" dirty="0" smtClean="0"/>
              <a:t>HTML5</a:t>
            </a:r>
            <a:r>
              <a:rPr kumimoji="1" lang="ja-JP" altLang="en-US" dirty="0" smtClean="0"/>
              <a:t>ですが、現実にはいろいろな問題があります。</a:t>
            </a:r>
            <a:endParaRPr kumimoji="1" lang="en-US" altLang="ja-JP" dirty="0" smtClean="0"/>
          </a:p>
          <a:p>
            <a:endParaRPr kumimoji="1" lang="en-US" altLang="ja-JP" dirty="0" smtClean="0"/>
          </a:p>
          <a:p>
            <a:r>
              <a:rPr kumimoji="1" lang="ja-JP" altLang="en-US" dirty="0" smtClean="0"/>
              <a:t>既にお話ししたように、ひとつの</a:t>
            </a:r>
            <a:r>
              <a:rPr kumimoji="1" lang="en-US" altLang="ja-JP" dirty="0" smtClean="0"/>
              <a:t>Web</a:t>
            </a:r>
            <a:r>
              <a:rPr kumimoji="1" lang="ja-JP" altLang="en-US" dirty="0" smtClean="0"/>
              <a:t>サービスにあらゆるデバイスからアクセスできる、ワンソース・マルチデバイスが</a:t>
            </a:r>
            <a:r>
              <a:rPr kumimoji="1" lang="en-US" altLang="ja-JP" dirty="0" smtClean="0"/>
              <a:t>HTML5</a:t>
            </a:r>
            <a:r>
              <a:rPr kumimoji="1" lang="ja-JP" altLang="en-US" dirty="0" smtClean="0"/>
              <a:t>の狙いです。</a:t>
            </a:r>
            <a:r>
              <a:rPr kumimoji="1" lang="en-US" altLang="ja-JP" dirty="0" smtClean="0"/>
              <a:t>2007</a:t>
            </a:r>
            <a:r>
              <a:rPr kumimoji="1" lang="ja-JP" altLang="en-US" dirty="0" smtClean="0"/>
              <a:t>年に</a:t>
            </a:r>
            <a:r>
              <a:rPr kumimoji="1" lang="en-US" altLang="ja-JP" dirty="0" smtClean="0"/>
              <a:t>WHAT WG</a:t>
            </a:r>
            <a:r>
              <a:rPr kumimoji="1" lang="ja-JP" altLang="en-US" dirty="0" smtClean="0"/>
              <a:t>から</a:t>
            </a:r>
            <a:r>
              <a:rPr kumimoji="1" lang="en-US" altLang="ja-JP" dirty="0" smtClean="0"/>
              <a:t>W3C</a:t>
            </a:r>
            <a:r>
              <a:rPr kumimoji="1" lang="ja-JP" altLang="en-US" dirty="0" smtClean="0"/>
              <a:t>に標準化がゆだねられた時点では、</a:t>
            </a:r>
            <a:r>
              <a:rPr kumimoji="1" lang="en-US" altLang="ja-JP" dirty="0" smtClean="0"/>
              <a:t>2008</a:t>
            </a:r>
            <a:r>
              <a:rPr kumimoji="1" lang="ja-JP" altLang="en-US" dirty="0" smtClean="0"/>
              <a:t>年に草案を発表、</a:t>
            </a:r>
            <a:r>
              <a:rPr kumimoji="1" lang="en-US" altLang="ja-JP" dirty="0" smtClean="0"/>
              <a:t>2010</a:t>
            </a:r>
            <a:r>
              <a:rPr kumimoji="1" lang="ja-JP" altLang="en-US" dirty="0" smtClean="0"/>
              <a:t>年頃に勧告とされていましたが、作業が遅れに遅れ、現在でもまだ正式勧告が出されていません。</a:t>
            </a:r>
            <a:endParaRPr kumimoji="1" lang="en-US" altLang="ja-JP" dirty="0" smtClean="0"/>
          </a:p>
          <a:p>
            <a:endParaRPr kumimoji="1" lang="en-US" altLang="ja-JP" dirty="0" smtClean="0"/>
          </a:p>
          <a:p>
            <a:r>
              <a:rPr kumimoji="1" lang="en-US" altLang="ja-JP" dirty="0" smtClean="0"/>
              <a:t>W3C</a:t>
            </a:r>
            <a:r>
              <a:rPr kumimoji="1" lang="ja-JP" altLang="en-US" dirty="0" smtClean="0"/>
              <a:t>のマイルストーンは、まず草案、次に最終草案、その次が勧告候補、そして勧告案が決定され、その後ようやく</a:t>
            </a:r>
            <a:r>
              <a:rPr kumimoji="1" lang="en-US" altLang="ja-JP" dirty="0" smtClean="0"/>
              <a:t>W3C</a:t>
            </a:r>
            <a:r>
              <a:rPr kumimoji="1" lang="ja-JP" altLang="en-US" dirty="0" smtClean="0"/>
              <a:t>勧告となるのです。</a:t>
            </a:r>
            <a:r>
              <a:rPr kumimoji="1" lang="en-US" altLang="ja-JP" dirty="0" smtClean="0"/>
              <a:t>2014</a:t>
            </a:r>
            <a:r>
              <a:rPr kumimoji="1" lang="ja-JP" altLang="en-US" dirty="0" smtClean="0"/>
              <a:t>年</a:t>
            </a:r>
            <a:r>
              <a:rPr kumimoji="1" lang="en-US" altLang="ja-JP" dirty="0" smtClean="0"/>
              <a:t>2</a:t>
            </a:r>
            <a:r>
              <a:rPr kumimoji="1" lang="ja-JP" altLang="en-US" dirty="0" smtClean="0"/>
              <a:t>月に勧告候補が</a:t>
            </a:r>
            <a:r>
              <a:rPr kumimoji="1" lang="en-US" altLang="ja-JP" dirty="0" smtClean="0"/>
              <a:t>2</a:t>
            </a:r>
            <a:r>
              <a:rPr kumimoji="1" lang="ja-JP" altLang="en-US" dirty="0" smtClean="0"/>
              <a:t>度目の更新を受け、現在勧告案へ向けて作業が進められています。現在の予定では、最終勧告は</a:t>
            </a:r>
            <a:r>
              <a:rPr kumimoji="1" lang="en-US" altLang="ja-JP" dirty="0" smtClean="0"/>
              <a:t>2014</a:t>
            </a:r>
            <a:r>
              <a:rPr kumimoji="1" lang="ja-JP" altLang="en-US" dirty="0" smtClean="0"/>
              <a:t>年</a:t>
            </a:r>
            <a:r>
              <a:rPr kumimoji="1" lang="en-US" altLang="ja-JP" dirty="0" smtClean="0"/>
              <a:t>9</a:t>
            </a:r>
            <a:r>
              <a:rPr kumimoji="1" lang="ja-JP" altLang="en-US" dirty="0" smtClean="0"/>
              <a:t>月頃になる予定ですが、予断を許しません。</a:t>
            </a:r>
            <a:endParaRPr kumimoji="1" lang="en-US" altLang="ja-JP" dirty="0" smtClean="0"/>
          </a:p>
          <a:p>
            <a:endParaRPr kumimoji="1" lang="en-US" altLang="ja-JP" dirty="0" smtClean="0"/>
          </a:p>
          <a:p>
            <a:r>
              <a:rPr kumimoji="1" lang="ja-JP" altLang="en-US" dirty="0" smtClean="0"/>
              <a:t>勧告が遅れている原因は様々ですが、ひとつには、様々な企業の思惑が入り乱れていることが挙げられるでしょう。その意味では、標準仕様というものは時間がかかるのです。</a:t>
            </a:r>
            <a:r>
              <a:rPr kumimoji="1" lang="en-US" altLang="ja-JP" dirty="0" smtClean="0"/>
              <a:t>1</a:t>
            </a:r>
            <a:r>
              <a:rPr kumimoji="1" lang="ja-JP" altLang="en-US" dirty="0" smtClean="0"/>
              <a:t>社でとっとと決めてしまえれば、そのほうが遙かに楽です。</a:t>
            </a:r>
            <a:endParaRPr kumimoji="1" lang="en-US" altLang="ja-JP" dirty="0" smtClean="0"/>
          </a:p>
          <a:p>
            <a:endParaRPr kumimoji="1" lang="en-US" altLang="ja-JP" dirty="0" smtClean="0"/>
          </a:p>
          <a:p>
            <a:r>
              <a:rPr kumimoji="1" lang="ja-JP" altLang="en-US" dirty="0" smtClean="0"/>
              <a:t>この様な中、ブラウザベンダーはどんどん</a:t>
            </a:r>
            <a:r>
              <a:rPr kumimoji="1" lang="en-US" altLang="ja-JP" dirty="0" smtClean="0"/>
              <a:t>HTML5</a:t>
            </a:r>
            <a:r>
              <a:rPr kumimoji="1" lang="ja-JP" altLang="en-US" dirty="0" smtClean="0"/>
              <a:t>対応を進めています。もともとベンダー側が開発していた仕様ですから、すでにコードはできているわけです。標準仕様が決まらないうちに各社が</a:t>
            </a:r>
            <a:r>
              <a:rPr kumimoji="1" lang="en-US" altLang="ja-JP" dirty="0" smtClean="0"/>
              <a:t>HTML5</a:t>
            </a:r>
            <a:r>
              <a:rPr kumimoji="1" lang="ja-JP" altLang="en-US" dirty="0" smtClean="0"/>
              <a:t>対応を謳い始めたために、様々な混乱が起こっています。互換性の向上を目指した</a:t>
            </a:r>
            <a:r>
              <a:rPr kumimoji="1" lang="en-US" altLang="ja-JP" dirty="0" smtClean="0"/>
              <a:t>HTML5</a:t>
            </a:r>
            <a:r>
              <a:rPr kumimoji="1" lang="ja-JP" altLang="en-US" dirty="0" smtClean="0"/>
              <a:t>が、逆に互換性の欠如を引き起こしているのです。さらに、標準化作業の遅れを嫌気して、</a:t>
            </a:r>
            <a:r>
              <a:rPr kumimoji="1" lang="en-US" altLang="ja-JP" dirty="0" smtClean="0"/>
              <a:t>WHAT WG</a:t>
            </a:r>
            <a:r>
              <a:rPr kumimoji="1" lang="ja-JP" altLang="en-US" dirty="0" smtClean="0"/>
              <a:t>は</a:t>
            </a:r>
            <a:r>
              <a:rPr kumimoji="1" lang="en-US" altLang="ja-JP" dirty="0" smtClean="0"/>
              <a:t>W3C</a:t>
            </a:r>
            <a:r>
              <a:rPr kumimoji="1" lang="ja-JP" altLang="en-US" dirty="0" smtClean="0"/>
              <a:t>と距離を置き、自分たちだけでどんどん開発を進めてしまおうという動きも見せています。</a:t>
            </a:r>
            <a:endParaRPr kumimoji="1" lang="en-US" altLang="ja-JP" dirty="0" smtClean="0"/>
          </a:p>
          <a:p>
            <a:endParaRPr kumimoji="1" lang="en-US" altLang="ja-JP" dirty="0" smtClean="0"/>
          </a:p>
          <a:p>
            <a:r>
              <a:rPr kumimoji="1" lang="ja-JP" altLang="en-US" dirty="0" smtClean="0"/>
              <a:t>他の問題点としては、</a:t>
            </a:r>
            <a:r>
              <a:rPr kumimoji="1" lang="en-US" altLang="ja-JP" dirty="0" smtClean="0"/>
              <a:t>HTML5</a:t>
            </a:r>
            <a:r>
              <a:rPr kumimoji="1" lang="ja-JP" altLang="en-US" dirty="0" smtClean="0"/>
              <a:t>がまだ成熟した技術では無い（というか、そもそも決定されていないのですが）ために、パフォーマンスが出ないケースがまだ多いと言うことがあげられます。</a:t>
            </a:r>
            <a:r>
              <a:rPr kumimoji="1" lang="en-US" altLang="ja-JP" dirty="0" smtClean="0"/>
              <a:t>Facebook</a:t>
            </a:r>
            <a:r>
              <a:rPr kumimoji="1" lang="ja-JP" altLang="en-US" dirty="0" smtClean="0"/>
              <a:t>は「これからは</a:t>
            </a:r>
            <a:r>
              <a:rPr kumimoji="1" lang="en-US" altLang="ja-JP" dirty="0" smtClean="0"/>
              <a:t>HTML5</a:t>
            </a:r>
            <a:r>
              <a:rPr kumimoji="1" lang="ja-JP" altLang="en-US" dirty="0" smtClean="0"/>
              <a:t>の時代だ」として、</a:t>
            </a:r>
            <a:r>
              <a:rPr kumimoji="1" lang="en-US" altLang="ja-JP" dirty="0" smtClean="0"/>
              <a:t>2012</a:t>
            </a:r>
            <a:r>
              <a:rPr kumimoji="1" lang="ja-JP" altLang="en-US" dirty="0" smtClean="0"/>
              <a:t>年にスマホ用クライアントソフトを</a:t>
            </a:r>
            <a:r>
              <a:rPr kumimoji="1" lang="en-US" altLang="ja-JP" dirty="0" smtClean="0"/>
              <a:t>HTML5</a:t>
            </a:r>
            <a:r>
              <a:rPr kumimoji="1" lang="ja-JP" altLang="en-US" dirty="0" smtClean="0"/>
              <a:t>化しましたが、「遅くなった」などの批判を受け、ネイティブで書き直しました。ネイティブというのは、特定のデバイスに依存した環境で作成されるソフトで、パフォーマンスを上げやすく、</a:t>
            </a:r>
            <a:r>
              <a:rPr kumimoji="1" lang="en-US" altLang="ja-JP" dirty="0" smtClean="0"/>
              <a:t>UI</a:t>
            </a:r>
            <a:r>
              <a:rPr kumimoji="1" lang="ja-JP" altLang="en-US" dirty="0" smtClean="0"/>
              <a:t>や</a:t>
            </a:r>
            <a:r>
              <a:rPr kumimoji="1" lang="en-US" altLang="ja-JP" dirty="0" smtClean="0"/>
              <a:t>UX</a:t>
            </a:r>
            <a:r>
              <a:rPr kumimoji="1" lang="ja-JP" altLang="en-US" dirty="0" smtClean="0"/>
              <a:t>の作成も柔軟に行えますが、デバイス毎にソフトを用意しなければなりません。しかし、現時点では、</a:t>
            </a:r>
            <a:r>
              <a:rPr kumimoji="1" lang="en-US" altLang="ja-JP" dirty="0" smtClean="0"/>
              <a:t>HTML5</a:t>
            </a:r>
            <a:r>
              <a:rPr kumimoji="1" lang="ja-JP" altLang="en-US" dirty="0" smtClean="0"/>
              <a:t>よりもネイティブのほうが顧客満足度は高いのです。</a:t>
            </a:r>
            <a:endParaRPr kumimoji="1" lang="en-US" altLang="ja-JP" dirty="0" smtClean="0"/>
          </a:p>
          <a:p>
            <a:endParaRPr kumimoji="1" lang="en-US" altLang="ja-JP" dirty="0" smtClean="0"/>
          </a:p>
          <a:p>
            <a:r>
              <a:rPr kumimoji="1" lang="ja-JP" altLang="en-US" dirty="0" smtClean="0"/>
              <a:t>こういった問題から、</a:t>
            </a:r>
            <a:r>
              <a:rPr kumimoji="1" lang="en-US" altLang="ja-JP" dirty="0" smtClean="0"/>
              <a:t>HTML5</a:t>
            </a:r>
            <a:r>
              <a:rPr kumimoji="1" lang="ja-JP" altLang="en-US" dirty="0" smtClean="0"/>
              <a:t>は使い物にならない、あるいは、まだ時期尚早なのではないか、という議論が起きています。</a:t>
            </a:r>
            <a:endParaRPr kumimoji="1" lang="en-US" altLang="ja-JP" dirty="0" smtClean="0"/>
          </a:p>
          <a:p>
            <a:endParaRPr kumimoji="1" lang="en-US" altLang="ja-JP" dirty="0" smtClean="0"/>
          </a:p>
          <a:p>
            <a:r>
              <a:rPr kumimoji="1" lang="en-US" altLang="ja-JP" dirty="0" smtClean="0"/>
              <a:t>iPhone</a:t>
            </a:r>
            <a:r>
              <a:rPr kumimoji="1" lang="ja-JP" altLang="en-US" dirty="0" smtClean="0"/>
              <a:t>発表当時は</a:t>
            </a:r>
            <a:r>
              <a:rPr kumimoji="1" lang="en-US" altLang="ja-JP" dirty="0" smtClean="0"/>
              <a:t>Flash</a:t>
            </a:r>
            <a:r>
              <a:rPr kumimoji="1" lang="ja-JP" altLang="en-US" dirty="0" smtClean="0"/>
              <a:t>を拒否し、</a:t>
            </a:r>
            <a:r>
              <a:rPr kumimoji="1" lang="en-US" altLang="ja-JP" dirty="0" smtClean="0"/>
              <a:t>HTML5</a:t>
            </a:r>
            <a:r>
              <a:rPr kumimoji="1" lang="ja-JP" altLang="en-US" dirty="0" smtClean="0"/>
              <a:t>を推進していた</a:t>
            </a:r>
            <a:r>
              <a:rPr kumimoji="1" lang="en-US" altLang="ja-JP" dirty="0" smtClean="0"/>
              <a:t>Apple</a:t>
            </a:r>
            <a:r>
              <a:rPr kumimoji="1" lang="ja-JP" altLang="en-US" dirty="0" smtClean="0"/>
              <a:t>ですが、やはり</a:t>
            </a:r>
            <a:r>
              <a:rPr kumimoji="1" lang="en-US" altLang="ja-JP" dirty="0" smtClean="0"/>
              <a:t>HTML5</a:t>
            </a:r>
            <a:r>
              <a:rPr kumimoji="1" lang="ja-JP" altLang="en-US" dirty="0" smtClean="0"/>
              <a:t>の制限の多さから、ネイティブアプリへと舵を切り、</a:t>
            </a:r>
            <a:r>
              <a:rPr kumimoji="1" lang="en-US" altLang="ja-JP" dirty="0" smtClean="0"/>
              <a:t>App Store</a:t>
            </a:r>
            <a:r>
              <a:rPr kumimoji="1" lang="ja-JP" altLang="en-US" dirty="0" smtClean="0"/>
              <a:t>を作りました。この戦略は大成功を収め、</a:t>
            </a:r>
            <a:r>
              <a:rPr kumimoji="1" lang="en-US" altLang="ja-JP" dirty="0" smtClean="0"/>
              <a:t>App Store</a:t>
            </a:r>
            <a:r>
              <a:rPr kumimoji="1" lang="ja-JP" altLang="en-US" dirty="0" smtClean="0"/>
              <a:t>は大きな収益を産み出しています。また、</a:t>
            </a:r>
            <a:r>
              <a:rPr kumimoji="1" lang="en-US" altLang="ja-JP" dirty="0" smtClean="0"/>
              <a:t>iOS</a:t>
            </a:r>
            <a:r>
              <a:rPr kumimoji="1" lang="ja-JP" altLang="en-US" dirty="0" smtClean="0"/>
              <a:t>デバイスの大成功により、</a:t>
            </a:r>
            <a:r>
              <a:rPr kumimoji="1" lang="en-US" altLang="ja-JP" dirty="0" smtClean="0"/>
              <a:t>iOS</a:t>
            </a:r>
            <a:r>
              <a:rPr kumimoji="1" lang="ja-JP" altLang="en-US" dirty="0" smtClean="0"/>
              <a:t>をモバイルデバイスの標準プラットフォーム化できる可能性が生まれました。</a:t>
            </a:r>
            <a:r>
              <a:rPr kumimoji="1" lang="en-US" altLang="ja-JP" dirty="0" smtClean="0"/>
              <a:t>Wintel</a:t>
            </a:r>
            <a:r>
              <a:rPr kumimoji="1" lang="ja-JP" altLang="en-US" dirty="0" smtClean="0"/>
              <a:t>の大成功に見られるように、プラットフォームを握ることは長期間の安定的な成功の条件です。</a:t>
            </a:r>
            <a:r>
              <a:rPr kumimoji="1" lang="en-US" altLang="ja-JP" dirty="0" smtClean="0"/>
              <a:t>Apple</a:t>
            </a:r>
            <a:r>
              <a:rPr kumimoji="1" lang="ja-JP" altLang="en-US" dirty="0" smtClean="0"/>
              <a:t>はネイティブアプリにシフトすることによって、</a:t>
            </a:r>
            <a:r>
              <a:rPr kumimoji="1" lang="en-US" altLang="ja-JP" dirty="0" smtClean="0"/>
              <a:t>iOS</a:t>
            </a:r>
            <a:r>
              <a:rPr kumimoji="1" lang="ja-JP" altLang="en-US" dirty="0" smtClean="0"/>
              <a:t>のプラットフォーム化を図っている（＝デバイスによる顧客の囲い込みを狙っている）と見ることができます。</a:t>
            </a:r>
            <a:endParaRPr kumimoji="1" lang="en-US" altLang="ja-JP" dirty="0" smtClean="0"/>
          </a:p>
          <a:p>
            <a:endParaRPr kumimoji="1" lang="en-US" altLang="ja-JP" dirty="0" smtClean="0"/>
          </a:p>
          <a:p>
            <a:r>
              <a:rPr kumimoji="1" lang="ja-JP" altLang="en-US" dirty="0" smtClean="0"/>
              <a:t>このように推進する企業間でも温度差が生まれています。</a:t>
            </a:r>
            <a:endParaRPr kumimoji="1" lang="en-US" altLang="ja-JP" dirty="0" smtClean="0"/>
          </a:p>
          <a:p>
            <a:endParaRPr kumimoji="1" lang="en-US" altLang="ja-JP" dirty="0" smtClean="0"/>
          </a:p>
          <a:p>
            <a:r>
              <a:rPr kumimoji="1" lang="ja-JP" altLang="en-US" dirty="0" smtClean="0"/>
              <a:t>また、モバイルブラウザはほぼ</a:t>
            </a:r>
            <a:r>
              <a:rPr kumimoji="1" lang="en-US" altLang="ja-JP" dirty="0" smtClean="0"/>
              <a:t>HTML5</a:t>
            </a:r>
            <a:r>
              <a:rPr kumimoji="1" lang="ja-JP" altLang="en-US" dirty="0" smtClean="0"/>
              <a:t>対応ができていますが、</a:t>
            </a:r>
            <a:r>
              <a:rPr kumimoji="1" lang="en-US" altLang="ja-JP" dirty="0" smtClean="0"/>
              <a:t>XP</a:t>
            </a:r>
            <a:r>
              <a:rPr kumimoji="1" lang="ja-JP" altLang="en-US" dirty="0" smtClean="0"/>
              <a:t>問題に象徴されるように、</a:t>
            </a:r>
            <a:r>
              <a:rPr kumimoji="1" lang="en-US" altLang="ja-JP" dirty="0" smtClean="0"/>
              <a:t>PC</a:t>
            </a:r>
            <a:r>
              <a:rPr kumimoji="1" lang="ja-JP" altLang="en-US" dirty="0" smtClean="0"/>
              <a:t>側のブラウジング環境はまだまだ旧世代のものが多く、</a:t>
            </a:r>
            <a:r>
              <a:rPr kumimoji="1" lang="en-US" altLang="ja-JP" dirty="0" smtClean="0"/>
              <a:t>HTML5</a:t>
            </a:r>
            <a:r>
              <a:rPr kumimoji="1" lang="ja-JP" altLang="en-US" dirty="0" smtClean="0"/>
              <a:t>対応ができていないことも問題のひとつです。</a:t>
            </a:r>
            <a:endParaRPr kumimoji="1" lang="en-US" altLang="ja-JP" dirty="0" smtClean="0"/>
          </a:p>
          <a:p>
            <a:endParaRPr kumimoji="1" lang="en-US" altLang="ja-JP" dirty="0" smtClean="0"/>
          </a:p>
          <a:p>
            <a:r>
              <a:rPr kumimoji="1" lang="ja-JP" altLang="en-US" dirty="0" smtClean="0"/>
              <a:t>ただし、このような問題は過渡期のものであり、長期的にみれば、やはり</a:t>
            </a:r>
            <a:r>
              <a:rPr kumimoji="1" lang="en-US" altLang="ja-JP" dirty="0" smtClean="0"/>
              <a:t>HTML5</a:t>
            </a:r>
            <a:r>
              <a:rPr kumimoji="1" lang="ja-JP" altLang="en-US" dirty="0" smtClean="0"/>
              <a:t>に移行していくだろう、という見方がまだまだ多いです。システム提案の折に、お客様の環境を勘案しながら、最適な提案を行えるようにすべきでしょう。</a:t>
            </a:r>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176AC7E5-8118-4582-812F-16B79581149B}" type="slidenum">
              <a:rPr lang="ja-JP" altLang="en-US" smtClean="0"/>
              <a:pPr>
                <a:defRPr/>
              </a:pPr>
              <a:t>144</a:t>
            </a:fld>
            <a:endParaRPr lang="ja-JP" altLang="en-US"/>
          </a:p>
        </p:txBody>
      </p:sp>
    </p:spTree>
    <p:extLst>
      <p:ext uri="{BB962C8B-B14F-4D97-AF65-F5344CB8AC3E}">
        <p14:creationId xmlns:p14="http://schemas.microsoft.com/office/powerpoint/2010/main" val="245661450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kumimoji="1" lang="ja-JP" altLang="en-US" sz="1200" b="0" i="0" u="none" strike="noStrike" cap="none" normalizeH="0" dirty="0">
                <a:ln>
                  <a:noFill/>
                </a:ln>
                <a:solidFill>
                  <a:schemeClr val="tx1"/>
                </a:solidFill>
                <a:effectLst/>
                <a:latin typeface="+mn-lt"/>
                <a:ea typeface="+mn-ea"/>
              </a:rPr>
              <a:t>ナデラ氏が新</a:t>
            </a:r>
            <a:r>
              <a:rPr kumimoji="1" lang="en-US" altLang="ja-JP" sz="1200" b="0" i="0" u="none" strike="noStrike" cap="none" normalizeH="0" dirty="0">
                <a:ln>
                  <a:noFill/>
                </a:ln>
                <a:solidFill>
                  <a:schemeClr val="tx1"/>
                </a:solidFill>
                <a:effectLst/>
                <a:latin typeface="+mn-lt"/>
                <a:ea typeface="+mn-ea"/>
              </a:rPr>
              <a:t>CEO</a:t>
            </a:r>
            <a:r>
              <a:rPr kumimoji="1" lang="ja-JP" altLang="en-US" sz="1200" b="0" i="0" u="none" strike="noStrike" cap="none" normalizeH="0" dirty="0">
                <a:ln>
                  <a:noFill/>
                </a:ln>
                <a:solidFill>
                  <a:schemeClr val="tx1"/>
                </a:solidFill>
                <a:effectLst/>
                <a:latin typeface="+mn-lt"/>
                <a:ea typeface="+mn-ea"/>
              </a:rPr>
              <a:t>となった</a:t>
            </a:r>
            <a:r>
              <a:rPr kumimoji="1" lang="en-US" altLang="ja-JP" sz="1200" b="0" i="0" u="none" strike="noStrike" cap="none" normalizeH="0" dirty="0">
                <a:ln>
                  <a:noFill/>
                </a:ln>
                <a:solidFill>
                  <a:schemeClr val="tx1"/>
                </a:solidFill>
                <a:effectLst/>
                <a:latin typeface="+mn-lt"/>
                <a:ea typeface="+mn-ea"/>
              </a:rPr>
              <a:t>2014</a:t>
            </a:r>
            <a:r>
              <a:rPr kumimoji="1" lang="ja-JP" altLang="en-US" sz="1200" b="0" i="0" u="none" strike="noStrike" cap="none" normalizeH="0" dirty="0">
                <a:ln>
                  <a:noFill/>
                </a:ln>
                <a:solidFill>
                  <a:schemeClr val="tx1"/>
                </a:solidFill>
                <a:effectLst/>
                <a:latin typeface="+mn-lt"/>
                <a:ea typeface="+mn-ea"/>
              </a:rPr>
              <a:t>年、大きな動きが次々に出ました。まず、</a:t>
            </a:r>
            <a:r>
              <a:rPr kumimoji="1" lang="en-US" altLang="ja-JP" sz="1200" b="0" i="0" u="none" strike="noStrike" cap="none" normalizeH="0" dirty="0">
                <a:ln>
                  <a:noFill/>
                </a:ln>
                <a:solidFill>
                  <a:schemeClr val="tx1"/>
                </a:solidFill>
                <a:effectLst/>
                <a:latin typeface="+mn-lt"/>
                <a:ea typeface="+mn-ea"/>
              </a:rPr>
              <a:t>Office</a:t>
            </a:r>
            <a:r>
              <a:rPr kumimoji="1" lang="ja-JP" altLang="en-US" sz="1200" b="0" i="0" u="none" strike="noStrike" cap="none" normalizeH="0" dirty="0">
                <a:ln>
                  <a:noFill/>
                </a:ln>
                <a:solidFill>
                  <a:schemeClr val="tx1"/>
                </a:solidFill>
                <a:effectLst/>
                <a:latin typeface="+mn-lt"/>
                <a:ea typeface="+mn-ea"/>
              </a:rPr>
              <a:t>を</a:t>
            </a:r>
            <a:r>
              <a:rPr kumimoji="1" lang="en-US" altLang="ja-JP" sz="1200" b="0" i="0" u="none" strike="noStrike" cap="none" normalizeH="0" dirty="0">
                <a:ln>
                  <a:noFill/>
                </a:ln>
                <a:solidFill>
                  <a:schemeClr val="tx1"/>
                </a:solidFill>
                <a:effectLst/>
                <a:latin typeface="+mn-lt"/>
                <a:ea typeface="+mn-ea"/>
              </a:rPr>
              <a:t>Windows</a:t>
            </a:r>
            <a:r>
              <a:rPr kumimoji="1" lang="ja-JP" altLang="en-US" sz="1200" b="0" i="0" u="none" strike="noStrike" cap="none" normalizeH="0" dirty="0">
                <a:ln>
                  <a:noFill/>
                </a:ln>
                <a:solidFill>
                  <a:schemeClr val="tx1"/>
                </a:solidFill>
                <a:effectLst/>
                <a:latin typeface="+mn-lt"/>
                <a:ea typeface="+mn-ea"/>
              </a:rPr>
              <a:t>以外のプラットフォームにも提供しはじめたこと。</a:t>
            </a:r>
            <a:endParaRPr kumimoji="1" lang="en-US" altLang="ja-JP" sz="1200" b="0" i="0" u="none" strike="noStrike" cap="none" normalizeH="0" dirty="0">
              <a:ln>
                <a:noFill/>
              </a:ln>
              <a:solidFill>
                <a:schemeClr val="tx1"/>
              </a:solidFill>
              <a:effectLst/>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r>
              <a:rPr kumimoji="1" lang="ja-JP" altLang="en-US" sz="1200" b="0" i="0" u="none" strike="noStrike" cap="none" normalizeH="0" dirty="0">
                <a:ln>
                  <a:noFill/>
                </a:ln>
                <a:solidFill>
                  <a:schemeClr val="tx1"/>
                </a:solidFill>
                <a:effectLst/>
                <a:latin typeface="+mn-lt"/>
                <a:ea typeface="+mn-ea"/>
              </a:rPr>
              <a:t>そして続いて、小型タブレット向けの</a:t>
            </a:r>
            <a:r>
              <a:rPr kumimoji="1" lang="en-US" altLang="ja-JP" sz="1200" b="0" i="0" u="none" strike="noStrike" cap="none" normalizeH="0" dirty="0">
                <a:ln>
                  <a:noFill/>
                </a:ln>
                <a:solidFill>
                  <a:schemeClr val="tx1"/>
                </a:solidFill>
                <a:effectLst/>
                <a:latin typeface="+mn-lt"/>
                <a:ea typeface="+mn-ea"/>
              </a:rPr>
              <a:t>Windows</a:t>
            </a:r>
            <a:r>
              <a:rPr kumimoji="1" lang="ja-JP" altLang="en-US" sz="1200" b="0" i="0" u="none" strike="noStrike" cap="none" normalizeH="0" dirty="0">
                <a:ln>
                  <a:noFill/>
                </a:ln>
                <a:solidFill>
                  <a:schemeClr val="tx1"/>
                </a:solidFill>
                <a:effectLst/>
                <a:latin typeface="+mn-lt"/>
                <a:ea typeface="+mn-ea"/>
              </a:rPr>
              <a:t>を無償で提供するという発表を行いました。やはり、無料と有料では勝負にならなかったのです。遅すぎた決断と言えますが、正しい方向でしょう。その後、</a:t>
            </a:r>
            <a:r>
              <a:rPr kumimoji="1" lang="en-US" altLang="ja-JP" sz="1200" b="0" i="0" u="none" strike="noStrike" cap="none" normalizeH="0" dirty="0">
                <a:ln>
                  <a:noFill/>
                </a:ln>
                <a:solidFill>
                  <a:schemeClr val="tx1"/>
                </a:solidFill>
                <a:effectLst/>
                <a:latin typeface="+mn-lt"/>
                <a:ea typeface="+mn-ea"/>
              </a:rPr>
              <a:t>Windows10</a:t>
            </a:r>
            <a:r>
              <a:rPr kumimoji="1" lang="ja-JP" altLang="en-US" sz="1200" b="0" i="0" u="none" strike="noStrike" cap="none" normalizeH="0" dirty="0">
                <a:ln>
                  <a:noFill/>
                </a:ln>
                <a:solidFill>
                  <a:schemeClr val="tx1"/>
                </a:solidFill>
                <a:effectLst/>
                <a:latin typeface="+mn-lt"/>
                <a:ea typeface="+mn-ea"/>
              </a:rPr>
              <a:t>へのアップグレードも期間限定で無償化しました。</a:t>
            </a:r>
            <a:endParaRPr kumimoji="1" lang="en-US" altLang="ja-JP" sz="1200" b="0" i="0" u="none" strike="noStrike" cap="none" normalizeH="0" dirty="0">
              <a:ln>
                <a:noFill/>
              </a:ln>
              <a:solidFill>
                <a:schemeClr val="tx1"/>
              </a:solidFill>
              <a:effectLst/>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en-US" altLang="ja-JP" sz="1200" b="0" i="0" u="none" strike="noStrike" cap="none" normalizeH="0" dirty="0">
              <a:ln>
                <a:noFill/>
              </a:ln>
              <a:solidFill>
                <a:schemeClr val="tx1"/>
              </a:solidFill>
              <a:effectLst/>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r>
              <a:rPr kumimoji="1" lang="en-US" altLang="ja-JP" sz="1200" b="0" i="0" u="none" strike="noStrike" cap="none" normalizeH="0" dirty="0">
                <a:ln>
                  <a:noFill/>
                </a:ln>
                <a:solidFill>
                  <a:schemeClr val="tx1"/>
                </a:solidFill>
                <a:effectLst/>
                <a:latin typeface="+mn-lt"/>
                <a:ea typeface="+mn-ea"/>
              </a:rPr>
              <a:t>OS</a:t>
            </a:r>
            <a:r>
              <a:rPr kumimoji="1" lang="ja-JP" altLang="en-US" sz="1200" b="0" i="0" u="none" strike="noStrike" cap="none" normalizeH="0" dirty="0">
                <a:ln>
                  <a:noFill/>
                </a:ln>
                <a:solidFill>
                  <a:schemeClr val="tx1"/>
                </a:solidFill>
                <a:effectLst/>
                <a:latin typeface="+mn-lt"/>
                <a:ea typeface="+mn-ea"/>
              </a:rPr>
              <a:t>自体から収益を上げるのではなく、プラットフォームとエコシステムから収益を上げようという戦略です。</a:t>
            </a:r>
            <a:endParaRPr kumimoji="1" lang="en-US" altLang="ja-JP" sz="1200" b="0" i="0" u="none" strike="noStrike" cap="none" normalizeH="0" dirty="0">
              <a:ln>
                <a:noFill/>
              </a:ln>
              <a:solidFill>
                <a:schemeClr val="tx1"/>
              </a:solidFill>
              <a:effectLst/>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en-US" altLang="ja-JP" sz="1200" b="0" i="0" u="none" strike="noStrike" cap="none" normalizeH="0" dirty="0">
              <a:ln>
                <a:noFill/>
              </a:ln>
              <a:solidFill>
                <a:schemeClr val="tx1"/>
              </a:solidFill>
              <a:effectLst/>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r>
              <a:rPr kumimoji="1" lang="en-US" altLang="ja-JP" sz="1200" b="0" i="0" u="none" strike="noStrike" cap="none" normalizeH="0" dirty="0">
                <a:ln>
                  <a:noFill/>
                </a:ln>
                <a:solidFill>
                  <a:schemeClr val="tx1"/>
                </a:solidFill>
                <a:effectLst/>
                <a:latin typeface="+mn-lt"/>
                <a:ea typeface="+mn-ea"/>
              </a:rPr>
              <a:t>Office</a:t>
            </a:r>
            <a:r>
              <a:rPr kumimoji="1" lang="ja-JP" altLang="en-US" sz="1200" b="0" i="0" u="none" strike="noStrike" cap="none" normalizeH="0" dirty="0">
                <a:ln>
                  <a:noFill/>
                </a:ln>
                <a:solidFill>
                  <a:schemeClr val="tx1"/>
                </a:solidFill>
                <a:effectLst/>
                <a:latin typeface="+mn-lt"/>
                <a:ea typeface="+mn-ea"/>
              </a:rPr>
              <a:t>は今や</a:t>
            </a:r>
            <a:r>
              <a:rPr kumimoji="1" lang="en-US" altLang="ja-JP" sz="1200" b="0" i="0" u="none" strike="noStrike" cap="none" normalizeH="0" dirty="0">
                <a:ln>
                  <a:noFill/>
                </a:ln>
                <a:solidFill>
                  <a:schemeClr val="tx1"/>
                </a:solidFill>
                <a:effectLst/>
                <a:latin typeface="+mn-lt"/>
                <a:ea typeface="+mn-ea"/>
              </a:rPr>
              <a:t>Microsoft</a:t>
            </a:r>
            <a:r>
              <a:rPr kumimoji="1" lang="ja-JP" altLang="en-US" sz="1200" b="0" i="0" u="none" strike="noStrike" cap="none" normalizeH="0" dirty="0">
                <a:ln>
                  <a:noFill/>
                </a:ln>
                <a:solidFill>
                  <a:schemeClr val="tx1"/>
                </a:solidFill>
                <a:effectLst/>
                <a:latin typeface="+mn-lt"/>
                <a:ea typeface="+mn-ea"/>
              </a:rPr>
              <a:t>の最大の資産です。</a:t>
            </a:r>
            <a:r>
              <a:rPr kumimoji="1" lang="en-US" altLang="ja-JP" sz="1200" b="0" i="0" u="none" strike="noStrike" cap="none" normalizeH="0" dirty="0">
                <a:ln>
                  <a:noFill/>
                </a:ln>
                <a:solidFill>
                  <a:schemeClr val="tx1"/>
                </a:solidFill>
                <a:effectLst/>
                <a:latin typeface="+mn-lt"/>
                <a:ea typeface="+mn-ea"/>
              </a:rPr>
              <a:t>OS</a:t>
            </a:r>
            <a:r>
              <a:rPr kumimoji="1" lang="ja-JP" altLang="en-US" sz="1200" b="0" i="0" u="none" strike="noStrike" cap="none" normalizeH="0" dirty="0">
                <a:ln>
                  <a:noFill/>
                </a:ln>
                <a:solidFill>
                  <a:schemeClr val="tx1"/>
                </a:solidFill>
                <a:effectLst/>
                <a:latin typeface="+mn-lt"/>
                <a:ea typeface="+mn-ea"/>
              </a:rPr>
              <a:t>よりも代替が効きにくいため、</a:t>
            </a:r>
            <a:r>
              <a:rPr kumimoji="1" lang="en-US" altLang="ja-JP" sz="1200" b="0" i="0" u="none" strike="noStrike" cap="none" normalizeH="0" dirty="0">
                <a:ln>
                  <a:noFill/>
                </a:ln>
                <a:solidFill>
                  <a:schemeClr val="tx1"/>
                </a:solidFill>
                <a:effectLst/>
                <a:latin typeface="+mn-lt"/>
                <a:ea typeface="+mn-ea"/>
              </a:rPr>
              <a:t>Microsoft</a:t>
            </a:r>
            <a:r>
              <a:rPr kumimoji="1" lang="ja-JP" altLang="en-US" sz="1200" b="0" i="0" u="none" strike="noStrike" cap="none" normalizeH="0" dirty="0">
                <a:ln>
                  <a:noFill/>
                </a:ln>
                <a:solidFill>
                  <a:schemeClr val="tx1"/>
                </a:solidFill>
                <a:effectLst/>
                <a:latin typeface="+mn-lt"/>
                <a:ea typeface="+mn-ea"/>
              </a:rPr>
              <a:t>はこれを戦略の中心のひとつに据えています。まず、</a:t>
            </a:r>
            <a:r>
              <a:rPr kumimoji="1" lang="en-US" altLang="ja-JP" sz="1200" b="0" i="0" u="none" strike="noStrike" cap="none" normalizeH="0" dirty="0">
                <a:ln>
                  <a:noFill/>
                </a:ln>
                <a:solidFill>
                  <a:schemeClr val="tx1"/>
                </a:solidFill>
                <a:effectLst/>
                <a:latin typeface="+mn-lt"/>
                <a:ea typeface="+mn-ea"/>
              </a:rPr>
              <a:t>Windows</a:t>
            </a:r>
            <a:r>
              <a:rPr kumimoji="1" lang="ja-JP" altLang="en-US" sz="1200" b="0" i="0" u="none" strike="noStrike" cap="none" normalizeH="0" dirty="0">
                <a:ln>
                  <a:noFill/>
                </a:ln>
                <a:solidFill>
                  <a:schemeClr val="tx1"/>
                </a:solidFill>
                <a:effectLst/>
                <a:latin typeface="+mn-lt"/>
                <a:ea typeface="+mn-ea"/>
              </a:rPr>
              <a:t>以外のプラットフォームへの展開を急ぎ、モバイルデバイスや</a:t>
            </a:r>
            <a:r>
              <a:rPr kumimoji="1" lang="en-US" altLang="ja-JP" sz="1200" b="0" i="0" u="none" strike="noStrike" cap="none" normalizeH="0" dirty="0">
                <a:ln>
                  <a:noFill/>
                </a:ln>
                <a:solidFill>
                  <a:schemeClr val="tx1"/>
                </a:solidFill>
                <a:effectLst/>
                <a:latin typeface="+mn-lt"/>
                <a:ea typeface="+mn-ea"/>
              </a:rPr>
              <a:t>Mac</a:t>
            </a:r>
            <a:r>
              <a:rPr kumimoji="1" lang="ja-JP" altLang="en-US" sz="1200" b="0" i="0" u="none" strike="noStrike" cap="none" normalizeH="0" dirty="0">
                <a:ln>
                  <a:noFill/>
                </a:ln>
                <a:solidFill>
                  <a:schemeClr val="tx1"/>
                </a:solidFill>
                <a:effectLst/>
                <a:latin typeface="+mn-lt"/>
                <a:ea typeface="+mn-ea"/>
              </a:rPr>
              <a:t>、そしてクラウドでも使えるようにしました。</a:t>
            </a:r>
            <a:endParaRPr kumimoji="1" lang="en-US" altLang="ja-JP" sz="1200" b="0" i="0" u="none" strike="noStrike" cap="none" normalizeH="0" dirty="0">
              <a:ln>
                <a:noFill/>
              </a:ln>
              <a:solidFill>
                <a:schemeClr val="tx1"/>
              </a:solidFill>
              <a:effectLst/>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en-US" altLang="ja-JP" sz="1200" b="0" i="0" u="none" strike="noStrike" cap="none" normalizeH="0" dirty="0">
              <a:ln>
                <a:noFill/>
              </a:ln>
              <a:solidFill>
                <a:schemeClr val="tx1"/>
              </a:solidFill>
              <a:effectLst/>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r>
              <a:rPr kumimoji="1" lang="ja-JP" altLang="en-US" sz="1200" b="0" i="0" u="none" strike="noStrike" cap="none" normalizeH="0" dirty="0">
                <a:ln>
                  <a:noFill/>
                </a:ln>
                <a:solidFill>
                  <a:schemeClr val="tx1"/>
                </a:solidFill>
                <a:effectLst/>
                <a:latin typeface="+mn-lt"/>
                <a:ea typeface="+mn-ea"/>
              </a:rPr>
              <a:t>クラウドへの資源の集中も行っています。クラウドで使いにくい</a:t>
            </a:r>
            <a:r>
              <a:rPr kumimoji="1" lang="en-US" altLang="ja-JP" sz="1200" b="0" i="0" u="none" strike="noStrike" cap="none" normalizeH="0" dirty="0">
                <a:ln>
                  <a:noFill/>
                </a:ln>
                <a:solidFill>
                  <a:schemeClr val="tx1"/>
                </a:solidFill>
                <a:effectLst/>
                <a:latin typeface="+mn-lt"/>
                <a:ea typeface="+mn-ea"/>
              </a:rPr>
              <a:t>Internet</a:t>
            </a:r>
            <a:r>
              <a:rPr kumimoji="1" lang="ja-JP" altLang="en-US" sz="1200" b="0" i="0" u="none" strike="noStrike" cap="none" normalizeH="0" dirty="0">
                <a:ln>
                  <a:noFill/>
                </a:ln>
                <a:solidFill>
                  <a:schemeClr val="tx1"/>
                </a:solidFill>
                <a:effectLst/>
                <a:latin typeface="+mn-lt"/>
                <a:ea typeface="+mn-ea"/>
              </a:rPr>
              <a:t> </a:t>
            </a:r>
            <a:r>
              <a:rPr kumimoji="1" lang="en-US" altLang="ja-JP" sz="1200" b="0" i="0" u="none" strike="noStrike" cap="none" normalizeH="0" dirty="0">
                <a:ln>
                  <a:noFill/>
                </a:ln>
                <a:solidFill>
                  <a:schemeClr val="tx1"/>
                </a:solidFill>
                <a:effectLst/>
                <a:latin typeface="+mn-lt"/>
                <a:ea typeface="+mn-ea"/>
              </a:rPr>
              <a:t>Explorer</a:t>
            </a:r>
            <a:r>
              <a:rPr kumimoji="1" lang="ja-JP" altLang="en-US" sz="1200" b="0" i="0" u="none" strike="noStrike" cap="none" normalizeH="0" dirty="0">
                <a:ln>
                  <a:noFill/>
                </a:ln>
                <a:solidFill>
                  <a:schemeClr val="tx1"/>
                </a:solidFill>
                <a:effectLst/>
                <a:latin typeface="+mn-lt"/>
                <a:ea typeface="+mn-ea"/>
              </a:rPr>
              <a:t>を捨て、全く新しいブラウザ「</a:t>
            </a:r>
            <a:r>
              <a:rPr kumimoji="1" lang="en-US" altLang="ja-JP" sz="1200" b="0" i="0" u="none" strike="noStrike" cap="none" normalizeH="0" dirty="0">
                <a:ln>
                  <a:noFill/>
                </a:ln>
                <a:solidFill>
                  <a:schemeClr val="tx1"/>
                </a:solidFill>
                <a:effectLst/>
                <a:latin typeface="+mn-lt"/>
                <a:ea typeface="+mn-ea"/>
              </a:rPr>
              <a:t>Edge</a:t>
            </a:r>
            <a:r>
              <a:rPr kumimoji="1" lang="ja-JP" altLang="en-US" sz="1200" b="0" i="0" u="none" strike="noStrike" cap="none" normalizeH="0" dirty="0">
                <a:ln>
                  <a:noFill/>
                </a:ln>
                <a:solidFill>
                  <a:schemeClr val="tx1"/>
                </a:solidFill>
                <a:effectLst/>
                <a:latin typeface="+mn-lt"/>
                <a:ea typeface="+mn-ea"/>
              </a:rPr>
              <a:t>」をリリースしました。</a:t>
            </a:r>
            <a:r>
              <a:rPr kumimoji="1" lang="en-US" altLang="ja-JP" sz="1200" b="0" i="0" u="none" strike="noStrike" cap="none" normalizeH="0" dirty="0">
                <a:ln>
                  <a:noFill/>
                </a:ln>
                <a:solidFill>
                  <a:schemeClr val="tx1"/>
                </a:solidFill>
                <a:effectLst/>
                <a:latin typeface="+mn-lt"/>
                <a:ea typeface="+mn-ea"/>
              </a:rPr>
              <a:t>Windwos10</a:t>
            </a:r>
            <a:r>
              <a:rPr kumimoji="1" lang="ja-JP" altLang="en-US" sz="1200" b="0" i="0" u="none" strike="noStrike" cap="none" normalizeH="0" dirty="0">
                <a:ln>
                  <a:noFill/>
                </a:ln>
                <a:solidFill>
                  <a:schemeClr val="tx1"/>
                </a:solidFill>
                <a:effectLst/>
                <a:latin typeface="+mn-lt"/>
                <a:ea typeface="+mn-ea"/>
              </a:rPr>
              <a:t>移行はこのブラウザが標準となります。</a:t>
            </a:r>
            <a:r>
              <a:rPr kumimoji="1" lang="en-US" altLang="ja-JP" sz="1200" b="0" i="0" u="none" strike="noStrike" cap="none" normalizeH="0" dirty="0">
                <a:ln>
                  <a:noFill/>
                </a:ln>
                <a:solidFill>
                  <a:schemeClr val="tx1"/>
                </a:solidFill>
                <a:effectLst/>
                <a:latin typeface="+mn-lt"/>
                <a:ea typeface="+mn-ea"/>
              </a:rPr>
              <a:t>IE</a:t>
            </a:r>
            <a:r>
              <a:rPr kumimoji="1" lang="ja-JP" altLang="en-US" sz="1200" b="0" i="0" u="none" strike="noStrike" cap="none" normalizeH="0" dirty="0">
                <a:ln>
                  <a:noFill/>
                </a:ln>
                <a:solidFill>
                  <a:schemeClr val="tx1"/>
                </a:solidFill>
                <a:effectLst/>
                <a:latin typeface="+mn-lt"/>
                <a:ea typeface="+mn-ea"/>
              </a:rPr>
              <a:t>は</a:t>
            </a:r>
            <a:r>
              <a:rPr kumimoji="1" lang="en-US" altLang="ja-JP" sz="1200" b="0" i="0" u="none" strike="noStrike" cap="none" normalizeH="0" dirty="0">
                <a:ln>
                  <a:noFill/>
                </a:ln>
                <a:solidFill>
                  <a:schemeClr val="tx1"/>
                </a:solidFill>
                <a:effectLst/>
                <a:latin typeface="+mn-lt"/>
                <a:ea typeface="+mn-ea"/>
              </a:rPr>
              <a:t>Microsoft</a:t>
            </a:r>
            <a:r>
              <a:rPr kumimoji="1" lang="ja-JP" altLang="en-US" sz="1200" b="0" i="0" u="none" strike="noStrike" cap="none" normalizeH="0" dirty="0">
                <a:ln>
                  <a:noFill/>
                </a:ln>
                <a:solidFill>
                  <a:schemeClr val="tx1"/>
                </a:solidFill>
                <a:effectLst/>
                <a:latin typeface="+mn-lt"/>
                <a:ea typeface="+mn-ea"/>
              </a:rPr>
              <a:t>が自社への囲い込みのために拡張を繰り返したブラウザであり、独自の機能が沢山盛り込まれていました。</a:t>
            </a:r>
            <a:endParaRPr kumimoji="1" lang="en-US" altLang="ja-JP" sz="1200" b="0" i="0" u="none" strike="noStrike" cap="none" normalizeH="0" dirty="0">
              <a:ln>
                <a:noFill/>
              </a:ln>
              <a:solidFill>
                <a:schemeClr val="tx1"/>
              </a:solidFill>
              <a:effectLst/>
              <a:latin typeface="+mn-lt"/>
              <a:ea typeface="+mn-ea"/>
            </a:endParaRPr>
          </a:p>
          <a:p>
            <a:pPr marL="0" marR="0" indent="0" algn="l" defTabSz="914400" rtl="0" eaLnBrk="0" fontAlgn="base" latinLnBrk="0" hangingPunct="0">
              <a:lnSpc>
                <a:spcPct val="100000"/>
              </a:lnSpc>
              <a:spcBef>
                <a:spcPct val="30000"/>
              </a:spcBef>
              <a:spcAft>
                <a:spcPct val="0"/>
              </a:spcAft>
              <a:buClrTx/>
              <a:buSzTx/>
              <a:buFontTx/>
              <a:buNone/>
              <a:tabLst/>
              <a:defRPr/>
            </a:pPr>
            <a:endParaRPr kumimoji="1" lang="en-US" altLang="ja-JP" dirty="0"/>
          </a:p>
          <a:p>
            <a:r>
              <a:rPr kumimoji="1" lang="ja-JP" altLang="en-US" dirty="0"/>
              <a:t>魅力的なプラットフォームとするためには、自社製品を囲い込むためのプラットフォームではなく、様々な技術を広く取り込んだプラットフォームを構築する必要があります。</a:t>
            </a:r>
            <a:endParaRPr kumimoji="1" lang="en-US" altLang="ja-JP" dirty="0"/>
          </a:p>
          <a:p>
            <a:r>
              <a:rPr kumimoji="1" lang="ja-JP" altLang="en-US" dirty="0"/>
              <a:t>まず</a:t>
            </a:r>
            <a:r>
              <a:rPr kumimoji="1" lang="en-US" altLang="ja-JP" dirty="0"/>
              <a:t>Microsoft</a:t>
            </a:r>
            <a:r>
              <a:rPr kumimoji="1" lang="ja-JP" altLang="en-US" dirty="0"/>
              <a:t>は、それまで最大の敵であった</a:t>
            </a:r>
            <a:r>
              <a:rPr kumimoji="1" lang="en-US" altLang="ja-JP" dirty="0"/>
              <a:t>Linux</a:t>
            </a:r>
            <a:r>
              <a:rPr kumimoji="1" lang="ja-JP" altLang="en-US" dirty="0"/>
              <a:t>を取り込みます。</a:t>
            </a:r>
            <a:r>
              <a:rPr kumimoji="1" lang="en-US" altLang="ja-JP" dirty="0"/>
              <a:t>Azure</a:t>
            </a:r>
            <a:r>
              <a:rPr kumimoji="1" lang="ja-JP" altLang="en-US" dirty="0"/>
              <a:t>で</a:t>
            </a:r>
            <a:r>
              <a:rPr kumimoji="1" lang="en-US" altLang="ja-JP" dirty="0"/>
              <a:t>Linux</a:t>
            </a:r>
            <a:r>
              <a:rPr kumimoji="1" lang="ja-JP" altLang="en-US" dirty="0"/>
              <a:t>を動作させると共に、共同でソリューションを展開するなどの発表を行いました。</a:t>
            </a:r>
            <a:endParaRPr kumimoji="1" lang="en-US" altLang="ja-JP" dirty="0"/>
          </a:p>
          <a:p>
            <a:endParaRPr kumimoji="1" lang="en-US" altLang="ja-JP" dirty="0"/>
          </a:p>
          <a:p>
            <a:r>
              <a:rPr kumimoji="1" lang="ja-JP" altLang="en-US" dirty="0"/>
              <a:t>また、オープンソースソフトウェアを積極的に取り入れています。こうして「何にでも対応できる使い勝手の良いプラットフォームを構築し、</a:t>
            </a:r>
            <a:r>
              <a:rPr kumimoji="1" lang="en-US" altLang="ja-JP" dirty="0"/>
              <a:t>Microsoft</a:t>
            </a:r>
            <a:r>
              <a:rPr kumimoji="1" lang="ja-JP" altLang="en-US" dirty="0"/>
              <a:t>の技術の上で様々なソリューションを提供できるようにしようとしています。</a:t>
            </a:r>
            <a:endParaRPr kumimoji="1" lang="en-US" altLang="ja-JP" dirty="0"/>
          </a:p>
          <a:p>
            <a:endParaRPr kumimoji="1" lang="en-US" altLang="ja-JP" dirty="0"/>
          </a:p>
          <a:p>
            <a:r>
              <a:rPr kumimoji="1" lang="ja-JP" altLang="en-US" dirty="0"/>
              <a:t>さらに、</a:t>
            </a:r>
            <a:r>
              <a:rPr kumimoji="1" lang="en-US" altLang="ja-JP" dirty="0"/>
              <a:t>Microsoft</a:t>
            </a:r>
            <a:r>
              <a:rPr kumimoji="1" lang="ja-JP" altLang="en-US" dirty="0"/>
              <a:t>のクラウド技術である</a:t>
            </a:r>
            <a:r>
              <a:rPr kumimoji="1" lang="en-US" altLang="ja-JP" dirty="0" err="1"/>
              <a:t>.Net</a:t>
            </a:r>
            <a:r>
              <a:rPr kumimoji="1" lang="ja-JP" altLang="en-US" dirty="0"/>
              <a:t>をオープンソースとして公開し、</a:t>
            </a:r>
            <a:r>
              <a:rPr kumimoji="1" lang="en-US" altLang="ja-JP" dirty="0"/>
              <a:t>Microsoft</a:t>
            </a:r>
            <a:r>
              <a:rPr kumimoji="1" lang="ja-JP" altLang="en-US" dirty="0"/>
              <a:t>の技術を広めようとしています。</a:t>
            </a:r>
            <a:endParaRPr kumimoji="1" lang="en-US" altLang="ja-JP" dirty="0"/>
          </a:p>
          <a:p>
            <a:r>
              <a:rPr kumimoji="1" lang="ja-JP" altLang="en-US" dirty="0"/>
              <a:t>また、</a:t>
            </a:r>
            <a:r>
              <a:rPr kumimoji="1" lang="en-US" altLang="ja-JP" dirty="0"/>
              <a:t>Microsoft</a:t>
            </a:r>
            <a:r>
              <a:rPr kumimoji="1" lang="ja-JP" altLang="en-US" dirty="0"/>
              <a:t>の開発環境である</a:t>
            </a:r>
            <a:r>
              <a:rPr kumimoji="1" lang="en-US" altLang="ja-JP" dirty="0"/>
              <a:t>Visual Studio</a:t>
            </a:r>
            <a:r>
              <a:rPr kumimoji="1" lang="ja-JP" altLang="en-US" dirty="0"/>
              <a:t>もオープンソース化され、</a:t>
            </a:r>
            <a:r>
              <a:rPr kumimoji="1" lang="en-US" altLang="ja-JP" dirty="0"/>
              <a:t>Linux</a:t>
            </a:r>
            <a:r>
              <a:rPr kumimoji="1" lang="ja-JP" altLang="en-US" dirty="0"/>
              <a:t>や</a:t>
            </a:r>
            <a:r>
              <a:rPr kumimoji="1" lang="en-US" altLang="ja-JP" dirty="0"/>
              <a:t>Mac</a:t>
            </a:r>
            <a:r>
              <a:rPr kumimoji="1" lang="ja-JP" altLang="en-US" dirty="0"/>
              <a:t>のソフトウェアの開発に対応しました。</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145</a:t>
            </a:fld>
            <a:endParaRPr kumimoji="1" lang="ja-JP" altLang="en-US"/>
          </a:p>
        </p:txBody>
      </p:sp>
    </p:spTree>
    <p:extLst>
      <p:ext uri="{BB962C8B-B14F-4D97-AF65-F5344CB8AC3E}">
        <p14:creationId xmlns:p14="http://schemas.microsoft.com/office/powerpoint/2010/main" val="39192336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sz="1200" kern="1200">
                <a:solidFill>
                  <a:schemeClr val="tx1"/>
                </a:solidFill>
                <a:effectLst/>
                <a:latin typeface="+mn-lt"/>
                <a:ea typeface="+mn-ea"/>
                <a:cs typeface="+mn-cs"/>
              </a:rPr>
              <a:t>これまで見てきたように、</a:t>
            </a:r>
            <a:r>
              <a:rPr kumimoji="1" lang="ja-JP" altLang="en-US" sz="1200" kern="1200" dirty="0">
                <a:solidFill>
                  <a:schemeClr val="tx1"/>
                </a:solidFill>
                <a:effectLst/>
                <a:latin typeface="+mn-lt"/>
                <a:ea typeface="+mn-ea"/>
                <a:cs typeface="+mn-cs"/>
              </a:rPr>
              <a:t>いったん</a:t>
            </a:r>
            <a:r>
              <a:rPr kumimoji="1" lang="en-US" altLang="ja-JP" sz="1200" kern="1200" dirty="0">
                <a:solidFill>
                  <a:schemeClr val="tx1"/>
                </a:solidFill>
                <a:effectLst/>
                <a:latin typeface="+mn-lt"/>
                <a:ea typeface="+mn-ea"/>
                <a:cs typeface="+mn-cs"/>
              </a:rPr>
              <a:t>HTML5</a:t>
            </a:r>
            <a:r>
              <a:rPr kumimoji="1" lang="ja-JP" altLang="en-US" sz="1200" kern="1200" dirty="0">
                <a:solidFill>
                  <a:schemeClr val="tx1"/>
                </a:solidFill>
                <a:effectLst/>
                <a:latin typeface="+mn-lt"/>
                <a:ea typeface="+mn-ea"/>
                <a:cs typeface="+mn-cs"/>
              </a:rPr>
              <a:t>でまとまりかけた次世代のクライアントプラットフォームは、複雑な動きを見せはじめました。オープン技術に異常に固執する</a:t>
            </a:r>
            <a:r>
              <a:rPr kumimoji="1" lang="en-US" altLang="ja-JP" sz="1200" kern="1200" dirty="0">
                <a:solidFill>
                  <a:schemeClr val="tx1"/>
                </a:solidFill>
                <a:effectLst/>
                <a:latin typeface="+mn-lt"/>
                <a:ea typeface="+mn-ea"/>
                <a:cs typeface="+mn-cs"/>
              </a:rPr>
              <a:t>Google</a:t>
            </a:r>
            <a:r>
              <a:rPr kumimoji="1" lang="ja-JP" altLang="en-US" sz="1200" kern="1200" dirty="0">
                <a:solidFill>
                  <a:schemeClr val="tx1"/>
                </a:solidFill>
                <a:effectLst/>
                <a:latin typeface="+mn-lt"/>
                <a:ea typeface="+mn-ea"/>
                <a:cs typeface="+mn-cs"/>
              </a:rPr>
              <a:t>と違い、</a:t>
            </a:r>
            <a:r>
              <a:rPr kumimoji="1" lang="en-US" altLang="ja-JP" sz="1200" kern="1200" dirty="0">
                <a:solidFill>
                  <a:schemeClr val="tx1"/>
                </a:solidFill>
                <a:effectLst/>
                <a:latin typeface="+mn-lt"/>
                <a:ea typeface="+mn-ea"/>
                <a:cs typeface="+mn-cs"/>
              </a:rPr>
              <a:t>Apple</a:t>
            </a:r>
            <a:r>
              <a:rPr kumimoji="1" lang="ja-JP" altLang="en-US" sz="1200" kern="1200" dirty="0">
                <a:solidFill>
                  <a:schemeClr val="tx1"/>
                </a:solidFill>
                <a:effectLst/>
                <a:latin typeface="+mn-lt"/>
                <a:ea typeface="+mn-ea"/>
                <a:cs typeface="+mn-cs"/>
              </a:rPr>
              <a:t>も</a:t>
            </a:r>
            <a:r>
              <a:rPr kumimoji="1" lang="en-US" altLang="ja-JP" sz="1200" kern="1200" dirty="0">
                <a:solidFill>
                  <a:schemeClr val="tx1"/>
                </a:solidFill>
                <a:effectLst/>
                <a:latin typeface="+mn-lt"/>
                <a:ea typeface="+mn-ea"/>
                <a:cs typeface="+mn-cs"/>
              </a:rPr>
              <a:t>Microsoft</a:t>
            </a:r>
            <a:r>
              <a:rPr kumimoji="1" lang="ja-JP" altLang="en-US" sz="1200" kern="1200" dirty="0">
                <a:solidFill>
                  <a:schemeClr val="tx1"/>
                </a:solidFill>
                <a:effectLst/>
                <a:latin typeface="+mn-lt"/>
                <a:ea typeface="+mn-ea"/>
                <a:cs typeface="+mn-cs"/>
              </a:rPr>
              <a:t>も、本音は自社プラットフォームを標準にしたいのです。そのほうが、顧客の囲い込みができ、莫大な利益が得られるからです。</a:t>
            </a:r>
            <a:r>
              <a:rPr kumimoji="1" lang="en-US" altLang="ja-JP" sz="1200" kern="1200" dirty="0">
                <a:solidFill>
                  <a:schemeClr val="tx1"/>
                </a:solidFill>
                <a:effectLst/>
                <a:latin typeface="+mn-lt"/>
                <a:ea typeface="+mn-ea"/>
                <a:cs typeface="+mn-cs"/>
              </a:rPr>
              <a:t>Wintel</a:t>
            </a:r>
            <a:r>
              <a:rPr kumimoji="1" lang="ja-JP" altLang="en-US" sz="1200" kern="1200" dirty="0">
                <a:solidFill>
                  <a:schemeClr val="tx1"/>
                </a:solidFill>
                <a:effectLst/>
                <a:latin typeface="+mn-lt"/>
                <a:ea typeface="+mn-ea"/>
                <a:cs typeface="+mn-cs"/>
              </a:rPr>
              <a:t>が利益を独占していた時代を思い出して下さい。</a:t>
            </a:r>
            <a:endParaRPr kumimoji="1" lang="ja-JP" altLang="ja-JP" sz="1200" kern="1200" dirty="0">
              <a:solidFill>
                <a:schemeClr val="tx1"/>
              </a:solidFill>
              <a:effectLst/>
              <a:latin typeface="+mn-lt"/>
              <a:ea typeface="+mn-ea"/>
              <a:cs typeface="+mn-cs"/>
            </a:endParaRPr>
          </a:p>
          <a:p>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3</a:t>
            </a:r>
            <a:r>
              <a:rPr kumimoji="1" lang="ja-JP" altLang="ja-JP" sz="1200" kern="1200" dirty="0">
                <a:solidFill>
                  <a:schemeClr val="tx1"/>
                </a:solidFill>
                <a:effectLst/>
                <a:latin typeface="+mn-lt"/>
                <a:ea typeface="+mn-ea"/>
                <a:cs typeface="+mn-cs"/>
              </a:rPr>
              <a:t>社とも、</a:t>
            </a:r>
            <a:r>
              <a:rPr kumimoji="1" lang="en-US" altLang="ja-JP" sz="1200" kern="1200" dirty="0">
                <a:solidFill>
                  <a:schemeClr val="tx1"/>
                </a:solidFill>
                <a:effectLst/>
                <a:latin typeface="+mn-lt"/>
                <a:ea typeface="+mn-ea"/>
                <a:cs typeface="+mn-cs"/>
              </a:rPr>
              <a:t>PC</a:t>
            </a:r>
            <a:r>
              <a:rPr kumimoji="1" lang="ja-JP" altLang="ja-JP" sz="1200" kern="1200" dirty="0">
                <a:solidFill>
                  <a:schemeClr val="tx1"/>
                </a:solidFill>
                <a:effectLst/>
                <a:latin typeface="+mn-lt"/>
                <a:ea typeface="+mn-ea"/>
                <a:cs typeface="+mn-cs"/>
              </a:rPr>
              <a:t>とモバイル、ウェアラブル、テレビなどの家電を全てカバーできる新しいプラットフォームを提供しようという方向性は同じですが、この</a:t>
            </a:r>
            <a:r>
              <a:rPr kumimoji="1" lang="en-US" altLang="ja-JP" sz="1200" kern="1200" dirty="0">
                <a:solidFill>
                  <a:schemeClr val="tx1"/>
                </a:solidFill>
                <a:effectLst/>
                <a:latin typeface="+mn-lt"/>
                <a:ea typeface="+mn-ea"/>
                <a:cs typeface="+mn-cs"/>
              </a:rPr>
              <a:t>3</a:t>
            </a:r>
            <a:r>
              <a:rPr kumimoji="1" lang="ja-JP" altLang="ja-JP" sz="1200" kern="1200" dirty="0">
                <a:solidFill>
                  <a:schemeClr val="tx1"/>
                </a:solidFill>
                <a:effectLst/>
                <a:latin typeface="+mn-lt"/>
                <a:ea typeface="+mn-ea"/>
                <a:cs typeface="+mn-cs"/>
              </a:rPr>
              <a:t>社の具体的な戦略は微妙に異なっています。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まず、</a:t>
            </a:r>
            <a:r>
              <a:rPr kumimoji="1" lang="en-US" altLang="ja-JP" sz="1200" kern="1200" dirty="0">
                <a:solidFill>
                  <a:schemeClr val="tx1"/>
                </a:solidFill>
                <a:effectLst/>
                <a:latin typeface="+mn-lt"/>
                <a:ea typeface="+mn-ea"/>
                <a:cs typeface="+mn-cs"/>
              </a:rPr>
              <a:t>Apple</a:t>
            </a:r>
            <a:r>
              <a:rPr kumimoji="1" lang="ja-JP" altLang="ja-JP" sz="1200" kern="1200" dirty="0" err="1">
                <a:solidFill>
                  <a:schemeClr val="tx1"/>
                </a:solidFill>
                <a:effectLst/>
                <a:latin typeface="+mn-lt"/>
                <a:ea typeface="+mn-ea"/>
                <a:cs typeface="+mn-cs"/>
              </a:rPr>
              <a:t>には</a:t>
            </a:r>
            <a:r>
              <a:rPr kumimoji="1" lang="ja-JP" altLang="ja-JP" sz="1200" kern="1200" dirty="0">
                <a:solidFill>
                  <a:schemeClr val="tx1"/>
                </a:solidFill>
                <a:effectLst/>
                <a:latin typeface="+mn-lt"/>
                <a:ea typeface="+mn-ea"/>
                <a:cs typeface="+mn-cs"/>
              </a:rPr>
              <a:t>現在、</a:t>
            </a:r>
            <a:r>
              <a:rPr kumimoji="1" lang="en-US" altLang="ja-JP" sz="1200" kern="1200" dirty="0">
                <a:solidFill>
                  <a:schemeClr val="tx1"/>
                </a:solidFill>
                <a:effectLst/>
                <a:latin typeface="+mn-lt"/>
                <a:ea typeface="+mn-ea"/>
                <a:cs typeface="+mn-cs"/>
              </a:rPr>
              <a:t>Macintosh</a:t>
            </a:r>
            <a:r>
              <a:rPr kumimoji="1" lang="ja-JP" altLang="ja-JP" sz="1200" kern="1200" dirty="0">
                <a:solidFill>
                  <a:schemeClr val="tx1"/>
                </a:solidFill>
                <a:effectLst/>
                <a:latin typeface="+mn-lt"/>
                <a:ea typeface="+mn-ea"/>
                <a:cs typeface="+mn-cs"/>
              </a:rPr>
              <a:t>用の</a:t>
            </a:r>
            <a:r>
              <a:rPr kumimoji="1" lang="en-US" altLang="ja-JP" sz="1200" kern="1200" dirty="0" err="1">
                <a:solidFill>
                  <a:schemeClr val="tx1"/>
                </a:solidFill>
                <a:effectLst/>
                <a:latin typeface="+mn-lt"/>
                <a:ea typeface="+mn-ea"/>
                <a:cs typeface="+mn-cs"/>
              </a:rPr>
              <a:t>MacOS</a:t>
            </a:r>
            <a:r>
              <a:rPr kumimoji="1" lang="en-US" altLang="ja-JP" sz="1200" kern="1200" dirty="0">
                <a:solidFill>
                  <a:schemeClr val="tx1"/>
                </a:solidFill>
                <a:effectLst/>
                <a:latin typeface="+mn-lt"/>
                <a:ea typeface="+mn-ea"/>
                <a:cs typeface="+mn-cs"/>
              </a:rPr>
              <a:t> X</a:t>
            </a:r>
            <a:r>
              <a:rPr kumimoji="1" lang="ja-JP" altLang="ja-JP" sz="1200" kern="1200" dirty="0">
                <a:solidFill>
                  <a:schemeClr val="tx1"/>
                </a:solidFill>
                <a:effectLst/>
                <a:latin typeface="+mn-lt"/>
                <a:ea typeface="+mn-ea"/>
                <a:cs typeface="+mn-cs"/>
              </a:rPr>
              <a:t>と、</a:t>
            </a:r>
            <a:r>
              <a:rPr kumimoji="1" lang="en-US" altLang="ja-JP" sz="1200" kern="1200" dirty="0">
                <a:solidFill>
                  <a:schemeClr val="tx1"/>
                </a:solidFill>
                <a:effectLst/>
                <a:latin typeface="+mn-lt"/>
                <a:ea typeface="+mn-ea"/>
                <a:cs typeface="+mn-cs"/>
              </a:rPr>
              <a:t>iPhone/iPad</a:t>
            </a:r>
            <a:r>
              <a:rPr kumimoji="1" lang="ja-JP" altLang="ja-JP" sz="1200" kern="1200" dirty="0">
                <a:solidFill>
                  <a:schemeClr val="tx1"/>
                </a:solidFill>
                <a:effectLst/>
                <a:latin typeface="+mn-lt"/>
                <a:ea typeface="+mn-ea"/>
                <a:cs typeface="+mn-cs"/>
              </a:rPr>
              <a:t>用の</a:t>
            </a:r>
            <a:r>
              <a:rPr kumimoji="1" lang="en-US" altLang="ja-JP" sz="1200" kern="1200" dirty="0">
                <a:solidFill>
                  <a:schemeClr val="tx1"/>
                </a:solidFill>
                <a:effectLst/>
                <a:latin typeface="+mn-lt"/>
                <a:ea typeface="+mn-ea"/>
                <a:cs typeface="+mn-cs"/>
              </a:rPr>
              <a:t>iOS</a:t>
            </a:r>
            <a:r>
              <a:rPr kumimoji="1" lang="ja-JP" altLang="ja-JP" sz="1200" kern="1200" dirty="0">
                <a:solidFill>
                  <a:schemeClr val="tx1"/>
                </a:solidFill>
                <a:effectLst/>
                <a:latin typeface="+mn-lt"/>
                <a:ea typeface="+mn-ea"/>
                <a:cs typeface="+mn-cs"/>
              </a:rPr>
              <a:t>の</a:t>
            </a:r>
            <a:r>
              <a:rPr kumimoji="1" lang="en-US" altLang="ja-JP" sz="1200" kern="1200" dirty="0">
                <a:solidFill>
                  <a:schemeClr val="tx1"/>
                </a:solidFill>
                <a:effectLst/>
                <a:latin typeface="+mn-lt"/>
                <a:ea typeface="+mn-ea"/>
                <a:cs typeface="+mn-cs"/>
              </a:rPr>
              <a:t>2</a:t>
            </a:r>
            <a:r>
              <a:rPr kumimoji="1" lang="ja-JP" altLang="ja-JP" sz="1200" kern="1200" dirty="0" err="1">
                <a:solidFill>
                  <a:schemeClr val="tx1"/>
                </a:solidFill>
                <a:effectLst/>
                <a:latin typeface="+mn-lt"/>
                <a:ea typeface="+mn-ea"/>
                <a:cs typeface="+mn-cs"/>
              </a:rPr>
              <a:t>つの</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があります。今後ウェアラブルや家電向けには</a:t>
            </a:r>
            <a:r>
              <a:rPr kumimoji="1" lang="en-US" altLang="ja-JP" sz="1200" kern="1200" dirty="0">
                <a:solidFill>
                  <a:schemeClr val="tx1"/>
                </a:solidFill>
                <a:effectLst/>
                <a:latin typeface="+mn-lt"/>
                <a:ea typeface="+mn-ea"/>
                <a:cs typeface="+mn-cs"/>
              </a:rPr>
              <a:t>iOS</a:t>
            </a:r>
            <a:r>
              <a:rPr kumimoji="1" lang="ja-JP" altLang="ja-JP" sz="1200" kern="1200" dirty="0">
                <a:solidFill>
                  <a:schemeClr val="tx1"/>
                </a:solidFill>
                <a:effectLst/>
                <a:latin typeface="+mn-lt"/>
                <a:ea typeface="+mn-ea"/>
                <a:cs typeface="+mn-cs"/>
              </a:rPr>
              <a:t>が対応していくようですが、</a:t>
            </a:r>
            <a:r>
              <a:rPr kumimoji="1" lang="en-US" altLang="ja-JP" sz="1200" kern="1200" dirty="0" err="1">
                <a:solidFill>
                  <a:schemeClr val="tx1"/>
                </a:solidFill>
                <a:effectLst/>
                <a:latin typeface="+mn-lt"/>
                <a:ea typeface="+mn-ea"/>
                <a:cs typeface="+mn-cs"/>
              </a:rPr>
              <a:t>MacOS</a:t>
            </a:r>
            <a:r>
              <a:rPr kumimoji="1" lang="ja-JP" altLang="ja-JP" sz="1200" kern="1200" dirty="0">
                <a:solidFill>
                  <a:schemeClr val="tx1"/>
                </a:solidFill>
                <a:effectLst/>
                <a:latin typeface="+mn-lt"/>
                <a:ea typeface="+mn-ea"/>
                <a:cs typeface="+mn-cs"/>
              </a:rPr>
              <a:t>と</a:t>
            </a:r>
            <a:r>
              <a:rPr kumimoji="1" lang="en-US" altLang="ja-JP" sz="1200" kern="1200" dirty="0">
                <a:solidFill>
                  <a:schemeClr val="tx1"/>
                </a:solidFill>
                <a:effectLst/>
                <a:latin typeface="+mn-lt"/>
                <a:ea typeface="+mn-ea"/>
                <a:cs typeface="+mn-cs"/>
              </a:rPr>
              <a:t>iOS</a:t>
            </a:r>
            <a:r>
              <a:rPr kumimoji="1" lang="ja-JP" altLang="ja-JP" sz="1200" kern="1200" dirty="0" err="1">
                <a:solidFill>
                  <a:schemeClr val="tx1"/>
                </a:solidFill>
                <a:effectLst/>
                <a:latin typeface="+mn-lt"/>
                <a:ea typeface="+mn-ea"/>
                <a:cs typeface="+mn-cs"/>
              </a:rPr>
              <a:t>を統</a:t>
            </a:r>
            <a:r>
              <a:rPr kumimoji="1" lang="ja-JP" altLang="ja-JP" sz="1200" kern="1200" dirty="0">
                <a:solidFill>
                  <a:schemeClr val="tx1"/>
                </a:solidFill>
                <a:effectLst/>
                <a:latin typeface="+mn-lt"/>
                <a:ea typeface="+mn-ea"/>
                <a:cs typeface="+mn-cs"/>
              </a:rPr>
              <a:t>合する計画はありません。つまり、ソフトウェアの提供者は</a:t>
            </a:r>
            <a:r>
              <a:rPr kumimoji="1" lang="en-US" altLang="ja-JP" sz="1200" kern="1200" dirty="0" err="1">
                <a:solidFill>
                  <a:schemeClr val="tx1"/>
                </a:solidFill>
                <a:effectLst/>
                <a:latin typeface="+mn-lt"/>
                <a:ea typeface="+mn-ea"/>
                <a:cs typeface="+mn-cs"/>
              </a:rPr>
              <a:t>MacOS</a:t>
            </a:r>
            <a:r>
              <a:rPr kumimoji="1" lang="ja-JP" altLang="ja-JP" sz="1200" kern="1200" dirty="0">
                <a:solidFill>
                  <a:schemeClr val="tx1"/>
                </a:solidFill>
                <a:effectLst/>
                <a:latin typeface="+mn-lt"/>
                <a:ea typeface="+mn-ea"/>
                <a:cs typeface="+mn-cs"/>
              </a:rPr>
              <a:t>と</a:t>
            </a:r>
            <a:r>
              <a:rPr kumimoji="1" lang="en-US" altLang="ja-JP" sz="1200" kern="1200" dirty="0">
                <a:solidFill>
                  <a:schemeClr val="tx1"/>
                </a:solidFill>
                <a:effectLst/>
                <a:latin typeface="+mn-lt"/>
                <a:ea typeface="+mn-ea"/>
                <a:cs typeface="+mn-cs"/>
              </a:rPr>
              <a:t>iOS</a:t>
            </a:r>
            <a:r>
              <a:rPr kumimoji="1" lang="ja-JP" altLang="ja-JP" sz="1200" kern="1200" dirty="0">
                <a:solidFill>
                  <a:schemeClr val="tx1"/>
                </a:solidFill>
                <a:effectLst/>
                <a:latin typeface="+mn-lt"/>
                <a:ea typeface="+mn-ea"/>
                <a:cs typeface="+mn-cs"/>
              </a:rPr>
              <a:t>の</a:t>
            </a:r>
            <a:r>
              <a:rPr kumimoji="1" lang="en-US" altLang="ja-JP" sz="1200" kern="1200" dirty="0">
                <a:solidFill>
                  <a:schemeClr val="tx1"/>
                </a:solidFill>
                <a:effectLst/>
                <a:latin typeface="+mn-lt"/>
                <a:ea typeface="+mn-ea"/>
                <a:cs typeface="+mn-cs"/>
              </a:rPr>
              <a:t>2</a:t>
            </a:r>
            <a:r>
              <a:rPr kumimoji="1" lang="ja-JP" altLang="ja-JP" sz="1200" kern="1200" dirty="0" err="1">
                <a:solidFill>
                  <a:schemeClr val="tx1"/>
                </a:solidFill>
                <a:effectLst/>
                <a:latin typeface="+mn-lt"/>
                <a:ea typeface="+mn-ea"/>
                <a:cs typeface="+mn-cs"/>
              </a:rPr>
              <a:t>つの</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用にソフトウェアを開発する必要があるのます。一方で</a:t>
            </a:r>
            <a:r>
              <a:rPr kumimoji="1" lang="en-US" altLang="ja-JP" sz="1200" kern="1200" dirty="0">
                <a:solidFill>
                  <a:schemeClr val="tx1"/>
                </a:solidFill>
                <a:effectLst/>
                <a:latin typeface="+mn-lt"/>
                <a:ea typeface="+mn-ea"/>
                <a:cs typeface="+mn-cs"/>
              </a:rPr>
              <a:t>Apple</a:t>
            </a:r>
            <a:r>
              <a:rPr kumimoji="1" lang="ja-JP" altLang="ja-JP" sz="1200" kern="1200" dirty="0">
                <a:solidFill>
                  <a:schemeClr val="tx1"/>
                </a:solidFill>
                <a:effectLst/>
                <a:latin typeface="+mn-lt"/>
                <a:ea typeface="+mn-ea"/>
                <a:cs typeface="+mn-cs"/>
              </a:rPr>
              <a:t>は、先頃発表された「</a:t>
            </a:r>
            <a:r>
              <a:rPr kumimoji="1" lang="en-US" altLang="ja-JP" sz="1200" kern="1200" dirty="0">
                <a:solidFill>
                  <a:schemeClr val="tx1"/>
                </a:solidFill>
                <a:effectLst/>
                <a:latin typeface="+mn-lt"/>
                <a:ea typeface="+mn-ea"/>
                <a:cs typeface="+mn-cs"/>
              </a:rPr>
              <a:t>Continuity</a:t>
            </a:r>
            <a:r>
              <a:rPr kumimoji="1" lang="ja-JP" altLang="ja-JP" sz="1200" kern="1200" dirty="0">
                <a:solidFill>
                  <a:schemeClr val="tx1"/>
                </a:solidFill>
                <a:effectLst/>
                <a:latin typeface="+mn-lt"/>
                <a:ea typeface="+mn-ea"/>
                <a:cs typeface="+mn-cs"/>
              </a:rPr>
              <a:t>」という技術で、デバイスを跨いで情報を共有し、連携を強化していく戦略です。</a:t>
            </a:r>
            <a:r>
              <a:rPr kumimoji="1" lang="en-US" altLang="ja-JP" sz="1200" kern="1200" dirty="0">
                <a:solidFill>
                  <a:schemeClr val="tx1"/>
                </a:solidFill>
                <a:effectLst/>
                <a:latin typeface="+mn-lt"/>
                <a:ea typeface="+mn-ea"/>
                <a:cs typeface="+mn-cs"/>
              </a:rPr>
              <a:t>iPhone</a:t>
            </a:r>
            <a:r>
              <a:rPr kumimoji="1" lang="ja-JP" altLang="ja-JP" sz="1200" kern="1200" dirty="0">
                <a:solidFill>
                  <a:schemeClr val="tx1"/>
                </a:solidFill>
                <a:effectLst/>
                <a:latin typeface="+mn-lt"/>
                <a:ea typeface="+mn-ea"/>
                <a:cs typeface="+mn-cs"/>
              </a:rPr>
              <a:t>で見ていた動画の続きを</a:t>
            </a:r>
            <a:r>
              <a:rPr kumimoji="1" lang="en-US" altLang="ja-JP" sz="1200" kern="1200" dirty="0">
                <a:solidFill>
                  <a:schemeClr val="tx1"/>
                </a:solidFill>
                <a:effectLst/>
                <a:latin typeface="+mn-lt"/>
                <a:ea typeface="+mn-ea"/>
                <a:cs typeface="+mn-cs"/>
              </a:rPr>
              <a:t>Macintosh</a:t>
            </a:r>
            <a:r>
              <a:rPr kumimoji="1" lang="ja-JP" altLang="ja-JP" sz="1200" kern="1200" dirty="0">
                <a:solidFill>
                  <a:schemeClr val="tx1"/>
                </a:solidFill>
                <a:effectLst/>
                <a:latin typeface="+mn-lt"/>
                <a:ea typeface="+mn-ea"/>
                <a:cs typeface="+mn-cs"/>
              </a:rPr>
              <a:t>あるいは</a:t>
            </a:r>
            <a:r>
              <a:rPr kumimoji="1" lang="en-US" altLang="ja-JP" sz="1200" kern="1200" dirty="0" err="1">
                <a:solidFill>
                  <a:schemeClr val="tx1"/>
                </a:solidFill>
                <a:effectLst/>
                <a:latin typeface="+mn-lt"/>
                <a:ea typeface="+mn-ea"/>
                <a:cs typeface="+mn-cs"/>
              </a:rPr>
              <a:t>AppleTV</a:t>
            </a:r>
            <a:r>
              <a:rPr kumimoji="1" lang="ja-JP" altLang="ja-JP" sz="1200" kern="1200" dirty="0">
                <a:solidFill>
                  <a:schemeClr val="tx1"/>
                </a:solidFill>
                <a:effectLst/>
                <a:latin typeface="+mn-lt"/>
                <a:ea typeface="+mn-ea"/>
                <a:cs typeface="+mn-cs"/>
              </a:rPr>
              <a:t>で見る、といったことが可能になるのです。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Microsoft</a:t>
            </a:r>
            <a:r>
              <a:rPr kumimoji="1" lang="ja-JP" altLang="ja-JP" sz="1200" kern="1200" dirty="0">
                <a:solidFill>
                  <a:schemeClr val="tx1"/>
                </a:solidFill>
                <a:effectLst/>
                <a:latin typeface="+mn-lt"/>
                <a:ea typeface="+mn-ea"/>
                <a:cs typeface="+mn-cs"/>
              </a:rPr>
              <a:t>もまた、デバイス毎に専用の</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を用意する戦略ですが、</a:t>
            </a:r>
            <a:r>
              <a:rPr kumimoji="1" lang="ja-JP" altLang="en-US" sz="1200" kern="1200" dirty="0">
                <a:solidFill>
                  <a:schemeClr val="tx1"/>
                </a:solidFill>
                <a:effectLst/>
                <a:latin typeface="+mn-lt"/>
                <a:ea typeface="+mn-ea"/>
                <a:cs typeface="+mn-cs"/>
              </a:rPr>
              <a:t>現在全ての</a:t>
            </a:r>
            <a:r>
              <a:rPr kumimoji="1" lang="en-US" altLang="ja-JP" sz="1200" kern="1200" dirty="0">
                <a:solidFill>
                  <a:schemeClr val="tx1"/>
                </a:solidFill>
                <a:effectLst/>
                <a:latin typeface="+mn-lt"/>
                <a:ea typeface="+mn-ea"/>
                <a:cs typeface="+mn-cs"/>
              </a:rPr>
              <a:t>OS</a:t>
            </a:r>
            <a:r>
              <a:rPr kumimoji="1" lang="ja-JP" altLang="en-US" sz="1200" kern="1200" dirty="0">
                <a:solidFill>
                  <a:schemeClr val="tx1"/>
                </a:solidFill>
                <a:effectLst/>
                <a:latin typeface="+mn-lt"/>
                <a:ea typeface="+mn-ea"/>
                <a:cs typeface="+mn-cs"/>
              </a:rPr>
              <a:t>でカーネルを共通化しようとしています。これにより、各</a:t>
            </a:r>
            <a:r>
              <a:rPr kumimoji="1" lang="en-US" altLang="ja-JP" sz="1200" kern="1200" dirty="0">
                <a:solidFill>
                  <a:schemeClr val="tx1"/>
                </a:solidFill>
                <a:effectLst/>
                <a:latin typeface="+mn-lt"/>
                <a:ea typeface="+mn-ea"/>
                <a:cs typeface="+mn-cs"/>
              </a:rPr>
              <a:t>OS</a:t>
            </a:r>
            <a:r>
              <a:rPr kumimoji="1" lang="ja-JP" altLang="en-US" sz="1200" kern="1200" dirty="0">
                <a:solidFill>
                  <a:schemeClr val="tx1"/>
                </a:solidFill>
                <a:effectLst/>
                <a:latin typeface="+mn-lt"/>
                <a:ea typeface="+mn-ea"/>
                <a:cs typeface="+mn-cs"/>
              </a:rPr>
              <a:t>間の互換性を高めることができます。その上で、一つのソースコードから</a:t>
            </a:r>
            <a:r>
              <a:rPr kumimoji="1" lang="ja-JP" altLang="ja-JP" sz="1200" kern="1200" dirty="0">
                <a:solidFill>
                  <a:schemeClr val="tx1"/>
                </a:solidFill>
                <a:effectLst/>
                <a:latin typeface="+mn-lt"/>
                <a:ea typeface="+mn-ea"/>
                <a:cs typeface="+mn-cs"/>
              </a:rPr>
              <a:t>全ての</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で動作する「ユニバーサル</a:t>
            </a:r>
            <a:r>
              <a:rPr kumimoji="1" lang="en-US" altLang="ja-JP" sz="1200" kern="1200" dirty="0">
                <a:solidFill>
                  <a:schemeClr val="tx1"/>
                </a:solidFill>
                <a:effectLst/>
                <a:latin typeface="+mn-lt"/>
                <a:ea typeface="+mn-ea"/>
                <a:cs typeface="+mn-cs"/>
              </a:rPr>
              <a:t>Windows</a:t>
            </a:r>
            <a:r>
              <a:rPr kumimoji="1" lang="ja-JP" altLang="ja-JP" sz="1200" kern="1200" dirty="0">
                <a:solidFill>
                  <a:schemeClr val="tx1"/>
                </a:solidFill>
                <a:effectLst/>
                <a:latin typeface="+mn-lt"/>
                <a:ea typeface="+mn-ea"/>
                <a:cs typeface="+mn-cs"/>
              </a:rPr>
              <a:t>アプリ」</a:t>
            </a:r>
            <a:r>
              <a:rPr kumimoji="1" lang="ja-JP" altLang="en-US" sz="1200" kern="1200" dirty="0">
                <a:solidFill>
                  <a:schemeClr val="tx1"/>
                </a:solidFill>
                <a:effectLst/>
                <a:latin typeface="+mn-lt"/>
                <a:ea typeface="+mn-ea"/>
                <a:cs typeface="+mn-cs"/>
              </a:rPr>
              <a:t>の利用が</a:t>
            </a:r>
            <a:r>
              <a:rPr kumimoji="1" lang="ja-JP" altLang="ja-JP" sz="1200" kern="1200" dirty="0">
                <a:solidFill>
                  <a:schemeClr val="tx1"/>
                </a:solidFill>
                <a:effectLst/>
                <a:latin typeface="+mn-lt"/>
                <a:ea typeface="+mn-ea"/>
                <a:cs typeface="+mn-cs"/>
              </a:rPr>
              <a:t>可能になります。一度開発すれば、様々なデバイスで動作させることができます。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Google</a:t>
            </a:r>
            <a:r>
              <a:rPr kumimoji="1" lang="ja-JP" altLang="ja-JP" sz="1200" kern="1200" dirty="0">
                <a:solidFill>
                  <a:schemeClr val="tx1"/>
                </a:solidFill>
                <a:effectLst/>
                <a:latin typeface="+mn-lt"/>
                <a:ea typeface="+mn-ea"/>
                <a:cs typeface="+mn-cs"/>
              </a:rPr>
              <a:t>は、</a:t>
            </a:r>
            <a:r>
              <a:rPr kumimoji="1" lang="en-US" altLang="ja-JP" sz="1200" kern="1200" dirty="0">
                <a:solidFill>
                  <a:schemeClr val="tx1"/>
                </a:solidFill>
                <a:effectLst/>
                <a:latin typeface="+mn-lt"/>
                <a:ea typeface="+mn-ea"/>
                <a:cs typeface="+mn-cs"/>
              </a:rPr>
              <a:t>Web</a:t>
            </a:r>
            <a:r>
              <a:rPr kumimoji="1" lang="ja-JP" altLang="ja-JP" sz="1200" kern="1200" dirty="0">
                <a:solidFill>
                  <a:schemeClr val="tx1"/>
                </a:solidFill>
                <a:effectLst/>
                <a:latin typeface="+mn-lt"/>
                <a:ea typeface="+mn-ea"/>
                <a:cs typeface="+mn-cs"/>
              </a:rPr>
              <a:t>ブラウザをクライアント環境として使い、様々な機能を</a:t>
            </a:r>
            <a:r>
              <a:rPr kumimoji="1" lang="en-US" altLang="ja-JP" sz="1200" kern="1200" dirty="0">
                <a:solidFill>
                  <a:schemeClr val="tx1"/>
                </a:solidFill>
                <a:effectLst/>
                <a:latin typeface="+mn-lt"/>
                <a:ea typeface="+mn-ea"/>
                <a:cs typeface="+mn-cs"/>
              </a:rPr>
              <a:t>Web</a:t>
            </a:r>
            <a:r>
              <a:rPr kumimoji="1" lang="ja-JP" altLang="ja-JP" sz="1200" kern="1200" dirty="0">
                <a:solidFill>
                  <a:schemeClr val="tx1"/>
                </a:solidFill>
                <a:effectLst/>
                <a:latin typeface="+mn-lt"/>
                <a:ea typeface="+mn-ea"/>
                <a:cs typeface="+mn-cs"/>
              </a:rPr>
              <a:t>サービスとして利用する戦略です。どんなデバイスでも、</a:t>
            </a:r>
            <a:r>
              <a:rPr kumimoji="1" lang="en-US" altLang="ja-JP" sz="1200" kern="1200" dirty="0">
                <a:solidFill>
                  <a:schemeClr val="tx1"/>
                </a:solidFill>
                <a:effectLst/>
                <a:latin typeface="+mn-lt"/>
                <a:ea typeface="+mn-ea"/>
                <a:cs typeface="+mn-cs"/>
              </a:rPr>
              <a:t>Web</a:t>
            </a:r>
            <a:r>
              <a:rPr kumimoji="1" lang="ja-JP" altLang="ja-JP" sz="1200" kern="1200" dirty="0">
                <a:solidFill>
                  <a:schemeClr val="tx1"/>
                </a:solidFill>
                <a:effectLst/>
                <a:latin typeface="+mn-lt"/>
                <a:ea typeface="+mn-ea"/>
                <a:cs typeface="+mn-cs"/>
              </a:rPr>
              <a:t>ブラウザさえあれば同じサービスを利用できるのです。</a:t>
            </a:r>
            <a:r>
              <a:rPr kumimoji="1" lang="en-US" altLang="ja-JP" sz="1200" kern="1200" dirty="0">
                <a:solidFill>
                  <a:schemeClr val="tx1"/>
                </a:solidFill>
                <a:effectLst/>
                <a:latin typeface="+mn-lt"/>
                <a:ea typeface="+mn-ea"/>
                <a:cs typeface="+mn-cs"/>
              </a:rPr>
              <a:t>Chrome</a:t>
            </a:r>
            <a:r>
              <a:rPr kumimoji="1" lang="ja-JP" altLang="ja-JP" sz="1200" kern="1200" dirty="0">
                <a:solidFill>
                  <a:schemeClr val="tx1"/>
                </a:solidFill>
                <a:effectLst/>
                <a:latin typeface="+mn-lt"/>
                <a:ea typeface="+mn-ea"/>
                <a:cs typeface="+mn-cs"/>
              </a:rPr>
              <a:t>しか動かない</a:t>
            </a:r>
            <a:r>
              <a:rPr kumimoji="1" lang="en-US" altLang="ja-JP" sz="1200" kern="1200" dirty="0">
                <a:solidFill>
                  <a:schemeClr val="tx1"/>
                </a:solidFill>
                <a:effectLst/>
                <a:latin typeface="+mn-lt"/>
                <a:ea typeface="+mn-ea"/>
                <a:cs typeface="+mn-cs"/>
              </a:rPr>
              <a:t>Chromebook</a:t>
            </a:r>
            <a:r>
              <a:rPr kumimoji="1" lang="ja-JP" altLang="ja-JP" sz="1200" kern="1200" dirty="0">
                <a:solidFill>
                  <a:schemeClr val="tx1"/>
                </a:solidFill>
                <a:effectLst/>
                <a:latin typeface="+mn-lt"/>
                <a:ea typeface="+mn-ea"/>
                <a:cs typeface="+mn-cs"/>
              </a:rPr>
              <a:t>は、この戦略を最もシンプルに実現した製品と言えるでしょう。</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この</a:t>
            </a:r>
            <a:r>
              <a:rPr kumimoji="1" lang="en-US" altLang="ja-JP" sz="1200" kern="1200" dirty="0">
                <a:solidFill>
                  <a:schemeClr val="tx1"/>
                </a:solidFill>
                <a:effectLst/>
                <a:latin typeface="+mn-lt"/>
                <a:ea typeface="+mn-ea"/>
                <a:cs typeface="+mn-cs"/>
              </a:rPr>
              <a:t>3</a:t>
            </a:r>
            <a:r>
              <a:rPr kumimoji="1" lang="ja-JP" altLang="ja-JP" sz="1200" kern="1200" dirty="0" err="1">
                <a:solidFill>
                  <a:schemeClr val="tx1"/>
                </a:solidFill>
                <a:effectLst/>
                <a:latin typeface="+mn-lt"/>
                <a:ea typeface="+mn-ea"/>
                <a:cs typeface="+mn-cs"/>
              </a:rPr>
              <a:t>つの</a:t>
            </a:r>
            <a:r>
              <a:rPr kumimoji="1" lang="ja-JP" altLang="ja-JP" sz="1200" kern="1200" dirty="0">
                <a:solidFill>
                  <a:schemeClr val="tx1"/>
                </a:solidFill>
                <a:effectLst/>
                <a:latin typeface="+mn-lt"/>
                <a:ea typeface="+mn-ea"/>
                <a:cs typeface="+mn-cs"/>
              </a:rPr>
              <a:t>戦略は、各々にメリット・デメリットがあります。</a:t>
            </a:r>
            <a:r>
              <a:rPr kumimoji="1" lang="en-US" altLang="ja-JP" sz="1200" kern="1200" dirty="0">
                <a:solidFill>
                  <a:schemeClr val="tx1"/>
                </a:solidFill>
                <a:effectLst/>
                <a:latin typeface="+mn-lt"/>
                <a:ea typeface="+mn-ea"/>
                <a:cs typeface="+mn-cs"/>
              </a:rPr>
              <a:t>Apple</a:t>
            </a:r>
            <a:r>
              <a:rPr kumimoji="1" lang="ja-JP" altLang="ja-JP" sz="1200" kern="1200" dirty="0">
                <a:solidFill>
                  <a:schemeClr val="tx1"/>
                </a:solidFill>
                <a:effectLst/>
                <a:latin typeface="+mn-lt"/>
                <a:ea typeface="+mn-ea"/>
                <a:cs typeface="+mn-cs"/>
              </a:rPr>
              <a:t>のやり方では、</a:t>
            </a:r>
            <a:r>
              <a:rPr kumimoji="1" lang="en-US" altLang="ja-JP" sz="1200" kern="1200" dirty="0">
                <a:solidFill>
                  <a:schemeClr val="tx1"/>
                </a:solidFill>
                <a:effectLst/>
                <a:latin typeface="+mn-lt"/>
                <a:ea typeface="+mn-ea"/>
                <a:cs typeface="+mn-cs"/>
              </a:rPr>
              <a:t>OS</a:t>
            </a:r>
            <a:r>
              <a:rPr kumimoji="1" lang="ja-JP" altLang="ja-JP" sz="1200" kern="1200" dirty="0">
                <a:solidFill>
                  <a:schemeClr val="tx1"/>
                </a:solidFill>
                <a:effectLst/>
                <a:latin typeface="+mn-lt"/>
                <a:ea typeface="+mn-ea"/>
                <a:cs typeface="+mn-cs"/>
              </a:rPr>
              <a:t>毎に専用のアプリが必要になります。開発コストがかかりますが、その分、各々のデバイスの特徴を</a:t>
            </a:r>
            <a:r>
              <a:rPr kumimoji="1" lang="en-US" altLang="ja-JP" sz="1200" kern="1200" dirty="0">
                <a:solidFill>
                  <a:schemeClr val="tx1"/>
                </a:solidFill>
                <a:effectLst/>
                <a:latin typeface="+mn-lt"/>
                <a:ea typeface="+mn-ea"/>
                <a:cs typeface="+mn-cs"/>
              </a:rPr>
              <a:t>100%</a:t>
            </a:r>
            <a:r>
              <a:rPr kumimoji="1" lang="ja-JP" altLang="ja-JP" sz="1200" kern="1200" dirty="0">
                <a:solidFill>
                  <a:schemeClr val="tx1"/>
                </a:solidFill>
                <a:effectLst/>
                <a:latin typeface="+mn-lt"/>
                <a:ea typeface="+mn-ea"/>
                <a:cs typeface="+mn-cs"/>
              </a:rPr>
              <a:t>引き出すことができ、使い勝手の良いアプリケーションを開発できます。</a:t>
            </a:r>
            <a:r>
              <a:rPr kumimoji="1" lang="en-US" altLang="ja-JP" sz="1200" kern="1200" dirty="0">
                <a:solidFill>
                  <a:schemeClr val="tx1"/>
                </a:solidFill>
                <a:effectLst/>
                <a:latin typeface="+mn-lt"/>
                <a:ea typeface="+mn-ea"/>
                <a:cs typeface="+mn-cs"/>
              </a:rPr>
              <a:t>Microsoft</a:t>
            </a:r>
            <a:r>
              <a:rPr kumimoji="1" lang="ja-JP" altLang="ja-JP" sz="1200" kern="1200" dirty="0">
                <a:solidFill>
                  <a:schemeClr val="tx1"/>
                </a:solidFill>
                <a:effectLst/>
                <a:latin typeface="+mn-lt"/>
                <a:ea typeface="+mn-ea"/>
                <a:cs typeface="+mn-cs"/>
              </a:rPr>
              <a:t>の方法では、アプリケーションを一回書けばすべてのデバイスで動かすことができますが、それでも</a:t>
            </a:r>
            <a:r>
              <a:rPr kumimoji="1" lang="en-US" altLang="ja-JP" sz="1200" kern="1200" dirty="0">
                <a:solidFill>
                  <a:schemeClr val="tx1"/>
                </a:solidFill>
                <a:effectLst/>
                <a:latin typeface="+mn-lt"/>
                <a:ea typeface="+mn-ea"/>
                <a:cs typeface="+mn-cs"/>
              </a:rPr>
              <a:t>Microsoft</a:t>
            </a:r>
            <a:r>
              <a:rPr kumimoji="1" lang="ja-JP" altLang="ja-JP" sz="1200" kern="1200" dirty="0">
                <a:solidFill>
                  <a:schemeClr val="tx1"/>
                </a:solidFill>
                <a:effectLst/>
                <a:latin typeface="+mn-lt"/>
                <a:ea typeface="+mn-ea"/>
                <a:cs typeface="+mn-cs"/>
              </a:rPr>
              <a:t>のデバイスでしか使えません。</a:t>
            </a:r>
            <a:r>
              <a:rPr kumimoji="1" lang="en-US" altLang="ja-JP" sz="1200" kern="1200" dirty="0">
                <a:solidFill>
                  <a:schemeClr val="tx1"/>
                </a:solidFill>
                <a:effectLst/>
                <a:latin typeface="+mn-lt"/>
                <a:ea typeface="+mn-ea"/>
                <a:cs typeface="+mn-cs"/>
              </a:rPr>
              <a:t>Apple</a:t>
            </a:r>
            <a:r>
              <a:rPr kumimoji="1" lang="ja-JP" altLang="ja-JP" sz="1200" kern="1200" dirty="0">
                <a:solidFill>
                  <a:schemeClr val="tx1"/>
                </a:solidFill>
                <a:effectLst/>
                <a:latin typeface="+mn-lt"/>
                <a:ea typeface="+mn-ea"/>
                <a:cs typeface="+mn-cs"/>
              </a:rPr>
              <a:t>と</a:t>
            </a:r>
            <a:r>
              <a:rPr kumimoji="1" lang="en-US" altLang="ja-JP" sz="1200" kern="1200" dirty="0">
                <a:solidFill>
                  <a:schemeClr val="tx1"/>
                </a:solidFill>
                <a:effectLst/>
                <a:latin typeface="+mn-lt"/>
                <a:ea typeface="+mn-ea"/>
                <a:cs typeface="+mn-cs"/>
              </a:rPr>
              <a:t>Microsoft</a:t>
            </a:r>
            <a:r>
              <a:rPr kumimoji="1" lang="ja-JP" altLang="ja-JP" sz="1200" kern="1200" dirty="0">
                <a:solidFill>
                  <a:schemeClr val="tx1"/>
                </a:solidFill>
                <a:effectLst/>
                <a:latin typeface="+mn-lt"/>
                <a:ea typeface="+mn-ea"/>
                <a:cs typeface="+mn-cs"/>
              </a:rPr>
              <a:t>のプラットフォームは、</a:t>
            </a:r>
            <a:r>
              <a:rPr kumimoji="1" lang="en-US" altLang="ja-JP" sz="1200" kern="1200" dirty="0">
                <a:solidFill>
                  <a:schemeClr val="tx1"/>
                </a:solidFill>
                <a:effectLst/>
                <a:latin typeface="+mn-lt"/>
                <a:ea typeface="+mn-ea"/>
                <a:cs typeface="+mn-cs"/>
              </a:rPr>
              <a:t>Apple</a:t>
            </a:r>
            <a:r>
              <a:rPr kumimoji="1" lang="ja-JP" altLang="ja-JP" sz="1200" kern="1200" dirty="0">
                <a:solidFill>
                  <a:schemeClr val="tx1"/>
                </a:solidFill>
                <a:effectLst/>
                <a:latin typeface="+mn-lt"/>
                <a:ea typeface="+mn-ea"/>
                <a:cs typeface="+mn-cs"/>
              </a:rPr>
              <a:t>と</a:t>
            </a:r>
            <a:r>
              <a:rPr kumimoji="1" lang="en-US" altLang="ja-JP" sz="1200" kern="1200" dirty="0">
                <a:solidFill>
                  <a:schemeClr val="tx1"/>
                </a:solidFill>
                <a:effectLst/>
                <a:latin typeface="+mn-lt"/>
                <a:ea typeface="+mn-ea"/>
                <a:cs typeface="+mn-cs"/>
              </a:rPr>
              <a:t>Microsoft</a:t>
            </a:r>
            <a:r>
              <a:rPr kumimoji="1" lang="ja-JP" altLang="ja-JP" sz="1200" kern="1200" dirty="0">
                <a:solidFill>
                  <a:schemeClr val="tx1"/>
                </a:solidFill>
                <a:effectLst/>
                <a:latin typeface="+mn-lt"/>
                <a:ea typeface="+mn-ea"/>
                <a:cs typeface="+mn-cs"/>
              </a:rPr>
              <a:t>のデバイスでしか利用できないのです。これでは、ソフトウェア開発者は二の足を踏まざるをえません。</a:t>
            </a:r>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146</a:t>
            </a:fld>
            <a:endParaRPr kumimoji="1" lang="ja-JP" altLang="en-US"/>
          </a:p>
        </p:txBody>
      </p:sp>
    </p:spTree>
    <p:extLst>
      <p:ext uri="{BB962C8B-B14F-4D97-AF65-F5344CB8AC3E}">
        <p14:creationId xmlns:p14="http://schemas.microsoft.com/office/powerpoint/2010/main" val="122950581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sz="1200" kern="1200" dirty="0">
                <a:solidFill>
                  <a:schemeClr val="tx1"/>
                </a:solidFill>
                <a:effectLst/>
                <a:latin typeface="+mn-lt"/>
                <a:ea typeface="+mn-ea"/>
                <a:cs typeface="+mn-cs"/>
              </a:rPr>
              <a:t>しかし、</a:t>
            </a:r>
            <a:r>
              <a:rPr kumimoji="1" lang="en-US" altLang="ja-JP" sz="1200" kern="1200" dirty="0">
                <a:solidFill>
                  <a:schemeClr val="tx1"/>
                </a:solidFill>
                <a:effectLst/>
                <a:latin typeface="+mn-lt"/>
                <a:ea typeface="+mn-ea"/>
                <a:cs typeface="+mn-cs"/>
              </a:rPr>
              <a:t>Apple</a:t>
            </a:r>
            <a:r>
              <a:rPr kumimoji="1" lang="ja-JP" altLang="en-US" sz="1200" kern="1200" dirty="0">
                <a:solidFill>
                  <a:schemeClr val="tx1"/>
                </a:solidFill>
                <a:effectLst/>
                <a:latin typeface="+mn-lt"/>
                <a:ea typeface="+mn-ea"/>
                <a:cs typeface="+mn-cs"/>
              </a:rPr>
              <a:t>も</a:t>
            </a:r>
            <a:r>
              <a:rPr kumimoji="1" lang="en-US" altLang="ja-JP" sz="1200" kern="1200" dirty="0">
                <a:solidFill>
                  <a:schemeClr val="tx1"/>
                </a:solidFill>
                <a:effectLst/>
                <a:latin typeface="+mn-lt"/>
                <a:ea typeface="+mn-ea"/>
                <a:cs typeface="+mn-cs"/>
              </a:rPr>
              <a:t>Microsoft</a:t>
            </a:r>
            <a:r>
              <a:rPr kumimoji="1" lang="ja-JP" altLang="en-US" sz="1200" kern="1200" dirty="0">
                <a:solidFill>
                  <a:schemeClr val="tx1"/>
                </a:solidFill>
                <a:effectLst/>
                <a:latin typeface="+mn-lt"/>
                <a:ea typeface="+mn-ea"/>
                <a:cs typeface="+mn-cs"/>
              </a:rPr>
              <a:t>も、アプリとして</a:t>
            </a:r>
            <a:r>
              <a:rPr kumimoji="1" lang="en-US" altLang="ja-JP" sz="1200" kern="1200" dirty="0">
                <a:solidFill>
                  <a:schemeClr val="tx1"/>
                </a:solidFill>
                <a:effectLst/>
                <a:latin typeface="+mn-lt"/>
                <a:ea typeface="+mn-ea"/>
                <a:cs typeface="+mn-cs"/>
              </a:rPr>
              <a:t>Web</a:t>
            </a:r>
            <a:r>
              <a:rPr kumimoji="1" lang="ja-JP" altLang="en-US" sz="1200" kern="1200" dirty="0">
                <a:solidFill>
                  <a:schemeClr val="tx1"/>
                </a:solidFill>
                <a:effectLst/>
                <a:latin typeface="+mn-lt"/>
                <a:ea typeface="+mn-ea"/>
                <a:cs typeface="+mn-cs"/>
              </a:rPr>
              <a:t>ブラウザが用意されています。これを使えば、</a:t>
            </a:r>
            <a:r>
              <a:rPr kumimoji="1" lang="en-US" altLang="ja-JP" sz="1200" kern="1200" dirty="0">
                <a:solidFill>
                  <a:schemeClr val="tx1"/>
                </a:solidFill>
                <a:effectLst/>
                <a:latin typeface="+mn-lt"/>
                <a:ea typeface="+mn-ea"/>
                <a:cs typeface="+mn-cs"/>
              </a:rPr>
              <a:t>Web</a:t>
            </a:r>
            <a:r>
              <a:rPr kumimoji="1" lang="ja-JP" altLang="en-US" sz="1200" kern="1200">
                <a:solidFill>
                  <a:schemeClr val="tx1"/>
                </a:solidFill>
                <a:effectLst/>
                <a:latin typeface="+mn-lt"/>
                <a:ea typeface="+mn-ea"/>
                <a:cs typeface="+mn-cs"/>
              </a:rPr>
              <a:t>サービスは使うことができます。</a:t>
            </a:r>
            <a:endParaRPr kumimoji="1" lang="en-US" altLang="ja-JP" sz="1200" kern="1200" dirty="0">
              <a:solidFill>
                <a:schemeClr val="tx1"/>
              </a:solidFill>
              <a:effectLst/>
              <a:latin typeface="+mn-lt"/>
              <a:ea typeface="+mn-ea"/>
              <a:cs typeface="+mn-cs"/>
            </a:endParaRPr>
          </a:p>
          <a:p>
            <a:endParaRPr kumimoji="1" lang="en-US" altLang="ja-JP" sz="1200" kern="1200" dirty="0">
              <a:solidFill>
                <a:schemeClr val="tx1"/>
              </a:solidFill>
              <a:effectLst/>
              <a:latin typeface="+mn-lt"/>
              <a:ea typeface="+mn-ea"/>
              <a:cs typeface="+mn-cs"/>
            </a:endParaRPr>
          </a:p>
          <a:p>
            <a:r>
              <a:rPr kumimoji="1" lang="en-US" altLang="ja-JP" sz="1200" kern="1200" dirty="0">
                <a:solidFill>
                  <a:schemeClr val="tx1"/>
                </a:solidFill>
                <a:effectLst/>
                <a:latin typeface="+mn-lt"/>
                <a:ea typeface="+mn-ea"/>
                <a:cs typeface="+mn-cs"/>
              </a:rPr>
              <a:t>Google</a:t>
            </a:r>
            <a:r>
              <a:rPr kumimoji="1" lang="ja-JP" altLang="ja-JP" sz="1200" kern="1200" dirty="0">
                <a:solidFill>
                  <a:schemeClr val="tx1"/>
                </a:solidFill>
                <a:effectLst/>
                <a:latin typeface="+mn-lt"/>
                <a:ea typeface="+mn-ea"/>
                <a:cs typeface="+mn-cs"/>
              </a:rPr>
              <a:t>が目指す</a:t>
            </a:r>
            <a:r>
              <a:rPr kumimoji="1" lang="en-US" altLang="ja-JP" sz="1200" kern="1200" dirty="0">
                <a:solidFill>
                  <a:schemeClr val="tx1"/>
                </a:solidFill>
                <a:effectLst/>
                <a:latin typeface="+mn-lt"/>
                <a:ea typeface="+mn-ea"/>
                <a:cs typeface="+mn-cs"/>
              </a:rPr>
              <a:t>HTML5</a:t>
            </a:r>
            <a:r>
              <a:rPr kumimoji="1" lang="ja-JP" altLang="ja-JP" sz="1200" kern="1200" dirty="0">
                <a:solidFill>
                  <a:schemeClr val="tx1"/>
                </a:solidFill>
                <a:effectLst/>
                <a:latin typeface="+mn-lt"/>
                <a:ea typeface="+mn-ea"/>
                <a:cs typeface="+mn-cs"/>
              </a:rPr>
              <a:t>をベースとした</a:t>
            </a:r>
            <a:r>
              <a:rPr kumimoji="1" lang="en-US" altLang="ja-JP" sz="1200" kern="1200" dirty="0">
                <a:solidFill>
                  <a:schemeClr val="tx1"/>
                </a:solidFill>
                <a:effectLst/>
                <a:latin typeface="+mn-lt"/>
                <a:ea typeface="+mn-ea"/>
                <a:cs typeface="+mn-cs"/>
              </a:rPr>
              <a:t>Web</a:t>
            </a:r>
            <a:r>
              <a:rPr kumimoji="1" lang="ja-JP" altLang="ja-JP" sz="1200" kern="1200" dirty="0">
                <a:solidFill>
                  <a:schemeClr val="tx1"/>
                </a:solidFill>
                <a:effectLst/>
                <a:latin typeface="+mn-lt"/>
                <a:ea typeface="+mn-ea"/>
                <a:cs typeface="+mn-cs"/>
              </a:rPr>
              <a:t>サービスなら、ブラウザさえあれば実行できますから、デバイスを選びません。</a:t>
            </a:r>
            <a:r>
              <a:rPr kumimoji="1" lang="en-US" altLang="ja-JP" sz="1200" kern="1200" dirty="0">
                <a:solidFill>
                  <a:schemeClr val="tx1"/>
                </a:solidFill>
                <a:effectLst/>
                <a:latin typeface="+mn-lt"/>
                <a:ea typeface="+mn-ea"/>
                <a:cs typeface="+mn-cs"/>
              </a:rPr>
              <a:t>Mac</a:t>
            </a:r>
            <a:r>
              <a:rPr kumimoji="1" lang="ja-JP" altLang="ja-JP" sz="1200" kern="1200" dirty="0">
                <a:solidFill>
                  <a:schemeClr val="tx1"/>
                </a:solidFill>
                <a:effectLst/>
                <a:latin typeface="+mn-lt"/>
                <a:ea typeface="+mn-ea"/>
                <a:cs typeface="+mn-cs"/>
              </a:rPr>
              <a:t>や</a:t>
            </a:r>
            <a:r>
              <a:rPr kumimoji="1" lang="en-US" altLang="ja-JP" sz="1200" kern="1200" dirty="0">
                <a:solidFill>
                  <a:schemeClr val="tx1"/>
                </a:solidFill>
                <a:effectLst/>
                <a:latin typeface="+mn-lt"/>
                <a:ea typeface="+mn-ea"/>
                <a:cs typeface="+mn-cs"/>
              </a:rPr>
              <a:t>iOS</a:t>
            </a:r>
            <a:r>
              <a:rPr kumimoji="1" lang="ja-JP" altLang="ja-JP" sz="1200" kern="1200" dirty="0" err="1">
                <a:solidFill>
                  <a:schemeClr val="tx1"/>
                </a:solidFill>
                <a:effectLst/>
                <a:latin typeface="+mn-lt"/>
                <a:ea typeface="+mn-ea"/>
                <a:cs typeface="+mn-cs"/>
              </a:rPr>
              <a:t>、</a:t>
            </a:r>
            <a:r>
              <a:rPr kumimoji="1" lang="en-US" altLang="ja-JP" sz="1200" kern="1200" dirty="0">
                <a:solidFill>
                  <a:schemeClr val="tx1"/>
                </a:solidFill>
                <a:effectLst/>
                <a:latin typeface="+mn-lt"/>
                <a:ea typeface="+mn-ea"/>
                <a:cs typeface="+mn-cs"/>
              </a:rPr>
              <a:t>Microsoft</a:t>
            </a:r>
            <a:r>
              <a:rPr kumimoji="1" lang="ja-JP" altLang="ja-JP" sz="1200" kern="1200" dirty="0">
                <a:solidFill>
                  <a:schemeClr val="tx1"/>
                </a:solidFill>
                <a:effectLst/>
                <a:latin typeface="+mn-lt"/>
                <a:ea typeface="+mn-ea"/>
                <a:cs typeface="+mn-cs"/>
              </a:rPr>
              <a:t>のデバイスでも動かすことができます。</a:t>
            </a:r>
            <a:r>
              <a:rPr kumimoji="1" lang="en-US" altLang="ja-JP" sz="1200" kern="1200" dirty="0">
                <a:solidFill>
                  <a:schemeClr val="tx1"/>
                </a:solidFill>
                <a:effectLst/>
                <a:latin typeface="+mn-lt"/>
                <a:ea typeface="+mn-ea"/>
                <a:cs typeface="+mn-cs"/>
              </a:rPr>
              <a:t>HTML5</a:t>
            </a:r>
            <a:r>
              <a:rPr kumimoji="1" lang="ja-JP" altLang="ja-JP" sz="1200" kern="1200" dirty="0">
                <a:solidFill>
                  <a:schemeClr val="tx1"/>
                </a:solidFill>
                <a:effectLst/>
                <a:latin typeface="+mn-lt"/>
                <a:ea typeface="+mn-ea"/>
                <a:cs typeface="+mn-cs"/>
              </a:rPr>
              <a:t>はまだ機能が充実しておらず、専用アプリに負ける部分もありますが、サービスによっては今でも充分に利用可能です。長期的に見た場合には、ベンダーを問わずに利用できる</a:t>
            </a:r>
            <a:r>
              <a:rPr kumimoji="1" lang="en-US" altLang="ja-JP" sz="1200" kern="1200" dirty="0">
                <a:solidFill>
                  <a:schemeClr val="tx1"/>
                </a:solidFill>
                <a:effectLst/>
                <a:latin typeface="+mn-lt"/>
                <a:ea typeface="+mn-ea"/>
                <a:cs typeface="+mn-cs"/>
              </a:rPr>
              <a:t>Web</a:t>
            </a:r>
            <a:r>
              <a:rPr kumimoji="1" lang="ja-JP" altLang="ja-JP" sz="1200" kern="1200" dirty="0">
                <a:solidFill>
                  <a:schemeClr val="tx1"/>
                </a:solidFill>
                <a:effectLst/>
                <a:latin typeface="+mn-lt"/>
                <a:ea typeface="+mn-ea"/>
                <a:cs typeface="+mn-cs"/>
              </a:rPr>
              <a:t>サービスにはメリットが大きいと考えられます。</a:t>
            </a:r>
          </a:p>
          <a:p>
            <a:r>
              <a:rPr kumimoji="1" lang="en-US" altLang="ja-JP" sz="1200" kern="1200" dirty="0">
                <a:solidFill>
                  <a:schemeClr val="tx1"/>
                </a:solidFill>
                <a:effectLst/>
                <a:latin typeface="+mn-lt"/>
                <a:ea typeface="+mn-ea"/>
                <a:cs typeface="+mn-cs"/>
              </a:rPr>
              <a:t> </a:t>
            </a:r>
            <a:endParaRPr kumimoji="1" lang="ja-JP" altLang="ja-JP" sz="1200" kern="1200" dirty="0">
              <a:solidFill>
                <a:schemeClr val="tx1"/>
              </a:solidFill>
              <a:effectLst/>
              <a:latin typeface="+mn-lt"/>
              <a:ea typeface="+mn-ea"/>
              <a:cs typeface="+mn-cs"/>
            </a:endParaRPr>
          </a:p>
          <a:p>
            <a:r>
              <a:rPr kumimoji="1" lang="ja-JP" altLang="ja-JP" sz="1200" kern="1200" dirty="0">
                <a:solidFill>
                  <a:schemeClr val="tx1"/>
                </a:solidFill>
                <a:effectLst/>
                <a:latin typeface="+mn-lt"/>
                <a:ea typeface="+mn-ea"/>
                <a:cs typeface="+mn-cs"/>
              </a:rPr>
              <a:t>ソフトウェアを開発する企業は、今、どのクライアントが次の市場を制覇するかを見極めようとしています。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147</a:t>
            </a:fld>
            <a:endParaRPr kumimoji="1" lang="ja-JP" altLang="en-US"/>
          </a:p>
        </p:txBody>
      </p:sp>
    </p:spTree>
    <p:extLst>
      <p:ext uri="{BB962C8B-B14F-4D97-AF65-F5344CB8AC3E}">
        <p14:creationId xmlns:p14="http://schemas.microsoft.com/office/powerpoint/2010/main" val="190720126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148</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174439448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en-US" altLang="ja-JP" dirty="0" smtClean="0"/>
              <a:t>2015</a:t>
            </a:r>
            <a:r>
              <a:rPr kumimoji="1" lang="ja-JP" altLang="en-US" dirty="0" smtClean="0"/>
              <a:t>年、</a:t>
            </a:r>
            <a:r>
              <a:rPr kumimoji="1" lang="en-US" altLang="ja-JP" dirty="0" smtClean="0"/>
              <a:t>Microsoft</a:t>
            </a:r>
            <a:r>
              <a:rPr kumimoji="1" lang="ja-JP" altLang="en-US" dirty="0" smtClean="0"/>
              <a:t>は新ブラウザ「</a:t>
            </a:r>
            <a:r>
              <a:rPr kumimoji="1" lang="en-US" altLang="ja-JP" dirty="0" smtClean="0"/>
              <a:t>Edge</a:t>
            </a:r>
            <a:r>
              <a:rPr kumimoji="1" lang="ja-JP" altLang="en-US" dirty="0" smtClean="0"/>
              <a:t>」を発表しました。</a:t>
            </a:r>
            <a:r>
              <a:rPr kumimoji="1" lang="en-US" altLang="ja-JP" dirty="0" smtClean="0"/>
              <a:t>IE</a:t>
            </a:r>
            <a:r>
              <a:rPr kumimoji="1" lang="ja-JP" altLang="en-US" dirty="0" smtClean="0"/>
              <a:t>は</a:t>
            </a:r>
            <a:r>
              <a:rPr kumimoji="1" lang="en-US" altLang="ja-JP" dirty="0" smtClean="0"/>
              <a:t>Microsoft</a:t>
            </a:r>
            <a:r>
              <a:rPr kumimoji="1" lang="ja-JP" altLang="en-US" dirty="0" smtClean="0"/>
              <a:t>が独自に</a:t>
            </a:r>
            <a:r>
              <a:rPr kumimoji="1" lang="en-US" altLang="ja-JP" dirty="0" smtClean="0"/>
              <a:t>HTML</a:t>
            </a:r>
            <a:r>
              <a:rPr kumimoji="1" lang="ja-JP" altLang="en-US" dirty="0" smtClean="0"/>
              <a:t>を拡張したり、機能拡張のための</a:t>
            </a:r>
            <a:r>
              <a:rPr kumimoji="1" lang="en-US" altLang="ja-JP" dirty="0" smtClean="0"/>
              <a:t>ActiveX</a:t>
            </a:r>
            <a:r>
              <a:rPr kumimoji="1" lang="ja-JP" altLang="en-US" dirty="0" smtClean="0"/>
              <a:t>など、</a:t>
            </a:r>
            <a:r>
              <a:rPr kumimoji="1" lang="en-US" altLang="ja-JP" dirty="0" smtClean="0"/>
              <a:t>Web</a:t>
            </a:r>
            <a:r>
              <a:rPr kumimoji="1" lang="ja-JP" altLang="en-US" dirty="0" smtClean="0"/>
              <a:t>標準とは違う拡張が行われており、他のブラウザとの互換性がなくなるなど、ネットコミュニティからは批判されてきました。</a:t>
            </a:r>
            <a:endParaRPr kumimoji="1" lang="en-US" altLang="ja-JP" dirty="0" smtClean="0"/>
          </a:p>
          <a:p>
            <a:r>
              <a:rPr kumimoji="1" lang="en-US" altLang="ja-JP" dirty="0" smtClean="0"/>
              <a:t>Microsoft</a:t>
            </a:r>
            <a:r>
              <a:rPr kumimoji="1" lang="ja-JP" altLang="en-US" dirty="0" smtClean="0"/>
              <a:t>は、</a:t>
            </a:r>
            <a:r>
              <a:rPr kumimoji="1" lang="en-US" altLang="ja-JP" dirty="0" smtClean="0"/>
              <a:t>IE</a:t>
            </a:r>
            <a:r>
              <a:rPr kumimoji="1" lang="ja-JP" altLang="en-US" dirty="0" smtClean="0"/>
              <a:t>のレンダリングエンジンである</a:t>
            </a:r>
            <a:r>
              <a:rPr kumimoji="1" lang="en-US" altLang="ja-JP" dirty="0" smtClean="0"/>
              <a:t>Trident</a:t>
            </a:r>
            <a:r>
              <a:rPr kumimoji="1" lang="ja-JP" altLang="en-US" dirty="0" smtClean="0"/>
              <a:t>を作り直し、</a:t>
            </a:r>
            <a:r>
              <a:rPr kumimoji="1" lang="en-US" altLang="ja-JP" dirty="0" smtClean="0"/>
              <a:t>Ajax</a:t>
            </a:r>
            <a:r>
              <a:rPr kumimoji="1" lang="ja-JP" altLang="en-US" dirty="0" smtClean="0"/>
              <a:t>を高速化し、</a:t>
            </a:r>
            <a:r>
              <a:rPr kumimoji="1" lang="en-US" altLang="ja-JP" dirty="0" smtClean="0"/>
              <a:t>HTML5</a:t>
            </a:r>
            <a:r>
              <a:rPr kumimoji="1" lang="ja-JP" altLang="en-US" dirty="0" smtClean="0"/>
              <a:t>など</a:t>
            </a:r>
            <a:r>
              <a:rPr kumimoji="1" lang="en-US" altLang="ja-JP" dirty="0" smtClean="0"/>
              <a:t>Web</a:t>
            </a:r>
            <a:r>
              <a:rPr kumimoji="1" lang="ja-JP" altLang="en-US" dirty="0" smtClean="0"/>
              <a:t>標準を取り入れると共に、従来の独自拡張の</a:t>
            </a:r>
            <a:r>
              <a:rPr kumimoji="1" lang="en-US" altLang="ja-JP" dirty="0" smtClean="0"/>
              <a:t>HTML</a:t>
            </a:r>
            <a:r>
              <a:rPr kumimoji="1" lang="ja-JP" altLang="en-US" dirty="0" smtClean="0"/>
              <a:t>や</a:t>
            </a:r>
            <a:r>
              <a:rPr kumimoji="1" lang="en-US" altLang="ja-JP" dirty="0" smtClean="0"/>
              <a:t>ActiveX</a:t>
            </a:r>
            <a:r>
              <a:rPr kumimoji="1" lang="ja-JP" altLang="en-US" dirty="0" smtClean="0"/>
              <a:t>をサポートしない新ブラウザとして</a:t>
            </a:r>
            <a:r>
              <a:rPr kumimoji="1" lang="en-US" altLang="ja-JP" dirty="0" smtClean="0"/>
              <a:t>Edge</a:t>
            </a:r>
            <a:r>
              <a:rPr kumimoji="1" lang="ja-JP" altLang="en-US" dirty="0" err="1" smtClean="0"/>
              <a:t>を開</a:t>
            </a:r>
            <a:r>
              <a:rPr kumimoji="1" lang="ja-JP" altLang="en-US" dirty="0" smtClean="0"/>
              <a:t>発したのです。</a:t>
            </a:r>
            <a:endParaRPr kumimoji="1" lang="en-US" altLang="ja-JP" dirty="0" smtClean="0"/>
          </a:p>
          <a:p>
            <a:r>
              <a:rPr kumimoji="1" lang="ja-JP" altLang="en-US" dirty="0" smtClean="0"/>
              <a:t>これは、</a:t>
            </a:r>
            <a:r>
              <a:rPr kumimoji="1" lang="en-US" altLang="ja-JP" dirty="0" smtClean="0"/>
              <a:t>Microsoft</a:t>
            </a:r>
            <a:r>
              <a:rPr kumimoji="1" lang="ja-JP" altLang="en-US" dirty="0" err="1" smtClean="0"/>
              <a:t>の置</a:t>
            </a:r>
            <a:r>
              <a:rPr kumimoji="1" lang="ja-JP" altLang="en-US" dirty="0" smtClean="0"/>
              <a:t>かれた環境が激変したことと無関係では無いでしょう。</a:t>
            </a:r>
            <a:r>
              <a:rPr kumimoji="1" lang="en-US" altLang="ja-JP" dirty="0" smtClean="0"/>
              <a:t>Microsoft</a:t>
            </a:r>
            <a:r>
              <a:rPr kumimoji="1" lang="ja-JP" altLang="en-US" dirty="0" smtClean="0"/>
              <a:t>は一気に独自路線から標準重視路線に転換したのです。</a:t>
            </a:r>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149</a:t>
            </a:fld>
            <a:endParaRPr kumimoji="1" lang="ja-JP" altLang="en-US"/>
          </a:p>
        </p:txBody>
      </p:sp>
    </p:spTree>
    <p:extLst>
      <p:ext uri="{BB962C8B-B14F-4D97-AF65-F5344CB8AC3E}">
        <p14:creationId xmlns:p14="http://schemas.microsoft.com/office/powerpoint/2010/main" val="141178425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46083" name="ノート プレースホルダ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ja-JP" altLang="en-US" dirty="0" smtClean="0">
                <a:latin typeface="Calibri" charset="0"/>
                <a:ea typeface="ＭＳ Ｐゴシック" charset="0"/>
              </a:rPr>
              <a:t>ところで、主要なブラウザーには系統があるのをご存じでしょうか？ここで、ブラウザの心臓部ともいえるエンジンについて見ていきます。</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ja-JP" altLang="en-US" dirty="0" smtClean="0">
                <a:latin typeface="Calibri" charset="0"/>
                <a:ea typeface="ＭＳ Ｐゴシック" charset="0"/>
              </a:rPr>
              <a:t>ブラウザエンジンとは、</a:t>
            </a:r>
            <a:r>
              <a:rPr lang="en-US" altLang="ja-JP" dirty="0" smtClean="0">
                <a:latin typeface="Calibri" charset="0"/>
                <a:ea typeface="ＭＳ Ｐゴシック" charset="0"/>
              </a:rPr>
              <a:t>HTML</a:t>
            </a:r>
            <a:r>
              <a:rPr lang="ja-JP" altLang="en-US" dirty="0" smtClean="0">
                <a:latin typeface="Calibri" charset="0"/>
                <a:ea typeface="ＭＳ Ｐゴシック" charset="0"/>
              </a:rPr>
              <a:t>を読み込んで分法を解釈し、画面上にレイアウトするブラウザの心臓部です。実はブラウザによってこの部分が違うため、レイアウトが一部崩れたり、見た目が変わったりするのです。</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ja-JP" altLang="en-US" dirty="0" smtClean="0">
                <a:latin typeface="Calibri" charset="0"/>
                <a:ea typeface="ＭＳ Ｐゴシック" charset="0"/>
              </a:rPr>
              <a:t>現代の</a:t>
            </a:r>
            <a:r>
              <a:rPr lang="en-US" altLang="ja-JP" dirty="0" smtClean="0">
                <a:latin typeface="Calibri" charset="0"/>
                <a:ea typeface="ＭＳ Ｐゴシック" charset="0"/>
              </a:rPr>
              <a:t>Web</a:t>
            </a:r>
            <a:r>
              <a:rPr lang="ja-JP" altLang="en-US" dirty="0" smtClean="0">
                <a:latin typeface="Calibri" charset="0"/>
                <a:ea typeface="ＭＳ Ｐゴシック" charset="0"/>
              </a:rPr>
              <a:t>ブラウザの祖先と言えるのが</a:t>
            </a:r>
            <a:r>
              <a:rPr lang="en-US" altLang="ja-JP" dirty="0" smtClean="0">
                <a:latin typeface="Calibri" charset="0"/>
                <a:ea typeface="ＭＳ Ｐゴシック" charset="0"/>
              </a:rPr>
              <a:t>NCSA Mosaic</a:t>
            </a:r>
            <a:r>
              <a:rPr lang="ja-JP" altLang="en-US" dirty="0" smtClean="0">
                <a:latin typeface="Calibri" charset="0"/>
                <a:ea typeface="ＭＳ Ｐゴシック" charset="0"/>
              </a:rPr>
              <a:t>です。米国立スーパーコンピュータ応用研究所（</a:t>
            </a:r>
            <a:r>
              <a:rPr lang="en-US" altLang="ja-JP" dirty="0" smtClean="0">
                <a:latin typeface="Calibri" charset="0"/>
                <a:ea typeface="ＭＳ Ｐゴシック" charset="0"/>
              </a:rPr>
              <a:t>NCSA</a:t>
            </a:r>
            <a:r>
              <a:rPr lang="ja-JP" altLang="en-US" dirty="0" smtClean="0">
                <a:latin typeface="Calibri" charset="0"/>
                <a:ea typeface="ＭＳ Ｐゴシック" charset="0"/>
              </a:rPr>
              <a:t>）が</a:t>
            </a:r>
            <a:r>
              <a:rPr lang="en-US" altLang="ja-JP" dirty="0" smtClean="0">
                <a:latin typeface="Calibri" charset="0"/>
                <a:ea typeface="ＭＳ Ｐゴシック" charset="0"/>
              </a:rPr>
              <a:t>1993</a:t>
            </a:r>
            <a:r>
              <a:rPr lang="ja-JP" altLang="en-US" dirty="0" smtClean="0">
                <a:latin typeface="Calibri" charset="0"/>
                <a:ea typeface="ＭＳ Ｐゴシック" charset="0"/>
              </a:rPr>
              <a:t>年にリリースしました。</a:t>
            </a:r>
            <a:endParaRPr lang="en-US" altLang="ja-JP" dirty="0" smtClean="0">
              <a:latin typeface="Calibri" charset="0"/>
              <a:ea typeface="ＭＳ Ｐゴシック" charset="0"/>
            </a:endParaRPr>
          </a:p>
          <a:p>
            <a:r>
              <a:rPr lang="ja-JP" altLang="en-US" dirty="0" smtClean="0">
                <a:latin typeface="Calibri" charset="0"/>
                <a:ea typeface="ＭＳ Ｐゴシック" charset="0"/>
              </a:rPr>
              <a:t>この</a:t>
            </a:r>
            <a:r>
              <a:rPr lang="en-US" altLang="ja-JP" dirty="0" smtClean="0">
                <a:latin typeface="Calibri" charset="0"/>
                <a:ea typeface="ＭＳ Ｐゴシック" charset="0"/>
              </a:rPr>
              <a:t>Mosaic</a:t>
            </a:r>
            <a:r>
              <a:rPr lang="ja-JP" altLang="en-US" dirty="0" smtClean="0">
                <a:latin typeface="Calibri" charset="0"/>
                <a:ea typeface="ＭＳ Ｐゴシック" charset="0"/>
              </a:rPr>
              <a:t>から派生したのが、</a:t>
            </a:r>
            <a:r>
              <a:rPr lang="en-US" altLang="ja-JP" dirty="0" err="1" smtClean="0">
                <a:latin typeface="Calibri" charset="0"/>
                <a:ea typeface="ＭＳ Ｐゴシック" charset="0"/>
              </a:rPr>
              <a:t>NetScape</a:t>
            </a:r>
            <a:r>
              <a:rPr lang="ja-JP" altLang="en-US" dirty="0" smtClean="0">
                <a:latin typeface="Calibri" charset="0"/>
                <a:ea typeface="ＭＳ Ｐゴシック" charset="0"/>
              </a:rPr>
              <a:t>と</a:t>
            </a:r>
            <a:r>
              <a:rPr lang="en-US" altLang="ja-JP" dirty="0" smtClean="0">
                <a:latin typeface="Calibri" charset="0"/>
                <a:ea typeface="ＭＳ Ｐゴシック" charset="0"/>
              </a:rPr>
              <a:t>Internet Explorer</a:t>
            </a:r>
            <a:r>
              <a:rPr lang="ja-JP" altLang="en-US" dirty="0" smtClean="0">
                <a:latin typeface="Calibri" charset="0"/>
                <a:ea typeface="ＭＳ Ｐゴシック" charset="0"/>
              </a:rPr>
              <a:t>です。いわば兄弟のようなものです。</a:t>
            </a:r>
            <a:r>
              <a:rPr lang="en-US" altLang="ja-JP" dirty="0" smtClean="0">
                <a:latin typeface="Calibri" charset="0"/>
                <a:ea typeface="ＭＳ Ｐゴシック" charset="0"/>
              </a:rPr>
              <a:t>IE</a:t>
            </a:r>
            <a:r>
              <a:rPr lang="ja-JP" altLang="en-US" dirty="0" smtClean="0">
                <a:latin typeface="Calibri" charset="0"/>
                <a:ea typeface="ＭＳ Ｐゴシック" charset="0"/>
              </a:rPr>
              <a:t>は</a:t>
            </a:r>
            <a:r>
              <a:rPr lang="en-US" altLang="ja-JP" dirty="0" smtClean="0">
                <a:latin typeface="Calibri" charset="0"/>
                <a:ea typeface="ＭＳ Ｐゴシック" charset="0"/>
              </a:rPr>
              <a:t>95</a:t>
            </a:r>
            <a:r>
              <a:rPr lang="ja-JP" altLang="en-US" dirty="0" smtClean="0">
                <a:latin typeface="Calibri" charset="0"/>
                <a:ea typeface="ＭＳ Ｐゴシック" charset="0"/>
              </a:rPr>
              <a:t>年にリリースされた</a:t>
            </a:r>
            <a:r>
              <a:rPr lang="en-US" altLang="ja-JP" dirty="0" smtClean="0">
                <a:latin typeface="Calibri" charset="0"/>
                <a:ea typeface="ＭＳ Ｐゴシック" charset="0"/>
              </a:rPr>
              <a:t>Windows95</a:t>
            </a:r>
            <a:r>
              <a:rPr lang="ja-JP" altLang="en-US" dirty="0" smtClean="0">
                <a:latin typeface="Calibri" charset="0"/>
                <a:ea typeface="ＭＳ Ｐゴシック" charset="0"/>
              </a:rPr>
              <a:t>にバンドルされ、インターネット時代を牽引しました。その後</a:t>
            </a:r>
            <a:r>
              <a:rPr lang="en-US" altLang="ja-JP" dirty="0" smtClean="0">
                <a:latin typeface="Calibri" charset="0"/>
                <a:ea typeface="ＭＳ Ｐゴシック" charset="0"/>
              </a:rPr>
              <a:t>IE</a:t>
            </a:r>
            <a:r>
              <a:rPr lang="ja-JP" altLang="en-US" dirty="0" smtClean="0">
                <a:latin typeface="Calibri" charset="0"/>
                <a:ea typeface="ＭＳ Ｐゴシック" charset="0"/>
              </a:rPr>
              <a:t>のエンジンは、</a:t>
            </a:r>
            <a:r>
              <a:rPr lang="en-US" altLang="ja-JP" dirty="0" smtClean="0">
                <a:latin typeface="Calibri" charset="0"/>
                <a:ea typeface="ＭＳ Ｐゴシック" charset="0"/>
              </a:rPr>
              <a:t>IE4</a:t>
            </a:r>
            <a:r>
              <a:rPr lang="ja-JP" altLang="en-US" dirty="0" smtClean="0">
                <a:latin typeface="Calibri" charset="0"/>
                <a:ea typeface="ＭＳ Ｐゴシック" charset="0"/>
              </a:rPr>
              <a:t>で自社開発の</a:t>
            </a:r>
            <a:r>
              <a:rPr lang="en-US" altLang="ja-JP" dirty="0" smtClean="0">
                <a:latin typeface="Calibri" charset="0"/>
                <a:ea typeface="ＭＳ Ｐゴシック" charset="0"/>
              </a:rPr>
              <a:t>Trident</a:t>
            </a:r>
            <a:r>
              <a:rPr lang="ja-JP" altLang="en-US" dirty="0" smtClean="0">
                <a:latin typeface="Calibri" charset="0"/>
                <a:ea typeface="ＭＳ Ｐゴシック" charset="0"/>
              </a:rPr>
              <a:t>に置き換わりました。</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en-US" altLang="ja-JP" dirty="0" err="1" smtClean="0">
                <a:latin typeface="Calibri" charset="0"/>
                <a:ea typeface="ＭＳ Ｐゴシック" charset="0"/>
              </a:rPr>
              <a:t>NetScape</a:t>
            </a:r>
            <a:r>
              <a:rPr lang="ja-JP" altLang="en-US" dirty="0" smtClean="0">
                <a:latin typeface="Calibri" charset="0"/>
                <a:ea typeface="ＭＳ Ｐゴシック" charset="0"/>
              </a:rPr>
              <a:t>の開発には、</a:t>
            </a:r>
            <a:r>
              <a:rPr lang="en-US" altLang="ja-JP" dirty="0" smtClean="0">
                <a:latin typeface="Calibri" charset="0"/>
                <a:ea typeface="ＭＳ Ｐゴシック" charset="0"/>
              </a:rPr>
              <a:t>Mosaic</a:t>
            </a:r>
            <a:r>
              <a:rPr lang="ja-JP" altLang="en-US" dirty="0" smtClean="0">
                <a:latin typeface="Calibri" charset="0"/>
                <a:ea typeface="ＭＳ Ｐゴシック" charset="0"/>
              </a:rPr>
              <a:t>の開発者が参画しており、</a:t>
            </a:r>
            <a:r>
              <a:rPr lang="en-US" altLang="ja-JP" dirty="0" smtClean="0">
                <a:latin typeface="Calibri" charset="0"/>
                <a:ea typeface="ＭＳ Ｐゴシック" charset="0"/>
              </a:rPr>
              <a:t>Mosaic</a:t>
            </a:r>
            <a:r>
              <a:rPr lang="ja-JP" altLang="en-US" dirty="0" smtClean="0">
                <a:latin typeface="Calibri" charset="0"/>
                <a:ea typeface="ＭＳ Ｐゴシック" charset="0"/>
              </a:rPr>
              <a:t>の直系と言えます。</a:t>
            </a:r>
            <a:r>
              <a:rPr lang="en-US" altLang="ja-JP" dirty="0" smtClean="0">
                <a:latin typeface="Calibri" charset="0"/>
                <a:ea typeface="ＭＳ Ｐゴシック" charset="0"/>
              </a:rPr>
              <a:t>1994</a:t>
            </a:r>
            <a:r>
              <a:rPr lang="ja-JP" altLang="en-US" dirty="0" smtClean="0">
                <a:latin typeface="Calibri" charset="0"/>
                <a:ea typeface="ＭＳ Ｐゴシック" charset="0"/>
              </a:rPr>
              <a:t>年に</a:t>
            </a:r>
            <a:r>
              <a:rPr lang="en-US" altLang="ja-JP" dirty="0" err="1" smtClean="0">
                <a:latin typeface="Calibri" charset="0"/>
                <a:ea typeface="ＭＳ Ｐゴシック" charset="0"/>
              </a:rPr>
              <a:t>NetScape</a:t>
            </a:r>
            <a:r>
              <a:rPr lang="en-US" altLang="ja-JP" dirty="0" smtClean="0">
                <a:latin typeface="Calibri" charset="0"/>
                <a:ea typeface="ＭＳ Ｐゴシック" charset="0"/>
              </a:rPr>
              <a:t> Navigator</a:t>
            </a:r>
            <a:r>
              <a:rPr lang="ja-JP" altLang="en-US" dirty="0" err="1" smtClean="0">
                <a:latin typeface="Calibri" charset="0"/>
                <a:ea typeface="ＭＳ Ｐゴシック" charset="0"/>
              </a:rPr>
              <a:t>がリ</a:t>
            </a:r>
            <a:r>
              <a:rPr lang="ja-JP" altLang="en-US" dirty="0" smtClean="0">
                <a:latin typeface="Calibri" charset="0"/>
                <a:ea typeface="ＭＳ Ｐゴシック" charset="0"/>
              </a:rPr>
              <a:t>リースされ、</a:t>
            </a:r>
            <a:r>
              <a:rPr lang="en-US" altLang="ja-JP" dirty="0" smtClean="0">
                <a:latin typeface="Calibri" charset="0"/>
                <a:ea typeface="ＭＳ Ｐゴシック" charset="0"/>
              </a:rPr>
              <a:t>Windwos95</a:t>
            </a:r>
            <a:r>
              <a:rPr lang="ja-JP" altLang="en-US" dirty="0" smtClean="0">
                <a:latin typeface="Calibri" charset="0"/>
                <a:ea typeface="ＭＳ Ｐゴシック" charset="0"/>
              </a:rPr>
              <a:t>がリリースされるまでは圧倒的なシェアを誇っていました。その後、</a:t>
            </a:r>
            <a:r>
              <a:rPr lang="en-US" altLang="ja-JP" dirty="0" err="1" smtClean="0">
                <a:latin typeface="Calibri" charset="0"/>
                <a:ea typeface="ＭＳ Ｐゴシック" charset="0"/>
              </a:rPr>
              <a:t>NetScape</a:t>
            </a:r>
            <a:r>
              <a:rPr lang="ja-JP" altLang="en-US" dirty="0" smtClean="0">
                <a:latin typeface="Calibri" charset="0"/>
                <a:ea typeface="ＭＳ Ｐゴシック" charset="0"/>
              </a:rPr>
              <a:t>と</a:t>
            </a:r>
            <a:r>
              <a:rPr lang="en-US" altLang="ja-JP" dirty="0" smtClean="0">
                <a:latin typeface="Calibri" charset="0"/>
                <a:ea typeface="ＭＳ Ｐゴシック" charset="0"/>
              </a:rPr>
              <a:t>IE</a:t>
            </a:r>
            <a:r>
              <a:rPr lang="ja-JP" altLang="en-US" dirty="0" smtClean="0">
                <a:latin typeface="Calibri" charset="0"/>
                <a:ea typeface="ＭＳ Ｐゴシック" charset="0"/>
              </a:rPr>
              <a:t>の熾烈な闘いが始まりましたが、</a:t>
            </a:r>
            <a:r>
              <a:rPr lang="en-US" altLang="ja-JP" dirty="0" smtClean="0">
                <a:latin typeface="Calibri" charset="0"/>
                <a:ea typeface="ＭＳ Ｐゴシック" charset="0"/>
              </a:rPr>
              <a:t>Windows95</a:t>
            </a:r>
            <a:r>
              <a:rPr lang="ja-JP" altLang="en-US" dirty="0" smtClean="0">
                <a:latin typeface="Calibri" charset="0"/>
                <a:ea typeface="ＭＳ Ｐゴシック" charset="0"/>
              </a:rPr>
              <a:t>の普及と共に有料の</a:t>
            </a:r>
            <a:r>
              <a:rPr lang="en-US" altLang="ja-JP" dirty="0" err="1" smtClean="0">
                <a:latin typeface="Calibri" charset="0"/>
                <a:ea typeface="ＭＳ Ｐゴシック" charset="0"/>
              </a:rPr>
              <a:t>NetScape</a:t>
            </a:r>
            <a:r>
              <a:rPr lang="ja-JP" altLang="en-US" dirty="0" smtClean="0">
                <a:latin typeface="Calibri" charset="0"/>
                <a:ea typeface="ＭＳ Ｐゴシック" charset="0"/>
              </a:rPr>
              <a:t>は旗色が悪くなり、</a:t>
            </a:r>
            <a:r>
              <a:rPr lang="en-US" altLang="ja-JP" dirty="0" smtClean="0">
                <a:latin typeface="Calibri" charset="0"/>
                <a:ea typeface="ＭＳ Ｐゴシック" charset="0"/>
              </a:rPr>
              <a:t>2000</a:t>
            </a:r>
            <a:r>
              <a:rPr lang="ja-JP" altLang="en-US" dirty="0" smtClean="0">
                <a:latin typeface="Calibri" charset="0"/>
                <a:ea typeface="ＭＳ Ｐゴシック" charset="0"/>
              </a:rPr>
              <a:t>年までには</a:t>
            </a:r>
            <a:r>
              <a:rPr lang="en-US" altLang="ja-JP" dirty="0" smtClean="0">
                <a:latin typeface="Calibri" charset="0"/>
                <a:ea typeface="ＭＳ Ｐゴシック" charset="0"/>
              </a:rPr>
              <a:t>Windows</a:t>
            </a:r>
            <a:r>
              <a:rPr lang="ja-JP" altLang="en-US" dirty="0" smtClean="0">
                <a:latin typeface="Calibri" charset="0"/>
                <a:ea typeface="ＭＳ Ｐゴシック" charset="0"/>
              </a:rPr>
              <a:t>の圧倒的なシェアと共に、ブラウザ戦争も</a:t>
            </a:r>
            <a:r>
              <a:rPr lang="en-US" altLang="ja-JP" dirty="0" smtClean="0">
                <a:latin typeface="Calibri" charset="0"/>
                <a:ea typeface="ＭＳ Ｐゴシック" charset="0"/>
              </a:rPr>
              <a:t>IE</a:t>
            </a:r>
            <a:r>
              <a:rPr lang="ja-JP" altLang="en-US" dirty="0" smtClean="0">
                <a:latin typeface="Calibri" charset="0"/>
                <a:ea typeface="ＭＳ Ｐゴシック" charset="0"/>
              </a:rPr>
              <a:t>の圧勝で幕を閉じます。</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ja-JP" altLang="en-US" dirty="0" smtClean="0">
                <a:latin typeface="Calibri" charset="0"/>
                <a:ea typeface="ＭＳ Ｐゴシック" charset="0"/>
              </a:rPr>
              <a:t>この間に行われた</a:t>
            </a:r>
            <a:r>
              <a:rPr lang="en-US" altLang="ja-JP" dirty="0" smtClean="0">
                <a:latin typeface="Calibri" charset="0"/>
                <a:ea typeface="ＭＳ Ｐゴシック" charset="0"/>
              </a:rPr>
              <a:t>IE</a:t>
            </a:r>
            <a:r>
              <a:rPr lang="ja-JP" altLang="en-US" dirty="0" smtClean="0">
                <a:latin typeface="Calibri" charset="0"/>
                <a:ea typeface="ＭＳ Ｐゴシック" charset="0"/>
              </a:rPr>
              <a:t>と</a:t>
            </a:r>
            <a:r>
              <a:rPr lang="en-US" altLang="ja-JP" dirty="0" err="1" smtClean="0">
                <a:latin typeface="Calibri" charset="0"/>
                <a:ea typeface="ＭＳ Ｐゴシック" charset="0"/>
              </a:rPr>
              <a:t>NetScape</a:t>
            </a:r>
            <a:r>
              <a:rPr lang="ja-JP" altLang="en-US" dirty="0" smtClean="0">
                <a:latin typeface="Calibri" charset="0"/>
                <a:ea typeface="ＭＳ Ｐゴシック" charset="0"/>
              </a:rPr>
              <a:t>の機能強化競争が、独自仕様の横行やブラウザ間の互換性を損なった原因とも言われています。</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en-US" altLang="ja-JP" dirty="0" err="1" smtClean="0">
                <a:latin typeface="Calibri" charset="0"/>
                <a:ea typeface="ＭＳ Ｐゴシック" charset="0"/>
              </a:rPr>
              <a:t>NetScape</a:t>
            </a:r>
            <a:r>
              <a:rPr lang="ja-JP" altLang="en-US" dirty="0" smtClean="0">
                <a:latin typeface="Calibri" charset="0"/>
                <a:ea typeface="ＭＳ Ｐゴシック" charset="0"/>
              </a:rPr>
              <a:t>は</a:t>
            </a:r>
            <a:r>
              <a:rPr lang="en-US" altLang="ja-JP" dirty="0" smtClean="0">
                <a:latin typeface="Calibri" charset="0"/>
                <a:ea typeface="ＭＳ Ｐゴシック" charset="0"/>
              </a:rPr>
              <a:t>1998</a:t>
            </a:r>
            <a:r>
              <a:rPr lang="ja-JP" altLang="en-US" dirty="0" smtClean="0">
                <a:latin typeface="Calibri" charset="0"/>
                <a:ea typeface="ＭＳ Ｐゴシック" charset="0"/>
              </a:rPr>
              <a:t>年にコースを公開しましたがシェアの低下は止まらず、</a:t>
            </a:r>
            <a:r>
              <a:rPr lang="en-US" altLang="ja-JP" dirty="0" smtClean="0">
                <a:latin typeface="Calibri" charset="0"/>
                <a:ea typeface="ＭＳ Ｐゴシック" charset="0"/>
              </a:rPr>
              <a:t>2002</a:t>
            </a:r>
            <a:r>
              <a:rPr lang="ja-JP" altLang="en-US" dirty="0" smtClean="0">
                <a:latin typeface="Calibri" charset="0"/>
                <a:ea typeface="ＭＳ Ｐゴシック" charset="0"/>
              </a:rPr>
              <a:t>年に開発を停止しました。一方で公開されたソースコードをベースにして</a:t>
            </a:r>
            <a:r>
              <a:rPr lang="en-US" altLang="ja-JP" dirty="0" smtClean="0">
                <a:latin typeface="Calibri" charset="0"/>
                <a:ea typeface="ＭＳ Ｐゴシック" charset="0"/>
              </a:rPr>
              <a:t>Mozilla Firefox</a:t>
            </a:r>
            <a:r>
              <a:rPr lang="ja-JP" altLang="en-US" dirty="0" smtClean="0">
                <a:latin typeface="Calibri" charset="0"/>
                <a:ea typeface="ＭＳ Ｐゴシック" charset="0"/>
              </a:rPr>
              <a:t>の開発が行われており、現在に至っています。</a:t>
            </a:r>
            <a:r>
              <a:rPr lang="en-US" altLang="ja-JP" dirty="0" smtClean="0">
                <a:latin typeface="Calibri" charset="0"/>
                <a:ea typeface="ＭＳ Ｐゴシック" charset="0"/>
              </a:rPr>
              <a:t>Firefox</a:t>
            </a:r>
            <a:r>
              <a:rPr lang="ja-JP" altLang="en-US" dirty="0" smtClean="0">
                <a:latin typeface="Calibri" charset="0"/>
                <a:ea typeface="ＭＳ Ｐゴシック" charset="0"/>
              </a:rPr>
              <a:t>のエンジンは</a:t>
            </a:r>
            <a:r>
              <a:rPr lang="en-US" altLang="ja-JP" dirty="0" err="1" smtClean="0">
                <a:latin typeface="Calibri" charset="0"/>
                <a:ea typeface="ＭＳ Ｐゴシック" charset="0"/>
              </a:rPr>
              <a:t>NetScape</a:t>
            </a:r>
            <a:r>
              <a:rPr lang="ja-JP" altLang="en-US" dirty="0" smtClean="0">
                <a:latin typeface="Calibri" charset="0"/>
                <a:ea typeface="ＭＳ Ｐゴシック" charset="0"/>
              </a:rPr>
              <a:t>が開発した</a:t>
            </a:r>
            <a:r>
              <a:rPr lang="en-US" altLang="ja-JP" dirty="0" smtClean="0">
                <a:latin typeface="Calibri" charset="0"/>
                <a:ea typeface="ＭＳ Ｐゴシック" charset="0"/>
              </a:rPr>
              <a:t>Gecko</a:t>
            </a:r>
            <a:r>
              <a:rPr lang="ja-JP" altLang="en-US" dirty="0" smtClean="0">
                <a:latin typeface="Calibri" charset="0"/>
                <a:ea typeface="ＭＳ Ｐゴシック" charset="0"/>
              </a:rPr>
              <a:t>です。</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ja-JP" altLang="en-US" dirty="0" smtClean="0">
                <a:latin typeface="Calibri" charset="0"/>
                <a:ea typeface="ＭＳ Ｐゴシック" charset="0"/>
              </a:rPr>
              <a:t>このように、同じ祖先から出発した</a:t>
            </a:r>
            <a:r>
              <a:rPr lang="en-US" altLang="ja-JP" dirty="0" smtClean="0">
                <a:latin typeface="Calibri" charset="0"/>
                <a:ea typeface="ＭＳ Ｐゴシック" charset="0"/>
              </a:rPr>
              <a:t>2</a:t>
            </a:r>
            <a:r>
              <a:rPr lang="ja-JP" altLang="en-US" dirty="0" smtClean="0">
                <a:latin typeface="Calibri" charset="0"/>
                <a:ea typeface="ＭＳ Ｐゴシック" charset="0"/>
              </a:rPr>
              <a:t>大ブラウザは様々な経緯を経てまったく違うエンジンをベースとするものになっています。このほかにも様々なブラウザがありますが、独自のエンジンを持つもの、</a:t>
            </a:r>
            <a:r>
              <a:rPr lang="en-US" altLang="ja-JP" dirty="0" smtClean="0">
                <a:latin typeface="Calibri" charset="0"/>
                <a:ea typeface="ＭＳ Ｐゴシック" charset="0"/>
              </a:rPr>
              <a:t>IE</a:t>
            </a:r>
            <a:r>
              <a:rPr lang="ja-JP" altLang="en-US" dirty="0" smtClean="0">
                <a:latin typeface="Calibri" charset="0"/>
                <a:ea typeface="ＭＳ Ｐゴシック" charset="0"/>
              </a:rPr>
              <a:t>のエンジンを流用しているものなど様々です。</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ja-JP" altLang="en-US" dirty="0" smtClean="0">
                <a:latin typeface="Calibri" charset="0"/>
                <a:ea typeface="ＭＳ Ｐゴシック" charset="0"/>
              </a:rPr>
              <a:t>そこに、第</a:t>
            </a:r>
            <a:r>
              <a:rPr lang="en-US" altLang="ja-JP" dirty="0" smtClean="0">
                <a:latin typeface="Calibri" charset="0"/>
                <a:ea typeface="ＭＳ Ｐゴシック" charset="0"/>
              </a:rPr>
              <a:t>3</a:t>
            </a:r>
            <a:r>
              <a:rPr lang="ja-JP" altLang="en-US" dirty="0" smtClean="0">
                <a:latin typeface="Calibri" charset="0"/>
                <a:ea typeface="ＭＳ Ｐゴシック" charset="0"/>
              </a:rPr>
              <a:t>の勢力が登場します。オープンソースのブラウザエンジンおよび</a:t>
            </a:r>
            <a:r>
              <a:rPr lang="en-US" altLang="ja-JP" dirty="0" smtClean="0">
                <a:latin typeface="Calibri" charset="0"/>
                <a:ea typeface="ＭＳ Ｐゴシック" charset="0"/>
              </a:rPr>
              <a:t>JavaScript</a:t>
            </a:r>
            <a:r>
              <a:rPr lang="ja-JP" altLang="en-US" dirty="0" smtClean="0">
                <a:latin typeface="Calibri" charset="0"/>
                <a:ea typeface="ＭＳ Ｐゴシック" charset="0"/>
              </a:rPr>
              <a:t>エンジンである</a:t>
            </a:r>
            <a:r>
              <a:rPr lang="en-US" altLang="ja-JP" dirty="0" smtClean="0">
                <a:latin typeface="Calibri" charset="0"/>
                <a:ea typeface="ＭＳ Ｐゴシック" charset="0"/>
              </a:rPr>
              <a:t>KHTML</a:t>
            </a:r>
            <a:r>
              <a:rPr lang="ja-JP" altLang="en-US" dirty="0" smtClean="0">
                <a:latin typeface="Calibri" charset="0"/>
                <a:ea typeface="ＭＳ Ｐゴシック" charset="0"/>
              </a:rPr>
              <a:t>と</a:t>
            </a:r>
            <a:r>
              <a:rPr lang="en-US" altLang="ja-JP" dirty="0" smtClean="0">
                <a:latin typeface="Calibri" charset="0"/>
                <a:ea typeface="ＭＳ Ｐゴシック" charset="0"/>
              </a:rPr>
              <a:t>KJS</a:t>
            </a:r>
            <a:r>
              <a:rPr lang="ja-JP" altLang="en-US" dirty="0" smtClean="0">
                <a:latin typeface="Calibri" charset="0"/>
                <a:ea typeface="ＭＳ Ｐゴシック" charset="0"/>
              </a:rPr>
              <a:t>をベースに</a:t>
            </a:r>
            <a:r>
              <a:rPr lang="en-US" altLang="ja-JP" dirty="0" smtClean="0">
                <a:latin typeface="Calibri" charset="0"/>
                <a:ea typeface="ＭＳ Ｐゴシック" charset="0"/>
              </a:rPr>
              <a:t>Apple</a:t>
            </a:r>
            <a:r>
              <a:rPr lang="ja-JP" altLang="en-US" dirty="0" smtClean="0">
                <a:latin typeface="Calibri" charset="0"/>
                <a:ea typeface="ＭＳ Ｐゴシック" charset="0"/>
              </a:rPr>
              <a:t>が開発した</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です。ソースも公開されています。</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en-US" altLang="ja-JP" dirty="0" err="1" smtClean="0">
                <a:latin typeface="Calibri" charset="0"/>
                <a:ea typeface="ＭＳ Ｐゴシック" charset="0"/>
              </a:rPr>
              <a:t>Webkit</a:t>
            </a:r>
            <a:r>
              <a:rPr lang="ja-JP" altLang="en-US" dirty="0" smtClean="0">
                <a:latin typeface="Calibri" charset="0"/>
                <a:ea typeface="ＭＳ Ｐゴシック" charset="0"/>
              </a:rPr>
              <a:t>は、</a:t>
            </a:r>
            <a:r>
              <a:rPr lang="en-US" altLang="ja-JP" dirty="0" smtClean="0">
                <a:latin typeface="Calibri" charset="0"/>
                <a:ea typeface="ＭＳ Ｐゴシック" charset="0"/>
              </a:rPr>
              <a:t>Macintosh</a:t>
            </a:r>
            <a:r>
              <a:rPr lang="ja-JP" altLang="en-US" dirty="0" smtClean="0">
                <a:latin typeface="Calibri" charset="0"/>
                <a:ea typeface="ＭＳ Ｐゴシック" charset="0"/>
              </a:rPr>
              <a:t>の標準ブラウザである</a:t>
            </a:r>
            <a:r>
              <a:rPr lang="en-US" altLang="ja-JP" dirty="0" smtClean="0">
                <a:latin typeface="Calibri" charset="0"/>
                <a:ea typeface="ＭＳ Ｐゴシック" charset="0"/>
              </a:rPr>
              <a:t>Safari</a:t>
            </a:r>
            <a:r>
              <a:rPr lang="ja-JP" altLang="en-US" dirty="0" smtClean="0">
                <a:latin typeface="Calibri" charset="0"/>
                <a:ea typeface="ＭＳ Ｐゴシック" charset="0"/>
              </a:rPr>
              <a:t>のエンジンとなっているほか、</a:t>
            </a:r>
            <a:r>
              <a:rPr lang="en-US" altLang="ja-JP" dirty="0" smtClean="0">
                <a:latin typeface="Calibri" charset="0"/>
                <a:ea typeface="ＭＳ Ｐゴシック" charset="0"/>
              </a:rPr>
              <a:t>iPhone/iPad</a:t>
            </a:r>
            <a:r>
              <a:rPr lang="ja-JP" altLang="en-US" dirty="0" smtClean="0">
                <a:latin typeface="Calibri" charset="0"/>
                <a:ea typeface="ＭＳ Ｐゴシック" charset="0"/>
              </a:rPr>
              <a:t>の</a:t>
            </a:r>
            <a:r>
              <a:rPr lang="en-US" altLang="ja-JP" dirty="0" smtClean="0">
                <a:latin typeface="Calibri" charset="0"/>
                <a:ea typeface="ＭＳ Ｐゴシック" charset="0"/>
              </a:rPr>
              <a:t>Safari </a:t>
            </a:r>
            <a:r>
              <a:rPr lang="ja-JP" altLang="en-US" dirty="0" err="1" smtClean="0">
                <a:latin typeface="Calibri" charset="0"/>
                <a:ea typeface="ＭＳ Ｐゴシック" charset="0"/>
              </a:rPr>
              <a:t>にも</a:t>
            </a:r>
            <a:r>
              <a:rPr lang="ja-JP" altLang="en-US" dirty="0" smtClean="0">
                <a:latin typeface="Calibri" charset="0"/>
                <a:ea typeface="ＭＳ Ｐゴシック" charset="0"/>
              </a:rPr>
              <a:t>使われています。</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の特徴は、オープンであることに加え、</a:t>
            </a:r>
            <a:r>
              <a:rPr lang="en-US" altLang="ja-JP" dirty="0" smtClean="0">
                <a:latin typeface="Calibri" charset="0"/>
                <a:ea typeface="ＭＳ Ｐゴシック" charset="0"/>
              </a:rPr>
              <a:t>JavaScript</a:t>
            </a:r>
            <a:r>
              <a:rPr lang="ja-JP" altLang="en-US" dirty="0" smtClean="0">
                <a:latin typeface="Calibri" charset="0"/>
                <a:ea typeface="ＭＳ Ｐゴシック" charset="0"/>
              </a:rPr>
              <a:t>の実行速度が速く、</a:t>
            </a:r>
            <a:r>
              <a:rPr lang="en-US" altLang="ja-JP" dirty="0" smtClean="0">
                <a:latin typeface="Calibri" charset="0"/>
                <a:ea typeface="ＭＳ Ｐゴシック" charset="0"/>
              </a:rPr>
              <a:t>Ajax</a:t>
            </a:r>
            <a:r>
              <a:rPr lang="ja-JP" altLang="en-US" dirty="0" smtClean="0">
                <a:latin typeface="Calibri" charset="0"/>
                <a:ea typeface="ＭＳ Ｐゴシック" charset="0"/>
              </a:rPr>
              <a:t>を高速に実行できること、</a:t>
            </a:r>
            <a:r>
              <a:rPr lang="en-US" altLang="ja-JP" dirty="0" smtClean="0">
                <a:latin typeface="Calibri" charset="0"/>
                <a:ea typeface="ＭＳ Ｐゴシック" charset="0"/>
              </a:rPr>
              <a:t>HTML5</a:t>
            </a:r>
            <a:r>
              <a:rPr lang="ja-JP" altLang="en-US" dirty="0" smtClean="0">
                <a:latin typeface="Calibri" charset="0"/>
                <a:ea typeface="ＭＳ Ｐゴシック" charset="0"/>
              </a:rPr>
              <a:t>にいち早く対応していること、モバイルにも対応していることなどです。（</a:t>
            </a:r>
            <a:r>
              <a:rPr lang="en-US" altLang="ja-JP" dirty="0" smtClean="0">
                <a:latin typeface="Calibri" charset="0"/>
                <a:ea typeface="ＭＳ Ｐゴシック" charset="0"/>
              </a:rPr>
              <a:t>Apple</a:t>
            </a:r>
            <a:r>
              <a:rPr lang="ja-JP" altLang="en-US" dirty="0" smtClean="0">
                <a:latin typeface="Calibri" charset="0"/>
                <a:ea typeface="ＭＳ Ｐゴシック" charset="0"/>
              </a:rPr>
              <a:t>は</a:t>
            </a:r>
            <a:r>
              <a:rPr lang="en-US" altLang="ja-JP" dirty="0" smtClean="0">
                <a:latin typeface="Calibri" charset="0"/>
                <a:ea typeface="ＭＳ Ｐゴシック" charset="0"/>
              </a:rPr>
              <a:t>WHAT WG</a:t>
            </a:r>
            <a:r>
              <a:rPr lang="ja-JP" altLang="en-US" dirty="0" smtClean="0">
                <a:latin typeface="Calibri" charset="0"/>
                <a:ea typeface="ＭＳ Ｐゴシック" charset="0"/>
              </a:rPr>
              <a:t>の初期メンバーです）</a:t>
            </a:r>
            <a:endParaRPr lang="en-US" altLang="ja-JP" dirty="0" smtClean="0">
              <a:latin typeface="Calibri" charset="0"/>
              <a:ea typeface="ＭＳ Ｐゴシック" charset="0"/>
            </a:endParaRPr>
          </a:p>
          <a:p>
            <a:r>
              <a:rPr lang="ja-JP" altLang="en-US" dirty="0" smtClean="0">
                <a:latin typeface="Calibri" charset="0"/>
                <a:ea typeface="ＭＳ Ｐゴシック" charset="0"/>
              </a:rPr>
              <a:t>このため、様々な企業が</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をベースにして自社でバイス用のブラウザを開発しています。</a:t>
            </a:r>
            <a:r>
              <a:rPr lang="en-US" altLang="ja-JP" dirty="0" smtClean="0">
                <a:latin typeface="Calibri" charset="0"/>
                <a:ea typeface="ＭＳ Ｐゴシック" charset="0"/>
              </a:rPr>
              <a:t>Google</a:t>
            </a:r>
            <a:r>
              <a:rPr lang="ja-JP" altLang="en-US" dirty="0" smtClean="0">
                <a:latin typeface="Calibri" charset="0"/>
                <a:ea typeface="ＭＳ Ｐゴシック" charset="0"/>
              </a:rPr>
              <a:t>の</a:t>
            </a:r>
            <a:r>
              <a:rPr lang="en-US" altLang="ja-JP" dirty="0" smtClean="0">
                <a:latin typeface="Calibri" charset="0"/>
                <a:ea typeface="ＭＳ Ｐゴシック" charset="0"/>
              </a:rPr>
              <a:t>Chrome</a:t>
            </a:r>
            <a:r>
              <a:rPr lang="ja-JP" altLang="en-US" dirty="0" smtClean="0">
                <a:latin typeface="Calibri" charset="0"/>
                <a:ea typeface="ＭＳ Ｐゴシック" charset="0"/>
              </a:rPr>
              <a:t>も、</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ベースです。（</a:t>
            </a:r>
            <a:r>
              <a:rPr lang="en-US" altLang="ja-JP" dirty="0" smtClean="0">
                <a:latin typeface="Calibri" charset="0"/>
                <a:ea typeface="ＭＳ Ｐゴシック" charset="0"/>
              </a:rPr>
              <a:t>Google</a:t>
            </a:r>
            <a:r>
              <a:rPr lang="ja-JP" altLang="en-US" dirty="0" smtClean="0">
                <a:latin typeface="Calibri" charset="0"/>
                <a:ea typeface="ＭＳ Ｐゴシック" charset="0"/>
              </a:rPr>
              <a:t>は</a:t>
            </a:r>
            <a:r>
              <a:rPr lang="en-US" altLang="ja-JP" dirty="0" smtClean="0">
                <a:latin typeface="Calibri" charset="0"/>
                <a:ea typeface="ＭＳ Ｐゴシック" charset="0"/>
              </a:rPr>
              <a:t>2013</a:t>
            </a:r>
            <a:r>
              <a:rPr lang="ja-JP" altLang="en-US" dirty="0" smtClean="0">
                <a:latin typeface="Calibri" charset="0"/>
                <a:ea typeface="ＭＳ Ｐゴシック" charset="0"/>
              </a:rPr>
              <a:t>年、</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をフォークして新しいエンジンを開発すると表明しました）</a:t>
            </a:r>
            <a:r>
              <a:rPr lang="en-US" altLang="ja-JP" dirty="0" smtClean="0">
                <a:latin typeface="Calibri" charset="0"/>
                <a:ea typeface="ＭＳ Ｐゴシック" charset="0"/>
              </a:rPr>
              <a:t>Nokia</a:t>
            </a:r>
            <a:r>
              <a:rPr lang="ja-JP" altLang="en-US" dirty="0" smtClean="0">
                <a:latin typeface="Calibri" charset="0"/>
                <a:ea typeface="ＭＳ Ｐゴシック" charset="0"/>
              </a:rPr>
              <a:t>も</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の開発に参画していましたが、</a:t>
            </a:r>
            <a:r>
              <a:rPr lang="en-US" altLang="ja-JP" dirty="0" smtClean="0">
                <a:latin typeface="Calibri" charset="0"/>
                <a:ea typeface="ＭＳ Ｐゴシック" charset="0"/>
              </a:rPr>
              <a:t>Microsoft</a:t>
            </a:r>
            <a:r>
              <a:rPr lang="ja-JP" altLang="en-US" dirty="0" smtClean="0">
                <a:latin typeface="Calibri" charset="0"/>
                <a:ea typeface="ＭＳ Ｐゴシック" charset="0"/>
              </a:rPr>
              <a:t>との提携を機に</a:t>
            </a:r>
            <a:r>
              <a:rPr lang="en-US" altLang="ja-JP" dirty="0" smtClean="0">
                <a:latin typeface="Calibri" charset="0"/>
                <a:ea typeface="ＭＳ Ｐゴシック" charset="0"/>
              </a:rPr>
              <a:t>IE</a:t>
            </a:r>
            <a:r>
              <a:rPr lang="ja-JP" altLang="en-US" dirty="0" smtClean="0">
                <a:latin typeface="Calibri" charset="0"/>
                <a:ea typeface="ＭＳ Ｐゴシック" charset="0"/>
              </a:rPr>
              <a:t>のサポートに転換しました。</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ja-JP" altLang="en-US" dirty="0" smtClean="0">
                <a:latin typeface="Calibri" charset="0"/>
                <a:ea typeface="ＭＳ Ｐゴシック" charset="0"/>
              </a:rPr>
              <a:t>この</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をサポートすることのメリットは、簡単に高速な</a:t>
            </a:r>
            <a:r>
              <a:rPr lang="en-US" altLang="ja-JP" dirty="0" smtClean="0">
                <a:latin typeface="Calibri" charset="0"/>
                <a:ea typeface="ＭＳ Ｐゴシック" charset="0"/>
              </a:rPr>
              <a:t>Web</a:t>
            </a:r>
            <a:r>
              <a:rPr lang="ja-JP" altLang="en-US" dirty="0" smtClean="0">
                <a:latin typeface="Calibri" charset="0"/>
                <a:ea typeface="ＭＳ Ｐゴシック" charset="0"/>
              </a:rPr>
              <a:t>ブラウザを開発できることと、他との互換性が保たれることです。ごらんのように、現在、モバイルデバイス用のブラウザは、ほぼ</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ベースとなっており、コンテンツの互換性を考えると、これからも</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が主流になるのではないかと考えられます。</a:t>
            </a:r>
            <a:endParaRPr lang="ja-JP" altLang="en-US" dirty="0">
              <a:latin typeface="Calibri" charset="0"/>
              <a:ea typeface="ＭＳ Ｐゴシック" charset="0"/>
            </a:endParaRPr>
          </a:p>
        </p:txBody>
      </p:sp>
      <p:sp>
        <p:nvSpPr>
          <p:cNvPr id="46084" name="スライド番号プレースホルダ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0"/>
                <a:cs typeface="ＭＳ Ｐゴシック" charset="0"/>
              </a:defRPr>
            </a:lvl1pPr>
            <a:lvl2pPr marL="742950" indent="-285750" eaLnBrk="0" hangingPunct="0">
              <a:defRPr kumimoji="1">
                <a:solidFill>
                  <a:schemeClr val="tx1"/>
                </a:solidFill>
                <a:latin typeface="Arial" charset="0"/>
                <a:ea typeface="ＭＳ Ｐゴシック" charset="0"/>
              </a:defRPr>
            </a:lvl2pPr>
            <a:lvl3pPr marL="1143000" indent="-228600" eaLnBrk="0" hangingPunct="0">
              <a:defRPr kumimoji="1">
                <a:solidFill>
                  <a:schemeClr val="tx1"/>
                </a:solidFill>
                <a:latin typeface="Arial" charset="0"/>
                <a:ea typeface="ＭＳ Ｐゴシック" charset="0"/>
              </a:defRPr>
            </a:lvl3pPr>
            <a:lvl4pPr marL="1600200" indent="-228600" eaLnBrk="0" hangingPunct="0">
              <a:defRPr kumimoji="1">
                <a:solidFill>
                  <a:schemeClr val="tx1"/>
                </a:solidFill>
                <a:latin typeface="Arial" charset="0"/>
                <a:ea typeface="ＭＳ Ｐゴシック" charset="0"/>
              </a:defRPr>
            </a:lvl4pPr>
            <a:lvl5pPr marL="2057400" indent="-228600" eaLnBrk="0" hangingPunct="0">
              <a:defRPr kumimoji="1">
                <a:solidFill>
                  <a:schemeClr val="tx1"/>
                </a:solidFill>
                <a:latin typeface="Arial" charset="0"/>
                <a:ea typeface="ＭＳ Ｐゴシック" charset="0"/>
              </a:defRPr>
            </a:lvl5pPr>
            <a:lvl6pPr marL="2514600" indent="-228600" eaLnBrk="0" fontAlgn="base" hangingPunct="0">
              <a:spcBef>
                <a:spcPct val="0"/>
              </a:spcBef>
              <a:spcAft>
                <a:spcPct val="0"/>
              </a:spcAft>
              <a:defRPr kumimoji="1">
                <a:solidFill>
                  <a:schemeClr val="tx1"/>
                </a:solidFill>
                <a:latin typeface="Arial" charset="0"/>
                <a:ea typeface="ＭＳ Ｐゴシック" charset="0"/>
              </a:defRPr>
            </a:lvl6pPr>
            <a:lvl7pPr marL="2971800" indent="-228600" eaLnBrk="0" fontAlgn="base" hangingPunct="0">
              <a:spcBef>
                <a:spcPct val="0"/>
              </a:spcBef>
              <a:spcAft>
                <a:spcPct val="0"/>
              </a:spcAft>
              <a:defRPr kumimoji="1">
                <a:solidFill>
                  <a:schemeClr val="tx1"/>
                </a:solidFill>
                <a:latin typeface="Arial" charset="0"/>
                <a:ea typeface="ＭＳ Ｐゴシック" charset="0"/>
              </a:defRPr>
            </a:lvl7pPr>
            <a:lvl8pPr marL="3429000" indent="-228600" eaLnBrk="0" fontAlgn="base" hangingPunct="0">
              <a:spcBef>
                <a:spcPct val="0"/>
              </a:spcBef>
              <a:spcAft>
                <a:spcPct val="0"/>
              </a:spcAft>
              <a:defRPr kumimoji="1">
                <a:solidFill>
                  <a:schemeClr val="tx1"/>
                </a:solidFill>
                <a:latin typeface="Arial" charset="0"/>
                <a:ea typeface="ＭＳ Ｐゴシック" charset="0"/>
              </a:defRPr>
            </a:lvl8pPr>
            <a:lvl9pPr marL="3886200" indent="-228600" eaLnBrk="0" fontAlgn="base" hangingPunct="0">
              <a:spcBef>
                <a:spcPct val="0"/>
              </a:spcBef>
              <a:spcAft>
                <a:spcPct val="0"/>
              </a:spcAft>
              <a:defRPr kumimoji="1">
                <a:solidFill>
                  <a:schemeClr val="tx1"/>
                </a:solidFill>
                <a:latin typeface="Arial" charset="0"/>
                <a:ea typeface="ＭＳ Ｐゴシック" charset="0"/>
              </a:defRPr>
            </a:lvl9pPr>
          </a:lstStyle>
          <a:p>
            <a:pPr eaLnBrk="1" hangingPunct="1"/>
            <a:fld id="{13CA3838-2D66-8C48-8DC7-4A286FC9F25D}" type="slidenum">
              <a:rPr lang="ja-JP" altLang="en-US"/>
              <a:pPr eaLnBrk="1" hangingPunct="1"/>
              <a:t>150</a:t>
            </a:fld>
            <a:endParaRPr lang="ja-JP" altLang="en-US"/>
          </a:p>
        </p:txBody>
      </p:sp>
    </p:spTree>
    <p:extLst>
      <p:ext uri="{BB962C8B-B14F-4D97-AF65-F5344CB8AC3E}">
        <p14:creationId xmlns:p14="http://schemas.microsoft.com/office/powerpoint/2010/main" val="72493759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スライド イメージ プレースホルダ 1"/>
          <p:cNvSpPr>
            <a:spLocks noGrp="1" noRot="1" noChangeAspect="1" noTextEdi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46083" name="ノート プレースホルダ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ja-JP" altLang="en-US" dirty="0" smtClean="0">
                <a:latin typeface="Calibri" charset="0"/>
                <a:ea typeface="ＭＳ Ｐゴシック" charset="0"/>
              </a:rPr>
              <a:t>ところが</a:t>
            </a:r>
            <a:r>
              <a:rPr lang="en-US" altLang="ja-JP" dirty="0" smtClean="0">
                <a:latin typeface="Calibri" charset="0"/>
                <a:ea typeface="ＭＳ Ｐゴシック" charset="0"/>
              </a:rPr>
              <a:t>Google</a:t>
            </a:r>
            <a:r>
              <a:rPr lang="ja-JP" altLang="en-US" dirty="0" smtClean="0">
                <a:latin typeface="Calibri" charset="0"/>
                <a:ea typeface="ＭＳ Ｐゴシック" charset="0"/>
              </a:rPr>
              <a:t>は</a:t>
            </a:r>
            <a:r>
              <a:rPr lang="en-US" altLang="ja-JP" dirty="0" smtClean="0">
                <a:latin typeface="Calibri" charset="0"/>
                <a:ea typeface="ＭＳ Ｐゴシック" charset="0"/>
              </a:rPr>
              <a:t>2013</a:t>
            </a:r>
            <a:r>
              <a:rPr lang="ja-JP" altLang="en-US" dirty="0" smtClean="0">
                <a:latin typeface="Calibri" charset="0"/>
                <a:ea typeface="ＭＳ Ｐゴシック" charset="0"/>
              </a:rPr>
              <a:t>年、</a:t>
            </a:r>
            <a:r>
              <a:rPr lang="en-US" altLang="ja-JP" dirty="0" err="1" smtClean="0">
                <a:latin typeface="Calibri" charset="0"/>
                <a:ea typeface="ＭＳ Ｐゴシック" charset="0"/>
              </a:rPr>
              <a:t>Webkit</a:t>
            </a:r>
            <a:r>
              <a:rPr lang="ja-JP" altLang="en-US" dirty="0" smtClean="0">
                <a:latin typeface="Calibri" charset="0"/>
                <a:ea typeface="ＭＳ Ｐゴシック" charset="0"/>
              </a:rPr>
              <a:t>をフォークし、</a:t>
            </a:r>
            <a:r>
              <a:rPr lang="en-US" altLang="ja-JP" dirty="0" smtClean="0">
                <a:latin typeface="Calibri" charset="0"/>
                <a:ea typeface="ＭＳ Ｐゴシック" charset="0"/>
              </a:rPr>
              <a:t>Blink</a:t>
            </a:r>
            <a:r>
              <a:rPr lang="ja-JP" altLang="en-US" dirty="0" smtClean="0">
                <a:latin typeface="Calibri" charset="0"/>
                <a:ea typeface="ＭＳ Ｐゴシック" charset="0"/>
              </a:rPr>
              <a:t>という独自のエンジンに移行しました。（フォークというのは、ソースコードを分岐させて、別の開発プロジェクトを立ち上げることです）</a:t>
            </a:r>
            <a:endParaRPr lang="en-US" altLang="ja-JP" dirty="0" smtClean="0">
              <a:latin typeface="Calibri" charset="0"/>
              <a:ea typeface="ＭＳ Ｐゴシック" charset="0"/>
            </a:endParaRPr>
          </a:p>
          <a:p>
            <a:endParaRPr lang="en-US" altLang="ja-JP" dirty="0" smtClean="0">
              <a:latin typeface="Calibri" charset="0"/>
              <a:ea typeface="ＭＳ Ｐゴシック" charset="0"/>
            </a:endParaRPr>
          </a:p>
          <a:p>
            <a:r>
              <a:rPr lang="ja-JP" altLang="en-US" dirty="0" smtClean="0">
                <a:latin typeface="Calibri" charset="0"/>
                <a:ea typeface="ＭＳ Ｐゴシック" charset="0"/>
              </a:rPr>
              <a:t>技術的な制限事項が理由とされていますが、</a:t>
            </a:r>
            <a:r>
              <a:rPr lang="en-US" altLang="ja-JP" dirty="0" smtClean="0">
                <a:latin typeface="Calibri" charset="0"/>
                <a:ea typeface="ＭＳ Ｐゴシック" charset="0"/>
              </a:rPr>
              <a:t>HTML5</a:t>
            </a:r>
            <a:r>
              <a:rPr lang="ja-JP" altLang="en-US" dirty="0" err="1" smtClean="0">
                <a:latin typeface="Calibri" charset="0"/>
                <a:ea typeface="ＭＳ Ｐゴシック" charset="0"/>
              </a:rPr>
              <a:t>への</a:t>
            </a:r>
            <a:r>
              <a:rPr lang="ja-JP" altLang="en-US" dirty="0" smtClean="0">
                <a:latin typeface="Calibri" charset="0"/>
                <a:ea typeface="ＭＳ Ｐゴシック" charset="0"/>
              </a:rPr>
              <a:t>熱意を失ったかに見える</a:t>
            </a:r>
            <a:r>
              <a:rPr lang="en-US" altLang="ja-JP" dirty="0" smtClean="0">
                <a:latin typeface="Calibri" charset="0"/>
                <a:ea typeface="ＭＳ Ｐゴシック" charset="0"/>
              </a:rPr>
              <a:t>Apple</a:t>
            </a:r>
            <a:r>
              <a:rPr lang="ja-JP" altLang="en-US" dirty="0" smtClean="0">
                <a:latin typeface="Calibri" charset="0"/>
                <a:ea typeface="ＭＳ Ｐゴシック" charset="0"/>
              </a:rPr>
              <a:t>から離れて、</a:t>
            </a:r>
            <a:r>
              <a:rPr lang="en-US" altLang="ja-JP" dirty="0" smtClean="0">
                <a:latin typeface="Calibri" charset="0"/>
                <a:ea typeface="ＭＳ Ｐゴシック" charset="0"/>
              </a:rPr>
              <a:t>Google</a:t>
            </a:r>
            <a:r>
              <a:rPr lang="ja-JP" altLang="en-US" dirty="0" smtClean="0">
                <a:latin typeface="Calibri" charset="0"/>
                <a:ea typeface="ＭＳ Ｐゴシック" charset="0"/>
              </a:rPr>
              <a:t>が独自の道を選択したということかもしれません。</a:t>
            </a:r>
            <a:endParaRPr lang="en-US" altLang="ja-JP" dirty="0" smtClean="0">
              <a:latin typeface="Calibri" charset="0"/>
              <a:ea typeface="ＭＳ Ｐゴシック" charset="0"/>
            </a:endParaRPr>
          </a:p>
          <a:p>
            <a:r>
              <a:rPr lang="en-US" altLang="ja-JP" dirty="0" smtClean="0">
                <a:latin typeface="Calibri" charset="0"/>
                <a:ea typeface="ＭＳ Ｐゴシック" charset="0"/>
              </a:rPr>
              <a:t>Microsoft</a:t>
            </a:r>
            <a:r>
              <a:rPr lang="ja-JP" altLang="en-US" dirty="0" smtClean="0">
                <a:latin typeface="Calibri" charset="0"/>
                <a:ea typeface="ＭＳ Ｐゴシック" charset="0"/>
              </a:rPr>
              <a:t>はこれまでの独自</a:t>
            </a:r>
            <a:r>
              <a:rPr lang="en-US" altLang="ja-JP" dirty="0" smtClean="0">
                <a:latin typeface="Calibri" charset="0"/>
                <a:ea typeface="ＭＳ Ｐゴシック" charset="0"/>
              </a:rPr>
              <a:t>HTML</a:t>
            </a:r>
            <a:r>
              <a:rPr lang="ja-JP" altLang="en-US" dirty="0" smtClean="0">
                <a:latin typeface="Calibri" charset="0"/>
                <a:ea typeface="ＭＳ Ｐゴシック" charset="0"/>
              </a:rPr>
              <a:t>をサポートする</a:t>
            </a:r>
            <a:r>
              <a:rPr lang="en-US" altLang="ja-JP" dirty="0" smtClean="0">
                <a:latin typeface="Calibri" charset="0"/>
                <a:ea typeface="ＭＳ Ｐゴシック" charset="0"/>
              </a:rPr>
              <a:t>Trident</a:t>
            </a:r>
            <a:r>
              <a:rPr lang="ja-JP" altLang="en-US" dirty="0" smtClean="0">
                <a:latin typeface="Calibri" charset="0"/>
                <a:ea typeface="ＭＳ Ｐゴシック" charset="0"/>
              </a:rPr>
              <a:t>をフォークさせて</a:t>
            </a:r>
            <a:r>
              <a:rPr lang="en-US" altLang="ja-JP" dirty="0" smtClean="0">
                <a:latin typeface="Calibri" charset="0"/>
                <a:ea typeface="ＭＳ Ｐゴシック" charset="0"/>
              </a:rPr>
              <a:t>Edge</a:t>
            </a:r>
            <a:r>
              <a:rPr lang="ja-JP" altLang="en-US" dirty="0" smtClean="0">
                <a:latin typeface="Calibri" charset="0"/>
                <a:ea typeface="ＭＳ Ｐゴシック" charset="0"/>
              </a:rPr>
              <a:t>を開発しました。</a:t>
            </a:r>
            <a:r>
              <a:rPr lang="en-US" altLang="ja-JP" dirty="0" smtClean="0">
                <a:latin typeface="Calibri" charset="0"/>
                <a:ea typeface="ＭＳ Ｐゴシック" charset="0"/>
              </a:rPr>
              <a:t>HTML5</a:t>
            </a:r>
            <a:r>
              <a:rPr lang="ja-JP" altLang="en-US" dirty="0" smtClean="0">
                <a:latin typeface="Calibri" charset="0"/>
                <a:ea typeface="ＭＳ Ｐゴシック" charset="0"/>
              </a:rPr>
              <a:t>など</a:t>
            </a:r>
            <a:r>
              <a:rPr lang="en-US" altLang="ja-JP" dirty="0" smtClean="0">
                <a:latin typeface="Calibri" charset="0"/>
                <a:ea typeface="ＭＳ Ｐゴシック" charset="0"/>
              </a:rPr>
              <a:t>Web</a:t>
            </a:r>
            <a:r>
              <a:rPr lang="ja-JP" altLang="en-US" dirty="0" smtClean="0">
                <a:latin typeface="Calibri" charset="0"/>
                <a:ea typeface="ＭＳ Ｐゴシック" charset="0"/>
              </a:rPr>
              <a:t>標準への対応と高速化が狙いです。</a:t>
            </a:r>
            <a:r>
              <a:rPr lang="en-US" altLang="ja-JP" dirty="0" smtClean="0">
                <a:latin typeface="Calibri" charset="0"/>
                <a:ea typeface="ＭＳ Ｐゴシック" charset="0"/>
              </a:rPr>
              <a:t>Edge</a:t>
            </a:r>
            <a:r>
              <a:rPr lang="ja-JP" altLang="en-US" dirty="0" smtClean="0">
                <a:latin typeface="Calibri" charset="0"/>
                <a:ea typeface="ＭＳ Ｐゴシック" charset="0"/>
              </a:rPr>
              <a:t>は今後あらゆるデバイスで</a:t>
            </a:r>
            <a:r>
              <a:rPr lang="en-US" altLang="ja-JP" dirty="0" smtClean="0">
                <a:latin typeface="Calibri" charset="0"/>
                <a:ea typeface="ＭＳ Ｐゴシック" charset="0"/>
              </a:rPr>
              <a:t>Microsoft</a:t>
            </a:r>
            <a:r>
              <a:rPr lang="ja-JP" altLang="en-US" dirty="0" smtClean="0">
                <a:latin typeface="Calibri" charset="0"/>
                <a:ea typeface="ＭＳ Ｐゴシック" charset="0"/>
              </a:rPr>
              <a:t>の標準ブラウザとなっていくでしょう。</a:t>
            </a:r>
            <a:endParaRPr lang="en-US" altLang="ja-JP" dirty="0" smtClean="0">
              <a:latin typeface="Calibri" charset="0"/>
              <a:ea typeface="ＭＳ Ｐゴシック" charset="0"/>
            </a:endParaRPr>
          </a:p>
        </p:txBody>
      </p:sp>
      <p:sp>
        <p:nvSpPr>
          <p:cNvPr id="46084" name="スライド番号プレースホルダ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0"/>
                <a:cs typeface="ＭＳ Ｐゴシック" charset="0"/>
              </a:defRPr>
            </a:lvl1pPr>
            <a:lvl2pPr marL="742950" indent="-285750" eaLnBrk="0" hangingPunct="0">
              <a:defRPr kumimoji="1">
                <a:solidFill>
                  <a:schemeClr val="tx1"/>
                </a:solidFill>
                <a:latin typeface="Arial" charset="0"/>
                <a:ea typeface="ＭＳ Ｐゴシック" charset="0"/>
              </a:defRPr>
            </a:lvl2pPr>
            <a:lvl3pPr marL="1143000" indent="-228600" eaLnBrk="0" hangingPunct="0">
              <a:defRPr kumimoji="1">
                <a:solidFill>
                  <a:schemeClr val="tx1"/>
                </a:solidFill>
                <a:latin typeface="Arial" charset="0"/>
                <a:ea typeface="ＭＳ Ｐゴシック" charset="0"/>
              </a:defRPr>
            </a:lvl3pPr>
            <a:lvl4pPr marL="1600200" indent="-228600" eaLnBrk="0" hangingPunct="0">
              <a:defRPr kumimoji="1">
                <a:solidFill>
                  <a:schemeClr val="tx1"/>
                </a:solidFill>
                <a:latin typeface="Arial" charset="0"/>
                <a:ea typeface="ＭＳ Ｐゴシック" charset="0"/>
              </a:defRPr>
            </a:lvl4pPr>
            <a:lvl5pPr marL="2057400" indent="-228600" eaLnBrk="0" hangingPunct="0">
              <a:defRPr kumimoji="1">
                <a:solidFill>
                  <a:schemeClr val="tx1"/>
                </a:solidFill>
                <a:latin typeface="Arial" charset="0"/>
                <a:ea typeface="ＭＳ Ｐゴシック" charset="0"/>
              </a:defRPr>
            </a:lvl5pPr>
            <a:lvl6pPr marL="2514600" indent="-228600" eaLnBrk="0" fontAlgn="base" hangingPunct="0">
              <a:spcBef>
                <a:spcPct val="0"/>
              </a:spcBef>
              <a:spcAft>
                <a:spcPct val="0"/>
              </a:spcAft>
              <a:defRPr kumimoji="1">
                <a:solidFill>
                  <a:schemeClr val="tx1"/>
                </a:solidFill>
                <a:latin typeface="Arial" charset="0"/>
                <a:ea typeface="ＭＳ Ｐゴシック" charset="0"/>
              </a:defRPr>
            </a:lvl6pPr>
            <a:lvl7pPr marL="2971800" indent="-228600" eaLnBrk="0" fontAlgn="base" hangingPunct="0">
              <a:spcBef>
                <a:spcPct val="0"/>
              </a:spcBef>
              <a:spcAft>
                <a:spcPct val="0"/>
              </a:spcAft>
              <a:defRPr kumimoji="1">
                <a:solidFill>
                  <a:schemeClr val="tx1"/>
                </a:solidFill>
                <a:latin typeface="Arial" charset="0"/>
                <a:ea typeface="ＭＳ Ｐゴシック" charset="0"/>
              </a:defRPr>
            </a:lvl7pPr>
            <a:lvl8pPr marL="3429000" indent="-228600" eaLnBrk="0" fontAlgn="base" hangingPunct="0">
              <a:spcBef>
                <a:spcPct val="0"/>
              </a:spcBef>
              <a:spcAft>
                <a:spcPct val="0"/>
              </a:spcAft>
              <a:defRPr kumimoji="1">
                <a:solidFill>
                  <a:schemeClr val="tx1"/>
                </a:solidFill>
                <a:latin typeface="Arial" charset="0"/>
                <a:ea typeface="ＭＳ Ｐゴシック" charset="0"/>
              </a:defRPr>
            </a:lvl8pPr>
            <a:lvl9pPr marL="3886200" indent="-228600" eaLnBrk="0" fontAlgn="base" hangingPunct="0">
              <a:spcBef>
                <a:spcPct val="0"/>
              </a:spcBef>
              <a:spcAft>
                <a:spcPct val="0"/>
              </a:spcAft>
              <a:defRPr kumimoji="1">
                <a:solidFill>
                  <a:schemeClr val="tx1"/>
                </a:solidFill>
                <a:latin typeface="Arial" charset="0"/>
                <a:ea typeface="ＭＳ Ｐゴシック" charset="0"/>
              </a:defRPr>
            </a:lvl9pPr>
          </a:lstStyle>
          <a:p>
            <a:pPr eaLnBrk="1" hangingPunct="1"/>
            <a:fld id="{13CA3838-2D66-8C48-8DC7-4A286FC9F25D}" type="slidenum">
              <a:rPr lang="ja-JP" altLang="en-US"/>
              <a:pPr eaLnBrk="1" hangingPunct="1"/>
              <a:t>151</a:t>
            </a:fld>
            <a:endParaRPr lang="ja-JP" altLang="en-US"/>
          </a:p>
        </p:txBody>
      </p:sp>
    </p:spTree>
    <p:extLst>
      <p:ext uri="{BB962C8B-B14F-4D97-AF65-F5344CB8AC3E}">
        <p14:creationId xmlns:p14="http://schemas.microsoft.com/office/powerpoint/2010/main" val="13513456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22</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57421972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153</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28011242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日本語の「仮想」という言葉を聞くと、「虚像の」、「実態のない」という意味を思い浮かべてしまいます。ところが、この言葉の元となった英語の「</a:t>
            </a:r>
            <a:r>
              <a:rPr kumimoji="1" lang="en-US" altLang="ja-JP" sz="1200" kern="1200" dirty="0" smtClean="0">
                <a:solidFill>
                  <a:schemeClr val="tx1"/>
                </a:solidFill>
                <a:effectLst/>
                <a:latin typeface="+mn-lt"/>
                <a:ea typeface="+mn-ea"/>
                <a:cs typeface="+mn-cs"/>
              </a:rPr>
              <a:t>Virtual</a:t>
            </a:r>
            <a:r>
              <a:rPr kumimoji="1" lang="ja-JP" altLang="ja-JP" sz="1200" kern="1200" dirty="0" smtClean="0">
                <a:solidFill>
                  <a:schemeClr val="tx1"/>
                </a:solidFill>
                <a:effectLst/>
                <a:latin typeface="+mn-lt"/>
                <a:ea typeface="+mn-ea"/>
                <a:cs typeface="+mn-cs"/>
              </a:rPr>
              <a:t>」は、どうもそういう意味ではないらしいのです。調べてみると、「（表面または名目上はそうでないが）事実上の／実質上の／実際の」という意味があるようです。また、ラテン語の語源を見ると「力のある〜」と記されています。</a:t>
            </a:r>
          </a:p>
          <a:p>
            <a:r>
              <a:rPr kumimoji="1" lang="ja-JP" altLang="ja-JP" sz="1200" kern="1200" dirty="0" smtClean="0">
                <a:solidFill>
                  <a:schemeClr val="tx1"/>
                </a:solidFill>
                <a:effectLst/>
                <a:latin typeface="+mn-lt"/>
                <a:ea typeface="+mn-ea"/>
                <a:cs typeface="+mn-cs"/>
              </a:rPr>
              <a:t>辞書を引くと英語の文例には、次のような記述がありました。</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It was a virtual promise.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（約束ではないが）実際には約束も同然だった。</a:t>
            </a:r>
          </a:p>
          <a:p>
            <a:r>
              <a:rPr kumimoji="1" lang="en-US" altLang="ja-JP" sz="1200" kern="1200" dirty="0" smtClean="0">
                <a:solidFill>
                  <a:schemeClr val="tx1"/>
                </a:solidFill>
                <a:effectLst/>
                <a:latin typeface="+mn-lt"/>
                <a:ea typeface="+mn-ea"/>
                <a:cs typeface="+mn-cs"/>
              </a:rPr>
              <a:t>He was the virtual leader of the movement.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彼はその運動の事実上の指導者だった。</a:t>
            </a:r>
          </a:p>
          <a:p>
            <a:r>
              <a:rPr kumimoji="1" lang="en-US" altLang="ja-JP" sz="1200" kern="1200" dirty="0" smtClean="0">
                <a:solidFill>
                  <a:schemeClr val="tx1"/>
                </a:solidFill>
                <a:effectLst/>
                <a:latin typeface="+mn-lt"/>
                <a:ea typeface="+mn-ea"/>
                <a:cs typeface="+mn-cs"/>
              </a:rPr>
              <a:t>He was formally a general, but he was a virtual king of this country</a:t>
            </a:r>
            <a:r>
              <a:rPr kumimoji="1" lang="ja-JP" altLang="ja-JP" sz="1200" kern="1200" dirty="0" smtClean="0">
                <a:solidFill>
                  <a:schemeClr val="tx1"/>
                </a:solidFill>
                <a:effectLst/>
                <a:latin typeface="+mn-lt"/>
                <a:ea typeface="+mn-ea"/>
                <a:cs typeface="+mn-cs"/>
              </a:rPr>
              <a:t>．</a:t>
            </a:r>
          </a:p>
          <a:p>
            <a:r>
              <a:rPr kumimoji="1" lang="ja-JP" altLang="ja-JP" sz="1200" kern="1200" dirty="0" smtClean="0">
                <a:solidFill>
                  <a:schemeClr val="tx1"/>
                </a:solidFill>
                <a:effectLst/>
                <a:latin typeface="+mn-lt"/>
                <a:ea typeface="+mn-ea"/>
                <a:cs typeface="+mn-cs"/>
              </a:rPr>
              <a:t>　彼は公式には「将軍」ではあったが、彼はこの国の実質的国王だった。</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r>
              <a:rPr kumimoji="1" lang="ja-JP" altLang="ja-JP" sz="1200" kern="1200" dirty="0" smtClean="0">
                <a:solidFill>
                  <a:schemeClr val="tx1"/>
                </a:solidFill>
                <a:effectLst/>
                <a:latin typeface="+mn-lt"/>
                <a:ea typeface="+mn-ea"/>
                <a:cs typeface="+mn-cs"/>
              </a:rPr>
              <a:t>このように見ていくと、私たちが</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の用語として使っている「仮想化＝</a:t>
            </a:r>
            <a:r>
              <a:rPr kumimoji="1" lang="en-US" altLang="ja-JP" sz="1200" kern="1200" dirty="0" smtClean="0">
                <a:solidFill>
                  <a:schemeClr val="tx1"/>
                </a:solidFill>
                <a:effectLst/>
                <a:latin typeface="+mn-lt"/>
                <a:ea typeface="+mn-ea"/>
                <a:cs typeface="+mn-cs"/>
              </a:rPr>
              <a:t>Virtualization</a:t>
            </a:r>
            <a:r>
              <a:rPr kumimoji="1" lang="ja-JP" altLang="ja-JP" sz="1200" kern="1200" dirty="0" smtClean="0">
                <a:solidFill>
                  <a:schemeClr val="tx1"/>
                </a:solidFill>
                <a:effectLst/>
                <a:latin typeface="+mn-lt"/>
                <a:ea typeface="+mn-ea"/>
                <a:cs typeface="+mn-cs"/>
              </a:rPr>
              <a:t>」は、次のような意味と理解するのが、自然かも知れません。</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b="1" kern="1200" dirty="0" smtClean="0">
                <a:solidFill>
                  <a:schemeClr val="tx1"/>
                </a:solidFill>
                <a:effectLst/>
                <a:latin typeface="+mn-lt"/>
                <a:ea typeface="+mn-ea"/>
                <a:cs typeface="+mn-cs"/>
              </a:rPr>
              <a:t>「物理的実態とは異なるが実質的機能を実現する仕組み」</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仮想化は決して、「虚像で実態のないシステムを作り出す仕組み」ではないのです。</a:t>
            </a:r>
          </a:p>
          <a:p>
            <a:r>
              <a:rPr kumimoji="1" lang="ja-JP" altLang="ja-JP" sz="1200" kern="1200" dirty="0" smtClean="0">
                <a:solidFill>
                  <a:schemeClr val="tx1"/>
                </a:solidFill>
                <a:effectLst/>
                <a:latin typeface="+mn-lt"/>
                <a:ea typeface="+mn-ea"/>
                <a:cs typeface="+mn-cs"/>
              </a:rPr>
              <a:t>つまり、サーバーやストレージ、ネットワークの物理的な構成や機能、性能とは異なる形態をしているが、実質的には、これと同様の役割を果たす仕組みを実現する技術と考える方が現実に即しています。</a:t>
            </a:r>
          </a:p>
          <a:p>
            <a:r>
              <a:rPr kumimoji="1" lang="ja-JP" altLang="ja-JP" sz="1200" kern="1200" dirty="0" smtClean="0">
                <a:solidFill>
                  <a:schemeClr val="tx1"/>
                </a:solidFill>
                <a:effectLst/>
                <a:latin typeface="+mn-lt"/>
                <a:ea typeface="+mn-ea"/>
                <a:cs typeface="+mn-cs"/>
              </a:rPr>
              <a:t>私たちは、物理的な実態がそこになければ、その存在を認めにくいものです。しかし、考えてみれば、物理的実態にかかわらず、必要な機器構成や機能、性能と同等のものが、実質的に使えるのならば十分です。</a:t>
            </a:r>
          </a:p>
          <a:p>
            <a:r>
              <a:rPr kumimoji="1" lang="ja-JP" altLang="ja-JP" sz="1200" kern="1200" dirty="0" smtClean="0">
                <a:solidFill>
                  <a:schemeClr val="tx1"/>
                </a:solidFill>
                <a:effectLst/>
                <a:latin typeface="+mn-lt"/>
                <a:ea typeface="+mn-ea"/>
                <a:cs typeface="+mn-cs"/>
              </a:rPr>
              <a:t>「仮想化」とは、まさに物理的なシステム資源とは異なるが「実質的」には、物理的なシステム資源と同等の扱いができるものを実現し、ユーザーに提供する仕組みなのです。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154</a:t>
            </a:fld>
            <a:endParaRPr kumimoji="1" lang="ja-JP" altLang="en-US"/>
          </a:p>
        </p:txBody>
      </p:sp>
    </p:spTree>
    <p:extLst>
      <p:ext uri="{BB962C8B-B14F-4D97-AF65-F5344CB8AC3E}">
        <p14:creationId xmlns:p14="http://schemas.microsoft.com/office/powerpoint/2010/main" val="71368305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【図解】コレ１枚で分かる仮想化の３タイプ</a:t>
            </a: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仮想化とは、物理的な実態とは異なるものの、あたかもその物理的な実態がそこにあるかのように機能させるソフトウェア技術のことです。</a:t>
            </a:r>
          </a:p>
          <a:p>
            <a:r>
              <a:rPr kumimoji="1" lang="ja-JP" altLang="ja-JP" sz="1200" kern="1200" dirty="0" smtClean="0">
                <a:solidFill>
                  <a:schemeClr val="tx1"/>
                </a:solidFill>
                <a:effectLst/>
                <a:latin typeface="+mn-lt"/>
                <a:ea typeface="+mn-ea"/>
                <a:cs typeface="+mn-cs"/>
              </a:rPr>
              <a:t>仮想化には、次の</a:t>
            </a:r>
            <a:r>
              <a:rPr kumimoji="1" lang="en-US" altLang="ja-JP" sz="1200" kern="1200" dirty="0" smtClean="0">
                <a:solidFill>
                  <a:schemeClr val="tx1"/>
                </a:solidFill>
                <a:effectLst/>
                <a:latin typeface="+mn-lt"/>
                <a:ea typeface="+mn-ea"/>
                <a:cs typeface="+mn-cs"/>
              </a:rPr>
              <a:t>3</a:t>
            </a:r>
            <a:r>
              <a:rPr kumimoji="1" lang="ja-JP" altLang="ja-JP" sz="1200" kern="1200" dirty="0" smtClean="0">
                <a:solidFill>
                  <a:schemeClr val="tx1"/>
                </a:solidFill>
                <a:effectLst/>
                <a:latin typeface="+mn-lt"/>
                <a:ea typeface="+mn-ea"/>
                <a:cs typeface="+mn-cs"/>
              </a:rPr>
              <a:t>つのタイプがあります。</a:t>
            </a:r>
          </a:p>
          <a:p>
            <a:r>
              <a:rPr kumimoji="1" lang="ja-JP" altLang="ja-JP" sz="1200" kern="1200" dirty="0" smtClean="0">
                <a:solidFill>
                  <a:schemeClr val="tx1"/>
                </a:solidFill>
                <a:effectLst/>
                <a:latin typeface="+mn-lt"/>
                <a:ea typeface="+mn-ea"/>
                <a:cs typeface="+mn-cs"/>
              </a:rPr>
              <a:t>パーティショニング（分割）</a:t>
            </a:r>
          </a:p>
          <a:p>
            <a:r>
              <a:rPr kumimoji="1" lang="ja-JP" altLang="ja-JP" sz="1200" kern="1200" dirty="0" smtClean="0">
                <a:solidFill>
                  <a:schemeClr val="tx1"/>
                </a:solidFill>
                <a:effectLst/>
                <a:latin typeface="+mn-lt"/>
                <a:ea typeface="+mn-ea"/>
                <a:cs typeface="+mn-cs"/>
              </a:rPr>
              <a:t>ひとつのシステム資源を複数の独立した個別の資源として機能させます。　　　　　　　　　　　　　　　　　　　　　　　　　　　　　　　　　　　　　　　　　　　　　　　　　　　　　　　　　　　　　　　　　　例えば</a:t>
            </a:r>
            <a:r>
              <a:rPr kumimoji="1" lang="en-US" altLang="ja-JP" sz="1200" kern="1200" dirty="0" smtClean="0">
                <a:solidFill>
                  <a:schemeClr val="tx1"/>
                </a:solidFill>
                <a:effectLst/>
                <a:latin typeface="+mn-lt"/>
                <a:ea typeface="+mn-ea"/>
                <a:cs typeface="+mn-cs"/>
              </a:rPr>
              <a:t>1</a:t>
            </a:r>
            <a:r>
              <a:rPr kumimoji="1" lang="ja-JP" altLang="ja-JP" sz="1200" kern="1200" dirty="0" smtClean="0">
                <a:solidFill>
                  <a:schemeClr val="tx1"/>
                </a:solidFill>
                <a:effectLst/>
                <a:latin typeface="+mn-lt"/>
                <a:ea typeface="+mn-ea"/>
                <a:cs typeface="+mn-cs"/>
              </a:rPr>
              <a:t>台のサーバーを、</a:t>
            </a:r>
            <a:r>
              <a:rPr kumimoji="1" lang="en-US" altLang="ja-JP" sz="1200" kern="1200" dirty="0" smtClean="0">
                <a:solidFill>
                  <a:schemeClr val="tx1"/>
                </a:solidFill>
                <a:effectLst/>
                <a:latin typeface="+mn-lt"/>
                <a:ea typeface="+mn-ea"/>
                <a:cs typeface="+mn-cs"/>
              </a:rPr>
              <a:t>10</a:t>
            </a:r>
            <a:r>
              <a:rPr kumimoji="1" lang="ja-JP" altLang="ja-JP" sz="1200" kern="1200" dirty="0" smtClean="0">
                <a:solidFill>
                  <a:schemeClr val="tx1"/>
                </a:solidFill>
                <a:effectLst/>
                <a:latin typeface="+mn-lt"/>
                <a:ea typeface="+mn-ea"/>
                <a:cs typeface="+mn-cs"/>
              </a:rPr>
              <a:t>台の個別・独立したサーバーが存在しているかのように機能させる場合などです。</a:t>
            </a:r>
          </a:p>
          <a:p>
            <a:r>
              <a:rPr kumimoji="1" lang="ja-JP" altLang="ja-JP" sz="1200" kern="1200" dirty="0" smtClean="0">
                <a:solidFill>
                  <a:schemeClr val="tx1"/>
                </a:solidFill>
                <a:effectLst/>
                <a:latin typeface="+mn-lt"/>
                <a:ea typeface="+mn-ea"/>
                <a:cs typeface="+mn-cs"/>
              </a:rPr>
              <a:t>この方法を使えば、１ユーザーだけでは能力に余裕のある物理サーバー上に、見かけ上複数のサーバーを稼働させ、複数のユーザーが、それぞれを自分専用のサーバーとして扱うことができます。また、システム資源を余らせることなく有効活用することができます。</a:t>
            </a:r>
          </a:p>
          <a:p>
            <a:r>
              <a:rPr kumimoji="1" lang="ja-JP" altLang="ja-JP" sz="1200" kern="1200" dirty="0" smtClean="0">
                <a:solidFill>
                  <a:schemeClr val="tx1"/>
                </a:solidFill>
                <a:effectLst/>
                <a:latin typeface="+mn-lt"/>
                <a:ea typeface="+mn-ea"/>
                <a:cs typeface="+mn-cs"/>
              </a:rPr>
              <a:t>アグリゲーション（集約）</a:t>
            </a:r>
          </a:p>
          <a:p>
            <a:r>
              <a:rPr kumimoji="1" lang="ja-JP" altLang="ja-JP" sz="1200" kern="1200" dirty="0" smtClean="0">
                <a:solidFill>
                  <a:schemeClr val="tx1"/>
                </a:solidFill>
                <a:effectLst/>
                <a:latin typeface="+mn-lt"/>
                <a:ea typeface="+mn-ea"/>
                <a:cs typeface="+mn-cs"/>
              </a:rPr>
              <a:t>複数のシステム資源をひとつのシステム資源のように機能させます。例えば、複数の異なるストレージを</a:t>
            </a:r>
            <a:r>
              <a:rPr kumimoji="1" lang="en-US" altLang="ja-JP" sz="1200" kern="1200" dirty="0" smtClean="0">
                <a:solidFill>
                  <a:schemeClr val="tx1"/>
                </a:solidFill>
                <a:effectLst/>
                <a:latin typeface="+mn-lt"/>
                <a:ea typeface="+mn-ea"/>
                <a:cs typeface="+mn-cs"/>
              </a:rPr>
              <a:t>1</a:t>
            </a:r>
            <a:r>
              <a:rPr kumimoji="1" lang="ja-JP" altLang="ja-JP" sz="1200" kern="1200" dirty="0" smtClean="0">
                <a:solidFill>
                  <a:schemeClr val="tx1"/>
                </a:solidFill>
                <a:effectLst/>
                <a:latin typeface="+mn-lt"/>
                <a:ea typeface="+mn-ea"/>
                <a:cs typeface="+mn-cs"/>
              </a:rPr>
              <a:t>つの大きなストレージに見せかける場合などです。この機能を使わなければ、ユーザーは、複数の別々のストレージの存在を意識し、煩雑な操作や設定を行わなければなりません。しかし、この機能により、そんなことは気にすることなく、またメーカーや機種を意識することなく、１つのストレージとして扱えますので、使用上の利便性は大いに高まります。</a:t>
            </a:r>
          </a:p>
          <a:p>
            <a:r>
              <a:rPr kumimoji="1" lang="ja-JP" altLang="ja-JP" sz="1200" kern="1200" dirty="0" smtClean="0">
                <a:solidFill>
                  <a:schemeClr val="tx1"/>
                </a:solidFill>
                <a:effectLst/>
                <a:latin typeface="+mn-lt"/>
                <a:ea typeface="+mn-ea"/>
                <a:cs typeface="+mn-cs"/>
              </a:rPr>
              <a:t>エミュレーション（模倣）</a:t>
            </a:r>
          </a:p>
          <a:p>
            <a:r>
              <a:rPr kumimoji="1" lang="ja-JP" altLang="ja-JP" sz="1200" kern="1200" dirty="0" smtClean="0">
                <a:solidFill>
                  <a:schemeClr val="tx1"/>
                </a:solidFill>
                <a:effectLst/>
                <a:latin typeface="+mn-lt"/>
                <a:ea typeface="+mn-ea"/>
                <a:cs typeface="+mn-cs"/>
              </a:rPr>
              <a:t>あるシステム資源を異なるシステム資源として機能させます。例えば、</a:t>
            </a:r>
            <a:r>
              <a:rPr kumimoji="1" lang="en-US" altLang="ja-JP" sz="1200" kern="1200" dirty="0" smtClean="0">
                <a:solidFill>
                  <a:schemeClr val="tx1"/>
                </a:solidFill>
                <a:effectLst/>
                <a:latin typeface="+mn-lt"/>
                <a:ea typeface="+mn-ea"/>
                <a:cs typeface="+mn-cs"/>
              </a:rPr>
              <a:t>PC</a:t>
            </a:r>
            <a:r>
              <a:rPr kumimoji="1" lang="ja-JP" altLang="ja-JP" sz="1200" kern="1200" dirty="0" smtClean="0">
                <a:solidFill>
                  <a:schemeClr val="tx1"/>
                </a:solidFill>
                <a:effectLst/>
                <a:latin typeface="+mn-lt"/>
                <a:ea typeface="+mn-ea"/>
                <a:cs typeface="+mn-cs"/>
              </a:rPr>
              <a:t>上で、スマートフォンの基本ソフトウェアが稼働し、スマートフォンに模した画面を表示させることができます。スマートフォンにはない、大きな画面とキーボードで同様の操作ができるようになり、アプリケーション開発やテストの利便性を高めることができます。</a:t>
            </a:r>
          </a:p>
          <a:p>
            <a:r>
              <a:rPr kumimoji="1" lang="ja-JP" altLang="ja-JP" sz="1200" kern="1200" dirty="0" smtClean="0">
                <a:solidFill>
                  <a:schemeClr val="tx1"/>
                </a:solidFill>
                <a:effectLst/>
                <a:latin typeface="+mn-lt"/>
                <a:ea typeface="+mn-ea"/>
                <a:cs typeface="+mn-cs"/>
              </a:rPr>
              <a:t>仮想化というと、「サーバー仮想化」つまり、「パーティショニング（分割）」についてだけ、語られることが少なくありませんが、それだけではありません。ユーザーにとっては、物理的な実態はどうであろうと、必要な機能が実現できればいいわけです。それをソフトウェアの設定だけで実現しようという技術の総称が仮想化というわけです。</a:t>
            </a:r>
          </a:p>
          <a:p>
            <a:r>
              <a:rPr kumimoji="1" lang="ja-JP" altLang="ja-JP" sz="1200" kern="1200" dirty="0" smtClean="0">
                <a:solidFill>
                  <a:schemeClr val="tx1"/>
                </a:solidFill>
                <a:effectLst/>
                <a:latin typeface="+mn-lt"/>
                <a:ea typeface="+mn-ea"/>
                <a:cs typeface="+mn-cs"/>
              </a:rPr>
              <a:t>以前紹介した、「</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 Defined Infrastructure</a:t>
            </a:r>
            <a:r>
              <a:rPr kumimoji="1" lang="ja-JP" altLang="ja-JP" sz="1200" kern="1200" smtClean="0">
                <a:solidFill>
                  <a:schemeClr val="tx1"/>
                </a:solidFill>
                <a:effectLst/>
                <a:latin typeface="+mn-lt"/>
                <a:ea typeface="+mn-ea"/>
                <a:cs typeface="+mn-cs"/>
              </a:rPr>
              <a:t>）」もこの技術が土台にあります。つまり、物理的な実態は、インフラを構成するハードウェアの集まりである「リソース・プール」ですが、そこからソフトウェアの設定だけで必要なインフラ機能を取り出し、構築することができる仕組みです。仮想化を分割の仕組みと捉えると本質を見失いかねませんので、注意が必要です。</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155</a:t>
            </a:fld>
            <a:endParaRPr kumimoji="1" lang="ja-JP" altLang="en-US"/>
          </a:p>
        </p:txBody>
      </p:sp>
    </p:spTree>
    <p:extLst>
      <p:ext uri="{BB962C8B-B14F-4D97-AF65-F5344CB8AC3E}">
        <p14:creationId xmlns:p14="http://schemas.microsoft.com/office/powerpoint/2010/main" val="249690448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仮想化の歴史は古く、</a:t>
            </a:r>
            <a:r>
              <a:rPr kumimoji="1" lang="en-US" altLang="ja-JP" sz="1200" kern="1200" dirty="0" smtClean="0">
                <a:solidFill>
                  <a:schemeClr val="tx1"/>
                </a:solidFill>
                <a:effectLst/>
                <a:latin typeface="+mn-lt"/>
                <a:ea typeface="+mn-ea"/>
                <a:cs typeface="+mn-cs"/>
              </a:rPr>
              <a:t>1960</a:t>
            </a:r>
            <a:r>
              <a:rPr kumimoji="1" lang="ja-JP" altLang="ja-JP" sz="1200" kern="1200" dirty="0" smtClean="0">
                <a:solidFill>
                  <a:schemeClr val="tx1"/>
                </a:solidFill>
                <a:effectLst/>
                <a:latin typeface="+mn-lt"/>
                <a:ea typeface="+mn-ea"/>
                <a:cs typeface="+mn-cs"/>
              </a:rPr>
              <a:t>年代から使われています。当時コンピュータは大変高価でした。しかし、その機能と利便性が認められるようになると、利用したいと考えるユーザーが増えていきました。しかし、ユーザー毎に購入していては、お金が続きません。そこで、一台のコンピュータをあたかも複数の独立したコンピュータが存在しているかのように見せかけ、個別専用コンピュータのように使ってもらおうと生みだされたのが「仮想化」です。</a:t>
            </a:r>
          </a:p>
          <a:p>
            <a:r>
              <a:rPr kumimoji="1" lang="ja-JP" altLang="ja-JP" sz="1200" kern="1200" dirty="0" smtClean="0">
                <a:solidFill>
                  <a:schemeClr val="tx1"/>
                </a:solidFill>
                <a:effectLst/>
                <a:latin typeface="+mn-lt"/>
                <a:ea typeface="+mn-ea"/>
                <a:cs typeface="+mn-cs"/>
              </a:rPr>
              <a:t>その後、コンピュータは性能を高め価格は下がり続けます。そうなると、大型のコンピュータを複数のユーザーで使うよりも、それぞれに専用のコンピュータを購入する方が自由度も高く費用も少なくてすむようになりました。その結果、多数のコンピュータが導入されるようになったのです。</a:t>
            </a:r>
          </a:p>
          <a:p>
            <a:r>
              <a:rPr kumimoji="1" lang="ja-JP" altLang="ja-JP" sz="1200" kern="1200" dirty="0" smtClean="0">
                <a:solidFill>
                  <a:schemeClr val="tx1"/>
                </a:solidFill>
                <a:effectLst/>
                <a:latin typeface="+mn-lt"/>
                <a:ea typeface="+mn-ea"/>
                <a:cs typeface="+mn-cs"/>
              </a:rPr>
              <a:t>一方で、機能や役割の重複、管理も利用部門任せでガバナンスが効かない、会社全体として運用管理の負荷やコストが増大するなどの問題を抱えるようになりました。</a:t>
            </a:r>
          </a:p>
          <a:p>
            <a:r>
              <a:rPr kumimoji="1" lang="ja-JP" altLang="ja-JP" sz="1200" kern="1200" dirty="0" smtClean="0">
                <a:solidFill>
                  <a:schemeClr val="tx1"/>
                </a:solidFill>
                <a:effectLst/>
                <a:latin typeface="+mn-lt"/>
                <a:ea typeface="+mn-ea"/>
                <a:cs typeface="+mn-cs"/>
              </a:rPr>
              <a:t>この状況に対処するために、再び「仮想化」が注目されるようになりました。高性能で安くなったコンピュータと仮想化の技術を使えば、複数のコンピュータを集約し、物理的なコンピュータの台数を減らすことができます。これにより、コンピュータの購入台数を減らし、運用管理負担を軽減し、コストも削減できます。かつて高価なコンピュータを分割する手段として使われた仮想化は、集約の手段として使用されることになったのです。</a:t>
            </a:r>
          </a:p>
          <a:p>
            <a:r>
              <a:rPr kumimoji="1" lang="ja-JP" altLang="ja-JP" sz="1200" kern="1200" dirty="0" smtClean="0">
                <a:solidFill>
                  <a:schemeClr val="tx1"/>
                </a:solidFill>
                <a:effectLst/>
                <a:latin typeface="+mn-lt"/>
                <a:ea typeface="+mn-ea"/>
                <a:cs typeface="+mn-cs"/>
              </a:rPr>
              <a:t>このような仮想化を「サーバー仮想化」といいます。「サーバー」とは、本来「サービスを提供するもの」という意味ですが、ここでは、複数のユーザーが共用するコンピュータと理解しておいて下さい。</a:t>
            </a: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159</a:t>
            </a:fld>
            <a:endParaRPr kumimoji="1" lang="ja-JP" altLang="en-US"/>
          </a:p>
        </p:txBody>
      </p:sp>
    </p:spTree>
    <p:extLst>
      <p:ext uri="{BB962C8B-B14F-4D97-AF65-F5344CB8AC3E}">
        <p14:creationId xmlns:p14="http://schemas.microsoft.com/office/powerpoint/2010/main" val="265606621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txBox="1">
            <a:spLocks noGrp="1" noChangeArrowheads="1"/>
          </p:cNvSpPr>
          <p:nvPr/>
        </p:nvSpPr>
        <p:spPr bwMode="auto">
          <a:xfrm>
            <a:off x="3883409" y="8683324"/>
            <a:ext cx="2973011" cy="459229"/>
          </a:xfrm>
          <a:prstGeom prst="rect">
            <a:avLst/>
          </a:prstGeom>
          <a:noFill/>
          <a:ln w="9525">
            <a:noFill/>
            <a:miter lim="800000"/>
            <a:headEnd/>
            <a:tailEnd/>
          </a:ln>
        </p:spPr>
        <p:txBody>
          <a:bodyPr lIns="91391" tIns="45695" rIns="91391" bIns="45695" anchor="b"/>
          <a:lstStyle/>
          <a:p>
            <a:pPr algn="r" defTabSz="913262"/>
            <a:fld id="{72305F44-69F4-4F2D-AE58-D9D8246B3C83}" type="slidenum">
              <a:rPr lang="ja-JP" altLang="en-US" sz="1200">
                <a:ea typeface="ＭＳ Ｐゴシック" charset="-128"/>
              </a:rPr>
              <a:pPr algn="r" defTabSz="913262"/>
              <a:t>160</a:t>
            </a:fld>
            <a:endParaRPr lang="en-US" altLang="ja-JP" sz="1200">
              <a:ea typeface="ＭＳ Ｐゴシック" charset="-128"/>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p:spPr>
        <p:txBody>
          <a:bodyPr/>
          <a:lstStyle/>
          <a:p>
            <a:endParaRPr lang="ja-JP" altLang="en-US" smtClean="0"/>
          </a:p>
        </p:txBody>
      </p:sp>
    </p:spTree>
    <p:extLst>
      <p:ext uri="{BB962C8B-B14F-4D97-AF65-F5344CB8AC3E}">
        <p14:creationId xmlns:p14="http://schemas.microsoft.com/office/powerpoint/2010/main" val="80200860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a:t>
            </a:r>
            <a:r>
              <a:rPr kumimoji="1" lang="en-US" altLang="ja-JP" sz="1200" kern="1200" dirty="0" smtClean="0">
                <a:solidFill>
                  <a:schemeClr val="tx1"/>
                </a:solidFill>
                <a:effectLst/>
                <a:latin typeface="+mn-lt"/>
                <a:ea typeface="+mn-ea"/>
                <a:cs typeface="+mn-cs"/>
              </a:rPr>
              <a:t>SDI</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道路や鉄道、電気や電話、病院や学校など、私たちの生活や社会を維持する基盤を、インフラストラクチャー（インフラ）と呼んでいます。</a:t>
            </a:r>
          </a:p>
          <a:p>
            <a:r>
              <a:rPr kumimoji="1" lang="ja-JP" altLang="ja-JP" sz="1200" kern="1200" dirty="0" smtClean="0">
                <a:solidFill>
                  <a:schemeClr val="tx1"/>
                </a:solidFill>
                <a:effectLst/>
                <a:latin typeface="+mn-lt"/>
                <a:ea typeface="+mn-ea"/>
                <a:cs typeface="+mn-cs"/>
              </a:rPr>
              <a:t>クラウドやモバイルなど、</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サービスも、業務を処理するサーバー、データを保管するストレージ、通信を担うネットワーク機器、これらを設置するデータセンターなどの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インフラに支えられています。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インフラは、従来、</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サービス毎に、個別に調達・構築するものでした。しかし、このやり方では、変化の激しくなった市場に即応することはできません。また、不確実なビジネスの先行きを見通すことも難しく、必要となる機能や規模を予測することも困難で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の需要が衰えることはありません。一方で、需要が読めないままの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インフラの調達・構築は、これまでに無く大きなリスクを伴うようになりました。</a:t>
            </a:r>
          </a:p>
          <a:p>
            <a:r>
              <a:rPr kumimoji="1" lang="ja-JP" altLang="ja-JP" sz="1200" kern="1200" dirty="0" smtClean="0">
                <a:solidFill>
                  <a:schemeClr val="tx1"/>
                </a:solidFill>
                <a:effectLst/>
                <a:latin typeface="+mn-lt"/>
                <a:ea typeface="+mn-ea"/>
                <a:cs typeface="+mn-cs"/>
              </a:rPr>
              <a:t>この状況を打破する技術として「仮想化」が注目されています。予め標準的な構成の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インフラを用意しておけば、そこから必要となるシステム資源を取り出し、自由に調達・構成できるソフトウェア技術のことです。</a:t>
            </a:r>
          </a:p>
          <a:p>
            <a:r>
              <a:rPr kumimoji="1" lang="ja-JP" altLang="ja-JP" sz="1200" kern="1200" dirty="0" smtClean="0">
                <a:solidFill>
                  <a:schemeClr val="tx1"/>
                </a:solidFill>
                <a:effectLst/>
                <a:latin typeface="+mn-lt"/>
                <a:ea typeface="+mn-ea"/>
                <a:cs typeface="+mn-cs"/>
              </a:rPr>
              <a:t>インフラを構成する全てのハードウェア資源に「仮想化」の技術を使えば、「ソフトウェアでシステム構成を設定、定義できるインフラ」が出来上がります。このようなインフラを「</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Software-Defined Infrastructure</a:t>
            </a:r>
            <a:r>
              <a:rPr kumimoji="1" lang="ja-JP" altLang="ja-JP" sz="1200" kern="1200" dirty="0" smtClean="0">
                <a:solidFill>
                  <a:schemeClr val="tx1"/>
                </a:solidFill>
                <a:effectLst/>
                <a:latin typeface="+mn-lt"/>
                <a:ea typeface="+mn-ea"/>
                <a:cs typeface="+mn-cs"/>
              </a:rPr>
              <a:t>）」と言います。</a:t>
            </a:r>
          </a:p>
          <a:p>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使えば、サーバー、ストレージ、ネットワークのハードウェア、それ設置する設備、安定して稼働させる運用を気にすることなく、必要な時に、必要な構成で、その能力や機能を使えるようになります。これにより、</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インフラの調達や構築に掛かる時間は大幅に削減され、変更にも即応できるようになるのです。</a:t>
            </a:r>
          </a:p>
          <a:p>
            <a:r>
              <a:rPr kumimoji="1" lang="ja-JP" altLang="ja-JP" sz="1200" kern="1200" dirty="0" smtClean="0">
                <a:solidFill>
                  <a:schemeClr val="tx1"/>
                </a:solidFill>
                <a:effectLst/>
                <a:latin typeface="+mn-lt"/>
                <a:ea typeface="+mn-ea"/>
                <a:cs typeface="+mn-cs"/>
              </a:rPr>
              <a:t>このような</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を個々の企業で個別に構築することもできますが、それでは、各企業が膨大な設備投資を担わなくてはなりません。ならば、この</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を複数の企業で共用すればいいわけです。例えば、私たちが電気を使うとき、発電所の設備や運用を気にすることがないように、そして、使った分を電気料金のように支払えているのと同じように</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インフラを使えれば、個々の企業が個別に大きな設備投資をしなくてもすみます。</a:t>
            </a:r>
          </a:p>
          <a:p>
            <a:r>
              <a:rPr kumimoji="1" lang="ja-JP" altLang="ja-JP" sz="1200" kern="1200" dirty="0" smtClean="0">
                <a:solidFill>
                  <a:schemeClr val="tx1"/>
                </a:solidFill>
                <a:effectLst/>
                <a:latin typeface="+mn-lt"/>
                <a:ea typeface="+mn-ea"/>
                <a:cs typeface="+mn-cs"/>
              </a:rPr>
              <a:t>そこで、</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に、システム資源の使った分を計測し課金する機能や容易に使いこなすためのメニューを用意したサービスが登場しています。それが、パブリック・クラウドのひとつである</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Infrastructure as a Service</a:t>
            </a:r>
            <a:r>
              <a:rPr kumimoji="1" lang="ja-JP" altLang="ja-JP" sz="1200" kern="1200" dirty="0" smtClean="0">
                <a:solidFill>
                  <a:schemeClr val="tx1"/>
                </a:solidFill>
                <a:effectLst/>
                <a:latin typeface="+mn-lt"/>
                <a:ea typeface="+mn-ea"/>
                <a:cs typeface="+mn-cs"/>
              </a:rPr>
              <a:t>）です。</a:t>
            </a:r>
            <a:r>
              <a:rPr kumimoji="1" lang="en-US" altLang="ja-JP" sz="1200" kern="1200" dirty="0" smtClean="0">
                <a:solidFill>
                  <a:schemeClr val="tx1"/>
                </a:solidFill>
                <a:effectLst/>
                <a:latin typeface="+mn-lt"/>
                <a:ea typeface="+mn-ea"/>
                <a:cs typeface="+mn-cs"/>
              </a:rPr>
              <a:t>AWS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Amazon Web Services</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NTT</a:t>
            </a:r>
            <a:r>
              <a:rPr kumimoji="1" lang="ja-JP" altLang="ja-JP" sz="1200" kern="1200" dirty="0" smtClean="0">
                <a:solidFill>
                  <a:schemeClr val="tx1"/>
                </a:solidFill>
                <a:effectLst/>
                <a:latin typeface="+mn-lt"/>
                <a:ea typeface="+mn-ea"/>
                <a:cs typeface="+mn-cs"/>
              </a:rPr>
              <a:t>コミュニケーションズの</a:t>
            </a:r>
            <a:r>
              <a:rPr kumimoji="1" lang="en-US" altLang="ja-JP" sz="1200" kern="1200" dirty="0" err="1" smtClean="0">
                <a:solidFill>
                  <a:schemeClr val="tx1"/>
                </a:solidFill>
                <a:effectLst/>
                <a:latin typeface="+mn-lt"/>
                <a:ea typeface="+mn-ea"/>
                <a:cs typeface="+mn-cs"/>
              </a:rPr>
              <a:t>cloudn</a:t>
            </a:r>
            <a:r>
              <a:rPr kumimoji="1" lang="ja-JP" altLang="ja-JP" sz="1200" kern="1200" dirty="0" smtClean="0">
                <a:solidFill>
                  <a:schemeClr val="tx1"/>
                </a:solidFill>
                <a:effectLst/>
                <a:latin typeface="+mn-lt"/>
                <a:ea typeface="+mn-ea"/>
                <a:cs typeface="+mn-cs"/>
              </a:rPr>
              <a:t>（クラウド・エヌ）、</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の</a:t>
            </a:r>
            <a:r>
              <a:rPr kumimoji="1" lang="en-US" altLang="ja-JP" sz="1200" kern="1200" dirty="0" err="1" smtClean="0">
                <a:solidFill>
                  <a:schemeClr val="tx1"/>
                </a:solidFill>
                <a:effectLst/>
                <a:latin typeface="+mn-lt"/>
                <a:ea typeface="+mn-ea"/>
                <a:cs typeface="+mn-cs"/>
              </a:rPr>
              <a:t>SoftLayer</a:t>
            </a:r>
            <a:r>
              <a:rPr kumimoji="1" lang="ja-JP" altLang="ja-JP" sz="1200" kern="1200" dirty="0" smtClean="0">
                <a:solidFill>
                  <a:schemeClr val="tx1"/>
                </a:solidFill>
                <a:effectLst/>
                <a:latin typeface="+mn-lt"/>
                <a:ea typeface="+mn-ea"/>
                <a:cs typeface="+mn-cs"/>
              </a:rPr>
              <a:t>などがこのサービスです。</a:t>
            </a:r>
          </a:p>
          <a:p>
            <a:r>
              <a:rPr kumimoji="1" lang="ja-JP" altLang="ja-JP" sz="1200" kern="1200" dirty="0" smtClean="0">
                <a:solidFill>
                  <a:schemeClr val="tx1"/>
                </a:solidFill>
                <a:effectLst/>
                <a:latin typeface="+mn-lt"/>
                <a:ea typeface="+mn-ea"/>
                <a:cs typeface="+mn-cs"/>
              </a:rPr>
              <a:t>もちろん、個別の構成や運用にこだわる企業は、独自に</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を構築する場合もあります。このような仕組みをプライベート・クラウドと呼びます。そして、そんなふたつの</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を組み合わせて、コストパフォーマンスの高い</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インフラを構築しようというという使い方もあります。これをハイブリッド・クラウドと呼んでいます。</a:t>
            </a:r>
          </a:p>
          <a:p>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は、こんなクラウド・コンピューティングを支える技術でもあるのです。</a:t>
            </a:r>
          </a:p>
          <a:p>
            <a:r>
              <a:rPr kumimoji="1" lang="ja-JP" altLang="ja-JP" sz="1200" kern="1200" dirty="0" smtClean="0">
                <a:solidFill>
                  <a:schemeClr val="tx1"/>
                </a:solidFill>
                <a:effectLst/>
                <a:latin typeface="+mn-lt"/>
                <a:ea typeface="+mn-ea"/>
                <a:cs typeface="+mn-cs"/>
              </a:rPr>
              <a:t/>
            </a:r>
            <a:br>
              <a:rPr kumimoji="1" lang="ja-JP" altLang="ja-JP" sz="1200" kern="1200" dirty="0" smtClean="0">
                <a:solidFill>
                  <a:schemeClr val="tx1"/>
                </a:solidFill>
                <a:effectLst/>
                <a:latin typeface="+mn-lt"/>
                <a:ea typeface="+mn-ea"/>
                <a:cs typeface="+mn-cs"/>
              </a:rPr>
            </a:br>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161</a:t>
            </a:fld>
            <a:endParaRPr kumimoji="1" lang="ja-JP" altLang="en-US"/>
          </a:p>
        </p:txBody>
      </p:sp>
    </p:spTree>
    <p:extLst>
      <p:ext uri="{BB962C8B-B14F-4D97-AF65-F5344CB8AC3E}">
        <p14:creationId xmlns:p14="http://schemas.microsoft.com/office/powerpoint/2010/main" val="195012219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a:t>
            </a:r>
            <a:r>
              <a:rPr kumimoji="1" lang="en-US" altLang="ja-JP" sz="1200" kern="1200" dirty="0" smtClean="0">
                <a:solidFill>
                  <a:schemeClr val="tx1"/>
                </a:solidFill>
                <a:effectLst/>
                <a:latin typeface="+mn-lt"/>
                <a:ea typeface="+mn-ea"/>
                <a:cs typeface="+mn-cs"/>
              </a:rPr>
              <a:t>SDI</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道路や鉄道、電気や電話、病院や学校など、私たちの生活や社会を維持する基盤を、インフラストラクチャー（インフラ）と呼んでいます。</a:t>
            </a:r>
          </a:p>
          <a:p>
            <a:r>
              <a:rPr kumimoji="1" lang="ja-JP" altLang="ja-JP" sz="1200" kern="1200" dirty="0" smtClean="0">
                <a:solidFill>
                  <a:schemeClr val="tx1"/>
                </a:solidFill>
                <a:effectLst/>
                <a:latin typeface="+mn-lt"/>
                <a:ea typeface="+mn-ea"/>
                <a:cs typeface="+mn-cs"/>
              </a:rPr>
              <a:t>クラウドやモバイルなど、</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サービスも、業務を処理するサーバー、データを保管するストレージ、通信を担うネットワーク機器、これらを設置するデータセンターなどの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インフラに支えられています。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インフラは、従来、</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サービス毎に、個別に調達・構築するものでした。しかし、このやり方では、変化の激しくなった市場に即応することはできません。また、不確実なビジネスの先行きを見通すことも難しく、必要となる機能や規模を予測することも困難で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の需要が衰えることはありません。一方で、需要が読めないままの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インフラの調達・構築は、これまでに無く大きなリスクを伴うようになりました。</a:t>
            </a:r>
          </a:p>
          <a:p>
            <a:r>
              <a:rPr kumimoji="1" lang="ja-JP" altLang="ja-JP" sz="1200" kern="1200" dirty="0" smtClean="0">
                <a:solidFill>
                  <a:schemeClr val="tx1"/>
                </a:solidFill>
                <a:effectLst/>
                <a:latin typeface="+mn-lt"/>
                <a:ea typeface="+mn-ea"/>
                <a:cs typeface="+mn-cs"/>
              </a:rPr>
              <a:t>この状況を打破する技術として「仮想化」が注目されています。予め標準的な構成の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インフラを用意しておけば、そこから必要となるシステム資源を取り出し、自由に調達・構成できるソフトウェア技術のことです。</a:t>
            </a:r>
          </a:p>
          <a:p>
            <a:r>
              <a:rPr kumimoji="1" lang="ja-JP" altLang="ja-JP" sz="1200" kern="1200" dirty="0" smtClean="0">
                <a:solidFill>
                  <a:schemeClr val="tx1"/>
                </a:solidFill>
                <a:effectLst/>
                <a:latin typeface="+mn-lt"/>
                <a:ea typeface="+mn-ea"/>
                <a:cs typeface="+mn-cs"/>
              </a:rPr>
              <a:t>インフラを構成する全てのハードウェア資源に「仮想化」の技術を使えば、「ソフトウェアでシステム構成を設定、定義できるインフラ」が出来上がります。このようなインフラを「</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Software-Defined Infrastructure</a:t>
            </a:r>
            <a:r>
              <a:rPr kumimoji="1" lang="ja-JP" altLang="ja-JP" sz="1200" kern="1200" dirty="0" smtClean="0">
                <a:solidFill>
                  <a:schemeClr val="tx1"/>
                </a:solidFill>
                <a:effectLst/>
                <a:latin typeface="+mn-lt"/>
                <a:ea typeface="+mn-ea"/>
                <a:cs typeface="+mn-cs"/>
              </a:rPr>
              <a:t>）」と言います。</a:t>
            </a:r>
          </a:p>
          <a:p>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使えば、サーバー、ストレージ、ネットワークのハードウェア、それ設置する設備、安定して稼働させる運用を気にすることなく、必要な時に、必要な構成で、その能力や機能を使えるようになります。これにより、</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インフラの調達や構築に掛かる時間は大幅に削減され、変更にも即応できるようになるのです。</a:t>
            </a:r>
          </a:p>
          <a:p>
            <a:r>
              <a:rPr kumimoji="1" lang="ja-JP" altLang="ja-JP" sz="1200" kern="1200" dirty="0" smtClean="0">
                <a:solidFill>
                  <a:schemeClr val="tx1"/>
                </a:solidFill>
                <a:effectLst/>
                <a:latin typeface="+mn-lt"/>
                <a:ea typeface="+mn-ea"/>
                <a:cs typeface="+mn-cs"/>
              </a:rPr>
              <a:t>このような</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を個々の企業で個別に構築することもできますが、それでは、各企業が膨大な設備投資を担わなくてはなりません。ならば、この</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を複数の企業で共用すればいいわけです。例えば、私たちが電気を使うとき、発電所の設備や運用を気にすることがないように、そして、使った分を電気料金のように支払えているのと同じように</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インフラを使えれば、個々の企業が個別に大きな設備投資をしなくてもすみます。</a:t>
            </a:r>
          </a:p>
          <a:p>
            <a:r>
              <a:rPr kumimoji="1" lang="ja-JP" altLang="ja-JP" sz="1200" kern="1200" dirty="0" smtClean="0">
                <a:solidFill>
                  <a:schemeClr val="tx1"/>
                </a:solidFill>
                <a:effectLst/>
                <a:latin typeface="+mn-lt"/>
                <a:ea typeface="+mn-ea"/>
                <a:cs typeface="+mn-cs"/>
              </a:rPr>
              <a:t>そこで、</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に、システム資源の使った分を計測し課金する機能や容易に使いこなすためのメニューを用意したサービスが登場しています。それが、パブリック・クラウドのひとつである</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Infrastructure as a Service</a:t>
            </a:r>
            <a:r>
              <a:rPr kumimoji="1" lang="ja-JP" altLang="ja-JP" sz="1200" kern="1200" dirty="0" smtClean="0">
                <a:solidFill>
                  <a:schemeClr val="tx1"/>
                </a:solidFill>
                <a:effectLst/>
                <a:latin typeface="+mn-lt"/>
                <a:ea typeface="+mn-ea"/>
                <a:cs typeface="+mn-cs"/>
              </a:rPr>
              <a:t>）です。</a:t>
            </a:r>
            <a:r>
              <a:rPr kumimoji="1" lang="en-US" altLang="ja-JP" sz="1200" kern="1200" dirty="0" smtClean="0">
                <a:solidFill>
                  <a:schemeClr val="tx1"/>
                </a:solidFill>
                <a:effectLst/>
                <a:latin typeface="+mn-lt"/>
                <a:ea typeface="+mn-ea"/>
                <a:cs typeface="+mn-cs"/>
              </a:rPr>
              <a:t>AWS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Amazon Web Services</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NTT</a:t>
            </a:r>
            <a:r>
              <a:rPr kumimoji="1" lang="ja-JP" altLang="ja-JP" sz="1200" kern="1200" dirty="0" smtClean="0">
                <a:solidFill>
                  <a:schemeClr val="tx1"/>
                </a:solidFill>
                <a:effectLst/>
                <a:latin typeface="+mn-lt"/>
                <a:ea typeface="+mn-ea"/>
                <a:cs typeface="+mn-cs"/>
              </a:rPr>
              <a:t>コミュニケーションズの</a:t>
            </a:r>
            <a:r>
              <a:rPr kumimoji="1" lang="en-US" altLang="ja-JP" sz="1200" kern="1200" dirty="0" err="1" smtClean="0">
                <a:solidFill>
                  <a:schemeClr val="tx1"/>
                </a:solidFill>
                <a:effectLst/>
                <a:latin typeface="+mn-lt"/>
                <a:ea typeface="+mn-ea"/>
                <a:cs typeface="+mn-cs"/>
              </a:rPr>
              <a:t>cloudn</a:t>
            </a:r>
            <a:r>
              <a:rPr kumimoji="1" lang="ja-JP" altLang="ja-JP" sz="1200" kern="1200" dirty="0" smtClean="0">
                <a:solidFill>
                  <a:schemeClr val="tx1"/>
                </a:solidFill>
                <a:effectLst/>
                <a:latin typeface="+mn-lt"/>
                <a:ea typeface="+mn-ea"/>
                <a:cs typeface="+mn-cs"/>
              </a:rPr>
              <a:t>（クラウド・エヌ）、</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の</a:t>
            </a:r>
            <a:r>
              <a:rPr kumimoji="1" lang="en-US" altLang="ja-JP" sz="1200" kern="1200" dirty="0" err="1" smtClean="0">
                <a:solidFill>
                  <a:schemeClr val="tx1"/>
                </a:solidFill>
                <a:effectLst/>
                <a:latin typeface="+mn-lt"/>
                <a:ea typeface="+mn-ea"/>
                <a:cs typeface="+mn-cs"/>
              </a:rPr>
              <a:t>SoftLayer</a:t>
            </a:r>
            <a:r>
              <a:rPr kumimoji="1" lang="ja-JP" altLang="ja-JP" sz="1200" kern="1200" dirty="0" smtClean="0">
                <a:solidFill>
                  <a:schemeClr val="tx1"/>
                </a:solidFill>
                <a:effectLst/>
                <a:latin typeface="+mn-lt"/>
                <a:ea typeface="+mn-ea"/>
                <a:cs typeface="+mn-cs"/>
              </a:rPr>
              <a:t>などがこのサービスです。</a:t>
            </a:r>
          </a:p>
          <a:p>
            <a:r>
              <a:rPr kumimoji="1" lang="ja-JP" altLang="ja-JP" sz="1200" kern="1200" dirty="0" smtClean="0">
                <a:solidFill>
                  <a:schemeClr val="tx1"/>
                </a:solidFill>
                <a:effectLst/>
                <a:latin typeface="+mn-lt"/>
                <a:ea typeface="+mn-ea"/>
                <a:cs typeface="+mn-cs"/>
              </a:rPr>
              <a:t>もちろん、個別の構成や運用にこだわる企業は、独自に</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を構築する場合もあります。このような仕組みをプライベート・クラウドと呼びます。そして、そんなふたつの</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を組み合わせて、コストパフォーマンスの高い</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インフラを構築しようというという使い方もあります。これをハイブリッド・クラウドと呼んでいます。</a:t>
            </a:r>
          </a:p>
          <a:p>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は、こんなクラウド・コンピューティングを支える技術でもあるのです。</a:t>
            </a:r>
          </a:p>
          <a:p>
            <a:r>
              <a:rPr kumimoji="1" lang="ja-JP" altLang="ja-JP" sz="1200" kern="1200" dirty="0" smtClean="0">
                <a:solidFill>
                  <a:schemeClr val="tx1"/>
                </a:solidFill>
                <a:effectLst/>
                <a:latin typeface="+mn-lt"/>
                <a:ea typeface="+mn-ea"/>
                <a:cs typeface="+mn-cs"/>
              </a:rPr>
              <a:t/>
            </a:r>
            <a:br>
              <a:rPr kumimoji="1" lang="ja-JP" altLang="ja-JP" sz="1200" kern="1200" dirty="0" smtClean="0">
                <a:solidFill>
                  <a:schemeClr val="tx1"/>
                </a:solidFill>
                <a:effectLst/>
                <a:latin typeface="+mn-lt"/>
                <a:ea typeface="+mn-ea"/>
                <a:cs typeface="+mn-cs"/>
              </a:rPr>
            </a:br>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162</a:t>
            </a:fld>
            <a:endParaRPr kumimoji="1" lang="ja-JP" altLang="en-US"/>
          </a:p>
        </p:txBody>
      </p:sp>
    </p:spTree>
    <p:extLst>
      <p:ext uri="{BB962C8B-B14F-4D97-AF65-F5344CB8AC3E}">
        <p14:creationId xmlns:p14="http://schemas.microsoft.com/office/powerpoint/2010/main" val="195533467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a:t>
            </a:r>
            <a:r>
              <a:rPr kumimoji="1" lang="en-US" altLang="ja-JP" sz="1200" kern="1200" dirty="0" smtClean="0">
                <a:solidFill>
                  <a:schemeClr val="tx1"/>
                </a:solidFill>
                <a:effectLst/>
                <a:latin typeface="+mn-lt"/>
                <a:ea typeface="+mn-ea"/>
                <a:cs typeface="+mn-cs"/>
              </a:rPr>
              <a:t>SDI</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道路や鉄道、電気や電話、病院や学校など、私たちの生活や社会を維持する基盤を、インフラストラクチャー（インフラ）と呼んでいます。</a:t>
            </a:r>
          </a:p>
          <a:p>
            <a:r>
              <a:rPr kumimoji="1" lang="ja-JP" altLang="ja-JP" sz="1200" kern="1200" dirty="0" smtClean="0">
                <a:solidFill>
                  <a:schemeClr val="tx1"/>
                </a:solidFill>
                <a:effectLst/>
                <a:latin typeface="+mn-lt"/>
                <a:ea typeface="+mn-ea"/>
                <a:cs typeface="+mn-cs"/>
              </a:rPr>
              <a:t>クラウドやモバイルなど、</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サービスも、業務を処理するサーバー、データを保管するストレージ、通信を担うネットワーク機器、これらを設置するデータセンターなどの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インフラに支えられています。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インフラは、従来、</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サービス毎に、個別に調達・構築するものでした。しかし、このやり方では、変化の激しくなった市場に即応することはできません。また、不確実なビジネスの先行きを見通すことも難しく、必要となる機能や規模を予測することも困難で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の需要が衰えることはありません。一方で、需要が読めないままの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インフラの調達・構築は、これまでに無く大きなリスクを伴うようになりました。</a:t>
            </a:r>
          </a:p>
          <a:p>
            <a:r>
              <a:rPr kumimoji="1" lang="ja-JP" altLang="ja-JP" sz="1200" kern="1200" dirty="0" smtClean="0">
                <a:solidFill>
                  <a:schemeClr val="tx1"/>
                </a:solidFill>
                <a:effectLst/>
                <a:latin typeface="+mn-lt"/>
                <a:ea typeface="+mn-ea"/>
                <a:cs typeface="+mn-cs"/>
              </a:rPr>
              <a:t>この状況を打破する技術として「仮想化」が注目されています。予め標準的な構成の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インフラを用意しておけば、そこから必要となるシステム資源を取り出し、自由に調達・構成できるソフトウェア技術のことです。</a:t>
            </a:r>
          </a:p>
          <a:p>
            <a:r>
              <a:rPr kumimoji="1" lang="ja-JP" altLang="ja-JP" sz="1200" kern="1200" dirty="0" smtClean="0">
                <a:solidFill>
                  <a:schemeClr val="tx1"/>
                </a:solidFill>
                <a:effectLst/>
                <a:latin typeface="+mn-lt"/>
                <a:ea typeface="+mn-ea"/>
                <a:cs typeface="+mn-cs"/>
              </a:rPr>
              <a:t>インフラを構成する全てのハードウェア資源に「仮想化」の技術を使えば、「ソフトウェアでシステム構成を設定、定義できるインフラ」が出来上がります。このようなインフラを「</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Software-Defined Infrastructure</a:t>
            </a:r>
            <a:r>
              <a:rPr kumimoji="1" lang="ja-JP" altLang="ja-JP" sz="1200" kern="1200" dirty="0" smtClean="0">
                <a:solidFill>
                  <a:schemeClr val="tx1"/>
                </a:solidFill>
                <a:effectLst/>
                <a:latin typeface="+mn-lt"/>
                <a:ea typeface="+mn-ea"/>
                <a:cs typeface="+mn-cs"/>
              </a:rPr>
              <a:t>）」と言います。</a:t>
            </a:r>
          </a:p>
          <a:p>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使えば、サーバー、ストレージ、ネットワークのハードウェア、それ設置する設備、安定して稼働させる運用を気にすることなく、必要な時に、必要な構成で、その能力や機能を使えるようになります。これにより、</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インフラの調達や構築に掛かる時間は大幅に削減され、変更にも即応できるようになるのです。</a:t>
            </a:r>
          </a:p>
          <a:p>
            <a:r>
              <a:rPr kumimoji="1" lang="ja-JP" altLang="ja-JP" sz="1200" kern="1200" dirty="0" smtClean="0">
                <a:solidFill>
                  <a:schemeClr val="tx1"/>
                </a:solidFill>
                <a:effectLst/>
                <a:latin typeface="+mn-lt"/>
                <a:ea typeface="+mn-ea"/>
                <a:cs typeface="+mn-cs"/>
              </a:rPr>
              <a:t>このような</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を個々の企業で個別に構築することもできますが、それでは、各企業が膨大な設備投資を担わなくてはなりません。ならば、この</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を複数の企業で共用すればいいわけです。例えば、私たちが電気を使うとき、発電所の設備や運用を気にすることがないように、そして、使った分を電気料金のように支払えているのと同じように</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インフラを使えれば、個々の企業が個別に大きな設備投資をしなくてもすみます。</a:t>
            </a:r>
          </a:p>
          <a:p>
            <a:r>
              <a:rPr kumimoji="1" lang="ja-JP" altLang="ja-JP" sz="1200" kern="1200" dirty="0" smtClean="0">
                <a:solidFill>
                  <a:schemeClr val="tx1"/>
                </a:solidFill>
                <a:effectLst/>
                <a:latin typeface="+mn-lt"/>
                <a:ea typeface="+mn-ea"/>
                <a:cs typeface="+mn-cs"/>
              </a:rPr>
              <a:t>そこで、</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に、システム資源の使った分を計測し課金する機能や容易に使いこなすためのメニューを用意したサービスが登場しています。それが、パブリック・クラウドのひとつである</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Infrastructure as a Service</a:t>
            </a:r>
            <a:r>
              <a:rPr kumimoji="1" lang="ja-JP" altLang="ja-JP" sz="1200" kern="1200" dirty="0" smtClean="0">
                <a:solidFill>
                  <a:schemeClr val="tx1"/>
                </a:solidFill>
                <a:effectLst/>
                <a:latin typeface="+mn-lt"/>
                <a:ea typeface="+mn-ea"/>
                <a:cs typeface="+mn-cs"/>
              </a:rPr>
              <a:t>）です。</a:t>
            </a:r>
            <a:r>
              <a:rPr kumimoji="1" lang="en-US" altLang="ja-JP" sz="1200" kern="1200" dirty="0" smtClean="0">
                <a:solidFill>
                  <a:schemeClr val="tx1"/>
                </a:solidFill>
                <a:effectLst/>
                <a:latin typeface="+mn-lt"/>
                <a:ea typeface="+mn-ea"/>
                <a:cs typeface="+mn-cs"/>
              </a:rPr>
              <a:t>AWS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Amazon Web Services</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NTT</a:t>
            </a:r>
            <a:r>
              <a:rPr kumimoji="1" lang="ja-JP" altLang="ja-JP" sz="1200" kern="1200" dirty="0" smtClean="0">
                <a:solidFill>
                  <a:schemeClr val="tx1"/>
                </a:solidFill>
                <a:effectLst/>
                <a:latin typeface="+mn-lt"/>
                <a:ea typeface="+mn-ea"/>
                <a:cs typeface="+mn-cs"/>
              </a:rPr>
              <a:t>コミュニケーションズの</a:t>
            </a:r>
            <a:r>
              <a:rPr kumimoji="1" lang="en-US" altLang="ja-JP" sz="1200" kern="1200" dirty="0" err="1" smtClean="0">
                <a:solidFill>
                  <a:schemeClr val="tx1"/>
                </a:solidFill>
                <a:effectLst/>
                <a:latin typeface="+mn-lt"/>
                <a:ea typeface="+mn-ea"/>
                <a:cs typeface="+mn-cs"/>
              </a:rPr>
              <a:t>cloudn</a:t>
            </a:r>
            <a:r>
              <a:rPr kumimoji="1" lang="ja-JP" altLang="ja-JP" sz="1200" kern="1200" dirty="0" smtClean="0">
                <a:solidFill>
                  <a:schemeClr val="tx1"/>
                </a:solidFill>
                <a:effectLst/>
                <a:latin typeface="+mn-lt"/>
                <a:ea typeface="+mn-ea"/>
                <a:cs typeface="+mn-cs"/>
              </a:rPr>
              <a:t>（クラウド・エヌ）、</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の</a:t>
            </a:r>
            <a:r>
              <a:rPr kumimoji="1" lang="en-US" altLang="ja-JP" sz="1200" kern="1200" dirty="0" err="1" smtClean="0">
                <a:solidFill>
                  <a:schemeClr val="tx1"/>
                </a:solidFill>
                <a:effectLst/>
                <a:latin typeface="+mn-lt"/>
                <a:ea typeface="+mn-ea"/>
                <a:cs typeface="+mn-cs"/>
              </a:rPr>
              <a:t>SoftLayer</a:t>
            </a:r>
            <a:r>
              <a:rPr kumimoji="1" lang="ja-JP" altLang="ja-JP" sz="1200" kern="1200" dirty="0" smtClean="0">
                <a:solidFill>
                  <a:schemeClr val="tx1"/>
                </a:solidFill>
                <a:effectLst/>
                <a:latin typeface="+mn-lt"/>
                <a:ea typeface="+mn-ea"/>
                <a:cs typeface="+mn-cs"/>
              </a:rPr>
              <a:t>などがこのサービスです。</a:t>
            </a:r>
          </a:p>
          <a:p>
            <a:r>
              <a:rPr kumimoji="1" lang="ja-JP" altLang="ja-JP" sz="1200" kern="1200" dirty="0" smtClean="0">
                <a:solidFill>
                  <a:schemeClr val="tx1"/>
                </a:solidFill>
                <a:effectLst/>
                <a:latin typeface="+mn-lt"/>
                <a:ea typeface="+mn-ea"/>
                <a:cs typeface="+mn-cs"/>
              </a:rPr>
              <a:t>もちろん、個別の構成や運用にこだわる企業は、独自に</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を構築する場合もあります。このような仕組みをプライベート・クラウドと呼びます。そして、そんなふたつの</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を組み合わせて、コストパフォーマンスの高い</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インフラを構築しようというという使い方もあります。これをハイブリッド・クラウドと呼んでいます。</a:t>
            </a:r>
          </a:p>
          <a:p>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は、こんなクラウド・コンピューティングを支える技術でもあるのです。</a:t>
            </a:r>
          </a:p>
          <a:p>
            <a:r>
              <a:rPr kumimoji="1" lang="ja-JP" altLang="ja-JP" sz="1200" kern="1200" dirty="0" smtClean="0">
                <a:solidFill>
                  <a:schemeClr val="tx1"/>
                </a:solidFill>
                <a:effectLst/>
                <a:latin typeface="+mn-lt"/>
                <a:ea typeface="+mn-ea"/>
                <a:cs typeface="+mn-cs"/>
              </a:rPr>
              <a:t/>
            </a:r>
            <a:br>
              <a:rPr kumimoji="1" lang="ja-JP" altLang="ja-JP" sz="1200" kern="1200" dirty="0" smtClean="0">
                <a:solidFill>
                  <a:schemeClr val="tx1"/>
                </a:solidFill>
                <a:effectLst/>
                <a:latin typeface="+mn-lt"/>
                <a:ea typeface="+mn-ea"/>
                <a:cs typeface="+mn-cs"/>
              </a:rPr>
            </a:br>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163</a:t>
            </a:fld>
            <a:endParaRPr kumimoji="1" lang="ja-JP" altLang="en-US"/>
          </a:p>
        </p:txBody>
      </p:sp>
    </p:spTree>
    <p:extLst>
      <p:ext uri="{BB962C8B-B14F-4D97-AF65-F5344CB8AC3E}">
        <p14:creationId xmlns:p14="http://schemas.microsoft.com/office/powerpoint/2010/main" val="7913083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ja-JP" sz="1200" kern="1200" dirty="0" smtClean="0">
                <a:solidFill>
                  <a:schemeClr val="tx1"/>
                </a:solidFill>
                <a:effectLst/>
                <a:latin typeface="+mn-lt"/>
                <a:ea typeface="+mn-ea"/>
                <a:cs typeface="+mn-cs"/>
              </a:rPr>
              <a:t>【図解】コレ１枚で分かる</a:t>
            </a:r>
            <a:r>
              <a:rPr kumimoji="1" lang="en-US" altLang="ja-JP" sz="1200" kern="1200" dirty="0" smtClean="0">
                <a:solidFill>
                  <a:schemeClr val="tx1"/>
                </a:solidFill>
                <a:effectLst/>
                <a:latin typeface="+mn-lt"/>
                <a:ea typeface="+mn-ea"/>
                <a:cs typeface="+mn-cs"/>
              </a:rPr>
              <a:t>SDI</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ja-JP" altLang="ja-JP" sz="1200" kern="1200" dirty="0" smtClean="0">
                <a:solidFill>
                  <a:schemeClr val="tx1"/>
                </a:solidFill>
                <a:effectLst/>
                <a:latin typeface="+mn-lt"/>
                <a:ea typeface="+mn-ea"/>
                <a:cs typeface="+mn-cs"/>
              </a:rPr>
              <a:t>道路や鉄道、電気や電話、病院や学校など、私たちの生活や社会を維持する基盤を、インフラストラクチャー（インフラ）と呼んでいます。</a:t>
            </a:r>
          </a:p>
          <a:p>
            <a:r>
              <a:rPr kumimoji="1" lang="ja-JP" altLang="ja-JP" sz="1200" kern="1200" dirty="0" smtClean="0">
                <a:solidFill>
                  <a:schemeClr val="tx1"/>
                </a:solidFill>
                <a:effectLst/>
                <a:latin typeface="+mn-lt"/>
                <a:ea typeface="+mn-ea"/>
                <a:cs typeface="+mn-cs"/>
              </a:rPr>
              <a:t>クラウドやモバイルなど、</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サービスも、業務を処理するサーバー、データを保管するストレージ、通信を担うネットワーク機器、これらを設置するデータセンターなどの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インフラに支えられています。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インフラは、従来、</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サービス毎に、個別に調達・構築するものでした。しかし、このやり方では、変化の激しくなった市場に即応することはできません。また、不確実なビジネスの先行きを見通すことも難しく、必要となる機能や規模を予測することも困難です。</a:t>
            </a:r>
          </a:p>
          <a:p>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の需要が衰えることはありません。一方で、需要が読めないままの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インフラの調達・構築は、これまでに無く大きなリスクを伴うようになりました。</a:t>
            </a:r>
          </a:p>
          <a:p>
            <a:r>
              <a:rPr kumimoji="1" lang="ja-JP" altLang="ja-JP" sz="1200" kern="1200" dirty="0" smtClean="0">
                <a:solidFill>
                  <a:schemeClr val="tx1"/>
                </a:solidFill>
                <a:effectLst/>
                <a:latin typeface="+mn-lt"/>
                <a:ea typeface="+mn-ea"/>
                <a:cs typeface="+mn-cs"/>
              </a:rPr>
              <a:t>この状況を打破する技術として「仮想化」が注目されています。予め標準的な構成の</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インフラを用意しておけば、そこから必要となるシステム資源を取り出し、自由に調達・構成できるソフトウェア技術のことです。</a:t>
            </a:r>
          </a:p>
          <a:p>
            <a:r>
              <a:rPr kumimoji="1" lang="ja-JP" altLang="ja-JP" sz="1200" kern="1200" dirty="0" smtClean="0">
                <a:solidFill>
                  <a:schemeClr val="tx1"/>
                </a:solidFill>
                <a:effectLst/>
                <a:latin typeface="+mn-lt"/>
                <a:ea typeface="+mn-ea"/>
                <a:cs typeface="+mn-cs"/>
              </a:rPr>
              <a:t>インフラを構成する全てのハードウェア資源に「仮想化」の技術を使えば、「ソフトウェアでシステム構成を設定、定義できるインフラ」が出来上がります。このようなインフラを「</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Software-Defined Infrastructure</a:t>
            </a:r>
            <a:r>
              <a:rPr kumimoji="1" lang="ja-JP" altLang="ja-JP" sz="1200" kern="1200" dirty="0" smtClean="0">
                <a:solidFill>
                  <a:schemeClr val="tx1"/>
                </a:solidFill>
                <a:effectLst/>
                <a:latin typeface="+mn-lt"/>
                <a:ea typeface="+mn-ea"/>
                <a:cs typeface="+mn-cs"/>
              </a:rPr>
              <a:t>）」と言います。</a:t>
            </a:r>
          </a:p>
          <a:p>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使えば、サーバー、ストレージ、ネットワークのハードウェア、それ設置する設備、安定して稼働させる運用を気にすることなく、必要な時に、必要な構成で、その能力や機能を使えるようになります。これにより、</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インフラの調達や構築に掛かる時間は大幅に削減され、変更にも即応できるようになるのです。</a:t>
            </a:r>
          </a:p>
          <a:p>
            <a:r>
              <a:rPr kumimoji="1" lang="ja-JP" altLang="ja-JP" sz="1200" kern="1200" dirty="0" smtClean="0">
                <a:solidFill>
                  <a:schemeClr val="tx1"/>
                </a:solidFill>
                <a:effectLst/>
                <a:latin typeface="+mn-lt"/>
                <a:ea typeface="+mn-ea"/>
                <a:cs typeface="+mn-cs"/>
              </a:rPr>
              <a:t>このような</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を個々の企業で個別に構築することもできますが、それでは、各企業が膨大な設備投資を担わなくてはなりません。ならば、この</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を複数の企業で共用すればいいわけです。例えば、私たちが電気を使うとき、発電所の設備や運用を気にすることがないように、そして、使った分を電気料金のように支払えているのと同じように</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インフラを使えれば、個々の企業が個別に大きな設備投資をしなくてもすみます。</a:t>
            </a:r>
          </a:p>
          <a:p>
            <a:r>
              <a:rPr kumimoji="1" lang="ja-JP" altLang="ja-JP" sz="1200" kern="1200" dirty="0" smtClean="0">
                <a:solidFill>
                  <a:schemeClr val="tx1"/>
                </a:solidFill>
                <a:effectLst/>
                <a:latin typeface="+mn-lt"/>
                <a:ea typeface="+mn-ea"/>
                <a:cs typeface="+mn-cs"/>
              </a:rPr>
              <a:t>そこで、</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に、システム資源の使った分を計測し課金する機能や容易に使いこなすためのメニューを用意したサービスが登場しています。それが、パブリック・クラウドのひとつである</a:t>
            </a:r>
            <a:r>
              <a:rPr kumimoji="1" lang="en-US" altLang="ja-JP" sz="1200" kern="1200" dirty="0" err="1" smtClean="0">
                <a:solidFill>
                  <a:schemeClr val="tx1"/>
                </a:solidFill>
                <a:effectLst/>
                <a:latin typeface="+mn-lt"/>
                <a:ea typeface="+mn-ea"/>
                <a:cs typeface="+mn-cs"/>
              </a:rPr>
              <a:t>IaaS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Infrastructure as a Service</a:t>
            </a:r>
            <a:r>
              <a:rPr kumimoji="1" lang="ja-JP" altLang="ja-JP" sz="1200" kern="1200" dirty="0" smtClean="0">
                <a:solidFill>
                  <a:schemeClr val="tx1"/>
                </a:solidFill>
                <a:effectLst/>
                <a:latin typeface="+mn-lt"/>
                <a:ea typeface="+mn-ea"/>
                <a:cs typeface="+mn-cs"/>
              </a:rPr>
              <a:t>）です。</a:t>
            </a:r>
            <a:r>
              <a:rPr kumimoji="1" lang="en-US" altLang="ja-JP" sz="1200" kern="1200" dirty="0" smtClean="0">
                <a:solidFill>
                  <a:schemeClr val="tx1"/>
                </a:solidFill>
                <a:effectLst/>
                <a:latin typeface="+mn-lt"/>
                <a:ea typeface="+mn-ea"/>
                <a:cs typeface="+mn-cs"/>
              </a:rPr>
              <a:t>AWS</a:t>
            </a:r>
            <a:r>
              <a:rPr kumimoji="1" lang="ja-JP" altLang="ja-JP" sz="1200" kern="1200" dirty="0" smtClean="0">
                <a:solidFill>
                  <a:schemeClr val="tx1"/>
                </a:solidFill>
                <a:effectLst/>
                <a:latin typeface="+mn-lt"/>
                <a:ea typeface="+mn-ea"/>
                <a:cs typeface="+mn-cs"/>
              </a:rPr>
              <a:t>（</a:t>
            </a:r>
            <a:r>
              <a:rPr kumimoji="1" lang="en-US" altLang="ja-JP" sz="1200" kern="1200" dirty="0" smtClean="0">
                <a:solidFill>
                  <a:schemeClr val="tx1"/>
                </a:solidFill>
                <a:effectLst/>
                <a:latin typeface="+mn-lt"/>
                <a:ea typeface="+mn-ea"/>
                <a:cs typeface="+mn-cs"/>
              </a:rPr>
              <a:t>Amazon Web Services</a:t>
            </a:r>
            <a:r>
              <a:rPr kumimoji="1" lang="ja-JP" altLang="ja-JP" sz="1200" kern="1200" dirty="0" smtClean="0">
                <a:solidFill>
                  <a:schemeClr val="tx1"/>
                </a:solidFill>
                <a:effectLst/>
                <a:latin typeface="+mn-lt"/>
                <a:ea typeface="+mn-ea"/>
                <a:cs typeface="+mn-cs"/>
              </a:rPr>
              <a:t>）や</a:t>
            </a:r>
            <a:r>
              <a:rPr kumimoji="1" lang="en-US" altLang="ja-JP" sz="1200" kern="1200" dirty="0" smtClean="0">
                <a:solidFill>
                  <a:schemeClr val="tx1"/>
                </a:solidFill>
                <a:effectLst/>
                <a:latin typeface="+mn-lt"/>
                <a:ea typeface="+mn-ea"/>
                <a:cs typeface="+mn-cs"/>
              </a:rPr>
              <a:t>NTT</a:t>
            </a:r>
            <a:r>
              <a:rPr kumimoji="1" lang="ja-JP" altLang="ja-JP" sz="1200" kern="1200" dirty="0" smtClean="0">
                <a:solidFill>
                  <a:schemeClr val="tx1"/>
                </a:solidFill>
                <a:effectLst/>
                <a:latin typeface="+mn-lt"/>
                <a:ea typeface="+mn-ea"/>
                <a:cs typeface="+mn-cs"/>
              </a:rPr>
              <a:t>コミュニケーションズの</a:t>
            </a:r>
            <a:r>
              <a:rPr kumimoji="1" lang="en-US" altLang="ja-JP" sz="1200" kern="1200" dirty="0" err="1" smtClean="0">
                <a:solidFill>
                  <a:schemeClr val="tx1"/>
                </a:solidFill>
                <a:effectLst/>
                <a:latin typeface="+mn-lt"/>
                <a:ea typeface="+mn-ea"/>
                <a:cs typeface="+mn-cs"/>
              </a:rPr>
              <a:t>cloudn</a:t>
            </a:r>
            <a:r>
              <a:rPr kumimoji="1" lang="ja-JP" altLang="ja-JP" sz="1200" kern="1200" dirty="0" smtClean="0">
                <a:solidFill>
                  <a:schemeClr val="tx1"/>
                </a:solidFill>
                <a:effectLst/>
                <a:latin typeface="+mn-lt"/>
                <a:ea typeface="+mn-ea"/>
                <a:cs typeface="+mn-cs"/>
              </a:rPr>
              <a:t>（クラウド・エヌ）、</a:t>
            </a:r>
            <a:r>
              <a:rPr kumimoji="1" lang="en-US" altLang="ja-JP" sz="1200" kern="1200" dirty="0" smtClean="0">
                <a:solidFill>
                  <a:schemeClr val="tx1"/>
                </a:solidFill>
                <a:effectLst/>
                <a:latin typeface="+mn-lt"/>
                <a:ea typeface="+mn-ea"/>
                <a:cs typeface="+mn-cs"/>
              </a:rPr>
              <a:t>IBM</a:t>
            </a:r>
            <a:r>
              <a:rPr kumimoji="1" lang="ja-JP" altLang="ja-JP" sz="1200" kern="1200" dirty="0" smtClean="0">
                <a:solidFill>
                  <a:schemeClr val="tx1"/>
                </a:solidFill>
                <a:effectLst/>
                <a:latin typeface="+mn-lt"/>
                <a:ea typeface="+mn-ea"/>
                <a:cs typeface="+mn-cs"/>
              </a:rPr>
              <a:t>の</a:t>
            </a:r>
            <a:r>
              <a:rPr kumimoji="1" lang="en-US" altLang="ja-JP" sz="1200" kern="1200" dirty="0" err="1" smtClean="0">
                <a:solidFill>
                  <a:schemeClr val="tx1"/>
                </a:solidFill>
                <a:effectLst/>
                <a:latin typeface="+mn-lt"/>
                <a:ea typeface="+mn-ea"/>
                <a:cs typeface="+mn-cs"/>
              </a:rPr>
              <a:t>SoftLayer</a:t>
            </a:r>
            <a:r>
              <a:rPr kumimoji="1" lang="ja-JP" altLang="ja-JP" sz="1200" kern="1200" dirty="0" smtClean="0">
                <a:solidFill>
                  <a:schemeClr val="tx1"/>
                </a:solidFill>
                <a:effectLst/>
                <a:latin typeface="+mn-lt"/>
                <a:ea typeface="+mn-ea"/>
                <a:cs typeface="+mn-cs"/>
              </a:rPr>
              <a:t>などがこのサービスです。</a:t>
            </a:r>
          </a:p>
          <a:p>
            <a:r>
              <a:rPr kumimoji="1" lang="ja-JP" altLang="ja-JP" sz="1200" kern="1200" dirty="0" smtClean="0">
                <a:solidFill>
                  <a:schemeClr val="tx1"/>
                </a:solidFill>
                <a:effectLst/>
                <a:latin typeface="+mn-lt"/>
                <a:ea typeface="+mn-ea"/>
                <a:cs typeface="+mn-cs"/>
              </a:rPr>
              <a:t>もちろん、個別の構成や運用にこだわる企業は、独自に</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を構築する場合もあります。このような仕組みをプライベート・クラウドと呼びます。そして、そんなふたつの</a:t>
            </a:r>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を組み合わせて、コストパフォーマンスの高い</a:t>
            </a:r>
            <a:r>
              <a:rPr kumimoji="1" lang="en-US" altLang="ja-JP" sz="1200" kern="1200" dirty="0" smtClean="0">
                <a:solidFill>
                  <a:schemeClr val="tx1"/>
                </a:solidFill>
                <a:effectLst/>
                <a:latin typeface="+mn-lt"/>
                <a:ea typeface="+mn-ea"/>
                <a:cs typeface="+mn-cs"/>
              </a:rPr>
              <a:t>IT</a:t>
            </a:r>
            <a:r>
              <a:rPr kumimoji="1" lang="ja-JP" altLang="ja-JP" sz="1200" kern="1200" dirty="0" smtClean="0">
                <a:solidFill>
                  <a:schemeClr val="tx1"/>
                </a:solidFill>
                <a:effectLst/>
                <a:latin typeface="+mn-lt"/>
                <a:ea typeface="+mn-ea"/>
                <a:cs typeface="+mn-cs"/>
              </a:rPr>
              <a:t>インフラを構築しようというという使い方もあります。これをハイブリッド・クラウドと呼んでいます。</a:t>
            </a:r>
          </a:p>
          <a:p>
            <a:r>
              <a:rPr kumimoji="1" lang="en-US" altLang="ja-JP" sz="1200" kern="1200" dirty="0" smtClean="0">
                <a:solidFill>
                  <a:schemeClr val="tx1"/>
                </a:solidFill>
                <a:effectLst/>
                <a:latin typeface="+mn-lt"/>
                <a:ea typeface="+mn-ea"/>
                <a:cs typeface="+mn-cs"/>
              </a:rPr>
              <a:t>SDI</a:t>
            </a:r>
            <a:r>
              <a:rPr kumimoji="1" lang="ja-JP" altLang="ja-JP" sz="1200" kern="1200" dirty="0" smtClean="0">
                <a:solidFill>
                  <a:schemeClr val="tx1"/>
                </a:solidFill>
                <a:effectLst/>
                <a:latin typeface="+mn-lt"/>
                <a:ea typeface="+mn-ea"/>
                <a:cs typeface="+mn-cs"/>
              </a:rPr>
              <a:t>は、こんなクラウド・コンピューティングを支える技術でもあるのです。</a:t>
            </a:r>
          </a:p>
          <a:p>
            <a:r>
              <a:rPr kumimoji="1" lang="ja-JP" altLang="ja-JP" sz="1200" kern="1200" dirty="0" smtClean="0">
                <a:solidFill>
                  <a:schemeClr val="tx1"/>
                </a:solidFill>
                <a:effectLst/>
                <a:latin typeface="+mn-lt"/>
                <a:ea typeface="+mn-ea"/>
                <a:cs typeface="+mn-cs"/>
              </a:rPr>
              <a:t/>
            </a:r>
            <a:br>
              <a:rPr kumimoji="1" lang="ja-JP" altLang="ja-JP" sz="1200" kern="1200" dirty="0" smtClean="0">
                <a:solidFill>
                  <a:schemeClr val="tx1"/>
                </a:solidFill>
                <a:effectLst/>
                <a:latin typeface="+mn-lt"/>
                <a:ea typeface="+mn-ea"/>
                <a:cs typeface="+mn-cs"/>
              </a:rPr>
            </a:br>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dirty="0" smtClean="0">
              <a:solidFill>
                <a:schemeClr val="tx1"/>
              </a:solidFill>
              <a:effectLst/>
              <a:latin typeface="+mn-lt"/>
              <a:ea typeface="+mn-ea"/>
              <a:cs typeface="+mn-cs"/>
            </a:endParaRPr>
          </a:p>
          <a:p>
            <a:r>
              <a:rPr kumimoji="1" lang="en-US" altLang="ja-JP" sz="1200" kern="1200" dirty="0" smtClean="0">
                <a:solidFill>
                  <a:schemeClr val="tx1"/>
                </a:solidFill>
                <a:effectLst/>
                <a:latin typeface="+mn-lt"/>
                <a:ea typeface="+mn-ea"/>
                <a:cs typeface="+mn-cs"/>
              </a:rPr>
              <a:t> </a:t>
            </a:r>
            <a:endParaRPr kumimoji="1" lang="ja-JP" altLang="ja-JP" sz="1200" kern="1200" smtClean="0">
              <a:solidFill>
                <a:schemeClr val="tx1"/>
              </a:solidFill>
              <a:effectLst/>
              <a:latin typeface="+mn-lt"/>
              <a:ea typeface="+mn-ea"/>
              <a:cs typeface="+mn-cs"/>
            </a:endParaRPr>
          </a:p>
          <a:p>
            <a:endParaRPr kumimoji="1" lang="ja-JP" altLang="en-US" dirty="0"/>
          </a:p>
        </p:txBody>
      </p:sp>
      <p:sp>
        <p:nvSpPr>
          <p:cNvPr id="4" name="スライド番号プレースホルダー 3"/>
          <p:cNvSpPr>
            <a:spLocks noGrp="1"/>
          </p:cNvSpPr>
          <p:nvPr>
            <p:ph type="sldNum" sz="quarter" idx="10"/>
          </p:nvPr>
        </p:nvSpPr>
        <p:spPr/>
        <p:txBody>
          <a:bodyPr/>
          <a:lstStyle/>
          <a:p>
            <a:fld id="{A26A5AFC-0313-244E-A5A2-5096E4321F46}" type="slidenum">
              <a:rPr kumimoji="1" lang="ja-JP" altLang="en-US" smtClean="0"/>
              <a:t>164</a:t>
            </a:fld>
            <a:endParaRPr kumimoji="1" lang="ja-JP" altLang="en-US"/>
          </a:p>
        </p:txBody>
      </p:sp>
    </p:spTree>
    <p:extLst>
      <p:ext uri="{BB962C8B-B14F-4D97-AF65-F5344CB8AC3E}">
        <p14:creationId xmlns:p14="http://schemas.microsoft.com/office/powerpoint/2010/main" val="214014309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969FD8-1808-4B55-8C93-E58B586D4E34}" type="slidenum">
              <a:rPr lang="ja-JP" altLang="en-US"/>
              <a:pPr/>
              <a:t>165</a:t>
            </a:fld>
            <a:endParaRPr lang="en-US" altLang="ja-JP"/>
          </a:p>
        </p:txBody>
      </p:sp>
      <p:sp>
        <p:nvSpPr>
          <p:cNvPr id="761858" name="Rectangle 2"/>
          <p:cNvSpPr>
            <a:spLocks noGrp="1" noRot="1" noChangeAspect="1" noChangeArrowheads="1" noTextEdit="1"/>
          </p:cNvSpPr>
          <p:nvPr>
            <p:ph type="sldImg"/>
          </p:nvPr>
        </p:nvSpPr>
        <p:spPr>
          <a:xfrm>
            <a:off x="1143000" y="685800"/>
            <a:ext cx="4573588" cy="3430588"/>
          </a:xfrm>
          <a:ln/>
        </p:spPr>
      </p:sp>
      <p:sp>
        <p:nvSpPr>
          <p:cNvPr id="761859" name="Rectangle 3"/>
          <p:cNvSpPr>
            <a:spLocks noGrp="1" noChangeArrowheads="1"/>
          </p:cNvSpPr>
          <p:nvPr>
            <p:ph type="body" idx="1"/>
          </p:nvPr>
        </p:nvSpPr>
        <p:spPr>
          <a:xfrm>
            <a:off x="684680" y="4343441"/>
            <a:ext cx="5488640" cy="4115603"/>
          </a:xfrm>
        </p:spPr>
        <p:txBody>
          <a:bodyPr/>
          <a:lstStyle/>
          <a:p>
            <a:endParaRPr lang="ja-JP" altLang="en-US"/>
          </a:p>
        </p:txBody>
      </p:sp>
    </p:spTree>
    <p:extLst>
      <p:ext uri="{BB962C8B-B14F-4D97-AF65-F5344CB8AC3E}">
        <p14:creationId xmlns:p14="http://schemas.microsoft.com/office/powerpoint/2010/main" val="60023531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7" name="正方形/長方形 6"/>
          <p:cNvSpPr/>
          <p:nvPr userDrawn="1"/>
        </p:nvSpPr>
        <p:spPr>
          <a:xfrm>
            <a:off x="0" y="0"/>
            <a:ext cx="9144000" cy="6858000"/>
          </a:xfrm>
          <a:prstGeom prst="rect">
            <a:avLst/>
          </a:prstGeom>
          <a:solidFill>
            <a:schemeClr val="bg1"/>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9" name="正方形/長方形 8"/>
          <p:cNvSpPr/>
          <p:nvPr userDrawn="1"/>
        </p:nvSpPr>
        <p:spPr>
          <a:xfrm flipV="1">
            <a:off x="685800" y="2276971"/>
            <a:ext cx="7772400" cy="933083"/>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2" name="タイトル 1"/>
          <p:cNvSpPr>
            <a:spLocks noGrp="1"/>
          </p:cNvSpPr>
          <p:nvPr>
            <p:ph type="ctrTitle"/>
          </p:nvPr>
        </p:nvSpPr>
        <p:spPr>
          <a:xfrm>
            <a:off x="685800" y="2276971"/>
            <a:ext cx="7772400" cy="933083"/>
          </a:xfrm>
        </p:spPr>
        <p:txBody>
          <a:bodyPr/>
          <a:lstStyle>
            <a:lvl1pPr algn="r">
              <a:defRPr sz="3600">
                <a:solidFill>
                  <a:schemeClr val="bg1"/>
                </a:solidFill>
              </a:defRPr>
            </a:lvl1pPr>
          </a:lstStyle>
          <a:p>
            <a:r>
              <a:rPr kumimoji="1" lang="ja-JP" altLang="en-US" smtClean="0"/>
              <a:t>マスター タイトルの書式設定</a:t>
            </a:r>
            <a:endParaRPr kumimoji="1" lang="ja-JP" altLang="en-US" dirty="0"/>
          </a:p>
        </p:txBody>
      </p:sp>
      <p:sp>
        <p:nvSpPr>
          <p:cNvPr id="3" name="サブタイトル 2"/>
          <p:cNvSpPr>
            <a:spLocks noGrp="1"/>
          </p:cNvSpPr>
          <p:nvPr>
            <p:ph type="subTitle" idx="1"/>
          </p:nvPr>
        </p:nvSpPr>
        <p:spPr>
          <a:xfrm>
            <a:off x="685800" y="3886200"/>
            <a:ext cx="7772400" cy="566005"/>
          </a:xfrm>
        </p:spPr>
        <p:txBody>
          <a:bodyPr>
            <a:normAutofit/>
          </a:bodyPr>
          <a:lstStyle>
            <a:lvl1pPr marL="0" indent="0" algn="r">
              <a:buNone/>
              <a:defRPr sz="2400">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dirty="0"/>
          </a:p>
        </p:txBody>
      </p:sp>
      <p:sp>
        <p:nvSpPr>
          <p:cNvPr id="10" name="正方形/長方形 9"/>
          <p:cNvSpPr/>
          <p:nvPr userDrawn="1"/>
        </p:nvSpPr>
        <p:spPr>
          <a:xfrm flipV="1">
            <a:off x="0" y="-1"/>
            <a:ext cx="244235" cy="237265"/>
          </a:xfrm>
          <a:prstGeom prst="rect">
            <a:avLst/>
          </a:prstGeom>
          <a:solidFill>
            <a:srgbClr val="CC0000"/>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13" name="正方形/長方形 12"/>
          <p:cNvSpPr/>
          <p:nvPr userDrawn="1"/>
        </p:nvSpPr>
        <p:spPr>
          <a:xfrm flipV="1">
            <a:off x="0" y="6662718"/>
            <a:ext cx="9144000" cy="201893"/>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16" name="正方形/長方形 15"/>
          <p:cNvSpPr/>
          <p:nvPr userDrawn="1"/>
        </p:nvSpPr>
        <p:spPr>
          <a:xfrm flipV="1">
            <a:off x="244236" y="0"/>
            <a:ext cx="244235" cy="237265"/>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pic>
        <p:nvPicPr>
          <p:cNvPr id="18" name="図 17"/>
          <p:cNvPicPr>
            <a:picLocks noChangeAspect="1"/>
          </p:cNvPicPr>
          <p:nvPr userDrawn="1"/>
        </p:nvPicPr>
        <p:blipFill>
          <a:blip r:embed="rId2"/>
          <a:stretch>
            <a:fillRect/>
          </a:stretch>
        </p:blipFill>
        <p:spPr>
          <a:xfrm>
            <a:off x="99885" y="6717943"/>
            <a:ext cx="639634" cy="95299"/>
          </a:xfrm>
          <a:prstGeom prst="rect">
            <a:avLst/>
          </a:prstGeom>
        </p:spPr>
      </p:pic>
      <p:pic>
        <p:nvPicPr>
          <p:cNvPr id="19" name="図 18"/>
          <p:cNvPicPr>
            <a:picLocks noChangeAspect="1"/>
          </p:cNvPicPr>
          <p:nvPr userDrawn="1"/>
        </p:nvPicPr>
        <p:blipFill>
          <a:blip r:embed="rId3"/>
          <a:stretch>
            <a:fillRect/>
          </a:stretch>
        </p:blipFill>
        <p:spPr>
          <a:xfrm>
            <a:off x="742723" y="6719347"/>
            <a:ext cx="401579" cy="103634"/>
          </a:xfrm>
          <a:prstGeom prst="rect">
            <a:avLst/>
          </a:prstGeom>
        </p:spPr>
      </p:pic>
      <p:sp>
        <p:nvSpPr>
          <p:cNvPr id="22" name="正方形/長方形 21"/>
          <p:cNvSpPr/>
          <p:nvPr userDrawn="1"/>
        </p:nvSpPr>
        <p:spPr>
          <a:xfrm flipH="1" flipV="1">
            <a:off x="9059333" y="-2"/>
            <a:ext cx="97309" cy="6858002"/>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21" name="正方形/長方形 20"/>
          <p:cNvSpPr/>
          <p:nvPr userDrawn="1"/>
        </p:nvSpPr>
        <p:spPr>
          <a:xfrm flipV="1">
            <a:off x="9059334" y="6662710"/>
            <a:ext cx="97896" cy="201897"/>
          </a:xfrm>
          <a:prstGeom prst="rect">
            <a:avLst/>
          </a:prstGeom>
          <a:solidFill>
            <a:srgbClr val="CC0000"/>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pic>
        <p:nvPicPr>
          <p:cNvPr id="8" name="図 7" descr="単独LOGO01.png"/>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7470204" y="5560175"/>
            <a:ext cx="987996" cy="1082996"/>
          </a:xfrm>
          <a:prstGeom prst="rect">
            <a:avLst/>
          </a:prstGeom>
        </p:spPr>
      </p:pic>
    </p:spTree>
    <p:extLst>
      <p:ext uri="{BB962C8B-B14F-4D97-AF65-F5344CB8AC3E}">
        <p14:creationId xmlns:p14="http://schemas.microsoft.com/office/powerpoint/2010/main" val="4237211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フッター プレースホルダー 4"/>
          <p:cNvSpPr>
            <a:spLocks noGrp="1"/>
          </p:cNvSpPr>
          <p:nvPr>
            <p:ph type="ftr" sz="quarter" idx="11"/>
          </p:nvPr>
        </p:nvSpPr>
        <p:spPr>
          <a:xfrm>
            <a:off x="3124200" y="6356350"/>
            <a:ext cx="2895600" cy="365125"/>
          </a:xfrm>
          <a:prstGeom prst="rect">
            <a:avLst/>
          </a:prstGeom>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190743749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a:xfrm>
            <a:off x="0" y="6658020"/>
            <a:ext cx="1095570" cy="199979"/>
          </a:xfrm>
          <a:prstGeom prst="rect">
            <a:avLst/>
          </a:prstGeom>
        </p:spPr>
        <p:txBody>
          <a:bodyPr/>
          <a:lstStyle/>
          <a:p>
            <a:endParaRPr kumimoji="1" lang="ja-JP" altLang="en-US" dirty="0"/>
          </a:p>
        </p:txBody>
      </p:sp>
      <p:sp>
        <p:nvSpPr>
          <p:cNvPr id="5" name="フッター プレースホルダー 4"/>
          <p:cNvSpPr>
            <a:spLocks noGrp="1"/>
          </p:cNvSpPr>
          <p:nvPr>
            <p:ph type="ftr" sz="quarter" idx="11"/>
          </p:nvPr>
        </p:nvSpPr>
        <p:spPr>
          <a:xfrm>
            <a:off x="3124200" y="6356350"/>
            <a:ext cx="2895600" cy="365125"/>
          </a:xfrm>
          <a:prstGeom prst="rect">
            <a:avLst/>
          </a:prstGeom>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37179747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スライド番号プレースホルダー 5"/>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23860685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6" name="スライド番号プレースホルダー 5"/>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36721475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a:xfrm>
            <a:off x="0" y="6658020"/>
            <a:ext cx="1095570" cy="199979"/>
          </a:xfrm>
          <a:prstGeom prst="rect">
            <a:avLst/>
          </a:prstGeom>
        </p:spPr>
        <p:txBody>
          <a:bodyPr/>
          <a:lstStyle/>
          <a:p>
            <a:endParaRPr kumimoji="1" lang="ja-JP" altLang="en-US"/>
          </a:p>
        </p:txBody>
      </p:sp>
      <p:sp>
        <p:nvSpPr>
          <p:cNvPr id="6" name="フッター プレースホルダー 5"/>
          <p:cNvSpPr>
            <a:spLocks noGrp="1"/>
          </p:cNvSpPr>
          <p:nvPr>
            <p:ph type="ftr" sz="quarter" idx="11"/>
          </p:nvPr>
        </p:nvSpPr>
        <p:spPr>
          <a:xfrm>
            <a:off x="3124200" y="6356350"/>
            <a:ext cx="2895600" cy="365125"/>
          </a:xfrm>
          <a:prstGeom prst="rect">
            <a:avLst/>
          </a:prstGeom>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400710037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a:xfrm>
            <a:off x="0" y="6658020"/>
            <a:ext cx="1095570" cy="199979"/>
          </a:xfrm>
          <a:prstGeom prst="rect">
            <a:avLst/>
          </a:prstGeom>
        </p:spPr>
        <p:txBody>
          <a:bodyPr/>
          <a:lstStyle/>
          <a:p>
            <a:endParaRPr kumimoji="1" lang="ja-JP" altLang="en-US"/>
          </a:p>
        </p:txBody>
      </p:sp>
      <p:sp>
        <p:nvSpPr>
          <p:cNvPr id="8" name="フッター プレースホルダー 7"/>
          <p:cNvSpPr>
            <a:spLocks noGrp="1"/>
          </p:cNvSpPr>
          <p:nvPr>
            <p:ph type="ftr" sz="quarter" idx="11"/>
          </p:nvPr>
        </p:nvSpPr>
        <p:spPr>
          <a:xfrm>
            <a:off x="3124200" y="6356350"/>
            <a:ext cx="2895600" cy="365125"/>
          </a:xfrm>
          <a:prstGeom prst="rect">
            <a:avLst/>
          </a:prstGeom>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18158289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5" name="スライド番号プレースホルダー 4"/>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29590722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10936837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7" name="スライド番号プレースホルダー 6"/>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21227036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kumimoji="1" lang="ja-JP" altLang="en-US" smtClean="0"/>
              <a:t>プレースホルダーまでドラッグするかアイコンをクリックして図を追加</a:t>
            </a:r>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7" name="スライド番号プレースホルダー 6"/>
          <p:cNvSpPr>
            <a:spLocks noGrp="1"/>
          </p:cNvSpPr>
          <p:nvPr>
            <p:ph type="sldNum" sz="quarter" idx="12"/>
          </p:nvPr>
        </p:nvSpPr>
        <p:spPr/>
        <p:txBody>
          <a:bodyPr/>
          <a:lstStyle/>
          <a:p>
            <a:fld id="{8FF8CC5D-A65D-5946-99B5-645367A967AD}" type="slidenum">
              <a:rPr kumimoji="1" lang="ja-JP" altLang="en-US" smtClean="0"/>
              <a:t>‹#›</a:t>
            </a:fld>
            <a:endParaRPr kumimoji="1" lang="ja-JP" altLang="en-US"/>
          </a:p>
        </p:txBody>
      </p:sp>
    </p:spTree>
    <p:extLst>
      <p:ext uri="{BB962C8B-B14F-4D97-AF65-F5344CB8AC3E}">
        <p14:creationId xmlns:p14="http://schemas.microsoft.com/office/powerpoint/2010/main" val="256711602"/>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4" Type="http://schemas.openxmlformats.org/officeDocument/2006/relationships/image" Target="../media/image2.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686800" cy="416221"/>
          </a:xfrm>
          <a:prstGeom prst="rect">
            <a:avLst/>
          </a:prstGeom>
        </p:spPr>
        <p:txBody>
          <a:bodyPr vert="horz" lIns="91440" tIns="45720" rIns="91440" bIns="45720" rtlCol="0" anchor="ctr">
            <a:noAutofit/>
          </a:bodyPr>
          <a:lstStyle/>
          <a:p>
            <a:r>
              <a:rPr kumimoji="1" lang="ja-JP" altLang="en-US" dirty="0" smtClean="0"/>
              <a:t>マスター タイトルの書式設定</a:t>
            </a:r>
            <a:endParaRPr kumimoji="1" lang="ja-JP" altLang="en-US" dirty="0"/>
          </a:p>
        </p:txBody>
      </p:sp>
      <p:sp>
        <p:nvSpPr>
          <p:cNvPr id="3" name="テキスト プレースホルダー 2"/>
          <p:cNvSpPr>
            <a:spLocks noGrp="1"/>
          </p:cNvSpPr>
          <p:nvPr>
            <p:ph type="body" idx="1"/>
          </p:nvPr>
        </p:nvSpPr>
        <p:spPr>
          <a:xfrm>
            <a:off x="457200" y="976974"/>
            <a:ext cx="8229600" cy="5149190"/>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pic>
        <p:nvPicPr>
          <p:cNvPr id="12" name="図 11"/>
          <p:cNvPicPr>
            <a:picLocks noChangeAspect="1"/>
          </p:cNvPicPr>
          <p:nvPr/>
        </p:nvPicPr>
        <p:blipFill>
          <a:blip r:embed="rId13"/>
          <a:stretch>
            <a:fillRect/>
          </a:stretch>
        </p:blipFill>
        <p:spPr>
          <a:xfrm>
            <a:off x="7974619" y="6708204"/>
            <a:ext cx="639634" cy="95299"/>
          </a:xfrm>
          <a:prstGeom prst="rect">
            <a:avLst/>
          </a:prstGeom>
        </p:spPr>
      </p:pic>
      <p:sp>
        <p:nvSpPr>
          <p:cNvPr id="16" name="正方形/長方形 15"/>
          <p:cNvSpPr/>
          <p:nvPr/>
        </p:nvSpPr>
        <p:spPr>
          <a:xfrm flipV="1">
            <a:off x="0" y="6662718"/>
            <a:ext cx="9144000" cy="201893"/>
          </a:xfrm>
          <a:prstGeom prst="rect">
            <a:avLst/>
          </a:prstGeom>
          <a:solidFill>
            <a:srgbClr val="33ACBD"/>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pic>
        <p:nvPicPr>
          <p:cNvPr id="17" name="図 16"/>
          <p:cNvPicPr>
            <a:picLocks noChangeAspect="1"/>
          </p:cNvPicPr>
          <p:nvPr/>
        </p:nvPicPr>
        <p:blipFill>
          <a:blip r:embed="rId13"/>
          <a:stretch>
            <a:fillRect/>
          </a:stretch>
        </p:blipFill>
        <p:spPr>
          <a:xfrm>
            <a:off x="99885" y="6717943"/>
            <a:ext cx="639634" cy="95299"/>
          </a:xfrm>
          <a:prstGeom prst="rect">
            <a:avLst/>
          </a:prstGeom>
        </p:spPr>
      </p:pic>
      <p:pic>
        <p:nvPicPr>
          <p:cNvPr id="18" name="図 17"/>
          <p:cNvPicPr>
            <a:picLocks noChangeAspect="1"/>
          </p:cNvPicPr>
          <p:nvPr/>
        </p:nvPicPr>
        <p:blipFill>
          <a:blip r:embed="rId14"/>
          <a:stretch>
            <a:fillRect/>
          </a:stretch>
        </p:blipFill>
        <p:spPr>
          <a:xfrm>
            <a:off x="742723" y="6719347"/>
            <a:ext cx="401579" cy="103634"/>
          </a:xfrm>
          <a:prstGeom prst="rect">
            <a:avLst/>
          </a:prstGeom>
        </p:spPr>
      </p:pic>
      <p:sp>
        <p:nvSpPr>
          <p:cNvPr id="19" name="正方形/長方形 18"/>
          <p:cNvSpPr/>
          <p:nvPr/>
        </p:nvSpPr>
        <p:spPr>
          <a:xfrm flipV="1">
            <a:off x="9065846" y="6662710"/>
            <a:ext cx="91383" cy="201897"/>
          </a:xfrm>
          <a:prstGeom prst="rect">
            <a:avLst/>
          </a:prstGeom>
          <a:solidFill>
            <a:srgbClr val="CC0000"/>
          </a:solidFill>
          <a:ln>
            <a:noFill/>
          </a:ln>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cxnSp>
        <p:nvCxnSpPr>
          <p:cNvPr id="5" name="直線コネクタ 4"/>
          <p:cNvCxnSpPr/>
          <p:nvPr/>
        </p:nvCxnSpPr>
        <p:spPr>
          <a:xfrm>
            <a:off x="457200" y="703900"/>
            <a:ext cx="8686800" cy="6498"/>
          </a:xfrm>
          <a:prstGeom prst="line">
            <a:avLst/>
          </a:prstGeom>
          <a:ln w="12700" cmpd="sng">
            <a:solidFill>
              <a:srgbClr val="33ACBD"/>
            </a:solidFill>
          </a:ln>
        </p:spPr>
        <p:style>
          <a:lnRef idx="1">
            <a:schemeClr val="accent1"/>
          </a:lnRef>
          <a:fillRef idx="0">
            <a:schemeClr val="accent1"/>
          </a:fillRef>
          <a:effectRef idx="0">
            <a:schemeClr val="accent1"/>
          </a:effectRef>
          <a:fontRef idx="minor">
            <a:schemeClr val="tx1"/>
          </a:fontRef>
        </p:style>
      </p:cxnSp>
      <p:cxnSp>
        <p:nvCxnSpPr>
          <p:cNvPr id="20" name="直線コネクタ 19"/>
          <p:cNvCxnSpPr/>
          <p:nvPr/>
        </p:nvCxnSpPr>
        <p:spPr>
          <a:xfrm>
            <a:off x="0" y="703900"/>
            <a:ext cx="457200" cy="0"/>
          </a:xfrm>
          <a:prstGeom prst="line">
            <a:avLst/>
          </a:prstGeom>
          <a:ln w="12700" cmpd="sng">
            <a:solidFill>
              <a:srgbClr val="CC0000"/>
            </a:solidFill>
          </a:ln>
        </p:spPr>
        <p:style>
          <a:lnRef idx="1">
            <a:schemeClr val="accent1"/>
          </a:lnRef>
          <a:fillRef idx="0">
            <a:schemeClr val="accent1"/>
          </a:fillRef>
          <a:effectRef idx="0">
            <a:schemeClr val="accent1"/>
          </a:effectRef>
          <a:fontRef idx="minor">
            <a:schemeClr val="tx1"/>
          </a:fontRef>
        </p:style>
      </p:cxnSp>
      <p:sp>
        <p:nvSpPr>
          <p:cNvPr id="6" name="スライド番号プレースホルダー 5"/>
          <p:cNvSpPr>
            <a:spLocks noGrp="1"/>
          </p:cNvSpPr>
          <p:nvPr>
            <p:ph type="sldNum" sz="quarter" idx="4"/>
          </p:nvPr>
        </p:nvSpPr>
        <p:spPr>
          <a:xfrm>
            <a:off x="6932246" y="6651702"/>
            <a:ext cx="2133600" cy="217800"/>
          </a:xfrm>
          <a:prstGeom prst="rect">
            <a:avLst/>
          </a:prstGeom>
        </p:spPr>
        <p:txBody>
          <a:bodyPr vert="horz" lIns="91440" tIns="45720" rIns="91440" bIns="45720" rtlCol="0" anchor="ctr"/>
          <a:lstStyle>
            <a:lvl1pPr algn="r">
              <a:defRPr sz="1000">
                <a:solidFill>
                  <a:schemeClr val="bg1"/>
                </a:solidFill>
                <a:latin typeface="American Typewriter"/>
                <a:cs typeface="American Typewriter"/>
              </a:defRPr>
            </a:lvl1pPr>
          </a:lstStyle>
          <a:p>
            <a:fld id="{8FF8CC5D-A65D-5946-99B5-645367A967AD}" type="slidenum">
              <a:rPr lang="ja-JP" altLang="en-US" smtClean="0"/>
              <a:pPr/>
              <a:t>‹#›</a:t>
            </a:fld>
            <a:endParaRPr lang="ja-JP" altLang="en-US" dirty="0"/>
          </a:p>
        </p:txBody>
      </p:sp>
    </p:spTree>
    <p:extLst>
      <p:ext uri="{BB962C8B-B14F-4D97-AF65-F5344CB8AC3E}">
        <p14:creationId xmlns:p14="http://schemas.microsoft.com/office/powerpoint/2010/main" val="277623494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l" defTabSz="457200" rtl="0" eaLnBrk="1" latinLnBrk="0" hangingPunct="1">
        <a:spcBef>
          <a:spcPct val="0"/>
        </a:spcBef>
        <a:buNone/>
        <a:defRPr kumimoji="1" sz="2800" kern="1200">
          <a:solidFill>
            <a:srgbClr val="7F7F7F"/>
          </a:solidFill>
          <a:latin typeface="+mj-lt"/>
          <a:ea typeface="+mj-ea"/>
          <a:cs typeface="+mj-cs"/>
        </a:defRPr>
      </a:lvl1pPr>
    </p:titleStyle>
    <p:bodyStyle>
      <a:lvl1pPr marL="342900" indent="-342900" algn="l" defTabSz="457200" rtl="0" eaLnBrk="1" latinLnBrk="0" hangingPunct="1">
        <a:spcBef>
          <a:spcPct val="20000"/>
        </a:spcBef>
        <a:buFont typeface="Arial"/>
        <a:buChar char="•"/>
        <a:defRPr kumimoji="1"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kumimoji="1"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kumimoji="1"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9pPr>
    </p:bodyStyle>
    <p:otherStyle>
      <a:defPPr>
        <a:defRPr lang="ja-JP"/>
      </a:defPPr>
      <a:lvl1pPr marL="0" algn="l" defTabSz="457200" rtl="0" eaLnBrk="1" latinLnBrk="0" hangingPunct="1">
        <a:defRPr kumimoji="1" sz="1800" kern="1200">
          <a:solidFill>
            <a:schemeClr val="tx1"/>
          </a:solidFill>
          <a:latin typeface="+mn-lt"/>
          <a:ea typeface="+mn-ea"/>
          <a:cs typeface="+mn-cs"/>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5.png"/><Relationship Id="rId5" Type="http://schemas.openxmlformats.org/officeDocument/2006/relationships/image" Target="../media/image14.png"/><Relationship Id="rId6" Type="http://schemas.openxmlformats.org/officeDocument/2006/relationships/image" Target="../media/image24.png"/><Relationship Id="rId1" Type="http://schemas.openxmlformats.org/officeDocument/2006/relationships/slideLayout" Target="../slideLayouts/slideLayout6.xml"/><Relationship Id="rId2" Type="http://schemas.openxmlformats.org/officeDocument/2006/relationships/notesSlide" Target="../notesSlides/notesSlide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image" Target="../media/image89.png"/><Relationship Id="rId4" Type="http://schemas.openxmlformats.org/officeDocument/2006/relationships/image" Target="../media/image90.png"/><Relationship Id="rId5" Type="http://schemas.openxmlformats.org/officeDocument/2006/relationships/image" Target="../media/image91.png"/><Relationship Id="rId6" Type="http://schemas.openxmlformats.org/officeDocument/2006/relationships/image" Target="../media/image92.png"/><Relationship Id="rId7" Type="http://schemas.openxmlformats.org/officeDocument/2006/relationships/image" Target="../media/image93.png"/><Relationship Id="rId8" Type="http://schemas.openxmlformats.org/officeDocument/2006/relationships/image" Target="../media/image94.png"/><Relationship Id="rId1" Type="http://schemas.openxmlformats.org/officeDocument/2006/relationships/slideLayout" Target="../slideLayouts/slideLayout6.xml"/><Relationship Id="rId2" Type="http://schemas.openxmlformats.org/officeDocument/2006/relationships/image" Target="../media/image88.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3.xml"/><Relationship Id="rId3" Type="http://schemas.openxmlformats.org/officeDocument/2006/relationships/image" Target="../media/image25.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4.xml"/></Relationships>
</file>

<file path=ppt/slides/_rels/slide109.xml.rels><?xml version="1.0" encoding="UTF-8" standalone="yes"?>
<Relationships xmlns="http://schemas.openxmlformats.org/package/2006/relationships"><Relationship Id="rId3" Type="http://schemas.openxmlformats.org/officeDocument/2006/relationships/image" Target="../media/image96.png"/><Relationship Id="rId4" Type="http://schemas.openxmlformats.org/officeDocument/2006/relationships/image" Target="../media/image62.jpg"/><Relationship Id="rId1" Type="http://schemas.openxmlformats.org/officeDocument/2006/relationships/slideLayout" Target="../slideLayouts/slideLayout6.xml"/><Relationship Id="rId2" Type="http://schemas.openxmlformats.org/officeDocument/2006/relationships/image" Target="../media/image95.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3" Type="http://schemas.openxmlformats.org/officeDocument/2006/relationships/image" Target="../media/image97.png"/><Relationship Id="rId4" Type="http://schemas.openxmlformats.org/officeDocument/2006/relationships/image" Target="../media/image98.png"/><Relationship Id="rId5" Type="http://schemas.openxmlformats.org/officeDocument/2006/relationships/image" Target="../media/image99.png"/><Relationship Id="rId6" Type="http://schemas.openxmlformats.org/officeDocument/2006/relationships/image" Target="../media/image100.png"/><Relationship Id="rId7" Type="http://schemas.openxmlformats.org/officeDocument/2006/relationships/image" Target="../media/image101.png"/><Relationship Id="rId1" Type="http://schemas.openxmlformats.org/officeDocument/2006/relationships/slideLayout" Target="../slideLayouts/slideLayout6.xml"/><Relationship Id="rId2" Type="http://schemas.openxmlformats.org/officeDocument/2006/relationships/notesSlide" Target="../notesSlides/notesSlide65.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98.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5.png"/><Relationship Id="rId4" Type="http://schemas.openxmlformats.org/officeDocument/2006/relationships/image" Target="../media/image14.png"/><Relationship Id="rId5" Type="http://schemas.openxmlformats.org/officeDocument/2006/relationships/image" Target="../media/image37.PNG"/><Relationship Id="rId6" Type="http://schemas.openxmlformats.org/officeDocument/2006/relationships/image" Target="../media/image33.png"/><Relationship Id="rId1" Type="http://schemas.openxmlformats.org/officeDocument/2006/relationships/slideLayout" Target="../slideLayouts/slideLayout6.xml"/><Relationship Id="rId2" Type="http://schemas.openxmlformats.org/officeDocument/2006/relationships/image" Target="../media/image13.png"/></Relationships>
</file>

<file path=ppt/slides/_rels/slide114.xml.rels><?xml version="1.0" encoding="UTF-8" standalone="yes"?>
<Relationships xmlns="http://schemas.openxmlformats.org/package/2006/relationships"><Relationship Id="rId3" Type="http://schemas.openxmlformats.org/officeDocument/2006/relationships/image" Target="../media/image15.png"/><Relationship Id="rId4" Type="http://schemas.openxmlformats.org/officeDocument/2006/relationships/image" Target="../media/image14.png"/><Relationship Id="rId1" Type="http://schemas.openxmlformats.org/officeDocument/2006/relationships/slideLayout" Target="../slideLayouts/slideLayout6.xml"/><Relationship Id="rId2" Type="http://schemas.openxmlformats.org/officeDocument/2006/relationships/image" Target="../media/image13.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7.xml"/><Relationship Id="rId3" Type="http://schemas.openxmlformats.org/officeDocument/2006/relationships/image" Target="../media/image102.png"/></Relationships>
</file>

<file path=ppt/slides/_rels/slide117.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6.xml"/><Relationship Id="rId2" Type="http://schemas.openxmlformats.org/officeDocument/2006/relationships/notesSlide" Target="../notesSlides/notesSlide6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9.xml"/><Relationship Id="rId3" Type="http://schemas.openxmlformats.org/officeDocument/2006/relationships/image" Target="../media/image103.png"/></Relationships>
</file>

<file path=ppt/slides/_rels/slide119.xml.rels><?xml version="1.0" encoding="UTF-8" standalone="yes"?>
<Relationships xmlns="http://schemas.openxmlformats.org/package/2006/relationships"><Relationship Id="rId3" Type="http://schemas.openxmlformats.org/officeDocument/2006/relationships/image" Target="../media/image105.png"/><Relationship Id="rId4" Type="http://schemas.openxmlformats.org/officeDocument/2006/relationships/image" Target="../media/image37.PNG"/><Relationship Id="rId1" Type="http://schemas.openxmlformats.org/officeDocument/2006/relationships/slideLayout" Target="../slideLayouts/slideLayout6.xml"/><Relationship Id="rId2" Type="http://schemas.openxmlformats.org/officeDocument/2006/relationships/image" Target="../media/image104.w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3" Type="http://schemas.openxmlformats.org/officeDocument/2006/relationships/image" Target="../media/image107.png"/><Relationship Id="rId4" Type="http://schemas.openxmlformats.org/officeDocument/2006/relationships/image" Target="../media/image108.png"/><Relationship Id="rId5" Type="http://schemas.openxmlformats.org/officeDocument/2006/relationships/image" Target="../media/image109.png"/><Relationship Id="rId6" Type="http://schemas.openxmlformats.org/officeDocument/2006/relationships/image" Target="../media/image110.png"/><Relationship Id="rId7" Type="http://schemas.openxmlformats.org/officeDocument/2006/relationships/image" Target="../media/image111.png"/><Relationship Id="rId8" Type="http://schemas.openxmlformats.org/officeDocument/2006/relationships/image" Target="../media/image112.png"/><Relationship Id="rId9" Type="http://schemas.openxmlformats.org/officeDocument/2006/relationships/image" Target="../media/image15.png"/><Relationship Id="rId10" Type="http://schemas.openxmlformats.org/officeDocument/2006/relationships/image" Target="../media/image14.png"/><Relationship Id="rId11" Type="http://schemas.openxmlformats.org/officeDocument/2006/relationships/image" Target="../media/image13.png"/><Relationship Id="rId1" Type="http://schemas.openxmlformats.org/officeDocument/2006/relationships/slideLayout" Target="../slideLayouts/slideLayout6.xml"/><Relationship Id="rId2" Type="http://schemas.openxmlformats.org/officeDocument/2006/relationships/image" Target="../media/image106.png"/></Relationships>
</file>

<file path=ppt/slides/_rels/slide121.xml.rels><?xml version="1.0" encoding="UTF-8" standalone="yes"?>
<Relationships xmlns="http://schemas.openxmlformats.org/package/2006/relationships"><Relationship Id="rId3" Type="http://schemas.openxmlformats.org/officeDocument/2006/relationships/image" Target="../media/image15.png"/><Relationship Id="rId4" Type="http://schemas.openxmlformats.org/officeDocument/2006/relationships/image" Target="../media/image14.png"/><Relationship Id="rId1" Type="http://schemas.openxmlformats.org/officeDocument/2006/relationships/slideLayout" Target="../slideLayouts/slideLayout6.xml"/><Relationship Id="rId2" Type="http://schemas.openxmlformats.org/officeDocument/2006/relationships/image" Target="../media/image13.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07.png"/><Relationship Id="rId5" Type="http://schemas.openxmlformats.org/officeDocument/2006/relationships/image" Target="../media/image108.png"/><Relationship Id="rId6" Type="http://schemas.openxmlformats.org/officeDocument/2006/relationships/image" Target="../media/image109.png"/><Relationship Id="rId7" Type="http://schemas.openxmlformats.org/officeDocument/2006/relationships/image" Target="../media/image110.png"/><Relationship Id="rId8" Type="http://schemas.openxmlformats.org/officeDocument/2006/relationships/image" Target="../media/image111.png"/><Relationship Id="rId1" Type="http://schemas.openxmlformats.org/officeDocument/2006/relationships/slideLayout" Target="../slideLayouts/slideLayout6.xml"/><Relationship Id="rId2" Type="http://schemas.openxmlformats.org/officeDocument/2006/relationships/image" Target="../media/image15.png"/></Relationships>
</file>

<file path=ppt/slides/_rels/slide124.xml.rels><?xml version="1.0" encoding="UTF-8" standalone="yes"?>
<Relationships xmlns="http://schemas.openxmlformats.org/package/2006/relationships"><Relationship Id="rId3" Type="http://schemas.openxmlformats.org/officeDocument/2006/relationships/image" Target="../media/image114.png"/><Relationship Id="rId4" Type="http://schemas.openxmlformats.org/officeDocument/2006/relationships/image" Target="../media/image115.jpeg"/><Relationship Id="rId5" Type="http://schemas.openxmlformats.org/officeDocument/2006/relationships/image" Target="../media/image116.jpg"/><Relationship Id="rId1" Type="http://schemas.openxmlformats.org/officeDocument/2006/relationships/slideLayout" Target="../slideLayouts/slideLayout6.xml"/><Relationship Id="rId2" Type="http://schemas.openxmlformats.org/officeDocument/2006/relationships/image" Target="../media/image113.jpe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3" Type="http://schemas.openxmlformats.org/officeDocument/2006/relationships/image" Target="../media/image15.png"/><Relationship Id="rId4" Type="http://schemas.openxmlformats.org/officeDocument/2006/relationships/image" Target="../media/image14.png"/><Relationship Id="rId5" Type="http://schemas.openxmlformats.org/officeDocument/2006/relationships/image" Target="../media/image37.PNG"/><Relationship Id="rId6" Type="http://schemas.openxmlformats.org/officeDocument/2006/relationships/image" Target="../media/image33.png"/><Relationship Id="rId1" Type="http://schemas.openxmlformats.org/officeDocument/2006/relationships/slideLayout" Target="../slideLayouts/slideLayout6.xml"/><Relationship Id="rId2" Type="http://schemas.openxmlformats.org/officeDocument/2006/relationships/image" Target="../media/image13.png"/></Relationships>
</file>

<file path=ppt/slides/_rels/slide127.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5.png"/><Relationship Id="rId5" Type="http://schemas.openxmlformats.org/officeDocument/2006/relationships/image" Target="../media/image14.png"/><Relationship Id="rId1" Type="http://schemas.openxmlformats.org/officeDocument/2006/relationships/slideLayout" Target="../slideLayouts/slideLayout6.xml"/><Relationship Id="rId2" Type="http://schemas.openxmlformats.org/officeDocument/2006/relationships/notesSlide" Target="../notesSlides/notesSlide7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1.xml"/></Relationships>
</file>

<file path=ppt/slides/_rels/slide131.xml.rels><?xml version="1.0" encoding="UTF-8" standalone="yes"?>
<Relationships xmlns="http://schemas.openxmlformats.org/package/2006/relationships"><Relationship Id="rId3" Type="http://schemas.openxmlformats.org/officeDocument/2006/relationships/image" Target="../media/image117.png"/><Relationship Id="rId4" Type="http://schemas.openxmlformats.org/officeDocument/2006/relationships/image" Target="../media/image118.png"/><Relationship Id="rId1" Type="http://schemas.openxmlformats.org/officeDocument/2006/relationships/slideLayout" Target="../slideLayouts/slideLayout6.xml"/><Relationship Id="rId2" Type="http://schemas.openxmlformats.org/officeDocument/2006/relationships/notesSlide" Target="../notesSlides/notesSlide72.xml"/></Relationships>
</file>

<file path=ppt/slides/_rels/slide132.xml.rels><?xml version="1.0" encoding="UTF-8" standalone="yes"?>
<Relationships xmlns="http://schemas.openxmlformats.org/package/2006/relationships"><Relationship Id="rId3" Type="http://schemas.openxmlformats.org/officeDocument/2006/relationships/image" Target="../media/image119.png"/><Relationship Id="rId4" Type="http://schemas.openxmlformats.org/officeDocument/2006/relationships/image" Target="../media/image120.png"/><Relationship Id="rId5" Type="http://schemas.openxmlformats.org/officeDocument/2006/relationships/image" Target="../media/image121.png"/><Relationship Id="rId1" Type="http://schemas.openxmlformats.org/officeDocument/2006/relationships/slideLayout" Target="../slideLayouts/slideLayout6.xml"/><Relationship Id="rId2" Type="http://schemas.openxmlformats.org/officeDocument/2006/relationships/notesSlide" Target="../notesSlides/notesSlide7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4.xml"/><Relationship Id="rId3" Type="http://schemas.openxmlformats.org/officeDocument/2006/relationships/image" Target="../media/image122.wmf"/></Relationships>
</file>

<file path=ppt/slides/_rels/slide134.xml.rels><?xml version="1.0" encoding="UTF-8" standalone="yes"?>
<Relationships xmlns="http://schemas.openxmlformats.org/package/2006/relationships"><Relationship Id="rId3" Type="http://schemas.openxmlformats.org/officeDocument/2006/relationships/image" Target="../media/image124.jpg"/><Relationship Id="rId4" Type="http://schemas.openxmlformats.org/officeDocument/2006/relationships/image" Target="../media/image125.png"/><Relationship Id="rId5" Type="http://schemas.openxmlformats.org/officeDocument/2006/relationships/image" Target="../media/image126.jpg"/><Relationship Id="rId6" Type="http://schemas.openxmlformats.org/officeDocument/2006/relationships/image" Target="../media/image127.jpg"/><Relationship Id="rId1" Type="http://schemas.openxmlformats.org/officeDocument/2006/relationships/slideLayout" Target="../slideLayouts/slideLayout6.xml"/><Relationship Id="rId2" Type="http://schemas.openxmlformats.org/officeDocument/2006/relationships/image" Target="../media/image123.jp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6.xml"/><Relationship Id="rId3" Type="http://schemas.openxmlformats.org/officeDocument/2006/relationships/image" Target="../media/image25.pn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28.pn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7.xml"/><Relationship Id="rId3" Type="http://schemas.openxmlformats.org/officeDocument/2006/relationships/image" Target="../media/image129.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 Id="rId3" Type="http://schemas.openxmlformats.org/officeDocument/2006/relationships/image" Target="../media/image25.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9.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0.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3.xml"/></Relationships>
</file>

<file path=ppt/slides/_rels/slide146.xml.rels><?xml version="1.0" encoding="UTF-8" standalone="yes"?>
<Relationships xmlns="http://schemas.openxmlformats.org/package/2006/relationships"><Relationship Id="rId3" Type="http://schemas.openxmlformats.org/officeDocument/2006/relationships/image" Target="../media/image130.png"/><Relationship Id="rId4" Type="http://schemas.openxmlformats.org/officeDocument/2006/relationships/image" Target="../media/image131.png"/><Relationship Id="rId5" Type="http://schemas.openxmlformats.org/officeDocument/2006/relationships/image" Target="../media/image132.png"/><Relationship Id="rId1" Type="http://schemas.openxmlformats.org/officeDocument/2006/relationships/slideLayout" Target="../slideLayouts/slideLayout6.xml"/><Relationship Id="rId2" Type="http://schemas.openxmlformats.org/officeDocument/2006/relationships/notesSlide" Target="../notesSlides/notesSlide8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5.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6.xml"/><Relationship Id="rId3" Type="http://schemas.openxmlformats.org/officeDocument/2006/relationships/image" Target="../media/image25.png"/></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7.xml"/><Relationship Id="rId3" Type="http://schemas.openxmlformats.org/officeDocument/2006/relationships/image" Target="../media/image13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8.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9.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0.xml"/><Relationship Id="rId3" Type="http://schemas.openxmlformats.org/officeDocument/2006/relationships/image" Target="../media/image25.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2.xml"/></Relationships>
</file>

<file path=ppt/slides/_rels/slide156.xml.rels><?xml version="1.0" encoding="UTF-8" standalone="yes"?>
<Relationships xmlns="http://schemas.openxmlformats.org/package/2006/relationships"><Relationship Id="rId3" Type="http://schemas.openxmlformats.org/officeDocument/2006/relationships/image" Target="../media/image135.png"/><Relationship Id="rId4" Type="http://schemas.openxmlformats.org/officeDocument/2006/relationships/image" Target="../media/image33.png"/><Relationship Id="rId5" Type="http://schemas.openxmlformats.org/officeDocument/2006/relationships/image" Target="../media/image14.png"/><Relationship Id="rId1" Type="http://schemas.openxmlformats.org/officeDocument/2006/relationships/slideLayout" Target="../slideLayouts/slideLayout6.xml"/><Relationship Id="rId2" Type="http://schemas.openxmlformats.org/officeDocument/2006/relationships/image" Target="../media/image134.jpe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4.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4.xml"/><Relationship Id="rId3" Type="http://schemas.openxmlformats.org/officeDocument/2006/relationships/image" Target="../media/image25.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5.xml"/></Relationships>
</file>

<file path=ppt/slides/_rels/slide162.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3.png"/><Relationship Id="rId5" Type="http://schemas.openxmlformats.org/officeDocument/2006/relationships/image" Target="../media/image15.png"/><Relationship Id="rId1" Type="http://schemas.openxmlformats.org/officeDocument/2006/relationships/slideLayout" Target="../slideLayouts/slideLayout6.xml"/><Relationship Id="rId2" Type="http://schemas.openxmlformats.org/officeDocument/2006/relationships/notesSlide" Target="../notesSlides/notesSlide96.xml"/></Relationships>
</file>

<file path=ppt/slides/_rels/slide163.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3.png"/><Relationship Id="rId5" Type="http://schemas.openxmlformats.org/officeDocument/2006/relationships/image" Target="../media/image15.png"/><Relationship Id="rId1" Type="http://schemas.openxmlformats.org/officeDocument/2006/relationships/slideLayout" Target="../slideLayouts/slideLayout6.xml"/><Relationship Id="rId2" Type="http://schemas.openxmlformats.org/officeDocument/2006/relationships/notesSlide" Target="../notesSlides/notesSlide97.xml"/></Relationships>
</file>

<file path=ppt/slides/_rels/slide164.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3.png"/><Relationship Id="rId5" Type="http://schemas.openxmlformats.org/officeDocument/2006/relationships/image" Target="../media/image15.png"/><Relationship Id="rId1" Type="http://schemas.openxmlformats.org/officeDocument/2006/relationships/slideLayout" Target="../slideLayouts/slideLayout6.xml"/><Relationship Id="rId2" Type="http://schemas.openxmlformats.org/officeDocument/2006/relationships/notesSlide" Target="../notesSlides/notesSlide98.xml"/></Relationships>
</file>

<file path=ppt/slides/_rels/slide165.xml.rels><?xml version="1.0" encoding="UTF-8" standalone="yes"?>
<Relationships xmlns="http://schemas.openxmlformats.org/package/2006/relationships"><Relationship Id="rId3" Type="http://schemas.openxmlformats.org/officeDocument/2006/relationships/image" Target="../media/image44.png"/><Relationship Id="rId4" Type="http://schemas.openxmlformats.org/officeDocument/2006/relationships/image" Target="../media/image134.jpeg"/><Relationship Id="rId5" Type="http://schemas.openxmlformats.org/officeDocument/2006/relationships/image" Target="../media/image135.png"/><Relationship Id="rId6" Type="http://schemas.openxmlformats.org/officeDocument/2006/relationships/image" Target="../media/image33.png"/><Relationship Id="rId1" Type="http://schemas.openxmlformats.org/officeDocument/2006/relationships/slideLayout" Target="../slideLayouts/slideLayout6.xml"/><Relationship Id="rId2" Type="http://schemas.openxmlformats.org/officeDocument/2006/relationships/notesSlide" Target="../notesSlides/notesSlide99.xml"/></Relationships>
</file>

<file path=ppt/slides/_rels/slide166.xml.rels><?xml version="1.0" encoding="UTF-8" standalone="yes"?>
<Relationships xmlns="http://schemas.openxmlformats.org/package/2006/relationships"><Relationship Id="rId3" Type="http://schemas.openxmlformats.org/officeDocument/2006/relationships/image" Target="../media/image44.png"/><Relationship Id="rId4" Type="http://schemas.openxmlformats.org/officeDocument/2006/relationships/image" Target="../media/image134.jpeg"/><Relationship Id="rId5" Type="http://schemas.openxmlformats.org/officeDocument/2006/relationships/image" Target="../media/image135.png"/><Relationship Id="rId6" Type="http://schemas.openxmlformats.org/officeDocument/2006/relationships/image" Target="../media/image33.png"/><Relationship Id="rId1" Type="http://schemas.openxmlformats.org/officeDocument/2006/relationships/slideLayout" Target="../slideLayouts/slideLayout6.xml"/><Relationship Id="rId2" Type="http://schemas.openxmlformats.org/officeDocument/2006/relationships/notesSlide" Target="../notesSlides/notesSlide100.xml"/></Relationships>
</file>

<file path=ppt/slides/_rels/slide167.xml.rels><?xml version="1.0" encoding="UTF-8" standalone="yes"?>
<Relationships xmlns="http://schemas.openxmlformats.org/package/2006/relationships"><Relationship Id="rId11" Type="http://schemas.openxmlformats.org/officeDocument/2006/relationships/image" Target="../media/image144.tiff"/><Relationship Id="rId12" Type="http://schemas.openxmlformats.org/officeDocument/2006/relationships/image" Target="../media/image145.tiff"/><Relationship Id="rId13" Type="http://schemas.openxmlformats.org/officeDocument/2006/relationships/image" Target="../media/image146.tiff"/><Relationship Id="rId14" Type="http://schemas.openxmlformats.org/officeDocument/2006/relationships/image" Target="../media/image147.png"/><Relationship Id="rId15" Type="http://schemas.openxmlformats.org/officeDocument/2006/relationships/image" Target="../media/image148.png"/><Relationship Id="rId1" Type="http://schemas.openxmlformats.org/officeDocument/2006/relationships/slideLayout" Target="../slideLayouts/slideLayout6.xml"/><Relationship Id="rId2" Type="http://schemas.openxmlformats.org/officeDocument/2006/relationships/notesSlide" Target="../notesSlides/notesSlide101.xml"/><Relationship Id="rId3" Type="http://schemas.openxmlformats.org/officeDocument/2006/relationships/image" Target="../media/image136.png"/><Relationship Id="rId4" Type="http://schemas.openxmlformats.org/officeDocument/2006/relationships/image" Target="../media/image137.tiff"/><Relationship Id="rId5" Type="http://schemas.openxmlformats.org/officeDocument/2006/relationships/image" Target="../media/image138.tiff"/><Relationship Id="rId6" Type="http://schemas.openxmlformats.org/officeDocument/2006/relationships/image" Target="../media/image139.jpg"/><Relationship Id="rId7" Type="http://schemas.openxmlformats.org/officeDocument/2006/relationships/image" Target="../media/image140.tiff"/><Relationship Id="rId8" Type="http://schemas.openxmlformats.org/officeDocument/2006/relationships/image" Target="../media/image141.png"/><Relationship Id="rId9" Type="http://schemas.openxmlformats.org/officeDocument/2006/relationships/image" Target="../media/image142.jpg"/><Relationship Id="rId10" Type="http://schemas.openxmlformats.org/officeDocument/2006/relationships/image" Target="../media/image143.png"/></Relationships>
</file>

<file path=ppt/slides/_rels/slide168.xml.rels><?xml version="1.0" encoding="UTF-8" standalone="yes"?>
<Relationships xmlns="http://schemas.openxmlformats.org/package/2006/relationships"><Relationship Id="rId3" Type="http://schemas.openxmlformats.org/officeDocument/2006/relationships/image" Target="../media/image149.gif"/><Relationship Id="rId4" Type="http://schemas.openxmlformats.org/officeDocument/2006/relationships/image" Target="../media/image13.png"/><Relationship Id="rId5" Type="http://schemas.openxmlformats.org/officeDocument/2006/relationships/image" Target="../media/image15.png"/><Relationship Id="rId6" Type="http://schemas.openxmlformats.org/officeDocument/2006/relationships/image" Target="../media/image14.png"/><Relationship Id="rId7" Type="http://schemas.openxmlformats.org/officeDocument/2006/relationships/image" Target="../media/image16.jpg"/><Relationship Id="rId1" Type="http://schemas.openxmlformats.org/officeDocument/2006/relationships/slideLayout" Target="../slideLayouts/slideLayout6.xml"/><Relationship Id="rId2" Type="http://schemas.openxmlformats.org/officeDocument/2006/relationships/notesSlide" Target="../notesSlides/notesSlide10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5.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6.xml"/><Relationship Id="rId3" Type="http://schemas.openxmlformats.org/officeDocument/2006/relationships/image" Target="../media/image25.png"/></Relationships>
</file>

<file path=ppt/slides/_rels/slide173.xml.rels><?xml version="1.0" encoding="UTF-8" standalone="yes"?>
<Relationships xmlns="http://schemas.openxmlformats.org/package/2006/relationships"><Relationship Id="rId3" Type="http://schemas.openxmlformats.org/officeDocument/2006/relationships/image" Target="../media/image151.png"/><Relationship Id="rId4" Type="http://schemas.openxmlformats.org/officeDocument/2006/relationships/image" Target="../media/image152.png"/><Relationship Id="rId5" Type="http://schemas.openxmlformats.org/officeDocument/2006/relationships/image" Target="../media/image153.png"/><Relationship Id="rId6" Type="http://schemas.openxmlformats.org/officeDocument/2006/relationships/image" Target="../media/image134.jpeg"/><Relationship Id="rId7" Type="http://schemas.openxmlformats.org/officeDocument/2006/relationships/image" Target="../media/image135.png"/><Relationship Id="rId8" Type="http://schemas.openxmlformats.org/officeDocument/2006/relationships/image" Target="../media/image33.png"/><Relationship Id="rId1" Type="http://schemas.openxmlformats.org/officeDocument/2006/relationships/slideLayout" Target="../slideLayouts/slideLayout6.xml"/><Relationship Id="rId2" Type="http://schemas.openxmlformats.org/officeDocument/2006/relationships/image" Target="../media/image150.pn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32.png"/><Relationship Id="rId3" Type="http://schemas.openxmlformats.org/officeDocument/2006/relationships/image" Target="../media/image33.png"/></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4.png"/><Relationship Id="rId3" Type="http://schemas.openxmlformats.org/officeDocument/2006/relationships/image" Target="../media/image154.tiff"/></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98.png"/></Relationships>
</file>

<file path=ppt/slides/_rels/slide178.xml.rels><?xml version="1.0" encoding="UTF-8" standalone="yes"?>
<Relationships xmlns="http://schemas.openxmlformats.org/package/2006/relationships"><Relationship Id="rId3" Type="http://schemas.openxmlformats.org/officeDocument/2006/relationships/image" Target="../media/image156.png"/><Relationship Id="rId4" Type="http://schemas.openxmlformats.org/officeDocument/2006/relationships/image" Target="../media/image157.png"/><Relationship Id="rId5" Type="http://schemas.openxmlformats.org/officeDocument/2006/relationships/image" Target="../media/image158.jpg"/><Relationship Id="rId6" Type="http://schemas.openxmlformats.org/officeDocument/2006/relationships/image" Target="../media/image159.jpg"/><Relationship Id="rId7" Type="http://schemas.openxmlformats.org/officeDocument/2006/relationships/image" Target="../media/image160.tiff"/><Relationship Id="rId8" Type="http://schemas.openxmlformats.org/officeDocument/2006/relationships/image" Target="../media/image161.png"/><Relationship Id="rId9" Type="http://schemas.openxmlformats.org/officeDocument/2006/relationships/image" Target="../media/image162.png"/><Relationship Id="rId10" Type="http://schemas.openxmlformats.org/officeDocument/2006/relationships/image" Target="../media/image163.jpg"/><Relationship Id="rId11" Type="http://schemas.openxmlformats.org/officeDocument/2006/relationships/image" Target="../media/image164.jpg"/><Relationship Id="rId1" Type="http://schemas.openxmlformats.org/officeDocument/2006/relationships/slideLayout" Target="../slideLayouts/slideLayout6.xml"/><Relationship Id="rId2" Type="http://schemas.openxmlformats.org/officeDocument/2006/relationships/image" Target="../media/image155.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7.xml"/><Relationship Id="rId3" Type="http://schemas.openxmlformats.org/officeDocument/2006/relationships/image" Target="../media/image25.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8.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9.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0.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1.xml"/><Relationship Id="rId3" Type="http://schemas.openxmlformats.org/officeDocument/2006/relationships/image" Target="../media/image14.pn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2.xml"/><Relationship Id="rId3" Type="http://schemas.openxmlformats.org/officeDocument/2006/relationships/image" Target="../media/image14.png"/></Relationships>
</file>

<file path=ppt/slides/_rels/slide185.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37.PNG"/><Relationship Id="rId1" Type="http://schemas.openxmlformats.org/officeDocument/2006/relationships/slideLayout" Target="../slideLayouts/slideLayout6.xml"/><Relationship Id="rId2" Type="http://schemas.openxmlformats.org/officeDocument/2006/relationships/notesSlide" Target="../notesSlides/notesSlide113.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4.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5.xml"/><Relationship Id="rId3" Type="http://schemas.openxmlformats.org/officeDocument/2006/relationships/image" Target="../media/image165.pn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7.xml"/><Relationship Id="rId3" Type="http://schemas.openxmlformats.org/officeDocument/2006/relationships/image" Target="../media/image14.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4.png"/><Relationship Id="rId3" Type="http://schemas.openxmlformats.org/officeDocument/2006/relationships/image" Target="../media/image26.pn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18.xml"/><Relationship Id="rId3" Type="http://schemas.openxmlformats.org/officeDocument/2006/relationships/image" Target="../media/image25.png"/></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9.xml"/></Relationships>
</file>

<file path=ppt/slides/_rels/slide192.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49.gif"/><Relationship Id="rId1" Type="http://schemas.openxmlformats.org/officeDocument/2006/relationships/slideLayout" Target="../slideLayouts/slideLayout6.xml"/><Relationship Id="rId2" Type="http://schemas.openxmlformats.org/officeDocument/2006/relationships/notesSlide" Target="../notesSlides/notesSlide120.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1.xml"/></Relationships>
</file>

<file path=ppt/slides/_rels/slide194.xml.rels><?xml version="1.0" encoding="UTF-8" standalone="yes"?>
<Relationships xmlns="http://schemas.openxmlformats.org/package/2006/relationships"><Relationship Id="rId3" Type="http://schemas.openxmlformats.org/officeDocument/2006/relationships/image" Target="../media/image37.PNG"/><Relationship Id="rId4" Type="http://schemas.openxmlformats.org/officeDocument/2006/relationships/image" Target="../media/image166.GIF"/><Relationship Id="rId1" Type="http://schemas.openxmlformats.org/officeDocument/2006/relationships/slideLayout" Target="../slideLayouts/slideLayout6.xml"/><Relationship Id="rId2" Type="http://schemas.openxmlformats.org/officeDocument/2006/relationships/notesSlide" Target="../notesSlides/notesSlide12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4.xml"/><Relationship Id="rId3" Type="http://schemas.openxmlformats.org/officeDocument/2006/relationships/image" Target="../media/image25.png"/></Relationships>
</file>

<file path=ppt/slides/_rels/slide197.xml.rels><?xml version="1.0" encoding="UTF-8" standalone="yes"?>
<Relationships xmlns="http://schemas.openxmlformats.org/package/2006/relationships"><Relationship Id="rId3" Type="http://schemas.openxmlformats.org/officeDocument/2006/relationships/image" Target="../media/image168.jpg"/><Relationship Id="rId4" Type="http://schemas.openxmlformats.org/officeDocument/2006/relationships/image" Target="../media/image169.jpg"/><Relationship Id="rId5" Type="http://schemas.openxmlformats.org/officeDocument/2006/relationships/image" Target="../media/image170.jpg"/><Relationship Id="rId6" Type="http://schemas.openxmlformats.org/officeDocument/2006/relationships/image" Target="../media/image33.png"/><Relationship Id="rId1" Type="http://schemas.openxmlformats.org/officeDocument/2006/relationships/slideLayout" Target="../slideLayouts/slideLayout6.xml"/><Relationship Id="rId2" Type="http://schemas.openxmlformats.org/officeDocument/2006/relationships/image" Target="../media/image167.jp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5.xml"/><Relationship Id="rId3" Type="http://schemas.openxmlformats.org/officeDocument/2006/relationships/image" Target="../media/image98.png"/></Relationships>
</file>

<file path=ppt/slides/_rels/slide199.xml.rels><?xml version="1.0" encoding="UTF-8" standalone="yes"?>
<Relationships xmlns="http://schemas.openxmlformats.org/package/2006/relationships"><Relationship Id="rId9" Type="http://schemas.openxmlformats.org/officeDocument/2006/relationships/image" Target="../media/image178.jpg"/><Relationship Id="rId20" Type="http://schemas.openxmlformats.org/officeDocument/2006/relationships/image" Target="../media/image188.jpg"/><Relationship Id="rId21" Type="http://schemas.openxmlformats.org/officeDocument/2006/relationships/image" Target="../media/image189.jpg"/><Relationship Id="rId22" Type="http://schemas.openxmlformats.org/officeDocument/2006/relationships/image" Target="../media/image190.jpg"/><Relationship Id="rId23" Type="http://schemas.openxmlformats.org/officeDocument/2006/relationships/image" Target="../media/image191.jpg"/><Relationship Id="rId24" Type="http://schemas.openxmlformats.org/officeDocument/2006/relationships/image" Target="../media/image192.png"/><Relationship Id="rId10" Type="http://schemas.openxmlformats.org/officeDocument/2006/relationships/image" Target="../media/image179.jpg"/><Relationship Id="rId11" Type="http://schemas.openxmlformats.org/officeDocument/2006/relationships/image" Target="../media/image180.jpg"/><Relationship Id="rId12" Type="http://schemas.openxmlformats.org/officeDocument/2006/relationships/image" Target="../media/image181.png"/><Relationship Id="rId13" Type="http://schemas.openxmlformats.org/officeDocument/2006/relationships/image" Target="../media/image182.png"/><Relationship Id="rId14" Type="http://schemas.openxmlformats.org/officeDocument/2006/relationships/image" Target="../media/image183.png"/><Relationship Id="rId15" Type="http://schemas.openxmlformats.org/officeDocument/2006/relationships/image" Target="../media/image101.png"/><Relationship Id="rId16" Type="http://schemas.openxmlformats.org/officeDocument/2006/relationships/image" Target="../media/image184.png"/><Relationship Id="rId17" Type="http://schemas.openxmlformats.org/officeDocument/2006/relationships/image" Target="../media/image185.png"/><Relationship Id="rId18" Type="http://schemas.openxmlformats.org/officeDocument/2006/relationships/image" Target="../media/image186.jpg"/><Relationship Id="rId19" Type="http://schemas.openxmlformats.org/officeDocument/2006/relationships/image" Target="../media/image187.gif"/><Relationship Id="rId1" Type="http://schemas.openxmlformats.org/officeDocument/2006/relationships/slideLayout" Target="../slideLayouts/slideLayout6.xml"/><Relationship Id="rId2" Type="http://schemas.openxmlformats.org/officeDocument/2006/relationships/image" Target="../media/image171.jpg"/><Relationship Id="rId3" Type="http://schemas.openxmlformats.org/officeDocument/2006/relationships/image" Target="../media/image172.jpg"/><Relationship Id="rId4" Type="http://schemas.openxmlformats.org/officeDocument/2006/relationships/image" Target="../media/image173.png"/><Relationship Id="rId5" Type="http://schemas.openxmlformats.org/officeDocument/2006/relationships/image" Target="../media/image174.jpg"/><Relationship Id="rId6" Type="http://schemas.openxmlformats.org/officeDocument/2006/relationships/image" Target="../media/image175.jpg"/><Relationship Id="rId7" Type="http://schemas.openxmlformats.org/officeDocument/2006/relationships/image" Target="../media/image176.jpg"/><Relationship Id="rId8" Type="http://schemas.openxmlformats.org/officeDocument/2006/relationships/image" Target="../media/image177.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hyperlink" Target="http://libra.netcommerce.co.jp/" TargetMode="External"/><Relationship Id="rId3"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4.png"/></Relationships>
</file>

<file path=ppt/slides/_rels/slide200.xml.rels><?xml version="1.0" encoding="UTF-8" standalone="yes"?>
<Relationships xmlns="http://schemas.openxmlformats.org/package/2006/relationships"><Relationship Id="rId3" Type="http://schemas.openxmlformats.org/officeDocument/2006/relationships/image" Target="../media/image172.jpg"/><Relationship Id="rId4" Type="http://schemas.openxmlformats.org/officeDocument/2006/relationships/image" Target="../media/image173.png"/><Relationship Id="rId5" Type="http://schemas.openxmlformats.org/officeDocument/2006/relationships/image" Target="../media/image182.png"/><Relationship Id="rId6" Type="http://schemas.openxmlformats.org/officeDocument/2006/relationships/image" Target="../media/image183.png"/><Relationship Id="rId7" Type="http://schemas.openxmlformats.org/officeDocument/2006/relationships/image" Target="../media/image101.png"/><Relationship Id="rId8" Type="http://schemas.openxmlformats.org/officeDocument/2006/relationships/image" Target="../media/image184.png"/><Relationship Id="rId1" Type="http://schemas.openxmlformats.org/officeDocument/2006/relationships/slideLayout" Target="../slideLayouts/slideLayout6.xml"/><Relationship Id="rId2" Type="http://schemas.openxmlformats.org/officeDocument/2006/relationships/image" Target="../media/image171.jp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6.xml"/><Relationship Id="rId3" Type="http://schemas.openxmlformats.org/officeDocument/2006/relationships/image" Target="../media/image25.png"/></Relationships>
</file>

<file path=ppt/slides/_rels/slide202.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5.png"/><Relationship Id="rId5" Type="http://schemas.openxmlformats.org/officeDocument/2006/relationships/image" Target="../media/image14.png"/><Relationship Id="rId1" Type="http://schemas.openxmlformats.org/officeDocument/2006/relationships/slideLayout" Target="../slideLayouts/slideLayout6.xml"/><Relationship Id="rId2" Type="http://schemas.openxmlformats.org/officeDocument/2006/relationships/notesSlide" Target="../notesSlides/notesSlide127.xml"/></Relationships>
</file>

<file path=ppt/slides/_rels/slide203.xml.rels><?xml version="1.0" encoding="UTF-8" standalone="yes"?>
<Relationships xmlns="http://schemas.openxmlformats.org/package/2006/relationships"><Relationship Id="rId3" Type="http://schemas.openxmlformats.org/officeDocument/2006/relationships/image" Target="../media/image193.png"/><Relationship Id="rId4" Type="http://schemas.openxmlformats.org/officeDocument/2006/relationships/image" Target="../media/image15.png"/><Relationship Id="rId5" Type="http://schemas.openxmlformats.org/officeDocument/2006/relationships/image" Target="../media/image14.png"/><Relationship Id="rId6" Type="http://schemas.openxmlformats.org/officeDocument/2006/relationships/image" Target="../media/image13.png"/><Relationship Id="rId7" Type="http://schemas.openxmlformats.org/officeDocument/2006/relationships/image" Target="../media/image194.jpg"/><Relationship Id="rId1" Type="http://schemas.openxmlformats.org/officeDocument/2006/relationships/slideLayout" Target="../slideLayouts/slideLayout6.xml"/><Relationship Id="rId2" Type="http://schemas.openxmlformats.org/officeDocument/2006/relationships/image" Target="../media/image41.png"/></Relationships>
</file>

<file path=ppt/slides/_rels/slide204.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37.PNG"/><Relationship Id="rId1" Type="http://schemas.openxmlformats.org/officeDocument/2006/relationships/slideLayout" Target="../slideLayouts/slideLayout6.xml"/><Relationship Id="rId2" Type="http://schemas.openxmlformats.org/officeDocument/2006/relationships/notesSlide" Target="../notesSlides/notesSlide128.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5.pn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9.xml"/><Relationship Id="rId3" Type="http://schemas.openxmlformats.org/officeDocument/2006/relationships/image" Target="../media/image25.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0.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1.xml"/><Relationship Id="rId3" Type="http://schemas.openxmlformats.org/officeDocument/2006/relationships/image" Target="../media/image195.jpe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2.xml"/></Relationships>
</file>

<file path=ppt/slides/_rels/slide21.xml.rels><?xml version="1.0" encoding="UTF-8" standalone="yes"?>
<Relationships xmlns="http://schemas.openxmlformats.org/package/2006/relationships"><Relationship Id="rId3" Type="http://schemas.openxmlformats.org/officeDocument/2006/relationships/image" Target="../media/image28.png"/><Relationship Id="rId4" Type="http://schemas.openxmlformats.org/officeDocument/2006/relationships/image" Target="../media/image29.png"/><Relationship Id="rId5" Type="http://schemas.openxmlformats.org/officeDocument/2006/relationships/image" Target="../media/image30.png"/><Relationship Id="rId1" Type="http://schemas.openxmlformats.org/officeDocument/2006/relationships/slideLayout" Target="../slideLayouts/slideLayout6.xml"/><Relationship Id="rId2" Type="http://schemas.openxmlformats.org/officeDocument/2006/relationships/image" Target="../media/image27.jpg"/></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3.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4.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5.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6.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7.xml"/></Relationships>
</file>

<file path=ppt/slides/_rels/slide216.xml.rels><?xml version="1.0" encoding="UTF-8" standalone="yes"?>
<Relationships xmlns="http://schemas.openxmlformats.org/package/2006/relationships"><Relationship Id="rId3" Type="http://schemas.openxmlformats.org/officeDocument/2006/relationships/image" Target="../media/image44.png"/><Relationship Id="rId4" Type="http://schemas.openxmlformats.org/officeDocument/2006/relationships/image" Target="../media/image45.png"/><Relationship Id="rId1" Type="http://schemas.openxmlformats.org/officeDocument/2006/relationships/slideLayout" Target="../slideLayouts/slideLayout6.xml"/><Relationship Id="rId2" Type="http://schemas.openxmlformats.org/officeDocument/2006/relationships/notesSlide" Target="../notesSlides/notesSlide138.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9.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0.xml"/></Relationships>
</file>

<file path=ppt/slides/_rels/slide219.xml.rels><?xml version="1.0" encoding="UTF-8" standalone="yes"?>
<Relationships xmlns="http://schemas.openxmlformats.org/package/2006/relationships"><Relationship Id="rId3" Type="http://schemas.openxmlformats.org/officeDocument/2006/relationships/image" Target="../media/image196.wmf"/><Relationship Id="rId4" Type="http://schemas.openxmlformats.org/officeDocument/2006/relationships/image" Target="../media/image197.wmf"/><Relationship Id="rId1" Type="http://schemas.openxmlformats.org/officeDocument/2006/relationships/slideLayout" Target="../slideLayouts/slideLayout6.xml"/><Relationship Id="rId2" Type="http://schemas.openxmlformats.org/officeDocument/2006/relationships/notesSlide" Target="../notesSlides/notesSlide14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 Id="rId3" Type="http://schemas.openxmlformats.org/officeDocument/2006/relationships/image" Target="../media/image25.pn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3.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4.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5.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6.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8.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9.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0.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1.xml"/></Relationships>
</file>

<file path=ppt/slides/_rels/slide23.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3.png"/><Relationship Id="rId5" Type="http://schemas.openxmlformats.org/officeDocument/2006/relationships/image" Target="../media/image15.png"/><Relationship Id="rId6" Type="http://schemas.openxmlformats.org/officeDocument/2006/relationships/image" Target="../media/image31.png"/><Relationship Id="rId7" Type="http://schemas.openxmlformats.org/officeDocument/2006/relationships/image" Target="../media/image16.jpg"/><Relationship Id="rId1" Type="http://schemas.openxmlformats.org/officeDocument/2006/relationships/slideLayout" Target="../slideLayouts/slideLayout6.xml"/><Relationship Id="rId2" Type="http://schemas.openxmlformats.org/officeDocument/2006/relationships/notesSlide" Target="../notesSlides/notesSlide10.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3.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4.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5.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6.xml"/><Relationship Id="rId3" Type="http://schemas.openxmlformats.org/officeDocument/2006/relationships/image" Target="../media/image198.pn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8.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9.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0.xml"/><Relationship Id="rId3" Type="http://schemas.openxmlformats.org/officeDocument/2006/relationships/image" Target="../media/image199.png"/></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 Id="rId3" Type="http://schemas.openxmlformats.org/officeDocument/2006/relationships/image" Target="../media/image32.png"/></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3.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4.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5.xml"/><Relationship Id="rId3" Type="http://schemas.openxmlformats.org/officeDocument/2006/relationships/image" Target="../media/image200.png"/></Relationships>
</file>

<file path=ppt/slides/_rels/slide244.xml.rels><?xml version="1.0" encoding="UTF-8" standalone="yes"?>
<Relationships xmlns="http://schemas.openxmlformats.org/package/2006/relationships"><Relationship Id="rId3" Type="http://schemas.openxmlformats.org/officeDocument/2006/relationships/image" Target="../media/image201.png"/><Relationship Id="rId4" Type="http://schemas.openxmlformats.org/officeDocument/2006/relationships/image" Target="../media/image202.png"/><Relationship Id="rId1" Type="http://schemas.openxmlformats.org/officeDocument/2006/relationships/slideLayout" Target="../slideLayouts/slideLayout6.xml"/><Relationship Id="rId2" Type="http://schemas.openxmlformats.org/officeDocument/2006/relationships/notesSlide" Target="../notesSlides/notesSlide16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7.xml"/><Relationship Id="rId3" Type="http://schemas.openxmlformats.org/officeDocument/2006/relationships/image" Target="../media/image203.pn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8.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04.png"/></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9.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 Id="rId3" Type="http://schemas.openxmlformats.org/officeDocument/2006/relationships/image" Target="../media/image25.png"/></Relationships>
</file>

<file path=ppt/slides/_rels/slide250.xml.rels><?xml version="1.0" encoding="UTF-8" standalone="yes"?>
<Relationships xmlns="http://schemas.openxmlformats.org/package/2006/relationships"><Relationship Id="rId3" Type="http://schemas.openxmlformats.org/officeDocument/2006/relationships/diagramData" Target="../diagrams/data2.xml"/><Relationship Id="rId4" Type="http://schemas.openxmlformats.org/officeDocument/2006/relationships/diagramLayout" Target="../diagrams/layout2.xml"/><Relationship Id="rId5" Type="http://schemas.openxmlformats.org/officeDocument/2006/relationships/diagramQuickStyle" Target="../diagrams/quickStyle2.xml"/><Relationship Id="rId6" Type="http://schemas.openxmlformats.org/officeDocument/2006/relationships/diagramColors" Target="../diagrams/colors2.xml"/><Relationship Id="rId7" Type="http://schemas.microsoft.com/office/2007/relationships/diagramDrawing" Target="../diagrams/drawing2.xml"/><Relationship Id="rId1" Type="http://schemas.openxmlformats.org/officeDocument/2006/relationships/slideLayout" Target="../slideLayouts/slideLayout6.xml"/><Relationship Id="rId2" Type="http://schemas.openxmlformats.org/officeDocument/2006/relationships/notesSlide" Target="../notesSlides/notesSlide171.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2.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3.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4.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5.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6.xml"/></Relationships>
</file>

<file path=ppt/slides/_rels/slide256.xml.rels><?xml version="1.0" encoding="UTF-8" standalone="yes"?>
<Relationships xmlns="http://schemas.openxmlformats.org/package/2006/relationships"><Relationship Id="rId3" Type="http://schemas.openxmlformats.org/officeDocument/2006/relationships/image" Target="../media/image205.png"/><Relationship Id="rId4" Type="http://schemas.openxmlformats.org/officeDocument/2006/relationships/image" Target="../media/image206.png"/><Relationship Id="rId1" Type="http://schemas.openxmlformats.org/officeDocument/2006/relationships/slideLayout" Target="../slideLayouts/slideLayout6.xml"/><Relationship Id="rId2" Type="http://schemas.openxmlformats.org/officeDocument/2006/relationships/notesSlide" Target="../notesSlides/notesSlide17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8.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9.xml"/><Relationship Id="rId3" Type="http://schemas.openxmlformats.org/officeDocument/2006/relationships/image" Target="../media/image207.png"/></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0.xml"/><Relationship Id="rId3" Type="http://schemas.openxmlformats.org/officeDocument/2006/relationships/image" Target="../media/image208.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 Id="rId3" Type="http://schemas.openxmlformats.org/officeDocument/2006/relationships/image" Target="../media/image25.png"/></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1.xml"/><Relationship Id="rId3" Type="http://schemas.openxmlformats.org/officeDocument/2006/relationships/image" Target="../media/image209.png"/></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5.png"/></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6.jpg"/></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8.xml.rels><?xml version="1.0" encoding="UTF-8" standalone="yes"?>
<Relationships xmlns="http://schemas.openxmlformats.org/package/2006/relationships"><Relationship Id="rId3" Type="http://schemas.openxmlformats.org/officeDocument/2006/relationships/image" Target="../media/image107.png"/><Relationship Id="rId4" Type="http://schemas.openxmlformats.org/officeDocument/2006/relationships/image" Target="../media/image108.png"/><Relationship Id="rId5" Type="http://schemas.openxmlformats.org/officeDocument/2006/relationships/image" Target="../media/image110.png"/><Relationship Id="rId1" Type="http://schemas.openxmlformats.org/officeDocument/2006/relationships/slideLayout" Target="../slideLayouts/slideLayout6.xml"/><Relationship Id="rId2" Type="http://schemas.openxmlformats.org/officeDocument/2006/relationships/image" Target="../media/image109.png"/></Relationships>
</file>

<file path=ppt/slides/_rels/slide269.xml.rels><?xml version="1.0" encoding="UTF-8" standalone="yes"?>
<Relationships xmlns="http://schemas.openxmlformats.org/package/2006/relationships"><Relationship Id="rId3" Type="http://schemas.openxmlformats.org/officeDocument/2006/relationships/image" Target="../media/image109.png"/><Relationship Id="rId4" Type="http://schemas.openxmlformats.org/officeDocument/2006/relationships/image" Target="../media/image107.png"/><Relationship Id="rId5" Type="http://schemas.openxmlformats.org/officeDocument/2006/relationships/image" Target="../media/image108.png"/><Relationship Id="rId6" Type="http://schemas.openxmlformats.org/officeDocument/2006/relationships/image" Target="../media/image110.png"/><Relationship Id="rId1" Type="http://schemas.openxmlformats.org/officeDocument/2006/relationships/slideLayout" Target="../slideLayouts/slideLayout6.xml"/><Relationship Id="rId2" Type="http://schemas.openxmlformats.org/officeDocument/2006/relationships/image" Target="../media/image210.emf"/></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11.tiff"/><Relationship Id="rId3" Type="http://schemas.openxmlformats.org/officeDocument/2006/relationships/image" Target="../media/image212.tiff"/></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13.tiff"/></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3.xml.rels><?xml version="1.0" encoding="UTF-8" standalone="yes"?>
<Relationships xmlns="http://schemas.openxmlformats.org/package/2006/relationships"><Relationship Id="rId3" Type="http://schemas.openxmlformats.org/officeDocument/2006/relationships/image" Target="../media/image215.jpeg"/><Relationship Id="rId4" Type="http://schemas.openxmlformats.org/officeDocument/2006/relationships/image" Target="../media/image216.jpg"/><Relationship Id="rId1" Type="http://schemas.openxmlformats.org/officeDocument/2006/relationships/slideLayout" Target="../slideLayouts/slideLayout6.xml"/><Relationship Id="rId2" Type="http://schemas.openxmlformats.org/officeDocument/2006/relationships/image" Target="../media/image214.jpeg"/></Relationships>
</file>

<file path=ppt/slides/_rels/slide274.xml.rels><?xml version="1.0" encoding="UTF-8" standalone="yes"?>
<Relationships xmlns="http://schemas.openxmlformats.org/package/2006/relationships"><Relationship Id="rId3" Type="http://schemas.openxmlformats.org/officeDocument/2006/relationships/image" Target="../media/image218.jpeg"/><Relationship Id="rId4" Type="http://schemas.openxmlformats.org/officeDocument/2006/relationships/image" Target="../media/image219.jpg"/><Relationship Id="rId5" Type="http://schemas.openxmlformats.org/officeDocument/2006/relationships/image" Target="../media/image216.jpg"/><Relationship Id="rId6" Type="http://schemas.openxmlformats.org/officeDocument/2006/relationships/image" Target="../media/image220.jpg"/><Relationship Id="rId1" Type="http://schemas.openxmlformats.org/officeDocument/2006/relationships/slideLayout" Target="../slideLayouts/slideLayout6.xml"/><Relationship Id="rId2" Type="http://schemas.openxmlformats.org/officeDocument/2006/relationships/image" Target="../media/image217.jpeg"/></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6.xml.rels><?xml version="1.0" encoding="UTF-8" standalone="yes"?>
<Relationships xmlns="http://schemas.openxmlformats.org/package/2006/relationships"><Relationship Id="rId3" Type="http://schemas.openxmlformats.org/officeDocument/2006/relationships/image" Target="../media/image222.png"/><Relationship Id="rId4" Type="http://schemas.openxmlformats.org/officeDocument/2006/relationships/image" Target="../media/image223.jpeg"/><Relationship Id="rId5" Type="http://schemas.openxmlformats.org/officeDocument/2006/relationships/image" Target="../media/image224.png"/><Relationship Id="rId6" Type="http://schemas.openxmlformats.org/officeDocument/2006/relationships/image" Target="../media/image225.png"/><Relationship Id="rId7" Type="http://schemas.openxmlformats.org/officeDocument/2006/relationships/image" Target="../media/image226.png"/><Relationship Id="rId8" Type="http://schemas.openxmlformats.org/officeDocument/2006/relationships/image" Target="../media/image134.jpeg"/><Relationship Id="rId9" Type="http://schemas.openxmlformats.org/officeDocument/2006/relationships/image" Target="../media/image227.jpeg"/><Relationship Id="rId1" Type="http://schemas.openxmlformats.org/officeDocument/2006/relationships/slideLayout" Target="../slideLayouts/slideLayout6.xml"/><Relationship Id="rId2" Type="http://schemas.openxmlformats.org/officeDocument/2006/relationships/image" Target="../media/image221.jpeg"/></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8.png"/></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9.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s>
</file>

<file path=ppt/slides/_rels/slide280.xml.rels><?xml version="1.0" encoding="UTF-8" standalone="yes"?>
<Relationships xmlns="http://schemas.openxmlformats.org/package/2006/relationships"><Relationship Id="rId3" Type="http://schemas.openxmlformats.org/officeDocument/2006/relationships/image" Target="../media/image206.png"/><Relationship Id="rId4" Type="http://schemas.openxmlformats.org/officeDocument/2006/relationships/image" Target="../media/image231.PNG"/><Relationship Id="rId1" Type="http://schemas.openxmlformats.org/officeDocument/2006/relationships/slideLayout" Target="../slideLayouts/slideLayout6.xml"/><Relationship Id="rId2" Type="http://schemas.openxmlformats.org/officeDocument/2006/relationships/image" Target="../media/image230.png"/></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5.pn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2.xml"/><Relationship Id="rId3" Type="http://schemas.openxmlformats.org/officeDocument/2006/relationships/image" Target="../media/image232.png"/></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3.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4.xml"/></Relationships>
</file>

<file path=ppt/slides/_rels/slide285.xml.rels><?xml version="1.0" encoding="UTF-8" standalone="yes"?>
<Relationships xmlns="http://schemas.openxmlformats.org/package/2006/relationships"><Relationship Id="rId3" Type="http://schemas.openxmlformats.org/officeDocument/2006/relationships/diagramData" Target="../diagrams/data3.xml"/><Relationship Id="rId4" Type="http://schemas.openxmlformats.org/officeDocument/2006/relationships/diagramLayout" Target="../diagrams/layout3.xml"/><Relationship Id="rId5" Type="http://schemas.openxmlformats.org/officeDocument/2006/relationships/diagramQuickStyle" Target="../diagrams/quickStyle3.xml"/><Relationship Id="rId6" Type="http://schemas.openxmlformats.org/officeDocument/2006/relationships/diagramColors" Target="../diagrams/colors3.xml"/><Relationship Id="rId7" Type="http://schemas.microsoft.com/office/2007/relationships/diagramDrawing" Target="../diagrams/drawing3.xml"/><Relationship Id="rId1" Type="http://schemas.openxmlformats.org/officeDocument/2006/relationships/slideLayout" Target="../slideLayouts/slideLayout6.xml"/><Relationship Id="rId2" Type="http://schemas.openxmlformats.org/officeDocument/2006/relationships/notesSlide" Target="../notesSlides/notesSlide185.xml"/></Relationships>
</file>

<file path=ppt/slides/_rels/slide286.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5.png"/><Relationship Id="rId5" Type="http://schemas.openxmlformats.org/officeDocument/2006/relationships/image" Target="../media/image14.png"/><Relationship Id="rId6" Type="http://schemas.openxmlformats.org/officeDocument/2006/relationships/image" Target="../media/image24.png"/><Relationship Id="rId1" Type="http://schemas.openxmlformats.org/officeDocument/2006/relationships/slideLayout" Target="../slideLayouts/slideLayout6.xml"/><Relationship Id="rId2" Type="http://schemas.openxmlformats.org/officeDocument/2006/relationships/notesSlide" Target="../notesSlides/notesSlide186.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7.xml"/><Relationship Id="rId3" Type="http://schemas.openxmlformats.org/officeDocument/2006/relationships/image" Target="../media/image233.gif"/></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8.xml"/><Relationship Id="rId3" Type="http://schemas.openxmlformats.org/officeDocument/2006/relationships/image" Target="../media/image234.png"/></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9.xml"/></Relationships>
</file>

<file path=ppt/slides/_rels/slide29.xml.rels><?xml version="1.0" encoding="UTF-8" standalone="yes"?>
<Relationships xmlns="http://schemas.openxmlformats.org/package/2006/relationships"><Relationship Id="rId3" Type="http://schemas.openxmlformats.org/officeDocument/2006/relationships/image" Target="../media/image33.png"/><Relationship Id="rId4" Type="http://schemas.openxmlformats.org/officeDocument/2006/relationships/image" Target="../media/image34.PNG"/><Relationship Id="rId5" Type="http://schemas.openxmlformats.org/officeDocument/2006/relationships/image" Target="../media/image35.PNG"/><Relationship Id="rId6" Type="http://schemas.openxmlformats.org/officeDocument/2006/relationships/image" Target="../media/image36.GIF"/><Relationship Id="rId7" Type="http://schemas.openxmlformats.org/officeDocument/2006/relationships/image" Target="../media/image37.PNG"/><Relationship Id="rId8" Type="http://schemas.openxmlformats.org/officeDocument/2006/relationships/image" Target="../media/image32.png"/><Relationship Id="rId1" Type="http://schemas.openxmlformats.org/officeDocument/2006/relationships/slideLayout" Target="../slideLayouts/slideLayout6.xml"/><Relationship Id="rId2" Type="http://schemas.openxmlformats.org/officeDocument/2006/relationships/notesSlide" Target="../notesSlides/notesSlide15.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35.png"/></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0.xml"/><Relationship Id="rId3" Type="http://schemas.openxmlformats.org/officeDocument/2006/relationships/image" Target="../media/image236.tiff"/></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1.xml"/><Relationship Id="rId3" Type="http://schemas.openxmlformats.org/officeDocument/2006/relationships/image" Target="../media/image237.png"/></Relationships>
</file>

<file path=ppt/slides/_rels/slide293.xml.rels><?xml version="1.0" encoding="UTF-8" standalone="yes"?>
<Relationships xmlns="http://schemas.openxmlformats.org/package/2006/relationships"><Relationship Id="rId3" Type="http://schemas.openxmlformats.org/officeDocument/2006/relationships/image" Target="../media/image239.png"/><Relationship Id="rId4" Type="http://schemas.openxmlformats.org/officeDocument/2006/relationships/hyperlink" Target="http://www.netcommerce.co.jp/blog" TargetMode="External"/><Relationship Id="rId5" Type="http://schemas.openxmlformats.org/officeDocument/2006/relationships/image" Target="../media/image240.png"/><Relationship Id="rId6" Type="http://schemas.openxmlformats.org/officeDocument/2006/relationships/image" Target="../media/image241.png"/><Relationship Id="rId7" Type="http://schemas.openxmlformats.org/officeDocument/2006/relationships/image" Target="../media/image242.png"/><Relationship Id="rId8" Type="http://schemas.openxmlformats.org/officeDocument/2006/relationships/hyperlink" Target="http://amzn.to/1vkHc18" TargetMode="External"/><Relationship Id="rId9" Type="http://schemas.openxmlformats.org/officeDocument/2006/relationships/image" Target="../media/image243.jpg"/><Relationship Id="rId1" Type="http://schemas.openxmlformats.org/officeDocument/2006/relationships/slideLayout" Target="../slideLayouts/slideLayout6.xml"/><Relationship Id="rId2" Type="http://schemas.openxmlformats.org/officeDocument/2006/relationships/image" Target="../media/image238.png"/></Relationships>
</file>

<file path=ppt/slides/_rels/slide294.xml.rels><?xml version="1.0" encoding="UTF-8" standalone="yes"?>
<Relationships xmlns="http://schemas.openxmlformats.org/package/2006/relationships"><Relationship Id="rId3" Type="http://schemas.openxmlformats.org/officeDocument/2006/relationships/image" Target="../media/image244.png"/><Relationship Id="rId4" Type="http://schemas.openxmlformats.org/officeDocument/2006/relationships/image" Target="../media/image245.png"/><Relationship Id="rId5" Type="http://schemas.openxmlformats.org/officeDocument/2006/relationships/image" Target="../media/image246.png"/><Relationship Id="rId6" Type="http://schemas.openxmlformats.org/officeDocument/2006/relationships/image" Target="../media/image247.png"/><Relationship Id="rId7" Type="http://schemas.openxmlformats.org/officeDocument/2006/relationships/image" Target="../media/image248.png"/><Relationship Id="rId8" Type="http://schemas.openxmlformats.org/officeDocument/2006/relationships/image" Target="../media/image249.png"/><Relationship Id="rId9" Type="http://schemas.openxmlformats.org/officeDocument/2006/relationships/image" Target="../media/image250.png"/><Relationship Id="rId1" Type="http://schemas.openxmlformats.org/officeDocument/2006/relationships/slideLayout" Target="../slideLayouts/slideLayout6.xml"/><Relationship Id="rId2" Type="http://schemas.openxmlformats.org/officeDocument/2006/relationships/hyperlink" Target="http://amzn.to/1AQtPXz" TargetMode="Externa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png"/><Relationship Id="rId3" Type="http://schemas.openxmlformats.org/officeDocument/2006/relationships/hyperlink" Target="http://www.netcommerce.co.jp/"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39.PNG"/><Relationship Id="rId5" Type="http://schemas.openxmlformats.org/officeDocument/2006/relationships/image" Target="../media/image40.png"/><Relationship Id="rId1" Type="http://schemas.openxmlformats.org/officeDocument/2006/relationships/slideLayout" Target="../slideLayouts/slideLayout6.xml"/><Relationship Id="rId2" Type="http://schemas.openxmlformats.org/officeDocument/2006/relationships/notesSlide" Target="../notesSlides/notesSlide1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9.xml"/><Relationship Id="rId3" Type="http://schemas.openxmlformats.org/officeDocument/2006/relationships/image" Target="../media/image25.png"/></Relationships>
</file>

<file path=ppt/slides/_rels/slide34.xml.rels><?xml version="1.0" encoding="UTF-8" standalone="yes"?>
<Relationships xmlns="http://schemas.openxmlformats.org/package/2006/relationships"><Relationship Id="rId3" Type="http://schemas.openxmlformats.org/officeDocument/2006/relationships/image" Target="../media/image37.PNG"/><Relationship Id="rId4" Type="http://schemas.openxmlformats.org/officeDocument/2006/relationships/image" Target="../media/image25.png"/><Relationship Id="rId5" Type="http://schemas.openxmlformats.org/officeDocument/2006/relationships/image" Target="../media/image14.png"/><Relationship Id="rId6" Type="http://schemas.openxmlformats.org/officeDocument/2006/relationships/image" Target="../media/image13.png"/><Relationship Id="rId7" Type="http://schemas.openxmlformats.org/officeDocument/2006/relationships/image" Target="../media/image15.png"/><Relationship Id="rId8" Type="http://schemas.openxmlformats.org/officeDocument/2006/relationships/image" Target="../media/image16.jpg"/><Relationship Id="rId1" Type="http://schemas.openxmlformats.org/officeDocument/2006/relationships/slideLayout" Target="../slideLayouts/slideLayout6.xml"/><Relationship Id="rId2" Type="http://schemas.openxmlformats.org/officeDocument/2006/relationships/notesSlide" Target="../notesSlides/notesSlide20.xml"/></Relationships>
</file>

<file path=ppt/slides/_rels/slide35.xml.rels><?xml version="1.0" encoding="UTF-8" standalone="yes"?>
<Relationships xmlns="http://schemas.openxmlformats.org/package/2006/relationships"><Relationship Id="rId3" Type="http://schemas.openxmlformats.org/officeDocument/2006/relationships/image" Target="../media/image25.png"/><Relationship Id="rId4" Type="http://schemas.openxmlformats.org/officeDocument/2006/relationships/image" Target="../media/image37.PNG"/><Relationship Id="rId1" Type="http://schemas.openxmlformats.org/officeDocument/2006/relationships/slideLayout" Target="../slideLayouts/slideLayout6.xml"/><Relationship Id="rId2" Type="http://schemas.openxmlformats.org/officeDocument/2006/relationships/notesSlide" Target="../notesSlides/notesSlide21.xml"/></Relationships>
</file>

<file path=ppt/slides/_rels/slide36.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6.jpg"/><Relationship Id="rId5" Type="http://schemas.openxmlformats.org/officeDocument/2006/relationships/image" Target="../media/image15.png"/><Relationship Id="rId6" Type="http://schemas.openxmlformats.org/officeDocument/2006/relationships/image" Target="../media/image41.png"/><Relationship Id="rId1" Type="http://schemas.openxmlformats.org/officeDocument/2006/relationships/slideLayout" Target="../slideLayouts/slideLayout6.xml"/><Relationship Id="rId2" Type="http://schemas.openxmlformats.org/officeDocument/2006/relationships/notesSlide" Target="../notesSlides/notesSlide2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 Id="rId3" Type="http://schemas.openxmlformats.org/officeDocument/2006/relationships/image" Target="../media/image25.png"/></Relationships>
</file>

<file path=ppt/slides/_rels/slide38.xml.rels><?xml version="1.0" encoding="UTF-8" standalone="yes"?>
<Relationships xmlns="http://schemas.openxmlformats.org/package/2006/relationships"><Relationship Id="rId3" Type="http://schemas.openxmlformats.org/officeDocument/2006/relationships/image" Target="../media/image42.jpg"/><Relationship Id="rId4" Type="http://schemas.openxmlformats.org/officeDocument/2006/relationships/image" Target="../media/image43.png"/><Relationship Id="rId5" Type="http://schemas.openxmlformats.org/officeDocument/2006/relationships/image" Target="../media/image44.png"/><Relationship Id="rId6" Type="http://schemas.openxmlformats.org/officeDocument/2006/relationships/image" Target="../media/image45.png"/><Relationship Id="rId7" Type="http://schemas.openxmlformats.org/officeDocument/2006/relationships/image" Target="../media/image46.wmf"/><Relationship Id="rId8" Type="http://schemas.openxmlformats.org/officeDocument/2006/relationships/image" Target="../media/image47.png"/><Relationship Id="rId1" Type="http://schemas.openxmlformats.org/officeDocument/2006/relationships/slideLayout" Target="../slideLayouts/slideLayout6.xml"/><Relationship Id="rId2" Type="http://schemas.openxmlformats.org/officeDocument/2006/relationships/notesSlide" Target="../notesSlides/notesSlide24.xml"/></Relationships>
</file>

<file path=ppt/slides/_rels/slide39.xml.rels><?xml version="1.0" encoding="UTF-8" standalone="yes"?>
<Relationships xmlns="http://schemas.openxmlformats.org/package/2006/relationships"><Relationship Id="rId3" Type="http://schemas.openxmlformats.org/officeDocument/2006/relationships/image" Target="../media/image37.PNG"/><Relationship Id="rId4" Type="http://schemas.openxmlformats.org/officeDocument/2006/relationships/image" Target="../media/image48.png"/><Relationship Id="rId1" Type="http://schemas.openxmlformats.org/officeDocument/2006/relationships/slideLayout" Target="../slideLayouts/slideLayout6.xml"/><Relationship Id="rId2" Type="http://schemas.openxmlformats.org/officeDocument/2006/relationships/notesSlide" Target="../notesSlides/notesSlide2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45.png"/><Relationship Id="rId4" Type="http://schemas.openxmlformats.org/officeDocument/2006/relationships/image" Target="../media/image44.png"/><Relationship Id="rId1" Type="http://schemas.openxmlformats.org/officeDocument/2006/relationships/slideLayout" Target="../slideLayouts/slideLayout6.xml"/><Relationship Id="rId2" Type="http://schemas.openxmlformats.org/officeDocument/2006/relationships/notesSlide" Target="../notesSlides/notesSlide2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image" Target="../media/image49.png"/><Relationship Id="rId4" Type="http://schemas.openxmlformats.org/officeDocument/2006/relationships/image" Target="../media/image50.png"/><Relationship Id="rId1" Type="http://schemas.openxmlformats.org/officeDocument/2006/relationships/slideLayout" Target="../slideLayouts/slideLayout6.xml"/><Relationship Id="rId2" Type="http://schemas.openxmlformats.org/officeDocument/2006/relationships/notesSlide" Target="../notesSlides/notesSlide2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51.gif"/></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9.xml"/><Relationship Id="rId3" Type="http://schemas.openxmlformats.org/officeDocument/2006/relationships/image" Target="../media/image15.png"/></Relationships>
</file>

<file path=ppt/slides/_rels/slide48.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4.PNG"/><Relationship Id="rId1" Type="http://schemas.openxmlformats.org/officeDocument/2006/relationships/slideLayout" Target="../slideLayouts/slideLayout6.xml"/><Relationship Id="rId2" Type="http://schemas.openxmlformats.org/officeDocument/2006/relationships/image" Target="../media/image50.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0.xml"/><Relationship Id="rId3" Type="http://schemas.openxmlformats.org/officeDocument/2006/relationships/image" Target="../media/image44.png"/></Relationships>
</file>

<file path=ppt/slides/_rels/slide5.xml.rels><?xml version="1.0" encoding="UTF-8" standalone="yes"?>
<Relationships xmlns="http://schemas.openxmlformats.org/package/2006/relationships"><Relationship Id="rId3" Type="http://schemas.openxmlformats.org/officeDocument/2006/relationships/image" Target="../media/image5.jpg"/><Relationship Id="rId4" Type="http://schemas.openxmlformats.org/officeDocument/2006/relationships/image" Target="../media/image6.jpg"/><Relationship Id="rId5" Type="http://schemas.openxmlformats.org/officeDocument/2006/relationships/image" Target="../media/image7.jpg"/><Relationship Id="rId6" Type="http://schemas.openxmlformats.org/officeDocument/2006/relationships/image" Target="../media/image8.gif"/><Relationship Id="rId7" Type="http://schemas.openxmlformats.org/officeDocument/2006/relationships/image" Target="../media/image9.jpg"/><Relationship Id="rId8" Type="http://schemas.openxmlformats.org/officeDocument/2006/relationships/image" Target="../media/image10.jpg"/><Relationship Id="rId9" Type="http://schemas.openxmlformats.org/officeDocument/2006/relationships/image" Target="../media/image11.jpg"/><Relationship Id="rId10" Type="http://schemas.openxmlformats.org/officeDocument/2006/relationships/image" Target="../media/image12.jpg"/><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1.xml"/><Relationship Id="rId3" Type="http://schemas.openxmlformats.org/officeDocument/2006/relationships/image" Target="../media/image44.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2.xml"/><Relationship Id="rId3" Type="http://schemas.openxmlformats.org/officeDocument/2006/relationships/image" Target="../media/image44.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3.xml"/><Relationship Id="rId3" Type="http://schemas.openxmlformats.org/officeDocument/2006/relationships/image" Target="../media/image55.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5.xml"/></Relationships>
</file>

<file path=ppt/slides/_rels/slide56.xml.rels><?xml version="1.0" encoding="UTF-8" standalone="yes"?>
<Relationships xmlns="http://schemas.openxmlformats.org/package/2006/relationships"><Relationship Id="rId3" Type="http://schemas.openxmlformats.org/officeDocument/2006/relationships/image" Target="../media/image57.gif"/><Relationship Id="rId4" Type="http://schemas.openxmlformats.org/officeDocument/2006/relationships/image" Target="../media/image58.png"/><Relationship Id="rId5" Type="http://schemas.openxmlformats.org/officeDocument/2006/relationships/image" Target="../media/image59.png"/><Relationship Id="rId1" Type="http://schemas.openxmlformats.org/officeDocument/2006/relationships/slideLayout" Target="../slideLayouts/slideLayout6.xml"/><Relationship Id="rId2" Type="http://schemas.openxmlformats.org/officeDocument/2006/relationships/image" Target="../media/image56.png"/></Relationships>
</file>

<file path=ppt/slides/_rels/slide57.xml.rels><?xml version="1.0" encoding="UTF-8" standalone="yes"?>
<Relationships xmlns="http://schemas.openxmlformats.org/package/2006/relationships"><Relationship Id="rId11" Type="http://schemas.openxmlformats.org/officeDocument/2006/relationships/image" Target="../media/image67.png"/><Relationship Id="rId12" Type="http://schemas.openxmlformats.org/officeDocument/2006/relationships/image" Target="../media/image68.png"/><Relationship Id="rId13" Type="http://schemas.openxmlformats.org/officeDocument/2006/relationships/image" Target="../media/image69.jpg"/><Relationship Id="rId1" Type="http://schemas.openxmlformats.org/officeDocument/2006/relationships/slideLayout" Target="../slideLayouts/slideLayout6.xml"/><Relationship Id="rId2" Type="http://schemas.openxmlformats.org/officeDocument/2006/relationships/notesSlide" Target="../notesSlides/notesSlide36.xml"/><Relationship Id="rId3" Type="http://schemas.openxmlformats.org/officeDocument/2006/relationships/image" Target="../media/image57.gif"/><Relationship Id="rId4" Type="http://schemas.openxmlformats.org/officeDocument/2006/relationships/image" Target="../media/image60.png"/><Relationship Id="rId5" Type="http://schemas.openxmlformats.org/officeDocument/2006/relationships/image" Target="../media/image61.jpg"/><Relationship Id="rId6" Type="http://schemas.openxmlformats.org/officeDocument/2006/relationships/image" Target="../media/image62.jpg"/><Relationship Id="rId7" Type="http://schemas.openxmlformats.org/officeDocument/2006/relationships/image" Target="../media/image63.jpg"/><Relationship Id="rId8" Type="http://schemas.openxmlformats.org/officeDocument/2006/relationships/image" Target="../media/image64.png"/><Relationship Id="rId9" Type="http://schemas.openxmlformats.org/officeDocument/2006/relationships/image" Target="../media/image65.png"/><Relationship Id="rId10" Type="http://schemas.openxmlformats.org/officeDocument/2006/relationships/image" Target="../media/image66.jp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7.xml"/><Relationship Id="rId3" Type="http://schemas.openxmlformats.org/officeDocument/2006/relationships/image" Target="../media/image25.png"/></Relationships>
</file>

<file path=ppt/slides/_rels/slide59.xml.rels><?xml version="1.0" encoding="UTF-8" standalone="yes"?>
<Relationships xmlns="http://schemas.openxmlformats.org/package/2006/relationships"><Relationship Id="rId3" Type="http://schemas.openxmlformats.org/officeDocument/2006/relationships/image" Target="../media/image70.png"/><Relationship Id="rId4" Type="http://schemas.openxmlformats.org/officeDocument/2006/relationships/image" Target="../media/image71.jpg"/><Relationship Id="rId5" Type="http://schemas.openxmlformats.org/officeDocument/2006/relationships/image" Target="../media/image72.png"/><Relationship Id="rId1" Type="http://schemas.openxmlformats.org/officeDocument/2006/relationships/slideLayout" Target="../slideLayouts/slideLayout6.xml"/><Relationship Id="rId2" Type="http://schemas.openxmlformats.org/officeDocument/2006/relationships/notesSlide" Target="../notesSlides/notesSlide38.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4.png"/><Relationship Id="rId5" Type="http://schemas.openxmlformats.org/officeDocument/2006/relationships/image" Target="../media/image15.png"/><Relationship Id="rId6" Type="http://schemas.openxmlformats.org/officeDocument/2006/relationships/image" Target="../media/image16.jpg"/><Relationship Id="rId1" Type="http://schemas.openxmlformats.org/officeDocument/2006/relationships/slideLayout" Target="../slideLayouts/slideLayout6.xml"/><Relationship Id="rId2" Type="http://schemas.openxmlformats.org/officeDocument/2006/relationships/notesSlide" Target="../notesSlides/notesSlide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73.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0.xml"/><Relationship Id="rId3" Type="http://schemas.openxmlformats.org/officeDocument/2006/relationships/image" Target="../media/image74.jpe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2.xml"/><Relationship Id="rId3" Type="http://schemas.openxmlformats.org/officeDocument/2006/relationships/image" Target="../media/image75.jpe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6.xml"/><Relationship Id="rId3" Type="http://schemas.openxmlformats.org/officeDocument/2006/relationships/image" Target="../media/image76.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7.xml"/><Relationship Id="rId3" Type="http://schemas.openxmlformats.org/officeDocument/2006/relationships/image" Target="../media/image77.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8.xml"/></Relationships>
</file>

<file path=ppt/slides/_rels/slide74.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3.png"/><Relationship Id="rId5" Type="http://schemas.openxmlformats.org/officeDocument/2006/relationships/image" Target="../media/image15.png"/><Relationship Id="rId1" Type="http://schemas.openxmlformats.org/officeDocument/2006/relationships/slideLayout" Target="../slideLayouts/slideLayout6.xml"/><Relationship Id="rId2" Type="http://schemas.openxmlformats.org/officeDocument/2006/relationships/notesSlide" Target="../notesSlides/notesSlide4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44.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0.xml"/></Relationships>
</file>

<file path=ppt/slides/_rels/slide78.xml.rels><?xml version="1.0" encoding="UTF-8" standalone="yes"?>
<Relationships xmlns="http://schemas.openxmlformats.org/package/2006/relationships"><Relationship Id="rId3" Type="http://schemas.openxmlformats.org/officeDocument/2006/relationships/image" Target="../media/image78.png"/><Relationship Id="rId4" Type="http://schemas.openxmlformats.org/officeDocument/2006/relationships/image" Target="../media/image79.png"/><Relationship Id="rId1" Type="http://schemas.openxmlformats.org/officeDocument/2006/relationships/slideLayout" Target="../slideLayouts/slideLayout6.xml"/><Relationship Id="rId2" Type="http://schemas.openxmlformats.org/officeDocument/2006/relationships/notesSlide" Target="../notesSlides/notesSlide5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16.jpg"/></Relationships>
</file>

<file path=ppt/slides/_rels/slide80.xml.rels><?xml version="1.0" encoding="UTF-8" standalone="yes"?>
<Relationships xmlns="http://schemas.openxmlformats.org/package/2006/relationships"><Relationship Id="rId3" Type="http://schemas.openxmlformats.org/officeDocument/2006/relationships/image" Target="../media/image78.png"/><Relationship Id="rId4" Type="http://schemas.openxmlformats.org/officeDocument/2006/relationships/image" Target="../media/image79.png"/><Relationship Id="rId1" Type="http://schemas.openxmlformats.org/officeDocument/2006/relationships/slideLayout" Target="../slideLayouts/slideLayout6.xml"/><Relationship Id="rId2" Type="http://schemas.openxmlformats.org/officeDocument/2006/relationships/notesSlide" Target="../notesSlides/notesSlide5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4.xml"/><Relationship Id="rId3" Type="http://schemas.openxmlformats.org/officeDocument/2006/relationships/image" Target="../media/image25.png"/></Relationships>
</file>

<file path=ppt/slides/_rels/slide82.xml.rels><?xml version="1.0" encoding="UTF-8" standalone="yes"?>
<Relationships xmlns="http://schemas.openxmlformats.org/package/2006/relationships"><Relationship Id="rId3" Type="http://schemas.openxmlformats.org/officeDocument/2006/relationships/image" Target="../media/image80.WMF"/><Relationship Id="rId4" Type="http://schemas.openxmlformats.org/officeDocument/2006/relationships/image" Target="../media/image81.WMF"/><Relationship Id="rId1" Type="http://schemas.openxmlformats.org/officeDocument/2006/relationships/slideLayout" Target="../slideLayouts/slideLayout6.xml"/><Relationship Id="rId2" Type="http://schemas.openxmlformats.org/officeDocument/2006/relationships/notesSlide" Target="../notesSlides/notesSlide5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82.WMF"/></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7.xml"/></Relationships>
</file>

<file path=ppt/slides/_rels/slide86.xml.rels><?xml version="1.0" encoding="UTF-8" standalone="yes"?>
<Relationships xmlns="http://schemas.openxmlformats.org/package/2006/relationships"><Relationship Id="rId3" Type="http://schemas.openxmlformats.org/officeDocument/2006/relationships/image" Target="../media/image83.png"/><Relationship Id="rId4" Type="http://schemas.openxmlformats.org/officeDocument/2006/relationships/image" Target="../media/image84.png"/><Relationship Id="rId5" Type="http://schemas.openxmlformats.org/officeDocument/2006/relationships/image" Target="../media/image85.wmf"/><Relationship Id="rId6" Type="http://schemas.openxmlformats.org/officeDocument/2006/relationships/image" Target="../media/image86.jpeg"/><Relationship Id="rId1" Type="http://schemas.openxmlformats.org/officeDocument/2006/relationships/slideLayout" Target="../slideLayouts/slideLayout6.xml"/><Relationship Id="rId2" Type="http://schemas.openxmlformats.org/officeDocument/2006/relationships/notesSlide" Target="../notesSlides/notesSlide5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0.xml"/><Relationship Id="rId3" Type="http://schemas.openxmlformats.org/officeDocument/2006/relationships/image" Target="../media/image25.pn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7.png"/><Relationship Id="rId5" Type="http://schemas.openxmlformats.org/officeDocument/2006/relationships/image" Target="../media/image18.tiff"/><Relationship Id="rId6" Type="http://schemas.openxmlformats.org/officeDocument/2006/relationships/image" Target="../media/image19.png"/><Relationship Id="rId7" Type="http://schemas.openxmlformats.org/officeDocument/2006/relationships/image" Target="../media/image20.tiff"/><Relationship Id="rId8" Type="http://schemas.openxmlformats.org/officeDocument/2006/relationships/image" Target="../media/image21.png"/><Relationship Id="rId9" Type="http://schemas.openxmlformats.org/officeDocument/2006/relationships/image" Target="../media/image22.png"/><Relationship Id="rId10" Type="http://schemas.openxmlformats.org/officeDocument/2006/relationships/image" Target="../media/image23.png"/><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87.tif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1.xml"/><Relationship Id="rId3" Type="http://schemas.openxmlformats.org/officeDocument/2006/relationships/image" Target="../media/image25.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p:txBody>
          <a:bodyPr/>
          <a:lstStyle/>
          <a:p>
            <a:r>
              <a:rPr kumimoji="1" lang="ja-JP" altLang="en-US" sz="2800" dirty="0" smtClean="0"/>
              <a:t>最新の</a:t>
            </a:r>
            <a:r>
              <a:rPr lang="en-US" altLang="ja-JP" sz="2800" dirty="0" smtClean="0"/>
              <a:t>IT</a:t>
            </a:r>
            <a:r>
              <a:rPr lang="ja-JP" altLang="en-US" sz="2800" dirty="0" smtClean="0"/>
              <a:t>トレンドとビジネス戦略</a:t>
            </a:r>
            <a:endParaRPr kumimoji="1" lang="ja-JP" altLang="en-US" sz="2800" dirty="0"/>
          </a:p>
        </p:txBody>
      </p:sp>
      <p:sp>
        <p:nvSpPr>
          <p:cNvPr id="4" name="サブタイトル 3"/>
          <p:cNvSpPr>
            <a:spLocks noGrp="1"/>
          </p:cNvSpPr>
          <p:nvPr>
            <p:ph type="subTitle" idx="1"/>
          </p:nvPr>
        </p:nvSpPr>
        <p:spPr>
          <a:xfrm>
            <a:off x="685800" y="3391244"/>
            <a:ext cx="7772400" cy="1264162"/>
          </a:xfrm>
        </p:spPr>
        <p:txBody>
          <a:bodyPr>
            <a:normAutofit lnSpcReduction="10000"/>
          </a:bodyPr>
          <a:lstStyle/>
          <a:p>
            <a:r>
              <a:rPr kumimoji="1" lang="ja-JP" altLang="en-US" dirty="0" smtClean="0"/>
              <a:t>インフラ</a:t>
            </a:r>
            <a:r>
              <a:rPr kumimoji="1" lang="en-US" altLang="ja-JP" dirty="0" smtClean="0"/>
              <a:t>&amp;</a:t>
            </a:r>
            <a:r>
              <a:rPr kumimoji="1" lang="ja-JP" altLang="en-US" dirty="0" smtClean="0"/>
              <a:t>プラットフォーム編</a:t>
            </a:r>
            <a:endParaRPr kumimoji="1" lang="en-US" altLang="ja-JP" dirty="0" smtClean="0"/>
          </a:p>
          <a:p>
            <a:endParaRPr kumimoji="1" lang="en-US" altLang="ja-JP" dirty="0" smtClean="0"/>
          </a:p>
          <a:p>
            <a:r>
              <a:rPr kumimoji="1" lang="en-US" altLang="ja-JP" dirty="0" smtClean="0"/>
              <a:t>2016</a:t>
            </a:r>
            <a:r>
              <a:rPr kumimoji="1" lang="ja-JP" altLang="en-US" dirty="0" smtClean="0"/>
              <a:t>年</a:t>
            </a:r>
            <a:r>
              <a:rPr kumimoji="1" lang="en-US" altLang="ja-JP" dirty="0" smtClean="0"/>
              <a:t>8</a:t>
            </a:r>
            <a:r>
              <a:rPr kumimoji="1" lang="ja-JP" altLang="en-US" dirty="0" smtClean="0"/>
              <a:t>月版</a:t>
            </a:r>
            <a:endParaRPr kumimoji="1" lang="ja-JP" altLang="en-US" dirty="0"/>
          </a:p>
        </p:txBody>
      </p:sp>
    </p:spTree>
    <p:extLst>
      <p:ext uri="{BB962C8B-B14F-4D97-AF65-F5344CB8AC3E}">
        <p14:creationId xmlns:p14="http://schemas.microsoft.com/office/powerpoint/2010/main" val="2241795367"/>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角丸四角形 65"/>
          <p:cNvSpPr/>
          <p:nvPr/>
        </p:nvSpPr>
        <p:spPr>
          <a:xfrm>
            <a:off x="4815279" y="1771207"/>
            <a:ext cx="3896179" cy="1936189"/>
          </a:xfrm>
          <a:prstGeom prst="roundRect">
            <a:avLst>
              <a:gd name="adj" fmla="val 0"/>
            </a:avLst>
          </a:prstGeom>
          <a:solidFill>
            <a:srgbClr val="33ACBD">
              <a:alpha val="59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dirty="0">
              <a:solidFill>
                <a:srgbClr val="FFFFFF"/>
              </a:solidFill>
              <a:latin typeface="メイリオ"/>
              <a:ea typeface="メイリオ"/>
              <a:cs typeface="メイリオ"/>
            </a:endParaRPr>
          </a:p>
        </p:txBody>
      </p:sp>
      <p:sp>
        <p:nvSpPr>
          <p:cNvPr id="149" name="片側の 2 つの角を切り取った四角形 148"/>
          <p:cNvSpPr/>
          <p:nvPr/>
        </p:nvSpPr>
        <p:spPr>
          <a:xfrm>
            <a:off x="6464300" y="4929818"/>
            <a:ext cx="1274724" cy="1222258"/>
          </a:xfrm>
          <a:prstGeom prst="snip2SameRect">
            <a:avLst>
              <a:gd name="adj1" fmla="val 0"/>
              <a:gd name="adj2" fmla="val 0"/>
            </a:avLst>
          </a:prstGeom>
          <a:solidFill>
            <a:srgbClr val="0000FF">
              <a:alpha val="35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50" name="片側の 2 つの角を切り取った四角形 149"/>
          <p:cNvSpPr/>
          <p:nvPr/>
        </p:nvSpPr>
        <p:spPr>
          <a:xfrm>
            <a:off x="4990768" y="4909202"/>
            <a:ext cx="754746" cy="1222258"/>
          </a:xfrm>
          <a:prstGeom prst="snip2SameRect">
            <a:avLst>
              <a:gd name="adj1" fmla="val 50000"/>
              <a:gd name="adj2" fmla="val 0"/>
            </a:avLst>
          </a:prstGeom>
          <a:solidFill>
            <a:schemeClr val="accent6">
              <a:lumMod val="50000"/>
              <a:alpha val="47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0" name="片側の 2 つの角を切り取った四角形 139"/>
          <p:cNvSpPr/>
          <p:nvPr/>
        </p:nvSpPr>
        <p:spPr>
          <a:xfrm flipV="1">
            <a:off x="5936030" y="5869310"/>
            <a:ext cx="378647" cy="282765"/>
          </a:xfrm>
          <a:prstGeom prst="snip2Same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1" name="右大かっこ 140"/>
          <p:cNvSpPr/>
          <p:nvPr/>
        </p:nvSpPr>
        <p:spPr>
          <a:xfrm>
            <a:off x="6321090" y="5934491"/>
            <a:ext cx="103436" cy="130365"/>
          </a:xfrm>
          <a:prstGeom prst="rightBracket">
            <a:avLst/>
          </a:prstGeom>
          <a:solidFill>
            <a:schemeClr val="bg1">
              <a:lumMod val="65000"/>
            </a:schemeClr>
          </a:solidFill>
          <a:ln>
            <a:no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latin typeface="メイリオ"/>
              <a:ea typeface="メイリオ"/>
              <a:cs typeface="メイリオ"/>
            </a:endParaRPr>
          </a:p>
        </p:txBody>
      </p:sp>
      <p:sp>
        <p:nvSpPr>
          <p:cNvPr id="4" name="正方形/長方形 3"/>
          <p:cNvSpPr/>
          <p:nvPr/>
        </p:nvSpPr>
        <p:spPr>
          <a:xfrm>
            <a:off x="345488" y="3637570"/>
            <a:ext cx="3911600" cy="2526818"/>
          </a:xfrm>
          <a:prstGeom prst="rect">
            <a:avLst/>
          </a:prstGeom>
          <a:solidFill>
            <a:srgbClr val="0000FF">
              <a:alpha val="35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メイリオ"/>
              <a:ea typeface="メイリオ"/>
              <a:cs typeface="メイリオ"/>
            </a:endParaRPr>
          </a:p>
        </p:txBody>
      </p:sp>
      <p:sp>
        <p:nvSpPr>
          <p:cNvPr id="2" name="タイトル 1"/>
          <p:cNvSpPr>
            <a:spLocks noGrp="1"/>
          </p:cNvSpPr>
          <p:nvPr>
            <p:ph type="title"/>
          </p:nvPr>
        </p:nvSpPr>
        <p:spPr/>
        <p:txBody>
          <a:bodyPr/>
          <a:lstStyle/>
          <a:p>
            <a:r>
              <a:rPr kumimoji="1" lang="ja-JP" altLang="en-US" dirty="0" smtClean="0"/>
              <a:t>これからのオフィス・インフラ</a:t>
            </a:r>
            <a:endParaRPr kumimoji="1" lang="ja-JP" altLang="en-US" dirty="0"/>
          </a:p>
        </p:txBody>
      </p:sp>
      <p:grpSp>
        <p:nvGrpSpPr>
          <p:cNvPr id="5" name="図形グループ 4"/>
          <p:cNvGrpSpPr/>
          <p:nvPr/>
        </p:nvGrpSpPr>
        <p:grpSpPr>
          <a:xfrm>
            <a:off x="7900325" y="5132501"/>
            <a:ext cx="452632" cy="369857"/>
            <a:chOff x="-62676" y="3965594"/>
            <a:chExt cx="679541" cy="593816"/>
          </a:xfrm>
        </p:grpSpPr>
        <p:sp>
          <p:nvSpPr>
            <p:cNvPr id="6" name="角丸四角形 5"/>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7" name="図 6"/>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8" name="図形グループ 7"/>
          <p:cNvGrpSpPr/>
          <p:nvPr/>
        </p:nvGrpSpPr>
        <p:grpSpPr>
          <a:xfrm>
            <a:off x="8371579" y="5103192"/>
            <a:ext cx="237248" cy="390909"/>
            <a:chOff x="1140657" y="4229811"/>
            <a:chExt cx="341289" cy="550466"/>
          </a:xfrm>
        </p:grpSpPr>
        <p:sp>
          <p:nvSpPr>
            <p:cNvPr id="9" name="角丸四角形 8"/>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10" name="図 9"/>
            <p:cNvPicPr>
              <a:picLocks noChangeAspect="1"/>
            </p:cNvPicPr>
            <p:nvPr/>
          </p:nvPicPr>
          <p:blipFill>
            <a:blip r:embed="rId4">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11" name="図形グループ 10"/>
          <p:cNvGrpSpPr/>
          <p:nvPr/>
        </p:nvGrpSpPr>
        <p:grpSpPr>
          <a:xfrm>
            <a:off x="5103991" y="5076029"/>
            <a:ext cx="517785" cy="587435"/>
            <a:chOff x="2667295" y="1059799"/>
            <a:chExt cx="681672" cy="722281"/>
          </a:xfrm>
        </p:grpSpPr>
        <p:sp>
          <p:nvSpPr>
            <p:cNvPr id="12" name="角丸四角形 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3" name="図 12"/>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4" name="図形グループ 13"/>
          <p:cNvGrpSpPr/>
          <p:nvPr/>
        </p:nvGrpSpPr>
        <p:grpSpPr>
          <a:xfrm>
            <a:off x="4825258" y="4241576"/>
            <a:ext cx="517785" cy="587435"/>
            <a:chOff x="2667295" y="1059799"/>
            <a:chExt cx="681672" cy="722281"/>
          </a:xfrm>
        </p:grpSpPr>
        <p:sp>
          <p:nvSpPr>
            <p:cNvPr id="15" name="角丸四角形 14"/>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6" name="図 15"/>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32" name="図形グループ 31"/>
          <p:cNvGrpSpPr/>
          <p:nvPr/>
        </p:nvGrpSpPr>
        <p:grpSpPr>
          <a:xfrm>
            <a:off x="8268920" y="4256443"/>
            <a:ext cx="452632" cy="369857"/>
            <a:chOff x="-62676" y="3965594"/>
            <a:chExt cx="679541" cy="593816"/>
          </a:xfrm>
        </p:grpSpPr>
        <p:sp>
          <p:nvSpPr>
            <p:cNvPr id="33" name="角丸四角形 32"/>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34" name="図 33"/>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35" name="図形グループ 34"/>
          <p:cNvGrpSpPr/>
          <p:nvPr/>
        </p:nvGrpSpPr>
        <p:grpSpPr>
          <a:xfrm>
            <a:off x="5298122" y="5305958"/>
            <a:ext cx="265954" cy="577851"/>
            <a:chOff x="1946324" y="4125162"/>
            <a:chExt cx="969964" cy="2007872"/>
          </a:xfrm>
        </p:grpSpPr>
        <p:sp>
          <p:nvSpPr>
            <p:cNvPr id="36" name="円/楕円 3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7" name="フローチャート: 論理積ゲート 3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38" name="図形グループ 37"/>
          <p:cNvGrpSpPr/>
          <p:nvPr/>
        </p:nvGrpSpPr>
        <p:grpSpPr>
          <a:xfrm>
            <a:off x="4914294" y="4459422"/>
            <a:ext cx="265954" cy="577851"/>
            <a:chOff x="1946324" y="4125162"/>
            <a:chExt cx="969964" cy="2007872"/>
          </a:xfrm>
        </p:grpSpPr>
        <p:sp>
          <p:nvSpPr>
            <p:cNvPr id="39" name="円/楕円 3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0" name="フローチャート: 論理積ゲート 3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4" name="図形グループ 43"/>
          <p:cNvGrpSpPr/>
          <p:nvPr/>
        </p:nvGrpSpPr>
        <p:grpSpPr>
          <a:xfrm>
            <a:off x="8443873" y="4442239"/>
            <a:ext cx="265954" cy="577851"/>
            <a:chOff x="1946324" y="4125162"/>
            <a:chExt cx="969964" cy="2007872"/>
          </a:xfrm>
        </p:grpSpPr>
        <p:sp>
          <p:nvSpPr>
            <p:cNvPr id="45" name="円/楕円 4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6" name="フローチャート: 論理積ゲート 4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7" name="図形グループ 46"/>
          <p:cNvGrpSpPr/>
          <p:nvPr/>
        </p:nvGrpSpPr>
        <p:grpSpPr>
          <a:xfrm>
            <a:off x="7939688" y="5317431"/>
            <a:ext cx="265954" cy="577850"/>
            <a:chOff x="1946324" y="4125162"/>
            <a:chExt cx="969964" cy="2007867"/>
          </a:xfrm>
        </p:grpSpPr>
        <p:sp>
          <p:nvSpPr>
            <p:cNvPr id="48" name="円/楕円 4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9" name="フローチャート: 論理積ゲート 48"/>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50" name="図形グループ 49"/>
          <p:cNvGrpSpPr/>
          <p:nvPr/>
        </p:nvGrpSpPr>
        <p:grpSpPr>
          <a:xfrm>
            <a:off x="8309461" y="5321038"/>
            <a:ext cx="265954" cy="577851"/>
            <a:chOff x="1946324" y="4125162"/>
            <a:chExt cx="969964" cy="2007872"/>
          </a:xfrm>
        </p:grpSpPr>
        <p:sp>
          <p:nvSpPr>
            <p:cNvPr id="51" name="円/楕円 5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2" name="フローチャート: 論理積ゲート 5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3" name="スライド番号プレースホルダー 2"/>
          <p:cNvSpPr>
            <a:spLocks noGrp="1"/>
          </p:cNvSpPr>
          <p:nvPr>
            <p:ph type="sldNum" sz="quarter" idx="12"/>
          </p:nvPr>
        </p:nvSpPr>
        <p:spPr>
          <a:xfrm>
            <a:off x="6957020" y="6640200"/>
            <a:ext cx="2133600" cy="217800"/>
          </a:xfrm>
        </p:spPr>
        <p:txBody>
          <a:bodyPr/>
          <a:lstStyle/>
          <a:p>
            <a:fld id="{8FF8CC5D-A65D-5946-99B5-645367A967AD}" type="slidenum">
              <a:rPr kumimoji="1" lang="ja-JP" altLang="en-US" smtClean="0"/>
              <a:t>10</a:t>
            </a:fld>
            <a:endParaRPr kumimoji="1" lang="ja-JP" altLang="en-US"/>
          </a:p>
        </p:txBody>
      </p:sp>
      <p:grpSp>
        <p:nvGrpSpPr>
          <p:cNvPr id="143" name="図形グループ 142"/>
          <p:cNvGrpSpPr/>
          <p:nvPr/>
        </p:nvGrpSpPr>
        <p:grpSpPr>
          <a:xfrm>
            <a:off x="6560122" y="5076029"/>
            <a:ext cx="517785" cy="587435"/>
            <a:chOff x="2667295" y="1059799"/>
            <a:chExt cx="681672" cy="722281"/>
          </a:xfrm>
        </p:grpSpPr>
        <p:sp>
          <p:nvSpPr>
            <p:cNvPr id="144" name="角丸四角形 14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45" name="図 144"/>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46" name="図形グループ 145"/>
          <p:cNvGrpSpPr/>
          <p:nvPr/>
        </p:nvGrpSpPr>
        <p:grpSpPr>
          <a:xfrm>
            <a:off x="6741553" y="5305958"/>
            <a:ext cx="265954" cy="577851"/>
            <a:chOff x="1946324" y="4125162"/>
            <a:chExt cx="969964" cy="2007872"/>
          </a:xfrm>
        </p:grpSpPr>
        <p:sp>
          <p:nvSpPr>
            <p:cNvPr id="147" name="円/楕円 14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8" name="フローチャート: 論理積ゲート 14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151" name="図形グループ 150"/>
          <p:cNvGrpSpPr/>
          <p:nvPr/>
        </p:nvGrpSpPr>
        <p:grpSpPr>
          <a:xfrm>
            <a:off x="5807719" y="5121029"/>
            <a:ext cx="452632" cy="369857"/>
            <a:chOff x="-62676" y="3965594"/>
            <a:chExt cx="679541" cy="593816"/>
          </a:xfrm>
        </p:grpSpPr>
        <p:sp>
          <p:nvSpPr>
            <p:cNvPr id="152" name="角丸四角形 151"/>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153" name="図 152"/>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154" name="図形グループ 153"/>
          <p:cNvGrpSpPr/>
          <p:nvPr/>
        </p:nvGrpSpPr>
        <p:grpSpPr>
          <a:xfrm>
            <a:off x="5847082" y="5305959"/>
            <a:ext cx="265954" cy="577850"/>
            <a:chOff x="1946324" y="4125162"/>
            <a:chExt cx="969964" cy="2007867"/>
          </a:xfrm>
        </p:grpSpPr>
        <p:sp>
          <p:nvSpPr>
            <p:cNvPr id="155" name="円/楕円 15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56" name="フローチャート: 論理積ゲート 155"/>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58" name="テキスト ボックス 157"/>
          <p:cNvSpPr txBox="1"/>
          <p:nvPr/>
        </p:nvSpPr>
        <p:spPr>
          <a:xfrm>
            <a:off x="4990768" y="5887389"/>
            <a:ext cx="754746" cy="276999"/>
          </a:xfrm>
          <a:prstGeom prst="rect">
            <a:avLst/>
          </a:prstGeom>
          <a:noFill/>
        </p:spPr>
        <p:txBody>
          <a:bodyPr wrap="square" rtlCol="0">
            <a:spAutoFit/>
          </a:bodyPr>
          <a:lstStyle/>
          <a:p>
            <a:pPr algn="ctr"/>
            <a:r>
              <a:rPr kumimoji="1" lang="ja-JP" altLang="en-US" sz="1200" dirty="0" smtClean="0">
                <a:solidFill>
                  <a:schemeClr val="bg1"/>
                </a:solidFill>
                <a:latin typeface="メイリオ"/>
                <a:ea typeface="メイリオ"/>
                <a:cs typeface="メイリオ"/>
              </a:rPr>
              <a:t>自宅</a:t>
            </a:r>
            <a:endParaRPr kumimoji="1" lang="ja-JP" altLang="en-US" sz="1200" dirty="0">
              <a:solidFill>
                <a:schemeClr val="bg1"/>
              </a:solidFill>
              <a:latin typeface="メイリオ"/>
              <a:ea typeface="メイリオ"/>
              <a:cs typeface="メイリオ"/>
            </a:endParaRPr>
          </a:p>
        </p:txBody>
      </p:sp>
      <p:sp>
        <p:nvSpPr>
          <p:cNvPr id="159" name="テキスト ボックス 158"/>
          <p:cNvSpPr txBox="1"/>
          <p:nvPr/>
        </p:nvSpPr>
        <p:spPr>
          <a:xfrm>
            <a:off x="5669780" y="5887389"/>
            <a:ext cx="754746" cy="276999"/>
          </a:xfrm>
          <a:prstGeom prst="rect">
            <a:avLst/>
          </a:prstGeom>
          <a:noFill/>
        </p:spPr>
        <p:txBody>
          <a:bodyPr wrap="square" rtlCol="0">
            <a:spAutoFit/>
          </a:bodyPr>
          <a:lstStyle/>
          <a:p>
            <a:pPr algn="ctr"/>
            <a:r>
              <a:rPr kumimoji="1" lang="ja-JP" altLang="en-US" sz="1200" dirty="0" smtClean="0">
                <a:solidFill>
                  <a:schemeClr val="tx1">
                    <a:lumMod val="95000"/>
                    <a:lumOff val="5000"/>
                  </a:schemeClr>
                </a:solidFill>
                <a:latin typeface="メイリオ"/>
                <a:ea typeface="メイリオ"/>
                <a:cs typeface="メイリオ"/>
              </a:rPr>
              <a:t>カフェ</a:t>
            </a:r>
            <a:endParaRPr kumimoji="1" lang="ja-JP" altLang="en-US" sz="1200" dirty="0">
              <a:solidFill>
                <a:schemeClr val="tx1">
                  <a:lumMod val="95000"/>
                  <a:lumOff val="5000"/>
                </a:schemeClr>
              </a:solidFill>
              <a:latin typeface="メイリオ"/>
              <a:ea typeface="メイリオ"/>
              <a:cs typeface="メイリオ"/>
            </a:endParaRPr>
          </a:p>
        </p:txBody>
      </p:sp>
      <p:sp>
        <p:nvSpPr>
          <p:cNvPr id="160" name="テキスト ボックス 159"/>
          <p:cNvSpPr txBox="1"/>
          <p:nvPr/>
        </p:nvSpPr>
        <p:spPr>
          <a:xfrm>
            <a:off x="6464300" y="5887389"/>
            <a:ext cx="1274724" cy="276999"/>
          </a:xfrm>
          <a:prstGeom prst="rect">
            <a:avLst/>
          </a:prstGeom>
          <a:noFill/>
        </p:spPr>
        <p:txBody>
          <a:bodyPr wrap="square" rtlCol="0">
            <a:spAutoFit/>
          </a:bodyPr>
          <a:lstStyle/>
          <a:p>
            <a:pPr algn="ctr"/>
            <a:r>
              <a:rPr kumimoji="1" lang="ja-JP" altLang="en-US" sz="1200" dirty="0" smtClean="0">
                <a:solidFill>
                  <a:schemeClr val="bg1"/>
                </a:solidFill>
                <a:latin typeface="メイリオ"/>
                <a:ea typeface="メイリオ"/>
                <a:cs typeface="メイリオ"/>
              </a:rPr>
              <a:t>オフィス</a:t>
            </a:r>
            <a:endParaRPr kumimoji="1" lang="ja-JP" altLang="en-US" sz="1200" dirty="0">
              <a:solidFill>
                <a:schemeClr val="bg1"/>
              </a:solidFill>
              <a:latin typeface="メイリオ"/>
              <a:ea typeface="メイリオ"/>
              <a:cs typeface="メイリオ"/>
            </a:endParaRPr>
          </a:p>
        </p:txBody>
      </p:sp>
      <p:sp>
        <p:nvSpPr>
          <p:cNvPr id="166" name="正方形/長方形 165"/>
          <p:cNvSpPr/>
          <p:nvPr/>
        </p:nvSpPr>
        <p:spPr>
          <a:xfrm>
            <a:off x="6223035" y="2269428"/>
            <a:ext cx="1112146" cy="611033"/>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メイリオ"/>
                <a:ea typeface="メイリオ"/>
                <a:cs typeface="メイリオ"/>
              </a:rPr>
              <a:t>仮想</a:t>
            </a:r>
            <a:endParaRPr lang="en-US" altLang="ja-JP" sz="1000" dirty="0">
              <a:solidFill>
                <a:srgbClr val="FFFFFF"/>
              </a:solidFill>
              <a:latin typeface="メイリオ"/>
              <a:ea typeface="メイリオ"/>
              <a:cs typeface="メイリオ"/>
            </a:endParaRPr>
          </a:p>
          <a:p>
            <a:pPr algn="ctr"/>
            <a:r>
              <a:rPr lang="ja-JP" altLang="en-US" sz="1000" dirty="0" smtClean="0">
                <a:solidFill>
                  <a:srgbClr val="FFFFFF"/>
                </a:solidFill>
                <a:latin typeface="メイリオ"/>
                <a:ea typeface="メイリオ"/>
                <a:cs typeface="メイリオ"/>
              </a:rPr>
              <a:t>データセンター</a:t>
            </a:r>
            <a:endParaRPr lang="en-US" altLang="ja-JP" sz="1000" dirty="0" smtClean="0">
              <a:solidFill>
                <a:srgbClr val="FFFFFF"/>
              </a:solidFill>
              <a:latin typeface="メイリオ"/>
              <a:ea typeface="メイリオ"/>
              <a:cs typeface="メイリオ"/>
            </a:endParaRPr>
          </a:p>
          <a:p>
            <a:pPr algn="ctr"/>
            <a:r>
              <a:rPr lang="ja-JP" altLang="en-US" sz="800" dirty="0" smtClean="0">
                <a:solidFill>
                  <a:srgbClr val="FFFFFF"/>
                </a:solidFill>
                <a:latin typeface="メイリオ"/>
                <a:ea typeface="メイリオ"/>
                <a:cs typeface="メイリオ"/>
              </a:rPr>
              <a:t>（</a:t>
            </a:r>
            <a:r>
              <a:rPr lang="en-US" altLang="ja-JP" sz="800" dirty="0" smtClean="0">
                <a:solidFill>
                  <a:srgbClr val="FFFFFF"/>
                </a:solidFill>
                <a:latin typeface="メイリオ"/>
                <a:ea typeface="メイリオ"/>
                <a:cs typeface="メイリオ"/>
              </a:rPr>
              <a:t>NPO</a:t>
            </a:r>
            <a:r>
              <a:rPr lang="ja-JP" altLang="en-US" sz="800" dirty="0" smtClean="0">
                <a:solidFill>
                  <a:srgbClr val="FFFFFF"/>
                </a:solidFill>
                <a:latin typeface="メイリオ"/>
                <a:ea typeface="メイリオ"/>
                <a:cs typeface="メイリオ"/>
              </a:rPr>
              <a:t>やコミュニティ）</a:t>
            </a:r>
            <a:endParaRPr lang="en-US" altLang="ja-JP" sz="800" dirty="0">
              <a:solidFill>
                <a:srgbClr val="FFFFFF"/>
              </a:solidFill>
              <a:latin typeface="メイリオ"/>
              <a:ea typeface="メイリオ"/>
              <a:cs typeface="メイリオ"/>
            </a:endParaRPr>
          </a:p>
        </p:txBody>
      </p:sp>
      <p:sp>
        <p:nvSpPr>
          <p:cNvPr id="170" name="テキスト ボックス 169"/>
          <p:cNvSpPr txBox="1"/>
          <p:nvPr/>
        </p:nvSpPr>
        <p:spPr>
          <a:xfrm>
            <a:off x="379103" y="1115795"/>
            <a:ext cx="3877985" cy="461665"/>
          </a:xfrm>
          <a:prstGeom prst="rect">
            <a:avLst/>
          </a:prstGeom>
          <a:noFill/>
        </p:spPr>
        <p:txBody>
          <a:bodyPr wrap="none" rtlCol="0">
            <a:spAutoFit/>
          </a:bodyPr>
          <a:lstStyle/>
          <a:p>
            <a:pPr algn="ctr"/>
            <a:r>
              <a:rPr kumimoji="1" lang="ja-JP" altLang="en-US" sz="2400" dirty="0" smtClean="0">
                <a:solidFill>
                  <a:schemeClr val="tx1">
                    <a:lumMod val="50000"/>
                    <a:lumOff val="50000"/>
                  </a:schemeClr>
                </a:solidFill>
                <a:latin typeface="メイリオ"/>
                <a:ea typeface="メイリオ"/>
                <a:cs typeface="メイリオ"/>
              </a:rPr>
              <a:t>従来のオフィス・インフラ</a:t>
            </a:r>
            <a:endParaRPr kumimoji="1" lang="ja-JP" altLang="en-US" sz="2400" dirty="0">
              <a:solidFill>
                <a:schemeClr val="tx1">
                  <a:lumMod val="50000"/>
                  <a:lumOff val="50000"/>
                </a:schemeClr>
              </a:solidFill>
              <a:latin typeface="メイリオ"/>
              <a:ea typeface="メイリオ"/>
              <a:cs typeface="メイリオ"/>
            </a:endParaRPr>
          </a:p>
        </p:txBody>
      </p:sp>
      <p:sp>
        <p:nvSpPr>
          <p:cNvPr id="171" name="テキスト ボックス 170"/>
          <p:cNvSpPr txBox="1"/>
          <p:nvPr/>
        </p:nvSpPr>
        <p:spPr>
          <a:xfrm>
            <a:off x="4833473" y="1115795"/>
            <a:ext cx="3877985" cy="461665"/>
          </a:xfrm>
          <a:prstGeom prst="rect">
            <a:avLst/>
          </a:prstGeom>
          <a:noFill/>
        </p:spPr>
        <p:txBody>
          <a:bodyPr wrap="none" rtlCol="0">
            <a:spAutoFit/>
          </a:bodyPr>
          <a:lstStyle/>
          <a:p>
            <a:pPr algn="ctr"/>
            <a:r>
              <a:rPr kumimoji="1" lang="ja-JP" altLang="en-US" sz="2400" dirty="0" smtClean="0">
                <a:solidFill>
                  <a:srgbClr val="0000FF"/>
                </a:solidFill>
                <a:latin typeface="メイリオ"/>
                <a:ea typeface="メイリオ"/>
                <a:cs typeface="メイリオ"/>
              </a:rPr>
              <a:t>新しいオフィス・インフラ</a:t>
            </a:r>
            <a:endParaRPr kumimoji="1" lang="ja-JP" altLang="en-US" sz="2400" dirty="0">
              <a:solidFill>
                <a:srgbClr val="0000FF"/>
              </a:solidFill>
              <a:latin typeface="メイリオ"/>
              <a:ea typeface="メイリオ"/>
              <a:cs typeface="メイリオ"/>
            </a:endParaRPr>
          </a:p>
        </p:txBody>
      </p:sp>
      <p:grpSp>
        <p:nvGrpSpPr>
          <p:cNvPr id="172" name="図形グループ 171"/>
          <p:cNvGrpSpPr/>
          <p:nvPr/>
        </p:nvGrpSpPr>
        <p:grpSpPr>
          <a:xfrm>
            <a:off x="7101036" y="5083956"/>
            <a:ext cx="517785" cy="587435"/>
            <a:chOff x="2667295" y="1059799"/>
            <a:chExt cx="681672" cy="722281"/>
          </a:xfrm>
        </p:grpSpPr>
        <p:sp>
          <p:nvSpPr>
            <p:cNvPr id="173" name="角丸四角形 172"/>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74" name="図 173"/>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75" name="図形グループ 174"/>
          <p:cNvGrpSpPr/>
          <p:nvPr/>
        </p:nvGrpSpPr>
        <p:grpSpPr>
          <a:xfrm>
            <a:off x="7190072" y="5301802"/>
            <a:ext cx="265954" cy="577851"/>
            <a:chOff x="1946324" y="4125162"/>
            <a:chExt cx="969964" cy="2007872"/>
          </a:xfrm>
        </p:grpSpPr>
        <p:sp>
          <p:nvSpPr>
            <p:cNvPr id="176" name="円/楕円 1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77" name="フローチャート: 論理積ゲート 1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37" name="太陽 136"/>
          <p:cNvSpPr/>
          <p:nvPr/>
        </p:nvSpPr>
        <p:spPr>
          <a:xfrm>
            <a:off x="8315738" y="5700246"/>
            <a:ext cx="471978" cy="464892"/>
          </a:xfrm>
          <a:prstGeom prst="sun">
            <a:avLst/>
          </a:prstGeom>
          <a:solidFill>
            <a:srgbClr val="FFFF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61" name="テキスト ボックス 160"/>
          <p:cNvSpPr txBox="1"/>
          <p:nvPr/>
        </p:nvSpPr>
        <p:spPr>
          <a:xfrm>
            <a:off x="7774800" y="5898890"/>
            <a:ext cx="754746" cy="276999"/>
          </a:xfrm>
          <a:prstGeom prst="rect">
            <a:avLst/>
          </a:prstGeom>
          <a:noFill/>
        </p:spPr>
        <p:txBody>
          <a:bodyPr wrap="square" rtlCol="0">
            <a:spAutoFit/>
          </a:bodyPr>
          <a:lstStyle/>
          <a:p>
            <a:pPr algn="ctr"/>
            <a:r>
              <a:rPr kumimoji="1" lang="ja-JP" altLang="en-US" sz="1200" dirty="0" smtClean="0">
                <a:solidFill>
                  <a:srgbClr val="0000FF"/>
                </a:solidFill>
                <a:latin typeface="メイリオ"/>
                <a:ea typeface="メイリオ"/>
                <a:cs typeface="メイリオ"/>
              </a:rPr>
              <a:t>外出先</a:t>
            </a:r>
            <a:endParaRPr kumimoji="1" lang="ja-JP" altLang="en-US" sz="1200" dirty="0">
              <a:solidFill>
                <a:srgbClr val="0000FF"/>
              </a:solidFill>
              <a:latin typeface="メイリオ"/>
              <a:ea typeface="メイリオ"/>
              <a:cs typeface="メイリオ"/>
            </a:endParaRPr>
          </a:p>
        </p:txBody>
      </p:sp>
      <p:pic>
        <p:nvPicPr>
          <p:cNvPr id="157" name="図 156" descr="radio-45967_640.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378492" y="3941549"/>
            <a:ext cx="811580" cy="908061"/>
          </a:xfrm>
          <a:prstGeom prst="rect">
            <a:avLst/>
          </a:prstGeom>
        </p:spPr>
      </p:pic>
      <p:sp>
        <p:nvSpPr>
          <p:cNvPr id="17" name="テキスト ボックス 16"/>
          <p:cNvSpPr txBox="1"/>
          <p:nvPr/>
        </p:nvSpPr>
        <p:spPr>
          <a:xfrm>
            <a:off x="5847082" y="3713633"/>
            <a:ext cx="1881081" cy="369332"/>
          </a:xfrm>
          <a:prstGeom prst="rect">
            <a:avLst/>
          </a:prstGeom>
          <a:noFill/>
        </p:spPr>
        <p:txBody>
          <a:bodyPr wrap="none" rtlCol="0">
            <a:spAutoFit/>
          </a:bodyPr>
          <a:lstStyle/>
          <a:p>
            <a:r>
              <a:rPr lang="en-US" altLang="ja-JP" dirty="0" smtClean="0">
                <a:solidFill>
                  <a:srgbClr val="0000FF"/>
                </a:solidFill>
                <a:latin typeface="メイリオ"/>
                <a:ea typeface="メイリオ"/>
                <a:cs typeface="メイリオ"/>
              </a:rPr>
              <a:t>5G</a:t>
            </a:r>
            <a:r>
              <a:rPr lang="ja-JP" altLang="en-US" dirty="0" smtClean="0">
                <a:solidFill>
                  <a:srgbClr val="0000FF"/>
                </a:solidFill>
                <a:latin typeface="メイリオ"/>
                <a:ea typeface="メイリオ"/>
                <a:cs typeface="メイリオ"/>
              </a:rPr>
              <a:t>ネットワーク</a:t>
            </a:r>
            <a:endParaRPr kumimoji="1" lang="ja-JP" altLang="en-US" dirty="0">
              <a:solidFill>
                <a:srgbClr val="0000FF"/>
              </a:solidFill>
              <a:latin typeface="メイリオ"/>
              <a:ea typeface="メイリオ"/>
              <a:cs typeface="メイリオ"/>
            </a:endParaRPr>
          </a:p>
        </p:txBody>
      </p:sp>
      <p:sp>
        <p:nvSpPr>
          <p:cNvPr id="179" name="正方形/長方形 178"/>
          <p:cNvSpPr/>
          <p:nvPr/>
        </p:nvSpPr>
        <p:spPr>
          <a:xfrm>
            <a:off x="5009170" y="2269428"/>
            <a:ext cx="1112146" cy="61103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仮想</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データセンター</a:t>
            </a:r>
            <a:endParaRPr kumimoji="1" lang="en-US" altLang="ja-JP" sz="1000" dirty="0" smtClean="0">
              <a:solidFill>
                <a:srgbClr val="FFFFFF"/>
              </a:solidFill>
              <a:latin typeface="メイリオ"/>
              <a:ea typeface="メイリオ"/>
              <a:cs typeface="メイリオ"/>
            </a:endParaRPr>
          </a:p>
          <a:p>
            <a:pPr algn="ctr"/>
            <a:r>
              <a:rPr lang="ja-JP" altLang="en-US" sz="800" dirty="0" smtClean="0">
                <a:solidFill>
                  <a:srgbClr val="FFFFFF"/>
                </a:solidFill>
                <a:latin typeface="メイリオ"/>
                <a:ea typeface="メイリオ"/>
                <a:cs typeface="メイリオ"/>
              </a:rPr>
              <a:t>（所属する企業）</a:t>
            </a:r>
            <a:endParaRPr kumimoji="1" lang="en-US" altLang="ja-JP" sz="800" dirty="0" smtClean="0">
              <a:solidFill>
                <a:srgbClr val="FFFFFF"/>
              </a:solidFill>
              <a:latin typeface="メイリオ"/>
              <a:ea typeface="メイリオ"/>
              <a:cs typeface="メイリオ"/>
            </a:endParaRPr>
          </a:p>
        </p:txBody>
      </p:sp>
      <p:sp>
        <p:nvSpPr>
          <p:cNvPr id="184" name="正方形/長方形 183"/>
          <p:cNvSpPr/>
          <p:nvPr/>
        </p:nvSpPr>
        <p:spPr>
          <a:xfrm>
            <a:off x="7426799" y="2269428"/>
            <a:ext cx="1112146" cy="611033"/>
          </a:xfrm>
          <a:prstGeom prst="rect">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err="1" smtClean="0">
                <a:solidFill>
                  <a:srgbClr val="FFFFFF"/>
                </a:solidFill>
                <a:latin typeface="メイリオ"/>
                <a:ea typeface="メイリオ"/>
                <a:cs typeface="メイリオ"/>
              </a:rPr>
              <a:t>SaaS</a:t>
            </a:r>
            <a:r>
              <a:rPr lang="en-US" altLang="ja-JP" sz="1000" dirty="0" smtClean="0">
                <a:solidFill>
                  <a:srgbClr val="FFFFFF"/>
                </a:solidFill>
                <a:latin typeface="メイリオ"/>
                <a:ea typeface="メイリオ"/>
                <a:cs typeface="メイリオ"/>
              </a:rPr>
              <a:t>/</a:t>
            </a:r>
            <a:r>
              <a:rPr lang="en-US" altLang="ja-JP" sz="1000" dirty="0" err="1" smtClean="0">
                <a:solidFill>
                  <a:srgbClr val="FFFFFF"/>
                </a:solidFill>
                <a:latin typeface="メイリオ"/>
                <a:ea typeface="メイリオ"/>
                <a:cs typeface="メイリオ"/>
              </a:rPr>
              <a:t>PaaS</a:t>
            </a:r>
            <a:r>
              <a:rPr lang="ja-JP" altLang="en-US" sz="1000" dirty="0" smtClean="0">
                <a:solidFill>
                  <a:srgbClr val="FFFFFF"/>
                </a:solidFill>
                <a:latin typeface="メイリオ"/>
                <a:ea typeface="メイリオ"/>
                <a:cs typeface="メイリオ"/>
              </a:rPr>
              <a:t>など</a:t>
            </a:r>
            <a:endParaRPr lang="en-US" altLang="ja-JP" sz="1000" dirty="0" smtClean="0">
              <a:solidFill>
                <a:srgbClr val="FFFFFF"/>
              </a:solidFill>
              <a:latin typeface="メイリオ"/>
              <a:ea typeface="メイリオ"/>
              <a:cs typeface="メイリオ"/>
            </a:endParaRPr>
          </a:p>
        </p:txBody>
      </p:sp>
      <p:sp>
        <p:nvSpPr>
          <p:cNvPr id="185" name="正方形/長方形 184"/>
          <p:cNvSpPr/>
          <p:nvPr/>
        </p:nvSpPr>
        <p:spPr>
          <a:xfrm>
            <a:off x="5000889" y="2964476"/>
            <a:ext cx="3575372" cy="580387"/>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en-US" altLang="ja-JP" sz="1400" dirty="0">
                <a:solidFill>
                  <a:srgbClr val="FFFFFF"/>
                </a:solidFill>
                <a:latin typeface="メイリオ"/>
                <a:ea typeface="メイリオ"/>
                <a:cs typeface="メイリオ"/>
              </a:rPr>
              <a:t> </a:t>
            </a:r>
            <a:r>
              <a:rPr kumimoji="1" lang="ja-JP" altLang="en-US" sz="1400" dirty="0" smtClean="0">
                <a:solidFill>
                  <a:srgbClr val="FFFFFF"/>
                </a:solidFill>
                <a:latin typeface="メイリオ"/>
                <a:ea typeface="メイリオ"/>
                <a:cs typeface="メイリオ"/>
              </a:rPr>
              <a:t>パーソナル・デスクトップ</a:t>
            </a:r>
            <a:endParaRPr kumimoji="1" lang="en-US" altLang="ja-JP" sz="1400" dirty="0" smtClean="0">
              <a:solidFill>
                <a:srgbClr val="FFFFFF"/>
              </a:solidFill>
              <a:latin typeface="メイリオ"/>
              <a:ea typeface="メイリオ"/>
              <a:cs typeface="メイリオ"/>
            </a:endParaRPr>
          </a:p>
        </p:txBody>
      </p:sp>
      <p:sp>
        <p:nvSpPr>
          <p:cNvPr id="186" name="円柱 185"/>
          <p:cNvSpPr/>
          <p:nvPr/>
        </p:nvSpPr>
        <p:spPr>
          <a:xfrm>
            <a:off x="7426799" y="3017791"/>
            <a:ext cx="1093443" cy="456574"/>
          </a:xfrm>
          <a:prstGeom prst="can">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パーソナル</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ストレージ</a:t>
            </a:r>
            <a:endParaRPr kumimoji="1" lang="ja-JP" altLang="en-US" sz="1000" dirty="0">
              <a:solidFill>
                <a:srgbClr val="FFFFFF"/>
              </a:solidFill>
              <a:latin typeface="メイリオ"/>
              <a:ea typeface="メイリオ"/>
              <a:cs typeface="メイリオ"/>
            </a:endParaRPr>
          </a:p>
        </p:txBody>
      </p:sp>
      <p:grpSp>
        <p:nvGrpSpPr>
          <p:cNvPr id="199" name="図形グループ 198"/>
          <p:cNvGrpSpPr/>
          <p:nvPr/>
        </p:nvGrpSpPr>
        <p:grpSpPr>
          <a:xfrm>
            <a:off x="1223822" y="5032403"/>
            <a:ext cx="517785" cy="587435"/>
            <a:chOff x="2667295" y="1059799"/>
            <a:chExt cx="681672" cy="722281"/>
          </a:xfrm>
        </p:grpSpPr>
        <p:sp>
          <p:nvSpPr>
            <p:cNvPr id="200" name="角丸四角形 19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01" name="図 200"/>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02" name="図形グループ 201"/>
          <p:cNvGrpSpPr/>
          <p:nvPr/>
        </p:nvGrpSpPr>
        <p:grpSpPr>
          <a:xfrm>
            <a:off x="1405253" y="5262332"/>
            <a:ext cx="265954" cy="577851"/>
            <a:chOff x="1946324" y="4125162"/>
            <a:chExt cx="969964" cy="2007872"/>
          </a:xfrm>
        </p:grpSpPr>
        <p:sp>
          <p:nvSpPr>
            <p:cNvPr id="203" name="円/楕円 20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04" name="フローチャート: 論理積ゲート 20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205" name="図形グループ 204"/>
          <p:cNvGrpSpPr/>
          <p:nvPr/>
        </p:nvGrpSpPr>
        <p:grpSpPr>
          <a:xfrm>
            <a:off x="1764736" y="5040330"/>
            <a:ext cx="517785" cy="587435"/>
            <a:chOff x="2667295" y="1059799"/>
            <a:chExt cx="681672" cy="722281"/>
          </a:xfrm>
        </p:grpSpPr>
        <p:sp>
          <p:nvSpPr>
            <p:cNvPr id="206" name="角丸四角形 205"/>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07" name="図 206"/>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08" name="図形グループ 207"/>
          <p:cNvGrpSpPr/>
          <p:nvPr/>
        </p:nvGrpSpPr>
        <p:grpSpPr>
          <a:xfrm>
            <a:off x="1853772" y="5258176"/>
            <a:ext cx="265954" cy="577851"/>
            <a:chOff x="1946324" y="4125162"/>
            <a:chExt cx="969964" cy="2007872"/>
          </a:xfrm>
        </p:grpSpPr>
        <p:sp>
          <p:nvSpPr>
            <p:cNvPr id="209" name="円/楕円 20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10" name="フローチャート: 論理積ゲート 20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225" name="角丸四角形 224"/>
          <p:cNvSpPr/>
          <p:nvPr/>
        </p:nvSpPr>
        <p:spPr>
          <a:xfrm>
            <a:off x="345488" y="1783520"/>
            <a:ext cx="3911600" cy="1234271"/>
          </a:xfrm>
          <a:prstGeom prst="roundRect">
            <a:avLst>
              <a:gd name="adj" fmla="val 0"/>
            </a:avLst>
          </a:prstGeom>
          <a:solidFill>
            <a:srgbClr val="33ACBD">
              <a:alpha val="59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dirty="0">
              <a:solidFill>
                <a:srgbClr val="FFFFFF"/>
              </a:solidFill>
              <a:latin typeface="メイリオ"/>
              <a:ea typeface="メイリオ"/>
              <a:cs typeface="メイリオ"/>
            </a:endParaRPr>
          </a:p>
        </p:txBody>
      </p:sp>
      <p:sp>
        <p:nvSpPr>
          <p:cNvPr id="226" name="円柱 225"/>
          <p:cNvSpPr/>
          <p:nvPr/>
        </p:nvSpPr>
        <p:spPr>
          <a:xfrm>
            <a:off x="2994069" y="3781805"/>
            <a:ext cx="1093443" cy="589845"/>
          </a:xfrm>
          <a:prstGeom prst="can">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コーポレイト</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ストレージ</a:t>
            </a:r>
            <a:endParaRPr kumimoji="1" lang="ja-JP" altLang="en-US" sz="1000" dirty="0">
              <a:solidFill>
                <a:srgbClr val="FFFFFF"/>
              </a:solidFill>
              <a:latin typeface="メイリオ"/>
              <a:ea typeface="メイリオ"/>
              <a:cs typeface="メイリオ"/>
            </a:endParaRPr>
          </a:p>
        </p:txBody>
      </p:sp>
      <p:grpSp>
        <p:nvGrpSpPr>
          <p:cNvPr id="228" name="図形グループ 227"/>
          <p:cNvGrpSpPr/>
          <p:nvPr/>
        </p:nvGrpSpPr>
        <p:grpSpPr>
          <a:xfrm>
            <a:off x="1957272" y="3785874"/>
            <a:ext cx="317500" cy="157483"/>
            <a:chOff x="6769100" y="1390650"/>
            <a:chExt cx="317500" cy="157483"/>
          </a:xfrm>
        </p:grpSpPr>
        <p:sp>
          <p:nvSpPr>
            <p:cNvPr id="229" name="正方形/長方形 22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0" name="円/楕円 22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1" name="直線コネクタ 230"/>
            <p:cNvCxnSpPr>
              <a:stCxn id="230" idx="6"/>
              <a:endCxn id="22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2" name="図形グループ 231"/>
          <p:cNvGrpSpPr/>
          <p:nvPr/>
        </p:nvGrpSpPr>
        <p:grpSpPr>
          <a:xfrm>
            <a:off x="1957272" y="3979336"/>
            <a:ext cx="317500" cy="157483"/>
            <a:chOff x="6769100" y="1390650"/>
            <a:chExt cx="317500" cy="157483"/>
          </a:xfrm>
        </p:grpSpPr>
        <p:sp>
          <p:nvSpPr>
            <p:cNvPr id="233" name="正方形/長方形 23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4" name="円/楕円 23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5" name="直線コネクタ 234"/>
            <p:cNvCxnSpPr>
              <a:stCxn id="234" idx="6"/>
              <a:endCxn id="23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6" name="図形グループ 235"/>
          <p:cNvGrpSpPr/>
          <p:nvPr/>
        </p:nvGrpSpPr>
        <p:grpSpPr>
          <a:xfrm>
            <a:off x="1957272" y="4160929"/>
            <a:ext cx="317500" cy="157483"/>
            <a:chOff x="6769100" y="1390650"/>
            <a:chExt cx="317500" cy="157483"/>
          </a:xfrm>
        </p:grpSpPr>
        <p:sp>
          <p:nvSpPr>
            <p:cNvPr id="237" name="正方形/長方形 23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8" name="円/楕円 23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9" name="直線コネクタ 238"/>
            <p:cNvCxnSpPr>
              <a:stCxn id="238" idx="6"/>
              <a:endCxn id="23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48" name="フローチャート: 磁気ディスク 247"/>
          <p:cNvSpPr/>
          <p:nvPr/>
        </p:nvSpPr>
        <p:spPr>
          <a:xfrm>
            <a:off x="2387974" y="4063994"/>
            <a:ext cx="374652" cy="254418"/>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49" name="フローチャート: 磁気ディスク 248"/>
          <p:cNvSpPr/>
          <p:nvPr/>
        </p:nvSpPr>
        <p:spPr>
          <a:xfrm>
            <a:off x="2387974" y="3797300"/>
            <a:ext cx="374652" cy="254418"/>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50" name="図形グループ 249"/>
          <p:cNvGrpSpPr/>
          <p:nvPr/>
        </p:nvGrpSpPr>
        <p:grpSpPr>
          <a:xfrm>
            <a:off x="633724" y="5027320"/>
            <a:ext cx="517785" cy="587435"/>
            <a:chOff x="2667295" y="1059799"/>
            <a:chExt cx="681672" cy="722281"/>
          </a:xfrm>
        </p:grpSpPr>
        <p:sp>
          <p:nvSpPr>
            <p:cNvPr id="251" name="角丸四角形 250"/>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52" name="図 251"/>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53" name="図形グループ 252"/>
          <p:cNvGrpSpPr/>
          <p:nvPr/>
        </p:nvGrpSpPr>
        <p:grpSpPr>
          <a:xfrm>
            <a:off x="722760" y="5245166"/>
            <a:ext cx="265954" cy="577851"/>
            <a:chOff x="1946324" y="4125162"/>
            <a:chExt cx="969964" cy="2007872"/>
          </a:xfrm>
        </p:grpSpPr>
        <p:sp>
          <p:nvSpPr>
            <p:cNvPr id="254" name="円/楕円 25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55" name="フローチャート: 論理積ゲート 25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262" name="テキスト ボックス 261"/>
          <p:cNvSpPr txBox="1"/>
          <p:nvPr/>
        </p:nvSpPr>
        <p:spPr>
          <a:xfrm>
            <a:off x="4821901" y="1825501"/>
            <a:ext cx="3904977" cy="338554"/>
          </a:xfrm>
          <a:prstGeom prst="rect">
            <a:avLst/>
          </a:prstGeom>
          <a:noFill/>
        </p:spPr>
        <p:txBody>
          <a:bodyPr wrap="square" rtlCol="0">
            <a:spAutoFit/>
          </a:bodyPr>
          <a:lstStyle/>
          <a:p>
            <a:pPr algn="ctr"/>
            <a:r>
              <a:rPr kumimoji="1" lang="ja-JP" altLang="en-US" sz="1600" dirty="0" smtClean="0">
                <a:solidFill>
                  <a:schemeClr val="bg1"/>
                </a:solidFill>
                <a:latin typeface="メイリオ"/>
                <a:ea typeface="メイリオ"/>
                <a:cs typeface="メイリオ"/>
              </a:rPr>
              <a:t>クラウド・コンピューティング</a:t>
            </a:r>
            <a:endParaRPr kumimoji="1" lang="ja-JP" altLang="en-US" sz="1600" dirty="0">
              <a:solidFill>
                <a:schemeClr val="bg1"/>
              </a:solidFill>
              <a:latin typeface="メイリオ"/>
              <a:ea typeface="メイリオ"/>
              <a:cs typeface="メイリオ"/>
            </a:endParaRPr>
          </a:p>
        </p:txBody>
      </p:sp>
      <p:sp>
        <p:nvSpPr>
          <p:cNvPr id="263" name="テキスト ボックス 262"/>
          <p:cNvSpPr txBox="1"/>
          <p:nvPr/>
        </p:nvSpPr>
        <p:spPr>
          <a:xfrm>
            <a:off x="352111" y="1825501"/>
            <a:ext cx="3904977" cy="338554"/>
          </a:xfrm>
          <a:prstGeom prst="rect">
            <a:avLst/>
          </a:prstGeom>
          <a:noFill/>
        </p:spPr>
        <p:txBody>
          <a:bodyPr wrap="square" rtlCol="0">
            <a:spAutoFit/>
          </a:bodyPr>
          <a:lstStyle/>
          <a:p>
            <a:pPr algn="ctr"/>
            <a:r>
              <a:rPr kumimoji="1" lang="ja-JP" altLang="en-US" sz="1600" dirty="0" smtClean="0">
                <a:solidFill>
                  <a:schemeClr val="bg1"/>
                </a:solidFill>
                <a:latin typeface="メイリオ"/>
                <a:ea typeface="メイリオ"/>
                <a:cs typeface="メイリオ"/>
              </a:rPr>
              <a:t>クラウド・コンピューティング</a:t>
            </a:r>
            <a:endParaRPr kumimoji="1" lang="ja-JP" altLang="en-US" sz="1600" dirty="0">
              <a:solidFill>
                <a:schemeClr val="bg1"/>
              </a:solidFill>
              <a:latin typeface="メイリオ"/>
              <a:ea typeface="メイリオ"/>
              <a:cs typeface="メイリオ"/>
            </a:endParaRPr>
          </a:p>
        </p:txBody>
      </p:sp>
      <p:sp>
        <p:nvSpPr>
          <p:cNvPr id="264" name="正方形/長方形 263"/>
          <p:cNvSpPr/>
          <p:nvPr/>
        </p:nvSpPr>
        <p:spPr>
          <a:xfrm>
            <a:off x="559060" y="2269428"/>
            <a:ext cx="1112146" cy="611033"/>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err="1" smtClean="0">
                <a:solidFill>
                  <a:srgbClr val="FFFFFF"/>
                </a:solidFill>
                <a:latin typeface="メイリオ"/>
                <a:ea typeface="メイリオ"/>
                <a:cs typeface="メイリオ"/>
              </a:rPr>
              <a:t>SaaS</a:t>
            </a:r>
            <a:endParaRPr kumimoji="1" lang="en-US" altLang="ja-JP" sz="1000" dirty="0" smtClean="0">
              <a:solidFill>
                <a:srgbClr val="FFFFFF"/>
              </a:solidFill>
              <a:latin typeface="メイリオ"/>
              <a:ea typeface="メイリオ"/>
              <a:cs typeface="メイリオ"/>
            </a:endParaRPr>
          </a:p>
          <a:p>
            <a:pPr algn="ctr"/>
            <a:r>
              <a:rPr kumimoji="1" lang="ja-JP" altLang="en-US" sz="800" dirty="0" smtClean="0">
                <a:solidFill>
                  <a:srgbClr val="FFFFFF"/>
                </a:solidFill>
                <a:latin typeface="メイリオ"/>
                <a:ea typeface="メイリオ"/>
                <a:cs typeface="メイリオ"/>
              </a:rPr>
              <a:t>コミュニケーション</a:t>
            </a:r>
            <a:endParaRPr kumimoji="1" lang="en-US" altLang="ja-JP" sz="800" dirty="0" smtClean="0">
              <a:solidFill>
                <a:srgbClr val="FFFFFF"/>
              </a:solidFill>
              <a:latin typeface="メイリオ"/>
              <a:ea typeface="メイリオ"/>
              <a:cs typeface="メイリオ"/>
            </a:endParaRPr>
          </a:p>
          <a:p>
            <a:pPr algn="ctr"/>
            <a:r>
              <a:rPr lang="ja-JP" altLang="en-US" sz="800" dirty="0" smtClean="0">
                <a:solidFill>
                  <a:srgbClr val="FFFFFF"/>
                </a:solidFill>
                <a:latin typeface="メイリオ"/>
                <a:ea typeface="メイリオ"/>
                <a:cs typeface="メイリオ"/>
              </a:rPr>
              <a:t>コラボレーション</a:t>
            </a:r>
            <a:endParaRPr kumimoji="1" lang="en-US" altLang="ja-JP" sz="800" dirty="0" smtClean="0">
              <a:solidFill>
                <a:srgbClr val="FFFFFF"/>
              </a:solidFill>
              <a:latin typeface="メイリオ"/>
              <a:ea typeface="メイリオ"/>
              <a:cs typeface="メイリオ"/>
            </a:endParaRPr>
          </a:p>
        </p:txBody>
      </p:sp>
      <p:sp>
        <p:nvSpPr>
          <p:cNvPr id="265" name="正方形/長方形 264"/>
          <p:cNvSpPr/>
          <p:nvPr/>
        </p:nvSpPr>
        <p:spPr>
          <a:xfrm>
            <a:off x="1777568" y="2269428"/>
            <a:ext cx="1112146" cy="611033"/>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err="1" smtClean="0">
                <a:solidFill>
                  <a:srgbClr val="FFFFFF"/>
                </a:solidFill>
                <a:latin typeface="メイリオ"/>
                <a:ea typeface="メイリオ"/>
                <a:cs typeface="メイリオ"/>
              </a:rPr>
              <a:t>SaaS</a:t>
            </a:r>
            <a:r>
              <a:rPr lang="en-US" altLang="ja-JP" sz="1000" dirty="0" smtClean="0">
                <a:solidFill>
                  <a:srgbClr val="FFFFFF"/>
                </a:solidFill>
                <a:latin typeface="メイリオ"/>
                <a:ea typeface="メイリオ"/>
                <a:cs typeface="メイリオ"/>
              </a:rPr>
              <a:t>/</a:t>
            </a:r>
            <a:r>
              <a:rPr lang="en-US" altLang="ja-JP" sz="1000" dirty="0" err="1" smtClean="0">
                <a:solidFill>
                  <a:srgbClr val="FFFFFF"/>
                </a:solidFill>
                <a:latin typeface="メイリオ"/>
                <a:ea typeface="メイリオ"/>
                <a:cs typeface="メイリオ"/>
              </a:rPr>
              <a:t>PaaS</a:t>
            </a:r>
            <a:r>
              <a:rPr lang="ja-JP" altLang="en-US" sz="1000" dirty="0" smtClean="0">
                <a:solidFill>
                  <a:srgbClr val="FFFFFF"/>
                </a:solidFill>
                <a:latin typeface="メイリオ"/>
                <a:ea typeface="メイリオ"/>
                <a:cs typeface="メイリオ"/>
              </a:rPr>
              <a:t>など</a:t>
            </a:r>
            <a:endParaRPr lang="en-US" altLang="ja-JP" sz="1000" dirty="0" smtClean="0">
              <a:solidFill>
                <a:srgbClr val="FFFFFF"/>
              </a:solidFill>
              <a:latin typeface="メイリオ"/>
              <a:ea typeface="メイリオ"/>
              <a:cs typeface="メイリオ"/>
            </a:endParaRPr>
          </a:p>
        </p:txBody>
      </p:sp>
      <p:sp>
        <p:nvSpPr>
          <p:cNvPr id="266" name="円柱 265"/>
          <p:cNvSpPr/>
          <p:nvPr/>
        </p:nvSpPr>
        <p:spPr>
          <a:xfrm>
            <a:off x="2998812" y="2269428"/>
            <a:ext cx="1093443" cy="589845"/>
          </a:xfrm>
          <a:prstGeom prst="can">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コーポレイト</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ストレージ</a:t>
            </a:r>
            <a:endParaRPr kumimoji="1" lang="ja-JP" altLang="en-US" sz="1000" dirty="0">
              <a:solidFill>
                <a:srgbClr val="FFFFFF"/>
              </a:solidFill>
              <a:latin typeface="メイリオ"/>
              <a:ea typeface="メイリオ"/>
              <a:cs typeface="メイリオ"/>
            </a:endParaRPr>
          </a:p>
        </p:txBody>
      </p:sp>
      <p:cxnSp>
        <p:nvCxnSpPr>
          <p:cNvPr id="26" name="直線コネクタ 25"/>
          <p:cNvCxnSpPr/>
          <p:nvPr/>
        </p:nvCxnSpPr>
        <p:spPr>
          <a:xfrm>
            <a:off x="951633" y="3493439"/>
            <a:ext cx="1" cy="1033844"/>
          </a:xfrm>
          <a:prstGeom prst="line">
            <a:avLst/>
          </a:prstGeom>
          <a:ln w="57150" cmpd="sng">
            <a:solidFill>
              <a:srgbClr val="0000FF"/>
            </a:solidFill>
          </a:ln>
        </p:spPr>
        <p:style>
          <a:lnRef idx="2">
            <a:schemeClr val="accent1"/>
          </a:lnRef>
          <a:fillRef idx="0">
            <a:schemeClr val="accent1"/>
          </a:fillRef>
          <a:effectRef idx="1">
            <a:schemeClr val="accent1"/>
          </a:effectRef>
          <a:fontRef idx="minor">
            <a:schemeClr val="tx1"/>
          </a:fontRef>
        </p:style>
      </p:cxnSp>
      <p:sp>
        <p:nvSpPr>
          <p:cNvPr id="24" name="正方形/長方形 23"/>
          <p:cNvSpPr/>
          <p:nvPr/>
        </p:nvSpPr>
        <p:spPr>
          <a:xfrm>
            <a:off x="559060" y="3817624"/>
            <a:ext cx="771529" cy="500788"/>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ネットワーク</a:t>
            </a:r>
            <a:endParaRPr kumimoji="1" lang="en-US" altLang="ja-JP" sz="800" dirty="0" smtClean="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機器</a:t>
            </a:r>
            <a:endParaRPr kumimoji="1" lang="ja-JP" altLang="en-US" sz="800" dirty="0">
              <a:solidFill>
                <a:srgbClr val="FFFFFF"/>
              </a:solidFill>
              <a:latin typeface="ＭＳ Ｐゴシック"/>
              <a:ea typeface="ＭＳ Ｐゴシック"/>
              <a:cs typeface="ＭＳ Ｐゴシック"/>
            </a:endParaRPr>
          </a:p>
        </p:txBody>
      </p:sp>
      <p:sp>
        <p:nvSpPr>
          <p:cNvPr id="18" name="角丸四角形 17"/>
          <p:cNvSpPr/>
          <p:nvPr/>
        </p:nvSpPr>
        <p:spPr>
          <a:xfrm>
            <a:off x="611841" y="4527283"/>
            <a:ext cx="3485636" cy="359882"/>
          </a:xfrm>
          <a:prstGeom prst="round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メイリオ"/>
                <a:ea typeface="メイリオ"/>
                <a:cs typeface="メイリオ"/>
              </a:rPr>
              <a:t>LAN</a:t>
            </a:r>
            <a:endParaRPr kumimoji="1" lang="ja-JP" altLang="en-US" sz="2000" dirty="0">
              <a:solidFill>
                <a:srgbClr val="FFFFFF"/>
              </a:solidFill>
              <a:latin typeface="メイリオ"/>
              <a:ea typeface="メイリオ"/>
              <a:cs typeface="メイリオ"/>
            </a:endParaRPr>
          </a:p>
        </p:txBody>
      </p:sp>
      <p:sp>
        <p:nvSpPr>
          <p:cNvPr id="267" name="角丸四角形 266"/>
          <p:cNvSpPr/>
          <p:nvPr/>
        </p:nvSpPr>
        <p:spPr>
          <a:xfrm>
            <a:off x="577683" y="3151338"/>
            <a:ext cx="3485636" cy="359882"/>
          </a:xfrm>
          <a:prstGeom prst="round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smtClean="0">
                <a:solidFill>
                  <a:srgbClr val="FFFFFF"/>
                </a:solidFill>
                <a:latin typeface="メイリオ"/>
                <a:ea typeface="メイリオ"/>
                <a:cs typeface="メイリオ"/>
              </a:rPr>
              <a:t>インターネット</a:t>
            </a:r>
            <a:r>
              <a:rPr lang="ja-JP" altLang="en-US" dirty="0" smtClean="0">
                <a:solidFill>
                  <a:srgbClr val="FFFFFF"/>
                </a:solidFill>
                <a:latin typeface="メイリオ"/>
                <a:ea typeface="メイリオ"/>
                <a:cs typeface="メイリオ"/>
              </a:rPr>
              <a:t>／専用線</a:t>
            </a:r>
            <a:endParaRPr kumimoji="1" lang="ja-JP" altLang="en-US" dirty="0">
              <a:solidFill>
                <a:srgbClr val="FFFFFF"/>
              </a:solidFill>
              <a:latin typeface="メイリオ"/>
              <a:ea typeface="メイリオ"/>
              <a:cs typeface="メイリオ"/>
            </a:endParaRPr>
          </a:p>
        </p:txBody>
      </p:sp>
      <p:sp>
        <p:nvSpPr>
          <p:cNvPr id="19" name="正方形/長方形 18"/>
          <p:cNvSpPr/>
          <p:nvPr/>
        </p:nvSpPr>
        <p:spPr>
          <a:xfrm>
            <a:off x="2610393" y="5213492"/>
            <a:ext cx="1481862" cy="851363"/>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正方形/長方形 134"/>
          <p:cNvSpPr/>
          <p:nvPr/>
        </p:nvSpPr>
        <p:spPr>
          <a:xfrm>
            <a:off x="3391429" y="5301802"/>
            <a:ext cx="658378" cy="179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プログラム</a:t>
            </a:r>
            <a:endParaRPr kumimoji="1" lang="ja-JP" altLang="en-US" sz="800" dirty="0">
              <a:solidFill>
                <a:srgbClr val="FFFFFF"/>
              </a:solidFill>
              <a:latin typeface="ＭＳ Ｐゴシック"/>
              <a:ea typeface="ＭＳ Ｐゴシック"/>
              <a:cs typeface="ＭＳ Ｐゴシック"/>
            </a:endParaRPr>
          </a:p>
        </p:txBody>
      </p:sp>
      <p:sp>
        <p:nvSpPr>
          <p:cNvPr id="136" name="正方形/長方形 135"/>
          <p:cNvSpPr/>
          <p:nvPr/>
        </p:nvSpPr>
        <p:spPr>
          <a:xfrm>
            <a:off x="3391429" y="5546857"/>
            <a:ext cx="658378" cy="179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プログラム</a:t>
            </a:r>
            <a:endParaRPr kumimoji="1" lang="ja-JP" altLang="en-US" sz="800" dirty="0">
              <a:solidFill>
                <a:srgbClr val="FFFFFF"/>
              </a:solidFill>
              <a:latin typeface="ＭＳ Ｐゴシック"/>
              <a:ea typeface="ＭＳ Ｐゴシック"/>
              <a:cs typeface="ＭＳ Ｐゴシック"/>
            </a:endParaRPr>
          </a:p>
        </p:txBody>
      </p:sp>
      <p:sp>
        <p:nvSpPr>
          <p:cNvPr id="138" name="正方形/長方形 137"/>
          <p:cNvSpPr/>
          <p:nvPr/>
        </p:nvSpPr>
        <p:spPr>
          <a:xfrm>
            <a:off x="3391429" y="5788880"/>
            <a:ext cx="658378" cy="179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プログラム</a:t>
            </a:r>
            <a:endParaRPr kumimoji="1" lang="ja-JP" altLang="en-US" sz="800" dirty="0">
              <a:solidFill>
                <a:srgbClr val="FFFFFF"/>
              </a:solidFill>
              <a:latin typeface="ＭＳ Ｐゴシック"/>
              <a:ea typeface="ＭＳ Ｐゴシック"/>
              <a:cs typeface="ＭＳ Ｐゴシック"/>
            </a:endParaRPr>
          </a:p>
        </p:txBody>
      </p:sp>
      <p:sp>
        <p:nvSpPr>
          <p:cNvPr id="168" name="テキスト ボックス 167"/>
          <p:cNvSpPr txBox="1"/>
          <p:nvPr/>
        </p:nvSpPr>
        <p:spPr>
          <a:xfrm>
            <a:off x="379103" y="5895281"/>
            <a:ext cx="800219" cy="276999"/>
          </a:xfrm>
          <a:prstGeom prst="rect">
            <a:avLst/>
          </a:prstGeom>
          <a:noFill/>
        </p:spPr>
        <p:txBody>
          <a:bodyPr wrap="none" rtlCol="0">
            <a:spAutoFit/>
          </a:bodyPr>
          <a:lstStyle/>
          <a:p>
            <a:r>
              <a:rPr kumimoji="1" lang="ja-JP" altLang="en-US" sz="1200" dirty="0" smtClean="0">
                <a:solidFill>
                  <a:schemeClr val="bg1"/>
                </a:solidFill>
                <a:latin typeface="メイリオ"/>
                <a:ea typeface="メイリオ"/>
                <a:cs typeface="メイリオ"/>
              </a:rPr>
              <a:t>オフィス</a:t>
            </a:r>
            <a:endParaRPr kumimoji="1" lang="ja-JP" altLang="en-US" sz="1200" dirty="0">
              <a:solidFill>
                <a:schemeClr val="bg1"/>
              </a:solidFill>
              <a:latin typeface="メイリオ"/>
              <a:ea typeface="メイリオ"/>
              <a:cs typeface="メイリオ"/>
            </a:endParaRPr>
          </a:p>
        </p:txBody>
      </p:sp>
      <p:sp>
        <p:nvSpPr>
          <p:cNvPr id="139" name="円柱 138"/>
          <p:cNvSpPr/>
          <p:nvPr/>
        </p:nvSpPr>
        <p:spPr>
          <a:xfrm>
            <a:off x="2762626" y="5301803"/>
            <a:ext cx="557429" cy="678536"/>
          </a:xfrm>
          <a:prstGeom prst="can">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メイリオ"/>
              <a:ea typeface="メイリオ"/>
              <a:cs typeface="メイリオ"/>
            </a:endParaRPr>
          </a:p>
        </p:txBody>
      </p:sp>
      <p:grpSp>
        <p:nvGrpSpPr>
          <p:cNvPr id="213" name="図形グループ 212"/>
          <p:cNvGrpSpPr/>
          <p:nvPr/>
        </p:nvGrpSpPr>
        <p:grpSpPr>
          <a:xfrm>
            <a:off x="2428962" y="5032403"/>
            <a:ext cx="517785" cy="587435"/>
            <a:chOff x="2667295" y="1059799"/>
            <a:chExt cx="681672" cy="722281"/>
          </a:xfrm>
        </p:grpSpPr>
        <p:sp>
          <p:nvSpPr>
            <p:cNvPr id="214" name="角丸四角形 21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15" name="図 214"/>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16" name="図形グループ 215"/>
          <p:cNvGrpSpPr/>
          <p:nvPr/>
        </p:nvGrpSpPr>
        <p:grpSpPr>
          <a:xfrm>
            <a:off x="2610393" y="5262332"/>
            <a:ext cx="265954" cy="577851"/>
            <a:chOff x="1946324" y="4125162"/>
            <a:chExt cx="969964" cy="2007872"/>
          </a:xfrm>
        </p:grpSpPr>
        <p:sp>
          <p:nvSpPr>
            <p:cNvPr id="217" name="円/楕円 21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18" name="フローチャート: 論理積ゲート 21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23" name="テキスト ボックス 22"/>
          <p:cNvSpPr txBox="1"/>
          <p:nvPr/>
        </p:nvSpPr>
        <p:spPr>
          <a:xfrm>
            <a:off x="7101036" y="4468153"/>
            <a:ext cx="1075685" cy="461665"/>
          </a:xfrm>
          <a:prstGeom prst="rect">
            <a:avLst/>
          </a:prstGeom>
          <a:noFill/>
        </p:spPr>
        <p:txBody>
          <a:bodyPr wrap="none" rtlCol="0">
            <a:spAutoFit/>
          </a:bodyPr>
          <a:lstStyle/>
          <a:p>
            <a:r>
              <a:rPr kumimoji="1" lang="ja-JP" altLang="en-US" sz="800" dirty="0" smtClean="0">
                <a:latin typeface="メイリオ"/>
                <a:ea typeface="メイリオ"/>
                <a:cs typeface="メイリオ"/>
              </a:rPr>
              <a:t>通信速度：</a:t>
            </a:r>
            <a:r>
              <a:rPr kumimoji="1" lang="en-US" altLang="ja-JP" sz="800" dirty="0" smtClean="0">
                <a:latin typeface="メイリオ"/>
                <a:ea typeface="メイリオ"/>
                <a:cs typeface="メイリオ"/>
              </a:rPr>
              <a:t>10Gbps</a:t>
            </a:r>
          </a:p>
          <a:p>
            <a:r>
              <a:rPr lang="ja-JP" altLang="en-US" sz="800" dirty="0" smtClean="0">
                <a:latin typeface="メイリオ"/>
                <a:ea typeface="メイリオ"/>
                <a:cs typeface="メイリオ"/>
              </a:rPr>
              <a:t>遅延時間：</a:t>
            </a:r>
            <a:r>
              <a:rPr lang="en-US" altLang="ja-JP" sz="800" dirty="0" smtClean="0">
                <a:latin typeface="メイリオ"/>
                <a:ea typeface="メイリオ"/>
                <a:cs typeface="メイリオ"/>
              </a:rPr>
              <a:t>5ms</a:t>
            </a:r>
          </a:p>
          <a:p>
            <a:r>
              <a:rPr kumimoji="1" lang="ja-JP" altLang="en-US" sz="800" dirty="0" smtClean="0">
                <a:latin typeface="メイリオ"/>
                <a:ea typeface="メイリオ"/>
                <a:cs typeface="メイリオ"/>
              </a:rPr>
              <a:t>信頼性：</a:t>
            </a:r>
            <a:r>
              <a:rPr kumimoji="1" lang="en-US" altLang="ja-JP" sz="800" dirty="0" smtClean="0">
                <a:latin typeface="メイリオ"/>
                <a:ea typeface="メイリオ"/>
                <a:cs typeface="メイリオ"/>
              </a:rPr>
              <a:t>99.999%</a:t>
            </a:r>
            <a:endParaRPr kumimoji="1" lang="ja-JP" altLang="en-US" sz="800" dirty="0">
              <a:latin typeface="メイリオ"/>
              <a:ea typeface="メイリオ"/>
              <a:cs typeface="メイリオ"/>
            </a:endParaRPr>
          </a:p>
        </p:txBody>
      </p:sp>
    </p:spTree>
    <p:extLst>
      <p:ext uri="{BB962C8B-B14F-4D97-AF65-F5344CB8AC3E}">
        <p14:creationId xmlns:p14="http://schemas.microsoft.com/office/powerpoint/2010/main" val="94813972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クラウドのメリットを経営層にどう伝えるか</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100</a:t>
            </a:fld>
            <a:endParaRPr kumimoji="1" lang="ja-JP" altLang="en-US"/>
          </a:p>
        </p:txBody>
      </p:sp>
      <p:sp>
        <p:nvSpPr>
          <p:cNvPr id="4" name="正方形/長方形 3"/>
          <p:cNvSpPr/>
          <p:nvPr/>
        </p:nvSpPr>
        <p:spPr>
          <a:xfrm>
            <a:off x="469263" y="908050"/>
            <a:ext cx="4248472" cy="1232947"/>
          </a:xfrm>
          <a:prstGeom prst="rect">
            <a:avLst/>
          </a:prstGeom>
          <a:solidFill>
            <a:srgbClr val="C00000"/>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2000" dirty="0" smtClean="0">
                <a:solidFill>
                  <a:schemeClr val="bg1"/>
                </a:solidFill>
                <a:latin typeface="Meiryo" charset="-128"/>
                <a:ea typeface="Meiryo" charset="-128"/>
                <a:cs typeface="Meiryo" charset="-128"/>
              </a:rPr>
              <a:t>自社で所有することの限界</a:t>
            </a:r>
          </a:p>
          <a:p>
            <a:pPr marL="938213" indent="-354013">
              <a:buFont typeface="Wingdings" charset="2"/>
              <a:buChar char="Ø"/>
            </a:pPr>
            <a:r>
              <a:rPr kumimoji="1" lang="ja-JP" altLang="en-US" sz="1600" dirty="0" smtClean="0">
                <a:solidFill>
                  <a:schemeClr val="bg1"/>
                </a:solidFill>
                <a:latin typeface="Meiryo" charset="-128"/>
                <a:ea typeface="Meiryo" charset="-128"/>
                <a:cs typeface="Meiryo" charset="-128"/>
              </a:rPr>
              <a:t>ガバナンスとセキュリティ</a:t>
            </a:r>
          </a:p>
          <a:p>
            <a:pPr marL="938213" indent="-354013">
              <a:buFont typeface="Wingdings" charset="2"/>
              <a:buChar char="Ø"/>
            </a:pPr>
            <a:r>
              <a:rPr kumimoji="1" lang="ja-JP" altLang="en-US" sz="1600" dirty="0" smtClean="0">
                <a:solidFill>
                  <a:schemeClr val="bg1"/>
                </a:solidFill>
                <a:latin typeface="Meiryo" charset="-128"/>
                <a:ea typeface="Meiryo" charset="-128"/>
                <a:cs typeface="Meiryo" charset="-128"/>
              </a:rPr>
              <a:t>災害対応</a:t>
            </a:r>
            <a:r>
              <a:rPr kumimoji="1" lang="ja-JP" altLang="en-US" sz="1200" dirty="0" smtClean="0">
                <a:solidFill>
                  <a:schemeClr val="bg1"/>
                </a:solidFill>
                <a:latin typeface="Meiryo" charset="-128"/>
                <a:ea typeface="Meiryo" charset="-128"/>
                <a:cs typeface="Meiryo" charset="-128"/>
              </a:rPr>
              <a:t>（</a:t>
            </a:r>
            <a:r>
              <a:rPr kumimoji="1" lang="en-US" altLang="ja-JP" sz="1200" dirty="0" smtClean="0">
                <a:solidFill>
                  <a:schemeClr val="bg1"/>
                </a:solidFill>
                <a:latin typeface="Meiryo" charset="-128"/>
                <a:ea typeface="Meiryo" charset="-128"/>
                <a:cs typeface="Meiryo" charset="-128"/>
              </a:rPr>
              <a:t>Disaster Recovery</a:t>
            </a:r>
            <a:r>
              <a:rPr kumimoji="1" lang="ja-JP" altLang="en-US" sz="1200" dirty="0" smtClean="0">
                <a:solidFill>
                  <a:schemeClr val="bg1"/>
                </a:solidFill>
                <a:latin typeface="Meiryo" charset="-128"/>
                <a:ea typeface="Meiryo" charset="-128"/>
                <a:cs typeface="Meiryo" charset="-128"/>
              </a:rPr>
              <a:t>）</a:t>
            </a:r>
          </a:p>
          <a:p>
            <a:pPr marL="938213" indent="-354013">
              <a:buFont typeface="Wingdings" charset="2"/>
              <a:buChar char="Ø"/>
            </a:pPr>
            <a:r>
              <a:rPr kumimoji="1" lang="ja-JP" altLang="en-US" sz="1600" dirty="0" smtClean="0">
                <a:solidFill>
                  <a:schemeClr val="bg1"/>
                </a:solidFill>
                <a:latin typeface="Meiryo" charset="-128"/>
                <a:ea typeface="Meiryo" charset="-128"/>
                <a:cs typeface="Meiryo" charset="-128"/>
              </a:rPr>
              <a:t>グローバル展開</a:t>
            </a:r>
          </a:p>
        </p:txBody>
      </p:sp>
      <p:sp>
        <p:nvSpPr>
          <p:cNvPr id="5" name="テキスト ボックス 4"/>
          <p:cNvSpPr txBox="1"/>
          <p:nvPr/>
        </p:nvSpPr>
        <p:spPr>
          <a:xfrm>
            <a:off x="457200" y="2276872"/>
            <a:ext cx="7705956" cy="4078039"/>
          </a:xfrm>
          <a:prstGeom prst="rect">
            <a:avLst/>
          </a:prstGeom>
          <a:noFill/>
        </p:spPr>
        <p:txBody>
          <a:bodyPr wrap="none" rtlCol="0">
            <a:spAutoFit/>
          </a:bodyPr>
          <a:lstStyle/>
          <a:p>
            <a:pPr marL="285750" indent="-285750">
              <a:spcBef>
                <a:spcPts val="600"/>
              </a:spcBef>
              <a:buFont typeface="Wingdings" charset="2"/>
              <a:buChar char="l"/>
            </a:pPr>
            <a:r>
              <a:rPr kumimoji="1" lang="ja-JP" altLang="en-US" sz="2000" dirty="0" smtClean="0">
                <a:solidFill>
                  <a:srgbClr val="C00000"/>
                </a:solidFill>
                <a:latin typeface="Meiryo" charset="-128"/>
                <a:ea typeface="Meiryo" charset="-128"/>
                <a:cs typeface="Meiryo" charset="-128"/>
              </a:rPr>
              <a:t>利用状況の徹底した見える化</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システム利用の状況やリスクを把握しやすい</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必要な対策を事実に基づいて行える</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高度なセキュリティ認証に対応している（高度なスキル・高額なコスト）</a:t>
            </a:r>
          </a:p>
          <a:p>
            <a:pPr marL="285750" indent="-285750">
              <a:spcBef>
                <a:spcPts val="600"/>
              </a:spcBef>
              <a:buFont typeface="Wingdings" charset="2"/>
              <a:buChar char="l"/>
            </a:pPr>
            <a:r>
              <a:rPr kumimoji="1" lang="ja-JP" altLang="en-US" sz="2000" dirty="0" smtClean="0">
                <a:solidFill>
                  <a:srgbClr val="C00000"/>
                </a:solidFill>
                <a:latin typeface="Meiryo" charset="-128"/>
                <a:ea typeface="Meiryo" charset="-128"/>
                <a:cs typeface="Meiryo" charset="-128"/>
              </a:rPr>
              <a:t>少ない投資コストでの災害対応</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高度な災害対応を施した施設にて運用</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複数の独立したアベイラビリティゾーン</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国内外の分散レプリケーション可能、しかもアップロードコストは不要</a:t>
            </a:r>
          </a:p>
          <a:p>
            <a:pPr marL="285750" indent="-285750">
              <a:spcBef>
                <a:spcPts val="600"/>
              </a:spcBef>
              <a:buFont typeface="Wingdings" charset="2"/>
              <a:buChar char="l"/>
            </a:pPr>
            <a:r>
              <a:rPr lang="ja-JP" altLang="en-US" sz="2000" dirty="0">
                <a:solidFill>
                  <a:srgbClr val="C00000"/>
                </a:solidFill>
                <a:latin typeface="Meiryo" charset="-128"/>
                <a:ea typeface="Meiryo" charset="-128"/>
                <a:cs typeface="Meiryo" charset="-128"/>
              </a:rPr>
              <a:t>フラットなグローバルサービス</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世界中にデータセンター</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世界中で同一のアーキテクチャ</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マルチクラウド化によりさらなるリスク分散</a:t>
            </a:r>
          </a:p>
        </p:txBody>
      </p:sp>
    </p:spTree>
    <p:extLst>
      <p:ext uri="{BB962C8B-B14F-4D97-AF65-F5344CB8AC3E}">
        <p14:creationId xmlns:p14="http://schemas.microsoft.com/office/powerpoint/2010/main" val="120495886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dirty="0"/>
              <a:t>クラウドのメリットを経営層にどう伝えるか</a:t>
            </a:r>
            <a:endParaRPr kumimoji="1" lang="ja-JP" altLang="en-US" dirty="0"/>
          </a:p>
        </p:txBody>
      </p:sp>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101</a:t>
            </a:fld>
            <a:endParaRPr kumimoji="1" lang="ja-JP" altLang="en-US"/>
          </a:p>
        </p:txBody>
      </p:sp>
      <p:sp>
        <p:nvSpPr>
          <p:cNvPr id="4" name="正方形/長方形 3"/>
          <p:cNvSpPr/>
          <p:nvPr/>
        </p:nvSpPr>
        <p:spPr>
          <a:xfrm>
            <a:off x="468313" y="908050"/>
            <a:ext cx="4248472" cy="648072"/>
          </a:xfrm>
          <a:prstGeom prst="rect">
            <a:avLst/>
          </a:prstGeom>
          <a:solidFill>
            <a:srgbClr val="0432FF"/>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2000" dirty="0" smtClean="0">
                <a:solidFill>
                  <a:schemeClr val="bg1"/>
                </a:solidFill>
                <a:latin typeface="Meiryo" charset="-128"/>
                <a:ea typeface="Meiryo" charset="-128"/>
                <a:cs typeface="Meiryo" charset="-128"/>
              </a:rPr>
              <a:t>投資コスト（</a:t>
            </a:r>
            <a:r>
              <a:rPr kumimoji="1" lang="en-US" altLang="ja-JP" sz="2000" dirty="0" err="1" smtClean="0">
                <a:solidFill>
                  <a:schemeClr val="bg1"/>
                </a:solidFill>
                <a:latin typeface="Meiryo" charset="-128"/>
                <a:ea typeface="Meiryo" charset="-128"/>
                <a:cs typeface="Meiryo" charset="-128"/>
              </a:rPr>
              <a:t>CapEX</a:t>
            </a:r>
            <a:r>
              <a:rPr kumimoji="1" lang="ja-JP" altLang="en-US" sz="2000" dirty="0" smtClean="0">
                <a:solidFill>
                  <a:schemeClr val="bg1"/>
                </a:solidFill>
                <a:latin typeface="Meiryo" charset="-128"/>
                <a:ea typeface="Meiryo" charset="-128"/>
                <a:cs typeface="Meiryo" charset="-128"/>
              </a:rPr>
              <a:t>）の削減</a:t>
            </a:r>
          </a:p>
        </p:txBody>
      </p:sp>
      <p:sp>
        <p:nvSpPr>
          <p:cNvPr id="5" name="テキスト ボックス 4"/>
          <p:cNvSpPr txBox="1"/>
          <p:nvPr/>
        </p:nvSpPr>
        <p:spPr>
          <a:xfrm>
            <a:off x="457200" y="1761934"/>
            <a:ext cx="6680034" cy="2077492"/>
          </a:xfrm>
          <a:prstGeom prst="rect">
            <a:avLst/>
          </a:prstGeom>
          <a:noFill/>
        </p:spPr>
        <p:txBody>
          <a:bodyPr wrap="none" rtlCol="0">
            <a:spAutoFit/>
          </a:bodyPr>
          <a:lstStyle/>
          <a:p>
            <a:pPr marL="285750" indent="-285750">
              <a:spcBef>
                <a:spcPts val="600"/>
              </a:spcBef>
              <a:buFont typeface="Wingdings" charset="2"/>
              <a:buChar char="l"/>
            </a:pPr>
            <a:r>
              <a:rPr kumimoji="1" lang="ja-JP" altLang="en-US" sz="2000" dirty="0" smtClean="0">
                <a:solidFill>
                  <a:srgbClr val="0432FF"/>
                </a:solidFill>
                <a:latin typeface="Meiryo" charset="-128"/>
                <a:ea typeface="Meiryo" charset="-128"/>
                <a:cs typeface="Meiryo" charset="-128"/>
              </a:rPr>
              <a:t>保有（資産化）から利用（サービス化）</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初期投資が抑制される</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資産を経費化できる</a:t>
            </a:r>
          </a:p>
          <a:p>
            <a:pPr marL="285750" indent="-285750">
              <a:spcBef>
                <a:spcPts val="600"/>
              </a:spcBef>
              <a:buFont typeface="Wingdings" charset="2"/>
              <a:buChar char="l"/>
            </a:pPr>
            <a:r>
              <a:rPr kumimoji="1" lang="ja-JP" altLang="en-US" sz="2000" dirty="0" smtClean="0">
                <a:solidFill>
                  <a:srgbClr val="0432FF"/>
                </a:solidFill>
                <a:latin typeface="Meiryo" charset="-128"/>
                <a:ea typeface="Meiryo" charset="-128"/>
                <a:cs typeface="Meiryo" charset="-128"/>
              </a:rPr>
              <a:t>変更に伴うリスク回避</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使用量に応じた従量課金</a:t>
            </a:r>
          </a:p>
          <a:p>
            <a:pPr marL="742950" lvl="1" indent="-285750">
              <a:spcBef>
                <a:spcPts val="6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アプリケーション機能の変更や負荷の変動に柔軟に追従できる</a:t>
            </a:r>
            <a:endParaRPr kumimoji="1" lang="ja-JP" altLang="en-US" sz="1600" dirty="0">
              <a:solidFill>
                <a:schemeClr val="tx1">
                  <a:lumMod val="50000"/>
                  <a:lumOff val="50000"/>
                </a:schemeClr>
              </a:solidFill>
              <a:latin typeface="Meiryo" charset="-128"/>
              <a:ea typeface="Meiryo" charset="-128"/>
              <a:cs typeface="Meiryo" charset="-128"/>
            </a:endParaRPr>
          </a:p>
        </p:txBody>
      </p:sp>
    </p:spTree>
    <p:extLst>
      <p:ext uri="{BB962C8B-B14F-4D97-AF65-F5344CB8AC3E}">
        <p14:creationId xmlns:p14="http://schemas.microsoft.com/office/powerpoint/2010/main" val="97290326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dirty="0"/>
              <a:t>クラウドのメリットを経営層にどう伝えるか</a:t>
            </a:r>
            <a:endParaRPr kumimoji="1" lang="ja-JP" altLang="en-US" dirty="0"/>
          </a:p>
        </p:txBody>
      </p:sp>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102</a:t>
            </a:fld>
            <a:endParaRPr kumimoji="1" lang="ja-JP" altLang="en-US"/>
          </a:p>
        </p:txBody>
      </p:sp>
      <p:sp>
        <p:nvSpPr>
          <p:cNvPr id="6" name="正方形/長方形 5"/>
          <p:cNvSpPr/>
          <p:nvPr/>
        </p:nvSpPr>
        <p:spPr>
          <a:xfrm>
            <a:off x="457200" y="908050"/>
            <a:ext cx="4248472" cy="648072"/>
          </a:xfrm>
          <a:prstGeom prst="rect">
            <a:avLst/>
          </a:prstGeom>
          <a:solidFill>
            <a:srgbClr val="0432FF"/>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2000" dirty="0" smtClean="0">
                <a:solidFill>
                  <a:schemeClr val="bg1"/>
                </a:solidFill>
                <a:latin typeface="Meiryo" charset="-128"/>
                <a:ea typeface="Meiryo" charset="-128"/>
                <a:cs typeface="Meiryo" charset="-128"/>
              </a:rPr>
              <a:t>運用</a:t>
            </a:r>
            <a:r>
              <a:rPr kumimoji="1" lang="ja-JP" altLang="en-US" sz="2000" dirty="0" smtClean="0">
                <a:solidFill>
                  <a:schemeClr val="bg1"/>
                </a:solidFill>
                <a:latin typeface="Meiryo" charset="-128"/>
                <a:ea typeface="Meiryo" charset="-128"/>
                <a:cs typeface="Meiryo" charset="-128"/>
              </a:rPr>
              <a:t>コスト（</a:t>
            </a:r>
            <a:r>
              <a:rPr kumimoji="1" lang="en-US" altLang="ja-JP" sz="2000" dirty="0" err="1" smtClean="0">
                <a:solidFill>
                  <a:schemeClr val="bg1"/>
                </a:solidFill>
                <a:latin typeface="Meiryo" charset="-128"/>
                <a:ea typeface="Meiryo" charset="-128"/>
                <a:cs typeface="Meiryo" charset="-128"/>
              </a:rPr>
              <a:t>OpEX</a:t>
            </a:r>
            <a:r>
              <a:rPr kumimoji="1" lang="ja-JP" altLang="en-US" sz="2000" dirty="0" smtClean="0">
                <a:solidFill>
                  <a:schemeClr val="bg1"/>
                </a:solidFill>
                <a:latin typeface="Meiryo" charset="-128"/>
                <a:ea typeface="Meiryo" charset="-128"/>
                <a:cs typeface="Meiryo" charset="-128"/>
              </a:rPr>
              <a:t>）の削減</a:t>
            </a:r>
          </a:p>
        </p:txBody>
      </p:sp>
      <p:sp>
        <p:nvSpPr>
          <p:cNvPr id="7" name="テキスト ボックス 6"/>
          <p:cNvSpPr txBox="1"/>
          <p:nvPr/>
        </p:nvSpPr>
        <p:spPr>
          <a:xfrm>
            <a:off x="452451" y="1773313"/>
            <a:ext cx="7295587" cy="4508927"/>
          </a:xfrm>
          <a:prstGeom prst="rect">
            <a:avLst/>
          </a:prstGeom>
          <a:noFill/>
        </p:spPr>
        <p:txBody>
          <a:bodyPr wrap="none" rtlCol="0">
            <a:spAutoFit/>
          </a:bodyPr>
          <a:lstStyle/>
          <a:p>
            <a:pPr marL="285750" indent="-285750">
              <a:spcBef>
                <a:spcPts val="300"/>
              </a:spcBef>
              <a:buFont typeface="Wingdings" charset="2"/>
              <a:buChar char="l"/>
            </a:pPr>
            <a:r>
              <a:rPr lang="ja-JP" altLang="en-US" sz="2000" dirty="0" smtClean="0">
                <a:solidFill>
                  <a:srgbClr val="0432FF"/>
                </a:solidFill>
                <a:latin typeface="Meiryo" charset="-128"/>
                <a:ea typeface="Meiryo" charset="-128"/>
                <a:cs typeface="Meiryo" charset="-128"/>
              </a:rPr>
              <a:t>利用</a:t>
            </a:r>
            <a:r>
              <a:rPr kumimoji="1" lang="ja-JP" altLang="en-US" sz="2000" dirty="0" smtClean="0">
                <a:solidFill>
                  <a:srgbClr val="0432FF"/>
                </a:solidFill>
                <a:latin typeface="Meiryo" charset="-128"/>
                <a:ea typeface="Meiryo" charset="-128"/>
                <a:cs typeface="Meiryo" charset="-128"/>
              </a:rPr>
              <a:t>サービスの選別</a:t>
            </a:r>
          </a:p>
          <a:p>
            <a:pPr marL="742950" lvl="1" indent="-285750">
              <a:spcBef>
                <a:spcPts val="300"/>
              </a:spcBef>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低コストのデータセンターで運用されるためコスト削減が行いやすい</a:t>
            </a:r>
          </a:p>
          <a:p>
            <a:pPr marL="742950" lvl="1" indent="-285750">
              <a:spcBef>
                <a:spcPts val="300"/>
              </a:spcBef>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最適</a:t>
            </a:r>
            <a:r>
              <a:rPr lang="ja-JP" altLang="en-US" sz="1600" dirty="0">
                <a:solidFill>
                  <a:schemeClr val="tx1">
                    <a:lumMod val="50000"/>
                    <a:lumOff val="50000"/>
                  </a:schemeClr>
                </a:solidFill>
                <a:latin typeface="Meiryo" charset="-128"/>
                <a:ea typeface="Meiryo" charset="-128"/>
                <a:cs typeface="Meiryo" charset="-128"/>
              </a:rPr>
              <a:t>なサービスを</a:t>
            </a:r>
            <a:r>
              <a:rPr lang="ja-JP" altLang="en-US" sz="1600" dirty="0" smtClean="0">
                <a:solidFill>
                  <a:schemeClr val="tx1">
                    <a:lumMod val="50000"/>
                    <a:lumOff val="50000"/>
                  </a:schemeClr>
                </a:solidFill>
                <a:latin typeface="Meiryo" charset="-128"/>
                <a:ea typeface="Meiryo" charset="-128"/>
                <a:cs typeface="Meiryo" charset="-128"/>
              </a:rPr>
              <a:t>選択し組み合わせる</a:t>
            </a:r>
            <a:r>
              <a:rPr lang="ja-JP" altLang="en-US" sz="1600" dirty="0">
                <a:solidFill>
                  <a:schemeClr val="tx1">
                    <a:lumMod val="50000"/>
                    <a:lumOff val="50000"/>
                  </a:schemeClr>
                </a:solidFill>
                <a:latin typeface="Meiryo" charset="-128"/>
                <a:ea typeface="Meiryo" charset="-128"/>
                <a:cs typeface="Meiryo" charset="-128"/>
              </a:rPr>
              <a:t>ことができる</a:t>
            </a:r>
          </a:p>
          <a:p>
            <a:pPr marL="1200150" lvl="2" indent="-285750">
              <a:spcBef>
                <a:spcPts val="300"/>
              </a:spcBef>
              <a:buFont typeface="Wingdings" charset="2"/>
              <a:buChar char="ü"/>
            </a:pPr>
            <a:r>
              <a:rPr kumimoji="1" lang="ja-JP" altLang="en-US" sz="1600" dirty="0" smtClean="0">
                <a:solidFill>
                  <a:schemeClr val="tx1">
                    <a:lumMod val="50000"/>
                    <a:lumOff val="50000"/>
                  </a:schemeClr>
                </a:solidFill>
                <a:latin typeface="Meiryo" charset="-128"/>
                <a:ea typeface="Meiryo" charset="-128"/>
                <a:cs typeface="Meiryo" charset="-128"/>
              </a:rPr>
              <a:t>目的や予算などの条件</a:t>
            </a:r>
          </a:p>
          <a:p>
            <a:pPr marL="1200150" lvl="2" indent="-285750">
              <a:spcBef>
                <a:spcPts val="300"/>
              </a:spcBef>
              <a:buFont typeface="Wingdings" charset="2"/>
              <a:buChar char="ü"/>
            </a:pPr>
            <a:r>
              <a:rPr kumimoji="1" lang="ja-JP" altLang="en-US" sz="1600" dirty="0" smtClean="0">
                <a:solidFill>
                  <a:schemeClr val="tx1">
                    <a:lumMod val="50000"/>
                    <a:lumOff val="50000"/>
                  </a:schemeClr>
                </a:solidFill>
                <a:latin typeface="Meiryo" charset="-128"/>
                <a:ea typeface="Meiryo" charset="-128"/>
                <a:cs typeface="Meiryo" charset="-128"/>
              </a:rPr>
              <a:t>利用スキルの習熟度</a:t>
            </a:r>
          </a:p>
          <a:p>
            <a:pPr marL="1200150" lvl="2" indent="-285750">
              <a:spcBef>
                <a:spcPts val="300"/>
              </a:spcBef>
              <a:buFont typeface="Wingdings" charset="2"/>
              <a:buChar char="ü"/>
            </a:pPr>
            <a:r>
              <a:rPr kumimoji="1" lang="ja-JP" altLang="en-US" sz="1600" dirty="0" smtClean="0">
                <a:solidFill>
                  <a:schemeClr val="tx1">
                    <a:lumMod val="50000"/>
                    <a:lumOff val="50000"/>
                  </a:schemeClr>
                </a:solidFill>
                <a:latin typeface="Meiryo" charset="-128"/>
                <a:ea typeface="Meiryo" charset="-128"/>
                <a:cs typeface="Meiryo" charset="-128"/>
              </a:rPr>
              <a:t>サービス・レベル</a:t>
            </a:r>
            <a:endParaRPr kumimoji="1" lang="en-US" altLang="ja-JP" sz="1600" dirty="0" smtClean="0">
              <a:solidFill>
                <a:srgbClr val="0432FF"/>
              </a:solidFill>
              <a:latin typeface="Meiryo" charset="-128"/>
              <a:ea typeface="Meiryo" charset="-128"/>
              <a:cs typeface="Meiryo" charset="-128"/>
            </a:endParaRPr>
          </a:p>
          <a:p>
            <a:pPr marL="285750" indent="-285750">
              <a:spcBef>
                <a:spcPts val="300"/>
              </a:spcBef>
              <a:buFont typeface="Wingdings" charset="2"/>
              <a:buChar char="l"/>
            </a:pPr>
            <a:r>
              <a:rPr lang="ja-JP" altLang="en-US" sz="2000" dirty="0" smtClean="0">
                <a:solidFill>
                  <a:srgbClr val="0432FF"/>
                </a:solidFill>
                <a:latin typeface="Meiryo" charset="-128"/>
                <a:ea typeface="Meiryo" charset="-128"/>
                <a:cs typeface="Meiryo" charset="-128"/>
              </a:rPr>
              <a:t>自動化の促進</a:t>
            </a:r>
          </a:p>
          <a:p>
            <a:pPr marL="742950" lvl="1" indent="-285750">
              <a:spcBef>
                <a:spcPts val="300"/>
              </a:spcBef>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広範な自動化ツールを利用できる</a:t>
            </a:r>
          </a:p>
          <a:p>
            <a:pPr marL="1200150" lvl="2" indent="-285750">
              <a:spcBef>
                <a:spcPts val="300"/>
              </a:spcBef>
              <a:buFont typeface="Wingdings" charset="2"/>
              <a:buChar char="ü"/>
            </a:pPr>
            <a:r>
              <a:rPr lang="ja-JP" altLang="en-US" sz="1600" dirty="0" smtClean="0">
                <a:solidFill>
                  <a:schemeClr val="tx1">
                    <a:lumMod val="50000"/>
                    <a:lumOff val="50000"/>
                  </a:schemeClr>
                </a:solidFill>
                <a:latin typeface="Meiryo" charset="-128"/>
                <a:ea typeface="Meiryo" charset="-128"/>
                <a:cs typeface="Meiryo" charset="-128"/>
              </a:rPr>
              <a:t>運用監視</a:t>
            </a:r>
          </a:p>
          <a:p>
            <a:pPr marL="1200150" lvl="2" indent="-285750">
              <a:spcBef>
                <a:spcPts val="300"/>
              </a:spcBef>
              <a:buFont typeface="Wingdings" charset="2"/>
              <a:buChar char="ü"/>
            </a:pPr>
            <a:r>
              <a:rPr lang="ja-JP" altLang="en-US" sz="1600" dirty="0" smtClean="0">
                <a:solidFill>
                  <a:schemeClr val="tx1">
                    <a:lumMod val="50000"/>
                    <a:lumOff val="50000"/>
                  </a:schemeClr>
                </a:solidFill>
                <a:latin typeface="Meiryo" charset="-128"/>
                <a:ea typeface="Meiryo" charset="-128"/>
                <a:cs typeface="Meiryo" charset="-128"/>
              </a:rPr>
              <a:t>構成管理</a:t>
            </a:r>
          </a:p>
          <a:p>
            <a:pPr marL="1200150" lvl="2" indent="-285750">
              <a:spcBef>
                <a:spcPts val="300"/>
              </a:spcBef>
              <a:buFont typeface="Wingdings" charset="2"/>
              <a:buChar char="ü"/>
            </a:pPr>
            <a:r>
              <a:rPr lang="ja-JP" altLang="en-US" sz="1600" dirty="0" smtClean="0">
                <a:solidFill>
                  <a:schemeClr val="tx1">
                    <a:lumMod val="50000"/>
                    <a:lumOff val="50000"/>
                  </a:schemeClr>
                </a:solidFill>
                <a:latin typeface="Meiryo" charset="-128"/>
                <a:ea typeface="Meiryo" charset="-128"/>
                <a:cs typeface="Meiryo" charset="-128"/>
              </a:rPr>
              <a:t>変更</a:t>
            </a:r>
            <a:r>
              <a:rPr lang="ja-JP" altLang="en-US" sz="1600" dirty="0">
                <a:solidFill>
                  <a:schemeClr val="tx1">
                    <a:lumMod val="50000"/>
                    <a:lumOff val="50000"/>
                  </a:schemeClr>
                </a:solidFill>
                <a:latin typeface="Meiryo" charset="-128"/>
                <a:ea typeface="Meiryo" charset="-128"/>
                <a:cs typeface="Meiryo" charset="-128"/>
              </a:rPr>
              <a:t>管理</a:t>
            </a:r>
            <a:r>
              <a:rPr lang="ja-JP" altLang="en-US" sz="1600" dirty="0" smtClean="0">
                <a:solidFill>
                  <a:schemeClr val="tx1">
                    <a:lumMod val="50000"/>
                    <a:lumOff val="50000"/>
                  </a:schemeClr>
                </a:solidFill>
                <a:latin typeface="Meiryo" charset="-128"/>
                <a:ea typeface="Meiryo" charset="-128"/>
                <a:cs typeface="Meiryo" charset="-128"/>
              </a:rPr>
              <a:t>など</a:t>
            </a:r>
          </a:p>
          <a:p>
            <a:pPr marL="285750" indent="-285750">
              <a:spcBef>
                <a:spcPts val="300"/>
              </a:spcBef>
              <a:buFont typeface="Wingdings" charset="2"/>
              <a:buChar char="l"/>
            </a:pPr>
            <a:r>
              <a:rPr lang="ja-JP" altLang="en-US" sz="2000" dirty="0" smtClean="0">
                <a:solidFill>
                  <a:srgbClr val="0432FF"/>
                </a:solidFill>
                <a:latin typeface="Meiryo" charset="-128"/>
                <a:ea typeface="Meiryo" charset="-128"/>
                <a:cs typeface="Meiryo" charset="-128"/>
              </a:rPr>
              <a:t>標準化</a:t>
            </a:r>
            <a:r>
              <a:rPr lang="ja-JP" altLang="en-US" sz="2000" dirty="0">
                <a:solidFill>
                  <a:srgbClr val="0432FF"/>
                </a:solidFill>
                <a:latin typeface="Meiryo" charset="-128"/>
                <a:ea typeface="Meiryo" charset="-128"/>
                <a:cs typeface="Meiryo" charset="-128"/>
              </a:rPr>
              <a:t>・</a:t>
            </a:r>
            <a:r>
              <a:rPr lang="ja-JP" altLang="en-US" sz="2000" dirty="0" smtClean="0">
                <a:solidFill>
                  <a:srgbClr val="0432FF"/>
                </a:solidFill>
                <a:latin typeface="Meiryo" charset="-128"/>
                <a:ea typeface="Meiryo" charset="-128"/>
                <a:cs typeface="Meiryo" charset="-128"/>
              </a:rPr>
              <a:t>共通化（プラットフォーム化）</a:t>
            </a:r>
          </a:p>
          <a:p>
            <a:pPr marL="742950" lvl="1" indent="-285750">
              <a:spcBef>
                <a:spcPts val="3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運用管理や開発・実行環境の運用コストが削減できる</a:t>
            </a:r>
          </a:p>
          <a:p>
            <a:pPr marL="742950" lvl="1" indent="-285750">
              <a:spcBef>
                <a:spcPts val="300"/>
              </a:spcBef>
              <a:buFont typeface="Wingdings" charset="2"/>
              <a:buChar char="Ø"/>
            </a:pPr>
            <a:r>
              <a:rPr kumimoji="1" lang="ja-JP" altLang="en-US" sz="1600" dirty="0" smtClean="0">
                <a:solidFill>
                  <a:schemeClr val="tx1">
                    <a:lumMod val="50000"/>
                    <a:lumOff val="50000"/>
                  </a:schemeClr>
                </a:solidFill>
                <a:latin typeface="Meiryo" charset="-128"/>
                <a:ea typeface="Meiryo" charset="-128"/>
                <a:cs typeface="Meiryo" charset="-128"/>
              </a:rPr>
              <a:t>システムの調達・構築や変更のコストが削減できる</a:t>
            </a:r>
          </a:p>
          <a:p>
            <a:pPr marL="742950" lvl="1" indent="-285750">
              <a:spcBef>
                <a:spcPts val="300"/>
              </a:spcBef>
              <a:buFont typeface="Wingdings" charset="2"/>
              <a:buChar char="Ø"/>
            </a:pPr>
            <a:r>
              <a:rPr kumimoji="1" lang="en-US" altLang="ja-JP" sz="1600" dirty="0" err="1" smtClean="0">
                <a:solidFill>
                  <a:schemeClr val="tx1">
                    <a:lumMod val="50000"/>
                    <a:lumOff val="50000"/>
                  </a:schemeClr>
                </a:solidFill>
                <a:latin typeface="Meiryo" charset="-128"/>
                <a:ea typeface="Meiryo" charset="-128"/>
                <a:cs typeface="Meiryo" charset="-128"/>
              </a:rPr>
              <a:t>PaaS</a:t>
            </a:r>
            <a:r>
              <a:rPr kumimoji="1" lang="ja-JP" altLang="en-US" sz="1600" dirty="0" smtClean="0">
                <a:solidFill>
                  <a:schemeClr val="tx1">
                    <a:lumMod val="50000"/>
                    <a:lumOff val="50000"/>
                  </a:schemeClr>
                </a:solidFill>
                <a:latin typeface="Meiryo" charset="-128"/>
                <a:ea typeface="Meiryo" charset="-128"/>
                <a:cs typeface="Meiryo" charset="-128"/>
              </a:rPr>
              <a:t>を活用することで開発や保守のコストが削減できる</a:t>
            </a:r>
            <a:endParaRPr kumimoji="1" lang="en-US" altLang="ja-JP" sz="1600" dirty="0" smtClean="0">
              <a:solidFill>
                <a:schemeClr val="tx1">
                  <a:lumMod val="50000"/>
                  <a:lumOff val="50000"/>
                </a:schemeClr>
              </a:solidFill>
              <a:latin typeface="Meiryo" charset="-128"/>
              <a:ea typeface="Meiryo" charset="-128"/>
              <a:cs typeface="Meiryo" charset="-128"/>
            </a:endParaRPr>
          </a:p>
        </p:txBody>
      </p:sp>
    </p:spTree>
    <p:extLst>
      <p:ext uri="{BB962C8B-B14F-4D97-AF65-F5344CB8AC3E}">
        <p14:creationId xmlns:p14="http://schemas.microsoft.com/office/powerpoint/2010/main" val="64470340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dirty="0"/>
              <a:t>クラウドのメリットを経営層にどう伝えるか</a:t>
            </a:r>
            <a:endParaRPr kumimoji="1" lang="ja-JP" altLang="en-US" dirty="0"/>
          </a:p>
        </p:txBody>
      </p:sp>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103</a:t>
            </a:fld>
            <a:endParaRPr kumimoji="1" lang="ja-JP" altLang="en-US"/>
          </a:p>
        </p:txBody>
      </p:sp>
      <p:sp>
        <p:nvSpPr>
          <p:cNvPr id="8" name="正方形/長方形 7"/>
          <p:cNvSpPr/>
          <p:nvPr/>
        </p:nvSpPr>
        <p:spPr>
          <a:xfrm>
            <a:off x="480452" y="908050"/>
            <a:ext cx="4248472" cy="648072"/>
          </a:xfrm>
          <a:prstGeom prst="rect">
            <a:avLst/>
          </a:prstGeom>
          <a:solidFill>
            <a:srgbClr val="0432FF"/>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2000" dirty="0" smtClean="0">
                <a:solidFill>
                  <a:schemeClr val="bg1"/>
                </a:solidFill>
                <a:latin typeface="Meiryo" charset="-128"/>
                <a:ea typeface="Meiryo" charset="-128"/>
                <a:cs typeface="Meiryo" charset="-128"/>
              </a:rPr>
              <a:t>ベストミックスの実現</a:t>
            </a:r>
          </a:p>
        </p:txBody>
      </p:sp>
      <p:sp>
        <p:nvSpPr>
          <p:cNvPr id="9" name="テキスト ボックス 8"/>
          <p:cNvSpPr txBox="1"/>
          <p:nvPr/>
        </p:nvSpPr>
        <p:spPr>
          <a:xfrm>
            <a:off x="480452" y="1773313"/>
            <a:ext cx="7979980" cy="3785652"/>
          </a:xfrm>
          <a:prstGeom prst="rect">
            <a:avLst/>
          </a:prstGeom>
          <a:noFill/>
        </p:spPr>
        <p:txBody>
          <a:bodyPr wrap="square" rtlCol="0">
            <a:spAutoFit/>
          </a:bodyPr>
          <a:lstStyle/>
          <a:p>
            <a:pPr marL="285750" indent="-285750">
              <a:buFont typeface="Wingdings" charset="2"/>
              <a:buChar char="l"/>
            </a:pPr>
            <a:r>
              <a:rPr lang="ja-JP" altLang="en-US" sz="2000" dirty="0" smtClean="0">
                <a:solidFill>
                  <a:srgbClr val="0432FF"/>
                </a:solidFill>
                <a:latin typeface="Meiryo" charset="-128"/>
                <a:ea typeface="Meiryo" charset="-128"/>
                <a:cs typeface="Meiryo" charset="-128"/>
              </a:rPr>
              <a:t>ハイブリットクラウド</a:t>
            </a:r>
          </a:p>
          <a:p>
            <a:pPr marL="742950" lvl="1" indent="-285750">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プライベートクラウド</a:t>
            </a:r>
          </a:p>
          <a:p>
            <a:pPr marL="1200150" lvl="2" indent="-285750">
              <a:buFont typeface="Wingdings" charset="2"/>
              <a:buChar char="ü"/>
            </a:pPr>
            <a:r>
              <a:rPr lang="ja-JP" altLang="en-US" sz="1600" dirty="0" smtClean="0">
                <a:solidFill>
                  <a:schemeClr val="tx1">
                    <a:lumMod val="50000"/>
                    <a:lumOff val="50000"/>
                  </a:schemeClr>
                </a:solidFill>
                <a:latin typeface="Meiryo" charset="-128"/>
                <a:ea typeface="Meiryo" charset="-128"/>
                <a:cs typeface="Meiryo" charset="-128"/>
              </a:rPr>
              <a:t>コンプライアンス</a:t>
            </a:r>
          </a:p>
          <a:p>
            <a:pPr marL="1200150" lvl="2" indent="-285750">
              <a:buFont typeface="Wingdings" charset="2"/>
              <a:buChar char="ü"/>
            </a:pPr>
            <a:r>
              <a:rPr lang="ja-JP" altLang="en-US" sz="1600" dirty="0" smtClean="0">
                <a:solidFill>
                  <a:schemeClr val="tx1">
                    <a:lumMod val="50000"/>
                    <a:lumOff val="50000"/>
                  </a:schemeClr>
                </a:solidFill>
                <a:latin typeface="Meiryo" charset="-128"/>
                <a:ea typeface="Meiryo" charset="-128"/>
                <a:cs typeface="Meiryo" charset="-128"/>
              </a:rPr>
              <a:t>レイテンシー</a:t>
            </a:r>
          </a:p>
          <a:p>
            <a:pPr marL="1200150" lvl="2" indent="-285750">
              <a:buFont typeface="Wingdings" charset="2"/>
              <a:buChar char="ü"/>
            </a:pPr>
            <a:r>
              <a:rPr lang="ja-JP" altLang="en-US" sz="1600" dirty="0" smtClean="0">
                <a:solidFill>
                  <a:schemeClr val="tx1">
                    <a:lumMod val="50000"/>
                    <a:lumOff val="50000"/>
                  </a:schemeClr>
                </a:solidFill>
                <a:latin typeface="Meiryo" charset="-128"/>
                <a:ea typeface="Meiryo" charset="-128"/>
                <a:cs typeface="Meiryo" charset="-128"/>
              </a:rPr>
              <a:t>運用管理の自由度など</a:t>
            </a:r>
          </a:p>
          <a:p>
            <a:pPr marL="742950" lvl="1" indent="-285750">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パブリッククラウド</a:t>
            </a:r>
          </a:p>
          <a:p>
            <a:pPr marL="1200150" lvl="2" indent="-285750">
              <a:buFont typeface="Wingdings" charset="2"/>
              <a:buChar char="ü"/>
            </a:pPr>
            <a:r>
              <a:rPr lang="ja-JP" altLang="en-US" sz="1600" dirty="0" smtClean="0">
                <a:solidFill>
                  <a:schemeClr val="tx1">
                    <a:lumMod val="50000"/>
                    <a:lumOff val="50000"/>
                  </a:schemeClr>
                </a:solidFill>
                <a:latin typeface="Meiryo" charset="-128"/>
                <a:ea typeface="Meiryo" charset="-128"/>
                <a:cs typeface="Meiryo" charset="-128"/>
              </a:rPr>
              <a:t>コスト</a:t>
            </a:r>
          </a:p>
          <a:p>
            <a:pPr marL="1200150" lvl="2" indent="-285750">
              <a:buFont typeface="Wingdings" charset="2"/>
              <a:buChar char="ü"/>
            </a:pPr>
            <a:r>
              <a:rPr lang="ja-JP" altLang="en-US" sz="1600" dirty="0" smtClean="0">
                <a:solidFill>
                  <a:schemeClr val="tx1">
                    <a:lumMod val="50000"/>
                    <a:lumOff val="50000"/>
                  </a:schemeClr>
                </a:solidFill>
                <a:latin typeface="Meiryo" charset="-128"/>
                <a:ea typeface="Meiryo" charset="-128"/>
                <a:cs typeface="Meiryo" charset="-128"/>
              </a:rPr>
              <a:t>サービス機能</a:t>
            </a:r>
          </a:p>
          <a:p>
            <a:pPr marL="1200150" lvl="2" indent="-285750">
              <a:buFont typeface="Wingdings" charset="2"/>
              <a:buChar char="ü"/>
            </a:pPr>
            <a:r>
              <a:rPr lang="ja-JP" altLang="en-US" sz="1600" dirty="0" smtClean="0">
                <a:solidFill>
                  <a:schemeClr val="tx1">
                    <a:lumMod val="50000"/>
                    <a:lumOff val="50000"/>
                  </a:schemeClr>
                </a:solidFill>
                <a:latin typeface="Meiryo" charset="-128"/>
                <a:ea typeface="Meiryo" charset="-128"/>
                <a:cs typeface="Meiryo" charset="-128"/>
              </a:rPr>
              <a:t>グローバル対応　など</a:t>
            </a:r>
          </a:p>
          <a:p>
            <a:pPr marL="285750" indent="-285750">
              <a:buFont typeface="Wingdings" charset="2"/>
              <a:buChar char="l"/>
            </a:pPr>
            <a:r>
              <a:rPr lang="ja-JP" altLang="en-US" sz="2000" dirty="0" smtClean="0">
                <a:solidFill>
                  <a:srgbClr val="0432FF"/>
                </a:solidFill>
                <a:latin typeface="Meiryo" charset="-128"/>
                <a:ea typeface="Meiryo" charset="-128"/>
                <a:cs typeface="Meiryo" charset="-128"/>
              </a:rPr>
              <a:t>マルチクラウド</a:t>
            </a:r>
          </a:p>
          <a:p>
            <a:pPr marL="742950" lvl="1" indent="-285750">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サービス機能やコストなどの特性に応じた使い分け</a:t>
            </a:r>
          </a:p>
          <a:p>
            <a:pPr marL="285750" indent="-285750">
              <a:buFont typeface="Wingdings" charset="2"/>
              <a:buChar char="l"/>
            </a:pPr>
            <a:r>
              <a:rPr lang="ja-JP" altLang="en-US" sz="2000" dirty="0" smtClean="0">
                <a:solidFill>
                  <a:srgbClr val="0432FF"/>
                </a:solidFill>
                <a:latin typeface="Meiryo" charset="-128"/>
                <a:ea typeface="Meiryo" charset="-128"/>
                <a:cs typeface="Meiryo" charset="-128"/>
              </a:rPr>
              <a:t>サービス間の連携</a:t>
            </a:r>
          </a:p>
          <a:p>
            <a:pPr marL="742950" lvl="1" indent="-285750">
              <a:buFont typeface="Wingdings" charset="2"/>
              <a:buChar char="Ø"/>
            </a:pPr>
            <a:r>
              <a:rPr lang="en-US" altLang="ja-JP" sz="1600" dirty="0" smtClean="0">
                <a:solidFill>
                  <a:schemeClr val="tx1">
                    <a:lumMod val="50000"/>
                    <a:lumOff val="50000"/>
                  </a:schemeClr>
                </a:solidFill>
                <a:latin typeface="Meiryo" charset="-128"/>
                <a:ea typeface="Meiryo" charset="-128"/>
                <a:cs typeface="Meiryo" charset="-128"/>
              </a:rPr>
              <a:t>EBS</a:t>
            </a:r>
            <a:r>
              <a:rPr lang="ja-JP" altLang="en-US" sz="1600" dirty="0" smtClean="0">
                <a:solidFill>
                  <a:schemeClr val="tx1">
                    <a:lumMod val="50000"/>
                    <a:lumOff val="50000"/>
                  </a:schemeClr>
                </a:solidFill>
                <a:latin typeface="Meiryo" charset="-128"/>
                <a:ea typeface="Meiryo" charset="-128"/>
                <a:cs typeface="Meiryo" charset="-128"/>
              </a:rPr>
              <a:t>（</a:t>
            </a:r>
            <a:r>
              <a:rPr lang="en-US" altLang="ja-JP" sz="1600" dirty="0" smtClean="0">
                <a:solidFill>
                  <a:schemeClr val="tx1">
                    <a:lumMod val="50000"/>
                    <a:lumOff val="50000"/>
                  </a:schemeClr>
                </a:solidFill>
                <a:latin typeface="Meiryo" charset="-128"/>
                <a:ea typeface="Meiryo" charset="-128"/>
                <a:cs typeface="Meiryo" charset="-128"/>
              </a:rPr>
              <a:t>Enterprise Service Bus</a:t>
            </a:r>
            <a:r>
              <a:rPr lang="ja-JP" altLang="en-US" sz="1600" dirty="0" smtClean="0">
                <a:solidFill>
                  <a:schemeClr val="tx1">
                    <a:lumMod val="50000"/>
                    <a:lumOff val="50000"/>
                  </a:schemeClr>
                </a:solidFill>
                <a:latin typeface="Meiryo" charset="-128"/>
                <a:ea typeface="Meiryo" charset="-128"/>
                <a:cs typeface="Meiryo" charset="-128"/>
              </a:rPr>
              <a:t>）による疎結合</a:t>
            </a:r>
            <a:endParaRPr lang="en-US" altLang="ja-JP" sz="1600" dirty="0" smtClean="0">
              <a:solidFill>
                <a:schemeClr val="tx1">
                  <a:lumMod val="50000"/>
                  <a:lumOff val="50000"/>
                </a:schemeClr>
              </a:solidFill>
              <a:latin typeface="Meiryo" charset="-128"/>
              <a:ea typeface="Meiryo" charset="-128"/>
              <a:cs typeface="Meiryo" charset="-128"/>
            </a:endParaRPr>
          </a:p>
          <a:p>
            <a:pPr marL="742950" lvl="1" indent="-285750">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セルフサービスポータルや統合管理ツール（オーケストレーター）</a:t>
            </a:r>
            <a:endParaRPr lang="en-US" altLang="ja-JP" sz="1600" dirty="0" smtClean="0">
              <a:solidFill>
                <a:schemeClr val="tx1">
                  <a:lumMod val="50000"/>
                  <a:lumOff val="50000"/>
                </a:schemeClr>
              </a:solidFill>
              <a:latin typeface="Meiryo" charset="-128"/>
              <a:ea typeface="Meiryo" charset="-128"/>
              <a:cs typeface="Meiryo" charset="-128"/>
            </a:endParaRPr>
          </a:p>
        </p:txBody>
      </p:sp>
    </p:spTree>
    <p:extLst>
      <p:ext uri="{BB962C8B-B14F-4D97-AF65-F5344CB8AC3E}">
        <p14:creationId xmlns:p14="http://schemas.microsoft.com/office/powerpoint/2010/main" val="147511191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ja-JP" altLang="en-US" dirty="0"/>
              <a:t>クラウドのメリットを経営層にどう伝えるか</a:t>
            </a:r>
            <a:endParaRPr kumimoji="1" lang="ja-JP" altLang="en-US" dirty="0"/>
          </a:p>
        </p:txBody>
      </p:sp>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104</a:t>
            </a:fld>
            <a:endParaRPr kumimoji="1" lang="ja-JP" altLang="en-US"/>
          </a:p>
        </p:txBody>
      </p:sp>
      <p:sp>
        <p:nvSpPr>
          <p:cNvPr id="6" name="正方形/長方形 5"/>
          <p:cNvSpPr/>
          <p:nvPr/>
        </p:nvSpPr>
        <p:spPr>
          <a:xfrm>
            <a:off x="468313" y="908050"/>
            <a:ext cx="4248472" cy="648072"/>
          </a:xfrm>
          <a:prstGeom prst="rect">
            <a:avLst/>
          </a:prstGeom>
          <a:solidFill>
            <a:srgbClr val="0432FF"/>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2000" dirty="0" smtClean="0">
                <a:solidFill>
                  <a:schemeClr val="bg1"/>
                </a:solidFill>
                <a:latin typeface="Meiryo" charset="-128"/>
                <a:ea typeface="Meiryo" charset="-128"/>
                <a:cs typeface="Meiryo" charset="-128"/>
              </a:rPr>
              <a:t>コスト削減から競争力の強化へ</a:t>
            </a:r>
          </a:p>
        </p:txBody>
      </p:sp>
      <p:sp>
        <p:nvSpPr>
          <p:cNvPr id="7" name="テキスト ボックス 6"/>
          <p:cNvSpPr txBox="1"/>
          <p:nvPr/>
        </p:nvSpPr>
        <p:spPr>
          <a:xfrm>
            <a:off x="477916" y="1812869"/>
            <a:ext cx="6885218" cy="2400657"/>
          </a:xfrm>
          <a:prstGeom prst="rect">
            <a:avLst/>
          </a:prstGeom>
          <a:noFill/>
        </p:spPr>
        <p:txBody>
          <a:bodyPr wrap="none" rtlCol="0">
            <a:spAutoFit/>
          </a:bodyPr>
          <a:lstStyle/>
          <a:p>
            <a:pPr marL="285750" indent="-285750">
              <a:spcBef>
                <a:spcPts val="600"/>
              </a:spcBef>
              <a:buFont typeface="Wingdings" charset="2"/>
              <a:buChar char="l"/>
            </a:pPr>
            <a:r>
              <a:rPr lang="ja-JP" altLang="en-US" sz="2000" dirty="0" smtClean="0">
                <a:solidFill>
                  <a:srgbClr val="0432FF"/>
                </a:solidFill>
                <a:latin typeface="Meiryo" charset="-128"/>
                <a:ea typeface="Meiryo" charset="-128"/>
                <a:cs typeface="Meiryo" charset="-128"/>
              </a:rPr>
              <a:t>守りの</a:t>
            </a:r>
            <a:r>
              <a:rPr lang="en-US" altLang="ja-JP" sz="2000" dirty="0" smtClean="0">
                <a:solidFill>
                  <a:srgbClr val="0432FF"/>
                </a:solidFill>
                <a:latin typeface="Meiryo" charset="-128"/>
                <a:ea typeface="Meiryo" charset="-128"/>
                <a:cs typeface="Meiryo" charset="-128"/>
              </a:rPr>
              <a:t>IT</a:t>
            </a:r>
            <a:r>
              <a:rPr lang="ja-JP" altLang="en-US" sz="2000" dirty="0" smtClean="0">
                <a:solidFill>
                  <a:srgbClr val="0432FF"/>
                </a:solidFill>
                <a:latin typeface="Meiryo" charset="-128"/>
                <a:ea typeface="Meiryo" charset="-128"/>
                <a:cs typeface="Meiryo" charset="-128"/>
              </a:rPr>
              <a:t>から攻めの</a:t>
            </a:r>
            <a:r>
              <a:rPr lang="en-US" altLang="ja-JP" sz="2000" dirty="0" smtClean="0">
                <a:solidFill>
                  <a:srgbClr val="0432FF"/>
                </a:solidFill>
                <a:latin typeface="Meiryo" charset="-128"/>
                <a:ea typeface="Meiryo" charset="-128"/>
                <a:cs typeface="Meiryo" charset="-128"/>
              </a:rPr>
              <a:t>IT</a:t>
            </a:r>
            <a:r>
              <a:rPr lang="ja-JP" altLang="en-US" sz="2000" dirty="0" smtClean="0">
                <a:solidFill>
                  <a:srgbClr val="0432FF"/>
                </a:solidFill>
                <a:latin typeface="Meiryo" charset="-128"/>
                <a:ea typeface="Meiryo" charset="-128"/>
                <a:cs typeface="Meiryo" charset="-128"/>
              </a:rPr>
              <a:t>へ</a:t>
            </a:r>
          </a:p>
          <a:p>
            <a:pPr marL="742950" lvl="1" indent="-285750">
              <a:spcBef>
                <a:spcPts val="600"/>
              </a:spcBef>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最新のテクノロジーを活かした事業の差別化ができる</a:t>
            </a:r>
          </a:p>
          <a:p>
            <a:pPr marL="742950" lvl="1" indent="-285750">
              <a:spcBef>
                <a:spcPts val="600"/>
              </a:spcBef>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グローバル展開が容易に、迅速にできる</a:t>
            </a:r>
          </a:p>
          <a:p>
            <a:pPr marL="742950" lvl="1" indent="-285750">
              <a:spcBef>
                <a:spcPts val="600"/>
              </a:spcBef>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構築や保守のスピードが早く、ビジネス環境の変化に即応できる</a:t>
            </a:r>
          </a:p>
          <a:p>
            <a:pPr marL="285750" indent="-285750">
              <a:spcBef>
                <a:spcPts val="600"/>
              </a:spcBef>
              <a:buFont typeface="Wingdings" charset="2"/>
              <a:buChar char="l"/>
            </a:pPr>
            <a:r>
              <a:rPr lang="ja-JP" altLang="en-US" sz="2000" dirty="0" smtClean="0">
                <a:solidFill>
                  <a:srgbClr val="0432FF"/>
                </a:solidFill>
                <a:latin typeface="Meiryo" charset="-128"/>
                <a:ea typeface="Meiryo" charset="-128"/>
                <a:cs typeface="Meiryo" charset="-128"/>
              </a:rPr>
              <a:t>テクノロジーを活かした事業の差別化</a:t>
            </a:r>
            <a:endParaRPr lang="en-US" altLang="ja-JP" sz="2000" dirty="0" smtClean="0">
              <a:solidFill>
                <a:srgbClr val="0432FF"/>
              </a:solidFill>
              <a:latin typeface="Meiryo" charset="-128"/>
              <a:ea typeface="Meiryo" charset="-128"/>
              <a:cs typeface="Meiryo" charset="-128"/>
            </a:endParaRPr>
          </a:p>
          <a:p>
            <a:pPr marL="742950" lvl="1" indent="-285750">
              <a:spcBef>
                <a:spcPts val="600"/>
              </a:spcBef>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新しいサービスモデルを構築できる</a:t>
            </a:r>
          </a:p>
          <a:p>
            <a:pPr marL="742950" lvl="1" indent="-285750">
              <a:spcBef>
                <a:spcPts val="600"/>
              </a:spcBef>
              <a:buFont typeface="Wingdings" charset="2"/>
              <a:buChar char="Ø"/>
            </a:pPr>
            <a:r>
              <a:rPr lang="ja-JP" altLang="en-US" sz="1600" dirty="0" smtClean="0">
                <a:solidFill>
                  <a:schemeClr val="tx1">
                    <a:lumMod val="50000"/>
                    <a:lumOff val="50000"/>
                  </a:schemeClr>
                </a:solidFill>
                <a:latin typeface="Meiryo" charset="-128"/>
                <a:ea typeface="Meiryo" charset="-128"/>
                <a:cs typeface="Meiryo" charset="-128"/>
              </a:rPr>
              <a:t>最新のテクノロジーがクラウドから提供される</a:t>
            </a:r>
            <a:endParaRPr lang="en-US" altLang="ja-JP" sz="1600" dirty="0" smtClean="0">
              <a:solidFill>
                <a:schemeClr val="tx1">
                  <a:lumMod val="50000"/>
                  <a:lumOff val="50000"/>
                </a:schemeClr>
              </a:solidFill>
              <a:latin typeface="Meiryo" charset="-128"/>
              <a:ea typeface="Meiryo" charset="-128"/>
              <a:cs typeface="Meiryo" charset="-128"/>
            </a:endParaRPr>
          </a:p>
        </p:txBody>
      </p:sp>
    </p:spTree>
    <p:extLst>
      <p:ext uri="{BB962C8B-B14F-4D97-AF65-F5344CB8AC3E}">
        <p14:creationId xmlns:p14="http://schemas.microsoft.com/office/powerpoint/2010/main" val="1654700823"/>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2" descr="https://lh5.googleusercontent.com/Dy5zX-Em20pVmL0zVVfMjOMkVNGWWlLWx7CLQandv061bUopCVy1Fw2lDjZ8TxNxuHjqcixCGTKyWl4oR-HVXL4K7bB-F5zYEyGAMpJ9hTlaXZwRkbNiy6Uc3E-c0tMMkJhI3posFQ"/>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28273" y="204522"/>
            <a:ext cx="3957347" cy="3957347"/>
          </a:xfrm>
          <a:prstGeom prst="rect">
            <a:avLst/>
          </a:prstGeom>
          <a:noFill/>
          <a:extLst>
            <a:ext uri="{909E8E84-426E-40DD-AFC4-6F175D3DCCD1}">
              <a14:hiddenFill xmlns:a14="http://schemas.microsoft.com/office/drawing/2010/main">
                <a:solidFill>
                  <a:srgbClr val="FFFFFF"/>
                </a:solidFill>
              </a14:hiddenFill>
            </a:ext>
          </a:extLst>
        </p:spPr>
      </p:pic>
      <p:sp>
        <p:nvSpPr>
          <p:cNvPr id="2" name="タイトル 1"/>
          <p:cNvSpPr>
            <a:spLocks noGrp="1"/>
          </p:cNvSpPr>
          <p:nvPr>
            <p:ph type="title"/>
          </p:nvPr>
        </p:nvSpPr>
        <p:spPr/>
        <p:txBody>
          <a:bodyPr/>
          <a:lstStyle/>
          <a:p>
            <a:r>
              <a:rPr lang="ja-JP" altLang="en-US" dirty="0"/>
              <a:t>予算はどう変わるのか</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105</a:t>
            </a:fld>
            <a:endParaRPr kumimoji="1" lang="ja-JP" altLang="en-US"/>
          </a:p>
        </p:txBody>
      </p:sp>
      <p:sp>
        <p:nvSpPr>
          <p:cNvPr id="4" name="片側の 2 つの角を切り取った四角形 3"/>
          <p:cNvSpPr/>
          <p:nvPr/>
        </p:nvSpPr>
        <p:spPr>
          <a:xfrm>
            <a:off x="467544" y="1140626"/>
            <a:ext cx="3744416" cy="2160240"/>
          </a:xfrm>
          <a:prstGeom prst="snip2Same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テキスト ボックス 4"/>
          <p:cNvSpPr txBox="1"/>
          <p:nvPr/>
        </p:nvSpPr>
        <p:spPr>
          <a:xfrm>
            <a:off x="467544" y="1259847"/>
            <a:ext cx="3744416" cy="646331"/>
          </a:xfrm>
          <a:prstGeom prst="rect">
            <a:avLst/>
          </a:prstGeom>
          <a:noFill/>
        </p:spPr>
        <p:txBody>
          <a:bodyPr wrap="square" rtlCol="0">
            <a:spAutoFit/>
          </a:bodyPr>
          <a:lstStyle/>
          <a:p>
            <a:pPr algn="ctr"/>
            <a:r>
              <a:rPr kumimoji="1" lang="ja-JP" altLang="en-US" dirty="0" smtClean="0">
                <a:solidFill>
                  <a:schemeClr val="tx1">
                    <a:lumMod val="50000"/>
                    <a:lumOff val="50000"/>
                  </a:schemeClr>
                </a:solidFill>
                <a:latin typeface="Meiryo" charset="-128"/>
                <a:ea typeface="Meiryo" charset="-128"/>
                <a:cs typeface="Meiryo" charset="-128"/>
              </a:rPr>
              <a:t>データセンター</a:t>
            </a:r>
            <a:r>
              <a:rPr kumimoji="1" lang="en-US" altLang="ja-JP" dirty="0" smtClean="0">
                <a:solidFill>
                  <a:schemeClr val="tx1">
                    <a:lumMod val="50000"/>
                    <a:lumOff val="50000"/>
                  </a:schemeClr>
                </a:solidFill>
                <a:latin typeface="Meiryo" charset="-128"/>
                <a:ea typeface="Meiryo" charset="-128"/>
                <a:cs typeface="Meiryo" charset="-128"/>
              </a:rPr>
              <a:t> or</a:t>
            </a:r>
            <a:endParaRPr kumimoji="1" lang="ja-JP" altLang="en-US" dirty="0" smtClean="0">
              <a:solidFill>
                <a:schemeClr val="tx1">
                  <a:lumMod val="50000"/>
                  <a:lumOff val="50000"/>
                </a:schemeClr>
              </a:solidFill>
              <a:latin typeface="Meiryo" charset="-128"/>
              <a:ea typeface="Meiryo" charset="-128"/>
              <a:cs typeface="Meiryo" charset="-128"/>
            </a:endParaRPr>
          </a:p>
          <a:p>
            <a:pPr algn="ctr"/>
            <a:r>
              <a:rPr kumimoji="1" lang="ja-JP" altLang="en-US" dirty="0" smtClean="0">
                <a:solidFill>
                  <a:schemeClr val="tx1">
                    <a:lumMod val="50000"/>
                    <a:lumOff val="50000"/>
                  </a:schemeClr>
                </a:solidFill>
                <a:latin typeface="Meiryo" charset="-128"/>
                <a:ea typeface="Meiryo" charset="-128"/>
                <a:cs typeface="Meiryo" charset="-128"/>
              </a:rPr>
              <a:t>自社のサーバールーム</a:t>
            </a:r>
            <a:endParaRPr kumimoji="1" lang="ja-JP" altLang="en-US" dirty="0">
              <a:solidFill>
                <a:schemeClr val="tx1">
                  <a:lumMod val="50000"/>
                  <a:lumOff val="50000"/>
                </a:schemeClr>
              </a:solidFill>
              <a:latin typeface="Meiryo" charset="-128"/>
              <a:ea typeface="Meiryo" charset="-128"/>
              <a:cs typeface="Meiryo" charset="-128"/>
            </a:endParaRPr>
          </a:p>
        </p:txBody>
      </p:sp>
      <p:pic>
        <p:nvPicPr>
          <p:cNvPr id="6" name="Picture 4" descr="https://lh6.googleusercontent.com/Lz_MKZ_siLkQ62-QusYfkF7WG7glrWHosKOjhlmwAataFwGrId6Bn0p2RnFGTJ0FbNVvDtOGpoT3dxwoqYd8Vbtx6gJWeAIcGnWiZDrlsY1lmzw1EYm1iiVHjf4znf1v2eDV-KPRow"/>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0139" y="1972897"/>
            <a:ext cx="598866" cy="59886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5" descr="https://lh3.googleusercontent.com/2rErx6GtGp570ZYStuO7ziiL5a1WOJGbOzbGuCm2TBScKoxt0YupX3NYN8bsE5a_i78_jVeSRYc7hnIG5_sDa0xa0miWXF4Vh5vcB3nZNjn3_YGHRHPe2QqQYcQkVTL0zuC3QAZab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1887" y="2041071"/>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6" descr="https://lh4.googleusercontent.com/AQ_JLDrmj_oJkR8uB0VxRR2v5YSln0-ipiGzlKGlJfsswtliuxNBGPH2ep2DCJAGdjTd4Vgbwkmb1VZB8xnJCnpyguQvX5Ff0llD37LaX0YYmuz8ADj7-JCCzdkoO5bsA7GQYo2oYQ"/>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8110" y="2041071"/>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7" descr="https://lh5.googleusercontent.com/9VIJCJ6bvm73Uc8VWK_CYhudyYd5UCXI_Iqhy1rPtwJ6JXPhe4vPx4axfjox4e40dcPXsWShEYxy7DlJIkEhE9WHLCQoLvQ1RgBOrURRc_4e_KaS_MoAQszZAQxkbWOpnj6sd64iBA"/>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71600" y="2040595"/>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83074" y="1705577"/>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9"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13240" y="2746380"/>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0"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80490" y="2753816"/>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1"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32107" y="2753816"/>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2" descr="https://lh3.googleusercontent.com/Yzm5JcAKkK_AF14T1zUqKsYE3QoKmgI-vRWufJZznE8g80hroVyH-y7IL3f9X-GKS9NyoltEqHAkF_-5VKIPYGnUuhU7rjU14XTtEB6UT_l_nPvT4onxII1NlVtlS8mD4wuT-a4Sg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88583" y="2550132"/>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3" descr="https://lh3.googleusercontent.com/Yzm5JcAKkK_AF14T1zUqKsYE3QoKmgI-vRWufJZznE8g80hroVyH-y7IL3f9X-GKS9NyoltEqHAkF_-5VKIPYGnUuhU7rjU14XTtEB6UT_l_nPvT4onxII1NlVtlS8mD4wuT-a4Sg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34162" y="2556561"/>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4"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998" y="2753816"/>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5"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63203" y="2746380"/>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6"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36822" y="2751703"/>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7"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05812" y="2232046"/>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8"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36822" y="2220535"/>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19"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72017" y="2232046"/>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0" descr="https://lh3.googleusercontent.com/Yzm5JcAKkK_AF14T1zUqKsYE3QoKmgI-vRWufJZznE8g80hroVyH-y7IL3f9X-GKS9NyoltEqHAkF_-5VKIPYGnUuhU7rjU14XTtEB6UT_l_nPvT4onxII1NlVtlS8mD4wuT-a4Sg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35564" y="2543275"/>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1" descr="https://lh3.googleusercontent.com/Yzm5JcAKkK_AF14T1zUqKsYE3QoKmgI-vRWufJZznE8g80hroVyH-y7IL3f9X-GKS9NyoltEqHAkF_-5VKIPYGnUuhU7rjU14XTtEB6UT_l_nPvT4onxII1NlVtlS8mD4wuT-a4Sg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87181" y="2552487"/>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2"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35594" y="2220535"/>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3"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70631" y="2220535"/>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4"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59334" y="1695335"/>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5"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28166" y="1695335"/>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26"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96998" y="1695335"/>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7" descr="https://lh3.googleusercontent.com/_FsUXnYukBTo__dj-TAdHKlqHD6BxrUNjX5Ejd4SqTBmGDP5XyoupmDRAIU3peGGjpTuPSd0-C_eyCE-e2iwxcdefqmrqRCr1WqoCWb4j0BsgVZzRy8ioIz71UJE_UJhulhqJty8Rw"/>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04426" y="2220535"/>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12" descr="https://lh3.googleusercontent.com/Yzm5JcAKkK_AF14T1zUqKsYE3QoKmgI-vRWufJZznE8g80hroVyH-y7IL3f9X-GKS9NyoltEqHAkF_-5VKIPYGnUuhU7rjU14XTtEB6UT_l_nPvT4onxII1NlVtlS8mD4wuT-a4Sg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36966" y="2550132"/>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7" descr="https://lh5.googleusercontent.com/9VIJCJ6bvm73Uc8VWK_CYhudyYd5UCXI_Iqhy1rPtwJ6JXPhe4vPx4axfjox4e40dcPXsWShEYxy7DlJIkEhE9WHLCQoLvQ1RgBOrURRc_4e_KaS_MoAQszZAQxkbWOpnj6sd64iBA"/>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31183" y="2048963"/>
            <a:ext cx="531168" cy="531168"/>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6" descr="https://lh4.googleusercontent.com/AQ_JLDrmj_oJkR8uB0VxRR2v5YSln0-ipiGzlKGlJfsswtliuxNBGPH2ep2DCJAGdjTd4Vgbwkmb1VZB8xnJCnpyguQvX5Ff0llD37LaX0YYmuz8ADj7-JCCzdkoO5bsA7GQYo2oYQ"/>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97856" y="2059665"/>
            <a:ext cx="531168" cy="531168"/>
          </a:xfrm>
          <a:prstGeom prst="rect">
            <a:avLst/>
          </a:prstGeom>
          <a:noFill/>
          <a:extLst>
            <a:ext uri="{909E8E84-426E-40DD-AFC4-6F175D3DCCD1}">
              <a14:hiddenFill xmlns:a14="http://schemas.microsoft.com/office/drawing/2010/main">
                <a:solidFill>
                  <a:srgbClr val="FFFFFF"/>
                </a:solidFill>
              </a14:hiddenFill>
            </a:ext>
          </a:extLst>
        </p:spPr>
      </p:pic>
      <p:sp>
        <p:nvSpPr>
          <p:cNvPr id="33" name="右矢印 32"/>
          <p:cNvSpPr/>
          <p:nvPr/>
        </p:nvSpPr>
        <p:spPr>
          <a:xfrm>
            <a:off x="3995936" y="2059665"/>
            <a:ext cx="936104" cy="762480"/>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p:cNvSpPr/>
          <p:nvPr/>
        </p:nvSpPr>
        <p:spPr>
          <a:xfrm>
            <a:off x="467544" y="3627348"/>
            <a:ext cx="8208912" cy="648072"/>
          </a:xfrm>
          <a:prstGeom prst="rect">
            <a:avLst/>
          </a:prstGeom>
          <a:solidFill>
            <a:srgbClr val="0432FF"/>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2800" dirty="0" smtClean="0">
                <a:solidFill>
                  <a:schemeClr val="bg1"/>
                </a:solidFill>
                <a:latin typeface="Meiryo" charset="-128"/>
                <a:ea typeface="Meiryo" charset="-128"/>
                <a:cs typeface="Meiryo" charset="-128"/>
              </a:rPr>
              <a:t>「資産」</a:t>
            </a:r>
            <a:r>
              <a:rPr kumimoji="1" lang="ja-JP" altLang="en-US" sz="2800" smtClean="0">
                <a:solidFill>
                  <a:schemeClr val="bg1"/>
                </a:solidFill>
                <a:latin typeface="Meiryo" charset="-128"/>
                <a:ea typeface="Meiryo" charset="-128"/>
                <a:cs typeface="Meiryo" charset="-128"/>
              </a:rPr>
              <a:t>から「経費」へ</a:t>
            </a:r>
            <a:r>
              <a:rPr kumimoji="1" lang="ja-JP" altLang="en-US" sz="2800" dirty="0" smtClean="0">
                <a:solidFill>
                  <a:schemeClr val="bg1"/>
                </a:solidFill>
                <a:latin typeface="Meiryo" charset="-128"/>
                <a:ea typeface="Meiryo" charset="-128"/>
                <a:cs typeface="Meiryo" charset="-128"/>
              </a:rPr>
              <a:t>の転換</a:t>
            </a:r>
          </a:p>
        </p:txBody>
      </p:sp>
      <p:sp>
        <p:nvSpPr>
          <p:cNvPr id="37" name="テキスト ボックス 36"/>
          <p:cNvSpPr txBox="1"/>
          <p:nvPr/>
        </p:nvSpPr>
        <p:spPr>
          <a:xfrm>
            <a:off x="599412" y="4625220"/>
            <a:ext cx="171086" cy="523220"/>
          </a:xfrm>
          <a:prstGeom prst="rect">
            <a:avLst/>
          </a:prstGeom>
          <a:noFill/>
        </p:spPr>
        <p:txBody>
          <a:bodyPr wrap="square" rtlCol="0">
            <a:spAutoFit/>
          </a:bodyPr>
          <a:lstStyle/>
          <a:p>
            <a:endParaRPr kumimoji="1" lang="ja-JP" altLang="en-US" sz="2800" dirty="0">
              <a:latin typeface="Meiryo" charset="-128"/>
              <a:ea typeface="Meiryo" charset="-128"/>
              <a:cs typeface="Meiryo" charset="-128"/>
            </a:endParaRPr>
          </a:p>
        </p:txBody>
      </p:sp>
      <p:sp>
        <p:nvSpPr>
          <p:cNvPr id="38" name="テキスト ボックス 37"/>
          <p:cNvSpPr txBox="1"/>
          <p:nvPr/>
        </p:nvSpPr>
        <p:spPr>
          <a:xfrm>
            <a:off x="599412" y="5283248"/>
            <a:ext cx="171086" cy="523220"/>
          </a:xfrm>
          <a:prstGeom prst="rect">
            <a:avLst/>
          </a:prstGeom>
          <a:noFill/>
        </p:spPr>
        <p:txBody>
          <a:bodyPr wrap="square" rtlCol="0">
            <a:spAutoFit/>
          </a:bodyPr>
          <a:lstStyle/>
          <a:p>
            <a:endParaRPr kumimoji="1" lang="ja-JP" altLang="en-US" sz="2800" dirty="0">
              <a:latin typeface="Meiryo" charset="-128"/>
              <a:ea typeface="Meiryo" charset="-128"/>
              <a:cs typeface="Meiryo" charset="-128"/>
            </a:endParaRPr>
          </a:p>
        </p:txBody>
      </p:sp>
      <p:sp>
        <p:nvSpPr>
          <p:cNvPr id="40" name="正方形/長方形 39"/>
          <p:cNvSpPr/>
          <p:nvPr/>
        </p:nvSpPr>
        <p:spPr>
          <a:xfrm>
            <a:off x="457200" y="5447981"/>
            <a:ext cx="3809482" cy="576237"/>
          </a:xfrm>
          <a:prstGeom prst="rect">
            <a:avLst/>
          </a:prstGeom>
          <a:solidFill>
            <a:schemeClr val="accent5">
              <a:lumMod val="75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342900" indent="-342900">
              <a:buFont typeface="Wingdings" charset="2"/>
              <a:buChar char="l"/>
            </a:pPr>
            <a:r>
              <a:rPr lang="ja-JP" altLang="en-US" sz="1600" dirty="0" smtClean="0">
                <a:solidFill>
                  <a:schemeClr val="bg1"/>
                </a:solidFill>
                <a:latin typeface="Meiryo" charset="-128"/>
                <a:ea typeface="Meiryo" charset="-128"/>
                <a:cs typeface="Meiryo" charset="-128"/>
              </a:rPr>
              <a:t>プログラム・ライセンス（経費）</a:t>
            </a:r>
          </a:p>
          <a:p>
            <a:pPr marL="342900" indent="-342900">
              <a:buFont typeface="Wingdings" charset="2"/>
              <a:buChar char="l"/>
            </a:pPr>
            <a:r>
              <a:rPr lang="ja-JP" altLang="en-US" sz="1600" dirty="0" smtClean="0">
                <a:solidFill>
                  <a:schemeClr val="bg1"/>
                </a:solidFill>
                <a:latin typeface="Meiryo" charset="-128"/>
                <a:ea typeface="Meiryo" charset="-128"/>
                <a:cs typeface="Meiryo" charset="-128"/>
              </a:rPr>
              <a:t>プログラム・サポート（経費）</a:t>
            </a:r>
            <a:endParaRPr lang="ja-JP" altLang="en-US" sz="1600" dirty="0">
              <a:solidFill>
                <a:schemeClr val="bg1"/>
              </a:solidFill>
              <a:latin typeface="Meiryo" charset="-128"/>
              <a:ea typeface="Meiryo" charset="-128"/>
              <a:cs typeface="Meiryo" charset="-128"/>
            </a:endParaRPr>
          </a:p>
        </p:txBody>
      </p:sp>
      <p:sp>
        <p:nvSpPr>
          <p:cNvPr id="41" name="正方形/長方形 40"/>
          <p:cNvSpPr/>
          <p:nvPr/>
        </p:nvSpPr>
        <p:spPr>
          <a:xfrm>
            <a:off x="457200" y="6082849"/>
            <a:ext cx="3809482" cy="472821"/>
          </a:xfrm>
          <a:prstGeom prst="rect">
            <a:avLst/>
          </a:prstGeom>
          <a:solidFill>
            <a:schemeClr val="accent5">
              <a:lumMod val="75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342900" indent="-342900">
              <a:buFont typeface="Wingdings" charset="2"/>
              <a:buChar char="l"/>
            </a:pPr>
            <a:r>
              <a:rPr lang="ja-JP" altLang="en-US" sz="1600" dirty="0" smtClean="0">
                <a:solidFill>
                  <a:schemeClr val="bg1"/>
                </a:solidFill>
                <a:latin typeface="Meiryo" charset="-128"/>
                <a:ea typeface="Meiryo" charset="-128"/>
                <a:cs typeface="Meiryo" charset="-128"/>
              </a:rPr>
              <a:t>運用管理</a:t>
            </a:r>
            <a:r>
              <a:rPr lang="en-US" altLang="ja-JP" sz="1600" dirty="0" smtClean="0">
                <a:solidFill>
                  <a:schemeClr val="bg1"/>
                </a:solidFill>
                <a:latin typeface="Meiryo" charset="-128"/>
                <a:ea typeface="Meiryo" charset="-128"/>
                <a:cs typeface="Meiryo" charset="-128"/>
              </a:rPr>
              <a:t>/</a:t>
            </a:r>
            <a:r>
              <a:rPr lang="ja-JP" altLang="en-US" sz="1600" dirty="0" smtClean="0">
                <a:solidFill>
                  <a:schemeClr val="bg1"/>
                </a:solidFill>
                <a:latin typeface="Meiryo" charset="-128"/>
                <a:ea typeface="Meiryo" charset="-128"/>
                <a:cs typeface="Meiryo" charset="-128"/>
              </a:rPr>
              <a:t>派遣（経費）</a:t>
            </a:r>
            <a:endParaRPr lang="ja-JP" altLang="en-US" sz="1600" dirty="0">
              <a:solidFill>
                <a:schemeClr val="bg1"/>
              </a:solidFill>
              <a:latin typeface="Meiryo" charset="-128"/>
              <a:ea typeface="Meiryo" charset="-128"/>
              <a:cs typeface="Meiryo" charset="-128"/>
            </a:endParaRPr>
          </a:p>
        </p:txBody>
      </p:sp>
      <p:sp>
        <p:nvSpPr>
          <p:cNvPr id="42" name="正方形/長方形 41"/>
          <p:cNvSpPr/>
          <p:nvPr/>
        </p:nvSpPr>
        <p:spPr>
          <a:xfrm>
            <a:off x="458696" y="4325679"/>
            <a:ext cx="3808096" cy="516988"/>
          </a:xfrm>
          <a:prstGeom prst="rect">
            <a:avLst/>
          </a:prstGeom>
          <a:solidFill>
            <a:schemeClr val="accent3">
              <a:lumMod val="50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342900" indent="-342900">
              <a:buFont typeface="Wingdings" charset="2"/>
              <a:buChar char="l"/>
            </a:pPr>
            <a:r>
              <a:rPr lang="ja-JP" altLang="en-US" sz="1600" dirty="0" smtClean="0">
                <a:solidFill>
                  <a:schemeClr val="bg1"/>
                </a:solidFill>
                <a:latin typeface="Meiryo" charset="-128"/>
                <a:ea typeface="Meiryo" charset="-128"/>
                <a:cs typeface="Meiryo" charset="-128"/>
              </a:rPr>
              <a:t>システム</a:t>
            </a:r>
            <a:r>
              <a:rPr lang="ja-JP" altLang="en-US" sz="1600" smtClean="0">
                <a:solidFill>
                  <a:schemeClr val="bg1"/>
                </a:solidFill>
                <a:latin typeface="Meiryo" charset="-128"/>
                <a:ea typeface="Meiryo" charset="-128"/>
                <a:cs typeface="Meiryo" charset="-128"/>
              </a:rPr>
              <a:t>開発（資産）</a:t>
            </a:r>
            <a:endParaRPr lang="ja-JP" altLang="en-US" sz="1600" dirty="0">
              <a:solidFill>
                <a:schemeClr val="bg1"/>
              </a:solidFill>
              <a:latin typeface="Meiryo" charset="-128"/>
              <a:ea typeface="Meiryo" charset="-128"/>
              <a:cs typeface="Meiryo" charset="-128"/>
            </a:endParaRPr>
          </a:p>
        </p:txBody>
      </p:sp>
      <p:sp>
        <p:nvSpPr>
          <p:cNvPr id="43" name="正方形/長方形 42"/>
          <p:cNvSpPr/>
          <p:nvPr/>
        </p:nvSpPr>
        <p:spPr>
          <a:xfrm>
            <a:off x="458696" y="4892926"/>
            <a:ext cx="3808096" cy="493670"/>
          </a:xfrm>
          <a:prstGeom prst="rect">
            <a:avLst/>
          </a:prstGeom>
          <a:solidFill>
            <a:schemeClr val="accent3">
              <a:lumMod val="50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342900" indent="-342900">
              <a:buFont typeface="Wingdings" charset="2"/>
              <a:buChar char="l"/>
            </a:pPr>
            <a:r>
              <a:rPr lang="ja-JP" altLang="en-US" sz="1600" dirty="0" smtClean="0">
                <a:solidFill>
                  <a:schemeClr val="bg1"/>
                </a:solidFill>
                <a:latin typeface="Meiryo" charset="-128"/>
                <a:ea typeface="Meiryo" charset="-128"/>
                <a:cs typeface="Meiryo" charset="-128"/>
              </a:rPr>
              <a:t>ハードウェア資産（資産）</a:t>
            </a:r>
            <a:endParaRPr lang="ja-JP" altLang="en-US" sz="1600" dirty="0">
              <a:solidFill>
                <a:schemeClr val="bg1"/>
              </a:solidFill>
              <a:latin typeface="Meiryo" charset="-128"/>
              <a:ea typeface="Meiryo" charset="-128"/>
              <a:cs typeface="Meiryo" charset="-128"/>
            </a:endParaRPr>
          </a:p>
        </p:txBody>
      </p:sp>
      <p:sp>
        <p:nvSpPr>
          <p:cNvPr id="44" name="正方形/長方形 43"/>
          <p:cNvSpPr/>
          <p:nvPr/>
        </p:nvSpPr>
        <p:spPr>
          <a:xfrm>
            <a:off x="4866974" y="4735748"/>
            <a:ext cx="3818646" cy="1431945"/>
          </a:xfrm>
          <a:prstGeom prst="rect">
            <a:avLst/>
          </a:prstGeom>
          <a:solidFill>
            <a:schemeClr val="accent5">
              <a:lumMod val="75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342900" indent="-342900">
              <a:buFont typeface="Wingdings" charset="2"/>
              <a:buChar char="l"/>
            </a:pPr>
            <a:r>
              <a:rPr lang="ja-JP" altLang="en-US" sz="1600" dirty="0" smtClean="0">
                <a:solidFill>
                  <a:schemeClr val="bg1"/>
                </a:solidFill>
                <a:latin typeface="Meiryo" charset="-128"/>
                <a:ea typeface="Meiryo" charset="-128"/>
                <a:cs typeface="Meiryo" charset="-128"/>
              </a:rPr>
              <a:t>サブスクリプション（経費）</a:t>
            </a:r>
            <a:endParaRPr lang="ja-JP" altLang="en-US" sz="1600" dirty="0">
              <a:solidFill>
                <a:schemeClr val="bg1"/>
              </a:solidFill>
              <a:latin typeface="Meiryo" charset="-128"/>
              <a:ea typeface="Meiryo" charset="-128"/>
              <a:cs typeface="Meiryo" charset="-128"/>
            </a:endParaRPr>
          </a:p>
        </p:txBody>
      </p:sp>
      <p:sp>
        <p:nvSpPr>
          <p:cNvPr id="45" name="正方形/長方形 44"/>
          <p:cNvSpPr/>
          <p:nvPr/>
        </p:nvSpPr>
        <p:spPr>
          <a:xfrm>
            <a:off x="4866974" y="4327529"/>
            <a:ext cx="3808096" cy="356110"/>
          </a:xfrm>
          <a:prstGeom prst="rect">
            <a:avLst/>
          </a:prstGeom>
          <a:solidFill>
            <a:schemeClr val="accent3">
              <a:lumMod val="50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342900" indent="-342900">
              <a:buFont typeface="Wingdings" charset="2"/>
              <a:buChar char="l"/>
            </a:pPr>
            <a:r>
              <a:rPr lang="ja-JP" altLang="en-US" sz="1600" dirty="0" smtClean="0">
                <a:solidFill>
                  <a:schemeClr val="bg1"/>
                </a:solidFill>
                <a:latin typeface="Meiryo" charset="-128"/>
                <a:ea typeface="Meiryo" charset="-128"/>
                <a:cs typeface="Meiryo" charset="-128"/>
              </a:rPr>
              <a:t>システム</a:t>
            </a:r>
            <a:r>
              <a:rPr lang="ja-JP" altLang="en-US" sz="1600" smtClean="0">
                <a:solidFill>
                  <a:schemeClr val="bg1"/>
                </a:solidFill>
                <a:latin typeface="Meiryo" charset="-128"/>
                <a:ea typeface="Meiryo" charset="-128"/>
                <a:cs typeface="Meiryo" charset="-128"/>
              </a:rPr>
              <a:t>開発（資産）</a:t>
            </a:r>
            <a:endParaRPr lang="ja-JP" altLang="en-US" sz="1600" dirty="0">
              <a:solidFill>
                <a:schemeClr val="bg1"/>
              </a:solidFill>
              <a:latin typeface="Meiryo" charset="-128"/>
              <a:ea typeface="Meiryo" charset="-128"/>
              <a:cs typeface="Meiryo" charset="-128"/>
            </a:endParaRPr>
          </a:p>
        </p:txBody>
      </p:sp>
      <p:sp>
        <p:nvSpPr>
          <p:cNvPr id="46" name="正方形/長方形 45"/>
          <p:cNvSpPr/>
          <p:nvPr/>
        </p:nvSpPr>
        <p:spPr>
          <a:xfrm>
            <a:off x="4865588" y="6221472"/>
            <a:ext cx="3809482" cy="334197"/>
          </a:xfrm>
          <a:prstGeom prst="rect">
            <a:avLst/>
          </a:prstGeom>
          <a:solidFill>
            <a:schemeClr val="accent5">
              <a:lumMod val="75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342900" indent="-342900">
              <a:buFont typeface="Wingdings" charset="2"/>
              <a:buChar char="l"/>
            </a:pPr>
            <a:r>
              <a:rPr lang="ja-JP" altLang="en-US" sz="1600" dirty="0" smtClean="0">
                <a:solidFill>
                  <a:schemeClr val="bg1"/>
                </a:solidFill>
                <a:latin typeface="Meiryo" charset="-128"/>
                <a:ea typeface="Meiryo" charset="-128"/>
                <a:cs typeface="Meiryo" charset="-128"/>
              </a:rPr>
              <a:t>マネージド・サービス（経費）</a:t>
            </a:r>
            <a:endParaRPr lang="ja-JP" altLang="en-US" sz="1600" dirty="0">
              <a:solidFill>
                <a:schemeClr val="bg1"/>
              </a:solidFill>
              <a:latin typeface="Meiryo" charset="-128"/>
              <a:ea typeface="Meiryo" charset="-128"/>
              <a:cs typeface="Meiryo" charset="-128"/>
            </a:endParaRPr>
          </a:p>
        </p:txBody>
      </p:sp>
      <p:cxnSp>
        <p:nvCxnSpPr>
          <p:cNvPr id="48" name="カギ線コネクタ 47"/>
          <p:cNvCxnSpPr>
            <a:stCxn id="42" idx="3"/>
            <a:endCxn id="44" idx="1"/>
          </p:cNvCxnSpPr>
          <p:nvPr/>
        </p:nvCxnSpPr>
        <p:spPr>
          <a:xfrm>
            <a:off x="4266792" y="4584173"/>
            <a:ext cx="600182" cy="867548"/>
          </a:xfrm>
          <a:prstGeom prst="bentConnector3">
            <a:avLst/>
          </a:prstGeom>
          <a:ln>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カギ線コネクタ 48"/>
          <p:cNvCxnSpPr>
            <a:stCxn id="43" idx="3"/>
            <a:endCxn id="44" idx="1"/>
          </p:cNvCxnSpPr>
          <p:nvPr/>
        </p:nvCxnSpPr>
        <p:spPr>
          <a:xfrm>
            <a:off x="4266792" y="5139761"/>
            <a:ext cx="600182" cy="311960"/>
          </a:xfrm>
          <a:prstGeom prst="bentConnector3">
            <a:avLst>
              <a:gd name="adj1" fmla="val 50000"/>
            </a:avLst>
          </a:prstGeom>
          <a:ln>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52" name="カギ線コネクタ 51"/>
          <p:cNvCxnSpPr>
            <a:stCxn id="40" idx="3"/>
            <a:endCxn id="44" idx="1"/>
          </p:cNvCxnSpPr>
          <p:nvPr/>
        </p:nvCxnSpPr>
        <p:spPr>
          <a:xfrm flipV="1">
            <a:off x="4266682" y="5451721"/>
            <a:ext cx="600292" cy="284379"/>
          </a:xfrm>
          <a:prstGeom prst="bentConnector3">
            <a:avLst>
              <a:gd name="adj1" fmla="val 50000"/>
            </a:avLst>
          </a:prstGeom>
          <a:ln>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55" name="カギ線コネクタ 54"/>
          <p:cNvCxnSpPr>
            <a:stCxn id="41" idx="3"/>
            <a:endCxn id="44" idx="1"/>
          </p:cNvCxnSpPr>
          <p:nvPr/>
        </p:nvCxnSpPr>
        <p:spPr>
          <a:xfrm flipV="1">
            <a:off x="4266682" y="5451721"/>
            <a:ext cx="600292" cy="867539"/>
          </a:xfrm>
          <a:prstGeom prst="bentConnector3">
            <a:avLst>
              <a:gd name="adj1" fmla="val 50000"/>
            </a:avLst>
          </a:prstGeom>
          <a:ln>
            <a:solidFill>
              <a:srgbClr val="FF6666"/>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71" name="直線矢印コネクタ 70"/>
          <p:cNvCxnSpPr/>
          <p:nvPr/>
        </p:nvCxnSpPr>
        <p:spPr>
          <a:xfrm>
            <a:off x="4266682" y="4437112"/>
            <a:ext cx="598906" cy="0"/>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cxnSp>
        <p:nvCxnSpPr>
          <p:cNvPr id="72" name="直線矢印コネクタ 71"/>
          <p:cNvCxnSpPr/>
          <p:nvPr/>
        </p:nvCxnSpPr>
        <p:spPr>
          <a:xfrm>
            <a:off x="4261126" y="6453336"/>
            <a:ext cx="598906" cy="0"/>
          </a:xfrm>
          <a:prstGeom prst="straightConnector1">
            <a:avLst/>
          </a:prstGeom>
          <a:ln>
            <a:tailEnd type="triangle"/>
          </a:ln>
          <a:effectLst/>
        </p:spPr>
        <p:style>
          <a:lnRef idx="2">
            <a:schemeClr val="accent1"/>
          </a:lnRef>
          <a:fillRef idx="0">
            <a:schemeClr val="accent1"/>
          </a:fillRef>
          <a:effectRef idx="1">
            <a:schemeClr val="accent1"/>
          </a:effectRef>
          <a:fontRef idx="minor">
            <a:schemeClr val="tx1"/>
          </a:fontRef>
        </p:style>
      </p:cxnSp>
      <p:sp>
        <p:nvSpPr>
          <p:cNvPr id="85" name="四角形吹き出し 84"/>
          <p:cNvSpPr/>
          <p:nvPr/>
        </p:nvSpPr>
        <p:spPr>
          <a:xfrm>
            <a:off x="4195398" y="916423"/>
            <a:ext cx="1816762" cy="579639"/>
          </a:xfrm>
          <a:prstGeom prst="wedgeRectCallout">
            <a:avLst>
              <a:gd name="adj1" fmla="val 46424"/>
              <a:gd name="adj2" fmla="val 135202"/>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FFFFFF"/>
                </a:solidFill>
                <a:latin typeface="Meiryo" charset="-128"/>
                <a:ea typeface="Meiryo" charset="-128"/>
                <a:cs typeface="Meiryo" charset="-128"/>
              </a:rPr>
              <a:t>経費は工夫と改善で</a:t>
            </a:r>
          </a:p>
          <a:p>
            <a:pPr algn="ctr"/>
            <a:r>
              <a:rPr kumimoji="1" lang="ja-JP" altLang="en-US" sz="1200" dirty="0" smtClean="0">
                <a:solidFill>
                  <a:srgbClr val="FFFFFF"/>
                </a:solidFill>
                <a:latin typeface="Meiryo" charset="-128"/>
                <a:ea typeface="Meiryo" charset="-128"/>
                <a:cs typeface="Meiryo" charset="-128"/>
              </a:rPr>
              <a:t>継続的に削減可能</a:t>
            </a:r>
            <a:endParaRPr kumimoji="1" lang="ja-JP" altLang="en-US" sz="1200" dirty="0">
              <a:solidFill>
                <a:srgbClr val="FFFFFF"/>
              </a:solidFill>
              <a:latin typeface="Meiryo" charset="-128"/>
              <a:ea typeface="Meiryo" charset="-128"/>
              <a:cs typeface="Meiryo" charset="-128"/>
            </a:endParaRPr>
          </a:p>
        </p:txBody>
      </p:sp>
    </p:spTree>
    <p:extLst>
      <p:ext uri="{BB962C8B-B14F-4D97-AF65-F5344CB8AC3E}">
        <p14:creationId xmlns:p14="http://schemas.microsoft.com/office/powerpoint/2010/main" val="643503511"/>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クラウド時代の情報システム人材の活かし方</a:t>
            </a:r>
            <a:endParaRPr kumimoji="1" lang="ja-JP" altLang="en-US" dirty="0"/>
          </a:p>
        </p:txBody>
      </p:sp>
      <p:sp>
        <p:nvSpPr>
          <p:cNvPr id="3" name="スライド番号プレースホルダー 2"/>
          <p:cNvSpPr>
            <a:spLocks noGrp="1"/>
          </p:cNvSpPr>
          <p:nvPr>
            <p:ph type="sldNum" sz="quarter" idx="12"/>
          </p:nvPr>
        </p:nvSpPr>
        <p:spPr>
          <a:xfrm>
            <a:off x="6720257" y="6651702"/>
            <a:ext cx="2133600" cy="217800"/>
          </a:xfrm>
        </p:spPr>
        <p:txBody>
          <a:bodyPr/>
          <a:lstStyle/>
          <a:p>
            <a:fld id="{8FF8CC5D-A65D-5946-99B5-645367A967AD}" type="slidenum">
              <a:rPr kumimoji="1" lang="ja-JP" altLang="en-US" smtClean="0"/>
              <a:t>106</a:t>
            </a:fld>
            <a:endParaRPr kumimoji="1" lang="ja-JP" altLang="en-US"/>
          </a:p>
        </p:txBody>
      </p:sp>
      <p:sp>
        <p:nvSpPr>
          <p:cNvPr id="4" name="正方形/長方形 3"/>
          <p:cNvSpPr/>
          <p:nvPr/>
        </p:nvSpPr>
        <p:spPr>
          <a:xfrm>
            <a:off x="256326" y="908050"/>
            <a:ext cx="2192726" cy="576734"/>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戦略・企画</a:t>
            </a:r>
            <a:endParaRPr kumimoji="1" lang="ja-JP" altLang="en-US" sz="1400" dirty="0">
              <a:solidFill>
                <a:srgbClr val="FFFFFF"/>
              </a:solidFill>
              <a:latin typeface="Meiryo" charset="-128"/>
              <a:ea typeface="Meiryo" charset="-128"/>
              <a:cs typeface="Meiryo" charset="-128"/>
            </a:endParaRPr>
          </a:p>
        </p:txBody>
      </p:sp>
      <p:sp>
        <p:nvSpPr>
          <p:cNvPr id="5" name="正方形/長方形 4"/>
          <p:cNvSpPr/>
          <p:nvPr/>
        </p:nvSpPr>
        <p:spPr>
          <a:xfrm>
            <a:off x="256326" y="1484785"/>
            <a:ext cx="2192726" cy="576063"/>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業務分析</a:t>
            </a:r>
          </a:p>
          <a:p>
            <a:pPr algn="ctr"/>
            <a:r>
              <a:rPr kumimoji="1" lang="ja-JP" altLang="en-US" sz="1400" dirty="0" smtClean="0">
                <a:solidFill>
                  <a:srgbClr val="FFFFFF"/>
                </a:solidFill>
                <a:latin typeface="Meiryo" charset="-128"/>
                <a:ea typeface="Meiryo" charset="-128"/>
                <a:cs typeface="Meiryo" charset="-128"/>
              </a:rPr>
              <a:t>システム設計</a:t>
            </a:r>
            <a:endParaRPr kumimoji="1" lang="ja-JP" altLang="en-US" sz="1400" dirty="0">
              <a:solidFill>
                <a:srgbClr val="FFFFFF"/>
              </a:solidFill>
              <a:latin typeface="Meiryo" charset="-128"/>
              <a:ea typeface="Meiryo" charset="-128"/>
              <a:cs typeface="Meiryo" charset="-128"/>
            </a:endParaRPr>
          </a:p>
        </p:txBody>
      </p:sp>
      <p:sp>
        <p:nvSpPr>
          <p:cNvPr id="6" name="正方形/長方形 5"/>
          <p:cNvSpPr/>
          <p:nvPr/>
        </p:nvSpPr>
        <p:spPr>
          <a:xfrm>
            <a:off x="256326" y="2060848"/>
            <a:ext cx="2192726" cy="1369803"/>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アプリケーション開発</a:t>
            </a:r>
            <a:endParaRPr kumimoji="1" lang="ja-JP" altLang="en-US" sz="1400" dirty="0">
              <a:solidFill>
                <a:srgbClr val="FFFFFF"/>
              </a:solidFill>
              <a:latin typeface="Meiryo" charset="-128"/>
              <a:ea typeface="Meiryo" charset="-128"/>
              <a:cs typeface="Meiryo" charset="-128"/>
            </a:endParaRPr>
          </a:p>
        </p:txBody>
      </p:sp>
      <p:sp>
        <p:nvSpPr>
          <p:cNvPr id="7" name="正方形/長方形 6"/>
          <p:cNvSpPr/>
          <p:nvPr/>
        </p:nvSpPr>
        <p:spPr>
          <a:xfrm>
            <a:off x="256323" y="3438991"/>
            <a:ext cx="2192727" cy="678477"/>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インフラ</a:t>
            </a:r>
          </a:p>
          <a:p>
            <a:pPr algn="ctr"/>
            <a:r>
              <a:rPr kumimoji="1" lang="ja-JP" altLang="en-US" sz="1400" dirty="0" smtClean="0">
                <a:solidFill>
                  <a:srgbClr val="FFFFFF"/>
                </a:solidFill>
                <a:latin typeface="Meiryo" charset="-128"/>
                <a:ea typeface="Meiryo" charset="-128"/>
                <a:cs typeface="Meiryo" charset="-128"/>
              </a:rPr>
              <a:t>プラットフォーム構築</a:t>
            </a:r>
            <a:endParaRPr kumimoji="1" lang="ja-JP" altLang="en-US" sz="1400" dirty="0">
              <a:solidFill>
                <a:srgbClr val="FFFFFF"/>
              </a:solidFill>
              <a:latin typeface="Meiryo" charset="-128"/>
              <a:ea typeface="Meiryo" charset="-128"/>
              <a:cs typeface="Meiryo" charset="-128"/>
            </a:endParaRPr>
          </a:p>
        </p:txBody>
      </p:sp>
      <p:sp>
        <p:nvSpPr>
          <p:cNvPr id="8" name="正方形/長方形 7"/>
          <p:cNvSpPr/>
          <p:nvPr/>
        </p:nvSpPr>
        <p:spPr>
          <a:xfrm>
            <a:off x="256322" y="4117468"/>
            <a:ext cx="2192728" cy="1080120"/>
          </a:xfrm>
          <a:prstGeom prst="rect">
            <a:avLst/>
          </a:prstGeom>
          <a:solidFill>
            <a:srgbClr val="00905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保守</a:t>
            </a:r>
            <a:endParaRPr kumimoji="1" lang="ja-JP" altLang="en-US" sz="1400" dirty="0">
              <a:solidFill>
                <a:srgbClr val="FFFFFF"/>
              </a:solidFill>
              <a:latin typeface="Meiryo" charset="-128"/>
              <a:ea typeface="Meiryo" charset="-128"/>
              <a:cs typeface="Meiryo" charset="-128"/>
            </a:endParaRPr>
          </a:p>
        </p:txBody>
      </p:sp>
      <p:sp>
        <p:nvSpPr>
          <p:cNvPr id="9" name="正方形/長方形 8"/>
          <p:cNvSpPr/>
          <p:nvPr/>
        </p:nvSpPr>
        <p:spPr>
          <a:xfrm>
            <a:off x="256322" y="5205928"/>
            <a:ext cx="2192728" cy="678477"/>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smtClean="0">
                <a:solidFill>
                  <a:srgbClr val="FFFFFF"/>
                </a:solidFill>
                <a:latin typeface="Meiryo" charset="-128"/>
                <a:ea typeface="Meiryo" charset="-128"/>
                <a:cs typeface="Meiryo" charset="-128"/>
              </a:rPr>
              <a:t>運用管理</a:t>
            </a:r>
            <a:endParaRPr kumimoji="1" lang="ja-JP" altLang="en-US" sz="1400" dirty="0">
              <a:solidFill>
                <a:srgbClr val="FFFFFF"/>
              </a:solidFill>
              <a:latin typeface="Meiryo" charset="-128"/>
              <a:ea typeface="Meiryo" charset="-128"/>
              <a:cs typeface="Meiryo" charset="-128"/>
            </a:endParaRPr>
          </a:p>
        </p:txBody>
      </p:sp>
      <p:sp>
        <p:nvSpPr>
          <p:cNvPr id="10" name="正方形/長方形 9"/>
          <p:cNvSpPr/>
          <p:nvPr/>
        </p:nvSpPr>
        <p:spPr>
          <a:xfrm>
            <a:off x="256322" y="5876064"/>
            <a:ext cx="2192728" cy="649279"/>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ヘルプデスク</a:t>
            </a:r>
          </a:p>
          <a:p>
            <a:pPr algn="ctr"/>
            <a:r>
              <a:rPr kumimoji="1" lang="ja-JP" altLang="en-US" sz="1400" dirty="0" smtClean="0">
                <a:solidFill>
                  <a:srgbClr val="FFFFFF"/>
                </a:solidFill>
                <a:latin typeface="Meiryo" charset="-128"/>
                <a:ea typeface="Meiryo" charset="-128"/>
                <a:cs typeface="Meiryo" charset="-128"/>
              </a:rPr>
              <a:t>現場サポート</a:t>
            </a:r>
            <a:endParaRPr kumimoji="1" lang="ja-JP" altLang="en-US" sz="1400" dirty="0">
              <a:solidFill>
                <a:srgbClr val="FFFFFF"/>
              </a:solidFill>
              <a:latin typeface="Meiryo" charset="-128"/>
              <a:ea typeface="Meiryo" charset="-128"/>
              <a:cs typeface="Meiryo" charset="-128"/>
            </a:endParaRPr>
          </a:p>
        </p:txBody>
      </p:sp>
      <p:sp>
        <p:nvSpPr>
          <p:cNvPr id="11" name="正方形/長方形 10"/>
          <p:cNvSpPr/>
          <p:nvPr/>
        </p:nvSpPr>
        <p:spPr>
          <a:xfrm>
            <a:off x="2955338" y="908050"/>
            <a:ext cx="2192726" cy="1152798"/>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戦略・企画</a:t>
            </a:r>
            <a:endParaRPr kumimoji="1" lang="ja-JP" altLang="en-US" sz="1400" dirty="0">
              <a:solidFill>
                <a:srgbClr val="FFFFFF"/>
              </a:solidFill>
              <a:latin typeface="Meiryo" charset="-128"/>
              <a:ea typeface="Meiryo" charset="-128"/>
              <a:cs typeface="Meiryo" charset="-128"/>
            </a:endParaRPr>
          </a:p>
        </p:txBody>
      </p:sp>
      <p:sp>
        <p:nvSpPr>
          <p:cNvPr id="12" name="正方形/長方形 11"/>
          <p:cNvSpPr/>
          <p:nvPr/>
        </p:nvSpPr>
        <p:spPr>
          <a:xfrm>
            <a:off x="2955334" y="2076697"/>
            <a:ext cx="2192728" cy="1147877"/>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業務分析</a:t>
            </a:r>
          </a:p>
          <a:p>
            <a:pPr algn="ctr"/>
            <a:r>
              <a:rPr kumimoji="1" lang="ja-JP" altLang="en-US" sz="1400" dirty="0" smtClean="0">
                <a:solidFill>
                  <a:srgbClr val="FFFFFF"/>
                </a:solidFill>
                <a:latin typeface="Meiryo" charset="-128"/>
                <a:ea typeface="Meiryo" charset="-128"/>
                <a:cs typeface="Meiryo" charset="-128"/>
              </a:rPr>
              <a:t>システム設計</a:t>
            </a:r>
            <a:endParaRPr kumimoji="1" lang="ja-JP" altLang="en-US" sz="1400" dirty="0">
              <a:solidFill>
                <a:srgbClr val="FFFFFF"/>
              </a:solidFill>
              <a:latin typeface="Meiryo" charset="-128"/>
              <a:ea typeface="Meiryo" charset="-128"/>
              <a:cs typeface="Meiryo" charset="-128"/>
            </a:endParaRPr>
          </a:p>
        </p:txBody>
      </p:sp>
      <p:sp>
        <p:nvSpPr>
          <p:cNvPr id="13" name="正方形/長方形 12"/>
          <p:cNvSpPr/>
          <p:nvPr/>
        </p:nvSpPr>
        <p:spPr>
          <a:xfrm>
            <a:off x="2955338" y="3228825"/>
            <a:ext cx="2192726" cy="1879703"/>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アプリケーション開発</a:t>
            </a:r>
          </a:p>
          <a:p>
            <a:pPr algn="ctr"/>
            <a:endParaRPr kumimoji="1" lang="ja-JP" altLang="en-US" sz="1400" dirty="0" smtClean="0">
              <a:solidFill>
                <a:srgbClr val="FFFFFF"/>
              </a:solidFill>
              <a:latin typeface="Meiryo" charset="-128"/>
              <a:ea typeface="Meiryo" charset="-128"/>
              <a:cs typeface="Meiryo" charset="-128"/>
            </a:endParaRPr>
          </a:p>
          <a:p>
            <a:pPr algn="ctr"/>
            <a:r>
              <a:rPr kumimoji="1" lang="ja-JP" altLang="en-US" sz="1400" b="1" dirty="0" smtClean="0">
                <a:solidFill>
                  <a:srgbClr val="FFFFFF"/>
                </a:solidFill>
                <a:latin typeface="Meiryo" charset="-128"/>
                <a:ea typeface="Meiryo" charset="-128"/>
                <a:cs typeface="Meiryo" charset="-128"/>
              </a:rPr>
              <a:t>「攻めの</a:t>
            </a:r>
            <a:r>
              <a:rPr kumimoji="1" lang="en-US" altLang="ja-JP" sz="1400" b="1" dirty="0" smtClean="0">
                <a:solidFill>
                  <a:srgbClr val="FFFFFF"/>
                </a:solidFill>
                <a:latin typeface="Meiryo" charset="-128"/>
                <a:ea typeface="Meiryo" charset="-128"/>
                <a:cs typeface="Meiryo" charset="-128"/>
              </a:rPr>
              <a:t>IT</a:t>
            </a:r>
            <a:r>
              <a:rPr kumimoji="1" lang="ja-JP" altLang="en-US" sz="1400" b="1" dirty="0" smtClean="0">
                <a:solidFill>
                  <a:srgbClr val="FFFFFF"/>
                </a:solidFill>
                <a:latin typeface="Meiryo" charset="-128"/>
                <a:ea typeface="Meiryo" charset="-128"/>
                <a:cs typeface="Meiryo" charset="-128"/>
              </a:rPr>
              <a:t>活用」拡大</a:t>
            </a:r>
            <a:endParaRPr kumimoji="1" lang="ja-JP" altLang="en-US" sz="1400" b="1" dirty="0">
              <a:solidFill>
                <a:srgbClr val="FFFFFF"/>
              </a:solidFill>
              <a:latin typeface="Meiryo" charset="-128"/>
              <a:ea typeface="Meiryo" charset="-128"/>
              <a:cs typeface="Meiryo" charset="-128"/>
            </a:endParaRPr>
          </a:p>
        </p:txBody>
      </p:sp>
      <p:sp>
        <p:nvSpPr>
          <p:cNvPr id="14" name="正方形/長方形 13"/>
          <p:cNvSpPr/>
          <p:nvPr/>
        </p:nvSpPr>
        <p:spPr>
          <a:xfrm>
            <a:off x="2955335" y="5105600"/>
            <a:ext cx="2192727" cy="245735"/>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Meiryo" charset="-128"/>
                <a:ea typeface="Meiryo" charset="-128"/>
                <a:cs typeface="Meiryo" charset="-128"/>
              </a:rPr>
              <a:t>インフラ・プラットフォーム構築</a:t>
            </a:r>
            <a:endParaRPr kumimoji="1" lang="ja-JP" altLang="en-US" sz="1000" dirty="0">
              <a:solidFill>
                <a:srgbClr val="FFFFFF"/>
              </a:solidFill>
              <a:latin typeface="Meiryo" charset="-128"/>
              <a:ea typeface="Meiryo" charset="-128"/>
              <a:cs typeface="Meiryo" charset="-128"/>
            </a:endParaRPr>
          </a:p>
        </p:txBody>
      </p:sp>
      <p:sp>
        <p:nvSpPr>
          <p:cNvPr id="15" name="正方形/長方形 14"/>
          <p:cNvSpPr/>
          <p:nvPr/>
        </p:nvSpPr>
        <p:spPr>
          <a:xfrm>
            <a:off x="2955334" y="5355586"/>
            <a:ext cx="2192728" cy="567724"/>
          </a:xfrm>
          <a:prstGeom prst="rect">
            <a:avLst/>
          </a:prstGeom>
          <a:solidFill>
            <a:srgbClr val="00905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保守</a:t>
            </a:r>
            <a:endParaRPr kumimoji="1" lang="ja-JP" altLang="en-US" sz="1400" dirty="0">
              <a:solidFill>
                <a:srgbClr val="FFFFFF"/>
              </a:solidFill>
              <a:latin typeface="Meiryo" charset="-128"/>
              <a:ea typeface="Meiryo" charset="-128"/>
              <a:cs typeface="Meiryo" charset="-128"/>
            </a:endParaRPr>
          </a:p>
        </p:txBody>
      </p:sp>
      <p:sp>
        <p:nvSpPr>
          <p:cNvPr id="16" name="正方形/長方形 15"/>
          <p:cNvSpPr/>
          <p:nvPr/>
        </p:nvSpPr>
        <p:spPr>
          <a:xfrm>
            <a:off x="2955334" y="5923310"/>
            <a:ext cx="2192728" cy="277029"/>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smtClean="0">
                <a:solidFill>
                  <a:srgbClr val="FFFFFF"/>
                </a:solidFill>
                <a:latin typeface="Meiryo" charset="-128"/>
                <a:ea typeface="Meiryo" charset="-128"/>
                <a:cs typeface="Meiryo" charset="-128"/>
              </a:rPr>
              <a:t>運用管理</a:t>
            </a:r>
            <a:endParaRPr kumimoji="1" lang="ja-JP" altLang="en-US" sz="1000" dirty="0">
              <a:solidFill>
                <a:srgbClr val="FFFFFF"/>
              </a:solidFill>
              <a:latin typeface="Meiryo" charset="-128"/>
              <a:ea typeface="Meiryo" charset="-128"/>
              <a:cs typeface="Meiryo" charset="-128"/>
            </a:endParaRPr>
          </a:p>
        </p:txBody>
      </p:sp>
      <p:sp>
        <p:nvSpPr>
          <p:cNvPr id="17" name="正方形/長方形 16"/>
          <p:cNvSpPr/>
          <p:nvPr/>
        </p:nvSpPr>
        <p:spPr>
          <a:xfrm>
            <a:off x="2955334" y="6200339"/>
            <a:ext cx="2192728" cy="324245"/>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Meiryo" charset="-128"/>
                <a:ea typeface="Meiryo" charset="-128"/>
                <a:cs typeface="Meiryo" charset="-128"/>
              </a:rPr>
              <a:t>ヘルプデスク</a:t>
            </a:r>
          </a:p>
          <a:p>
            <a:pPr algn="ctr"/>
            <a:r>
              <a:rPr kumimoji="1" lang="ja-JP" altLang="en-US" sz="1000" dirty="0" smtClean="0">
                <a:solidFill>
                  <a:srgbClr val="FFFFFF"/>
                </a:solidFill>
                <a:latin typeface="Meiryo" charset="-128"/>
                <a:ea typeface="Meiryo" charset="-128"/>
                <a:cs typeface="Meiryo" charset="-128"/>
              </a:rPr>
              <a:t>現場サポート</a:t>
            </a:r>
            <a:endParaRPr kumimoji="1" lang="ja-JP" altLang="en-US" sz="1000" dirty="0">
              <a:solidFill>
                <a:srgbClr val="FFFFFF"/>
              </a:solidFill>
              <a:latin typeface="Meiryo" charset="-128"/>
              <a:ea typeface="Meiryo" charset="-128"/>
              <a:cs typeface="Meiryo" charset="-128"/>
            </a:endParaRPr>
          </a:p>
        </p:txBody>
      </p:sp>
      <p:sp>
        <p:nvSpPr>
          <p:cNvPr id="18" name="テキスト ボックス 17"/>
          <p:cNvSpPr txBox="1"/>
          <p:nvPr/>
        </p:nvSpPr>
        <p:spPr>
          <a:xfrm>
            <a:off x="5224107" y="1714816"/>
            <a:ext cx="3884397" cy="738664"/>
          </a:xfrm>
          <a:prstGeom prst="rect">
            <a:avLst/>
          </a:prstGeom>
          <a:noFill/>
        </p:spPr>
        <p:txBody>
          <a:bodyPr wrap="none" rtlCol="0">
            <a:spAutoFit/>
          </a:bodyPr>
          <a:lstStyle/>
          <a:p>
            <a:pPr marL="285750" indent="-285750">
              <a:buFont typeface="Wingdings" charset="2"/>
              <a:buChar char="Ø"/>
            </a:pPr>
            <a:r>
              <a:rPr kumimoji="1" lang="ja-JP" altLang="en-US" sz="1400" dirty="0" smtClean="0">
                <a:solidFill>
                  <a:srgbClr val="0432FF"/>
                </a:solidFill>
                <a:latin typeface="Meiryo" charset="-128"/>
                <a:ea typeface="Meiryo" charset="-128"/>
                <a:cs typeface="Meiryo" charset="-128"/>
              </a:rPr>
              <a:t>情報システム部門の機能と役割を再定義</a:t>
            </a:r>
          </a:p>
          <a:p>
            <a:pPr marL="285750" indent="-285750">
              <a:buFont typeface="Wingdings" charset="2"/>
              <a:buChar char="Ø"/>
            </a:pPr>
            <a:r>
              <a:rPr kumimoji="1" lang="ja-JP" altLang="en-US" sz="1400" dirty="0" smtClean="0">
                <a:solidFill>
                  <a:srgbClr val="0432FF"/>
                </a:solidFill>
                <a:latin typeface="Meiryo" charset="-128"/>
                <a:ea typeface="Meiryo" charset="-128"/>
                <a:cs typeface="Meiryo" charset="-128"/>
              </a:rPr>
              <a:t>経営企画や業務戦略スタッフとの人材交流</a:t>
            </a:r>
          </a:p>
          <a:p>
            <a:pPr marL="285750" indent="-285750">
              <a:buFont typeface="Wingdings" charset="2"/>
              <a:buChar char="Ø"/>
            </a:pPr>
            <a:r>
              <a:rPr kumimoji="1" lang="ja-JP" altLang="en-US" sz="1400" dirty="0" smtClean="0">
                <a:solidFill>
                  <a:srgbClr val="0432FF"/>
                </a:solidFill>
                <a:latin typeface="Meiryo" charset="-128"/>
                <a:ea typeface="Meiryo" charset="-128"/>
                <a:cs typeface="Meiryo" charset="-128"/>
              </a:rPr>
              <a:t>業務部門との人材交流</a:t>
            </a:r>
            <a:endParaRPr kumimoji="1" lang="ja-JP" altLang="en-US" sz="1400" dirty="0">
              <a:solidFill>
                <a:srgbClr val="0432FF"/>
              </a:solidFill>
              <a:latin typeface="Meiryo" charset="-128"/>
              <a:ea typeface="Meiryo" charset="-128"/>
              <a:cs typeface="Meiryo" charset="-128"/>
            </a:endParaRPr>
          </a:p>
        </p:txBody>
      </p:sp>
      <p:sp>
        <p:nvSpPr>
          <p:cNvPr id="19" name="テキスト ボックス 18"/>
          <p:cNvSpPr txBox="1"/>
          <p:nvPr/>
        </p:nvSpPr>
        <p:spPr>
          <a:xfrm>
            <a:off x="5226899" y="2830031"/>
            <a:ext cx="2986715" cy="954107"/>
          </a:xfrm>
          <a:prstGeom prst="rect">
            <a:avLst/>
          </a:prstGeom>
          <a:noFill/>
        </p:spPr>
        <p:txBody>
          <a:bodyPr wrap="none" rtlCol="0">
            <a:spAutoFit/>
          </a:bodyPr>
          <a:lstStyle/>
          <a:p>
            <a:pPr marL="285750" indent="-285750">
              <a:buFont typeface="Wingdings" charset="2"/>
              <a:buChar char="Ø"/>
            </a:pPr>
            <a:r>
              <a:rPr kumimoji="1" lang="ja-JP" altLang="en-US" sz="1400" dirty="0" smtClean="0">
                <a:solidFill>
                  <a:srgbClr val="0432FF"/>
                </a:solidFill>
                <a:latin typeface="Meiryo" charset="-128"/>
                <a:ea typeface="Meiryo" charset="-128"/>
                <a:cs typeface="Meiryo" charset="-128"/>
              </a:rPr>
              <a:t>アジャイル開発</a:t>
            </a:r>
          </a:p>
          <a:p>
            <a:pPr marL="285750" indent="-285750">
              <a:buFont typeface="Wingdings" charset="2"/>
              <a:buChar char="Ø"/>
            </a:pPr>
            <a:r>
              <a:rPr kumimoji="1" lang="ja-JP" altLang="en-US" sz="1400" dirty="0" smtClean="0">
                <a:solidFill>
                  <a:srgbClr val="0432FF"/>
                </a:solidFill>
                <a:latin typeface="Meiryo" charset="-128"/>
                <a:ea typeface="Meiryo" charset="-128"/>
                <a:cs typeface="Meiryo" charset="-128"/>
              </a:rPr>
              <a:t>高速開発ツールや</a:t>
            </a:r>
            <a:r>
              <a:rPr kumimoji="1" lang="en-US" altLang="ja-JP" sz="1400" dirty="0" err="1" smtClean="0">
                <a:solidFill>
                  <a:srgbClr val="0432FF"/>
                </a:solidFill>
                <a:latin typeface="Meiryo" charset="-128"/>
                <a:ea typeface="Meiryo" charset="-128"/>
                <a:cs typeface="Meiryo" charset="-128"/>
              </a:rPr>
              <a:t>PaaS</a:t>
            </a:r>
            <a:r>
              <a:rPr kumimoji="1" lang="ja-JP" altLang="en-US" sz="1400" dirty="0" smtClean="0">
                <a:solidFill>
                  <a:srgbClr val="0432FF"/>
                </a:solidFill>
                <a:latin typeface="Meiryo" charset="-128"/>
                <a:ea typeface="Meiryo" charset="-128"/>
                <a:cs typeface="Meiryo" charset="-128"/>
              </a:rPr>
              <a:t>の活用</a:t>
            </a:r>
          </a:p>
          <a:p>
            <a:pPr marL="285750" indent="-285750">
              <a:buFont typeface="Wingdings" charset="2"/>
              <a:buChar char="Ø"/>
            </a:pPr>
            <a:r>
              <a:rPr lang="en-US" altLang="ja-JP" sz="1400" dirty="0" smtClean="0">
                <a:solidFill>
                  <a:srgbClr val="0432FF"/>
                </a:solidFill>
                <a:latin typeface="Meiryo" charset="-128"/>
                <a:ea typeface="Meiryo" charset="-128"/>
                <a:cs typeface="Meiryo" charset="-128"/>
              </a:rPr>
              <a:t>SaaS</a:t>
            </a:r>
            <a:r>
              <a:rPr lang="ja-JP" altLang="en-US" sz="1400" dirty="0" smtClean="0">
                <a:solidFill>
                  <a:srgbClr val="0432FF"/>
                </a:solidFill>
                <a:latin typeface="Meiryo" charset="-128"/>
                <a:ea typeface="Meiryo" charset="-128"/>
                <a:cs typeface="Meiryo" charset="-128"/>
              </a:rPr>
              <a:t>の活用</a:t>
            </a:r>
          </a:p>
          <a:p>
            <a:pPr marL="285750" indent="-285750">
              <a:buFont typeface="Wingdings" charset="2"/>
              <a:buChar char="Ø"/>
            </a:pPr>
            <a:r>
              <a:rPr kumimoji="1" lang="ja-JP" altLang="en-US" sz="1400" dirty="0" smtClean="0">
                <a:solidFill>
                  <a:srgbClr val="0432FF"/>
                </a:solidFill>
                <a:latin typeface="Meiryo" charset="-128"/>
                <a:ea typeface="Meiryo" charset="-128"/>
                <a:cs typeface="Meiryo" charset="-128"/>
              </a:rPr>
              <a:t>シチズン・デベロッパーの育成</a:t>
            </a:r>
          </a:p>
        </p:txBody>
      </p:sp>
      <p:sp>
        <p:nvSpPr>
          <p:cNvPr id="20" name="テキスト ボックス 19"/>
          <p:cNvSpPr txBox="1"/>
          <p:nvPr/>
        </p:nvSpPr>
        <p:spPr>
          <a:xfrm>
            <a:off x="5224107" y="5105600"/>
            <a:ext cx="3345788" cy="1169551"/>
          </a:xfrm>
          <a:prstGeom prst="rect">
            <a:avLst/>
          </a:prstGeom>
          <a:noFill/>
        </p:spPr>
        <p:txBody>
          <a:bodyPr wrap="none" rtlCol="0">
            <a:spAutoFit/>
          </a:bodyPr>
          <a:lstStyle/>
          <a:p>
            <a:pPr marL="285750" indent="-285750">
              <a:buFont typeface="Wingdings" charset="2"/>
              <a:buChar char="Ø"/>
            </a:pPr>
            <a:r>
              <a:rPr kumimoji="1" lang="ja-JP" altLang="en-US" sz="1400" dirty="0" smtClean="0">
                <a:solidFill>
                  <a:srgbClr val="0432FF"/>
                </a:solidFill>
                <a:latin typeface="Meiryo" charset="-128"/>
                <a:ea typeface="Meiryo" charset="-128"/>
                <a:cs typeface="Meiryo" charset="-128"/>
              </a:rPr>
              <a:t>ホステッド・プライベートクラウド</a:t>
            </a:r>
            <a:endParaRPr kumimoji="1" lang="en-US" altLang="ja-JP" sz="1400" dirty="0" smtClean="0">
              <a:solidFill>
                <a:srgbClr val="0432FF"/>
              </a:solidFill>
              <a:latin typeface="Meiryo" charset="-128"/>
              <a:ea typeface="Meiryo" charset="-128"/>
              <a:cs typeface="Meiryo" charset="-128"/>
            </a:endParaRPr>
          </a:p>
          <a:p>
            <a:pPr marL="285750" indent="-285750">
              <a:buFont typeface="Wingdings" charset="2"/>
              <a:buChar char="Ø"/>
            </a:pPr>
            <a:r>
              <a:rPr kumimoji="1" lang="ja-JP" altLang="en-US" sz="1400" dirty="0" smtClean="0">
                <a:solidFill>
                  <a:srgbClr val="0432FF"/>
                </a:solidFill>
                <a:latin typeface="Meiryo" charset="-128"/>
                <a:ea typeface="Meiryo" charset="-128"/>
                <a:cs typeface="Meiryo" charset="-128"/>
              </a:rPr>
              <a:t>自動化</a:t>
            </a:r>
          </a:p>
          <a:p>
            <a:pPr marL="285750" indent="-285750">
              <a:buFont typeface="Wingdings" charset="2"/>
              <a:buChar char="Ø"/>
            </a:pPr>
            <a:r>
              <a:rPr lang="en-US" altLang="ja-JP" sz="1400" dirty="0" err="1" smtClean="0">
                <a:solidFill>
                  <a:srgbClr val="0432FF"/>
                </a:solidFill>
                <a:latin typeface="Meiryo" charset="-128"/>
                <a:ea typeface="Meiryo" charset="-128"/>
                <a:cs typeface="Meiryo" charset="-128"/>
              </a:rPr>
              <a:t>DevOps</a:t>
            </a:r>
            <a:endParaRPr lang="en-US" altLang="ja-JP" sz="1400" dirty="0" smtClean="0">
              <a:solidFill>
                <a:srgbClr val="0432FF"/>
              </a:solidFill>
              <a:latin typeface="Meiryo" charset="-128"/>
              <a:ea typeface="Meiryo" charset="-128"/>
              <a:cs typeface="Meiryo" charset="-128"/>
            </a:endParaRPr>
          </a:p>
          <a:p>
            <a:pPr marL="285750" indent="-285750">
              <a:buFont typeface="Wingdings" charset="2"/>
              <a:buChar char="Ø"/>
            </a:pPr>
            <a:r>
              <a:rPr kumimoji="1" lang="ja-JP" altLang="en-US" sz="1400" dirty="0" smtClean="0">
                <a:solidFill>
                  <a:srgbClr val="0432FF"/>
                </a:solidFill>
                <a:latin typeface="Meiryo" charset="-128"/>
                <a:ea typeface="Meiryo" charset="-128"/>
                <a:cs typeface="Meiryo" charset="-128"/>
              </a:rPr>
              <a:t>高速開発ツールや</a:t>
            </a:r>
            <a:r>
              <a:rPr kumimoji="1" lang="en-US" altLang="ja-JP" sz="1400" dirty="0" err="1" smtClean="0">
                <a:solidFill>
                  <a:srgbClr val="0432FF"/>
                </a:solidFill>
                <a:latin typeface="Meiryo" charset="-128"/>
                <a:ea typeface="Meiryo" charset="-128"/>
                <a:cs typeface="Meiryo" charset="-128"/>
              </a:rPr>
              <a:t>PaaS</a:t>
            </a:r>
            <a:r>
              <a:rPr kumimoji="1" lang="ja-JP" altLang="en-US" sz="1400" dirty="0" smtClean="0">
                <a:solidFill>
                  <a:srgbClr val="0432FF"/>
                </a:solidFill>
                <a:latin typeface="Meiryo" charset="-128"/>
                <a:ea typeface="Meiryo" charset="-128"/>
                <a:cs typeface="Meiryo" charset="-128"/>
              </a:rPr>
              <a:t>の活用</a:t>
            </a:r>
          </a:p>
          <a:p>
            <a:pPr marL="285750" indent="-285750">
              <a:buFont typeface="Wingdings" charset="2"/>
              <a:buChar char="Ø"/>
            </a:pPr>
            <a:r>
              <a:rPr lang="en-US" altLang="ja-JP" sz="1400" dirty="0" smtClean="0">
                <a:solidFill>
                  <a:srgbClr val="0432FF"/>
                </a:solidFill>
                <a:latin typeface="Meiryo" charset="-128"/>
                <a:ea typeface="Meiryo" charset="-128"/>
                <a:cs typeface="Meiryo" charset="-128"/>
              </a:rPr>
              <a:t>SaaS</a:t>
            </a:r>
            <a:r>
              <a:rPr lang="ja-JP" altLang="en-US" sz="1400" dirty="0" smtClean="0">
                <a:solidFill>
                  <a:srgbClr val="0432FF"/>
                </a:solidFill>
                <a:latin typeface="Meiryo" charset="-128"/>
                <a:ea typeface="Meiryo" charset="-128"/>
                <a:cs typeface="Meiryo" charset="-128"/>
              </a:rPr>
              <a:t>の活用</a:t>
            </a:r>
          </a:p>
        </p:txBody>
      </p:sp>
      <p:grpSp>
        <p:nvGrpSpPr>
          <p:cNvPr id="22" name="図形グループ 21"/>
          <p:cNvGrpSpPr/>
          <p:nvPr/>
        </p:nvGrpSpPr>
        <p:grpSpPr>
          <a:xfrm>
            <a:off x="5308422" y="954144"/>
            <a:ext cx="271690" cy="550450"/>
            <a:chOff x="1946324" y="4125162"/>
            <a:chExt cx="969964" cy="2007872"/>
          </a:xfrm>
        </p:grpSpPr>
        <p:sp>
          <p:nvSpPr>
            <p:cNvPr id="23" name="円/楕円 2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4" name="フローチャート: 論理積ゲート 2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25" name="図形グループ 24"/>
          <p:cNvGrpSpPr/>
          <p:nvPr/>
        </p:nvGrpSpPr>
        <p:grpSpPr>
          <a:xfrm>
            <a:off x="5308422" y="4168676"/>
            <a:ext cx="271690" cy="550450"/>
            <a:chOff x="1946324" y="4125162"/>
            <a:chExt cx="969964" cy="2007872"/>
          </a:xfrm>
        </p:grpSpPr>
        <p:sp>
          <p:nvSpPr>
            <p:cNvPr id="26" name="円/楕円 2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7" name="フローチャート: 論理積ゲート 2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sp>
        <p:nvSpPr>
          <p:cNvPr id="28" name="テキスト ボックス 27"/>
          <p:cNvSpPr txBox="1"/>
          <p:nvPr/>
        </p:nvSpPr>
        <p:spPr>
          <a:xfrm>
            <a:off x="5580111" y="4170000"/>
            <a:ext cx="3005951" cy="400110"/>
          </a:xfrm>
          <a:prstGeom prst="rect">
            <a:avLst/>
          </a:prstGeom>
          <a:noFill/>
        </p:spPr>
        <p:txBody>
          <a:bodyPr wrap="none" rtlCol="0">
            <a:spAutoFit/>
          </a:bodyPr>
          <a:lstStyle/>
          <a:p>
            <a:r>
              <a:rPr kumimoji="1" lang="ja-JP" altLang="en-US" sz="2000" b="1" smtClean="0">
                <a:solidFill>
                  <a:schemeClr val="accent6">
                    <a:lumMod val="75000"/>
                  </a:schemeClr>
                </a:solidFill>
                <a:latin typeface="Meiryo" charset="-128"/>
                <a:ea typeface="Meiryo" charset="-128"/>
                <a:cs typeface="Meiryo" charset="-128"/>
              </a:rPr>
              <a:t>システム・アーキテクト</a:t>
            </a:r>
            <a:endParaRPr kumimoji="1" lang="ja-JP" altLang="en-US" sz="2000" b="1" dirty="0">
              <a:solidFill>
                <a:schemeClr val="accent6">
                  <a:lumMod val="75000"/>
                </a:schemeClr>
              </a:solidFill>
              <a:latin typeface="Meiryo" charset="-128"/>
              <a:ea typeface="Meiryo" charset="-128"/>
              <a:cs typeface="Meiryo" charset="-128"/>
            </a:endParaRPr>
          </a:p>
        </p:txBody>
      </p:sp>
      <p:sp>
        <p:nvSpPr>
          <p:cNvPr id="29" name="テキスト ボックス 28"/>
          <p:cNvSpPr txBox="1"/>
          <p:nvPr/>
        </p:nvSpPr>
        <p:spPr>
          <a:xfrm>
            <a:off x="5580111" y="908720"/>
            <a:ext cx="3005951" cy="400110"/>
          </a:xfrm>
          <a:prstGeom prst="rect">
            <a:avLst/>
          </a:prstGeom>
          <a:noFill/>
        </p:spPr>
        <p:txBody>
          <a:bodyPr wrap="none" rtlCol="0">
            <a:spAutoFit/>
          </a:bodyPr>
          <a:lstStyle/>
          <a:p>
            <a:r>
              <a:rPr kumimoji="1" lang="ja-JP" altLang="en-US" sz="2000" b="1" smtClean="0">
                <a:solidFill>
                  <a:schemeClr val="accent6">
                    <a:lumMod val="75000"/>
                  </a:schemeClr>
                </a:solidFill>
                <a:latin typeface="Meiryo" charset="-128"/>
                <a:ea typeface="Meiryo" charset="-128"/>
                <a:cs typeface="Meiryo" charset="-128"/>
              </a:rPr>
              <a:t>ビジネス・アーキテクト</a:t>
            </a:r>
            <a:endParaRPr kumimoji="1" lang="ja-JP" altLang="en-US" sz="2000" b="1" dirty="0">
              <a:solidFill>
                <a:schemeClr val="accent6">
                  <a:lumMod val="75000"/>
                </a:schemeClr>
              </a:solidFill>
              <a:latin typeface="Meiryo" charset="-128"/>
              <a:ea typeface="Meiryo" charset="-128"/>
              <a:cs typeface="Meiryo" charset="-128"/>
            </a:endParaRPr>
          </a:p>
        </p:txBody>
      </p:sp>
      <p:sp>
        <p:nvSpPr>
          <p:cNvPr id="30" name="テキスト ボックス 29"/>
          <p:cNvSpPr txBox="1"/>
          <p:nvPr/>
        </p:nvSpPr>
        <p:spPr>
          <a:xfrm>
            <a:off x="5580111" y="1178635"/>
            <a:ext cx="3345812" cy="400110"/>
          </a:xfrm>
          <a:prstGeom prst="rect">
            <a:avLst/>
          </a:prstGeom>
          <a:noFill/>
        </p:spPr>
        <p:txBody>
          <a:bodyPr wrap="square" rtlCol="0">
            <a:spAutoFit/>
          </a:bodyPr>
          <a:lstStyle/>
          <a:p>
            <a:r>
              <a:rPr kumimoji="1" lang="ja-JP" altLang="en-US" sz="1000" dirty="0" smtClean="0">
                <a:solidFill>
                  <a:srgbClr val="C00000"/>
                </a:solidFill>
                <a:latin typeface="Meiryo" charset="-128"/>
                <a:ea typeface="Meiryo" charset="-128"/>
                <a:cs typeface="Meiryo" charset="-128"/>
              </a:rPr>
              <a:t>ビジネス価値を明らかにし、最適なビジネス・プロセス描き、それを実現するシステムをデザインする。</a:t>
            </a:r>
            <a:endParaRPr kumimoji="1" lang="ja-JP" altLang="en-US" sz="1000" dirty="0">
              <a:solidFill>
                <a:srgbClr val="C00000"/>
              </a:solidFill>
              <a:latin typeface="Meiryo" charset="-128"/>
              <a:ea typeface="Meiryo" charset="-128"/>
              <a:cs typeface="Meiryo" charset="-128"/>
            </a:endParaRPr>
          </a:p>
        </p:txBody>
      </p:sp>
      <p:sp>
        <p:nvSpPr>
          <p:cNvPr id="31" name="テキスト ボックス 30"/>
          <p:cNvSpPr txBox="1"/>
          <p:nvPr/>
        </p:nvSpPr>
        <p:spPr>
          <a:xfrm>
            <a:off x="5580111" y="4472136"/>
            <a:ext cx="3345812" cy="400110"/>
          </a:xfrm>
          <a:prstGeom prst="rect">
            <a:avLst/>
          </a:prstGeom>
          <a:noFill/>
        </p:spPr>
        <p:txBody>
          <a:bodyPr wrap="square" rtlCol="0">
            <a:spAutoFit/>
          </a:bodyPr>
          <a:lstStyle/>
          <a:p>
            <a:r>
              <a:rPr kumimoji="1" lang="ja-JP" altLang="en-US" sz="1000" dirty="0" smtClean="0">
                <a:solidFill>
                  <a:srgbClr val="C00000"/>
                </a:solidFill>
                <a:latin typeface="Meiryo" charset="-128"/>
                <a:ea typeface="Meiryo" charset="-128"/>
                <a:cs typeface="Meiryo" charset="-128"/>
              </a:rPr>
              <a:t>テクノロジーやサービスに精通し、それらを目利きでき、最適なシステムをデザインする。</a:t>
            </a:r>
            <a:endParaRPr kumimoji="1" lang="ja-JP" altLang="en-US" sz="1000" dirty="0">
              <a:solidFill>
                <a:srgbClr val="C00000"/>
              </a:solidFill>
              <a:latin typeface="Meiryo" charset="-128"/>
              <a:ea typeface="Meiryo" charset="-128"/>
              <a:cs typeface="Meiryo" charset="-128"/>
            </a:endParaRPr>
          </a:p>
        </p:txBody>
      </p:sp>
      <p:sp>
        <p:nvSpPr>
          <p:cNvPr id="21" name="右矢印 20"/>
          <p:cNvSpPr/>
          <p:nvPr/>
        </p:nvSpPr>
        <p:spPr>
          <a:xfrm>
            <a:off x="2531889" y="3217297"/>
            <a:ext cx="399558" cy="780490"/>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635863085"/>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Arial"/>
                <a:ea typeface="HGP創英角ｺﾞｼｯｸUB" pitchFamily="50" charset="-128"/>
                <a:cs typeface="Arial"/>
              </a:rPr>
              <a:t>クラウド・</a:t>
            </a:r>
            <a:r>
              <a:rPr lang="ja-JP" altLang="en-US" sz="2400" dirty="0" smtClean="0">
                <a:solidFill>
                  <a:srgbClr val="FFFFFF"/>
                </a:solidFill>
                <a:effectLst/>
                <a:latin typeface="Arial"/>
                <a:ea typeface="HGP創英角ｺﾞｼｯｸUB" pitchFamily="50" charset="-128"/>
                <a:cs typeface="Arial"/>
              </a:rPr>
              <a:t>コンピューティング</a:t>
            </a:r>
            <a:endParaRPr lang="en-US" altLang="ja-JP" sz="2400" dirty="0" smtClean="0">
              <a:solidFill>
                <a:srgbClr val="FFFFFF"/>
              </a:solidFill>
              <a:effectLst/>
              <a:latin typeface="Arial"/>
              <a:ea typeface="HGP創英角ｺﾞｼｯｸUB" pitchFamily="50" charset="-128"/>
              <a:cs typeface="Arial"/>
            </a:endParaRPr>
          </a:p>
          <a:p>
            <a:pPr algn="r"/>
            <a:r>
              <a:rPr lang="ja-JP" altLang="en-US" sz="2400" dirty="0" smtClean="0">
                <a:solidFill>
                  <a:srgbClr val="FFFFFF"/>
                </a:solidFill>
                <a:effectLst/>
                <a:latin typeface="Arial"/>
                <a:ea typeface="HGP創英角ｺﾞｼｯｸUB" pitchFamily="50" charset="-128"/>
                <a:cs typeface="Arial"/>
              </a:rPr>
              <a:t>と</a:t>
            </a:r>
            <a:r>
              <a:rPr lang="en-US" altLang="ja-JP" sz="2400" dirty="0" smtClean="0">
                <a:solidFill>
                  <a:srgbClr val="FFFFFF"/>
                </a:solidFill>
                <a:effectLst/>
                <a:latin typeface="Arial"/>
                <a:ea typeface="HGP創英角ｺﾞｼｯｸUB" pitchFamily="50" charset="-128"/>
                <a:cs typeface="Arial"/>
              </a:rPr>
              <a:t>Web</a:t>
            </a:r>
            <a:r>
              <a:rPr lang="ja-JP" altLang="en-US" sz="2400" dirty="0" smtClean="0">
                <a:solidFill>
                  <a:srgbClr val="FFFFFF"/>
                </a:solidFill>
                <a:effectLst/>
                <a:latin typeface="Arial"/>
                <a:ea typeface="HGP創英角ｺﾞｼｯｸUB" pitchFamily="50" charset="-128"/>
                <a:cs typeface="Arial"/>
              </a:rPr>
              <a:t>スケール</a:t>
            </a:r>
            <a:endParaRPr lang="en-US" altLang="ja-JP" sz="2400" dirty="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405567146"/>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クラウド・コンピューティングと</a:t>
            </a:r>
            <a:r>
              <a:rPr kumimoji="1" lang="en-US" altLang="ja-JP" dirty="0" smtClean="0"/>
              <a:t>Web</a:t>
            </a:r>
            <a:r>
              <a:rPr kumimoji="1" lang="ja-JP" altLang="en-US" dirty="0" smtClean="0"/>
              <a:t>スケール</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108</a:t>
            </a:fld>
            <a:endParaRPr kumimoji="1" lang="ja-JP" altLang="en-US"/>
          </a:p>
        </p:txBody>
      </p:sp>
      <p:cxnSp>
        <p:nvCxnSpPr>
          <p:cNvPr id="5" name="直線矢印コネクタ 4"/>
          <p:cNvCxnSpPr/>
          <p:nvPr/>
        </p:nvCxnSpPr>
        <p:spPr>
          <a:xfrm flipV="1">
            <a:off x="489955" y="1432655"/>
            <a:ext cx="0" cy="4459909"/>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9" name="直線矢印コネクタ 8"/>
          <p:cNvCxnSpPr/>
          <p:nvPr/>
        </p:nvCxnSpPr>
        <p:spPr>
          <a:xfrm flipV="1">
            <a:off x="489955" y="5892563"/>
            <a:ext cx="3835855" cy="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13" name="右矢印 12"/>
          <p:cNvSpPr/>
          <p:nvPr/>
        </p:nvSpPr>
        <p:spPr>
          <a:xfrm rot="18710056">
            <a:off x="-231888" y="3106964"/>
            <a:ext cx="5389898" cy="1355732"/>
          </a:xfrm>
          <a:custGeom>
            <a:avLst/>
            <a:gdLst>
              <a:gd name="connsiteX0" fmla="*/ 0 w 3139599"/>
              <a:gd name="connsiteY0" fmla="*/ 232092 h 928369"/>
              <a:gd name="connsiteX1" fmla="*/ 2675415 w 3139599"/>
              <a:gd name="connsiteY1" fmla="*/ 232092 h 928369"/>
              <a:gd name="connsiteX2" fmla="*/ 2675415 w 3139599"/>
              <a:gd name="connsiteY2" fmla="*/ 0 h 928369"/>
              <a:gd name="connsiteX3" fmla="*/ 3139599 w 3139599"/>
              <a:gd name="connsiteY3" fmla="*/ 464185 h 928369"/>
              <a:gd name="connsiteX4" fmla="*/ 2675415 w 3139599"/>
              <a:gd name="connsiteY4" fmla="*/ 928369 h 928369"/>
              <a:gd name="connsiteX5" fmla="*/ 2675415 w 3139599"/>
              <a:gd name="connsiteY5" fmla="*/ 696277 h 928369"/>
              <a:gd name="connsiteX6" fmla="*/ 0 w 3139599"/>
              <a:gd name="connsiteY6" fmla="*/ 696277 h 928369"/>
              <a:gd name="connsiteX7" fmla="*/ 0 w 3139599"/>
              <a:gd name="connsiteY7" fmla="*/ 232092 h 928369"/>
              <a:gd name="connsiteX0" fmla="*/ 0 w 3146045"/>
              <a:gd name="connsiteY0" fmla="*/ 477078 h 928369"/>
              <a:gd name="connsiteX1" fmla="*/ 2681861 w 3146045"/>
              <a:gd name="connsiteY1" fmla="*/ 232092 h 928369"/>
              <a:gd name="connsiteX2" fmla="*/ 2681861 w 3146045"/>
              <a:gd name="connsiteY2" fmla="*/ 0 h 928369"/>
              <a:gd name="connsiteX3" fmla="*/ 3146045 w 3146045"/>
              <a:gd name="connsiteY3" fmla="*/ 464185 h 928369"/>
              <a:gd name="connsiteX4" fmla="*/ 2681861 w 3146045"/>
              <a:gd name="connsiteY4" fmla="*/ 928369 h 928369"/>
              <a:gd name="connsiteX5" fmla="*/ 2681861 w 3146045"/>
              <a:gd name="connsiteY5" fmla="*/ 696277 h 928369"/>
              <a:gd name="connsiteX6" fmla="*/ 6446 w 3146045"/>
              <a:gd name="connsiteY6" fmla="*/ 696277 h 928369"/>
              <a:gd name="connsiteX7" fmla="*/ 0 w 3146045"/>
              <a:gd name="connsiteY7" fmla="*/ 477078 h 928369"/>
              <a:gd name="connsiteX0" fmla="*/ 12894 w 3158939"/>
              <a:gd name="connsiteY0" fmla="*/ 477078 h 928369"/>
              <a:gd name="connsiteX1" fmla="*/ 2694755 w 3158939"/>
              <a:gd name="connsiteY1" fmla="*/ 232092 h 928369"/>
              <a:gd name="connsiteX2" fmla="*/ 2694755 w 3158939"/>
              <a:gd name="connsiteY2" fmla="*/ 0 h 928369"/>
              <a:gd name="connsiteX3" fmla="*/ 3158939 w 3158939"/>
              <a:gd name="connsiteY3" fmla="*/ 464185 h 928369"/>
              <a:gd name="connsiteX4" fmla="*/ 2694755 w 3158939"/>
              <a:gd name="connsiteY4" fmla="*/ 928369 h 928369"/>
              <a:gd name="connsiteX5" fmla="*/ 2694755 w 3158939"/>
              <a:gd name="connsiteY5" fmla="*/ 696277 h 928369"/>
              <a:gd name="connsiteX6" fmla="*/ 0 w 3158939"/>
              <a:gd name="connsiteY6" fmla="*/ 483526 h 928369"/>
              <a:gd name="connsiteX7" fmla="*/ 12894 w 3158939"/>
              <a:gd name="connsiteY7" fmla="*/ 477078 h 92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8939" h="928369">
                <a:moveTo>
                  <a:pt x="12894" y="477078"/>
                </a:moveTo>
                <a:lnTo>
                  <a:pt x="2694755" y="232092"/>
                </a:lnTo>
                <a:lnTo>
                  <a:pt x="2694755" y="0"/>
                </a:lnTo>
                <a:lnTo>
                  <a:pt x="3158939" y="464185"/>
                </a:lnTo>
                <a:lnTo>
                  <a:pt x="2694755" y="928369"/>
                </a:lnTo>
                <a:lnTo>
                  <a:pt x="2694755" y="696277"/>
                </a:lnTo>
                <a:lnTo>
                  <a:pt x="0" y="483526"/>
                </a:lnTo>
                <a:lnTo>
                  <a:pt x="12894" y="477078"/>
                </a:lnTo>
                <a:close/>
              </a:path>
            </a:pathLst>
          </a:cu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8" name="図形グループ 17"/>
          <p:cNvGrpSpPr/>
          <p:nvPr/>
        </p:nvGrpSpPr>
        <p:grpSpPr>
          <a:xfrm>
            <a:off x="589685" y="5191222"/>
            <a:ext cx="131584" cy="275838"/>
            <a:chOff x="1305189" y="2570455"/>
            <a:chExt cx="969964" cy="2007872"/>
          </a:xfrm>
        </p:grpSpPr>
        <p:sp>
          <p:nvSpPr>
            <p:cNvPr id="19" name="円/楕円 18"/>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フローチャート: 論理積ゲート 19"/>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 name="図形グループ 20"/>
          <p:cNvGrpSpPr/>
          <p:nvPr/>
        </p:nvGrpSpPr>
        <p:grpSpPr>
          <a:xfrm>
            <a:off x="811908" y="5191222"/>
            <a:ext cx="131584" cy="275838"/>
            <a:chOff x="1305189" y="2570455"/>
            <a:chExt cx="969964" cy="2007872"/>
          </a:xfrm>
        </p:grpSpPr>
        <p:sp>
          <p:nvSpPr>
            <p:cNvPr id="22" name="円/楕円 21"/>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フローチャート: 論理積ゲート 22"/>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4" name="図形グループ 23"/>
          <p:cNvGrpSpPr/>
          <p:nvPr/>
        </p:nvGrpSpPr>
        <p:grpSpPr>
          <a:xfrm>
            <a:off x="682970" y="5094517"/>
            <a:ext cx="131584" cy="275838"/>
            <a:chOff x="1305189" y="2570455"/>
            <a:chExt cx="969964" cy="2007872"/>
          </a:xfrm>
        </p:grpSpPr>
        <p:sp>
          <p:nvSpPr>
            <p:cNvPr id="25" name="円/楕円 24"/>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フローチャート: 論理積ゲート 25"/>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7" name="図形グループ 26"/>
          <p:cNvGrpSpPr/>
          <p:nvPr/>
        </p:nvGrpSpPr>
        <p:grpSpPr>
          <a:xfrm>
            <a:off x="2733445" y="2149110"/>
            <a:ext cx="131584" cy="275838"/>
            <a:chOff x="1305189" y="2570455"/>
            <a:chExt cx="969964" cy="2007872"/>
          </a:xfrm>
        </p:grpSpPr>
        <p:sp>
          <p:nvSpPr>
            <p:cNvPr id="28" name="円/楕円 27"/>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フローチャート: 論理積ゲート 28"/>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0" name="図形グループ 29"/>
          <p:cNvGrpSpPr/>
          <p:nvPr/>
        </p:nvGrpSpPr>
        <p:grpSpPr>
          <a:xfrm>
            <a:off x="1063322" y="4473073"/>
            <a:ext cx="131584" cy="275838"/>
            <a:chOff x="1305189" y="2570455"/>
            <a:chExt cx="969964" cy="2007872"/>
          </a:xfrm>
        </p:grpSpPr>
        <p:sp>
          <p:nvSpPr>
            <p:cNvPr id="31" name="円/楕円 30"/>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フローチャート: 論理積ゲート 31"/>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3" name="図形グループ 32"/>
          <p:cNvGrpSpPr/>
          <p:nvPr/>
        </p:nvGrpSpPr>
        <p:grpSpPr>
          <a:xfrm>
            <a:off x="1285545" y="4473073"/>
            <a:ext cx="131584" cy="275838"/>
            <a:chOff x="1305189" y="2570455"/>
            <a:chExt cx="969964" cy="2007872"/>
          </a:xfrm>
        </p:grpSpPr>
        <p:sp>
          <p:nvSpPr>
            <p:cNvPr id="34" name="円/楕円 33"/>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フローチャート: 論理積ゲート 34"/>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6" name="図形グループ 35"/>
          <p:cNvGrpSpPr/>
          <p:nvPr/>
        </p:nvGrpSpPr>
        <p:grpSpPr>
          <a:xfrm>
            <a:off x="1156607" y="4376368"/>
            <a:ext cx="131584" cy="275838"/>
            <a:chOff x="1305189" y="2570455"/>
            <a:chExt cx="969964" cy="2007872"/>
          </a:xfrm>
        </p:grpSpPr>
        <p:sp>
          <p:nvSpPr>
            <p:cNvPr id="37" name="円/楕円 36"/>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フローチャート: 論理積ゲート 37"/>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9" name="図形グループ 38"/>
          <p:cNvGrpSpPr/>
          <p:nvPr/>
        </p:nvGrpSpPr>
        <p:grpSpPr>
          <a:xfrm>
            <a:off x="1253316" y="4608460"/>
            <a:ext cx="131584" cy="275838"/>
            <a:chOff x="1305189" y="2570455"/>
            <a:chExt cx="969964" cy="2007872"/>
          </a:xfrm>
        </p:grpSpPr>
        <p:sp>
          <p:nvSpPr>
            <p:cNvPr id="40" name="円/楕円 39"/>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フローチャート: 論理積ゲート 40"/>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2" name="図形グループ 41"/>
          <p:cNvGrpSpPr/>
          <p:nvPr/>
        </p:nvGrpSpPr>
        <p:grpSpPr>
          <a:xfrm>
            <a:off x="1475539" y="4608460"/>
            <a:ext cx="131584" cy="275838"/>
            <a:chOff x="1305189" y="2570455"/>
            <a:chExt cx="969964" cy="2007872"/>
          </a:xfrm>
        </p:grpSpPr>
        <p:sp>
          <p:nvSpPr>
            <p:cNvPr id="43" name="円/楕円 42"/>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フローチャート: 論理積ゲート 43"/>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5" name="図形グループ 44"/>
          <p:cNvGrpSpPr/>
          <p:nvPr/>
        </p:nvGrpSpPr>
        <p:grpSpPr>
          <a:xfrm>
            <a:off x="1346601" y="4511755"/>
            <a:ext cx="131584" cy="275838"/>
            <a:chOff x="1305189" y="2570455"/>
            <a:chExt cx="969964" cy="2007872"/>
          </a:xfrm>
        </p:grpSpPr>
        <p:sp>
          <p:nvSpPr>
            <p:cNvPr id="46" name="円/楕円 45"/>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フローチャート: 論理積ゲート 46"/>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 name="図形グループ 47"/>
          <p:cNvGrpSpPr/>
          <p:nvPr/>
        </p:nvGrpSpPr>
        <p:grpSpPr>
          <a:xfrm>
            <a:off x="1789924" y="3470309"/>
            <a:ext cx="131584" cy="275838"/>
            <a:chOff x="1305189" y="2570455"/>
            <a:chExt cx="969964" cy="2007872"/>
          </a:xfrm>
        </p:grpSpPr>
        <p:sp>
          <p:nvSpPr>
            <p:cNvPr id="49" name="円/楕円 48"/>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フローチャート: 論理積ゲート 49"/>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1" name="図形グループ 50"/>
          <p:cNvGrpSpPr/>
          <p:nvPr/>
        </p:nvGrpSpPr>
        <p:grpSpPr>
          <a:xfrm>
            <a:off x="2012147" y="3470309"/>
            <a:ext cx="131584" cy="275838"/>
            <a:chOff x="1305189" y="2570455"/>
            <a:chExt cx="969964" cy="2007872"/>
          </a:xfrm>
        </p:grpSpPr>
        <p:sp>
          <p:nvSpPr>
            <p:cNvPr id="52" name="円/楕円 51"/>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フローチャート: 論理積ゲート 52"/>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4" name="図形グループ 53"/>
          <p:cNvGrpSpPr/>
          <p:nvPr/>
        </p:nvGrpSpPr>
        <p:grpSpPr>
          <a:xfrm>
            <a:off x="1883209" y="3373604"/>
            <a:ext cx="131584" cy="275838"/>
            <a:chOff x="1305189" y="2570455"/>
            <a:chExt cx="969964" cy="2007872"/>
          </a:xfrm>
        </p:grpSpPr>
        <p:sp>
          <p:nvSpPr>
            <p:cNvPr id="55" name="円/楕円 54"/>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フローチャート: 論理積ゲート 55"/>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7" name="図形グループ 56"/>
          <p:cNvGrpSpPr/>
          <p:nvPr/>
        </p:nvGrpSpPr>
        <p:grpSpPr>
          <a:xfrm>
            <a:off x="1979918" y="3605696"/>
            <a:ext cx="131584" cy="275838"/>
            <a:chOff x="1305189" y="2570455"/>
            <a:chExt cx="969964" cy="2007872"/>
          </a:xfrm>
        </p:grpSpPr>
        <p:sp>
          <p:nvSpPr>
            <p:cNvPr id="58" name="円/楕円 57"/>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フローチャート: 論理積ゲート 58"/>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0" name="図形グループ 59"/>
          <p:cNvGrpSpPr/>
          <p:nvPr/>
        </p:nvGrpSpPr>
        <p:grpSpPr>
          <a:xfrm>
            <a:off x="2163726" y="3416367"/>
            <a:ext cx="131584" cy="275838"/>
            <a:chOff x="1305189" y="2570455"/>
            <a:chExt cx="969964" cy="2007872"/>
          </a:xfrm>
        </p:grpSpPr>
        <p:sp>
          <p:nvSpPr>
            <p:cNvPr id="61" name="円/楕円 60"/>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フローチャート: 論理積ゲート 61"/>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3" name="図形グループ 62"/>
          <p:cNvGrpSpPr/>
          <p:nvPr/>
        </p:nvGrpSpPr>
        <p:grpSpPr>
          <a:xfrm>
            <a:off x="2073203" y="3508991"/>
            <a:ext cx="131584" cy="275838"/>
            <a:chOff x="1305189" y="2570455"/>
            <a:chExt cx="969964" cy="2007872"/>
          </a:xfrm>
        </p:grpSpPr>
        <p:sp>
          <p:nvSpPr>
            <p:cNvPr id="64" name="円/楕円 63"/>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フローチャート: 論理積ゲート 64"/>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6" name="図形グループ 65"/>
          <p:cNvGrpSpPr/>
          <p:nvPr/>
        </p:nvGrpSpPr>
        <p:grpSpPr>
          <a:xfrm>
            <a:off x="1531288" y="3591063"/>
            <a:ext cx="131584" cy="275838"/>
            <a:chOff x="1305189" y="2570455"/>
            <a:chExt cx="969964" cy="2007872"/>
          </a:xfrm>
        </p:grpSpPr>
        <p:sp>
          <p:nvSpPr>
            <p:cNvPr id="67" name="円/楕円 66"/>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フローチャート: 論理積ゲート 67"/>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9" name="図形グループ 68"/>
          <p:cNvGrpSpPr/>
          <p:nvPr/>
        </p:nvGrpSpPr>
        <p:grpSpPr>
          <a:xfrm>
            <a:off x="1753511" y="3591063"/>
            <a:ext cx="131584" cy="275838"/>
            <a:chOff x="1305189" y="2570455"/>
            <a:chExt cx="969964" cy="2007872"/>
          </a:xfrm>
        </p:grpSpPr>
        <p:sp>
          <p:nvSpPr>
            <p:cNvPr id="70" name="円/楕円 69"/>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フローチャート: 論理積ゲート 70"/>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2" name="図形グループ 71"/>
          <p:cNvGrpSpPr/>
          <p:nvPr/>
        </p:nvGrpSpPr>
        <p:grpSpPr>
          <a:xfrm>
            <a:off x="1624573" y="3494358"/>
            <a:ext cx="131584" cy="275838"/>
            <a:chOff x="1305189" y="2570455"/>
            <a:chExt cx="969964" cy="2007872"/>
          </a:xfrm>
        </p:grpSpPr>
        <p:sp>
          <p:nvSpPr>
            <p:cNvPr id="73" name="円/楕円 72"/>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フローチャート: 論理積ゲート 73"/>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5" name="図形グループ 74"/>
          <p:cNvGrpSpPr/>
          <p:nvPr/>
        </p:nvGrpSpPr>
        <p:grpSpPr>
          <a:xfrm>
            <a:off x="1721282" y="3726450"/>
            <a:ext cx="131584" cy="275838"/>
            <a:chOff x="1305189" y="2570455"/>
            <a:chExt cx="969964" cy="2007872"/>
          </a:xfrm>
        </p:grpSpPr>
        <p:sp>
          <p:nvSpPr>
            <p:cNvPr id="76" name="円/楕円 75"/>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フローチャート: 論理積ゲート 76"/>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8" name="図形グループ 77"/>
          <p:cNvGrpSpPr/>
          <p:nvPr/>
        </p:nvGrpSpPr>
        <p:grpSpPr>
          <a:xfrm>
            <a:off x="1943505" y="3726450"/>
            <a:ext cx="131584" cy="275838"/>
            <a:chOff x="1305189" y="2570455"/>
            <a:chExt cx="969964" cy="2007872"/>
          </a:xfrm>
        </p:grpSpPr>
        <p:sp>
          <p:nvSpPr>
            <p:cNvPr id="79" name="円/楕円 78"/>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フローチャート: 論理積ゲート 79"/>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1" name="図形グループ 80"/>
          <p:cNvGrpSpPr/>
          <p:nvPr/>
        </p:nvGrpSpPr>
        <p:grpSpPr>
          <a:xfrm>
            <a:off x="1814567" y="3629745"/>
            <a:ext cx="131584" cy="275838"/>
            <a:chOff x="1305189" y="2570455"/>
            <a:chExt cx="969964" cy="2007872"/>
          </a:xfrm>
        </p:grpSpPr>
        <p:sp>
          <p:nvSpPr>
            <p:cNvPr id="82" name="円/楕円 81"/>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3" name="フローチャート: 論理積ゲート 82"/>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4" name="図形グループ 83"/>
          <p:cNvGrpSpPr/>
          <p:nvPr/>
        </p:nvGrpSpPr>
        <p:grpSpPr>
          <a:xfrm>
            <a:off x="2608682" y="2478263"/>
            <a:ext cx="131584" cy="275838"/>
            <a:chOff x="1305189" y="2570455"/>
            <a:chExt cx="969964" cy="2007872"/>
          </a:xfrm>
        </p:grpSpPr>
        <p:sp>
          <p:nvSpPr>
            <p:cNvPr id="85" name="円/楕円 84"/>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フローチャート: 論理積ゲート 85"/>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7" name="図形グループ 86"/>
          <p:cNvGrpSpPr/>
          <p:nvPr/>
        </p:nvGrpSpPr>
        <p:grpSpPr>
          <a:xfrm>
            <a:off x="2830905" y="2478263"/>
            <a:ext cx="131584" cy="275838"/>
            <a:chOff x="1305189" y="2570455"/>
            <a:chExt cx="969964" cy="2007872"/>
          </a:xfrm>
        </p:grpSpPr>
        <p:sp>
          <p:nvSpPr>
            <p:cNvPr id="88" name="円/楕円 87"/>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9" name="フローチャート: 論理積ゲート 88"/>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0" name="図形グループ 89"/>
          <p:cNvGrpSpPr/>
          <p:nvPr/>
        </p:nvGrpSpPr>
        <p:grpSpPr>
          <a:xfrm>
            <a:off x="2701967" y="2381558"/>
            <a:ext cx="131584" cy="275838"/>
            <a:chOff x="1305189" y="2570455"/>
            <a:chExt cx="969964" cy="2007872"/>
          </a:xfrm>
        </p:grpSpPr>
        <p:sp>
          <p:nvSpPr>
            <p:cNvPr id="91" name="円/楕円 90"/>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フローチャート: 論理積ゲート 91"/>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3" name="図形グループ 92"/>
          <p:cNvGrpSpPr/>
          <p:nvPr/>
        </p:nvGrpSpPr>
        <p:grpSpPr>
          <a:xfrm>
            <a:off x="2798676" y="2613650"/>
            <a:ext cx="131584" cy="275838"/>
            <a:chOff x="1305189" y="2570455"/>
            <a:chExt cx="969964" cy="2007872"/>
          </a:xfrm>
        </p:grpSpPr>
        <p:sp>
          <p:nvSpPr>
            <p:cNvPr id="94" name="円/楕円 93"/>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5" name="フローチャート: 論理積ゲート 94"/>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6" name="図形グループ 95"/>
          <p:cNvGrpSpPr/>
          <p:nvPr/>
        </p:nvGrpSpPr>
        <p:grpSpPr>
          <a:xfrm>
            <a:off x="3020899" y="2613650"/>
            <a:ext cx="131584" cy="275838"/>
            <a:chOff x="1305189" y="2570455"/>
            <a:chExt cx="969964" cy="2007872"/>
          </a:xfrm>
        </p:grpSpPr>
        <p:sp>
          <p:nvSpPr>
            <p:cNvPr id="97" name="円/楕円 96"/>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フローチャート: 論理積ゲート 97"/>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9" name="図形グループ 98"/>
          <p:cNvGrpSpPr/>
          <p:nvPr/>
        </p:nvGrpSpPr>
        <p:grpSpPr>
          <a:xfrm>
            <a:off x="2891961" y="2516945"/>
            <a:ext cx="131584" cy="275838"/>
            <a:chOff x="1305189" y="2570455"/>
            <a:chExt cx="969964" cy="2007872"/>
          </a:xfrm>
        </p:grpSpPr>
        <p:sp>
          <p:nvSpPr>
            <p:cNvPr id="100" name="円/楕円 99"/>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1" name="フローチャート: 論理積ゲート 100"/>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2" name="図形グループ 101"/>
          <p:cNvGrpSpPr/>
          <p:nvPr/>
        </p:nvGrpSpPr>
        <p:grpSpPr>
          <a:xfrm>
            <a:off x="2350046" y="2599017"/>
            <a:ext cx="131584" cy="275838"/>
            <a:chOff x="1305189" y="2570455"/>
            <a:chExt cx="969964" cy="2007872"/>
          </a:xfrm>
        </p:grpSpPr>
        <p:sp>
          <p:nvSpPr>
            <p:cNvPr id="103" name="円/楕円 102"/>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フローチャート: 論理積ゲート 103"/>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5" name="図形グループ 104"/>
          <p:cNvGrpSpPr/>
          <p:nvPr/>
        </p:nvGrpSpPr>
        <p:grpSpPr>
          <a:xfrm>
            <a:off x="2572269" y="2599017"/>
            <a:ext cx="131584" cy="275838"/>
            <a:chOff x="1305189" y="2570455"/>
            <a:chExt cx="969964" cy="2007872"/>
          </a:xfrm>
        </p:grpSpPr>
        <p:sp>
          <p:nvSpPr>
            <p:cNvPr id="106" name="円/楕円 105"/>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フローチャート: 論理積ゲート 106"/>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8" name="図形グループ 107"/>
          <p:cNvGrpSpPr/>
          <p:nvPr/>
        </p:nvGrpSpPr>
        <p:grpSpPr>
          <a:xfrm>
            <a:off x="2443331" y="2502312"/>
            <a:ext cx="131584" cy="275838"/>
            <a:chOff x="1305189" y="2570455"/>
            <a:chExt cx="969964" cy="2007872"/>
          </a:xfrm>
        </p:grpSpPr>
        <p:sp>
          <p:nvSpPr>
            <p:cNvPr id="109" name="円/楕円 108"/>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フローチャート: 論理積ゲート 109"/>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1" name="図形グループ 110"/>
          <p:cNvGrpSpPr/>
          <p:nvPr/>
        </p:nvGrpSpPr>
        <p:grpSpPr>
          <a:xfrm>
            <a:off x="2540040" y="2734404"/>
            <a:ext cx="131584" cy="275838"/>
            <a:chOff x="1305189" y="2570455"/>
            <a:chExt cx="969964" cy="2007872"/>
          </a:xfrm>
        </p:grpSpPr>
        <p:sp>
          <p:nvSpPr>
            <p:cNvPr id="112" name="円/楕円 111"/>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3" name="フローチャート: 論理積ゲート 112"/>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4" name="図形グループ 113"/>
          <p:cNvGrpSpPr/>
          <p:nvPr/>
        </p:nvGrpSpPr>
        <p:grpSpPr>
          <a:xfrm>
            <a:off x="2762263" y="2734404"/>
            <a:ext cx="131584" cy="275838"/>
            <a:chOff x="1305189" y="2570455"/>
            <a:chExt cx="969964" cy="2007872"/>
          </a:xfrm>
        </p:grpSpPr>
        <p:sp>
          <p:nvSpPr>
            <p:cNvPr id="115" name="円/楕円 114"/>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フローチャート: 論理積ゲート 115"/>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7" name="図形グループ 116"/>
          <p:cNvGrpSpPr/>
          <p:nvPr/>
        </p:nvGrpSpPr>
        <p:grpSpPr>
          <a:xfrm>
            <a:off x="2633325" y="2637699"/>
            <a:ext cx="131584" cy="275838"/>
            <a:chOff x="1305189" y="2570455"/>
            <a:chExt cx="969964" cy="2007872"/>
          </a:xfrm>
        </p:grpSpPr>
        <p:sp>
          <p:nvSpPr>
            <p:cNvPr id="118" name="円/楕円 117"/>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 name="フローチャート: 論理積ゲート 118"/>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0" name="図形グループ 119"/>
          <p:cNvGrpSpPr/>
          <p:nvPr/>
        </p:nvGrpSpPr>
        <p:grpSpPr>
          <a:xfrm>
            <a:off x="2309861" y="2245815"/>
            <a:ext cx="131584" cy="275838"/>
            <a:chOff x="1305189" y="2570455"/>
            <a:chExt cx="969964" cy="2007872"/>
          </a:xfrm>
        </p:grpSpPr>
        <p:sp>
          <p:nvSpPr>
            <p:cNvPr id="121" name="円/楕円 120"/>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フローチャート: 論理積ゲート 121"/>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3" name="図形グループ 122"/>
          <p:cNvGrpSpPr/>
          <p:nvPr/>
        </p:nvGrpSpPr>
        <p:grpSpPr>
          <a:xfrm>
            <a:off x="2532084" y="2245815"/>
            <a:ext cx="131584" cy="275838"/>
            <a:chOff x="1305189" y="2570455"/>
            <a:chExt cx="969964" cy="2007872"/>
          </a:xfrm>
        </p:grpSpPr>
        <p:sp>
          <p:nvSpPr>
            <p:cNvPr id="124" name="円/楕円 123"/>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5" name="フローチャート: 論理積ゲート 124"/>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6" name="図形グループ 125"/>
          <p:cNvGrpSpPr/>
          <p:nvPr/>
        </p:nvGrpSpPr>
        <p:grpSpPr>
          <a:xfrm>
            <a:off x="2403146" y="2149110"/>
            <a:ext cx="131584" cy="275838"/>
            <a:chOff x="1305189" y="2570455"/>
            <a:chExt cx="969964" cy="2007872"/>
          </a:xfrm>
        </p:grpSpPr>
        <p:sp>
          <p:nvSpPr>
            <p:cNvPr id="127" name="円/楕円 126"/>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フローチャート: 論理積ゲート 127"/>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9" name="図形グループ 128"/>
          <p:cNvGrpSpPr/>
          <p:nvPr/>
        </p:nvGrpSpPr>
        <p:grpSpPr>
          <a:xfrm>
            <a:off x="2499855" y="2381202"/>
            <a:ext cx="131584" cy="275838"/>
            <a:chOff x="1305189" y="2570455"/>
            <a:chExt cx="969964" cy="2007872"/>
          </a:xfrm>
        </p:grpSpPr>
        <p:sp>
          <p:nvSpPr>
            <p:cNvPr id="130" name="円/楕円 129"/>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フローチャート: 論理積ゲート 130"/>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2" name="図形グループ 131"/>
          <p:cNvGrpSpPr/>
          <p:nvPr/>
        </p:nvGrpSpPr>
        <p:grpSpPr>
          <a:xfrm>
            <a:off x="2722078" y="2381202"/>
            <a:ext cx="131584" cy="275838"/>
            <a:chOff x="1305189" y="2570455"/>
            <a:chExt cx="969964" cy="2007872"/>
          </a:xfrm>
        </p:grpSpPr>
        <p:sp>
          <p:nvSpPr>
            <p:cNvPr id="133" name="円/楕円 132"/>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フローチャート: 論理積ゲート 133"/>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5" name="図形グループ 134"/>
          <p:cNvGrpSpPr/>
          <p:nvPr/>
        </p:nvGrpSpPr>
        <p:grpSpPr>
          <a:xfrm>
            <a:off x="2593140" y="2284497"/>
            <a:ext cx="131584" cy="275838"/>
            <a:chOff x="1305189" y="2570455"/>
            <a:chExt cx="969964" cy="2007872"/>
          </a:xfrm>
        </p:grpSpPr>
        <p:sp>
          <p:nvSpPr>
            <p:cNvPr id="136" name="円/楕円 135"/>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7" name="フローチャート: 論理積ゲート 136"/>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8" name="図形グループ 137"/>
          <p:cNvGrpSpPr/>
          <p:nvPr/>
        </p:nvGrpSpPr>
        <p:grpSpPr>
          <a:xfrm>
            <a:off x="2051225" y="2366569"/>
            <a:ext cx="131584" cy="275838"/>
            <a:chOff x="1305189" y="2570455"/>
            <a:chExt cx="969964" cy="2007872"/>
          </a:xfrm>
        </p:grpSpPr>
        <p:sp>
          <p:nvSpPr>
            <p:cNvPr id="139" name="円/楕円 138"/>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0" name="フローチャート: 論理積ゲート 139"/>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1" name="図形グループ 140"/>
          <p:cNvGrpSpPr/>
          <p:nvPr/>
        </p:nvGrpSpPr>
        <p:grpSpPr>
          <a:xfrm>
            <a:off x="2273448" y="2366569"/>
            <a:ext cx="131584" cy="275838"/>
            <a:chOff x="1305189" y="2570455"/>
            <a:chExt cx="969964" cy="2007872"/>
          </a:xfrm>
        </p:grpSpPr>
        <p:sp>
          <p:nvSpPr>
            <p:cNvPr id="142" name="円/楕円 141"/>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フローチャート: 論理積ゲート 142"/>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4" name="図形グループ 143"/>
          <p:cNvGrpSpPr/>
          <p:nvPr/>
        </p:nvGrpSpPr>
        <p:grpSpPr>
          <a:xfrm>
            <a:off x="2144510" y="2269864"/>
            <a:ext cx="131584" cy="275838"/>
            <a:chOff x="1305189" y="2570455"/>
            <a:chExt cx="969964" cy="2007872"/>
          </a:xfrm>
        </p:grpSpPr>
        <p:sp>
          <p:nvSpPr>
            <p:cNvPr id="145" name="円/楕円 144"/>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フローチャート: 論理積ゲート 145"/>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7" name="図形グループ 146"/>
          <p:cNvGrpSpPr/>
          <p:nvPr/>
        </p:nvGrpSpPr>
        <p:grpSpPr>
          <a:xfrm>
            <a:off x="2241219" y="2501956"/>
            <a:ext cx="131584" cy="275838"/>
            <a:chOff x="1305189" y="2570455"/>
            <a:chExt cx="969964" cy="2007872"/>
          </a:xfrm>
        </p:grpSpPr>
        <p:sp>
          <p:nvSpPr>
            <p:cNvPr id="148" name="円/楕円 147"/>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9" name="フローチャート: 論理積ゲート 148"/>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0" name="図形グループ 149"/>
          <p:cNvGrpSpPr/>
          <p:nvPr/>
        </p:nvGrpSpPr>
        <p:grpSpPr>
          <a:xfrm>
            <a:off x="2463442" y="2501956"/>
            <a:ext cx="131584" cy="275838"/>
            <a:chOff x="1305189" y="2570455"/>
            <a:chExt cx="969964" cy="2007872"/>
          </a:xfrm>
        </p:grpSpPr>
        <p:sp>
          <p:nvSpPr>
            <p:cNvPr id="151" name="円/楕円 150"/>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2" name="フローチャート: 論理積ゲート 151"/>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3" name="図形グループ 152"/>
          <p:cNvGrpSpPr/>
          <p:nvPr/>
        </p:nvGrpSpPr>
        <p:grpSpPr>
          <a:xfrm>
            <a:off x="2334504" y="2405251"/>
            <a:ext cx="131584" cy="275838"/>
            <a:chOff x="1305189" y="2570455"/>
            <a:chExt cx="969964" cy="2007872"/>
          </a:xfrm>
        </p:grpSpPr>
        <p:sp>
          <p:nvSpPr>
            <p:cNvPr id="154" name="円/楕円 153"/>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5" name="フローチャート: 論理積ゲート 154"/>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6" name="図形グループ 155"/>
          <p:cNvGrpSpPr/>
          <p:nvPr/>
        </p:nvGrpSpPr>
        <p:grpSpPr>
          <a:xfrm>
            <a:off x="2898033" y="2255230"/>
            <a:ext cx="131584" cy="275838"/>
            <a:chOff x="1305189" y="2570455"/>
            <a:chExt cx="969964" cy="2007872"/>
          </a:xfrm>
        </p:grpSpPr>
        <p:sp>
          <p:nvSpPr>
            <p:cNvPr id="157" name="円/楕円 156"/>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8" name="フローチャート: 論理積ゲート 157"/>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59" name="図形グループ 158"/>
          <p:cNvGrpSpPr/>
          <p:nvPr/>
        </p:nvGrpSpPr>
        <p:grpSpPr>
          <a:xfrm>
            <a:off x="1011327" y="5310148"/>
            <a:ext cx="195054" cy="110026"/>
            <a:chOff x="6769100" y="1390650"/>
            <a:chExt cx="317500" cy="157483"/>
          </a:xfrm>
        </p:grpSpPr>
        <p:sp>
          <p:nvSpPr>
            <p:cNvPr id="160" name="正方形/長方形 15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1" name="円/楕円 16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2" name="直線コネクタ 161"/>
            <p:cNvCxnSpPr>
              <a:stCxn id="161" idx="6"/>
              <a:endCxn id="16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3" name="図形グループ 162"/>
          <p:cNvGrpSpPr/>
          <p:nvPr/>
        </p:nvGrpSpPr>
        <p:grpSpPr>
          <a:xfrm>
            <a:off x="1017348" y="5443972"/>
            <a:ext cx="195054" cy="110026"/>
            <a:chOff x="6769100" y="1390650"/>
            <a:chExt cx="317500" cy="157483"/>
          </a:xfrm>
        </p:grpSpPr>
        <p:sp>
          <p:nvSpPr>
            <p:cNvPr id="164" name="正方形/長方形 16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5" name="円/楕円 16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6" name="直線コネクタ 165"/>
            <p:cNvCxnSpPr>
              <a:stCxn id="165" idx="6"/>
              <a:endCxn id="16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7" name="図形グループ 166"/>
          <p:cNvGrpSpPr/>
          <p:nvPr/>
        </p:nvGrpSpPr>
        <p:grpSpPr>
          <a:xfrm>
            <a:off x="1235776" y="5312689"/>
            <a:ext cx="195054" cy="110026"/>
            <a:chOff x="6769100" y="1390650"/>
            <a:chExt cx="317500" cy="157483"/>
          </a:xfrm>
        </p:grpSpPr>
        <p:sp>
          <p:nvSpPr>
            <p:cNvPr id="168" name="正方形/長方形 16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9" name="円/楕円 16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0" name="直線コネクタ 169"/>
            <p:cNvCxnSpPr>
              <a:stCxn id="169" idx="6"/>
              <a:endCxn id="16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1" name="図形グループ 170"/>
          <p:cNvGrpSpPr/>
          <p:nvPr/>
        </p:nvGrpSpPr>
        <p:grpSpPr>
          <a:xfrm>
            <a:off x="1241797" y="5446513"/>
            <a:ext cx="195054" cy="110026"/>
            <a:chOff x="6769100" y="1390650"/>
            <a:chExt cx="317500" cy="157483"/>
          </a:xfrm>
        </p:grpSpPr>
        <p:sp>
          <p:nvSpPr>
            <p:cNvPr id="172" name="正方形/長方形 17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3" name="円/楕円 17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4" name="直線コネクタ 173"/>
            <p:cNvCxnSpPr>
              <a:stCxn id="173" idx="6"/>
              <a:endCxn id="17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75" name="フローチャート: 磁気ディスク 174"/>
          <p:cNvSpPr/>
          <p:nvPr/>
        </p:nvSpPr>
        <p:spPr>
          <a:xfrm>
            <a:off x="1490713" y="5313087"/>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76" name="図形グループ 175"/>
          <p:cNvGrpSpPr/>
          <p:nvPr/>
        </p:nvGrpSpPr>
        <p:grpSpPr>
          <a:xfrm>
            <a:off x="1744223" y="4431739"/>
            <a:ext cx="195054" cy="110026"/>
            <a:chOff x="6769100" y="1390650"/>
            <a:chExt cx="317500" cy="157483"/>
          </a:xfrm>
        </p:grpSpPr>
        <p:sp>
          <p:nvSpPr>
            <p:cNvPr id="177" name="正方形/長方形 17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8" name="円/楕円 17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9" name="直線コネクタ 178"/>
            <p:cNvCxnSpPr>
              <a:stCxn id="178" idx="6"/>
              <a:endCxn id="17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0" name="図形グループ 179"/>
          <p:cNvGrpSpPr/>
          <p:nvPr/>
        </p:nvGrpSpPr>
        <p:grpSpPr>
          <a:xfrm>
            <a:off x="1750244" y="4565563"/>
            <a:ext cx="195054" cy="110026"/>
            <a:chOff x="6769100" y="1390650"/>
            <a:chExt cx="317500" cy="157483"/>
          </a:xfrm>
        </p:grpSpPr>
        <p:sp>
          <p:nvSpPr>
            <p:cNvPr id="181" name="正方形/長方形 18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2" name="円/楕円 18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3" name="直線コネクタ 182"/>
            <p:cNvCxnSpPr>
              <a:stCxn id="182" idx="6"/>
              <a:endCxn id="18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4" name="図形グループ 183"/>
          <p:cNvGrpSpPr/>
          <p:nvPr/>
        </p:nvGrpSpPr>
        <p:grpSpPr>
          <a:xfrm>
            <a:off x="1968672" y="4434280"/>
            <a:ext cx="195054" cy="110026"/>
            <a:chOff x="6769100" y="1390650"/>
            <a:chExt cx="317500" cy="157483"/>
          </a:xfrm>
        </p:grpSpPr>
        <p:sp>
          <p:nvSpPr>
            <p:cNvPr id="185" name="正方形/長方形 18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6" name="円/楕円 18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7" name="直線コネクタ 186"/>
            <p:cNvCxnSpPr>
              <a:stCxn id="186" idx="6"/>
              <a:endCxn id="18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8" name="図形グループ 187"/>
          <p:cNvGrpSpPr/>
          <p:nvPr/>
        </p:nvGrpSpPr>
        <p:grpSpPr>
          <a:xfrm>
            <a:off x="1974693" y="4568104"/>
            <a:ext cx="195054" cy="110026"/>
            <a:chOff x="6769100" y="1390650"/>
            <a:chExt cx="317500" cy="157483"/>
          </a:xfrm>
        </p:grpSpPr>
        <p:sp>
          <p:nvSpPr>
            <p:cNvPr id="189" name="正方形/長方形 18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0" name="円/楕円 18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1" name="直線コネクタ 190"/>
            <p:cNvCxnSpPr>
              <a:stCxn id="190" idx="6"/>
              <a:endCxn id="18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92" name="フローチャート: 磁気ディスク 191"/>
          <p:cNvSpPr/>
          <p:nvPr/>
        </p:nvSpPr>
        <p:spPr>
          <a:xfrm>
            <a:off x="2223609" y="4434678"/>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93" name="図形グループ 192"/>
          <p:cNvGrpSpPr/>
          <p:nvPr/>
        </p:nvGrpSpPr>
        <p:grpSpPr>
          <a:xfrm>
            <a:off x="1748591" y="4695497"/>
            <a:ext cx="195054" cy="110026"/>
            <a:chOff x="6769100" y="1390650"/>
            <a:chExt cx="317500" cy="157483"/>
          </a:xfrm>
        </p:grpSpPr>
        <p:sp>
          <p:nvSpPr>
            <p:cNvPr id="194" name="正方形/長方形 19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5" name="円/楕円 19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6" name="直線コネクタ 195"/>
            <p:cNvCxnSpPr>
              <a:stCxn id="195" idx="6"/>
              <a:endCxn id="19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7" name="図形グループ 196"/>
          <p:cNvGrpSpPr/>
          <p:nvPr/>
        </p:nvGrpSpPr>
        <p:grpSpPr>
          <a:xfrm>
            <a:off x="1754612" y="4829321"/>
            <a:ext cx="195054" cy="110026"/>
            <a:chOff x="6769100" y="1390650"/>
            <a:chExt cx="317500" cy="157483"/>
          </a:xfrm>
        </p:grpSpPr>
        <p:sp>
          <p:nvSpPr>
            <p:cNvPr id="198" name="正方形/長方形 19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9" name="円/楕円 19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0" name="直線コネクタ 199"/>
            <p:cNvCxnSpPr>
              <a:stCxn id="199" idx="6"/>
              <a:endCxn id="19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1" name="図形グループ 200"/>
          <p:cNvGrpSpPr/>
          <p:nvPr/>
        </p:nvGrpSpPr>
        <p:grpSpPr>
          <a:xfrm>
            <a:off x="1973040" y="4698038"/>
            <a:ext cx="195054" cy="110026"/>
            <a:chOff x="6769100" y="1390650"/>
            <a:chExt cx="317500" cy="157483"/>
          </a:xfrm>
        </p:grpSpPr>
        <p:sp>
          <p:nvSpPr>
            <p:cNvPr id="202" name="正方形/長方形 20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3" name="円/楕円 20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4" name="直線コネクタ 203"/>
            <p:cNvCxnSpPr>
              <a:stCxn id="203" idx="6"/>
              <a:endCxn id="20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5" name="図形グループ 204"/>
          <p:cNvGrpSpPr/>
          <p:nvPr/>
        </p:nvGrpSpPr>
        <p:grpSpPr>
          <a:xfrm>
            <a:off x="1979061" y="4831862"/>
            <a:ext cx="195054" cy="110026"/>
            <a:chOff x="6769100" y="1390650"/>
            <a:chExt cx="317500" cy="157483"/>
          </a:xfrm>
        </p:grpSpPr>
        <p:sp>
          <p:nvSpPr>
            <p:cNvPr id="206" name="正方形/長方形 20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7" name="円/楕円 20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8" name="直線コネクタ 207"/>
            <p:cNvCxnSpPr>
              <a:stCxn id="207" idx="6"/>
              <a:endCxn id="20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09" name="フローチャート: 磁気ディスク 208"/>
          <p:cNvSpPr/>
          <p:nvPr/>
        </p:nvSpPr>
        <p:spPr>
          <a:xfrm>
            <a:off x="2227977" y="4698436"/>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12" name="図形グループ 311"/>
          <p:cNvGrpSpPr/>
          <p:nvPr/>
        </p:nvGrpSpPr>
        <p:grpSpPr>
          <a:xfrm>
            <a:off x="3171108" y="2441553"/>
            <a:ext cx="195054" cy="110026"/>
            <a:chOff x="6769100" y="1390650"/>
            <a:chExt cx="317500" cy="157483"/>
          </a:xfrm>
        </p:grpSpPr>
        <p:sp>
          <p:nvSpPr>
            <p:cNvPr id="313" name="正方形/長方形 31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4" name="円/楕円 31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5" name="直線コネクタ 314"/>
            <p:cNvCxnSpPr>
              <a:stCxn id="314" idx="6"/>
              <a:endCxn id="31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6" name="図形グループ 315"/>
          <p:cNvGrpSpPr/>
          <p:nvPr/>
        </p:nvGrpSpPr>
        <p:grpSpPr>
          <a:xfrm>
            <a:off x="3177129" y="2575377"/>
            <a:ext cx="195054" cy="110026"/>
            <a:chOff x="6769100" y="1390650"/>
            <a:chExt cx="317500" cy="157483"/>
          </a:xfrm>
        </p:grpSpPr>
        <p:sp>
          <p:nvSpPr>
            <p:cNvPr id="317" name="正方形/長方形 31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8" name="円/楕円 31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9" name="直線コネクタ 318"/>
            <p:cNvCxnSpPr>
              <a:stCxn id="318" idx="6"/>
              <a:endCxn id="31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0" name="図形グループ 319"/>
          <p:cNvGrpSpPr/>
          <p:nvPr/>
        </p:nvGrpSpPr>
        <p:grpSpPr>
          <a:xfrm>
            <a:off x="3395557" y="2444094"/>
            <a:ext cx="195054" cy="110026"/>
            <a:chOff x="6769100" y="1390650"/>
            <a:chExt cx="317500" cy="157483"/>
          </a:xfrm>
        </p:grpSpPr>
        <p:sp>
          <p:nvSpPr>
            <p:cNvPr id="321" name="正方形/長方形 32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2" name="円/楕円 32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3" name="直線コネクタ 322"/>
            <p:cNvCxnSpPr>
              <a:stCxn id="322" idx="6"/>
              <a:endCxn id="32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4" name="図形グループ 323"/>
          <p:cNvGrpSpPr/>
          <p:nvPr/>
        </p:nvGrpSpPr>
        <p:grpSpPr>
          <a:xfrm>
            <a:off x="3401578" y="2577918"/>
            <a:ext cx="195054" cy="110026"/>
            <a:chOff x="6769100" y="1390650"/>
            <a:chExt cx="317500" cy="157483"/>
          </a:xfrm>
        </p:grpSpPr>
        <p:sp>
          <p:nvSpPr>
            <p:cNvPr id="325" name="正方形/長方形 32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6" name="円/楕円 32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7" name="直線コネクタ 326"/>
            <p:cNvCxnSpPr>
              <a:stCxn id="326" idx="6"/>
              <a:endCxn id="32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28" name="フローチャート: 磁気ディスク 327"/>
          <p:cNvSpPr/>
          <p:nvPr/>
        </p:nvSpPr>
        <p:spPr>
          <a:xfrm>
            <a:off x="4153996" y="2444492"/>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29" name="図形グループ 328"/>
          <p:cNvGrpSpPr/>
          <p:nvPr/>
        </p:nvGrpSpPr>
        <p:grpSpPr>
          <a:xfrm>
            <a:off x="3175476" y="2705311"/>
            <a:ext cx="195054" cy="110026"/>
            <a:chOff x="6769100" y="1390650"/>
            <a:chExt cx="317500" cy="157483"/>
          </a:xfrm>
        </p:grpSpPr>
        <p:sp>
          <p:nvSpPr>
            <p:cNvPr id="330" name="正方形/長方形 32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1" name="円/楕円 33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32" name="直線コネクタ 331"/>
            <p:cNvCxnSpPr>
              <a:stCxn id="331" idx="6"/>
              <a:endCxn id="33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33" name="図形グループ 332"/>
          <p:cNvGrpSpPr/>
          <p:nvPr/>
        </p:nvGrpSpPr>
        <p:grpSpPr>
          <a:xfrm>
            <a:off x="3181497" y="2839135"/>
            <a:ext cx="195054" cy="110026"/>
            <a:chOff x="6769100" y="1390650"/>
            <a:chExt cx="317500" cy="157483"/>
          </a:xfrm>
        </p:grpSpPr>
        <p:sp>
          <p:nvSpPr>
            <p:cNvPr id="334" name="正方形/長方形 33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5" name="円/楕円 33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36" name="直線コネクタ 335"/>
            <p:cNvCxnSpPr>
              <a:stCxn id="335" idx="6"/>
              <a:endCxn id="33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37" name="図形グループ 336"/>
          <p:cNvGrpSpPr/>
          <p:nvPr/>
        </p:nvGrpSpPr>
        <p:grpSpPr>
          <a:xfrm>
            <a:off x="3399925" y="2707852"/>
            <a:ext cx="195054" cy="110026"/>
            <a:chOff x="6769100" y="1390650"/>
            <a:chExt cx="317500" cy="157483"/>
          </a:xfrm>
        </p:grpSpPr>
        <p:sp>
          <p:nvSpPr>
            <p:cNvPr id="338" name="正方形/長方形 33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9" name="円/楕円 33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0" name="直線コネクタ 339"/>
            <p:cNvCxnSpPr>
              <a:stCxn id="339" idx="6"/>
              <a:endCxn id="33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41" name="図形グループ 340"/>
          <p:cNvGrpSpPr/>
          <p:nvPr/>
        </p:nvGrpSpPr>
        <p:grpSpPr>
          <a:xfrm>
            <a:off x="3405946" y="2841676"/>
            <a:ext cx="195054" cy="110026"/>
            <a:chOff x="6769100" y="1390650"/>
            <a:chExt cx="317500" cy="157483"/>
          </a:xfrm>
        </p:grpSpPr>
        <p:sp>
          <p:nvSpPr>
            <p:cNvPr id="342" name="正方形/長方形 34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3" name="円/楕円 34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4" name="直線コネクタ 343"/>
            <p:cNvCxnSpPr>
              <a:stCxn id="343" idx="6"/>
              <a:endCxn id="34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45" name="フローチャート: 磁気ディスク 344"/>
          <p:cNvSpPr/>
          <p:nvPr/>
        </p:nvSpPr>
        <p:spPr>
          <a:xfrm>
            <a:off x="4158364" y="2708250"/>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10" name="図形グループ 209"/>
          <p:cNvGrpSpPr/>
          <p:nvPr/>
        </p:nvGrpSpPr>
        <p:grpSpPr>
          <a:xfrm>
            <a:off x="2962490" y="2970539"/>
            <a:ext cx="195054" cy="110026"/>
            <a:chOff x="6769100" y="1390650"/>
            <a:chExt cx="317500" cy="157483"/>
          </a:xfrm>
        </p:grpSpPr>
        <p:sp>
          <p:nvSpPr>
            <p:cNvPr id="211" name="正方形/長方形 21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2" name="円/楕円 21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3" name="直線コネクタ 212"/>
            <p:cNvCxnSpPr>
              <a:stCxn id="212" idx="6"/>
              <a:endCxn id="21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4" name="図形グループ 213"/>
          <p:cNvGrpSpPr/>
          <p:nvPr/>
        </p:nvGrpSpPr>
        <p:grpSpPr>
          <a:xfrm>
            <a:off x="2968511" y="3104363"/>
            <a:ext cx="195054" cy="110026"/>
            <a:chOff x="6769100" y="1390650"/>
            <a:chExt cx="317500" cy="157483"/>
          </a:xfrm>
        </p:grpSpPr>
        <p:sp>
          <p:nvSpPr>
            <p:cNvPr id="215" name="正方形/長方形 2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6" name="円/楕円 2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7" name="直線コネクタ 216"/>
            <p:cNvCxnSpPr>
              <a:stCxn id="216" idx="6"/>
              <a:endCxn id="21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8" name="図形グループ 217"/>
          <p:cNvGrpSpPr/>
          <p:nvPr/>
        </p:nvGrpSpPr>
        <p:grpSpPr>
          <a:xfrm>
            <a:off x="3186939" y="2973080"/>
            <a:ext cx="195054" cy="110026"/>
            <a:chOff x="6769100" y="1390650"/>
            <a:chExt cx="317500" cy="157483"/>
          </a:xfrm>
        </p:grpSpPr>
        <p:sp>
          <p:nvSpPr>
            <p:cNvPr id="219" name="正方形/長方形 2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0" name="円/楕円 2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1" name="直線コネクタ 220"/>
            <p:cNvCxnSpPr>
              <a:stCxn id="220" idx="6"/>
              <a:endCxn id="21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2" name="図形グループ 221"/>
          <p:cNvGrpSpPr/>
          <p:nvPr/>
        </p:nvGrpSpPr>
        <p:grpSpPr>
          <a:xfrm>
            <a:off x="3192960" y="3106904"/>
            <a:ext cx="195054" cy="110026"/>
            <a:chOff x="6769100" y="1390650"/>
            <a:chExt cx="317500" cy="157483"/>
          </a:xfrm>
        </p:grpSpPr>
        <p:sp>
          <p:nvSpPr>
            <p:cNvPr id="223" name="正方形/長方形 22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4" name="円/楕円 22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5" name="直線コネクタ 224"/>
            <p:cNvCxnSpPr>
              <a:stCxn id="224" idx="6"/>
              <a:endCxn id="22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7" name="図形グループ 226"/>
          <p:cNvGrpSpPr/>
          <p:nvPr/>
        </p:nvGrpSpPr>
        <p:grpSpPr>
          <a:xfrm>
            <a:off x="2966858" y="3234297"/>
            <a:ext cx="195054" cy="110026"/>
            <a:chOff x="6769100" y="1390650"/>
            <a:chExt cx="317500" cy="157483"/>
          </a:xfrm>
        </p:grpSpPr>
        <p:sp>
          <p:nvSpPr>
            <p:cNvPr id="228" name="正方形/長方形 22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9" name="円/楕円 22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0" name="直線コネクタ 229"/>
            <p:cNvCxnSpPr>
              <a:stCxn id="229" idx="6"/>
              <a:endCxn id="22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1" name="図形グループ 230"/>
          <p:cNvGrpSpPr/>
          <p:nvPr/>
        </p:nvGrpSpPr>
        <p:grpSpPr>
          <a:xfrm>
            <a:off x="2972879" y="3368121"/>
            <a:ext cx="195054" cy="110026"/>
            <a:chOff x="6769100" y="1390650"/>
            <a:chExt cx="317500" cy="157483"/>
          </a:xfrm>
        </p:grpSpPr>
        <p:sp>
          <p:nvSpPr>
            <p:cNvPr id="232" name="正方形/長方形 23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3" name="円/楕円 23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4" name="直線コネクタ 233"/>
            <p:cNvCxnSpPr>
              <a:stCxn id="233" idx="6"/>
              <a:endCxn id="23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5" name="図形グループ 234"/>
          <p:cNvGrpSpPr/>
          <p:nvPr/>
        </p:nvGrpSpPr>
        <p:grpSpPr>
          <a:xfrm>
            <a:off x="3191307" y="3236838"/>
            <a:ext cx="195054" cy="110026"/>
            <a:chOff x="6769100" y="1390650"/>
            <a:chExt cx="317500" cy="157483"/>
          </a:xfrm>
        </p:grpSpPr>
        <p:sp>
          <p:nvSpPr>
            <p:cNvPr id="236" name="正方形/長方形 23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7" name="円/楕円 23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8" name="直線コネクタ 237"/>
            <p:cNvCxnSpPr>
              <a:stCxn id="237" idx="6"/>
              <a:endCxn id="23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9" name="図形グループ 238"/>
          <p:cNvGrpSpPr/>
          <p:nvPr/>
        </p:nvGrpSpPr>
        <p:grpSpPr>
          <a:xfrm>
            <a:off x="3197328" y="3370662"/>
            <a:ext cx="195054" cy="110026"/>
            <a:chOff x="6769100" y="1390650"/>
            <a:chExt cx="317500" cy="157483"/>
          </a:xfrm>
        </p:grpSpPr>
        <p:sp>
          <p:nvSpPr>
            <p:cNvPr id="240" name="正方形/長方形 23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1" name="円/楕円 24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2" name="直線コネクタ 241"/>
            <p:cNvCxnSpPr>
              <a:stCxn id="241" idx="6"/>
              <a:endCxn id="24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60" name="フローチャート: 磁気ディスク 259"/>
          <p:cNvSpPr/>
          <p:nvPr/>
        </p:nvSpPr>
        <p:spPr>
          <a:xfrm>
            <a:off x="3889882" y="3260195"/>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77" name="フローチャート: 磁気ディスク 276"/>
          <p:cNvSpPr/>
          <p:nvPr/>
        </p:nvSpPr>
        <p:spPr>
          <a:xfrm>
            <a:off x="3894819" y="2982133"/>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78" name="図形グループ 277"/>
          <p:cNvGrpSpPr/>
          <p:nvPr/>
        </p:nvGrpSpPr>
        <p:grpSpPr>
          <a:xfrm>
            <a:off x="3424392" y="2987375"/>
            <a:ext cx="195054" cy="110026"/>
            <a:chOff x="6769100" y="1390650"/>
            <a:chExt cx="317500" cy="157483"/>
          </a:xfrm>
        </p:grpSpPr>
        <p:sp>
          <p:nvSpPr>
            <p:cNvPr id="279" name="正方形/長方形 27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0" name="円/楕円 27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1" name="直線コネクタ 280"/>
            <p:cNvCxnSpPr>
              <a:stCxn id="280" idx="6"/>
              <a:endCxn id="27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2" name="図形グループ 281"/>
          <p:cNvGrpSpPr/>
          <p:nvPr/>
        </p:nvGrpSpPr>
        <p:grpSpPr>
          <a:xfrm>
            <a:off x="3430413" y="3121199"/>
            <a:ext cx="195054" cy="110026"/>
            <a:chOff x="6769100" y="1390650"/>
            <a:chExt cx="317500" cy="157483"/>
          </a:xfrm>
        </p:grpSpPr>
        <p:sp>
          <p:nvSpPr>
            <p:cNvPr id="283" name="正方形/長方形 28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4" name="円/楕円 28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5" name="直線コネクタ 284"/>
            <p:cNvCxnSpPr>
              <a:stCxn id="284" idx="6"/>
              <a:endCxn id="28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6" name="図形グループ 285"/>
          <p:cNvGrpSpPr/>
          <p:nvPr/>
        </p:nvGrpSpPr>
        <p:grpSpPr>
          <a:xfrm>
            <a:off x="3648841" y="2989916"/>
            <a:ext cx="195054" cy="110026"/>
            <a:chOff x="6769100" y="1390650"/>
            <a:chExt cx="317500" cy="157483"/>
          </a:xfrm>
        </p:grpSpPr>
        <p:sp>
          <p:nvSpPr>
            <p:cNvPr id="287" name="正方形/長方形 28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8" name="円/楕円 28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9" name="直線コネクタ 288"/>
            <p:cNvCxnSpPr>
              <a:stCxn id="288" idx="6"/>
              <a:endCxn id="28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0" name="図形グループ 289"/>
          <p:cNvGrpSpPr/>
          <p:nvPr/>
        </p:nvGrpSpPr>
        <p:grpSpPr>
          <a:xfrm>
            <a:off x="3654862" y="3123740"/>
            <a:ext cx="195054" cy="110026"/>
            <a:chOff x="6769100" y="1390650"/>
            <a:chExt cx="317500" cy="157483"/>
          </a:xfrm>
        </p:grpSpPr>
        <p:sp>
          <p:nvSpPr>
            <p:cNvPr id="291" name="正方形/長方形 29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2" name="円/楕円 29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3" name="直線コネクタ 292"/>
            <p:cNvCxnSpPr>
              <a:stCxn id="292" idx="6"/>
              <a:endCxn id="29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4" name="図形グループ 293"/>
          <p:cNvGrpSpPr/>
          <p:nvPr/>
        </p:nvGrpSpPr>
        <p:grpSpPr>
          <a:xfrm>
            <a:off x="3428760" y="3251133"/>
            <a:ext cx="195054" cy="110026"/>
            <a:chOff x="6769100" y="1390650"/>
            <a:chExt cx="317500" cy="157483"/>
          </a:xfrm>
        </p:grpSpPr>
        <p:sp>
          <p:nvSpPr>
            <p:cNvPr id="295" name="正方形/長方形 29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6" name="円/楕円 29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7" name="直線コネクタ 296"/>
            <p:cNvCxnSpPr>
              <a:stCxn id="296" idx="6"/>
              <a:endCxn id="29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8" name="図形グループ 297"/>
          <p:cNvGrpSpPr/>
          <p:nvPr/>
        </p:nvGrpSpPr>
        <p:grpSpPr>
          <a:xfrm>
            <a:off x="3434781" y="3384957"/>
            <a:ext cx="195054" cy="110026"/>
            <a:chOff x="6769100" y="1390650"/>
            <a:chExt cx="317500" cy="157483"/>
          </a:xfrm>
        </p:grpSpPr>
        <p:sp>
          <p:nvSpPr>
            <p:cNvPr id="299" name="正方形/長方形 29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0" name="円/楕円 29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1" name="直線コネクタ 300"/>
            <p:cNvCxnSpPr>
              <a:stCxn id="300" idx="6"/>
              <a:endCxn id="29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2" name="図形グループ 301"/>
          <p:cNvGrpSpPr/>
          <p:nvPr/>
        </p:nvGrpSpPr>
        <p:grpSpPr>
          <a:xfrm>
            <a:off x="3653209" y="3253674"/>
            <a:ext cx="195054" cy="110026"/>
            <a:chOff x="6769100" y="1390650"/>
            <a:chExt cx="317500" cy="157483"/>
          </a:xfrm>
        </p:grpSpPr>
        <p:sp>
          <p:nvSpPr>
            <p:cNvPr id="303" name="正方形/長方形 30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4" name="円/楕円 30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5" name="直線コネクタ 304"/>
            <p:cNvCxnSpPr>
              <a:stCxn id="304" idx="6"/>
              <a:endCxn id="30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6" name="図形グループ 305"/>
          <p:cNvGrpSpPr/>
          <p:nvPr/>
        </p:nvGrpSpPr>
        <p:grpSpPr>
          <a:xfrm>
            <a:off x="3659230" y="3387498"/>
            <a:ext cx="195054" cy="110026"/>
            <a:chOff x="6769100" y="1390650"/>
            <a:chExt cx="317500" cy="157483"/>
          </a:xfrm>
        </p:grpSpPr>
        <p:sp>
          <p:nvSpPr>
            <p:cNvPr id="307" name="正方形/長方形 30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8" name="円/楕円 30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9" name="直線コネクタ 308"/>
            <p:cNvCxnSpPr>
              <a:stCxn id="308" idx="6"/>
              <a:endCxn id="30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10" name="フローチャート: 磁気ディスク 309"/>
          <p:cNvSpPr/>
          <p:nvPr/>
        </p:nvSpPr>
        <p:spPr>
          <a:xfrm>
            <a:off x="4155506" y="3266246"/>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11" name="フローチャート: 磁気ディスク 310"/>
          <p:cNvSpPr/>
          <p:nvPr/>
        </p:nvSpPr>
        <p:spPr>
          <a:xfrm>
            <a:off x="4153996" y="2988184"/>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46" name="図形グループ 345"/>
          <p:cNvGrpSpPr/>
          <p:nvPr/>
        </p:nvGrpSpPr>
        <p:grpSpPr>
          <a:xfrm>
            <a:off x="2215043" y="3784606"/>
            <a:ext cx="195054" cy="110026"/>
            <a:chOff x="6769100" y="1390650"/>
            <a:chExt cx="317500" cy="157483"/>
          </a:xfrm>
        </p:grpSpPr>
        <p:sp>
          <p:nvSpPr>
            <p:cNvPr id="347" name="正方形/長方形 34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8" name="円/楕円 34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9" name="直線コネクタ 348"/>
            <p:cNvCxnSpPr>
              <a:stCxn id="348" idx="6"/>
              <a:endCxn id="34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50" name="図形グループ 349"/>
          <p:cNvGrpSpPr/>
          <p:nvPr/>
        </p:nvGrpSpPr>
        <p:grpSpPr>
          <a:xfrm>
            <a:off x="2221064" y="3918430"/>
            <a:ext cx="195054" cy="110026"/>
            <a:chOff x="6769100" y="1390650"/>
            <a:chExt cx="317500" cy="157483"/>
          </a:xfrm>
        </p:grpSpPr>
        <p:sp>
          <p:nvSpPr>
            <p:cNvPr id="351" name="正方形/長方形 35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2" name="円/楕円 35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3" name="直線コネクタ 352"/>
            <p:cNvCxnSpPr>
              <a:stCxn id="352" idx="6"/>
              <a:endCxn id="35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54" name="図形グループ 353"/>
          <p:cNvGrpSpPr/>
          <p:nvPr/>
        </p:nvGrpSpPr>
        <p:grpSpPr>
          <a:xfrm>
            <a:off x="2439492" y="3787147"/>
            <a:ext cx="195054" cy="110026"/>
            <a:chOff x="6769100" y="1390650"/>
            <a:chExt cx="317500" cy="157483"/>
          </a:xfrm>
        </p:grpSpPr>
        <p:sp>
          <p:nvSpPr>
            <p:cNvPr id="355" name="正方形/長方形 35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6" name="円/楕円 35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7" name="直線コネクタ 356"/>
            <p:cNvCxnSpPr>
              <a:stCxn id="356" idx="6"/>
              <a:endCxn id="35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58" name="図形グループ 357"/>
          <p:cNvGrpSpPr/>
          <p:nvPr/>
        </p:nvGrpSpPr>
        <p:grpSpPr>
          <a:xfrm>
            <a:off x="2445513" y="3920971"/>
            <a:ext cx="195054" cy="110026"/>
            <a:chOff x="6769100" y="1390650"/>
            <a:chExt cx="317500" cy="157483"/>
          </a:xfrm>
        </p:grpSpPr>
        <p:sp>
          <p:nvSpPr>
            <p:cNvPr id="359" name="正方形/長方形 35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0" name="円/楕円 35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1" name="直線コネクタ 360"/>
            <p:cNvCxnSpPr>
              <a:stCxn id="360" idx="6"/>
              <a:endCxn id="35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62" name="図形グループ 361"/>
          <p:cNvGrpSpPr/>
          <p:nvPr/>
        </p:nvGrpSpPr>
        <p:grpSpPr>
          <a:xfrm>
            <a:off x="2219411" y="4048364"/>
            <a:ext cx="195054" cy="110026"/>
            <a:chOff x="6769100" y="1390650"/>
            <a:chExt cx="317500" cy="157483"/>
          </a:xfrm>
        </p:grpSpPr>
        <p:sp>
          <p:nvSpPr>
            <p:cNvPr id="363" name="正方形/長方形 36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4" name="円/楕円 36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5" name="直線コネクタ 364"/>
            <p:cNvCxnSpPr>
              <a:stCxn id="364" idx="6"/>
              <a:endCxn id="36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66" name="図形グループ 365"/>
          <p:cNvGrpSpPr/>
          <p:nvPr/>
        </p:nvGrpSpPr>
        <p:grpSpPr>
          <a:xfrm>
            <a:off x="2225432" y="4182188"/>
            <a:ext cx="195054" cy="110026"/>
            <a:chOff x="6769100" y="1390650"/>
            <a:chExt cx="317500" cy="157483"/>
          </a:xfrm>
        </p:grpSpPr>
        <p:sp>
          <p:nvSpPr>
            <p:cNvPr id="367" name="正方形/長方形 36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8" name="円/楕円 36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9" name="直線コネクタ 368"/>
            <p:cNvCxnSpPr>
              <a:stCxn id="368" idx="6"/>
              <a:endCxn id="36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70" name="図形グループ 369"/>
          <p:cNvGrpSpPr/>
          <p:nvPr/>
        </p:nvGrpSpPr>
        <p:grpSpPr>
          <a:xfrm>
            <a:off x="2443860" y="4050905"/>
            <a:ext cx="195054" cy="110026"/>
            <a:chOff x="6769100" y="1390650"/>
            <a:chExt cx="317500" cy="157483"/>
          </a:xfrm>
        </p:grpSpPr>
        <p:sp>
          <p:nvSpPr>
            <p:cNvPr id="371" name="正方形/長方形 37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2" name="円/楕円 37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73" name="直線コネクタ 372"/>
            <p:cNvCxnSpPr>
              <a:stCxn id="372" idx="6"/>
              <a:endCxn id="37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74" name="図形グループ 373"/>
          <p:cNvGrpSpPr/>
          <p:nvPr/>
        </p:nvGrpSpPr>
        <p:grpSpPr>
          <a:xfrm>
            <a:off x="2449881" y="4184729"/>
            <a:ext cx="195054" cy="110026"/>
            <a:chOff x="6769100" y="1390650"/>
            <a:chExt cx="317500" cy="157483"/>
          </a:xfrm>
        </p:grpSpPr>
        <p:sp>
          <p:nvSpPr>
            <p:cNvPr id="375" name="正方形/長方形 37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6" name="円/楕円 37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77" name="直線コネクタ 376"/>
            <p:cNvCxnSpPr>
              <a:stCxn id="376" idx="6"/>
              <a:endCxn id="37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78" name="フローチャート: 磁気ディスク 377"/>
          <p:cNvSpPr/>
          <p:nvPr/>
        </p:nvSpPr>
        <p:spPr>
          <a:xfrm>
            <a:off x="3142435" y="4074262"/>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79" name="フローチャート: 磁気ディスク 378"/>
          <p:cNvSpPr/>
          <p:nvPr/>
        </p:nvSpPr>
        <p:spPr>
          <a:xfrm>
            <a:off x="3147372" y="3796200"/>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80" name="図形グループ 379"/>
          <p:cNvGrpSpPr/>
          <p:nvPr/>
        </p:nvGrpSpPr>
        <p:grpSpPr>
          <a:xfrm>
            <a:off x="2676945" y="3801442"/>
            <a:ext cx="195054" cy="110026"/>
            <a:chOff x="6769100" y="1390650"/>
            <a:chExt cx="317500" cy="157483"/>
          </a:xfrm>
        </p:grpSpPr>
        <p:sp>
          <p:nvSpPr>
            <p:cNvPr id="381" name="正方形/長方形 38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2" name="円/楕円 38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3" name="直線コネクタ 382"/>
            <p:cNvCxnSpPr>
              <a:stCxn id="382" idx="6"/>
              <a:endCxn id="38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84" name="図形グループ 383"/>
          <p:cNvGrpSpPr/>
          <p:nvPr/>
        </p:nvGrpSpPr>
        <p:grpSpPr>
          <a:xfrm>
            <a:off x="2682966" y="3935266"/>
            <a:ext cx="195054" cy="110026"/>
            <a:chOff x="6769100" y="1390650"/>
            <a:chExt cx="317500" cy="157483"/>
          </a:xfrm>
        </p:grpSpPr>
        <p:sp>
          <p:nvSpPr>
            <p:cNvPr id="385" name="正方形/長方形 38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6" name="円/楕円 38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7" name="直線コネクタ 386"/>
            <p:cNvCxnSpPr>
              <a:stCxn id="386" idx="6"/>
              <a:endCxn id="38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88" name="図形グループ 387"/>
          <p:cNvGrpSpPr/>
          <p:nvPr/>
        </p:nvGrpSpPr>
        <p:grpSpPr>
          <a:xfrm>
            <a:off x="2901394" y="3803983"/>
            <a:ext cx="195054" cy="110026"/>
            <a:chOff x="6769100" y="1390650"/>
            <a:chExt cx="317500" cy="157483"/>
          </a:xfrm>
        </p:grpSpPr>
        <p:sp>
          <p:nvSpPr>
            <p:cNvPr id="389" name="正方形/長方形 38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0" name="円/楕円 38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91" name="直線コネクタ 390"/>
            <p:cNvCxnSpPr>
              <a:stCxn id="390" idx="6"/>
              <a:endCxn id="38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92" name="図形グループ 391"/>
          <p:cNvGrpSpPr/>
          <p:nvPr/>
        </p:nvGrpSpPr>
        <p:grpSpPr>
          <a:xfrm>
            <a:off x="2907415" y="3937807"/>
            <a:ext cx="195054" cy="110026"/>
            <a:chOff x="6769100" y="1390650"/>
            <a:chExt cx="317500" cy="157483"/>
          </a:xfrm>
        </p:grpSpPr>
        <p:sp>
          <p:nvSpPr>
            <p:cNvPr id="393" name="正方形/長方形 39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4" name="円/楕円 39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95" name="直線コネクタ 394"/>
            <p:cNvCxnSpPr>
              <a:stCxn id="394" idx="6"/>
              <a:endCxn id="39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96" name="図形グループ 395"/>
          <p:cNvGrpSpPr/>
          <p:nvPr/>
        </p:nvGrpSpPr>
        <p:grpSpPr>
          <a:xfrm>
            <a:off x="2681313" y="4065200"/>
            <a:ext cx="195054" cy="110026"/>
            <a:chOff x="6769100" y="1390650"/>
            <a:chExt cx="317500" cy="157483"/>
          </a:xfrm>
        </p:grpSpPr>
        <p:sp>
          <p:nvSpPr>
            <p:cNvPr id="397" name="正方形/長方形 39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8" name="円/楕円 39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99" name="直線コネクタ 398"/>
            <p:cNvCxnSpPr>
              <a:stCxn id="398" idx="6"/>
              <a:endCxn id="39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00" name="図形グループ 399"/>
          <p:cNvGrpSpPr/>
          <p:nvPr/>
        </p:nvGrpSpPr>
        <p:grpSpPr>
          <a:xfrm>
            <a:off x="2687334" y="4199024"/>
            <a:ext cx="195054" cy="110026"/>
            <a:chOff x="6769100" y="1390650"/>
            <a:chExt cx="317500" cy="157483"/>
          </a:xfrm>
        </p:grpSpPr>
        <p:sp>
          <p:nvSpPr>
            <p:cNvPr id="401" name="正方形/長方形 40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2" name="円/楕円 40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03" name="直線コネクタ 402"/>
            <p:cNvCxnSpPr>
              <a:stCxn id="402" idx="6"/>
              <a:endCxn id="40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04" name="図形グループ 403"/>
          <p:cNvGrpSpPr/>
          <p:nvPr/>
        </p:nvGrpSpPr>
        <p:grpSpPr>
          <a:xfrm>
            <a:off x="2905762" y="4067741"/>
            <a:ext cx="195054" cy="110026"/>
            <a:chOff x="6769100" y="1390650"/>
            <a:chExt cx="317500" cy="157483"/>
          </a:xfrm>
        </p:grpSpPr>
        <p:sp>
          <p:nvSpPr>
            <p:cNvPr id="405" name="正方形/長方形 40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6" name="円/楕円 40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07" name="直線コネクタ 406"/>
            <p:cNvCxnSpPr>
              <a:stCxn id="406" idx="6"/>
              <a:endCxn id="40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08" name="図形グループ 407"/>
          <p:cNvGrpSpPr/>
          <p:nvPr/>
        </p:nvGrpSpPr>
        <p:grpSpPr>
          <a:xfrm>
            <a:off x="2911783" y="4201565"/>
            <a:ext cx="195054" cy="110026"/>
            <a:chOff x="6769100" y="1390650"/>
            <a:chExt cx="317500" cy="157483"/>
          </a:xfrm>
        </p:grpSpPr>
        <p:sp>
          <p:nvSpPr>
            <p:cNvPr id="409" name="正方形/長方形 40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0" name="円/楕円 40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1" name="直線コネクタ 410"/>
            <p:cNvCxnSpPr>
              <a:stCxn id="410" idx="6"/>
              <a:endCxn id="40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412" name="フローチャート: 磁気ディスク 411"/>
          <p:cNvSpPr/>
          <p:nvPr/>
        </p:nvSpPr>
        <p:spPr>
          <a:xfrm>
            <a:off x="3408059" y="4080313"/>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13" name="フローチャート: 磁気ディスク 412"/>
          <p:cNvSpPr/>
          <p:nvPr/>
        </p:nvSpPr>
        <p:spPr>
          <a:xfrm>
            <a:off x="3406549" y="3802251"/>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414" name="図形グループ 413"/>
          <p:cNvGrpSpPr/>
          <p:nvPr/>
        </p:nvGrpSpPr>
        <p:grpSpPr>
          <a:xfrm>
            <a:off x="3636307" y="2452058"/>
            <a:ext cx="195054" cy="110026"/>
            <a:chOff x="6769100" y="1390650"/>
            <a:chExt cx="317500" cy="157483"/>
          </a:xfrm>
        </p:grpSpPr>
        <p:sp>
          <p:nvSpPr>
            <p:cNvPr id="415" name="正方形/長方形 4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6" name="円/楕円 4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7" name="直線コネクタ 416"/>
            <p:cNvCxnSpPr>
              <a:stCxn id="416" idx="6"/>
              <a:endCxn id="41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18" name="図形グループ 417"/>
          <p:cNvGrpSpPr/>
          <p:nvPr/>
        </p:nvGrpSpPr>
        <p:grpSpPr>
          <a:xfrm>
            <a:off x="3642328" y="2585882"/>
            <a:ext cx="195054" cy="110026"/>
            <a:chOff x="6769100" y="1390650"/>
            <a:chExt cx="317500" cy="157483"/>
          </a:xfrm>
        </p:grpSpPr>
        <p:sp>
          <p:nvSpPr>
            <p:cNvPr id="419" name="正方形/長方形 4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0" name="円/楕円 4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21" name="直線コネクタ 420"/>
            <p:cNvCxnSpPr>
              <a:stCxn id="420" idx="6"/>
              <a:endCxn id="41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22" name="図形グループ 421"/>
          <p:cNvGrpSpPr/>
          <p:nvPr/>
        </p:nvGrpSpPr>
        <p:grpSpPr>
          <a:xfrm>
            <a:off x="3860756" y="2454599"/>
            <a:ext cx="195054" cy="110026"/>
            <a:chOff x="6769100" y="1390650"/>
            <a:chExt cx="317500" cy="157483"/>
          </a:xfrm>
        </p:grpSpPr>
        <p:sp>
          <p:nvSpPr>
            <p:cNvPr id="423" name="正方形/長方形 42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4" name="円/楕円 42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25" name="直線コネクタ 424"/>
            <p:cNvCxnSpPr>
              <a:stCxn id="424" idx="6"/>
              <a:endCxn id="42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26" name="図形グループ 425"/>
          <p:cNvGrpSpPr/>
          <p:nvPr/>
        </p:nvGrpSpPr>
        <p:grpSpPr>
          <a:xfrm>
            <a:off x="3866777" y="2588423"/>
            <a:ext cx="195054" cy="110026"/>
            <a:chOff x="6769100" y="1390650"/>
            <a:chExt cx="317500" cy="157483"/>
          </a:xfrm>
        </p:grpSpPr>
        <p:sp>
          <p:nvSpPr>
            <p:cNvPr id="427" name="正方形/長方形 42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8" name="円/楕円 42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29" name="直線コネクタ 428"/>
            <p:cNvCxnSpPr>
              <a:stCxn id="428" idx="6"/>
              <a:endCxn id="42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30" name="図形グループ 429"/>
          <p:cNvGrpSpPr/>
          <p:nvPr/>
        </p:nvGrpSpPr>
        <p:grpSpPr>
          <a:xfrm>
            <a:off x="3640675" y="2715816"/>
            <a:ext cx="195054" cy="110026"/>
            <a:chOff x="6769100" y="1390650"/>
            <a:chExt cx="317500" cy="157483"/>
          </a:xfrm>
        </p:grpSpPr>
        <p:sp>
          <p:nvSpPr>
            <p:cNvPr id="431" name="正方形/長方形 43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2" name="円/楕円 43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33" name="直線コネクタ 432"/>
            <p:cNvCxnSpPr>
              <a:stCxn id="432" idx="6"/>
              <a:endCxn id="43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34" name="図形グループ 433"/>
          <p:cNvGrpSpPr/>
          <p:nvPr/>
        </p:nvGrpSpPr>
        <p:grpSpPr>
          <a:xfrm>
            <a:off x="3646696" y="2849640"/>
            <a:ext cx="195054" cy="110026"/>
            <a:chOff x="6769100" y="1390650"/>
            <a:chExt cx="317500" cy="157483"/>
          </a:xfrm>
        </p:grpSpPr>
        <p:sp>
          <p:nvSpPr>
            <p:cNvPr id="435" name="正方形/長方形 43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6" name="円/楕円 43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37" name="直線コネクタ 436"/>
            <p:cNvCxnSpPr>
              <a:stCxn id="436" idx="6"/>
              <a:endCxn id="43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38" name="図形グループ 437"/>
          <p:cNvGrpSpPr/>
          <p:nvPr/>
        </p:nvGrpSpPr>
        <p:grpSpPr>
          <a:xfrm>
            <a:off x="3865124" y="2718357"/>
            <a:ext cx="195054" cy="110026"/>
            <a:chOff x="6769100" y="1390650"/>
            <a:chExt cx="317500" cy="157483"/>
          </a:xfrm>
        </p:grpSpPr>
        <p:sp>
          <p:nvSpPr>
            <p:cNvPr id="439" name="正方形/長方形 43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0" name="円/楕円 43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41" name="直線コネクタ 440"/>
            <p:cNvCxnSpPr>
              <a:stCxn id="440" idx="6"/>
              <a:endCxn id="43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42" name="図形グループ 441"/>
          <p:cNvGrpSpPr/>
          <p:nvPr/>
        </p:nvGrpSpPr>
        <p:grpSpPr>
          <a:xfrm>
            <a:off x="3871145" y="2852181"/>
            <a:ext cx="195054" cy="110026"/>
            <a:chOff x="6769100" y="1390650"/>
            <a:chExt cx="317500" cy="157483"/>
          </a:xfrm>
        </p:grpSpPr>
        <p:sp>
          <p:nvSpPr>
            <p:cNvPr id="443" name="正方形/長方形 44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4" name="円/楕円 44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45" name="直線コネクタ 444"/>
            <p:cNvCxnSpPr>
              <a:stCxn id="444" idx="6"/>
              <a:endCxn id="44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446" name="テキスト ボックス 445"/>
          <p:cNvSpPr txBox="1"/>
          <p:nvPr/>
        </p:nvSpPr>
        <p:spPr>
          <a:xfrm>
            <a:off x="489955" y="1431373"/>
            <a:ext cx="400110" cy="1447972"/>
          </a:xfrm>
          <a:prstGeom prst="rect">
            <a:avLst/>
          </a:prstGeom>
          <a:noFill/>
        </p:spPr>
        <p:txBody>
          <a:bodyPr vert="eaVert" wrap="none" rtlCol="0">
            <a:spAutoFit/>
          </a:bodyPr>
          <a:lstStyle/>
          <a:p>
            <a:r>
              <a:rPr kumimoji="1" lang="ja-JP" altLang="en-US" sz="1400" dirty="0" smtClean="0">
                <a:solidFill>
                  <a:schemeClr val="tx1">
                    <a:lumMod val="50000"/>
                    <a:lumOff val="50000"/>
                  </a:schemeClr>
                </a:solidFill>
              </a:rPr>
              <a:t>ユーザー数の増大</a:t>
            </a:r>
            <a:endParaRPr kumimoji="1" lang="ja-JP" altLang="en-US" sz="1400" dirty="0">
              <a:solidFill>
                <a:schemeClr val="tx1">
                  <a:lumMod val="50000"/>
                  <a:lumOff val="50000"/>
                </a:schemeClr>
              </a:solidFill>
            </a:endParaRPr>
          </a:p>
        </p:txBody>
      </p:sp>
      <p:sp>
        <p:nvSpPr>
          <p:cNvPr id="447" name="テキスト ボックス 446"/>
          <p:cNvSpPr txBox="1"/>
          <p:nvPr/>
        </p:nvSpPr>
        <p:spPr>
          <a:xfrm>
            <a:off x="2572269" y="5584788"/>
            <a:ext cx="1740180" cy="307777"/>
          </a:xfrm>
          <a:prstGeom prst="rect">
            <a:avLst/>
          </a:prstGeom>
          <a:noFill/>
        </p:spPr>
        <p:txBody>
          <a:bodyPr wrap="none" rtlCol="0">
            <a:spAutoFit/>
          </a:bodyPr>
          <a:lstStyle/>
          <a:p>
            <a:r>
              <a:rPr kumimoji="1" lang="ja-JP" altLang="en-US" sz="1400" dirty="0" smtClean="0">
                <a:solidFill>
                  <a:schemeClr val="tx1">
                    <a:lumMod val="50000"/>
                    <a:lumOff val="50000"/>
                  </a:schemeClr>
                </a:solidFill>
              </a:rPr>
              <a:t>システム能力の増強</a:t>
            </a:r>
            <a:endParaRPr kumimoji="1" lang="ja-JP" altLang="en-US" sz="1400" dirty="0">
              <a:solidFill>
                <a:schemeClr val="tx1">
                  <a:lumMod val="50000"/>
                  <a:lumOff val="50000"/>
                </a:schemeClr>
              </a:solidFill>
            </a:endParaRPr>
          </a:p>
        </p:txBody>
      </p:sp>
      <p:sp>
        <p:nvSpPr>
          <p:cNvPr id="448" name="正方形/長方形 447"/>
          <p:cNvSpPr/>
          <p:nvPr/>
        </p:nvSpPr>
        <p:spPr>
          <a:xfrm>
            <a:off x="4675339" y="1218483"/>
            <a:ext cx="4019628" cy="1027331"/>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u="sng" dirty="0" smtClean="0">
                <a:solidFill>
                  <a:srgbClr val="FFFFFF"/>
                </a:solidFill>
                <a:latin typeface="ＭＳ Ｐゴシック"/>
                <a:ea typeface="ＭＳ Ｐゴシック"/>
                <a:cs typeface="ＭＳ Ｐゴシック"/>
              </a:rPr>
              <a:t>クラウドの登場</a:t>
            </a:r>
            <a:endParaRPr kumimoji="1" lang="en-US" altLang="ja-JP" sz="2400" u="sng" dirty="0" smtClean="0">
              <a:solidFill>
                <a:srgbClr val="FFFFFF"/>
              </a:solidFill>
              <a:latin typeface="ＭＳ Ｐゴシック"/>
              <a:ea typeface="ＭＳ Ｐゴシック"/>
              <a:cs typeface="ＭＳ Ｐゴシック"/>
            </a:endParaRPr>
          </a:p>
          <a:p>
            <a:pPr algn="ctr"/>
            <a:r>
              <a:rPr lang="ja-JP" altLang="en-US" sz="1600" dirty="0" smtClean="0">
                <a:solidFill>
                  <a:srgbClr val="FFFFFF"/>
                </a:solidFill>
                <a:latin typeface="ＭＳ Ｐゴシック"/>
                <a:ea typeface="ＭＳ Ｐゴシック"/>
                <a:cs typeface="ＭＳ Ｐゴシック"/>
              </a:rPr>
              <a:t>いつでもどこでも、ネットにつながれば</a:t>
            </a:r>
            <a:endParaRPr lang="en-US" altLang="ja-JP" sz="1600" dirty="0" smtClean="0">
              <a:solidFill>
                <a:srgbClr val="FFFFFF"/>
              </a:solidFill>
              <a:latin typeface="ＭＳ Ｐゴシック"/>
              <a:ea typeface="ＭＳ Ｐゴシック"/>
              <a:cs typeface="ＭＳ Ｐゴシック"/>
            </a:endParaRPr>
          </a:p>
          <a:p>
            <a:pPr algn="ctr"/>
            <a:r>
              <a:rPr kumimoji="1" lang="ja-JP" altLang="en-US" sz="1600" dirty="0" smtClean="0">
                <a:solidFill>
                  <a:srgbClr val="FFFFFF"/>
                </a:solidFill>
                <a:latin typeface="ＭＳ Ｐゴシック"/>
                <a:ea typeface="ＭＳ Ｐゴシック"/>
                <a:cs typeface="ＭＳ Ｐゴシック"/>
              </a:rPr>
              <a:t>望むサービスを受けられるようになった</a:t>
            </a:r>
            <a:endParaRPr kumimoji="1" lang="ja-JP" altLang="en-US" sz="1600" dirty="0">
              <a:solidFill>
                <a:srgbClr val="FFFFFF"/>
              </a:solidFill>
              <a:latin typeface="ＭＳ Ｐゴシック"/>
              <a:ea typeface="ＭＳ Ｐゴシック"/>
              <a:cs typeface="ＭＳ Ｐゴシック"/>
            </a:endParaRPr>
          </a:p>
        </p:txBody>
      </p:sp>
      <p:grpSp>
        <p:nvGrpSpPr>
          <p:cNvPr id="4" name="図形グループ 3"/>
          <p:cNvGrpSpPr/>
          <p:nvPr/>
        </p:nvGrpSpPr>
        <p:grpSpPr>
          <a:xfrm>
            <a:off x="4675337" y="2175254"/>
            <a:ext cx="4019628" cy="1640395"/>
            <a:chOff x="4675337" y="2175254"/>
            <a:chExt cx="4019628" cy="1640395"/>
          </a:xfrm>
        </p:grpSpPr>
        <p:sp>
          <p:nvSpPr>
            <p:cNvPr id="449" name="正方形/長方形 448"/>
            <p:cNvSpPr/>
            <p:nvPr/>
          </p:nvSpPr>
          <p:spPr>
            <a:xfrm>
              <a:off x="4675337" y="2426749"/>
              <a:ext cx="4019628" cy="1388900"/>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u="sng" dirty="0" smtClean="0">
                  <a:solidFill>
                    <a:srgbClr val="FFFFFF"/>
                  </a:solidFill>
                  <a:latin typeface="ＭＳ Ｐゴシック"/>
                  <a:ea typeface="ＭＳ Ｐゴシック"/>
                  <a:cs typeface="ＭＳ Ｐゴシック"/>
                </a:rPr>
                <a:t>Web</a:t>
              </a:r>
              <a:r>
                <a:rPr kumimoji="1" lang="ja-JP" altLang="en-US" sz="2400" u="sng" dirty="0" smtClean="0">
                  <a:solidFill>
                    <a:srgbClr val="FFFFFF"/>
                  </a:solidFill>
                  <a:latin typeface="ＭＳ Ｐゴシック"/>
                  <a:ea typeface="ＭＳ Ｐゴシック"/>
                  <a:cs typeface="ＭＳ Ｐゴシック"/>
                </a:rPr>
                <a:t>スケール</a:t>
              </a:r>
              <a:r>
                <a:rPr lang="en-US" altLang="ja-JP" sz="2400" u="sng" dirty="0">
                  <a:solidFill>
                    <a:srgbClr val="FFFFFF"/>
                  </a:solidFill>
                  <a:latin typeface="ＭＳ Ｐゴシック"/>
                  <a:ea typeface="ＭＳ Ｐゴシック"/>
                  <a:cs typeface="ＭＳ Ｐゴシック"/>
                </a:rPr>
                <a:t>(</a:t>
              </a:r>
              <a:r>
                <a:rPr lang="en-US" altLang="ja-JP" sz="2400" u="sng" dirty="0" smtClean="0">
                  <a:solidFill>
                    <a:srgbClr val="FFFFFF"/>
                  </a:solidFill>
                  <a:latin typeface="ＭＳ Ｐゴシック"/>
                  <a:ea typeface="ＭＳ Ｐゴシック"/>
                  <a:cs typeface="ＭＳ Ｐゴシック"/>
                </a:rPr>
                <a:t>Web Scale)</a:t>
              </a:r>
              <a:endParaRPr kumimoji="1" lang="en-US" altLang="ja-JP" sz="2400" u="sng" dirty="0" smtClean="0">
                <a:solidFill>
                  <a:srgbClr val="FFFFFF"/>
                </a:solidFill>
                <a:latin typeface="ＭＳ Ｐゴシック"/>
                <a:ea typeface="ＭＳ Ｐゴシック"/>
                <a:cs typeface="ＭＳ Ｐゴシック"/>
              </a:endParaRPr>
            </a:p>
            <a:p>
              <a:pPr algn="ctr"/>
              <a:r>
                <a:rPr kumimoji="1" lang="ja-JP" altLang="en-US" sz="1600" dirty="0" smtClean="0">
                  <a:solidFill>
                    <a:srgbClr val="FFFFFF"/>
                  </a:solidFill>
                  <a:latin typeface="ＭＳ Ｐゴシック"/>
                  <a:ea typeface="ＭＳ Ｐゴシック"/>
                  <a:cs typeface="ＭＳ Ｐゴシック"/>
                </a:rPr>
                <a:t>量的かつ質的に</a:t>
              </a:r>
              <a:r>
                <a:rPr lang="ja-JP" altLang="en-US" sz="1600" dirty="0" smtClean="0">
                  <a:solidFill>
                    <a:srgbClr val="FFFFFF"/>
                  </a:solidFill>
                  <a:latin typeface="ＭＳ Ｐゴシック"/>
                  <a:ea typeface="ＭＳ Ｐゴシック"/>
                  <a:cs typeface="ＭＳ Ｐゴシック"/>
                </a:rPr>
                <a:t>、従来とは桁違いに</a:t>
              </a:r>
              <a:endParaRPr lang="en-US" altLang="ja-JP" sz="1600" dirty="0" smtClean="0">
                <a:solidFill>
                  <a:srgbClr val="FFFFFF"/>
                </a:solidFill>
                <a:latin typeface="ＭＳ Ｐゴシック"/>
                <a:ea typeface="ＭＳ Ｐゴシック"/>
                <a:cs typeface="ＭＳ Ｐゴシック"/>
              </a:endParaRPr>
            </a:p>
            <a:p>
              <a:pPr algn="ctr"/>
              <a:r>
                <a:rPr kumimoji="1" lang="ja-JP" altLang="en-US" sz="1600" dirty="0" smtClean="0">
                  <a:solidFill>
                    <a:srgbClr val="FFFFFF"/>
                  </a:solidFill>
                  <a:latin typeface="ＭＳ Ｐゴシック"/>
                  <a:ea typeface="ＭＳ Ｐゴシック"/>
                  <a:cs typeface="ＭＳ Ｐゴシック"/>
                </a:rPr>
                <a:t>ユーザー／データ／システム資源が</a:t>
              </a:r>
              <a:endParaRPr kumimoji="1" lang="en-US" altLang="ja-JP" sz="1600" dirty="0" smtClean="0">
                <a:solidFill>
                  <a:srgbClr val="FFFFFF"/>
                </a:solidFill>
                <a:latin typeface="ＭＳ Ｐゴシック"/>
                <a:ea typeface="ＭＳ Ｐゴシック"/>
                <a:cs typeface="ＭＳ Ｐゴシック"/>
              </a:endParaRPr>
            </a:p>
            <a:p>
              <a:pPr algn="ctr"/>
              <a:r>
                <a:rPr lang="ja-JP" altLang="en-US" sz="1600" dirty="0" smtClean="0">
                  <a:solidFill>
                    <a:srgbClr val="FFFFFF"/>
                  </a:solidFill>
                  <a:latin typeface="ＭＳ Ｐゴシック"/>
                  <a:ea typeface="ＭＳ Ｐゴシック"/>
                  <a:cs typeface="ＭＳ Ｐゴシック"/>
                </a:rPr>
                <a:t>継続的に</a:t>
              </a:r>
              <a:r>
                <a:rPr kumimoji="1" lang="ja-JP" altLang="en-US" sz="1600" dirty="0" smtClean="0">
                  <a:solidFill>
                    <a:srgbClr val="FFFFFF"/>
                  </a:solidFill>
                  <a:latin typeface="ＭＳ Ｐゴシック"/>
                  <a:ea typeface="ＭＳ Ｐゴシック"/>
                  <a:cs typeface="ＭＳ Ｐゴシック"/>
                </a:rPr>
                <a:t>増大する状況</a:t>
              </a:r>
              <a:endParaRPr kumimoji="1" lang="ja-JP" altLang="en-US" sz="1600" dirty="0">
                <a:solidFill>
                  <a:srgbClr val="FFFFFF"/>
                </a:solidFill>
                <a:latin typeface="ＭＳ Ｐゴシック"/>
                <a:ea typeface="ＭＳ Ｐゴシック"/>
                <a:cs typeface="ＭＳ Ｐゴシック"/>
              </a:endParaRPr>
            </a:p>
          </p:txBody>
        </p:sp>
        <p:sp>
          <p:nvSpPr>
            <p:cNvPr id="463" name="下矢印 462"/>
            <p:cNvSpPr/>
            <p:nvPr/>
          </p:nvSpPr>
          <p:spPr>
            <a:xfrm>
              <a:off x="6216682" y="2175254"/>
              <a:ext cx="934235" cy="303009"/>
            </a:xfrm>
            <a:prstGeom prst="downArrow">
              <a:avLst/>
            </a:prstGeom>
            <a:solidFill>
              <a:schemeClr val="accent1">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 name="図形グループ 5"/>
          <p:cNvGrpSpPr/>
          <p:nvPr/>
        </p:nvGrpSpPr>
        <p:grpSpPr>
          <a:xfrm>
            <a:off x="4675337" y="3767756"/>
            <a:ext cx="4019629" cy="2215063"/>
            <a:chOff x="4675337" y="3767756"/>
            <a:chExt cx="4019629" cy="2215063"/>
          </a:xfrm>
        </p:grpSpPr>
        <p:sp>
          <p:nvSpPr>
            <p:cNvPr id="450" name="正方形/長方形 449"/>
            <p:cNvSpPr/>
            <p:nvPr/>
          </p:nvSpPr>
          <p:spPr>
            <a:xfrm>
              <a:off x="4675337" y="4022511"/>
              <a:ext cx="4019629" cy="1960308"/>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chemeClr val="accent2">
                      <a:lumMod val="50000"/>
                    </a:schemeClr>
                  </a:solidFill>
                  <a:latin typeface="ＭＳ Ｐゴシック"/>
                  <a:ea typeface="ＭＳ Ｐゴシック"/>
                  <a:cs typeface="ＭＳ Ｐゴシック"/>
                </a:rPr>
                <a:t>スケールアウト（</a:t>
              </a:r>
              <a:r>
                <a:rPr kumimoji="1" lang="en-US" altLang="ja-JP" sz="2400" dirty="0" smtClean="0">
                  <a:solidFill>
                    <a:schemeClr val="accent2">
                      <a:lumMod val="50000"/>
                    </a:schemeClr>
                  </a:solidFill>
                  <a:latin typeface="ＭＳ Ｐゴシック"/>
                  <a:ea typeface="ＭＳ Ｐゴシック"/>
                  <a:cs typeface="ＭＳ Ｐゴシック"/>
                </a:rPr>
                <a:t>Scale-out)</a:t>
              </a:r>
            </a:p>
            <a:p>
              <a:pPr algn="ctr"/>
              <a:endParaRPr kumimoji="1" lang="en-US" altLang="ja-JP" sz="2400" dirty="0" smtClean="0">
                <a:solidFill>
                  <a:schemeClr val="accent2">
                    <a:lumMod val="50000"/>
                  </a:schemeClr>
                </a:solidFill>
                <a:latin typeface="ＭＳ Ｐゴシック"/>
                <a:ea typeface="ＭＳ Ｐゴシック"/>
                <a:cs typeface="ＭＳ Ｐゴシック"/>
              </a:endParaRPr>
            </a:p>
            <a:p>
              <a:pPr algn="ctr"/>
              <a:endParaRPr lang="en-US" altLang="ja-JP" sz="2400" dirty="0">
                <a:solidFill>
                  <a:schemeClr val="accent2">
                    <a:lumMod val="50000"/>
                  </a:schemeClr>
                </a:solidFill>
                <a:latin typeface="ＭＳ Ｐゴシック"/>
                <a:ea typeface="ＭＳ Ｐゴシック"/>
                <a:cs typeface="ＭＳ Ｐゴシック"/>
              </a:endParaRPr>
            </a:p>
            <a:p>
              <a:pPr algn="ctr"/>
              <a:endParaRPr kumimoji="1" lang="en-US" altLang="ja-JP" sz="2400" dirty="0" smtClean="0">
                <a:solidFill>
                  <a:schemeClr val="accent2">
                    <a:lumMod val="50000"/>
                  </a:schemeClr>
                </a:solidFill>
                <a:latin typeface="ＭＳ Ｐゴシック"/>
                <a:ea typeface="ＭＳ Ｐゴシック"/>
                <a:cs typeface="ＭＳ Ｐゴシック"/>
              </a:endParaRPr>
            </a:p>
            <a:p>
              <a:pPr algn="ctr"/>
              <a:endParaRPr kumimoji="1" lang="en-US" altLang="ja-JP" sz="2400" dirty="0" smtClean="0">
                <a:solidFill>
                  <a:schemeClr val="accent2">
                    <a:lumMod val="50000"/>
                  </a:schemeClr>
                </a:solidFill>
                <a:latin typeface="ＭＳ Ｐゴシック"/>
                <a:ea typeface="ＭＳ Ｐゴシック"/>
                <a:cs typeface="ＭＳ Ｐゴシック"/>
              </a:endParaRPr>
            </a:p>
          </p:txBody>
        </p:sp>
        <p:sp>
          <p:nvSpPr>
            <p:cNvPr id="451" name="正方形/長方形 450"/>
            <p:cNvSpPr/>
            <p:nvPr/>
          </p:nvSpPr>
          <p:spPr>
            <a:xfrm>
              <a:off x="5863217" y="4574879"/>
              <a:ext cx="1389448" cy="401298"/>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ユーザー</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インターフェイス</a:t>
              </a:r>
              <a:endParaRPr kumimoji="1" lang="ja-JP" altLang="en-US" sz="800" dirty="0">
                <a:solidFill>
                  <a:srgbClr val="FFFFFF"/>
                </a:solidFill>
                <a:latin typeface="ＭＳ Ｐゴシック"/>
                <a:ea typeface="ＭＳ Ｐゴシック"/>
                <a:cs typeface="ＭＳ Ｐゴシック"/>
              </a:endParaRPr>
            </a:p>
          </p:txBody>
        </p:sp>
        <p:sp>
          <p:nvSpPr>
            <p:cNvPr id="452" name="正方形/長方形 451"/>
            <p:cNvSpPr/>
            <p:nvPr/>
          </p:nvSpPr>
          <p:spPr>
            <a:xfrm>
              <a:off x="5863217" y="5005446"/>
              <a:ext cx="1389448" cy="401298"/>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ビジネスロジック</a:t>
              </a:r>
              <a:endParaRPr kumimoji="1" lang="en-US" altLang="ja-JP" sz="800" dirty="0" smtClean="0">
                <a:solidFill>
                  <a:srgbClr val="FFFFFF"/>
                </a:solidFill>
                <a:latin typeface="ＭＳ Ｐゴシック"/>
                <a:ea typeface="ＭＳ Ｐゴシック"/>
                <a:cs typeface="ＭＳ Ｐゴシック"/>
              </a:endParaRPr>
            </a:p>
          </p:txBody>
        </p:sp>
        <p:sp>
          <p:nvSpPr>
            <p:cNvPr id="453" name="正方形/長方形 452"/>
            <p:cNvSpPr/>
            <p:nvPr/>
          </p:nvSpPr>
          <p:spPr>
            <a:xfrm>
              <a:off x="5863217" y="5430948"/>
              <a:ext cx="1389448" cy="401298"/>
            </a:xfrm>
            <a:prstGeom prst="rect">
              <a:avLst/>
            </a:prstGeom>
            <a:solidFill>
              <a:schemeClr val="accent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データベース</a:t>
              </a:r>
              <a:endParaRPr kumimoji="1" lang="en-US" altLang="ja-JP" sz="800" dirty="0" smtClean="0">
                <a:solidFill>
                  <a:srgbClr val="FFFFFF"/>
                </a:solidFill>
                <a:latin typeface="ＭＳ Ｐゴシック"/>
                <a:ea typeface="ＭＳ Ｐゴシック"/>
                <a:cs typeface="ＭＳ Ｐゴシック"/>
              </a:endParaRPr>
            </a:p>
          </p:txBody>
        </p:sp>
        <p:sp>
          <p:nvSpPr>
            <p:cNvPr id="454" name="ホームベース 453"/>
            <p:cNvSpPr/>
            <p:nvPr/>
          </p:nvSpPr>
          <p:spPr>
            <a:xfrm>
              <a:off x="4815769" y="4568938"/>
              <a:ext cx="1184691" cy="401299"/>
            </a:xfrm>
            <a:prstGeom prst="homePlate">
              <a:avLst>
                <a:gd name="adj" fmla="val 42124"/>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プレゼンテーション層</a:t>
              </a:r>
              <a:endParaRPr kumimoji="1" lang="ja-JP" altLang="en-US" sz="800" dirty="0">
                <a:solidFill>
                  <a:srgbClr val="FFFFFF"/>
                </a:solidFill>
                <a:latin typeface="ＭＳ Ｐゴシック"/>
                <a:ea typeface="ＭＳ Ｐゴシック"/>
                <a:cs typeface="ＭＳ Ｐゴシック"/>
              </a:endParaRPr>
            </a:p>
          </p:txBody>
        </p:sp>
        <p:sp>
          <p:nvSpPr>
            <p:cNvPr id="455" name="ホームベース 454"/>
            <p:cNvSpPr/>
            <p:nvPr/>
          </p:nvSpPr>
          <p:spPr>
            <a:xfrm>
              <a:off x="4815769" y="4999507"/>
              <a:ext cx="1184691" cy="409326"/>
            </a:xfrm>
            <a:prstGeom prst="homePlate">
              <a:avLst>
                <a:gd name="adj" fmla="val 42124"/>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アプリケーション層</a:t>
              </a:r>
              <a:endParaRPr kumimoji="1" lang="ja-JP" altLang="en-US" sz="800" dirty="0">
                <a:solidFill>
                  <a:srgbClr val="FFFFFF"/>
                </a:solidFill>
                <a:latin typeface="ＭＳ Ｐゴシック"/>
                <a:ea typeface="ＭＳ Ｐゴシック"/>
                <a:cs typeface="ＭＳ Ｐゴシック"/>
              </a:endParaRPr>
            </a:p>
          </p:txBody>
        </p:sp>
        <p:sp>
          <p:nvSpPr>
            <p:cNvPr id="456" name="ホームベース 455"/>
            <p:cNvSpPr/>
            <p:nvPr/>
          </p:nvSpPr>
          <p:spPr>
            <a:xfrm>
              <a:off x="4815769" y="5430948"/>
              <a:ext cx="1184691" cy="409326"/>
            </a:xfrm>
            <a:prstGeom prst="homePlate">
              <a:avLst>
                <a:gd name="adj" fmla="val 42124"/>
              </a:avLst>
            </a:prstGeom>
            <a:solidFill>
              <a:schemeClr val="accent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データ層</a:t>
              </a:r>
              <a:endParaRPr kumimoji="1" lang="ja-JP" altLang="en-US" sz="800" dirty="0">
                <a:solidFill>
                  <a:srgbClr val="FFFFFF"/>
                </a:solidFill>
                <a:latin typeface="ＭＳ Ｐゴシック"/>
                <a:ea typeface="ＭＳ Ｐゴシック"/>
                <a:cs typeface="ＭＳ Ｐゴシック"/>
              </a:endParaRPr>
            </a:p>
          </p:txBody>
        </p:sp>
        <p:sp>
          <p:nvSpPr>
            <p:cNvPr id="457" name="正方形/長方形 456"/>
            <p:cNvSpPr/>
            <p:nvPr/>
          </p:nvSpPr>
          <p:spPr>
            <a:xfrm>
              <a:off x="7355809" y="4568938"/>
              <a:ext cx="1229558" cy="401298"/>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800" dirty="0" smtClean="0">
                  <a:solidFill>
                    <a:srgbClr val="FFFFFF"/>
                  </a:solidFill>
                  <a:latin typeface="ＭＳ Ｐゴシック"/>
                  <a:ea typeface="ＭＳ Ｐゴシック"/>
                  <a:cs typeface="ＭＳ Ｐゴシック"/>
                </a:rPr>
                <a:t>Web</a:t>
              </a:r>
              <a:r>
                <a:rPr lang="ja-JP" altLang="en-US" sz="800" dirty="0" smtClean="0">
                  <a:solidFill>
                    <a:srgbClr val="FFFFFF"/>
                  </a:solidFill>
                  <a:latin typeface="ＭＳ Ｐゴシック"/>
                  <a:ea typeface="ＭＳ Ｐゴシック"/>
                  <a:cs typeface="ＭＳ Ｐゴシック"/>
                </a:rPr>
                <a:t>サーバーの分散</a:t>
              </a:r>
              <a:endParaRPr kumimoji="1" lang="ja-JP" altLang="en-US" sz="800" dirty="0">
                <a:solidFill>
                  <a:srgbClr val="FFFFFF"/>
                </a:solidFill>
                <a:latin typeface="ＭＳ Ｐゴシック"/>
                <a:ea typeface="ＭＳ Ｐゴシック"/>
                <a:cs typeface="ＭＳ Ｐゴシック"/>
              </a:endParaRPr>
            </a:p>
          </p:txBody>
        </p:sp>
        <p:sp>
          <p:nvSpPr>
            <p:cNvPr id="458" name="正方形/長方形 457"/>
            <p:cNvSpPr/>
            <p:nvPr/>
          </p:nvSpPr>
          <p:spPr>
            <a:xfrm>
              <a:off x="7355809" y="4996833"/>
              <a:ext cx="1229558" cy="401298"/>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アプリケーション</a:t>
              </a:r>
              <a:endParaRPr lang="en-US" altLang="ja-JP" sz="800" dirty="0" smtClean="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サーバーの分散</a:t>
              </a:r>
              <a:endParaRPr lang="en-US" altLang="ja-JP" sz="800" dirty="0" smtClean="0">
                <a:solidFill>
                  <a:srgbClr val="FFFFFF"/>
                </a:solidFill>
                <a:latin typeface="ＭＳ Ｐゴシック"/>
                <a:ea typeface="ＭＳ Ｐゴシック"/>
                <a:cs typeface="ＭＳ Ｐゴシック"/>
              </a:endParaRPr>
            </a:p>
            <a:p>
              <a:pPr algn="ctr"/>
              <a:r>
                <a:rPr lang="en-US" altLang="ja-JP" sz="800" dirty="0" smtClean="0">
                  <a:solidFill>
                    <a:srgbClr val="FFFFFF"/>
                  </a:solidFill>
                  <a:latin typeface="ＭＳ Ｐゴシック"/>
                  <a:ea typeface="ＭＳ Ｐゴシック"/>
                  <a:cs typeface="ＭＳ Ｐゴシック"/>
                </a:rPr>
                <a:t>Map Reduce</a:t>
              </a:r>
              <a:r>
                <a:rPr lang="ja-JP" altLang="en-US" sz="800" dirty="0" smtClean="0">
                  <a:solidFill>
                    <a:srgbClr val="FFFFFF"/>
                  </a:solidFill>
                  <a:latin typeface="ＭＳ Ｐゴシック"/>
                  <a:ea typeface="ＭＳ Ｐゴシック"/>
                  <a:cs typeface="ＭＳ Ｐゴシック"/>
                </a:rPr>
                <a:t>など</a:t>
              </a:r>
              <a:endParaRPr kumimoji="1" lang="ja-JP" altLang="en-US" sz="800" dirty="0">
                <a:solidFill>
                  <a:srgbClr val="FFFFFF"/>
                </a:solidFill>
                <a:latin typeface="ＭＳ Ｐゴシック"/>
                <a:ea typeface="ＭＳ Ｐゴシック"/>
                <a:cs typeface="ＭＳ Ｐゴシック"/>
              </a:endParaRPr>
            </a:p>
          </p:txBody>
        </p:sp>
        <p:sp>
          <p:nvSpPr>
            <p:cNvPr id="459" name="正方形/長方形 458"/>
            <p:cNvSpPr/>
            <p:nvPr/>
          </p:nvSpPr>
          <p:spPr>
            <a:xfrm>
              <a:off x="7355809" y="5430948"/>
              <a:ext cx="1229558" cy="401298"/>
            </a:xfrm>
            <a:prstGeom prst="rect">
              <a:avLst/>
            </a:prstGeom>
            <a:solidFill>
              <a:schemeClr val="accent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800" dirty="0" smtClean="0">
                  <a:solidFill>
                    <a:srgbClr val="FFFFFF"/>
                  </a:solidFill>
                  <a:latin typeface="ＭＳ Ｐゴシック"/>
                  <a:ea typeface="ＭＳ Ｐゴシック"/>
                  <a:cs typeface="ＭＳ Ｐゴシック"/>
                </a:rPr>
                <a:t>KVS</a:t>
              </a:r>
              <a:r>
                <a:rPr lang="ja-JP" altLang="en-US" sz="800" dirty="0" smtClean="0">
                  <a:solidFill>
                    <a:srgbClr val="FFFFFF"/>
                  </a:solidFill>
                  <a:latin typeface="ＭＳ Ｐゴシック"/>
                  <a:ea typeface="ＭＳ Ｐゴシック"/>
                  <a:cs typeface="ＭＳ Ｐゴシック"/>
                </a:rPr>
                <a:t>、</a:t>
              </a:r>
              <a:r>
                <a:rPr lang="en-US" altLang="ja-JP" sz="800" dirty="0" err="1" smtClean="0">
                  <a:solidFill>
                    <a:srgbClr val="FFFFFF"/>
                  </a:solidFill>
                  <a:latin typeface="ＭＳ Ｐゴシック"/>
                  <a:ea typeface="ＭＳ Ｐゴシック"/>
                  <a:cs typeface="ＭＳ Ｐゴシック"/>
                </a:rPr>
                <a:t>BigTabel</a:t>
              </a:r>
              <a:r>
                <a:rPr lang="ja-JP" altLang="en-US" sz="800" dirty="0" smtClean="0">
                  <a:solidFill>
                    <a:srgbClr val="FFFFFF"/>
                  </a:solidFill>
                  <a:latin typeface="ＭＳ Ｐゴシック"/>
                  <a:ea typeface="ＭＳ Ｐゴシック"/>
                  <a:cs typeface="ＭＳ Ｐゴシック"/>
                </a:rPr>
                <a:t>など</a:t>
              </a:r>
              <a:endParaRPr lang="en-US" altLang="ja-JP" sz="800" dirty="0" smtClean="0">
                <a:solidFill>
                  <a:srgbClr val="FFFFFF"/>
                </a:solidFill>
                <a:latin typeface="ＭＳ Ｐゴシック"/>
                <a:ea typeface="ＭＳ Ｐゴシック"/>
                <a:cs typeface="ＭＳ Ｐゴシック"/>
              </a:endParaRPr>
            </a:p>
            <a:p>
              <a:pPr algn="ctr"/>
              <a:r>
                <a:rPr kumimoji="1" lang="en-US" altLang="ja-JP" sz="800" dirty="0" err="1" smtClean="0">
                  <a:solidFill>
                    <a:srgbClr val="FFFFFF"/>
                  </a:solidFill>
                  <a:latin typeface="ＭＳ Ｐゴシック"/>
                  <a:ea typeface="ＭＳ Ｐゴシック"/>
                  <a:cs typeface="ＭＳ Ｐゴシック"/>
                </a:rPr>
                <a:t>NoSQL</a:t>
              </a:r>
              <a:r>
                <a:rPr kumimoji="1" lang="ja-JP" altLang="en-US" sz="800" dirty="0" smtClean="0">
                  <a:solidFill>
                    <a:srgbClr val="FFFFFF"/>
                  </a:solidFill>
                  <a:latin typeface="ＭＳ Ｐゴシック"/>
                  <a:ea typeface="ＭＳ Ｐゴシック"/>
                  <a:cs typeface="ＭＳ Ｐゴシック"/>
                </a:rPr>
                <a:t>データベース</a:t>
              </a:r>
              <a:endParaRPr kumimoji="1" lang="ja-JP" altLang="en-US" sz="800" dirty="0">
                <a:solidFill>
                  <a:srgbClr val="FFFFFF"/>
                </a:solidFill>
                <a:latin typeface="ＭＳ Ｐゴシック"/>
                <a:ea typeface="ＭＳ Ｐゴシック"/>
                <a:cs typeface="ＭＳ Ｐゴシック"/>
              </a:endParaRPr>
            </a:p>
          </p:txBody>
        </p:sp>
        <p:sp>
          <p:nvSpPr>
            <p:cNvPr id="460" name="右矢印 459"/>
            <p:cNvSpPr/>
            <p:nvPr/>
          </p:nvSpPr>
          <p:spPr>
            <a:xfrm>
              <a:off x="7220430" y="4623119"/>
              <a:ext cx="199851" cy="295988"/>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1" name="右矢印 460"/>
            <p:cNvSpPr/>
            <p:nvPr/>
          </p:nvSpPr>
          <p:spPr>
            <a:xfrm>
              <a:off x="7220430" y="5046714"/>
              <a:ext cx="199851" cy="295988"/>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2" name="右矢印 461"/>
            <p:cNvSpPr/>
            <p:nvPr/>
          </p:nvSpPr>
          <p:spPr>
            <a:xfrm>
              <a:off x="7220430" y="5486879"/>
              <a:ext cx="199851" cy="295988"/>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4" name="下矢印 463"/>
            <p:cNvSpPr/>
            <p:nvPr/>
          </p:nvSpPr>
          <p:spPr>
            <a:xfrm flipV="1">
              <a:off x="6216682" y="3767756"/>
              <a:ext cx="934235" cy="303009"/>
            </a:xfrm>
            <a:prstGeom prst="down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1012630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48"/>
                                        </p:tgtEl>
                                        <p:attrNameLst>
                                          <p:attrName>style.visibility</p:attrName>
                                        </p:attrNameLst>
                                      </p:cBhvr>
                                      <p:to>
                                        <p:strVal val="visible"/>
                                      </p:to>
                                    </p:set>
                                    <p:anim calcmode="lin" valueType="num">
                                      <p:cBhvr>
                                        <p:cTn id="7" dur="500" fill="hold"/>
                                        <p:tgtEl>
                                          <p:spTgt spid="448"/>
                                        </p:tgtEl>
                                        <p:attrNameLst>
                                          <p:attrName>ppt_w</p:attrName>
                                        </p:attrNameLst>
                                      </p:cBhvr>
                                      <p:tavLst>
                                        <p:tav tm="0">
                                          <p:val>
                                            <p:fltVal val="0"/>
                                          </p:val>
                                        </p:tav>
                                        <p:tav tm="100000">
                                          <p:val>
                                            <p:strVal val="#ppt_w"/>
                                          </p:val>
                                        </p:tav>
                                      </p:tavLst>
                                    </p:anim>
                                    <p:anim calcmode="lin" valueType="num">
                                      <p:cBhvr>
                                        <p:cTn id="8" dur="500" fill="hold"/>
                                        <p:tgtEl>
                                          <p:spTgt spid="448"/>
                                        </p:tgtEl>
                                        <p:attrNameLst>
                                          <p:attrName>ppt_h</p:attrName>
                                        </p:attrNameLst>
                                      </p:cBhvr>
                                      <p:tavLst>
                                        <p:tav tm="0">
                                          <p:val>
                                            <p:fltVal val="0"/>
                                          </p:val>
                                        </p:tav>
                                        <p:tav tm="100000">
                                          <p:val>
                                            <p:strVal val="#ppt_h"/>
                                          </p:val>
                                        </p:tav>
                                      </p:tavLst>
                                    </p:anim>
                                    <p:animEffect transition="in" filter="fade">
                                      <p:cBhvr>
                                        <p:cTn id="9" dur="500"/>
                                        <p:tgtEl>
                                          <p:spTgt spid="44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up)">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369942" y="1542254"/>
            <a:ext cx="3190907" cy="4234261"/>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5" name="正方形/長方形 464"/>
          <p:cNvSpPr/>
          <p:nvPr/>
        </p:nvSpPr>
        <p:spPr>
          <a:xfrm>
            <a:off x="2984354" y="2959176"/>
            <a:ext cx="5492687" cy="2733528"/>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クラウド・コンピューティング登場と発展の歴史</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109</a:t>
            </a:fld>
            <a:endParaRPr kumimoji="1" lang="ja-JP" altLang="en-US"/>
          </a:p>
        </p:txBody>
      </p:sp>
      <p:cxnSp>
        <p:nvCxnSpPr>
          <p:cNvPr id="5" name="直線矢印コネクタ 4"/>
          <p:cNvCxnSpPr/>
          <p:nvPr/>
        </p:nvCxnSpPr>
        <p:spPr>
          <a:xfrm flipV="1">
            <a:off x="457200" y="1168466"/>
            <a:ext cx="0" cy="4923956"/>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9" name="直線矢印コネクタ 8"/>
          <p:cNvCxnSpPr/>
          <p:nvPr/>
        </p:nvCxnSpPr>
        <p:spPr>
          <a:xfrm flipV="1">
            <a:off x="457200" y="6092420"/>
            <a:ext cx="8103648" cy="2"/>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466" name="正方形/長方形 465"/>
          <p:cNvSpPr/>
          <p:nvPr/>
        </p:nvSpPr>
        <p:spPr>
          <a:xfrm>
            <a:off x="573247" y="4300152"/>
            <a:ext cx="7813537" cy="130229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p:cNvSpPr txBox="1"/>
          <p:nvPr/>
        </p:nvSpPr>
        <p:spPr>
          <a:xfrm>
            <a:off x="573247" y="4300152"/>
            <a:ext cx="2747066" cy="338554"/>
          </a:xfrm>
          <a:prstGeom prst="rect">
            <a:avLst/>
          </a:prstGeom>
          <a:noFill/>
        </p:spPr>
        <p:txBody>
          <a:bodyPr wrap="none" rtlCol="0">
            <a:spAutoFit/>
          </a:bodyPr>
          <a:lstStyle/>
          <a:p>
            <a:r>
              <a:rPr kumimoji="1" lang="ja-JP" altLang="en-US" sz="1600" dirty="0" smtClean="0">
                <a:solidFill>
                  <a:schemeClr val="bg1"/>
                </a:solidFill>
              </a:rPr>
              <a:t>インターネット・クラウドの登場</a:t>
            </a:r>
            <a:endParaRPr kumimoji="1" lang="ja-JP" altLang="en-US" sz="1600" dirty="0">
              <a:solidFill>
                <a:schemeClr val="bg1"/>
              </a:solidFill>
            </a:endParaRPr>
          </a:p>
        </p:txBody>
      </p:sp>
      <p:sp>
        <p:nvSpPr>
          <p:cNvPr id="467" name="テキスト ボックス 466"/>
          <p:cNvSpPr txBox="1"/>
          <p:nvPr/>
        </p:nvSpPr>
        <p:spPr>
          <a:xfrm>
            <a:off x="2984354" y="2959176"/>
            <a:ext cx="3206326" cy="338554"/>
          </a:xfrm>
          <a:prstGeom prst="rect">
            <a:avLst/>
          </a:prstGeom>
          <a:noFill/>
        </p:spPr>
        <p:txBody>
          <a:bodyPr wrap="none" rtlCol="0">
            <a:spAutoFit/>
          </a:bodyPr>
          <a:lstStyle/>
          <a:p>
            <a:r>
              <a:rPr kumimoji="1" lang="ja-JP" altLang="en-US" sz="1600" dirty="0" smtClean="0">
                <a:solidFill>
                  <a:schemeClr val="bg1"/>
                </a:solidFill>
              </a:rPr>
              <a:t>エンタープライズ・クラウドへの派生</a:t>
            </a:r>
            <a:endParaRPr kumimoji="1" lang="ja-JP" altLang="en-US" sz="1600" dirty="0">
              <a:solidFill>
                <a:schemeClr val="bg1"/>
              </a:solidFill>
            </a:endParaRPr>
          </a:p>
        </p:txBody>
      </p:sp>
      <p:sp>
        <p:nvSpPr>
          <p:cNvPr id="468" name="テキスト ボックス 467"/>
          <p:cNvSpPr txBox="1"/>
          <p:nvPr/>
        </p:nvSpPr>
        <p:spPr>
          <a:xfrm>
            <a:off x="5369943" y="1537798"/>
            <a:ext cx="3096521" cy="338554"/>
          </a:xfrm>
          <a:prstGeom prst="rect">
            <a:avLst/>
          </a:prstGeom>
          <a:noFill/>
        </p:spPr>
        <p:txBody>
          <a:bodyPr wrap="none" rtlCol="0">
            <a:spAutoFit/>
          </a:bodyPr>
          <a:lstStyle/>
          <a:p>
            <a:r>
              <a:rPr kumimoji="1" lang="ja-JP" altLang="en-US" sz="1600" dirty="0" smtClean="0">
                <a:solidFill>
                  <a:schemeClr val="bg1"/>
                </a:solidFill>
              </a:rPr>
              <a:t>エンタープライズ・クラウドの自立</a:t>
            </a:r>
            <a:endParaRPr kumimoji="1" lang="ja-JP" altLang="en-US" sz="1600" dirty="0">
              <a:solidFill>
                <a:schemeClr val="bg1"/>
              </a:solidFill>
            </a:endParaRPr>
          </a:p>
        </p:txBody>
      </p:sp>
      <p:sp>
        <p:nvSpPr>
          <p:cNvPr id="10" name="正方形/長方形 9"/>
          <p:cNvSpPr/>
          <p:nvPr/>
        </p:nvSpPr>
        <p:spPr>
          <a:xfrm>
            <a:off x="573246" y="4568340"/>
            <a:ext cx="3894395" cy="646331"/>
          </a:xfrm>
          <a:prstGeom prst="rect">
            <a:avLst/>
          </a:prstGeom>
        </p:spPr>
        <p:txBody>
          <a:bodyPr wrap="square">
            <a:spAutoFit/>
          </a:bodyPr>
          <a:lstStyle/>
          <a:p>
            <a:r>
              <a:rPr lang="en-US" altLang="ja-JP" sz="1200" dirty="0">
                <a:solidFill>
                  <a:srgbClr val="FFFFFF"/>
                </a:solidFill>
              </a:rPr>
              <a:t>Web</a:t>
            </a:r>
            <a:r>
              <a:rPr lang="ja-JP" altLang="en-US" sz="1200" dirty="0">
                <a:solidFill>
                  <a:srgbClr val="FFFFFF"/>
                </a:solidFill>
              </a:rPr>
              <a:t>スケールの多数</a:t>
            </a:r>
            <a:r>
              <a:rPr lang="ja-JP" altLang="en-US" sz="1200" dirty="0" smtClean="0">
                <a:solidFill>
                  <a:srgbClr val="FFFFFF"/>
                </a:solidFill>
              </a:rPr>
              <a:t>の</a:t>
            </a:r>
            <a:r>
              <a:rPr lang="ja-JP" altLang="en-US" sz="1200" u="sng" dirty="0" smtClean="0">
                <a:solidFill>
                  <a:srgbClr val="FFFF00"/>
                </a:solidFill>
              </a:rPr>
              <a:t>一般ユーザーを</a:t>
            </a:r>
            <a:r>
              <a:rPr lang="ja-JP" altLang="en-US" sz="1200" u="sng" dirty="0">
                <a:solidFill>
                  <a:srgbClr val="FFFF00"/>
                </a:solidFill>
              </a:rPr>
              <a:t>対象</a:t>
            </a:r>
            <a:r>
              <a:rPr lang="ja-JP" altLang="en-US" sz="1200" dirty="0">
                <a:solidFill>
                  <a:srgbClr val="FFFFFF"/>
                </a:solidFill>
              </a:rPr>
              <a:t>として</a:t>
            </a:r>
            <a:r>
              <a:rPr lang="ja-JP" altLang="en-US" sz="1200" dirty="0" smtClean="0">
                <a:solidFill>
                  <a:srgbClr val="FFFFFF"/>
                </a:solidFill>
              </a:rPr>
              <a:t>、</a:t>
            </a:r>
            <a:endParaRPr lang="en-US" altLang="ja-JP" sz="1200" dirty="0" smtClean="0">
              <a:solidFill>
                <a:srgbClr val="FFFFFF"/>
              </a:solidFill>
            </a:endParaRPr>
          </a:p>
          <a:p>
            <a:r>
              <a:rPr lang="ja-JP" altLang="en-US" sz="1200" dirty="0" smtClean="0">
                <a:solidFill>
                  <a:srgbClr val="FFFFFF"/>
                </a:solidFill>
              </a:rPr>
              <a:t>彼ら</a:t>
            </a:r>
            <a:r>
              <a:rPr lang="ja-JP" altLang="en-US" sz="1200" dirty="0">
                <a:solidFill>
                  <a:srgbClr val="FFFFFF"/>
                </a:solidFill>
              </a:rPr>
              <a:t>にインターネットを</a:t>
            </a:r>
            <a:r>
              <a:rPr lang="ja-JP" altLang="en-US" sz="1200" dirty="0" smtClean="0">
                <a:solidFill>
                  <a:srgbClr val="FFFFFF"/>
                </a:solidFill>
              </a:rPr>
              <a:t>通じて</a:t>
            </a:r>
            <a:endParaRPr lang="en-US" altLang="ja-JP" sz="1200" dirty="0">
              <a:solidFill>
                <a:srgbClr val="FFFFFF"/>
              </a:solidFill>
            </a:endParaRPr>
          </a:p>
          <a:p>
            <a:r>
              <a:rPr lang="ja-JP" altLang="en-US" sz="1200" dirty="0" smtClean="0">
                <a:solidFill>
                  <a:srgbClr val="FFFFFF"/>
                </a:solidFill>
              </a:rPr>
              <a:t>大規模なサーバーおよびデータセンター・サービスを提供</a:t>
            </a:r>
            <a:endParaRPr lang="ja-JP" altLang="en-US" sz="1200" dirty="0">
              <a:solidFill>
                <a:srgbClr val="FFFFFF"/>
              </a:solidFill>
            </a:endParaRPr>
          </a:p>
        </p:txBody>
      </p:sp>
      <p:sp>
        <p:nvSpPr>
          <p:cNvPr id="11" name="正方形/長方形 10"/>
          <p:cNvSpPr/>
          <p:nvPr/>
        </p:nvSpPr>
        <p:spPr>
          <a:xfrm>
            <a:off x="592610" y="5145421"/>
            <a:ext cx="7794173" cy="400110"/>
          </a:xfrm>
          <a:prstGeom prst="rect">
            <a:avLst/>
          </a:prstGeom>
        </p:spPr>
        <p:txBody>
          <a:bodyPr wrap="square">
            <a:spAutoFit/>
          </a:bodyPr>
          <a:lstStyle/>
          <a:p>
            <a:pPr marL="171450" indent="-171450">
              <a:buFont typeface="Wingdings" charset="2"/>
              <a:buChar char="ü"/>
            </a:pPr>
            <a:r>
              <a:rPr lang="ja-JP" altLang="en-US" sz="1000" dirty="0">
                <a:solidFill>
                  <a:srgbClr val="FFFFFF"/>
                </a:solidFill>
              </a:rPr>
              <a:t>コモディティ化したマシンを多数並べて並列動作させると</a:t>
            </a:r>
            <a:r>
              <a:rPr lang="ja-JP" altLang="en-US" sz="1000" dirty="0" smtClean="0">
                <a:solidFill>
                  <a:srgbClr val="FFFFFF"/>
                </a:solidFill>
              </a:rPr>
              <a:t>いう画期的</a:t>
            </a:r>
            <a:r>
              <a:rPr lang="ja-JP" altLang="en-US" sz="1000" dirty="0">
                <a:solidFill>
                  <a:srgbClr val="FFFFFF"/>
                </a:solidFill>
              </a:rPr>
              <a:t>な</a:t>
            </a:r>
            <a:r>
              <a:rPr lang="en-US" altLang="ja-JP" sz="1000" dirty="0">
                <a:solidFill>
                  <a:srgbClr val="FFFFFF"/>
                </a:solidFill>
              </a:rPr>
              <a:t>Scale-out</a:t>
            </a:r>
            <a:r>
              <a:rPr lang="ja-JP" altLang="en-US" sz="1000" dirty="0" smtClean="0">
                <a:solidFill>
                  <a:srgbClr val="FFFFFF"/>
                </a:solidFill>
              </a:rPr>
              <a:t>アーキテクチャ</a:t>
            </a:r>
            <a:endParaRPr lang="en-US" altLang="ja-JP" sz="1000" dirty="0" smtClean="0">
              <a:solidFill>
                <a:srgbClr val="FFFFFF"/>
              </a:solidFill>
            </a:endParaRPr>
          </a:p>
          <a:p>
            <a:pPr marL="171450" indent="-171450">
              <a:buFont typeface="Wingdings" charset="2"/>
              <a:buChar char="ü"/>
            </a:pPr>
            <a:r>
              <a:rPr lang="en-US" altLang="ja-JP" sz="1000" dirty="0" smtClean="0">
                <a:solidFill>
                  <a:srgbClr val="FFFFFF"/>
                </a:solidFill>
              </a:rPr>
              <a:t>GFS</a:t>
            </a:r>
            <a:r>
              <a:rPr lang="ja-JP" altLang="en-US" sz="1000" dirty="0">
                <a:solidFill>
                  <a:srgbClr val="FFFFFF"/>
                </a:solidFill>
              </a:rPr>
              <a:t>、</a:t>
            </a:r>
            <a:r>
              <a:rPr lang="en-US" altLang="ja-JP" sz="1000" dirty="0" err="1">
                <a:solidFill>
                  <a:srgbClr val="FFFFFF"/>
                </a:solidFill>
              </a:rPr>
              <a:t>MapReduce</a:t>
            </a:r>
            <a:r>
              <a:rPr lang="ja-JP" altLang="en-US" sz="1000" dirty="0">
                <a:solidFill>
                  <a:srgbClr val="FFFFFF"/>
                </a:solidFill>
              </a:rPr>
              <a:t>、</a:t>
            </a:r>
            <a:r>
              <a:rPr lang="en-US" altLang="ja-JP" sz="1000" dirty="0" err="1">
                <a:solidFill>
                  <a:srgbClr val="FFFFFF"/>
                </a:solidFill>
              </a:rPr>
              <a:t>BigTable</a:t>
            </a:r>
            <a:r>
              <a:rPr lang="ja-JP" altLang="en-US" sz="1000" dirty="0">
                <a:solidFill>
                  <a:srgbClr val="FFFFFF"/>
                </a:solidFill>
              </a:rPr>
              <a:t>という</a:t>
            </a:r>
            <a:r>
              <a:rPr lang="en-US" altLang="ja-JP" sz="1000" dirty="0">
                <a:solidFill>
                  <a:srgbClr val="FFFFFF"/>
                </a:solidFill>
              </a:rPr>
              <a:t>Google</a:t>
            </a:r>
            <a:r>
              <a:rPr lang="ja-JP" altLang="en-US" sz="1000" dirty="0">
                <a:solidFill>
                  <a:srgbClr val="FFFFFF"/>
                </a:solidFill>
              </a:rPr>
              <a:t>の大規模分散技術</a:t>
            </a:r>
          </a:p>
        </p:txBody>
      </p:sp>
      <p:sp>
        <p:nvSpPr>
          <p:cNvPr id="12" name="正方形/長方形 11"/>
          <p:cNvSpPr/>
          <p:nvPr/>
        </p:nvSpPr>
        <p:spPr>
          <a:xfrm>
            <a:off x="2984354" y="3293590"/>
            <a:ext cx="4171610" cy="461665"/>
          </a:xfrm>
          <a:prstGeom prst="rect">
            <a:avLst/>
          </a:prstGeom>
        </p:spPr>
        <p:txBody>
          <a:bodyPr wrap="square">
            <a:spAutoFit/>
          </a:bodyPr>
          <a:lstStyle/>
          <a:p>
            <a:r>
              <a:rPr lang="ja-JP" altLang="en-US" sz="1200" u="sng" dirty="0" smtClean="0">
                <a:solidFill>
                  <a:srgbClr val="FFFF00"/>
                </a:solidFill>
              </a:rPr>
              <a:t>エンタープライズ（企業ユーザー）を</a:t>
            </a:r>
            <a:r>
              <a:rPr lang="ja-JP" altLang="en-US" sz="1200" u="sng" dirty="0">
                <a:solidFill>
                  <a:srgbClr val="FFFF00"/>
                </a:solidFill>
              </a:rPr>
              <a:t>対象</a:t>
            </a:r>
            <a:r>
              <a:rPr lang="ja-JP" altLang="en-US" sz="1200" dirty="0">
                <a:solidFill>
                  <a:schemeClr val="bg1"/>
                </a:solidFill>
              </a:rPr>
              <a:t>と</a:t>
            </a:r>
            <a:r>
              <a:rPr lang="ja-JP" altLang="en-US" sz="1200" dirty="0" smtClean="0">
                <a:solidFill>
                  <a:schemeClr val="bg1"/>
                </a:solidFill>
              </a:rPr>
              <a:t>する</a:t>
            </a:r>
            <a:endParaRPr lang="en-US" altLang="ja-JP" sz="1200" dirty="0" smtClean="0">
              <a:solidFill>
                <a:schemeClr val="bg1"/>
              </a:solidFill>
            </a:endParaRPr>
          </a:p>
          <a:p>
            <a:r>
              <a:rPr lang="ja-JP" altLang="en-US" sz="1200" dirty="0" smtClean="0">
                <a:solidFill>
                  <a:schemeClr val="bg1"/>
                </a:solidFill>
              </a:rPr>
              <a:t>大規模なサーバーおよびデータセンター・サービスの提供</a:t>
            </a:r>
            <a:endParaRPr lang="ja-JP" altLang="en-US" sz="1200" dirty="0">
              <a:solidFill>
                <a:schemeClr val="bg1"/>
              </a:solidFill>
            </a:endParaRPr>
          </a:p>
        </p:txBody>
      </p:sp>
      <p:sp>
        <p:nvSpPr>
          <p:cNvPr id="14" name="正方形/長方形 13"/>
          <p:cNvSpPr/>
          <p:nvPr/>
        </p:nvSpPr>
        <p:spPr>
          <a:xfrm>
            <a:off x="2984354" y="3776483"/>
            <a:ext cx="5576495" cy="400110"/>
          </a:xfrm>
          <a:prstGeom prst="rect">
            <a:avLst/>
          </a:prstGeom>
        </p:spPr>
        <p:txBody>
          <a:bodyPr wrap="square">
            <a:spAutoFit/>
          </a:bodyPr>
          <a:lstStyle/>
          <a:p>
            <a:pPr marL="171450" indent="-171450">
              <a:buFont typeface="Wingdings" charset="2"/>
              <a:buChar char="ü"/>
            </a:pPr>
            <a:r>
              <a:rPr lang="en-US" altLang="ja-JP" sz="1000" dirty="0" smtClean="0">
                <a:solidFill>
                  <a:schemeClr val="bg1"/>
                </a:solidFill>
              </a:rPr>
              <a:t>EC</a:t>
            </a:r>
            <a:r>
              <a:rPr lang="ja-JP" altLang="en-US" sz="1000" dirty="0" smtClean="0">
                <a:solidFill>
                  <a:schemeClr val="bg1"/>
                </a:solidFill>
              </a:rPr>
              <a:t>サイト運営の経験から膨大なリソース</a:t>
            </a:r>
            <a:r>
              <a:rPr lang="ja-JP" altLang="en-US" sz="1000" dirty="0">
                <a:solidFill>
                  <a:schemeClr val="bg1"/>
                </a:solidFill>
              </a:rPr>
              <a:t>を合理的に管理する方法を</a:t>
            </a:r>
            <a:r>
              <a:rPr lang="ja-JP" altLang="en-US" sz="1000" dirty="0" smtClean="0">
                <a:solidFill>
                  <a:schemeClr val="bg1"/>
                </a:solidFill>
              </a:rPr>
              <a:t>編み出す。</a:t>
            </a:r>
            <a:endParaRPr lang="en-US" altLang="ja-JP" sz="1000" dirty="0">
              <a:solidFill>
                <a:schemeClr val="bg1"/>
              </a:solidFill>
            </a:endParaRPr>
          </a:p>
          <a:p>
            <a:pPr marL="171450" indent="-171450">
              <a:buFont typeface="Wingdings" charset="2"/>
              <a:buChar char="ü"/>
            </a:pPr>
            <a:r>
              <a:rPr lang="ja-JP" altLang="en-US" sz="1000" dirty="0" smtClean="0">
                <a:solidFill>
                  <a:schemeClr val="bg1"/>
                </a:solidFill>
              </a:rPr>
              <a:t>開発者が調達・運用管理・保守などから開放し、</a:t>
            </a:r>
            <a:r>
              <a:rPr lang="ja-JP" altLang="en-US" sz="1000" dirty="0">
                <a:solidFill>
                  <a:schemeClr val="bg1"/>
                </a:solidFill>
              </a:rPr>
              <a:t>本来集中すべき仕事に集中</a:t>
            </a:r>
            <a:r>
              <a:rPr lang="ja-JP" altLang="en-US" sz="1000" dirty="0" smtClean="0">
                <a:solidFill>
                  <a:schemeClr val="bg1"/>
                </a:solidFill>
              </a:rPr>
              <a:t>させる仕組みを構築。</a:t>
            </a:r>
            <a:endParaRPr lang="ja-JP" altLang="en-US" sz="1000" dirty="0">
              <a:solidFill>
                <a:schemeClr val="bg1"/>
              </a:solidFill>
            </a:endParaRPr>
          </a:p>
        </p:txBody>
      </p:sp>
      <p:sp>
        <p:nvSpPr>
          <p:cNvPr id="469" name="正方形/長方形 468"/>
          <p:cNvSpPr/>
          <p:nvPr/>
        </p:nvSpPr>
        <p:spPr>
          <a:xfrm>
            <a:off x="5369942" y="1876352"/>
            <a:ext cx="3294322" cy="646331"/>
          </a:xfrm>
          <a:prstGeom prst="rect">
            <a:avLst/>
          </a:prstGeom>
        </p:spPr>
        <p:txBody>
          <a:bodyPr wrap="square">
            <a:spAutoFit/>
          </a:bodyPr>
          <a:lstStyle/>
          <a:p>
            <a:r>
              <a:rPr lang="ja-JP" altLang="en-US" sz="1200" u="sng" dirty="0" smtClean="0">
                <a:solidFill>
                  <a:srgbClr val="FFFF00"/>
                </a:solidFill>
              </a:rPr>
              <a:t>エンタープライズ（企業ユーザー）を</a:t>
            </a:r>
            <a:r>
              <a:rPr lang="ja-JP" altLang="en-US" sz="1200" u="sng" dirty="0">
                <a:solidFill>
                  <a:srgbClr val="FFFF00"/>
                </a:solidFill>
              </a:rPr>
              <a:t>対象</a:t>
            </a:r>
            <a:r>
              <a:rPr lang="ja-JP" altLang="en-US" sz="1200" dirty="0" smtClean="0">
                <a:solidFill>
                  <a:schemeClr val="bg1"/>
                </a:solidFill>
              </a:rPr>
              <a:t>とし</a:t>
            </a:r>
            <a:endParaRPr lang="en-US" altLang="ja-JP" sz="1200" dirty="0" smtClean="0">
              <a:solidFill>
                <a:schemeClr val="bg1"/>
              </a:solidFill>
            </a:endParaRPr>
          </a:p>
          <a:p>
            <a:r>
              <a:rPr lang="ja-JP" altLang="en-US" sz="1200" dirty="0" smtClean="0">
                <a:solidFill>
                  <a:schemeClr val="bg1"/>
                </a:solidFill>
              </a:rPr>
              <a:t>クラウドとオンプレミスとの境界を取り払った</a:t>
            </a:r>
            <a:endParaRPr lang="en-US" altLang="ja-JP" sz="1200" dirty="0" smtClean="0">
              <a:solidFill>
                <a:schemeClr val="bg1"/>
              </a:solidFill>
            </a:endParaRPr>
          </a:p>
          <a:p>
            <a:r>
              <a:rPr lang="ja-JP" altLang="en-US" sz="1200" dirty="0" smtClean="0">
                <a:solidFill>
                  <a:schemeClr val="bg1"/>
                </a:solidFill>
              </a:rPr>
              <a:t>シームレスなリソース・プールを実現</a:t>
            </a:r>
            <a:endParaRPr lang="en-US" altLang="ja-JP" sz="1200" dirty="0" smtClean="0">
              <a:solidFill>
                <a:schemeClr val="bg1"/>
              </a:solidFill>
            </a:endParaRPr>
          </a:p>
        </p:txBody>
      </p:sp>
      <p:sp>
        <p:nvSpPr>
          <p:cNvPr id="470" name="正方形/長方形 469"/>
          <p:cNvSpPr/>
          <p:nvPr/>
        </p:nvSpPr>
        <p:spPr>
          <a:xfrm>
            <a:off x="5369943" y="2521222"/>
            <a:ext cx="3248927" cy="400110"/>
          </a:xfrm>
          <a:prstGeom prst="rect">
            <a:avLst/>
          </a:prstGeom>
        </p:spPr>
        <p:txBody>
          <a:bodyPr wrap="square">
            <a:spAutoFit/>
          </a:bodyPr>
          <a:lstStyle/>
          <a:p>
            <a:pPr marL="171450" indent="-171450">
              <a:buFont typeface="Wingdings" charset="2"/>
              <a:buChar char="ü"/>
            </a:pPr>
            <a:r>
              <a:rPr lang="en-US" altLang="ja-JP" sz="1000" dirty="0" smtClean="0">
                <a:solidFill>
                  <a:schemeClr val="bg1"/>
                </a:solidFill>
              </a:rPr>
              <a:t>Windows Azure</a:t>
            </a:r>
            <a:r>
              <a:rPr lang="en-US" altLang="ja-JP" sz="1000" dirty="0">
                <a:solidFill>
                  <a:schemeClr val="bg1"/>
                </a:solidFill>
              </a:rPr>
              <a:t> </a:t>
            </a:r>
            <a:r>
              <a:rPr lang="en-US" altLang="ja-JP" sz="1000" dirty="0" smtClean="0">
                <a:solidFill>
                  <a:schemeClr val="bg1"/>
                </a:solidFill>
              </a:rPr>
              <a:t>Platform </a:t>
            </a:r>
            <a:r>
              <a:rPr lang="ja-JP" altLang="en-US" sz="1000" dirty="0" smtClean="0">
                <a:solidFill>
                  <a:schemeClr val="bg1"/>
                </a:solidFill>
              </a:rPr>
              <a:t>と　</a:t>
            </a:r>
            <a:r>
              <a:rPr lang="en-US" altLang="ja-JP" sz="1000" dirty="0" smtClean="0">
                <a:solidFill>
                  <a:schemeClr val="bg1"/>
                </a:solidFill>
              </a:rPr>
              <a:t>Windows Server</a:t>
            </a:r>
            <a:r>
              <a:rPr lang="ja-JP" altLang="en-US" sz="1000" dirty="0" smtClean="0">
                <a:solidFill>
                  <a:schemeClr val="bg1"/>
                </a:solidFill>
              </a:rPr>
              <a:t>の互換性</a:t>
            </a:r>
            <a:endParaRPr lang="en-US" altLang="ja-JP" sz="1000" dirty="0" smtClean="0">
              <a:solidFill>
                <a:schemeClr val="bg1"/>
              </a:solidFill>
            </a:endParaRPr>
          </a:p>
          <a:p>
            <a:pPr marL="171450" indent="-171450">
              <a:buFont typeface="Wingdings" charset="2"/>
              <a:buChar char="ü"/>
            </a:pPr>
            <a:r>
              <a:rPr lang="ja-JP" altLang="en-US" sz="1000" dirty="0" smtClean="0">
                <a:solidFill>
                  <a:schemeClr val="bg1"/>
                </a:solidFill>
              </a:rPr>
              <a:t>両者を統一的に管理する「クラウド</a:t>
            </a:r>
            <a:r>
              <a:rPr lang="en-US" altLang="ja-JP" sz="1000" dirty="0" smtClean="0">
                <a:solidFill>
                  <a:schemeClr val="bg1"/>
                </a:solidFill>
              </a:rPr>
              <a:t>OS</a:t>
            </a:r>
            <a:r>
              <a:rPr lang="ja-JP" altLang="en-US" sz="1000" dirty="0" smtClean="0">
                <a:solidFill>
                  <a:schemeClr val="bg1"/>
                </a:solidFill>
              </a:rPr>
              <a:t>」の登場</a:t>
            </a:r>
            <a:endParaRPr lang="en-US" altLang="ja-JP" sz="1000" dirty="0" smtClean="0">
              <a:solidFill>
                <a:schemeClr val="bg1"/>
              </a:solidFill>
            </a:endParaRPr>
          </a:p>
        </p:txBody>
      </p:sp>
      <p:sp>
        <p:nvSpPr>
          <p:cNvPr id="15" name="正方形/長方形 14"/>
          <p:cNvSpPr/>
          <p:nvPr/>
        </p:nvSpPr>
        <p:spPr>
          <a:xfrm>
            <a:off x="6959730" y="6354103"/>
            <a:ext cx="1601119" cy="215444"/>
          </a:xfrm>
          <a:prstGeom prst="rect">
            <a:avLst/>
          </a:prstGeom>
        </p:spPr>
        <p:txBody>
          <a:bodyPr wrap="none">
            <a:spAutoFit/>
          </a:bodyPr>
          <a:lstStyle/>
          <a:p>
            <a:pPr algn="r"/>
            <a:r>
              <a:rPr lang="en-US" altLang="ja-JP" sz="800" dirty="0">
                <a:solidFill>
                  <a:schemeClr val="tx1">
                    <a:lumMod val="50000"/>
                    <a:lumOff val="50000"/>
                  </a:schemeClr>
                </a:solidFill>
              </a:rPr>
              <a:t>http://</a:t>
            </a:r>
            <a:r>
              <a:rPr lang="en-US" altLang="ja-JP" sz="800" dirty="0" err="1">
                <a:solidFill>
                  <a:schemeClr val="tx1">
                    <a:lumMod val="50000"/>
                    <a:lumOff val="50000"/>
                  </a:schemeClr>
                </a:solidFill>
              </a:rPr>
              <a:t>thinkit.co.jp</a:t>
            </a:r>
            <a:r>
              <a:rPr lang="en-US" altLang="ja-JP" sz="800" dirty="0">
                <a:solidFill>
                  <a:schemeClr val="tx1">
                    <a:lumMod val="50000"/>
                    <a:lumOff val="50000"/>
                  </a:schemeClr>
                </a:solidFill>
              </a:rPr>
              <a:t>/article/1024/1</a:t>
            </a:r>
            <a:endParaRPr lang="ja-JP" altLang="en-US" sz="800" dirty="0">
              <a:solidFill>
                <a:schemeClr val="tx1">
                  <a:lumMod val="50000"/>
                  <a:lumOff val="50000"/>
                </a:schemeClr>
              </a:solidFill>
            </a:endParaRPr>
          </a:p>
        </p:txBody>
      </p:sp>
      <p:sp>
        <p:nvSpPr>
          <p:cNvPr id="16" name="正方形/長方形 15"/>
          <p:cNvSpPr/>
          <p:nvPr/>
        </p:nvSpPr>
        <p:spPr>
          <a:xfrm>
            <a:off x="6376349" y="6190235"/>
            <a:ext cx="2242521" cy="215444"/>
          </a:xfrm>
          <a:prstGeom prst="rect">
            <a:avLst/>
          </a:prstGeom>
        </p:spPr>
        <p:txBody>
          <a:bodyPr wrap="none">
            <a:spAutoFit/>
          </a:bodyPr>
          <a:lstStyle/>
          <a:p>
            <a:pPr algn="r"/>
            <a:r>
              <a:rPr lang="ja-JP" altLang="en-US" sz="800" dirty="0" smtClean="0">
                <a:solidFill>
                  <a:schemeClr val="tx1">
                    <a:lumMod val="50000"/>
                    <a:lumOff val="50000"/>
                  </a:schemeClr>
                </a:solidFill>
              </a:rPr>
              <a:t>「クラウド創世記（丸山不二夫著）」を参考に作成</a:t>
            </a:r>
            <a:endParaRPr lang="ja-JP" altLang="en-US" sz="800" dirty="0">
              <a:solidFill>
                <a:schemeClr val="tx1">
                  <a:lumMod val="50000"/>
                  <a:lumOff val="50000"/>
                </a:schemeClr>
              </a:solidFill>
            </a:endParaRPr>
          </a:p>
        </p:txBody>
      </p:sp>
      <p:pic>
        <p:nvPicPr>
          <p:cNvPr id="17" name="図 16" descr="imgres.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3247" y="3976925"/>
            <a:ext cx="838605" cy="278098"/>
          </a:xfrm>
          <a:prstGeom prst="rect">
            <a:avLst/>
          </a:prstGeom>
        </p:spPr>
      </p:pic>
      <p:pic>
        <p:nvPicPr>
          <p:cNvPr id="226" name="図 225" descr="imgres.pn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977386" y="2392868"/>
            <a:ext cx="983390" cy="759717"/>
          </a:xfrm>
          <a:prstGeom prst="rect">
            <a:avLst/>
          </a:prstGeom>
        </p:spPr>
      </p:pic>
      <p:pic>
        <p:nvPicPr>
          <p:cNvPr id="244" name="図 243" descr="imgres.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369942" y="1181195"/>
            <a:ext cx="1644192" cy="307889"/>
          </a:xfrm>
          <a:prstGeom prst="rect">
            <a:avLst/>
          </a:prstGeom>
        </p:spPr>
      </p:pic>
      <p:sp>
        <p:nvSpPr>
          <p:cNvPr id="245" name="テキスト ボックス 244"/>
          <p:cNvSpPr txBox="1"/>
          <p:nvPr/>
        </p:nvSpPr>
        <p:spPr>
          <a:xfrm>
            <a:off x="1521448" y="3896733"/>
            <a:ext cx="883475" cy="369332"/>
          </a:xfrm>
          <a:prstGeom prst="rect">
            <a:avLst/>
          </a:prstGeom>
          <a:noFill/>
        </p:spPr>
        <p:txBody>
          <a:bodyPr wrap="none" rtlCol="0">
            <a:spAutoFit/>
          </a:bodyPr>
          <a:lstStyle/>
          <a:p>
            <a:r>
              <a:rPr kumimoji="1" lang="en-US" altLang="ja-JP" dirty="0" smtClean="0">
                <a:solidFill>
                  <a:srgbClr val="7F7F7F"/>
                </a:solidFill>
              </a:rPr>
              <a:t>2004〜</a:t>
            </a:r>
            <a:endParaRPr kumimoji="1" lang="ja-JP" altLang="en-US" dirty="0">
              <a:solidFill>
                <a:srgbClr val="7F7F7F"/>
              </a:solidFill>
            </a:endParaRPr>
          </a:p>
        </p:txBody>
      </p:sp>
      <p:sp>
        <p:nvSpPr>
          <p:cNvPr id="471" name="テキスト ボックス 470"/>
          <p:cNvSpPr txBox="1"/>
          <p:nvPr/>
        </p:nvSpPr>
        <p:spPr>
          <a:xfrm>
            <a:off x="3960776" y="2589844"/>
            <a:ext cx="883475" cy="369332"/>
          </a:xfrm>
          <a:prstGeom prst="rect">
            <a:avLst/>
          </a:prstGeom>
          <a:noFill/>
        </p:spPr>
        <p:txBody>
          <a:bodyPr wrap="none" rtlCol="0">
            <a:spAutoFit/>
          </a:bodyPr>
          <a:lstStyle/>
          <a:p>
            <a:r>
              <a:rPr kumimoji="1" lang="en-US" altLang="ja-JP" dirty="0" smtClean="0">
                <a:solidFill>
                  <a:srgbClr val="7F7F7F"/>
                </a:solidFill>
              </a:rPr>
              <a:t>2006〜</a:t>
            </a:r>
            <a:endParaRPr kumimoji="1" lang="ja-JP" altLang="en-US" dirty="0">
              <a:solidFill>
                <a:srgbClr val="7F7F7F"/>
              </a:solidFill>
            </a:endParaRPr>
          </a:p>
        </p:txBody>
      </p:sp>
      <p:sp>
        <p:nvSpPr>
          <p:cNvPr id="472" name="テキスト ボックス 471"/>
          <p:cNvSpPr txBox="1"/>
          <p:nvPr/>
        </p:nvSpPr>
        <p:spPr>
          <a:xfrm>
            <a:off x="7087481" y="1168466"/>
            <a:ext cx="883475" cy="369332"/>
          </a:xfrm>
          <a:prstGeom prst="rect">
            <a:avLst/>
          </a:prstGeom>
          <a:noFill/>
        </p:spPr>
        <p:txBody>
          <a:bodyPr wrap="none" rtlCol="0">
            <a:spAutoFit/>
          </a:bodyPr>
          <a:lstStyle/>
          <a:p>
            <a:r>
              <a:rPr kumimoji="1" lang="en-US" altLang="ja-JP" dirty="0" smtClean="0">
                <a:solidFill>
                  <a:srgbClr val="7F7F7F"/>
                </a:solidFill>
              </a:rPr>
              <a:t>2008〜</a:t>
            </a:r>
            <a:endParaRPr kumimoji="1" lang="ja-JP" altLang="en-US" dirty="0">
              <a:solidFill>
                <a:srgbClr val="7F7F7F"/>
              </a:solidFill>
            </a:endParaRPr>
          </a:p>
        </p:txBody>
      </p:sp>
      <p:sp>
        <p:nvSpPr>
          <p:cNvPr id="247" name="テキスト ボックス 246"/>
          <p:cNvSpPr txBox="1"/>
          <p:nvPr/>
        </p:nvSpPr>
        <p:spPr>
          <a:xfrm>
            <a:off x="457200" y="1133909"/>
            <a:ext cx="338554" cy="816690"/>
          </a:xfrm>
          <a:prstGeom prst="rect">
            <a:avLst/>
          </a:prstGeom>
          <a:noFill/>
        </p:spPr>
        <p:txBody>
          <a:bodyPr vert="eaVert" wrap="none" rtlCol="0">
            <a:spAutoFit/>
          </a:bodyPr>
          <a:lstStyle/>
          <a:p>
            <a:r>
              <a:rPr kumimoji="1" lang="ja-JP" altLang="en-US" sz="1000" dirty="0" smtClean="0">
                <a:solidFill>
                  <a:schemeClr val="tx2">
                    <a:lumMod val="60000"/>
                    <a:lumOff val="40000"/>
                  </a:schemeClr>
                </a:solidFill>
              </a:rPr>
              <a:t>ユーザー範囲</a:t>
            </a:r>
            <a:endParaRPr kumimoji="1" lang="ja-JP" altLang="en-US" sz="1000" dirty="0">
              <a:solidFill>
                <a:schemeClr val="tx2">
                  <a:lumMod val="60000"/>
                  <a:lumOff val="40000"/>
                </a:schemeClr>
              </a:solidFill>
            </a:endParaRPr>
          </a:p>
        </p:txBody>
      </p:sp>
      <p:sp>
        <p:nvSpPr>
          <p:cNvPr id="473" name="テキスト ボックス 472"/>
          <p:cNvSpPr txBox="1"/>
          <p:nvPr/>
        </p:nvSpPr>
        <p:spPr>
          <a:xfrm>
            <a:off x="8196546" y="5826858"/>
            <a:ext cx="441146" cy="246221"/>
          </a:xfrm>
          <a:prstGeom prst="rect">
            <a:avLst/>
          </a:prstGeom>
          <a:noFill/>
        </p:spPr>
        <p:txBody>
          <a:bodyPr vert="horz" wrap="none" rtlCol="0">
            <a:spAutoFit/>
          </a:bodyPr>
          <a:lstStyle/>
          <a:p>
            <a:r>
              <a:rPr kumimoji="1" lang="ja-JP" altLang="en-US" sz="1000" dirty="0" smtClean="0">
                <a:solidFill>
                  <a:schemeClr val="tx2">
                    <a:lumMod val="60000"/>
                    <a:lumOff val="40000"/>
                  </a:schemeClr>
                </a:solidFill>
              </a:rPr>
              <a:t>年代</a:t>
            </a:r>
            <a:endParaRPr kumimoji="1" lang="ja-JP" altLang="en-US" sz="1000" dirty="0">
              <a:solidFill>
                <a:schemeClr val="tx2">
                  <a:lumMod val="60000"/>
                  <a:lumOff val="40000"/>
                </a:schemeClr>
              </a:solidFill>
            </a:endParaRPr>
          </a:p>
        </p:txBody>
      </p:sp>
      <p:sp>
        <p:nvSpPr>
          <p:cNvPr id="250" name="テキスト ボックス 249"/>
          <p:cNvSpPr txBox="1"/>
          <p:nvPr/>
        </p:nvSpPr>
        <p:spPr>
          <a:xfrm>
            <a:off x="1358497" y="1218484"/>
            <a:ext cx="3109144" cy="615553"/>
          </a:xfrm>
          <a:prstGeom prst="rect">
            <a:avLst/>
          </a:prstGeom>
          <a:noFill/>
        </p:spPr>
        <p:txBody>
          <a:bodyPr wrap="none" rtlCol="0">
            <a:spAutoFit/>
          </a:bodyPr>
          <a:lstStyle/>
          <a:p>
            <a:r>
              <a:rPr kumimoji="1" lang="ja-JP" altLang="en-US" sz="2000" dirty="0" smtClean="0">
                <a:solidFill>
                  <a:srgbClr val="0000FF"/>
                </a:solidFill>
              </a:rPr>
              <a:t>クラウド</a:t>
            </a:r>
            <a:r>
              <a:rPr lang="ja-JP" altLang="en-US" sz="2000" dirty="0" smtClean="0">
                <a:solidFill>
                  <a:srgbClr val="0000FF"/>
                </a:solidFill>
              </a:rPr>
              <a:t>・コンピューティング</a:t>
            </a:r>
            <a:endParaRPr lang="en-US" altLang="ja-JP" sz="2000" dirty="0" smtClean="0">
              <a:solidFill>
                <a:srgbClr val="0000FF"/>
              </a:solidFill>
            </a:endParaRPr>
          </a:p>
          <a:p>
            <a:r>
              <a:rPr lang="ja-JP" altLang="en-US" sz="1400" dirty="0" smtClean="0">
                <a:solidFill>
                  <a:srgbClr val="0000FF"/>
                </a:solidFill>
              </a:rPr>
              <a:t>＝</a:t>
            </a:r>
            <a:r>
              <a:rPr lang="en-US" altLang="ja-JP" sz="1400" dirty="0" smtClean="0">
                <a:solidFill>
                  <a:srgbClr val="0000FF"/>
                </a:solidFill>
              </a:rPr>
              <a:t>Web</a:t>
            </a:r>
            <a:r>
              <a:rPr lang="ja-JP" altLang="en-US" sz="1400" dirty="0" smtClean="0">
                <a:solidFill>
                  <a:srgbClr val="0000FF"/>
                </a:solidFill>
              </a:rPr>
              <a:t>スケールに対応できるサービス</a:t>
            </a:r>
            <a:endParaRPr kumimoji="1" lang="en-US" altLang="ja-JP" sz="1400" dirty="0" smtClean="0">
              <a:solidFill>
                <a:srgbClr val="0000FF"/>
              </a:solidFill>
            </a:endParaRPr>
          </a:p>
        </p:txBody>
      </p:sp>
    </p:spTree>
    <p:extLst>
      <p:ext uri="{BB962C8B-B14F-4D97-AF65-F5344CB8AC3E}">
        <p14:creationId xmlns:p14="http://schemas.microsoft.com/office/powerpoint/2010/main" val="201899133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IT</a:t>
            </a:r>
            <a:r>
              <a:rPr kumimoji="1" lang="ja-JP" altLang="en-US" dirty="0" smtClean="0"/>
              <a:t>ビジネスはどこへ向かうのか</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11</a:t>
            </a:fld>
            <a:endParaRPr kumimoji="1" lang="ja-JP" altLang="en-US"/>
          </a:p>
        </p:txBody>
      </p:sp>
      <p:sp>
        <p:nvSpPr>
          <p:cNvPr id="4" name="テキスト ボックス 3"/>
          <p:cNvSpPr txBox="1"/>
          <p:nvPr/>
        </p:nvSpPr>
        <p:spPr>
          <a:xfrm>
            <a:off x="509448" y="1045027"/>
            <a:ext cx="7148862" cy="1015663"/>
          </a:xfrm>
          <a:prstGeom prst="rect">
            <a:avLst/>
          </a:prstGeom>
          <a:noFill/>
        </p:spPr>
        <p:txBody>
          <a:bodyPr wrap="none" rtlCol="0">
            <a:spAutoFit/>
          </a:bodyPr>
          <a:lstStyle/>
          <a:p>
            <a:r>
              <a:rPr kumimoji="1" lang="en-US" altLang="ja-JP" b="1" u="sng" dirty="0" smtClean="0">
                <a:solidFill>
                  <a:srgbClr val="0000FF"/>
                </a:solidFill>
                <a:latin typeface="メイリオ"/>
                <a:ea typeface="メイリオ"/>
                <a:cs typeface="メイリオ"/>
              </a:rPr>
              <a:t>IT</a:t>
            </a:r>
            <a:r>
              <a:rPr kumimoji="1" lang="ja-JP" altLang="en-US" b="1" u="sng" dirty="0" smtClean="0">
                <a:solidFill>
                  <a:srgbClr val="0000FF"/>
                </a:solidFill>
                <a:latin typeface="メイリオ"/>
                <a:ea typeface="メイリオ"/>
                <a:cs typeface="メイリオ"/>
              </a:rPr>
              <a:t>インフラ</a:t>
            </a:r>
            <a:r>
              <a:rPr lang="ja-JP" altLang="en-US" b="1" u="sng" dirty="0" smtClean="0">
                <a:solidFill>
                  <a:srgbClr val="0000FF"/>
                </a:solidFill>
                <a:latin typeface="メイリオ"/>
                <a:ea typeface="メイリオ"/>
                <a:cs typeface="メイリオ"/>
              </a:rPr>
              <a:t>の</a:t>
            </a:r>
            <a:r>
              <a:rPr kumimoji="1" lang="ja-JP" altLang="en-US" b="1" u="sng" dirty="0" smtClean="0">
                <a:solidFill>
                  <a:srgbClr val="0000FF"/>
                </a:solidFill>
                <a:latin typeface="メイリオ"/>
                <a:ea typeface="メイリオ"/>
                <a:cs typeface="メイリオ"/>
              </a:rPr>
              <a:t>構築と運用は、クラウドや人工知能に代替されてゆく</a:t>
            </a:r>
            <a:endParaRPr kumimoji="1" lang="en-US" altLang="ja-JP" b="1" u="sng" dirty="0" smtClean="0">
              <a:solidFill>
                <a:srgbClr val="0000FF"/>
              </a:solidFill>
              <a:latin typeface="メイリオ"/>
              <a:ea typeface="メイリオ"/>
              <a:cs typeface="メイリオ"/>
            </a:endParaRPr>
          </a:p>
          <a:p>
            <a:pPr marL="742950" lvl="1" indent="-285750">
              <a:buFont typeface="Wingdings" charset="2"/>
              <a:buChar char="ü"/>
            </a:pPr>
            <a:r>
              <a:rPr kumimoji="1" lang="en-US" altLang="ja-JP" sz="1400" dirty="0" smtClean="0">
                <a:solidFill>
                  <a:schemeClr val="tx1">
                    <a:lumMod val="50000"/>
                    <a:lumOff val="50000"/>
                  </a:schemeClr>
                </a:solidFill>
                <a:latin typeface="メイリオ"/>
                <a:ea typeface="メイリオ"/>
                <a:cs typeface="メイリオ"/>
              </a:rPr>
              <a:t>Software Defined Infrastructure</a:t>
            </a:r>
            <a:r>
              <a:rPr kumimoji="1" lang="ja-JP" altLang="en-US" sz="1400" dirty="0" smtClean="0">
                <a:solidFill>
                  <a:schemeClr val="tx1">
                    <a:lumMod val="50000"/>
                    <a:lumOff val="50000"/>
                  </a:schemeClr>
                </a:solidFill>
                <a:latin typeface="メイリオ"/>
                <a:ea typeface="メイリオ"/>
                <a:cs typeface="メイリオ"/>
              </a:rPr>
              <a:t>の普及</a:t>
            </a:r>
          </a:p>
          <a:p>
            <a:pPr marL="742950" lvl="1" indent="-285750">
              <a:buFont typeface="Wingdings" charset="2"/>
              <a:buChar char="ü"/>
            </a:pPr>
            <a:r>
              <a:rPr kumimoji="1" lang="ja-JP" altLang="en-US" sz="1400" dirty="0" smtClean="0">
                <a:solidFill>
                  <a:schemeClr val="tx1">
                    <a:lumMod val="50000"/>
                    <a:lumOff val="50000"/>
                  </a:schemeClr>
                </a:solidFill>
                <a:latin typeface="メイリオ"/>
                <a:ea typeface="メイリオ"/>
                <a:cs typeface="メイリオ"/>
              </a:rPr>
              <a:t>人工知能による運用（例：</a:t>
            </a:r>
            <a:r>
              <a:rPr kumimoji="1" lang="en-US" altLang="ja-JP" sz="1400" dirty="0" smtClean="0">
                <a:solidFill>
                  <a:schemeClr val="tx1">
                    <a:lumMod val="50000"/>
                    <a:lumOff val="50000"/>
                  </a:schemeClr>
                </a:solidFill>
                <a:latin typeface="メイリオ"/>
                <a:ea typeface="メイリオ"/>
                <a:cs typeface="メイリオ"/>
              </a:rPr>
              <a:t>Facebook 24,000</a:t>
            </a:r>
            <a:r>
              <a:rPr kumimoji="1" lang="ja-JP" altLang="en-US" sz="1400" dirty="0" smtClean="0">
                <a:solidFill>
                  <a:schemeClr val="tx1">
                    <a:lumMod val="50000"/>
                    <a:lumOff val="50000"/>
                  </a:schemeClr>
                </a:solidFill>
                <a:latin typeface="メイリオ"/>
                <a:ea typeface="メイリオ"/>
                <a:cs typeface="メイリオ"/>
              </a:rPr>
              <a:t>サーバー</a:t>
            </a:r>
            <a:r>
              <a:rPr kumimoji="1" lang="en-US" altLang="ja-JP" sz="1400" dirty="0" smtClean="0">
                <a:solidFill>
                  <a:schemeClr val="tx1">
                    <a:lumMod val="50000"/>
                    <a:lumOff val="50000"/>
                  </a:schemeClr>
                </a:solidFill>
                <a:latin typeface="メイリオ"/>
                <a:ea typeface="メイリオ"/>
                <a:cs typeface="メイリオ"/>
              </a:rPr>
              <a:t>/1</a:t>
            </a:r>
            <a:r>
              <a:rPr kumimoji="1" lang="ja-JP" altLang="en-US" sz="1400" dirty="0" smtClean="0">
                <a:solidFill>
                  <a:schemeClr val="tx1">
                    <a:lumMod val="50000"/>
                    <a:lumOff val="50000"/>
                  </a:schemeClr>
                </a:solidFill>
                <a:latin typeface="メイリオ"/>
                <a:ea typeface="メイリオ"/>
                <a:cs typeface="メイリオ"/>
              </a:rPr>
              <a:t>エンジニア）</a:t>
            </a:r>
            <a:endParaRPr kumimoji="1" lang="en-US" altLang="ja-JP" sz="1400" dirty="0" smtClean="0">
              <a:solidFill>
                <a:schemeClr val="tx1">
                  <a:lumMod val="50000"/>
                  <a:lumOff val="50000"/>
                </a:schemeClr>
              </a:solidFill>
              <a:latin typeface="メイリオ"/>
              <a:ea typeface="メイリオ"/>
              <a:cs typeface="メイリオ"/>
            </a:endParaRPr>
          </a:p>
          <a:p>
            <a:pPr marL="742950" lvl="1" indent="-285750">
              <a:buFont typeface="Wingdings" charset="2"/>
              <a:buChar char="ü"/>
            </a:pPr>
            <a:r>
              <a:rPr lang="ja-JP" altLang="en-US" sz="1400" dirty="0" smtClean="0">
                <a:solidFill>
                  <a:schemeClr val="tx1">
                    <a:lumMod val="50000"/>
                    <a:lumOff val="50000"/>
                  </a:schemeClr>
                </a:solidFill>
                <a:latin typeface="メイリオ"/>
                <a:ea typeface="メイリオ"/>
                <a:cs typeface="メイリオ"/>
              </a:rPr>
              <a:t>・・・</a:t>
            </a:r>
            <a:endParaRPr kumimoji="1" lang="en-US" altLang="ja-JP" sz="1400" dirty="0" smtClean="0">
              <a:solidFill>
                <a:schemeClr val="tx1">
                  <a:lumMod val="50000"/>
                  <a:lumOff val="50000"/>
                </a:schemeClr>
              </a:solidFill>
              <a:latin typeface="メイリオ"/>
              <a:ea typeface="メイリオ"/>
              <a:cs typeface="メイリオ"/>
            </a:endParaRPr>
          </a:p>
        </p:txBody>
      </p:sp>
      <p:sp>
        <p:nvSpPr>
          <p:cNvPr id="5" name="テキスト ボックス 4"/>
          <p:cNvSpPr txBox="1"/>
          <p:nvPr/>
        </p:nvSpPr>
        <p:spPr>
          <a:xfrm>
            <a:off x="509448" y="3079966"/>
            <a:ext cx="7802136" cy="1015663"/>
          </a:xfrm>
          <a:prstGeom prst="rect">
            <a:avLst/>
          </a:prstGeom>
          <a:noFill/>
        </p:spPr>
        <p:txBody>
          <a:bodyPr wrap="none" rtlCol="0">
            <a:spAutoFit/>
          </a:bodyPr>
          <a:lstStyle/>
          <a:p>
            <a:r>
              <a:rPr kumimoji="1" lang="ja-JP" altLang="en-US" b="1" u="sng" dirty="0" smtClean="0">
                <a:solidFill>
                  <a:srgbClr val="0000FF"/>
                </a:solidFill>
                <a:latin typeface="メイリオ"/>
                <a:ea typeface="メイリオ"/>
                <a:cs typeface="メイリオ"/>
              </a:rPr>
              <a:t>ビジネスは競争力</a:t>
            </a:r>
            <a:r>
              <a:rPr lang="ja-JP" altLang="en-US" b="1" u="sng" dirty="0" smtClean="0">
                <a:solidFill>
                  <a:srgbClr val="0000FF"/>
                </a:solidFill>
                <a:latin typeface="メイリオ"/>
                <a:ea typeface="メイリオ"/>
                <a:cs typeface="メイリオ"/>
              </a:rPr>
              <a:t>の強化のために</a:t>
            </a:r>
            <a:r>
              <a:rPr kumimoji="1" lang="ja-JP" altLang="en-US" b="1" u="sng" dirty="0" smtClean="0">
                <a:solidFill>
                  <a:srgbClr val="0000FF"/>
                </a:solidFill>
                <a:latin typeface="メイリオ"/>
                <a:ea typeface="メイリオ"/>
                <a:cs typeface="メイリオ"/>
              </a:rPr>
              <a:t>、テクノロジーへの依存を高めてゆく</a:t>
            </a:r>
            <a:endParaRPr kumimoji="1" lang="en-US" altLang="ja-JP" b="1" u="sng" dirty="0" smtClean="0">
              <a:solidFill>
                <a:srgbClr val="0000FF"/>
              </a:solidFill>
              <a:latin typeface="メイリオ"/>
              <a:ea typeface="メイリオ"/>
              <a:cs typeface="メイリオ"/>
            </a:endParaRPr>
          </a:p>
          <a:p>
            <a:pPr marL="742950" lvl="1" indent="-285750">
              <a:buFont typeface="Wingdings" charset="2"/>
              <a:buChar char="ü"/>
            </a:pPr>
            <a:r>
              <a:rPr kumimoji="1" lang="ja-JP" altLang="en-US" sz="1400" dirty="0" smtClean="0">
                <a:solidFill>
                  <a:schemeClr val="tx1">
                    <a:lumMod val="50000"/>
                    <a:lumOff val="50000"/>
                  </a:schemeClr>
                </a:solidFill>
                <a:latin typeface="メイリオ"/>
                <a:ea typeface="メイリオ"/>
                <a:cs typeface="メイリオ"/>
              </a:rPr>
              <a:t>銀行業務や医療現場での</a:t>
            </a:r>
            <a:r>
              <a:rPr kumimoji="1" lang="en-US" altLang="ja-JP" sz="1400" dirty="0" smtClean="0">
                <a:solidFill>
                  <a:schemeClr val="tx1">
                    <a:lumMod val="50000"/>
                    <a:lumOff val="50000"/>
                  </a:schemeClr>
                </a:solidFill>
                <a:latin typeface="メイリオ"/>
                <a:ea typeface="メイリオ"/>
                <a:cs typeface="メイリオ"/>
              </a:rPr>
              <a:t>IBM Watson</a:t>
            </a:r>
            <a:r>
              <a:rPr kumimoji="1" lang="ja-JP" altLang="en-US" sz="1400" dirty="0" smtClean="0">
                <a:solidFill>
                  <a:schemeClr val="tx1">
                    <a:lumMod val="50000"/>
                    <a:lumOff val="50000"/>
                  </a:schemeClr>
                </a:solidFill>
                <a:latin typeface="メイリオ"/>
                <a:ea typeface="メイリオ"/>
                <a:cs typeface="メイリオ"/>
              </a:rPr>
              <a:t>の導入</a:t>
            </a:r>
            <a:endParaRPr kumimoji="1" lang="en-US" altLang="ja-JP" sz="1400" dirty="0" smtClean="0">
              <a:solidFill>
                <a:schemeClr val="tx1">
                  <a:lumMod val="50000"/>
                  <a:lumOff val="50000"/>
                </a:schemeClr>
              </a:solidFill>
              <a:latin typeface="メイリオ"/>
              <a:ea typeface="メイリオ"/>
              <a:cs typeface="メイリオ"/>
            </a:endParaRPr>
          </a:p>
          <a:p>
            <a:pPr marL="742950" lvl="1" indent="-285750">
              <a:buFont typeface="Wingdings" charset="2"/>
              <a:buChar char="ü"/>
            </a:pPr>
            <a:r>
              <a:rPr lang="en-US" altLang="ja-JP" sz="1400" dirty="0" smtClean="0">
                <a:solidFill>
                  <a:schemeClr val="tx1">
                    <a:lumMod val="50000"/>
                    <a:lumOff val="50000"/>
                  </a:schemeClr>
                </a:solidFill>
                <a:latin typeface="メイリオ"/>
                <a:ea typeface="メイリオ"/>
                <a:cs typeface="メイリオ"/>
              </a:rPr>
              <a:t>Industry 4.0 / Industry Internet</a:t>
            </a:r>
          </a:p>
          <a:p>
            <a:pPr marL="742950" lvl="1" indent="-285750">
              <a:buFont typeface="Wingdings" charset="2"/>
              <a:buChar char="ü"/>
            </a:pPr>
            <a:r>
              <a:rPr kumimoji="1" lang="ja-JP" altLang="en-US" sz="1400" dirty="0" smtClean="0">
                <a:solidFill>
                  <a:schemeClr val="tx1">
                    <a:lumMod val="50000"/>
                    <a:lumOff val="50000"/>
                  </a:schemeClr>
                </a:solidFill>
                <a:latin typeface="メイリオ"/>
                <a:ea typeface="メイリオ"/>
                <a:cs typeface="メイリオ"/>
              </a:rPr>
              <a:t>・・・</a:t>
            </a:r>
            <a:endParaRPr kumimoji="1" lang="en-US" altLang="ja-JP" sz="1400" dirty="0" smtClean="0">
              <a:solidFill>
                <a:schemeClr val="tx1">
                  <a:lumMod val="50000"/>
                  <a:lumOff val="50000"/>
                </a:schemeClr>
              </a:solidFill>
              <a:latin typeface="メイリオ"/>
              <a:ea typeface="メイリオ"/>
              <a:cs typeface="メイリオ"/>
            </a:endParaRPr>
          </a:p>
        </p:txBody>
      </p:sp>
      <p:sp>
        <p:nvSpPr>
          <p:cNvPr id="6" name="テキスト ボックス 5"/>
          <p:cNvSpPr txBox="1"/>
          <p:nvPr/>
        </p:nvSpPr>
        <p:spPr>
          <a:xfrm>
            <a:off x="509448" y="2064076"/>
            <a:ext cx="8032968" cy="1015663"/>
          </a:xfrm>
          <a:prstGeom prst="rect">
            <a:avLst/>
          </a:prstGeom>
          <a:noFill/>
        </p:spPr>
        <p:txBody>
          <a:bodyPr wrap="none" rtlCol="0">
            <a:spAutoFit/>
          </a:bodyPr>
          <a:lstStyle/>
          <a:p>
            <a:r>
              <a:rPr kumimoji="1" lang="ja-JP" altLang="en-US" b="1" u="sng" dirty="0" smtClean="0">
                <a:solidFill>
                  <a:srgbClr val="0000FF"/>
                </a:solidFill>
                <a:latin typeface="メイリオ"/>
                <a:ea typeface="メイリオ"/>
                <a:cs typeface="メイリオ"/>
              </a:rPr>
              <a:t>アプリケーションの開発と運用は、ビジネス・スピードとの同期化を求める</a:t>
            </a:r>
            <a:endParaRPr kumimoji="1" lang="en-US" altLang="ja-JP" b="1" u="sng" dirty="0" smtClean="0">
              <a:solidFill>
                <a:srgbClr val="0000FF"/>
              </a:solidFill>
              <a:latin typeface="メイリオ"/>
              <a:ea typeface="メイリオ"/>
              <a:cs typeface="メイリオ"/>
            </a:endParaRPr>
          </a:p>
          <a:p>
            <a:pPr marL="742950" lvl="1" indent="-285750">
              <a:buFont typeface="Wingdings" charset="2"/>
              <a:buChar char="ü"/>
            </a:pPr>
            <a:r>
              <a:rPr kumimoji="1" lang="en-US" altLang="ja-JP" sz="1400" dirty="0" err="1" smtClean="0">
                <a:solidFill>
                  <a:schemeClr val="tx1">
                    <a:lumMod val="50000"/>
                    <a:lumOff val="50000"/>
                  </a:schemeClr>
                </a:solidFill>
                <a:latin typeface="メイリオ"/>
                <a:ea typeface="メイリオ"/>
                <a:cs typeface="メイリオ"/>
              </a:rPr>
              <a:t>PaaS</a:t>
            </a:r>
            <a:r>
              <a:rPr kumimoji="1" lang="ja-JP" altLang="en-US" sz="1400" dirty="0" smtClean="0">
                <a:solidFill>
                  <a:schemeClr val="tx1">
                    <a:lumMod val="50000"/>
                    <a:lumOff val="50000"/>
                  </a:schemeClr>
                </a:solidFill>
                <a:latin typeface="メイリオ"/>
                <a:ea typeface="メイリオ"/>
                <a:cs typeface="メイリオ"/>
              </a:rPr>
              <a:t>や</a:t>
            </a:r>
            <a:r>
              <a:rPr kumimoji="1" lang="en-US" altLang="ja-JP" sz="1400" dirty="0" err="1" smtClean="0">
                <a:solidFill>
                  <a:schemeClr val="tx1">
                    <a:lumMod val="50000"/>
                    <a:lumOff val="50000"/>
                  </a:schemeClr>
                </a:solidFill>
                <a:latin typeface="メイリオ"/>
                <a:ea typeface="メイリオ"/>
                <a:cs typeface="メイリオ"/>
              </a:rPr>
              <a:t>SaaS</a:t>
            </a:r>
            <a:r>
              <a:rPr kumimoji="1" lang="ja-JP" altLang="en-US" sz="1400" dirty="0" smtClean="0">
                <a:solidFill>
                  <a:schemeClr val="tx1">
                    <a:lumMod val="50000"/>
                    <a:lumOff val="50000"/>
                  </a:schemeClr>
                </a:solidFill>
                <a:latin typeface="メイリオ"/>
                <a:ea typeface="メイリオ"/>
                <a:cs typeface="メイリオ"/>
              </a:rPr>
              <a:t>の適用領域が拡大</a:t>
            </a:r>
            <a:endParaRPr kumimoji="1" lang="en-US" altLang="ja-JP" sz="1400" dirty="0" smtClean="0">
              <a:solidFill>
                <a:schemeClr val="tx1">
                  <a:lumMod val="50000"/>
                  <a:lumOff val="50000"/>
                </a:schemeClr>
              </a:solidFill>
              <a:latin typeface="メイリオ"/>
              <a:ea typeface="メイリオ"/>
              <a:cs typeface="メイリオ"/>
            </a:endParaRPr>
          </a:p>
          <a:p>
            <a:pPr marL="742950" lvl="1" indent="-285750">
              <a:buFont typeface="Wingdings" charset="2"/>
              <a:buChar char="ü"/>
            </a:pPr>
            <a:r>
              <a:rPr kumimoji="1" lang="ja-JP" altLang="en-US" sz="1400" dirty="0" smtClean="0">
                <a:solidFill>
                  <a:schemeClr val="tx1">
                    <a:lumMod val="50000"/>
                    <a:lumOff val="50000"/>
                  </a:schemeClr>
                </a:solidFill>
                <a:latin typeface="メイリオ"/>
                <a:ea typeface="メイリオ"/>
                <a:cs typeface="メイリオ"/>
              </a:rPr>
              <a:t>人工知能による開発（</a:t>
            </a:r>
            <a:r>
              <a:rPr lang="ja-JP" altLang="en-US" sz="1400" dirty="0" smtClean="0">
                <a:solidFill>
                  <a:schemeClr val="tx1">
                    <a:lumMod val="50000"/>
                    <a:lumOff val="50000"/>
                  </a:schemeClr>
                </a:solidFill>
                <a:latin typeface="メイリオ"/>
                <a:ea typeface="メイリオ"/>
                <a:cs typeface="メイリオ"/>
              </a:rPr>
              <a:t>例：</a:t>
            </a:r>
            <a:r>
              <a:rPr lang="en-US" altLang="ja-JP" sz="1400" dirty="0" smtClean="0">
                <a:solidFill>
                  <a:schemeClr val="tx1">
                    <a:lumMod val="50000"/>
                    <a:lumOff val="50000"/>
                  </a:schemeClr>
                </a:solidFill>
                <a:latin typeface="メイリオ"/>
                <a:ea typeface="メイリオ"/>
                <a:cs typeface="メイリオ"/>
              </a:rPr>
              <a:t>The Grid</a:t>
            </a:r>
            <a:r>
              <a:rPr kumimoji="1" lang="ja-JP" altLang="en-US" sz="1400" dirty="0" smtClean="0">
                <a:solidFill>
                  <a:schemeClr val="tx1">
                    <a:lumMod val="50000"/>
                    <a:lumOff val="50000"/>
                  </a:schemeClr>
                </a:solidFill>
                <a:latin typeface="メイリオ"/>
                <a:ea typeface="メイリオ"/>
                <a:cs typeface="メイリオ"/>
              </a:rPr>
              <a:t>）</a:t>
            </a:r>
            <a:endParaRPr kumimoji="1" lang="en-US" altLang="ja-JP" sz="1400" dirty="0" smtClean="0">
              <a:solidFill>
                <a:schemeClr val="tx1">
                  <a:lumMod val="50000"/>
                  <a:lumOff val="50000"/>
                </a:schemeClr>
              </a:solidFill>
              <a:latin typeface="メイリオ"/>
              <a:ea typeface="メイリオ"/>
              <a:cs typeface="メイリオ"/>
            </a:endParaRPr>
          </a:p>
          <a:p>
            <a:pPr marL="742950" lvl="1" indent="-285750">
              <a:buFont typeface="Wingdings" charset="2"/>
              <a:buChar char="ü"/>
            </a:pPr>
            <a:r>
              <a:rPr lang="ja-JP" altLang="en-US" sz="1400" dirty="0" smtClean="0">
                <a:solidFill>
                  <a:schemeClr val="tx1">
                    <a:lumMod val="50000"/>
                    <a:lumOff val="50000"/>
                  </a:schemeClr>
                </a:solidFill>
                <a:latin typeface="メイリオ"/>
                <a:ea typeface="メイリオ"/>
                <a:cs typeface="メイリオ"/>
              </a:rPr>
              <a:t>・・・</a:t>
            </a:r>
            <a:endParaRPr kumimoji="1" lang="en-US" altLang="ja-JP" sz="1400" dirty="0" smtClean="0">
              <a:solidFill>
                <a:schemeClr val="tx1">
                  <a:lumMod val="50000"/>
                  <a:lumOff val="50000"/>
                </a:schemeClr>
              </a:solidFill>
              <a:latin typeface="メイリオ"/>
              <a:ea typeface="メイリオ"/>
              <a:cs typeface="メイリオ"/>
            </a:endParaRPr>
          </a:p>
        </p:txBody>
      </p:sp>
      <p:grpSp>
        <p:nvGrpSpPr>
          <p:cNvPr id="9" name="図形グループ 8"/>
          <p:cNvGrpSpPr/>
          <p:nvPr/>
        </p:nvGrpSpPr>
        <p:grpSpPr>
          <a:xfrm>
            <a:off x="509447" y="3999370"/>
            <a:ext cx="8184488" cy="2402725"/>
            <a:chOff x="509447" y="4202019"/>
            <a:chExt cx="8184488" cy="2402725"/>
          </a:xfrm>
        </p:grpSpPr>
        <p:sp>
          <p:nvSpPr>
            <p:cNvPr id="7" name="テキスト ボックス 6"/>
            <p:cNvSpPr txBox="1"/>
            <p:nvPr/>
          </p:nvSpPr>
          <p:spPr>
            <a:xfrm>
              <a:off x="509447" y="4973528"/>
              <a:ext cx="8184488" cy="1631216"/>
            </a:xfrm>
            <a:prstGeom prst="rect">
              <a:avLst/>
            </a:prstGeom>
            <a:noFill/>
          </p:spPr>
          <p:txBody>
            <a:bodyPr wrap="square" rtlCol="0">
              <a:spAutoFit/>
            </a:bodyPr>
            <a:lstStyle/>
            <a:p>
              <a:pPr algn="ctr"/>
              <a:r>
                <a:rPr kumimoji="1" lang="en-US" altLang="ja-JP" sz="2800" dirty="0" smtClean="0">
                  <a:solidFill>
                    <a:srgbClr val="0000FF"/>
                  </a:solidFill>
                  <a:latin typeface="メイリオ"/>
                  <a:ea typeface="メイリオ"/>
                  <a:cs typeface="メイリオ"/>
                </a:rPr>
                <a:t>IT</a:t>
              </a:r>
              <a:r>
                <a:rPr kumimoji="1" lang="ja-JP" altLang="en-US" sz="2800" dirty="0" smtClean="0">
                  <a:solidFill>
                    <a:srgbClr val="0000FF"/>
                  </a:solidFill>
                  <a:latin typeface="メイリオ"/>
                  <a:ea typeface="メイリオ"/>
                  <a:cs typeface="メイリオ"/>
                </a:rPr>
                <a:t>ビジネスの収益は、</a:t>
              </a:r>
              <a:r>
                <a:rPr kumimoji="1" lang="ja-JP" altLang="en-US" sz="2800" b="1" u="sng" dirty="0" smtClean="0">
                  <a:solidFill>
                    <a:srgbClr val="0000FF"/>
                  </a:solidFill>
                  <a:latin typeface="メイリオ"/>
                  <a:ea typeface="メイリオ"/>
                  <a:cs typeface="メイリオ"/>
                </a:rPr>
                <a:t>工数提供の対価</a:t>
              </a:r>
              <a:r>
                <a:rPr kumimoji="1" lang="ja-JP" altLang="en-US" sz="2800" dirty="0" smtClean="0">
                  <a:solidFill>
                    <a:srgbClr val="0000FF"/>
                  </a:solidFill>
                  <a:latin typeface="メイリオ"/>
                  <a:ea typeface="メイリオ"/>
                  <a:cs typeface="メイリオ"/>
                </a:rPr>
                <a:t>から</a:t>
              </a:r>
              <a:endParaRPr kumimoji="1" lang="en-US" altLang="ja-JP" sz="2800" dirty="0" smtClean="0">
                <a:solidFill>
                  <a:srgbClr val="0000FF"/>
                </a:solidFill>
                <a:latin typeface="メイリオ"/>
                <a:ea typeface="メイリオ"/>
                <a:cs typeface="メイリオ"/>
              </a:endParaRPr>
            </a:p>
            <a:p>
              <a:pPr algn="ctr"/>
              <a:r>
                <a:rPr kumimoji="1" lang="ja-JP" altLang="en-US" sz="2800" b="1" u="sng" dirty="0" smtClean="0">
                  <a:solidFill>
                    <a:srgbClr val="0000FF"/>
                  </a:solidFill>
                  <a:latin typeface="メイリオ"/>
                  <a:ea typeface="メイリオ"/>
                  <a:cs typeface="メイリオ"/>
                </a:rPr>
                <a:t>ビジネス価値の対価</a:t>
              </a:r>
              <a:r>
                <a:rPr kumimoji="1" lang="ja-JP" altLang="en-US" sz="2800" dirty="0" smtClean="0">
                  <a:solidFill>
                    <a:srgbClr val="0000FF"/>
                  </a:solidFill>
                  <a:latin typeface="メイリオ"/>
                  <a:ea typeface="メイリオ"/>
                  <a:cs typeface="メイリオ"/>
                </a:rPr>
                <a:t>へとシフトする</a:t>
              </a:r>
              <a:endParaRPr kumimoji="1" lang="en-US" altLang="ja-JP" sz="2800" dirty="0" smtClean="0">
                <a:solidFill>
                  <a:srgbClr val="0000FF"/>
                </a:solidFill>
                <a:latin typeface="メイリオ"/>
                <a:ea typeface="メイリオ"/>
                <a:cs typeface="メイリオ"/>
              </a:endParaRPr>
            </a:p>
            <a:p>
              <a:pPr algn="ctr"/>
              <a:endParaRPr lang="en-US" altLang="ja-JP" sz="2000" dirty="0" smtClean="0">
                <a:solidFill>
                  <a:schemeClr val="tx1">
                    <a:lumMod val="50000"/>
                    <a:lumOff val="50000"/>
                  </a:schemeClr>
                </a:solidFill>
                <a:latin typeface="メイリオ"/>
                <a:ea typeface="メイリオ"/>
                <a:cs typeface="メイリオ"/>
              </a:endParaRPr>
            </a:p>
            <a:p>
              <a:pPr algn="ctr"/>
              <a:r>
                <a:rPr lang="ja-JP" altLang="en-US" sz="2400" dirty="0" smtClean="0">
                  <a:solidFill>
                    <a:schemeClr val="tx1">
                      <a:lumMod val="50000"/>
                      <a:lumOff val="50000"/>
                    </a:schemeClr>
                  </a:solidFill>
                  <a:latin typeface="メイリオ"/>
                  <a:ea typeface="メイリオ"/>
                  <a:cs typeface="メイリオ"/>
                </a:rPr>
                <a:t>（</a:t>
              </a:r>
              <a:r>
                <a:rPr lang="ja-JP" altLang="en-US" sz="2400" b="1" dirty="0" smtClean="0">
                  <a:solidFill>
                    <a:srgbClr val="0000FF"/>
                  </a:solidFill>
                  <a:latin typeface="メイリオ"/>
                  <a:ea typeface="メイリオ"/>
                  <a:cs typeface="メイリオ"/>
                </a:rPr>
                <a:t>ビジネス価値</a:t>
              </a:r>
              <a:r>
                <a:rPr lang="ja-JP" altLang="en-US" sz="2400" dirty="0" smtClean="0">
                  <a:solidFill>
                    <a:schemeClr val="tx1">
                      <a:lumMod val="50000"/>
                      <a:lumOff val="50000"/>
                    </a:schemeClr>
                  </a:solidFill>
                  <a:latin typeface="メイリオ"/>
                  <a:ea typeface="メイリオ"/>
                  <a:cs typeface="メイリオ"/>
                </a:rPr>
                <a:t>＝</a:t>
              </a:r>
              <a:r>
                <a:rPr lang="ja-JP" altLang="en-US" sz="2400" dirty="0" smtClean="0">
                  <a:solidFill>
                    <a:srgbClr val="0000FF"/>
                  </a:solidFill>
                  <a:latin typeface="メイリオ"/>
                  <a:ea typeface="メイリオ"/>
                  <a:cs typeface="メイリオ"/>
                </a:rPr>
                <a:t>スピード</a:t>
              </a:r>
              <a:r>
                <a:rPr lang="ja-JP" altLang="en-US" sz="2400" dirty="0">
                  <a:solidFill>
                    <a:srgbClr val="0000FF"/>
                  </a:solidFill>
                  <a:latin typeface="メイリオ"/>
                  <a:ea typeface="メイリオ"/>
                  <a:cs typeface="メイリオ"/>
                </a:rPr>
                <a:t>・変革・</a:t>
              </a:r>
              <a:r>
                <a:rPr lang="ja-JP" altLang="en-US" sz="2400" dirty="0" smtClean="0">
                  <a:solidFill>
                    <a:srgbClr val="0000FF"/>
                  </a:solidFill>
                  <a:latin typeface="メイリオ"/>
                  <a:ea typeface="メイリオ"/>
                  <a:cs typeface="メイリオ"/>
                </a:rPr>
                <a:t>差別化</a:t>
              </a:r>
              <a:r>
                <a:rPr lang="ja-JP" altLang="en-US" sz="2400" dirty="0" smtClean="0">
                  <a:solidFill>
                    <a:schemeClr val="tx1">
                      <a:lumMod val="50000"/>
                      <a:lumOff val="50000"/>
                    </a:schemeClr>
                  </a:solidFill>
                  <a:latin typeface="メイリオ"/>
                  <a:ea typeface="メイリオ"/>
                  <a:cs typeface="メイリオ"/>
                </a:rPr>
                <a:t>）</a:t>
              </a:r>
              <a:endParaRPr kumimoji="1" lang="ja-JP" altLang="en-US" sz="2400" dirty="0">
                <a:solidFill>
                  <a:schemeClr val="tx1">
                    <a:lumMod val="50000"/>
                    <a:lumOff val="50000"/>
                  </a:schemeClr>
                </a:solidFill>
                <a:latin typeface="メイリオ"/>
                <a:ea typeface="メイリオ"/>
                <a:cs typeface="メイリオ"/>
              </a:endParaRPr>
            </a:p>
          </p:txBody>
        </p:sp>
        <p:sp>
          <p:nvSpPr>
            <p:cNvPr id="8" name="下矢印 7"/>
            <p:cNvSpPr/>
            <p:nvPr/>
          </p:nvSpPr>
          <p:spPr>
            <a:xfrm>
              <a:off x="3317838" y="4202019"/>
              <a:ext cx="2526610" cy="658288"/>
            </a:xfrm>
            <a:prstGeom prst="down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9516144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276684" y="3436253"/>
            <a:ext cx="3589943" cy="2785105"/>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en-US" altLang="ja-JP" dirty="0" smtClean="0"/>
              <a:t>Web</a:t>
            </a:r>
            <a:r>
              <a:rPr kumimoji="1" lang="ja-JP" altLang="en-US" dirty="0" smtClean="0"/>
              <a:t>スケール</a:t>
            </a:r>
            <a:r>
              <a:rPr kumimoji="1" lang="en-US" altLang="ja-JP" dirty="0" smtClean="0"/>
              <a:t>IT</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110</a:t>
            </a:fld>
            <a:endParaRPr kumimoji="1" lang="ja-JP" altLang="en-US"/>
          </a:p>
        </p:txBody>
      </p:sp>
      <p:pic>
        <p:nvPicPr>
          <p:cNvPr id="4" name="図 3" descr="gartner-top-2015-tech-620x334.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6684" y="941427"/>
            <a:ext cx="3589943" cy="1933937"/>
          </a:xfrm>
          <a:prstGeom prst="rect">
            <a:avLst/>
          </a:prstGeom>
          <a:ln>
            <a:noFill/>
          </a:ln>
          <a:effectLst>
            <a:outerShdw blurRad="292100" dist="139700" dir="2700000" algn="tl" rotWithShape="0">
              <a:srgbClr val="333333">
                <a:alpha val="65000"/>
              </a:srgbClr>
            </a:outerShdw>
          </a:effectLst>
        </p:spPr>
      </p:pic>
      <p:sp>
        <p:nvSpPr>
          <p:cNvPr id="5" name="正方形/長方形 4"/>
          <p:cNvSpPr/>
          <p:nvPr/>
        </p:nvSpPr>
        <p:spPr>
          <a:xfrm>
            <a:off x="1911895" y="2918662"/>
            <a:ext cx="1954732" cy="215444"/>
          </a:xfrm>
          <a:prstGeom prst="rect">
            <a:avLst/>
          </a:prstGeom>
        </p:spPr>
        <p:txBody>
          <a:bodyPr wrap="none">
            <a:spAutoFit/>
          </a:bodyPr>
          <a:lstStyle/>
          <a:p>
            <a:r>
              <a:rPr lang="en-US" altLang="ja-JP" sz="800" dirty="0"/>
              <a:t>http://</a:t>
            </a:r>
            <a:r>
              <a:rPr lang="en-US" altLang="ja-JP" sz="800" dirty="0" err="1"/>
              <a:t>japan.zdnet.com</a:t>
            </a:r>
            <a:r>
              <a:rPr lang="en-US" altLang="ja-JP" sz="800" dirty="0"/>
              <a:t>/article/35054843/</a:t>
            </a:r>
            <a:endParaRPr lang="ja-JP" altLang="en-US" sz="800" dirty="0"/>
          </a:p>
        </p:txBody>
      </p:sp>
      <p:sp>
        <p:nvSpPr>
          <p:cNvPr id="6" name="正方形/長方形 5"/>
          <p:cNvSpPr/>
          <p:nvPr/>
        </p:nvSpPr>
        <p:spPr>
          <a:xfrm>
            <a:off x="276684" y="3526890"/>
            <a:ext cx="3589943" cy="2600712"/>
          </a:xfrm>
          <a:prstGeom prst="rect">
            <a:avLst/>
          </a:prstGeom>
        </p:spPr>
        <p:txBody>
          <a:bodyPr wrap="square">
            <a:spAutoFit/>
          </a:bodyPr>
          <a:lstStyle/>
          <a:p>
            <a:r>
              <a:rPr lang="en-US" altLang="ja-JP" sz="1600" u="sng" dirty="0">
                <a:solidFill>
                  <a:schemeClr val="bg1"/>
                </a:solidFill>
              </a:rPr>
              <a:t>Web</a:t>
            </a:r>
            <a:r>
              <a:rPr lang="ja-JP" altLang="en-US" sz="1600" u="sng" dirty="0">
                <a:solidFill>
                  <a:schemeClr val="bg1"/>
                </a:solidFill>
              </a:rPr>
              <a:t>スケール</a:t>
            </a:r>
            <a:r>
              <a:rPr lang="en-US" altLang="ja-JP" sz="1600" u="sng" dirty="0">
                <a:solidFill>
                  <a:schemeClr val="bg1"/>
                </a:solidFill>
              </a:rPr>
              <a:t>IT</a:t>
            </a:r>
          </a:p>
          <a:p>
            <a:r>
              <a:rPr lang="en-US" altLang="ja-JP" sz="1050" dirty="0" smtClean="0">
                <a:solidFill>
                  <a:schemeClr val="bg1"/>
                </a:solidFill>
              </a:rPr>
              <a:t>Web</a:t>
            </a:r>
            <a:r>
              <a:rPr lang="ja-JP" altLang="en-US" sz="1050" dirty="0">
                <a:solidFill>
                  <a:schemeClr val="bg1"/>
                </a:solidFill>
              </a:rPr>
              <a:t>スケール</a:t>
            </a:r>
            <a:r>
              <a:rPr lang="en-US" altLang="ja-JP" sz="1050" dirty="0">
                <a:solidFill>
                  <a:schemeClr val="bg1"/>
                </a:solidFill>
              </a:rPr>
              <a:t>IT</a:t>
            </a:r>
            <a:r>
              <a:rPr lang="ja-JP" altLang="en-US" sz="1050" dirty="0">
                <a:solidFill>
                  <a:schemeClr val="bg1"/>
                </a:solidFill>
              </a:rPr>
              <a:t>は、企業内の</a:t>
            </a:r>
            <a:r>
              <a:rPr lang="en-US" altLang="ja-JP" sz="1050" dirty="0">
                <a:solidFill>
                  <a:schemeClr val="bg1"/>
                </a:solidFill>
              </a:rPr>
              <a:t>IT</a:t>
            </a:r>
            <a:r>
              <a:rPr lang="ja-JP" altLang="en-US" sz="1050" dirty="0">
                <a:solidFill>
                  <a:schemeClr val="bg1"/>
                </a:solidFill>
              </a:rPr>
              <a:t>部門が大規模なクラウド・サービス・プロバイダーと同じ能力を提供する、グローバル・クラスのコンピューティングの一形態です。多くの企業・組織が</a:t>
            </a:r>
            <a:r>
              <a:rPr lang="en-US" altLang="ja-JP" sz="1050" dirty="0">
                <a:solidFill>
                  <a:schemeClr val="bg1"/>
                </a:solidFill>
              </a:rPr>
              <a:t>Amazon</a:t>
            </a:r>
            <a:r>
              <a:rPr lang="ja-JP" altLang="en-US" sz="1050" dirty="0">
                <a:solidFill>
                  <a:schemeClr val="bg1"/>
                </a:solidFill>
              </a:rPr>
              <a:t>や</a:t>
            </a:r>
            <a:r>
              <a:rPr lang="en-US" altLang="ja-JP" sz="1050" dirty="0">
                <a:solidFill>
                  <a:schemeClr val="bg1"/>
                </a:solidFill>
              </a:rPr>
              <a:t>Google</a:t>
            </a:r>
            <a:r>
              <a:rPr lang="ja-JP" altLang="en-US" sz="1050" dirty="0">
                <a:solidFill>
                  <a:schemeClr val="bg1"/>
                </a:solidFill>
              </a:rPr>
              <a:t>、</a:t>
            </a:r>
            <a:r>
              <a:rPr lang="en-US" altLang="ja-JP" sz="1050" dirty="0">
                <a:solidFill>
                  <a:schemeClr val="bg1"/>
                </a:solidFill>
              </a:rPr>
              <a:t>Facebook</a:t>
            </a:r>
            <a:r>
              <a:rPr lang="ja-JP" altLang="en-US" sz="1050" dirty="0">
                <a:solidFill>
                  <a:schemeClr val="bg1"/>
                </a:solidFill>
              </a:rPr>
              <a:t>のような大手</a:t>
            </a:r>
            <a:r>
              <a:rPr lang="en-US" altLang="ja-JP" sz="1050" dirty="0">
                <a:solidFill>
                  <a:schemeClr val="bg1"/>
                </a:solidFill>
              </a:rPr>
              <a:t>Web</a:t>
            </a:r>
            <a:r>
              <a:rPr lang="ja-JP" altLang="en-US" sz="1050" dirty="0">
                <a:solidFill>
                  <a:schemeClr val="bg1"/>
                </a:solidFill>
              </a:rPr>
              <a:t>企業と同じように考え、行動し、アプリケーションとインフラストラクチャを構築するようになるでしょう。</a:t>
            </a:r>
            <a:r>
              <a:rPr lang="en-US" altLang="ja-JP" sz="1050" dirty="0">
                <a:solidFill>
                  <a:schemeClr val="bg1"/>
                </a:solidFill>
              </a:rPr>
              <a:t>Web</a:t>
            </a:r>
            <a:r>
              <a:rPr lang="ja-JP" altLang="en-US" sz="1050" dirty="0">
                <a:solidFill>
                  <a:schemeClr val="bg1"/>
                </a:solidFill>
              </a:rPr>
              <a:t>スケール</a:t>
            </a:r>
            <a:r>
              <a:rPr lang="en-US" altLang="ja-JP" sz="1050" dirty="0">
                <a:solidFill>
                  <a:schemeClr val="bg1"/>
                </a:solidFill>
              </a:rPr>
              <a:t>IT</a:t>
            </a:r>
            <a:r>
              <a:rPr lang="ja-JP" altLang="en-US" sz="1050" dirty="0">
                <a:solidFill>
                  <a:schemeClr val="bg1"/>
                </a:solidFill>
              </a:rPr>
              <a:t>は短い期間に起こるものではなく、商用ハードウェア・プラットフォームが新しいモデルを採用し、クラウド向けに最適化されたソフトウェア定義型のアプローチが主流となる流れの中で進化・発展していきます。多くの企業にとって</a:t>
            </a:r>
            <a:r>
              <a:rPr lang="en-US" altLang="ja-JP" sz="1050" dirty="0">
                <a:solidFill>
                  <a:schemeClr val="bg1"/>
                </a:solidFill>
              </a:rPr>
              <a:t>Web</a:t>
            </a:r>
            <a:r>
              <a:rPr lang="ja-JP" altLang="en-US" sz="1050" dirty="0">
                <a:solidFill>
                  <a:schemeClr val="bg1"/>
                </a:solidFill>
              </a:rPr>
              <a:t>スケール</a:t>
            </a:r>
            <a:r>
              <a:rPr lang="en-US" altLang="ja-JP" sz="1050" dirty="0">
                <a:solidFill>
                  <a:schemeClr val="bg1"/>
                </a:solidFill>
              </a:rPr>
              <a:t>IT</a:t>
            </a:r>
            <a:r>
              <a:rPr lang="ja-JP" altLang="en-US" sz="1050" dirty="0">
                <a:solidFill>
                  <a:schemeClr val="bg1"/>
                </a:solidFill>
              </a:rPr>
              <a:t>の将来に向けた最初のステップとなるのが</a:t>
            </a:r>
            <a:r>
              <a:rPr lang="en-US" altLang="ja-JP" sz="1050" dirty="0" err="1">
                <a:solidFill>
                  <a:schemeClr val="bg1"/>
                </a:solidFill>
              </a:rPr>
              <a:t>DevOps</a:t>
            </a:r>
            <a:r>
              <a:rPr lang="ja-JP" altLang="en-US" sz="1050" dirty="0">
                <a:solidFill>
                  <a:schemeClr val="bg1"/>
                </a:solidFill>
              </a:rPr>
              <a:t>であり、調和が取れた環境で開発と運用を統合することにより、アプリケーションとシステムの、迅速かつ継続的でインクリメンタル </a:t>
            </a:r>
            <a:r>
              <a:rPr lang="en-US" altLang="ja-JP" sz="1050" dirty="0">
                <a:solidFill>
                  <a:schemeClr val="bg1"/>
                </a:solidFill>
              </a:rPr>
              <a:t>(</a:t>
            </a:r>
            <a:r>
              <a:rPr lang="ja-JP" altLang="en-US" sz="1050" dirty="0">
                <a:solidFill>
                  <a:schemeClr val="bg1"/>
                </a:solidFill>
              </a:rPr>
              <a:t>増分追加型</a:t>
            </a:r>
            <a:r>
              <a:rPr lang="en-US" altLang="ja-JP" sz="1050" dirty="0">
                <a:solidFill>
                  <a:schemeClr val="bg1"/>
                </a:solidFill>
              </a:rPr>
              <a:t>) </a:t>
            </a:r>
            <a:r>
              <a:rPr lang="ja-JP" altLang="en-US" sz="1050" dirty="0">
                <a:solidFill>
                  <a:schemeClr val="bg1"/>
                </a:solidFill>
              </a:rPr>
              <a:t>な開発を実現します。</a:t>
            </a:r>
          </a:p>
        </p:txBody>
      </p:sp>
      <p:sp>
        <p:nvSpPr>
          <p:cNvPr id="8" name="正方形/長方形 7"/>
          <p:cNvSpPr/>
          <p:nvPr/>
        </p:nvSpPr>
        <p:spPr>
          <a:xfrm>
            <a:off x="1098325" y="6248218"/>
            <a:ext cx="2768302" cy="215444"/>
          </a:xfrm>
          <a:prstGeom prst="rect">
            <a:avLst/>
          </a:prstGeom>
        </p:spPr>
        <p:txBody>
          <a:bodyPr wrap="square">
            <a:spAutoFit/>
          </a:bodyPr>
          <a:lstStyle/>
          <a:p>
            <a:pPr algn="r"/>
            <a:r>
              <a:rPr lang="en-US" altLang="ja-JP" sz="800" dirty="0"/>
              <a:t>http://</a:t>
            </a:r>
            <a:r>
              <a:rPr lang="en-US" altLang="ja-JP" sz="800" dirty="0" err="1"/>
              <a:t>www.gartner.co.jp</a:t>
            </a:r>
            <a:r>
              <a:rPr lang="en-US" altLang="ja-JP" sz="800" dirty="0"/>
              <a:t>/press/html/pr20141028-02.html</a:t>
            </a:r>
            <a:endParaRPr lang="ja-JP" altLang="en-US" sz="800" dirty="0"/>
          </a:p>
        </p:txBody>
      </p:sp>
      <p:sp>
        <p:nvSpPr>
          <p:cNvPr id="9" name="正方形/長方形 8"/>
          <p:cNvSpPr/>
          <p:nvPr/>
        </p:nvSpPr>
        <p:spPr>
          <a:xfrm>
            <a:off x="1469868" y="2449861"/>
            <a:ext cx="657575" cy="161175"/>
          </a:xfrm>
          <a:prstGeom prst="rect">
            <a:avLst/>
          </a:prstGeom>
          <a:noFill/>
          <a:ln>
            <a:solidFill>
              <a:schemeClr val="accent6">
                <a:lumMod val="75000"/>
              </a:schemeClr>
            </a:solidFill>
            <a:prstDash val="sysDash"/>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 name="直線矢印コネクタ 10"/>
          <p:cNvCxnSpPr>
            <a:stCxn id="9" idx="2"/>
          </p:cNvCxnSpPr>
          <p:nvPr/>
        </p:nvCxnSpPr>
        <p:spPr>
          <a:xfrm>
            <a:off x="1798656" y="2611036"/>
            <a:ext cx="6447" cy="825217"/>
          </a:xfrm>
          <a:prstGeom prst="straightConnector1">
            <a:avLst/>
          </a:prstGeom>
          <a:ln>
            <a:solidFill>
              <a:srgbClr val="E46C0A"/>
            </a:solidFill>
            <a:prstDash val="sysDash"/>
            <a:tailEnd type="arrow"/>
          </a:ln>
        </p:spPr>
        <p:style>
          <a:lnRef idx="2">
            <a:schemeClr val="accent1"/>
          </a:lnRef>
          <a:fillRef idx="0">
            <a:schemeClr val="accent1"/>
          </a:fillRef>
          <a:effectRef idx="1">
            <a:schemeClr val="accent1"/>
          </a:effectRef>
          <a:fontRef idx="minor">
            <a:schemeClr val="tx1"/>
          </a:fontRef>
        </p:style>
      </p:cxnSp>
      <p:sp>
        <p:nvSpPr>
          <p:cNvPr id="14" name="正方形/長方形 13"/>
          <p:cNvSpPr/>
          <p:nvPr/>
        </p:nvSpPr>
        <p:spPr>
          <a:xfrm>
            <a:off x="4171088" y="999285"/>
            <a:ext cx="2069427" cy="959741"/>
          </a:xfrm>
          <a:prstGeom prst="rect">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正方形/長方形 14"/>
          <p:cNvSpPr/>
          <p:nvPr/>
        </p:nvSpPr>
        <p:spPr>
          <a:xfrm>
            <a:off x="4171088" y="2174365"/>
            <a:ext cx="2069427" cy="959741"/>
          </a:xfrm>
          <a:prstGeom prst="rect">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p:cNvSpPr/>
          <p:nvPr/>
        </p:nvSpPr>
        <p:spPr>
          <a:xfrm>
            <a:off x="4171088" y="3366197"/>
            <a:ext cx="2069427" cy="959741"/>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1">
                  <a:lumMod val="50000"/>
                  <a:lumOff val="50000"/>
                </a:schemeClr>
              </a:solidFill>
              <a:latin typeface="ＭＳ Ｐゴシック"/>
              <a:ea typeface="ＭＳ Ｐゴシック"/>
              <a:cs typeface="ＭＳ Ｐゴシック"/>
            </a:endParaRPr>
          </a:p>
        </p:txBody>
      </p:sp>
      <p:sp>
        <p:nvSpPr>
          <p:cNvPr id="17" name="正方形/長方形 16"/>
          <p:cNvSpPr/>
          <p:nvPr/>
        </p:nvSpPr>
        <p:spPr>
          <a:xfrm>
            <a:off x="6806286" y="999285"/>
            <a:ext cx="2069427" cy="3326653"/>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フローチャート: 磁気ディスク 17"/>
          <p:cNvSpPr/>
          <p:nvPr/>
        </p:nvSpPr>
        <p:spPr>
          <a:xfrm>
            <a:off x="4242751" y="3707028"/>
            <a:ext cx="599554" cy="51576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19" name="図形グループ 18"/>
          <p:cNvGrpSpPr/>
          <p:nvPr/>
        </p:nvGrpSpPr>
        <p:grpSpPr>
          <a:xfrm>
            <a:off x="4242751" y="1608563"/>
            <a:ext cx="599554" cy="278543"/>
            <a:chOff x="6769100" y="1390650"/>
            <a:chExt cx="317500" cy="157483"/>
          </a:xfrm>
        </p:grpSpPr>
        <p:sp>
          <p:nvSpPr>
            <p:cNvPr id="20" name="正方形/長方形 1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円/楕円 2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 name="直線コネクタ 21"/>
            <p:cNvCxnSpPr>
              <a:stCxn id="21" idx="6"/>
              <a:endCxn id="2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 name="図形グループ 22"/>
          <p:cNvGrpSpPr/>
          <p:nvPr/>
        </p:nvGrpSpPr>
        <p:grpSpPr>
          <a:xfrm>
            <a:off x="4242751" y="1268738"/>
            <a:ext cx="599554" cy="278543"/>
            <a:chOff x="6769100" y="1390650"/>
            <a:chExt cx="317500" cy="157483"/>
          </a:xfrm>
        </p:grpSpPr>
        <p:sp>
          <p:nvSpPr>
            <p:cNvPr id="24" name="正方形/長方形 2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円/楕円 2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6" name="直線コネクタ 25"/>
            <p:cNvCxnSpPr>
              <a:stCxn id="25" idx="6"/>
              <a:endCxn id="2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7" name="図形グループ 26"/>
          <p:cNvGrpSpPr/>
          <p:nvPr/>
        </p:nvGrpSpPr>
        <p:grpSpPr>
          <a:xfrm>
            <a:off x="4905872" y="1608563"/>
            <a:ext cx="599554" cy="278543"/>
            <a:chOff x="6769100" y="1390650"/>
            <a:chExt cx="317500" cy="157483"/>
          </a:xfrm>
        </p:grpSpPr>
        <p:sp>
          <p:nvSpPr>
            <p:cNvPr id="28" name="正方形/長方形 2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円/楕円 2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 name="直線コネクタ 29"/>
            <p:cNvCxnSpPr>
              <a:stCxn id="29" idx="6"/>
              <a:endCxn id="2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 name="図形グループ 30"/>
          <p:cNvGrpSpPr/>
          <p:nvPr/>
        </p:nvGrpSpPr>
        <p:grpSpPr>
          <a:xfrm>
            <a:off x="4905872" y="1268738"/>
            <a:ext cx="599554" cy="278543"/>
            <a:chOff x="6769100" y="1390650"/>
            <a:chExt cx="317500" cy="157483"/>
          </a:xfrm>
        </p:grpSpPr>
        <p:sp>
          <p:nvSpPr>
            <p:cNvPr id="32" name="正方形/長方形 3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円/楕円 3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 name="直線コネクタ 33"/>
            <p:cNvCxnSpPr>
              <a:stCxn id="33" idx="6"/>
              <a:endCxn id="3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5" name="図形グループ 34"/>
          <p:cNvGrpSpPr/>
          <p:nvPr/>
        </p:nvGrpSpPr>
        <p:grpSpPr>
          <a:xfrm>
            <a:off x="5559963" y="1607805"/>
            <a:ext cx="599554" cy="278543"/>
            <a:chOff x="6769100" y="1390650"/>
            <a:chExt cx="317500" cy="157483"/>
          </a:xfrm>
        </p:grpSpPr>
        <p:sp>
          <p:nvSpPr>
            <p:cNvPr id="36" name="正方形/長方形 3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円/楕円 3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 name="直線コネクタ 37"/>
            <p:cNvCxnSpPr>
              <a:stCxn id="37" idx="6"/>
              <a:endCxn id="3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9" name="図形グループ 38"/>
          <p:cNvGrpSpPr/>
          <p:nvPr/>
        </p:nvGrpSpPr>
        <p:grpSpPr>
          <a:xfrm>
            <a:off x="5559963" y="1267980"/>
            <a:ext cx="599554" cy="278543"/>
            <a:chOff x="6769100" y="1390650"/>
            <a:chExt cx="317500" cy="157483"/>
          </a:xfrm>
        </p:grpSpPr>
        <p:sp>
          <p:nvSpPr>
            <p:cNvPr id="40" name="正方形/長方形 3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円/楕円 4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2" name="直線コネクタ 41"/>
            <p:cNvCxnSpPr>
              <a:stCxn id="41" idx="6"/>
              <a:endCxn id="4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43" name="フローチャート: 磁気ディスク 42"/>
          <p:cNvSpPr/>
          <p:nvPr/>
        </p:nvSpPr>
        <p:spPr>
          <a:xfrm>
            <a:off x="4905872" y="3707028"/>
            <a:ext cx="599554" cy="51576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4" name="フローチャート: 磁気ディスク 43"/>
          <p:cNvSpPr/>
          <p:nvPr/>
        </p:nvSpPr>
        <p:spPr>
          <a:xfrm>
            <a:off x="5559963" y="3707028"/>
            <a:ext cx="599554" cy="51576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6" name="正方形/長方形 45"/>
          <p:cNvSpPr/>
          <p:nvPr/>
        </p:nvSpPr>
        <p:spPr>
          <a:xfrm>
            <a:off x="4242751" y="2779390"/>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p:cNvSpPr/>
          <p:nvPr/>
        </p:nvSpPr>
        <p:spPr>
          <a:xfrm>
            <a:off x="4905872" y="2779390"/>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p:cNvSpPr/>
          <p:nvPr/>
        </p:nvSpPr>
        <p:spPr>
          <a:xfrm>
            <a:off x="5559963" y="2778632"/>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正方形/長方形 56"/>
          <p:cNvSpPr/>
          <p:nvPr/>
        </p:nvSpPr>
        <p:spPr>
          <a:xfrm>
            <a:off x="4242751" y="2449860"/>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正方形/長方形 57"/>
          <p:cNvSpPr/>
          <p:nvPr/>
        </p:nvSpPr>
        <p:spPr>
          <a:xfrm>
            <a:off x="4905872" y="2449860"/>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正方形/長方形 58"/>
          <p:cNvSpPr/>
          <p:nvPr/>
        </p:nvSpPr>
        <p:spPr>
          <a:xfrm>
            <a:off x="5559963" y="2449102"/>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テキスト ボックス 59"/>
          <p:cNvSpPr txBox="1"/>
          <p:nvPr/>
        </p:nvSpPr>
        <p:spPr>
          <a:xfrm>
            <a:off x="4807894" y="991739"/>
            <a:ext cx="788197" cy="276999"/>
          </a:xfrm>
          <a:prstGeom prst="rect">
            <a:avLst/>
          </a:prstGeom>
          <a:noFill/>
        </p:spPr>
        <p:txBody>
          <a:bodyPr wrap="none" rtlCol="0">
            <a:spAutoFit/>
          </a:bodyPr>
          <a:lstStyle/>
          <a:p>
            <a:pPr algn="ctr"/>
            <a:r>
              <a:rPr kumimoji="1" lang="ja-JP" altLang="en-US" sz="1200" dirty="0" smtClean="0">
                <a:solidFill>
                  <a:schemeClr val="tx1">
                    <a:lumMod val="50000"/>
                    <a:lumOff val="50000"/>
                  </a:schemeClr>
                </a:solidFill>
              </a:rPr>
              <a:t>サーバー</a:t>
            </a:r>
            <a:endParaRPr kumimoji="1" lang="ja-JP" altLang="en-US" sz="1200" dirty="0">
              <a:solidFill>
                <a:schemeClr val="tx1">
                  <a:lumMod val="50000"/>
                  <a:lumOff val="50000"/>
                </a:schemeClr>
              </a:solidFill>
            </a:endParaRPr>
          </a:p>
        </p:txBody>
      </p:sp>
      <p:sp>
        <p:nvSpPr>
          <p:cNvPr id="61" name="テキスト ボックス 60"/>
          <p:cNvSpPr txBox="1"/>
          <p:nvPr/>
        </p:nvSpPr>
        <p:spPr>
          <a:xfrm>
            <a:off x="4715622" y="2179712"/>
            <a:ext cx="972742" cy="276999"/>
          </a:xfrm>
          <a:prstGeom prst="rect">
            <a:avLst/>
          </a:prstGeom>
          <a:noFill/>
        </p:spPr>
        <p:txBody>
          <a:bodyPr wrap="none" rtlCol="0">
            <a:spAutoFit/>
          </a:bodyPr>
          <a:lstStyle/>
          <a:p>
            <a:pPr algn="ctr"/>
            <a:r>
              <a:rPr kumimoji="1" lang="ja-JP" altLang="en-US" sz="1200" dirty="0" smtClean="0">
                <a:solidFill>
                  <a:schemeClr val="tx1">
                    <a:lumMod val="50000"/>
                    <a:lumOff val="50000"/>
                  </a:schemeClr>
                </a:solidFill>
              </a:rPr>
              <a:t>ネットワーク</a:t>
            </a:r>
            <a:endParaRPr kumimoji="1" lang="ja-JP" altLang="en-US" sz="1200" dirty="0">
              <a:solidFill>
                <a:schemeClr val="tx1">
                  <a:lumMod val="50000"/>
                  <a:lumOff val="50000"/>
                </a:schemeClr>
              </a:solidFill>
            </a:endParaRPr>
          </a:p>
        </p:txBody>
      </p:sp>
      <p:sp>
        <p:nvSpPr>
          <p:cNvPr id="62" name="テキスト ボックス 61"/>
          <p:cNvSpPr txBox="1"/>
          <p:nvPr/>
        </p:nvSpPr>
        <p:spPr>
          <a:xfrm>
            <a:off x="4401273" y="3388390"/>
            <a:ext cx="1601445" cy="276999"/>
          </a:xfrm>
          <a:prstGeom prst="rect">
            <a:avLst/>
          </a:prstGeom>
          <a:noFill/>
        </p:spPr>
        <p:txBody>
          <a:bodyPr wrap="none" rtlCol="0">
            <a:spAutoFit/>
          </a:bodyPr>
          <a:lstStyle/>
          <a:p>
            <a:pPr algn="ctr"/>
            <a:r>
              <a:rPr kumimoji="1" lang="ja-JP" altLang="en-US" sz="1200" dirty="0" smtClean="0">
                <a:solidFill>
                  <a:schemeClr val="tx1">
                    <a:lumMod val="50000"/>
                    <a:lumOff val="50000"/>
                  </a:schemeClr>
                </a:solidFill>
              </a:rPr>
              <a:t>ストレージ（</a:t>
            </a:r>
            <a:r>
              <a:rPr kumimoji="1" lang="en-US" altLang="ja-JP" sz="1200" dirty="0" smtClean="0">
                <a:solidFill>
                  <a:schemeClr val="tx1">
                    <a:lumMod val="50000"/>
                    <a:lumOff val="50000"/>
                  </a:schemeClr>
                </a:solidFill>
              </a:rPr>
              <a:t>SAN/NAS</a:t>
            </a:r>
            <a:r>
              <a:rPr kumimoji="1" lang="ja-JP" altLang="en-US" sz="1200" dirty="0" smtClean="0">
                <a:solidFill>
                  <a:schemeClr val="tx1">
                    <a:lumMod val="50000"/>
                    <a:lumOff val="50000"/>
                  </a:schemeClr>
                </a:solidFill>
              </a:rPr>
              <a:t>）</a:t>
            </a:r>
            <a:endParaRPr kumimoji="1" lang="ja-JP" altLang="en-US" sz="1200" dirty="0">
              <a:solidFill>
                <a:schemeClr val="tx1">
                  <a:lumMod val="50000"/>
                  <a:lumOff val="50000"/>
                </a:schemeClr>
              </a:solidFill>
            </a:endParaRPr>
          </a:p>
        </p:txBody>
      </p:sp>
      <p:sp>
        <p:nvSpPr>
          <p:cNvPr id="63" name="上下矢印 62"/>
          <p:cNvSpPr/>
          <p:nvPr/>
        </p:nvSpPr>
        <p:spPr>
          <a:xfrm>
            <a:off x="5081428" y="3084518"/>
            <a:ext cx="232084" cy="303872"/>
          </a:xfrm>
          <a:prstGeom prst="upDown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上下矢印 63"/>
          <p:cNvSpPr/>
          <p:nvPr/>
        </p:nvSpPr>
        <p:spPr>
          <a:xfrm>
            <a:off x="5081428" y="1887106"/>
            <a:ext cx="232084" cy="303872"/>
          </a:xfrm>
          <a:prstGeom prst="upDown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65" name="図形グループ 64"/>
          <p:cNvGrpSpPr/>
          <p:nvPr/>
        </p:nvGrpSpPr>
        <p:grpSpPr>
          <a:xfrm>
            <a:off x="6932246" y="1406494"/>
            <a:ext cx="599554" cy="1865366"/>
            <a:chOff x="6769100" y="1390650"/>
            <a:chExt cx="317500" cy="1054643"/>
          </a:xfrm>
        </p:grpSpPr>
        <p:sp>
          <p:nvSpPr>
            <p:cNvPr id="66" name="正方形/長方形 65"/>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円/楕円 6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8" name="直線コネクタ 67"/>
            <p:cNvCxnSpPr>
              <a:stCxn id="67"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1" name="正方形/長方形 70"/>
          <p:cNvSpPr/>
          <p:nvPr/>
        </p:nvSpPr>
        <p:spPr>
          <a:xfrm>
            <a:off x="7012494" y="1746318"/>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72" name="フローチャート: 磁気ディスク 71"/>
          <p:cNvSpPr/>
          <p:nvPr/>
        </p:nvSpPr>
        <p:spPr>
          <a:xfrm>
            <a:off x="7012494" y="2163380"/>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3" name="正方形/長方形 72"/>
          <p:cNvSpPr/>
          <p:nvPr/>
        </p:nvSpPr>
        <p:spPr>
          <a:xfrm>
            <a:off x="7012494" y="2777874"/>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sp>
        <p:nvSpPr>
          <p:cNvPr id="74" name="テキスト ボックス 73"/>
          <p:cNvSpPr txBox="1"/>
          <p:nvPr/>
        </p:nvSpPr>
        <p:spPr>
          <a:xfrm>
            <a:off x="6806286" y="991739"/>
            <a:ext cx="2069427" cy="276999"/>
          </a:xfrm>
          <a:prstGeom prst="rect">
            <a:avLst/>
          </a:prstGeom>
          <a:noFill/>
        </p:spPr>
        <p:txBody>
          <a:bodyPr wrap="square" rtlCol="0">
            <a:spAutoFit/>
          </a:bodyPr>
          <a:lstStyle/>
          <a:p>
            <a:pPr algn="ctr"/>
            <a:r>
              <a:rPr kumimoji="1" lang="ja-JP" altLang="en-US" sz="1200" dirty="0" smtClean="0">
                <a:solidFill>
                  <a:srgbClr val="0000FF"/>
                </a:solidFill>
              </a:rPr>
              <a:t>ソフトウェアによる管理機能</a:t>
            </a:r>
            <a:endParaRPr kumimoji="1" lang="ja-JP" altLang="en-US" sz="1200" dirty="0">
              <a:solidFill>
                <a:srgbClr val="0000FF"/>
              </a:solidFill>
            </a:endParaRPr>
          </a:p>
        </p:txBody>
      </p:sp>
      <p:grpSp>
        <p:nvGrpSpPr>
          <p:cNvPr id="75" name="図形グループ 74"/>
          <p:cNvGrpSpPr/>
          <p:nvPr/>
        </p:nvGrpSpPr>
        <p:grpSpPr>
          <a:xfrm>
            <a:off x="7609162" y="1408011"/>
            <a:ext cx="599554" cy="1865366"/>
            <a:chOff x="6769100" y="1390650"/>
            <a:chExt cx="317500" cy="1054643"/>
          </a:xfrm>
        </p:grpSpPr>
        <p:sp>
          <p:nvSpPr>
            <p:cNvPr id="76" name="正方形/長方形 75"/>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円/楕円 7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8" name="直線コネクタ 77"/>
            <p:cNvCxnSpPr>
              <a:stCxn id="77"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9" name="正方形/長方形 78"/>
          <p:cNvSpPr/>
          <p:nvPr/>
        </p:nvSpPr>
        <p:spPr>
          <a:xfrm>
            <a:off x="7689410" y="1747835"/>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80" name="フローチャート: 磁気ディスク 79"/>
          <p:cNvSpPr/>
          <p:nvPr/>
        </p:nvSpPr>
        <p:spPr>
          <a:xfrm>
            <a:off x="7689410" y="2164897"/>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1" name="正方形/長方形 80"/>
          <p:cNvSpPr/>
          <p:nvPr/>
        </p:nvSpPr>
        <p:spPr>
          <a:xfrm>
            <a:off x="7689410" y="2779391"/>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nvGrpSpPr>
          <p:cNvPr id="82" name="図形グループ 81"/>
          <p:cNvGrpSpPr/>
          <p:nvPr/>
        </p:nvGrpSpPr>
        <p:grpSpPr>
          <a:xfrm>
            <a:off x="7965178" y="2415930"/>
            <a:ext cx="599554" cy="1865366"/>
            <a:chOff x="6769100" y="1390650"/>
            <a:chExt cx="317500" cy="1054643"/>
          </a:xfrm>
        </p:grpSpPr>
        <p:sp>
          <p:nvSpPr>
            <p:cNvPr id="83" name="正方形/長方形 82"/>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円/楕円 8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5" name="直線コネクタ 84"/>
            <p:cNvCxnSpPr>
              <a:stCxn id="84"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86" name="正方形/長方形 85"/>
          <p:cNvSpPr/>
          <p:nvPr/>
        </p:nvSpPr>
        <p:spPr>
          <a:xfrm>
            <a:off x="8045426" y="2755754"/>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87" name="フローチャート: 磁気ディスク 86"/>
          <p:cNvSpPr/>
          <p:nvPr/>
        </p:nvSpPr>
        <p:spPr>
          <a:xfrm>
            <a:off x="8045426" y="3172816"/>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8" name="正方形/長方形 87"/>
          <p:cNvSpPr/>
          <p:nvPr/>
        </p:nvSpPr>
        <p:spPr>
          <a:xfrm>
            <a:off x="8045426" y="3787310"/>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pic>
        <p:nvPicPr>
          <p:cNvPr id="90" name="図 89" descr="0122.png"/>
          <p:cNvPicPr>
            <a:picLocks noChangeAspect="1"/>
          </p:cNvPicPr>
          <p:nvPr/>
        </p:nvPicPr>
        <p:blipFill>
          <a:blip r:embed="rId4">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rot="10644397">
            <a:off x="8241142" y="1904335"/>
            <a:ext cx="432161" cy="566922"/>
          </a:xfrm>
          <a:prstGeom prst="rect">
            <a:avLst/>
          </a:prstGeom>
          <a:ln>
            <a:noFill/>
          </a:ln>
          <a:effectLst>
            <a:outerShdw blurRad="292100" dist="139700" dir="2700000" algn="tl" rotWithShape="0">
              <a:srgbClr val="333333">
                <a:alpha val="65000"/>
              </a:srgbClr>
            </a:outerShdw>
          </a:effectLst>
        </p:spPr>
      </p:pic>
      <p:sp>
        <p:nvSpPr>
          <p:cNvPr id="91" name="テキスト ボックス 90"/>
          <p:cNvSpPr txBox="1"/>
          <p:nvPr/>
        </p:nvSpPr>
        <p:spPr>
          <a:xfrm>
            <a:off x="8331206" y="1408011"/>
            <a:ext cx="492443" cy="461665"/>
          </a:xfrm>
          <a:prstGeom prst="rect">
            <a:avLst/>
          </a:prstGeom>
          <a:noFill/>
        </p:spPr>
        <p:txBody>
          <a:bodyPr wrap="none" rtlCol="0">
            <a:spAutoFit/>
          </a:bodyPr>
          <a:lstStyle/>
          <a:p>
            <a:r>
              <a:rPr kumimoji="1" lang="ja-JP" altLang="en-US" sz="1200" dirty="0" smtClean="0">
                <a:solidFill>
                  <a:srgbClr val="800000"/>
                </a:solidFill>
              </a:rPr>
              <a:t>追加</a:t>
            </a:r>
            <a:endParaRPr kumimoji="1" lang="en-US" altLang="ja-JP" sz="1200" dirty="0" smtClean="0">
              <a:solidFill>
                <a:srgbClr val="800000"/>
              </a:solidFill>
            </a:endParaRPr>
          </a:p>
          <a:p>
            <a:r>
              <a:rPr kumimoji="1" lang="ja-JP" altLang="en-US" sz="1200" dirty="0" smtClean="0">
                <a:solidFill>
                  <a:srgbClr val="800000"/>
                </a:solidFill>
              </a:rPr>
              <a:t>拡張</a:t>
            </a:r>
            <a:endParaRPr kumimoji="1" lang="ja-JP" altLang="en-US" sz="1200" dirty="0">
              <a:solidFill>
                <a:srgbClr val="800000"/>
              </a:solidFill>
            </a:endParaRPr>
          </a:p>
        </p:txBody>
      </p:sp>
      <p:sp>
        <p:nvSpPr>
          <p:cNvPr id="92" name="右矢印 91"/>
          <p:cNvSpPr/>
          <p:nvPr/>
        </p:nvSpPr>
        <p:spPr>
          <a:xfrm>
            <a:off x="6932246" y="3436253"/>
            <a:ext cx="913048" cy="734958"/>
          </a:xfrm>
          <a:prstGeom prst="rightArrow">
            <a:avLst>
              <a:gd name="adj1" fmla="val 50000"/>
              <a:gd name="adj2" fmla="val 30702"/>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smtClean="0">
                <a:solidFill>
                  <a:srgbClr val="FFFFFF"/>
                </a:solidFill>
                <a:latin typeface="ＭＳ Ｐゴシック"/>
                <a:ea typeface="ＭＳ Ｐゴシック"/>
                <a:cs typeface="ＭＳ Ｐゴシック"/>
              </a:rPr>
              <a:t>スケール</a:t>
            </a:r>
            <a:endParaRPr lang="en-US" altLang="ja-JP" sz="1000" dirty="0" smtClean="0">
              <a:solidFill>
                <a:srgbClr val="FFFFFF"/>
              </a:solidFill>
              <a:latin typeface="ＭＳ Ｐゴシック"/>
              <a:ea typeface="ＭＳ Ｐゴシック"/>
              <a:cs typeface="ＭＳ Ｐゴシック"/>
            </a:endParaRPr>
          </a:p>
          <a:p>
            <a:pPr algn="ctr"/>
            <a:r>
              <a:rPr lang="ja-JP" altLang="en-US" sz="1000" dirty="0" smtClean="0">
                <a:solidFill>
                  <a:srgbClr val="FFFFFF"/>
                </a:solidFill>
                <a:latin typeface="ＭＳ Ｐゴシック"/>
                <a:ea typeface="ＭＳ Ｐゴシック"/>
                <a:cs typeface="ＭＳ Ｐゴシック"/>
              </a:rPr>
              <a:t>アウト</a:t>
            </a:r>
            <a:endParaRPr kumimoji="1" lang="ja-JP" altLang="en-US" sz="1000" dirty="0">
              <a:solidFill>
                <a:srgbClr val="FFFFFF"/>
              </a:solidFill>
              <a:latin typeface="ＭＳ Ｐゴシック"/>
              <a:ea typeface="ＭＳ Ｐゴシック"/>
              <a:cs typeface="ＭＳ Ｐゴシック"/>
            </a:endParaRPr>
          </a:p>
        </p:txBody>
      </p:sp>
      <p:sp>
        <p:nvSpPr>
          <p:cNvPr id="93" name="正方形/長方形 92"/>
          <p:cNvSpPr/>
          <p:nvPr/>
        </p:nvSpPr>
        <p:spPr>
          <a:xfrm>
            <a:off x="4163828" y="4471126"/>
            <a:ext cx="2076687" cy="1750232"/>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chemeClr val="bg1"/>
                </a:solidFill>
                <a:latin typeface="ＭＳ Ｐゴシック"/>
                <a:ea typeface="ＭＳ Ｐゴシック"/>
                <a:cs typeface="ＭＳ Ｐゴシック"/>
              </a:rPr>
              <a:t>従来型インフラ</a:t>
            </a:r>
            <a:endParaRPr kumimoji="1" lang="en-US" altLang="ja-JP" sz="2000" dirty="0" smtClean="0">
              <a:solidFill>
                <a:schemeClr val="bg1"/>
              </a:solidFill>
              <a:latin typeface="ＭＳ Ｐゴシック"/>
              <a:ea typeface="ＭＳ Ｐゴシック"/>
              <a:cs typeface="ＭＳ Ｐゴシック"/>
            </a:endParaRPr>
          </a:p>
          <a:p>
            <a:pPr algn="ctr"/>
            <a:endParaRPr lang="en-US" altLang="ja-JP" sz="1200" dirty="0">
              <a:solidFill>
                <a:schemeClr val="bg1"/>
              </a:solidFill>
              <a:latin typeface="ＭＳ Ｐゴシック"/>
              <a:ea typeface="ＭＳ Ｐゴシック"/>
              <a:cs typeface="ＭＳ Ｐゴシック"/>
            </a:endParaRPr>
          </a:p>
          <a:p>
            <a:pPr algn="ctr"/>
            <a:r>
              <a:rPr kumimoji="1" lang="ja-JP" altLang="en-US" sz="1200" dirty="0" smtClean="0">
                <a:solidFill>
                  <a:schemeClr val="bg1"/>
                </a:solidFill>
                <a:latin typeface="ＭＳ Ｐゴシック"/>
                <a:ea typeface="ＭＳ Ｐゴシック"/>
                <a:cs typeface="ＭＳ Ｐゴシック"/>
              </a:rPr>
              <a:t>管理が複雑で</a:t>
            </a:r>
            <a:endParaRPr kumimoji="1" lang="en-US" altLang="ja-JP" sz="1200" dirty="0" smtClean="0">
              <a:solidFill>
                <a:schemeClr val="bg1"/>
              </a:solidFill>
              <a:latin typeface="ＭＳ Ｐゴシック"/>
              <a:ea typeface="ＭＳ Ｐゴシック"/>
              <a:cs typeface="ＭＳ Ｐゴシック"/>
            </a:endParaRPr>
          </a:p>
          <a:p>
            <a:pPr algn="ctr"/>
            <a:r>
              <a:rPr kumimoji="1" lang="ja-JP" altLang="en-US" sz="1200" dirty="0" smtClean="0">
                <a:solidFill>
                  <a:schemeClr val="bg1"/>
                </a:solidFill>
                <a:latin typeface="ＭＳ Ｐゴシック"/>
                <a:ea typeface="ＭＳ Ｐゴシック"/>
                <a:cs typeface="ＭＳ Ｐゴシック"/>
              </a:rPr>
              <a:t>ハードウェアの拡張性に</a:t>
            </a:r>
            <a:endParaRPr kumimoji="1" lang="en-US" altLang="ja-JP" sz="1200" dirty="0" smtClean="0">
              <a:solidFill>
                <a:schemeClr val="bg1"/>
              </a:solidFill>
              <a:latin typeface="ＭＳ Ｐゴシック"/>
              <a:ea typeface="ＭＳ Ｐゴシック"/>
              <a:cs typeface="ＭＳ Ｐゴシック"/>
            </a:endParaRPr>
          </a:p>
          <a:p>
            <a:pPr algn="ctr"/>
            <a:r>
              <a:rPr kumimoji="1" lang="ja-JP" altLang="en-US" sz="1200" dirty="0" smtClean="0">
                <a:solidFill>
                  <a:schemeClr val="bg1"/>
                </a:solidFill>
                <a:latin typeface="ＭＳ Ｐゴシック"/>
                <a:ea typeface="ＭＳ Ｐゴシック"/>
                <a:cs typeface="ＭＳ Ｐゴシック"/>
              </a:rPr>
              <a:t>ボトルネック</a:t>
            </a:r>
            <a:endParaRPr kumimoji="1" lang="ja-JP" altLang="en-US" sz="1200" dirty="0">
              <a:solidFill>
                <a:schemeClr val="bg1"/>
              </a:solidFill>
              <a:latin typeface="ＭＳ Ｐゴシック"/>
              <a:ea typeface="ＭＳ Ｐゴシック"/>
              <a:cs typeface="ＭＳ Ｐゴシック"/>
            </a:endParaRPr>
          </a:p>
        </p:txBody>
      </p:sp>
      <p:sp>
        <p:nvSpPr>
          <p:cNvPr id="94" name="正方形/長方形 93"/>
          <p:cNvSpPr/>
          <p:nvPr/>
        </p:nvSpPr>
        <p:spPr>
          <a:xfrm>
            <a:off x="6806286" y="4497986"/>
            <a:ext cx="2069427" cy="1750232"/>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dirty="0" smtClean="0">
                <a:solidFill>
                  <a:srgbClr val="FFFFFF"/>
                </a:solidFill>
                <a:latin typeface="ＭＳ Ｐゴシック"/>
                <a:ea typeface="ＭＳ Ｐゴシック"/>
                <a:cs typeface="ＭＳ Ｐゴシック"/>
              </a:rPr>
              <a:t>Web</a:t>
            </a:r>
            <a:r>
              <a:rPr kumimoji="1" lang="ja-JP" altLang="en-US" dirty="0" smtClean="0">
                <a:solidFill>
                  <a:srgbClr val="FFFFFF"/>
                </a:solidFill>
                <a:latin typeface="ＭＳ Ｐゴシック"/>
                <a:ea typeface="ＭＳ Ｐゴシック"/>
                <a:cs typeface="ＭＳ Ｐゴシック"/>
              </a:rPr>
              <a:t>スケール</a:t>
            </a:r>
            <a:endParaRPr kumimoji="1" lang="en-US" altLang="ja-JP" dirty="0" smtClean="0">
              <a:solidFill>
                <a:srgbClr val="FFFFFF"/>
              </a:solidFill>
              <a:latin typeface="ＭＳ Ｐゴシック"/>
              <a:ea typeface="ＭＳ Ｐゴシック"/>
              <a:cs typeface="ＭＳ Ｐゴシック"/>
            </a:endParaRPr>
          </a:p>
          <a:p>
            <a:pPr algn="ctr"/>
            <a:r>
              <a:rPr lang="ja-JP" altLang="en-US" sz="1000" dirty="0" smtClean="0">
                <a:solidFill>
                  <a:srgbClr val="FFFFFF"/>
                </a:solidFill>
                <a:latin typeface="ＭＳ Ｐゴシック"/>
                <a:ea typeface="ＭＳ Ｐゴシック"/>
                <a:cs typeface="ＭＳ Ｐゴシック"/>
              </a:rPr>
              <a:t>ハイパー・コンバージド・システム</a:t>
            </a:r>
            <a:endParaRPr lang="en-US" altLang="ja-JP" sz="1000" dirty="0">
              <a:solidFill>
                <a:srgbClr val="FFFFFF"/>
              </a:solidFill>
              <a:latin typeface="ＭＳ Ｐゴシック"/>
              <a:ea typeface="ＭＳ Ｐゴシック"/>
              <a:cs typeface="ＭＳ Ｐゴシック"/>
            </a:endParaRPr>
          </a:p>
          <a:p>
            <a:pPr algn="ctr"/>
            <a:endParaRPr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独立サーバーを複数連結し</a:t>
            </a:r>
            <a:endParaRPr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簡単・無制限に拡張</a:t>
            </a:r>
            <a:endParaRPr lang="en-US" altLang="ja-JP" sz="1200" dirty="0" smtClean="0">
              <a:solidFill>
                <a:srgbClr val="FFFFFF"/>
              </a:solidFill>
              <a:latin typeface="ＭＳ Ｐゴシック"/>
              <a:ea typeface="ＭＳ Ｐゴシック"/>
              <a:cs typeface="ＭＳ Ｐゴシック"/>
            </a:endParaRPr>
          </a:p>
          <a:p>
            <a:pPr algn="ctr"/>
            <a:endParaRPr lang="en-US" altLang="ja-JP" sz="1200" dirty="0" smtClean="0">
              <a:solidFill>
                <a:srgbClr val="FFFFFF"/>
              </a:solidFill>
              <a:latin typeface="ＭＳ Ｐゴシック"/>
              <a:ea typeface="ＭＳ Ｐゴシック"/>
              <a:cs typeface="ＭＳ Ｐゴシック"/>
            </a:endParaRPr>
          </a:p>
          <a:p>
            <a:pPr algn="ctr"/>
            <a:endParaRPr lang="en-US" altLang="ja-JP" sz="1200" dirty="0" smtClean="0">
              <a:solidFill>
                <a:srgbClr val="FFFFFF"/>
              </a:solidFill>
              <a:latin typeface="ＭＳ Ｐゴシック"/>
              <a:ea typeface="ＭＳ Ｐゴシック"/>
              <a:cs typeface="ＭＳ Ｐゴシック"/>
            </a:endParaRPr>
          </a:p>
          <a:p>
            <a:pPr algn="ctr"/>
            <a:endParaRPr lang="en-US" altLang="ja-JP" sz="1200" dirty="0" smtClean="0">
              <a:solidFill>
                <a:srgbClr val="FFFFFF"/>
              </a:solidFill>
              <a:latin typeface="ＭＳ Ｐゴシック"/>
              <a:ea typeface="ＭＳ Ｐゴシック"/>
              <a:cs typeface="ＭＳ Ｐゴシック"/>
            </a:endParaRPr>
          </a:p>
        </p:txBody>
      </p:sp>
      <p:sp>
        <p:nvSpPr>
          <p:cNvPr id="97" name="正方形/長方形 96"/>
          <p:cNvSpPr/>
          <p:nvPr/>
        </p:nvSpPr>
        <p:spPr>
          <a:xfrm>
            <a:off x="6906457" y="5686257"/>
            <a:ext cx="1889481" cy="441345"/>
          </a:xfrm>
          <a:prstGeom prst="rect">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95" name="図 94" descr="logo_nutanix_main.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86642" y="5772673"/>
            <a:ext cx="744713" cy="153119"/>
          </a:xfrm>
          <a:prstGeom prst="rect">
            <a:avLst/>
          </a:prstGeom>
        </p:spPr>
      </p:pic>
      <p:pic>
        <p:nvPicPr>
          <p:cNvPr id="96" name="図 95" descr="imgres.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963039" y="5749844"/>
            <a:ext cx="346207" cy="320948"/>
          </a:xfrm>
          <a:prstGeom prst="rect">
            <a:avLst/>
          </a:prstGeom>
        </p:spPr>
      </p:pic>
      <p:pic>
        <p:nvPicPr>
          <p:cNvPr id="98" name="図 97" descr="simplivity-logo.pn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902098" y="5863394"/>
            <a:ext cx="844786" cy="226739"/>
          </a:xfrm>
          <a:prstGeom prst="rect">
            <a:avLst/>
          </a:prstGeom>
        </p:spPr>
      </p:pic>
      <p:sp>
        <p:nvSpPr>
          <p:cNvPr id="99" name="二等辺三角形 98"/>
          <p:cNvSpPr/>
          <p:nvPr/>
        </p:nvSpPr>
        <p:spPr>
          <a:xfrm rot="5400000">
            <a:off x="5944724" y="5146491"/>
            <a:ext cx="1168233" cy="390369"/>
          </a:xfrm>
          <a:prstGeom prst="triangle">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798277905"/>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右矢印 107"/>
          <p:cNvSpPr/>
          <p:nvPr/>
        </p:nvSpPr>
        <p:spPr>
          <a:xfrm>
            <a:off x="5612577" y="5172000"/>
            <a:ext cx="2806668" cy="1081211"/>
          </a:xfrm>
          <a:prstGeom prst="rightArrow">
            <a:avLst>
              <a:gd name="adj1" fmla="val 50000"/>
              <a:gd name="adj2" fmla="val 34490"/>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400" dirty="0" smtClean="0">
                <a:solidFill>
                  <a:srgbClr val="FFFFFF"/>
                </a:solidFill>
                <a:latin typeface="ＭＳ Ｐゴシック"/>
                <a:ea typeface="ＭＳ Ｐゴシック"/>
                <a:cs typeface="ＭＳ Ｐゴシック"/>
              </a:rPr>
              <a:t>　スケール</a:t>
            </a:r>
            <a:endParaRPr lang="en-US" altLang="ja-JP" sz="1400" dirty="0" smtClean="0">
              <a:solidFill>
                <a:srgbClr val="FFFFFF"/>
              </a:solidFill>
              <a:latin typeface="ＭＳ Ｐゴシック"/>
              <a:ea typeface="ＭＳ Ｐゴシック"/>
              <a:cs typeface="ＭＳ Ｐゴシック"/>
            </a:endParaRPr>
          </a:p>
          <a:p>
            <a:r>
              <a:rPr lang="ja-JP" altLang="en-US" sz="1400" dirty="0" smtClean="0">
                <a:solidFill>
                  <a:srgbClr val="FFFFFF"/>
                </a:solidFill>
                <a:latin typeface="ＭＳ Ｐゴシック"/>
                <a:ea typeface="ＭＳ Ｐゴシック"/>
                <a:cs typeface="ＭＳ Ｐゴシック"/>
              </a:rPr>
              <a:t>　アウト　　</a:t>
            </a:r>
            <a:endParaRPr kumimoji="1" lang="ja-JP" altLang="en-US" sz="14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en-US" altLang="ja-JP" dirty="0" smtClean="0"/>
              <a:t>Web</a:t>
            </a:r>
            <a:r>
              <a:rPr kumimoji="1" lang="ja-JP" altLang="en-US" dirty="0" smtClean="0"/>
              <a:t>スケール</a:t>
            </a:r>
            <a:r>
              <a:rPr kumimoji="1" lang="en-US" altLang="ja-JP" dirty="0" smtClean="0"/>
              <a:t>IT</a:t>
            </a:r>
            <a:r>
              <a:rPr kumimoji="1" lang="ja-JP" altLang="en-US" dirty="0" smtClean="0"/>
              <a:t>の条件</a:t>
            </a:r>
            <a:endParaRPr kumimoji="1" lang="ja-JP" altLang="en-US" dirty="0"/>
          </a:p>
        </p:txBody>
      </p:sp>
      <p:sp>
        <p:nvSpPr>
          <p:cNvPr id="4" name="正方形/長方形 3"/>
          <p:cNvSpPr/>
          <p:nvPr/>
        </p:nvSpPr>
        <p:spPr>
          <a:xfrm>
            <a:off x="607414" y="999285"/>
            <a:ext cx="4507290" cy="973182"/>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ＭＳ Ｐゴシック"/>
                <a:ea typeface="ＭＳ Ｐゴシック"/>
                <a:cs typeface="ＭＳ Ｐゴシック"/>
              </a:rPr>
              <a:t>標準化されたモジュール</a:t>
            </a:r>
            <a:endParaRPr kumimoji="1" lang="en-US" altLang="ja-JP" sz="24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サーバー、ネットワーク、ストレージで</a:t>
            </a:r>
            <a:r>
              <a:rPr lang="en-US" altLang="ja-JP" sz="1200" dirty="0" smtClean="0">
                <a:solidFill>
                  <a:srgbClr val="FFFFFF"/>
                </a:solidFill>
                <a:latin typeface="ＭＳ Ｐゴシック"/>
                <a:ea typeface="ＭＳ Ｐゴシック"/>
                <a:cs typeface="ＭＳ Ｐゴシック"/>
              </a:rPr>
              <a:t>1</a:t>
            </a:r>
            <a:r>
              <a:rPr lang="ja-JP" altLang="en-US" sz="1200" dirty="0" smtClean="0">
                <a:solidFill>
                  <a:srgbClr val="FFFFFF"/>
                </a:solidFill>
                <a:latin typeface="ＭＳ Ｐゴシック"/>
                <a:ea typeface="ＭＳ Ｐゴシック"/>
                <a:cs typeface="ＭＳ Ｐゴシック"/>
              </a:rPr>
              <a:t>単位のモジュール構成</a:t>
            </a:r>
            <a:endParaRPr kumimoji="1" lang="ja-JP" altLang="en-US" sz="1200" dirty="0">
              <a:solidFill>
                <a:srgbClr val="FFFFFF"/>
              </a:solidFill>
              <a:latin typeface="ＭＳ Ｐゴシック"/>
              <a:ea typeface="ＭＳ Ｐゴシック"/>
              <a:cs typeface="ＭＳ Ｐゴシック"/>
            </a:endParaRPr>
          </a:p>
        </p:txBody>
      </p:sp>
      <p:sp>
        <p:nvSpPr>
          <p:cNvPr id="31" name="正方形/長方形 30"/>
          <p:cNvSpPr/>
          <p:nvPr/>
        </p:nvSpPr>
        <p:spPr>
          <a:xfrm>
            <a:off x="607414" y="2067853"/>
            <a:ext cx="4507290" cy="973182"/>
          </a:xfrm>
          <a:prstGeom prst="rect">
            <a:avLst/>
          </a:prstGeom>
          <a:solidFill>
            <a:srgbClr val="558ED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ＭＳ Ｐゴシック"/>
                <a:ea typeface="ＭＳ Ｐゴシック"/>
                <a:cs typeface="ＭＳ Ｐゴシック"/>
              </a:rPr>
              <a:t>全てをソフトウエアで設定・構成</a:t>
            </a:r>
            <a:endParaRPr kumimoji="1" lang="en-US" altLang="ja-JP" sz="24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システム全体の構成をソフトウエアの設定で行える</a:t>
            </a:r>
            <a:endParaRPr kumimoji="1" lang="ja-JP" altLang="en-US" sz="1200" dirty="0">
              <a:solidFill>
                <a:srgbClr val="FFFFFF"/>
              </a:solidFill>
              <a:latin typeface="ＭＳ Ｐゴシック"/>
              <a:ea typeface="ＭＳ Ｐゴシック"/>
              <a:cs typeface="ＭＳ Ｐゴシック"/>
            </a:endParaRPr>
          </a:p>
        </p:txBody>
      </p:sp>
      <p:sp>
        <p:nvSpPr>
          <p:cNvPr id="32" name="正方形/長方形 31"/>
          <p:cNvSpPr/>
          <p:nvPr/>
        </p:nvSpPr>
        <p:spPr>
          <a:xfrm>
            <a:off x="607414" y="3131404"/>
            <a:ext cx="4507290" cy="973182"/>
          </a:xfrm>
          <a:prstGeom prst="rect">
            <a:avLst/>
          </a:prstGeom>
          <a:solidFill>
            <a:srgbClr val="558ED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ＭＳ Ｐゴシック"/>
                <a:ea typeface="ＭＳ Ｐゴシック"/>
                <a:cs typeface="ＭＳ Ｐゴシック"/>
              </a:rPr>
              <a:t>自己修復</a:t>
            </a:r>
            <a:endParaRPr kumimoji="1" lang="en-US" altLang="ja-JP" sz="24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障害の検知、切り分け、分散処理で自動的に修復</a:t>
            </a:r>
            <a:endParaRPr kumimoji="1" lang="ja-JP" altLang="en-US" sz="1200" dirty="0">
              <a:solidFill>
                <a:srgbClr val="FFFFFF"/>
              </a:solidFill>
              <a:latin typeface="ＭＳ Ｐゴシック"/>
              <a:ea typeface="ＭＳ Ｐゴシック"/>
              <a:cs typeface="ＭＳ Ｐゴシック"/>
            </a:endParaRPr>
          </a:p>
        </p:txBody>
      </p:sp>
      <p:sp>
        <p:nvSpPr>
          <p:cNvPr id="33" name="正方形/長方形 32"/>
          <p:cNvSpPr/>
          <p:nvPr/>
        </p:nvSpPr>
        <p:spPr>
          <a:xfrm>
            <a:off x="607414" y="4198819"/>
            <a:ext cx="4507290" cy="973182"/>
          </a:xfrm>
          <a:prstGeom prst="rect">
            <a:avLst/>
          </a:prstGeom>
          <a:solidFill>
            <a:srgbClr val="558ED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ＭＳ Ｐゴシック"/>
                <a:ea typeface="ＭＳ Ｐゴシック"/>
                <a:cs typeface="ＭＳ Ｐゴシック"/>
              </a:rPr>
              <a:t>データとサービスを分散</a:t>
            </a:r>
            <a:endParaRPr kumimoji="1" lang="en-US" altLang="ja-JP" sz="24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データの管理とアプリケーション・サービスを分散処理</a:t>
            </a:r>
            <a:endParaRPr kumimoji="1" lang="ja-JP" altLang="en-US" sz="1200" dirty="0">
              <a:solidFill>
                <a:srgbClr val="FFFFFF"/>
              </a:solidFill>
              <a:latin typeface="ＭＳ Ｐゴシック"/>
              <a:ea typeface="ＭＳ Ｐゴシック"/>
              <a:cs typeface="ＭＳ Ｐゴシック"/>
            </a:endParaRPr>
          </a:p>
        </p:txBody>
      </p:sp>
      <p:sp>
        <p:nvSpPr>
          <p:cNvPr id="34" name="正方形/長方形 33"/>
          <p:cNvSpPr/>
          <p:nvPr/>
        </p:nvSpPr>
        <p:spPr>
          <a:xfrm>
            <a:off x="607414" y="5263833"/>
            <a:ext cx="4507290" cy="973182"/>
          </a:xfrm>
          <a:prstGeom prst="rect">
            <a:avLst/>
          </a:prstGeom>
          <a:solidFill>
            <a:srgbClr val="558ED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2400" dirty="0" smtClean="0">
                <a:solidFill>
                  <a:srgbClr val="FFFFFF"/>
                </a:solidFill>
                <a:latin typeface="ＭＳ Ｐゴシック"/>
                <a:ea typeface="ＭＳ Ｐゴシック"/>
                <a:cs typeface="ＭＳ Ｐゴシック"/>
              </a:rPr>
              <a:t>API</a:t>
            </a:r>
            <a:r>
              <a:rPr lang="ja-JP" altLang="en-US" sz="2400" dirty="0" smtClean="0">
                <a:solidFill>
                  <a:srgbClr val="FFFFFF"/>
                </a:solidFill>
                <a:latin typeface="ＭＳ Ｐゴシック"/>
                <a:ea typeface="ＭＳ Ｐゴシック"/>
                <a:cs typeface="ＭＳ Ｐゴシック"/>
              </a:rPr>
              <a:t>と自動化</a:t>
            </a:r>
            <a:endParaRPr lang="en-US" altLang="ja-JP" sz="24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アプリケーションや管理ツールと連携して運用や調達を自動化</a:t>
            </a:r>
            <a:endParaRPr kumimoji="1" lang="ja-JP" altLang="en-US" sz="1200" dirty="0">
              <a:solidFill>
                <a:srgbClr val="FFFFFF"/>
              </a:solidFill>
              <a:latin typeface="ＭＳ Ｐゴシック"/>
              <a:ea typeface="ＭＳ Ｐゴシック"/>
              <a:cs typeface="ＭＳ Ｐゴシック"/>
            </a:endParaRPr>
          </a:p>
        </p:txBody>
      </p:sp>
      <p:sp>
        <p:nvSpPr>
          <p:cNvPr id="41" name="フリーフォーム 40"/>
          <p:cNvSpPr/>
          <p:nvPr/>
        </p:nvSpPr>
        <p:spPr>
          <a:xfrm>
            <a:off x="5107800" y="1000790"/>
            <a:ext cx="504777" cy="5252422"/>
          </a:xfrm>
          <a:custGeom>
            <a:avLst/>
            <a:gdLst>
              <a:gd name="connsiteX0" fmla="*/ 0 w 400342"/>
              <a:gd name="connsiteY0" fmla="*/ 0 h 5252422"/>
              <a:gd name="connsiteX1" fmla="*/ 400342 w 400342"/>
              <a:gd name="connsiteY1" fmla="*/ 862750 h 5252422"/>
              <a:gd name="connsiteX2" fmla="*/ 20708 w 400342"/>
              <a:gd name="connsiteY2" fmla="*/ 5252422 h 5252422"/>
              <a:gd name="connsiteX3" fmla="*/ 0 w 400342"/>
              <a:gd name="connsiteY3" fmla="*/ 0 h 5252422"/>
            </a:gdLst>
            <a:ahLst/>
            <a:cxnLst>
              <a:cxn ang="0">
                <a:pos x="connsiteX0" y="connsiteY0"/>
              </a:cxn>
              <a:cxn ang="0">
                <a:pos x="connsiteX1" y="connsiteY1"/>
              </a:cxn>
              <a:cxn ang="0">
                <a:pos x="connsiteX2" y="connsiteY2"/>
              </a:cxn>
              <a:cxn ang="0">
                <a:pos x="connsiteX3" y="connsiteY3"/>
              </a:cxn>
            </a:cxnLst>
            <a:rect l="l" t="t" r="r" b="b"/>
            <a:pathLst>
              <a:path w="400342" h="5252422">
                <a:moveTo>
                  <a:pt x="0" y="0"/>
                </a:moveTo>
                <a:lnTo>
                  <a:pt x="400342" y="862750"/>
                </a:lnTo>
                <a:lnTo>
                  <a:pt x="20708" y="5252422"/>
                </a:lnTo>
                <a:cubicBezTo>
                  <a:pt x="13805" y="3501615"/>
                  <a:pt x="6903" y="1750807"/>
                  <a:pt x="0" y="0"/>
                </a:cubicBezTo>
                <a:close/>
              </a:path>
            </a:pathLst>
          </a:custGeom>
          <a:gradFill flip="none" rotWithShape="1">
            <a:gsLst>
              <a:gs pos="0">
                <a:schemeClr val="bg1"/>
              </a:gs>
              <a:gs pos="100000">
                <a:srgbClr val="3366FF"/>
              </a:gs>
            </a:gsLst>
            <a:lin ang="0" scaled="1"/>
            <a:tileRect/>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40" name="図形グループ 39"/>
          <p:cNvGrpSpPr/>
          <p:nvPr/>
        </p:nvGrpSpPr>
        <p:grpSpPr>
          <a:xfrm>
            <a:off x="5612578" y="1000790"/>
            <a:ext cx="599554" cy="1865366"/>
            <a:chOff x="6932246" y="1406494"/>
            <a:chExt cx="599554" cy="1865366"/>
          </a:xfrm>
        </p:grpSpPr>
        <p:grpSp>
          <p:nvGrpSpPr>
            <p:cNvPr id="6" name="図形グループ 5"/>
            <p:cNvGrpSpPr/>
            <p:nvPr/>
          </p:nvGrpSpPr>
          <p:grpSpPr>
            <a:xfrm>
              <a:off x="6932246" y="1406494"/>
              <a:ext cx="599554" cy="1865366"/>
              <a:chOff x="6769100" y="1390650"/>
              <a:chExt cx="317500" cy="1054643"/>
            </a:xfrm>
          </p:grpSpPr>
          <p:sp>
            <p:nvSpPr>
              <p:cNvPr id="7" name="正方形/長方形 6"/>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円/楕円 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 name="直線コネクタ 8"/>
              <p:cNvCxnSpPr>
                <a:stCxn id="8"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0" name="正方形/長方形 9"/>
            <p:cNvSpPr/>
            <p:nvPr/>
          </p:nvSpPr>
          <p:spPr>
            <a:xfrm>
              <a:off x="7012494" y="1746318"/>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11" name="フローチャート: 磁気ディスク 10"/>
            <p:cNvSpPr/>
            <p:nvPr/>
          </p:nvSpPr>
          <p:spPr>
            <a:xfrm>
              <a:off x="7012494" y="2163380"/>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2" name="正方形/長方形 11"/>
            <p:cNvSpPr/>
            <p:nvPr/>
          </p:nvSpPr>
          <p:spPr>
            <a:xfrm>
              <a:off x="7012494" y="2777874"/>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grpSp>
        <p:nvGrpSpPr>
          <p:cNvPr id="42" name="図形グループ 41"/>
          <p:cNvGrpSpPr/>
          <p:nvPr/>
        </p:nvGrpSpPr>
        <p:grpSpPr>
          <a:xfrm>
            <a:off x="6378749" y="999285"/>
            <a:ext cx="599554" cy="1865366"/>
            <a:chOff x="6932246" y="1406494"/>
            <a:chExt cx="599554" cy="1865366"/>
          </a:xfrm>
        </p:grpSpPr>
        <p:grpSp>
          <p:nvGrpSpPr>
            <p:cNvPr id="43" name="図形グループ 42"/>
            <p:cNvGrpSpPr/>
            <p:nvPr/>
          </p:nvGrpSpPr>
          <p:grpSpPr>
            <a:xfrm>
              <a:off x="6932246" y="1406494"/>
              <a:ext cx="599554" cy="1865366"/>
              <a:chOff x="6769100" y="1390650"/>
              <a:chExt cx="317500" cy="1054643"/>
            </a:xfrm>
          </p:grpSpPr>
          <p:sp>
            <p:nvSpPr>
              <p:cNvPr id="47" name="正方形/長方形 46"/>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円/楕円 4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9" name="直線コネクタ 48"/>
              <p:cNvCxnSpPr>
                <a:stCxn id="48"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44" name="正方形/長方形 43"/>
            <p:cNvSpPr/>
            <p:nvPr/>
          </p:nvSpPr>
          <p:spPr>
            <a:xfrm>
              <a:off x="7012494" y="1746318"/>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45" name="フローチャート: 磁気ディスク 44"/>
            <p:cNvSpPr/>
            <p:nvPr/>
          </p:nvSpPr>
          <p:spPr>
            <a:xfrm>
              <a:off x="7012494" y="2163380"/>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6" name="正方形/長方形 45"/>
            <p:cNvSpPr/>
            <p:nvPr/>
          </p:nvSpPr>
          <p:spPr>
            <a:xfrm>
              <a:off x="7012494" y="2777874"/>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grpSp>
        <p:nvGrpSpPr>
          <p:cNvPr id="50" name="図形グループ 49"/>
          <p:cNvGrpSpPr/>
          <p:nvPr/>
        </p:nvGrpSpPr>
        <p:grpSpPr>
          <a:xfrm>
            <a:off x="7103504" y="999285"/>
            <a:ext cx="599554" cy="1865366"/>
            <a:chOff x="6932246" y="1406494"/>
            <a:chExt cx="599554" cy="1865366"/>
          </a:xfrm>
        </p:grpSpPr>
        <p:grpSp>
          <p:nvGrpSpPr>
            <p:cNvPr id="51" name="図形グループ 50"/>
            <p:cNvGrpSpPr/>
            <p:nvPr/>
          </p:nvGrpSpPr>
          <p:grpSpPr>
            <a:xfrm>
              <a:off x="6932246" y="1406494"/>
              <a:ext cx="599554" cy="1865366"/>
              <a:chOff x="6769100" y="1390650"/>
              <a:chExt cx="317500" cy="1054643"/>
            </a:xfrm>
          </p:grpSpPr>
          <p:sp>
            <p:nvSpPr>
              <p:cNvPr id="55" name="正方形/長方形 54"/>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円/楕円 5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7" name="直線コネクタ 56"/>
              <p:cNvCxnSpPr>
                <a:stCxn id="56"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52" name="正方形/長方形 51"/>
            <p:cNvSpPr/>
            <p:nvPr/>
          </p:nvSpPr>
          <p:spPr>
            <a:xfrm>
              <a:off x="7012494" y="1746318"/>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53" name="フローチャート: 磁気ディスク 52"/>
            <p:cNvSpPr/>
            <p:nvPr/>
          </p:nvSpPr>
          <p:spPr>
            <a:xfrm>
              <a:off x="7012494" y="2163380"/>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54" name="正方形/長方形 53"/>
            <p:cNvSpPr/>
            <p:nvPr/>
          </p:nvSpPr>
          <p:spPr>
            <a:xfrm>
              <a:off x="7012494" y="2777874"/>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grpSp>
        <p:nvGrpSpPr>
          <p:cNvPr id="58" name="図形グループ 57"/>
          <p:cNvGrpSpPr/>
          <p:nvPr/>
        </p:nvGrpSpPr>
        <p:grpSpPr>
          <a:xfrm>
            <a:off x="5612578" y="2954056"/>
            <a:ext cx="599554" cy="1865366"/>
            <a:chOff x="6932246" y="1406494"/>
            <a:chExt cx="599554" cy="1865366"/>
          </a:xfrm>
        </p:grpSpPr>
        <p:grpSp>
          <p:nvGrpSpPr>
            <p:cNvPr id="59" name="図形グループ 58"/>
            <p:cNvGrpSpPr/>
            <p:nvPr/>
          </p:nvGrpSpPr>
          <p:grpSpPr>
            <a:xfrm>
              <a:off x="6932246" y="1406494"/>
              <a:ext cx="599554" cy="1865366"/>
              <a:chOff x="6769100" y="1390650"/>
              <a:chExt cx="317500" cy="1054643"/>
            </a:xfrm>
          </p:grpSpPr>
          <p:sp>
            <p:nvSpPr>
              <p:cNvPr id="63" name="正方形/長方形 62"/>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円/楕円 6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5" name="直線コネクタ 64"/>
              <p:cNvCxnSpPr>
                <a:stCxn id="64"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60" name="正方形/長方形 59"/>
            <p:cNvSpPr/>
            <p:nvPr/>
          </p:nvSpPr>
          <p:spPr>
            <a:xfrm>
              <a:off x="7012494" y="1746318"/>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61" name="フローチャート: 磁気ディスク 60"/>
            <p:cNvSpPr/>
            <p:nvPr/>
          </p:nvSpPr>
          <p:spPr>
            <a:xfrm>
              <a:off x="7012494" y="2163380"/>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2" name="正方形/長方形 61"/>
            <p:cNvSpPr/>
            <p:nvPr/>
          </p:nvSpPr>
          <p:spPr>
            <a:xfrm>
              <a:off x="7012494" y="2777874"/>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grpSp>
        <p:nvGrpSpPr>
          <p:cNvPr id="66" name="図形グループ 65"/>
          <p:cNvGrpSpPr/>
          <p:nvPr/>
        </p:nvGrpSpPr>
        <p:grpSpPr>
          <a:xfrm>
            <a:off x="6378749" y="2952551"/>
            <a:ext cx="599554" cy="1865366"/>
            <a:chOff x="6932246" y="1406494"/>
            <a:chExt cx="599554" cy="1865366"/>
          </a:xfrm>
        </p:grpSpPr>
        <p:grpSp>
          <p:nvGrpSpPr>
            <p:cNvPr id="67" name="図形グループ 66"/>
            <p:cNvGrpSpPr/>
            <p:nvPr/>
          </p:nvGrpSpPr>
          <p:grpSpPr>
            <a:xfrm>
              <a:off x="6932246" y="1406494"/>
              <a:ext cx="599554" cy="1865366"/>
              <a:chOff x="6769100" y="1390650"/>
              <a:chExt cx="317500" cy="1054643"/>
            </a:xfrm>
          </p:grpSpPr>
          <p:sp>
            <p:nvSpPr>
              <p:cNvPr id="71" name="正方形/長方形 70"/>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円/楕円 7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3" name="直線コネクタ 72"/>
              <p:cNvCxnSpPr>
                <a:stCxn id="72"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68" name="正方形/長方形 67"/>
            <p:cNvSpPr/>
            <p:nvPr/>
          </p:nvSpPr>
          <p:spPr>
            <a:xfrm>
              <a:off x="7012494" y="1746318"/>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69" name="フローチャート: 磁気ディスク 68"/>
            <p:cNvSpPr/>
            <p:nvPr/>
          </p:nvSpPr>
          <p:spPr>
            <a:xfrm>
              <a:off x="7012494" y="2163380"/>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0" name="正方形/長方形 69"/>
            <p:cNvSpPr/>
            <p:nvPr/>
          </p:nvSpPr>
          <p:spPr>
            <a:xfrm>
              <a:off x="7012494" y="2777874"/>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grpSp>
        <p:nvGrpSpPr>
          <p:cNvPr id="74" name="図形グループ 73"/>
          <p:cNvGrpSpPr/>
          <p:nvPr/>
        </p:nvGrpSpPr>
        <p:grpSpPr>
          <a:xfrm>
            <a:off x="7103504" y="2952551"/>
            <a:ext cx="599554" cy="1865366"/>
            <a:chOff x="6932246" y="1406494"/>
            <a:chExt cx="599554" cy="1865366"/>
          </a:xfrm>
        </p:grpSpPr>
        <p:grpSp>
          <p:nvGrpSpPr>
            <p:cNvPr id="75" name="図形グループ 74"/>
            <p:cNvGrpSpPr/>
            <p:nvPr/>
          </p:nvGrpSpPr>
          <p:grpSpPr>
            <a:xfrm>
              <a:off x="6932246" y="1406494"/>
              <a:ext cx="599554" cy="1865366"/>
              <a:chOff x="6769100" y="1390650"/>
              <a:chExt cx="317500" cy="1054643"/>
            </a:xfrm>
          </p:grpSpPr>
          <p:sp>
            <p:nvSpPr>
              <p:cNvPr id="79" name="正方形/長方形 78"/>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円/楕円 7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1" name="直線コネクタ 80"/>
              <p:cNvCxnSpPr>
                <a:stCxn id="80"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6" name="正方形/長方形 75"/>
            <p:cNvSpPr/>
            <p:nvPr/>
          </p:nvSpPr>
          <p:spPr>
            <a:xfrm>
              <a:off x="7012494" y="1746318"/>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77" name="フローチャート: 磁気ディスク 76"/>
            <p:cNvSpPr/>
            <p:nvPr/>
          </p:nvSpPr>
          <p:spPr>
            <a:xfrm>
              <a:off x="7012494" y="2163380"/>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8" name="正方形/長方形 77"/>
            <p:cNvSpPr/>
            <p:nvPr/>
          </p:nvSpPr>
          <p:spPr>
            <a:xfrm>
              <a:off x="7012494" y="2777874"/>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grpSp>
        <p:nvGrpSpPr>
          <p:cNvPr id="82" name="図形グループ 81"/>
          <p:cNvGrpSpPr/>
          <p:nvPr/>
        </p:nvGrpSpPr>
        <p:grpSpPr>
          <a:xfrm>
            <a:off x="7819691" y="999285"/>
            <a:ext cx="599554" cy="1865366"/>
            <a:chOff x="6932246" y="1406494"/>
            <a:chExt cx="599554" cy="1865366"/>
          </a:xfrm>
        </p:grpSpPr>
        <p:grpSp>
          <p:nvGrpSpPr>
            <p:cNvPr id="83" name="図形グループ 82"/>
            <p:cNvGrpSpPr/>
            <p:nvPr/>
          </p:nvGrpSpPr>
          <p:grpSpPr>
            <a:xfrm>
              <a:off x="6932246" y="1406494"/>
              <a:ext cx="599554" cy="1865366"/>
              <a:chOff x="6769100" y="1390650"/>
              <a:chExt cx="317500" cy="1054643"/>
            </a:xfrm>
          </p:grpSpPr>
          <p:sp>
            <p:nvSpPr>
              <p:cNvPr id="87" name="正方形/長方形 86"/>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円/楕円 8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9" name="直線コネクタ 88"/>
              <p:cNvCxnSpPr>
                <a:stCxn id="88"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84" name="正方形/長方形 83"/>
            <p:cNvSpPr/>
            <p:nvPr/>
          </p:nvSpPr>
          <p:spPr>
            <a:xfrm>
              <a:off x="7012494" y="1746318"/>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85" name="フローチャート: 磁気ディスク 84"/>
            <p:cNvSpPr/>
            <p:nvPr/>
          </p:nvSpPr>
          <p:spPr>
            <a:xfrm>
              <a:off x="7012494" y="2163380"/>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6" name="正方形/長方形 85"/>
            <p:cNvSpPr/>
            <p:nvPr/>
          </p:nvSpPr>
          <p:spPr>
            <a:xfrm>
              <a:off x="7012494" y="2777874"/>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grpSp>
        <p:nvGrpSpPr>
          <p:cNvPr id="98" name="図形グループ 97"/>
          <p:cNvGrpSpPr/>
          <p:nvPr/>
        </p:nvGrpSpPr>
        <p:grpSpPr>
          <a:xfrm>
            <a:off x="6628628" y="4371649"/>
            <a:ext cx="599554" cy="1865366"/>
            <a:chOff x="6932246" y="1406494"/>
            <a:chExt cx="599554" cy="1865366"/>
          </a:xfrm>
        </p:grpSpPr>
        <p:grpSp>
          <p:nvGrpSpPr>
            <p:cNvPr id="99" name="図形グループ 98"/>
            <p:cNvGrpSpPr/>
            <p:nvPr/>
          </p:nvGrpSpPr>
          <p:grpSpPr>
            <a:xfrm>
              <a:off x="6932246" y="1406494"/>
              <a:ext cx="599554" cy="1865366"/>
              <a:chOff x="6769100" y="1390650"/>
              <a:chExt cx="317500" cy="1054643"/>
            </a:xfrm>
          </p:grpSpPr>
          <p:sp>
            <p:nvSpPr>
              <p:cNvPr id="103" name="正方形/長方形 102"/>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円/楕円 10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5" name="直線コネクタ 104"/>
              <p:cNvCxnSpPr>
                <a:stCxn id="104"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00" name="正方形/長方形 99"/>
            <p:cNvSpPr/>
            <p:nvPr/>
          </p:nvSpPr>
          <p:spPr>
            <a:xfrm>
              <a:off x="7012494" y="1746318"/>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101" name="フローチャート: 磁気ディスク 100"/>
            <p:cNvSpPr/>
            <p:nvPr/>
          </p:nvSpPr>
          <p:spPr>
            <a:xfrm>
              <a:off x="7012494" y="2163380"/>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02" name="正方形/長方形 101"/>
            <p:cNvSpPr/>
            <p:nvPr/>
          </p:nvSpPr>
          <p:spPr>
            <a:xfrm>
              <a:off x="7012494" y="2777874"/>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pic>
        <p:nvPicPr>
          <p:cNvPr id="106" name="図 105" descr="0122.png"/>
          <p:cNvPicPr>
            <a:picLocks noChangeAspect="1"/>
          </p:cNvPicPr>
          <p:nvPr/>
        </p:nvPicPr>
        <p:blipFill>
          <a:blip r:embed="rId2">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rot="10644397">
            <a:off x="7208898" y="4124861"/>
            <a:ext cx="1204127" cy="1138783"/>
          </a:xfrm>
          <a:prstGeom prst="rect">
            <a:avLst/>
          </a:prstGeom>
          <a:ln>
            <a:noFill/>
          </a:ln>
          <a:effectLst>
            <a:outerShdw blurRad="292100" dist="139700" dir="2700000" algn="tl" rotWithShape="0">
              <a:srgbClr val="333333">
                <a:alpha val="65000"/>
              </a:srgbClr>
            </a:outerShdw>
          </a:effectLst>
        </p:spPr>
      </p:pic>
      <p:sp>
        <p:nvSpPr>
          <p:cNvPr id="107" name="テキスト ボックス 106"/>
          <p:cNvSpPr txBox="1"/>
          <p:nvPr/>
        </p:nvSpPr>
        <p:spPr>
          <a:xfrm>
            <a:off x="7899939" y="3478604"/>
            <a:ext cx="595035" cy="584776"/>
          </a:xfrm>
          <a:prstGeom prst="rect">
            <a:avLst/>
          </a:prstGeom>
          <a:noFill/>
        </p:spPr>
        <p:txBody>
          <a:bodyPr wrap="none" rtlCol="0">
            <a:spAutoFit/>
          </a:bodyPr>
          <a:lstStyle/>
          <a:p>
            <a:r>
              <a:rPr kumimoji="1" lang="ja-JP" altLang="en-US" sz="1600" dirty="0" smtClean="0">
                <a:solidFill>
                  <a:srgbClr val="FF6600"/>
                </a:solidFill>
              </a:rPr>
              <a:t>追加</a:t>
            </a:r>
            <a:endParaRPr kumimoji="1" lang="en-US" altLang="ja-JP" sz="1600" dirty="0" smtClean="0">
              <a:solidFill>
                <a:srgbClr val="FF6600"/>
              </a:solidFill>
            </a:endParaRPr>
          </a:p>
          <a:p>
            <a:r>
              <a:rPr kumimoji="1" lang="ja-JP" altLang="en-US" sz="1600" dirty="0" smtClean="0">
                <a:solidFill>
                  <a:srgbClr val="FF6600"/>
                </a:solidFill>
              </a:rPr>
              <a:t>拡張</a:t>
            </a:r>
            <a:endParaRPr kumimoji="1" lang="ja-JP" altLang="en-US" sz="1600" dirty="0">
              <a:solidFill>
                <a:srgbClr val="FF6600"/>
              </a:solidFill>
            </a:endParaRPr>
          </a:p>
        </p:txBody>
      </p:sp>
      <p:sp>
        <p:nvSpPr>
          <p:cNvPr id="109" name="テキスト ボックス 108"/>
          <p:cNvSpPr txBox="1"/>
          <p:nvPr/>
        </p:nvSpPr>
        <p:spPr>
          <a:xfrm>
            <a:off x="7239880" y="5460110"/>
            <a:ext cx="1082348" cy="523220"/>
          </a:xfrm>
          <a:prstGeom prst="rect">
            <a:avLst/>
          </a:prstGeom>
          <a:noFill/>
        </p:spPr>
        <p:txBody>
          <a:bodyPr wrap="none" rtlCol="0">
            <a:spAutoFit/>
          </a:bodyPr>
          <a:lstStyle/>
          <a:p>
            <a:r>
              <a:rPr kumimoji="1" lang="ja-JP" altLang="en-US" sz="1400" dirty="0" smtClean="0">
                <a:solidFill>
                  <a:schemeClr val="bg1"/>
                </a:solidFill>
              </a:rPr>
              <a:t>性能の</a:t>
            </a:r>
            <a:endParaRPr kumimoji="1" lang="en-US" altLang="ja-JP" sz="1400" dirty="0" smtClean="0">
              <a:solidFill>
                <a:schemeClr val="bg1"/>
              </a:solidFill>
            </a:endParaRPr>
          </a:p>
          <a:p>
            <a:r>
              <a:rPr kumimoji="1" lang="ja-JP" altLang="en-US" sz="1400" dirty="0" smtClean="0">
                <a:solidFill>
                  <a:schemeClr val="bg1"/>
                </a:solidFill>
              </a:rPr>
              <a:t>連続的拡張</a:t>
            </a:r>
            <a:endParaRPr kumimoji="1" lang="ja-JP" altLang="en-US" sz="1400" dirty="0">
              <a:solidFill>
                <a:schemeClr val="bg1"/>
              </a:solidFill>
            </a:endParaRPr>
          </a:p>
        </p:txBody>
      </p:sp>
    </p:spTree>
    <p:extLst>
      <p:ext uri="{BB962C8B-B14F-4D97-AF65-F5344CB8AC3E}">
        <p14:creationId xmlns:p14="http://schemas.microsoft.com/office/powerpoint/2010/main" val="2034226622"/>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p:cNvSpPr>
            <a:spLocks noGrp="1"/>
          </p:cNvSpPr>
          <p:nvPr>
            <p:ph type="sldNum" sz="quarter" idx="12"/>
          </p:nvPr>
        </p:nvSpPr>
        <p:spPr/>
        <p:txBody>
          <a:bodyPr/>
          <a:lstStyle/>
          <a:p>
            <a:fld id="{8FF8CC5D-A65D-5946-99B5-645367A967AD}" type="slidenum">
              <a:rPr kumimoji="1" lang="ja-JP" altLang="en-US" smtClean="0"/>
              <a:t>112</a:t>
            </a:fld>
            <a:endParaRPr kumimoji="1" lang="ja-JP" altLang="en-US" dirty="0"/>
          </a:p>
        </p:txBody>
      </p:sp>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dirty="0" smtClean="0">
                <a:solidFill>
                  <a:srgbClr val="FFFFFF"/>
                </a:solidFill>
                <a:effectLst/>
                <a:latin typeface="Arial"/>
                <a:ea typeface="HGP創英角ｺﾞｼｯｸUB" pitchFamily="50" charset="-128"/>
                <a:cs typeface="Arial"/>
              </a:rPr>
              <a:t>モバイルとウェアラブル</a:t>
            </a:r>
            <a:endParaRPr lang="en-US" altLang="ja-JP" sz="2800" dirty="0">
              <a:solidFill>
                <a:srgbClr val="FFFFFF"/>
              </a:solidFill>
              <a:effectLst/>
              <a:latin typeface="Arial"/>
              <a:ea typeface="HGP創英角ｺﾞｼｯｸUB" pitchFamily="50"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603877533"/>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正方形/長方形 33"/>
          <p:cNvSpPr/>
          <p:nvPr/>
        </p:nvSpPr>
        <p:spPr>
          <a:xfrm>
            <a:off x="904876" y="1079500"/>
            <a:ext cx="3633787" cy="5302250"/>
          </a:xfrm>
          <a:prstGeom prst="rect">
            <a:avLst/>
          </a:prstGeom>
          <a:solidFill>
            <a:schemeClr val="bg1"/>
          </a:solidFill>
          <a:ln w="19050" cmpd="sng">
            <a:solidFill>
              <a:schemeClr val="bg2">
                <a:lumMod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正方形/長方形 32"/>
          <p:cNvSpPr/>
          <p:nvPr/>
        </p:nvSpPr>
        <p:spPr>
          <a:xfrm>
            <a:off x="4602163" y="1079500"/>
            <a:ext cx="3633787" cy="5302250"/>
          </a:xfrm>
          <a:prstGeom prst="rect">
            <a:avLst/>
          </a:prstGeom>
          <a:solidFill>
            <a:schemeClr val="bg1"/>
          </a:solidFill>
          <a:ln w="19050" cmpd="sng">
            <a:solidFill>
              <a:srgbClr val="33ACBD"/>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cs typeface="ＭＳ Ｐゴシック"/>
            </a:endParaRPr>
          </a:p>
        </p:txBody>
      </p:sp>
      <p:sp>
        <p:nvSpPr>
          <p:cNvPr id="3" name="タイトル 2"/>
          <p:cNvSpPr>
            <a:spLocks noGrp="1"/>
          </p:cNvSpPr>
          <p:nvPr>
            <p:ph type="title"/>
          </p:nvPr>
        </p:nvSpPr>
        <p:spPr/>
        <p:txBody>
          <a:bodyPr/>
          <a:lstStyle/>
          <a:p>
            <a:r>
              <a:rPr kumimoji="1" lang="ja-JP" altLang="en-US" dirty="0" smtClean="0"/>
              <a:t>コレ一枚でわかるモバイルとウェアラブル</a:t>
            </a:r>
            <a:endParaRPr kumimoji="1" lang="ja-JP" altLang="en-US" dirty="0"/>
          </a:p>
        </p:txBody>
      </p:sp>
      <p:sp>
        <p:nvSpPr>
          <p:cNvPr id="4" name="円/楕円 3"/>
          <p:cNvSpPr/>
          <p:nvPr/>
        </p:nvSpPr>
        <p:spPr>
          <a:xfrm>
            <a:off x="4085432" y="3924457"/>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フローチャート: 論理積ゲート 4"/>
          <p:cNvSpPr/>
          <p:nvPr/>
        </p:nvSpPr>
        <p:spPr>
          <a:xfrm rot="16200000">
            <a:off x="4026854" y="4903786"/>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フローチャート: 論理積ゲート 5"/>
          <p:cNvSpPr/>
          <p:nvPr/>
        </p:nvSpPr>
        <p:spPr>
          <a:xfrm rot="10800000">
            <a:off x="3581398" y="4941607"/>
            <a:ext cx="765137" cy="405090"/>
          </a:xfrm>
          <a:prstGeom prst="flowChartDelay">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フローチャート: 論理積ゲート 6"/>
          <p:cNvSpPr/>
          <p:nvPr/>
        </p:nvSpPr>
        <p:spPr>
          <a:xfrm>
            <a:off x="4836358" y="4941610"/>
            <a:ext cx="765137" cy="405090"/>
          </a:xfrm>
          <a:prstGeom prst="flowChartDelay">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79" name="図形グループ 78"/>
          <p:cNvGrpSpPr/>
          <p:nvPr/>
        </p:nvGrpSpPr>
        <p:grpSpPr>
          <a:xfrm>
            <a:off x="5118100" y="4941610"/>
            <a:ext cx="190500" cy="405090"/>
            <a:chOff x="5118100" y="4941610"/>
            <a:chExt cx="190500" cy="405090"/>
          </a:xfrm>
        </p:grpSpPr>
        <p:sp>
          <p:nvSpPr>
            <p:cNvPr id="9" name="正方形/長方形 8"/>
            <p:cNvSpPr/>
            <p:nvPr/>
          </p:nvSpPr>
          <p:spPr>
            <a:xfrm>
              <a:off x="5156200" y="4941610"/>
              <a:ext cx="107950" cy="84418"/>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5156200" y="5184777"/>
              <a:ext cx="107950" cy="161923"/>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角丸四角形 7"/>
            <p:cNvSpPr/>
            <p:nvPr/>
          </p:nvSpPr>
          <p:spPr>
            <a:xfrm>
              <a:off x="5118100" y="5026028"/>
              <a:ext cx="190500" cy="15875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12" name="図 11"/>
          <p:cNvPicPr>
            <a:picLocks noChangeAspect="1"/>
          </p:cNvPicPr>
          <p:nvPr/>
        </p:nvPicPr>
        <p:blipFill>
          <a:blip r:embed="rId2">
            <a:clrChange>
              <a:clrFrom>
                <a:srgbClr val="FFFFFF"/>
              </a:clrFrom>
              <a:clrTo>
                <a:srgbClr val="FFFFFF">
                  <a:alpha val="0"/>
                </a:srgbClr>
              </a:clrTo>
            </a:clrChange>
          </a:blip>
          <a:stretch>
            <a:fillRect/>
          </a:stretch>
        </p:blipFill>
        <p:spPr>
          <a:xfrm>
            <a:off x="6038839" y="4839209"/>
            <a:ext cx="679541" cy="593816"/>
          </a:xfrm>
          <a:prstGeom prst="rect">
            <a:avLst/>
          </a:prstGeom>
        </p:spPr>
      </p:pic>
      <p:pic>
        <p:nvPicPr>
          <p:cNvPr id="13" name="図 12"/>
          <p:cNvPicPr>
            <a:picLocks noChangeAspect="1"/>
          </p:cNvPicPr>
          <p:nvPr/>
        </p:nvPicPr>
        <p:blipFill>
          <a:blip r:embed="rId3">
            <a:clrChange>
              <a:clrFrom>
                <a:srgbClr val="FFFFFF"/>
              </a:clrFrom>
              <a:clrTo>
                <a:srgbClr val="FFFFFF">
                  <a:alpha val="0"/>
                </a:srgbClr>
              </a:clrTo>
            </a:clrChange>
          </a:blip>
          <a:stretch>
            <a:fillRect/>
          </a:stretch>
        </p:blipFill>
        <p:spPr>
          <a:xfrm>
            <a:off x="5557850" y="4882559"/>
            <a:ext cx="341289" cy="550466"/>
          </a:xfrm>
          <a:prstGeom prst="rect">
            <a:avLst/>
          </a:prstGeom>
        </p:spPr>
      </p:pic>
      <p:pic>
        <p:nvPicPr>
          <p:cNvPr id="14" name="図 13"/>
          <p:cNvPicPr>
            <a:picLocks noChangeAspect="1"/>
          </p:cNvPicPr>
          <p:nvPr/>
        </p:nvPicPr>
        <p:blipFill>
          <a:blip r:embed="rId4">
            <a:clrChange>
              <a:clrFrom>
                <a:srgbClr val="FFFFFF"/>
              </a:clrFrom>
              <a:clrTo>
                <a:srgbClr val="FFFFFF">
                  <a:alpha val="0"/>
                </a:srgbClr>
              </a:clrTo>
            </a:clrChange>
          </a:blip>
          <a:stretch>
            <a:fillRect/>
          </a:stretch>
        </p:blipFill>
        <p:spPr>
          <a:xfrm>
            <a:off x="7212051" y="4859525"/>
            <a:ext cx="681672" cy="722281"/>
          </a:xfrm>
          <a:prstGeom prst="rect">
            <a:avLst/>
          </a:prstGeom>
        </p:spPr>
      </p:pic>
      <p:grpSp>
        <p:nvGrpSpPr>
          <p:cNvPr id="23" name="図形グループ 22"/>
          <p:cNvGrpSpPr/>
          <p:nvPr/>
        </p:nvGrpSpPr>
        <p:grpSpPr>
          <a:xfrm>
            <a:off x="1317401" y="4971459"/>
            <a:ext cx="960184" cy="932098"/>
            <a:chOff x="1084515" y="4732057"/>
            <a:chExt cx="960184" cy="932098"/>
          </a:xfrm>
        </p:grpSpPr>
        <p:grpSp>
          <p:nvGrpSpPr>
            <p:cNvPr id="18" name="図形グループ 17"/>
            <p:cNvGrpSpPr/>
            <p:nvPr/>
          </p:nvGrpSpPr>
          <p:grpSpPr>
            <a:xfrm>
              <a:off x="1084515" y="4879904"/>
              <a:ext cx="681672" cy="784251"/>
              <a:chOff x="2405315" y="4754508"/>
              <a:chExt cx="681672" cy="784251"/>
            </a:xfrm>
          </p:grpSpPr>
          <p:pic>
            <p:nvPicPr>
              <p:cNvPr id="11" name="図 10"/>
              <p:cNvPicPr>
                <a:picLocks noChangeAspect="1"/>
              </p:cNvPicPr>
              <p:nvPr/>
            </p:nvPicPr>
            <p:blipFill>
              <a:blip r:embed="rId4">
                <a:clrChange>
                  <a:clrFrom>
                    <a:srgbClr val="FFFFFF"/>
                  </a:clrFrom>
                  <a:clrTo>
                    <a:srgbClr val="FFFFFF">
                      <a:alpha val="0"/>
                    </a:srgbClr>
                  </a:clrTo>
                </a:clrChange>
              </a:blip>
              <a:stretch>
                <a:fillRect/>
              </a:stretch>
            </p:blipFill>
            <p:spPr>
              <a:xfrm>
                <a:off x="2405315" y="4816478"/>
                <a:ext cx="681672" cy="722281"/>
              </a:xfrm>
              <a:prstGeom prst="rect">
                <a:avLst/>
              </a:prstGeom>
            </p:spPr>
          </p:pic>
          <p:sp>
            <p:nvSpPr>
              <p:cNvPr id="17" name="正方形/長方形 16"/>
              <p:cNvSpPr/>
              <p:nvPr/>
            </p:nvSpPr>
            <p:spPr>
              <a:xfrm>
                <a:off x="2405315" y="4754508"/>
                <a:ext cx="681672" cy="566792"/>
              </a:xfrm>
              <a:prstGeom prst="rect">
                <a:avLst/>
              </a:prstGeom>
              <a:solidFill>
                <a:srgbClr val="FFFF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15" name="図 14"/>
            <p:cNvPicPr>
              <a:picLocks noChangeAspect="1"/>
            </p:cNvPicPr>
            <p:nvPr/>
          </p:nvPicPr>
          <p:blipFill>
            <a:blip r:embed="rId2">
              <a:clrChange>
                <a:clrFrom>
                  <a:srgbClr val="FFFFFF"/>
                </a:clrFrom>
                <a:clrTo>
                  <a:srgbClr val="FFFFFF">
                    <a:alpha val="0"/>
                  </a:srgbClr>
                </a:clrTo>
              </a:clrChange>
            </a:blip>
            <a:stretch>
              <a:fillRect/>
            </a:stretch>
          </p:blipFill>
          <p:spPr>
            <a:xfrm rot="10800000">
              <a:off x="1086645" y="4732057"/>
              <a:ext cx="679541" cy="593816"/>
            </a:xfrm>
            <a:prstGeom prst="rect">
              <a:avLst/>
            </a:prstGeom>
          </p:spPr>
        </p:pic>
        <p:sp>
          <p:nvSpPr>
            <p:cNvPr id="20" name="台形 19"/>
            <p:cNvSpPr/>
            <p:nvPr/>
          </p:nvSpPr>
          <p:spPr>
            <a:xfrm>
              <a:off x="1250950" y="5212971"/>
              <a:ext cx="361950" cy="196850"/>
            </a:xfrm>
            <a:prstGeom prst="trapezoid">
              <a:avLst/>
            </a:prstGeom>
            <a:solidFill>
              <a:schemeClr val="tx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角丸四角形 20"/>
            <p:cNvSpPr/>
            <p:nvPr/>
          </p:nvSpPr>
          <p:spPr>
            <a:xfrm>
              <a:off x="1766186" y="4732057"/>
              <a:ext cx="278513" cy="677761"/>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角丸四角形 21"/>
            <p:cNvSpPr/>
            <p:nvPr/>
          </p:nvSpPr>
          <p:spPr>
            <a:xfrm>
              <a:off x="1836037" y="4802575"/>
              <a:ext cx="45719" cy="243557"/>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24" name="図 23"/>
          <p:cNvPicPr>
            <a:picLocks noChangeAspect="1"/>
          </p:cNvPicPr>
          <p:nvPr/>
        </p:nvPicPr>
        <p:blipFill>
          <a:blip r:embed="rId4">
            <a:clrChange>
              <a:clrFrom>
                <a:srgbClr val="FFFFFF"/>
              </a:clrFrom>
              <a:clrTo>
                <a:srgbClr val="FFFFFF">
                  <a:alpha val="0"/>
                </a:srgbClr>
              </a:clrTo>
            </a:clrChange>
          </a:blip>
          <a:stretch>
            <a:fillRect/>
          </a:stretch>
        </p:blipFill>
        <p:spPr>
          <a:xfrm>
            <a:off x="2381979" y="4922695"/>
            <a:ext cx="685680" cy="726528"/>
          </a:xfrm>
          <a:prstGeom prst="rect">
            <a:avLst/>
          </a:prstGeom>
        </p:spPr>
      </p:pic>
      <p:sp>
        <p:nvSpPr>
          <p:cNvPr id="28" name="角丸四角形 27"/>
          <p:cNvSpPr/>
          <p:nvPr/>
        </p:nvSpPr>
        <p:spPr>
          <a:xfrm>
            <a:off x="2394679" y="5560455"/>
            <a:ext cx="662622" cy="128639"/>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9" name="図 28"/>
          <p:cNvPicPr>
            <a:picLocks noChangeAspect="1"/>
          </p:cNvPicPr>
          <p:nvPr/>
        </p:nvPicPr>
        <p:blipFill>
          <a:blip r:embed="rId4">
            <a:clrChange>
              <a:clrFrom>
                <a:srgbClr val="FFFFFF"/>
              </a:clrFrom>
              <a:clrTo>
                <a:srgbClr val="FFFFFF">
                  <a:alpha val="0"/>
                </a:srgbClr>
              </a:clrTo>
            </a:clrChange>
          </a:blip>
          <a:stretch>
            <a:fillRect/>
          </a:stretch>
        </p:blipFill>
        <p:spPr>
          <a:xfrm>
            <a:off x="3175000" y="4952409"/>
            <a:ext cx="469900" cy="371257"/>
          </a:xfrm>
          <a:prstGeom prst="rect">
            <a:avLst/>
          </a:prstGeom>
        </p:spPr>
      </p:pic>
      <p:grpSp>
        <p:nvGrpSpPr>
          <p:cNvPr id="43" name="図形グループ 42"/>
          <p:cNvGrpSpPr/>
          <p:nvPr/>
        </p:nvGrpSpPr>
        <p:grpSpPr>
          <a:xfrm>
            <a:off x="4715098" y="4248150"/>
            <a:ext cx="441102" cy="177800"/>
            <a:chOff x="4715098" y="3962400"/>
            <a:chExt cx="441102" cy="177800"/>
          </a:xfrm>
        </p:grpSpPr>
        <p:sp>
          <p:nvSpPr>
            <p:cNvPr id="32" name="角丸四角形 31"/>
            <p:cNvSpPr/>
            <p:nvPr/>
          </p:nvSpPr>
          <p:spPr>
            <a:xfrm>
              <a:off x="4715098" y="3962400"/>
              <a:ext cx="441102" cy="58091"/>
            </a:xfrm>
            <a:prstGeom prst="round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角丸四角形 29"/>
            <p:cNvSpPr/>
            <p:nvPr/>
          </p:nvSpPr>
          <p:spPr>
            <a:xfrm>
              <a:off x="4735624"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角丸四角形 30"/>
            <p:cNvSpPr/>
            <p:nvPr/>
          </p:nvSpPr>
          <p:spPr>
            <a:xfrm>
              <a:off x="4950049"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39" name="図 38" descr="MC900441809.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35128" y="1413517"/>
            <a:ext cx="2055118" cy="2055118"/>
          </a:xfrm>
          <a:prstGeom prst="rect">
            <a:avLst/>
          </a:prstGeom>
        </p:spPr>
      </p:pic>
      <p:pic>
        <p:nvPicPr>
          <p:cNvPr id="40" name="図 39"/>
          <p:cNvPicPr>
            <a:picLocks noChangeAspect="1"/>
          </p:cNvPicPr>
          <p:nvPr/>
        </p:nvPicPr>
        <p:blipFill>
          <a:blip r:embed="rId6">
            <a:clrChange>
              <a:clrFrom>
                <a:srgbClr val="FEFEFE"/>
              </a:clrFrom>
              <a:clrTo>
                <a:srgbClr val="FEFEFE">
                  <a:alpha val="0"/>
                </a:srgbClr>
              </a:clrTo>
            </a:clrChange>
          </a:blip>
          <a:stretch>
            <a:fillRect/>
          </a:stretch>
        </p:blipFill>
        <p:spPr>
          <a:xfrm>
            <a:off x="2236144" y="1874999"/>
            <a:ext cx="1021406" cy="895433"/>
          </a:xfrm>
          <a:prstGeom prst="rect">
            <a:avLst/>
          </a:prstGeom>
        </p:spPr>
      </p:pic>
      <p:sp>
        <p:nvSpPr>
          <p:cNvPr id="41" name="角丸四角形 40"/>
          <p:cNvSpPr/>
          <p:nvPr/>
        </p:nvSpPr>
        <p:spPr>
          <a:xfrm>
            <a:off x="4654550" y="4102099"/>
            <a:ext cx="780578" cy="2126139"/>
          </a:xfrm>
          <a:prstGeom prst="roundRect">
            <a:avLst>
              <a:gd name="adj" fmla="val 10159"/>
            </a:avLst>
          </a:prstGeom>
          <a:noFill/>
          <a:ln>
            <a:solidFill>
              <a:schemeClr val="accent6">
                <a:lumMod val="75000"/>
              </a:schemeClr>
            </a:solidFill>
            <a:prstDash val="sysDash"/>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角丸四角形 41"/>
          <p:cNvSpPr/>
          <p:nvPr/>
        </p:nvSpPr>
        <p:spPr>
          <a:xfrm>
            <a:off x="5489800" y="4655059"/>
            <a:ext cx="1311050" cy="1573180"/>
          </a:xfrm>
          <a:prstGeom prst="roundRect">
            <a:avLst>
              <a:gd name="adj" fmla="val 7341"/>
            </a:avLst>
          </a:prstGeom>
          <a:noFill/>
          <a:ln>
            <a:solidFill>
              <a:schemeClr val="accent6">
                <a:lumMod val="75000"/>
              </a:schemeClr>
            </a:solidFill>
            <a:prstDash val="sysDash"/>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テキスト ボックス 43"/>
          <p:cNvSpPr txBox="1"/>
          <p:nvPr/>
        </p:nvSpPr>
        <p:spPr>
          <a:xfrm>
            <a:off x="3193428" y="5293248"/>
            <a:ext cx="404014" cy="246221"/>
          </a:xfrm>
          <a:prstGeom prst="rect">
            <a:avLst/>
          </a:prstGeom>
          <a:noFill/>
        </p:spPr>
        <p:txBody>
          <a:bodyPr wrap="none" rtlCol="0">
            <a:spAutoFit/>
          </a:bodyPr>
          <a:lstStyle/>
          <a:p>
            <a:pPr algn="ctr"/>
            <a:r>
              <a:rPr kumimoji="1" lang="en-US" altLang="ja-JP" sz="1000" dirty="0" smtClean="0">
                <a:solidFill>
                  <a:srgbClr val="800000"/>
                </a:solidFill>
              </a:rPr>
              <a:t>PDA</a:t>
            </a:r>
            <a:endParaRPr kumimoji="1" lang="ja-JP" altLang="en-US" sz="1000" dirty="0">
              <a:solidFill>
                <a:srgbClr val="800000"/>
              </a:solidFill>
            </a:endParaRPr>
          </a:p>
        </p:txBody>
      </p:sp>
      <p:sp>
        <p:nvSpPr>
          <p:cNvPr id="45" name="テキスト ボックス 44"/>
          <p:cNvSpPr txBox="1"/>
          <p:nvPr/>
        </p:nvSpPr>
        <p:spPr>
          <a:xfrm>
            <a:off x="5809790" y="5977096"/>
            <a:ext cx="662060" cy="246221"/>
          </a:xfrm>
          <a:prstGeom prst="rect">
            <a:avLst/>
          </a:prstGeom>
          <a:noFill/>
        </p:spPr>
        <p:txBody>
          <a:bodyPr wrap="none" rtlCol="0">
            <a:spAutoFit/>
          </a:bodyPr>
          <a:lstStyle/>
          <a:p>
            <a:pPr algn="ctr"/>
            <a:r>
              <a:rPr kumimoji="1" lang="ja-JP" altLang="en-US" sz="1000" dirty="0" smtClean="0">
                <a:solidFill>
                  <a:srgbClr val="FF6600"/>
                </a:solidFill>
              </a:rPr>
              <a:t>モバイル</a:t>
            </a:r>
            <a:endParaRPr kumimoji="1" lang="ja-JP" altLang="en-US" sz="1000" dirty="0">
              <a:solidFill>
                <a:srgbClr val="FF6600"/>
              </a:solidFill>
            </a:endParaRPr>
          </a:p>
        </p:txBody>
      </p:sp>
      <p:sp>
        <p:nvSpPr>
          <p:cNvPr id="46" name="テキスト ボックス 45"/>
          <p:cNvSpPr txBox="1"/>
          <p:nvPr/>
        </p:nvSpPr>
        <p:spPr>
          <a:xfrm>
            <a:off x="4613721" y="5977096"/>
            <a:ext cx="880469" cy="246221"/>
          </a:xfrm>
          <a:prstGeom prst="rect">
            <a:avLst/>
          </a:prstGeom>
          <a:noFill/>
        </p:spPr>
        <p:txBody>
          <a:bodyPr wrap="none" rtlCol="0">
            <a:spAutoFit/>
          </a:bodyPr>
          <a:lstStyle/>
          <a:p>
            <a:pPr algn="ctr"/>
            <a:r>
              <a:rPr kumimoji="1" lang="ja-JP" altLang="en-US" sz="1000" dirty="0" smtClean="0">
                <a:solidFill>
                  <a:srgbClr val="FF6600"/>
                </a:solidFill>
              </a:rPr>
              <a:t>ウエアラブル</a:t>
            </a:r>
            <a:endParaRPr kumimoji="1" lang="ja-JP" altLang="en-US" sz="1000" dirty="0">
              <a:solidFill>
                <a:srgbClr val="FF6600"/>
              </a:solidFill>
            </a:endParaRPr>
          </a:p>
        </p:txBody>
      </p:sp>
      <p:cxnSp>
        <p:nvCxnSpPr>
          <p:cNvPr id="49" name="直線矢印コネクタ 48"/>
          <p:cNvCxnSpPr>
            <a:endCxn id="21" idx="0"/>
          </p:cNvCxnSpPr>
          <p:nvPr/>
        </p:nvCxnSpPr>
        <p:spPr>
          <a:xfrm flipH="1">
            <a:off x="2138329" y="2770432"/>
            <a:ext cx="243650" cy="2201027"/>
          </a:xfrm>
          <a:prstGeom prst="straightConnector1">
            <a:avLst/>
          </a:prstGeom>
          <a:ln>
            <a:solidFill>
              <a:schemeClr val="accent5">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53" name="直線矢印コネクタ 52"/>
          <p:cNvCxnSpPr>
            <a:stCxn id="40" idx="2"/>
            <a:endCxn id="24" idx="0"/>
          </p:cNvCxnSpPr>
          <p:nvPr/>
        </p:nvCxnSpPr>
        <p:spPr>
          <a:xfrm flipH="1">
            <a:off x="2724819" y="2770432"/>
            <a:ext cx="22028" cy="2152263"/>
          </a:xfrm>
          <a:prstGeom prst="straightConnector1">
            <a:avLst/>
          </a:prstGeom>
          <a:ln>
            <a:solidFill>
              <a:schemeClr val="accent5">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57" name="直線矢印コネクタ 56"/>
          <p:cNvCxnSpPr>
            <a:endCxn id="14" idx="0"/>
          </p:cNvCxnSpPr>
          <p:nvPr/>
        </p:nvCxnSpPr>
        <p:spPr>
          <a:xfrm>
            <a:off x="6851650" y="2876550"/>
            <a:ext cx="701237" cy="1982975"/>
          </a:xfrm>
          <a:prstGeom prst="straightConnector1">
            <a:avLst/>
          </a:prstGeom>
          <a:ln>
            <a:solidFill>
              <a:srgbClr val="0000FF"/>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35" name="正方形/長方形 34"/>
          <p:cNvSpPr/>
          <p:nvPr/>
        </p:nvSpPr>
        <p:spPr>
          <a:xfrm>
            <a:off x="1279076" y="4102100"/>
            <a:ext cx="1821497" cy="42055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PC</a:t>
            </a:r>
            <a:r>
              <a:rPr kumimoji="1" lang="ja-JP" altLang="en-US" sz="1200" dirty="0" smtClean="0">
                <a:solidFill>
                  <a:srgbClr val="FFFFFF"/>
                </a:solidFill>
                <a:latin typeface="ＭＳ Ｐゴシック"/>
                <a:ea typeface="ＭＳ Ｐゴシック"/>
                <a:cs typeface="ＭＳ Ｐゴシック"/>
              </a:rPr>
              <a:t>アプリケーション</a:t>
            </a:r>
            <a:endParaRPr kumimoji="1" lang="ja-JP" altLang="en-US" sz="1200" dirty="0">
              <a:solidFill>
                <a:srgbClr val="FFFFFF"/>
              </a:solidFill>
              <a:latin typeface="ＭＳ Ｐゴシック"/>
              <a:ea typeface="ＭＳ Ｐゴシック"/>
              <a:cs typeface="ＭＳ Ｐゴシック"/>
            </a:endParaRPr>
          </a:p>
        </p:txBody>
      </p:sp>
      <p:sp>
        <p:nvSpPr>
          <p:cNvPr id="37" name="角丸四角形 36"/>
          <p:cNvSpPr/>
          <p:nvPr/>
        </p:nvSpPr>
        <p:spPr>
          <a:xfrm>
            <a:off x="1279076" y="3136900"/>
            <a:ext cx="2943674" cy="469900"/>
          </a:xfrm>
          <a:prstGeom prst="roundRect">
            <a:avLst/>
          </a:prstGeom>
          <a:solidFill>
            <a:schemeClr val="accent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自社ネットワーク</a:t>
            </a:r>
            <a:endParaRPr kumimoji="1" lang="ja-JP" altLang="en-US" sz="1200" dirty="0">
              <a:solidFill>
                <a:srgbClr val="FFFFFF"/>
              </a:solidFill>
              <a:latin typeface="ＭＳ Ｐゴシック"/>
              <a:ea typeface="ＭＳ Ｐゴシック"/>
              <a:cs typeface="ＭＳ Ｐゴシック"/>
            </a:endParaRPr>
          </a:p>
        </p:txBody>
      </p:sp>
      <p:cxnSp>
        <p:nvCxnSpPr>
          <p:cNvPr id="61" name="直線矢印コネクタ 60"/>
          <p:cNvCxnSpPr>
            <a:endCxn id="12" idx="0"/>
          </p:cNvCxnSpPr>
          <p:nvPr/>
        </p:nvCxnSpPr>
        <p:spPr>
          <a:xfrm>
            <a:off x="6378610" y="2876550"/>
            <a:ext cx="0" cy="1962659"/>
          </a:xfrm>
          <a:prstGeom prst="straightConnector1">
            <a:avLst/>
          </a:prstGeom>
          <a:ln>
            <a:solidFill>
              <a:srgbClr val="0000FF"/>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66" name="直線矢印コネクタ 65"/>
          <p:cNvCxnSpPr>
            <a:endCxn id="13" idx="0"/>
          </p:cNvCxnSpPr>
          <p:nvPr/>
        </p:nvCxnSpPr>
        <p:spPr>
          <a:xfrm flipH="1">
            <a:off x="5728495" y="2876550"/>
            <a:ext cx="380205" cy="2006009"/>
          </a:xfrm>
          <a:prstGeom prst="straightConnector1">
            <a:avLst/>
          </a:prstGeom>
          <a:ln>
            <a:solidFill>
              <a:srgbClr val="0000FF"/>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69" name="直線矢印コネクタ 68"/>
          <p:cNvCxnSpPr/>
          <p:nvPr/>
        </p:nvCxnSpPr>
        <p:spPr>
          <a:xfrm flipH="1">
            <a:off x="5210200" y="2876550"/>
            <a:ext cx="688939" cy="2065057"/>
          </a:xfrm>
          <a:prstGeom prst="straightConnector1">
            <a:avLst/>
          </a:prstGeom>
          <a:ln>
            <a:solidFill>
              <a:srgbClr val="0000FF"/>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73" name="直線矢印コネクタ 72"/>
          <p:cNvCxnSpPr/>
          <p:nvPr/>
        </p:nvCxnSpPr>
        <p:spPr>
          <a:xfrm flipH="1">
            <a:off x="5090659" y="2876550"/>
            <a:ext cx="637836" cy="1371600"/>
          </a:xfrm>
          <a:prstGeom prst="straightConnector1">
            <a:avLst/>
          </a:prstGeom>
          <a:ln>
            <a:solidFill>
              <a:srgbClr val="0000FF"/>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36" name="正方形/長方形 35"/>
          <p:cNvSpPr/>
          <p:nvPr/>
        </p:nvSpPr>
        <p:spPr>
          <a:xfrm>
            <a:off x="5538799" y="4102100"/>
            <a:ext cx="2354923" cy="420550"/>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Web</a:t>
            </a:r>
            <a:r>
              <a:rPr kumimoji="1" lang="ja-JP" altLang="en-US" sz="1200" dirty="0" smtClean="0">
                <a:solidFill>
                  <a:srgbClr val="FFFFFF"/>
                </a:solidFill>
                <a:latin typeface="ＭＳ Ｐゴシック"/>
                <a:ea typeface="ＭＳ Ｐゴシック"/>
                <a:cs typeface="ＭＳ Ｐゴシック"/>
              </a:rPr>
              <a:t>ブラウザー</a:t>
            </a:r>
            <a:endParaRPr kumimoji="1" lang="ja-JP" altLang="en-US" sz="1200" dirty="0">
              <a:solidFill>
                <a:srgbClr val="FFFFFF"/>
              </a:solidFill>
              <a:latin typeface="ＭＳ Ｐゴシック"/>
              <a:ea typeface="ＭＳ Ｐゴシック"/>
              <a:cs typeface="ＭＳ Ｐゴシック"/>
            </a:endParaRPr>
          </a:p>
        </p:txBody>
      </p:sp>
      <p:sp>
        <p:nvSpPr>
          <p:cNvPr id="38" name="角丸四角形 37"/>
          <p:cNvSpPr/>
          <p:nvPr/>
        </p:nvSpPr>
        <p:spPr>
          <a:xfrm>
            <a:off x="4950049" y="3136900"/>
            <a:ext cx="2943674" cy="469900"/>
          </a:xfrm>
          <a:prstGeom prst="roundRect">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インターネット</a:t>
            </a:r>
            <a:endParaRPr kumimoji="1" lang="ja-JP" altLang="en-US" sz="1200" dirty="0">
              <a:solidFill>
                <a:srgbClr val="FFFFFF"/>
              </a:solidFill>
              <a:latin typeface="ＭＳ Ｐゴシック"/>
              <a:ea typeface="ＭＳ Ｐゴシック"/>
              <a:cs typeface="ＭＳ Ｐゴシック"/>
            </a:endParaRPr>
          </a:p>
        </p:txBody>
      </p:sp>
      <p:sp>
        <p:nvSpPr>
          <p:cNvPr id="75" name="テキスト ボックス 74"/>
          <p:cNvSpPr txBox="1"/>
          <p:nvPr/>
        </p:nvSpPr>
        <p:spPr>
          <a:xfrm>
            <a:off x="5809790" y="2510538"/>
            <a:ext cx="774571" cy="307777"/>
          </a:xfrm>
          <a:prstGeom prst="rect">
            <a:avLst/>
          </a:prstGeom>
          <a:noFill/>
        </p:spPr>
        <p:txBody>
          <a:bodyPr wrap="none" rtlCol="0">
            <a:spAutoFit/>
          </a:bodyPr>
          <a:lstStyle/>
          <a:p>
            <a:r>
              <a:rPr kumimoji="1" lang="ja-JP" altLang="en-US" sz="1400" dirty="0" smtClean="0">
                <a:solidFill>
                  <a:schemeClr val="bg1"/>
                </a:solidFill>
              </a:rPr>
              <a:t>クラウド</a:t>
            </a:r>
            <a:endParaRPr kumimoji="1" lang="ja-JP" altLang="en-US" sz="1400" dirty="0">
              <a:solidFill>
                <a:schemeClr val="bg1"/>
              </a:solidFill>
            </a:endParaRPr>
          </a:p>
        </p:txBody>
      </p:sp>
      <p:sp>
        <p:nvSpPr>
          <p:cNvPr id="76" name="テキスト ボックス 75"/>
          <p:cNvSpPr txBox="1"/>
          <p:nvPr/>
        </p:nvSpPr>
        <p:spPr>
          <a:xfrm>
            <a:off x="2274882" y="2356649"/>
            <a:ext cx="888785" cy="307777"/>
          </a:xfrm>
          <a:prstGeom prst="rect">
            <a:avLst/>
          </a:prstGeom>
          <a:noFill/>
        </p:spPr>
        <p:txBody>
          <a:bodyPr wrap="none" rtlCol="0">
            <a:spAutoFit/>
          </a:bodyPr>
          <a:lstStyle/>
          <a:p>
            <a:r>
              <a:rPr kumimoji="1" lang="ja-JP" altLang="en-US" sz="1400" dirty="0" smtClean="0">
                <a:solidFill>
                  <a:schemeClr val="bg1"/>
                </a:solidFill>
              </a:rPr>
              <a:t>サーバー</a:t>
            </a:r>
            <a:endParaRPr kumimoji="1" lang="ja-JP" altLang="en-US" sz="1400" dirty="0">
              <a:solidFill>
                <a:schemeClr val="bg1"/>
              </a:solidFill>
            </a:endParaRPr>
          </a:p>
        </p:txBody>
      </p:sp>
      <p:sp>
        <p:nvSpPr>
          <p:cNvPr id="77" name="テキスト ボックス 76"/>
          <p:cNvSpPr txBox="1"/>
          <p:nvPr/>
        </p:nvSpPr>
        <p:spPr>
          <a:xfrm>
            <a:off x="1550250" y="1151907"/>
            <a:ext cx="2349139" cy="523220"/>
          </a:xfrm>
          <a:prstGeom prst="rect">
            <a:avLst/>
          </a:prstGeom>
          <a:noFill/>
        </p:spPr>
        <p:txBody>
          <a:bodyPr wrap="none" rtlCol="0">
            <a:spAutoFit/>
          </a:bodyPr>
          <a:lstStyle/>
          <a:p>
            <a:pPr algn="ctr"/>
            <a:r>
              <a:rPr kumimoji="1" lang="en-US" altLang="ja-JP" sz="2800" dirty="0" smtClean="0">
                <a:solidFill>
                  <a:srgbClr val="800000"/>
                </a:solidFill>
                <a:latin typeface="ＤＦＰ太丸ゴシック体"/>
                <a:ea typeface="ＤＦＰ太丸ゴシック体"/>
                <a:cs typeface="ＤＦＰ太丸ゴシック体"/>
              </a:rPr>
              <a:t>2007</a:t>
            </a:r>
            <a:r>
              <a:rPr kumimoji="1" lang="ja-JP" altLang="en-US" sz="2800" dirty="0" smtClean="0">
                <a:solidFill>
                  <a:srgbClr val="800000"/>
                </a:solidFill>
                <a:latin typeface="ＤＦＰ太丸ゴシック体"/>
                <a:ea typeface="ＤＦＰ太丸ゴシック体"/>
                <a:cs typeface="ＤＦＰ太丸ゴシック体"/>
              </a:rPr>
              <a:t>年以前</a:t>
            </a:r>
            <a:endParaRPr kumimoji="1" lang="ja-JP" altLang="en-US" sz="2800" dirty="0">
              <a:solidFill>
                <a:srgbClr val="800000"/>
              </a:solidFill>
              <a:latin typeface="ＤＦＰ太丸ゴシック体"/>
              <a:ea typeface="ＤＦＰ太丸ゴシック体"/>
              <a:cs typeface="ＤＦＰ太丸ゴシック体"/>
            </a:endParaRPr>
          </a:p>
        </p:txBody>
      </p:sp>
      <p:sp>
        <p:nvSpPr>
          <p:cNvPr id="78" name="テキスト ボックス 77"/>
          <p:cNvSpPr txBox="1"/>
          <p:nvPr/>
        </p:nvSpPr>
        <p:spPr>
          <a:xfrm>
            <a:off x="5242783" y="1160814"/>
            <a:ext cx="2349139" cy="523220"/>
          </a:xfrm>
          <a:prstGeom prst="rect">
            <a:avLst/>
          </a:prstGeom>
          <a:noFill/>
        </p:spPr>
        <p:txBody>
          <a:bodyPr wrap="none" rtlCol="0">
            <a:spAutoFit/>
          </a:bodyPr>
          <a:lstStyle/>
          <a:p>
            <a:pPr algn="ctr"/>
            <a:r>
              <a:rPr kumimoji="1" lang="en-US" altLang="ja-JP" sz="2800" dirty="0" smtClean="0">
                <a:solidFill>
                  <a:srgbClr val="0000FF"/>
                </a:solidFill>
                <a:latin typeface="ＤＦＰ太丸ゴシック体"/>
                <a:ea typeface="ＤＦＰ太丸ゴシック体"/>
                <a:cs typeface="ＤＦＰ太丸ゴシック体"/>
              </a:rPr>
              <a:t>2007</a:t>
            </a:r>
            <a:r>
              <a:rPr kumimoji="1" lang="ja-JP" altLang="en-US" sz="2800" dirty="0" smtClean="0">
                <a:solidFill>
                  <a:srgbClr val="0000FF"/>
                </a:solidFill>
                <a:latin typeface="ＤＦＰ太丸ゴシック体"/>
                <a:ea typeface="ＤＦＰ太丸ゴシック体"/>
                <a:cs typeface="ＤＦＰ太丸ゴシック体"/>
              </a:rPr>
              <a:t>年以降</a:t>
            </a:r>
            <a:endParaRPr kumimoji="1" lang="ja-JP" altLang="en-US" sz="2800" dirty="0">
              <a:solidFill>
                <a:srgbClr val="0000FF"/>
              </a:solidFill>
              <a:latin typeface="ＤＦＰ太丸ゴシック体"/>
              <a:ea typeface="ＤＦＰ太丸ゴシック体"/>
              <a:cs typeface="ＤＦＰ太丸ゴシック体"/>
            </a:endParaRPr>
          </a:p>
        </p:txBody>
      </p:sp>
    </p:spTree>
    <p:extLst>
      <p:ext uri="{BB962C8B-B14F-4D97-AF65-F5344CB8AC3E}">
        <p14:creationId xmlns:p14="http://schemas.microsoft.com/office/powerpoint/2010/main" val="2822130356"/>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2">
            <a:clrChange>
              <a:clrFrom>
                <a:srgbClr val="FFFFFF"/>
              </a:clrFrom>
              <a:clrTo>
                <a:srgbClr val="FFFFFF">
                  <a:alpha val="0"/>
                </a:srgbClr>
              </a:clrTo>
            </a:clrChange>
          </a:blip>
          <a:stretch>
            <a:fillRect/>
          </a:stretch>
        </p:blipFill>
        <p:spPr>
          <a:xfrm>
            <a:off x="4909866" y="1495615"/>
            <a:ext cx="679541" cy="593816"/>
          </a:xfrm>
          <a:prstGeom prst="rect">
            <a:avLst/>
          </a:prstGeom>
        </p:spPr>
      </p:pic>
      <p:pic>
        <p:nvPicPr>
          <p:cNvPr id="6" name="図 5"/>
          <p:cNvPicPr>
            <a:picLocks noChangeAspect="1"/>
          </p:cNvPicPr>
          <p:nvPr/>
        </p:nvPicPr>
        <p:blipFill>
          <a:blip r:embed="rId3">
            <a:clrChange>
              <a:clrFrom>
                <a:srgbClr val="FFFFFF"/>
              </a:clrFrom>
              <a:clrTo>
                <a:srgbClr val="FFFFFF">
                  <a:alpha val="0"/>
                </a:srgbClr>
              </a:clrTo>
            </a:clrChange>
          </a:blip>
          <a:stretch>
            <a:fillRect/>
          </a:stretch>
        </p:blipFill>
        <p:spPr>
          <a:xfrm>
            <a:off x="5857452" y="1531536"/>
            <a:ext cx="341289" cy="550466"/>
          </a:xfrm>
          <a:prstGeom prst="rect">
            <a:avLst/>
          </a:prstGeom>
        </p:spPr>
      </p:pic>
      <p:sp>
        <p:nvSpPr>
          <p:cNvPr id="10" name="正方形/長方形 9"/>
          <p:cNvSpPr/>
          <p:nvPr/>
        </p:nvSpPr>
        <p:spPr>
          <a:xfrm>
            <a:off x="1320390" y="2341353"/>
            <a:ext cx="3155812" cy="386861"/>
          </a:xfrm>
          <a:prstGeom prst="rect">
            <a:avLst/>
          </a:prstGeom>
          <a:solidFill>
            <a:schemeClr val="accent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パソコン</a:t>
            </a:r>
            <a:endParaRPr kumimoji="1" lang="ja-JP" altLang="en-US" sz="1600" dirty="0">
              <a:solidFill>
                <a:srgbClr val="FFFFFF"/>
              </a:solidFill>
              <a:latin typeface="ＭＳ Ｐゴシック"/>
              <a:ea typeface="ＭＳ Ｐゴシック"/>
              <a:cs typeface="ＭＳ Ｐゴシック"/>
            </a:endParaRPr>
          </a:p>
        </p:txBody>
      </p:sp>
      <p:sp>
        <p:nvSpPr>
          <p:cNvPr id="11" name="正方形/長方形 10"/>
          <p:cNvSpPr/>
          <p:nvPr/>
        </p:nvSpPr>
        <p:spPr>
          <a:xfrm>
            <a:off x="1320390" y="3507800"/>
            <a:ext cx="3155812" cy="386861"/>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使うときに電源を入れる</a:t>
            </a:r>
            <a:endParaRPr kumimoji="1" lang="ja-JP" altLang="en-US" sz="1600" dirty="0">
              <a:solidFill>
                <a:srgbClr val="FFFFFF"/>
              </a:solidFill>
              <a:latin typeface="ＭＳ Ｐゴシック"/>
              <a:ea typeface="ＭＳ Ｐゴシック"/>
              <a:cs typeface="ＭＳ Ｐゴシック"/>
            </a:endParaRPr>
          </a:p>
        </p:txBody>
      </p:sp>
      <p:sp>
        <p:nvSpPr>
          <p:cNvPr id="12" name="正方形/長方形 11"/>
          <p:cNvSpPr/>
          <p:nvPr/>
        </p:nvSpPr>
        <p:spPr>
          <a:xfrm>
            <a:off x="4636276" y="2341352"/>
            <a:ext cx="3155812" cy="386861"/>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モバイルデバイス</a:t>
            </a:r>
            <a:endParaRPr kumimoji="1" lang="ja-JP" altLang="en-US" sz="1600" dirty="0">
              <a:solidFill>
                <a:srgbClr val="FFFFFF"/>
              </a:solidFill>
              <a:latin typeface="ＭＳ Ｐゴシック"/>
              <a:ea typeface="ＭＳ Ｐゴシック"/>
              <a:cs typeface="ＭＳ Ｐゴシック"/>
            </a:endParaRPr>
          </a:p>
        </p:txBody>
      </p:sp>
      <p:sp>
        <p:nvSpPr>
          <p:cNvPr id="13" name="正方形/長方形 12"/>
          <p:cNvSpPr/>
          <p:nvPr/>
        </p:nvSpPr>
        <p:spPr>
          <a:xfrm>
            <a:off x="4636276" y="3507799"/>
            <a:ext cx="3155812" cy="386861"/>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600" dirty="0">
                <a:solidFill>
                  <a:srgbClr val="FFFFFF"/>
                </a:solidFill>
                <a:latin typeface="ＭＳ Ｐゴシック"/>
                <a:ea typeface="ＭＳ Ｐゴシック"/>
                <a:cs typeface="ＭＳ Ｐゴシック"/>
              </a:rPr>
              <a:t>常に電源</a:t>
            </a:r>
            <a:r>
              <a:rPr lang="ja-JP" altLang="en-US" sz="1600" dirty="0" smtClean="0">
                <a:solidFill>
                  <a:srgbClr val="FFFFFF"/>
                </a:solidFill>
                <a:latin typeface="ＭＳ Ｐゴシック"/>
                <a:ea typeface="ＭＳ Ｐゴシック"/>
                <a:cs typeface="ＭＳ Ｐゴシック"/>
              </a:rPr>
              <a:t>が入っている</a:t>
            </a:r>
            <a:endParaRPr kumimoji="1" lang="ja-JP" altLang="en-US" sz="1600" dirty="0">
              <a:solidFill>
                <a:srgbClr val="FFFFFF"/>
              </a:solidFill>
              <a:latin typeface="ＭＳ Ｐゴシック"/>
              <a:ea typeface="ＭＳ Ｐゴシック"/>
              <a:cs typeface="ＭＳ Ｐゴシック"/>
            </a:endParaRPr>
          </a:p>
        </p:txBody>
      </p:sp>
      <p:sp>
        <p:nvSpPr>
          <p:cNvPr id="14" name="正方形/長方形 13"/>
          <p:cNvSpPr/>
          <p:nvPr/>
        </p:nvSpPr>
        <p:spPr>
          <a:xfrm>
            <a:off x="1329035" y="2886477"/>
            <a:ext cx="1501706" cy="386861"/>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移動できない</a:t>
            </a:r>
            <a:endParaRPr kumimoji="1" lang="ja-JP" altLang="en-US" sz="1600" dirty="0">
              <a:solidFill>
                <a:srgbClr val="FFFFFF"/>
              </a:solidFill>
              <a:latin typeface="ＭＳ Ｐゴシック"/>
              <a:ea typeface="ＭＳ Ｐゴシック"/>
              <a:cs typeface="ＭＳ Ｐゴシック"/>
            </a:endParaRPr>
          </a:p>
        </p:txBody>
      </p:sp>
      <p:sp>
        <p:nvSpPr>
          <p:cNvPr id="15" name="正方形/長方形 14"/>
          <p:cNvSpPr/>
          <p:nvPr/>
        </p:nvSpPr>
        <p:spPr>
          <a:xfrm>
            <a:off x="2983140" y="2886477"/>
            <a:ext cx="4808947" cy="386861"/>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移動できる</a:t>
            </a:r>
            <a:endParaRPr kumimoji="1" lang="ja-JP" altLang="en-US" sz="1600" dirty="0">
              <a:solidFill>
                <a:srgbClr val="FFFFFF"/>
              </a:solidFill>
              <a:latin typeface="ＭＳ Ｐゴシック"/>
              <a:ea typeface="ＭＳ Ｐゴシック"/>
              <a:cs typeface="ＭＳ Ｐゴシック"/>
            </a:endParaRPr>
          </a:p>
        </p:txBody>
      </p:sp>
      <p:sp>
        <p:nvSpPr>
          <p:cNvPr id="16" name="正方形/長方形 15"/>
          <p:cNvSpPr/>
          <p:nvPr/>
        </p:nvSpPr>
        <p:spPr>
          <a:xfrm>
            <a:off x="1320390" y="4076366"/>
            <a:ext cx="3155812" cy="386861"/>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使うときにネットワークに繋ぐ</a:t>
            </a:r>
            <a:endParaRPr kumimoji="1" lang="ja-JP" altLang="en-US" sz="1600" dirty="0">
              <a:solidFill>
                <a:srgbClr val="FFFFFF"/>
              </a:solidFill>
              <a:latin typeface="ＭＳ Ｐゴシック"/>
              <a:ea typeface="ＭＳ Ｐゴシック"/>
              <a:cs typeface="ＭＳ Ｐゴシック"/>
            </a:endParaRPr>
          </a:p>
        </p:txBody>
      </p:sp>
      <p:sp>
        <p:nvSpPr>
          <p:cNvPr id="17" name="正方形/長方形 16"/>
          <p:cNvSpPr/>
          <p:nvPr/>
        </p:nvSpPr>
        <p:spPr>
          <a:xfrm>
            <a:off x="4636276" y="4076365"/>
            <a:ext cx="3155812" cy="386861"/>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600" dirty="0" smtClean="0">
                <a:solidFill>
                  <a:srgbClr val="FFFFFF"/>
                </a:solidFill>
                <a:latin typeface="ＭＳ Ｐゴシック"/>
                <a:ea typeface="ＭＳ Ｐゴシック"/>
                <a:cs typeface="ＭＳ Ｐゴシック"/>
              </a:rPr>
              <a:t>常にネットワークに繋がっている</a:t>
            </a:r>
            <a:endParaRPr kumimoji="1" lang="ja-JP" altLang="en-US" sz="1600" dirty="0">
              <a:solidFill>
                <a:srgbClr val="FFFFFF"/>
              </a:solidFill>
              <a:latin typeface="ＭＳ Ｐゴシック"/>
              <a:ea typeface="ＭＳ Ｐゴシック"/>
              <a:cs typeface="ＭＳ Ｐゴシック"/>
            </a:endParaRPr>
          </a:p>
        </p:txBody>
      </p:sp>
      <p:sp>
        <p:nvSpPr>
          <p:cNvPr id="18" name="正方形/長方形 17"/>
          <p:cNvSpPr/>
          <p:nvPr/>
        </p:nvSpPr>
        <p:spPr>
          <a:xfrm>
            <a:off x="1320390" y="4615627"/>
            <a:ext cx="3155812" cy="386861"/>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使うにはある程度の知識が必要</a:t>
            </a:r>
            <a:endParaRPr kumimoji="1" lang="ja-JP" altLang="en-US" sz="1600" dirty="0">
              <a:solidFill>
                <a:srgbClr val="FFFFFF"/>
              </a:solidFill>
              <a:latin typeface="ＭＳ Ｐゴシック"/>
              <a:ea typeface="ＭＳ Ｐゴシック"/>
              <a:cs typeface="ＭＳ Ｐゴシック"/>
            </a:endParaRPr>
          </a:p>
        </p:txBody>
      </p:sp>
      <p:sp>
        <p:nvSpPr>
          <p:cNvPr id="19" name="正方形/長方形 18"/>
          <p:cNvSpPr/>
          <p:nvPr/>
        </p:nvSpPr>
        <p:spPr>
          <a:xfrm>
            <a:off x="4636276" y="4615626"/>
            <a:ext cx="3155812" cy="386861"/>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600" dirty="0">
                <a:solidFill>
                  <a:srgbClr val="FFFFFF"/>
                </a:solidFill>
                <a:latin typeface="ＭＳ Ｐゴシック"/>
                <a:ea typeface="ＭＳ Ｐゴシック"/>
                <a:cs typeface="ＭＳ Ｐゴシック"/>
              </a:rPr>
              <a:t>直感的</a:t>
            </a:r>
            <a:r>
              <a:rPr lang="ja-JP" altLang="en-US" sz="1600" dirty="0" smtClean="0">
                <a:solidFill>
                  <a:srgbClr val="FFFFFF"/>
                </a:solidFill>
                <a:latin typeface="ＭＳ Ｐゴシック"/>
                <a:ea typeface="ＭＳ Ｐゴシック"/>
                <a:cs typeface="ＭＳ Ｐゴシック"/>
              </a:rPr>
              <a:t>に操作できる</a:t>
            </a:r>
            <a:endParaRPr kumimoji="1" lang="ja-JP" altLang="en-US" sz="1600" dirty="0">
              <a:solidFill>
                <a:srgbClr val="FFFFFF"/>
              </a:solidFill>
              <a:latin typeface="ＭＳ Ｐゴシック"/>
              <a:ea typeface="ＭＳ Ｐゴシック"/>
              <a:cs typeface="ＭＳ Ｐゴシック"/>
            </a:endParaRPr>
          </a:p>
        </p:txBody>
      </p:sp>
      <p:sp>
        <p:nvSpPr>
          <p:cNvPr id="20" name="正方形/長方形 19"/>
          <p:cNvSpPr/>
          <p:nvPr/>
        </p:nvSpPr>
        <p:spPr>
          <a:xfrm>
            <a:off x="1320390" y="5154888"/>
            <a:ext cx="3155812" cy="386861"/>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クラウドは必須では無い</a:t>
            </a:r>
            <a:endParaRPr kumimoji="1" lang="ja-JP" altLang="en-US" sz="1600" dirty="0">
              <a:solidFill>
                <a:srgbClr val="FFFFFF"/>
              </a:solidFill>
              <a:latin typeface="ＭＳ Ｐゴシック"/>
              <a:ea typeface="ＭＳ Ｐゴシック"/>
              <a:cs typeface="ＭＳ Ｐゴシック"/>
            </a:endParaRPr>
          </a:p>
        </p:txBody>
      </p:sp>
      <p:sp>
        <p:nvSpPr>
          <p:cNvPr id="21" name="正方形/長方形 20"/>
          <p:cNvSpPr/>
          <p:nvPr/>
        </p:nvSpPr>
        <p:spPr>
          <a:xfrm>
            <a:off x="4636276" y="5154887"/>
            <a:ext cx="3155812" cy="386861"/>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クラウドとの連携が前提</a:t>
            </a:r>
            <a:endParaRPr kumimoji="1" lang="ja-JP" altLang="en-US" sz="1600" dirty="0">
              <a:solidFill>
                <a:srgbClr val="FFFFFF"/>
              </a:solidFill>
              <a:latin typeface="ＭＳ Ｐゴシック"/>
              <a:ea typeface="ＭＳ Ｐゴシック"/>
              <a:cs typeface="ＭＳ Ｐゴシック"/>
            </a:endParaRPr>
          </a:p>
        </p:txBody>
      </p:sp>
      <p:grpSp>
        <p:nvGrpSpPr>
          <p:cNvPr id="24" name="図形グループ 23"/>
          <p:cNvGrpSpPr/>
          <p:nvPr/>
        </p:nvGrpSpPr>
        <p:grpSpPr>
          <a:xfrm>
            <a:off x="6617551" y="1560753"/>
            <a:ext cx="190500" cy="484256"/>
            <a:chOff x="5118100" y="4941610"/>
            <a:chExt cx="190500" cy="405090"/>
          </a:xfrm>
        </p:grpSpPr>
        <p:sp>
          <p:nvSpPr>
            <p:cNvPr id="25" name="正方形/長方形 24"/>
            <p:cNvSpPr/>
            <p:nvPr/>
          </p:nvSpPr>
          <p:spPr>
            <a:xfrm>
              <a:off x="5156200" y="4941610"/>
              <a:ext cx="107950" cy="84418"/>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p:cNvSpPr/>
            <p:nvPr/>
          </p:nvSpPr>
          <p:spPr>
            <a:xfrm>
              <a:off x="5156200" y="5184777"/>
              <a:ext cx="107950" cy="161923"/>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角丸四角形 26"/>
            <p:cNvSpPr/>
            <p:nvPr/>
          </p:nvSpPr>
          <p:spPr>
            <a:xfrm>
              <a:off x="5118100" y="5026028"/>
              <a:ext cx="190500" cy="15875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8" name="図形グループ 27"/>
          <p:cNvGrpSpPr/>
          <p:nvPr/>
        </p:nvGrpSpPr>
        <p:grpSpPr>
          <a:xfrm>
            <a:off x="7151398" y="1757571"/>
            <a:ext cx="441102" cy="177800"/>
            <a:chOff x="4715098" y="3962400"/>
            <a:chExt cx="441102" cy="177800"/>
          </a:xfrm>
        </p:grpSpPr>
        <p:sp>
          <p:nvSpPr>
            <p:cNvPr id="29" name="角丸四角形 28"/>
            <p:cNvSpPr/>
            <p:nvPr/>
          </p:nvSpPr>
          <p:spPr>
            <a:xfrm>
              <a:off x="4715098" y="3962400"/>
              <a:ext cx="441102" cy="58091"/>
            </a:xfrm>
            <a:prstGeom prst="round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角丸四角形 29"/>
            <p:cNvSpPr/>
            <p:nvPr/>
          </p:nvSpPr>
          <p:spPr>
            <a:xfrm>
              <a:off x="4735624"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角丸四角形 30"/>
            <p:cNvSpPr/>
            <p:nvPr/>
          </p:nvSpPr>
          <p:spPr>
            <a:xfrm>
              <a:off x="4950049"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2" name="図形グループ 31"/>
          <p:cNvGrpSpPr/>
          <p:nvPr/>
        </p:nvGrpSpPr>
        <p:grpSpPr>
          <a:xfrm>
            <a:off x="1740769" y="1348672"/>
            <a:ext cx="960184" cy="932098"/>
            <a:chOff x="1084515" y="4732057"/>
            <a:chExt cx="960184" cy="932098"/>
          </a:xfrm>
        </p:grpSpPr>
        <p:grpSp>
          <p:nvGrpSpPr>
            <p:cNvPr id="33" name="図形グループ 32"/>
            <p:cNvGrpSpPr/>
            <p:nvPr/>
          </p:nvGrpSpPr>
          <p:grpSpPr>
            <a:xfrm>
              <a:off x="1084515" y="4879904"/>
              <a:ext cx="681672" cy="784251"/>
              <a:chOff x="2405315" y="4754508"/>
              <a:chExt cx="681672" cy="784251"/>
            </a:xfrm>
          </p:grpSpPr>
          <p:pic>
            <p:nvPicPr>
              <p:cNvPr id="38" name="図 37"/>
              <p:cNvPicPr>
                <a:picLocks noChangeAspect="1"/>
              </p:cNvPicPr>
              <p:nvPr/>
            </p:nvPicPr>
            <p:blipFill>
              <a:blip r:embed="rId4">
                <a:clrChange>
                  <a:clrFrom>
                    <a:srgbClr val="FFFFFF"/>
                  </a:clrFrom>
                  <a:clrTo>
                    <a:srgbClr val="FFFFFF">
                      <a:alpha val="0"/>
                    </a:srgbClr>
                  </a:clrTo>
                </a:clrChange>
              </a:blip>
              <a:stretch>
                <a:fillRect/>
              </a:stretch>
            </p:blipFill>
            <p:spPr>
              <a:xfrm>
                <a:off x="2405315" y="4816478"/>
                <a:ext cx="681672" cy="722281"/>
              </a:xfrm>
              <a:prstGeom prst="rect">
                <a:avLst/>
              </a:prstGeom>
            </p:spPr>
          </p:pic>
          <p:sp>
            <p:nvSpPr>
              <p:cNvPr id="39" name="正方形/長方形 38"/>
              <p:cNvSpPr/>
              <p:nvPr/>
            </p:nvSpPr>
            <p:spPr>
              <a:xfrm>
                <a:off x="2405315" y="4754508"/>
                <a:ext cx="681672" cy="566792"/>
              </a:xfrm>
              <a:prstGeom prst="rect">
                <a:avLst/>
              </a:prstGeom>
              <a:solidFill>
                <a:srgbClr val="FFFFFF"/>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34" name="図 33"/>
            <p:cNvPicPr>
              <a:picLocks noChangeAspect="1"/>
            </p:cNvPicPr>
            <p:nvPr/>
          </p:nvPicPr>
          <p:blipFill>
            <a:blip r:embed="rId2">
              <a:clrChange>
                <a:clrFrom>
                  <a:srgbClr val="FFFFFF"/>
                </a:clrFrom>
                <a:clrTo>
                  <a:srgbClr val="FFFFFF">
                    <a:alpha val="0"/>
                  </a:srgbClr>
                </a:clrTo>
              </a:clrChange>
            </a:blip>
            <a:stretch>
              <a:fillRect/>
            </a:stretch>
          </p:blipFill>
          <p:spPr>
            <a:xfrm rot="10800000">
              <a:off x="1086645" y="4732057"/>
              <a:ext cx="679541" cy="593816"/>
            </a:xfrm>
            <a:prstGeom prst="rect">
              <a:avLst/>
            </a:prstGeom>
          </p:spPr>
        </p:pic>
        <p:sp>
          <p:nvSpPr>
            <p:cNvPr id="35" name="台形 34"/>
            <p:cNvSpPr/>
            <p:nvPr/>
          </p:nvSpPr>
          <p:spPr>
            <a:xfrm>
              <a:off x="1250950" y="5212971"/>
              <a:ext cx="361950" cy="196850"/>
            </a:xfrm>
            <a:prstGeom prst="trapezoid">
              <a:avLst/>
            </a:prstGeom>
            <a:solidFill>
              <a:schemeClr val="tx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角丸四角形 35"/>
            <p:cNvSpPr/>
            <p:nvPr/>
          </p:nvSpPr>
          <p:spPr>
            <a:xfrm>
              <a:off x="1766186" y="4732057"/>
              <a:ext cx="278513" cy="677761"/>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角丸四角形 36"/>
            <p:cNvSpPr/>
            <p:nvPr/>
          </p:nvSpPr>
          <p:spPr>
            <a:xfrm>
              <a:off x="1836037" y="4802575"/>
              <a:ext cx="45719" cy="243557"/>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 name="図形グループ 1"/>
          <p:cNvGrpSpPr/>
          <p:nvPr/>
        </p:nvGrpSpPr>
        <p:grpSpPr>
          <a:xfrm>
            <a:off x="3214254" y="1349613"/>
            <a:ext cx="685680" cy="766399"/>
            <a:chOff x="2381979" y="4922695"/>
            <a:chExt cx="685680" cy="766399"/>
          </a:xfrm>
        </p:grpSpPr>
        <p:pic>
          <p:nvPicPr>
            <p:cNvPr id="40" name="図 39"/>
            <p:cNvPicPr>
              <a:picLocks noChangeAspect="1"/>
            </p:cNvPicPr>
            <p:nvPr/>
          </p:nvPicPr>
          <p:blipFill>
            <a:blip r:embed="rId4">
              <a:clrChange>
                <a:clrFrom>
                  <a:srgbClr val="FFFFFF"/>
                </a:clrFrom>
                <a:clrTo>
                  <a:srgbClr val="FFFFFF">
                    <a:alpha val="0"/>
                  </a:srgbClr>
                </a:clrTo>
              </a:clrChange>
            </a:blip>
            <a:stretch>
              <a:fillRect/>
            </a:stretch>
          </p:blipFill>
          <p:spPr>
            <a:xfrm>
              <a:off x="2381979" y="4922695"/>
              <a:ext cx="685680" cy="726528"/>
            </a:xfrm>
            <a:prstGeom prst="rect">
              <a:avLst/>
            </a:prstGeom>
          </p:spPr>
        </p:pic>
        <p:sp>
          <p:nvSpPr>
            <p:cNvPr id="41" name="角丸四角形 40"/>
            <p:cNvSpPr/>
            <p:nvPr/>
          </p:nvSpPr>
          <p:spPr>
            <a:xfrm>
              <a:off x="2394679" y="5560455"/>
              <a:ext cx="662622" cy="128639"/>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 name="タイトル 2"/>
          <p:cNvSpPr>
            <a:spLocks noGrp="1"/>
          </p:cNvSpPr>
          <p:nvPr>
            <p:ph type="title"/>
          </p:nvPr>
        </p:nvSpPr>
        <p:spPr/>
        <p:txBody>
          <a:bodyPr/>
          <a:lstStyle/>
          <a:p>
            <a:r>
              <a:rPr lang="ja-JP" altLang="ja-JP" dirty="0"/>
              <a:t>パソコンとモバイルデバイスの</a:t>
            </a:r>
            <a:r>
              <a:rPr lang="ja-JP" altLang="ja-JP" dirty="0" smtClean="0"/>
              <a:t>違い</a:t>
            </a:r>
            <a:endParaRPr kumimoji="1" lang="ja-JP" altLang="en-US" dirty="0"/>
          </a:p>
        </p:txBody>
      </p:sp>
    </p:spTree>
    <p:extLst>
      <p:ext uri="{BB962C8B-B14F-4D97-AF65-F5344CB8AC3E}">
        <p14:creationId xmlns:p14="http://schemas.microsoft.com/office/powerpoint/2010/main" val="1465938365"/>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63615" y="3936179"/>
            <a:ext cx="8075059" cy="2669162"/>
          </a:xfrm>
          <a:prstGeom prst="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t" anchorCtr="0"/>
          <a:lstStyle/>
          <a:p>
            <a:pPr algn="ctr"/>
            <a:r>
              <a:rPr kumimoji="1" lang="ja-JP" altLang="en-US" dirty="0">
                <a:solidFill>
                  <a:srgbClr val="FFFFFF"/>
                </a:solidFill>
                <a:latin typeface="ＭＳ Ｐゴシック"/>
                <a:ea typeface="ＭＳ Ｐゴシック"/>
                <a:cs typeface="ＭＳ Ｐゴシック"/>
              </a:rPr>
              <a:t>クライアントに与えた影響</a:t>
            </a:r>
          </a:p>
        </p:txBody>
      </p:sp>
      <p:sp>
        <p:nvSpPr>
          <p:cNvPr id="28" name="正方形/長方形 27"/>
          <p:cNvSpPr/>
          <p:nvPr/>
        </p:nvSpPr>
        <p:spPr>
          <a:xfrm>
            <a:off x="563615" y="806105"/>
            <a:ext cx="8075059" cy="3068052"/>
          </a:xfrm>
          <a:prstGeom prst="rect">
            <a:avLst/>
          </a:prstGeom>
          <a:solidFill>
            <a:schemeClr val="tx2">
              <a:lumMod val="40000"/>
              <a:lumOff val="60000"/>
            </a:schemeClr>
          </a:solidFill>
          <a:ln>
            <a:noFill/>
          </a:ln>
        </p:spPr>
        <p:style>
          <a:lnRef idx="2">
            <a:schemeClr val="dk1"/>
          </a:lnRef>
          <a:fillRef idx="1">
            <a:schemeClr val="lt1"/>
          </a:fillRef>
          <a:effectRef idx="0">
            <a:schemeClr val="dk1"/>
          </a:effectRef>
          <a:fontRef idx="minor">
            <a:schemeClr val="dk1"/>
          </a:fontRef>
        </p:style>
        <p:txBody>
          <a:bodyPr rtlCol="0" anchor="t" anchorCtr="0"/>
          <a:lstStyle/>
          <a:p>
            <a:pPr algn="ctr"/>
            <a:r>
              <a:rPr kumimoji="1" lang="ja-JP" altLang="en-US">
                <a:solidFill>
                  <a:srgbClr val="FFFFFF"/>
                </a:solidFill>
                <a:latin typeface="ＭＳ Ｐゴシック"/>
                <a:ea typeface="ＭＳ Ｐゴシック"/>
                <a:cs typeface="ＭＳ Ｐゴシック"/>
              </a:rPr>
              <a:t>クラウドの技術的特徴</a:t>
            </a:r>
            <a:endParaRPr kumimoji="1" lang="ja-JP" altLang="en-US"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a:t>クラウドの技術的特徴とクライアント</a:t>
            </a:r>
          </a:p>
        </p:txBody>
      </p:sp>
      <p:sp>
        <p:nvSpPr>
          <p:cNvPr id="4" name="正方形/長方形 3"/>
          <p:cNvSpPr/>
          <p:nvPr/>
        </p:nvSpPr>
        <p:spPr>
          <a:xfrm>
            <a:off x="651846" y="1269479"/>
            <a:ext cx="2568163" cy="57604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ＭＳ Ｐゴシック"/>
                <a:ea typeface="ＭＳ Ｐゴシック"/>
                <a:cs typeface="ＭＳ Ｐゴシック"/>
              </a:rPr>
              <a:t>サービス化</a:t>
            </a:r>
          </a:p>
        </p:txBody>
      </p:sp>
      <p:sp>
        <p:nvSpPr>
          <p:cNvPr id="5" name="正方形/長方形 4"/>
          <p:cNvSpPr/>
          <p:nvPr/>
        </p:nvSpPr>
        <p:spPr>
          <a:xfrm>
            <a:off x="3314304" y="1269479"/>
            <a:ext cx="2568163" cy="57604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ＭＳ Ｐゴシック"/>
                <a:ea typeface="ＭＳ Ｐゴシック"/>
                <a:cs typeface="ＭＳ Ｐゴシック"/>
              </a:rPr>
              <a:t>脱プロプライエタリ</a:t>
            </a:r>
          </a:p>
        </p:txBody>
      </p:sp>
      <p:sp>
        <p:nvSpPr>
          <p:cNvPr id="6" name="正方形/長方形 5"/>
          <p:cNvSpPr/>
          <p:nvPr/>
        </p:nvSpPr>
        <p:spPr>
          <a:xfrm>
            <a:off x="5976762" y="1269479"/>
            <a:ext cx="2568163" cy="57604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ＭＳ Ｐゴシック"/>
                <a:ea typeface="ＭＳ Ｐゴシック"/>
                <a:cs typeface="ＭＳ Ｐゴシック"/>
              </a:rPr>
              <a:t>標準化・オープン化</a:t>
            </a:r>
          </a:p>
        </p:txBody>
      </p:sp>
      <p:sp>
        <p:nvSpPr>
          <p:cNvPr id="7" name="正方形/長方形 6"/>
          <p:cNvSpPr/>
          <p:nvPr/>
        </p:nvSpPr>
        <p:spPr>
          <a:xfrm>
            <a:off x="651848" y="1910987"/>
            <a:ext cx="2568163" cy="579485"/>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ＭＳ Ｐゴシック"/>
                <a:ea typeface="ＭＳ Ｐゴシック"/>
                <a:cs typeface="ＭＳ Ｐゴシック"/>
              </a:rPr>
              <a:t>機能をサービスとして提供</a:t>
            </a:r>
          </a:p>
        </p:txBody>
      </p:sp>
      <p:sp>
        <p:nvSpPr>
          <p:cNvPr id="8" name="正方形/長方形 7"/>
          <p:cNvSpPr/>
          <p:nvPr/>
        </p:nvSpPr>
        <p:spPr>
          <a:xfrm>
            <a:off x="3314306" y="1910987"/>
            <a:ext cx="2568163" cy="579485"/>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ＭＳ Ｐゴシック"/>
                <a:ea typeface="ＭＳ Ｐゴシック"/>
                <a:cs typeface="ＭＳ Ｐゴシック"/>
              </a:rPr>
              <a:t>特定の企業に依存しない</a:t>
            </a:r>
            <a:endParaRPr kumimoji="1" lang="en-US" altLang="ja-JP" sz="1400" dirty="0">
              <a:solidFill>
                <a:srgbClr val="FFFFFF"/>
              </a:solidFill>
              <a:latin typeface="ＭＳ Ｐゴシック"/>
              <a:ea typeface="ＭＳ Ｐゴシック"/>
              <a:cs typeface="ＭＳ Ｐゴシック"/>
            </a:endParaRPr>
          </a:p>
          <a:p>
            <a:pPr algn="ctr"/>
            <a:r>
              <a:rPr kumimoji="1" lang="ja-JP" altLang="en-US" sz="1400" dirty="0">
                <a:solidFill>
                  <a:srgbClr val="FFFFFF"/>
                </a:solidFill>
                <a:latin typeface="ＭＳ Ｐゴシック"/>
                <a:ea typeface="ＭＳ Ｐゴシック"/>
                <a:cs typeface="ＭＳ Ｐゴシック"/>
              </a:rPr>
              <a:t>技術の採用</a:t>
            </a:r>
          </a:p>
        </p:txBody>
      </p:sp>
      <p:sp>
        <p:nvSpPr>
          <p:cNvPr id="9" name="正方形/長方形 8"/>
          <p:cNvSpPr/>
          <p:nvPr/>
        </p:nvSpPr>
        <p:spPr>
          <a:xfrm>
            <a:off x="5976764" y="1910987"/>
            <a:ext cx="2568163" cy="579485"/>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solidFill>
                  <a:srgbClr val="FFFFFF"/>
                </a:solidFill>
                <a:latin typeface="ＭＳ Ｐゴシック"/>
                <a:ea typeface="ＭＳ Ｐゴシック"/>
                <a:cs typeface="ＭＳ Ｐゴシック"/>
              </a:rPr>
              <a:t>標準化による相互接続性</a:t>
            </a:r>
            <a:r>
              <a:rPr lang="en-US" altLang="ja-JP" sz="1400" dirty="0">
                <a:solidFill>
                  <a:srgbClr val="FFFFFF"/>
                </a:solidFill>
                <a:latin typeface="ＭＳ Ｐゴシック"/>
                <a:ea typeface="ＭＳ Ｐゴシック"/>
                <a:cs typeface="ＭＳ Ｐゴシック"/>
              </a:rPr>
              <a:t>/</a:t>
            </a:r>
          </a:p>
          <a:p>
            <a:pPr algn="ctr"/>
            <a:r>
              <a:rPr lang="ja-JP" altLang="en-US" sz="1400" dirty="0">
                <a:solidFill>
                  <a:srgbClr val="FFFFFF"/>
                </a:solidFill>
                <a:latin typeface="ＭＳ Ｐゴシック"/>
                <a:ea typeface="ＭＳ Ｐゴシック"/>
                <a:cs typeface="ＭＳ Ｐゴシック"/>
              </a:rPr>
              <a:t>運用性の確保</a:t>
            </a:r>
          </a:p>
        </p:txBody>
      </p:sp>
      <p:sp>
        <p:nvSpPr>
          <p:cNvPr id="10" name="正方形/長方形 9"/>
          <p:cNvSpPr/>
          <p:nvPr/>
        </p:nvSpPr>
        <p:spPr>
          <a:xfrm>
            <a:off x="651846" y="2552495"/>
            <a:ext cx="2568163" cy="579485"/>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ＭＳ Ｐゴシック"/>
                <a:ea typeface="ＭＳ Ｐゴシック"/>
                <a:cs typeface="ＭＳ Ｐゴシック"/>
              </a:rPr>
              <a:t>大半の処理をサーバー</a:t>
            </a:r>
            <a:endParaRPr kumimoji="1" lang="en-US" altLang="ja-JP" sz="1400" dirty="0">
              <a:solidFill>
                <a:srgbClr val="FFFFFF"/>
              </a:solidFill>
              <a:latin typeface="ＭＳ Ｐゴシック"/>
              <a:ea typeface="ＭＳ Ｐゴシック"/>
              <a:cs typeface="ＭＳ Ｐゴシック"/>
            </a:endParaRPr>
          </a:p>
          <a:p>
            <a:pPr algn="ctr"/>
            <a:r>
              <a:rPr kumimoji="1" lang="en-US" altLang="ja-JP" sz="1400" dirty="0">
                <a:solidFill>
                  <a:srgbClr val="FFFFFF"/>
                </a:solidFill>
                <a:latin typeface="ＭＳ Ｐゴシック"/>
                <a:ea typeface="ＭＳ Ｐゴシック"/>
                <a:cs typeface="ＭＳ Ｐゴシック"/>
              </a:rPr>
              <a:t>(</a:t>
            </a:r>
            <a:r>
              <a:rPr kumimoji="1" lang="ja-JP" altLang="en-US" sz="1400" dirty="0">
                <a:solidFill>
                  <a:srgbClr val="FFFFFF"/>
                </a:solidFill>
                <a:latin typeface="ＭＳ Ｐゴシック"/>
                <a:ea typeface="ＭＳ Ｐゴシック"/>
                <a:cs typeface="ＭＳ Ｐゴシック"/>
              </a:rPr>
              <a:t>クラウド</a:t>
            </a:r>
            <a:r>
              <a:rPr kumimoji="1" lang="en-US" altLang="ja-JP" sz="1400" dirty="0">
                <a:solidFill>
                  <a:srgbClr val="FFFFFF"/>
                </a:solidFill>
                <a:latin typeface="ＭＳ Ｐゴシック"/>
                <a:ea typeface="ＭＳ Ｐゴシック"/>
                <a:cs typeface="ＭＳ Ｐゴシック"/>
              </a:rPr>
              <a:t>)</a:t>
            </a:r>
            <a:r>
              <a:rPr kumimoji="1" lang="ja-JP" altLang="en-US" sz="1400" dirty="0">
                <a:solidFill>
                  <a:srgbClr val="FFFFFF"/>
                </a:solidFill>
                <a:latin typeface="ＭＳ Ｐゴシック"/>
                <a:ea typeface="ＭＳ Ｐゴシック"/>
                <a:cs typeface="ＭＳ Ｐゴシック"/>
              </a:rPr>
              <a:t>側で処理</a:t>
            </a:r>
          </a:p>
        </p:txBody>
      </p:sp>
      <p:sp>
        <p:nvSpPr>
          <p:cNvPr id="11" name="正方形/長方形 10"/>
          <p:cNvSpPr/>
          <p:nvPr/>
        </p:nvSpPr>
        <p:spPr>
          <a:xfrm>
            <a:off x="3314304" y="2552495"/>
            <a:ext cx="2568163" cy="579485"/>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solidFill>
                  <a:srgbClr val="FFFFFF"/>
                </a:solidFill>
                <a:latin typeface="ＭＳ Ｐゴシック"/>
                <a:ea typeface="ＭＳ Ｐゴシック"/>
                <a:cs typeface="ＭＳ Ｐゴシック"/>
              </a:rPr>
              <a:t>汎用クライアント </a:t>
            </a:r>
            <a:r>
              <a:rPr lang="en-US" altLang="ja-JP" sz="1400" dirty="0">
                <a:solidFill>
                  <a:srgbClr val="FFFFFF"/>
                </a:solidFill>
                <a:latin typeface="ＭＳ Ｐゴシック"/>
                <a:ea typeface="ＭＳ Ｐゴシック"/>
                <a:cs typeface="ＭＳ Ｐゴシック"/>
              </a:rPr>
              <a:t>(</a:t>
            </a:r>
            <a:r>
              <a:rPr lang="ja-JP" altLang="en-US" sz="1400" dirty="0">
                <a:solidFill>
                  <a:srgbClr val="FFFFFF"/>
                </a:solidFill>
                <a:latin typeface="ＭＳ Ｐゴシック"/>
                <a:ea typeface="ＭＳ Ｐゴシック"/>
                <a:cs typeface="ＭＳ Ｐゴシック"/>
              </a:rPr>
              <a:t>ブラウザー</a:t>
            </a:r>
            <a:r>
              <a:rPr lang="en-US" altLang="ja-JP" sz="1400" dirty="0">
                <a:solidFill>
                  <a:srgbClr val="FFFFFF"/>
                </a:solidFill>
                <a:latin typeface="ＭＳ Ｐゴシック"/>
                <a:ea typeface="ＭＳ Ｐゴシック"/>
                <a:cs typeface="ＭＳ Ｐゴシック"/>
              </a:rPr>
              <a:t>)</a:t>
            </a:r>
          </a:p>
          <a:p>
            <a:pPr algn="ctr"/>
            <a:r>
              <a:rPr lang="ja-JP" altLang="en-US" sz="1400" dirty="0">
                <a:solidFill>
                  <a:srgbClr val="FFFFFF"/>
                </a:solidFill>
                <a:latin typeface="ＭＳ Ｐゴシック"/>
                <a:ea typeface="ＭＳ Ｐゴシック"/>
                <a:cs typeface="ＭＳ Ｐゴシック"/>
              </a:rPr>
              <a:t>の利用</a:t>
            </a:r>
          </a:p>
        </p:txBody>
      </p:sp>
      <p:sp>
        <p:nvSpPr>
          <p:cNvPr id="12" name="正方形/長方形 11"/>
          <p:cNvSpPr/>
          <p:nvPr/>
        </p:nvSpPr>
        <p:spPr>
          <a:xfrm>
            <a:off x="5976762" y="2552495"/>
            <a:ext cx="2568163" cy="579485"/>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solidFill>
                  <a:srgbClr val="FFFFFF"/>
                </a:solidFill>
                <a:latin typeface="ＭＳ Ｐゴシック"/>
                <a:ea typeface="ＭＳ Ｐゴシック"/>
                <a:cs typeface="ＭＳ Ｐゴシック"/>
              </a:rPr>
              <a:t>オープン化の徹底による</a:t>
            </a:r>
            <a:endParaRPr lang="en-US" altLang="ja-JP" sz="1400" dirty="0">
              <a:solidFill>
                <a:srgbClr val="FFFFFF"/>
              </a:solidFill>
              <a:latin typeface="ＭＳ Ｐゴシック"/>
              <a:ea typeface="ＭＳ Ｐゴシック"/>
              <a:cs typeface="ＭＳ Ｐゴシック"/>
            </a:endParaRPr>
          </a:p>
          <a:p>
            <a:pPr algn="ctr"/>
            <a:r>
              <a:rPr lang="ja-JP" altLang="en-US" sz="1400" dirty="0">
                <a:solidFill>
                  <a:srgbClr val="FFFFFF"/>
                </a:solidFill>
                <a:latin typeface="ＭＳ Ｐゴシック"/>
                <a:ea typeface="ＭＳ Ｐゴシック"/>
                <a:cs typeface="ＭＳ Ｐゴシック"/>
              </a:rPr>
              <a:t>独自技術の排除</a:t>
            </a:r>
          </a:p>
        </p:txBody>
      </p:sp>
      <p:sp>
        <p:nvSpPr>
          <p:cNvPr id="13" name="正方形/長方形 12"/>
          <p:cNvSpPr/>
          <p:nvPr/>
        </p:nvSpPr>
        <p:spPr>
          <a:xfrm>
            <a:off x="651846" y="3196989"/>
            <a:ext cx="2568163" cy="579485"/>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solidFill>
                  <a:srgbClr val="FFFFFF"/>
                </a:solidFill>
                <a:latin typeface="ＭＳ Ｐゴシック"/>
                <a:ea typeface="ＭＳ Ｐゴシック"/>
                <a:cs typeface="ＭＳ Ｐゴシック"/>
              </a:rPr>
              <a:t>柔軟性・スケーラビリティ</a:t>
            </a:r>
            <a:endParaRPr lang="en-US" altLang="ja-JP" sz="1400" dirty="0">
              <a:solidFill>
                <a:srgbClr val="FFFFFF"/>
              </a:solidFill>
              <a:latin typeface="ＭＳ Ｐゴシック"/>
              <a:ea typeface="ＭＳ Ｐゴシック"/>
              <a:cs typeface="ＭＳ Ｐゴシック"/>
            </a:endParaRPr>
          </a:p>
          <a:p>
            <a:pPr algn="ctr"/>
            <a:r>
              <a:rPr lang="ja-JP" altLang="en-US" sz="1400" dirty="0">
                <a:solidFill>
                  <a:srgbClr val="FFFFFF"/>
                </a:solidFill>
                <a:latin typeface="ＭＳ Ｐゴシック"/>
                <a:ea typeface="ＭＳ Ｐゴシック"/>
                <a:cs typeface="ＭＳ Ｐゴシック"/>
              </a:rPr>
              <a:t>の向上</a:t>
            </a:r>
          </a:p>
        </p:txBody>
      </p:sp>
      <p:sp>
        <p:nvSpPr>
          <p:cNvPr id="14" name="正方形/長方形 13"/>
          <p:cNvSpPr/>
          <p:nvPr/>
        </p:nvSpPr>
        <p:spPr>
          <a:xfrm>
            <a:off x="3314304" y="3194003"/>
            <a:ext cx="2568163" cy="579485"/>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solidFill>
                  <a:srgbClr val="FFFFFF"/>
                </a:solidFill>
                <a:latin typeface="ＭＳ Ｐゴシック"/>
                <a:ea typeface="ＭＳ Ｐゴシック"/>
                <a:cs typeface="ＭＳ Ｐゴシック"/>
              </a:rPr>
              <a:t>使用技術は全て</a:t>
            </a:r>
            <a:endParaRPr lang="en-US" altLang="ja-JP" sz="1400" dirty="0">
              <a:solidFill>
                <a:srgbClr val="FFFFFF"/>
              </a:solidFill>
              <a:latin typeface="ＭＳ Ｐゴシック"/>
              <a:ea typeface="ＭＳ Ｐゴシック"/>
              <a:cs typeface="ＭＳ Ｐゴシック"/>
            </a:endParaRPr>
          </a:p>
          <a:p>
            <a:pPr algn="ctr"/>
            <a:r>
              <a:rPr lang="ja-JP" altLang="en-US" sz="1400" dirty="0">
                <a:solidFill>
                  <a:srgbClr val="FFFFFF"/>
                </a:solidFill>
                <a:latin typeface="ＭＳ Ｐゴシック"/>
                <a:ea typeface="ＭＳ Ｐゴシック"/>
                <a:cs typeface="ＭＳ Ｐゴシック"/>
              </a:rPr>
              <a:t>インターネット標準</a:t>
            </a:r>
          </a:p>
        </p:txBody>
      </p:sp>
      <p:sp>
        <p:nvSpPr>
          <p:cNvPr id="15" name="正方形/長方形 14"/>
          <p:cNvSpPr/>
          <p:nvPr/>
        </p:nvSpPr>
        <p:spPr>
          <a:xfrm>
            <a:off x="5976762" y="3194002"/>
            <a:ext cx="2568163" cy="579485"/>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solidFill>
                  <a:srgbClr val="FFFFFF"/>
                </a:solidFill>
                <a:latin typeface="ＭＳ Ｐゴシック"/>
                <a:ea typeface="ＭＳ Ｐゴシック"/>
                <a:cs typeface="ＭＳ Ｐゴシック"/>
              </a:rPr>
              <a:t>様々なネットワークを介して</a:t>
            </a:r>
            <a:endParaRPr lang="en-US" altLang="ja-JP" sz="1400" dirty="0">
              <a:solidFill>
                <a:srgbClr val="FFFFFF"/>
              </a:solidFill>
              <a:latin typeface="ＭＳ Ｐゴシック"/>
              <a:ea typeface="ＭＳ Ｐゴシック"/>
              <a:cs typeface="ＭＳ Ｐゴシック"/>
            </a:endParaRPr>
          </a:p>
          <a:p>
            <a:pPr algn="ctr"/>
            <a:r>
              <a:rPr lang="ja-JP" altLang="en-US" sz="1400" dirty="0">
                <a:solidFill>
                  <a:srgbClr val="FFFFFF"/>
                </a:solidFill>
                <a:latin typeface="ＭＳ Ｐゴシック"/>
                <a:ea typeface="ＭＳ Ｐゴシック"/>
                <a:cs typeface="ＭＳ Ｐゴシック"/>
              </a:rPr>
              <a:t>クライアントと接続</a:t>
            </a:r>
          </a:p>
        </p:txBody>
      </p:sp>
      <p:sp>
        <p:nvSpPr>
          <p:cNvPr id="16" name="正方形/長方形 15"/>
          <p:cNvSpPr/>
          <p:nvPr/>
        </p:nvSpPr>
        <p:spPr>
          <a:xfrm>
            <a:off x="651845" y="4369220"/>
            <a:ext cx="3896091" cy="440517"/>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dirty="0">
                <a:solidFill>
                  <a:srgbClr val="FFFFFF"/>
                </a:solidFill>
                <a:latin typeface="ＭＳ Ｐゴシック"/>
                <a:ea typeface="ＭＳ Ｐゴシック"/>
                <a:cs typeface="ＭＳ Ｐゴシック"/>
              </a:rPr>
              <a:t>PC</a:t>
            </a:r>
            <a:endParaRPr kumimoji="1" lang="ja-JP" altLang="en-US" dirty="0">
              <a:solidFill>
                <a:srgbClr val="FFFFFF"/>
              </a:solidFill>
              <a:latin typeface="ＭＳ Ｐゴシック"/>
              <a:ea typeface="ＭＳ Ｐゴシック"/>
              <a:cs typeface="ＭＳ Ｐゴシック"/>
            </a:endParaRPr>
          </a:p>
        </p:txBody>
      </p:sp>
      <p:sp>
        <p:nvSpPr>
          <p:cNvPr id="18" name="正方形/長方形 17"/>
          <p:cNvSpPr/>
          <p:nvPr/>
        </p:nvSpPr>
        <p:spPr>
          <a:xfrm>
            <a:off x="4644189" y="4369220"/>
            <a:ext cx="3900736" cy="440517"/>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ＭＳ Ｐゴシック"/>
                <a:ea typeface="ＭＳ Ｐゴシック"/>
                <a:cs typeface="ＭＳ Ｐゴシック"/>
              </a:rPr>
              <a:t>スマホ・タブレット</a:t>
            </a:r>
          </a:p>
        </p:txBody>
      </p:sp>
      <p:sp>
        <p:nvSpPr>
          <p:cNvPr id="19" name="正方形/長方形 18"/>
          <p:cNvSpPr/>
          <p:nvPr/>
        </p:nvSpPr>
        <p:spPr>
          <a:xfrm>
            <a:off x="651844" y="4875201"/>
            <a:ext cx="3896091" cy="419616"/>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dirty="0">
                <a:solidFill>
                  <a:srgbClr val="FFFFFF"/>
                </a:solidFill>
                <a:latin typeface="ＭＳ Ｐゴシック"/>
                <a:ea typeface="ＭＳ Ｐゴシック"/>
                <a:cs typeface="ＭＳ Ｐゴシック"/>
              </a:rPr>
              <a:t>1999</a:t>
            </a:r>
            <a:r>
              <a:rPr kumimoji="1" lang="ja-JP" altLang="en-US" dirty="0">
                <a:solidFill>
                  <a:srgbClr val="FFFFFF"/>
                </a:solidFill>
                <a:latin typeface="ＭＳ Ｐゴシック"/>
                <a:ea typeface="ＭＳ Ｐゴシック"/>
                <a:cs typeface="ＭＳ Ｐゴシック"/>
              </a:rPr>
              <a:t>年～</a:t>
            </a:r>
          </a:p>
        </p:txBody>
      </p:sp>
      <p:sp>
        <p:nvSpPr>
          <p:cNvPr id="21" name="正方形/長方形 20"/>
          <p:cNvSpPr/>
          <p:nvPr/>
        </p:nvSpPr>
        <p:spPr>
          <a:xfrm>
            <a:off x="4644188" y="4875201"/>
            <a:ext cx="3900736" cy="419616"/>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dirty="0">
                <a:solidFill>
                  <a:srgbClr val="FFFFFF"/>
                </a:solidFill>
                <a:latin typeface="ＭＳ Ｐゴシック"/>
                <a:ea typeface="ＭＳ Ｐゴシック"/>
                <a:cs typeface="ＭＳ Ｐゴシック"/>
              </a:rPr>
              <a:t>2007</a:t>
            </a:r>
            <a:r>
              <a:rPr kumimoji="1" lang="ja-JP" altLang="en-US" dirty="0">
                <a:solidFill>
                  <a:srgbClr val="FFFFFF"/>
                </a:solidFill>
                <a:latin typeface="ＭＳ Ｐゴシック"/>
                <a:ea typeface="ＭＳ Ｐゴシック"/>
                <a:cs typeface="ＭＳ Ｐゴシック"/>
              </a:rPr>
              <a:t>年～</a:t>
            </a:r>
          </a:p>
        </p:txBody>
      </p:sp>
      <p:sp>
        <p:nvSpPr>
          <p:cNvPr id="22" name="正方形/長方形 21"/>
          <p:cNvSpPr/>
          <p:nvPr/>
        </p:nvSpPr>
        <p:spPr>
          <a:xfrm>
            <a:off x="651843" y="5360281"/>
            <a:ext cx="3896091" cy="641508"/>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ＭＳ Ｐゴシック"/>
                <a:ea typeface="ＭＳ Ｐゴシック"/>
                <a:cs typeface="ＭＳ Ｐゴシック"/>
              </a:rPr>
              <a:t>クライアントサーバーから</a:t>
            </a:r>
            <a:endParaRPr kumimoji="1" lang="en-US" altLang="ja-JP" dirty="0">
              <a:solidFill>
                <a:srgbClr val="FFFFFF"/>
              </a:solidFill>
              <a:latin typeface="ＭＳ Ｐゴシック"/>
              <a:ea typeface="ＭＳ Ｐゴシック"/>
              <a:cs typeface="ＭＳ Ｐゴシック"/>
            </a:endParaRPr>
          </a:p>
          <a:p>
            <a:pPr algn="ctr"/>
            <a:r>
              <a:rPr kumimoji="1" lang="ja-JP" altLang="en-US" dirty="0">
                <a:solidFill>
                  <a:srgbClr val="FFFFFF"/>
                </a:solidFill>
                <a:latin typeface="ＭＳ Ｐゴシック"/>
                <a:ea typeface="ＭＳ Ｐゴシック"/>
                <a:cs typeface="ＭＳ Ｐゴシック"/>
              </a:rPr>
              <a:t>クラウドへ移行</a:t>
            </a:r>
          </a:p>
        </p:txBody>
      </p:sp>
      <p:sp>
        <p:nvSpPr>
          <p:cNvPr id="24" name="正方形/長方形 23"/>
          <p:cNvSpPr/>
          <p:nvPr/>
        </p:nvSpPr>
        <p:spPr>
          <a:xfrm>
            <a:off x="4644187" y="5360281"/>
            <a:ext cx="3900736" cy="641508"/>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dirty="0">
                <a:solidFill>
                  <a:srgbClr val="FFFFFF"/>
                </a:solidFill>
                <a:latin typeface="ＭＳ Ｐゴシック"/>
                <a:ea typeface="ＭＳ Ｐゴシック"/>
                <a:cs typeface="ＭＳ Ｐゴシック"/>
              </a:rPr>
              <a:t>最初からクラウド対応</a:t>
            </a:r>
          </a:p>
        </p:txBody>
      </p:sp>
      <p:sp>
        <p:nvSpPr>
          <p:cNvPr id="25" name="正方形/長方形 24"/>
          <p:cNvSpPr/>
          <p:nvPr/>
        </p:nvSpPr>
        <p:spPr>
          <a:xfrm>
            <a:off x="651844" y="6067253"/>
            <a:ext cx="3896091" cy="419616"/>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dirty="0">
                <a:solidFill>
                  <a:srgbClr val="FFFFFF"/>
                </a:solidFill>
                <a:latin typeface="ＭＳ Ｐゴシック"/>
                <a:ea typeface="ＭＳ Ｐゴシック"/>
                <a:cs typeface="ＭＳ Ｐゴシック"/>
              </a:rPr>
              <a:t>Windows</a:t>
            </a:r>
            <a:r>
              <a:rPr kumimoji="1" lang="ja-JP" altLang="en-US" dirty="0">
                <a:solidFill>
                  <a:srgbClr val="FFFFFF"/>
                </a:solidFill>
                <a:latin typeface="ＭＳ Ｐゴシック"/>
                <a:ea typeface="ＭＳ Ｐゴシック"/>
                <a:cs typeface="ＭＳ Ｐゴシック"/>
              </a:rPr>
              <a:t> </a:t>
            </a:r>
            <a:r>
              <a:rPr kumimoji="1" lang="en-US" altLang="ja-JP" dirty="0">
                <a:solidFill>
                  <a:srgbClr val="FFFFFF"/>
                </a:solidFill>
                <a:latin typeface="ＭＳ Ｐゴシック"/>
                <a:ea typeface="ＭＳ Ｐゴシック"/>
                <a:cs typeface="ＭＳ Ｐゴシック"/>
              </a:rPr>
              <a:t>+</a:t>
            </a:r>
            <a:r>
              <a:rPr kumimoji="1" lang="ja-JP" altLang="en-US" dirty="0">
                <a:solidFill>
                  <a:srgbClr val="FFFFFF"/>
                </a:solidFill>
                <a:latin typeface="ＭＳ Ｐゴシック"/>
                <a:ea typeface="ＭＳ Ｐゴシック"/>
                <a:cs typeface="ＭＳ Ｐゴシック"/>
              </a:rPr>
              <a:t> ブラウザー</a:t>
            </a:r>
          </a:p>
        </p:txBody>
      </p:sp>
      <p:sp>
        <p:nvSpPr>
          <p:cNvPr id="27" name="正方形/長方形 26"/>
          <p:cNvSpPr/>
          <p:nvPr/>
        </p:nvSpPr>
        <p:spPr>
          <a:xfrm>
            <a:off x="4644188" y="6067253"/>
            <a:ext cx="3900736" cy="419616"/>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latin typeface="ＭＳ Ｐゴシック"/>
                <a:ea typeface="ＭＳ Ｐゴシック"/>
                <a:cs typeface="ＭＳ Ｐゴシック"/>
              </a:rPr>
              <a:t>フル機能ブラウザー</a:t>
            </a:r>
          </a:p>
        </p:txBody>
      </p:sp>
    </p:spTree>
    <p:extLst>
      <p:ext uri="{BB962C8B-B14F-4D97-AF65-F5344CB8AC3E}">
        <p14:creationId xmlns:p14="http://schemas.microsoft.com/office/powerpoint/2010/main" val="1796572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500" fill="hold"/>
                                        <p:tgtEl>
                                          <p:spTgt spid="8"/>
                                        </p:tgtEl>
                                        <p:attrNameLst>
                                          <p:attrName>ppt_w</p:attrName>
                                        </p:attrNameLst>
                                      </p:cBhvr>
                                      <p:tavLst>
                                        <p:tav tm="0">
                                          <p:val>
                                            <p:fltVal val="0"/>
                                          </p:val>
                                        </p:tav>
                                        <p:tav tm="100000">
                                          <p:val>
                                            <p:strVal val="#ppt_w"/>
                                          </p:val>
                                        </p:tav>
                                      </p:tavLst>
                                    </p:anim>
                                    <p:anim calcmode="lin" valueType="num">
                                      <p:cBhvr>
                                        <p:cTn id="33" dur="500" fill="hold"/>
                                        <p:tgtEl>
                                          <p:spTgt spid="8"/>
                                        </p:tgtEl>
                                        <p:attrNameLst>
                                          <p:attrName>ppt_h</p:attrName>
                                        </p:attrNameLst>
                                      </p:cBhvr>
                                      <p:tavLst>
                                        <p:tav tm="0">
                                          <p:val>
                                            <p:fltVal val="0"/>
                                          </p:val>
                                        </p:tav>
                                        <p:tav tm="100000">
                                          <p:val>
                                            <p:strVal val="#ppt_h"/>
                                          </p:val>
                                        </p:tav>
                                      </p:tavLst>
                                    </p:anim>
                                    <p:animEffect transition="in" filter="fade">
                                      <p:cBhvr>
                                        <p:cTn id="34" dur="500"/>
                                        <p:tgtEl>
                                          <p:spTgt spid="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p:cTn id="52" dur="500" fill="hold"/>
                                        <p:tgtEl>
                                          <p:spTgt spid="12"/>
                                        </p:tgtEl>
                                        <p:attrNameLst>
                                          <p:attrName>ppt_w</p:attrName>
                                        </p:attrNameLst>
                                      </p:cBhvr>
                                      <p:tavLst>
                                        <p:tav tm="0">
                                          <p:val>
                                            <p:fltVal val="0"/>
                                          </p:val>
                                        </p:tav>
                                        <p:tav tm="100000">
                                          <p:val>
                                            <p:strVal val="#ppt_w"/>
                                          </p:val>
                                        </p:tav>
                                      </p:tavLst>
                                    </p:anim>
                                    <p:anim calcmode="lin" valueType="num">
                                      <p:cBhvr>
                                        <p:cTn id="53" dur="500" fill="hold"/>
                                        <p:tgtEl>
                                          <p:spTgt spid="12"/>
                                        </p:tgtEl>
                                        <p:attrNameLst>
                                          <p:attrName>ppt_h</p:attrName>
                                        </p:attrNameLst>
                                      </p:cBhvr>
                                      <p:tavLst>
                                        <p:tav tm="0">
                                          <p:val>
                                            <p:fltVal val="0"/>
                                          </p:val>
                                        </p:tav>
                                        <p:tav tm="100000">
                                          <p:val>
                                            <p:strVal val="#ppt_h"/>
                                          </p:val>
                                        </p:tav>
                                      </p:tavLst>
                                    </p:anim>
                                    <p:animEffect transition="in" filter="fade">
                                      <p:cBhvr>
                                        <p:cTn id="54" dur="500"/>
                                        <p:tgtEl>
                                          <p:spTgt spid="12"/>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ppt_w</p:attrName>
                                        </p:attrNameLst>
                                      </p:cBhvr>
                                      <p:tavLst>
                                        <p:tav tm="0">
                                          <p:val>
                                            <p:fltVal val="0"/>
                                          </p:val>
                                        </p:tav>
                                        <p:tav tm="100000">
                                          <p:val>
                                            <p:strVal val="#ppt_w"/>
                                          </p:val>
                                        </p:tav>
                                      </p:tavLst>
                                    </p:anim>
                                    <p:anim calcmode="lin" valueType="num">
                                      <p:cBhvr>
                                        <p:cTn id="58" dur="500" fill="hold"/>
                                        <p:tgtEl>
                                          <p:spTgt spid="13"/>
                                        </p:tgtEl>
                                        <p:attrNameLst>
                                          <p:attrName>ppt_h</p:attrName>
                                        </p:attrNameLst>
                                      </p:cBhvr>
                                      <p:tavLst>
                                        <p:tav tm="0">
                                          <p:val>
                                            <p:fltVal val="0"/>
                                          </p:val>
                                        </p:tav>
                                        <p:tav tm="100000">
                                          <p:val>
                                            <p:strVal val="#ppt_h"/>
                                          </p:val>
                                        </p:tav>
                                      </p:tavLst>
                                    </p:anim>
                                    <p:animEffect transition="in" filter="fade">
                                      <p:cBhvr>
                                        <p:cTn id="59" dur="500"/>
                                        <p:tgtEl>
                                          <p:spTgt spid="13"/>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p:cTn id="62" dur="500" fill="hold"/>
                                        <p:tgtEl>
                                          <p:spTgt spid="14"/>
                                        </p:tgtEl>
                                        <p:attrNameLst>
                                          <p:attrName>ppt_w</p:attrName>
                                        </p:attrNameLst>
                                      </p:cBhvr>
                                      <p:tavLst>
                                        <p:tav tm="0">
                                          <p:val>
                                            <p:fltVal val="0"/>
                                          </p:val>
                                        </p:tav>
                                        <p:tav tm="100000">
                                          <p:val>
                                            <p:strVal val="#ppt_w"/>
                                          </p:val>
                                        </p:tav>
                                      </p:tavLst>
                                    </p:anim>
                                    <p:anim calcmode="lin" valueType="num">
                                      <p:cBhvr>
                                        <p:cTn id="63" dur="500" fill="hold"/>
                                        <p:tgtEl>
                                          <p:spTgt spid="14"/>
                                        </p:tgtEl>
                                        <p:attrNameLst>
                                          <p:attrName>ppt_h</p:attrName>
                                        </p:attrNameLst>
                                      </p:cBhvr>
                                      <p:tavLst>
                                        <p:tav tm="0">
                                          <p:val>
                                            <p:fltVal val="0"/>
                                          </p:val>
                                        </p:tav>
                                        <p:tav tm="100000">
                                          <p:val>
                                            <p:strVal val="#ppt_h"/>
                                          </p:val>
                                        </p:tav>
                                      </p:tavLst>
                                    </p:anim>
                                    <p:animEffect transition="in" filter="fade">
                                      <p:cBhvr>
                                        <p:cTn id="64" dur="500"/>
                                        <p:tgtEl>
                                          <p:spTgt spid="14"/>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500" fill="hold"/>
                                        <p:tgtEl>
                                          <p:spTgt spid="15"/>
                                        </p:tgtEl>
                                        <p:attrNameLst>
                                          <p:attrName>ppt_w</p:attrName>
                                        </p:attrNameLst>
                                      </p:cBhvr>
                                      <p:tavLst>
                                        <p:tav tm="0">
                                          <p:val>
                                            <p:fltVal val="0"/>
                                          </p:val>
                                        </p:tav>
                                        <p:tav tm="100000">
                                          <p:val>
                                            <p:strVal val="#ppt_w"/>
                                          </p:val>
                                        </p:tav>
                                      </p:tavLst>
                                    </p:anim>
                                    <p:anim calcmode="lin" valueType="num">
                                      <p:cBhvr>
                                        <p:cTn id="68" dur="500" fill="hold"/>
                                        <p:tgtEl>
                                          <p:spTgt spid="15"/>
                                        </p:tgtEl>
                                        <p:attrNameLst>
                                          <p:attrName>ppt_h</p:attrName>
                                        </p:attrNameLst>
                                      </p:cBhvr>
                                      <p:tavLst>
                                        <p:tav tm="0">
                                          <p:val>
                                            <p:fltVal val="0"/>
                                          </p:val>
                                        </p:tav>
                                        <p:tav tm="100000">
                                          <p:val>
                                            <p:strVal val="#ppt_h"/>
                                          </p:val>
                                        </p:tav>
                                      </p:tavLst>
                                    </p:anim>
                                    <p:animEffect transition="in" filter="fade">
                                      <p:cBhvr>
                                        <p:cTn id="69" dur="500"/>
                                        <p:tgtEl>
                                          <p:spTgt spid="15"/>
                                        </p:tgtEl>
                                      </p:cBhvr>
                                    </p:animEffect>
                                  </p:childTnLst>
                                </p:cTn>
                              </p:par>
                            </p:childTnLst>
                          </p:cTn>
                        </p:par>
                      </p:childTnLst>
                    </p:cTn>
                  </p:par>
                  <p:par>
                    <p:cTn id="70" fill="hold">
                      <p:stCondLst>
                        <p:cond delay="indefinite"/>
                      </p:stCondLst>
                      <p:childTnLst>
                        <p:par>
                          <p:cTn id="71" fill="hold">
                            <p:stCondLst>
                              <p:cond delay="0"/>
                            </p:stCondLst>
                            <p:childTnLst>
                              <p:par>
                                <p:cTn id="72" presetID="53" presetClass="entr" presetSubtype="16" fill="hold" grpId="0" nodeType="clickEffect">
                                  <p:stCondLst>
                                    <p:cond delay="0"/>
                                  </p:stCondLst>
                                  <p:childTnLst>
                                    <p:set>
                                      <p:cBhvr>
                                        <p:cTn id="73" dur="1" fill="hold">
                                          <p:stCondLst>
                                            <p:cond delay="0"/>
                                          </p:stCondLst>
                                        </p:cTn>
                                        <p:tgtEl>
                                          <p:spTgt spid="29"/>
                                        </p:tgtEl>
                                        <p:attrNameLst>
                                          <p:attrName>style.visibility</p:attrName>
                                        </p:attrNameLst>
                                      </p:cBhvr>
                                      <p:to>
                                        <p:strVal val="visible"/>
                                      </p:to>
                                    </p:set>
                                    <p:anim calcmode="lin" valueType="num">
                                      <p:cBhvr>
                                        <p:cTn id="74" dur="500" fill="hold"/>
                                        <p:tgtEl>
                                          <p:spTgt spid="29"/>
                                        </p:tgtEl>
                                        <p:attrNameLst>
                                          <p:attrName>ppt_w</p:attrName>
                                        </p:attrNameLst>
                                      </p:cBhvr>
                                      <p:tavLst>
                                        <p:tav tm="0">
                                          <p:val>
                                            <p:fltVal val="0"/>
                                          </p:val>
                                        </p:tav>
                                        <p:tav tm="100000">
                                          <p:val>
                                            <p:strVal val="#ppt_w"/>
                                          </p:val>
                                        </p:tav>
                                      </p:tavLst>
                                    </p:anim>
                                    <p:anim calcmode="lin" valueType="num">
                                      <p:cBhvr>
                                        <p:cTn id="75" dur="500" fill="hold"/>
                                        <p:tgtEl>
                                          <p:spTgt spid="29"/>
                                        </p:tgtEl>
                                        <p:attrNameLst>
                                          <p:attrName>ppt_h</p:attrName>
                                        </p:attrNameLst>
                                      </p:cBhvr>
                                      <p:tavLst>
                                        <p:tav tm="0">
                                          <p:val>
                                            <p:fltVal val="0"/>
                                          </p:val>
                                        </p:tav>
                                        <p:tav tm="100000">
                                          <p:val>
                                            <p:strVal val="#ppt_h"/>
                                          </p:val>
                                        </p:tav>
                                      </p:tavLst>
                                    </p:anim>
                                    <p:animEffect transition="in" filter="fade">
                                      <p:cBhvr>
                                        <p:cTn id="76" dur="500"/>
                                        <p:tgtEl>
                                          <p:spTgt spid="29"/>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8"/>
                                        </p:tgtEl>
                                        <p:attrNameLst>
                                          <p:attrName>style.visibility</p:attrName>
                                        </p:attrNameLst>
                                      </p:cBhvr>
                                      <p:to>
                                        <p:strVal val="visible"/>
                                      </p:to>
                                    </p:set>
                                    <p:anim calcmode="lin" valueType="num">
                                      <p:cBhvr>
                                        <p:cTn id="84" dur="500" fill="hold"/>
                                        <p:tgtEl>
                                          <p:spTgt spid="18"/>
                                        </p:tgtEl>
                                        <p:attrNameLst>
                                          <p:attrName>ppt_w</p:attrName>
                                        </p:attrNameLst>
                                      </p:cBhvr>
                                      <p:tavLst>
                                        <p:tav tm="0">
                                          <p:val>
                                            <p:fltVal val="0"/>
                                          </p:val>
                                        </p:tav>
                                        <p:tav tm="100000">
                                          <p:val>
                                            <p:strVal val="#ppt_w"/>
                                          </p:val>
                                        </p:tav>
                                      </p:tavLst>
                                    </p:anim>
                                    <p:anim calcmode="lin" valueType="num">
                                      <p:cBhvr>
                                        <p:cTn id="85" dur="500" fill="hold"/>
                                        <p:tgtEl>
                                          <p:spTgt spid="18"/>
                                        </p:tgtEl>
                                        <p:attrNameLst>
                                          <p:attrName>ppt_h</p:attrName>
                                        </p:attrNameLst>
                                      </p:cBhvr>
                                      <p:tavLst>
                                        <p:tav tm="0">
                                          <p:val>
                                            <p:fltVal val="0"/>
                                          </p:val>
                                        </p:tav>
                                        <p:tav tm="100000">
                                          <p:val>
                                            <p:strVal val="#ppt_h"/>
                                          </p:val>
                                        </p:tav>
                                      </p:tavLst>
                                    </p:anim>
                                    <p:animEffect transition="in" filter="fade">
                                      <p:cBhvr>
                                        <p:cTn id="86" dur="500"/>
                                        <p:tgtEl>
                                          <p:spTgt spid="18"/>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19"/>
                                        </p:tgtEl>
                                        <p:attrNameLst>
                                          <p:attrName>style.visibility</p:attrName>
                                        </p:attrNameLst>
                                      </p:cBhvr>
                                      <p:to>
                                        <p:strVal val="visible"/>
                                      </p:to>
                                    </p:set>
                                    <p:anim calcmode="lin" valueType="num">
                                      <p:cBhvr>
                                        <p:cTn id="89" dur="500" fill="hold"/>
                                        <p:tgtEl>
                                          <p:spTgt spid="19"/>
                                        </p:tgtEl>
                                        <p:attrNameLst>
                                          <p:attrName>ppt_w</p:attrName>
                                        </p:attrNameLst>
                                      </p:cBhvr>
                                      <p:tavLst>
                                        <p:tav tm="0">
                                          <p:val>
                                            <p:fltVal val="0"/>
                                          </p:val>
                                        </p:tav>
                                        <p:tav tm="100000">
                                          <p:val>
                                            <p:strVal val="#ppt_w"/>
                                          </p:val>
                                        </p:tav>
                                      </p:tavLst>
                                    </p:anim>
                                    <p:anim calcmode="lin" valueType="num">
                                      <p:cBhvr>
                                        <p:cTn id="90" dur="500" fill="hold"/>
                                        <p:tgtEl>
                                          <p:spTgt spid="19"/>
                                        </p:tgtEl>
                                        <p:attrNameLst>
                                          <p:attrName>ppt_h</p:attrName>
                                        </p:attrNameLst>
                                      </p:cBhvr>
                                      <p:tavLst>
                                        <p:tav tm="0">
                                          <p:val>
                                            <p:fltVal val="0"/>
                                          </p:val>
                                        </p:tav>
                                        <p:tav tm="100000">
                                          <p:val>
                                            <p:strVal val="#ppt_h"/>
                                          </p:val>
                                        </p:tav>
                                      </p:tavLst>
                                    </p:anim>
                                    <p:animEffect transition="in" filter="fade">
                                      <p:cBhvr>
                                        <p:cTn id="91" dur="500"/>
                                        <p:tgtEl>
                                          <p:spTgt spid="19"/>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21"/>
                                        </p:tgtEl>
                                        <p:attrNameLst>
                                          <p:attrName>style.visibility</p:attrName>
                                        </p:attrNameLst>
                                      </p:cBhvr>
                                      <p:to>
                                        <p:strVal val="visible"/>
                                      </p:to>
                                    </p:set>
                                    <p:anim calcmode="lin" valueType="num">
                                      <p:cBhvr>
                                        <p:cTn id="94" dur="500" fill="hold"/>
                                        <p:tgtEl>
                                          <p:spTgt spid="21"/>
                                        </p:tgtEl>
                                        <p:attrNameLst>
                                          <p:attrName>ppt_w</p:attrName>
                                        </p:attrNameLst>
                                      </p:cBhvr>
                                      <p:tavLst>
                                        <p:tav tm="0">
                                          <p:val>
                                            <p:fltVal val="0"/>
                                          </p:val>
                                        </p:tav>
                                        <p:tav tm="100000">
                                          <p:val>
                                            <p:strVal val="#ppt_w"/>
                                          </p:val>
                                        </p:tav>
                                      </p:tavLst>
                                    </p:anim>
                                    <p:anim calcmode="lin" valueType="num">
                                      <p:cBhvr>
                                        <p:cTn id="95" dur="500" fill="hold"/>
                                        <p:tgtEl>
                                          <p:spTgt spid="21"/>
                                        </p:tgtEl>
                                        <p:attrNameLst>
                                          <p:attrName>ppt_h</p:attrName>
                                        </p:attrNameLst>
                                      </p:cBhvr>
                                      <p:tavLst>
                                        <p:tav tm="0">
                                          <p:val>
                                            <p:fltVal val="0"/>
                                          </p:val>
                                        </p:tav>
                                        <p:tav tm="100000">
                                          <p:val>
                                            <p:strVal val="#ppt_h"/>
                                          </p:val>
                                        </p:tav>
                                      </p:tavLst>
                                    </p:anim>
                                    <p:animEffect transition="in" filter="fade">
                                      <p:cBhvr>
                                        <p:cTn id="96" dur="500"/>
                                        <p:tgtEl>
                                          <p:spTgt spid="21"/>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p:cTn id="99" dur="500" fill="hold"/>
                                        <p:tgtEl>
                                          <p:spTgt spid="22"/>
                                        </p:tgtEl>
                                        <p:attrNameLst>
                                          <p:attrName>ppt_w</p:attrName>
                                        </p:attrNameLst>
                                      </p:cBhvr>
                                      <p:tavLst>
                                        <p:tav tm="0">
                                          <p:val>
                                            <p:fltVal val="0"/>
                                          </p:val>
                                        </p:tav>
                                        <p:tav tm="100000">
                                          <p:val>
                                            <p:strVal val="#ppt_w"/>
                                          </p:val>
                                        </p:tav>
                                      </p:tavLst>
                                    </p:anim>
                                    <p:anim calcmode="lin" valueType="num">
                                      <p:cBhvr>
                                        <p:cTn id="100" dur="500" fill="hold"/>
                                        <p:tgtEl>
                                          <p:spTgt spid="22"/>
                                        </p:tgtEl>
                                        <p:attrNameLst>
                                          <p:attrName>ppt_h</p:attrName>
                                        </p:attrNameLst>
                                      </p:cBhvr>
                                      <p:tavLst>
                                        <p:tav tm="0">
                                          <p:val>
                                            <p:fltVal val="0"/>
                                          </p:val>
                                        </p:tav>
                                        <p:tav tm="100000">
                                          <p:val>
                                            <p:strVal val="#ppt_h"/>
                                          </p:val>
                                        </p:tav>
                                      </p:tavLst>
                                    </p:anim>
                                    <p:animEffect transition="in" filter="fade">
                                      <p:cBhvr>
                                        <p:cTn id="101" dur="500"/>
                                        <p:tgtEl>
                                          <p:spTgt spid="22"/>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24"/>
                                        </p:tgtEl>
                                        <p:attrNameLst>
                                          <p:attrName>style.visibility</p:attrName>
                                        </p:attrNameLst>
                                      </p:cBhvr>
                                      <p:to>
                                        <p:strVal val="visible"/>
                                      </p:to>
                                    </p:set>
                                    <p:anim calcmode="lin" valueType="num">
                                      <p:cBhvr>
                                        <p:cTn id="104" dur="500" fill="hold"/>
                                        <p:tgtEl>
                                          <p:spTgt spid="24"/>
                                        </p:tgtEl>
                                        <p:attrNameLst>
                                          <p:attrName>ppt_w</p:attrName>
                                        </p:attrNameLst>
                                      </p:cBhvr>
                                      <p:tavLst>
                                        <p:tav tm="0">
                                          <p:val>
                                            <p:fltVal val="0"/>
                                          </p:val>
                                        </p:tav>
                                        <p:tav tm="100000">
                                          <p:val>
                                            <p:strVal val="#ppt_w"/>
                                          </p:val>
                                        </p:tav>
                                      </p:tavLst>
                                    </p:anim>
                                    <p:anim calcmode="lin" valueType="num">
                                      <p:cBhvr>
                                        <p:cTn id="105" dur="500" fill="hold"/>
                                        <p:tgtEl>
                                          <p:spTgt spid="24"/>
                                        </p:tgtEl>
                                        <p:attrNameLst>
                                          <p:attrName>ppt_h</p:attrName>
                                        </p:attrNameLst>
                                      </p:cBhvr>
                                      <p:tavLst>
                                        <p:tav tm="0">
                                          <p:val>
                                            <p:fltVal val="0"/>
                                          </p:val>
                                        </p:tav>
                                        <p:tav tm="100000">
                                          <p:val>
                                            <p:strVal val="#ppt_h"/>
                                          </p:val>
                                        </p:tav>
                                      </p:tavLst>
                                    </p:anim>
                                    <p:animEffect transition="in" filter="fade">
                                      <p:cBhvr>
                                        <p:cTn id="106" dur="500"/>
                                        <p:tgtEl>
                                          <p:spTgt spid="24"/>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25"/>
                                        </p:tgtEl>
                                        <p:attrNameLst>
                                          <p:attrName>style.visibility</p:attrName>
                                        </p:attrNameLst>
                                      </p:cBhvr>
                                      <p:to>
                                        <p:strVal val="visible"/>
                                      </p:to>
                                    </p:set>
                                    <p:anim calcmode="lin" valueType="num">
                                      <p:cBhvr>
                                        <p:cTn id="109" dur="500" fill="hold"/>
                                        <p:tgtEl>
                                          <p:spTgt spid="25"/>
                                        </p:tgtEl>
                                        <p:attrNameLst>
                                          <p:attrName>ppt_w</p:attrName>
                                        </p:attrNameLst>
                                      </p:cBhvr>
                                      <p:tavLst>
                                        <p:tav tm="0">
                                          <p:val>
                                            <p:fltVal val="0"/>
                                          </p:val>
                                        </p:tav>
                                        <p:tav tm="100000">
                                          <p:val>
                                            <p:strVal val="#ppt_w"/>
                                          </p:val>
                                        </p:tav>
                                      </p:tavLst>
                                    </p:anim>
                                    <p:anim calcmode="lin" valueType="num">
                                      <p:cBhvr>
                                        <p:cTn id="110" dur="500" fill="hold"/>
                                        <p:tgtEl>
                                          <p:spTgt spid="25"/>
                                        </p:tgtEl>
                                        <p:attrNameLst>
                                          <p:attrName>ppt_h</p:attrName>
                                        </p:attrNameLst>
                                      </p:cBhvr>
                                      <p:tavLst>
                                        <p:tav tm="0">
                                          <p:val>
                                            <p:fltVal val="0"/>
                                          </p:val>
                                        </p:tav>
                                        <p:tav tm="100000">
                                          <p:val>
                                            <p:strVal val="#ppt_h"/>
                                          </p:val>
                                        </p:tav>
                                      </p:tavLst>
                                    </p:anim>
                                    <p:animEffect transition="in" filter="fade">
                                      <p:cBhvr>
                                        <p:cTn id="111" dur="500"/>
                                        <p:tgtEl>
                                          <p:spTgt spid="25"/>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27"/>
                                        </p:tgtEl>
                                        <p:attrNameLst>
                                          <p:attrName>style.visibility</p:attrName>
                                        </p:attrNameLst>
                                      </p:cBhvr>
                                      <p:to>
                                        <p:strVal val="visible"/>
                                      </p:to>
                                    </p:set>
                                    <p:anim calcmode="lin" valueType="num">
                                      <p:cBhvr>
                                        <p:cTn id="114" dur="500" fill="hold"/>
                                        <p:tgtEl>
                                          <p:spTgt spid="27"/>
                                        </p:tgtEl>
                                        <p:attrNameLst>
                                          <p:attrName>ppt_w</p:attrName>
                                        </p:attrNameLst>
                                      </p:cBhvr>
                                      <p:tavLst>
                                        <p:tav tm="0">
                                          <p:val>
                                            <p:fltVal val="0"/>
                                          </p:val>
                                        </p:tav>
                                        <p:tav tm="100000">
                                          <p:val>
                                            <p:strVal val="#ppt_w"/>
                                          </p:val>
                                        </p:tav>
                                      </p:tavLst>
                                    </p:anim>
                                    <p:anim calcmode="lin" valueType="num">
                                      <p:cBhvr>
                                        <p:cTn id="115" dur="500" fill="hold"/>
                                        <p:tgtEl>
                                          <p:spTgt spid="27"/>
                                        </p:tgtEl>
                                        <p:attrNameLst>
                                          <p:attrName>ppt_h</p:attrName>
                                        </p:attrNameLst>
                                      </p:cBhvr>
                                      <p:tavLst>
                                        <p:tav tm="0">
                                          <p:val>
                                            <p:fltVal val="0"/>
                                          </p:val>
                                        </p:tav>
                                        <p:tav tm="100000">
                                          <p:val>
                                            <p:strVal val="#ppt_h"/>
                                          </p:val>
                                        </p:tav>
                                      </p:tavLst>
                                    </p:anim>
                                    <p:animEffect transition="in" filter="fade">
                                      <p:cBhvr>
                                        <p:cTn id="11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8"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8" grpId="0" animBg="1"/>
      <p:bldP spid="19" grpId="0" animBg="1"/>
      <p:bldP spid="21" grpId="0" animBg="1"/>
      <p:bldP spid="22" grpId="0" animBg="1"/>
      <p:bldP spid="24" grpId="0" animBg="1"/>
      <p:bldP spid="25" grpId="0" animBg="1"/>
      <p:bldP spid="2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ガラケーと</a:t>
            </a:r>
            <a:r>
              <a:rPr kumimoji="1" lang="en-US" altLang="ja-JP"/>
              <a:t>iPhone</a:t>
            </a:r>
            <a:endParaRPr kumimoji="1" lang="ja-JP" altLang="en-US"/>
          </a:p>
        </p:txBody>
      </p:sp>
      <p:pic>
        <p:nvPicPr>
          <p:cNvPr id="3" name="Picture 3"/>
          <p:cNvPicPr>
            <a:picLocks noChangeAspect="1" noChangeArrowheads="1"/>
          </p:cNvPicPr>
          <p:nvPr/>
        </p:nvPicPr>
        <p:blipFill>
          <a:blip r:embed="rId3" cstate="print">
            <a:lum bright="70000" contrast="-70000"/>
          </a:blip>
          <a:srcRect/>
          <a:stretch>
            <a:fillRect/>
          </a:stretch>
        </p:blipFill>
        <p:spPr bwMode="auto">
          <a:xfrm>
            <a:off x="0" y="928670"/>
            <a:ext cx="4786346" cy="5582831"/>
          </a:xfrm>
          <a:prstGeom prst="rect">
            <a:avLst/>
          </a:prstGeom>
          <a:noFill/>
          <a:ln w="9525">
            <a:noFill/>
            <a:miter lim="800000"/>
            <a:headEnd/>
            <a:tailEnd/>
          </a:ln>
        </p:spPr>
      </p:pic>
      <p:sp>
        <p:nvSpPr>
          <p:cNvPr id="15" name="正方形/長方形 14"/>
          <p:cNvSpPr/>
          <p:nvPr/>
        </p:nvSpPr>
        <p:spPr>
          <a:xfrm>
            <a:off x="3314304" y="1269479"/>
            <a:ext cx="2568163" cy="57604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a:solidFill>
                  <a:srgbClr val="FFFFFF"/>
                </a:solidFill>
                <a:latin typeface="ＭＳ Ｐゴシック"/>
                <a:ea typeface="ＭＳ Ｐゴシック"/>
                <a:cs typeface="ＭＳ Ｐゴシック"/>
              </a:rPr>
              <a:t>ガラケー</a:t>
            </a:r>
            <a:endParaRPr kumimoji="1" lang="ja-JP" altLang="en-US" dirty="0">
              <a:solidFill>
                <a:srgbClr val="FFFFFF"/>
              </a:solidFill>
              <a:latin typeface="ＭＳ Ｐゴシック"/>
              <a:ea typeface="ＭＳ Ｐゴシック"/>
              <a:cs typeface="ＭＳ Ｐゴシック"/>
            </a:endParaRPr>
          </a:p>
        </p:txBody>
      </p:sp>
      <p:sp>
        <p:nvSpPr>
          <p:cNvPr id="16" name="正方形/長方形 15"/>
          <p:cNvSpPr/>
          <p:nvPr/>
        </p:nvSpPr>
        <p:spPr>
          <a:xfrm>
            <a:off x="6053247" y="1269479"/>
            <a:ext cx="2568163" cy="57604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a:solidFill>
                  <a:srgbClr val="FFFFFF"/>
                </a:solidFill>
                <a:latin typeface="ＭＳ Ｐゴシック"/>
                <a:ea typeface="ＭＳ Ｐゴシック"/>
                <a:cs typeface="ＭＳ Ｐゴシック"/>
              </a:rPr>
              <a:t>iPhone</a:t>
            </a:r>
            <a:endParaRPr kumimoji="1" lang="ja-JP" altLang="en-US" dirty="0">
              <a:solidFill>
                <a:srgbClr val="FFFFFF"/>
              </a:solidFill>
              <a:latin typeface="ＭＳ Ｐゴシック"/>
              <a:ea typeface="ＭＳ Ｐゴシック"/>
              <a:cs typeface="ＭＳ Ｐゴシック"/>
            </a:endParaRPr>
          </a:p>
        </p:txBody>
      </p:sp>
      <p:sp>
        <p:nvSpPr>
          <p:cNvPr id="17" name="正方形/長方形 16"/>
          <p:cNvSpPr/>
          <p:nvPr/>
        </p:nvSpPr>
        <p:spPr>
          <a:xfrm>
            <a:off x="3314304" y="1898310"/>
            <a:ext cx="2568163" cy="576044"/>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a:solidFill>
                  <a:srgbClr val="FFFFFF"/>
                </a:solidFill>
                <a:latin typeface="ＭＳ Ｐゴシック"/>
                <a:ea typeface="ＭＳ Ｐゴシック"/>
                <a:cs typeface="ＭＳ Ｐゴシック"/>
              </a:rPr>
              <a:t>1999</a:t>
            </a:r>
            <a:r>
              <a:rPr kumimoji="1" lang="ja-JP" altLang="en-US">
                <a:solidFill>
                  <a:srgbClr val="FFFFFF"/>
                </a:solidFill>
                <a:latin typeface="ＭＳ Ｐゴシック"/>
                <a:ea typeface="ＭＳ Ｐゴシック"/>
                <a:cs typeface="ＭＳ Ｐゴシック"/>
              </a:rPr>
              <a:t>～</a:t>
            </a:r>
            <a:endParaRPr kumimoji="1" lang="ja-JP" altLang="en-US" dirty="0">
              <a:solidFill>
                <a:srgbClr val="FFFFFF"/>
              </a:solidFill>
              <a:latin typeface="ＭＳ Ｐゴシック"/>
              <a:ea typeface="ＭＳ Ｐゴシック"/>
              <a:cs typeface="ＭＳ Ｐゴシック"/>
            </a:endParaRPr>
          </a:p>
        </p:txBody>
      </p:sp>
      <p:sp>
        <p:nvSpPr>
          <p:cNvPr id="18" name="正方形/長方形 17"/>
          <p:cNvSpPr/>
          <p:nvPr/>
        </p:nvSpPr>
        <p:spPr>
          <a:xfrm>
            <a:off x="6053247" y="1898310"/>
            <a:ext cx="2568163" cy="576044"/>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a:solidFill>
                  <a:srgbClr val="FFFFFF"/>
                </a:solidFill>
                <a:latin typeface="ＭＳ Ｐゴシック"/>
                <a:ea typeface="ＭＳ Ｐゴシック"/>
                <a:cs typeface="ＭＳ Ｐゴシック"/>
              </a:rPr>
              <a:t>2007</a:t>
            </a:r>
            <a:r>
              <a:rPr kumimoji="1" lang="ja-JP" altLang="en-US">
                <a:solidFill>
                  <a:srgbClr val="FFFFFF"/>
                </a:solidFill>
                <a:latin typeface="ＭＳ Ｐゴシック"/>
                <a:ea typeface="ＭＳ Ｐゴシック"/>
                <a:cs typeface="ＭＳ Ｐゴシック"/>
              </a:rPr>
              <a:t>～</a:t>
            </a:r>
            <a:endParaRPr kumimoji="1" lang="ja-JP" altLang="en-US" dirty="0">
              <a:solidFill>
                <a:srgbClr val="FFFFFF"/>
              </a:solidFill>
              <a:latin typeface="ＭＳ Ｐゴシック"/>
              <a:ea typeface="ＭＳ Ｐゴシック"/>
              <a:cs typeface="ＭＳ Ｐゴシック"/>
            </a:endParaRPr>
          </a:p>
        </p:txBody>
      </p:sp>
      <p:sp>
        <p:nvSpPr>
          <p:cNvPr id="19" name="正方形/長方形 18"/>
          <p:cNvSpPr/>
          <p:nvPr/>
        </p:nvSpPr>
        <p:spPr>
          <a:xfrm>
            <a:off x="3314304" y="2527141"/>
            <a:ext cx="2568163" cy="576044"/>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a:solidFill>
                  <a:srgbClr val="FFFFFF"/>
                </a:solidFill>
                <a:latin typeface="ＭＳ Ｐゴシック"/>
                <a:ea typeface="ＭＳ Ｐゴシック"/>
                <a:cs typeface="ＭＳ Ｐゴシック"/>
              </a:rPr>
              <a:t>日本固有の仕様</a:t>
            </a:r>
            <a:endParaRPr lang="ja-JP" altLang="en-US" dirty="0">
              <a:solidFill>
                <a:srgbClr val="FFFFFF"/>
              </a:solidFill>
              <a:latin typeface="ＭＳ Ｐゴシック"/>
              <a:ea typeface="ＭＳ Ｐゴシック"/>
              <a:cs typeface="ＭＳ Ｐゴシック"/>
            </a:endParaRPr>
          </a:p>
        </p:txBody>
      </p:sp>
      <p:sp>
        <p:nvSpPr>
          <p:cNvPr id="20" name="正方形/長方形 19"/>
          <p:cNvSpPr/>
          <p:nvPr/>
        </p:nvSpPr>
        <p:spPr>
          <a:xfrm>
            <a:off x="6053247" y="2527141"/>
            <a:ext cx="2568163" cy="576044"/>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a:solidFill>
                  <a:srgbClr val="FFFFFF"/>
                </a:solidFill>
                <a:latin typeface="ＭＳ Ｐゴシック"/>
                <a:ea typeface="ＭＳ Ｐゴシック"/>
                <a:cs typeface="ＭＳ Ｐゴシック"/>
              </a:rPr>
              <a:t>全世界共通仕様</a:t>
            </a:r>
            <a:endParaRPr lang="ja-JP" altLang="en-US" dirty="0">
              <a:solidFill>
                <a:srgbClr val="FFFFFF"/>
              </a:solidFill>
              <a:latin typeface="ＭＳ Ｐゴシック"/>
              <a:ea typeface="ＭＳ Ｐゴシック"/>
              <a:cs typeface="ＭＳ Ｐゴシック"/>
            </a:endParaRPr>
          </a:p>
        </p:txBody>
      </p:sp>
      <p:sp>
        <p:nvSpPr>
          <p:cNvPr id="21" name="正方形/長方形 20"/>
          <p:cNvSpPr/>
          <p:nvPr/>
        </p:nvSpPr>
        <p:spPr>
          <a:xfrm>
            <a:off x="3314304" y="3155972"/>
            <a:ext cx="5307106" cy="576044"/>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a:solidFill>
                  <a:srgbClr val="FFFFFF"/>
                </a:solidFill>
                <a:latin typeface="ＭＳ Ｐゴシック"/>
                <a:ea typeface="ＭＳ Ｐゴシック"/>
                <a:cs typeface="ＭＳ Ｐゴシック"/>
              </a:rPr>
              <a:t>サービスと</a:t>
            </a:r>
            <a:r>
              <a:rPr kumimoji="1" lang="en-US" altLang="ja-JP">
                <a:solidFill>
                  <a:srgbClr val="FFFFFF"/>
                </a:solidFill>
                <a:latin typeface="ＭＳ Ｐゴシック"/>
                <a:ea typeface="ＭＳ Ｐゴシック"/>
                <a:cs typeface="ＭＳ Ｐゴシック"/>
              </a:rPr>
              <a:t>UI</a:t>
            </a:r>
            <a:r>
              <a:rPr kumimoji="1" lang="ja-JP" altLang="en-US">
                <a:solidFill>
                  <a:srgbClr val="FFFFFF"/>
                </a:solidFill>
                <a:latin typeface="ＭＳ Ｐゴシック"/>
                <a:ea typeface="ＭＳ Ｐゴシック"/>
                <a:cs typeface="ＭＳ Ｐゴシック"/>
              </a:rPr>
              <a:t>の一体開発</a:t>
            </a:r>
            <a:r>
              <a:rPr kumimoji="1" lang="en-US" altLang="ja-JP">
                <a:solidFill>
                  <a:srgbClr val="FFFFFF"/>
                </a:solidFill>
                <a:latin typeface="ＭＳ Ｐゴシック"/>
                <a:ea typeface="ＭＳ Ｐゴシック"/>
                <a:cs typeface="ＭＳ Ｐゴシック"/>
              </a:rPr>
              <a:t>/</a:t>
            </a:r>
            <a:r>
              <a:rPr kumimoji="1" lang="ja-JP" altLang="en-US">
                <a:solidFill>
                  <a:srgbClr val="FFFFFF"/>
                </a:solidFill>
                <a:latin typeface="ＭＳ Ｐゴシック"/>
                <a:ea typeface="ＭＳ Ｐゴシック"/>
                <a:cs typeface="ＭＳ Ｐゴシック"/>
              </a:rPr>
              <a:t>徹底した</a:t>
            </a:r>
            <a:r>
              <a:rPr kumimoji="1" lang="en-US" altLang="ja-JP">
                <a:solidFill>
                  <a:srgbClr val="FFFFFF"/>
                </a:solidFill>
                <a:latin typeface="ＭＳ Ｐゴシック"/>
                <a:ea typeface="ＭＳ Ｐゴシック"/>
                <a:cs typeface="ＭＳ Ｐゴシック"/>
              </a:rPr>
              <a:t>UX</a:t>
            </a:r>
            <a:endParaRPr kumimoji="1" lang="ja-JP" altLang="en-US" dirty="0">
              <a:solidFill>
                <a:srgbClr val="FFFFFF"/>
              </a:solidFill>
              <a:latin typeface="ＭＳ Ｐゴシック"/>
              <a:ea typeface="ＭＳ Ｐゴシック"/>
              <a:cs typeface="ＭＳ Ｐゴシック"/>
            </a:endParaRPr>
          </a:p>
        </p:txBody>
      </p:sp>
      <p:sp>
        <p:nvSpPr>
          <p:cNvPr id="23" name="正方形/長方形 22"/>
          <p:cNvSpPr/>
          <p:nvPr/>
        </p:nvSpPr>
        <p:spPr>
          <a:xfrm>
            <a:off x="3314304" y="3784803"/>
            <a:ext cx="2568163" cy="576044"/>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a:solidFill>
                  <a:srgbClr val="FFFFFF"/>
                </a:solidFill>
                <a:latin typeface="ＭＳ Ｐゴシック"/>
                <a:ea typeface="ＭＳ Ｐゴシック"/>
                <a:cs typeface="ＭＳ Ｐゴシック"/>
              </a:rPr>
              <a:t>キャリアが開発を主導</a:t>
            </a:r>
            <a:endParaRPr lang="ja-JP" altLang="en-US" dirty="0">
              <a:solidFill>
                <a:srgbClr val="FFFFFF"/>
              </a:solidFill>
              <a:latin typeface="ＭＳ Ｐゴシック"/>
              <a:ea typeface="ＭＳ Ｐゴシック"/>
              <a:cs typeface="ＭＳ Ｐゴシック"/>
            </a:endParaRPr>
          </a:p>
        </p:txBody>
      </p:sp>
      <p:sp>
        <p:nvSpPr>
          <p:cNvPr id="24" name="正方形/長方形 23"/>
          <p:cNvSpPr/>
          <p:nvPr/>
        </p:nvSpPr>
        <p:spPr>
          <a:xfrm>
            <a:off x="6053247" y="3784803"/>
            <a:ext cx="2568163" cy="576044"/>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a:solidFill>
                  <a:srgbClr val="FFFFFF"/>
                </a:solidFill>
                <a:latin typeface="ＭＳ Ｐゴシック"/>
                <a:ea typeface="ＭＳ Ｐゴシック"/>
                <a:cs typeface="ＭＳ Ｐゴシック"/>
              </a:rPr>
              <a:t>Apple</a:t>
            </a:r>
            <a:r>
              <a:rPr lang="ja-JP" altLang="en-US">
                <a:solidFill>
                  <a:srgbClr val="FFFFFF"/>
                </a:solidFill>
                <a:latin typeface="ＭＳ Ｐゴシック"/>
                <a:ea typeface="ＭＳ Ｐゴシック"/>
                <a:cs typeface="ＭＳ Ｐゴシック"/>
              </a:rPr>
              <a:t>が開発</a:t>
            </a:r>
            <a:endParaRPr lang="ja-JP" altLang="en-US" dirty="0">
              <a:solidFill>
                <a:srgbClr val="FFFFFF"/>
              </a:solidFill>
              <a:latin typeface="ＭＳ Ｐゴシック"/>
              <a:ea typeface="ＭＳ Ｐゴシック"/>
              <a:cs typeface="ＭＳ Ｐゴシック"/>
            </a:endParaRPr>
          </a:p>
        </p:txBody>
      </p:sp>
      <p:sp>
        <p:nvSpPr>
          <p:cNvPr id="25" name="正方形/長方形 24"/>
          <p:cNvSpPr/>
          <p:nvPr/>
        </p:nvSpPr>
        <p:spPr>
          <a:xfrm>
            <a:off x="3314304" y="4413634"/>
            <a:ext cx="2568163" cy="576044"/>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a:solidFill>
                  <a:srgbClr val="FFFFFF"/>
                </a:solidFill>
                <a:latin typeface="ＭＳ Ｐゴシック"/>
                <a:ea typeface="ＭＳ Ｐゴシック"/>
                <a:cs typeface="ＭＳ Ｐゴシック"/>
              </a:rPr>
              <a:t>2007</a:t>
            </a:r>
            <a:r>
              <a:rPr kumimoji="1" lang="ja-JP" altLang="en-US">
                <a:solidFill>
                  <a:srgbClr val="FFFFFF"/>
                </a:solidFill>
                <a:latin typeface="ＭＳ Ｐゴシック"/>
                <a:ea typeface="ＭＳ Ｐゴシック"/>
                <a:cs typeface="ＭＳ Ｐゴシック"/>
              </a:rPr>
              <a:t>年当時最も進んだ</a:t>
            </a:r>
            <a:endParaRPr kumimoji="1" lang="en-US" altLang="ja-JP">
              <a:solidFill>
                <a:srgbClr val="FFFFFF"/>
              </a:solidFill>
              <a:latin typeface="ＭＳ Ｐゴシック"/>
              <a:ea typeface="ＭＳ Ｐゴシック"/>
              <a:cs typeface="ＭＳ Ｐゴシック"/>
            </a:endParaRPr>
          </a:p>
          <a:p>
            <a:pPr algn="ctr"/>
            <a:r>
              <a:rPr kumimoji="1" lang="ja-JP" altLang="en-US">
                <a:solidFill>
                  <a:srgbClr val="FFFFFF"/>
                </a:solidFill>
                <a:latin typeface="ＭＳ Ｐゴシック"/>
                <a:ea typeface="ＭＳ Ｐゴシック"/>
                <a:cs typeface="ＭＳ Ｐゴシック"/>
              </a:rPr>
              <a:t>エコシステムを実現</a:t>
            </a:r>
            <a:endParaRPr kumimoji="1" lang="ja-JP" altLang="en-US" dirty="0">
              <a:solidFill>
                <a:srgbClr val="FFFFFF"/>
              </a:solidFill>
              <a:latin typeface="ＭＳ Ｐゴシック"/>
              <a:ea typeface="ＭＳ Ｐゴシック"/>
              <a:cs typeface="ＭＳ Ｐゴシック"/>
            </a:endParaRPr>
          </a:p>
        </p:txBody>
      </p:sp>
      <p:sp>
        <p:nvSpPr>
          <p:cNvPr id="26" name="正方形/長方形 25"/>
          <p:cNvSpPr/>
          <p:nvPr/>
        </p:nvSpPr>
        <p:spPr>
          <a:xfrm>
            <a:off x="6053247" y="4413634"/>
            <a:ext cx="2568163" cy="576044"/>
          </a:xfrm>
          <a:prstGeom prst="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a:solidFill>
                  <a:srgbClr val="FFFFFF"/>
                </a:solidFill>
                <a:latin typeface="ＭＳ Ｐゴシック"/>
                <a:ea typeface="ＭＳ Ｐゴシック"/>
                <a:cs typeface="ＭＳ Ｐゴシック"/>
              </a:rPr>
              <a:t>最初は「失敗する」と</a:t>
            </a:r>
            <a:endParaRPr kumimoji="1" lang="en-US" altLang="ja-JP">
              <a:solidFill>
                <a:srgbClr val="FFFFFF"/>
              </a:solidFill>
              <a:latin typeface="ＭＳ Ｐゴシック"/>
              <a:ea typeface="ＭＳ Ｐゴシック"/>
              <a:cs typeface="ＭＳ Ｐゴシック"/>
            </a:endParaRPr>
          </a:p>
          <a:p>
            <a:pPr algn="ctr"/>
            <a:r>
              <a:rPr kumimoji="1" lang="ja-JP" altLang="en-US">
                <a:solidFill>
                  <a:srgbClr val="FFFFFF"/>
                </a:solidFill>
                <a:latin typeface="ＭＳ Ｐゴシック"/>
                <a:ea typeface="ＭＳ Ｐゴシック"/>
                <a:cs typeface="ＭＳ Ｐゴシック"/>
              </a:rPr>
              <a:t>言われた</a:t>
            </a:r>
            <a:endParaRPr kumimoji="1" lang="ja-JP" altLang="en-US" dirty="0">
              <a:solidFill>
                <a:srgbClr val="FFFFFF"/>
              </a:solidFill>
              <a:latin typeface="ＭＳ Ｐゴシック"/>
              <a:ea typeface="ＭＳ Ｐゴシック"/>
              <a:cs typeface="ＭＳ Ｐゴシック"/>
            </a:endParaRPr>
          </a:p>
        </p:txBody>
      </p:sp>
      <p:sp>
        <p:nvSpPr>
          <p:cNvPr id="27" name="正方形/長方形 26"/>
          <p:cNvSpPr/>
          <p:nvPr/>
        </p:nvSpPr>
        <p:spPr>
          <a:xfrm>
            <a:off x="3314304" y="5042465"/>
            <a:ext cx="2568163" cy="576044"/>
          </a:xfrm>
          <a:prstGeom prst="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a:solidFill>
                  <a:srgbClr val="FFFFFF"/>
                </a:solidFill>
                <a:latin typeface="ＭＳ Ｐゴシック"/>
                <a:ea typeface="ＭＳ Ｐゴシック"/>
                <a:cs typeface="ＭＳ Ｐゴシック"/>
              </a:rPr>
              <a:t>高機能な携帯電話</a:t>
            </a:r>
            <a:endParaRPr kumimoji="1" lang="ja-JP" altLang="en-US" dirty="0">
              <a:solidFill>
                <a:srgbClr val="FFFFFF"/>
              </a:solidFill>
              <a:latin typeface="ＭＳ Ｐゴシック"/>
              <a:ea typeface="ＭＳ Ｐゴシック"/>
              <a:cs typeface="ＭＳ Ｐゴシック"/>
            </a:endParaRPr>
          </a:p>
        </p:txBody>
      </p:sp>
      <p:sp>
        <p:nvSpPr>
          <p:cNvPr id="28" name="正方形/長方形 27"/>
          <p:cNvSpPr/>
          <p:nvPr/>
        </p:nvSpPr>
        <p:spPr>
          <a:xfrm>
            <a:off x="6053247" y="5042465"/>
            <a:ext cx="2568163" cy="576044"/>
          </a:xfrm>
          <a:prstGeom prst="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a:solidFill>
                  <a:srgbClr val="FFFFFF"/>
                </a:solidFill>
                <a:latin typeface="ＭＳ Ｐゴシック"/>
                <a:ea typeface="ＭＳ Ｐゴシック"/>
                <a:cs typeface="ＭＳ Ｐゴシック"/>
              </a:rPr>
              <a:t>PC</a:t>
            </a:r>
            <a:r>
              <a:rPr kumimoji="1" lang="ja-JP" altLang="en-US">
                <a:solidFill>
                  <a:srgbClr val="FFFFFF"/>
                </a:solidFill>
                <a:latin typeface="ＭＳ Ｐゴシック"/>
                <a:ea typeface="ＭＳ Ｐゴシック"/>
                <a:cs typeface="ＭＳ Ｐゴシック"/>
              </a:rPr>
              <a:t>の小型化</a:t>
            </a:r>
            <a:endParaRPr kumimoji="1" lang="ja-JP" altLang="en-US" dirty="0">
              <a:solidFill>
                <a:srgbClr val="FFFFFF"/>
              </a:solidFill>
              <a:latin typeface="ＭＳ Ｐゴシック"/>
              <a:ea typeface="ＭＳ Ｐゴシック"/>
              <a:cs typeface="ＭＳ Ｐゴシック"/>
            </a:endParaRPr>
          </a:p>
        </p:txBody>
      </p:sp>
      <p:sp>
        <p:nvSpPr>
          <p:cNvPr id="29" name="正方形/長方形 28"/>
          <p:cNvSpPr/>
          <p:nvPr/>
        </p:nvSpPr>
        <p:spPr>
          <a:xfrm>
            <a:off x="3314304" y="5671296"/>
            <a:ext cx="2568163" cy="576044"/>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a:solidFill>
                  <a:srgbClr val="FFFFFF"/>
                </a:solidFill>
                <a:latin typeface="ＭＳ Ｐゴシック"/>
                <a:ea typeface="ＭＳ Ｐゴシック"/>
                <a:cs typeface="ＭＳ Ｐゴシック"/>
              </a:rPr>
              <a:t>機能制限付きブラウザ</a:t>
            </a:r>
            <a:endParaRPr kumimoji="1" lang="en-US" altLang="ja-JP">
              <a:solidFill>
                <a:srgbClr val="FFFFFF"/>
              </a:solidFill>
              <a:latin typeface="ＭＳ Ｐゴシック"/>
              <a:ea typeface="ＭＳ Ｐゴシック"/>
              <a:cs typeface="ＭＳ Ｐゴシック"/>
            </a:endParaRPr>
          </a:p>
          <a:p>
            <a:pPr algn="ctr"/>
            <a:r>
              <a:rPr kumimoji="1" lang="en-US" altLang="ja-JP">
                <a:solidFill>
                  <a:srgbClr val="FFFFFF"/>
                </a:solidFill>
                <a:latin typeface="ＭＳ Ｐゴシック"/>
                <a:ea typeface="ＭＳ Ｐゴシック"/>
                <a:cs typeface="ＭＳ Ｐゴシック"/>
              </a:rPr>
              <a:t>(CHTML/JavaScript)</a:t>
            </a:r>
            <a:endParaRPr kumimoji="1" lang="ja-JP" altLang="en-US" dirty="0">
              <a:solidFill>
                <a:srgbClr val="FFFFFF"/>
              </a:solidFill>
              <a:latin typeface="ＭＳ Ｐゴシック"/>
              <a:ea typeface="ＭＳ Ｐゴシック"/>
              <a:cs typeface="ＭＳ Ｐゴシック"/>
            </a:endParaRPr>
          </a:p>
        </p:txBody>
      </p:sp>
      <p:sp>
        <p:nvSpPr>
          <p:cNvPr id="30" name="正方形/長方形 29"/>
          <p:cNvSpPr/>
          <p:nvPr/>
        </p:nvSpPr>
        <p:spPr>
          <a:xfrm>
            <a:off x="6053247" y="5671296"/>
            <a:ext cx="2568163" cy="576044"/>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a:solidFill>
                  <a:srgbClr val="FFFFFF"/>
                </a:solidFill>
                <a:latin typeface="ＭＳ Ｐゴシック"/>
                <a:ea typeface="ＭＳ Ｐゴシック"/>
                <a:cs typeface="ＭＳ Ｐゴシック"/>
              </a:rPr>
              <a:t>PC</a:t>
            </a:r>
            <a:r>
              <a:rPr kumimoji="1" lang="ja-JP" altLang="en-US">
                <a:solidFill>
                  <a:srgbClr val="FFFFFF"/>
                </a:solidFill>
                <a:latin typeface="ＭＳ Ｐゴシック"/>
                <a:ea typeface="ＭＳ Ｐゴシック"/>
                <a:cs typeface="ＭＳ Ｐゴシック"/>
              </a:rPr>
              <a:t>と同等の</a:t>
            </a:r>
            <a:endParaRPr kumimoji="1" lang="en-US" altLang="ja-JP">
              <a:solidFill>
                <a:srgbClr val="FFFFFF"/>
              </a:solidFill>
              <a:latin typeface="ＭＳ Ｐゴシック"/>
              <a:ea typeface="ＭＳ Ｐゴシック"/>
              <a:cs typeface="ＭＳ Ｐゴシック"/>
            </a:endParaRPr>
          </a:p>
          <a:p>
            <a:pPr algn="ctr"/>
            <a:r>
              <a:rPr kumimoji="1" lang="ja-JP" altLang="en-US">
                <a:solidFill>
                  <a:srgbClr val="FFFFFF"/>
                </a:solidFill>
                <a:latin typeface="ＭＳ Ｐゴシック"/>
                <a:ea typeface="ＭＳ Ｐゴシック"/>
                <a:cs typeface="ＭＳ Ｐゴシック"/>
              </a:rPr>
              <a:t>フル機能ブラウザー</a:t>
            </a:r>
            <a:endParaRPr kumimoji="1" lang="ja-JP" altLang="en-US"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789730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2000"/>
                            </p:stCondLst>
                            <p:childTnLst>
                              <p:par>
                                <p:cTn id="10" presetID="10" presetClass="entr" presetSubtype="0"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2000"/>
                                        <p:tgtEl>
                                          <p:spTgt spid="1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2000"/>
                                        <p:tgtEl>
                                          <p:spTgt spid="1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2000"/>
                                        <p:tgtEl>
                                          <p:spTgt spid="1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2000"/>
                                        <p:tgtEl>
                                          <p:spTgt spid="1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2000"/>
                                        <p:tgtEl>
                                          <p:spTgt spid="1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2000"/>
                                        <p:tgtEl>
                                          <p:spTgt spid="2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2000"/>
                                        <p:tgtEl>
                                          <p:spTgt spid="2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0"/>
                                        <p:tgtEl>
                                          <p:spTgt spid="2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2000"/>
                                        <p:tgtEl>
                                          <p:spTgt spid="2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2000"/>
                                        <p:tgtEl>
                                          <p:spTgt spid="2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fade">
                                      <p:cBhvr>
                                        <p:cTn id="42" dur="2000"/>
                                        <p:tgtEl>
                                          <p:spTgt spid="2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2000"/>
                                        <p:tgtEl>
                                          <p:spTgt spid="2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fade">
                                      <p:cBhvr>
                                        <p:cTn id="48" dur="2000"/>
                                        <p:tgtEl>
                                          <p:spTgt spid="2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fade">
                                      <p:cBhvr>
                                        <p:cTn id="51" dur="2000"/>
                                        <p:tgtEl>
                                          <p:spTgt spid="2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2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0" grpId="0" animBg="1"/>
      <p:bldP spid="21" grpId="0" animBg="1"/>
      <p:bldP spid="23" grpId="0" animBg="1"/>
      <p:bldP spid="24" grpId="0" animBg="1"/>
      <p:bldP spid="25" grpId="0" animBg="1"/>
      <p:bldP spid="26" grpId="0" animBg="1"/>
      <p:bldP spid="27" grpId="0" animBg="1"/>
      <p:bldP spid="28" grpId="0" animBg="1"/>
      <p:bldP spid="29" grpId="0" animBg="1"/>
      <p:bldP spid="30"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クラウド・クライアントとしてのモバイルデバイス</a:t>
            </a:r>
            <a:endParaRPr kumimoji="1" lang="ja-JP" altLang="en-US" dirty="0"/>
          </a:p>
        </p:txBody>
      </p:sp>
      <p:graphicFrame>
        <p:nvGraphicFramePr>
          <p:cNvPr id="4" name="図表 3"/>
          <p:cNvGraphicFramePr/>
          <p:nvPr>
            <p:extLst/>
          </p:nvPr>
        </p:nvGraphicFramePr>
        <p:xfrm>
          <a:off x="505326" y="931778"/>
          <a:ext cx="8269705" cy="551714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94174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クライアントは</a:t>
            </a:r>
            <a:r>
              <a:rPr kumimoji="1" lang="en-US" altLang="ja-JP" dirty="0"/>
              <a:t>PC</a:t>
            </a:r>
            <a:r>
              <a:rPr kumimoji="1" lang="ja-JP" altLang="en-US" dirty="0"/>
              <a:t>からモバイルデバイスへ</a:t>
            </a:r>
          </a:p>
        </p:txBody>
      </p:sp>
      <p:pic>
        <p:nvPicPr>
          <p:cNvPr id="4" name="図 3"/>
          <p:cNvPicPr>
            <a:picLocks noChangeAspect="1"/>
          </p:cNvPicPr>
          <p:nvPr/>
        </p:nvPicPr>
        <p:blipFill>
          <a:blip r:embed="rId3"/>
          <a:stretch>
            <a:fillRect/>
          </a:stretch>
        </p:blipFill>
        <p:spPr>
          <a:xfrm>
            <a:off x="1545974" y="826287"/>
            <a:ext cx="6363232" cy="4772424"/>
          </a:xfrm>
          <a:prstGeom prst="rect">
            <a:avLst/>
          </a:prstGeom>
        </p:spPr>
      </p:pic>
      <p:sp>
        <p:nvSpPr>
          <p:cNvPr id="5" name="正方形/長方形 4"/>
          <p:cNvSpPr/>
          <p:nvPr/>
        </p:nvSpPr>
        <p:spPr>
          <a:xfrm>
            <a:off x="5599105" y="6437274"/>
            <a:ext cx="3544895" cy="276999"/>
          </a:xfrm>
          <a:prstGeom prst="rect">
            <a:avLst/>
          </a:prstGeom>
        </p:spPr>
        <p:txBody>
          <a:bodyPr wrap="square">
            <a:spAutoFit/>
          </a:bodyPr>
          <a:lstStyle/>
          <a:p>
            <a:r>
              <a:rPr lang="ja-JP" altLang="en-US" sz="1200" dirty="0"/>
              <a:t>http://appmarketinglabo.net/metaps-ecseminar/</a:t>
            </a:r>
          </a:p>
        </p:txBody>
      </p:sp>
      <p:sp>
        <p:nvSpPr>
          <p:cNvPr id="9" name="角丸四角形吹き出し 8"/>
          <p:cNvSpPr/>
          <p:nvPr/>
        </p:nvSpPr>
        <p:spPr>
          <a:xfrm>
            <a:off x="1545974" y="5779858"/>
            <a:ext cx="2060590" cy="586918"/>
          </a:xfrm>
          <a:prstGeom prst="wedgeRoundRectCallout">
            <a:avLst>
              <a:gd name="adj1" fmla="val 108699"/>
              <a:gd name="adj2" fmla="val -149690"/>
              <a:gd name="adj3" fmla="val 16667"/>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dirty="0">
                <a:solidFill>
                  <a:srgbClr val="FFFFFF"/>
                </a:solidFill>
                <a:latin typeface="ＭＳ Ｐゴシック"/>
                <a:ea typeface="ＭＳ Ｐゴシック"/>
                <a:cs typeface="ＭＳ Ｐゴシック"/>
              </a:rPr>
              <a:t>2007</a:t>
            </a:r>
            <a:r>
              <a:rPr kumimoji="1" lang="ja-JP" altLang="en-US" dirty="0">
                <a:solidFill>
                  <a:srgbClr val="FFFFFF"/>
                </a:solidFill>
                <a:latin typeface="ＭＳ Ｐゴシック"/>
                <a:ea typeface="ＭＳ Ｐゴシック"/>
                <a:cs typeface="ＭＳ Ｐゴシック"/>
              </a:rPr>
              <a:t>年</a:t>
            </a:r>
            <a:endParaRPr kumimoji="1" lang="en-US" altLang="ja-JP" dirty="0">
              <a:solidFill>
                <a:srgbClr val="FFFFFF"/>
              </a:solidFill>
              <a:latin typeface="ＭＳ Ｐゴシック"/>
              <a:ea typeface="ＭＳ Ｐゴシック"/>
              <a:cs typeface="ＭＳ Ｐゴシック"/>
            </a:endParaRPr>
          </a:p>
          <a:p>
            <a:pPr algn="ctr"/>
            <a:r>
              <a:rPr kumimoji="1" lang="en-US" altLang="ja-JP" dirty="0">
                <a:solidFill>
                  <a:srgbClr val="FFFFFF"/>
                </a:solidFill>
                <a:latin typeface="ＭＳ Ｐゴシック"/>
                <a:ea typeface="ＭＳ Ｐゴシック"/>
                <a:cs typeface="ＭＳ Ｐゴシック"/>
              </a:rPr>
              <a:t>iPhone</a:t>
            </a:r>
            <a:r>
              <a:rPr kumimoji="1" lang="ja-JP" altLang="en-US" dirty="0">
                <a:solidFill>
                  <a:srgbClr val="FFFFFF"/>
                </a:solidFill>
                <a:latin typeface="ＭＳ Ｐゴシック"/>
                <a:ea typeface="ＭＳ Ｐゴシック"/>
                <a:cs typeface="ＭＳ Ｐゴシック"/>
              </a:rPr>
              <a:t>発売</a:t>
            </a:r>
          </a:p>
        </p:txBody>
      </p:sp>
      <p:sp>
        <p:nvSpPr>
          <p:cNvPr id="10" name="角丸四角形吹き出し 9"/>
          <p:cNvSpPr/>
          <p:nvPr/>
        </p:nvSpPr>
        <p:spPr>
          <a:xfrm>
            <a:off x="3697295" y="5779858"/>
            <a:ext cx="2060590" cy="586918"/>
          </a:xfrm>
          <a:prstGeom prst="wedgeRoundRectCallout">
            <a:avLst>
              <a:gd name="adj1" fmla="val 19741"/>
              <a:gd name="adj2" fmla="val -149690"/>
              <a:gd name="adj3" fmla="val 16667"/>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dirty="0">
                <a:solidFill>
                  <a:srgbClr val="FFFFFF"/>
                </a:solidFill>
                <a:latin typeface="ＭＳ Ｐゴシック"/>
                <a:ea typeface="ＭＳ Ｐゴシック"/>
                <a:cs typeface="ＭＳ Ｐゴシック"/>
              </a:rPr>
              <a:t>2008</a:t>
            </a:r>
            <a:r>
              <a:rPr kumimoji="1" lang="ja-JP" altLang="en-US" dirty="0">
                <a:solidFill>
                  <a:srgbClr val="FFFFFF"/>
                </a:solidFill>
                <a:latin typeface="ＭＳ Ｐゴシック"/>
                <a:ea typeface="ＭＳ Ｐゴシック"/>
                <a:cs typeface="ＭＳ Ｐゴシック"/>
              </a:rPr>
              <a:t>年</a:t>
            </a:r>
            <a:endParaRPr kumimoji="1" lang="en-US" altLang="ja-JP" dirty="0">
              <a:solidFill>
                <a:srgbClr val="FFFFFF"/>
              </a:solidFill>
              <a:latin typeface="ＭＳ Ｐゴシック"/>
              <a:ea typeface="ＭＳ Ｐゴシック"/>
              <a:cs typeface="ＭＳ Ｐゴシック"/>
            </a:endParaRPr>
          </a:p>
          <a:p>
            <a:pPr algn="ctr"/>
            <a:r>
              <a:rPr kumimoji="1" lang="en-US" altLang="ja-JP" dirty="0">
                <a:solidFill>
                  <a:srgbClr val="FFFFFF"/>
                </a:solidFill>
                <a:latin typeface="ＭＳ Ｐゴシック"/>
                <a:ea typeface="ＭＳ Ｐゴシック"/>
                <a:cs typeface="ＭＳ Ｐゴシック"/>
              </a:rPr>
              <a:t>Android</a:t>
            </a:r>
            <a:r>
              <a:rPr kumimoji="1" lang="ja-JP" altLang="en-US" dirty="0">
                <a:solidFill>
                  <a:srgbClr val="FFFFFF"/>
                </a:solidFill>
                <a:latin typeface="ＭＳ Ｐゴシック"/>
                <a:ea typeface="ＭＳ Ｐゴシック"/>
                <a:cs typeface="ＭＳ Ｐゴシック"/>
              </a:rPr>
              <a:t>発売</a:t>
            </a:r>
          </a:p>
        </p:txBody>
      </p:sp>
      <p:sp>
        <p:nvSpPr>
          <p:cNvPr id="11" name="角丸四角形吹き出し 10"/>
          <p:cNvSpPr/>
          <p:nvPr/>
        </p:nvSpPr>
        <p:spPr>
          <a:xfrm>
            <a:off x="5848616" y="5779290"/>
            <a:ext cx="2060590" cy="586918"/>
          </a:xfrm>
          <a:prstGeom prst="wedgeRoundRectCallout">
            <a:avLst>
              <a:gd name="adj1" fmla="val -53530"/>
              <a:gd name="adj2" fmla="val -148241"/>
              <a:gd name="adj3" fmla="val 16667"/>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dirty="0">
                <a:solidFill>
                  <a:srgbClr val="FFFFFF"/>
                </a:solidFill>
                <a:latin typeface="ＭＳ Ｐゴシック"/>
                <a:ea typeface="ＭＳ Ｐゴシック"/>
                <a:cs typeface="ＭＳ Ｐゴシック"/>
              </a:rPr>
              <a:t>2010</a:t>
            </a:r>
            <a:r>
              <a:rPr kumimoji="1" lang="ja-JP" altLang="en-US" dirty="0">
                <a:solidFill>
                  <a:srgbClr val="FFFFFF"/>
                </a:solidFill>
                <a:latin typeface="ＭＳ Ｐゴシック"/>
                <a:ea typeface="ＭＳ Ｐゴシック"/>
                <a:cs typeface="ＭＳ Ｐゴシック"/>
              </a:rPr>
              <a:t>年</a:t>
            </a:r>
            <a:endParaRPr kumimoji="1" lang="en-US" altLang="ja-JP" dirty="0">
              <a:solidFill>
                <a:srgbClr val="FFFFFF"/>
              </a:solidFill>
              <a:latin typeface="ＭＳ Ｐゴシック"/>
              <a:ea typeface="ＭＳ Ｐゴシック"/>
              <a:cs typeface="ＭＳ Ｐゴシック"/>
            </a:endParaRPr>
          </a:p>
          <a:p>
            <a:pPr algn="ctr"/>
            <a:r>
              <a:rPr kumimoji="1" lang="en-US" altLang="ja-JP" dirty="0">
                <a:solidFill>
                  <a:srgbClr val="FFFFFF"/>
                </a:solidFill>
                <a:latin typeface="ＭＳ Ｐゴシック"/>
                <a:ea typeface="ＭＳ Ｐゴシック"/>
                <a:cs typeface="ＭＳ Ｐゴシック"/>
              </a:rPr>
              <a:t>iPad</a:t>
            </a:r>
            <a:r>
              <a:rPr kumimoji="1" lang="ja-JP" altLang="en-US" dirty="0">
                <a:solidFill>
                  <a:srgbClr val="FFFFFF"/>
                </a:solidFill>
                <a:latin typeface="ＭＳ Ｐゴシック"/>
                <a:ea typeface="ＭＳ Ｐゴシック"/>
                <a:cs typeface="ＭＳ Ｐゴシック"/>
              </a:rPr>
              <a:t>発売</a:t>
            </a:r>
          </a:p>
        </p:txBody>
      </p:sp>
      <p:sp>
        <p:nvSpPr>
          <p:cNvPr id="3" name="左右矢印 2"/>
          <p:cNvSpPr/>
          <p:nvPr/>
        </p:nvSpPr>
        <p:spPr>
          <a:xfrm>
            <a:off x="2268000" y="4442400"/>
            <a:ext cx="2563200" cy="489600"/>
          </a:xfrm>
          <a:prstGeom prst="leftRightArrow">
            <a:avLst/>
          </a:prstGeom>
          <a:solidFill>
            <a:srgbClr val="FF66FF"/>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ガラケー</a:t>
            </a:r>
          </a:p>
        </p:txBody>
      </p:sp>
    </p:spTree>
    <p:extLst>
      <p:ext uri="{BB962C8B-B14F-4D97-AF65-F5344CB8AC3E}">
        <p14:creationId xmlns:p14="http://schemas.microsoft.com/office/powerpoint/2010/main" val="1435910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6" presetClass="entr" presetSubtype="37" fill="hold" grpId="0"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arn(outVertical)">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3"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09" descr="C:\Users\Shoji Okoshi\AppData\Local\Microsoft\Windows\Temporary Internet Files\Content.IE5\LL9Y74CK\MC900434321[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12651" y="4000500"/>
            <a:ext cx="7186168" cy="2185105"/>
          </a:xfrm>
          <a:prstGeom prst="rect">
            <a:avLst/>
          </a:prstGeom>
          <a:noFill/>
          <a:extLst>
            <a:ext uri="{909E8E84-426E-40dd-AFC4-6F175D3DCCD1}">
              <a14:hiddenFill xmlns:a14="http://schemas.microsoft.com/office/drawing/2010/main" xmlns="">
                <a:solidFill>
                  <a:srgbClr val="FFFFFF"/>
                </a:solidFill>
              </a14:hiddenFill>
            </a:ext>
          </a:extLst>
        </p:spPr>
      </p:pic>
      <p:pic>
        <p:nvPicPr>
          <p:cNvPr id="5" name="Picture 108" descr="C:\Users\Shoji Okoshi\AppData\Local\Microsoft\Windows\Temporary Internet Files\Content.IE5\C4GRY3M6\MC900434857[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32739" y="1437679"/>
            <a:ext cx="1233987" cy="1233987"/>
          </a:xfrm>
          <a:prstGeom prst="rect">
            <a:avLst/>
          </a:prstGeom>
          <a:noFill/>
          <a:extLst>
            <a:ext uri="{909E8E84-426E-40dd-AFC4-6F175D3DCCD1}">
              <a14:hiddenFill xmlns:a14="http://schemas.microsoft.com/office/drawing/2010/main" xmlns="">
                <a:solidFill>
                  <a:srgbClr val="FFFFFF"/>
                </a:solidFill>
              </a14:hiddenFill>
            </a:ext>
          </a:extLst>
        </p:spPr>
      </p:pic>
      <p:pic>
        <p:nvPicPr>
          <p:cNvPr id="6" name="図 5" descr="MC900441809.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43701" y="846180"/>
            <a:ext cx="2055118" cy="2055118"/>
          </a:xfrm>
          <a:prstGeom prst="rect">
            <a:avLst/>
          </a:prstGeom>
        </p:spPr>
      </p:pic>
      <p:sp>
        <p:nvSpPr>
          <p:cNvPr id="7" name="左右矢印 6"/>
          <p:cNvSpPr/>
          <p:nvPr/>
        </p:nvSpPr>
        <p:spPr>
          <a:xfrm rot="3144600">
            <a:off x="1893838" y="2950750"/>
            <a:ext cx="2323189" cy="436960"/>
          </a:xfrm>
          <a:prstGeom prst="leftRight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左右矢印 7"/>
          <p:cNvSpPr/>
          <p:nvPr/>
        </p:nvSpPr>
        <p:spPr>
          <a:xfrm rot="8281530">
            <a:off x="4053319" y="2989232"/>
            <a:ext cx="2475381" cy="436960"/>
          </a:xfrm>
          <a:prstGeom prst="leftRight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Freeform 84"/>
          <p:cNvSpPr>
            <a:spLocks/>
          </p:cNvSpPr>
          <p:nvPr/>
        </p:nvSpPr>
        <p:spPr bwMode="auto">
          <a:xfrm>
            <a:off x="4005134" y="3233733"/>
            <a:ext cx="2138567" cy="2951871"/>
          </a:xfrm>
          <a:custGeom>
            <a:avLst/>
            <a:gdLst>
              <a:gd name="T0" fmla="*/ 442 w 1320"/>
              <a:gd name="T1" fmla="*/ 1166 h 1822"/>
              <a:gd name="T2" fmla="*/ 446 w 1320"/>
              <a:gd name="T3" fmla="*/ 1288 h 1822"/>
              <a:gd name="T4" fmla="*/ 440 w 1320"/>
              <a:gd name="T5" fmla="*/ 1332 h 1822"/>
              <a:gd name="T6" fmla="*/ 442 w 1320"/>
              <a:gd name="T7" fmla="*/ 1630 h 1822"/>
              <a:gd name="T8" fmla="*/ 446 w 1320"/>
              <a:gd name="T9" fmla="*/ 1652 h 1822"/>
              <a:gd name="T10" fmla="*/ 456 w 1320"/>
              <a:gd name="T11" fmla="*/ 1656 h 1822"/>
              <a:gd name="T12" fmla="*/ 458 w 1320"/>
              <a:gd name="T13" fmla="*/ 1822 h 1822"/>
              <a:gd name="T14" fmla="*/ 1318 w 1320"/>
              <a:gd name="T15" fmla="*/ 1816 h 1822"/>
              <a:gd name="T16" fmla="*/ 1308 w 1320"/>
              <a:gd name="T17" fmla="*/ 1676 h 1822"/>
              <a:gd name="T18" fmla="*/ 1282 w 1320"/>
              <a:gd name="T19" fmla="*/ 1644 h 1822"/>
              <a:gd name="T20" fmla="*/ 1168 w 1320"/>
              <a:gd name="T21" fmla="*/ 1608 h 1822"/>
              <a:gd name="T22" fmla="*/ 1084 w 1320"/>
              <a:gd name="T23" fmla="*/ 1638 h 1822"/>
              <a:gd name="T24" fmla="*/ 1096 w 1320"/>
              <a:gd name="T25" fmla="*/ 1606 h 1822"/>
              <a:gd name="T26" fmla="*/ 1112 w 1320"/>
              <a:gd name="T27" fmla="*/ 1536 h 1822"/>
              <a:gd name="T28" fmla="*/ 1132 w 1320"/>
              <a:gd name="T29" fmla="*/ 1334 h 1822"/>
              <a:gd name="T30" fmla="*/ 1144 w 1320"/>
              <a:gd name="T31" fmla="*/ 1112 h 1822"/>
              <a:gd name="T32" fmla="*/ 1130 w 1320"/>
              <a:gd name="T33" fmla="*/ 878 h 1822"/>
              <a:gd name="T34" fmla="*/ 1106 w 1320"/>
              <a:gd name="T35" fmla="*/ 734 h 1822"/>
              <a:gd name="T36" fmla="*/ 1046 w 1320"/>
              <a:gd name="T37" fmla="*/ 560 h 1822"/>
              <a:gd name="T38" fmla="*/ 830 w 1320"/>
              <a:gd name="T39" fmla="*/ 436 h 1822"/>
              <a:gd name="T40" fmla="*/ 758 w 1320"/>
              <a:gd name="T41" fmla="*/ 380 h 1822"/>
              <a:gd name="T42" fmla="*/ 758 w 1320"/>
              <a:gd name="T43" fmla="*/ 368 h 1822"/>
              <a:gd name="T44" fmla="*/ 744 w 1320"/>
              <a:gd name="T45" fmla="*/ 314 h 1822"/>
              <a:gd name="T46" fmla="*/ 748 w 1320"/>
              <a:gd name="T47" fmla="*/ 242 h 1822"/>
              <a:gd name="T48" fmla="*/ 740 w 1320"/>
              <a:gd name="T49" fmla="*/ 92 h 1822"/>
              <a:gd name="T50" fmla="*/ 660 w 1320"/>
              <a:gd name="T51" fmla="*/ 16 h 1822"/>
              <a:gd name="T52" fmla="*/ 590 w 1320"/>
              <a:gd name="T53" fmla="*/ 0 h 1822"/>
              <a:gd name="T54" fmla="*/ 504 w 1320"/>
              <a:gd name="T55" fmla="*/ 22 h 1822"/>
              <a:gd name="T56" fmla="*/ 436 w 1320"/>
              <a:gd name="T57" fmla="*/ 62 h 1822"/>
              <a:gd name="T58" fmla="*/ 396 w 1320"/>
              <a:gd name="T59" fmla="*/ 96 h 1822"/>
              <a:gd name="T60" fmla="*/ 394 w 1320"/>
              <a:gd name="T61" fmla="*/ 130 h 1822"/>
              <a:gd name="T62" fmla="*/ 420 w 1320"/>
              <a:gd name="T63" fmla="*/ 228 h 1822"/>
              <a:gd name="T64" fmla="*/ 442 w 1320"/>
              <a:gd name="T65" fmla="*/ 256 h 1822"/>
              <a:gd name="T66" fmla="*/ 434 w 1320"/>
              <a:gd name="T67" fmla="*/ 310 h 1822"/>
              <a:gd name="T68" fmla="*/ 446 w 1320"/>
              <a:gd name="T69" fmla="*/ 336 h 1822"/>
              <a:gd name="T70" fmla="*/ 470 w 1320"/>
              <a:gd name="T71" fmla="*/ 348 h 1822"/>
              <a:gd name="T72" fmla="*/ 492 w 1320"/>
              <a:gd name="T73" fmla="*/ 408 h 1822"/>
              <a:gd name="T74" fmla="*/ 562 w 1320"/>
              <a:gd name="T75" fmla="*/ 436 h 1822"/>
              <a:gd name="T76" fmla="*/ 582 w 1320"/>
              <a:gd name="T77" fmla="*/ 470 h 1822"/>
              <a:gd name="T78" fmla="*/ 464 w 1320"/>
              <a:gd name="T79" fmla="*/ 604 h 1822"/>
              <a:gd name="T80" fmla="*/ 396 w 1320"/>
              <a:gd name="T81" fmla="*/ 806 h 1822"/>
              <a:gd name="T82" fmla="*/ 372 w 1320"/>
              <a:gd name="T83" fmla="*/ 810 h 1822"/>
              <a:gd name="T84" fmla="*/ 260 w 1320"/>
              <a:gd name="T85" fmla="*/ 732 h 1822"/>
              <a:gd name="T86" fmla="*/ 198 w 1320"/>
              <a:gd name="T87" fmla="*/ 668 h 1822"/>
              <a:gd name="T88" fmla="*/ 132 w 1320"/>
              <a:gd name="T89" fmla="*/ 668 h 1822"/>
              <a:gd name="T90" fmla="*/ 84 w 1320"/>
              <a:gd name="T91" fmla="*/ 662 h 1822"/>
              <a:gd name="T92" fmla="*/ 10 w 1320"/>
              <a:gd name="T93" fmla="*/ 590 h 1822"/>
              <a:gd name="T94" fmla="*/ 42 w 1320"/>
              <a:gd name="T95" fmla="*/ 648 h 1822"/>
              <a:gd name="T96" fmla="*/ 36 w 1320"/>
              <a:gd name="T97" fmla="*/ 662 h 1822"/>
              <a:gd name="T98" fmla="*/ 50 w 1320"/>
              <a:gd name="T99" fmla="*/ 698 h 1822"/>
              <a:gd name="T100" fmla="*/ 64 w 1320"/>
              <a:gd name="T101" fmla="*/ 730 h 1822"/>
              <a:gd name="T102" fmla="*/ 88 w 1320"/>
              <a:gd name="T103" fmla="*/ 760 h 1822"/>
              <a:gd name="T104" fmla="*/ 102 w 1320"/>
              <a:gd name="T105" fmla="*/ 790 h 1822"/>
              <a:gd name="T106" fmla="*/ 124 w 1320"/>
              <a:gd name="T107" fmla="*/ 820 h 1822"/>
              <a:gd name="T108" fmla="*/ 158 w 1320"/>
              <a:gd name="T109" fmla="*/ 844 h 1822"/>
              <a:gd name="T110" fmla="*/ 436 w 1320"/>
              <a:gd name="T111" fmla="*/ 1016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1822">
                <a:moveTo>
                  <a:pt x="436" y="1016"/>
                </a:moveTo>
                <a:lnTo>
                  <a:pt x="436" y="1016"/>
                </a:lnTo>
                <a:lnTo>
                  <a:pt x="442" y="1020"/>
                </a:lnTo>
                <a:lnTo>
                  <a:pt x="444" y="1026"/>
                </a:lnTo>
                <a:lnTo>
                  <a:pt x="442" y="1166"/>
                </a:lnTo>
                <a:lnTo>
                  <a:pt x="442" y="1166"/>
                </a:lnTo>
                <a:lnTo>
                  <a:pt x="442" y="1182"/>
                </a:lnTo>
                <a:lnTo>
                  <a:pt x="444" y="1224"/>
                </a:lnTo>
                <a:lnTo>
                  <a:pt x="444" y="1224"/>
                </a:lnTo>
                <a:lnTo>
                  <a:pt x="444" y="1240"/>
                </a:lnTo>
                <a:lnTo>
                  <a:pt x="446" y="1288"/>
                </a:lnTo>
                <a:lnTo>
                  <a:pt x="446" y="1288"/>
                </a:lnTo>
                <a:lnTo>
                  <a:pt x="446" y="1296"/>
                </a:lnTo>
                <a:lnTo>
                  <a:pt x="444" y="1304"/>
                </a:lnTo>
                <a:lnTo>
                  <a:pt x="438" y="1318"/>
                </a:lnTo>
                <a:lnTo>
                  <a:pt x="438" y="1318"/>
                </a:lnTo>
                <a:lnTo>
                  <a:pt x="438" y="1326"/>
                </a:lnTo>
                <a:lnTo>
                  <a:pt x="440" y="1332"/>
                </a:lnTo>
                <a:lnTo>
                  <a:pt x="440" y="1334"/>
                </a:lnTo>
                <a:lnTo>
                  <a:pt x="440" y="1334"/>
                </a:lnTo>
                <a:lnTo>
                  <a:pt x="442" y="1342"/>
                </a:lnTo>
                <a:lnTo>
                  <a:pt x="444" y="1350"/>
                </a:lnTo>
                <a:lnTo>
                  <a:pt x="442" y="1630"/>
                </a:lnTo>
                <a:lnTo>
                  <a:pt x="442" y="1630"/>
                </a:lnTo>
                <a:lnTo>
                  <a:pt x="442" y="1646"/>
                </a:lnTo>
                <a:lnTo>
                  <a:pt x="442" y="1646"/>
                </a:lnTo>
                <a:lnTo>
                  <a:pt x="442" y="1646"/>
                </a:lnTo>
                <a:lnTo>
                  <a:pt x="442" y="1648"/>
                </a:lnTo>
                <a:lnTo>
                  <a:pt x="444" y="1650"/>
                </a:lnTo>
                <a:lnTo>
                  <a:pt x="446" y="1652"/>
                </a:lnTo>
                <a:lnTo>
                  <a:pt x="450" y="1652"/>
                </a:lnTo>
                <a:lnTo>
                  <a:pt x="450" y="1652"/>
                </a:lnTo>
                <a:lnTo>
                  <a:pt x="450" y="1652"/>
                </a:lnTo>
                <a:lnTo>
                  <a:pt x="452" y="1652"/>
                </a:lnTo>
                <a:lnTo>
                  <a:pt x="454" y="1654"/>
                </a:lnTo>
                <a:lnTo>
                  <a:pt x="456" y="1656"/>
                </a:lnTo>
                <a:lnTo>
                  <a:pt x="456" y="1658"/>
                </a:lnTo>
                <a:lnTo>
                  <a:pt x="454" y="1814"/>
                </a:lnTo>
                <a:lnTo>
                  <a:pt x="454" y="1814"/>
                </a:lnTo>
                <a:lnTo>
                  <a:pt x="454" y="1816"/>
                </a:lnTo>
                <a:lnTo>
                  <a:pt x="456" y="1820"/>
                </a:lnTo>
                <a:lnTo>
                  <a:pt x="458" y="1822"/>
                </a:lnTo>
                <a:lnTo>
                  <a:pt x="460" y="1822"/>
                </a:lnTo>
                <a:lnTo>
                  <a:pt x="1312" y="1822"/>
                </a:lnTo>
                <a:lnTo>
                  <a:pt x="1312" y="1822"/>
                </a:lnTo>
                <a:lnTo>
                  <a:pt x="1314" y="1822"/>
                </a:lnTo>
                <a:lnTo>
                  <a:pt x="1318" y="1820"/>
                </a:lnTo>
                <a:lnTo>
                  <a:pt x="1318" y="1816"/>
                </a:lnTo>
                <a:lnTo>
                  <a:pt x="1320" y="1814"/>
                </a:lnTo>
                <a:lnTo>
                  <a:pt x="1320" y="1814"/>
                </a:lnTo>
                <a:lnTo>
                  <a:pt x="1318" y="1766"/>
                </a:lnTo>
                <a:lnTo>
                  <a:pt x="1314" y="1702"/>
                </a:lnTo>
                <a:lnTo>
                  <a:pt x="1314" y="1702"/>
                </a:lnTo>
                <a:lnTo>
                  <a:pt x="1308" y="1676"/>
                </a:lnTo>
                <a:lnTo>
                  <a:pt x="1302" y="1660"/>
                </a:lnTo>
                <a:lnTo>
                  <a:pt x="1298" y="1654"/>
                </a:lnTo>
                <a:lnTo>
                  <a:pt x="1296" y="1652"/>
                </a:lnTo>
                <a:lnTo>
                  <a:pt x="1296" y="1652"/>
                </a:lnTo>
                <a:lnTo>
                  <a:pt x="1282" y="1644"/>
                </a:lnTo>
                <a:lnTo>
                  <a:pt x="1282" y="1644"/>
                </a:lnTo>
                <a:lnTo>
                  <a:pt x="1204" y="1608"/>
                </a:lnTo>
                <a:lnTo>
                  <a:pt x="1204" y="1608"/>
                </a:lnTo>
                <a:lnTo>
                  <a:pt x="1198" y="1606"/>
                </a:lnTo>
                <a:lnTo>
                  <a:pt x="1192" y="1604"/>
                </a:lnTo>
                <a:lnTo>
                  <a:pt x="1180" y="1606"/>
                </a:lnTo>
                <a:lnTo>
                  <a:pt x="1168" y="1608"/>
                </a:lnTo>
                <a:lnTo>
                  <a:pt x="1168" y="1608"/>
                </a:lnTo>
                <a:lnTo>
                  <a:pt x="1154" y="1614"/>
                </a:lnTo>
                <a:lnTo>
                  <a:pt x="1088" y="1638"/>
                </a:lnTo>
                <a:lnTo>
                  <a:pt x="1088" y="1638"/>
                </a:lnTo>
                <a:lnTo>
                  <a:pt x="1086" y="1638"/>
                </a:lnTo>
                <a:lnTo>
                  <a:pt x="1084" y="1638"/>
                </a:lnTo>
                <a:lnTo>
                  <a:pt x="1082" y="1636"/>
                </a:lnTo>
                <a:lnTo>
                  <a:pt x="1084" y="1632"/>
                </a:lnTo>
                <a:lnTo>
                  <a:pt x="1088" y="1616"/>
                </a:lnTo>
                <a:lnTo>
                  <a:pt x="1088" y="1616"/>
                </a:lnTo>
                <a:lnTo>
                  <a:pt x="1090" y="1610"/>
                </a:lnTo>
                <a:lnTo>
                  <a:pt x="1096" y="1606"/>
                </a:lnTo>
                <a:lnTo>
                  <a:pt x="1096" y="1606"/>
                </a:lnTo>
                <a:lnTo>
                  <a:pt x="1100" y="1602"/>
                </a:lnTo>
                <a:lnTo>
                  <a:pt x="1104" y="1596"/>
                </a:lnTo>
                <a:lnTo>
                  <a:pt x="1110" y="1552"/>
                </a:lnTo>
                <a:lnTo>
                  <a:pt x="1110" y="1552"/>
                </a:lnTo>
                <a:lnTo>
                  <a:pt x="1112" y="1536"/>
                </a:lnTo>
                <a:lnTo>
                  <a:pt x="1122" y="1496"/>
                </a:lnTo>
                <a:lnTo>
                  <a:pt x="1122" y="1496"/>
                </a:lnTo>
                <a:lnTo>
                  <a:pt x="1124" y="1480"/>
                </a:lnTo>
                <a:lnTo>
                  <a:pt x="1132" y="1350"/>
                </a:lnTo>
                <a:lnTo>
                  <a:pt x="1132" y="1350"/>
                </a:lnTo>
                <a:lnTo>
                  <a:pt x="1132" y="1334"/>
                </a:lnTo>
                <a:lnTo>
                  <a:pt x="1146" y="1232"/>
                </a:lnTo>
                <a:lnTo>
                  <a:pt x="1146" y="1232"/>
                </a:lnTo>
                <a:lnTo>
                  <a:pt x="1148" y="1216"/>
                </a:lnTo>
                <a:lnTo>
                  <a:pt x="1146" y="1128"/>
                </a:lnTo>
                <a:lnTo>
                  <a:pt x="1146" y="1128"/>
                </a:lnTo>
                <a:lnTo>
                  <a:pt x="1144" y="1112"/>
                </a:lnTo>
                <a:lnTo>
                  <a:pt x="1140" y="990"/>
                </a:lnTo>
                <a:lnTo>
                  <a:pt x="1140" y="990"/>
                </a:lnTo>
                <a:lnTo>
                  <a:pt x="1140" y="974"/>
                </a:lnTo>
                <a:lnTo>
                  <a:pt x="1132" y="894"/>
                </a:lnTo>
                <a:lnTo>
                  <a:pt x="1132" y="894"/>
                </a:lnTo>
                <a:lnTo>
                  <a:pt x="1130" y="878"/>
                </a:lnTo>
                <a:lnTo>
                  <a:pt x="1110" y="782"/>
                </a:lnTo>
                <a:lnTo>
                  <a:pt x="1110" y="782"/>
                </a:lnTo>
                <a:lnTo>
                  <a:pt x="1108" y="766"/>
                </a:lnTo>
                <a:lnTo>
                  <a:pt x="1108" y="750"/>
                </a:lnTo>
                <a:lnTo>
                  <a:pt x="1108" y="750"/>
                </a:lnTo>
                <a:lnTo>
                  <a:pt x="1106" y="734"/>
                </a:lnTo>
                <a:lnTo>
                  <a:pt x="1106" y="734"/>
                </a:lnTo>
                <a:lnTo>
                  <a:pt x="1082" y="664"/>
                </a:lnTo>
                <a:lnTo>
                  <a:pt x="1054" y="576"/>
                </a:lnTo>
                <a:lnTo>
                  <a:pt x="1054" y="576"/>
                </a:lnTo>
                <a:lnTo>
                  <a:pt x="1052" y="568"/>
                </a:lnTo>
                <a:lnTo>
                  <a:pt x="1046" y="560"/>
                </a:lnTo>
                <a:lnTo>
                  <a:pt x="1030" y="542"/>
                </a:lnTo>
                <a:lnTo>
                  <a:pt x="1010" y="526"/>
                </a:lnTo>
                <a:lnTo>
                  <a:pt x="1010" y="526"/>
                </a:lnTo>
                <a:lnTo>
                  <a:pt x="996" y="516"/>
                </a:lnTo>
                <a:lnTo>
                  <a:pt x="830" y="436"/>
                </a:lnTo>
                <a:lnTo>
                  <a:pt x="830" y="436"/>
                </a:lnTo>
                <a:lnTo>
                  <a:pt x="824" y="432"/>
                </a:lnTo>
                <a:lnTo>
                  <a:pt x="818" y="426"/>
                </a:lnTo>
                <a:lnTo>
                  <a:pt x="776" y="384"/>
                </a:lnTo>
                <a:lnTo>
                  <a:pt x="776" y="384"/>
                </a:lnTo>
                <a:lnTo>
                  <a:pt x="770" y="382"/>
                </a:lnTo>
                <a:lnTo>
                  <a:pt x="758" y="380"/>
                </a:lnTo>
                <a:lnTo>
                  <a:pt x="750" y="376"/>
                </a:lnTo>
                <a:lnTo>
                  <a:pt x="750" y="376"/>
                </a:lnTo>
                <a:lnTo>
                  <a:pt x="752" y="374"/>
                </a:lnTo>
                <a:lnTo>
                  <a:pt x="752" y="374"/>
                </a:lnTo>
                <a:lnTo>
                  <a:pt x="756" y="370"/>
                </a:lnTo>
                <a:lnTo>
                  <a:pt x="758" y="368"/>
                </a:lnTo>
                <a:lnTo>
                  <a:pt x="758" y="366"/>
                </a:lnTo>
                <a:lnTo>
                  <a:pt x="758" y="354"/>
                </a:lnTo>
                <a:lnTo>
                  <a:pt x="758" y="354"/>
                </a:lnTo>
                <a:lnTo>
                  <a:pt x="750" y="340"/>
                </a:lnTo>
                <a:lnTo>
                  <a:pt x="744" y="314"/>
                </a:lnTo>
                <a:lnTo>
                  <a:pt x="744" y="314"/>
                </a:lnTo>
                <a:lnTo>
                  <a:pt x="740" y="298"/>
                </a:lnTo>
                <a:lnTo>
                  <a:pt x="738" y="282"/>
                </a:lnTo>
                <a:lnTo>
                  <a:pt x="738" y="282"/>
                </a:lnTo>
                <a:lnTo>
                  <a:pt x="738" y="276"/>
                </a:lnTo>
                <a:lnTo>
                  <a:pt x="740" y="268"/>
                </a:lnTo>
                <a:lnTo>
                  <a:pt x="748" y="242"/>
                </a:lnTo>
                <a:lnTo>
                  <a:pt x="748" y="242"/>
                </a:lnTo>
                <a:lnTo>
                  <a:pt x="750" y="226"/>
                </a:lnTo>
                <a:lnTo>
                  <a:pt x="752" y="122"/>
                </a:lnTo>
                <a:lnTo>
                  <a:pt x="752" y="122"/>
                </a:lnTo>
                <a:lnTo>
                  <a:pt x="748" y="108"/>
                </a:lnTo>
                <a:lnTo>
                  <a:pt x="740" y="92"/>
                </a:lnTo>
                <a:lnTo>
                  <a:pt x="740" y="92"/>
                </a:lnTo>
                <a:lnTo>
                  <a:pt x="732" y="80"/>
                </a:lnTo>
                <a:lnTo>
                  <a:pt x="674" y="20"/>
                </a:lnTo>
                <a:lnTo>
                  <a:pt x="674" y="20"/>
                </a:lnTo>
                <a:lnTo>
                  <a:pt x="668" y="18"/>
                </a:lnTo>
                <a:lnTo>
                  <a:pt x="660" y="16"/>
                </a:lnTo>
                <a:lnTo>
                  <a:pt x="638" y="14"/>
                </a:lnTo>
                <a:lnTo>
                  <a:pt x="638" y="14"/>
                </a:lnTo>
                <a:lnTo>
                  <a:pt x="624" y="10"/>
                </a:lnTo>
                <a:lnTo>
                  <a:pt x="598" y="0"/>
                </a:lnTo>
                <a:lnTo>
                  <a:pt x="598" y="0"/>
                </a:lnTo>
                <a:lnTo>
                  <a:pt x="590" y="0"/>
                </a:lnTo>
                <a:lnTo>
                  <a:pt x="582" y="0"/>
                </a:lnTo>
                <a:lnTo>
                  <a:pt x="552" y="10"/>
                </a:lnTo>
                <a:lnTo>
                  <a:pt x="552" y="10"/>
                </a:lnTo>
                <a:lnTo>
                  <a:pt x="538" y="16"/>
                </a:lnTo>
                <a:lnTo>
                  <a:pt x="504" y="22"/>
                </a:lnTo>
                <a:lnTo>
                  <a:pt x="504" y="22"/>
                </a:lnTo>
                <a:lnTo>
                  <a:pt x="498" y="26"/>
                </a:lnTo>
                <a:lnTo>
                  <a:pt x="492" y="30"/>
                </a:lnTo>
                <a:lnTo>
                  <a:pt x="448" y="56"/>
                </a:lnTo>
                <a:lnTo>
                  <a:pt x="448" y="56"/>
                </a:lnTo>
                <a:lnTo>
                  <a:pt x="444" y="60"/>
                </a:lnTo>
                <a:lnTo>
                  <a:pt x="436" y="62"/>
                </a:lnTo>
                <a:lnTo>
                  <a:pt x="424" y="64"/>
                </a:lnTo>
                <a:lnTo>
                  <a:pt x="406" y="86"/>
                </a:lnTo>
                <a:lnTo>
                  <a:pt x="406" y="86"/>
                </a:lnTo>
                <a:lnTo>
                  <a:pt x="400" y="90"/>
                </a:lnTo>
                <a:lnTo>
                  <a:pt x="396" y="96"/>
                </a:lnTo>
                <a:lnTo>
                  <a:pt x="396" y="96"/>
                </a:lnTo>
                <a:lnTo>
                  <a:pt x="396" y="96"/>
                </a:lnTo>
                <a:lnTo>
                  <a:pt x="394" y="102"/>
                </a:lnTo>
                <a:lnTo>
                  <a:pt x="392" y="108"/>
                </a:lnTo>
                <a:lnTo>
                  <a:pt x="390" y="118"/>
                </a:lnTo>
                <a:lnTo>
                  <a:pt x="392" y="124"/>
                </a:lnTo>
                <a:lnTo>
                  <a:pt x="394" y="130"/>
                </a:lnTo>
                <a:lnTo>
                  <a:pt x="416" y="136"/>
                </a:lnTo>
                <a:lnTo>
                  <a:pt x="416" y="136"/>
                </a:lnTo>
                <a:lnTo>
                  <a:pt x="418" y="142"/>
                </a:lnTo>
                <a:lnTo>
                  <a:pt x="420" y="150"/>
                </a:lnTo>
                <a:lnTo>
                  <a:pt x="420" y="228"/>
                </a:lnTo>
                <a:lnTo>
                  <a:pt x="420" y="228"/>
                </a:lnTo>
                <a:lnTo>
                  <a:pt x="422" y="234"/>
                </a:lnTo>
                <a:lnTo>
                  <a:pt x="426" y="240"/>
                </a:lnTo>
                <a:lnTo>
                  <a:pt x="432" y="244"/>
                </a:lnTo>
                <a:lnTo>
                  <a:pt x="432" y="244"/>
                </a:lnTo>
                <a:lnTo>
                  <a:pt x="438" y="250"/>
                </a:lnTo>
                <a:lnTo>
                  <a:pt x="442" y="256"/>
                </a:lnTo>
                <a:lnTo>
                  <a:pt x="442" y="258"/>
                </a:lnTo>
                <a:lnTo>
                  <a:pt x="442" y="258"/>
                </a:lnTo>
                <a:lnTo>
                  <a:pt x="444" y="264"/>
                </a:lnTo>
                <a:lnTo>
                  <a:pt x="444" y="272"/>
                </a:lnTo>
                <a:lnTo>
                  <a:pt x="434" y="310"/>
                </a:lnTo>
                <a:lnTo>
                  <a:pt x="434" y="310"/>
                </a:lnTo>
                <a:lnTo>
                  <a:pt x="432" y="318"/>
                </a:lnTo>
                <a:lnTo>
                  <a:pt x="434" y="324"/>
                </a:lnTo>
                <a:lnTo>
                  <a:pt x="436" y="328"/>
                </a:lnTo>
                <a:lnTo>
                  <a:pt x="436" y="328"/>
                </a:lnTo>
                <a:lnTo>
                  <a:pt x="440" y="334"/>
                </a:lnTo>
                <a:lnTo>
                  <a:pt x="446" y="336"/>
                </a:lnTo>
                <a:lnTo>
                  <a:pt x="454" y="336"/>
                </a:lnTo>
                <a:lnTo>
                  <a:pt x="454" y="336"/>
                </a:lnTo>
                <a:lnTo>
                  <a:pt x="458" y="338"/>
                </a:lnTo>
                <a:lnTo>
                  <a:pt x="464" y="342"/>
                </a:lnTo>
                <a:lnTo>
                  <a:pt x="470" y="348"/>
                </a:lnTo>
                <a:lnTo>
                  <a:pt x="470" y="348"/>
                </a:lnTo>
                <a:lnTo>
                  <a:pt x="476" y="376"/>
                </a:lnTo>
                <a:lnTo>
                  <a:pt x="476" y="376"/>
                </a:lnTo>
                <a:lnTo>
                  <a:pt x="482" y="386"/>
                </a:lnTo>
                <a:lnTo>
                  <a:pt x="488" y="398"/>
                </a:lnTo>
                <a:lnTo>
                  <a:pt x="492" y="408"/>
                </a:lnTo>
                <a:lnTo>
                  <a:pt x="492" y="408"/>
                </a:lnTo>
                <a:lnTo>
                  <a:pt x="500" y="422"/>
                </a:lnTo>
                <a:lnTo>
                  <a:pt x="506" y="432"/>
                </a:lnTo>
                <a:lnTo>
                  <a:pt x="506" y="432"/>
                </a:lnTo>
                <a:lnTo>
                  <a:pt x="512" y="436"/>
                </a:lnTo>
                <a:lnTo>
                  <a:pt x="518" y="438"/>
                </a:lnTo>
                <a:lnTo>
                  <a:pt x="562" y="436"/>
                </a:lnTo>
                <a:lnTo>
                  <a:pt x="562" y="436"/>
                </a:lnTo>
                <a:lnTo>
                  <a:pt x="568" y="438"/>
                </a:lnTo>
                <a:lnTo>
                  <a:pt x="572" y="442"/>
                </a:lnTo>
                <a:lnTo>
                  <a:pt x="578" y="456"/>
                </a:lnTo>
                <a:lnTo>
                  <a:pt x="578" y="456"/>
                </a:lnTo>
                <a:lnTo>
                  <a:pt x="582" y="470"/>
                </a:lnTo>
                <a:lnTo>
                  <a:pt x="582" y="472"/>
                </a:lnTo>
                <a:lnTo>
                  <a:pt x="580" y="472"/>
                </a:lnTo>
                <a:lnTo>
                  <a:pt x="482" y="548"/>
                </a:lnTo>
                <a:lnTo>
                  <a:pt x="482" y="548"/>
                </a:lnTo>
                <a:lnTo>
                  <a:pt x="476" y="562"/>
                </a:lnTo>
                <a:lnTo>
                  <a:pt x="464" y="604"/>
                </a:lnTo>
                <a:lnTo>
                  <a:pt x="464" y="604"/>
                </a:lnTo>
                <a:lnTo>
                  <a:pt x="460" y="618"/>
                </a:lnTo>
                <a:lnTo>
                  <a:pt x="404" y="774"/>
                </a:lnTo>
                <a:lnTo>
                  <a:pt x="404" y="774"/>
                </a:lnTo>
                <a:lnTo>
                  <a:pt x="400" y="790"/>
                </a:lnTo>
                <a:lnTo>
                  <a:pt x="396" y="806"/>
                </a:lnTo>
                <a:lnTo>
                  <a:pt x="396" y="806"/>
                </a:lnTo>
                <a:lnTo>
                  <a:pt x="392" y="812"/>
                </a:lnTo>
                <a:lnTo>
                  <a:pt x="386" y="814"/>
                </a:lnTo>
                <a:lnTo>
                  <a:pt x="386" y="814"/>
                </a:lnTo>
                <a:lnTo>
                  <a:pt x="380" y="812"/>
                </a:lnTo>
                <a:lnTo>
                  <a:pt x="372" y="810"/>
                </a:lnTo>
                <a:lnTo>
                  <a:pt x="346" y="796"/>
                </a:lnTo>
                <a:lnTo>
                  <a:pt x="346" y="796"/>
                </a:lnTo>
                <a:lnTo>
                  <a:pt x="334" y="788"/>
                </a:lnTo>
                <a:lnTo>
                  <a:pt x="268" y="740"/>
                </a:lnTo>
                <a:lnTo>
                  <a:pt x="268" y="740"/>
                </a:lnTo>
                <a:lnTo>
                  <a:pt x="260" y="732"/>
                </a:lnTo>
                <a:lnTo>
                  <a:pt x="260" y="732"/>
                </a:lnTo>
                <a:lnTo>
                  <a:pt x="252" y="722"/>
                </a:lnTo>
                <a:lnTo>
                  <a:pt x="212" y="674"/>
                </a:lnTo>
                <a:lnTo>
                  <a:pt x="212" y="674"/>
                </a:lnTo>
                <a:lnTo>
                  <a:pt x="206" y="670"/>
                </a:lnTo>
                <a:lnTo>
                  <a:pt x="198" y="668"/>
                </a:lnTo>
                <a:lnTo>
                  <a:pt x="166" y="660"/>
                </a:lnTo>
                <a:lnTo>
                  <a:pt x="166" y="660"/>
                </a:lnTo>
                <a:lnTo>
                  <a:pt x="158" y="660"/>
                </a:lnTo>
                <a:lnTo>
                  <a:pt x="150" y="662"/>
                </a:lnTo>
                <a:lnTo>
                  <a:pt x="132" y="668"/>
                </a:lnTo>
                <a:lnTo>
                  <a:pt x="132" y="668"/>
                </a:lnTo>
                <a:lnTo>
                  <a:pt x="124" y="668"/>
                </a:lnTo>
                <a:lnTo>
                  <a:pt x="116" y="670"/>
                </a:lnTo>
                <a:lnTo>
                  <a:pt x="98" y="668"/>
                </a:lnTo>
                <a:lnTo>
                  <a:pt x="98" y="668"/>
                </a:lnTo>
                <a:lnTo>
                  <a:pt x="90" y="666"/>
                </a:lnTo>
                <a:lnTo>
                  <a:pt x="84" y="662"/>
                </a:lnTo>
                <a:lnTo>
                  <a:pt x="20" y="590"/>
                </a:lnTo>
                <a:lnTo>
                  <a:pt x="20" y="590"/>
                </a:lnTo>
                <a:lnTo>
                  <a:pt x="18" y="588"/>
                </a:lnTo>
                <a:lnTo>
                  <a:pt x="14" y="588"/>
                </a:lnTo>
                <a:lnTo>
                  <a:pt x="12" y="588"/>
                </a:lnTo>
                <a:lnTo>
                  <a:pt x="10" y="590"/>
                </a:lnTo>
                <a:lnTo>
                  <a:pt x="0" y="592"/>
                </a:lnTo>
                <a:lnTo>
                  <a:pt x="0" y="592"/>
                </a:lnTo>
                <a:lnTo>
                  <a:pt x="2" y="600"/>
                </a:lnTo>
                <a:lnTo>
                  <a:pt x="6" y="606"/>
                </a:lnTo>
                <a:lnTo>
                  <a:pt x="42" y="648"/>
                </a:lnTo>
                <a:lnTo>
                  <a:pt x="42" y="648"/>
                </a:lnTo>
                <a:lnTo>
                  <a:pt x="42" y="650"/>
                </a:lnTo>
                <a:lnTo>
                  <a:pt x="44" y="654"/>
                </a:lnTo>
                <a:lnTo>
                  <a:pt x="42" y="656"/>
                </a:lnTo>
                <a:lnTo>
                  <a:pt x="40" y="658"/>
                </a:lnTo>
                <a:lnTo>
                  <a:pt x="40" y="658"/>
                </a:lnTo>
                <a:lnTo>
                  <a:pt x="36" y="662"/>
                </a:lnTo>
                <a:lnTo>
                  <a:pt x="34" y="670"/>
                </a:lnTo>
                <a:lnTo>
                  <a:pt x="34" y="672"/>
                </a:lnTo>
                <a:lnTo>
                  <a:pt x="34" y="672"/>
                </a:lnTo>
                <a:lnTo>
                  <a:pt x="34" y="680"/>
                </a:lnTo>
                <a:lnTo>
                  <a:pt x="38" y="686"/>
                </a:lnTo>
                <a:lnTo>
                  <a:pt x="50" y="698"/>
                </a:lnTo>
                <a:lnTo>
                  <a:pt x="50" y="698"/>
                </a:lnTo>
                <a:lnTo>
                  <a:pt x="54" y="704"/>
                </a:lnTo>
                <a:lnTo>
                  <a:pt x="56" y="712"/>
                </a:lnTo>
                <a:lnTo>
                  <a:pt x="50" y="722"/>
                </a:lnTo>
                <a:lnTo>
                  <a:pt x="50" y="722"/>
                </a:lnTo>
                <a:lnTo>
                  <a:pt x="64" y="730"/>
                </a:lnTo>
                <a:lnTo>
                  <a:pt x="80" y="742"/>
                </a:lnTo>
                <a:lnTo>
                  <a:pt x="80" y="742"/>
                </a:lnTo>
                <a:lnTo>
                  <a:pt x="84" y="748"/>
                </a:lnTo>
                <a:lnTo>
                  <a:pt x="88" y="754"/>
                </a:lnTo>
                <a:lnTo>
                  <a:pt x="88" y="760"/>
                </a:lnTo>
                <a:lnTo>
                  <a:pt x="88" y="760"/>
                </a:lnTo>
                <a:lnTo>
                  <a:pt x="90" y="768"/>
                </a:lnTo>
                <a:lnTo>
                  <a:pt x="94" y="774"/>
                </a:lnTo>
                <a:lnTo>
                  <a:pt x="94" y="776"/>
                </a:lnTo>
                <a:lnTo>
                  <a:pt x="94" y="776"/>
                </a:lnTo>
                <a:lnTo>
                  <a:pt x="98" y="782"/>
                </a:lnTo>
                <a:lnTo>
                  <a:pt x="102" y="790"/>
                </a:lnTo>
                <a:lnTo>
                  <a:pt x="104" y="798"/>
                </a:lnTo>
                <a:lnTo>
                  <a:pt x="104" y="798"/>
                </a:lnTo>
                <a:lnTo>
                  <a:pt x="106" y="804"/>
                </a:lnTo>
                <a:lnTo>
                  <a:pt x="112" y="810"/>
                </a:lnTo>
                <a:lnTo>
                  <a:pt x="112" y="810"/>
                </a:lnTo>
                <a:lnTo>
                  <a:pt x="124" y="820"/>
                </a:lnTo>
                <a:lnTo>
                  <a:pt x="126" y="822"/>
                </a:lnTo>
                <a:lnTo>
                  <a:pt x="126" y="822"/>
                </a:lnTo>
                <a:lnTo>
                  <a:pt x="138" y="830"/>
                </a:lnTo>
                <a:lnTo>
                  <a:pt x="154" y="840"/>
                </a:lnTo>
                <a:lnTo>
                  <a:pt x="154" y="840"/>
                </a:lnTo>
                <a:lnTo>
                  <a:pt x="158" y="844"/>
                </a:lnTo>
                <a:lnTo>
                  <a:pt x="160" y="850"/>
                </a:lnTo>
                <a:lnTo>
                  <a:pt x="152" y="902"/>
                </a:lnTo>
                <a:lnTo>
                  <a:pt x="152" y="902"/>
                </a:lnTo>
                <a:lnTo>
                  <a:pt x="154" y="908"/>
                </a:lnTo>
                <a:lnTo>
                  <a:pt x="158" y="912"/>
                </a:lnTo>
                <a:lnTo>
                  <a:pt x="436" y="10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テキスト ボックス 9"/>
          <p:cNvSpPr txBox="1"/>
          <p:nvPr/>
        </p:nvSpPr>
        <p:spPr>
          <a:xfrm>
            <a:off x="1012651" y="1092269"/>
            <a:ext cx="3212087" cy="369332"/>
          </a:xfrm>
          <a:prstGeom prst="rect">
            <a:avLst/>
          </a:prstGeom>
          <a:noFill/>
        </p:spPr>
        <p:txBody>
          <a:bodyPr wrap="none" rtlCol="0">
            <a:spAutoFit/>
          </a:bodyPr>
          <a:lstStyle/>
          <a:p>
            <a:r>
              <a:rPr kumimoji="1" lang="en-US" altLang="ja-JP" dirty="0" smtClean="0"/>
              <a:t>GPS</a:t>
            </a:r>
            <a:r>
              <a:rPr kumimoji="1" lang="ja-JP" altLang="en-US" dirty="0" smtClean="0"/>
              <a:t>（</a:t>
            </a:r>
            <a:r>
              <a:rPr kumimoji="1" lang="en-US" altLang="ja-JP" dirty="0" smtClean="0"/>
              <a:t>Global Positioning System</a:t>
            </a:r>
            <a:r>
              <a:rPr kumimoji="1" lang="ja-JP" altLang="en-US" dirty="0" smtClean="0"/>
              <a:t>）</a:t>
            </a:r>
            <a:endParaRPr kumimoji="1" lang="ja-JP" altLang="en-US" dirty="0"/>
          </a:p>
        </p:txBody>
      </p:sp>
      <p:sp>
        <p:nvSpPr>
          <p:cNvPr id="11" name="テキスト ボックス 10"/>
          <p:cNvSpPr txBox="1"/>
          <p:nvPr/>
        </p:nvSpPr>
        <p:spPr>
          <a:xfrm>
            <a:off x="5888242" y="1092269"/>
            <a:ext cx="938077" cy="369332"/>
          </a:xfrm>
          <a:prstGeom prst="rect">
            <a:avLst/>
          </a:prstGeom>
          <a:noFill/>
        </p:spPr>
        <p:txBody>
          <a:bodyPr wrap="none" rtlCol="0">
            <a:spAutoFit/>
          </a:bodyPr>
          <a:lstStyle/>
          <a:p>
            <a:r>
              <a:rPr kumimoji="1" lang="ja-JP" altLang="en-US" dirty="0" smtClean="0"/>
              <a:t>クラウド</a:t>
            </a:r>
            <a:endParaRPr kumimoji="1" lang="ja-JP" altLang="en-US" dirty="0"/>
          </a:p>
        </p:txBody>
      </p:sp>
      <p:sp>
        <p:nvSpPr>
          <p:cNvPr id="12" name="テキスト ボックス 11"/>
          <p:cNvSpPr txBox="1"/>
          <p:nvPr/>
        </p:nvSpPr>
        <p:spPr>
          <a:xfrm>
            <a:off x="5439859" y="3282014"/>
            <a:ext cx="1265090" cy="369332"/>
          </a:xfrm>
          <a:prstGeom prst="rect">
            <a:avLst/>
          </a:prstGeom>
          <a:noFill/>
        </p:spPr>
        <p:txBody>
          <a:bodyPr wrap="none" rtlCol="0">
            <a:spAutoFit/>
          </a:bodyPr>
          <a:lstStyle/>
          <a:p>
            <a:r>
              <a:rPr kumimoji="1" lang="ja-JP" altLang="en-US" dirty="0" smtClean="0"/>
              <a:t>地図データ</a:t>
            </a:r>
            <a:endParaRPr kumimoji="1" lang="ja-JP" altLang="en-US" dirty="0"/>
          </a:p>
        </p:txBody>
      </p:sp>
      <p:sp>
        <p:nvSpPr>
          <p:cNvPr id="13" name="テキスト ボックス 12"/>
          <p:cNvSpPr txBox="1"/>
          <p:nvPr/>
        </p:nvSpPr>
        <p:spPr>
          <a:xfrm>
            <a:off x="3049538" y="2601816"/>
            <a:ext cx="1107996" cy="369332"/>
          </a:xfrm>
          <a:prstGeom prst="rect">
            <a:avLst/>
          </a:prstGeom>
          <a:noFill/>
        </p:spPr>
        <p:txBody>
          <a:bodyPr wrap="none" rtlCol="0">
            <a:spAutoFit/>
          </a:bodyPr>
          <a:lstStyle/>
          <a:p>
            <a:r>
              <a:rPr kumimoji="1" lang="ja-JP" altLang="en-US" dirty="0" smtClean="0"/>
              <a:t>位置情報</a:t>
            </a:r>
            <a:endParaRPr kumimoji="1" lang="ja-JP" altLang="en-US" dirty="0"/>
          </a:p>
        </p:txBody>
      </p:sp>
      <p:sp>
        <p:nvSpPr>
          <p:cNvPr id="2" name="タイトル 1"/>
          <p:cNvSpPr>
            <a:spLocks noGrp="1"/>
          </p:cNvSpPr>
          <p:nvPr>
            <p:ph type="title"/>
          </p:nvPr>
        </p:nvSpPr>
        <p:spPr/>
        <p:txBody>
          <a:bodyPr/>
          <a:lstStyle/>
          <a:p>
            <a:r>
              <a:rPr lang="ja-JP" altLang="en-US" dirty="0"/>
              <a:t>モバイルデバイスが変えた</a:t>
            </a:r>
            <a:r>
              <a:rPr lang="en-US" altLang="ja-JP" dirty="0"/>
              <a:t>IT</a:t>
            </a:r>
            <a:r>
              <a:rPr lang="ja-JP" altLang="en-US" dirty="0"/>
              <a:t>利用シーン</a:t>
            </a:r>
            <a:endParaRPr kumimoji="1" lang="ja-JP" altLang="en-US" dirty="0"/>
          </a:p>
        </p:txBody>
      </p:sp>
    </p:spTree>
    <p:extLst>
      <p:ext uri="{BB962C8B-B14F-4D97-AF65-F5344CB8AC3E}">
        <p14:creationId xmlns:p14="http://schemas.microsoft.com/office/powerpoint/2010/main" val="141416591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図形グループ 21"/>
          <p:cNvGrpSpPr/>
          <p:nvPr/>
        </p:nvGrpSpPr>
        <p:grpSpPr>
          <a:xfrm>
            <a:off x="1457693" y="2134576"/>
            <a:ext cx="6225436" cy="3600407"/>
            <a:chOff x="1457693" y="2134576"/>
            <a:chExt cx="6225436" cy="3600407"/>
          </a:xfrm>
        </p:grpSpPr>
        <p:sp>
          <p:nvSpPr>
            <p:cNvPr id="17" name="二等辺三角形 16"/>
            <p:cNvSpPr/>
            <p:nvPr/>
          </p:nvSpPr>
          <p:spPr>
            <a:xfrm>
              <a:off x="1457693" y="2134576"/>
              <a:ext cx="6225436" cy="3600407"/>
            </a:xfrm>
            <a:prstGeom prst="triangle">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p:cNvSpPr txBox="1"/>
            <p:nvPr/>
          </p:nvSpPr>
          <p:spPr>
            <a:xfrm>
              <a:off x="2400584" y="5010501"/>
              <a:ext cx="4339650" cy="646331"/>
            </a:xfrm>
            <a:prstGeom prst="rect">
              <a:avLst/>
            </a:prstGeom>
            <a:noFill/>
          </p:spPr>
          <p:txBody>
            <a:bodyPr wrap="none" rtlCol="0">
              <a:spAutoFit/>
            </a:bodyPr>
            <a:lstStyle/>
            <a:p>
              <a:pPr algn="ctr"/>
              <a:r>
                <a:rPr kumimoji="1" lang="ja-JP" altLang="en-US" sz="3600" dirty="0" smtClean="0">
                  <a:solidFill>
                    <a:srgbClr val="0000FF"/>
                  </a:solidFill>
                  <a:latin typeface="メイリオ"/>
                  <a:ea typeface="メイリオ"/>
                  <a:cs typeface="メイリオ"/>
                </a:rPr>
                <a:t>新しい組合せを創る</a:t>
              </a:r>
              <a:endParaRPr kumimoji="1" lang="ja-JP" altLang="en-US" sz="3600" dirty="0">
                <a:solidFill>
                  <a:srgbClr val="0000FF"/>
                </a:solidFill>
                <a:latin typeface="メイリオ"/>
                <a:ea typeface="メイリオ"/>
                <a:cs typeface="メイリオ"/>
              </a:endParaRPr>
            </a:p>
          </p:txBody>
        </p:sp>
      </p:grpSp>
      <p:sp>
        <p:nvSpPr>
          <p:cNvPr id="9" name="正方形/長方形 8"/>
          <p:cNvSpPr/>
          <p:nvPr/>
        </p:nvSpPr>
        <p:spPr>
          <a:xfrm>
            <a:off x="5955226" y="4570356"/>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a:t>
            </a:r>
            <a:endParaRPr kumimoji="1" lang="ja-JP" altLang="en-US" sz="1200" dirty="0">
              <a:solidFill>
                <a:srgbClr val="FFFFFF"/>
              </a:solidFill>
              <a:latin typeface="メイリオ"/>
              <a:ea typeface="メイリオ"/>
              <a:cs typeface="メイリオ"/>
            </a:endParaRPr>
          </a:p>
        </p:txBody>
      </p:sp>
      <p:sp>
        <p:nvSpPr>
          <p:cNvPr id="7" name="正方形/長方形 6"/>
          <p:cNvSpPr/>
          <p:nvPr/>
        </p:nvSpPr>
        <p:spPr>
          <a:xfrm>
            <a:off x="4570409" y="4570356"/>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モバイル</a:t>
            </a:r>
            <a:endParaRPr kumimoji="1" lang="ja-JP" altLang="en-US" sz="1200" dirty="0">
              <a:solidFill>
                <a:srgbClr val="FFFFFF"/>
              </a:solidFill>
              <a:latin typeface="メイリオ"/>
              <a:ea typeface="メイリオ"/>
              <a:cs typeface="メイリオ"/>
            </a:endParaRPr>
          </a:p>
        </p:txBody>
      </p:sp>
      <p:sp>
        <p:nvSpPr>
          <p:cNvPr id="6" name="正方形/長方形 5"/>
          <p:cNvSpPr/>
          <p:nvPr/>
        </p:nvSpPr>
        <p:spPr>
          <a:xfrm>
            <a:off x="3185594" y="4570356"/>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クラウド</a:t>
            </a:r>
            <a:endParaRPr kumimoji="1" lang="ja-JP" altLang="en-US" sz="1200" dirty="0">
              <a:solidFill>
                <a:srgbClr val="FFFFFF"/>
              </a:solidFill>
              <a:latin typeface="メイリオ"/>
              <a:ea typeface="メイリオ"/>
              <a:cs typeface="メイリオ"/>
            </a:endParaRPr>
          </a:p>
        </p:txBody>
      </p:sp>
      <p:sp>
        <p:nvSpPr>
          <p:cNvPr id="12" name="正方形/長方形 11"/>
          <p:cNvSpPr/>
          <p:nvPr/>
        </p:nvSpPr>
        <p:spPr>
          <a:xfrm>
            <a:off x="1800779" y="4570356"/>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ウェアラブル</a:t>
            </a:r>
            <a:endParaRPr kumimoji="1" lang="ja-JP" altLang="en-US" sz="1200" dirty="0">
              <a:solidFill>
                <a:srgbClr val="FFFFFF"/>
              </a:solidFill>
              <a:latin typeface="メイリオ"/>
              <a:ea typeface="メイリオ"/>
              <a:cs typeface="メイリオ"/>
            </a:endParaRPr>
          </a:p>
        </p:txBody>
      </p:sp>
      <p:sp>
        <p:nvSpPr>
          <p:cNvPr id="14" name="正方形/長方形 13"/>
          <p:cNvSpPr/>
          <p:nvPr/>
        </p:nvSpPr>
        <p:spPr>
          <a:xfrm>
            <a:off x="5262817" y="4205587"/>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オープン</a:t>
            </a:r>
            <a:endParaRPr kumimoji="1" lang="ja-JP" altLang="en-US" sz="1200" dirty="0">
              <a:solidFill>
                <a:srgbClr val="FFFFFF"/>
              </a:solidFill>
              <a:latin typeface="メイリオ"/>
              <a:ea typeface="メイリオ"/>
              <a:cs typeface="メイリオ"/>
            </a:endParaRPr>
          </a:p>
        </p:txBody>
      </p:sp>
      <p:sp>
        <p:nvSpPr>
          <p:cNvPr id="13" name="正方形/長方形 12"/>
          <p:cNvSpPr/>
          <p:nvPr/>
        </p:nvSpPr>
        <p:spPr>
          <a:xfrm>
            <a:off x="3878002" y="4205587"/>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ソーシャル</a:t>
            </a:r>
            <a:endParaRPr kumimoji="1" lang="ja-JP" altLang="en-US" sz="1200" dirty="0">
              <a:solidFill>
                <a:srgbClr val="FFFFFF"/>
              </a:solidFill>
              <a:latin typeface="メイリオ"/>
              <a:ea typeface="メイリオ"/>
              <a:cs typeface="メイリオ"/>
            </a:endParaRPr>
          </a:p>
        </p:txBody>
      </p:sp>
      <p:sp>
        <p:nvSpPr>
          <p:cNvPr id="8" name="正方形/長方形 7"/>
          <p:cNvSpPr/>
          <p:nvPr/>
        </p:nvSpPr>
        <p:spPr>
          <a:xfrm>
            <a:off x="2493187" y="4205587"/>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ビッグデータ</a:t>
            </a:r>
            <a:endParaRPr kumimoji="1" lang="ja-JP" altLang="en-US" sz="1200" dirty="0">
              <a:solidFill>
                <a:srgbClr val="FFFFFF"/>
              </a:solidFill>
              <a:latin typeface="メイリオ"/>
              <a:ea typeface="メイリオ"/>
              <a:cs typeface="メイリオ"/>
            </a:endParaRPr>
          </a:p>
        </p:txBody>
      </p:sp>
      <p:sp>
        <p:nvSpPr>
          <p:cNvPr id="2" name="タイトル 1"/>
          <p:cNvSpPr>
            <a:spLocks noGrp="1"/>
          </p:cNvSpPr>
          <p:nvPr>
            <p:ph type="title"/>
          </p:nvPr>
        </p:nvSpPr>
        <p:spPr/>
        <p:txBody>
          <a:bodyPr/>
          <a:lstStyle/>
          <a:p>
            <a:r>
              <a:rPr lang="en-US" altLang="ja-JP" dirty="0"/>
              <a:t>IT</a:t>
            </a:r>
            <a:r>
              <a:rPr lang="ja-JP" altLang="en-US" dirty="0"/>
              <a:t>ビジネスはどこへ向かうのか</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12</a:t>
            </a:fld>
            <a:endParaRPr kumimoji="1" lang="ja-JP" altLang="en-US"/>
          </a:p>
        </p:txBody>
      </p:sp>
      <p:sp>
        <p:nvSpPr>
          <p:cNvPr id="5" name="テキスト ボックス 4"/>
          <p:cNvSpPr txBox="1"/>
          <p:nvPr/>
        </p:nvSpPr>
        <p:spPr>
          <a:xfrm>
            <a:off x="457200" y="1089029"/>
            <a:ext cx="5109091" cy="584776"/>
          </a:xfrm>
          <a:prstGeom prst="rect">
            <a:avLst/>
          </a:prstGeom>
          <a:noFill/>
        </p:spPr>
        <p:txBody>
          <a:bodyPr wrap="none" rtlCol="0">
            <a:spAutoFit/>
          </a:bodyPr>
          <a:lstStyle/>
          <a:p>
            <a:r>
              <a:rPr kumimoji="1" lang="ja-JP" altLang="en-US" sz="3200" b="1" dirty="0" smtClean="0">
                <a:solidFill>
                  <a:srgbClr val="0000FF"/>
                </a:solidFill>
                <a:latin typeface="メイリオ"/>
                <a:ea typeface="メイリオ"/>
                <a:cs typeface="メイリオ"/>
              </a:rPr>
              <a:t>ビジネス価値</a:t>
            </a:r>
            <a:r>
              <a:rPr kumimoji="1" lang="ja-JP" altLang="en-US" sz="3200" dirty="0" smtClean="0">
                <a:solidFill>
                  <a:schemeClr val="tx1">
                    <a:lumMod val="50000"/>
                    <a:lumOff val="50000"/>
                  </a:schemeClr>
                </a:solidFill>
                <a:latin typeface="メイリオ"/>
                <a:ea typeface="メイリオ"/>
                <a:cs typeface="メイリオ"/>
              </a:rPr>
              <a:t>を生みだす！</a:t>
            </a:r>
            <a:endParaRPr kumimoji="1" lang="ja-JP" altLang="en-US" sz="3200" dirty="0">
              <a:solidFill>
                <a:schemeClr val="tx1">
                  <a:lumMod val="50000"/>
                  <a:lumOff val="50000"/>
                </a:schemeClr>
              </a:solidFill>
              <a:latin typeface="メイリオ"/>
              <a:ea typeface="メイリオ"/>
              <a:cs typeface="メイリオ"/>
            </a:endParaRPr>
          </a:p>
        </p:txBody>
      </p:sp>
      <p:sp>
        <p:nvSpPr>
          <p:cNvPr id="10" name="正方形/長方形 9"/>
          <p:cNvSpPr/>
          <p:nvPr/>
        </p:nvSpPr>
        <p:spPr>
          <a:xfrm>
            <a:off x="4570410" y="3840818"/>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ロボット</a:t>
            </a:r>
            <a:endParaRPr kumimoji="1" lang="ja-JP" altLang="en-US" sz="1200" dirty="0">
              <a:solidFill>
                <a:srgbClr val="FFFFFF"/>
              </a:solidFill>
              <a:latin typeface="メイリオ"/>
              <a:ea typeface="メイリオ"/>
              <a:cs typeface="メイリオ"/>
            </a:endParaRPr>
          </a:p>
        </p:txBody>
      </p:sp>
      <p:sp>
        <p:nvSpPr>
          <p:cNvPr id="11" name="正方形/長方形 10"/>
          <p:cNvSpPr/>
          <p:nvPr/>
        </p:nvSpPr>
        <p:spPr>
          <a:xfrm>
            <a:off x="3185595" y="3840818"/>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err="1" smtClean="0">
                <a:solidFill>
                  <a:srgbClr val="FFFFFF"/>
                </a:solidFill>
                <a:latin typeface="メイリオ"/>
                <a:ea typeface="メイリオ"/>
                <a:cs typeface="メイリオ"/>
              </a:rPr>
              <a:t>IoT</a:t>
            </a:r>
            <a:endParaRPr kumimoji="1" lang="ja-JP" altLang="en-US" sz="1200" dirty="0">
              <a:solidFill>
                <a:srgbClr val="FFFFFF"/>
              </a:solidFill>
              <a:latin typeface="メイリオ"/>
              <a:ea typeface="メイリオ"/>
              <a:cs typeface="メイリオ"/>
            </a:endParaRPr>
          </a:p>
        </p:txBody>
      </p:sp>
      <p:sp>
        <p:nvSpPr>
          <p:cNvPr id="19" name="正方形/長方形 18"/>
          <p:cNvSpPr/>
          <p:nvPr/>
        </p:nvSpPr>
        <p:spPr>
          <a:xfrm>
            <a:off x="3878001" y="3476049"/>
            <a:ext cx="1384815" cy="36476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メイリオ"/>
                <a:ea typeface="メイリオ"/>
                <a:cs typeface="メイリオ"/>
              </a:rPr>
              <a:t>人工知能</a:t>
            </a:r>
            <a:endParaRPr kumimoji="1" lang="ja-JP" altLang="en-US" sz="1200" dirty="0">
              <a:solidFill>
                <a:srgbClr val="FFFFFF"/>
              </a:solidFill>
              <a:latin typeface="メイリオ"/>
              <a:ea typeface="メイリオ"/>
              <a:cs typeface="メイリオ"/>
            </a:endParaRPr>
          </a:p>
        </p:txBody>
      </p:sp>
      <p:sp>
        <p:nvSpPr>
          <p:cNvPr id="21" name="正方形/長方形 20"/>
          <p:cNvSpPr/>
          <p:nvPr/>
        </p:nvSpPr>
        <p:spPr>
          <a:xfrm>
            <a:off x="1800779" y="2289942"/>
            <a:ext cx="5539262" cy="965962"/>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4800" dirty="0" smtClean="0">
                <a:solidFill>
                  <a:srgbClr val="FFFFFF"/>
                </a:solidFill>
                <a:latin typeface="Charter Black"/>
                <a:ea typeface="メイリオ"/>
                <a:cs typeface="Charter Black"/>
              </a:rPr>
              <a:t>innovation</a:t>
            </a:r>
            <a:endParaRPr kumimoji="1" lang="ja-JP" altLang="en-US" sz="4800" dirty="0">
              <a:solidFill>
                <a:srgbClr val="FFFFFF"/>
              </a:solidFill>
              <a:latin typeface="Charter Black"/>
              <a:ea typeface="メイリオ"/>
              <a:cs typeface="Charter Black"/>
            </a:endParaRPr>
          </a:p>
        </p:txBody>
      </p:sp>
    </p:spTree>
    <p:extLst>
      <p:ext uri="{BB962C8B-B14F-4D97-AF65-F5344CB8AC3E}">
        <p14:creationId xmlns:p14="http://schemas.microsoft.com/office/powerpoint/2010/main" val="3638948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6"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1+#ppt_w/2"/>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3"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1+#ppt_w/2"/>
                                          </p:val>
                                        </p:tav>
                                        <p:tav tm="100000">
                                          <p:val>
                                            <p:strVal val="#ppt_x"/>
                                          </p:val>
                                        </p:tav>
                                      </p:tavLst>
                                    </p:anim>
                                    <p:anim calcmode="lin" valueType="num">
                                      <p:cBhvr additive="base">
                                        <p:cTn id="24" dur="500" fill="hold"/>
                                        <p:tgtEl>
                                          <p:spTgt spid="14"/>
                                        </p:tgtEl>
                                        <p:attrNameLst>
                                          <p:attrName>ppt_y</p:attrName>
                                        </p:attrNameLst>
                                      </p:cBhvr>
                                      <p:tavLst>
                                        <p:tav tm="0">
                                          <p:val>
                                            <p:strVal val="0-#ppt_h/2"/>
                                          </p:val>
                                        </p:tav>
                                        <p:tav tm="100000">
                                          <p:val>
                                            <p:strVal val="#ppt_y"/>
                                          </p:val>
                                        </p:tav>
                                      </p:tavLst>
                                    </p:anim>
                                  </p:childTnLst>
                                </p:cTn>
                              </p:par>
                              <p:par>
                                <p:cTn id="25" presetID="2" presetClass="entr" presetSubtype="9"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0-#ppt_w/2"/>
                                          </p:val>
                                        </p:tav>
                                        <p:tav tm="100000">
                                          <p:val>
                                            <p:strVal val="#ppt_x"/>
                                          </p:val>
                                        </p:tav>
                                      </p:tavLst>
                                    </p:anim>
                                    <p:anim calcmode="lin" valueType="num">
                                      <p:cBhvr additive="base">
                                        <p:cTn id="28" dur="500" fill="hold"/>
                                        <p:tgtEl>
                                          <p:spTgt spid="13"/>
                                        </p:tgtEl>
                                        <p:attrNameLst>
                                          <p:attrName>ppt_y</p:attrName>
                                        </p:attrNameLst>
                                      </p:cBhvr>
                                      <p:tavLst>
                                        <p:tav tm="0">
                                          <p:val>
                                            <p:strVal val="0-#ppt_h/2"/>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800" fill="hold"/>
                                        <p:tgtEl>
                                          <p:spTgt spid="8"/>
                                        </p:tgtEl>
                                        <p:attrNameLst>
                                          <p:attrName>ppt_x</p:attrName>
                                        </p:attrNameLst>
                                      </p:cBhvr>
                                      <p:tavLst>
                                        <p:tav tm="0">
                                          <p:val>
                                            <p:strVal val="0-#ppt_w/2"/>
                                          </p:val>
                                        </p:tav>
                                        <p:tav tm="100000">
                                          <p:val>
                                            <p:strVal val="#ppt_x"/>
                                          </p:val>
                                        </p:tav>
                                      </p:tavLst>
                                    </p:anim>
                                    <p:anim calcmode="lin" valueType="num">
                                      <p:cBhvr additive="base">
                                        <p:cTn id="32" dur="800" fill="hold"/>
                                        <p:tgtEl>
                                          <p:spTgt spid="8"/>
                                        </p:tgtEl>
                                        <p:attrNameLst>
                                          <p:attrName>ppt_y</p:attrName>
                                        </p:attrNameLst>
                                      </p:cBhvr>
                                      <p:tavLst>
                                        <p:tav tm="0">
                                          <p:val>
                                            <p:strVal val="#ppt_y"/>
                                          </p:val>
                                        </p:tav>
                                        <p:tav tm="100000">
                                          <p:val>
                                            <p:strVal val="#ppt_y"/>
                                          </p:val>
                                        </p:tav>
                                      </p:tavLst>
                                    </p:anim>
                                  </p:childTnLst>
                                </p:cTn>
                              </p:par>
                              <p:par>
                                <p:cTn id="33" presetID="2" presetClass="entr" presetSubtype="3"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700" fill="hold"/>
                                        <p:tgtEl>
                                          <p:spTgt spid="10"/>
                                        </p:tgtEl>
                                        <p:attrNameLst>
                                          <p:attrName>ppt_x</p:attrName>
                                        </p:attrNameLst>
                                      </p:cBhvr>
                                      <p:tavLst>
                                        <p:tav tm="0">
                                          <p:val>
                                            <p:strVal val="1+#ppt_w/2"/>
                                          </p:val>
                                        </p:tav>
                                        <p:tav tm="100000">
                                          <p:val>
                                            <p:strVal val="#ppt_x"/>
                                          </p:val>
                                        </p:tav>
                                      </p:tavLst>
                                    </p:anim>
                                    <p:anim calcmode="lin" valueType="num">
                                      <p:cBhvr additive="base">
                                        <p:cTn id="36" dur="700" fill="hold"/>
                                        <p:tgtEl>
                                          <p:spTgt spid="10"/>
                                        </p:tgtEl>
                                        <p:attrNameLst>
                                          <p:attrName>ppt_y</p:attrName>
                                        </p:attrNameLst>
                                      </p:cBhvr>
                                      <p:tavLst>
                                        <p:tav tm="0">
                                          <p:val>
                                            <p:strVal val="0-#ppt_h/2"/>
                                          </p:val>
                                        </p:tav>
                                        <p:tav tm="100000">
                                          <p:val>
                                            <p:strVal val="#ppt_y"/>
                                          </p:val>
                                        </p:tav>
                                      </p:tavLst>
                                    </p:anim>
                                  </p:childTnLst>
                                </p:cTn>
                              </p:par>
                              <p:par>
                                <p:cTn id="37" presetID="2" presetClass="entr" presetSubtype="9"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700" fill="hold"/>
                                        <p:tgtEl>
                                          <p:spTgt spid="11"/>
                                        </p:tgtEl>
                                        <p:attrNameLst>
                                          <p:attrName>ppt_x</p:attrName>
                                        </p:attrNameLst>
                                      </p:cBhvr>
                                      <p:tavLst>
                                        <p:tav tm="0">
                                          <p:val>
                                            <p:strVal val="0-#ppt_w/2"/>
                                          </p:val>
                                        </p:tav>
                                        <p:tav tm="100000">
                                          <p:val>
                                            <p:strVal val="#ppt_x"/>
                                          </p:val>
                                        </p:tav>
                                      </p:tavLst>
                                    </p:anim>
                                    <p:anim calcmode="lin" valueType="num">
                                      <p:cBhvr additive="base">
                                        <p:cTn id="40" dur="700" fill="hold"/>
                                        <p:tgtEl>
                                          <p:spTgt spid="11"/>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100" fill="hold"/>
                                        <p:tgtEl>
                                          <p:spTgt spid="19"/>
                                        </p:tgtEl>
                                        <p:attrNameLst>
                                          <p:attrName>ppt_x</p:attrName>
                                        </p:attrNameLst>
                                      </p:cBhvr>
                                      <p:tavLst>
                                        <p:tav tm="0">
                                          <p:val>
                                            <p:strVal val="#ppt_x"/>
                                          </p:val>
                                        </p:tav>
                                        <p:tav tm="100000">
                                          <p:val>
                                            <p:strVal val="#ppt_x"/>
                                          </p:val>
                                        </p:tav>
                                      </p:tavLst>
                                    </p:anim>
                                    <p:anim calcmode="lin" valueType="num">
                                      <p:cBhvr additive="base">
                                        <p:cTn id="44" dur="11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down)">
                                      <p:cBhvr>
                                        <p:cTn id="49" dur="500"/>
                                        <p:tgtEl>
                                          <p:spTgt spid="22"/>
                                        </p:tgtEl>
                                      </p:cBhvr>
                                    </p:animEffect>
                                  </p:childTnLst>
                                </p:cTn>
                              </p:par>
                            </p:childTnLst>
                          </p:cTn>
                        </p:par>
                        <p:par>
                          <p:cTn id="50" fill="hold">
                            <p:stCondLst>
                              <p:cond delay="500"/>
                            </p:stCondLst>
                            <p:childTnLst>
                              <p:par>
                                <p:cTn id="51" presetID="53" presetClass="entr" presetSubtype="16"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7" grpId="0" animBg="1"/>
      <p:bldP spid="6" grpId="0" animBg="1"/>
      <p:bldP spid="12" grpId="0" animBg="1"/>
      <p:bldP spid="14" grpId="0" animBg="1"/>
      <p:bldP spid="13" grpId="0" animBg="1"/>
      <p:bldP spid="8" grpId="0" animBg="1"/>
      <p:bldP spid="10" grpId="0" animBg="1"/>
      <p:bldP spid="11" grpId="0" animBg="1"/>
      <p:bldP spid="19" grpId="0" animBg="1"/>
      <p:bldP spid="21"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正方形/長方形 56"/>
          <p:cNvSpPr/>
          <p:nvPr/>
        </p:nvSpPr>
        <p:spPr>
          <a:xfrm>
            <a:off x="1568450" y="1250950"/>
            <a:ext cx="6007100" cy="2692400"/>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フローチャート: 磁気ディスク 16"/>
          <p:cNvSpPr/>
          <p:nvPr/>
        </p:nvSpPr>
        <p:spPr>
          <a:xfrm>
            <a:off x="3023951" y="939800"/>
            <a:ext cx="3092924" cy="1809750"/>
          </a:xfrm>
          <a:prstGeom prst="flowChartMagneticDisk">
            <a:avLst/>
          </a:prstGeom>
          <a:solidFill>
            <a:srgbClr val="FFFBD2"/>
          </a:solidFill>
          <a:ln w="9525" cmpd="sng">
            <a:solidFill>
              <a:schemeClr val="bg1">
                <a:lumMod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ユーザーからの簡便な情報発信と共有</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120</a:t>
            </a:fld>
            <a:endParaRPr kumimoji="1" lang="ja-JP" altLang="en-US"/>
          </a:p>
        </p:txBody>
      </p:sp>
      <p:pic>
        <p:nvPicPr>
          <p:cNvPr id="4" name="図 3" descr="SocialMediaIconcollage-1024x693.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36028" y="3041062"/>
            <a:ext cx="3092924" cy="2093160"/>
          </a:xfrm>
          <a:prstGeom prst="ellipse">
            <a:avLst/>
          </a:prstGeom>
          <a:ln>
            <a:noFill/>
          </a:ln>
          <a:effectLst>
            <a:softEdge rad="112500"/>
          </a:effectLst>
        </p:spPr>
      </p:pic>
      <p:pic>
        <p:nvPicPr>
          <p:cNvPr id="12" name="図 11"/>
          <p:cNvPicPr>
            <a:picLocks noChangeAspect="1"/>
          </p:cNvPicPr>
          <p:nvPr/>
        </p:nvPicPr>
        <p:blipFill>
          <a:blip r:embed="rId3">
            <a:clrChange>
              <a:clrFrom>
                <a:srgbClr val="FEFEFE"/>
              </a:clrFrom>
              <a:clrTo>
                <a:srgbClr val="FEFEFE">
                  <a:alpha val="0"/>
                </a:srgbClr>
              </a:clrTo>
            </a:clrChange>
          </a:blip>
          <a:stretch>
            <a:fillRect/>
          </a:stretch>
        </p:blipFill>
        <p:spPr>
          <a:xfrm>
            <a:off x="4977280" y="2128630"/>
            <a:ext cx="625872" cy="513874"/>
          </a:xfrm>
          <a:prstGeom prst="rect">
            <a:avLst/>
          </a:prstGeom>
        </p:spPr>
      </p:pic>
      <p:pic>
        <p:nvPicPr>
          <p:cNvPr id="13" name="図 12"/>
          <p:cNvPicPr>
            <a:picLocks noChangeAspect="1"/>
          </p:cNvPicPr>
          <p:nvPr/>
        </p:nvPicPr>
        <p:blipFill>
          <a:blip r:embed="rId4">
            <a:clrChange>
              <a:clrFrom>
                <a:srgbClr val="FEFEFE"/>
              </a:clrFrom>
              <a:clrTo>
                <a:srgbClr val="FEFEFE">
                  <a:alpha val="0"/>
                </a:srgbClr>
              </a:clrTo>
            </a:clrChange>
          </a:blip>
          <a:stretch>
            <a:fillRect/>
          </a:stretch>
        </p:blipFill>
        <p:spPr>
          <a:xfrm>
            <a:off x="5056338" y="1510007"/>
            <a:ext cx="546814" cy="527050"/>
          </a:xfrm>
          <a:prstGeom prst="rect">
            <a:avLst/>
          </a:prstGeom>
        </p:spPr>
      </p:pic>
      <p:pic>
        <p:nvPicPr>
          <p:cNvPr id="14" name="図 13"/>
          <p:cNvPicPr>
            <a:picLocks noChangeAspect="1"/>
          </p:cNvPicPr>
          <p:nvPr/>
        </p:nvPicPr>
        <p:blipFill>
          <a:blip r:embed="rId5">
            <a:clrChange>
              <a:clrFrom>
                <a:srgbClr val="FEFEFE"/>
              </a:clrFrom>
              <a:clrTo>
                <a:srgbClr val="FEFEFE">
                  <a:alpha val="0"/>
                </a:srgbClr>
              </a:clrTo>
            </a:clrChange>
          </a:blip>
          <a:stretch>
            <a:fillRect/>
          </a:stretch>
        </p:blipFill>
        <p:spPr>
          <a:xfrm>
            <a:off x="3462387" y="1510007"/>
            <a:ext cx="671988" cy="487521"/>
          </a:xfrm>
          <a:prstGeom prst="rect">
            <a:avLst/>
          </a:prstGeom>
        </p:spPr>
      </p:pic>
      <p:pic>
        <p:nvPicPr>
          <p:cNvPr id="15" name="図 14"/>
          <p:cNvPicPr>
            <a:picLocks noChangeAspect="1"/>
          </p:cNvPicPr>
          <p:nvPr/>
        </p:nvPicPr>
        <p:blipFill>
          <a:blip r:embed="rId6">
            <a:clrChange>
              <a:clrFrom>
                <a:srgbClr val="FEFEFE"/>
              </a:clrFrom>
              <a:clrTo>
                <a:srgbClr val="FEFEFE">
                  <a:alpha val="0"/>
                </a:srgbClr>
              </a:clrTo>
            </a:clrChange>
          </a:blip>
          <a:stretch>
            <a:fillRect/>
          </a:stretch>
        </p:blipFill>
        <p:spPr>
          <a:xfrm>
            <a:off x="3548032" y="2115454"/>
            <a:ext cx="586343" cy="527050"/>
          </a:xfrm>
          <a:prstGeom prst="rect">
            <a:avLst/>
          </a:prstGeom>
        </p:spPr>
      </p:pic>
      <p:pic>
        <p:nvPicPr>
          <p:cNvPr id="16" name="図 15"/>
          <p:cNvPicPr>
            <a:picLocks noChangeAspect="1"/>
          </p:cNvPicPr>
          <p:nvPr/>
        </p:nvPicPr>
        <p:blipFill>
          <a:blip r:embed="rId7">
            <a:clrChange>
              <a:clrFrom>
                <a:srgbClr val="FEFEFE"/>
              </a:clrFrom>
              <a:clrTo>
                <a:srgbClr val="FEFEFE">
                  <a:alpha val="0"/>
                </a:srgbClr>
              </a:clrTo>
            </a:clrChange>
          </a:blip>
          <a:stretch>
            <a:fillRect/>
          </a:stretch>
        </p:blipFill>
        <p:spPr>
          <a:xfrm>
            <a:off x="4312015" y="1832653"/>
            <a:ext cx="516795" cy="546326"/>
          </a:xfrm>
          <a:prstGeom prst="rect">
            <a:avLst/>
          </a:prstGeom>
        </p:spPr>
      </p:pic>
      <p:sp>
        <p:nvSpPr>
          <p:cNvPr id="18" name="テキスト ボックス 17"/>
          <p:cNvSpPr txBox="1"/>
          <p:nvPr/>
        </p:nvSpPr>
        <p:spPr>
          <a:xfrm>
            <a:off x="3817142" y="1054100"/>
            <a:ext cx="1506542" cy="369332"/>
          </a:xfrm>
          <a:prstGeom prst="rect">
            <a:avLst/>
          </a:prstGeom>
          <a:noFill/>
        </p:spPr>
        <p:txBody>
          <a:bodyPr wrap="none" rtlCol="0">
            <a:spAutoFit/>
          </a:bodyPr>
          <a:lstStyle/>
          <a:p>
            <a:r>
              <a:rPr kumimoji="1" lang="ja-JP" altLang="en-US" dirty="0" smtClean="0">
                <a:latin typeface="HGP創英角ｺﾞｼｯｸUB"/>
                <a:ea typeface="HGP創英角ｺﾞｼｯｸUB"/>
                <a:cs typeface="HGP創英角ｺﾞｼｯｸUB"/>
              </a:rPr>
              <a:t>ビッグ・データ</a:t>
            </a:r>
            <a:endParaRPr kumimoji="1" lang="ja-JP" altLang="en-US" dirty="0">
              <a:latin typeface="HGP創英角ｺﾞｼｯｸUB"/>
              <a:ea typeface="HGP創英角ｺﾞｼｯｸUB"/>
              <a:cs typeface="HGP創英角ｺﾞｼｯｸUB"/>
            </a:endParaRPr>
          </a:p>
        </p:txBody>
      </p:sp>
      <p:pic>
        <p:nvPicPr>
          <p:cNvPr id="19" name="図 18" descr="arrow-58-512.png"/>
          <p:cNvPicPr>
            <a:picLocks noChangeAspect="1"/>
          </p:cNvPicPr>
          <p:nvPr/>
        </p:nvPicPr>
        <p:blipFill>
          <a:blip r:embed="rId8">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rot="17322022">
            <a:off x="2583755" y="2363777"/>
            <a:ext cx="1310410" cy="1310410"/>
          </a:xfrm>
          <a:prstGeom prst="rect">
            <a:avLst/>
          </a:prstGeom>
          <a:effectLst>
            <a:outerShdw blurRad="50800" dist="38100" dir="2700000" algn="tl" rotWithShape="0">
              <a:prstClr val="black">
                <a:alpha val="40000"/>
              </a:prstClr>
            </a:outerShdw>
          </a:effectLst>
        </p:spPr>
      </p:pic>
      <p:pic>
        <p:nvPicPr>
          <p:cNvPr id="20" name="図 19" descr="arrow-58-512.png"/>
          <p:cNvPicPr>
            <a:picLocks noChangeAspect="1"/>
          </p:cNvPicPr>
          <p:nvPr/>
        </p:nvPicPr>
        <p:blipFill>
          <a:blip r:embed="rId8">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rot="4277978" flipH="1">
            <a:off x="5231821" y="2363777"/>
            <a:ext cx="1310410" cy="1310410"/>
          </a:xfrm>
          <a:prstGeom prst="rect">
            <a:avLst/>
          </a:prstGeom>
          <a:effectLst>
            <a:outerShdw blurRad="50800" dist="38100" dir="2700000" algn="tl" rotWithShape="0">
              <a:prstClr val="black">
                <a:alpha val="40000"/>
              </a:prstClr>
            </a:outerShdw>
          </a:effectLst>
        </p:spPr>
      </p:pic>
      <p:pic>
        <p:nvPicPr>
          <p:cNvPr id="21" name="図 20"/>
          <p:cNvPicPr>
            <a:picLocks noChangeAspect="1"/>
          </p:cNvPicPr>
          <p:nvPr/>
        </p:nvPicPr>
        <p:blipFill>
          <a:blip r:embed="rId9">
            <a:clrChange>
              <a:clrFrom>
                <a:srgbClr val="FFFFFF"/>
              </a:clrFrom>
              <a:clrTo>
                <a:srgbClr val="FFFFFF">
                  <a:alpha val="0"/>
                </a:srgbClr>
              </a:clrTo>
            </a:clrChange>
          </a:blip>
          <a:stretch>
            <a:fillRect/>
          </a:stretch>
        </p:blipFill>
        <p:spPr>
          <a:xfrm>
            <a:off x="5477555" y="5341407"/>
            <a:ext cx="341289" cy="550466"/>
          </a:xfrm>
          <a:prstGeom prst="rect">
            <a:avLst/>
          </a:prstGeom>
        </p:spPr>
      </p:pic>
      <p:grpSp>
        <p:nvGrpSpPr>
          <p:cNvPr id="31" name="図形グループ 30"/>
          <p:cNvGrpSpPr/>
          <p:nvPr/>
        </p:nvGrpSpPr>
        <p:grpSpPr>
          <a:xfrm>
            <a:off x="2604090" y="5107964"/>
            <a:ext cx="530176" cy="1101571"/>
            <a:chOff x="1946324" y="4125162"/>
            <a:chExt cx="969964" cy="2007872"/>
          </a:xfrm>
        </p:grpSpPr>
        <p:sp>
          <p:nvSpPr>
            <p:cNvPr id="22" name="円/楕円 2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フローチャート: 論理積ゲート 2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5" name="フローチャート: 論理積ゲート 24"/>
          <p:cNvSpPr/>
          <p:nvPr/>
        </p:nvSpPr>
        <p:spPr>
          <a:xfrm>
            <a:off x="3066039" y="5752530"/>
            <a:ext cx="373808" cy="243167"/>
          </a:xfrm>
          <a:prstGeom prst="flowChartDelay">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2" name="図形グループ 31"/>
          <p:cNvGrpSpPr/>
          <p:nvPr/>
        </p:nvGrpSpPr>
        <p:grpSpPr>
          <a:xfrm>
            <a:off x="6003123" y="5106785"/>
            <a:ext cx="530176" cy="1101571"/>
            <a:chOff x="1946324" y="4125162"/>
            <a:chExt cx="969964" cy="2007872"/>
          </a:xfrm>
        </p:grpSpPr>
        <p:sp>
          <p:nvSpPr>
            <p:cNvPr id="33" name="円/楕円 3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フローチャート: 論理積ゲート 3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5" name="フローチャート: 論理積ゲート 34"/>
          <p:cNvSpPr/>
          <p:nvPr/>
        </p:nvSpPr>
        <p:spPr>
          <a:xfrm flipH="1">
            <a:off x="5717928" y="5751351"/>
            <a:ext cx="373808" cy="243167"/>
          </a:xfrm>
          <a:prstGeom prst="flowChartDelay">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0" name="図 39"/>
          <p:cNvPicPr>
            <a:picLocks noChangeAspect="1"/>
          </p:cNvPicPr>
          <p:nvPr/>
        </p:nvPicPr>
        <p:blipFill>
          <a:blip r:embed="rId10">
            <a:clrChange>
              <a:clrFrom>
                <a:srgbClr val="FFFFFF"/>
              </a:clrFrom>
              <a:clrTo>
                <a:srgbClr val="FFFFFF">
                  <a:alpha val="0"/>
                </a:srgbClr>
              </a:clrTo>
            </a:clrChange>
          </a:blip>
          <a:stretch>
            <a:fillRect/>
          </a:stretch>
        </p:blipFill>
        <p:spPr>
          <a:xfrm>
            <a:off x="4229577" y="5204963"/>
            <a:ext cx="681672" cy="722281"/>
          </a:xfrm>
          <a:prstGeom prst="rect">
            <a:avLst/>
          </a:prstGeom>
        </p:spPr>
      </p:pic>
      <p:grpSp>
        <p:nvGrpSpPr>
          <p:cNvPr id="41" name="図形グループ 40"/>
          <p:cNvGrpSpPr/>
          <p:nvPr/>
        </p:nvGrpSpPr>
        <p:grpSpPr>
          <a:xfrm>
            <a:off x="4341655" y="5433908"/>
            <a:ext cx="457516" cy="941963"/>
            <a:chOff x="1946324" y="4125162"/>
            <a:chExt cx="969964" cy="2007872"/>
          </a:xfrm>
        </p:grpSpPr>
        <p:sp>
          <p:nvSpPr>
            <p:cNvPr id="42" name="円/楕円 4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フローチャート: 論理積ゲート 4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 name="図形グループ 43"/>
          <p:cNvGrpSpPr/>
          <p:nvPr/>
        </p:nvGrpSpPr>
        <p:grpSpPr>
          <a:xfrm>
            <a:off x="6717711" y="4032651"/>
            <a:ext cx="530176" cy="1101571"/>
            <a:chOff x="1946324" y="4125162"/>
            <a:chExt cx="969964" cy="2007872"/>
          </a:xfrm>
        </p:grpSpPr>
        <p:sp>
          <p:nvSpPr>
            <p:cNvPr id="45" name="円/楕円 4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フローチャート: 論理積ゲート 4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47" name="フローチャート: 論理積ゲート 46"/>
          <p:cNvSpPr/>
          <p:nvPr/>
        </p:nvSpPr>
        <p:spPr>
          <a:xfrm>
            <a:off x="2426066" y="4677217"/>
            <a:ext cx="373808" cy="243167"/>
          </a:xfrm>
          <a:prstGeom prst="flowChartDelay">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52" name="図 51"/>
          <p:cNvPicPr>
            <a:picLocks noChangeAspect="1"/>
          </p:cNvPicPr>
          <p:nvPr/>
        </p:nvPicPr>
        <p:blipFill>
          <a:blip r:embed="rId9">
            <a:clrChange>
              <a:clrFrom>
                <a:srgbClr val="FFFFFF"/>
              </a:clrFrom>
              <a:clrTo>
                <a:srgbClr val="FFFFFF">
                  <a:alpha val="0"/>
                </a:srgbClr>
              </a:clrTo>
            </a:clrChange>
          </a:blip>
          <a:stretch>
            <a:fillRect/>
          </a:stretch>
        </p:blipFill>
        <p:spPr>
          <a:xfrm>
            <a:off x="2574610" y="4188721"/>
            <a:ext cx="341289" cy="550466"/>
          </a:xfrm>
          <a:prstGeom prst="rect">
            <a:avLst/>
          </a:prstGeom>
        </p:spPr>
      </p:pic>
      <p:grpSp>
        <p:nvGrpSpPr>
          <p:cNvPr id="53" name="図形グループ 52"/>
          <p:cNvGrpSpPr/>
          <p:nvPr/>
        </p:nvGrpSpPr>
        <p:grpSpPr>
          <a:xfrm>
            <a:off x="1958335" y="4027942"/>
            <a:ext cx="530176" cy="1101571"/>
            <a:chOff x="1946324" y="4125162"/>
            <a:chExt cx="969964" cy="2007872"/>
          </a:xfrm>
        </p:grpSpPr>
        <p:sp>
          <p:nvSpPr>
            <p:cNvPr id="54" name="円/楕円 5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フローチャート: 論理積ゲート 5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6" name="フローチャート: 論理積ゲート 55"/>
          <p:cNvSpPr/>
          <p:nvPr/>
        </p:nvSpPr>
        <p:spPr>
          <a:xfrm flipH="1">
            <a:off x="6420102" y="4677217"/>
            <a:ext cx="373808" cy="243167"/>
          </a:xfrm>
          <a:prstGeom prst="flowChartDelay">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テキスト ボックス 57"/>
          <p:cNvSpPr txBox="1"/>
          <p:nvPr/>
        </p:nvSpPr>
        <p:spPr>
          <a:xfrm>
            <a:off x="1727352" y="1423432"/>
            <a:ext cx="1188547" cy="461665"/>
          </a:xfrm>
          <a:prstGeom prst="rect">
            <a:avLst/>
          </a:prstGeom>
          <a:noFill/>
        </p:spPr>
        <p:txBody>
          <a:bodyPr wrap="none" rtlCol="0">
            <a:spAutoFit/>
          </a:bodyPr>
          <a:lstStyle/>
          <a:p>
            <a:pPr algn="ctr"/>
            <a:r>
              <a:rPr kumimoji="1" lang="ja-JP" altLang="en-US" sz="2400" dirty="0" smtClean="0">
                <a:solidFill>
                  <a:srgbClr val="3366FF"/>
                </a:solidFill>
                <a:latin typeface="HGP創英角ｺﾞｼｯｸUB"/>
                <a:ea typeface="HGP創英角ｺﾞｼｯｸUB"/>
                <a:cs typeface="HGP創英角ｺﾞｼｯｸUB"/>
              </a:rPr>
              <a:t>クラウド</a:t>
            </a:r>
            <a:endParaRPr kumimoji="1" lang="ja-JP" altLang="en-US" sz="2400" dirty="0">
              <a:solidFill>
                <a:srgbClr val="3366FF"/>
              </a:solidFill>
              <a:latin typeface="HGP創英角ｺﾞｼｯｸUB"/>
              <a:ea typeface="HGP創英角ｺﾞｼｯｸUB"/>
              <a:cs typeface="HGP創英角ｺﾞｼｯｸUB"/>
            </a:endParaRPr>
          </a:p>
        </p:txBody>
      </p:sp>
      <p:sp>
        <p:nvSpPr>
          <p:cNvPr id="59" name="テキスト ボックス 58"/>
          <p:cNvSpPr txBox="1"/>
          <p:nvPr/>
        </p:nvSpPr>
        <p:spPr>
          <a:xfrm>
            <a:off x="1710375" y="3033271"/>
            <a:ext cx="1222510" cy="646331"/>
          </a:xfrm>
          <a:prstGeom prst="rect">
            <a:avLst/>
          </a:prstGeom>
          <a:noFill/>
        </p:spPr>
        <p:txBody>
          <a:bodyPr wrap="none" rtlCol="0">
            <a:spAutoFit/>
          </a:bodyPr>
          <a:lstStyle/>
          <a:p>
            <a:pPr algn="ctr"/>
            <a:r>
              <a:rPr kumimoji="1" lang="en-US" altLang="ja-JP" sz="2800" dirty="0" smtClean="0">
                <a:solidFill>
                  <a:srgbClr val="3366FF"/>
                </a:solidFill>
                <a:latin typeface="Arial Black"/>
                <a:ea typeface="HGP創英角ｺﾞｼｯｸUB"/>
                <a:cs typeface="Arial Black"/>
              </a:rPr>
              <a:t>UGM</a:t>
            </a:r>
          </a:p>
          <a:p>
            <a:pPr algn="ctr"/>
            <a:r>
              <a:rPr lang="en-US" altLang="ja-JP" sz="800" dirty="0">
                <a:solidFill>
                  <a:srgbClr val="3366FF"/>
                </a:solidFill>
                <a:latin typeface="Arial"/>
                <a:ea typeface="HGP創英角ｺﾞｼｯｸUB"/>
                <a:cs typeface="Arial"/>
              </a:rPr>
              <a:t>U</a:t>
            </a:r>
            <a:r>
              <a:rPr lang="en-US" altLang="ja-JP" sz="800" dirty="0" smtClean="0">
                <a:solidFill>
                  <a:srgbClr val="3366FF"/>
                </a:solidFill>
                <a:latin typeface="Arial"/>
                <a:ea typeface="HGP創英角ｺﾞｼｯｸUB"/>
                <a:cs typeface="Arial"/>
              </a:rPr>
              <a:t>ser Generated Media </a:t>
            </a:r>
            <a:endParaRPr kumimoji="1" lang="ja-JP" altLang="en-US" sz="800" dirty="0">
              <a:solidFill>
                <a:srgbClr val="3366FF"/>
              </a:solidFill>
              <a:latin typeface="Arial"/>
              <a:ea typeface="HGP創英角ｺﾞｼｯｸUB"/>
              <a:cs typeface="Arial"/>
            </a:endParaRPr>
          </a:p>
        </p:txBody>
      </p:sp>
      <p:sp>
        <p:nvSpPr>
          <p:cNvPr id="60" name="テキスト ボックス 59"/>
          <p:cNvSpPr txBox="1"/>
          <p:nvPr/>
        </p:nvSpPr>
        <p:spPr>
          <a:xfrm>
            <a:off x="6169380" y="3033271"/>
            <a:ext cx="1249060" cy="646331"/>
          </a:xfrm>
          <a:prstGeom prst="rect">
            <a:avLst/>
          </a:prstGeom>
          <a:noFill/>
        </p:spPr>
        <p:txBody>
          <a:bodyPr wrap="none" rtlCol="0">
            <a:spAutoFit/>
          </a:bodyPr>
          <a:lstStyle/>
          <a:p>
            <a:pPr algn="ctr"/>
            <a:r>
              <a:rPr kumimoji="1" lang="en-US" altLang="ja-JP" sz="2800" dirty="0" smtClean="0">
                <a:solidFill>
                  <a:srgbClr val="3366FF"/>
                </a:solidFill>
                <a:latin typeface="Arial Black"/>
                <a:ea typeface="HGP創英角ｺﾞｼｯｸUB"/>
                <a:cs typeface="Arial Black"/>
              </a:rPr>
              <a:t>SNS</a:t>
            </a:r>
          </a:p>
          <a:p>
            <a:pPr algn="ctr"/>
            <a:r>
              <a:rPr lang="en-US" altLang="ja-JP" sz="800" dirty="0" smtClean="0">
                <a:solidFill>
                  <a:srgbClr val="3366FF"/>
                </a:solidFill>
                <a:latin typeface="Arial"/>
                <a:ea typeface="HGP創英角ｺﾞｼｯｸUB"/>
                <a:cs typeface="Arial"/>
              </a:rPr>
              <a:t>Social Network Service </a:t>
            </a:r>
            <a:endParaRPr kumimoji="1" lang="ja-JP" altLang="en-US" sz="800" dirty="0">
              <a:solidFill>
                <a:srgbClr val="3366FF"/>
              </a:solidFill>
              <a:latin typeface="Arial"/>
              <a:ea typeface="HGP創英角ｺﾞｼｯｸUB"/>
              <a:cs typeface="Arial"/>
            </a:endParaRPr>
          </a:p>
        </p:txBody>
      </p:sp>
      <p:pic>
        <p:nvPicPr>
          <p:cNvPr id="61" name="図 60"/>
          <p:cNvPicPr>
            <a:picLocks noChangeAspect="1"/>
          </p:cNvPicPr>
          <p:nvPr/>
        </p:nvPicPr>
        <p:blipFill>
          <a:blip r:embed="rId11">
            <a:clrChange>
              <a:clrFrom>
                <a:srgbClr val="FFFFFF"/>
              </a:clrFrom>
              <a:clrTo>
                <a:srgbClr val="FFFFFF">
                  <a:alpha val="0"/>
                </a:srgbClr>
              </a:clrTo>
            </a:clrChange>
          </a:blip>
          <a:stretch>
            <a:fillRect/>
          </a:stretch>
        </p:blipFill>
        <p:spPr>
          <a:xfrm>
            <a:off x="3208261" y="5222720"/>
            <a:ext cx="679541" cy="593816"/>
          </a:xfrm>
          <a:prstGeom prst="rect">
            <a:avLst/>
          </a:prstGeom>
        </p:spPr>
      </p:pic>
      <p:pic>
        <p:nvPicPr>
          <p:cNvPr id="62" name="図 61"/>
          <p:cNvPicPr>
            <a:picLocks noChangeAspect="1"/>
          </p:cNvPicPr>
          <p:nvPr/>
        </p:nvPicPr>
        <p:blipFill>
          <a:blip r:embed="rId11">
            <a:clrChange>
              <a:clrFrom>
                <a:srgbClr val="FFFFFF"/>
              </a:clrFrom>
              <a:clrTo>
                <a:srgbClr val="FFFFFF">
                  <a:alpha val="0"/>
                </a:srgbClr>
              </a:clrTo>
            </a:clrChange>
          </a:blip>
          <a:stretch>
            <a:fillRect/>
          </a:stretch>
        </p:blipFill>
        <p:spPr>
          <a:xfrm>
            <a:off x="6003123" y="4146428"/>
            <a:ext cx="679541" cy="593816"/>
          </a:xfrm>
          <a:prstGeom prst="rect">
            <a:avLst/>
          </a:prstGeom>
        </p:spPr>
      </p:pic>
    </p:spTree>
    <p:extLst>
      <p:ext uri="{BB962C8B-B14F-4D97-AF65-F5344CB8AC3E}">
        <p14:creationId xmlns:p14="http://schemas.microsoft.com/office/powerpoint/2010/main" val="722816912"/>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直角三角形 46"/>
          <p:cNvSpPr/>
          <p:nvPr/>
        </p:nvSpPr>
        <p:spPr>
          <a:xfrm flipH="1" flipV="1">
            <a:off x="5034002" y="1460959"/>
            <a:ext cx="2401847" cy="4207208"/>
          </a:xfrm>
          <a:prstGeom prst="rtTriangle">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ウェアラブル・デバイスの登場</a:t>
            </a:r>
            <a:endParaRPr kumimoji="1" lang="ja-JP" altLang="en-US" dirty="0"/>
          </a:p>
        </p:txBody>
      </p:sp>
      <p:sp>
        <p:nvSpPr>
          <p:cNvPr id="24" name="円/楕円 23"/>
          <p:cNvSpPr/>
          <p:nvPr/>
        </p:nvSpPr>
        <p:spPr>
          <a:xfrm>
            <a:off x="1645486" y="1277456"/>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フローチャート: 論理積ゲート 24"/>
          <p:cNvSpPr/>
          <p:nvPr/>
        </p:nvSpPr>
        <p:spPr>
          <a:xfrm rot="16200000">
            <a:off x="1586908" y="2256785"/>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フローチャート: 論理積ゲート 26"/>
          <p:cNvSpPr/>
          <p:nvPr/>
        </p:nvSpPr>
        <p:spPr>
          <a:xfrm>
            <a:off x="2396412" y="2294609"/>
            <a:ext cx="765137" cy="405090"/>
          </a:xfrm>
          <a:prstGeom prst="flowChartDelay">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8" name="図形グループ 27"/>
          <p:cNvGrpSpPr/>
          <p:nvPr/>
        </p:nvGrpSpPr>
        <p:grpSpPr>
          <a:xfrm>
            <a:off x="2678154" y="2294609"/>
            <a:ext cx="190500" cy="405090"/>
            <a:chOff x="5118100" y="4941610"/>
            <a:chExt cx="190500" cy="405090"/>
          </a:xfrm>
        </p:grpSpPr>
        <p:sp>
          <p:nvSpPr>
            <p:cNvPr id="29" name="正方形/長方形 28"/>
            <p:cNvSpPr/>
            <p:nvPr/>
          </p:nvSpPr>
          <p:spPr>
            <a:xfrm>
              <a:off x="5156200" y="4941610"/>
              <a:ext cx="107950" cy="84418"/>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正方形/長方形 29"/>
            <p:cNvSpPr/>
            <p:nvPr/>
          </p:nvSpPr>
          <p:spPr>
            <a:xfrm>
              <a:off x="5156200" y="5184777"/>
              <a:ext cx="107950" cy="161923"/>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角丸四角形 30"/>
            <p:cNvSpPr/>
            <p:nvPr/>
          </p:nvSpPr>
          <p:spPr>
            <a:xfrm>
              <a:off x="5118100" y="5026028"/>
              <a:ext cx="190500" cy="15875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32" name="図 31"/>
          <p:cNvPicPr>
            <a:picLocks noChangeAspect="1"/>
          </p:cNvPicPr>
          <p:nvPr/>
        </p:nvPicPr>
        <p:blipFill>
          <a:blip r:embed="rId2">
            <a:clrChange>
              <a:clrFrom>
                <a:srgbClr val="FFFFFF"/>
              </a:clrFrom>
              <a:clrTo>
                <a:srgbClr val="FFFFFF">
                  <a:alpha val="0"/>
                </a:srgbClr>
              </a:clrTo>
            </a:clrChange>
          </a:blip>
          <a:stretch>
            <a:fillRect/>
          </a:stretch>
        </p:blipFill>
        <p:spPr>
          <a:xfrm>
            <a:off x="4195794" y="3583100"/>
            <a:ext cx="679541" cy="593816"/>
          </a:xfrm>
          <a:prstGeom prst="rect">
            <a:avLst/>
          </a:prstGeom>
        </p:spPr>
      </p:pic>
      <p:pic>
        <p:nvPicPr>
          <p:cNvPr id="33" name="図 32"/>
          <p:cNvPicPr>
            <a:picLocks noChangeAspect="1"/>
          </p:cNvPicPr>
          <p:nvPr/>
        </p:nvPicPr>
        <p:blipFill>
          <a:blip r:embed="rId3">
            <a:clrChange>
              <a:clrFrom>
                <a:srgbClr val="FFFFFF"/>
              </a:clrFrom>
              <a:clrTo>
                <a:srgbClr val="FFFFFF">
                  <a:alpha val="0"/>
                </a:srgbClr>
              </a:clrTo>
            </a:clrChange>
          </a:blip>
          <a:stretch>
            <a:fillRect/>
          </a:stretch>
        </p:blipFill>
        <p:spPr>
          <a:xfrm>
            <a:off x="3788723" y="3583100"/>
            <a:ext cx="368166" cy="593816"/>
          </a:xfrm>
          <a:prstGeom prst="rect">
            <a:avLst/>
          </a:prstGeom>
        </p:spPr>
      </p:pic>
      <p:pic>
        <p:nvPicPr>
          <p:cNvPr id="34" name="図 33"/>
          <p:cNvPicPr>
            <a:picLocks noChangeAspect="1"/>
          </p:cNvPicPr>
          <p:nvPr/>
        </p:nvPicPr>
        <p:blipFill>
          <a:blip r:embed="rId4">
            <a:clrChange>
              <a:clrFrom>
                <a:srgbClr val="FFFFFF"/>
              </a:clrFrom>
              <a:clrTo>
                <a:srgbClr val="FFFFFF">
                  <a:alpha val="0"/>
                </a:srgbClr>
              </a:clrTo>
            </a:clrChange>
          </a:blip>
          <a:stretch>
            <a:fillRect/>
          </a:stretch>
        </p:blipFill>
        <p:spPr>
          <a:xfrm>
            <a:off x="5140407" y="5185880"/>
            <a:ext cx="681672" cy="722281"/>
          </a:xfrm>
          <a:prstGeom prst="rect">
            <a:avLst/>
          </a:prstGeom>
        </p:spPr>
      </p:pic>
      <p:grpSp>
        <p:nvGrpSpPr>
          <p:cNvPr id="35" name="図形グループ 34"/>
          <p:cNvGrpSpPr/>
          <p:nvPr/>
        </p:nvGrpSpPr>
        <p:grpSpPr>
          <a:xfrm>
            <a:off x="2275152" y="1601149"/>
            <a:ext cx="441102" cy="177800"/>
            <a:chOff x="4715098" y="3962400"/>
            <a:chExt cx="441102" cy="177800"/>
          </a:xfrm>
        </p:grpSpPr>
        <p:sp>
          <p:nvSpPr>
            <p:cNvPr id="36" name="角丸四角形 35"/>
            <p:cNvSpPr/>
            <p:nvPr/>
          </p:nvSpPr>
          <p:spPr>
            <a:xfrm>
              <a:off x="4715098" y="3962400"/>
              <a:ext cx="441102" cy="58091"/>
            </a:xfrm>
            <a:prstGeom prst="round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角丸四角形 36"/>
            <p:cNvSpPr/>
            <p:nvPr/>
          </p:nvSpPr>
          <p:spPr>
            <a:xfrm>
              <a:off x="4735624"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角丸四角形 37"/>
            <p:cNvSpPr/>
            <p:nvPr/>
          </p:nvSpPr>
          <p:spPr>
            <a:xfrm>
              <a:off x="4950049"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9" name="左右矢印 38"/>
          <p:cNvSpPr/>
          <p:nvPr/>
        </p:nvSpPr>
        <p:spPr>
          <a:xfrm>
            <a:off x="2824204" y="3640878"/>
            <a:ext cx="870744" cy="479988"/>
          </a:xfrm>
          <a:prstGeom prst="leftRight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左右矢印 39"/>
          <p:cNvSpPr/>
          <p:nvPr/>
        </p:nvSpPr>
        <p:spPr>
          <a:xfrm>
            <a:off x="2868655" y="5307027"/>
            <a:ext cx="2165349" cy="479988"/>
          </a:xfrm>
          <a:prstGeom prst="leftRight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角丸四角形 40"/>
          <p:cNvSpPr/>
          <p:nvPr/>
        </p:nvSpPr>
        <p:spPr>
          <a:xfrm>
            <a:off x="1384300" y="2839556"/>
            <a:ext cx="6437351" cy="1549400"/>
          </a:xfrm>
          <a:prstGeom prst="roundRect">
            <a:avLst/>
          </a:prstGeom>
          <a:noFill/>
          <a:ln>
            <a:solidFill>
              <a:schemeClr val="bg1">
                <a:lumMod val="65000"/>
              </a:schemeClr>
            </a:solidFill>
            <a:prstDash val="sysDash"/>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角丸四角形 41"/>
          <p:cNvSpPr/>
          <p:nvPr/>
        </p:nvSpPr>
        <p:spPr>
          <a:xfrm>
            <a:off x="1384300" y="4475177"/>
            <a:ext cx="6437351" cy="1549400"/>
          </a:xfrm>
          <a:prstGeom prst="roundRect">
            <a:avLst/>
          </a:prstGeom>
          <a:noFill/>
          <a:ln>
            <a:solidFill>
              <a:schemeClr val="bg1">
                <a:lumMod val="65000"/>
              </a:schemeClr>
            </a:solidFill>
            <a:prstDash val="sysDash"/>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角丸四角形 2"/>
          <p:cNvSpPr/>
          <p:nvPr/>
        </p:nvSpPr>
        <p:spPr>
          <a:xfrm>
            <a:off x="1384300" y="1220306"/>
            <a:ext cx="6437351" cy="1549400"/>
          </a:xfrm>
          <a:prstGeom prst="roundRect">
            <a:avLst/>
          </a:prstGeom>
          <a:noFill/>
          <a:ln>
            <a:solidFill>
              <a:srgbClr val="FF6600"/>
            </a:solidFill>
            <a:prstDash val="sysDash"/>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テキスト ボックス 43"/>
          <p:cNvSpPr txBox="1"/>
          <p:nvPr/>
        </p:nvSpPr>
        <p:spPr>
          <a:xfrm>
            <a:off x="3161550" y="2076679"/>
            <a:ext cx="1782572" cy="369332"/>
          </a:xfrm>
          <a:prstGeom prst="rect">
            <a:avLst/>
          </a:prstGeom>
          <a:noFill/>
        </p:spPr>
        <p:txBody>
          <a:bodyPr wrap="none" rtlCol="0">
            <a:spAutoFit/>
          </a:bodyPr>
          <a:lstStyle/>
          <a:p>
            <a:r>
              <a:rPr lang="en-US" altLang="ja-JP" dirty="0" smtClean="0">
                <a:solidFill>
                  <a:srgbClr val="0000FF"/>
                </a:solidFill>
                <a:latin typeface="Arial Black"/>
                <a:ea typeface="HGP創英角ｺﾞｼｯｸUB"/>
                <a:cs typeface="Arial Black"/>
              </a:rPr>
              <a:t>0 </a:t>
            </a:r>
            <a:r>
              <a:rPr lang="ja-JP" altLang="en-US" dirty="0" smtClean="0">
                <a:solidFill>
                  <a:srgbClr val="0000FF"/>
                </a:solidFill>
                <a:latin typeface="Arial Black"/>
                <a:ea typeface="HGP創英角ｺﾞｼｯｸUB"/>
                <a:cs typeface="Arial Black"/>
              </a:rPr>
              <a:t>（</a:t>
            </a:r>
            <a:r>
              <a:rPr lang="ja-JP" altLang="en-US" dirty="0" smtClean="0">
                <a:solidFill>
                  <a:srgbClr val="0000FF"/>
                </a:solidFill>
                <a:latin typeface="HGP創英角ｺﾞｼｯｸUB"/>
                <a:ea typeface="HGP創英角ｺﾞｼｯｸUB"/>
                <a:cs typeface="HGP創英角ｺﾞｼｯｸUB"/>
              </a:rPr>
              <a:t>ゼロ）</a:t>
            </a:r>
            <a:r>
              <a:rPr lang="en-US" altLang="ja-JP" dirty="0" smtClean="0">
                <a:solidFill>
                  <a:srgbClr val="0000FF"/>
                </a:solidFill>
                <a:latin typeface="HGP創英角ｺﾞｼｯｸUB"/>
                <a:ea typeface="HGP創英角ｺﾞｼｯｸUB"/>
                <a:cs typeface="HGP創英角ｺﾞｼｯｸUB"/>
              </a:rPr>
              <a:t> </a:t>
            </a:r>
            <a:r>
              <a:rPr lang="ja-JP" altLang="en-US" dirty="0" smtClean="0">
                <a:solidFill>
                  <a:srgbClr val="0000FF"/>
                </a:solidFill>
                <a:latin typeface="HGP創英角ｺﾞｼｯｸUB"/>
                <a:ea typeface="HGP創英角ｺﾞｼｯｸUB"/>
                <a:cs typeface="HGP創英角ｺﾞｼｯｸUB"/>
              </a:rPr>
              <a:t>フィート</a:t>
            </a:r>
            <a:endParaRPr kumimoji="1" lang="ja-JP" altLang="en-US" dirty="0">
              <a:solidFill>
                <a:srgbClr val="0000FF"/>
              </a:solidFill>
              <a:latin typeface="HGP創英角ｺﾞｼｯｸUB"/>
              <a:ea typeface="HGP創英角ｺﾞｼｯｸUB"/>
              <a:cs typeface="HGP創英角ｺﾞｼｯｸUB"/>
            </a:endParaRPr>
          </a:p>
        </p:txBody>
      </p:sp>
      <p:sp>
        <p:nvSpPr>
          <p:cNvPr id="45" name="テキスト ボックス 44"/>
          <p:cNvSpPr txBox="1"/>
          <p:nvPr/>
        </p:nvSpPr>
        <p:spPr>
          <a:xfrm>
            <a:off x="5034004" y="3583100"/>
            <a:ext cx="1008584" cy="646331"/>
          </a:xfrm>
          <a:prstGeom prst="rect">
            <a:avLst/>
          </a:prstGeom>
          <a:noFill/>
        </p:spPr>
        <p:txBody>
          <a:bodyPr wrap="none" rtlCol="0">
            <a:spAutoFit/>
          </a:bodyPr>
          <a:lstStyle/>
          <a:p>
            <a:r>
              <a:rPr lang="en-US" altLang="ja-JP" dirty="0" smtClean="0">
                <a:latin typeface="Arial Black"/>
                <a:ea typeface="HGP創英角ｺﾞｼｯｸUB"/>
                <a:cs typeface="Arial Black"/>
              </a:rPr>
              <a:t>1</a:t>
            </a:r>
            <a:r>
              <a:rPr lang="ja-JP" altLang="en-US" dirty="0" smtClean="0">
                <a:latin typeface="HGP創英角ｺﾞｼｯｸUB"/>
                <a:ea typeface="HGP創英角ｺﾞｼｯｸUB"/>
                <a:cs typeface="HGP創英角ｺﾞｼｯｸUB"/>
              </a:rPr>
              <a:t>フィート</a:t>
            </a:r>
            <a:endParaRPr lang="en-US" altLang="ja-JP" dirty="0" smtClean="0">
              <a:latin typeface="HGP創英角ｺﾞｼｯｸUB"/>
              <a:ea typeface="HGP創英角ｺﾞｼｯｸUB"/>
              <a:cs typeface="HGP創英角ｺﾞｼｯｸUB"/>
            </a:endParaRPr>
          </a:p>
          <a:p>
            <a:r>
              <a:rPr kumimoji="1" lang="ja-JP" altLang="en-US" dirty="0" smtClean="0">
                <a:latin typeface="HGP創英角ｺﾞｼｯｸUB"/>
                <a:ea typeface="HGP創英角ｺﾞｼｯｸUB"/>
                <a:cs typeface="HGP創英角ｺﾞｼｯｸUB"/>
              </a:rPr>
              <a:t>（</a:t>
            </a:r>
            <a:r>
              <a:rPr kumimoji="1" lang="en-US" altLang="ja-JP" dirty="0" smtClean="0">
                <a:latin typeface="HGP創英角ｺﾞｼｯｸUB"/>
                <a:ea typeface="HGP創英角ｺﾞｼｯｸUB"/>
                <a:cs typeface="HGP創英角ｺﾞｼｯｸUB"/>
              </a:rPr>
              <a:t>30cm</a:t>
            </a:r>
            <a:r>
              <a:rPr kumimoji="1" lang="ja-JP" altLang="en-US" dirty="0" smtClean="0">
                <a:latin typeface="HGP創英角ｺﾞｼｯｸUB"/>
                <a:ea typeface="HGP創英角ｺﾞｼｯｸUB"/>
                <a:cs typeface="HGP創英角ｺﾞｼｯｸUB"/>
              </a:rPr>
              <a:t>）</a:t>
            </a:r>
            <a:endParaRPr kumimoji="1" lang="ja-JP" altLang="en-US" dirty="0">
              <a:latin typeface="HGP創英角ｺﾞｼｯｸUB"/>
              <a:ea typeface="HGP創英角ｺﾞｼｯｸUB"/>
              <a:cs typeface="HGP創英角ｺﾞｼｯｸUB"/>
            </a:endParaRPr>
          </a:p>
        </p:txBody>
      </p:sp>
      <p:sp>
        <p:nvSpPr>
          <p:cNvPr id="46" name="テキスト ボックス 45"/>
          <p:cNvSpPr txBox="1"/>
          <p:nvPr/>
        </p:nvSpPr>
        <p:spPr>
          <a:xfrm>
            <a:off x="6042588" y="5236430"/>
            <a:ext cx="1008584" cy="646331"/>
          </a:xfrm>
          <a:prstGeom prst="rect">
            <a:avLst/>
          </a:prstGeom>
          <a:noFill/>
        </p:spPr>
        <p:txBody>
          <a:bodyPr wrap="none" rtlCol="0">
            <a:spAutoFit/>
          </a:bodyPr>
          <a:lstStyle/>
          <a:p>
            <a:r>
              <a:rPr lang="en-US" altLang="ja-JP" dirty="0" smtClean="0">
                <a:latin typeface="Arial Black"/>
                <a:ea typeface="HGP創英角ｺﾞｼｯｸUB"/>
                <a:cs typeface="Arial Black"/>
              </a:rPr>
              <a:t>2</a:t>
            </a:r>
            <a:r>
              <a:rPr lang="ja-JP" altLang="en-US" dirty="0" smtClean="0">
                <a:latin typeface="HGP創英角ｺﾞｼｯｸUB"/>
                <a:ea typeface="HGP創英角ｺﾞｼｯｸUB"/>
                <a:cs typeface="HGP創英角ｺﾞｼｯｸUB"/>
              </a:rPr>
              <a:t>フィート</a:t>
            </a:r>
            <a:endParaRPr lang="en-US" altLang="ja-JP" dirty="0" smtClean="0">
              <a:latin typeface="HGP創英角ｺﾞｼｯｸUB"/>
              <a:ea typeface="HGP創英角ｺﾞｼｯｸUB"/>
              <a:cs typeface="HGP創英角ｺﾞｼｯｸUB"/>
            </a:endParaRPr>
          </a:p>
          <a:p>
            <a:r>
              <a:rPr kumimoji="1" lang="ja-JP" altLang="en-US" dirty="0" smtClean="0">
                <a:latin typeface="HGP創英角ｺﾞｼｯｸUB"/>
                <a:ea typeface="HGP創英角ｺﾞｼｯｸUB"/>
                <a:cs typeface="HGP創英角ｺﾞｼｯｸUB"/>
              </a:rPr>
              <a:t>（</a:t>
            </a:r>
            <a:r>
              <a:rPr lang="en-US" altLang="ja-JP" dirty="0">
                <a:latin typeface="HGP創英角ｺﾞｼｯｸUB"/>
                <a:ea typeface="HGP創英角ｺﾞｼｯｸUB"/>
                <a:cs typeface="HGP創英角ｺﾞｼｯｸUB"/>
              </a:rPr>
              <a:t>6</a:t>
            </a:r>
            <a:r>
              <a:rPr kumimoji="1" lang="en-US" altLang="ja-JP" dirty="0" smtClean="0">
                <a:latin typeface="HGP創英角ｺﾞｼｯｸUB"/>
                <a:ea typeface="HGP創英角ｺﾞｼｯｸUB"/>
                <a:cs typeface="HGP創英角ｺﾞｼｯｸUB"/>
              </a:rPr>
              <a:t>0cm</a:t>
            </a:r>
            <a:r>
              <a:rPr kumimoji="1" lang="ja-JP" altLang="en-US" dirty="0" smtClean="0">
                <a:latin typeface="HGP創英角ｺﾞｼｯｸUB"/>
                <a:ea typeface="HGP創英角ｺﾞｼｯｸUB"/>
                <a:cs typeface="HGP創英角ｺﾞｼｯｸUB"/>
              </a:rPr>
              <a:t>）</a:t>
            </a:r>
            <a:endParaRPr kumimoji="1" lang="ja-JP" altLang="en-US" dirty="0">
              <a:latin typeface="HGP創英角ｺﾞｼｯｸUB"/>
              <a:ea typeface="HGP創英角ｺﾞｼｯｸUB"/>
              <a:cs typeface="HGP創英角ｺﾞｼｯｸUB"/>
            </a:endParaRPr>
          </a:p>
        </p:txBody>
      </p:sp>
      <p:sp>
        <p:nvSpPr>
          <p:cNvPr id="48" name="テキスト ボックス 47"/>
          <p:cNvSpPr txBox="1"/>
          <p:nvPr/>
        </p:nvSpPr>
        <p:spPr>
          <a:xfrm>
            <a:off x="5263459" y="1555945"/>
            <a:ext cx="2172390" cy="738664"/>
          </a:xfrm>
          <a:prstGeom prst="rect">
            <a:avLst/>
          </a:prstGeom>
          <a:noFill/>
        </p:spPr>
        <p:txBody>
          <a:bodyPr wrap="none" rtlCol="0">
            <a:spAutoFit/>
          </a:bodyPr>
          <a:lstStyle/>
          <a:p>
            <a:pPr algn="r"/>
            <a:r>
              <a:rPr kumimoji="1" lang="ja-JP" altLang="en-US" sz="1400" dirty="0" smtClean="0">
                <a:solidFill>
                  <a:schemeClr val="bg1"/>
                </a:solidFill>
              </a:rPr>
              <a:t>ラスト・ワン（１）・フィートを</a:t>
            </a:r>
            <a:endParaRPr kumimoji="1" lang="en-US" altLang="ja-JP" sz="1400" dirty="0" smtClean="0">
              <a:solidFill>
                <a:schemeClr val="bg1"/>
              </a:solidFill>
            </a:endParaRPr>
          </a:p>
          <a:p>
            <a:pPr algn="r"/>
            <a:r>
              <a:rPr kumimoji="1" lang="ja-JP" altLang="en-US" sz="1400" dirty="0" smtClean="0">
                <a:solidFill>
                  <a:schemeClr val="bg1"/>
                </a:solidFill>
              </a:rPr>
              <a:t>乗り越えることで</a:t>
            </a:r>
            <a:r>
              <a:rPr lang="ja-JP" altLang="en-US" sz="1400" dirty="0" smtClean="0">
                <a:solidFill>
                  <a:schemeClr val="bg1"/>
                </a:solidFill>
              </a:rPr>
              <a:t>生まれる</a:t>
            </a:r>
            <a:endParaRPr lang="en-US" altLang="ja-JP" sz="1400" dirty="0" smtClean="0">
              <a:solidFill>
                <a:schemeClr val="bg1"/>
              </a:solidFill>
            </a:endParaRPr>
          </a:p>
          <a:p>
            <a:pPr algn="r"/>
            <a:r>
              <a:rPr lang="ja-JP" altLang="en-US" sz="1400" dirty="0" smtClean="0">
                <a:solidFill>
                  <a:schemeClr val="bg1"/>
                </a:solidFill>
              </a:rPr>
              <a:t>新しい可能性</a:t>
            </a:r>
            <a:endParaRPr kumimoji="1" lang="en-US" altLang="ja-JP" sz="1400" dirty="0" smtClean="0">
              <a:solidFill>
                <a:schemeClr val="bg1"/>
              </a:solidFill>
            </a:endParaRPr>
          </a:p>
        </p:txBody>
      </p:sp>
      <p:sp>
        <p:nvSpPr>
          <p:cNvPr id="49" name="テキスト ボックス 48"/>
          <p:cNvSpPr txBox="1"/>
          <p:nvPr/>
        </p:nvSpPr>
        <p:spPr>
          <a:xfrm>
            <a:off x="3161549" y="1460959"/>
            <a:ext cx="1415772" cy="369332"/>
          </a:xfrm>
          <a:prstGeom prst="rect">
            <a:avLst/>
          </a:prstGeom>
          <a:noFill/>
        </p:spPr>
        <p:txBody>
          <a:bodyPr wrap="none" rtlCol="0">
            <a:spAutoFit/>
          </a:bodyPr>
          <a:lstStyle/>
          <a:p>
            <a:r>
              <a:rPr kumimoji="1" lang="ja-JP" altLang="en-US" dirty="0" smtClean="0">
                <a:solidFill>
                  <a:srgbClr val="0000FF"/>
                </a:solidFill>
                <a:latin typeface="HGP創英角ｺﾞｼｯｸUB"/>
                <a:ea typeface="HGP創英角ｺﾞｼｯｸUB"/>
                <a:cs typeface="HGP創英角ｺﾞｼｯｸUB"/>
              </a:rPr>
              <a:t>ウエアラブル</a:t>
            </a:r>
            <a:endParaRPr kumimoji="1" lang="ja-JP" altLang="en-US" dirty="0">
              <a:solidFill>
                <a:srgbClr val="0000FF"/>
              </a:solidFill>
              <a:latin typeface="HGP創英角ｺﾞｼｯｸUB"/>
              <a:ea typeface="HGP創英角ｺﾞｼｯｸUB"/>
              <a:cs typeface="HGP創英角ｺﾞｼｯｸUB"/>
            </a:endParaRPr>
          </a:p>
        </p:txBody>
      </p:sp>
      <p:sp>
        <p:nvSpPr>
          <p:cNvPr id="50" name="テキスト ボックス 49"/>
          <p:cNvSpPr txBox="1"/>
          <p:nvPr/>
        </p:nvSpPr>
        <p:spPr>
          <a:xfrm>
            <a:off x="3161550" y="3054809"/>
            <a:ext cx="1005403" cy="369332"/>
          </a:xfrm>
          <a:prstGeom prst="rect">
            <a:avLst/>
          </a:prstGeom>
          <a:noFill/>
        </p:spPr>
        <p:txBody>
          <a:bodyPr wrap="none" rtlCol="0">
            <a:spAutoFit/>
          </a:bodyPr>
          <a:lstStyle/>
          <a:p>
            <a:r>
              <a:rPr kumimoji="1" lang="ja-JP" altLang="en-US" dirty="0" smtClean="0">
                <a:solidFill>
                  <a:schemeClr val="tx1">
                    <a:lumMod val="50000"/>
                    <a:lumOff val="50000"/>
                  </a:schemeClr>
                </a:solidFill>
                <a:latin typeface="HGP創英角ｺﾞｼｯｸUB"/>
                <a:ea typeface="HGP創英角ｺﾞｼｯｸUB"/>
                <a:cs typeface="HGP創英角ｺﾞｼｯｸUB"/>
              </a:rPr>
              <a:t>モバイル</a:t>
            </a:r>
            <a:endParaRPr kumimoji="1" lang="ja-JP" altLang="en-US" dirty="0">
              <a:solidFill>
                <a:schemeClr val="tx1">
                  <a:lumMod val="50000"/>
                  <a:lumOff val="50000"/>
                </a:schemeClr>
              </a:solidFill>
              <a:latin typeface="HGP創英角ｺﾞｼｯｸUB"/>
              <a:ea typeface="HGP創英角ｺﾞｼｯｸUB"/>
              <a:cs typeface="HGP創英角ｺﾞｼｯｸUB"/>
            </a:endParaRPr>
          </a:p>
        </p:txBody>
      </p:sp>
      <p:sp>
        <p:nvSpPr>
          <p:cNvPr id="51" name="テキスト ボックス 50"/>
          <p:cNvSpPr txBox="1"/>
          <p:nvPr/>
        </p:nvSpPr>
        <p:spPr>
          <a:xfrm>
            <a:off x="3161550" y="4718509"/>
            <a:ext cx="1326004" cy="369332"/>
          </a:xfrm>
          <a:prstGeom prst="rect">
            <a:avLst/>
          </a:prstGeom>
          <a:noFill/>
        </p:spPr>
        <p:txBody>
          <a:bodyPr wrap="none" rtlCol="0">
            <a:spAutoFit/>
          </a:bodyPr>
          <a:lstStyle/>
          <a:p>
            <a:r>
              <a:rPr kumimoji="1" lang="ja-JP" altLang="en-US" dirty="0" smtClean="0">
                <a:solidFill>
                  <a:schemeClr val="tx1">
                    <a:lumMod val="50000"/>
                    <a:lumOff val="50000"/>
                  </a:schemeClr>
                </a:solidFill>
                <a:latin typeface="HGP創英角ｺﾞｼｯｸUB"/>
                <a:ea typeface="HGP創英角ｺﾞｼｯｸUB"/>
                <a:cs typeface="HGP創英角ｺﾞｼｯｸUB"/>
              </a:rPr>
              <a:t>デスクトップ</a:t>
            </a:r>
            <a:endParaRPr kumimoji="1" lang="ja-JP" altLang="en-US" dirty="0">
              <a:solidFill>
                <a:schemeClr val="tx1">
                  <a:lumMod val="50000"/>
                  <a:lumOff val="50000"/>
                </a:schemeClr>
              </a:solidFill>
              <a:latin typeface="HGP創英角ｺﾞｼｯｸUB"/>
              <a:ea typeface="HGP創英角ｺﾞｼｯｸUB"/>
              <a:cs typeface="HGP創英角ｺﾞｼｯｸUB"/>
            </a:endParaRPr>
          </a:p>
        </p:txBody>
      </p:sp>
    </p:spTree>
    <p:extLst>
      <p:ext uri="{BB962C8B-B14F-4D97-AF65-F5344CB8AC3E}">
        <p14:creationId xmlns:p14="http://schemas.microsoft.com/office/powerpoint/2010/main" val="4146262413"/>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046725" y="1423209"/>
            <a:ext cx="2120900" cy="4239847"/>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角丸四角形 11"/>
          <p:cNvSpPr/>
          <p:nvPr/>
        </p:nvSpPr>
        <p:spPr>
          <a:xfrm>
            <a:off x="6048146" y="1903249"/>
            <a:ext cx="2069961" cy="422031"/>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眼鏡</a:t>
            </a:r>
            <a:endParaRPr kumimoji="1" lang="ja-JP" altLang="en-US" sz="1600" dirty="0">
              <a:solidFill>
                <a:srgbClr val="FFFFFF"/>
              </a:solidFill>
              <a:latin typeface="ＭＳ Ｐゴシック"/>
              <a:ea typeface="ＭＳ Ｐゴシック"/>
              <a:cs typeface="ＭＳ Ｐゴシック"/>
            </a:endParaRPr>
          </a:p>
        </p:txBody>
      </p:sp>
      <p:sp>
        <p:nvSpPr>
          <p:cNvPr id="13" name="角丸四角形 12"/>
          <p:cNvSpPr/>
          <p:nvPr/>
        </p:nvSpPr>
        <p:spPr>
          <a:xfrm>
            <a:off x="6048142" y="3312538"/>
            <a:ext cx="2069961" cy="422031"/>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腕時計</a:t>
            </a:r>
            <a:endParaRPr kumimoji="1" lang="ja-JP" altLang="en-US" sz="1600" dirty="0">
              <a:solidFill>
                <a:srgbClr val="FFFFFF"/>
              </a:solidFill>
              <a:latin typeface="ＭＳ Ｐゴシック"/>
              <a:ea typeface="ＭＳ Ｐゴシック"/>
              <a:cs typeface="ＭＳ Ｐゴシック"/>
            </a:endParaRPr>
          </a:p>
        </p:txBody>
      </p:sp>
      <p:sp>
        <p:nvSpPr>
          <p:cNvPr id="14" name="角丸四角形 13"/>
          <p:cNvSpPr/>
          <p:nvPr/>
        </p:nvSpPr>
        <p:spPr>
          <a:xfrm>
            <a:off x="6048142" y="3790529"/>
            <a:ext cx="2069961" cy="422031"/>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ブレスレット</a:t>
            </a:r>
            <a:endParaRPr kumimoji="1" lang="ja-JP" altLang="en-US" sz="1600" dirty="0">
              <a:solidFill>
                <a:srgbClr val="FFFFFF"/>
              </a:solidFill>
              <a:latin typeface="ＭＳ Ｐゴシック"/>
              <a:ea typeface="ＭＳ Ｐゴシック"/>
              <a:cs typeface="ＭＳ Ｐゴシック"/>
            </a:endParaRPr>
          </a:p>
        </p:txBody>
      </p:sp>
      <p:sp>
        <p:nvSpPr>
          <p:cNvPr id="15" name="角丸四角形 14"/>
          <p:cNvSpPr/>
          <p:nvPr/>
        </p:nvSpPr>
        <p:spPr>
          <a:xfrm>
            <a:off x="6048147" y="4283641"/>
            <a:ext cx="2069961" cy="422031"/>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指輪</a:t>
            </a:r>
            <a:endParaRPr kumimoji="1" lang="ja-JP" altLang="en-US" sz="1600" dirty="0">
              <a:solidFill>
                <a:srgbClr val="FFFFFF"/>
              </a:solidFill>
              <a:latin typeface="ＭＳ Ｐゴシック"/>
              <a:ea typeface="ＭＳ Ｐゴシック"/>
              <a:cs typeface="ＭＳ Ｐゴシック"/>
            </a:endParaRPr>
          </a:p>
        </p:txBody>
      </p:sp>
      <p:sp>
        <p:nvSpPr>
          <p:cNvPr id="16" name="角丸四角形 15"/>
          <p:cNvSpPr/>
          <p:nvPr/>
        </p:nvSpPr>
        <p:spPr>
          <a:xfrm>
            <a:off x="6048142" y="4758425"/>
            <a:ext cx="2069961" cy="422031"/>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靴</a:t>
            </a:r>
            <a:endParaRPr kumimoji="1" lang="ja-JP" altLang="en-US" sz="1600" dirty="0">
              <a:solidFill>
                <a:srgbClr val="FFFFFF"/>
              </a:solidFill>
              <a:latin typeface="ＭＳ Ｐゴシック"/>
              <a:ea typeface="ＭＳ Ｐゴシック"/>
              <a:cs typeface="ＭＳ Ｐゴシック"/>
            </a:endParaRPr>
          </a:p>
        </p:txBody>
      </p:sp>
      <p:sp>
        <p:nvSpPr>
          <p:cNvPr id="17" name="角丸四角形 16"/>
          <p:cNvSpPr/>
          <p:nvPr/>
        </p:nvSpPr>
        <p:spPr>
          <a:xfrm>
            <a:off x="6048147" y="1423209"/>
            <a:ext cx="2069961" cy="422031"/>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帽子</a:t>
            </a:r>
            <a:endParaRPr kumimoji="1" lang="ja-JP" altLang="en-US" sz="1600" dirty="0">
              <a:solidFill>
                <a:srgbClr val="FFFFFF"/>
              </a:solidFill>
              <a:latin typeface="ＭＳ Ｐゴシック"/>
              <a:ea typeface="ＭＳ Ｐゴシック"/>
              <a:cs typeface="ＭＳ Ｐゴシック"/>
            </a:endParaRPr>
          </a:p>
        </p:txBody>
      </p:sp>
      <p:sp>
        <p:nvSpPr>
          <p:cNvPr id="18" name="角丸四角形 17"/>
          <p:cNvSpPr/>
          <p:nvPr/>
        </p:nvSpPr>
        <p:spPr>
          <a:xfrm>
            <a:off x="6048144" y="2846214"/>
            <a:ext cx="2069961" cy="422031"/>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衣類</a:t>
            </a:r>
            <a:endParaRPr kumimoji="1" lang="ja-JP" altLang="en-US" sz="1600" dirty="0">
              <a:solidFill>
                <a:srgbClr val="FFFFFF"/>
              </a:solidFill>
              <a:latin typeface="ＭＳ Ｐゴシック"/>
              <a:ea typeface="ＭＳ Ｐゴシック"/>
              <a:cs typeface="ＭＳ Ｐゴシック"/>
            </a:endParaRPr>
          </a:p>
        </p:txBody>
      </p:sp>
      <p:sp>
        <p:nvSpPr>
          <p:cNvPr id="19" name="角丸四角形 18"/>
          <p:cNvSpPr/>
          <p:nvPr/>
        </p:nvSpPr>
        <p:spPr>
          <a:xfrm>
            <a:off x="6048147" y="2378586"/>
            <a:ext cx="2069961" cy="422031"/>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コンタクトレンズ</a:t>
            </a:r>
            <a:endParaRPr kumimoji="1" lang="ja-JP" altLang="en-US" sz="1600" dirty="0">
              <a:solidFill>
                <a:srgbClr val="FFFFFF"/>
              </a:solidFill>
              <a:latin typeface="ＭＳ Ｐゴシック"/>
              <a:ea typeface="ＭＳ Ｐゴシック"/>
              <a:cs typeface="ＭＳ Ｐゴシック"/>
            </a:endParaRPr>
          </a:p>
        </p:txBody>
      </p:sp>
      <p:sp>
        <p:nvSpPr>
          <p:cNvPr id="20" name="右矢印 19"/>
          <p:cNvSpPr/>
          <p:nvPr/>
        </p:nvSpPr>
        <p:spPr>
          <a:xfrm>
            <a:off x="3425318" y="1423209"/>
            <a:ext cx="2333296" cy="2174847"/>
          </a:xfrm>
          <a:prstGeom prst="rightArrow">
            <a:avLst>
              <a:gd name="adj1" fmla="val 73358"/>
              <a:gd name="adj2" fmla="val 19503"/>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1200" dirty="0" smtClean="0">
                <a:solidFill>
                  <a:srgbClr val="FFFFFF"/>
                </a:solidFill>
                <a:latin typeface="ＭＳ Ｐゴシック"/>
                <a:ea typeface="ＭＳ Ｐゴシック"/>
                <a:cs typeface="ＭＳ Ｐゴシック"/>
              </a:rPr>
              <a:t>【</a:t>
            </a:r>
            <a:r>
              <a:rPr lang="ja-JP" altLang="en-US" sz="1200" dirty="0" smtClean="0">
                <a:solidFill>
                  <a:srgbClr val="FFFFFF"/>
                </a:solidFill>
                <a:latin typeface="ＭＳ Ｐゴシック"/>
                <a:cs typeface="ＭＳ Ｐゴシック"/>
              </a:rPr>
              <a:t>操作</a:t>
            </a:r>
            <a:r>
              <a:rPr kumimoji="1" lang="en-US" altLang="ja-JP" sz="1200" dirty="0" smtClean="0">
                <a:solidFill>
                  <a:srgbClr val="FFFFFF"/>
                </a:solidFill>
                <a:latin typeface="ＭＳ Ｐゴシック"/>
                <a:ea typeface="ＭＳ Ｐゴシック"/>
                <a:cs typeface="ＭＳ Ｐゴシック"/>
              </a:rPr>
              <a:t>】</a:t>
            </a:r>
            <a:r>
              <a:rPr lang="ja-JP" altLang="en-US" sz="1200" dirty="0" smtClean="0">
                <a:solidFill>
                  <a:srgbClr val="FFFFFF"/>
                </a:solidFill>
                <a:latin typeface="ＭＳ Ｐゴシック"/>
                <a:ea typeface="ＭＳ Ｐゴシック"/>
                <a:cs typeface="ＭＳ Ｐゴシック"/>
              </a:rPr>
              <a:t>　</a:t>
            </a:r>
            <a:endParaRPr lang="en-US" altLang="ja-JP" sz="1200" dirty="0" smtClean="0">
              <a:solidFill>
                <a:srgbClr val="FFFFFF"/>
              </a:solidFill>
              <a:latin typeface="ＭＳ Ｐゴシック"/>
              <a:ea typeface="ＭＳ Ｐゴシック"/>
              <a:cs typeface="ＭＳ Ｐゴシック"/>
            </a:endParaRPr>
          </a:p>
          <a:p>
            <a:r>
              <a:rPr lang="ja-JP" altLang="en-US" sz="1200" dirty="0" smtClean="0">
                <a:solidFill>
                  <a:srgbClr val="FFFFFF"/>
                </a:solidFill>
                <a:latin typeface="ＭＳ Ｐゴシック"/>
                <a:ea typeface="ＭＳ Ｐゴシック"/>
                <a:cs typeface="ＭＳ Ｐゴシック"/>
              </a:rPr>
              <a:t>　音声認識</a:t>
            </a:r>
            <a:r>
              <a:rPr lang="ja-JP" altLang="en-US" sz="1200" dirty="0">
                <a:solidFill>
                  <a:srgbClr val="FFFFFF"/>
                </a:solidFill>
                <a:latin typeface="ＭＳ Ｐゴシック"/>
                <a:ea typeface="ＭＳ Ｐゴシック"/>
                <a:cs typeface="ＭＳ Ｐゴシック"/>
              </a:rPr>
              <a:t>、</a:t>
            </a:r>
            <a:r>
              <a:rPr kumimoji="1" lang="ja-JP" altLang="en-US" sz="1200" dirty="0" smtClean="0">
                <a:solidFill>
                  <a:srgbClr val="FFFFFF"/>
                </a:solidFill>
                <a:latin typeface="ＭＳ Ｐゴシック"/>
                <a:ea typeface="ＭＳ Ｐゴシック"/>
                <a:cs typeface="ＭＳ Ｐゴシック"/>
              </a:rPr>
              <a:t>ジェスチャ</a:t>
            </a:r>
            <a:endParaRPr kumimoji="1" lang="en-US" altLang="ja-JP" sz="1200" dirty="0" smtClean="0">
              <a:solidFill>
                <a:srgbClr val="FFFFFF"/>
              </a:solidFill>
              <a:latin typeface="ＭＳ Ｐゴシック"/>
              <a:ea typeface="ＭＳ Ｐゴシック"/>
              <a:cs typeface="ＭＳ Ｐゴシック"/>
            </a:endParaRPr>
          </a:p>
          <a:p>
            <a:endParaRPr kumimoji="1" lang="en-US" altLang="ja-JP" sz="1200" dirty="0" smtClean="0">
              <a:solidFill>
                <a:srgbClr val="FFFFFF"/>
              </a:solidFill>
              <a:latin typeface="ＭＳ Ｐゴシック"/>
              <a:ea typeface="ＭＳ Ｐゴシック"/>
              <a:cs typeface="ＭＳ Ｐゴシック"/>
            </a:endParaRPr>
          </a:p>
          <a:p>
            <a:r>
              <a:rPr lang="en-US" altLang="ja-JP" sz="1200" dirty="0" smtClean="0">
                <a:solidFill>
                  <a:srgbClr val="FFFFFF"/>
                </a:solidFill>
                <a:latin typeface="ＭＳ Ｐゴシック"/>
                <a:ea typeface="ＭＳ Ｐゴシック"/>
                <a:cs typeface="ＭＳ Ｐゴシック"/>
              </a:rPr>
              <a:t>【</a:t>
            </a:r>
            <a:r>
              <a:rPr lang="ja-JP" altLang="en-US" sz="1200" dirty="0">
                <a:solidFill>
                  <a:srgbClr val="FFFFFF"/>
                </a:solidFill>
                <a:latin typeface="ＭＳ Ｐゴシック"/>
                <a:cs typeface="ＭＳ Ｐゴシック"/>
              </a:rPr>
              <a:t>生態</a:t>
            </a:r>
            <a:r>
              <a:rPr lang="ja-JP" altLang="en-US" sz="1200" dirty="0" smtClean="0">
                <a:solidFill>
                  <a:srgbClr val="FFFFFF"/>
                </a:solidFill>
                <a:latin typeface="ＭＳ Ｐゴシック"/>
                <a:cs typeface="ＭＳ Ｐゴシック"/>
              </a:rPr>
              <a:t>情報</a:t>
            </a:r>
            <a:r>
              <a:rPr lang="en-US" altLang="ja-JP" sz="1200" dirty="0" smtClean="0">
                <a:solidFill>
                  <a:srgbClr val="FFFFFF"/>
                </a:solidFill>
                <a:latin typeface="ＭＳ Ｐゴシック"/>
                <a:ea typeface="ＭＳ Ｐゴシック"/>
                <a:cs typeface="ＭＳ Ｐゴシック"/>
              </a:rPr>
              <a:t>】</a:t>
            </a:r>
            <a:endParaRPr lang="en-US" altLang="ja-JP" sz="1200" dirty="0">
              <a:solidFill>
                <a:srgbClr val="FFFFFF"/>
              </a:solidFill>
              <a:latin typeface="ＭＳ Ｐゴシック"/>
              <a:ea typeface="ＭＳ Ｐゴシック"/>
              <a:cs typeface="ＭＳ Ｐゴシック"/>
            </a:endParaRPr>
          </a:p>
          <a:p>
            <a:r>
              <a:rPr lang="ja-JP" altLang="en-US" sz="1200" dirty="0" smtClean="0">
                <a:solidFill>
                  <a:srgbClr val="FFFFFF"/>
                </a:solidFill>
                <a:latin typeface="ＭＳ Ｐゴシック"/>
                <a:ea typeface="ＭＳ Ｐゴシック"/>
                <a:cs typeface="ＭＳ Ｐゴシック"/>
              </a:rPr>
              <a:t>　脈拍、血圧、発汗量、映像</a:t>
            </a:r>
            <a:endParaRPr lang="en-US" altLang="ja-JP" sz="1200" dirty="0" smtClean="0">
              <a:solidFill>
                <a:srgbClr val="FFFFFF"/>
              </a:solidFill>
              <a:latin typeface="ＭＳ Ｐゴシック"/>
              <a:ea typeface="ＭＳ Ｐゴシック"/>
              <a:cs typeface="ＭＳ Ｐゴシック"/>
            </a:endParaRPr>
          </a:p>
        </p:txBody>
      </p:sp>
      <p:sp>
        <p:nvSpPr>
          <p:cNvPr id="21" name="左矢印 20"/>
          <p:cNvSpPr/>
          <p:nvPr/>
        </p:nvSpPr>
        <p:spPr>
          <a:xfrm>
            <a:off x="3425318" y="3491205"/>
            <a:ext cx="2333296" cy="2171851"/>
          </a:xfrm>
          <a:prstGeom prst="leftArrow">
            <a:avLst>
              <a:gd name="adj1" fmla="val 80407"/>
              <a:gd name="adj2" fmla="val 2505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171450" indent="-171450">
              <a:buFont typeface="Wingdings" charset="2"/>
              <a:buChar char="v"/>
            </a:pPr>
            <a:r>
              <a:rPr kumimoji="1" lang="ja-JP" altLang="en-US" sz="1200" dirty="0" smtClean="0">
                <a:solidFill>
                  <a:srgbClr val="FFFFFF"/>
                </a:solidFill>
                <a:latin typeface="ＭＳ Ｐゴシック"/>
                <a:ea typeface="ＭＳ Ｐゴシック"/>
                <a:cs typeface="ＭＳ Ｐゴシック"/>
              </a:rPr>
              <a:t>着信通知</a:t>
            </a:r>
            <a:endParaRPr kumimoji="1" lang="en-US" altLang="ja-JP" sz="1200" dirty="0" smtClean="0">
              <a:solidFill>
                <a:srgbClr val="FFFFFF"/>
              </a:solidFill>
              <a:latin typeface="ＭＳ Ｐゴシック"/>
              <a:ea typeface="ＭＳ Ｐゴシック"/>
              <a:cs typeface="ＭＳ Ｐゴシック"/>
            </a:endParaRPr>
          </a:p>
          <a:p>
            <a:pPr marL="171450" indent="-171450">
              <a:buFont typeface="Wingdings" charset="2"/>
              <a:buChar char="v"/>
            </a:pPr>
            <a:r>
              <a:rPr lang="ja-JP" altLang="en-US" sz="1200" dirty="0">
                <a:solidFill>
                  <a:srgbClr val="FFFFFF"/>
                </a:solidFill>
                <a:latin typeface="ＭＳ Ｐゴシック"/>
                <a:ea typeface="ＭＳ Ｐゴシック"/>
                <a:cs typeface="ＭＳ Ｐゴシック"/>
              </a:rPr>
              <a:t>メール</a:t>
            </a:r>
            <a:r>
              <a:rPr lang="ja-JP" altLang="en-US" sz="1200" dirty="0" smtClean="0">
                <a:solidFill>
                  <a:srgbClr val="FFFFFF"/>
                </a:solidFill>
                <a:latin typeface="ＭＳ Ｐゴシック"/>
                <a:ea typeface="ＭＳ Ｐゴシック"/>
                <a:cs typeface="ＭＳ Ｐゴシック"/>
              </a:rPr>
              <a:t>表示</a:t>
            </a:r>
            <a:endParaRPr lang="en-US" altLang="ja-JP" sz="1200" dirty="0" smtClean="0">
              <a:solidFill>
                <a:srgbClr val="FFFFFF"/>
              </a:solidFill>
              <a:latin typeface="ＭＳ Ｐゴシック"/>
              <a:ea typeface="ＭＳ Ｐゴシック"/>
              <a:cs typeface="ＭＳ Ｐゴシック"/>
            </a:endParaRPr>
          </a:p>
          <a:p>
            <a:pPr marL="171450" indent="-171450">
              <a:buFont typeface="Wingdings" charset="2"/>
              <a:buChar char="v"/>
            </a:pPr>
            <a:r>
              <a:rPr lang="ja-JP" altLang="en-US" sz="1200" dirty="0" smtClean="0">
                <a:solidFill>
                  <a:srgbClr val="FFFFFF"/>
                </a:solidFill>
                <a:latin typeface="ＭＳ Ｐゴシック"/>
                <a:ea typeface="ＭＳ Ｐゴシック"/>
                <a:cs typeface="ＭＳ Ｐゴシック"/>
              </a:rPr>
              <a:t>メッセージ表示</a:t>
            </a:r>
            <a:endParaRPr lang="en-US" altLang="ja-JP" sz="1200" dirty="0" smtClean="0">
              <a:solidFill>
                <a:srgbClr val="FFFFFF"/>
              </a:solidFill>
              <a:latin typeface="ＭＳ Ｐゴシック"/>
              <a:ea typeface="ＭＳ Ｐゴシック"/>
              <a:cs typeface="ＭＳ Ｐゴシック"/>
            </a:endParaRPr>
          </a:p>
          <a:p>
            <a:pPr marL="171450" indent="-171450">
              <a:buFont typeface="Wingdings" charset="2"/>
              <a:buChar char="v"/>
            </a:pPr>
            <a:r>
              <a:rPr kumimoji="1" lang="ja-JP" altLang="en-US" sz="1200" dirty="0">
                <a:solidFill>
                  <a:srgbClr val="FFFFFF"/>
                </a:solidFill>
                <a:latin typeface="ＭＳ Ｐゴシック"/>
                <a:ea typeface="ＭＳ Ｐゴシック"/>
                <a:cs typeface="ＭＳ Ｐゴシック"/>
              </a:rPr>
              <a:t>音楽</a:t>
            </a:r>
            <a:r>
              <a:rPr kumimoji="1" lang="ja-JP" altLang="en-US" sz="1200" dirty="0" smtClean="0">
                <a:solidFill>
                  <a:srgbClr val="FFFFFF"/>
                </a:solidFill>
                <a:latin typeface="ＭＳ Ｐゴシック"/>
                <a:ea typeface="ＭＳ Ｐゴシック"/>
                <a:cs typeface="ＭＳ Ｐゴシック"/>
              </a:rPr>
              <a:t>再生</a:t>
            </a:r>
            <a:endParaRPr kumimoji="1" lang="en-US" altLang="ja-JP" sz="1200" dirty="0" smtClean="0">
              <a:solidFill>
                <a:srgbClr val="FFFFFF"/>
              </a:solidFill>
              <a:latin typeface="ＭＳ Ｐゴシック"/>
              <a:ea typeface="ＭＳ Ｐゴシック"/>
              <a:cs typeface="ＭＳ Ｐゴシック"/>
            </a:endParaRPr>
          </a:p>
          <a:p>
            <a:pPr marL="171450" indent="-171450">
              <a:buFont typeface="Wingdings" charset="2"/>
              <a:buChar char="v"/>
            </a:pPr>
            <a:r>
              <a:rPr kumimoji="1" lang="ja-JP" altLang="en-US" sz="1200" dirty="0" smtClean="0">
                <a:solidFill>
                  <a:srgbClr val="FFFFFF"/>
                </a:solidFill>
                <a:latin typeface="ＭＳ Ｐゴシック"/>
                <a:ea typeface="ＭＳ Ｐゴシック"/>
                <a:cs typeface="ＭＳ Ｐゴシック"/>
              </a:rPr>
              <a:t>会話・チャット</a:t>
            </a:r>
            <a:endParaRPr kumimoji="1" lang="ja-JP" altLang="en-US" sz="1200" dirty="0">
              <a:solidFill>
                <a:srgbClr val="FFFFFF"/>
              </a:solidFill>
              <a:latin typeface="ＭＳ Ｐゴシック"/>
              <a:ea typeface="ＭＳ Ｐゴシック"/>
              <a:cs typeface="ＭＳ Ｐゴシック"/>
            </a:endParaRPr>
          </a:p>
        </p:txBody>
      </p:sp>
      <p:grpSp>
        <p:nvGrpSpPr>
          <p:cNvPr id="2" name="図形グループ 1"/>
          <p:cNvGrpSpPr/>
          <p:nvPr/>
        </p:nvGrpSpPr>
        <p:grpSpPr>
          <a:xfrm>
            <a:off x="1653414" y="1903249"/>
            <a:ext cx="969964" cy="2007872"/>
            <a:chOff x="1305189" y="2570455"/>
            <a:chExt cx="969964" cy="2007872"/>
          </a:xfrm>
        </p:grpSpPr>
        <p:sp>
          <p:nvSpPr>
            <p:cNvPr id="22" name="円/楕円 21"/>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フローチャート: 論理積ゲート 22"/>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3" name="角丸四角形 32"/>
          <p:cNvSpPr/>
          <p:nvPr/>
        </p:nvSpPr>
        <p:spPr>
          <a:xfrm>
            <a:off x="6048147" y="5241025"/>
            <a:ext cx="2069961" cy="422031"/>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a:t>
            </a:r>
            <a:endParaRPr kumimoji="1" lang="en-US" altLang="ja-JP" sz="1600" dirty="0" smtClean="0">
              <a:solidFill>
                <a:srgbClr val="FFFFFF"/>
              </a:solidFill>
              <a:latin typeface="ＭＳ Ｐゴシック"/>
              <a:ea typeface="ＭＳ Ｐゴシック"/>
              <a:cs typeface="ＭＳ Ｐゴシック"/>
            </a:endParaRPr>
          </a:p>
        </p:txBody>
      </p:sp>
      <p:sp>
        <p:nvSpPr>
          <p:cNvPr id="34" name="テキスト ボックス 33"/>
          <p:cNvSpPr txBox="1"/>
          <p:nvPr/>
        </p:nvSpPr>
        <p:spPr>
          <a:xfrm>
            <a:off x="1242550" y="4283641"/>
            <a:ext cx="1697901" cy="1200328"/>
          </a:xfrm>
          <a:prstGeom prst="rect">
            <a:avLst/>
          </a:prstGeom>
          <a:noFill/>
        </p:spPr>
        <p:txBody>
          <a:bodyPr wrap="none" rtlCol="0">
            <a:spAutoFit/>
          </a:bodyPr>
          <a:lstStyle/>
          <a:p>
            <a:pPr marL="285750" indent="-285750">
              <a:buFont typeface="Wingdings" charset="2"/>
              <a:buChar char="v"/>
            </a:pPr>
            <a:r>
              <a:rPr kumimoji="1" lang="ja-JP" altLang="en-US" sz="2400" dirty="0" smtClean="0">
                <a:solidFill>
                  <a:srgbClr val="0000FF"/>
                </a:solidFill>
              </a:rPr>
              <a:t>身体密着</a:t>
            </a:r>
            <a:endParaRPr kumimoji="1" lang="en-US" altLang="ja-JP" sz="2400" dirty="0" smtClean="0">
              <a:solidFill>
                <a:srgbClr val="0000FF"/>
              </a:solidFill>
            </a:endParaRPr>
          </a:p>
          <a:p>
            <a:pPr marL="285750" indent="-285750">
              <a:buFont typeface="Wingdings" charset="2"/>
              <a:buChar char="v"/>
            </a:pPr>
            <a:r>
              <a:rPr lang="ja-JP" altLang="en-US" sz="2400" dirty="0" smtClean="0">
                <a:solidFill>
                  <a:srgbClr val="0000FF"/>
                </a:solidFill>
              </a:rPr>
              <a:t>常時携帯</a:t>
            </a:r>
            <a:endParaRPr lang="en-US" altLang="ja-JP" sz="2400" dirty="0" smtClean="0">
              <a:solidFill>
                <a:srgbClr val="0000FF"/>
              </a:solidFill>
            </a:endParaRPr>
          </a:p>
          <a:p>
            <a:pPr marL="285750" indent="-285750">
              <a:buFont typeface="Wingdings" charset="2"/>
              <a:buChar char="v"/>
            </a:pPr>
            <a:r>
              <a:rPr kumimoji="1" lang="ja-JP" altLang="en-US" sz="2400" dirty="0" smtClean="0">
                <a:solidFill>
                  <a:srgbClr val="0000FF"/>
                </a:solidFill>
              </a:rPr>
              <a:t>常時接続</a:t>
            </a:r>
            <a:endParaRPr kumimoji="1" lang="ja-JP" altLang="en-US" sz="2400" dirty="0">
              <a:solidFill>
                <a:srgbClr val="0000FF"/>
              </a:solidFill>
            </a:endParaRPr>
          </a:p>
        </p:txBody>
      </p:sp>
      <p:sp>
        <p:nvSpPr>
          <p:cNvPr id="35" name="タイトル 34"/>
          <p:cNvSpPr>
            <a:spLocks noGrp="1"/>
          </p:cNvSpPr>
          <p:nvPr>
            <p:ph type="title"/>
          </p:nvPr>
        </p:nvSpPr>
        <p:spPr/>
        <p:txBody>
          <a:bodyPr/>
          <a:lstStyle/>
          <a:p>
            <a:r>
              <a:rPr kumimoji="1" lang="ja-JP" altLang="en-US" dirty="0" smtClean="0"/>
              <a:t>ウェアラブル・デバイスの種類と使われ方</a:t>
            </a:r>
            <a:endParaRPr kumimoji="1" lang="ja-JP" altLang="en-US" dirty="0"/>
          </a:p>
        </p:txBody>
      </p:sp>
    </p:spTree>
    <p:extLst>
      <p:ext uri="{BB962C8B-B14F-4D97-AF65-F5344CB8AC3E}">
        <p14:creationId xmlns:p14="http://schemas.microsoft.com/office/powerpoint/2010/main" val="827336857"/>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a:xfrm>
            <a:off x="561307" y="3015763"/>
            <a:ext cx="7160293" cy="1677255"/>
          </a:xfrm>
          <a:prstGeom prst="roundRect">
            <a:avLst>
              <a:gd name="adj" fmla="val 0"/>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6" name="図 5"/>
          <p:cNvPicPr>
            <a:picLocks noChangeAspect="1"/>
          </p:cNvPicPr>
          <p:nvPr/>
        </p:nvPicPr>
        <p:blipFill>
          <a:blip r:embed="rId2">
            <a:clrChange>
              <a:clrFrom>
                <a:srgbClr val="FFFFFF"/>
              </a:clrFrom>
              <a:clrTo>
                <a:srgbClr val="FFFFFF">
                  <a:alpha val="0"/>
                </a:srgbClr>
              </a:clrTo>
            </a:clrChange>
          </a:blip>
          <a:stretch>
            <a:fillRect/>
          </a:stretch>
        </p:blipFill>
        <p:spPr>
          <a:xfrm>
            <a:off x="2191789" y="3190472"/>
            <a:ext cx="341289" cy="550466"/>
          </a:xfrm>
          <a:prstGeom prst="rect">
            <a:avLst/>
          </a:prstGeom>
        </p:spPr>
      </p:pic>
      <p:sp>
        <p:nvSpPr>
          <p:cNvPr id="8" name="角丸四角形 7"/>
          <p:cNvSpPr/>
          <p:nvPr/>
        </p:nvSpPr>
        <p:spPr>
          <a:xfrm>
            <a:off x="4663330" y="3617441"/>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加速度センサ</a:t>
            </a:r>
            <a:endParaRPr kumimoji="1" lang="ja-JP" altLang="en-US" sz="1200" dirty="0">
              <a:solidFill>
                <a:srgbClr val="FFFFFF"/>
              </a:solidFill>
              <a:latin typeface="ＭＳ Ｐゴシック"/>
              <a:ea typeface="ＭＳ Ｐゴシック"/>
              <a:cs typeface="ＭＳ Ｐゴシック"/>
            </a:endParaRPr>
          </a:p>
        </p:txBody>
      </p:sp>
      <p:sp>
        <p:nvSpPr>
          <p:cNvPr id="9" name="角丸四角形 8"/>
          <p:cNvSpPr/>
          <p:nvPr/>
        </p:nvSpPr>
        <p:spPr>
          <a:xfrm>
            <a:off x="6138767" y="3617441"/>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温度センサ</a:t>
            </a:r>
            <a:endParaRPr kumimoji="1" lang="ja-JP" altLang="en-US" sz="1200" dirty="0">
              <a:solidFill>
                <a:srgbClr val="FFFFFF"/>
              </a:solidFill>
              <a:latin typeface="ＭＳ Ｐゴシック"/>
              <a:ea typeface="ＭＳ Ｐゴシック"/>
              <a:cs typeface="ＭＳ Ｐゴシック"/>
            </a:endParaRPr>
          </a:p>
        </p:txBody>
      </p:sp>
      <p:sp>
        <p:nvSpPr>
          <p:cNvPr id="10" name="角丸四角形 9"/>
          <p:cNvSpPr/>
          <p:nvPr/>
        </p:nvSpPr>
        <p:spPr>
          <a:xfrm>
            <a:off x="6138767" y="4093641"/>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smtClean="0">
                <a:solidFill>
                  <a:srgbClr val="FFFFFF"/>
                </a:solidFill>
                <a:latin typeface="ＭＳ Ｐゴシック"/>
                <a:ea typeface="ＭＳ Ｐゴシック"/>
                <a:cs typeface="ＭＳ Ｐゴシック"/>
              </a:rPr>
              <a:t>GPS</a:t>
            </a:r>
            <a:endParaRPr kumimoji="1" lang="ja-JP" altLang="en-US" sz="1200" dirty="0">
              <a:solidFill>
                <a:srgbClr val="FFFFFF"/>
              </a:solidFill>
              <a:latin typeface="ＭＳ Ｐゴシック"/>
              <a:ea typeface="ＭＳ Ｐゴシック"/>
              <a:cs typeface="ＭＳ Ｐゴシック"/>
            </a:endParaRPr>
          </a:p>
        </p:txBody>
      </p:sp>
      <p:sp>
        <p:nvSpPr>
          <p:cNvPr id="11" name="角丸四角形 10"/>
          <p:cNvSpPr/>
          <p:nvPr/>
        </p:nvSpPr>
        <p:spPr>
          <a:xfrm>
            <a:off x="4663330" y="3147122"/>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ジャイロセンサ</a:t>
            </a:r>
            <a:endParaRPr kumimoji="1" lang="ja-JP" altLang="en-US" sz="1200" dirty="0">
              <a:solidFill>
                <a:srgbClr val="FFFFFF"/>
              </a:solidFill>
              <a:latin typeface="ＭＳ Ｐゴシック"/>
              <a:ea typeface="ＭＳ Ｐゴシック"/>
              <a:cs typeface="ＭＳ Ｐゴシック"/>
            </a:endParaRPr>
          </a:p>
        </p:txBody>
      </p:sp>
      <p:sp>
        <p:nvSpPr>
          <p:cNvPr id="12" name="角丸四角形 11"/>
          <p:cNvSpPr/>
          <p:nvPr/>
        </p:nvSpPr>
        <p:spPr>
          <a:xfrm>
            <a:off x="4663330" y="4093641"/>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照度センサ</a:t>
            </a:r>
            <a:endParaRPr kumimoji="1" lang="ja-JP" altLang="en-US" sz="1200" dirty="0">
              <a:solidFill>
                <a:srgbClr val="FFFFFF"/>
              </a:solidFill>
              <a:latin typeface="ＭＳ Ｐゴシック"/>
              <a:ea typeface="ＭＳ Ｐゴシック"/>
              <a:cs typeface="ＭＳ Ｐゴシック"/>
            </a:endParaRPr>
          </a:p>
        </p:txBody>
      </p:sp>
      <p:sp>
        <p:nvSpPr>
          <p:cNvPr id="13" name="角丸四角形 12"/>
          <p:cNvSpPr/>
          <p:nvPr/>
        </p:nvSpPr>
        <p:spPr>
          <a:xfrm>
            <a:off x="6138767" y="3147122"/>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地磁気センサ</a:t>
            </a:r>
            <a:endParaRPr kumimoji="1" lang="ja-JP" altLang="en-US" sz="1200" dirty="0">
              <a:solidFill>
                <a:srgbClr val="FFFFFF"/>
              </a:solidFill>
              <a:latin typeface="ＭＳ Ｐゴシック"/>
              <a:ea typeface="ＭＳ Ｐゴシック"/>
              <a:cs typeface="ＭＳ Ｐゴシック"/>
            </a:endParaRPr>
          </a:p>
        </p:txBody>
      </p:sp>
      <p:sp>
        <p:nvSpPr>
          <p:cNvPr id="14" name="角丸四角形 13"/>
          <p:cNvSpPr/>
          <p:nvPr/>
        </p:nvSpPr>
        <p:spPr>
          <a:xfrm>
            <a:off x="3187972" y="3147122"/>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圧力センサ</a:t>
            </a:r>
            <a:endParaRPr kumimoji="1" lang="ja-JP" altLang="en-US" sz="1200" dirty="0">
              <a:solidFill>
                <a:srgbClr val="FFFFFF"/>
              </a:solidFill>
              <a:latin typeface="ＭＳ Ｐゴシック"/>
              <a:ea typeface="ＭＳ Ｐゴシック"/>
              <a:cs typeface="ＭＳ Ｐゴシック"/>
            </a:endParaRPr>
          </a:p>
        </p:txBody>
      </p:sp>
      <p:sp>
        <p:nvSpPr>
          <p:cNvPr id="15" name="角丸四角形 14"/>
          <p:cNvSpPr/>
          <p:nvPr/>
        </p:nvSpPr>
        <p:spPr>
          <a:xfrm>
            <a:off x="3187971" y="3617441"/>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近接センサ</a:t>
            </a:r>
            <a:endParaRPr kumimoji="1" lang="ja-JP" altLang="en-US" sz="1200" dirty="0">
              <a:solidFill>
                <a:srgbClr val="FFFFFF"/>
              </a:solidFill>
              <a:latin typeface="ＭＳ Ｐゴシック"/>
              <a:ea typeface="ＭＳ Ｐゴシック"/>
              <a:cs typeface="ＭＳ Ｐゴシック"/>
            </a:endParaRPr>
          </a:p>
        </p:txBody>
      </p:sp>
      <p:sp>
        <p:nvSpPr>
          <p:cNvPr id="16" name="角丸四角形 15"/>
          <p:cNvSpPr/>
          <p:nvPr/>
        </p:nvSpPr>
        <p:spPr>
          <a:xfrm>
            <a:off x="3187972" y="4093641"/>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ＭＳ Ｐゴシック"/>
                <a:ea typeface="ＭＳ Ｐゴシック"/>
                <a:cs typeface="ＭＳ Ｐゴシック"/>
              </a:rPr>
              <a:t>回転</a:t>
            </a:r>
            <a:r>
              <a:rPr kumimoji="1" lang="ja-JP" altLang="en-US" sz="1200" dirty="0" smtClean="0">
                <a:solidFill>
                  <a:srgbClr val="FFFFFF"/>
                </a:solidFill>
                <a:latin typeface="ＭＳ Ｐゴシック"/>
                <a:ea typeface="ＭＳ Ｐゴシック"/>
                <a:cs typeface="ＭＳ Ｐゴシック"/>
              </a:rPr>
              <a:t>センサ</a:t>
            </a:r>
            <a:endParaRPr kumimoji="1" lang="ja-JP" altLang="en-US" sz="1200" dirty="0">
              <a:solidFill>
                <a:srgbClr val="FFFFFF"/>
              </a:solidFill>
              <a:latin typeface="ＭＳ Ｐゴシック"/>
              <a:ea typeface="ＭＳ Ｐゴシック"/>
              <a:cs typeface="ＭＳ Ｐゴシック"/>
            </a:endParaRPr>
          </a:p>
        </p:txBody>
      </p:sp>
      <p:sp>
        <p:nvSpPr>
          <p:cNvPr id="18" name="U ターン矢印 17"/>
          <p:cNvSpPr/>
          <p:nvPr/>
        </p:nvSpPr>
        <p:spPr>
          <a:xfrm rot="5400000">
            <a:off x="6898425" y="2330665"/>
            <a:ext cx="2681402" cy="844550"/>
          </a:xfrm>
          <a:prstGeom prst="uturnArrow">
            <a:avLst>
              <a:gd name="adj1" fmla="val 29120"/>
              <a:gd name="adj2" fmla="val 25000"/>
              <a:gd name="adj3" fmla="val 25000"/>
              <a:gd name="adj4" fmla="val 43750"/>
              <a:gd name="adj5" fmla="val 100000"/>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1" name="図 20"/>
          <p:cNvPicPr>
            <a:picLocks noChangeAspect="1"/>
          </p:cNvPicPr>
          <p:nvPr/>
        </p:nvPicPr>
        <p:blipFill>
          <a:blip r:embed="rId3">
            <a:clrChange>
              <a:clrFrom>
                <a:srgbClr val="FFFFFF"/>
              </a:clrFrom>
              <a:clrTo>
                <a:srgbClr val="FFFFFF">
                  <a:alpha val="0"/>
                </a:srgbClr>
              </a:clrTo>
            </a:clrChange>
          </a:blip>
          <a:stretch>
            <a:fillRect/>
          </a:stretch>
        </p:blipFill>
        <p:spPr>
          <a:xfrm>
            <a:off x="1168050" y="3147122"/>
            <a:ext cx="679541" cy="593816"/>
          </a:xfrm>
          <a:prstGeom prst="rect">
            <a:avLst/>
          </a:prstGeom>
        </p:spPr>
      </p:pic>
      <p:sp>
        <p:nvSpPr>
          <p:cNvPr id="22" name="角丸四角形 21"/>
          <p:cNvSpPr/>
          <p:nvPr/>
        </p:nvSpPr>
        <p:spPr>
          <a:xfrm>
            <a:off x="561307" y="4774713"/>
            <a:ext cx="7160293" cy="1677255"/>
          </a:xfrm>
          <a:prstGeom prst="roundRect">
            <a:avLst>
              <a:gd name="adj" fmla="val 0"/>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角丸四角形 22"/>
          <p:cNvSpPr/>
          <p:nvPr/>
        </p:nvSpPr>
        <p:spPr>
          <a:xfrm>
            <a:off x="4663331" y="5401791"/>
            <a:ext cx="1419893" cy="401934"/>
          </a:xfrm>
          <a:prstGeom prst="roundRect">
            <a:avLst>
              <a:gd name="adj" fmla="val 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脳波センサ</a:t>
            </a:r>
            <a:endParaRPr kumimoji="1" lang="ja-JP" altLang="en-US" sz="1200" dirty="0">
              <a:solidFill>
                <a:srgbClr val="FFFFFF"/>
              </a:solidFill>
              <a:latin typeface="ＭＳ Ｐゴシック"/>
              <a:ea typeface="ＭＳ Ｐゴシック"/>
              <a:cs typeface="ＭＳ Ｐゴシック"/>
            </a:endParaRPr>
          </a:p>
        </p:txBody>
      </p:sp>
      <p:sp>
        <p:nvSpPr>
          <p:cNvPr id="24" name="角丸四角形 23"/>
          <p:cNvSpPr/>
          <p:nvPr/>
        </p:nvSpPr>
        <p:spPr>
          <a:xfrm>
            <a:off x="6138768" y="5401791"/>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近接センサ</a:t>
            </a:r>
            <a:endParaRPr kumimoji="1" lang="ja-JP" altLang="en-US" sz="1200" dirty="0">
              <a:solidFill>
                <a:srgbClr val="FFFFFF"/>
              </a:solidFill>
              <a:latin typeface="ＭＳ Ｐゴシック"/>
              <a:ea typeface="ＭＳ Ｐゴシック"/>
              <a:cs typeface="ＭＳ Ｐゴシック"/>
            </a:endParaRPr>
          </a:p>
        </p:txBody>
      </p:sp>
      <p:sp>
        <p:nvSpPr>
          <p:cNvPr id="25" name="角丸四角形 24"/>
          <p:cNvSpPr/>
          <p:nvPr/>
        </p:nvSpPr>
        <p:spPr>
          <a:xfrm>
            <a:off x="6138768" y="5877991"/>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GPS</a:t>
            </a:r>
            <a:endParaRPr kumimoji="1" lang="ja-JP" altLang="en-US" sz="1200" dirty="0">
              <a:solidFill>
                <a:srgbClr val="FFFFFF"/>
              </a:solidFill>
              <a:latin typeface="ＭＳ Ｐゴシック"/>
              <a:ea typeface="ＭＳ Ｐゴシック"/>
              <a:cs typeface="ＭＳ Ｐゴシック"/>
            </a:endParaRPr>
          </a:p>
        </p:txBody>
      </p:sp>
      <p:sp>
        <p:nvSpPr>
          <p:cNvPr id="26" name="角丸四角形 25"/>
          <p:cNvSpPr/>
          <p:nvPr/>
        </p:nvSpPr>
        <p:spPr>
          <a:xfrm>
            <a:off x="4663331" y="4931472"/>
            <a:ext cx="1419893" cy="401934"/>
          </a:xfrm>
          <a:prstGeom prst="roundRect">
            <a:avLst>
              <a:gd name="adj" fmla="val 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眼球運動センサ</a:t>
            </a:r>
            <a:endParaRPr kumimoji="1" lang="ja-JP" altLang="en-US" sz="1200" dirty="0">
              <a:solidFill>
                <a:srgbClr val="FFFFFF"/>
              </a:solidFill>
              <a:latin typeface="ＭＳ Ｐゴシック"/>
              <a:ea typeface="ＭＳ Ｐゴシック"/>
              <a:cs typeface="ＭＳ Ｐゴシック"/>
            </a:endParaRPr>
          </a:p>
        </p:txBody>
      </p:sp>
      <p:sp>
        <p:nvSpPr>
          <p:cNvPr id="27" name="角丸四角形 26"/>
          <p:cNvSpPr/>
          <p:nvPr/>
        </p:nvSpPr>
        <p:spPr>
          <a:xfrm>
            <a:off x="4663331" y="5877991"/>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ＭＳ Ｐゴシック"/>
                <a:ea typeface="ＭＳ Ｐゴシック"/>
                <a:cs typeface="ＭＳ Ｐゴシック"/>
              </a:rPr>
              <a:t>加速度センサ</a:t>
            </a:r>
            <a:endParaRPr kumimoji="1" lang="ja-JP" altLang="en-US" sz="1200" dirty="0">
              <a:solidFill>
                <a:srgbClr val="FFFFFF"/>
              </a:solidFill>
              <a:latin typeface="ＭＳ Ｐゴシック"/>
              <a:ea typeface="ＭＳ Ｐゴシック"/>
              <a:cs typeface="ＭＳ Ｐゴシック"/>
            </a:endParaRPr>
          </a:p>
        </p:txBody>
      </p:sp>
      <p:sp>
        <p:nvSpPr>
          <p:cNvPr id="28" name="角丸四角形 27"/>
          <p:cNvSpPr/>
          <p:nvPr/>
        </p:nvSpPr>
        <p:spPr>
          <a:xfrm>
            <a:off x="6138768" y="4931472"/>
            <a:ext cx="1419893" cy="401934"/>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回転センサ</a:t>
            </a:r>
            <a:endParaRPr kumimoji="1" lang="ja-JP" altLang="en-US" sz="1200" dirty="0">
              <a:solidFill>
                <a:srgbClr val="FFFFFF"/>
              </a:solidFill>
              <a:latin typeface="ＭＳ Ｐゴシック"/>
              <a:ea typeface="ＭＳ Ｐゴシック"/>
              <a:cs typeface="ＭＳ Ｐゴシック"/>
            </a:endParaRPr>
          </a:p>
        </p:txBody>
      </p:sp>
      <p:sp>
        <p:nvSpPr>
          <p:cNvPr id="29" name="角丸四角形 28"/>
          <p:cNvSpPr/>
          <p:nvPr/>
        </p:nvSpPr>
        <p:spPr>
          <a:xfrm>
            <a:off x="3187973" y="4931472"/>
            <a:ext cx="1419893" cy="401934"/>
          </a:xfrm>
          <a:prstGeom prst="roundRect">
            <a:avLst>
              <a:gd name="adj" fmla="val 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心拍センサ</a:t>
            </a:r>
            <a:endParaRPr kumimoji="1" lang="ja-JP" altLang="en-US" sz="1200" dirty="0">
              <a:solidFill>
                <a:srgbClr val="FFFFFF"/>
              </a:solidFill>
              <a:latin typeface="ＭＳ Ｐゴシック"/>
              <a:ea typeface="ＭＳ Ｐゴシック"/>
              <a:cs typeface="ＭＳ Ｐゴシック"/>
            </a:endParaRPr>
          </a:p>
        </p:txBody>
      </p:sp>
      <p:sp>
        <p:nvSpPr>
          <p:cNvPr id="30" name="角丸四角形 29"/>
          <p:cNvSpPr/>
          <p:nvPr/>
        </p:nvSpPr>
        <p:spPr>
          <a:xfrm>
            <a:off x="3187972" y="5401791"/>
            <a:ext cx="1419893" cy="401934"/>
          </a:xfrm>
          <a:prstGeom prst="roundRect">
            <a:avLst>
              <a:gd name="adj" fmla="val 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ＭＳ Ｐゴシック"/>
                <a:ea typeface="ＭＳ Ｐゴシック"/>
                <a:cs typeface="ＭＳ Ｐゴシック"/>
              </a:rPr>
              <a:t>発汗</a:t>
            </a:r>
            <a:r>
              <a:rPr kumimoji="1" lang="ja-JP" altLang="en-US" sz="1200" dirty="0" smtClean="0">
                <a:solidFill>
                  <a:srgbClr val="FFFFFF"/>
                </a:solidFill>
                <a:latin typeface="ＭＳ Ｐゴシック"/>
                <a:ea typeface="ＭＳ Ｐゴシック"/>
                <a:cs typeface="ＭＳ Ｐゴシック"/>
              </a:rPr>
              <a:t>センサ</a:t>
            </a:r>
            <a:endParaRPr kumimoji="1" lang="ja-JP" altLang="en-US" sz="1200" dirty="0">
              <a:solidFill>
                <a:srgbClr val="FFFFFF"/>
              </a:solidFill>
              <a:latin typeface="ＭＳ Ｐゴシック"/>
              <a:ea typeface="ＭＳ Ｐゴシック"/>
              <a:cs typeface="ＭＳ Ｐゴシック"/>
            </a:endParaRPr>
          </a:p>
        </p:txBody>
      </p:sp>
      <p:sp>
        <p:nvSpPr>
          <p:cNvPr id="31" name="角丸四角形 30"/>
          <p:cNvSpPr/>
          <p:nvPr/>
        </p:nvSpPr>
        <p:spPr>
          <a:xfrm>
            <a:off x="3187973" y="5877991"/>
            <a:ext cx="1419893" cy="401934"/>
          </a:xfrm>
          <a:prstGeom prst="roundRect">
            <a:avLst>
              <a:gd name="adj" fmla="val 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体温センサ</a:t>
            </a:r>
            <a:endParaRPr kumimoji="1" lang="ja-JP" altLang="en-US" sz="1200" dirty="0">
              <a:solidFill>
                <a:srgbClr val="FFFFFF"/>
              </a:solidFill>
              <a:latin typeface="ＭＳ Ｐゴシック"/>
              <a:ea typeface="ＭＳ Ｐゴシック"/>
              <a:cs typeface="ＭＳ Ｐゴシック"/>
            </a:endParaRPr>
          </a:p>
        </p:txBody>
      </p:sp>
      <p:grpSp>
        <p:nvGrpSpPr>
          <p:cNvPr id="35" name="図形グループ 34"/>
          <p:cNvGrpSpPr/>
          <p:nvPr/>
        </p:nvGrpSpPr>
        <p:grpSpPr>
          <a:xfrm>
            <a:off x="2228343" y="4981314"/>
            <a:ext cx="190500" cy="405090"/>
            <a:chOff x="5118100" y="4941610"/>
            <a:chExt cx="190500" cy="405090"/>
          </a:xfrm>
        </p:grpSpPr>
        <p:sp>
          <p:nvSpPr>
            <p:cNvPr id="36" name="正方形/長方形 35"/>
            <p:cNvSpPr/>
            <p:nvPr/>
          </p:nvSpPr>
          <p:spPr>
            <a:xfrm>
              <a:off x="5156200" y="4941610"/>
              <a:ext cx="107950" cy="84418"/>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正方形/長方形 36"/>
            <p:cNvSpPr/>
            <p:nvPr/>
          </p:nvSpPr>
          <p:spPr>
            <a:xfrm>
              <a:off x="5156200" y="5184777"/>
              <a:ext cx="107950" cy="161923"/>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角丸四角形 37"/>
            <p:cNvSpPr/>
            <p:nvPr/>
          </p:nvSpPr>
          <p:spPr>
            <a:xfrm>
              <a:off x="5118100" y="5026028"/>
              <a:ext cx="190500" cy="15875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9" name="図形グループ 38"/>
          <p:cNvGrpSpPr/>
          <p:nvPr/>
        </p:nvGrpSpPr>
        <p:grpSpPr>
          <a:xfrm>
            <a:off x="1329890" y="5111131"/>
            <a:ext cx="441102" cy="177800"/>
            <a:chOff x="4715098" y="3962400"/>
            <a:chExt cx="441102" cy="177800"/>
          </a:xfrm>
        </p:grpSpPr>
        <p:sp>
          <p:nvSpPr>
            <p:cNvPr id="40" name="角丸四角形 39"/>
            <p:cNvSpPr/>
            <p:nvPr/>
          </p:nvSpPr>
          <p:spPr>
            <a:xfrm>
              <a:off x="4715098" y="3962400"/>
              <a:ext cx="441102" cy="58091"/>
            </a:xfrm>
            <a:prstGeom prst="round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角丸四角形 40"/>
            <p:cNvSpPr/>
            <p:nvPr/>
          </p:nvSpPr>
          <p:spPr>
            <a:xfrm>
              <a:off x="4735624"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角丸四角形 41"/>
            <p:cNvSpPr/>
            <p:nvPr/>
          </p:nvSpPr>
          <p:spPr>
            <a:xfrm>
              <a:off x="4950049"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 name="テキスト ボックス 1"/>
          <p:cNvSpPr txBox="1"/>
          <p:nvPr/>
        </p:nvSpPr>
        <p:spPr>
          <a:xfrm>
            <a:off x="1110900" y="3740938"/>
            <a:ext cx="1269097" cy="830997"/>
          </a:xfrm>
          <a:prstGeom prst="rect">
            <a:avLst/>
          </a:prstGeom>
          <a:noFill/>
        </p:spPr>
        <p:txBody>
          <a:bodyPr wrap="none" rtlCol="0">
            <a:spAutoFit/>
          </a:bodyPr>
          <a:lstStyle/>
          <a:p>
            <a:r>
              <a:rPr kumimoji="1" lang="ja-JP" altLang="en-US" sz="2400" dirty="0" smtClean="0">
                <a:latin typeface="HGP創英角ｺﾞｼｯｸUB"/>
                <a:ea typeface="HGP創英角ｺﾞｼｯｸUB"/>
                <a:cs typeface="HGP創英角ｺﾞｼｯｸUB"/>
              </a:rPr>
              <a:t>モバイル</a:t>
            </a:r>
            <a:endParaRPr kumimoji="1" lang="en-US" altLang="ja-JP" sz="2400" dirty="0" smtClean="0">
              <a:latin typeface="HGP創英角ｺﾞｼｯｸUB"/>
              <a:ea typeface="HGP創英角ｺﾞｼｯｸUB"/>
              <a:cs typeface="HGP創英角ｺﾞｼｯｸUB"/>
            </a:endParaRPr>
          </a:p>
          <a:p>
            <a:r>
              <a:rPr lang="ja-JP" altLang="en-US" sz="2400" dirty="0" smtClean="0">
                <a:latin typeface="HGP創英角ｺﾞｼｯｸUB"/>
                <a:ea typeface="HGP創英角ｺﾞｼｯｸUB"/>
                <a:cs typeface="HGP創英角ｺﾞｼｯｸUB"/>
              </a:rPr>
              <a:t>デバイス</a:t>
            </a:r>
            <a:endParaRPr kumimoji="1" lang="ja-JP" altLang="en-US" sz="2400" dirty="0">
              <a:latin typeface="HGP創英角ｺﾞｼｯｸUB"/>
              <a:ea typeface="HGP創英角ｺﾞｼｯｸUB"/>
              <a:cs typeface="HGP創英角ｺﾞｼｯｸUB"/>
            </a:endParaRPr>
          </a:p>
        </p:txBody>
      </p:sp>
      <p:sp>
        <p:nvSpPr>
          <p:cNvPr id="43" name="テキスト ボックス 42"/>
          <p:cNvSpPr txBox="1"/>
          <p:nvPr/>
        </p:nvSpPr>
        <p:spPr>
          <a:xfrm>
            <a:off x="1110900" y="5388226"/>
            <a:ext cx="1770437" cy="830997"/>
          </a:xfrm>
          <a:prstGeom prst="rect">
            <a:avLst/>
          </a:prstGeom>
          <a:noFill/>
        </p:spPr>
        <p:txBody>
          <a:bodyPr wrap="none" rtlCol="0">
            <a:spAutoFit/>
          </a:bodyPr>
          <a:lstStyle/>
          <a:p>
            <a:r>
              <a:rPr lang="ja-JP" altLang="en-US" sz="2400" dirty="0" smtClean="0">
                <a:latin typeface="HGP創英角ｺﾞｼｯｸUB"/>
                <a:ea typeface="HGP創英角ｺﾞｼｯｸUB"/>
                <a:cs typeface="HGP創英角ｺﾞｼｯｸUB"/>
              </a:rPr>
              <a:t>ウェアラブル</a:t>
            </a:r>
            <a:endParaRPr lang="en-US" altLang="ja-JP" sz="2400" dirty="0" smtClean="0">
              <a:latin typeface="HGP創英角ｺﾞｼｯｸUB"/>
              <a:ea typeface="HGP創英角ｺﾞｼｯｸUB"/>
              <a:cs typeface="HGP創英角ｺﾞｼｯｸUB"/>
            </a:endParaRPr>
          </a:p>
          <a:p>
            <a:r>
              <a:rPr lang="ja-JP" altLang="en-US" sz="2400" dirty="0" smtClean="0">
                <a:latin typeface="HGP創英角ｺﾞｼｯｸUB"/>
                <a:ea typeface="HGP創英角ｺﾞｼｯｸUB"/>
                <a:cs typeface="HGP創英角ｺﾞｼｯｸUB"/>
              </a:rPr>
              <a:t>デバイス</a:t>
            </a:r>
            <a:endParaRPr kumimoji="1" lang="ja-JP" altLang="en-US" sz="2400" dirty="0">
              <a:latin typeface="HGP創英角ｺﾞｼｯｸUB"/>
              <a:ea typeface="HGP創英角ｺﾞｼｯｸUB"/>
              <a:cs typeface="HGP創英角ｺﾞｼｯｸUB"/>
            </a:endParaRPr>
          </a:p>
        </p:txBody>
      </p:sp>
      <p:sp>
        <p:nvSpPr>
          <p:cNvPr id="44" name="角丸四角形 43"/>
          <p:cNvSpPr/>
          <p:nvPr/>
        </p:nvSpPr>
        <p:spPr>
          <a:xfrm>
            <a:off x="561307" y="2293525"/>
            <a:ext cx="7160293" cy="596364"/>
          </a:xfrm>
          <a:prstGeom prst="roundRect">
            <a:avLst>
              <a:gd name="adj" fmla="val 50000"/>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400" dirty="0" smtClean="0">
                <a:solidFill>
                  <a:srgbClr val="FFFFFF"/>
                </a:solidFill>
                <a:latin typeface="HGP創英角ｺﾞｼｯｸUB"/>
                <a:ea typeface="HGP創英角ｺﾞｼｯｸUB"/>
                <a:cs typeface="HGP創英角ｺﾞｼｯｸUB"/>
              </a:rPr>
              <a:t>インターネット</a:t>
            </a:r>
            <a:endParaRPr kumimoji="1" lang="ja-JP" altLang="en-US" sz="2400" dirty="0">
              <a:solidFill>
                <a:srgbClr val="FFFFFF"/>
              </a:solidFill>
              <a:latin typeface="HGP創英角ｺﾞｼｯｸUB"/>
              <a:ea typeface="HGP創英角ｺﾞｼｯｸUB"/>
              <a:cs typeface="HGP創英角ｺﾞｼｯｸUB"/>
            </a:endParaRPr>
          </a:p>
        </p:txBody>
      </p:sp>
      <p:sp>
        <p:nvSpPr>
          <p:cNvPr id="45" name="角丸四角形 44"/>
          <p:cNvSpPr/>
          <p:nvPr/>
        </p:nvSpPr>
        <p:spPr>
          <a:xfrm>
            <a:off x="561307" y="921654"/>
            <a:ext cx="7160293" cy="1244064"/>
          </a:xfrm>
          <a:prstGeom prst="roundRect">
            <a:avLst>
              <a:gd name="adj" fmla="val 0"/>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フローチャート: 磁気ディスク 45"/>
          <p:cNvSpPr/>
          <p:nvPr/>
        </p:nvSpPr>
        <p:spPr>
          <a:xfrm>
            <a:off x="2209610" y="998838"/>
            <a:ext cx="1956725" cy="1097257"/>
          </a:xfrm>
          <a:prstGeom prst="flowChartMagneticDisk">
            <a:avLst/>
          </a:prstGeom>
          <a:solidFill>
            <a:srgbClr val="FFFBD2"/>
          </a:solidFill>
          <a:ln w="9525" cmpd="sng">
            <a:solidFill>
              <a:schemeClr val="bg1">
                <a:lumMod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7" name="図 46"/>
          <p:cNvPicPr>
            <a:picLocks noChangeAspect="1"/>
          </p:cNvPicPr>
          <p:nvPr/>
        </p:nvPicPr>
        <p:blipFill>
          <a:blip r:embed="rId4">
            <a:clrChange>
              <a:clrFrom>
                <a:srgbClr val="FEFEFE"/>
              </a:clrFrom>
              <a:clrTo>
                <a:srgbClr val="FEFEFE">
                  <a:alpha val="0"/>
                </a:srgbClr>
              </a:clrTo>
            </a:clrChange>
          </a:blip>
          <a:stretch>
            <a:fillRect/>
          </a:stretch>
        </p:blipFill>
        <p:spPr>
          <a:xfrm>
            <a:off x="3503847" y="1319600"/>
            <a:ext cx="428498" cy="351820"/>
          </a:xfrm>
          <a:prstGeom prst="rect">
            <a:avLst/>
          </a:prstGeom>
        </p:spPr>
      </p:pic>
      <p:pic>
        <p:nvPicPr>
          <p:cNvPr id="48" name="図 47"/>
          <p:cNvPicPr>
            <a:picLocks noChangeAspect="1"/>
          </p:cNvPicPr>
          <p:nvPr/>
        </p:nvPicPr>
        <p:blipFill>
          <a:blip r:embed="rId5">
            <a:clrChange>
              <a:clrFrom>
                <a:srgbClr val="FEFEFE"/>
              </a:clrFrom>
              <a:clrTo>
                <a:srgbClr val="FEFEFE">
                  <a:alpha val="0"/>
                </a:srgbClr>
              </a:clrTo>
            </a:clrChange>
          </a:blip>
          <a:stretch>
            <a:fillRect/>
          </a:stretch>
        </p:blipFill>
        <p:spPr>
          <a:xfrm>
            <a:off x="3557973" y="1654306"/>
            <a:ext cx="374372" cy="360841"/>
          </a:xfrm>
          <a:prstGeom prst="rect">
            <a:avLst/>
          </a:prstGeom>
        </p:spPr>
      </p:pic>
      <p:pic>
        <p:nvPicPr>
          <p:cNvPr id="49" name="図 48"/>
          <p:cNvPicPr>
            <a:picLocks noChangeAspect="1"/>
          </p:cNvPicPr>
          <p:nvPr/>
        </p:nvPicPr>
        <p:blipFill>
          <a:blip r:embed="rId6">
            <a:clrChange>
              <a:clrFrom>
                <a:srgbClr val="FEFEFE"/>
              </a:clrFrom>
              <a:clrTo>
                <a:srgbClr val="FEFEFE">
                  <a:alpha val="0"/>
                </a:srgbClr>
              </a:clrTo>
            </a:clrChange>
          </a:blip>
          <a:stretch>
            <a:fillRect/>
          </a:stretch>
        </p:blipFill>
        <p:spPr>
          <a:xfrm>
            <a:off x="2353516" y="1359086"/>
            <a:ext cx="460071" cy="333777"/>
          </a:xfrm>
          <a:prstGeom prst="rect">
            <a:avLst/>
          </a:prstGeom>
        </p:spPr>
      </p:pic>
      <p:pic>
        <p:nvPicPr>
          <p:cNvPr id="50" name="図 49"/>
          <p:cNvPicPr>
            <a:picLocks noChangeAspect="1"/>
          </p:cNvPicPr>
          <p:nvPr/>
        </p:nvPicPr>
        <p:blipFill>
          <a:blip r:embed="rId7">
            <a:clrChange>
              <a:clrFrom>
                <a:srgbClr val="FEFEFE"/>
              </a:clrFrom>
              <a:clrTo>
                <a:srgbClr val="FEFEFE">
                  <a:alpha val="0"/>
                </a:srgbClr>
              </a:clrTo>
            </a:clrChange>
          </a:blip>
          <a:stretch>
            <a:fillRect/>
          </a:stretch>
        </p:blipFill>
        <p:spPr>
          <a:xfrm>
            <a:off x="2448427" y="1683526"/>
            <a:ext cx="401435" cy="360841"/>
          </a:xfrm>
          <a:prstGeom prst="rect">
            <a:avLst/>
          </a:prstGeom>
        </p:spPr>
      </p:pic>
      <p:pic>
        <p:nvPicPr>
          <p:cNvPr id="51" name="図 50"/>
          <p:cNvPicPr>
            <a:picLocks noChangeAspect="1"/>
          </p:cNvPicPr>
          <p:nvPr/>
        </p:nvPicPr>
        <p:blipFill>
          <a:blip r:embed="rId8">
            <a:clrChange>
              <a:clrFrom>
                <a:srgbClr val="FEFEFE"/>
              </a:clrFrom>
              <a:clrTo>
                <a:srgbClr val="FEFEFE">
                  <a:alpha val="0"/>
                </a:srgbClr>
              </a:clrTo>
            </a:clrChange>
          </a:blip>
          <a:stretch>
            <a:fillRect/>
          </a:stretch>
        </p:blipFill>
        <p:spPr>
          <a:xfrm>
            <a:off x="2989758" y="1498698"/>
            <a:ext cx="353820" cy="374038"/>
          </a:xfrm>
          <a:prstGeom prst="rect">
            <a:avLst/>
          </a:prstGeom>
        </p:spPr>
      </p:pic>
      <p:sp>
        <p:nvSpPr>
          <p:cNvPr id="52" name="テキスト ボックス 51"/>
          <p:cNvSpPr txBox="1"/>
          <p:nvPr/>
        </p:nvSpPr>
        <p:spPr>
          <a:xfrm>
            <a:off x="2448427" y="989754"/>
            <a:ext cx="1506542" cy="369332"/>
          </a:xfrm>
          <a:prstGeom prst="rect">
            <a:avLst/>
          </a:prstGeom>
          <a:noFill/>
        </p:spPr>
        <p:txBody>
          <a:bodyPr wrap="none" rtlCol="0">
            <a:spAutoFit/>
          </a:bodyPr>
          <a:lstStyle/>
          <a:p>
            <a:pPr algn="ctr"/>
            <a:r>
              <a:rPr kumimoji="1" lang="ja-JP" altLang="en-US" dirty="0" smtClean="0">
                <a:latin typeface="HGP創英角ｺﾞｼｯｸUB"/>
                <a:ea typeface="HGP創英角ｺﾞｼｯｸUB"/>
                <a:cs typeface="HGP創英角ｺﾞｼｯｸUB"/>
              </a:rPr>
              <a:t>ビッグ・データ</a:t>
            </a:r>
            <a:endParaRPr kumimoji="1" lang="ja-JP" altLang="en-US" dirty="0">
              <a:latin typeface="HGP創英角ｺﾞｼｯｸUB"/>
              <a:ea typeface="HGP創英角ｺﾞｼｯｸUB"/>
              <a:cs typeface="HGP創英角ｺﾞｼｯｸUB"/>
            </a:endParaRPr>
          </a:p>
        </p:txBody>
      </p:sp>
      <p:sp>
        <p:nvSpPr>
          <p:cNvPr id="53" name="角丸四角形 52"/>
          <p:cNvSpPr/>
          <p:nvPr/>
        </p:nvSpPr>
        <p:spPr>
          <a:xfrm>
            <a:off x="4903902" y="1093855"/>
            <a:ext cx="2581943" cy="887839"/>
          </a:xfrm>
          <a:prstGeom prst="roundRect">
            <a:avLst>
              <a:gd name="adj" fmla="val 0"/>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ＭＳ Ｐゴシック"/>
                <a:ea typeface="ＭＳ Ｐゴシック"/>
                <a:cs typeface="ＭＳ Ｐゴシック"/>
              </a:rPr>
              <a:t>アナリティクス</a:t>
            </a:r>
            <a:endParaRPr kumimoji="1" lang="en-US" altLang="ja-JP" sz="2400" dirty="0" smtClean="0">
              <a:solidFill>
                <a:srgbClr val="FFFFFF"/>
              </a:solidFill>
              <a:latin typeface="ＭＳ Ｐゴシック"/>
              <a:ea typeface="ＭＳ Ｐゴシック"/>
              <a:cs typeface="ＭＳ Ｐゴシック"/>
            </a:endParaRPr>
          </a:p>
          <a:p>
            <a:pPr algn="ctr"/>
            <a:r>
              <a:rPr kumimoji="1" lang="ja-JP" altLang="en-US" sz="1000" dirty="0" smtClean="0">
                <a:solidFill>
                  <a:srgbClr val="FFFFFF"/>
                </a:solidFill>
                <a:latin typeface="ＭＳ Ｐゴシック"/>
                <a:ea typeface="ＭＳ Ｐゴシック"/>
                <a:cs typeface="ＭＳ Ｐゴシック"/>
              </a:rPr>
              <a:t>洞察、知見、ノウハウの発見・抽出</a:t>
            </a:r>
            <a:endParaRPr kumimoji="1" lang="ja-JP" altLang="en-US" sz="1000" dirty="0">
              <a:solidFill>
                <a:srgbClr val="FFFFFF"/>
              </a:solidFill>
              <a:latin typeface="ＭＳ Ｐゴシック"/>
              <a:ea typeface="ＭＳ Ｐゴシック"/>
              <a:cs typeface="ＭＳ Ｐゴシック"/>
            </a:endParaRPr>
          </a:p>
        </p:txBody>
      </p:sp>
      <p:sp>
        <p:nvSpPr>
          <p:cNvPr id="3" name="右矢印 2"/>
          <p:cNvSpPr/>
          <p:nvPr/>
        </p:nvSpPr>
        <p:spPr>
          <a:xfrm>
            <a:off x="4223691" y="1369978"/>
            <a:ext cx="589609" cy="502758"/>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U ターン矢印 53"/>
          <p:cNvSpPr/>
          <p:nvPr/>
        </p:nvSpPr>
        <p:spPr>
          <a:xfrm rot="5400000">
            <a:off x="6043383" y="3185707"/>
            <a:ext cx="4391486" cy="844550"/>
          </a:xfrm>
          <a:prstGeom prst="uturnArrow">
            <a:avLst>
              <a:gd name="adj1" fmla="val 29120"/>
              <a:gd name="adj2" fmla="val 25000"/>
              <a:gd name="adj3" fmla="val 25000"/>
              <a:gd name="adj4" fmla="val 43750"/>
              <a:gd name="adj5" fmla="val 100000"/>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上矢印 4"/>
          <p:cNvSpPr/>
          <p:nvPr/>
        </p:nvSpPr>
        <p:spPr>
          <a:xfrm>
            <a:off x="2533078" y="4419375"/>
            <a:ext cx="535445" cy="435897"/>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上矢印 54"/>
          <p:cNvSpPr/>
          <p:nvPr/>
        </p:nvSpPr>
        <p:spPr>
          <a:xfrm>
            <a:off x="2533078" y="2711225"/>
            <a:ext cx="535445" cy="435897"/>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上矢印 55"/>
          <p:cNvSpPr/>
          <p:nvPr/>
        </p:nvSpPr>
        <p:spPr>
          <a:xfrm>
            <a:off x="2533078" y="2007608"/>
            <a:ext cx="535445" cy="435897"/>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タイトル 6"/>
          <p:cNvSpPr>
            <a:spLocks noGrp="1"/>
          </p:cNvSpPr>
          <p:nvPr>
            <p:ph type="title"/>
          </p:nvPr>
        </p:nvSpPr>
        <p:spPr/>
        <p:txBody>
          <a:bodyPr/>
          <a:lstStyle/>
          <a:p>
            <a:r>
              <a:rPr kumimoji="1" lang="ja-JP" altLang="en-US" dirty="0" smtClean="0"/>
              <a:t>モバイル・ウェアラブル</a:t>
            </a:r>
            <a:r>
              <a:rPr lang="ja-JP" altLang="en-US" dirty="0" smtClean="0"/>
              <a:t>とクラウドとの関係</a:t>
            </a:r>
            <a:endParaRPr kumimoji="1" lang="ja-JP" altLang="en-US" dirty="0"/>
          </a:p>
        </p:txBody>
      </p:sp>
      <p:sp>
        <p:nvSpPr>
          <p:cNvPr id="17" name="テキスト ボックス 16"/>
          <p:cNvSpPr txBox="1"/>
          <p:nvPr/>
        </p:nvSpPr>
        <p:spPr>
          <a:xfrm>
            <a:off x="764358" y="1280485"/>
            <a:ext cx="1172116" cy="461665"/>
          </a:xfrm>
          <a:prstGeom prst="rect">
            <a:avLst/>
          </a:prstGeom>
          <a:noFill/>
        </p:spPr>
        <p:txBody>
          <a:bodyPr wrap="none" rtlCol="0">
            <a:spAutoFit/>
          </a:bodyPr>
          <a:lstStyle/>
          <a:p>
            <a:r>
              <a:rPr kumimoji="1" lang="ja-JP" altLang="en-US" sz="2400" dirty="0" smtClean="0">
                <a:latin typeface="HGP創英角ｺﾞｼｯｸUB"/>
                <a:ea typeface="HGP創英角ｺﾞｼｯｸUB"/>
                <a:cs typeface="HGP創英角ｺﾞｼｯｸUB"/>
              </a:rPr>
              <a:t>クラウド</a:t>
            </a:r>
            <a:endParaRPr kumimoji="1" lang="ja-JP" altLang="en-US" sz="2400" dirty="0">
              <a:latin typeface="HGP創英角ｺﾞｼｯｸUB"/>
              <a:ea typeface="HGP創英角ｺﾞｼｯｸUB"/>
              <a:cs typeface="HGP創英角ｺﾞｼｯｸUB"/>
            </a:endParaRPr>
          </a:p>
        </p:txBody>
      </p:sp>
      <p:sp>
        <p:nvSpPr>
          <p:cNvPr id="19" name="右矢印吹き出し 18"/>
          <p:cNvSpPr/>
          <p:nvPr/>
        </p:nvSpPr>
        <p:spPr>
          <a:xfrm>
            <a:off x="894843" y="4497407"/>
            <a:ext cx="1644078" cy="391222"/>
          </a:xfrm>
          <a:prstGeom prst="rightArrowCallout">
            <a:avLst>
              <a:gd name="adj1" fmla="val 46194"/>
              <a:gd name="adj2" fmla="val 44428"/>
              <a:gd name="adj3" fmla="val 25000"/>
              <a:gd name="adj4" fmla="val 89988"/>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chemeClr val="bg1"/>
                </a:solidFill>
                <a:latin typeface="ＭＳ Ｐゴシック"/>
                <a:ea typeface="ＭＳ Ｐゴシック"/>
                <a:cs typeface="ＭＳ Ｐゴシック"/>
              </a:rPr>
              <a:t>近接通信</a:t>
            </a:r>
            <a:endParaRPr lang="en-US" altLang="ja-JP" sz="1200" dirty="0" smtClean="0">
              <a:solidFill>
                <a:schemeClr val="bg1"/>
              </a:solidFill>
              <a:latin typeface="ＭＳ Ｐゴシック"/>
              <a:ea typeface="ＭＳ Ｐゴシック"/>
              <a:cs typeface="ＭＳ Ｐゴシック"/>
            </a:endParaRPr>
          </a:p>
          <a:p>
            <a:pPr algn="ctr"/>
            <a:r>
              <a:rPr kumimoji="1" lang="en-US" altLang="ja-JP" sz="800" dirty="0" smtClean="0">
                <a:solidFill>
                  <a:schemeClr val="bg1"/>
                </a:solidFill>
                <a:latin typeface="ＭＳ Ｐゴシック"/>
                <a:ea typeface="ＭＳ Ｐゴシック"/>
                <a:cs typeface="ＭＳ Ｐゴシック"/>
              </a:rPr>
              <a:t>Bluetooth</a:t>
            </a:r>
            <a:r>
              <a:rPr kumimoji="1" lang="ja-JP" altLang="en-US" sz="800" dirty="0" smtClean="0">
                <a:solidFill>
                  <a:schemeClr val="bg1"/>
                </a:solidFill>
                <a:latin typeface="ＭＳ Ｐゴシック"/>
                <a:ea typeface="ＭＳ Ｐゴシック"/>
                <a:cs typeface="ＭＳ Ｐゴシック"/>
              </a:rPr>
              <a:t>や</a:t>
            </a:r>
            <a:r>
              <a:rPr kumimoji="1" lang="en-US" altLang="ja-JP" sz="800" dirty="0" smtClean="0">
                <a:solidFill>
                  <a:schemeClr val="bg1"/>
                </a:solidFill>
                <a:latin typeface="ＭＳ Ｐゴシック"/>
                <a:ea typeface="ＭＳ Ｐゴシック"/>
                <a:cs typeface="ＭＳ Ｐゴシック"/>
              </a:rPr>
              <a:t>NFC</a:t>
            </a:r>
            <a:r>
              <a:rPr kumimoji="1" lang="ja-JP" altLang="en-US" sz="800" dirty="0" smtClean="0">
                <a:solidFill>
                  <a:schemeClr val="bg1"/>
                </a:solidFill>
                <a:latin typeface="ＭＳ Ｐゴシック"/>
                <a:ea typeface="ＭＳ Ｐゴシック"/>
                <a:cs typeface="ＭＳ Ｐゴシック"/>
              </a:rPr>
              <a:t>など</a:t>
            </a:r>
            <a:endParaRPr kumimoji="1" lang="ja-JP" altLang="en-US" sz="800" dirty="0">
              <a:solidFill>
                <a:schemeClr val="bg1"/>
              </a:solidFill>
              <a:latin typeface="ＭＳ Ｐゴシック"/>
              <a:ea typeface="ＭＳ Ｐゴシック"/>
              <a:cs typeface="ＭＳ Ｐゴシック"/>
            </a:endParaRPr>
          </a:p>
        </p:txBody>
      </p:sp>
      <p:sp>
        <p:nvSpPr>
          <p:cNvPr id="57" name="右矢印吹き出し 56"/>
          <p:cNvSpPr/>
          <p:nvPr/>
        </p:nvSpPr>
        <p:spPr>
          <a:xfrm>
            <a:off x="889000" y="2755901"/>
            <a:ext cx="1644078" cy="391222"/>
          </a:xfrm>
          <a:prstGeom prst="rightArrowCallout">
            <a:avLst>
              <a:gd name="adj1" fmla="val 46194"/>
              <a:gd name="adj2" fmla="val 44428"/>
              <a:gd name="adj3" fmla="val 25000"/>
              <a:gd name="adj4" fmla="val 89988"/>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chemeClr val="bg1"/>
                </a:solidFill>
                <a:latin typeface="ＭＳ Ｐゴシック"/>
                <a:ea typeface="ＭＳ Ｐゴシック"/>
                <a:cs typeface="ＭＳ Ｐゴシック"/>
              </a:rPr>
              <a:t>モバイル通信</a:t>
            </a:r>
            <a:endParaRPr lang="en-US" altLang="ja-JP" sz="1200" dirty="0" smtClean="0">
              <a:solidFill>
                <a:schemeClr val="bg1"/>
              </a:solidFill>
              <a:latin typeface="ＭＳ Ｐゴシック"/>
              <a:ea typeface="ＭＳ Ｐゴシック"/>
              <a:cs typeface="ＭＳ Ｐゴシック"/>
            </a:endParaRPr>
          </a:p>
          <a:p>
            <a:pPr algn="ctr"/>
            <a:r>
              <a:rPr lang="ja-JP" altLang="en-US" sz="800" dirty="0" smtClean="0">
                <a:solidFill>
                  <a:schemeClr val="bg1"/>
                </a:solidFill>
                <a:latin typeface="ＭＳ Ｐゴシック"/>
                <a:ea typeface="ＭＳ Ｐゴシック"/>
                <a:cs typeface="ＭＳ Ｐゴシック"/>
              </a:rPr>
              <a:t>携帯電話網</a:t>
            </a:r>
            <a:r>
              <a:rPr kumimoji="1" lang="ja-JP" altLang="en-US" sz="800" dirty="0" smtClean="0">
                <a:solidFill>
                  <a:schemeClr val="bg1"/>
                </a:solidFill>
                <a:latin typeface="ＭＳ Ｐゴシック"/>
                <a:ea typeface="ＭＳ Ｐゴシック"/>
                <a:cs typeface="ＭＳ Ｐゴシック"/>
              </a:rPr>
              <a:t>や</a:t>
            </a:r>
            <a:r>
              <a:rPr lang="en-US" altLang="ja-JP" sz="800" dirty="0" err="1" smtClean="0">
                <a:solidFill>
                  <a:schemeClr val="bg1"/>
                </a:solidFill>
                <a:latin typeface="ＭＳ Ｐゴシック"/>
                <a:ea typeface="ＭＳ Ｐゴシック"/>
                <a:cs typeface="ＭＳ Ｐゴシック"/>
              </a:rPr>
              <a:t>WiFi</a:t>
            </a:r>
            <a:r>
              <a:rPr kumimoji="1" lang="ja-JP" altLang="en-US" sz="800" dirty="0" smtClean="0">
                <a:solidFill>
                  <a:schemeClr val="bg1"/>
                </a:solidFill>
                <a:latin typeface="ＭＳ Ｐゴシック"/>
                <a:ea typeface="ＭＳ Ｐゴシック"/>
                <a:cs typeface="ＭＳ Ｐゴシック"/>
              </a:rPr>
              <a:t>など</a:t>
            </a:r>
            <a:endParaRPr kumimoji="1" lang="ja-JP" altLang="en-US" sz="800" dirty="0">
              <a:solidFill>
                <a:schemeClr val="bg1"/>
              </a:solidFill>
              <a:latin typeface="ＭＳ Ｐゴシック"/>
              <a:ea typeface="ＭＳ Ｐゴシック"/>
              <a:cs typeface="ＭＳ Ｐゴシック"/>
            </a:endParaRPr>
          </a:p>
        </p:txBody>
      </p:sp>
    </p:spTree>
    <p:extLst>
      <p:ext uri="{BB962C8B-B14F-4D97-AF65-F5344CB8AC3E}">
        <p14:creationId xmlns:p14="http://schemas.microsoft.com/office/powerpoint/2010/main" val="2928575985"/>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223863" y="2137044"/>
            <a:ext cx="8655050" cy="777961"/>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223863" y="3078778"/>
            <a:ext cx="8655050" cy="3218318"/>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角丸四角形 6"/>
          <p:cNvSpPr/>
          <p:nvPr/>
        </p:nvSpPr>
        <p:spPr>
          <a:xfrm>
            <a:off x="492863" y="3282507"/>
            <a:ext cx="1928290" cy="431800"/>
          </a:xfrm>
          <a:prstGeom prst="roundRect">
            <a:avLst>
              <a:gd name="adj" fmla="val 0"/>
            </a:avLst>
          </a:prstGeom>
          <a:noFill/>
          <a:ln>
            <a:solidFill>
              <a:srgbClr val="FFFFFF"/>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smtClean="0">
                <a:solidFill>
                  <a:srgbClr val="FFFFFF"/>
                </a:solidFill>
                <a:latin typeface="ＭＳ Ｐゴシック"/>
                <a:ea typeface="ＭＳ Ｐゴシック"/>
                <a:cs typeface="ＭＳ Ｐゴシック"/>
              </a:rPr>
              <a:t>接続</a:t>
            </a:r>
            <a:endParaRPr kumimoji="1" lang="ja-JP" altLang="en-US" dirty="0">
              <a:solidFill>
                <a:srgbClr val="FFFFFF"/>
              </a:solidFill>
              <a:latin typeface="ＭＳ Ｐゴシック"/>
              <a:ea typeface="ＭＳ Ｐゴシック"/>
              <a:cs typeface="ＭＳ Ｐゴシック"/>
            </a:endParaRPr>
          </a:p>
        </p:txBody>
      </p:sp>
      <p:sp>
        <p:nvSpPr>
          <p:cNvPr id="8" name="角丸四角形 7"/>
          <p:cNvSpPr/>
          <p:nvPr/>
        </p:nvSpPr>
        <p:spPr>
          <a:xfrm>
            <a:off x="492863" y="2303296"/>
            <a:ext cx="1928290" cy="431800"/>
          </a:xfrm>
          <a:prstGeom prst="roundRect">
            <a:avLst>
              <a:gd name="adj" fmla="val 0"/>
            </a:avLst>
          </a:prstGeom>
          <a:noFill/>
          <a:ln>
            <a:solidFill>
              <a:srgbClr val="FFFFFF"/>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smtClean="0">
                <a:solidFill>
                  <a:srgbClr val="FFFFFF"/>
                </a:solidFill>
                <a:latin typeface="ＭＳ Ｐゴシック"/>
                <a:ea typeface="ＭＳ Ｐゴシック"/>
                <a:cs typeface="ＭＳ Ｐゴシック"/>
              </a:rPr>
              <a:t>デバイス</a:t>
            </a:r>
            <a:endParaRPr kumimoji="1" lang="ja-JP" altLang="en-US" dirty="0">
              <a:solidFill>
                <a:srgbClr val="FFFFFF"/>
              </a:solidFill>
              <a:latin typeface="ＭＳ Ｐゴシック"/>
              <a:ea typeface="ＭＳ Ｐゴシック"/>
              <a:cs typeface="ＭＳ Ｐゴシック"/>
            </a:endParaRPr>
          </a:p>
        </p:txBody>
      </p:sp>
      <p:sp>
        <p:nvSpPr>
          <p:cNvPr id="9" name="正方形/長方形 8"/>
          <p:cNvSpPr/>
          <p:nvPr/>
        </p:nvSpPr>
        <p:spPr>
          <a:xfrm>
            <a:off x="3324304" y="2307669"/>
            <a:ext cx="1227084"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ノートパソコン</a:t>
            </a:r>
            <a:endParaRPr kumimoji="1" lang="ja-JP" altLang="en-US" sz="1000" dirty="0">
              <a:solidFill>
                <a:srgbClr val="3366FF"/>
              </a:solidFill>
              <a:latin typeface="ＭＳ Ｐゴシック"/>
              <a:ea typeface="ＭＳ Ｐゴシック"/>
              <a:cs typeface="ＭＳ Ｐゴシック"/>
            </a:endParaRPr>
          </a:p>
        </p:txBody>
      </p:sp>
      <p:sp>
        <p:nvSpPr>
          <p:cNvPr id="10" name="正方形/長方形 9"/>
          <p:cNvSpPr/>
          <p:nvPr/>
        </p:nvSpPr>
        <p:spPr>
          <a:xfrm>
            <a:off x="5238023" y="2303454"/>
            <a:ext cx="1202052"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000" dirty="0" smtClean="0">
                <a:solidFill>
                  <a:srgbClr val="3366FF"/>
                </a:solidFill>
                <a:latin typeface="ＭＳ Ｐゴシック"/>
                <a:ea typeface="ＭＳ Ｐゴシック"/>
                <a:cs typeface="ＭＳ Ｐゴシック"/>
              </a:rPr>
              <a:t>PDA</a:t>
            </a:r>
          </a:p>
          <a:p>
            <a:pPr algn="ctr"/>
            <a:r>
              <a:rPr lang="ja-JP" altLang="en-US" sz="1000" dirty="0">
                <a:solidFill>
                  <a:srgbClr val="3366FF"/>
                </a:solidFill>
                <a:latin typeface="ＭＳ Ｐゴシック"/>
                <a:ea typeface="ＭＳ Ｐゴシック"/>
                <a:cs typeface="ＭＳ Ｐゴシック"/>
              </a:rPr>
              <a:t>電子手帳</a:t>
            </a:r>
            <a:endParaRPr kumimoji="1" lang="ja-JP" altLang="en-US" sz="1000" dirty="0">
              <a:solidFill>
                <a:srgbClr val="3366FF"/>
              </a:solidFill>
              <a:latin typeface="ＭＳ Ｐゴシック"/>
              <a:ea typeface="ＭＳ Ｐゴシック"/>
              <a:cs typeface="ＭＳ Ｐゴシック"/>
            </a:endParaRPr>
          </a:p>
        </p:txBody>
      </p:sp>
      <p:sp>
        <p:nvSpPr>
          <p:cNvPr id="11" name="正方形/長方形 10"/>
          <p:cNvSpPr/>
          <p:nvPr/>
        </p:nvSpPr>
        <p:spPr>
          <a:xfrm>
            <a:off x="7021552" y="2307669"/>
            <a:ext cx="1257167"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第</a:t>
            </a:r>
            <a:r>
              <a:rPr kumimoji="1" lang="en-US" altLang="ja-JP" sz="1000" dirty="0" smtClean="0">
                <a:solidFill>
                  <a:srgbClr val="3366FF"/>
                </a:solidFill>
                <a:latin typeface="ＭＳ Ｐゴシック"/>
                <a:ea typeface="ＭＳ Ｐゴシック"/>
                <a:cs typeface="ＭＳ Ｐゴシック"/>
              </a:rPr>
              <a:t>1</a:t>
            </a:r>
            <a:r>
              <a:rPr kumimoji="1" lang="ja-JP" altLang="en-US" sz="1000" dirty="0" smtClean="0">
                <a:solidFill>
                  <a:srgbClr val="3366FF"/>
                </a:solidFill>
                <a:latin typeface="ＭＳ Ｐゴシック"/>
                <a:ea typeface="ＭＳ Ｐゴシック"/>
                <a:cs typeface="ＭＳ Ｐゴシック"/>
              </a:rPr>
              <a:t>世代</a:t>
            </a:r>
            <a:endParaRPr kumimoji="1" lang="en-US" altLang="ja-JP" sz="1000" dirty="0" smtClean="0">
              <a:solidFill>
                <a:srgbClr val="3366FF"/>
              </a:solidFill>
              <a:latin typeface="ＭＳ Ｐゴシック"/>
              <a:ea typeface="ＭＳ Ｐゴシック"/>
              <a:cs typeface="ＭＳ Ｐゴシック"/>
            </a:endParaRPr>
          </a:p>
          <a:p>
            <a:pPr algn="ctr"/>
            <a:r>
              <a:rPr kumimoji="1" lang="ja-JP" altLang="en-US" sz="1000" dirty="0" smtClean="0">
                <a:solidFill>
                  <a:srgbClr val="3366FF"/>
                </a:solidFill>
                <a:latin typeface="ＭＳ Ｐゴシック"/>
                <a:ea typeface="ＭＳ Ｐゴシック"/>
                <a:cs typeface="ＭＳ Ｐゴシック"/>
              </a:rPr>
              <a:t>スマートフォン</a:t>
            </a:r>
            <a:endParaRPr kumimoji="1" lang="ja-JP" altLang="en-US" sz="1000" dirty="0">
              <a:solidFill>
                <a:srgbClr val="3366FF"/>
              </a:solidFill>
              <a:latin typeface="ＭＳ Ｐゴシック"/>
              <a:ea typeface="ＭＳ Ｐゴシック"/>
              <a:cs typeface="ＭＳ Ｐゴシック"/>
            </a:endParaRPr>
          </a:p>
        </p:txBody>
      </p:sp>
      <p:sp>
        <p:nvSpPr>
          <p:cNvPr id="12" name="角丸四角形 11"/>
          <p:cNvSpPr/>
          <p:nvPr/>
        </p:nvSpPr>
        <p:spPr>
          <a:xfrm>
            <a:off x="492863" y="3866707"/>
            <a:ext cx="1928290" cy="431800"/>
          </a:xfrm>
          <a:prstGeom prst="roundRect">
            <a:avLst>
              <a:gd name="adj" fmla="val 0"/>
            </a:avLst>
          </a:prstGeom>
          <a:noFill/>
          <a:ln>
            <a:solidFill>
              <a:srgbClr val="FFFFFF"/>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smtClean="0">
                <a:solidFill>
                  <a:srgbClr val="FFFFFF"/>
                </a:solidFill>
                <a:latin typeface="ＭＳ Ｐゴシック"/>
                <a:ea typeface="ＭＳ Ｐゴシック"/>
                <a:cs typeface="ＭＳ Ｐゴシック"/>
              </a:rPr>
              <a:t>入力</a:t>
            </a:r>
            <a:endParaRPr kumimoji="1" lang="ja-JP" altLang="en-US" dirty="0">
              <a:solidFill>
                <a:srgbClr val="FFFFFF"/>
              </a:solidFill>
              <a:latin typeface="ＭＳ Ｐゴシック"/>
              <a:ea typeface="ＭＳ Ｐゴシック"/>
              <a:cs typeface="ＭＳ Ｐゴシック"/>
            </a:endParaRPr>
          </a:p>
        </p:txBody>
      </p:sp>
      <p:sp>
        <p:nvSpPr>
          <p:cNvPr id="13" name="角丸四角形 12"/>
          <p:cNvSpPr/>
          <p:nvPr/>
        </p:nvSpPr>
        <p:spPr>
          <a:xfrm>
            <a:off x="492863" y="4471908"/>
            <a:ext cx="1928290" cy="431800"/>
          </a:xfrm>
          <a:prstGeom prst="roundRect">
            <a:avLst>
              <a:gd name="adj" fmla="val 0"/>
            </a:avLst>
          </a:prstGeom>
          <a:noFill/>
          <a:ln>
            <a:solidFill>
              <a:srgbClr val="FFFFFF"/>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dirty="0">
                <a:solidFill>
                  <a:srgbClr val="FFFFFF"/>
                </a:solidFill>
                <a:latin typeface="ＭＳ Ｐゴシック"/>
                <a:ea typeface="ＭＳ Ｐゴシック"/>
                <a:cs typeface="ＭＳ Ｐゴシック"/>
              </a:rPr>
              <a:t>パソコンとの連携</a:t>
            </a:r>
            <a:endParaRPr kumimoji="1" lang="ja-JP" altLang="en-US" dirty="0">
              <a:solidFill>
                <a:srgbClr val="FFFFFF"/>
              </a:solidFill>
              <a:latin typeface="ＭＳ Ｐゴシック"/>
              <a:ea typeface="ＭＳ Ｐゴシック"/>
              <a:cs typeface="ＭＳ Ｐゴシック"/>
            </a:endParaRPr>
          </a:p>
        </p:txBody>
      </p:sp>
      <p:sp>
        <p:nvSpPr>
          <p:cNvPr id="14" name="角丸四角形 13"/>
          <p:cNvSpPr/>
          <p:nvPr/>
        </p:nvSpPr>
        <p:spPr>
          <a:xfrm>
            <a:off x="492863" y="5083632"/>
            <a:ext cx="1928290" cy="431800"/>
          </a:xfrm>
          <a:prstGeom prst="roundRect">
            <a:avLst>
              <a:gd name="adj" fmla="val 0"/>
            </a:avLst>
          </a:prstGeom>
          <a:noFill/>
          <a:ln>
            <a:solidFill>
              <a:srgbClr val="FFFFFF"/>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smtClean="0">
                <a:solidFill>
                  <a:srgbClr val="FFFFFF"/>
                </a:solidFill>
                <a:latin typeface="ＭＳ Ｐゴシック"/>
                <a:ea typeface="ＭＳ Ｐゴシック"/>
                <a:cs typeface="ＭＳ Ｐゴシック"/>
              </a:rPr>
              <a:t>メール・</a:t>
            </a:r>
            <a:r>
              <a:rPr kumimoji="1" lang="en-US" altLang="ja-JP" dirty="0" smtClean="0">
                <a:solidFill>
                  <a:srgbClr val="FFFFFF"/>
                </a:solidFill>
                <a:latin typeface="ＭＳ Ｐゴシック"/>
                <a:ea typeface="ＭＳ Ｐゴシック"/>
                <a:cs typeface="ＭＳ Ｐゴシック"/>
              </a:rPr>
              <a:t>Web</a:t>
            </a:r>
            <a:endParaRPr kumimoji="1" lang="ja-JP" altLang="en-US" dirty="0">
              <a:solidFill>
                <a:srgbClr val="FFFFFF"/>
              </a:solidFill>
              <a:latin typeface="ＭＳ Ｐゴシック"/>
              <a:ea typeface="ＭＳ Ｐゴシック"/>
              <a:cs typeface="ＭＳ Ｐゴシック"/>
            </a:endParaRPr>
          </a:p>
        </p:txBody>
      </p:sp>
      <p:pic>
        <p:nvPicPr>
          <p:cNvPr id="15" name="Picture 2" descr="http://upload.wikimedia.org/wikipedia/commons/e/e7/PalmPilot5000.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238019" y="1024854"/>
            <a:ext cx="539757" cy="726218"/>
          </a:xfrm>
          <a:prstGeom prst="rect">
            <a:avLst/>
          </a:prstGeom>
          <a:noFill/>
          <a:extLst>
            <a:ext uri="{909E8E84-426E-40dd-AFC4-6F175D3DCCD1}">
              <a14:hiddenFill xmlns:a14="http://schemas.microsoft.com/office/drawing/2010/main" xmlns="">
                <a:solidFill>
                  <a:srgbClr val="FFFFFF"/>
                </a:solidFill>
              </a14:hiddenFill>
            </a:ext>
          </a:extLst>
        </p:spPr>
      </p:pic>
      <p:pic>
        <p:nvPicPr>
          <p:cNvPr id="16" name="Picture 3"/>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691116" y="942571"/>
            <a:ext cx="834976" cy="89461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pic>
        <p:nvPicPr>
          <p:cNvPr id="17" name="Picture 5" descr="http://www.mobcheats.com/wp-content/uploads/2013/01/whatsapp-nokia-symbian.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44930" y="908528"/>
            <a:ext cx="1610410" cy="906044"/>
          </a:xfrm>
          <a:prstGeom prst="rect">
            <a:avLst/>
          </a:prstGeom>
          <a:noFill/>
          <a:extLst>
            <a:ext uri="{909E8E84-426E-40dd-AFC4-6F175D3DCCD1}">
              <a14:hiddenFill xmlns:a14="http://schemas.microsoft.com/office/drawing/2010/main" xmlns="">
                <a:solidFill>
                  <a:srgbClr val="FFFFFF"/>
                </a:solidFill>
              </a14:hiddenFill>
            </a:ext>
          </a:extLst>
        </p:spPr>
      </p:pic>
      <p:sp>
        <p:nvSpPr>
          <p:cNvPr id="18" name="正方形/長方形 17"/>
          <p:cNvSpPr/>
          <p:nvPr/>
        </p:nvSpPr>
        <p:spPr>
          <a:xfrm>
            <a:off x="3324303" y="3297050"/>
            <a:ext cx="1227084"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000" dirty="0" smtClean="0">
                <a:solidFill>
                  <a:srgbClr val="3366FF"/>
                </a:solidFill>
                <a:latin typeface="ＭＳ Ｐゴシック"/>
                <a:ea typeface="ＭＳ Ｐゴシック"/>
                <a:cs typeface="ＭＳ Ｐゴシック"/>
              </a:rPr>
              <a:t>有線</a:t>
            </a:r>
            <a:endParaRPr lang="en-US" altLang="ja-JP" sz="1000" dirty="0" smtClean="0">
              <a:solidFill>
                <a:srgbClr val="3366FF"/>
              </a:solidFill>
              <a:latin typeface="ＭＳ Ｐゴシック"/>
              <a:ea typeface="ＭＳ Ｐゴシック"/>
              <a:cs typeface="ＭＳ Ｐゴシック"/>
            </a:endParaRPr>
          </a:p>
          <a:p>
            <a:pPr algn="ctr"/>
            <a:r>
              <a:rPr kumimoji="1" lang="ja-JP" altLang="en-US" sz="1000" dirty="0">
                <a:solidFill>
                  <a:srgbClr val="3366FF"/>
                </a:solidFill>
                <a:latin typeface="ＭＳ Ｐゴシック"/>
                <a:ea typeface="ＭＳ Ｐゴシック"/>
                <a:cs typeface="ＭＳ Ｐゴシック"/>
              </a:rPr>
              <a:t>通信</a:t>
            </a:r>
            <a:r>
              <a:rPr kumimoji="1" lang="ja-JP" altLang="en-US" sz="1000" dirty="0" smtClean="0">
                <a:solidFill>
                  <a:srgbClr val="3366FF"/>
                </a:solidFill>
                <a:latin typeface="ＭＳ Ｐゴシック"/>
                <a:ea typeface="ＭＳ Ｐゴシック"/>
                <a:cs typeface="ＭＳ Ｐゴシック"/>
              </a:rPr>
              <a:t>カード（低速）</a:t>
            </a:r>
            <a:endParaRPr kumimoji="1" lang="ja-JP" altLang="en-US" sz="1000" dirty="0">
              <a:solidFill>
                <a:srgbClr val="3366FF"/>
              </a:solidFill>
              <a:latin typeface="ＭＳ Ｐゴシック"/>
              <a:ea typeface="ＭＳ Ｐゴシック"/>
              <a:cs typeface="ＭＳ Ｐゴシック"/>
            </a:endParaRPr>
          </a:p>
        </p:txBody>
      </p:sp>
      <p:sp>
        <p:nvSpPr>
          <p:cNvPr id="19" name="正方形/長方形 18"/>
          <p:cNvSpPr/>
          <p:nvPr/>
        </p:nvSpPr>
        <p:spPr>
          <a:xfrm>
            <a:off x="5238022" y="3292835"/>
            <a:ext cx="1202052"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有線</a:t>
            </a:r>
            <a:endParaRPr kumimoji="1" lang="en-US" altLang="ja-JP" sz="1000" dirty="0" smtClean="0">
              <a:solidFill>
                <a:srgbClr val="3366FF"/>
              </a:solidFill>
              <a:latin typeface="ＭＳ Ｐゴシック"/>
              <a:ea typeface="ＭＳ Ｐゴシック"/>
              <a:cs typeface="ＭＳ Ｐゴシック"/>
            </a:endParaRPr>
          </a:p>
          <a:p>
            <a:pPr algn="ctr"/>
            <a:r>
              <a:rPr lang="ja-JP" altLang="en-US" sz="1000" dirty="0">
                <a:solidFill>
                  <a:srgbClr val="3366FF"/>
                </a:solidFill>
                <a:latin typeface="ＭＳ Ｐゴシック"/>
                <a:cs typeface="ＭＳ Ｐゴシック"/>
              </a:rPr>
              <a:t>通信カード（低速</a:t>
            </a:r>
            <a:r>
              <a:rPr lang="ja-JP" altLang="en-US" sz="1000" dirty="0" smtClean="0">
                <a:solidFill>
                  <a:srgbClr val="3366FF"/>
                </a:solidFill>
                <a:latin typeface="ＭＳ Ｐゴシック"/>
                <a:cs typeface="ＭＳ Ｐゴシック"/>
              </a:rPr>
              <a:t>）</a:t>
            </a:r>
            <a:endParaRPr lang="ja-JP" altLang="en-US" sz="1000" dirty="0">
              <a:solidFill>
                <a:srgbClr val="3366FF"/>
              </a:solidFill>
              <a:latin typeface="ＭＳ Ｐゴシック"/>
              <a:cs typeface="ＭＳ Ｐゴシック"/>
            </a:endParaRPr>
          </a:p>
        </p:txBody>
      </p:sp>
      <p:sp>
        <p:nvSpPr>
          <p:cNvPr id="20" name="正方形/長方形 19"/>
          <p:cNvSpPr/>
          <p:nvPr/>
        </p:nvSpPr>
        <p:spPr>
          <a:xfrm>
            <a:off x="7021551" y="3297050"/>
            <a:ext cx="1257167"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携帯電話回線</a:t>
            </a:r>
            <a:endParaRPr kumimoji="1" lang="en-US" altLang="ja-JP" sz="1000" dirty="0" smtClean="0">
              <a:solidFill>
                <a:srgbClr val="3366FF"/>
              </a:solidFill>
              <a:latin typeface="ＭＳ Ｐゴシック"/>
              <a:ea typeface="ＭＳ Ｐゴシック"/>
              <a:cs typeface="ＭＳ Ｐゴシック"/>
            </a:endParaRPr>
          </a:p>
          <a:p>
            <a:pPr algn="ctr"/>
            <a:r>
              <a:rPr lang="ja-JP" altLang="en-US" sz="1000" dirty="0" smtClean="0">
                <a:solidFill>
                  <a:srgbClr val="3366FF"/>
                </a:solidFill>
                <a:latin typeface="ＭＳ Ｐゴシック"/>
                <a:ea typeface="ＭＳ Ｐゴシック"/>
                <a:cs typeface="ＭＳ Ｐゴシック"/>
              </a:rPr>
              <a:t>（低速）</a:t>
            </a:r>
            <a:endParaRPr kumimoji="1" lang="ja-JP" altLang="en-US" sz="1000" dirty="0">
              <a:solidFill>
                <a:srgbClr val="3366FF"/>
              </a:solidFill>
              <a:latin typeface="ＭＳ Ｐゴシック"/>
              <a:ea typeface="ＭＳ Ｐゴシック"/>
              <a:cs typeface="ＭＳ Ｐゴシック"/>
            </a:endParaRPr>
          </a:p>
        </p:txBody>
      </p:sp>
      <p:sp>
        <p:nvSpPr>
          <p:cNvPr id="21" name="正方形/長方形 20"/>
          <p:cNvSpPr/>
          <p:nvPr/>
        </p:nvSpPr>
        <p:spPr>
          <a:xfrm>
            <a:off x="3324302" y="3861798"/>
            <a:ext cx="1227084"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キーボード</a:t>
            </a:r>
            <a:endParaRPr kumimoji="1" lang="ja-JP" altLang="en-US" sz="1000" dirty="0">
              <a:solidFill>
                <a:srgbClr val="3366FF"/>
              </a:solidFill>
              <a:latin typeface="ＭＳ Ｐゴシック"/>
              <a:ea typeface="ＭＳ Ｐゴシック"/>
              <a:cs typeface="ＭＳ Ｐゴシック"/>
            </a:endParaRPr>
          </a:p>
        </p:txBody>
      </p:sp>
      <p:sp>
        <p:nvSpPr>
          <p:cNvPr id="22" name="正方形/長方形 21"/>
          <p:cNvSpPr/>
          <p:nvPr/>
        </p:nvSpPr>
        <p:spPr>
          <a:xfrm>
            <a:off x="5238021" y="3857583"/>
            <a:ext cx="1202052"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手書き文字認識</a:t>
            </a:r>
            <a:endParaRPr kumimoji="1" lang="en-US" altLang="ja-JP" sz="1000" dirty="0" smtClean="0">
              <a:solidFill>
                <a:srgbClr val="3366FF"/>
              </a:solidFill>
              <a:latin typeface="ＭＳ Ｐゴシック"/>
              <a:ea typeface="ＭＳ Ｐゴシック"/>
              <a:cs typeface="ＭＳ Ｐゴシック"/>
            </a:endParaRPr>
          </a:p>
          <a:p>
            <a:pPr algn="ctr"/>
            <a:r>
              <a:rPr lang="ja-JP" altLang="en-US" sz="1000" dirty="0">
                <a:solidFill>
                  <a:srgbClr val="3366FF"/>
                </a:solidFill>
                <a:latin typeface="ＭＳ Ｐゴシック"/>
                <a:ea typeface="ＭＳ Ｐゴシック"/>
                <a:cs typeface="ＭＳ Ｐゴシック"/>
              </a:rPr>
              <a:t>キーボード</a:t>
            </a:r>
            <a:endParaRPr kumimoji="1" lang="ja-JP" altLang="en-US" sz="1000" dirty="0">
              <a:solidFill>
                <a:srgbClr val="3366FF"/>
              </a:solidFill>
              <a:latin typeface="ＭＳ Ｐゴシック"/>
              <a:ea typeface="ＭＳ Ｐゴシック"/>
              <a:cs typeface="ＭＳ Ｐゴシック"/>
            </a:endParaRPr>
          </a:p>
        </p:txBody>
      </p:sp>
      <p:sp>
        <p:nvSpPr>
          <p:cNvPr id="23" name="正方形/長方形 22"/>
          <p:cNvSpPr/>
          <p:nvPr/>
        </p:nvSpPr>
        <p:spPr>
          <a:xfrm>
            <a:off x="7021550" y="3861798"/>
            <a:ext cx="1257167"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キーボード</a:t>
            </a:r>
            <a:endParaRPr kumimoji="1" lang="en-US" altLang="ja-JP" sz="1000" dirty="0" smtClean="0">
              <a:solidFill>
                <a:srgbClr val="3366FF"/>
              </a:solidFill>
              <a:latin typeface="ＭＳ Ｐゴシック"/>
              <a:ea typeface="ＭＳ Ｐゴシック"/>
              <a:cs typeface="ＭＳ Ｐゴシック"/>
            </a:endParaRPr>
          </a:p>
          <a:p>
            <a:pPr algn="ctr"/>
            <a:r>
              <a:rPr lang="ja-JP" altLang="en-US" sz="1000" dirty="0">
                <a:solidFill>
                  <a:srgbClr val="3366FF"/>
                </a:solidFill>
                <a:latin typeface="ＭＳ Ｐゴシック"/>
                <a:ea typeface="ＭＳ Ｐゴシック"/>
                <a:cs typeface="ＭＳ Ｐゴシック"/>
              </a:rPr>
              <a:t>テンキー</a:t>
            </a:r>
            <a:endParaRPr kumimoji="1" lang="ja-JP" altLang="en-US" sz="1000" dirty="0">
              <a:solidFill>
                <a:srgbClr val="3366FF"/>
              </a:solidFill>
              <a:latin typeface="ＭＳ Ｐゴシック"/>
              <a:ea typeface="ＭＳ Ｐゴシック"/>
              <a:cs typeface="ＭＳ Ｐゴシック"/>
            </a:endParaRPr>
          </a:p>
        </p:txBody>
      </p:sp>
      <p:sp>
        <p:nvSpPr>
          <p:cNvPr id="24" name="正方形/長方形 23"/>
          <p:cNvSpPr/>
          <p:nvPr/>
        </p:nvSpPr>
        <p:spPr>
          <a:xfrm>
            <a:off x="3324301" y="4471908"/>
            <a:ext cx="1227084"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可能</a:t>
            </a:r>
            <a:endParaRPr kumimoji="1" lang="ja-JP" altLang="en-US" sz="1000" dirty="0">
              <a:solidFill>
                <a:srgbClr val="3366FF"/>
              </a:solidFill>
              <a:latin typeface="ＭＳ Ｐゴシック"/>
              <a:ea typeface="ＭＳ Ｐゴシック"/>
              <a:cs typeface="ＭＳ Ｐゴシック"/>
            </a:endParaRPr>
          </a:p>
        </p:txBody>
      </p:sp>
      <p:sp>
        <p:nvSpPr>
          <p:cNvPr id="25" name="正方形/長方形 24"/>
          <p:cNvSpPr/>
          <p:nvPr/>
        </p:nvSpPr>
        <p:spPr>
          <a:xfrm>
            <a:off x="5238020" y="4467693"/>
            <a:ext cx="1202052"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スケジュールなど</a:t>
            </a:r>
            <a:endParaRPr kumimoji="1" lang="ja-JP" altLang="en-US" sz="1000" dirty="0">
              <a:solidFill>
                <a:srgbClr val="3366FF"/>
              </a:solidFill>
              <a:latin typeface="ＭＳ Ｐゴシック"/>
              <a:ea typeface="ＭＳ Ｐゴシック"/>
              <a:cs typeface="ＭＳ Ｐゴシック"/>
            </a:endParaRPr>
          </a:p>
        </p:txBody>
      </p:sp>
      <p:sp>
        <p:nvSpPr>
          <p:cNvPr id="26" name="正方形/長方形 25"/>
          <p:cNvSpPr/>
          <p:nvPr/>
        </p:nvSpPr>
        <p:spPr>
          <a:xfrm>
            <a:off x="7021549" y="4471908"/>
            <a:ext cx="1257167"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000" dirty="0">
                <a:solidFill>
                  <a:srgbClr val="3366FF"/>
                </a:solidFill>
                <a:latin typeface="ＭＳ Ｐゴシック"/>
                <a:ea typeface="ＭＳ Ｐゴシック"/>
                <a:cs typeface="ＭＳ Ｐゴシック"/>
              </a:rPr>
              <a:t>不可</a:t>
            </a:r>
            <a:endParaRPr kumimoji="1" lang="ja-JP" altLang="en-US" sz="1000" dirty="0">
              <a:solidFill>
                <a:srgbClr val="3366FF"/>
              </a:solidFill>
              <a:latin typeface="ＭＳ Ｐゴシック"/>
              <a:ea typeface="ＭＳ Ｐゴシック"/>
              <a:cs typeface="ＭＳ Ｐゴシック"/>
            </a:endParaRPr>
          </a:p>
        </p:txBody>
      </p:sp>
      <p:sp>
        <p:nvSpPr>
          <p:cNvPr id="27" name="正方形/長方形 26"/>
          <p:cNvSpPr/>
          <p:nvPr/>
        </p:nvSpPr>
        <p:spPr>
          <a:xfrm>
            <a:off x="3324300" y="5083632"/>
            <a:ext cx="1227084"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可能</a:t>
            </a:r>
            <a:endParaRPr kumimoji="1" lang="ja-JP" altLang="en-US" sz="1000" dirty="0">
              <a:solidFill>
                <a:srgbClr val="3366FF"/>
              </a:solidFill>
              <a:latin typeface="ＭＳ Ｐゴシック"/>
              <a:ea typeface="ＭＳ Ｐゴシック"/>
              <a:cs typeface="ＭＳ Ｐゴシック"/>
            </a:endParaRPr>
          </a:p>
        </p:txBody>
      </p:sp>
      <p:sp>
        <p:nvSpPr>
          <p:cNvPr id="28" name="正方形/長方形 27"/>
          <p:cNvSpPr/>
          <p:nvPr/>
        </p:nvSpPr>
        <p:spPr>
          <a:xfrm>
            <a:off x="5238019" y="5079417"/>
            <a:ext cx="1202052"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限定的</a:t>
            </a:r>
            <a:endParaRPr kumimoji="1" lang="ja-JP" altLang="en-US" sz="1000" dirty="0">
              <a:solidFill>
                <a:srgbClr val="3366FF"/>
              </a:solidFill>
              <a:latin typeface="ＭＳ Ｐゴシック"/>
              <a:ea typeface="ＭＳ Ｐゴシック"/>
              <a:cs typeface="ＭＳ Ｐゴシック"/>
            </a:endParaRPr>
          </a:p>
        </p:txBody>
      </p:sp>
      <p:sp>
        <p:nvSpPr>
          <p:cNvPr id="29" name="正方形/長方形 28"/>
          <p:cNvSpPr/>
          <p:nvPr/>
        </p:nvSpPr>
        <p:spPr>
          <a:xfrm>
            <a:off x="7021548" y="5083632"/>
            <a:ext cx="1257167"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非常に限定的</a:t>
            </a:r>
            <a:endParaRPr kumimoji="1" lang="en-US" altLang="ja-JP" sz="1000" dirty="0" smtClean="0">
              <a:solidFill>
                <a:srgbClr val="3366FF"/>
              </a:solidFill>
              <a:latin typeface="ＭＳ Ｐゴシック"/>
              <a:ea typeface="ＭＳ Ｐゴシック"/>
              <a:cs typeface="ＭＳ Ｐゴシック"/>
            </a:endParaRPr>
          </a:p>
        </p:txBody>
      </p:sp>
      <p:sp>
        <p:nvSpPr>
          <p:cNvPr id="30" name="角丸四角形 29"/>
          <p:cNvSpPr/>
          <p:nvPr/>
        </p:nvSpPr>
        <p:spPr>
          <a:xfrm>
            <a:off x="492863" y="5704237"/>
            <a:ext cx="1928290" cy="431800"/>
          </a:xfrm>
          <a:prstGeom prst="roundRect">
            <a:avLst>
              <a:gd name="adj" fmla="val 0"/>
            </a:avLst>
          </a:prstGeom>
          <a:noFill/>
          <a:ln>
            <a:solidFill>
              <a:srgbClr val="FFFFFF"/>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smtClean="0">
                <a:solidFill>
                  <a:srgbClr val="FFFFFF"/>
                </a:solidFill>
                <a:latin typeface="ＭＳ Ｐゴシック"/>
                <a:ea typeface="ＭＳ Ｐゴシック"/>
                <a:cs typeface="ＭＳ Ｐゴシック"/>
              </a:rPr>
              <a:t>携帯性</a:t>
            </a:r>
            <a:endParaRPr kumimoji="1" lang="ja-JP" altLang="en-US" dirty="0">
              <a:solidFill>
                <a:srgbClr val="FFFFFF"/>
              </a:solidFill>
              <a:latin typeface="ＭＳ Ｐゴシック"/>
              <a:ea typeface="ＭＳ Ｐゴシック"/>
              <a:cs typeface="ＭＳ Ｐゴシック"/>
            </a:endParaRPr>
          </a:p>
        </p:txBody>
      </p:sp>
      <p:sp>
        <p:nvSpPr>
          <p:cNvPr id="31" name="正方形/長方形 30"/>
          <p:cNvSpPr/>
          <p:nvPr/>
        </p:nvSpPr>
        <p:spPr>
          <a:xfrm>
            <a:off x="3324300" y="5704237"/>
            <a:ext cx="1227084"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a:t>
            </a:r>
            <a:endParaRPr kumimoji="1" lang="ja-JP" altLang="en-US" sz="1000" dirty="0">
              <a:solidFill>
                <a:srgbClr val="3366FF"/>
              </a:solidFill>
              <a:latin typeface="ＭＳ Ｐゴシック"/>
              <a:ea typeface="ＭＳ Ｐゴシック"/>
              <a:cs typeface="ＭＳ Ｐゴシック"/>
            </a:endParaRPr>
          </a:p>
        </p:txBody>
      </p:sp>
      <p:sp>
        <p:nvSpPr>
          <p:cNvPr id="32" name="正方形/長方形 31"/>
          <p:cNvSpPr/>
          <p:nvPr/>
        </p:nvSpPr>
        <p:spPr>
          <a:xfrm>
            <a:off x="5238019" y="5700022"/>
            <a:ext cx="1202052"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a:t>
            </a:r>
            <a:endParaRPr kumimoji="1" lang="ja-JP" altLang="en-US" sz="1000" dirty="0">
              <a:solidFill>
                <a:srgbClr val="3366FF"/>
              </a:solidFill>
              <a:latin typeface="ＭＳ Ｐゴシック"/>
              <a:ea typeface="ＭＳ Ｐゴシック"/>
              <a:cs typeface="ＭＳ Ｐゴシック"/>
            </a:endParaRPr>
          </a:p>
        </p:txBody>
      </p:sp>
      <p:sp>
        <p:nvSpPr>
          <p:cNvPr id="33" name="正方形/長方形 32"/>
          <p:cNvSpPr/>
          <p:nvPr/>
        </p:nvSpPr>
        <p:spPr>
          <a:xfrm>
            <a:off x="7021548" y="5704237"/>
            <a:ext cx="1257167" cy="436709"/>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a:t>
            </a:r>
            <a:endParaRPr kumimoji="1" lang="en-US" altLang="ja-JP" sz="1000" dirty="0" smtClean="0">
              <a:solidFill>
                <a:srgbClr val="3366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モバイル・デバイスの歴史</a:t>
            </a:r>
            <a:endParaRPr kumimoji="1" lang="ja-JP" altLang="en-US" dirty="0"/>
          </a:p>
        </p:txBody>
      </p:sp>
      <p:pic>
        <p:nvPicPr>
          <p:cNvPr id="3" name="図 2" descr="110518[1].jp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28999" y="942571"/>
            <a:ext cx="1003301" cy="1003301"/>
          </a:xfrm>
          <a:prstGeom prst="rect">
            <a:avLst/>
          </a:prstGeom>
        </p:spPr>
      </p:pic>
    </p:spTree>
    <p:extLst>
      <p:ext uri="{BB962C8B-B14F-4D97-AF65-F5344CB8AC3E}">
        <p14:creationId xmlns:p14="http://schemas.microsoft.com/office/powerpoint/2010/main" val="824954936"/>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14"/>
          <p:cNvSpPr>
            <a:spLocks noChangeArrowheads="1"/>
          </p:cNvSpPr>
          <p:nvPr/>
        </p:nvSpPr>
        <p:spPr bwMode="auto">
          <a:xfrm>
            <a:off x="283779" y="1556840"/>
            <a:ext cx="8686799" cy="2659559"/>
          </a:xfrm>
          <a:prstGeom prst="roundRect">
            <a:avLst>
              <a:gd name="adj" fmla="val 0"/>
            </a:avLst>
          </a:prstGeom>
          <a:solidFill>
            <a:srgbClr val="66CCFF"/>
          </a:solidFill>
          <a:ln w="38100" algn="ctr">
            <a:noFill/>
            <a:round/>
            <a:headEnd/>
            <a:tailEnd/>
          </a:ln>
          <a:effectLst>
            <a:outerShdw blurRad="50800" dist="38100" dir="2700000" algn="tl" rotWithShape="0">
              <a:prstClr val="black">
                <a:alpha val="40000"/>
              </a:prstClr>
            </a:outerShdw>
          </a:effectLst>
        </p:spPr>
        <p:txBody>
          <a:bodyPr anchor="ctr"/>
          <a:lstStyle/>
          <a:p>
            <a:pPr>
              <a:spcBef>
                <a:spcPct val="20000"/>
              </a:spcBef>
              <a:defRPr/>
            </a:pPr>
            <a:r>
              <a:rPr kumimoji="0" lang="ja-JP" altLang="en-US" sz="2000" dirty="0" smtClean="0">
                <a:solidFill>
                  <a:srgbClr val="FFFFFF"/>
                </a:solidFill>
                <a:latin typeface="+mn-lt"/>
                <a:ea typeface="+mn-ea"/>
              </a:rPr>
              <a:t>良い点</a:t>
            </a:r>
            <a:endParaRPr kumimoji="0" lang="en-US" altLang="ja-JP" sz="2000" dirty="0">
              <a:solidFill>
                <a:srgbClr val="FFFFFF"/>
              </a:solidFill>
              <a:latin typeface="+mn-lt"/>
              <a:ea typeface="+mn-ea"/>
            </a:endParaRPr>
          </a:p>
        </p:txBody>
      </p:sp>
      <p:sp>
        <p:nvSpPr>
          <p:cNvPr id="5" name="角丸四角形 14"/>
          <p:cNvSpPr>
            <a:spLocks noChangeArrowheads="1"/>
          </p:cNvSpPr>
          <p:nvPr/>
        </p:nvSpPr>
        <p:spPr bwMode="auto">
          <a:xfrm>
            <a:off x="1321594" y="985340"/>
            <a:ext cx="2435034" cy="500063"/>
          </a:xfrm>
          <a:prstGeom prst="roundRect">
            <a:avLst>
              <a:gd name="adj" fmla="val 0"/>
            </a:avLst>
          </a:prstGeom>
          <a:solidFill>
            <a:srgbClr val="800000"/>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smtClean="0">
                <a:solidFill>
                  <a:schemeClr val="bg1"/>
                </a:solidFill>
                <a:latin typeface="+mn-lt"/>
                <a:ea typeface="+mn-ea"/>
              </a:rPr>
              <a:t>当時の日本の携帯電話</a:t>
            </a:r>
            <a:endParaRPr kumimoji="0" lang="en-US" altLang="ja-JP" sz="1400" dirty="0">
              <a:solidFill>
                <a:schemeClr val="bg1"/>
              </a:solidFill>
              <a:latin typeface="+mn-lt"/>
              <a:ea typeface="+mn-ea"/>
            </a:endParaRPr>
          </a:p>
        </p:txBody>
      </p:sp>
      <p:sp>
        <p:nvSpPr>
          <p:cNvPr id="6" name="角丸四角形 14"/>
          <p:cNvSpPr>
            <a:spLocks noChangeArrowheads="1"/>
          </p:cNvSpPr>
          <p:nvPr/>
        </p:nvSpPr>
        <p:spPr bwMode="auto">
          <a:xfrm>
            <a:off x="3871174" y="999381"/>
            <a:ext cx="2435034" cy="500063"/>
          </a:xfrm>
          <a:prstGeom prst="roundRect">
            <a:avLst>
              <a:gd name="adj" fmla="val 0"/>
            </a:avLst>
          </a:prstGeom>
          <a:solidFill>
            <a:srgbClr val="FF6666"/>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smtClean="0">
                <a:solidFill>
                  <a:srgbClr val="FFFFFF"/>
                </a:solidFill>
                <a:latin typeface="+mn-lt"/>
                <a:ea typeface="+mn-ea"/>
              </a:rPr>
              <a:t>当時の海外の携帯電話</a:t>
            </a:r>
            <a:endParaRPr kumimoji="0" lang="en-US" altLang="ja-JP" sz="1400" dirty="0">
              <a:solidFill>
                <a:srgbClr val="FFFFFF"/>
              </a:solidFill>
              <a:latin typeface="+mn-lt"/>
              <a:ea typeface="+mn-ea"/>
            </a:endParaRPr>
          </a:p>
        </p:txBody>
      </p:sp>
      <p:sp>
        <p:nvSpPr>
          <p:cNvPr id="7" name="角丸四角形 14"/>
          <p:cNvSpPr>
            <a:spLocks noChangeArrowheads="1"/>
          </p:cNvSpPr>
          <p:nvPr/>
        </p:nvSpPr>
        <p:spPr bwMode="auto">
          <a:xfrm>
            <a:off x="3871174" y="1642319"/>
            <a:ext cx="2435034" cy="428625"/>
          </a:xfrm>
          <a:prstGeom prst="roundRect">
            <a:avLst>
              <a:gd name="adj" fmla="val 0"/>
            </a:avLst>
          </a:prstGeom>
          <a:solidFill>
            <a:srgbClr val="FF6666"/>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rgbClr val="FFFFFF"/>
                </a:solidFill>
                <a:latin typeface="+mn-lt"/>
                <a:ea typeface="+mn-ea"/>
              </a:rPr>
              <a:t>全世界で端末仕様を統一</a:t>
            </a:r>
            <a:endParaRPr kumimoji="0" lang="en-US" altLang="ja-JP" sz="1400" dirty="0">
              <a:solidFill>
                <a:srgbClr val="FFFFFF"/>
              </a:solidFill>
              <a:latin typeface="+mn-lt"/>
              <a:ea typeface="+mn-ea"/>
            </a:endParaRPr>
          </a:p>
        </p:txBody>
      </p:sp>
      <p:sp>
        <p:nvSpPr>
          <p:cNvPr id="8" name="角丸四角形 14"/>
          <p:cNvSpPr>
            <a:spLocks noChangeArrowheads="1"/>
          </p:cNvSpPr>
          <p:nvPr/>
        </p:nvSpPr>
        <p:spPr bwMode="auto">
          <a:xfrm>
            <a:off x="1321594" y="1628278"/>
            <a:ext cx="2435034" cy="428625"/>
          </a:xfrm>
          <a:prstGeom prst="roundRect">
            <a:avLst>
              <a:gd name="adj" fmla="val 0"/>
            </a:avLst>
          </a:prstGeom>
          <a:solidFill>
            <a:srgbClr val="800000"/>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chemeClr val="bg1"/>
                </a:solidFill>
                <a:latin typeface="+mn-lt"/>
                <a:ea typeface="+mn-ea"/>
              </a:rPr>
              <a:t>サービスと端末の一体開発</a:t>
            </a:r>
            <a:endParaRPr kumimoji="0" lang="en-US" altLang="ja-JP" sz="1400" dirty="0">
              <a:solidFill>
                <a:schemeClr val="bg1"/>
              </a:solidFill>
              <a:latin typeface="+mn-lt"/>
              <a:ea typeface="+mn-ea"/>
            </a:endParaRPr>
          </a:p>
        </p:txBody>
      </p:sp>
      <p:sp>
        <p:nvSpPr>
          <p:cNvPr id="10" name="角丸四角形 14"/>
          <p:cNvSpPr>
            <a:spLocks noChangeArrowheads="1"/>
          </p:cNvSpPr>
          <p:nvPr/>
        </p:nvSpPr>
        <p:spPr bwMode="auto">
          <a:xfrm>
            <a:off x="1321594" y="2128340"/>
            <a:ext cx="2435034" cy="428625"/>
          </a:xfrm>
          <a:prstGeom prst="roundRect">
            <a:avLst>
              <a:gd name="adj" fmla="val 0"/>
            </a:avLst>
          </a:prstGeom>
          <a:solidFill>
            <a:srgbClr val="800000"/>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chemeClr val="bg1"/>
                </a:solidFill>
                <a:latin typeface="+mn-lt"/>
                <a:ea typeface="+mn-ea"/>
              </a:rPr>
              <a:t>高品質なサービス</a:t>
            </a:r>
            <a:endParaRPr kumimoji="0" lang="en-US" altLang="ja-JP" sz="1400" dirty="0">
              <a:solidFill>
                <a:schemeClr val="bg1"/>
              </a:solidFill>
              <a:latin typeface="+mn-lt"/>
              <a:ea typeface="+mn-ea"/>
            </a:endParaRPr>
          </a:p>
        </p:txBody>
      </p:sp>
      <p:sp>
        <p:nvSpPr>
          <p:cNvPr id="11" name="角丸四角形 14"/>
          <p:cNvSpPr>
            <a:spLocks noChangeArrowheads="1"/>
          </p:cNvSpPr>
          <p:nvPr/>
        </p:nvSpPr>
        <p:spPr bwMode="auto">
          <a:xfrm>
            <a:off x="1321594" y="2628403"/>
            <a:ext cx="2435034" cy="428625"/>
          </a:xfrm>
          <a:prstGeom prst="roundRect">
            <a:avLst>
              <a:gd name="adj" fmla="val 0"/>
            </a:avLst>
          </a:prstGeom>
          <a:solidFill>
            <a:srgbClr val="800000"/>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chemeClr val="bg1"/>
                </a:solidFill>
                <a:latin typeface="+mn-lt"/>
                <a:ea typeface="+mn-ea"/>
              </a:rPr>
              <a:t>多彩な機能</a:t>
            </a:r>
            <a:endParaRPr kumimoji="0" lang="en-US" altLang="ja-JP" sz="1400" dirty="0">
              <a:solidFill>
                <a:schemeClr val="bg1"/>
              </a:solidFill>
              <a:latin typeface="+mn-lt"/>
              <a:ea typeface="+mn-ea"/>
            </a:endParaRPr>
          </a:p>
        </p:txBody>
      </p:sp>
      <p:sp>
        <p:nvSpPr>
          <p:cNvPr id="12" name="角丸四角形 14"/>
          <p:cNvSpPr>
            <a:spLocks noChangeArrowheads="1"/>
          </p:cNvSpPr>
          <p:nvPr/>
        </p:nvSpPr>
        <p:spPr bwMode="auto">
          <a:xfrm>
            <a:off x="283779" y="4558674"/>
            <a:ext cx="8686799" cy="1676400"/>
          </a:xfrm>
          <a:prstGeom prst="roundRect">
            <a:avLst>
              <a:gd name="adj" fmla="val 0"/>
            </a:avLst>
          </a:prstGeom>
          <a:solidFill>
            <a:schemeClr val="accent6">
              <a:lumMod val="75000"/>
            </a:schemeClr>
          </a:solidFill>
          <a:ln w="38100" algn="ctr">
            <a:noFill/>
            <a:round/>
            <a:headEnd/>
            <a:tailEnd/>
          </a:ln>
          <a:effectLst>
            <a:outerShdw blurRad="50800" dist="38100" dir="2700000" algn="tl" rotWithShape="0">
              <a:prstClr val="black">
                <a:alpha val="40000"/>
              </a:prstClr>
            </a:outerShdw>
          </a:effectLst>
        </p:spPr>
        <p:txBody>
          <a:bodyPr anchor="ctr"/>
          <a:lstStyle/>
          <a:p>
            <a:pPr>
              <a:spcBef>
                <a:spcPct val="20000"/>
              </a:spcBef>
              <a:defRPr/>
            </a:pPr>
            <a:r>
              <a:rPr kumimoji="0" lang="ja-JP" altLang="en-US" sz="2000" dirty="0" smtClean="0">
                <a:solidFill>
                  <a:srgbClr val="FFFFFF"/>
                </a:solidFill>
                <a:latin typeface="+mn-lt"/>
                <a:ea typeface="+mn-ea"/>
              </a:rPr>
              <a:t>悪い点</a:t>
            </a:r>
            <a:endParaRPr kumimoji="0" lang="en-US" altLang="ja-JP" sz="2000" dirty="0">
              <a:solidFill>
                <a:srgbClr val="FFFFFF"/>
              </a:solidFill>
              <a:latin typeface="+mn-lt"/>
              <a:ea typeface="+mn-ea"/>
            </a:endParaRPr>
          </a:p>
        </p:txBody>
      </p:sp>
      <p:sp>
        <p:nvSpPr>
          <p:cNvPr id="13" name="角丸四角形 14"/>
          <p:cNvSpPr>
            <a:spLocks noChangeArrowheads="1"/>
          </p:cNvSpPr>
          <p:nvPr/>
        </p:nvSpPr>
        <p:spPr bwMode="auto">
          <a:xfrm>
            <a:off x="3871174" y="4692738"/>
            <a:ext cx="2435034" cy="428625"/>
          </a:xfrm>
          <a:prstGeom prst="roundRect">
            <a:avLst>
              <a:gd name="adj" fmla="val 0"/>
            </a:avLst>
          </a:prstGeom>
          <a:solidFill>
            <a:srgbClr val="FF6666"/>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smtClean="0">
                <a:solidFill>
                  <a:srgbClr val="FFFFFF"/>
                </a:solidFill>
                <a:latin typeface="+mn-lt"/>
                <a:ea typeface="+mn-ea"/>
              </a:rPr>
              <a:t>プレイヤーが多く一貫したサービスを提供できない</a:t>
            </a:r>
            <a:endParaRPr kumimoji="0" lang="en-US" altLang="ja-JP" sz="1400" dirty="0">
              <a:solidFill>
                <a:srgbClr val="FFFFFF"/>
              </a:solidFill>
              <a:latin typeface="+mn-lt"/>
              <a:ea typeface="+mn-ea"/>
            </a:endParaRPr>
          </a:p>
        </p:txBody>
      </p:sp>
      <p:sp>
        <p:nvSpPr>
          <p:cNvPr id="14" name="角丸四角形 13"/>
          <p:cNvSpPr>
            <a:spLocks noChangeArrowheads="1"/>
          </p:cNvSpPr>
          <p:nvPr/>
        </p:nvSpPr>
        <p:spPr bwMode="auto">
          <a:xfrm>
            <a:off x="1321594" y="4678697"/>
            <a:ext cx="2435034" cy="428625"/>
          </a:xfrm>
          <a:prstGeom prst="roundRect">
            <a:avLst>
              <a:gd name="adj" fmla="val 0"/>
            </a:avLst>
          </a:prstGeom>
          <a:solidFill>
            <a:srgbClr val="800000"/>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chemeClr val="bg1"/>
                </a:solidFill>
                <a:latin typeface="+mn-lt"/>
                <a:ea typeface="+mn-ea"/>
              </a:rPr>
              <a:t>行き過ぎた高機能化</a:t>
            </a:r>
            <a:endParaRPr kumimoji="0" lang="en-US" altLang="ja-JP" sz="1400" dirty="0">
              <a:solidFill>
                <a:schemeClr val="bg1"/>
              </a:solidFill>
              <a:latin typeface="+mn-lt"/>
              <a:ea typeface="+mn-ea"/>
            </a:endParaRPr>
          </a:p>
        </p:txBody>
      </p:sp>
      <p:sp>
        <p:nvSpPr>
          <p:cNvPr id="15" name="角丸四角形 14"/>
          <p:cNvSpPr>
            <a:spLocks noChangeArrowheads="1"/>
          </p:cNvSpPr>
          <p:nvPr/>
        </p:nvSpPr>
        <p:spPr bwMode="auto">
          <a:xfrm>
            <a:off x="1321594" y="5178760"/>
            <a:ext cx="2435034" cy="428625"/>
          </a:xfrm>
          <a:prstGeom prst="roundRect">
            <a:avLst>
              <a:gd name="adj" fmla="val 0"/>
            </a:avLst>
          </a:prstGeom>
          <a:solidFill>
            <a:srgbClr val="800000"/>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smtClean="0">
                <a:solidFill>
                  <a:schemeClr val="bg1"/>
                </a:solidFill>
                <a:latin typeface="+mn-lt"/>
                <a:ea typeface="+mn-ea"/>
              </a:rPr>
              <a:t>日本でしか通用しない</a:t>
            </a:r>
            <a:endParaRPr kumimoji="0" lang="en-US" altLang="ja-JP" sz="1400" dirty="0">
              <a:solidFill>
                <a:schemeClr val="bg1"/>
              </a:solidFill>
              <a:latin typeface="+mn-lt"/>
              <a:ea typeface="+mn-ea"/>
            </a:endParaRPr>
          </a:p>
        </p:txBody>
      </p:sp>
      <p:sp>
        <p:nvSpPr>
          <p:cNvPr id="16" name="角丸四角形 14"/>
          <p:cNvSpPr>
            <a:spLocks noChangeArrowheads="1"/>
          </p:cNvSpPr>
          <p:nvPr/>
        </p:nvSpPr>
        <p:spPr bwMode="auto">
          <a:xfrm>
            <a:off x="1321594" y="5678822"/>
            <a:ext cx="2435034" cy="428625"/>
          </a:xfrm>
          <a:prstGeom prst="roundRect">
            <a:avLst>
              <a:gd name="adj" fmla="val 0"/>
            </a:avLst>
          </a:prstGeom>
          <a:solidFill>
            <a:srgbClr val="800000"/>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chemeClr val="bg1"/>
                </a:solidFill>
                <a:latin typeface="+mn-lt"/>
                <a:ea typeface="+mn-ea"/>
              </a:rPr>
              <a:t>高コスト体質</a:t>
            </a:r>
            <a:endParaRPr kumimoji="0" lang="en-US" altLang="ja-JP" sz="1400" dirty="0">
              <a:solidFill>
                <a:schemeClr val="bg1"/>
              </a:solidFill>
              <a:latin typeface="+mn-lt"/>
              <a:ea typeface="+mn-ea"/>
            </a:endParaRPr>
          </a:p>
        </p:txBody>
      </p:sp>
      <p:sp>
        <p:nvSpPr>
          <p:cNvPr id="17" name="角丸四角形 14"/>
          <p:cNvSpPr>
            <a:spLocks noChangeArrowheads="1"/>
          </p:cNvSpPr>
          <p:nvPr/>
        </p:nvSpPr>
        <p:spPr bwMode="auto">
          <a:xfrm>
            <a:off x="6458608" y="999381"/>
            <a:ext cx="2435034" cy="500063"/>
          </a:xfrm>
          <a:prstGeom prst="roundRect">
            <a:avLst>
              <a:gd name="adj" fmla="val 0"/>
            </a:avLst>
          </a:prstGeom>
          <a:solidFill>
            <a:srgbClr val="0000FF"/>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400" dirty="0">
                <a:solidFill>
                  <a:schemeClr val="bg1"/>
                </a:solidFill>
              </a:rPr>
              <a:t>iPhone</a:t>
            </a:r>
          </a:p>
        </p:txBody>
      </p:sp>
      <p:sp>
        <p:nvSpPr>
          <p:cNvPr id="18" name="角丸四角形 14"/>
          <p:cNvSpPr>
            <a:spLocks noChangeArrowheads="1"/>
          </p:cNvSpPr>
          <p:nvPr/>
        </p:nvSpPr>
        <p:spPr bwMode="auto">
          <a:xfrm>
            <a:off x="6458608" y="3102408"/>
            <a:ext cx="2435034" cy="428625"/>
          </a:xfrm>
          <a:prstGeom prst="roundRect">
            <a:avLst>
              <a:gd name="adj" fmla="val 0"/>
            </a:avLst>
          </a:prstGeom>
          <a:solidFill>
            <a:srgbClr val="0000FF"/>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chemeClr val="bg1"/>
                </a:solidFill>
                <a:latin typeface="+mn-lt"/>
                <a:ea typeface="+mn-ea"/>
              </a:rPr>
              <a:t>全世界で端末仕様を統一</a:t>
            </a:r>
            <a:endParaRPr kumimoji="0" lang="en-US" altLang="ja-JP" sz="1400" dirty="0">
              <a:solidFill>
                <a:schemeClr val="bg1"/>
              </a:solidFill>
              <a:latin typeface="+mn-lt"/>
              <a:ea typeface="+mn-ea"/>
            </a:endParaRPr>
          </a:p>
        </p:txBody>
      </p:sp>
      <p:sp>
        <p:nvSpPr>
          <p:cNvPr id="20" name="角丸四角形 14"/>
          <p:cNvSpPr>
            <a:spLocks noChangeArrowheads="1"/>
          </p:cNvSpPr>
          <p:nvPr/>
        </p:nvSpPr>
        <p:spPr bwMode="auto">
          <a:xfrm>
            <a:off x="6458608" y="1675246"/>
            <a:ext cx="2435034" cy="428625"/>
          </a:xfrm>
          <a:prstGeom prst="roundRect">
            <a:avLst>
              <a:gd name="adj" fmla="val 0"/>
            </a:avLst>
          </a:prstGeom>
          <a:solidFill>
            <a:srgbClr val="0000FF"/>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chemeClr val="bg1"/>
                </a:solidFill>
                <a:latin typeface="+mn-lt"/>
                <a:ea typeface="+mn-ea"/>
              </a:rPr>
              <a:t>サービスと端末の一体開発</a:t>
            </a:r>
            <a:endParaRPr kumimoji="0" lang="en-US" altLang="ja-JP" sz="1400" dirty="0">
              <a:solidFill>
                <a:schemeClr val="bg1"/>
              </a:solidFill>
              <a:latin typeface="+mn-lt"/>
              <a:ea typeface="+mn-ea"/>
            </a:endParaRPr>
          </a:p>
        </p:txBody>
      </p:sp>
      <p:sp>
        <p:nvSpPr>
          <p:cNvPr id="21" name="角丸四角形 14"/>
          <p:cNvSpPr>
            <a:spLocks noChangeArrowheads="1"/>
          </p:cNvSpPr>
          <p:nvPr/>
        </p:nvSpPr>
        <p:spPr bwMode="auto">
          <a:xfrm>
            <a:off x="6458608" y="2149908"/>
            <a:ext cx="2435034" cy="428625"/>
          </a:xfrm>
          <a:prstGeom prst="roundRect">
            <a:avLst>
              <a:gd name="adj" fmla="val 0"/>
            </a:avLst>
          </a:prstGeom>
          <a:solidFill>
            <a:srgbClr val="0000FF"/>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chemeClr val="bg1"/>
                </a:solidFill>
                <a:latin typeface="+mn-lt"/>
                <a:ea typeface="+mn-ea"/>
              </a:rPr>
              <a:t>高品質なサービス</a:t>
            </a:r>
            <a:endParaRPr kumimoji="0" lang="en-US" altLang="ja-JP" sz="1400" dirty="0">
              <a:solidFill>
                <a:schemeClr val="bg1"/>
              </a:solidFill>
              <a:latin typeface="+mn-lt"/>
              <a:ea typeface="+mn-ea"/>
            </a:endParaRPr>
          </a:p>
        </p:txBody>
      </p:sp>
      <p:sp>
        <p:nvSpPr>
          <p:cNvPr id="22" name="角丸四角形 14"/>
          <p:cNvSpPr>
            <a:spLocks noChangeArrowheads="1"/>
          </p:cNvSpPr>
          <p:nvPr/>
        </p:nvSpPr>
        <p:spPr bwMode="auto">
          <a:xfrm>
            <a:off x="6458608" y="2628403"/>
            <a:ext cx="2435034" cy="428625"/>
          </a:xfrm>
          <a:prstGeom prst="roundRect">
            <a:avLst>
              <a:gd name="adj" fmla="val 0"/>
            </a:avLst>
          </a:prstGeom>
          <a:solidFill>
            <a:srgbClr val="0000FF"/>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a:solidFill>
                  <a:schemeClr val="bg1"/>
                </a:solidFill>
                <a:latin typeface="+mn-lt"/>
                <a:ea typeface="+mn-ea"/>
              </a:rPr>
              <a:t>多彩な機能</a:t>
            </a:r>
            <a:endParaRPr kumimoji="0" lang="en-US" altLang="ja-JP" sz="1400" dirty="0">
              <a:solidFill>
                <a:schemeClr val="bg1"/>
              </a:solidFill>
              <a:latin typeface="+mn-lt"/>
              <a:ea typeface="+mn-ea"/>
            </a:endParaRPr>
          </a:p>
        </p:txBody>
      </p:sp>
      <p:sp>
        <p:nvSpPr>
          <p:cNvPr id="24" name="角丸四角形 14"/>
          <p:cNvSpPr>
            <a:spLocks noChangeArrowheads="1"/>
          </p:cNvSpPr>
          <p:nvPr/>
        </p:nvSpPr>
        <p:spPr bwMode="auto">
          <a:xfrm>
            <a:off x="3871174" y="5178760"/>
            <a:ext cx="2435034" cy="428625"/>
          </a:xfrm>
          <a:prstGeom prst="roundRect">
            <a:avLst>
              <a:gd name="adj" fmla="val 0"/>
            </a:avLst>
          </a:prstGeom>
          <a:solidFill>
            <a:srgbClr val="FF6666"/>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smtClean="0">
                <a:solidFill>
                  <a:srgbClr val="FFFFFF"/>
                </a:solidFill>
                <a:latin typeface="+mn-lt"/>
                <a:ea typeface="+mn-ea"/>
              </a:rPr>
              <a:t>高品質な</a:t>
            </a:r>
            <a:r>
              <a:rPr kumimoji="0" lang="ja-JP" altLang="en-US" sz="1400" dirty="0">
                <a:solidFill>
                  <a:srgbClr val="FFFFFF"/>
                </a:solidFill>
                <a:latin typeface="+mn-lt"/>
                <a:ea typeface="+mn-ea"/>
              </a:rPr>
              <a:t>サービス</a:t>
            </a:r>
            <a:r>
              <a:rPr kumimoji="0" lang="ja-JP" altLang="en-US" sz="1400" dirty="0" smtClean="0">
                <a:solidFill>
                  <a:srgbClr val="FFFFFF"/>
                </a:solidFill>
                <a:latin typeface="+mn-lt"/>
                <a:ea typeface="+mn-ea"/>
              </a:rPr>
              <a:t>の</a:t>
            </a:r>
            <a:r>
              <a:rPr kumimoji="0" lang="ja-JP" altLang="en-US" sz="1400" dirty="0">
                <a:solidFill>
                  <a:srgbClr val="FFFFFF"/>
                </a:solidFill>
              </a:rPr>
              <a:t>欠如</a:t>
            </a:r>
            <a:endParaRPr kumimoji="0" lang="en-US" altLang="ja-JP" sz="1400" dirty="0">
              <a:solidFill>
                <a:srgbClr val="FFFFFF"/>
              </a:solidFill>
            </a:endParaRPr>
          </a:p>
        </p:txBody>
      </p:sp>
      <p:sp>
        <p:nvSpPr>
          <p:cNvPr id="2" name="タイトル 1"/>
          <p:cNvSpPr>
            <a:spLocks noGrp="1"/>
          </p:cNvSpPr>
          <p:nvPr>
            <p:ph type="title"/>
          </p:nvPr>
        </p:nvSpPr>
        <p:spPr/>
        <p:txBody>
          <a:bodyPr/>
          <a:lstStyle/>
          <a:p>
            <a:r>
              <a:rPr kumimoji="1" lang="en-US" altLang="ja-JP" dirty="0" smtClean="0"/>
              <a:t>iPhone</a:t>
            </a:r>
            <a:r>
              <a:rPr kumimoji="1" lang="ja-JP" altLang="en-US" dirty="0" smtClean="0"/>
              <a:t>の成功とその理由</a:t>
            </a:r>
            <a:endParaRPr kumimoji="1" lang="ja-JP" altLang="en-US" dirty="0"/>
          </a:p>
        </p:txBody>
      </p:sp>
      <p:sp>
        <p:nvSpPr>
          <p:cNvPr id="3" name="四角形吹き出し 2"/>
          <p:cNvSpPr/>
          <p:nvPr/>
        </p:nvSpPr>
        <p:spPr>
          <a:xfrm>
            <a:off x="6458608" y="4425950"/>
            <a:ext cx="2448392" cy="1681497"/>
          </a:xfrm>
          <a:prstGeom prst="wedgeRectCallout">
            <a:avLst>
              <a:gd name="adj1" fmla="val 4687"/>
              <a:gd name="adj2" fmla="val -71876"/>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400" dirty="0">
                <a:solidFill>
                  <a:srgbClr val="FFFFFF"/>
                </a:solidFill>
              </a:rPr>
              <a:t>当時世界の先端を走っていた日本のモデルをうまく取り入れ、世界規模に展開することでコストダウンとアプリ開発者の取込みに</a:t>
            </a:r>
            <a:r>
              <a:rPr lang="ja-JP" altLang="en-US" sz="1400" dirty="0" smtClean="0">
                <a:solidFill>
                  <a:srgbClr val="FFFFFF"/>
                </a:solidFill>
              </a:rPr>
              <a:t>成功。</a:t>
            </a:r>
            <a:endParaRPr lang="ja-JP" altLang="en-US" sz="1400" dirty="0">
              <a:solidFill>
                <a:srgbClr val="FFFFFF"/>
              </a:solidFill>
            </a:endParaRPr>
          </a:p>
        </p:txBody>
      </p:sp>
      <p:sp>
        <p:nvSpPr>
          <p:cNvPr id="26" name="角丸四角形 14"/>
          <p:cNvSpPr>
            <a:spLocks noChangeArrowheads="1"/>
          </p:cNvSpPr>
          <p:nvPr/>
        </p:nvSpPr>
        <p:spPr bwMode="auto">
          <a:xfrm>
            <a:off x="3871174" y="3604058"/>
            <a:ext cx="2435034" cy="428625"/>
          </a:xfrm>
          <a:prstGeom prst="roundRect">
            <a:avLst>
              <a:gd name="adj" fmla="val 0"/>
            </a:avLst>
          </a:prstGeom>
          <a:solidFill>
            <a:srgbClr val="FF6666"/>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smtClean="0">
                <a:solidFill>
                  <a:srgbClr val="FFFFFF"/>
                </a:solidFill>
                <a:latin typeface="+mn-lt"/>
                <a:ea typeface="+mn-ea"/>
              </a:rPr>
              <a:t>低コスト</a:t>
            </a:r>
            <a:endParaRPr kumimoji="0" lang="en-US" altLang="ja-JP" sz="1400" dirty="0">
              <a:solidFill>
                <a:srgbClr val="FFFFFF"/>
              </a:solidFill>
              <a:latin typeface="+mn-lt"/>
              <a:ea typeface="+mn-ea"/>
            </a:endParaRPr>
          </a:p>
        </p:txBody>
      </p:sp>
      <p:sp>
        <p:nvSpPr>
          <p:cNvPr id="27" name="角丸四角形 14"/>
          <p:cNvSpPr>
            <a:spLocks noChangeArrowheads="1"/>
          </p:cNvSpPr>
          <p:nvPr/>
        </p:nvSpPr>
        <p:spPr bwMode="auto">
          <a:xfrm>
            <a:off x="6458608" y="3604058"/>
            <a:ext cx="2435034" cy="428625"/>
          </a:xfrm>
          <a:prstGeom prst="roundRect">
            <a:avLst>
              <a:gd name="adj" fmla="val 0"/>
            </a:avLst>
          </a:prstGeom>
          <a:solidFill>
            <a:srgbClr val="0000FF"/>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smtClean="0">
                <a:solidFill>
                  <a:srgbClr val="FFFFFF"/>
                </a:solidFill>
                <a:latin typeface="+mn-lt"/>
                <a:ea typeface="+mn-ea"/>
              </a:rPr>
              <a:t>低コスト</a:t>
            </a:r>
            <a:endParaRPr kumimoji="0" lang="en-US" altLang="ja-JP" sz="1400" dirty="0">
              <a:solidFill>
                <a:srgbClr val="FFFFFF"/>
              </a:solidFill>
              <a:latin typeface="+mn-lt"/>
              <a:ea typeface="+mn-ea"/>
            </a:endParaRPr>
          </a:p>
        </p:txBody>
      </p:sp>
      <p:sp>
        <p:nvSpPr>
          <p:cNvPr id="29" name="角丸四角形 14"/>
          <p:cNvSpPr>
            <a:spLocks noChangeArrowheads="1"/>
          </p:cNvSpPr>
          <p:nvPr/>
        </p:nvSpPr>
        <p:spPr bwMode="auto">
          <a:xfrm>
            <a:off x="3871174" y="5678822"/>
            <a:ext cx="2435034" cy="428625"/>
          </a:xfrm>
          <a:prstGeom prst="roundRect">
            <a:avLst>
              <a:gd name="adj" fmla="val 0"/>
            </a:avLst>
          </a:prstGeom>
          <a:solidFill>
            <a:srgbClr val="FF6666"/>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ja-JP" altLang="en-US" sz="1400" dirty="0" smtClean="0">
                <a:solidFill>
                  <a:schemeClr val="bg1"/>
                </a:solidFill>
                <a:latin typeface="+mn-lt"/>
                <a:ea typeface="+mn-ea"/>
              </a:rPr>
              <a:t>機能限定</a:t>
            </a:r>
            <a:endParaRPr kumimoji="0" lang="en-US" altLang="ja-JP" sz="1400" dirty="0">
              <a:solidFill>
                <a:schemeClr val="bg1"/>
              </a:solidFill>
              <a:latin typeface="+mn-lt"/>
              <a:ea typeface="+mn-ea"/>
            </a:endParaRPr>
          </a:p>
        </p:txBody>
      </p:sp>
    </p:spTree>
    <p:extLst>
      <p:ext uri="{BB962C8B-B14F-4D97-AF65-F5344CB8AC3E}">
        <p14:creationId xmlns:p14="http://schemas.microsoft.com/office/powerpoint/2010/main" val="1506679550"/>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正方形/長方形 53"/>
          <p:cNvSpPr/>
          <p:nvPr/>
        </p:nvSpPr>
        <p:spPr>
          <a:xfrm>
            <a:off x="4561716" y="955675"/>
            <a:ext cx="3633787" cy="5302250"/>
          </a:xfrm>
          <a:prstGeom prst="rect">
            <a:avLst/>
          </a:prstGeom>
          <a:solidFill>
            <a:srgbClr val="9DFFFF"/>
          </a:solidFill>
          <a:ln w="1905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正方形/長方形 33"/>
          <p:cNvSpPr/>
          <p:nvPr/>
        </p:nvSpPr>
        <p:spPr>
          <a:xfrm>
            <a:off x="904876" y="955675"/>
            <a:ext cx="3633787" cy="5302250"/>
          </a:xfrm>
          <a:prstGeom prst="rect">
            <a:avLst/>
          </a:prstGeom>
          <a:solidFill>
            <a:srgbClr val="FFFBD2"/>
          </a:solidFill>
          <a:ln w="1905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タイトル 2"/>
          <p:cNvSpPr>
            <a:spLocks noGrp="1"/>
          </p:cNvSpPr>
          <p:nvPr>
            <p:ph type="title"/>
          </p:nvPr>
        </p:nvSpPr>
        <p:spPr/>
        <p:txBody>
          <a:bodyPr/>
          <a:lstStyle/>
          <a:p>
            <a:r>
              <a:rPr kumimoji="1" lang="ja-JP" altLang="en-US" dirty="0" smtClean="0"/>
              <a:t>クラウドとモバイルの関係</a:t>
            </a:r>
            <a:endParaRPr kumimoji="1" lang="ja-JP" altLang="en-US" dirty="0"/>
          </a:p>
        </p:txBody>
      </p:sp>
      <p:pic>
        <p:nvPicPr>
          <p:cNvPr id="12" name="図 11"/>
          <p:cNvPicPr>
            <a:picLocks noChangeAspect="1"/>
          </p:cNvPicPr>
          <p:nvPr/>
        </p:nvPicPr>
        <p:blipFill>
          <a:blip r:embed="rId2">
            <a:clrChange>
              <a:clrFrom>
                <a:srgbClr val="FFFFFF"/>
              </a:clrFrom>
              <a:clrTo>
                <a:srgbClr val="FFFFFF">
                  <a:alpha val="0"/>
                </a:srgbClr>
              </a:clrTo>
            </a:clrChange>
          </a:blip>
          <a:stretch>
            <a:fillRect/>
          </a:stretch>
        </p:blipFill>
        <p:spPr>
          <a:xfrm>
            <a:off x="6022999" y="4819676"/>
            <a:ext cx="679541" cy="593816"/>
          </a:xfrm>
          <a:prstGeom prst="rect">
            <a:avLst/>
          </a:prstGeom>
        </p:spPr>
      </p:pic>
      <p:pic>
        <p:nvPicPr>
          <p:cNvPr id="13" name="図 12"/>
          <p:cNvPicPr>
            <a:picLocks noChangeAspect="1"/>
          </p:cNvPicPr>
          <p:nvPr/>
        </p:nvPicPr>
        <p:blipFill>
          <a:blip r:embed="rId3">
            <a:clrChange>
              <a:clrFrom>
                <a:srgbClr val="FFFFFF"/>
              </a:clrFrom>
              <a:clrTo>
                <a:srgbClr val="FFFFFF">
                  <a:alpha val="0"/>
                </a:srgbClr>
              </a:clrTo>
            </a:clrChange>
          </a:blip>
          <a:stretch>
            <a:fillRect/>
          </a:stretch>
        </p:blipFill>
        <p:spPr>
          <a:xfrm>
            <a:off x="5242783" y="4863026"/>
            <a:ext cx="341289" cy="550466"/>
          </a:xfrm>
          <a:prstGeom prst="rect">
            <a:avLst/>
          </a:prstGeom>
        </p:spPr>
      </p:pic>
      <p:pic>
        <p:nvPicPr>
          <p:cNvPr id="14" name="図 13"/>
          <p:cNvPicPr>
            <a:picLocks noChangeAspect="1"/>
          </p:cNvPicPr>
          <p:nvPr/>
        </p:nvPicPr>
        <p:blipFill>
          <a:blip r:embed="rId4">
            <a:clrChange>
              <a:clrFrom>
                <a:srgbClr val="FFFFFF"/>
              </a:clrFrom>
              <a:clrTo>
                <a:srgbClr val="FFFFFF">
                  <a:alpha val="0"/>
                </a:srgbClr>
              </a:clrTo>
            </a:clrChange>
          </a:blip>
          <a:stretch>
            <a:fillRect/>
          </a:stretch>
        </p:blipFill>
        <p:spPr>
          <a:xfrm>
            <a:off x="7149410" y="4839992"/>
            <a:ext cx="681672" cy="722281"/>
          </a:xfrm>
          <a:prstGeom prst="rect">
            <a:avLst/>
          </a:prstGeom>
        </p:spPr>
      </p:pic>
      <p:grpSp>
        <p:nvGrpSpPr>
          <p:cNvPr id="23" name="図形グループ 22"/>
          <p:cNvGrpSpPr/>
          <p:nvPr/>
        </p:nvGrpSpPr>
        <p:grpSpPr>
          <a:xfrm>
            <a:off x="1574629" y="4847634"/>
            <a:ext cx="960184" cy="932098"/>
            <a:chOff x="1084515" y="4732057"/>
            <a:chExt cx="960184" cy="932098"/>
          </a:xfrm>
        </p:grpSpPr>
        <p:grpSp>
          <p:nvGrpSpPr>
            <p:cNvPr id="18" name="図形グループ 17"/>
            <p:cNvGrpSpPr/>
            <p:nvPr/>
          </p:nvGrpSpPr>
          <p:grpSpPr>
            <a:xfrm>
              <a:off x="1084515" y="4879904"/>
              <a:ext cx="681672" cy="784251"/>
              <a:chOff x="2405315" y="4754508"/>
              <a:chExt cx="681672" cy="784251"/>
            </a:xfrm>
          </p:grpSpPr>
          <p:pic>
            <p:nvPicPr>
              <p:cNvPr id="11" name="図 10"/>
              <p:cNvPicPr>
                <a:picLocks noChangeAspect="1"/>
              </p:cNvPicPr>
              <p:nvPr/>
            </p:nvPicPr>
            <p:blipFill>
              <a:blip r:embed="rId4">
                <a:clrChange>
                  <a:clrFrom>
                    <a:srgbClr val="FFFFFF"/>
                  </a:clrFrom>
                  <a:clrTo>
                    <a:srgbClr val="FFFFFF">
                      <a:alpha val="0"/>
                    </a:srgbClr>
                  </a:clrTo>
                </a:clrChange>
              </a:blip>
              <a:stretch>
                <a:fillRect/>
              </a:stretch>
            </p:blipFill>
            <p:spPr>
              <a:xfrm>
                <a:off x="2405315" y="4816478"/>
                <a:ext cx="681672" cy="722281"/>
              </a:xfrm>
              <a:prstGeom prst="rect">
                <a:avLst/>
              </a:prstGeom>
            </p:spPr>
          </p:pic>
          <p:sp>
            <p:nvSpPr>
              <p:cNvPr id="17" name="正方形/長方形 16"/>
              <p:cNvSpPr/>
              <p:nvPr/>
            </p:nvSpPr>
            <p:spPr>
              <a:xfrm>
                <a:off x="2405315" y="4754508"/>
                <a:ext cx="681672" cy="566792"/>
              </a:xfrm>
              <a:prstGeom prst="rect">
                <a:avLst/>
              </a:prstGeom>
              <a:solidFill>
                <a:srgbClr val="FFFBD2"/>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15" name="図 14"/>
            <p:cNvPicPr>
              <a:picLocks noChangeAspect="1"/>
            </p:cNvPicPr>
            <p:nvPr/>
          </p:nvPicPr>
          <p:blipFill>
            <a:blip r:embed="rId2">
              <a:clrChange>
                <a:clrFrom>
                  <a:srgbClr val="FFFFFF"/>
                </a:clrFrom>
                <a:clrTo>
                  <a:srgbClr val="FFFFFF">
                    <a:alpha val="0"/>
                  </a:srgbClr>
                </a:clrTo>
              </a:clrChange>
            </a:blip>
            <a:stretch>
              <a:fillRect/>
            </a:stretch>
          </p:blipFill>
          <p:spPr>
            <a:xfrm rot="10800000">
              <a:off x="1086645" y="4732057"/>
              <a:ext cx="679541" cy="593816"/>
            </a:xfrm>
            <a:prstGeom prst="rect">
              <a:avLst/>
            </a:prstGeom>
          </p:spPr>
        </p:pic>
        <p:sp>
          <p:nvSpPr>
            <p:cNvPr id="20" name="台形 19"/>
            <p:cNvSpPr/>
            <p:nvPr/>
          </p:nvSpPr>
          <p:spPr>
            <a:xfrm>
              <a:off x="1250950" y="5212971"/>
              <a:ext cx="361950" cy="196850"/>
            </a:xfrm>
            <a:prstGeom prst="trapezoid">
              <a:avLst/>
            </a:prstGeom>
            <a:solidFill>
              <a:schemeClr val="tx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角丸四角形 20"/>
            <p:cNvSpPr/>
            <p:nvPr/>
          </p:nvSpPr>
          <p:spPr>
            <a:xfrm>
              <a:off x="1766186" y="4732057"/>
              <a:ext cx="278513" cy="677761"/>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角丸四角形 21"/>
            <p:cNvSpPr/>
            <p:nvPr/>
          </p:nvSpPr>
          <p:spPr>
            <a:xfrm>
              <a:off x="1836037" y="4802575"/>
              <a:ext cx="45719" cy="243557"/>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 name="図形グループ 1"/>
          <p:cNvGrpSpPr/>
          <p:nvPr/>
        </p:nvGrpSpPr>
        <p:grpSpPr>
          <a:xfrm>
            <a:off x="2997260" y="4801304"/>
            <a:ext cx="685680" cy="766399"/>
            <a:chOff x="2381979" y="4922695"/>
            <a:chExt cx="685680" cy="766399"/>
          </a:xfrm>
        </p:grpSpPr>
        <p:pic>
          <p:nvPicPr>
            <p:cNvPr id="24" name="図 23"/>
            <p:cNvPicPr>
              <a:picLocks noChangeAspect="1"/>
            </p:cNvPicPr>
            <p:nvPr/>
          </p:nvPicPr>
          <p:blipFill>
            <a:blip r:embed="rId4">
              <a:clrChange>
                <a:clrFrom>
                  <a:srgbClr val="FFFFFF"/>
                </a:clrFrom>
                <a:clrTo>
                  <a:srgbClr val="FFFFFF">
                    <a:alpha val="0"/>
                  </a:srgbClr>
                </a:clrTo>
              </a:clrChange>
            </a:blip>
            <a:stretch>
              <a:fillRect/>
            </a:stretch>
          </p:blipFill>
          <p:spPr>
            <a:xfrm>
              <a:off x="2381979" y="4922695"/>
              <a:ext cx="685680" cy="726528"/>
            </a:xfrm>
            <a:prstGeom prst="rect">
              <a:avLst/>
            </a:prstGeom>
          </p:spPr>
        </p:pic>
        <p:sp>
          <p:nvSpPr>
            <p:cNvPr id="28" name="角丸四角形 27"/>
            <p:cNvSpPr/>
            <p:nvPr/>
          </p:nvSpPr>
          <p:spPr>
            <a:xfrm>
              <a:off x="2394679" y="5560455"/>
              <a:ext cx="662622" cy="128639"/>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39" name="図 38" descr="MC900441809.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35128" y="1289692"/>
            <a:ext cx="2055118" cy="2055118"/>
          </a:xfrm>
          <a:prstGeom prst="rect">
            <a:avLst/>
          </a:prstGeom>
        </p:spPr>
      </p:pic>
      <p:pic>
        <p:nvPicPr>
          <p:cNvPr id="40" name="図 39"/>
          <p:cNvPicPr>
            <a:picLocks noChangeAspect="1"/>
          </p:cNvPicPr>
          <p:nvPr/>
        </p:nvPicPr>
        <p:blipFill>
          <a:blip r:embed="rId6">
            <a:clrChange>
              <a:clrFrom>
                <a:srgbClr val="FEFEFE"/>
              </a:clrFrom>
              <a:clrTo>
                <a:srgbClr val="FEFEFE">
                  <a:alpha val="0"/>
                </a:srgbClr>
              </a:clrTo>
            </a:clrChange>
          </a:blip>
          <a:stretch>
            <a:fillRect/>
          </a:stretch>
        </p:blipFill>
        <p:spPr>
          <a:xfrm>
            <a:off x="2236144" y="1751174"/>
            <a:ext cx="1021406" cy="895433"/>
          </a:xfrm>
          <a:prstGeom prst="rect">
            <a:avLst/>
          </a:prstGeom>
        </p:spPr>
      </p:pic>
      <p:cxnSp>
        <p:nvCxnSpPr>
          <p:cNvPr id="49" name="直線矢印コネクタ 48"/>
          <p:cNvCxnSpPr>
            <a:endCxn id="15" idx="2"/>
          </p:cNvCxnSpPr>
          <p:nvPr/>
        </p:nvCxnSpPr>
        <p:spPr>
          <a:xfrm flipH="1">
            <a:off x="1916529" y="2646607"/>
            <a:ext cx="722678" cy="2201027"/>
          </a:xfrm>
          <a:prstGeom prst="straightConnector1">
            <a:avLst/>
          </a:prstGeom>
          <a:ln>
            <a:solidFill>
              <a:schemeClr val="accent5">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53" name="直線矢印コネクタ 52"/>
          <p:cNvCxnSpPr>
            <a:stCxn id="40" idx="2"/>
            <a:endCxn id="24" idx="0"/>
          </p:cNvCxnSpPr>
          <p:nvPr/>
        </p:nvCxnSpPr>
        <p:spPr>
          <a:xfrm>
            <a:off x="2746847" y="2646607"/>
            <a:ext cx="593253" cy="2154697"/>
          </a:xfrm>
          <a:prstGeom prst="straightConnector1">
            <a:avLst/>
          </a:prstGeom>
          <a:ln>
            <a:solidFill>
              <a:schemeClr val="accent5">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57" name="直線矢印コネクタ 56"/>
          <p:cNvCxnSpPr>
            <a:endCxn id="14" idx="0"/>
          </p:cNvCxnSpPr>
          <p:nvPr/>
        </p:nvCxnSpPr>
        <p:spPr>
          <a:xfrm>
            <a:off x="6534150" y="2809875"/>
            <a:ext cx="956096" cy="2030117"/>
          </a:xfrm>
          <a:prstGeom prst="straightConnector1">
            <a:avLst/>
          </a:prstGeom>
          <a:ln>
            <a:solidFill>
              <a:srgbClr val="0000FF"/>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35" name="正方形/長方形 34"/>
          <p:cNvSpPr/>
          <p:nvPr/>
        </p:nvSpPr>
        <p:spPr>
          <a:xfrm>
            <a:off x="1279076" y="3978275"/>
            <a:ext cx="2943674" cy="420550"/>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Windows</a:t>
            </a:r>
            <a:endParaRPr kumimoji="1" lang="ja-JP" altLang="en-US" sz="1200" dirty="0">
              <a:solidFill>
                <a:srgbClr val="FFFFFF"/>
              </a:solidFill>
              <a:latin typeface="ＭＳ Ｐゴシック"/>
              <a:ea typeface="ＭＳ Ｐゴシック"/>
              <a:cs typeface="ＭＳ Ｐゴシック"/>
            </a:endParaRPr>
          </a:p>
        </p:txBody>
      </p:sp>
      <p:sp>
        <p:nvSpPr>
          <p:cNvPr id="37" name="角丸四角形 36"/>
          <p:cNvSpPr/>
          <p:nvPr/>
        </p:nvSpPr>
        <p:spPr>
          <a:xfrm>
            <a:off x="1279076" y="3013075"/>
            <a:ext cx="2943674" cy="469900"/>
          </a:xfrm>
          <a:prstGeom prst="roundRect">
            <a:avLst>
              <a:gd name="adj" fmla="val 45045"/>
            </a:avLst>
          </a:prstGeom>
          <a:solidFill>
            <a:schemeClr val="accent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自社ネットワーク</a:t>
            </a:r>
            <a:endParaRPr kumimoji="1" lang="ja-JP" altLang="en-US" sz="1200" dirty="0">
              <a:solidFill>
                <a:srgbClr val="FFFFFF"/>
              </a:solidFill>
              <a:latin typeface="ＭＳ Ｐゴシック"/>
              <a:ea typeface="ＭＳ Ｐゴシック"/>
              <a:cs typeface="ＭＳ Ｐゴシック"/>
            </a:endParaRPr>
          </a:p>
        </p:txBody>
      </p:sp>
      <p:cxnSp>
        <p:nvCxnSpPr>
          <p:cNvPr id="61" name="直線矢印コネクタ 60"/>
          <p:cNvCxnSpPr>
            <a:endCxn id="12" idx="0"/>
          </p:cNvCxnSpPr>
          <p:nvPr/>
        </p:nvCxnSpPr>
        <p:spPr>
          <a:xfrm>
            <a:off x="6362770" y="2809875"/>
            <a:ext cx="0" cy="2009801"/>
          </a:xfrm>
          <a:prstGeom prst="straightConnector1">
            <a:avLst/>
          </a:prstGeom>
          <a:ln>
            <a:solidFill>
              <a:srgbClr val="0000FF"/>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66" name="直線矢印コネクタ 65"/>
          <p:cNvCxnSpPr>
            <a:endCxn id="13" idx="0"/>
          </p:cNvCxnSpPr>
          <p:nvPr/>
        </p:nvCxnSpPr>
        <p:spPr>
          <a:xfrm flipH="1">
            <a:off x="5413428" y="2809875"/>
            <a:ext cx="758772" cy="2053151"/>
          </a:xfrm>
          <a:prstGeom prst="straightConnector1">
            <a:avLst/>
          </a:prstGeom>
          <a:ln>
            <a:solidFill>
              <a:srgbClr val="0000FF"/>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36" name="正方形/長方形 35"/>
          <p:cNvSpPr/>
          <p:nvPr/>
        </p:nvSpPr>
        <p:spPr>
          <a:xfrm>
            <a:off x="4950049" y="3978275"/>
            <a:ext cx="2943673" cy="42055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Web</a:t>
            </a:r>
            <a:r>
              <a:rPr kumimoji="1" lang="ja-JP" altLang="en-US" sz="1200" dirty="0" smtClean="0">
                <a:solidFill>
                  <a:srgbClr val="FFFFFF"/>
                </a:solidFill>
                <a:latin typeface="ＭＳ Ｐゴシック"/>
                <a:ea typeface="ＭＳ Ｐゴシック"/>
                <a:cs typeface="ＭＳ Ｐゴシック"/>
              </a:rPr>
              <a:t>ブラウザー</a:t>
            </a:r>
            <a:endParaRPr kumimoji="1" lang="ja-JP" altLang="en-US" sz="1200" dirty="0">
              <a:solidFill>
                <a:srgbClr val="FFFFFF"/>
              </a:solidFill>
              <a:latin typeface="ＭＳ Ｐゴシック"/>
              <a:ea typeface="ＭＳ Ｐゴシック"/>
              <a:cs typeface="ＭＳ Ｐゴシック"/>
            </a:endParaRPr>
          </a:p>
        </p:txBody>
      </p:sp>
      <p:sp>
        <p:nvSpPr>
          <p:cNvPr id="38" name="角丸四角形 37"/>
          <p:cNvSpPr/>
          <p:nvPr/>
        </p:nvSpPr>
        <p:spPr>
          <a:xfrm>
            <a:off x="4950049" y="3013075"/>
            <a:ext cx="2943674" cy="469900"/>
          </a:xfrm>
          <a:prstGeom prst="roundRect">
            <a:avLst>
              <a:gd name="adj" fmla="val 50000"/>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インターネット</a:t>
            </a:r>
            <a:endParaRPr kumimoji="1" lang="ja-JP" altLang="en-US" sz="1200" dirty="0">
              <a:solidFill>
                <a:srgbClr val="FFFFFF"/>
              </a:solidFill>
              <a:latin typeface="ＭＳ Ｐゴシック"/>
              <a:ea typeface="ＭＳ Ｐゴシック"/>
              <a:cs typeface="ＭＳ Ｐゴシック"/>
            </a:endParaRPr>
          </a:p>
        </p:txBody>
      </p:sp>
      <p:sp>
        <p:nvSpPr>
          <p:cNvPr id="75" name="テキスト ボックス 74"/>
          <p:cNvSpPr txBox="1"/>
          <p:nvPr/>
        </p:nvSpPr>
        <p:spPr>
          <a:xfrm>
            <a:off x="5809790" y="2328418"/>
            <a:ext cx="774571" cy="307777"/>
          </a:xfrm>
          <a:prstGeom prst="rect">
            <a:avLst/>
          </a:prstGeom>
          <a:noFill/>
        </p:spPr>
        <p:txBody>
          <a:bodyPr wrap="none" rtlCol="0">
            <a:spAutoFit/>
          </a:bodyPr>
          <a:lstStyle/>
          <a:p>
            <a:r>
              <a:rPr kumimoji="1" lang="ja-JP" altLang="en-US" sz="1400" dirty="0" smtClean="0">
                <a:solidFill>
                  <a:schemeClr val="bg1"/>
                </a:solidFill>
              </a:rPr>
              <a:t>クラウド</a:t>
            </a:r>
            <a:endParaRPr kumimoji="1" lang="ja-JP" altLang="en-US" sz="1400" dirty="0">
              <a:solidFill>
                <a:schemeClr val="bg1"/>
              </a:solidFill>
            </a:endParaRPr>
          </a:p>
        </p:txBody>
      </p:sp>
      <p:sp>
        <p:nvSpPr>
          <p:cNvPr id="76" name="テキスト ボックス 75"/>
          <p:cNvSpPr txBox="1"/>
          <p:nvPr/>
        </p:nvSpPr>
        <p:spPr>
          <a:xfrm>
            <a:off x="2274882" y="2232824"/>
            <a:ext cx="888785" cy="307777"/>
          </a:xfrm>
          <a:prstGeom prst="rect">
            <a:avLst/>
          </a:prstGeom>
          <a:noFill/>
        </p:spPr>
        <p:txBody>
          <a:bodyPr wrap="none" rtlCol="0">
            <a:spAutoFit/>
          </a:bodyPr>
          <a:lstStyle/>
          <a:p>
            <a:r>
              <a:rPr kumimoji="1" lang="ja-JP" altLang="en-US" sz="1400" dirty="0" smtClean="0">
                <a:solidFill>
                  <a:schemeClr val="bg1"/>
                </a:solidFill>
              </a:rPr>
              <a:t>サーバー</a:t>
            </a:r>
            <a:endParaRPr kumimoji="1" lang="ja-JP" altLang="en-US" sz="1400" dirty="0">
              <a:solidFill>
                <a:schemeClr val="bg1"/>
              </a:solidFill>
            </a:endParaRPr>
          </a:p>
        </p:txBody>
      </p:sp>
      <p:sp>
        <p:nvSpPr>
          <p:cNvPr id="77" name="テキスト ボックス 76"/>
          <p:cNvSpPr txBox="1"/>
          <p:nvPr/>
        </p:nvSpPr>
        <p:spPr>
          <a:xfrm>
            <a:off x="1502373" y="1028082"/>
            <a:ext cx="2444900" cy="400110"/>
          </a:xfrm>
          <a:prstGeom prst="rect">
            <a:avLst/>
          </a:prstGeom>
          <a:noFill/>
        </p:spPr>
        <p:txBody>
          <a:bodyPr wrap="none" rtlCol="0">
            <a:spAutoFit/>
          </a:bodyPr>
          <a:lstStyle/>
          <a:p>
            <a:pPr algn="ctr"/>
            <a:r>
              <a:rPr kumimoji="1" lang="ja-JP" altLang="en-US" sz="2000" dirty="0" smtClean="0">
                <a:solidFill>
                  <a:srgbClr val="800000"/>
                </a:solidFill>
                <a:latin typeface="HGP創英角ｺﾞｼｯｸUB"/>
                <a:ea typeface="HGP創英角ｺﾞｼｯｸUB"/>
                <a:cs typeface="HGP創英角ｺﾞｼｯｸUB"/>
              </a:rPr>
              <a:t>クライアント・サーバー</a:t>
            </a:r>
            <a:endParaRPr kumimoji="1" lang="ja-JP" altLang="en-US" sz="2000" dirty="0">
              <a:solidFill>
                <a:srgbClr val="800000"/>
              </a:solidFill>
              <a:latin typeface="HGP創英角ｺﾞｼｯｸUB"/>
              <a:ea typeface="HGP創英角ｺﾞｼｯｸUB"/>
              <a:cs typeface="HGP創英角ｺﾞｼｯｸUB"/>
            </a:endParaRPr>
          </a:p>
        </p:txBody>
      </p:sp>
      <p:sp>
        <p:nvSpPr>
          <p:cNvPr id="78" name="テキスト ボックス 77"/>
          <p:cNvSpPr txBox="1"/>
          <p:nvPr/>
        </p:nvSpPr>
        <p:spPr>
          <a:xfrm>
            <a:off x="5914651" y="1036989"/>
            <a:ext cx="1005403" cy="400110"/>
          </a:xfrm>
          <a:prstGeom prst="rect">
            <a:avLst/>
          </a:prstGeom>
          <a:noFill/>
        </p:spPr>
        <p:txBody>
          <a:bodyPr wrap="none" rtlCol="0">
            <a:spAutoFit/>
          </a:bodyPr>
          <a:lstStyle/>
          <a:p>
            <a:pPr algn="ctr"/>
            <a:r>
              <a:rPr kumimoji="1" lang="ja-JP" altLang="en-US" sz="2000" dirty="0" smtClean="0">
                <a:solidFill>
                  <a:srgbClr val="0000FF"/>
                </a:solidFill>
                <a:latin typeface="HGP創英角ｺﾞｼｯｸUB"/>
                <a:ea typeface="HGP創英角ｺﾞｼｯｸUB"/>
                <a:cs typeface="HGP創英角ｺﾞｼｯｸUB"/>
              </a:rPr>
              <a:t>クラウド</a:t>
            </a:r>
            <a:endParaRPr kumimoji="1" lang="ja-JP" altLang="en-US" sz="2000" dirty="0">
              <a:solidFill>
                <a:srgbClr val="0000FF"/>
              </a:solidFill>
              <a:latin typeface="HGP創英角ｺﾞｼｯｸUB"/>
              <a:ea typeface="HGP創英角ｺﾞｼｯｸUB"/>
              <a:cs typeface="HGP創英角ｺﾞｼｯｸUB"/>
            </a:endParaRPr>
          </a:p>
        </p:txBody>
      </p:sp>
    </p:spTree>
    <p:extLst>
      <p:ext uri="{BB962C8B-B14F-4D97-AF65-F5344CB8AC3E}">
        <p14:creationId xmlns:p14="http://schemas.microsoft.com/office/powerpoint/2010/main" val="4066110325"/>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正方形/長方形 40"/>
          <p:cNvSpPr/>
          <p:nvPr/>
        </p:nvSpPr>
        <p:spPr>
          <a:xfrm>
            <a:off x="6733631" y="977282"/>
            <a:ext cx="2082441" cy="5302250"/>
          </a:xfrm>
          <a:prstGeom prst="rect">
            <a:avLst/>
          </a:prstGeom>
          <a:solidFill>
            <a:srgbClr val="9DFFFF"/>
          </a:solidFill>
          <a:ln w="1905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4" name="正方形/長方形 53"/>
          <p:cNvSpPr/>
          <p:nvPr/>
        </p:nvSpPr>
        <p:spPr>
          <a:xfrm>
            <a:off x="4601238" y="977282"/>
            <a:ext cx="2082441" cy="5302250"/>
          </a:xfrm>
          <a:prstGeom prst="rect">
            <a:avLst/>
          </a:prstGeom>
          <a:solidFill>
            <a:srgbClr val="EBF1DE"/>
          </a:solidFill>
          <a:ln w="1905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4" name="正方形/長方形 33"/>
          <p:cNvSpPr/>
          <p:nvPr/>
        </p:nvSpPr>
        <p:spPr>
          <a:xfrm>
            <a:off x="2459387" y="977282"/>
            <a:ext cx="2082441" cy="5302250"/>
          </a:xfrm>
          <a:prstGeom prst="rect">
            <a:avLst/>
          </a:prstGeom>
          <a:solidFill>
            <a:srgbClr val="FFFBD2"/>
          </a:solidFill>
          <a:ln w="1905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 name="タイトル 2"/>
          <p:cNvSpPr>
            <a:spLocks noGrp="1"/>
          </p:cNvSpPr>
          <p:nvPr>
            <p:ph type="title"/>
          </p:nvPr>
        </p:nvSpPr>
        <p:spPr/>
        <p:txBody>
          <a:bodyPr/>
          <a:lstStyle/>
          <a:p>
            <a:r>
              <a:rPr lang="ja-JP" altLang="en-US" dirty="0" smtClean="0"/>
              <a:t>クライアントの変遷</a:t>
            </a:r>
            <a:endParaRPr kumimoji="1" lang="ja-JP" altLang="en-US" dirty="0"/>
          </a:p>
        </p:txBody>
      </p:sp>
      <p:sp>
        <p:nvSpPr>
          <p:cNvPr id="35" name="正方形/長方形 34"/>
          <p:cNvSpPr/>
          <p:nvPr/>
        </p:nvSpPr>
        <p:spPr>
          <a:xfrm>
            <a:off x="2559638" y="3352800"/>
            <a:ext cx="1855907" cy="709475"/>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1400" dirty="0" smtClean="0">
              <a:solidFill>
                <a:srgbClr val="FFFFFF"/>
              </a:solidFill>
              <a:latin typeface="メイリオ"/>
              <a:ea typeface="メイリオ"/>
              <a:cs typeface="メイリオ"/>
            </a:endParaRPr>
          </a:p>
          <a:p>
            <a:pPr algn="ctr"/>
            <a:endParaRPr lang="en-US" altLang="ja-JP" sz="1400" dirty="0">
              <a:solidFill>
                <a:srgbClr val="FFFFFF"/>
              </a:solidFill>
              <a:latin typeface="メイリオ"/>
              <a:ea typeface="メイリオ"/>
              <a:cs typeface="メイリオ"/>
            </a:endParaRPr>
          </a:p>
          <a:p>
            <a:pPr algn="ctr"/>
            <a:endParaRPr kumimoji="1" lang="en-US" altLang="ja-JP" sz="1400" dirty="0" smtClean="0">
              <a:solidFill>
                <a:srgbClr val="FFFFFF"/>
              </a:solidFill>
              <a:latin typeface="メイリオ"/>
              <a:ea typeface="メイリオ"/>
              <a:cs typeface="メイリオ"/>
            </a:endParaRPr>
          </a:p>
          <a:p>
            <a:pPr algn="ctr"/>
            <a:endParaRPr lang="en-US" altLang="ja-JP" sz="1400" dirty="0">
              <a:solidFill>
                <a:srgbClr val="FFFFFF"/>
              </a:solidFill>
              <a:latin typeface="メイリオ"/>
              <a:ea typeface="メイリオ"/>
              <a:cs typeface="メイリオ"/>
            </a:endParaRPr>
          </a:p>
          <a:p>
            <a:pPr algn="ctr"/>
            <a:r>
              <a:rPr kumimoji="1" lang="en-US" altLang="ja-JP" sz="1400" dirty="0" smtClean="0">
                <a:solidFill>
                  <a:srgbClr val="FFFFFF"/>
                </a:solidFill>
                <a:latin typeface="メイリオ"/>
                <a:ea typeface="メイリオ"/>
                <a:cs typeface="メイリオ"/>
              </a:rPr>
              <a:t>Windows</a:t>
            </a:r>
          </a:p>
          <a:p>
            <a:pPr algn="ctr"/>
            <a:endParaRPr lang="en-US" altLang="ja-JP" sz="1400" dirty="0">
              <a:solidFill>
                <a:srgbClr val="FFFFFF"/>
              </a:solidFill>
              <a:latin typeface="メイリオ"/>
              <a:ea typeface="メイリオ"/>
              <a:cs typeface="メイリオ"/>
            </a:endParaRPr>
          </a:p>
          <a:p>
            <a:pPr algn="ctr"/>
            <a:endParaRPr kumimoji="1" lang="ja-JP" altLang="en-US" sz="1400" dirty="0">
              <a:solidFill>
                <a:srgbClr val="FFFFFF"/>
              </a:solidFill>
              <a:latin typeface="メイリオ"/>
              <a:ea typeface="メイリオ"/>
              <a:cs typeface="メイリオ"/>
            </a:endParaRPr>
          </a:p>
        </p:txBody>
      </p:sp>
      <p:sp>
        <p:nvSpPr>
          <p:cNvPr id="77" name="テキスト ボックス 76"/>
          <p:cNvSpPr txBox="1"/>
          <p:nvPr/>
        </p:nvSpPr>
        <p:spPr>
          <a:xfrm>
            <a:off x="2489321" y="1036989"/>
            <a:ext cx="2052507" cy="523220"/>
          </a:xfrm>
          <a:prstGeom prst="rect">
            <a:avLst/>
          </a:prstGeom>
          <a:noFill/>
        </p:spPr>
        <p:txBody>
          <a:bodyPr wrap="square" rtlCol="0">
            <a:spAutoFit/>
          </a:bodyPr>
          <a:lstStyle/>
          <a:p>
            <a:pPr algn="ctr"/>
            <a:r>
              <a:rPr kumimoji="1" lang="ja-JP" altLang="en-US" sz="1400" dirty="0" smtClean="0">
                <a:solidFill>
                  <a:srgbClr val="800000"/>
                </a:solidFill>
                <a:latin typeface="メイリオ"/>
                <a:ea typeface="メイリオ"/>
                <a:cs typeface="メイリオ"/>
              </a:rPr>
              <a:t>クライアント</a:t>
            </a:r>
            <a:endParaRPr kumimoji="1" lang="en-US" altLang="ja-JP" sz="1400" dirty="0" smtClean="0">
              <a:solidFill>
                <a:srgbClr val="800000"/>
              </a:solidFill>
              <a:latin typeface="メイリオ"/>
              <a:ea typeface="メイリオ"/>
              <a:cs typeface="メイリオ"/>
            </a:endParaRPr>
          </a:p>
          <a:p>
            <a:pPr algn="ctr"/>
            <a:r>
              <a:rPr kumimoji="1" lang="ja-JP" altLang="en-US" sz="1400" dirty="0" smtClean="0">
                <a:solidFill>
                  <a:srgbClr val="800000"/>
                </a:solidFill>
                <a:latin typeface="メイリオ"/>
                <a:ea typeface="メイリオ"/>
                <a:cs typeface="メイリオ"/>
              </a:rPr>
              <a:t>サーバー</a:t>
            </a:r>
            <a:endParaRPr kumimoji="1" lang="ja-JP" altLang="en-US" sz="1400" dirty="0">
              <a:solidFill>
                <a:srgbClr val="800000"/>
              </a:solidFill>
              <a:latin typeface="メイリオ"/>
              <a:ea typeface="メイリオ"/>
              <a:cs typeface="メイリオ"/>
            </a:endParaRPr>
          </a:p>
        </p:txBody>
      </p:sp>
      <p:sp>
        <p:nvSpPr>
          <p:cNvPr id="42" name="テキスト ボックス 41"/>
          <p:cNvSpPr txBox="1"/>
          <p:nvPr/>
        </p:nvSpPr>
        <p:spPr>
          <a:xfrm>
            <a:off x="4570413" y="1036989"/>
            <a:ext cx="2113265" cy="400110"/>
          </a:xfrm>
          <a:prstGeom prst="rect">
            <a:avLst/>
          </a:prstGeom>
          <a:noFill/>
        </p:spPr>
        <p:txBody>
          <a:bodyPr wrap="square" rtlCol="0">
            <a:spAutoFit/>
          </a:bodyPr>
          <a:lstStyle/>
          <a:p>
            <a:pPr algn="ctr"/>
            <a:r>
              <a:rPr kumimoji="1" lang="en-US" altLang="ja-JP" sz="2000" dirty="0" smtClean="0">
                <a:solidFill>
                  <a:srgbClr val="008000"/>
                </a:solidFill>
                <a:latin typeface="メイリオ"/>
                <a:ea typeface="メイリオ"/>
                <a:cs typeface="メイリオ"/>
              </a:rPr>
              <a:t>Web</a:t>
            </a:r>
            <a:r>
              <a:rPr kumimoji="1" lang="ja-JP" altLang="en-US" sz="2000" dirty="0" smtClean="0">
                <a:solidFill>
                  <a:srgbClr val="008000"/>
                </a:solidFill>
                <a:latin typeface="メイリオ"/>
                <a:ea typeface="メイリオ"/>
                <a:cs typeface="メイリオ"/>
              </a:rPr>
              <a:t>システム</a:t>
            </a:r>
            <a:endParaRPr kumimoji="1" lang="ja-JP" altLang="en-US" sz="2000" dirty="0">
              <a:solidFill>
                <a:srgbClr val="008000"/>
              </a:solidFill>
              <a:latin typeface="メイリオ"/>
              <a:ea typeface="メイリオ"/>
              <a:cs typeface="メイリオ"/>
            </a:endParaRPr>
          </a:p>
        </p:txBody>
      </p:sp>
      <p:sp>
        <p:nvSpPr>
          <p:cNvPr id="43" name="テキスト ボックス 42"/>
          <p:cNvSpPr txBox="1"/>
          <p:nvPr/>
        </p:nvSpPr>
        <p:spPr>
          <a:xfrm>
            <a:off x="6733631" y="1036989"/>
            <a:ext cx="2082441" cy="461665"/>
          </a:xfrm>
          <a:prstGeom prst="rect">
            <a:avLst/>
          </a:prstGeom>
          <a:noFill/>
        </p:spPr>
        <p:txBody>
          <a:bodyPr wrap="square" rtlCol="0">
            <a:spAutoFit/>
          </a:bodyPr>
          <a:lstStyle/>
          <a:p>
            <a:pPr algn="ctr"/>
            <a:r>
              <a:rPr kumimoji="1" lang="ja-JP" altLang="en-US" sz="1200" dirty="0" smtClean="0">
                <a:solidFill>
                  <a:srgbClr val="0000FF"/>
                </a:solidFill>
                <a:latin typeface="メイリオ"/>
                <a:ea typeface="メイリオ"/>
                <a:cs typeface="メイリオ"/>
              </a:rPr>
              <a:t>リッチ・インターネット</a:t>
            </a:r>
            <a:endParaRPr kumimoji="1" lang="en-US" altLang="ja-JP" sz="1200" dirty="0" smtClean="0">
              <a:solidFill>
                <a:srgbClr val="0000FF"/>
              </a:solidFill>
              <a:latin typeface="メイリオ"/>
              <a:ea typeface="メイリオ"/>
              <a:cs typeface="メイリオ"/>
            </a:endParaRPr>
          </a:p>
          <a:p>
            <a:pPr algn="ctr"/>
            <a:r>
              <a:rPr kumimoji="1" lang="ja-JP" altLang="en-US" sz="1200" dirty="0" smtClean="0">
                <a:solidFill>
                  <a:srgbClr val="0000FF"/>
                </a:solidFill>
                <a:latin typeface="メイリオ"/>
                <a:ea typeface="メイリオ"/>
                <a:cs typeface="メイリオ"/>
              </a:rPr>
              <a:t>クライアント（</a:t>
            </a:r>
            <a:r>
              <a:rPr kumimoji="1" lang="en-US" altLang="ja-JP" sz="1200" dirty="0" smtClean="0">
                <a:solidFill>
                  <a:srgbClr val="0000FF"/>
                </a:solidFill>
                <a:latin typeface="メイリオ"/>
                <a:ea typeface="メイリオ"/>
                <a:cs typeface="メイリオ"/>
              </a:rPr>
              <a:t>RIC</a:t>
            </a:r>
            <a:r>
              <a:rPr kumimoji="1" lang="ja-JP" altLang="en-US" sz="1200" dirty="0" smtClean="0">
                <a:solidFill>
                  <a:srgbClr val="0000FF"/>
                </a:solidFill>
                <a:latin typeface="メイリオ"/>
                <a:ea typeface="メイリオ"/>
                <a:cs typeface="メイリオ"/>
              </a:rPr>
              <a:t>）</a:t>
            </a:r>
            <a:endParaRPr kumimoji="1" lang="ja-JP" altLang="en-US" sz="1200" dirty="0">
              <a:solidFill>
                <a:srgbClr val="0000FF"/>
              </a:solidFill>
              <a:latin typeface="メイリオ"/>
              <a:ea typeface="メイリオ"/>
              <a:cs typeface="メイリオ"/>
            </a:endParaRPr>
          </a:p>
        </p:txBody>
      </p:sp>
      <p:sp>
        <p:nvSpPr>
          <p:cNvPr id="45" name="正方形/長方形 44"/>
          <p:cNvSpPr/>
          <p:nvPr/>
        </p:nvSpPr>
        <p:spPr>
          <a:xfrm>
            <a:off x="4686025" y="3352800"/>
            <a:ext cx="1855907" cy="709475"/>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smtClean="0">
                <a:solidFill>
                  <a:srgbClr val="FFFFFF"/>
                </a:solidFill>
                <a:latin typeface="メイリオ"/>
                <a:ea typeface="メイリオ"/>
                <a:cs typeface="メイリオ"/>
              </a:rPr>
              <a:t>ブラウザー</a:t>
            </a:r>
            <a:endParaRPr kumimoji="1" lang="ja-JP" altLang="en-US" sz="1400" dirty="0">
              <a:solidFill>
                <a:srgbClr val="FFFFFF"/>
              </a:solidFill>
              <a:latin typeface="メイリオ"/>
              <a:ea typeface="メイリオ"/>
              <a:cs typeface="メイリオ"/>
            </a:endParaRPr>
          </a:p>
        </p:txBody>
      </p:sp>
      <p:sp>
        <p:nvSpPr>
          <p:cNvPr id="46" name="正方形/長方形 45"/>
          <p:cNvSpPr/>
          <p:nvPr/>
        </p:nvSpPr>
        <p:spPr>
          <a:xfrm>
            <a:off x="6833541" y="3352800"/>
            <a:ext cx="1855907" cy="709475"/>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smtClean="0">
                <a:solidFill>
                  <a:srgbClr val="FFFFFF"/>
                </a:solidFill>
                <a:latin typeface="メイリオ"/>
                <a:ea typeface="メイリオ"/>
                <a:cs typeface="メイリオ"/>
              </a:rPr>
              <a:t>ブラウザー</a:t>
            </a:r>
            <a:endParaRPr lang="en-US" altLang="ja-JP" sz="1400" dirty="0" smtClean="0">
              <a:solidFill>
                <a:srgbClr val="FFFFFF"/>
              </a:solidFill>
              <a:latin typeface="メイリオ"/>
              <a:ea typeface="メイリオ"/>
              <a:cs typeface="メイリオ"/>
            </a:endParaRPr>
          </a:p>
          <a:p>
            <a:pPr algn="ctr"/>
            <a:r>
              <a:rPr lang="en-US" altLang="ja-JP" sz="1400" dirty="0" smtClean="0">
                <a:solidFill>
                  <a:srgbClr val="FFFFFF"/>
                </a:solidFill>
                <a:latin typeface="メイリオ"/>
                <a:ea typeface="メイリオ"/>
                <a:cs typeface="メイリオ"/>
              </a:rPr>
              <a:t>+ </a:t>
            </a:r>
            <a:r>
              <a:rPr lang="ja-JP" altLang="en-US" sz="1400" dirty="0" smtClean="0">
                <a:solidFill>
                  <a:srgbClr val="FFFFFF"/>
                </a:solidFill>
                <a:latin typeface="メイリオ"/>
                <a:ea typeface="メイリオ"/>
                <a:cs typeface="メイリオ"/>
              </a:rPr>
              <a:t>プラグイン</a:t>
            </a:r>
            <a:endParaRPr kumimoji="1" lang="ja-JP" altLang="en-US" sz="1400" dirty="0">
              <a:solidFill>
                <a:srgbClr val="FFFFFF"/>
              </a:solidFill>
              <a:latin typeface="メイリオ"/>
              <a:ea typeface="メイリオ"/>
              <a:cs typeface="メイリオ"/>
            </a:endParaRPr>
          </a:p>
        </p:txBody>
      </p:sp>
      <p:sp>
        <p:nvSpPr>
          <p:cNvPr id="51" name="正方形/長方形 50"/>
          <p:cNvSpPr/>
          <p:nvPr/>
        </p:nvSpPr>
        <p:spPr>
          <a:xfrm>
            <a:off x="6833542" y="1606550"/>
            <a:ext cx="1855907" cy="1402662"/>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kumimoji="1" lang="ja-JP" altLang="en-US" dirty="0" smtClean="0">
                <a:solidFill>
                  <a:schemeClr val="tx2"/>
                </a:solidFill>
                <a:latin typeface="メイリオ"/>
                <a:ea typeface="メイリオ"/>
                <a:cs typeface="メイリオ"/>
              </a:rPr>
              <a:t>サーバー</a:t>
            </a:r>
            <a:endParaRPr kumimoji="1" lang="ja-JP" altLang="en-US" dirty="0">
              <a:solidFill>
                <a:schemeClr val="tx2"/>
              </a:solidFill>
              <a:latin typeface="メイリオ"/>
              <a:ea typeface="メイリオ"/>
              <a:cs typeface="メイリオ"/>
            </a:endParaRPr>
          </a:p>
        </p:txBody>
      </p:sp>
      <p:sp>
        <p:nvSpPr>
          <p:cNvPr id="52" name="正方形/長方形 51"/>
          <p:cNvSpPr/>
          <p:nvPr/>
        </p:nvSpPr>
        <p:spPr>
          <a:xfrm>
            <a:off x="6901699" y="2552284"/>
            <a:ext cx="1715360" cy="268948"/>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smtClean="0">
                <a:latin typeface="メイリオ"/>
                <a:ea typeface="メイリオ"/>
                <a:cs typeface="メイリオ"/>
              </a:rPr>
              <a:t>Web</a:t>
            </a:r>
            <a:r>
              <a:rPr kumimoji="1" lang="ja-JP" altLang="en-US" sz="1600" dirty="0" smtClean="0">
                <a:latin typeface="メイリオ"/>
                <a:ea typeface="メイリオ"/>
                <a:cs typeface="メイリオ"/>
              </a:rPr>
              <a:t>サーバー</a:t>
            </a:r>
            <a:endParaRPr kumimoji="1" lang="ja-JP" altLang="en-US" sz="1600" dirty="0">
              <a:latin typeface="メイリオ"/>
              <a:ea typeface="メイリオ"/>
              <a:cs typeface="メイリオ"/>
            </a:endParaRPr>
          </a:p>
        </p:txBody>
      </p:sp>
      <p:sp>
        <p:nvSpPr>
          <p:cNvPr id="55" name="正方形/長方形 54"/>
          <p:cNvSpPr/>
          <p:nvPr/>
        </p:nvSpPr>
        <p:spPr>
          <a:xfrm>
            <a:off x="4686025" y="1603520"/>
            <a:ext cx="1855907" cy="140638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kumimoji="1" lang="ja-JP" altLang="en-US" dirty="0" smtClean="0">
                <a:solidFill>
                  <a:schemeClr val="tx2"/>
                </a:solidFill>
                <a:latin typeface="メイリオ"/>
                <a:ea typeface="メイリオ"/>
                <a:cs typeface="メイリオ"/>
              </a:rPr>
              <a:t>サーバー</a:t>
            </a:r>
            <a:endParaRPr kumimoji="1" lang="ja-JP" altLang="en-US" dirty="0">
              <a:solidFill>
                <a:schemeClr val="tx2"/>
              </a:solidFill>
              <a:latin typeface="メイリオ"/>
              <a:ea typeface="メイリオ"/>
              <a:cs typeface="メイリオ"/>
            </a:endParaRPr>
          </a:p>
        </p:txBody>
      </p:sp>
      <p:sp>
        <p:nvSpPr>
          <p:cNvPr id="56" name="正方形/長方形 55"/>
          <p:cNvSpPr/>
          <p:nvPr/>
        </p:nvSpPr>
        <p:spPr>
          <a:xfrm>
            <a:off x="4754367" y="2549254"/>
            <a:ext cx="1715360" cy="268948"/>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smtClean="0">
                <a:latin typeface="メイリオ"/>
                <a:ea typeface="メイリオ"/>
                <a:cs typeface="メイリオ"/>
              </a:rPr>
              <a:t>Web</a:t>
            </a:r>
            <a:r>
              <a:rPr kumimoji="1" lang="ja-JP" altLang="en-US" sz="1600" dirty="0" smtClean="0">
                <a:latin typeface="メイリオ"/>
                <a:ea typeface="メイリオ"/>
                <a:cs typeface="メイリオ"/>
              </a:rPr>
              <a:t>サーバー</a:t>
            </a:r>
            <a:endParaRPr kumimoji="1" lang="ja-JP" altLang="en-US" sz="1600" dirty="0">
              <a:latin typeface="メイリオ"/>
              <a:ea typeface="メイリオ"/>
              <a:cs typeface="メイリオ"/>
            </a:endParaRPr>
          </a:p>
        </p:txBody>
      </p:sp>
      <p:sp>
        <p:nvSpPr>
          <p:cNvPr id="58" name="正方形/長方形 57"/>
          <p:cNvSpPr/>
          <p:nvPr/>
        </p:nvSpPr>
        <p:spPr>
          <a:xfrm>
            <a:off x="2559638" y="1602832"/>
            <a:ext cx="1855907" cy="140638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kumimoji="1" lang="ja-JP" altLang="en-US" dirty="0" smtClean="0">
                <a:solidFill>
                  <a:schemeClr val="tx2"/>
                </a:solidFill>
                <a:latin typeface="メイリオ"/>
                <a:ea typeface="メイリオ"/>
                <a:cs typeface="メイリオ"/>
              </a:rPr>
              <a:t>サーバー</a:t>
            </a:r>
            <a:endParaRPr kumimoji="1" lang="ja-JP" altLang="en-US" dirty="0">
              <a:solidFill>
                <a:schemeClr val="tx2"/>
              </a:solidFill>
              <a:latin typeface="メイリオ"/>
              <a:ea typeface="メイリオ"/>
              <a:cs typeface="メイリオ"/>
            </a:endParaRPr>
          </a:p>
        </p:txBody>
      </p:sp>
      <p:sp>
        <p:nvSpPr>
          <p:cNvPr id="60" name="正方形/長方形 59"/>
          <p:cNvSpPr/>
          <p:nvPr/>
        </p:nvSpPr>
        <p:spPr>
          <a:xfrm>
            <a:off x="2648274" y="3448050"/>
            <a:ext cx="507645" cy="2857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62" name="正方形/長方形 61"/>
          <p:cNvSpPr/>
          <p:nvPr/>
        </p:nvSpPr>
        <p:spPr>
          <a:xfrm>
            <a:off x="3243069" y="3445020"/>
            <a:ext cx="507645" cy="2857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63" name="正方形/長方形 62"/>
          <p:cNvSpPr/>
          <p:nvPr/>
        </p:nvSpPr>
        <p:spPr>
          <a:xfrm>
            <a:off x="3827386" y="3448050"/>
            <a:ext cx="507645" cy="2857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64" name="正方形/長方形 63"/>
          <p:cNvSpPr/>
          <p:nvPr/>
        </p:nvSpPr>
        <p:spPr>
          <a:xfrm>
            <a:off x="2648274" y="2179882"/>
            <a:ext cx="507645" cy="6413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65" name="正方形/長方形 64"/>
          <p:cNvSpPr/>
          <p:nvPr/>
        </p:nvSpPr>
        <p:spPr>
          <a:xfrm>
            <a:off x="3243069" y="2176852"/>
            <a:ext cx="507645" cy="6413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67" name="正方形/長方形 66"/>
          <p:cNvSpPr/>
          <p:nvPr/>
        </p:nvSpPr>
        <p:spPr>
          <a:xfrm>
            <a:off x="3827386" y="2179882"/>
            <a:ext cx="507645" cy="6413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68" name="正方形/長方形 67"/>
          <p:cNvSpPr/>
          <p:nvPr/>
        </p:nvSpPr>
        <p:spPr>
          <a:xfrm>
            <a:off x="4754367" y="2174258"/>
            <a:ext cx="507645" cy="29977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69" name="正方形/長方形 68"/>
          <p:cNvSpPr/>
          <p:nvPr/>
        </p:nvSpPr>
        <p:spPr>
          <a:xfrm>
            <a:off x="5360156" y="2179882"/>
            <a:ext cx="507645" cy="29977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70" name="正方形/長方形 69"/>
          <p:cNvSpPr/>
          <p:nvPr/>
        </p:nvSpPr>
        <p:spPr>
          <a:xfrm>
            <a:off x="5943588" y="2179882"/>
            <a:ext cx="507645" cy="29977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71" name="正方形/長方形 70"/>
          <p:cNvSpPr/>
          <p:nvPr/>
        </p:nvSpPr>
        <p:spPr>
          <a:xfrm>
            <a:off x="6901699" y="2179882"/>
            <a:ext cx="507645" cy="299770"/>
          </a:xfrm>
          <a:prstGeom prst="rect">
            <a:avLst/>
          </a:prstGeom>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72" name="正方形/長方形 71"/>
          <p:cNvSpPr/>
          <p:nvPr/>
        </p:nvSpPr>
        <p:spPr>
          <a:xfrm>
            <a:off x="7505556" y="2179882"/>
            <a:ext cx="507645" cy="299770"/>
          </a:xfrm>
          <a:prstGeom prst="rect">
            <a:avLst/>
          </a:prstGeom>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73" name="正方形/長方形 72"/>
          <p:cNvSpPr/>
          <p:nvPr/>
        </p:nvSpPr>
        <p:spPr>
          <a:xfrm>
            <a:off x="8084755" y="2179882"/>
            <a:ext cx="507645" cy="299770"/>
          </a:xfrm>
          <a:prstGeom prst="rect">
            <a:avLst/>
          </a:prstGeom>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cxnSp>
        <p:nvCxnSpPr>
          <p:cNvPr id="49" name="直線矢印コネクタ 48"/>
          <p:cNvCxnSpPr>
            <a:stCxn id="64" idx="2"/>
            <a:endCxn id="60" idx="0"/>
          </p:cNvCxnSpPr>
          <p:nvPr/>
        </p:nvCxnSpPr>
        <p:spPr>
          <a:xfrm>
            <a:off x="2902097" y="2821232"/>
            <a:ext cx="0" cy="62681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53" name="直線矢印コネクタ 52"/>
          <p:cNvCxnSpPr>
            <a:stCxn id="65" idx="2"/>
            <a:endCxn id="62" idx="0"/>
          </p:cNvCxnSpPr>
          <p:nvPr/>
        </p:nvCxnSpPr>
        <p:spPr>
          <a:xfrm>
            <a:off x="3496892" y="2818202"/>
            <a:ext cx="0" cy="62681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74" name="直線矢印コネクタ 73"/>
          <p:cNvCxnSpPr>
            <a:stCxn id="56" idx="2"/>
            <a:endCxn id="45" idx="0"/>
          </p:cNvCxnSpPr>
          <p:nvPr/>
        </p:nvCxnSpPr>
        <p:spPr>
          <a:xfrm>
            <a:off x="5612047" y="2818202"/>
            <a:ext cx="1932" cy="53459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79" name="直線矢印コネクタ 78"/>
          <p:cNvCxnSpPr>
            <a:stCxn id="67" idx="2"/>
            <a:endCxn id="63" idx="0"/>
          </p:cNvCxnSpPr>
          <p:nvPr/>
        </p:nvCxnSpPr>
        <p:spPr>
          <a:xfrm>
            <a:off x="4081209" y="2821232"/>
            <a:ext cx="0" cy="62681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61" name="直線矢印コネクタ 60"/>
          <p:cNvCxnSpPr>
            <a:stCxn id="52" idx="2"/>
            <a:endCxn id="46" idx="0"/>
          </p:cNvCxnSpPr>
          <p:nvPr/>
        </p:nvCxnSpPr>
        <p:spPr>
          <a:xfrm>
            <a:off x="7759379" y="2821232"/>
            <a:ext cx="2116" cy="53156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91" name="正方形/長方形 90"/>
          <p:cNvSpPr/>
          <p:nvPr/>
        </p:nvSpPr>
        <p:spPr>
          <a:xfrm>
            <a:off x="2559639" y="5387259"/>
            <a:ext cx="1855907" cy="720080"/>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a:latin typeface="メイリオ"/>
                <a:ea typeface="メイリオ"/>
                <a:cs typeface="メイリオ"/>
              </a:rPr>
              <a:t>管理コスト</a:t>
            </a:r>
            <a:r>
              <a:rPr lang="ja-JP" altLang="en-US" sz="1000" dirty="0" smtClean="0">
                <a:latin typeface="メイリオ"/>
                <a:ea typeface="メイリオ"/>
                <a:cs typeface="メイリオ"/>
              </a:rPr>
              <a:t>の増大</a:t>
            </a:r>
            <a:endParaRPr lang="en-US" altLang="ja-JP" sz="1000" dirty="0" smtClean="0">
              <a:latin typeface="メイリオ"/>
              <a:ea typeface="メイリオ"/>
              <a:cs typeface="メイリオ"/>
            </a:endParaRPr>
          </a:p>
          <a:p>
            <a:pPr algn="ctr"/>
            <a:r>
              <a:rPr kumimoji="1" lang="ja-JP" altLang="en-US" sz="1000" dirty="0">
                <a:latin typeface="メイリオ"/>
                <a:ea typeface="メイリオ"/>
                <a:cs typeface="メイリオ"/>
              </a:rPr>
              <a:t>ベンダーロックイン</a:t>
            </a:r>
            <a:endParaRPr kumimoji="1" lang="en-US" altLang="ja-JP" sz="1000" dirty="0" smtClean="0">
              <a:latin typeface="メイリオ"/>
              <a:ea typeface="メイリオ"/>
              <a:cs typeface="メイリオ"/>
            </a:endParaRPr>
          </a:p>
        </p:txBody>
      </p:sp>
      <p:sp>
        <p:nvSpPr>
          <p:cNvPr id="92" name="正方形/長方形 91"/>
          <p:cNvSpPr/>
          <p:nvPr/>
        </p:nvSpPr>
        <p:spPr>
          <a:xfrm>
            <a:off x="4682842" y="5387259"/>
            <a:ext cx="1859089" cy="720080"/>
          </a:xfrm>
          <a:prstGeom prst="rect">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smtClean="0">
                <a:latin typeface="メイリオ"/>
                <a:ea typeface="メイリオ"/>
                <a:cs typeface="メイリオ"/>
              </a:rPr>
              <a:t>ブラウザの機能不足</a:t>
            </a:r>
            <a:endParaRPr kumimoji="1" lang="en-US" altLang="ja-JP" sz="1000" dirty="0" smtClean="0">
              <a:latin typeface="メイリオ"/>
              <a:ea typeface="メイリオ"/>
              <a:cs typeface="メイリオ"/>
            </a:endParaRPr>
          </a:p>
          <a:p>
            <a:pPr algn="ctr"/>
            <a:r>
              <a:rPr lang="ja-JP" altLang="en-US" sz="1000" dirty="0">
                <a:latin typeface="メイリオ"/>
                <a:ea typeface="メイリオ"/>
                <a:cs typeface="メイリオ"/>
              </a:rPr>
              <a:t>マルチプラットフォーム対応</a:t>
            </a:r>
            <a:endParaRPr kumimoji="1" lang="en-US" altLang="ja-JP" sz="1000" dirty="0" smtClean="0">
              <a:latin typeface="メイリオ"/>
              <a:ea typeface="メイリオ"/>
              <a:cs typeface="メイリオ"/>
            </a:endParaRPr>
          </a:p>
        </p:txBody>
      </p:sp>
      <p:sp>
        <p:nvSpPr>
          <p:cNvPr id="93" name="正方形/長方形 92"/>
          <p:cNvSpPr/>
          <p:nvPr/>
        </p:nvSpPr>
        <p:spPr>
          <a:xfrm>
            <a:off x="6830649" y="5387259"/>
            <a:ext cx="1858799" cy="720080"/>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latin typeface="メイリオ"/>
                <a:ea typeface="メイリオ"/>
                <a:cs typeface="メイリオ"/>
              </a:rPr>
              <a:t>プラグインによる</a:t>
            </a:r>
            <a:endParaRPr lang="en-US" altLang="ja-JP" sz="1000" dirty="0" smtClean="0">
              <a:latin typeface="メイリオ"/>
              <a:ea typeface="メイリオ"/>
              <a:cs typeface="メイリオ"/>
            </a:endParaRPr>
          </a:p>
          <a:p>
            <a:pPr algn="ctr"/>
            <a:r>
              <a:rPr lang="ja-JP" altLang="en-US" sz="1000" dirty="0" smtClean="0">
                <a:latin typeface="メイリオ"/>
                <a:ea typeface="メイリオ"/>
                <a:cs typeface="メイリオ"/>
              </a:rPr>
              <a:t>ブラウザの機能強化</a:t>
            </a:r>
            <a:endParaRPr lang="en-US" altLang="ja-JP" sz="1000" dirty="0" smtClean="0">
              <a:latin typeface="メイリオ"/>
              <a:ea typeface="メイリオ"/>
              <a:cs typeface="メイリオ"/>
            </a:endParaRPr>
          </a:p>
          <a:p>
            <a:pPr algn="ctr"/>
            <a:r>
              <a:rPr kumimoji="1" lang="ja-JP" altLang="en-US" sz="1000" dirty="0">
                <a:latin typeface="メイリオ"/>
                <a:ea typeface="メイリオ"/>
                <a:cs typeface="メイリオ"/>
              </a:rPr>
              <a:t>マルチプラットフォーム対応</a:t>
            </a:r>
            <a:endParaRPr kumimoji="1" lang="en-US" altLang="ja-JP" sz="1000" dirty="0" smtClean="0">
              <a:latin typeface="メイリオ"/>
              <a:ea typeface="メイリオ"/>
              <a:cs typeface="メイリオ"/>
            </a:endParaRPr>
          </a:p>
        </p:txBody>
      </p:sp>
      <p:sp>
        <p:nvSpPr>
          <p:cNvPr id="75" name="正方形/長方形 74"/>
          <p:cNvSpPr/>
          <p:nvPr/>
        </p:nvSpPr>
        <p:spPr>
          <a:xfrm>
            <a:off x="320188" y="977282"/>
            <a:ext cx="2082441" cy="5302250"/>
          </a:xfrm>
          <a:prstGeom prst="rect">
            <a:avLst/>
          </a:prstGeom>
          <a:solidFill>
            <a:schemeClr val="bg1">
              <a:lumMod val="85000"/>
            </a:schemeClr>
          </a:solidFill>
          <a:ln w="1905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76" name="正方形/長方形 75"/>
          <p:cNvSpPr/>
          <p:nvPr/>
        </p:nvSpPr>
        <p:spPr>
          <a:xfrm>
            <a:off x="420439" y="3352800"/>
            <a:ext cx="1855907" cy="7094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1400" dirty="0" smtClean="0">
              <a:solidFill>
                <a:srgbClr val="FFFFFF"/>
              </a:solidFill>
              <a:latin typeface="メイリオ"/>
              <a:ea typeface="メイリオ"/>
              <a:cs typeface="メイリオ"/>
            </a:endParaRPr>
          </a:p>
          <a:p>
            <a:pPr algn="ctr"/>
            <a:endParaRPr lang="en-US" altLang="ja-JP" sz="1400" dirty="0">
              <a:solidFill>
                <a:srgbClr val="FFFFFF"/>
              </a:solidFill>
              <a:latin typeface="メイリオ"/>
              <a:ea typeface="メイリオ"/>
              <a:cs typeface="メイリオ"/>
            </a:endParaRPr>
          </a:p>
          <a:p>
            <a:pPr algn="ctr"/>
            <a:endParaRPr kumimoji="1" lang="en-US" altLang="ja-JP" sz="1400" dirty="0" smtClean="0">
              <a:solidFill>
                <a:srgbClr val="FFFFFF"/>
              </a:solidFill>
              <a:latin typeface="メイリオ"/>
              <a:ea typeface="メイリオ"/>
              <a:cs typeface="メイリオ"/>
            </a:endParaRPr>
          </a:p>
          <a:p>
            <a:pPr algn="ctr"/>
            <a:r>
              <a:rPr lang="ja-JP" altLang="en-US" sz="1400" dirty="0" smtClean="0">
                <a:solidFill>
                  <a:srgbClr val="FFFFFF"/>
                </a:solidFill>
                <a:latin typeface="メイリオ"/>
                <a:ea typeface="メイリオ"/>
                <a:cs typeface="メイリオ"/>
              </a:rPr>
              <a:t>テキスト端末</a:t>
            </a:r>
            <a:endParaRPr lang="en-US" altLang="ja-JP" sz="1400" dirty="0">
              <a:solidFill>
                <a:srgbClr val="FFFFFF"/>
              </a:solidFill>
              <a:latin typeface="メイリオ"/>
              <a:ea typeface="メイリオ"/>
              <a:cs typeface="メイリオ"/>
            </a:endParaRPr>
          </a:p>
          <a:p>
            <a:pPr algn="ctr"/>
            <a:endParaRPr kumimoji="1" lang="ja-JP" altLang="en-US" sz="1400" dirty="0">
              <a:solidFill>
                <a:srgbClr val="FFFFFF"/>
              </a:solidFill>
              <a:latin typeface="メイリオ"/>
              <a:ea typeface="メイリオ"/>
              <a:cs typeface="メイリオ"/>
            </a:endParaRPr>
          </a:p>
        </p:txBody>
      </p:sp>
      <p:sp>
        <p:nvSpPr>
          <p:cNvPr id="78" name="テキスト ボックス 77"/>
          <p:cNvSpPr txBox="1"/>
          <p:nvPr/>
        </p:nvSpPr>
        <p:spPr>
          <a:xfrm>
            <a:off x="350122" y="1036989"/>
            <a:ext cx="2052507" cy="307777"/>
          </a:xfrm>
          <a:prstGeom prst="rect">
            <a:avLst/>
          </a:prstGeom>
          <a:noFill/>
        </p:spPr>
        <p:txBody>
          <a:bodyPr wrap="square" rtlCol="0">
            <a:spAutoFit/>
          </a:bodyPr>
          <a:lstStyle/>
          <a:p>
            <a:pPr algn="ctr"/>
            <a:r>
              <a:rPr kumimoji="1" lang="ja-JP" altLang="en-US" sz="1400" dirty="0" smtClean="0">
                <a:solidFill>
                  <a:srgbClr val="800000"/>
                </a:solidFill>
                <a:latin typeface="メイリオ"/>
                <a:ea typeface="メイリオ"/>
                <a:cs typeface="メイリオ"/>
              </a:rPr>
              <a:t>集中処理システム</a:t>
            </a:r>
            <a:endParaRPr kumimoji="1" lang="ja-JP" altLang="en-US" sz="1400" dirty="0">
              <a:solidFill>
                <a:srgbClr val="800000"/>
              </a:solidFill>
              <a:latin typeface="メイリオ"/>
              <a:ea typeface="メイリオ"/>
              <a:cs typeface="メイリオ"/>
            </a:endParaRPr>
          </a:p>
        </p:txBody>
      </p:sp>
      <p:sp>
        <p:nvSpPr>
          <p:cNvPr id="94" name="正方形/長方形 93"/>
          <p:cNvSpPr/>
          <p:nvPr/>
        </p:nvSpPr>
        <p:spPr>
          <a:xfrm>
            <a:off x="420439" y="1602832"/>
            <a:ext cx="1855907" cy="140638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kumimoji="1" lang="ja-JP" altLang="en-US" dirty="0" smtClean="0">
                <a:solidFill>
                  <a:schemeClr val="tx2"/>
                </a:solidFill>
                <a:latin typeface="メイリオ"/>
                <a:ea typeface="メイリオ"/>
                <a:cs typeface="メイリオ"/>
              </a:rPr>
              <a:t>メインフレーム</a:t>
            </a:r>
            <a:endParaRPr kumimoji="1" lang="en-US" altLang="ja-JP" dirty="0" smtClean="0">
              <a:solidFill>
                <a:schemeClr val="tx2"/>
              </a:solidFill>
              <a:latin typeface="メイリオ"/>
              <a:ea typeface="メイリオ"/>
              <a:cs typeface="メイリオ"/>
            </a:endParaRPr>
          </a:p>
          <a:p>
            <a:pPr algn="ctr"/>
            <a:r>
              <a:rPr lang="en-US" altLang="ja-JP" sz="1000" dirty="0" smtClean="0">
                <a:solidFill>
                  <a:schemeClr val="tx2"/>
                </a:solidFill>
                <a:latin typeface="メイリオ"/>
                <a:ea typeface="メイリオ"/>
                <a:cs typeface="メイリオ"/>
              </a:rPr>
              <a:t>(</a:t>
            </a:r>
            <a:r>
              <a:rPr lang="ja-JP" altLang="en-US" sz="1000" dirty="0" smtClean="0">
                <a:solidFill>
                  <a:schemeClr val="tx2"/>
                </a:solidFill>
                <a:latin typeface="メイリオ"/>
                <a:ea typeface="メイリオ"/>
                <a:cs typeface="メイリオ"/>
              </a:rPr>
              <a:t>他にもオフコン</a:t>
            </a:r>
            <a:r>
              <a:rPr lang="en-US" altLang="ja-JP" sz="1000" dirty="0" smtClean="0">
                <a:solidFill>
                  <a:schemeClr val="tx2"/>
                </a:solidFill>
                <a:latin typeface="メイリオ"/>
                <a:ea typeface="メイリオ"/>
                <a:cs typeface="メイリオ"/>
              </a:rPr>
              <a:t>/</a:t>
            </a:r>
            <a:r>
              <a:rPr lang="ja-JP" altLang="en-US" sz="1000" dirty="0" smtClean="0">
                <a:solidFill>
                  <a:schemeClr val="tx2"/>
                </a:solidFill>
                <a:latin typeface="メイリオ"/>
                <a:ea typeface="メイリオ"/>
                <a:cs typeface="メイリオ"/>
              </a:rPr>
              <a:t>ミニコン</a:t>
            </a:r>
            <a:r>
              <a:rPr lang="en-US" altLang="ja-JP" sz="1000" dirty="0" smtClean="0">
                <a:solidFill>
                  <a:schemeClr val="tx2"/>
                </a:solidFill>
                <a:latin typeface="メイリオ"/>
                <a:ea typeface="メイリオ"/>
                <a:cs typeface="メイリオ"/>
              </a:rPr>
              <a:t>)</a:t>
            </a:r>
          </a:p>
        </p:txBody>
      </p:sp>
      <p:sp>
        <p:nvSpPr>
          <p:cNvPr id="95" name="正方形/長方形 94"/>
          <p:cNvSpPr/>
          <p:nvPr/>
        </p:nvSpPr>
        <p:spPr>
          <a:xfrm>
            <a:off x="509075" y="3448050"/>
            <a:ext cx="507645" cy="285750"/>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500" dirty="0" smtClean="0">
                <a:latin typeface="メイリオ"/>
                <a:ea typeface="メイリオ"/>
                <a:cs typeface="メイリオ"/>
              </a:rPr>
              <a:t>テキスト</a:t>
            </a:r>
            <a:endParaRPr lang="en-US" altLang="ja-JP" sz="500" dirty="0" smtClean="0">
              <a:latin typeface="メイリオ"/>
              <a:ea typeface="メイリオ"/>
              <a:cs typeface="メイリオ"/>
            </a:endParaRPr>
          </a:p>
          <a:p>
            <a:pPr algn="ctr"/>
            <a:r>
              <a:rPr kumimoji="1" lang="ja-JP" altLang="en-US" sz="500" dirty="0" smtClean="0">
                <a:latin typeface="メイリオ"/>
                <a:ea typeface="メイリオ"/>
                <a:cs typeface="メイリオ"/>
              </a:rPr>
              <a:t>表示</a:t>
            </a:r>
            <a:endParaRPr kumimoji="1" lang="ja-JP" altLang="en-US" sz="500" dirty="0">
              <a:latin typeface="メイリオ"/>
              <a:ea typeface="メイリオ"/>
              <a:cs typeface="メイリオ"/>
            </a:endParaRPr>
          </a:p>
        </p:txBody>
      </p:sp>
      <p:sp>
        <p:nvSpPr>
          <p:cNvPr id="96" name="正方形/長方形 95"/>
          <p:cNvSpPr/>
          <p:nvPr/>
        </p:nvSpPr>
        <p:spPr>
          <a:xfrm>
            <a:off x="1103870" y="3445020"/>
            <a:ext cx="507645" cy="285750"/>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テキスト</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表示</a:t>
            </a:r>
            <a:endParaRPr kumimoji="1" lang="ja-JP" altLang="en-US" sz="500" dirty="0">
              <a:latin typeface="メイリオ"/>
              <a:ea typeface="メイリオ"/>
              <a:cs typeface="メイリオ"/>
            </a:endParaRPr>
          </a:p>
        </p:txBody>
      </p:sp>
      <p:sp>
        <p:nvSpPr>
          <p:cNvPr id="97" name="正方形/長方形 96"/>
          <p:cNvSpPr/>
          <p:nvPr/>
        </p:nvSpPr>
        <p:spPr>
          <a:xfrm>
            <a:off x="1688187" y="3448050"/>
            <a:ext cx="507645" cy="285750"/>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テキスト</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表示</a:t>
            </a:r>
            <a:endParaRPr kumimoji="1" lang="ja-JP" altLang="en-US" sz="500" dirty="0">
              <a:latin typeface="メイリオ"/>
              <a:ea typeface="メイリオ"/>
              <a:cs typeface="メイリオ"/>
            </a:endParaRPr>
          </a:p>
        </p:txBody>
      </p:sp>
      <p:sp>
        <p:nvSpPr>
          <p:cNvPr id="98" name="正方形/長方形 97"/>
          <p:cNvSpPr/>
          <p:nvPr/>
        </p:nvSpPr>
        <p:spPr>
          <a:xfrm>
            <a:off x="509075" y="2179882"/>
            <a:ext cx="507645" cy="6413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99" name="正方形/長方形 98"/>
          <p:cNvSpPr/>
          <p:nvPr/>
        </p:nvSpPr>
        <p:spPr>
          <a:xfrm>
            <a:off x="1103870" y="2176852"/>
            <a:ext cx="507645" cy="6413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sp>
        <p:nvSpPr>
          <p:cNvPr id="100" name="正方形/長方形 99"/>
          <p:cNvSpPr/>
          <p:nvPr/>
        </p:nvSpPr>
        <p:spPr>
          <a:xfrm>
            <a:off x="1688187" y="2179882"/>
            <a:ext cx="507645" cy="6413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dirty="0" smtClean="0">
                <a:latin typeface="メイリオ"/>
                <a:ea typeface="メイリオ"/>
                <a:cs typeface="メイリオ"/>
              </a:rPr>
              <a:t>業務個別</a:t>
            </a:r>
            <a:endParaRPr kumimoji="1" lang="en-US" altLang="ja-JP" sz="500" dirty="0" smtClean="0">
              <a:latin typeface="メイリオ"/>
              <a:ea typeface="メイリオ"/>
              <a:cs typeface="メイリオ"/>
            </a:endParaRPr>
          </a:p>
          <a:p>
            <a:pPr algn="ctr"/>
            <a:r>
              <a:rPr lang="ja-JP" altLang="en-US" sz="500" dirty="0" smtClean="0">
                <a:latin typeface="メイリオ"/>
                <a:ea typeface="メイリオ"/>
                <a:cs typeface="メイリオ"/>
              </a:rPr>
              <a:t>プログラム</a:t>
            </a:r>
            <a:endParaRPr kumimoji="1" lang="ja-JP" altLang="en-US" sz="500" dirty="0">
              <a:latin typeface="メイリオ"/>
              <a:ea typeface="メイリオ"/>
              <a:cs typeface="メイリオ"/>
            </a:endParaRPr>
          </a:p>
        </p:txBody>
      </p:sp>
      <p:cxnSp>
        <p:nvCxnSpPr>
          <p:cNvPr id="101" name="直線矢印コネクタ 100"/>
          <p:cNvCxnSpPr>
            <a:stCxn id="98" idx="2"/>
            <a:endCxn id="95" idx="0"/>
          </p:cNvCxnSpPr>
          <p:nvPr/>
        </p:nvCxnSpPr>
        <p:spPr>
          <a:xfrm>
            <a:off x="762898" y="2821232"/>
            <a:ext cx="0" cy="62681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102" name="直線矢印コネクタ 101"/>
          <p:cNvCxnSpPr>
            <a:stCxn id="99" idx="2"/>
            <a:endCxn id="96" idx="0"/>
          </p:cNvCxnSpPr>
          <p:nvPr/>
        </p:nvCxnSpPr>
        <p:spPr>
          <a:xfrm>
            <a:off x="1357693" y="2818202"/>
            <a:ext cx="0" cy="62681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103" name="直線矢印コネクタ 102"/>
          <p:cNvCxnSpPr>
            <a:stCxn id="100" idx="2"/>
            <a:endCxn id="97" idx="0"/>
          </p:cNvCxnSpPr>
          <p:nvPr/>
        </p:nvCxnSpPr>
        <p:spPr>
          <a:xfrm>
            <a:off x="1942010" y="2821232"/>
            <a:ext cx="0" cy="62681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104" name="正方形/長方形 103"/>
          <p:cNvSpPr/>
          <p:nvPr/>
        </p:nvSpPr>
        <p:spPr>
          <a:xfrm>
            <a:off x="420440" y="5387259"/>
            <a:ext cx="1855907" cy="720080"/>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00" dirty="0" smtClean="0">
                <a:latin typeface="メイリオ"/>
                <a:ea typeface="メイリオ"/>
                <a:cs typeface="メイリオ"/>
              </a:rPr>
              <a:t>文字だけの表示・低い表現力</a:t>
            </a:r>
            <a:endParaRPr kumimoji="1" lang="en-US" altLang="ja-JP" sz="1000" dirty="0" smtClean="0">
              <a:latin typeface="メイリオ"/>
              <a:ea typeface="メイリオ"/>
              <a:cs typeface="メイリオ"/>
            </a:endParaRPr>
          </a:p>
          <a:p>
            <a:pPr algn="ctr"/>
            <a:r>
              <a:rPr kumimoji="1" lang="ja-JP" altLang="en-US" sz="1000" dirty="0" smtClean="0">
                <a:latin typeface="メイリオ"/>
                <a:ea typeface="メイリオ"/>
                <a:cs typeface="メイリオ"/>
              </a:rPr>
              <a:t>ベンダーロックイン</a:t>
            </a:r>
            <a:endParaRPr kumimoji="1" lang="en-US" altLang="ja-JP" sz="1000" dirty="0" smtClean="0">
              <a:latin typeface="メイリオ"/>
              <a:ea typeface="メイリオ"/>
              <a:cs typeface="メイリオ"/>
            </a:endParaRPr>
          </a:p>
        </p:txBody>
      </p:sp>
      <p:pic>
        <p:nvPicPr>
          <p:cNvPr id="105" name="図 104"/>
          <p:cNvPicPr>
            <a:picLocks noChangeAspect="1"/>
          </p:cNvPicPr>
          <p:nvPr/>
        </p:nvPicPr>
        <p:blipFill>
          <a:blip r:embed="rId3">
            <a:clrChange>
              <a:clrFrom>
                <a:srgbClr val="FFFFFF"/>
              </a:clrFrom>
              <a:clrTo>
                <a:srgbClr val="FFFFFF">
                  <a:alpha val="0"/>
                </a:srgbClr>
              </a:clrTo>
            </a:clrChange>
          </a:blip>
          <a:stretch>
            <a:fillRect/>
          </a:stretch>
        </p:blipFill>
        <p:spPr>
          <a:xfrm>
            <a:off x="7409344" y="4279486"/>
            <a:ext cx="522195" cy="456319"/>
          </a:xfrm>
          <a:prstGeom prst="rect">
            <a:avLst/>
          </a:prstGeom>
        </p:spPr>
      </p:pic>
      <p:pic>
        <p:nvPicPr>
          <p:cNvPr id="106" name="図 105"/>
          <p:cNvPicPr>
            <a:picLocks noChangeAspect="1"/>
          </p:cNvPicPr>
          <p:nvPr/>
        </p:nvPicPr>
        <p:blipFill>
          <a:blip r:embed="rId4">
            <a:clrChange>
              <a:clrFrom>
                <a:srgbClr val="FFFFFF"/>
              </a:clrFrom>
              <a:clrTo>
                <a:srgbClr val="FFFFFF">
                  <a:alpha val="0"/>
                </a:srgbClr>
              </a:clrTo>
            </a:clrChange>
          </a:blip>
          <a:stretch>
            <a:fillRect/>
          </a:stretch>
        </p:blipFill>
        <p:spPr>
          <a:xfrm>
            <a:off x="6964674" y="4323836"/>
            <a:ext cx="262264" cy="423006"/>
          </a:xfrm>
          <a:prstGeom prst="rect">
            <a:avLst/>
          </a:prstGeom>
        </p:spPr>
      </p:pic>
      <p:pic>
        <p:nvPicPr>
          <p:cNvPr id="107" name="図 106"/>
          <p:cNvPicPr>
            <a:picLocks noChangeAspect="1"/>
          </p:cNvPicPr>
          <p:nvPr/>
        </p:nvPicPr>
        <p:blipFill>
          <a:blip r:embed="rId5">
            <a:clrChange>
              <a:clrFrom>
                <a:srgbClr val="FFFFFF"/>
              </a:clrFrom>
              <a:clrTo>
                <a:srgbClr val="FFFFFF">
                  <a:alpha val="0"/>
                </a:srgbClr>
              </a:clrTo>
            </a:clrChange>
          </a:blip>
          <a:stretch>
            <a:fillRect/>
          </a:stretch>
        </p:blipFill>
        <p:spPr>
          <a:xfrm>
            <a:off x="8093226" y="4279486"/>
            <a:ext cx="523833" cy="555039"/>
          </a:xfrm>
          <a:prstGeom prst="rect">
            <a:avLst/>
          </a:prstGeom>
        </p:spPr>
      </p:pic>
      <p:grpSp>
        <p:nvGrpSpPr>
          <p:cNvPr id="108" name="図形グループ 107"/>
          <p:cNvGrpSpPr/>
          <p:nvPr/>
        </p:nvGrpSpPr>
        <p:grpSpPr>
          <a:xfrm>
            <a:off x="2786991" y="4290882"/>
            <a:ext cx="737856" cy="714639"/>
            <a:chOff x="1084515" y="4732057"/>
            <a:chExt cx="960184" cy="932098"/>
          </a:xfrm>
        </p:grpSpPr>
        <p:grpSp>
          <p:nvGrpSpPr>
            <p:cNvPr id="109" name="図形グループ 108"/>
            <p:cNvGrpSpPr/>
            <p:nvPr/>
          </p:nvGrpSpPr>
          <p:grpSpPr>
            <a:xfrm>
              <a:off x="1084515" y="4879904"/>
              <a:ext cx="681672" cy="784251"/>
              <a:chOff x="2405315" y="4754508"/>
              <a:chExt cx="681672" cy="784251"/>
            </a:xfrm>
          </p:grpSpPr>
          <p:pic>
            <p:nvPicPr>
              <p:cNvPr id="114" name="図 113"/>
              <p:cNvPicPr>
                <a:picLocks noChangeAspect="1"/>
              </p:cNvPicPr>
              <p:nvPr/>
            </p:nvPicPr>
            <p:blipFill>
              <a:blip r:embed="rId5">
                <a:clrChange>
                  <a:clrFrom>
                    <a:srgbClr val="FFFFFF"/>
                  </a:clrFrom>
                  <a:clrTo>
                    <a:srgbClr val="FFFFFF">
                      <a:alpha val="0"/>
                    </a:srgbClr>
                  </a:clrTo>
                </a:clrChange>
              </a:blip>
              <a:stretch>
                <a:fillRect/>
              </a:stretch>
            </p:blipFill>
            <p:spPr>
              <a:xfrm>
                <a:off x="2405315" y="4816478"/>
                <a:ext cx="681672" cy="722281"/>
              </a:xfrm>
              <a:prstGeom prst="rect">
                <a:avLst/>
              </a:prstGeom>
            </p:spPr>
          </p:pic>
          <p:sp>
            <p:nvSpPr>
              <p:cNvPr id="115" name="正方形/長方形 114"/>
              <p:cNvSpPr/>
              <p:nvPr/>
            </p:nvSpPr>
            <p:spPr>
              <a:xfrm>
                <a:off x="2405315" y="4754508"/>
                <a:ext cx="681672" cy="566792"/>
              </a:xfrm>
              <a:prstGeom prst="rect">
                <a:avLst/>
              </a:prstGeom>
              <a:solidFill>
                <a:srgbClr val="FFFBD2"/>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110" name="図 109"/>
            <p:cNvPicPr>
              <a:picLocks noChangeAspect="1"/>
            </p:cNvPicPr>
            <p:nvPr/>
          </p:nvPicPr>
          <p:blipFill>
            <a:blip r:embed="rId3">
              <a:clrChange>
                <a:clrFrom>
                  <a:srgbClr val="FFFFFF"/>
                </a:clrFrom>
                <a:clrTo>
                  <a:srgbClr val="FFFFFF">
                    <a:alpha val="0"/>
                  </a:srgbClr>
                </a:clrTo>
              </a:clrChange>
            </a:blip>
            <a:stretch>
              <a:fillRect/>
            </a:stretch>
          </p:blipFill>
          <p:spPr>
            <a:xfrm rot="10800000">
              <a:off x="1086645" y="4732057"/>
              <a:ext cx="679541" cy="593816"/>
            </a:xfrm>
            <a:prstGeom prst="rect">
              <a:avLst/>
            </a:prstGeom>
          </p:spPr>
        </p:pic>
        <p:sp>
          <p:nvSpPr>
            <p:cNvPr id="111" name="台形 110"/>
            <p:cNvSpPr/>
            <p:nvPr/>
          </p:nvSpPr>
          <p:spPr>
            <a:xfrm>
              <a:off x="1250950" y="5212971"/>
              <a:ext cx="361950" cy="196850"/>
            </a:xfrm>
            <a:prstGeom prst="trapezoid">
              <a:avLst/>
            </a:prstGeom>
            <a:solidFill>
              <a:schemeClr val="tx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角丸四角形 111"/>
            <p:cNvSpPr/>
            <p:nvPr/>
          </p:nvSpPr>
          <p:spPr>
            <a:xfrm>
              <a:off x="1766186" y="4732057"/>
              <a:ext cx="278513" cy="677761"/>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3" name="角丸四角形 112"/>
            <p:cNvSpPr/>
            <p:nvPr/>
          </p:nvSpPr>
          <p:spPr>
            <a:xfrm>
              <a:off x="1836037" y="4802575"/>
              <a:ext cx="45719" cy="243557"/>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6" name="図形グループ 115"/>
          <p:cNvGrpSpPr/>
          <p:nvPr/>
        </p:nvGrpSpPr>
        <p:grpSpPr>
          <a:xfrm>
            <a:off x="3636248" y="4293267"/>
            <a:ext cx="526913" cy="587598"/>
            <a:chOff x="2381979" y="4922695"/>
            <a:chExt cx="685680" cy="766399"/>
          </a:xfrm>
        </p:grpSpPr>
        <p:pic>
          <p:nvPicPr>
            <p:cNvPr id="117" name="図 116"/>
            <p:cNvPicPr>
              <a:picLocks noChangeAspect="1"/>
            </p:cNvPicPr>
            <p:nvPr/>
          </p:nvPicPr>
          <p:blipFill>
            <a:blip r:embed="rId5">
              <a:clrChange>
                <a:clrFrom>
                  <a:srgbClr val="FFFFFF"/>
                </a:clrFrom>
                <a:clrTo>
                  <a:srgbClr val="FFFFFF">
                    <a:alpha val="0"/>
                  </a:srgbClr>
                </a:clrTo>
              </a:clrChange>
            </a:blip>
            <a:stretch>
              <a:fillRect/>
            </a:stretch>
          </p:blipFill>
          <p:spPr>
            <a:xfrm>
              <a:off x="2381979" y="4922695"/>
              <a:ext cx="685680" cy="726528"/>
            </a:xfrm>
            <a:prstGeom prst="rect">
              <a:avLst/>
            </a:prstGeom>
          </p:spPr>
        </p:pic>
        <p:sp>
          <p:nvSpPr>
            <p:cNvPr id="118" name="角丸四角形 117"/>
            <p:cNvSpPr/>
            <p:nvPr/>
          </p:nvSpPr>
          <p:spPr>
            <a:xfrm>
              <a:off x="2394679" y="5560455"/>
              <a:ext cx="662622" cy="128639"/>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9" name="図形グループ 118"/>
          <p:cNvGrpSpPr/>
          <p:nvPr/>
        </p:nvGrpSpPr>
        <p:grpSpPr>
          <a:xfrm>
            <a:off x="4893084" y="4279486"/>
            <a:ext cx="737856" cy="714639"/>
            <a:chOff x="1084515" y="4732057"/>
            <a:chExt cx="960184" cy="932098"/>
          </a:xfrm>
        </p:grpSpPr>
        <p:grpSp>
          <p:nvGrpSpPr>
            <p:cNvPr id="120" name="図形グループ 119"/>
            <p:cNvGrpSpPr/>
            <p:nvPr/>
          </p:nvGrpSpPr>
          <p:grpSpPr>
            <a:xfrm>
              <a:off x="1084515" y="4879904"/>
              <a:ext cx="681672" cy="784251"/>
              <a:chOff x="2405315" y="4754508"/>
              <a:chExt cx="681672" cy="784251"/>
            </a:xfrm>
          </p:grpSpPr>
          <p:pic>
            <p:nvPicPr>
              <p:cNvPr id="125" name="図 124"/>
              <p:cNvPicPr>
                <a:picLocks noChangeAspect="1"/>
              </p:cNvPicPr>
              <p:nvPr/>
            </p:nvPicPr>
            <p:blipFill>
              <a:blip r:embed="rId5">
                <a:clrChange>
                  <a:clrFrom>
                    <a:srgbClr val="FFFFFF"/>
                  </a:clrFrom>
                  <a:clrTo>
                    <a:srgbClr val="FFFFFF">
                      <a:alpha val="0"/>
                    </a:srgbClr>
                  </a:clrTo>
                </a:clrChange>
              </a:blip>
              <a:stretch>
                <a:fillRect/>
              </a:stretch>
            </p:blipFill>
            <p:spPr>
              <a:xfrm>
                <a:off x="2405315" y="4816478"/>
                <a:ext cx="681672" cy="722281"/>
              </a:xfrm>
              <a:prstGeom prst="rect">
                <a:avLst/>
              </a:prstGeom>
            </p:spPr>
          </p:pic>
          <p:sp>
            <p:nvSpPr>
              <p:cNvPr id="126" name="正方形/長方形 125"/>
              <p:cNvSpPr/>
              <p:nvPr/>
            </p:nvSpPr>
            <p:spPr>
              <a:xfrm>
                <a:off x="2405315" y="4754508"/>
                <a:ext cx="681672" cy="566792"/>
              </a:xfrm>
              <a:prstGeom prst="rect">
                <a:avLst/>
              </a:prstGeom>
              <a:solidFill>
                <a:schemeClr val="accent3">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121" name="図 120"/>
            <p:cNvPicPr>
              <a:picLocks noChangeAspect="1"/>
            </p:cNvPicPr>
            <p:nvPr/>
          </p:nvPicPr>
          <p:blipFill>
            <a:blip r:embed="rId3">
              <a:clrChange>
                <a:clrFrom>
                  <a:srgbClr val="FFFFFF"/>
                </a:clrFrom>
                <a:clrTo>
                  <a:srgbClr val="FFFFFF">
                    <a:alpha val="0"/>
                  </a:srgbClr>
                </a:clrTo>
              </a:clrChange>
            </a:blip>
            <a:stretch>
              <a:fillRect/>
            </a:stretch>
          </p:blipFill>
          <p:spPr>
            <a:xfrm rot="10800000">
              <a:off x="1086645" y="4732057"/>
              <a:ext cx="679541" cy="593816"/>
            </a:xfrm>
            <a:prstGeom prst="rect">
              <a:avLst/>
            </a:prstGeom>
          </p:spPr>
        </p:pic>
        <p:sp>
          <p:nvSpPr>
            <p:cNvPr id="122" name="台形 121"/>
            <p:cNvSpPr/>
            <p:nvPr/>
          </p:nvSpPr>
          <p:spPr>
            <a:xfrm>
              <a:off x="1250950" y="5212971"/>
              <a:ext cx="361950" cy="196850"/>
            </a:xfrm>
            <a:prstGeom prst="trapezoid">
              <a:avLst/>
            </a:prstGeom>
            <a:solidFill>
              <a:schemeClr val="tx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 name="角丸四角形 122"/>
            <p:cNvSpPr/>
            <p:nvPr/>
          </p:nvSpPr>
          <p:spPr>
            <a:xfrm>
              <a:off x="1766186" y="4732057"/>
              <a:ext cx="278513" cy="677761"/>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 name="角丸四角形 123"/>
            <p:cNvSpPr/>
            <p:nvPr/>
          </p:nvSpPr>
          <p:spPr>
            <a:xfrm>
              <a:off x="1836037" y="4802575"/>
              <a:ext cx="45719" cy="243557"/>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7" name="図形グループ 126"/>
          <p:cNvGrpSpPr/>
          <p:nvPr/>
        </p:nvGrpSpPr>
        <p:grpSpPr>
          <a:xfrm>
            <a:off x="5812317" y="4279489"/>
            <a:ext cx="526913" cy="585608"/>
            <a:chOff x="2381979" y="4925291"/>
            <a:chExt cx="685680" cy="763803"/>
          </a:xfrm>
        </p:grpSpPr>
        <p:pic>
          <p:nvPicPr>
            <p:cNvPr id="128" name="図 127"/>
            <p:cNvPicPr>
              <a:picLocks noChangeAspect="1"/>
            </p:cNvPicPr>
            <p:nvPr/>
          </p:nvPicPr>
          <p:blipFill>
            <a:blip r:embed="rId5">
              <a:clrChange>
                <a:clrFrom>
                  <a:srgbClr val="FFFFFF"/>
                </a:clrFrom>
                <a:clrTo>
                  <a:srgbClr val="FFFFFF">
                    <a:alpha val="0"/>
                  </a:srgbClr>
                </a:clrTo>
              </a:clrChange>
            </a:blip>
            <a:stretch>
              <a:fillRect/>
            </a:stretch>
          </p:blipFill>
          <p:spPr>
            <a:xfrm>
              <a:off x="2381979" y="4925291"/>
              <a:ext cx="685680" cy="726528"/>
            </a:xfrm>
            <a:prstGeom prst="rect">
              <a:avLst/>
            </a:prstGeom>
          </p:spPr>
        </p:pic>
        <p:sp>
          <p:nvSpPr>
            <p:cNvPr id="129" name="角丸四角形 128"/>
            <p:cNvSpPr/>
            <p:nvPr/>
          </p:nvSpPr>
          <p:spPr>
            <a:xfrm>
              <a:off x="2394679" y="5560455"/>
              <a:ext cx="662622" cy="128639"/>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0" name="図形グループ 129"/>
          <p:cNvGrpSpPr/>
          <p:nvPr/>
        </p:nvGrpSpPr>
        <p:grpSpPr>
          <a:xfrm>
            <a:off x="1095776" y="4261261"/>
            <a:ext cx="523833" cy="714639"/>
            <a:chOff x="1084515" y="4732057"/>
            <a:chExt cx="681672" cy="932098"/>
          </a:xfrm>
        </p:grpSpPr>
        <p:grpSp>
          <p:nvGrpSpPr>
            <p:cNvPr id="131" name="図形グループ 130"/>
            <p:cNvGrpSpPr/>
            <p:nvPr/>
          </p:nvGrpSpPr>
          <p:grpSpPr>
            <a:xfrm>
              <a:off x="1084515" y="4879904"/>
              <a:ext cx="681672" cy="784251"/>
              <a:chOff x="2405315" y="4754508"/>
              <a:chExt cx="681672" cy="784251"/>
            </a:xfrm>
          </p:grpSpPr>
          <p:pic>
            <p:nvPicPr>
              <p:cNvPr id="136" name="図 135"/>
              <p:cNvPicPr>
                <a:picLocks noChangeAspect="1"/>
              </p:cNvPicPr>
              <p:nvPr/>
            </p:nvPicPr>
            <p:blipFill>
              <a:blip r:embed="rId5">
                <a:clrChange>
                  <a:clrFrom>
                    <a:srgbClr val="FFFFFF"/>
                  </a:clrFrom>
                  <a:clrTo>
                    <a:srgbClr val="FFFFFF">
                      <a:alpha val="0"/>
                    </a:srgbClr>
                  </a:clrTo>
                </a:clrChange>
              </a:blip>
              <a:stretch>
                <a:fillRect/>
              </a:stretch>
            </p:blipFill>
            <p:spPr>
              <a:xfrm>
                <a:off x="2405315" y="4816478"/>
                <a:ext cx="681672" cy="722281"/>
              </a:xfrm>
              <a:prstGeom prst="rect">
                <a:avLst/>
              </a:prstGeom>
            </p:spPr>
          </p:pic>
          <p:sp>
            <p:nvSpPr>
              <p:cNvPr id="137" name="正方形/長方形 136"/>
              <p:cNvSpPr/>
              <p:nvPr/>
            </p:nvSpPr>
            <p:spPr>
              <a:xfrm>
                <a:off x="2405315" y="4754508"/>
                <a:ext cx="681672" cy="566792"/>
              </a:xfrm>
              <a:prstGeom prst="rect">
                <a:avLst/>
              </a:prstGeom>
              <a:solidFill>
                <a:schemeClr val="bg1">
                  <a:lumMod val="8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132" name="図 131"/>
            <p:cNvPicPr>
              <a:picLocks noChangeAspect="1"/>
            </p:cNvPicPr>
            <p:nvPr/>
          </p:nvPicPr>
          <p:blipFill>
            <a:blip r:embed="rId3">
              <a:clrChange>
                <a:clrFrom>
                  <a:srgbClr val="FFFFFF"/>
                </a:clrFrom>
                <a:clrTo>
                  <a:srgbClr val="FFFFFF">
                    <a:alpha val="0"/>
                  </a:srgbClr>
                </a:clrTo>
              </a:clrChange>
            </a:blip>
            <a:stretch>
              <a:fillRect/>
            </a:stretch>
          </p:blipFill>
          <p:spPr>
            <a:xfrm rot="10800000">
              <a:off x="1086645" y="4732057"/>
              <a:ext cx="679541" cy="593816"/>
            </a:xfrm>
            <a:prstGeom prst="rect">
              <a:avLst/>
            </a:prstGeom>
          </p:spPr>
        </p:pic>
        <p:sp>
          <p:nvSpPr>
            <p:cNvPr id="133" name="台形 132"/>
            <p:cNvSpPr/>
            <p:nvPr/>
          </p:nvSpPr>
          <p:spPr>
            <a:xfrm>
              <a:off x="1250950" y="5212971"/>
              <a:ext cx="361950" cy="196850"/>
            </a:xfrm>
            <a:prstGeom prst="trapezoid">
              <a:avLst/>
            </a:prstGeom>
            <a:solidFill>
              <a:schemeClr val="tx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478416574"/>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a:spLocks noChangeArrowheads="1"/>
          </p:cNvSpPr>
          <p:nvPr/>
        </p:nvSpPr>
        <p:spPr bwMode="auto">
          <a:xfrm>
            <a:off x="1151573" y="2176124"/>
            <a:ext cx="4991733" cy="357188"/>
          </a:xfrm>
          <a:prstGeom prst="rect">
            <a:avLst/>
          </a:prstGeom>
          <a:solidFill>
            <a:schemeClr val="accent4">
              <a:lumMod val="75000"/>
            </a:schemeClr>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400">
                <a:solidFill>
                  <a:schemeClr val="bg1"/>
                </a:solidFill>
                <a:latin typeface="+mn-lt"/>
                <a:ea typeface="+mn-ea"/>
              </a:rPr>
              <a:t>PC/AT</a:t>
            </a:r>
            <a:endParaRPr kumimoji="0" lang="ja-JP" altLang="en-US" sz="1400">
              <a:solidFill>
                <a:schemeClr val="bg1"/>
              </a:solidFill>
              <a:latin typeface="+mn-lt"/>
              <a:ea typeface="+mn-ea"/>
            </a:endParaRPr>
          </a:p>
        </p:txBody>
      </p:sp>
      <p:sp>
        <p:nvSpPr>
          <p:cNvPr id="5" name="正方形/長方形 10"/>
          <p:cNvSpPr>
            <a:spLocks noChangeArrowheads="1"/>
          </p:cNvSpPr>
          <p:nvPr/>
        </p:nvSpPr>
        <p:spPr bwMode="auto">
          <a:xfrm>
            <a:off x="6143318" y="2186172"/>
            <a:ext cx="1840977" cy="347140"/>
          </a:xfrm>
          <a:prstGeom prst="rect">
            <a:avLst/>
          </a:prstGeom>
          <a:solidFill>
            <a:schemeClr val="accent5"/>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400" dirty="0">
                <a:solidFill>
                  <a:schemeClr val="bg1"/>
                </a:solidFill>
                <a:latin typeface="+mn-lt"/>
                <a:ea typeface="+mn-ea"/>
              </a:rPr>
              <a:t>Mac</a:t>
            </a:r>
            <a:endParaRPr kumimoji="0" lang="ja-JP" altLang="en-US" sz="1400" dirty="0">
              <a:solidFill>
                <a:schemeClr val="bg1"/>
              </a:solidFill>
              <a:latin typeface="+mn-lt"/>
              <a:ea typeface="+mn-ea"/>
            </a:endParaRPr>
          </a:p>
        </p:txBody>
      </p:sp>
      <p:sp>
        <p:nvSpPr>
          <p:cNvPr id="6" name="正方形/長方形 2"/>
          <p:cNvSpPr>
            <a:spLocks noChangeArrowheads="1"/>
          </p:cNvSpPr>
          <p:nvPr/>
        </p:nvSpPr>
        <p:spPr bwMode="auto">
          <a:xfrm>
            <a:off x="1151573" y="1818936"/>
            <a:ext cx="2920493" cy="357188"/>
          </a:xfrm>
          <a:prstGeom prst="rect">
            <a:avLst/>
          </a:prstGeom>
          <a:solidFill>
            <a:srgbClr val="4168A7"/>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400">
                <a:solidFill>
                  <a:schemeClr val="bg1"/>
                </a:solidFill>
                <a:latin typeface="+mn-lt"/>
                <a:ea typeface="+mn-ea"/>
              </a:rPr>
              <a:t>Windows</a:t>
            </a:r>
            <a:endParaRPr kumimoji="0" lang="ja-JP" altLang="en-US" sz="1400">
              <a:solidFill>
                <a:schemeClr val="bg1"/>
              </a:solidFill>
              <a:latin typeface="+mn-lt"/>
              <a:ea typeface="+mn-ea"/>
            </a:endParaRPr>
          </a:p>
        </p:txBody>
      </p:sp>
      <p:sp>
        <p:nvSpPr>
          <p:cNvPr id="7" name="正方形/長方形 6"/>
          <p:cNvSpPr>
            <a:spLocks noChangeArrowheads="1"/>
          </p:cNvSpPr>
          <p:nvPr/>
        </p:nvSpPr>
        <p:spPr bwMode="auto">
          <a:xfrm>
            <a:off x="4072066" y="1818936"/>
            <a:ext cx="2071240" cy="357188"/>
          </a:xfrm>
          <a:prstGeom prst="rect">
            <a:avLst/>
          </a:prstGeom>
          <a:solidFill>
            <a:srgbClr val="FF9933"/>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400" dirty="0">
                <a:solidFill>
                  <a:schemeClr val="bg1"/>
                </a:solidFill>
                <a:latin typeface="+mn-lt"/>
                <a:ea typeface="+mn-ea"/>
              </a:rPr>
              <a:t>Linux</a:t>
            </a:r>
            <a:endParaRPr kumimoji="0" lang="ja-JP" altLang="en-US" sz="1400" dirty="0">
              <a:solidFill>
                <a:schemeClr val="bg1"/>
              </a:solidFill>
              <a:latin typeface="+mn-lt"/>
              <a:ea typeface="+mn-ea"/>
            </a:endParaRPr>
          </a:p>
        </p:txBody>
      </p:sp>
      <p:sp>
        <p:nvSpPr>
          <p:cNvPr id="8" name="正方形/長方形 10"/>
          <p:cNvSpPr>
            <a:spLocks noChangeArrowheads="1"/>
          </p:cNvSpPr>
          <p:nvPr/>
        </p:nvSpPr>
        <p:spPr bwMode="auto">
          <a:xfrm>
            <a:off x="6143307" y="1823400"/>
            <a:ext cx="1840988" cy="362772"/>
          </a:xfrm>
          <a:prstGeom prst="rect">
            <a:avLst/>
          </a:prstGeom>
          <a:solidFill>
            <a:schemeClr val="accent1">
              <a:lumMod val="50000"/>
            </a:schemeClr>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400" smtClean="0">
                <a:solidFill>
                  <a:schemeClr val="bg1"/>
                </a:solidFill>
                <a:latin typeface="+mn-lt"/>
                <a:ea typeface="+mn-ea"/>
              </a:rPr>
              <a:t>MacOS</a:t>
            </a:r>
            <a:endParaRPr kumimoji="0" lang="ja-JP" altLang="en-US" sz="1400" dirty="0">
              <a:solidFill>
                <a:schemeClr val="bg1"/>
              </a:solidFill>
              <a:latin typeface="+mn-lt"/>
              <a:ea typeface="+mn-ea"/>
            </a:endParaRPr>
          </a:p>
        </p:txBody>
      </p:sp>
      <p:sp>
        <p:nvSpPr>
          <p:cNvPr id="9" name="下矢印吹き出し 8"/>
          <p:cNvSpPr/>
          <p:nvPr/>
        </p:nvSpPr>
        <p:spPr bwMode="auto">
          <a:xfrm>
            <a:off x="4106360" y="1390310"/>
            <a:ext cx="285749" cy="500063"/>
          </a:xfrm>
          <a:prstGeom prst="downArrowCallout">
            <a:avLst>
              <a:gd name="adj1" fmla="val 50000"/>
              <a:gd name="adj2" fmla="val 25000"/>
              <a:gd name="adj3" fmla="val 34143"/>
              <a:gd name="adj4" fmla="val 82116"/>
            </a:avLst>
          </a:prstGeom>
          <a:solidFill>
            <a:schemeClr val="accent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 name="下矢印吹き出し 9"/>
          <p:cNvSpPr/>
          <p:nvPr/>
        </p:nvSpPr>
        <p:spPr bwMode="auto">
          <a:xfrm>
            <a:off x="4463547" y="1390310"/>
            <a:ext cx="285749" cy="500063"/>
          </a:xfrm>
          <a:prstGeom prst="downArrowCallout">
            <a:avLst>
              <a:gd name="adj1" fmla="val 50000"/>
              <a:gd name="adj2" fmla="val 25000"/>
              <a:gd name="adj3" fmla="val 34143"/>
              <a:gd name="adj4" fmla="val 82116"/>
            </a:avLst>
          </a:prstGeom>
          <a:solidFill>
            <a:schemeClr val="accent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 name="下矢印吹き出し 10"/>
          <p:cNvSpPr/>
          <p:nvPr/>
        </p:nvSpPr>
        <p:spPr bwMode="auto">
          <a:xfrm>
            <a:off x="2223134" y="1390310"/>
            <a:ext cx="285749" cy="500063"/>
          </a:xfrm>
          <a:prstGeom prst="downArrowCallout">
            <a:avLst>
              <a:gd name="adj1" fmla="val 50000"/>
              <a:gd name="adj2" fmla="val 25000"/>
              <a:gd name="adj3" fmla="val 34143"/>
              <a:gd name="adj4" fmla="val 82116"/>
            </a:avLst>
          </a:prstGeom>
          <a:solidFill>
            <a:schemeClr val="accent1">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2" name="下矢印吹き出し 11"/>
          <p:cNvSpPr/>
          <p:nvPr/>
        </p:nvSpPr>
        <p:spPr bwMode="auto">
          <a:xfrm>
            <a:off x="2580320" y="1390310"/>
            <a:ext cx="285749" cy="500063"/>
          </a:xfrm>
          <a:prstGeom prst="downArrowCallout">
            <a:avLst>
              <a:gd name="adj1" fmla="val 50000"/>
              <a:gd name="adj2" fmla="val 25000"/>
              <a:gd name="adj3" fmla="val 34143"/>
              <a:gd name="adj4" fmla="val 82116"/>
            </a:avLst>
          </a:prstGeom>
          <a:solidFill>
            <a:schemeClr val="accent1">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3" name="下矢印吹き出し 12"/>
          <p:cNvSpPr/>
          <p:nvPr/>
        </p:nvSpPr>
        <p:spPr bwMode="auto">
          <a:xfrm>
            <a:off x="2937507" y="1390310"/>
            <a:ext cx="285749" cy="500063"/>
          </a:xfrm>
          <a:prstGeom prst="downArrowCallout">
            <a:avLst>
              <a:gd name="adj1" fmla="val 50000"/>
              <a:gd name="adj2" fmla="val 25000"/>
              <a:gd name="adj3" fmla="val 34143"/>
              <a:gd name="adj4" fmla="val 82116"/>
            </a:avLst>
          </a:prstGeom>
          <a:solidFill>
            <a:schemeClr val="accent1">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4" name="下矢印吹き出し 13"/>
          <p:cNvSpPr/>
          <p:nvPr/>
        </p:nvSpPr>
        <p:spPr bwMode="auto">
          <a:xfrm>
            <a:off x="6228896" y="1390310"/>
            <a:ext cx="285749" cy="500063"/>
          </a:xfrm>
          <a:prstGeom prst="downArrowCallout">
            <a:avLst>
              <a:gd name="adj1" fmla="val 50000"/>
              <a:gd name="adj2" fmla="val 25000"/>
              <a:gd name="adj3" fmla="val 34143"/>
              <a:gd name="adj4" fmla="val 82116"/>
            </a:avLst>
          </a:prstGeom>
          <a:solidFill>
            <a:schemeClr val="accent5">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5" name="下矢印吹き出し 14"/>
          <p:cNvSpPr/>
          <p:nvPr/>
        </p:nvSpPr>
        <p:spPr bwMode="auto">
          <a:xfrm>
            <a:off x="6586083" y="1390310"/>
            <a:ext cx="285749" cy="500063"/>
          </a:xfrm>
          <a:prstGeom prst="downArrowCallout">
            <a:avLst>
              <a:gd name="adj1" fmla="val 50000"/>
              <a:gd name="adj2" fmla="val 25000"/>
              <a:gd name="adj3" fmla="val 34143"/>
              <a:gd name="adj4" fmla="val 82116"/>
            </a:avLst>
          </a:prstGeom>
          <a:solidFill>
            <a:schemeClr val="accent5">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6" name="下矢印吹き出し 15"/>
          <p:cNvSpPr/>
          <p:nvPr/>
        </p:nvSpPr>
        <p:spPr bwMode="auto">
          <a:xfrm>
            <a:off x="1151562" y="1390310"/>
            <a:ext cx="285749" cy="500063"/>
          </a:xfrm>
          <a:prstGeom prst="downArrowCallout">
            <a:avLst>
              <a:gd name="adj1" fmla="val 50000"/>
              <a:gd name="adj2" fmla="val 25000"/>
              <a:gd name="adj3" fmla="val 34143"/>
              <a:gd name="adj4" fmla="val 82116"/>
            </a:avLst>
          </a:prstGeom>
          <a:solidFill>
            <a:schemeClr val="accent1">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7" name="下矢印吹き出し 16"/>
          <p:cNvSpPr/>
          <p:nvPr/>
        </p:nvSpPr>
        <p:spPr bwMode="auto">
          <a:xfrm>
            <a:off x="1508749" y="1390310"/>
            <a:ext cx="285749" cy="500063"/>
          </a:xfrm>
          <a:prstGeom prst="downArrowCallout">
            <a:avLst>
              <a:gd name="adj1" fmla="val 50000"/>
              <a:gd name="adj2" fmla="val 25000"/>
              <a:gd name="adj3" fmla="val 34143"/>
              <a:gd name="adj4" fmla="val 82116"/>
            </a:avLst>
          </a:prstGeom>
          <a:solidFill>
            <a:schemeClr val="accent1">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8" name="下矢印吹き出し 17"/>
          <p:cNvSpPr/>
          <p:nvPr/>
        </p:nvSpPr>
        <p:spPr bwMode="auto">
          <a:xfrm>
            <a:off x="1865936" y="1390310"/>
            <a:ext cx="285749" cy="500063"/>
          </a:xfrm>
          <a:prstGeom prst="downArrowCallout">
            <a:avLst>
              <a:gd name="adj1" fmla="val 50000"/>
              <a:gd name="adj2" fmla="val 25000"/>
              <a:gd name="adj3" fmla="val 34143"/>
              <a:gd name="adj4" fmla="val 82116"/>
            </a:avLst>
          </a:prstGeom>
          <a:solidFill>
            <a:schemeClr val="accent1">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9" name="下矢印吹き出し 18"/>
          <p:cNvSpPr/>
          <p:nvPr/>
        </p:nvSpPr>
        <p:spPr bwMode="auto">
          <a:xfrm>
            <a:off x="6995065" y="1375790"/>
            <a:ext cx="285749" cy="500063"/>
          </a:xfrm>
          <a:prstGeom prst="downArrowCallout">
            <a:avLst>
              <a:gd name="adj1" fmla="val 50000"/>
              <a:gd name="adj2" fmla="val 25000"/>
              <a:gd name="adj3" fmla="val 34143"/>
              <a:gd name="adj4" fmla="val 82116"/>
            </a:avLst>
          </a:prstGeom>
          <a:solidFill>
            <a:schemeClr val="accent5">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20" name="下矢印吹き出し 19"/>
          <p:cNvSpPr/>
          <p:nvPr/>
        </p:nvSpPr>
        <p:spPr bwMode="auto">
          <a:xfrm>
            <a:off x="7352252" y="1375790"/>
            <a:ext cx="285749" cy="500063"/>
          </a:xfrm>
          <a:prstGeom prst="downArrowCallout">
            <a:avLst>
              <a:gd name="adj1" fmla="val 50000"/>
              <a:gd name="adj2" fmla="val 25000"/>
              <a:gd name="adj3" fmla="val 34143"/>
              <a:gd name="adj4" fmla="val 82116"/>
            </a:avLst>
          </a:prstGeom>
          <a:solidFill>
            <a:schemeClr val="accent5">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21" name="下矢印吹き出し 20"/>
          <p:cNvSpPr/>
          <p:nvPr/>
        </p:nvSpPr>
        <p:spPr bwMode="auto">
          <a:xfrm>
            <a:off x="4850099" y="1390310"/>
            <a:ext cx="285749" cy="500063"/>
          </a:xfrm>
          <a:prstGeom prst="downArrowCallout">
            <a:avLst>
              <a:gd name="adj1" fmla="val 50000"/>
              <a:gd name="adj2" fmla="val 25000"/>
              <a:gd name="adj3" fmla="val 34143"/>
              <a:gd name="adj4" fmla="val 82116"/>
            </a:avLst>
          </a:prstGeom>
          <a:solidFill>
            <a:schemeClr val="accent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22" name="下矢印吹き出し 21"/>
          <p:cNvSpPr/>
          <p:nvPr/>
        </p:nvSpPr>
        <p:spPr bwMode="auto">
          <a:xfrm>
            <a:off x="5207286" y="1390310"/>
            <a:ext cx="285749" cy="500063"/>
          </a:xfrm>
          <a:prstGeom prst="downArrowCallout">
            <a:avLst>
              <a:gd name="adj1" fmla="val 50000"/>
              <a:gd name="adj2" fmla="val 25000"/>
              <a:gd name="adj3" fmla="val 34143"/>
              <a:gd name="adj4" fmla="val 82116"/>
            </a:avLst>
          </a:prstGeom>
          <a:solidFill>
            <a:schemeClr val="accent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43" name="AutoShape 3"/>
          <p:cNvSpPr>
            <a:spLocks noChangeArrowheads="1"/>
          </p:cNvSpPr>
          <p:nvPr/>
        </p:nvSpPr>
        <p:spPr bwMode="auto">
          <a:xfrm>
            <a:off x="1164084" y="2617324"/>
            <a:ext cx="6820211" cy="331869"/>
          </a:xfrm>
          <a:prstGeom prst="wedgeRoundRectCallout">
            <a:avLst>
              <a:gd name="adj1" fmla="val -9206"/>
              <a:gd name="adj2" fmla="val -84334"/>
              <a:gd name="adj3" fmla="val 16667"/>
            </a:avLst>
          </a:prstGeom>
          <a:solidFill>
            <a:schemeClr val="accent6">
              <a:lumMod val="75000"/>
            </a:schemeClr>
          </a:solidFill>
          <a:ln w="25400" algn="ctr">
            <a:noFill/>
            <a:miter lim="800000"/>
            <a:headEnd/>
            <a:tailEnd/>
          </a:ln>
          <a:effectLst>
            <a:outerShdw blurRad="50800" dist="38100" dir="2700000" algn="tl" rotWithShape="0">
              <a:prstClr val="black">
                <a:alpha val="40000"/>
              </a:prstClr>
            </a:outerShdw>
          </a:effectLst>
        </p:spPr>
        <p:txBody>
          <a:bodyPr anchor="ctr"/>
          <a:lstStyle/>
          <a:p>
            <a:pPr algn="ctr">
              <a:spcBef>
                <a:spcPct val="20000"/>
              </a:spcBef>
            </a:pPr>
            <a:r>
              <a:rPr kumimoji="0" lang="ja-JP" altLang="en-US" sz="1200" dirty="0" smtClean="0">
                <a:solidFill>
                  <a:srgbClr val="FFFFFF"/>
                </a:solidFill>
                <a:latin typeface="+mn-ea"/>
                <a:ea typeface="+mn-ea"/>
                <a:cs typeface="Arial" charset="0"/>
              </a:rPr>
              <a:t>クライアント毎に専用のプログラム </a:t>
            </a:r>
            <a:r>
              <a:rPr kumimoji="0" lang="en-US" altLang="ja-JP" sz="1200" dirty="0" smtClean="0">
                <a:solidFill>
                  <a:srgbClr val="FFFFFF"/>
                </a:solidFill>
                <a:latin typeface="+mn-ea"/>
                <a:ea typeface="+mn-ea"/>
                <a:cs typeface="Arial" charset="0"/>
              </a:rPr>
              <a:t>(</a:t>
            </a:r>
            <a:r>
              <a:rPr kumimoji="0" lang="ja-JP" altLang="en-US" sz="1200" dirty="0">
                <a:solidFill>
                  <a:srgbClr val="FFFFFF"/>
                </a:solidFill>
                <a:latin typeface="+mn-ea"/>
                <a:ea typeface="+mn-ea"/>
                <a:cs typeface="Arial" charset="0"/>
              </a:rPr>
              <a:t>ネイティブアプリ</a:t>
            </a:r>
            <a:r>
              <a:rPr kumimoji="0" lang="en-US" altLang="ja-JP" sz="1200" dirty="0" smtClean="0">
                <a:solidFill>
                  <a:srgbClr val="FFFFFF"/>
                </a:solidFill>
                <a:latin typeface="+mn-ea"/>
                <a:ea typeface="+mn-ea"/>
                <a:cs typeface="Arial" charset="0"/>
              </a:rPr>
              <a:t>) </a:t>
            </a:r>
            <a:r>
              <a:rPr kumimoji="0" lang="ja-JP" altLang="en-US" sz="1200" dirty="0" smtClean="0">
                <a:solidFill>
                  <a:srgbClr val="FFFFFF"/>
                </a:solidFill>
                <a:latin typeface="+mn-ea"/>
                <a:ea typeface="+mn-ea"/>
                <a:cs typeface="Arial" charset="0"/>
              </a:rPr>
              <a:t>を用意する必要があり、開発効率が良くない</a:t>
            </a:r>
            <a:endParaRPr kumimoji="0" lang="ja-JP" altLang="en-US" sz="1200" dirty="0">
              <a:solidFill>
                <a:srgbClr val="FFFFFF"/>
              </a:solidFill>
              <a:latin typeface="+mn-ea"/>
              <a:ea typeface="+mn-ea"/>
              <a:cs typeface="Arial" charset="0"/>
            </a:endParaRPr>
          </a:p>
        </p:txBody>
      </p:sp>
      <p:sp>
        <p:nvSpPr>
          <p:cNvPr id="2" name="タイトル 1"/>
          <p:cNvSpPr>
            <a:spLocks noGrp="1"/>
          </p:cNvSpPr>
          <p:nvPr>
            <p:ph type="title"/>
          </p:nvPr>
        </p:nvSpPr>
        <p:spPr/>
        <p:txBody>
          <a:bodyPr/>
          <a:lstStyle/>
          <a:p>
            <a:r>
              <a:rPr lang="ja-JP" altLang="ja-JP" dirty="0"/>
              <a:t>クライアント・</a:t>
            </a:r>
            <a:r>
              <a:rPr lang="ja-JP" altLang="ja-JP" dirty="0" smtClean="0"/>
              <a:t>プラットフォーム</a:t>
            </a:r>
            <a:r>
              <a:rPr lang="ja-JP" altLang="en-US" dirty="0" smtClean="0"/>
              <a:t>の変遷</a:t>
            </a:r>
            <a:endParaRPr kumimoji="1" lang="ja-JP" altLang="en-US" dirty="0"/>
          </a:p>
        </p:txBody>
      </p:sp>
      <p:sp>
        <p:nvSpPr>
          <p:cNvPr id="45" name="正方形/長方形 2"/>
          <p:cNvSpPr>
            <a:spLocks noChangeArrowheads="1"/>
          </p:cNvSpPr>
          <p:nvPr/>
        </p:nvSpPr>
        <p:spPr bwMode="auto">
          <a:xfrm>
            <a:off x="1153606" y="5086857"/>
            <a:ext cx="6200690" cy="357188"/>
          </a:xfrm>
          <a:prstGeom prst="rect">
            <a:avLst/>
          </a:prstGeom>
          <a:solidFill>
            <a:schemeClr val="accent4">
              <a:lumMod val="75000"/>
            </a:schemeClr>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400">
                <a:solidFill>
                  <a:schemeClr val="bg1"/>
                </a:solidFill>
                <a:latin typeface="+mn-lt"/>
                <a:ea typeface="+mn-ea"/>
              </a:rPr>
              <a:t>PC/AT</a:t>
            </a:r>
            <a:endParaRPr kumimoji="0" lang="ja-JP" altLang="en-US" sz="1400">
              <a:solidFill>
                <a:schemeClr val="bg1"/>
              </a:solidFill>
              <a:latin typeface="+mn-lt"/>
              <a:ea typeface="+mn-ea"/>
            </a:endParaRPr>
          </a:p>
        </p:txBody>
      </p:sp>
      <p:sp>
        <p:nvSpPr>
          <p:cNvPr id="46" name="正方形/長方形 10"/>
          <p:cNvSpPr>
            <a:spLocks noChangeArrowheads="1"/>
          </p:cNvSpPr>
          <p:nvPr/>
        </p:nvSpPr>
        <p:spPr bwMode="auto">
          <a:xfrm>
            <a:off x="7354307" y="5086857"/>
            <a:ext cx="640431" cy="357188"/>
          </a:xfrm>
          <a:prstGeom prst="rect">
            <a:avLst/>
          </a:prstGeom>
          <a:solidFill>
            <a:schemeClr val="accent5"/>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100" dirty="0">
                <a:solidFill>
                  <a:schemeClr val="bg1"/>
                </a:solidFill>
                <a:latin typeface="+mn-lt"/>
                <a:ea typeface="+mn-ea"/>
              </a:rPr>
              <a:t>Mac</a:t>
            </a:r>
            <a:endParaRPr kumimoji="0" lang="ja-JP" altLang="en-US" sz="1100" dirty="0">
              <a:solidFill>
                <a:schemeClr val="bg1"/>
              </a:solidFill>
              <a:latin typeface="+mn-lt"/>
              <a:ea typeface="+mn-ea"/>
            </a:endParaRPr>
          </a:p>
        </p:txBody>
      </p:sp>
      <p:sp>
        <p:nvSpPr>
          <p:cNvPr id="47" name="正方形/長方形 2"/>
          <p:cNvSpPr>
            <a:spLocks noChangeArrowheads="1"/>
          </p:cNvSpPr>
          <p:nvPr/>
        </p:nvSpPr>
        <p:spPr bwMode="auto">
          <a:xfrm>
            <a:off x="1153606" y="4729669"/>
            <a:ext cx="5720270" cy="357188"/>
          </a:xfrm>
          <a:prstGeom prst="rect">
            <a:avLst/>
          </a:prstGeom>
          <a:solidFill>
            <a:srgbClr val="4168A7"/>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400">
                <a:solidFill>
                  <a:schemeClr val="bg1"/>
                </a:solidFill>
                <a:latin typeface="+mn-lt"/>
                <a:ea typeface="+mn-ea"/>
              </a:rPr>
              <a:t>Windows</a:t>
            </a:r>
            <a:endParaRPr kumimoji="0" lang="ja-JP" altLang="en-US" sz="1400">
              <a:solidFill>
                <a:schemeClr val="bg1"/>
              </a:solidFill>
              <a:latin typeface="+mn-lt"/>
              <a:ea typeface="+mn-ea"/>
            </a:endParaRPr>
          </a:p>
        </p:txBody>
      </p:sp>
      <p:sp>
        <p:nvSpPr>
          <p:cNvPr id="48" name="正方形/長方形 6"/>
          <p:cNvSpPr>
            <a:spLocks noChangeArrowheads="1"/>
          </p:cNvSpPr>
          <p:nvPr/>
        </p:nvSpPr>
        <p:spPr bwMode="auto">
          <a:xfrm>
            <a:off x="6873876" y="4729669"/>
            <a:ext cx="506656" cy="357188"/>
          </a:xfrm>
          <a:prstGeom prst="rect">
            <a:avLst/>
          </a:prstGeom>
          <a:solidFill>
            <a:srgbClr val="FF9933"/>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100" dirty="0">
                <a:solidFill>
                  <a:schemeClr val="bg1"/>
                </a:solidFill>
                <a:latin typeface="+mn-lt"/>
                <a:ea typeface="+mn-ea"/>
              </a:rPr>
              <a:t>Linux</a:t>
            </a:r>
            <a:endParaRPr kumimoji="0" lang="ja-JP" altLang="en-US" sz="1100" dirty="0">
              <a:solidFill>
                <a:schemeClr val="bg1"/>
              </a:solidFill>
              <a:latin typeface="+mn-lt"/>
              <a:ea typeface="+mn-ea"/>
            </a:endParaRPr>
          </a:p>
        </p:txBody>
      </p:sp>
      <p:sp>
        <p:nvSpPr>
          <p:cNvPr id="49" name="正方形/長方形 10"/>
          <p:cNvSpPr>
            <a:spLocks noChangeArrowheads="1"/>
          </p:cNvSpPr>
          <p:nvPr/>
        </p:nvSpPr>
        <p:spPr bwMode="auto">
          <a:xfrm>
            <a:off x="7354296" y="4729669"/>
            <a:ext cx="640431" cy="362772"/>
          </a:xfrm>
          <a:prstGeom prst="rect">
            <a:avLst/>
          </a:prstGeom>
          <a:solidFill>
            <a:schemeClr val="accent1">
              <a:lumMod val="50000"/>
            </a:schemeClr>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100" smtClean="0">
                <a:solidFill>
                  <a:schemeClr val="bg1"/>
                </a:solidFill>
                <a:latin typeface="+mn-lt"/>
                <a:ea typeface="+mn-ea"/>
              </a:rPr>
              <a:t>MacOS</a:t>
            </a:r>
            <a:endParaRPr kumimoji="0" lang="ja-JP" altLang="en-US" sz="1100" dirty="0">
              <a:solidFill>
                <a:schemeClr val="bg1"/>
              </a:solidFill>
              <a:latin typeface="+mn-lt"/>
              <a:ea typeface="+mn-ea"/>
            </a:endParaRPr>
          </a:p>
        </p:txBody>
      </p:sp>
      <p:sp>
        <p:nvSpPr>
          <p:cNvPr id="66" name="正方形/長方形 2"/>
          <p:cNvSpPr>
            <a:spLocks noChangeArrowheads="1"/>
          </p:cNvSpPr>
          <p:nvPr/>
        </p:nvSpPr>
        <p:spPr bwMode="auto">
          <a:xfrm>
            <a:off x="1153606" y="4372481"/>
            <a:ext cx="6818392" cy="357188"/>
          </a:xfrm>
          <a:prstGeom prst="rect">
            <a:avLst/>
          </a:prstGeom>
          <a:solidFill>
            <a:srgbClr val="FF6666"/>
          </a:solidFill>
          <a:ln w="38100" algn="ctr">
            <a:noFill/>
            <a:round/>
            <a:headEnd/>
            <a:tailEnd/>
          </a:ln>
          <a:effectLst>
            <a:outerShdw blurRad="50800" dist="38100" dir="2700000" algn="tl" rotWithShape="0">
              <a:prstClr val="black">
                <a:alpha val="40000"/>
              </a:prstClr>
            </a:outerShdw>
          </a:effectLst>
        </p:spPr>
        <p:txBody>
          <a:bodyPr anchor="ctr"/>
          <a:lstStyle/>
          <a:p>
            <a:pPr algn="ctr">
              <a:spcBef>
                <a:spcPct val="20000"/>
              </a:spcBef>
              <a:defRPr/>
            </a:pPr>
            <a:r>
              <a:rPr kumimoji="0" lang="en-US" altLang="ja-JP" sz="1400" dirty="0" smtClean="0">
                <a:solidFill>
                  <a:schemeClr val="bg1"/>
                </a:solidFill>
                <a:latin typeface="+mn-lt"/>
                <a:ea typeface="+mn-ea"/>
              </a:rPr>
              <a:t>RIA/Ajax</a:t>
            </a:r>
            <a:endParaRPr kumimoji="0" lang="ja-JP" altLang="en-US" sz="1400" dirty="0">
              <a:solidFill>
                <a:schemeClr val="bg1"/>
              </a:solidFill>
              <a:latin typeface="+mn-lt"/>
              <a:ea typeface="+mn-ea"/>
            </a:endParaRPr>
          </a:p>
        </p:txBody>
      </p:sp>
      <p:sp>
        <p:nvSpPr>
          <p:cNvPr id="50" name="下矢印吹き出し 49"/>
          <p:cNvSpPr/>
          <p:nvPr/>
        </p:nvSpPr>
        <p:spPr bwMode="auto">
          <a:xfrm>
            <a:off x="2244280"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1" name="下矢印吹き出し 50"/>
          <p:cNvSpPr/>
          <p:nvPr/>
        </p:nvSpPr>
        <p:spPr bwMode="auto">
          <a:xfrm>
            <a:off x="2601466"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2" name="下矢印吹き出し 51"/>
          <p:cNvSpPr/>
          <p:nvPr/>
        </p:nvSpPr>
        <p:spPr bwMode="auto">
          <a:xfrm>
            <a:off x="2958653"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3" name="下矢印吹き出し 52"/>
          <p:cNvSpPr/>
          <p:nvPr/>
        </p:nvSpPr>
        <p:spPr bwMode="auto">
          <a:xfrm>
            <a:off x="1172708"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4" name="下矢印吹き出し 53"/>
          <p:cNvSpPr/>
          <p:nvPr/>
        </p:nvSpPr>
        <p:spPr bwMode="auto">
          <a:xfrm>
            <a:off x="1529895"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5" name="下矢印吹き出し 54"/>
          <p:cNvSpPr/>
          <p:nvPr/>
        </p:nvSpPr>
        <p:spPr bwMode="auto">
          <a:xfrm>
            <a:off x="1887082"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6" name="下矢印吹き出し 55"/>
          <p:cNvSpPr/>
          <p:nvPr/>
        </p:nvSpPr>
        <p:spPr bwMode="auto">
          <a:xfrm>
            <a:off x="3311397"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7" name="下矢印吹き出し 56"/>
          <p:cNvSpPr/>
          <p:nvPr/>
        </p:nvSpPr>
        <p:spPr bwMode="auto">
          <a:xfrm>
            <a:off x="3668584"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8" name="下矢印吹き出し 57"/>
          <p:cNvSpPr/>
          <p:nvPr/>
        </p:nvSpPr>
        <p:spPr bwMode="auto">
          <a:xfrm>
            <a:off x="4011491"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9" name="下矢印吹き出し 58"/>
          <p:cNvSpPr/>
          <p:nvPr/>
        </p:nvSpPr>
        <p:spPr bwMode="auto">
          <a:xfrm>
            <a:off x="4368678"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0" name="下矢印吹き出し 59"/>
          <p:cNvSpPr/>
          <p:nvPr/>
        </p:nvSpPr>
        <p:spPr bwMode="auto">
          <a:xfrm>
            <a:off x="4721422"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1" name="下矢印吹き出し 60"/>
          <p:cNvSpPr/>
          <p:nvPr/>
        </p:nvSpPr>
        <p:spPr bwMode="auto">
          <a:xfrm>
            <a:off x="5078609"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2" name="下矢印吹き出し 61"/>
          <p:cNvSpPr/>
          <p:nvPr/>
        </p:nvSpPr>
        <p:spPr bwMode="auto">
          <a:xfrm>
            <a:off x="5454544"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3" name="下矢印吹き出し 62"/>
          <p:cNvSpPr/>
          <p:nvPr/>
        </p:nvSpPr>
        <p:spPr bwMode="auto">
          <a:xfrm>
            <a:off x="5807288"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4" name="下矢印吹き出し 63"/>
          <p:cNvSpPr/>
          <p:nvPr/>
        </p:nvSpPr>
        <p:spPr bwMode="auto">
          <a:xfrm>
            <a:off x="6164475" y="3938271"/>
            <a:ext cx="285749" cy="500063"/>
          </a:xfrm>
          <a:prstGeom prst="downArrowCallout">
            <a:avLst>
              <a:gd name="adj1" fmla="val 50000"/>
              <a:gd name="adj2" fmla="val 25000"/>
              <a:gd name="adj3" fmla="val 34143"/>
              <a:gd name="adj4" fmla="val 82116"/>
            </a:avLst>
          </a:prstGeom>
          <a:solidFill>
            <a:schemeClr val="accent2">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7" name="AutoShape 3"/>
          <p:cNvSpPr>
            <a:spLocks noChangeArrowheads="1"/>
          </p:cNvSpPr>
          <p:nvPr/>
        </p:nvSpPr>
        <p:spPr bwMode="auto">
          <a:xfrm>
            <a:off x="1172719" y="5532383"/>
            <a:ext cx="6820211" cy="331869"/>
          </a:xfrm>
          <a:prstGeom prst="wedgeRoundRectCallout">
            <a:avLst>
              <a:gd name="adj1" fmla="val -9206"/>
              <a:gd name="adj2" fmla="val -84334"/>
              <a:gd name="adj3" fmla="val 16667"/>
            </a:avLst>
          </a:prstGeom>
          <a:solidFill>
            <a:schemeClr val="accent6">
              <a:lumMod val="75000"/>
            </a:schemeClr>
          </a:solidFill>
          <a:ln w="25400" algn="ctr">
            <a:noFill/>
            <a:miter lim="800000"/>
            <a:headEnd/>
            <a:tailEnd/>
          </a:ln>
          <a:effectLst>
            <a:outerShdw blurRad="50800" dist="38100" dir="2700000" algn="tl" rotWithShape="0">
              <a:prstClr val="black">
                <a:alpha val="40000"/>
              </a:prstClr>
            </a:outerShdw>
          </a:effectLst>
        </p:spPr>
        <p:txBody>
          <a:bodyPr anchor="ctr"/>
          <a:lstStyle/>
          <a:p>
            <a:pPr algn="ctr">
              <a:spcBef>
                <a:spcPct val="20000"/>
              </a:spcBef>
            </a:pPr>
            <a:r>
              <a:rPr kumimoji="0" lang="ja-JP" altLang="en-US" sz="1200" smtClean="0">
                <a:solidFill>
                  <a:srgbClr val="FFFFFF"/>
                </a:solidFill>
                <a:latin typeface="+mn-ea"/>
                <a:cs typeface="Arial" charset="0"/>
              </a:rPr>
              <a:t>ひとつのプログラムコード</a:t>
            </a:r>
            <a:r>
              <a:rPr kumimoji="0" lang="ja-JP" altLang="en-US" sz="1200" dirty="0" smtClean="0">
                <a:solidFill>
                  <a:srgbClr val="FFFFFF"/>
                </a:solidFill>
                <a:latin typeface="+mn-ea"/>
                <a:cs typeface="Arial" charset="0"/>
              </a:rPr>
              <a:t>で全てのプラットフォームに対応、コストを最少化して売上を最大化できる</a:t>
            </a:r>
            <a:endParaRPr kumimoji="0" lang="ja-JP" altLang="en-US" sz="1200" dirty="0">
              <a:solidFill>
                <a:srgbClr val="FFFFFF"/>
              </a:solidFill>
              <a:latin typeface="+mn-ea"/>
              <a:ea typeface="+mn-ea"/>
              <a:cs typeface="Arial" charset="0"/>
            </a:endParaRPr>
          </a:p>
        </p:txBody>
      </p:sp>
    </p:spTree>
    <p:extLst>
      <p:ext uri="{BB962C8B-B14F-4D97-AF65-F5344CB8AC3E}">
        <p14:creationId xmlns:p14="http://schemas.microsoft.com/office/powerpoint/2010/main" val="3762598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up)">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wipe(up)">
                                      <p:cBhvr>
                                        <p:cTn id="1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6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矢印コネクタ 4"/>
          <p:cNvCxnSpPr>
            <a:cxnSpLocks noChangeShapeType="1"/>
          </p:cNvCxnSpPr>
          <p:nvPr/>
        </p:nvCxnSpPr>
        <p:spPr bwMode="auto">
          <a:xfrm>
            <a:off x="277740" y="6130463"/>
            <a:ext cx="8643937" cy="1588"/>
          </a:xfrm>
          <a:prstGeom prst="straightConnector1">
            <a:avLst/>
          </a:prstGeom>
          <a:noFill/>
          <a:ln w="38100" cap="rnd" algn="ctr">
            <a:solidFill>
              <a:srgbClr val="800000"/>
            </a:solidFill>
            <a:round/>
            <a:headEnd type="none"/>
            <a:tailEnd type="triangle" w="med" len="med"/>
          </a:ln>
          <a:extLst>
            <a:ext uri="{909E8E84-426E-40dd-AFC4-6F175D3DCCD1}">
              <a14:hiddenFill xmlns:a14="http://schemas.microsoft.com/office/drawing/2010/main" xmlns="">
                <a:noFill/>
              </a14:hiddenFill>
            </a:ext>
          </a:extLst>
        </p:spPr>
      </p:cxnSp>
      <p:cxnSp>
        <p:nvCxnSpPr>
          <p:cNvPr id="6" name="直線矢印コネクタ 5"/>
          <p:cNvCxnSpPr>
            <a:cxnSpLocks noChangeShapeType="1"/>
          </p:cNvCxnSpPr>
          <p:nvPr/>
        </p:nvCxnSpPr>
        <p:spPr bwMode="auto">
          <a:xfrm flipV="1">
            <a:off x="277740" y="960487"/>
            <a:ext cx="1588" cy="5169976"/>
          </a:xfrm>
          <a:prstGeom prst="straightConnector1">
            <a:avLst/>
          </a:prstGeom>
          <a:noFill/>
          <a:ln w="38100" cap="rnd" algn="ctr">
            <a:solidFill>
              <a:srgbClr val="33ACBD"/>
            </a:solidFill>
            <a:round/>
            <a:headEnd type="none"/>
            <a:tailEnd type="triangle" w="med" len="med"/>
          </a:ln>
          <a:extLst>
            <a:ext uri="{909E8E84-426E-40dd-AFC4-6F175D3DCCD1}">
              <a14:hiddenFill xmlns:a14="http://schemas.microsoft.com/office/drawing/2010/main" xmlns="">
                <a:noFill/>
              </a14:hiddenFill>
            </a:ext>
          </a:extLst>
        </p:spPr>
      </p:cxnSp>
      <p:sp>
        <p:nvSpPr>
          <p:cNvPr id="7" name="テキスト ボックス 26"/>
          <p:cNvSpPr txBox="1">
            <a:spLocks noChangeArrowheads="1"/>
          </p:cNvSpPr>
          <p:nvPr/>
        </p:nvSpPr>
        <p:spPr bwMode="auto">
          <a:xfrm>
            <a:off x="3420990" y="6130463"/>
            <a:ext cx="9412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r>
              <a:rPr lang="en-US" altLang="ja-JP" sz="1600" dirty="0">
                <a:solidFill>
                  <a:srgbClr val="800000"/>
                </a:solidFill>
                <a:latin typeface="Arial Black"/>
                <a:ea typeface="HGP創英角ｺﾞｼｯｸUB"/>
                <a:cs typeface="Arial Black"/>
              </a:rPr>
              <a:t>1990</a:t>
            </a:r>
            <a:r>
              <a:rPr lang="ja-JP" altLang="en-US" sz="1600" dirty="0">
                <a:solidFill>
                  <a:srgbClr val="800000"/>
                </a:solidFill>
                <a:latin typeface="Arial Black"/>
                <a:ea typeface="HGP創英角ｺﾞｼｯｸUB"/>
                <a:cs typeface="Arial Black"/>
              </a:rPr>
              <a:t>年</a:t>
            </a:r>
            <a:endParaRPr lang="en-US" altLang="ja-JP" sz="1600" dirty="0">
              <a:solidFill>
                <a:srgbClr val="800000"/>
              </a:solidFill>
              <a:latin typeface="Arial Black"/>
              <a:ea typeface="HGP創英角ｺﾞｼｯｸUB"/>
              <a:cs typeface="Arial Black"/>
            </a:endParaRPr>
          </a:p>
        </p:txBody>
      </p:sp>
      <p:sp>
        <p:nvSpPr>
          <p:cNvPr id="8" name="テキスト ボックス 27"/>
          <p:cNvSpPr txBox="1">
            <a:spLocks noChangeArrowheads="1"/>
          </p:cNvSpPr>
          <p:nvPr/>
        </p:nvSpPr>
        <p:spPr bwMode="auto">
          <a:xfrm>
            <a:off x="6278490" y="6130463"/>
            <a:ext cx="9412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r>
              <a:rPr lang="en-US" altLang="ja-JP" sz="1600" dirty="0">
                <a:solidFill>
                  <a:srgbClr val="800000"/>
                </a:solidFill>
                <a:latin typeface="Arial Black"/>
                <a:ea typeface="HGP創英角ｺﾞｼｯｸUB"/>
                <a:cs typeface="Arial Black"/>
              </a:rPr>
              <a:t>2000</a:t>
            </a:r>
            <a:r>
              <a:rPr lang="ja-JP" altLang="en-US" sz="1600" dirty="0">
                <a:solidFill>
                  <a:srgbClr val="800000"/>
                </a:solidFill>
                <a:latin typeface="Arial Black"/>
                <a:ea typeface="HGP創英角ｺﾞｼｯｸUB"/>
                <a:cs typeface="Arial Black"/>
              </a:rPr>
              <a:t>年</a:t>
            </a:r>
            <a:endParaRPr lang="en-US" altLang="ja-JP" sz="1600" dirty="0">
              <a:solidFill>
                <a:srgbClr val="800000"/>
              </a:solidFill>
              <a:latin typeface="Arial Black"/>
              <a:ea typeface="HGP創英角ｺﾞｼｯｸUB"/>
              <a:cs typeface="Arial Black"/>
            </a:endParaRPr>
          </a:p>
        </p:txBody>
      </p:sp>
      <p:sp>
        <p:nvSpPr>
          <p:cNvPr id="9" name="テキスト ボックス 34"/>
          <p:cNvSpPr txBox="1">
            <a:spLocks noChangeArrowheads="1"/>
          </p:cNvSpPr>
          <p:nvPr/>
        </p:nvSpPr>
        <p:spPr bwMode="auto">
          <a:xfrm>
            <a:off x="349177" y="960487"/>
            <a:ext cx="177484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r>
              <a:rPr lang="ja-JP" altLang="en-US" sz="1600" dirty="0">
                <a:solidFill>
                  <a:srgbClr val="33ACBD"/>
                </a:solidFill>
                <a:latin typeface="HGP創英角ｺﾞｼｯｸUB"/>
                <a:ea typeface="HGP創英角ｺﾞｼｯｸUB"/>
                <a:cs typeface="HGP創英角ｺﾞｼｯｸUB"/>
              </a:rPr>
              <a:t>クライアントの機能</a:t>
            </a:r>
            <a:endParaRPr lang="en-US" altLang="ja-JP" sz="1600" dirty="0">
              <a:solidFill>
                <a:srgbClr val="33ACBD"/>
              </a:solidFill>
              <a:latin typeface="HGP創英角ｺﾞｼｯｸUB"/>
              <a:ea typeface="HGP創英角ｺﾞｼｯｸUB"/>
              <a:cs typeface="HGP創英角ｺﾞｼｯｸUB"/>
            </a:endParaRPr>
          </a:p>
        </p:txBody>
      </p:sp>
      <p:sp>
        <p:nvSpPr>
          <p:cNvPr id="12" name="Oval 15"/>
          <p:cNvSpPr>
            <a:spLocks noChangeArrowheads="1"/>
          </p:cNvSpPr>
          <p:nvPr/>
        </p:nvSpPr>
        <p:spPr bwMode="auto">
          <a:xfrm>
            <a:off x="563490" y="4344526"/>
            <a:ext cx="1169987" cy="1195387"/>
          </a:xfrm>
          <a:prstGeom prst="ellipse">
            <a:avLst/>
          </a:prstGeom>
          <a:solidFill>
            <a:srgbClr val="7F7F7F"/>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ja-JP" altLang="en-US" sz="1400" dirty="0" smtClean="0">
                <a:solidFill>
                  <a:schemeClr val="bg1"/>
                </a:solidFill>
                <a:latin typeface="Century Gothic" pitchFamily="34" charset="0"/>
                <a:ea typeface="HG丸ｺﾞｼｯｸM-PRO" pitchFamily="50" charset="-128"/>
              </a:rPr>
              <a:t>端末</a:t>
            </a:r>
            <a:endParaRPr lang="ja-JP" altLang="en-US" sz="1400" dirty="0">
              <a:solidFill>
                <a:schemeClr val="bg1"/>
              </a:solidFill>
              <a:latin typeface="Century Gothic" pitchFamily="34" charset="0"/>
              <a:ea typeface="HG丸ｺﾞｼｯｸM-PRO" pitchFamily="50" charset="-128"/>
            </a:endParaRPr>
          </a:p>
        </p:txBody>
      </p:sp>
      <p:sp>
        <p:nvSpPr>
          <p:cNvPr id="15" name="角丸四角形 14"/>
          <p:cNvSpPr/>
          <p:nvPr/>
        </p:nvSpPr>
        <p:spPr>
          <a:xfrm>
            <a:off x="2920927" y="5657388"/>
            <a:ext cx="1931665" cy="357188"/>
          </a:xfrm>
          <a:prstGeom prst="roundRect">
            <a:avLst>
              <a:gd name="adj" fmla="val 0"/>
            </a:avLst>
          </a:prstGeom>
          <a:solidFill>
            <a:schemeClr val="accent4">
              <a:lumMod val="75000"/>
            </a:schemeClr>
          </a:solidFill>
          <a:ln>
            <a:noFill/>
            <a:prstDash val="sys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bg1"/>
                </a:solidFill>
              </a:rPr>
              <a:t>クライアント</a:t>
            </a:r>
            <a:r>
              <a:rPr lang="en-US" altLang="ja-JP" sz="1200" dirty="0">
                <a:solidFill>
                  <a:schemeClr val="bg1"/>
                </a:solidFill>
              </a:rPr>
              <a:t>/</a:t>
            </a:r>
            <a:r>
              <a:rPr lang="ja-JP" altLang="en-US" sz="1200" dirty="0">
                <a:solidFill>
                  <a:schemeClr val="bg1"/>
                </a:solidFill>
              </a:rPr>
              <a:t>サーバー</a:t>
            </a:r>
          </a:p>
        </p:txBody>
      </p:sp>
      <p:sp>
        <p:nvSpPr>
          <p:cNvPr id="16" name="角丸四角形 15"/>
          <p:cNvSpPr/>
          <p:nvPr/>
        </p:nvSpPr>
        <p:spPr>
          <a:xfrm>
            <a:off x="349177" y="5657388"/>
            <a:ext cx="2500313" cy="357188"/>
          </a:xfrm>
          <a:prstGeom prst="roundRect">
            <a:avLst>
              <a:gd name="adj" fmla="val 0"/>
            </a:avLst>
          </a:prstGeom>
          <a:solidFill>
            <a:schemeClr val="tx1">
              <a:lumMod val="50000"/>
              <a:lumOff val="50000"/>
            </a:schemeClr>
          </a:solidFill>
          <a:ln>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ja-JP" altLang="en-US" sz="1200" dirty="0">
                <a:solidFill>
                  <a:schemeClr val="bg1"/>
                </a:solidFill>
              </a:rPr>
              <a:t>メインフレーム</a:t>
            </a:r>
          </a:p>
        </p:txBody>
      </p:sp>
      <p:sp>
        <p:nvSpPr>
          <p:cNvPr id="17" name="角丸四角形 16"/>
          <p:cNvSpPr/>
          <p:nvPr/>
        </p:nvSpPr>
        <p:spPr>
          <a:xfrm>
            <a:off x="6618215" y="5657388"/>
            <a:ext cx="2132085" cy="357188"/>
          </a:xfrm>
          <a:prstGeom prst="roundRect">
            <a:avLst>
              <a:gd name="adj" fmla="val 0"/>
            </a:avLst>
          </a:prstGeom>
          <a:solidFill>
            <a:srgbClr val="FF6600"/>
          </a:solidFill>
          <a:ln>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200" dirty="0" smtClean="0">
                <a:solidFill>
                  <a:schemeClr val="bg1"/>
                </a:solidFill>
              </a:rPr>
              <a:t>RIC/RIA</a:t>
            </a:r>
            <a:r>
              <a:rPr lang="ja-JP" altLang="en-US" sz="1200" dirty="0" smtClean="0">
                <a:solidFill>
                  <a:schemeClr val="bg1"/>
                </a:solidFill>
              </a:rPr>
              <a:t>とクラウド</a:t>
            </a:r>
            <a:endParaRPr lang="ja-JP" altLang="en-US" sz="1200" dirty="0">
              <a:solidFill>
                <a:schemeClr val="bg1"/>
              </a:solidFill>
            </a:endParaRPr>
          </a:p>
        </p:txBody>
      </p:sp>
      <p:sp>
        <p:nvSpPr>
          <p:cNvPr id="19" name="Oval 14"/>
          <p:cNvSpPr>
            <a:spLocks noChangeArrowheads="1"/>
          </p:cNvSpPr>
          <p:nvPr/>
        </p:nvSpPr>
        <p:spPr bwMode="auto">
          <a:xfrm>
            <a:off x="3363567" y="2272838"/>
            <a:ext cx="1169987" cy="1195388"/>
          </a:xfrm>
          <a:prstGeom prst="ellipse">
            <a:avLst/>
          </a:prstGeom>
          <a:solidFill>
            <a:schemeClr val="accent4"/>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ja-JP" altLang="en-US" sz="1400" dirty="0" smtClean="0">
                <a:solidFill>
                  <a:schemeClr val="bg1"/>
                </a:solidFill>
                <a:latin typeface="Century Gothic" pitchFamily="34" charset="0"/>
                <a:ea typeface="HG丸ｺﾞｼｯｸM-PRO" pitchFamily="50" charset="-128"/>
              </a:rPr>
              <a:t>クライアント</a:t>
            </a:r>
            <a:endParaRPr lang="ja-JP" altLang="en-US" sz="1400" dirty="0">
              <a:solidFill>
                <a:schemeClr val="bg1"/>
              </a:solidFill>
              <a:latin typeface="Century Gothic" pitchFamily="34" charset="0"/>
              <a:ea typeface="HG丸ｺﾞｼｯｸM-PRO" pitchFamily="50" charset="-128"/>
            </a:endParaRPr>
          </a:p>
        </p:txBody>
      </p:sp>
      <p:sp>
        <p:nvSpPr>
          <p:cNvPr id="20" name="AutoShape 16"/>
          <p:cNvSpPr>
            <a:spLocks noChangeArrowheads="1"/>
          </p:cNvSpPr>
          <p:nvPr/>
        </p:nvSpPr>
        <p:spPr bwMode="auto">
          <a:xfrm rot="19411340">
            <a:off x="1417151" y="3634796"/>
            <a:ext cx="2209384" cy="482600"/>
          </a:xfrm>
          <a:prstGeom prst="rightArrow">
            <a:avLst>
              <a:gd name="adj1" fmla="val 59324"/>
              <a:gd name="adj2" fmla="val 69930"/>
            </a:avLst>
          </a:prstGeom>
          <a:solidFill>
            <a:schemeClr val="bg1">
              <a:lumMod val="50000"/>
            </a:schemeClr>
          </a:solidFill>
          <a:ln w="28575">
            <a:noFill/>
            <a:miter lim="800000"/>
            <a:headEnd/>
            <a:tailEnd/>
          </a:ln>
          <a:effectLst>
            <a:outerShdw blurRad="50800" dist="38100" dir="2700000" algn="tl" rotWithShape="0">
              <a:prstClr val="black">
                <a:alpha val="40000"/>
              </a:prstClr>
            </a:outerShdw>
          </a:effectLst>
        </p:spPr>
        <p:txBody>
          <a:bodyPr wrap="none" anchor="ctr"/>
          <a:lstStyle/>
          <a:p>
            <a:pPr>
              <a:defRPr/>
            </a:pPr>
            <a:endParaRPr lang="ja-JP" altLang="en-US">
              <a:latin typeface="Century Gothic" pitchFamily="34" charset="0"/>
              <a:ea typeface="HG丸ｺﾞｼｯｸM-PRO" pitchFamily="50" charset="-128"/>
            </a:endParaRPr>
          </a:p>
        </p:txBody>
      </p:sp>
      <p:sp>
        <p:nvSpPr>
          <p:cNvPr id="22" name="Oval 13"/>
          <p:cNvSpPr>
            <a:spLocks noChangeArrowheads="1"/>
          </p:cNvSpPr>
          <p:nvPr/>
        </p:nvSpPr>
        <p:spPr bwMode="auto">
          <a:xfrm>
            <a:off x="4608550" y="3844463"/>
            <a:ext cx="1169988" cy="1195388"/>
          </a:xfrm>
          <a:prstGeom prst="ellipse">
            <a:avLst/>
          </a:prstGeom>
          <a:solidFill>
            <a:schemeClr val="accent3">
              <a:lumMod val="75000"/>
            </a:schemeClr>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ja-JP" altLang="en-US" sz="1400" dirty="0" smtClean="0">
                <a:solidFill>
                  <a:schemeClr val="bg1"/>
                </a:solidFill>
                <a:latin typeface="Century Gothic" pitchFamily="34" charset="0"/>
                <a:ea typeface="HG丸ｺﾞｼｯｸM-PRO" pitchFamily="50" charset="-128"/>
              </a:rPr>
              <a:t>ブラウザ</a:t>
            </a:r>
            <a:endParaRPr lang="ja-JP" altLang="en-US" sz="1400" dirty="0">
              <a:solidFill>
                <a:schemeClr val="bg1"/>
              </a:solidFill>
              <a:latin typeface="Century Gothic" pitchFamily="34" charset="0"/>
              <a:ea typeface="HG丸ｺﾞｼｯｸM-PRO" pitchFamily="50" charset="-128"/>
            </a:endParaRPr>
          </a:p>
        </p:txBody>
      </p:sp>
      <p:sp>
        <p:nvSpPr>
          <p:cNvPr id="23" name="AutoShape 16"/>
          <p:cNvSpPr>
            <a:spLocks noChangeArrowheads="1"/>
          </p:cNvSpPr>
          <p:nvPr/>
        </p:nvSpPr>
        <p:spPr bwMode="auto">
          <a:xfrm rot="2856712">
            <a:off x="4238798" y="3407840"/>
            <a:ext cx="683481" cy="482600"/>
          </a:xfrm>
          <a:prstGeom prst="rightArrow">
            <a:avLst>
              <a:gd name="adj1" fmla="val 59324"/>
              <a:gd name="adj2" fmla="val 45182"/>
            </a:avLst>
          </a:prstGeom>
          <a:solidFill>
            <a:schemeClr val="accent4">
              <a:lumMod val="60000"/>
              <a:lumOff val="40000"/>
            </a:schemeClr>
          </a:solidFill>
          <a:ln w="28575">
            <a:noFill/>
            <a:miter lim="800000"/>
            <a:headEnd/>
            <a:tailEnd/>
          </a:ln>
          <a:effectLst>
            <a:outerShdw blurRad="50800" dist="38100" dir="2700000" algn="tl" rotWithShape="0">
              <a:prstClr val="black">
                <a:alpha val="40000"/>
              </a:prstClr>
            </a:outerShdw>
          </a:effectLst>
        </p:spPr>
        <p:txBody>
          <a:bodyPr wrap="none" anchor="ctr"/>
          <a:lstStyle/>
          <a:p>
            <a:pPr>
              <a:defRPr/>
            </a:pPr>
            <a:endParaRPr lang="ja-JP" altLang="en-US">
              <a:latin typeface="Century Gothic" pitchFamily="34" charset="0"/>
              <a:ea typeface="HG丸ｺﾞｼｯｸM-PRO" pitchFamily="50" charset="-128"/>
            </a:endParaRPr>
          </a:p>
        </p:txBody>
      </p:sp>
      <p:sp>
        <p:nvSpPr>
          <p:cNvPr id="25" name="Oval 12"/>
          <p:cNvSpPr>
            <a:spLocks noChangeArrowheads="1"/>
          </p:cNvSpPr>
          <p:nvPr/>
        </p:nvSpPr>
        <p:spPr bwMode="auto">
          <a:xfrm>
            <a:off x="6149629" y="1558463"/>
            <a:ext cx="1169988" cy="1195388"/>
          </a:xfrm>
          <a:prstGeom prst="ellipse">
            <a:avLst/>
          </a:prstGeom>
          <a:solidFill>
            <a:srgbClr val="008000"/>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en-US" altLang="ja-JP" sz="1400" dirty="0">
                <a:solidFill>
                  <a:schemeClr val="bg1"/>
                </a:solidFill>
                <a:latin typeface="Century Gothic" pitchFamily="34" charset="0"/>
                <a:ea typeface="HG丸ｺﾞｼｯｸM-PRO" pitchFamily="50" charset="-128"/>
              </a:rPr>
              <a:t>Flash</a:t>
            </a:r>
            <a:r>
              <a:rPr lang="ja-JP" altLang="en-US" sz="1400" dirty="0" smtClean="0">
                <a:solidFill>
                  <a:schemeClr val="bg1"/>
                </a:solidFill>
                <a:latin typeface="Century Gothic" pitchFamily="34" charset="0"/>
                <a:ea typeface="HG丸ｺﾞｼｯｸM-PRO" pitchFamily="50" charset="-128"/>
              </a:rPr>
              <a:t>などの</a:t>
            </a:r>
            <a:endParaRPr lang="en-US" altLang="ja-JP" sz="1400" dirty="0" smtClean="0">
              <a:solidFill>
                <a:schemeClr val="bg1"/>
              </a:solidFill>
              <a:latin typeface="Century Gothic" pitchFamily="34" charset="0"/>
              <a:ea typeface="HG丸ｺﾞｼｯｸM-PRO" pitchFamily="50" charset="-128"/>
            </a:endParaRPr>
          </a:p>
          <a:p>
            <a:pPr algn="ctr">
              <a:defRPr/>
            </a:pPr>
            <a:r>
              <a:rPr lang="ja-JP" altLang="en-US" sz="1400" dirty="0">
                <a:solidFill>
                  <a:schemeClr val="bg1"/>
                </a:solidFill>
                <a:latin typeface="Century Gothic" pitchFamily="34" charset="0"/>
                <a:ea typeface="HG丸ｺﾞｼｯｸM-PRO" pitchFamily="50" charset="-128"/>
              </a:rPr>
              <a:t>プラグイン</a:t>
            </a:r>
          </a:p>
        </p:txBody>
      </p:sp>
      <p:sp>
        <p:nvSpPr>
          <p:cNvPr id="26" name="AutoShape 16"/>
          <p:cNvSpPr>
            <a:spLocks noChangeArrowheads="1"/>
          </p:cNvSpPr>
          <p:nvPr/>
        </p:nvSpPr>
        <p:spPr bwMode="auto">
          <a:xfrm rot="18420845">
            <a:off x="5268835" y="3047943"/>
            <a:ext cx="1385132" cy="482600"/>
          </a:xfrm>
          <a:prstGeom prst="rightArrow">
            <a:avLst>
              <a:gd name="adj1" fmla="val 59324"/>
              <a:gd name="adj2" fmla="val 45189"/>
            </a:avLst>
          </a:prstGeom>
          <a:solidFill>
            <a:schemeClr val="accent3">
              <a:lumMod val="60000"/>
              <a:lumOff val="40000"/>
            </a:schemeClr>
          </a:solidFill>
          <a:ln w="28575">
            <a:noFill/>
            <a:miter lim="800000"/>
            <a:headEnd/>
            <a:tailEnd/>
          </a:ln>
          <a:effectLst>
            <a:outerShdw blurRad="50800" dist="38100" dir="2700000" algn="tl" rotWithShape="0">
              <a:prstClr val="black">
                <a:alpha val="40000"/>
              </a:prstClr>
            </a:outerShdw>
          </a:effectLst>
        </p:spPr>
        <p:txBody>
          <a:bodyPr wrap="none" anchor="ctr"/>
          <a:lstStyle/>
          <a:p>
            <a:pPr>
              <a:defRPr/>
            </a:pPr>
            <a:endParaRPr lang="ja-JP" altLang="en-US">
              <a:latin typeface="Century Gothic" pitchFamily="34" charset="0"/>
              <a:ea typeface="HG丸ｺﾞｼｯｸM-PRO" pitchFamily="50" charset="-128"/>
            </a:endParaRPr>
          </a:p>
        </p:txBody>
      </p:sp>
      <p:sp>
        <p:nvSpPr>
          <p:cNvPr id="28" name="Oval 11"/>
          <p:cNvSpPr>
            <a:spLocks noChangeArrowheads="1"/>
          </p:cNvSpPr>
          <p:nvPr/>
        </p:nvSpPr>
        <p:spPr bwMode="auto">
          <a:xfrm>
            <a:off x="6935442" y="3058651"/>
            <a:ext cx="1169987" cy="1195387"/>
          </a:xfrm>
          <a:prstGeom prst="ellipse">
            <a:avLst/>
          </a:prstGeom>
          <a:solidFill>
            <a:schemeClr val="accent6">
              <a:lumMod val="75000"/>
            </a:schemeClr>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en-US" altLang="ja-JP" sz="3200" dirty="0" smtClean="0">
                <a:solidFill>
                  <a:schemeClr val="bg1"/>
                </a:solidFill>
                <a:latin typeface="Century Gothic" pitchFamily="34" charset="0"/>
                <a:ea typeface="HG丸ｺﾞｼｯｸM-PRO" pitchFamily="50" charset="-128"/>
              </a:rPr>
              <a:t>Ajax</a:t>
            </a:r>
            <a:endParaRPr lang="ja-JP" altLang="en-US" sz="3200" dirty="0">
              <a:solidFill>
                <a:schemeClr val="bg1"/>
              </a:solidFill>
              <a:latin typeface="Century Gothic" pitchFamily="34" charset="0"/>
              <a:ea typeface="HG丸ｺﾞｼｯｸM-PRO" pitchFamily="50" charset="-128"/>
            </a:endParaRPr>
          </a:p>
        </p:txBody>
      </p:sp>
      <p:sp>
        <p:nvSpPr>
          <p:cNvPr id="29" name="AutoShape 16"/>
          <p:cNvSpPr>
            <a:spLocks noChangeArrowheads="1"/>
          </p:cNvSpPr>
          <p:nvPr/>
        </p:nvSpPr>
        <p:spPr bwMode="auto">
          <a:xfrm rot="20368471">
            <a:off x="5826637" y="3817628"/>
            <a:ext cx="1150117" cy="482600"/>
          </a:xfrm>
          <a:prstGeom prst="rightArrow">
            <a:avLst>
              <a:gd name="adj1" fmla="val 59324"/>
              <a:gd name="adj2" fmla="val 45182"/>
            </a:avLst>
          </a:prstGeom>
          <a:solidFill>
            <a:schemeClr val="accent6">
              <a:lumMod val="60000"/>
              <a:lumOff val="40000"/>
            </a:schemeClr>
          </a:solidFill>
          <a:ln w="28575">
            <a:noFill/>
            <a:miter lim="800000"/>
            <a:headEnd/>
            <a:tailEnd/>
          </a:ln>
          <a:effectLst>
            <a:outerShdw blurRad="50800" dist="38100" dir="2700000" algn="tl" rotWithShape="0">
              <a:prstClr val="black">
                <a:alpha val="40000"/>
              </a:prstClr>
            </a:outerShdw>
          </a:effectLst>
        </p:spPr>
        <p:txBody>
          <a:bodyPr wrap="none" anchor="ctr"/>
          <a:lstStyle/>
          <a:p>
            <a:pPr>
              <a:defRPr/>
            </a:pPr>
            <a:endParaRPr lang="ja-JP" altLang="en-US">
              <a:latin typeface="Century Gothic" pitchFamily="34" charset="0"/>
              <a:ea typeface="HG丸ｺﾞｼｯｸM-PRO" pitchFamily="50" charset="-128"/>
            </a:endParaRPr>
          </a:p>
        </p:txBody>
      </p:sp>
      <p:sp>
        <p:nvSpPr>
          <p:cNvPr id="30" name="角丸四角形 29"/>
          <p:cNvSpPr/>
          <p:nvPr/>
        </p:nvSpPr>
        <p:spPr>
          <a:xfrm>
            <a:off x="4920619" y="5657388"/>
            <a:ext cx="1643622" cy="357188"/>
          </a:xfrm>
          <a:prstGeom prst="roundRect">
            <a:avLst>
              <a:gd name="adj" fmla="val 0"/>
            </a:avLst>
          </a:prstGeom>
          <a:solidFill>
            <a:srgbClr val="008000"/>
          </a:solidFill>
          <a:ln>
            <a:noFill/>
            <a:prstDash val="sys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200" smtClean="0">
                <a:solidFill>
                  <a:schemeClr val="bg1"/>
                </a:solidFill>
              </a:rPr>
              <a:t>Web</a:t>
            </a:r>
            <a:r>
              <a:rPr lang="ja-JP" altLang="en-US" sz="1200" smtClean="0">
                <a:solidFill>
                  <a:schemeClr val="bg1"/>
                </a:solidFill>
              </a:rPr>
              <a:t>システム</a:t>
            </a:r>
            <a:endParaRPr lang="ja-JP" altLang="en-US" sz="1200" dirty="0">
              <a:solidFill>
                <a:schemeClr val="bg1"/>
              </a:solidFill>
            </a:endParaRPr>
          </a:p>
        </p:txBody>
      </p:sp>
      <p:sp>
        <p:nvSpPr>
          <p:cNvPr id="34" name="タイトル 33"/>
          <p:cNvSpPr>
            <a:spLocks noGrp="1"/>
          </p:cNvSpPr>
          <p:nvPr>
            <p:ph type="title"/>
          </p:nvPr>
        </p:nvSpPr>
        <p:spPr/>
        <p:txBody>
          <a:bodyPr/>
          <a:lstStyle/>
          <a:p>
            <a:r>
              <a:rPr kumimoji="1" lang="en-US" altLang="ja-JP" dirty="0" smtClean="0"/>
              <a:t>Ajax</a:t>
            </a:r>
            <a:r>
              <a:rPr kumimoji="1" lang="ja-JP" altLang="en-US" dirty="0" smtClean="0"/>
              <a:t>の登場</a:t>
            </a:r>
            <a:endParaRPr kumimoji="1" lang="ja-JP" altLang="en-US" dirty="0"/>
          </a:p>
        </p:txBody>
      </p:sp>
    </p:spTree>
    <p:extLst>
      <p:ext uri="{BB962C8B-B14F-4D97-AF65-F5344CB8AC3E}">
        <p14:creationId xmlns:p14="http://schemas.microsoft.com/office/powerpoint/2010/main" val="106366861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p:cNvSpPr>
            <a:spLocks noGrp="1"/>
          </p:cNvSpPr>
          <p:nvPr>
            <p:ph type="sldNum" sz="quarter" idx="12"/>
          </p:nvPr>
        </p:nvSpPr>
        <p:spPr/>
        <p:txBody>
          <a:bodyPr/>
          <a:lstStyle/>
          <a:p>
            <a:fld id="{8FF8CC5D-A65D-5946-99B5-645367A967AD}" type="slidenum">
              <a:rPr kumimoji="1" lang="ja-JP" altLang="en-US" smtClean="0"/>
              <a:t>13</a:t>
            </a:fld>
            <a:endParaRPr kumimoji="1" lang="ja-JP" altLang="en-US" dirty="0"/>
          </a:p>
        </p:txBody>
      </p:sp>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dirty="0">
                <a:solidFill>
                  <a:srgbClr val="FFFFFF"/>
                </a:solidFill>
                <a:effectLst/>
                <a:latin typeface="Arial"/>
                <a:ea typeface="HGP創英角ｺﾞｼｯｸUB" pitchFamily="50" charset="-128"/>
                <a:cs typeface="Arial"/>
              </a:rPr>
              <a:t>クラウド・</a:t>
            </a:r>
            <a:r>
              <a:rPr lang="ja-JP" altLang="en-US" sz="2800" dirty="0" smtClean="0">
                <a:solidFill>
                  <a:srgbClr val="FFFFFF"/>
                </a:solidFill>
                <a:effectLst/>
                <a:latin typeface="Arial"/>
                <a:ea typeface="HGP創英角ｺﾞｼｯｸUB" pitchFamily="50" charset="-128"/>
                <a:cs typeface="Arial"/>
              </a:rPr>
              <a:t>コンピューティング</a:t>
            </a:r>
            <a:endParaRPr lang="en-US" altLang="ja-JP" sz="2800" dirty="0">
              <a:solidFill>
                <a:srgbClr val="FFFFFF"/>
              </a:solidFill>
              <a:effectLst/>
              <a:latin typeface="Arial"/>
              <a:ea typeface="HGP創英角ｺﾞｼｯｸUB" pitchFamily="50"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253171536"/>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タイトル 1"/>
          <p:cNvSpPr>
            <a:spLocks noGrp="1"/>
          </p:cNvSpPr>
          <p:nvPr>
            <p:ph type="title"/>
          </p:nvPr>
        </p:nvSpPr>
        <p:spPr/>
        <p:txBody>
          <a:bodyPr/>
          <a:lstStyle/>
          <a:p>
            <a:pPr eaLnBrk="1" hangingPunct="1"/>
            <a:r>
              <a:rPr lang="en-US" altLang="ja-JP" sz="2800" dirty="0" smtClean="0">
                <a:latin typeface="+mn-lt"/>
                <a:ea typeface="+mn-ea"/>
              </a:rPr>
              <a:t>Ajax</a:t>
            </a:r>
            <a:r>
              <a:rPr lang="ja-JP" altLang="en-US" sz="2800" dirty="0" smtClean="0">
                <a:latin typeface="+mn-lt"/>
                <a:ea typeface="+mn-ea"/>
              </a:rPr>
              <a:t> </a:t>
            </a:r>
            <a:r>
              <a:rPr lang="en-US" altLang="ja-JP" sz="2800" dirty="0" smtClean="0">
                <a:latin typeface="+mn-lt"/>
                <a:ea typeface="+mn-ea"/>
              </a:rPr>
              <a:t>(</a:t>
            </a:r>
            <a:r>
              <a:rPr lang="ja-JP" altLang="en-US" sz="2800" dirty="0" smtClean="0">
                <a:latin typeface="+mn-lt"/>
                <a:ea typeface="+mn-ea"/>
              </a:rPr>
              <a:t>エイジャックス</a:t>
            </a:r>
            <a:r>
              <a:rPr lang="en-US" altLang="ja-JP" sz="2800" dirty="0" smtClean="0">
                <a:latin typeface="+mn-lt"/>
                <a:ea typeface="+mn-ea"/>
              </a:rPr>
              <a:t>)</a:t>
            </a:r>
            <a:r>
              <a:rPr lang="ja-JP" altLang="en-US" sz="2800" dirty="0" smtClean="0">
                <a:latin typeface="+mn-lt"/>
                <a:ea typeface="+mn-ea"/>
              </a:rPr>
              <a:t> とは</a:t>
            </a:r>
          </a:p>
        </p:txBody>
      </p:sp>
      <p:grpSp>
        <p:nvGrpSpPr>
          <p:cNvPr id="747549" name="Group 29"/>
          <p:cNvGrpSpPr>
            <a:grpSpLocks/>
          </p:cNvGrpSpPr>
          <p:nvPr/>
        </p:nvGrpSpPr>
        <p:grpSpPr bwMode="auto">
          <a:xfrm>
            <a:off x="685800" y="1752600"/>
            <a:ext cx="7754938" cy="2649538"/>
            <a:chOff x="432" y="1104"/>
            <a:chExt cx="4885" cy="1669"/>
          </a:xfrm>
          <a:effectLst>
            <a:outerShdw blurRad="50800" dist="38100" dir="2700000" algn="tl" rotWithShape="0">
              <a:prstClr val="black">
                <a:alpha val="40000"/>
              </a:prstClr>
            </a:outerShdw>
          </a:effectLst>
        </p:grpSpPr>
        <p:cxnSp>
          <p:nvCxnSpPr>
            <p:cNvPr id="5" name="直線コネクタ 4"/>
            <p:cNvCxnSpPr/>
            <p:nvPr/>
          </p:nvCxnSpPr>
          <p:spPr>
            <a:xfrm>
              <a:off x="432" y="1104"/>
              <a:ext cx="1440"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 name="直線コネクタ 5"/>
            <p:cNvCxnSpPr/>
            <p:nvPr/>
          </p:nvCxnSpPr>
          <p:spPr>
            <a:xfrm rot="5400000" flipH="1" flipV="1">
              <a:off x="1039" y="1217"/>
              <a:ext cx="225" cy="0"/>
            </a:xfrm>
            <a:prstGeom prst="line">
              <a:avLst/>
            </a:prstGeom>
            <a:ln w="38100" cap="rnd"/>
          </p:spPr>
          <p:style>
            <a:lnRef idx="1">
              <a:schemeClr val="accent1"/>
            </a:lnRef>
            <a:fillRef idx="0">
              <a:schemeClr val="accent1"/>
            </a:fillRef>
            <a:effectRef idx="0">
              <a:schemeClr val="accent1"/>
            </a:effectRef>
            <a:fontRef idx="minor">
              <a:schemeClr val="tx1"/>
            </a:fontRef>
          </p:style>
        </p:cxnSp>
        <p:sp>
          <p:nvSpPr>
            <p:cNvPr id="13" name="角丸四角形 12"/>
            <p:cNvSpPr/>
            <p:nvPr/>
          </p:nvSpPr>
          <p:spPr>
            <a:xfrm>
              <a:off x="445" y="1357"/>
              <a:ext cx="1440" cy="315"/>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spcBef>
                  <a:spcPct val="0"/>
                </a:spcBef>
                <a:defRPr>
                  <a:solidFill>
                    <a:schemeClr val="tx1"/>
                  </a:solidFill>
                  <a:latin typeface="Arial" charset="0"/>
                </a:defRPr>
              </a:lvl1pPr>
              <a:lvl2pPr marL="742950" indent="-285750">
                <a:spcBef>
                  <a:spcPct val="0"/>
                </a:spcBef>
                <a:defRPr>
                  <a:solidFill>
                    <a:schemeClr val="tx1"/>
                  </a:solidFill>
                  <a:latin typeface="Arial" charset="0"/>
                </a:defRPr>
              </a:lvl2pPr>
              <a:lvl3pPr marL="1143000" indent="-228600">
                <a:spcBef>
                  <a:spcPct val="0"/>
                </a:spcBef>
                <a:defRPr>
                  <a:solidFill>
                    <a:schemeClr val="tx1"/>
                  </a:solidFill>
                  <a:latin typeface="Arial" charset="0"/>
                </a:defRPr>
              </a:lvl3pPr>
              <a:lvl4pPr marL="1600200" indent="-228600">
                <a:spcBef>
                  <a:spcPct val="0"/>
                </a:spcBef>
                <a:defRPr>
                  <a:solidFill>
                    <a:schemeClr val="tx1"/>
                  </a:solidFill>
                  <a:latin typeface="Arial" charset="0"/>
                </a:defRPr>
              </a:lvl4pPr>
              <a:lvl5pPr marL="2057400" indent="-228600">
                <a:spcBef>
                  <a:spcPct val="0"/>
                </a:spcBef>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defRPr/>
              </a:pPr>
              <a:r>
                <a:rPr lang="ja-JP" altLang="en-US" sz="1800" smtClean="0">
                  <a:solidFill>
                    <a:schemeClr val="bg1"/>
                  </a:solidFill>
                  <a:latin typeface="+mn-lt"/>
                </a:rPr>
                <a:t>非同期の</a:t>
              </a:r>
            </a:p>
          </p:txBody>
        </p:sp>
        <p:cxnSp>
          <p:nvCxnSpPr>
            <p:cNvPr id="14" name="直線コネクタ 13"/>
            <p:cNvCxnSpPr/>
            <p:nvPr/>
          </p:nvCxnSpPr>
          <p:spPr>
            <a:xfrm>
              <a:off x="2016" y="1104"/>
              <a:ext cx="1080"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5" name="直線コネクタ 14"/>
            <p:cNvCxnSpPr/>
            <p:nvPr/>
          </p:nvCxnSpPr>
          <p:spPr>
            <a:xfrm rot="5400000" flipH="1" flipV="1">
              <a:off x="1821" y="1779"/>
              <a:ext cx="1350"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8" name="角丸四角形 17"/>
            <p:cNvSpPr/>
            <p:nvPr/>
          </p:nvSpPr>
          <p:spPr>
            <a:xfrm>
              <a:off x="445" y="1738"/>
              <a:ext cx="2569" cy="1035"/>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spcBef>
                  <a:spcPct val="0"/>
                </a:spcBef>
                <a:defRPr>
                  <a:solidFill>
                    <a:schemeClr val="tx1"/>
                  </a:solidFill>
                  <a:latin typeface="Arial" charset="0"/>
                </a:defRPr>
              </a:lvl1pPr>
              <a:lvl2pPr marL="742950" indent="-285750">
                <a:spcBef>
                  <a:spcPct val="0"/>
                </a:spcBef>
                <a:defRPr>
                  <a:solidFill>
                    <a:schemeClr val="tx1"/>
                  </a:solidFill>
                  <a:latin typeface="Arial" charset="0"/>
                </a:defRPr>
              </a:lvl2pPr>
              <a:lvl3pPr marL="1143000" indent="-228600">
                <a:spcBef>
                  <a:spcPct val="0"/>
                </a:spcBef>
                <a:defRPr>
                  <a:solidFill>
                    <a:schemeClr val="tx1"/>
                  </a:solidFill>
                  <a:latin typeface="Arial" charset="0"/>
                </a:defRPr>
              </a:lvl3pPr>
              <a:lvl4pPr marL="1600200" indent="-228600">
                <a:spcBef>
                  <a:spcPct val="0"/>
                </a:spcBef>
                <a:defRPr>
                  <a:solidFill>
                    <a:schemeClr val="tx1"/>
                  </a:solidFill>
                  <a:latin typeface="Arial" charset="0"/>
                </a:defRPr>
              </a:lvl4pPr>
              <a:lvl5pPr marL="2057400" indent="-228600">
                <a:spcBef>
                  <a:spcPct val="0"/>
                </a:spcBef>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defRPr/>
              </a:pPr>
              <a:r>
                <a:rPr lang="en-US" altLang="ja-JP" sz="2400" dirty="0" smtClean="0">
                  <a:solidFill>
                    <a:schemeClr val="bg1"/>
                  </a:solidFill>
                  <a:latin typeface="+mn-lt"/>
                </a:rPr>
                <a:t>JavaScript</a:t>
              </a:r>
            </a:p>
            <a:p>
              <a:pPr algn="ctr">
                <a:defRPr/>
              </a:pPr>
              <a:r>
                <a:rPr lang="ja-JP" altLang="en-US" sz="1800" dirty="0" smtClean="0">
                  <a:solidFill>
                    <a:schemeClr val="bg1"/>
                  </a:solidFill>
                  <a:latin typeface="+mn-lt"/>
                </a:rPr>
                <a:t>サーバーからダウンロードされ</a:t>
              </a:r>
            </a:p>
            <a:p>
              <a:pPr algn="ctr">
                <a:defRPr/>
              </a:pPr>
              <a:r>
                <a:rPr lang="ja-JP" altLang="en-US" sz="1800" dirty="0" smtClean="0">
                  <a:solidFill>
                    <a:schemeClr val="bg1"/>
                  </a:solidFill>
                  <a:latin typeface="+mn-lt"/>
                </a:rPr>
                <a:t>ブラウザ上で実行される</a:t>
              </a:r>
            </a:p>
            <a:p>
              <a:pPr algn="ctr">
                <a:defRPr/>
              </a:pPr>
              <a:r>
                <a:rPr lang="ja-JP" altLang="en-US" sz="1800" dirty="0" smtClean="0">
                  <a:solidFill>
                    <a:schemeClr val="bg1"/>
                  </a:solidFill>
                  <a:latin typeface="+mn-lt"/>
                </a:rPr>
                <a:t>スクリプト言語</a:t>
              </a:r>
            </a:p>
          </p:txBody>
        </p:sp>
        <p:cxnSp>
          <p:nvCxnSpPr>
            <p:cNvPr id="21" name="直線コネクタ 20"/>
            <p:cNvCxnSpPr/>
            <p:nvPr/>
          </p:nvCxnSpPr>
          <p:spPr>
            <a:xfrm>
              <a:off x="3360" y="1104"/>
              <a:ext cx="495"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rot="5400000" flipH="1" flipV="1">
              <a:off x="3288" y="1416"/>
              <a:ext cx="624" cy="0"/>
            </a:xfrm>
            <a:prstGeom prst="line">
              <a:avLst/>
            </a:prstGeom>
            <a:ln w="38100" cap="rnd"/>
          </p:spPr>
          <p:style>
            <a:lnRef idx="1">
              <a:schemeClr val="accent1"/>
            </a:lnRef>
            <a:fillRef idx="0">
              <a:schemeClr val="accent1"/>
            </a:fillRef>
            <a:effectRef idx="0">
              <a:schemeClr val="accent1"/>
            </a:effectRef>
            <a:fontRef idx="minor">
              <a:schemeClr val="tx1"/>
            </a:fontRef>
          </p:style>
        </p:cxnSp>
        <p:sp>
          <p:nvSpPr>
            <p:cNvPr id="25" name="角丸四角形 24"/>
            <p:cNvSpPr/>
            <p:nvPr/>
          </p:nvSpPr>
          <p:spPr>
            <a:xfrm>
              <a:off x="3089" y="1739"/>
              <a:ext cx="2228" cy="1026"/>
            </a:xfrm>
            <a:prstGeom prst="roundRect">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spcBef>
                  <a:spcPct val="0"/>
                </a:spcBef>
                <a:defRPr>
                  <a:solidFill>
                    <a:schemeClr val="tx1"/>
                  </a:solidFill>
                  <a:latin typeface="Arial" charset="0"/>
                </a:defRPr>
              </a:lvl1pPr>
              <a:lvl2pPr marL="742950" indent="-285750">
                <a:spcBef>
                  <a:spcPct val="0"/>
                </a:spcBef>
                <a:defRPr>
                  <a:solidFill>
                    <a:schemeClr val="tx1"/>
                  </a:solidFill>
                  <a:latin typeface="Arial" charset="0"/>
                </a:defRPr>
              </a:lvl2pPr>
              <a:lvl3pPr marL="1143000" indent="-228600">
                <a:spcBef>
                  <a:spcPct val="0"/>
                </a:spcBef>
                <a:defRPr>
                  <a:solidFill>
                    <a:schemeClr val="tx1"/>
                  </a:solidFill>
                  <a:latin typeface="Arial" charset="0"/>
                </a:defRPr>
              </a:lvl3pPr>
              <a:lvl4pPr marL="1600200" indent="-228600">
                <a:spcBef>
                  <a:spcPct val="0"/>
                </a:spcBef>
                <a:defRPr>
                  <a:solidFill>
                    <a:schemeClr val="tx1"/>
                  </a:solidFill>
                  <a:latin typeface="Arial" charset="0"/>
                </a:defRPr>
              </a:lvl4pPr>
              <a:lvl5pPr marL="2057400" indent="-228600">
                <a:spcBef>
                  <a:spcPct val="0"/>
                </a:spcBef>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defRPr/>
              </a:pPr>
              <a:r>
                <a:rPr lang="en-US" altLang="ja-JP" sz="2000" dirty="0" err="1" smtClean="0">
                  <a:solidFill>
                    <a:schemeClr val="bg1"/>
                  </a:solidFill>
                  <a:latin typeface="+mn-lt"/>
                </a:rPr>
                <a:t>eXtensible</a:t>
              </a:r>
              <a:r>
                <a:rPr lang="ja-JP" altLang="en-US" sz="2000" dirty="0" smtClean="0">
                  <a:solidFill>
                    <a:schemeClr val="bg1"/>
                  </a:solidFill>
                  <a:latin typeface="+mn-lt"/>
                </a:rPr>
                <a:t> </a:t>
              </a:r>
              <a:r>
                <a:rPr lang="en-US" altLang="ja-JP" sz="2000" dirty="0" smtClean="0">
                  <a:solidFill>
                    <a:schemeClr val="bg1"/>
                  </a:solidFill>
                  <a:latin typeface="+mn-lt"/>
                </a:rPr>
                <a:t>Markup</a:t>
              </a:r>
              <a:r>
                <a:rPr lang="ja-JP" altLang="en-US" sz="2000" dirty="0" smtClean="0">
                  <a:solidFill>
                    <a:schemeClr val="bg1"/>
                  </a:solidFill>
                  <a:latin typeface="+mn-lt"/>
                </a:rPr>
                <a:t> </a:t>
              </a:r>
              <a:r>
                <a:rPr lang="en-US" altLang="ja-JP" sz="2000" dirty="0" smtClean="0">
                  <a:solidFill>
                    <a:schemeClr val="bg1"/>
                  </a:solidFill>
                  <a:latin typeface="+mn-lt"/>
                </a:rPr>
                <a:t>Language</a:t>
              </a:r>
            </a:p>
            <a:p>
              <a:pPr algn="ctr">
                <a:defRPr/>
              </a:pPr>
              <a:r>
                <a:rPr lang="ja-JP" altLang="en-US" sz="1800" dirty="0" smtClean="0">
                  <a:solidFill>
                    <a:schemeClr val="bg1"/>
                  </a:solidFill>
                  <a:latin typeface="+mn-lt"/>
                </a:rPr>
                <a:t>ユーザー独自の拡張が可能なマークアップ言語</a:t>
              </a:r>
            </a:p>
          </p:txBody>
        </p:sp>
      </p:grpSp>
      <p:sp>
        <p:nvSpPr>
          <p:cNvPr id="63491" name="Rectangle 25"/>
          <p:cNvSpPr>
            <a:spLocks noChangeArrowheads="1"/>
          </p:cNvSpPr>
          <p:nvPr/>
        </p:nvSpPr>
        <p:spPr bwMode="auto">
          <a:xfrm>
            <a:off x="611560" y="1196975"/>
            <a:ext cx="6728060" cy="523220"/>
          </a:xfrm>
          <a:prstGeom prst="rect">
            <a:avLst/>
          </a:prstGeom>
          <a:noFill/>
          <a:ln w="9525">
            <a:noFill/>
            <a:miter lim="800000"/>
            <a:headEnd/>
            <a:tailEnd/>
          </a:ln>
          <a:effectLst/>
        </p:spPr>
        <p:txBody>
          <a:bodyPr wrap="none">
            <a:spAutoFit/>
          </a:bodyPr>
          <a:lstStyle/>
          <a:p>
            <a:r>
              <a:rPr lang="en-US" altLang="ja-JP" sz="2800" dirty="0">
                <a:solidFill>
                  <a:schemeClr val="accent1"/>
                </a:solidFill>
                <a:latin typeface="+mn-lt"/>
                <a:ea typeface="+mn-ea"/>
              </a:rPr>
              <a:t>Asynchronous  JavaScript  + XML</a:t>
            </a:r>
            <a:r>
              <a:rPr lang="ja-JP" altLang="en-US" sz="2800" dirty="0">
                <a:solidFill>
                  <a:schemeClr val="accent1"/>
                </a:solidFill>
                <a:latin typeface="+mn-lt"/>
                <a:ea typeface="+mn-ea"/>
              </a:rPr>
              <a:t> </a:t>
            </a:r>
            <a:r>
              <a:rPr lang="en-US" altLang="ja-JP" sz="2800" dirty="0">
                <a:solidFill>
                  <a:schemeClr val="accent1"/>
                </a:solidFill>
                <a:latin typeface="+mn-lt"/>
                <a:ea typeface="+mn-ea"/>
              </a:rPr>
              <a:t>= Ajax</a:t>
            </a:r>
            <a:endParaRPr lang="ja-JP" altLang="en-US" sz="2800" dirty="0">
              <a:solidFill>
                <a:schemeClr val="accent1"/>
              </a:solidFill>
              <a:latin typeface="+mn-lt"/>
              <a:ea typeface="+mn-ea"/>
            </a:endParaRPr>
          </a:p>
        </p:txBody>
      </p:sp>
      <p:sp>
        <p:nvSpPr>
          <p:cNvPr id="6" name="角丸四角形 5"/>
          <p:cNvSpPr/>
          <p:nvPr/>
        </p:nvSpPr>
        <p:spPr>
          <a:xfrm>
            <a:off x="727647" y="4509120"/>
            <a:ext cx="7703923" cy="1643063"/>
          </a:xfrm>
          <a:prstGeom prst="roundRect">
            <a:avLst>
              <a:gd name="adj" fmla="val 0"/>
            </a:avLst>
          </a:prstGeom>
          <a:solidFill>
            <a:schemeClr val="accent3"/>
          </a:solidFill>
          <a:ln/>
          <a:effectLst>
            <a:outerShdw blurRad="50800" dist="38100" dir="2700000" algn="tl"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anchor="ctr"/>
          <a:lstStyle>
            <a:lvl1pPr>
              <a:spcBef>
                <a:spcPct val="0"/>
              </a:spcBef>
              <a:defRPr>
                <a:solidFill>
                  <a:schemeClr val="tx1"/>
                </a:solidFill>
                <a:latin typeface="Arial" charset="0"/>
              </a:defRPr>
            </a:lvl1pPr>
            <a:lvl2pPr marL="742950" indent="-285750">
              <a:spcBef>
                <a:spcPct val="0"/>
              </a:spcBef>
              <a:defRPr>
                <a:solidFill>
                  <a:schemeClr val="tx1"/>
                </a:solidFill>
                <a:latin typeface="Arial" charset="0"/>
              </a:defRPr>
            </a:lvl2pPr>
            <a:lvl3pPr marL="1143000" indent="-228600">
              <a:spcBef>
                <a:spcPct val="0"/>
              </a:spcBef>
              <a:defRPr>
                <a:solidFill>
                  <a:schemeClr val="tx1"/>
                </a:solidFill>
                <a:latin typeface="Arial" charset="0"/>
              </a:defRPr>
            </a:lvl3pPr>
            <a:lvl4pPr marL="1600200" indent="-228600">
              <a:spcBef>
                <a:spcPct val="0"/>
              </a:spcBef>
              <a:defRPr>
                <a:solidFill>
                  <a:schemeClr val="tx1"/>
                </a:solidFill>
                <a:latin typeface="Arial" charset="0"/>
              </a:defRPr>
            </a:lvl4pPr>
            <a:lvl5pPr marL="2057400" indent="-228600">
              <a:spcBef>
                <a:spcPct val="0"/>
              </a:spcBef>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defRPr/>
            </a:pPr>
            <a:r>
              <a:rPr lang="en-US" altLang="ja-JP" sz="2400" dirty="0" smtClean="0">
                <a:solidFill>
                  <a:schemeClr val="bg1"/>
                </a:solidFill>
                <a:latin typeface="+mn-lt"/>
                <a:cs typeface="Arial" pitchFamily="34" charset="0"/>
              </a:rPr>
              <a:t>Flash</a:t>
            </a:r>
            <a:r>
              <a:rPr lang="ja-JP" altLang="en-US" sz="2400" dirty="0" smtClean="0">
                <a:solidFill>
                  <a:schemeClr val="bg1"/>
                </a:solidFill>
                <a:latin typeface="+mn-lt"/>
                <a:cs typeface="Arial" pitchFamily="34" charset="0"/>
              </a:rPr>
              <a:t>などのプラグインを使わず、</a:t>
            </a:r>
            <a:endParaRPr lang="en-US" altLang="ja-JP" sz="2400" dirty="0" smtClean="0">
              <a:solidFill>
                <a:schemeClr val="bg1"/>
              </a:solidFill>
              <a:latin typeface="+mn-lt"/>
              <a:cs typeface="Arial" pitchFamily="34" charset="0"/>
            </a:endParaRPr>
          </a:p>
          <a:p>
            <a:pPr algn="ctr">
              <a:defRPr/>
            </a:pPr>
            <a:r>
              <a:rPr lang="en-US" altLang="ja-JP" sz="2400" dirty="0" smtClean="0">
                <a:solidFill>
                  <a:schemeClr val="bg1"/>
                </a:solidFill>
                <a:latin typeface="+mn-lt"/>
                <a:cs typeface="Arial" pitchFamily="34" charset="0"/>
              </a:rPr>
              <a:t>Web</a:t>
            </a:r>
            <a:r>
              <a:rPr lang="ja-JP" altLang="en-US" sz="2400" dirty="0" smtClean="0">
                <a:solidFill>
                  <a:schemeClr val="bg1"/>
                </a:solidFill>
                <a:latin typeface="+mn-lt"/>
                <a:cs typeface="Arial" pitchFamily="34" charset="0"/>
              </a:rPr>
              <a:t> ブラウザ単独で、</a:t>
            </a:r>
            <a:r>
              <a:rPr lang="en-US" altLang="ja-JP" sz="2400" dirty="0" smtClean="0">
                <a:solidFill>
                  <a:schemeClr val="bg1"/>
                </a:solidFill>
                <a:latin typeface="+mn-lt"/>
                <a:cs typeface="Arial" pitchFamily="34" charset="0"/>
              </a:rPr>
              <a:t>PC</a:t>
            </a:r>
            <a:r>
              <a:rPr lang="ja-JP" altLang="en-US" sz="2400" dirty="0" smtClean="0">
                <a:solidFill>
                  <a:schemeClr val="bg1"/>
                </a:solidFill>
                <a:latin typeface="+mn-lt"/>
                <a:cs typeface="Arial" pitchFamily="34" charset="0"/>
              </a:rPr>
              <a:t>にインストールされた</a:t>
            </a:r>
          </a:p>
          <a:p>
            <a:pPr algn="ctr">
              <a:defRPr/>
            </a:pPr>
            <a:r>
              <a:rPr lang="ja-JP" altLang="en-US" sz="2400" dirty="0" smtClean="0">
                <a:solidFill>
                  <a:schemeClr val="bg1"/>
                </a:solidFill>
                <a:latin typeface="+mn-lt"/>
                <a:cs typeface="Arial" pitchFamily="34" charset="0"/>
              </a:rPr>
              <a:t>アプリケーション並みの操作性を実現</a:t>
            </a:r>
          </a:p>
        </p:txBody>
      </p:sp>
    </p:spTree>
    <p:extLst>
      <p:ext uri="{BB962C8B-B14F-4D97-AF65-F5344CB8AC3E}">
        <p14:creationId xmlns:p14="http://schemas.microsoft.com/office/powerpoint/2010/main" val="783401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747549"/>
                                        </p:tgtEl>
                                        <p:attrNameLst>
                                          <p:attrName>style.visibility</p:attrName>
                                        </p:attrNameLst>
                                      </p:cBhvr>
                                      <p:to>
                                        <p:strVal val="visible"/>
                                      </p:to>
                                    </p:set>
                                    <p:animEffect transition="in" filter="wipe(up)">
                                      <p:cBhvr>
                                        <p:cTn id="7" dur="500"/>
                                        <p:tgtEl>
                                          <p:spTgt spid="74754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タイトル 1"/>
          <p:cNvSpPr>
            <a:spLocks noGrp="1"/>
          </p:cNvSpPr>
          <p:nvPr>
            <p:ph type="title"/>
          </p:nvPr>
        </p:nvSpPr>
        <p:spPr/>
        <p:txBody>
          <a:bodyPr/>
          <a:lstStyle/>
          <a:p>
            <a:r>
              <a:rPr lang="ja-JP" altLang="en-US" smtClean="0">
                <a:latin typeface="Arial" charset="0"/>
              </a:rPr>
              <a:t>昔の地図サイト</a:t>
            </a:r>
          </a:p>
        </p:txBody>
      </p:sp>
      <p:pic>
        <p:nvPicPr>
          <p:cNvPr id="44035" name="Picture 3"/>
          <p:cNvPicPr>
            <a:picLocks noChangeAspect="1" noChangeArrowheads="1"/>
          </p:cNvPicPr>
          <p:nvPr/>
        </p:nvPicPr>
        <p:blipFill>
          <a:blip r:embed="rId3"/>
          <a:srcRect/>
          <a:stretch>
            <a:fillRect/>
          </a:stretch>
        </p:blipFill>
        <p:spPr bwMode="auto">
          <a:xfrm>
            <a:off x="457200" y="1074820"/>
            <a:ext cx="8343900" cy="5114925"/>
          </a:xfrm>
          <a:prstGeom prst="rect">
            <a:avLst/>
          </a:prstGeom>
          <a:noFill/>
          <a:ln w="9525">
            <a:noFill/>
            <a:miter lim="800000"/>
            <a:headEnd/>
            <a:tailEnd/>
          </a:ln>
          <a:effectLst>
            <a:outerShdw blurRad="63500" sx="102000" sy="102000" algn="ctr" rotWithShape="0">
              <a:prstClr val="black">
                <a:alpha val="40000"/>
              </a:prstClr>
            </a:outerShdw>
          </a:effectLst>
        </p:spPr>
      </p:pic>
      <p:sp>
        <p:nvSpPr>
          <p:cNvPr id="5" name="正方形/長方形 4"/>
          <p:cNvSpPr/>
          <p:nvPr/>
        </p:nvSpPr>
        <p:spPr bwMode="auto">
          <a:xfrm>
            <a:off x="467544" y="1412776"/>
            <a:ext cx="1440160" cy="576064"/>
          </a:xfrm>
          <a:prstGeom prst="rect">
            <a:avLst/>
          </a:prstGeom>
          <a:solidFill>
            <a:schemeClr val="bg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smtClean="0">
              <a:ln>
                <a:noFill/>
              </a:ln>
              <a:solidFill>
                <a:srgbClr val="484848"/>
              </a:solidFill>
              <a:effectLst/>
              <a:latin typeface="+mn-lt"/>
              <a:ea typeface="+mn-ea"/>
            </a:endParaRPr>
          </a:p>
        </p:txBody>
      </p:sp>
      <p:sp>
        <p:nvSpPr>
          <p:cNvPr id="6" name="正方形/長方形 5"/>
          <p:cNvSpPr/>
          <p:nvPr/>
        </p:nvSpPr>
        <p:spPr bwMode="auto">
          <a:xfrm>
            <a:off x="467544" y="2348880"/>
            <a:ext cx="2592288" cy="1224136"/>
          </a:xfrm>
          <a:prstGeom prst="rect">
            <a:avLst/>
          </a:prstGeom>
          <a:solidFill>
            <a:schemeClr val="bg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smtClean="0">
              <a:ln>
                <a:noFill/>
              </a:ln>
              <a:solidFill>
                <a:srgbClr val="484848"/>
              </a:solidFill>
              <a:effectLst/>
              <a:latin typeface="+mn-lt"/>
              <a:ea typeface="+mn-ea"/>
            </a:endParaRPr>
          </a:p>
        </p:txBody>
      </p:sp>
      <p:sp>
        <p:nvSpPr>
          <p:cNvPr id="10" name="四方向矢印 9"/>
          <p:cNvSpPr/>
          <p:nvPr/>
        </p:nvSpPr>
        <p:spPr bwMode="auto">
          <a:xfrm>
            <a:off x="8117177" y="5539084"/>
            <a:ext cx="609600" cy="533400"/>
          </a:xfrm>
          <a:prstGeom prst="quadArrow">
            <a:avLst/>
          </a:prstGeom>
          <a:solidFill>
            <a:srgbClr val="CC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3" name="図形グループ 2"/>
          <p:cNvGrpSpPr/>
          <p:nvPr/>
        </p:nvGrpSpPr>
        <p:grpSpPr>
          <a:xfrm>
            <a:off x="457200" y="1074820"/>
            <a:ext cx="8343900" cy="5114925"/>
            <a:chOff x="-913192" y="690859"/>
            <a:chExt cx="8343900" cy="5114925"/>
          </a:xfrm>
        </p:grpSpPr>
        <p:pic>
          <p:nvPicPr>
            <p:cNvPr id="44036" name="Picture 4"/>
            <p:cNvPicPr>
              <a:picLocks noChangeAspect="1" noChangeArrowheads="1"/>
            </p:cNvPicPr>
            <p:nvPr/>
          </p:nvPicPr>
          <p:blipFill>
            <a:blip r:embed="rId4"/>
            <a:srcRect/>
            <a:stretch>
              <a:fillRect/>
            </a:stretch>
          </p:blipFill>
          <p:spPr bwMode="auto">
            <a:xfrm>
              <a:off x="-913192" y="690859"/>
              <a:ext cx="8343900" cy="5114925"/>
            </a:xfrm>
            <a:prstGeom prst="rect">
              <a:avLst/>
            </a:prstGeom>
            <a:noFill/>
            <a:ln w="9525">
              <a:noFill/>
              <a:miter lim="800000"/>
              <a:headEnd/>
              <a:tailEnd/>
            </a:ln>
            <a:effectLst>
              <a:outerShdw blurRad="63500" sx="102000" sy="102000" algn="ctr" rotWithShape="0">
                <a:prstClr val="black">
                  <a:alpha val="40000"/>
                </a:prstClr>
              </a:outerShdw>
            </a:effectLst>
          </p:spPr>
        </p:pic>
        <p:sp>
          <p:nvSpPr>
            <p:cNvPr id="11" name="四方向矢印 10"/>
            <p:cNvSpPr/>
            <p:nvPr/>
          </p:nvSpPr>
          <p:spPr bwMode="auto">
            <a:xfrm>
              <a:off x="6745577" y="5158084"/>
              <a:ext cx="609600" cy="533400"/>
            </a:xfrm>
            <a:prstGeom prst="quadArrow">
              <a:avLst/>
            </a:prstGeom>
            <a:solidFill>
              <a:srgbClr val="CC33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
        <p:nvSpPr>
          <p:cNvPr id="2" name="正方形/長方形 1"/>
          <p:cNvSpPr/>
          <p:nvPr/>
        </p:nvSpPr>
        <p:spPr>
          <a:xfrm>
            <a:off x="520482" y="2348880"/>
            <a:ext cx="2539350" cy="905764"/>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p:cNvSpPr/>
          <p:nvPr/>
        </p:nvSpPr>
        <p:spPr>
          <a:xfrm>
            <a:off x="467545" y="1363465"/>
            <a:ext cx="1600503" cy="905764"/>
          </a:xfrm>
          <a:prstGeom prst="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テキスト ボックス 3"/>
          <p:cNvSpPr txBox="1"/>
          <p:nvPr/>
        </p:nvSpPr>
        <p:spPr>
          <a:xfrm>
            <a:off x="721735" y="1498941"/>
            <a:ext cx="1107996" cy="646331"/>
          </a:xfrm>
          <a:prstGeom prst="rect">
            <a:avLst/>
          </a:prstGeom>
          <a:noFill/>
        </p:spPr>
        <p:txBody>
          <a:bodyPr wrap="none" rtlCol="0">
            <a:spAutoFit/>
          </a:bodyPr>
          <a:lstStyle/>
          <a:p>
            <a:r>
              <a:rPr kumimoji="1" lang="ja-JP" altLang="en-US" b="1" dirty="0" smtClean="0">
                <a:solidFill>
                  <a:srgbClr val="0000FF"/>
                </a:solidFill>
                <a:latin typeface="メイリオ"/>
                <a:ea typeface="メイリオ"/>
                <a:cs typeface="メイリオ"/>
              </a:rPr>
              <a:t>昔の地図</a:t>
            </a:r>
            <a:endParaRPr kumimoji="1" lang="en-US" altLang="ja-JP" b="1" dirty="0" smtClean="0">
              <a:solidFill>
                <a:srgbClr val="0000FF"/>
              </a:solidFill>
              <a:latin typeface="メイリオ"/>
              <a:ea typeface="メイリオ"/>
              <a:cs typeface="メイリオ"/>
            </a:endParaRPr>
          </a:p>
          <a:p>
            <a:r>
              <a:rPr lang="ja-JP" altLang="en-US" b="1" dirty="0" smtClean="0">
                <a:solidFill>
                  <a:srgbClr val="0000FF"/>
                </a:solidFill>
                <a:latin typeface="メイリオ"/>
                <a:ea typeface="メイリオ"/>
                <a:cs typeface="メイリオ"/>
              </a:rPr>
              <a:t>サービス</a:t>
            </a:r>
            <a:endParaRPr kumimoji="1" lang="en-US" altLang="ja-JP" b="1" dirty="0" smtClean="0">
              <a:solidFill>
                <a:srgbClr val="0000FF"/>
              </a:solidFill>
              <a:latin typeface="メイリオ"/>
              <a:ea typeface="メイリオ"/>
              <a:cs typeface="メイリオ"/>
            </a:endParaRPr>
          </a:p>
        </p:txBody>
      </p:sp>
    </p:spTree>
    <p:extLst>
      <p:ext uri="{BB962C8B-B14F-4D97-AF65-F5344CB8AC3E}">
        <p14:creationId xmlns:p14="http://schemas.microsoft.com/office/powerpoint/2010/main" val="3893496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60"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71875" y="0"/>
            <a:ext cx="7458075" cy="592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6"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7188" y="1071563"/>
            <a:ext cx="8353425" cy="1171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197"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7188" y="1989138"/>
            <a:ext cx="3643312" cy="439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8" name="正方形/長方形 7"/>
          <p:cNvSpPr>
            <a:spLocks noChangeArrowheads="1"/>
          </p:cNvSpPr>
          <p:nvPr/>
        </p:nvSpPr>
        <p:spPr bwMode="auto">
          <a:xfrm>
            <a:off x="0" y="1"/>
            <a:ext cx="9144000" cy="838200"/>
          </a:xfrm>
          <a:prstGeom prst="rect">
            <a:avLst/>
          </a:prstGeom>
          <a:solidFill>
            <a:schemeClr val="bg1"/>
          </a:solidFill>
          <a:ln>
            <a:noFill/>
          </a:ln>
          <a:extLst>
            <a:ext uri="{91240B29-F687-4f45-9708-019B960494DF}">
              <a14:hiddenLine xmlns:a14="http://schemas.microsoft.com/office/drawing/2010/main" xmlns="" w="38100" algn="ctr">
                <a:solidFill>
                  <a:srgbClr val="000000"/>
                </a:solidFill>
                <a:round/>
                <a:headEnd/>
                <a:tailEnd/>
              </a14:hiddenLine>
            </a:ext>
          </a:extLst>
        </p:spPr>
        <p:txBody>
          <a:bodyPr anchor="ctr"/>
          <a:lstStyle/>
          <a:p>
            <a:pPr>
              <a:spcBef>
                <a:spcPct val="20000"/>
              </a:spcBef>
            </a:pPr>
            <a:endParaRPr kumimoji="0" lang="ja-JP" altLang="en-US" sz="1400">
              <a:solidFill>
                <a:srgbClr val="484848"/>
              </a:solidFill>
              <a:ea typeface="HG丸ｺﾞｼｯｸM-PRO" pitchFamily="50" charset="-128"/>
            </a:endParaRPr>
          </a:p>
        </p:txBody>
      </p:sp>
      <p:sp>
        <p:nvSpPr>
          <p:cNvPr id="8199" name="正方形/長方形 8"/>
          <p:cNvSpPr>
            <a:spLocks noChangeArrowheads="1"/>
          </p:cNvSpPr>
          <p:nvPr/>
        </p:nvSpPr>
        <p:spPr bwMode="auto">
          <a:xfrm>
            <a:off x="8643938" y="1071563"/>
            <a:ext cx="500062" cy="5500687"/>
          </a:xfrm>
          <a:prstGeom prst="rect">
            <a:avLst/>
          </a:prstGeom>
          <a:solidFill>
            <a:schemeClr val="bg1"/>
          </a:solidFill>
          <a:ln>
            <a:noFill/>
          </a:ln>
          <a:extLst>
            <a:ext uri="{91240B29-F687-4f45-9708-019B960494DF}">
              <a14:hiddenLine xmlns:a14="http://schemas.microsoft.com/office/drawing/2010/main" xmlns="" w="38100" algn="ctr">
                <a:solidFill>
                  <a:srgbClr val="000000"/>
                </a:solidFill>
                <a:round/>
                <a:headEnd/>
                <a:tailEnd/>
              </a14:hiddenLine>
            </a:ext>
          </a:extLst>
        </p:spPr>
        <p:txBody>
          <a:bodyPr anchor="ctr"/>
          <a:lstStyle/>
          <a:p>
            <a:pPr>
              <a:spcBef>
                <a:spcPct val="20000"/>
              </a:spcBef>
            </a:pPr>
            <a:endParaRPr kumimoji="0" lang="ja-JP" altLang="en-US" sz="1400">
              <a:solidFill>
                <a:srgbClr val="484848"/>
              </a:solidFill>
              <a:ea typeface="HG丸ｺﾞｼｯｸM-PRO" pitchFamily="50" charset="-128"/>
            </a:endParaRPr>
          </a:p>
        </p:txBody>
      </p:sp>
      <p:sp>
        <p:nvSpPr>
          <p:cNvPr id="8200" name="正方形/長方形 10"/>
          <p:cNvSpPr>
            <a:spLocks noChangeArrowheads="1"/>
          </p:cNvSpPr>
          <p:nvPr/>
        </p:nvSpPr>
        <p:spPr bwMode="auto">
          <a:xfrm>
            <a:off x="0" y="5929313"/>
            <a:ext cx="9144000" cy="714375"/>
          </a:xfrm>
          <a:prstGeom prst="rect">
            <a:avLst/>
          </a:prstGeom>
          <a:solidFill>
            <a:schemeClr val="bg1"/>
          </a:solidFill>
          <a:ln>
            <a:noFill/>
          </a:ln>
          <a:extLst>
            <a:ext uri="{91240B29-F687-4f45-9708-019B960494DF}">
              <a14:hiddenLine xmlns:a14="http://schemas.microsoft.com/office/drawing/2010/main" xmlns="" w="38100" algn="ctr">
                <a:solidFill>
                  <a:srgbClr val="000000"/>
                </a:solidFill>
                <a:round/>
                <a:headEnd/>
                <a:tailEnd/>
              </a14:hiddenLine>
            </a:ext>
          </a:extLst>
        </p:spPr>
        <p:txBody>
          <a:bodyPr anchor="ctr"/>
          <a:lstStyle/>
          <a:p>
            <a:pPr>
              <a:spcBef>
                <a:spcPct val="20000"/>
              </a:spcBef>
            </a:pPr>
            <a:endParaRPr kumimoji="0" lang="ja-JP" altLang="en-US" sz="1400">
              <a:solidFill>
                <a:srgbClr val="484848"/>
              </a:solidFill>
              <a:ea typeface="HG丸ｺﾞｼｯｸM-PRO" pitchFamily="50" charset="-128"/>
            </a:endParaRPr>
          </a:p>
        </p:txBody>
      </p:sp>
      <p:sp>
        <p:nvSpPr>
          <p:cNvPr id="12" name="Rectangle 16"/>
          <p:cNvSpPr>
            <a:spLocks noChangeArrowheads="1"/>
          </p:cNvSpPr>
          <p:nvPr/>
        </p:nvSpPr>
        <p:spPr bwMode="auto">
          <a:xfrm>
            <a:off x="0" y="-1"/>
            <a:ext cx="9144000" cy="1071563"/>
          </a:xfrm>
          <a:prstGeom prst="rect">
            <a:avLst/>
          </a:prstGeom>
          <a:solidFill>
            <a:srgbClr val="FFFFFF"/>
          </a:solidFill>
          <a:ln>
            <a:noFill/>
          </a:ln>
          <a:extLst/>
        </p:spPr>
        <p:txBody>
          <a:bodyPr wrap="none" anchor="ctr"/>
          <a:lstStyle/>
          <a:p>
            <a:endParaRPr lang="ja-JP" altLang="en-US">
              <a:solidFill>
                <a:schemeClr val="bg1"/>
              </a:solidFill>
            </a:endParaRPr>
          </a:p>
        </p:txBody>
      </p:sp>
      <p:sp>
        <p:nvSpPr>
          <p:cNvPr id="8194" name="タイトル 1"/>
          <p:cNvSpPr>
            <a:spLocks noGrp="1"/>
          </p:cNvSpPr>
          <p:nvPr>
            <p:ph type="title"/>
          </p:nvPr>
        </p:nvSpPr>
        <p:spPr/>
        <p:txBody>
          <a:bodyPr/>
          <a:lstStyle/>
          <a:p>
            <a:r>
              <a:rPr lang="en-US" altLang="ja-JP" dirty="0" smtClean="0"/>
              <a:t>Ajax</a:t>
            </a:r>
            <a:r>
              <a:rPr lang="ja-JP" altLang="en-US" dirty="0" smtClean="0"/>
              <a:t> を使った地図サイト</a:t>
            </a:r>
          </a:p>
        </p:txBody>
      </p:sp>
      <p:sp>
        <p:nvSpPr>
          <p:cNvPr id="2" name="正方形/長方形 1"/>
          <p:cNvSpPr/>
          <p:nvPr/>
        </p:nvSpPr>
        <p:spPr>
          <a:xfrm>
            <a:off x="357188" y="1071562"/>
            <a:ext cx="8353425" cy="5110670"/>
          </a:xfrm>
          <a:prstGeom prst="rect">
            <a:avLst/>
          </a:prstGeom>
          <a:noFill/>
          <a:ln>
            <a:solidFill>
              <a:schemeClr val="bg1">
                <a:lumMod val="5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 name="直線コネクタ 10"/>
          <p:cNvCxnSpPr/>
          <p:nvPr/>
        </p:nvCxnSpPr>
        <p:spPr>
          <a:xfrm>
            <a:off x="457200" y="703900"/>
            <a:ext cx="8686800" cy="6498"/>
          </a:xfrm>
          <a:prstGeom prst="line">
            <a:avLst/>
          </a:prstGeom>
          <a:ln w="12700" cmpd="sng">
            <a:solidFill>
              <a:srgbClr val="33ACBD"/>
            </a:solidFill>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0" y="703900"/>
            <a:ext cx="457200" cy="0"/>
          </a:xfrm>
          <a:prstGeom prst="line">
            <a:avLst/>
          </a:prstGeom>
          <a:ln w="12700" cmpd="sng">
            <a:solidFill>
              <a:srgbClr val="CC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6809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nodeType="clickEffect">
                                  <p:stCondLst>
                                    <p:cond delay="0"/>
                                  </p:stCondLst>
                                  <p:childTnLst>
                                    <p:animMotion origin="layout" path="M 2.5E-6 4.91329E-6 L -0.10938 0.09942 " pathEditMode="relative" rAng="0" ptsTypes="AA">
                                      <p:cBhvr>
                                        <p:cTn id="6" dur="2000" fill="hold"/>
                                        <p:tgtEl>
                                          <p:spTgt spid="45060"/>
                                        </p:tgtEl>
                                        <p:attrNameLst>
                                          <p:attrName>ppt_x</p:attrName>
                                          <p:attrName>ppt_y</p:attrName>
                                        </p:attrNameLst>
                                      </p:cBhvr>
                                      <p:rCtr x="-5469" y="497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タイトル 3"/>
          <p:cNvSpPr>
            <a:spLocks noGrp="1"/>
          </p:cNvSpPr>
          <p:nvPr>
            <p:ph type="title"/>
          </p:nvPr>
        </p:nvSpPr>
        <p:spPr/>
        <p:txBody>
          <a:bodyPr/>
          <a:lstStyle/>
          <a:p>
            <a:r>
              <a:rPr lang="en-US" altLang="ja-JP" smtClean="0">
                <a:latin typeface="Arial" charset="0"/>
              </a:rPr>
              <a:t>Ajax</a:t>
            </a:r>
            <a:r>
              <a:rPr lang="ja-JP" altLang="en-US" smtClean="0">
                <a:latin typeface="Arial" charset="0"/>
              </a:rPr>
              <a:t> の意義</a:t>
            </a:r>
          </a:p>
        </p:txBody>
      </p:sp>
      <p:pic>
        <p:nvPicPr>
          <p:cNvPr id="11267" name="Picture 4" descr="j025254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00125" y="3929063"/>
            <a:ext cx="1671638" cy="1766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角丸四角形 5"/>
          <p:cNvSpPr/>
          <p:nvPr/>
        </p:nvSpPr>
        <p:spPr>
          <a:xfrm>
            <a:off x="285750" y="1285875"/>
            <a:ext cx="3214688" cy="1643063"/>
          </a:xfrm>
          <a:prstGeom prst="roundRect">
            <a:avLst>
              <a:gd name="adj" fmla="val 0"/>
            </a:avLst>
          </a:prstGeom>
          <a:solidFill>
            <a:schemeClr val="accent4"/>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400" dirty="0" smtClean="0">
                <a:solidFill>
                  <a:schemeClr val="bg1"/>
                </a:solidFill>
                <a:latin typeface="+mj-lt"/>
                <a:ea typeface="+mj-ea"/>
              </a:rPr>
              <a:t>標準の</a:t>
            </a:r>
            <a:r>
              <a:rPr lang="en-US" altLang="ja-JP" sz="2400" dirty="0" smtClean="0">
                <a:solidFill>
                  <a:schemeClr val="bg1"/>
                </a:solidFill>
                <a:latin typeface="+mj-lt"/>
                <a:ea typeface="+mj-ea"/>
              </a:rPr>
              <a:t>Web</a:t>
            </a:r>
            <a:r>
              <a:rPr lang="ja-JP" altLang="en-US" sz="2400" dirty="0" smtClean="0">
                <a:solidFill>
                  <a:schemeClr val="bg1"/>
                </a:solidFill>
                <a:latin typeface="+mj-lt"/>
                <a:ea typeface="+mj-ea"/>
              </a:rPr>
              <a:t> ブラウザで独立</a:t>
            </a:r>
            <a:r>
              <a:rPr lang="ja-JP" altLang="en-US" sz="2400" dirty="0">
                <a:solidFill>
                  <a:schemeClr val="bg1"/>
                </a:solidFill>
                <a:latin typeface="+mj-lt"/>
                <a:ea typeface="+mj-ea"/>
              </a:rPr>
              <a:t>アプリ並み</a:t>
            </a:r>
            <a:r>
              <a:rPr lang="ja-JP" altLang="en-US" sz="2400" dirty="0" smtClean="0">
                <a:solidFill>
                  <a:schemeClr val="bg1"/>
                </a:solidFill>
                <a:latin typeface="+mj-lt"/>
                <a:ea typeface="+mj-ea"/>
              </a:rPr>
              <a:t>の操作性</a:t>
            </a:r>
            <a:r>
              <a:rPr lang="ja-JP" altLang="en-US" sz="2400" dirty="0">
                <a:solidFill>
                  <a:schemeClr val="bg1"/>
                </a:solidFill>
                <a:latin typeface="+mj-lt"/>
                <a:ea typeface="+mj-ea"/>
              </a:rPr>
              <a:t>を実現できる</a:t>
            </a:r>
          </a:p>
        </p:txBody>
      </p:sp>
      <p:grpSp>
        <p:nvGrpSpPr>
          <p:cNvPr id="2" name="グループ化 14"/>
          <p:cNvGrpSpPr>
            <a:grpSpLocks/>
          </p:cNvGrpSpPr>
          <p:nvPr/>
        </p:nvGrpSpPr>
        <p:grpSpPr bwMode="auto">
          <a:xfrm>
            <a:off x="3500439" y="1285875"/>
            <a:ext cx="5357812" cy="1643063"/>
            <a:chOff x="3500431" y="1285860"/>
            <a:chExt cx="5357849" cy="1643074"/>
          </a:xfrm>
        </p:grpSpPr>
        <p:sp>
          <p:nvSpPr>
            <p:cNvPr id="7" name="角丸四角形 6"/>
            <p:cNvSpPr/>
            <p:nvPr/>
          </p:nvSpPr>
          <p:spPr>
            <a:xfrm>
              <a:off x="4000496" y="1285860"/>
              <a:ext cx="4857784" cy="1643074"/>
            </a:xfrm>
            <a:prstGeom prst="roundRect">
              <a:avLst>
                <a:gd name="adj" fmla="val 0"/>
              </a:avLst>
            </a:prstGeom>
            <a:solidFill>
              <a:schemeClr val="accent4"/>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400" dirty="0" smtClean="0">
                  <a:solidFill>
                    <a:schemeClr val="bg1"/>
                  </a:solidFill>
                  <a:latin typeface="+mj-lt"/>
                  <a:ea typeface="+mj-ea"/>
                </a:rPr>
                <a:t>クライアントアプリやプラグイン無しで高度な対話型の</a:t>
              </a:r>
              <a:endParaRPr lang="en-US" altLang="ja-JP" sz="2400" dirty="0" smtClean="0">
                <a:solidFill>
                  <a:schemeClr val="bg1"/>
                </a:solidFill>
                <a:latin typeface="+mj-lt"/>
                <a:ea typeface="+mj-ea"/>
              </a:endParaRPr>
            </a:p>
            <a:p>
              <a:pPr algn="ctr">
                <a:defRPr/>
              </a:pPr>
              <a:r>
                <a:rPr lang="ja-JP" altLang="en-US" sz="2400" dirty="0" smtClean="0">
                  <a:solidFill>
                    <a:schemeClr val="bg1"/>
                  </a:solidFill>
                  <a:latin typeface="+mj-lt"/>
                  <a:ea typeface="+mj-ea"/>
                </a:rPr>
                <a:t>システムを構築可能</a:t>
              </a:r>
              <a:endParaRPr lang="ja-JP" altLang="en-US" sz="2400" dirty="0">
                <a:solidFill>
                  <a:schemeClr val="bg1"/>
                </a:solidFill>
                <a:latin typeface="+mj-lt"/>
                <a:ea typeface="+mj-ea"/>
              </a:endParaRPr>
            </a:p>
          </p:txBody>
        </p:sp>
        <p:sp>
          <p:nvSpPr>
            <p:cNvPr id="8" name="右矢印 7"/>
            <p:cNvSpPr/>
            <p:nvPr/>
          </p:nvSpPr>
          <p:spPr bwMode="auto">
            <a:xfrm>
              <a:off x="3500431" y="1643050"/>
              <a:ext cx="500065" cy="928693"/>
            </a:xfrm>
            <a:prstGeom prst="rightArrow">
              <a:avLst/>
            </a:prstGeom>
            <a:solidFill>
              <a:schemeClr val="accent4"/>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j-lt"/>
                <a:ea typeface="+mj-ea"/>
              </a:endParaRPr>
            </a:p>
          </p:txBody>
        </p:sp>
      </p:grpSp>
      <p:grpSp>
        <p:nvGrpSpPr>
          <p:cNvPr id="3" name="グループ化 14"/>
          <p:cNvGrpSpPr>
            <a:grpSpLocks/>
          </p:cNvGrpSpPr>
          <p:nvPr/>
        </p:nvGrpSpPr>
        <p:grpSpPr bwMode="auto">
          <a:xfrm>
            <a:off x="4000500" y="2928938"/>
            <a:ext cx="4857750" cy="2071687"/>
            <a:chOff x="4000500" y="2928938"/>
            <a:chExt cx="4857750" cy="2071687"/>
          </a:xfrm>
        </p:grpSpPr>
        <p:sp>
          <p:nvSpPr>
            <p:cNvPr id="11" name="角丸四角形 10"/>
            <p:cNvSpPr/>
            <p:nvPr/>
          </p:nvSpPr>
          <p:spPr bwMode="auto">
            <a:xfrm>
              <a:off x="4000500" y="4429125"/>
              <a:ext cx="4857750" cy="571500"/>
            </a:xfrm>
            <a:prstGeom prst="roundRect">
              <a:avLst>
                <a:gd name="adj" fmla="val 0"/>
              </a:avLst>
            </a:prstGeom>
            <a:solidFill>
              <a:srgbClr val="00B050"/>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000" dirty="0">
                  <a:solidFill>
                    <a:schemeClr val="bg1"/>
                  </a:solidFill>
                  <a:latin typeface="+mj-lt"/>
                  <a:ea typeface="+mj-ea"/>
                </a:rPr>
                <a:t>クラウド コンピューティング</a:t>
              </a:r>
            </a:p>
          </p:txBody>
        </p:sp>
        <p:sp>
          <p:nvSpPr>
            <p:cNvPr id="9" name="右矢印 8"/>
            <p:cNvSpPr/>
            <p:nvPr/>
          </p:nvSpPr>
          <p:spPr bwMode="auto">
            <a:xfrm rot="5400000">
              <a:off x="5679280" y="2607470"/>
              <a:ext cx="1500189" cy="2143125"/>
            </a:xfrm>
            <a:prstGeom prst="rightArrow">
              <a:avLst>
                <a:gd name="adj1" fmla="val 50000"/>
                <a:gd name="adj2" fmla="val 23286"/>
              </a:avLst>
            </a:prstGeom>
            <a:solidFill>
              <a:srgbClr val="00B050"/>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j-lt"/>
                <a:ea typeface="+mj-ea"/>
              </a:endParaRPr>
            </a:p>
          </p:txBody>
        </p:sp>
      </p:grpSp>
      <p:sp>
        <p:nvSpPr>
          <p:cNvPr id="10" name="角丸四角形 9"/>
          <p:cNvSpPr/>
          <p:nvPr/>
        </p:nvSpPr>
        <p:spPr bwMode="auto">
          <a:xfrm>
            <a:off x="4000500" y="3214686"/>
            <a:ext cx="4857750" cy="785818"/>
          </a:xfrm>
          <a:prstGeom prst="roundRect">
            <a:avLst>
              <a:gd name="adj" fmla="val 0"/>
            </a:avLst>
          </a:prstGeom>
          <a:solidFill>
            <a:schemeClr val="accent4"/>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2000" dirty="0" smtClean="0">
                <a:solidFill>
                  <a:schemeClr val="bg1"/>
                </a:solidFill>
                <a:latin typeface="+mj-lt"/>
                <a:ea typeface="+mj-ea"/>
              </a:rPr>
              <a:t>Web</a:t>
            </a:r>
            <a:r>
              <a:rPr lang="ja-JP" altLang="en-US" sz="2000" dirty="0" smtClean="0">
                <a:solidFill>
                  <a:schemeClr val="bg1"/>
                </a:solidFill>
                <a:latin typeface="+mj-lt"/>
                <a:ea typeface="+mj-ea"/>
              </a:rPr>
              <a:t>システム</a:t>
            </a:r>
            <a:r>
              <a:rPr lang="en-US" altLang="ja-JP" sz="2000" dirty="0" smtClean="0">
                <a:solidFill>
                  <a:schemeClr val="bg1"/>
                </a:solidFill>
                <a:latin typeface="+mj-lt"/>
                <a:ea typeface="+mj-ea"/>
              </a:rPr>
              <a:t>/Web</a:t>
            </a:r>
            <a:r>
              <a:rPr lang="ja-JP" altLang="en-US" sz="2000" dirty="0" smtClean="0">
                <a:solidFill>
                  <a:schemeClr val="bg1"/>
                </a:solidFill>
                <a:latin typeface="+mj-lt"/>
                <a:ea typeface="+mj-ea"/>
              </a:rPr>
              <a:t>アプリ</a:t>
            </a:r>
            <a:r>
              <a:rPr lang="en-US" altLang="ja-JP" sz="2000" dirty="0" smtClean="0">
                <a:solidFill>
                  <a:schemeClr val="bg1"/>
                </a:solidFill>
                <a:latin typeface="+mj-lt"/>
                <a:ea typeface="+mj-ea"/>
              </a:rPr>
              <a:t>/Web</a:t>
            </a:r>
            <a:r>
              <a:rPr lang="ja-JP" altLang="en-US" sz="2000" dirty="0" smtClean="0">
                <a:solidFill>
                  <a:schemeClr val="bg1"/>
                </a:solidFill>
                <a:latin typeface="+mj-lt"/>
                <a:ea typeface="+mj-ea"/>
              </a:rPr>
              <a:t>サービスの</a:t>
            </a:r>
            <a:r>
              <a:rPr lang="en-US" altLang="ja-JP" sz="2000" dirty="0" smtClean="0">
                <a:solidFill>
                  <a:schemeClr val="bg1"/>
                </a:solidFill>
                <a:latin typeface="+mj-lt"/>
                <a:ea typeface="+mj-ea"/>
              </a:rPr>
              <a:t>UI</a:t>
            </a:r>
            <a:r>
              <a:rPr lang="ja-JP" altLang="en-US" sz="2000" dirty="0" smtClean="0">
                <a:solidFill>
                  <a:schemeClr val="bg1"/>
                </a:solidFill>
                <a:latin typeface="+mj-lt"/>
                <a:ea typeface="+mj-ea"/>
              </a:rPr>
              <a:t>を劇的に改善</a:t>
            </a:r>
            <a:endParaRPr lang="ja-JP" altLang="en-US" sz="2000" dirty="0">
              <a:solidFill>
                <a:schemeClr val="bg1"/>
              </a:solidFill>
              <a:latin typeface="+mj-lt"/>
              <a:ea typeface="+mj-ea"/>
            </a:endParaRPr>
          </a:p>
        </p:txBody>
      </p:sp>
      <p:grpSp>
        <p:nvGrpSpPr>
          <p:cNvPr id="4" name="グループ化 16"/>
          <p:cNvGrpSpPr>
            <a:grpSpLocks/>
          </p:cNvGrpSpPr>
          <p:nvPr/>
        </p:nvGrpSpPr>
        <p:grpSpPr bwMode="auto">
          <a:xfrm>
            <a:off x="4000500" y="5000622"/>
            <a:ext cx="4857750" cy="1143001"/>
            <a:chOff x="4000496" y="5000633"/>
            <a:chExt cx="4857756" cy="1142992"/>
          </a:xfrm>
        </p:grpSpPr>
        <p:sp>
          <p:nvSpPr>
            <p:cNvPr id="13" name="正方形/長方形 12"/>
            <p:cNvSpPr/>
            <p:nvPr/>
          </p:nvSpPr>
          <p:spPr bwMode="auto">
            <a:xfrm>
              <a:off x="4000496" y="5395919"/>
              <a:ext cx="4857756" cy="74770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latin typeface="+mj-lt"/>
                  <a:ea typeface="+mj-ea"/>
                </a:rPr>
                <a:t>クラウドのクライアントとしての</a:t>
              </a:r>
              <a:endParaRPr lang="en-US" altLang="ja-JP" dirty="0">
                <a:solidFill>
                  <a:schemeClr val="bg1"/>
                </a:solidFill>
                <a:latin typeface="+mj-lt"/>
                <a:ea typeface="+mj-ea"/>
              </a:endParaRPr>
            </a:p>
            <a:p>
              <a:pPr algn="ctr">
                <a:defRPr/>
              </a:pPr>
              <a:r>
                <a:rPr lang="en-US" altLang="ja-JP" dirty="0">
                  <a:solidFill>
                    <a:schemeClr val="bg1"/>
                  </a:solidFill>
                  <a:latin typeface="+mj-lt"/>
                  <a:ea typeface="+mj-ea"/>
                </a:rPr>
                <a:t>Web</a:t>
              </a:r>
              <a:r>
                <a:rPr lang="ja-JP" altLang="en-US" dirty="0">
                  <a:solidFill>
                    <a:schemeClr val="bg1"/>
                  </a:solidFill>
                  <a:latin typeface="+mj-lt"/>
                  <a:ea typeface="+mj-ea"/>
                </a:rPr>
                <a:t> ブラウザーの重要性が増大</a:t>
              </a:r>
            </a:p>
          </p:txBody>
        </p:sp>
        <p:sp>
          <p:nvSpPr>
            <p:cNvPr id="12297" name="下矢印 9"/>
            <p:cNvSpPr>
              <a:spLocks noChangeArrowheads="1"/>
            </p:cNvSpPr>
            <p:nvPr/>
          </p:nvSpPr>
          <p:spPr bwMode="auto">
            <a:xfrm>
              <a:off x="5286380" y="5000633"/>
              <a:ext cx="2286016" cy="395286"/>
            </a:xfrm>
            <a:prstGeom prst="downArrow">
              <a:avLst>
                <a:gd name="adj1" fmla="val 50000"/>
                <a:gd name="adj2" fmla="val 50000"/>
              </a:avLst>
            </a:prstGeom>
            <a:solidFill>
              <a:schemeClr val="accent3"/>
            </a:solidFill>
            <a:ln w="38100" algn="ctr">
              <a:noFill/>
              <a:round/>
              <a:headEnd/>
              <a:tailEnd/>
            </a:ln>
          </p:spPr>
          <p:txBody>
            <a:bodyPr anchor="ctr"/>
            <a:lstStyle/>
            <a:p>
              <a:pPr>
                <a:spcBef>
                  <a:spcPct val="20000"/>
                </a:spcBef>
                <a:defRPr/>
              </a:pPr>
              <a:endParaRPr kumimoji="0" lang="ja-JP" altLang="en-US" sz="1100">
                <a:solidFill>
                  <a:srgbClr val="484848"/>
                </a:solidFill>
                <a:latin typeface="+mj-lt"/>
                <a:ea typeface="+mj-ea"/>
              </a:endParaRPr>
            </a:p>
          </p:txBody>
        </p:sp>
      </p:grpSp>
    </p:spTree>
    <p:extLst>
      <p:ext uri="{BB962C8B-B14F-4D97-AF65-F5344CB8AC3E}">
        <p14:creationId xmlns:p14="http://schemas.microsoft.com/office/powerpoint/2010/main" val="549140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16"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up)">
                                      <p:cBhvr>
                                        <p:cTn id="18" dur="500"/>
                                        <p:tgtEl>
                                          <p:spTgt spid="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up)">
                                      <p:cBhvr>
                                        <p:cTn id="2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bwMode="auto">
          <a:xfrm>
            <a:off x="532793" y="1571417"/>
            <a:ext cx="8075240" cy="573273"/>
          </a:xfrm>
          <a:prstGeom prst="rect">
            <a:avLst/>
          </a:prstGeom>
          <a:solidFill>
            <a:srgbClr val="FFFBD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sz="3200" b="0" i="0" u="none" strike="noStrike" cap="none" normalizeH="0" dirty="0" smtClean="0">
                <a:ln>
                  <a:noFill/>
                </a:ln>
                <a:solidFill>
                  <a:srgbClr val="3366FF"/>
                </a:solidFill>
                <a:effectLst/>
                <a:latin typeface="+mn-lt"/>
                <a:ea typeface="+mn-ea"/>
              </a:rPr>
              <a:t>  Mozilla Firefox</a:t>
            </a:r>
            <a:endParaRPr kumimoji="0" lang="ja-JP" altLang="en-US" sz="3200" b="0" i="0" u="none" strike="noStrike" cap="none" normalizeH="0" dirty="0" smtClean="0">
              <a:ln>
                <a:noFill/>
              </a:ln>
              <a:solidFill>
                <a:srgbClr val="3366FF"/>
              </a:solidFill>
              <a:effectLst/>
              <a:latin typeface="+mn-lt"/>
              <a:ea typeface="+mn-ea"/>
            </a:endParaRPr>
          </a:p>
        </p:txBody>
      </p:sp>
      <p:sp>
        <p:nvSpPr>
          <p:cNvPr id="15" name="正方形/長方形 14"/>
          <p:cNvSpPr/>
          <p:nvPr/>
        </p:nvSpPr>
        <p:spPr bwMode="auto">
          <a:xfrm>
            <a:off x="532793" y="2234186"/>
            <a:ext cx="8075240" cy="573273"/>
          </a:xfrm>
          <a:prstGeom prst="rect">
            <a:avLst/>
          </a:prstGeom>
          <a:solidFill>
            <a:srgbClr val="FFFBD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sz="3200" b="0" i="0" u="none" strike="noStrike" cap="none" normalizeH="0" dirty="0" smtClean="0">
                <a:ln>
                  <a:noFill/>
                </a:ln>
                <a:solidFill>
                  <a:srgbClr val="3366FF"/>
                </a:solidFill>
                <a:effectLst/>
                <a:latin typeface="+mn-lt"/>
                <a:ea typeface="+mn-ea"/>
              </a:rPr>
              <a:t>  Apple Safari</a:t>
            </a:r>
            <a:endParaRPr kumimoji="0" lang="ja-JP" altLang="en-US" sz="3200" b="0" i="0" u="none" strike="noStrike" cap="none" normalizeH="0" dirty="0" smtClean="0">
              <a:ln>
                <a:noFill/>
              </a:ln>
              <a:solidFill>
                <a:srgbClr val="3366FF"/>
              </a:solidFill>
              <a:effectLst/>
              <a:latin typeface="+mn-lt"/>
              <a:ea typeface="+mn-ea"/>
            </a:endParaRPr>
          </a:p>
        </p:txBody>
      </p:sp>
      <p:sp>
        <p:nvSpPr>
          <p:cNvPr id="16" name="正方形/長方形 15"/>
          <p:cNvSpPr/>
          <p:nvPr/>
        </p:nvSpPr>
        <p:spPr bwMode="auto">
          <a:xfrm>
            <a:off x="532793" y="2896955"/>
            <a:ext cx="8075240" cy="573273"/>
          </a:xfrm>
          <a:prstGeom prst="rect">
            <a:avLst/>
          </a:prstGeom>
          <a:solidFill>
            <a:srgbClr val="FFFBD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sz="3200" b="0" i="0" u="none" strike="noStrike" cap="none" normalizeH="0" dirty="0" smtClean="0">
                <a:ln>
                  <a:noFill/>
                </a:ln>
                <a:solidFill>
                  <a:srgbClr val="3366FF"/>
                </a:solidFill>
                <a:effectLst/>
                <a:latin typeface="+mn-lt"/>
                <a:ea typeface="+mn-ea"/>
              </a:rPr>
              <a:t>  Google Chrome</a:t>
            </a:r>
            <a:endParaRPr kumimoji="0" lang="ja-JP" altLang="en-US" sz="3200" b="0" i="0" u="none" strike="noStrike" cap="none" normalizeH="0" dirty="0" smtClean="0">
              <a:ln>
                <a:noFill/>
              </a:ln>
              <a:solidFill>
                <a:srgbClr val="3366FF"/>
              </a:solidFill>
              <a:effectLst/>
              <a:latin typeface="+mn-lt"/>
              <a:ea typeface="+mn-ea"/>
            </a:endParaRPr>
          </a:p>
        </p:txBody>
      </p:sp>
      <p:sp>
        <p:nvSpPr>
          <p:cNvPr id="17" name="正方形/長方形 16"/>
          <p:cNvSpPr/>
          <p:nvPr/>
        </p:nvSpPr>
        <p:spPr bwMode="auto">
          <a:xfrm>
            <a:off x="532793" y="3559724"/>
            <a:ext cx="8075240" cy="573273"/>
          </a:xfrm>
          <a:prstGeom prst="rect">
            <a:avLst/>
          </a:prstGeom>
          <a:solidFill>
            <a:srgbClr val="FFFBD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sz="3200" b="0" i="0" u="none" strike="noStrike" cap="none" normalizeH="0" dirty="0" smtClean="0">
                <a:ln>
                  <a:noFill/>
                </a:ln>
                <a:solidFill>
                  <a:srgbClr val="3366FF"/>
                </a:solidFill>
                <a:effectLst/>
                <a:latin typeface="+mn-lt"/>
                <a:ea typeface="+mn-ea"/>
              </a:rPr>
              <a:t>  Opera Software OPERA</a:t>
            </a:r>
            <a:endParaRPr kumimoji="0" lang="ja-JP" altLang="en-US" sz="3200" b="0" i="0" u="none" strike="noStrike" cap="none" normalizeH="0" dirty="0" smtClean="0">
              <a:ln>
                <a:noFill/>
              </a:ln>
              <a:solidFill>
                <a:srgbClr val="3366FF"/>
              </a:solidFill>
              <a:effectLst/>
              <a:latin typeface="+mn-lt"/>
              <a:ea typeface="+mn-ea"/>
            </a:endParaRPr>
          </a:p>
        </p:txBody>
      </p:sp>
      <p:sp>
        <p:nvSpPr>
          <p:cNvPr id="18" name="正方形/長方形 17"/>
          <p:cNvSpPr/>
          <p:nvPr/>
        </p:nvSpPr>
        <p:spPr bwMode="auto">
          <a:xfrm>
            <a:off x="532793" y="908647"/>
            <a:ext cx="8075240" cy="573273"/>
          </a:xfrm>
          <a:prstGeom prst="rect">
            <a:avLst/>
          </a:prstGeom>
          <a:solidFill>
            <a:srgbClr val="FFFBD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defTabSz="914400" fontAlgn="base">
              <a:spcBef>
                <a:spcPct val="20000"/>
              </a:spcBef>
              <a:spcAft>
                <a:spcPct val="0"/>
              </a:spcAft>
            </a:pPr>
            <a:r>
              <a:rPr lang="en-US" altLang="ja-JP" sz="3200" dirty="0" smtClean="0">
                <a:solidFill>
                  <a:srgbClr val="3366FF"/>
                </a:solidFill>
              </a:rPr>
              <a:t>  Microsoft Internet Explorer</a:t>
            </a:r>
            <a:endParaRPr lang="en-US" altLang="ja-JP" sz="3200" dirty="0">
              <a:solidFill>
                <a:srgbClr val="3366FF"/>
              </a:solidFill>
            </a:endParaRPr>
          </a:p>
        </p:txBody>
      </p:sp>
      <p:grpSp>
        <p:nvGrpSpPr>
          <p:cNvPr id="4" name="図形グループ 3"/>
          <p:cNvGrpSpPr/>
          <p:nvPr/>
        </p:nvGrpSpPr>
        <p:grpSpPr>
          <a:xfrm>
            <a:off x="532793" y="4310329"/>
            <a:ext cx="8075240" cy="2091068"/>
            <a:chOff x="532793" y="4310329"/>
            <a:chExt cx="8075240" cy="2091068"/>
          </a:xfrm>
        </p:grpSpPr>
        <p:sp>
          <p:nvSpPr>
            <p:cNvPr id="10" name="正方形/長方形 9"/>
            <p:cNvSpPr/>
            <p:nvPr/>
          </p:nvSpPr>
          <p:spPr bwMode="auto">
            <a:xfrm>
              <a:off x="532793" y="4310329"/>
              <a:ext cx="8075240" cy="773191"/>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3200" b="0" i="0" u="none" strike="noStrike" cap="none" normalizeH="0" dirty="0" smtClean="0">
                  <a:ln>
                    <a:noFill/>
                  </a:ln>
                  <a:solidFill>
                    <a:schemeClr val="bg1"/>
                  </a:solidFill>
                  <a:effectLst/>
                  <a:latin typeface="+mn-lt"/>
                  <a:ea typeface="+mn-ea"/>
                </a:rPr>
                <a:t>JavaScript</a:t>
              </a:r>
              <a:r>
                <a:rPr kumimoji="0" lang="ja-JP" altLang="en-US" sz="3200" dirty="0">
                  <a:solidFill>
                    <a:schemeClr val="bg1"/>
                  </a:solidFill>
                  <a:latin typeface="+mn-lt"/>
                  <a:ea typeface="+mn-ea"/>
                </a:rPr>
                <a:t>実行速度</a:t>
              </a:r>
              <a:r>
                <a:rPr kumimoji="0" lang="ja-JP" altLang="en-US" sz="3200" dirty="0" smtClean="0">
                  <a:solidFill>
                    <a:schemeClr val="bg1"/>
                  </a:solidFill>
                  <a:latin typeface="+mn-lt"/>
                  <a:ea typeface="+mn-ea"/>
                </a:rPr>
                <a:t>の向上</a:t>
              </a:r>
              <a:endParaRPr kumimoji="0" lang="ja-JP" altLang="en-US" sz="3200" b="0" i="0" u="none" strike="noStrike" cap="none" normalizeH="0" dirty="0" smtClean="0">
                <a:ln>
                  <a:noFill/>
                </a:ln>
                <a:solidFill>
                  <a:schemeClr val="bg1"/>
                </a:solidFill>
                <a:effectLst/>
                <a:latin typeface="+mn-lt"/>
                <a:ea typeface="+mn-ea"/>
              </a:endParaRPr>
            </a:p>
          </p:txBody>
        </p:sp>
        <p:sp>
          <p:nvSpPr>
            <p:cNvPr id="12" name="正方形/長方形 11"/>
            <p:cNvSpPr/>
            <p:nvPr/>
          </p:nvSpPr>
          <p:spPr bwMode="auto">
            <a:xfrm>
              <a:off x="532793" y="5628206"/>
              <a:ext cx="8075240" cy="773191"/>
            </a:xfrm>
            <a:prstGeom prst="rect">
              <a:avLst/>
            </a:prstGeom>
            <a:solidFill>
              <a:schemeClr val="accent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3200" dirty="0" smtClean="0">
                  <a:solidFill>
                    <a:schemeClr val="bg1"/>
                  </a:solidFill>
                  <a:latin typeface="+mn-lt"/>
                  <a:ea typeface="+mn-ea"/>
                </a:rPr>
                <a:t>Ajax</a:t>
              </a:r>
              <a:r>
                <a:rPr kumimoji="0" lang="ja-JP" altLang="en-US" sz="3200" dirty="0" smtClean="0">
                  <a:solidFill>
                    <a:schemeClr val="bg1"/>
                  </a:solidFill>
                  <a:latin typeface="+mn-lt"/>
                  <a:ea typeface="+mn-ea"/>
                </a:rPr>
                <a:t>の操作性と</a:t>
              </a:r>
              <a:r>
                <a:rPr kumimoji="0" lang="ja-JP" altLang="en-US" sz="3200" b="0" i="0" u="none" strike="noStrike" cap="none" normalizeH="0" dirty="0" smtClean="0">
                  <a:ln>
                    <a:noFill/>
                  </a:ln>
                  <a:solidFill>
                    <a:schemeClr val="bg1"/>
                  </a:solidFill>
                  <a:effectLst/>
                  <a:latin typeface="+mn-lt"/>
                  <a:ea typeface="+mn-ea"/>
                </a:rPr>
                <a:t>快適さを向上</a:t>
              </a:r>
            </a:p>
          </p:txBody>
        </p:sp>
        <p:sp>
          <p:nvSpPr>
            <p:cNvPr id="13" name="下矢印 12"/>
            <p:cNvSpPr/>
            <p:nvPr/>
          </p:nvSpPr>
          <p:spPr bwMode="auto">
            <a:xfrm>
              <a:off x="3341105" y="5042497"/>
              <a:ext cx="2448272" cy="641350"/>
            </a:xfrm>
            <a:prstGeom prst="downArrow">
              <a:avLst/>
            </a:prstGeom>
            <a:solidFill>
              <a:schemeClr val="accent6">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smtClean="0">
                <a:ln>
                  <a:noFill/>
                </a:ln>
                <a:effectLst/>
                <a:latin typeface="+mn-lt"/>
                <a:ea typeface="+mn-ea"/>
              </a:endParaRPr>
            </a:p>
          </p:txBody>
        </p:sp>
      </p:grpSp>
      <p:pic>
        <p:nvPicPr>
          <p:cNvPr id="2" name="図 1" descr="firefox-256.jpg"/>
          <p:cNvPicPr>
            <a:picLocks noChangeAspect="1"/>
          </p:cNvPicPr>
          <p:nvPr/>
        </p:nvPicPr>
        <p:blipFill>
          <a:blip r:embed="rId2">
            <a:clrChange>
              <a:clrFrom>
                <a:srgbClr val="F7F7F7"/>
              </a:clrFrom>
              <a:clrTo>
                <a:srgbClr val="F7F7F7">
                  <a:alpha val="0"/>
                </a:srgbClr>
              </a:clrTo>
            </a:clrChange>
            <a:extLst>
              <a:ext uri="{28A0092B-C50C-407E-A947-70E740481C1C}">
                <a14:useLocalDpi xmlns:a14="http://schemas.microsoft.com/office/drawing/2010/main" val="0"/>
              </a:ext>
            </a:extLst>
          </a:blip>
          <a:stretch>
            <a:fillRect/>
          </a:stretch>
        </p:blipFill>
        <p:spPr>
          <a:xfrm>
            <a:off x="7588812" y="1613070"/>
            <a:ext cx="480820" cy="480820"/>
          </a:xfrm>
          <a:prstGeom prst="rect">
            <a:avLst/>
          </a:prstGeom>
        </p:spPr>
      </p:pic>
      <p:pic>
        <p:nvPicPr>
          <p:cNvPr id="3" name="図 2" descr="download-internet-explorer-1.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8812" y="993163"/>
            <a:ext cx="480820" cy="423484"/>
          </a:xfrm>
          <a:prstGeom prst="rect">
            <a:avLst/>
          </a:prstGeom>
        </p:spPr>
      </p:pic>
      <p:pic>
        <p:nvPicPr>
          <p:cNvPr id="19" name="図 18" descr="safari-logo-lg.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588812" y="2265445"/>
            <a:ext cx="491145" cy="542014"/>
          </a:xfrm>
          <a:prstGeom prst="rect">
            <a:avLst/>
          </a:prstGeom>
        </p:spPr>
      </p:pic>
      <p:pic>
        <p:nvPicPr>
          <p:cNvPr id="20" name="図 19" descr="url.jp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639302" y="3606867"/>
            <a:ext cx="476780" cy="476780"/>
          </a:xfrm>
          <a:prstGeom prst="rect">
            <a:avLst/>
          </a:prstGeom>
        </p:spPr>
      </p:pic>
      <p:pic>
        <p:nvPicPr>
          <p:cNvPr id="21" name="図 20" descr="chrome-logo-2011-04-27.jpg"/>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332455" y="2928706"/>
            <a:ext cx="1028700" cy="514350"/>
          </a:xfrm>
          <a:prstGeom prst="rect">
            <a:avLst/>
          </a:prstGeom>
        </p:spPr>
      </p:pic>
      <p:sp>
        <p:nvSpPr>
          <p:cNvPr id="22" name="タイトル 21"/>
          <p:cNvSpPr>
            <a:spLocks noGrp="1"/>
          </p:cNvSpPr>
          <p:nvPr>
            <p:ph type="title"/>
          </p:nvPr>
        </p:nvSpPr>
        <p:spPr/>
        <p:txBody>
          <a:bodyPr/>
          <a:lstStyle/>
          <a:p>
            <a:r>
              <a:rPr kumimoji="1" lang="ja-JP" altLang="en-US" dirty="0" smtClean="0"/>
              <a:t>ブラウザーの進化と</a:t>
            </a:r>
            <a:r>
              <a:rPr kumimoji="1" lang="en-US" altLang="ja-JP" dirty="0" smtClean="0"/>
              <a:t>Ajax</a:t>
            </a:r>
            <a:endParaRPr kumimoji="1" lang="ja-JP" altLang="en-US" dirty="0"/>
          </a:p>
        </p:txBody>
      </p:sp>
    </p:spTree>
    <p:extLst>
      <p:ext uri="{BB962C8B-B14F-4D97-AF65-F5344CB8AC3E}">
        <p14:creationId xmlns:p14="http://schemas.microsoft.com/office/powerpoint/2010/main" val="928271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タイトル 3"/>
          <p:cNvSpPr>
            <a:spLocks noGrp="1"/>
          </p:cNvSpPr>
          <p:nvPr>
            <p:ph type="title" idx="4294967295"/>
          </p:nvPr>
        </p:nvSpPr>
        <p:spPr>
          <a:xfrm>
            <a:off x="250825" y="304800"/>
            <a:ext cx="8131175" cy="423863"/>
          </a:xfrm>
        </p:spPr>
        <p:txBody>
          <a:bodyPr/>
          <a:lstStyle/>
          <a:p>
            <a:r>
              <a:rPr lang="en-US" altLang="ja-JP" sz="2800" dirty="0" smtClean="0">
                <a:latin typeface="+mn-lt"/>
                <a:ea typeface="+mn-ea"/>
              </a:rPr>
              <a:t>Google</a:t>
            </a:r>
            <a:r>
              <a:rPr lang="ja-JP" altLang="en-US" sz="2800" dirty="0" smtClean="0">
                <a:latin typeface="+mn-lt"/>
                <a:ea typeface="+mn-ea"/>
              </a:rPr>
              <a:t> が狙うもの</a:t>
            </a:r>
          </a:p>
        </p:txBody>
      </p:sp>
      <p:grpSp>
        <p:nvGrpSpPr>
          <p:cNvPr id="2" name="グループ化 17"/>
          <p:cNvGrpSpPr>
            <a:grpSpLocks/>
          </p:cNvGrpSpPr>
          <p:nvPr/>
        </p:nvGrpSpPr>
        <p:grpSpPr bwMode="auto">
          <a:xfrm>
            <a:off x="457200" y="1365250"/>
            <a:ext cx="4419600" cy="1524000"/>
            <a:chOff x="457200" y="1066800"/>
            <a:chExt cx="4419600" cy="1524000"/>
          </a:xfrm>
          <a:solidFill>
            <a:schemeClr val="bg1">
              <a:lumMod val="95000"/>
            </a:schemeClr>
          </a:solidFill>
        </p:grpSpPr>
        <p:sp>
          <p:nvSpPr>
            <p:cNvPr id="16396" name="AutoShape 51"/>
            <p:cNvSpPr>
              <a:spLocks noChangeArrowheads="1"/>
            </p:cNvSpPr>
            <p:nvPr/>
          </p:nvSpPr>
          <p:spPr bwMode="auto">
            <a:xfrm>
              <a:off x="457200" y="1066800"/>
              <a:ext cx="4419600" cy="1524000"/>
            </a:xfrm>
            <a:prstGeom prst="roundRect">
              <a:avLst>
                <a:gd name="adj" fmla="val 4069"/>
              </a:avLst>
            </a:prstGeom>
            <a:solidFill>
              <a:schemeClr val="bg1">
                <a:lumMod val="95000"/>
              </a:schemeClr>
            </a:solidFill>
            <a:ln w="38100" algn="ctr">
              <a:noFill/>
              <a:round/>
              <a:headEnd/>
              <a:tailEnd/>
            </a:ln>
          </p:spPr>
          <p:txBody>
            <a:bodyPr wrap="none" anchor="ctr"/>
            <a:lstStyle/>
            <a:p>
              <a:pPr>
                <a:defRPr/>
              </a:pPr>
              <a:endParaRPr lang="ja-JP" altLang="en-US" sz="1800">
                <a:solidFill>
                  <a:schemeClr val="tx1"/>
                </a:solidFill>
                <a:latin typeface="+mn-lt"/>
                <a:ea typeface="+mn-ea"/>
                <a:cs typeface="Arial" pitchFamily="34" charset="0"/>
              </a:endParaRPr>
            </a:p>
          </p:txBody>
        </p:sp>
        <p:sp>
          <p:nvSpPr>
            <p:cNvPr id="16397" name="Text Box 46"/>
            <p:cNvSpPr txBox="1">
              <a:spLocks noChangeArrowheads="1"/>
            </p:cNvSpPr>
            <p:nvPr/>
          </p:nvSpPr>
          <p:spPr bwMode="auto">
            <a:xfrm>
              <a:off x="457200" y="1143000"/>
              <a:ext cx="4419600" cy="1348061"/>
            </a:xfrm>
            <a:prstGeom prst="rect">
              <a:avLst/>
            </a:prstGeom>
            <a:noFill/>
            <a:ln w="38100" algn="ctr">
              <a:noFill/>
              <a:miter lim="800000"/>
              <a:headEnd/>
              <a:tailEnd/>
            </a:ln>
          </p:spPr>
          <p:txBody>
            <a:bodyPr>
              <a:spAutoFit/>
            </a:bodyPr>
            <a:lstStyle/>
            <a:p>
              <a:pPr>
                <a:lnSpc>
                  <a:spcPct val="120000"/>
                </a:lnSpc>
                <a:defRPr/>
              </a:pPr>
              <a:r>
                <a:rPr lang="ja-JP" altLang="en-US" sz="1400" dirty="0">
                  <a:solidFill>
                    <a:schemeClr val="tx1"/>
                  </a:solidFill>
                  <a:latin typeface="+mn-lt"/>
                  <a:ea typeface="+mn-ea"/>
                  <a:cs typeface="Arial" pitchFamily="34" charset="0"/>
                </a:rPr>
                <a:t>「新しいコンピューティング・サービスは、どこかの雲の中にあるサーバーから始まる。ＰＣ、Ｍａｃ、携帯電話など、どのようなデバイスからでも</a:t>
              </a:r>
              <a:r>
                <a:rPr lang="ja-JP" altLang="en-US" sz="1400" b="1" u="sng" dirty="0">
                  <a:solidFill>
                    <a:srgbClr val="C00000"/>
                  </a:solidFill>
                  <a:latin typeface="+mn-lt"/>
                  <a:ea typeface="+mn-ea"/>
                  <a:cs typeface="Arial" pitchFamily="34" charset="0"/>
                </a:rPr>
                <a:t>適切なアクセス手段</a:t>
              </a:r>
              <a:r>
                <a:rPr lang="ja-JP" altLang="en-US" sz="1400" dirty="0">
                  <a:solidFill>
                    <a:schemeClr val="tx1"/>
                  </a:solidFill>
                  <a:latin typeface="+mn-lt"/>
                  <a:ea typeface="+mn-ea"/>
                  <a:cs typeface="Arial" pitchFamily="34" charset="0"/>
                </a:rPr>
                <a:t>があれば利用できる。」　</a:t>
              </a:r>
            </a:p>
            <a:p>
              <a:pPr>
                <a:lnSpc>
                  <a:spcPct val="120000"/>
                </a:lnSpc>
                <a:defRPr/>
              </a:pPr>
              <a:r>
                <a:rPr lang="en-US" altLang="ja-JP" sz="1050" dirty="0">
                  <a:solidFill>
                    <a:schemeClr val="tx1"/>
                  </a:solidFill>
                  <a:latin typeface="+mn-lt"/>
                  <a:ea typeface="+mn-ea"/>
                  <a:cs typeface="Arial" pitchFamily="34" charset="0"/>
                </a:rPr>
                <a:t>Google CEO </a:t>
              </a:r>
              <a:r>
                <a:rPr lang="ja-JP" altLang="en-US" sz="1050" dirty="0">
                  <a:solidFill>
                    <a:schemeClr val="tx1"/>
                  </a:solidFill>
                  <a:latin typeface="+mn-lt"/>
                  <a:ea typeface="+mn-ea"/>
                  <a:cs typeface="Arial" pitchFamily="34" charset="0"/>
                </a:rPr>
                <a:t>エリック・シュミット　</a:t>
              </a:r>
              <a:r>
                <a:rPr lang="en-US" altLang="ja-JP" sz="1050" dirty="0">
                  <a:solidFill>
                    <a:schemeClr val="tx1"/>
                  </a:solidFill>
                  <a:latin typeface="+mn-lt"/>
                  <a:ea typeface="+mn-ea"/>
                  <a:cs typeface="Arial" pitchFamily="34" charset="0"/>
                </a:rPr>
                <a:t>2006</a:t>
              </a:r>
              <a:r>
                <a:rPr lang="ja-JP" altLang="en-US" sz="1050" dirty="0">
                  <a:solidFill>
                    <a:schemeClr val="tx1"/>
                  </a:solidFill>
                  <a:latin typeface="+mn-lt"/>
                  <a:ea typeface="+mn-ea"/>
                  <a:cs typeface="Arial" pitchFamily="34" charset="0"/>
                </a:rPr>
                <a:t>年</a:t>
              </a:r>
              <a:r>
                <a:rPr lang="en-US" altLang="ja-JP" sz="1050" dirty="0">
                  <a:solidFill>
                    <a:schemeClr val="tx1"/>
                  </a:solidFill>
                  <a:latin typeface="+mn-lt"/>
                  <a:ea typeface="+mn-ea"/>
                  <a:cs typeface="Arial" pitchFamily="34" charset="0"/>
                </a:rPr>
                <a:t>8</a:t>
              </a:r>
              <a:r>
                <a:rPr lang="ja-JP" altLang="en-US" sz="1050" dirty="0">
                  <a:solidFill>
                    <a:schemeClr val="tx1"/>
                  </a:solidFill>
                  <a:latin typeface="+mn-lt"/>
                  <a:ea typeface="+mn-ea"/>
                  <a:cs typeface="Arial" pitchFamily="34" charset="0"/>
                </a:rPr>
                <a:t>月のスピーチ</a:t>
              </a:r>
            </a:p>
          </p:txBody>
        </p:sp>
      </p:grpSp>
      <p:grpSp>
        <p:nvGrpSpPr>
          <p:cNvPr id="3" name="グループ化 18"/>
          <p:cNvGrpSpPr>
            <a:grpSpLocks/>
          </p:cNvGrpSpPr>
          <p:nvPr/>
        </p:nvGrpSpPr>
        <p:grpSpPr bwMode="auto">
          <a:xfrm>
            <a:off x="4800600" y="1370013"/>
            <a:ext cx="3927475" cy="1524000"/>
            <a:chOff x="4800600" y="1071546"/>
            <a:chExt cx="3927178" cy="1524000"/>
          </a:xfrm>
        </p:grpSpPr>
        <p:sp>
          <p:nvSpPr>
            <p:cNvPr id="16393" name="AutoShape 51"/>
            <p:cNvSpPr>
              <a:spLocks noChangeArrowheads="1"/>
            </p:cNvSpPr>
            <p:nvPr/>
          </p:nvSpPr>
          <p:spPr bwMode="auto">
            <a:xfrm>
              <a:off x="5072066" y="1071546"/>
              <a:ext cx="3643338" cy="1524000"/>
            </a:xfrm>
            <a:prstGeom prst="roundRect">
              <a:avLst>
                <a:gd name="adj" fmla="val 4069"/>
              </a:avLst>
            </a:prstGeom>
            <a:solidFill>
              <a:srgbClr val="C00000"/>
            </a:solidFill>
            <a:ln w="38100" algn="ctr">
              <a:noFill/>
              <a:round/>
              <a:headEnd/>
              <a:tailEnd/>
            </a:ln>
          </p:spPr>
          <p:txBody>
            <a:bodyPr wrap="none" anchor="ctr"/>
            <a:lstStyle/>
            <a:p>
              <a:pPr>
                <a:defRPr/>
              </a:pPr>
              <a:endParaRPr lang="ja-JP" altLang="en-US" sz="1800">
                <a:solidFill>
                  <a:schemeClr val="bg1"/>
                </a:solidFill>
                <a:latin typeface="+mn-lt"/>
                <a:ea typeface="+mn-ea"/>
                <a:cs typeface="Arial" pitchFamily="34" charset="0"/>
              </a:endParaRPr>
            </a:p>
          </p:txBody>
        </p:sp>
        <p:sp>
          <p:nvSpPr>
            <p:cNvPr id="16394" name="AutoShape 54"/>
            <p:cNvSpPr>
              <a:spLocks noChangeArrowheads="1"/>
            </p:cNvSpPr>
            <p:nvPr/>
          </p:nvSpPr>
          <p:spPr bwMode="auto">
            <a:xfrm>
              <a:off x="4800600" y="1600200"/>
              <a:ext cx="381000" cy="457200"/>
            </a:xfrm>
            <a:prstGeom prst="rightArrow">
              <a:avLst>
                <a:gd name="adj1" fmla="val 54167"/>
                <a:gd name="adj2" fmla="val 43333"/>
              </a:avLst>
            </a:prstGeom>
            <a:solidFill>
              <a:schemeClr val="accent2">
                <a:lumMod val="60000"/>
                <a:lumOff val="40000"/>
              </a:schemeClr>
            </a:solidFill>
            <a:ln w="19050" algn="ctr">
              <a:noFill/>
              <a:miter lim="800000"/>
              <a:headEnd/>
              <a:tailEnd/>
            </a:ln>
          </p:spPr>
          <p:txBody>
            <a:bodyPr wrap="none" anchor="ctr"/>
            <a:lstStyle/>
            <a:p>
              <a:pPr>
                <a:defRPr/>
              </a:pPr>
              <a:endParaRPr lang="ja-JP" altLang="en-US" sz="1800">
                <a:solidFill>
                  <a:schemeClr val="tx1"/>
                </a:solidFill>
                <a:latin typeface="+mn-lt"/>
                <a:ea typeface="+mn-ea"/>
                <a:cs typeface="Arial" pitchFamily="34" charset="0"/>
              </a:endParaRPr>
            </a:p>
          </p:txBody>
        </p:sp>
        <p:sp>
          <p:nvSpPr>
            <p:cNvPr id="73753" name="Text Box 46"/>
            <p:cNvSpPr txBox="1">
              <a:spLocks noChangeArrowheads="1"/>
            </p:cNvSpPr>
            <p:nvPr/>
          </p:nvSpPr>
          <p:spPr bwMode="auto">
            <a:xfrm>
              <a:off x="5085201" y="1291030"/>
              <a:ext cx="3642577" cy="991553"/>
            </a:xfrm>
            <a:prstGeom prst="rect">
              <a:avLst/>
            </a:prstGeom>
            <a:noFill/>
            <a:ln w="9525">
              <a:noFill/>
              <a:miter lim="800000"/>
              <a:headEnd/>
              <a:tailEnd/>
            </a:ln>
          </p:spPr>
          <p:txBody>
            <a:bodyPr>
              <a:spAutoFit/>
            </a:bodyPr>
            <a:lstStyle/>
            <a:p>
              <a:pPr algn="ctr">
                <a:lnSpc>
                  <a:spcPct val="120000"/>
                </a:lnSpc>
              </a:pPr>
              <a:r>
                <a:rPr lang="ja-JP" altLang="en-US" sz="2000">
                  <a:solidFill>
                    <a:schemeClr val="bg1"/>
                  </a:solidFill>
                  <a:latin typeface="+mn-lt"/>
                  <a:ea typeface="+mn-ea"/>
                  <a:cs typeface="Arial" charset="0"/>
                </a:rPr>
                <a:t>適切なアクセス手段</a:t>
              </a:r>
              <a:endParaRPr lang="en-US" altLang="ja-JP" sz="1400">
                <a:solidFill>
                  <a:schemeClr val="bg1"/>
                </a:solidFill>
                <a:latin typeface="+mn-lt"/>
                <a:ea typeface="+mn-ea"/>
                <a:cs typeface="Arial" charset="0"/>
              </a:endParaRPr>
            </a:p>
            <a:p>
              <a:pPr algn="ctr">
                <a:lnSpc>
                  <a:spcPct val="120000"/>
                </a:lnSpc>
              </a:pPr>
              <a:r>
                <a:rPr lang="ja-JP" altLang="en-US" sz="1400">
                  <a:solidFill>
                    <a:schemeClr val="bg1"/>
                  </a:solidFill>
                  <a:latin typeface="+mn-lt"/>
                  <a:ea typeface="+mn-ea"/>
                  <a:cs typeface="Arial" charset="0"/>
                </a:rPr>
                <a:t>　</a:t>
              </a:r>
              <a:r>
                <a:rPr lang="en-US" altLang="ja-JP" sz="3200">
                  <a:solidFill>
                    <a:schemeClr val="bg1"/>
                  </a:solidFill>
                  <a:latin typeface="+mn-lt"/>
                  <a:ea typeface="+mn-ea"/>
                  <a:cs typeface="Arial" charset="0"/>
                </a:rPr>
                <a:t>Web</a:t>
              </a:r>
              <a:r>
                <a:rPr lang="ja-JP" altLang="en-US" sz="3200">
                  <a:solidFill>
                    <a:schemeClr val="bg1"/>
                  </a:solidFill>
                  <a:latin typeface="+mn-lt"/>
                  <a:ea typeface="+mn-ea"/>
                  <a:cs typeface="Arial" charset="0"/>
                </a:rPr>
                <a:t> ブラウザー</a:t>
              </a:r>
              <a:endParaRPr lang="en-US" altLang="ja-JP" sz="3200">
                <a:solidFill>
                  <a:schemeClr val="bg1"/>
                </a:solidFill>
                <a:latin typeface="+mn-lt"/>
                <a:ea typeface="+mn-ea"/>
                <a:cs typeface="Arial" charset="0"/>
              </a:endParaRPr>
            </a:p>
          </p:txBody>
        </p:sp>
      </p:grpSp>
      <p:sp>
        <p:nvSpPr>
          <p:cNvPr id="20" name="角丸四角形 19"/>
          <p:cNvSpPr/>
          <p:nvPr/>
        </p:nvSpPr>
        <p:spPr>
          <a:xfrm>
            <a:off x="500063" y="3084513"/>
            <a:ext cx="8215312" cy="928689"/>
          </a:xfrm>
          <a:prstGeom prst="roundRect">
            <a:avLst>
              <a:gd name="adj" fmla="val 7657"/>
            </a:avLst>
          </a:prstGeom>
          <a:solidFill>
            <a:schemeClr val="accent4"/>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lvl1pPr algn="l">
              <a:defRPr kumimoji="1" sz="2400">
                <a:solidFill>
                  <a:schemeClr val="tx1"/>
                </a:solidFill>
                <a:latin typeface="Times New Roman" pitchFamily="18" charset="0"/>
                <a:ea typeface="ＭＳ Ｐゴシック" pitchFamily="50" charset="-128"/>
              </a:defRPr>
            </a:lvl1pPr>
            <a:lvl2pPr marL="742950" indent="-285750" algn="l">
              <a:defRPr kumimoji="1" sz="2400">
                <a:solidFill>
                  <a:schemeClr val="tx1"/>
                </a:solidFill>
                <a:latin typeface="Times New Roman" pitchFamily="18" charset="0"/>
                <a:ea typeface="ＭＳ Ｐゴシック" pitchFamily="50" charset="-128"/>
              </a:defRPr>
            </a:lvl2pPr>
            <a:lvl3pPr marL="1143000" indent="-228600" algn="l">
              <a:defRPr kumimoji="1" sz="2400">
                <a:solidFill>
                  <a:schemeClr val="tx1"/>
                </a:solidFill>
                <a:latin typeface="Times New Roman" pitchFamily="18" charset="0"/>
                <a:ea typeface="ＭＳ Ｐゴシック" pitchFamily="50" charset="-128"/>
              </a:defRPr>
            </a:lvl3pPr>
            <a:lvl4pPr marL="1600200" indent="-228600" algn="l">
              <a:defRPr kumimoji="1" sz="2400">
                <a:solidFill>
                  <a:schemeClr val="tx1"/>
                </a:solidFill>
                <a:latin typeface="Times New Roman" pitchFamily="18" charset="0"/>
                <a:ea typeface="ＭＳ Ｐゴシック" pitchFamily="50" charset="-128"/>
              </a:defRPr>
            </a:lvl4pPr>
            <a:lvl5pPr marL="2057400" indent="-228600" algn="l">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defRPr/>
            </a:pPr>
            <a:r>
              <a:rPr lang="ja-JP" altLang="en-US" sz="2800" smtClean="0">
                <a:solidFill>
                  <a:schemeClr val="bg1"/>
                </a:solidFill>
                <a:latin typeface="+mn-lt"/>
                <a:ea typeface="+mn-ea"/>
                <a:cs typeface="Arial" pitchFamily="34" charset="0"/>
              </a:rPr>
              <a:t>　</a:t>
            </a:r>
            <a:r>
              <a:rPr lang="en-US" altLang="ja-JP" sz="2800" smtClean="0">
                <a:solidFill>
                  <a:schemeClr val="bg1"/>
                </a:solidFill>
                <a:latin typeface="+mn-lt"/>
                <a:ea typeface="+mn-ea"/>
                <a:cs typeface="Arial" pitchFamily="34" charset="0"/>
              </a:rPr>
              <a:t>2008</a:t>
            </a:r>
            <a:r>
              <a:rPr lang="ja-JP" altLang="en-US" sz="2800" smtClean="0">
                <a:solidFill>
                  <a:schemeClr val="bg1"/>
                </a:solidFill>
                <a:latin typeface="+mn-lt"/>
                <a:ea typeface="+mn-ea"/>
                <a:cs typeface="Arial" pitchFamily="34" charset="0"/>
              </a:rPr>
              <a:t>年、</a:t>
            </a:r>
            <a:r>
              <a:rPr lang="en-US" altLang="ja-JP" sz="2800" smtClean="0">
                <a:solidFill>
                  <a:schemeClr val="bg1"/>
                </a:solidFill>
                <a:latin typeface="+mn-lt"/>
                <a:ea typeface="+mn-ea"/>
                <a:cs typeface="Arial" pitchFamily="34" charset="0"/>
              </a:rPr>
              <a:t>Google</a:t>
            </a:r>
            <a:r>
              <a:rPr lang="ja-JP" altLang="en-US" sz="2800" smtClean="0">
                <a:solidFill>
                  <a:schemeClr val="bg1"/>
                </a:solidFill>
                <a:latin typeface="+mn-lt"/>
                <a:ea typeface="+mn-ea"/>
                <a:cs typeface="Arial" pitchFamily="34" charset="0"/>
              </a:rPr>
              <a:t> </a:t>
            </a:r>
            <a:r>
              <a:rPr lang="en-US" altLang="ja-JP" sz="2800" smtClean="0">
                <a:solidFill>
                  <a:schemeClr val="bg1"/>
                </a:solidFill>
                <a:latin typeface="+mn-lt"/>
                <a:ea typeface="+mn-ea"/>
                <a:cs typeface="Arial" pitchFamily="34" charset="0"/>
              </a:rPr>
              <a:t>Chrome</a:t>
            </a:r>
            <a:r>
              <a:rPr lang="ja-JP" altLang="en-US" sz="2800" smtClean="0">
                <a:solidFill>
                  <a:schemeClr val="bg1"/>
                </a:solidFill>
                <a:latin typeface="+mn-lt"/>
                <a:ea typeface="+mn-ea"/>
                <a:cs typeface="Arial" pitchFamily="34" charset="0"/>
              </a:rPr>
              <a:t> を発表</a:t>
            </a:r>
            <a:endParaRPr lang="en-US" altLang="ja-JP" sz="2800" smtClean="0">
              <a:solidFill>
                <a:schemeClr val="bg1"/>
              </a:solidFill>
              <a:latin typeface="+mn-lt"/>
              <a:ea typeface="+mn-ea"/>
              <a:cs typeface="Arial" pitchFamily="34" charset="0"/>
            </a:endParaRPr>
          </a:p>
          <a:p>
            <a:pPr>
              <a:defRPr/>
            </a:pPr>
            <a:r>
              <a:rPr lang="ja-JP" altLang="en-US" sz="2800" smtClean="0">
                <a:solidFill>
                  <a:schemeClr val="bg1"/>
                </a:solidFill>
                <a:latin typeface="+mn-lt"/>
                <a:ea typeface="+mn-ea"/>
                <a:cs typeface="Arial" pitchFamily="34" charset="0"/>
              </a:rPr>
              <a:t>　</a:t>
            </a:r>
            <a:r>
              <a:rPr lang="en-US" altLang="ja-JP" sz="2800" smtClean="0">
                <a:solidFill>
                  <a:schemeClr val="bg1"/>
                </a:solidFill>
                <a:latin typeface="+mn-lt"/>
                <a:ea typeface="+mn-ea"/>
                <a:cs typeface="Arial" pitchFamily="34" charset="0"/>
              </a:rPr>
              <a:t>2009</a:t>
            </a:r>
            <a:r>
              <a:rPr lang="ja-JP" altLang="en-US" sz="2800" smtClean="0">
                <a:solidFill>
                  <a:schemeClr val="bg1"/>
                </a:solidFill>
                <a:latin typeface="+mn-lt"/>
                <a:ea typeface="+mn-ea"/>
                <a:cs typeface="Arial" pitchFamily="34" charset="0"/>
              </a:rPr>
              <a:t>年、</a:t>
            </a:r>
            <a:r>
              <a:rPr lang="en-US" altLang="ja-JP" sz="2800" smtClean="0">
                <a:solidFill>
                  <a:schemeClr val="bg1"/>
                </a:solidFill>
                <a:latin typeface="+mn-lt"/>
                <a:ea typeface="+mn-ea"/>
                <a:cs typeface="Arial" pitchFamily="34" charset="0"/>
              </a:rPr>
              <a:t>Chrome OS</a:t>
            </a:r>
            <a:r>
              <a:rPr lang="ja-JP" altLang="en-US" sz="2800" smtClean="0">
                <a:solidFill>
                  <a:schemeClr val="bg1"/>
                </a:solidFill>
                <a:latin typeface="+mn-lt"/>
                <a:ea typeface="+mn-ea"/>
                <a:cs typeface="Arial" pitchFamily="34" charset="0"/>
              </a:rPr>
              <a:t>を発表</a:t>
            </a:r>
          </a:p>
        </p:txBody>
      </p:sp>
      <p:sp>
        <p:nvSpPr>
          <p:cNvPr id="21" name="角丸四角形 20"/>
          <p:cNvSpPr/>
          <p:nvPr/>
        </p:nvSpPr>
        <p:spPr>
          <a:xfrm>
            <a:off x="500063" y="4156078"/>
            <a:ext cx="4071937" cy="571505"/>
          </a:xfrm>
          <a:prstGeom prst="roundRect">
            <a:avLst>
              <a:gd name="adj" fmla="val 7657"/>
            </a:avLst>
          </a:prstGeom>
          <a:solidFill>
            <a:schemeClr val="accent2">
              <a:lumMod val="20000"/>
              <a:lumOff val="80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600">
                <a:solidFill>
                  <a:srgbClr val="0070C0"/>
                </a:solidFill>
                <a:cs typeface="Arial" pitchFamily="34" charset="0"/>
              </a:rPr>
              <a:t>マルチプラットフォーム対応</a:t>
            </a:r>
            <a:endParaRPr lang="en-US" altLang="ja-JP" sz="1600" dirty="0">
              <a:solidFill>
                <a:srgbClr val="0070C0"/>
              </a:solidFill>
              <a:cs typeface="Arial" pitchFamily="34" charset="0"/>
            </a:endParaRPr>
          </a:p>
        </p:txBody>
      </p:sp>
      <p:sp>
        <p:nvSpPr>
          <p:cNvPr id="22" name="角丸四角形 21"/>
          <p:cNvSpPr/>
          <p:nvPr/>
        </p:nvSpPr>
        <p:spPr>
          <a:xfrm>
            <a:off x="4643438" y="4156078"/>
            <a:ext cx="4071937" cy="571505"/>
          </a:xfrm>
          <a:prstGeom prst="roundRect">
            <a:avLst>
              <a:gd name="adj" fmla="val 7657"/>
            </a:avLst>
          </a:prstGeom>
          <a:solidFill>
            <a:schemeClr val="accent2">
              <a:lumMod val="20000"/>
              <a:lumOff val="80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600" dirty="0">
                <a:solidFill>
                  <a:srgbClr val="0070C0"/>
                </a:solidFill>
                <a:cs typeface="Arial" pitchFamily="34" charset="0"/>
              </a:rPr>
              <a:t>最速の </a:t>
            </a:r>
            <a:r>
              <a:rPr lang="en-US" altLang="ja-JP" sz="1600" dirty="0">
                <a:solidFill>
                  <a:srgbClr val="0070C0"/>
                </a:solidFill>
                <a:cs typeface="Arial" pitchFamily="34" charset="0"/>
              </a:rPr>
              <a:t>JavaScript</a:t>
            </a:r>
            <a:r>
              <a:rPr lang="ja-JP" altLang="en-US" sz="1600" dirty="0">
                <a:solidFill>
                  <a:srgbClr val="0070C0"/>
                </a:solidFill>
                <a:cs typeface="Arial" pitchFamily="34" charset="0"/>
              </a:rPr>
              <a:t> 実行速度</a:t>
            </a:r>
          </a:p>
        </p:txBody>
      </p:sp>
      <p:sp>
        <p:nvSpPr>
          <p:cNvPr id="16" name="角丸四角形 15"/>
          <p:cNvSpPr/>
          <p:nvPr/>
        </p:nvSpPr>
        <p:spPr>
          <a:xfrm>
            <a:off x="500063" y="4941888"/>
            <a:ext cx="8215312" cy="1143000"/>
          </a:xfrm>
          <a:prstGeom prst="roundRect">
            <a:avLst>
              <a:gd name="adj" fmla="val 7657"/>
            </a:avLst>
          </a:prstGeom>
          <a:solidFill>
            <a:srgbClr val="FFE4C9"/>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lvl1pPr algn="l">
              <a:defRPr kumimoji="1" sz="2400">
                <a:solidFill>
                  <a:schemeClr val="tx1"/>
                </a:solidFill>
                <a:latin typeface="Times New Roman" pitchFamily="18" charset="0"/>
                <a:ea typeface="ＭＳ Ｐゴシック" pitchFamily="50" charset="-128"/>
              </a:defRPr>
            </a:lvl1pPr>
            <a:lvl2pPr marL="742950" indent="-285750" algn="l">
              <a:defRPr kumimoji="1" sz="2400">
                <a:solidFill>
                  <a:schemeClr val="tx1"/>
                </a:solidFill>
                <a:latin typeface="Times New Roman" pitchFamily="18" charset="0"/>
                <a:ea typeface="ＭＳ Ｐゴシック" pitchFamily="50" charset="-128"/>
              </a:defRPr>
            </a:lvl2pPr>
            <a:lvl3pPr marL="1143000" indent="-228600" algn="l">
              <a:defRPr kumimoji="1" sz="2400">
                <a:solidFill>
                  <a:schemeClr val="tx1"/>
                </a:solidFill>
                <a:latin typeface="Times New Roman" pitchFamily="18" charset="0"/>
                <a:ea typeface="ＭＳ Ｐゴシック" pitchFamily="50" charset="-128"/>
              </a:defRPr>
            </a:lvl3pPr>
            <a:lvl4pPr marL="1600200" indent="-228600" algn="l">
              <a:defRPr kumimoji="1" sz="2400">
                <a:solidFill>
                  <a:schemeClr val="tx1"/>
                </a:solidFill>
                <a:latin typeface="Times New Roman" pitchFamily="18" charset="0"/>
                <a:ea typeface="ＭＳ Ｐゴシック" pitchFamily="50" charset="-128"/>
              </a:defRPr>
            </a:lvl4pPr>
            <a:lvl5pPr marL="2057400" indent="-228600" algn="l">
              <a:defRPr kumimoji="1" sz="2400">
                <a:solidFill>
                  <a:schemeClr val="tx1"/>
                </a:solidFill>
                <a:latin typeface="Times New Roman" pitchFamily="18" charset="0"/>
                <a:ea typeface="ＭＳ Ｐゴシック" pitchFamily="50" charset="-128"/>
              </a:defRPr>
            </a:lvl5pPr>
            <a:lvl6pPr marL="2514600" indent="-228600" fontAlgn="base">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fontAlgn="base">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fontAlgn="base">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fontAlgn="base">
              <a:spcBef>
                <a:spcPct val="0"/>
              </a:spcBef>
              <a:spcAft>
                <a:spcPct val="0"/>
              </a:spcAft>
              <a:defRPr kumimoji="1" sz="2400">
                <a:solidFill>
                  <a:schemeClr val="tx1"/>
                </a:solidFill>
                <a:latin typeface="Times New Roman" pitchFamily="18" charset="0"/>
                <a:ea typeface="ＭＳ Ｐゴシック" pitchFamily="50" charset="-128"/>
              </a:defRPr>
            </a:lvl9pPr>
          </a:lstStyle>
          <a:p>
            <a:pPr>
              <a:defRPr/>
            </a:pPr>
            <a:r>
              <a:rPr lang="ja-JP" altLang="en-US" sz="2800" dirty="0" smtClean="0">
                <a:solidFill>
                  <a:srgbClr val="C00000"/>
                </a:solidFill>
                <a:latin typeface="+mn-lt"/>
                <a:ea typeface="+mn-ea"/>
                <a:cs typeface="Arial" pitchFamily="34" charset="0"/>
              </a:rPr>
              <a:t>クライアントを標準化し</a:t>
            </a:r>
            <a:endParaRPr lang="en-US" altLang="ja-JP" sz="2800" dirty="0" smtClean="0">
              <a:solidFill>
                <a:srgbClr val="C00000"/>
              </a:solidFill>
              <a:latin typeface="+mn-lt"/>
              <a:ea typeface="+mn-ea"/>
              <a:cs typeface="Arial" pitchFamily="34" charset="0"/>
            </a:endParaRPr>
          </a:p>
          <a:p>
            <a:pPr>
              <a:defRPr/>
            </a:pPr>
            <a:r>
              <a:rPr lang="ja-JP" altLang="en-US" sz="2800" dirty="0" smtClean="0">
                <a:solidFill>
                  <a:srgbClr val="C00000"/>
                </a:solidFill>
                <a:latin typeface="+mn-lt"/>
                <a:ea typeface="+mn-ea"/>
                <a:cs typeface="Arial" pitchFamily="34" charset="0"/>
              </a:rPr>
              <a:t>インターネットの利用を加速させる</a:t>
            </a:r>
          </a:p>
        </p:txBody>
      </p:sp>
      <p:sp>
        <p:nvSpPr>
          <p:cNvPr id="1643544" name="AutoShape 24"/>
          <p:cNvSpPr>
            <a:spLocks noChangeArrowheads="1"/>
          </p:cNvSpPr>
          <p:nvPr/>
        </p:nvSpPr>
        <p:spPr bwMode="auto">
          <a:xfrm>
            <a:off x="6543157" y="3203575"/>
            <a:ext cx="2024063" cy="674688"/>
          </a:xfrm>
          <a:prstGeom prst="star16">
            <a:avLst>
              <a:gd name="adj" fmla="val 37500"/>
            </a:avLst>
          </a:prstGeom>
          <a:gradFill rotWithShape="1">
            <a:gsLst>
              <a:gs pos="0">
                <a:srgbClr val="FFFFFF"/>
              </a:gs>
              <a:gs pos="100000">
                <a:srgbClr val="FFFF00"/>
              </a:gs>
            </a:gsLst>
            <a:path path="shape">
              <a:fillToRect l="50000" t="50000" r="50000" b="50000"/>
            </a:path>
          </a:gradFill>
          <a:ln w="28575" cap="sq" algn="ctr">
            <a:solidFill>
              <a:srgbClr val="FF9900"/>
            </a:solidFill>
            <a:miter lim="800000"/>
            <a:headEnd/>
            <a:tailEnd/>
          </a:ln>
        </p:spPr>
        <p:txBody>
          <a:bodyPr wrap="none" anchor="ctr"/>
          <a:lstStyle/>
          <a:p>
            <a:pPr algn="ctr"/>
            <a:r>
              <a:rPr lang="ja-JP" altLang="en-US" sz="2400" dirty="0" smtClean="0">
                <a:solidFill>
                  <a:srgbClr val="FF0000"/>
                </a:solidFill>
                <a:latin typeface="+mn-lt"/>
                <a:ea typeface="+mn-ea"/>
                <a:cs typeface="Arial" charset="0"/>
              </a:rPr>
              <a:t>無 料</a:t>
            </a:r>
            <a:endParaRPr lang="ja-JP" altLang="en-US" sz="2400" dirty="0">
              <a:solidFill>
                <a:srgbClr val="FF0000"/>
              </a:solidFill>
              <a:latin typeface="+mn-lt"/>
              <a:ea typeface="+mn-ea"/>
              <a:cs typeface="Arial" charset="0"/>
            </a:endParaRPr>
          </a:p>
        </p:txBody>
      </p:sp>
      <p:sp>
        <p:nvSpPr>
          <p:cNvPr id="1643545" name="AutoShape 25"/>
          <p:cNvSpPr>
            <a:spLocks noChangeArrowheads="1"/>
          </p:cNvSpPr>
          <p:nvPr/>
        </p:nvSpPr>
        <p:spPr bwMode="auto">
          <a:xfrm>
            <a:off x="6507163" y="5049838"/>
            <a:ext cx="2024062" cy="944562"/>
          </a:xfrm>
          <a:prstGeom prst="star16">
            <a:avLst>
              <a:gd name="adj" fmla="val 37500"/>
            </a:avLst>
          </a:prstGeom>
          <a:gradFill rotWithShape="1">
            <a:gsLst>
              <a:gs pos="0">
                <a:srgbClr val="FFFFFF"/>
              </a:gs>
              <a:gs pos="100000">
                <a:srgbClr val="FFFF00"/>
              </a:gs>
            </a:gsLst>
            <a:path path="shape">
              <a:fillToRect l="50000" t="50000" r="50000" b="50000"/>
            </a:path>
          </a:gradFill>
          <a:ln w="28575" cap="sq" algn="ctr">
            <a:solidFill>
              <a:srgbClr val="FF9900"/>
            </a:solidFill>
            <a:miter lim="800000"/>
            <a:headEnd/>
            <a:tailEnd/>
          </a:ln>
        </p:spPr>
        <p:txBody>
          <a:bodyPr wrap="none" anchor="ctr"/>
          <a:lstStyle/>
          <a:p>
            <a:pPr algn="ctr">
              <a:lnSpc>
                <a:spcPct val="90000"/>
              </a:lnSpc>
            </a:pPr>
            <a:r>
              <a:rPr lang="ja-JP" altLang="en-US" sz="2000" dirty="0" smtClean="0">
                <a:solidFill>
                  <a:srgbClr val="FF0000"/>
                </a:solidFill>
                <a:latin typeface="+mn-lt"/>
                <a:ea typeface="+mn-ea"/>
                <a:cs typeface="Arial" charset="0"/>
              </a:rPr>
              <a:t>広告収入</a:t>
            </a:r>
            <a:endParaRPr lang="ja-JP" altLang="en-US" sz="2000" dirty="0">
              <a:solidFill>
                <a:srgbClr val="FF0000"/>
              </a:solidFill>
              <a:latin typeface="+mn-lt"/>
              <a:ea typeface="+mn-ea"/>
              <a:cs typeface="Arial" charset="0"/>
            </a:endParaRPr>
          </a:p>
        </p:txBody>
      </p:sp>
    </p:spTree>
    <p:extLst>
      <p:ext uri="{BB962C8B-B14F-4D97-AF65-F5344CB8AC3E}">
        <p14:creationId xmlns:p14="http://schemas.microsoft.com/office/powerpoint/2010/main" val="325667713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up)">
                                      <p:cBhvr>
                                        <p:cTn id="17" dur="500"/>
                                        <p:tgtEl>
                                          <p:spTgt spid="20"/>
                                        </p:tgtEl>
                                      </p:cBhvr>
                                    </p:animEffect>
                                  </p:childTnLst>
                                </p:cTn>
                              </p:par>
                              <p:par>
                                <p:cTn id="18" presetID="22" presetClass="entr" presetSubtype="1" fill="hold" nodeType="with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up)">
                                      <p:cBhvr>
                                        <p:cTn id="20" dur="500"/>
                                        <p:tgtEl>
                                          <p:spTgt spid="21"/>
                                        </p:tgtEl>
                                      </p:cBhvr>
                                    </p:animEffect>
                                  </p:childTnLst>
                                </p:cTn>
                              </p:par>
                              <p:par>
                                <p:cTn id="21" presetID="22" presetClass="entr" presetSubtype="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up)">
                                      <p:cBhvr>
                                        <p:cTn id="23" dur="500"/>
                                        <p:tgtEl>
                                          <p:spTgt spid="2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0" fill="hold" nodeType="click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16" fill="hold" grpId="0" nodeType="clickEffect">
                                  <p:stCondLst>
                                    <p:cond delay="0"/>
                                  </p:stCondLst>
                                  <p:childTnLst>
                                    <p:set>
                                      <p:cBhvr>
                                        <p:cTn id="34" dur="1" fill="hold">
                                          <p:stCondLst>
                                            <p:cond delay="0"/>
                                          </p:stCondLst>
                                        </p:cTn>
                                        <p:tgtEl>
                                          <p:spTgt spid="1643544"/>
                                        </p:tgtEl>
                                        <p:attrNameLst>
                                          <p:attrName>style.visibility</p:attrName>
                                        </p:attrNameLst>
                                      </p:cBhvr>
                                      <p:to>
                                        <p:strVal val="visible"/>
                                      </p:to>
                                    </p:set>
                                    <p:anim calcmode="lin" valueType="num">
                                      <p:cBhvr>
                                        <p:cTn id="35" dur="500" fill="hold"/>
                                        <p:tgtEl>
                                          <p:spTgt spid="1643544"/>
                                        </p:tgtEl>
                                        <p:attrNameLst>
                                          <p:attrName>ppt_w</p:attrName>
                                        </p:attrNameLst>
                                      </p:cBhvr>
                                      <p:tavLst>
                                        <p:tav tm="0">
                                          <p:val>
                                            <p:fltVal val="0"/>
                                          </p:val>
                                        </p:tav>
                                        <p:tav tm="100000">
                                          <p:val>
                                            <p:strVal val="#ppt_w"/>
                                          </p:val>
                                        </p:tav>
                                      </p:tavLst>
                                    </p:anim>
                                    <p:anim calcmode="lin" valueType="num">
                                      <p:cBhvr>
                                        <p:cTn id="36" dur="500" fill="hold"/>
                                        <p:tgtEl>
                                          <p:spTgt spid="1643544"/>
                                        </p:tgtEl>
                                        <p:attrNameLst>
                                          <p:attrName>ppt_h</p:attrName>
                                        </p:attrNameLst>
                                      </p:cBhvr>
                                      <p:tavLst>
                                        <p:tav tm="0">
                                          <p:val>
                                            <p:fltVal val="0"/>
                                          </p:val>
                                        </p:tav>
                                        <p:tav tm="100000">
                                          <p:val>
                                            <p:strVal val="#ppt_h"/>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1643545"/>
                                        </p:tgtEl>
                                        <p:attrNameLst>
                                          <p:attrName>style.visibility</p:attrName>
                                        </p:attrNameLst>
                                      </p:cBhvr>
                                      <p:to>
                                        <p:strVal val="visible"/>
                                      </p:to>
                                    </p:set>
                                    <p:anim calcmode="lin" valueType="num">
                                      <p:cBhvr>
                                        <p:cTn id="41" dur="500" fill="hold"/>
                                        <p:tgtEl>
                                          <p:spTgt spid="1643545"/>
                                        </p:tgtEl>
                                        <p:attrNameLst>
                                          <p:attrName>ppt_w</p:attrName>
                                        </p:attrNameLst>
                                      </p:cBhvr>
                                      <p:tavLst>
                                        <p:tav tm="0">
                                          <p:val>
                                            <p:fltVal val="0"/>
                                          </p:val>
                                        </p:tav>
                                        <p:tav tm="100000">
                                          <p:val>
                                            <p:strVal val="#ppt_w"/>
                                          </p:val>
                                        </p:tav>
                                      </p:tavLst>
                                    </p:anim>
                                    <p:anim calcmode="lin" valueType="num">
                                      <p:cBhvr>
                                        <p:cTn id="42" dur="500" fill="hold"/>
                                        <p:tgtEl>
                                          <p:spTgt spid="164354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3544" grpId="0" animBg="1"/>
      <p:bldP spid="1643545"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smtClean="0">
                <a:solidFill>
                  <a:srgbClr val="FFFFFF"/>
                </a:solidFill>
                <a:latin typeface="Arial"/>
                <a:ea typeface="HGP創英角ｺﾞｼｯｸUB" pitchFamily="50" charset="-128"/>
                <a:cs typeface="Arial"/>
              </a:rPr>
              <a:t>HTML5</a:t>
            </a:r>
            <a:endParaRPr lang="ja-JP" altLang="en-US" sz="2400" dirty="0" smtClean="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58780314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線矢印コネクタ 4"/>
          <p:cNvCxnSpPr>
            <a:cxnSpLocks noChangeShapeType="1"/>
          </p:cNvCxnSpPr>
          <p:nvPr/>
        </p:nvCxnSpPr>
        <p:spPr bwMode="auto">
          <a:xfrm>
            <a:off x="277740" y="6130463"/>
            <a:ext cx="8643937" cy="1588"/>
          </a:xfrm>
          <a:prstGeom prst="straightConnector1">
            <a:avLst/>
          </a:prstGeom>
          <a:noFill/>
          <a:ln w="38100" cap="rnd" algn="ctr">
            <a:solidFill>
              <a:srgbClr val="800000"/>
            </a:solidFill>
            <a:round/>
            <a:headEnd type="none"/>
            <a:tailEnd type="triangle" w="med" len="med"/>
          </a:ln>
          <a:extLst>
            <a:ext uri="{909E8E84-426E-40dd-AFC4-6F175D3DCCD1}">
              <a14:hiddenFill xmlns:a14="http://schemas.microsoft.com/office/drawing/2010/main" xmlns="">
                <a:noFill/>
              </a14:hiddenFill>
            </a:ext>
          </a:extLst>
        </p:spPr>
      </p:cxnSp>
      <p:cxnSp>
        <p:nvCxnSpPr>
          <p:cNvPr id="6" name="直線矢印コネクタ 5"/>
          <p:cNvCxnSpPr>
            <a:cxnSpLocks noChangeShapeType="1"/>
          </p:cNvCxnSpPr>
          <p:nvPr/>
        </p:nvCxnSpPr>
        <p:spPr bwMode="auto">
          <a:xfrm flipV="1">
            <a:off x="277740" y="960487"/>
            <a:ext cx="1588" cy="5169976"/>
          </a:xfrm>
          <a:prstGeom prst="straightConnector1">
            <a:avLst/>
          </a:prstGeom>
          <a:noFill/>
          <a:ln w="38100" cap="rnd" algn="ctr">
            <a:solidFill>
              <a:srgbClr val="33ACBD"/>
            </a:solidFill>
            <a:round/>
            <a:headEnd type="none"/>
            <a:tailEnd type="triangle" w="med" len="med"/>
          </a:ln>
          <a:extLst>
            <a:ext uri="{909E8E84-426E-40dd-AFC4-6F175D3DCCD1}">
              <a14:hiddenFill xmlns:a14="http://schemas.microsoft.com/office/drawing/2010/main" xmlns="">
                <a:noFill/>
              </a14:hiddenFill>
            </a:ext>
          </a:extLst>
        </p:spPr>
      </p:cxnSp>
      <p:sp>
        <p:nvSpPr>
          <p:cNvPr id="7" name="テキスト ボックス 26"/>
          <p:cNvSpPr txBox="1">
            <a:spLocks noChangeArrowheads="1"/>
          </p:cNvSpPr>
          <p:nvPr/>
        </p:nvSpPr>
        <p:spPr bwMode="auto">
          <a:xfrm>
            <a:off x="3420990" y="6130463"/>
            <a:ext cx="9412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r>
              <a:rPr lang="en-US" altLang="ja-JP" sz="1600" dirty="0">
                <a:solidFill>
                  <a:srgbClr val="800000"/>
                </a:solidFill>
                <a:latin typeface="Arial Black"/>
                <a:ea typeface="HGP創英角ｺﾞｼｯｸUB"/>
                <a:cs typeface="Arial Black"/>
              </a:rPr>
              <a:t>1990</a:t>
            </a:r>
            <a:r>
              <a:rPr lang="ja-JP" altLang="en-US" sz="1600" dirty="0">
                <a:solidFill>
                  <a:srgbClr val="800000"/>
                </a:solidFill>
                <a:latin typeface="Arial Black"/>
                <a:ea typeface="HGP創英角ｺﾞｼｯｸUB"/>
                <a:cs typeface="Arial Black"/>
              </a:rPr>
              <a:t>年</a:t>
            </a:r>
            <a:endParaRPr lang="en-US" altLang="ja-JP" sz="1600" dirty="0">
              <a:solidFill>
                <a:srgbClr val="800000"/>
              </a:solidFill>
              <a:latin typeface="Arial Black"/>
              <a:ea typeface="HGP創英角ｺﾞｼｯｸUB"/>
              <a:cs typeface="Arial Black"/>
            </a:endParaRPr>
          </a:p>
        </p:txBody>
      </p:sp>
      <p:sp>
        <p:nvSpPr>
          <p:cNvPr id="8" name="テキスト ボックス 27"/>
          <p:cNvSpPr txBox="1">
            <a:spLocks noChangeArrowheads="1"/>
          </p:cNvSpPr>
          <p:nvPr/>
        </p:nvSpPr>
        <p:spPr bwMode="auto">
          <a:xfrm>
            <a:off x="6278490" y="6130463"/>
            <a:ext cx="941283"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r>
              <a:rPr lang="en-US" altLang="ja-JP" sz="1600" dirty="0">
                <a:solidFill>
                  <a:srgbClr val="800000"/>
                </a:solidFill>
                <a:latin typeface="Arial Black"/>
                <a:ea typeface="HGP創英角ｺﾞｼｯｸUB"/>
                <a:cs typeface="Arial Black"/>
              </a:rPr>
              <a:t>2000</a:t>
            </a:r>
            <a:r>
              <a:rPr lang="ja-JP" altLang="en-US" sz="1600" dirty="0">
                <a:solidFill>
                  <a:srgbClr val="800000"/>
                </a:solidFill>
                <a:latin typeface="Arial Black"/>
                <a:ea typeface="HGP創英角ｺﾞｼｯｸUB"/>
                <a:cs typeface="Arial Black"/>
              </a:rPr>
              <a:t>年</a:t>
            </a:r>
            <a:endParaRPr lang="en-US" altLang="ja-JP" sz="1600" dirty="0">
              <a:solidFill>
                <a:srgbClr val="800000"/>
              </a:solidFill>
              <a:latin typeface="Arial Black"/>
              <a:ea typeface="HGP創英角ｺﾞｼｯｸUB"/>
              <a:cs typeface="Arial Black"/>
            </a:endParaRPr>
          </a:p>
        </p:txBody>
      </p:sp>
      <p:sp>
        <p:nvSpPr>
          <p:cNvPr id="9" name="テキスト ボックス 34"/>
          <p:cNvSpPr txBox="1">
            <a:spLocks noChangeArrowheads="1"/>
          </p:cNvSpPr>
          <p:nvPr/>
        </p:nvSpPr>
        <p:spPr bwMode="auto">
          <a:xfrm>
            <a:off x="349177" y="960487"/>
            <a:ext cx="1774845"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eaLnBrk="1" hangingPunct="1"/>
            <a:r>
              <a:rPr lang="ja-JP" altLang="en-US" sz="1600" dirty="0">
                <a:solidFill>
                  <a:srgbClr val="33ACBD"/>
                </a:solidFill>
                <a:latin typeface="HGP創英角ｺﾞｼｯｸUB"/>
                <a:ea typeface="HGP創英角ｺﾞｼｯｸUB"/>
                <a:cs typeface="HGP創英角ｺﾞｼｯｸUB"/>
              </a:rPr>
              <a:t>クライアントの機能</a:t>
            </a:r>
            <a:endParaRPr lang="en-US" altLang="ja-JP" sz="1600" dirty="0">
              <a:solidFill>
                <a:srgbClr val="33ACBD"/>
              </a:solidFill>
              <a:latin typeface="HGP創英角ｺﾞｼｯｸUB"/>
              <a:ea typeface="HGP創英角ｺﾞｼｯｸUB"/>
              <a:cs typeface="HGP創英角ｺﾞｼｯｸUB"/>
            </a:endParaRPr>
          </a:p>
        </p:txBody>
      </p:sp>
      <p:sp>
        <p:nvSpPr>
          <p:cNvPr id="12" name="Oval 15"/>
          <p:cNvSpPr>
            <a:spLocks noChangeArrowheads="1"/>
          </p:cNvSpPr>
          <p:nvPr/>
        </p:nvSpPr>
        <p:spPr bwMode="auto">
          <a:xfrm>
            <a:off x="563490" y="4344526"/>
            <a:ext cx="1169987" cy="1195387"/>
          </a:xfrm>
          <a:prstGeom prst="ellipse">
            <a:avLst/>
          </a:prstGeom>
          <a:solidFill>
            <a:srgbClr val="7F7F7F"/>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ja-JP" altLang="en-US" sz="1400" dirty="0" smtClean="0">
                <a:solidFill>
                  <a:schemeClr val="bg1"/>
                </a:solidFill>
                <a:latin typeface="Century Gothic" pitchFamily="34" charset="0"/>
                <a:ea typeface="HG丸ｺﾞｼｯｸM-PRO" pitchFamily="50" charset="-128"/>
              </a:rPr>
              <a:t>端末</a:t>
            </a:r>
            <a:endParaRPr lang="ja-JP" altLang="en-US" sz="1400" dirty="0">
              <a:solidFill>
                <a:schemeClr val="bg1"/>
              </a:solidFill>
              <a:latin typeface="Century Gothic" pitchFamily="34" charset="0"/>
              <a:ea typeface="HG丸ｺﾞｼｯｸM-PRO" pitchFamily="50" charset="-128"/>
            </a:endParaRPr>
          </a:p>
        </p:txBody>
      </p:sp>
      <p:sp>
        <p:nvSpPr>
          <p:cNvPr id="15" name="角丸四角形 14"/>
          <p:cNvSpPr/>
          <p:nvPr/>
        </p:nvSpPr>
        <p:spPr>
          <a:xfrm>
            <a:off x="2920927" y="5657388"/>
            <a:ext cx="1931665" cy="357188"/>
          </a:xfrm>
          <a:prstGeom prst="roundRect">
            <a:avLst>
              <a:gd name="adj" fmla="val 0"/>
            </a:avLst>
          </a:prstGeom>
          <a:solidFill>
            <a:schemeClr val="accent4">
              <a:lumMod val="75000"/>
            </a:schemeClr>
          </a:solidFill>
          <a:ln>
            <a:noFill/>
            <a:prstDash val="sys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bg1"/>
                </a:solidFill>
              </a:rPr>
              <a:t>クライアント</a:t>
            </a:r>
            <a:r>
              <a:rPr lang="en-US" altLang="ja-JP" sz="1200" dirty="0">
                <a:solidFill>
                  <a:schemeClr val="bg1"/>
                </a:solidFill>
              </a:rPr>
              <a:t>/</a:t>
            </a:r>
            <a:r>
              <a:rPr lang="ja-JP" altLang="en-US" sz="1200" dirty="0">
                <a:solidFill>
                  <a:schemeClr val="bg1"/>
                </a:solidFill>
              </a:rPr>
              <a:t>サーバー</a:t>
            </a:r>
          </a:p>
        </p:txBody>
      </p:sp>
      <p:sp>
        <p:nvSpPr>
          <p:cNvPr id="16" name="角丸四角形 15"/>
          <p:cNvSpPr/>
          <p:nvPr/>
        </p:nvSpPr>
        <p:spPr>
          <a:xfrm>
            <a:off x="349177" y="5657388"/>
            <a:ext cx="2500313" cy="357188"/>
          </a:xfrm>
          <a:prstGeom prst="roundRect">
            <a:avLst>
              <a:gd name="adj" fmla="val 0"/>
            </a:avLst>
          </a:prstGeom>
          <a:solidFill>
            <a:schemeClr val="tx1">
              <a:lumMod val="50000"/>
              <a:lumOff val="50000"/>
            </a:schemeClr>
          </a:solidFill>
          <a:ln>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ja-JP" altLang="en-US" sz="1200" dirty="0">
                <a:solidFill>
                  <a:schemeClr val="bg1"/>
                </a:solidFill>
              </a:rPr>
              <a:t>メインフレーム</a:t>
            </a:r>
          </a:p>
        </p:txBody>
      </p:sp>
      <p:sp>
        <p:nvSpPr>
          <p:cNvPr id="17" name="角丸四角形 16"/>
          <p:cNvSpPr/>
          <p:nvPr/>
        </p:nvSpPr>
        <p:spPr>
          <a:xfrm>
            <a:off x="6618215" y="5657388"/>
            <a:ext cx="2132085" cy="357188"/>
          </a:xfrm>
          <a:prstGeom prst="roundRect">
            <a:avLst>
              <a:gd name="adj" fmla="val 0"/>
            </a:avLst>
          </a:prstGeom>
          <a:solidFill>
            <a:srgbClr val="FF6600"/>
          </a:solidFill>
          <a:ln>
            <a:no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200" dirty="0" smtClean="0">
                <a:solidFill>
                  <a:schemeClr val="bg1"/>
                </a:solidFill>
              </a:rPr>
              <a:t>RIC/RIA</a:t>
            </a:r>
            <a:r>
              <a:rPr lang="ja-JP" altLang="en-US" sz="1200" dirty="0" smtClean="0">
                <a:solidFill>
                  <a:schemeClr val="bg1"/>
                </a:solidFill>
              </a:rPr>
              <a:t>とクラウド</a:t>
            </a:r>
            <a:endParaRPr lang="ja-JP" altLang="en-US" sz="1200" dirty="0">
              <a:solidFill>
                <a:schemeClr val="bg1"/>
              </a:solidFill>
            </a:endParaRPr>
          </a:p>
        </p:txBody>
      </p:sp>
      <p:sp>
        <p:nvSpPr>
          <p:cNvPr id="19" name="Oval 14"/>
          <p:cNvSpPr>
            <a:spLocks noChangeArrowheads="1"/>
          </p:cNvSpPr>
          <p:nvPr/>
        </p:nvSpPr>
        <p:spPr bwMode="auto">
          <a:xfrm>
            <a:off x="3363567" y="2272838"/>
            <a:ext cx="1169987" cy="1195388"/>
          </a:xfrm>
          <a:prstGeom prst="ellipse">
            <a:avLst/>
          </a:prstGeom>
          <a:solidFill>
            <a:schemeClr val="accent4"/>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ja-JP" altLang="en-US" sz="1400" dirty="0" smtClean="0">
                <a:solidFill>
                  <a:schemeClr val="bg1"/>
                </a:solidFill>
                <a:latin typeface="Century Gothic" pitchFamily="34" charset="0"/>
                <a:ea typeface="HG丸ｺﾞｼｯｸM-PRO" pitchFamily="50" charset="-128"/>
              </a:rPr>
              <a:t>クライアント</a:t>
            </a:r>
            <a:endParaRPr lang="ja-JP" altLang="en-US" sz="1400" dirty="0">
              <a:solidFill>
                <a:schemeClr val="bg1"/>
              </a:solidFill>
              <a:latin typeface="Century Gothic" pitchFamily="34" charset="0"/>
              <a:ea typeface="HG丸ｺﾞｼｯｸM-PRO" pitchFamily="50" charset="-128"/>
            </a:endParaRPr>
          </a:p>
        </p:txBody>
      </p:sp>
      <p:sp>
        <p:nvSpPr>
          <p:cNvPr id="20" name="AutoShape 16"/>
          <p:cNvSpPr>
            <a:spLocks noChangeArrowheads="1"/>
          </p:cNvSpPr>
          <p:nvPr/>
        </p:nvSpPr>
        <p:spPr bwMode="auto">
          <a:xfrm rot="19411340">
            <a:off x="1417151" y="3634796"/>
            <a:ext cx="2209384" cy="482600"/>
          </a:xfrm>
          <a:prstGeom prst="rightArrow">
            <a:avLst>
              <a:gd name="adj1" fmla="val 59324"/>
              <a:gd name="adj2" fmla="val 69930"/>
            </a:avLst>
          </a:prstGeom>
          <a:solidFill>
            <a:schemeClr val="bg1">
              <a:lumMod val="50000"/>
            </a:schemeClr>
          </a:solidFill>
          <a:ln w="28575">
            <a:noFill/>
            <a:miter lim="800000"/>
            <a:headEnd/>
            <a:tailEnd/>
          </a:ln>
          <a:effectLst>
            <a:outerShdw blurRad="50800" dist="38100" dir="2700000" algn="tl" rotWithShape="0">
              <a:prstClr val="black">
                <a:alpha val="40000"/>
              </a:prstClr>
            </a:outerShdw>
          </a:effectLst>
        </p:spPr>
        <p:txBody>
          <a:bodyPr wrap="none" anchor="ctr"/>
          <a:lstStyle/>
          <a:p>
            <a:pPr>
              <a:defRPr/>
            </a:pPr>
            <a:endParaRPr lang="ja-JP" altLang="en-US">
              <a:latin typeface="Century Gothic" pitchFamily="34" charset="0"/>
              <a:ea typeface="HG丸ｺﾞｼｯｸM-PRO" pitchFamily="50" charset="-128"/>
            </a:endParaRPr>
          </a:p>
        </p:txBody>
      </p:sp>
      <p:sp>
        <p:nvSpPr>
          <p:cNvPr id="22" name="Oval 13"/>
          <p:cNvSpPr>
            <a:spLocks noChangeArrowheads="1"/>
          </p:cNvSpPr>
          <p:nvPr/>
        </p:nvSpPr>
        <p:spPr bwMode="auto">
          <a:xfrm>
            <a:off x="4608550" y="3844463"/>
            <a:ext cx="1169988" cy="1195388"/>
          </a:xfrm>
          <a:prstGeom prst="ellipse">
            <a:avLst/>
          </a:prstGeom>
          <a:solidFill>
            <a:schemeClr val="accent3">
              <a:lumMod val="75000"/>
            </a:schemeClr>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ja-JP" altLang="en-US" sz="1400" dirty="0" smtClean="0">
                <a:solidFill>
                  <a:schemeClr val="bg1"/>
                </a:solidFill>
                <a:latin typeface="Century Gothic" pitchFamily="34" charset="0"/>
                <a:ea typeface="HG丸ｺﾞｼｯｸM-PRO" pitchFamily="50" charset="-128"/>
              </a:rPr>
              <a:t>ブラウザ</a:t>
            </a:r>
            <a:endParaRPr lang="ja-JP" altLang="en-US" sz="1400" dirty="0">
              <a:solidFill>
                <a:schemeClr val="bg1"/>
              </a:solidFill>
              <a:latin typeface="Century Gothic" pitchFamily="34" charset="0"/>
              <a:ea typeface="HG丸ｺﾞｼｯｸM-PRO" pitchFamily="50" charset="-128"/>
            </a:endParaRPr>
          </a:p>
        </p:txBody>
      </p:sp>
      <p:sp>
        <p:nvSpPr>
          <p:cNvPr id="23" name="AutoShape 16"/>
          <p:cNvSpPr>
            <a:spLocks noChangeArrowheads="1"/>
          </p:cNvSpPr>
          <p:nvPr/>
        </p:nvSpPr>
        <p:spPr bwMode="auto">
          <a:xfrm rot="2856712">
            <a:off x="4238798" y="3407840"/>
            <a:ext cx="683481" cy="482600"/>
          </a:xfrm>
          <a:prstGeom prst="rightArrow">
            <a:avLst>
              <a:gd name="adj1" fmla="val 59324"/>
              <a:gd name="adj2" fmla="val 45182"/>
            </a:avLst>
          </a:prstGeom>
          <a:solidFill>
            <a:schemeClr val="accent4">
              <a:lumMod val="60000"/>
              <a:lumOff val="40000"/>
            </a:schemeClr>
          </a:solidFill>
          <a:ln w="28575">
            <a:noFill/>
            <a:miter lim="800000"/>
            <a:headEnd/>
            <a:tailEnd/>
          </a:ln>
          <a:effectLst>
            <a:outerShdw blurRad="50800" dist="38100" dir="2700000" algn="tl" rotWithShape="0">
              <a:prstClr val="black">
                <a:alpha val="40000"/>
              </a:prstClr>
            </a:outerShdw>
          </a:effectLst>
        </p:spPr>
        <p:txBody>
          <a:bodyPr wrap="none" anchor="ctr"/>
          <a:lstStyle/>
          <a:p>
            <a:pPr>
              <a:defRPr/>
            </a:pPr>
            <a:endParaRPr lang="ja-JP" altLang="en-US">
              <a:latin typeface="Century Gothic" pitchFamily="34" charset="0"/>
              <a:ea typeface="HG丸ｺﾞｼｯｸM-PRO" pitchFamily="50" charset="-128"/>
            </a:endParaRPr>
          </a:p>
        </p:txBody>
      </p:sp>
      <p:sp>
        <p:nvSpPr>
          <p:cNvPr id="25" name="Oval 12"/>
          <p:cNvSpPr>
            <a:spLocks noChangeArrowheads="1"/>
          </p:cNvSpPr>
          <p:nvPr/>
        </p:nvSpPr>
        <p:spPr bwMode="auto">
          <a:xfrm>
            <a:off x="6149629" y="1558463"/>
            <a:ext cx="1169988" cy="1195388"/>
          </a:xfrm>
          <a:prstGeom prst="ellipse">
            <a:avLst/>
          </a:prstGeom>
          <a:solidFill>
            <a:srgbClr val="008000"/>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en-US" altLang="ja-JP" sz="1400" dirty="0">
                <a:solidFill>
                  <a:schemeClr val="bg1"/>
                </a:solidFill>
                <a:latin typeface="Century Gothic" pitchFamily="34" charset="0"/>
                <a:ea typeface="HG丸ｺﾞｼｯｸM-PRO" pitchFamily="50" charset="-128"/>
              </a:rPr>
              <a:t>Flash</a:t>
            </a:r>
            <a:r>
              <a:rPr lang="ja-JP" altLang="en-US" sz="1400" dirty="0" smtClean="0">
                <a:solidFill>
                  <a:schemeClr val="bg1"/>
                </a:solidFill>
                <a:latin typeface="Century Gothic" pitchFamily="34" charset="0"/>
                <a:ea typeface="HG丸ｺﾞｼｯｸM-PRO" pitchFamily="50" charset="-128"/>
              </a:rPr>
              <a:t>などの</a:t>
            </a:r>
            <a:endParaRPr lang="en-US" altLang="ja-JP" sz="1400" dirty="0" smtClean="0">
              <a:solidFill>
                <a:schemeClr val="bg1"/>
              </a:solidFill>
              <a:latin typeface="Century Gothic" pitchFamily="34" charset="0"/>
              <a:ea typeface="HG丸ｺﾞｼｯｸM-PRO" pitchFamily="50" charset="-128"/>
            </a:endParaRPr>
          </a:p>
          <a:p>
            <a:pPr algn="ctr">
              <a:defRPr/>
            </a:pPr>
            <a:r>
              <a:rPr lang="ja-JP" altLang="en-US" sz="1400" dirty="0">
                <a:solidFill>
                  <a:schemeClr val="bg1"/>
                </a:solidFill>
                <a:latin typeface="Century Gothic" pitchFamily="34" charset="0"/>
                <a:ea typeface="HG丸ｺﾞｼｯｸM-PRO" pitchFamily="50" charset="-128"/>
              </a:rPr>
              <a:t>プラグイン</a:t>
            </a:r>
          </a:p>
        </p:txBody>
      </p:sp>
      <p:sp>
        <p:nvSpPr>
          <p:cNvPr id="26" name="AutoShape 16"/>
          <p:cNvSpPr>
            <a:spLocks noChangeArrowheads="1"/>
          </p:cNvSpPr>
          <p:nvPr/>
        </p:nvSpPr>
        <p:spPr bwMode="auto">
          <a:xfrm rot="18420845">
            <a:off x="5268835" y="3047943"/>
            <a:ext cx="1385132" cy="482600"/>
          </a:xfrm>
          <a:prstGeom prst="rightArrow">
            <a:avLst>
              <a:gd name="adj1" fmla="val 59324"/>
              <a:gd name="adj2" fmla="val 45189"/>
            </a:avLst>
          </a:prstGeom>
          <a:solidFill>
            <a:schemeClr val="accent3">
              <a:lumMod val="60000"/>
              <a:lumOff val="40000"/>
            </a:schemeClr>
          </a:solidFill>
          <a:ln w="28575">
            <a:noFill/>
            <a:miter lim="800000"/>
            <a:headEnd/>
            <a:tailEnd/>
          </a:ln>
          <a:effectLst>
            <a:outerShdw blurRad="50800" dist="38100" dir="2700000" algn="tl" rotWithShape="0">
              <a:prstClr val="black">
                <a:alpha val="40000"/>
              </a:prstClr>
            </a:outerShdw>
          </a:effectLst>
        </p:spPr>
        <p:txBody>
          <a:bodyPr wrap="none" anchor="ctr"/>
          <a:lstStyle/>
          <a:p>
            <a:pPr>
              <a:defRPr/>
            </a:pPr>
            <a:endParaRPr lang="ja-JP" altLang="en-US">
              <a:latin typeface="Century Gothic" pitchFamily="34" charset="0"/>
              <a:ea typeface="HG丸ｺﾞｼｯｸM-PRO" pitchFamily="50" charset="-128"/>
            </a:endParaRPr>
          </a:p>
        </p:txBody>
      </p:sp>
      <p:sp>
        <p:nvSpPr>
          <p:cNvPr id="28" name="Oval 11"/>
          <p:cNvSpPr>
            <a:spLocks noChangeArrowheads="1"/>
          </p:cNvSpPr>
          <p:nvPr/>
        </p:nvSpPr>
        <p:spPr bwMode="auto">
          <a:xfrm>
            <a:off x="6935442" y="3058651"/>
            <a:ext cx="1169987" cy="1195387"/>
          </a:xfrm>
          <a:prstGeom prst="ellipse">
            <a:avLst/>
          </a:prstGeom>
          <a:solidFill>
            <a:schemeClr val="accent6">
              <a:lumMod val="75000"/>
            </a:schemeClr>
          </a:solidFill>
          <a:ln w="9525">
            <a:noFill/>
            <a:round/>
            <a:headEnd/>
            <a:tailEnd/>
          </a:ln>
          <a:effectLst>
            <a:outerShdw blurRad="50800" dist="38100" dir="2700000" algn="tl" rotWithShape="0">
              <a:prstClr val="black">
                <a:alpha val="40000"/>
              </a:prstClr>
            </a:outerShdw>
          </a:effectLst>
        </p:spPr>
        <p:txBody>
          <a:bodyPr wrap="none" anchor="ctr"/>
          <a:lstStyle/>
          <a:p>
            <a:pPr algn="ctr">
              <a:defRPr/>
            </a:pPr>
            <a:r>
              <a:rPr lang="en-US" altLang="ja-JP" sz="3200" dirty="0" smtClean="0">
                <a:solidFill>
                  <a:schemeClr val="bg1"/>
                </a:solidFill>
                <a:latin typeface="Century Gothic" pitchFamily="34" charset="0"/>
                <a:ea typeface="HG丸ｺﾞｼｯｸM-PRO" pitchFamily="50" charset="-128"/>
              </a:rPr>
              <a:t>Ajax</a:t>
            </a:r>
            <a:endParaRPr lang="ja-JP" altLang="en-US" sz="3200" dirty="0">
              <a:solidFill>
                <a:schemeClr val="bg1"/>
              </a:solidFill>
              <a:latin typeface="Century Gothic" pitchFamily="34" charset="0"/>
              <a:ea typeface="HG丸ｺﾞｼｯｸM-PRO" pitchFamily="50" charset="-128"/>
            </a:endParaRPr>
          </a:p>
        </p:txBody>
      </p:sp>
      <p:sp>
        <p:nvSpPr>
          <p:cNvPr id="29" name="AutoShape 16"/>
          <p:cNvSpPr>
            <a:spLocks noChangeArrowheads="1"/>
          </p:cNvSpPr>
          <p:nvPr/>
        </p:nvSpPr>
        <p:spPr bwMode="auto">
          <a:xfrm rot="20368471">
            <a:off x="5826637" y="3817628"/>
            <a:ext cx="1150117" cy="482600"/>
          </a:xfrm>
          <a:prstGeom prst="rightArrow">
            <a:avLst>
              <a:gd name="adj1" fmla="val 59324"/>
              <a:gd name="adj2" fmla="val 45182"/>
            </a:avLst>
          </a:prstGeom>
          <a:solidFill>
            <a:schemeClr val="accent6">
              <a:lumMod val="60000"/>
              <a:lumOff val="40000"/>
            </a:schemeClr>
          </a:solidFill>
          <a:ln w="28575">
            <a:noFill/>
            <a:miter lim="800000"/>
            <a:headEnd/>
            <a:tailEnd/>
          </a:ln>
          <a:effectLst>
            <a:outerShdw blurRad="50800" dist="38100" dir="2700000" algn="tl" rotWithShape="0">
              <a:prstClr val="black">
                <a:alpha val="40000"/>
              </a:prstClr>
            </a:outerShdw>
          </a:effectLst>
        </p:spPr>
        <p:txBody>
          <a:bodyPr wrap="none" anchor="ctr"/>
          <a:lstStyle/>
          <a:p>
            <a:pPr>
              <a:defRPr/>
            </a:pPr>
            <a:endParaRPr lang="ja-JP" altLang="en-US">
              <a:latin typeface="Century Gothic" pitchFamily="34" charset="0"/>
              <a:ea typeface="HG丸ｺﾞｼｯｸM-PRO" pitchFamily="50" charset="-128"/>
            </a:endParaRPr>
          </a:p>
        </p:txBody>
      </p:sp>
      <p:sp>
        <p:nvSpPr>
          <p:cNvPr id="30" name="角丸四角形 29"/>
          <p:cNvSpPr/>
          <p:nvPr/>
        </p:nvSpPr>
        <p:spPr>
          <a:xfrm>
            <a:off x="4920619" y="5657388"/>
            <a:ext cx="1643622" cy="357188"/>
          </a:xfrm>
          <a:prstGeom prst="roundRect">
            <a:avLst>
              <a:gd name="adj" fmla="val 0"/>
            </a:avLst>
          </a:prstGeom>
          <a:solidFill>
            <a:srgbClr val="008000"/>
          </a:solidFill>
          <a:ln>
            <a:noFill/>
            <a:prstDash val="sys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200" smtClean="0">
                <a:solidFill>
                  <a:schemeClr val="bg1"/>
                </a:solidFill>
              </a:rPr>
              <a:t>Web</a:t>
            </a:r>
            <a:r>
              <a:rPr lang="ja-JP" altLang="en-US" sz="1200" smtClean="0">
                <a:solidFill>
                  <a:schemeClr val="bg1"/>
                </a:solidFill>
              </a:rPr>
              <a:t>システム</a:t>
            </a:r>
            <a:endParaRPr lang="ja-JP" altLang="en-US" sz="1200" dirty="0">
              <a:solidFill>
                <a:schemeClr val="bg1"/>
              </a:solidFill>
            </a:endParaRPr>
          </a:p>
        </p:txBody>
      </p:sp>
      <p:sp>
        <p:nvSpPr>
          <p:cNvPr id="32" name="AutoShape 16"/>
          <p:cNvSpPr>
            <a:spLocks noChangeArrowheads="1"/>
          </p:cNvSpPr>
          <p:nvPr/>
        </p:nvSpPr>
        <p:spPr bwMode="auto">
          <a:xfrm rot="17674926">
            <a:off x="7568855" y="2437493"/>
            <a:ext cx="930999" cy="482600"/>
          </a:xfrm>
          <a:prstGeom prst="rightArrow">
            <a:avLst>
              <a:gd name="adj1" fmla="val 59324"/>
              <a:gd name="adj2" fmla="val 45182"/>
            </a:avLst>
          </a:prstGeom>
          <a:solidFill>
            <a:srgbClr val="FF6600"/>
          </a:solidFill>
          <a:ln w="28575">
            <a:noFill/>
            <a:miter lim="800000"/>
            <a:headEnd/>
            <a:tailEnd/>
          </a:ln>
          <a:effectLst>
            <a:outerShdw blurRad="50800" dist="38100" dir="2700000" algn="tl" rotWithShape="0">
              <a:prstClr val="black">
                <a:alpha val="40000"/>
              </a:prstClr>
            </a:outerShdw>
          </a:effectLst>
        </p:spPr>
        <p:txBody>
          <a:bodyPr wrap="none" anchor="ctr"/>
          <a:lstStyle/>
          <a:p>
            <a:pPr>
              <a:defRPr/>
            </a:pPr>
            <a:endParaRPr lang="ja-JP" altLang="en-US">
              <a:latin typeface="Century Gothic" pitchFamily="34" charset="0"/>
              <a:ea typeface="HG丸ｺﾞｼｯｸM-PRO" pitchFamily="50" charset="-128"/>
            </a:endParaRPr>
          </a:p>
        </p:txBody>
      </p:sp>
      <p:pic>
        <p:nvPicPr>
          <p:cNvPr id="2" name="図 1" descr="20110404.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15177" y="1129764"/>
            <a:ext cx="1085923" cy="1085923"/>
          </a:xfrm>
          <a:prstGeom prst="rect">
            <a:avLst/>
          </a:prstGeom>
          <a:ln>
            <a:noFill/>
          </a:ln>
          <a:effectLst>
            <a:outerShdw blurRad="292100" dist="139700" dir="2700000" algn="tl" rotWithShape="0">
              <a:srgbClr val="333333">
                <a:alpha val="65000"/>
              </a:srgbClr>
            </a:outerShdw>
          </a:effectLst>
        </p:spPr>
      </p:pic>
      <p:sp>
        <p:nvSpPr>
          <p:cNvPr id="34" name="タイトル 33"/>
          <p:cNvSpPr>
            <a:spLocks noGrp="1"/>
          </p:cNvSpPr>
          <p:nvPr>
            <p:ph type="title"/>
          </p:nvPr>
        </p:nvSpPr>
        <p:spPr/>
        <p:txBody>
          <a:bodyPr/>
          <a:lstStyle/>
          <a:p>
            <a:r>
              <a:rPr kumimoji="1" lang="en-US" altLang="ja-JP" dirty="0" smtClean="0"/>
              <a:t>Ajax</a:t>
            </a:r>
            <a:r>
              <a:rPr kumimoji="1" lang="ja-JP" altLang="en-US" dirty="0" smtClean="0"/>
              <a:t>の登場</a:t>
            </a:r>
            <a:endParaRPr kumimoji="1" lang="ja-JP" altLang="en-US" dirty="0"/>
          </a:p>
        </p:txBody>
      </p:sp>
    </p:spTree>
    <p:extLst>
      <p:ext uri="{BB962C8B-B14F-4D97-AF65-F5344CB8AC3E}">
        <p14:creationId xmlns:p14="http://schemas.microsoft.com/office/powerpoint/2010/main" val="3145853131"/>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HTML5</a:t>
            </a:r>
            <a:r>
              <a:rPr kumimoji="1" lang="ja-JP" altLang="en-US" dirty="0" smtClean="0"/>
              <a:t>（１）</a:t>
            </a:r>
            <a:endParaRPr kumimoji="1" lang="ja-JP" altLang="en-US" dirty="0"/>
          </a:p>
        </p:txBody>
      </p:sp>
      <p:sp>
        <p:nvSpPr>
          <p:cNvPr id="3" name="スライド番号プレースホルダー 2"/>
          <p:cNvSpPr>
            <a:spLocks noGrp="1"/>
          </p:cNvSpPr>
          <p:nvPr>
            <p:ph type="sldNum" sz="quarter" idx="12"/>
          </p:nvPr>
        </p:nvSpPr>
        <p:spPr>
          <a:xfrm>
            <a:off x="6932246" y="6658052"/>
            <a:ext cx="2133600" cy="217800"/>
          </a:xfrm>
        </p:spPr>
        <p:txBody>
          <a:bodyPr/>
          <a:lstStyle/>
          <a:p>
            <a:fld id="{8FF8CC5D-A65D-5946-99B5-645367A967AD}" type="slidenum">
              <a:rPr kumimoji="1" lang="ja-JP" altLang="en-US" smtClean="0"/>
              <a:t>138</a:t>
            </a:fld>
            <a:endParaRPr kumimoji="1" lang="ja-JP" altLang="en-US"/>
          </a:p>
        </p:txBody>
      </p:sp>
      <p:pic>
        <p:nvPicPr>
          <p:cNvPr id="5" name="図 4" descr="Illustration+of+a+stormy+cloud.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08472" y="1008358"/>
            <a:ext cx="5233691" cy="5233691"/>
          </a:xfrm>
          <a:prstGeom prst="rect">
            <a:avLst/>
          </a:prstGeom>
        </p:spPr>
      </p:pic>
      <p:sp>
        <p:nvSpPr>
          <p:cNvPr id="6" name="正方形/長方形 5"/>
          <p:cNvSpPr/>
          <p:nvPr/>
        </p:nvSpPr>
        <p:spPr>
          <a:xfrm>
            <a:off x="648494" y="2800350"/>
            <a:ext cx="2484437" cy="60960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ＭＳ Ｐゴシック"/>
                <a:ea typeface="ＭＳ Ｐゴシック"/>
                <a:cs typeface="ＭＳ Ｐゴシック"/>
              </a:rPr>
              <a:t>ウェブサーバー</a:t>
            </a:r>
            <a:endParaRPr kumimoji="1" lang="ja-JP" altLang="en-US" sz="2000" dirty="0">
              <a:solidFill>
                <a:srgbClr val="FFFFFF"/>
              </a:solidFill>
              <a:latin typeface="ＭＳ Ｐゴシック"/>
              <a:ea typeface="ＭＳ Ｐゴシック"/>
              <a:cs typeface="ＭＳ Ｐゴシック"/>
            </a:endParaRPr>
          </a:p>
        </p:txBody>
      </p:sp>
      <p:sp>
        <p:nvSpPr>
          <p:cNvPr id="7" name="正方形/長方形 6"/>
          <p:cNvSpPr/>
          <p:nvPr/>
        </p:nvSpPr>
        <p:spPr>
          <a:xfrm>
            <a:off x="648494" y="5092700"/>
            <a:ext cx="2484437" cy="609600"/>
          </a:xfrm>
          <a:prstGeom prst="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ＭＳ Ｐゴシック"/>
                <a:ea typeface="ＭＳ Ｐゴシック"/>
                <a:cs typeface="ＭＳ Ｐゴシック"/>
              </a:rPr>
              <a:t>ブラウザー</a:t>
            </a:r>
            <a:endParaRPr kumimoji="1" lang="ja-JP" altLang="en-US" sz="2000" dirty="0">
              <a:solidFill>
                <a:srgbClr val="FFFFFF"/>
              </a:solidFill>
              <a:latin typeface="ＭＳ Ｐゴシック"/>
              <a:ea typeface="ＭＳ Ｐゴシック"/>
              <a:cs typeface="ＭＳ Ｐゴシック"/>
            </a:endParaRPr>
          </a:p>
        </p:txBody>
      </p:sp>
      <p:sp>
        <p:nvSpPr>
          <p:cNvPr id="9" name="正方形/長方形 8"/>
          <p:cNvSpPr/>
          <p:nvPr/>
        </p:nvSpPr>
        <p:spPr>
          <a:xfrm>
            <a:off x="6010276" y="2800350"/>
            <a:ext cx="2484437" cy="609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ＭＳ Ｐゴシック"/>
                <a:ea typeface="ＭＳ Ｐゴシック"/>
                <a:cs typeface="ＭＳ Ｐゴシック"/>
              </a:rPr>
              <a:t>ウェブサーバー</a:t>
            </a:r>
            <a:endParaRPr kumimoji="1" lang="ja-JP" altLang="en-US" sz="2000" dirty="0">
              <a:solidFill>
                <a:srgbClr val="FFFFFF"/>
              </a:solidFill>
              <a:latin typeface="ＭＳ Ｐゴシック"/>
              <a:ea typeface="ＭＳ Ｐゴシック"/>
              <a:cs typeface="ＭＳ Ｐゴシック"/>
            </a:endParaRPr>
          </a:p>
        </p:txBody>
      </p:sp>
      <p:sp>
        <p:nvSpPr>
          <p:cNvPr id="10" name="正方形/長方形 9"/>
          <p:cNvSpPr/>
          <p:nvPr/>
        </p:nvSpPr>
        <p:spPr>
          <a:xfrm>
            <a:off x="6010276" y="5092700"/>
            <a:ext cx="2484437" cy="60960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ＭＳ Ｐゴシック"/>
                <a:ea typeface="ＭＳ Ｐゴシック"/>
                <a:cs typeface="ＭＳ Ｐゴシック"/>
              </a:rPr>
              <a:t>ブラウザー</a:t>
            </a:r>
            <a:endParaRPr kumimoji="1" lang="ja-JP" altLang="en-US" sz="2000" dirty="0">
              <a:solidFill>
                <a:srgbClr val="FFFFFF"/>
              </a:solidFill>
              <a:latin typeface="ＭＳ Ｐゴシック"/>
              <a:ea typeface="ＭＳ Ｐゴシック"/>
              <a:cs typeface="ＭＳ Ｐゴシック"/>
            </a:endParaRPr>
          </a:p>
        </p:txBody>
      </p:sp>
      <p:sp>
        <p:nvSpPr>
          <p:cNvPr id="12" name="上下矢印 11"/>
          <p:cNvSpPr/>
          <p:nvPr/>
        </p:nvSpPr>
        <p:spPr>
          <a:xfrm>
            <a:off x="1458913" y="3308350"/>
            <a:ext cx="863600" cy="1911350"/>
          </a:xfrm>
          <a:prstGeom prst="upDown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1200" dirty="0" smtClean="0">
                <a:solidFill>
                  <a:srgbClr val="FFFFFF"/>
                </a:solidFill>
                <a:latin typeface="ＭＳ Ｐゴシック"/>
                <a:ea typeface="ＭＳ Ｐゴシック"/>
                <a:cs typeface="ＭＳ Ｐゴシック"/>
              </a:rPr>
              <a:t>通信プロトコル</a:t>
            </a:r>
            <a:endParaRPr kumimoji="1" lang="ja-JP" altLang="en-US" sz="1200" dirty="0">
              <a:solidFill>
                <a:srgbClr val="FFFFFF"/>
              </a:solidFill>
              <a:latin typeface="ＭＳ Ｐゴシック"/>
              <a:ea typeface="ＭＳ Ｐゴシック"/>
              <a:cs typeface="ＭＳ Ｐゴシック"/>
            </a:endParaRPr>
          </a:p>
        </p:txBody>
      </p:sp>
      <p:sp>
        <p:nvSpPr>
          <p:cNvPr id="13" name="上下矢印 12"/>
          <p:cNvSpPr/>
          <p:nvPr/>
        </p:nvSpPr>
        <p:spPr>
          <a:xfrm>
            <a:off x="6829059" y="3308350"/>
            <a:ext cx="863600" cy="1911350"/>
          </a:xfrm>
          <a:prstGeom prst="upDownArrow">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1200" dirty="0" smtClean="0">
                <a:solidFill>
                  <a:srgbClr val="FFFFFF"/>
                </a:solidFill>
                <a:latin typeface="ＭＳ Ｐゴシック"/>
                <a:ea typeface="ＭＳ Ｐゴシック"/>
                <a:cs typeface="ＭＳ Ｐゴシック"/>
              </a:rPr>
              <a:t>通信プロトコル</a:t>
            </a:r>
            <a:endParaRPr kumimoji="1" lang="ja-JP" altLang="en-US" sz="1200" dirty="0">
              <a:solidFill>
                <a:srgbClr val="FFFFFF"/>
              </a:solidFill>
              <a:latin typeface="ＭＳ Ｐゴシック"/>
              <a:ea typeface="ＭＳ Ｐゴシック"/>
              <a:cs typeface="ＭＳ Ｐゴシック"/>
            </a:endParaRPr>
          </a:p>
        </p:txBody>
      </p:sp>
      <p:sp>
        <p:nvSpPr>
          <p:cNvPr id="14" name="正方形/長方形 13"/>
          <p:cNvSpPr/>
          <p:nvPr/>
        </p:nvSpPr>
        <p:spPr>
          <a:xfrm>
            <a:off x="2322513" y="3898900"/>
            <a:ext cx="1563687" cy="787400"/>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chemeClr val="bg1"/>
                </a:solidFill>
                <a:latin typeface="ＭＳ Ｐゴシック"/>
                <a:ea typeface="ＭＳ Ｐゴシック"/>
                <a:cs typeface="ＭＳ Ｐゴシック"/>
              </a:rPr>
              <a:t>HTML4</a:t>
            </a:r>
          </a:p>
          <a:p>
            <a:pPr algn="ctr"/>
            <a:r>
              <a:rPr lang="ja-JP" altLang="ja-JP" sz="1000" dirty="0" smtClean="0">
                <a:solidFill>
                  <a:schemeClr val="bg1"/>
                </a:solidFill>
              </a:rPr>
              <a:t>文字</a:t>
            </a:r>
            <a:r>
              <a:rPr lang="ja-JP" altLang="ja-JP" sz="1000" dirty="0">
                <a:solidFill>
                  <a:schemeClr val="bg1"/>
                </a:solidFill>
              </a:rPr>
              <a:t>や写真のよう</a:t>
            </a:r>
            <a:r>
              <a:rPr lang="ja-JP" altLang="ja-JP" sz="1000" dirty="0" smtClean="0">
                <a:solidFill>
                  <a:schemeClr val="bg1"/>
                </a:solidFill>
              </a:rPr>
              <a:t>な</a:t>
            </a:r>
            <a:endParaRPr lang="en-US" altLang="ja-JP" sz="1000" dirty="0" smtClean="0">
              <a:solidFill>
                <a:schemeClr val="bg1"/>
              </a:solidFill>
            </a:endParaRPr>
          </a:p>
          <a:p>
            <a:pPr algn="ctr"/>
            <a:r>
              <a:rPr lang="ja-JP" altLang="ja-JP" sz="1000" dirty="0" smtClean="0">
                <a:solidFill>
                  <a:schemeClr val="bg1"/>
                </a:solidFill>
              </a:rPr>
              <a:t>動き</a:t>
            </a:r>
            <a:r>
              <a:rPr lang="ja-JP" altLang="ja-JP" sz="1000" dirty="0">
                <a:solidFill>
                  <a:schemeClr val="bg1"/>
                </a:solidFill>
              </a:rPr>
              <a:t>のない</a:t>
            </a:r>
            <a:r>
              <a:rPr lang="ja-JP" altLang="ja-JP" sz="1000" dirty="0" smtClean="0">
                <a:solidFill>
                  <a:schemeClr val="bg1"/>
                </a:solidFill>
              </a:rPr>
              <a:t>情報</a:t>
            </a:r>
            <a:r>
              <a:rPr lang="ja-JP" altLang="en-US" sz="1000" dirty="0" smtClean="0">
                <a:solidFill>
                  <a:schemeClr val="bg1"/>
                </a:solidFill>
                <a:latin typeface="ＭＳ Ｐゴシック"/>
                <a:ea typeface="ＭＳ Ｐゴシック"/>
                <a:cs typeface="ＭＳ Ｐゴシック"/>
              </a:rPr>
              <a:t>を対象</a:t>
            </a:r>
            <a:endParaRPr lang="en-US" altLang="ja-JP" sz="1000" dirty="0" smtClean="0">
              <a:solidFill>
                <a:schemeClr val="bg1"/>
              </a:solidFill>
              <a:latin typeface="ＭＳ Ｐゴシック"/>
              <a:ea typeface="ＭＳ Ｐゴシック"/>
              <a:cs typeface="ＭＳ Ｐゴシック"/>
            </a:endParaRPr>
          </a:p>
        </p:txBody>
      </p:sp>
      <p:sp>
        <p:nvSpPr>
          <p:cNvPr id="15" name="正方形/長方形 14"/>
          <p:cNvSpPr/>
          <p:nvPr/>
        </p:nvSpPr>
        <p:spPr>
          <a:xfrm>
            <a:off x="5343526" y="3898900"/>
            <a:ext cx="1563687" cy="78740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chemeClr val="bg1"/>
                </a:solidFill>
                <a:latin typeface="ＭＳ Ｐゴシック"/>
                <a:ea typeface="ＭＳ Ｐゴシック"/>
                <a:cs typeface="ＭＳ Ｐゴシック"/>
              </a:rPr>
              <a:t>HTML5</a:t>
            </a:r>
          </a:p>
          <a:p>
            <a:pPr algn="ctr"/>
            <a:r>
              <a:rPr lang="ja-JP" altLang="en-US" sz="1000" dirty="0" smtClean="0">
                <a:solidFill>
                  <a:schemeClr val="bg1"/>
                </a:solidFill>
              </a:rPr>
              <a:t>動画や音声など</a:t>
            </a:r>
            <a:endParaRPr lang="en-US" altLang="ja-JP" sz="1000" dirty="0" smtClean="0">
              <a:solidFill>
                <a:schemeClr val="bg1"/>
              </a:solidFill>
            </a:endParaRPr>
          </a:p>
          <a:p>
            <a:pPr algn="ctr"/>
            <a:r>
              <a:rPr lang="ja-JP" altLang="en-US" sz="1000" dirty="0" smtClean="0">
                <a:solidFill>
                  <a:schemeClr val="bg1"/>
                </a:solidFill>
              </a:rPr>
              <a:t>次代に即した</a:t>
            </a:r>
            <a:r>
              <a:rPr lang="ja-JP" altLang="ja-JP" sz="1000" dirty="0" smtClean="0">
                <a:solidFill>
                  <a:schemeClr val="bg1"/>
                </a:solidFill>
              </a:rPr>
              <a:t>情報</a:t>
            </a:r>
            <a:r>
              <a:rPr lang="ja-JP" altLang="en-US" sz="1000" dirty="0" smtClean="0">
                <a:solidFill>
                  <a:schemeClr val="bg1"/>
                </a:solidFill>
                <a:latin typeface="ＭＳ Ｐゴシック"/>
                <a:ea typeface="ＭＳ Ｐゴシック"/>
                <a:cs typeface="ＭＳ Ｐゴシック"/>
              </a:rPr>
              <a:t>を対象</a:t>
            </a:r>
            <a:endParaRPr lang="en-US" altLang="ja-JP" sz="1000" dirty="0" smtClean="0">
              <a:solidFill>
                <a:schemeClr val="bg1"/>
              </a:solidFill>
              <a:latin typeface="ＭＳ Ｐゴシック"/>
              <a:ea typeface="ＭＳ Ｐゴシック"/>
              <a:cs typeface="ＭＳ Ｐゴシック"/>
            </a:endParaRPr>
          </a:p>
        </p:txBody>
      </p:sp>
      <p:sp>
        <p:nvSpPr>
          <p:cNvPr id="16" name="右矢印 15"/>
          <p:cNvSpPr/>
          <p:nvPr/>
        </p:nvSpPr>
        <p:spPr>
          <a:xfrm>
            <a:off x="3968750" y="3898900"/>
            <a:ext cx="1374776" cy="787400"/>
          </a:xfrm>
          <a:prstGeom prst="rightArrow">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現状に即した</a:t>
            </a:r>
          </a:p>
          <a:p>
            <a:pPr algn="ctr"/>
            <a:r>
              <a:rPr kumimoji="1" lang="ja-JP" altLang="en-US" sz="1000" dirty="0" smtClean="0">
                <a:solidFill>
                  <a:srgbClr val="FFFFFF"/>
                </a:solidFill>
                <a:latin typeface="ＭＳ Ｐゴシック"/>
                <a:ea typeface="ＭＳ Ｐゴシック"/>
                <a:cs typeface="ＭＳ Ｐゴシック"/>
              </a:rPr>
              <a:t>大幅な改訂</a:t>
            </a:r>
            <a:endParaRPr kumimoji="1" lang="en-US" altLang="ja-JP" sz="1000" dirty="0" smtClean="0">
              <a:solidFill>
                <a:srgbClr val="FFFFFF"/>
              </a:solidFill>
              <a:latin typeface="ＭＳ Ｐゴシック"/>
              <a:ea typeface="ＭＳ Ｐゴシック"/>
              <a:cs typeface="ＭＳ Ｐゴシック"/>
            </a:endParaRPr>
          </a:p>
        </p:txBody>
      </p:sp>
      <p:sp>
        <p:nvSpPr>
          <p:cNvPr id="17" name="加算記号 16"/>
          <p:cNvSpPr/>
          <p:nvPr/>
        </p:nvSpPr>
        <p:spPr>
          <a:xfrm>
            <a:off x="3155950" y="4730750"/>
            <a:ext cx="533400" cy="577850"/>
          </a:xfrm>
          <a:prstGeom prst="mathPlus">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テキスト ボックス 20"/>
          <p:cNvSpPr txBox="1"/>
          <p:nvPr/>
        </p:nvSpPr>
        <p:spPr>
          <a:xfrm>
            <a:off x="3536950" y="2507218"/>
            <a:ext cx="2159365" cy="1015663"/>
          </a:xfrm>
          <a:prstGeom prst="rect">
            <a:avLst/>
          </a:prstGeom>
          <a:noFill/>
        </p:spPr>
        <p:txBody>
          <a:bodyPr wrap="none" rtlCol="0">
            <a:spAutoFit/>
          </a:bodyPr>
          <a:lstStyle/>
          <a:p>
            <a:pPr algn="ctr"/>
            <a:r>
              <a:rPr lang="ja-JP" altLang="en-US" sz="6000" dirty="0" smtClean="0">
                <a:solidFill>
                  <a:srgbClr val="404040"/>
                </a:solidFill>
              </a:rPr>
              <a:t>ウェブ</a:t>
            </a:r>
            <a:endParaRPr kumimoji="1" lang="ja-JP" altLang="en-US" sz="6000" dirty="0">
              <a:solidFill>
                <a:srgbClr val="404040"/>
              </a:solidFill>
            </a:endParaRPr>
          </a:p>
        </p:txBody>
      </p:sp>
      <p:sp>
        <p:nvSpPr>
          <p:cNvPr id="22" name="正方形/長方形 21"/>
          <p:cNvSpPr/>
          <p:nvPr/>
        </p:nvSpPr>
        <p:spPr>
          <a:xfrm>
            <a:off x="3689350" y="4794250"/>
            <a:ext cx="1439861" cy="444500"/>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smtClean="0">
                <a:solidFill>
                  <a:schemeClr val="bg1"/>
                </a:solidFill>
                <a:latin typeface="HGP創英角ｺﾞｼｯｸUB"/>
                <a:ea typeface="HGP創英角ｺﾞｼｯｸUB"/>
                <a:cs typeface="HGP創英角ｺﾞｼｯｸUB"/>
              </a:rPr>
              <a:t>プラグイン・ソフトウェア</a:t>
            </a:r>
            <a:endParaRPr lang="en-US" altLang="ja-JP" sz="1000" dirty="0" smtClean="0">
              <a:solidFill>
                <a:schemeClr val="bg1"/>
              </a:solidFill>
              <a:latin typeface="HGP創英角ｺﾞｼｯｸUB"/>
              <a:ea typeface="HGP創英角ｺﾞｼｯｸUB"/>
              <a:cs typeface="HGP創英角ｺﾞｼｯｸUB"/>
            </a:endParaRPr>
          </a:p>
          <a:p>
            <a:pPr algn="ctr"/>
            <a:r>
              <a:rPr lang="en-US" altLang="ja-JP" sz="1000" dirty="0" smtClean="0">
                <a:solidFill>
                  <a:schemeClr val="bg1"/>
                </a:solidFill>
                <a:latin typeface="ＭＳ Ｐゴシック"/>
                <a:ea typeface="ＭＳ Ｐゴシック"/>
                <a:cs typeface="ＭＳ Ｐゴシック"/>
              </a:rPr>
              <a:t>Flash</a:t>
            </a:r>
            <a:r>
              <a:rPr lang="ja-JP" altLang="en-US" sz="1000" dirty="0" smtClean="0">
                <a:solidFill>
                  <a:schemeClr val="bg1"/>
                </a:solidFill>
                <a:latin typeface="ＭＳ Ｐゴシック"/>
                <a:ea typeface="ＭＳ Ｐゴシック"/>
                <a:cs typeface="ＭＳ Ｐゴシック"/>
              </a:rPr>
              <a:t>、</a:t>
            </a:r>
            <a:r>
              <a:rPr lang="en-US" altLang="ja-JP" sz="1000" dirty="0" smtClean="0">
                <a:solidFill>
                  <a:schemeClr val="bg1"/>
                </a:solidFill>
                <a:latin typeface="ＭＳ Ｐゴシック"/>
                <a:ea typeface="ＭＳ Ｐゴシック"/>
                <a:cs typeface="ＭＳ Ｐゴシック"/>
              </a:rPr>
              <a:t>Silverlight</a:t>
            </a:r>
            <a:r>
              <a:rPr lang="ja-JP" altLang="en-US" sz="1000" dirty="0" smtClean="0">
                <a:solidFill>
                  <a:schemeClr val="bg1"/>
                </a:solidFill>
                <a:latin typeface="ＭＳ Ｐゴシック"/>
                <a:ea typeface="ＭＳ Ｐゴシック"/>
                <a:cs typeface="ＭＳ Ｐゴシック"/>
              </a:rPr>
              <a:t>など</a:t>
            </a:r>
            <a:endParaRPr lang="en-US" altLang="ja-JP" sz="1000" dirty="0" smtClean="0">
              <a:solidFill>
                <a:schemeClr val="bg1"/>
              </a:solidFill>
              <a:latin typeface="ＭＳ Ｐゴシック"/>
              <a:ea typeface="ＭＳ Ｐゴシック"/>
              <a:cs typeface="ＭＳ Ｐゴシック"/>
            </a:endParaRPr>
          </a:p>
        </p:txBody>
      </p:sp>
      <p:sp>
        <p:nvSpPr>
          <p:cNvPr id="25" name="テキスト ボックス 24"/>
          <p:cNvSpPr txBox="1"/>
          <p:nvPr/>
        </p:nvSpPr>
        <p:spPr>
          <a:xfrm>
            <a:off x="3689350" y="5255062"/>
            <a:ext cx="1439861" cy="338554"/>
          </a:xfrm>
          <a:prstGeom prst="rect">
            <a:avLst/>
          </a:prstGeom>
          <a:noFill/>
        </p:spPr>
        <p:txBody>
          <a:bodyPr wrap="square" rtlCol="0">
            <a:spAutoFit/>
          </a:bodyPr>
          <a:lstStyle/>
          <a:p>
            <a:pPr algn="ctr"/>
            <a:r>
              <a:rPr kumimoji="1" lang="ja-JP" altLang="en-US" sz="1600" dirty="0" smtClean="0">
                <a:solidFill>
                  <a:srgbClr val="FF0000"/>
                </a:solidFill>
                <a:latin typeface="HGP創英角ｺﾞｼｯｸUB"/>
                <a:ea typeface="HGP創英角ｺﾞｼｯｸUB"/>
                <a:cs typeface="HGP創英角ｺﾞｼｯｸUB"/>
              </a:rPr>
              <a:t>もはや限界！</a:t>
            </a:r>
            <a:endParaRPr kumimoji="1" lang="ja-JP" altLang="en-US" sz="1600" dirty="0">
              <a:solidFill>
                <a:srgbClr val="FF0000"/>
              </a:solidFill>
              <a:latin typeface="HGP創英角ｺﾞｼｯｸUB"/>
              <a:ea typeface="HGP創英角ｺﾞｼｯｸUB"/>
              <a:cs typeface="HGP創英角ｺﾞｼｯｸUB"/>
            </a:endParaRPr>
          </a:p>
        </p:txBody>
      </p:sp>
      <p:sp>
        <p:nvSpPr>
          <p:cNvPr id="26" name="テキスト ボックス 25"/>
          <p:cNvSpPr txBox="1"/>
          <p:nvPr/>
        </p:nvSpPr>
        <p:spPr>
          <a:xfrm>
            <a:off x="2322513" y="3529568"/>
            <a:ext cx="1114307" cy="369332"/>
          </a:xfrm>
          <a:prstGeom prst="rect">
            <a:avLst/>
          </a:prstGeom>
          <a:noFill/>
        </p:spPr>
        <p:txBody>
          <a:bodyPr wrap="none" rtlCol="0">
            <a:spAutoFit/>
          </a:bodyPr>
          <a:lstStyle/>
          <a:p>
            <a:r>
              <a:rPr lang="en-US" altLang="ja-JP" dirty="0" smtClean="0">
                <a:solidFill>
                  <a:schemeClr val="tx1">
                    <a:lumMod val="75000"/>
                    <a:lumOff val="25000"/>
                  </a:schemeClr>
                </a:solidFill>
              </a:rPr>
              <a:t>1997</a:t>
            </a:r>
            <a:r>
              <a:rPr lang="ja-JP" altLang="en-US" dirty="0" smtClean="0">
                <a:solidFill>
                  <a:schemeClr val="tx1">
                    <a:lumMod val="75000"/>
                    <a:lumOff val="25000"/>
                  </a:schemeClr>
                </a:solidFill>
              </a:rPr>
              <a:t>年</a:t>
            </a:r>
            <a:r>
              <a:rPr lang="en-US" altLang="ja-JP" dirty="0" smtClean="0">
                <a:solidFill>
                  <a:schemeClr val="tx1">
                    <a:lumMod val="75000"/>
                    <a:lumOff val="25000"/>
                  </a:schemeClr>
                </a:solidFill>
              </a:rPr>
              <a:t>〜</a:t>
            </a:r>
            <a:endParaRPr kumimoji="1" lang="ja-JP" altLang="en-US" dirty="0">
              <a:solidFill>
                <a:schemeClr val="tx1">
                  <a:lumMod val="75000"/>
                  <a:lumOff val="25000"/>
                </a:schemeClr>
              </a:solidFill>
            </a:endParaRPr>
          </a:p>
        </p:txBody>
      </p:sp>
      <p:sp>
        <p:nvSpPr>
          <p:cNvPr id="27" name="テキスト ボックス 26"/>
          <p:cNvSpPr txBox="1"/>
          <p:nvPr/>
        </p:nvSpPr>
        <p:spPr>
          <a:xfrm>
            <a:off x="6010276" y="3515499"/>
            <a:ext cx="883475" cy="369332"/>
          </a:xfrm>
          <a:prstGeom prst="rect">
            <a:avLst/>
          </a:prstGeom>
          <a:noFill/>
        </p:spPr>
        <p:txBody>
          <a:bodyPr wrap="none" rtlCol="0">
            <a:spAutoFit/>
          </a:bodyPr>
          <a:lstStyle/>
          <a:p>
            <a:r>
              <a:rPr lang="en-US" altLang="ja-JP" dirty="0" smtClean="0">
                <a:solidFill>
                  <a:srgbClr val="0000FF"/>
                </a:solidFill>
              </a:rPr>
              <a:t>2014〜</a:t>
            </a:r>
            <a:endParaRPr kumimoji="1" lang="ja-JP" altLang="en-US" dirty="0">
              <a:solidFill>
                <a:srgbClr val="0000FF"/>
              </a:solidFill>
            </a:endParaRPr>
          </a:p>
        </p:txBody>
      </p:sp>
    </p:spTree>
    <p:extLst>
      <p:ext uri="{BB962C8B-B14F-4D97-AF65-F5344CB8AC3E}">
        <p14:creationId xmlns:p14="http://schemas.microsoft.com/office/powerpoint/2010/main" val="401654221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1600200" y="1470025"/>
            <a:ext cx="5975349" cy="3994150"/>
          </a:xfrm>
          <a:prstGeom prst="roundRect">
            <a:avLst>
              <a:gd name="adj" fmla="val 7605"/>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en-US" altLang="ja-JP" dirty="0" smtClean="0"/>
              <a:t>HTML5</a:t>
            </a:r>
            <a:r>
              <a:rPr kumimoji="1" lang="ja-JP" altLang="en-US" dirty="0" smtClean="0"/>
              <a:t>（</a:t>
            </a:r>
            <a:r>
              <a:rPr lang="ja-JP" altLang="en-US" dirty="0" smtClean="0"/>
              <a:t>２</a:t>
            </a:r>
            <a:r>
              <a:rPr kumimoji="1" lang="ja-JP" altLang="en-US" dirty="0" smtClean="0"/>
              <a:t>）</a:t>
            </a:r>
            <a:endParaRPr kumimoji="1" lang="ja-JP" altLang="en-US" dirty="0"/>
          </a:p>
        </p:txBody>
      </p:sp>
      <p:sp>
        <p:nvSpPr>
          <p:cNvPr id="3" name="スライド番号プレースホルダー 2"/>
          <p:cNvSpPr>
            <a:spLocks noGrp="1"/>
          </p:cNvSpPr>
          <p:nvPr>
            <p:ph type="sldNum" sz="quarter" idx="12"/>
          </p:nvPr>
        </p:nvSpPr>
        <p:spPr>
          <a:xfrm>
            <a:off x="6932246" y="6658052"/>
            <a:ext cx="2133600" cy="217800"/>
          </a:xfrm>
        </p:spPr>
        <p:txBody>
          <a:bodyPr/>
          <a:lstStyle/>
          <a:p>
            <a:fld id="{8FF8CC5D-A65D-5946-99B5-645367A967AD}" type="slidenum">
              <a:rPr kumimoji="1" lang="ja-JP" altLang="en-US" smtClean="0"/>
              <a:t>139</a:t>
            </a:fld>
            <a:endParaRPr kumimoji="1" lang="ja-JP" altLang="en-US"/>
          </a:p>
        </p:txBody>
      </p:sp>
      <p:sp>
        <p:nvSpPr>
          <p:cNvPr id="4" name="角丸四角形 3"/>
          <p:cNvSpPr/>
          <p:nvPr/>
        </p:nvSpPr>
        <p:spPr>
          <a:xfrm>
            <a:off x="3081338" y="2593192"/>
            <a:ext cx="2978150" cy="1756558"/>
          </a:xfrm>
          <a:prstGeom prst="roundRect">
            <a:avLst>
              <a:gd name="adj" fmla="val 30117"/>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400" dirty="0" smtClean="0">
                <a:solidFill>
                  <a:srgbClr val="FFFFFF"/>
                </a:solidFill>
                <a:latin typeface="ＭＳ Ｐゴシック"/>
                <a:ea typeface="ＭＳ Ｐゴシック"/>
                <a:cs typeface="ＭＳ Ｐゴシック"/>
              </a:rPr>
              <a:t>狭義の</a:t>
            </a:r>
            <a:r>
              <a:rPr lang="en-US" altLang="ja-JP" sz="2400" dirty="0" smtClean="0">
                <a:solidFill>
                  <a:srgbClr val="FFFFFF"/>
                </a:solidFill>
                <a:latin typeface="ＭＳ Ｐゴシック"/>
                <a:ea typeface="ＭＳ Ｐゴシック"/>
                <a:cs typeface="ＭＳ Ｐゴシック"/>
              </a:rPr>
              <a:t>HTML5</a:t>
            </a:r>
          </a:p>
          <a:p>
            <a:pPr algn="ctr"/>
            <a:r>
              <a:rPr lang="ja-JP" altLang="en-US" sz="1200" dirty="0">
                <a:solidFill>
                  <a:srgbClr val="FFFFFF"/>
                </a:solidFill>
                <a:latin typeface="ＭＳ Ｐゴシック"/>
                <a:cs typeface="ＭＳ Ｐゴシック"/>
              </a:rPr>
              <a:t>ウェブの標準化団体</a:t>
            </a:r>
            <a:r>
              <a:rPr lang="en-US" altLang="ja-JP" sz="1200" dirty="0" smtClean="0">
                <a:solidFill>
                  <a:srgbClr val="FFFFFF"/>
                </a:solidFill>
                <a:latin typeface="ＭＳ Ｐゴシック"/>
                <a:cs typeface="ＭＳ Ｐゴシック"/>
              </a:rPr>
              <a:t>W3C</a:t>
            </a:r>
          </a:p>
          <a:p>
            <a:pPr algn="ctr"/>
            <a:r>
              <a:rPr lang="ja-JP" altLang="en-US" sz="1200" dirty="0" smtClean="0">
                <a:solidFill>
                  <a:srgbClr val="FFFFFF"/>
                </a:solidFill>
                <a:latin typeface="ＭＳ Ｐゴシック"/>
                <a:cs typeface="ＭＳ Ｐゴシック"/>
              </a:rPr>
              <a:t>が</a:t>
            </a:r>
            <a:r>
              <a:rPr lang="ja-JP" altLang="en-US" sz="1200" dirty="0">
                <a:solidFill>
                  <a:srgbClr val="FFFFFF"/>
                </a:solidFill>
                <a:latin typeface="ＭＳ Ｐゴシック"/>
                <a:cs typeface="ＭＳ Ｐゴシック"/>
              </a:rPr>
              <a:t>規格を策定</a:t>
            </a:r>
            <a:r>
              <a:rPr lang="ja-JP" altLang="en-US" sz="1200" dirty="0" smtClean="0">
                <a:solidFill>
                  <a:srgbClr val="FFFFFF"/>
                </a:solidFill>
                <a:latin typeface="ＭＳ Ｐゴシック"/>
                <a:cs typeface="ＭＳ Ｐゴシック"/>
              </a:rPr>
              <a:t>した</a:t>
            </a:r>
            <a:endParaRPr lang="en-US" altLang="ja-JP" sz="1200" dirty="0" smtClean="0">
              <a:solidFill>
                <a:srgbClr val="FFFFFF"/>
              </a:solidFill>
              <a:latin typeface="ＭＳ Ｐゴシック"/>
              <a:cs typeface="ＭＳ Ｐゴシック"/>
            </a:endParaRPr>
          </a:p>
          <a:p>
            <a:pPr algn="ctr"/>
            <a:r>
              <a:rPr lang="ja-JP" altLang="en-US" sz="1200" dirty="0" smtClean="0">
                <a:solidFill>
                  <a:srgbClr val="FFFFFF"/>
                </a:solidFill>
                <a:latin typeface="ＭＳ Ｐゴシック"/>
                <a:cs typeface="ＭＳ Ｐゴシック"/>
              </a:rPr>
              <a:t>次</a:t>
            </a:r>
            <a:r>
              <a:rPr lang="ja-JP" altLang="en-US" sz="1200" dirty="0">
                <a:solidFill>
                  <a:srgbClr val="FFFFFF"/>
                </a:solidFill>
                <a:latin typeface="ＭＳ Ｐゴシック"/>
                <a:cs typeface="ＭＳ Ｐゴシック"/>
              </a:rPr>
              <a:t>世代のマークアップ</a:t>
            </a:r>
            <a:r>
              <a:rPr lang="ja-JP" altLang="en-US" sz="1200" dirty="0" smtClean="0">
                <a:solidFill>
                  <a:srgbClr val="FFFFFF"/>
                </a:solidFill>
                <a:latin typeface="ＭＳ Ｐゴシック"/>
                <a:cs typeface="ＭＳ Ｐゴシック"/>
              </a:rPr>
              <a:t>言語</a:t>
            </a:r>
            <a:endParaRPr lang="en-US" altLang="ja-JP" sz="1200" dirty="0" smtClean="0">
              <a:solidFill>
                <a:srgbClr val="FFFFFF"/>
              </a:solidFill>
              <a:latin typeface="ＭＳ Ｐゴシック"/>
              <a:ea typeface="ＭＳ Ｐゴシック"/>
              <a:cs typeface="ＭＳ Ｐゴシック"/>
            </a:endParaRPr>
          </a:p>
        </p:txBody>
      </p:sp>
      <p:sp>
        <p:nvSpPr>
          <p:cNvPr id="24" name="角丸四角形 23"/>
          <p:cNvSpPr/>
          <p:nvPr/>
        </p:nvSpPr>
        <p:spPr>
          <a:xfrm>
            <a:off x="1762126" y="1589892"/>
            <a:ext cx="1319212" cy="1229508"/>
          </a:xfrm>
          <a:prstGeom prst="round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通信</a:t>
            </a:r>
            <a:endParaRPr kumimoji="1" lang="en-US" altLang="ja-JP" sz="1600" dirty="0" smtClean="0">
              <a:solidFill>
                <a:srgbClr val="FFFFFF"/>
              </a:solidFill>
              <a:latin typeface="ＭＳ Ｐゴシック"/>
              <a:ea typeface="ＭＳ Ｐゴシック"/>
              <a:cs typeface="ＭＳ Ｐゴシック"/>
            </a:endParaRPr>
          </a:p>
          <a:p>
            <a:pPr algn="ctr"/>
            <a:r>
              <a:rPr kumimoji="1" lang="ja-JP" altLang="en-US" sz="1600" dirty="0" smtClean="0">
                <a:solidFill>
                  <a:srgbClr val="FFFFFF"/>
                </a:solidFill>
                <a:latin typeface="ＭＳ Ｐゴシック"/>
                <a:ea typeface="ＭＳ Ｐゴシック"/>
                <a:cs typeface="ＭＳ Ｐゴシック"/>
              </a:rPr>
              <a:t>プロトコル</a:t>
            </a:r>
            <a:endParaRPr kumimoji="1" lang="ja-JP" altLang="en-US" sz="1600" dirty="0">
              <a:solidFill>
                <a:srgbClr val="FFFFFF"/>
              </a:solidFill>
              <a:latin typeface="ＭＳ Ｐゴシック"/>
              <a:ea typeface="ＭＳ Ｐゴシック"/>
              <a:cs typeface="ＭＳ Ｐゴシック"/>
            </a:endParaRPr>
          </a:p>
        </p:txBody>
      </p:sp>
      <p:sp>
        <p:nvSpPr>
          <p:cNvPr id="28" name="角丸四角形 27"/>
          <p:cNvSpPr/>
          <p:nvPr/>
        </p:nvSpPr>
        <p:spPr>
          <a:xfrm>
            <a:off x="6097588" y="1589892"/>
            <a:ext cx="1319212" cy="1229508"/>
          </a:xfrm>
          <a:prstGeom prst="round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デバイス</a:t>
            </a:r>
            <a:endParaRPr kumimoji="1" lang="en-US" altLang="ja-JP" sz="1600" dirty="0" smtClean="0">
              <a:solidFill>
                <a:srgbClr val="FFFFFF"/>
              </a:solidFill>
              <a:latin typeface="ＭＳ Ｐゴシック"/>
              <a:ea typeface="ＭＳ Ｐゴシック"/>
              <a:cs typeface="ＭＳ Ｐゴシック"/>
            </a:endParaRPr>
          </a:p>
          <a:p>
            <a:pPr algn="ctr"/>
            <a:r>
              <a:rPr kumimoji="1" lang="ja-JP" altLang="en-US" sz="1600" dirty="0" smtClean="0">
                <a:solidFill>
                  <a:srgbClr val="FFFFFF"/>
                </a:solidFill>
                <a:latin typeface="ＭＳ Ｐゴシック"/>
                <a:ea typeface="ＭＳ Ｐゴシック"/>
                <a:cs typeface="ＭＳ Ｐゴシック"/>
              </a:rPr>
              <a:t>連携</a:t>
            </a:r>
            <a:endParaRPr kumimoji="1" lang="ja-JP" altLang="en-US" sz="1600" dirty="0">
              <a:solidFill>
                <a:srgbClr val="FFFFFF"/>
              </a:solidFill>
              <a:latin typeface="ＭＳ Ｐゴシック"/>
              <a:ea typeface="ＭＳ Ｐゴシック"/>
              <a:cs typeface="ＭＳ Ｐゴシック"/>
            </a:endParaRPr>
          </a:p>
        </p:txBody>
      </p:sp>
      <p:sp>
        <p:nvSpPr>
          <p:cNvPr id="29" name="角丸四角形 28"/>
          <p:cNvSpPr/>
          <p:nvPr/>
        </p:nvSpPr>
        <p:spPr>
          <a:xfrm>
            <a:off x="1762126" y="4094967"/>
            <a:ext cx="1319212" cy="1229508"/>
          </a:xfrm>
          <a:prstGeom prst="round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オフライン</a:t>
            </a:r>
            <a:endParaRPr kumimoji="1" lang="en-US" altLang="ja-JP" sz="1600" dirty="0" smtClean="0">
              <a:solidFill>
                <a:srgbClr val="FFFFFF"/>
              </a:solidFill>
              <a:latin typeface="ＭＳ Ｐゴシック"/>
              <a:ea typeface="ＭＳ Ｐゴシック"/>
              <a:cs typeface="ＭＳ Ｐゴシック"/>
            </a:endParaRPr>
          </a:p>
          <a:p>
            <a:pPr algn="ctr"/>
            <a:r>
              <a:rPr lang="ja-JP" altLang="en-US" sz="1600" dirty="0" smtClean="0">
                <a:solidFill>
                  <a:srgbClr val="FFFFFF"/>
                </a:solidFill>
                <a:latin typeface="ＭＳ Ｐゴシック"/>
                <a:ea typeface="ＭＳ Ｐゴシック"/>
                <a:cs typeface="ＭＳ Ｐゴシック"/>
              </a:rPr>
              <a:t>ストレージ</a:t>
            </a:r>
            <a:endParaRPr kumimoji="1" lang="ja-JP" altLang="en-US" sz="1600" dirty="0">
              <a:solidFill>
                <a:srgbClr val="FFFFFF"/>
              </a:solidFill>
              <a:latin typeface="ＭＳ Ｐゴシック"/>
              <a:ea typeface="ＭＳ Ｐゴシック"/>
              <a:cs typeface="ＭＳ Ｐゴシック"/>
            </a:endParaRPr>
          </a:p>
        </p:txBody>
      </p:sp>
      <p:sp>
        <p:nvSpPr>
          <p:cNvPr id="30" name="角丸四角形 29"/>
          <p:cNvSpPr/>
          <p:nvPr/>
        </p:nvSpPr>
        <p:spPr>
          <a:xfrm>
            <a:off x="6097588" y="4094967"/>
            <a:ext cx="1319212" cy="1229508"/>
          </a:xfrm>
          <a:prstGeom prst="round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３Ｄ</a:t>
            </a:r>
            <a:endParaRPr kumimoji="1" lang="en-US" altLang="ja-JP" sz="1600" dirty="0" smtClean="0">
              <a:solidFill>
                <a:srgbClr val="FFFFFF"/>
              </a:solidFill>
              <a:latin typeface="ＭＳ Ｐゴシック"/>
              <a:ea typeface="ＭＳ Ｐゴシック"/>
              <a:cs typeface="ＭＳ Ｐゴシック"/>
            </a:endParaRPr>
          </a:p>
          <a:p>
            <a:pPr algn="ctr"/>
            <a:r>
              <a:rPr kumimoji="1" lang="ja-JP" altLang="en-US" sz="1400" dirty="0" smtClean="0">
                <a:solidFill>
                  <a:srgbClr val="FFFFFF"/>
                </a:solidFill>
                <a:latin typeface="ＭＳ Ｐゴシック"/>
                <a:ea typeface="ＭＳ Ｐゴシック"/>
                <a:cs typeface="ＭＳ Ｐゴシック"/>
              </a:rPr>
              <a:t>グラフィックス</a:t>
            </a:r>
            <a:endParaRPr kumimoji="1" lang="ja-JP" altLang="en-US" sz="1400" dirty="0">
              <a:solidFill>
                <a:srgbClr val="FFFFFF"/>
              </a:solidFill>
              <a:latin typeface="ＭＳ Ｐゴシック"/>
              <a:ea typeface="ＭＳ Ｐゴシック"/>
              <a:cs typeface="ＭＳ Ｐゴシック"/>
            </a:endParaRPr>
          </a:p>
        </p:txBody>
      </p:sp>
      <p:sp>
        <p:nvSpPr>
          <p:cNvPr id="8" name="テキスト ボックス 7"/>
          <p:cNvSpPr txBox="1"/>
          <p:nvPr/>
        </p:nvSpPr>
        <p:spPr>
          <a:xfrm>
            <a:off x="3175139" y="1866900"/>
            <a:ext cx="2790548" cy="646331"/>
          </a:xfrm>
          <a:prstGeom prst="rect">
            <a:avLst/>
          </a:prstGeom>
          <a:noFill/>
        </p:spPr>
        <p:txBody>
          <a:bodyPr wrap="none" rtlCol="0">
            <a:spAutoFit/>
          </a:bodyPr>
          <a:lstStyle/>
          <a:p>
            <a:pPr algn="ctr"/>
            <a:r>
              <a:rPr lang="ja-JP" altLang="en-US" sz="2400" dirty="0" smtClean="0">
                <a:solidFill>
                  <a:schemeClr val="bg1"/>
                </a:solidFill>
              </a:rPr>
              <a:t>広義の</a:t>
            </a:r>
            <a:r>
              <a:rPr lang="en-US" altLang="ja-JP" sz="2400" dirty="0" smtClean="0">
                <a:solidFill>
                  <a:schemeClr val="bg1"/>
                </a:solidFill>
              </a:rPr>
              <a:t>HTML5</a:t>
            </a:r>
          </a:p>
          <a:p>
            <a:pPr algn="ctr"/>
            <a:r>
              <a:rPr lang="ja-JP" altLang="ja-JP" sz="1200" dirty="0">
                <a:solidFill>
                  <a:schemeClr val="bg1"/>
                </a:solidFill>
              </a:rPr>
              <a:t>次</a:t>
            </a:r>
            <a:r>
              <a:rPr lang="ja-JP" altLang="ja-JP" sz="1200" dirty="0" smtClean="0">
                <a:solidFill>
                  <a:schemeClr val="bg1"/>
                </a:solidFill>
              </a:rPr>
              <a:t>世代アプリケーション</a:t>
            </a:r>
            <a:r>
              <a:rPr lang="ja-JP" altLang="ja-JP" sz="1200" dirty="0">
                <a:solidFill>
                  <a:schemeClr val="bg1"/>
                </a:solidFill>
              </a:rPr>
              <a:t>・プラットフォーム </a:t>
            </a:r>
            <a:endParaRPr kumimoji="1" lang="ja-JP" altLang="en-US" sz="1200" dirty="0">
              <a:solidFill>
                <a:schemeClr val="bg1"/>
              </a:solidFill>
            </a:endParaRPr>
          </a:p>
        </p:txBody>
      </p:sp>
    </p:spTree>
    <p:extLst>
      <p:ext uri="{BB962C8B-B14F-4D97-AF65-F5344CB8AC3E}">
        <p14:creationId xmlns:p14="http://schemas.microsoft.com/office/powerpoint/2010/main" val="375828898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Arial"/>
                <a:ea typeface="HGP創英角ｺﾞｼｯｸUB" pitchFamily="50" charset="-128"/>
                <a:cs typeface="Arial"/>
              </a:rPr>
              <a:t>クラウド・</a:t>
            </a:r>
            <a:r>
              <a:rPr lang="ja-JP" altLang="en-US" sz="2400" dirty="0" smtClean="0">
                <a:solidFill>
                  <a:srgbClr val="FFFFFF"/>
                </a:solidFill>
                <a:effectLst/>
                <a:latin typeface="Arial"/>
                <a:ea typeface="HGP創英角ｺﾞｼｯｸUB" pitchFamily="50" charset="-128"/>
                <a:cs typeface="Arial"/>
              </a:rPr>
              <a:t>コンピューティング</a:t>
            </a:r>
            <a:endParaRPr lang="en-US" altLang="ja-JP" sz="2400" dirty="0" smtClean="0">
              <a:solidFill>
                <a:srgbClr val="FFFFFF"/>
              </a:solidFill>
              <a:effectLst/>
              <a:latin typeface="Arial"/>
              <a:ea typeface="HGP創英角ｺﾞｼｯｸUB" pitchFamily="50" charset="-128"/>
              <a:cs typeface="Arial"/>
            </a:endParaRPr>
          </a:p>
          <a:p>
            <a:pPr algn="r"/>
            <a:r>
              <a:rPr lang="ja-JP" altLang="en-US" sz="2400" dirty="0" smtClean="0">
                <a:solidFill>
                  <a:srgbClr val="FFFFFF"/>
                </a:solidFill>
                <a:effectLst/>
                <a:latin typeface="Arial"/>
                <a:ea typeface="HGP創英角ｺﾞｼｯｸUB" pitchFamily="50" charset="-128"/>
                <a:cs typeface="Arial"/>
              </a:rPr>
              <a:t>知っておくべき</a:t>
            </a:r>
            <a:r>
              <a:rPr lang="en-US" altLang="ja-JP" sz="2400" dirty="0" smtClean="0">
                <a:solidFill>
                  <a:srgbClr val="FFFFFF"/>
                </a:solidFill>
                <a:effectLst/>
                <a:latin typeface="Arial"/>
                <a:ea typeface="HGP創英角ｺﾞｼｯｸUB" pitchFamily="50" charset="-128"/>
                <a:cs typeface="Arial"/>
              </a:rPr>
              <a:t>IT</a:t>
            </a:r>
            <a:r>
              <a:rPr lang="ja-JP" altLang="en-US" sz="2400" dirty="0" smtClean="0">
                <a:solidFill>
                  <a:srgbClr val="FFFFFF"/>
                </a:solidFill>
                <a:effectLst/>
                <a:latin typeface="Arial"/>
                <a:ea typeface="HGP創英角ｺﾞｼｯｸUB" pitchFamily="50" charset="-128"/>
                <a:cs typeface="Arial"/>
              </a:rPr>
              <a:t>の基礎知識</a:t>
            </a:r>
            <a:endParaRPr lang="en-US" altLang="ja-JP" sz="2400" dirty="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07430481"/>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HTML</a:t>
            </a:r>
            <a:r>
              <a:rPr kumimoji="1" lang="ja-JP" altLang="en-US" dirty="0" smtClean="0"/>
              <a:t>の歴史と現状</a:t>
            </a:r>
            <a:endParaRPr kumimoji="1" lang="ja-JP" altLang="en-US" dirty="0"/>
          </a:p>
        </p:txBody>
      </p:sp>
      <p:sp>
        <p:nvSpPr>
          <p:cNvPr id="4" name="正方形/長方形 3"/>
          <p:cNvSpPr/>
          <p:nvPr/>
        </p:nvSpPr>
        <p:spPr bwMode="auto">
          <a:xfrm>
            <a:off x="467987" y="1124744"/>
            <a:ext cx="1944216" cy="432048"/>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dirty="0" smtClean="0">
                <a:ln>
                  <a:noFill/>
                </a:ln>
                <a:solidFill>
                  <a:schemeClr val="bg1"/>
                </a:solidFill>
                <a:effectLst/>
                <a:latin typeface="Meiryo" charset="-128"/>
                <a:ea typeface="Meiryo" charset="-128"/>
                <a:cs typeface="Meiryo" charset="-128"/>
              </a:rPr>
              <a:t>HTML 1.0 (1993</a:t>
            </a:r>
            <a:r>
              <a:rPr kumimoji="0" lang="ja-JP" altLang="en-US" sz="1200" b="0" i="0" u="none" strike="noStrike" cap="none" normalizeH="0" dirty="0" smtClean="0">
                <a:ln>
                  <a:noFill/>
                </a:ln>
                <a:solidFill>
                  <a:schemeClr val="bg1"/>
                </a:solidFill>
                <a:effectLst/>
                <a:latin typeface="Meiryo" charset="-128"/>
                <a:ea typeface="Meiryo" charset="-128"/>
                <a:cs typeface="Meiryo" charset="-128"/>
              </a:rPr>
              <a:t>年</a:t>
            </a:r>
            <a:r>
              <a:rPr kumimoji="0" lang="en-US" altLang="ja-JP" sz="1200" b="0" i="0" u="none" strike="noStrike" cap="none" normalizeH="0" dirty="0" smtClean="0">
                <a:ln>
                  <a:noFill/>
                </a:ln>
                <a:solidFill>
                  <a:schemeClr val="bg1"/>
                </a:solidFill>
                <a:effectLst/>
                <a:latin typeface="Meiryo" charset="-128"/>
                <a:ea typeface="Meiryo" charset="-128"/>
                <a:cs typeface="Meiryo" charset="-128"/>
              </a:rPr>
              <a:t>)</a:t>
            </a:r>
            <a:endParaRPr kumimoji="0" lang="ja-JP" altLang="en-US" sz="1200" b="0" i="0" u="none" strike="noStrike" cap="none" normalizeH="0" dirty="0" smtClean="0">
              <a:ln>
                <a:noFill/>
              </a:ln>
              <a:solidFill>
                <a:schemeClr val="bg1"/>
              </a:solidFill>
              <a:effectLst/>
              <a:latin typeface="Meiryo" charset="-128"/>
              <a:ea typeface="Meiryo" charset="-128"/>
              <a:cs typeface="Meiryo" charset="-128"/>
            </a:endParaRPr>
          </a:p>
        </p:txBody>
      </p:sp>
      <p:sp>
        <p:nvSpPr>
          <p:cNvPr id="6" name="正方形/長方形 5"/>
          <p:cNvSpPr/>
          <p:nvPr/>
        </p:nvSpPr>
        <p:spPr bwMode="auto">
          <a:xfrm>
            <a:off x="467987" y="1634817"/>
            <a:ext cx="1944216" cy="432048"/>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dirty="0" smtClean="0">
                <a:ln>
                  <a:noFill/>
                </a:ln>
                <a:solidFill>
                  <a:schemeClr val="bg1"/>
                </a:solidFill>
                <a:effectLst/>
                <a:latin typeface="Meiryo" charset="-128"/>
                <a:ea typeface="Meiryo" charset="-128"/>
                <a:cs typeface="Meiryo" charset="-128"/>
              </a:rPr>
              <a:t>HTML 2.0 (1995</a:t>
            </a:r>
            <a:r>
              <a:rPr kumimoji="0" lang="ja-JP" altLang="en-US" sz="1200" b="0" i="0" u="none" strike="noStrike" cap="none" normalizeH="0" dirty="0" smtClean="0">
                <a:ln>
                  <a:noFill/>
                </a:ln>
                <a:solidFill>
                  <a:schemeClr val="bg1"/>
                </a:solidFill>
                <a:effectLst/>
                <a:latin typeface="Meiryo" charset="-128"/>
                <a:ea typeface="Meiryo" charset="-128"/>
                <a:cs typeface="Meiryo" charset="-128"/>
              </a:rPr>
              <a:t>年</a:t>
            </a:r>
            <a:r>
              <a:rPr kumimoji="0" lang="en-US" altLang="ja-JP" sz="1200" b="0" i="0" u="none" strike="noStrike" cap="none" normalizeH="0" dirty="0" smtClean="0">
                <a:ln>
                  <a:noFill/>
                </a:ln>
                <a:solidFill>
                  <a:schemeClr val="bg1"/>
                </a:solidFill>
                <a:effectLst/>
                <a:latin typeface="Meiryo" charset="-128"/>
                <a:ea typeface="Meiryo" charset="-128"/>
                <a:cs typeface="Meiryo" charset="-128"/>
              </a:rPr>
              <a:t>)</a:t>
            </a:r>
            <a:endParaRPr kumimoji="0" lang="ja-JP" altLang="en-US" sz="1200" b="0" i="0" u="none" strike="noStrike" cap="none" normalizeH="0" dirty="0" smtClean="0">
              <a:ln>
                <a:noFill/>
              </a:ln>
              <a:solidFill>
                <a:schemeClr val="bg1"/>
              </a:solidFill>
              <a:effectLst/>
              <a:latin typeface="Meiryo" charset="-128"/>
              <a:ea typeface="Meiryo" charset="-128"/>
              <a:cs typeface="Meiryo" charset="-128"/>
            </a:endParaRPr>
          </a:p>
        </p:txBody>
      </p:sp>
      <p:sp>
        <p:nvSpPr>
          <p:cNvPr id="7" name="正方形/長方形 6"/>
          <p:cNvSpPr/>
          <p:nvPr/>
        </p:nvSpPr>
        <p:spPr bwMode="auto">
          <a:xfrm>
            <a:off x="467544" y="2141240"/>
            <a:ext cx="1944216" cy="432048"/>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dirty="0" smtClean="0">
                <a:ln>
                  <a:noFill/>
                </a:ln>
                <a:solidFill>
                  <a:schemeClr val="bg1"/>
                </a:solidFill>
                <a:effectLst/>
                <a:latin typeface="Meiryo" charset="-128"/>
                <a:ea typeface="Meiryo" charset="-128"/>
                <a:cs typeface="Meiryo" charset="-128"/>
              </a:rPr>
              <a:t>HTML 3.2 (1997</a:t>
            </a:r>
            <a:r>
              <a:rPr kumimoji="0" lang="ja-JP" altLang="en-US" sz="1200" b="0" i="0" u="none" strike="noStrike" cap="none" normalizeH="0" dirty="0" smtClean="0">
                <a:ln>
                  <a:noFill/>
                </a:ln>
                <a:solidFill>
                  <a:schemeClr val="bg1"/>
                </a:solidFill>
                <a:effectLst/>
                <a:latin typeface="Meiryo" charset="-128"/>
                <a:ea typeface="Meiryo" charset="-128"/>
                <a:cs typeface="Meiryo" charset="-128"/>
              </a:rPr>
              <a:t>年</a:t>
            </a:r>
            <a:r>
              <a:rPr kumimoji="0" lang="en-US" altLang="ja-JP" sz="1200" b="0" i="0" u="none" strike="noStrike" cap="none" normalizeH="0" dirty="0" smtClean="0">
                <a:ln>
                  <a:noFill/>
                </a:ln>
                <a:solidFill>
                  <a:schemeClr val="bg1"/>
                </a:solidFill>
                <a:effectLst/>
                <a:latin typeface="Meiryo" charset="-128"/>
                <a:ea typeface="Meiryo" charset="-128"/>
                <a:cs typeface="Meiryo" charset="-128"/>
              </a:rPr>
              <a:t>)</a:t>
            </a:r>
            <a:endParaRPr kumimoji="0" lang="ja-JP" altLang="en-US" sz="1200" b="0" i="0" u="none" strike="noStrike" cap="none" normalizeH="0" dirty="0" smtClean="0">
              <a:ln>
                <a:noFill/>
              </a:ln>
              <a:solidFill>
                <a:schemeClr val="bg1"/>
              </a:solidFill>
              <a:effectLst/>
              <a:latin typeface="Meiryo" charset="-128"/>
              <a:ea typeface="Meiryo" charset="-128"/>
              <a:cs typeface="Meiryo" charset="-128"/>
            </a:endParaRPr>
          </a:p>
        </p:txBody>
      </p:sp>
      <p:sp>
        <p:nvSpPr>
          <p:cNvPr id="8" name="正方形/長方形 7"/>
          <p:cNvSpPr/>
          <p:nvPr/>
        </p:nvSpPr>
        <p:spPr bwMode="auto">
          <a:xfrm>
            <a:off x="467987" y="2636912"/>
            <a:ext cx="1944216" cy="432048"/>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dirty="0" smtClean="0">
                <a:ln>
                  <a:noFill/>
                </a:ln>
                <a:solidFill>
                  <a:schemeClr val="bg1"/>
                </a:solidFill>
                <a:effectLst/>
                <a:latin typeface="Meiryo" charset="-128"/>
                <a:ea typeface="Meiryo" charset="-128"/>
                <a:cs typeface="Meiryo" charset="-128"/>
              </a:rPr>
              <a:t>HTML 4.0 (1997</a:t>
            </a:r>
            <a:r>
              <a:rPr kumimoji="0" lang="ja-JP" altLang="en-US" sz="1200" b="0" i="0" u="none" strike="noStrike" cap="none" normalizeH="0" dirty="0" smtClean="0">
                <a:ln>
                  <a:noFill/>
                </a:ln>
                <a:solidFill>
                  <a:schemeClr val="bg1"/>
                </a:solidFill>
                <a:effectLst/>
                <a:latin typeface="Meiryo" charset="-128"/>
                <a:ea typeface="Meiryo" charset="-128"/>
                <a:cs typeface="Meiryo" charset="-128"/>
              </a:rPr>
              <a:t>年</a:t>
            </a:r>
            <a:r>
              <a:rPr kumimoji="0" lang="en-US" altLang="ja-JP" sz="1200" b="0" i="0" u="none" strike="noStrike" cap="none" normalizeH="0" dirty="0" smtClean="0">
                <a:ln>
                  <a:noFill/>
                </a:ln>
                <a:solidFill>
                  <a:schemeClr val="bg1"/>
                </a:solidFill>
                <a:effectLst/>
                <a:latin typeface="Meiryo" charset="-128"/>
                <a:ea typeface="Meiryo" charset="-128"/>
                <a:cs typeface="Meiryo" charset="-128"/>
              </a:rPr>
              <a:t>)</a:t>
            </a:r>
            <a:endParaRPr kumimoji="0" lang="ja-JP" altLang="en-US" sz="1200" b="0" i="0" u="none" strike="noStrike" cap="none" normalizeH="0" dirty="0" smtClean="0">
              <a:ln>
                <a:noFill/>
              </a:ln>
              <a:solidFill>
                <a:schemeClr val="bg1"/>
              </a:solidFill>
              <a:effectLst/>
              <a:latin typeface="Meiryo" charset="-128"/>
              <a:ea typeface="Meiryo" charset="-128"/>
              <a:cs typeface="Meiryo" charset="-128"/>
            </a:endParaRPr>
          </a:p>
        </p:txBody>
      </p:sp>
      <p:sp>
        <p:nvSpPr>
          <p:cNvPr id="9" name="正方形/長方形 8"/>
          <p:cNvSpPr/>
          <p:nvPr/>
        </p:nvSpPr>
        <p:spPr bwMode="auto">
          <a:xfrm>
            <a:off x="467544" y="3140968"/>
            <a:ext cx="1944216" cy="432048"/>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dirty="0" smtClean="0">
                <a:ln>
                  <a:noFill/>
                </a:ln>
                <a:solidFill>
                  <a:schemeClr val="bg1"/>
                </a:solidFill>
                <a:effectLst/>
                <a:latin typeface="Meiryo" charset="-128"/>
                <a:ea typeface="Meiryo" charset="-128"/>
                <a:cs typeface="Meiryo" charset="-128"/>
              </a:rPr>
              <a:t>HTML 4.01 (1999</a:t>
            </a:r>
            <a:r>
              <a:rPr kumimoji="0" lang="ja-JP" altLang="en-US" sz="1200" b="0" i="0" u="none" strike="noStrike" cap="none" normalizeH="0" dirty="0" smtClean="0">
                <a:ln>
                  <a:noFill/>
                </a:ln>
                <a:solidFill>
                  <a:schemeClr val="bg1"/>
                </a:solidFill>
                <a:effectLst/>
                <a:latin typeface="Meiryo" charset="-128"/>
                <a:ea typeface="Meiryo" charset="-128"/>
                <a:cs typeface="Meiryo" charset="-128"/>
              </a:rPr>
              <a:t>年</a:t>
            </a:r>
            <a:r>
              <a:rPr kumimoji="0" lang="en-US" altLang="ja-JP" sz="1200" b="0" i="0" u="none" strike="noStrike" cap="none" normalizeH="0" dirty="0" smtClean="0">
                <a:ln>
                  <a:noFill/>
                </a:ln>
                <a:solidFill>
                  <a:schemeClr val="bg1"/>
                </a:solidFill>
                <a:effectLst/>
                <a:latin typeface="Meiryo" charset="-128"/>
                <a:ea typeface="Meiryo" charset="-128"/>
                <a:cs typeface="Meiryo" charset="-128"/>
              </a:rPr>
              <a:t>)</a:t>
            </a:r>
            <a:endParaRPr kumimoji="0" lang="ja-JP" altLang="en-US" sz="1200" b="0" i="0" u="none" strike="noStrike" cap="none" normalizeH="0" dirty="0" smtClean="0">
              <a:ln>
                <a:noFill/>
              </a:ln>
              <a:solidFill>
                <a:schemeClr val="bg1"/>
              </a:solidFill>
              <a:effectLst/>
              <a:latin typeface="Meiryo" charset="-128"/>
              <a:ea typeface="Meiryo" charset="-128"/>
              <a:cs typeface="Meiryo" charset="-128"/>
            </a:endParaRPr>
          </a:p>
        </p:txBody>
      </p:sp>
      <p:sp>
        <p:nvSpPr>
          <p:cNvPr id="10" name="正方形/長方形 9"/>
          <p:cNvSpPr/>
          <p:nvPr/>
        </p:nvSpPr>
        <p:spPr bwMode="auto">
          <a:xfrm>
            <a:off x="467544" y="5949280"/>
            <a:ext cx="1944216" cy="432048"/>
          </a:xfrm>
          <a:prstGeom prst="rect">
            <a:avLst/>
          </a:prstGeom>
          <a:solidFill>
            <a:srgbClr val="00B05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dirty="0" smtClean="0">
                <a:ln>
                  <a:noFill/>
                </a:ln>
                <a:solidFill>
                  <a:schemeClr val="bg1"/>
                </a:solidFill>
                <a:effectLst/>
                <a:latin typeface="Meiryo" charset="-128"/>
                <a:ea typeface="Meiryo" charset="-128"/>
                <a:cs typeface="Meiryo" charset="-128"/>
              </a:rPr>
              <a:t>HTML 5 (2014</a:t>
            </a:r>
            <a:r>
              <a:rPr kumimoji="0" lang="ja-JP" altLang="en-US" sz="1200" b="0" i="0" u="none" strike="noStrike" cap="none" normalizeH="0" dirty="0" smtClean="0">
                <a:ln>
                  <a:noFill/>
                </a:ln>
                <a:solidFill>
                  <a:schemeClr val="bg1"/>
                </a:solidFill>
                <a:effectLst/>
                <a:latin typeface="Meiryo" charset="-128"/>
                <a:ea typeface="Meiryo" charset="-128"/>
                <a:cs typeface="Meiryo" charset="-128"/>
              </a:rPr>
              <a:t>年</a:t>
            </a:r>
            <a:r>
              <a:rPr kumimoji="0" lang="en-US" altLang="ja-JP" sz="1200" b="0" i="0" u="none" strike="noStrike" cap="none" normalizeH="0" dirty="0" smtClean="0">
                <a:ln>
                  <a:noFill/>
                </a:ln>
                <a:solidFill>
                  <a:schemeClr val="bg1"/>
                </a:solidFill>
                <a:effectLst/>
                <a:latin typeface="Meiryo" charset="-128"/>
                <a:ea typeface="Meiryo" charset="-128"/>
                <a:cs typeface="Meiryo" charset="-128"/>
              </a:rPr>
              <a:t>)</a:t>
            </a:r>
            <a:endParaRPr kumimoji="0" lang="ja-JP" altLang="en-US" sz="1200" b="0" i="0" u="none" strike="noStrike" cap="none" normalizeH="0" dirty="0" smtClean="0">
              <a:ln>
                <a:noFill/>
              </a:ln>
              <a:solidFill>
                <a:schemeClr val="bg1"/>
              </a:solidFill>
              <a:effectLst/>
              <a:latin typeface="Meiryo" charset="-128"/>
              <a:ea typeface="Meiryo" charset="-128"/>
              <a:cs typeface="Meiryo" charset="-128"/>
            </a:endParaRPr>
          </a:p>
        </p:txBody>
      </p:sp>
      <p:sp>
        <p:nvSpPr>
          <p:cNvPr id="11" name="正方形/長方形 10"/>
          <p:cNvSpPr/>
          <p:nvPr/>
        </p:nvSpPr>
        <p:spPr bwMode="auto">
          <a:xfrm>
            <a:off x="2492595" y="1124744"/>
            <a:ext cx="6184304" cy="1944216"/>
          </a:xfrm>
          <a:prstGeom prst="rect">
            <a:avLst/>
          </a:prstGeom>
          <a:solidFill>
            <a:schemeClr val="accent5">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dirty="0" smtClean="0">
                <a:ln>
                  <a:noFill/>
                </a:ln>
                <a:solidFill>
                  <a:schemeClr val="bg1"/>
                </a:solidFill>
                <a:effectLst/>
                <a:latin typeface="Meiryo" charset="-128"/>
                <a:ea typeface="Meiryo" charset="-128"/>
                <a:cs typeface="Meiryo" charset="-128"/>
              </a:rPr>
              <a:t>HTML </a:t>
            </a:r>
            <a:r>
              <a:rPr kumimoji="0" lang="ja-JP" altLang="en-US" sz="1600" b="0" i="0" u="none" strike="noStrike" cap="none" normalizeH="0" dirty="0" smtClean="0">
                <a:ln>
                  <a:noFill/>
                </a:ln>
                <a:solidFill>
                  <a:schemeClr val="bg1"/>
                </a:solidFill>
                <a:effectLst/>
                <a:latin typeface="Meiryo" charset="-128"/>
                <a:ea typeface="Meiryo" charset="-128"/>
                <a:cs typeface="Meiryo" charset="-128"/>
              </a:rPr>
              <a:t>は元々インターネット上の情報をレイアウト</a:t>
            </a:r>
            <a:r>
              <a:rPr kumimoji="0" lang="ja-JP" altLang="en-US" sz="1600" b="0" i="0" u="none" strike="noStrike" cap="none" normalizeH="0" smtClean="0">
                <a:ln>
                  <a:noFill/>
                </a:ln>
                <a:solidFill>
                  <a:schemeClr val="bg1"/>
                </a:solidFill>
                <a:effectLst/>
                <a:latin typeface="Meiryo" charset="-128"/>
                <a:ea typeface="Meiryo" charset="-128"/>
                <a:cs typeface="Meiryo" charset="-128"/>
              </a:rPr>
              <a:t>して見やすい</a:t>
            </a:r>
            <a:r>
              <a:rPr kumimoji="0" lang="ja-JP" altLang="en-US" sz="1600" b="0" i="0" u="none" strike="noStrike" cap="none" normalizeH="0" dirty="0" smtClean="0">
                <a:ln>
                  <a:noFill/>
                </a:ln>
                <a:solidFill>
                  <a:schemeClr val="bg1"/>
                </a:solidFill>
                <a:effectLst/>
                <a:latin typeface="Meiryo" charset="-128"/>
                <a:ea typeface="Meiryo" charset="-128"/>
                <a:cs typeface="Meiryo" charset="-128"/>
              </a:rPr>
              <a:t>ようにするために考案されたもので、静的なコンテンツを前提にしている。</a:t>
            </a:r>
          </a:p>
        </p:txBody>
      </p:sp>
      <p:sp>
        <p:nvSpPr>
          <p:cNvPr id="12" name="正方形/長方形 11"/>
          <p:cNvSpPr/>
          <p:nvPr/>
        </p:nvSpPr>
        <p:spPr bwMode="auto">
          <a:xfrm>
            <a:off x="2492595" y="3140968"/>
            <a:ext cx="6184304" cy="802823"/>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dirty="0" smtClean="0">
                <a:ln>
                  <a:noFill/>
                </a:ln>
                <a:solidFill>
                  <a:schemeClr val="bg1"/>
                </a:solidFill>
                <a:effectLst/>
                <a:latin typeface="Meiryo" charset="-128"/>
                <a:ea typeface="Meiryo" charset="-128"/>
                <a:cs typeface="Meiryo" charset="-128"/>
              </a:rPr>
              <a:t>HTML </a:t>
            </a:r>
            <a:r>
              <a:rPr kumimoji="0" lang="ja-JP" altLang="en-US" sz="1600" b="0" i="0" u="none" strike="noStrike" cap="none" normalizeH="0" dirty="0" smtClean="0">
                <a:ln>
                  <a:noFill/>
                </a:ln>
                <a:solidFill>
                  <a:schemeClr val="bg1"/>
                </a:solidFill>
                <a:effectLst/>
                <a:latin typeface="Meiryo" charset="-128"/>
                <a:ea typeface="Meiryo" charset="-128"/>
                <a:cs typeface="Meiryo" charset="-128"/>
              </a:rPr>
              <a:t>は</a:t>
            </a:r>
            <a:r>
              <a:rPr kumimoji="0" lang="en-US" altLang="ja-JP" sz="1600" b="0" i="0" u="none" strike="noStrike" cap="none" normalizeH="0" dirty="0" smtClean="0">
                <a:ln>
                  <a:noFill/>
                </a:ln>
                <a:solidFill>
                  <a:schemeClr val="bg1"/>
                </a:solidFill>
                <a:effectLst/>
                <a:latin typeface="Meiryo" charset="-128"/>
                <a:ea typeface="Meiryo" charset="-128"/>
                <a:cs typeface="Meiryo" charset="-128"/>
              </a:rPr>
              <a:t>1999</a:t>
            </a:r>
            <a:r>
              <a:rPr kumimoji="0" lang="ja-JP" altLang="en-US" sz="1600" b="0" i="0" u="none" strike="noStrike" cap="none" normalizeH="0" dirty="0" smtClean="0">
                <a:ln>
                  <a:noFill/>
                </a:ln>
                <a:solidFill>
                  <a:schemeClr val="bg1"/>
                </a:solidFill>
                <a:effectLst/>
                <a:latin typeface="Meiryo" charset="-128"/>
                <a:ea typeface="Meiryo" charset="-128"/>
                <a:cs typeface="Meiryo" charset="-128"/>
              </a:rPr>
              <a:t>年の</a:t>
            </a:r>
            <a:r>
              <a:rPr kumimoji="0" lang="en-US" altLang="ja-JP" sz="1600" b="0" i="0" u="none" strike="noStrike" cap="none" normalizeH="0" dirty="0" smtClean="0">
                <a:ln>
                  <a:noFill/>
                </a:ln>
                <a:solidFill>
                  <a:schemeClr val="bg1"/>
                </a:solidFill>
                <a:effectLst/>
                <a:latin typeface="Meiryo" charset="-128"/>
                <a:ea typeface="Meiryo" charset="-128"/>
                <a:cs typeface="Meiryo" charset="-128"/>
              </a:rPr>
              <a:t>4.01</a:t>
            </a:r>
            <a:r>
              <a:rPr kumimoji="0" lang="ja-JP" altLang="en-US" sz="1600" b="0" i="0" u="none" strike="noStrike" cap="none" normalizeH="0" dirty="0" smtClean="0">
                <a:ln>
                  <a:noFill/>
                </a:ln>
                <a:solidFill>
                  <a:schemeClr val="bg1"/>
                </a:solidFill>
                <a:effectLst/>
                <a:latin typeface="Meiryo" charset="-128"/>
                <a:ea typeface="Meiryo" charset="-128"/>
                <a:cs typeface="Meiryo" charset="-128"/>
              </a:rPr>
              <a:t>以降アップデートされておらず、マルチメディアや</a:t>
            </a:r>
            <a:r>
              <a:rPr kumimoji="0" lang="en-US" altLang="ja-JP" sz="1600" b="0" i="0" u="none" strike="noStrike" cap="none" normalizeH="0" dirty="0" smtClean="0">
                <a:ln>
                  <a:noFill/>
                </a:ln>
                <a:solidFill>
                  <a:schemeClr val="bg1"/>
                </a:solidFill>
                <a:effectLst/>
                <a:latin typeface="Meiryo" charset="-128"/>
                <a:ea typeface="Meiryo" charset="-128"/>
                <a:cs typeface="Meiryo" charset="-128"/>
              </a:rPr>
              <a:t>Web</a:t>
            </a:r>
            <a:r>
              <a:rPr kumimoji="0" lang="ja-JP" altLang="en-US" sz="1600" dirty="0">
                <a:solidFill>
                  <a:schemeClr val="bg1"/>
                </a:solidFill>
                <a:latin typeface="Meiryo" charset="-128"/>
                <a:ea typeface="Meiryo" charset="-128"/>
                <a:cs typeface="Meiryo" charset="-128"/>
              </a:rPr>
              <a:t>アプリケーションへ</a:t>
            </a:r>
            <a:r>
              <a:rPr kumimoji="0" lang="ja-JP" altLang="en-US" sz="1600" dirty="0" smtClean="0">
                <a:solidFill>
                  <a:schemeClr val="bg1"/>
                </a:solidFill>
                <a:latin typeface="Meiryo" charset="-128"/>
                <a:ea typeface="Meiryo" charset="-128"/>
                <a:cs typeface="Meiryo" charset="-128"/>
              </a:rPr>
              <a:t>の対応が難しい状態が続いてきた。</a:t>
            </a:r>
            <a:endParaRPr kumimoji="0" lang="ja-JP" altLang="en-US" sz="1600" b="0" i="0" u="none" strike="noStrike" cap="none" normalizeH="0" dirty="0" smtClean="0">
              <a:ln>
                <a:noFill/>
              </a:ln>
              <a:solidFill>
                <a:schemeClr val="bg1"/>
              </a:solidFill>
              <a:effectLst/>
              <a:latin typeface="Meiryo" charset="-128"/>
              <a:ea typeface="Meiryo" charset="-128"/>
              <a:cs typeface="Meiryo" charset="-128"/>
            </a:endParaRPr>
          </a:p>
        </p:txBody>
      </p:sp>
      <p:sp>
        <p:nvSpPr>
          <p:cNvPr id="13" name="正方形/長方形 12"/>
          <p:cNvSpPr/>
          <p:nvPr/>
        </p:nvSpPr>
        <p:spPr bwMode="auto">
          <a:xfrm>
            <a:off x="2492595" y="3984162"/>
            <a:ext cx="6184304" cy="553324"/>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smtClean="0">
                <a:ln>
                  <a:noFill/>
                </a:ln>
                <a:solidFill>
                  <a:schemeClr val="bg1"/>
                </a:solidFill>
                <a:effectLst/>
                <a:latin typeface="Meiryo" charset="-128"/>
                <a:ea typeface="Meiryo" charset="-128"/>
                <a:cs typeface="Meiryo" charset="-128"/>
              </a:rPr>
              <a:t>このためプラグインを使ってブラウザの機能を拡張する方法</a:t>
            </a:r>
            <a:r>
              <a:rPr kumimoji="0" lang="ja-JP" altLang="en-US" sz="1600" dirty="0" smtClean="0">
                <a:solidFill>
                  <a:schemeClr val="bg1"/>
                </a:solidFill>
                <a:latin typeface="Meiryo" charset="-128"/>
                <a:ea typeface="Meiryo" charset="-128"/>
                <a:cs typeface="Meiryo" charset="-128"/>
              </a:rPr>
              <a:t>がとられ、</a:t>
            </a:r>
            <a:r>
              <a:rPr kumimoji="0" lang="en-US" altLang="ja-JP" sz="1600" dirty="0" smtClean="0">
                <a:solidFill>
                  <a:schemeClr val="bg1"/>
                </a:solidFill>
                <a:latin typeface="Meiryo" charset="-128"/>
                <a:ea typeface="Meiryo" charset="-128"/>
                <a:cs typeface="Meiryo" charset="-128"/>
              </a:rPr>
              <a:t>Flash</a:t>
            </a:r>
            <a:r>
              <a:rPr kumimoji="0" lang="ja-JP" altLang="en-US" sz="1600" dirty="0" smtClean="0">
                <a:solidFill>
                  <a:schemeClr val="bg1"/>
                </a:solidFill>
                <a:latin typeface="Meiryo" charset="-128"/>
                <a:ea typeface="Meiryo" charset="-128"/>
                <a:cs typeface="Meiryo" charset="-128"/>
              </a:rPr>
              <a:t>などが普及した</a:t>
            </a:r>
            <a:r>
              <a:rPr kumimoji="0" lang="ja-JP" altLang="en-US" sz="1600" b="0" i="0" u="none" strike="noStrike" cap="none" normalizeH="0" dirty="0" smtClean="0">
                <a:ln>
                  <a:noFill/>
                </a:ln>
                <a:solidFill>
                  <a:schemeClr val="bg1"/>
                </a:solidFill>
                <a:effectLst/>
                <a:latin typeface="Meiryo" charset="-128"/>
                <a:ea typeface="Meiryo" charset="-128"/>
                <a:cs typeface="Meiryo" charset="-128"/>
              </a:rPr>
              <a:t>。</a:t>
            </a:r>
          </a:p>
        </p:txBody>
      </p:sp>
      <p:sp>
        <p:nvSpPr>
          <p:cNvPr id="14" name="正方形/長方形 13"/>
          <p:cNvSpPr/>
          <p:nvPr/>
        </p:nvSpPr>
        <p:spPr bwMode="auto">
          <a:xfrm>
            <a:off x="2492595" y="4573490"/>
            <a:ext cx="6184304" cy="710088"/>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dirty="0" smtClean="0">
                <a:ln>
                  <a:noFill/>
                </a:ln>
                <a:solidFill>
                  <a:schemeClr val="bg1"/>
                </a:solidFill>
                <a:effectLst/>
                <a:latin typeface="Meiryo" charset="-128"/>
                <a:ea typeface="Meiryo" charset="-128"/>
                <a:cs typeface="Meiryo" charset="-128"/>
              </a:rPr>
              <a:t>Microsoft</a:t>
            </a:r>
            <a:r>
              <a:rPr kumimoji="0" lang="ja-JP" altLang="en-US" sz="1600" b="0" i="0" u="none" strike="noStrike" cap="none" normalizeH="0" dirty="0" smtClean="0">
                <a:ln>
                  <a:noFill/>
                </a:ln>
                <a:solidFill>
                  <a:schemeClr val="bg1"/>
                </a:solidFill>
                <a:effectLst/>
                <a:latin typeface="Meiryo" charset="-128"/>
                <a:ea typeface="Meiryo" charset="-128"/>
                <a:cs typeface="Meiryo" charset="-128"/>
              </a:rPr>
              <a:t>は</a:t>
            </a:r>
            <a:r>
              <a:rPr kumimoji="0" lang="en-US" altLang="ja-JP" sz="1600" b="0" i="0" u="none" strike="noStrike" cap="none" normalizeH="0" dirty="0" smtClean="0">
                <a:ln>
                  <a:noFill/>
                </a:ln>
                <a:solidFill>
                  <a:schemeClr val="bg1"/>
                </a:solidFill>
                <a:effectLst/>
                <a:latin typeface="Meiryo" charset="-128"/>
                <a:ea typeface="Meiryo" charset="-128"/>
                <a:cs typeface="Meiryo" charset="-128"/>
              </a:rPr>
              <a:t>IE5/6</a:t>
            </a:r>
            <a:r>
              <a:rPr kumimoji="0" lang="ja-JP" altLang="en-US" sz="1600" dirty="0" smtClean="0">
                <a:solidFill>
                  <a:schemeClr val="bg1"/>
                </a:solidFill>
                <a:latin typeface="Meiryo" charset="-128"/>
                <a:ea typeface="Meiryo" charset="-128"/>
                <a:cs typeface="Meiryo" charset="-128"/>
              </a:rPr>
              <a:t>で</a:t>
            </a:r>
            <a:r>
              <a:rPr kumimoji="0" lang="en-US" altLang="ja-JP" sz="1600" dirty="0" smtClean="0">
                <a:solidFill>
                  <a:schemeClr val="bg1"/>
                </a:solidFill>
                <a:latin typeface="Meiryo" charset="-128"/>
                <a:ea typeface="Meiryo" charset="-128"/>
                <a:cs typeface="Meiryo" charset="-128"/>
              </a:rPr>
              <a:t>HTML</a:t>
            </a:r>
            <a:r>
              <a:rPr kumimoji="0" lang="ja-JP" altLang="en-US" sz="1600" dirty="0" smtClean="0">
                <a:solidFill>
                  <a:schemeClr val="bg1"/>
                </a:solidFill>
                <a:latin typeface="Meiryo" charset="-128"/>
                <a:ea typeface="Meiryo" charset="-128"/>
                <a:cs typeface="Meiryo" charset="-128"/>
              </a:rPr>
              <a:t>に独自の拡張を行い、</a:t>
            </a:r>
            <a:r>
              <a:rPr kumimoji="0" lang="ja-JP" altLang="en-US" sz="1600" dirty="0">
                <a:solidFill>
                  <a:schemeClr val="bg1"/>
                </a:solidFill>
                <a:latin typeface="Meiryo" charset="-128"/>
                <a:ea typeface="Meiryo" charset="-128"/>
                <a:cs typeface="Meiryo" charset="-128"/>
              </a:rPr>
              <a:t>ブラウザの機能</a:t>
            </a:r>
            <a:r>
              <a:rPr kumimoji="0" lang="ja-JP" altLang="en-US" sz="1600" dirty="0" smtClean="0">
                <a:solidFill>
                  <a:schemeClr val="bg1"/>
                </a:solidFill>
                <a:latin typeface="Meiryo" charset="-128"/>
                <a:ea typeface="Meiryo" charset="-128"/>
                <a:cs typeface="Meiryo" charset="-128"/>
              </a:rPr>
              <a:t>を拡張したが、インターネットコミュニティからは反発を受けた。</a:t>
            </a:r>
            <a:endParaRPr kumimoji="0" lang="ja-JP" altLang="en-US" sz="1600" b="0" i="0" u="none" strike="noStrike" cap="none" normalizeH="0" dirty="0" smtClean="0">
              <a:ln>
                <a:noFill/>
              </a:ln>
              <a:solidFill>
                <a:schemeClr val="bg1"/>
              </a:solidFill>
              <a:effectLst/>
              <a:latin typeface="Meiryo" charset="-128"/>
              <a:ea typeface="Meiryo" charset="-128"/>
              <a:cs typeface="Meiryo" charset="-128"/>
            </a:endParaRPr>
          </a:p>
        </p:txBody>
      </p:sp>
      <p:cxnSp>
        <p:nvCxnSpPr>
          <p:cNvPr id="16" name="直線矢印コネクタ 15"/>
          <p:cNvCxnSpPr/>
          <p:nvPr/>
        </p:nvCxnSpPr>
        <p:spPr bwMode="auto">
          <a:xfrm>
            <a:off x="1439652" y="3645024"/>
            <a:ext cx="0" cy="2232248"/>
          </a:xfrm>
          <a:prstGeom prst="straightConnector1">
            <a:avLst/>
          </a:prstGeom>
          <a:solidFill>
            <a:schemeClr val="bg1"/>
          </a:solidFill>
          <a:ln w="38100" cap="flat" cmpd="sng" algn="ctr">
            <a:solidFill>
              <a:schemeClr val="accent3"/>
            </a:solidFill>
            <a:prstDash val="sysDash"/>
            <a:round/>
            <a:headEnd type="none" w="med" len="med"/>
            <a:tailEnd type="arrow"/>
          </a:ln>
          <a:effectLst>
            <a:outerShdw blurRad="50800" dist="38100" dir="2700000" algn="tl" rotWithShape="0">
              <a:prstClr val="black">
                <a:alpha val="40000"/>
              </a:prstClr>
            </a:outerShdw>
          </a:effectLst>
        </p:spPr>
      </p:cxnSp>
      <p:sp>
        <p:nvSpPr>
          <p:cNvPr id="17" name="正方形/長方形 16"/>
          <p:cNvSpPr/>
          <p:nvPr/>
        </p:nvSpPr>
        <p:spPr bwMode="auto">
          <a:xfrm>
            <a:off x="2492595" y="5949280"/>
            <a:ext cx="6184304" cy="432048"/>
          </a:xfrm>
          <a:prstGeom prst="rect">
            <a:avLst/>
          </a:prstGeom>
          <a:solidFill>
            <a:srgbClr val="00B05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dirty="0" smtClean="0">
                <a:ln>
                  <a:noFill/>
                </a:ln>
                <a:solidFill>
                  <a:schemeClr val="bg1"/>
                </a:solidFill>
                <a:effectLst/>
                <a:latin typeface="Meiryo" charset="-128"/>
                <a:ea typeface="Meiryo" charset="-128"/>
                <a:cs typeface="Meiryo" charset="-128"/>
              </a:rPr>
              <a:t>15</a:t>
            </a:r>
            <a:r>
              <a:rPr kumimoji="0" lang="ja-JP" altLang="en-US" b="0" i="0" u="none" strike="noStrike" cap="none" normalizeH="0" dirty="0" smtClean="0">
                <a:ln>
                  <a:noFill/>
                </a:ln>
                <a:solidFill>
                  <a:schemeClr val="bg1"/>
                </a:solidFill>
                <a:effectLst/>
                <a:latin typeface="Meiryo" charset="-128"/>
                <a:ea typeface="Meiryo" charset="-128"/>
                <a:cs typeface="Meiryo" charset="-128"/>
              </a:rPr>
              <a:t>年ぶりの新バージョン</a:t>
            </a:r>
          </a:p>
        </p:txBody>
      </p:sp>
      <p:sp>
        <p:nvSpPr>
          <p:cNvPr id="19" name="正方形/長方形 18"/>
          <p:cNvSpPr/>
          <p:nvPr/>
        </p:nvSpPr>
        <p:spPr bwMode="auto">
          <a:xfrm>
            <a:off x="2492595" y="5323948"/>
            <a:ext cx="6184304" cy="553324"/>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sz="1600" dirty="0">
                <a:solidFill>
                  <a:schemeClr val="bg1"/>
                </a:solidFill>
                <a:latin typeface="Meiryo" charset="-128"/>
                <a:ea typeface="Meiryo" charset="-128"/>
                <a:cs typeface="Meiryo" charset="-128"/>
              </a:rPr>
              <a:t>民間</a:t>
            </a:r>
            <a:r>
              <a:rPr kumimoji="0" lang="ja-JP" altLang="en-US" sz="1600" dirty="0" smtClean="0">
                <a:solidFill>
                  <a:schemeClr val="bg1"/>
                </a:solidFill>
                <a:latin typeface="Meiryo" charset="-128"/>
                <a:ea typeface="Meiryo" charset="-128"/>
                <a:cs typeface="Meiryo" charset="-128"/>
              </a:rPr>
              <a:t>ベンダーが共同で</a:t>
            </a:r>
            <a:r>
              <a:rPr kumimoji="0" lang="en-US" altLang="ja-JP" sz="1600" dirty="0" smtClean="0">
                <a:solidFill>
                  <a:schemeClr val="bg1"/>
                </a:solidFill>
                <a:latin typeface="Meiryo" charset="-128"/>
                <a:ea typeface="Meiryo" charset="-128"/>
                <a:cs typeface="Meiryo" charset="-128"/>
              </a:rPr>
              <a:t>HTML</a:t>
            </a:r>
            <a:r>
              <a:rPr kumimoji="0" lang="ja-JP" altLang="en-US" sz="1600" dirty="0" smtClean="0">
                <a:solidFill>
                  <a:schemeClr val="bg1"/>
                </a:solidFill>
                <a:latin typeface="Meiryo" charset="-128"/>
                <a:ea typeface="Meiryo" charset="-128"/>
                <a:cs typeface="Meiryo" charset="-128"/>
              </a:rPr>
              <a:t>の拡張を行い、</a:t>
            </a:r>
            <a:r>
              <a:rPr kumimoji="0" lang="en-US" altLang="ja-JP" sz="1600" dirty="0">
                <a:solidFill>
                  <a:schemeClr val="bg1"/>
                </a:solidFill>
                <a:latin typeface="Meiryo" charset="-128"/>
                <a:ea typeface="Meiryo" charset="-128"/>
                <a:cs typeface="Meiryo" charset="-128"/>
              </a:rPr>
              <a:t> W3C</a:t>
            </a:r>
            <a:r>
              <a:rPr kumimoji="0" lang="ja-JP" altLang="en-US" sz="1600" dirty="0">
                <a:solidFill>
                  <a:schemeClr val="bg1"/>
                </a:solidFill>
                <a:latin typeface="Meiryo" charset="-128"/>
                <a:ea typeface="Meiryo" charset="-128"/>
                <a:cs typeface="Meiryo" charset="-128"/>
              </a:rPr>
              <a:t>に</a:t>
            </a:r>
            <a:r>
              <a:rPr kumimoji="0" lang="en-US" altLang="ja-JP" sz="1600" dirty="0" smtClean="0">
                <a:solidFill>
                  <a:schemeClr val="bg1"/>
                </a:solidFill>
                <a:latin typeface="Meiryo" charset="-128"/>
                <a:ea typeface="Meiryo" charset="-128"/>
                <a:cs typeface="Meiryo" charset="-128"/>
              </a:rPr>
              <a:t>HTML5</a:t>
            </a:r>
            <a:r>
              <a:rPr kumimoji="0" lang="ja-JP" altLang="en-US" sz="1600" dirty="0" smtClean="0">
                <a:solidFill>
                  <a:schemeClr val="bg1"/>
                </a:solidFill>
                <a:latin typeface="Meiryo" charset="-128"/>
                <a:ea typeface="Meiryo" charset="-128"/>
                <a:cs typeface="Meiryo" charset="-128"/>
              </a:rPr>
              <a:t>として採用</a:t>
            </a:r>
            <a:r>
              <a:rPr kumimoji="0" lang="ja-JP" altLang="en-US" sz="1600" dirty="0">
                <a:solidFill>
                  <a:schemeClr val="bg1"/>
                </a:solidFill>
                <a:latin typeface="Meiryo" charset="-128"/>
                <a:ea typeface="Meiryo" charset="-128"/>
                <a:cs typeface="Meiryo" charset="-128"/>
              </a:rPr>
              <a:t>するよう</a:t>
            </a:r>
            <a:r>
              <a:rPr kumimoji="0" lang="ja-JP" altLang="en-US" sz="1600" dirty="0" smtClean="0">
                <a:solidFill>
                  <a:schemeClr val="bg1"/>
                </a:solidFill>
                <a:latin typeface="Meiryo" charset="-128"/>
                <a:ea typeface="Meiryo" charset="-128"/>
                <a:cs typeface="Meiryo" charset="-128"/>
              </a:rPr>
              <a:t>働きかけた。</a:t>
            </a:r>
            <a:endParaRPr kumimoji="0" lang="ja-JP" altLang="en-US" sz="1600" b="0" i="0" u="none" strike="noStrike" cap="none" normalizeH="0" dirty="0" smtClean="0">
              <a:ln>
                <a:noFill/>
              </a:ln>
              <a:solidFill>
                <a:schemeClr val="bg1"/>
              </a:solidFill>
              <a:effectLst/>
              <a:latin typeface="Meiryo" charset="-128"/>
              <a:ea typeface="Meiryo" charset="-128"/>
              <a:cs typeface="Meiryo" charset="-128"/>
            </a:endParaRPr>
          </a:p>
        </p:txBody>
      </p:sp>
    </p:spTree>
    <p:extLst>
      <p:ext uri="{BB962C8B-B14F-4D97-AF65-F5344CB8AC3E}">
        <p14:creationId xmlns:p14="http://schemas.microsoft.com/office/powerpoint/2010/main" val="573931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ppt_x"/>
                                          </p:val>
                                        </p:tav>
                                        <p:tav tm="100000">
                                          <p:val>
                                            <p:strVal val="#ppt_x"/>
                                          </p:val>
                                        </p:tav>
                                      </p:tavLst>
                                    </p:anim>
                                    <p:anim calcmode="lin" valueType="num">
                                      <p:cBhvr additive="base">
                                        <p:cTn id="30" dur="500" fill="hold"/>
                                        <p:tgtEl>
                                          <p:spTgt spid="11"/>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ppt_x"/>
                                          </p:val>
                                        </p:tav>
                                        <p:tav tm="100000">
                                          <p:val>
                                            <p:strVal val="#ppt_x"/>
                                          </p:val>
                                        </p:tav>
                                      </p:tavLst>
                                    </p:anim>
                                    <p:anim calcmode="lin" valueType="num">
                                      <p:cBhvr additive="base">
                                        <p:cTn id="34" dur="500" fill="hold"/>
                                        <p:tgtEl>
                                          <p:spTgt spid="1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500" fill="hold"/>
                                        <p:tgtEl>
                                          <p:spTgt spid="13"/>
                                        </p:tgtEl>
                                        <p:attrNameLst>
                                          <p:attrName>ppt_x</p:attrName>
                                        </p:attrNameLst>
                                      </p:cBhvr>
                                      <p:tavLst>
                                        <p:tav tm="0">
                                          <p:val>
                                            <p:strVal val="#ppt_x"/>
                                          </p:val>
                                        </p:tav>
                                        <p:tav tm="100000">
                                          <p:val>
                                            <p:strVal val="#ppt_x"/>
                                          </p:val>
                                        </p:tav>
                                      </p:tavLst>
                                    </p:anim>
                                    <p:anim calcmode="lin" valueType="num">
                                      <p:cBhvr additive="base">
                                        <p:cTn id="38" dur="5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additive="base">
                                        <p:cTn id="45" dur="500" fill="hold"/>
                                        <p:tgtEl>
                                          <p:spTgt spid="19"/>
                                        </p:tgtEl>
                                        <p:attrNameLst>
                                          <p:attrName>ppt_x</p:attrName>
                                        </p:attrNameLst>
                                      </p:cBhvr>
                                      <p:tavLst>
                                        <p:tav tm="0">
                                          <p:val>
                                            <p:strVal val="#ppt_x"/>
                                          </p:val>
                                        </p:tav>
                                        <p:tav tm="100000">
                                          <p:val>
                                            <p:strVal val="#ppt_x"/>
                                          </p:val>
                                        </p:tav>
                                      </p:tavLst>
                                    </p:anim>
                                    <p:anim calcmode="lin" valueType="num">
                                      <p:cBhvr additive="base">
                                        <p:cTn id="4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3000"/>
                                        <p:tgtEl>
                                          <p:spTgt spid="16"/>
                                        </p:tgtEl>
                                      </p:cBhvr>
                                    </p:animEffect>
                                  </p:childTnLst>
                                </p:cTn>
                              </p:par>
                            </p:childTnLst>
                          </p:cTn>
                        </p:par>
                        <p:par>
                          <p:cTn id="52" fill="hold">
                            <p:stCondLst>
                              <p:cond delay="3000"/>
                            </p:stCondLst>
                            <p:childTnLst>
                              <p:par>
                                <p:cTn id="53" presetID="53" presetClass="entr" presetSubtype="16" fill="hold" grpId="0" nodeType="afterEffect">
                                  <p:stCondLst>
                                    <p:cond delay="0"/>
                                  </p:stCondLst>
                                  <p:childTnLst>
                                    <p:set>
                                      <p:cBhvr>
                                        <p:cTn id="54" dur="1" fill="hold">
                                          <p:stCondLst>
                                            <p:cond delay="0"/>
                                          </p:stCondLst>
                                        </p:cTn>
                                        <p:tgtEl>
                                          <p:spTgt spid="10"/>
                                        </p:tgtEl>
                                        <p:attrNameLst>
                                          <p:attrName>style.visibility</p:attrName>
                                        </p:attrNameLst>
                                      </p:cBhvr>
                                      <p:to>
                                        <p:strVal val="visible"/>
                                      </p:to>
                                    </p:set>
                                    <p:anim calcmode="lin" valueType="num">
                                      <p:cBhvr>
                                        <p:cTn id="55" dur="500" fill="hold"/>
                                        <p:tgtEl>
                                          <p:spTgt spid="10"/>
                                        </p:tgtEl>
                                        <p:attrNameLst>
                                          <p:attrName>ppt_w</p:attrName>
                                        </p:attrNameLst>
                                      </p:cBhvr>
                                      <p:tavLst>
                                        <p:tav tm="0">
                                          <p:val>
                                            <p:fltVal val="0"/>
                                          </p:val>
                                        </p:tav>
                                        <p:tav tm="100000">
                                          <p:val>
                                            <p:strVal val="#ppt_w"/>
                                          </p:val>
                                        </p:tav>
                                      </p:tavLst>
                                    </p:anim>
                                    <p:anim calcmode="lin" valueType="num">
                                      <p:cBhvr>
                                        <p:cTn id="56" dur="500" fill="hold"/>
                                        <p:tgtEl>
                                          <p:spTgt spid="10"/>
                                        </p:tgtEl>
                                        <p:attrNameLst>
                                          <p:attrName>ppt_h</p:attrName>
                                        </p:attrNameLst>
                                      </p:cBhvr>
                                      <p:tavLst>
                                        <p:tav tm="0">
                                          <p:val>
                                            <p:fltVal val="0"/>
                                          </p:val>
                                        </p:tav>
                                        <p:tav tm="100000">
                                          <p:val>
                                            <p:strVal val="#ppt_h"/>
                                          </p:val>
                                        </p:tav>
                                      </p:tavLst>
                                    </p:anim>
                                    <p:animEffect transition="in" filter="fade">
                                      <p:cBhvr>
                                        <p:cTn id="57" dur="500"/>
                                        <p:tgtEl>
                                          <p:spTgt spid="10"/>
                                        </p:tgtEl>
                                      </p:cBhvr>
                                    </p:animEffect>
                                  </p:childTnLst>
                                </p:cTn>
                              </p:par>
                            </p:childTnLst>
                          </p:cTn>
                        </p:par>
                        <p:par>
                          <p:cTn id="58" fill="hold">
                            <p:stCondLst>
                              <p:cond delay="3500"/>
                            </p:stCondLst>
                            <p:childTnLst>
                              <p:par>
                                <p:cTn id="59" presetID="53" presetClass="entr" presetSubtype="16"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animBg="1"/>
      <p:bldP spid="9" grpId="0" animBg="1"/>
      <p:bldP spid="10" grpId="0" animBg="1"/>
      <p:bldP spid="11" grpId="0" animBg="1"/>
      <p:bldP spid="12" grpId="0" animBg="1"/>
      <p:bldP spid="13" grpId="0" animBg="1"/>
      <p:bldP spid="14" grpId="0" animBg="1"/>
      <p:bldP spid="17" grpId="0" animBg="1"/>
      <p:bldP spid="19"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タイトル 2"/>
          <p:cNvSpPr>
            <a:spLocks noGrp="1"/>
          </p:cNvSpPr>
          <p:nvPr>
            <p:ph type="title"/>
          </p:nvPr>
        </p:nvSpPr>
        <p:spPr/>
        <p:txBody>
          <a:bodyPr/>
          <a:lstStyle/>
          <a:p>
            <a:r>
              <a:rPr lang="en-US" altLang="ja-JP" dirty="0" smtClean="0"/>
              <a:t>HTML5 (+Ajax)</a:t>
            </a:r>
            <a:r>
              <a:rPr lang="ja-JP" altLang="en-US" dirty="0" err="1" smtClean="0"/>
              <a:t>で</a:t>
            </a:r>
            <a:r>
              <a:rPr lang="ja-JP" altLang="en-US" dirty="0" smtClean="0"/>
              <a:t>できるようになること</a:t>
            </a:r>
          </a:p>
        </p:txBody>
      </p:sp>
      <p:sp>
        <p:nvSpPr>
          <p:cNvPr id="4" name="角丸四角形 3"/>
          <p:cNvSpPr/>
          <p:nvPr/>
        </p:nvSpPr>
        <p:spPr>
          <a:xfrm>
            <a:off x="571500" y="1136730"/>
            <a:ext cx="7786688" cy="642937"/>
          </a:xfrm>
          <a:prstGeom prst="roundRect">
            <a:avLst>
              <a:gd name="adj" fmla="val 7657"/>
            </a:avLst>
          </a:prstGeom>
          <a:solidFill>
            <a:srgbClr val="4168A7"/>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800">
                <a:solidFill>
                  <a:schemeClr val="bg1"/>
                </a:solidFill>
              </a:rPr>
              <a:t>ブラウザ間</a:t>
            </a:r>
            <a:r>
              <a:rPr lang="ja-JP" altLang="en-US" sz="2800" smtClean="0">
                <a:solidFill>
                  <a:schemeClr val="bg1"/>
                </a:solidFill>
              </a:rPr>
              <a:t>の互換性・相互</a:t>
            </a:r>
            <a:r>
              <a:rPr lang="ja-JP" altLang="en-US" sz="2800" dirty="0">
                <a:solidFill>
                  <a:schemeClr val="bg1"/>
                </a:solidFill>
              </a:rPr>
              <a:t>運用性の確保</a:t>
            </a:r>
            <a:endParaRPr lang="en-US" altLang="ja-JP" sz="2800" dirty="0">
              <a:solidFill>
                <a:schemeClr val="bg1"/>
              </a:solidFill>
            </a:endParaRPr>
          </a:p>
        </p:txBody>
      </p:sp>
      <p:sp>
        <p:nvSpPr>
          <p:cNvPr id="5" name="角丸四角形 4"/>
          <p:cNvSpPr/>
          <p:nvPr/>
        </p:nvSpPr>
        <p:spPr>
          <a:xfrm>
            <a:off x="571500" y="1851105"/>
            <a:ext cx="7786688" cy="785807"/>
          </a:xfrm>
          <a:prstGeom prst="roundRect">
            <a:avLst>
              <a:gd name="adj" fmla="val 7657"/>
            </a:avLst>
          </a:prstGeom>
          <a:solidFill>
            <a:srgbClr val="4168A7"/>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2400" dirty="0">
                <a:solidFill>
                  <a:schemeClr val="bg1"/>
                </a:solidFill>
              </a:rPr>
              <a:t>Web</a:t>
            </a:r>
            <a:r>
              <a:rPr lang="ja-JP" altLang="en-US" sz="2400" dirty="0">
                <a:solidFill>
                  <a:schemeClr val="bg1"/>
                </a:solidFill>
              </a:rPr>
              <a:t>アプリケーションの開発を容易にするための新機能や新しい要素を</a:t>
            </a:r>
            <a:r>
              <a:rPr lang="ja-JP" altLang="en-US" sz="2400" dirty="0" smtClean="0">
                <a:solidFill>
                  <a:schemeClr val="bg1"/>
                </a:solidFill>
              </a:rPr>
              <a:t>追加 </a:t>
            </a:r>
            <a:r>
              <a:rPr lang="en-US" altLang="ja-JP" sz="2400" dirty="0" smtClean="0">
                <a:solidFill>
                  <a:schemeClr val="bg1"/>
                </a:solidFill>
              </a:rPr>
              <a:t>(</a:t>
            </a:r>
            <a:r>
              <a:rPr lang="ja-JP" altLang="en-US" sz="2400" dirty="0" smtClean="0">
                <a:solidFill>
                  <a:schemeClr val="bg1"/>
                </a:solidFill>
              </a:rPr>
              <a:t>クラウド対応</a:t>
            </a:r>
            <a:r>
              <a:rPr lang="en-US" altLang="ja-JP" sz="2400" dirty="0" smtClean="0">
                <a:solidFill>
                  <a:schemeClr val="bg1"/>
                </a:solidFill>
              </a:rPr>
              <a:t>)</a:t>
            </a:r>
            <a:endParaRPr lang="en-US" altLang="ja-JP" sz="2400" dirty="0">
              <a:solidFill>
                <a:schemeClr val="bg1"/>
              </a:solidFill>
            </a:endParaRPr>
          </a:p>
        </p:txBody>
      </p:sp>
      <p:sp>
        <p:nvSpPr>
          <p:cNvPr id="6" name="角丸四角形 5"/>
          <p:cNvSpPr/>
          <p:nvPr/>
        </p:nvSpPr>
        <p:spPr>
          <a:xfrm>
            <a:off x="571500" y="2713500"/>
            <a:ext cx="3857625" cy="642937"/>
          </a:xfrm>
          <a:prstGeom prst="roundRect">
            <a:avLst>
              <a:gd name="adj" fmla="val 7657"/>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フォームの拡張</a:t>
            </a:r>
            <a:endParaRPr lang="en-US" altLang="ja-JP" dirty="0">
              <a:solidFill>
                <a:schemeClr val="bg1"/>
              </a:solidFill>
            </a:endParaRPr>
          </a:p>
        </p:txBody>
      </p:sp>
      <p:sp>
        <p:nvSpPr>
          <p:cNvPr id="7" name="角丸四角形 6"/>
          <p:cNvSpPr/>
          <p:nvPr/>
        </p:nvSpPr>
        <p:spPr>
          <a:xfrm>
            <a:off x="4500563" y="2713500"/>
            <a:ext cx="3857625" cy="642937"/>
          </a:xfrm>
          <a:prstGeom prst="roundRect">
            <a:avLst>
              <a:gd name="adj" fmla="val 7657"/>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lvl="2" algn="ctr">
              <a:defRPr/>
            </a:pPr>
            <a:r>
              <a:rPr lang="ja-JP" altLang="en-US">
                <a:solidFill>
                  <a:schemeClr val="bg1"/>
                </a:solidFill>
              </a:rPr>
              <a:t>ドラッグ＆ドロップ</a:t>
            </a:r>
            <a:endParaRPr lang="en-US" altLang="ja-JP" dirty="0">
              <a:solidFill>
                <a:schemeClr val="bg1"/>
              </a:solidFill>
            </a:endParaRPr>
          </a:p>
        </p:txBody>
      </p:sp>
      <p:sp>
        <p:nvSpPr>
          <p:cNvPr id="8" name="角丸四角形 7"/>
          <p:cNvSpPr/>
          <p:nvPr/>
        </p:nvSpPr>
        <p:spPr>
          <a:xfrm>
            <a:off x="571500" y="3427875"/>
            <a:ext cx="3857625" cy="642937"/>
          </a:xfrm>
          <a:prstGeom prst="roundRect">
            <a:avLst>
              <a:gd name="adj" fmla="val 7657"/>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クライアントサイドストレージ</a:t>
            </a:r>
            <a:endParaRPr lang="en-US" altLang="ja-JP" dirty="0">
              <a:solidFill>
                <a:schemeClr val="bg1"/>
              </a:solidFill>
            </a:endParaRPr>
          </a:p>
        </p:txBody>
      </p:sp>
      <p:sp>
        <p:nvSpPr>
          <p:cNvPr id="9" name="角丸四角形 8"/>
          <p:cNvSpPr/>
          <p:nvPr/>
        </p:nvSpPr>
        <p:spPr>
          <a:xfrm>
            <a:off x="4500563" y="3427875"/>
            <a:ext cx="3857625" cy="642937"/>
          </a:xfrm>
          <a:prstGeom prst="roundRect">
            <a:avLst>
              <a:gd name="adj" fmla="val 7657"/>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lvl="2" algn="ctr">
              <a:defRPr/>
            </a:pPr>
            <a:r>
              <a:rPr lang="ja-JP" altLang="en-US" sz="1600" dirty="0">
                <a:solidFill>
                  <a:schemeClr val="bg1"/>
                </a:solidFill>
              </a:rPr>
              <a:t>オフラインキャッシュ</a:t>
            </a:r>
            <a:endParaRPr lang="en-US" altLang="ja-JP" sz="1600" dirty="0">
              <a:solidFill>
                <a:schemeClr val="bg1"/>
              </a:solidFill>
            </a:endParaRPr>
          </a:p>
          <a:p>
            <a:pPr marL="0" lvl="2" algn="ctr">
              <a:defRPr/>
            </a:pPr>
            <a:r>
              <a:rPr lang="ja-JP" altLang="en-US" sz="1600" dirty="0">
                <a:solidFill>
                  <a:schemeClr val="bg1"/>
                </a:solidFill>
              </a:rPr>
              <a:t>（オフライン</a:t>
            </a:r>
            <a:r>
              <a:rPr lang="en-US" altLang="ja-JP" sz="1600" dirty="0">
                <a:solidFill>
                  <a:schemeClr val="bg1"/>
                </a:solidFill>
              </a:rPr>
              <a:t>Web</a:t>
            </a:r>
            <a:r>
              <a:rPr lang="ja-JP" altLang="en-US" sz="1600" dirty="0">
                <a:solidFill>
                  <a:schemeClr val="bg1"/>
                </a:solidFill>
              </a:rPr>
              <a:t>アプリケーション）</a:t>
            </a:r>
            <a:endParaRPr lang="en-US" altLang="ja-JP" sz="1600" dirty="0">
              <a:solidFill>
                <a:schemeClr val="bg1"/>
              </a:solidFill>
            </a:endParaRPr>
          </a:p>
        </p:txBody>
      </p:sp>
      <p:sp>
        <p:nvSpPr>
          <p:cNvPr id="10" name="角丸四角形 9"/>
          <p:cNvSpPr/>
          <p:nvPr/>
        </p:nvSpPr>
        <p:spPr>
          <a:xfrm>
            <a:off x="571500" y="4142250"/>
            <a:ext cx="3857625" cy="642937"/>
          </a:xfrm>
          <a:prstGeom prst="roundRect">
            <a:avLst>
              <a:gd name="adj" fmla="val 7657"/>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ベクターグラフィックス</a:t>
            </a:r>
            <a:endParaRPr lang="en-US" altLang="ja-JP" dirty="0">
              <a:solidFill>
                <a:schemeClr val="bg1"/>
              </a:solidFill>
            </a:endParaRPr>
          </a:p>
        </p:txBody>
      </p:sp>
      <p:sp>
        <p:nvSpPr>
          <p:cNvPr id="11" name="角丸四角形 10"/>
          <p:cNvSpPr/>
          <p:nvPr/>
        </p:nvSpPr>
        <p:spPr>
          <a:xfrm>
            <a:off x="4500563" y="4142250"/>
            <a:ext cx="3857625" cy="642937"/>
          </a:xfrm>
          <a:prstGeom prst="roundRect">
            <a:avLst>
              <a:gd name="adj" fmla="val 7657"/>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lvl="2" algn="ctr">
              <a:defRPr/>
            </a:pPr>
            <a:r>
              <a:rPr lang="en-US" altLang="ja-JP" dirty="0">
                <a:solidFill>
                  <a:schemeClr val="bg1"/>
                </a:solidFill>
              </a:rPr>
              <a:t>3</a:t>
            </a:r>
            <a:r>
              <a:rPr lang="ja-JP" altLang="en-US" dirty="0">
                <a:solidFill>
                  <a:schemeClr val="bg1"/>
                </a:solidFill>
              </a:rPr>
              <a:t>次元グラフィックス</a:t>
            </a:r>
            <a:endParaRPr lang="en-US" altLang="ja-JP" dirty="0">
              <a:solidFill>
                <a:schemeClr val="bg1"/>
              </a:solidFill>
            </a:endParaRPr>
          </a:p>
        </p:txBody>
      </p:sp>
      <p:sp>
        <p:nvSpPr>
          <p:cNvPr id="12" name="角丸四角形 11"/>
          <p:cNvSpPr/>
          <p:nvPr/>
        </p:nvSpPr>
        <p:spPr>
          <a:xfrm>
            <a:off x="571500" y="4856625"/>
            <a:ext cx="3857625" cy="642937"/>
          </a:xfrm>
          <a:prstGeom prst="roundRect">
            <a:avLst>
              <a:gd name="adj" fmla="val 7657"/>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オーディオ・ビデオ</a:t>
            </a:r>
            <a:endParaRPr lang="en-US" altLang="ja-JP" dirty="0">
              <a:solidFill>
                <a:schemeClr val="bg1"/>
              </a:solidFill>
            </a:endParaRPr>
          </a:p>
        </p:txBody>
      </p:sp>
      <p:sp>
        <p:nvSpPr>
          <p:cNvPr id="13" name="角丸四角形 12"/>
          <p:cNvSpPr/>
          <p:nvPr/>
        </p:nvSpPr>
        <p:spPr>
          <a:xfrm>
            <a:off x="4500563" y="4856625"/>
            <a:ext cx="3857625" cy="642937"/>
          </a:xfrm>
          <a:prstGeom prst="roundRect">
            <a:avLst>
              <a:gd name="adj" fmla="val 7657"/>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lvl="2" algn="ctr">
              <a:defRPr/>
            </a:pPr>
            <a:r>
              <a:rPr lang="ja-JP" altLang="en-US" dirty="0">
                <a:solidFill>
                  <a:schemeClr val="bg1"/>
                </a:solidFill>
              </a:rPr>
              <a:t>位置情報</a:t>
            </a:r>
            <a:endParaRPr lang="en-US" altLang="ja-JP" dirty="0">
              <a:solidFill>
                <a:schemeClr val="bg1"/>
              </a:solidFill>
            </a:endParaRPr>
          </a:p>
        </p:txBody>
      </p:sp>
      <p:sp>
        <p:nvSpPr>
          <p:cNvPr id="6157" name="角丸四角形 14"/>
          <p:cNvSpPr>
            <a:spLocks noChangeArrowheads="1"/>
          </p:cNvSpPr>
          <p:nvPr/>
        </p:nvSpPr>
        <p:spPr bwMode="auto">
          <a:xfrm>
            <a:off x="571500" y="5589240"/>
            <a:ext cx="7786688" cy="738906"/>
          </a:xfrm>
          <a:prstGeom prst="roundRect">
            <a:avLst>
              <a:gd name="adj" fmla="val 10444"/>
            </a:avLst>
          </a:prstGeom>
          <a:solidFill>
            <a:schemeClr val="accent3"/>
          </a:solidFill>
          <a:ln w="38100" algn="ctr">
            <a:noFill/>
            <a:round/>
            <a:headEnd/>
            <a:tailEnd/>
          </a:ln>
        </p:spPr>
        <p:txBody>
          <a:bodyPr anchor="ctr"/>
          <a:lstStyle/>
          <a:p>
            <a:pPr algn="ctr">
              <a:spcBef>
                <a:spcPct val="20000"/>
              </a:spcBef>
              <a:defRPr/>
            </a:pPr>
            <a:r>
              <a:rPr kumimoji="0" lang="ja-JP" altLang="en-US" sz="2400" dirty="0">
                <a:solidFill>
                  <a:schemeClr val="bg1"/>
                </a:solidFill>
                <a:latin typeface="+mn-lt"/>
                <a:ea typeface="+mn-ea"/>
              </a:rPr>
              <a:t>これまでプラグインなどを必要としていた処理が</a:t>
            </a:r>
            <a:r>
              <a:rPr kumimoji="0" lang="en-US" altLang="ja-JP" sz="2400" dirty="0" smtClean="0">
                <a:solidFill>
                  <a:schemeClr val="bg1"/>
                </a:solidFill>
                <a:latin typeface="+mn-lt"/>
                <a:ea typeface="+mn-ea"/>
              </a:rPr>
              <a:t>HTML5+Ajax</a:t>
            </a:r>
            <a:r>
              <a:rPr kumimoji="0" lang="ja-JP" altLang="en-US" sz="2400" dirty="0" smtClean="0">
                <a:solidFill>
                  <a:schemeClr val="bg1"/>
                </a:solidFill>
                <a:latin typeface="+mn-lt"/>
                <a:ea typeface="+mn-ea"/>
              </a:rPr>
              <a:t>で実現できる</a:t>
            </a:r>
            <a:endParaRPr kumimoji="0" lang="en-US" altLang="ja-JP" sz="2400" dirty="0">
              <a:solidFill>
                <a:schemeClr val="bg1"/>
              </a:solidFill>
              <a:latin typeface="+mn-lt"/>
              <a:ea typeface="+mn-ea"/>
            </a:endParaRPr>
          </a:p>
        </p:txBody>
      </p:sp>
    </p:spTree>
    <p:extLst>
      <p:ext uri="{BB962C8B-B14F-4D97-AF65-F5344CB8AC3E}">
        <p14:creationId xmlns:p14="http://schemas.microsoft.com/office/powerpoint/2010/main" val="13723750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0-#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0-#ppt_w/2"/>
                                          </p:val>
                                        </p:tav>
                                        <p:tav tm="100000">
                                          <p:val>
                                            <p:strVal val="#ppt_x"/>
                                          </p:val>
                                        </p:tav>
                                      </p:tavLst>
                                    </p:anim>
                                    <p:anim calcmode="lin" valueType="num">
                                      <p:cBhvr additive="base">
                                        <p:cTn id="28" dur="500" fill="hold"/>
                                        <p:tgtEl>
                                          <p:spTgt spid="8"/>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0-#ppt_w/2"/>
                                          </p:val>
                                        </p:tav>
                                        <p:tav tm="100000">
                                          <p:val>
                                            <p:strVal val="#ppt_x"/>
                                          </p:val>
                                        </p:tav>
                                      </p:tavLst>
                                    </p:anim>
                                    <p:anim calcmode="lin" valueType="num">
                                      <p:cBhvr additive="base">
                                        <p:cTn id="32" dur="500" fill="hold"/>
                                        <p:tgtEl>
                                          <p:spTgt spid="9"/>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0-#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0-#ppt_w/2"/>
                                          </p:val>
                                        </p:tav>
                                        <p:tav tm="100000">
                                          <p:val>
                                            <p:strVal val="#ppt_x"/>
                                          </p:val>
                                        </p:tav>
                                      </p:tavLst>
                                    </p:anim>
                                    <p:anim calcmode="lin" valueType="num">
                                      <p:cBhvr additive="base">
                                        <p:cTn id="40" dur="500" fill="hold"/>
                                        <p:tgtEl>
                                          <p:spTgt spid="1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0-#ppt_w/2"/>
                                          </p:val>
                                        </p:tav>
                                        <p:tav tm="100000">
                                          <p:val>
                                            <p:strVal val="#ppt_x"/>
                                          </p:val>
                                        </p:tav>
                                      </p:tavLst>
                                    </p:anim>
                                    <p:anim calcmode="lin" valueType="num">
                                      <p:cBhvr additive="base">
                                        <p:cTn id="44" dur="500" fill="hold"/>
                                        <p:tgtEl>
                                          <p:spTgt spid="12"/>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0-#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3" presetClass="entr" presetSubtype="16" fill="hold" nodeType="clickEffect">
                                  <p:stCondLst>
                                    <p:cond delay="0"/>
                                  </p:stCondLst>
                                  <p:childTnLst>
                                    <p:set>
                                      <p:cBhvr>
                                        <p:cTn id="52" dur="1" fill="hold">
                                          <p:stCondLst>
                                            <p:cond delay="0"/>
                                          </p:stCondLst>
                                        </p:cTn>
                                        <p:tgtEl>
                                          <p:spTgt spid="6157"/>
                                        </p:tgtEl>
                                        <p:attrNameLst>
                                          <p:attrName>style.visibility</p:attrName>
                                        </p:attrNameLst>
                                      </p:cBhvr>
                                      <p:to>
                                        <p:strVal val="visible"/>
                                      </p:to>
                                    </p:set>
                                    <p:anim calcmode="lin" valueType="num">
                                      <p:cBhvr>
                                        <p:cTn id="53" dur="500" fill="hold"/>
                                        <p:tgtEl>
                                          <p:spTgt spid="6157"/>
                                        </p:tgtEl>
                                        <p:attrNameLst>
                                          <p:attrName>ppt_w</p:attrName>
                                        </p:attrNameLst>
                                      </p:cBhvr>
                                      <p:tavLst>
                                        <p:tav tm="0">
                                          <p:val>
                                            <p:fltVal val="0"/>
                                          </p:val>
                                        </p:tav>
                                        <p:tav tm="100000">
                                          <p:val>
                                            <p:strVal val="#ppt_w"/>
                                          </p:val>
                                        </p:tav>
                                      </p:tavLst>
                                    </p:anim>
                                    <p:anim calcmode="lin" valueType="num">
                                      <p:cBhvr>
                                        <p:cTn id="54" dur="500" fill="hold"/>
                                        <p:tgtEl>
                                          <p:spTgt spid="615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580128" y="1029097"/>
            <a:ext cx="3917437" cy="2513806"/>
          </a:xfrm>
          <a:prstGeom prst="roundRect">
            <a:avLst>
              <a:gd name="adj" fmla="val 0"/>
            </a:avLst>
          </a:prstGeom>
          <a:solidFill>
            <a:srgbClr val="3366FF"/>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ltLang="ja-JP" sz="3200" dirty="0" smtClean="0">
              <a:solidFill>
                <a:schemeClr val="bg1"/>
              </a:solidFill>
              <a:latin typeface="Arial Black"/>
              <a:cs typeface="Arial Black"/>
            </a:endParaRPr>
          </a:p>
          <a:p>
            <a:pPr algn="ctr">
              <a:defRPr/>
            </a:pPr>
            <a:endParaRPr lang="en-US" altLang="ja-JP" sz="3200" dirty="0">
              <a:solidFill>
                <a:schemeClr val="bg1"/>
              </a:solidFill>
              <a:latin typeface="Arial Black"/>
              <a:cs typeface="Arial Black"/>
            </a:endParaRPr>
          </a:p>
          <a:p>
            <a:pPr algn="ctr">
              <a:defRPr/>
            </a:pPr>
            <a:r>
              <a:rPr lang="en-US" altLang="ja-JP" sz="3200" dirty="0" smtClean="0">
                <a:solidFill>
                  <a:schemeClr val="bg1"/>
                </a:solidFill>
                <a:latin typeface="Arial Black"/>
                <a:cs typeface="Arial Black"/>
              </a:rPr>
              <a:t>PC</a:t>
            </a:r>
            <a:endParaRPr lang="en-US" altLang="ja-JP" sz="3200" dirty="0">
              <a:solidFill>
                <a:schemeClr val="bg1"/>
              </a:solidFill>
              <a:latin typeface="Arial Black"/>
              <a:cs typeface="Arial Black"/>
            </a:endParaRPr>
          </a:p>
        </p:txBody>
      </p:sp>
      <p:sp>
        <p:nvSpPr>
          <p:cNvPr id="7" name="角丸四角形 6"/>
          <p:cNvSpPr/>
          <p:nvPr/>
        </p:nvSpPr>
        <p:spPr>
          <a:xfrm>
            <a:off x="573160" y="3621385"/>
            <a:ext cx="3924404" cy="1008112"/>
          </a:xfrm>
          <a:prstGeom prst="roundRect">
            <a:avLst>
              <a:gd name="adj" fmla="val 0"/>
            </a:avLst>
          </a:prstGeom>
          <a:solidFill>
            <a:srgbClr val="3366FF"/>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dirty="0" smtClean="0">
                <a:solidFill>
                  <a:schemeClr val="bg1"/>
                </a:solidFill>
                <a:latin typeface="Arial Black"/>
                <a:cs typeface="Arial Black"/>
              </a:rPr>
              <a:t>PC</a:t>
            </a:r>
            <a:r>
              <a:rPr lang="ja-JP" altLang="en-US" dirty="0" smtClean="0">
                <a:solidFill>
                  <a:schemeClr val="bg1"/>
                </a:solidFill>
                <a:latin typeface="Arial Black"/>
                <a:cs typeface="Arial Black"/>
              </a:rPr>
              <a:t>でなければできないこと</a:t>
            </a:r>
            <a:endParaRPr lang="en-US" altLang="ja-JP" dirty="0">
              <a:solidFill>
                <a:schemeClr val="bg1"/>
              </a:solidFill>
              <a:latin typeface="Arial Black"/>
              <a:cs typeface="Arial Black"/>
            </a:endParaRPr>
          </a:p>
          <a:p>
            <a:pPr algn="ctr">
              <a:defRPr/>
            </a:pPr>
            <a:r>
              <a:rPr lang="ja-JP" altLang="en-US" sz="4000" dirty="0" smtClean="0">
                <a:solidFill>
                  <a:schemeClr val="bg1"/>
                </a:solidFill>
                <a:latin typeface="Arial Black"/>
                <a:cs typeface="Arial Black"/>
              </a:rPr>
              <a:t>縮小</a:t>
            </a:r>
            <a:endParaRPr lang="en-US" altLang="ja-JP" sz="4000" dirty="0">
              <a:solidFill>
                <a:schemeClr val="bg1"/>
              </a:solidFill>
              <a:latin typeface="Arial Black"/>
              <a:cs typeface="Arial Black"/>
            </a:endParaRPr>
          </a:p>
        </p:txBody>
      </p:sp>
      <p:sp>
        <p:nvSpPr>
          <p:cNvPr id="9" name="角丸四角形 8"/>
          <p:cNvSpPr/>
          <p:nvPr/>
        </p:nvSpPr>
        <p:spPr>
          <a:xfrm>
            <a:off x="4608035" y="1029097"/>
            <a:ext cx="3924404" cy="2513806"/>
          </a:xfrm>
          <a:prstGeom prst="roundRect">
            <a:avLst>
              <a:gd name="adj" fmla="val 0"/>
            </a:avLst>
          </a:prstGeom>
          <a:solidFill>
            <a:srgbClr val="FF6600"/>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ltLang="ja-JP" sz="3200" dirty="0">
              <a:solidFill>
                <a:schemeClr val="bg1"/>
              </a:solidFill>
              <a:latin typeface="Arial Black"/>
              <a:cs typeface="Arial Black"/>
            </a:endParaRPr>
          </a:p>
          <a:p>
            <a:pPr algn="ctr">
              <a:defRPr/>
            </a:pPr>
            <a:endParaRPr lang="en-US" altLang="ja-JP" sz="3200" dirty="0" smtClean="0">
              <a:solidFill>
                <a:schemeClr val="bg1"/>
              </a:solidFill>
              <a:latin typeface="Arial Black"/>
              <a:cs typeface="Arial Black"/>
            </a:endParaRPr>
          </a:p>
          <a:p>
            <a:pPr algn="ctr">
              <a:defRPr/>
            </a:pPr>
            <a:r>
              <a:rPr lang="ja-JP" altLang="en-US" sz="3200" dirty="0" smtClean="0">
                <a:solidFill>
                  <a:schemeClr val="bg1"/>
                </a:solidFill>
                <a:latin typeface="Arial Black"/>
                <a:cs typeface="Arial Black"/>
              </a:rPr>
              <a:t>モバイル</a:t>
            </a:r>
            <a:endParaRPr lang="en-US" altLang="ja-JP" sz="3200" dirty="0" smtClean="0">
              <a:solidFill>
                <a:schemeClr val="bg1"/>
              </a:solidFill>
              <a:latin typeface="Arial Black"/>
              <a:cs typeface="Arial Black"/>
            </a:endParaRPr>
          </a:p>
          <a:p>
            <a:pPr algn="ctr">
              <a:defRPr/>
            </a:pPr>
            <a:r>
              <a:rPr lang="en-US" altLang="ja-JP" sz="2000" dirty="0" smtClean="0">
                <a:solidFill>
                  <a:schemeClr val="bg1"/>
                </a:solidFill>
                <a:latin typeface="Arial Black"/>
                <a:cs typeface="Arial Black"/>
              </a:rPr>
              <a:t>+</a:t>
            </a:r>
            <a:r>
              <a:rPr lang="ja-JP" altLang="en-US" sz="2000" dirty="0" smtClean="0">
                <a:solidFill>
                  <a:schemeClr val="bg1"/>
                </a:solidFill>
                <a:latin typeface="Arial Black"/>
                <a:cs typeface="Arial Black"/>
              </a:rPr>
              <a:t>ウェアラブル</a:t>
            </a:r>
            <a:endParaRPr lang="en-US" altLang="ja-JP" sz="2000" dirty="0">
              <a:solidFill>
                <a:schemeClr val="bg1"/>
              </a:solidFill>
              <a:latin typeface="Arial Black"/>
              <a:cs typeface="Arial Black"/>
            </a:endParaRPr>
          </a:p>
        </p:txBody>
      </p:sp>
      <p:sp>
        <p:nvSpPr>
          <p:cNvPr id="10" name="角丸四角形 9"/>
          <p:cNvSpPr/>
          <p:nvPr/>
        </p:nvSpPr>
        <p:spPr>
          <a:xfrm>
            <a:off x="657670" y="1110233"/>
            <a:ext cx="1391365" cy="1080120"/>
          </a:xfrm>
          <a:prstGeom prst="roundRect">
            <a:avLst>
              <a:gd name="adj" fmla="val 0"/>
            </a:avLst>
          </a:prstGeom>
          <a:solidFill>
            <a:srgbClr val="FF6600"/>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000" dirty="0" smtClean="0">
                <a:solidFill>
                  <a:schemeClr val="bg1"/>
                </a:solidFill>
                <a:latin typeface="Arial Black"/>
                <a:cs typeface="Arial Black"/>
              </a:rPr>
              <a:t>モバイル</a:t>
            </a:r>
            <a:endParaRPr lang="en-US" altLang="ja-JP" sz="2000" dirty="0">
              <a:solidFill>
                <a:schemeClr val="bg1"/>
              </a:solidFill>
              <a:latin typeface="Arial Black"/>
              <a:cs typeface="Arial Black"/>
            </a:endParaRPr>
          </a:p>
        </p:txBody>
      </p:sp>
      <p:sp>
        <p:nvSpPr>
          <p:cNvPr id="12" name="角丸四角形 11"/>
          <p:cNvSpPr/>
          <p:nvPr/>
        </p:nvSpPr>
        <p:spPr>
          <a:xfrm>
            <a:off x="4608034" y="3621385"/>
            <a:ext cx="3924404" cy="1008112"/>
          </a:xfrm>
          <a:prstGeom prst="roundRect">
            <a:avLst>
              <a:gd name="adj" fmla="val 0"/>
            </a:avLst>
          </a:prstGeom>
          <a:solidFill>
            <a:srgbClr val="FF6600"/>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smtClean="0">
                <a:solidFill>
                  <a:schemeClr val="bg1"/>
                </a:solidFill>
                <a:latin typeface="Arial Black"/>
                <a:cs typeface="Arial Black"/>
              </a:rPr>
              <a:t>モバイルでなければできないこと</a:t>
            </a:r>
            <a:endParaRPr lang="en-US" altLang="ja-JP" dirty="0" smtClean="0">
              <a:solidFill>
                <a:schemeClr val="bg1"/>
              </a:solidFill>
              <a:latin typeface="Arial Black"/>
              <a:cs typeface="Arial Black"/>
            </a:endParaRPr>
          </a:p>
          <a:p>
            <a:pPr algn="ctr">
              <a:defRPr/>
            </a:pPr>
            <a:r>
              <a:rPr lang="ja-JP" altLang="en-US" sz="4000" dirty="0" smtClean="0">
                <a:solidFill>
                  <a:schemeClr val="bg1"/>
                </a:solidFill>
                <a:latin typeface="Arial Black"/>
                <a:cs typeface="Arial Black"/>
              </a:rPr>
              <a:t>増加</a:t>
            </a:r>
            <a:endParaRPr lang="en-US" altLang="ja-JP" sz="4000" dirty="0">
              <a:solidFill>
                <a:schemeClr val="bg1"/>
              </a:solidFill>
              <a:latin typeface="Arial Black"/>
              <a:cs typeface="Arial Black"/>
            </a:endParaRPr>
          </a:p>
        </p:txBody>
      </p:sp>
      <p:sp>
        <p:nvSpPr>
          <p:cNvPr id="13" name="角丸四角形 12"/>
          <p:cNvSpPr/>
          <p:nvPr/>
        </p:nvSpPr>
        <p:spPr>
          <a:xfrm>
            <a:off x="5953767" y="4701505"/>
            <a:ext cx="2578672" cy="432048"/>
          </a:xfrm>
          <a:prstGeom prst="roundRect">
            <a:avLst>
              <a:gd name="adj" fmla="val 0"/>
            </a:avLst>
          </a:prstGeom>
          <a:solidFill>
            <a:srgbClr val="FF6600"/>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000" dirty="0" smtClean="0">
                <a:solidFill>
                  <a:schemeClr val="bg1"/>
                </a:solidFill>
                <a:latin typeface="Arial Black"/>
                <a:cs typeface="Arial Black"/>
              </a:rPr>
              <a:t>どこでも</a:t>
            </a:r>
            <a:endParaRPr lang="en-US" altLang="ja-JP" sz="2000" dirty="0">
              <a:solidFill>
                <a:schemeClr val="bg1"/>
              </a:solidFill>
              <a:latin typeface="Arial Black"/>
              <a:cs typeface="Arial Black"/>
            </a:endParaRPr>
          </a:p>
        </p:txBody>
      </p:sp>
      <p:sp>
        <p:nvSpPr>
          <p:cNvPr id="14" name="角丸四角形 13"/>
          <p:cNvSpPr/>
          <p:nvPr/>
        </p:nvSpPr>
        <p:spPr>
          <a:xfrm>
            <a:off x="3251943" y="4701505"/>
            <a:ext cx="2561481" cy="432048"/>
          </a:xfrm>
          <a:prstGeom prst="roundRect">
            <a:avLst>
              <a:gd name="adj" fmla="val 0"/>
            </a:avLst>
          </a:prstGeom>
          <a:solidFill>
            <a:srgbClr val="FF6600"/>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000" dirty="0" smtClean="0">
                <a:solidFill>
                  <a:schemeClr val="bg1"/>
                </a:solidFill>
                <a:latin typeface="Arial Black"/>
                <a:cs typeface="Arial Black"/>
              </a:rPr>
              <a:t>いつでも</a:t>
            </a:r>
            <a:endParaRPr lang="en-US" altLang="ja-JP" sz="2000" dirty="0">
              <a:solidFill>
                <a:schemeClr val="bg1"/>
              </a:solidFill>
              <a:latin typeface="Arial Black"/>
              <a:cs typeface="Arial Black"/>
            </a:endParaRPr>
          </a:p>
        </p:txBody>
      </p:sp>
      <p:sp>
        <p:nvSpPr>
          <p:cNvPr id="15" name="角丸四角形 14"/>
          <p:cNvSpPr/>
          <p:nvPr/>
        </p:nvSpPr>
        <p:spPr>
          <a:xfrm>
            <a:off x="572244" y="4701505"/>
            <a:ext cx="2561481" cy="432048"/>
          </a:xfrm>
          <a:prstGeom prst="roundRect">
            <a:avLst>
              <a:gd name="adj" fmla="val 0"/>
            </a:avLst>
          </a:prstGeom>
          <a:solidFill>
            <a:srgbClr val="FF6600"/>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000" dirty="0" smtClean="0">
                <a:solidFill>
                  <a:schemeClr val="bg1"/>
                </a:solidFill>
                <a:latin typeface="Arial Black"/>
                <a:cs typeface="Arial Black"/>
              </a:rPr>
              <a:t>位置情報・センサー</a:t>
            </a:r>
            <a:endParaRPr lang="en-US" altLang="ja-JP" sz="2000" dirty="0">
              <a:solidFill>
                <a:schemeClr val="bg1"/>
              </a:solidFill>
              <a:latin typeface="Arial Black"/>
              <a:cs typeface="Arial Black"/>
            </a:endParaRPr>
          </a:p>
        </p:txBody>
      </p:sp>
      <p:sp>
        <p:nvSpPr>
          <p:cNvPr id="20" name="角丸四角形 19"/>
          <p:cNvSpPr/>
          <p:nvPr/>
        </p:nvSpPr>
        <p:spPr>
          <a:xfrm>
            <a:off x="7052963" y="1110233"/>
            <a:ext cx="1391365" cy="1080120"/>
          </a:xfrm>
          <a:prstGeom prst="roundRect">
            <a:avLst>
              <a:gd name="adj" fmla="val 0"/>
            </a:avLst>
          </a:prstGeom>
          <a:solidFill>
            <a:srgbClr val="3366FF"/>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2000" dirty="0" smtClean="0">
                <a:solidFill>
                  <a:schemeClr val="bg1"/>
                </a:solidFill>
                <a:latin typeface="Arial Black"/>
                <a:cs typeface="Arial Black"/>
              </a:rPr>
              <a:t>PC</a:t>
            </a:r>
            <a:endParaRPr lang="en-US" altLang="ja-JP" sz="2000" dirty="0">
              <a:solidFill>
                <a:schemeClr val="bg1"/>
              </a:solidFill>
              <a:latin typeface="Arial Black"/>
              <a:cs typeface="Arial Black"/>
            </a:endParaRPr>
          </a:p>
        </p:txBody>
      </p:sp>
      <p:sp>
        <p:nvSpPr>
          <p:cNvPr id="21" name="右矢印 20"/>
          <p:cNvSpPr/>
          <p:nvPr/>
        </p:nvSpPr>
        <p:spPr bwMode="auto">
          <a:xfrm>
            <a:off x="4437467" y="1926381"/>
            <a:ext cx="341135" cy="896392"/>
          </a:xfrm>
          <a:prstGeom prst="rightArrow">
            <a:avLst/>
          </a:prstGeom>
          <a:solidFill>
            <a:srgbClr val="FF6FC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smtClean="0">
              <a:ln>
                <a:noFill/>
              </a:ln>
              <a:solidFill>
                <a:srgbClr val="484848"/>
              </a:solidFill>
              <a:effectLst/>
              <a:latin typeface="Arial Black"/>
              <a:ea typeface="+mn-ea"/>
              <a:cs typeface="Arial Black"/>
            </a:endParaRPr>
          </a:p>
        </p:txBody>
      </p:sp>
      <p:grpSp>
        <p:nvGrpSpPr>
          <p:cNvPr id="4" name="図形グループ 3"/>
          <p:cNvGrpSpPr/>
          <p:nvPr/>
        </p:nvGrpSpPr>
        <p:grpSpPr>
          <a:xfrm>
            <a:off x="580129" y="5205561"/>
            <a:ext cx="7952310" cy="1008112"/>
            <a:chOff x="580129" y="5205561"/>
            <a:chExt cx="7952310" cy="1008112"/>
          </a:xfrm>
        </p:grpSpPr>
        <p:sp>
          <p:nvSpPr>
            <p:cNvPr id="17" name="角丸四角形 16"/>
            <p:cNvSpPr/>
            <p:nvPr/>
          </p:nvSpPr>
          <p:spPr>
            <a:xfrm>
              <a:off x="580129" y="5205561"/>
              <a:ext cx="3917436" cy="1008112"/>
            </a:xfrm>
            <a:prstGeom prst="roundRect">
              <a:avLst>
                <a:gd name="adj" fmla="val 0"/>
              </a:avLst>
            </a:prstGeom>
            <a:solidFill>
              <a:schemeClr val="tx2">
                <a:lumMod val="60000"/>
                <a:lumOff val="40000"/>
              </a:schemeClr>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400" dirty="0" smtClean="0">
                  <a:solidFill>
                    <a:schemeClr val="bg1"/>
                  </a:solidFill>
                  <a:latin typeface="Arial Black"/>
                  <a:cs typeface="Arial Black"/>
                </a:rPr>
                <a:t>モバイル・デバイスの利用</a:t>
              </a:r>
              <a:endParaRPr lang="en-US" altLang="ja-JP" sz="2400" dirty="0" smtClean="0">
                <a:solidFill>
                  <a:schemeClr val="bg1"/>
                </a:solidFill>
                <a:latin typeface="Arial Black"/>
                <a:cs typeface="Arial Black"/>
              </a:endParaRPr>
            </a:p>
            <a:p>
              <a:pPr algn="ctr">
                <a:defRPr/>
              </a:pPr>
              <a:r>
                <a:rPr lang="ja-JP" altLang="en-US" sz="2400" dirty="0" smtClean="0">
                  <a:solidFill>
                    <a:schemeClr val="bg1"/>
                  </a:solidFill>
                  <a:latin typeface="Arial Black"/>
                  <a:cs typeface="Arial Black"/>
                </a:rPr>
                <a:t>を前提とした設計</a:t>
              </a:r>
              <a:endParaRPr lang="en-US" altLang="ja-JP" sz="2400" dirty="0">
                <a:solidFill>
                  <a:schemeClr val="bg1"/>
                </a:solidFill>
                <a:latin typeface="Arial Black"/>
                <a:cs typeface="Arial Black"/>
              </a:endParaRPr>
            </a:p>
          </p:txBody>
        </p:sp>
        <p:sp>
          <p:nvSpPr>
            <p:cNvPr id="18" name="角丸四角形 17"/>
            <p:cNvSpPr/>
            <p:nvPr/>
          </p:nvSpPr>
          <p:spPr>
            <a:xfrm>
              <a:off x="4608034" y="5205561"/>
              <a:ext cx="3924405" cy="1008112"/>
            </a:xfrm>
            <a:prstGeom prst="roundRect">
              <a:avLst>
                <a:gd name="adj" fmla="val 0"/>
              </a:avLst>
            </a:prstGeom>
            <a:solidFill>
              <a:schemeClr val="accent6">
                <a:lumMod val="75000"/>
              </a:schemeClr>
            </a:solidFill>
            <a:ln>
              <a:noFill/>
              <a:prstDash val="solid"/>
            </a:ln>
            <a:effectLst>
              <a:outerShdw blurRad="50800" dist="38100" dir="2700000" algn="tl" rotWithShape="0">
                <a:prstClr val="black">
                  <a:alpha val="40000"/>
                </a:prstClr>
              </a:outerShdw>
            </a:effectLst>
            <a:scene3d>
              <a:camera prst="orthographicFront"/>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800" dirty="0" smtClean="0">
                  <a:solidFill>
                    <a:schemeClr val="bg1"/>
                  </a:solidFill>
                  <a:latin typeface="Arial Black"/>
                  <a:cs typeface="Arial Black"/>
                </a:rPr>
                <a:t>モバイルファースト</a:t>
              </a:r>
              <a:endParaRPr lang="en-US" altLang="ja-JP" sz="2800" dirty="0" smtClean="0">
                <a:solidFill>
                  <a:schemeClr val="bg1"/>
                </a:solidFill>
                <a:latin typeface="Arial Black"/>
                <a:cs typeface="Arial Black"/>
              </a:endParaRPr>
            </a:p>
            <a:p>
              <a:pPr algn="ctr">
                <a:defRPr/>
              </a:pPr>
              <a:r>
                <a:rPr lang="ja-JP" altLang="en-US" sz="2800" dirty="0">
                  <a:solidFill>
                    <a:schemeClr val="bg1"/>
                  </a:solidFill>
                  <a:latin typeface="Arial Black"/>
                  <a:cs typeface="Arial Black"/>
                </a:rPr>
                <a:t>モバイルシフト</a:t>
              </a:r>
              <a:endParaRPr lang="en-US" altLang="ja-JP" sz="2800" dirty="0">
                <a:solidFill>
                  <a:schemeClr val="bg1"/>
                </a:solidFill>
                <a:latin typeface="Arial Black"/>
                <a:cs typeface="Arial Black"/>
              </a:endParaRPr>
            </a:p>
          </p:txBody>
        </p:sp>
        <p:sp>
          <p:nvSpPr>
            <p:cNvPr id="23" name="右矢印 22"/>
            <p:cNvSpPr/>
            <p:nvPr/>
          </p:nvSpPr>
          <p:spPr bwMode="auto">
            <a:xfrm>
              <a:off x="4410003" y="5253781"/>
              <a:ext cx="341135" cy="896392"/>
            </a:xfrm>
            <a:prstGeom prst="rightArrow">
              <a:avLst/>
            </a:prstGeom>
            <a:solidFill>
              <a:srgbClr val="FF6FC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smtClean="0">
                <a:ln>
                  <a:noFill/>
                </a:ln>
                <a:solidFill>
                  <a:srgbClr val="484848"/>
                </a:solidFill>
                <a:effectLst/>
                <a:latin typeface="Arial Black"/>
                <a:ea typeface="+mn-ea"/>
                <a:cs typeface="Arial Black"/>
              </a:endParaRPr>
            </a:p>
          </p:txBody>
        </p:sp>
      </p:grpSp>
      <p:sp>
        <p:nvSpPr>
          <p:cNvPr id="2" name="右矢印 1"/>
          <p:cNvSpPr/>
          <p:nvPr/>
        </p:nvSpPr>
        <p:spPr>
          <a:xfrm rot="2673971">
            <a:off x="662097" y="3646407"/>
            <a:ext cx="211829" cy="342900"/>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右矢印 23"/>
          <p:cNvSpPr/>
          <p:nvPr/>
        </p:nvSpPr>
        <p:spPr>
          <a:xfrm rot="18926029" flipV="1">
            <a:off x="662096" y="4261575"/>
            <a:ext cx="211829" cy="342900"/>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右矢印 24"/>
          <p:cNvSpPr/>
          <p:nvPr/>
        </p:nvSpPr>
        <p:spPr>
          <a:xfrm rot="18926029" flipH="1">
            <a:off x="4195880" y="3646407"/>
            <a:ext cx="211829" cy="342900"/>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右矢印 25"/>
          <p:cNvSpPr/>
          <p:nvPr/>
        </p:nvSpPr>
        <p:spPr>
          <a:xfrm rot="2673971" flipH="1" flipV="1">
            <a:off x="4195879" y="4261575"/>
            <a:ext cx="211829" cy="342900"/>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右矢印 26"/>
          <p:cNvSpPr/>
          <p:nvPr/>
        </p:nvSpPr>
        <p:spPr>
          <a:xfrm rot="2673971" flipH="1" flipV="1">
            <a:off x="4697892" y="3646408"/>
            <a:ext cx="211829" cy="342900"/>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右矢印 27"/>
          <p:cNvSpPr/>
          <p:nvPr/>
        </p:nvSpPr>
        <p:spPr>
          <a:xfrm rot="18926029" flipH="1">
            <a:off x="4697891" y="4261576"/>
            <a:ext cx="211829" cy="342900"/>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右矢印 28"/>
          <p:cNvSpPr/>
          <p:nvPr/>
        </p:nvSpPr>
        <p:spPr>
          <a:xfrm rot="18926029" flipV="1">
            <a:off x="8231675" y="3646408"/>
            <a:ext cx="211829" cy="342900"/>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右矢印 29"/>
          <p:cNvSpPr/>
          <p:nvPr/>
        </p:nvSpPr>
        <p:spPr>
          <a:xfrm rot="2673971">
            <a:off x="8231674" y="4261576"/>
            <a:ext cx="211829" cy="342900"/>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タイトル 2"/>
          <p:cNvSpPr>
            <a:spLocks noGrp="1"/>
          </p:cNvSpPr>
          <p:nvPr>
            <p:ph type="title"/>
          </p:nvPr>
        </p:nvSpPr>
        <p:spPr/>
        <p:txBody>
          <a:bodyPr/>
          <a:lstStyle/>
          <a:p>
            <a:r>
              <a:rPr kumimoji="1" lang="ja-JP" altLang="en-US" dirty="0" smtClean="0"/>
              <a:t>モバイルファースト・モバイルシフトの波</a:t>
            </a:r>
            <a:endParaRPr kumimoji="1" lang="ja-JP" altLang="en-US" dirty="0"/>
          </a:p>
        </p:txBody>
      </p:sp>
    </p:spTree>
    <p:extLst>
      <p:ext uri="{BB962C8B-B14F-4D97-AF65-F5344CB8AC3E}">
        <p14:creationId xmlns:p14="http://schemas.microsoft.com/office/powerpoint/2010/main" val="4011428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fltVal val="0"/>
                                          </p:val>
                                        </p:tav>
                                        <p:tav tm="100000">
                                          <p:val>
                                            <p:strVal val="#ppt_w"/>
                                          </p:val>
                                        </p:tav>
                                      </p:tavLst>
                                    </p:anim>
                                    <p:anim calcmode="lin" valueType="num">
                                      <p:cBhvr>
                                        <p:cTn id="16" dur="500" fill="hold"/>
                                        <p:tgtEl>
                                          <p:spTgt spid="15"/>
                                        </p:tgtEl>
                                        <p:attrNameLst>
                                          <p:attrName>ppt_h</p:attrName>
                                        </p:attrNameLst>
                                      </p:cBhvr>
                                      <p:tavLst>
                                        <p:tav tm="0">
                                          <p:val>
                                            <p:fltVal val="0"/>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2" presetClass="entr" presetSubtype="8"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p:tgtEl>
                                          <p:spTgt spid="4"/>
                                        </p:tgtEl>
                                        <p:attrNameLst>
                                          <p:attrName>ppt_x</p:attrName>
                                        </p:attrNameLst>
                                      </p:cBhvr>
                                      <p:tavLst>
                                        <p:tav tm="0">
                                          <p:val>
                                            <p:strVal val="#ppt_x-#ppt_w*1.125000"/>
                                          </p:val>
                                        </p:tav>
                                        <p:tav tm="100000">
                                          <p:val>
                                            <p:strVal val="#ppt_x"/>
                                          </p:val>
                                        </p:tav>
                                      </p:tavLst>
                                    </p:anim>
                                    <p:animEffect transition="in" filter="wipe(right)">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latin typeface="Arial"/>
                <a:ea typeface="HGP創英角ｺﾞｼｯｸUB" pitchFamily="50" charset="-128"/>
                <a:cs typeface="Arial"/>
              </a:rPr>
              <a:t>これからのクライアント</a:t>
            </a:r>
            <a:endParaRPr lang="en-US" altLang="ja-JP" sz="2400" dirty="0">
              <a:solidFill>
                <a:srgbClr val="FFFFFF"/>
              </a:solidFill>
              <a:latin typeface="Arial"/>
              <a:ea typeface="HGP創英角ｺﾞｼｯｸUB" pitchFamily="50" charset="-128"/>
              <a:cs typeface="Arial"/>
            </a:endParaRPr>
          </a:p>
          <a:p>
            <a:pPr algn="r"/>
            <a:r>
              <a:rPr lang="ja-JP" altLang="en-US" sz="2400" dirty="0">
                <a:solidFill>
                  <a:srgbClr val="FFFFFF"/>
                </a:solidFill>
                <a:latin typeface="Arial"/>
                <a:ea typeface="HGP創英角ｺﾞｼｯｸUB" pitchFamily="50" charset="-128"/>
                <a:cs typeface="Arial"/>
              </a:rPr>
              <a:t>プラットフォーム</a:t>
            </a:r>
            <a:endParaRPr lang="ja-JP" altLang="en-US" sz="2400" dirty="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14275328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HTML5</a:t>
            </a:r>
            <a:r>
              <a:rPr kumimoji="1" lang="ja-JP" altLang="en-US" dirty="0" smtClean="0"/>
              <a:t>の</a:t>
            </a:r>
            <a:r>
              <a:rPr lang="ja-JP" altLang="en-US" dirty="0"/>
              <a:t>理想</a:t>
            </a:r>
            <a:r>
              <a:rPr kumimoji="1" lang="ja-JP" altLang="en-US" dirty="0" smtClean="0"/>
              <a:t>と現状 </a:t>
            </a:r>
            <a:r>
              <a:rPr kumimoji="1" lang="en-US" altLang="ja-JP" dirty="0" smtClean="0"/>
              <a:t>(2012-13</a:t>
            </a:r>
            <a:r>
              <a:rPr kumimoji="1" lang="ja-JP" altLang="en-US" dirty="0" smtClean="0"/>
              <a:t>年</a:t>
            </a:r>
            <a:r>
              <a:rPr kumimoji="1" lang="en-US" altLang="ja-JP" dirty="0" smtClean="0"/>
              <a:t>)</a:t>
            </a:r>
            <a:endParaRPr kumimoji="1" lang="ja-JP" altLang="en-US" dirty="0"/>
          </a:p>
        </p:txBody>
      </p:sp>
      <p:sp>
        <p:nvSpPr>
          <p:cNvPr id="3" name="角丸四角形 2"/>
          <p:cNvSpPr/>
          <p:nvPr/>
        </p:nvSpPr>
        <p:spPr>
          <a:xfrm>
            <a:off x="1303714" y="1196753"/>
            <a:ext cx="3893344" cy="785807"/>
          </a:xfrm>
          <a:prstGeom prst="roundRect">
            <a:avLst>
              <a:gd name="adj" fmla="val 0"/>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600" dirty="0">
                <a:solidFill>
                  <a:schemeClr val="bg1"/>
                </a:solidFill>
              </a:rPr>
              <a:t>ブラウザ間</a:t>
            </a:r>
            <a:r>
              <a:rPr lang="ja-JP" altLang="en-US" sz="1600" dirty="0" smtClean="0">
                <a:solidFill>
                  <a:schemeClr val="bg1"/>
                </a:solidFill>
              </a:rPr>
              <a:t>の互換性・相互</a:t>
            </a:r>
            <a:r>
              <a:rPr lang="ja-JP" altLang="en-US" sz="1600" dirty="0">
                <a:solidFill>
                  <a:schemeClr val="bg1"/>
                </a:solidFill>
              </a:rPr>
              <a:t>運用性の確保</a:t>
            </a:r>
            <a:endParaRPr lang="en-US" altLang="ja-JP" sz="1600" dirty="0">
              <a:solidFill>
                <a:schemeClr val="bg1"/>
              </a:solidFill>
            </a:endParaRPr>
          </a:p>
        </p:txBody>
      </p:sp>
      <p:sp>
        <p:nvSpPr>
          <p:cNvPr id="4" name="角丸四角形 3"/>
          <p:cNvSpPr/>
          <p:nvPr/>
        </p:nvSpPr>
        <p:spPr>
          <a:xfrm>
            <a:off x="1303714" y="2072830"/>
            <a:ext cx="3893344" cy="785807"/>
          </a:xfrm>
          <a:prstGeom prst="roundRect">
            <a:avLst>
              <a:gd name="adj" fmla="val 0"/>
            </a:avLst>
          </a:prstGeom>
          <a:solidFill>
            <a:schemeClr val="accent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600" dirty="0">
                <a:solidFill>
                  <a:schemeClr val="bg1"/>
                </a:solidFill>
              </a:rPr>
              <a:t>Web</a:t>
            </a:r>
            <a:r>
              <a:rPr lang="ja-JP" altLang="en-US" sz="1600" dirty="0">
                <a:solidFill>
                  <a:schemeClr val="bg1"/>
                </a:solidFill>
              </a:rPr>
              <a:t>アプリケーションの開発を容易にするための新機能や新しい要素を追加</a:t>
            </a:r>
            <a:endParaRPr lang="en-US" altLang="ja-JP" sz="1600" dirty="0">
              <a:solidFill>
                <a:schemeClr val="bg1"/>
              </a:solidFill>
            </a:endParaRPr>
          </a:p>
        </p:txBody>
      </p:sp>
      <p:sp>
        <p:nvSpPr>
          <p:cNvPr id="5" name="角丸四角形 4"/>
          <p:cNvSpPr/>
          <p:nvPr/>
        </p:nvSpPr>
        <p:spPr>
          <a:xfrm>
            <a:off x="1303714" y="2996952"/>
            <a:ext cx="3893344" cy="563497"/>
          </a:xfrm>
          <a:prstGeom prst="roundRect">
            <a:avLst>
              <a:gd name="adj" fmla="val 0"/>
            </a:avLst>
          </a:prstGeom>
          <a:solidFill>
            <a:schemeClr val="accent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400" dirty="0" smtClean="0">
                <a:solidFill>
                  <a:schemeClr val="bg1"/>
                </a:solidFill>
              </a:rPr>
              <a:t>標準化作業の遅れ</a:t>
            </a:r>
            <a:endParaRPr lang="en-US" altLang="ja-JP" sz="2400" dirty="0">
              <a:solidFill>
                <a:schemeClr val="bg1"/>
              </a:solidFill>
            </a:endParaRPr>
          </a:p>
        </p:txBody>
      </p:sp>
      <p:sp>
        <p:nvSpPr>
          <p:cNvPr id="6" name="角丸四角形 5"/>
          <p:cNvSpPr/>
          <p:nvPr/>
        </p:nvSpPr>
        <p:spPr>
          <a:xfrm>
            <a:off x="5349458" y="2996952"/>
            <a:ext cx="3178123" cy="3306518"/>
          </a:xfrm>
          <a:prstGeom prst="roundRect">
            <a:avLst>
              <a:gd name="adj" fmla="val 0"/>
            </a:avLst>
          </a:prstGeom>
          <a:solidFill>
            <a:schemeClr val="accent2"/>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400" dirty="0" smtClean="0">
                <a:solidFill>
                  <a:schemeClr val="bg1"/>
                </a:solidFill>
              </a:rPr>
              <a:t>現時点ではネイティブアプリの方が操作性・パフォーマンス共に良い</a:t>
            </a:r>
            <a:endParaRPr lang="en-US" altLang="ja-JP" sz="2400" dirty="0" smtClean="0">
              <a:solidFill>
                <a:schemeClr val="bg1"/>
              </a:solidFill>
            </a:endParaRPr>
          </a:p>
          <a:p>
            <a:pPr algn="ctr">
              <a:defRPr/>
            </a:pPr>
            <a:r>
              <a:rPr lang="ja-JP" altLang="en-US" sz="2400" dirty="0" smtClean="0">
                <a:solidFill>
                  <a:schemeClr val="bg1"/>
                </a:solidFill>
              </a:rPr>
              <a:t>↓</a:t>
            </a:r>
            <a:endParaRPr lang="en-US" altLang="ja-JP" sz="2400" dirty="0" smtClean="0">
              <a:solidFill>
                <a:schemeClr val="bg1"/>
              </a:solidFill>
            </a:endParaRPr>
          </a:p>
          <a:p>
            <a:pPr algn="ctr">
              <a:defRPr/>
            </a:pPr>
            <a:r>
              <a:rPr lang="en-US" altLang="ja-JP" sz="2400" dirty="0" smtClean="0">
                <a:solidFill>
                  <a:schemeClr val="bg1"/>
                </a:solidFill>
              </a:rPr>
              <a:t>Apple</a:t>
            </a:r>
            <a:r>
              <a:rPr lang="ja-JP" altLang="en-US" sz="2400" dirty="0" smtClean="0">
                <a:solidFill>
                  <a:schemeClr val="bg1"/>
                </a:solidFill>
              </a:rPr>
              <a:t>などはネイティブへシフト</a:t>
            </a:r>
            <a:endParaRPr lang="en-US" altLang="ja-JP" sz="2400" dirty="0">
              <a:solidFill>
                <a:schemeClr val="bg1"/>
              </a:solidFill>
            </a:endParaRPr>
          </a:p>
        </p:txBody>
      </p:sp>
      <p:sp>
        <p:nvSpPr>
          <p:cNvPr id="9" name="角丸四角形 8"/>
          <p:cNvSpPr/>
          <p:nvPr/>
        </p:nvSpPr>
        <p:spPr>
          <a:xfrm>
            <a:off x="5349458" y="1196753"/>
            <a:ext cx="3178123" cy="1661884"/>
          </a:xfrm>
          <a:prstGeom prst="roundRect">
            <a:avLst>
              <a:gd name="adj" fmla="val 0"/>
            </a:avLst>
          </a:prstGeom>
          <a:solidFill>
            <a:schemeClr val="accent1">
              <a:lumMod val="50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800" dirty="0" smtClean="0">
                <a:solidFill>
                  <a:schemeClr val="bg1"/>
                </a:solidFill>
              </a:rPr>
              <a:t>ワンソース・</a:t>
            </a:r>
            <a:endParaRPr lang="en-US" altLang="ja-JP" sz="2800" dirty="0" smtClean="0">
              <a:solidFill>
                <a:schemeClr val="bg1"/>
              </a:solidFill>
            </a:endParaRPr>
          </a:p>
          <a:p>
            <a:pPr algn="ctr">
              <a:defRPr/>
            </a:pPr>
            <a:r>
              <a:rPr lang="ja-JP" altLang="en-US" sz="2800" dirty="0" smtClean="0">
                <a:solidFill>
                  <a:schemeClr val="bg1"/>
                </a:solidFill>
              </a:rPr>
              <a:t>マルチデバイス</a:t>
            </a:r>
            <a:endParaRPr lang="en-US" altLang="ja-JP" sz="2800" dirty="0">
              <a:solidFill>
                <a:schemeClr val="bg1"/>
              </a:solidFill>
            </a:endParaRPr>
          </a:p>
        </p:txBody>
      </p:sp>
      <p:sp>
        <p:nvSpPr>
          <p:cNvPr id="11" name="角丸四角形 10"/>
          <p:cNvSpPr/>
          <p:nvPr/>
        </p:nvSpPr>
        <p:spPr>
          <a:xfrm>
            <a:off x="588493" y="1196752"/>
            <a:ext cx="599131" cy="1661885"/>
          </a:xfrm>
          <a:prstGeom prst="roundRect">
            <a:avLst>
              <a:gd name="adj" fmla="val 0"/>
            </a:avLst>
          </a:prstGeom>
          <a:solidFill>
            <a:schemeClr val="bg2">
              <a:lumMod val="25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400" dirty="0" smtClean="0">
                <a:solidFill>
                  <a:schemeClr val="bg1"/>
                </a:solidFill>
              </a:rPr>
              <a:t>理想</a:t>
            </a:r>
            <a:endParaRPr lang="en-US" altLang="ja-JP" sz="2400" dirty="0">
              <a:solidFill>
                <a:schemeClr val="bg1"/>
              </a:solidFill>
            </a:endParaRPr>
          </a:p>
        </p:txBody>
      </p:sp>
      <p:sp>
        <p:nvSpPr>
          <p:cNvPr id="12" name="角丸四角形 11"/>
          <p:cNvSpPr/>
          <p:nvPr/>
        </p:nvSpPr>
        <p:spPr>
          <a:xfrm>
            <a:off x="588493" y="2996952"/>
            <a:ext cx="599131" cy="3306518"/>
          </a:xfrm>
          <a:prstGeom prst="roundRect">
            <a:avLst>
              <a:gd name="adj" fmla="val 0"/>
            </a:avLst>
          </a:prstGeom>
          <a:solidFill>
            <a:schemeClr val="accent2"/>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400" dirty="0" smtClean="0">
                <a:solidFill>
                  <a:schemeClr val="bg1"/>
                </a:solidFill>
              </a:rPr>
              <a:t>現状</a:t>
            </a:r>
            <a:endParaRPr lang="en-US" altLang="ja-JP" sz="2400" dirty="0">
              <a:solidFill>
                <a:schemeClr val="bg1"/>
              </a:solidFill>
            </a:endParaRPr>
          </a:p>
        </p:txBody>
      </p:sp>
      <p:sp>
        <p:nvSpPr>
          <p:cNvPr id="13" name="角丸四角形 12"/>
          <p:cNvSpPr/>
          <p:nvPr/>
        </p:nvSpPr>
        <p:spPr>
          <a:xfrm>
            <a:off x="1303714" y="3682707"/>
            <a:ext cx="3893344" cy="563497"/>
          </a:xfrm>
          <a:prstGeom prst="roundRect">
            <a:avLst>
              <a:gd name="adj" fmla="val 0"/>
            </a:avLst>
          </a:prstGeom>
          <a:solidFill>
            <a:schemeClr val="accent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000" dirty="0" smtClean="0">
                <a:solidFill>
                  <a:schemeClr val="bg1"/>
                </a:solidFill>
              </a:rPr>
              <a:t>サポート企業の足並みの乱れ</a:t>
            </a:r>
            <a:endParaRPr lang="en-US" altLang="ja-JP" sz="2000" dirty="0">
              <a:solidFill>
                <a:schemeClr val="bg1"/>
              </a:solidFill>
            </a:endParaRPr>
          </a:p>
        </p:txBody>
      </p:sp>
      <p:sp>
        <p:nvSpPr>
          <p:cNvPr id="14" name="角丸四角形 13"/>
          <p:cNvSpPr/>
          <p:nvPr/>
        </p:nvSpPr>
        <p:spPr>
          <a:xfrm>
            <a:off x="1303714" y="4368462"/>
            <a:ext cx="3893344" cy="563497"/>
          </a:xfrm>
          <a:prstGeom prst="roundRect">
            <a:avLst>
              <a:gd name="adj" fmla="val 0"/>
            </a:avLst>
          </a:prstGeom>
          <a:solidFill>
            <a:schemeClr val="accent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400" dirty="0" smtClean="0">
                <a:solidFill>
                  <a:schemeClr val="bg1"/>
                </a:solidFill>
              </a:rPr>
              <a:t>パフォーマンス問題</a:t>
            </a:r>
            <a:endParaRPr lang="en-US" altLang="ja-JP" sz="2400" dirty="0">
              <a:solidFill>
                <a:schemeClr val="bg1"/>
              </a:solidFill>
            </a:endParaRPr>
          </a:p>
        </p:txBody>
      </p:sp>
      <p:sp>
        <p:nvSpPr>
          <p:cNvPr id="15" name="角丸四角形 14"/>
          <p:cNvSpPr/>
          <p:nvPr/>
        </p:nvSpPr>
        <p:spPr>
          <a:xfrm>
            <a:off x="1303714" y="5054217"/>
            <a:ext cx="3893344" cy="563497"/>
          </a:xfrm>
          <a:prstGeom prst="roundRect">
            <a:avLst>
              <a:gd name="adj" fmla="val 0"/>
            </a:avLst>
          </a:prstGeom>
          <a:solidFill>
            <a:schemeClr val="accent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400" dirty="0" smtClean="0">
                <a:solidFill>
                  <a:schemeClr val="bg1"/>
                </a:solidFill>
              </a:rPr>
              <a:t>互換性の欠如</a:t>
            </a:r>
            <a:endParaRPr lang="en-US" altLang="ja-JP" sz="2400" dirty="0">
              <a:solidFill>
                <a:schemeClr val="bg1"/>
              </a:solidFill>
            </a:endParaRPr>
          </a:p>
        </p:txBody>
      </p:sp>
      <p:sp>
        <p:nvSpPr>
          <p:cNvPr id="16" name="角丸四角形 15"/>
          <p:cNvSpPr/>
          <p:nvPr/>
        </p:nvSpPr>
        <p:spPr>
          <a:xfrm>
            <a:off x="1303714" y="5739973"/>
            <a:ext cx="3893344" cy="563497"/>
          </a:xfrm>
          <a:prstGeom prst="roundRect">
            <a:avLst>
              <a:gd name="adj" fmla="val 0"/>
            </a:avLst>
          </a:prstGeom>
          <a:solidFill>
            <a:schemeClr val="accent3"/>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2000" dirty="0" smtClean="0">
                <a:solidFill>
                  <a:schemeClr val="bg1"/>
                </a:solidFill>
              </a:rPr>
              <a:t>PC</a:t>
            </a:r>
            <a:r>
              <a:rPr lang="ja-JP" altLang="en-US" sz="2000" dirty="0" smtClean="0">
                <a:solidFill>
                  <a:schemeClr val="bg1"/>
                </a:solidFill>
              </a:rPr>
              <a:t>ブラウザの世代交代の遅れ</a:t>
            </a:r>
            <a:endParaRPr lang="en-US" altLang="ja-JP" sz="2000" dirty="0">
              <a:solidFill>
                <a:schemeClr val="bg1"/>
              </a:solidFill>
            </a:endParaRPr>
          </a:p>
        </p:txBody>
      </p:sp>
    </p:spTree>
    <p:extLst>
      <p:ext uri="{BB962C8B-B14F-4D97-AF65-F5344CB8AC3E}">
        <p14:creationId xmlns:p14="http://schemas.microsoft.com/office/powerpoint/2010/main" val="2447973913"/>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latin typeface="+mn-lt"/>
                <a:ea typeface="+mn-ea"/>
              </a:rPr>
              <a:t>2014</a:t>
            </a:r>
            <a:r>
              <a:rPr kumimoji="1" lang="ja-JP" altLang="en-US" dirty="0">
                <a:latin typeface="+mn-lt"/>
                <a:ea typeface="+mn-ea"/>
              </a:rPr>
              <a:t>年以降の</a:t>
            </a:r>
            <a:r>
              <a:rPr kumimoji="1" lang="en-US" altLang="ja-JP" dirty="0">
                <a:latin typeface="+mn-lt"/>
                <a:ea typeface="+mn-ea"/>
              </a:rPr>
              <a:t>Microsoft</a:t>
            </a:r>
            <a:r>
              <a:rPr kumimoji="1" lang="ja-JP" altLang="en-US" dirty="0">
                <a:latin typeface="+mn-lt"/>
                <a:ea typeface="+mn-ea"/>
              </a:rPr>
              <a:t>の新戦略</a:t>
            </a:r>
          </a:p>
        </p:txBody>
      </p:sp>
      <p:sp>
        <p:nvSpPr>
          <p:cNvPr id="4" name="正方形/長方形 3"/>
          <p:cNvSpPr/>
          <p:nvPr/>
        </p:nvSpPr>
        <p:spPr bwMode="auto">
          <a:xfrm>
            <a:off x="2668431" y="4912217"/>
            <a:ext cx="5704507" cy="423428"/>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sz="2000" dirty="0">
                <a:solidFill>
                  <a:schemeClr val="bg1"/>
                </a:solidFill>
                <a:latin typeface="+mn-lt"/>
                <a:ea typeface="+mn-ea"/>
              </a:rPr>
              <a:t>Microsoft</a:t>
            </a:r>
            <a:r>
              <a:rPr kumimoji="0" lang="ja-JP" altLang="en-US" sz="2000" dirty="0">
                <a:solidFill>
                  <a:schemeClr val="bg1"/>
                </a:solidFill>
                <a:latin typeface="+mn-lt"/>
                <a:ea typeface="+mn-ea"/>
              </a:rPr>
              <a:t>技術の</a:t>
            </a:r>
            <a:r>
              <a:rPr kumimoji="0" lang="ja-JP" altLang="en-US" sz="2000" dirty="0">
                <a:solidFill>
                  <a:schemeClr val="bg1"/>
                </a:solidFill>
              </a:rPr>
              <a:t>オープンソース化 </a:t>
            </a:r>
            <a:r>
              <a:rPr kumimoji="0" lang="en-US" altLang="ja-JP" dirty="0">
                <a:solidFill>
                  <a:schemeClr val="bg1"/>
                </a:solidFill>
              </a:rPr>
              <a:t>(</a:t>
            </a:r>
            <a:r>
              <a:rPr kumimoji="0" lang="en-US" altLang="ja-JP" dirty="0" err="1">
                <a:solidFill>
                  <a:schemeClr val="bg1"/>
                </a:solidFill>
              </a:rPr>
              <a:t>.Net</a:t>
            </a:r>
            <a:r>
              <a:rPr kumimoji="0" lang="ja-JP" altLang="en-US" dirty="0" err="1">
                <a:solidFill>
                  <a:schemeClr val="bg1"/>
                </a:solidFill>
              </a:rPr>
              <a:t>、</a:t>
            </a:r>
            <a:r>
              <a:rPr kumimoji="0" lang="en-US" altLang="ja-JP" dirty="0" err="1">
                <a:solidFill>
                  <a:schemeClr val="bg1"/>
                </a:solidFill>
              </a:rPr>
              <a:t>VisualStudio</a:t>
            </a:r>
            <a:r>
              <a:rPr kumimoji="0" lang="en-US" altLang="ja-JP" dirty="0">
                <a:solidFill>
                  <a:schemeClr val="bg1"/>
                </a:solidFill>
              </a:rPr>
              <a:t>)</a:t>
            </a:r>
            <a:endParaRPr kumimoji="0" lang="en-US" altLang="ja-JP" sz="2000" dirty="0">
              <a:solidFill>
                <a:schemeClr val="bg1"/>
              </a:solidFill>
              <a:latin typeface="+mn-lt"/>
              <a:ea typeface="+mn-ea"/>
            </a:endParaRPr>
          </a:p>
        </p:txBody>
      </p:sp>
      <p:sp>
        <p:nvSpPr>
          <p:cNvPr id="6" name="正方形/長方形 5"/>
          <p:cNvSpPr/>
          <p:nvPr/>
        </p:nvSpPr>
        <p:spPr bwMode="auto">
          <a:xfrm>
            <a:off x="2668431" y="3409229"/>
            <a:ext cx="5704507" cy="42342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sz="2000" dirty="0">
                <a:solidFill>
                  <a:schemeClr val="bg1"/>
                </a:solidFill>
              </a:rPr>
              <a:t>Windows10 </a:t>
            </a:r>
            <a:r>
              <a:rPr kumimoji="0" lang="ja-JP" altLang="en-US" sz="2000" dirty="0">
                <a:solidFill>
                  <a:schemeClr val="bg1"/>
                </a:solidFill>
              </a:rPr>
              <a:t>への</a:t>
            </a:r>
            <a:r>
              <a:rPr kumimoji="0" lang="en-US" altLang="ja-JP" sz="2000" dirty="0">
                <a:solidFill>
                  <a:schemeClr val="bg1"/>
                </a:solidFill>
              </a:rPr>
              <a:t>Android/iOS</a:t>
            </a:r>
            <a:r>
              <a:rPr kumimoji="0" lang="ja-JP" altLang="en-US" sz="2000" dirty="0">
                <a:solidFill>
                  <a:schemeClr val="bg1"/>
                </a:solidFill>
              </a:rPr>
              <a:t>アプリの移植支援</a:t>
            </a:r>
            <a:endParaRPr kumimoji="0" lang="en-US" altLang="ja-JP" sz="2000" dirty="0">
              <a:solidFill>
                <a:schemeClr val="bg1"/>
              </a:solidFill>
            </a:endParaRPr>
          </a:p>
        </p:txBody>
      </p:sp>
      <p:sp>
        <p:nvSpPr>
          <p:cNvPr id="8" name="正方形/長方形 7"/>
          <p:cNvSpPr/>
          <p:nvPr/>
        </p:nvSpPr>
        <p:spPr bwMode="auto">
          <a:xfrm>
            <a:off x="2668433" y="2393679"/>
            <a:ext cx="5704507" cy="423428"/>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sz="2000" dirty="0">
                <a:solidFill>
                  <a:schemeClr val="bg1"/>
                </a:solidFill>
              </a:rPr>
              <a:t>広告モデルの強化 </a:t>
            </a:r>
            <a:r>
              <a:rPr kumimoji="0" lang="en-US" altLang="ja-JP" sz="2000" dirty="0">
                <a:solidFill>
                  <a:schemeClr val="bg1"/>
                </a:solidFill>
              </a:rPr>
              <a:t>(</a:t>
            </a:r>
            <a:r>
              <a:rPr kumimoji="0" lang="en-US" altLang="ja-JP" sz="2000" dirty="0" err="1">
                <a:solidFill>
                  <a:schemeClr val="bg1"/>
                </a:solidFill>
              </a:rPr>
              <a:t>WIndows8.1</a:t>
            </a:r>
            <a:r>
              <a:rPr kumimoji="0" lang="en-US" altLang="ja-JP" sz="2000" dirty="0">
                <a:solidFill>
                  <a:schemeClr val="bg1"/>
                </a:solidFill>
              </a:rPr>
              <a:t> with Bing)</a:t>
            </a:r>
            <a:endParaRPr kumimoji="0" lang="en-US" altLang="ja-JP" sz="2000" dirty="0">
              <a:solidFill>
                <a:schemeClr val="bg1"/>
              </a:solidFill>
              <a:latin typeface="+mn-lt"/>
              <a:ea typeface="+mn-ea"/>
            </a:endParaRPr>
          </a:p>
        </p:txBody>
      </p:sp>
      <p:sp>
        <p:nvSpPr>
          <p:cNvPr id="10" name="正方形/長方形 9"/>
          <p:cNvSpPr/>
          <p:nvPr/>
        </p:nvSpPr>
        <p:spPr bwMode="auto">
          <a:xfrm>
            <a:off x="2669281" y="1900829"/>
            <a:ext cx="5704507" cy="423428"/>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sz="2000" dirty="0">
                <a:solidFill>
                  <a:schemeClr val="bg1"/>
                </a:solidFill>
                <a:latin typeface="+mn-lt"/>
                <a:ea typeface="+mn-ea"/>
              </a:rPr>
              <a:t>ハードウェア事業の強化 </a:t>
            </a:r>
            <a:r>
              <a:rPr kumimoji="0" lang="en-US" altLang="ja-JP" sz="2000" dirty="0">
                <a:solidFill>
                  <a:schemeClr val="bg1"/>
                </a:solidFill>
                <a:latin typeface="+mn-lt"/>
                <a:ea typeface="+mn-ea"/>
              </a:rPr>
              <a:t>(</a:t>
            </a:r>
            <a:r>
              <a:rPr kumimoji="0" lang="en-US" altLang="ja-JP" sz="2000" dirty="0" err="1">
                <a:solidFill>
                  <a:schemeClr val="bg1"/>
                </a:solidFill>
                <a:latin typeface="+mn-lt"/>
                <a:ea typeface="+mn-ea"/>
              </a:rPr>
              <a:t>Surface3</a:t>
            </a:r>
            <a:r>
              <a:rPr kumimoji="0" lang="en-US" altLang="ja-JP" sz="2000" dirty="0">
                <a:solidFill>
                  <a:schemeClr val="bg1"/>
                </a:solidFill>
                <a:latin typeface="+mn-lt"/>
                <a:ea typeface="+mn-ea"/>
              </a:rPr>
              <a:t>)</a:t>
            </a:r>
          </a:p>
        </p:txBody>
      </p:sp>
      <p:sp>
        <p:nvSpPr>
          <p:cNvPr id="12" name="正方形/長方形 11"/>
          <p:cNvSpPr/>
          <p:nvPr/>
        </p:nvSpPr>
        <p:spPr bwMode="auto">
          <a:xfrm>
            <a:off x="2669281" y="1409874"/>
            <a:ext cx="5704507" cy="423428"/>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sz="2000" dirty="0">
                <a:solidFill>
                  <a:schemeClr val="bg1"/>
                </a:solidFill>
              </a:rPr>
              <a:t>Windows</a:t>
            </a:r>
            <a:r>
              <a:rPr kumimoji="0" lang="ja-JP" altLang="en-US" sz="2000" dirty="0">
                <a:solidFill>
                  <a:schemeClr val="bg1"/>
                </a:solidFill>
              </a:rPr>
              <a:t>の無償化 </a:t>
            </a:r>
            <a:r>
              <a:rPr kumimoji="0" lang="en-US" altLang="ja-JP" sz="1400" dirty="0">
                <a:solidFill>
                  <a:schemeClr val="bg1"/>
                </a:solidFill>
              </a:rPr>
              <a:t>(</a:t>
            </a:r>
            <a:r>
              <a:rPr kumimoji="0" lang="ja-JP" altLang="en-US" sz="1400" dirty="0">
                <a:solidFill>
                  <a:schemeClr val="bg1"/>
                </a:solidFill>
              </a:rPr>
              <a:t>小型デバイス、</a:t>
            </a:r>
            <a:r>
              <a:rPr kumimoji="0" lang="en-US" altLang="ja-JP" sz="1400" dirty="0" err="1">
                <a:solidFill>
                  <a:schemeClr val="bg1"/>
                </a:solidFill>
              </a:rPr>
              <a:t>Win10</a:t>
            </a:r>
            <a:r>
              <a:rPr kumimoji="0" lang="ja-JP" altLang="en-US" sz="1400" dirty="0">
                <a:solidFill>
                  <a:schemeClr val="bg1"/>
                </a:solidFill>
              </a:rPr>
              <a:t>アップグレード</a:t>
            </a:r>
            <a:r>
              <a:rPr kumimoji="0" lang="en-US" altLang="ja-JP" sz="1400" dirty="0">
                <a:solidFill>
                  <a:schemeClr val="bg1"/>
                </a:solidFill>
              </a:rPr>
              <a:t>)</a:t>
            </a:r>
            <a:endParaRPr kumimoji="0" lang="en-US" altLang="ja-JP" sz="2000" dirty="0">
              <a:solidFill>
                <a:schemeClr val="bg1"/>
              </a:solidFill>
            </a:endParaRPr>
          </a:p>
        </p:txBody>
      </p:sp>
      <p:sp>
        <p:nvSpPr>
          <p:cNvPr id="16" name="正方形/長方形 15"/>
          <p:cNvSpPr/>
          <p:nvPr/>
        </p:nvSpPr>
        <p:spPr bwMode="auto">
          <a:xfrm>
            <a:off x="2668431" y="3914147"/>
            <a:ext cx="5704507" cy="42342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sz="2000" dirty="0">
                <a:solidFill>
                  <a:schemeClr val="bg1"/>
                </a:solidFill>
              </a:rPr>
              <a:t>Web</a:t>
            </a:r>
            <a:r>
              <a:rPr kumimoji="0" lang="ja-JP" altLang="en-US" sz="2000" dirty="0">
                <a:solidFill>
                  <a:schemeClr val="bg1"/>
                </a:solidFill>
              </a:rPr>
              <a:t>標準を採用した新ブラウザ</a:t>
            </a:r>
            <a:r>
              <a:rPr kumimoji="0" lang="en-US" altLang="ja-JP" sz="2000" dirty="0">
                <a:solidFill>
                  <a:schemeClr val="bg1"/>
                </a:solidFill>
              </a:rPr>
              <a:t>Edge</a:t>
            </a:r>
          </a:p>
        </p:txBody>
      </p:sp>
      <p:sp>
        <p:nvSpPr>
          <p:cNvPr id="18" name="正方形/長方形 17"/>
          <p:cNvSpPr/>
          <p:nvPr/>
        </p:nvSpPr>
        <p:spPr bwMode="auto">
          <a:xfrm>
            <a:off x="2668431" y="2904311"/>
            <a:ext cx="5704507" cy="42342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sz="2000" dirty="0">
                <a:solidFill>
                  <a:schemeClr val="bg1"/>
                </a:solidFill>
                <a:latin typeface="+mn-lt"/>
                <a:ea typeface="+mn-ea"/>
              </a:rPr>
              <a:t>差別化としての</a:t>
            </a:r>
            <a:r>
              <a:rPr kumimoji="0" lang="en-US" altLang="ja-JP" sz="2000" dirty="0">
                <a:solidFill>
                  <a:schemeClr val="bg1"/>
                </a:solidFill>
                <a:latin typeface="+mn-lt"/>
                <a:ea typeface="+mn-ea"/>
              </a:rPr>
              <a:t>Office </a:t>
            </a:r>
            <a:r>
              <a:rPr kumimoji="0" lang="en-US" altLang="ja-JP" dirty="0">
                <a:solidFill>
                  <a:schemeClr val="bg1"/>
                </a:solidFill>
                <a:latin typeface="+mn-lt"/>
                <a:ea typeface="+mn-ea"/>
              </a:rPr>
              <a:t>(</a:t>
            </a:r>
            <a:r>
              <a:rPr kumimoji="0" lang="en-US" altLang="ja-JP" dirty="0" err="1">
                <a:solidFill>
                  <a:schemeClr val="bg1"/>
                </a:solidFill>
                <a:latin typeface="+mn-lt"/>
                <a:ea typeface="+mn-ea"/>
              </a:rPr>
              <a:t>Office365</a:t>
            </a:r>
            <a:r>
              <a:rPr kumimoji="0" lang="ja-JP" altLang="en-US" dirty="0" err="1">
                <a:solidFill>
                  <a:schemeClr val="bg1"/>
                </a:solidFill>
                <a:latin typeface="+mn-lt"/>
                <a:ea typeface="+mn-ea"/>
              </a:rPr>
              <a:t>、</a:t>
            </a:r>
            <a:r>
              <a:rPr kumimoji="0" lang="ja-JP" altLang="en-US" dirty="0">
                <a:solidFill>
                  <a:schemeClr val="bg1"/>
                </a:solidFill>
                <a:latin typeface="+mn-lt"/>
                <a:ea typeface="+mn-ea"/>
              </a:rPr>
              <a:t>マルチデバイス対応</a:t>
            </a:r>
            <a:r>
              <a:rPr kumimoji="0" lang="en-US" altLang="ja-JP" dirty="0">
                <a:solidFill>
                  <a:schemeClr val="bg1"/>
                </a:solidFill>
                <a:latin typeface="+mn-lt"/>
                <a:ea typeface="+mn-ea"/>
              </a:rPr>
              <a:t>)</a:t>
            </a:r>
            <a:endParaRPr kumimoji="0" lang="en-US" altLang="ja-JP" sz="2000" dirty="0">
              <a:solidFill>
                <a:schemeClr val="bg1"/>
              </a:solidFill>
              <a:latin typeface="+mn-lt"/>
              <a:ea typeface="+mn-ea"/>
            </a:endParaRPr>
          </a:p>
        </p:txBody>
      </p:sp>
      <p:sp>
        <p:nvSpPr>
          <p:cNvPr id="26" name="正方形/長方形 25"/>
          <p:cNvSpPr/>
          <p:nvPr/>
        </p:nvSpPr>
        <p:spPr bwMode="auto">
          <a:xfrm>
            <a:off x="570881" y="1409874"/>
            <a:ext cx="2038865" cy="1420448"/>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defTabSz="914400" fontAlgn="base">
              <a:spcBef>
                <a:spcPct val="20000"/>
              </a:spcBef>
              <a:spcAft>
                <a:spcPct val="0"/>
              </a:spcAft>
            </a:pPr>
            <a:r>
              <a:rPr kumimoji="0" lang="en-US" altLang="ja-JP" sz="1600" dirty="0" err="1">
                <a:solidFill>
                  <a:schemeClr val="bg1"/>
                </a:solidFill>
              </a:rPr>
              <a:t>BusinessModel</a:t>
            </a:r>
            <a:endParaRPr kumimoji="0" lang="ja-JP" altLang="en-US" sz="1600" dirty="0">
              <a:solidFill>
                <a:schemeClr val="bg1"/>
              </a:solidFill>
            </a:endParaRPr>
          </a:p>
        </p:txBody>
      </p:sp>
      <p:sp>
        <p:nvSpPr>
          <p:cNvPr id="27" name="正方形/長方形 26"/>
          <p:cNvSpPr/>
          <p:nvPr/>
        </p:nvSpPr>
        <p:spPr bwMode="auto">
          <a:xfrm>
            <a:off x="570882" y="2904311"/>
            <a:ext cx="2038864" cy="14332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defTabSz="914400" fontAlgn="base">
              <a:spcBef>
                <a:spcPct val="20000"/>
              </a:spcBef>
              <a:spcAft>
                <a:spcPct val="0"/>
              </a:spcAft>
            </a:pPr>
            <a:r>
              <a:rPr kumimoji="0" lang="en-US" altLang="ja-JP" sz="1600" dirty="0">
                <a:solidFill>
                  <a:schemeClr val="bg1"/>
                </a:solidFill>
              </a:rPr>
              <a:t>Cloud</a:t>
            </a:r>
          </a:p>
          <a:p>
            <a:pPr algn="ctr" defTabSz="914400" fontAlgn="base">
              <a:spcBef>
                <a:spcPct val="20000"/>
              </a:spcBef>
              <a:spcAft>
                <a:spcPct val="0"/>
              </a:spcAft>
            </a:pPr>
            <a:r>
              <a:rPr kumimoji="0" lang="en-US" altLang="ja-JP" sz="1600" dirty="0" err="1">
                <a:solidFill>
                  <a:schemeClr val="bg1"/>
                </a:solidFill>
              </a:rPr>
              <a:t>MultiPlatform</a:t>
            </a:r>
            <a:endParaRPr kumimoji="0" lang="en-US" altLang="ja-JP" sz="1600" dirty="0">
              <a:solidFill>
                <a:schemeClr val="bg1"/>
              </a:solidFill>
            </a:endParaRPr>
          </a:p>
        </p:txBody>
      </p:sp>
      <p:sp>
        <p:nvSpPr>
          <p:cNvPr id="32" name="正方形/長方形 31"/>
          <p:cNvSpPr/>
          <p:nvPr/>
        </p:nvSpPr>
        <p:spPr bwMode="auto">
          <a:xfrm>
            <a:off x="570882" y="4411564"/>
            <a:ext cx="2038865" cy="1427991"/>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dirty="0" err="1">
                <a:ln>
                  <a:noFill/>
                </a:ln>
                <a:solidFill>
                  <a:schemeClr val="bg1"/>
                </a:solidFill>
                <a:effectLst/>
                <a:latin typeface="+mn-lt"/>
                <a:ea typeface="+mn-ea"/>
              </a:rPr>
              <a:t>OpenSource</a:t>
            </a:r>
            <a:endParaRPr kumimoji="0" lang="ja-JP" altLang="en-US" sz="1600" b="0" i="0" u="none" strike="noStrike" cap="none" normalizeH="0" dirty="0">
              <a:ln>
                <a:noFill/>
              </a:ln>
              <a:solidFill>
                <a:schemeClr val="bg1"/>
              </a:solidFill>
              <a:effectLst/>
              <a:latin typeface="+mn-lt"/>
              <a:ea typeface="+mn-ea"/>
            </a:endParaRPr>
          </a:p>
        </p:txBody>
      </p:sp>
      <p:sp>
        <p:nvSpPr>
          <p:cNvPr id="36" name="正方形/長方形 35"/>
          <p:cNvSpPr/>
          <p:nvPr/>
        </p:nvSpPr>
        <p:spPr bwMode="auto">
          <a:xfrm>
            <a:off x="2667582" y="5416127"/>
            <a:ext cx="5704507" cy="423428"/>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sz="2000" dirty="0">
                <a:solidFill>
                  <a:schemeClr val="bg1"/>
                </a:solidFill>
              </a:rPr>
              <a:t>Azure</a:t>
            </a:r>
            <a:r>
              <a:rPr kumimoji="0" lang="ja-JP" altLang="en-US" sz="2000" dirty="0" err="1">
                <a:solidFill>
                  <a:schemeClr val="bg1"/>
                </a:solidFill>
              </a:rPr>
              <a:t>での</a:t>
            </a:r>
            <a:r>
              <a:rPr kumimoji="0" lang="en-US" altLang="ja-JP" sz="2000" dirty="0">
                <a:solidFill>
                  <a:schemeClr val="bg1"/>
                </a:solidFill>
              </a:rPr>
              <a:t>OSS</a:t>
            </a:r>
            <a:r>
              <a:rPr kumimoji="0" lang="ja-JP" altLang="en-US" sz="2000" dirty="0">
                <a:solidFill>
                  <a:schemeClr val="bg1"/>
                </a:solidFill>
              </a:rPr>
              <a:t>サポート </a:t>
            </a:r>
            <a:r>
              <a:rPr kumimoji="0" lang="en-US" altLang="ja-JP" sz="2000" dirty="0">
                <a:solidFill>
                  <a:schemeClr val="bg1"/>
                </a:solidFill>
              </a:rPr>
              <a:t>(Hadoop, Docker)</a:t>
            </a:r>
            <a:endParaRPr kumimoji="0" lang="en-US" altLang="ja-JP" sz="2000" dirty="0">
              <a:solidFill>
                <a:schemeClr val="bg1"/>
              </a:solidFill>
              <a:latin typeface="+mn-lt"/>
              <a:ea typeface="+mn-ea"/>
            </a:endParaRPr>
          </a:p>
        </p:txBody>
      </p:sp>
      <p:sp>
        <p:nvSpPr>
          <p:cNvPr id="41" name="正方形/長方形 40"/>
          <p:cNvSpPr/>
          <p:nvPr/>
        </p:nvSpPr>
        <p:spPr bwMode="auto">
          <a:xfrm>
            <a:off x="2667581" y="4411564"/>
            <a:ext cx="5704507" cy="423428"/>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sz="2000" dirty="0">
                <a:solidFill>
                  <a:schemeClr val="bg1"/>
                </a:solidFill>
                <a:latin typeface="+mn-lt"/>
                <a:ea typeface="+mn-ea"/>
              </a:rPr>
              <a:t>Linux</a:t>
            </a:r>
            <a:r>
              <a:rPr kumimoji="0" lang="ja-JP" altLang="en-US" sz="2000" dirty="0">
                <a:solidFill>
                  <a:schemeClr val="bg1"/>
                </a:solidFill>
                <a:latin typeface="+mn-lt"/>
                <a:ea typeface="+mn-ea"/>
              </a:rPr>
              <a:t>との歴史的和解</a:t>
            </a:r>
            <a:endParaRPr kumimoji="0" lang="en-US" altLang="ja-JP" sz="2000" dirty="0">
              <a:solidFill>
                <a:schemeClr val="bg1"/>
              </a:solidFill>
              <a:latin typeface="+mn-lt"/>
              <a:ea typeface="+mn-ea"/>
            </a:endParaRPr>
          </a:p>
        </p:txBody>
      </p:sp>
    </p:spTree>
    <p:extLst>
      <p:ext uri="{BB962C8B-B14F-4D97-AF65-F5344CB8AC3E}">
        <p14:creationId xmlns:p14="http://schemas.microsoft.com/office/powerpoint/2010/main" val="51034935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3065" y="3401393"/>
            <a:ext cx="4638675" cy="98107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67" name="正方形/長方形 10"/>
          <p:cNvSpPr>
            <a:spLocks noChangeArrowheads="1"/>
          </p:cNvSpPr>
          <p:nvPr/>
        </p:nvSpPr>
        <p:spPr bwMode="auto">
          <a:xfrm>
            <a:off x="3735059" y="3829908"/>
            <a:ext cx="1601098" cy="711644"/>
          </a:xfrm>
          <a:prstGeom prst="rect">
            <a:avLst/>
          </a:prstGeom>
          <a:solidFill>
            <a:schemeClr val="accent4">
              <a:lumMod val="60000"/>
              <a:lumOff val="40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rPr>
              <a:t>Windows Phone</a:t>
            </a:r>
          </a:p>
          <a:p>
            <a:pPr algn="ctr">
              <a:spcBef>
                <a:spcPct val="20000"/>
              </a:spcBef>
              <a:defRPr/>
            </a:pPr>
            <a:endParaRPr kumimoji="0" lang="ja-JP" altLang="en-US" sz="1400" dirty="0">
              <a:solidFill>
                <a:schemeClr val="bg1"/>
              </a:solidFill>
              <a:latin typeface="+mn-lt"/>
              <a:ea typeface="+mn-ea"/>
            </a:endParaRPr>
          </a:p>
        </p:txBody>
      </p:sp>
      <p:sp>
        <p:nvSpPr>
          <p:cNvPr id="68" name="正方形/長方形 10"/>
          <p:cNvSpPr>
            <a:spLocks noChangeArrowheads="1"/>
          </p:cNvSpPr>
          <p:nvPr/>
        </p:nvSpPr>
        <p:spPr bwMode="auto">
          <a:xfrm>
            <a:off x="5336156" y="3829818"/>
            <a:ext cx="1112464" cy="722946"/>
          </a:xfrm>
          <a:prstGeom prst="rect">
            <a:avLst/>
          </a:prstGeom>
          <a:solidFill>
            <a:schemeClr val="tx1"/>
          </a:solidFill>
          <a:ln w="38100" algn="ctr">
            <a:noFill/>
            <a:round/>
            <a:headEnd/>
            <a:tailEnd/>
          </a:ln>
        </p:spPr>
        <p:txBody>
          <a:bodyPr anchor="ctr"/>
          <a:lstStyle/>
          <a:p>
            <a:pPr algn="ctr">
              <a:spcBef>
                <a:spcPct val="20000"/>
              </a:spcBef>
              <a:defRPr/>
            </a:pPr>
            <a:r>
              <a:rPr kumimoji="0" lang="en-US" altLang="ja-JP" sz="1400" dirty="0">
                <a:solidFill>
                  <a:schemeClr val="bg1"/>
                </a:solidFill>
              </a:rPr>
              <a:t>Xbox OS</a:t>
            </a:r>
            <a:endParaRPr kumimoji="0" lang="en-US" altLang="ja-JP" sz="1400" dirty="0">
              <a:solidFill>
                <a:schemeClr val="bg1"/>
              </a:solidFill>
              <a:latin typeface="+mn-lt"/>
              <a:ea typeface="+mn-ea"/>
            </a:endParaRPr>
          </a:p>
          <a:p>
            <a:pPr algn="ctr">
              <a:spcBef>
                <a:spcPct val="20000"/>
              </a:spcBef>
              <a:defRPr/>
            </a:pPr>
            <a:endParaRPr kumimoji="0" lang="ja-JP" altLang="en-US" sz="1400" dirty="0">
              <a:solidFill>
                <a:schemeClr val="bg1"/>
              </a:solidFill>
              <a:latin typeface="+mn-lt"/>
              <a:ea typeface="+mn-ea"/>
            </a:endParaRPr>
          </a:p>
        </p:txBody>
      </p:sp>
      <p:sp>
        <p:nvSpPr>
          <p:cNvPr id="77" name="正方形/長方形 10"/>
          <p:cNvSpPr>
            <a:spLocks noChangeArrowheads="1"/>
          </p:cNvSpPr>
          <p:nvPr/>
        </p:nvSpPr>
        <p:spPr bwMode="auto">
          <a:xfrm>
            <a:off x="6448621" y="3829818"/>
            <a:ext cx="851657" cy="722946"/>
          </a:xfrm>
          <a:prstGeom prst="rect">
            <a:avLst/>
          </a:prstGeom>
          <a:solidFill>
            <a:schemeClr val="accent5">
              <a:lumMod val="7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a:t>
            </a:r>
          </a:p>
          <a:p>
            <a:pPr algn="ctr">
              <a:spcBef>
                <a:spcPct val="20000"/>
              </a:spcBef>
              <a:defRPr/>
            </a:pPr>
            <a:endParaRPr kumimoji="0" lang="ja-JP" altLang="en-US" sz="1400" dirty="0">
              <a:solidFill>
                <a:schemeClr val="bg1"/>
              </a:solidFill>
              <a:latin typeface="+mn-lt"/>
              <a:ea typeface="+mn-ea"/>
            </a:endParaRPr>
          </a:p>
        </p:txBody>
      </p:sp>
      <p:sp>
        <p:nvSpPr>
          <p:cNvPr id="47" name="正方形/長方形 46"/>
          <p:cNvSpPr>
            <a:spLocks noChangeArrowheads="1"/>
          </p:cNvSpPr>
          <p:nvPr/>
        </p:nvSpPr>
        <p:spPr bwMode="auto">
          <a:xfrm>
            <a:off x="467556" y="3829907"/>
            <a:ext cx="2132297" cy="717228"/>
          </a:xfrm>
          <a:prstGeom prst="rect">
            <a:avLst/>
          </a:prstGeom>
          <a:solidFill>
            <a:schemeClr val="accent1"/>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Windows</a:t>
            </a:r>
          </a:p>
          <a:p>
            <a:pPr algn="ctr">
              <a:spcBef>
                <a:spcPct val="20000"/>
              </a:spcBef>
              <a:defRPr/>
            </a:pPr>
            <a:endParaRPr kumimoji="0" lang="ja-JP" altLang="en-US" sz="1400" dirty="0">
              <a:solidFill>
                <a:schemeClr val="bg1"/>
              </a:solidFill>
              <a:latin typeface="+mn-lt"/>
              <a:ea typeface="+mn-ea"/>
            </a:endParaRPr>
          </a:p>
        </p:txBody>
      </p:sp>
      <p:sp>
        <p:nvSpPr>
          <p:cNvPr id="48" name="正方形/長方形 10"/>
          <p:cNvSpPr>
            <a:spLocks noChangeArrowheads="1"/>
          </p:cNvSpPr>
          <p:nvPr/>
        </p:nvSpPr>
        <p:spPr bwMode="auto">
          <a:xfrm>
            <a:off x="2599853" y="3829907"/>
            <a:ext cx="1135220" cy="717228"/>
          </a:xfrm>
          <a:prstGeom prst="rect">
            <a:avLst/>
          </a:prstGeom>
          <a:solidFill>
            <a:schemeClr val="accent4"/>
          </a:solidFill>
          <a:ln w="38100" algn="ctr">
            <a:noFill/>
            <a:round/>
            <a:headEnd/>
            <a:tailEnd/>
          </a:ln>
        </p:spPr>
        <p:txBody>
          <a:bodyPr anchor="ctr"/>
          <a:lstStyle/>
          <a:p>
            <a:pPr algn="ctr">
              <a:spcBef>
                <a:spcPct val="20000"/>
              </a:spcBef>
              <a:defRPr/>
            </a:pPr>
            <a:r>
              <a:rPr kumimoji="0" lang="en-US" altLang="ja-JP" sz="1400" dirty="0" err="1">
                <a:solidFill>
                  <a:schemeClr val="bg1"/>
                </a:solidFill>
                <a:latin typeface="+mn-lt"/>
                <a:ea typeface="+mn-ea"/>
              </a:rPr>
              <a:t>WindowsRT</a:t>
            </a:r>
            <a:endParaRPr kumimoji="0" lang="en-US" altLang="ja-JP" sz="1400" dirty="0">
              <a:solidFill>
                <a:schemeClr val="bg1"/>
              </a:solidFill>
              <a:latin typeface="+mn-lt"/>
              <a:ea typeface="+mn-ea"/>
            </a:endParaRPr>
          </a:p>
          <a:p>
            <a:pPr algn="ctr">
              <a:spcBef>
                <a:spcPct val="20000"/>
              </a:spcBef>
              <a:defRPr/>
            </a:pPr>
            <a:endParaRPr kumimoji="0" lang="ja-JP" altLang="en-US" sz="1400" dirty="0">
              <a:solidFill>
                <a:schemeClr val="bg1"/>
              </a:solidFill>
              <a:latin typeface="+mn-lt"/>
              <a:ea typeface="+mn-ea"/>
            </a:endParaRPr>
          </a:p>
        </p:txBody>
      </p:sp>
      <p:sp>
        <p:nvSpPr>
          <p:cNvPr id="66" name="正方形/長方形 10"/>
          <p:cNvSpPr>
            <a:spLocks noChangeArrowheads="1"/>
          </p:cNvSpPr>
          <p:nvPr/>
        </p:nvSpPr>
        <p:spPr bwMode="auto">
          <a:xfrm>
            <a:off x="550379" y="4228803"/>
            <a:ext cx="6657986" cy="220586"/>
          </a:xfrm>
          <a:prstGeom prst="rect">
            <a:avLst/>
          </a:prstGeom>
          <a:solidFill>
            <a:srgbClr val="C00000"/>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Windows Kernel</a:t>
            </a:r>
            <a:endParaRPr kumimoji="0" lang="ja-JP" altLang="en-US" sz="1400" dirty="0">
              <a:solidFill>
                <a:schemeClr val="bg1"/>
              </a:solidFill>
              <a:latin typeface="+mn-lt"/>
              <a:ea typeface="+mn-ea"/>
            </a:endParaRPr>
          </a:p>
        </p:txBody>
      </p:sp>
      <p:sp>
        <p:nvSpPr>
          <p:cNvPr id="88" name="正方形/長方形 10"/>
          <p:cNvSpPr>
            <a:spLocks noChangeArrowheads="1"/>
          </p:cNvSpPr>
          <p:nvPr/>
        </p:nvSpPr>
        <p:spPr bwMode="auto">
          <a:xfrm>
            <a:off x="468049" y="3837437"/>
            <a:ext cx="6832219" cy="716375"/>
          </a:xfrm>
          <a:prstGeom prst="rect">
            <a:avLst/>
          </a:prstGeom>
          <a:solidFill>
            <a:schemeClr val="tx2">
              <a:lumMod val="60000"/>
              <a:lumOff val="40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Windows10</a:t>
            </a:r>
            <a:endParaRPr kumimoji="0" lang="ja-JP" altLang="en-US" sz="1400" dirty="0">
              <a:solidFill>
                <a:schemeClr val="bg1"/>
              </a:solidFill>
              <a:latin typeface="+mn-lt"/>
              <a:ea typeface="+mn-ea"/>
            </a:endParaRPr>
          </a:p>
        </p:txBody>
      </p:sp>
      <p:pic>
        <p:nvPicPr>
          <p:cNvPr id="80"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23337" y="5265874"/>
            <a:ext cx="3619500" cy="126682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pic>
        <p:nvPicPr>
          <p:cNvPr id="8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50622" y="1060430"/>
            <a:ext cx="2857500" cy="1600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4" name="正方形/長方形 3"/>
          <p:cNvSpPr>
            <a:spLocks noChangeArrowheads="1"/>
          </p:cNvSpPr>
          <p:nvPr/>
        </p:nvSpPr>
        <p:spPr bwMode="auto">
          <a:xfrm>
            <a:off x="467556" y="1960623"/>
            <a:ext cx="2920492" cy="357188"/>
          </a:xfrm>
          <a:prstGeom prst="rect">
            <a:avLst/>
          </a:prstGeom>
          <a:solidFill>
            <a:schemeClr val="accent1"/>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Mac OS</a:t>
            </a:r>
            <a:endParaRPr kumimoji="0" lang="ja-JP" altLang="en-US" sz="1400" dirty="0">
              <a:solidFill>
                <a:schemeClr val="bg1"/>
              </a:solidFill>
              <a:latin typeface="+mn-lt"/>
              <a:ea typeface="+mn-ea"/>
            </a:endParaRPr>
          </a:p>
        </p:txBody>
      </p:sp>
      <p:sp>
        <p:nvSpPr>
          <p:cNvPr id="5" name="正方形/長方形 10"/>
          <p:cNvSpPr>
            <a:spLocks noChangeArrowheads="1"/>
          </p:cNvSpPr>
          <p:nvPr/>
        </p:nvSpPr>
        <p:spPr bwMode="auto">
          <a:xfrm>
            <a:off x="3388048" y="1960623"/>
            <a:ext cx="2071263" cy="357188"/>
          </a:xfrm>
          <a:prstGeom prst="rect">
            <a:avLst/>
          </a:prstGeom>
          <a:solidFill>
            <a:schemeClr val="accent4"/>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iOS</a:t>
            </a:r>
            <a:endParaRPr kumimoji="0" lang="ja-JP" altLang="en-US" sz="1400" dirty="0">
              <a:solidFill>
                <a:schemeClr val="bg1"/>
              </a:solidFill>
              <a:latin typeface="+mn-lt"/>
              <a:ea typeface="+mn-ea"/>
            </a:endParaRPr>
          </a:p>
        </p:txBody>
      </p:sp>
      <p:sp>
        <p:nvSpPr>
          <p:cNvPr id="6" name="正方形/長方形 2"/>
          <p:cNvSpPr>
            <a:spLocks noChangeArrowheads="1"/>
          </p:cNvSpPr>
          <p:nvPr/>
        </p:nvSpPr>
        <p:spPr bwMode="auto">
          <a:xfrm>
            <a:off x="467555" y="2317811"/>
            <a:ext cx="2920493" cy="357188"/>
          </a:xfrm>
          <a:prstGeom prst="rect">
            <a:avLst/>
          </a:prstGeom>
          <a:solidFill>
            <a:schemeClr val="accent5"/>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Macintosh</a:t>
            </a:r>
            <a:endParaRPr kumimoji="0" lang="ja-JP" altLang="en-US" sz="1400" dirty="0">
              <a:solidFill>
                <a:schemeClr val="bg1"/>
              </a:solidFill>
              <a:latin typeface="+mn-lt"/>
              <a:ea typeface="+mn-ea"/>
            </a:endParaRPr>
          </a:p>
        </p:txBody>
      </p:sp>
      <p:sp>
        <p:nvSpPr>
          <p:cNvPr id="7" name="正方形/長方形 6"/>
          <p:cNvSpPr>
            <a:spLocks noChangeArrowheads="1"/>
          </p:cNvSpPr>
          <p:nvPr/>
        </p:nvSpPr>
        <p:spPr bwMode="auto">
          <a:xfrm>
            <a:off x="3388048" y="2317811"/>
            <a:ext cx="2071240" cy="357188"/>
          </a:xfrm>
          <a:prstGeom prst="rect">
            <a:avLst/>
          </a:prstGeom>
          <a:solidFill>
            <a:schemeClr val="accent1">
              <a:lumMod val="60000"/>
              <a:lumOff val="40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iPhone/iPad</a:t>
            </a:r>
            <a:endParaRPr kumimoji="0" lang="ja-JP" altLang="en-US" sz="1400" dirty="0">
              <a:solidFill>
                <a:schemeClr val="bg1"/>
              </a:solidFill>
              <a:latin typeface="+mn-lt"/>
              <a:ea typeface="+mn-ea"/>
            </a:endParaRPr>
          </a:p>
        </p:txBody>
      </p:sp>
      <p:sp>
        <p:nvSpPr>
          <p:cNvPr id="8" name="正方形/長方形 10"/>
          <p:cNvSpPr>
            <a:spLocks noChangeArrowheads="1"/>
          </p:cNvSpPr>
          <p:nvPr/>
        </p:nvSpPr>
        <p:spPr bwMode="auto">
          <a:xfrm>
            <a:off x="5459289" y="2312227"/>
            <a:ext cx="1840988" cy="362772"/>
          </a:xfrm>
          <a:prstGeom prst="rect">
            <a:avLst/>
          </a:prstGeom>
          <a:solidFill>
            <a:schemeClr val="accent5">
              <a:lumMod val="60000"/>
              <a:lumOff val="40000"/>
            </a:schemeClr>
          </a:solidFill>
          <a:ln w="38100" algn="ctr">
            <a:noFill/>
            <a:round/>
            <a:headEnd/>
            <a:tailEnd/>
          </a:ln>
        </p:spPr>
        <p:txBody>
          <a:bodyPr anchor="ctr"/>
          <a:lstStyle/>
          <a:p>
            <a:pPr algn="ctr">
              <a:spcBef>
                <a:spcPct val="20000"/>
              </a:spcBef>
              <a:defRPr/>
            </a:pPr>
            <a:r>
              <a:rPr kumimoji="0" lang="en-US" altLang="ja-JP" sz="1400" dirty="0" err="1">
                <a:solidFill>
                  <a:schemeClr val="bg1"/>
                </a:solidFill>
                <a:latin typeface="+mn-lt"/>
                <a:ea typeface="+mn-ea"/>
              </a:rPr>
              <a:t>AppleTV</a:t>
            </a:r>
            <a:endParaRPr kumimoji="0" lang="ja-JP" altLang="en-US" sz="1400" dirty="0">
              <a:solidFill>
                <a:schemeClr val="bg1"/>
              </a:solidFill>
              <a:latin typeface="+mn-lt"/>
              <a:ea typeface="+mn-ea"/>
            </a:endParaRPr>
          </a:p>
        </p:txBody>
      </p:sp>
      <p:sp>
        <p:nvSpPr>
          <p:cNvPr id="46" name="正方形/長方形 10"/>
          <p:cNvSpPr>
            <a:spLocks noChangeArrowheads="1"/>
          </p:cNvSpPr>
          <p:nvPr/>
        </p:nvSpPr>
        <p:spPr bwMode="auto">
          <a:xfrm>
            <a:off x="5459312" y="1960623"/>
            <a:ext cx="1840966" cy="351604"/>
          </a:xfrm>
          <a:prstGeom prst="rect">
            <a:avLst/>
          </a:prstGeom>
          <a:solidFill>
            <a:schemeClr val="accent5">
              <a:lumMod val="75000"/>
            </a:schemeClr>
          </a:solidFill>
          <a:ln w="38100" algn="ctr">
            <a:noFill/>
            <a:round/>
            <a:headEnd/>
            <a:tailEnd/>
          </a:ln>
        </p:spPr>
        <p:txBody>
          <a:bodyPr anchor="ctr"/>
          <a:lstStyle/>
          <a:p>
            <a:pPr algn="ctr">
              <a:spcBef>
                <a:spcPct val="20000"/>
              </a:spcBef>
              <a:defRPr/>
            </a:pPr>
            <a:r>
              <a:rPr kumimoji="0" lang="en-US" altLang="ja-JP" sz="1200" dirty="0" err="1">
                <a:solidFill>
                  <a:schemeClr val="bg1"/>
                </a:solidFill>
              </a:rPr>
              <a:t>AppleTV</a:t>
            </a:r>
            <a:r>
              <a:rPr kumimoji="0" lang="en-US" altLang="ja-JP" sz="1200" dirty="0">
                <a:solidFill>
                  <a:schemeClr val="bg1"/>
                </a:solidFill>
              </a:rPr>
              <a:t> Software (iOS)</a:t>
            </a:r>
            <a:endParaRPr kumimoji="0" lang="ja-JP" altLang="en-US" sz="1200" dirty="0">
              <a:solidFill>
                <a:schemeClr val="bg1"/>
              </a:solidFill>
            </a:endParaRPr>
          </a:p>
        </p:txBody>
      </p:sp>
      <p:sp>
        <p:nvSpPr>
          <p:cNvPr id="51" name="正方形/長方形 10"/>
          <p:cNvSpPr>
            <a:spLocks noChangeArrowheads="1"/>
          </p:cNvSpPr>
          <p:nvPr/>
        </p:nvSpPr>
        <p:spPr bwMode="auto">
          <a:xfrm>
            <a:off x="3735036" y="4541551"/>
            <a:ext cx="1601117" cy="362772"/>
          </a:xfrm>
          <a:prstGeom prst="rect">
            <a:avLst/>
          </a:prstGeom>
          <a:solidFill>
            <a:schemeClr val="accent1">
              <a:lumMod val="7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Smart Phone</a:t>
            </a:r>
            <a:endParaRPr kumimoji="0" lang="ja-JP" altLang="en-US" sz="1400" dirty="0">
              <a:solidFill>
                <a:schemeClr val="bg1"/>
              </a:solidFill>
              <a:latin typeface="+mn-lt"/>
              <a:ea typeface="+mn-ea"/>
            </a:endParaRPr>
          </a:p>
        </p:txBody>
      </p:sp>
      <p:sp>
        <p:nvSpPr>
          <p:cNvPr id="69" name="正方形/長方形 68"/>
          <p:cNvSpPr>
            <a:spLocks noChangeArrowheads="1"/>
          </p:cNvSpPr>
          <p:nvPr/>
        </p:nvSpPr>
        <p:spPr bwMode="auto">
          <a:xfrm>
            <a:off x="5336156" y="4552764"/>
            <a:ext cx="1112451" cy="357188"/>
          </a:xfrm>
          <a:prstGeom prst="rect">
            <a:avLst/>
          </a:prstGeom>
          <a:solidFill>
            <a:schemeClr val="accent5">
              <a:lumMod val="60000"/>
              <a:lumOff val="40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rPr>
              <a:t>Xbox</a:t>
            </a:r>
            <a:endParaRPr kumimoji="0" lang="ja-JP" altLang="en-US" sz="1400" dirty="0">
              <a:solidFill>
                <a:schemeClr val="bg1"/>
              </a:solidFill>
              <a:latin typeface="+mn-lt"/>
              <a:ea typeface="+mn-ea"/>
            </a:endParaRPr>
          </a:p>
        </p:txBody>
      </p:sp>
      <p:sp>
        <p:nvSpPr>
          <p:cNvPr id="78" name="正方形/長方形 77"/>
          <p:cNvSpPr>
            <a:spLocks noChangeArrowheads="1"/>
          </p:cNvSpPr>
          <p:nvPr/>
        </p:nvSpPr>
        <p:spPr bwMode="auto">
          <a:xfrm>
            <a:off x="6448621" y="4552764"/>
            <a:ext cx="851647" cy="357188"/>
          </a:xfrm>
          <a:prstGeom prst="rect">
            <a:avLst/>
          </a:prstGeom>
          <a:solidFill>
            <a:schemeClr val="bg1">
              <a:lumMod val="7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TV</a:t>
            </a:r>
            <a:endParaRPr kumimoji="0" lang="ja-JP" altLang="en-US" sz="1400" dirty="0">
              <a:solidFill>
                <a:schemeClr val="bg1"/>
              </a:solidFill>
              <a:latin typeface="+mn-lt"/>
              <a:ea typeface="+mn-ea"/>
            </a:endParaRPr>
          </a:p>
        </p:txBody>
      </p:sp>
      <p:sp>
        <p:nvSpPr>
          <p:cNvPr id="9" name="下矢印吹き出し 8"/>
          <p:cNvSpPr/>
          <p:nvPr/>
        </p:nvSpPr>
        <p:spPr bwMode="auto">
          <a:xfrm>
            <a:off x="3422342" y="1526864"/>
            <a:ext cx="285749" cy="500063"/>
          </a:xfrm>
          <a:prstGeom prst="downArrowCallout">
            <a:avLst>
              <a:gd name="adj1" fmla="val 50000"/>
              <a:gd name="adj2" fmla="val 25000"/>
              <a:gd name="adj3" fmla="val 34143"/>
              <a:gd name="adj4" fmla="val 82116"/>
            </a:avLst>
          </a:prstGeom>
          <a:solidFill>
            <a:schemeClr val="bg1">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 name="下矢印吹き出し 9"/>
          <p:cNvSpPr/>
          <p:nvPr/>
        </p:nvSpPr>
        <p:spPr bwMode="auto">
          <a:xfrm>
            <a:off x="3779529" y="1526864"/>
            <a:ext cx="285749" cy="500063"/>
          </a:xfrm>
          <a:prstGeom prst="downArrowCallout">
            <a:avLst>
              <a:gd name="adj1" fmla="val 50000"/>
              <a:gd name="adj2" fmla="val 25000"/>
              <a:gd name="adj3" fmla="val 34143"/>
              <a:gd name="adj4" fmla="val 82116"/>
            </a:avLst>
          </a:prstGeom>
          <a:solidFill>
            <a:schemeClr val="bg1">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 name="下矢印吹き出し 10"/>
          <p:cNvSpPr/>
          <p:nvPr/>
        </p:nvSpPr>
        <p:spPr bwMode="auto">
          <a:xfrm>
            <a:off x="1539116" y="1526864"/>
            <a:ext cx="285749" cy="500063"/>
          </a:xfrm>
          <a:prstGeom prst="downArrowCallout">
            <a:avLst>
              <a:gd name="adj1" fmla="val 50000"/>
              <a:gd name="adj2" fmla="val 25000"/>
              <a:gd name="adj3" fmla="val 34143"/>
              <a:gd name="adj4" fmla="val 82116"/>
            </a:avLst>
          </a:prstGeom>
          <a:solidFill>
            <a:schemeClr val="bg1">
              <a:lumMod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4" name="下矢印吹き出し 13"/>
          <p:cNvSpPr/>
          <p:nvPr/>
        </p:nvSpPr>
        <p:spPr bwMode="auto">
          <a:xfrm>
            <a:off x="5544878" y="1526864"/>
            <a:ext cx="285749" cy="500063"/>
          </a:xfrm>
          <a:prstGeom prst="downArrowCallout">
            <a:avLst>
              <a:gd name="adj1" fmla="val 50000"/>
              <a:gd name="adj2" fmla="val 25000"/>
              <a:gd name="adj3" fmla="val 34143"/>
              <a:gd name="adj4" fmla="val 82116"/>
            </a:avLst>
          </a:prstGeom>
          <a:solidFill>
            <a:schemeClr val="bg1">
              <a:lumMod val="6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5" name="下矢印吹き出し 14"/>
          <p:cNvSpPr/>
          <p:nvPr/>
        </p:nvSpPr>
        <p:spPr bwMode="auto">
          <a:xfrm>
            <a:off x="5902065" y="1526864"/>
            <a:ext cx="285749" cy="500063"/>
          </a:xfrm>
          <a:prstGeom prst="downArrowCallout">
            <a:avLst>
              <a:gd name="adj1" fmla="val 50000"/>
              <a:gd name="adj2" fmla="val 25000"/>
              <a:gd name="adj3" fmla="val 34143"/>
              <a:gd name="adj4" fmla="val 82116"/>
            </a:avLst>
          </a:prstGeom>
          <a:solidFill>
            <a:schemeClr val="bg1">
              <a:lumMod val="6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6" name="下矢印吹き出し 15"/>
          <p:cNvSpPr/>
          <p:nvPr/>
        </p:nvSpPr>
        <p:spPr bwMode="auto">
          <a:xfrm>
            <a:off x="467544" y="1526864"/>
            <a:ext cx="285749" cy="500063"/>
          </a:xfrm>
          <a:prstGeom prst="downArrowCallout">
            <a:avLst>
              <a:gd name="adj1" fmla="val 50000"/>
              <a:gd name="adj2" fmla="val 25000"/>
              <a:gd name="adj3" fmla="val 34143"/>
              <a:gd name="adj4" fmla="val 82116"/>
            </a:avLst>
          </a:prstGeom>
          <a:solidFill>
            <a:schemeClr val="tx1">
              <a:lumMod val="50000"/>
              <a:lumOff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7" name="下矢印吹き出し 16"/>
          <p:cNvSpPr/>
          <p:nvPr/>
        </p:nvSpPr>
        <p:spPr bwMode="auto">
          <a:xfrm>
            <a:off x="824731" y="1526864"/>
            <a:ext cx="285749" cy="500063"/>
          </a:xfrm>
          <a:prstGeom prst="downArrowCallout">
            <a:avLst>
              <a:gd name="adj1" fmla="val 50000"/>
              <a:gd name="adj2" fmla="val 25000"/>
              <a:gd name="adj3" fmla="val 34143"/>
              <a:gd name="adj4" fmla="val 82116"/>
            </a:avLst>
          </a:prstGeom>
          <a:solidFill>
            <a:schemeClr val="tx1">
              <a:lumMod val="50000"/>
              <a:lumOff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8" name="下矢印吹き出し 17"/>
          <p:cNvSpPr/>
          <p:nvPr/>
        </p:nvSpPr>
        <p:spPr bwMode="auto">
          <a:xfrm>
            <a:off x="1181918" y="1526864"/>
            <a:ext cx="285749" cy="500063"/>
          </a:xfrm>
          <a:prstGeom prst="downArrowCallout">
            <a:avLst>
              <a:gd name="adj1" fmla="val 50000"/>
              <a:gd name="adj2" fmla="val 25000"/>
              <a:gd name="adj3" fmla="val 34143"/>
              <a:gd name="adj4" fmla="val 82116"/>
            </a:avLst>
          </a:prstGeom>
          <a:solidFill>
            <a:schemeClr val="tx1">
              <a:lumMod val="50000"/>
              <a:lumOff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49" name="正方形/長方形 2"/>
          <p:cNvSpPr>
            <a:spLocks noChangeArrowheads="1"/>
          </p:cNvSpPr>
          <p:nvPr/>
        </p:nvSpPr>
        <p:spPr bwMode="auto">
          <a:xfrm>
            <a:off x="467556" y="4547135"/>
            <a:ext cx="2132298" cy="357188"/>
          </a:xfrm>
          <a:prstGeom prst="rect">
            <a:avLst/>
          </a:prstGeom>
          <a:solidFill>
            <a:schemeClr val="accent5"/>
          </a:solidFill>
          <a:ln w="38100" algn="ctr">
            <a:noFill/>
            <a:round/>
            <a:headEnd/>
            <a:tailEnd/>
          </a:ln>
        </p:spPr>
        <p:txBody>
          <a:bodyPr anchor="ctr"/>
          <a:lstStyle/>
          <a:p>
            <a:pPr algn="ctr">
              <a:spcBef>
                <a:spcPct val="20000"/>
              </a:spcBef>
              <a:defRPr/>
            </a:pPr>
            <a:r>
              <a:rPr kumimoji="0" lang="en-US" altLang="ja-JP" sz="1400" dirty="0">
                <a:solidFill>
                  <a:schemeClr val="bg1"/>
                </a:solidFill>
              </a:rPr>
              <a:t>PC</a:t>
            </a:r>
            <a:endParaRPr kumimoji="0" lang="ja-JP" altLang="en-US" sz="1400" dirty="0">
              <a:solidFill>
                <a:schemeClr val="bg1"/>
              </a:solidFill>
              <a:latin typeface="+mn-lt"/>
              <a:ea typeface="+mn-ea"/>
            </a:endParaRPr>
          </a:p>
        </p:txBody>
      </p:sp>
      <p:sp>
        <p:nvSpPr>
          <p:cNvPr id="50" name="正方形/長方形 49"/>
          <p:cNvSpPr>
            <a:spLocks noChangeArrowheads="1"/>
          </p:cNvSpPr>
          <p:nvPr/>
        </p:nvSpPr>
        <p:spPr bwMode="auto">
          <a:xfrm>
            <a:off x="2599852" y="4547135"/>
            <a:ext cx="1135207" cy="357188"/>
          </a:xfrm>
          <a:prstGeom prst="rect">
            <a:avLst/>
          </a:prstGeom>
          <a:solidFill>
            <a:schemeClr val="accent1">
              <a:lumMod val="60000"/>
              <a:lumOff val="40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ARM Tablet</a:t>
            </a:r>
            <a:endParaRPr kumimoji="0" lang="ja-JP" altLang="en-US" sz="1400" dirty="0">
              <a:solidFill>
                <a:schemeClr val="bg1"/>
              </a:solidFill>
              <a:latin typeface="+mn-lt"/>
              <a:ea typeface="+mn-ea"/>
            </a:endParaRPr>
          </a:p>
        </p:txBody>
      </p:sp>
      <p:sp>
        <p:nvSpPr>
          <p:cNvPr id="57" name="下矢印吹き出し 56"/>
          <p:cNvSpPr/>
          <p:nvPr/>
        </p:nvSpPr>
        <p:spPr bwMode="auto">
          <a:xfrm>
            <a:off x="3820625" y="3404133"/>
            <a:ext cx="285749" cy="500063"/>
          </a:xfrm>
          <a:prstGeom prst="downArrowCallout">
            <a:avLst>
              <a:gd name="adj1" fmla="val 50000"/>
              <a:gd name="adj2" fmla="val 25000"/>
              <a:gd name="adj3" fmla="val 34143"/>
              <a:gd name="adj4" fmla="val 82116"/>
            </a:avLst>
          </a:prstGeom>
          <a:solidFill>
            <a:schemeClr val="bg1">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8" name="下矢印吹き出し 57"/>
          <p:cNvSpPr/>
          <p:nvPr/>
        </p:nvSpPr>
        <p:spPr bwMode="auto">
          <a:xfrm>
            <a:off x="4177812" y="3404133"/>
            <a:ext cx="285749" cy="500063"/>
          </a:xfrm>
          <a:prstGeom prst="downArrowCallout">
            <a:avLst>
              <a:gd name="adj1" fmla="val 50000"/>
              <a:gd name="adj2" fmla="val 25000"/>
              <a:gd name="adj3" fmla="val 34143"/>
              <a:gd name="adj4" fmla="val 82116"/>
            </a:avLst>
          </a:prstGeom>
          <a:solidFill>
            <a:schemeClr val="bg1">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70" name="下矢印吹き出し 69"/>
          <p:cNvSpPr/>
          <p:nvPr/>
        </p:nvSpPr>
        <p:spPr bwMode="auto">
          <a:xfrm>
            <a:off x="5370450" y="3409762"/>
            <a:ext cx="285749" cy="500063"/>
          </a:xfrm>
          <a:prstGeom prst="downArrowCallout">
            <a:avLst>
              <a:gd name="adj1" fmla="val 50000"/>
              <a:gd name="adj2" fmla="val 25000"/>
              <a:gd name="adj3" fmla="val 34143"/>
              <a:gd name="adj4" fmla="val 82116"/>
            </a:avLst>
          </a:prstGeom>
          <a:solidFill>
            <a:schemeClr val="tx1">
              <a:lumMod val="50000"/>
              <a:lumOff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71" name="下矢印吹き出し 70"/>
          <p:cNvSpPr/>
          <p:nvPr/>
        </p:nvSpPr>
        <p:spPr bwMode="auto">
          <a:xfrm>
            <a:off x="5727637" y="3409762"/>
            <a:ext cx="285749" cy="500063"/>
          </a:xfrm>
          <a:prstGeom prst="downArrowCallout">
            <a:avLst>
              <a:gd name="adj1" fmla="val 50000"/>
              <a:gd name="adj2" fmla="val 25000"/>
              <a:gd name="adj3" fmla="val 34143"/>
              <a:gd name="adj4" fmla="val 82116"/>
            </a:avLst>
          </a:prstGeom>
          <a:solidFill>
            <a:schemeClr val="bg1">
              <a:lumMod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79" name="下矢印吹き出し 78"/>
          <p:cNvSpPr/>
          <p:nvPr/>
        </p:nvSpPr>
        <p:spPr bwMode="auto">
          <a:xfrm>
            <a:off x="6482914" y="3409762"/>
            <a:ext cx="285749" cy="500063"/>
          </a:xfrm>
          <a:prstGeom prst="downArrowCallout">
            <a:avLst>
              <a:gd name="adj1" fmla="val 50000"/>
              <a:gd name="adj2" fmla="val 25000"/>
              <a:gd name="adj3" fmla="val 34143"/>
              <a:gd name="adj4" fmla="val 82116"/>
            </a:avLst>
          </a:prstGeom>
          <a:solidFill>
            <a:schemeClr val="bg1">
              <a:lumMod val="6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2" name="下矢印吹き出し 51"/>
          <p:cNvSpPr/>
          <p:nvPr/>
        </p:nvSpPr>
        <p:spPr bwMode="auto">
          <a:xfrm>
            <a:off x="2634146" y="3404133"/>
            <a:ext cx="285749" cy="500063"/>
          </a:xfrm>
          <a:prstGeom prst="downArrowCallout">
            <a:avLst>
              <a:gd name="adj1" fmla="val 50000"/>
              <a:gd name="adj2" fmla="val 25000"/>
              <a:gd name="adj3" fmla="val 34143"/>
              <a:gd name="adj4" fmla="val 82116"/>
            </a:avLst>
          </a:prstGeom>
          <a:solidFill>
            <a:schemeClr val="bg1">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3" name="下矢印吹き出し 52"/>
          <p:cNvSpPr/>
          <p:nvPr/>
        </p:nvSpPr>
        <p:spPr bwMode="auto">
          <a:xfrm>
            <a:off x="2991333" y="3404133"/>
            <a:ext cx="285749" cy="500063"/>
          </a:xfrm>
          <a:prstGeom prst="downArrowCallout">
            <a:avLst>
              <a:gd name="adj1" fmla="val 50000"/>
              <a:gd name="adj2" fmla="val 25000"/>
              <a:gd name="adj3" fmla="val 34143"/>
              <a:gd name="adj4" fmla="val 82116"/>
            </a:avLst>
          </a:prstGeom>
          <a:solidFill>
            <a:schemeClr val="bg1">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4" name="下矢印吹き出し 53"/>
          <p:cNvSpPr/>
          <p:nvPr/>
        </p:nvSpPr>
        <p:spPr bwMode="auto">
          <a:xfrm>
            <a:off x="1539116" y="3404133"/>
            <a:ext cx="285749" cy="500063"/>
          </a:xfrm>
          <a:prstGeom prst="downArrowCallout">
            <a:avLst>
              <a:gd name="adj1" fmla="val 50000"/>
              <a:gd name="adj2" fmla="val 25000"/>
              <a:gd name="adj3" fmla="val 34143"/>
              <a:gd name="adj4" fmla="val 82116"/>
            </a:avLst>
          </a:prstGeom>
          <a:solidFill>
            <a:schemeClr val="bg1">
              <a:lumMod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9" name="下矢印吹き出し 58"/>
          <p:cNvSpPr/>
          <p:nvPr/>
        </p:nvSpPr>
        <p:spPr bwMode="auto">
          <a:xfrm>
            <a:off x="467544" y="3404133"/>
            <a:ext cx="285749" cy="500063"/>
          </a:xfrm>
          <a:prstGeom prst="downArrowCallout">
            <a:avLst>
              <a:gd name="adj1" fmla="val 50000"/>
              <a:gd name="adj2" fmla="val 25000"/>
              <a:gd name="adj3" fmla="val 34143"/>
              <a:gd name="adj4" fmla="val 82116"/>
            </a:avLst>
          </a:prstGeom>
          <a:solidFill>
            <a:schemeClr val="tx1">
              <a:lumMod val="50000"/>
              <a:lumOff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0" name="下矢印吹き出し 59"/>
          <p:cNvSpPr/>
          <p:nvPr/>
        </p:nvSpPr>
        <p:spPr bwMode="auto">
          <a:xfrm>
            <a:off x="824731" y="3404133"/>
            <a:ext cx="285749" cy="500063"/>
          </a:xfrm>
          <a:prstGeom prst="downArrowCallout">
            <a:avLst>
              <a:gd name="adj1" fmla="val 50000"/>
              <a:gd name="adj2" fmla="val 25000"/>
              <a:gd name="adj3" fmla="val 34143"/>
              <a:gd name="adj4" fmla="val 82116"/>
            </a:avLst>
          </a:prstGeom>
          <a:solidFill>
            <a:schemeClr val="tx1">
              <a:lumMod val="50000"/>
              <a:lumOff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1" name="下矢印吹き出し 60"/>
          <p:cNvSpPr/>
          <p:nvPr/>
        </p:nvSpPr>
        <p:spPr bwMode="auto">
          <a:xfrm>
            <a:off x="1181918" y="3404133"/>
            <a:ext cx="285749" cy="500063"/>
          </a:xfrm>
          <a:prstGeom prst="downArrowCallout">
            <a:avLst>
              <a:gd name="adj1" fmla="val 50000"/>
              <a:gd name="adj2" fmla="val 25000"/>
              <a:gd name="adj3" fmla="val 34143"/>
              <a:gd name="adj4" fmla="val 82116"/>
            </a:avLst>
          </a:prstGeom>
          <a:solidFill>
            <a:schemeClr val="tx1">
              <a:lumMod val="50000"/>
              <a:lumOff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89" name="正方形/長方形 88"/>
          <p:cNvSpPr>
            <a:spLocks noChangeArrowheads="1"/>
          </p:cNvSpPr>
          <p:nvPr/>
        </p:nvSpPr>
        <p:spPr bwMode="auto">
          <a:xfrm>
            <a:off x="467556" y="5720693"/>
            <a:ext cx="6832722" cy="357188"/>
          </a:xfrm>
          <a:prstGeom prst="rect">
            <a:avLst/>
          </a:prstGeom>
          <a:solidFill>
            <a:schemeClr val="accent6">
              <a:lumMod val="60000"/>
              <a:lumOff val="40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Chrome</a:t>
            </a:r>
            <a:endParaRPr kumimoji="0" lang="ja-JP" altLang="en-US" sz="1400" dirty="0">
              <a:solidFill>
                <a:schemeClr val="bg1"/>
              </a:solidFill>
              <a:latin typeface="+mn-lt"/>
              <a:ea typeface="+mn-ea"/>
            </a:endParaRPr>
          </a:p>
        </p:txBody>
      </p:sp>
      <p:sp>
        <p:nvSpPr>
          <p:cNvPr id="91" name="正方形/長方形 2"/>
          <p:cNvSpPr>
            <a:spLocks noChangeArrowheads="1"/>
          </p:cNvSpPr>
          <p:nvPr/>
        </p:nvSpPr>
        <p:spPr bwMode="auto">
          <a:xfrm>
            <a:off x="467555" y="6077881"/>
            <a:ext cx="2920493" cy="357188"/>
          </a:xfrm>
          <a:prstGeom prst="rect">
            <a:avLst/>
          </a:prstGeom>
          <a:solidFill>
            <a:schemeClr val="accent5"/>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Windows/Mac/Linux</a:t>
            </a:r>
            <a:endParaRPr kumimoji="0" lang="ja-JP" altLang="en-US" sz="1400" dirty="0">
              <a:solidFill>
                <a:schemeClr val="bg1"/>
              </a:solidFill>
              <a:latin typeface="+mn-lt"/>
              <a:ea typeface="+mn-ea"/>
            </a:endParaRPr>
          </a:p>
        </p:txBody>
      </p:sp>
      <p:sp>
        <p:nvSpPr>
          <p:cNvPr id="92" name="正方形/長方形 91"/>
          <p:cNvSpPr>
            <a:spLocks noChangeArrowheads="1"/>
          </p:cNvSpPr>
          <p:nvPr/>
        </p:nvSpPr>
        <p:spPr bwMode="auto">
          <a:xfrm>
            <a:off x="3388048" y="6077881"/>
            <a:ext cx="2071240" cy="357188"/>
          </a:xfrm>
          <a:prstGeom prst="rect">
            <a:avLst/>
          </a:prstGeom>
          <a:solidFill>
            <a:schemeClr val="accent1">
              <a:lumMod val="60000"/>
              <a:lumOff val="40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Android</a:t>
            </a:r>
            <a:endParaRPr kumimoji="0" lang="ja-JP" altLang="en-US" sz="1400" dirty="0">
              <a:solidFill>
                <a:schemeClr val="bg1"/>
              </a:solidFill>
              <a:latin typeface="+mn-lt"/>
              <a:ea typeface="+mn-ea"/>
            </a:endParaRPr>
          </a:p>
        </p:txBody>
      </p:sp>
      <p:sp>
        <p:nvSpPr>
          <p:cNvPr id="93" name="正方形/長方形 10"/>
          <p:cNvSpPr>
            <a:spLocks noChangeArrowheads="1"/>
          </p:cNvSpPr>
          <p:nvPr/>
        </p:nvSpPr>
        <p:spPr bwMode="auto">
          <a:xfrm>
            <a:off x="5459289" y="6072297"/>
            <a:ext cx="1840988" cy="362772"/>
          </a:xfrm>
          <a:prstGeom prst="rect">
            <a:avLst/>
          </a:prstGeom>
          <a:solidFill>
            <a:schemeClr val="accent5">
              <a:lumMod val="60000"/>
              <a:lumOff val="40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Chromebook</a:t>
            </a:r>
            <a:endParaRPr kumimoji="0" lang="ja-JP" altLang="en-US" sz="1400" dirty="0">
              <a:solidFill>
                <a:schemeClr val="bg1"/>
              </a:solidFill>
              <a:latin typeface="+mn-lt"/>
              <a:ea typeface="+mn-ea"/>
            </a:endParaRPr>
          </a:p>
        </p:txBody>
      </p:sp>
      <p:sp>
        <p:nvSpPr>
          <p:cNvPr id="96" name="下矢印吹き出し 95"/>
          <p:cNvSpPr/>
          <p:nvPr/>
        </p:nvSpPr>
        <p:spPr bwMode="auto">
          <a:xfrm>
            <a:off x="1539116"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97" name="下矢印吹き出し 96"/>
          <p:cNvSpPr/>
          <p:nvPr/>
        </p:nvSpPr>
        <p:spPr bwMode="auto">
          <a:xfrm>
            <a:off x="1896302"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98" name="下矢印吹き出し 97"/>
          <p:cNvSpPr/>
          <p:nvPr/>
        </p:nvSpPr>
        <p:spPr bwMode="auto">
          <a:xfrm>
            <a:off x="2253489"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1" name="下矢印吹き出し 100"/>
          <p:cNvSpPr/>
          <p:nvPr/>
        </p:nvSpPr>
        <p:spPr bwMode="auto">
          <a:xfrm>
            <a:off x="467544"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2" name="下矢印吹き出し 101"/>
          <p:cNvSpPr/>
          <p:nvPr/>
        </p:nvSpPr>
        <p:spPr bwMode="auto">
          <a:xfrm>
            <a:off x="824731"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3" name="下矢印吹き出し 102"/>
          <p:cNvSpPr/>
          <p:nvPr/>
        </p:nvSpPr>
        <p:spPr bwMode="auto">
          <a:xfrm>
            <a:off x="1181918"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2" name="テキスト ボックス 1"/>
          <p:cNvSpPr txBox="1"/>
          <p:nvPr/>
        </p:nvSpPr>
        <p:spPr>
          <a:xfrm>
            <a:off x="731064" y="1661479"/>
            <a:ext cx="809837" cy="230832"/>
          </a:xfrm>
          <a:prstGeom prst="rect">
            <a:avLst/>
          </a:prstGeom>
          <a:solidFill>
            <a:srgbClr val="FFFFFF">
              <a:alpha val="50196"/>
            </a:srgbClr>
          </a:solidFill>
        </p:spPr>
        <p:txBody>
          <a:bodyPr wrap="none" rtlCol="0">
            <a:spAutoFit/>
          </a:bodyPr>
          <a:lstStyle/>
          <a:p>
            <a:pPr algn="ctr"/>
            <a:r>
              <a:rPr kumimoji="1" lang="en-US" altLang="ja-JP" sz="900" dirty="0" err="1"/>
              <a:t>MacOS</a:t>
            </a:r>
            <a:r>
              <a:rPr kumimoji="1" lang="ja-JP" altLang="en-US" sz="900" dirty="0"/>
              <a:t>アプリ</a:t>
            </a:r>
          </a:p>
        </p:txBody>
      </p:sp>
      <p:sp>
        <p:nvSpPr>
          <p:cNvPr id="90" name="テキスト ボックス 89"/>
          <p:cNvSpPr txBox="1"/>
          <p:nvPr/>
        </p:nvSpPr>
        <p:spPr>
          <a:xfrm>
            <a:off x="3426074" y="1661479"/>
            <a:ext cx="635110" cy="230832"/>
          </a:xfrm>
          <a:prstGeom prst="rect">
            <a:avLst/>
          </a:prstGeom>
          <a:solidFill>
            <a:srgbClr val="FFFFFF">
              <a:alpha val="50196"/>
            </a:srgbClr>
          </a:solidFill>
        </p:spPr>
        <p:txBody>
          <a:bodyPr wrap="none" rtlCol="0">
            <a:spAutoFit/>
          </a:bodyPr>
          <a:lstStyle/>
          <a:p>
            <a:pPr algn="ctr"/>
            <a:r>
              <a:rPr kumimoji="1" lang="en-US" altLang="ja-JP" sz="900" dirty="0"/>
              <a:t>iOS</a:t>
            </a:r>
            <a:r>
              <a:rPr kumimoji="1" lang="ja-JP" altLang="en-US" sz="900" dirty="0"/>
              <a:t>アプリ</a:t>
            </a:r>
          </a:p>
        </p:txBody>
      </p:sp>
      <p:sp>
        <p:nvSpPr>
          <p:cNvPr id="108" name="テキスト ボックス 107"/>
          <p:cNvSpPr txBox="1"/>
          <p:nvPr/>
        </p:nvSpPr>
        <p:spPr>
          <a:xfrm>
            <a:off x="5570590" y="1661479"/>
            <a:ext cx="599844" cy="230832"/>
          </a:xfrm>
          <a:prstGeom prst="rect">
            <a:avLst/>
          </a:prstGeom>
          <a:solidFill>
            <a:srgbClr val="FFFFFF">
              <a:alpha val="50196"/>
            </a:srgbClr>
          </a:solidFill>
        </p:spPr>
        <p:txBody>
          <a:bodyPr wrap="none" rtlCol="0">
            <a:spAutoFit/>
          </a:bodyPr>
          <a:lstStyle/>
          <a:p>
            <a:pPr algn="ctr"/>
            <a:r>
              <a:rPr kumimoji="1" lang="en-US" altLang="ja-JP" sz="900" dirty="0"/>
              <a:t>TV</a:t>
            </a:r>
            <a:r>
              <a:rPr kumimoji="1" lang="ja-JP" altLang="en-US" sz="900" dirty="0"/>
              <a:t>アプリ</a:t>
            </a:r>
          </a:p>
        </p:txBody>
      </p:sp>
      <p:sp>
        <p:nvSpPr>
          <p:cNvPr id="109" name="テキスト ボックス 108"/>
          <p:cNvSpPr txBox="1"/>
          <p:nvPr/>
        </p:nvSpPr>
        <p:spPr>
          <a:xfrm>
            <a:off x="677362" y="3544377"/>
            <a:ext cx="917239" cy="230832"/>
          </a:xfrm>
          <a:prstGeom prst="rect">
            <a:avLst/>
          </a:prstGeom>
          <a:solidFill>
            <a:srgbClr val="FFFFFF">
              <a:alpha val="50196"/>
            </a:srgbClr>
          </a:solidFill>
        </p:spPr>
        <p:txBody>
          <a:bodyPr wrap="none" rtlCol="0">
            <a:spAutoFit/>
          </a:bodyPr>
          <a:lstStyle/>
          <a:p>
            <a:pPr algn="ctr"/>
            <a:r>
              <a:rPr lang="en-US" altLang="ja-JP" sz="900" dirty="0"/>
              <a:t>Windows</a:t>
            </a:r>
            <a:r>
              <a:rPr kumimoji="1" lang="ja-JP" altLang="en-US" sz="900" dirty="0"/>
              <a:t>アプリ</a:t>
            </a:r>
          </a:p>
        </p:txBody>
      </p:sp>
      <p:sp>
        <p:nvSpPr>
          <p:cNvPr id="110" name="テキスト ボックス 109"/>
          <p:cNvSpPr txBox="1"/>
          <p:nvPr/>
        </p:nvSpPr>
        <p:spPr>
          <a:xfrm>
            <a:off x="2653381" y="3538748"/>
            <a:ext cx="596638" cy="230832"/>
          </a:xfrm>
          <a:prstGeom prst="rect">
            <a:avLst/>
          </a:prstGeom>
          <a:solidFill>
            <a:srgbClr val="FFFFFF">
              <a:alpha val="50196"/>
            </a:srgbClr>
          </a:solidFill>
        </p:spPr>
        <p:txBody>
          <a:bodyPr wrap="none" rtlCol="0">
            <a:spAutoFit/>
          </a:bodyPr>
          <a:lstStyle/>
          <a:p>
            <a:pPr algn="ctr"/>
            <a:r>
              <a:rPr lang="en-US" altLang="ja-JP" sz="900" dirty="0"/>
              <a:t>RT</a:t>
            </a:r>
            <a:r>
              <a:rPr kumimoji="1" lang="ja-JP" altLang="en-US" sz="900" dirty="0"/>
              <a:t>アプリ</a:t>
            </a:r>
          </a:p>
        </p:txBody>
      </p:sp>
      <p:sp>
        <p:nvSpPr>
          <p:cNvPr id="111" name="テキスト ボックス 110"/>
          <p:cNvSpPr txBox="1"/>
          <p:nvPr/>
        </p:nvSpPr>
        <p:spPr>
          <a:xfrm>
            <a:off x="3828609" y="3538748"/>
            <a:ext cx="639920" cy="230832"/>
          </a:xfrm>
          <a:prstGeom prst="rect">
            <a:avLst/>
          </a:prstGeom>
          <a:solidFill>
            <a:srgbClr val="FFFFFF">
              <a:alpha val="50196"/>
            </a:srgbClr>
          </a:solidFill>
        </p:spPr>
        <p:txBody>
          <a:bodyPr wrap="none" rtlCol="0">
            <a:spAutoFit/>
          </a:bodyPr>
          <a:lstStyle/>
          <a:p>
            <a:pPr algn="ctr"/>
            <a:r>
              <a:rPr kumimoji="1" lang="en-US" altLang="ja-JP" sz="900" dirty="0"/>
              <a:t>WP</a:t>
            </a:r>
            <a:r>
              <a:rPr kumimoji="1" lang="ja-JP" altLang="en-US" sz="900" dirty="0"/>
              <a:t>アプリ</a:t>
            </a:r>
          </a:p>
        </p:txBody>
      </p:sp>
      <p:sp>
        <p:nvSpPr>
          <p:cNvPr id="113" name="テキスト ボックス 112"/>
          <p:cNvSpPr txBox="1"/>
          <p:nvPr/>
        </p:nvSpPr>
        <p:spPr>
          <a:xfrm>
            <a:off x="878378" y="5417847"/>
            <a:ext cx="1265090" cy="230832"/>
          </a:xfrm>
          <a:prstGeom prst="rect">
            <a:avLst/>
          </a:prstGeom>
          <a:solidFill>
            <a:srgbClr val="FFFFFF">
              <a:alpha val="50196"/>
            </a:srgbClr>
          </a:solidFill>
        </p:spPr>
        <p:txBody>
          <a:bodyPr wrap="none" rtlCol="0">
            <a:spAutoFit/>
          </a:bodyPr>
          <a:lstStyle/>
          <a:p>
            <a:pPr algn="ctr"/>
            <a:r>
              <a:rPr lang="en-US" altLang="ja-JP" sz="900" dirty="0"/>
              <a:t>Web</a:t>
            </a:r>
            <a:r>
              <a:rPr lang="ja-JP" altLang="en-US" sz="900" dirty="0"/>
              <a:t>サービス </a:t>
            </a:r>
            <a:r>
              <a:rPr lang="en-US" altLang="ja-JP" sz="900" dirty="0"/>
              <a:t>(HTML5)</a:t>
            </a:r>
            <a:endParaRPr kumimoji="1" lang="ja-JP" altLang="en-US" sz="900" dirty="0"/>
          </a:p>
        </p:txBody>
      </p:sp>
      <p:grpSp>
        <p:nvGrpSpPr>
          <p:cNvPr id="33" name="グループ化 32"/>
          <p:cNvGrpSpPr/>
          <p:nvPr/>
        </p:nvGrpSpPr>
        <p:grpSpPr>
          <a:xfrm>
            <a:off x="467544" y="3106390"/>
            <a:ext cx="6832724" cy="803626"/>
            <a:chOff x="467544" y="3106390"/>
            <a:chExt cx="6832724" cy="803626"/>
          </a:xfrm>
        </p:grpSpPr>
        <p:sp>
          <p:nvSpPr>
            <p:cNvPr id="114" name="下矢印吹き出し 113"/>
            <p:cNvSpPr/>
            <p:nvPr/>
          </p:nvSpPr>
          <p:spPr bwMode="auto">
            <a:xfrm>
              <a:off x="1900765" y="3409762"/>
              <a:ext cx="285749" cy="500063"/>
            </a:xfrm>
            <a:prstGeom prst="downArrowCallout">
              <a:avLst>
                <a:gd name="adj1" fmla="val 50000"/>
                <a:gd name="adj2" fmla="val 25000"/>
                <a:gd name="adj3" fmla="val 34143"/>
                <a:gd name="adj4" fmla="val 82116"/>
              </a:avLst>
            </a:prstGeom>
            <a:solidFill>
              <a:schemeClr val="accent2"/>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5" name="下矢印吹き出し 114"/>
            <p:cNvSpPr/>
            <p:nvPr/>
          </p:nvSpPr>
          <p:spPr bwMode="auto">
            <a:xfrm>
              <a:off x="3350126" y="3409953"/>
              <a:ext cx="285749" cy="500063"/>
            </a:xfrm>
            <a:prstGeom prst="downArrowCallout">
              <a:avLst>
                <a:gd name="adj1" fmla="val 50000"/>
                <a:gd name="adj2" fmla="val 25000"/>
                <a:gd name="adj3" fmla="val 34143"/>
                <a:gd name="adj4" fmla="val 82116"/>
              </a:avLst>
            </a:prstGeom>
            <a:solidFill>
              <a:schemeClr val="accent2"/>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6" name="下矢印吹き出し 115"/>
            <p:cNvSpPr/>
            <p:nvPr/>
          </p:nvSpPr>
          <p:spPr bwMode="auto">
            <a:xfrm>
              <a:off x="4534155" y="3404132"/>
              <a:ext cx="285749" cy="500063"/>
            </a:xfrm>
            <a:prstGeom prst="downArrowCallout">
              <a:avLst>
                <a:gd name="adj1" fmla="val 50000"/>
                <a:gd name="adj2" fmla="val 25000"/>
                <a:gd name="adj3" fmla="val 34143"/>
                <a:gd name="adj4" fmla="val 82116"/>
              </a:avLst>
            </a:prstGeom>
            <a:solidFill>
              <a:schemeClr val="accent2"/>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7" name="下矢印吹き出し 116"/>
            <p:cNvSpPr/>
            <p:nvPr/>
          </p:nvSpPr>
          <p:spPr bwMode="auto">
            <a:xfrm>
              <a:off x="6083462" y="3404131"/>
              <a:ext cx="285749" cy="500063"/>
            </a:xfrm>
            <a:prstGeom prst="downArrowCallout">
              <a:avLst>
                <a:gd name="adj1" fmla="val 50000"/>
                <a:gd name="adj2" fmla="val 25000"/>
                <a:gd name="adj3" fmla="val 34143"/>
                <a:gd name="adj4" fmla="val 82116"/>
              </a:avLst>
            </a:prstGeom>
            <a:solidFill>
              <a:schemeClr val="accent2"/>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8" name="下矢印吹き出し 117"/>
            <p:cNvSpPr/>
            <p:nvPr/>
          </p:nvSpPr>
          <p:spPr bwMode="auto">
            <a:xfrm>
              <a:off x="6863872" y="3409953"/>
              <a:ext cx="285749" cy="500063"/>
            </a:xfrm>
            <a:prstGeom prst="downArrowCallout">
              <a:avLst>
                <a:gd name="adj1" fmla="val 50000"/>
                <a:gd name="adj2" fmla="val 25000"/>
                <a:gd name="adj3" fmla="val 34143"/>
                <a:gd name="adj4" fmla="val 82116"/>
              </a:avLst>
            </a:prstGeom>
            <a:solidFill>
              <a:schemeClr val="accent2"/>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cxnSp>
          <p:nvCxnSpPr>
            <p:cNvPr id="119" name="直線コネクタ 118"/>
            <p:cNvCxnSpPr/>
            <p:nvPr/>
          </p:nvCxnSpPr>
          <p:spPr>
            <a:xfrm flipH="1" flipV="1">
              <a:off x="2043639" y="3280206"/>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p:cNvCxnSpPr/>
            <p:nvPr/>
          </p:nvCxnSpPr>
          <p:spPr>
            <a:xfrm flipH="1" flipV="1">
              <a:off x="3503572" y="3263158"/>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2" name="直線コネクタ 121"/>
            <p:cNvCxnSpPr/>
            <p:nvPr/>
          </p:nvCxnSpPr>
          <p:spPr>
            <a:xfrm flipH="1" flipV="1">
              <a:off x="4673909" y="3263158"/>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p:cNvCxnSpPr/>
            <p:nvPr/>
          </p:nvCxnSpPr>
          <p:spPr>
            <a:xfrm flipH="1" flipV="1">
              <a:off x="6226335" y="3326976"/>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直線コネクタ 123"/>
            <p:cNvCxnSpPr/>
            <p:nvPr/>
          </p:nvCxnSpPr>
          <p:spPr>
            <a:xfrm flipH="1" flipV="1">
              <a:off x="7006745" y="325492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1" name="正方形/長方形 10"/>
            <p:cNvSpPr>
              <a:spLocks noChangeArrowheads="1"/>
            </p:cNvSpPr>
            <p:nvPr/>
          </p:nvSpPr>
          <p:spPr bwMode="auto">
            <a:xfrm>
              <a:off x="467544" y="3106390"/>
              <a:ext cx="6832724" cy="220586"/>
            </a:xfrm>
            <a:prstGeom prst="rect">
              <a:avLst/>
            </a:prstGeom>
            <a:solidFill>
              <a:schemeClr val="accent2"/>
            </a:solidFill>
            <a:ln w="38100" algn="ctr">
              <a:noFill/>
              <a:round/>
              <a:headEnd/>
              <a:tailEnd/>
            </a:ln>
          </p:spPr>
          <p:txBody>
            <a:bodyPr anchor="ctr"/>
            <a:lstStyle/>
            <a:p>
              <a:pPr algn="ctr">
                <a:spcBef>
                  <a:spcPct val="20000"/>
                </a:spcBef>
                <a:defRPr/>
              </a:pPr>
              <a:r>
                <a:rPr kumimoji="0" lang="ja-JP" altLang="en-US" sz="1400" dirty="0">
                  <a:solidFill>
                    <a:schemeClr val="bg1"/>
                  </a:solidFill>
                  <a:latin typeface="+mn-lt"/>
                  <a:ea typeface="+mn-ea"/>
                </a:rPr>
                <a:t>ユニバーサル</a:t>
              </a:r>
              <a:r>
                <a:rPr kumimoji="0" lang="en-US" altLang="ja-JP" sz="1400" dirty="0">
                  <a:solidFill>
                    <a:schemeClr val="bg1"/>
                  </a:solidFill>
                  <a:latin typeface="+mn-lt"/>
                  <a:ea typeface="+mn-ea"/>
                </a:rPr>
                <a:t>Windows</a:t>
              </a:r>
              <a:r>
                <a:rPr kumimoji="0" lang="ja-JP" altLang="en-US" sz="1400" dirty="0">
                  <a:solidFill>
                    <a:schemeClr val="bg1"/>
                  </a:solidFill>
                  <a:latin typeface="+mn-lt"/>
                  <a:ea typeface="+mn-ea"/>
                </a:rPr>
                <a:t>アプリ</a:t>
              </a:r>
            </a:p>
          </p:txBody>
        </p:sp>
      </p:grpSp>
      <p:sp>
        <p:nvSpPr>
          <p:cNvPr id="30" name="タイトル 29"/>
          <p:cNvSpPr>
            <a:spLocks noGrp="1"/>
          </p:cNvSpPr>
          <p:nvPr>
            <p:ph type="title"/>
          </p:nvPr>
        </p:nvSpPr>
        <p:spPr/>
        <p:txBody>
          <a:bodyPr/>
          <a:lstStyle/>
          <a:p>
            <a:r>
              <a:rPr lang="ja-JP" altLang="en-US" dirty="0"/>
              <a:t>各社が目指すクライアントプラットフォーム</a:t>
            </a:r>
            <a:endParaRPr kumimoji="1" lang="ja-JP" altLang="en-US" dirty="0"/>
          </a:p>
        </p:txBody>
      </p:sp>
      <p:grpSp>
        <p:nvGrpSpPr>
          <p:cNvPr id="32" name="グループ化 31"/>
          <p:cNvGrpSpPr/>
          <p:nvPr/>
        </p:nvGrpSpPr>
        <p:grpSpPr>
          <a:xfrm>
            <a:off x="467544" y="1154846"/>
            <a:ext cx="6832724" cy="378846"/>
            <a:chOff x="467544" y="1154846"/>
            <a:chExt cx="6832724" cy="378846"/>
          </a:xfrm>
        </p:grpSpPr>
        <p:sp>
          <p:nvSpPr>
            <p:cNvPr id="45" name="正方形/長方形 10"/>
            <p:cNvSpPr>
              <a:spLocks noChangeArrowheads="1"/>
            </p:cNvSpPr>
            <p:nvPr/>
          </p:nvSpPr>
          <p:spPr bwMode="auto">
            <a:xfrm>
              <a:off x="467544" y="1154846"/>
              <a:ext cx="6832724" cy="220586"/>
            </a:xfrm>
            <a:prstGeom prst="rect">
              <a:avLst/>
            </a:prstGeom>
            <a:solidFill>
              <a:schemeClr val="accent2"/>
            </a:solidFill>
            <a:ln w="38100" algn="ctr">
              <a:noFill/>
              <a:round/>
              <a:headEnd/>
              <a:tailEnd/>
            </a:ln>
          </p:spPr>
          <p:txBody>
            <a:bodyPr anchor="ctr"/>
            <a:lstStyle/>
            <a:p>
              <a:pPr algn="ctr">
                <a:spcBef>
                  <a:spcPct val="20000"/>
                </a:spcBef>
                <a:defRPr/>
              </a:pPr>
              <a:r>
                <a:rPr kumimoji="0" lang="en-US" altLang="ja-JP" sz="1400" dirty="0">
                  <a:solidFill>
                    <a:schemeClr val="bg1"/>
                  </a:solidFill>
                </a:rPr>
                <a:t>Continuity</a:t>
              </a:r>
              <a:endParaRPr kumimoji="0" lang="ja-JP" altLang="en-US" sz="1400" dirty="0">
                <a:solidFill>
                  <a:schemeClr val="bg1"/>
                </a:solidFill>
                <a:latin typeface="+mn-lt"/>
                <a:ea typeface="+mn-ea"/>
              </a:endParaRPr>
            </a:p>
          </p:txBody>
        </p:sp>
        <p:cxnSp>
          <p:nvCxnSpPr>
            <p:cNvPr id="3" name="直線コネクタ 2"/>
            <p:cNvCxnSpPr>
              <a:stCxn id="16" idx="0"/>
            </p:cNvCxnSpPr>
            <p:nvPr/>
          </p:nvCxnSpPr>
          <p:spPr>
            <a:xfrm flipH="1" flipV="1">
              <a:off x="610418" y="1375432"/>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flipH="1" flipV="1">
              <a:off x="967605" y="1375431"/>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直線コネクタ 82"/>
            <p:cNvCxnSpPr/>
            <p:nvPr/>
          </p:nvCxnSpPr>
          <p:spPr>
            <a:xfrm flipH="1" flipV="1">
              <a:off x="1324791" y="1375432"/>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flipH="1" flipV="1">
              <a:off x="3564548" y="137640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7" name="直線コネクタ 86"/>
            <p:cNvCxnSpPr/>
            <p:nvPr/>
          </p:nvCxnSpPr>
          <p:spPr>
            <a:xfrm flipH="1" flipV="1">
              <a:off x="5687752" y="137640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直線コネクタ 129"/>
            <p:cNvCxnSpPr/>
            <p:nvPr/>
          </p:nvCxnSpPr>
          <p:spPr>
            <a:xfrm flipH="1" flipV="1">
              <a:off x="1682073" y="138226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1" name="直線コネクタ 130"/>
            <p:cNvCxnSpPr/>
            <p:nvPr/>
          </p:nvCxnSpPr>
          <p:spPr>
            <a:xfrm flipH="1" flipV="1">
              <a:off x="3923011" y="137640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2" name="直線コネクタ 131"/>
            <p:cNvCxnSpPr/>
            <p:nvPr/>
          </p:nvCxnSpPr>
          <p:spPr>
            <a:xfrm flipH="1" flipV="1">
              <a:off x="6045547" y="1371243"/>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2" name="正方形/長方形 11"/>
          <p:cNvSpPr/>
          <p:nvPr/>
        </p:nvSpPr>
        <p:spPr>
          <a:xfrm>
            <a:off x="7406105" y="1154846"/>
            <a:ext cx="1588169" cy="1505784"/>
          </a:xfrm>
          <a:prstGeom prst="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ＭＳ Ｐゴシック"/>
                <a:ea typeface="ＭＳ Ｐゴシック"/>
                <a:cs typeface="ＭＳ Ｐゴシック"/>
              </a:rPr>
              <a:t>プラットフォーム毎の</a:t>
            </a:r>
            <a:endParaRPr kumimoji="1"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ネイティブアプリ</a:t>
            </a:r>
            <a:endParaRPr kumimoji="1" lang="en-US" altLang="ja-JP" sz="1200" dirty="0">
              <a:solidFill>
                <a:srgbClr val="FFFFFF"/>
              </a:solidFill>
              <a:latin typeface="ＭＳ Ｐゴシック"/>
              <a:ea typeface="ＭＳ Ｐゴシック"/>
              <a:cs typeface="ＭＳ Ｐゴシック"/>
            </a:endParaRPr>
          </a:p>
          <a:p>
            <a:pPr algn="ctr"/>
            <a:endParaRPr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データと</a:t>
            </a:r>
            <a:r>
              <a:rPr kumimoji="1" lang="en-US" altLang="ja-JP" sz="1200" dirty="0">
                <a:solidFill>
                  <a:srgbClr val="FFFFFF"/>
                </a:solidFill>
                <a:latin typeface="ＭＳ Ｐゴシック"/>
                <a:ea typeface="ＭＳ Ｐゴシック"/>
                <a:cs typeface="ＭＳ Ｐゴシック"/>
              </a:rPr>
              <a:t>UX</a:t>
            </a:r>
            <a:r>
              <a:rPr kumimoji="1" lang="ja-JP" altLang="en-US" sz="1200" dirty="0">
                <a:solidFill>
                  <a:srgbClr val="FFFFFF"/>
                </a:solidFill>
                <a:latin typeface="ＭＳ Ｐゴシック"/>
                <a:ea typeface="ＭＳ Ｐゴシック"/>
                <a:cs typeface="ＭＳ Ｐゴシック"/>
              </a:rPr>
              <a:t>を共有</a:t>
            </a:r>
          </a:p>
        </p:txBody>
      </p:sp>
      <p:sp>
        <p:nvSpPr>
          <p:cNvPr id="94" name="正方形/長方形 93"/>
          <p:cNvSpPr/>
          <p:nvPr/>
        </p:nvSpPr>
        <p:spPr>
          <a:xfrm>
            <a:off x="7413971" y="3106390"/>
            <a:ext cx="1588169" cy="1803562"/>
          </a:xfrm>
          <a:prstGeom prst="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Windows</a:t>
            </a:r>
            <a:r>
              <a:rPr kumimoji="1" lang="ja-JP" altLang="en-US" sz="1200" dirty="0">
                <a:solidFill>
                  <a:srgbClr val="FFFFFF"/>
                </a:solidFill>
                <a:latin typeface="ＭＳ Ｐゴシック"/>
                <a:ea typeface="ＭＳ Ｐゴシック"/>
                <a:cs typeface="ＭＳ Ｐゴシック"/>
              </a:rPr>
              <a:t>プラットフォーム共通の</a:t>
            </a:r>
            <a:endParaRPr kumimoji="1" lang="en-US" altLang="ja-JP" sz="1200" dirty="0">
              <a:solidFill>
                <a:srgbClr val="FFFFFF"/>
              </a:solidFill>
              <a:latin typeface="ＭＳ Ｐゴシック"/>
              <a:ea typeface="ＭＳ Ｐゴシック"/>
              <a:cs typeface="ＭＳ Ｐゴシック"/>
            </a:endParaRPr>
          </a:p>
          <a:p>
            <a:pPr algn="ctr"/>
            <a:r>
              <a:rPr kumimoji="1" lang="ja-JP" altLang="en-US" sz="1200" dirty="0">
                <a:solidFill>
                  <a:srgbClr val="FFFFFF"/>
                </a:solidFill>
                <a:latin typeface="ＭＳ Ｐゴシック"/>
                <a:ea typeface="ＭＳ Ｐゴシック"/>
                <a:cs typeface="ＭＳ Ｐゴシック"/>
              </a:rPr>
              <a:t>ネイティブアプリ</a:t>
            </a:r>
            <a:endParaRPr kumimoji="1" lang="en-US" altLang="ja-JP" sz="1200" dirty="0">
              <a:solidFill>
                <a:srgbClr val="FFFFFF"/>
              </a:solidFill>
              <a:latin typeface="ＭＳ Ｐゴシック"/>
              <a:ea typeface="ＭＳ Ｐゴシック"/>
              <a:cs typeface="ＭＳ Ｐゴシック"/>
            </a:endParaRPr>
          </a:p>
        </p:txBody>
      </p:sp>
      <p:sp>
        <p:nvSpPr>
          <p:cNvPr id="95" name="正方形/長方形 94"/>
          <p:cNvSpPr/>
          <p:nvPr/>
        </p:nvSpPr>
        <p:spPr>
          <a:xfrm>
            <a:off x="7413971" y="5288646"/>
            <a:ext cx="1588169" cy="1146423"/>
          </a:xfrm>
          <a:prstGeom prst="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latin typeface="ＭＳ Ｐゴシック"/>
                <a:ea typeface="ＭＳ Ｐゴシック"/>
                <a:cs typeface="ＭＳ Ｐゴシック"/>
              </a:rPr>
              <a:t>Web (HTML5) </a:t>
            </a:r>
            <a:r>
              <a:rPr kumimoji="1" lang="ja-JP" altLang="en-US" sz="1200" dirty="0">
                <a:solidFill>
                  <a:srgbClr val="FFFFFF"/>
                </a:solidFill>
                <a:latin typeface="ＭＳ Ｐゴシック"/>
                <a:ea typeface="ＭＳ Ｐゴシック"/>
                <a:cs typeface="ＭＳ Ｐゴシック"/>
              </a:rPr>
              <a:t>アプリ</a:t>
            </a:r>
          </a:p>
        </p:txBody>
      </p:sp>
    </p:spTree>
    <p:extLst>
      <p:ext uri="{BB962C8B-B14F-4D97-AF65-F5344CB8AC3E}">
        <p14:creationId xmlns:p14="http://schemas.microsoft.com/office/powerpoint/2010/main" val="828937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ppt_x"/>
                                          </p:val>
                                        </p:tav>
                                        <p:tav tm="100000">
                                          <p:val>
                                            <p:strVal val="#ppt_x"/>
                                          </p:val>
                                        </p:tav>
                                      </p:tavLst>
                                    </p:anim>
                                    <p:anim calcmode="lin" valueType="num">
                                      <p:cBhvr additive="base">
                                        <p:cTn id="48" dur="500" fill="hold"/>
                                        <p:tgtEl>
                                          <p:spTgt spid="11"/>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500" fill="hold"/>
                                        <p:tgtEl>
                                          <p:spTgt spid="14"/>
                                        </p:tgtEl>
                                        <p:attrNameLst>
                                          <p:attrName>ppt_x</p:attrName>
                                        </p:attrNameLst>
                                      </p:cBhvr>
                                      <p:tavLst>
                                        <p:tav tm="0">
                                          <p:val>
                                            <p:strVal val="#ppt_x"/>
                                          </p:val>
                                        </p:tav>
                                        <p:tav tm="100000">
                                          <p:val>
                                            <p:strVal val="#ppt_x"/>
                                          </p:val>
                                        </p:tav>
                                      </p:tavLst>
                                    </p:anim>
                                    <p:anim calcmode="lin" valueType="num">
                                      <p:cBhvr additive="base">
                                        <p:cTn id="52" dur="500" fill="hold"/>
                                        <p:tgtEl>
                                          <p:spTgt spid="14"/>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500" fill="hold"/>
                                        <p:tgtEl>
                                          <p:spTgt spid="15"/>
                                        </p:tgtEl>
                                        <p:attrNameLst>
                                          <p:attrName>ppt_x</p:attrName>
                                        </p:attrNameLst>
                                      </p:cBhvr>
                                      <p:tavLst>
                                        <p:tav tm="0">
                                          <p:val>
                                            <p:strVal val="#ppt_x"/>
                                          </p:val>
                                        </p:tav>
                                        <p:tav tm="100000">
                                          <p:val>
                                            <p:strVal val="#ppt_x"/>
                                          </p:val>
                                        </p:tav>
                                      </p:tavLst>
                                    </p:anim>
                                    <p:anim calcmode="lin" valueType="num">
                                      <p:cBhvr additive="base">
                                        <p:cTn id="56" dur="500" fill="hold"/>
                                        <p:tgtEl>
                                          <p:spTgt spid="15"/>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ppt_x"/>
                                          </p:val>
                                        </p:tav>
                                        <p:tav tm="100000">
                                          <p:val>
                                            <p:strVal val="#ppt_x"/>
                                          </p:val>
                                        </p:tav>
                                      </p:tavLst>
                                    </p:anim>
                                    <p:anim calcmode="lin" valueType="num">
                                      <p:cBhvr additive="base">
                                        <p:cTn id="60" dur="500" fill="hold"/>
                                        <p:tgtEl>
                                          <p:spTgt spid="16"/>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500" fill="hold"/>
                                        <p:tgtEl>
                                          <p:spTgt spid="17"/>
                                        </p:tgtEl>
                                        <p:attrNameLst>
                                          <p:attrName>ppt_x</p:attrName>
                                        </p:attrNameLst>
                                      </p:cBhvr>
                                      <p:tavLst>
                                        <p:tav tm="0">
                                          <p:val>
                                            <p:strVal val="#ppt_x"/>
                                          </p:val>
                                        </p:tav>
                                        <p:tav tm="100000">
                                          <p:val>
                                            <p:strVal val="#ppt_x"/>
                                          </p:val>
                                        </p:tav>
                                      </p:tavLst>
                                    </p:anim>
                                    <p:anim calcmode="lin" valueType="num">
                                      <p:cBhvr additive="base">
                                        <p:cTn id="64" dur="500" fill="hold"/>
                                        <p:tgtEl>
                                          <p:spTgt spid="17"/>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500" fill="hold"/>
                                        <p:tgtEl>
                                          <p:spTgt spid="18"/>
                                        </p:tgtEl>
                                        <p:attrNameLst>
                                          <p:attrName>ppt_x</p:attrName>
                                        </p:attrNameLst>
                                      </p:cBhvr>
                                      <p:tavLst>
                                        <p:tav tm="0">
                                          <p:val>
                                            <p:strVal val="#ppt_x"/>
                                          </p:val>
                                        </p:tav>
                                        <p:tav tm="100000">
                                          <p:val>
                                            <p:strVal val="#ppt_x"/>
                                          </p:val>
                                        </p:tav>
                                      </p:tavLst>
                                    </p:anim>
                                    <p:anim calcmode="lin" valueType="num">
                                      <p:cBhvr additive="base">
                                        <p:cTn id="68" dur="500" fill="hold"/>
                                        <p:tgtEl>
                                          <p:spTgt spid="18"/>
                                        </p:tgtEl>
                                        <p:attrNameLst>
                                          <p:attrName>ppt_y</p:attrName>
                                        </p:attrNameLst>
                                      </p:cBhvr>
                                      <p:tavLst>
                                        <p:tav tm="0">
                                          <p:val>
                                            <p:strVal val="0-#ppt_h/2"/>
                                          </p:val>
                                        </p:tav>
                                        <p:tav tm="100000">
                                          <p:val>
                                            <p:strVal val="#ppt_y"/>
                                          </p:val>
                                        </p:tav>
                                      </p:tavLst>
                                    </p:anim>
                                  </p:childTnLst>
                                </p:cTn>
                              </p:par>
                              <p:par>
                                <p:cTn id="69" presetID="2" presetClass="entr" presetSubtype="1" fill="hold" grpId="0" nodeType="withEffect">
                                  <p:stCondLst>
                                    <p:cond delay="0"/>
                                  </p:stCondLst>
                                  <p:childTnLst>
                                    <p:set>
                                      <p:cBhvr>
                                        <p:cTn id="70" dur="1" fill="hold">
                                          <p:stCondLst>
                                            <p:cond delay="0"/>
                                          </p:stCondLst>
                                        </p:cTn>
                                        <p:tgtEl>
                                          <p:spTgt spid="2"/>
                                        </p:tgtEl>
                                        <p:attrNameLst>
                                          <p:attrName>style.visibility</p:attrName>
                                        </p:attrNameLst>
                                      </p:cBhvr>
                                      <p:to>
                                        <p:strVal val="visible"/>
                                      </p:to>
                                    </p:set>
                                    <p:anim calcmode="lin" valueType="num">
                                      <p:cBhvr additive="base">
                                        <p:cTn id="71" dur="500" fill="hold"/>
                                        <p:tgtEl>
                                          <p:spTgt spid="2"/>
                                        </p:tgtEl>
                                        <p:attrNameLst>
                                          <p:attrName>ppt_x</p:attrName>
                                        </p:attrNameLst>
                                      </p:cBhvr>
                                      <p:tavLst>
                                        <p:tav tm="0">
                                          <p:val>
                                            <p:strVal val="#ppt_x"/>
                                          </p:val>
                                        </p:tav>
                                        <p:tav tm="100000">
                                          <p:val>
                                            <p:strVal val="#ppt_x"/>
                                          </p:val>
                                        </p:tav>
                                      </p:tavLst>
                                    </p:anim>
                                    <p:anim calcmode="lin" valueType="num">
                                      <p:cBhvr additive="base">
                                        <p:cTn id="72" dur="500" fill="hold"/>
                                        <p:tgtEl>
                                          <p:spTgt spid="2"/>
                                        </p:tgtEl>
                                        <p:attrNameLst>
                                          <p:attrName>ppt_y</p:attrName>
                                        </p:attrNameLst>
                                      </p:cBhvr>
                                      <p:tavLst>
                                        <p:tav tm="0">
                                          <p:val>
                                            <p:strVal val="0-#ppt_h/2"/>
                                          </p:val>
                                        </p:tav>
                                        <p:tav tm="100000">
                                          <p:val>
                                            <p:strVal val="#ppt_y"/>
                                          </p:val>
                                        </p:tav>
                                      </p:tavLst>
                                    </p:anim>
                                  </p:childTnLst>
                                </p:cTn>
                              </p:par>
                              <p:par>
                                <p:cTn id="73" presetID="2" presetClass="entr" presetSubtype="1" fill="hold" grpId="0" nodeType="withEffect">
                                  <p:stCondLst>
                                    <p:cond delay="0"/>
                                  </p:stCondLst>
                                  <p:childTnLst>
                                    <p:set>
                                      <p:cBhvr>
                                        <p:cTn id="74" dur="1" fill="hold">
                                          <p:stCondLst>
                                            <p:cond delay="0"/>
                                          </p:stCondLst>
                                        </p:cTn>
                                        <p:tgtEl>
                                          <p:spTgt spid="90"/>
                                        </p:tgtEl>
                                        <p:attrNameLst>
                                          <p:attrName>style.visibility</p:attrName>
                                        </p:attrNameLst>
                                      </p:cBhvr>
                                      <p:to>
                                        <p:strVal val="visible"/>
                                      </p:to>
                                    </p:set>
                                    <p:anim calcmode="lin" valueType="num">
                                      <p:cBhvr additive="base">
                                        <p:cTn id="75" dur="500" fill="hold"/>
                                        <p:tgtEl>
                                          <p:spTgt spid="90"/>
                                        </p:tgtEl>
                                        <p:attrNameLst>
                                          <p:attrName>ppt_x</p:attrName>
                                        </p:attrNameLst>
                                      </p:cBhvr>
                                      <p:tavLst>
                                        <p:tav tm="0">
                                          <p:val>
                                            <p:strVal val="#ppt_x"/>
                                          </p:val>
                                        </p:tav>
                                        <p:tav tm="100000">
                                          <p:val>
                                            <p:strVal val="#ppt_x"/>
                                          </p:val>
                                        </p:tav>
                                      </p:tavLst>
                                    </p:anim>
                                    <p:anim calcmode="lin" valueType="num">
                                      <p:cBhvr additive="base">
                                        <p:cTn id="76" dur="500" fill="hold"/>
                                        <p:tgtEl>
                                          <p:spTgt spid="90"/>
                                        </p:tgtEl>
                                        <p:attrNameLst>
                                          <p:attrName>ppt_y</p:attrName>
                                        </p:attrNameLst>
                                      </p:cBhvr>
                                      <p:tavLst>
                                        <p:tav tm="0">
                                          <p:val>
                                            <p:strVal val="0-#ppt_h/2"/>
                                          </p:val>
                                        </p:tav>
                                        <p:tav tm="100000">
                                          <p:val>
                                            <p:strVal val="#ppt_y"/>
                                          </p:val>
                                        </p:tav>
                                      </p:tavLst>
                                    </p:anim>
                                  </p:childTnLst>
                                </p:cTn>
                              </p:par>
                              <p:par>
                                <p:cTn id="77" presetID="2" presetClass="entr" presetSubtype="1"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 calcmode="lin" valueType="num">
                                      <p:cBhvr additive="base">
                                        <p:cTn id="79" dur="500" fill="hold"/>
                                        <p:tgtEl>
                                          <p:spTgt spid="108"/>
                                        </p:tgtEl>
                                        <p:attrNameLst>
                                          <p:attrName>ppt_x</p:attrName>
                                        </p:attrNameLst>
                                      </p:cBhvr>
                                      <p:tavLst>
                                        <p:tav tm="0">
                                          <p:val>
                                            <p:strVal val="#ppt_x"/>
                                          </p:val>
                                        </p:tav>
                                        <p:tav tm="100000">
                                          <p:val>
                                            <p:strVal val="#ppt_x"/>
                                          </p:val>
                                        </p:tav>
                                      </p:tavLst>
                                    </p:anim>
                                    <p:anim calcmode="lin" valueType="num">
                                      <p:cBhvr additive="base">
                                        <p:cTn id="80" dur="500" fill="hold"/>
                                        <p:tgtEl>
                                          <p:spTgt spid="108"/>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2" presetClass="entr" presetSubtype="1" fill="hold" nodeType="click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wipe(up)">
                                      <p:cBhvr>
                                        <p:cTn id="85" dur="500"/>
                                        <p:tgtEl>
                                          <p:spTgt spid="32"/>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51"/>
                                        </p:tgtEl>
                                        <p:attrNameLst>
                                          <p:attrName>style.visibility</p:attrName>
                                        </p:attrNameLst>
                                      </p:cBhvr>
                                      <p:to>
                                        <p:strVal val="visible"/>
                                      </p:to>
                                    </p:set>
                                    <p:anim calcmode="lin" valueType="num">
                                      <p:cBhvr>
                                        <p:cTn id="90" dur="500" fill="hold"/>
                                        <p:tgtEl>
                                          <p:spTgt spid="51"/>
                                        </p:tgtEl>
                                        <p:attrNameLst>
                                          <p:attrName>ppt_w</p:attrName>
                                        </p:attrNameLst>
                                      </p:cBhvr>
                                      <p:tavLst>
                                        <p:tav tm="0">
                                          <p:val>
                                            <p:fltVal val="0"/>
                                          </p:val>
                                        </p:tav>
                                        <p:tav tm="100000">
                                          <p:val>
                                            <p:strVal val="#ppt_w"/>
                                          </p:val>
                                        </p:tav>
                                      </p:tavLst>
                                    </p:anim>
                                    <p:anim calcmode="lin" valueType="num">
                                      <p:cBhvr>
                                        <p:cTn id="91" dur="500" fill="hold"/>
                                        <p:tgtEl>
                                          <p:spTgt spid="51"/>
                                        </p:tgtEl>
                                        <p:attrNameLst>
                                          <p:attrName>ppt_h</p:attrName>
                                        </p:attrNameLst>
                                      </p:cBhvr>
                                      <p:tavLst>
                                        <p:tav tm="0">
                                          <p:val>
                                            <p:fltVal val="0"/>
                                          </p:val>
                                        </p:tav>
                                        <p:tav tm="100000">
                                          <p:val>
                                            <p:strVal val="#ppt_h"/>
                                          </p:val>
                                        </p:tav>
                                      </p:tavLst>
                                    </p:anim>
                                    <p:animEffect transition="in" filter="fade">
                                      <p:cBhvr>
                                        <p:cTn id="92" dur="500"/>
                                        <p:tgtEl>
                                          <p:spTgt spid="51"/>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67"/>
                                        </p:tgtEl>
                                        <p:attrNameLst>
                                          <p:attrName>style.visibility</p:attrName>
                                        </p:attrNameLst>
                                      </p:cBhvr>
                                      <p:to>
                                        <p:strVal val="visible"/>
                                      </p:to>
                                    </p:set>
                                    <p:anim calcmode="lin" valueType="num">
                                      <p:cBhvr>
                                        <p:cTn id="95" dur="500" fill="hold"/>
                                        <p:tgtEl>
                                          <p:spTgt spid="67"/>
                                        </p:tgtEl>
                                        <p:attrNameLst>
                                          <p:attrName>ppt_w</p:attrName>
                                        </p:attrNameLst>
                                      </p:cBhvr>
                                      <p:tavLst>
                                        <p:tav tm="0">
                                          <p:val>
                                            <p:fltVal val="0"/>
                                          </p:val>
                                        </p:tav>
                                        <p:tav tm="100000">
                                          <p:val>
                                            <p:strVal val="#ppt_w"/>
                                          </p:val>
                                        </p:tav>
                                      </p:tavLst>
                                    </p:anim>
                                    <p:anim calcmode="lin" valueType="num">
                                      <p:cBhvr>
                                        <p:cTn id="96" dur="500" fill="hold"/>
                                        <p:tgtEl>
                                          <p:spTgt spid="67"/>
                                        </p:tgtEl>
                                        <p:attrNameLst>
                                          <p:attrName>ppt_h</p:attrName>
                                        </p:attrNameLst>
                                      </p:cBhvr>
                                      <p:tavLst>
                                        <p:tav tm="0">
                                          <p:val>
                                            <p:fltVal val="0"/>
                                          </p:val>
                                        </p:tav>
                                        <p:tav tm="100000">
                                          <p:val>
                                            <p:strVal val="#ppt_h"/>
                                          </p:val>
                                        </p:tav>
                                      </p:tavLst>
                                    </p:anim>
                                    <p:animEffect transition="in" filter="fade">
                                      <p:cBhvr>
                                        <p:cTn id="97" dur="500"/>
                                        <p:tgtEl>
                                          <p:spTgt spid="67"/>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68"/>
                                        </p:tgtEl>
                                        <p:attrNameLst>
                                          <p:attrName>style.visibility</p:attrName>
                                        </p:attrNameLst>
                                      </p:cBhvr>
                                      <p:to>
                                        <p:strVal val="visible"/>
                                      </p:to>
                                    </p:set>
                                    <p:anim calcmode="lin" valueType="num">
                                      <p:cBhvr>
                                        <p:cTn id="100" dur="500" fill="hold"/>
                                        <p:tgtEl>
                                          <p:spTgt spid="68"/>
                                        </p:tgtEl>
                                        <p:attrNameLst>
                                          <p:attrName>ppt_w</p:attrName>
                                        </p:attrNameLst>
                                      </p:cBhvr>
                                      <p:tavLst>
                                        <p:tav tm="0">
                                          <p:val>
                                            <p:fltVal val="0"/>
                                          </p:val>
                                        </p:tav>
                                        <p:tav tm="100000">
                                          <p:val>
                                            <p:strVal val="#ppt_w"/>
                                          </p:val>
                                        </p:tav>
                                      </p:tavLst>
                                    </p:anim>
                                    <p:anim calcmode="lin" valueType="num">
                                      <p:cBhvr>
                                        <p:cTn id="101" dur="500" fill="hold"/>
                                        <p:tgtEl>
                                          <p:spTgt spid="68"/>
                                        </p:tgtEl>
                                        <p:attrNameLst>
                                          <p:attrName>ppt_h</p:attrName>
                                        </p:attrNameLst>
                                      </p:cBhvr>
                                      <p:tavLst>
                                        <p:tav tm="0">
                                          <p:val>
                                            <p:fltVal val="0"/>
                                          </p:val>
                                        </p:tav>
                                        <p:tav tm="100000">
                                          <p:val>
                                            <p:strVal val="#ppt_h"/>
                                          </p:val>
                                        </p:tav>
                                      </p:tavLst>
                                    </p:anim>
                                    <p:animEffect transition="in" filter="fade">
                                      <p:cBhvr>
                                        <p:cTn id="102" dur="500"/>
                                        <p:tgtEl>
                                          <p:spTgt spid="6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69"/>
                                        </p:tgtEl>
                                        <p:attrNameLst>
                                          <p:attrName>style.visibility</p:attrName>
                                        </p:attrNameLst>
                                      </p:cBhvr>
                                      <p:to>
                                        <p:strVal val="visible"/>
                                      </p:to>
                                    </p:set>
                                    <p:anim calcmode="lin" valueType="num">
                                      <p:cBhvr>
                                        <p:cTn id="105" dur="500" fill="hold"/>
                                        <p:tgtEl>
                                          <p:spTgt spid="69"/>
                                        </p:tgtEl>
                                        <p:attrNameLst>
                                          <p:attrName>ppt_w</p:attrName>
                                        </p:attrNameLst>
                                      </p:cBhvr>
                                      <p:tavLst>
                                        <p:tav tm="0">
                                          <p:val>
                                            <p:fltVal val="0"/>
                                          </p:val>
                                        </p:tav>
                                        <p:tav tm="100000">
                                          <p:val>
                                            <p:strVal val="#ppt_w"/>
                                          </p:val>
                                        </p:tav>
                                      </p:tavLst>
                                    </p:anim>
                                    <p:anim calcmode="lin" valueType="num">
                                      <p:cBhvr>
                                        <p:cTn id="106" dur="500" fill="hold"/>
                                        <p:tgtEl>
                                          <p:spTgt spid="69"/>
                                        </p:tgtEl>
                                        <p:attrNameLst>
                                          <p:attrName>ppt_h</p:attrName>
                                        </p:attrNameLst>
                                      </p:cBhvr>
                                      <p:tavLst>
                                        <p:tav tm="0">
                                          <p:val>
                                            <p:fltVal val="0"/>
                                          </p:val>
                                        </p:tav>
                                        <p:tav tm="100000">
                                          <p:val>
                                            <p:strVal val="#ppt_h"/>
                                          </p:val>
                                        </p:tav>
                                      </p:tavLst>
                                    </p:anim>
                                    <p:animEffect transition="in" filter="fade">
                                      <p:cBhvr>
                                        <p:cTn id="107" dur="500"/>
                                        <p:tgtEl>
                                          <p:spTgt spid="69"/>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77"/>
                                        </p:tgtEl>
                                        <p:attrNameLst>
                                          <p:attrName>style.visibility</p:attrName>
                                        </p:attrNameLst>
                                      </p:cBhvr>
                                      <p:to>
                                        <p:strVal val="visible"/>
                                      </p:to>
                                    </p:set>
                                    <p:anim calcmode="lin" valueType="num">
                                      <p:cBhvr>
                                        <p:cTn id="110" dur="500" fill="hold"/>
                                        <p:tgtEl>
                                          <p:spTgt spid="77"/>
                                        </p:tgtEl>
                                        <p:attrNameLst>
                                          <p:attrName>ppt_w</p:attrName>
                                        </p:attrNameLst>
                                      </p:cBhvr>
                                      <p:tavLst>
                                        <p:tav tm="0">
                                          <p:val>
                                            <p:fltVal val="0"/>
                                          </p:val>
                                        </p:tav>
                                        <p:tav tm="100000">
                                          <p:val>
                                            <p:strVal val="#ppt_w"/>
                                          </p:val>
                                        </p:tav>
                                      </p:tavLst>
                                    </p:anim>
                                    <p:anim calcmode="lin" valueType="num">
                                      <p:cBhvr>
                                        <p:cTn id="111" dur="500" fill="hold"/>
                                        <p:tgtEl>
                                          <p:spTgt spid="77"/>
                                        </p:tgtEl>
                                        <p:attrNameLst>
                                          <p:attrName>ppt_h</p:attrName>
                                        </p:attrNameLst>
                                      </p:cBhvr>
                                      <p:tavLst>
                                        <p:tav tm="0">
                                          <p:val>
                                            <p:fltVal val="0"/>
                                          </p:val>
                                        </p:tav>
                                        <p:tav tm="100000">
                                          <p:val>
                                            <p:strVal val="#ppt_h"/>
                                          </p:val>
                                        </p:tav>
                                      </p:tavLst>
                                    </p:anim>
                                    <p:animEffect transition="in" filter="fade">
                                      <p:cBhvr>
                                        <p:cTn id="112" dur="500"/>
                                        <p:tgtEl>
                                          <p:spTgt spid="77"/>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78"/>
                                        </p:tgtEl>
                                        <p:attrNameLst>
                                          <p:attrName>style.visibility</p:attrName>
                                        </p:attrNameLst>
                                      </p:cBhvr>
                                      <p:to>
                                        <p:strVal val="visible"/>
                                      </p:to>
                                    </p:set>
                                    <p:anim calcmode="lin" valueType="num">
                                      <p:cBhvr>
                                        <p:cTn id="115" dur="500" fill="hold"/>
                                        <p:tgtEl>
                                          <p:spTgt spid="78"/>
                                        </p:tgtEl>
                                        <p:attrNameLst>
                                          <p:attrName>ppt_w</p:attrName>
                                        </p:attrNameLst>
                                      </p:cBhvr>
                                      <p:tavLst>
                                        <p:tav tm="0">
                                          <p:val>
                                            <p:fltVal val="0"/>
                                          </p:val>
                                        </p:tav>
                                        <p:tav tm="100000">
                                          <p:val>
                                            <p:strVal val="#ppt_w"/>
                                          </p:val>
                                        </p:tav>
                                      </p:tavLst>
                                    </p:anim>
                                    <p:anim calcmode="lin" valueType="num">
                                      <p:cBhvr>
                                        <p:cTn id="116" dur="500" fill="hold"/>
                                        <p:tgtEl>
                                          <p:spTgt spid="78"/>
                                        </p:tgtEl>
                                        <p:attrNameLst>
                                          <p:attrName>ppt_h</p:attrName>
                                        </p:attrNameLst>
                                      </p:cBhvr>
                                      <p:tavLst>
                                        <p:tav tm="0">
                                          <p:val>
                                            <p:fltVal val="0"/>
                                          </p:val>
                                        </p:tav>
                                        <p:tav tm="100000">
                                          <p:val>
                                            <p:strVal val="#ppt_h"/>
                                          </p:val>
                                        </p:tav>
                                      </p:tavLst>
                                    </p:anim>
                                    <p:animEffect transition="in" filter="fade">
                                      <p:cBhvr>
                                        <p:cTn id="117" dur="500"/>
                                        <p:tgtEl>
                                          <p:spTgt spid="78"/>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47"/>
                                        </p:tgtEl>
                                        <p:attrNameLst>
                                          <p:attrName>style.visibility</p:attrName>
                                        </p:attrNameLst>
                                      </p:cBhvr>
                                      <p:to>
                                        <p:strVal val="visible"/>
                                      </p:to>
                                    </p:set>
                                    <p:anim calcmode="lin" valueType="num">
                                      <p:cBhvr>
                                        <p:cTn id="120" dur="500" fill="hold"/>
                                        <p:tgtEl>
                                          <p:spTgt spid="47"/>
                                        </p:tgtEl>
                                        <p:attrNameLst>
                                          <p:attrName>ppt_w</p:attrName>
                                        </p:attrNameLst>
                                      </p:cBhvr>
                                      <p:tavLst>
                                        <p:tav tm="0">
                                          <p:val>
                                            <p:fltVal val="0"/>
                                          </p:val>
                                        </p:tav>
                                        <p:tav tm="100000">
                                          <p:val>
                                            <p:strVal val="#ppt_w"/>
                                          </p:val>
                                        </p:tav>
                                      </p:tavLst>
                                    </p:anim>
                                    <p:anim calcmode="lin" valueType="num">
                                      <p:cBhvr>
                                        <p:cTn id="121" dur="500" fill="hold"/>
                                        <p:tgtEl>
                                          <p:spTgt spid="47"/>
                                        </p:tgtEl>
                                        <p:attrNameLst>
                                          <p:attrName>ppt_h</p:attrName>
                                        </p:attrNameLst>
                                      </p:cBhvr>
                                      <p:tavLst>
                                        <p:tav tm="0">
                                          <p:val>
                                            <p:fltVal val="0"/>
                                          </p:val>
                                        </p:tav>
                                        <p:tav tm="100000">
                                          <p:val>
                                            <p:strVal val="#ppt_h"/>
                                          </p:val>
                                        </p:tav>
                                      </p:tavLst>
                                    </p:anim>
                                    <p:animEffect transition="in" filter="fade">
                                      <p:cBhvr>
                                        <p:cTn id="122" dur="500"/>
                                        <p:tgtEl>
                                          <p:spTgt spid="4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48"/>
                                        </p:tgtEl>
                                        <p:attrNameLst>
                                          <p:attrName>style.visibility</p:attrName>
                                        </p:attrNameLst>
                                      </p:cBhvr>
                                      <p:to>
                                        <p:strVal val="visible"/>
                                      </p:to>
                                    </p:set>
                                    <p:anim calcmode="lin" valueType="num">
                                      <p:cBhvr>
                                        <p:cTn id="125" dur="500" fill="hold"/>
                                        <p:tgtEl>
                                          <p:spTgt spid="48"/>
                                        </p:tgtEl>
                                        <p:attrNameLst>
                                          <p:attrName>ppt_w</p:attrName>
                                        </p:attrNameLst>
                                      </p:cBhvr>
                                      <p:tavLst>
                                        <p:tav tm="0">
                                          <p:val>
                                            <p:fltVal val="0"/>
                                          </p:val>
                                        </p:tav>
                                        <p:tav tm="100000">
                                          <p:val>
                                            <p:strVal val="#ppt_w"/>
                                          </p:val>
                                        </p:tav>
                                      </p:tavLst>
                                    </p:anim>
                                    <p:anim calcmode="lin" valueType="num">
                                      <p:cBhvr>
                                        <p:cTn id="126" dur="500" fill="hold"/>
                                        <p:tgtEl>
                                          <p:spTgt spid="48"/>
                                        </p:tgtEl>
                                        <p:attrNameLst>
                                          <p:attrName>ppt_h</p:attrName>
                                        </p:attrNameLst>
                                      </p:cBhvr>
                                      <p:tavLst>
                                        <p:tav tm="0">
                                          <p:val>
                                            <p:fltVal val="0"/>
                                          </p:val>
                                        </p:tav>
                                        <p:tav tm="100000">
                                          <p:val>
                                            <p:strVal val="#ppt_h"/>
                                          </p:val>
                                        </p:tav>
                                      </p:tavLst>
                                    </p:anim>
                                    <p:animEffect transition="in" filter="fade">
                                      <p:cBhvr>
                                        <p:cTn id="127" dur="500"/>
                                        <p:tgtEl>
                                          <p:spTgt spid="48"/>
                                        </p:tgtEl>
                                      </p:cBhvr>
                                    </p:animEffect>
                                  </p:childTnLst>
                                </p:cTn>
                              </p:par>
                              <p:par>
                                <p:cTn id="128" presetID="53" presetClass="entr" presetSubtype="16" fill="hold" grpId="0" nodeType="withEffect">
                                  <p:stCondLst>
                                    <p:cond delay="0"/>
                                  </p:stCondLst>
                                  <p:childTnLst>
                                    <p:set>
                                      <p:cBhvr>
                                        <p:cTn id="129" dur="1" fill="hold">
                                          <p:stCondLst>
                                            <p:cond delay="0"/>
                                          </p:stCondLst>
                                        </p:cTn>
                                        <p:tgtEl>
                                          <p:spTgt spid="49"/>
                                        </p:tgtEl>
                                        <p:attrNameLst>
                                          <p:attrName>style.visibility</p:attrName>
                                        </p:attrNameLst>
                                      </p:cBhvr>
                                      <p:to>
                                        <p:strVal val="visible"/>
                                      </p:to>
                                    </p:set>
                                    <p:anim calcmode="lin" valueType="num">
                                      <p:cBhvr>
                                        <p:cTn id="130" dur="500" fill="hold"/>
                                        <p:tgtEl>
                                          <p:spTgt spid="49"/>
                                        </p:tgtEl>
                                        <p:attrNameLst>
                                          <p:attrName>ppt_w</p:attrName>
                                        </p:attrNameLst>
                                      </p:cBhvr>
                                      <p:tavLst>
                                        <p:tav tm="0">
                                          <p:val>
                                            <p:fltVal val="0"/>
                                          </p:val>
                                        </p:tav>
                                        <p:tav tm="100000">
                                          <p:val>
                                            <p:strVal val="#ppt_w"/>
                                          </p:val>
                                        </p:tav>
                                      </p:tavLst>
                                    </p:anim>
                                    <p:anim calcmode="lin" valueType="num">
                                      <p:cBhvr>
                                        <p:cTn id="131" dur="500" fill="hold"/>
                                        <p:tgtEl>
                                          <p:spTgt spid="49"/>
                                        </p:tgtEl>
                                        <p:attrNameLst>
                                          <p:attrName>ppt_h</p:attrName>
                                        </p:attrNameLst>
                                      </p:cBhvr>
                                      <p:tavLst>
                                        <p:tav tm="0">
                                          <p:val>
                                            <p:fltVal val="0"/>
                                          </p:val>
                                        </p:tav>
                                        <p:tav tm="100000">
                                          <p:val>
                                            <p:strVal val="#ppt_h"/>
                                          </p:val>
                                        </p:tav>
                                      </p:tavLst>
                                    </p:anim>
                                    <p:animEffect transition="in" filter="fade">
                                      <p:cBhvr>
                                        <p:cTn id="132" dur="500"/>
                                        <p:tgtEl>
                                          <p:spTgt spid="49"/>
                                        </p:tgtEl>
                                      </p:cBhvr>
                                    </p:animEffect>
                                  </p:childTnLst>
                                </p:cTn>
                              </p:par>
                              <p:par>
                                <p:cTn id="133" presetID="53" presetClass="entr" presetSubtype="16" fill="hold" grpId="0" nodeType="withEffect">
                                  <p:stCondLst>
                                    <p:cond delay="0"/>
                                  </p:stCondLst>
                                  <p:childTnLst>
                                    <p:set>
                                      <p:cBhvr>
                                        <p:cTn id="134" dur="1" fill="hold">
                                          <p:stCondLst>
                                            <p:cond delay="0"/>
                                          </p:stCondLst>
                                        </p:cTn>
                                        <p:tgtEl>
                                          <p:spTgt spid="50"/>
                                        </p:tgtEl>
                                        <p:attrNameLst>
                                          <p:attrName>style.visibility</p:attrName>
                                        </p:attrNameLst>
                                      </p:cBhvr>
                                      <p:to>
                                        <p:strVal val="visible"/>
                                      </p:to>
                                    </p:set>
                                    <p:anim calcmode="lin" valueType="num">
                                      <p:cBhvr>
                                        <p:cTn id="135" dur="500" fill="hold"/>
                                        <p:tgtEl>
                                          <p:spTgt spid="50"/>
                                        </p:tgtEl>
                                        <p:attrNameLst>
                                          <p:attrName>ppt_w</p:attrName>
                                        </p:attrNameLst>
                                      </p:cBhvr>
                                      <p:tavLst>
                                        <p:tav tm="0">
                                          <p:val>
                                            <p:fltVal val="0"/>
                                          </p:val>
                                        </p:tav>
                                        <p:tav tm="100000">
                                          <p:val>
                                            <p:strVal val="#ppt_w"/>
                                          </p:val>
                                        </p:tav>
                                      </p:tavLst>
                                    </p:anim>
                                    <p:anim calcmode="lin" valueType="num">
                                      <p:cBhvr>
                                        <p:cTn id="136" dur="500" fill="hold"/>
                                        <p:tgtEl>
                                          <p:spTgt spid="50"/>
                                        </p:tgtEl>
                                        <p:attrNameLst>
                                          <p:attrName>ppt_h</p:attrName>
                                        </p:attrNameLst>
                                      </p:cBhvr>
                                      <p:tavLst>
                                        <p:tav tm="0">
                                          <p:val>
                                            <p:fltVal val="0"/>
                                          </p:val>
                                        </p:tav>
                                        <p:tav tm="100000">
                                          <p:val>
                                            <p:strVal val="#ppt_h"/>
                                          </p:val>
                                        </p:tav>
                                      </p:tavLst>
                                    </p:anim>
                                    <p:animEffect transition="in" filter="fade">
                                      <p:cBhvr>
                                        <p:cTn id="137" dur="500"/>
                                        <p:tgtEl>
                                          <p:spTgt spid="50"/>
                                        </p:tgtEl>
                                      </p:cBhvr>
                                    </p:animEffect>
                                  </p:childTnLst>
                                </p:cTn>
                              </p:par>
                            </p:childTnLst>
                          </p:cTn>
                        </p:par>
                      </p:childTnLst>
                    </p:cTn>
                  </p:par>
                  <p:par>
                    <p:cTn id="138" fill="hold">
                      <p:stCondLst>
                        <p:cond delay="indefinite"/>
                      </p:stCondLst>
                      <p:childTnLst>
                        <p:par>
                          <p:cTn id="139" fill="hold">
                            <p:stCondLst>
                              <p:cond delay="0"/>
                            </p:stCondLst>
                            <p:childTnLst>
                              <p:par>
                                <p:cTn id="140" presetID="2" presetClass="entr" presetSubtype="1" fill="hold" grpId="0" nodeType="clickEffect">
                                  <p:stCondLst>
                                    <p:cond delay="0"/>
                                  </p:stCondLst>
                                  <p:childTnLst>
                                    <p:set>
                                      <p:cBhvr>
                                        <p:cTn id="141" dur="1" fill="hold">
                                          <p:stCondLst>
                                            <p:cond delay="0"/>
                                          </p:stCondLst>
                                        </p:cTn>
                                        <p:tgtEl>
                                          <p:spTgt spid="54"/>
                                        </p:tgtEl>
                                        <p:attrNameLst>
                                          <p:attrName>style.visibility</p:attrName>
                                        </p:attrNameLst>
                                      </p:cBhvr>
                                      <p:to>
                                        <p:strVal val="visible"/>
                                      </p:to>
                                    </p:set>
                                    <p:anim calcmode="lin" valueType="num">
                                      <p:cBhvr additive="base">
                                        <p:cTn id="142" dur="500" fill="hold"/>
                                        <p:tgtEl>
                                          <p:spTgt spid="54"/>
                                        </p:tgtEl>
                                        <p:attrNameLst>
                                          <p:attrName>ppt_x</p:attrName>
                                        </p:attrNameLst>
                                      </p:cBhvr>
                                      <p:tavLst>
                                        <p:tav tm="0">
                                          <p:val>
                                            <p:strVal val="#ppt_x"/>
                                          </p:val>
                                        </p:tav>
                                        <p:tav tm="100000">
                                          <p:val>
                                            <p:strVal val="#ppt_x"/>
                                          </p:val>
                                        </p:tav>
                                      </p:tavLst>
                                    </p:anim>
                                    <p:anim calcmode="lin" valueType="num">
                                      <p:cBhvr additive="base">
                                        <p:cTn id="143" dur="500" fill="hold"/>
                                        <p:tgtEl>
                                          <p:spTgt spid="54"/>
                                        </p:tgtEl>
                                        <p:attrNameLst>
                                          <p:attrName>ppt_y</p:attrName>
                                        </p:attrNameLst>
                                      </p:cBhvr>
                                      <p:tavLst>
                                        <p:tav tm="0">
                                          <p:val>
                                            <p:strVal val="0-#ppt_h/2"/>
                                          </p:val>
                                        </p:tav>
                                        <p:tav tm="100000">
                                          <p:val>
                                            <p:strVal val="#ppt_y"/>
                                          </p:val>
                                        </p:tav>
                                      </p:tavLst>
                                    </p:anim>
                                  </p:childTnLst>
                                </p:cTn>
                              </p:par>
                              <p:par>
                                <p:cTn id="144" presetID="2" presetClass="entr" presetSubtype="1" fill="hold" grpId="0" nodeType="withEffect">
                                  <p:stCondLst>
                                    <p:cond delay="0"/>
                                  </p:stCondLst>
                                  <p:childTnLst>
                                    <p:set>
                                      <p:cBhvr>
                                        <p:cTn id="145" dur="1" fill="hold">
                                          <p:stCondLst>
                                            <p:cond delay="0"/>
                                          </p:stCondLst>
                                        </p:cTn>
                                        <p:tgtEl>
                                          <p:spTgt spid="59"/>
                                        </p:tgtEl>
                                        <p:attrNameLst>
                                          <p:attrName>style.visibility</p:attrName>
                                        </p:attrNameLst>
                                      </p:cBhvr>
                                      <p:to>
                                        <p:strVal val="visible"/>
                                      </p:to>
                                    </p:set>
                                    <p:anim calcmode="lin" valueType="num">
                                      <p:cBhvr additive="base">
                                        <p:cTn id="146" dur="500" fill="hold"/>
                                        <p:tgtEl>
                                          <p:spTgt spid="59"/>
                                        </p:tgtEl>
                                        <p:attrNameLst>
                                          <p:attrName>ppt_x</p:attrName>
                                        </p:attrNameLst>
                                      </p:cBhvr>
                                      <p:tavLst>
                                        <p:tav tm="0">
                                          <p:val>
                                            <p:strVal val="#ppt_x"/>
                                          </p:val>
                                        </p:tav>
                                        <p:tav tm="100000">
                                          <p:val>
                                            <p:strVal val="#ppt_x"/>
                                          </p:val>
                                        </p:tav>
                                      </p:tavLst>
                                    </p:anim>
                                    <p:anim calcmode="lin" valueType="num">
                                      <p:cBhvr additive="base">
                                        <p:cTn id="147" dur="500" fill="hold"/>
                                        <p:tgtEl>
                                          <p:spTgt spid="59"/>
                                        </p:tgtEl>
                                        <p:attrNameLst>
                                          <p:attrName>ppt_y</p:attrName>
                                        </p:attrNameLst>
                                      </p:cBhvr>
                                      <p:tavLst>
                                        <p:tav tm="0">
                                          <p:val>
                                            <p:strVal val="0-#ppt_h/2"/>
                                          </p:val>
                                        </p:tav>
                                        <p:tav tm="100000">
                                          <p:val>
                                            <p:strVal val="#ppt_y"/>
                                          </p:val>
                                        </p:tav>
                                      </p:tavLst>
                                    </p:anim>
                                  </p:childTnLst>
                                </p:cTn>
                              </p:par>
                              <p:par>
                                <p:cTn id="148" presetID="2" presetClass="entr" presetSubtype="1" fill="hold" grpId="0" nodeType="withEffect">
                                  <p:stCondLst>
                                    <p:cond delay="0"/>
                                  </p:stCondLst>
                                  <p:childTnLst>
                                    <p:set>
                                      <p:cBhvr>
                                        <p:cTn id="149" dur="1" fill="hold">
                                          <p:stCondLst>
                                            <p:cond delay="0"/>
                                          </p:stCondLst>
                                        </p:cTn>
                                        <p:tgtEl>
                                          <p:spTgt spid="60"/>
                                        </p:tgtEl>
                                        <p:attrNameLst>
                                          <p:attrName>style.visibility</p:attrName>
                                        </p:attrNameLst>
                                      </p:cBhvr>
                                      <p:to>
                                        <p:strVal val="visible"/>
                                      </p:to>
                                    </p:set>
                                    <p:anim calcmode="lin" valueType="num">
                                      <p:cBhvr additive="base">
                                        <p:cTn id="150" dur="500" fill="hold"/>
                                        <p:tgtEl>
                                          <p:spTgt spid="60"/>
                                        </p:tgtEl>
                                        <p:attrNameLst>
                                          <p:attrName>ppt_x</p:attrName>
                                        </p:attrNameLst>
                                      </p:cBhvr>
                                      <p:tavLst>
                                        <p:tav tm="0">
                                          <p:val>
                                            <p:strVal val="#ppt_x"/>
                                          </p:val>
                                        </p:tav>
                                        <p:tav tm="100000">
                                          <p:val>
                                            <p:strVal val="#ppt_x"/>
                                          </p:val>
                                        </p:tav>
                                      </p:tavLst>
                                    </p:anim>
                                    <p:anim calcmode="lin" valueType="num">
                                      <p:cBhvr additive="base">
                                        <p:cTn id="151" dur="500" fill="hold"/>
                                        <p:tgtEl>
                                          <p:spTgt spid="60"/>
                                        </p:tgtEl>
                                        <p:attrNameLst>
                                          <p:attrName>ppt_y</p:attrName>
                                        </p:attrNameLst>
                                      </p:cBhvr>
                                      <p:tavLst>
                                        <p:tav tm="0">
                                          <p:val>
                                            <p:strVal val="0-#ppt_h/2"/>
                                          </p:val>
                                        </p:tav>
                                        <p:tav tm="100000">
                                          <p:val>
                                            <p:strVal val="#ppt_y"/>
                                          </p:val>
                                        </p:tav>
                                      </p:tavLst>
                                    </p:anim>
                                  </p:childTnLst>
                                </p:cTn>
                              </p:par>
                              <p:par>
                                <p:cTn id="152" presetID="2" presetClass="entr" presetSubtype="1" fill="hold" grpId="0" nodeType="withEffect">
                                  <p:stCondLst>
                                    <p:cond delay="0"/>
                                  </p:stCondLst>
                                  <p:childTnLst>
                                    <p:set>
                                      <p:cBhvr>
                                        <p:cTn id="153" dur="1" fill="hold">
                                          <p:stCondLst>
                                            <p:cond delay="0"/>
                                          </p:stCondLst>
                                        </p:cTn>
                                        <p:tgtEl>
                                          <p:spTgt spid="61"/>
                                        </p:tgtEl>
                                        <p:attrNameLst>
                                          <p:attrName>style.visibility</p:attrName>
                                        </p:attrNameLst>
                                      </p:cBhvr>
                                      <p:to>
                                        <p:strVal val="visible"/>
                                      </p:to>
                                    </p:set>
                                    <p:anim calcmode="lin" valueType="num">
                                      <p:cBhvr additive="base">
                                        <p:cTn id="154" dur="500" fill="hold"/>
                                        <p:tgtEl>
                                          <p:spTgt spid="61"/>
                                        </p:tgtEl>
                                        <p:attrNameLst>
                                          <p:attrName>ppt_x</p:attrName>
                                        </p:attrNameLst>
                                      </p:cBhvr>
                                      <p:tavLst>
                                        <p:tav tm="0">
                                          <p:val>
                                            <p:strVal val="#ppt_x"/>
                                          </p:val>
                                        </p:tav>
                                        <p:tav tm="100000">
                                          <p:val>
                                            <p:strVal val="#ppt_x"/>
                                          </p:val>
                                        </p:tav>
                                      </p:tavLst>
                                    </p:anim>
                                    <p:anim calcmode="lin" valueType="num">
                                      <p:cBhvr additive="base">
                                        <p:cTn id="155" dur="500" fill="hold"/>
                                        <p:tgtEl>
                                          <p:spTgt spid="61"/>
                                        </p:tgtEl>
                                        <p:attrNameLst>
                                          <p:attrName>ppt_y</p:attrName>
                                        </p:attrNameLst>
                                      </p:cBhvr>
                                      <p:tavLst>
                                        <p:tav tm="0">
                                          <p:val>
                                            <p:strVal val="0-#ppt_h/2"/>
                                          </p:val>
                                        </p:tav>
                                        <p:tav tm="100000">
                                          <p:val>
                                            <p:strVal val="#ppt_y"/>
                                          </p:val>
                                        </p:tav>
                                      </p:tavLst>
                                    </p:anim>
                                  </p:childTnLst>
                                </p:cTn>
                              </p:par>
                              <p:par>
                                <p:cTn id="156" presetID="2" presetClass="entr" presetSubtype="1" fill="hold" grpId="0" nodeType="withEffect">
                                  <p:stCondLst>
                                    <p:cond delay="0"/>
                                  </p:stCondLst>
                                  <p:childTnLst>
                                    <p:set>
                                      <p:cBhvr>
                                        <p:cTn id="157" dur="1" fill="hold">
                                          <p:stCondLst>
                                            <p:cond delay="0"/>
                                          </p:stCondLst>
                                        </p:cTn>
                                        <p:tgtEl>
                                          <p:spTgt spid="109"/>
                                        </p:tgtEl>
                                        <p:attrNameLst>
                                          <p:attrName>style.visibility</p:attrName>
                                        </p:attrNameLst>
                                      </p:cBhvr>
                                      <p:to>
                                        <p:strVal val="visible"/>
                                      </p:to>
                                    </p:set>
                                    <p:anim calcmode="lin" valueType="num">
                                      <p:cBhvr additive="base">
                                        <p:cTn id="158" dur="500" fill="hold"/>
                                        <p:tgtEl>
                                          <p:spTgt spid="109"/>
                                        </p:tgtEl>
                                        <p:attrNameLst>
                                          <p:attrName>ppt_x</p:attrName>
                                        </p:attrNameLst>
                                      </p:cBhvr>
                                      <p:tavLst>
                                        <p:tav tm="0">
                                          <p:val>
                                            <p:strVal val="#ppt_x"/>
                                          </p:val>
                                        </p:tav>
                                        <p:tav tm="100000">
                                          <p:val>
                                            <p:strVal val="#ppt_x"/>
                                          </p:val>
                                        </p:tav>
                                      </p:tavLst>
                                    </p:anim>
                                    <p:anim calcmode="lin" valueType="num">
                                      <p:cBhvr additive="base">
                                        <p:cTn id="159" dur="500" fill="hold"/>
                                        <p:tgtEl>
                                          <p:spTgt spid="109"/>
                                        </p:tgtEl>
                                        <p:attrNameLst>
                                          <p:attrName>ppt_y</p:attrName>
                                        </p:attrNameLst>
                                      </p:cBhvr>
                                      <p:tavLst>
                                        <p:tav tm="0">
                                          <p:val>
                                            <p:strVal val="0-#ppt_h/2"/>
                                          </p:val>
                                        </p:tav>
                                        <p:tav tm="100000">
                                          <p:val>
                                            <p:strVal val="#ppt_y"/>
                                          </p:val>
                                        </p:tav>
                                      </p:tavLst>
                                    </p:anim>
                                  </p:childTnLst>
                                </p:cTn>
                              </p:par>
                              <p:par>
                                <p:cTn id="160" presetID="2" presetClass="entr" presetSubtype="1" fill="hold" grpId="0" nodeType="withEffect">
                                  <p:stCondLst>
                                    <p:cond delay="0"/>
                                  </p:stCondLst>
                                  <p:childTnLst>
                                    <p:set>
                                      <p:cBhvr>
                                        <p:cTn id="161" dur="1" fill="hold">
                                          <p:stCondLst>
                                            <p:cond delay="0"/>
                                          </p:stCondLst>
                                        </p:cTn>
                                        <p:tgtEl>
                                          <p:spTgt spid="52"/>
                                        </p:tgtEl>
                                        <p:attrNameLst>
                                          <p:attrName>style.visibility</p:attrName>
                                        </p:attrNameLst>
                                      </p:cBhvr>
                                      <p:to>
                                        <p:strVal val="visible"/>
                                      </p:to>
                                    </p:set>
                                    <p:anim calcmode="lin" valueType="num">
                                      <p:cBhvr additive="base">
                                        <p:cTn id="162" dur="500" fill="hold"/>
                                        <p:tgtEl>
                                          <p:spTgt spid="52"/>
                                        </p:tgtEl>
                                        <p:attrNameLst>
                                          <p:attrName>ppt_x</p:attrName>
                                        </p:attrNameLst>
                                      </p:cBhvr>
                                      <p:tavLst>
                                        <p:tav tm="0">
                                          <p:val>
                                            <p:strVal val="#ppt_x"/>
                                          </p:val>
                                        </p:tav>
                                        <p:tav tm="100000">
                                          <p:val>
                                            <p:strVal val="#ppt_x"/>
                                          </p:val>
                                        </p:tav>
                                      </p:tavLst>
                                    </p:anim>
                                    <p:anim calcmode="lin" valueType="num">
                                      <p:cBhvr additive="base">
                                        <p:cTn id="163" dur="500" fill="hold"/>
                                        <p:tgtEl>
                                          <p:spTgt spid="52"/>
                                        </p:tgtEl>
                                        <p:attrNameLst>
                                          <p:attrName>ppt_y</p:attrName>
                                        </p:attrNameLst>
                                      </p:cBhvr>
                                      <p:tavLst>
                                        <p:tav tm="0">
                                          <p:val>
                                            <p:strVal val="0-#ppt_h/2"/>
                                          </p:val>
                                        </p:tav>
                                        <p:tav tm="100000">
                                          <p:val>
                                            <p:strVal val="#ppt_y"/>
                                          </p:val>
                                        </p:tav>
                                      </p:tavLst>
                                    </p:anim>
                                  </p:childTnLst>
                                </p:cTn>
                              </p:par>
                              <p:par>
                                <p:cTn id="164" presetID="2" presetClass="entr" presetSubtype="1" fill="hold" grpId="0" nodeType="withEffect">
                                  <p:stCondLst>
                                    <p:cond delay="0"/>
                                  </p:stCondLst>
                                  <p:childTnLst>
                                    <p:set>
                                      <p:cBhvr>
                                        <p:cTn id="165" dur="1" fill="hold">
                                          <p:stCondLst>
                                            <p:cond delay="0"/>
                                          </p:stCondLst>
                                        </p:cTn>
                                        <p:tgtEl>
                                          <p:spTgt spid="53"/>
                                        </p:tgtEl>
                                        <p:attrNameLst>
                                          <p:attrName>style.visibility</p:attrName>
                                        </p:attrNameLst>
                                      </p:cBhvr>
                                      <p:to>
                                        <p:strVal val="visible"/>
                                      </p:to>
                                    </p:set>
                                    <p:anim calcmode="lin" valueType="num">
                                      <p:cBhvr additive="base">
                                        <p:cTn id="166" dur="500" fill="hold"/>
                                        <p:tgtEl>
                                          <p:spTgt spid="53"/>
                                        </p:tgtEl>
                                        <p:attrNameLst>
                                          <p:attrName>ppt_x</p:attrName>
                                        </p:attrNameLst>
                                      </p:cBhvr>
                                      <p:tavLst>
                                        <p:tav tm="0">
                                          <p:val>
                                            <p:strVal val="#ppt_x"/>
                                          </p:val>
                                        </p:tav>
                                        <p:tav tm="100000">
                                          <p:val>
                                            <p:strVal val="#ppt_x"/>
                                          </p:val>
                                        </p:tav>
                                      </p:tavLst>
                                    </p:anim>
                                    <p:anim calcmode="lin" valueType="num">
                                      <p:cBhvr additive="base">
                                        <p:cTn id="167" dur="500" fill="hold"/>
                                        <p:tgtEl>
                                          <p:spTgt spid="53"/>
                                        </p:tgtEl>
                                        <p:attrNameLst>
                                          <p:attrName>ppt_y</p:attrName>
                                        </p:attrNameLst>
                                      </p:cBhvr>
                                      <p:tavLst>
                                        <p:tav tm="0">
                                          <p:val>
                                            <p:strVal val="0-#ppt_h/2"/>
                                          </p:val>
                                        </p:tav>
                                        <p:tav tm="100000">
                                          <p:val>
                                            <p:strVal val="#ppt_y"/>
                                          </p:val>
                                        </p:tav>
                                      </p:tavLst>
                                    </p:anim>
                                  </p:childTnLst>
                                </p:cTn>
                              </p:par>
                              <p:par>
                                <p:cTn id="168" presetID="2" presetClass="entr" presetSubtype="1" fill="hold" grpId="0" nodeType="withEffect">
                                  <p:stCondLst>
                                    <p:cond delay="0"/>
                                  </p:stCondLst>
                                  <p:childTnLst>
                                    <p:set>
                                      <p:cBhvr>
                                        <p:cTn id="169" dur="1" fill="hold">
                                          <p:stCondLst>
                                            <p:cond delay="0"/>
                                          </p:stCondLst>
                                        </p:cTn>
                                        <p:tgtEl>
                                          <p:spTgt spid="110"/>
                                        </p:tgtEl>
                                        <p:attrNameLst>
                                          <p:attrName>style.visibility</p:attrName>
                                        </p:attrNameLst>
                                      </p:cBhvr>
                                      <p:to>
                                        <p:strVal val="visible"/>
                                      </p:to>
                                    </p:set>
                                    <p:anim calcmode="lin" valueType="num">
                                      <p:cBhvr additive="base">
                                        <p:cTn id="170" dur="500" fill="hold"/>
                                        <p:tgtEl>
                                          <p:spTgt spid="110"/>
                                        </p:tgtEl>
                                        <p:attrNameLst>
                                          <p:attrName>ppt_x</p:attrName>
                                        </p:attrNameLst>
                                      </p:cBhvr>
                                      <p:tavLst>
                                        <p:tav tm="0">
                                          <p:val>
                                            <p:strVal val="#ppt_x"/>
                                          </p:val>
                                        </p:tav>
                                        <p:tav tm="100000">
                                          <p:val>
                                            <p:strVal val="#ppt_x"/>
                                          </p:val>
                                        </p:tav>
                                      </p:tavLst>
                                    </p:anim>
                                    <p:anim calcmode="lin" valueType="num">
                                      <p:cBhvr additive="base">
                                        <p:cTn id="171" dur="500" fill="hold"/>
                                        <p:tgtEl>
                                          <p:spTgt spid="110"/>
                                        </p:tgtEl>
                                        <p:attrNameLst>
                                          <p:attrName>ppt_y</p:attrName>
                                        </p:attrNameLst>
                                      </p:cBhvr>
                                      <p:tavLst>
                                        <p:tav tm="0">
                                          <p:val>
                                            <p:strVal val="0-#ppt_h/2"/>
                                          </p:val>
                                        </p:tav>
                                        <p:tav tm="100000">
                                          <p:val>
                                            <p:strVal val="#ppt_y"/>
                                          </p:val>
                                        </p:tav>
                                      </p:tavLst>
                                    </p:anim>
                                  </p:childTnLst>
                                </p:cTn>
                              </p:par>
                              <p:par>
                                <p:cTn id="172" presetID="2" presetClass="entr" presetSubtype="1" fill="hold" grpId="0" nodeType="withEffect">
                                  <p:stCondLst>
                                    <p:cond delay="0"/>
                                  </p:stCondLst>
                                  <p:childTnLst>
                                    <p:set>
                                      <p:cBhvr>
                                        <p:cTn id="173" dur="1" fill="hold">
                                          <p:stCondLst>
                                            <p:cond delay="0"/>
                                          </p:stCondLst>
                                        </p:cTn>
                                        <p:tgtEl>
                                          <p:spTgt spid="57"/>
                                        </p:tgtEl>
                                        <p:attrNameLst>
                                          <p:attrName>style.visibility</p:attrName>
                                        </p:attrNameLst>
                                      </p:cBhvr>
                                      <p:to>
                                        <p:strVal val="visible"/>
                                      </p:to>
                                    </p:set>
                                    <p:anim calcmode="lin" valueType="num">
                                      <p:cBhvr additive="base">
                                        <p:cTn id="174" dur="500" fill="hold"/>
                                        <p:tgtEl>
                                          <p:spTgt spid="57"/>
                                        </p:tgtEl>
                                        <p:attrNameLst>
                                          <p:attrName>ppt_x</p:attrName>
                                        </p:attrNameLst>
                                      </p:cBhvr>
                                      <p:tavLst>
                                        <p:tav tm="0">
                                          <p:val>
                                            <p:strVal val="#ppt_x"/>
                                          </p:val>
                                        </p:tav>
                                        <p:tav tm="100000">
                                          <p:val>
                                            <p:strVal val="#ppt_x"/>
                                          </p:val>
                                        </p:tav>
                                      </p:tavLst>
                                    </p:anim>
                                    <p:anim calcmode="lin" valueType="num">
                                      <p:cBhvr additive="base">
                                        <p:cTn id="175" dur="500" fill="hold"/>
                                        <p:tgtEl>
                                          <p:spTgt spid="57"/>
                                        </p:tgtEl>
                                        <p:attrNameLst>
                                          <p:attrName>ppt_y</p:attrName>
                                        </p:attrNameLst>
                                      </p:cBhvr>
                                      <p:tavLst>
                                        <p:tav tm="0">
                                          <p:val>
                                            <p:strVal val="0-#ppt_h/2"/>
                                          </p:val>
                                        </p:tav>
                                        <p:tav tm="100000">
                                          <p:val>
                                            <p:strVal val="#ppt_y"/>
                                          </p:val>
                                        </p:tav>
                                      </p:tavLst>
                                    </p:anim>
                                  </p:childTnLst>
                                </p:cTn>
                              </p:par>
                              <p:par>
                                <p:cTn id="176" presetID="2" presetClass="entr" presetSubtype="1" fill="hold" grpId="0" nodeType="withEffect">
                                  <p:stCondLst>
                                    <p:cond delay="0"/>
                                  </p:stCondLst>
                                  <p:childTnLst>
                                    <p:set>
                                      <p:cBhvr>
                                        <p:cTn id="177" dur="1" fill="hold">
                                          <p:stCondLst>
                                            <p:cond delay="0"/>
                                          </p:stCondLst>
                                        </p:cTn>
                                        <p:tgtEl>
                                          <p:spTgt spid="58"/>
                                        </p:tgtEl>
                                        <p:attrNameLst>
                                          <p:attrName>style.visibility</p:attrName>
                                        </p:attrNameLst>
                                      </p:cBhvr>
                                      <p:to>
                                        <p:strVal val="visible"/>
                                      </p:to>
                                    </p:set>
                                    <p:anim calcmode="lin" valueType="num">
                                      <p:cBhvr additive="base">
                                        <p:cTn id="178" dur="500" fill="hold"/>
                                        <p:tgtEl>
                                          <p:spTgt spid="58"/>
                                        </p:tgtEl>
                                        <p:attrNameLst>
                                          <p:attrName>ppt_x</p:attrName>
                                        </p:attrNameLst>
                                      </p:cBhvr>
                                      <p:tavLst>
                                        <p:tav tm="0">
                                          <p:val>
                                            <p:strVal val="#ppt_x"/>
                                          </p:val>
                                        </p:tav>
                                        <p:tav tm="100000">
                                          <p:val>
                                            <p:strVal val="#ppt_x"/>
                                          </p:val>
                                        </p:tav>
                                      </p:tavLst>
                                    </p:anim>
                                    <p:anim calcmode="lin" valueType="num">
                                      <p:cBhvr additive="base">
                                        <p:cTn id="179" dur="500" fill="hold"/>
                                        <p:tgtEl>
                                          <p:spTgt spid="58"/>
                                        </p:tgtEl>
                                        <p:attrNameLst>
                                          <p:attrName>ppt_y</p:attrName>
                                        </p:attrNameLst>
                                      </p:cBhvr>
                                      <p:tavLst>
                                        <p:tav tm="0">
                                          <p:val>
                                            <p:strVal val="0-#ppt_h/2"/>
                                          </p:val>
                                        </p:tav>
                                        <p:tav tm="100000">
                                          <p:val>
                                            <p:strVal val="#ppt_y"/>
                                          </p:val>
                                        </p:tav>
                                      </p:tavLst>
                                    </p:anim>
                                  </p:childTnLst>
                                </p:cTn>
                              </p:par>
                              <p:par>
                                <p:cTn id="180" presetID="2" presetClass="entr" presetSubtype="1" fill="hold" grpId="0" nodeType="withEffect">
                                  <p:stCondLst>
                                    <p:cond delay="0"/>
                                  </p:stCondLst>
                                  <p:childTnLst>
                                    <p:set>
                                      <p:cBhvr>
                                        <p:cTn id="181" dur="1" fill="hold">
                                          <p:stCondLst>
                                            <p:cond delay="0"/>
                                          </p:stCondLst>
                                        </p:cTn>
                                        <p:tgtEl>
                                          <p:spTgt spid="111"/>
                                        </p:tgtEl>
                                        <p:attrNameLst>
                                          <p:attrName>style.visibility</p:attrName>
                                        </p:attrNameLst>
                                      </p:cBhvr>
                                      <p:to>
                                        <p:strVal val="visible"/>
                                      </p:to>
                                    </p:set>
                                    <p:anim calcmode="lin" valueType="num">
                                      <p:cBhvr additive="base">
                                        <p:cTn id="182" dur="500" fill="hold"/>
                                        <p:tgtEl>
                                          <p:spTgt spid="111"/>
                                        </p:tgtEl>
                                        <p:attrNameLst>
                                          <p:attrName>ppt_x</p:attrName>
                                        </p:attrNameLst>
                                      </p:cBhvr>
                                      <p:tavLst>
                                        <p:tav tm="0">
                                          <p:val>
                                            <p:strVal val="#ppt_x"/>
                                          </p:val>
                                        </p:tav>
                                        <p:tav tm="100000">
                                          <p:val>
                                            <p:strVal val="#ppt_x"/>
                                          </p:val>
                                        </p:tav>
                                      </p:tavLst>
                                    </p:anim>
                                    <p:anim calcmode="lin" valueType="num">
                                      <p:cBhvr additive="base">
                                        <p:cTn id="183" dur="500" fill="hold"/>
                                        <p:tgtEl>
                                          <p:spTgt spid="111"/>
                                        </p:tgtEl>
                                        <p:attrNameLst>
                                          <p:attrName>ppt_y</p:attrName>
                                        </p:attrNameLst>
                                      </p:cBhvr>
                                      <p:tavLst>
                                        <p:tav tm="0">
                                          <p:val>
                                            <p:strVal val="0-#ppt_h/2"/>
                                          </p:val>
                                        </p:tav>
                                        <p:tav tm="100000">
                                          <p:val>
                                            <p:strVal val="#ppt_y"/>
                                          </p:val>
                                        </p:tav>
                                      </p:tavLst>
                                    </p:anim>
                                  </p:childTnLst>
                                </p:cTn>
                              </p:par>
                              <p:par>
                                <p:cTn id="184" presetID="2" presetClass="entr" presetSubtype="1"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0-#ppt_h/2"/>
                                          </p:val>
                                        </p:tav>
                                        <p:tav tm="100000">
                                          <p:val>
                                            <p:strVal val="#ppt_y"/>
                                          </p:val>
                                        </p:tav>
                                      </p:tavLst>
                                    </p:anim>
                                  </p:childTnLst>
                                </p:cTn>
                              </p:par>
                              <p:par>
                                <p:cTn id="188" presetID="2" presetClass="entr" presetSubtype="1"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0-#ppt_h/2"/>
                                          </p:val>
                                        </p:tav>
                                        <p:tav tm="100000">
                                          <p:val>
                                            <p:strVal val="#ppt_y"/>
                                          </p:val>
                                        </p:tav>
                                      </p:tavLst>
                                    </p:anim>
                                  </p:childTnLst>
                                </p:cTn>
                              </p:par>
                              <p:par>
                                <p:cTn id="192" presetID="2" presetClass="entr" presetSubtype="1" fill="hold" grpId="0" nodeType="withEffect">
                                  <p:stCondLst>
                                    <p:cond delay="0"/>
                                  </p:stCondLst>
                                  <p:childTnLst>
                                    <p:set>
                                      <p:cBhvr>
                                        <p:cTn id="193" dur="1" fill="hold">
                                          <p:stCondLst>
                                            <p:cond delay="0"/>
                                          </p:stCondLst>
                                        </p:cTn>
                                        <p:tgtEl>
                                          <p:spTgt spid="79"/>
                                        </p:tgtEl>
                                        <p:attrNameLst>
                                          <p:attrName>style.visibility</p:attrName>
                                        </p:attrNameLst>
                                      </p:cBhvr>
                                      <p:to>
                                        <p:strVal val="visible"/>
                                      </p:to>
                                    </p:set>
                                    <p:anim calcmode="lin" valueType="num">
                                      <p:cBhvr additive="base">
                                        <p:cTn id="194" dur="500" fill="hold"/>
                                        <p:tgtEl>
                                          <p:spTgt spid="79"/>
                                        </p:tgtEl>
                                        <p:attrNameLst>
                                          <p:attrName>ppt_x</p:attrName>
                                        </p:attrNameLst>
                                      </p:cBhvr>
                                      <p:tavLst>
                                        <p:tav tm="0">
                                          <p:val>
                                            <p:strVal val="#ppt_x"/>
                                          </p:val>
                                        </p:tav>
                                        <p:tav tm="100000">
                                          <p:val>
                                            <p:strVal val="#ppt_x"/>
                                          </p:val>
                                        </p:tav>
                                      </p:tavLst>
                                    </p:anim>
                                    <p:anim calcmode="lin" valueType="num">
                                      <p:cBhvr additive="base">
                                        <p:cTn id="195" dur="500" fill="hold"/>
                                        <p:tgtEl>
                                          <p:spTgt spid="79"/>
                                        </p:tgtEl>
                                        <p:attrNameLst>
                                          <p:attrName>ppt_y</p:attrName>
                                        </p:attrNameLst>
                                      </p:cBhvr>
                                      <p:tavLst>
                                        <p:tav tm="0">
                                          <p:val>
                                            <p:strVal val="0-#ppt_h/2"/>
                                          </p:val>
                                        </p:tav>
                                        <p:tav tm="100000">
                                          <p:val>
                                            <p:strVal val="#ppt_y"/>
                                          </p:val>
                                        </p:tav>
                                      </p:tavLst>
                                    </p:anim>
                                  </p:childTnLst>
                                </p:cTn>
                              </p:par>
                            </p:childTnLst>
                          </p:cTn>
                        </p:par>
                      </p:childTnLst>
                    </p:cTn>
                  </p:par>
                  <p:par>
                    <p:cTn id="196" fill="hold">
                      <p:stCondLst>
                        <p:cond delay="indefinite"/>
                      </p:stCondLst>
                      <p:childTnLst>
                        <p:par>
                          <p:cTn id="197" fill="hold">
                            <p:stCondLst>
                              <p:cond delay="0"/>
                            </p:stCondLst>
                            <p:childTnLst>
                              <p:par>
                                <p:cTn id="198" presetID="2" presetClass="entr" presetSubtype="8" fill="hold" grpId="0" nodeType="clickEffect">
                                  <p:stCondLst>
                                    <p:cond delay="0"/>
                                  </p:stCondLst>
                                  <p:childTnLst>
                                    <p:set>
                                      <p:cBhvr>
                                        <p:cTn id="199" dur="1" fill="hold">
                                          <p:stCondLst>
                                            <p:cond delay="0"/>
                                          </p:stCondLst>
                                        </p:cTn>
                                        <p:tgtEl>
                                          <p:spTgt spid="66"/>
                                        </p:tgtEl>
                                        <p:attrNameLst>
                                          <p:attrName>style.visibility</p:attrName>
                                        </p:attrNameLst>
                                      </p:cBhvr>
                                      <p:to>
                                        <p:strVal val="visible"/>
                                      </p:to>
                                    </p:set>
                                    <p:anim calcmode="lin" valueType="num">
                                      <p:cBhvr additive="base">
                                        <p:cTn id="200" dur="500" fill="hold"/>
                                        <p:tgtEl>
                                          <p:spTgt spid="66"/>
                                        </p:tgtEl>
                                        <p:attrNameLst>
                                          <p:attrName>ppt_x</p:attrName>
                                        </p:attrNameLst>
                                      </p:cBhvr>
                                      <p:tavLst>
                                        <p:tav tm="0">
                                          <p:val>
                                            <p:strVal val="0-#ppt_w/2"/>
                                          </p:val>
                                        </p:tav>
                                        <p:tav tm="100000">
                                          <p:val>
                                            <p:strVal val="#ppt_x"/>
                                          </p:val>
                                        </p:tav>
                                      </p:tavLst>
                                    </p:anim>
                                    <p:anim calcmode="lin" valueType="num">
                                      <p:cBhvr additive="base">
                                        <p:cTn id="201"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202" fill="hold">
                      <p:stCondLst>
                        <p:cond delay="indefinite"/>
                      </p:stCondLst>
                      <p:childTnLst>
                        <p:par>
                          <p:cTn id="203" fill="hold">
                            <p:stCondLst>
                              <p:cond delay="0"/>
                            </p:stCondLst>
                            <p:childTnLst>
                              <p:par>
                                <p:cTn id="204" presetID="22" presetClass="entr" presetSubtype="1" fill="hold" nodeType="clickEffect">
                                  <p:stCondLst>
                                    <p:cond delay="0"/>
                                  </p:stCondLst>
                                  <p:childTnLst>
                                    <p:set>
                                      <p:cBhvr>
                                        <p:cTn id="205" dur="1" fill="hold">
                                          <p:stCondLst>
                                            <p:cond delay="0"/>
                                          </p:stCondLst>
                                        </p:cTn>
                                        <p:tgtEl>
                                          <p:spTgt spid="33"/>
                                        </p:tgtEl>
                                        <p:attrNameLst>
                                          <p:attrName>style.visibility</p:attrName>
                                        </p:attrNameLst>
                                      </p:cBhvr>
                                      <p:to>
                                        <p:strVal val="visible"/>
                                      </p:to>
                                    </p:set>
                                    <p:animEffect transition="in" filter="wipe(up)">
                                      <p:cBhvr>
                                        <p:cTn id="206" dur="500"/>
                                        <p:tgtEl>
                                          <p:spTgt spid="33"/>
                                        </p:tgtEl>
                                      </p:cBhvr>
                                    </p:animEffect>
                                  </p:childTnLst>
                                </p:cTn>
                              </p:par>
                            </p:childTnLst>
                          </p:cTn>
                        </p:par>
                      </p:childTnLst>
                    </p:cTn>
                  </p:par>
                  <p:par>
                    <p:cTn id="207" fill="hold">
                      <p:stCondLst>
                        <p:cond delay="indefinite"/>
                      </p:stCondLst>
                      <p:childTnLst>
                        <p:par>
                          <p:cTn id="208" fill="hold">
                            <p:stCondLst>
                              <p:cond delay="0"/>
                            </p:stCondLst>
                            <p:childTnLst>
                              <p:par>
                                <p:cTn id="209" presetID="2" presetClass="entr" presetSubtype="8" fill="hold" grpId="0" nodeType="clickEffect">
                                  <p:stCondLst>
                                    <p:cond delay="0"/>
                                  </p:stCondLst>
                                  <p:childTnLst>
                                    <p:set>
                                      <p:cBhvr>
                                        <p:cTn id="210" dur="1" fill="hold">
                                          <p:stCondLst>
                                            <p:cond delay="0"/>
                                          </p:stCondLst>
                                        </p:cTn>
                                        <p:tgtEl>
                                          <p:spTgt spid="88"/>
                                        </p:tgtEl>
                                        <p:attrNameLst>
                                          <p:attrName>style.visibility</p:attrName>
                                        </p:attrNameLst>
                                      </p:cBhvr>
                                      <p:to>
                                        <p:strVal val="visible"/>
                                      </p:to>
                                    </p:set>
                                    <p:anim calcmode="lin" valueType="num">
                                      <p:cBhvr additive="base">
                                        <p:cTn id="211" dur="500" fill="hold"/>
                                        <p:tgtEl>
                                          <p:spTgt spid="88"/>
                                        </p:tgtEl>
                                        <p:attrNameLst>
                                          <p:attrName>ppt_x</p:attrName>
                                        </p:attrNameLst>
                                      </p:cBhvr>
                                      <p:tavLst>
                                        <p:tav tm="0">
                                          <p:val>
                                            <p:strVal val="0-#ppt_w/2"/>
                                          </p:val>
                                        </p:tav>
                                        <p:tav tm="100000">
                                          <p:val>
                                            <p:strVal val="#ppt_x"/>
                                          </p:val>
                                        </p:tav>
                                      </p:tavLst>
                                    </p:anim>
                                    <p:anim calcmode="lin" valueType="num">
                                      <p:cBhvr additive="base">
                                        <p:cTn id="212" dur="500" fill="hold"/>
                                        <p:tgtEl>
                                          <p:spTgt spid="88"/>
                                        </p:tgtEl>
                                        <p:attrNameLst>
                                          <p:attrName>ppt_y</p:attrName>
                                        </p:attrNameLst>
                                      </p:cBhvr>
                                      <p:tavLst>
                                        <p:tav tm="0">
                                          <p:val>
                                            <p:strVal val="#ppt_y"/>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53" presetClass="entr" presetSubtype="16" fill="hold" grpId="0" nodeType="clickEffect">
                                  <p:stCondLst>
                                    <p:cond delay="0"/>
                                  </p:stCondLst>
                                  <p:childTnLst>
                                    <p:set>
                                      <p:cBhvr>
                                        <p:cTn id="216" dur="1" fill="hold">
                                          <p:stCondLst>
                                            <p:cond delay="0"/>
                                          </p:stCondLst>
                                        </p:cTn>
                                        <p:tgtEl>
                                          <p:spTgt spid="89"/>
                                        </p:tgtEl>
                                        <p:attrNameLst>
                                          <p:attrName>style.visibility</p:attrName>
                                        </p:attrNameLst>
                                      </p:cBhvr>
                                      <p:to>
                                        <p:strVal val="visible"/>
                                      </p:to>
                                    </p:set>
                                    <p:anim calcmode="lin" valueType="num">
                                      <p:cBhvr>
                                        <p:cTn id="217" dur="500" fill="hold"/>
                                        <p:tgtEl>
                                          <p:spTgt spid="89"/>
                                        </p:tgtEl>
                                        <p:attrNameLst>
                                          <p:attrName>ppt_w</p:attrName>
                                        </p:attrNameLst>
                                      </p:cBhvr>
                                      <p:tavLst>
                                        <p:tav tm="0">
                                          <p:val>
                                            <p:fltVal val="0"/>
                                          </p:val>
                                        </p:tav>
                                        <p:tav tm="100000">
                                          <p:val>
                                            <p:strVal val="#ppt_w"/>
                                          </p:val>
                                        </p:tav>
                                      </p:tavLst>
                                    </p:anim>
                                    <p:anim calcmode="lin" valueType="num">
                                      <p:cBhvr>
                                        <p:cTn id="218" dur="500" fill="hold"/>
                                        <p:tgtEl>
                                          <p:spTgt spid="89"/>
                                        </p:tgtEl>
                                        <p:attrNameLst>
                                          <p:attrName>ppt_h</p:attrName>
                                        </p:attrNameLst>
                                      </p:cBhvr>
                                      <p:tavLst>
                                        <p:tav tm="0">
                                          <p:val>
                                            <p:fltVal val="0"/>
                                          </p:val>
                                        </p:tav>
                                        <p:tav tm="100000">
                                          <p:val>
                                            <p:strVal val="#ppt_h"/>
                                          </p:val>
                                        </p:tav>
                                      </p:tavLst>
                                    </p:anim>
                                    <p:animEffect transition="in" filter="fade">
                                      <p:cBhvr>
                                        <p:cTn id="219" dur="500"/>
                                        <p:tgtEl>
                                          <p:spTgt spid="89"/>
                                        </p:tgtEl>
                                      </p:cBhvr>
                                    </p:animEffect>
                                  </p:childTnLst>
                                </p:cTn>
                              </p:par>
                              <p:par>
                                <p:cTn id="220" presetID="53" presetClass="entr" presetSubtype="16" fill="hold" grpId="0" nodeType="withEffect">
                                  <p:stCondLst>
                                    <p:cond delay="0"/>
                                  </p:stCondLst>
                                  <p:childTnLst>
                                    <p:set>
                                      <p:cBhvr>
                                        <p:cTn id="221" dur="1" fill="hold">
                                          <p:stCondLst>
                                            <p:cond delay="0"/>
                                          </p:stCondLst>
                                        </p:cTn>
                                        <p:tgtEl>
                                          <p:spTgt spid="91"/>
                                        </p:tgtEl>
                                        <p:attrNameLst>
                                          <p:attrName>style.visibility</p:attrName>
                                        </p:attrNameLst>
                                      </p:cBhvr>
                                      <p:to>
                                        <p:strVal val="visible"/>
                                      </p:to>
                                    </p:set>
                                    <p:anim calcmode="lin" valueType="num">
                                      <p:cBhvr>
                                        <p:cTn id="222" dur="500" fill="hold"/>
                                        <p:tgtEl>
                                          <p:spTgt spid="91"/>
                                        </p:tgtEl>
                                        <p:attrNameLst>
                                          <p:attrName>ppt_w</p:attrName>
                                        </p:attrNameLst>
                                      </p:cBhvr>
                                      <p:tavLst>
                                        <p:tav tm="0">
                                          <p:val>
                                            <p:fltVal val="0"/>
                                          </p:val>
                                        </p:tav>
                                        <p:tav tm="100000">
                                          <p:val>
                                            <p:strVal val="#ppt_w"/>
                                          </p:val>
                                        </p:tav>
                                      </p:tavLst>
                                    </p:anim>
                                    <p:anim calcmode="lin" valueType="num">
                                      <p:cBhvr>
                                        <p:cTn id="223" dur="500" fill="hold"/>
                                        <p:tgtEl>
                                          <p:spTgt spid="91"/>
                                        </p:tgtEl>
                                        <p:attrNameLst>
                                          <p:attrName>ppt_h</p:attrName>
                                        </p:attrNameLst>
                                      </p:cBhvr>
                                      <p:tavLst>
                                        <p:tav tm="0">
                                          <p:val>
                                            <p:fltVal val="0"/>
                                          </p:val>
                                        </p:tav>
                                        <p:tav tm="100000">
                                          <p:val>
                                            <p:strVal val="#ppt_h"/>
                                          </p:val>
                                        </p:tav>
                                      </p:tavLst>
                                    </p:anim>
                                    <p:animEffect transition="in" filter="fade">
                                      <p:cBhvr>
                                        <p:cTn id="224" dur="500"/>
                                        <p:tgtEl>
                                          <p:spTgt spid="91"/>
                                        </p:tgtEl>
                                      </p:cBhvr>
                                    </p:animEffect>
                                  </p:childTnLst>
                                </p:cTn>
                              </p:par>
                              <p:par>
                                <p:cTn id="225" presetID="53" presetClass="entr" presetSubtype="16" fill="hold" grpId="0" nodeType="withEffect">
                                  <p:stCondLst>
                                    <p:cond delay="0"/>
                                  </p:stCondLst>
                                  <p:childTnLst>
                                    <p:set>
                                      <p:cBhvr>
                                        <p:cTn id="226" dur="1" fill="hold">
                                          <p:stCondLst>
                                            <p:cond delay="0"/>
                                          </p:stCondLst>
                                        </p:cTn>
                                        <p:tgtEl>
                                          <p:spTgt spid="92"/>
                                        </p:tgtEl>
                                        <p:attrNameLst>
                                          <p:attrName>style.visibility</p:attrName>
                                        </p:attrNameLst>
                                      </p:cBhvr>
                                      <p:to>
                                        <p:strVal val="visible"/>
                                      </p:to>
                                    </p:set>
                                    <p:anim calcmode="lin" valueType="num">
                                      <p:cBhvr>
                                        <p:cTn id="227" dur="500" fill="hold"/>
                                        <p:tgtEl>
                                          <p:spTgt spid="92"/>
                                        </p:tgtEl>
                                        <p:attrNameLst>
                                          <p:attrName>ppt_w</p:attrName>
                                        </p:attrNameLst>
                                      </p:cBhvr>
                                      <p:tavLst>
                                        <p:tav tm="0">
                                          <p:val>
                                            <p:fltVal val="0"/>
                                          </p:val>
                                        </p:tav>
                                        <p:tav tm="100000">
                                          <p:val>
                                            <p:strVal val="#ppt_w"/>
                                          </p:val>
                                        </p:tav>
                                      </p:tavLst>
                                    </p:anim>
                                    <p:anim calcmode="lin" valueType="num">
                                      <p:cBhvr>
                                        <p:cTn id="228" dur="500" fill="hold"/>
                                        <p:tgtEl>
                                          <p:spTgt spid="92"/>
                                        </p:tgtEl>
                                        <p:attrNameLst>
                                          <p:attrName>ppt_h</p:attrName>
                                        </p:attrNameLst>
                                      </p:cBhvr>
                                      <p:tavLst>
                                        <p:tav tm="0">
                                          <p:val>
                                            <p:fltVal val="0"/>
                                          </p:val>
                                        </p:tav>
                                        <p:tav tm="100000">
                                          <p:val>
                                            <p:strVal val="#ppt_h"/>
                                          </p:val>
                                        </p:tav>
                                      </p:tavLst>
                                    </p:anim>
                                    <p:animEffect transition="in" filter="fade">
                                      <p:cBhvr>
                                        <p:cTn id="229" dur="500"/>
                                        <p:tgtEl>
                                          <p:spTgt spid="92"/>
                                        </p:tgtEl>
                                      </p:cBhvr>
                                    </p:animEffect>
                                  </p:childTnLst>
                                </p:cTn>
                              </p:par>
                              <p:par>
                                <p:cTn id="230" presetID="53" presetClass="entr" presetSubtype="16" fill="hold" grpId="0" nodeType="withEffect">
                                  <p:stCondLst>
                                    <p:cond delay="0"/>
                                  </p:stCondLst>
                                  <p:childTnLst>
                                    <p:set>
                                      <p:cBhvr>
                                        <p:cTn id="231" dur="1" fill="hold">
                                          <p:stCondLst>
                                            <p:cond delay="0"/>
                                          </p:stCondLst>
                                        </p:cTn>
                                        <p:tgtEl>
                                          <p:spTgt spid="93"/>
                                        </p:tgtEl>
                                        <p:attrNameLst>
                                          <p:attrName>style.visibility</p:attrName>
                                        </p:attrNameLst>
                                      </p:cBhvr>
                                      <p:to>
                                        <p:strVal val="visible"/>
                                      </p:to>
                                    </p:set>
                                    <p:anim calcmode="lin" valueType="num">
                                      <p:cBhvr>
                                        <p:cTn id="232" dur="500" fill="hold"/>
                                        <p:tgtEl>
                                          <p:spTgt spid="93"/>
                                        </p:tgtEl>
                                        <p:attrNameLst>
                                          <p:attrName>ppt_w</p:attrName>
                                        </p:attrNameLst>
                                      </p:cBhvr>
                                      <p:tavLst>
                                        <p:tav tm="0">
                                          <p:val>
                                            <p:fltVal val="0"/>
                                          </p:val>
                                        </p:tav>
                                        <p:tav tm="100000">
                                          <p:val>
                                            <p:strVal val="#ppt_w"/>
                                          </p:val>
                                        </p:tav>
                                      </p:tavLst>
                                    </p:anim>
                                    <p:anim calcmode="lin" valueType="num">
                                      <p:cBhvr>
                                        <p:cTn id="233" dur="500" fill="hold"/>
                                        <p:tgtEl>
                                          <p:spTgt spid="93"/>
                                        </p:tgtEl>
                                        <p:attrNameLst>
                                          <p:attrName>ppt_h</p:attrName>
                                        </p:attrNameLst>
                                      </p:cBhvr>
                                      <p:tavLst>
                                        <p:tav tm="0">
                                          <p:val>
                                            <p:fltVal val="0"/>
                                          </p:val>
                                        </p:tav>
                                        <p:tav tm="100000">
                                          <p:val>
                                            <p:strVal val="#ppt_h"/>
                                          </p:val>
                                        </p:tav>
                                      </p:tavLst>
                                    </p:anim>
                                    <p:animEffect transition="in" filter="fade">
                                      <p:cBhvr>
                                        <p:cTn id="234" dur="500"/>
                                        <p:tgtEl>
                                          <p:spTgt spid="93"/>
                                        </p:tgtEl>
                                      </p:cBhvr>
                                    </p:animEffect>
                                  </p:childTnLst>
                                </p:cTn>
                              </p:par>
                            </p:childTnLst>
                          </p:cTn>
                        </p:par>
                      </p:childTnLst>
                    </p:cTn>
                  </p:par>
                  <p:par>
                    <p:cTn id="235" fill="hold">
                      <p:stCondLst>
                        <p:cond delay="indefinite"/>
                      </p:stCondLst>
                      <p:childTnLst>
                        <p:par>
                          <p:cTn id="236" fill="hold">
                            <p:stCondLst>
                              <p:cond delay="0"/>
                            </p:stCondLst>
                            <p:childTnLst>
                              <p:par>
                                <p:cTn id="237" presetID="2" presetClass="entr" presetSubtype="1" fill="hold" grpId="0" nodeType="clickEffect">
                                  <p:stCondLst>
                                    <p:cond delay="0"/>
                                  </p:stCondLst>
                                  <p:childTnLst>
                                    <p:set>
                                      <p:cBhvr>
                                        <p:cTn id="238" dur="1" fill="hold">
                                          <p:stCondLst>
                                            <p:cond delay="0"/>
                                          </p:stCondLst>
                                        </p:cTn>
                                        <p:tgtEl>
                                          <p:spTgt spid="96"/>
                                        </p:tgtEl>
                                        <p:attrNameLst>
                                          <p:attrName>style.visibility</p:attrName>
                                        </p:attrNameLst>
                                      </p:cBhvr>
                                      <p:to>
                                        <p:strVal val="visible"/>
                                      </p:to>
                                    </p:set>
                                    <p:anim calcmode="lin" valueType="num">
                                      <p:cBhvr additive="base">
                                        <p:cTn id="239" dur="500" fill="hold"/>
                                        <p:tgtEl>
                                          <p:spTgt spid="96"/>
                                        </p:tgtEl>
                                        <p:attrNameLst>
                                          <p:attrName>ppt_x</p:attrName>
                                        </p:attrNameLst>
                                      </p:cBhvr>
                                      <p:tavLst>
                                        <p:tav tm="0">
                                          <p:val>
                                            <p:strVal val="#ppt_x"/>
                                          </p:val>
                                        </p:tav>
                                        <p:tav tm="100000">
                                          <p:val>
                                            <p:strVal val="#ppt_x"/>
                                          </p:val>
                                        </p:tav>
                                      </p:tavLst>
                                    </p:anim>
                                    <p:anim calcmode="lin" valueType="num">
                                      <p:cBhvr additive="base">
                                        <p:cTn id="240" dur="500" fill="hold"/>
                                        <p:tgtEl>
                                          <p:spTgt spid="96"/>
                                        </p:tgtEl>
                                        <p:attrNameLst>
                                          <p:attrName>ppt_y</p:attrName>
                                        </p:attrNameLst>
                                      </p:cBhvr>
                                      <p:tavLst>
                                        <p:tav tm="0">
                                          <p:val>
                                            <p:strVal val="0-#ppt_h/2"/>
                                          </p:val>
                                        </p:tav>
                                        <p:tav tm="100000">
                                          <p:val>
                                            <p:strVal val="#ppt_y"/>
                                          </p:val>
                                        </p:tav>
                                      </p:tavLst>
                                    </p:anim>
                                  </p:childTnLst>
                                </p:cTn>
                              </p:par>
                              <p:par>
                                <p:cTn id="241" presetID="2" presetClass="entr" presetSubtype="1" fill="hold" grpId="0" nodeType="withEffect">
                                  <p:stCondLst>
                                    <p:cond delay="0"/>
                                  </p:stCondLst>
                                  <p:childTnLst>
                                    <p:set>
                                      <p:cBhvr>
                                        <p:cTn id="242" dur="1" fill="hold">
                                          <p:stCondLst>
                                            <p:cond delay="0"/>
                                          </p:stCondLst>
                                        </p:cTn>
                                        <p:tgtEl>
                                          <p:spTgt spid="97"/>
                                        </p:tgtEl>
                                        <p:attrNameLst>
                                          <p:attrName>style.visibility</p:attrName>
                                        </p:attrNameLst>
                                      </p:cBhvr>
                                      <p:to>
                                        <p:strVal val="visible"/>
                                      </p:to>
                                    </p:set>
                                    <p:anim calcmode="lin" valueType="num">
                                      <p:cBhvr additive="base">
                                        <p:cTn id="243" dur="500" fill="hold"/>
                                        <p:tgtEl>
                                          <p:spTgt spid="97"/>
                                        </p:tgtEl>
                                        <p:attrNameLst>
                                          <p:attrName>ppt_x</p:attrName>
                                        </p:attrNameLst>
                                      </p:cBhvr>
                                      <p:tavLst>
                                        <p:tav tm="0">
                                          <p:val>
                                            <p:strVal val="#ppt_x"/>
                                          </p:val>
                                        </p:tav>
                                        <p:tav tm="100000">
                                          <p:val>
                                            <p:strVal val="#ppt_x"/>
                                          </p:val>
                                        </p:tav>
                                      </p:tavLst>
                                    </p:anim>
                                    <p:anim calcmode="lin" valueType="num">
                                      <p:cBhvr additive="base">
                                        <p:cTn id="244" dur="500" fill="hold"/>
                                        <p:tgtEl>
                                          <p:spTgt spid="97"/>
                                        </p:tgtEl>
                                        <p:attrNameLst>
                                          <p:attrName>ppt_y</p:attrName>
                                        </p:attrNameLst>
                                      </p:cBhvr>
                                      <p:tavLst>
                                        <p:tav tm="0">
                                          <p:val>
                                            <p:strVal val="0-#ppt_h/2"/>
                                          </p:val>
                                        </p:tav>
                                        <p:tav tm="100000">
                                          <p:val>
                                            <p:strVal val="#ppt_y"/>
                                          </p:val>
                                        </p:tav>
                                      </p:tavLst>
                                    </p:anim>
                                  </p:childTnLst>
                                </p:cTn>
                              </p:par>
                              <p:par>
                                <p:cTn id="245" presetID="2" presetClass="entr" presetSubtype="1" fill="hold" grpId="0" nodeType="withEffect">
                                  <p:stCondLst>
                                    <p:cond delay="0"/>
                                  </p:stCondLst>
                                  <p:childTnLst>
                                    <p:set>
                                      <p:cBhvr>
                                        <p:cTn id="246" dur="1" fill="hold">
                                          <p:stCondLst>
                                            <p:cond delay="0"/>
                                          </p:stCondLst>
                                        </p:cTn>
                                        <p:tgtEl>
                                          <p:spTgt spid="98"/>
                                        </p:tgtEl>
                                        <p:attrNameLst>
                                          <p:attrName>style.visibility</p:attrName>
                                        </p:attrNameLst>
                                      </p:cBhvr>
                                      <p:to>
                                        <p:strVal val="visible"/>
                                      </p:to>
                                    </p:set>
                                    <p:anim calcmode="lin" valueType="num">
                                      <p:cBhvr additive="base">
                                        <p:cTn id="247" dur="500" fill="hold"/>
                                        <p:tgtEl>
                                          <p:spTgt spid="98"/>
                                        </p:tgtEl>
                                        <p:attrNameLst>
                                          <p:attrName>ppt_x</p:attrName>
                                        </p:attrNameLst>
                                      </p:cBhvr>
                                      <p:tavLst>
                                        <p:tav tm="0">
                                          <p:val>
                                            <p:strVal val="#ppt_x"/>
                                          </p:val>
                                        </p:tav>
                                        <p:tav tm="100000">
                                          <p:val>
                                            <p:strVal val="#ppt_x"/>
                                          </p:val>
                                        </p:tav>
                                      </p:tavLst>
                                    </p:anim>
                                    <p:anim calcmode="lin" valueType="num">
                                      <p:cBhvr additive="base">
                                        <p:cTn id="248" dur="500" fill="hold"/>
                                        <p:tgtEl>
                                          <p:spTgt spid="98"/>
                                        </p:tgtEl>
                                        <p:attrNameLst>
                                          <p:attrName>ppt_y</p:attrName>
                                        </p:attrNameLst>
                                      </p:cBhvr>
                                      <p:tavLst>
                                        <p:tav tm="0">
                                          <p:val>
                                            <p:strVal val="0-#ppt_h/2"/>
                                          </p:val>
                                        </p:tav>
                                        <p:tav tm="100000">
                                          <p:val>
                                            <p:strVal val="#ppt_y"/>
                                          </p:val>
                                        </p:tav>
                                      </p:tavLst>
                                    </p:anim>
                                  </p:childTnLst>
                                </p:cTn>
                              </p:par>
                              <p:par>
                                <p:cTn id="249" presetID="2" presetClass="entr" presetSubtype="1" fill="hold" grpId="0" nodeType="withEffect">
                                  <p:stCondLst>
                                    <p:cond delay="0"/>
                                  </p:stCondLst>
                                  <p:childTnLst>
                                    <p:set>
                                      <p:cBhvr>
                                        <p:cTn id="250" dur="1" fill="hold">
                                          <p:stCondLst>
                                            <p:cond delay="0"/>
                                          </p:stCondLst>
                                        </p:cTn>
                                        <p:tgtEl>
                                          <p:spTgt spid="101"/>
                                        </p:tgtEl>
                                        <p:attrNameLst>
                                          <p:attrName>style.visibility</p:attrName>
                                        </p:attrNameLst>
                                      </p:cBhvr>
                                      <p:to>
                                        <p:strVal val="visible"/>
                                      </p:to>
                                    </p:set>
                                    <p:anim calcmode="lin" valueType="num">
                                      <p:cBhvr additive="base">
                                        <p:cTn id="251" dur="500" fill="hold"/>
                                        <p:tgtEl>
                                          <p:spTgt spid="101"/>
                                        </p:tgtEl>
                                        <p:attrNameLst>
                                          <p:attrName>ppt_x</p:attrName>
                                        </p:attrNameLst>
                                      </p:cBhvr>
                                      <p:tavLst>
                                        <p:tav tm="0">
                                          <p:val>
                                            <p:strVal val="#ppt_x"/>
                                          </p:val>
                                        </p:tav>
                                        <p:tav tm="100000">
                                          <p:val>
                                            <p:strVal val="#ppt_x"/>
                                          </p:val>
                                        </p:tav>
                                      </p:tavLst>
                                    </p:anim>
                                    <p:anim calcmode="lin" valueType="num">
                                      <p:cBhvr additive="base">
                                        <p:cTn id="252" dur="500" fill="hold"/>
                                        <p:tgtEl>
                                          <p:spTgt spid="101"/>
                                        </p:tgtEl>
                                        <p:attrNameLst>
                                          <p:attrName>ppt_y</p:attrName>
                                        </p:attrNameLst>
                                      </p:cBhvr>
                                      <p:tavLst>
                                        <p:tav tm="0">
                                          <p:val>
                                            <p:strVal val="0-#ppt_h/2"/>
                                          </p:val>
                                        </p:tav>
                                        <p:tav tm="100000">
                                          <p:val>
                                            <p:strVal val="#ppt_y"/>
                                          </p:val>
                                        </p:tav>
                                      </p:tavLst>
                                    </p:anim>
                                  </p:childTnLst>
                                </p:cTn>
                              </p:par>
                              <p:par>
                                <p:cTn id="253" presetID="2" presetClass="entr" presetSubtype="1" fill="hold" grpId="0" nodeType="withEffect">
                                  <p:stCondLst>
                                    <p:cond delay="0"/>
                                  </p:stCondLst>
                                  <p:childTnLst>
                                    <p:set>
                                      <p:cBhvr>
                                        <p:cTn id="254" dur="1" fill="hold">
                                          <p:stCondLst>
                                            <p:cond delay="0"/>
                                          </p:stCondLst>
                                        </p:cTn>
                                        <p:tgtEl>
                                          <p:spTgt spid="102"/>
                                        </p:tgtEl>
                                        <p:attrNameLst>
                                          <p:attrName>style.visibility</p:attrName>
                                        </p:attrNameLst>
                                      </p:cBhvr>
                                      <p:to>
                                        <p:strVal val="visible"/>
                                      </p:to>
                                    </p:set>
                                    <p:anim calcmode="lin" valueType="num">
                                      <p:cBhvr additive="base">
                                        <p:cTn id="255" dur="500" fill="hold"/>
                                        <p:tgtEl>
                                          <p:spTgt spid="102"/>
                                        </p:tgtEl>
                                        <p:attrNameLst>
                                          <p:attrName>ppt_x</p:attrName>
                                        </p:attrNameLst>
                                      </p:cBhvr>
                                      <p:tavLst>
                                        <p:tav tm="0">
                                          <p:val>
                                            <p:strVal val="#ppt_x"/>
                                          </p:val>
                                        </p:tav>
                                        <p:tav tm="100000">
                                          <p:val>
                                            <p:strVal val="#ppt_x"/>
                                          </p:val>
                                        </p:tav>
                                      </p:tavLst>
                                    </p:anim>
                                    <p:anim calcmode="lin" valueType="num">
                                      <p:cBhvr additive="base">
                                        <p:cTn id="256" dur="500" fill="hold"/>
                                        <p:tgtEl>
                                          <p:spTgt spid="102"/>
                                        </p:tgtEl>
                                        <p:attrNameLst>
                                          <p:attrName>ppt_y</p:attrName>
                                        </p:attrNameLst>
                                      </p:cBhvr>
                                      <p:tavLst>
                                        <p:tav tm="0">
                                          <p:val>
                                            <p:strVal val="0-#ppt_h/2"/>
                                          </p:val>
                                        </p:tav>
                                        <p:tav tm="100000">
                                          <p:val>
                                            <p:strVal val="#ppt_y"/>
                                          </p:val>
                                        </p:tav>
                                      </p:tavLst>
                                    </p:anim>
                                  </p:childTnLst>
                                </p:cTn>
                              </p:par>
                              <p:par>
                                <p:cTn id="257" presetID="2" presetClass="entr" presetSubtype="1" fill="hold" grpId="0" nodeType="withEffect">
                                  <p:stCondLst>
                                    <p:cond delay="0"/>
                                  </p:stCondLst>
                                  <p:childTnLst>
                                    <p:set>
                                      <p:cBhvr>
                                        <p:cTn id="258" dur="1" fill="hold">
                                          <p:stCondLst>
                                            <p:cond delay="0"/>
                                          </p:stCondLst>
                                        </p:cTn>
                                        <p:tgtEl>
                                          <p:spTgt spid="103"/>
                                        </p:tgtEl>
                                        <p:attrNameLst>
                                          <p:attrName>style.visibility</p:attrName>
                                        </p:attrNameLst>
                                      </p:cBhvr>
                                      <p:to>
                                        <p:strVal val="visible"/>
                                      </p:to>
                                    </p:set>
                                    <p:anim calcmode="lin" valueType="num">
                                      <p:cBhvr additive="base">
                                        <p:cTn id="259" dur="500" fill="hold"/>
                                        <p:tgtEl>
                                          <p:spTgt spid="103"/>
                                        </p:tgtEl>
                                        <p:attrNameLst>
                                          <p:attrName>ppt_x</p:attrName>
                                        </p:attrNameLst>
                                      </p:cBhvr>
                                      <p:tavLst>
                                        <p:tav tm="0">
                                          <p:val>
                                            <p:strVal val="#ppt_x"/>
                                          </p:val>
                                        </p:tav>
                                        <p:tav tm="100000">
                                          <p:val>
                                            <p:strVal val="#ppt_x"/>
                                          </p:val>
                                        </p:tav>
                                      </p:tavLst>
                                    </p:anim>
                                    <p:anim calcmode="lin" valueType="num">
                                      <p:cBhvr additive="base">
                                        <p:cTn id="260" dur="500" fill="hold"/>
                                        <p:tgtEl>
                                          <p:spTgt spid="103"/>
                                        </p:tgtEl>
                                        <p:attrNameLst>
                                          <p:attrName>ppt_y</p:attrName>
                                        </p:attrNameLst>
                                      </p:cBhvr>
                                      <p:tavLst>
                                        <p:tav tm="0">
                                          <p:val>
                                            <p:strVal val="0-#ppt_h/2"/>
                                          </p:val>
                                        </p:tav>
                                        <p:tav tm="100000">
                                          <p:val>
                                            <p:strVal val="#ppt_y"/>
                                          </p:val>
                                        </p:tav>
                                      </p:tavLst>
                                    </p:anim>
                                  </p:childTnLst>
                                </p:cTn>
                              </p:par>
                              <p:par>
                                <p:cTn id="261" presetID="2" presetClass="entr" presetSubtype="1" fill="hold" grpId="0" nodeType="withEffect">
                                  <p:stCondLst>
                                    <p:cond delay="0"/>
                                  </p:stCondLst>
                                  <p:childTnLst>
                                    <p:set>
                                      <p:cBhvr>
                                        <p:cTn id="262" dur="1" fill="hold">
                                          <p:stCondLst>
                                            <p:cond delay="0"/>
                                          </p:stCondLst>
                                        </p:cTn>
                                        <p:tgtEl>
                                          <p:spTgt spid="113"/>
                                        </p:tgtEl>
                                        <p:attrNameLst>
                                          <p:attrName>style.visibility</p:attrName>
                                        </p:attrNameLst>
                                      </p:cBhvr>
                                      <p:to>
                                        <p:strVal val="visible"/>
                                      </p:to>
                                    </p:set>
                                    <p:anim calcmode="lin" valueType="num">
                                      <p:cBhvr additive="base">
                                        <p:cTn id="263" dur="500" fill="hold"/>
                                        <p:tgtEl>
                                          <p:spTgt spid="113"/>
                                        </p:tgtEl>
                                        <p:attrNameLst>
                                          <p:attrName>ppt_x</p:attrName>
                                        </p:attrNameLst>
                                      </p:cBhvr>
                                      <p:tavLst>
                                        <p:tav tm="0">
                                          <p:val>
                                            <p:strVal val="#ppt_x"/>
                                          </p:val>
                                        </p:tav>
                                        <p:tav tm="100000">
                                          <p:val>
                                            <p:strVal val="#ppt_x"/>
                                          </p:val>
                                        </p:tav>
                                      </p:tavLst>
                                    </p:anim>
                                    <p:anim calcmode="lin" valueType="num">
                                      <p:cBhvr additive="base">
                                        <p:cTn id="264" dur="500" fill="hold"/>
                                        <p:tgtEl>
                                          <p:spTgt spid="113"/>
                                        </p:tgtEl>
                                        <p:attrNameLst>
                                          <p:attrName>ppt_y</p:attrName>
                                        </p:attrNameLst>
                                      </p:cBhvr>
                                      <p:tavLst>
                                        <p:tav tm="0">
                                          <p:val>
                                            <p:strVal val="0-#ppt_h/2"/>
                                          </p:val>
                                        </p:tav>
                                        <p:tav tm="100000">
                                          <p:val>
                                            <p:strVal val="#ppt_y"/>
                                          </p:val>
                                        </p:tav>
                                      </p:tavLst>
                                    </p:anim>
                                  </p:childTnLst>
                                </p:cTn>
                              </p:par>
                            </p:childTnLst>
                          </p:cTn>
                        </p:par>
                      </p:childTnLst>
                    </p:cTn>
                  </p:par>
                  <p:par>
                    <p:cTn id="265" fill="hold">
                      <p:stCondLst>
                        <p:cond delay="indefinite"/>
                      </p:stCondLst>
                      <p:childTnLst>
                        <p:par>
                          <p:cTn id="266" fill="hold">
                            <p:stCondLst>
                              <p:cond delay="0"/>
                            </p:stCondLst>
                            <p:childTnLst>
                              <p:par>
                                <p:cTn id="267" presetID="53" presetClass="entr" presetSubtype="16" fill="hold" grpId="0" nodeType="clickEffect">
                                  <p:stCondLst>
                                    <p:cond delay="0"/>
                                  </p:stCondLst>
                                  <p:childTnLst>
                                    <p:set>
                                      <p:cBhvr>
                                        <p:cTn id="268" dur="1" fill="hold">
                                          <p:stCondLst>
                                            <p:cond delay="0"/>
                                          </p:stCondLst>
                                        </p:cTn>
                                        <p:tgtEl>
                                          <p:spTgt spid="12"/>
                                        </p:tgtEl>
                                        <p:attrNameLst>
                                          <p:attrName>style.visibility</p:attrName>
                                        </p:attrNameLst>
                                      </p:cBhvr>
                                      <p:to>
                                        <p:strVal val="visible"/>
                                      </p:to>
                                    </p:set>
                                    <p:anim calcmode="lin" valueType="num">
                                      <p:cBhvr>
                                        <p:cTn id="269" dur="500" fill="hold"/>
                                        <p:tgtEl>
                                          <p:spTgt spid="12"/>
                                        </p:tgtEl>
                                        <p:attrNameLst>
                                          <p:attrName>ppt_w</p:attrName>
                                        </p:attrNameLst>
                                      </p:cBhvr>
                                      <p:tavLst>
                                        <p:tav tm="0">
                                          <p:val>
                                            <p:fltVal val="0"/>
                                          </p:val>
                                        </p:tav>
                                        <p:tav tm="100000">
                                          <p:val>
                                            <p:strVal val="#ppt_w"/>
                                          </p:val>
                                        </p:tav>
                                      </p:tavLst>
                                    </p:anim>
                                    <p:anim calcmode="lin" valueType="num">
                                      <p:cBhvr>
                                        <p:cTn id="270" dur="500" fill="hold"/>
                                        <p:tgtEl>
                                          <p:spTgt spid="12"/>
                                        </p:tgtEl>
                                        <p:attrNameLst>
                                          <p:attrName>ppt_h</p:attrName>
                                        </p:attrNameLst>
                                      </p:cBhvr>
                                      <p:tavLst>
                                        <p:tav tm="0">
                                          <p:val>
                                            <p:fltVal val="0"/>
                                          </p:val>
                                        </p:tav>
                                        <p:tav tm="100000">
                                          <p:val>
                                            <p:strVal val="#ppt_h"/>
                                          </p:val>
                                        </p:tav>
                                      </p:tavLst>
                                    </p:anim>
                                    <p:animEffect transition="in" filter="fade">
                                      <p:cBhvr>
                                        <p:cTn id="271" dur="500"/>
                                        <p:tgtEl>
                                          <p:spTgt spid="12"/>
                                        </p:tgtEl>
                                      </p:cBhvr>
                                    </p:animEffect>
                                  </p:childTnLst>
                                </p:cTn>
                              </p:par>
                              <p:par>
                                <p:cTn id="272" presetID="53" presetClass="entr" presetSubtype="16" fill="hold" grpId="0" nodeType="withEffect">
                                  <p:stCondLst>
                                    <p:cond delay="0"/>
                                  </p:stCondLst>
                                  <p:childTnLst>
                                    <p:set>
                                      <p:cBhvr>
                                        <p:cTn id="273" dur="1" fill="hold">
                                          <p:stCondLst>
                                            <p:cond delay="0"/>
                                          </p:stCondLst>
                                        </p:cTn>
                                        <p:tgtEl>
                                          <p:spTgt spid="94"/>
                                        </p:tgtEl>
                                        <p:attrNameLst>
                                          <p:attrName>style.visibility</p:attrName>
                                        </p:attrNameLst>
                                      </p:cBhvr>
                                      <p:to>
                                        <p:strVal val="visible"/>
                                      </p:to>
                                    </p:set>
                                    <p:anim calcmode="lin" valueType="num">
                                      <p:cBhvr>
                                        <p:cTn id="274" dur="500" fill="hold"/>
                                        <p:tgtEl>
                                          <p:spTgt spid="94"/>
                                        </p:tgtEl>
                                        <p:attrNameLst>
                                          <p:attrName>ppt_w</p:attrName>
                                        </p:attrNameLst>
                                      </p:cBhvr>
                                      <p:tavLst>
                                        <p:tav tm="0">
                                          <p:val>
                                            <p:fltVal val="0"/>
                                          </p:val>
                                        </p:tav>
                                        <p:tav tm="100000">
                                          <p:val>
                                            <p:strVal val="#ppt_w"/>
                                          </p:val>
                                        </p:tav>
                                      </p:tavLst>
                                    </p:anim>
                                    <p:anim calcmode="lin" valueType="num">
                                      <p:cBhvr>
                                        <p:cTn id="275" dur="500" fill="hold"/>
                                        <p:tgtEl>
                                          <p:spTgt spid="94"/>
                                        </p:tgtEl>
                                        <p:attrNameLst>
                                          <p:attrName>ppt_h</p:attrName>
                                        </p:attrNameLst>
                                      </p:cBhvr>
                                      <p:tavLst>
                                        <p:tav tm="0">
                                          <p:val>
                                            <p:fltVal val="0"/>
                                          </p:val>
                                        </p:tav>
                                        <p:tav tm="100000">
                                          <p:val>
                                            <p:strVal val="#ppt_h"/>
                                          </p:val>
                                        </p:tav>
                                      </p:tavLst>
                                    </p:anim>
                                    <p:animEffect transition="in" filter="fade">
                                      <p:cBhvr>
                                        <p:cTn id="276" dur="500"/>
                                        <p:tgtEl>
                                          <p:spTgt spid="94"/>
                                        </p:tgtEl>
                                      </p:cBhvr>
                                    </p:animEffect>
                                  </p:childTnLst>
                                </p:cTn>
                              </p:par>
                              <p:par>
                                <p:cTn id="277" presetID="53" presetClass="entr" presetSubtype="16" fill="hold" grpId="0" nodeType="withEffect">
                                  <p:stCondLst>
                                    <p:cond delay="0"/>
                                  </p:stCondLst>
                                  <p:childTnLst>
                                    <p:set>
                                      <p:cBhvr>
                                        <p:cTn id="278" dur="1" fill="hold">
                                          <p:stCondLst>
                                            <p:cond delay="0"/>
                                          </p:stCondLst>
                                        </p:cTn>
                                        <p:tgtEl>
                                          <p:spTgt spid="95"/>
                                        </p:tgtEl>
                                        <p:attrNameLst>
                                          <p:attrName>style.visibility</p:attrName>
                                        </p:attrNameLst>
                                      </p:cBhvr>
                                      <p:to>
                                        <p:strVal val="visible"/>
                                      </p:to>
                                    </p:set>
                                    <p:anim calcmode="lin" valueType="num">
                                      <p:cBhvr>
                                        <p:cTn id="279" dur="500" fill="hold"/>
                                        <p:tgtEl>
                                          <p:spTgt spid="95"/>
                                        </p:tgtEl>
                                        <p:attrNameLst>
                                          <p:attrName>ppt_w</p:attrName>
                                        </p:attrNameLst>
                                      </p:cBhvr>
                                      <p:tavLst>
                                        <p:tav tm="0">
                                          <p:val>
                                            <p:fltVal val="0"/>
                                          </p:val>
                                        </p:tav>
                                        <p:tav tm="100000">
                                          <p:val>
                                            <p:strVal val="#ppt_w"/>
                                          </p:val>
                                        </p:tav>
                                      </p:tavLst>
                                    </p:anim>
                                    <p:anim calcmode="lin" valueType="num">
                                      <p:cBhvr>
                                        <p:cTn id="280" dur="500" fill="hold"/>
                                        <p:tgtEl>
                                          <p:spTgt spid="95"/>
                                        </p:tgtEl>
                                        <p:attrNameLst>
                                          <p:attrName>ppt_h</p:attrName>
                                        </p:attrNameLst>
                                      </p:cBhvr>
                                      <p:tavLst>
                                        <p:tav tm="0">
                                          <p:val>
                                            <p:fltVal val="0"/>
                                          </p:val>
                                        </p:tav>
                                        <p:tav tm="100000">
                                          <p:val>
                                            <p:strVal val="#ppt_h"/>
                                          </p:val>
                                        </p:tav>
                                      </p:tavLst>
                                    </p:anim>
                                    <p:animEffect transition="in" filter="fade">
                                      <p:cBhvr>
                                        <p:cTn id="281"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77" grpId="0" animBg="1"/>
      <p:bldP spid="47" grpId="0" animBg="1"/>
      <p:bldP spid="48" grpId="0" animBg="1"/>
      <p:bldP spid="66" grpId="0" animBg="1"/>
      <p:bldP spid="88" grpId="0" animBg="1"/>
      <p:bldP spid="4" grpId="0" animBg="1"/>
      <p:bldP spid="5" grpId="0" animBg="1"/>
      <p:bldP spid="6" grpId="0" animBg="1"/>
      <p:bldP spid="7" grpId="0" animBg="1"/>
      <p:bldP spid="8" grpId="0" animBg="1"/>
      <p:bldP spid="46" grpId="0" animBg="1"/>
      <p:bldP spid="51" grpId="0" animBg="1"/>
      <p:bldP spid="69" grpId="0" animBg="1"/>
      <p:bldP spid="78" grpId="0" animBg="1"/>
      <p:bldP spid="9" grpId="0" animBg="1"/>
      <p:bldP spid="10" grpId="0" animBg="1"/>
      <p:bldP spid="11" grpId="0" animBg="1"/>
      <p:bldP spid="14" grpId="0" animBg="1"/>
      <p:bldP spid="15" grpId="0" animBg="1"/>
      <p:bldP spid="16" grpId="0" animBg="1"/>
      <p:bldP spid="17" grpId="0" animBg="1"/>
      <p:bldP spid="18" grpId="0" animBg="1"/>
      <p:bldP spid="49" grpId="0" animBg="1"/>
      <p:bldP spid="50" grpId="0" animBg="1"/>
      <p:bldP spid="57" grpId="0" animBg="1"/>
      <p:bldP spid="58" grpId="0" animBg="1"/>
      <p:bldP spid="70" grpId="0" animBg="1"/>
      <p:bldP spid="71" grpId="0" animBg="1"/>
      <p:bldP spid="79" grpId="0" animBg="1"/>
      <p:bldP spid="52" grpId="0" animBg="1"/>
      <p:bldP spid="53" grpId="0" animBg="1"/>
      <p:bldP spid="54" grpId="0" animBg="1"/>
      <p:bldP spid="59" grpId="0" animBg="1"/>
      <p:bldP spid="60" grpId="0" animBg="1"/>
      <p:bldP spid="61" grpId="0" animBg="1"/>
      <p:bldP spid="89" grpId="0" animBg="1"/>
      <p:bldP spid="91" grpId="0" animBg="1"/>
      <p:bldP spid="92" grpId="0" animBg="1"/>
      <p:bldP spid="93" grpId="0" animBg="1"/>
      <p:bldP spid="96" grpId="0" animBg="1"/>
      <p:bldP spid="97" grpId="0" animBg="1"/>
      <p:bldP spid="98" grpId="0" animBg="1"/>
      <p:bldP spid="101" grpId="0" animBg="1"/>
      <p:bldP spid="102" grpId="0" animBg="1"/>
      <p:bldP spid="103" grpId="0" animBg="1"/>
      <p:bldP spid="2" grpId="0" animBg="1"/>
      <p:bldP spid="90" grpId="0" animBg="1"/>
      <p:bldP spid="108" grpId="0" animBg="1"/>
      <p:bldP spid="109" grpId="0" animBg="1"/>
      <p:bldP spid="110" grpId="0" animBg="1"/>
      <p:bldP spid="111" grpId="0" animBg="1"/>
      <p:bldP spid="113" grpId="0" animBg="1"/>
      <p:bldP spid="12" grpId="0" animBg="1"/>
      <p:bldP spid="94" grpId="0" animBg="1"/>
      <p:bldP spid="9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正方形/長方形 10"/>
          <p:cNvSpPr>
            <a:spLocks noChangeArrowheads="1"/>
          </p:cNvSpPr>
          <p:nvPr/>
        </p:nvSpPr>
        <p:spPr bwMode="auto">
          <a:xfrm>
            <a:off x="3735059" y="3829908"/>
            <a:ext cx="1601098" cy="711644"/>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rPr>
              <a:t>Windows Phone</a:t>
            </a:r>
          </a:p>
          <a:p>
            <a:pPr algn="ctr">
              <a:spcBef>
                <a:spcPct val="20000"/>
              </a:spcBef>
              <a:defRPr/>
            </a:pPr>
            <a:endParaRPr kumimoji="0" lang="ja-JP" altLang="en-US" sz="1400" dirty="0">
              <a:solidFill>
                <a:schemeClr val="bg1"/>
              </a:solidFill>
              <a:latin typeface="+mn-lt"/>
              <a:ea typeface="+mn-ea"/>
            </a:endParaRPr>
          </a:p>
        </p:txBody>
      </p:sp>
      <p:sp>
        <p:nvSpPr>
          <p:cNvPr id="68" name="正方形/長方形 10"/>
          <p:cNvSpPr>
            <a:spLocks noChangeArrowheads="1"/>
          </p:cNvSpPr>
          <p:nvPr/>
        </p:nvSpPr>
        <p:spPr bwMode="auto">
          <a:xfrm>
            <a:off x="5336156" y="3829818"/>
            <a:ext cx="1112464" cy="722946"/>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rPr>
              <a:t>Xbox OS</a:t>
            </a:r>
            <a:endParaRPr kumimoji="0" lang="en-US" altLang="ja-JP" sz="1400" dirty="0">
              <a:solidFill>
                <a:schemeClr val="bg1"/>
              </a:solidFill>
              <a:latin typeface="+mn-lt"/>
              <a:ea typeface="+mn-ea"/>
            </a:endParaRPr>
          </a:p>
          <a:p>
            <a:pPr algn="ctr">
              <a:spcBef>
                <a:spcPct val="20000"/>
              </a:spcBef>
              <a:defRPr/>
            </a:pPr>
            <a:endParaRPr kumimoji="0" lang="ja-JP" altLang="en-US" sz="1400" dirty="0">
              <a:solidFill>
                <a:schemeClr val="bg1"/>
              </a:solidFill>
              <a:latin typeface="+mn-lt"/>
              <a:ea typeface="+mn-ea"/>
            </a:endParaRPr>
          </a:p>
        </p:txBody>
      </p:sp>
      <p:sp>
        <p:nvSpPr>
          <p:cNvPr id="77" name="正方形/長方形 10"/>
          <p:cNvSpPr>
            <a:spLocks noChangeArrowheads="1"/>
          </p:cNvSpPr>
          <p:nvPr/>
        </p:nvSpPr>
        <p:spPr bwMode="auto">
          <a:xfrm>
            <a:off x="6448621" y="3829818"/>
            <a:ext cx="851657" cy="722946"/>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a:t>
            </a:r>
          </a:p>
          <a:p>
            <a:pPr algn="ctr">
              <a:spcBef>
                <a:spcPct val="20000"/>
              </a:spcBef>
              <a:defRPr/>
            </a:pPr>
            <a:endParaRPr kumimoji="0" lang="ja-JP" altLang="en-US" sz="1400" dirty="0">
              <a:solidFill>
                <a:schemeClr val="bg1"/>
              </a:solidFill>
              <a:latin typeface="+mn-lt"/>
              <a:ea typeface="+mn-ea"/>
            </a:endParaRPr>
          </a:p>
        </p:txBody>
      </p:sp>
      <p:sp>
        <p:nvSpPr>
          <p:cNvPr id="47" name="正方形/長方形 46"/>
          <p:cNvSpPr>
            <a:spLocks noChangeArrowheads="1"/>
          </p:cNvSpPr>
          <p:nvPr/>
        </p:nvSpPr>
        <p:spPr bwMode="auto">
          <a:xfrm>
            <a:off x="467556" y="3829907"/>
            <a:ext cx="2132297" cy="71722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Windows</a:t>
            </a:r>
          </a:p>
          <a:p>
            <a:pPr algn="ctr">
              <a:spcBef>
                <a:spcPct val="20000"/>
              </a:spcBef>
              <a:defRPr/>
            </a:pPr>
            <a:endParaRPr kumimoji="0" lang="ja-JP" altLang="en-US" sz="1400" dirty="0">
              <a:solidFill>
                <a:schemeClr val="bg1"/>
              </a:solidFill>
              <a:latin typeface="+mn-lt"/>
              <a:ea typeface="+mn-ea"/>
            </a:endParaRPr>
          </a:p>
        </p:txBody>
      </p:sp>
      <p:sp>
        <p:nvSpPr>
          <p:cNvPr id="48" name="正方形/長方形 10"/>
          <p:cNvSpPr>
            <a:spLocks noChangeArrowheads="1"/>
          </p:cNvSpPr>
          <p:nvPr/>
        </p:nvSpPr>
        <p:spPr bwMode="auto">
          <a:xfrm>
            <a:off x="2599853" y="3829907"/>
            <a:ext cx="1135220" cy="71722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err="1">
                <a:solidFill>
                  <a:schemeClr val="bg1"/>
                </a:solidFill>
                <a:latin typeface="+mn-lt"/>
                <a:ea typeface="+mn-ea"/>
              </a:rPr>
              <a:t>WindowsRT</a:t>
            </a:r>
            <a:endParaRPr kumimoji="0" lang="en-US" altLang="ja-JP" sz="1400" dirty="0">
              <a:solidFill>
                <a:schemeClr val="bg1"/>
              </a:solidFill>
              <a:latin typeface="+mn-lt"/>
              <a:ea typeface="+mn-ea"/>
            </a:endParaRPr>
          </a:p>
          <a:p>
            <a:pPr algn="ctr">
              <a:spcBef>
                <a:spcPct val="20000"/>
              </a:spcBef>
              <a:defRPr/>
            </a:pPr>
            <a:endParaRPr kumimoji="0" lang="ja-JP" altLang="en-US" sz="1400" dirty="0">
              <a:solidFill>
                <a:schemeClr val="bg1"/>
              </a:solidFill>
              <a:latin typeface="+mn-lt"/>
              <a:ea typeface="+mn-ea"/>
            </a:endParaRPr>
          </a:p>
        </p:txBody>
      </p:sp>
      <p:sp>
        <p:nvSpPr>
          <p:cNvPr id="66" name="正方形/長方形 10"/>
          <p:cNvSpPr>
            <a:spLocks noChangeArrowheads="1"/>
          </p:cNvSpPr>
          <p:nvPr/>
        </p:nvSpPr>
        <p:spPr bwMode="auto">
          <a:xfrm>
            <a:off x="550379" y="4228803"/>
            <a:ext cx="6657986" cy="220586"/>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Windows Kernel</a:t>
            </a:r>
            <a:endParaRPr kumimoji="0" lang="ja-JP" altLang="en-US" sz="1400" dirty="0">
              <a:solidFill>
                <a:schemeClr val="bg1"/>
              </a:solidFill>
              <a:latin typeface="+mn-lt"/>
              <a:ea typeface="+mn-ea"/>
            </a:endParaRPr>
          </a:p>
        </p:txBody>
      </p:sp>
      <p:sp>
        <p:nvSpPr>
          <p:cNvPr id="134" name="正方形/長方形 10"/>
          <p:cNvSpPr>
            <a:spLocks noChangeArrowheads="1"/>
          </p:cNvSpPr>
          <p:nvPr/>
        </p:nvSpPr>
        <p:spPr bwMode="auto">
          <a:xfrm>
            <a:off x="468049" y="3837437"/>
            <a:ext cx="6832219" cy="716375"/>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Windows10</a:t>
            </a:r>
            <a:endParaRPr kumimoji="0" lang="ja-JP" altLang="en-US" sz="1400" dirty="0">
              <a:solidFill>
                <a:schemeClr val="bg1"/>
              </a:solidFill>
              <a:latin typeface="+mn-lt"/>
              <a:ea typeface="+mn-ea"/>
            </a:endParaRPr>
          </a:p>
        </p:txBody>
      </p:sp>
      <p:cxnSp>
        <p:nvCxnSpPr>
          <p:cNvPr id="86" name="直線コネクタ 85"/>
          <p:cNvCxnSpPr/>
          <p:nvPr/>
        </p:nvCxnSpPr>
        <p:spPr>
          <a:xfrm flipH="1" flipV="1">
            <a:off x="1682073" y="138226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直線コネクタ 87"/>
          <p:cNvCxnSpPr/>
          <p:nvPr/>
        </p:nvCxnSpPr>
        <p:spPr>
          <a:xfrm flipH="1" flipV="1">
            <a:off x="3923011" y="137640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直線コネクタ 94"/>
          <p:cNvCxnSpPr/>
          <p:nvPr/>
        </p:nvCxnSpPr>
        <p:spPr>
          <a:xfrm flipH="1" flipV="1">
            <a:off x="6045547" y="1371243"/>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a:spLocks noChangeArrowheads="1"/>
          </p:cNvSpPr>
          <p:nvPr/>
        </p:nvSpPr>
        <p:spPr bwMode="auto">
          <a:xfrm>
            <a:off x="467556" y="1960623"/>
            <a:ext cx="2920492"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Mac OS</a:t>
            </a:r>
            <a:endParaRPr kumimoji="0" lang="ja-JP" altLang="en-US" sz="1400" dirty="0">
              <a:solidFill>
                <a:schemeClr val="bg1"/>
              </a:solidFill>
              <a:latin typeface="+mn-lt"/>
              <a:ea typeface="+mn-ea"/>
            </a:endParaRPr>
          </a:p>
        </p:txBody>
      </p:sp>
      <p:sp>
        <p:nvSpPr>
          <p:cNvPr id="5" name="正方形/長方形 10"/>
          <p:cNvSpPr>
            <a:spLocks noChangeArrowheads="1"/>
          </p:cNvSpPr>
          <p:nvPr/>
        </p:nvSpPr>
        <p:spPr bwMode="auto">
          <a:xfrm>
            <a:off x="3388048" y="1960623"/>
            <a:ext cx="2071263"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iOS</a:t>
            </a:r>
            <a:endParaRPr kumimoji="0" lang="ja-JP" altLang="en-US" sz="1400" dirty="0">
              <a:solidFill>
                <a:schemeClr val="bg1"/>
              </a:solidFill>
              <a:latin typeface="+mn-lt"/>
              <a:ea typeface="+mn-ea"/>
            </a:endParaRPr>
          </a:p>
        </p:txBody>
      </p:sp>
      <p:sp>
        <p:nvSpPr>
          <p:cNvPr id="6" name="正方形/長方形 2"/>
          <p:cNvSpPr>
            <a:spLocks noChangeArrowheads="1"/>
          </p:cNvSpPr>
          <p:nvPr/>
        </p:nvSpPr>
        <p:spPr bwMode="auto">
          <a:xfrm>
            <a:off x="467555" y="2317811"/>
            <a:ext cx="2920493"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Macintosh</a:t>
            </a:r>
            <a:endParaRPr kumimoji="0" lang="ja-JP" altLang="en-US" sz="1400" dirty="0">
              <a:solidFill>
                <a:schemeClr val="bg1"/>
              </a:solidFill>
              <a:latin typeface="+mn-lt"/>
              <a:ea typeface="+mn-ea"/>
            </a:endParaRPr>
          </a:p>
        </p:txBody>
      </p:sp>
      <p:sp>
        <p:nvSpPr>
          <p:cNvPr id="7" name="正方形/長方形 6"/>
          <p:cNvSpPr>
            <a:spLocks noChangeArrowheads="1"/>
          </p:cNvSpPr>
          <p:nvPr/>
        </p:nvSpPr>
        <p:spPr bwMode="auto">
          <a:xfrm>
            <a:off x="3388048" y="2317811"/>
            <a:ext cx="2071240"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iPhone/iPad</a:t>
            </a:r>
            <a:endParaRPr kumimoji="0" lang="ja-JP" altLang="en-US" sz="1400" dirty="0">
              <a:solidFill>
                <a:schemeClr val="bg1"/>
              </a:solidFill>
              <a:latin typeface="+mn-lt"/>
              <a:ea typeface="+mn-ea"/>
            </a:endParaRPr>
          </a:p>
        </p:txBody>
      </p:sp>
      <p:sp>
        <p:nvSpPr>
          <p:cNvPr id="8" name="正方形/長方形 10"/>
          <p:cNvSpPr>
            <a:spLocks noChangeArrowheads="1"/>
          </p:cNvSpPr>
          <p:nvPr/>
        </p:nvSpPr>
        <p:spPr bwMode="auto">
          <a:xfrm>
            <a:off x="5459289" y="2312227"/>
            <a:ext cx="1840988" cy="362772"/>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err="1">
                <a:solidFill>
                  <a:schemeClr val="bg1"/>
                </a:solidFill>
                <a:latin typeface="+mn-lt"/>
                <a:ea typeface="+mn-ea"/>
              </a:rPr>
              <a:t>AppleTV</a:t>
            </a:r>
            <a:endParaRPr kumimoji="0" lang="ja-JP" altLang="en-US" sz="1400" dirty="0">
              <a:solidFill>
                <a:schemeClr val="bg1"/>
              </a:solidFill>
              <a:latin typeface="+mn-lt"/>
              <a:ea typeface="+mn-ea"/>
            </a:endParaRPr>
          </a:p>
        </p:txBody>
      </p:sp>
      <p:sp>
        <p:nvSpPr>
          <p:cNvPr id="46" name="正方形/長方形 10"/>
          <p:cNvSpPr>
            <a:spLocks noChangeArrowheads="1"/>
          </p:cNvSpPr>
          <p:nvPr/>
        </p:nvSpPr>
        <p:spPr bwMode="auto">
          <a:xfrm>
            <a:off x="5459312" y="1960623"/>
            <a:ext cx="1840966" cy="351604"/>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200" dirty="0" err="1">
                <a:solidFill>
                  <a:schemeClr val="bg1"/>
                </a:solidFill>
              </a:rPr>
              <a:t>AppleTV</a:t>
            </a:r>
            <a:r>
              <a:rPr kumimoji="0" lang="en-US" altLang="ja-JP" sz="1200" dirty="0">
                <a:solidFill>
                  <a:schemeClr val="bg1"/>
                </a:solidFill>
              </a:rPr>
              <a:t> Software (iOS)</a:t>
            </a:r>
            <a:endParaRPr kumimoji="0" lang="ja-JP" altLang="en-US" sz="1200" dirty="0">
              <a:solidFill>
                <a:schemeClr val="bg1"/>
              </a:solidFill>
            </a:endParaRPr>
          </a:p>
        </p:txBody>
      </p:sp>
      <p:sp>
        <p:nvSpPr>
          <p:cNvPr id="51" name="正方形/長方形 10"/>
          <p:cNvSpPr>
            <a:spLocks noChangeArrowheads="1"/>
          </p:cNvSpPr>
          <p:nvPr/>
        </p:nvSpPr>
        <p:spPr bwMode="auto">
          <a:xfrm>
            <a:off x="3735036" y="4541551"/>
            <a:ext cx="1601117" cy="362772"/>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Smart Phone</a:t>
            </a:r>
            <a:endParaRPr kumimoji="0" lang="ja-JP" altLang="en-US" sz="1400" dirty="0">
              <a:solidFill>
                <a:schemeClr val="bg1"/>
              </a:solidFill>
              <a:latin typeface="+mn-lt"/>
              <a:ea typeface="+mn-ea"/>
            </a:endParaRPr>
          </a:p>
        </p:txBody>
      </p:sp>
      <p:sp>
        <p:nvSpPr>
          <p:cNvPr id="69" name="正方形/長方形 68"/>
          <p:cNvSpPr>
            <a:spLocks noChangeArrowheads="1"/>
          </p:cNvSpPr>
          <p:nvPr/>
        </p:nvSpPr>
        <p:spPr bwMode="auto">
          <a:xfrm>
            <a:off x="5336156" y="4552764"/>
            <a:ext cx="1112451"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rPr>
              <a:t>Xbox</a:t>
            </a:r>
            <a:endParaRPr kumimoji="0" lang="ja-JP" altLang="en-US" sz="1400" dirty="0">
              <a:solidFill>
                <a:schemeClr val="bg1"/>
              </a:solidFill>
              <a:latin typeface="+mn-lt"/>
              <a:ea typeface="+mn-ea"/>
            </a:endParaRPr>
          </a:p>
        </p:txBody>
      </p:sp>
      <p:sp>
        <p:nvSpPr>
          <p:cNvPr id="78" name="正方形/長方形 77"/>
          <p:cNvSpPr>
            <a:spLocks noChangeArrowheads="1"/>
          </p:cNvSpPr>
          <p:nvPr/>
        </p:nvSpPr>
        <p:spPr bwMode="auto">
          <a:xfrm>
            <a:off x="6448621" y="4552764"/>
            <a:ext cx="851647"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TV</a:t>
            </a:r>
            <a:endParaRPr kumimoji="0" lang="ja-JP" altLang="en-US" sz="1400" dirty="0">
              <a:solidFill>
                <a:schemeClr val="bg1"/>
              </a:solidFill>
              <a:latin typeface="+mn-lt"/>
              <a:ea typeface="+mn-ea"/>
            </a:endParaRPr>
          </a:p>
        </p:txBody>
      </p:sp>
      <p:sp>
        <p:nvSpPr>
          <p:cNvPr id="9" name="下矢印吹き出し 8"/>
          <p:cNvSpPr/>
          <p:nvPr/>
        </p:nvSpPr>
        <p:spPr bwMode="auto">
          <a:xfrm>
            <a:off x="3422342" y="1526864"/>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 name="下矢印吹き出し 9"/>
          <p:cNvSpPr/>
          <p:nvPr/>
        </p:nvSpPr>
        <p:spPr bwMode="auto">
          <a:xfrm>
            <a:off x="3779529" y="1526864"/>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 name="下矢印吹き出し 10"/>
          <p:cNvSpPr/>
          <p:nvPr/>
        </p:nvSpPr>
        <p:spPr bwMode="auto">
          <a:xfrm>
            <a:off x="1539116" y="1526864"/>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4" name="下矢印吹き出し 13"/>
          <p:cNvSpPr/>
          <p:nvPr/>
        </p:nvSpPr>
        <p:spPr bwMode="auto">
          <a:xfrm>
            <a:off x="5544878" y="1526864"/>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5" name="下矢印吹き出し 14"/>
          <p:cNvSpPr/>
          <p:nvPr/>
        </p:nvSpPr>
        <p:spPr bwMode="auto">
          <a:xfrm>
            <a:off x="5902065" y="1526864"/>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6" name="下矢印吹き出し 15"/>
          <p:cNvSpPr/>
          <p:nvPr/>
        </p:nvSpPr>
        <p:spPr bwMode="auto">
          <a:xfrm>
            <a:off x="467544" y="1526864"/>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7" name="下矢印吹き出し 16"/>
          <p:cNvSpPr/>
          <p:nvPr/>
        </p:nvSpPr>
        <p:spPr bwMode="auto">
          <a:xfrm>
            <a:off x="824731" y="1526864"/>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8" name="下矢印吹き出し 17"/>
          <p:cNvSpPr/>
          <p:nvPr/>
        </p:nvSpPr>
        <p:spPr bwMode="auto">
          <a:xfrm>
            <a:off x="1181918" y="1526864"/>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45" name="正方形/長方形 10"/>
          <p:cNvSpPr>
            <a:spLocks noChangeArrowheads="1"/>
          </p:cNvSpPr>
          <p:nvPr/>
        </p:nvSpPr>
        <p:spPr bwMode="auto">
          <a:xfrm>
            <a:off x="467544" y="1154846"/>
            <a:ext cx="6832724" cy="220586"/>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rPr>
              <a:t>Continuity</a:t>
            </a:r>
            <a:endParaRPr kumimoji="0" lang="ja-JP" altLang="en-US" sz="1400" dirty="0">
              <a:solidFill>
                <a:schemeClr val="bg1"/>
              </a:solidFill>
              <a:latin typeface="+mn-lt"/>
              <a:ea typeface="+mn-ea"/>
            </a:endParaRPr>
          </a:p>
        </p:txBody>
      </p:sp>
      <p:sp>
        <p:nvSpPr>
          <p:cNvPr id="49" name="正方形/長方形 2"/>
          <p:cNvSpPr>
            <a:spLocks noChangeArrowheads="1"/>
          </p:cNvSpPr>
          <p:nvPr/>
        </p:nvSpPr>
        <p:spPr bwMode="auto">
          <a:xfrm>
            <a:off x="467556" y="4547135"/>
            <a:ext cx="2132298"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rPr>
              <a:t>PC</a:t>
            </a:r>
            <a:endParaRPr kumimoji="0" lang="ja-JP" altLang="en-US" sz="1400" dirty="0">
              <a:solidFill>
                <a:schemeClr val="bg1"/>
              </a:solidFill>
              <a:latin typeface="+mn-lt"/>
              <a:ea typeface="+mn-ea"/>
            </a:endParaRPr>
          </a:p>
        </p:txBody>
      </p:sp>
      <p:sp>
        <p:nvSpPr>
          <p:cNvPr id="50" name="正方形/長方形 49"/>
          <p:cNvSpPr>
            <a:spLocks noChangeArrowheads="1"/>
          </p:cNvSpPr>
          <p:nvPr/>
        </p:nvSpPr>
        <p:spPr bwMode="auto">
          <a:xfrm>
            <a:off x="2599852" y="4547135"/>
            <a:ext cx="1135207"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ARM Tablet</a:t>
            </a:r>
            <a:endParaRPr kumimoji="0" lang="ja-JP" altLang="en-US" sz="1400" dirty="0">
              <a:solidFill>
                <a:schemeClr val="bg1"/>
              </a:solidFill>
              <a:latin typeface="+mn-lt"/>
              <a:ea typeface="+mn-ea"/>
            </a:endParaRPr>
          </a:p>
        </p:txBody>
      </p:sp>
      <p:sp>
        <p:nvSpPr>
          <p:cNvPr id="57" name="下矢印吹き出し 56"/>
          <p:cNvSpPr/>
          <p:nvPr/>
        </p:nvSpPr>
        <p:spPr bwMode="auto">
          <a:xfrm>
            <a:off x="3820625" y="340413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8" name="下矢印吹き出し 57"/>
          <p:cNvSpPr/>
          <p:nvPr/>
        </p:nvSpPr>
        <p:spPr bwMode="auto">
          <a:xfrm>
            <a:off x="4177812" y="340413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70" name="下矢印吹き出し 69"/>
          <p:cNvSpPr/>
          <p:nvPr/>
        </p:nvSpPr>
        <p:spPr bwMode="auto">
          <a:xfrm>
            <a:off x="5370450" y="3409762"/>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71" name="下矢印吹き出し 70"/>
          <p:cNvSpPr/>
          <p:nvPr/>
        </p:nvSpPr>
        <p:spPr bwMode="auto">
          <a:xfrm>
            <a:off x="5727637" y="3409762"/>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79" name="下矢印吹き出し 78"/>
          <p:cNvSpPr/>
          <p:nvPr/>
        </p:nvSpPr>
        <p:spPr bwMode="auto">
          <a:xfrm>
            <a:off x="6482914" y="3409762"/>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2" name="下矢印吹き出し 51"/>
          <p:cNvSpPr/>
          <p:nvPr/>
        </p:nvSpPr>
        <p:spPr bwMode="auto">
          <a:xfrm>
            <a:off x="2634146" y="340413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3" name="下矢印吹き出し 52"/>
          <p:cNvSpPr/>
          <p:nvPr/>
        </p:nvSpPr>
        <p:spPr bwMode="auto">
          <a:xfrm>
            <a:off x="2991333" y="340413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4" name="下矢印吹き出し 53"/>
          <p:cNvSpPr/>
          <p:nvPr/>
        </p:nvSpPr>
        <p:spPr bwMode="auto">
          <a:xfrm>
            <a:off x="1539116" y="340413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59" name="下矢印吹き出し 58"/>
          <p:cNvSpPr/>
          <p:nvPr/>
        </p:nvSpPr>
        <p:spPr bwMode="auto">
          <a:xfrm>
            <a:off x="467544" y="340413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0" name="下矢印吹き出し 59"/>
          <p:cNvSpPr/>
          <p:nvPr/>
        </p:nvSpPr>
        <p:spPr bwMode="auto">
          <a:xfrm>
            <a:off x="824731" y="340413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61" name="下矢印吹き出し 60"/>
          <p:cNvSpPr/>
          <p:nvPr/>
        </p:nvSpPr>
        <p:spPr bwMode="auto">
          <a:xfrm>
            <a:off x="1181918" y="340413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cxnSp>
        <p:nvCxnSpPr>
          <p:cNvPr id="3" name="直線コネクタ 2"/>
          <p:cNvCxnSpPr>
            <a:stCxn id="16" idx="0"/>
          </p:cNvCxnSpPr>
          <p:nvPr/>
        </p:nvCxnSpPr>
        <p:spPr>
          <a:xfrm flipH="1" flipV="1">
            <a:off x="610418" y="1375432"/>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flipH="1" flipV="1">
            <a:off x="967605" y="1375431"/>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直線コネクタ 82"/>
          <p:cNvCxnSpPr/>
          <p:nvPr/>
        </p:nvCxnSpPr>
        <p:spPr>
          <a:xfrm flipH="1" flipV="1">
            <a:off x="1324791" y="1375432"/>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flipH="1" flipV="1">
            <a:off x="3564548" y="137640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7" name="直線コネクタ 86"/>
          <p:cNvCxnSpPr/>
          <p:nvPr/>
        </p:nvCxnSpPr>
        <p:spPr>
          <a:xfrm flipH="1" flipV="1">
            <a:off x="5687752" y="137640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9" name="正方形/長方形 88"/>
          <p:cNvSpPr>
            <a:spLocks noChangeArrowheads="1"/>
          </p:cNvSpPr>
          <p:nvPr/>
        </p:nvSpPr>
        <p:spPr bwMode="auto">
          <a:xfrm>
            <a:off x="467556" y="5720693"/>
            <a:ext cx="6832722"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Chrome</a:t>
            </a:r>
            <a:endParaRPr kumimoji="0" lang="ja-JP" altLang="en-US" sz="1400" dirty="0">
              <a:solidFill>
                <a:schemeClr val="bg1"/>
              </a:solidFill>
              <a:latin typeface="+mn-lt"/>
              <a:ea typeface="+mn-ea"/>
            </a:endParaRPr>
          </a:p>
        </p:txBody>
      </p:sp>
      <p:sp>
        <p:nvSpPr>
          <p:cNvPr id="91" name="正方形/長方形 2"/>
          <p:cNvSpPr>
            <a:spLocks noChangeArrowheads="1"/>
          </p:cNvSpPr>
          <p:nvPr/>
        </p:nvSpPr>
        <p:spPr bwMode="auto">
          <a:xfrm>
            <a:off x="467555" y="6077881"/>
            <a:ext cx="2920493"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Windows/Mac/Linux</a:t>
            </a:r>
            <a:endParaRPr kumimoji="0" lang="ja-JP" altLang="en-US" sz="1400" dirty="0">
              <a:solidFill>
                <a:schemeClr val="bg1"/>
              </a:solidFill>
              <a:latin typeface="+mn-lt"/>
              <a:ea typeface="+mn-ea"/>
            </a:endParaRPr>
          </a:p>
        </p:txBody>
      </p:sp>
      <p:sp>
        <p:nvSpPr>
          <p:cNvPr id="92" name="正方形/長方形 91"/>
          <p:cNvSpPr>
            <a:spLocks noChangeArrowheads="1"/>
          </p:cNvSpPr>
          <p:nvPr/>
        </p:nvSpPr>
        <p:spPr bwMode="auto">
          <a:xfrm>
            <a:off x="3388048" y="6077881"/>
            <a:ext cx="2071240" cy="357188"/>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Android</a:t>
            </a:r>
            <a:endParaRPr kumimoji="0" lang="ja-JP" altLang="en-US" sz="1400" dirty="0">
              <a:solidFill>
                <a:schemeClr val="bg1"/>
              </a:solidFill>
              <a:latin typeface="+mn-lt"/>
              <a:ea typeface="+mn-ea"/>
            </a:endParaRPr>
          </a:p>
        </p:txBody>
      </p:sp>
      <p:sp>
        <p:nvSpPr>
          <p:cNvPr id="93" name="正方形/長方形 10"/>
          <p:cNvSpPr>
            <a:spLocks noChangeArrowheads="1"/>
          </p:cNvSpPr>
          <p:nvPr/>
        </p:nvSpPr>
        <p:spPr bwMode="auto">
          <a:xfrm>
            <a:off x="5459289" y="6072297"/>
            <a:ext cx="1840988" cy="362772"/>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en-US" altLang="ja-JP" sz="1400" dirty="0">
                <a:solidFill>
                  <a:schemeClr val="bg1"/>
                </a:solidFill>
                <a:latin typeface="+mn-lt"/>
                <a:ea typeface="+mn-ea"/>
              </a:rPr>
              <a:t>Chromebook</a:t>
            </a:r>
            <a:endParaRPr kumimoji="0" lang="ja-JP" altLang="en-US" sz="1400" dirty="0">
              <a:solidFill>
                <a:schemeClr val="bg1"/>
              </a:solidFill>
              <a:latin typeface="+mn-lt"/>
              <a:ea typeface="+mn-ea"/>
            </a:endParaRPr>
          </a:p>
        </p:txBody>
      </p:sp>
      <p:sp>
        <p:nvSpPr>
          <p:cNvPr id="96" name="下矢印吹き出し 95"/>
          <p:cNvSpPr/>
          <p:nvPr/>
        </p:nvSpPr>
        <p:spPr bwMode="auto">
          <a:xfrm>
            <a:off x="1539116"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97" name="下矢印吹き出し 96"/>
          <p:cNvSpPr/>
          <p:nvPr/>
        </p:nvSpPr>
        <p:spPr bwMode="auto">
          <a:xfrm>
            <a:off x="1896302"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98" name="下矢印吹き出し 97"/>
          <p:cNvSpPr/>
          <p:nvPr/>
        </p:nvSpPr>
        <p:spPr bwMode="auto">
          <a:xfrm>
            <a:off x="2253489"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1" name="下矢印吹き出し 100"/>
          <p:cNvSpPr/>
          <p:nvPr/>
        </p:nvSpPr>
        <p:spPr bwMode="auto">
          <a:xfrm>
            <a:off x="467544"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2" name="下矢印吹き出し 101"/>
          <p:cNvSpPr/>
          <p:nvPr/>
        </p:nvSpPr>
        <p:spPr bwMode="auto">
          <a:xfrm>
            <a:off x="824731"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3" name="下矢印吹き出し 102"/>
          <p:cNvSpPr/>
          <p:nvPr/>
        </p:nvSpPr>
        <p:spPr bwMode="auto">
          <a:xfrm>
            <a:off x="1181918" y="5288646"/>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3" name="テキスト ボックス 112"/>
          <p:cNvSpPr txBox="1"/>
          <p:nvPr/>
        </p:nvSpPr>
        <p:spPr>
          <a:xfrm>
            <a:off x="878378" y="5417847"/>
            <a:ext cx="1265090" cy="230832"/>
          </a:xfrm>
          <a:prstGeom prst="rect">
            <a:avLst/>
          </a:prstGeom>
          <a:solidFill>
            <a:srgbClr val="FFFFFF">
              <a:alpha val="50196"/>
            </a:srgbClr>
          </a:solidFill>
        </p:spPr>
        <p:txBody>
          <a:bodyPr wrap="none" rtlCol="0">
            <a:spAutoFit/>
          </a:bodyPr>
          <a:lstStyle/>
          <a:p>
            <a:pPr algn="ctr"/>
            <a:r>
              <a:rPr lang="en-US" altLang="ja-JP" sz="900" dirty="0"/>
              <a:t>Web</a:t>
            </a:r>
            <a:r>
              <a:rPr lang="ja-JP" altLang="en-US" sz="900" dirty="0"/>
              <a:t>サービス </a:t>
            </a:r>
            <a:r>
              <a:rPr lang="en-US" altLang="ja-JP" sz="900" dirty="0"/>
              <a:t>(HTML5)</a:t>
            </a:r>
            <a:endParaRPr kumimoji="1" lang="ja-JP" altLang="en-US" sz="900" dirty="0"/>
          </a:p>
        </p:txBody>
      </p:sp>
      <p:sp>
        <p:nvSpPr>
          <p:cNvPr id="114" name="下矢印吹き出し 113"/>
          <p:cNvSpPr/>
          <p:nvPr/>
        </p:nvSpPr>
        <p:spPr bwMode="auto">
          <a:xfrm>
            <a:off x="1900765" y="3409762"/>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5" name="下矢印吹き出し 114"/>
          <p:cNvSpPr/>
          <p:nvPr/>
        </p:nvSpPr>
        <p:spPr bwMode="auto">
          <a:xfrm>
            <a:off x="3350126" y="340995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6" name="下矢印吹き出し 115"/>
          <p:cNvSpPr/>
          <p:nvPr/>
        </p:nvSpPr>
        <p:spPr bwMode="auto">
          <a:xfrm>
            <a:off x="4534155" y="3404132"/>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7" name="下矢印吹き出し 116"/>
          <p:cNvSpPr/>
          <p:nvPr/>
        </p:nvSpPr>
        <p:spPr bwMode="auto">
          <a:xfrm>
            <a:off x="6083462" y="3404131"/>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18" name="下矢印吹き出し 117"/>
          <p:cNvSpPr/>
          <p:nvPr/>
        </p:nvSpPr>
        <p:spPr bwMode="auto">
          <a:xfrm>
            <a:off x="6863872" y="3409953"/>
            <a:ext cx="285749" cy="500063"/>
          </a:xfrm>
          <a:prstGeom prst="downArrowCallout">
            <a:avLst>
              <a:gd name="adj1" fmla="val 50000"/>
              <a:gd name="adj2" fmla="val 25000"/>
              <a:gd name="adj3" fmla="val 34143"/>
              <a:gd name="adj4" fmla="val 82116"/>
            </a:avLst>
          </a:prstGeom>
          <a:solidFill>
            <a:schemeClr val="bg1">
              <a:lumMod val="8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cxnSp>
        <p:nvCxnSpPr>
          <p:cNvPr id="119" name="直線コネクタ 118"/>
          <p:cNvCxnSpPr/>
          <p:nvPr/>
        </p:nvCxnSpPr>
        <p:spPr>
          <a:xfrm flipH="1" flipV="1">
            <a:off x="2043639" y="3280206"/>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p:cNvCxnSpPr/>
          <p:nvPr/>
        </p:nvCxnSpPr>
        <p:spPr>
          <a:xfrm flipH="1" flipV="1">
            <a:off x="3503572" y="3263158"/>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2" name="直線コネクタ 121"/>
          <p:cNvCxnSpPr/>
          <p:nvPr/>
        </p:nvCxnSpPr>
        <p:spPr>
          <a:xfrm flipH="1" flipV="1">
            <a:off x="4673909" y="3263158"/>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p:cNvCxnSpPr/>
          <p:nvPr/>
        </p:nvCxnSpPr>
        <p:spPr>
          <a:xfrm flipH="1" flipV="1">
            <a:off x="6226335" y="3326976"/>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直線コネクタ 123"/>
          <p:cNvCxnSpPr/>
          <p:nvPr/>
        </p:nvCxnSpPr>
        <p:spPr>
          <a:xfrm flipH="1" flipV="1">
            <a:off x="7006745" y="3254920"/>
            <a:ext cx="1" cy="15143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1" name="正方形/長方形 10"/>
          <p:cNvSpPr>
            <a:spLocks noChangeArrowheads="1"/>
          </p:cNvSpPr>
          <p:nvPr/>
        </p:nvSpPr>
        <p:spPr bwMode="auto">
          <a:xfrm>
            <a:off x="467544" y="3106390"/>
            <a:ext cx="6832724" cy="220586"/>
          </a:xfrm>
          <a:prstGeom prst="rect">
            <a:avLst/>
          </a:prstGeom>
          <a:solidFill>
            <a:schemeClr val="bg1">
              <a:lumMod val="85000"/>
            </a:schemeClr>
          </a:solidFill>
          <a:ln w="38100" algn="ctr">
            <a:noFill/>
            <a:round/>
            <a:headEnd/>
            <a:tailEnd/>
          </a:ln>
        </p:spPr>
        <p:txBody>
          <a:bodyPr anchor="ctr"/>
          <a:lstStyle/>
          <a:p>
            <a:pPr algn="ctr">
              <a:spcBef>
                <a:spcPct val="20000"/>
              </a:spcBef>
              <a:defRPr/>
            </a:pPr>
            <a:r>
              <a:rPr kumimoji="0" lang="ja-JP" altLang="en-US" sz="1400" dirty="0">
                <a:solidFill>
                  <a:schemeClr val="bg1"/>
                </a:solidFill>
                <a:latin typeface="+mn-lt"/>
                <a:ea typeface="+mn-ea"/>
              </a:rPr>
              <a:t>ユニバーサル</a:t>
            </a:r>
            <a:r>
              <a:rPr kumimoji="0" lang="en-US" altLang="ja-JP" sz="1400" dirty="0">
                <a:solidFill>
                  <a:schemeClr val="bg1"/>
                </a:solidFill>
                <a:latin typeface="+mn-lt"/>
                <a:ea typeface="+mn-ea"/>
              </a:rPr>
              <a:t>Windows</a:t>
            </a:r>
            <a:r>
              <a:rPr kumimoji="0" lang="ja-JP" altLang="en-US" sz="1400" dirty="0">
                <a:solidFill>
                  <a:schemeClr val="bg1"/>
                </a:solidFill>
                <a:latin typeface="+mn-lt"/>
                <a:ea typeface="+mn-ea"/>
              </a:rPr>
              <a:t>アプリ</a:t>
            </a:r>
          </a:p>
        </p:txBody>
      </p:sp>
      <p:grpSp>
        <p:nvGrpSpPr>
          <p:cNvPr id="12" name="グループ化 11"/>
          <p:cNvGrpSpPr/>
          <p:nvPr/>
        </p:nvGrpSpPr>
        <p:grpSpPr>
          <a:xfrm>
            <a:off x="1672335" y="965880"/>
            <a:ext cx="6510356" cy="4521427"/>
            <a:chOff x="1672335" y="965880"/>
            <a:chExt cx="6510356" cy="4521427"/>
          </a:xfrm>
        </p:grpSpPr>
        <p:cxnSp>
          <p:nvCxnSpPr>
            <p:cNvPr id="80" name="直線コネクタ 79"/>
            <p:cNvCxnSpPr/>
            <p:nvPr/>
          </p:nvCxnSpPr>
          <p:spPr>
            <a:xfrm>
              <a:off x="2758775" y="5487307"/>
              <a:ext cx="5413625" cy="0"/>
            </a:xfrm>
            <a:prstGeom prst="line">
              <a:avLst/>
            </a:prstGeom>
            <a:ln w="38100" cap="rnd">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直線コネクタ 93"/>
            <p:cNvCxnSpPr/>
            <p:nvPr/>
          </p:nvCxnSpPr>
          <p:spPr>
            <a:xfrm>
              <a:off x="8182691" y="983395"/>
              <a:ext cx="0" cy="4503912"/>
            </a:xfrm>
            <a:prstGeom prst="line">
              <a:avLst/>
            </a:prstGeom>
            <a:ln w="38100" cap="rnd">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直線コネクタ 98"/>
            <p:cNvCxnSpPr/>
            <p:nvPr/>
          </p:nvCxnSpPr>
          <p:spPr>
            <a:xfrm flipV="1">
              <a:off x="5867198" y="2962894"/>
              <a:ext cx="0" cy="451696"/>
            </a:xfrm>
            <a:prstGeom prst="line">
              <a:avLst/>
            </a:prstGeom>
            <a:ln w="38100" cap="rnd">
              <a:solidFill>
                <a:schemeClr val="accent6">
                  <a:lumMod val="75000"/>
                </a:schemeClr>
              </a:solidFill>
              <a:headEnd type="triangle"/>
            </a:ln>
          </p:spPr>
          <p:style>
            <a:lnRef idx="1">
              <a:schemeClr val="accent1"/>
            </a:lnRef>
            <a:fillRef idx="0">
              <a:schemeClr val="accent1"/>
            </a:fillRef>
            <a:effectRef idx="0">
              <a:schemeClr val="accent1"/>
            </a:effectRef>
            <a:fontRef idx="minor">
              <a:schemeClr val="tx1"/>
            </a:fontRef>
          </p:style>
        </p:cxnSp>
        <p:cxnSp>
          <p:nvCxnSpPr>
            <p:cNvPr id="104" name="直線コネクタ 103"/>
            <p:cNvCxnSpPr/>
            <p:nvPr/>
          </p:nvCxnSpPr>
          <p:spPr>
            <a:xfrm flipV="1">
              <a:off x="4325432" y="2954656"/>
              <a:ext cx="0" cy="451696"/>
            </a:xfrm>
            <a:prstGeom prst="line">
              <a:avLst/>
            </a:prstGeom>
            <a:ln w="38100" cap="rnd">
              <a:solidFill>
                <a:schemeClr val="accent6">
                  <a:lumMod val="75000"/>
                </a:schemeClr>
              </a:solidFill>
              <a:headEnd type="triangle"/>
            </a:ln>
          </p:spPr>
          <p:style>
            <a:lnRef idx="1">
              <a:schemeClr val="accent1"/>
            </a:lnRef>
            <a:fillRef idx="0">
              <a:schemeClr val="accent1"/>
            </a:fillRef>
            <a:effectRef idx="0">
              <a:schemeClr val="accent1"/>
            </a:effectRef>
            <a:fontRef idx="minor">
              <a:schemeClr val="tx1"/>
            </a:fontRef>
          </p:style>
        </p:cxnSp>
        <p:cxnSp>
          <p:nvCxnSpPr>
            <p:cNvPr id="105" name="直線コネクタ 104"/>
            <p:cNvCxnSpPr/>
            <p:nvPr/>
          </p:nvCxnSpPr>
          <p:spPr>
            <a:xfrm flipV="1">
              <a:off x="3134207" y="2954656"/>
              <a:ext cx="0" cy="451696"/>
            </a:xfrm>
            <a:prstGeom prst="line">
              <a:avLst/>
            </a:prstGeom>
            <a:ln w="38100" cap="rnd">
              <a:solidFill>
                <a:schemeClr val="accent6">
                  <a:lumMod val="75000"/>
                </a:schemeClr>
              </a:solidFill>
              <a:headEnd type="triangle"/>
            </a:ln>
          </p:spPr>
          <p:style>
            <a:lnRef idx="1">
              <a:schemeClr val="accent1"/>
            </a:lnRef>
            <a:fillRef idx="0">
              <a:schemeClr val="accent1"/>
            </a:fillRef>
            <a:effectRef idx="0">
              <a:schemeClr val="accent1"/>
            </a:effectRef>
            <a:fontRef idx="minor">
              <a:schemeClr val="tx1"/>
            </a:fontRef>
          </p:style>
        </p:cxnSp>
        <p:cxnSp>
          <p:nvCxnSpPr>
            <p:cNvPr id="106" name="直線コネクタ 105"/>
            <p:cNvCxnSpPr/>
            <p:nvPr/>
          </p:nvCxnSpPr>
          <p:spPr>
            <a:xfrm flipV="1">
              <a:off x="1682626" y="2949697"/>
              <a:ext cx="0" cy="451696"/>
            </a:xfrm>
            <a:prstGeom prst="line">
              <a:avLst/>
            </a:prstGeom>
            <a:ln w="38100" cap="rnd">
              <a:solidFill>
                <a:schemeClr val="accent6">
                  <a:lumMod val="75000"/>
                </a:schemeClr>
              </a:solidFill>
              <a:headEnd type="triangle"/>
            </a:ln>
          </p:spPr>
          <p:style>
            <a:lnRef idx="1">
              <a:schemeClr val="accent1"/>
            </a:lnRef>
            <a:fillRef idx="0">
              <a:schemeClr val="accent1"/>
            </a:fillRef>
            <a:effectRef idx="0">
              <a:schemeClr val="accent1"/>
            </a:effectRef>
            <a:fontRef idx="minor">
              <a:schemeClr val="tx1"/>
            </a:fontRef>
          </p:style>
        </p:cxnSp>
        <p:cxnSp>
          <p:nvCxnSpPr>
            <p:cNvPr id="107" name="直線コネクタ 106"/>
            <p:cNvCxnSpPr/>
            <p:nvPr/>
          </p:nvCxnSpPr>
          <p:spPr>
            <a:xfrm flipV="1">
              <a:off x="6050378" y="973347"/>
              <a:ext cx="0" cy="543469"/>
            </a:xfrm>
            <a:prstGeom prst="line">
              <a:avLst/>
            </a:prstGeom>
            <a:ln w="38100" cap="rnd">
              <a:solidFill>
                <a:schemeClr val="accent6">
                  <a:lumMod val="75000"/>
                </a:schemeClr>
              </a:solidFill>
              <a:headEnd type="triangle"/>
            </a:ln>
          </p:spPr>
          <p:style>
            <a:lnRef idx="1">
              <a:schemeClr val="accent1"/>
            </a:lnRef>
            <a:fillRef idx="0">
              <a:schemeClr val="accent1"/>
            </a:fillRef>
            <a:effectRef idx="0">
              <a:schemeClr val="accent1"/>
            </a:effectRef>
            <a:fontRef idx="minor">
              <a:schemeClr val="tx1"/>
            </a:fontRef>
          </p:style>
        </p:cxnSp>
        <p:cxnSp>
          <p:nvCxnSpPr>
            <p:cNvPr id="112" name="直線コネクタ 111"/>
            <p:cNvCxnSpPr/>
            <p:nvPr/>
          </p:nvCxnSpPr>
          <p:spPr>
            <a:xfrm flipV="1">
              <a:off x="3933087" y="973347"/>
              <a:ext cx="0" cy="543470"/>
            </a:xfrm>
            <a:prstGeom prst="line">
              <a:avLst/>
            </a:prstGeom>
            <a:ln w="38100" cap="rnd">
              <a:solidFill>
                <a:schemeClr val="accent6">
                  <a:lumMod val="75000"/>
                </a:schemeClr>
              </a:solidFill>
              <a:headEnd type="triangle"/>
            </a:ln>
          </p:spPr>
          <p:style>
            <a:lnRef idx="1">
              <a:schemeClr val="accent1"/>
            </a:lnRef>
            <a:fillRef idx="0">
              <a:schemeClr val="accent1"/>
            </a:fillRef>
            <a:effectRef idx="0">
              <a:schemeClr val="accent1"/>
            </a:effectRef>
            <a:fontRef idx="minor">
              <a:schemeClr val="tx1"/>
            </a:fontRef>
          </p:style>
        </p:cxnSp>
        <p:cxnSp>
          <p:nvCxnSpPr>
            <p:cNvPr id="120" name="直線コネクタ 119"/>
            <p:cNvCxnSpPr/>
            <p:nvPr/>
          </p:nvCxnSpPr>
          <p:spPr>
            <a:xfrm flipV="1">
              <a:off x="1682626" y="973347"/>
              <a:ext cx="0" cy="558608"/>
            </a:xfrm>
            <a:prstGeom prst="line">
              <a:avLst/>
            </a:prstGeom>
            <a:ln w="38100" cap="rnd">
              <a:solidFill>
                <a:schemeClr val="accent6">
                  <a:lumMod val="75000"/>
                </a:schemeClr>
              </a:solidFill>
              <a:headEnd type="triangle"/>
            </a:ln>
          </p:spPr>
          <p:style>
            <a:lnRef idx="1">
              <a:schemeClr val="accent1"/>
            </a:lnRef>
            <a:fillRef idx="0">
              <a:schemeClr val="accent1"/>
            </a:fillRef>
            <a:effectRef idx="0">
              <a:schemeClr val="accent1"/>
            </a:effectRef>
            <a:fontRef idx="minor">
              <a:schemeClr val="tx1"/>
            </a:fontRef>
          </p:style>
        </p:cxnSp>
        <p:cxnSp>
          <p:nvCxnSpPr>
            <p:cNvPr id="128" name="直線コネクタ 127"/>
            <p:cNvCxnSpPr/>
            <p:nvPr/>
          </p:nvCxnSpPr>
          <p:spPr>
            <a:xfrm>
              <a:off x="1682626" y="965880"/>
              <a:ext cx="6500065" cy="0"/>
            </a:xfrm>
            <a:prstGeom prst="line">
              <a:avLst/>
            </a:prstGeom>
            <a:ln w="38100" cap="rnd">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9" name="直線コネクタ 128"/>
            <p:cNvCxnSpPr/>
            <p:nvPr/>
          </p:nvCxnSpPr>
          <p:spPr>
            <a:xfrm>
              <a:off x="1672335" y="2942562"/>
              <a:ext cx="6500065" cy="0"/>
            </a:xfrm>
            <a:prstGeom prst="line">
              <a:avLst/>
            </a:prstGeom>
            <a:ln w="38100" cap="rnd">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0" name="タイトル 29"/>
          <p:cNvSpPr>
            <a:spLocks noGrp="1"/>
          </p:cNvSpPr>
          <p:nvPr>
            <p:ph type="title"/>
          </p:nvPr>
        </p:nvSpPr>
        <p:spPr/>
        <p:txBody>
          <a:bodyPr/>
          <a:lstStyle/>
          <a:p>
            <a:r>
              <a:rPr kumimoji="1" lang="ja-JP" altLang="en-US" dirty="0"/>
              <a:t>各社が目指すクライアントプラットフォーム</a:t>
            </a:r>
          </a:p>
        </p:txBody>
      </p:sp>
      <p:sp>
        <p:nvSpPr>
          <p:cNvPr id="125" name="下矢印吹き出し 124"/>
          <p:cNvSpPr/>
          <p:nvPr/>
        </p:nvSpPr>
        <p:spPr bwMode="auto">
          <a:xfrm>
            <a:off x="3780665" y="1531955"/>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26" name="下矢印吹き出し 125"/>
          <p:cNvSpPr/>
          <p:nvPr/>
        </p:nvSpPr>
        <p:spPr bwMode="auto">
          <a:xfrm>
            <a:off x="1540252" y="1531955"/>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27" name="下矢印吹き出し 126"/>
          <p:cNvSpPr/>
          <p:nvPr/>
        </p:nvSpPr>
        <p:spPr bwMode="auto">
          <a:xfrm>
            <a:off x="5907503" y="1531955"/>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30" name="下矢印吹き出し 129"/>
          <p:cNvSpPr/>
          <p:nvPr/>
        </p:nvSpPr>
        <p:spPr bwMode="auto">
          <a:xfrm>
            <a:off x="4178948" y="3409224"/>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31" name="下矢印吹き出し 130"/>
          <p:cNvSpPr/>
          <p:nvPr/>
        </p:nvSpPr>
        <p:spPr bwMode="auto">
          <a:xfrm>
            <a:off x="5728773" y="3414853"/>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32" name="下矢印吹き出し 131"/>
          <p:cNvSpPr/>
          <p:nvPr/>
        </p:nvSpPr>
        <p:spPr bwMode="auto">
          <a:xfrm>
            <a:off x="2992469" y="3409224"/>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33" name="下矢印吹き出し 132"/>
          <p:cNvSpPr/>
          <p:nvPr/>
        </p:nvSpPr>
        <p:spPr bwMode="auto">
          <a:xfrm>
            <a:off x="1540252" y="3409224"/>
            <a:ext cx="285749" cy="500063"/>
          </a:xfrm>
          <a:prstGeom prst="downArrowCallout">
            <a:avLst>
              <a:gd name="adj1" fmla="val 50000"/>
              <a:gd name="adj2" fmla="val 25000"/>
              <a:gd name="adj3" fmla="val 34143"/>
              <a:gd name="adj4" fmla="val 82116"/>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00" name="正方形/長方形 99"/>
          <p:cNvSpPr/>
          <p:nvPr/>
        </p:nvSpPr>
        <p:spPr>
          <a:xfrm>
            <a:off x="7376999" y="5074333"/>
            <a:ext cx="1736218" cy="714376"/>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100" dirty="0"/>
              <a:t>Web</a:t>
            </a:r>
            <a:r>
              <a:rPr kumimoji="1" lang="ja-JP" altLang="en-US" sz="1100" dirty="0"/>
              <a:t>サービスなら、</a:t>
            </a:r>
            <a:r>
              <a:rPr kumimoji="1" lang="en-US" altLang="ja-JP" sz="1100" dirty="0"/>
              <a:t>Web</a:t>
            </a:r>
            <a:r>
              <a:rPr kumimoji="1" lang="ja-JP" altLang="en-US" sz="1100" dirty="0"/>
              <a:t>ブラウザさえあればあらゆるデバイスに対応可能</a:t>
            </a:r>
          </a:p>
        </p:txBody>
      </p:sp>
      <p:sp>
        <p:nvSpPr>
          <p:cNvPr id="2" name="テキスト ボックス 1"/>
          <p:cNvSpPr txBox="1"/>
          <p:nvPr/>
        </p:nvSpPr>
        <p:spPr>
          <a:xfrm>
            <a:off x="731064" y="1661479"/>
            <a:ext cx="809837" cy="230832"/>
          </a:xfrm>
          <a:prstGeom prst="rect">
            <a:avLst/>
          </a:prstGeom>
          <a:solidFill>
            <a:schemeClr val="bg1">
              <a:lumMod val="85000"/>
              <a:alpha val="50000"/>
            </a:schemeClr>
          </a:solidFill>
        </p:spPr>
        <p:txBody>
          <a:bodyPr wrap="none" rtlCol="0">
            <a:spAutoFit/>
          </a:bodyPr>
          <a:lstStyle/>
          <a:p>
            <a:pPr algn="ctr"/>
            <a:r>
              <a:rPr kumimoji="1" lang="en-US" altLang="ja-JP" sz="900" dirty="0" err="1"/>
              <a:t>MacOS</a:t>
            </a:r>
            <a:r>
              <a:rPr kumimoji="1" lang="ja-JP" altLang="en-US" sz="900" dirty="0"/>
              <a:t>アプリ</a:t>
            </a:r>
          </a:p>
        </p:txBody>
      </p:sp>
      <p:sp>
        <p:nvSpPr>
          <p:cNvPr id="90" name="テキスト ボックス 89"/>
          <p:cNvSpPr txBox="1"/>
          <p:nvPr/>
        </p:nvSpPr>
        <p:spPr>
          <a:xfrm>
            <a:off x="3426074" y="1661479"/>
            <a:ext cx="635110" cy="230832"/>
          </a:xfrm>
          <a:prstGeom prst="rect">
            <a:avLst/>
          </a:prstGeom>
          <a:solidFill>
            <a:schemeClr val="bg1">
              <a:lumMod val="85000"/>
              <a:alpha val="50000"/>
            </a:schemeClr>
          </a:solidFill>
        </p:spPr>
        <p:txBody>
          <a:bodyPr wrap="none" rtlCol="0">
            <a:spAutoFit/>
          </a:bodyPr>
          <a:lstStyle/>
          <a:p>
            <a:pPr algn="ctr"/>
            <a:r>
              <a:rPr kumimoji="1" lang="en-US" altLang="ja-JP" sz="900" dirty="0"/>
              <a:t>iOS</a:t>
            </a:r>
            <a:r>
              <a:rPr kumimoji="1" lang="ja-JP" altLang="en-US" sz="900" dirty="0"/>
              <a:t>アプリ</a:t>
            </a:r>
          </a:p>
        </p:txBody>
      </p:sp>
      <p:sp>
        <p:nvSpPr>
          <p:cNvPr id="108" name="テキスト ボックス 107"/>
          <p:cNvSpPr txBox="1"/>
          <p:nvPr/>
        </p:nvSpPr>
        <p:spPr>
          <a:xfrm>
            <a:off x="5570590" y="1661479"/>
            <a:ext cx="599844" cy="230832"/>
          </a:xfrm>
          <a:prstGeom prst="rect">
            <a:avLst/>
          </a:prstGeom>
          <a:solidFill>
            <a:schemeClr val="bg1">
              <a:lumMod val="85000"/>
              <a:alpha val="50000"/>
            </a:schemeClr>
          </a:solidFill>
        </p:spPr>
        <p:txBody>
          <a:bodyPr wrap="none" rtlCol="0">
            <a:spAutoFit/>
          </a:bodyPr>
          <a:lstStyle/>
          <a:p>
            <a:pPr algn="ctr"/>
            <a:r>
              <a:rPr kumimoji="1" lang="en-US" altLang="ja-JP" sz="900" dirty="0"/>
              <a:t>TV</a:t>
            </a:r>
            <a:r>
              <a:rPr kumimoji="1" lang="ja-JP" altLang="en-US" sz="900" dirty="0"/>
              <a:t>アプリ</a:t>
            </a:r>
          </a:p>
        </p:txBody>
      </p:sp>
      <p:sp>
        <p:nvSpPr>
          <p:cNvPr id="109" name="テキスト ボックス 108"/>
          <p:cNvSpPr txBox="1"/>
          <p:nvPr/>
        </p:nvSpPr>
        <p:spPr>
          <a:xfrm>
            <a:off x="677362" y="3544377"/>
            <a:ext cx="917239" cy="230832"/>
          </a:xfrm>
          <a:prstGeom prst="rect">
            <a:avLst/>
          </a:prstGeom>
          <a:solidFill>
            <a:schemeClr val="bg1">
              <a:lumMod val="85000"/>
              <a:alpha val="50000"/>
            </a:schemeClr>
          </a:solidFill>
        </p:spPr>
        <p:txBody>
          <a:bodyPr wrap="none" rtlCol="0">
            <a:spAutoFit/>
          </a:bodyPr>
          <a:lstStyle/>
          <a:p>
            <a:pPr algn="ctr"/>
            <a:r>
              <a:rPr lang="en-US" altLang="ja-JP" sz="900" dirty="0"/>
              <a:t>Windows</a:t>
            </a:r>
            <a:r>
              <a:rPr kumimoji="1" lang="ja-JP" altLang="en-US" sz="900" dirty="0"/>
              <a:t>アプリ</a:t>
            </a:r>
          </a:p>
        </p:txBody>
      </p:sp>
      <p:sp>
        <p:nvSpPr>
          <p:cNvPr id="110" name="テキスト ボックス 109"/>
          <p:cNvSpPr txBox="1"/>
          <p:nvPr/>
        </p:nvSpPr>
        <p:spPr>
          <a:xfrm>
            <a:off x="2653381" y="3538748"/>
            <a:ext cx="596638" cy="230832"/>
          </a:xfrm>
          <a:prstGeom prst="rect">
            <a:avLst/>
          </a:prstGeom>
          <a:solidFill>
            <a:schemeClr val="bg1">
              <a:lumMod val="85000"/>
              <a:alpha val="50000"/>
            </a:schemeClr>
          </a:solidFill>
        </p:spPr>
        <p:txBody>
          <a:bodyPr wrap="none" rtlCol="0">
            <a:spAutoFit/>
          </a:bodyPr>
          <a:lstStyle/>
          <a:p>
            <a:pPr algn="ctr"/>
            <a:r>
              <a:rPr lang="en-US" altLang="ja-JP" sz="900" dirty="0"/>
              <a:t>RT</a:t>
            </a:r>
            <a:r>
              <a:rPr kumimoji="1" lang="ja-JP" altLang="en-US" sz="900" dirty="0"/>
              <a:t>アプリ</a:t>
            </a:r>
          </a:p>
        </p:txBody>
      </p:sp>
      <p:sp>
        <p:nvSpPr>
          <p:cNvPr id="111" name="テキスト ボックス 110"/>
          <p:cNvSpPr txBox="1"/>
          <p:nvPr/>
        </p:nvSpPr>
        <p:spPr>
          <a:xfrm>
            <a:off x="3828609" y="3538748"/>
            <a:ext cx="639920" cy="230832"/>
          </a:xfrm>
          <a:prstGeom prst="rect">
            <a:avLst/>
          </a:prstGeom>
          <a:solidFill>
            <a:schemeClr val="bg1">
              <a:lumMod val="85000"/>
              <a:alpha val="50000"/>
            </a:schemeClr>
          </a:solidFill>
        </p:spPr>
        <p:txBody>
          <a:bodyPr wrap="none" rtlCol="0">
            <a:spAutoFit/>
          </a:bodyPr>
          <a:lstStyle/>
          <a:p>
            <a:pPr algn="ctr"/>
            <a:r>
              <a:rPr kumimoji="1" lang="en-US" altLang="ja-JP" sz="900" dirty="0"/>
              <a:t>WP</a:t>
            </a:r>
            <a:r>
              <a:rPr kumimoji="1" lang="ja-JP" altLang="en-US" sz="900" dirty="0"/>
              <a:t>アプリ</a:t>
            </a:r>
          </a:p>
        </p:txBody>
      </p:sp>
    </p:spTree>
    <p:extLst>
      <p:ext uri="{BB962C8B-B14F-4D97-AF65-F5344CB8AC3E}">
        <p14:creationId xmlns:p14="http://schemas.microsoft.com/office/powerpoint/2010/main" val="1216514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grpId="0" nodeType="clickEffect">
                                  <p:stCondLst>
                                    <p:cond delay="0"/>
                                  </p:stCondLst>
                                  <p:childTnLst>
                                    <p:set>
                                      <p:cBhvr>
                                        <p:cTn id="11" dur="1" fill="hold">
                                          <p:stCondLst>
                                            <p:cond delay="0"/>
                                          </p:stCondLst>
                                        </p:cTn>
                                        <p:tgtEl>
                                          <p:spTgt spid="126"/>
                                        </p:tgtEl>
                                        <p:attrNameLst>
                                          <p:attrName>style.visibility</p:attrName>
                                        </p:attrNameLst>
                                      </p:cBhvr>
                                      <p:to>
                                        <p:strVal val="visible"/>
                                      </p:to>
                                    </p:set>
                                    <p:anim calcmode="lin" valueType="num">
                                      <p:cBhvr additive="base">
                                        <p:cTn id="12" dur="500" fill="hold"/>
                                        <p:tgtEl>
                                          <p:spTgt spid="126"/>
                                        </p:tgtEl>
                                        <p:attrNameLst>
                                          <p:attrName>ppt_x</p:attrName>
                                        </p:attrNameLst>
                                      </p:cBhvr>
                                      <p:tavLst>
                                        <p:tav tm="0">
                                          <p:val>
                                            <p:strVal val="#ppt_x"/>
                                          </p:val>
                                        </p:tav>
                                        <p:tav tm="100000">
                                          <p:val>
                                            <p:strVal val="#ppt_x"/>
                                          </p:val>
                                        </p:tav>
                                      </p:tavLst>
                                    </p:anim>
                                    <p:anim calcmode="lin" valueType="num">
                                      <p:cBhvr additive="base">
                                        <p:cTn id="13" dur="500" fill="hold"/>
                                        <p:tgtEl>
                                          <p:spTgt spid="126"/>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0"/>
                                  </p:stCondLst>
                                  <p:childTnLst>
                                    <p:set>
                                      <p:cBhvr>
                                        <p:cTn id="15" dur="1" fill="hold">
                                          <p:stCondLst>
                                            <p:cond delay="0"/>
                                          </p:stCondLst>
                                        </p:cTn>
                                        <p:tgtEl>
                                          <p:spTgt spid="133"/>
                                        </p:tgtEl>
                                        <p:attrNameLst>
                                          <p:attrName>style.visibility</p:attrName>
                                        </p:attrNameLst>
                                      </p:cBhvr>
                                      <p:to>
                                        <p:strVal val="visible"/>
                                      </p:to>
                                    </p:set>
                                    <p:anim calcmode="lin" valueType="num">
                                      <p:cBhvr additive="base">
                                        <p:cTn id="16" dur="500" fill="hold"/>
                                        <p:tgtEl>
                                          <p:spTgt spid="133"/>
                                        </p:tgtEl>
                                        <p:attrNameLst>
                                          <p:attrName>ppt_x</p:attrName>
                                        </p:attrNameLst>
                                      </p:cBhvr>
                                      <p:tavLst>
                                        <p:tav tm="0">
                                          <p:val>
                                            <p:strVal val="#ppt_x"/>
                                          </p:val>
                                        </p:tav>
                                        <p:tav tm="100000">
                                          <p:val>
                                            <p:strVal val="#ppt_x"/>
                                          </p:val>
                                        </p:tav>
                                      </p:tavLst>
                                    </p:anim>
                                    <p:anim calcmode="lin" valueType="num">
                                      <p:cBhvr additive="base">
                                        <p:cTn id="17" dur="500" fill="hold"/>
                                        <p:tgtEl>
                                          <p:spTgt spid="133"/>
                                        </p:tgtEl>
                                        <p:attrNameLst>
                                          <p:attrName>ppt_y</p:attrName>
                                        </p:attrNameLst>
                                      </p:cBhvr>
                                      <p:tavLst>
                                        <p:tav tm="0">
                                          <p:val>
                                            <p:strVal val="0-#ppt_h/2"/>
                                          </p:val>
                                        </p:tav>
                                        <p:tav tm="100000">
                                          <p:val>
                                            <p:strVal val="#ppt_y"/>
                                          </p:val>
                                        </p:tav>
                                      </p:tavLst>
                                    </p:anim>
                                  </p:childTnLst>
                                </p:cTn>
                              </p:par>
                              <p:par>
                                <p:cTn id="18" presetID="2" presetClass="entr" presetSubtype="1" fill="hold" grpId="0" nodeType="withEffect">
                                  <p:stCondLst>
                                    <p:cond delay="0"/>
                                  </p:stCondLst>
                                  <p:childTnLst>
                                    <p:set>
                                      <p:cBhvr>
                                        <p:cTn id="19" dur="1" fill="hold">
                                          <p:stCondLst>
                                            <p:cond delay="0"/>
                                          </p:stCondLst>
                                        </p:cTn>
                                        <p:tgtEl>
                                          <p:spTgt spid="132"/>
                                        </p:tgtEl>
                                        <p:attrNameLst>
                                          <p:attrName>style.visibility</p:attrName>
                                        </p:attrNameLst>
                                      </p:cBhvr>
                                      <p:to>
                                        <p:strVal val="visible"/>
                                      </p:to>
                                    </p:set>
                                    <p:anim calcmode="lin" valueType="num">
                                      <p:cBhvr additive="base">
                                        <p:cTn id="20" dur="500" fill="hold"/>
                                        <p:tgtEl>
                                          <p:spTgt spid="132"/>
                                        </p:tgtEl>
                                        <p:attrNameLst>
                                          <p:attrName>ppt_x</p:attrName>
                                        </p:attrNameLst>
                                      </p:cBhvr>
                                      <p:tavLst>
                                        <p:tav tm="0">
                                          <p:val>
                                            <p:strVal val="#ppt_x"/>
                                          </p:val>
                                        </p:tav>
                                        <p:tav tm="100000">
                                          <p:val>
                                            <p:strVal val="#ppt_x"/>
                                          </p:val>
                                        </p:tav>
                                      </p:tavLst>
                                    </p:anim>
                                    <p:anim calcmode="lin" valueType="num">
                                      <p:cBhvr additive="base">
                                        <p:cTn id="21" dur="500" fill="hold"/>
                                        <p:tgtEl>
                                          <p:spTgt spid="132"/>
                                        </p:tgtEl>
                                        <p:attrNameLst>
                                          <p:attrName>ppt_y</p:attrName>
                                        </p:attrNameLst>
                                      </p:cBhvr>
                                      <p:tavLst>
                                        <p:tav tm="0">
                                          <p:val>
                                            <p:strVal val="0-#ppt_h/2"/>
                                          </p:val>
                                        </p:tav>
                                        <p:tav tm="100000">
                                          <p:val>
                                            <p:strVal val="#ppt_y"/>
                                          </p:val>
                                        </p:tav>
                                      </p:tavLst>
                                    </p:anim>
                                  </p:childTnLst>
                                </p:cTn>
                              </p:par>
                              <p:par>
                                <p:cTn id="22" presetID="2" presetClass="entr" presetSubtype="1" fill="hold" grpId="0" nodeType="withEffect">
                                  <p:stCondLst>
                                    <p:cond delay="0"/>
                                  </p:stCondLst>
                                  <p:childTnLst>
                                    <p:set>
                                      <p:cBhvr>
                                        <p:cTn id="23" dur="1" fill="hold">
                                          <p:stCondLst>
                                            <p:cond delay="0"/>
                                          </p:stCondLst>
                                        </p:cTn>
                                        <p:tgtEl>
                                          <p:spTgt spid="130"/>
                                        </p:tgtEl>
                                        <p:attrNameLst>
                                          <p:attrName>style.visibility</p:attrName>
                                        </p:attrNameLst>
                                      </p:cBhvr>
                                      <p:to>
                                        <p:strVal val="visible"/>
                                      </p:to>
                                    </p:set>
                                    <p:anim calcmode="lin" valueType="num">
                                      <p:cBhvr additive="base">
                                        <p:cTn id="24" dur="500" fill="hold"/>
                                        <p:tgtEl>
                                          <p:spTgt spid="130"/>
                                        </p:tgtEl>
                                        <p:attrNameLst>
                                          <p:attrName>ppt_x</p:attrName>
                                        </p:attrNameLst>
                                      </p:cBhvr>
                                      <p:tavLst>
                                        <p:tav tm="0">
                                          <p:val>
                                            <p:strVal val="#ppt_x"/>
                                          </p:val>
                                        </p:tav>
                                        <p:tav tm="100000">
                                          <p:val>
                                            <p:strVal val="#ppt_x"/>
                                          </p:val>
                                        </p:tav>
                                      </p:tavLst>
                                    </p:anim>
                                    <p:anim calcmode="lin" valueType="num">
                                      <p:cBhvr additive="base">
                                        <p:cTn id="25" dur="500" fill="hold"/>
                                        <p:tgtEl>
                                          <p:spTgt spid="130"/>
                                        </p:tgtEl>
                                        <p:attrNameLst>
                                          <p:attrName>ppt_y</p:attrName>
                                        </p:attrNameLst>
                                      </p:cBhvr>
                                      <p:tavLst>
                                        <p:tav tm="0">
                                          <p:val>
                                            <p:strVal val="0-#ppt_h/2"/>
                                          </p:val>
                                        </p:tav>
                                        <p:tav tm="100000">
                                          <p:val>
                                            <p:strVal val="#ppt_y"/>
                                          </p:val>
                                        </p:tav>
                                      </p:tavLst>
                                    </p:anim>
                                  </p:childTnLst>
                                </p:cTn>
                              </p:par>
                              <p:par>
                                <p:cTn id="26" presetID="2" presetClass="entr" presetSubtype="1" fill="hold" grpId="0" nodeType="withEffect">
                                  <p:stCondLst>
                                    <p:cond delay="0"/>
                                  </p:stCondLst>
                                  <p:childTnLst>
                                    <p:set>
                                      <p:cBhvr>
                                        <p:cTn id="27" dur="1" fill="hold">
                                          <p:stCondLst>
                                            <p:cond delay="0"/>
                                          </p:stCondLst>
                                        </p:cTn>
                                        <p:tgtEl>
                                          <p:spTgt spid="131"/>
                                        </p:tgtEl>
                                        <p:attrNameLst>
                                          <p:attrName>style.visibility</p:attrName>
                                        </p:attrNameLst>
                                      </p:cBhvr>
                                      <p:to>
                                        <p:strVal val="visible"/>
                                      </p:to>
                                    </p:set>
                                    <p:anim calcmode="lin" valueType="num">
                                      <p:cBhvr additive="base">
                                        <p:cTn id="28" dur="500" fill="hold"/>
                                        <p:tgtEl>
                                          <p:spTgt spid="131"/>
                                        </p:tgtEl>
                                        <p:attrNameLst>
                                          <p:attrName>ppt_x</p:attrName>
                                        </p:attrNameLst>
                                      </p:cBhvr>
                                      <p:tavLst>
                                        <p:tav tm="0">
                                          <p:val>
                                            <p:strVal val="#ppt_x"/>
                                          </p:val>
                                        </p:tav>
                                        <p:tav tm="100000">
                                          <p:val>
                                            <p:strVal val="#ppt_x"/>
                                          </p:val>
                                        </p:tav>
                                      </p:tavLst>
                                    </p:anim>
                                    <p:anim calcmode="lin" valueType="num">
                                      <p:cBhvr additive="base">
                                        <p:cTn id="29" dur="500" fill="hold"/>
                                        <p:tgtEl>
                                          <p:spTgt spid="131"/>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stCondLst>
                                    <p:cond delay="0"/>
                                  </p:stCondLst>
                                  <p:childTnLst>
                                    <p:set>
                                      <p:cBhvr>
                                        <p:cTn id="31" dur="1" fill="hold">
                                          <p:stCondLst>
                                            <p:cond delay="0"/>
                                          </p:stCondLst>
                                        </p:cTn>
                                        <p:tgtEl>
                                          <p:spTgt spid="127"/>
                                        </p:tgtEl>
                                        <p:attrNameLst>
                                          <p:attrName>style.visibility</p:attrName>
                                        </p:attrNameLst>
                                      </p:cBhvr>
                                      <p:to>
                                        <p:strVal val="visible"/>
                                      </p:to>
                                    </p:set>
                                    <p:anim calcmode="lin" valueType="num">
                                      <p:cBhvr additive="base">
                                        <p:cTn id="32" dur="500" fill="hold"/>
                                        <p:tgtEl>
                                          <p:spTgt spid="127"/>
                                        </p:tgtEl>
                                        <p:attrNameLst>
                                          <p:attrName>ppt_x</p:attrName>
                                        </p:attrNameLst>
                                      </p:cBhvr>
                                      <p:tavLst>
                                        <p:tav tm="0">
                                          <p:val>
                                            <p:strVal val="#ppt_x"/>
                                          </p:val>
                                        </p:tav>
                                        <p:tav tm="100000">
                                          <p:val>
                                            <p:strVal val="#ppt_x"/>
                                          </p:val>
                                        </p:tav>
                                      </p:tavLst>
                                    </p:anim>
                                    <p:anim calcmode="lin" valueType="num">
                                      <p:cBhvr additive="base">
                                        <p:cTn id="33" dur="500" fill="hold"/>
                                        <p:tgtEl>
                                          <p:spTgt spid="127"/>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stCondLst>
                                    <p:cond delay="0"/>
                                  </p:stCondLst>
                                  <p:childTnLst>
                                    <p:set>
                                      <p:cBhvr>
                                        <p:cTn id="35" dur="1" fill="hold">
                                          <p:stCondLst>
                                            <p:cond delay="0"/>
                                          </p:stCondLst>
                                        </p:cTn>
                                        <p:tgtEl>
                                          <p:spTgt spid="125"/>
                                        </p:tgtEl>
                                        <p:attrNameLst>
                                          <p:attrName>style.visibility</p:attrName>
                                        </p:attrNameLst>
                                      </p:cBhvr>
                                      <p:to>
                                        <p:strVal val="visible"/>
                                      </p:to>
                                    </p:set>
                                    <p:anim calcmode="lin" valueType="num">
                                      <p:cBhvr additive="base">
                                        <p:cTn id="36" dur="500" fill="hold"/>
                                        <p:tgtEl>
                                          <p:spTgt spid="125"/>
                                        </p:tgtEl>
                                        <p:attrNameLst>
                                          <p:attrName>ppt_x</p:attrName>
                                        </p:attrNameLst>
                                      </p:cBhvr>
                                      <p:tavLst>
                                        <p:tav tm="0">
                                          <p:val>
                                            <p:strVal val="#ppt_x"/>
                                          </p:val>
                                        </p:tav>
                                        <p:tav tm="100000">
                                          <p:val>
                                            <p:strVal val="#ppt_x"/>
                                          </p:val>
                                        </p:tav>
                                      </p:tavLst>
                                    </p:anim>
                                    <p:anim calcmode="lin" valueType="num">
                                      <p:cBhvr additive="base">
                                        <p:cTn id="37" dur="500" fill="hold"/>
                                        <p:tgtEl>
                                          <p:spTgt spid="125"/>
                                        </p:tgtEl>
                                        <p:attrNameLst>
                                          <p:attrName>ppt_y</p:attrName>
                                        </p:attrNameLst>
                                      </p:cBhvr>
                                      <p:tavLst>
                                        <p:tav tm="0">
                                          <p:val>
                                            <p:strVal val="0-#ppt_h/2"/>
                                          </p:val>
                                        </p:tav>
                                        <p:tav tm="100000">
                                          <p:val>
                                            <p:strVal val="#ppt_y"/>
                                          </p:val>
                                        </p:tav>
                                      </p:tavLst>
                                    </p:anim>
                                  </p:childTnLst>
                                </p:cTn>
                              </p:par>
                            </p:childTnLst>
                          </p:cTn>
                        </p:par>
                        <p:par>
                          <p:cTn id="38" fill="hold">
                            <p:stCondLst>
                              <p:cond delay="500"/>
                            </p:stCondLst>
                            <p:childTnLst>
                              <p:par>
                                <p:cTn id="39" presetID="53" presetClass="entr" presetSubtype="16" fill="hold" grpId="0" nodeType="afterEffect">
                                  <p:stCondLst>
                                    <p:cond delay="0"/>
                                  </p:stCondLst>
                                  <p:childTnLst>
                                    <p:set>
                                      <p:cBhvr>
                                        <p:cTn id="40" dur="1" fill="hold">
                                          <p:stCondLst>
                                            <p:cond delay="0"/>
                                          </p:stCondLst>
                                        </p:cTn>
                                        <p:tgtEl>
                                          <p:spTgt spid="100"/>
                                        </p:tgtEl>
                                        <p:attrNameLst>
                                          <p:attrName>style.visibility</p:attrName>
                                        </p:attrNameLst>
                                      </p:cBhvr>
                                      <p:to>
                                        <p:strVal val="visible"/>
                                      </p:to>
                                    </p:set>
                                    <p:anim calcmode="lin" valueType="num">
                                      <p:cBhvr>
                                        <p:cTn id="41" dur="500" fill="hold"/>
                                        <p:tgtEl>
                                          <p:spTgt spid="100"/>
                                        </p:tgtEl>
                                        <p:attrNameLst>
                                          <p:attrName>ppt_w</p:attrName>
                                        </p:attrNameLst>
                                      </p:cBhvr>
                                      <p:tavLst>
                                        <p:tav tm="0">
                                          <p:val>
                                            <p:fltVal val="0"/>
                                          </p:val>
                                        </p:tav>
                                        <p:tav tm="100000">
                                          <p:val>
                                            <p:strVal val="#ppt_w"/>
                                          </p:val>
                                        </p:tav>
                                      </p:tavLst>
                                    </p:anim>
                                    <p:anim calcmode="lin" valueType="num">
                                      <p:cBhvr>
                                        <p:cTn id="42" dur="500" fill="hold"/>
                                        <p:tgtEl>
                                          <p:spTgt spid="100"/>
                                        </p:tgtEl>
                                        <p:attrNameLst>
                                          <p:attrName>ppt_h</p:attrName>
                                        </p:attrNameLst>
                                      </p:cBhvr>
                                      <p:tavLst>
                                        <p:tav tm="0">
                                          <p:val>
                                            <p:fltVal val="0"/>
                                          </p:val>
                                        </p:tav>
                                        <p:tav tm="100000">
                                          <p:val>
                                            <p:strVal val="#ppt_h"/>
                                          </p:val>
                                        </p:tav>
                                      </p:tavLst>
                                    </p:anim>
                                    <p:animEffect transition="in" filter="fade">
                                      <p:cBhvr>
                                        <p:cTn id="43"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6" grpId="0" animBg="1"/>
      <p:bldP spid="127" grpId="0" animBg="1"/>
      <p:bldP spid="130" grpId="0" animBg="1"/>
      <p:bldP spid="131" grpId="0" animBg="1"/>
      <p:bldP spid="132" grpId="0" animBg="1"/>
      <p:bldP spid="133" grpId="0" animBg="1"/>
      <p:bldP spid="100"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smtClean="0">
                <a:solidFill>
                  <a:srgbClr val="FFFFFF"/>
                </a:solidFill>
                <a:effectLst/>
                <a:latin typeface="Arial"/>
                <a:ea typeface="HGP創英角ｺﾞｼｯｸUB" pitchFamily="50" charset="-128"/>
                <a:cs typeface="Arial"/>
              </a:rPr>
              <a:t>補足</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40465232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en-US" altLang="ja-JP" dirty="0" smtClean="0"/>
              <a:t>Microsoft</a:t>
            </a:r>
            <a:r>
              <a:rPr lang="ja-JP" altLang="en-US" dirty="0"/>
              <a:t> </a:t>
            </a:r>
            <a:r>
              <a:rPr lang="en-US" altLang="ja-JP" dirty="0" smtClean="0"/>
              <a:t>Edge</a:t>
            </a:r>
            <a:endParaRPr kumimoji="1" lang="ja-JP" altLang="en-US" dirty="0"/>
          </a:p>
        </p:txBody>
      </p:sp>
      <p:sp>
        <p:nvSpPr>
          <p:cNvPr id="2" name="スライド番号プレースホルダー 1"/>
          <p:cNvSpPr>
            <a:spLocks noGrp="1"/>
          </p:cNvSpPr>
          <p:nvPr>
            <p:ph type="sldNum" sz="quarter" idx="12"/>
          </p:nvPr>
        </p:nvSpPr>
        <p:spPr>
          <a:xfrm>
            <a:off x="6641789" y="6651702"/>
            <a:ext cx="2133600" cy="217800"/>
          </a:xfrm>
        </p:spPr>
        <p:txBody>
          <a:bodyPr/>
          <a:lstStyle/>
          <a:p>
            <a:fld id="{8FF8CC5D-A65D-5946-99B5-645367A967AD}" type="slidenum">
              <a:rPr kumimoji="1" lang="ja-JP" altLang="en-US" smtClean="0"/>
              <a:t>149</a:t>
            </a:fld>
            <a:endParaRPr kumimoji="1" lang="ja-JP" altLang="en-US"/>
          </a:p>
        </p:txBody>
      </p:sp>
      <p:sp>
        <p:nvSpPr>
          <p:cNvPr id="4" name="正方形/長方形 3"/>
          <p:cNvSpPr/>
          <p:nvPr/>
        </p:nvSpPr>
        <p:spPr>
          <a:xfrm>
            <a:off x="1402975" y="3377894"/>
            <a:ext cx="3084757" cy="494852"/>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ＭＳ Ｐゴシック"/>
                <a:ea typeface="ＭＳ Ｐゴシック"/>
                <a:cs typeface="ＭＳ Ｐゴシック"/>
              </a:rPr>
              <a:t>Internet Explorer</a:t>
            </a:r>
            <a:endParaRPr kumimoji="1" lang="ja-JP" altLang="en-US" sz="2000" dirty="0">
              <a:solidFill>
                <a:srgbClr val="FFFFFF"/>
              </a:solidFill>
              <a:latin typeface="ＭＳ Ｐゴシック"/>
              <a:ea typeface="ＭＳ Ｐゴシック"/>
              <a:cs typeface="ＭＳ Ｐゴシック"/>
            </a:endParaRPr>
          </a:p>
        </p:txBody>
      </p:sp>
      <p:sp>
        <p:nvSpPr>
          <p:cNvPr id="6" name="正方形/長方形 5"/>
          <p:cNvSpPr/>
          <p:nvPr/>
        </p:nvSpPr>
        <p:spPr>
          <a:xfrm>
            <a:off x="4648760" y="3377894"/>
            <a:ext cx="3084757" cy="494852"/>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ＭＳ Ｐゴシック"/>
                <a:ea typeface="ＭＳ Ｐゴシック"/>
                <a:cs typeface="ＭＳ Ｐゴシック"/>
              </a:rPr>
              <a:t>Microsoft Edge</a:t>
            </a:r>
            <a:endParaRPr kumimoji="1" lang="ja-JP" altLang="en-US" sz="2000" dirty="0">
              <a:solidFill>
                <a:srgbClr val="FFFFFF"/>
              </a:solidFill>
              <a:latin typeface="ＭＳ Ｐゴシック"/>
              <a:ea typeface="ＭＳ Ｐゴシック"/>
              <a:cs typeface="ＭＳ Ｐゴシック"/>
            </a:endParaRPr>
          </a:p>
        </p:txBody>
      </p:sp>
      <p:sp>
        <p:nvSpPr>
          <p:cNvPr id="7" name="正方形/長方形 6"/>
          <p:cNvSpPr/>
          <p:nvPr/>
        </p:nvSpPr>
        <p:spPr>
          <a:xfrm>
            <a:off x="1402975" y="3983909"/>
            <a:ext cx="3084757" cy="494852"/>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ＭＳ Ｐゴシック"/>
                <a:ea typeface="ＭＳ Ｐゴシック"/>
                <a:cs typeface="ＭＳ Ｐゴシック"/>
              </a:rPr>
              <a:t>MSHTML</a:t>
            </a:r>
            <a:endParaRPr kumimoji="1" lang="ja-JP" altLang="en-US" sz="2000" dirty="0">
              <a:solidFill>
                <a:srgbClr val="FFFFFF"/>
              </a:solidFill>
              <a:latin typeface="ＭＳ Ｐゴシック"/>
              <a:ea typeface="ＭＳ Ｐゴシック"/>
              <a:cs typeface="ＭＳ Ｐゴシック"/>
            </a:endParaRPr>
          </a:p>
        </p:txBody>
      </p:sp>
      <p:sp>
        <p:nvSpPr>
          <p:cNvPr id="8" name="正方形/長方形 7"/>
          <p:cNvSpPr/>
          <p:nvPr/>
        </p:nvSpPr>
        <p:spPr>
          <a:xfrm>
            <a:off x="4648760" y="3983909"/>
            <a:ext cx="3084757" cy="494852"/>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ＭＳ Ｐゴシック"/>
                <a:ea typeface="ＭＳ Ｐゴシック"/>
                <a:cs typeface="ＭＳ Ｐゴシック"/>
              </a:rPr>
              <a:t>HTML5</a:t>
            </a:r>
            <a:endParaRPr kumimoji="1" lang="ja-JP" altLang="en-US" sz="2000" dirty="0">
              <a:solidFill>
                <a:srgbClr val="FFFFFF"/>
              </a:solidFill>
              <a:latin typeface="ＭＳ Ｐゴシック"/>
              <a:ea typeface="ＭＳ Ｐゴシック"/>
              <a:cs typeface="ＭＳ Ｐゴシック"/>
            </a:endParaRPr>
          </a:p>
        </p:txBody>
      </p:sp>
      <p:sp>
        <p:nvSpPr>
          <p:cNvPr id="9" name="正方形/長方形 8"/>
          <p:cNvSpPr/>
          <p:nvPr/>
        </p:nvSpPr>
        <p:spPr>
          <a:xfrm>
            <a:off x="1402975" y="4625784"/>
            <a:ext cx="3084757" cy="494852"/>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ＭＳ Ｐゴシック"/>
                <a:ea typeface="ＭＳ Ｐゴシック"/>
                <a:cs typeface="ＭＳ Ｐゴシック"/>
              </a:rPr>
              <a:t>ActiveX/</a:t>
            </a:r>
            <a:r>
              <a:rPr kumimoji="1" lang="en-US" altLang="ja-JP" sz="2000" dirty="0" err="1" smtClean="0">
                <a:solidFill>
                  <a:srgbClr val="FFFFFF"/>
                </a:solidFill>
                <a:latin typeface="ＭＳ Ｐゴシック"/>
                <a:ea typeface="ＭＳ Ｐゴシック"/>
                <a:cs typeface="ＭＳ Ｐゴシック"/>
              </a:rPr>
              <a:t>VBscript</a:t>
            </a:r>
            <a:endParaRPr kumimoji="1" lang="ja-JP" altLang="en-US" sz="2000" dirty="0">
              <a:solidFill>
                <a:srgbClr val="FFFFFF"/>
              </a:solidFill>
              <a:latin typeface="ＭＳ Ｐゴシック"/>
              <a:ea typeface="ＭＳ Ｐゴシック"/>
              <a:cs typeface="ＭＳ Ｐゴシック"/>
            </a:endParaRPr>
          </a:p>
        </p:txBody>
      </p:sp>
      <p:sp>
        <p:nvSpPr>
          <p:cNvPr id="10" name="正方形/長方形 9"/>
          <p:cNvSpPr/>
          <p:nvPr/>
        </p:nvSpPr>
        <p:spPr>
          <a:xfrm>
            <a:off x="4648758" y="5271243"/>
            <a:ext cx="3084757" cy="494852"/>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ＭＳ Ｐゴシック"/>
                <a:ea typeface="ＭＳ Ｐゴシック"/>
                <a:cs typeface="ＭＳ Ｐゴシック"/>
              </a:rPr>
              <a:t>高速化</a:t>
            </a:r>
            <a:endParaRPr kumimoji="1" lang="ja-JP" altLang="en-US" sz="2000" dirty="0">
              <a:solidFill>
                <a:srgbClr val="FFFFFF"/>
              </a:solidFill>
              <a:latin typeface="ＭＳ Ｐゴシック"/>
              <a:ea typeface="ＭＳ Ｐゴシック"/>
              <a:cs typeface="ＭＳ Ｐゴシック"/>
            </a:endParaRPr>
          </a:p>
        </p:txBody>
      </p:sp>
      <p:sp>
        <p:nvSpPr>
          <p:cNvPr id="13" name="正方形/長方形 12"/>
          <p:cNvSpPr/>
          <p:nvPr/>
        </p:nvSpPr>
        <p:spPr>
          <a:xfrm>
            <a:off x="1402976" y="5911213"/>
            <a:ext cx="6330540" cy="494852"/>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ＭＳ Ｐゴシック"/>
                <a:ea typeface="ＭＳ Ｐゴシック"/>
                <a:cs typeface="ＭＳ Ｐゴシック"/>
              </a:rPr>
              <a:t>独自仕様から</a:t>
            </a:r>
            <a:r>
              <a:rPr kumimoji="1" lang="en-US" altLang="ja-JP" sz="2000" dirty="0" smtClean="0">
                <a:solidFill>
                  <a:srgbClr val="FFFFFF"/>
                </a:solidFill>
                <a:latin typeface="ＭＳ Ｐゴシック"/>
                <a:ea typeface="ＭＳ Ｐゴシック"/>
                <a:cs typeface="ＭＳ Ｐゴシック"/>
              </a:rPr>
              <a:t>Web</a:t>
            </a:r>
            <a:r>
              <a:rPr kumimoji="1" lang="ja-JP" altLang="en-US" sz="2000" dirty="0" smtClean="0">
                <a:solidFill>
                  <a:srgbClr val="FFFFFF"/>
                </a:solidFill>
                <a:latin typeface="ＭＳ Ｐゴシック"/>
                <a:ea typeface="ＭＳ Ｐゴシック"/>
                <a:cs typeface="ＭＳ Ｐゴシック"/>
              </a:rPr>
              <a:t>標準へ</a:t>
            </a:r>
            <a:endParaRPr kumimoji="1" lang="ja-JP" altLang="en-US" sz="2000" dirty="0">
              <a:solidFill>
                <a:srgbClr val="FFFFFF"/>
              </a:solidFill>
              <a:latin typeface="ＭＳ Ｐゴシック"/>
              <a:ea typeface="ＭＳ Ｐゴシック"/>
              <a:cs typeface="ＭＳ Ｐゴシック"/>
            </a:endParaRPr>
          </a:p>
        </p:txBody>
      </p:sp>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2976" y="1001694"/>
            <a:ext cx="6330541" cy="2219039"/>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Tree>
    <p:extLst>
      <p:ext uri="{BB962C8B-B14F-4D97-AF65-F5344CB8AC3E}">
        <p14:creationId xmlns:p14="http://schemas.microsoft.com/office/powerpoint/2010/main" val="396186073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683568" y="1124744"/>
            <a:ext cx="8280920" cy="510298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p:cNvSpPr/>
          <p:nvPr/>
        </p:nvSpPr>
        <p:spPr>
          <a:xfrm>
            <a:off x="6656132" y="1628800"/>
            <a:ext cx="1071923" cy="4499369"/>
          </a:xfrm>
          <a:prstGeom prst="rect">
            <a:avLst/>
          </a:prstGeom>
          <a:solidFill>
            <a:schemeClr val="accent4">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p:cNvSpPr/>
          <p:nvPr/>
        </p:nvSpPr>
        <p:spPr>
          <a:xfrm>
            <a:off x="7748549" y="1628800"/>
            <a:ext cx="1071923" cy="4499369"/>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正方形/長方形 30"/>
          <p:cNvSpPr/>
          <p:nvPr/>
        </p:nvSpPr>
        <p:spPr>
          <a:xfrm>
            <a:off x="755576" y="1628800"/>
            <a:ext cx="5760640" cy="4499369"/>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en-US" altLang="ja-JP" dirty="0" smtClean="0"/>
              <a:t>IT</a:t>
            </a:r>
            <a:r>
              <a:rPr kumimoji="1" lang="ja-JP" altLang="en-US" dirty="0" smtClean="0"/>
              <a:t>と情報システムの関係</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15</a:t>
            </a:fld>
            <a:endParaRPr kumimoji="1" lang="ja-JP" altLang="en-US"/>
          </a:p>
        </p:txBody>
      </p:sp>
      <p:sp>
        <p:nvSpPr>
          <p:cNvPr id="4" name="正方形/長方形 3"/>
          <p:cNvSpPr/>
          <p:nvPr/>
        </p:nvSpPr>
        <p:spPr>
          <a:xfrm>
            <a:off x="2771800" y="2555060"/>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ja-JP" sz="1200" dirty="0">
                <a:solidFill>
                  <a:schemeClr val="bg1"/>
                </a:solidFill>
                <a:latin typeface="Meiryo" charset="-128"/>
                <a:ea typeface="Meiryo" charset="-128"/>
                <a:cs typeface="Meiryo" charset="-128"/>
              </a:rPr>
              <a:t>交通費の精算 </a:t>
            </a:r>
            <a:endParaRPr kumimoji="1" lang="ja-JP" altLang="en-US" sz="1200" dirty="0">
              <a:solidFill>
                <a:schemeClr val="bg1"/>
              </a:solidFill>
              <a:latin typeface="Meiryo" charset="-128"/>
              <a:ea typeface="Meiryo" charset="-128"/>
              <a:cs typeface="Meiryo" charset="-128"/>
            </a:endParaRPr>
          </a:p>
        </p:txBody>
      </p:sp>
      <p:sp>
        <p:nvSpPr>
          <p:cNvPr id="5" name="正方形/長方形 4"/>
          <p:cNvSpPr/>
          <p:nvPr/>
        </p:nvSpPr>
        <p:spPr>
          <a:xfrm>
            <a:off x="971600" y="2555060"/>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ja-JP" sz="1200" dirty="0" smtClean="0">
                <a:solidFill>
                  <a:schemeClr val="bg1"/>
                </a:solidFill>
                <a:latin typeface="Meiryo" charset="-128"/>
                <a:ea typeface="Meiryo" charset="-128"/>
                <a:cs typeface="Meiryo" charset="-128"/>
              </a:rPr>
              <a:t>生産</a:t>
            </a:r>
            <a:r>
              <a:rPr lang="ja-JP" altLang="ja-JP" sz="1200" dirty="0">
                <a:solidFill>
                  <a:schemeClr val="bg1"/>
                </a:solidFill>
                <a:latin typeface="Meiryo" charset="-128"/>
                <a:ea typeface="Meiryo" charset="-128"/>
                <a:cs typeface="Meiryo" charset="-128"/>
              </a:rPr>
              <a:t>計画の</a:t>
            </a:r>
            <a:r>
              <a:rPr lang="ja-JP" altLang="ja-JP" sz="1200" dirty="0" smtClean="0">
                <a:solidFill>
                  <a:schemeClr val="bg1"/>
                </a:solidFill>
                <a:latin typeface="Meiryo" charset="-128"/>
                <a:ea typeface="Meiryo" charset="-128"/>
                <a:cs typeface="Meiryo" charset="-128"/>
              </a:rPr>
              <a:t>策定</a:t>
            </a:r>
            <a:endParaRPr kumimoji="1" lang="ja-JP" altLang="en-US" sz="1200" dirty="0">
              <a:solidFill>
                <a:schemeClr val="bg1"/>
              </a:solidFill>
              <a:latin typeface="Meiryo" charset="-128"/>
              <a:ea typeface="Meiryo" charset="-128"/>
              <a:cs typeface="Meiryo" charset="-128"/>
            </a:endParaRPr>
          </a:p>
        </p:txBody>
      </p:sp>
      <p:sp>
        <p:nvSpPr>
          <p:cNvPr id="6" name="正方形/長方形 5"/>
          <p:cNvSpPr/>
          <p:nvPr/>
        </p:nvSpPr>
        <p:spPr>
          <a:xfrm>
            <a:off x="4572000" y="2555060"/>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chemeClr val="bg1"/>
                </a:solidFill>
                <a:latin typeface="Meiryo" charset="-128"/>
                <a:ea typeface="Meiryo" charset="-128"/>
                <a:cs typeface="Meiryo" charset="-128"/>
              </a:rPr>
              <a:t>取引履歴の管理</a:t>
            </a:r>
            <a:endParaRPr kumimoji="1" lang="ja-JP" altLang="en-US" sz="1200" dirty="0">
              <a:solidFill>
                <a:schemeClr val="bg1"/>
              </a:solidFill>
              <a:latin typeface="Meiryo" charset="-128"/>
              <a:ea typeface="Meiryo" charset="-128"/>
              <a:cs typeface="Meiryo" charset="-128"/>
            </a:endParaRPr>
          </a:p>
        </p:txBody>
      </p:sp>
      <p:sp>
        <p:nvSpPr>
          <p:cNvPr id="7" name="正方形/長方形 6"/>
          <p:cNvSpPr/>
          <p:nvPr/>
        </p:nvSpPr>
        <p:spPr>
          <a:xfrm>
            <a:off x="2784099" y="3500143"/>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smtClean="0">
                <a:solidFill>
                  <a:schemeClr val="bg1"/>
                </a:solidFill>
                <a:latin typeface="Meiryo" charset="-128"/>
                <a:ea typeface="Meiryo" charset="-128"/>
                <a:cs typeface="Meiryo" charset="-128"/>
              </a:rPr>
              <a:t>SNS</a:t>
            </a:r>
          </a:p>
          <a:p>
            <a:pPr algn="ctr"/>
            <a:r>
              <a:rPr lang="ja-JP" altLang="en-US" sz="700" dirty="0" smtClean="0">
                <a:solidFill>
                  <a:schemeClr val="bg1"/>
                </a:solidFill>
                <a:latin typeface="Meiryo" charset="-128"/>
                <a:ea typeface="Meiryo" charset="-128"/>
                <a:cs typeface="Meiryo" charset="-128"/>
              </a:rPr>
              <a:t>ソーシャル・ネットワーク・サービス</a:t>
            </a:r>
            <a:endParaRPr lang="en-US" altLang="ja-JP" sz="700" dirty="0" smtClean="0">
              <a:solidFill>
                <a:schemeClr val="bg1"/>
              </a:solidFill>
              <a:latin typeface="Meiryo" charset="-128"/>
              <a:ea typeface="Meiryo" charset="-128"/>
              <a:cs typeface="Meiryo" charset="-128"/>
            </a:endParaRPr>
          </a:p>
        </p:txBody>
      </p:sp>
      <p:sp>
        <p:nvSpPr>
          <p:cNvPr id="8" name="正方形/長方形 7"/>
          <p:cNvSpPr/>
          <p:nvPr/>
        </p:nvSpPr>
        <p:spPr>
          <a:xfrm>
            <a:off x="971600" y="3501008"/>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chemeClr val="bg1"/>
                </a:solidFill>
                <a:latin typeface="Meiryo" charset="-128"/>
                <a:ea typeface="Meiryo" charset="-128"/>
                <a:cs typeface="Meiryo" charset="-128"/>
              </a:rPr>
              <a:t>電子メール</a:t>
            </a:r>
            <a:endParaRPr kumimoji="1" lang="ja-JP" altLang="en-US" sz="1200" dirty="0">
              <a:solidFill>
                <a:schemeClr val="bg1"/>
              </a:solidFill>
              <a:latin typeface="Meiryo" charset="-128"/>
              <a:ea typeface="Meiryo" charset="-128"/>
              <a:cs typeface="Meiryo" charset="-128"/>
            </a:endParaRPr>
          </a:p>
        </p:txBody>
      </p:sp>
      <p:sp>
        <p:nvSpPr>
          <p:cNvPr id="9" name="正方形/長方形 8"/>
          <p:cNvSpPr/>
          <p:nvPr/>
        </p:nvSpPr>
        <p:spPr>
          <a:xfrm>
            <a:off x="4572000" y="3500143"/>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chemeClr val="bg1"/>
                </a:solidFill>
                <a:latin typeface="Meiryo" charset="-128"/>
                <a:ea typeface="Meiryo" charset="-128"/>
                <a:cs typeface="Meiryo" charset="-128"/>
              </a:rPr>
              <a:t>オンライン</a:t>
            </a:r>
            <a:endParaRPr lang="en-US" altLang="ja-JP" sz="1200" dirty="0" smtClean="0">
              <a:solidFill>
                <a:schemeClr val="bg1"/>
              </a:solidFill>
              <a:latin typeface="Meiryo" charset="-128"/>
              <a:ea typeface="Meiryo" charset="-128"/>
              <a:cs typeface="Meiryo" charset="-128"/>
            </a:endParaRPr>
          </a:p>
          <a:p>
            <a:pPr algn="ctr"/>
            <a:r>
              <a:rPr lang="ja-JP" altLang="en-US" sz="1200" dirty="0" smtClean="0">
                <a:solidFill>
                  <a:schemeClr val="bg1"/>
                </a:solidFill>
                <a:latin typeface="Meiryo" charset="-128"/>
                <a:ea typeface="Meiryo" charset="-128"/>
                <a:cs typeface="Meiryo" charset="-128"/>
              </a:rPr>
              <a:t>ショッピング</a:t>
            </a:r>
            <a:endParaRPr kumimoji="1" lang="ja-JP" altLang="en-US" sz="1200" dirty="0">
              <a:solidFill>
                <a:schemeClr val="bg1"/>
              </a:solidFill>
              <a:latin typeface="Meiryo" charset="-128"/>
              <a:ea typeface="Meiryo" charset="-128"/>
              <a:cs typeface="Meiryo" charset="-128"/>
            </a:endParaRPr>
          </a:p>
        </p:txBody>
      </p:sp>
      <p:sp>
        <p:nvSpPr>
          <p:cNvPr id="10" name="正方形/長方形 9"/>
          <p:cNvSpPr/>
          <p:nvPr/>
        </p:nvSpPr>
        <p:spPr>
          <a:xfrm>
            <a:off x="2784099" y="4494677"/>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chemeClr val="bg1"/>
                </a:solidFill>
                <a:latin typeface="Meiryo" charset="-128"/>
                <a:ea typeface="Meiryo" charset="-128"/>
                <a:cs typeface="Meiryo" charset="-128"/>
              </a:rPr>
              <a:t>災害の監視や通報</a:t>
            </a:r>
            <a:endParaRPr lang="en-US" altLang="ja-JP" sz="1200" dirty="0" smtClean="0">
              <a:solidFill>
                <a:schemeClr val="bg1"/>
              </a:solidFill>
              <a:latin typeface="Meiryo" charset="-128"/>
              <a:ea typeface="Meiryo" charset="-128"/>
              <a:cs typeface="Meiryo" charset="-128"/>
            </a:endParaRPr>
          </a:p>
        </p:txBody>
      </p:sp>
      <p:sp>
        <p:nvSpPr>
          <p:cNvPr id="11" name="正方形/長方形 10"/>
          <p:cNvSpPr/>
          <p:nvPr/>
        </p:nvSpPr>
        <p:spPr>
          <a:xfrm>
            <a:off x="971600" y="4494677"/>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chemeClr val="bg1"/>
                </a:solidFill>
                <a:latin typeface="Meiryo" charset="-128"/>
                <a:ea typeface="Meiryo" charset="-128"/>
                <a:cs typeface="Meiryo" charset="-128"/>
              </a:rPr>
              <a:t>鉄道や航空機の管制</a:t>
            </a:r>
            <a:endParaRPr kumimoji="1" lang="ja-JP" altLang="en-US" sz="1200" dirty="0">
              <a:solidFill>
                <a:schemeClr val="bg1"/>
              </a:solidFill>
              <a:latin typeface="Meiryo" charset="-128"/>
              <a:ea typeface="Meiryo" charset="-128"/>
              <a:cs typeface="Meiryo" charset="-128"/>
            </a:endParaRPr>
          </a:p>
        </p:txBody>
      </p:sp>
      <p:sp>
        <p:nvSpPr>
          <p:cNvPr id="12" name="正方形/長方形 11"/>
          <p:cNvSpPr/>
          <p:nvPr/>
        </p:nvSpPr>
        <p:spPr>
          <a:xfrm>
            <a:off x="4572000" y="4492947"/>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chemeClr val="bg1"/>
                </a:solidFill>
                <a:latin typeface="Meiryo" charset="-128"/>
                <a:ea typeface="Meiryo" charset="-128"/>
                <a:cs typeface="Meiryo" charset="-128"/>
              </a:rPr>
              <a:t>建物の監視や</a:t>
            </a:r>
            <a:endParaRPr lang="en-US" altLang="ja-JP" sz="1200" dirty="0" smtClean="0">
              <a:solidFill>
                <a:schemeClr val="bg1"/>
              </a:solidFill>
              <a:latin typeface="Meiryo" charset="-128"/>
              <a:ea typeface="Meiryo" charset="-128"/>
              <a:cs typeface="Meiryo" charset="-128"/>
            </a:endParaRPr>
          </a:p>
          <a:p>
            <a:pPr algn="ctr"/>
            <a:r>
              <a:rPr lang="ja-JP" altLang="en-US" sz="1200" dirty="0" smtClean="0">
                <a:solidFill>
                  <a:schemeClr val="bg1"/>
                </a:solidFill>
                <a:latin typeface="Meiryo" charset="-128"/>
                <a:ea typeface="Meiryo" charset="-128"/>
                <a:cs typeface="Meiryo" charset="-128"/>
              </a:rPr>
              <a:t>入退室管理</a:t>
            </a:r>
            <a:endParaRPr kumimoji="1" lang="ja-JP" altLang="en-US" sz="1200" dirty="0">
              <a:solidFill>
                <a:schemeClr val="bg1"/>
              </a:solidFill>
              <a:latin typeface="Meiryo" charset="-128"/>
              <a:ea typeface="Meiryo" charset="-128"/>
              <a:cs typeface="Meiryo" charset="-128"/>
            </a:endParaRPr>
          </a:p>
        </p:txBody>
      </p:sp>
      <p:sp>
        <p:nvSpPr>
          <p:cNvPr id="13" name="正方形/長方形 12"/>
          <p:cNvSpPr/>
          <p:nvPr/>
        </p:nvSpPr>
        <p:spPr>
          <a:xfrm>
            <a:off x="2771800" y="5457613"/>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chemeClr val="bg1"/>
                </a:solidFill>
                <a:latin typeface="Meiryo" charset="-128"/>
                <a:ea typeface="Meiryo" charset="-128"/>
                <a:cs typeface="Meiryo" charset="-128"/>
              </a:rPr>
              <a:t>投資アドバイス</a:t>
            </a:r>
            <a:endParaRPr lang="en-US" altLang="ja-JP" sz="1200" dirty="0" smtClean="0">
              <a:solidFill>
                <a:schemeClr val="bg1"/>
              </a:solidFill>
              <a:latin typeface="Meiryo" charset="-128"/>
              <a:ea typeface="Meiryo" charset="-128"/>
              <a:cs typeface="Meiryo" charset="-128"/>
            </a:endParaRPr>
          </a:p>
        </p:txBody>
      </p:sp>
      <p:sp>
        <p:nvSpPr>
          <p:cNvPr id="14" name="正方形/長方形 13"/>
          <p:cNvSpPr/>
          <p:nvPr/>
        </p:nvSpPr>
        <p:spPr>
          <a:xfrm>
            <a:off x="971600" y="5455068"/>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chemeClr val="bg1"/>
                </a:solidFill>
                <a:latin typeface="Meiryo" charset="-128"/>
                <a:ea typeface="Meiryo" charset="-128"/>
                <a:cs typeface="Meiryo" charset="-128"/>
              </a:rPr>
              <a:t>検査結果・画像から</a:t>
            </a:r>
            <a:endParaRPr kumimoji="1" lang="en-US" altLang="ja-JP" sz="1200" dirty="0" smtClean="0">
              <a:solidFill>
                <a:schemeClr val="bg1"/>
              </a:solidFill>
              <a:latin typeface="Meiryo" charset="-128"/>
              <a:ea typeface="Meiryo" charset="-128"/>
              <a:cs typeface="Meiryo" charset="-128"/>
            </a:endParaRPr>
          </a:p>
          <a:p>
            <a:pPr algn="ctr"/>
            <a:r>
              <a:rPr kumimoji="1" lang="ja-JP" altLang="en-US" sz="1200" dirty="0" smtClean="0">
                <a:solidFill>
                  <a:schemeClr val="bg1"/>
                </a:solidFill>
                <a:latin typeface="Meiryo" charset="-128"/>
                <a:ea typeface="Meiryo" charset="-128"/>
                <a:cs typeface="Meiryo" charset="-128"/>
              </a:rPr>
              <a:t>病気の兆候を発見</a:t>
            </a:r>
            <a:endParaRPr kumimoji="1" lang="ja-JP" altLang="en-US" sz="1200" dirty="0">
              <a:solidFill>
                <a:schemeClr val="bg1"/>
              </a:solidFill>
              <a:latin typeface="Meiryo" charset="-128"/>
              <a:ea typeface="Meiryo" charset="-128"/>
              <a:cs typeface="Meiryo" charset="-128"/>
            </a:endParaRPr>
          </a:p>
        </p:txBody>
      </p:sp>
      <p:sp>
        <p:nvSpPr>
          <p:cNvPr id="15" name="正方形/長方形 14"/>
          <p:cNvSpPr/>
          <p:nvPr/>
        </p:nvSpPr>
        <p:spPr>
          <a:xfrm>
            <a:off x="4569892" y="5452473"/>
            <a:ext cx="1728192" cy="576064"/>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chemeClr val="bg1"/>
                </a:solidFill>
                <a:latin typeface="Meiryo" charset="-128"/>
                <a:ea typeface="Meiryo" charset="-128"/>
                <a:cs typeface="Meiryo" charset="-128"/>
              </a:rPr>
              <a:t>販売傾向の予測</a:t>
            </a:r>
            <a:endParaRPr kumimoji="1" lang="ja-JP" altLang="en-US" sz="1200" dirty="0">
              <a:solidFill>
                <a:schemeClr val="bg1"/>
              </a:solidFill>
              <a:latin typeface="Meiryo" charset="-128"/>
              <a:ea typeface="Meiryo" charset="-128"/>
              <a:cs typeface="Meiryo" charset="-128"/>
            </a:endParaRPr>
          </a:p>
        </p:txBody>
      </p:sp>
      <p:sp>
        <p:nvSpPr>
          <p:cNvPr id="16" name="正方形/長方形 15"/>
          <p:cNvSpPr/>
          <p:nvPr/>
        </p:nvSpPr>
        <p:spPr>
          <a:xfrm>
            <a:off x="6876256" y="2564904"/>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FFFFFF"/>
                </a:solidFill>
                <a:latin typeface="Meiryo" charset="-128"/>
                <a:ea typeface="Meiryo" charset="-128"/>
                <a:cs typeface="Meiryo" charset="-128"/>
              </a:rPr>
              <a:t>半導体</a:t>
            </a:r>
            <a:endParaRPr kumimoji="1" lang="ja-JP" altLang="en-US" sz="1200" dirty="0">
              <a:solidFill>
                <a:srgbClr val="FFFFFF"/>
              </a:solidFill>
              <a:latin typeface="Meiryo" charset="-128"/>
              <a:ea typeface="Meiryo" charset="-128"/>
              <a:cs typeface="Meiryo" charset="-128"/>
            </a:endParaRPr>
          </a:p>
        </p:txBody>
      </p:sp>
      <p:sp>
        <p:nvSpPr>
          <p:cNvPr id="17" name="正方形/長方形 16"/>
          <p:cNvSpPr/>
          <p:nvPr/>
        </p:nvSpPr>
        <p:spPr>
          <a:xfrm>
            <a:off x="6876256" y="4173919"/>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FFFFFF"/>
                </a:solidFill>
                <a:latin typeface="Meiryo" charset="-128"/>
                <a:ea typeface="Meiryo" charset="-128"/>
                <a:cs typeface="Meiryo" charset="-128"/>
              </a:rPr>
              <a:t>アルゴリズム</a:t>
            </a:r>
            <a:endParaRPr kumimoji="1" lang="ja-JP" altLang="en-US" sz="1200" dirty="0">
              <a:solidFill>
                <a:srgbClr val="FFFFFF"/>
              </a:solidFill>
              <a:latin typeface="Meiryo" charset="-128"/>
              <a:ea typeface="Meiryo" charset="-128"/>
              <a:cs typeface="Meiryo" charset="-128"/>
            </a:endParaRPr>
          </a:p>
        </p:txBody>
      </p:sp>
      <p:sp>
        <p:nvSpPr>
          <p:cNvPr id="18" name="正方形/長方形 17"/>
          <p:cNvSpPr/>
          <p:nvPr/>
        </p:nvSpPr>
        <p:spPr>
          <a:xfrm>
            <a:off x="6877271" y="4499417"/>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Meiryo" charset="-128"/>
                <a:ea typeface="Meiryo" charset="-128"/>
                <a:cs typeface="Meiryo" charset="-128"/>
              </a:rPr>
              <a:t>コンピューター</a:t>
            </a:r>
            <a:endParaRPr kumimoji="1" lang="ja-JP" altLang="en-US" sz="1000" dirty="0">
              <a:solidFill>
                <a:srgbClr val="FFFFFF"/>
              </a:solidFill>
              <a:latin typeface="Meiryo" charset="-128"/>
              <a:ea typeface="Meiryo" charset="-128"/>
              <a:cs typeface="Meiryo" charset="-128"/>
            </a:endParaRPr>
          </a:p>
        </p:txBody>
      </p:sp>
      <p:sp>
        <p:nvSpPr>
          <p:cNvPr id="19" name="正方形/長方形 18"/>
          <p:cNvSpPr/>
          <p:nvPr/>
        </p:nvSpPr>
        <p:spPr>
          <a:xfrm>
            <a:off x="6876256" y="5132108"/>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ストレージ</a:t>
            </a:r>
            <a:endParaRPr kumimoji="1" lang="ja-JP" altLang="en-US" sz="1200" dirty="0">
              <a:solidFill>
                <a:srgbClr val="FFFFFF"/>
              </a:solidFill>
              <a:latin typeface="Meiryo" charset="-128"/>
              <a:ea typeface="Meiryo" charset="-128"/>
              <a:cs typeface="Meiryo" charset="-128"/>
            </a:endParaRPr>
          </a:p>
        </p:txBody>
      </p:sp>
      <p:sp>
        <p:nvSpPr>
          <p:cNvPr id="20" name="正方形/長方形 19"/>
          <p:cNvSpPr/>
          <p:nvPr/>
        </p:nvSpPr>
        <p:spPr>
          <a:xfrm>
            <a:off x="6876256" y="4812795"/>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FFFFFF"/>
                </a:solidFill>
                <a:latin typeface="Meiryo" charset="-128"/>
                <a:ea typeface="Meiryo" charset="-128"/>
                <a:cs typeface="Meiryo" charset="-128"/>
              </a:rPr>
              <a:t>ネットワーク</a:t>
            </a:r>
            <a:endParaRPr kumimoji="1" lang="ja-JP" altLang="en-US" sz="1200" dirty="0">
              <a:solidFill>
                <a:srgbClr val="FFFFFF"/>
              </a:solidFill>
              <a:latin typeface="Meiryo" charset="-128"/>
              <a:ea typeface="Meiryo" charset="-128"/>
              <a:cs typeface="Meiryo" charset="-128"/>
            </a:endParaRPr>
          </a:p>
        </p:txBody>
      </p:sp>
      <p:sp>
        <p:nvSpPr>
          <p:cNvPr id="21" name="正方形/長方形 20"/>
          <p:cNvSpPr/>
          <p:nvPr/>
        </p:nvSpPr>
        <p:spPr>
          <a:xfrm>
            <a:off x="6876256" y="5451421"/>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FFFFFF"/>
                </a:solidFill>
                <a:latin typeface="Meiryo" charset="-128"/>
                <a:ea typeface="Meiryo" charset="-128"/>
                <a:cs typeface="Meiryo" charset="-128"/>
              </a:rPr>
              <a:t>無線通信</a:t>
            </a:r>
            <a:endParaRPr kumimoji="1" lang="ja-JP" altLang="en-US" sz="1200" dirty="0">
              <a:solidFill>
                <a:srgbClr val="FFFFFF"/>
              </a:solidFill>
              <a:latin typeface="Meiryo" charset="-128"/>
              <a:ea typeface="Meiryo" charset="-128"/>
              <a:cs typeface="Meiryo" charset="-128"/>
            </a:endParaRPr>
          </a:p>
        </p:txBody>
      </p:sp>
      <p:sp>
        <p:nvSpPr>
          <p:cNvPr id="22" name="正方形/長方形 21"/>
          <p:cNvSpPr/>
          <p:nvPr/>
        </p:nvSpPr>
        <p:spPr>
          <a:xfrm>
            <a:off x="6876256" y="5764278"/>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データ記憶</a:t>
            </a:r>
            <a:endParaRPr kumimoji="1" lang="ja-JP" altLang="en-US" sz="1200" dirty="0">
              <a:solidFill>
                <a:srgbClr val="FFFFFF"/>
              </a:solidFill>
              <a:latin typeface="Meiryo" charset="-128"/>
              <a:ea typeface="Meiryo" charset="-128"/>
              <a:cs typeface="Meiryo" charset="-128"/>
            </a:endParaRPr>
          </a:p>
        </p:txBody>
      </p:sp>
      <p:sp>
        <p:nvSpPr>
          <p:cNvPr id="23" name="正方形/長方形 22"/>
          <p:cNvSpPr/>
          <p:nvPr/>
        </p:nvSpPr>
        <p:spPr>
          <a:xfrm>
            <a:off x="6876256" y="3529448"/>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ウイルス検知</a:t>
            </a:r>
            <a:endParaRPr kumimoji="1" lang="ja-JP" altLang="en-US" sz="1200" dirty="0">
              <a:solidFill>
                <a:srgbClr val="FFFFFF"/>
              </a:solidFill>
              <a:latin typeface="Meiryo" charset="-128"/>
              <a:ea typeface="Meiryo" charset="-128"/>
              <a:cs typeface="Meiryo" charset="-128"/>
            </a:endParaRPr>
          </a:p>
        </p:txBody>
      </p:sp>
      <p:sp>
        <p:nvSpPr>
          <p:cNvPr id="24" name="正方形/長方形 23"/>
          <p:cNvSpPr/>
          <p:nvPr/>
        </p:nvSpPr>
        <p:spPr>
          <a:xfrm>
            <a:off x="6876256" y="3847123"/>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不正侵入検知</a:t>
            </a:r>
            <a:endParaRPr kumimoji="1" lang="ja-JP" altLang="en-US" sz="1200" dirty="0">
              <a:solidFill>
                <a:srgbClr val="FFFFFF"/>
              </a:solidFill>
              <a:latin typeface="Meiryo" charset="-128"/>
              <a:ea typeface="Meiryo" charset="-128"/>
              <a:cs typeface="Meiryo" charset="-128"/>
            </a:endParaRPr>
          </a:p>
        </p:txBody>
      </p:sp>
      <p:sp>
        <p:nvSpPr>
          <p:cNvPr id="25" name="正方形/長方形 24"/>
          <p:cNvSpPr/>
          <p:nvPr/>
        </p:nvSpPr>
        <p:spPr>
          <a:xfrm>
            <a:off x="6876256" y="3207830"/>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FFFFFF"/>
                </a:solidFill>
                <a:latin typeface="Meiryo" charset="-128"/>
                <a:ea typeface="Meiryo" charset="-128"/>
                <a:cs typeface="Meiryo" charset="-128"/>
              </a:rPr>
              <a:t>人工知能</a:t>
            </a:r>
            <a:endParaRPr kumimoji="1" lang="ja-JP" altLang="en-US" sz="1200" dirty="0">
              <a:solidFill>
                <a:srgbClr val="FFFFFF"/>
              </a:solidFill>
              <a:latin typeface="Meiryo" charset="-128"/>
              <a:ea typeface="Meiryo" charset="-128"/>
              <a:cs typeface="Meiryo" charset="-128"/>
            </a:endParaRPr>
          </a:p>
        </p:txBody>
      </p:sp>
      <p:sp>
        <p:nvSpPr>
          <p:cNvPr id="26" name="正方形/長方形 25"/>
          <p:cNvSpPr/>
          <p:nvPr/>
        </p:nvSpPr>
        <p:spPr>
          <a:xfrm>
            <a:off x="6876256" y="2884217"/>
            <a:ext cx="1728192" cy="2836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ロボット</a:t>
            </a:r>
            <a:endParaRPr kumimoji="1" lang="ja-JP" altLang="en-US" sz="1200" dirty="0">
              <a:solidFill>
                <a:srgbClr val="FFFFFF"/>
              </a:solidFill>
              <a:latin typeface="Meiryo" charset="-128"/>
              <a:ea typeface="Meiryo" charset="-128"/>
              <a:cs typeface="Meiryo" charset="-128"/>
            </a:endParaRPr>
          </a:p>
        </p:txBody>
      </p:sp>
      <p:sp>
        <p:nvSpPr>
          <p:cNvPr id="27" name="正方形/長方形 26"/>
          <p:cNvSpPr/>
          <p:nvPr/>
        </p:nvSpPr>
        <p:spPr>
          <a:xfrm>
            <a:off x="971600" y="2267923"/>
            <a:ext cx="5328592" cy="276999"/>
          </a:xfrm>
          <a:prstGeom prst="rect">
            <a:avLst/>
          </a:prstGeom>
        </p:spPr>
        <p:txBody>
          <a:bodyPr wrap="square">
            <a:spAutoFit/>
          </a:bodyPr>
          <a:lstStyle/>
          <a:p>
            <a:r>
              <a:rPr lang="ja-JP" altLang="ja-JP" sz="1200" dirty="0">
                <a:solidFill>
                  <a:srgbClr val="000000"/>
                </a:solidFill>
                <a:latin typeface="Meiryo" charset="-128"/>
                <a:ea typeface="Meiryo" charset="-128"/>
                <a:cs typeface="Meiryo" charset="-128"/>
              </a:rPr>
              <a:t>業務の流れ（ビジネス・プロセス）を円滑にし効率を</a:t>
            </a:r>
            <a:r>
              <a:rPr lang="ja-JP" altLang="ja-JP" sz="1200" dirty="0" smtClean="0">
                <a:solidFill>
                  <a:srgbClr val="000000"/>
                </a:solidFill>
                <a:latin typeface="Meiryo" charset="-128"/>
                <a:ea typeface="Meiryo" charset="-128"/>
                <a:cs typeface="Meiryo" charset="-128"/>
              </a:rPr>
              <a:t>高める</a:t>
            </a:r>
            <a:endParaRPr lang="ja-JP" altLang="en-US" sz="1200" dirty="0">
              <a:latin typeface="Meiryo" charset="-128"/>
              <a:ea typeface="Meiryo" charset="-128"/>
              <a:cs typeface="Meiryo" charset="-128"/>
            </a:endParaRPr>
          </a:p>
        </p:txBody>
      </p:sp>
      <p:sp>
        <p:nvSpPr>
          <p:cNvPr id="28" name="正方形/長方形 27"/>
          <p:cNvSpPr/>
          <p:nvPr/>
        </p:nvSpPr>
        <p:spPr>
          <a:xfrm>
            <a:off x="971600" y="3219613"/>
            <a:ext cx="5328592" cy="276999"/>
          </a:xfrm>
          <a:prstGeom prst="rect">
            <a:avLst/>
          </a:prstGeom>
        </p:spPr>
        <p:txBody>
          <a:bodyPr wrap="square">
            <a:spAutoFit/>
          </a:bodyPr>
          <a:lstStyle/>
          <a:p>
            <a:r>
              <a:rPr lang="en-US" altLang="ja-JP" sz="1200" dirty="0">
                <a:latin typeface="Meiryo" charset="-128"/>
                <a:ea typeface="Meiryo" charset="-128"/>
                <a:cs typeface="Meiryo" charset="-128"/>
              </a:rPr>
              <a:t>IT</a:t>
            </a:r>
            <a:r>
              <a:rPr lang="ja-JP" altLang="ja-JP" sz="1200" dirty="0">
                <a:latin typeface="Meiryo" charset="-128"/>
                <a:ea typeface="Meiryo" charset="-128"/>
                <a:cs typeface="Meiryo" charset="-128"/>
              </a:rPr>
              <a:t>がなければ決してできないことを実現してくれる </a:t>
            </a:r>
            <a:endParaRPr lang="ja-JP" altLang="en-US" sz="1200" dirty="0">
              <a:latin typeface="Meiryo" charset="-128"/>
              <a:ea typeface="Meiryo" charset="-128"/>
              <a:cs typeface="Meiryo" charset="-128"/>
            </a:endParaRPr>
          </a:p>
        </p:txBody>
      </p:sp>
      <p:sp>
        <p:nvSpPr>
          <p:cNvPr id="29" name="正方形/長方形 28"/>
          <p:cNvSpPr/>
          <p:nvPr/>
        </p:nvSpPr>
        <p:spPr>
          <a:xfrm>
            <a:off x="971600" y="4221088"/>
            <a:ext cx="2699778" cy="276999"/>
          </a:xfrm>
          <a:prstGeom prst="rect">
            <a:avLst/>
          </a:prstGeom>
        </p:spPr>
        <p:txBody>
          <a:bodyPr wrap="none">
            <a:spAutoFit/>
          </a:bodyPr>
          <a:lstStyle/>
          <a:p>
            <a:r>
              <a:rPr lang="ja-JP" altLang="ja-JP" sz="1200">
                <a:solidFill>
                  <a:srgbClr val="000000"/>
                </a:solidFill>
                <a:latin typeface="Meiryo" charset="-128"/>
                <a:ea typeface="Meiryo" charset="-128"/>
                <a:cs typeface="Meiryo" charset="-128"/>
              </a:rPr>
              <a:t>私たちの安心や安全を支えてくれる</a:t>
            </a:r>
            <a:r>
              <a:rPr lang="ja-JP" altLang="ja-JP" sz="1200">
                <a:latin typeface="Meiryo" charset="-128"/>
                <a:ea typeface="Meiryo" charset="-128"/>
                <a:cs typeface="Meiryo" charset="-128"/>
              </a:rPr>
              <a:t> </a:t>
            </a:r>
            <a:endParaRPr lang="ja-JP" altLang="en-US" sz="1200">
              <a:latin typeface="Meiryo" charset="-128"/>
              <a:ea typeface="Meiryo" charset="-128"/>
              <a:cs typeface="Meiryo" charset="-128"/>
            </a:endParaRPr>
          </a:p>
        </p:txBody>
      </p:sp>
      <p:sp>
        <p:nvSpPr>
          <p:cNvPr id="30" name="正方形/長方形 29"/>
          <p:cNvSpPr/>
          <p:nvPr/>
        </p:nvSpPr>
        <p:spPr>
          <a:xfrm>
            <a:off x="971600" y="5175474"/>
            <a:ext cx="5303184" cy="276999"/>
          </a:xfrm>
          <a:prstGeom prst="rect">
            <a:avLst/>
          </a:prstGeom>
        </p:spPr>
        <p:txBody>
          <a:bodyPr wrap="square">
            <a:spAutoFit/>
          </a:bodyPr>
          <a:lstStyle/>
          <a:p>
            <a:r>
              <a:rPr lang="ja-JP" altLang="ja-JP" sz="1200">
                <a:solidFill>
                  <a:srgbClr val="000000"/>
                </a:solidFill>
                <a:latin typeface="Meiryo" charset="-128"/>
                <a:ea typeface="Meiryo" charset="-128"/>
                <a:cs typeface="Meiryo" charset="-128"/>
              </a:rPr>
              <a:t>人間の能力や知識だけではとてもできないようなことを実現してくれる</a:t>
            </a:r>
            <a:r>
              <a:rPr lang="ja-JP" altLang="ja-JP" sz="1200">
                <a:latin typeface="Meiryo" charset="-128"/>
                <a:ea typeface="Meiryo" charset="-128"/>
                <a:cs typeface="Meiryo" charset="-128"/>
              </a:rPr>
              <a:t> </a:t>
            </a:r>
            <a:endParaRPr lang="ja-JP" altLang="en-US" sz="1200">
              <a:latin typeface="Meiryo" charset="-128"/>
              <a:ea typeface="Meiryo" charset="-128"/>
              <a:cs typeface="Meiryo" charset="-128"/>
            </a:endParaRPr>
          </a:p>
        </p:txBody>
      </p:sp>
      <p:sp>
        <p:nvSpPr>
          <p:cNvPr id="33" name="テキスト ボックス 32"/>
          <p:cNvSpPr txBox="1"/>
          <p:nvPr/>
        </p:nvSpPr>
        <p:spPr>
          <a:xfrm>
            <a:off x="683568" y="1202303"/>
            <a:ext cx="7704856" cy="461665"/>
          </a:xfrm>
          <a:prstGeom prst="rect">
            <a:avLst/>
          </a:prstGeom>
          <a:noFill/>
        </p:spPr>
        <p:txBody>
          <a:bodyPr wrap="square" rtlCol="0">
            <a:spAutoFit/>
          </a:bodyPr>
          <a:lstStyle/>
          <a:p>
            <a:pPr algn="ctr"/>
            <a:r>
              <a:rPr kumimoji="1" lang="en-US" altLang="ja-JP" sz="2400" b="1" dirty="0" smtClean="0">
                <a:solidFill>
                  <a:srgbClr val="0432FF"/>
                </a:solidFill>
                <a:latin typeface="Meiryo" charset="-128"/>
                <a:ea typeface="Meiryo" charset="-128"/>
                <a:cs typeface="Meiryo" charset="-128"/>
              </a:rPr>
              <a:t>IT</a:t>
            </a:r>
            <a:r>
              <a:rPr kumimoji="1" lang="ja-JP" altLang="en-US" sz="2400" dirty="0" smtClean="0">
                <a:solidFill>
                  <a:srgbClr val="0432FF"/>
                </a:solidFill>
                <a:latin typeface="Meiryo" charset="-128"/>
                <a:ea typeface="Meiryo" charset="-128"/>
                <a:cs typeface="Meiryo" charset="-128"/>
              </a:rPr>
              <a:t>（</a:t>
            </a:r>
            <a:r>
              <a:rPr kumimoji="1" lang="en-US" altLang="ja-JP" sz="2400" dirty="0" smtClean="0">
                <a:solidFill>
                  <a:srgbClr val="0432FF"/>
                </a:solidFill>
                <a:latin typeface="Meiryo" charset="-128"/>
                <a:ea typeface="Meiryo" charset="-128"/>
                <a:cs typeface="Meiryo" charset="-128"/>
              </a:rPr>
              <a:t>Information Technology</a:t>
            </a:r>
            <a:r>
              <a:rPr kumimoji="1" lang="ja-JP" altLang="en-US" sz="2400" dirty="0" smtClean="0">
                <a:solidFill>
                  <a:srgbClr val="0432FF"/>
                </a:solidFill>
                <a:latin typeface="Meiryo" charset="-128"/>
                <a:ea typeface="Meiryo" charset="-128"/>
                <a:cs typeface="Meiryo" charset="-128"/>
              </a:rPr>
              <a:t>：情報技術）</a:t>
            </a:r>
            <a:endParaRPr kumimoji="1" lang="ja-JP" altLang="en-US" sz="2400" dirty="0">
              <a:solidFill>
                <a:srgbClr val="0432FF"/>
              </a:solidFill>
              <a:latin typeface="Meiryo" charset="-128"/>
              <a:ea typeface="Meiryo" charset="-128"/>
              <a:cs typeface="Meiryo" charset="-128"/>
            </a:endParaRPr>
          </a:p>
        </p:txBody>
      </p:sp>
      <p:sp>
        <p:nvSpPr>
          <p:cNvPr id="34" name="テキスト ボックス 33"/>
          <p:cNvSpPr txBox="1"/>
          <p:nvPr/>
        </p:nvSpPr>
        <p:spPr>
          <a:xfrm>
            <a:off x="755576" y="1706724"/>
            <a:ext cx="5760640" cy="461665"/>
          </a:xfrm>
          <a:prstGeom prst="rect">
            <a:avLst/>
          </a:prstGeom>
          <a:noFill/>
        </p:spPr>
        <p:txBody>
          <a:bodyPr wrap="square" rtlCol="0">
            <a:spAutoFit/>
          </a:bodyPr>
          <a:lstStyle/>
          <a:p>
            <a:pPr algn="ctr"/>
            <a:r>
              <a:rPr kumimoji="1" lang="ja-JP" altLang="en-US" sz="2400" b="1" dirty="0" smtClean="0">
                <a:solidFill>
                  <a:srgbClr val="009051"/>
                </a:solidFill>
                <a:latin typeface="Meiryo" charset="-128"/>
                <a:ea typeface="Meiryo" charset="-128"/>
                <a:cs typeface="Meiryo" charset="-128"/>
              </a:rPr>
              <a:t>情報システム</a:t>
            </a:r>
            <a:endParaRPr kumimoji="1" lang="ja-JP" altLang="en-US" sz="2400" dirty="0">
              <a:solidFill>
                <a:srgbClr val="009051"/>
              </a:solidFill>
              <a:latin typeface="Meiryo" charset="-128"/>
              <a:ea typeface="Meiryo" charset="-128"/>
              <a:cs typeface="Meiryo" charset="-128"/>
            </a:endParaRPr>
          </a:p>
        </p:txBody>
      </p:sp>
      <p:sp>
        <p:nvSpPr>
          <p:cNvPr id="37" name="テキスト ボックス 36"/>
          <p:cNvSpPr txBox="1"/>
          <p:nvPr/>
        </p:nvSpPr>
        <p:spPr>
          <a:xfrm>
            <a:off x="6656132" y="1918158"/>
            <a:ext cx="1071923" cy="415498"/>
          </a:xfrm>
          <a:prstGeom prst="rect">
            <a:avLst/>
          </a:prstGeom>
          <a:noFill/>
        </p:spPr>
        <p:txBody>
          <a:bodyPr wrap="square" rtlCol="0">
            <a:spAutoFit/>
          </a:bodyPr>
          <a:lstStyle/>
          <a:p>
            <a:pPr algn="ctr"/>
            <a:r>
              <a:rPr kumimoji="1" lang="ja-JP" altLang="en-US" sz="1050" b="1" dirty="0" smtClean="0">
                <a:solidFill>
                  <a:schemeClr val="bg1"/>
                </a:solidFill>
                <a:latin typeface="Meiryo" charset="-128"/>
                <a:ea typeface="Meiryo" charset="-128"/>
                <a:cs typeface="Meiryo" charset="-128"/>
              </a:rPr>
              <a:t>ソフトウエア</a:t>
            </a:r>
            <a:endParaRPr kumimoji="1" lang="en-US" altLang="ja-JP" sz="1050" b="1" dirty="0" smtClean="0">
              <a:solidFill>
                <a:schemeClr val="bg1"/>
              </a:solidFill>
              <a:latin typeface="Meiryo" charset="-128"/>
              <a:ea typeface="Meiryo" charset="-128"/>
              <a:cs typeface="Meiryo" charset="-128"/>
            </a:endParaRPr>
          </a:p>
          <a:p>
            <a:pPr algn="ctr"/>
            <a:r>
              <a:rPr kumimoji="1" lang="ja-JP" altLang="en-US" sz="1050" b="1" dirty="0" smtClean="0">
                <a:solidFill>
                  <a:schemeClr val="bg1"/>
                </a:solidFill>
                <a:latin typeface="Meiryo" charset="-128"/>
                <a:ea typeface="Meiryo" charset="-128"/>
                <a:cs typeface="Meiryo" charset="-128"/>
              </a:rPr>
              <a:t>技術</a:t>
            </a:r>
            <a:endParaRPr kumimoji="1" lang="ja-JP" altLang="en-US" sz="1050" b="1" dirty="0">
              <a:solidFill>
                <a:schemeClr val="bg1"/>
              </a:solidFill>
              <a:latin typeface="Meiryo" charset="-128"/>
              <a:ea typeface="Meiryo" charset="-128"/>
              <a:cs typeface="Meiryo" charset="-128"/>
            </a:endParaRPr>
          </a:p>
        </p:txBody>
      </p:sp>
      <p:sp>
        <p:nvSpPr>
          <p:cNvPr id="38" name="テキスト ボックス 37"/>
          <p:cNvSpPr txBox="1"/>
          <p:nvPr/>
        </p:nvSpPr>
        <p:spPr>
          <a:xfrm>
            <a:off x="7769043" y="1916832"/>
            <a:ext cx="1071923" cy="415498"/>
          </a:xfrm>
          <a:prstGeom prst="rect">
            <a:avLst/>
          </a:prstGeom>
          <a:noFill/>
        </p:spPr>
        <p:txBody>
          <a:bodyPr wrap="square" rtlCol="0">
            <a:spAutoFit/>
          </a:bodyPr>
          <a:lstStyle/>
          <a:p>
            <a:pPr algn="ctr"/>
            <a:r>
              <a:rPr kumimoji="1" lang="ja-JP" altLang="en-US" sz="1050" b="1" dirty="0" smtClean="0">
                <a:solidFill>
                  <a:schemeClr val="bg1"/>
                </a:solidFill>
                <a:latin typeface="Meiryo" charset="-128"/>
                <a:ea typeface="Meiryo" charset="-128"/>
                <a:cs typeface="Meiryo" charset="-128"/>
              </a:rPr>
              <a:t>ハードウエア</a:t>
            </a:r>
            <a:endParaRPr kumimoji="1" lang="en-US" altLang="ja-JP" sz="1050" b="1" dirty="0" smtClean="0">
              <a:solidFill>
                <a:schemeClr val="bg1"/>
              </a:solidFill>
              <a:latin typeface="Meiryo" charset="-128"/>
              <a:ea typeface="Meiryo" charset="-128"/>
              <a:cs typeface="Meiryo" charset="-128"/>
            </a:endParaRPr>
          </a:p>
          <a:p>
            <a:pPr algn="ctr"/>
            <a:r>
              <a:rPr kumimoji="1" lang="ja-JP" altLang="en-US" sz="1050" b="1" dirty="0" smtClean="0">
                <a:solidFill>
                  <a:schemeClr val="bg1"/>
                </a:solidFill>
                <a:latin typeface="Meiryo" charset="-128"/>
                <a:ea typeface="Meiryo" charset="-128"/>
                <a:cs typeface="Meiryo" charset="-128"/>
              </a:rPr>
              <a:t>技術</a:t>
            </a:r>
            <a:endParaRPr kumimoji="1" lang="ja-JP" altLang="en-US" sz="1050" b="1"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1361966085"/>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0" name="タイトル 1"/>
          <p:cNvSpPr>
            <a:spLocks noGrp="1"/>
          </p:cNvSpPr>
          <p:nvPr>
            <p:ph type="title"/>
          </p:nvPr>
        </p:nvSpPr>
        <p:spPr/>
        <p:txBody>
          <a:bodyPr/>
          <a:lstStyle/>
          <a:p>
            <a:r>
              <a:rPr lang="ja-JP" altLang="en-US" dirty="0" smtClean="0">
                <a:latin typeface="Arial" charset="0"/>
                <a:ea typeface="ＭＳ Ｐゴシック" charset="0"/>
              </a:rPr>
              <a:t>ブラウザの</a:t>
            </a:r>
            <a:r>
              <a:rPr lang="ja-JP" altLang="en-US" dirty="0">
                <a:latin typeface="Arial" charset="0"/>
                <a:ea typeface="ＭＳ Ｐゴシック" charset="0"/>
              </a:rPr>
              <a:t>系譜</a:t>
            </a:r>
          </a:p>
        </p:txBody>
      </p:sp>
      <p:cxnSp>
        <p:nvCxnSpPr>
          <p:cNvPr id="18441" name="直線矢印コネクタ 4"/>
          <p:cNvCxnSpPr>
            <a:cxnSpLocks noChangeShapeType="1"/>
          </p:cNvCxnSpPr>
          <p:nvPr/>
        </p:nvCxnSpPr>
        <p:spPr bwMode="auto">
          <a:xfrm>
            <a:off x="357188" y="6286500"/>
            <a:ext cx="8643937" cy="1588"/>
          </a:xfrm>
          <a:prstGeom prst="straightConnector1">
            <a:avLst/>
          </a:prstGeom>
          <a:noFill/>
          <a:ln w="38100" cap="rnd">
            <a:solidFill>
              <a:srgbClr val="4168A7"/>
            </a:solidFill>
            <a:round/>
            <a:headEnd/>
            <a:tailEnd type="arrow" w="med" len="med"/>
          </a:ln>
          <a:extLst>
            <a:ext uri="{909E8E84-426E-40dd-AFC4-6F175D3DCCD1}">
              <a14:hiddenFill xmlns:a14="http://schemas.microsoft.com/office/drawing/2010/main" xmlns="">
                <a:noFill/>
              </a14:hiddenFill>
            </a:ext>
          </a:extLst>
        </p:spPr>
      </p:cxnSp>
      <p:cxnSp>
        <p:nvCxnSpPr>
          <p:cNvPr id="18442" name="直線矢印コネクタ 5"/>
          <p:cNvCxnSpPr>
            <a:cxnSpLocks noChangeShapeType="1"/>
          </p:cNvCxnSpPr>
          <p:nvPr/>
        </p:nvCxnSpPr>
        <p:spPr bwMode="auto">
          <a:xfrm flipV="1">
            <a:off x="357188" y="1268760"/>
            <a:ext cx="0" cy="5017740"/>
          </a:xfrm>
          <a:prstGeom prst="straightConnector1">
            <a:avLst/>
          </a:prstGeom>
          <a:noFill/>
          <a:ln w="38100" cap="rnd">
            <a:solidFill>
              <a:srgbClr val="4168A7"/>
            </a:solidFill>
            <a:round/>
            <a:headEnd/>
            <a:tailEnd type="arrow" w="med" len="med"/>
          </a:ln>
          <a:extLst>
            <a:ext uri="{909E8E84-426E-40dd-AFC4-6F175D3DCCD1}">
              <a14:hiddenFill xmlns:a14="http://schemas.microsoft.com/office/drawing/2010/main" xmlns="">
                <a:noFill/>
              </a14:hiddenFill>
            </a:ext>
          </a:extLst>
        </p:spPr>
      </p:cxnSp>
      <p:sp>
        <p:nvSpPr>
          <p:cNvPr id="18443" name="テキスト ボックス 26"/>
          <p:cNvSpPr txBox="1">
            <a:spLocks noChangeArrowheads="1"/>
          </p:cNvSpPr>
          <p:nvPr/>
        </p:nvSpPr>
        <p:spPr bwMode="auto">
          <a:xfrm>
            <a:off x="357188" y="6286500"/>
            <a:ext cx="84455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0"/>
                <a:cs typeface="ＭＳ Ｐゴシック" charset="0"/>
              </a:defRPr>
            </a:lvl1pPr>
            <a:lvl2pPr marL="742950" indent="-285750" eaLnBrk="0" hangingPunct="0">
              <a:defRPr kumimoji="1">
                <a:solidFill>
                  <a:schemeClr val="tx1"/>
                </a:solidFill>
                <a:latin typeface="Arial" charset="0"/>
                <a:ea typeface="ＭＳ Ｐゴシック" charset="0"/>
              </a:defRPr>
            </a:lvl2pPr>
            <a:lvl3pPr marL="1143000" indent="-228600" eaLnBrk="0" hangingPunct="0">
              <a:defRPr kumimoji="1">
                <a:solidFill>
                  <a:schemeClr val="tx1"/>
                </a:solidFill>
                <a:latin typeface="Arial" charset="0"/>
                <a:ea typeface="ＭＳ Ｐゴシック" charset="0"/>
              </a:defRPr>
            </a:lvl3pPr>
            <a:lvl4pPr marL="1600200" indent="-228600" eaLnBrk="0" hangingPunct="0">
              <a:defRPr kumimoji="1">
                <a:solidFill>
                  <a:schemeClr val="tx1"/>
                </a:solidFill>
                <a:latin typeface="Arial" charset="0"/>
                <a:ea typeface="ＭＳ Ｐゴシック" charset="0"/>
              </a:defRPr>
            </a:lvl4pPr>
            <a:lvl5pPr marL="2057400" indent="-228600" eaLnBrk="0" hangingPunct="0">
              <a:defRPr kumimoji="1">
                <a:solidFill>
                  <a:schemeClr val="tx1"/>
                </a:solidFill>
                <a:latin typeface="Arial" charset="0"/>
                <a:ea typeface="ＭＳ Ｐゴシック" charset="0"/>
              </a:defRPr>
            </a:lvl5pPr>
            <a:lvl6pPr marL="2514600" indent="-228600" eaLnBrk="0" fontAlgn="base" hangingPunct="0">
              <a:spcBef>
                <a:spcPct val="0"/>
              </a:spcBef>
              <a:spcAft>
                <a:spcPct val="0"/>
              </a:spcAft>
              <a:defRPr kumimoji="1">
                <a:solidFill>
                  <a:schemeClr val="tx1"/>
                </a:solidFill>
                <a:latin typeface="Arial" charset="0"/>
                <a:ea typeface="ＭＳ Ｐゴシック" charset="0"/>
              </a:defRPr>
            </a:lvl6pPr>
            <a:lvl7pPr marL="2971800" indent="-228600" eaLnBrk="0" fontAlgn="base" hangingPunct="0">
              <a:spcBef>
                <a:spcPct val="0"/>
              </a:spcBef>
              <a:spcAft>
                <a:spcPct val="0"/>
              </a:spcAft>
              <a:defRPr kumimoji="1">
                <a:solidFill>
                  <a:schemeClr val="tx1"/>
                </a:solidFill>
                <a:latin typeface="Arial" charset="0"/>
                <a:ea typeface="ＭＳ Ｐゴシック" charset="0"/>
              </a:defRPr>
            </a:lvl7pPr>
            <a:lvl8pPr marL="3429000" indent="-228600" eaLnBrk="0" fontAlgn="base" hangingPunct="0">
              <a:spcBef>
                <a:spcPct val="0"/>
              </a:spcBef>
              <a:spcAft>
                <a:spcPct val="0"/>
              </a:spcAft>
              <a:defRPr kumimoji="1">
                <a:solidFill>
                  <a:schemeClr val="tx1"/>
                </a:solidFill>
                <a:latin typeface="Arial" charset="0"/>
                <a:ea typeface="ＭＳ Ｐゴシック" charset="0"/>
              </a:defRPr>
            </a:lvl8pPr>
            <a:lvl9pPr marL="3886200" indent="-228600" eaLnBrk="0" fontAlgn="base" hangingPunct="0">
              <a:spcBef>
                <a:spcPct val="0"/>
              </a:spcBef>
              <a:spcAft>
                <a:spcPct val="0"/>
              </a:spcAft>
              <a:defRPr kumimoji="1">
                <a:solidFill>
                  <a:schemeClr val="tx1"/>
                </a:solidFill>
                <a:latin typeface="Arial" charset="0"/>
                <a:ea typeface="ＭＳ Ｐゴシック" charset="0"/>
              </a:defRPr>
            </a:lvl9pPr>
          </a:lstStyle>
          <a:p>
            <a:pPr eaLnBrk="1" hangingPunct="1"/>
            <a:r>
              <a:rPr lang="en-US" altLang="ja-JP" sz="1600">
                <a:solidFill>
                  <a:srgbClr val="4168A7"/>
                </a:solidFill>
                <a:latin typeface="Century Gothic" charset="0"/>
                <a:ea typeface="HG丸ｺﾞｼｯｸM-PRO" charset="0"/>
                <a:cs typeface="HG丸ｺﾞｼｯｸM-PRO" charset="0"/>
              </a:rPr>
              <a:t>1990</a:t>
            </a:r>
            <a:r>
              <a:rPr lang="ja-JP" altLang="en-US" sz="1600">
                <a:solidFill>
                  <a:srgbClr val="4168A7"/>
                </a:solidFill>
                <a:latin typeface="Century Gothic" charset="0"/>
                <a:ea typeface="HG丸ｺﾞｼｯｸM-PRO" charset="0"/>
                <a:cs typeface="HG丸ｺﾞｼｯｸM-PRO" charset="0"/>
              </a:rPr>
              <a:t>年</a:t>
            </a:r>
            <a:endParaRPr lang="en-US" altLang="ja-JP" sz="1600">
              <a:solidFill>
                <a:srgbClr val="4168A7"/>
              </a:solidFill>
              <a:latin typeface="Century Gothic" charset="0"/>
              <a:ea typeface="HG丸ｺﾞｼｯｸM-PRO" charset="0"/>
              <a:cs typeface="HG丸ｺﾞｼｯｸM-PRO" charset="0"/>
            </a:endParaRPr>
          </a:p>
        </p:txBody>
      </p:sp>
      <p:sp>
        <p:nvSpPr>
          <p:cNvPr id="18444" name="テキスト ボックス 27"/>
          <p:cNvSpPr txBox="1">
            <a:spLocks noChangeArrowheads="1"/>
          </p:cNvSpPr>
          <p:nvPr/>
        </p:nvSpPr>
        <p:spPr bwMode="auto">
          <a:xfrm>
            <a:off x="4572000" y="6286500"/>
            <a:ext cx="84455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0"/>
                <a:cs typeface="ＭＳ Ｐゴシック" charset="0"/>
              </a:defRPr>
            </a:lvl1pPr>
            <a:lvl2pPr marL="742950" indent="-285750" eaLnBrk="0" hangingPunct="0">
              <a:defRPr kumimoji="1">
                <a:solidFill>
                  <a:schemeClr val="tx1"/>
                </a:solidFill>
                <a:latin typeface="Arial" charset="0"/>
                <a:ea typeface="ＭＳ Ｐゴシック" charset="0"/>
              </a:defRPr>
            </a:lvl2pPr>
            <a:lvl3pPr marL="1143000" indent="-228600" eaLnBrk="0" hangingPunct="0">
              <a:defRPr kumimoji="1">
                <a:solidFill>
                  <a:schemeClr val="tx1"/>
                </a:solidFill>
                <a:latin typeface="Arial" charset="0"/>
                <a:ea typeface="ＭＳ Ｐゴシック" charset="0"/>
              </a:defRPr>
            </a:lvl3pPr>
            <a:lvl4pPr marL="1600200" indent="-228600" eaLnBrk="0" hangingPunct="0">
              <a:defRPr kumimoji="1">
                <a:solidFill>
                  <a:schemeClr val="tx1"/>
                </a:solidFill>
                <a:latin typeface="Arial" charset="0"/>
                <a:ea typeface="ＭＳ Ｐゴシック" charset="0"/>
              </a:defRPr>
            </a:lvl4pPr>
            <a:lvl5pPr marL="2057400" indent="-228600" eaLnBrk="0" hangingPunct="0">
              <a:defRPr kumimoji="1">
                <a:solidFill>
                  <a:schemeClr val="tx1"/>
                </a:solidFill>
                <a:latin typeface="Arial" charset="0"/>
                <a:ea typeface="ＭＳ Ｐゴシック" charset="0"/>
              </a:defRPr>
            </a:lvl5pPr>
            <a:lvl6pPr marL="2514600" indent="-228600" eaLnBrk="0" fontAlgn="base" hangingPunct="0">
              <a:spcBef>
                <a:spcPct val="0"/>
              </a:spcBef>
              <a:spcAft>
                <a:spcPct val="0"/>
              </a:spcAft>
              <a:defRPr kumimoji="1">
                <a:solidFill>
                  <a:schemeClr val="tx1"/>
                </a:solidFill>
                <a:latin typeface="Arial" charset="0"/>
                <a:ea typeface="ＭＳ Ｐゴシック" charset="0"/>
              </a:defRPr>
            </a:lvl6pPr>
            <a:lvl7pPr marL="2971800" indent="-228600" eaLnBrk="0" fontAlgn="base" hangingPunct="0">
              <a:spcBef>
                <a:spcPct val="0"/>
              </a:spcBef>
              <a:spcAft>
                <a:spcPct val="0"/>
              </a:spcAft>
              <a:defRPr kumimoji="1">
                <a:solidFill>
                  <a:schemeClr val="tx1"/>
                </a:solidFill>
                <a:latin typeface="Arial" charset="0"/>
                <a:ea typeface="ＭＳ Ｐゴシック" charset="0"/>
              </a:defRPr>
            </a:lvl7pPr>
            <a:lvl8pPr marL="3429000" indent="-228600" eaLnBrk="0" fontAlgn="base" hangingPunct="0">
              <a:spcBef>
                <a:spcPct val="0"/>
              </a:spcBef>
              <a:spcAft>
                <a:spcPct val="0"/>
              </a:spcAft>
              <a:defRPr kumimoji="1">
                <a:solidFill>
                  <a:schemeClr val="tx1"/>
                </a:solidFill>
                <a:latin typeface="Arial" charset="0"/>
                <a:ea typeface="ＭＳ Ｐゴシック" charset="0"/>
              </a:defRPr>
            </a:lvl8pPr>
            <a:lvl9pPr marL="3886200" indent="-228600" eaLnBrk="0" fontAlgn="base" hangingPunct="0">
              <a:spcBef>
                <a:spcPct val="0"/>
              </a:spcBef>
              <a:spcAft>
                <a:spcPct val="0"/>
              </a:spcAft>
              <a:defRPr kumimoji="1">
                <a:solidFill>
                  <a:schemeClr val="tx1"/>
                </a:solidFill>
                <a:latin typeface="Arial" charset="0"/>
                <a:ea typeface="ＭＳ Ｐゴシック" charset="0"/>
              </a:defRPr>
            </a:lvl9pPr>
          </a:lstStyle>
          <a:p>
            <a:pPr eaLnBrk="1" hangingPunct="1"/>
            <a:r>
              <a:rPr lang="en-US" altLang="ja-JP" sz="1600">
                <a:solidFill>
                  <a:srgbClr val="4168A7"/>
                </a:solidFill>
                <a:latin typeface="Century Gothic" charset="0"/>
                <a:ea typeface="HG丸ｺﾞｼｯｸM-PRO" charset="0"/>
                <a:cs typeface="HG丸ｺﾞｼｯｸM-PRO" charset="0"/>
              </a:rPr>
              <a:t>2000</a:t>
            </a:r>
            <a:r>
              <a:rPr lang="ja-JP" altLang="en-US" sz="1600">
                <a:solidFill>
                  <a:srgbClr val="4168A7"/>
                </a:solidFill>
                <a:latin typeface="Century Gothic" charset="0"/>
                <a:ea typeface="HG丸ｺﾞｼｯｸM-PRO" charset="0"/>
                <a:cs typeface="HG丸ｺﾞｼｯｸM-PRO" charset="0"/>
              </a:rPr>
              <a:t>年</a:t>
            </a:r>
            <a:endParaRPr lang="en-US" altLang="ja-JP" sz="1600">
              <a:solidFill>
                <a:srgbClr val="4168A7"/>
              </a:solidFill>
              <a:latin typeface="Century Gothic" charset="0"/>
              <a:ea typeface="HG丸ｺﾞｼｯｸM-PRO" charset="0"/>
              <a:cs typeface="HG丸ｺﾞｼｯｸM-PRO" charset="0"/>
            </a:endParaRPr>
          </a:p>
        </p:txBody>
      </p:sp>
      <p:sp>
        <p:nvSpPr>
          <p:cNvPr id="2" name="正方形/長方形 1"/>
          <p:cNvSpPr/>
          <p:nvPr/>
        </p:nvSpPr>
        <p:spPr bwMode="auto">
          <a:xfrm>
            <a:off x="538411" y="5692748"/>
            <a:ext cx="1403400" cy="421412"/>
          </a:xfrm>
          <a:prstGeom prst="rect">
            <a:avLst/>
          </a:prstGeom>
          <a:solidFill>
            <a:srgbClr val="FF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Mosaic</a:t>
            </a:r>
            <a:endParaRPr kumimoji="0" lang="ja-JP" altLang="en-US" sz="1400" b="0" i="0" u="none" strike="noStrike" cap="none" normalizeH="0" dirty="0" smtClean="0">
              <a:ln>
                <a:noFill/>
              </a:ln>
              <a:solidFill>
                <a:schemeClr val="bg1"/>
              </a:solidFill>
              <a:effectLst/>
              <a:latin typeface="+mn-lt"/>
              <a:ea typeface="+mn-ea"/>
            </a:endParaRPr>
          </a:p>
        </p:txBody>
      </p:sp>
      <p:sp>
        <p:nvSpPr>
          <p:cNvPr id="35" name="正方形/長方形 34"/>
          <p:cNvSpPr/>
          <p:nvPr/>
        </p:nvSpPr>
        <p:spPr bwMode="auto">
          <a:xfrm>
            <a:off x="4057302" y="5406564"/>
            <a:ext cx="1403400" cy="536937"/>
          </a:xfrm>
          <a:prstGeom prst="rect">
            <a:avLst/>
          </a:prstGeom>
          <a:solidFill>
            <a:srgbClr val="FF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KHTML/KJS</a:t>
            </a:r>
            <a:endParaRPr kumimoji="0" lang="ja-JP" altLang="en-US" sz="1400" b="0" i="0" u="none" strike="noStrike" cap="none" normalizeH="0" dirty="0" smtClean="0">
              <a:ln>
                <a:noFill/>
              </a:ln>
              <a:solidFill>
                <a:schemeClr val="bg1"/>
              </a:solidFill>
              <a:effectLst/>
              <a:latin typeface="+mn-lt"/>
              <a:ea typeface="+mn-ea"/>
            </a:endParaRPr>
          </a:p>
        </p:txBody>
      </p:sp>
      <p:grpSp>
        <p:nvGrpSpPr>
          <p:cNvPr id="16" name="グループ化 15"/>
          <p:cNvGrpSpPr/>
          <p:nvPr/>
        </p:nvGrpSpPr>
        <p:grpSpPr>
          <a:xfrm>
            <a:off x="830866" y="2474923"/>
            <a:ext cx="1474698" cy="1087966"/>
            <a:chOff x="830866" y="2474923"/>
            <a:chExt cx="1474698" cy="1087966"/>
          </a:xfrm>
        </p:grpSpPr>
        <p:sp>
          <p:nvSpPr>
            <p:cNvPr id="42" name="右矢印 37"/>
            <p:cNvSpPr>
              <a:spLocks noChangeArrowheads="1"/>
            </p:cNvSpPr>
            <p:nvPr/>
          </p:nvSpPr>
          <p:spPr bwMode="auto">
            <a:xfrm rot="3355761">
              <a:off x="1664214" y="2921539"/>
              <a:ext cx="630238" cy="652462"/>
            </a:xfrm>
            <a:prstGeom prst="rightArrow">
              <a:avLst>
                <a:gd name="adj1" fmla="val 50000"/>
                <a:gd name="adj2" fmla="val 50000"/>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38" name="正方形/長方形 37"/>
            <p:cNvSpPr/>
            <p:nvPr/>
          </p:nvSpPr>
          <p:spPr bwMode="auto">
            <a:xfrm>
              <a:off x="830866" y="2474923"/>
              <a:ext cx="1403400" cy="421412"/>
            </a:xfrm>
            <a:prstGeom prst="rect">
              <a:avLst/>
            </a:prstGeom>
            <a:solidFill>
              <a:srgbClr val="FF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Gecko</a:t>
              </a:r>
              <a:endParaRPr kumimoji="0" lang="ja-JP" altLang="en-US" sz="1400" b="0" i="0" u="none" strike="noStrike" cap="none" normalizeH="0" dirty="0" smtClean="0">
                <a:ln>
                  <a:noFill/>
                </a:ln>
                <a:solidFill>
                  <a:schemeClr val="bg1"/>
                </a:solidFill>
                <a:effectLst/>
                <a:latin typeface="+mn-lt"/>
                <a:ea typeface="+mn-ea"/>
              </a:endParaRPr>
            </a:p>
          </p:txBody>
        </p:sp>
      </p:grpSp>
      <p:grpSp>
        <p:nvGrpSpPr>
          <p:cNvPr id="15" name="グループ化 14"/>
          <p:cNvGrpSpPr/>
          <p:nvPr/>
        </p:nvGrpSpPr>
        <p:grpSpPr>
          <a:xfrm>
            <a:off x="1212479" y="2053511"/>
            <a:ext cx="4330101" cy="980841"/>
            <a:chOff x="1212479" y="2053511"/>
            <a:chExt cx="4330101" cy="980841"/>
          </a:xfrm>
        </p:grpSpPr>
        <p:sp>
          <p:nvSpPr>
            <p:cNvPr id="14356" name="右矢印 37"/>
            <p:cNvSpPr>
              <a:spLocks noChangeArrowheads="1"/>
            </p:cNvSpPr>
            <p:nvPr/>
          </p:nvSpPr>
          <p:spPr bwMode="auto">
            <a:xfrm rot="19132620">
              <a:off x="1212479" y="2383477"/>
              <a:ext cx="4330101" cy="650875"/>
            </a:xfrm>
            <a:prstGeom prst="rightArrow">
              <a:avLst>
                <a:gd name="adj1" fmla="val 50000"/>
                <a:gd name="adj2" fmla="val 50063"/>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45" name="正方形/長方形 44"/>
            <p:cNvSpPr/>
            <p:nvPr/>
          </p:nvSpPr>
          <p:spPr bwMode="auto">
            <a:xfrm>
              <a:off x="3275756" y="2053511"/>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Firefox</a:t>
              </a:r>
              <a:endParaRPr kumimoji="0" lang="ja-JP" altLang="en-US" sz="1400" b="0" i="0" u="none" strike="noStrike" cap="none" normalizeH="0" dirty="0" smtClean="0">
                <a:ln>
                  <a:noFill/>
                </a:ln>
                <a:solidFill>
                  <a:schemeClr val="bg1"/>
                </a:solidFill>
                <a:effectLst/>
                <a:latin typeface="+mn-lt"/>
                <a:ea typeface="+mn-ea"/>
              </a:endParaRPr>
            </a:p>
          </p:txBody>
        </p:sp>
      </p:grpSp>
      <p:grpSp>
        <p:nvGrpSpPr>
          <p:cNvPr id="19" name="グループ化 18"/>
          <p:cNvGrpSpPr/>
          <p:nvPr/>
        </p:nvGrpSpPr>
        <p:grpSpPr>
          <a:xfrm>
            <a:off x="6400124" y="1149883"/>
            <a:ext cx="2265893" cy="4195977"/>
            <a:chOff x="6400124" y="1149883"/>
            <a:chExt cx="2265893" cy="4195977"/>
          </a:xfrm>
        </p:grpSpPr>
        <p:sp>
          <p:nvSpPr>
            <p:cNvPr id="14373" name="右矢印 37"/>
            <p:cNvSpPr>
              <a:spLocks noChangeArrowheads="1"/>
            </p:cNvSpPr>
            <p:nvPr/>
          </p:nvSpPr>
          <p:spPr bwMode="auto">
            <a:xfrm rot="17297413">
              <a:off x="5327691" y="2684916"/>
              <a:ext cx="4195977" cy="1125912"/>
            </a:xfrm>
            <a:prstGeom prst="rightArrow">
              <a:avLst>
                <a:gd name="adj1" fmla="val 50000"/>
                <a:gd name="adj2" fmla="val 50000"/>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49" name="正方形/長方形 48"/>
            <p:cNvSpPr/>
            <p:nvPr/>
          </p:nvSpPr>
          <p:spPr bwMode="auto">
            <a:xfrm>
              <a:off x="7262617" y="1456648"/>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dirty="0" err="1" smtClean="0">
                  <a:solidFill>
                    <a:schemeClr val="bg1"/>
                  </a:solidFill>
                  <a:latin typeface="+mn-lt"/>
                  <a:ea typeface="+mn-ea"/>
                </a:rPr>
                <a:t>Tizen</a:t>
              </a:r>
              <a:endParaRPr kumimoji="0" lang="ja-JP" altLang="en-US" sz="1400" b="0" i="0" u="none" strike="noStrike" cap="none" normalizeH="0" dirty="0" smtClean="0">
                <a:ln>
                  <a:noFill/>
                </a:ln>
                <a:solidFill>
                  <a:schemeClr val="bg1"/>
                </a:solidFill>
                <a:effectLst/>
                <a:latin typeface="+mn-lt"/>
                <a:ea typeface="+mn-ea"/>
              </a:endParaRPr>
            </a:p>
          </p:txBody>
        </p:sp>
        <p:sp>
          <p:nvSpPr>
            <p:cNvPr id="50" name="正方形/長方形 49"/>
            <p:cNvSpPr/>
            <p:nvPr/>
          </p:nvSpPr>
          <p:spPr bwMode="auto">
            <a:xfrm>
              <a:off x="6908039" y="2491040"/>
              <a:ext cx="1403400" cy="421412"/>
            </a:xfrm>
            <a:prstGeom prst="rect">
              <a:avLst/>
            </a:prstGeom>
            <a:solidFill>
              <a:schemeClr val="bg2">
                <a:lumMod val="2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Blackberry</a:t>
              </a:r>
              <a:endParaRPr kumimoji="0" lang="ja-JP" altLang="en-US" sz="1400" b="0" i="0" u="none" strike="noStrike" cap="none" normalizeH="0" dirty="0" smtClean="0">
                <a:ln>
                  <a:noFill/>
                </a:ln>
                <a:solidFill>
                  <a:schemeClr val="bg1"/>
                </a:solidFill>
                <a:effectLst/>
                <a:latin typeface="+mn-lt"/>
                <a:ea typeface="+mn-ea"/>
              </a:endParaRPr>
            </a:p>
          </p:txBody>
        </p:sp>
        <p:sp>
          <p:nvSpPr>
            <p:cNvPr id="51" name="正方形/長方形 50"/>
            <p:cNvSpPr/>
            <p:nvPr/>
          </p:nvSpPr>
          <p:spPr bwMode="auto">
            <a:xfrm>
              <a:off x="6719669" y="3008236"/>
              <a:ext cx="1403400" cy="421412"/>
            </a:xfrm>
            <a:prstGeom prst="rect">
              <a:avLst/>
            </a:prstGeom>
            <a:solidFill>
              <a:schemeClr val="bg2">
                <a:lumMod val="2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Palm</a:t>
              </a:r>
              <a:endParaRPr kumimoji="0" lang="ja-JP" altLang="en-US" sz="1400" b="0" i="0" u="none" strike="noStrike" cap="none" normalizeH="0" dirty="0" smtClean="0">
                <a:ln>
                  <a:noFill/>
                </a:ln>
                <a:solidFill>
                  <a:schemeClr val="bg1"/>
                </a:solidFill>
                <a:effectLst/>
                <a:latin typeface="+mn-lt"/>
                <a:ea typeface="+mn-ea"/>
              </a:endParaRPr>
            </a:p>
          </p:txBody>
        </p:sp>
        <p:sp>
          <p:nvSpPr>
            <p:cNvPr id="52" name="正方形/長方形 51"/>
            <p:cNvSpPr/>
            <p:nvPr/>
          </p:nvSpPr>
          <p:spPr bwMode="auto">
            <a:xfrm>
              <a:off x="7097277" y="1973844"/>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Adobe AIR</a:t>
              </a:r>
              <a:endParaRPr kumimoji="0" lang="ja-JP" altLang="en-US" sz="1400" b="0" i="0" u="none" strike="noStrike" cap="none" normalizeH="0" dirty="0" smtClean="0">
                <a:ln>
                  <a:noFill/>
                </a:ln>
                <a:solidFill>
                  <a:schemeClr val="bg1"/>
                </a:solidFill>
                <a:effectLst/>
                <a:latin typeface="+mn-lt"/>
                <a:ea typeface="+mn-ea"/>
              </a:endParaRPr>
            </a:p>
          </p:txBody>
        </p:sp>
        <p:sp>
          <p:nvSpPr>
            <p:cNvPr id="53" name="正方形/長方形 52"/>
            <p:cNvSpPr/>
            <p:nvPr/>
          </p:nvSpPr>
          <p:spPr bwMode="auto">
            <a:xfrm>
              <a:off x="6400124" y="4042628"/>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Chrome</a:t>
              </a:r>
              <a:endParaRPr kumimoji="0" lang="ja-JP" altLang="en-US" sz="1400" b="0" i="0" u="none" strike="noStrike" cap="none" normalizeH="0" dirty="0" smtClean="0">
                <a:ln>
                  <a:noFill/>
                </a:ln>
                <a:solidFill>
                  <a:schemeClr val="bg1"/>
                </a:solidFill>
                <a:effectLst/>
                <a:latin typeface="+mn-lt"/>
                <a:ea typeface="+mn-ea"/>
              </a:endParaRPr>
            </a:p>
          </p:txBody>
        </p:sp>
        <p:sp>
          <p:nvSpPr>
            <p:cNvPr id="54" name="正方形/長方形 53"/>
            <p:cNvSpPr/>
            <p:nvPr/>
          </p:nvSpPr>
          <p:spPr bwMode="auto">
            <a:xfrm>
              <a:off x="6575653" y="3525432"/>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Android</a:t>
              </a:r>
              <a:endParaRPr kumimoji="0" lang="ja-JP" altLang="en-US" sz="1400" b="0" i="0" u="none" strike="noStrike" cap="none" normalizeH="0" dirty="0" smtClean="0">
                <a:ln>
                  <a:noFill/>
                </a:ln>
                <a:solidFill>
                  <a:schemeClr val="bg1"/>
                </a:solidFill>
                <a:effectLst/>
                <a:latin typeface="+mn-lt"/>
                <a:ea typeface="+mn-ea"/>
              </a:endParaRPr>
            </a:p>
          </p:txBody>
        </p:sp>
      </p:grpSp>
      <p:sp>
        <p:nvSpPr>
          <p:cNvPr id="55" name="正方形/長方形 54"/>
          <p:cNvSpPr/>
          <p:nvPr/>
        </p:nvSpPr>
        <p:spPr bwMode="auto">
          <a:xfrm>
            <a:off x="6228669" y="4559824"/>
            <a:ext cx="1403400" cy="421412"/>
          </a:xfrm>
          <a:prstGeom prst="rect">
            <a:avLst/>
          </a:prstGeom>
          <a:solidFill>
            <a:schemeClr val="bg2">
              <a:lumMod val="2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Safari</a:t>
            </a:r>
            <a:endParaRPr kumimoji="0" lang="ja-JP" altLang="en-US" sz="1400" b="0" i="0" u="none" strike="noStrike" cap="none" normalizeH="0" dirty="0" smtClean="0">
              <a:ln>
                <a:noFill/>
              </a:ln>
              <a:solidFill>
                <a:schemeClr val="bg1"/>
              </a:solidFill>
              <a:effectLst/>
              <a:latin typeface="+mn-lt"/>
              <a:ea typeface="+mn-ea"/>
            </a:endParaRPr>
          </a:p>
        </p:txBody>
      </p:sp>
      <p:grpSp>
        <p:nvGrpSpPr>
          <p:cNvPr id="18" name="グループ化 17"/>
          <p:cNvGrpSpPr/>
          <p:nvPr/>
        </p:nvGrpSpPr>
        <p:grpSpPr>
          <a:xfrm>
            <a:off x="5460703" y="5348803"/>
            <a:ext cx="1967913" cy="652462"/>
            <a:chOff x="5460703" y="5348803"/>
            <a:chExt cx="1967913" cy="652462"/>
          </a:xfrm>
        </p:grpSpPr>
        <p:sp>
          <p:nvSpPr>
            <p:cNvPr id="37" name="正方形/長方形 36"/>
            <p:cNvSpPr/>
            <p:nvPr/>
          </p:nvSpPr>
          <p:spPr bwMode="auto">
            <a:xfrm>
              <a:off x="6025216" y="5406565"/>
              <a:ext cx="1403400" cy="536937"/>
            </a:xfrm>
            <a:prstGeom prst="rect">
              <a:avLst/>
            </a:prstGeom>
            <a:solidFill>
              <a:srgbClr val="FF434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err="1" smtClean="0">
                  <a:ln>
                    <a:noFill/>
                  </a:ln>
                  <a:solidFill>
                    <a:schemeClr val="bg1"/>
                  </a:solidFill>
                  <a:effectLst/>
                  <a:latin typeface="+mn-lt"/>
                  <a:ea typeface="+mn-ea"/>
                </a:rPr>
                <a:t>Webkit</a:t>
              </a:r>
              <a:endParaRPr kumimoji="0" lang="en-US" altLang="ja-JP" sz="1400" b="0" i="0" u="none" strike="noStrike" cap="none" normalizeH="0" dirty="0" smtClean="0">
                <a:ln>
                  <a:noFill/>
                </a:ln>
                <a:solidFill>
                  <a:schemeClr val="bg1"/>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(Apple)</a:t>
              </a:r>
              <a:endParaRPr kumimoji="0" lang="ja-JP" altLang="en-US" sz="1400" b="0" i="0" u="none" strike="noStrike" cap="none" normalizeH="0" dirty="0" smtClean="0">
                <a:ln>
                  <a:noFill/>
                </a:ln>
                <a:solidFill>
                  <a:schemeClr val="bg1"/>
                </a:solidFill>
                <a:effectLst/>
                <a:latin typeface="+mn-lt"/>
                <a:ea typeface="+mn-ea"/>
              </a:endParaRPr>
            </a:p>
          </p:txBody>
        </p:sp>
        <p:sp>
          <p:nvSpPr>
            <p:cNvPr id="56" name="右矢印 37"/>
            <p:cNvSpPr>
              <a:spLocks noChangeArrowheads="1"/>
            </p:cNvSpPr>
            <p:nvPr/>
          </p:nvSpPr>
          <p:spPr bwMode="auto">
            <a:xfrm>
              <a:off x="5460703" y="5348803"/>
              <a:ext cx="564514" cy="652462"/>
            </a:xfrm>
            <a:prstGeom prst="rightArrow">
              <a:avLst>
                <a:gd name="adj1" fmla="val 50000"/>
                <a:gd name="adj2" fmla="val 50000"/>
              </a:avLst>
            </a:prstGeom>
            <a:pattFill prst="dkVert">
              <a:fgClr>
                <a:schemeClr val="accent2">
                  <a:lumMod val="20000"/>
                  <a:lumOff val="80000"/>
                </a:schemeClr>
              </a:fgClr>
              <a:bgClr>
                <a:schemeClr val="bg1"/>
              </a:bgClr>
            </a:patt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grpSp>
      <p:sp>
        <p:nvSpPr>
          <p:cNvPr id="58" name="右矢印 37"/>
          <p:cNvSpPr>
            <a:spLocks noChangeArrowheads="1"/>
          </p:cNvSpPr>
          <p:nvPr/>
        </p:nvSpPr>
        <p:spPr bwMode="auto">
          <a:xfrm rot="19154128">
            <a:off x="2761338" y="2424023"/>
            <a:ext cx="4518441" cy="650875"/>
          </a:xfrm>
          <a:prstGeom prst="rightArrow">
            <a:avLst>
              <a:gd name="adj1" fmla="val 50000"/>
              <a:gd name="adj2" fmla="val 50063"/>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grpSp>
        <p:nvGrpSpPr>
          <p:cNvPr id="13" name="グループ化 12"/>
          <p:cNvGrpSpPr/>
          <p:nvPr/>
        </p:nvGrpSpPr>
        <p:grpSpPr>
          <a:xfrm>
            <a:off x="1856570" y="4311848"/>
            <a:ext cx="1854755" cy="1203002"/>
            <a:chOff x="1856570" y="4311848"/>
            <a:chExt cx="1854755" cy="1203002"/>
          </a:xfrm>
        </p:grpSpPr>
        <p:sp>
          <p:nvSpPr>
            <p:cNvPr id="14352" name="右矢印 37"/>
            <p:cNvSpPr>
              <a:spLocks noChangeArrowheads="1"/>
            </p:cNvSpPr>
            <p:nvPr/>
          </p:nvSpPr>
          <p:spPr bwMode="auto">
            <a:xfrm rot="18954766">
              <a:off x="1856570" y="4862387"/>
              <a:ext cx="1077913" cy="652463"/>
            </a:xfrm>
            <a:prstGeom prst="rightArrow">
              <a:avLst>
                <a:gd name="adj1" fmla="val 50000"/>
                <a:gd name="adj2" fmla="val 49998"/>
              </a:avLst>
            </a:prstGeom>
            <a:pattFill prst="wdDnDiag">
              <a:fgClr>
                <a:schemeClr val="accent2">
                  <a:lumMod val="20000"/>
                  <a:lumOff val="80000"/>
                </a:schemeClr>
              </a:fgClr>
              <a:bgClr>
                <a:schemeClr val="bg1"/>
              </a:bgClr>
            </a:patt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43" name="正方形/長方形 42"/>
            <p:cNvSpPr/>
            <p:nvPr/>
          </p:nvSpPr>
          <p:spPr bwMode="auto">
            <a:xfrm>
              <a:off x="2307925" y="4311848"/>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Internet Explorer</a:t>
              </a:r>
              <a:endParaRPr kumimoji="0" lang="ja-JP" altLang="en-US" sz="1400" b="0" i="0" u="none" strike="noStrike" cap="none" normalizeH="0" dirty="0" smtClean="0">
                <a:ln>
                  <a:noFill/>
                </a:ln>
                <a:solidFill>
                  <a:schemeClr val="bg1"/>
                </a:solidFill>
                <a:effectLst/>
                <a:latin typeface="+mn-lt"/>
                <a:ea typeface="+mn-ea"/>
              </a:endParaRPr>
            </a:p>
          </p:txBody>
        </p:sp>
      </p:grpSp>
      <p:grpSp>
        <p:nvGrpSpPr>
          <p:cNvPr id="12" name="グループ化 11"/>
          <p:cNvGrpSpPr/>
          <p:nvPr/>
        </p:nvGrpSpPr>
        <p:grpSpPr>
          <a:xfrm>
            <a:off x="803337" y="4311848"/>
            <a:ext cx="1430929" cy="1245785"/>
            <a:chOff x="803337" y="4311848"/>
            <a:chExt cx="1430929" cy="1245785"/>
          </a:xfrm>
        </p:grpSpPr>
        <p:sp>
          <p:nvSpPr>
            <p:cNvPr id="57" name="右矢印 37"/>
            <p:cNvSpPr>
              <a:spLocks noChangeArrowheads="1"/>
            </p:cNvSpPr>
            <p:nvPr/>
          </p:nvSpPr>
          <p:spPr bwMode="auto">
            <a:xfrm rot="18100816">
              <a:off x="724380" y="4826212"/>
              <a:ext cx="810378" cy="652463"/>
            </a:xfrm>
            <a:prstGeom prst="rightArrow">
              <a:avLst>
                <a:gd name="adj1" fmla="val 50000"/>
                <a:gd name="adj2" fmla="val 49998"/>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44" name="正方形/長方形 43"/>
            <p:cNvSpPr/>
            <p:nvPr/>
          </p:nvSpPr>
          <p:spPr bwMode="auto">
            <a:xfrm>
              <a:off x="830866" y="4311848"/>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err="1" smtClean="0">
                  <a:ln>
                    <a:noFill/>
                  </a:ln>
                  <a:solidFill>
                    <a:schemeClr val="bg1"/>
                  </a:solidFill>
                  <a:effectLst/>
                  <a:latin typeface="+mn-lt"/>
                  <a:ea typeface="+mn-ea"/>
                </a:rPr>
                <a:t>NetScape</a:t>
              </a:r>
              <a:endParaRPr kumimoji="0" lang="ja-JP" altLang="en-US" sz="1400" b="0" i="0" u="none" strike="noStrike" cap="none" normalizeH="0" dirty="0" smtClean="0">
                <a:ln>
                  <a:noFill/>
                </a:ln>
                <a:solidFill>
                  <a:schemeClr val="bg1"/>
                </a:solidFill>
                <a:effectLst/>
                <a:latin typeface="+mn-lt"/>
                <a:ea typeface="+mn-ea"/>
              </a:endParaRPr>
            </a:p>
          </p:txBody>
        </p:sp>
      </p:grpSp>
      <p:grpSp>
        <p:nvGrpSpPr>
          <p:cNvPr id="17" name="グループ化 16"/>
          <p:cNvGrpSpPr/>
          <p:nvPr/>
        </p:nvGrpSpPr>
        <p:grpSpPr>
          <a:xfrm>
            <a:off x="4057303" y="3550836"/>
            <a:ext cx="1403400" cy="1182424"/>
            <a:chOff x="4057303" y="3550836"/>
            <a:chExt cx="1403400" cy="1182424"/>
          </a:xfrm>
        </p:grpSpPr>
        <p:sp>
          <p:nvSpPr>
            <p:cNvPr id="40" name="正方形/長方形 39"/>
            <p:cNvSpPr/>
            <p:nvPr/>
          </p:nvSpPr>
          <p:spPr bwMode="auto">
            <a:xfrm>
              <a:off x="4057303" y="4311848"/>
              <a:ext cx="1403400" cy="421412"/>
            </a:xfrm>
            <a:prstGeom prst="rect">
              <a:avLst/>
            </a:prstGeom>
            <a:solidFill>
              <a:srgbClr val="FF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Trident</a:t>
              </a:r>
              <a:endParaRPr kumimoji="0" lang="ja-JP" altLang="en-US" sz="1400" b="0" i="0" u="none" strike="noStrike" cap="none" normalizeH="0" dirty="0" smtClean="0">
                <a:ln>
                  <a:noFill/>
                </a:ln>
                <a:solidFill>
                  <a:schemeClr val="bg1"/>
                </a:solidFill>
                <a:effectLst/>
                <a:latin typeface="+mn-lt"/>
                <a:ea typeface="+mn-ea"/>
              </a:endParaRPr>
            </a:p>
          </p:txBody>
        </p:sp>
        <p:sp>
          <p:nvSpPr>
            <p:cNvPr id="59" name="右矢印 37"/>
            <p:cNvSpPr>
              <a:spLocks noChangeArrowheads="1"/>
            </p:cNvSpPr>
            <p:nvPr/>
          </p:nvSpPr>
          <p:spPr bwMode="auto">
            <a:xfrm rot="14073902">
              <a:off x="4256881" y="3539723"/>
              <a:ext cx="630237" cy="652463"/>
            </a:xfrm>
            <a:prstGeom prst="rightArrow">
              <a:avLst>
                <a:gd name="adj1" fmla="val 50000"/>
                <a:gd name="adj2" fmla="val 50000"/>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grpSp>
    </p:spTree>
    <p:extLst>
      <p:ext uri="{BB962C8B-B14F-4D97-AF65-F5344CB8AC3E}">
        <p14:creationId xmlns:p14="http://schemas.microsoft.com/office/powerpoint/2010/main" val="1239843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ipe(down)">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down)">
                                      <p:cBhvr>
                                        <p:cTn id="24" dur="500"/>
                                        <p:tgtEl>
                                          <p:spTgt spid="5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wipe(down)">
                                      <p:cBhvr>
                                        <p:cTn id="29" dur="500"/>
                                        <p:tgtEl>
                                          <p:spTgt spid="1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left)">
                                      <p:cBhvr>
                                        <p:cTn id="34" dur="500"/>
                                        <p:tgtEl>
                                          <p:spTgt spid="1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right)">
                                      <p:cBhvr>
                                        <p:cTn id="39" dur="500"/>
                                        <p:tgtEl>
                                          <p:spTgt spid="17"/>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grpId="0" nodeType="clickEffect">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cBhvr>
                                        <p:cTn id="44" dur="500" fill="hold"/>
                                        <p:tgtEl>
                                          <p:spTgt spid="35"/>
                                        </p:tgtEl>
                                        <p:attrNameLst>
                                          <p:attrName>ppt_w</p:attrName>
                                        </p:attrNameLst>
                                      </p:cBhvr>
                                      <p:tavLst>
                                        <p:tav tm="0">
                                          <p:val>
                                            <p:fltVal val="0"/>
                                          </p:val>
                                        </p:tav>
                                        <p:tav tm="100000">
                                          <p:val>
                                            <p:strVal val="#ppt_w"/>
                                          </p:val>
                                        </p:tav>
                                      </p:tavLst>
                                    </p:anim>
                                    <p:anim calcmode="lin" valueType="num">
                                      <p:cBhvr>
                                        <p:cTn id="45" dur="500" fill="hold"/>
                                        <p:tgtEl>
                                          <p:spTgt spid="35"/>
                                        </p:tgtEl>
                                        <p:attrNameLst>
                                          <p:attrName>ppt_h</p:attrName>
                                        </p:attrNameLst>
                                      </p:cBhvr>
                                      <p:tavLst>
                                        <p:tav tm="0">
                                          <p:val>
                                            <p:fltVal val="0"/>
                                          </p:val>
                                        </p:tav>
                                        <p:tav tm="100000">
                                          <p:val>
                                            <p:strVal val="#ppt_h"/>
                                          </p:val>
                                        </p:tav>
                                      </p:tavLst>
                                    </p:anim>
                                    <p:animEffect transition="in" filter="fade">
                                      <p:cBhvr>
                                        <p:cTn id="46" dur="500"/>
                                        <p:tgtEl>
                                          <p:spTgt spid="35"/>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wipe(left)">
                                      <p:cBhvr>
                                        <p:cTn id="51" dur="500"/>
                                        <p:tgtEl>
                                          <p:spTgt spid="18"/>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55"/>
                                        </p:tgtEl>
                                        <p:attrNameLst>
                                          <p:attrName>style.visibility</p:attrName>
                                        </p:attrNameLst>
                                      </p:cBhvr>
                                      <p:to>
                                        <p:strVal val="visible"/>
                                      </p:to>
                                    </p:set>
                                    <p:anim calcmode="lin" valueType="num">
                                      <p:cBhvr>
                                        <p:cTn id="56" dur="500" fill="hold"/>
                                        <p:tgtEl>
                                          <p:spTgt spid="55"/>
                                        </p:tgtEl>
                                        <p:attrNameLst>
                                          <p:attrName>ppt_w</p:attrName>
                                        </p:attrNameLst>
                                      </p:cBhvr>
                                      <p:tavLst>
                                        <p:tav tm="0">
                                          <p:val>
                                            <p:fltVal val="0"/>
                                          </p:val>
                                        </p:tav>
                                        <p:tav tm="100000">
                                          <p:val>
                                            <p:strVal val="#ppt_w"/>
                                          </p:val>
                                        </p:tav>
                                      </p:tavLst>
                                    </p:anim>
                                    <p:anim calcmode="lin" valueType="num">
                                      <p:cBhvr>
                                        <p:cTn id="57" dur="500" fill="hold"/>
                                        <p:tgtEl>
                                          <p:spTgt spid="55"/>
                                        </p:tgtEl>
                                        <p:attrNameLst>
                                          <p:attrName>ppt_h</p:attrName>
                                        </p:attrNameLst>
                                      </p:cBhvr>
                                      <p:tavLst>
                                        <p:tav tm="0">
                                          <p:val>
                                            <p:fltVal val="0"/>
                                          </p:val>
                                        </p:tav>
                                        <p:tav tm="100000">
                                          <p:val>
                                            <p:strVal val="#ppt_h"/>
                                          </p:val>
                                        </p:tav>
                                      </p:tavLst>
                                    </p:anim>
                                    <p:animEffect transition="in" filter="fade">
                                      <p:cBhvr>
                                        <p:cTn id="58" dur="500"/>
                                        <p:tgtEl>
                                          <p:spTgt spid="5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wipe(down)">
                                      <p:cBhvr>
                                        <p:cTn id="6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5" grpId="0" animBg="1"/>
      <p:bldP spid="55" grpId="0" animBg="1"/>
      <p:bldP spid="58"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0" name="タイトル 1"/>
          <p:cNvSpPr>
            <a:spLocks noGrp="1"/>
          </p:cNvSpPr>
          <p:nvPr>
            <p:ph type="title"/>
          </p:nvPr>
        </p:nvSpPr>
        <p:spPr/>
        <p:txBody>
          <a:bodyPr/>
          <a:lstStyle/>
          <a:p>
            <a:r>
              <a:rPr lang="en-US" altLang="ja-JP" dirty="0" smtClean="0">
                <a:latin typeface="Arial" charset="0"/>
                <a:ea typeface="ＭＳ Ｐゴシック" charset="0"/>
              </a:rPr>
              <a:t>Blink</a:t>
            </a:r>
            <a:r>
              <a:rPr lang="ja-JP" altLang="en-US" dirty="0" smtClean="0">
                <a:latin typeface="Arial" charset="0"/>
                <a:ea typeface="ＭＳ Ｐゴシック" charset="0"/>
              </a:rPr>
              <a:t>が</a:t>
            </a:r>
            <a:r>
              <a:rPr lang="en-US" altLang="ja-JP" dirty="0" err="1" smtClean="0">
                <a:latin typeface="Arial" charset="0"/>
                <a:ea typeface="ＭＳ Ｐゴシック" charset="0"/>
              </a:rPr>
              <a:t>Webkit</a:t>
            </a:r>
            <a:r>
              <a:rPr lang="ja-JP" altLang="en-US" dirty="0" smtClean="0">
                <a:latin typeface="Arial" charset="0"/>
                <a:ea typeface="ＭＳ Ｐゴシック" charset="0"/>
              </a:rPr>
              <a:t>から、</a:t>
            </a:r>
            <a:r>
              <a:rPr lang="en-US" altLang="ja-JP" dirty="0" smtClean="0">
                <a:latin typeface="Arial" charset="0"/>
                <a:ea typeface="ＭＳ Ｐゴシック" charset="0"/>
              </a:rPr>
              <a:t>Edge</a:t>
            </a:r>
            <a:r>
              <a:rPr lang="ja-JP" altLang="en-US" dirty="0" smtClean="0">
                <a:latin typeface="Arial" charset="0"/>
                <a:ea typeface="ＭＳ Ｐゴシック" charset="0"/>
              </a:rPr>
              <a:t>が</a:t>
            </a:r>
            <a:r>
              <a:rPr lang="en-US" altLang="ja-JP" dirty="0" smtClean="0">
                <a:latin typeface="Arial" charset="0"/>
                <a:ea typeface="ＭＳ Ｐゴシック" charset="0"/>
              </a:rPr>
              <a:t>Trident</a:t>
            </a:r>
            <a:r>
              <a:rPr lang="ja-JP" altLang="en-US" dirty="0" smtClean="0">
                <a:latin typeface="Arial" charset="0"/>
                <a:ea typeface="ＭＳ Ｐゴシック" charset="0"/>
              </a:rPr>
              <a:t>からフォーク</a:t>
            </a:r>
            <a:endParaRPr lang="ja-JP" altLang="en-US" dirty="0">
              <a:latin typeface="Arial" charset="0"/>
              <a:ea typeface="ＭＳ Ｐゴシック" charset="0"/>
            </a:endParaRPr>
          </a:p>
        </p:txBody>
      </p:sp>
      <p:cxnSp>
        <p:nvCxnSpPr>
          <p:cNvPr id="18441" name="直線矢印コネクタ 4"/>
          <p:cNvCxnSpPr>
            <a:cxnSpLocks noChangeShapeType="1"/>
          </p:cNvCxnSpPr>
          <p:nvPr/>
        </p:nvCxnSpPr>
        <p:spPr bwMode="auto">
          <a:xfrm>
            <a:off x="357188" y="6286500"/>
            <a:ext cx="8643937" cy="1588"/>
          </a:xfrm>
          <a:prstGeom prst="straightConnector1">
            <a:avLst/>
          </a:prstGeom>
          <a:noFill/>
          <a:ln w="38100" cap="rnd">
            <a:solidFill>
              <a:srgbClr val="4168A7"/>
            </a:solidFill>
            <a:round/>
            <a:headEnd/>
            <a:tailEnd type="arrow" w="med" len="med"/>
          </a:ln>
          <a:extLst>
            <a:ext uri="{909E8E84-426E-40dd-AFC4-6F175D3DCCD1}">
              <a14:hiddenFill xmlns:a14="http://schemas.microsoft.com/office/drawing/2010/main" xmlns="">
                <a:noFill/>
              </a14:hiddenFill>
            </a:ext>
          </a:extLst>
        </p:spPr>
      </p:cxnSp>
      <p:cxnSp>
        <p:nvCxnSpPr>
          <p:cNvPr id="18442" name="直線矢印コネクタ 5"/>
          <p:cNvCxnSpPr>
            <a:cxnSpLocks noChangeShapeType="1"/>
          </p:cNvCxnSpPr>
          <p:nvPr/>
        </p:nvCxnSpPr>
        <p:spPr bwMode="auto">
          <a:xfrm flipV="1">
            <a:off x="357188" y="1268760"/>
            <a:ext cx="0" cy="5017740"/>
          </a:xfrm>
          <a:prstGeom prst="straightConnector1">
            <a:avLst/>
          </a:prstGeom>
          <a:noFill/>
          <a:ln w="38100" cap="rnd">
            <a:solidFill>
              <a:srgbClr val="4168A7"/>
            </a:solidFill>
            <a:round/>
            <a:headEnd/>
            <a:tailEnd type="arrow" w="med" len="med"/>
          </a:ln>
          <a:extLst>
            <a:ext uri="{909E8E84-426E-40dd-AFC4-6F175D3DCCD1}">
              <a14:hiddenFill xmlns:a14="http://schemas.microsoft.com/office/drawing/2010/main" xmlns="">
                <a:noFill/>
              </a14:hiddenFill>
            </a:ext>
          </a:extLst>
        </p:spPr>
      </p:cxnSp>
      <p:sp>
        <p:nvSpPr>
          <p:cNvPr id="18443" name="テキスト ボックス 26"/>
          <p:cNvSpPr txBox="1">
            <a:spLocks noChangeArrowheads="1"/>
          </p:cNvSpPr>
          <p:nvPr/>
        </p:nvSpPr>
        <p:spPr bwMode="auto">
          <a:xfrm>
            <a:off x="357188" y="6286500"/>
            <a:ext cx="84455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0"/>
                <a:cs typeface="ＭＳ Ｐゴシック" charset="0"/>
              </a:defRPr>
            </a:lvl1pPr>
            <a:lvl2pPr marL="742950" indent="-285750" eaLnBrk="0" hangingPunct="0">
              <a:defRPr kumimoji="1">
                <a:solidFill>
                  <a:schemeClr val="tx1"/>
                </a:solidFill>
                <a:latin typeface="Arial" charset="0"/>
                <a:ea typeface="ＭＳ Ｐゴシック" charset="0"/>
              </a:defRPr>
            </a:lvl2pPr>
            <a:lvl3pPr marL="1143000" indent="-228600" eaLnBrk="0" hangingPunct="0">
              <a:defRPr kumimoji="1">
                <a:solidFill>
                  <a:schemeClr val="tx1"/>
                </a:solidFill>
                <a:latin typeface="Arial" charset="0"/>
                <a:ea typeface="ＭＳ Ｐゴシック" charset="0"/>
              </a:defRPr>
            </a:lvl3pPr>
            <a:lvl4pPr marL="1600200" indent="-228600" eaLnBrk="0" hangingPunct="0">
              <a:defRPr kumimoji="1">
                <a:solidFill>
                  <a:schemeClr val="tx1"/>
                </a:solidFill>
                <a:latin typeface="Arial" charset="0"/>
                <a:ea typeface="ＭＳ Ｐゴシック" charset="0"/>
              </a:defRPr>
            </a:lvl4pPr>
            <a:lvl5pPr marL="2057400" indent="-228600" eaLnBrk="0" hangingPunct="0">
              <a:defRPr kumimoji="1">
                <a:solidFill>
                  <a:schemeClr val="tx1"/>
                </a:solidFill>
                <a:latin typeface="Arial" charset="0"/>
                <a:ea typeface="ＭＳ Ｐゴシック" charset="0"/>
              </a:defRPr>
            </a:lvl5pPr>
            <a:lvl6pPr marL="2514600" indent="-228600" eaLnBrk="0" fontAlgn="base" hangingPunct="0">
              <a:spcBef>
                <a:spcPct val="0"/>
              </a:spcBef>
              <a:spcAft>
                <a:spcPct val="0"/>
              </a:spcAft>
              <a:defRPr kumimoji="1">
                <a:solidFill>
                  <a:schemeClr val="tx1"/>
                </a:solidFill>
                <a:latin typeface="Arial" charset="0"/>
                <a:ea typeface="ＭＳ Ｐゴシック" charset="0"/>
              </a:defRPr>
            </a:lvl6pPr>
            <a:lvl7pPr marL="2971800" indent="-228600" eaLnBrk="0" fontAlgn="base" hangingPunct="0">
              <a:spcBef>
                <a:spcPct val="0"/>
              </a:spcBef>
              <a:spcAft>
                <a:spcPct val="0"/>
              </a:spcAft>
              <a:defRPr kumimoji="1">
                <a:solidFill>
                  <a:schemeClr val="tx1"/>
                </a:solidFill>
                <a:latin typeface="Arial" charset="0"/>
                <a:ea typeface="ＭＳ Ｐゴシック" charset="0"/>
              </a:defRPr>
            </a:lvl7pPr>
            <a:lvl8pPr marL="3429000" indent="-228600" eaLnBrk="0" fontAlgn="base" hangingPunct="0">
              <a:spcBef>
                <a:spcPct val="0"/>
              </a:spcBef>
              <a:spcAft>
                <a:spcPct val="0"/>
              </a:spcAft>
              <a:defRPr kumimoji="1">
                <a:solidFill>
                  <a:schemeClr val="tx1"/>
                </a:solidFill>
                <a:latin typeface="Arial" charset="0"/>
                <a:ea typeface="ＭＳ Ｐゴシック" charset="0"/>
              </a:defRPr>
            </a:lvl8pPr>
            <a:lvl9pPr marL="3886200" indent="-228600" eaLnBrk="0" fontAlgn="base" hangingPunct="0">
              <a:spcBef>
                <a:spcPct val="0"/>
              </a:spcBef>
              <a:spcAft>
                <a:spcPct val="0"/>
              </a:spcAft>
              <a:defRPr kumimoji="1">
                <a:solidFill>
                  <a:schemeClr val="tx1"/>
                </a:solidFill>
                <a:latin typeface="Arial" charset="0"/>
                <a:ea typeface="ＭＳ Ｐゴシック" charset="0"/>
              </a:defRPr>
            </a:lvl9pPr>
          </a:lstStyle>
          <a:p>
            <a:pPr eaLnBrk="1" hangingPunct="1"/>
            <a:r>
              <a:rPr lang="en-US" altLang="ja-JP" sz="1600">
                <a:solidFill>
                  <a:srgbClr val="4168A7"/>
                </a:solidFill>
                <a:latin typeface="Century Gothic" charset="0"/>
                <a:ea typeface="HG丸ｺﾞｼｯｸM-PRO" charset="0"/>
                <a:cs typeface="HG丸ｺﾞｼｯｸM-PRO" charset="0"/>
              </a:rPr>
              <a:t>1990</a:t>
            </a:r>
            <a:r>
              <a:rPr lang="ja-JP" altLang="en-US" sz="1600">
                <a:solidFill>
                  <a:srgbClr val="4168A7"/>
                </a:solidFill>
                <a:latin typeface="Century Gothic" charset="0"/>
                <a:ea typeface="HG丸ｺﾞｼｯｸM-PRO" charset="0"/>
                <a:cs typeface="HG丸ｺﾞｼｯｸM-PRO" charset="0"/>
              </a:rPr>
              <a:t>年</a:t>
            </a:r>
            <a:endParaRPr lang="en-US" altLang="ja-JP" sz="1600">
              <a:solidFill>
                <a:srgbClr val="4168A7"/>
              </a:solidFill>
              <a:latin typeface="Century Gothic" charset="0"/>
              <a:ea typeface="HG丸ｺﾞｼｯｸM-PRO" charset="0"/>
              <a:cs typeface="HG丸ｺﾞｼｯｸM-PRO" charset="0"/>
            </a:endParaRPr>
          </a:p>
        </p:txBody>
      </p:sp>
      <p:sp>
        <p:nvSpPr>
          <p:cNvPr id="18444" name="テキスト ボックス 27"/>
          <p:cNvSpPr txBox="1">
            <a:spLocks noChangeArrowheads="1"/>
          </p:cNvSpPr>
          <p:nvPr/>
        </p:nvSpPr>
        <p:spPr bwMode="auto">
          <a:xfrm>
            <a:off x="4572000" y="6286500"/>
            <a:ext cx="84455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kumimoji="1">
                <a:solidFill>
                  <a:schemeClr val="tx1"/>
                </a:solidFill>
                <a:latin typeface="Arial" charset="0"/>
                <a:ea typeface="ＭＳ Ｐゴシック" charset="0"/>
                <a:cs typeface="ＭＳ Ｐゴシック" charset="0"/>
              </a:defRPr>
            </a:lvl1pPr>
            <a:lvl2pPr marL="742950" indent="-285750" eaLnBrk="0" hangingPunct="0">
              <a:defRPr kumimoji="1">
                <a:solidFill>
                  <a:schemeClr val="tx1"/>
                </a:solidFill>
                <a:latin typeface="Arial" charset="0"/>
                <a:ea typeface="ＭＳ Ｐゴシック" charset="0"/>
              </a:defRPr>
            </a:lvl2pPr>
            <a:lvl3pPr marL="1143000" indent="-228600" eaLnBrk="0" hangingPunct="0">
              <a:defRPr kumimoji="1">
                <a:solidFill>
                  <a:schemeClr val="tx1"/>
                </a:solidFill>
                <a:latin typeface="Arial" charset="0"/>
                <a:ea typeface="ＭＳ Ｐゴシック" charset="0"/>
              </a:defRPr>
            </a:lvl3pPr>
            <a:lvl4pPr marL="1600200" indent="-228600" eaLnBrk="0" hangingPunct="0">
              <a:defRPr kumimoji="1">
                <a:solidFill>
                  <a:schemeClr val="tx1"/>
                </a:solidFill>
                <a:latin typeface="Arial" charset="0"/>
                <a:ea typeface="ＭＳ Ｐゴシック" charset="0"/>
              </a:defRPr>
            </a:lvl4pPr>
            <a:lvl5pPr marL="2057400" indent="-228600" eaLnBrk="0" hangingPunct="0">
              <a:defRPr kumimoji="1">
                <a:solidFill>
                  <a:schemeClr val="tx1"/>
                </a:solidFill>
                <a:latin typeface="Arial" charset="0"/>
                <a:ea typeface="ＭＳ Ｐゴシック" charset="0"/>
              </a:defRPr>
            </a:lvl5pPr>
            <a:lvl6pPr marL="2514600" indent="-228600" eaLnBrk="0" fontAlgn="base" hangingPunct="0">
              <a:spcBef>
                <a:spcPct val="0"/>
              </a:spcBef>
              <a:spcAft>
                <a:spcPct val="0"/>
              </a:spcAft>
              <a:defRPr kumimoji="1">
                <a:solidFill>
                  <a:schemeClr val="tx1"/>
                </a:solidFill>
                <a:latin typeface="Arial" charset="0"/>
                <a:ea typeface="ＭＳ Ｐゴシック" charset="0"/>
              </a:defRPr>
            </a:lvl6pPr>
            <a:lvl7pPr marL="2971800" indent="-228600" eaLnBrk="0" fontAlgn="base" hangingPunct="0">
              <a:spcBef>
                <a:spcPct val="0"/>
              </a:spcBef>
              <a:spcAft>
                <a:spcPct val="0"/>
              </a:spcAft>
              <a:defRPr kumimoji="1">
                <a:solidFill>
                  <a:schemeClr val="tx1"/>
                </a:solidFill>
                <a:latin typeface="Arial" charset="0"/>
                <a:ea typeface="ＭＳ Ｐゴシック" charset="0"/>
              </a:defRPr>
            </a:lvl7pPr>
            <a:lvl8pPr marL="3429000" indent="-228600" eaLnBrk="0" fontAlgn="base" hangingPunct="0">
              <a:spcBef>
                <a:spcPct val="0"/>
              </a:spcBef>
              <a:spcAft>
                <a:spcPct val="0"/>
              </a:spcAft>
              <a:defRPr kumimoji="1">
                <a:solidFill>
                  <a:schemeClr val="tx1"/>
                </a:solidFill>
                <a:latin typeface="Arial" charset="0"/>
                <a:ea typeface="ＭＳ Ｐゴシック" charset="0"/>
              </a:defRPr>
            </a:lvl8pPr>
            <a:lvl9pPr marL="3886200" indent="-228600" eaLnBrk="0" fontAlgn="base" hangingPunct="0">
              <a:spcBef>
                <a:spcPct val="0"/>
              </a:spcBef>
              <a:spcAft>
                <a:spcPct val="0"/>
              </a:spcAft>
              <a:defRPr kumimoji="1">
                <a:solidFill>
                  <a:schemeClr val="tx1"/>
                </a:solidFill>
                <a:latin typeface="Arial" charset="0"/>
                <a:ea typeface="ＭＳ Ｐゴシック" charset="0"/>
              </a:defRPr>
            </a:lvl9pPr>
          </a:lstStyle>
          <a:p>
            <a:pPr eaLnBrk="1" hangingPunct="1"/>
            <a:r>
              <a:rPr lang="en-US" altLang="ja-JP" sz="1600">
                <a:solidFill>
                  <a:srgbClr val="4168A7"/>
                </a:solidFill>
                <a:latin typeface="Century Gothic" charset="0"/>
                <a:ea typeface="HG丸ｺﾞｼｯｸM-PRO" charset="0"/>
                <a:cs typeface="HG丸ｺﾞｼｯｸM-PRO" charset="0"/>
              </a:rPr>
              <a:t>2000</a:t>
            </a:r>
            <a:r>
              <a:rPr lang="ja-JP" altLang="en-US" sz="1600">
                <a:solidFill>
                  <a:srgbClr val="4168A7"/>
                </a:solidFill>
                <a:latin typeface="Century Gothic" charset="0"/>
                <a:ea typeface="HG丸ｺﾞｼｯｸM-PRO" charset="0"/>
                <a:cs typeface="HG丸ｺﾞｼｯｸM-PRO" charset="0"/>
              </a:rPr>
              <a:t>年</a:t>
            </a:r>
            <a:endParaRPr lang="en-US" altLang="ja-JP" sz="1600">
              <a:solidFill>
                <a:srgbClr val="4168A7"/>
              </a:solidFill>
              <a:latin typeface="Century Gothic" charset="0"/>
              <a:ea typeface="HG丸ｺﾞｼｯｸM-PRO" charset="0"/>
              <a:cs typeface="HG丸ｺﾞｼｯｸM-PRO" charset="0"/>
            </a:endParaRPr>
          </a:p>
        </p:txBody>
      </p:sp>
      <p:sp>
        <p:nvSpPr>
          <p:cNvPr id="2" name="正方形/長方形 1"/>
          <p:cNvSpPr/>
          <p:nvPr/>
        </p:nvSpPr>
        <p:spPr bwMode="auto">
          <a:xfrm>
            <a:off x="538411" y="5692748"/>
            <a:ext cx="1403400" cy="421412"/>
          </a:xfrm>
          <a:prstGeom prst="rect">
            <a:avLst/>
          </a:prstGeom>
          <a:solidFill>
            <a:srgbClr val="FF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Mosaic</a:t>
            </a:r>
            <a:endParaRPr kumimoji="0" lang="ja-JP" altLang="en-US" sz="1400" b="0" i="0" u="none" strike="noStrike" cap="none" normalizeH="0" dirty="0" smtClean="0">
              <a:ln>
                <a:noFill/>
              </a:ln>
              <a:solidFill>
                <a:schemeClr val="bg1"/>
              </a:solidFill>
              <a:effectLst/>
              <a:latin typeface="+mn-lt"/>
              <a:ea typeface="+mn-ea"/>
            </a:endParaRPr>
          </a:p>
        </p:txBody>
      </p:sp>
      <p:sp>
        <p:nvSpPr>
          <p:cNvPr id="35" name="正方形/長方形 34"/>
          <p:cNvSpPr/>
          <p:nvPr/>
        </p:nvSpPr>
        <p:spPr bwMode="auto">
          <a:xfrm>
            <a:off x="4057302" y="5406564"/>
            <a:ext cx="1403400" cy="536937"/>
          </a:xfrm>
          <a:prstGeom prst="rect">
            <a:avLst/>
          </a:prstGeom>
          <a:solidFill>
            <a:srgbClr val="FF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KHTML/KJS</a:t>
            </a:r>
            <a:endParaRPr kumimoji="0" lang="ja-JP" altLang="en-US" sz="1400" b="0" i="0" u="none" strike="noStrike" cap="none" normalizeH="0" dirty="0" smtClean="0">
              <a:ln>
                <a:noFill/>
              </a:ln>
              <a:solidFill>
                <a:schemeClr val="bg1"/>
              </a:solidFill>
              <a:effectLst/>
              <a:latin typeface="+mn-lt"/>
              <a:ea typeface="+mn-ea"/>
            </a:endParaRPr>
          </a:p>
        </p:txBody>
      </p:sp>
      <p:grpSp>
        <p:nvGrpSpPr>
          <p:cNvPr id="16" name="グループ化 15"/>
          <p:cNvGrpSpPr/>
          <p:nvPr/>
        </p:nvGrpSpPr>
        <p:grpSpPr>
          <a:xfrm>
            <a:off x="830866" y="2474923"/>
            <a:ext cx="1474698" cy="1087966"/>
            <a:chOff x="830866" y="2474923"/>
            <a:chExt cx="1474698" cy="1087966"/>
          </a:xfrm>
        </p:grpSpPr>
        <p:sp>
          <p:nvSpPr>
            <p:cNvPr id="42" name="右矢印 37"/>
            <p:cNvSpPr>
              <a:spLocks noChangeArrowheads="1"/>
            </p:cNvSpPr>
            <p:nvPr/>
          </p:nvSpPr>
          <p:spPr bwMode="auto">
            <a:xfrm rot="3355761">
              <a:off x="1664214" y="2921539"/>
              <a:ext cx="630238" cy="652462"/>
            </a:xfrm>
            <a:prstGeom prst="rightArrow">
              <a:avLst>
                <a:gd name="adj1" fmla="val 50000"/>
                <a:gd name="adj2" fmla="val 50000"/>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38" name="正方形/長方形 37"/>
            <p:cNvSpPr/>
            <p:nvPr/>
          </p:nvSpPr>
          <p:spPr bwMode="auto">
            <a:xfrm>
              <a:off x="830866" y="2474923"/>
              <a:ext cx="1403400" cy="421412"/>
            </a:xfrm>
            <a:prstGeom prst="rect">
              <a:avLst/>
            </a:prstGeom>
            <a:solidFill>
              <a:srgbClr val="FF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Gecko</a:t>
              </a:r>
              <a:endParaRPr kumimoji="0" lang="ja-JP" altLang="en-US" sz="1400" b="0" i="0" u="none" strike="noStrike" cap="none" normalizeH="0" dirty="0" smtClean="0">
                <a:ln>
                  <a:noFill/>
                </a:ln>
                <a:solidFill>
                  <a:schemeClr val="bg1"/>
                </a:solidFill>
                <a:effectLst/>
                <a:latin typeface="+mn-lt"/>
                <a:ea typeface="+mn-ea"/>
              </a:endParaRPr>
            </a:p>
          </p:txBody>
        </p:sp>
      </p:grpSp>
      <p:grpSp>
        <p:nvGrpSpPr>
          <p:cNvPr id="15" name="グループ化 14"/>
          <p:cNvGrpSpPr/>
          <p:nvPr/>
        </p:nvGrpSpPr>
        <p:grpSpPr>
          <a:xfrm>
            <a:off x="1212479" y="2053511"/>
            <a:ext cx="4330101" cy="980841"/>
            <a:chOff x="1212479" y="2053511"/>
            <a:chExt cx="4330101" cy="980841"/>
          </a:xfrm>
        </p:grpSpPr>
        <p:sp>
          <p:nvSpPr>
            <p:cNvPr id="14356" name="右矢印 37"/>
            <p:cNvSpPr>
              <a:spLocks noChangeArrowheads="1"/>
            </p:cNvSpPr>
            <p:nvPr/>
          </p:nvSpPr>
          <p:spPr bwMode="auto">
            <a:xfrm rot="19132620">
              <a:off x="1212479" y="2383477"/>
              <a:ext cx="4330101" cy="650875"/>
            </a:xfrm>
            <a:prstGeom prst="rightArrow">
              <a:avLst>
                <a:gd name="adj1" fmla="val 50000"/>
                <a:gd name="adj2" fmla="val 50063"/>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45" name="正方形/長方形 44"/>
            <p:cNvSpPr/>
            <p:nvPr/>
          </p:nvSpPr>
          <p:spPr bwMode="auto">
            <a:xfrm>
              <a:off x="3275756" y="2053511"/>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Firefox</a:t>
              </a:r>
              <a:endParaRPr kumimoji="0" lang="ja-JP" altLang="en-US" sz="1400" b="0" i="0" u="none" strike="noStrike" cap="none" normalizeH="0" dirty="0" smtClean="0">
                <a:ln>
                  <a:noFill/>
                </a:ln>
                <a:solidFill>
                  <a:schemeClr val="bg1"/>
                </a:solidFill>
                <a:effectLst/>
                <a:latin typeface="+mn-lt"/>
                <a:ea typeface="+mn-ea"/>
              </a:endParaRPr>
            </a:p>
          </p:txBody>
        </p:sp>
      </p:grpSp>
      <p:grpSp>
        <p:nvGrpSpPr>
          <p:cNvPr id="19" name="グループ化 18"/>
          <p:cNvGrpSpPr/>
          <p:nvPr/>
        </p:nvGrpSpPr>
        <p:grpSpPr>
          <a:xfrm>
            <a:off x="6400124" y="1149883"/>
            <a:ext cx="2265893" cy="4195977"/>
            <a:chOff x="6400124" y="1149883"/>
            <a:chExt cx="2265893" cy="4195977"/>
          </a:xfrm>
        </p:grpSpPr>
        <p:sp>
          <p:nvSpPr>
            <p:cNvPr id="14373" name="右矢印 37"/>
            <p:cNvSpPr>
              <a:spLocks noChangeArrowheads="1"/>
            </p:cNvSpPr>
            <p:nvPr/>
          </p:nvSpPr>
          <p:spPr bwMode="auto">
            <a:xfrm rot="17297413">
              <a:off x="5327691" y="2684916"/>
              <a:ext cx="4195977" cy="1125912"/>
            </a:xfrm>
            <a:prstGeom prst="rightArrow">
              <a:avLst>
                <a:gd name="adj1" fmla="val 50000"/>
                <a:gd name="adj2" fmla="val 50000"/>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49" name="正方形/長方形 48"/>
            <p:cNvSpPr/>
            <p:nvPr/>
          </p:nvSpPr>
          <p:spPr bwMode="auto">
            <a:xfrm>
              <a:off x="7262617" y="1456648"/>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dirty="0" err="1" smtClean="0">
                  <a:solidFill>
                    <a:schemeClr val="bg1"/>
                  </a:solidFill>
                  <a:latin typeface="+mn-lt"/>
                  <a:ea typeface="+mn-ea"/>
                </a:rPr>
                <a:t>Tizen</a:t>
              </a:r>
              <a:endParaRPr kumimoji="0" lang="ja-JP" altLang="en-US" sz="1400" b="0" i="0" u="none" strike="noStrike" cap="none" normalizeH="0" dirty="0" smtClean="0">
                <a:ln>
                  <a:noFill/>
                </a:ln>
                <a:solidFill>
                  <a:schemeClr val="bg1"/>
                </a:solidFill>
                <a:effectLst/>
                <a:latin typeface="+mn-lt"/>
                <a:ea typeface="+mn-ea"/>
              </a:endParaRPr>
            </a:p>
          </p:txBody>
        </p:sp>
        <p:sp>
          <p:nvSpPr>
            <p:cNvPr id="50" name="正方形/長方形 49"/>
            <p:cNvSpPr/>
            <p:nvPr/>
          </p:nvSpPr>
          <p:spPr bwMode="auto">
            <a:xfrm>
              <a:off x="6908039" y="2491040"/>
              <a:ext cx="1403400" cy="421412"/>
            </a:xfrm>
            <a:prstGeom prst="rect">
              <a:avLst/>
            </a:prstGeom>
            <a:solidFill>
              <a:schemeClr val="bg2">
                <a:lumMod val="2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Blackberry</a:t>
              </a:r>
              <a:endParaRPr kumimoji="0" lang="ja-JP" altLang="en-US" sz="1400" b="0" i="0" u="none" strike="noStrike" cap="none" normalizeH="0" dirty="0" smtClean="0">
                <a:ln>
                  <a:noFill/>
                </a:ln>
                <a:solidFill>
                  <a:schemeClr val="bg1"/>
                </a:solidFill>
                <a:effectLst/>
                <a:latin typeface="+mn-lt"/>
                <a:ea typeface="+mn-ea"/>
              </a:endParaRPr>
            </a:p>
          </p:txBody>
        </p:sp>
        <p:sp>
          <p:nvSpPr>
            <p:cNvPr id="51" name="正方形/長方形 50"/>
            <p:cNvSpPr/>
            <p:nvPr/>
          </p:nvSpPr>
          <p:spPr bwMode="auto">
            <a:xfrm>
              <a:off x="6719669" y="3008236"/>
              <a:ext cx="1403400" cy="421412"/>
            </a:xfrm>
            <a:prstGeom prst="rect">
              <a:avLst/>
            </a:prstGeom>
            <a:solidFill>
              <a:schemeClr val="bg2">
                <a:lumMod val="2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Palm</a:t>
              </a:r>
              <a:endParaRPr kumimoji="0" lang="ja-JP" altLang="en-US" sz="1400" b="0" i="0" u="none" strike="noStrike" cap="none" normalizeH="0" dirty="0" smtClean="0">
                <a:ln>
                  <a:noFill/>
                </a:ln>
                <a:solidFill>
                  <a:schemeClr val="bg1"/>
                </a:solidFill>
                <a:effectLst/>
                <a:latin typeface="+mn-lt"/>
                <a:ea typeface="+mn-ea"/>
              </a:endParaRPr>
            </a:p>
          </p:txBody>
        </p:sp>
        <p:sp>
          <p:nvSpPr>
            <p:cNvPr id="52" name="正方形/長方形 51"/>
            <p:cNvSpPr/>
            <p:nvPr/>
          </p:nvSpPr>
          <p:spPr bwMode="auto">
            <a:xfrm>
              <a:off x="7097277" y="1973844"/>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Adobe AIR</a:t>
              </a:r>
              <a:endParaRPr kumimoji="0" lang="ja-JP" altLang="en-US" sz="1400" b="0" i="0" u="none" strike="noStrike" cap="none" normalizeH="0" dirty="0" smtClean="0">
                <a:ln>
                  <a:noFill/>
                </a:ln>
                <a:solidFill>
                  <a:schemeClr val="bg1"/>
                </a:solidFill>
                <a:effectLst/>
                <a:latin typeface="+mn-lt"/>
                <a:ea typeface="+mn-ea"/>
              </a:endParaRPr>
            </a:p>
          </p:txBody>
        </p:sp>
        <p:sp>
          <p:nvSpPr>
            <p:cNvPr id="53" name="正方形/長方形 52"/>
            <p:cNvSpPr/>
            <p:nvPr/>
          </p:nvSpPr>
          <p:spPr bwMode="auto">
            <a:xfrm>
              <a:off x="6400124" y="4042628"/>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Chrome</a:t>
              </a:r>
              <a:endParaRPr kumimoji="0" lang="ja-JP" altLang="en-US" sz="1400" b="0" i="0" u="none" strike="noStrike" cap="none" normalizeH="0" dirty="0" smtClean="0">
                <a:ln>
                  <a:noFill/>
                </a:ln>
                <a:solidFill>
                  <a:schemeClr val="bg1"/>
                </a:solidFill>
                <a:effectLst/>
                <a:latin typeface="+mn-lt"/>
                <a:ea typeface="+mn-ea"/>
              </a:endParaRPr>
            </a:p>
          </p:txBody>
        </p:sp>
        <p:sp>
          <p:nvSpPr>
            <p:cNvPr id="54" name="正方形/長方形 53"/>
            <p:cNvSpPr/>
            <p:nvPr/>
          </p:nvSpPr>
          <p:spPr bwMode="auto">
            <a:xfrm>
              <a:off x="6575653" y="3525432"/>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Android</a:t>
              </a:r>
              <a:endParaRPr kumimoji="0" lang="ja-JP" altLang="en-US" sz="1400" b="0" i="0" u="none" strike="noStrike" cap="none" normalizeH="0" dirty="0" smtClean="0">
                <a:ln>
                  <a:noFill/>
                </a:ln>
                <a:solidFill>
                  <a:schemeClr val="bg1"/>
                </a:solidFill>
                <a:effectLst/>
                <a:latin typeface="+mn-lt"/>
                <a:ea typeface="+mn-ea"/>
              </a:endParaRPr>
            </a:p>
          </p:txBody>
        </p:sp>
      </p:grpSp>
      <p:sp>
        <p:nvSpPr>
          <p:cNvPr id="55" name="正方形/長方形 54"/>
          <p:cNvSpPr/>
          <p:nvPr/>
        </p:nvSpPr>
        <p:spPr bwMode="auto">
          <a:xfrm>
            <a:off x="6228669" y="4559824"/>
            <a:ext cx="1403400" cy="421412"/>
          </a:xfrm>
          <a:prstGeom prst="rect">
            <a:avLst/>
          </a:prstGeom>
          <a:solidFill>
            <a:schemeClr val="bg2">
              <a:lumMod val="2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Safari</a:t>
            </a:r>
            <a:endParaRPr kumimoji="0" lang="ja-JP" altLang="en-US" sz="1400" b="0" i="0" u="none" strike="noStrike" cap="none" normalizeH="0" dirty="0" smtClean="0">
              <a:ln>
                <a:noFill/>
              </a:ln>
              <a:solidFill>
                <a:schemeClr val="bg1"/>
              </a:solidFill>
              <a:effectLst/>
              <a:latin typeface="+mn-lt"/>
              <a:ea typeface="+mn-ea"/>
            </a:endParaRPr>
          </a:p>
        </p:txBody>
      </p:sp>
      <p:grpSp>
        <p:nvGrpSpPr>
          <p:cNvPr id="18" name="グループ化 17"/>
          <p:cNvGrpSpPr/>
          <p:nvPr/>
        </p:nvGrpSpPr>
        <p:grpSpPr>
          <a:xfrm>
            <a:off x="5460703" y="5348803"/>
            <a:ext cx="1967913" cy="652462"/>
            <a:chOff x="5460703" y="5348803"/>
            <a:chExt cx="1967913" cy="652462"/>
          </a:xfrm>
        </p:grpSpPr>
        <p:sp>
          <p:nvSpPr>
            <p:cNvPr id="37" name="正方形/長方形 36"/>
            <p:cNvSpPr/>
            <p:nvPr/>
          </p:nvSpPr>
          <p:spPr bwMode="auto">
            <a:xfrm>
              <a:off x="6025216" y="5406565"/>
              <a:ext cx="1403400" cy="536937"/>
            </a:xfrm>
            <a:prstGeom prst="rect">
              <a:avLst/>
            </a:prstGeom>
            <a:solidFill>
              <a:srgbClr val="FF434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err="1" smtClean="0">
                  <a:ln>
                    <a:noFill/>
                  </a:ln>
                  <a:solidFill>
                    <a:schemeClr val="bg1"/>
                  </a:solidFill>
                  <a:effectLst/>
                  <a:latin typeface="+mn-lt"/>
                  <a:ea typeface="+mn-ea"/>
                </a:rPr>
                <a:t>Webkit</a:t>
              </a:r>
              <a:endParaRPr kumimoji="0" lang="en-US" altLang="ja-JP" sz="1400" b="0" i="0" u="none" strike="noStrike" cap="none" normalizeH="0" dirty="0" smtClean="0">
                <a:ln>
                  <a:noFill/>
                </a:ln>
                <a:solidFill>
                  <a:schemeClr val="bg1"/>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(Apple)</a:t>
              </a:r>
              <a:endParaRPr kumimoji="0" lang="ja-JP" altLang="en-US" sz="1400" b="0" i="0" u="none" strike="noStrike" cap="none" normalizeH="0" dirty="0" smtClean="0">
                <a:ln>
                  <a:noFill/>
                </a:ln>
                <a:solidFill>
                  <a:schemeClr val="bg1"/>
                </a:solidFill>
                <a:effectLst/>
                <a:latin typeface="+mn-lt"/>
                <a:ea typeface="+mn-ea"/>
              </a:endParaRPr>
            </a:p>
          </p:txBody>
        </p:sp>
        <p:sp>
          <p:nvSpPr>
            <p:cNvPr id="56" name="右矢印 37"/>
            <p:cNvSpPr>
              <a:spLocks noChangeArrowheads="1"/>
            </p:cNvSpPr>
            <p:nvPr/>
          </p:nvSpPr>
          <p:spPr bwMode="auto">
            <a:xfrm>
              <a:off x="5460703" y="5348803"/>
              <a:ext cx="564514" cy="652462"/>
            </a:xfrm>
            <a:prstGeom prst="rightArrow">
              <a:avLst>
                <a:gd name="adj1" fmla="val 50000"/>
                <a:gd name="adj2" fmla="val 50000"/>
              </a:avLst>
            </a:prstGeom>
            <a:pattFill prst="dkVert">
              <a:fgClr>
                <a:schemeClr val="accent2">
                  <a:lumMod val="20000"/>
                  <a:lumOff val="80000"/>
                </a:schemeClr>
              </a:fgClr>
              <a:bgClr>
                <a:schemeClr val="bg1"/>
              </a:bgClr>
            </a:patt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grpSp>
      <p:sp>
        <p:nvSpPr>
          <p:cNvPr id="58" name="右矢印 37"/>
          <p:cNvSpPr>
            <a:spLocks noChangeArrowheads="1"/>
          </p:cNvSpPr>
          <p:nvPr/>
        </p:nvSpPr>
        <p:spPr bwMode="auto">
          <a:xfrm rot="19154128">
            <a:off x="2761338" y="2424023"/>
            <a:ext cx="4518441" cy="650875"/>
          </a:xfrm>
          <a:prstGeom prst="rightArrow">
            <a:avLst>
              <a:gd name="adj1" fmla="val 50000"/>
              <a:gd name="adj2" fmla="val 50063"/>
            </a:avLst>
          </a:prstGeom>
          <a:solidFill>
            <a:schemeClr val="accent2">
              <a:lumMod val="20000"/>
              <a:lumOff val="80000"/>
            </a:schemeClr>
          </a:solidFill>
          <a:ln w="38100" algn="ctr">
            <a:noFill/>
            <a:round/>
            <a:headEnd/>
            <a:tailEnd/>
          </a:ln>
        </p:spPr>
        <p:txBody>
          <a:bodyPr anchor="ctr"/>
          <a:lstStyle/>
          <a:p>
            <a:pPr algn="ctr">
              <a:spcBef>
                <a:spcPct val="20000"/>
              </a:spcBef>
              <a:defRPr/>
            </a:pPr>
            <a:endParaRPr kumimoji="0" lang="ja-JP" altLang="en-US" sz="1400" dirty="0">
              <a:solidFill>
                <a:srgbClr val="484848"/>
              </a:solidFill>
              <a:latin typeface="Century Gothic" pitchFamily="34" charset="0"/>
              <a:ea typeface="HG丸ｺﾞｼｯｸM-PRO" pitchFamily="50" charset="-128"/>
              <a:cs typeface="+mn-cs"/>
            </a:endParaRPr>
          </a:p>
        </p:txBody>
      </p:sp>
      <p:grpSp>
        <p:nvGrpSpPr>
          <p:cNvPr id="13" name="グループ化 12"/>
          <p:cNvGrpSpPr/>
          <p:nvPr/>
        </p:nvGrpSpPr>
        <p:grpSpPr>
          <a:xfrm>
            <a:off x="1856570" y="4311848"/>
            <a:ext cx="1854755" cy="1203002"/>
            <a:chOff x="1856570" y="4311848"/>
            <a:chExt cx="1854755" cy="1203002"/>
          </a:xfrm>
        </p:grpSpPr>
        <p:sp>
          <p:nvSpPr>
            <p:cNvPr id="14352" name="右矢印 37"/>
            <p:cNvSpPr>
              <a:spLocks noChangeArrowheads="1"/>
            </p:cNvSpPr>
            <p:nvPr/>
          </p:nvSpPr>
          <p:spPr bwMode="auto">
            <a:xfrm rot="18954766">
              <a:off x="1856570" y="4862387"/>
              <a:ext cx="1077913" cy="652463"/>
            </a:xfrm>
            <a:prstGeom prst="rightArrow">
              <a:avLst>
                <a:gd name="adj1" fmla="val 50000"/>
                <a:gd name="adj2" fmla="val 49998"/>
              </a:avLst>
            </a:prstGeom>
            <a:pattFill prst="wdDnDiag">
              <a:fgClr>
                <a:schemeClr val="accent2">
                  <a:lumMod val="20000"/>
                  <a:lumOff val="80000"/>
                </a:schemeClr>
              </a:fgClr>
              <a:bgClr>
                <a:schemeClr val="bg1"/>
              </a:bgClr>
            </a:patt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43" name="正方形/長方形 42"/>
            <p:cNvSpPr/>
            <p:nvPr/>
          </p:nvSpPr>
          <p:spPr bwMode="auto">
            <a:xfrm>
              <a:off x="2307925" y="4311848"/>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Internet Explorer</a:t>
              </a:r>
              <a:endParaRPr kumimoji="0" lang="ja-JP" altLang="en-US" sz="1400" b="0" i="0" u="none" strike="noStrike" cap="none" normalizeH="0" dirty="0" smtClean="0">
                <a:ln>
                  <a:noFill/>
                </a:ln>
                <a:solidFill>
                  <a:schemeClr val="bg1"/>
                </a:solidFill>
                <a:effectLst/>
                <a:latin typeface="+mn-lt"/>
                <a:ea typeface="+mn-ea"/>
              </a:endParaRPr>
            </a:p>
          </p:txBody>
        </p:sp>
      </p:grpSp>
      <p:grpSp>
        <p:nvGrpSpPr>
          <p:cNvPr id="12" name="グループ化 11"/>
          <p:cNvGrpSpPr/>
          <p:nvPr/>
        </p:nvGrpSpPr>
        <p:grpSpPr>
          <a:xfrm>
            <a:off x="803337" y="4311848"/>
            <a:ext cx="1430929" cy="1245785"/>
            <a:chOff x="803337" y="4311848"/>
            <a:chExt cx="1430929" cy="1245785"/>
          </a:xfrm>
        </p:grpSpPr>
        <p:sp>
          <p:nvSpPr>
            <p:cNvPr id="57" name="右矢印 37"/>
            <p:cNvSpPr>
              <a:spLocks noChangeArrowheads="1"/>
            </p:cNvSpPr>
            <p:nvPr/>
          </p:nvSpPr>
          <p:spPr bwMode="auto">
            <a:xfrm rot="18100816">
              <a:off x="724380" y="4826212"/>
              <a:ext cx="810378" cy="652463"/>
            </a:xfrm>
            <a:prstGeom prst="rightArrow">
              <a:avLst>
                <a:gd name="adj1" fmla="val 50000"/>
                <a:gd name="adj2" fmla="val 49998"/>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44" name="正方形/長方形 43"/>
            <p:cNvSpPr/>
            <p:nvPr/>
          </p:nvSpPr>
          <p:spPr bwMode="auto">
            <a:xfrm>
              <a:off x="830866" y="4311848"/>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err="1" smtClean="0">
                  <a:ln>
                    <a:noFill/>
                  </a:ln>
                  <a:solidFill>
                    <a:schemeClr val="bg1"/>
                  </a:solidFill>
                  <a:effectLst/>
                  <a:latin typeface="+mn-lt"/>
                  <a:ea typeface="+mn-ea"/>
                </a:rPr>
                <a:t>NetScape</a:t>
              </a:r>
              <a:endParaRPr kumimoji="0" lang="ja-JP" altLang="en-US" sz="1400" b="0" i="0" u="none" strike="noStrike" cap="none" normalizeH="0" dirty="0" smtClean="0">
                <a:ln>
                  <a:noFill/>
                </a:ln>
                <a:solidFill>
                  <a:schemeClr val="bg1"/>
                </a:solidFill>
                <a:effectLst/>
                <a:latin typeface="+mn-lt"/>
                <a:ea typeface="+mn-ea"/>
              </a:endParaRPr>
            </a:p>
          </p:txBody>
        </p:sp>
      </p:grpSp>
      <p:grpSp>
        <p:nvGrpSpPr>
          <p:cNvPr id="17" name="グループ化 16"/>
          <p:cNvGrpSpPr/>
          <p:nvPr/>
        </p:nvGrpSpPr>
        <p:grpSpPr>
          <a:xfrm>
            <a:off x="4057303" y="3550836"/>
            <a:ext cx="1403400" cy="1182424"/>
            <a:chOff x="4057303" y="3550836"/>
            <a:chExt cx="1403400" cy="1182424"/>
          </a:xfrm>
        </p:grpSpPr>
        <p:sp>
          <p:nvSpPr>
            <p:cNvPr id="40" name="正方形/長方形 39"/>
            <p:cNvSpPr/>
            <p:nvPr/>
          </p:nvSpPr>
          <p:spPr bwMode="auto">
            <a:xfrm>
              <a:off x="4057303" y="4311848"/>
              <a:ext cx="1403400" cy="421412"/>
            </a:xfrm>
            <a:prstGeom prst="rect">
              <a:avLst/>
            </a:prstGeom>
            <a:solidFill>
              <a:srgbClr val="FF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Trident</a:t>
              </a:r>
              <a:endParaRPr kumimoji="0" lang="ja-JP" altLang="en-US" sz="1400" b="0" i="0" u="none" strike="noStrike" cap="none" normalizeH="0" dirty="0" smtClean="0">
                <a:ln>
                  <a:noFill/>
                </a:ln>
                <a:solidFill>
                  <a:schemeClr val="bg1"/>
                </a:solidFill>
                <a:effectLst/>
                <a:latin typeface="+mn-lt"/>
                <a:ea typeface="+mn-ea"/>
              </a:endParaRPr>
            </a:p>
          </p:txBody>
        </p:sp>
        <p:sp>
          <p:nvSpPr>
            <p:cNvPr id="59" name="右矢印 37"/>
            <p:cNvSpPr>
              <a:spLocks noChangeArrowheads="1"/>
            </p:cNvSpPr>
            <p:nvPr/>
          </p:nvSpPr>
          <p:spPr bwMode="auto">
            <a:xfrm rot="14073902">
              <a:off x="4256881" y="3539723"/>
              <a:ext cx="630237" cy="652463"/>
            </a:xfrm>
            <a:prstGeom prst="rightArrow">
              <a:avLst>
                <a:gd name="adj1" fmla="val 50000"/>
                <a:gd name="adj2" fmla="val 50000"/>
              </a:avLst>
            </a:prstGeom>
            <a:solidFill>
              <a:schemeClr val="accent2">
                <a:lumMod val="20000"/>
                <a:lumOff val="80000"/>
              </a:schemeClr>
            </a:solid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grpSp>
      <p:grpSp>
        <p:nvGrpSpPr>
          <p:cNvPr id="4" name="グループ化 3"/>
          <p:cNvGrpSpPr/>
          <p:nvPr/>
        </p:nvGrpSpPr>
        <p:grpSpPr>
          <a:xfrm>
            <a:off x="7470036" y="5348803"/>
            <a:ext cx="1477171" cy="652462"/>
            <a:chOff x="7470036" y="5348803"/>
            <a:chExt cx="1477171" cy="652462"/>
          </a:xfrm>
        </p:grpSpPr>
        <p:sp>
          <p:nvSpPr>
            <p:cNvPr id="60" name="右矢印 37"/>
            <p:cNvSpPr>
              <a:spLocks noChangeArrowheads="1"/>
            </p:cNvSpPr>
            <p:nvPr/>
          </p:nvSpPr>
          <p:spPr bwMode="auto">
            <a:xfrm>
              <a:off x="7470036" y="5348803"/>
              <a:ext cx="213803" cy="652462"/>
            </a:xfrm>
            <a:prstGeom prst="rightArrow">
              <a:avLst>
                <a:gd name="adj1" fmla="val 50000"/>
                <a:gd name="adj2" fmla="val 50000"/>
              </a:avLst>
            </a:prstGeom>
            <a:pattFill prst="dkVert">
              <a:fgClr>
                <a:schemeClr val="accent2">
                  <a:lumMod val="20000"/>
                  <a:lumOff val="80000"/>
                </a:schemeClr>
              </a:fgClr>
              <a:bgClr>
                <a:schemeClr val="bg1"/>
              </a:bgClr>
            </a:pattFill>
            <a:ln w="38100" algn="ctr">
              <a:noFill/>
              <a:round/>
              <a:headEnd/>
              <a:tailEnd/>
            </a:ln>
          </p:spPr>
          <p:txBody>
            <a:bodyPr anchor="ctr"/>
            <a:lstStyle/>
            <a:p>
              <a:pPr>
                <a:spcBef>
                  <a:spcPct val="20000"/>
                </a:spcBef>
                <a:defRPr/>
              </a:pPr>
              <a:endParaRPr kumimoji="0" lang="ja-JP" altLang="en-US" sz="1400">
                <a:solidFill>
                  <a:srgbClr val="484848"/>
                </a:solidFill>
                <a:latin typeface="Century Gothic" pitchFamily="34" charset="0"/>
                <a:ea typeface="HG丸ｺﾞｼｯｸM-PRO" pitchFamily="50" charset="-128"/>
                <a:cs typeface="+mn-cs"/>
              </a:endParaRPr>
            </a:p>
          </p:txBody>
        </p:sp>
        <p:sp>
          <p:nvSpPr>
            <p:cNvPr id="61" name="正方形/長方形 60"/>
            <p:cNvSpPr/>
            <p:nvPr/>
          </p:nvSpPr>
          <p:spPr bwMode="auto">
            <a:xfrm>
              <a:off x="7714128" y="5406566"/>
              <a:ext cx="1233079" cy="536936"/>
            </a:xfrm>
            <a:prstGeom prst="rect">
              <a:avLst/>
            </a:prstGeom>
            <a:solidFill>
              <a:srgbClr val="FF434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Blink</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dirty="0" smtClean="0">
                  <a:solidFill>
                    <a:schemeClr val="bg1"/>
                  </a:solidFill>
                  <a:latin typeface="+mn-lt"/>
                  <a:ea typeface="+mn-ea"/>
                </a:rPr>
                <a:t>(Google)</a:t>
              </a:r>
              <a:endParaRPr kumimoji="0" lang="ja-JP" altLang="en-US" sz="1400" b="0" i="0" u="none" strike="noStrike" cap="none" normalizeH="0" dirty="0" smtClean="0">
                <a:ln>
                  <a:noFill/>
                </a:ln>
                <a:solidFill>
                  <a:schemeClr val="bg1"/>
                </a:solidFill>
                <a:effectLst/>
                <a:latin typeface="+mn-lt"/>
                <a:ea typeface="+mn-ea"/>
              </a:endParaRPr>
            </a:p>
          </p:txBody>
        </p:sp>
      </p:grpSp>
      <p:grpSp>
        <p:nvGrpSpPr>
          <p:cNvPr id="11" name="グループ化 10"/>
          <p:cNvGrpSpPr/>
          <p:nvPr/>
        </p:nvGrpSpPr>
        <p:grpSpPr>
          <a:xfrm>
            <a:off x="7803524" y="3736138"/>
            <a:ext cx="527144" cy="1670428"/>
            <a:chOff x="7803524" y="3736138"/>
            <a:chExt cx="527144" cy="1670428"/>
          </a:xfrm>
        </p:grpSpPr>
        <p:cxnSp>
          <p:nvCxnSpPr>
            <p:cNvPr id="5" name="カギ線コネクタ 4"/>
            <p:cNvCxnSpPr>
              <a:stCxn id="54" idx="3"/>
              <a:endCxn id="61" idx="0"/>
            </p:cNvCxnSpPr>
            <p:nvPr/>
          </p:nvCxnSpPr>
          <p:spPr bwMode="auto">
            <a:xfrm>
              <a:off x="7979053" y="3736138"/>
              <a:ext cx="351615" cy="1670428"/>
            </a:xfrm>
            <a:prstGeom prst="bentConnector2">
              <a:avLst/>
            </a:prstGeom>
            <a:solidFill>
              <a:schemeClr val="bg1"/>
            </a:solidFill>
            <a:ln w="38100" cap="flat" cmpd="sng" algn="ctr">
              <a:solidFill>
                <a:srgbClr val="FF3300"/>
              </a:solidFill>
              <a:prstDash val="solid"/>
              <a:round/>
              <a:headEnd type="none" w="med" len="med"/>
              <a:tailEnd type="arrow"/>
            </a:ln>
            <a:effectLst/>
          </p:spPr>
        </p:cxnSp>
        <p:cxnSp>
          <p:nvCxnSpPr>
            <p:cNvPr id="10" name="カギ線コネクタ 9"/>
            <p:cNvCxnSpPr>
              <a:stCxn id="53" idx="3"/>
              <a:endCxn id="61" idx="0"/>
            </p:cNvCxnSpPr>
            <p:nvPr/>
          </p:nvCxnSpPr>
          <p:spPr bwMode="auto">
            <a:xfrm>
              <a:off x="7803524" y="4253334"/>
              <a:ext cx="527144" cy="1153232"/>
            </a:xfrm>
            <a:prstGeom prst="bentConnector2">
              <a:avLst/>
            </a:prstGeom>
            <a:solidFill>
              <a:schemeClr val="bg1"/>
            </a:solidFill>
            <a:ln w="38100" cap="flat" cmpd="sng" algn="ctr">
              <a:solidFill>
                <a:srgbClr val="FF3300"/>
              </a:solidFill>
              <a:prstDash val="solid"/>
              <a:round/>
              <a:headEnd type="none" w="med" len="med"/>
              <a:tailEnd type="arrow"/>
            </a:ln>
            <a:effectLst/>
          </p:spPr>
        </p:cxnSp>
      </p:grpSp>
      <p:grpSp>
        <p:nvGrpSpPr>
          <p:cNvPr id="22" name="グループ化 21"/>
          <p:cNvGrpSpPr/>
          <p:nvPr/>
        </p:nvGrpSpPr>
        <p:grpSpPr>
          <a:xfrm>
            <a:off x="5020558" y="804236"/>
            <a:ext cx="1403400" cy="1380314"/>
            <a:chOff x="5020558" y="804236"/>
            <a:chExt cx="1403400" cy="1380314"/>
          </a:xfrm>
        </p:grpSpPr>
        <p:sp>
          <p:nvSpPr>
            <p:cNvPr id="46" name="正方形/長方形 45"/>
            <p:cNvSpPr/>
            <p:nvPr/>
          </p:nvSpPr>
          <p:spPr bwMode="auto">
            <a:xfrm>
              <a:off x="5020558" y="804236"/>
              <a:ext cx="1403400" cy="421412"/>
            </a:xfrm>
            <a:prstGeom prst="rect">
              <a:avLst/>
            </a:prstGeom>
            <a:solidFill>
              <a:schemeClr val="accent1">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Edge</a:t>
              </a:r>
              <a:endParaRPr kumimoji="0" lang="ja-JP" altLang="en-US" sz="1400" b="0" i="0" u="none" strike="noStrike" cap="none" normalizeH="0" dirty="0" smtClean="0">
                <a:ln>
                  <a:noFill/>
                </a:ln>
                <a:solidFill>
                  <a:schemeClr val="bg1"/>
                </a:solidFill>
                <a:effectLst/>
                <a:latin typeface="+mn-lt"/>
                <a:ea typeface="+mn-ea"/>
              </a:endParaRPr>
            </a:p>
          </p:txBody>
        </p:sp>
        <p:cxnSp>
          <p:nvCxnSpPr>
            <p:cNvPr id="21" name="直線矢印コネクタ 20"/>
            <p:cNvCxnSpPr>
              <a:endCxn id="46" idx="2"/>
            </p:cNvCxnSpPr>
            <p:nvPr/>
          </p:nvCxnSpPr>
          <p:spPr>
            <a:xfrm flipV="1">
              <a:off x="5722258" y="1225648"/>
              <a:ext cx="0" cy="958902"/>
            </a:xfrm>
            <a:prstGeom prst="straightConnector1">
              <a:avLst/>
            </a:prstGeom>
            <a:ln w="38100">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2273472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p:cNvSpPr>
            <a:spLocks noGrp="1"/>
          </p:cNvSpPr>
          <p:nvPr>
            <p:ph type="sldNum" sz="quarter" idx="12"/>
          </p:nvPr>
        </p:nvSpPr>
        <p:spPr/>
        <p:txBody>
          <a:bodyPr/>
          <a:lstStyle/>
          <a:p>
            <a:fld id="{8FF8CC5D-A65D-5946-99B5-645367A967AD}" type="slidenum">
              <a:rPr kumimoji="1" lang="ja-JP" altLang="en-US" smtClean="0"/>
              <a:t>152</a:t>
            </a:fld>
            <a:endParaRPr kumimoji="1" lang="ja-JP" altLang="en-US" dirty="0"/>
          </a:p>
        </p:txBody>
      </p:sp>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2800" dirty="0" smtClean="0">
                <a:solidFill>
                  <a:srgbClr val="FFFFFF"/>
                </a:solidFill>
                <a:effectLst/>
                <a:latin typeface="Arial"/>
                <a:ea typeface="HGP創英角ｺﾞｼｯｸUB" pitchFamily="50" charset="-128"/>
                <a:cs typeface="Arial"/>
              </a:rPr>
              <a:t>IT</a:t>
            </a:r>
            <a:r>
              <a:rPr lang="ja-JP" altLang="en-US" sz="2800" dirty="0" smtClean="0">
                <a:solidFill>
                  <a:srgbClr val="FFFFFF"/>
                </a:solidFill>
                <a:effectLst/>
                <a:latin typeface="Arial"/>
                <a:ea typeface="HGP創英角ｺﾞｼｯｸUB" pitchFamily="50" charset="-128"/>
                <a:cs typeface="Arial"/>
              </a:rPr>
              <a:t>インフラと仮想化</a:t>
            </a:r>
            <a:endParaRPr lang="en-US" altLang="ja-JP" sz="2800" dirty="0">
              <a:solidFill>
                <a:srgbClr val="FFFFFF"/>
              </a:solidFill>
              <a:effectLst/>
              <a:latin typeface="Arial"/>
              <a:ea typeface="HGP創英角ｺﾞｼｯｸUB" pitchFamily="50"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035900862"/>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smtClean="0">
                <a:solidFill>
                  <a:srgbClr val="FFFFFF"/>
                </a:solidFill>
                <a:effectLst/>
                <a:latin typeface="Arial"/>
                <a:ea typeface="HGP創英角ｺﾞｼｯｸUB" pitchFamily="50" charset="-128"/>
                <a:cs typeface="Arial"/>
              </a:rPr>
              <a:t>仮想化とは</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856890135"/>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381000" y="1448594"/>
            <a:ext cx="2897450" cy="1440429"/>
          </a:xfrm>
          <a:prstGeom prst="rect">
            <a:avLst/>
          </a:prstGeom>
          <a:solidFill>
            <a:srgbClr val="3366FF"/>
          </a:solidFill>
          <a:ln w="76200" cmpd="sng">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p:cNvSpPr txBox="1"/>
          <p:nvPr/>
        </p:nvSpPr>
        <p:spPr>
          <a:xfrm>
            <a:off x="984250" y="1448594"/>
            <a:ext cx="1723549" cy="1015663"/>
          </a:xfrm>
          <a:prstGeom prst="rect">
            <a:avLst/>
          </a:prstGeom>
          <a:solidFill>
            <a:srgbClr val="3366FF"/>
          </a:solidFill>
          <a:ln>
            <a:solidFill>
              <a:srgbClr val="3366FF"/>
            </a:solidFill>
          </a:ln>
        </p:spPr>
        <p:txBody>
          <a:bodyPr wrap="none" rtlCol="0">
            <a:spAutoFit/>
          </a:bodyPr>
          <a:lstStyle/>
          <a:p>
            <a:r>
              <a:rPr kumimoji="1" lang="ja-JP" altLang="en-US" sz="6000" dirty="0" smtClean="0">
                <a:solidFill>
                  <a:schemeClr val="bg1"/>
                </a:solidFill>
                <a:latin typeface="ＤＦＰ太丸ゴシック体"/>
                <a:ea typeface="ＤＦＰ太丸ゴシック体"/>
                <a:cs typeface="ＤＦＰ太丸ゴシック体"/>
              </a:rPr>
              <a:t>仮想</a:t>
            </a:r>
            <a:endParaRPr kumimoji="1" lang="ja-JP" altLang="en-US" sz="6000" dirty="0">
              <a:solidFill>
                <a:schemeClr val="bg1"/>
              </a:solidFill>
              <a:latin typeface="ＤＦＰ太丸ゴシック体"/>
              <a:ea typeface="ＤＦＰ太丸ゴシック体"/>
              <a:cs typeface="ＤＦＰ太丸ゴシック体"/>
            </a:endParaRPr>
          </a:p>
        </p:txBody>
      </p:sp>
      <p:sp>
        <p:nvSpPr>
          <p:cNvPr id="8" name="正方形/長方形 7"/>
          <p:cNvSpPr/>
          <p:nvPr/>
        </p:nvSpPr>
        <p:spPr>
          <a:xfrm>
            <a:off x="1157550" y="2276556"/>
            <a:ext cx="1458778" cy="523220"/>
          </a:xfrm>
          <a:prstGeom prst="rect">
            <a:avLst/>
          </a:prstGeom>
          <a:noFill/>
          <a:ln>
            <a:noFill/>
          </a:ln>
        </p:spPr>
        <p:txBody>
          <a:bodyPr wrap="none">
            <a:spAutoFit/>
          </a:bodyPr>
          <a:lstStyle/>
          <a:p>
            <a:pPr algn="r"/>
            <a:r>
              <a:rPr lang="en-US" altLang="ja-JP" sz="2800" dirty="0" smtClean="0">
                <a:solidFill>
                  <a:schemeClr val="bg1"/>
                </a:solidFill>
                <a:latin typeface="Arial Black"/>
                <a:cs typeface="Arial Black"/>
              </a:rPr>
              <a:t>virtual</a:t>
            </a:r>
            <a:endParaRPr lang="en-US" altLang="ja-JP" sz="2800" dirty="0">
              <a:solidFill>
                <a:schemeClr val="bg1"/>
              </a:solidFill>
              <a:latin typeface="Arial Black"/>
              <a:cs typeface="Arial Black"/>
            </a:endParaRPr>
          </a:p>
        </p:txBody>
      </p:sp>
      <p:grpSp>
        <p:nvGrpSpPr>
          <p:cNvPr id="2" name="図形グループ 1"/>
          <p:cNvGrpSpPr/>
          <p:nvPr/>
        </p:nvGrpSpPr>
        <p:grpSpPr>
          <a:xfrm>
            <a:off x="3225800" y="1448594"/>
            <a:ext cx="5613400" cy="1440429"/>
            <a:chOff x="3225800" y="1448594"/>
            <a:chExt cx="5613400" cy="1440429"/>
          </a:xfrm>
        </p:grpSpPr>
        <p:sp>
          <p:nvSpPr>
            <p:cNvPr id="16" name="正方形/長方形 15"/>
            <p:cNvSpPr/>
            <p:nvPr/>
          </p:nvSpPr>
          <p:spPr>
            <a:xfrm>
              <a:off x="3454400" y="1448594"/>
              <a:ext cx="5384800" cy="1440429"/>
            </a:xfrm>
            <a:prstGeom prst="rect">
              <a:avLst/>
            </a:prstGeom>
            <a:solidFill>
              <a:srgbClr val="FFFFFF"/>
            </a:solidFill>
            <a:ln w="76200" cmpd="sng">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正方形/長方形 2"/>
            <p:cNvSpPr/>
            <p:nvPr/>
          </p:nvSpPr>
          <p:spPr>
            <a:xfrm>
              <a:off x="3556000" y="1906371"/>
              <a:ext cx="5283200" cy="892552"/>
            </a:xfrm>
            <a:prstGeom prst="rect">
              <a:avLst/>
            </a:prstGeom>
            <a:noFill/>
            <a:ln>
              <a:noFill/>
            </a:ln>
          </p:spPr>
          <p:txBody>
            <a:bodyPr wrap="square">
              <a:spAutoFit/>
            </a:bodyPr>
            <a:lstStyle/>
            <a:p>
              <a:pPr algn="ctr">
                <a:spcBef>
                  <a:spcPts val="0"/>
                </a:spcBef>
              </a:pPr>
              <a:r>
                <a:rPr lang="ja-JP" altLang="en-US" sz="2400" dirty="0" smtClean="0">
                  <a:solidFill>
                    <a:srgbClr val="0000FF"/>
                  </a:solidFill>
                  <a:effectLst/>
                </a:rPr>
                <a:t>表面</a:t>
              </a:r>
              <a:r>
                <a:rPr lang="ja-JP" altLang="en-US" sz="2400" dirty="0">
                  <a:solidFill>
                    <a:srgbClr val="0000FF"/>
                  </a:solidFill>
                  <a:effectLst/>
                </a:rPr>
                <a:t>または名目上はそうでない</a:t>
              </a:r>
              <a:r>
                <a:rPr lang="ja-JP" altLang="en-US" sz="2400" dirty="0" smtClean="0">
                  <a:solidFill>
                    <a:srgbClr val="0000FF"/>
                  </a:solidFill>
                  <a:effectLst/>
                </a:rPr>
                <a:t>が</a:t>
              </a:r>
              <a:endParaRPr lang="en-US" altLang="ja-JP" sz="2400" dirty="0" smtClean="0">
                <a:solidFill>
                  <a:srgbClr val="0000FF"/>
                </a:solidFill>
                <a:effectLst/>
              </a:endParaRPr>
            </a:p>
            <a:p>
              <a:pPr algn="ctr">
                <a:spcBef>
                  <a:spcPts val="0"/>
                </a:spcBef>
              </a:pPr>
              <a:r>
                <a:rPr lang="ja-JP" altLang="en-US" sz="2800" dirty="0" smtClean="0">
                  <a:solidFill>
                    <a:srgbClr val="0000FF"/>
                  </a:solidFill>
                  <a:effectLst/>
                </a:rPr>
                <a:t>事実上の</a:t>
              </a:r>
              <a:r>
                <a:rPr lang="en-US" altLang="ja-JP" sz="2800" dirty="0">
                  <a:solidFill>
                    <a:srgbClr val="0000FF"/>
                  </a:solidFill>
                  <a:effectLst/>
                </a:rPr>
                <a:t>/</a:t>
              </a:r>
              <a:r>
                <a:rPr lang="ja-JP" altLang="en-US" sz="2800" dirty="0" smtClean="0">
                  <a:solidFill>
                    <a:srgbClr val="0000FF"/>
                  </a:solidFill>
                  <a:effectLst/>
                </a:rPr>
                <a:t>実質上の</a:t>
              </a:r>
              <a:r>
                <a:rPr lang="en-US" altLang="ja-JP" sz="2800" dirty="0" smtClean="0">
                  <a:solidFill>
                    <a:srgbClr val="0000FF"/>
                  </a:solidFill>
                  <a:effectLst/>
                </a:rPr>
                <a:t>/</a:t>
              </a:r>
              <a:r>
                <a:rPr lang="ja-JP" altLang="en-US" sz="2800" dirty="0" smtClean="0">
                  <a:solidFill>
                    <a:srgbClr val="0000FF"/>
                  </a:solidFill>
                  <a:effectLst/>
                </a:rPr>
                <a:t>実際の</a:t>
              </a:r>
              <a:endParaRPr lang="en-US" altLang="ja-JP" sz="2800" dirty="0">
                <a:solidFill>
                  <a:srgbClr val="0000FF"/>
                </a:solidFill>
                <a:effectLst/>
              </a:endParaRPr>
            </a:p>
          </p:txBody>
        </p:sp>
        <p:sp>
          <p:nvSpPr>
            <p:cNvPr id="4" name="正方形/長方形 3"/>
            <p:cNvSpPr/>
            <p:nvPr/>
          </p:nvSpPr>
          <p:spPr>
            <a:xfrm>
              <a:off x="3454400" y="1448594"/>
              <a:ext cx="5384800" cy="363211"/>
            </a:xfrm>
            <a:prstGeom prst="rect">
              <a:avLst/>
            </a:prstGeom>
            <a:solidFill>
              <a:srgbClr val="3366FF"/>
            </a:solidFill>
            <a:ln>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smtClean="0">
                  <a:solidFill>
                    <a:srgbClr val="FFFFFF"/>
                  </a:solidFill>
                  <a:latin typeface="ＭＳ Ｐゴシック"/>
                  <a:ea typeface="ＭＳ Ｐゴシック"/>
                  <a:cs typeface="ＭＳ Ｐゴシック"/>
                </a:rPr>
                <a:t>本来の意味</a:t>
              </a:r>
              <a:endParaRPr kumimoji="1" lang="ja-JP" altLang="en-US" sz="2000" dirty="0">
                <a:solidFill>
                  <a:srgbClr val="FFFFFF"/>
                </a:solidFill>
                <a:latin typeface="ＭＳ Ｐゴシック"/>
                <a:ea typeface="ＭＳ Ｐゴシック"/>
                <a:cs typeface="ＭＳ Ｐゴシック"/>
              </a:endParaRPr>
            </a:p>
          </p:txBody>
        </p:sp>
        <p:sp>
          <p:nvSpPr>
            <p:cNvPr id="6" name="右矢印 5"/>
            <p:cNvSpPr/>
            <p:nvPr/>
          </p:nvSpPr>
          <p:spPr>
            <a:xfrm>
              <a:off x="3225800" y="1885723"/>
              <a:ext cx="330200" cy="578534"/>
            </a:xfrm>
            <a:prstGeom prst="rightArrow">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1" name="タイトル 10"/>
          <p:cNvSpPr>
            <a:spLocks noGrp="1"/>
          </p:cNvSpPr>
          <p:nvPr>
            <p:ph type="title"/>
          </p:nvPr>
        </p:nvSpPr>
        <p:spPr/>
        <p:txBody>
          <a:bodyPr/>
          <a:lstStyle/>
          <a:p>
            <a:r>
              <a:rPr kumimoji="1" lang="ja-JP" altLang="en-US" dirty="0" smtClean="0"/>
              <a:t>「仮想化」の本当の意味</a:t>
            </a:r>
            <a:endParaRPr kumimoji="1" lang="ja-JP" altLang="en-US" dirty="0"/>
          </a:p>
        </p:txBody>
      </p:sp>
      <p:grpSp>
        <p:nvGrpSpPr>
          <p:cNvPr id="5" name="図形グループ 4"/>
          <p:cNvGrpSpPr/>
          <p:nvPr/>
        </p:nvGrpSpPr>
        <p:grpSpPr>
          <a:xfrm>
            <a:off x="381000" y="2889024"/>
            <a:ext cx="8458200" cy="3040508"/>
            <a:chOff x="381000" y="2889024"/>
            <a:chExt cx="8458200" cy="3040508"/>
          </a:xfrm>
        </p:grpSpPr>
        <p:sp>
          <p:nvSpPr>
            <p:cNvPr id="20" name="正方形/長方形 19"/>
            <p:cNvSpPr/>
            <p:nvPr/>
          </p:nvSpPr>
          <p:spPr>
            <a:xfrm>
              <a:off x="3454400" y="4489103"/>
              <a:ext cx="5384800" cy="1440429"/>
            </a:xfrm>
            <a:prstGeom prst="rect">
              <a:avLst/>
            </a:prstGeom>
            <a:noFill/>
            <a:ln w="76200" cmpd="sng">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p:cNvSpPr/>
            <p:nvPr/>
          </p:nvSpPr>
          <p:spPr>
            <a:xfrm>
              <a:off x="3454400" y="4489103"/>
              <a:ext cx="5384800" cy="363211"/>
            </a:xfrm>
            <a:prstGeom prst="rect">
              <a:avLst/>
            </a:prstGeom>
            <a:solidFill>
              <a:srgbClr val="3366FF"/>
            </a:solidFill>
            <a:ln>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smtClean="0">
                  <a:solidFill>
                    <a:srgbClr val="FFFFFF"/>
                  </a:solidFill>
                  <a:latin typeface="ＭＳ Ｐゴシック"/>
                  <a:ea typeface="ＭＳ Ｐゴシック"/>
                  <a:cs typeface="ＭＳ Ｐゴシック"/>
                </a:rPr>
                <a:t>本来の意味</a:t>
              </a:r>
              <a:endParaRPr kumimoji="1" lang="ja-JP" altLang="en-US" sz="2000" dirty="0">
                <a:solidFill>
                  <a:srgbClr val="FFFFFF"/>
                </a:solidFill>
                <a:latin typeface="ＭＳ Ｐゴシック"/>
                <a:ea typeface="ＭＳ Ｐゴシック"/>
                <a:cs typeface="ＭＳ Ｐゴシック"/>
              </a:endParaRPr>
            </a:p>
          </p:txBody>
        </p:sp>
        <p:sp>
          <p:nvSpPr>
            <p:cNvPr id="19" name="正方形/長方形 18"/>
            <p:cNvSpPr/>
            <p:nvPr/>
          </p:nvSpPr>
          <p:spPr>
            <a:xfrm>
              <a:off x="381000" y="4489103"/>
              <a:ext cx="2897450" cy="1440429"/>
            </a:xfrm>
            <a:prstGeom prst="rect">
              <a:avLst/>
            </a:prstGeom>
            <a:solidFill>
              <a:srgbClr val="3366FF"/>
            </a:solidFill>
            <a:ln w="76200" cmpd="sng">
              <a:solidFill>
                <a:srgbClr val="3366FF"/>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p:cNvSpPr txBox="1"/>
            <p:nvPr/>
          </p:nvSpPr>
          <p:spPr>
            <a:xfrm>
              <a:off x="520700" y="4489103"/>
              <a:ext cx="2492990" cy="1415772"/>
            </a:xfrm>
            <a:prstGeom prst="rect">
              <a:avLst/>
            </a:prstGeom>
            <a:solidFill>
              <a:srgbClr val="3366FF"/>
            </a:solidFill>
            <a:ln>
              <a:solidFill>
                <a:srgbClr val="3366FF"/>
              </a:solidFill>
            </a:ln>
          </p:spPr>
          <p:txBody>
            <a:bodyPr wrap="none" rtlCol="0">
              <a:spAutoFit/>
            </a:bodyPr>
            <a:lstStyle/>
            <a:p>
              <a:pPr algn="ctr">
                <a:spcBef>
                  <a:spcPts val="0"/>
                </a:spcBef>
              </a:pPr>
              <a:r>
                <a:rPr kumimoji="1" lang="ja-JP" altLang="en-US" sz="6000" dirty="0" smtClean="0">
                  <a:solidFill>
                    <a:srgbClr val="FFFFFF"/>
                  </a:solidFill>
                  <a:latin typeface="ＤＦＰ太丸ゴシック体"/>
                  <a:ea typeface="ＤＦＰ太丸ゴシック体"/>
                  <a:cs typeface="ＤＦＰ太丸ゴシック体"/>
                </a:rPr>
                <a:t>仮想化</a:t>
              </a:r>
              <a:endParaRPr kumimoji="1" lang="en-US" altLang="ja-JP" sz="6000" dirty="0" smtClean="0">
                <a:solidFill>
                  <a:srgbClr val="FFFFFF"/>
                </a:solidFill>
                <a:latin typeface="ＤＦＰ太丸ゴシック体"/>
                <a:ea typeface="ＤＦＰ太丸ゴシック体"/>
                <a:cs typeface="ＤＦＰ太丸ゴシック体"/>
              </a:endParaRPr>
            </a:p>
            <a:p>
              <a:pPr algn="ctr">
                <a:spcBef>
                  <a:spcPts val="0"/>
                </a:spcBef>
              </a:pPr>
              <a:r>
                <a:rPr kumimoji="1" lang="en-US" altLang="ja-JP" sz="2400" dirty="0" smtClean="0">
                  <a:solidFill>
                    <a:srgbClr val="FFFFFF"/>
                  </a:solidFill>
                  <a:latin typeface="Arial Black"/>
                  <a:ea typeface="ＤＦＰ太丸ゴシック体"/>
                  <a:cs typeface="Arial Black"/>
                </a:rPr>
                <a:t>Virtualization</a:t>
              </a:r>
              <a:endParaRPr kumimoji="1" lang="ja-JP" altLang="en-US" sz="2400" dirty="0">
                <a:solidFill>
                  <a:srgbClr val="FFFFFF"/>
                </a:solidFill>
                <a:latin typeface="Arial Black"/>
                <a:ea typeface="ＤＦＰ太丸ゴシック体"/>
                <a:cs typeface="Arial Black"/>
              </a:endParaRPr>
            </a:p>
          </p:txBody>
        </p:sp>
        <p:sp>
          <p:nvSpPr>
            <p:cNvPr id="14" name="正方形/長方形 13"/>
            <p:cNvSpPr/>
            <p:nvPr/>
          </p:nvSpPr>
          <p:spPr>
            <a:xfrm>
              <a:off x="3505200" y="4950768"/>
              <a:ext cx="5257800" cy="954107"/>
            </a:xfrm>
            <a:prstGeom prst="rect">
              <a:avLst/>
            </a:prstGeom>
            <a:noFill/>
            <a:ln>
              <a:noFill/>
            </a:ln>
          </p:spPr>
          <p:txBody>
            <a:bodyPr wrap="square">
              <a:spAutoFit/>
            </a:bodyPr>
            <a:lstStyle/>
            <a:p>
              <a:pPr algn="ctr"/>
              <a:r>
                <a:rPr lang="ja-JP" altLang="en-US" sz="2800" dirty="0" smtClean="0">
                  <a:solidFill>
                    <a:srgbClr val="0000FF"/>
                  </a:solidFill>
                </a:rPr>
                <a:t>物理的実態とは異なるが、</a:t>
              </a:r>
              <a:endParaRPr lang="en-US" altLang="ja-JP" sz="2800" dirty="0" smtClean="0">
                <a:solidFill>
                  <a:srgbClr val="0000FF"/>
                </a:solidFill>
              </a:endParaRPr>
            </a:p>
            <a:p>
              <a:pPr algn="ctr"/>
              <a:r>
                <a:rPr lang="ja-JP" altLang="en-US" sz="2800" dirty="0" smtClean="0">
                  <a:solidFill>
                    <a:srgbClr val="0000FF"/>
                  </a:solidFill>
                </a:rPr>
                <a:t>実質的機能を実現する仕組み</a:t>
              </a:r>
              <a:endParaRPr lang="en-US" altLang="ja-JP" sz="2800" dirty="0">
                <a:solidFill>
                  <a:srgbClr val="0000FF"/>
                </a:solidFill>
              </a:endParaRPr>
            </a:p>
          </p:txBody>
        </p:sp>
        <p:sp>
          <p:nvSpPr>
            <p:cNvPr id="23" name="右矢印 22"/>
            <p:cNvSpPr/>
            <p:nvPr/>
          </p:nvSpPr>
          <p:spPr>
            <a:xfrm>
              <a:off x="3225800" y="4902200"/>
              <a:ext cx="330200" cy="578534"/>
            </a:xfrm>
            <a:prstGeom prst="rightArrow">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下矢印 9"/>
            <p:cNvSpPr/>
            <p:nvPr/>
          </p:nvSpPr>
          <p:spPr>
            <a:xfrm>
              <a:off x="1250950" y="2889024"/>
              <a:ext cx="1155700" cy="1704344"/>
            </a:xfrm>
            <a:prstGeom prst="downArrow">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1" name="角丸四角形吹き出し 20"/>
          <p:cNvSpPr/>
          <p:nvPr/>
        </p:nvSpPr>
        <p:spPr>
          <a:xfrm>
            <a:off x="2707799" y="928511"/>
            <a:ext cx="1812595" cy="762264"/>
          </a:xfrm>
          <a:prstGeom prst="wedgeRoundRectCallout">
            <a:avLst>
              <a:gd name="adj1" fmla="val -52109"/>
              <a:gd name="adj2" fmla="val 101544"/>
              <a:gd name="adj3" fmla="val 16667"/>
            </a:avLst>
          </a:prstGeom>
          <a:solidFill>
            <a:srgbClr val="FF6666">
              <a:alpha val="7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ＭＳ Ｐゴシック"/>
                <a:ea typeface="ＭＳ Ｐゴシック"/>
                <a:cs typeface="ＭＳ Ｐゴシック"/>
              </a:rPr>
              <a:t>日本語での語感</a:t>
            </a:r>
            <a:endParaRPr kumimoji="1" lang="en-US" altLang="ja-JP" sz="1600" dirty="0" smtClean="0">
              <a:solidFill>
                <a:srgbClr val="FFFFFF"/>
              </a:solidFill>
              <a:latin typeface="ＭＳ Ｐゴシック"/>
              <a:ea typeface="ＭＳ Ｐゴシック"/>
              <a:cs typeface="ＭＳ Ｐゴシック"/>
            </a:endParaRPr>
          </a:p>
          <a:p>
            <a:pPr marL="171450" indent="-171450">
              <a:buFont typeface="Wingdings" charset="2"/>
              <a:buChar char="ü"/>
            </a:pPr>
            <a:r>
              <a:rPr lang="ja-JP" altLang="en-US" sz="1600" dirty="0" smtClean="0">
                <a:solidFill>
                  <a:srgbClr val="FFFFFF"/>
                </a:solidFill>
                <a:latin typeface="ＭＳ Ｐゴシック"/>
                <a:ea typeface="ＭＳ Ｐゴシック"/>
                <a:cs typeface="ＭＳ Ｐゴシック"/>
              </a:rPr>
              <a:t>虚像の</a:t>
            </a:r>
            <a:r>
              <a:rPr lang="en-US" altLang="ja-JP" sz="1600" dirty="0" smtClean="0">
                <a:solidFill>
                  <a:srgbClr val="FFFFFF"/>
                </a:solidFill>
                <a:latin typeface="ＭＳ Ｐゴシック"/>
                <a:ea typeface="ＭＳ Ｐゴシック"/>
                <a:cs typeface="ＭＳ Ｐゴシック"/>
              </a:rPr>
              <a:t>〜</a:t>
            </a:r>
          </a:p>
          <a:p>
            <a:pPr marL="171450" indent="-171450">
              <a:buFont typeface="Wingdings" charset="2"/>
              <a:buChar char="ü"/>
            </a:pPr>
            <a:r>
              <a:rPr lang="ja-JP" altLang="en-US" sz="1600" dirty="0" smtClean="0">
                <a:solidFill>
                  <a:srgbClr val="FFFFFF"/>
                </a:solidFill>
                <a:latin typeface="ＭＳ Ｐゴシック"/>
                <a:ea typeface="ＭＳ Ｐゴシック"/>
                <a:cs typeface="ＭＳ Ｐゴシック"/>
              </a:rPr>
              <a:t>実態のない</a:t>
            </a:r>
            <a:r>
              <a:rPr lang="en-US" altLang="ja-JP" sz="1600" dirty="0" smtClean="0">
                <a:solidFill>
                  <a:srgbClr val="FFFFFF"/>
                </a:solidFill>
                <a:latin typeface="ＭＳ Ｐゴシック"/>
                <a:ea typeface="ＭＳ Ｐゴシック"/>
                <a:cs typeface="ＭＳ Ｐゴシック"/>
              </a:rPr>
              <a:t>〜</a:t>
            </a:r>
            <a:endParaRPr kumimoji="1" lang="ja-JP" altLang="en-US" sz="1600" dirty="0">
              <a:solidFill>
                <a:srgbClr val="FFFFFF"/>
              </a:solidFill>
              <a:latin typeface="ＭＳ Ｐゴシック"/>
              <a:ea typeface="ＭＳ Ｐゴシック"/>
              <a:cs typeface="ＭＳ Ｐゴシック"/>
            </a:endParaRPr>
          </a:p>
        </p:txBody>
      </p:sp>
      <p:sp>
        <p:nvSpPr>
          <p:cNvPr id="18" name="正方形/長方形 17"/>
          <p:cNvSpPr/>
          <p:nvPr/>
        </p:nvSpPr>
        <p:spPr>
          <a:xfrm>
            <a:off x="3454399" y="3057468"/>
            <a:ext cx="5427133" cy="1261884"/>
          </a:xfrm>
          <a:prstGeom prst="rect">
            <a:avLst/>
          </a:prstGeom>
        </p:spPr>
        <p:txBody>
          <a:bodyPr wrap="square">
            <a:spAutoFit/>
          </a:bodyPr>
          <a:lstStyle/>
          <a:p>
            <a:r>
              <a:rPr lang="en-US" altLang="ja-JP" sz="2000" dirty="0">
                <a:solidFill>
                  <a:srgbClr val="0000FF"/>
                </a:solidFill>
                <a:effectLst/>
              </a:rPr>
              <a:t>It was a virtual promise. </a:t>
            </a:r>
            <a:endParaRPr lang="en-US" altLang="ja-JP" sz="2000" dirty="0" smtClean="0">
              <a:solidFill>
                <a:srgbClr val="0000FF"/>
              </a:solidFill>
              <a:effectLst/>
            </a:endParaRPr>
          </a:p>
          <a:p>
            <a:r>
              <a:rPr lang="en-US" altLang="ja-JP" dirty="0">
                <a:solidFill>
                  <a:srgbClr val="0000FF"/>
                </a:solidFill>
                <a:effectLst/>
              </a:rPr>
              <a:t>　</a:t>
            </a:r>
            <a:r>
              <a:rPr lang="ja-JP" altLang="en-US" dirty="0" smtClean="0">
                <a:solidFill>
                  <a:srgbClr val="0000FF"/>
                </a:solidFill>
                <a:effectLst/>
              </a:rPr>
              <a:t>　</a:t>
            </a:r>
            <a:r>
              <a:rPr lang="ja-JP" altLang="en-US" sz="1800" dirty="0" smtClean="0">
                <a:solidFill>
                  <a:srgbClr val="0000FF"/>
                </a:solidFill>
                <a:effectLst/>
              </a:rPr>
              <a:t>（約束</a:t>
            </a:r>
            <a:r>
              <a:rPr lang="ja-JP" altLang="en-US" sz="1800" dirty="0">
                <a:solidFill>
                  <a:srgbClr val="0000FF"/>
                </a:solidFill>
                <a:effectLst/>
              </a:rPr>
              <a:t>で</a:t>
            </a:r>
            <a:r>
              <a:rPr lang="ja-JP" altLang="en-US" sz="1800" dirty="0" smtClean="0">
                <a:solidFill>
                  <a:srgbClr val="0000FF"/>
                </a:solidFill>
                <a:effectLst/>
              </a:rPr>
              <a:t>はないが）実際には約束</a:t>
            </a:r>
            <a:r>
              <a:rPr lang="ja-JP" altLang="en-US" sz="1800" dirty="0">
                <a:solidFill>
                  <a:srgbClr val="0000FF"/>
                </a:solidFill>
                <a:effectLst/>
              </a:rPr>
              <a:t>も同然</a:t>
            </a:r>
            <a:r>
              <a:rPr lang="ja-JP" altLang="en-US" sz="1800" dirty="0" smtClean="0">
                <a:solidFill>
                  <a:srgbClr val="0000FF"/>
                </a:solidFill>
                <a:effectLst/>
              </a:rPr>
              <a:t>だった。</a:t>
            </a:r>
            <a:endParaRPr lang="en-US" altLang="ja-JP" sz="1800" dirty="0">
              <a:solidFill>
                <a:srgbClr val="0000FF"/>
              </a:solidFill>
              <a:effectLst/>
            </a:endParaRPr>
          </a:p>
          <a:p>
            <a:r>
              <a:rPr lang="en-US" altLang="ja-JP" sz="2000" dirty="0">
                <a:solidFill>
                  <a:srgbClr val="0000FF"/>
                </a:solidFill>
                <a:effectLst/>
              </a:rPr>
              <a:t>He was the virtual leader of the movement. </a:t>
            </a:r>
            <a:endParaRPr lang="en-US" altLang="ja-JP" sz="2000" dirty="0" smtClean="0">
              <a:solidFill>
                <a:srgbClr val="0000FF"/>
              </a:solidFill>
              <a:effectLst/>
            </a:endParaRPr>
          </a:p>
          <a:p>
            <a:r>
              <a:rPr lang="ja-JP" altLang="en-US" sz="1800" dirty="0" smtClean="0">
                <a:solidFill>
                  <a:srgbClr val="0000FF"/>
                </a:solidFill>
                <a:effectLst/>
              </a:rPr>
              <a:t>　　彼</a:t>
            </a:r>
            <a:r>
              <a:rPr lang="ja-JP" altLang="en-US" sz="1800" dirty="0">
                <a:solidFill>
                  <a:srgbClr val="0000FF"/>
                </a:solidFill>
                <a:effectLst/>
              </a:rPr>
              <a:t>はその運動の事実上の指導者</a:t>
            </a:r>
            <a:r>
              <a:rPr lang="ja-JP" altLang="en-US" sz="1800" dirty="0" smtClean="0">
                <a:solidFill>
                  <a:srgbClr val="0000FF"/>
                </a:solidFill>
                <a:effectLst/>
              </a:rPr>
              <a:t>だった。</a:t>
            </a:r>
            <a:endParaRPr lang="ja-JP" altLang="en-US" sz="1800" dirty="0">
              <a:solidFill>
                <a:srgbClr val="0000FF"/>
              </a:solidFill>
              <a:effectLst/>
            </a:endParaRPr>
          </a:p>
        </p:txBody>
      </p:sp>
    </p:spTree>
    <p:extLst>
      <p:ext uri="{BB962C8B-B14F-4D97-AF65-F5344CB8AC3E}">
        <p14:creationId xmlns:p14="http://schemas.microsoft.com/office/powerpoint/2010/main" val="138316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wipe(left)">
                                      <p:cBhvr>
                                        <p:cTn id="14" dur="500"/>
                                        <p:tgtEl>
                                          <p:spTgt spid="18"/>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bwMode="auto">
          <a:xfrm>
            <a:off x="762000" y="996046"/>
            <a:ext cx="7620000" cy="3890203"/>
          </a:xfrm>
          <a:prstGeom prst="roundRect">
            <a:avLst>
              <a:gd name="adj" fmla="val 0"/>
            </a:avLst>
          </a:prstGeom>
          <a:solidFill>
            <a:srgbClr val="FFFBD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7" name="角丸四角形 6"/>
          <p:cNvSpPr/>
          <p:nvPr/>
        </p:nvSpPr>
        <p:spPr bwMode="auto">
          <a:xfrm>
            <a:off x="762000" y="5114850"/>
            <a:ext cx="7620000" cy="1295400"/>
          </a:xfrm>
          <a:prstGeom prst="roundRect">
            <a:avLst>
              <a:gd name="adj" fmla="val 0"/>
            </a:avLst>
          </a:prstGeom>
          <a:solidFill>
            <a:schemeClr val="accent5">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defTabSz="914400" fontAlgn="base">
              <a:spcBef>
                <a:spcPct val="20000"/>
              </a:spcBef>
              <a:spcAft>
                <a:spcPct val="0"/>
              </a:spcAft>
            </a:pPr>
            <a:endParaRPr kumimoji="0" lang="ja-JP" altLang="en-US" sz="1200">
              <a:solidFill>
                <a:srgbClr val="484848"/>
              </a:solidFill>
              <a:latin typeface="+mj-ea"/>
              <a:ea typeface="+mj-ea"/>
            </a:endParaRPr>
          </a:p>
        </p:txBody>
      </p:sp>
      <p:sp>
        <p:nvSpPr>
          <p:cNvPr id="8" name="正方形/長方形 7"/>
          <p:cNvSpPr/>
          <p:nvPr/>
        </p:nvSpPr>
        <p:spPr bwMode="auto">
          <a:xfrm>
            <a:off x="1905000" y="1685850"/>
            <a:ext cx="457200" cy="381000"/>
          </a:xfrm>
          <a:prstGeom prst="rect">
            <a:avLst/>
          </a:prstGeom>
          <a:solidFill>
            <a:srgbClr val="00FF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9" name="正方形/長方形 8"/>
          <p:cNvSpPr/>
          <p:nvPr/>
        </p:nvSpPr>
        <p:spPr bwMode="auto">
          <a:xfrm>
            <a:off x="1295400" y="1685850"/>
            <a:ext cx="457200" cy="381000"/>
          </a:xfrm>
          <a:prstGeom prst="rect">
            <a:avLst/>
          </a:prstGeom>
          <a:solidFill>
            <a:srgbClr val="00FF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10" name="正方形/長方形 9"/>
          <p:cNvSpPr/>
          <p:nvPr/>
        </p:nvSpPr>
        <p:spPr bwMode="auto">
          <a:xfrm>
            <a:off x="2514600" y="1685850"/>
            <a:ext cx="457200" cy="381000"/>
          </a:xfrm>
          <a:prstGeom prst="rect">
            <a:avLst/>
          </a:prstGeom>
          <a:solidFill>
            <a:srgbClr val="00FF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14" name="正方形/長方形 13"/>
          <p:cNvSpPr/>
          <p:nvPr/>
        </p:nvSpPr>
        <p:spPr bwMode="auto">
          <a:xfrm>
            <a:off x="3733800" y="1685850"/>
            <a:ext cx="1676400" cy="381000"/>
          </a:xfrm>
          <a:prstGeom prst="rect">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15" name="六角形 14"/>
          <p:cNvSpPr/>
          <p:nvPr/>
        </p:nvSpPr>
        <p:spPr bwMode="auto">
          <a:xfrm>
            <a:off x="6172200" y="1685850"/>
            <a:ext cx="1676400" cy="457200"/>
          </a:xfrm>
          <a:prstGeom prst="hexagon">
            <a:avLst>
              <a:gd name="adj" fmla="val 78140"/>
              <a:gd name="vf" fmla="val 115470"/>
            </a:avLst>
          </a:prstGeom>
          <a:solidFill>
            <a:srgbClr val="800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16" name="正方形/長方形 15"/>
          <p:cNvSpPr/>
          <p:nvPr/>
        </p:nvSpPr>
        <p:spPr bwMode="auto">
          <a:xfrm>
            <a:off x="1295400" y="5419650"/>
            <a:ext cx="1676400" cy="381000"/>
          </a:xfrm>
          <a:prstGeom prst="rect">
            <a:avLst/>
          </a:prstGeom>
          <a:solidFill>
            <a:srgbClr val="03800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17" name="正方形/長方形 16"/>
          <p:cNvSpPr/>
          <p:nvPr/>
        </p:nvSpPr>
        <p:spPr bwMode="auto">
          <a:xfrm>
            <a:off x="4343400" y="5419650"/>
            <a:ext cx="457200" cy="381000"/>
          </a:xfrm>
          <a:prstGeom prst="rect">
            <a:avLst/>
          </a:prstGeom>
          <a:solidFill>
            <a:srgbClr val="00009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18" name="正方形/長方形 17"/>
          <p:cNvSpPr/>
          <p:nvPr/>
        </p:nvSpPr>
        <p:spPr bwMode="auto">
          <a:xfrm>
            <a:off x="3733800" y="5419650"/>
            <a:ext cx="457200" cy="381000"/>
          </a:xfrm>
          <a:prstGeom prst="rect">
            <a:avLst/>
          </a:prstGeom>
          <a:solidFill>
            <a:srgbClr val="00009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19" name="正方形/長方形 18"/>
          <p:cNvSpPr/>
          <p:nvPr/>
        </p:nvSpPr>
        <p:spPr bwMode="auto">
          <a:xfrm>
            <a:off x="4953000" y="5419650"/>
            <a:ext cx="457200" cy="381000"/>
          </a:xfrm>
          <a:prstGeom prst="rect">
            <a:avLst/>
          </a:prstGeom>
          <a:solidFill>
            <a:srgbClr val="00009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20" name="正方形/長方形 19"/>
          <p:cNvSpPr/>
          <p:nvPr/>
        </p:nvSpPr>
        <p:spPr bwMode="auto">
          <a:xfrm>
            <a:off x="6172200" y="5419650"/>
            <a:ext cx="1676400" cy="381000"/>
          </a:xfrm>
          <a:prstGeom prst="rect">
            <a:avLst/>
          </a:prstGeom>
          <a:solidFill>
            <a:schemeClr val="accent5">
              <a:lumMod val="5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21" name="テキスト ボックス 20"/>
          <p:cNvSpPr txBox="1"/>
          <p:nvPr/>
        </p:nvSpPr>
        <p:spPr>
          <a:xfrm>
            <a:off x="3171616" y="5876850"/>
            <a:ext cx="2800767" cy="461665"/>
          </a:xfrm>
          <a:prstGeom prst="rect">
            <a:avLst/>
          </a:prstGeom>
          <a:noFill/>
          <a:effectLst/>
        </p:spPr>
        <p:txBody>
          <a:bodyPr wrap="none" rtlCol="0">
            <a:spAutoFit/>
          </a:bodyPr>
          <a:lstStyle/>
          <a:p>
            <a:pPr algn="ctr"/>
            <a:r>
              <a:rPr kumimoji="1" lang="ja-JP" altLang="en-US" sz="2400" dirty="0" smtClean="0">
                <a:solidFill>
                  <a:srgbClr val="000090"/>
                </a:solidFill>
                <a:latin typeface="+mj-ea"/>
                <a:ea typeface="+mj-ea"/>
                <a:cs typeface="ＤＦＰ太丸ゴシック体"/>
              </a:rPr>
              <a:t>物理資源・物理機械</a:t>
            </a:r>
            <a:endParaRPr kumimoji="1" lang="ja-JP" altLang="en-US" sz="2400" dirty="0">
              <a:solidFill>
                <a:srgbClr val="000090"/>
              </a:solidFill>
              <a:latin typeface="+mj-ea"/>
              <a:ea typeface="+mj-ea"/>
              <a:cs typeface="ＤＦＰ太丸ゴシック体"/>
            </a:endParaRPr>
          </a:p>
        </p:txBody>
      </p:sp>
      <p:sp>
        <p:nvSpPr>
          <p:cNvPr id="23" name="テキスト ボックス 22"/>
          <p:cNvSpPr txBox="1"/>
          <p:nvPr/>
        </p:nvSpPr>
        <p:spPr>
          <a:xfrm>
            <a:off x="1219200" y="1194525"/>
            <a:ext cx="1826141" cy="338554"/>
          </a:xfrm>
          <a:prstGeom prst="rect">
            <a:avLst/>
          </a:prstGeom>
          <a:noFill/>
          <a:effectLst/>
        </p:spPr>
        <p:txBody>
          <a:bodyPr wrap="none" rtlCol="0">
            <a:spAutoFit/>
          </a:bodyPr>
          <a:lstStyle/>
          <a:p>
            <a:pPr algn="ctr"/>
            <a:r>
              <a:rPr kumimoji="1" lang="ja-JP" altLang="en-US" sz="1600" dirty="0" smtClean="0">
                <a:solidFill>
                  <a:srgbClr val="008000"/>
                </a:solidFill>
                <a:effectLst/>
                <a:latin typeface="+mj-ea"/>
                <a:ea typeface="+mj-ea"/>
                <a:cs typeface="ＤＦＰ太丸ゴシック体"/>
              </a:rPr>
              <a:t>サーバーの仮想化</a:t>
            </a:r>
            <a:endParaRPr kumimoji="1" lang="en-US" altLang="ja-JP" sz="1600" dirty="0" smtClean="0">
              <a:solidFill>
                <a:srgbClr val="008000"/>
              </a:solidFill>
              <a:effectLst/>
              <a:latin typeface="+mj-ea"/>
              <a:ea typeface="+mj-ea"/>
              <a:cs typeface="ＤＦＰ太丸ゴシック体"/>
            </a:endParaRPr>
          </a:p>
        </p:txBody>
      </p:sp>
      <p:sp>
        <p:nvSpPr>
          <p:cNvPr id="24" name="テキスト ボックス 23"/>
          <p:cNvSpPr txBox="1"/>
          <p:nvPr/>
        </p:nvSpPr>
        <p:spPr>
          <a:xfrm>
            <a:off x="3632078" y="1194525"/>
            <a:ext cx="1879842" cy="338554"/>
          </a:xfrm>
          <a:prstGeom prst="rect">
            <a:avLst/>
          </a:prstGeom>
          <a:noFill/>
          <a:effectLst/>
        </p:spPr>
        <p:txBody>
          <a:bodyPr wrap="none" rtlCol="0">
            <a:spAutoFit/>
          </a:bodyPr>
          <a:lstStyle/>
          <a:p>
            <a:pPr algn="ctr"/>
            <a:r>
              <a:rPr kumimoji="1" lang="ja-JP" altLang="en-US" sz="1600" dirty="0" smtClean="0">
                <a:solidFill>
                  <a:srgbClr val="3366FF"/>
                </a:solidFill>
                <a:effectLst/>
                <a:latin typeface="+mj-ea"/>
                <a:ea typeface="+mj-ea"/>
                <a:cs typeface="ＤＦＰ太丸ゴシック体"/>
              </a:rPr>
              <a:t>ストレージの仮想化</a:t>
            </a:r>
            <a:endParaRPr kumimoji="1" lang="en-US" altLang="ja-JP" sz="1600" dirty="0" smtClean="0">
              <a:solidFill>
                <a:srgbClr val="3366FF"/>
              </a:solidFill>
              <a:effectLst/>
              <a:latin typeface="+mj-ea"/>
              <a:ea typeface="+mj-ea"/>
              <a:cs typeface="ＤＦＰ太丸ゴシック体"/>
            </a:endParaRPr>
          </a:p>
        </p:txBody>
      </p:sp>
      <p:sp>
        <p:nvSpPr>
          <p:cNvPr id="25" name="テキスト ボックス 24"/>
          <p:cNvSpPr txBox="1"/>
          <p:nvPr/>
        </p:nvSpPr>
        <p:spPr>
          <a:xfrm>
            <a:off x="5968907" y="1042125"/>
            <a:ext cx="2133116" cy="584776"/>
          </a:xfrm>
          <a:prstGeom prst="rect">
            <a:avLst/>
          </a:prstGeom>
          <a:noFill/>
          <a:effectLst/>
        </p:spPr>
        <p:txBody>
          <a:bodyPr wrap="none" rtlCol="0">
            <a:spAutoFit/>
          </a:bodyPr>
          <a:lstStyle/>
          <a:p>
            <a:pPr algn="ctr"/>
            <a:r>
              <a:rPr kumimoji="1" lang="en-US" altLang="ja-JP" sz="1600" dirty="0" smtClean="0">
                <a:solidFill>
                  <a:srgbClr val="800000"/>
                </a:solidFill>
                <a:effectLst/>
                <a:latin typeface="+mj-ea"/>
                <a:ea typeface="+mj-ea"/>
                <a:cs typeface="ＤＦＰ太丸ゴシック体"/>
              </a:rPr>
              <a:t>Java</a:t>
            </a:r>
            <a:r>
              <a:rPr kumimoji="1" lang="ja-JP" altLang="en-US" sz="1600" dirty="0" smtClean="0">
                <a:solidFill>
                  <a:srgbClr val="800000"/>
                </a:solidFill>
                <a:effectLst/>
                <a:latin typeface="+mj-ea"/>
                <a:ea typeface="+mj-ea"/>
                <a:cs typeface="ＤＦＰ太丸ゴシック体"/>
              </a:rPr>
              <a:t>仮想マシン</a:t>
            </a:r>
            <a:endParaRPr kumimoji="1" lang="en-US" altLang="ja-JP" sz="1600" dirty="0" smtClean="0">
              <a:solidFill>
                <a:srgbClr val="800000"/>
              </a:solidFill>
              <a:effectLst/>
              <a:latin typeface="+mj-ea"/>
              <a:ea typeface="+mj-ea"/>
              <a:cs typeface="ＤＦＰ太丸ゴシック体"/>
            </a:endParaRPr>
          </a:p>
          <a:p>
            <a:pPr algn="ctr"/>
            <a:r>
              <a:rPr kumimoji="1" lang="ja-JP" altLang="en-US" sz="1600" dirty="0" smtClean="0">
                <a:solidFill>
                  <a:srgbClr val="800000"/>
                </a:solidFill>
                <a:effectLst/>
                <a:latin typeface="+mj-ea"/>
                <a:ea typeface="+mj-ea"/>
                <a:cs typeface="ＤＦＰ太丸ゴシック体"/>
              </a:rPr>
              <a:t>データベースの仮想化</a:t>
            </a:r>
            <a:endParaRPr kumimoji="1" lang="en-US" altLang="ja-JP" sz="1600" dirty="0" smtClean="0">
              <a:solidFill>
                <a:srgbClr val="800000"/>
              </a:solidFill>
              <a:effectLst/>
              <a:latin typeface="+mj-ea"/>
              <a:ea typeface="+mj-ea"/>
              <a:cs typeface="ＤＦＰ太丸ゴシック体"/>
            </a:endParaRPr>
          </a:p>
        </p:txBody>
      </p:sp>
      <p:sp>
        <p:nvSpPr>
          <p:cNvPr id="26" name="上矢印 25"/>
          <p:cNvSpPr/>
          <p:nvPr/>
        </p:nvSpPr>
        <p:spPr bwMode="auto">
          <a:xfrm>
            <a:off x="1676400" y="2219250"/>
            <a:ext cx="914400" cy="3124200"/>
          </a:xfrm>
          <a:prstGeom prst="upArrow">
            <a:avLst/>
          </a:prstGeom>
          <a:solidFill>
            <a:schemeClr val="accent5">
              <a:lumMod val="40000"/>
              <a:lumOff val="6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27" name="上矢印 26"/>
          <p:cNvSpPr/>
          <p:nvPr/>
        </p:nvSpPr>
        <p:spPr bwMode="auto">
          <a:xfrm>
            <a:off x="4114800" y="2219250"/>
            <a:ext cx="914400" cy="3124200"/>
          </a:xfrm>
          <a:prstGeom prst="upArrow">
            <a:avLst/>
          </a:prstGeom>
          <a:solidFill>
            <a:schemeClr val="accent5">
              <a:lumMod val="40000"/>
              <a:lumOff val="6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28" name="上矢印 27"/>
          <p:cNvSpPr/>
          <p:nvPr/>
        </p:nvSpPr>
        <p:spPr bwMode="auto">
          <a:xfrm>
            <a:off x="6553200" y="2219250"/>
            <a:ext cx="914400" cy="3124200"/>
          </a:xfrm>
          <a:prstGeom prst="upArrow">
            <a:avLst/>
          </a:prstGeom>
          <a:solidFill>
            <a:schemeClr val="accent5">
              <a:lumMod val="40000"/>
              <a:lumOff val="6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j-ea"/>
              <a:ea typeface="+mj-ea"/>
            </a:endParaRPr>
          </a:p>
        </p:txBody>
      </p:sp>
      <p:sp>
        <p:nvSpPr>
          <p:cNvPr id="11" name="正方形/長方形 10"/>
          <p:cNvSpPr/>
          <p:nvPr/>
        </p:nvSpPr>
        <p:spPr bwMode="auto">
          <a:xfrm>
            <a:off x="1295400" y="3362250"/>
            <a:ext cx="1676400" cy="609600"/>
          </a:xfrm>
          <a:prstGeom prst="rect">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mj-ea"/>
                <a:ea typeface="+mj-ea"/>
                <a:cs typeface="ＤＦＰ太丸ゴシック体"/>
              </a:rPr>
              <a:t>パーティショニング</a:t>
            </a:r>
            <a:endParaRPr kumimoji="0" lang="en-US" altLang="ja-JP" sz="1200" b="0" i="0" u="none" strike="noStrike" cap="none" normalizeH="0" baseline="0" dirty="0" smtClean="0">
              <a:ln>
                <a:noFill/>
              </a:ln>
              <a:solidFill>
                <a:srgbClr val="FFFFFF"/>
              </a:solidFill>
              <a:effectLst/>
              <a:latin typeface="+mj-ea"/>
              <a:ea typeface="+mj-ea"/>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800" dirty="0" smtClean="0">
                <a:solidFill>
                  <a:srgbClr val="FFFFFF"/>
                </a:solidFill>
                <a:latin typeface="+mj-ea"/>
                <a:ea typeface="+mj-ea"/>
                <a:cs typeface="ＤＦＰ太丸ゴシック体"/>
              </a:rPr>
              <a:t>分　割</a:t>
            </a:r>
            <a:endParaRPr kumimoji="0" lang="ja-JP" altLang="en-US" sz="1800" b="0" i="0" u="none" strike="noStrike" cap="none" normalizeH="0" baseline="0" dirty="0" smtClean="0">
              <a:ln>
                <a:noFill/>
              </a:ln>
              <a:solidFill>
                <a:srgbClr val="FFFFFF"/>
              </a:solidFill>
              <a:effectLst/>
              <a:latin typeface="+mj-ea"/>
              <a:ea typeface="+mj-ea"/>
              <a:cs typeface="ＤＦＰ太丸ゴシック体"/>
            </a:endParaRPr>
          </a:p>
        </p:txBody>
      </p:sp>
      <p:sp>
        <p:nvSpPr>
          <p:cNvPr id="12" name="正方形/長方形 11"/>
          <p:cNvSpPr/>
          <p:nvPr/>
        </p:nvSpPr>
        <p:spPr bwMode="auto">
          <a:xfrm>
            <a:off x="3733800" y="3362250"/>
            <a:ext cx="1676400" cy="609600"/>
          </a:xfrm>
          <a:prstGeom prst="rect">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mj-ea"/>
                <a:ea typeface="+mj-ea"/>
                <a:cs typeface="ＤＦＰ太丸ゴシック体"/>
              </a:rPr>
              <a:t>アグリゲーション</a:t>
            </a:r>
            <a:endParaRPr kumimoji="0" lang="en-US" altLang="ja-JP" sz="1200" b="0" i="0" u="none" strike="noStrike" cap="none" normalizeH="0" baseline="0" dirty="0" smtClean="0">
              <a:ln>
                <a:noFill/>
              </a:ln>
              <a:solidFill>
                <a:srgbClr val="FFFFFF"/>
              </a:solidFill>
              <a:effectLst/>
              <a:latin typeface="+mj-ea"/>
              <a:ea typeface="+mj-ea"/>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FFFFFF"/>
                </a:solidFill>
                <a:latin typeface="+mj-ea"/>
                <a:ea typeface="+mj-ea"/>
                <a:cs typeface="ＤＦＰ太丸ゴシック体"/>
              </a:rPr>
              <a:t>集　約</a:t>
            </a:r>
            <a:endParaRPr kumimoji="0" lang="ja-JP" altLang="en-US" sz="1600" b="0" i="0" u="none" strike="noStrike" cap="none" normalizeH="0" baseline="0" dirty="0" smtClean="0">
              <a:ln>
                <a:noFill/>
              </a:ln>
              <a:solidFill>
                <a:srgbClr val="FFFFFF"/>
              </a:solidFill>
              <a:effectLst/>
              <a:latin typeface="+mj-ea"/>
              <a:ea typeface="+mj-ea"/>
              <a:cs typeface="ＤＦＰ太丸ゴシック体"/>
            </a:endParaRPr>
          </a:p>
        </p:txBody>
      </p:sp>
      <p:sp>
        <p:nvSpPr>
          <p:cNvPr id="13" name="正方形/長方形 12"/>
          <p:cNvSpPr/>
          <p:nvPr/>
        </p:nvSpPr>
        <p:spPr bwMode="auto">
          <a:xfrm>
            <a:off x="6172200" y="3362250"/>
            <a:ext cx="1676400" cy="609600"/>
          </a:xfrm>
          <a:prstGeom prst="rect">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mj-ea"/>
                <a:ea typeface="+mj-ea"/>
                <a:cs typeface="ＤＦＰ太丸ゴシック体"/>
              </a:rPr>
              <a:t>エミュレーション</a:t>
            </a:r>
            <a:endParaRPr kumimoji="0" lang="en-US" altLang="ja-JP" sz="1200" b="0" i="0" u="none" strike="noStrike" cap="none" normalizeH="0" baseline="0" dirty="0" smtClean="0">
              <a:ln>
                <a:noFill/>
              </a:ln>
              <a:solidFill>
                <a:srgbClr val="FFFFFF"/>
              </a:solidFill>
              <a:effectLst/>
              <a:latin typeface="+mj-ea"/>
              <a:ea typeface="+mj-ea"/>
              <a:cs typeface="ＤＦＰ太丸ゴシック体"/>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mj-ea"/>
                <a:ea typeface="+mj-ea"/>
                <a:cs typeface="ＤＦＰ太丸ゴシック体"/>
              </a:rPr>
              <a:t>模　倣</a:t>
            </a:r>
          </a:p>
        </p:txBody>
      </p:sp>
      <p:sp>
        <p:nvSpPr>
          <p:cNvPr id="22" name="テキスト ボックス 21"/>
          <p:cNvSpPr txBox="1"/>
          <p:nvPr/>
        </p:nvSpPr>
        <p:spPr>
          <a:xfrm>
            <a:off x="3039369" y="2828850"/>
            <a:ext cx="3065262" cy="461665"/>
          </a:xfrm>
          <a:prstGeom prst="rect">
            <a:avLst/>
          </a:prstGeom>
          <a:noFill/>
          <a:effectLst/>
        </p:spPr>
        <p:txBody>
          <a:bodyPr wrap="none" rtlCol="0">
            <a:spAutoFit/>
          </a:bodyPr>
          <a:lstStyle/>
          <a:p>
            <a:pPr algn="ctr"/>
            <a:r>
              <a:rPr kumimoji="1" lang="ja-JP" altLang="en-US" sz="2400" dirty="0" smtClean="0">
                <a:solidFill>
                  <a:srgbClr val="FF6600"/>
                </a:solidFill>
                <a:effectLst/>
                <a:latin typeface="+mj-ea"/>
                <a:ea typeface="+mj-ea"/>
                <a:cs typeface="ＤＦＰ太丸ゴシック体"/>
              </a:rPr>
              <a:t>仮想化</a:t>
            </a:r>
            <a:r>
              <a:rPr kumimoji="1" lang="en-US" altLang="ja-JP" sz="2400" dirty="0" smtClean="0">
                <a:solidFill>
                  <a:srgbClr val="FF6600"/>
                </a:solidFill>
                <a:effectLst/>
                <a:latin typeface="+mj-ea"/>
                <a:ea typeface="+mj-ea"/>
                <a:cs typeface="ＤＦＰ太丸ゴシック体"/>
              </a:rPr>
              <a:t> (Virtualization)</a:t>
            </a:r>
            <a:endParaRPr kumimoji="1" lang="ja-JP" altLang="en-US" sz="2400" dirty="0">
              <a:solidFill>
                <a:srgbClr val="FF6600"/>
              </a:solidFill>
              <a:effectLst/>
              <a:latin typeface="+mj-ea"/>
              <a:ea typeface="+mj-ea"/>
              <a:cs typeface="ＤＦＰ太丸ゴシック体"/>
            </a:endParaRPr>
          </a:p>
        </p:txBody>
      </p:sp>
      <p:sp>
        <p:nvSpPr>
          <p:cNvPr id="30" name="テキスト ボックス 29"/>
          <p:cNvSpPr txBox="1"/>
          <p:nvPr/>
        </p:nvSpPr>
        <p:spPr>
          <a:xfrm>
            <a:off x="1159972" y="4124250"/>
            <a:ext cx="1980029" cy="523220"/>
          </a:xfrm>
          <a:prstGeom prst="rect">
            <a:avLst/>
          </a:prstGeom>
          <a:noFill/>
          <a:effectLst/>
        </p:spPr>
        <p:txBody>
          <a:bodyPr wrap="none" rtlCol="0">
            <a:spAutoFit/>
          </a:bodyPr>
          <a:lstStyle/>
          <a:p>
            <a:pPr algn="ctr"/>
            <a:r>
              <a:rPr kumimoji="1" lang="ja-JP" altLang="en-US" sz="1400" dirty="0" smtClean="0">
                <a:solidFill>
                  <a:srgbClr val="FF6600"/>
                </a:solidFill>
                <a:effectLst/>
                <a:latin typeface="+mj-ea"/>
                <a:ea typeface="+mj-ea"/>
                <a:cs typeface="ＤＦＰ太丸ゴシック体"/>
              </a:rPr>
              <a:t>ひとつの物理資源を</a:t>
            </a:r>
            <a:endParaRPr kumimoji="1" lang="en-US" altLang="ja-JP" sz="1400" dirty="0" smtClean="0">
              <a:solidFill>
                <a:srgbClr val="FF6600"/>
              </a:solidFill>
              <a:effectLst/>
              <a:latin typeface="+mj-ea"/>
              <a:ea typeface="+mj-ea"/>
              <a:cs typeface="ＤＦＰ太丸ゴシック体"/>
            </a:endParaRPr>
          </a:p>
          <a:p>
            <a:pPr algn="ctr"/>
            <a:r>
              <a:rPr kumimoji="1" lang="ja-JP" altLang="en-US" sz="1400" dirty="0" smtClean="0">
                <a:solidFill>
                  <a:srgbClr val="FF6600"/>
                </a:solidFill>
                <a:effectLst/>
                <a:latin typeface="+mj-ea"/>
                <a:ea typeface="+mj-ea"/>
                <a:cs typeface="ＤＦＰ太丸ゴシック体"/>
              </a:rPr>
              <a:t>複数の仮想資源に分割</a:t>
            </a:r>
            <a:endParaRPr kumimoji="1" lang="ja-JP" altLang="en-US" sz="1400" dirty="0">
              <a:solidFill>
                <a:srgbClr val="FF6600"/>
              </a:solidFill>
              <a:effectLst/>
              <a:latin typeface="+mj-ea"/>
              <a:ea typeface="+mj-ea"/>
              <a:cs typeface="ＤＦＰ太丸ゴシック体"/>
            </a:endParaRPr>
          </a:p>
        </p:txBody>
      </p:sp>
      <p:sp>
        <p:nvSpPr>
          <p:cNvPr id="31" name="テキスト ボックス 30"/>
          <p:cNvSpPr txBox="1"/>
          <p:nvPr/>
        </p:nvSpPr>
        <p:spPr>
          <a:xfrm>
            <a:off x="3492217" y="4124250"/>
            <a:ext cx="2159566" cy="523220"/>
          </a:xfrm>
          <a:prstGeom prst="rect">
            <a:avLst/>
          </a:prstGeom>
          <a:noFill/>
          <a:effectLst/>
        </p:spPr>
        <p:txBody>
          <a:bodyPr wrap="none" rtlCol="0">
            <a:spAutoFit/>
          </a:bodyPr>
          <a:lstStyle/>
          <a:p>
            <a:pPr algn="ctr"/>
            <a:r>
              <a:rPr kumimoji="1" lang="ja-JP" altLang="en-US" sz="1400" dirty="0" smtClean="0">
                <a:solidFill>
                  <a:srgbClr val="FF6600"/>
                </a:solidFill>
                <a:effectLst/>
                <a:latin typeface="+mj-ea"/>
                <a:ea typeface="+mj-ea"/>
                <a:cs typeface="ＤＦＰ太丸ゴシック体"/>
              </a:rPr>
              <a:t>複数の物理資源を</a:t>
            </a:r>
            <a:endParaRPr kumimoji="1" lang="en-US" altLang="ja-JP" sz="1400" dirty="0" smtClean="0">
              <a:solidFill>
                <a:srgbClr val="FF6600"/>
              </a:solidFill>
              <a:effectLst/>
              <a:latin typeface="+mj-ea"/>
              <a:ea typeface="+mj-ea"/>
              <a:cs typeface="ＤＦＰ太丸ゴシック体"/>
            </a:endParaRPr>
          </a:p>
          <a:p>
            <a:pPr algn="ctr"/>
            <a:r>
              <a:rPr kumimoji="1" lang="ja-JP" altLang="en-US" sz="1400" dirty="0" smtClean="0">
                <a:solidFill>
                  <a:srgbClr val="FF6600"/>
                </a:solidFill>
                <a:effectLst/>
                <a:latin typeface="+mj-ea"/>
                <a:ea typeface="+mj-ea"/>
                <a:cs typeface="ＤＦＰ太丸ゴシック体"/>
              </a:rPr>
              <a:t>ひとつの仮想資源に分割</a:t>
            </a:r>
            <a:endParaRPr kumimoji="1" lang="ja-JP" altLang="en-US" sz="1400" dirty="0">
              <a:solidFill>
                <a:srgbClr val="FF6600"/>
              </a:solidFill>
              <a:effectLst/>
              <a:latin typeface="+mj-ea"/>
              <a:ea typeface="+mj-ea"/>
              <a:cs typeface="ＤＦＰ太丸ゴシック体"/>
            </a:endParaRPr>
          </a:p>
        </p:txBody>
      </p:sp>
      <p:sp>
        <p:nvSpPr>
          <p:cNvPr id="32" name="テキスト ボックス 31"/>
          <p:cNvSpPr txBox="1"/>
          <p:nvPr/>
        </p:nvSpPr>
        <p:spPr>
          <a:xfrm>
            <a:off x="5987082" y="4124250"/>
            <a:ext cx="2072603" cy="523220"/>
          </a:xfrm>
          <a:prstGeom prst="rect">
            <a:avLst/>
          </a:prstGeom>
          <a:noFill/>
          <a:effectLst/>
        </p:spPr>
        <p:txBody>
          <a:bodyPr wrap="none" rtlCol="0">
            <a:spAutoFit/>
          </a:bodyPr>
          <a:lstStyle/>
          <a:p>
            <a:pPr algn="ctr"/>
            <a:r>
              <a:rPr kumimoji="1" lang="ja-JP" altLang="en-US" sz="1400" dirty="0" smtClean="0">
                <a:solidFill>
                  <a:srgbClr val="FF6600"/>
                </a:solidFill>
                <a:effectLst/>
                <a:latin typeface="+mj-ea"/>
                <a:ea typeface="+mj-ea"/>
                <a:cs typeface="ＤＦＰ太丸ゴシック体"/>
              </a:rPr>
              <a:t>ある物理資源を</a:t>
            </a:r>
          </a:p>
          <a:p>
            <a:pPr algn="ctr"/>
            <a:r>
              <a:rPr kumimoji="1" lang="ja-JP" altLang="en-US" sz="1400" dirty="0" smtClean="0">
                <a:solidFill>
                  <a:srgbClr val="FF6600"/>
                </a:solidFill>
                <a:effectLst/>
                <a:latin typeface="+mj-ea"/>
                <a:ea typeface="+mj-ea"/>
                <a:cs typeface="ＤＦＰ太丸ゴシック体"/>
              </a:rPr>
              <a:t>異なる資源に見せかける</a:t>
            </a:r>
            <a:endParaRPr kumimoji="1" lang="en-US" altLang="ja-JP" sz="1400" dirty="0" smtClean="0">
              <a:solidFill>
                <a:srgbClr val="FF6600"/>
              </a:solidFill>
              <a:effectLst/>
              <a:latin typeface="+mj-ea"/>
              <a:ea typeface="+mj-ea"/>
              <a:cs typeface="ＤＦＰ太丸ゴシック体"/>
            </a:endParaRPr>
          </a:p>
        </p:txBody>
      </p:sp>
      <p:sp>
        <p:nvSpPr>
          <p:cNvPr id="2" name="タイトル 1"/>
          <p:cNvSpPr>
            <a:spLocks noGrp="1"/>
          </p:cNvSpPr>
          <p:nvPr>
            <p:ph type="title"/>
          </p:nvPr>
        </p:nvSpPr>
        <p:spPr/>
        <p:txBody>
          <a:bodyPr/>
          <a:lstStyle/>
          <a:p>
            <a:r>
              <a:rPr kumimoji="1" lang="ja-JP" altLang="en-US" dirty="0" smtClean="0">
                <a:effectLst/>
              </a:rPr>
              <a:t>仮想化の</a:t>
            </a:r>
            <a:r>
              <a:rPr kumimoji="1" lang="en-US" altLang="ja-JP" dirty="0" smtClean="0">
                <a:effectLst/>
              </a:rPr>
              <a:t>3</a:t>
            </a:r>
            <a:r>
              <a:rPr kumimoji="1" lang="ja-JP" altLang="en-US" dirty="0" smtClean="0">
                <a:effectLst/>
              </a:rPr>
              <a:t>つのタイプ</a:t>
            </a:r>
            <a:endParaRPr kumimoji="1" lang="ja-JP" altLang="en-US" dirty="0">
              <a:effectLst/>
            </a:endParaRPr>
          </a:p>
        </p:txBody>
      </p:sp>
    </p:spTree>
    <p:extLst>
      <p:ext uri="{BB962C8B-B14F-4D97-AF65-F5344CB8AC3E}">
        <p14:creationId xmlns:p14="http://schemas.microsoft.com/office/powerpoint/2010/main" val="2554382134"/>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仮想化されたシステムの構成</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156</a:t>
            </a:fld>
            <a:endParaRPr kumimoji="1" lang="ja-JP" altLang="en-US"/>
          </a:p>
        </p:txBody>
      </p:sp>
      <p:sp>
        <p:nvSpPr>
          <p:cNvPr id="4" name="正方形/長方形 3"/>
          <p:cNvSpPr/>
          <p:nvPr/>
        </p:nvSpPr>
        <p:spPr>
          <a:xfrm>
            <a:off x="403501" y="2233835"/>
            <a:ext cx="8336997" cy="1169126"/>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403502" y="3817160"/>
            <a:ext cx="8336996" cy="255909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457200" y="5056816"/>
            <a:ext cx="8208121" cy="1319436"/>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p:cNvSpPr txBox="1"/>
          <p:nvPr/>
        </p:nvSpPr>
        <p:spPr>
          <a:xfrm>
            <a:off x="469753" y="5364541"/>
            <a:ext cx="2242922" cy="723275"/>
          </a:xfrm>
          <a:prstGeom prst="rect">
            <a:avLst/>
          </a:prstGeom>
          <a:noFill/>
        </p:spPr>
        <p:txBody>
          <a:bodyPr wrap="none" rtlCol="0">
            <a:spAutoFit/>
          </a:bodyPr>
          <a:lstStyle/>
          <a:p>
            <a:r>
              <a:rPr kumimoji="1" lang="ja-JP" altLang="en-US" sz="2000" b="1" dirty="0" smtClean="0">
                <a:solidFill>
                  <a:schemeClr val="bg1"/>
                </a:solidFill>
                <a:latin typeface="Meiryo" charset="-128"/>
                <a:ea typeface="Meiryo" charset="-128"/>
                <a:cs typeface="Meiryo" charset="-128"/>
              </a:rPr>
              <a:t>物理システム</a:t>
            </a:r>
            <a:endParaRPr kumimoji="1" lang="en-US" altLang="ja-JP" sz="2000" b="1" dirty="0" smtClean="0">
              <a:solidFill>
                <a:schemeClr val="bg1"/>
              </a:solidFill>
              <a:latin typeface="Meiryo" charset="-128"/>
              <a:ea typeface="Meiryo" charset="-128"/>
              <a:cs typeface="Meiryo" charset="-128"/>
            </a:endParaRPr>
          </a:p>
          <a:p>
            <a:pPr marL="171450" indent="-171450">
              <a:buFont typeface="Wingdings" charset="2"/>
              <a:buChar char="Ø"/>
            </a:pPr>
            <a:r>
              <a:rPr lang="ja-JP" altLang="en-US" sz="1050" b="1" dirty="0" smtClean="0">
                <a:solidFill>
                  <a:schemeClr val="bg1"/>
                </a:solidFill>
                <a:latin typeface="Meiryo" charset="-128"/>
                <a:ea typeface="Meiryo" charset="-128"/>
                <a:cs typeface="Meiryo" charset="-128"/>
              </a:rPr>
              <a:t>製品ベース</a:t>
            </a:r>
            <a:r>
              <a:rPr lang="ja-JP" altLang="en-US" sz="1050" dirty="0" smtClean="0">
                <a:solidFill>
                  <a:schemeClr val="bg1"/>
                </a:solidFill>
                <a:latin typeface="Meiryo" charset="-128"/>
                <a:ea typeface="Meiryo" charset="-128"/>
                <a:cs typeface="Meiryo" charset="-128"/>
              </a:rPr>
              <a:t>での調達・運用</a:t>
            </a:r>
            <a:endParaRPr lang="en-US" altLang="ja-JP" sz="1050" dirty="0" smtClean="0">
              <a:solidFill>
                <a:schemeClr val="bg1"/>
              </a:solidFill>
              <a:latin typeface="Meiryo" charset="-128"/>
              <a:ea typeface="Meiryo" charset="-128"/>
              <a:cs typeface="Meiryo" charset="-128"/>
            </a:endParaRPr>
          </a:p>
          <a:p>
            <a:pPr marL="171450" indent="-171450">
              <a:buFont typeface="Wingdings" charset="2"/>
              <a:buChar char="Ø"/>
            </a:pPr>
            <a:r>
              <a:rPr lang="ja-JP" altLang="en-US" sz="1050" dirty="0" smtClean="0">
                <a:solidFill>
                  <a:schemeClr val="bg1"/>
                </a:solidFill>
                <a:latin typeface="Meiryo" charset="-128"/>
                <a:ea typeface="Meiryo" charset="-128"/>
                <a:cs typeface="Meiryo" charset="-128"/>
              </a:rPr>
              <a:t>物理性能・物理構成・物理作業</a:t>
            </a:r>
            <a:endParaRPr lang="en-US" altLang="ja-JP" sz="1050" dirty="0" smtClean="0">
              <a:solidFill>
                <a:schemeClr val="bg1"/>
              </a:solidFill>
              <a:latin typeface="Meiryo" charset="-128"/>
              <a:ea typeface="Meiryo" charset="-128"/>
              <a:cs typeface="Meiryo" charset="-128"/>
            </a:endParaRPr>
          </a:p>
        </p:txBody>
      </p:sp>
      <p:sp>
        <p:nvSpPr>
          <p:cNvPr id="14" name="テキスト ボックス 13"/>
          <p:cNvSpPr txBox="1"/>
          <p:nvPr/>
        </p:nvSpPr>
        <p:spPr>
          <a:xfrm>
            <a:off x="469753" y="4121376"/>
            <a:ext cx="2781531" cy="723275"/>
          </a:xfrm>
          <a:prstGeom prst="rect">
            <a:avLst/>
          </a:prstGeom>
          <a:noFill/>
        </p:spPr>
        <p:txBody>
          <a:bodyPr wrap="none" rtlCol="0">
            <a:spAutoFit/>
          </a:bodyPr>
          <a:lstStyle/>
          <a:p>
            <a:r>
              <a:rPr kumimoji="1" lang="ja-JP" altLang="en-US" sz="2000" b="1" dirty="0" smtClean="0">
                <a:solidFill>
                  <a:schemeClr val="bg1"/>
                </a:solidFill>
                <a:latin typeface="Meiryo" charset="-128"/>
                <a:ea typeface="Meiryo" charset="-128"/>
                <a:cs typeface="Meiryo" charset="-128"/>
              </a:rPr>
              <a:t>仮想システム</a:t>
            </a:r>
            <a:endParaRPr kumimoji="1" lang="en-US" altLang="ja-JP" sz="2000" b="1" dirty="0" smtClean="0">
              <a:solidFill>
                <a:schemeClr val="bg1"/>
              </a:solidFill>
              <a:latin typeface="Meiryo" charset="-128"/>
              <a:ea typeface="Meiryo" charset="-128"/>
              <a:cs typeface="Meiryo" charset="-128"/>
            </a:endParaRPr>
          </a:p>
          <a:p>
            <a:pPr marL="171450" indent="-171450">
              <a:buFont typeface="Wingdings" charset="2"/>
              <a:buChar char="Ø"/>
            </a:pPr>
            <a:r>
              <a:rPr lang="ja-JP" altLang="en-US" sz="1050" b="1" dirty="0" smtClean="0">
                <a:solidFill>
                  <a:schemeClr val="bg1"/>
                </a:solidFill>
                <a:latin typeface="Meiryo" charset="-128"/>
                <a:ea typeface="Meiryo" charset="-128"/>
                <a:cs typeface="Meiryo" charset="-128"/>
              </a:rPr>
              <a:t>実質ベース</a:t>
            </a:r>
            <a:r>
              <a:rPr lang="ja-JP" altLang="en-US" sz="1050" dirty="0" smtClean="0">
                <a:solidFill>
                  <a:schemeClr val="bg1"/>
                </a:solidFill>
                <a:latin typeface="Meiryo" charset="-128"/>
                <a:ea typeface="Meiryo" charset="-128"/>
                <a:cs typeface="Meiryo" charset="-128"/>
              </a:rPr>
              <a:t>での調達・運用</a:t>
            </a:r>
            <a:endParaRPr lang="en-US" altLang="ja-JP" sz="1050" dirty="0" smtClean="0">
              <a:solidFill>
                <a:schemeClr val="bg1"/>
              </a:solidFill>
              <a:latin typeface="Meiryo" charset="-128"/>
              <a:ea typeface="Meiryo" charset="-128"/>
              <a:cs typeface="Meiryo" charset="-128"/>
            </a:endParaRPr>
          </a:p>
          <a:p>
            <a:pPr marL="171450" indent="-171450">
              <a:buFont typeface="Wingdings" charset="2"/>
              <a:buChar char="Ø"/>
            </a:pPr>
            <a:r>
              <a:rPr lang="ja-JP" altLang="en-US" sz="1050" dirty="0" smtClean="0">
                <a:solidFill>
                  <a:schemeClr val="bg1"/>
                </a:solidFill>
                <a:latin typeface="Meiryo" charset="-128"/>
                <a:ea typeface="Meiryo" charset="-128"/>
                <a:cs typeface="Meiryo" charset="-128"/>
              </a:rPr>
              <a:t>実質性能・実質構成・ソフトウェア設定</a:t>
            </a:r>
            <a:endParaRPr lang="en-US" altLang="ja-JP" sz="1050" dirty="0" smtClean="0">
              <a:solidFill>
                <a:schemeClr val="bg1"/>
              </a:solidFill>
              <a:latin typeface="Meiryo" charset="-128"/>
              <a:ea typeface="Meiryo" charset="-128"/>
              <a:cs typeface="Meiryo" charset="-128"/>
            </a:endParaRPr>
          </a:p>
        </p:txBody>
      </p:sp>
      <p:sp>
        <p:nvSpPr>
          <p:cNvPr id="16" name="正方形/長方形 15"/>
          <p:cNvSpPr/>
          <p:nvPr/>
        </p:nvSpPr>
        <p:spPr>
          <a:xfrm>
            <a:off x="3380271" y="3935126"/>
            <a:ext cx="1696134" cy="2362711"/>
          </a:xfrm>
          <a:prstGeom prst="rect">
            <a:avLst/>
          </a:prstGeom>
          <a:solidFill>
            <a:schemeClr val="accent5">
              <a:lumMod val="60000"/>
              <a:lumOff val="40000"/>
              <a:alpha val="5058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正方形/長方形 16"/>
          <p:cNvSpPr/>
          <p:nvPr/>
        </p:nvSpPr>
        <p:spPr>
          <a:xfrm>
            <a:off x="5119780" y="3927622"/>
            <a:ext cx="1696134" cy="2362711"/>
          </a:xfrm>
          <a:prstGeom prst="rect">
            <a:avLst/>
          </a:prstGeom>
          <a:solidFill>
            <a:schemeClr val="accent5">
              <a:lumMod val="60000"/>
              <a:lumOff val="40000"/>
              <a:alpha val="5058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p:cNvSpPr/>
          <p:nvPr/>
        </p:nvSpPr>
        <p:spPr>
          <a:xfrm>
            <a:off x="6854107" y="3927623"/>
            <a:ext cx="1696134" cy="2362711"/>
          </a:xfrm>
          <a:prstGeom prst="rect">
            <a:avLst/>
          </a:prstGeom>
          <a:solidFill>
            <a:schemeClr val="accent5">
              <a:lumMod val="60000"/>
              <a:lumOff val="40000"/>
              <a:alpha val="5058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2" name="図形グループ 11"/>
          <p:cNvGrpSpPr/>
          <p:nvPr/>
        </p:nvGrpSpPr>
        <p:grpSpPr>
          <a:xfrm>
            <a:off x="5494292" y="5324490"/>
            <a:ext cx="979715" cy="567186"/>
            <a:chOff x="4934940" y="5432941"/>
            <a:chExt cx="979715" cy="567186"/>
          </a:xfrm>
        </p:grpSpPr>
        <p:pic>
          <p:nvPicPr>
            <p:cNvPr id="7" name="図 6" descr="hdd.jpg"/>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934940" y="5432941"/>
              <a:ext cx="581318" cy="567186"/>
            </a:xfrm>
            <a:prstGeom prst="rect">
              <a:avLst/>
            </a:prstGeom>
          </p:spPr>
        </p:pic>
        <p:pic>
          <p:nvPicPr>
            <p:cNvPr id="8" name="図 7" descr="hdd.jpg"/>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134138" y="5432941"/>
              <a:ext cx="581318" cy="567186"/>
            </a:xfrm>
            <a:prstGeom prst="rect">
              <a:avLst/>
            </a:prstGeom>
          </p:spPr>
        </p:pic>
        <p:pic>
          <p:nvPicPr>
            <p:cNvPr id="9" name="図 8" descr="hdd.jpg"/>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33337" y="5432941"/>
              <a:ext cx="581318" cy="567186"/>
            </a:xfrm>
            <a:prstGeom prst="rect">
              <a:avLst/>
            </a:prstGeom>
          </p:spPr>
        </p:pic>
      </p:grpSp>
      <p:pic>
        <p:nvPicPr>
          <p:cNvPr id="10" name="図 9"/>
          <p:cNvPicPr>
            <a:picLocks noChangeAspect="1"/>
          </p:cNvPicPr>
          <p:nvPr/>
        </p:nvPicPr>
        <p:blipFill>
          <a:blip r:embed="rId3">
            <a:clrChange>
              <a:clrFrom>
                <a:srgbClr val="FFFFFF"/>
              </a:clrFrom>
              <a:clrTo>
                <a:srgbClr val="FFFFFF">
                  <a:alpha val="0"/>
                </a:srgbClr>
              </a:clrTo>
            </a:clrChange>
          </a:blip>
          <a:stretch>
            <a:fillRect/>
          </a:stretch>
        </p:blipFill>
        <p:spPr>
          <a:xfrm>
            <a:off x="7275897" y="5216188"/>
            <a:ext cx="890908" cy="783790"/>
          </a:xfrm>
          <a:prstGeom prst="rect">
            <a:avLst/>
          </a:prstGeom>
        </p:spPr>
      </p:pic>
      <p:pic>
        <p:nvPicPr>
          <p:cNvPr id="11" name="図 10"/>
          <p:cNvPicPr>
            <a:picLocks noChangeAspect="1"/>
          </p:cNvPicPr>
          <p:nvPr/>
        </p:nvPicPr>
        <p:blipFill>
          <a:blip r:embed="rId4">
            <a:clrChange>
              <a:clrFrom>
                <a:srgbClr val="FEFEFE"/>
              </a:clrFrom>
              <a:clrTo>
                <a:srgbClr val="FEFEFE">
                  <a:alpha val="0"/>
                </a:srgbClr>
              </a:clrTo>
            </a:clrChange>
          </a:blip>
          <a:stretch>
            <a:fillRect/>
          </a:stretch>
        </p:blipFill>
        <p:spPr>
          <a:xfrm>
            <a:off x="3835509" y="5248685"/>
            <a:ext cx="831514" cy="728961"/>
          </a:xfrm>
          <a:prstGeom prst="rect">
            <a:avLst/>
          </a:prstGeom>
        </p:spPr>
      </p:pic>
      <p:sp>
        <p:nvSpPr>
          <p:cNvPr id="19" name="テキスト ボックス 18"/>
          <p:cNvSpPr txBox="1"/>
          <p:nvPr/>
        </p:nvSpPr>
        <p:spPr>
          <a:xfrm>
            <a:off x="3799861" y="6001897"/>
            <a:ext cx="902811"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サーバー</a:t>
            </a:r>
            <a:endParaRPr kumimoji="1" lang="ja-JP" altLang="en-US" sz="1400" dirty="0">
              <a:solidFill>
                <a:schemeClr val="bg1"/>
              </a:solidFill>
              <a:latin typeface="Meiryo" charset="-128"/>
              <a:ea typeface="Meiryo" charset="-128"/>
              <a:cs typeface="Meiryo" charset="-128"/>
            </a:endParaRPr>
          </a:p>
        </p:txBody>
      </p:sp>
      <p:sp>
        <p:nvSpPr>
          <p:cNvPr id="20" name="テキスト ボックス 19"/>
          <p:cNvSpPr txBox="1"/>
          <p:nvPr/>
        </p:nvSpPr>
        <p:spPr>
          <a:xfrm>
            <a:off x="5444371" y="6000411"/>
            <a:ext cx="1082349" cy="307777"/>
          </a:xfrm>
          <a:prstGeom prst="rect">
            <a:avLst/>
          </a:prstGeom>
          <a:noFill/>
        </p:spPr>
        <p:txBody>
          <a:bodyPr wrap="none" rtlCol="0">
            <a:spAutoFit/>
          </a:bodyPr>
          <a:lstStyle/>
          <a:p>
            <a:pPr algn="ctr"/>
            <a:r>
              <a:rPr kumimoji="1" lang="ja-JP" altLang="en-US" sz="1400" smtClean="0">
                <a:solidFill>
                  <a:schemeClr val="bg1"/>
                </a:solidFill>
                <a:latin typeface="Meiryo" charset="-128"/>
                <a:ea typeface="Meiryo" charset="-128"/>
                <a:cs typeface="Meiryo" charset="-128"/>
              </a:rPr>
              <a:t>ストレージ</a:t>
            </a:r>
            <a:endParaRPr kumimoji="1" lang="ja-JP" altLang="en-US" sz="1400" dirty="0">
              <a:solidFill>
                <a:schemeClr val="bg1"/>
              </a:solidFill>
              <a:latin typeface="Meiryo" charset="-128"/>
              <a:ea typeface="Meiryo" charset="-128"/>
              <a:cs typeface="Meiryo" charset="-128"/>
            </a:endParaRPr>
          </a:p>
        </p:txBody>
      </p:sp>
      <p:sp>
        <p:nvSpPr>
          <p:cNvPr id="21" name="テキスト ボックス 20"/>
          <p:cNvSpPr txBox="1"/>
          <p:nvPr/>
        </p:nvSpPr>
        <p:spPr>
          <a:xfrm>
            <a:off x="7090408" y="5999978"/>
            <a:ext cx="1261885"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ネットワーク</a:t>
            </a:r>
            <a:endParaRPr kumimoji="1" lang="ja-JP" altLang="en-US" sz="1400" dirty="0">
              <a:solidFill>
                <a:schemeClr val="bg1"/>
              </a:solidFill>
              <a:latin typeface="Meiryo" charset="-128"/>
              <a:ea typeface="Meiryo" charset="-128"/>
              <a:cs typeface="Meiryo" charset="-128"/>
            </a:endParaRPr>
          </a:p>
        </p:txBody>
      </p:sp>
      <p:sp>
        <p:nvSpPr>
          <p:cNvPr id="22" name="正方形/長方形 21"/>
          <p:cNvSpPr/>
          <p:nvPr/>
        </p:nvSpPr>
        <p:spPr>
          <a:xfrm>
            <a:off x="3743779" y="4654068"/>
            <a:ext cx="1006192" cy="271339"/>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Meiryo" charset="-128"/>
                <a:ea typeface="Meiryo" charset="-128"/>
                <a:cs typeface="Meiryo" charset="-128"/>
              </a:rPr>
              <a:t>メモリ容量</a:t>
            </a:r>
            <a:endParaRPr kumimoji="1" lang="ja-JP" altLang="en-US" sz="1050" dirty="0">
              <a:solidFill>
                <a:srgbClr val="FFFFFF"/>
              </a:solidFill>
              <a:latin typeface="Meiryo" charset="-128"/>
              <a:ea typeface="Meiryo" charset="-128"/>
              <a:cs typeface="Meiryo" charset="-128"/>
            </a:endParaRPr>
          </a:p>
        </p:txBody>
      </p:sp>
      <p:sp>
        <p:nvSpPr>
          <p:cNvPr id="23" name="正方形/長方形 22"/>
          <p:cNvSpPr/>
          <p:nvPr/>
        </p:nvSpPr>
        <p:spPr>
          <a:xfrm>
            <a:off x="3743779" y="4324473"/>
            <a:ext cx="1006192" cy="271339"/>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50" dirty="0" smtClean="0">
                <a:solidFill>
                  <a:srgbClr val="FFFFFF"/>
                </a:solidFill>
                <a:latin typeface="Meiryo" charset="-128"/>
                <a:ea typeface="Meiryo" charset="-128"/>
                <a:cs typeface="Meiryo" charset="-128"/>
              </a:rPr>
              <a:t>CPU</a:t>
            </a:r>
            <a:r>
              <a:rPr kumimoji="1" lang="ja-JP" altLang="en-US" sz="1050" dirty="0" smtClean="0">
                <a:solidFill>
                  <a:srgbClr val="FFFFFF"/>
                </a:solidFill>
                <a:latin typeface="Meiryo" charset="-128"/>
                <a:ea typeface="Meiryo" charset="-128"/>
                <a:cs typeface="Meiryo" charset="-128"/>
              </a:rPr>
              <a:t>性能</a:t>
            </a:r>
            <a:endParaRPr kumimoji="1" lang="ja-JP" altLang="en-US" sz="1050" dirty="0">
              <a:solidFill>
                <a:srgbClr val="FFFFFF"/>
              </a:solidFill>
              <a:latin typeface="Meiryo" charset="-128"/>
              <a:ea typeface="Meiryo" charset="-128"/>
              <a:cs typeface="Meiryo" charset="-128"/>
            </a:endParaRPr>
          </a:p>
        </p:txBody>
      </p:sp>
      <p:sp>
        <p:nvSpPr>
          <p:cNvPr id="25" name="正方形/長方形 24"/>
          <p:cNvSpPr/>
          <p:nvPr/>
        </p:nvSpPr>
        <p:spPr>
          <a:xfrm>
            <a:off x="5488427" y="4483013"/>
            <a:ext cx="1006192" cy="271339"/>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Meiryo" charset="-128"/>
                <a:ea typeface="Meiryo" charset="-128"/>
                <a:cs typeface="Meiryo" charset="-128"/>
              </a:rPr>
              <a:t>ディスク容量</a:t>
            </a:r>
            <a:endParaRPr kumimoji="1" lang="ja-JP" altLang="en-US" sz="1050" dirty="0">
              <a:solidFill>
                <a:srgbClr val="FFFFFF"/>
              </a:solidFill>
              <a:latin typeface="Meiryo" charset="-128"/>
              <a:ea typeface="Meiryo" charset="-128"/>
              <a:cs typeface="Meiryo" charset="-128"/>
            </a:endParaRPr>
          </a:p>
        </p:txBody>
      </p:sp>
      <p:sp>
        <p:nvSpPr>
          <p:cNvPr id="26" name="正方形/長方形 25"/>
          <p:cNvSpPr/>
          <p:nvPr/>
        </p:nvSpPr>
        <p:spPr>
          <a:xfrm>
            <a:off x="7225890" y="4321668"/>
            <a:ext cx="1006192" cy="271339"/>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Meiryo" charset="-128"/>
                <a:ea typeface="Meiryo" charset="-128"/>
                <a:cs typeface="Meiryo" charset="-128"/>
              </a:rPr>
              <a:t>ネットワーク機能</a:t>
            </a:r>
            <a:endParaRPr kumimoji="1" lang="ja-JP" altLang="en-US" sz="800" dirty="0">
              <a:solidFill>
                <a:srgbClr val="FFFFFF"/>
              </a:solidFill>
              <a:latin typeface="Meiryo" charset="-128"/>
              <a:ea typeface="Meiryo" charset="-128"/>
              <a:cs typeface="Meiryo" charset="-128"/>
            </a:endParaRPr>
          </a:p>
        </p:txBody>
      </p:sp>
      <p:sp>
        <p:nvSpPr>
          <p:cNvPr id="27" name="正方形/長方形 26"/>
          <p:cNvSpPr/>
          <p:nvPr/>
        </p:nvSpPr>
        <p:spPr>
          <a:xfrm>
            <a:off x="7218254" y="4654068"/>
            <a:ext cx="1006192" cy="271339"/>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ネットワーク接続</a:t>
            </a:r>
            <a:endParaRPr kumimoji="1" lang="ja-JP" altLang="en-US" sz="800" dirty="0">
              <a:solidFill>
                <a:srgbClr val="FFFFFF"/>
              </a:solidFill>
              <a:latin typeface="Meiryo" charset="-128"/>
              <a:ea typeface="Meiryo" charset="-128"/>
              <a:cs typeface="Meiryo" charset="-128"/>
            </a:endParaRPr>
          </a:p>
        </p:txBody>
      </p:sp>
      <p:sp>
        <p:nvSpPr>
          <p:cNvPr id="28" name="テキスト ボックス 27"/>
          <p:cNvSpPr txBox="1"/>
          <p:nvPr/>
        </p:nvSpPr>
        <p:spPr>
          <a:xfrm>
            <a:off x="3380271" y="3934124"/>
            <a:ext cx="1701316" cy="307777"/>
          </a:xfrm>
          <a:prstGeom prst="rect">
            <a:avLst/>
          </a:prstGeom>
          <a:noFill/>
        </p:spPr>
        <p:txBody>
          <a:bodyPr wrap="square" rtlCol="0">
            <a:spAutoFit/>
          </a:bodyPr>
          <a:lstStyle/>
          <a:p>
            <a:pPr algn="ctr"/>
            <a:r>
              <a:rPr kumimoji="1" lang="ja-JP" altLang="en-US" sz="1400" dirty="0" smtClean="0">
                <a:solidFill>
                  <a:schemeClr val="bg1"/>
                </a:solidFill>
                <a:latin typeface="Meiryo" charset="-128"/>
                <a:ea typeface="Meiryo" charset="-128"/>
                <a:cs typeface="Meiryo" charset="-128"/>
              </a:rPr>
              <a:t>仮想サーバー</a:t>
            </a:r>
            <a:endParaRPr kumimoji="1" lang="ja-JP" altLang="en-US" sz="1400" dirty="0">
              <a:solidFill>
                <a:schemeClr val="bg1"/>
              </a:solidFill>
              <a:latin typeface="Meiryo" charset="-128"/>
              <a:ea typeface="Meiryo" charset="-128"/>
              <a:cs typeface="Meiryo" charset="-128"/>
            </a:endParaRPr>
          </a:p>
        </p:txBody>
      </p:sp>
      <p:sp>
        <p:nvSpPr>
          <p:cNvPr id="29" name="テキスト ボックス 28"/>
          <p:cNvSpPr txBox="1"/>
          <p:nvPr/>
        </p:nvSpPr>
        <p:spPr>
          <a:xfrm>
            <a:off x="5114598" y="3932638"/>
            <a:ext cx="1696740" cy="307777"/>
          </a:xfrm>
          <a:prstGeom prst="rect">
            <a:avLst/>
          </a:prstGeom>
          <a:noFill/>
        </p:spPr>
        <p:txBody>
          <a:bodyPr wrap="square" rtlCol="0">
            <a:spAutoFit/>
          </a:bodyPr>
          <a:lstStyle/>
          <a:p>
            <a:pPr algn="ctr"/>
            <a:r>
              <a:rPr kumimoji="1" lang="ja-JP" altLang="en-US" sz="1400" dirty="0" smtClean="0">
                <a:solidFill>
                  <a:schemeClr val="bg1"/>
                </a:solidFill>
                <a:latin typeface="Meiryo" charset="-128"/>
                <a:ea typeface="Meiryo" charset="-128"/>
                <a:cs typeface="Meiryo" charset="-128"/>
              </a:rPr>
              <a:t>仮想ストレージ</a:t>
            </a:r>
            <a:endParaRPr kumimoji="1" lang="ja-JP" altLang="en-US" sz="1400" dirty="0">
              <a:solidFill>
                <a:schemeClr val="bg1"/>
              </a:solidFill>
              <a:latin typeface="Meiryo" charset="-128"/>
              <a:ea typeface="Meiryo" charset="-128"/>
              <a:cs typeface="Meiryo" charset="-128"/>
            </a:endParaRPr>
          </a:p>
        </p:txBody>
      </p:sp>
      <p:sp>
        <p:nvSpPr>
          <p:cNvPr id="30" name="テキスト ボックス 29"/>
          <p:cNvSpPr txBox="1"/>
          <p:nvPr/>
        </p:nvSpPr>
        <p:spPr>
          <a:xfrm>
            <a:off x="6910873" y="3932205"/>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仮想ネットワーク</a:t>
            </a:r>
            <a:endParaRPr kumimoji="1" lang="ja-JP" altLang="en-US" sz="1400" dirty="0">
              <a:solidFill>
                <a:schemeClr val="bg1"/>
              </a:solidFill>
              <a:latin typeface="Meiryo" charset="-128"/>
              <a:ea typeface="Meiryo" charset="-128"/>
              <a:cs typeface="Meiryo" charset="-128"/>
            </a:endParaRPr>
          </a:p>
        </p:txBody>
      </p:sp>
      <p:sp>
        <p:nvSpPr>
          <p:cNvPr id="31" name="テキスト ボックス 30"/>
          <p:cNvSpPr txBox="1"/>
          <p:nvPr/>
        </p:nvSpPr>
        <p:spPr>
          <a:xfrm>
            <a:off x="469753" y="2455774"/>
            <a:ext cx="2781531" cy="723275"/>
          </a:xfrm>
          <a:prstGeom prst="rect">
            <a:avLst/>
          </a:prstGeom>
          <a:noFill/>
        </p:spPr>
        <p:txBody>
          <a:bodyPr wrap="none" rtlCol="0">
            <a:spAutoFit/>
          </a:bodyPr>
          <a:lstStyle/>
          <a:p>
            <a:r>
              <a:rPr kumimoji="1" lang="ja-JP" altLang="en-US" sz="2000" b="1" dirty="0" smtClean="0">
                <a:solidFill>
                  <a:schemeClr val="bg1"/>
                </a:solidFill>
                <a:latin typeface="Meiryo" charset="-128"/>
                <a:ea typeface="Meiryo" charset="-128"/>
                <a:cs typeface="Meiryo" charset="-128"/>
              </a:rPr>
              <a:t>オーケストレーション</a:t>
            </a:r>
            <a:endParaRPr kumimoji="1" lang="en-US" altLang="ja-JP" sz="2000" b="1" dirty="0" smtClean="0">
              <a:solidFill>
                <a:schemeClr val="bg1"/>
              </a:solidFill>
              <a:latin typeface="Meiryo" charset="-128"/>
              <a:ea typeface="Meiryo" charset="-128"/>
              <a:cs typeface="Meiryo" charset="-128"/>
            </a:endParaRPr>
          </a:p>
          <a:p>
            <a:pPr marL="171450" indent="-171450">
              <a:buFont typeface="Wingdings" charset="2"/>
              <a:buChar char="Ø"/>
            </a:pPr>
            <a:r>
              <a:rPr lang="ja-JP" altLang="en-US" sz="1050" b="1" dirty="0" smtClean="0">
                <a:solidFill>
                  <a:schemeClr val="bg1"/>
                </a:solidFill>
                <a:latin typeface="Meiryo" charset="-128"/>
                <a:ea typeface="Meiryo" charset="-128"/>
                <a:cs typeface="Meiryo" charset="-128"/>
              </a:rPr>
              <a:t>ポリシーベース</a:t>
            </a:r>
            <a:r>
              <a:rPr lang="ja-JP" altLang="en-US" sz="1050" dirty="0" smtClean="0">
                <a:solidFill>
                  <a:schemeClr val="bg1"/>
                </a:solidFill>
                <a:latin typeface="Meiryo" charset="-128"/>
                <a:ea typeface="Meiryo" charset="-128"/>
                <a:cs typeface="Meiryo" charset="-128"/>
              </a:rPr>
              <a:t>での調達・運用</a:t>
            </a:r>
            <a:endParaRPr lang="en-US" altLang="ja-JP" sz="1050" dirty="0" smtClean="0">
              <a:solidFill>
                <a:schemeClr val="bg1"/>
              </a:solidFill>
              <a:latin typeface="Meiryo" charset="-128"/>
              <a:ea typeface="Meiryo" charset="-128"/>
              <a:cs typeface="Meiryo" charset="-128"/>
            </a:endParaRPr>
          </a:p>
          <a:p>
            <a:pPr marL="171450" indent="-171450">
              <a:buFont typeface="Wingdings" charset="2"/>
              <a:buChar char="Ø"/>
            </a:pPr>
            <a:r>
              <a:rPr lang="ja-JP" altLang="en-US" sz="1050" dirty="0" smtClean="0">
                <a:solidFill>
                  <a:schemeClr val="bg1"/>
                </a:solidFill>
                <a:latin typeface="Meiryo" charset="-128"/>
                <a:ea typeface="Meiryo" charset="-128"/>
                <a:cs typeface="Meiryo" charset="-128"/>
              </a:rPr>
              <a:t>規則・条件・基準による設定</a:t>
            </a:r>
            <a:endParaRPr lang="en-US" altLang="ja-JP" sz="1050" dirty="0" smtClean="0">
              <a:solidFill>
                <a:schemeClr val="bg1"/>
              </a:solidFill>
              <a:latin typeface="Meiryo" charset="-128"/>
              <a:ea typeface="Meiryo" charset="-128"/>
              <a:cs typeface="Meiryo" charset="-128"/>
            </a:endParaRPr>
          </a:p>
        </p:txBody>
      </p:sp>
      <p:sp>
        <p:nvSpPr>
          <p:cNvPr id="32" name="正方形/長方形 31"/>
          <p:cNvSpPr/>
          <p:nvPr/>
        </p:nvSpPr>
        <p:spPr>
          <a:xfrm>
            <a:off x="3380271" y="2339572"/>
            <a:ext cx="1696134" cy="990236"/>
          </a:xfrm>
          <a:prstGeom prst="rect">
            <a:avLst/>
          </a:prstGeom>
          <a:solidFill>
            <a:schemeClr val="accent3">
              <a:lumMod val="60000"/>
              <a:lumOff val="40000"/>
              <a:alpha val="5058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正方形/長方形 32"/>
          <p:cNvSpPr/>
          <p:nvPr/>
        </p:nvSpPr>
        <p:spPr>
          <a:xfrm>
            <a:off x="3743779" y="2649535"/>
            <a:ext cx="423185" cy="271339"/>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50" dirty="0">
              <a:solidFill>
                <a:srgbClr val="FFFFFF"/>
              </a:solidFill>
              <a:latin typeface="Meiryo" charset="-128"/>
              <a:ea typeface="Meiryo" charset="-128"/>
              <a:cs typeface="Meiryo" charset="-128"/>
            </a:endParaRPr>
          </a:p>
        </p:txBody>
      </p:sp>
      <p:sp>
        <p:nvSpPr>
          <p:cNvPr id="34" name="正方形/長方形 33"/>
          <p:cNvSpPr/>
          <p:nvPr/>
        </p:nvSpPr>
        <p:spPr>
          <a:xfrm>
            <a:off x="4297505" y="2649534"/>
            <a:ext cx="469246" cy="271339"/>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50" dirty="0">
              <a:solidFill>
                <a:srgbClr val="FFFFFF"/>
              </a:solidFill>
              <a:latin typeface="Meiryo" charset="-128"/>
              <a:ea typeface="Meiryo" charset="-128"/>
              <a:cs typeface="Meiryo" charset="-128"/>
            </a:endParaRPr>
          </a:p>
        </p:txBody>
      </p:sp>
      <p:sp>
        <p:nvSpPr>
          <p:cNvPr id="35" name="正方形/長方形 34"/>
          <p:cNvSpPr/>
          <p:nvPr/>
        </p:nvSpPr>
        <p:spPr>
          <a:xfrm>
            <a:off x="3743779" y="2978728"/>
            <a:ext cx="1022971" cy="271339"/>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charset="-128"/>
              <a:ea typeface="Meiryo" charset="-128"/>
              <a:cs typeface="Meiryo" charset="-128"/>
            </a:endParaRPr>
          </a:p>
        </p:txBody>
      </p:sp>
      <p:sp>
        <p:nvSpPr>
          <p:cNvPr id="36" name="フローチャート: カード 35"/>
          <p:cNvSpPr/>
          <p:nvPr/>
        </p:nvSpPr>
        <p:spPr>
          <a:xfrm>
            <a:off x="4336304" y="2212818"/>
            <a:ext cx="722106" cy="550448"/>
          </a:xfrm>
          <a:prstGeom prst="flowChartPunchedCard">
            <a:avLst/>
          </a:prstGeom>
          <a:solidFill>
            <a:srgbClr val="E46C0A">
              <a:alpha val="7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kumimoji="1" lang="ja-JP" altLang="en-US" sz="600" dirty="0">
              <a:solidFill>
                <a:srgbClr val="FFFFFF"/>
              </a:solidFill>
              <a:latin typeface="Meiryo" charset="-128"/>
              <a:ea typeface="Meiryo" charset="-128"/>
              <a:cs typeface="Meiryo" charset="-128"/>
            </a:endParaRPr>
          </a:p>
        </p:txBody>
      </p:sp>
      <p:sp>
        <p:nvSpPr>
          <p:cNvPr id="37" name="正方形/長方形 36"/>
          <p:cNvSpPr/>
          <p:nvPr/>
        </p:nvSpPr>
        <p:spPr>
          <a:xfrm>
            <a:off x="4336304" y="2262835"/>
            <a:ext cx="867162" cy="507831"/>
          </a:xfrm>
          <a:prstGeom prst="rect">
            <a:avLst/>
          </a:prstGeom>
        </p:spPr>
        <p:txBody>
          <a:bodyPr wrap="square">
            <a:spAutoFit/>
          </a:bodyPr>
          <a:lstStyle/>
          <a:p>
            <a:r>
              <a:rPr lang="ja-JP" altLang="en-US" sz="900" b="1" dirty="0">
                <a:solidFill>
                  <a:srgbClr val="FFFFFF"/>
                </a:solidFill>
                <a:latin typeface="Meiryo" charset="-128"/>
                <a:ea typeface="Meiryo" charset="-128"/>
                <a:cs typeface="Meiryo" charset="-128"/>
              </a:rPr>
              <a:t>ポリシー</a:t>
            </a:r>
            <a:endParaRPr lang="en-US" altLang="ja-JP" sz="900" b="1" dirty="0">
              <a:solidFill>
                <a:srgbClr val="FFFFFF"/>
              </a:solidFill>
              <a:latin typeface="Meiryo" charset="-128"/>
              <a:ea typeface="Meiryo" charset="-128"/>
              <a:cs typeface="Meiryo" charset="-128"/>
            </a:endParaRPr>
          </a:p>
          <a:p>
            <a:pPr marL="90488" indent="-90488">
              <a:buFont typeface="Arial" charset="0"/>
              <a:buChar char="•"/>
            </a:pPr>
            <a:r>
              <a:rPr lang="ja-JP" altLang="en-US" sz="600" dirty="0">
                <a:solidFill>
                  <a:srgbClr val="FFFFFF"/>
                </a:solidFill>
                <a:latin typeface="Meiryo" charset="-128"/>
                <a:ea typeface="Meiryo" charset="-128"/>
                <a:cs typeface="Meiryo" charset="-128"/>
              </a:rPr>
              <a:t>処理能力</a:t>
            </a:r>
            <a:endParaRPr lang="en-US" altLang="ja-JP" sz="600" dirty="0">
              <a:solidFill>
                <a:srgbClr val="FFFFFF"/>
              </a:solidFill>
              <a:latin typeface="Meiryo" charset="-128"/>
              <a:ea typeface="Meiryo" charset="-128"/>
              <a:cs typeface="Meiryo" charset="-128"/>
            </a:endParaRPr>
          </a:p>
          <a:p>
            <a:pPr marL="90488" indent="-90488">
              <a:buFont typeface="Arial" charset="0"/>
              <a:buChar char="•"/>
            </a:pPr>
            <a:r>
              <a:rPr lang="ja-JP" altLang="en-US" sz="600" dirty="0">
                <a:solidFill>
                  <a:srgbClr val="FFFFFF"/>
                </a:solidFill>
                <a:latin typeface="Meiryo" charset="-128"/>
                <a:ea typeface="Meiryo" charset="-128"/>
                <a:cs typeface="Meiryo" charset="-128"/>
              </a:rPr>
              <a:t>対障害性能</a:t>
            </a:r>
            <a:endParaRPr lang="en-US" altLang="ja-JP" sz="600" dirty="0">
              <a:solidFill>
                <a:srgbClr val="FFFFFF"/>
              </a:solidFill>
              <a:latin typeface="Meiryo" charset="-128"/>
              <a:ea typeface="Meiryo" charset="-128"/>
              <a:cs typeface="Meiryo" charset="-128"/>
            </a:endParaRPr>
          </a:p>
          <a:p>
            <a:pPr marL="90488" indent="-90488">
              <a:buFont typeface="Arial" charset="0"/>
              <a:buChar char="•"/>
            </a:pPr>
            <a:r>
              <a:rPr lang="ja-JP" altLang="en-US" sz="600" dirty="0">
                <a:solidFill>
                  <a:srgbClr val="FFFFFF"/>
                </a:solidFill>
                <a:latin typeface="Meiryo" charset="-128"/>
                <a:ea typeface="Meiryo" charset="-128"/>
                <a:cs typeface="Meiryo" charset="-128"/>
              </a:rPr>
              <a:t>セキュリティ</a:t>
            </a:r>
          </a:p>
        </p:txBody>
      </p:sp>
      <p:sp>
        <p:nvSpPr>
          <p:cNvPr id="38" name="テキスト ボックス 37"/>
          <p:cNvSpPr txBox="1"/>
          <p:nvPr/>
        </p:nvSpPr>
        <p:spPr>
          <a:xfrm>
            <a:off x="3380271" y="2345057"/>
            <a:ext cx="1085590" cy="400110"/>
          </a:xfrm>
          <a:prstGeom prst="rect">
            <a:avLst/>
          </a:prstGeom>
          <a:noFill/>
        </p:spPr>
        <p:txBody>
          <a:bodyPr wrap="square" rtlCol="0">
            <a:spAutoFit/>
          </a:bodyPr>
          <a:lstStyle/>
          <a:p>
            <a:r>
              <a:rPr kumimoji="1" lang="ja-JP" altLang="en-US" sz="1000" dirty="0" smtClean="0">
                <a:solidFill>
                  <a:schemeClr val="bg1"/>
                </a:solidFill>
                <a:latin typeface="Meiryo" charset="-128"/>
                <a:ea typeface="Meiryo" charset="-128"/>
                <a:cs typeface="Meiryo" charset="-128"/>
              </a:rPr>
              <a:t>システム構成</a:t>
            </a:r>
            <a:endParaRPr kumimoji="1" lang="en-US" altLang="ja-JP" sz="1000" dirty="0" smtClean="0">
              <a:solidFill>
                <a:schemeClr val="bg1"/>
              </a:solidFill>
              <a:latin typeface="Meiryo" charset="-128"/>
              <a:ea typeface="Meiryo" charset="-128"/>
              <a:cs typeface="Meiryo" charset="-128"/>
            </a:endParaRPr>
          </a:p>
          <a:p>
            <a:r>
              <a:rPr kumimoji="1" lang="en-US" altLang="ja-JP" sz="1000" dirty="0" smtClean="0">
                <a:solidFill>
                  <a:schemeClr val="bg1"/>
                </a:solidFill>
                <a:latin typeface="Meiryo" charset="-128"/>
                <a:ea typeface="Meiryo" charset="-128"/>
                <a:cs typeface="Meiryo" charset="-128"/>
              </a:rPr>
              <a:t>01</a:t>
            </a:r>
            <a:endParaRPr kumimoji="1" lang="ja-JP" altLang="en-US" sz="1000" dirty="0">
              <a:solidFill>
                <a:schemeClr val="bg1"/>
              </a:solidFill>
              <a:latin typeface="Meiryo" charset="-128"/>
              <a:ea typeface="Meiryo" charset="-128"/>
              <a:cs typeface="Meiryo" charset="-128"/>
            </a:endParaRPr>
          </a:p>
        </p:txBody>
      </p:sp>
      <p:sp>
        <p:nvSpPr>
          <p:cNvPr id="39" name="正方形/長方形 38"/>
          <p:cNvSpPr/>
          <p:nvPr/>
        </p:nvSpPr>
        <p:spPr>
          <a:xfrm>
            <a:off x="5115204" y="2333565"/>
            <a:ext cx="1696134" cy="990236"/>
          </a:xfrm>
          <a:prstGeom prst="rect">
            <a:avLst/>
          </a:prstGeom>
          <a:solidFill>
            <a:schemeClr val="accent3">
              <a:lumMod val="60000"/>
              <a:lumOff val="40000"/>
              <a:alpha val="5058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p:cNvSpPr/>
          <p:nvPr/>
        </p:nvSpPr>
        <p:spPr>
          <a:xfrm>
            <a:off x="5478712" y="2643528"/>
            <a:ext cx="423185" cy="271339"/>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50" dirty="0">
              <a:solidFill>
                <a:srgbClr val="FFFFFF"/>
              </a:solidFill>
              <a:latin typeface="Meiryo" charset="-128"/>
              <a:ea typeface="Meiryo" charset="-128"/>
              <a:cs typeface="Meiryo" charset="-128"/>
            </a:endParaRPr>
          </a:p>
        </p:txBody>
      </p:sp>
      <p:sp>
        <p:nvSpPr>
          <p:cNvPr id="41" name="正方形/長方形 40"/>
          <p:cNvSpPr/>
          <p:nvPr/>
        </p:nvSpPr>
        <p:spPr>
          <a:xfrm>
            <a:off x="6032438" y="2643527"/>
            <a:ext cx="469246" cy="271339"/>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50" dirty="0">
              <a:solidFill>
                <a:srgbClr val="FFFFFF"/>
              </a:solidFill>
              <a:latin typeface="Meiryo" charset="-128"/>
              <a:ea typeface="Meiryo" charset="-128"/>
              <a:cs typeface="Meiryo" charset="-128"/>
            </a:endParaRPr>
          </a:p>
        </p:txBody>
      </p:sp>
      <p:sp>
        <p:nvSpPr>
          <p:cNvPr id="42" name="正方形/長方形 41"/>
          <p:cNvSpPr/>
          <p:nvPr/>
        </p:nvSpPr>
        <p:spPr>
          <a:xfrm>
            <a:off x="5478712" y="2972721"/>
            <a:ext cx="1022971" cy="271339"/>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charset="-128"/>
              <a:ea typeface="Meiryo" charset="-128"/>
              <a:cs typeface="Meiryo" charset="-128"/>
            </a:endParaRPr>
          </a:p>
        </p:txBody>
      </p:sp>
      <p:sp>
        <p:nvSpPr>
          <p:cNvPr id="43" name="フローチャート: カード 42"/>
          <p:cNvSpPr/>
          <p:nvPr/>
        </p:nvSpPr>
        <p:spPr>
          <a:xfrm>
            <a:off x="6071237" y="2206811"/>
            <a:ext cx="722106" cy="550448"/>
          </a:xfrm>
          <a:prstGeom prst="flowChartPunchedCard">
            <a:avLst/>
          </a:prstGeom>
          <a:solidFill>
            <a:srgbClr val="E46C0A">
              <a:alpha val="7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kumimoji="1" lang="ja-JP" altLang="en-US" sz="600" dirty="0">
              <a:solidFill>
                <a:srgbClr val="FFFFFF"/>
              </a:solidFill>
              <a:latin typeface="Meiryo" charset="-128"/>
              <a:ea typeface="Meiryo" charset="-128"/>
              <a:cs typeface="Meiryo" charset="-128"/>
            </a:endParaRPr>
          </a:p>
        </p:txBody>
      </p:sp>
      <p:sp>
        <p:nvSpPr>
          <p:cNvPr id="44" name="正方形/長方形 43"/>
          <p:cNvSpPr/>
          <p:nvPr/>
        </p:nvSpPr>
        <p:spPr>
          <a:xfrm>
            <a:off x="6071237" y="2256828"/>
            <a:ext cx="867162" cy="507831"/>
          </a:xfrm>
          <a:prstGeom prst="rect">
            <a:avLst/>
          </a:prstGeom>
        </p:spPr>
        <p:txBody>
          <a:bodyPr wrap="square">
            <a:spAutoFit/>
          </a:bodyPr>
          <a:lstStyle/>
          <a:p>
            <a:r>
              <a:rPr lang="ja-JP" altLang="en-US" sz="900" b="1" dirty="0">
                <a:solidFill>
                  <a:srgbClr val="FFFFFF"/>
                </a:solidFill>
                <a:latin typeface="Meiryo" charset="-128"/>
                <a:ea typeface="Meiryo" charset="-128"/>
                <a:cs typeface="Meiryo" charset="-128"/>
              </a:rPr>
              <a:t>ポリシー</a:t>
            </a:r>
            <a:endParaRPr lang="en-US" altLang="ja-JP" sz="900" b="1" dirty="0">
              <a:solidFill>
                <a:srgbClr val="FFFFFF"/>
              </a:solidFill>
              <a:latin typeface="Meiryo" charset="-128"/>
              <a:ea typeface="Meiryo" charset="-128"/>
              <a:cs typeface="Meiryo" charset="-128"/>
            </a:endParaRPr>
          </a:p>
          <a:p>
            <a:pPr marL="90488" indent="-90488">
              <a:buFont typeface="Arial" charset="0"/>
              <a:buChar char="•"/>
            </a:pPr>
            <a:r>
              <a:rPr lang="ja-JP" altLang="en-US" sz="600" dirty="0">
                <a:solidFill>
                  <a:srgbClr val="FFFFFF"/>
                </a:solidFill>
                <a:latin typeface="Meiryo" charset="-128"/>
                <a:ea typeface="Meiryo" charset="-128"/>
                <a:cs typeface="Meiryo" charset="-128"/>
              </a:rPr>
              <a:t>処理能力</a:t>
            </a:r>
            <a:endParaRPr lang="en-US" altLang="ja-JP" sz="600" dirty="0">
              <a:solidFill>
                <a:srgbClr val="FFFFFF"/>
              </a:solidFill>
              <a:latin typeface="Meiryo" charset="-128"/>
              <a:ea typeface="Meiryo" charset="-128"/>
              <a:cs typeface="Meiryo" charset="-128"/>
            </a:endParaRPr>
          </a:p>
          <a:p>
            <a:pPr marL="90488" indent="-90488">
              <a:buFont typeface="Arial" charset="0"/>
              <a:buChar char="•"/>
            </a:pPr>
            <a:r>
              <a:rPr lang="ja-JP" altLang="en-US" sz="600" dirty="0">
                <a:solidFill>
                  <a:srgbClr val="FFFFFF"/>
                </a:solidFill>
                <a:latin typeface="Meiryo" charset="-128"/>
                <a:ea typeface="Meiryo" charset="-128"/>
                <a:cs typeface="Meiryo" charset="-128"/>
              </a:rPr>
              <a:t>対障害性能</a:t>
            </a:r>
            <a:endParaRPr lang="en-US" altLang="ja-JP" sz="600" dirty="0">
              <a:solidFill>
                <a:srgbClr val="FFFFFF"/>
              </a:solidFill>
              <a:latin typeface="Meiryo" charset="-128"/>
              <a:ea typeface="Meiryo" charset="-128"/>
              <a:cs typeface="Meiryo" charset="-128"/>
            </a:endParaRPr>
          </a:p>
          <a:p>
            <a:pPr marL="90488" indent="-90488">
              <a:buFont typeface="Arial" charset="0"/>
              <a:buChar char="•"/>
            </a:pPr>
            <a:r>
              <a:rPr lang="ja-JP" altLang="en-US" sz="600" dirty="0">
                <a:solidFill>
                  <a:srgbClr val="FFFFFF"/>
                </a:solidFill>
                <a:latin typeface="Meiryo" charset="-128"/>
                <a:ea typeface="Meiryo" charset="-128"/>
                <a:cs typeface="Meiryo" charset="-128"/>
              </a:rPr>
              <a:t>セキュリティ</a:t>
            </a:r>
          </a:p>
        </p:txBody>
      </p:sp>
      <p:sp>
        <p:nvSpPr>
          <p:cNvPr id="45" name="テキスト ボックス 44"/>
          <p:cNvSpPr txBox="1"/>
          <p:nvPr/>
        </p:nvSpPr>
        <p:spPr>
          <a:xfrm>
            <a:off x="5131290" y="2339050"/>
            <a:ext cx="1069503" cy="400110"/>
          </a:xfrm>
          <a:prstGeom prst="rect">
            <a:avLst/>
          </a:prstGeom>
          <a:noFill/>
        </p:spPr>
        <p:txBody>
          <a:bodyPr wrap="square" rtlCol="0">
            <a:spAutoFit/>
          </a:bodyPr>
          <a:lstStyle/>
          <a:p>
            <a:r>
              <a:rPr kumimoji="1" lang="ja-JP" altLang="en-US" sz="1000" dirty="0" smtClean="0">
                <a:solidFill>
                  <a:schemeClr val="bg1"/>
                </a:solidFill>
                <a:latin typeface="Meiryo" charset="-128"/>
                <a:ea typeface="Meiryo" charset="-128"/>
                <a:cs typeface="Meiryo" charset="-128"/>
              </a:rPr>
              <a:t>システム構成</a:t>
            </a:r>
            <a:endParaRPr kumimoji="1" lang="en-US" altLang="ja-JP" sz="1000" dirty="0" smtClean="0">
              <a:solidFill>
                <a:schemeClr val="bg1"/>
              </a:solidFill>
              <a:latin typeface="Meiryo" charset="-128"/>
              <a:ea typeface="Meiryo" charset="-128"/>
              <a:cs typeface="Meiryo" charset="-128"/>
            </a:endParaRPr>
          </a:p>
          <a:p>
            <a:r>
              <a:rPr kumimoji="1" lang="en-US" altLang="ja-JP" sz="1000" dirty="0" smtClean="0">
                <a:solidFill>
                  <a:schemeClr val="bg1"/>
                </a:solidFill>
                <a:latin typeface="Meiryo" charset="-128"/>
                <a:ea typeface="Meiryo" charset="-128"/>
                <a:cs typeface="Meiryo" charset="-128"/>
              </a:rPr>
              <a:t>02</a:t>
            </a:r>
            <a:endParaRPr kumimoji="1" lang="ja-JP" altLang="en-US" sz="1000" dirty="0">
              <a:solidFill>
                <a:schemeClr val="bg1"/>
              </a:solidFill>
              <a:latin typeface="Meiryo" charset="-128"/>
              <a:ea typeface="Meiryo" charset="-128"/>
              <a:cs typeface="Meiryo" charset="-128"/>
            </a:endParaRPr>
          </a:p>
        </p:txBody>
      </p:sp>
      <p:sp>
        <p:nvSpPr>
          <p:cNvPr id="46" name="正方形/長方形 45"/>
          <p:cNvSpPr/>
          <p:nvPr/>
        </p:nvSpPr>
        <p:spPr>
          <a:xfrm>
            <a:off x="6853472" y="2345057"/>
            <a:ext cx="1696134" cy="990236"/>
          </a:xfrm>
          <a:prstGeom prst="rect">
            <a:avLst/>
          </a:prstGeom>
          <a:solidFill>
            <a:schemeClr val="accent3">
              <a:lumMod val="60000"/>
              <a:lumOff val="40000"/>
              <a:alpha val="50588"/>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正方形/長方形 46"/>
          <p:cNvSpPr/>
          <p:nvPr/>
        </p:nvSpPr>
        <p:spPr>
          <a:xfrm>
            <a:off x="7216980" y="2655020"/>
            <a:ext cx="423185" cy="271339"/>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50" dirty="0">
              <a:solidFill>
                <a:srgbClr val="FFFFFF"/>
              </a:solidFill>
              <a:latin typeface="Meiryo" charset="-128"/>
              <a:ea typeface="Meiryo" charset="-128"/>
              <a:cs typeface="Meiryo" charset="-128"/>
            </a:endParaRPr>
          </a:p>
        </p:txBody>
      </p:sp>
      <p:sp>
        <p:nvSpPr>
          <p:cNvPr id="48" name="正方形/長方形 47"/>
          <p:cNvSpPr/>
          <p:nvPr/>
        </p:nvSpPr>
        <p:spPr>
          <a:xfrm>
            <a:off x="7770706" y="2655019"/>
            <a:ext cx="469246" cy="271339"/>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50" dirty="0">
              <a:solidFill>
                <a:srgbClr val="FFFFFF"/>
              </a:solidFill>
              <a:latin typeface="Meiryo" charset="-128"/>
              <a:ea typeface="Meiryo" charset="-128"/>
              <a:cs typeface="Meiryo" charset="-128"/>
            </a:endParaRPr>
          </a:p>
        </p:txBody>
      </p:sp>
      <p:sp>
        <p:nvSpPr>
          <p:cNvPr id="49" name="正方形/長方形 48"/>
          <p:cNvSpPr/>
          <p:nvPr/>
        </p:nvSpPr>
        <p:spPr>
          <a:xfrm>
            <a:off x="7216980" y="2984213"/>
            <a:ext cx="1022971" cy="271339"/>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charset="-128"/>
              <a:ea typeface="Meiryo" charset="-128"/>
              <a:cs typeface="Meiryo" charset="-128"/>
            </a:endParaRPr>
          </a:p>
        </p:txBody>
      </p:sp>
      <p:sp>
        <p:nvSpPr>
          <p:cNvPr id="50" name="フローチャート: カード 49"/>
          <p:cNvSpPr/>
          <p:nvPr/>
        </p:nvSpPr>
        <p:spPr>
          <a:xfrm>
            <a:off x="7809724" y="2206811"/>
            <a:ext cx="722106" cy="550448"/>
          </a:xfrm>
          <a:prstGeom prst="flowChartPunchedCard">
            <a:avLst/>
          </a:prstGeom>
          <a:solidFill>
            <a:srgbClr val="E46C0A">
              <a:alpha val="7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kumimoji="1" lang="ja-JP" altLang="en-US" sz="600" dirty="0">
              <a:solidFill>
                <a:srgbClr val="FFFFFF"/>
              </a:solidFill>
              <a:latin typeface="Meiryo" charset="-128"/>
              <a:ea typeface="Meiryo" charset="-128"/>
              <a:cs typeface="Meiryo" charset="-128"/>
            </a:endParaRPr>
          </a:p>
        </p:txBody>
      </p:sp>
      <p:sp>
        <p:nvSpPr>
          <p:cNvPr id="51" name="正方形/長方形 50"/>
          <p:cNvSpPr/>
          <p:nvPr/>
        </p:nvSpPr>
        <p:spPr>
          <a:xfrm>
            <a:off x="7809724" y="2256828"/>
            <a:ext cx="867162" cy="507831"/>
          </a:xfrm>
          <a:prstGeom prst="rect">
            <a:avLst/>
          </a:prstGeom>
        </p:spPr>
        <p:txBody>
          <a:bodyPr wrap="square">
            <a:spAutoFit/>
          </a:bodyPr>
          <a:lstStyle/>
          <a:p>
            <a:r>
              <a:rPr lang="ja-JP" altLang="en-US" sz="900" b="1" dirty="0">
                <a:solidFill>
                  <a:srgbClr val="FFFFFF"/>
                </a:solidFill>
                <a:latin typeface="Meiryo" charset="-128"/>
                <a:ea typeface="Meiryo" charset="-128"/>
                <a:cs typeface="Meiryo" charset="-128"/>
              </a:rPr>
              <a:t>ポリシー</a:t>
            </a:r>
            <a:endParaRPr lang="en-US" altLang="ja-JP" sz="900" b="1" dirty="0">
              <a:solidFill>
                <a:srgbClr val="FFFFFF"/>
              </a:solidFill>
              <a:latin typeface="Meiryo" charset="-128"/>
              <a:ea typeface="Meiryo" charset="-128"/>
              <a:cs typeface="Meiryo" charset="-128"/>
            </a:endParaRPr>
          </a:p>
          <a:p>
            <a:pPr marL="90488" indent="-90488">
              <a:buFont typeface="Arial" charset="0"/>
              <a:buChar char="•"/>
            </a:pPr>
            <a:r>
              <a:rPr lang="ja-JP" altLang="en-US" sz="600" dirty="0">
                <a:solidFill>
                  <a:srgbClr val="FFFFFF"/>
                </a:solidFill>
                <a:latin typeface="Meiryo" charset="-128"/>
                <a:ea typeface="Meiryo" charset="-128"/>
                <a:cs typeface="Meiryo" charset="-128"/>
              </a:rPr>
              <a:t>処理能力</a:t>
            </a:r>
            <a:endParaRPr lang="en-US" altLang="ja-JP" sz="600" dirty="0">
              <a:solidFill>
                <a:srgbClr val="FFFFFF"/>
              </a:solidFill>
              <a:latin typeface="Meiryo" charset="-128"/>
              <a:ea typeface="Meiryo" charset="-128"/>
              <a:cs typeface="Meiryo" charset="-128"/>
            </a:endParaRPr>
          </a:p>
          <a:p>
            <a:pPr marL="90488" indent="-90488">
              <a:buFont typeface="Arial" charset="0"/>
              <a:buChar char="•"/>
            </a:pPr>
            <a:r>
              <a:rPr lang="ja-JP" altLang="en-US" sz="600" dirty="0">
                <a:solidFill>
                  <a:srgbClr val="FFFFFF"/>
                </a:solidFill>
                <a:latin typeface="Meiryo" charset="-128"/>
                <a:ea typeface="Meiryo" charset="-128"/>
                <a:cs typeface="Meiryo" charset="-128"/>
              </a:rPr>
              <a:t>対障害性能</a:t>
            </a:r>
            <a:endParaRPr lang="en-US" altLang="ja-JP" sz="600" dirty="0">
              <a:solidFill>
                <a:srgbClr val="FFFFFF"/>
              </a:solidFill>
              <a:latin typeface="Meiryo" charset="-128"/>
              <a:ea typeface="Meiryo" charset="-128"/>
              <a:cs typeface="Meiryo" charset="-128"/>
            </a:endParaRPr>
          </a:p>
          <a:p>
            <a:pPr marL="90488" indent="-90488">
              <a:buFont typeface="Arial" charset="0"/>
              <a:buChar char="•"/>
            </a:pPr>
            <a:r>
              <a:rPr lang="ja-JP" altLang="en-US" sz="600" dirty="0">
                <a:solidFill>
                  <a:srgbClr val="FFFFFF"/>
                </a:solidFill>
                <a:latin typeface="Meiryo" charset="-128"/>
                <a:ea typeface="Meiryo" charset="-128"/>
                <a:cs typeface="Meiryo" charset="-128"/>
              </a:rPr>
              <a:t>セキュリティ</a:t>
            </a:r>
          </a:p>
        </p:txBody>
      </p:sp>
      <p:sp>
        <p:nvSpPr>
          <p:cNvPr id="52" name="テキスト ボックス 51"/>
          <p:cNvSpPr txBox="1"/>
          <p:nvPr/>
        </p:nvSpPr>
        <p:spPr>
          <a:xfrm>
            <a:off x="6869558" y="2350542"/>
            <a:ext cx="1069503" cy="400110"/>
          </a:xfrm>
          <a:prstGeom prst="rect">
            <a:avLst/>
          </a:prstGeom>
          <a:noFill/>
        </p:spPr>
        <p:txBody>
          <a:bodyPr wrap="square" rtlCol="0">
            <a:spAutoFit/>
          </a:bodyPr>
          <a:lstStyle/>
          <a:p>
            <a:r>
              <a:rPr kumimoji="1" lang="ja-JP" altLang="en-US" sz="1000" dirty="0" smtClean="0">
                <a:solidFill>
                  <a:schemeClr val="bg1"/>
                </a:solidFill>
                <a:latin typeface="Meiryo" charset="-128"/>
                <a:ea typeface="Meiryo" charset="-128"/>
                <a:cs typeface="Meiryo" charset="-128"/>
              </a:rPr>
              <a:t>システム構成</a:t>
            </a:r>
            <a:endParaRPr kumimoji="1" lang="en-US" altLang="ja-JP" sz="1000" dirty="0" smtClean="0">
              <a:solidFill>
                <a:schemeClr val="bg1"/>
              </a:solidFill>
              <a:latin typeface="Meiryo" charset="-128"/>
              <a:ea typeface="Meiryo" charset="-128"/>
              <a:cs typeface="Meiryo" charset="-128"/>
            </a:endParaRPr>
          </a:p>
          <a:p>
            <a:r>
              <a:rPr kumimoji="1" lang="en-US" altLang="ja-JP" sz="1000" dirty="0" smtClean="0">
                <a:solidFill>
                  <a:schemeClr val="bg1"/>
                </a:solidFill>
                <a:latin typeface="Meiryo" charset="-128"/>
                <a:ea typeface="Meiryo" charset="-128"/>
                <a:cs typeface="Meiryo" charset="-128"/>
              </a:rPr>
              <a:t>03</a:t>
            </a:r>
            <a:endParaRPr kumimoji="1" lang="ja-JP" altLang="en-US" sz="1000" dirty="0">
              <a:solidFill>
                <a:schemeClr val="bg1"/>
              </a:solidFill>
              <a:latin typeface="Meiryo" charset="-128"/>
              <a:ea typeface="Meiryo" charset="-128"/>
              <a:cs typeface="Meiryo" charset="-128"/>
            </a:endParaRPr>
          </a:p>
        </p:txBody>
      </p:sp>
      <p:cxnSp>
        <p:nvCxnSpPr>
          <p:cNvPr id="54" name="直線矢印コネクタ 53"/>
          <p:cNvCxnSpPr>
            <a:stCxn id="28" idx="0"/>
            <a:endCxn id="32" idx="2"/>
          </p:cNvCxnSpPr>
          <p:nvPr/>
        </p:nvCxnSpPr>
        <p:spPr>
          <a:xfrm flipH="1" flipV="1">
            <a:off x="4228338" y="3329808"/>
            <a:ext cx="2591" cy="604316"/>
          </a:xfrm>
          <a:prstGeom prst="straightConnector1">
            <a:avLst/>
          </a:prstGeom>
          <a:ln>
            <a:solidFill>
              <a:srgbClr val="7030A0"/>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57" name="直線矢印コネクタ 56"/>
          <p:cNvCxnSpPr>
            <a:stCxn id="28" idx="0"/>
            <a:endCxn id="39" idx="2"/>
          </p:cNvCxnSpPr>
          <p:nvPr/>
        </p:nvCxnSpPr>
        <p:spPr>
          <a:xfrm flipV="1">
            <a:off x="4230929" y="3323801"/>
            <a:ext cx="1732342" cy="610323"/>
          </a:xfrm>
          <a:prstGeom prst="straightConnector1">
            <a:avLst/>
          </a:prstGeom>
          <a:ln>
            <a:solidFill>
              <a:srgbClr val="7030A0"/>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60" name="直線矢印コネクタ 59"/>
          <p:cNvCxnSpPr>
            <a:stCxn id="28" idx="0"/>
            <a:endCxn id="46" idx="2"/>
          </p:cNvCxnSpPr>
          <p:nvPr/>
        </p:nvCxnSpPr>
        <p:spPr>
          <a:xfrm flipV="1">
            <a:off x="4230929" y="3335293"/>
            <a:ext cx="3470610" cy="598831"/>
          </a:xfrm>
          <a:prstGeom prst="straightConnector1">
            <a:avLst/>
          </a:prstGeom>
          <a:ln>
            <a:solidFill>
              <a:srgbClr val="7030A0"/>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63" name="直線矢印コネクタ 62"/>
          <p:cNvCxnSpPr>
            <a:stCxn id="29" idx="0"/>
            <a:endCxn id="32" idx="2"/>
          </p:cNvCxnSpPr>
          <p:nvPr/>
        </p:nvCxnSpPr>
        <p:spPr>
          <a:xfrm flipH="1" flipV="1">
            <a:off x="4228338" y="3329808"/>
            <a:ext cx="1734630" cy="602830"/>
          </a:xfrm>
          <a:prstGeom prst="straightConnector1">
            <a:avLst/>
          </a:prstGeom>
          <a:ln>
            <a:solidFill>
              <a:schemeClr val="bg2">
                <a:lumMod val="50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64" name="直線矢印コネクタ 63"/>
          <p:cNvCxnSpPr>
            <a:stCxn id="29" idx="0"/>
            <a:endCxn id="39" idx="2"/>
          </p:cNvCxnSpPr>
          <p:nvPr/>
        </p:nvCxnSpPr>
        <p:spPr>
          <a:xfrm flipV="1">
            <a:off x="5962968" y="3323801"/>
            <a:ext cx="303" cy="608837"/>
          </a:xfrm>
          <a:prstGeom prst="straightConnector1">
            <a:avLst/>
          </a:prstGeom>
          <a:ln>
            <a:solidFill>
              <a:schemeClr val="bg2">
                <a:lumMod val="50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70" name="直線矢印コネクタ 69"/>
          <p:cNvCxnSpPr>
            <a:stCxn id="29" idx="0"/>
            <a:endCxn id="46" idx="2"/>
          </p:cNvCxnSpPr>
          <p:nvPr/>
        </p:nvCxnSpPr>
        <p:spPr>
          <a:xfrm flipV="1">
            <a:off x="5962968" y="3335293"/>
            <a:ext cx="1738571" cy="597345"/>
          </a:xfrm>
          <a:prstGeom prst="straightConnector1">
            <a:avLst/>
          </a:prstGeom>
          <a:ln>
            <a:solidFill>
              <a:schemeClr val="bg2">
                <a:lumMod val="50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73" name="直線矢印コネクタ 72"/>
          <p:cNvCxnSpPr>
            <a:stCxn id="30" idx="0"/>
            <a:endCxn id="46" idx="2"/>
          </p:cNvCxnSpPr>
          <p:nvPr/>
        </p:nvCxnSpPr>
        <p:spPr>
          <a:xfrm flipH="1" flipV="1">
            <a:off x="7701539" y="3335293"/>
            <a:ext cx="19813" cy="596912"/>
          </a:xfrm>
          <a:prstGeom prst="straightConnector1">
            <a:avLst/>
          </a:prstGeom>
          <a:ln>
            <a:solidFill>
              <a:srgbClr val="C00000"/>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74" name="直線矢印コネクタ 73"/>
          <p:cNvCxnSpPr>
            <a:stCxn id="30" idx="0"/>
            <a:endCxn id="32" idx="2"/>
          </p:cNvCxnSpPr>
          <p:nvPr/>
        </p:nvCxnSpPr>
        <p:spPr>
          <a:xfrm flipH="1" flipV="1">
            <a:off x="4228338" y="3329808"/>
            <a:ext cx="3493014" cy="602397"/>
          </a:xfrm>
          <a:prstGeom prst="straightConnector1">
            <a:avLst/>
          </a:prstGeom>
          <a:ln>
            <a:solidFill>
              <a:srgbClr val="C00000"/>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75" name="直線矢印コネクタ 74"/>
          <p:cNvCxnSpPr>
            <a:stCxn id="30" idx="0"/>
            <a:endCxn id="39" idx="2"/>
          </p:cNvCxnSpPr>
          <p:nvPr/>
        </p:nvCxnSpPr>
        <p:spPr>
          <a:xfrm flipH="1" flipV="1">
            <a:off x="5963271" y="3323801"/>
            <a:ext cx="1758081" cy="608404"/>
          </a:xfrm>
          <a:prstGeom prst="straightConnector1">
            <a:avLst/>
          </a:prstGeom>
          <a:ln>
            <a:solidFill>
              <a:srgbClr val="C00000"/>
            </a:solidFill>
            <a:prstDash val="sysDot"/>
            <a:tailEnd type="triangle"/>
          </a:ln>
        </p:spPr>
        <p:style>
          <a:lnRef idx="2">
            <a:schemeClr val="accent1"/>
          </a:lnRef>
          <a:fillRef idx="0">
            <a:schemeClr val="accent1"/>
          </a:fillRef>
          <a:effectRef idx="1">
            <a:schemeClr val="accent1"/>
          </a:effectRef>
          <a:fontRef idx="minor">
            <a:schemeClr val="tx1"/>
          </a:fontRef>
        </p:style>
      </p:cxnSp>
      <p:sp>
        <p:nvSpPr>
          <p:cNvPr id="84" name="正方形/長方形 83"/>
          <p:cNvSpPr/>
          <p:nvPr/>
        </p:nvSpPr>
        <p:spPr>
          <a:xfrm>
            <a:off x="403501" y="810131"/>
            <a:ext cx="3844649" cy="1169126"/>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テキスト ボックス 84"/>
          <p:cNvSpPr txBox="1"/>
          <p:nvPr/>
        </p:nvSpPr>
        <p:spPr>
          <a:xfrm>
            <a:off x="469753" y="1033056"/>
            <a:ext cx="3454792" cy="723275"/>
          </a:xfrm>
          <a:prstGeom prst="rect">
            <a:avLst/>
          </a:prstGeom>
          <a:noFill/>
        </p:spPr>
        <p:txBody>
          <a:bodyPr wrap="none" rtlCol="0">
            <a:spAutoFit/>
          </a:bodyPr>
          <a:lstStyle/>
          <a:p>
            <a:r>
              <a:rPr kumimoji="1" lang="ja-JP" altLang="en-US" sz="2000" b="1" dirty="0" smtClean="0">
                <a:solidFill>
                  <a:schemeClr val="bg1"/>
                </a:solidFill>
                <a:latin typeface="Meiryo" charset="-128"/>
                <a:ea typeface="Meiryo" charset="-128"/>
                <a:cs typeface="Meiryo" charset="-128"/>
              </a:rPr>
              <a:t>コントロール</a:t>
            </a:r>
            <a:endParaRPr kumimoji="1" lang="en-US" altLang="ja-JP" sz="2000" b="1" dirty="0" smtClean="0">
              <a:solidFill>
                <a:schemeClr val="bg1"/>
              </a:solidFill>
              <a:latin typeface="Meiryo" charset="-128"/>
              <a:ea typeface="Meiryo" charset="-128"/>
              <a:cs typeface="Meiryo" charset="-128"/>
            </a:endParaRPr>
          </a:p>
          <a:p>
            <a:pPr marL="171450" indent="-171450">
              <a:buFont typeface="Wingdings" charset="2"/>
              <a:buChar char="Ø"/>
            </a:pPr>
            <a:r>
              <a:rPr lang="ja-JP" altLang="en-US" sz="1050" b="1" dirty="0" smtClean="0">
                <a:solidFill>
                  <a:schemeClr val="bg1"/>
                </a:solidFill>
                <a:latin typeface="Meiryo" charset="-128"/>
                <a:ea typeface="Meiryo" charset="-128"/>
                <a:cs typeface="Meiryo" charset="-128"/>
              </a:rPr>
              <a:t>パターンやルール・ベース</a:t>
            </a:r>
            <a:r>
              <a:rPr lang="ja-JP" altLang="en-US" sz="1050" dirty="0" smtClean="0">
                <a:solidFill>
                  <a:schemeClr val="bg1"/>
                </a:solidFill>
                <a:latin typeface="Meiryo" charset="-128"/>
                <a:ea typeface="Meiryo" charset="-128"/>
                <a:cs typeface="Meiryo" charset="-128"/>
              </a:rPr>
              <a:t>での運用管理・調達管理</a:t>
            </a:r>
            <a:endParaRPr lang="en-US" altLang="ja-JP" sz="1050" dirty="0" smtClean="0">
              <a:solidFill>
                <a:schemeClr val="bg1"/>
              </a:solidFill>
              <a:latin typeface="Meiryo" charset="-128"/>
              <a:ea typeface="Meiryo" charset="-128"/>
              <a:cs typeface="Meiryo" charset="-128"/>
            </a:endParaRPr>
          </a:p>
          <a:p>
            <a:pPr marL="171450" indent="-171450">
              <a:buFont typeface="Wingdings" charset="2"/>
              <a:buChar char="Ø"/>
            </a:pPr>
            <a:r>
              <a:rPr lang="ja-JP" altLang="en-US" sz="1050" dirty="0" smtClean="0">
                <a:solidFill>
                  <a:schemeClr val="bg1"/>
                </a:solidFill>
                <a:latin typeface="Meiryo" charset="-128"/>
                <a:ea typeface="Meiryo" charset="-128"/>
                <a:cs typeface="Meiryo" charset="-128"/>
              </a:rPr>
              <a:t>構成管理・稼働管理・問題解決</a:t>
            </a:r>
            <a:endParaRPr lang="en-US" altLang="ja-JP" sz="1050" dirty="0" smtClean="0">
              <a:solidFill>
                <a:schemeClr val="bg1"/>
              </a:solidFill>
              <a:latin typeface="Meiryo" charset="-128"/>
              <a:ea typeface="Meiryo" charset="-128"/>
              <a:cs typeface="Meiryo" charset="-128"/>
            </a:endParaRPr>
          </a:p>
        </p:txBody>
      </p:sp>
      <p:grpSp>
        <p:nvGrpSpPr>
          <p:cNvPr id="86" name="図形グループ 85"/>
          <p:cNvGrpSpPr/>
          <p:nvPr/>
        </p:nvGrpSpPr>
        <p:grpSpPr>
          <a:xfrm>
            <a:off x="6646393" y="740727"/>
            <a:ext cx="629504" cy="644142"/>
            <a:chOff x="2667295" y="1059799"/>
            <a:chExt cx="681672" cy="722281"/>
          </a:xfrm>
        </p:grpSpPr>
        <p:sp>
          <p:nvSpPr>
            <p:cNvPr id="87" name="角丸四角形 86"/>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88" name="図 87"/>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89" name="図形グループ 88"/>
          <p:cNvGrpSpPr/>
          <p:nvPr/>
        </p:nvGrpSpPr>
        <p:grpSpPr>
          <a:xfrm>
            <a:off x="6853058" y="981417"/>
            <a:ext cx="246680" cy="577996"/>
            <a:chOff x="1946324" y="4125162"/>
            <a:chExt cx="969964" cy="2007872"/>
          </a:xfrm>
        </p:grpSpPr>
        <p:sp>
          <p:nvSpPr>
            <p:cNvPr id="90" name="円/楕円 8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1" name="フローチャート: 論理積ゲート 9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93" name="屈折矢印 92"/>
          <p:cNvSpPr/>
          <p:nvPr/>
        </p:nvSpPr>
        <p:spPr>
          <a:xfrm rot="10800000" flipH="1">
            <a:off x="4297505" y="1591411"/>
            <a:ext cx="1190922" cy="584168"/>
          </a:xfrm>
          <a:prstGeom prst="bentUp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4" name="下矢印 93"/>
          <p:cNvSpPr/>
          <p:nvPr/>
        </p:nvSpPr>
        <p:spPr>
          <a:xfrm>
            <a:off x="6820742" y="1588398"/>
            <a:ext cx="313028" cy="585573"/>
          </a:xfrm>
          <a:prstGeom prst="down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5" name="左矢印 94"/>
          <p:cNvSpPr/>
          <p:nvPr/>
        </p:nvSpPr>
        <p:spPr>
          <a:xfrm>
            <a:off x="4283219" y="1000821"/>
            <a:ext cx="2233836" cy="324814"/>
          </a:xfrm>
          <a:prstGeom prst="leftArrow">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監視</a:t>
            </a:r>
            <a:endParaRPr kumimoji="1" lang="ja-JP" altLang="en-US" sz="800" dirty="0">
              <a:solidFill>
                <a:srgbClr val="FFFFFF"/>
              </a:solidFill>
              <a:latin typeface="Meiryo" charset="-128"/>
              <a:ea typeface="Meiryo" charset="-128"/>
              <a:cs typeface="Meiryo" charset="-128"/>
            </a:endParaRPr>
          </a:p>
        </p:txBody>
      </p:sp>
      <p:sp>
        <p:nvSpPr>
          <p:cNvPr id="99" name="テキスト ボックス 98"/>
          <p:cNvSpPr txBox="1"/>
          <p:nvPr/>
        </p:nvSpPr>
        <p:spPr>
          <a:xfrm>
            <a:off x="4042308" y="1567115"/>
            <a:ext cx="1701316" cy="215444"/>
          </a:xfrm>
          <a:prstGeom prst="rect">
            <a:avLst/>
          </a:prstGeom>
          <a:noFill/>
        </p:spPr>
        <p:txBody>
          <a:bodyPr wrap="square" rtlCol="0">
            <a:spAutoFit/>
          </a:bodyPr>
          <a:lstStyle/>
          <a:p>
            <a:pPr algn="ctr"/>
            <a:r>
              <a:rPr kumimoji="1" lang="ja-JP" altLang="en-US" sz="800" dirty="0" smtClean="0">
                <a:solidFill>
                  <a:schemeClr val="bg1"/>
                </a:solidFill>
                <a:latin typeface="Meiryo" charset="-128"/>
                <a:ea typeface="Meiryo" charset="-128"/>
                <a:cs typeface="Meiryo" charset="-128"/>
              </a:rPr>
              <a:t>自動</a:t>
            </a:r>
            <a:r>
              <a:rPr kumimoji="1" lang="en-US" altLang="ja-JP" sz="800" dirty="0" smtClean="0">
                <a:solidFill>
                  <a:schemeClr val="bg1"/>
                </a:solidFill>
                <a:latin typeface="Meiryo" charset="-128"/>
                <a:ea typeface="Meiryo" charset="-128"/>
                <a:cs typeface="Meiryo" charset="-128"/>
              </a:rPr>
              <a:t>/</a:t>
            </a:r>
            <a:r>
              <a:rPr kumimoji="1" lang="ja-JP" altLang="en-US" sz="800" dirty="0" smtClean="0">
                <a:solidFill>
                  <a:schemeClr val="bg1"/>
                </a:solidFill>
                <a:latin typeface="Meiryo" charset="-128"/>
                <a:ea typeface="Meiryo" charset="-128"/>
                <a:cs typeface="Meiryo" charset="-128"/>
              </a:rPr>
              <a:t>自律制御</a:t>
            </a:r>
            <a:endParaRPr kumimoji="1" lang="ja-JP" altLang="en-US" sz="800" dirty="0">
              <a:solidFill>
                <a:schemeClr val="bg1"/>
              </a:solidFill>
              <a:latin typeface="Meiryo" charset="-128"/>
              <a:ea typeface="Meiryo" charset="-128"/>
              <a:cs typeface="Meiryo" charset="-128"/>
            </a:endParaRPr>
          </a:p>
        </p:txBody>
      </p:sp>
      <p:sp>
        <p:nvSpPr>
          <p:cNvPr id="100" name="テキスト ボックス 99"/>
          <p:cNvSpPr txBox="1"/>
          <p:nvPr/>
        </p:nvSpPr>
        <p:spPr>
          <a:xfrm>
            <a:off x="6845055" y="1591979"/>
            <a:ext cx="307777" cy="441140"/>
          </a:xfrm>
          <a:prstGeom prst="rect">
            <a:avLst/>
          </a:prstGeom>
          <a:noFill/>
        </p:spPr>
        <p:txBody>
          <a:bodyPr vert="eaVert" wrap="square" rtlCol="0">
            <a:spAutoFit/>
          </a:bodyPr>
          <a:lstStyle/>
          <a:p>
            <a:pPr algn="ctr"/>
            <a:r>
              <a:rPr kumimoji="1" lang="ja-JP" altLang="en-US" sz="800" smtClean="0">
                <a:solidFill>
                  <a:schemeClr val="bg1"/>
                </a:solidFill>
                <a:latin typeface="Meiryo" charset="-128"/>
                <a:ea typeface="Meiryo" charset="-128"/>
                <a:cs typeface="Meiryo" charset="-128"/>
              </a:rPr>
              <a:t>制御</a:t>
            </a:r>
            <a:endParaRPr kumimoji="1" lang="ja-JP" altLang="en-US" sz="800"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70574025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図形グループ 11"/>
          <p:cNvGrpSpPr/>
          <p:nvPr/>
        </p:nvGrpSpPr>
        <p:grpSpPr>
          <a:xfrm>
            <a:off x="381000" y="838200"/>
            <a:ext cx="8458200" cy="3352800"/>
            <a:chOff x="381000" y="838200"/>
            <a:chExt cx="8458200" cy="3352800"/>
          </a:xfrm>
        </p:grpSpPr>
        <p:sp>
          <p:nvSpPr>
            <p:cNvPr id="10" name="正方形/長方形 9"/>
            <p:cNvSpPr/>
            <p:nvPr/>
          </p:nvSpPr>
          <p:spPr bwMode="auto">
            <a:xfrm>
              <a:off x="381000" y="838200"/>
              <a:ext cx="8458200" cy="3352800"/>
            </a:xfrm>
            <a:prstGeom prst="rect">
              <a:avLst/>
            </a:prstGeom>
            <a:solidFill>
              <a:schemeClr val="accent6">
                <a:lumMod val="20000"/>
                <a:lumOff val="80000"/>
                <a:alpha val="90000"/>
              </a:scheme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 name="ホームベース 5"/>
            <p:cNvSpPr/>
            <p:nvPr/>
          </p:nvSpPr>
          <p:spPr bwMode="auto">
            <a:xfrm>
              <a:off x="51054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ホームベース 6"/>
            <p:cNvSpPr/>
            <p:nvPr/>
          </p:nvSpPr>
          <p:spPr bwMode="auto">
            <a:xfrm>
              <a:off x="48768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ホームベース 7"/>
            <p:cNvSpPr/>
            <p:nvPr/>
          </p:nvSpPr>
          <p:spPr bwMode="auto">
            <a:xfrm>
              <a:off x="46482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0" name="ホームベース 29"/>
            <p:cNvSpPr/>
            <p:nvPr/>
          </p:nvSpPr>
          <p:spPr bwMode="auto">
            <a:xfrm>
              <a:off x="44196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 name="ホームベース 30"/>
            <p:cNvSpPr/>
            <p:nvPr/>
          </p:nvSpPr>
          <p:spPr bwMode="auto">
            <a:xfrm>
              <a:off x="41910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2" name="ホームベース 31"/>
            <p:cNvSpPr/>
            <p:nvPr/>
          </p:nvSpPr>
          <p:spPr bwMode="auto">
            <a:xfrm>
              <a:off x="39624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3" name="ホームベース 32"/>
            <p:cNvSpPr/>
            <p:nvPr/>
          </p:nvSpPr>
          <p:spPr bwMode="auto">
            <a:xfrm>
              <a:off x="37338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ホームベース 33"/>
            <p:cNvSpPr/>
            <p:nvPr/>
          </p:nvSpPr>
          <p:spPr bwMode="auto">
            <a:xfrm>
              <a:off x="35052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ホームベース 34"/>
            <p:cNvSpPr/>
            <p:nvPr/>
          </p:nvSpPr>
          <p:spPr bwMode="auto">
            <a:xfrm>
              <a:off x="32766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6" name="ホームベース 35"/>
            <p:cNvSpPr/>
            <p:nvPr/>
          </p:nvSpPr>
          <p:spPr bwMode="auto">
            <a:xfrm>
              <a:off x="30480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7" name="ホームベース 36"/>
            <p:cNvSpPr/>
            <p:nvPr/>
          </p:nvSpPr>
          <p:spPr bwMode="auto">
            <a:xfrm>
              <a:off x="28194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8" name="ホームベース 37"/>
            <p:cNvSpPr/>
            <p:nvPr/>
          </p:nvSpPr>
          <p:spPr bwMode="auto">
            <a:xfrm>
              <a:off x="25908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9" name="ホームベース 38"/>
            <p:cNvSpPr/>
            <p:nvPr/>
          </p:nvSpPr>
          <p:spPr bwMode="auto">
            <a:xfrm>
              <a:off x="23622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ホームベース 39"/>
            <p:cNvSpPr/>
            <p:nvPr/>
          </p:nvSpPr>
          <p:spPr bwMode="auto">
            <a:xfrm>
              <a:off x="21336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ホームベース 40"/>
            <p:cNvSpPr/>
            <p:nvPr/>
          </p:nvSpPr>
          <p:spPr bwMode="auto">
            <a:xfrm>
              <a:off x="19050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2" name="ホームベース 41"/>
            <p:cNvSpPr/>
            <p:nvPr/>
          </p:nvSpPr>
          <p:spPr bwMode="auto">
            <a:xfrm>
              <a:off x="16764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ホームベース 42"/>
            <p:cNvSpPr/>
            <p:nvPr/>
          </p:nvSpPr>
          <p:spPr bwMode="auto">
            <a:xfrm>
              <a:off x="14478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4" name="ホームベース 43"/>
            <p:cNvSpPr/>
            <p:nvPr/>
          </p:nvSpPr>
          <p:spPr bwMode="auto">
            <a:xfrm>
              <a:off x="12192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5" name="ホームベース 44"/>
            <p:cNvSpPr/>
            <p:nvPr/>
          </p:nvSpPr>
          <p:spPr bwMode="auto">
            <a:xfrm>
              <a:off x="990600" y="327660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ホームベース 45"/>
            <p:cNvSpPr/>
            <p:nvPr/>
          </p:nvSpPr>
          <p:spPr bwMode="auto">
            <a:xfrm>
              <a:off x="762000" y="327660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ホームベース 46"/>
            <p:cNvSpPr/>
            <p:nvPr/>
          </p:nvSpPr>
          <p:spPr bwMode="auto">
            <a:xfrm>
              <a:off x="533400" y="327660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57" name="図形グループ 56"/>
            <p:cNvGrpSpPr/>
            <p:nvPr/>
          </p:nvGrpSpPr>
          <p:grpSpPr>
            <a:xfrm>
              <a:off x="1143000" y="1066800"/>
              <a:ext cx="304800" cy="609600"/>
              <a:chOff x="2057400" y="5105400"/>
              <a:chExt cx="304800" cy="609600"/>
            </a:xfrm>
          </p:grpSpPr>
          <p:sp>
            <p:nvSpPr>
              <p:cNvPr id="58" name="円/楕円 57"/>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9" name="フローチャート: 論理積ゲート 58"/>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0" name="図形グループ 59"/>
            <p:cNvGrpSpPr/>
            <p:nvPr/>
          </p:nvGrpSpPr>
          <p:grpSpPr>
            <a:xfrm>
              <a:off x="2895600" y="1066800"/>
              <a:ext cx="304800" cy="609600"/>
              <a:chOff x="3733800" y="5105400"/>
              <a:chExt cx="304800" cy="609600"/>
            </a:xfrm>
          </p:grpSpPr>
          <p:sp>
            <p:nvSpPr>
              <p:cNvPr id="61" name="円/楕円 60"/>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2" name="フローチャート: 論理積ゲート 61"/>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3" name="図形グループ 62"/>
            <p:cNvGrpSpPr/>
            <p:nvPr/>
          </p:nvGrpSpPr>
          <p:grpSpPr>
            <a:xfrm>
              <a:off x="4495800" y="1066800"/>
              <a:ext cx="304800" cy="609600"/>
              <a:chOff x="5334000" y="5105400"/>
              <a:chExt cx="304800" cy="609600"/>
            </a:xfrm>
          </p:grpSpPr>
          <p:sp>
            <p:nvSpPr>
              <p:cNvPr id="64" name="円/楕円 63"/>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5" name="フローチャート: 論理積ゲート 64"/>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cxnSp>
          <p:nvCxnSpPr>
            <p:cNvPr id="82" name="直線矢印コネクタ 81"/>
            <p:cNvCxnSpPr>
              <a:stCxn id="47" idx="0"/>
              <a:endCxn id="59" idx="1"/>
            </p:cNvCxnSpPr>
            <p:nvPr/>
          </p:nvCxnSpPr>
          <p:spPr bwMode="auto">
            <a:xfrm flipV="1">
              <a:off x="647700" y="1676400"/>
              <a:ext cx="6477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3" name="直線矢印コネクタ 82"/>
            <p:cNvCxnSpPr>
              <a:stCxn id="46" idx="0"/>
              <a:endCxn id="62" idx="1"/>
            </p:cNvCxnSpPr>
            <p:nvPr/>
          </p:nvCxnSpPr>
          <p:spPr bwMode="auto">
            <a:xfrm flipV="1">
              <a:off x="876300" y="1676400"/>
              <a:ext cx="21717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4" name="直線矢印コネクタ 83"/>
            <p:cNvCxnSpPr>
              <a:stCxn id="45" idx="0"/>
              <a:endCxn id="65" idx="1"/>
            </p:cNvCxnSpPr>
            <p:nvPr/>
          </p:nvCxnSpPr>
          <p:spPr bwMode="auto">
            <a:xfrm flipV="1">
              <a:off x="1104900" y="1676400"/>
              <a:ext cx="35433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3" name="直線矢印コネクタ 92"/>
            <p:cNvCxnSpPr>
              <a:stCxn id="41" idx="0"/>
              <a:endCxn id="59" idx="1"/>
            </p:cNvCxnSpPr>
            <p:nvPr/>
          </p:nvCxnSpPr>
          <p:spPr bwMode="auto">
            <a:xfrm flipH="1" flipV="1">
              <a:off x="1295400" y="1676400"/>
              <a:ext cx="7239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4" name="直線矢印コネクタ 93"/>
            <p:cNvCxnSpPr>
              <a:stCxn id="43" idx="0"/>
              <a:endCxn id="62" idx="1"/>
            </p:cNvCxnSpPr>
            <p:nvPr/>
          </p:nvCxnSpPr>
          <p:spPr bwMode="auto">
            <a:xfrm flipV="1">
              <a:off x="1562100" y="1676400"/>
              <a:ext cx="14859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5" name="直線矢印コネクタ 94"/>
            <p:cNvCxnSpPr>
              <a:stCxn id="42" idx="0"/>
              <a:endCxn id="65" idx="1"/>
            </p:cNvCxnSpPr>
            <p:nvPr/>
          </p:nvCxnSpPr>
          <p:spPr bwMode="auto">
            <a:xfrm flipV="1">
              <a:off x="1790700" y="1676400"/>
              <a:ext cx="28575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6" name="直線矢印コネクタ 105"/>
            <p:cNvCxnSpPr>
              <a:stCxn id="44" idx="0"/>
              <a:endCxn id="59" idx="1"/>
            </p:cNvCxnSpPr>
            <p:nvPr/>
          </p:nvCxnSpPr>
          <p:spPr bwMode="auto">
            <a:xfrm flipH="1" flipV="1">
              <a:off x="1295400" y="1676400"/>
              <a:ext cx="381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7" name="直線矢印コネクタ 106"/>
            <p:cNvCxnSpPr>
              <a:stCxn id="43" idx="0"/>
              <a:endCxn id="62" idx="1"/>
            </p:cNvCxnSpPr>
            <p:nvPr/>
          </p:nvCxnSpPr>
          <p:spPr bwMode="auto">
            <a:xfrm flipV="1">
              <a:off x="1562100" y="1676400"/>
              <a:ext cx="14859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8" name="直線矢印コネクタ 107"/>
            <p:cNvCxnSpPr>
              <a:stCxn id="42" idx="0"/>
              <a:endCxn id="65" idx="1"/>
            </p:cNvCxnSpPr>
            <p:nvPr/>
          </p:nvCxnSpPr>
          <p:spPr bwMode="auto">
            <a:xfrm flipV="1">
              <a:off x="1790700" y="1676400"/>
              <a:ext cx="28575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9" name="直線矢印コネクタ 108"/>
            <p:cNvCxnSpPr>
              <a:stCxn id="38" idx="0"/>
              <a:endCxn id="59" idx="1"/>
            </p:cNvCxnSpPr>
            <p:nvPr/>
          </p:nvCxnSpPr>
          <p:spPr bwMode="auto">
            <a:xfrm flipH="1" flipV="1">
              <a:off x="1295400" y="1676400"/>
              <a:ext cx="14097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10" name="直線矢印コネクタ 109"/>
            <p:cNvCxnSpPr>
              <a:stCxn id="40" idx="0"/>
              <a:endCxn id="62" idx="1"/>
            </p:cNvCxnSpPr>
            <p:nvPr/>
          </p:nvCxnSpPr>
          <p:spPr bwMode="auto">
            <a:xfrm flipV="1">
              <a:off x="2247900" y="1676400"/>
              <a:ext cx="8001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11" name="直線矢印コネクタ 110"/>
            <p:cNvCxnSpPr>
              <a:stCxn id="39" idx="0"/>
              <a:endCxn id="65" idx="1"/>
            </p:cNvCxnSpPr>
            <p:nvPr/>
          </p:nvCxnSpPr>
          <p:spPr bwMode="auto">
            <a:xfrm flipV="1">
              <a:off x="2476500" y="1676400"/>
              <a:ext cx="21717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38" name="直線矢印コネクタ 137"/>
            <p:cNvCxnSpPr>
              <a:stCxn id="36" idx="0"/>
              <a:endCxn id="65" idx="1"/>
            </p:cNvCxnSpPr>
            <p:nvPr/>
          </p:nvCxnSpPr>
          <p:spPr bwMode="auto">
            <a:xfrm flipV="1">
              <a:off x="3162300" y="1676400"/>
              <a:ext cx="14859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1" name="直線矢印コネクタ 140"/>
            <p:cNvCxnSpPr>
              <a:stCxn id="33" idx="0"/>
              <a:endCxn id="65" idx="1"/>
            </p:cNvCxnSpPr>
            <p:nvPr/>
          </p:nvCxnSpPr>
          <p:spPr bwMode="auto">
            <a:xfrm flipV="1">
              <a:off x="3848100" y="1676400"/>
              <a:ext cx="8001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4" name="直線矢印コネクタ 143"/>
            <p:cNvCxnSpPr>
              <a:stCxn id="30" idx="0"/>
              <a:endCxn id="65" idx="1"/>
            </p:cNvCxnSpPr>
            <p:nvPr/>
          </p:nvCxnSpPr>
          <p:spPr bwMode="auto">
            <a:xfrm flipV="1">
              <a:off x="4533900" y="1676400"/>
              <a:ext cx="1143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5" name="直線矢印コネクタ 144"/>
            <p:cNvCxnSpPr>
              <a:stCxn id="6" idx="0"/>
              <a:endCxn id="65" idx="1"/>
            </p:cNvCxnSpPr>
            <p:nvPr/>
          </p:nvCxnSpPr>
          <p:spPr bwMode="auto">
            <a:xfrm flipH="1" flipV="1">
              <a:off x="4648200" y="1676400"/>
              <a:ext cx="571500" cy="160020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50" name="直線矢印コネクタ 149"/>
            <p:cNvCxnSpPr>
              <a:stCxn id="37" idx="0"/>
              <a:endCxn id="62" idx="1"/>
            </p:cNvCxnSpPr>
            <p:nvPr/>
          </p:nvCxnSpPr>
          <p:spPr bwMode="auto">
            <a:xfrm flipV="1">
              <a:off x="2933700" y="1676400"/>
              <a:ext cx="1143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51" name="直線矢印コネクタ 150"/>
            <p:cNvCxnSpPr>
              <a:stCxn id="34" idx="0"/>
              <a:endCxn id="62" idx="1"/>
            </p:cNvCxnSpPr>
            <p:nvPr/>
          </p:nvCxnSpPr>
          <p:spPr bwMode="auto">
            <a:xfrm flipH="1" flipV="1">
              <a:off x="3048000" y="1676400"/>
              <a:ext cx="5715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52" name="直線矢印コネクタ 151"/>
            <p:cNvCxnSpPr>
              <a:stCxn id="31" idx="0"/>
              <a:endCxn id="62" idx="1"/>
            </p:cNvCxnSpPr>
            <p:nvPr/>
          </p:nvCxnSpPr>
          <p:spPr bwMode="auto">
            <a:xfrm flipH="1" flipV="1">
              <a:off x="3048000" y="1676400"/>
              <a:ext cx="12573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59" name="直線矢印コネクタ 158"/>
            <p:cNvCxnSpPr>
              <a:stCxn id="7" idx="0"/>
              <a:endCxn id="62" idx="1"/>
            </p:cNvCxnSpPr>
            <p:nvPr/>
          </p:nvCxnSpPr>
          <p:spPr bwMode="auto">
            <a:xfrm flipH="1" flipV="1">
              <a:off x="3048000" y="1676400"/>
              <a:ext cx="1943100" cy="160020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63" name="直線矢印コネクタ 162"/>
            <p:cNvCxnSpPr>
              <a:stCxn id="32" idx="0"/>
              <a:endCxn id="59" idx="1"/>
            </p:cNvCxnSpPr>
            <p:nvPr/>
          </p:nvCxnSpPr>
          <p:spPr bwMode="auto">
            <a:xfrm flipH="1" flipV="1">
              <a:off x="1295400" y="1676400"/>
              <a:ext cx="27813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64" name="直線矢印コネクタ 163"/>
            <p:cNvCxnSpPr>
              <a:stCxn id="35" idx="0"/>
              <a:endCxn id="59" idx="1"/>
            </p:cNvCxnSpPr>
            <p:nvPr/>
          </p:nvCxnSpPr>
          <p:spPr bwMode="auto">
            <a:xfrm flipH="1" flipV="1">
              <a:off x="1295400" y="1676400"/>
              <a:ext cx="20955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65" name="直線矢印コネクタ 164"/>
            <p:cNvCxnSpPr>
              <a:stCxn id="8" idx="0"/>
              <a:endCxn id="59" idx="1"/>
            </p:cNvCxnSpPr>
            <p:nvPr/>
          </p:nvCxnSpPr>
          <p:spPr bwMode="auto">
            <a:xfrm flipH="1" flipV="1">
              <a:off x="1295400" y="1676400"/>
              <a:ext cx="3467100" cy="160020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2" name="テキスト ボックス 1"/>
            <p:cNvSpPr txBox="1"/>
            <p:nvPr/>
          </p:nvSpPr>
          <p:spPr>
            <a:xfrm>
              <a:off x="5715000" y="3200400"/>
              <a:ext cx="3020090" cy="634020"/>
            </a:xfrm>
            <a:prstGeom prst="rect">
              <a:avLst/>
            </a:prstGeom>
            <a:noFill/>
          </p:spPr>
          <p:txBody>
            <a:bodyPr wrap="none" rtlCol="0">
              <a:spAutoFit/>
            </a:bodyPr>
            <a:lstStyle/>
            <a:p>
              <a:r>
                <a:rPr kumimoji="1" lang="ja-JP" altLang="en-US" sz="1600" dirty="0" smtClean="0">
                  <a:solidFill>
                    <a:srgbClr val="0000FF"/>
                  </a:solidFill>
                  <a:latin typeface="ＤＦＰ太丸ゴシック体"/>
                  <a:ea typeface="ＤＦＰ太丸ゴシック体"/>
                  <a:cs typeface="ＤＦＰ太丸ゴシック体"/>
                </a:rPr>
                <a:t>タイムシェア（</a:t>
              </a:r>
              <a:r>
                <a:rPr kumimoji="1" lang="en-US" altLang="ja-JP" sz="1600" dirty="0" smtClean="0">
                  <a:solidFill>
                    <a:srgbClr val="0000FF"/>
                  </a:solidFill>
                  <a:latin typeface="ＤＦＰ太丸ゴシック体"/>
                  <a:ea typeface="ＤＦＰ太丸ゴシック体"/>
                  <a:cs typeface="ＤＦＰ太丸ゴシック体"/>
                </a:rPr>
                <a:t>Time Share</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en-US" altLang="ja-JP" sz="1600" dirty="0" smtClean="0">
                <a:solidFill>
                  <a:srgbClr val="0000FF"/>
                </a:solidFill>
                <a:latin typeface="ＤＦＰ太丸ゴシック体"/>
                <a:ea typeface="ＤＦＰ太丸ゴシック体"/>
                <a:cs typeface="ＤＦＰ太丸ゴシック体"/>
              </a:endParaRPr>
            </a:p>
            <a:p>
              <a:r>
                <a:rPr kumimoji="1" lang="ja-JP" altLang="en-US" sz="1600" dirty="0" smtClean="0">
                  <a:solidFill>
                    <a:srgbClr val="0000FF"/>
                  </a:solidFill>
                  <a:latin typeface="ＤＦＰ太丸ゴシック体"/>
                  <a:ea typeface="ＤＦＰ太丸ゴシック体"/>
                  <a:cs typeface="ＤＦＰ太丸ゴシック体"/>
                </a:rPr>
                <a:t>モニター（</a:t>
              </a:r>
              <a:r>
                <a:rPr kumimoji="1" lang="en-US" altLang="ja-JP" sz="1600" dirty="0" smtClean="0">
                  <a:solidFill>
                    <a:srgbClr val="0000FF"/>
                  </a:solidFill>
                  <a:latin typeface="ＤＦＰ太丸ゴシック体"/>
                  <a:ea typeface="ＤＦＰ太丸ゴシック体"/>
                  <a:cs typeface="ＤＦＰ太丸ゴシック体"/>
                </a:rPr>
                <a:t>Monitor</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ja-JP" altLang="en-US" sz="1600" dirty="0">
                <a:solidFill>
                  <a:srgbClr val="0000FF"/>
                </a:solidFill>
                <a:latin typeface="ＤＦＰ太丸ゴシック体"/>
                <a:ea typeface="ＤＦＰ太丸ゴシック体"/>
                <a:cs typeface="ＤＦＰ太丸ゴシック体"/>
              </a:endParaRPr>
            </a:p>
          </p:txBody>
        </p:sp>
        <p:sp>
          <p:nvSpPr>
            <p:cNvPr id="9" name="角丸四角形吹き出し 8"/>
            <p:cNvSpPr/>
            <p:nvPr/>
          </p:nvSpPr>
          <p:spPr bwMode="auto">
            <a:xfrm>
              <a:off x="5867400" y="1066800"/>
              <a:ext cx="2667000" cy="762000"/>
            </a:xfrm>
            <a:prstGeom prst="wedgeRoundRectCallout">
              <a:avLst>
                <a:gd name="adj1" fmla="val -76547"/>
                <a:gd name="adj2" fmla="val -13055"/>
                <a:gd name="adj3" fmla="val 16667"/>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b="0" i="0" u="none" strike="noStrike" cap="none" normalizeH="0" baseline="0" dirty="0" smtClean="0">
                  <a:ln>
                    <a:noFill/>
                  </a:ln>
                  <a:solidFill>
                    <a:srgbClr val="000090"/>
                  </a:solidFill>
                  <a:effectLst/>
                  <a:latin typeface="HG丸ｺﾞｼｯｸM-PRO"/>
                  <a:ea typeface="HG丸ｺﾞｼｯｸM-PRO"/>
                  <a:cs typeface="HG丸ｺﾞｼｯｸM-PRO"/>
                </a:rPr>
                <a:t>“</a:t>
              </a:r>
              <a:r>
                <a:rPr kumimoji="0" lang="ja-JP" altLang="en-US" sz="1800" b="0" i="0" u="none" strike="noStrike" cap="none" normalizeH="0" baseline="0" dirty="0" smtClean="0">
                  <a:ln>
                    <a:noFill/>
                  </a:ln>
                  <a:solidFill>
                    <a:srgbClr val="000090"/>
                  </a:solidFill>
                  <a:effectLst/>
                  <a:latin typeface="HG丸ｺﾞｼｯｸM-PRO"/>
                  <a:ea typeface="HG丸ｺﾞｼｯｸM-PRO"/>
                  <a:cs typeface="HG丸ｺﾞｼｯｸM-PRO"/>
                </a:rPr>
                <a:t>見かけ上</a:t>
              </a:r>
              <a:r>
                <a:rPr kumimoji="0" lang="en-US" altLang="ja-JP" sz="1800" b="0" i="0" u="none" strike="noStrike" cap="none" normalizeH="0" baseline="0" dirty="0" smtClean="0">
                  <a:ln>
                    <a:noFill/>
                  </a:ln>
                  <a:solidFill>
                    <a:srgbClr val="000090"/>
                  </a:solidFill>
                  <a:effectLst/>
                  <a:latin typeface="HG丸ｺﾞｼｯｸM-PRO"/>
                  <a:ea typeface="HG丸ｺﾞｼｯｸM-PRO"/>
                  <a:cs typeface="HG丸ｺﾞｼｯｸM-PRO"/>
                </a:rPr>
                <a:t>”</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rgbClr val="000090"/>
                  </a:solidFill>
                  <a:effectLst/>
                  <a:latin typeface="HG丸ｺﾞｼｯｸM-PRO"/>
                  <a:ea typeface="HG丸ｺﾞｼｯｸM-PRO"/>
                  <a:cs typeface="HG丸ｺﾞｼｯｸM-PRO"/>
                </a:rPr>
                <a:t>同時使用できる</a:t>
              </a:r>
            </a:p>
          </p:txBody>
        </p:sp>
      </p:grpSp>
      <p:sp>
        <p:nvSpPr>
          <p:cNvPr id="11" name="タイトル 10"/>
          <p:cNvSpPr>
            <a:spLocks noGrp="1"/>
          </p:cNvSpPr>
          <p:nvPr>
            <p:ph type="title"/>
          </p:nvPr>
        </p:nvSpPr>
        <p:spPr>
          <a:xfrm>
            <a:off x="152400" y="152400"/>
            <a:ext cx="8991600" cy="533400"/>
          </a:xfrm>
        </p:spPr>
        <p:txBody>
          <a:bodyPr/>
          <a:lstStyle/>
          <a:p>
            <a:r>
              <a:rPr kumimoji="1" lang="ja-JP" altLang="en-US" dirty="0" smtClean="0">
                <a:effectLst/>
              </a:rPr>
              <a:t>仮想化の誕生</a:t>
            </a:r>
            <a:r>
              <a:rPr kumimoji="1" lang="en-US" altLang="ja-JP" dirty="0" smtClean="0">
                <a:effectLst/>
              </a:rPr>
              <a:t>(1)</a:t>
            </a:r>
            <a:r>
              <a:rPr kumimoji="1" lang="ja-JP" altLang="en-US" dirty="0" smtClean="0">
                <a:effectLst/>
              </a:rPr>
              <a:t>　</a:t>
            </a:r>
            <a:r>
              <a:rPr kumimoji="1" lang="ja-JP" altLang="en-US" sz="2800" dirty="0" smtClean="0">
                <a:effectLst/>
              </a:rPr>
              <a:t>コンピューターを共同利用する技術</a:t>
            </a:r>
            <a:endParaRPr kumimoji="1" lang="ja-JP" altLang="en-US" sz="2800" dirty="0">
              <a:effectLst/>
            </a:endParaRPr>
          </a:p>
        </p:txBody>
      </p:sp>
      <p:grpSp>
        <p:nvGrpSpPr>
          <p:cNvPr id="14" name="図形グループ 13"/>
          <p:cNvGrpSpPr/>
          <p:nvPr/>
        </p:nvGrpSpPr>
        <p:grpSpPr>
          <a:xfrm>
            <a:off x="381000" y="3962400"/>
            <a:ext cx="8458200" cy="2438400"/>
            <a:chOff x="381000" y="3962400"/>
            <a:chExt cx="8458200" cy="2438400"/>
          </a:xfrm>
        </p:grpSpPr>
        <p:sp>
          <p:nvSpPr>
            <p:cNvPr id="76" name="正方形/長方形 75"/>
            <p:cNvSpPr/>
            <p:nvPr/>
          </p:nvSpPr>
          <p:spPr bwMode="auto">
            <a:xfrm>
              <a:off x="381000" y="4191000"/>
              <a:ext cx="8458200" cy="2209800"/>
            </a:xfrm>
            <a:prstGeom prst="rect">
              <a:avLst/>
            </a:prstGeom>
            <a:solidFill>
              <a:srgbClr val="FFFF99">
                <a:alpha val="85000"/>
              </a:srgb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 name="ホームベース 2"/>
            <p:cNvSpPr/>
            <p:nvPr/>
          </p:nvSpPr>
          <p:spPr bwMode="auto">
            <a:xfrm>
              <a:off x="3733800" y="4572000"/>
              <a:ext cx="18288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 name="ホームベース 3"/>
            <p:cNvSpPr/>
            <p:nvPr/>
          </p:nvSpPr>
          <p:spPr bwMode="auto">
            <a:xfrm>
              <a:off x="2133600" y="4572000"/>
              <a:ext cx="18288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 name="ホームベース 4"/>
            <p:cNvSpPr/>
            <p:nvPr/>
          </p:nvSpPr>
          <p:spPr bwMode="auto">
            <a:xfrm>
              <a:off x="533400" y="4572000"/>
              <a:ext cx="18288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56" name="図形グループ 55"/>
            <p:cNvGrpSpPr/>
            <p:nvPr/>
          </p:nvGrpSpPr>
          <p:grpSpPr>
            <a:xfrm>
              <a:off x="1143000" y="5562600"/>
              <a:ext cx="304800" cy="609600"/>
              <a:chOff x="2057400" y="5105400"/>
              <a:chExt cx="304800" cy="609600"/>
            </a:xfrm>
          </p:grpSpPr>
          <p:sp>
            <p:nvSpPr>
              <p:cNvPr id="48" name="円/楕円 47"/>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9" name="フローチャート: 論理積ゲート 48"/>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55" name="図形グループ 54"/>
            <p:cNvGrpSpPr/>
            <p:nvPr/>
          </p:nvGrpSpPr>
          <p:grpSpPr>
            <a:xfrm>
              <a:off x="2895600" y="5562600"/>
              <a:ext cx="304800" cy="609600"/>
              <a:chOff x="3733800" y="5105400"/>
              <a:chExt cx="304800" cy="609600"/>
            </a:xfrm>
          </p:grpSpPr>
          <p:sp>
            <p:nvSpPr>
              <p:cNvPr id="50" name="円/楕円 49"/>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1" name="フローチャート: 論理積ゲート 50"/>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54" name="図形グループ 53"/>
            <p:cNvGrpSpPr/>
            <p:nvPr/>
          </p:nvGrpSpPr>
          <p:grpSpPr>
            <a:xfrm>
              <a:off x="4495800" y="5562600"/>
              <a:ext cx="304800" cy="609600"/>
              <a:chOff x="5334000" y="5105400"/>
              <a:chExt cx="304800" cy="609600"/>
            </a:xfrm>
          </p:grpSpPr>
          <p:sp>
            <p:nvSpPr>
              <p:cNvPr id="52" name="円/楕円 51"/>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3" name="フローチャート: 論理積ゲート 52"/>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cxnSp>
          <p:nvCxnSpPr>
            <p:cNvPr id="67" name="直線矢印コネクタ 66"/>
            <p:cNvCxnSpPr>
              <a:endCxn id="48" idx="0"/>
            </p:cNvCxnSpPr>
            <p:nvPr/>
          </p:nvCxnSpPr>
          <p:spPr bwMode="auto">
            <a:xfrm>
              <a:off x="1295400" y="5029200"/>
              <a:ext cx="0" cy="533400"/>
            </a:xfrm>
            <a:prstGeom prst="straightConnector1">
              <a:avLst/>
            </a:prstGeom>
            <a:solidFill>
              <a:schemeClr val="bg1"/>
            </a:solidFill>
            <a:ln w="7620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2" name="直線矢印コネクタ 71"/>
            <p:cNvCxnSpPr>
              <a:endCxn id="50" idx="0"/>
            </p:cNvCxnSpPr>
            <p:nvPr/>
          </p:nvCxnSpPr>
          <p:spPr bwMode="auto">
            <a:xfrm>
              <a:off x="3048000" y="5029200"/>
              <a:ext cx="0" cy="533400"/>
            </a:xfrm>
            <a:prstGeom prst="straightConnector1">
              <a:avLst/>
            </a:prstGeom>
            <a:solidFill>
              <a:schemeClr val="bg1"/>
            </a:solidFill>
            <a:ln w="7620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5" name="直線矢印コネクタ 74"/>
            <p:cNvCxnSpPr>
              <a:endCxn id="52" idx="0"/>
            </p:cNvCxnSpPr>
            <p:nvPr/>
          </p:nvCxnSpPr>
          <p:spPr bwMode="auto">
            <a:xfrm>
              <a:off x="4648200" y="5029200"/>
              <a:ext cx="0" cy="533400"/>
            </a:xfrm>
            <a:prstGeom prst="straightConnector1">
              <a:avLst/>
            </a:prstGeom>
            <a:solidFill>
              <a:schemeClr val="bg1"/>
            </a:solidFill>
            <a:ln w="7620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78" name="正方形/長方形 177"/>
            <p:cNvSpPr/>
            <p:nvPr/>
          </p:nvSpPr>
          <p:spPr bwMode="auto">
            <a:xfrm>
              <a:off x="533400" y="3962400"/>
              <a:ext cx="50292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charset="0"/>
                  <a:ea typeface="HG丸ｺﾞｼｯｸM-PRO" pitchFamily="50" charset="-128"/>
                </a:rPr>
                <a:t>高価なコンピューター（物理資源）</a:t>
              </a:r>
            </a:p>
          </p:txBody>
        </p:sp>
        <p:sp>
          <p:nvSpPr>
            <p:cNvPr id="73" name="テキスト ボックス 72"/>
            <p:cNvSpPr txBox="1"/>
            <p:nvPr/>
          </p:nvSpPr>
          <p:spPr>
            <a:xfrm>
              <a:off x="6096000" y="4648200"/>
              <a:ext cx="2271125" cy="400110"/>
            </a:xfrm>
            <a:prstGeom prst="rect">
              <a:avLst/>
            </a:prstGeom>
            <a:noFill/>
          </p:spPr>
          <p:txBody>
            <a:bodyPr wrap="none" rtlCol="0">
              <a:spAutoFit/>
            </a:bodyPr>
            <a:lstStyle/>
            <a:p>
              <a:r>
                <a:rPr kumimoji="1" lang="ja-JP" altLang="en-US" sz="2000" dirty="0" smtClean="0">
                  <a:solidFill>
                    <a:srgbClr val="000090"/>
                  </a:solidFill>
                  <a:latin typeface="ＤＦＰ太丸ゴシック体"/>
                  <a:ea typeface="ＤＦＰ太丸ゴシック体"/>
                  <a:cs typeface="ＤＦＰ太丸ゴシック体"/>
                </a:rPr>
                <a:t>バッチ（</a:t>
              </a:r>
              <a:r>
                <a:rPr kumimoji="1" lang="en-US" altLang="ja-JP" sz="2000" dirty="0" smtClean="0">
                  <a:solidFill>
                    <a:srgbClr val="000090"/>
                  </a:solidFill>
                  <a:latin typeface="ＤＦＰ太丸ゴシック体"/>
                  <a:ea typeface="ＤＦＰ太丸ゴシック体"/>
                  <a:cs typeface="ＤＦＰ太丸ゴシック体"/>
                </a:rPr>
                <a:t>Batch</a:t>
              </a:r>
              <a:r>
                <a:rPr kumimoji="1" lang="ja-JP" altLang="en-US" sz="2000" dirty="0" smtClean="0">
                  <a:solidFill>
                    <a:srgbClr val="000090"/>
                  </a:solidFill>
                  <a:latin typeface="ＤＦＰ太丸ゴシック体"/>
                  <a:ea typeface="ＤＦＰ太丸ゴシック体"/>
                  <a:cs typeface="ＤＦＰ太丸ゴシック体"/>
                </a:rPr>
                <a:t>）</a:t>
              </a:r>
              <a:endParaRPr kumimoji="1" lang="ja-JP" altLang="en-US" sz="2000" dirty="0">
                <a:solidFill>
                  <a:srgbClr val="000090"/>
                </a:solidFill>
                <a:latin typeface="ＤＦＰ太丸ゴシック体"/>
                <a:ea typeface="ＤＦＰ太丸ゴシック体"/>
                <a:cs typeface="ＤＦＰ太丸ゴシック体"/>
              </a:endParaRPr>
            </a:p>
          </p:txBody>
        </p:sp>
        <p:sp>
          <p:nvSpPr>
            <p:cNvPr id="74" name="角丸四角形吹き出し 73"/>
            <p:cNvSpPr/>
            <p:nvPr/>
          </p:nvSpPr>
          <p:spPr bwMode="auto">
            <a:xfrm>
              <a:off x="5867400" y="5410200"/>
              <a:ext cx="2667000" cy="762000"/>
            </a:xfrm>
            <a:prstGeom prst="wedgeRoundRectCallout">
              <a:avLst>
                <a:gd name="adj1" fmla="val -78928"/>
                <a:gd name="adj2" fmla="val 3612"/>
                <a:gd name="adj3" fmla="val 16667"/>
              </a:avLst>
            </a:prstGeom>
            <a:solidFill>
              <a:srgbClr val="FFFF99"/>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800" dirty="0">
                  <a:solidFill>
                    <a:srgbClr val="800000"/>
                  </a:solidFill>
                  <a:latin typeface="Arial" charset="0"/>
                  <a:ea typeface="HG丸ｺﾞｼｯｸM-PRO" pitchFamily="50" charset="-128"/>
                </a:rPr>
                <a:t>前の処理が終わるまで</a:t>
              </a:r>
              <a:endParaRPr lang="en-US" altLang="ja-JP" sz="1800" dirty="0">
                <a:solidFill>
                  <a:srgbClr val="800000"/>
                </a:solidFill>
                <a:latin typeface="Arial" charset="0"/>
                <a:ea typeface="HG丸ｺﾞｼｯｸM-PRO" pitchFamily="50" charset="-128"/>
              </a:endParaRPr>
            </a:p>
            <a:p>
              <a:pPr algn="ctr">
                <a:spcBef>
                  <a:spcPts val="0"/>
                </a:spcBef>
              </a:pPr>
              <a:r>
                <a:rPr lang="ja-JP" altLang="en-US" sz="1800" dirty="0">
                  <a:solidFill>
                    <a:srgbClr val="800000"/>
                  </a:solidFill>
                  <a:latin typeface="Arial" charset="0"/>
                  <a:ea typeface="HG丸ｺﾞｼｯｸM-PRO" pitchFamily="50" charset="-128"/>
                </a:rPr>
                <a:t>待たなくてはならない</a:t>
              </a:r>
            </a:p>
          </p:txBody>
        </p:sp>
      </p:grpSp>
    </p:spTree>
    <p:extLst>
      <p:ext uri="{BB962C8B-B14F-4D97-AF65-F5344CB8AC3E}">
        <p14:creationId xmlns:p14="http://schemas.microsoft.com/office/powerpoint/2010/main" val="3879631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正方形/長方形 76"/>
          <p:cNvSpPr/>
          <p:nvPr/>
        </p:nvSpPr>
        <p:spPr bwMode="auto">
          <a:xfrm>
            <a:off x="381000" y="838200"/>
            <a:ext cx="8458200" cy="5486400"/>
          </a:xfrm>
          <a:prstGeom prst="rect">
            <a:avLst/>
          </a:prstGeom>
          <a:solidFill>
            <a:srgbClr val="FDEADA">
              <a:alpha val="90000"/>
            </a:srgb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 name="角丸四角形 11"/>
          <p:cNvSpPr/>
          <p:nvPr/>
        </p:nvSpPr>
        <p:spPr bwMode="auto">
          <a:xfrm>
            <a:off x="457200" y="3352800"/>
            <a:ext cx="5029200" cy="2209800"/>
          </a:xfrm>
          <a:prstGeom prst="roundRect">
            <a:avLst>
              <a:gd name="adj" fmla="val 5747"/>
            </a:avLst>
          </a:prstGeom>
          <a:solidFill>
            <a:srgbClr val="996633">
              <a:alpha val="70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 name="ホームベース 5"/>
          <p:cNvSpPr/>
          <p:nvPr/>
        </p:nvSpPr>
        <p:spPr bwMode="auto">
          <a:xfrm>
            <a:off x="50571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ホームベース 6"/>
          <p:cNvSpPr/>
          <p:nvPr/>
        </p:nvSpPr>
        <p:spPr bwMode="auto">
          <a:xfrm>
            <a:off x="48285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ホームベース 7"/>
          <p:cNvSpPr/>
          <p:nvPr/>
        </p:nvSpPr>
        <p:spPr bwMode="auto">
          <a:xfrm>
            <a:off x="45999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0" name="ホームベース 29"/>
          <p:cNvSpPr/>
          <p:nvPr/>
        </p:nvSpPr>
        <p:spPr bwMode="auto">
          <a:xfrm>
            <a:off x="43713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 name="ホームベース 30"/>
          <p:cNvSpPr/>
          <p:nvPr/>
        </p:nvSpPr>
        <p:spPr bwMode="auto">
          <a:xfrm>
            <a:off x="41427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2" name="ホームベース 31"/>
          <p:cNvSpPr/>
          <p:nvPr/>
        </p:nvSpPr>
        <p:spPr bwMode="auto">
          <a:xfrm>
            <a:off x="39141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3" name="ホームベース 32"/>
          <p:cNvSpPr/>
          <p:nvPr/>
        </p:nvSpPr>
        <p:spPr bwMode="auto">
          <a:xfrm>
            <a:off x="36855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ホームベース 33"/>
          <p:cNvSpPr/>
          <p:nvPr/>
        </p:nvSpPr>
        <p:spPr bwMode="auto">
          <a:xfrm>
            <a:off x="34569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ホームベース 34"/>
          <p:cNvSpPr/>
          <p:nvPr/>
        </p:nvSpPr>
        <p:spPr bwMode="auto">
          <a:xfrm>
            <a:off x="32283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6" name="ホームベース 35"/>
          <p:cNvSpPr/>
          <p:nvPr/>
        </p:nvSpPr>
        <p:spPr bwMode="auto">
          <a:xfrm>
            <a:off x="29997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7" name="ホームベース 36"/>
          <p:cNvSpPr/>
          <p:nvPr/>
        </p:nvSpPr>
        <p:spPr bwMode="auto">
          <a:xfrm>
            <a:off x="27711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8" name="ホームベース 37"/>
          <p:cNvSpPr/>
          <p:nvPr/>
        </p:nvSpPr>
        <p:spPr bwMode="auto">
          <a:xfrm>
            <a:off x="25425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9" name="ホームベース 38"/>
          <p:cNvSpPr/>
          <p:nvPr/>
        </p:nvSpPr>
        <p:spPr bwMode="auto">
          <a:xfrm>
            <a:off x="23139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ホームベース 39"/>
          <p:cNvSpPr/>
          <p:nvPr/>
        </p:nvSpPr>
        <p:spPr bwMode="auto">
          <a:xfrm>
            <a:off x="20853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ホームベース 40"/>
          <p:cNvSpPr/>
          <p:nvPr/>
        </p:nvSpPr>
        <p:spPr bwMode="auto">
          <a:xfrm>
            <a:off x="18567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2" name="ホームベース 41"/>
          <p:cNvSpPr/>
          <p:nvPr/>
        </p:nvSpPr>
        <p:spPr bwMode="auto">
          <a:xfrm>
            <a:off x="16281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ホームベース 42"/>
          <p:cNvSpPr/>
          <p:nvPr/>
        </p:nvSpPr>
        <p:spPr bwMode="auto">
          <a:xfrm>
            <a:off x="13995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4" name="ホームベース 43"/>
          <p:cNvSpPr/>
          <p:nvPr/>
        </p:nvSpPr>
        <p:spPr bwMode="auto">
          <a:xfrm>
            <a:off x="11709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5" name="ホームベース 44"/>
          <p:cNvSpPr/>
          <p:nvPr/>
        </p:nvSpPr>
        <p:spPr bwMode="auto">
          <a:xfrm>
            <a:off x="942310" y="4928580"/>
            <a:ext cx="457200" cy="457200"/>
          </a:xfrm>
          <a:prstGeom prst="homePlate">
            <a:avLst/>
          </a:prstGeom>
          <a:solidFill>
            <a:srgbClr val="00CC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ホームベース 45"/>
          <p:cNvSpPr/>
          <p:nvPr/>
        </p:nvSpPr>
        <p:spPr bwMode="auto">
          <a:xfrm>
            <a:off x="713710" y="4928580"/>
            <a:ext cx="457200" cy="457200"/>
          </a:xfrm>
          <a:prstGeom prst="homePlate">
            <a:avLst/>
          </a:prstGeom>
          <a:solidFill>
            <a:srgbClr val="00FF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ホームベース 46"/>
          <p:cNvSpPr/>
          <p:nvPr/>
        </p:nvSpPr>
        <p:spPr bwMode="auto">
          <a:xfrm>
            <a:off x="485110" y="4928580"/>
            <a:ext cx="457200" cy="457200"/>
          </a:xfrm>
          <a:prstGeom prst="homePlate">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57" name="図形グループ 56"/>
          <p:cNvGrpSpPr/>
          <p:nvPr/>
        </p:nvGrpSpPr>
        <p:grpSpPr>
          <a:xfrm>
            <a:off x="1094710" y="1066800"/>
            <a:ext cx="304800" cy="609600"/>
            <a:chOff x="2057400" y="5105400"/>
            <a:chExt cx="304800" cy="609600"/>
          </a:xfrm>
        </p:grpSpPr>
        <p:sp>
          <p:nvSpPr>
            <p:cNvPr id="58" name="円/楕円 57"/>
            <p:cNvSpPr/>
            <p:nvPr/>
          </p:nvSpPr>
          <p:spPr bwMode="auto">
            <a:xfrm>
              <a:off x="20574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9" name="フローチャート: 論理積ゲート 58"/>
            <p:cNvSpPr/>
            <p:nvPr/>
          </p:nvSpPr>
          <p:spPr bwMode="auto">
            <a:xfrm rot="16200000">
              <a:off x="20574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0" name="図形グループ 59"/>
          <p:cNvGrpSpPr/>
          <p:nvPr/>
        </p:nvGrpSpPr>
        <p:grpSpPr>
          <a:xfrm>
            <a:off x="2847310" y="1066800"/>
            <a:ext cx="304800" cy="609600"/>
            <a:chOff x="3733800" y="5105400"/>
            <a:chExt cx="304800" cy="609600"/>
          </a:xfrm>
        </p:grpSpPr>
        <p:sp>
          <p:nvSpPr>
            <p:cNvPr id="61" name="円/楕円 60"/>
            <p:cNvSpPr/>
            <p:nvPr/>
          </p:nvSpPr>
          <p:spPr bwMode="auto">
            <a:xfrm>
              <a:off x="37338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2" name="フローチャート: 論理積ゲート 61"/>
            <p:cNvSpPr/>
            <p:nvPr/>
          </p:nvSpPr>
          <p:spPr bwMode="auto">
            <a:xfrm rot="16200000">
              <a:off x="37338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63" name="図形グループ 62"/>
          <p:cNvGrpSpPr/>
          <p:nvPr/>
        </p:nvGrpSpPr>
        <p:grpSpPr>
          <a:xfrm>
            <a:off x="4447510" y="1066800"/>
            <a:ext cx="304800" cy="609600"/>
            <a:chOff x="5334000" y="5105400"/>
            <a:chExt cx="304800" cy="609600"/>
          </a:xfrm>
        </p:grpSpPr>
        <p:sp>
          <p:nvSpPr>
            <p:cNvPr id="64" name="円/楕円 63"/>
            <p:cNvSpPr/>
            <p:nvPr/>
          </p:nvSpPr>
          <p:spPr bwMode="auto">
            <a:xfrm>
              <a:off x="5334000" y="5105400"/>
              <a:ext cx="304800" cy="304800"/>
            </a:xfrm>
            <a:prstGeom prst="ellipse">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5" name="フローチャート: 論理積ゲート 64"/>
            <p:cNvSpPr/>
            <p:nvPr/>
          </p:nvSpPr>
          <p:spPr bwMode="auto">
            <a:xfrm rot="16200000">
              <a:off x="5334000" y="5410200"/>
              <a:ext cx="304800" cy="304800"/>
            </a:xfrm>
            <a:prstGeom prst="flowChartDelay">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cxnSp>
        <p:nvCxnSpPr>
          <p:cNvPr id="82" name="直線矢印コネクタ 81"/>
          <p:cNvCxnSpPr>
            <a:stCxn id="47" idx="0"/>
            <a:endCxn id="59" idx="1"/>
          </p:cNvCxnSpPr>
          <p:nvPr/>
        </p:nvCxnSpPr>
        <p:spPr bwMode="auto">
          <a:xfrm flipV="1">
            <a:off x="599410" y="1676400"/>
            <a:ext cx="6477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3" name="直線矢印コネクタ 82"/>
          <p:cNvCxnSpPr>
            <a:stCxn id="46" idx="0"/>
            <a:endCxn id="62" idx="1"/>
          </p:cNvCxnSpPr>
          <p:nvPr/>
        </p:nvCxnSpPr>
        <p:spPr bwMode="auto">
          <a:xfrm flipV="1">
            <a:off x="828010" y="1676400"/>
            <a:ext cx="21717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4" name="直線矢印コネクタ 83"/>
          <p:cNvCxnSpPr>
            <a:stCxn id="45" idx="0"/>
            <a:endCxn id="65" idx="1"/>
          </p:cNvCxnSpPr>
          <p:nvPr/>
        </p:nvCxnSpPr>
        <p:spPr bwMode="auto">
          <a:xfrm flipV="1">
            <a:off x="1056610" y="1676400"/>
            <a:ext cx="35433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3" name="直線矢印コネクタ 92"/>
          <p:cNvCxnSpPr>
            <a:stCxn id="41" idx="0"/>
            <a:endCxn id="59" idx="1"/>
          </p:cNvCxnSpPr>
          <p:nvPr/>
        </p:nvCxnSpPr>
        <p:spPr bwMode="auto">
          <a:xfrm flipH="1" flipV="1">
            <a:off x="1247110" y="1676400"/>
            <a:ext cx="7239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4" name="直線矢印コネクタ 93"/>
          <p:cNvCxnSpPr>
            <a:stCxn id="43" idx="0"/>
            <a:endCxn id="62" idx="1"/>
          </p:cNvCxnSpPr>
          <p:nvPr/>
        </p:nvCxnSpPr>
        <p:spPr bwMode="auto">
          <a:xfrm flipV="1">
            <a:off x="1513810" y="1676400"/>
            <a:ext cx="14859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5" name="直線矢印コネクタ 94"/>
          <p:cNvCxnSpPr>
            <a:stCxn id="42" idx="0"/>
            <a:endCxn id="65" idx="1"/>
          </p:cNvCxnSpPr>
          <p:nvPr/>
        </p:nvCxnSpPr>
        <p:spPr bwMode="auto">
          <a:xfrm flipV="1">
            <a:off x="1742410" y="1676400"/>
            <a:ext cx="28575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6" name="直線矢印コネクタ 105"/>
          <p:cNvCxnSpPr>
            <a:stCxn id="44" idx="0"/>
            <a:endCxn id="59" idx="1"/>
          </p:cNvCxnSpPr>
          <p:nvPr/>
        </p:nvCxnSpPr>
        <p:spPr bwMode="auto">
          <a:xfrm flipH="1" flipV="1">
            <a:off x="1247110" y="1676400"/>
            <a:ext cx="381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7" name="直線矢印コネクタ 106"/>
          <p:cNvCxnSpPr>
            <a:stCxn id="43" idx="0"/>
            <a:endCxn id="62" idx="1"/>
          </p:cNvCxnSpPr>
          <p:nvPr/>
        </p:nvCxnSpPr>
        <p:spPr bwMode="auto">
          <a:xfrm flipV="1">
            <a:off x="1513810" y="1676400"/>
            <a:ext cx="14859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8" name="直線矢印コネクタ 107"/>
          <p:cNvCxnSpPr>
            <a:stCxn id="42" idx="0"/>
            <a:endCxn id="65" idx="1"/>
          </p:cNvCxnSpPr>
          <p:nvPr/>
        </p:nvCxnSpPr>
        <p:spPr bwMode="auto">
          <a:xfrm flipV="1">
            <a:off x="1742410" y="1676400"/>
            <a:ext cx="28575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9" name="直線矢印コネクタ 108"/>
          <p:cNvCxnSpPr>
            <a:stCxn id="38" idx="0"/>
            <a:endCxn id="59" idx="1"/>
          </p:cNvCxnSpPr>
          <p:nvPr/>
        </p:nvCxnSpPr>
        <p:spPr bwMode="auto">
          <a:xfrm flipH="1" flipV="1">
            <a:off x="1247110" y="1676400"/>
            <a:ext cx="14097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10" name="直線矢印コネクタ 109"/>
          <p:cNvCxnSpPr>
            <a:stCxn id="40" idx="0"/>
            <a:endCxn id="62" idx="1"/>
          </p:cNvCxnSpPr>
          <p:nvPr/>
        </p:nvCxnSpPr>
        <p:spPr bwMode="auto">
          <a:xfrm flipV="1">
            <a:off x="2199610" y="1676400"/>
            <a:ext cx="8001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11" name="直線矢印コネクタ 110"/>
          <p:cNvCxnSpPr>
            <a:stCxn id="39" idx="0"/>
            <a:endCxn id="65" idx="1"/>
          </p:cNvCxnSpPr>
          <p:nvPr/>
        </p:nvCxnSpPr>
        <p:spPr bwMode="auto">
          <a:xfrm flipV="1">
            <a:off x="2428210" y="1676400"/>
            <a:ext cx="21717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38" name="直線矢印コネクタ 137"/>
          <p:cNvCxnSpPr>
            <a:stCxn id="36" idx="0"/>
            <a:endCxn id="65" idx="1"/>
          </p:cNvCxnSpPr>
          <p:nvPr/>
        </p:nvCxnSpPr>
        <p:spPr bwMode="auto">
          <a:xfrm flipV="1">
            <a:off x="3114010" y="1676400"/>
            <a:ext cx="14859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1" name="直線矢印コネクタ 140"/>
          <p:cNvCxnSpPr>
            <a:stCxn id="33" idx="0"/>
            <a:endCxn id="65" idx="1"/>
          </p:cNvCxnSpPr>
          <p:nvPr/>
        </p:nvCxnSpPr>
        <p:spPr bwMode="auto">
          <a:xfrm flipV="1">
            <a:off x="3799810" y="1676400"/>
            <a:ext cx="8001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4" name="直線矢印コネクタ 143"/>
          <p:cNvCxnSpPr>
            <a:stCxn id="30" idx="0"/>
            <a:endCxn id="65" idx="1"/>
          </p:cNvCxnSpPr>
          <p:nvPr/>
        </p:nvCxnSpPr>
        <p:spPr bwMode="auto">
          <a:xfrm flipV="1">
            <a:off x="4485610" y="1676400"/>
            <a:ext cx="1143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45" name="直線矢印コネクタ 144"/>
          <p:cNvCxnSpPr>
            <a:stCxn id="6" idx="0"/>
            <a:endCxn id="65" idx="1"/>
          </p:cNvCxnSpPr>
          <p:nvPr/>
        </p:nvCxnSpPr>
        <p:spPr bwMode="auto">
          <a:xfrm flipH="1" flipV="1">
            <a:off x="4599910" y="1676400"/>
            <a:ext cx="571500" cy="3252180"/>
          </a:xfrm>
          <a:prstGeom prst="straightConnector1">
            <a:avLst/>
          </a:prstGeom>
          <a:solidFill>
            <a:schemeClr val="bg1"/>
          </a:solidFill>
          <a:ln w="6350" cap="flat" cmpd="sng" algn="ctr">
            <a:solidFill>
              <a:srgbClr val="00CCFF"/>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50" name="直線矢印コネクタ 149"/>
          <p:cNvCxnSpPr>
            <a:stCxn id="37" idx="0"/>
            <a:endCxn id="62" idx="1"/>
          </p:cNvCxnSpPr>
          <p:nvPr/>
        </p:nvCxnSpPr>
        <p:spPr bwMode="auto">
          <a:xfrm flipV="1">
            <a:off x="2885410" y="1676400"/>
            <a:ext cx="1143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51" name="直線矢印コネクタ 150"/>
          <p:cNvCxnSpPr>
            <a:stCxn id="34" idx="0"/>
            <a:endCxn id="62" idx="1"/>
          </p:cNvCxnSpPr>
          <p:nvPr/>
        </p:nvCxnSpPr>
        <p:spPr bwMode="auto">
          <a:xfrm flipH="1" flipV="1">
            <a:off x="2999710" y="1676400"/>
            <a:ext cx="5715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52" name="直線矢印コネクタ 151"/>
          <p:cNvCxnSpPr>
            <a:stCxn id="31" idx="0"/>
            <a:endCxn id="62" idx="1"/>
          </p:cNvCxnSpPr>
          <p:nvPr/>
        </p:nvCxnSpPr>
        <p:spPr bwMode="auto">
          <a:xfrm flipH="1" flipV="1">
            <a:off x="2999710" y="1676400"/>
            <a:ext cx="12573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59" name="直線矢印コネクタ 158"/>
          <p:cNvCxnSpPr>
            <a:stCxn id="7" idx="0"/>
            <a:endCxn id="62" idx="1"/>
          </p:cNvCxnSpPr>
          <p:nvPr/>
        </p:nvCxnSpPr>
        <p:spPr bwMode="auto">
          <a:xfrm flipH="1" flipV="1">
            <a:off x="2999710" y="1676400"/>
            <a:ext cx="1943100" cy="3252180"/>
          </a:xfrm>
          <a:prstGeom prst="straightConnector1">
            <a:avLst/>
          </a:prstGeom>
          <a:solidFill>
            <a:schemeClr val="bg1"/>
          </a:solidFill>
          <a:ln w="6350" cap="flat" cmpd="sng" algn="ctr">
            <a:solidFill>
              <a:srgbClr val="00FF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63" name="直線矢印コネクタ 162"/>
          <p:cNvCxnSpPr>
            <a:stCxn id="32" idx="0"/>
            <a:endCxn id="59" idx="1"/>
          </p:cNvCxnSpPr>
          <p:nvPr/>
        </p:nvCxnSpPr>
        <p:spPr bwMode="auto">
          <a:xfrm flipH="1" flipV="1">
            <a:off x="1247110" y="1676400"/>
            <a:ext cx="27813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64" name="直線矢印コネクタ 163"/>
          <p:cNvCxnSpPr>
            <a:stCxn id="35" idx="0"/>
            <a:endCxn id="59" idx="1"/>
          </p:cNvCxnSpPr>
          <p:nvPr/>
        </p:nvCxnSpPr>
        <p:spPr bwMode="auto">
          <a:xfrm flipH="1" flipV="1">
            <a:off x="1247110" y="1676400"/>
            <a:ext cx="20955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65" name="直線矢印コネクタ 164"/>
          <p:cNvCxnSpPr>
            <a:stCxn id="8" idx="0"/>
            <a:endCxn id="59" idx="1"/>
          </p:cNvCxnSpPr>
          <p:nvPr/>
        </p:nvCxnSpPr>
        <p:spPr bwMode="auto">
          <a:xfrm flipH="1" flipV="1">
            <a:off x="1247110" y="1676400"/>
            <a:ext cx="3467100" cy="3252180"/>
          </a:xfrm>
          <a:prstGeom prst="straightConnector1">
            <a:avLst/>
          </a:prstGeom>
          <a:solidFill>
            <a:schemeClr val="bg1"/>
          </a:solidFill>
          <a:ln w="6350" cap="flat" cmpd="sng" algn="ctr">
            <a:solidFill>
              <a:srgbClr val="FF9900"/>
            </a:solidFill>
            <a:prstDash val="solid"/>
            <a:round/>
            <a:headEnd type="triangle" w="med" len="med"/>
            <a:tailEnd type="non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2" name="テキスト ボックス 1"/>
          <p:cNvSpPr txBox="1"/>
          <p:nvPr/>
        </p:nvSpPr>
        <p:spPr>
          <a:xfrm>
            <a:off x="5666710" y="4852380"/>
            <a:ext cx="3020090" cy="634020"/>
          </a:xfrm>
          <a:prstGeom prst="rect">
            <a:avLst/>
          </a:prstGeom>
          <a:noFill/>
        </p:spPr>
        <p:txBody>
          <a:bodyPr wrap="none" rtlCol="0">
            <a:spAutoFit/>
          </a:bodyPr>
          <a:lstStyle/>
          <a:p>
            <a:r>
              <a:rPr kumimoji="1" lang="ja-JP" altLang="en-US" sz="1600" dirty="0" smtClean="0">
                <a:solidFill>
                  <a:srgbClr val="0000FF"/>
                </a:solidFill>
                <a:latin typeface="ＤＦＰ太丸ゴシック体"/>
                <a:ea typeface="ＤＦＰ太丸ゴシック体"/>
                <a:cs typeface="ＤＦＰ太丸ゴシック体"/>
              </a:rPr>
              <a:t>タイムシェア（</a:t>
            </a:r>
            <a:r>
              <a:rPr kumimoji="1" lang="en-US" altLang="ja-JP" sz="1600" dirty="0" smtClean="0">
                <a:solidFill>
                  <a:srgbClr val="0000FF"/>
                </a:solidFill>
                <a:latin typeface="ＤＦＰ太丸ゴシック体"/>
                <a:ea typeface="ＤＦＰ太丸ゴシック体"/>
                <a:cs typeface="ＤＦＰ太丸ゴシック体"/>
              </a:rPr>
              <a:t>Time Share</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en-US" altLang="ja-JP" sz="1600" dirty="0" smtClean="0">
              <a:solidFill>
                <a:srgbClr val="0000FF"/>
              </a:solidFill>
              <a:latin typeface="ＤＦＰ太丸ゴシック体"/>
              <a:ea typeface="ＤＦＰ太丸ゴシック体"/>
              <a:cs typeface="ＤＦＰ太丸ゴシック体"/>
            </a:endParaRPr>
          </a:p>
          <a:p>
            <a:r>
              <a:rPr kumimoji="1" lang="ja-JP" altLang="en-US" sz="1600" dirty="0" smtClean="0">
                <a:solidFill>
                  <a:srgbClr val="0000FF"/>
                </a:solidFill>
                <a:latin typeface="ＤＦＰ太丸ゴシック体"/>
                <a:ea typeface="ＤＦＰ太丸ゴシック体"/>
                <a:cs typeface="ＤＦＰ太丸ゴシック体"/>
              </a:rPr>
              <a:t>モニター（</a:t>
            </a:r>
            <a:r>
              <a:rPr kumimoji="1" lang="en-US" altLang="ja-JP" sz="1600" dirty="0" smtClean="0">
                <a:solidFill>
                  <a:srgbClr val="0000FF"/>
                </a:solidFill>
                <a:latin typeface="ＤＦＰ太丸ゴシック体"/>
                <a:ea typeface="ＤＦＰ太丸ゴシック体"/>
                <a:cs typeface="ＤＦＰ太丸ゴシック体"/>
              </a:rPr>
              <a:t>Monitor</a:t>
            </a:r>
            <a:r>
              <a:rPr kumimoji="1" lang="ja-JP" altLang="en-US" sz="1600" dirty="0" smtClean="0">
                <a:solidFill>
                  <a:srgbClr val="0000FF"/>
                </a:solidFill>
                <a:latin typeface="ＤＦＰ太丸ゴシック体"/>
                <a:ea typeface="ＤＦＰ太丸ゴシック体"/>
                <a:cs typeface="ＤＦＰ太丸ゴシック体"/>
              </a:rPr>
              <a:t>）</a:t>
            </a:r>
            <a:endParaRPr kumimoji="1" lang="ja-JP" altLang="en-US" sz="1600" dirty="0">
              <a:solidFill>
                <a:srgbClr val="0000FF"/>
              </a:solidFill>
              <a:latin typeface="ＤＦＰ太丸ゴシック体"/>
              <a:ea typeface="ＤＦＰ太丸ゴシック体"/>
              <a:cs typeface="ＤＦＰ太丸ゴシック体"/>
            </a:endParaRPr>
          </a:p>
        </p:txBody>
      </p:sp>
      <p:sp>
        <p:nvSpPr>
          <p:cNvPr id="9" name="角丸四角形吹き出し 8"/>
          <p:cNvSpPr/>
          <p:nvPr/>
        </p:nvSpPr>
        <p:spPr bwMode="auto">
          <a:xfrm>
            <a:off x="5867400" y="1066800"/>
            <a:ext cx="2667000" cy="762000"/>
          </a:xfrm>
          <a:prstGeom prst="wedgeRoundRectCallout">
            <a:avLst>
              <a:gd name="adj1" fmla="val -76547"/>
              <a:gd name="adj2" fmla="val -13055"/>
              <a:gd name="adj3" fmla="val 16667"/>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800" dirty="0">
                <a:solidFill>
                  <a:srgbClr val="000090"/>
                </a:solidFill>
                <a:latin typeface="HG丸ｺﾞｼｯｸM-PRO"/>
                <a:ea typeface="HG丸ｺﾞｼｯｸM-PRO"/>
                <a:cs typeface="HG丸ｺﾞｼｯｸM-PRO"/>
              </a:rPr>
              <a:t>“</a:t>
            </a:r>
            <a:r>
              <a:rPr lang="ja-JP" altLang="en-US" sz="1800" dirty="0">
                <a:solidFill>
                  <a:srgbClr val="000090"/>
                </a:solidFill>
                <a:latin typeface="HG丸ｺﾞｼｯｸM-PRO"/>
                <a:ea typeface="HG丸ｺﾞｼｯｸM-PRO"/>
                <a:cs typeface="HG丸ｺﾞｼｯｸM-PRO"/>
              </a:rPr>
              <a:t>見かけ上</a:t>
            </a:r>
            <a:r>
              <a:rPr lang="en-US" altLang="ja-JP" sz="1800" dirty="0" smtClean="0">
                <a:solidFill>
                  <a:srgbClr val="000090"/>
                </a:solidFill>
                <a:latin typeface="HG丸ｺﾞｼｯｸM-PRO"/>
                <a:ea typeface="HG丸ｺﾞｼｯｸM-PRO"/>
                <a:cs typeface="HG丸ｺﾞｼｯｸM-PRO"/>
              </a:rPr>
              <a:t>”</a:t>
            </a:r>
          </a:p>
          <a:p>
            <a:pPr algn="ctr">
              <a:spcBef>
                <a:spcPts val="0"/>
              </a:spcBef>
            </a:pPr>
            <a:r>
              <a:rPr lang="ja-JP" altLang="en-US" sz="1800" dirty="0" smtClean="0">
                <a:solidFill>
                  <a:srgbClr val="000090"/>
                </a:solidFill>
                <a:latin typeface="HG丸ｺﾞｼｯｸM-PRO"/>
                <a:ea typeface="HG丸ｺﾞｼｯｸM-PRO"/>
                <a:cs typeface="HG丸ｺﾞｼｯｸM-PRO"/>
              </a:rPr>
              <a:t>同時使用できる</a:t>
            </a:r>
            <a:endParaRPr lang="ja-JP" altLang="en-US" sz="1800" dirty="0">
              <a:solidFill>
                <a:srgbClr val="000090"/>
              </a:solidFill>
              <a:latin typeface="HG丸ｺﾞｼｯｸM-PRO"/>
              <a:ea typeface="HG丸ｺﾞｼｯｸM-PRO"/>
              <a:cs typeface="HG丸ｺﾞｼｯｸM-PRO"/>
            </a:endParaRPr>
          </a:p>
        </p:txBody>
      </p:sp>
      <p:sp>
        <p:nvSpPr>
          <p:cNvPr id="76" name="正方形/長方形 75"/>
          <p:cNvSpPr/>
          <p:nvPr/>
        </p:nvSpPr>
        <p:spPr bwMode="auto">
          <a:xfrm>
            <a:off x="485110" y="5638800"/>
            <a:ext cx="500129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charset="0"/>
                <a:ea typeface="HG丸ｺﾞｼｯｸM-PRO" pitchFamily="50" charset="-128"/>
              </a:rPr>
              <a:t>コンピューター（物理資源）</a:t>
            </a:r>
          </a:p>
        </p:txBody>
      </p:sp>
      <p:sp>
        <p:nvSpPr>
          <p:cNvPr id="10" name="正方形/長方形 9"/>
          <p:cNvSpPr/>
          <p:nvPr/>
        </p:nvSpPr>
        <p:spPr bwMode="auto">
          <a:xfrm>
            <a:off x="609600" y="3505200"/>
            <a:ext cx="1371600" cy="381000"/>
          </a:xfrm>
          <a:prstGeom prst="rect">
            <a:avLst/>
          </a:prstGeom>
          <a:solidFill>
            <a:srgbClr val="FF6600">
              <a:alpha val="58000"/>
            </a:srgbClr>
          </a:solidFill>
          <a:ln w="38100" cap="flat" cmpd="sng" algn="ctr">
            <a:solidFill>
              <a:srgbClr val="FFFFFF"/>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400" dirty="0" smtClean="0">
                <a:solidFill>
                  <a:srgbClr val="FFFFFF"/>
                </a:solidFill>
                <a:latin typeface="ＤＦＰ太丸ゴシック体"/>
                <a:ea typeface="ＤＦＰ太丸ゴシック体"/>
                <a:cs typeface="ＤＦＰ太丸ゴシック体"/>
              </a:rPr>
              <a:t>個別の</a:t>
            </a: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資源</a:t>
            </a:r>
          </a:p>
        </p:txBody>
      </p:sp>
      <p:sp>
        <p:nvSpPr>
          <p:cNvPr id="78" name="正方形/長方形 77"/>
          <p:cNvSpPr/>
          <p:nvPr/>
        </p:nvSpPr>
        <p:spPr bwMode="auto">
          <a:xfrm>
            <a:off x="2286000" y="3505200"/>
            <a:ext cx="1371600" cy="381000"/>
          </a:xfrm>
          <a:prstGeom prst="rect">
            <a:avLst/>
          </a:prstGeom>
          <a:solidFill>
            <a:srgbClr val="008000">
              <a:alpha val="58000"/>
            </a:srgbClr>
          </a:solidFill>
          <a:ln w="38100" cap="flat" cmpd="sng" algn="ctr">
            <a:solidFill>
              <a:srgbClr val="FFFFFF"/>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400" dirty="0" smtClean="0">
                <a:solidFill>
                  <a:srgbClr val="FFFFFF"/>
                </a:solidFill>
                <a:latin typeface="ＤＦＰ太丸ゴシック体"/>
                <a:ea typeface="ＤＦＰ太丸ゴシック体"/>
                <a:cs typeface="ＤＦＰ太丸ゴシック体"/>
              </a:rPr>
              <a:t>個別の</a:t>
            </a: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資源</a:t>
            </a:r>
          </a:p>
        </p:txBody>
      </p:sp>
      <p:sp>
        <p:nvSpPr>
          <p:cNvPr id="79" name="正方形/長方形 78"/>
          <p:cNvSpPr/>
          <p:nvPr/>
        </p:nvSpPr>
        <p:spPr bwMode="auto">
          <a:xfrm>
            <a:off x="3962400" y="3505200"/>
            <a:ext cx="1371600" cy="381000"/>
          </a:xfrm>
          <a:prstGeom prst="rect">
            <a:avLst/>
          </a:prstGeom>
          <a:solidFill>
            <a:srgbClr val="00CCFF">
              <a:alpha val="58000"/>
            </a:srgbClr>
          </a:solidFill>
          <a:ln w="38100" cap="flat" cmpd="sng" algn="ctr">
            <a:solidFill>
              <a:srgbClr val="FFFFFF"/>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400" dirty="0" smtClean="0">
                <a:solidFill>
                  <a:srgbClr val="FFFFFF"/>
                </a:solidFill>
                <a:latin typeface="ＤＦＰ太丸ゴシック体"/>
                <a:ea typeface="ＤＦＰ太丸ゴシック体"/>
                <a:cs typeface="ＤＦＰ太丸ゴシック体"/>
              </a:rPr>
              <a:t>個別の</a:t>
            </a: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資源</a:t>
            </a:r>
          </a:p>
        </p:txBody>
      </p:sp>
      <p:sp>
        <p:nvSpPr>
          <p:cNvPr id="80" name="正方形/長方形 79"/>
          <p:cNvSpPr/>
          <p:nvPr/>
        </p:nvSpPr>
        <p:spPr bwMode="auto">
          <a:xfrm>
            <a:off x="609600" y="2743200"/>
            <a:ext cx="1371600" cy="381000"/>
          </a:xfrm>
          <a:prstGeom prst="rect">
            <a:avLst/>
          </a:prstGeom>
          <a:solidFill>
            <a:srgbClr val="FF6600">
              <a:alpha val="58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個別の</a:t>
            </a:r>
            <a:r>
              <a:rPr kumimoji="0" lang="en-US" altLang="ja-JP"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OS</a:t>
            </a:r>
            <a:endPar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81" name="正方形/長方形 80"/>
          <p:cNvSpPr/>
          <p:nvPr/>
        </p:nvSpPr>
        <p:spPr bwMode="auto">
          <a:xfrm>
            <a:off x="2286000" y="2743200"/>
            <a:ext cx="1371600" cy="381000"/>
          </a:xfrm>
          <a:prstGeom prst="rect">
            <a:avLst/>
          </a:prstGeom>
          <a:solidFill>
            <a:srgbClr val="008000">
              <a:alpha val="58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個別の</a:t>
            </a:r>
            <a:r>
              <a:rPr kumimoji="0" lang="en-US" altLang="ja-JP"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OS</a:t>
            </a:r>
            <a:endPar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85" name="正方形/長方形 84"/>
          <p:cNvSpPr/>
          <p:nvPr/>
        </p:nvSpPr>
        <p:spPr bwMode="auto">
          <a:xfrm>
            <a:off x="3962400" y="2743200"/>
            <a:ext cx="1371600" cy="381000"/>
          </a:xfrm>
          <a:prstGeom prst="rect">
            <a:avLst/>
          </a:prstGeom>
          <a:solidFill>
            <a:srgbClr val="00CCFF">
              <a:alpha val="58000"/>
            </a:srgbClr>
          </a:solidFill>
          <a:ln w="381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個別の</a:t>
            </a:r>
            <a:r>
              <a:rPr kumimoji="0" lang="en-US" altLang="ja-JP"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OS</a:t>
            </a:r>
            <a:endParaRPr kumimoji="0" lang="ja-JP" altLang="en-US" sz="14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p:txBody>
      </p:sp>
      <p:sp>
        <p:nvSpPr>
          <p:cNvPr id="86" name="角丸四角形吹き出し 85"/>
          <p:cNvSpPr/>
          <p:nvPr/>
        </p:nvSpPr>
        <p:spPr bwMode="auto">
          <a:xfrm>
            <a:off x="5867400" y="2514600"/>
            <a:ext cx="2667000" cy="990600"/>
          </a:xfrm>
          <a:prstGeom prst="wedgeRoundRectCallout">
            <a:avLst>
              <a:gd name="adj1" fmla="val -69880"/>
              <a:gd name="adj2" fmla="val 47201"/>
              <a:gd name="adj3" fmla="val 16667"/>
            </a:avLst>
          </a:prstGeom>
          <a:solidFill>
            <a:srgbClr val="0000FF"/>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800" dirty="0">
                <a:solidFill>
                  <a:srgbClr val="FFFFFF"/>
                </a:solidFill>
                <a:latin typeface="HG丸ｺﾞｼｯｸM-PRO"/>
                <a:ea typeface="HG丸ｺﾞｼｯｸM-PRO"/>
                <a:cs typeface="HG丸ｺﾞｼｯｸM-PRO"/>
              </a:rPr>
              <a:t>“</a:t>
            </a:r>
            <a:r>
              <a:rPr lang="ja-JP" altLang="en-US" sz="1800" dirty="0">
                <a:solidFill>
                  <a:srgbClr val="FFFFFF"/>
                </a:solidFill>
                <a:latin typeface="HG丸ｺﾞｼｯｸM-PRO"/>
                <a:ea typeface="HG丸ｺﾞｼｯｸM-PRO"/>
                <a:cs typeface="HG丸ｺﾞｼｯｸM-PRO"/>
              </a:rPr>
              <a:t>見かけ上</a:t>
            </a:r>
            <a:r>
              <a:rPr lang="en-US" altLang="ja-JP" sz="1800" dirty="0" smtClean="0">
                <a:solidFill>
                  <a:srgbClr val="FFFFFF"/>
                </a:solidFill>
                <a:latin typeface="HG丸ｺﾞｼｯｸM-PRO"/>
                <a:ea typeface="HG丸ｺﾞｼｯｸM-PRO"/>
                <a:cs typeface="HG丸ｺﾞｼｯｸM-PRO"/>
              </a:rPr>
              <a:t>”</a:t>
            </a:r>
          </a:p>
          <a:p>
            <a:pPr algn="ctr">
              <a:spcBef>
                <a:spcPts val="0"/>
              </a:spcBef>
            </a:pPr>
            <a:r>
              <a:rPr lang="ja-JP" altLang="en-US" sz="1800" dirty="0" smtClean="0">
                <a:solidFill>
                  <a:srgbClr val="FFFFFF"/>
                </a:solidFill>
                <a:latin typeface="HG丸ｺﾞｼｯｸM-PRO"/>
                <a:ea typeface="HG丸ｺﾞｼｯｸM-PRO"/>
                <a:cs typeface="HG丸ｺﾞｼｯｸM-PRO"/>
              </a:rPr>
              <a:t>別々の資源として</a:t>
            </a:r>
            <a:endParaRPr lang="en-US" altLang="ja-JP" sz="1800" dirty="0" smtClean="0">
              <a:solidFill>
                <a:srgbClr val="FFFFFF"/>
              </a:solidFill>
              <a:latin typeface="HG丸ｺﾞｼｯｸM-PRO"/>
              <a:ea typeface="HG丸ｺﾞｼｯｸM-PRO"/>
              <a:cs typeface="HG丸ｺﾞｼｯｸM-PRO"/>
            </a:endParaRPr>
          </a:p>
          <a:p>
            <a:pPr algn="ctr">
              <a:spcBef>
                <a:spcPts val="0"/>
              </a:spcBef>
            </a:pPr>
            <a:r>
              <a:rPr lang="ja-JP" altLang="en-US" sz="1800" dirty="0" smtClean="0">
                <a:solidFill>
                  <a:srgbClr val="FFFFFF"/>
                </a:solidFill>
                <a:latin typeface="HG丸ｺﾞｼｯｸM-PRO"/>
                <a:ea typeface="HG丸ｺﾞｼｯｸM-PRO"/>
                <a:cs typeface="HG丸ｺﾞｼｯｸM-PRO"/>
              </a:rPr>
              <a:t>使用できる</a:t>
            </a:r>
            <a:endParaRPr lang="ja-JP" altLang="en-US" sz="1800" dirty="0">
              <a:solidFill>
                <a:srgbClr val="FFFFFF"/>
              </a:solidFill>
              <a:latin typeface="HG丸ｺﾞｼｯｸM-PRO"/>
              <a:ea typeface="HG丸ｺﾞｼｯｸM-PRO"/>
              <a:cs typeface="HG丸ｺﾞｼｯｸM-PRO"/>
            </a:endParaRPr>
          </a:p>
        </p:txBody>
      </p:sp>
      <p:sp>
        <p:nvSpPr>
          <p:cNvPr id="11" name="タイトル 10"/>
          <p:cNvSpPr>
            <a:spLocks noGrp="1"/>
          </p:cNvSpPr>
          <p:nvPr>
            <p:ph type="title"/>
          </p:nvPr>
        </p:nvSpPr>
        <p:spPr>
          <a:xfrm>
            <a:off x="152400" y="152400"/>
            <a:ext cx="8991600" cy="533400"/>
          </a:xfrm>
        </p:spPr>
        <p:txBody>
          <a:bodyPr/>
          <a:lstStyle/>
          <a:p>
            <a:r>
              <a:rPr kumimoji="1" lang="ja-JP" altLang="en-US" dirty="0" smtClean="0">
                <a:effectLst/>
              </a:rPr>
              <a:t>仮想化の誕生</a:t>
            </a:r>
            <a:r>
              <a:rPr kumimoji="1" lang="en-US" altLang="ja-JP" dirty="0" smtClean="0">
                <a:effectLst/>
              </a:rPr>
              <a:t>(2) </a:t>
            </a:r>
            <a:r>
              <a:rPr kumimoji="1" lang="ja-JP" altLang="en-US" sz="2800" dirty="0" smtClean="0">
                <a:effectLst/>
              </a:rPr>
              <a:t>コンピューター</a:t>
            </a:r>
            <a:r>
              <a:rPr kumimoji="1" lang="ja-JP" altLang="en-US" sz="2800" dirty="0">
                <a:effectLst/>
              </a:rPr>
              <a:t>を共同利用する</a:t>
            </a:r>
            <a:r>
              <a:rPr kumimoji="1" lang="ja-JP" altLang="en-US" sz="2800" dirty="0" smtClean="0">
                <a:effectLst/>
              </a:rPr>
              <a:t>技術</a:t>
            </a:r>
            <a:endParaRPr kumimoji="1" lang="ja-JP" altLang="en-US" sz="2800" dirty="0">
              <a:effectLst/>
            </a:endParaRPr>
          </a:p>
        </p:txBody>
      </p:sp>
      <p:sp>
        <p:nvSpPr>
          <p:cNvPr id="13" name="テキスト ボックス 12"/>
          <p:cNvSpPr txBox="1"/>
          <p:nvPr/>
        </p:nvSpPr>
        <p:spPr>
          <a:xfrm>
            <a:off x="1295400" y="4124980"/>
            <a:ext cx="3416320" cy="523220"/>
          </a:xfrm>
          <a:prstGeom prst="rect">
            <a:avLst/>
          </a:prstGeom>
          <a:noFill/>
        </p:spPr>
        <p:txBody>
          <a:bodyPr wrap="none" rtlCol="0">
            <a:spAutoFit/>
          </a:bodyPr>
          <a:lstStyle/>
          <a:p>
            <a:r>
              <a:rPr kumimoji="1" lang="ja-JP" altLang="en-US" sz="2800" dirty="0" smtClean="0">
                <a:solidFill>
                  <a:srgbClr val="FFFFFF"/>
                </a:solidFill>
                <a:latin typeface="ＤＦＰ太丸ゴシック体"/>
                <a:ea typeface="ＤＦＰ太丸ゴシック体"/>
                <a:cs typeface="ＤＦＰ太丸ゴシック体"/>
              </a:rPr>
              <a:t>仮想化ソフトウェア</a:t>
            </a:r>
            <a:endParaRPr kumimoji="1" lang="ja-JP" altLang="en-US" sz="2800" dirty="0">
              <a:solidFill>
                <a:srgbClr val="FFFFFF"/>
              </a:solidFill>
              <a:latin typeface="ＤＦＰ太丸ゴシック体"/>
              <a:ea typeface="ＤＦＰ太丸ゴシック体"/>
              <a:cs typeface="ＤＦＰ太丸ゴシック体"/>
            </a:endParaRPr>
          </a:p>
        </p:txBody>
      </p:sp>
      <p:sp>
        <p:nvSpPr>
          <p:cNvPr id="89" name="テキスト ボックス 88"/>
          <p:cNvSpPr txBox="1"/>
          <p:nvPr/>
        </p:nvSpPr>
        <p:spPr>
          <a:xfrm>
            <a:off x="5638800" y="4191000"/>
            <a:ext cx="2941831" cy="338554"/>
          </a:xfrm>
          <a:prstGeom prst="rect">
            <a:avLst/>
          </a:prstGeom>
          <a:noFill/>
        </p:spPr>
        <p:txBody>
          <a:bodyPr wrap="none" rtlCol="0">
            <a:spAutoFit/>
          </a:bodyPr>
          <a:lstStyle/>
          <a:p>
            <a:pPr algn="ctr">
              <a:spcBef>
                <a:spcPts val="0"/>
              </a:spcBef>
            </a:pPr>
            <a:r>
              <a:rPr kumimoji="1" lang="ja-JP" altLang="en-US" sz="1600" dirty="0">
                <a:solidFill>
                  <a:srgbClr val="800000"/>
                </a:solidFill>
                <a:latin typeface="ＤＦＰ太丸ゴシック体"/>
                <a:ea typeface="ＤＦＰ太丸ゴシック体"/>
                <a:cs typeface="ＤＦＰ太丸ゴシック体"/>
              </a:rPr>
              <a:t>ハイパーバイザ </a:t>
            </a:r>
            <a:r>
              <a:rPr kumimoji="1" lang="en-US" altLang="ja-JP" sz="1600" dirty="0">
                <a:solidFill>
                  <a:srgbClr val="800000"/>
                </a:solidFill>
                <a:latin typeface="ＤＦＰ太丸ゴシック体"/>
                <a:ea typeface="ＤＦＰ太丸ゴシック体"/>
                <a:cs typeface="ＤＦＰ太丸ゴシック体"/>
              </a:rPr>
              <a:t>(</a:t>
            </a:r>
            <a:r>
              <a:rPr kumimoji="1" lang="en-US" altLang="ja-JP" sz="1600" dirty="0" smtClean="0">
                <a:solidFill>
                  <a:srgbClr val="800000"/>
                </a:solidFill>
                <a:latin typeface="ＤＦＰ太丸ゴシック体"/>
                <a:ea typeface="ＤＦＰ太丸ゴシック体"/>
                <a:cs typeface="ＤＦＰ太丸ゴシック体"/>
              </a:rPr>
              <a:t>hypervisor)</a:t>
            </a:r>
            <a:endParaRPr kumimoji="1" lang="ja-JP" altLang="en-US" sz="1600" dirty="0">
              <a:solidFill>
                <a:srgbClr val="800000"/>
              </a:solidFill>
              <a:latin typeface="ＤＦＰ太丸ゴシック体"/>
              <a:ea typeface="ＤＦＰ太丸ゴシック体"/>
              <a:cs typeface="ＤＦＰ太丸ゴシック体"/>
            </a:endParaRPr>
          </a:p>
        </p:txBody>
      </p:sp>
    </p:spTree>
    <p:extLst>
      <p:ext uri="{BB962C8B-B14F-4D97-AF65-F5344CB8AC3E}">
        <p14:creationId xmlns:p14="http://schemas.microsoft.com/office/powerpoint/2010/main" val="79364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8"/>
                                        </p:tgtEl>
                                        <p:attrNameLst>
                                          <p:attrName>style.visibility</p:attrName>
                                        </p:attrNameLst>
                                      </p:cBhvr>
                                      <p:to>
                                        <p:strVal val="visible"/>
                                      </p:to>
                                    </p:set>
                                    <p:anim calcmode="lin" valueType="num">
                                      <p:cBhvr>
                                        <p:cTn id="12" dur="500" fill="hold"/>
                                        <p:tgtEl>
                                          <p:spTgt spid="78"/>
                                        </p:tgtEl>
                                        <p:attrNameLst>
                                          <p:attrName>ppt_w</p:attrName>
                                        </p:attrNameLst>
                                      </p:cBhvr>
                                      <p:tavLst>
                                        <p:tav tm="0">
                                          <p:val>
                                            <p:fltVal val="0"/>
                                          </p:val>
                                        </p:tav>
                                        <p:tav tm="100000">
                                          <p:val>
                                            <p:strVal val="#ppt_w"/>
                                          </p:val>
                                        </p:tav>
                                      </p:tavLst>
                                    </p:anim>
                                    <p:anim calcmode="lin" valueType="num">
                                      <p:cBhvr>
                                        <p:cTn id="13" dur="500" fill="hold"/>
                                        <p:tgtEl>
                                          <p:spTgt spid="78"/>
                                        </p:tgtEl>
                                        <p:attrNameLst>
                                          <p:attrName>ppt_h</p:attrName>
                                        </p:attrNameLst>
                                      </p:cBhvr>
                                      <p:tavLst>
                                        <p:tav tm="0">
                                          <p:val>
                                            <p:fltVal val="0"/>
                                          </p:val>
                                        </p:tav>
                                        <p:tav tm="100000">
                                          <p:val>
                                            <p:strVal val="#ppt_h"/>
                                          </p:val>
                                        </p:tav>
                                      </p:tavLst>
                                    </p:anim>
                                    <p:animEffect transition="in" filter="fade">
                                      <p:cBhvr>
                                        <p:cTn id="14" dur="500"/>
                                        <p:tgtEl>
                                          <p:spTgt spid="7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9"/>
                                        </p:tgtEl>
                                        <p:attrNameLst>
                                          <p:attrName>style.visibility</p:attrName>
                                        </p:attrNameLst>
                                      </p:cBhvr>
                                      <p:to>
                                        <p:strVal val="visible"/>
                                      </p:to>
                                    </p:set>
                                    <p:anim calcmode="lin" valueType="num">
                                      <p:cBhvr>
                                        <p:cTn id="17" dur="500" fill="hold"/>
                                        <p:tgtEl>
                                          <p:spTgt spid="79"/>
                                        </p:tgtEl>
                                        <p:attrNameLst>
                                          <p:attrName>ppt_w</p:attrName>
                                        </p:attrNameLst>
                                      </p:cBhvr>
                                      <p:tavLst>
                                        <p:tav tm="0">
                                          <p:val>
                                            <p:fltVal val="0"/>
                                          </p:val>
                                        </p:tav>
                                        <p:tav tm="100000">
                                          <p:val>
                                            <p:strVal val="#ppt_w"/>
                                          </p:val>
                                        </p:tav>
                                      </p:tavLst>
                                    </p:anim>
                                    <p:anim calcmode="lin" valueType="num">
                                      <p:cBhvr>
                                        <p:cTn id="18" dur="500" fill="hold"/>
                                        <p:tgtEl>
                                          <p:spTgt spid="79"/>
                                        </p:tgtEl>
                                        <p:attrNameLst>
                                          <p:attrName>ppt_h</p:attrName>
                                        </p:attrNameLst>
                                      </p:cBhvr>
                                      <p:tavLst>
                                        <p:tav tm="0">
                                          <p:val>
                                            <p:fltVal val="0"/>
                                          </p:val>
                                        </p:tav>
                                        <p:tav tm="100000">
                                          <p:val>
                                            <p:strVal val="#ppt_h"/>
                                          </p:val>
                                        </p:tav>
                                      </p:tavLst>
                                    </p:anim>
                                    <p:animEffect transition="in" filter="fade">
                                      <p:cBhvr>
                                        <p:cTn id="19" dur="500"/>
                                        <p:tgtEl>
                                          <p:spTgt spid="7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0"/>
                                        </p:tgtEl>
                                        <p:attrNameLst>
                                          <p:attrName>style.visibility</p:attrName>
                                        </p:attrNameLst>
                                      </p:cBhvr>
                                      <p:to>
                                        <p:strVal val="visible"/>
                                      </p:to>
                                    </p:set>
                                    <p:anim calcmode="lin" valueType="num">
                                      <p:cBhvr>
                                        <p:cTn id="22" dur="500" fill="hold"/>
                                        <p:tgtEl>
                                          <p:spTgt spid="80"/>
                                        </p:tgtEl>
                                        <p:attrNameLst>
                                          <p:attrName>ppt_w</p:attrName>
                                        </p:attrNameLst>
                                      </p:cBhvr>
                                      <p:tavLst>
                                        <p:tav tm="0">
                                          <p:val>
                                            <p:fltVal val="0"/>
                                          </p:val>
                                        </p:tav>
                                        <p:tav tm="100000">
                                          <p:val>
                                            <p:strVal val="#ppt_w"/>
                                          </p:val>
                                        </p:tav>
                                      </p:tavLst>
                                    </p:anim>
                                    <p:anim calcmode="lin" valueType="num">
                                      <p:cBhvr>
                                        <p:cTn id="23" dur="500" fill="hold"/>
                                        <p:tgtEl>
                                          <p:spTgt spid="80"/>
                                        </p:tgtEl>
                                        <p:attrNameLst>
                                          <p:attrName>ppt_h</p:attrName>
                                        </p:attrNameLst>
                                      </p:cBhvr>
                                      <p:tavLst>
                                        <p:tav tm="0">
                                          <p:val>
                                            <p:fltVal val="0"/>
                                          </p:val>
                                        </p:tav>
                                        <p:tav tm="100000">
                                          <p:val>
                                            <p:strVal val="#ppt_h"/>
                                          </p:val>
                                        </p:tav>
                                      </p:tavLst>
                                    </p:anim>
                                    <p:animEffect transition="in" filter="fade">
                                      <p:cBhvr>
                                        <p:cTn id="24" dur="500"/>
                                        <p:tgtEl>
                                          <p:spTgt spid="8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1"/>
                                        </p:tgtEl>
                                        <p:attrNameLst>
                                          <p:attrName>style.visibility</p:attrName>
                                        </p:attrNameLst>
                                      </p:cBhvr>
                                      <p:to>
                                        <p:strVal val="visible"/>
                                      </p:to>
                                    </p:set>
                                    <p:anim calcmode="lin" valueType="num">
                                      <p:cBhvr>
                                        <p:cTn id="27" dur="500" fill="hold"/>
                                        <p:tgtEl>
                                          <p:spTgt spid="81"/>
                                        </p:tgtEl>
                                        <p:attrNameLst>
                                          <p:attrName>ppt_w</p:attrName>
                                        </p:attrNameLst>
                                      </p:cBhvr>
                                      <p:tavLst>
                                        <p:tav tm="0">
                                          <p:val>
                                            <p:fltVal val="0"/>
                                          </p:val>
                                        </p:tav>
                                        <p:tav tm="100000">
                                          <p:val>
                                            <p:strVal val="#ppt_w"/>
                                          </p:val>
                                        </p:tav>
                                      </p:tavLst>
                                    </p:anim>
                                    <p:anim calcmode="lin" valueType="num">
                                      <p:cBhvr>
                                        <p:cTn id="28" dur="500" fill="hold"/>
                                        <p:tgtEl>
                                          <p:spTgt spid="81"/>
                                        </p:tgtEl>
                                        <p:attrNameLst>
                                          <p:attrName>ppt_h</p:attrName>
                                        </p:attrNameLst>
                                      </p:cBhvr>
                                      <p:tavLst>
                                        <p:tav tm="0">
                                          <p:val>
                                            <p:fltVal val="0"/>
                                          </p:val>
                                        </p:tav>
                                        <p:tav tm="100000">
                                          <p:val>
                                            <p:strVal val="#ppt_h"/>
                                          </p:val>
                                        </p:tav>
                                      </p:tavLst>
                                    </p:anim>
                                    <p:animEffect transition="in" filter="fade">
                                      <p:cBhvr>
                                        <p:cTn id="29" dur="500"/>
                                        <p:tgtEl>
                                          <p:spTgt spid="81"/>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5"/>
                                        </p:tgtEl>
                                        <p:attrNameLst>
                                          <p:attrName>style.visibility</p:attrName>
                                        </p:attrNameLst>
                                      </p:cBhvr>
                                      <p:to>
                                        <p:strVal val="visible"/>
                                      </p:to>
                                    </p:set>
                                    <p:anim calcmode="lin" valueType="num">
                                      <p:cBhvr>
                                        <p:cTn id="32" dur="500" fill="hold"/>
                                        <p:tgtEl>
                                          <p:spTgt spid="85"/>
                                        </p:tgtEl>
                                        <p:attrNameLst>
                                          <p:attrName>ppt_w</p:attrName>
                                        </p:attrNameLst>
                                      </p:cBhvr>
                                      <p:tavLst>
                                        <p:tav tm="0">
                                          <p:val>
                                            <p:fltVal val="0"/>
                                          </p:val>
                                        </p:tav>
                                        <p:tav tm="100000">
                                          <p:val>
                                            <p:strVal val="#ppt_w"/>
                                          </p:val>
                                        </p:tav>
                                      </p:tavLst>
                                    </p:anim>
                                    <p:anim calcmode="lin" valueType="num">
                                      <p:cBhvr>
                                        <p:cTn id="33" dur="500" fill="hold"/>
                                        <p:tgtEl>
                                          <p:spTgt spid="85"/>
                                        </p:tgtEl>
                                        <p:attrNameLst>
                                          <p:attrName>ppt_h</p:attrName>
                                        </p:attrNameLst>
                                      </p:cBhvr>
                                      <p:tavLst>
                                        <p:tav tm="0">
                                          <p:val>
                                            <p:fltVal val="0"/>
                                          </p:val>
                                        </p:tav>
                                        <p:tav tm="100000">
                                          <p:val>
                                            <p:strVal val="#ppt_h"/>
                                          </p:val>
                                        </p:tav>
                                      </p:tavLst>
                                    </p:anim>
                                    <p:animEffect transition="in" filter="fade">
                                      <p:cBhvr>
                                        <p:cTn id="34" dur="500"/>
                                        <p:tgtEl>
                                          <p:spTgt spid="85"/>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animEffect transition="in" filter="fade">
                                      <p:cBhvr>
                                        <p:cTn id="41" dur="500"/>
                                        <p:tgtEl>
                                          <p:spTgt spid="1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500" fill="hold"/>
                                        <p:tgtEl>
                                          <p:spTgt spid="12"/>
                                        </p:tgtEl>
                                        <p:attrNameLst>
                                          <p:attrName>ppt_w</p:attrName>
                                        </p:attrNameLst>
                                      </p:cBhvr>
                                      <p:tavLst>
                                        <p:tav tm="0">
                                          <p:val>
                                            <p:fltVal val="0"/>
                                          </p:val>
                                        </p:tav>
                                        <p:tav tm="100000">
                                          <p:val>
                                            <p:strVal val="#ppt_w"/>
                                          </p:val>
                                        </p:tav>
                                      </p:tavLst>
                                    </p:anim>
                                    <p:anim calcmode="lin" valueType="num">
                                      <p:cBhvr>
                                        <p:cTn id="45" dur="500" fill="hold"/>
                                        <p:tgtEl>
                                          <p:spTgt spid="12"/>
                                        </p:tgtEl>
                                        <p:attrNameLst>
                                          <p:attrName>ppt_h</p:attrName>
                                        </p:attrNameLst>
                                      </p:cBhvr>
                                      <p:tavLst>
                                        <p:tav tm="0">
                                          <p:val>
                                            <p:fltVal val="0"/>
                                          </p:val>
                                        </p:tav>
                                        <p:tav tm="100000">
                                          <p:val>
                                            <p:strVal val="#ppt_h"/>
                                          </p:val>
                                        </p:tav>
                                      </p:tavLst>
                                    </p:anim>
                                    <p:animEffect transition="in" filter="fade">
                                      <p:cBhvr>
                                        <p:cTn id="46" dur="500"/>
                                        <p:tgtEl>
                                          <p:spTgt spid="12"/>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p:cTn id="49" dur="500" fill="hold"/>
                                        <p:tgtEl>
                                          <p:spTgt spid="89"/>
                                        </p:tgtEl>
                                        <p:attrNameLst>
                                          <p:attrName>ppt_w</p:attrName>
                                        </p:attrNameLst>
                                      </p:cBhvr>
                                      <p:tavLst>
                                        <p:tav tm="0">
                                          <p:val>
                                            <p:fltVal val="0"/>
                                          </p:val>
                                        </p:tav>
                                        <p:tav tm="100000">
                                          <p:val>
                                            <p:strVal val="#ppt_w"/>
                                          </p:val>
                                        </p:tav>
                                      </p:tavLst>
                                    </p:anim>
                                    <p:anim calcmode="lin" valueType="num">
                                      <p:cBhvr>
                                        <p:cTn id="50" dur="500" fill="hold"/>
                                        <p:tgtEl>
                                          <p:spTgt spid="89"/>
                                        </p:tgtEl>
                                        <p:attrNameLst>
                                          <p:attrName>ppt_h</p:attrName>
                                        </p:attrNameLst>
                                      </p:cBhvr>
                                      <p:tavLst>
                                        <p:tav tm="0">
                                          <p:val>
                                            <p:fltVal val="0"/>
                                          </p:val>
                                        </p:tav>
                                        <p:tav tm="100000">
                                          <p:val>
                                            <p:strVal val="#ppt_h"/>
                                          </p:val>
                                        </p:tav>
                                      </p:tavLst>
                                    </p:anim>
                                    <p:animEffect transition="in" filter="fade">
                                      <p:cBhvr>
                                        <p:cTn id="51" dur="500"/>
                                        <p:tgtEl>
                                          <p:spTgt spid="89"/>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wipe(down)">
                                      <p:cBhvr>
                                        <p:cTn id="56"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 grpId="0" animBg="1"/>
      <p:bldP spid="78" grpId="0" animBg="1"/>
      <p:bldP spid="79" grpId="0" animBg="1"/>
      <p:bldP spid="80" grpId="0" animBg="1"/>
      <p:bldP spid="81" grpId="0" animBg="1"/>
      <p:bldP spid="85" grpId="0" animBg="1"/>
      <p:bldP spid="86" grpId="0" animBg="1"/>
      <p:bldP spid="13" grpId="0"/>
      <p:bldP spid="89"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effectLst/>
              </a:rPr>
              <a:t>仮想化の歴史</a:t>
            </a:r>
            <a:endParaRPr kumimoji="1" lang="ja-JP" altLang="en-US" dirty="0">
              <a:effectLst/>
            </a:endParaRPr>
          </a:p>
        </p:txBody>
      </p:sp>
      <p:sp>
        <p:nvSpPr>
          <p:cNvPr id="3" name="正方形/長方形 2"/>
          <p:cNvSpPr/>
          <p:nvPr/>
        </p:nvSpPr>
        <p:spPr bwMode="auto">
          <a:xfrm>
            <a:off x="304800" y="3505200"/>
            <a:ext cx="457200" cy="1524000"/>
          </a:xfrm>
          <a:prstGeom prst="rect">
            <a:avLst/>
          </a:prstGeom>
          <a:solidFill>
            <a:srgbClr val="800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HW</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34" name="正方形/長方形 33"/>
          <p:cNvSpPr/>
          <p:nvPr/>
        </p:nvSpPr>
        <p:spPr bwMode="auto">
          <a:xfrm>
            <a:off x="838200" y="3505200"/>
            <a:ext cx="457200" cy="1524000"/>
          </a:xfrm>
          <a:prstGeom prst="rect">
            <a:avLst/>
          </a:prstGeom>
          <a:solidFill>
            <a:srgbClr val="800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HW</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35" name="正方形/長方形 34"/>
          <p:cNvSpPr/>
          <p:nvPr/>
        </p:nvSpPr>
        <p:spPr bwMode="auto">
          <a:xfrm>
            <a:off x="1371600" y="3505200"/>
            <a:ext cx="457200" cy="1524000"/>
          </a:xfrm>
          <a:prstGeom prst="rect">
            <a:avLst/>
          </a:prstGeom>
          <a:solidFill>
            <a:srgbClr val="800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HW</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cxnSp>
        <p:nvCxnSpPr>
          <p:cNvPr id="5" name="直線コネクタ 4"/>
          <p:cNvCxnSpPr/>
          <p:nvPr/>
        </p:nvCxnSpPr>
        <p:spPr bwMode="auto">
          <a:xfrm>
            <a:off x="304800" y="1219200"/>
            <a:ext cx="1676400" cy="0"/>
          </a:xfrm>
          <a:prstGeom prst="line">
            <a:avLst/>
          </a:prstGeom>
          <a:solidFill>
            <a:schemeClr val="bg1"/>
          </a:solidFill>
          <a:ln w="57150" cap="flat" cmpd="sng" algn="ctr">
            <a:solidFill>
              <a:srgbClr val="3366FF"/>
            </a:solidFill>
            <a:prstDash val="solid"/>
            <a:round/>
            <a:headEnd type="oval" w="med" len="med"/>
            <a:tailEnd type="triangl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08" name="角丸四角形 107"/>
          <p:cNvSpPr/>
          <p:nvPr/>
        </p:nvSpPr>
        <p:spPr bwMode="auto">
          <a:xfrm>
            <a:off x="457200" y="990600"/>
            <a:ext cx="1219200" cy="457200"/>
          </a:xfrm>
          <a:prstGeom prst="roundRect">
            <a:avLst>
              <a:gd name="adj" fmla="val 0"/>
            </a:avLst>
          </a:prstGeom>
          <a:solidFill>
            <a:schemeClr val="accent5">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メイリオ"/>
                <a:ea typeface="メイリオ"/>
                <a:cs typeface="メイリオ"/>
              </a:rPr>
              <a:t>分　散</a:t>
            </a:r>
          </a:p>
        </p:txBody>
      </p:sp>
      <p:sp>
        <p:nvSpPr>
          <p:cNvPr id="115" name="テキスト ボックス 114"/>
          <p:cNvSpPr txBox="1"/>
          <p:nvPr/>
        </p:nvSpPr>
        <p:spPr>
          <a:xfrm>
            <a:off x="594334" y="1600200"/>
            <a:ext cx="992579" cy="369332"/>
          </a:xfrm>
          <a:prstGeom prst="rect">
            <a:avLst/>
          </a:prstGeom>
          <a:noFill/>
        </p:spPr>
        <p:txBody>
          <a:bodyPr wrap="none" rtlCol="0">
            <a:spAutoFit/>
          </a:bodyPr>
          <a:lstStyle/>
          <a:p>
            <a:pPr algn="ctr"/>
            <a:r>
              <a:rPr kumimoji="1" lang="en-US" altLang="ja-JP" sz="1800" dirty="0" smtClean="0">
                <a:solidFill>
                  <a:srgbClr val="0000FF"/>
                </a:solidFill>
                <a:effectLst/>
                <a:latin typeface="メイリオ"/>
                <a:ea typeface="メイリオ"/>
                <a:cs typeface="メイリオ"/>
              </a:rPr>
              <a:t>〜1964</a:t>
            </a:r>
            <a:endParaRPr kumimoji="1" lang="ja-JP" altLang="en-US" sz="1800" dirty="0">
              <a:solidFill>
                <a:srgbClr val="0000FF"/>
              </a:solidFill>
              <a:effectLst/>
              <a:latin typeface="メイリオ"/>
              <a:ea typeface="メイリオ"/>
              <a:cs typeface="メイリオ"/>
            </a:endParaRPr>
          </a:p>
        </p:txBody>
      </p:sp>
      <p:sp>
        <p:nvSpPr>
          <p:cNvPr id="81" name="正方形/長方形 80"/>
          <p:cNvSpPr/>
          <p:nvPr/>
        </p:nvSpPr>
        <p:spPr bwMode="auto">
          <a:xfrm>
            <a:off x="5562600" y="3505200"/>
            <a:ext cx="457200" cy="1524000"/>
          </a:xfrm>
          <a:prstGeom prst="rect">
            <a:avLst/>
          </a:prstGeom>
          <a:solidFill>
            <a:srgbClr val="800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HW</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82" name="正方形/長方形 81"/>
          <p:cNvSpPr/>
          <p:nvPr/>
        </p:nvSpPr>
        <p:spPr bwMode="auto">
          <a:xfrm>
            <a:off x="6096000" y="3505200"/>
            <a:ext cx="457200" cy="1524000"/>
          </a:xfrm>
          <a:prstGeom prst="rect">
            <a:avLst/>
          </a:prstGeom>
          <a:solidFill>
            <a:srgbClr val="800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HW</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83" name="正方形/長方形 82"/>
          <p:cNvSpPr/>
          <p:nvPr/>
        </p:nvSpPr>
        <p:spPr bwMode="auto">
          <a:xfrm>
            <a:off x="6629400" y="3505200"/>
            <a:ext cx="457200" cy="1524000"/>
          </a:xfrm>
          <a:prstGeom prst="rect">
            <a:avLst/>
          </a:prstGeom>
          <a:solidFill>
            <a:srgbClr val="800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HW</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84" name="正方形/長方形 83"/>
          <p:cNvSpPr/>
          <p:nvPr/>
        </p:nvSpPr>
        <p:spPr bwMode="auto">
          <a:xfrm>
            <a:off x="5562600" y="2971800"/>
            <a:ext cx="4572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85" name="正方形/長方形 84"/>
          <p:cNvSpPr/>
          <p:nvPr/>
        </p:nvSpPr>
        <p:spPr bwMode="auto">
          <a:xfrm>
            <a:off x="6096000" y="2971800"/>
            <a:ext cx="4572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86" name="正方形/長方形 85"/>
          <p:cNvSpPr/>
          <p:nvPr/>
        </p:nvSpPr>
        <p:spPr bwMode="auto">
          <a:xfrm>
            <a:off x="6629400" y="2971800"/>
            <a:ext cx="4572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87" name="正方形/長方形 86"/>
          <p:cNvSpPr/>
          <p:nvPr/>
        </p:nvSpPr>
        <p:spPr bwMode="auto">
          <a:xfrm>
            <a:off x="55626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88" name="正方形/長方形 87"/>
          <p:cNvSpPr/>
          <p:nvPr/>
        </p:nvSpPr>
        <p:spPr bwMode="auto">
          <a:xfrm>
            <a:off x="60960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89" name="正方形/長方形 88"/>
          <p:cNvSpPr/>
          <p:nvPr/>
        </p:nvSpPr>
        <p:spPr bwMode="auto">
          <a:xfrm>
            <a:off x="66294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cxnSp>
        <p:nvCxnSpPr>
          <p:cNvPr id="105" name="直線コネクタ 104"/>
          <p:cNvCxnSpPr/>
          <p:nvPr/>
        </p:nvCxnSpPr>
        <p:spPr bwMode="auto">
          <a:xfrm>
            <a:off x="5562600" y="1219200"/>
            <a:ext cx="1676400" cy="0"/>
          </a:xfrm>
          <a:prstGeom prst="line">
            <a:avLst/>
          </a:prstGeom>
          <a:solidFill>
            <a:schemeClr val="bg1"/>
          </a:solidFill>
          <a:ln w="57150" cap="flat" cmpd="sng" algn="ctr">
            <a:solidFill>
              <a:srgbClr val="3366FF"/>
            </a:solidFill>
            <a:prstDash val="solid"/>
            <a:round/>
            <a:headEnd type="oval" w="med" len="med"/>
            <a:tailEnd type="triangl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10" name="角丸四角形 109"/>
          <p:cNvSpPr/>
          <p:nvPr/>
        </p:nvSpPr>
        <p:spPr bwMode="auto">
          <a:xfrm>
            <a:off x="5715000" y="990600"/>
            <a:ext cx="1219200" cy="457200"/>
          </a:xfrm>
          <a:prstGeom prst="roundRect">
            <a:avLst>
              <a:gd name="adj" fmla="val 0"/>
            </a:avLst>
          </a:prstGeom>
          <a:solidFill>
            <a:schemeClr val="accent5">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rgbClr val="FFFFFF"/>
                </a:solidFill>
                <a:effectLst/>
                <a:latin typeface="メイリオ"/>
                <a:ea typeface="メイリオ"/>
                <a:cs typeface="メイリオ"/>
              </a:rPr>
              <a:t>分　散</a:t>
            </a:r>
          </a:p>
        </p:txBody>
      </p:sp>
      <p:sp>
        <p:nvSpPr>
          <p:cNvPr id="118" name="テキスト ボックス 117"/>
          <p:cNvSpPr txBox="1"/>
          <p:nvPr/>
        </p:nvSpPr>
        <p:spPr>
          <a:xfrm>
            <a:off x="5550091" y="1600200"/>
            <a:ext cx="1450638" cy="369332"/>
          </a:xfrm>
          <a:prstGeom prst="rect">
            <a:avLst/>
          </a:prstGeom>
          <a:noFill/>
        </p:spPr>
        <p:txBody>
          <a:bodyPr wrap="none" rtlCol="0">
            <a:spAutoFit/>
          </a:bodyPr>
          <a:lstStyle/>
          <a:p>
            <a:pPr algn="ctr"/>
            <a:r>
              <a:rPr kumimoji="1" lang="en-US" altLang="ja-JP" sz="1800" dirty="0" smtClean="0">
                <a:solidFill>
                  <a:srgbClr val="0000FF"/>
                </a:solidFill>
                <a:effectLst/>
                <a:latin typeface="メイリオ"/>
                <a:ea typeface="メイリオ"/>
                <a:cs typeface="メイリオ"/>
              </a:rPr>
              <a:t>1980</a:t>
            </a:r>
            <a:r>
              <a:rPr kumimoji="1" lang="ja-JP" altLang="en-US" sz="1800" dirty="0" smtClean="0">
                <a:solidFill>
                  <a:srgbClr val="0000FF"/>
                </a:solidFill>
                <a:effectLst/>
                <a:latin typeface="メイリオ"/>
                <a:ea typeface="メイリオ"/>
                <a:cs typeface="メイリオ"/>
              </a:rPr>
              <a:t>年代</a:t>
            </a:r>
            <a:r>
              <a:rPr kumimoji="1" lang="en-US" altLang="ja-JP" sz="1800" dirty="0" smtClean="0">
                <a:solidFill>
                  <a:srgbClr val="0000FF"/>
                </a:solidFill>
                <a:effectLst/>
                <a:latin typeface="メイリオ"/>
                <a:ea typeface="メイリオ"/>
                <a:cs typeface="メイリオ"/>
              </a:rPr>
              <a:t>〜</a:t>
            </a:r>
            <a:endParaRPr kumimoji="1" lang="ja-JP" altLang="en-US" sz="1800" dirty="0">
              <a:solidFill>
                <a:srgbClr val="0000FF"/>
              </a:solidFill>
              <a:effectLst/>
              <a:latin typeface="メイリオ"/>
              <a:ea typeface="メイリオ"/>
              <a:cs typeface="メイリオ"/>
            </a:endParaRPr>
          </a:p>
        </p:txBody>
      </p:sp>
      <p:sp>
        <p:nvSpPr>
          <p:cNvPr id="121" name="テキスト ボックス 120"/>
          <p:cNvSpPr txBox="1"/>
          <p:nvPr/>
        </p:nvSpPr>
        <p:spPr>
          <a:xfrm>
            <a:off x="5584142" y="5181600"/>
            <a:ext cx="1441420" cy="738664"/>
          </a:xfrm>
          <a:prstGeom prst="rect">
            <a:avLst/>
          </a:prstGeom>
          <a:noFill/>
        </p:spPr>
        <p:txBody>
          <a:bodyPr wrap="none" rtlCol="0">
            <a:spAutoFit/>
          </a:bodyPr>
          <a:lstStyle/>
          <a:p>
            <a:pPr algn="ctr"/>
            <a:r>
              <a:rPr kumimoji="1" lang="ja-JP" altLang="en-US" sz="1400" dirty="0" smtClean="0">
                <a:solidFill>
                  <a:srgbClr val="0000FF"/>
                </a:solidFill>
                <a:effectLst/>
                <a:latin typeface="メイリオ"/>
                <a:ea typeface="メイリオ"/>
                <a:cs typeface="メイリオ"/>
              </a:rPr>
              <a:t>安価なハード</a:t>
            </a:r>
            <a:endParaRPr kumimoji="1" lang="en-US" altLang="ja-JP" sz="1400" dirty="0" smtClean="0">
              <a:solidFill>
                <a:srgbClr val="0000FF"/>
              </a:solidFill>
              <a:effectLst/>
              <a:latin typeface="メイリオ"/>
              <a:ea typeface="メイリオ"/>
              <a:cs typeface="メイリオ"/>
            </a:endParaRPr>
          </a:p>
          <a:p>
            <a:pPr algn="ctr"/>
            <a:r>
              <a:rPr kumimoji="1" lang="ja-JP" altLang="en-US" sz="1400" dirty="0" smtClean="0">
                <a:solidFill>
                  <a:srgbClr val="0000FF"/>
                </a:solidFill>
                <a:effectLst/>
                <a:latin typeface="メイリオ"/>
                <a:ea typeface="メイリオ"/>
                <a:cs typeface="メイリオ"/>
              </a:rPr>
              <a:t>運用負担の増大</a:t>
            </a:r>
            <a:endParaRPr kumimoji="1" lang="en-US" altLang="ja-JP" sz="1400" dirty="0" smtClean="0">
              <a:solidFill>
                <a:srgbClr val="0000FF"/>
              </a:solidFill>
              <a:effectLst/>
              <a:latin typeface="メイリオ"/>
              <a:ea typeface="メイリオ"/>
              <a:cs typeface="メイリオ"/>
            </a:endParaRPr>
          </a:p>
          <a:p>
            <a:pPr algn="ctr"/>
            <a:r>
              <a:rPr kumimoji="1" lang="en-US" altLang="ja-JP" sz="1400" dirty="0" smtClean="0">
                <a:solidFill>
                  <a:srgbClr val="0000FF"/>
                </a:solidFill>
                <a:effectLst/>
                <a:latin typeface="メイリオ"/>
                <a:ea typeface="メイリオ"/>
                <a:cs typeface="メイリオ"/>
              </a:rPr>
              <a:t>TCO</a:t>
            </a:r>
            <a:r>
              <a:rPr kumimoji="1" lang="ja-JP" altLang="en-US" sz="1400" dirty="0" smtClean="0">
                <a:solidFill>
                  <a:srgbClr val="0000FF"/>
                </a:solidFill>
                <a:effectLst/>
                <a:latin typeface="メイリオ"/>
                <a:ea typeface="メイリオ"/>
                <a:cs typeface="メイリオ"/>
              </a:rPr>
              <a:t>の増大</a:t>
            </a:r>
            <a:endParaRPr kumimoji="1" lang="en-US" altLang="ja-JP" sz="1400" dirty="0" smtClean="0">
              <a:solidFill>
                <a:srgbClr val="0000FF"/>
              </a:solidFill>
              <a:effectLst/>
              <a:latin typeface="メイリオ"/>
              <a:ea typeface="メイリオ"/>
              <a:cs typeface="メイリオ"/>
            </a:endParaRPr>
          </a:p>
        </p:txBody>
      </p:sp>
      <p:sp>
        <p:nvSpPr>
          <p:cNvPr id="125" name="テキスト ボックス 124"/>
          <p:cNvSpPr txBox="1"/>
          <p:nvPr/>
        </p:nvSpPr>
        <p:spPr>
          <a:xfrm>
            <a:off x="326342" y="5181600"/>
            <a:ext cx="1441420" cy="738664"/>
          </a:xfrm>
          <a:prstGeom prst="rect">
            <a:avLst/>
          </a:prstGeom>
          <a:noFill/>
        </p:spPr>
        <p:txBody>
          <a:bodyPr wrap="none" rtlCol="0">
            <a:spAutoFit/>
          </a:bodyPr>
          <a:lstStyle/>
          <a:p>
            <a:pPr algn="ctr"/>
            <a:r>
              <a:rPr kumimoji="1" lang="ja-JP" altLang="en-US" sz="1400" dirty="0" smtClean="0">
                <a:solidFill>
                  <a:srgbClr val="0000FF"/>
                </a:solidFill>
                <a:effectLst/>
                <a:latin typeface="メイリオ"/>
                <a:ea typeface="メイリオ"/>
                <a:cs typeface="メイリオ"/>
              </a:rPr>
              <a:t>高価なハード</a:t>
            </a:r>
            <a:endParaRPr kumimoji="1" lang="en-US" altLang="ja-JP" sz="1400" dirty="0" smtClean="0">
              <a:solidFill>
                <a:srgbClr val="0000FF"/>
              </a:solidFill>
              <a:effectLst/>
              <a:latin typeface="メイリオ"/>
              <a:ea typeface="メイリオ"/>
              <a:cs typeface="メイリオ"/>
            </a:endParaRPr>
          </a:p>
          <a:p>
            <a:pPr algn="ctr"/>
            <a:r>
              <a:rPr kumimoji="1" lang="ja-JP" altLang="en-US" sz="1400" dirty="0" smtClean="0">
                <a:solidFill>
                  <a:srgbClr val="0000FF"/>
                </a:solidFill>
                <a:effectLst/>
                <a:latin typeface="メイリオ"/>
                <a:ea typeface="メイリオ"/>
                <a:cs typeface="メイリオ"/>
              </a:rPr>
              <a:t>運用負担の増大</a:t>
            </a:r>
            <a:endParaRPr kumimoji="1" lang="en-US" altLang="ja-JP" sz="1400" dirty="0" smtClean="0">
              <a:solidFill>
                <a:srgbClr val="0000FF"/>
              </a:solidFill>
              <a:effectLst/>
              <a:latin typeface="メイリオ"/>
              <a:ea typeface="メイリオ"/>
              <a:cs typeface="メイリオ"/>
            </a:endParaRPr>
          </a:p>
          <a:p>
            <a:pPr algn="ctr"/>
            <a:r>
              <a:rPr kumimoji="1" lang="ja-JP" altLang="en-US" sz="1400" dirty="0" smtClean="0">
                <a:solidFill>
                  <a:srgbClr val="0000FF"/>
                </a:solidFill>
                <a:effectLst/>
                <a:latin typeface="メイリオ"/>
                <a:ea typeface="メイリオ"/>
                <a:cs typeface="メイリオ"/>
              </a:rPr>
              <a:t>コストの増大</a:t>
            </a:r>
            <a:endParaRPr kumimoji="1" lang="en-US" altLang="ja-JP" sz="1400" dirty="0" smtClean="0">
              <a:solidFill>
                <a:srgbClr val="0000FF"/>
              </a:solidFill>
              <a:effectLst/>
              <a:latin typeface="メイリオ"/>
              <a:ea typeface="メイリオ"/>
              <a:cs typeface="メイリオ"/>
            </a:endParaRPr>
          </a:p>
        </p:txBody>
      </p:sp>
      <p:sp>
        <p:nvSpPr>
          <p:cNvPr id="126" name="テキスト ボックス 125"/>
          <p:cNvSpPr txBox="1"/>
          <p:nvPr/>
        </p:nvSpPr>
        <p:spPr>
          <a:xfrm>
            <a:off x="226454" y="6096000"/>
            <a:ext cx="8659342" cy="307777"/>
          </a:xfrm>
          <a:prstGeom prst="rect">
            <a:avLst/>
          </a:prstGeom>
          <a:noFill/>
        </p:spPr>
        <p:txBody>
          <a:bodyPr wrap="none" rtlCol="0">
            <a:spAutoFit/>
          </a:bodyPr>
          <a:lstStyle/>
          <a:p>
            <a:pPr algn="ctr"/>
            <a:r>
              <a:rPr kumimoji="1" lang="en-US" altLang="ja-JP" sz="1400" dirty="0" smtClean="0">
                <a:solidFill>
                  <a:schemeClr val="tx1">
                    <a:lumMod val="50000"/>
                    <a:lumOff val="50000"/>
                  </a:schemeClr>
                </a:solidFill>
                <a:effectLst/>
                <a:latin typeface="メイリオ"/>
                <a:ea typeface="メイリオ"/>
                <a:cs typeface="メイリオ"/>
              </a:rPr>
              <a:t>AP: Application / OS: Operating System / VM: Virtual Machine / HV: Hypervisor / HW: Hardware</a:t>
            </a:r>
          </a:p>
        </p:txBody>
      </p:sp>
      <p:sp>
        <p:nvSpPr>
          <p:cNvPr id="72" name="正方形/長方形 71"/>
          <p:cNvSpPr/>
          <p:nvPr/>
        </p:nvSpPr>
        <p:spPr bwMode="auto">
          <a:xfrm>
            <a:off x="2057400" y="3505200"/>
            <a:ext cx="1524000" cy="1524000"/>
          </a:xfrm>
          <a:prstGeom prst="rect">
            <a:avLst/>
          </a:prstGeom>
          <a:solidFill>
            <a:srgbClr val="800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HW</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75" name="正方形/長方形 74"/>
          <p:cNvSpPr/>
          <p:nvPr/>
        </p:nvSpPr>
        <p:spPr bwMode="auto">
          <a:xfrm>
            <a:off x="2057400" y="2971800"/>
            <a:ext cx="15240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78" name="正方形/長方形 77"/>
          <p:cNvSpPr/>
          <p:nvPr/>
        </p:nvSpPr>
        <p:spPr bwMode="auto">
          <a:xfrm>
            <a:off x="20574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79" name="正方形/長方形 78"/>
          <p:cNvSpPr/>
          <p:nvPr/>
        </p:nvSpPr>
        <p:spPr bwMode="auto">
          <a:xfrm>
            <a:off x="25908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80" name="正方形/長方形 79"/>
          <p:cNvSpPr/>
          <p:nvPr/>
        </p:nvSpPr>
        <p:spPr bwMode="auto">
          <a:xfrm>
            <a:off x="31242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cxnSp>
        <p:nvCxnSpPr>
          <p:cNvPr id="104" name="直線コネクタ 103"/>
          <p:cNvCxnSpPr/>
          <p:nvPr/>
        </p:nvCxnSpPr>
        <p:spPr bwMode="auto">
          <a:xfrm>
            <a:off x="2057400" y="1219200"/>
            <a:ext cx="1676400" cy="0"/>
          </a:xfrm>
          <a:prstGeom prst="line">
            <a:avLst/>
          </a:prstGeom>
          <a:solidFill>
            <a:schemeClr val="bg1"/>
          </a:solidFill>
          <a:ln w="57150" cap="flat" cmpd="sng" algn="ctr">
            <a:solidFill>
              <a:srgbClr val="3366FF"/>
            </a:solidFill>
            <a:prstDash val="solid"/>
            <a:round/>
            <a:headEnd type="oval" w="med" len="med"/>
            <a:tailEnd type="triangl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09" name="角丸四角形 108"/>
          <p:cNvSpPr/>
          <p:nvPr/>
        </p:nvSpPr>
        <p:spPr bwMode="auto">
          <a:xfrm>
            <a:off x="2209800" y="990600"/>
            <a:ext cx="1219200" cy="457200"/>
          </a:xfrm>
          <a:prstGeom prst="roundRect">
            <a:avLst>
              <a:gd name="adj" fmla="val 0"/>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dirty="0" smtClean="0">
                <a:solidFill>
                  <a:srgbClr val="FFFFFF"/>
                </a:solidFill>
                <a:latin typeface="メイリオ"/>
                <a:ea typeface="メイリオ"/>
                <a:cs typeface="メイリオ"/>
              </a:rPr>
              <a:t>集　中</a:t>
            </a:r>
            <a:endParaRPr kumimoji="0" lang="ja-JP" altLang="en-US" b="0" i="0" u="none" strike="noStrike" cap="none" normalizeH="0" baseline="0" dirty="0" smtClean="0">
              <a:ln>
                <a:noFill/>
              </a:ln>
              <a:solidFill>
                <a:srgbClr val="FFFFFF"/>
              </a:solidFill>
              <a:effectLst/>
              <a:latin typeface="メイリオ"/>
              <a:ea typeface="メイリオ"/>
              <a:cs typeface="メイリオ"/>
            </a:endParaRPr>
          </a:p>
        </p:txBody>
      </p:sp>
      <p:sp>
        <p:nvSpPr>
          <p:cNvPr id="116" name="テキスト ボックス 115"/>
          <p:cNvSpPr txBox="1"/>
          <p:nvPr/>
        </p:nvSpPr>
        <p:spPr>
          <a:xfrm>
            <a:off x="2348737" y="1600200"/>
            <a:ext cx="988973" cy="369332"/>
          </a:xfrm>
          <a:prstGeom prst="rect">
            <a:avLst/>
          </a:prstGeom>
          <a:noFill/>
        </p:spPr>
        <p:txBody>
          <a:bodyPr wrap="none" rtlCol="0">
            <a:spAutoFit/>
          </a:bodyPr>
          <a:lstStyle/>
          <a:p>
            <a:pPr algn="ctr"/>
            <a:r>
              <a:rPr kumimoji="1" lang="en-US" altLang="ja-JP" sz="1800" dirty="0" smtClean="0">
                <a:solidFill>
                  <a:srgbClr val="0000FF"/>
                </a:solidFill>
                <a:effectLst/>
                <a:latin typeface="メイリオ"/>
                <a:ea typeface="メイリオ"/>
                <a:cs typeface="メイリオ"/>
              </a:rPr>
              <a:t>1964〜</a:t>
            </a:r>
            <a:endParaRPr kumimoji="1" lang="ja-JP" altLang="en-US" sz="1800" dirty="0">
              <a:solidFill>
                <a:srgbClr val="0000FF"/>
              </a:solidFill>
              <a:effectLst/>
              <a:latin typeface="メイリオ"/>
              <a:ea typeface="メイリオ"/>
              <a:cs typeface="メイリオ"/>
            </a:endParaRPr>
          </a:p>
        </p:txBody>
      </p:sp>
      <p:sp>
        <p:nvSpPr>
          <p:cNvPr id="124" name="テキスト ボックス 123"/>
          <p:cNvSpPr txBox="1"/>
          <p:nvPr/>
        </p:nvSpPr>
        <p:spPr>
          <a:xfrm>
            <a:off x="1981200" y="5181600"/>
            <a:ext cx="1620957" cy="738664"/>
          </a:xfrm>
          <a:prstGeom prst="rect">
            <a:avLst/>
          </a:prstGeom>
          <a:noFill/>
        </p:spPr>
        <p:txBody>
          <a:bodyPr wrap="none" rtlCol="0">
            <a:spAutoFit/>
          </a:bodyPr>
          <a:lstStyle/>
          <a:p>
            <a:pPr algn="ctr"/>
            <a:r>
              <a:rPr kumimoji="1" lang="ja-JP" altLang="en-US" sz="1400" dirty="0" smtClean="0">
                <a:solidFill>
                  <a:srgbClr val="0000FF"/>
                </a:solidFill>
                <a:effectLst/>
                <a:latin typeface="メイリオ"/>
                <a:ea typeface="メイリオ"/>
                <a:cs typeface="メイリオ"/>
              </a:rPr>
              <a:t>高価なハード</a:t>
            </a:r>
            <a:endParaRPr kumimoji="1" lang="en-US" altLang="ja-JP" sz="1400" dirty="0" smtClean="0">
              <a:solidFill>
                <a:srgbClr val="0000FF"/>
              </a:solidFill>
              <a:effectLst/>
              <a:latin typeface="メイリオ"/>
              <a:ea typeface="メイリオ"/>
              <a:cs typeface="メイリオ"/>
            </a:endParaRPr>
          </a:p>
          <a:p>
            <a:pPr algn="ctr"/>
            <a:r>
              <a:rPr kumimoji="1" lang="ja-JP" altLang="en-US" sz="1400" dirty="0" smtClean="0">
                <a:solidFill>
                  <a:srgbClr val="0000FF"/>
                </a:solidFill>
                <a:effectLst/>
                <a:latin typeface="メイリオ"/>
                <a:ea typeface="メイリオ"/>
                <a:cs typeface="メイリオ"/>
              </a:rPr>
              <a:t>資源の制約・競合</a:t>
            </a:r>
            <a:endParaRPr kumimoji="1" lang="en-US" altLang="ja-JP" sz="1400" dirty="0" smtClean="0">
              <a:solidFill>
                <a:srgbClr val="0000FF"/>
              </a:solidFill>
              <a:effectLst/>
              <a:latin typeface="メイリオ"/>
              <a:ea typeface="メイリオ"/>
              <a:cs typeface="メイリオ"/>
            </a:endParaRPr>
          </a:p>
          <a:p>
            <a:pPr algn="ctr"/>
            <a:r>
              <a:rPr kumimoji="1" lang="ja-JP" altLang="en-US" sz="1400" dirty="0" smtClean="0">
                <a:solidFill>
                  <a:srgbClr val="0000FF"/>
                </a:solidFill>
                <a:effectLst/>
                <a:latin typeface="メイリオ"/>
                <a:ea typeface="メイリオ"/>
                <a:cs typeface="メイリオ"/>
              </a:rPr>
              <a:t>障害時の影響拡大</a:t>
            </a:r>
            <a:endParaRPr kumimoji="1" lang="en-US" altLang="ja-JP" sz="1400" dirty="0" smtClean="0">
              <a:solidFill>
                <a:srgbClr val="0000FF"/>
              </a:solidFill>
              <a:effectLst/>
              <a:latin typeface="メイリオ"/>
              <a:ea typeface="メイリオ"/>
              <a:cs typeface="メイリオ"/>
            </a:endParaRPr>
          </a:p>
        </p:txBody>
      </p:sp>
      <p:sp>
        <p:nvSpPr>
          <p:cNvPr id="128" name="テキスト ボックス 127"/>
          <p:cNvSpPr txBox="1"/>
          <p:nvPr/>
        </p:nvSpPr>
        <p:spPr>
          <a:xfrm>
            <a:off x="2287838" y="1981200"/>
            <a:ext cx="1117150" cy="307777"/>
          </a:xfrm>
          <a:prstGeom prst="rect">
            <a:avLst/>
          </a:prstGeom>
          <a:noFill/>
        </p:spPr>
        <p:txBody>
          <a:bodyPr wrap="none" rtlCol="0">
            <a:spAutoFit/>
          </a:bodyPr>
          <a:lstStyle/>
          <a:p>
            <a:pPr algn="ctr"/>
            <a:r>
              <a:rPr kumimoji="1" lang="en-US" altLang="ja-JP" sz="1400" dirty="0" smtClean="0">
                <a:solidFill>
                  <a:srgbClr val="0000FF"/>
                </a:solidFill>
                <a:effectLst/>
                <a:latin typeface="メイリオ"/>
                <a:ea typeface="メイリオ"/>
                <a:cs typeface="メイリオ"/>
              </a:rPr>
              <a:t>IBM S/360</a:t>
            </a:r>
            <a:endParaRPr kumimoji="1" lang="ja-JP" altLang="en-US" sz="1400" dirty="0">
              <a:solidFill>
                <a:srgbClr val="0000FF"/>
              </a:solidFill>
              <a:effectLst/>
              <a:latin typeface="メイリオ"/>
              <a:ea typeface="メイリオ"/>
              <a:cs typeface="メイリオ"/>
            </a:endParaRPr>
          </a:p>
        </p:txBody>
      </p:sp>
      <p:sp>
        <p:nvSpPr>
          <p:cNvPr id="46" name="正方形/長方形 45"/>
          <p:cNvSpPr/>
          <p:nvPr/>
        </p:nvSpPr>
        <p:spPr bwMode="auto">
          <a:xfrm>
            <a:off x="3810000" y="4572000"/>
            <a:ext cx="1524000" cy="457200"/>
          </a:xfrm>
          <a:prstGeom prst="rect">
            <a:avLst/>
          </a:prstGeom>
          <a:solidFill>
            <a:srgbClr val="800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HW</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52" name="正方形/長方形 51"/>
          <p:cNvSpPr/>
          <p:nvPr/>
        </p:nvSpPr>
        <p:spPr bwMode="auto">
          <a:xfrm>
            <a:off x="3810000" y="3733800"/>
            <a:ext cx="1524000" cy="762000"/>
          </a:xfrm>
          <a:prstGeom prst="rect">
            <a:avLst/>
          </a:prstGeom>
          <a:solidFill>
            <a:srgbClr val="FF99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HV</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53" name="正方形/長方形 52"/>
          <p:cNvSpPr/>
          <p:nvPr/>
        </p:nvSpPr>
        <p:spPr bwMode="auto">
          <a:xfrm>
            <a:off x="3810000" y="2971800"/>
            <a:ext cx="4572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54" name="正方形/長方形 53"/>
          <p:cNvSpPr/>
          <p:nvPr/>
        </p:nvSpPr>
        <p:spPr bwMode="auto">
          <a:xfrm>
            <a:off x="4343400" y="2971800"/>
            <a:ext cx="4572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55" name="正方形/長方形 54"/>
          <p:cNvSpPr/>
          <p:nvPr/>
        </p:nvSpPr>
        <p:spPr bwMode="auto">
          <a:xfrm>
            <a:off x="4876800" y="2971800"/>
            <a:ext cx="4572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56" name="正方形/長方形 55"/>
          <p:cNvSpPr/>
          <p:nvPr/>
        </p:nvSpPr>
        <p:spPr bwMode="auto">
          <a:xfrm>
            <a:off x="38100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57" name="正方形/長方形 56"/>
          <p:cNvSpPr/>
          <p:nvPr/>
        </p:nvSpPr>
        <p:spPr bwMode="auto">
          <a:xfrm>
            <a:off x="43434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58" name="正方形/長方形 57"/>
          <p:cNvSpPr/>
          <p:nvPr/>
        </p:nvSpPr>
        <p:spPr bwMode="auto">
          <a:xfrm>
            <a:off x="48768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49" name="正方形/長方形 48"/>
          <p:cNvSpPr/>
          <p:nvPr/>
        </p:nvSpPr>
        <p:spPr bwMode="auto">
          <a:xfrm>
            <a:off x="3810000" y="3505200"/>
            <a:ext cx="457200" cy="457200"/>
          </a:xfrm>
          <a:prstGeom prst="rect">
            <a:avLst/>
          </a:prstGeom>
          <a:solidFill>
            <a:srgbClr val="996633">
              <a:alpha val="70000"/>
            </a:srgbClr>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VM</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50" name="正方形/長方形 49"/>
          <p:cNvSpPr/>
          <p:nvPr/>
        </p:nvSpPr>
        <p:spPr bwMode="auto">
          <a:xfrm>
            <a:off x="4343400" y="3505200"/>
            <a:ext cx="457200" cy="457200"/>
          </a:xfrm>
          <a:prstGeom prst="rect">
            <a:avLst/>
          </a:prstGeom>
          <a:solidFill>
            <a:srgbClr val="996633">
              <a:alpha val="70000"/>
            </a:srgbClr>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VM</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51" name="正方形/長方形 50"/>
          <p:cNvSpPr/>
          <p:nvPr/>
        </p:nvSpPr>
        <p:spPr bwMode="auto">
          <a:xfrm>
            <a:off x="4876800" y="3505200"/>
            <a:ext cx="457200" cy="457200"/>
          </a:xfrm>
          <a:prstGeom prst="rect">
            <a:avLst/>
          </a:prstGeom>
          <a:solidFill>
            <a:srgbClr val="996633">
              <a:alpha val="70000"/>
            </a:srgbClr>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VM</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cxnSp>
        <p:nvCxnSpPr>
          <p:cNvPr id="113" name="直線コネクタ 112"/>
          <p:cNvCxnSpPr/>
          <p:nvPr/>
        </p:nvCxnSpPr>
        <p:spPr bwMode="auto">
          <a:xfrm>
            <a:off x="3810000" y="1219200"/>
            <a:ext cx="1676400" cy="0"/>
          </a:xfrm>
          <a:prstGeom prst="line">
            <a:avLst/>
          </a:prstGeom>
          <a:solidFill>
            <a:schemeClr val="bg1"/>
          </a:solidFill>
          <a:ln w="57150" cap="flat" cmpd="sng" algn="ctr">
            <a:solidFill>
              <a:srgbClr val="3366FF"/>
            </a:solidFill>
            <a:prstDash val="solid"/>
            <a:round/>
            <a:headEnd type="oval" w="med" len="med"/>
            <a:tailEnd type="triangl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14" name="角丸四角形 113"/>
          <p:cNvSpPr/>
          <p:nvPr/>
        </p:nvSpPr>
        <p:spPr bwMode="auto">
          <a:xfrm>
            <a:off x="3962400" y="990600"/>
            <a:ext cx="1219200" cy="457200"/>
          </a:xfrm>
          <a:prstGeom prst="roundRect">
            <a:avLst>
              <a:gd name="adj" fmla="val 0"/>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r>
              <a:rPr kumimoji="0" lang="ja-JP" altLang="en-US" sz="800" b="0" i="0" u="none" strike="noStrike" cap="none" normalizeH="0" baseline="0" dirty="0" smtClean="0">
                <a:ln>
                  <a:noFill/>
                </a:ln>
                <a:solidFill>
                  <a:schemeClr val="bg1"/>
                </a:solidFill>
                <a:effectLst/>
                <a:latin typeface="メイリオ"/>
                <a:ea typeface="メイリオ"/>
                <a:cs typeface="メイリオ"/>
              </a:rPr>
              <a:t>分割を目的とした</a:t>
            </a:r>
            <a:endParaRPr kumimoji="0" lang="en-US" altLang="ja-JP" sz="800" b="0" i="0" u="none" strike="noStrike" cap="none" normalizeH="0" baseline="0" dirty="0" smtClean="0">
              <a:ln>
                <a:noFill/>
              </a:ln>
              <a:solidFill>
                <a:schemeClr val="bg1"/>
              </a:solidFill>
              <a:effectLst/>
              <a:latin typeface="メイリオ"/>
              <a:ea typeface="メイリオ"/>
              <a:cs typeface="メイリオ"/>
            </a:endParaRPr>
          </a:p>
          <a:p>
            <a:pPr marL="0" marR="0" indent="0" algn="ctr" defTabSz="914400" rtl="0" eaLnBrk="1" fontAlgn="base" latinLnBrk="0" hangingPunct="1">
              <a:lnSpc>
                <a:spcPct val="100000"/>
              </a:lnSpc>
              <a:spcAft>
                <a:spcPct val="0"/>
              </a:spcAft>
              <a:buClrTx/>
              <a:buSzTx/>
              <a:buFontTx/>
              <a:buNone/>
              <a:tabLst/>
            </a:pPr>
            <a:r>
              <a:rPr kumimoji="0" lang="ja-JP" altLang="en-US" b="0" i="0" u="none" strike="noStrike" cap="none" normalizeH="0" baseline="0" dirty="0" smtClean="0">
                <a:ln>
                  <a:noFill/>
                </a:ln>
                <a:solidFill>
                  <a:schemeClr val="bg1"/>
                </a:solidFill>
                <a:effectLst/>
                <a:latin typeface="メイリオ"/>
                <a:ea typeface="メイリオ"/>
                <a:cs typeface="メイリオ"/>
              </a:rPr>
              <a:t>集　中</a:t>
            </a:r>
          </a:p>
        </p:txBody>
      </p:sp>
      <p:sp>
        <p:nvSpPr>
          <p:cNvPr id="117" name="テキスト ボックス 116"/>
          <p:cNvSpPr txBox="1"/>
          <p:nvPr/>
        </p:nvSpPr>
        <p:spPr>
          <a:xfrm>
            <a:off x="4028323" y="1600200"/>
            <a:ext cx="988973" cy="369332"/>
          </a:xfrm>
          <a:prstGeom prst="rect">
            <a:avLst/>
          </a:prstGeom>
          <a:noFill/>
        </p:spPr>
        <p:txBody>
          <a:bodyPr wrap="none" rtlCol="0">
            <a:spAutoFit/>
          </a:bodyPr>
          <a:lstStyle/>
          <a:p>
            <a:pPr algn="ctr"/>
            <a:r>
              <a:rPr kumimoji="1" lang="en-US" altLang="ja-JP" sz="1800" dirty="0" smtClean="0">
                <a:solidFill>
                  <a:srgbClr val="0000FF"/>
                </a:solidFill>
                <a:effectLst/>
                <a:latin typeface="メイリオ"/>
                <a:ea typeface="メイリオ"/>
                <a:cs typeface="メイリオ"/>
              </a:rPr>
              <a:t>1967〜</a:t>
            </a:r>
            <a:endParaRPr kumimoji="1" lang="ja-JP" altLang="en-US" sz="1800" dirty="0">
              <a:solidFill>
                <a:srgbClr val="0000FF"/>
              </a:solidFill>
              <a:effectLst/>
              <a:latin typeface="メイリオ"/>
              <a:ea typeface="メイリオ"/>
              <a:cs typeface="メイリオ"/>
            </a:endParaRPr>
          </a:p>
        </p:txBody>
      </p:sp>
      <p:sp>
        <p:nvSpPr>
          <p:cNvPr id="123" name="テキスト ボックス 122"/>
          <p:cNvSpPr txBox="1"/>
          <p:nvPr/>
        </p:nvSpPr>
        <p:spPr>
          <a:xfrm>
            <a:off x="3913336" y="5181600"/>
            <a:ext cx="1261884" cy="738664"/>
          </a:xfrm>
          <a:prstGeom prst="rect">
            <a:avLst/>
          </a:prstGeom>
          <a:noFill/>
        </p:spPr>
        <p:txBody>
          <a:bodyPr wrap="none" rtlCol="0">
            <a:spAutoFit/>
          </a:bodyPr>
          <a:lstStyle/>
          <a:p>
            <a:pPr algn="ctr"/>
            <a:r>
              <a:rPr kumimoji="1" lang="ja-JP" altLang="en-US" sz="1400" dirty="0" smtClean="0">
                <a:solidFill>
                  <a:srgbClr val="0000FF"/>
                </a:solidFill>
                <a:effectLst/>
                <a:latin typeface="メイリオ"/>
                <a:ea typeface="メイリオ"/>
                <a:cs typeface="メイリオ"/>
              </a:rPr>
              <a:t>高価なハード</a:t>
            </a:r>
            <a:endParaRPr kumimoji="1" lang="en-US" altLang="ja-JP" sz="1400" dirty="0" smtClean="0">
              <a:solidFill>
                <a:srgbClr val="0000FF"/>
              </a:solidFill>
              <a:effectLst/>
              <a:latin typeface="メイリオ"/>
              <a:ea typeface="メイリオ"/>
              <a:cs typeface="メイリオ"/>
            </a:endParaRPr>
          </a:p>
          <a:p>
            <a:pPr algn="ctr"/>
            <a:r>
              <a:rPr kumimoji="1" lang="ja-JP" altLang="en-US" sz="1400" dirty="0" smtClean="0">
                <a:solidFill>
                  <a:srgbClr val="0000FF"/>
                </a:solidFill>
                <a:effectLst/>
                <a:latin typeface="メイリオ"/>
                <a:ea typeface="メイリオ"/>
                <a:cs typeface="メイリオ"/>
              </a:rPr>
              <a:t>自由度の制約</a:t>
            </a:r>
            <a:endParaRPr kumimoji="1" lang="en-US" altLang="ja-JP" sz="1400" dirty="0" smtClean="0">
              <a:solidFill>
                <a:srgbClr val="0000FF"/>
              </a:solidFill>
              <a:effectLst/>
              <a:latin typeface="メイリオ"/>
              <a:ea typeface="メイリオ"/>
              <a:cs typeface="メイリオ"/>
            </a:endParaRPr>
          </a:p>
          <a:p>
            <a:pPr algn="ctr"/>
            <a:r>
              <a:rPr kumimoji="1" lang="ja-JP" altLang="en-US" sz="1400" dirty="0" smtClean="0">
                <a:solidFill>
                  <a:srgbClr val="0000FF"/>
                </a:solidFill>
                <a:effectLst/>
                <a:latin typeface="メイリオ"/>
                <a:ea typeface="メイリオ"/>
                <a:cs typeface="メイリオ"/>
              </a:rPr>
              <a:t>コストの増大</a:t>
            </a:r>
            <a:endParaRPr kumimoji="1" lang="en-US" altLang="ja-JP" sz="1400" dirty="0" smtClean="0">
              <a:solidFill>
                <a:srgbClr val="0000FF"/>
              </a:solidFill>
              <a:effectLst/>
              <a:latin typeface="メイリオ"/>
              <a:ea typeface="メイリオ"/>
              <a:cs typeface="メイリオ"/>
            </a:endParaRPr>
          </a:p>
        </p:txBody>
      </p:sp>
      <p:sp>
        <p:nvSpPr>
          <p:cNvPr id="129" name="テキスト ボックス 128"/>
          <p:cNvSpPr txBox="1"/>
          <p:nvPr/>
        </p:nvSpPr>
        <p:spPr>
          <a:xfrm>
            <a:off x="3783928" y="1981200"/>
            <a:ext cx="1608070" cy="307777"/>
          </a:xfrm>
          <a:prstGeom prst="rect">
            <a:avLst/>
          </a:prstGeom>
          <a:noFill/>
        </p:spPr>
        <p:txBody>
          <a:bodyPr wrap="none" rtlCol="0">
            <a:spAutoFit/>
          </a:bodyPr>
          <a:lstStyle/>
          <a:p>
            <a:pPr algn="ctr"/>
            <a:r>
              <a:rPr kumimoji="1" lang="en-US" altLang="ja-JP" sz="1400" dirty="0" smtClean="0">
                <a:solidFill>
                  <a:srgbClr val="0000FF"/>
                </a:solidFill>
                <a:effectLst/>
                <a:latin typeface="メイリオ"/>
                <a:ea typeface="メイリオ"/>
                <a:cs typeface="メイリオ"/>
              </a:rPr>
              <a:t>S/360 CP-40/</a:t>
            </a:r>
            <a:r>
              <a:rPr lang="en-US" altLang="ja-JP" sz="1400" dirty="0" smtClean="0">
                <a:solidFill>
                  <a:srgbClr val="0000FF"/>
                </a:solidFill>
                <a:effectLst/>
                <a:latin typeface="メイリオ"/>
                <a:ea typeface="メイリオ"/>
                <a:cs typeface="メイリオ"/>
              </a:rPr>
              <a:t>67</a:t>
            </a:r>
            <a:endParaRPr kumimoji="1" lang="ja-JP" altLang="en-US" sz="1400" dirty="0">
              <a:solidFill>
                <a:srgbClr val="0000FF"/>
              </a:solidFill>
              <a:effectLst/>
              <a:latin typeface="メイリオ"/>
              <a:ea typeface="メイリオ"/>
              <a:cs typeface="メイリオ"/>
            </a:endParaRPr>
          </a:p>
        </p:txBody>
      </p:sp>
      <p:sp>
        <p:nvSpPr>
          <p:cNvPr id="90" name="正方形/長方形 89"/>
          <p:cNvSpPr/>
          <p:nvPr/>
        </p:nvSpPr>
        <p:spPr bwMode="auto">
          <a:xfrm>
            <a:off x="7315200" y="4572000"/>
            <a:ext cx="1524000" cy="457200"/>
          </a:xfrm>
          <a:prstGeom prst="rect">
            <a:avLst/>
          </a:prstGeom>
          <a:solidFill>
            <a:srgbClr val="800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HW</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96" name="正方形/長方形 95"/>
          <p:cNvSpPr/>
          <p:nvPr/>
        </p:nvSpPr>
        <p:spPr bwMode="auto">
          <a:xfrm>
            <a:off x="7315200" y="3733800"/>
            <a:ext cx="1524000" cy="762000"/>
          </a:xfrm>
          <a:prstGeom prst="rect">
            <a:avLst/>
          </a:prstGeom>
          <a:solidFill>
            <a:srgbClr val="FF99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HV</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97" name="正方形/長方形 96"/>
          <p:cNvSpPr/>
          <p:nvPr/>
        </p:nvSpPr>
        <p:spPr bwMode="auto">
          <a:xfrm>
            <a:off x="7315200" y="2971800"/>
            <a:ext cx="4572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98" name="正方形/長方形 97"/>
          <p:cNvSpPr/>
          <p:nvPr/>
        </p:nvSpPr>
        <p:spPr bwMode="auto">
          <a:xfrm>
            <a:off x="7848600" y="2971800"/>
            <a:ext cx="4572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99" name="正方形/長方形 98"/>
          <p:cNvSpPr/>
          <p:nvPr/>
        </p:nvSpPr>
        <p:spPr bwMode="auto">
          <a:xfrm>
            <a:off x="8382000" y="2971800"/>
            <a:ext cx="457200" cy="457200"/>
          </a:xfrm>
          <a:prstGeom prst="rect">
            <a:avLst/>
          </a:prstGeom>
          <a:solidFill>
            <a:srgbClr val="008000"/>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sz="1200" dirty="0" smtClean="0">
                <a:solidFill>
                  <a:schemeClr val="bg1"/>
                </a:solidFill>
                <a:latin typeface="メイリオ"/>
                <a:ea typeface="メイリオ"/>
                <a:cs typeface="メイリオ"/>
              </a:rPr>
              <a:t>OS</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100" name="正方形/長方形 99"/>
          <p:cNvSpPr/>
          <p:nvPr/>
        </p:nvSpPr>
        <p:spPr bwMode="auto">
          <a:xfrm>
            <a:off x="73152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101" name="正方形/長方形 100"/>
          <p:cNvSpPr/>
          <p:nvPr/>
        </p:nvSpPr>
        <p:spPr bwMode="auto">
          <a:xfrm>
            <a:off x="78486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102" name="正方形/長方形 101"/>
          <p:cNvSpPr/>
          <p:nvPr/>
        </p:nvSpPr>
        <p:spPr bwMode="auto">
          <a:xfrm>
            <a:off x="8382000" y="2438400"/>
            <a:ext cx="457200" cy="457200"/>
          </a:xfrm>
          <a:prstGeom prst="rect">
            <a:avLst/>
          </a:prstGeom>
          <a:solidFill>
            <a:srgbClr val="0000FF"/>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AP</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93" name="正方形/長方形 92"/>
          <p:cNvSpPr/>
          <p:nvPr/>
        </p:nvSpPr>
        <p:spPr bwMode="auto">
          <a:xfrm>
            <a:off x="7315200" y="3505200"/>
            <a:ext cx="457200" cy="457200"/>
          </a:xfrm>
          <a:prstGeom prst="rect">
            <a:avLst/>
          </a:prstGeom>
          <a:solidFill>
            <a:srgbClr val="996633">
              <a:alpha val="70000"/>
            </a:srgbClr>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VM</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94" name="正方形/長方形 93"/>
          <p:cNvSpPr/>
          <p:nvPr/>
        </p:nvSpPr>
        <p:spPr bwMode="auto">
          <a:xfrm>
            <a:off x="7848600" y="3505200"/>
            <a:ext cx="457200" cy="457200"/>
          </a:xfrm>
          <a:prstGeom prst="rect">
            <a:avLst/>
          </a:prstGeom>
          <a:solidFill>
            <a:srgbClr val="996633">
              <a:alpha val="70000"/>
            </a:srgbClr>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VM</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sp>
        <p:nvSpPr>
          <p:cNvPr id="95" name="正方形/長方形 94"/>
          <p:cNvSpPr/>
          <p:nvPr/>
        </p:nvSpPr>
        <p:spPr bwMode="auto">
          <a:xfrm>
            <a:off x="8382000" y="3505200"/>
            <a:ext cx="457200" cy="457200"/>
          </a:xfrm>
          <a:prstGeom prst="rect">
            <a:avLst/>
          </a:prstGeom>
          <a:solidFill>
            <a:srgbClr val="996633">
              <a:alpha val="70000"/>
            </a:srgbClr>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メイリオ"/>
                <a:ea typeface="メイリオ"/>
                <a:cs typeface="メイリオ"/>
              </a:rPr>
              <a:t>VM</a:t>
            </a: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cxnSp>
        <p:nvCxnSpPr>
          <p:cNvPr id="106" name="直線コネクタ 105"/>
          <p:cNvCxnSpPr/>
          <p:nvPr/>
        </p:nvCxnSpPr>
        <p:spPr bwMode="auto">
          <a:xfrm>
            <a:off x="7315200" y="1219200"/>
            <a:ext cx="1676400" cy="0"/>
          </a:xfrm>
          <a:prstGeom prst="line">
            <a:avLst/>
          </a:prstGeom>
          <a:solidFill>
            <a:schemeClr val="bg1"/>
          </a:solidFill>
          <a:ln w="57150" cap="flat" cmpd="sng" algn="ctr">
            <a:solidFill>
              <a:srgbClr val="3366FF"/>
            </a:solidFill>
            <a:prstDash val="solid"/>
            <a:round/>
            <a:headEnd type="oval" w="med" len="med"/>
            <a:tailEnd type="triangl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11" name="角丸四角形 110"/>
          <p:cNvSpPr/>
          <p:nvPr/>
        </p:nvSpPr>
        <p:spPr bwMode="auto">
          <a:xfrm>
            <a:off x="7467600" y="990600"/>
            <a:ext cx="1219200" cy="457200"/>
          </a:xfrm>
          <a:prstGeom prst="roundRect">
            <a:avLst>
              <a:gd name="adj" fmla="val 0"/>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defTabSz="914400" fontAlgn="base">
              <a:spcAft>
                <a:spcPct val="0"/>
              </a:spcAft>
            </a:pPr>
            <a:r>
              <a:rPr kumimoji="0" lang="ja-JP" altLang="en-US" sz="800" dirty="0" smtClean="0">
                <a:solidFill>
                  <a:schemeClr val="bg1"/>
                </a:solidFill>
                <a:latin typeface="メイリオ"/>
                <a:ea typeface="メイリオ"/>
                <a:cs typeface="メイリオ"/>
              </a:rPr>
              <a:t>集約を目的とした</a:t>
            </a:r>
            <a:endParaRPr kumimoji="0" lang="en-US" altLang="ja-JP" sz="800" dirty="0" smtClean="0">
              <a:solidFill>
                <a:schemeClr val="bg1"/>
              </a:solidFill>
              <a:latin typeface="メイリオ"/>
              <a:ea typeface="メイリオ"/>
              <a:cs typeface="メイリオ"/>
            </a:endParaRPr>
          </a:p>
          <a:p>
            <a:pPr algn="ctr" defTabSz="914400" fontAlgn="base">
              <a:spcAft>
                <a:spcPct val="0"/>
              </a:spcAft>
            </a:pPr>
            <a:r>
              <a:rPr kumimoji="0" lang="ja-JP" altLang="en-US" dirty="0" smtClean="0">
                <a:solidFill>
                  <a:schemeClr val="bg1"/>
                </a:solidFill>
                <a:latin typeface="メイリオ"/>
                <a:ea typeface="メイリオ"/>
                <a:cs typeface="メイリオ"/>
              </a:rPr>
              <a:t>集　中</a:t>
            </a:r>
            <a:endParaRPr kumimoji="0" lang="ja-JP" altLang="en-US" dirty="0">
              <a:solidFill>
                <a:schemeClr val="bg1"/>
              </a:solidFill>
              <a:latin typeface="メイリオ"/>
              <a:ea typeface="メイリオ"/>
              <a:cs typeface="メイリオ"/>
            </a:endParaRPr>
          </a:p>
        </p:txBody>
      </p:sp>
      <p:sp>
        <p:nvSpPr>
          <p:cNvPr id="119" name="テキスト ボックス 118"/>
          <p:cNvSpPr txBox="1"/>
          <p:nvPr/>
        </p:nvSpPr>
        <p:spPr>
          <a:xfrm>
            <a:off x="7582713" y="1600200"/>
            <a:ext cx="988973" cy="369332"/>
          </a:xfrm>
          <a:prstGeom prst="rect">
            <a:avLst/>
          </a:prstGeom>
          <a:noFill/>
        </p:spPr>
        <p:txBody>
          <a:bodyPr wrap="none" rtlCol="0">
            <a:spAutoFit/>
          </a:bodyPr>
          <a:lstStyle/>
          <a:p>
            <a:pPr algn="ctr"/>
            <a:r>
              <a:rPr kumimoji="1" lang="en-US" altLang="ja-JP" sz="1800" dirty="0" smtClean="0">
                <a:solidFill>
                  <a:srgbClr val="0000FF"/>
                </a:solidFill>
                <a:effectLst/>
                <a:latin typeface="メイリオ"/>
                <a:ea typeface="メイリオ"/>
                <a:cs typeface="メイリオ"/>
              </a:rPr>
              <a:t>1999〜</a:t>
            </a:r>
            <a:endParaRPr kumimoji="1" lang="ja-JP" altLang="en-US" sz="1800" dirty="0">
              <a:solidFill>
                <a:srgbClr val="0000FF"/>
              </a:solidFill>
              <a:effectLst/>
              <a:latin typeface="メイリオ"/>
              <a:ea typeface="メイリオ"/>
              <a:cs typeface="メイリオ"/>
            </a:endParaRPr>
          </a:p>
        </p:txBody>
      </p:sp>
      <p:sp>
        <p:nvSpPr>
          <p:cNvPr id="122" name="テキスト ボックス 121"/>
          <p:cNvSpPr txBox="1"/>
          <p:nvPr/>
        </p:nvSpPr>
        <p:spPr>
          <a:xfrm>
            <a:off x="7176953" y="5181600"/>
            <a:ext cx="1800493" cy="738664"/>
          </a:xfrm>
          <a:prstGeom prst="rect">
            <a:avLst/>
          </a:prstGeom>
          <a:noFill/>
        </p:spPr>
        <p:txBody>
          <a:bodyPr wrap="none" rtlCol="0">
            <a:spAutoFit/>
          </a:bodyPr>
          <a:lstStyle/>
          <a:p>
            <a:pPr algn="ctr"/>
            <a:r>
              <a:rPr kumimoji="1" lang="ja-JP" altLang="en-US" sz="1400" dirty="0" smtClean="0">
                <a:solidFill>
                  <a:srgbClr val="0000FF"/>
                </a:solidFill>
                <a:effectLst/>
                <a:latin typeface="メイリオ"/>
                <a:ea typeface="メイリオ"/>
                <a:cs typeface="メイリオ"/>
              </a:rPr>
              <a:t>ハードの高性能化</a:t>
            </a:r>
            <a:endParaRPr kumimoji="1" lang="en-US" altLang="ja-JP" sz="1400" dirty="0" smtClean="0">
              <a:solidFill>
                <a:srgbClr val="0000FF"/>
              </a:solidFill>
              <a:effectLst/>
              <a:latin typeface="メイリオ"/>
              <a:ea typeface="メイリオ"/>
              <a:cs typeface="メイリオ"/>
            </a:endParaRPr>
          </a:p>
          <a:p>
            <a:pPr algn="ctr"/>
            <a:r>
              <a:rPr kumimoji="1" lang="ja-JP" altLang="en-US" sz="1400" dirty="0" smtClean="0">
                <a:solidFill>
                  <a:srgbClr val="0000FF"/>
                </a:solidFill>
                <a:effectLst/>
                <a:latin typeface="メイリオ"/>
                <a:ea typeface="メイリオ"/>
                <a:cs typeface="メイリオ"/>
              </a:rPr>
              <a:t>管理対象の増大</a:t>
            </a:r>
            <a:endParaRPr kumimoji="1" lang="en-US" altLang="ja-JP" sz="1400" dirty="0" smtClean="0">
              <a:solidFill>
                <a:srgbClr val="0000FF"/>
              </a:solidFill>
              <a:effectLst/>
              <a:latin typeface="メイリオ"/>
              <a:ea typeface="メイリオ"/>
              <a:cs typeface="メイリオ"/>
            </a:endParaRPr>
          </a:p>
          <a:p>
            <a:pPr algn="ctr"/>
            <a:r>
              <a:rPr kumimoji="1" lang="ja-JP" altLang="en-US" sz="1400" dirty="0" smtClean="0">
                <a:solidFill>
                  <a:srgbClr val="0000FF"/>
                </a:solidFill>
                <a:effectLst/>
                <a:latin typeface="メイリオ"/>
                <a:ea typeface="メイリオ"/>
                <a:cs typeface="メイリオ"/>
              </a:rPr>
              <a:t>インフラ負担の増大</a:t>
            </a:r>
            <a:endParaRPr kumimoji="1" lang="en-US" altLang="ja-JP" sz="1400" dirty="0" smtClean="0">
              <a:solidFill>
                <a:srgbClr val="0000FF"/>
              </a:solidFill>
              <a:effectLst/>
              <a:latin typeface="メイリオ"/>
              <a:ea typeface="メイリオ"/>
              <a:cs typeface="メイリオ"/>
            </a:endParaRPr>
          </a:p>
        </p:txBody>
      </p:sp>
      <p:sp>
        <p:nvSpPr>
          <p:cNvPr id="130" name="テキスト ボックス 129"/>
          <p:cNvSpPr txBox="1"/>
          <p:nvPr/>
        </p:nvSpPr>
        <p:spPr>
          <a:xfrm>
            <a:off x="7634079" y="1981200"/>
            <a:ext cx="886243" cy="307777"/>
          </a:xfrm>
          <a:prstGeom prst="rect">
            <a:avLst/>
          </a:prstGeom>
          <a:noFill/>
        </p:spPr>
        <p:txBody>
          <a:bodyPr wrap="none" rtlCol="0">
            <a:spAutoFit/>
          </a:bodyPr>
          <a:lstStyle/>
          <a:p>
            <a:pPr algn="ctr"/>
            <a:r>
              <a:rPr kumimoji="1" lang="en-US" altLang="ja-JP" sz="1400" dirty="0" smtClean="0">
                <a:solidFill>
                  <a:srgbClr val="0000FF"/>
                </a:solidFill>
                <a:effectLst/>
                <a:latin typeface="メイリオ"/>
                <a:ea typeface="メイリオ"/>
                <a:cs typeface="メイリオ"/>
              </a:rPr>
              <a:t>VMware </a:t>
            </a:r>
            <a:endParaRPr kumimoji="1" lang="ja-JP" altLang="en-US" sz="1400" dirty="0">
              <a:solidFill>
                <a:srgbClr val="0000FF"/>
              </a:solidFill>
              <a:effectLst/>
              <a:latin typeface="メイリオ"/>
              <a:ea typeface="メイリオ"/>
              <a:cs typeface="メイリオ"/>
            </a:endParaRPr>
          </a:p>
        </p:txBody>
      </p:sp>
      <p:sp>
        <p:nvSpPr>
          <p:cNvPr id="73" name="正方形/長方形 72"/>
          <p:cNvSpPr/>
          <p:nvPr/>
        </p:nvSpPr>
        <p:spPr bwMode="auto">
          <a:xfrm>
            <a:off x="304800" y="2438400"/>
            <a:ext cx="457200" cy="990600"/>
          </a:xfrm>
          <a:prstGeom prst="rect">
            <a:avLst/>
          </a:prstGeom>
          <a:solidFill>
            <a:schemeClr val="accent6">
              <a:lumMod val="60000"/>
              <a:lumOff val="40000"/>
            </a:schemeClr>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grpSp>
        <p:nvGrpSpPr>
          <p:cNvPr id="7" name="図形グループ 6"/>
          <p:cNvGrpSpPr/>
          <p:nvPr/>
        </p:nvGrpSpPr>
        <p:grpSpPr>
          <a:xfrm>
            <a:off x="300022" y="2523996"/>
            <a:ext cx="469620" cy="823228"/>
            <a:chOff x="896506" y="2550316"/>
            <a:chExt cx="469620" cy="823228"/>
          </a:xfrm>
          <a:effectLst>
            <a:outerShdw blurRad="50800" dist="38100" dir="2700000" algn="tl" rotWithShape="0">
              <a:prstClr val="black">
                <a:alpha val="40000"/>
              </a:prstClr>
            </a:outerShdw>
          </a:effectLst>
        </p:grpSpPr>
        <p:sp>
          <p:nvSpPr>
            <p:cNvPr id="4" name="直角三角形 3"/>
            <p:cNvSpPr/>
            <p:nvPr/>
          </p:nvSpPr>
          <p:spPr>
            <a:xfrm>
              <a:off x="945987" y="2570056"/>
              <a:ext cx="349413" cy="803488"/>
            </a:xfrm>
            <a:prstGeom prst="rtTriangle">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74" name="直角三角形 73"/>
            <p:cNvSpPr/>
            <p:nvPr/>
          </p:nvSpPr>
          <p:spPr>
            <a:xfrm rot="10800000">
              <a:off x="945987" y="2570056"/>
              <a:ext cx="349413" cy="803488"/>
            </a:xfrm>
            <a:prstGeom prst="rtTriangle">
              <a:avLst/>
            </a:prstGeom>
            <a:solidFill>
              <a:schemeClr val="accent5">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6" name="テキスト ボックス 5"/>
            <p:cNvSpPr txBox="1"/>
            <p:nvPr/>
          </p:nvSpPr>
          <p:spPr>
            <a:xfrm>
              <a:off x="896506" y="3096545"/>
              <a:ext cx="399644" cy="276999"/>
            </a:xfrm>
            <a:prstGeom prst="rect">
              <a:avLst/>
            </a:prstGeom>
            <a:noFill/>
          </p:spPr>
          <p:txBody>
            <a:bodyPr wrap="none" rtlCol="0">
              <a:spAutoFit/>
            </a:bodyPr>
            <a:lstStyle/>
            <a:p>
              <a:r>
                <a:rPr kumimoji="1" lang="en-US" altLang="ja-JP" sz="1200" dirty="0" smtClean="0">
                  <a:solidFill>
                    <a:srgbClr val="FFFFFF"/>
                  </a:solidFill>
                  <a:latin typeface="メイリオ"/>
                  <a:ea typeface="メイリオ"/>
                  <a:cs typeface="メイリオ"/>
                </a:rPr>
                <a:t>OS</a:t>
              </a:r>
              <a:endParaRPr kumimoji="1" lang="ja-JP" altLang="en-US" sz="1200" dirty="0">
                <a:solidFill>
                  <a:srgbClr val="FFFFFF"/>
                </a:solidFill>
                <a:latin typeface="メイリオ"/>
                <a:ea typeface="メイリオ"/>
                <a:cs typeface="メイリオ"/>
              </a:endParaRPr>
            </a:p>
          </p:txBody>
        </p:sp>
        <p:sp>
          <p:nvSpPr>
            <p:cNvPr id="76" name="テキスト ボックス 75"/>
            <p:cNvSpPr txBox="1"/>
            <p:nvPr/>
          </p:nvSpPr>
          <p:spPr>
            <a:xfrm>
              <a:off x="985493" y="2550316"/>
              <a:ext cx="380633" cy="276999"/>
            </a:xfrm>
            <a:prstGeom prst="rect">
              <a:avLst/>
            </a:prstGeom>
            <a:noFill/>
          </p:spPr>
          <p:txBody>
            <a:bodyPr wrap="none" rtlCol="0">
              <a:spAutoFit/>
            </a:bodyPr>
            <a:lstStyle/>
            <a:p>
              <a:r>
                <a:rPr kumimoji="1" lang="en-US" altLang="ja-JP" sz="1200" dirty="0" smtClean="0">
                  <a:solidFill>
                    <a:srgbClr val="FFFFFF"/>
                  </a:solidFill>
                  <a:latin typeface="メイリオ"/>
                  <a:ea typeface="メイリオ"/>
                  <a:cs typeface="メイリオ"/>
                </a:rPr>
                <a:t>AP</a:t>
              </a:r>
              <a:endParaRPr kumimoji="1" lang="ja-JP" altLang="en-US" sz="1200" dirty="0">
                <a:solidFill>
                  <a:srgbClr val="FFFFFF"/>
                </a:solidFill>
                <a:latin typeface="メイリオ"/>
                <a:ea typeface="メイリオ"/>
                <a:cs typeface="メイリオ"/>
              </a:endParaRPr>
            </a:p>
          </p:txBody>
        </p:sp>
      </p:grpSp>
      <p:sp>
        <p:nvSpPr>
          <p:cNvPr id="91" name="正方形/長方形 90"/>
          <p:cNvSpPr/>
          <p:nvPr/>
        </p:nvSpPr>
        <p:spPr bwMode="auto">
          <a:xfrm>
            <a:off x="838200" y="2438400"/>
            <a:ext cx="457200" cy="990600"/>
          </a:xfrm>
          <a:prstGeom prst="rect">
            <a:avLst/>
          </a:prstGeom>
          <a:solidFill>
            <a:schemeClr val="accent6">
              <a:lumMod val="60000"/>
              <a:lumOff val="40000"/>
            </a:schemeClr>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grpSp>
        <p:nvGrpSpPr>
          <p:cNvPr id="92" name="図形グループ 91"/>
          <p:cNvGrpSpPr/>
          <p:nvPr/>
        </p:nvGrpSpPr>
        <p:grpSpPr>
          <a:xfrm>
            <a:off x="833422" y="2523996"/>
            <a:ext cx="469620" cy="823228"/>
            <a:chOff x="896506" y="2550316"/>
            <a:chExt cx="469620" cy="823228"/>
          </a:xfrm>
          <a:effectLst>
            <a:outerShdw blurRad="50800" dist="38100" dir="2700000" algn="tl" rotWithShape="0">
              <a:prstClr val="black">
                <a:alpha val="40000"/>
              </a:prstClr>
            </a:outerShdw>
          </a:effectLst>
        </p:grpSpPr>
        <p:sp>
          <p:nvSpPr>
            <p:cNvPr id="103" name="直角三角形 102"/>
            <p:cNvSpPr/>
            <p:nvPr/>
          </p:nvSpPr>
          <p:spPr>
            <a:xfrm>
              <a:off x="945987" y="2570056"/>
              <a:ext cx="349413" cy="803488"/>
            </a:xfrm>
            <a:prstGeom prst="rtTriangle">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07" name="直角三角形 106"/>
            <p:cNvSpPr/>
            <p:nvPr/>
          </p:nvSpPr>
          <p:spPr>
            <a:xfrm rot="10800000">
              <a:off x="945987" y="2570056"/>
              <a:ext cx="349413" cy="803488"/>
            </a:xfrm>
            <a:prstGeom prst="rtTriangle">
              <a:avLst/>
            </a:prstGeom>
            <a:solidFill>
              <a:schemeClr val="accent5">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12" name="テキスト ボックス 111"/>
            <p:cNvSpPr txBox="1"/>
            <p:nvPr/>
          </p:nvSpPr>
          <p:spPr>
            <a:xfrm>
              <a:off x="896506" y="3096545"/>
              <a:ext cx="399644" cy="276999"/>
            </a:xfrm>
            <a:prstGeom prst="rect">
              <a:avLst/>
            </a:prstGeom>
            <a:noFill/>
          </p:spPr>
          <p:txBody>
            <a:bodyPr wrap="none" rtlCol="0">
              <a:spAutoFit/>
            </a:bodyPr>
            <a:lstStyle/>
            <a:p>
              <a:r>
                <a:rPr kumimoji="1" lang="en-US" altLang="ja-JP" sz="1200" dirty="0" smtClean="0">
                  <a:solidFill>
                    <a:srgbClr val="FFFFFF"/>
                  </a:solidFill>
                  <a:latin typeface="メイリオ"/>
                  <a:ea typeface="メイリオ"/>
                  <a:cs typeface="メイリオ"/>
                </a:rPr>
                <a:t>OS</a:t>
              </a:r>
              <a:endParaRPr kumimoji="1" lang="ja-JP" altLang="en-US" sz="1200" dirty="0">
                <a:solidFill>
                  <a:srgbClr val="FFFFFF"/>
                </a:solidFill>
                <a:latin typeface="メイリオ"/>
                <a:ea typeface="メイリオ"/>
                <a:cs typeface="メイリオ"/>
              </a:endParaRPr>
            </a:p>
          </p:txBody>
        </p:sp>
        <p:sp>
          <p:nvSpPr>
            <p:cNvPr id="120" name="テキスト ボックス 119"/>
            <p:cNvSpPr txBox="1"/>
            <p:nvPr/>
          </p:nvSpPr>
          <p:spPr>
            <a:xfrm>
              <a:off x="985493" y="2550316"/>
              <a:ext cx="380633" cy="276999"/>
            </a:xfrm>
            <a:prstGeom prst="rect">
              <a:avLst/>
            </a:prstGeom>
            <a:noFill/>
          </p:spPr>
          <p:txBody>
            <a:bodyPr wrap="none" rtlCol="0">
              <a:spAutoFit/>
            </a:bodyPr>
            <a:lstStyle/>
            <a:p>
              <a:r>
                <a:rPr kumimoji="1" lang="en-US" altLang="ja-JP" sz="1200" dirty="0" smtClean="0">
                  <a:solidFill>
                    <a:srgbClr val="FFFFFF"/>
                  </a:solidFill>
                  <a:latin typeface="メイリオ"/>
                  <a:ea typeface="メイリオ"/>
                  <a:cs typeface="メイリオ"/>
                </a:rPr>
                <a:t>AP</a:t>
              </a:r>
              <a:endParaRPr kumimoji="1" lang="ja-JP" altLang="en-US" sz="1200" dirty="0">
                <a:solidFill>
                  <a:srgbClr val="FFFFFF"/>
                </a:solidFill>
                <a:latin typeface="メイリオ"/>
                <a:ea typeface="メイリオ"/>
                <a:cs typeface="メイリオ"/>
              </a:endParaRPr>
            </a:p>
          </p:txBody>
        </p:sp>
      </p:grpSp>
      <p:sp>
        <p:nvSpPr>
          <p:cNvPr id="127" name="正方形/長方形 126"/>
          <p:cNvSpPr/>
          <p:nvPr/>
        </p:nvSpPr>
        <p:spPr bwMode="auto">
          <a:xfrm>
            <a:off x="1371600" y="2438400"/>
            <a:ext cx="457200" cy="990600"/>
          </a:xfrm>
          <a:prstGeom prst="rect">
            <a:avLst/>
          </a:prstGeom>
          <a:solidFill>
            <a:schemeClr val="accent6">
              <a:lumMod val="60000"/>
              <a:lumOff val="40000"/>
            </a:schemeClr>
          </a:solidFill>
          <a:ln w="127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chemeClr val="bg1"/>
              </a:solidFill>
              <a:effectLst/>
              <a:latin typeface="メイリオ"/>
              <a:ea typeface="メイリオ"/>
              <a:cs typeface="メイリオ"/>
            </a:endParaRPr>
          </a:p>
        </p:txBody>
      </p:sp>
      <p:grpSp>
        <p:nvGrpSpPr>
          <p:cNvPr id="131" name="図形グループ 130"/>
          <p:cNvGrpSpPr/>
          <p:nvPr/>
        </p:nvGrpSpPr>
        <p:grpSpPr>
          <a:xfrm>
            <a:off x="1366822" y="2523996"/>
            <a:ext cx="469620" cy="823228"/>
            <a:chOff x="896506" y="2550316"/>
            <a:chExt cx="469620" cy="823228"/>
          </a:xfrm>
          <a:effectLst>
            <a:outerShdw blurRad="50800" dist="38100" dir="2700000" algn="tl" rotWithShape="0">
              <a:prstClr val="black">
                <a:alpha val="40000"/>
              </a:prstClr>
            </a:outerShdw>
          </a:effectLst>
        </p:grpSpPr>
        <p:sp>
          <p:nvSpPr>
            <p:cNvPr id="132" name="直角三角形 131"/>
            <p:cNvSpPr/>
            <p:nvPr/>
          </p:nvSpPr>
          <p:spPr>
            <a:xfrm>
              <a:off x="945987" y="2570056"/>
              <a:ext cx="349413" cy="803488"/>
            </a:xfrm>
            <a:prstGeom prst="rtTriangle">
              <a:avLst/>
            </a:prstGeom>
            <a:solidFill>
              <a:schemeClr val="accent3">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33" name="直角三角形 132"/>
            <p:cNvSpPr/>
            <p:nvPr/>
          </p:nvSpPr>
          <p:spPr>
            <a:xfrm rot="10800000">
              <a:off x="945987" y="2570056"/>
              <a:ext cx="349413" cy="803488"/>
            </a:xfrm>
            <a:prstGeom prst="rtTriangle">
              <a:avLst/>
            </a:prstGeom>
            <a:solidFill>
              <a:schemeClr val="accent5">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34" name="テキスト ボックス 133"/>
            <p:cNvSpPr txBox="1"/>
            <p:nvPr/>
          </p:nvSpPr>
          <p:spPr>
            <a:xfrm>
              <a:off x="896506" y="3096545"/>
              <a:ext cx="399644" cy="276999"/>
            </a:xfrm>
            <a:prstGeom prst="rect">
              <a:avLst/>
            </a:prstGeom>
            <a:noFill/>
          </p:spPr>
          <p:txBody>
            <a:bodyPr wrap="none" rtlCol="0">
              <a:spAutoFit/>
            </a:bodyPr>
            <a:lstStyle/>
            <a:p>
              <a:r>
                <a:rPr kumimoji="1" lang="en-US" altLang="ja-JP" sz="1200" dirty="0" smtClean="0">
                  <a:solidFill>
                    <a:srgbClr val="FFFFFF"/>
                  </a:solidFill>
                  <a:latin typeface="メイリオ"/>
                  <a:ea typeface="メイリオ"/>
                  <a:cs typeface="メイリオ"/>
                </a:rPr>
                <a:t>OS</a:t>
              </a:r>
              <a:endParaRPr kumimoji="1" lang="ja-JP" altLang="en-US" sz="1200" dirty="0">
                <a:solidFill>
                  <a:srgbClr val="FFFFFF"/>
                </a:solidFill>
                <a:latin typeface="メイリオ"/>
                <a:ea typeface="メイリオ"/>
                <a:cs typeface="メイリオ"/>
              </a:endParaRPr>
            </a:p>
          </p:txBody>
        </p:sp>
        <p:sp>
          <p:nvSpPr>
            <p:cNvPr id="135" name="テキスト ボックス 134"/>
            <p:cNvSpPr txBox="1"/>
            <p:nvPr/>
          </p:nvSpPr>
          <p:spPr>
            <a:xfrm>
              <a:off x="985493" y="2550316"/>
              <a:ext cx="380633" cy="276999"/>
            </a:xfrm>
            <a:prstGeom prst="rect">
              <a:avLst/>
            </a:prstGeom>
            <a:noFill/>
          </p:spPr>
          <p:txBody>
            <a:bodyPr wrap="none" rtlCol="0">
              <a:spAutoFit/>
            </a:bodyPr>
            <a:lstStyle/>
            <a:p>
              <a:r>
                <a:rPr kumimoji="1" lang="en-US" altLang="ja-JP" sz="1200" dirty="0" smtClean="0">
                  <a:solidFill>
                    <a:srgbClr val="FFFFFF"/>
                  </a:solidFill>
                  <a:latin typeface="メイリオ"/>
                  <a:ea typeface="メイリオ"/>
                  <a:cs typeface="メイリオ"/>
                </a:rPr>
                <a:t>AP</a:t>
              </a:r>
              <a:endParaRPr kumimoji="1" lang="ja-JP" altLang="en-US" sz="1200" dirty="0">
                <a:solidFill>
                  <a:srgbClr val="FFFFFF"/>
                </a:solidFill>
                <a:latin typeface="メイリオ"/>
                <a:ea typeface="メイリオ"/>
                <a:cs typeface="メイリオ"/>
              </a:endParaRPr>
            </a:p>
          </p:txBody>
        </p:sp>
      </p:grpSp>
    </p:spTree>
    <p:extLst>
      <p:ext uri="{BB962C8B-B14F-4D97-AF65-F5344CB8AC3E}">
        <p14:creationId xmlns:p14="http://schemas.microsoft.com/office/powerpoint/2010/main" val="89576641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502624" y="2425538"/>
            <a:ext cx="8245839" cy="4166193"/>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情報システムの構造</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16</a:t>
            </a:fld>
            <a:endParaRPr kumimoji="1" lang="ja-JP" altLang="en-US"/>
          </a:p>
        </p:txBody>
      </p:sp>
      <p:sp>
        <p:nvSpPr>
          <p:cNvPr id="4" name="正方形/長方形 3"/>
          <p:cNvSpPr/>
          <p:nvPr/>
        </p:nvSpPr>
        <p:spPr>
          <a:xfrm>
            <a:off x="577997" y="2540077"/>
            <a:ext cx="8098459" cy="3625227"/>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513234" y="837609"/>
            <a:ext cx="8227110" cy="1441646"/>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577997" y="3764213"/>
            <a:ext cx="8026451" cy="2336224"/>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577997" y="4988349"/>
            <a:ext cx="7974013" cy="1065191"/>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p:cNvSpPr txBox="1"/>
          <p:nvPr/>
        </p:nvSpPr>
        <p:spPr>
          <a:xfrm>
            <a:off x="4696446" y="1292984"/>
            <a:ext cx="3980010" cy="646331"/>
          </a:xfrm>
          <a:prstGeom prst="rect">
            <a:avLst/>
          </a:prstGeom>
          <a:noFill/>
        </p:spPr>
        <p:txBody>
          <a:bodyPr wrap="square" rtlCol="0">
            <a:spAutoFit/>
          </a:bodyPr>
          <a:lstStyle/>
          <a:p>
            <a:r>
              <a:rPr kumimoji="1" lang="ja-JP" altLang="en-US" dirty="0" smtClean="0">
                <a:solidFill>
                  <a:schemeClr val="bg1">
                    <a:lumMod val="50000"/>
                  </a:schemeClr>
                </a:solidFill>
                <a:latin typeface="Meiryo" charset="-128"/>
                <a:ea typeface="Meiryo" charset="-128"/>
                <a:cs typeface="Meiryo" charset="-128"/>
              </a:rPr>
              <a:t>業務や経営の目的を達成するための仕事の手順</a:t>
            </a:r>
            <a:endParaRPr kumimoji="1" lang="ja-JP" altLang="en-US" dirty="0">
              <a:solidFill>
                <a:schemeClr val="bg1">
                  <a:lumMod val="50000"/>
                </a:schemeClr>
              </a:solidFill>
              <a:latin typeface="Meiryo" charset="-128"/>
              <a:ea typeface="Meiryo" charset="-128"/>
              <a:cs typeface="Meiryo" charset="-128"/>
            </a:endParaRPr>
          </a:p>
        </p:txBody>
      </p:sp>
      <p:sp>
        <p:nvSpPr>
          <p:cNvPr id="11" name="テキスト ボックス 10"/>
          <p:cNvSpPr txBox="1"/>
          <p:nvPr/>
        </p:nvSpPr>
        <p:spPr>
          <a:xfrm>
            <a:off x="494506" y="847077"/>
            <a:ext cx="8245838" cy="400110"/>
          </a:xfrm>
          <a:prstGeom prst="rect">
            <a:avLst/>
          </a:prstGeom>
          <a:noFill/>
        </p:spPr>
        <p:txBody>
          <a:bodyPr wrap="square" rtlCol="0">
            <a:spAutoFit/>
          </a:bodyPr>
          <a:lstStyle/>
          <a:p>
            <a:pPr algn="ctr"/>
            <a:r>
              <a:rPr kumimoji="1" lang="ja-JP" altLang="en-US" sz="2000" b="1" dirty="0" smtClean="0">
                <a:solidFill>
                  <a:srgbClr val="00B050"/>
                </a:solidFill>
                <a:latin typeface="Meiryo" charset="-128"/>
                <a:ea typeface="Meiryo" charset="-128"/>
                <a:cs typeface="Meiryo" charset="-128"/>
              </a:rPr>
              <a:t>ビジネス・プロセス</a:t>
            </a:r>
            <a:endParaRPr kumimoji="1" lang="ja-JP" altLang="en-US" sz="2000" b="1" dirty="0">
              <a:solidFill>
                <a:srgbClr val="00B050"/>
              </a:solidFill>
              <a:latin typeface="Meiryo" charset="-128"/>
              <a:ea typeface="Meiryo" charset="-128"/>
              <a:cs typeface="Meiryo" charset="-128"/>
            </a:endParaRPr>
          </a:p>
        </p:txBody>
      </p:sp>
      <p:sp>
        <p:nvSpPr>
          <p:cNvPr id="12" name="テキスト ボックス 11"/>
          <p:cNvSpPr txBox="1"/>
          <p:nvPr/>
        </p:nvSpPr>
        <p:spPr>
          <a:xfrm>
            <a:off x="502625" y="6234968"/>
            <a:ext cx="8245838" cy="400110"/>
          </a:xfrm>
          <a:prstGeom prst="rect">
            <a:avLst/>
          </a:prstGeom>
          <a:noFill/>
        </p:spPr>
        <p:txBody>
          <a:bodyPr wrap="square" rtlCol="0">
            <a:spAutoFit/>
          </a:bodyPr>
          <a:lstStyle/>
          <a:p>
            <a:pPr algn="ctr"/>
            <a:r>
              <a:rPr kumimoji="1" lang="ja-JP" altLang="en-US" sz="2000" b="1" smtClean="0">
                <a:solidFill>
                  <a:srgbClr val="C00000"/>
                </a:solidFill>
                <a:latin typeface="Meiryo" charset="-128"/>
                <a:ea typeface="Meiryo" charset="-128"/>
                <a:cs typeface="Meiryo" charset="-128"/>
              </a:rPr>
              <a:t>情報システム</a:t>
            </a:r>
            <a:endParaRPr kumimoji="1" lang="ja-JP" altLang="en-US" sz="2000" b="1" dirty="0">
              <a:solidFill>
                <a:srgbClr val="C00000"/>
              </a:solidFill>
              <a:latin typeface="Meiryo" charset="-128"/>
              <a:ea typeface="Meiryo" charset="-128"/>
              <a:cs typeface="Meiryo" charset="-128"/>
            </a:endParaRPr>
          </a:p>
        </p:txBody>
      </p:sp>
      <p:sp>
        <p:nvSpPr>
          <p:cNvPr id="13" name="テキスト ボックス 12"/>
          <p:cNvSpPr txBox="1"/>
          <p:nvPr/>
        </p:nvSpPr>
        <p:spPr>
          <a:xfrm>
            <a:off x="4572000" y="2824054"/>
            <a:ext cx="3980010" cy="646331"/>
          </a:xfrm>
          <a:prstGeom prst="rect">
            <a:avLst/>
          </a:prstGeom>
          <a:noFill/>
        </p:spPr>
        <p:txBody>
          <a:bodyPr wrap="square" rtlCol="0">
            <a:spAutoFit/>
          </a:bodyPr>
          <a:lstStyle/>
          <a:p>
            <a:r>
              <a:rPr kumimoji="1" lang="ja-JP" altLang="en-US" dirty="0" smtClean="0">
                <a:solidFill>
                  <a:schemeClr val="bg1"/>
                </a:solidFill>
                <a:latin typeface="Meiryo" charset="-128"/>
                <a:ea typeface="Meiryo" charset="-128"/>
                <a:cs typeface="Meiryo" charset="-128"/>
              </a:rPr>
              <a:t>ビジネス・プロセスを効率的・効果的に機能させるためのソフトウエア</a:t>
            </a:r>
            <a:endParaRPr kumimoji="1" lang="ja-JP" altLang="en-US" dirty="0">
              <a:solidFill>
                <a:schemeClr val="bg1"/>
              </a:solidFill>
              <a:latin typeface="Meiryo" charset="-128"/>
              <a:ea typeface="Meiryo" charset="-128"/>
              <a:cs typeface="Meiryo" charset="-128"/>
            </a:endParaRPr>
          </a:p>
        </p:txBody>
      </p:sp>
      <p:sp>
        <p:nvSpPr>
          <p:cNvPr id="14" name="テキスト ボックス 13"/>
          <p:cNvSpPr txBox="1"/>
          <p:nvPr/>
        </p:nvSpPr>
        <p:spPr>
          <a:xfrm>
            <a:off x="4572000" y="4076983"/>
            <a:ext cx="3980010" cy="646331"/>
          </a:xfrm>
          <a:prstGeom prst="rect">
            <a:avLst/>
          </a:prstGeom>
          <a:noFill/>
        </p:spPr>
        <p:txBody>
          <a:bodyPr wrap="square" rtlCol="0">
            <a:spAutoFit/>
          </a:bodyPr>
          <a:lstStyle/>
          <a:p>
            <a:r>
              <a:rPr kumimoji="1" lang="ja-JP" altLang="en-US" dirty="0" smtClean="0">
                <a:solidFill>
                  <a:schemeClr val="bg1"/>
                </a:solidFill>
                <a:latin typeface="Meiryo" charset="-128"/>
                <a:ea typeface="Meiryo" charset="-128"/>
                <a:cs typeface="Meiryo" charset="-128"/>
              </a:rPr>
              <a:t>アプリケーションの開発や実行に共通</a:t>
            </a:r>
            <a:r>
              <a:rPr kumimoji="1" lang="ja-JP" altLang="en-US" smtClean="0">
                <a:solidFill>
                  <a:schemeClr val="bg1"/>
                </a:solidFill>
                <a:latin typeface="Meiryo" charset="-128"/>
                <a:ea typeface="Meiryo" charset="-128"/>
                <a:cs typeface="Meiryo" charset="-128"/>
              </a:rPr>
              <a:t>して使われるソフトウエア</a:t>
            </a:r>
            <a:endParaRPr kumimoji="1" lang="ja-JP" altLang="en-US" dirty="0">
              <a:solidFill>
                <a:schemeClr val="bg1"/>
              </a:solidFill>
              <a:latin typeface="Meiryo" charset="-128"/>
              <a:ea typeface="Meiryo" charset="-128"/>
              <a:cs typeface="Meiryo" charset="-128"/>
            </a:endParaRPr>
          </a:p>
        </p:txBody>
      </p:sp>
      <p:sp>
        <p:nvSpPr>
          <p:cNvPr id="15" name="テキスト ボックス 14"/>
          <p:cNvSpPr txBox="1"/>
          <p:nvPr/>
        </p:nvSpPr>
        <p:spPr>
          <a:xfrm>
            <a:off x="4579660" y="5229200"/>
            <a:ext cx="3980010" cy="646331"/>
          </a:xfrm>
          <a:prstGeom prst="rect">
            <a:avLst/>
          </a:prstGeom>
          <a:noFill/>
        </p:spPr>
        <p:txBody>
          <a:bodyPr wrap="square" rtlCol="0">
            <a:spAutoFit/>
          </a:bodyPr>
          <a:lstStyle/>
          <a:p>
            <a:r>
              <a:rPr kumimoji="1" lang="ja-JP" altLang="en-US" dirty="0" smtClean="0">
                <a:solidFill>
                  <a:schemeClr val="bg1"/>
                </a:solidFill>
                <a:latin typeface="Meiryo" charset="-128"/>
                <a:ea typeface="Meiryo" charset="-128"/>
                <a:cs typeface="Meiryo" charset="-128"/>
              </a:rPr>
              <a:t>ソフトウエアを稼働させるためのハードウェアや設備</a:t>
            </a:r>
            <a:endParaRPr kumimoji="1" lang="ja-JP" altLang="en-US" dirty="0">
              <a:solidFill>
                <a:schemeClr val="bg1"/>
              </a:solidFill>
              <a:latin typeface="Meiryo" charset="-128"/>
              <a:ea typeface="Meiryo" charset="-128"/>
              <a:cs typeface="Meiryo" charset="-128"/>
            </a:endParaRPr>
          </a:p>
        </p:txBody>
      </p:sp>
      <p:sp>
        <p:nvSpPr>
          <p:cNvPr id="16" name="テキスト ボックス 15"/>
          <p:cNvSpPr txBox="1"/>
          <p:nvPr/>
        </p:nvSpPr>
        <p:spPr>
          <a:xfrm>
            <a:off x="502625" y="2591322"/>
            <a:ext cx="4114800" cy="338554"/>
          </a:xfrm>
          <a:prstGeom prst="rect">
            <a:avLst/>
          </a:prstGeom>
          <a:noFill/>
        </p:spPr>
        <p:txBody>
          <a:bodyPr wrap="square" rtlCol="0">
            <a:spAutoFit/>
          </a:bodyPr>
          <a:lstStyle/>
          <a:p>
            <a:pPr algn="ctr"/>
            <a:r>
              <a:rPr kumimoji="1" lang="ja-JP" altLang="en-US" sz="1600" b="1" smtClean="0">
                <a:solidFill>
                  <a:schemeClr val="bg1"/>
                </a:solidFill>
                <a:latin typeface="Meiryo" charset="-128"/>
                <a:ea typeface="Meiryo" charset="-128"/>
                <a:cs typeface="Meiryo" charset="-128"/>
              </a:rPr>
              <a:t>アプリケーション</a:t>
            </a:r>
            <a:endParaRPr kumimoji="1" lang="ja-JP" altLang="en-US" sz="1600" b="1" dirty="0">
              <a:solidFill>
                <a:schemeClr val="bg1"/>
              </a:solidFill>
              <a:latin typeface="Meiryo" charset="-128"/>
              <a:ea typeface="Meiryo" charset="-128"/>
              <a:cs typeface="Meiryo" charset="-128"/>
            </a:endParaRPr>
          </a:p>
        </p:txBody>
      </p:sp>
      <p:sp>
        <p:nvSpPr>
          <p:cNvPr id="17" name="テキスト ボックス 16"/>
          <p:cNvSpPr txBox="1"/>
          <p:nvPr/>
        </p:nvSpPr>
        <p:spPr>
          <a:xfrm>
            <a:off x="508343" y="3799466"/>
            <a:ext cx="4114800" cy="338554"/>
          </a:xfrm>
          <a:prstGeom prst="rect">
            <a:avLst/>
          </a:prstGeom>
          <a:noFill/>
        </p:spPr>
        <p:txBody>
          <a:bodyPr wrap="square" rtlCol="0">
            <a:spAutoFit/>
          </a:bodyPr>
          <a:lstStyle/>
          <a:p>
            <a:pPr algn="ctr"/>
            <a:r>
              <a:rPr kumimoji="1" lang="ja-JP" altLang="en-US" sz="1600" b="1" smtClean="0">
                <a:solidFill>
                  <a:schemeClr val="bg1"/>
                </a:solidFill>
                <a:latin typeface="Meiryo" charset="-128"/>
                <a:ea typeface="Meiryo" charset="-128"/>
                <a:cs typeface="Meiryo" charset="-128"/>
              </a:rPr>
              <a:t>プラットフォーム</a:t>
            </a:r>
            <a:endParaRPr kumimoji="1" lang="ja-JP" altLang="en-US" sz="1600" b="1" dirty="0">
              <a:solidFill>
                <a:schemeClr val="bg1"/>
              </a:solidFill>
              <a:latin typeface="Meiryo" charset="-128"/>
              <a:ea typeface="Meiryo" charset="-128"/>
              <a:cs typeface="Meiryo" charset="-128"/>
            </a:endParaRPr>
          </a:p>
        </p:txBody>
      </p:sp>
      <p:sp>
        <p:nvSpPr>
          <p:cNvPr id="18" name="テキスト ボックス 17"/>
          <p:cNvSpPr txBox="1"/>
          <p:nvPr/>
        </p:nvSpPr>
        <p:spPr>
          <a:xfrm>
            <a:off x="506274" y="5023602"/>
            <a:ext cx="4114800" cy="338554"/>
          </a:xfrm>
          <a:prstGeom prst="rect">
            <a:avLst/>
          </a:prstGeom>
          <a:noFill/>
        </p:spPr>
        <p:txBody>
          <a:bodyPr wrap="square" rtlCol="0">
            <a:spAutoFit/>
          </a:bodyPr>
          <a:lstStyle/>
          <a:p>
            <a:pPr algn="ctr"/>
            <a:r>
              <a:rPr kumimoji="1" lang="ja-JP" altLang="en-US" sz="1600" b="1" dirty="0" smtClean="0">
                <a:solidFill>
                  <a:schemeClr val="bg1"/>
                </a:solidFill>
                <a:latin typeface="Meiryo" charset="-128"/>
                <a:ea typeface="Meiryo" charset="-128"/>
                <a:cs typeface="Meiryo" charset="-128"/>
              </a:rPr>
              <a:t>インフラストラクチャー</a:t>
            </a:r>
            <a:endParaRPr kumimoji="1" lang="ja-JP" altLang="en-US" sz="1600" b="1" dirty="0">
              <a:solidFill>
                <a:schemeClr val="bg1"/>
              </a:solidFill>
              <a:latin typeface="Meiryo" charset="-128"/>
              <a:ea typeface="Meiryo" charset="-128"/>
              <a:cs typeface="Meiryo" charset="-128"/>
            </a:endParaRPr>
          </a:p>
        </p:txBody>
      </p:sp>
      <p:sp>
        <p:nvSpPr>
          <p:cNvPr id="9" name="正方形/長方形 8"/>
          <p:cNvSpPr/>
          <p:nvPr/>
        </p:nvSpPr>
        <p:spPr>
          <a:xfrm>
            <a:off x="795829" y="1275940"/>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販売</a:t>
            </a:r>
            <a:endParaRPr kumimoji="1"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管理</a:t>
            </a:r>
            <a:endParaRPr kumimoji="1" lang="ja-JP" altLang="en-US" sz="1200" dirty="0">
              <a:solidFill>
                <a:srgbClr val="FFFFFF"/>
              </a:solidFill>
              <a:latin typeface="ＭＳ Ｐゴシック"/>
              <a:ea typeface="ＭＳ Ｐゴシック"/>
              <a:cs typeface="ＭＳ Ｐゴシック"/>
            </a:endParaRPr>
          </a:p>
        </p:txBody>
      </p:sp>
      <p:sp>
        <p:nvSpPr>
          <p:cNvPr id="19" name="正方形/長方形 18"/>
          <p:cNvSpPr/>
          <p:nvPr/>
        </p:nvSpPr>
        <p:spPr>
          <a:xfrm>
            <a:off x="1515909" y="1275940"/>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給与</a:t>
            </a:r>
            <a:endParaRPr kumimoji="1" lang="en-US" altLang="ja-JP" sz="12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計算</a:t>
            </a: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p:cNvSpPr/>
          <p:nvPr/>
        </p:nvSpPr>
        <p:spPr>
          <a:xfrm>
            <a:off x="2235989" y="1282619"/>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生産</a:t>
            </a:r>
            <a:endParaRPr kumimoji="1"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計画</a:t>
            </a: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p:cNvSpPr/>
          <p:nvPr/>
        </p:nvSpPr>
        <p:spPr>
          <a:xfrm>
            <a:off x="2956069" y="1282619"/>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文書</a:t>
            </a:r>
            <a:endParaRPr kumimoji="1" lang="en-US" altLang="ja-JP" sz="12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管理</a:t>
            </a: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p:cNvSpPr/>
          <p:nvPr/>
        </p:nvSpPr>
        <p:spPr>
          <a:xfrm>
            <a:off x="3676149" y="1282619"/>
            <a:ext cx="648072" cy="44537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経費</a:t>
            </a:r>
            <a:endParaRPr kumimoji="1" lang="en-US" altLang="ja-JP" sz="12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精算</a:t>
            </a:r>
            <a:endParaRPr kumimoji="1" lang="ja-JP" altLang="en-US" sz="1200" dirty="0">
              <a:solidFill>
                <a:srgbClr val="FFFFFF"/>
              </a:solidFill>
              <a:latin typeface="ＭＳ Ｐゴシック"/>
              <a:ea typeface="ＭＳ Ｐゴシック"/>
              <a:cs typeface="ＭＳ Ｐゴシック"/>
            </a:endParaRPr>
          </a:p>
        </p:txBody>
      </p:sp>
      <p:grpSp>
        <p:nvGrpSpPr>
          <p:cNvPr id="24" name="図形グループ 23"/>
          <p:cNvGrpSpPr/>
          <p:nvPr/>
        </p:nvGrpSpPr>
        <p:grpSpPr>
          <a:xfrm>
            <a:off x="971600" y="1776354"/>
            <a:ext cx="266802" cy="281800"/>
            <a:chOff x="2667295" y="1059799"/>
            <a:chExt cx="681672" cy="722281"/>
          </a:xfrm>
        </p:grpSpPr>
        <p:sp>
          <p:nvSpPr>
            <p:cNvPr id="25" name="角丸四角形 24"/>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6" name="図 25"/>
            <p:cNvPicPr>
              <a:picLocks noChangeAspect="1"/>
            </p:cNvPicPr>
            <p:nvPr/>
          </p:nvPicPr>
          <p:blipFill>
            <a:blip r:embed="rId2">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7" name="図形グループ 26"/>
          <p:cNvGrpSpPr/>
          <p:nvPr/>
        </p:nvGrpSpPr>
        <p:grpSpPr>
          <a:xfrm>
            <a:off x="960992" y="1868106"/>
            <a:ext cx="131025" cy="265860"/>
            <a:chOff x="1946324" y="4125162"/>
            <a:chExt cx="969964" cy="2007872"/>
          </a:xfrm>
        </p:grpSpPr>
        <p:sp>
          <p:nvSpPr>
            <p:cNvPr id="28" name="円/楕円 2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9" name="フローチャート: 論理積ゲート 2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30" name="図形グループ 29"/>
          <p:cNvGrpSpPr/>
          <p:nvPr/>
        </p:nvGrpSpPr>
        <p:grpSpPr>
          <a:xfrm>
            <a:off x="1689051" y="1779493"/>
            <a:ext cx="266802" cy="281800"/>
            <a:chOff x="2667295" y="1059799"/>
            <a:chExt cx="681672" cy="722281"/>
          </a:xfrm>
        </p:grpSpPr>
        <p:sp>
          <p:nvSpPr>
            <p:cNvPr id="31" name="角丸四角形 30"/>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32" name="図 31"/>
            <p:cNvPicPr>
              <a:picLocks noChangeAspect="1"/>
            </p:cNvPicPr>
            <p:nvPr/>
          </p:nvPicPr>
          <p:blipFill>
            <a:blip r:embed="rId2">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33" name="図形グループ 32"/>
          <p:cNvGrpSpPr/>
          <p:nvPr/>
        </p:nvGrpSpPr>
        <p:grpSpPr>
          <a:xfrm>
            <a:off x="1674607" y="1872537"/>
            <a:ext cx="131025" cy="265860"/>
            <a:chOff x="1946324" y="4125162"/>
            <a:chExt cx="969964" cy="2007872"/>
          </a:xfrm>
        </p:grpSpPr>
        <p:sp>
          <p:nvSpPr>
            <p:cNvPr id="34" name="円/楕円 3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5" name="フローチャート: 論理積ゲート 3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36" name="図形グループ 35"/>
          <p:cNvGrpSpPr/>
          <p:nvPr/>
        </p:nvGrpSpPr>
        <p:grpSpPr>
          <a:xfrm>
            <a:off x="2408212" y="1775171"/>
            <a:ext cx="266802" cy="281800"/>
            <a:chOff x="2667295" y="1059799"/>
            <a:chExt cx="681672" cy="722281"/>
          </a:xfrm>
        </p:grpSpPr>
        <p:sp>
          <p:nvSpPr>
            <p:cNvPr id="37" name="角丸四角形 36"/>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38" name="図 37"/>
            <p:cNvPicPr>
              <a:picLocks noChangeAspect="1"/>
            </p:cNvPicPr>
            <p:nvPr/>
          </p:nvPicPr>
          <p:blipFill>
            <a:blip r:embed="rId2">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39" name="図形グループ 38"/>
          <p:cNvGrpSpPr/>
          <p:nvPr/>
        </p:nvGrpSpPr>
        <p:grpSpPr>
          <a:xfrm>
            <a:off x="2397604" y="1866923"/>
            <a:ext cx="131025" cy="265860"/>
            <a:chOff x="1946324" y="4125162"/>
            <a:chExt cx="969964" cy="2007872"/>
          </a:xfrm>
        </p:grpSpPr>
        <p:sp>
          <p:nvSpPr>
            <p:cNvPr id="40" name="円/楕円 3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1" name="フローチャート: 論理積ゲート 4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2" name="図形グループ 41"/>
          <p:cNvGrpSpPr/>
          <p:nvPr/>
        </p:nvGrpSpPr>
        <p:grpSpPr>
          <a:xfrm>
            <a:off x="3125663" y="1778310"/>
            <a:ext cx="266802" cy="281800"/>
            <a:chOff x="2667295" y="1059799"/>
            <a:chExt cx="681672" cy="722281"/>
          </a:xfrm>
        </p:grpSpPr>
        <p:sp>
          <p:nvSpPr>
            <p:cNvPr id="43" name="角丸四角形 42"/>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44" name="図 43"/>
            <p:cNvPicPr>
              <a:picLocks noChangeAspect="1"/>
            </p:cNvPicPr>
            <p:nvPr/>
          </p:nvPicPr>
          <p:blipFill>
            <a:blip r:embed="rId2">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5" name="図形グループ 44"/>
          <p:cNvGrpSpPr/>
          <p:nvPr/>
        </p:nvGrpSpPr>
        <p:grpSpPr>
          <a:xfrm>
            <a:off x="3111219" y="1871354"/>
            <a:ext cx="131025" cy="265860"/>
            <a:chOff x="1946324" y="4125162"/>
            <a:chExt cx="969964" cy="2007872"/>
          </a:xfrm>
        </p:grpSpPr>
        <p:sp>
          <p:nvSpPr>
            <p:cNvPr id="46" name="円/楕円 4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7" name="フローチャート: 論理積ゲート 4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8" name="図形グループ 47"/>
          <p:cNvGrpSpPr/>
          <p:nvPr/>
        </p:nvGrpSpPr>
        <p:grpSpPr>
          <a:xfrm>
            <a:off x="3879355" y="1784716"/>
            <a:ext cx="266802" cy="281800"/>
            <a:chOff x="2667295" y="1059799"/>
            <a:chExt cx="681672" cy="722281"/>
          </a:xfrm>
        </p:grpSpPr>
        <p:sp>
          <p:nvSpPr>
            <p:cNvPr id="49" name="角丸四角形 48"/>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50" name="図 49"/>
            <p:cNvPicPr>
              <a:picLocks noChangeAspect="1"/>
            </p:cNvPicPr>
            <p:nvPr/>
          </p:nvPicPr>
          <p:blipFill>
            <a:blip r:embed="rId2">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1" name="図形グループ 50"/>
          <p:cNvGrpSpPr/>
          <p:nvPr/>
        </p:nvGrpSpPr>
        <p:grpSpPr>
          <a:xfrm>
            <a:off x="3864911" y="1877760"/>
            <a:ext cx="131025" cy="265860"/>
            <a:chOff x="1946324" y="4125162"/>
            <a:chExt cx="969964" cy="2007872"/>
          </a:xfrm>
        </p:grpSpPr>
        <p:sp>
          <p:nvSpPr>
            <p:cNvPr id="52" name="円/楕円 5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3" name="フローチャート: 論理積ゲート 5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54" name="正方形/長方形 53"/>
          <p:cNvSpPr/>
          <p:nvPr/>
        </p:nvSpPr>
        <p:spPr>
          <a:xfrm>
            <a:off x="795829" y="2997997"/>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販売</a:t>
            </a:r>
            <a:endParaRPr kumimoji="1"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管理</a:t>
            </a: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p:cNvSpPr/>
          <p:nvPr/>
        </p:nvSpPr>
        <p:spPr>
          <a:xfrm>
            <a:off x="1515909" y="2997997"/>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給与</a:t>
            </a:r>
            <a:endParaRPr kumimoji="1" lang="en-US" altLang="ja-JP" sz="12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計算</a:t>
            </a: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p:cNvSpPr/>
          <p:nvPr/>
        </p:nvSpPr>
        <p:spPr>
          <a:xfrm>
            <a:off x="2235989" y="3004676"/>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生産</a:t>
            </a:r>
            <a:endParaRPr kumimoji="1"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計画</a:t>
            </a:r>
            <a:endParaRPr kumimoji="1" lang="ja-JP" altLang="en-US" sz="1200" dirty="0">
              <a:solidFill>
                <a:srgbClr val="FFFFFF"/>
              </a:solidFill>
              <a:latin typeface="ＭＳ Ｐゴシック"/>
              <a:ea typeface="ＭＳ Ｐゴシック"/>
              <a:cs typeface="ＭＳ Ｐゴシック"/>
            </a:endParaRPr>
          </a:p>
        </p:txBody>
      </p:sp>
      <p:sp>
        <p:nvSpPr>
          <p:cNvPr id="57" name="正方形/長方形 56"/>
          <p:cNvSpPr/>
          <p:nvPr/>
        </p:nvSpPr>
        <p:spPr>
          <a:xfrm>
            <a:off x="2956069" y="3004676"/>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文書</a:t>
            </a:r>
            <a:endParaRPr kumimoji="1" lang="en-US" altLang="ja-JP" sz="12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管理</a:t>
            </a:r>
            <a:endParaRPr kumimoji="1" lang="ja-JP" altLang="en-US" sz="1200" dirty="0">
              <a:solidFill>
                <a:srgbClr val="FFFFFF"/>
              </a:solidFill>
              <a:latin typeface="ＭＳ Ｐゴシック"/>
              <a:ea typeface="ＭＳ Ｐゴシック"/>
              <a:cs typeface="ＭＳ Ｐゴシック"/>
            </a:endParaRPr>
          </a:p>
        </p:txBody>
      </p:sp>
      <p:sp>
        <p:nvSpPr>
          <p:cNvPr id="58" name="正方形/長方形 57"/>
          <p:cNvSpPr/>
          <p:nvPr/>
        </p:nvSpPr>
        <p:spPr>
          <a:xfrm>
            <a:off x="3676149" y="3004676"/>
            <a:ext cx="648072" cy="445370"/>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経費</a:t>
            </a:r>
            <a:endParaRPr kumimoji="1" lang="en-US" altLang="ja-JP" sz="12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精算</a:t>
            </a:r>
            <a:endParaRPr kumimoji="1" lang="ja-JP" altLang="en-US" sz="1200" dirty="0">
              <a:solidFill>
                <a:srgbClr val="FFFFFF"/>
              </a:solidFill>
              <a:latin typeface="ＭＳ Ｐゴシック"/>
              <a:ea typeface="ＭＳ Ｐゴシック"/>
              <a:cs typeface="ＭＳ Ｐゴシック"/>
            </a:endParaRPr>
          </a:p>
        </p:txBody>
      </p:sp>
      <p:sp>
        <p:nvSpPr>
          <p:cNvPr id="59" name="円柱 58"/>
          <p:cNvSpPr/>
          <p:nvPr/>
        </p:nvSpPr>
        <p:spPr>
          <a:xfrm>
            <a:off x="795829" y="4087111"/>
            <a:ext cx="1023811" cy="742805"/>
          </a:xfrm>
          <a:prstGeom prst="can">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データベース</a:t>
            </a:r>
            <a:endParaRPr kumimoji="1" lang="ja-JP" altLang="en-US" sz="1050" dirty="0">
              <a:solidFill>
                <a:srgbClr val="FFFFFF"/>
              </a:solidFill>
              <a:latin typeface="ＭＳ Ｐゴシック"/>
              <a:ea typeface="ＭＳ Ｐゴシック"/>
              <a:cs typeface="ＭＳ Ｐゴシック"/>
            </a:endParaRPr>
          </a:p>
        </p:txBody>
      </p:sp>
      <p:sp>
        <p:nvSpPr>
          <p:cNvPr id="60" name="正方形/長方形 59"/>
          <p:cNvSpPr/>
          <p:nvPr/>
        </p:nvSpPr>
        <p:spPr>
          <a:xfrm>
            <a:off x="1879956" y="4086260"/>
            <a:ext cx="2444265" cy="232601"/>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smtClean="0">
                <a:solidFill>
                  <a:srgbClr val="FFFFFF"/>
                </a:solidFill>
                <a:latin typeface="ＭＳ Ｐゴシック"/>
                <a:ea typeface="ＭＳ Ｐゴシック"/>
                <a:cs typeface="ＭＳ Ｐゴシック"/>
              </a:rPr>
              <a:t>プログラム開発や実行を支援</a:t>
            </a:r>
            <a:endParaRPr kumimoji="1" lang="ja-JP" altLang="en-US" sz="900" dirty="0">
              <a:solidFill>
                <a:srgbClr val="FFFFFF"/>
              </a:solidFill>
              <a:latin typeface="ＭＳ Ｐゴシック"/>
              <a:ea typeface="ＭＳ Ｐゴシック"/>
              <a:cs typeface="ＭＳ Ｐゴシック"/>
            </a:endParaRPr>
          </a:p>
        </p:txBody>
      </p:sp>
      <p:sp>
        <p:nvSpPr>
          <p:cNvPr id="61" name="正方形/長方形 60"/>
          <p:cNvSpPr/>
          <p:nvPr/>
        </p:nvSpPr>
        <p:spPr>
          <a:xfrm>
            <a:off x="1879956" y="4340118"/>
            <a:ext cx="2444265" cy="232601"/>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smtClean="0">
                <a:solidFill>
                  <a:srgbClr val="FFFFFF"/>
                </a:solidFill>
                <a:latin typeface="ＭＳ Ｐゴシック"/>
                <a:ea typeface="ＭＳ Ｐゴシック"/>
                <a:cs typeface="ＭＳ Ｐゴシック"/>
              </a:rPr>
              <a:t>稼働状況やセキュリティを管理</a:t>
            </a:r>
            <a:endParaRPr kumimoji="1" lang="ja-JP" altLang="en-US" sz="900" dirty="0">
              <a:solidFill>
                <a:srgbClr val="FFFFFF"/>
              </a:solidFill>
              <a:latin typeface="ＭＳ Ｐゴシック"/>
              <a:ea typeface="ＭＳ Ｐゴシック"/>
              <a:cs typeface="ＭＳ Ｐゴシック"/>
            </a:endParaRPr>
          </a:p>
        </p:txBody>
      </p:sp>
      <p:sp>
        <p:nvSpPr>
          <p:cNvPr id="62" name="正方形/長方形 61"/>
          <p:cNvSpPr/>
          <p:nvPr/>
        </p:nvSpPr>
        <p:spPr>
          <a:xfrm>
            <a:off x="1878616" y="4597315"/>
            <a:ext cx="2444265" cy="232601"/>
          </a:xfrm>
          <a:prstGeom prst="rect">
            <a:avLst/>
          </a:prstGeom>
          <a:solidFill>
            <a:srgbClr val="00206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900" dirty="0" smtClean="0">
                <a:solidFill>
                  <a:srgbClr val="FFFFFF"/>
                </a:solidFill>
                <a:latin typeface="ＭＳ Ｐゴシック"/>
                <a:ea typeface="ＭＳ Ｐゴシック"/>
                <a:cs typeface="ＭＳ Ｐゴシック"/>
              </a:rPr>
              <a:t>ハードウェアの動作を制御</a:t>
            </a:r>
            <a:endParaRPr kumimoji="1" lang="ja-JP" altLang="en-US" sz="900" dirty="0">
              <a:solidFill>
                <a:srgbClr val="FFFFFF"/>
              </a:solidFill>
              <a:latin typeface="ＭＳ Ｐゴシック"/>
              <a:ea typeface="ＭＳ Ｐゴシック"/>
              <a:cs typeface="ＭＳ Ｐゴシック"/>
            </a:endParaRPr>
          </a:p>
        </p:txBody>
      </p:sp>
      <p:sp>
        <p:nvSpPr>
          <p:cNvPr id="63" name="正方形/長方形 62"/>
          <p:cNvSpPr/>
          <p:nvPr/>
        </p:nvSpPr>
        <p:spPr>
          <a:xfrm>
            <a:off x="795829" y="5400215"/>
            <a:ext cx="648072" cy="445370"/>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5" name="正方形/長方形 64"/>
          <p:cNvSpPr/>
          <p:nvPr/>
        </p:nvSpPr>
        <p:spPr>
          <a:xfrm>
            <a:off x="2954729" y="5377422"/>
            <a:ext cx="648072" cy="535885"/>
          </a:xfrm>
          <a:prstGeom prst="rect">
            <a:avLst/>
          </a:prstGeom>
          <a:solidFill>
            <a:schemeClr val="accent5">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700" dirty="0" smtClean="0">
                <a:solidFill>
                  <a:srgbClr val="FFFFFF"/>
                </a:solidFill>
                <a:latin typeface="ＭＳ Ｐゴシック"/>
                <a:ea typeface="ＭＳ Ｐゴシック"/>
                <a:cs typeface="ＭＳ Ｐゴシック"/>
              </a:rPr>
              <a:t>ネットワーク</a:t>
            </a:r>
            <a:endParaRPr kumimoji="1" lang="en-US" altLang="ja-JP" sz="7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機器</a:t>
            </a:r>
            <a:endParaRPr kumimoji="1" lang="ja-JP" altLang="en-US" sz="800" dirty="0">
              <a:solidFill>
                <a:srgbClr val="FFFFFF"/>
              </a:solidFill>
              <a:latin typeface="ＭＳ Ｐゴシック"/>
              <a:ea typeface="ＭＳ Ｐゴシック"/>
              <a:cs typeface="ＭＳ Ｐゴシック"/>
            </a:endParaRPr>
          </a:p>
        </p:txBody>
      </p:sp>
      <p:sp>
        <p:nvSpPr>
          <p:cNvPr id="66" name="正方形/長方形 65"/>
          <p:cNvSpPr/>
          <p:nvPr/>
        </p:nvSpPr>
        <p:spPr>
          <a:xfrm>
            <a:off x="3674809" y="5377422"/>
            <a:ext cx="648072" cy="535885"/>
          </a:xfrm>
          <a:prstGeom prst="rect">
            <a:avLst/>
          </a:prstGeom>
          <a:solidFill>
            <a:schemeClr val="accent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ＭＳ Ｐゴシック"/>
                <a:ea typeface="ＭＳ Ｐゴシック"/>
                <a:cs typeface="ＭＳ Ｐゴシック"/>
              </a:rPr>
              <a:t>電源設備</a:t>
            </a:r>
            <a:endParaRPr kumimoji="1" lang="ja-JP" altLang="en-US" sz="800" dirty="0">
              <a:solidFill>
                <a:srgbClr val="FFFFFF"/>
              </a:solidFill>
              <a:latin typeface="ＭＳ Ｐゴシック"/>
              <a:ea typeface="ＭＳ Ｐゴシック"/>
              <a:cs typeface="ＭＳ Ｐゴシック"/>
            </a:endParaRPr>
          </a:p>
        </p:txBody>
      </p:sp>
      <p:sp>
        <p:nvSpPr>
          <p:cNvPr id="67" name="正方形/長方形 66"/>
          <p:cNvSpPr/>
          <p:nvPr/>
        </p:nvSpPr>
        <p:spPr>
          <a:xfrm>
            <a:off x="1116362" y="5472101"/>
            <a:ext cx="648072" cy="445370"/>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サーバー</a:t>
            </a:r>
            <a:endParaRPr kumimoji="1" lang="ja-JP" altLang="en-US" sz="800" dirty="0">
              <a:solidFill>
                <a:srgbClr val="FFFFFF"/>
              </a:solidFill>
              <a:latin typeface="ＭＳ Ｐゴシック"/>
              <a:ea typeface="ＭＳ Ｐゴシック"/>
              <a:cs typeface="ＭＳ Ｐゴシック"/>
            </a:endParaRPr>
          </a:p>
        </p:txBody>
      </p:sp>
      <p:sp>
        <p:nvSpPr>
          <p:cNvPr id="68" name="円柱 67"/>
          <p:cNvSpPr/>
          <p:nvPr/>
        </p:nvSpPr>
        <p:spPr>
          <a:xfrm>
            <a:off x="1878616" y="5373216"/>
            <a:ext cx="660417" cy="420174"/>
          </a:xfrm>
          <a:prstGeom prst="can">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 name="円柱 68"/>
          <p:cNvSpPr/>
          <p:nvPr/>
        </p:nvSpPr>
        <p:spPr>
          <a:xfrm>
            <a:off x="2162281" y="5508905"/>
            <a:ext cx="660417" cy="420174"/>
          </a:xfrm>
          <a:prstGeom prst="can">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535797222"/>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smtClean="0">
                <a:solidFill>
                  <a:srgbClr val="FFFFFF"/>
                </a:solidFill>
                <a:effectLst/>
                <a:latin typeface="Arial"/>
                <a:ea typeface="HGP創英角ｺﾞｼｯｸUB" pitchFamily="50" charset="-128"/>
                <a:cs typeface="Arial"/>
              </a:rPr>
              <a:t>仮想化から</a:t>
            </a:r>
            <a:r>
              <a:rPr lang="en-US" altLang="ja-JP" sz="2400" dirty="0" smtClean="0">
                <a:solidFill>
                  <a:srgbClr val="FFFFFF"/>
                </a:solidFill>
                <a:effectLst/>
                <a:latin typeface="Arial"/>
                <a:ea typeface="HGP創英角ｺﾞｼｯｸUB" pitchFamily="50" charset="-128"/>
                <a:cs typeface="Arial"/>
              </a:rPr>
              <a:t>SDI</a:t>
            </a:r>
            <a:r>
              <a:rPr lang="ja-JP" altLang="en-US" sz="2400" dirty="0" smtClean="0">
                <a:solidFill>
                  <a:srgbClr val="FFFFFF"/>
                </a:solidFill>
                <a:effectLst/>
                <a:latin typeface="Arial"/>
                <a:ea typeface="HGP創英角ｺﾞｼｯｸUB" pitchFamily="50" charset="-128"/>
                <a:cs typeface="Arial"/>
              </a:rPr>
              <a:t>へ</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241277551"/>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smtClean="0"/>
              <a:t>SDI</a:t>
            </a:r>
            <a:r>
              <a:rPr lang="ja-JP" altLang="en-US" dirty="0" smtClean="0"/>
              <a:t>（</a:t>
            </a:r>
            <a:r>
              <a:rPr lang="en-US" altLang="ja-JP" dirty="0" smtClean="0"/>
              <a:t>Software-Defined Infrastructure</a:t>
            </a:r>
            <a:r>
              <a:rPr lang="ja-JP" altLang="en-US" dirty="0" smtClean="0"/>
              <a:t>）</a:t>
            </a:r>
            <a:r>
              <a:rPr lang="en-US" altLang="ja-JP" dirty="0" smtClean="0"/>
              <a:t> </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161</a:t>
            </a:fld>
            <a:endParaRPr kumimoji="1" lang="ja-JP" altLang="en-US"/>
          </a:p>
        </p:txBody>
      </p:sp>
      <p:sp>
        <p:nvSpPr>
          <p:cNvPr id="5" name="正方形/長方形 4"/>
          <p:cNvSpPr/>
          <p:nvPr/>
        </p:nvSpPr>
        <p:spPr>
          <a:xfrm>
            <a:off x="529308" y="1012591"/>
            <a:ext cx="8085383" cy="703752"/>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800" b="1" smtClean="0">
                <a:solidFill>
                  <a:srgbClr val="FFFFFF"/>
                </a:solidFill>
                <a:latin typeface="Meiryo" charset="-128"/>
                <a:ea typeface="Meiryo" charset="-128"/>
                <a:cs typeface="Meiryo" charset="-128"/>
              </a:rPr>
              <a:t>ビジネス・スピードの加速</a:t>
            </a:r>
            <a:endParaRPr kumimoji="1" lang="ja-JP" altLang="en-US" sz="2800" b="1" dirty="0">
              <a:solidFill>
                <a:srgbClr val="FFFFFF"/>
              </a:solidFill>
              <a:latin typeface="Meiryo" charset="-128"/>
              <a:ea typeface="Meiryo" charset="-128"/>
              <a:cs typeface="Meiryo" charset="-128"/>
            </a:endParaRPr>
          </a:p>
        </p:txBody>
      </p:sp>
      <p:sp>
        <p:nvSpPr>
          <p:cNvPr id="259" name="正方形/長方形 258"/>
          <p:cNvSpPr/>
          <p:nvPr/>
        </p:nvSpPr>
        <p:spPr>
          <a:xfrm>
            <a:off x="2424080" y="2043592"/>
            <a:ext cx="6190611" cy="1246504"/>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b="1" dirty="0" smtClean="0">
                <a:solidFill>
                  <a:srgbClr val="FFFFFF"/>
                </a:solidFill>
                <a:latin typeface="Meiryo" charset="-128"/>
                <a:ea typeface="Meiryo" charset="-128"/>
                <a:cs typeface="Meiryo" charset="-128"/>
              </a:rPr>
              <a:t>アプリケーション開発・変更への迅速な対応</a:t>
            </a:r>
            <a:endParaRPr kumimoji="1" lang="en-US" altLang="ja-JP" b="1" dirty="0" smtClean="0">
              <a:solidFill>
                <a:srgbClr val="FFFFFF"/>
              </a:solidFill>
              <a:latin typeface="Meiryo" charset="-128"/>
              <a:ea typeface="Meiryo" charset="-128"/>
              <a:cs typeface="Meiryo" charset="-128"/>
            </a:endParaRPr>
          </a:p>
          <a:p>
            <a:pPr algn="ctr"/>
            <a:endParaRPr lang="en-US" altLang="ja-JP" sz="1400" dirty="0">
              <a:solidFill>
                <a:srgbClr val="FFFFFF"/>
              </a:solidFill>
              <a:latin typeface="Meiryo" charset="-128"/>
              <a:ea typeface="Meiryo" charset="-128"/>
              <a:cs typeface="Meiryo" charset="-128"/>
            </a:endParaRPr>
          </a:p>
          <a:p>
            <a:pPr algn="ctr"/>
            <a:r>
              <a:rPr lang="en-US" altLang="ja-JP" sz="1400" dirty="0" err="1" smtClean="0">
                <a:solidFill>
                  <a:srgbClr val="FFFFFF"/>
                </a:solidFill>
                <a:latin typeface="Meiryo" charset="-128"/>
                <a:ea typeface="Meiryo" charset="-128"/>
                <a:cs typeface="Meiryo" charset="-128"/>
              </a:rPr>
              <a:t>eXtreme</a:t>
            </a:r>
            <a:r>
              <a:rPr lang="en-US" altLang="ja-JP" sz="1400" dirty="0" smtClean="0">
                <a:solidFill>
                  <a:srgbClr val="FFFFFF"/>
                </a:solidFill>
                <a:latin typeface="Meiryo" charset="-128"/>
                <a:ea typeface="Meiryo" charset="-128"/>
                <a:cs typeface="Meiryo" charset="-128"/>
              </a:rPr>
              <a:t> </a:t>
            </a:r>
            <a:r>
              <a:rPr lang="en-US" altLang="ja-JP" sz="1400" dirty="0" err="1" smtClean="0">
                <a:solidFill>
                  <a:srgbClr val="FFFFFF"/>
                </a:solidFill>
                <a:latin typeface="Meiryo" charset="-128"/>
                <a:ea typeface="Meiryo" charset="-128"/>
                <a:cs typeface="Meiryo" charset="-128"/>
              </a:rPr>
              <a:t>Programing,Scrum,Test</a:t>
            </a:r>
            <a:r>
              <a:rPr lang="en-US" altLang="ja-JP" sz="1400" dirty="0" smtClean="0">
                <a:solidFill>
                  <a:srgbClr val="FFFFFF"/>
                </a:solidFill>
                <a:latin typeface="Meiryo" charset="-128"/>
                <a:ea typeface="Meiryo" charset="-128"/>
                <a:cs typeface="Meiryo" charset="-128"/>
              </a:rPr>
              <a:t> Driven Development</a:t>
            </a:r>
            <a:r>
              <a:rPr lang="ja-JP" altLang="en-US" sz="1400" dirty="0" smtClean="0">
                <a:solidFill>
                  <a:srgbClr val="FFFFFF"/>
                </a:solidFill>
                <a:latin typeface="Meiryo" charset="-128"/>
                <a:ea typeface="Meiryo" charset="-128"/>
                <a:cs typeface="Meiryo" charset="-128"/>
              </a:rPr>
              <a:t>　など</a:t>
            </a:r>
            <a:endParaRPr kumimoji="1" lang="ja-JP" altLang="en-US" sz="1400" dirty="0">
              <a:solidFill>
                <a:srgbClr val="FFFFFF"/>
              </a:solidFill>
              <a:latin typeface="Meiryo" charset="-128"/>
              <a:ea typeface="Meiryo" charset="-128"/>
              <a:cs typeface="Meiryo" charset="-128"/>
            </a:endParaRPr>
          </a:p>
        </p:txBody>
      </p:sp>
      <p:sp>
        <p:nvSpPr>
          <p:cNvPr id="260" name="正方形/長方形 259"/>
          <p:cNvSpPr/>
          <p:nvPr/>
        </p:nvSpPr>
        <p:spPr>
          <a:xfrm>
            <a:off x="2424080" y="3560770"/>
            <a:ext cx="6190611" cy="1246504"/>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b="1" dirty="0" smtClean="0">
                <a:solidFill>
                  <a:srgbClr val="FFFFFF"/>
                </a:solidFill>
                <a:latin typeface="Meiryo" charset="-128"/>
                <a:ea typeface="Meiryo" charset="-128"/>
                <a:cs typeface="Meiryo" charset="-128"/>
              </a:rPr>
              <a:t>本番環境への迅速な移行・継続的デリバリー</a:t>
            </a:r>
            <a:endParaRPr kumimoji="1" lang="en-US" altLang="ja-JP" b="1" dirty="0" smtClean="0">
              <a:solidFill>
                <a:srgbClr val="FFFFFF"/>
              </a:solidFill>
              <a:latin typeface="Meiryo" charset="-128"/>
              <a:ea typeface="Meiryo" charset="-128"/>
              <a:cs typeface="Meiryo" charset="-128"/>
            </a:endParaRPr>
          </a:p>
          <a:p>
            <a:pPr algn="ctr"/>
            <a:endParaRPr lang="en-US" altLang="ja-JP" sz="1400" dirty="0">
              <a:solidFill>
                <a:srgbClr val="FFFFFF"/>
              </a:solidFill>
              <a:latin typeface="Meiryo" charset="-128"/>
              <a:ea typeface="Meiryo" charset="-128"/>
              <a:cs typeface="Meiryo" charset="-128"/>
            </a:endParaRPr>
          </a:p>
          <a:p>
            <a:pPr algn="ctr"/>
            <a:r>
              <a:rPr kumimoji="1" lang="en-US" altLang="ja-JP" sz="1400" dirty="0" err="1" smtClean="0">
                <a:solidFill>
                  <a:srgbClr val="FFFFFF"/>
                </a:solidFill>
                <a:latin typeface="Meiryo" charset="-128"/>
                <a:ea typeface="Meiryo" charset="-128"/>
                <a:cs typeface="Meiryo" charset="-128"/>
              </a:rPr>
              <a:t>Chef,Jenkis,Hashicorp</a:t>
            </a:r>
            <a:r>
              <a:rPr kumimoji="1" lang="ja-JP" altLang="en-US" sz="1400" dirty="0" smtClean="0">
                <a:solidFill>
                  <a:srgbClr val="FFFFFF"/>
                </a:solidFill>
                <a:latin typeface="Meiryo" charset="-128"/>
                <a:ea typeface="Meiryo" charset="-128"/>
                <a:cs typeface="Meiryo" charset="-128"/>
              </a:rPr>
              <a:t>　</a:t>
            </a:r>
            <a:r>
              <a:rPr lang="ja-JP" altLang="en-US" sz="1400" dirty="0" smtClean="0">
                <a:solidFill>
                  <a:srgbClr val="FFFFFF"/>
                </a:solidFill>
                <a:latin typeface="Meiryo" charset="-128"/>
                <a:ea typeface="Meiryo" charset="-128"/>
                <a:cs typeface="Meiryo" charset="-128"/>
              </a:rPr>
              <a:t>など</a:t>
            </a:r>
            <a:endParaRPr kumimoji="1" lang="en-US" altLang="ja-JP" sz="1400" dirty="0" smtClean="0">
              <a:solidFill>
                <a:srgbClr val="FFFFFF"/>
              </a:solidFill>
              <a:latin typeface="Meiryo" charset="-128"/>
              <a:ea typeface="Meiryo" charset="-128"/>
              <a:cs typeface="Meiryo" charset="-128"/>
            </a:endParaRPr>
          </a:p>
          <a:p>
            <a:pPr algn="ctr"/>
            <a:endParaRPr kumimoji="1" lang="ja-JP" altLang="en-US" sz="1400" dirty="0">
              <a:solidFill>
                <a:srgbClr val="FFFFFF"/>
              </a:solidFill>
              <a:latin typeface="Meiryo" charset="-128"/>
              <a:ea typeface="Meiryo" charset="-128"/>
              <a:cs typeface="Meiryo" charset="-128"/>
            </a:endParaRPr>
          </a:p>
        </p:txBody>
      </p:sp>
      <p:sp>
        <p:nvSpPr>
          <p:cNvPr id="261" name="正方形/長方形 260"/>
          <p:cNvSpPr/>
          <p:nvPr/>
        </p:nvSpPr>
        <p:spPr>
          <a:xfrm>
            <a:off x="2424080" y="5077949"/>
            <a:ext cx="6190611" cy="1246504"/>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b="1" dirty="0" smtClean="0">
                <a:solidFill>
                  <a:srgbClr val="FFFFFF"/>
                </a:solidFill>
                <a:latin typeface="Meiryo" charset="-128"/>
                <a:ea typeface="Meiryo" charset="-128"/>
                <a:cs typeface="Meiryo" charset="-128"/>
              </a:rPr>
              <a:t>インフラ環境の迅速な調達・構築・変更</a:t>
            </a:r>
            <a:endParaRPr kumimoji="1" lang="en-US" altLang="ja-JP" b="1" dirty="0" smtClean="0">
              <a:solidFill>
                <a:srgbClr val="FFFFFF"/>
              </a:solidFill>
              <a:latin typeface="Meiryo" charset="-128"/>
              <a:ea typeface="Meiryo" charset="-128"/>
              <a:cs typeface="Meiryo" charset="-128"/>
            </a:endParaRPr>
          </a:p>
          <a:p>
            <a:pPr algn="ctr"/>
            <a:endParaRPr lang="en-US" altLang="ja-JP" sz="1400" dirty="0">
              <a:solidFill>
                <a:srgbClr val="FFFFFF"/>
              </a:solidFill>
              <a:latin typeface="Meiryo" charset="-128"/>
              <a:ea typeface="Meiryo" charset="-128"/>
              <a:cs typeface="Meiryo" charset="-128"/>
            </a:endParaRPr>
          </a:p>
          <a:p>
            <a:pPr algn="ctr"/>
            <a:r>
              <a:rPr kumimoji="1" lang="en-US" altLang="ja-JP" sz="1400" dirty="0" err="1" smtClean="0">
                <a:solidFill>
                  <a:srgbClr val="FFFFFF"/>
                </a:solidFill>
                <a:latin typeface="Meiryo" charset="-128"/>
                <a:ea typeface="Meiryo" charset="-128"/>
                <a:cs typeface="Meiryo" charset="-128"/>
              </a:rPr>
              <a:t>OpenStack,</a:t>
            </a:r>
            <a:r>
              <a:rPr lang="en-US" altLang="ja-JP" sz="1400" dirty="0" err="1" smtClean="0">
                <a:solidFill>
                  <a:srgbClr val="FFFFFF"/>
                </a:solidFill>
                <a:latin typeface="Meiryo" charset="-128"/>
                <a:ea typeface="Meiryo" charset="-128"/>
                <a:cs typeface="Meiryo" charset="-128"/>
              </a:rPr>
              <a:t>vCloud</a:t>
            </a:r>
            <a:r>
              <a:rPr lang="en-US" altLang="ja-JP" sz="1400" dirty="0" smtClean="0">
                <a:solidFill>
                  <a:srgbClr val="FFFFFF"/>
                </a:solidFill>
                <a:latin typeface="Meiryo" charset="-128"/>
                <a:ea typeface="Meiryo" charset="-128"/>
                <a:cs typeface="Meiryo" charset="-128"/>
              </a:rPr>
              <a:t> </a:t>
            </a:r>
            <a:r>
              <a:rPr lang="en-US" altLang="ja-JP" sz="1400" dirty="0" err="1" smtClean="0">
                <a:solidFill>
                  <a:srgbClr val="FFFFFF"/>
                </a:solidFill>
                <a:latin typeface="Meiryo" charset="-128"/>
                <a:ea typeface="Meiryo" charset="-128"/>
                <a:cs typeface="Meiryo" charset="-128"/>
              </a:rPr>
              <a:t>Air,Azure</a:t>
            </a:r>
            <a:r>
              <a:rPr lang="en-US" altLang="ja-JP" sz="1400" dirty="0" smtClean="0">
                <a:solidFill>
                  <a:srgbClr val="FFFFFF"/>
                </a:solidFill>
                <a:latin typeface="Meiryo" charset="-128"/>
                <a:ea typeface="Meiryo" charset="-128"/>
                <a:cs typeface="Meiryo" charset="-128"/>
              </a:rPr>
              <a:t> Stack</a:t>
            </a:r>
            <a:r>
              <a:rPr lang="ja-JP" altLang="en-US" sz="1400" dirty="0" smtClean="0">
                <a:solidFill>
                  <a:srgbClr val="FFFFFF"/>
                </a:solidFill>
                <a:latin typeface="Meiryo" charset="-128"/>
                <a:ea typeface="Meiryo" charset="-128"/>
                <a:cs typeface="Meiryo" charset="-128"/>
              </a:rPr>
              <a:t>　など</a:t>
            </a:r>
            <a:endParaRPr kumimoji="1" lang="ja-JP" altLang="en-US" sz="1400" dirty="0">
              <a:solidFill>
                <a:srgbClr val="FFFFFF"/>
              </a:solidFill>
              <a:latin typeface="Meiryo" charset="-128"/>
              <a:ea typeface="Meiryo" charset="-128"/>
              <a:cs typeface="Meiryo" charset="-128"/>
            </a:endParaRPr>
          </a:p>
        </p:txBody>
      </p:sp>
      <p:sp>
        <p:nvSpPr>
          <p:cNvPr id="8" name="ホームベース 7"/>
          <p:cNvSpPr/>
          <p:nvPr/>
        </p:nvSpPr>
        <p:spPr>
          <a:xfrm>
            <a:off x="529308" y="2043592"/>
            <a:ext cx="2109564" cy="1246503"/>
          </a:xfrm>
          <a:prstGeom prst="homePlate">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b="1" dirty="0" smtClean="0">
                <a:solidFill>
                  <a:srgbClr val="FFFFFF"/>
                </a:solidFill>
                <a:latin typeface="Meiryo" charset="-128"/>
                <a:ea typeface="Meiryo" charset="-128"/>
                <a:cs typeface="Meiryo" charset="-128"/>
              </a:rPr>
              <a:t>アジャイル開発</a:t>
            </a:r>
            <a:endParaRPr kumimoji="1" lang="en-US" altLang="ja-JP" sz="1600" b="1" dirty="0" smtClean="0">
              <a:solidFill>
                <a:srgbClr val="FFFFFF"/>
              </a:solidFill>
              <a:latin typeface="Meiryo" charset="-128"/>
              <a:ea typeface="Meiryo" charset="-128"/>
              <a:cs typeface="Meiryo" charset="-128"/>
            </a:endParaRPr>
          </a:p>
          <a:p>
            <a:pPr algn="ctr"/>
            <a:r>
              <a:rPr lang="en-US" altLang="ja-JP" sz="1000" dirty="0" smtClean="0">
                <a:solidFill>
                  <a:srgbClr val="FFFFFF"/>
                </a:solidFill>
                <a:latin typeface="Meiryo" charset="-128"/>
                <a:ea typeface="Meiryo" charset="-128"/>
                <a:cs typeface="Meiryo" charset="-128"/>
              </a:rPr>
              <a:t>Agile Development</a:t>
            </a:r>
            <a:endParaRPr kumimoji="1" lang="ja-JP" altLang="en-US" sz="1000" dirty="0">
              <a:solidFill>
                <a:srgbClr val="FFFFFF"/>
              </a:solidFill>
              <a:latin typeface="Meiryo" charset="-128"/>
              <a:ea typeface="Meiryo" charset="-128"/>
              <a:cs typeface="Meiryo" charset="-128"/>
            </a:endParaRPr>
          </a:p>
        </p:txBody>
      </p:sp>
      <p:sp>
        <p:nvSpPr>
          <p:cNvPr id="264" name="ホームベース 263"/>
          <p:cNvSpPr/>
          <p:nvPr/>
        </p:nvSpPr>
        <p:spPr>
          <a:xfrm>
            <a:off x="529308" y="3560769"/>
            <a:ext cx="2109564" cy="1246503"/>
          </a:xfrm>
          <a:prstGeom prst="homePlat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b="1" dirty="0" smtClean="0">
                <a:solidFill>
                  <a:srgbClr val="FFFFFF"/>
                </a:solidFill>
                <a:latin typeface="Meiryo" charset="-128"/>
                <a:ea typeface="Meiryo" charset="-128"/>
                <a:cs typeface="Meiryo" charset="-128"/>
              </a:rPr>
              <a:t>DevOps</a:t>
            </a:r>
          </a:p>
          <a:p>
            <a:pPr algn="ctr"/>
            <a:r>
              <a:rPr lang="en-US" altLang="ja-JP" sz="1000" dirty="0" smtClean="0">
                <a:solidFill>
                  <a:srgbClr val="FFFFFF"/>
                </a:solidFill>
                <a:latin typeface="Meiryo" charset="-128"/>
                <a:ea typeface="Meiryo" charset="-128"/>
                <a:cs typeface="Meiryo" charset="-128"/>
              </a:rPr>
              <a:t>Development/Operation</a:t>
            </a:r>
            <a:endParaRPr kumimoji="1" lang="ja-JP" altLang="en-US" sz="1000" dirty="0">
              <a:solidFill>
                <a:srgbClr val="FFFFFF"/>
              </a:solidFill>
              <a:latin typeface="Meiryo" charset="-128"/>
              <a:ea typeface="Meiryo" charset="-128"/>
              <a:cs typeface="Meiryo" charset="-128"/>
            </a:endParaRPr>
          </a:p>
        </p:txBody>
      </p:sp>
      <p:sp>
        <p:nvSpPr>
          <p:cNvPr id="265" name="ホームベース 264"/>
          <p:cNvSpPr/>
          <p:nvPr/>
        </p:nvSpPr>
        <p:spPr>
          <a:xfrm>
            <a:off x="529308" y="5077950"/>
            <a:ext cx="2109564" cy="1246503"/>
          </a:xfrm>
          <a:prstGeom prst="homePlat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b="1" dirty="0" smtClean="0">
                <a:solidFill>
                  <a:srgbClr val="FFFFFF"/>
                </a:solidFill>
                <a:latin typeface="Meiryo" charset="-128"/>
                <a:ea typeface="Meiryo" charset="-128"/>
                <a:cs typeface="Meiryo" charset="-128"/>
              </a:rPr>
              <a:t>SDI</a:t>
            </a:r>
          </a:p>
          <a:p>
            <a:pPr algn="ctr"/>
            <a:r>
              <a:rPr lang="en-US" altLang="ja-JP" sz="1000" dirty="0" smtClean="0">
                <a:solidFill>
                  <a:srgbClr val="FFFFFF"/>
                </a:solidFill>
                <a:latin typeface="Meiryo" charset="-128"/>
                <a:ea typeface="Meiryo" charset="-128"/>
                <a:cs typeface="Meiryo" charset="-128"/>
              </a:rPr>
              <a:t>Software Defined Infrastructure</a:t>
            </a:r>
            <a:endParaRPr kumimoji="1" lang="ja-JP" altLang="en-US" sz="1000" dirty="0">
              <a:solidFill>
                <a:srgbClr val="FFFFFF"/>
              </a:solidFill>
              <a:latin typeface="Meiryo" charset="-128"/>
              <a:ea typeface="Meiryo" charset="-128"/>
              <a:cs typeface="Meiryo" charset="-128"/>
            </a:endParaRPr>
          </a:p>
        </p:txBody>
      </p:sp>
      <p:sp>
        <p:nvSpPr>
          <p:cNvPr id="10" name="下矢印 9"/>
          <p:cNvSpPr/>
          <p:nvPr/>
        </p:nvSpPr>
        <p:spPr>
          <a:xfrm>
            <a:off x="4604985" y="3165043"/>
            <a:ext cx="1828800" cy="506237"/>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8" name="下矢印 267"/>
          <p:cNvSpPr/>
          <p:nvPr/>
        </p:nvSpPr>
        <p:spPr>
          <a:xfrm>
            <a:off x="4604985" y="4689493"/>
            <a:ext cx="1828800" cy="506237"/>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9" name="下矢印 268"/>
          <p:cNvSpPr/>
          <p:nvPr/>
        </p:nvSpPr>
        <p:spPr>
          <a:xfrm>
            <a:off x="4604985" y="1598561"/>
            <a:ext cx="1828800" cy="506237"/>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848227143"/>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 name="正方形/長方形 539"/>
          <p:cNvSpPr/>
          <p:nvPr/>
        </p:nvSpPr>
        <p:spPr>
          <a:xfrm>
            <a:off x="652439" y="4369940"/>
            <a:ext cx="7862911" cy="2192779"/>
          </a:xfrm>
          <a:prstGeom prst="rect">
            <a:avLst/>
          </a:prstGeom>
          <a:solidFill>
            <a:srgbClr val="00206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8" name="テキスト ボックス 697"/>
          <p:cNvSpPr txBox="1"/>
          <p:nvPr/>
        </p:nvSpPr>
        <p:spPr>
          <a:xfrm>
            <a:off x="2837050" y="6261460"/>
            <a:ext cx="3467616" cy="338554"/>
          </a:xfrm>
          <a:prstGeom prst="rect">
            <a:avLst/>
          </a:prstGeom>
          <a:noFill/>
        </p:spPr>
        <p:txBody>
          <a:bodyPr wrap="none" rtlCol="0">
            <a:spAutoFit/>
          </a:bodyPr>
          <a:lstStyle/>
          <a:p>
            <a:pPr algn="ctr"/>
            <a:r>
              <a:rPr lang="ja-JP" altLang="en-US" sz="1600" dirty="0" smtClean="0">
                <a:solidFill>
                  <a:schemeClr val="bg1"/>
                </a:solidFill>
                <a:latin typeface="Meiryo" charset="-128"/>
                <a:ea typeface="Meiryo" charset="-128"/>
                <a:cs typeface="Meiryo" charset="-128"/>
              </a:rPr>
              <a:t>物理的なシステム資源を個別に構築</a:t>
            </a:r>
            <a:endParaRPr kumimoji="1" lang="ja-JP" altLang="en-US" sz="1600" dirty="0">
              <a:solidFill>
                <a:schemeClr val="bg1"/>
              </a:solidFill>
              <a:latin typeface="Meiryo" charset="-128"/>
              <a:ea typeface="Meiryo" charset="-128"/>
              <a:cs typeface="Meiryo" charset="-128"/>
            </a:endParaRPr>
          </a:p>
        </p:txBody>
      </p:sp>
      <p:sp>
        <p:nvSpPr>
          <p:cNvPr id="422" name="角丸四角形 421"/>
          <p:cNvSpPr/>
          <p:nvPr/>
        </p:nvSpPr>
        <p:spPr>
          <a:xfrm>
            <a:off x="652439" y="3264125"/>
            <a:ext cx="7862911" cy="950588"/>
          </a:xfrm>
          <a:prstGeom prst="roundRect">
            <a:avLst>
              <a:gd name="adj" fmla="val 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6" name="正方形/長方形 425"/>
          <p:cNvSpPr/>
          <p:nvPr/>
        </p:nvSpPr>
        <p:spPr>
          <a:xfrm>
            <a:off x="6763326" y="1505957"/>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7" name="正方形/長方形 426"/>
          <p:cNvSpPr/>
          <p:nvPr/>
        </p:nvSpPr>
        <p:spPr>
          <a:xfrm>
            <a:off x="4736968" y="1505957"/>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8" name="正方形/長方形 427"/>
          <p:cNvSpPr/>
          <p:nvPr/>
        </p:nvSpPr>
        <p:spPr>
          <a:xfrm>
            <a:off x="2715700" y="1506408"/>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9" name="正方形/長方形 428"/>
          <p:cNvSpPr/>
          <p:nvPr/>
        </p:nvSpPr>
        <p:spPr>
          <a:xfrm>
            <a:off x="715413" y="1506408"/>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p:cNvSpPr/>
          <p:nvPr/>
        </p:nvSpPr>
        <p:spPr>
          <a:xfrm>
            <a:off x="652439" y="1423499"/>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en-US" altLang="ja-JP" dirty="0" smtClean="0"/>
              <a:t>SDI</a:t>
            </a:r>
            <a:r>
              <a:rPr lang="ja-JP" altLang="en-US" dirty="0" smtClean="0"/>
              <a:t>（</a:t>
            </a:r>
            <a:r>
              <a:rPr lang="en-US" altLang="ja-JP" dirty="0" smtClean="0"/>
              <a:t>Software-Defined Infrastructure</a:t>
            </a:r>
            <a:r>
              <a:rPr lang="ja-JP" altLang="en-US" dirty="0" smtClean="0"/>
              <a:t>）</a:t>
            </a:r>
            <a:r>
              <a:rPr lang="en-US" altLang="ja-JP" dirty="0" smtClean="0"/>
              <a:t>/</a:t>
            </a:r>
            <a:r>
              <a:rPr lang="ja-JP" altLang="en-US" dirty="0" smtClean="0"/>
              <a:t>物理システム</a:t>
            </a:r>
            <a:r>
              <a:rPr lang="en-US" altLang="ja-JP" dirty="0" smtClean="0"/>
              <a:t> </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162</a:t>
            </a:fld>
            <a:endParaRPr kumimoji="1" lang="ja-JP" altLang="en-US"/>
          </a:p>
        </p:txBody>
      </p:sp>
      <p:sp>
        <p:nvSpPr>
          <p:cNvPr id="42" name="角丸四角形 41"/>
          <p:cNvSpPr/>
          <p:nvPr/>
        </p:nvSpPr>
        <p:spPr>
          <a:xfrm>
            <a:off x="1098573" y="1832314"/>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p:cNvSpPr/>
          <p:nvPr/>
        </p:nvSpPr>
        <p:spPr>
          <a:xfrm>
            <a:off x="1793901" y="1928338"/>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51" name="正方形/長方形 50"/>
          <p:cNvSpPr/>
          <p:nvPr/>
        </p:nvSpPr>
        <p:spPr>
          <a:xfrm>
            <a:off x="1546519" y="2042638"/>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14" name="図形グループ 313"/>
          <p:cNvGrpSpPr/>
          <p:nvPr/>
        </p:nvGrpSpPr>
        <p:grpSpPr>
          <a:xfrm>
            <a:off x="1098573" y="2478094"/>
            <a:ext cx="317500" cy="157483"/>
            <a:chOff x="6769100" y="1390650"/>
            <a:chExt cx="317500" cy="157483"/>
          </a:xfrm>
        </p:grpSpPr>
        <p:sp>
          <p:nvSpPr>
            <p:cNvPr id="315" name="正方形/長方形 3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6" name="円/楕円 3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7" name="直線コネクタ 316"/>
            <p:cNvCxnSpPr>
              <a:stCxn id="316" idx="6"/>
              <a:endCxn id="31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8" name="図形グループ 317"/>
          <p:cNvGrpSpPr/>
          <p:nvPr/>
        </p:nvGrpSpPr>
        <p:grpSpPr>
          <a:xfrm>
            <a:off x="1098573" y="2671556"/>
            <a:ext cx="317500" cy="157483"/>
            <a:chOff x="6769100" y="1390650"/>
            <a:chExt cx="317500" cy="157483"/>
          </a:xfrm>
        </p:grpSpPr>
        <p:sp>
          <p:nvSpPr>
            <p:cNvPr id="319" name="正方形/長方形 3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0" name="円/楕円 3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1" name="直線コネクタ 320"/>
            <p:cNvCxnSpPr>
              <a:stCxn id="320" idx="6"/>
              <a:endCxn id="31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2" name="図形グループ 321"/>
          <p:cNvGrpSpPr/>
          <p:nvPr/>
        </p:nvGrpSpPr>
        <p:grpSpPr>
          <a:xfrm>
            <a:off x="1468827" y="2480635"/>
            <a:ext cx="317500" cy="157483"/>
            <a:chOff x="6769100" y="1390650"/>
            <a:chExt cx="317500" cy="157483"/>
          </a:xfrm>
        </p:grpSpPr>
        <p:sp>
          <p:nvSpPr>
            <p:cNvPr id="323" name="正方形/長方形 32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4" name="円/楕円 32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5" name="直線コネクタ 324"/>
            <p:cNvCxnSpPr>
              <a:stCxn id="324" idx="6"/>
              <a:endCxn id="32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6" name="図形グループ 325"/>
          <p:cNvGrpSpPr/>
          <p:nvPr/>
        </p:nvGrpSpPr>
        <p:grpSpPr>
          <a:xfrm>
            <a:off x="1468827" y="2674097"/>
            <a:ext cx="317500" cy="157483"/>
            <a:chOff x="6769100" y="1390650"/>
            <a:chExt cx="317500" cy="157483"/>
          </a:xfrm>
        </p:grpSpPr>
        <p:sp>
          <p:nvSpPr>
            <p:cNvPr id="327" name="正方形/長方形 32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8" name="円/楕円 32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9" name="直線コネクタ 328"/>
            <p:cNvCxnSpPr>
              <a:stCxn id="328" idx="6"/>
              <a:endCxn id="32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30" name="フローチャート: 磁気ディスク 329"/>
          <p:cNvSpPr/>
          <p:nvPr/>
        </p:nvSpPr>
        <p:spPr>
          <a:xfrm>
            <a:off x="1900300" y="2498624"/>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49" name="正方形/長方形 348"/>
          <p:cNvSpPr/>
          <p:nvPr/>
        </p:nvSpPr>
        <p:spPr>
          <a:xfrm>
            <a:off x="2643164" y="1423499"/>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0" name="角丸四角形 349"/>
          <p:cNvSpPr/>
          <p:nvPr/>
        </p:nvSpPr>
        <p:spPr>
          <a:xfrm>
            <a:off x="3089298" y="1832314"/>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1" name="正方形/長方形 350"/>
          <p:cNvSpPr/>
          <p:nvPr/>
        </p:nvSpPr>
        <p:spPr>
          <a:xfrm>
            <a:off x="3336336" y="2044927"/>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52" name="正方形/長方形 351"/>
          <p:cNvSpPr/>
          <p:nvPr/>
        </p:nvSpPr>
        <p:spPr>
          <a:xfrm>
            <a:off x="3689982" y="2042638"/>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53" name="正方形/長方形 352"/>
          <p:cNvSpPr/>
          <p:nvPr/>
        </p:nvSpPr>
        <p:spPr>
          <a:xfrm>
            <a:off x="3544205" y="192028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57" name="図形グループ 356"/>
          <p:cNvGrpSpPr/>
          <p:nvPr/>
        </p:nvGrpSpPr>
        <p:grpSpPr>
          <a:xfrm>
            <a:off x="3089298" y="2478094"/>
            <a:ext cx="317500" cy="157483"/>
            <a:chOff x="6769100" y="1390650"/>
            <a:chExt cx="317500" cy="157483"/>
          </a:xfrm>
        </p:grpSpPr>
        <p:sp>
          <p:nvSpPr>
            <p:cNvPr id="358" name="正方形/長方形 35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9" name="円/楕円 35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0" name="直線コネクタ 359"/>
            <p:cNvCxnSpPr>
              <a:stCxn id="359" idx="6"/>
              <a:endCxn id="35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61" name="図形グループ 360"/>
          <p:cNvGrpSpPr/>
          <p:nvPr/>
        </p:nvGrpSpPr>
        <p:grpSpPr>
          <a:xfrm>
            <a:off x="3089298" y="2671556"/>
            <a:ext cx="317500" cy="157483"/>
            <a:chOff x="6769100" y="1390650"/>
            <a:chExt cx="317500" cy="157483"/>
          </a:xfrm>
        </p:grpSpPr>
        <p:sp>
          <p:nvSpPr>
            <p:cNvPr id="362" name="正方形/長方形 36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3" name="円/楕円 36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4" name="直線コネクタ 363"/>
            <p:cNvCxnSpPr>
              <a:stCxn id="363" idx="6"/>
              <a:endCxn id="36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73" name="フローチャート: 磁気ディスク 372"/>
          <p:cNvSpPr/>
          <p:nvPr/>
        </p:nvSpPr>
        <p:spPr>
          <a:xfrm>
            <a:off x="3891025" y="2498624"/>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74" name="正方形/長方形 373"/>
          <p:cNvSpPr/>
          <p:nvPr/>
        </p:nvSpPr>
        <p:spPr>
          <a:xfrm>
            <a:off x="4662464" y="1417103"/>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5" name="角丸四角形 374"/>
          <p:cNvSpPr/>
          <p:nvPr/>
        </p:nvSpPr>
        <p:spPr>
          <a:xfrm>
            <a:off x="5108598" y="1825918"/>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6" name="正方形/長方形 375"/>
          <p:cNvSpPr/>
          <p:nvPr/>
        </p:nvSpPr>
        <p:spPr>
          <a:xfrm>
            <a:off x="5375570" y="1951044"/>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77" name="正方形/長方形 376"/>
          <p:cNvSpPr/>
          <p:nvPr/>
        </p:nvSpPr>
        <p:spPr>
          <a:xfrm>
            <a:off x="5770865" y="1953287"/>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82" name="図形グループ 381"/>
          <p:cNvGrpSpPr/>
          <p:nvPr/>
        </p:nvGrpSpPr>
        <p:grpSpPr>
          <a:xfrm>
            <a:off x="5108598" y="2471698"/>
            <a:ext cx="317500" cy="157483"/>
            <a:chOff x="6769100" y="1390650"/>
            <a:chExt cx="317500" cy="157483"/>
          </a:xfrm>
        </p:grpSpPr>
        <p:sp>
          <p:nvSpPr>
            <p:cNvPr id="383" name="正方形/長方形 38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4" name="円/楕円 38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5" name="直線コネクタ 384"/>
            <p:cNvCxnSpPr>
              <a:stCxn id="384" idx="6"/>
              <a:endCxn id="38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86" name="図形グループ 385"/>
          <p:cNvGrpSpPr/>
          <p:nvPr/>
        </p:nvGrpSpPr>
        <p:grpSpPr>
          <a:xfrm>
            <a:off x="5108598" y="2665160"/>
            <a:ext cx="317500" cy="157483"/>
            <a:chOff x="6769100" y="1390650"/>
            <a:chExt cx="317500" cy="157483"/>
          </a:xfrm>
        </p:grpSpPr>
        <p:sp>
          <p:nvSpPr>
            <p:cNvPr id="387" name="正方形/長方形 38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8" name="円/楕円 38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9" name="直線コネクタ 388"/>
            <p:cNvCxnSpPr>
              <a:stCxn id="388" idx="6"/>
              <a:endCxn id="38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98" name="フローチャート: 磁気ディスク 397"/>
          <p:cNvSpPr/>
          <p:nvPr/>
        </p:nvSpPr>
        <p:spPr>
          <a:xfrm>
            <a:off x="5910325" y="2492228"/>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99" name="正方形/長方形 398"/>
          <p:cNvSpPr/>
          <p:nvPr/>
        </p:nvSpPr>
        <p:spPr>
          <a:xfrm>
            <a:off x="6697662" y="1423499"/>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0" name="角丸四角形 399"/>
          <p:cNvSpPr/>
          <p:nvPr/>
        </p:nvSpPr>
        <p:spPr>
          <a:xfrm>
            <a:off x="7143796" y="1832314"/>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3" name="正方形/長方形 402"/>
          <p:cNvSpPr/>
          <p:nvPr/>
        </p:nvSpPr>
        <p:spPr>
          <a:xfrm>
            <a:off x="7426458" y="20196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407" name="図形グループ 406"/>
          <p:cNvGrpSpPr/>
          <p:nvPr/>
        </p:nvGrpSpPr>
        <p:grpSpPr>
          <a:xfrm>
            <a:off x="7143796" y="2478094"/>
            <a:ext cx="317500" cy="157483"/>
            <a:chOff x="6769100" y="1390650"/>
            <a:chExt cx="317500" cy="157483"/>
          </a:xfrm>
        </p:grpSpPr>
        <p:sp>
          <p:nvSpPr>
            <p:cNvPr id="408" name="正方形/長方形 40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9" name="円/楕円 40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0" name="直線コネクタ 409"/>
            <p:cNvCxnSpPr>
              <a:stCxn id="409" idx="6"/>
              <a:endCxn id="40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11" name="図形グループ 410"/>
          <p:cNvGrpSpPr/>
          <p:nvPr/>
        </p:nvGrpSpPr>
        <p:grpSpPr>
          <a:xfrm>
            <a:off x="7143796" y="2671556"/>
            <a:ext cx="317500" cy="157483"/>
            <a:chOff x="6769100" y="1390650"/>
            <a:chExt cx="317500" cy="157483"/>
          </a:xfrm>
        </p:grpSpPr>
        <p:sp>
          <p:nvSpPr>
            <p:cNvPr id="412" name="正方形/長方形 41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3" name="円/楕円 41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4" name="直線コネクタ 413"/>
            <p:cNvCxnSpPr>
              <a:stCxn id="413" idx="6"/>
              <a:endCxn id="41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15" name="図形グループ 414"/>
          <p:cNvGrpSpPr/>
          <p:nvPr/>
        </p:nvGrpSpPr>
        <p:grpSpPr>
          <a:xfrm>
            <a:off x="7514050" y="2480635"/>
            <a:ext cx="317500" cy="157483"/>
            <a:chOff x="6769100" y="1390650"/>
            <a:chExt cx="317500" cy="157483"/>
          </a:xfrm>
        </p:grpSpPr>
        <p:sp>
          <p:nvSpPr>
            <p:cNvPr id="416" name="正方形/長方形 41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7" name="円/楕円 41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8" name="直線コネクタ 417"/>
            <p:cNvCxnSpPr>
              <a:stCxn id="417" idx="6"/>
              <a:endCxn id="41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423" name="フローチャート: 磁気ディスク 422"/>
          <p:cNvSpPr/>
          <p:nvPr/>
        </p:nvSpPr>
        <p:spPr>
          <a:xfrm>
            <a:off x="7945523" y="2498624"/>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24" name="正方形/長方形 423"/>
          <p:cNvSpPr/>
          <p:nvPr/>
        </p:nvSpPr>
        <p:spPr>
          <a:xfrm>
            <a:off x="7870880" y="203458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9" name="正方形/長方形 48"/>
          <p:cNvSpPr/>
          <p:nvPr/>
        </p:nvSpPr>
        <p:spPr>
          <a:xfrm>
            <a:off x="1330347" y="19053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01" name="正方形/長方形 400"/>
          <p:cNvSpPr/>
          <p:nvPr/>
        </p:nvSpPr>
        <p:spPr>
          <a:xfrm>
            <a:off x="7375570" y="19053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02" name="正方形/長方形 401"/>
          <p:cNvSpPr/>
          <p:nvPr/>
        </p:nvSpPr>
        <p:spPr>
          <a:xfrm>
            <a:off x="7777182" y="19053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25" name="フローチャート: 磁気ディスク 424"/>
          <p:cNvSpPr/>
          <p:nvPr/>
        </p:nvSpPr>
        <p:spPr>
          <a:xfrm>
            <a:off x="3482114" y="2492228"/>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438" name="図形グループ 437"/>
          <p:cNvGrpSpPr/>
          <p:nvPr/>
        </p:nvGrpSpPr>
        <p:grpSpPr>
          <a:xfrm>
            <a:off x="816831" y="1549739"/>
            <a:ext cx="457588" cy="387786"/>
            <a:chOff x="758730" y="3198675"/>
            <a:chExt cx="806939" cy="688305"/>
          </a:xfrm>
        </p:grpSpPr>
        <p:sp>
          <p:nvSpPr>
            <p:cNvPr id="439" name="正方形/長方形 438"/>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0" name="角丸四角形 439"/>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1" name="角丸四角形 440"/>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2" name="台形 441"/>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3" name="図形グループ 442"/>
          <p:cNvGrpSpPr/>
          <p:nvPr/>
        </p:nvGrpSpPr>
        <p:grpSpPr>
          <a:xfrm>
            <a:off x="946951" y="1659724"/>
            <a:ext cx="150692" cy="345179"/>
            <a:chOff x="1946324" y="4125162"/>
            <a:chExt cx="969964" cy="2007872"/>
          </a:xfrm>
        </p:grpSpPr>
        <p:sp>
          <p:nvSpPr>
            <p:cNvPr id="444" name="円/楕円 44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5" name="フローチャート: 論理積ゲート 44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9" name="図形グループ 448"/>
          <p:cNvGrpSpPr/>
          <p:nvPr/>
        </p:nvGrpSpPr>
        <p:grpSpPr>
          <a:xfrm>
            <a:off x="2792717" y="2014063"/>
            <a:ext cx="370254" cy="367267"/>
            <a:chOff x="2667295" y="1059799"/>
            <a:chExt cx="681672" cy="722281"/>
          </a:xfrm>
        </p:grpSpPr>
        <p:sp>
          <p:nvSpPr>
            <p:cNvPr id="450" name="角丸四角形 44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51" name="図 450"/>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64" name="図形グループ 463"/>
          <p:cNvGrpSpPr/>
          <p:nvPr/>
        </p:nvGrpSpPr>
        <p:grpSpPr>
          <a:xfrm>
            <a:off x="816831" y="2014063"/>
            <a:ext cx="457588" cy="387786"/>
            <a:chOff x="758730" y="3198675"/>
            <a:chExt cx="806939" cy="688305"/>
          </a:xfrm>
        </p:grpSpPr>
        <p:sp>
          <p:nvSpPr>
            <p:cNvPr id="465" name="正方形/長方形 464"/>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6" name="角丸四角形 465"/>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7" name="角丸四角形 466"/>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8" name="台形 467"/>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9" name="図形グループ 468"/>
          <p:cNvGrpSpPr/>
          <p:nvPr/>
        </p:nvGrpSpPr>
        <p:grpSpPr>
          <a:xfrm>
            <a:off x="946951" y="2102481"/>
            <a:ext cx="150692" cy="345179"/>
            <a:chOff x="1946324" y="4125162"/>
            <a:chExt cx="969964" cy="2007872"/>
          </a:xfrm>
        </p:grpSpPr>
        <p:sp>
          <p:nvSpPr>
            <p:cNvPr id="470" name="円/楕円 46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1" name="フローチャート: 論理積ゲート 47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72" name="図形グループ 471"/>
          <p:cNvGrpSpPr/>
          <p:nvPr/>
        </p:nvGrpSpPr>
        <p:grpSpPr>
          <a:xfrm>
            <a:off x="2828394" y="1532873"/>
            <a:ext cx="355849" cy="285140"/>
            <a:chOff x="-62676" y="3965594"/>
            <a:chExt cx="679541" cy="593816"/>
          </a:xfrm>
        </p:grpSpPr>
        <p:sp>
          <p:nvSpPr>
            <p:cNvPr id="473" name="角丸四角形 472"/>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74" name="図 473"/>
            <p:cNvPicPr>
              <a:picLocks noChangeAspect="1"/>
            </p:cNvPicPr>
            <p:nvPr/>
          </p:nvPicPr>
          <p:blipFill>
            <a:blip r:embed="rId4">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475" name="図形グループ 474"/>
          <p:cNvGrpSpPr/>
          <p:nvPr/>
        </p:nvGrpSpPr>
        <p:grpSpPr>
          <a:xfrm>
            <a:off x="2904018" y="1660788"/>
            <a:ext cx="150692" cy="345179"/>
            <a:chOff x="1946324" y="4125162"/>
            <a:chExt cx="969964" cy="2007872"/>
          </a:xfrm>
        </p:grpSpPr>
        <p:sp>
          <p:nvSpPr>
            <p:cNvPr id="476" name="円/楕円 4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7" name="フローチャート: 論理積ゲート 4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78" name="図形グループ 477"/>
          <p:cNvGrpSpPr/>
          <p:nvPr/>
        </p:nvGrpSpPr>
        <p:grpSpPr>
          <a:xfrm>
            <a:off x="4024033" y="1582698"/>
            <a:ext cx="204682" cy="322641"/>
            <a:chOff x="1140657" y="4229811"/>
            <a:chExt cx="341289" cy="550466"/>
          </a:xfrm>
        </p:grpSpPr>
        <p:sp>
          <p:nvSpPr>
            <p:cNvPr id="479" name="角丸四角形 478"/>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80" name="図 479"/>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481" name="図形グループ 480"/>
          <p:cNvGrpSpPr/>
          <p:nvPr/>
        </p:nvGrpSpPr>
        <p:grpSpPr>
          <a:xfrm>
            <a:off x="3946161" y="1674460"/>
            <a:ext cx="150692" cy="345179"/>
            <a:chOff x="1946324" y="4125162"/>
            <a:chExt cx="969964" cy="2007872"/>
          </a:xfrm>
        </p:grpSpPr>
        <p:sp>
          <p:nvSpPr>
            <p:cNvPr id="482" name="円/楕円 48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3" name="フローチャート: 論理積ゲート 48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4" name="図形グループ 483"/>
          <p:cNvGrpSpPr/>
          <p:nvPr/>
        </p:nvGrpSpPr>
        <p:grpSpPr>
          <a:xfrm>
            <a:off x="2904018" y="2105834"/>
            <a:ext cx="150692" cy="345179"/>
            <a:chOff x="1946324" y="4125162"/>
            <a:chExt cx="969964" cy="2007872"/>
          </a:xfrm>
        </p:grpSpPr>
        <p:sp>
          <p:nvSpPr>
            <p:cNvPr id="485" name="円/楕円 48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6" name="フローチャート: 論理積ゲート 48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7" name="図形グループ 486"/>
          <p:cNvGrpSpPr/>
          <p:nvPr/>
        </p:nvGrpSpPr>
        <p:grpSpPr>
          <a:xfrm>
            <a:off x="1884666" y="1532873"/>
            <a:ext cx="370254" cy="367267"/>
            <a:chOff x="2667295" y="1059799"/>
            <a:chExt cx="681672" cy="722281"/>
          </a:xfrm>
        </p:grpSpPr>
        <p:sp>
          <p:nvSpPr>
            <p:cNvPr id="488" name="角丸四角形 487"/>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89" name="図 488"/>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90" name="図形グループ 489"/>
          <p:cNvGrpSpPr/>
          <p:nvPr/>
        </p:nvGrpSpPr>
        <p:grpSpPr>
          <a:xfrm>
            <a:off x="1995967" y="1624644"/>
            <a:ext cx="150692" cy="345179"/>
            <a:chOff x="1946324" y="4125162"/>
            <a:chExt cx="969964" cy="2007872"/>
          </a:xfrm>
        </p:grpSpPr>
        <p:sp>
          <p:nvSpPr>
            <p:cNvPr id="491" name="円/楕円 49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2" name="フローチャート: 論理積ゲート 49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3" name="図形グループ 492"/>
          <p:cNvGrpSpPr/>
          <p:nvPr/>
        </p:nvGrpSpPr>
        <p:grpSpPr>
          <a:xfrm>
            <a:off x="4877080" y="1570594"/>
            <a:ext cx="370254" cy="367267"/>
            <a:chOff x="2667295" y="1059799"/>
            <a:chExt cx="681672" cy="722281"/>
          </a:xfrm>
        </p:grpSpPr>
        <p:sp>
          <p:nvSpPr>
            <p:cNvPr id="494" name="角丸四角形 49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95" name="図 494"/>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96" name="図形グループ 495"/>
          <p:cNvGrpSpPr/>
          <p:nvPr/>
        </p:nvGrpSpPr>
        <p:grpSpPr>
          <a:xfrm>
            <a:off x="4988381" y="1662365"/>
            <a:ext cx="150692" cy="345179"/>
            <a:chOff x="1946324" y="4125162"/>
            <a:chExt cx="969964" cy="2007872"/>
          </a:xfrm>
        </p:grpSpPr>
        <p:sp>
          <p:nvSpPr>
            <p:cNvPr id="497" name="円/楕円 49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8" name="フローチャート: 論理積ゲート 49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9" name="図形グループ 498"/>
          <p:cNvGrpSpPr/>
          <p:nvPr/>
        </p:nvGrpSpPr>
        <p:grpSpPr>
          <a:xfrm>
            <a:off x="4876844" y="2007544"/>
            <a:ext cx="370254" cy="367267"/>
            <a:chOff x="2667295" y="1059799"/>
            <a:chExt cx="681672" cy="722281"/>
          </a:xfrm>
        </p:grpSpPr>
        <p:sp>
          <p:nvSpPr>
            <p:cNvPr id="500" name="角丸四角形 49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01" name="図 500"/>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02" name="図形グループ 501"/>
          <p:cNvGrpSpPr/>
          <p:nvPr/>
        </p:nvGrpSpPr>
        <p:grpSpPr>
          <a:xfrm>
            <a:off x="4988145" y="2099315"/>
            <a:ext cx="150692" cy="345179"/>
            <a:chOff x="1946324" y="4125162"/>
            <a:chExt cx="969964" cy="2007872"/>
          </a:xfrm>
        </p:grpSpPr>
        <p:sp>
          <p:nvSpPr>
            <p:cNvPr id="503" name="円/楕円 50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4" name="フローチャート: 論理積ゲート 50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05" name="図形グループ 504"/>
          <p:cNvGrpSpPr/>
          <p:nvPr/>
        </p:nvGrpSpPr>
        <p:grpSpPr>
          <a:xfrm>
            <a:off x="6905132" y="1583149"/>
            <a:ext cx="370254" cy="367267"/>
            <a:chOff x="2667295" y="1059799"/>
            <a:chExt cx="681672" cy="722281"/>
          </a:xfrm>
        </p:grpSpPr>
        <p:sp>
          <p:nvSpPr>
            <p:cNvPr id="506" name="角丸四角形 505"/>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07" name="図 506"/>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08" name="図形グループ 507"/>
          <p:cNvGrpSpPr/>
          <p:nvPr/>
        </p:nvGrpSpPr>
        <p:grpSpPr>
          <a:xfrm>
            <a:off x="7016433" y="1674920"/>
            <a:ext cx="150692" cy="345179"/>
            <a:chOff x="1946324" y="4125162"/>
            <a:chExt cx="969964" cy="2007872"/>
          </a:xfrm>
        </p:grpSpPr>
        <p:sp>
          <p:nvSpPr>
            <p:cNvPr id="509" name="円/楕円 50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0" name="フローチャート: 論理積ゲート 50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11" name="図形グループ 510"/>
          <p:cNvGrpSpPr/>
          <p:nvPr/>
        </p:nvGrpSpPr>
        <p:grpSpPr>
          <a:xfrm>
            <a:off x="6904896" y="2020099"/>
            <a:ext cx="370254" cy="367267"/>
            <a:chOff x="2667295" y="1059799"/>
            <a:chExt cx="681672" cy="722281"/>
          </a:xfrm>
        </p:grpSpPr>
        <p:sp>
          <p:nvSpPr>
            <p:cNvPr id="512" name="角丸四角形 5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13" name="図 512"/>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14" name="図形グループ 513"/>
          <p:cNvGrpSpPr/>
          <p:nvPr/>
        </p:nvGrpSpPr>
        <p:grpSpPr>
          <a:xfrm>
            <a:off x="7016197" y="2111870"/>
            <a:ext cx="150692" cy="345179"/>
            <a:chOff x="1946324" y="4125162"/>
            <a:chExt cx="969964" cy="2007872"/>
          </a:xfrm>
        </p:grpSpPr>
        <p:sp>
          <p:nvSpPr>
            <p:cNvPr id="515" name="円/楕円 51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6" name="フローチャート: 論理積ゲート 51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17" name="タイトル 1"/>
          <p:cNvSpPr txBox="1">
            <a:spLocks/>
          </p:cNvSpPr>
          <p:nvPr/>
        </p:nvSpPr>
        <p:spPr>
          <a:xfrm>
            <a:off x="2477525" y="258522"/>
            <a:ext cx="8686800" cy="416221"/>
          </a:xfrm>
          <a:prstGeom prst="rect">
            <a:avLst/>
          </a:prstGeom>
        </p:spPr>
        <p:txBody>
          <a:bodyPr vert="horz" lIns="91440" tIns="45720" rIns="91440" bIns="45720" rtlCol="0" anchor="ctr">
            <a:noAutofit/>
          </a:bodyPr>
          <a:lstStyle>
            <a:lvl1pPr algn="l" defTabSz="457200" rtl="0" eaLnBrk="1" latinLnBrk="0" hangingPunct="1">
              <a:spcBef>
                <a:spcPct val="0"/>
              </a:spcBef>
              <a:buNone/>
              <a:defRPr kumimoji="1" sz="2800" kern="1200">
                <a:solidFill>
                  <a:srgbClr val="7F7F7F"/>
                </a:solidFill>
                <a:latin typeface="+mj-lt"/>
                <a:ea typeface="+mj-ea"/>
                <a:cs typeface="+mj-cs"/>
              </a:defRPr>
            </a:lvl1pPr>
          </a:lstStyle>
          <a:p>
            <a:endParaRPr lang="ja-JP" altLang="en-US"/>
          </a:p>
        </p:txBody>
      </p:sp>
      <p:grpSp>
        <p:nvGrpSpPr>
          <p:cNvPr id="518" name="図形グループ 517"/>
          <p:cNvGrpSpPr/>
          <p:nvPr/>
        </p:nvGrpSpPr>
        <p:grpSpPr>
          <a:xfrm>
            <a:off x="6044358" y="1566582"/>
            <a:ext cx="204682" cy="322641"/>
            <a:chOff x="1140657" y="4229811"/>
            <a:chExt cx="341289" cy="550466"/>
          </a:xfrm>
        </p:grpSpPr>
        <p:sp>
          <p:nvSpPr>
            <p:cNvPr id="519" name="角丸四角形 518"/>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520" name="図 519"/>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521" name="図形グループ 520"/>
          <p:cNvGrpSpPr/>
          <p:nvPr/>
        </p:nvGrpSpPr>
        <p:grpSpPr>
          <a:xfrm>
            <a:off x="5966486" y="1658344"/>
            <a:ext cx="150692" cy="345179"/>
            <a:chOff x="1946324" y="4125162"/>
            <a:chExt cx="969964" cy="2007872"/>
          </a:xfrm>
        </p:grpSpPr>
        <p:sp>
          <p:nvSpPr>
            <p:cNvPr id="522" name="円/楕円 52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3" name="フローチャート: 論理積ゲート 52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4" name="図形グループ 523"/>
          <p:cNvGrpSpPr/>
          <p:nvPr/>
        </p:nvGrpSpPr>
        <p:grpSpPr>
          <a:xfrm>
            <a:off x="7877858" y="1546854"/>
            <a:ext cx="457588" cy="387786"/>
            <a:chOff x="758730" y="3198675"/>
            <a:chExt cx="806939" cy="688305"/>
          </a:xfrm>
        </p:grpSpPr>
        <p:sp>
          <p:nvSpPr>
            <p:cNvPr id="525" name="正方形/長方形 524"/>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6" name="角丸四角形 525"/>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7" name="角丸四角形 526"/>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8" name="台形 527"/>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9" name="図形グループ 528"/>
          <p:cNvGrpSpPr/>
          <p:nvPr/>
        </p:nvGrpSpPr>
        <p:grpSpPr>
          <a:xfrm>
            <a:off x="8007978" y="1656839"/>
            <a:ext cx="150692" cy="345179"/>
            <a:chOff x="1946324" y="4125162"/>
            <a:chExt cx="969964" cy="2007872"/>
          </a:xfrm>
        </p:grpSpPr>
        <p:sp>
          <p:nvSpPr>
            <p:cNvPr id="530" name="円/楕円 52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1" name="フローチャート: 論理積ゲート 53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32" name="テキスト ボックス 531"/>
          <p:cNvSpPr txBox="1"/>
          <p:nvPr/>
        </p:nvSpPr>
        <p:spPr>
          <a:xfrm>
            <a:off x="1236977" y="1423499"/>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533" name="テキスト ボックス 532"/>
          <p:cNvSpPr txBox="1"/>
          <p:nvPr/>
        </p:nvSpPr>
        <p:spPr>
          <a:xfrm>
            <a:off x="3224236" y="1425151"/>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534" name="テキスト ボックス 533"/>
          <p:cNvSpPr txBox="1"/>
          <p:nvPr/>
        </p:nvSpPr>
        <p:spPr>
          <a:xfrm>
            <a:off x="5272552" y="1425151"/>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535" name="テキスト ボックス 534"/>
          <p:cNvSpPr txBox="1"/>
          <p:nvPr/>
        </p:nvSpPr>
        <p:spPr>
          <a:xfrm>
            <a:off x="7275432" y="1426822"/>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4" name="正方形/長方形 3"/>
          <p:cNvSpPr/>
          <p:nvPr/>
        </p:nvSpPr>
        <p:spPr>
          <a:xfrm>
            <a:off x="652439" y="875822"/>
            <a:ext cx="7862911" cy="369097"/>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defTabSz="914400" fontAlgn="base">
              <a:spcBef>
                <a:spcPct val="20000"/>
              </a:spcBef>
              <a:spcAft>
                <a:spcPct val="0"/>
              </a:spcAft>
            </a:pPr>
            <a:r>
              <a:rPr kumimoji="0" lang="ja-JP" altLang="en-US" sz="1400" dirty="0" smtClean="0">
                <a:solidFill>
                  <a:srgbClr val="FFFFFF"/>
                </a:solidFill>
                <a:latin typeface="HG丸ｺﾞｼｯｸM-PRO"/>
                <a:ea typeface="HG丸ｺﾞｼｯｸM-PRO"/>
                <a:cs typeface="HG丸ｺﾞｼｯｸM-PRO"/>
              </a:rPr>
              <a:t>ユーザーの要望に応じて物理資源を個別に調達・構成</a:t>
            </a:r>
            <a:endParaRPr kumimoji="0" lang="en-US" altLang="ja-JP" sz="1400" dirty="0">
              <a:solidFill>
                <a:srgbClr val="FFFFFF"/>
              </a:solidFill>
              <a:latin typeface="HG丸ｺﾞｼｯｸM-PRO"/>
              <a:ea typeface="HG丸ｺﾞｼｯｸM-PRO"/>
              <a:cs typeface="HG丸ｺﾞｼｯｸM-PRO"/>
            </a:endParaRPr>
          </a:p>
        </p:txBody>
      </p:sp>
      <p:sp>
        <p:nvSpPr>
          <p:cNvPr id="7" name="上矢印 6"/>
          <p:cNvSpPr/>
          <p:nvPr/>
        </p:nvSpPr>
        <p:spPr>
          <a:xfrm>
            <a:off x="1302134" y="2933852"/>
            <a:ext cx="529287" cy="1787703"/>
          </a:xfrm>
          <a:prstGeom prst="upArrow">
            <a:avLst>
              <a:gd name="adj1" fmla="val 72411"/>
              <a:gd name="adj2" fmla="val 5000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4" name="上矢印 403"/>
          <p:cNvSpPr/>
          <p:nvPr/>
        </p:nvSpPr>
        <p:spPr>
          <a:xfrm>
            <a:off x="3279561" y="2933062"/>
            <a:ext cx="529287" cy="1787703"/>
          </a:xfrm>
          <a:prstGeom prst="upArrow">
            <a:avLst>
              <a:gd name="adj1" fmla="val 72411"/>
              <a:gd name="adj2" fmla="val 5000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5" name="上矢印 404"/>
          <p:cNvSpPr/>
          <p:nvPr/>
        </p:nvSpPr>
        <p:spPr>
          <a:xfrm>
            <a:off x="5332577" y="2933062"/>
            <a:ext cx="529287" cy="1787703"/>
          </a:xfrm>
          <a:prstGeom prst="upArrow">
            <a:avLst>
              <a:gd name="adj1" fmla="val 72411"/>
              <a:gd name="adj2" fmla="val 5000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6" name="上矢印 405"/>
          <p:cNvSpPr/>
          <p:nvPr/>
        </p:nvSpPr>
        <p:spPr>
          <a:xfrm>
            <a:off x="7333177" y="2940087"/>
            <a:ext cx="529287" cy="1787703"/>
          </a:xfrm>
          <a:prstGeom prst="upArrow">
            <a:avLst>
              <a:gd name="adj1" fmla="val 72411"/>
              <a:gd name="adj2" fmla="val 5000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6" name="テキスト ボックス 435"/>
          <p:cNvSpPr txBox="1"/>
          <p:nvPr/>
        </p:nvSpPr>
        <p:spPr>
          <a:xfrm>
            <a:off x="1793438" y="3769477"/>
            <a:ext cx="5570756" cy="400110"/>
          </a:xfrm>
          <a:prstGeom prst="rect">
            <a:avLst/>
          </a:prstGeom>
          <a:noFill/>
        </p:spPr>
        <p:txBody>
          <a:bodyPr wrap="none" rtlCol="0">
            <a:spAutoFit/>
          </a:bodyPr>
          <a:lstStyle/>
          <a:p>
            <a:pPr algn="ctr"/>
            <a:r>
              <a:rPr lang="ja-JP" altLang="en-US" sz="2000" dirty="0" smtClean="0">
                <a:solidFill>
                  <a:schemeClr val="bg1"/>
                </a:solidFill>
                <a:latin typeface="Meiryo" charset="-128"/>
                <a:ea typeface="Meiryo" charset="-128"/>
                <a:cs typeface="Meiryo" charset="-128"/>
              </a:rPr>
              <a:t>運用管理者が個別にシステム資源を構成・調達</a:t>
            </a:r>
            <a:endParaRPr kumimoji="1" lang="ja-JP" altLang="en-US" sz="2000" dirty="0">
              <a:solidFill>
                <a:schemeClr val="bg1"/>
              </a:solidFill>
              <a:latin typeface="Meiryo" charset="-128"/>
              <a:ea typeface="Meiryo" charset="-128"/>
              <a:cs typeface="Meiryo" charset="-128"/>
            </a:endParaRPr>
          </a:p>
        </p:txBody>
      </p:sp>
      <p:grpSp>
        <p:nvGrpSpPr>
          <p:cNvPr id="430" name="図形グループ 429"/>
          <p:cNvGrpSpPr/>
          <p:nvPr/>
        </p:nvGrpSpPr>
        <p:grpSpPr>
          <a:xfrm>
            <a:off x="928028" y="3309893"/>
            <a:ext cx="370254" cy="367267"/>
            <a:chOff x="2667295" y="1059799"/>
            <a:chExt cx="681672" cy="722281"/>
          </a:xfrm>
        </p:grpSpPr>
        <p:sp>
          <p:nvSpPr>
            <p:cNvPr id="431" name="角丸四角形 430"/>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32" name="図 431"/>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33" name="図形グループ 432"/>
          <p:cNvGrpSpPr/>
          <p:nvPr/>
        </p:nvGrpSpPr>
        <p:grpSpPr>
          <a:xfrm>
            <a:off x="1039329" y="3401664"/>
            <a:ext cx="150692" cy="345179"/>
            <a:chOff x="1946324" y="4125162"/>
            <a:chExt cx="969964" cy="2007872"/>
          </a:xfrm>
        </p:grpSpPr>
        <p:sp>
          <p:nvSpPr>
            <p:cNvPr id="434" name="円/楕円 43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7" name="フローチャート: 論理積ゲート 43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7" name="図形グループ 446"/>
          <p:cNvGrpSpPr/>
          <p:nvPr/>
        </p:nvGrpSpPr>
        <p:grpSpPr>
          <a:xfrm>
            <a:off x="2904018" y="3309893"/>
            <a:ext cx="370254" cy="367267"/>
            <a:chOff x="2667295" y="1059799"/>
            <a:chExt cx="681672" cy="722281"/>
          </a:xfrm>
        </p:grpSpPr>
        <p:sp>
          <p:nvSpPr>
            <p:cNvPr id="448" name="角丸四角形 447"/>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52" name="図 451"/>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53" name="図形グループ 452"/>
          <p:cNvGrpSpPr/>
          <p:nvPr/>
        </p:nvGrpSpPr>
        <p:grpSpPr>
          <a:xfrm>
            <a:off x="3015319" y="3401664"/>
            <a:ext cx="150692" cy="345179"/>
            <a:chOff x="1946324" y="4125162"/>
            <a:chExt cx="969964" cy="2007872"/>
          </a:xfrm>
        </p:grpSpPr>
        <p:sp>
          <p:nvSpPr>
            <p:cNvPr id="454" name="円/楕円 45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5" name="フローチャート: 論理積ゲート 45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56" name="図形グループ 455"/>
          <p:cNvGrpSpPr/>
          <p:nvPr/>
        </p:nvGrpSpPr>
        <p:grpSpPr>
          <a:xfrm>
            <a:off x="4965967" y="3304167"/>
            <a:ext cx="370254" cy="367267"/>
            <a:chOff x="2667295" y="1059799"/>
            <a:chExt cx="681672" cy="722281"/>
          </a:xfrm>
        </p:grpSpPr>
        <p:sp>
          <p:nvSpPr>
            <p:cNvPr id="457" name="角丸四角形 456"/>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58" name="図 457"/>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59" name="図形グループ 458"/>
          <p:cNvGrpSpPr/>
          <p:nvPr/>
        </p:nvGrpSpPr>
        <p:grpSpPr>
          <a:xfrm>
            <a:off x="5077268" y="3395938"/>
            <a:ext cx="150692" cy="345179"/>
            <a:chOff x="1946324" y="4125162"/>
            <a:chExt cx="969964" cy="2007872"/>
          </a:xfrm>
        </p:grpSpPr>
        <p:sp>
          <p:nvSpPr>
            <p:cNvPr id="460" name="円/楕円 45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1" name="フローチャート: 論理積ゲート 46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2" name="図形グループ 461"/>
          <p:cNvGrpSpPr/>
          <p:nvPr/>
        </p:nvGrpSpPr>
        <p:grpSpPr>
          <a:xfrm>
            <a:off x="6941957" y="3304167"/>
            <a:ext cx="370254" cy="367267"/>
            <a:chOff x="2667295" y="1059799"/>
            <a:chExt cx="681672" cy="722281"/>
          </a:xfrm>
        </p:grpSpPr>
        <p:sp>
          <p:nvSpPr>
            <p:cNvPr id="463" name="角丸四角形 462"/>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36" name="図 535"/>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37" name="図形グループ 536"/>
          <p:cNvGrpSpPr/>
          <p:nvPr/>
        </p:nvGrpSpPr>
        <p:grpSpPr>
          <a:xfrm>
            <a:off x="7053258" y="3395938"/>
            <a:ext cx="150692" cy="345179"/>
            <a:chOff x="1946324" y="4125162"/>
            <a:chExt cx="969964" cy="2007872"/>
          </a:xfrm>
        </p:grpSpPr>
        <p:sp>
          <p:nvSpPr>
            <p:cNvPr id="538" name="円/楕円 53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9" name="フローチャート: 論理積ゲート 53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763" name="角丸四角形 762"/>
          <p:cNvSpPr/>
          <p:nvPr/>
        </p:nvSpPr>
        <p:spPr>
          <a:xfrm>
            <a:off x="1097643" y="5076927"/>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4" name="正方形/長方形 763"/>
          <p:cNvSpPr/>
          <p:nvPr/>
        </p:nvSpPr>
        <p:spPr>
          <a:xfrm>
            <a:off x="1792971" y="5172951"/>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65" name="正方形/長方形 764"/>
          <p:cNvSpPr/>
          <p:nvPr/>
        </p:nvSpPr>
        <p:spPr>
          <a:xfrm>
            <a:off x="1545589" y="5287251"/>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766" name="図形グループ 765"/>
          <p:cNvGrpSpPr/>
          <p:nvPr/>
        </p:nvGrpSpPr>
        <p:grpSpPr>
          <a:xfrm>
            <a:off x="1097643" y="5722707"/>
            <a:ext cx="317500" cy="157483"/>
            <a:chOff x="6769100" y="1390650"/>
            <a:chExt cx="317500" cy="157483"/>
          </a:xfrm>
        </p:grpSpPr>
        <p:sp>
          <p:nvSpPr>
            <p:cNvPr id="767" name="正方形/長方形 76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8" name="円/楕円 76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69" name="直線コネクタ 76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70" name="図形グループ 769"/>
          <p:cNvGrpSpPr/>
          <p:nvPr/>
        </p:nvGrpSpPr>
        <p:grpSpPr>
          <a:xfrm>
            <a:off x="1097643" y="5916169"/>
            <a:ext cx="317500" cy="157483"/>
            <a:chOff x="6769100" y="1390650"/>
            <a:chExt cx="317500" cy="157483"/>
          </a:xfrm>
        </p:grpSpPr>
        <p:sp>
          <p:nvSpPr>
            <p:cNvPr id="771" name="正方形/長方形 77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2" name="円/楕円 77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73" name="直線コネクタ 77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74" name="図形グループ 773"/>
          <p:cNvGrpSpPr/>
          <p:nvPr/>
        </p:nvGrpSpPr>
        <p:grpSpPr>
          <a:xfrm>
            <a:off x="1467897" y="5725248"/>
            <a:ext cx="317500" cy="157483"/>
            <a:chOff x="6769100" y="1390650"/>
            <a:chExt cx="317500" cy="157483"/>
          </a:xfrm>
        </p:grpSpPr>
        <p:sp>
          <p:nvSpPr>
            <p:cNvPr id="775" name="正方形/長方形 77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6" name="円/楕円 77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77" name="直線コネクタ 77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78" name="図形グループ 777"/>
          <p:cNvGrpSpPr/>
          <p:nvPr/>
        </p:nvGrpSpPr>
        <p:grpSpPr>
          <a:xfrm>
            <a:off x="1467897" y="5918710"/>
            <a:ext cx="317500" cy="157483"/>
            <a:chOff x="6769100" y="1390650"/>
            <a:chExt cx="317500" cy="157483"/>
          </a:xfrm>
        </p:grpSpPr>
        <p:sp>
          <p:nvSpPr>
            <p:cNvPr id="779" name="正方形/長方形 77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0" name="円/楕円 77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81" name="直線コネクタ 78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82" name="フローチャート: 磁気ディスク 781"/>
          <p:cNvSpPr/>
          <p:nvPr/>
        </p:nvSpPr>
        <p:spPr>
          <a:xfrm>
            <a:off x="1899370" y="5743237"/>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83" name="角丸四角形 782"/>
          <p:cNvSpPr/>
          <p:nvPr/>
        </p:nvSpPr>
        <p:spPr>
          <a:xfrm>
            <a:off x="3088368" y="5076927"/>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4" name="正方形/長方形 783"/>
          <p:cNvSpPr/>
          <p:nvPr/>
        </p:nvSpPr>
        <p:spPr>
          <a:xfrm>
            <a:off x="3335406" y="5289540"/>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85" name="正方形/長方形 784"/>
          <p:cNvSpPr/>
          <p:nvPr/>
        </p:nvSpPr>
        <p:spPr>
          <a:xfrm>
            <a:off x="3689052" y="5287251"/>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86" name="正方形/長方形 785"/>
          <p:cNvSpPr/>
          <p:nvPr/>
        </p:nvSpPr>
        <p:spPr>
          <a:xfrm>
            <a:off x="3543275" y="5164895"/>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787" name="図形グループ 786"/>
          <p:cNvGrpSpPr/>
          <p:nvPr/>
        </p:nvGrpSpPr>
        <p:grpSpPr>
          <a:xfrm>
            <a:off x="3088368" y="5722707"/>
            <a:ext cx="317500" cy="157483"/>
            <a:chOff x="6769100" y="1390650"/>
            <a:chExt cx="317500" cy="157483"/>
          </a:xfrm>
        </p:grpSpPr>
        <p:sp>
          <p:nvSpPr>
            <p:cNvPr id="788" name="正方形/長方形 78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9" name="円/楕円 78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90" name="直線コネクタ 78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91" name="図形グループ 790"/>
          <p:cNvGrpSpPr/>
          <p:nvPr/>
        </p:nvGrpSpPr>
        <p:grpSpPr>
          <a:xfrm>
            <a:off x="3088368" y="5916169"/>
            <a:ext cx="317500" cy="157483"/>
            <a:chOff x="6769100" y="1390650"/>
            <a:chExt cx="317500" cy="157483"/>
          </a:xfrm>
        </p:grpSpPr>
        <p:sp>
          <p:nvSpPr>
            <p:cNvPr id="792" name="正方形/長方形 79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3" name="円/楕円 79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94" name="直線コネクタ 79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95" name="フローチャート: 磁気ディスク 794"/>
          <p:cNvSpPr/>
          <p:nvPr/>
        </p:nvSpPr>
        <p:spPr>
          <a:xfrm>
            <a:off x="3890095" y="5743237"/>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96" name="角丸四角形 795"/>
          <p:cNvSpPr/>
          <p:nvPr/>
        </p:nvSpPr>
        <p:spPr>
          <a:xfrm>
            <a:off x="5107668" y="5070531"/>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7" name="正方形/長方形 796"/>
          <p:cNvSpPr/>
          <p:nvPr/>
        </p:nvSpPr>
        <p:spPr>
          <a:xfrm>
            <a:off x="5374640" y="5195657"/>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98" name="正方形/長方形 797"/>
          <p:cNvSpPr/>
          <p:nvPr/>
        </p:nvSpPr>
        <p:spPr>
          <a:xfrm>
            <a:off x="5769935" y="5197900"/>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799" name="図形グループ 798"/>
          <p:cNvGrpSpPr/>
          <p:nvPr/>
        </p:nvGrpSpPr>
        <p:grpSpPr>
          <a:xfrm>
            <a:off x="5107668" y="5716311"/>
            <a:ext cx="317500" cy="157483"/>
            <a:chOff x="6769100" y="1390650"/>
            <a:chExt cx="317500" cy="157483"/>
          </a:xfrm>
        </p:grpSpPr>
        <p:sp>
          <p:nvSpPr>
            <p:cNvPr id="800" name="正方形/長方形 79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1" name="円/楕円 80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02" name="直線コネクタ 80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03" name="図形グループ 802"/>
          <p:cNvGrpSpPr/>
          <p:nvPr/>
        </p:nvGrpSpPr>
        <p:grpSpPr>
          <a:xfrm>
            <a:off x="5107668" y="5909773"/>
            <a:ext cx="317500" cy="157483"/>
            <a:chOff x="6769100" y="1390650"/>
            <a:chExt cx="317500" cy="157483"/>
          </a:xfrm>
        </p:grpSpPr>
        <p:sp>
          <p:nvSpPr>
            <p:cNvPr id="804" name="正方形/長方形 80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5" name="円/楕円 80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06" name="直線コネクタ 80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807" name="フローチャート: 磁気ディスク 806"/>
          <p:cNvSpPr/>
          <p:nvPr/>
        </p:nvSpPr>
        <p:spPr>
          <a:xfrm>
            <a:off x="5909395" y="5736841"/>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08" name="角丸四角形 807"/>
          <p:cNvSpPr/>
          <p:nvPr/>
        </p:nvSpPr>
        <p:spPr>
          <a:xfrm>
            <a:off x="7142866" y="5076927"/>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9" name="正方形/長方形 808"/>
          <p:cNvSpPr/>
          <p:nvPr/>
        </p:nvSpPr>
        <p:spPr>
          <a:xfrm>
            <a:off x="7425528" y="526425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810" name="図形グループ 809"/>
          <p:cNvGrpSpPr/>
          <p:nvPr/>
        </p:nvGrpSpPr>
        <p:grpSpPr>
          <a:xfrm>
            <a:off x="7142866" y="5722707"/>
            <a:ext cx="317500" cy="157483"/>
            <a:chOff x="6769100" y="1390650"/>
            <a:chExt cx="317500" cy="157483"/>
          </a:xfrm>
        </p:grpSpPr>
        <p:sp>
          <p:nvSpPr>
            <p:cNvPr id="811" name="正方形/長方形 81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12" name="円/楕円 81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13" name="直線コネクタ 81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14" name="図形グループ 813"/>
          <p:cNvGrpSpPr/>
          <p:nvPr/>
        </p:nvGrpSpPr>
        <p:grpSpPr>
          <a:xfrm>
            <a:off x="7142866" y="5916169"/>
            <a:ext cx="317500" cy="157483"/>
            <a:chOff x="6769100" y="1390650"/>
            <a:chExt cx="317500" cy="157483"/>
          </a:xfrm>
        </p:grpSpPr>
        <p:sp>
          <p:nvSpPr>
            <p:cNvPr id="815" name="正方形/長方形 8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16" name="円/楕円 8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17" name="直線コネクタ 81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18" name="図形グループ 817"/>
          <p:cNvGrpSpPr/>
          <p:nvPr/>
        </p:nvGrpSpPr>
        <p:grpSpPr>
          <a:xfrm>
            <a:off x="7513120" y="5725248"/>
            <a:ext cx="317500" cy="157483"/>
            <a:chOff x="6769100" y="1390650"/>
            <a:chExt cx="317500" cy="157483"/>
          </a:xfrm>
        </p:grpSpPr>
        <p:sp>
          <p:nvSpPr>
            <p:cNvPr id="819" name="正方形/長方形 8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0" name="円/楕円 8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21" name="直線コネクタ 82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822" name="フローチャート: 磁気ディスク 821"/>
          <p:cNvSpPr/>
          <p:nvPr/>
        </p:nvSpPr>
        <p:spPr>
          <a:xfrm>
            <a:off x="7944593" y="5743237"/>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23" name="正方形/長方形 822"/>
          <p:cNvSpPr/>
          <p:nvPr/>
        </p:nvSpPr>
        <p:spPr>
          <a:xfrm>
            <a:off x="7869950" y="5279195"/>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24" name="正方形/長方形 823"/>
          <p:cNvSpPr/>
          <p:nvPr/>
        </p:nvSpPr>
        <p:spPr>
          <a:xfrm>
            <a:off x="1329417" y="514995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25" name="正方形/長方形 824"/>
          <p:cNvSpPr/>
          <p:nvPr/>
        </p:nvSpPr>
        <p:spPr>
          <a:xfrm>
            <a:off x="7374640" y="514995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26" name="正方形/長方形 825"/>
          <p:cNvSpPr/>
          <p:nvPr/>
        </p:nvSpPr>
        <p:spPr>
          <a:xfrm>
            <a:off x="7776252" y="514995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27" name="フローチャート: 磁気ディスク 826"/>
          <p:cNvSpPr/>
          <p:nvPr/>
        </p:nvSpPr>
        <p:spPr>
          <a:xfrm>
            <a:off x="3481184" y="5736841"/>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499660"/>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 name="正方形/長方形 539"/>
          <p:cNvSpPr/>
          <p:nvPr/>
        </p:nvSpPr>
        <p:spPr>
          <a:xfrm>
            <a:off x="652439" y="4369940"/>
            <a:ext cx="7862911" cy="2192779"/>
          </a:xfrm>
          <a:prstGeom prst="rect">
            <a:avLst/>
          </a:prstGeom>
          <a:solidFill>
            <a:srgbClr val="00206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1" name="角丸四角形 540"/>
          <p:cNvSpPr/>
          <p:nvPr/>
        </p:nvSpPr>
        <p:spPr>
          <a:xfrm>
            <a:off x="4645352" y="5208382"/>
            <a:ext cx="3481169" cy="1022458"/>
          </a:xfrm>
          <a:prstGeom prst="roundRect">
            <a:avLst>
              <a:gd name="adj" fmla="val 0"/>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2" name="角丸四角形 541"/>
          <p:cNvSpPr/>
          <p:nvPr/>
        </p:nvSpPr>
        <p:spPr>
          <a:xfrm>
            <a:off x="1023144" y="5208382"/>
            <a:ext cx="3481169" cy="1022458"/>
          </a:xfrm>
          <a:prstGeom prst="roundRect">
            <a:avLst>
              <a:gd name="adj" fmla="val 0"/>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3" name="角丸四角形 542"/>
          <p:cNvSpPr/>
          <p:nvPr/>
        </p:nvSpPr>
        <p:spPr>
          <a:xfrm>
            <a:off x="1023144" y="4805404"/>
            <a:ext cx="7109705" cy="353274"/>
          </a:xfrm>
          <a:prstGeom prst="roundRect">
            <a:avLst>
              <a:gd name="adj" fmla="val 0"/>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009051"/>
              </a:solidFill>
              <a:latin typeface="ＭＳ Ｐゴシック"/>
              <a:ea typeface="ＭＳ Ｐゴシック"/>
              <a:cs typeface="ＭＳ Ｐゴシック"/>
            </a:endParaRPr>
          </a:p>
        </p:txBody>
      </p:sp>
      <p:sp>
        <p:nvSpPr>
          <p:cNvPr id="544" name="フローチャート: 磁気ディスク 543"/>
          <p:cNvSpPr/>
          <p:nvPr/>
        </p:nvSpPr>
        <p:spPr>
          <a:xfrm>
            <a:off x="4905134" y="573079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545" name="図形グループ 544"/>
          <p:cNvGrpSpPr/>
          <p:nvPr/>
        </p:nvGrpSpPr>
        <p:grpSpPr>
          <a:xfrm>
            <a:off x="1281263" y="5266032"/>
            <a:ext cx="317500" cy="157483"/>
            <a:chOff x="6769100" y="1390650"/>
            <a:chExt cx="317500" cy="157483"/>
          </a:xfrm>
        </p:grpSpPr>
        <p:sp>
          <p:nvSpPr>
            <p:cNvPr id="546" name="正方形/長方形 54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7" name="円/楕円 54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48" name="直線コネクタ 547"/>
            <p:cNvCxnSpPr>
              <a:stCxn id="639" idx="6"/>
              <a:endCxn id="63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49" name="図形グループ 548"/>
          <p:cNvGrpSpPr/>
          <p:nvPr/>
        </p:nvGrpSpPr>
        <p:grpSpPr>
          <a:xfrm>
            <a:off x="1281263" y="5459494"/>
            <a:ext cx="317500" cy="157483"/>
            <a:chOff x="6769100" y="1390650"/>
            <a:chExt cx="317500" cy="157483"/>
          </a:xfrm>
        </p:grpSpPr>
        <p:sp>
          <p:nvSpPr>
            <p:cNvPr id="550" name="正方形/長方形 54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1" name="円/楕円 55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52" name="直線コネクタ 551"/>
            <p:cNvCxnSpPr>
              <a:stCxn id="643" idx="6"/>
              <a:endCxn id="64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53" name="図形グループ 552"/>
          <p:cNvGrpSpPr/>
          <p:nvPr/>
        </p:nvGrpSpPr>
        <p:grpSpPr>
          <a:xfrm>
            <a:off x="1281263" y="5641087"/>
            <a:ext cx="317500" cy="157483"/>
            <a:chOff x="6769100" y="1390650"/>
            <a:chExt cx="317500" cy="157483"/>
          </a:xfrm>
        </p:grpSpPr>
        <p:sp>
          <p:nvSpPr>
            <p:cNvPr id="554" name="正方形/長方形 55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5" name="円/楕円 55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56" name="直線コネクタ 555"/>
            <p:cNvCxnSpPr>
              <a:stCxn id="647" idx="6"/>
              <a:endCxn id="64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57" name="図形グループ 556"/>
          <p:cNvGrpSpPr/>
          <p:nvPr/>
        </p:nvGrpSpPr>
        <p:grpSpPr>
          <a:xfrm>
            <a:off x="1281263" y="5816775"/>
            <a:ext cx="317500" cy="157483"/>
            <a:chOff x="6769100" y="1390650"/>
            <a:chExt cx="317500" cy="157483"/>
          </a:xfrm>
        </p:grpSpPr>
        <p:sp>
          <p:nvSpPr>
            <p:cNvPr id="558" name="正方形/長方形 55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9" name="円/楕円 55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60" name="直線コネクタ 559"/>
            <p:cNvCxnSpPr>
              <a:stCxn id="655" idx="6"/>
              <a:endCxn id="65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61" name="図形グループ 560"/>
          <p:cNvGrpSpPr/>
          <p:nvPr/>
        </p:nvGrpSpPr>
        <p:grpSpPr>
          <a:xfrm>
            <a:off x="1655913" y="5268573"/>
            <a:ext cx="317500" cy="157483"/>
            <a:chOff x="6769100" y="1390650"/>
            <a:chExt cx="317500" cy="157483"/>
          </a:xfrm>
        </p:grpSpPr>
        <p:sp>
          <p:nvSpPr>
            <p:cNvPr id="562" name="正方形/長方形 56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3" name="円/楕円 56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64" name="直線コネクタ 563"/>
            <p:cNvCxnSpPr>
              <a:stCxn id="659" idx="6"/>
              <a:endCxn id="65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65" name="図形グループ 564"/>
          <p:cNvGrpSpPr/>
          <p:nvPr/>
        </p:nvGrpSpPr>
        <p:grpSpPr>
          <a:xfrm>
            <a:off x="1655913" y="5462035"/>
            <a:ext cx="317500" cy="157483"/>
            <a:chOff x="6769100" y="1390650"/>
            <a:chExt cx="317500" cy="157483"/>
          </a:xfrm>
        </p:grpSpPr>
        <p:sp>
          <p:nvSpPr>
            <p:cNvPr id="566" name="正方形/長方形 56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7" name="円/楕円 56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68" name="直線コネクタ 567"/>
            <p:cNvCxnSpPr>
              <a:stCxn id="663" idx="6"/>
              <a:endCxn id="66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69" name="図形グループ 568"/>
          <p:cNvGrpSpPr/>
          <p:nvPr/>
        </p:nvGrpSpPr>
        <p:grpSpPr>
          <a:xfrm>
            <a:off x="1655913" y="5643628"/>
            <a:ext cx="317500" cy="157483"/>
            <a:chOff x="6769100" y="1390650"/>
            <a:chExt cx="317500" cy="157483"/>
          </a:xfrm>
        </p:grpSpPr>
        <p:sp>
          <p:nvSpPr>
            <p:cNvPr id="570" name="正方形/長方形 56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1" name="円/楕円 57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72" name="直線コネクタ 571"/>
            <p:cNvCxnSpPr>
              <a:stCxn id="667" idx="6"/>
              <a:endCxn id="66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73" name="図形グループ 572"/>
          <p:cNvGrpSpPr/>
          <p:nvPr/>
        </p:nvGrpSpPr>
        <p:grpSpPr>
          <a:xfrm>
            <a:off x="1655913" y="5819316"/>
            <a:ext cx="317500" cy="157483"/>
            <a:chOff x="6769100" y="1390650"/>
            <a:chExt cx="317500" cy="157483"/>
          </a:xfrm>
        </p:grpSpPr>
        <p:sp>
          <p:nvSpPr>
            <p:cNvPr id="574" name="正方形/長方形 57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5" name="円/楕円 57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76" name="直線コネクタ 575"/>
            <p:cNvCxnSpPr>
              <a:stCxn id="675" idx="6"/>
              <a:endCxn id="67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77" name="図形グループ 576"/>
          <p:cNvGrpSpPr/>
          <p:nvPr/>
        </p:nvGrpSpPr>
        <p:grpSpPr>
          <a:xfrm>
            <a:off x="2009559" y="5266032"/>
            <a:ext cx="317500" cy="157483"/>
            <a:chOff x="6769100" y="1390650"/>
            <a:chExt cx="317500" cy="157483"/>
          </a:xfrm>
        </p:grpSpPr>
        <p:sp>
          <p:nvSpPr>
            <p:cNvPr id="578" name="正方形/長方形 57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9" name="円/楕円 57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80" name="直線コネクタ 579"/>
            <p:cNvCxnSpPr>
              <a:stCxn id="679" idx="6"/>
              <a:endCxn id="67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81" name="図形グループ 580"/>
          <p:cNvGrpSpPr/>
          <p:nvPr/>
        </p:nvGrpSpPr>
        <p:grpSpPr>
          <a:xfrm>
            <a:off x="2009559" y="5459494"/>
            <a:ext cx="317500" cy="157483"/>
            <a:chOff x="6769100" y="1390650"/>
            <a:chExt cx="317500" cy="157483"/>
          </a:xfrm>
        </p:grpSpPr>
        <p:sp>
          <p:nvSpPr>
            <p:cNvPr id="582" name="正方形/長方形 58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3" name="円/楕円 58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84" name="直線コネクタ 583"/>
            <p:cNvCxnSpPr>
              <a:stCxn id="683" idx="6"/>
              <a:endCxn id="68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85" name="図形グループ 584"/>
          <p:cNvGrpSpPr/>
          <p:nvPr/>
        </p:nvGrpSpPr>
        <p:grpSpPr>
          <a:xfrm>
            <a:off x="2009559" y="5641087"/>
            <a:ext cx="317500" cy="157483"/>
            <a:chOff x="6769100" y="1390650"/>
            <a:chExt cx="317500" cy="157483"/>
          </a:xfrm>
        </p:grpSpPr>
        <p:sp>
          <p:nvSpPr>
            <p:cNvPr id="586" name="正方形/長方形 58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7" name="円/楕円 58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88" name="直線コネクタ 587"/>
            <p:cNvCxnSpPr>
              <a:stCxn id="687" idx="6"/>
              <a:endCxn id="68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89" name="図形グループ 588"/>
          <p:cNvGrpSpPr/>
          <p:nvPr/>
        </p:nvGrpSpPr>
        <p:grpSpPr>
          <a:xfrm>
            <a:off x="2009559" y="5816775"/>
            <a:ext cx="317500" cy="157483"/>
            <a:chOff x="6769100" y="1390650"/>
            <a:chExt cx="317500" cy="157483"/>
          </a:xfrm>
        </p:grpSpPr>
        <p:sp>
          <p:nvSpPr>
            <p:cNvPr id="590" name="正方形/長方形 58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1" name="円/楕円 59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92" name="直線コネクタ 591"/>
            <p:cNvCxnSpPr>
              <a:stCxn id="695" idx="6"/>
              <a:endCxn id="69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93" name="図形グループ 592"/>
          <p:cNvGrpSpPr/>
          <p:nvPr/>
        </p:nvGrpSpPr>
        <p:grpSpPr>
          <a:xfrm>
            <a:off x="2384209" y="5268573"/>
            <a:ext cx="317500" cy="157483"/>
            <a:chOff x="6769100" y="1390650"/>
            <a:chExt cx="317500" cy="157483"/>
          </a:xfrm>
        </p:grpSpPr>
        <p:sp>
          <p:nvSpPr>
            <p:cNvPr id="594" name="正方形/長方形 59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5" name="円/楕円 59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96" name="直線コネクタ 595"/>
            <p:cNvCxnSpPr>
              <a:stCxn id="699" idx="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97" name="図形グループ 596"/>
          <p:cNvGrpSpPr/>
          <p:nvPr/>
        </p:nvGrpSpPr>
        <p:grpSpPr>
          <a:xfrm>
            <a:off x="2384209" y="5462035"/>
            <a:ext cx="317500" cy="157483"/>
            <a:chOff x="6769100" y="1390650"/>
            <a:chExt cx="317500" cy="157483"/>
          </a:xfrm>
        </p:grpSpPr>
        <p:sp>
          <p:nvSpPr>
            <p:cNvPr id="598" name="正方形/長方形 59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9" name="円/楕円 59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00" name="直線コネクタ 59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01" name="図形グループ 600"/>
          <p:cNvGrpSpPr/>
          <p:nvPr/>
        </p:nvGrpSpPr>
        <p:grpSpPr>
          <a:xfrm>
            <a:off x="2384209" y="5643628"/>
            <a:ext cx="317500" cy="157483"/>
            <a:chOff x="6769100" y="1390650"/>
            <a:chExt cx="317500" cy="157483"/>
          </a:xfrm>
        </p:grpSpPr>
        <p:sp>
          <p:nvSpPr>
            <p:cNvPr id="602" name="正方形/長方形 60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3" name="円/楕円 60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04" name="直線コネクタ 60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05" name="図形グループ 604"/>
          <p:cNvGrpSpPr/>
          <p:nvPr/>
        </p:nvGrpSpPr>
        <p:grpSpPr>
          <a:xfrm>
            <a:off x="2384209" y="5819316"/>
            <a:ext cx="317500" cy="157483"/>
            <a:chOff x="6769100" y="1390650"/>
            <a:chExt cx="317500" cy="157483"/>
          </a:xfrm>
        </p:grpSpPr>
        <p:sp>
          <p:nvSpPr>
            <p:cNvPr id="606" name="正方形/長方形 60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7" name="円/楕円 60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08" name="直線コネクタ 60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09" name="図形グループ 608"/>
          <p:cNvGrpSpPr/>
          <p:nvPr/>
        </p:nvGrpSpPr>
        <p:grpSpPr>
          <a:xfrm>
            <a:off x="2749615" y="5268573"/>
            <a:ext cx="317500" cy="157483"/>
            <a:chOff x="6769100" y="1390650"/>
            <a:chExt cx="317500" cy="157483"/>
          </a:xfrm>
        </p:grpSpPr>
        <p:sp>
          <p:nvSpPr>
            <p:cNvPr id="610" name="正方形/長方形 60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1" name="円/楕円 61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12" name="直線コネクタ 61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13" name="図形グループ 612"/>
          <p:cNvGrpSpPr/>
          <p:nvPr/>
        </p:nvGrpSpPr>
        <p:grpSpPr>
          <a:xfrm>
            <a:off x="2749615" y="5462035"/>
            <a:ext cx="317500" cy="157483"/>
            <a:chOff x="6769100" y="1390650"/>
            <a:chExt cx="317500" cy="157483"/>
          </a:xfrm>
        </p:grpSpPr>
        <p:sp>
          <p:nvSpPr>
            <p:cNvPr id="614" name="正方形/長方形 61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5" name="円/楕円 61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16" name="直線コネクタ 61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17" name="図形グループ 616"/>
          <p:cNvGrpSpPr/>
          <p:nvPr/>
        </p:nvGrpSpPr>
        <p:grpSpPr>
          <a:xfrm>
            <a:off x="2749615" y="5643628"/>
            <a:ext cx="317500" cy="157483"/>
            <a:chOff x="6769100" y="1390650"/>
            <a:chExt cx="317500" cy="157483"/>
          </a:xfrm>
        </p:grpSpPr>
        <p:sp>
          <p:nvSpPr>
            <p:cNvPr id="618" name="正方形/長方形 61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9" name="円/楕円 61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20" name="直線コネクタ 61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21" name="図形グループ 620"/>
          <p:cNvGrpSpPr/>
          <p:nvPr/>
        </p:nvGrpSpPr>
        <p:grpSpPr>
          <a:xfrm>
            <a:off x="2749615" y="5819316"/>
            <a:ext cx="317500" cy="157483"/>
            <a:chOff x="6769100" y="1390650"/>
            <a:chExt cx="317500" cy="157483"/>
          </a:xfrm>
        </p:grpSpPr>
        <p:sp>
          <p:nvSpPr>
            <p:cNvPr id="622" name="正方形/長方形 62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3" name="円/楕円 62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24" name="直線コネクタ 62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25" name="図形グループ 624"/>
          <p:cNvGrpSpPr/>
          <p:nvPr/>
        </p:nvGrpSpPr>
        <p:grpSpPr>
          <a:xfrm>
            <a:off x="3119869" y="5271114"/>
            <a:ext cx="317500" cy="157483"/>
            <a:chOff x="6769100" y="1390650"/>
            <a:chExt cx="317500" cy="157483"/>
          </a:xfrm>
        </p:grpSpPr>
        <p:sp>
          <p:nvSpPr>
            <p:cNvPr id="626" name="正方形/長方形 62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7" name="円/楕円 62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28" name="直線コネクタ 62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29" name="図形グループ 628"/>
          <p:cNvGrpSpPr/>
          <p:nvPr/>
        </p:nvGrpSpPr>
        <p:grpSpPr>
          <a:xfrm>
            <a:off x="3119869" y="5464576"/>
            <a:ext cx="317500" cy="157483"/>
            <a:chOff x="6769100" y="1390650"/>
            <a:chExt cx="317500" cy="157483"/>
          </a:xfrm>
        </p:grpSpPr>
        <p:sp>
          <p:nvSpPr>
            <p:cNvPr id="630" name="正方形/長方形 62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1" name="円/楕円 63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32" name="直線コネクタ 63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33" name="図形グループ 632"/>
          <p:cNvGrpSpPr/>
          <p:nvPr/>
        </p:nvGrpSpPr>
        <p:grpSpPr>
          <a:xfrm>
            <a:off x="3119869" y="5646169"/>
            <a:ext cx="317500" cy="157483"/>
            <a:chOff x="6769100" y="1390650"/>
            <a:chExt cx="317500" cy="157483"/>
          </a:xfrm>
        </p:grpSpPr>
        <p:sp>
          <p:nvSpPr>
            <p:cNvPr id="634" name="正方形/長方形 63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5" name="円/楕円 63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36" name="直線コネクタ 63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37" name="図形グループ 636"/>
          <p:cNvGrpSpPr/>
          <p:nvPr/>
        </p:nvGrpSpPr>
        <p:grpSpPr>
          <a:xfrm>
            <a:off x="3119869" y="5821857"/>
            <a:ext cx="317500" cy="157483"/>
            <a:chOff x="6769100" y="1390650"/>
            <a:chExt cx="317500" cy="157483"/>
          </a:xfrm>
        </p:grpSpPr>
        <p:sp>
          <p:nvSpPr>
            <p:cNvPr id="638" name="正方形/長方形 63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9" name="円/楕円 63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40" name="直線コネクタ 63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41" name="図形グループ 640"/>
          <p:cNvGrpSpPr/>
          <p:nvPr/>
        </p:nvGrpSpPr>
        <p:grpSpPr>
          <a:xfrm>
            <a:off x="3494519" y="5273655"/>
            <a:ext cx="317500" cy="157483"/>
            <a:chOff x="6769100" y="1390650"/>
            <a:chExt cx="317500" cy="157483"/>
          </a:xfrm>
        </p:grpSpPr>
        <p:sp>
          <p:nvSpPr>
            <p:cNvPr id="642" name="正方形/長方形 64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3" name="円/楕円 64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44" name="直線コネクタ 64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45" name="図形グループ 644"/>
          <p:cNvGrpSpPr/>
          <p:nvPr/>
        </p:nvGrpSpPr>
        <p:grpSpPr>
          <a:xfrm>
            <a:off x="3494519" y="5467117"/>
            <a:ext cx="317500" cy="157483"/>
            <a:chOff x="6769100" y="1390650"/>
            <a:chExt cx="317500" cy="157483"/>
          </a:xfrm>
        </p:grpSpPr>
        <p:sp>
          <p:nvSpPr>
            <p:cNvPr id="646" name="正方形/長方形 64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7" name="円/楕円 64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48" name="直線コネクタ 64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49" name="図形グループ 648"/>
          <p:cNvGrpSpPr/>
          <p:nvPr/>
        </p:nvGrpSpPr>
        <p:grpSpPr>
          <a:xfrm>
            <a:off x="3494519" y="5648710"/>
            <a:ext cx="317500" cy="157483"/>
            <a:chOff x="6769100" y="1390650"/>
            <a:chExt cx="317500" cy="157483"/>
          </a:xfrm>
        </p:grpSpPr>
        <p:sp>
          <p:nvSpPr>
            <p:cNvPr id="650" name="正方形/長方形 64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1" name="円/楕円 65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52" name="直線コネクタ 65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53" name="図形グループ 652"/>
          <p:cNvGrpSpPr/>
          <p:nvPr/>
        </p:nvGrpSpPr>
        <p:grpSpPr>
          <a:xfrm>
            <a:off x="3494519" y="5824398"/>
            <a:ext cx="317500" cy="157483"/>
            <a:chOff x="6769100" y="1390650"/>
            <a:chExt cx="317500" cy="157483"/>
          </a:xfrm>
        </p:grpSpPr>
        <p:sp>
          <p:nvSpPr>
            <p:cNvPr id="654" name="正方形/長方形 65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5" name="円/楕円 65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56" name="直線コネクタ 65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57" name="図形グループ 656"/>
          <p:cNvGrpSpPr/>
          <p:nvPr/>
        </p:nvGrpSpPr>
        <p:grpSpPr>
          <a:xfrm>
            <a:off x="3848165" y="5271114"/>
            <a:ext cx="317500" cy="157483"/>
            <a:chOff x="6769100" y="1390650"/>
            <a:chExt cx="317500" cy="157483"/>
          </a:xfrm>
        </p:grpSpPr>
        <p:sp>
          <p:nvSpPr>
            <p:cNvPr id="658" name="正方形/長方形 65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9" name="円/楕円 65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60" name="直線コネクタ 65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61" name="図形グループ 660"/>
          <p:cNvGrpSpPr/>
          <p:nvPr/>
        </p:nvGrpSpPr>
        <p:grpSpPr>
          <a:xfrm>
            <a:off x="3848165" y="5464576"/>
            <a:ext cx="317500" cy="157483"/>
            <a:chOff x="6769100" y="1390650"/>
            <a:chExt cx="317500" cy="157483"/>
          </a:xfrm>
        </p:grpSpPr>
        <p:sp>
          <p:nvSpPr>
            <p:cNvPr id="662" name="正方形/長方形 66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3" name="円/楕円 66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64" name="直線コネクタ 66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65" name="図形グループ 664"/>
          <p:cNvGrpSpPr/>
          <p:nvPr/>
        </p:nvGrpSpPr>
        <p:grpSpPr>
          <a:xfrm>
            <a:off x="3848165" y="5646169"/>
            <a:ext cx="317500" cy="157483"/>
            <a:chOff x="6769100" y="1390650"/>
            <a:chExt cx="317500" cy="157483"/>
          </a:xfrm>
        </p:grpSpPr>
        <p:sp>
          <p:nvSpPr>
            <p:cNvPr id="666" name="正方形/長方形 66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7" name="円/楕円 66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68" name="直線コネクタ 66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69" name="図形グループ 668"/>
          <p:cNvGrpSpPr/>
          <p:nvPr/>
        </p:nvGrpSpPr>
        <p:grpSpPr>
          <a:xfrm>
            <a:off x="3848165" y="5821857"/>
            <a:ext cx="317500" cy="157483"/>
            <a:chOff x="6769100" y="1390650"/>
            <a:chExt cx="317500" cy="157483"/>
          </a:xfrm>
        </p:grpSpPr>
        <p:sp>
          <p:nvSpPr>
            <p:cNvPr id="670" name="正方形/長方形 66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1" name="円/楕円 67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72" name="直線コネクタ 67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673" name="フローチャート: 磁気ディスク 672"/>
          <p:cNvSpPr/>
          <p:nvPr/>
        </p:nvSpPr>
        <p:spPr>
          <a:xfrm>
            <a:off x="4905134" y="550881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74" name="フローチャート: 磁気ディスク 673"/>
          <p:cNvSpPr/>
          <p:nvPr/>
        </p:nvSpPr>
        <p:spPr>
          <a:xfrm>
            <a:off x="4905134" y="528508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75" name="フローチャート: 磁気ディスク 674"/>
          <p:cNvSpPr/>
          <p:nvPr/>
        </p:nvSpPr>
        <p:spPr>
          <a:xfrm>
            <a:off x="5325993" y="573079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76" name="フローチャート: 磁気ディスク 675"/>
          <p:cNvSpPr/>
          <p:nvPr/>
        </p:nvSpPr>
        <p:spPr>
          <a:xfrm>
            <a:off x="5325993" y="550881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77" name="フローチャート: 磁気ディスク 676"/>
          <p:cNvSpPr/>
          <p:nvPr/>
        </p:nvSpPr>
        <p:spPr>
          <a:xfrm>
            <a:off x="5325993" y="528508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78" name="フローチャート: 磁気ディスク 677"/>
          <p:cNvSpPr/>
          <p:nvPr/>
        </p:nvSpPr>
        <p:spPr>
          <a:xfrm>
            <a:off x="5759806" y="573079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79" name="フローチャート: 磁気ディスク 678"/>
          <p:cNvSpPr/>
          <p:nvPr/>
        </p:nvSpPr>
        <p:spPr>
          <a:xfrm>
            <a:off x="5759806" y="550881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0" name="フローチャート: 磁気ディスク 679"/>
          <p:cNvSpPr/>
          <p:nvPr/>
        </p:nvSpPr>
        <p:spPr>
          <a:xfrm>
            <a:off x="5759806" y="528508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1" name="フローチャート: 磁気ディスク 680"/>
          <p:cNvSpPr/>
          <p:nvPr/>
        </p:nvSpPr>
        <p:spPr>
          <a:xfrm>
            <a:off x="6180665" y="573079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2" name="フローチャート: 磁気ディスク 681"/>
          <p:cNvSpPr/>
          <p:nvPr/>
        </p:nvSpPr>
        <p:spPr>
          <a:xfrm>
            <a:off x="6180665" y="550881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3" name="フローチャート: 磁気ディスク 682"/>
          <p:cNvSpPr/>
          <p:nvPr/>
        </p:nvSpPr>
        <p:spPr>
          <a:xfrm>
            <a:off x="6180665" y="528508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4" name="フローチャート: 磁気ディスク 683"/>
          <p:cNvSpPr/>
          <p:nvPr/>
        </p:nvSpPr>
        <p:spPr>
          <a:xfrm>
            <a:off x="6606934" y="572445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5" name="フローチャート: 磁気ディスク 684"/>
          <p:cNvSpPr/>
          <p:nvPr/>
        </p:nvSpPr>
        <p:spPr>
          <a:xfrm>
            <a:off x="6606934" y="5502473"/>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6" name="フローチャート: 磁気ディスク 685"/>
          <p:cNvSpPr/>
          <p:nvPr/>
        </p:nvSpPr>
        <p:spPr>
          <a:xfrm>
            <a:off x="6606934" y="5278738"/>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7" name="フローチャート: 磁気ディスク 686"/>
          <p:cNvSpPr/>
          <p:nvPr/>
        </p:nvSpPr>
        <p:spPr>
          <a:xfrm>
            <a:off x="7027793" y="572445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8" name="フローチャート: 磁気ディスク 687"/>
          <p:cNvSpPr/>
          <p:nvPr/>
        </p:nvSpPr>
        <p:spPr>
          <a:xfrm>
            <a:off x="7027793" y="5502473"/>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9" name="フローチャート: 磁気ディスク 688"/>
          <p:cNvSpPr/>
          <p:nvPr/>
        </p:nvSpPr>
        <p:spPr>
          <a:xfrm>
            <a:off x="7027793" y="5278738"/>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0" name="フローチャート: 磁気ディスク 689"/>
          <p:cNvSpPr/>
          <p:nvPr/>
        </p:nvSpPr>
        <p:spPr>
          <a:xfrm>
            <a:off x="7461606" y="572445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1" name="フローチャート: 磁気ディスク 690"/>
          <p:cNvSpPr/>
          <p:nvPr/>
        </p:nvSpPr>
        <p:spPr>
          <a:xfrm>
            <a:off x="7461606" y="5502473"/>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2" name="フローチャート: 磁気ディスク 691"/>
          <p:cNvSpPr/>
          <p:nvPr/>
        </p:nvSpPr>
        <p:spPr>
          <a:xfrm>
            <a:off x="7461606" y="5278738"/>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3" name="正方形/長方形 692"/>
          <p:cNvSpPr/>
          <p:nvPr/>
        </p:nvSpPr>
        <p:spPr>
          <a:xfrm>
            <a:off x="5008222" y="4874552"/>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DMZ</a:t>
            </a:r>
            <a:endParaRPr kumimoji="1" lang="ja-JP" altLang="en-US" sz="800" dirty="0">
              <a:solidFill>
                <a:srgbClr val="FFFFFF"/>
              </a:solidFill>
              <a:latin typeface="ＭＳ Ｐゴシック"/>
              <a:ea typeface="ＭＳ Ｐゴシック"/>
              <a:cs typeface="ＭＳ Ｐゴシック"/>
            </a:endParaRPr>
          </a:p>
        </p:txBody>
      </p:sp>
      <p:sp>
        <p:nvSpPr>
          <p:cNvPr id="694" name="正方形/長方形 693"/>
          <p:cNvSpPr/>
          <p:nvPr/>
        </p:nvSpPr>
        <p:spPr>
          <a:xfrm>
            <a:off x="5863793" y="4874552"/>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FW</a:t>
            </a:r>
            <a:endParaRPr kumimoji="1" lang="ja-JP" altLang="en-US" sz="800" dirty="0">
              <a:solidFill>
                <a:srgbClr val="FFFFFF"/>
              </a:solidFill>
              <a:latin typeface="ＭＳ Ｐゴシック"/>
              <a:ea typeface="ＭＳ Ｐゴシック"/>
              <a:cs typeface="ＭＳ Ｐゴシック"/>
            </a:endParaRPr>
          </a:p>
        </p:txBody>
      </p:sp>
      <p:sp>
        <p:nvSpPr>
          <p:cNvPr id="695" name="正方形/長方形 694"/>
          <p:cNvSpPr/>
          <p:nvPr/>
        </p:nvSpPr>
        <p:spPr>
          <a:xfrm>
            <a:off x="2449007" y="4869327"/>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スイッチ</a:t>
            </a:r>
            <a:endParaRPr kumimoji="1" lang="ja-JP" altLang="en-US" sz="800" dirty="0">
              <a:solidFill>
                <a:srgbClr val="FFFFFF"/>
              </a:solidFill>
              <a:latin typeface="ＭＳ Ｐゴシック"/>
              <a:ea typeface="ＭＳ Ｐゴシック"/>
              <a:cs typeface="ＭＳ Ｐゴシック"/>
            </a:endParaRPr>
          </a:p>
        </p:txBody>
      </p:sp>
      <p:sp>
        <p:nvSpPr>
          <p:cNvPr id="696" name="正方形/長方形 695"/>
          <p:cNvSpPr/>
          <p:nvPr/>
        </p:nvSpPr>
        <p:spPr>
          <a:xfrm>
            <a:off x="3299052" y="4869327"/>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負荷分散装置</a:t>
            </a:r>
            <a:endParaRPr kumimoji="1" lang="ja-JP" altLang="en-US" sz="800" dirty="0">
              <a:solidFill>
                <a:srgbClr val="FFFFFF"/>
              </a:solidFill>
              <a:latin typeface="ＭＳ Ｐゴシック"/>
              <a:ea typeface="ＭＳ Ｐゴシック"/>
              <a:cs typeface="ＭＳ Ｐゴシック"/>
            </a:endParaRPr>
          </a:p>
        </p:txBody>
      </p:sp>
      <p:sp>
        <p:nvSpPr>
          <p:cNvPr id="697" name="正方形/長方形 696"/>
          <p:cNvSpPr/>
          <p:nvPr/>
        </p:nvSpPr>
        <p:spPr>
          <a:xfrm>
            <a:off x="4152002" y="4874552"/>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ルーター</a:t>
            </a:r>
            <a:endParaRPr kumimoji="1" lang="ja-JP" altLang="en-US" sz="800" dirty="0">
              <a:solidFill>
                <a:srgbClr val="FFFFFF"/>
              </a:solidFill>
              <a:latin typeface="ＭＳ Ｐゴシック"/>
              <a:ea typeface="ＭＳ Ｐゴシック"/>
              <a:cs typeface="ＭＳ Ｐゴシック"/>
            </a:endParaRPr>
          </a:p>
        </p:txBody>
      </p:sp>
      <p:sp>
        <p:nvSpPr>
          <p:cNvPr id="699" name="テキスト ボックス 698"/>
          <p:cNvSpPr txBox="1"/>
          <p:nvPr/>
        </p:nvSpPr>
        <p:spPr>
          <a:xfrm>
            <a:off x="1065210" y="4865536"/>
            <a:ext cx="1338828" cy="246221"/>
          </a:xfrm>
          <a:prstGeom prst="rect">
            <a:avLst/>
          </a:prstGeom>
          <a:noFill/>
        </p:spPr>
        <p:txBody>
          <a:bodyPr wrap="none" rtlCol="0">
            <a:spAutoFit/>
          </a:bodyPr>
          <a:lstStyle/>
          <a:p>
            <a:pPr algn="ctr"/>
            <a:r>
              <a:rPr lang="ja-JP" altLang="en-US" sz="1000" smtClean="0">
                <a:solidFill>
                  <a:srgbClr val="009051"/>
                </a:solidFill>
                <a:latin typeface="Meiryo" charset="-128"/>
                <a:ea typeface="Meiryo" charset="-128"/>
                <a:cs typeface="Meiryo" charset="-128"/>
              </a:rPr>
              <a:t>ネットワーク仮想化</a:t>
            </a:r>
            <a:endParaRPr kumimoji="1" lang="ja-JP" altLang="en-US" sz="1000" dirty="0">
              <a:solidFill>
                <a:srgbClr val="009051"/>
              </a:solidFill>
              <a:latin typeface="Meiryo" charset="-128"/>
              <a:ea typeface="Meiryo" charset="-128"/>
              <a:cs typeface="Meiryo" charset="-128"/>
            </a:endParaRPr>
          </a:p>
        </p:txBody>
      </p:sp>
      <p:sp>
        <p:nvSpPr>
          <p:cNvPr id="700" name="テキスト ボックス 699"/>
          <p:cNvSpPr txBox="1"/>
          <p:nvPr/>
        </p:nvSpPr>
        <p:spPr>
          <a:xfrm>
            <a:off x="2130554" y="6020821"/>
            <a:ext cx="1082349" cy="246221"/>
          </a:xfrm>
          <a:prstGeom prst="rect">
            <a:avLst/>
          </a:prstGeom>
          <a:noFill/>
        </p:spPr>
        <p:txBody>
          <a:bodyPr wrap="none" rtlCol="0">
            <a:spAutoFit/>
          </a:bodyPr>
          <a:lstStyle/>
          <a:p>
            <a:pPr algn="ctr"/>
            <a:r>
              <a:rPr lang="ja-JP" altLang="en-US" sz="1000" smtClean="0">
                <a:solidFill>
                  <a:schemeClr val="tx2">
                    <a:lumMod val="50000"/>
                  </a:schemeClr>
                </a:solidFill>
                <a:latin typeface="Meiryo" charset="-128"/>
                <a:ea typeface="Meiryo" charset="-128"/>
                <a:cs typeface="Meiryo" charset="-128"/>
              </a:rPr>
              <a:t>サーバー仮想化</a:t>
            </a:r>
            <a:endParaRPr kumimoji="1" lang="ja-JP" altLang="en-US" sz="1000" dirty="0">
              <a:solidFill>
                <a:schemeClr val="tx2">
                  <a:lumMod val="50000"/>
                </a:schemeClr>
              </a:solidFill>
              <a:latin typeface="Meiryo" charset="-128"/>
              <a:ea typeface="Meiryo" charset="-128"/>
              <a:cs typeface="Meiryo" charset="-128"/>
            </a:endParaRPr>
          </a:p>
        </p:txBody>
      </p:sp>
      <p:sp>
        <p:nvSpPr>
          <p:cNvPr id="701" name="テキスト ボックス 700"/>
          <p:cNvSpPr txBox="1"/>
          <p:nvPr/>
        </p:nvSpPr>
        <p:spPr>
          <a:xfrm>
            <a:off x="5785778" y="6020820"/>
            <a:ext cx="1210589" cy="246221"/>
          </a:xfrm>
          <a:prstGeom prst="rect">
            <a:avLst/>
          </a:prstGeom>
          <a:noFill/>
        </p:spPr>
        <p:txBody>
          <a:bodyPr wrap="none" rtlCol="0">
            <a:spAutoFit/>
          </a:bodyPr>
          <a:lstStyle/>
          <a:p>
            <a:pPr algn="ctr"/>
            <a:r>
              <a:rPr lang="ja-JP" altLang="en-US" sz="1000" dirty="0" smtClean="0">
                <a:solidFill>
                  <a:schemeClr val="tx2">
                    <a:lumMod val="50000"/>
                  </a:schemeClr>
                </a:solidFill>
                <a:latin typeface="Meiryo" charset="-128"/>
                <a:ea typeface="Meiryo" charset="-128"/>
                <a:cs typeface="Meiryo" charset="-128"/>
              </a:rPr>
              <a:t>ストレージ仮想化</a:t>
            </a:r>
            <a:endParaRPr kumimoji="1" lang="ja-JP" altLang="en-US" sz="1000" dirty="0">
              <a:solidFill>
                <a:schemeClr val="tx2">
                  <a:lumMod val="50000"/>
                </a:schemeClr>
              </a:solidFill>
              <a:latin typeface="Meiryo" charset="-128"/>
              <a:ea typeface="Meiryo" charset="-128"/>
              <a:cs typeface="Meiryo" charset="-128"/>
            </a:endParaRPr>
          </a:p>
        </p:txBody>
      </p:sp>
      <p:sp>
        <p:nvSpPr>
          <p:cNvPr id="422" name="角丸四角形 421"/>
          <p:cNvSpPr/>
          <p:nvPr/>
        </p:nvSpPr>
        <p:spPr>
          <a:xfrm>
            <a:off x="652439" y="3264125"/>
            <a:ext cx="7862911" cy="950588"/>
          </a:xfrm>
          <a:prstGeom prst="roundRect">
            <a:avLst>
              <a:gd name="adj" fmla="val 0"/>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6" name="正方形/長方形 425"/>
          <p:cNvSpPr/>
          <p:nvPr/>
        </p:nvSpPr>
        <p:spPr>
          <a:xfrm>
            <a:off x="6763326" y="1505957"/>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7" name="正方形/長方形 426"/>
          <p:cNvSpPr/>
          <p:nvPr/>
        </p:nvSpPr>
        <p:spPr>
          <a:xfrm>
            <a:off x="4736968" y="1505957"/>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8" name="正方形/長方形 427"/>
          <p:cNvSpPr/>
          <p:nvPr/>
        </p:nvSpPr>
        <p:spPr>
          <a:xfrm>
            <a:off x="2715700" y="1506408"/>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9" name="正方形/長方形 428"/>
          <p:cNvSpPr/>
          <p:nvPr/>
        </p:nvSpPr>
        <p:spPr>
          <a:xfrm>
            <a:off x="715413" y="1506408"/>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p:cNvSpPr/>
          <p:nvPr/>
        </p:nvSpPr>
        <p:spPr>
          <a:xfrm>
            <a:off x="652439" y="1423499"/>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en-US" altLang="ja-JP" dirty="0" smtClean="0"/>
              <a:t>SDI</a:t>
            </a:r>
            <a:r>
              <a:rPr lang="ja-JP" altLang="en-US" dirty="0" smtClean="0"/>
              <a:t>（</a:t>
            </a:r>
            <a:r>
              <a:rPr lang="en-US" altLang="ja-JP" dirty="0" smtClean="0"/>
              <a:t>Software-Defined Infrastructure</a:t>
            </a:r>
            <a:r>
              <a:rPr lang="ja-JP" altLang="en-US" dirty="0" smtClean="0"/>
              <a:t>）</a:t>
            </a:r>
            <a:r>
              <a:rPr lang="en-US" altLang="ja-JP" dirty="0" smtClean="0"/>
              <a:t>/</a:t>
            </a:r>
            <a:r>
              <a:rPr lang="ja-JP" altLang="en-US" dirty="0" smtClean="0"/>
              <a:t>仮想システム</a:t>
            </a:r>
            <a:r>
              <a:rPr lang="en-US" altLang="ja-JP" dirty="0" smtClean="0"/>
              <a:t> </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163</a:t>
            </a:fld>
            <a:endParaRPr kumimoji="1" lang="ja-JP" altLang="en-US"/>
          </a:p>
        </p:txBody>
      </p:sp>
      <p:sp>
        <p:nvSpPr>
          <p:cNvPr id="42" name="角丸四角形 41"/>
          <p:cNvSpPr/>
          <p:nvPr/>
        </p:nvSpPr>
        <p:spPr>
          <a:xfrm>
            <a:off x="1098573" y="1832314"/>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p:cNvSpPr/>
          <p:nvPr/>
        </p:nvSpPr>
        <p:spPr>
          <a:xfrm>
            <a:off x="1793901" y="1928338"/>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51" name="正方形/長方形 50"/>
          <p:cNvSpPr/>
          <p:nvPr/>
        </p:nvSpPr>
        <p:spPr>
          <a:xfrm>
            <a:off x="1546519" y="2042638"/>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14" name="図形グループ 313"/>
          <p:cNvGrpSpPr/>
          <p:nvPr/>
        </p:nvGrpSpPr>
        <p:grpSpPr>
          <a:xfrm>
            <a:off x="1098573" y="2478094"/>
            <a:ext cx="317500" cy="157483"/>
            <a:chOff x="6769100" y="1390650"/>
            <a:chExt cx="317500" cy="157483"/>
          </a:xfrm>
        </p:grpSpPr>
        <p:sp>
          <p:nvSpPr>
            <p:cNvPr id="315" name="正方形/長方形 3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6" name="円/楕円 3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7" name="直線コネクタ 316"/>
            <p:cNvCxnSpPr>
              <a:stCxn id="316" idx="6"/>
              <a:endCxn id="31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8" name="図形グループ 317"/>
          <p:cNvGrpSpPr/>
          <p:nvPr/>
        </p:nvGrpSpPr>
        <p:grpSpPr>
          <a:xfrm>
            <a:off x="1098573" y="2671556"/>
            <a:ext cx="317500" cy="157483"/>
            <a:chOff x="6769100" y="1390650"/>
            <a:chExt cx="317500" cy="157483"/>
          </a:xfrm>
        </p:grpSpPr>
        <p:sp>
          <p:nvSpPr>
            <p:cNvPr id="319" name="正方形/長方形 3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0" name="円/楕円 3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1" name="直線コネクタ 320"/>
            <p:cNvCxnSpPr>
              <a:stCxn id="320" idx="6"/>
              <a:endCxn id="31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2" name="図形グループ 321"/>
          <p:cNvGrpSpPr/>
          <p:nvPr/>
        </p:nvGrpSpPr>
        <p:grpSpPr>
          <a:xfrm>
            <a:off x="1468827" y="2480635"/>
            <a:ext cx="317500" cy="157483"/>
            <a:chOff x="6769100" y="1390650"/>
            <a:chExt cx="317500" cy="157483"/>
          </a:xfrm>
        </p:grpSpPr>
        <p:sp>
          <p:nvSpPr>
            <p:cNvPr id="323" name="正方形/長方形 32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4" name="円/楕円 32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5" name="直線コネクタ 324"/>
            <p:cNvCxnSpPr>
              <a:stCxn id="324" idx="6"/>
              <a:endCxn id="32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6" name="図形グループ 325"/>
          <p:cNvGrpSpPr/>
          <p:nvPr/>
        </p:nvGrpSpPr>
        <p:grpSpPr>
          <a:xfrm>
            <a:off x="1468827" y="2674097"/>
            <a:ext cx="317500" cy="157483"/>
            <a:chOff x="6769100" y="1390650"/>
            <a:chExt cx="317500" cy="157483"/>
          </a:xfrm>
        </p:grpSpPr>
        <p:sp>
          <p:nvSpPr>
            <p:cNvPr id="327" name="正方形/長方形 32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8" name="円/楕円 32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9" name="直線コネクタ 328"/>
            <p:cNvCxnSpPr>
              <a:stCxn id="328" idx="6"/>
              <a:endCxn id="32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30" name="フローチャート: 磁気ディスク 329"/>
          <p:cNvSpPr/>
          <p:nvPr/>
        </p:nvSpPr>
        <p:spPr>
          <a:xfrm>
            <a:off x="1900300" y="2498624"/>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49" name="正方形/長方形 348"/>
          <p:cNvSpPr/>
          <p:nvPr/>
        </p:nvSpPr>
        <p:spPr>
          <a:xfrm>
            <a:off x="2643164" y="1423499"/>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0" name="角丸四角形 349"/>
          <p:cNvSpPr/>
          <p:nvPr/>
        </p:nvSpPr>
        <p:spPr>
          <a:xfrm>
            <a:off x="3089298" y="1832314"/>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1" name="正方形/長方形 350"/>
          <p:cNvSpPr/>
          <p:nvPr/>
        </p:nvSpPr>
        <p:spPr>
          <a:xfrm>
            <a:off x="3336336" y="2044927"/>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52" name="正方形/長方形 351"/>
          <p:cNvSpPr/>
          <p:nvPr/>
        </p:nvSpPr>
        <p:spPr>
          <a:xfrm>
            <a:off x="3689982" y="2042638"/>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53" name="正方形/長方形 352"/>
          <p:cNvSpPr/>
          <p:nvPr/>
        </p:nvSpPr>
        <p:spPr>
          <a:xfrm>
            <a:off x="3544205" y="192028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57" name="図形グループ 356"/>
          <p:cNvGrpSpPr/>
          <p:nvPr/>
        </p:nvGrpSpPr>
        <p:grpSpPr>
          <a:xfrm>
            <a:off x="3089298" y="2478094"/>
            <a:ext cx="317500" cy="157483"/>
            <a:chOff x="6769100" y="1390650"/>
            <a:chExt cx="317500" cy="157483"/>
          </a:xfrm>
        </p:grpSpPr>
        <p:sp>
          <p:nvSpPr>
            <p:cNvPr id="358" name="正方形/長方形 35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9" name="円/楕円 35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0" name="直線コネクタ 359"/>
            <p:cNvCxnSpPr>
              <a:stCxn id="359" idx="6"/>
              <a:endCxn id="35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61" name="図形グループ 360"/>
          <p:cNvGrpSpPr/>
          <p:nvPr/>
        </p:nvGrpSpPr>
        <p:grpSpPr>
          <a:xfrm>
            <a:off x="3089298" y="2671556"/>
            <a:ext cx="317500" cy="157483"/>
            <a:chOff x="6769100" y="1390650"/>
            <a:chExt cx="317500" cy="157483"/>
          </a:xfrm>
        </p:grpSpPr>
        <p:sp>
          <p:nvSpPr>
            <p:cNvPr id="362" name="正方形/長方形 36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3" name="円/楕円 36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4" name="直線コネクタ 363"/>
            <p:cNvCxnSpPr>
              <a:stCxn id="363" idx="6"/>
              <a:endCxn id="36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73" name="フローチャート: 磁気ディスク 372"/>
          <p:cNvSpPr/>
          <p:nvPr/>
        </p:nvSpPr>
        <p:spPr>
          <a:xfrm>
            <a:off x="3891025" y="2498624"/>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74" name="正方形/長方形 373"/>
          <p:cNvSpPr/>
          <p:nvPr/>
        </p:nvSpPr>
        <p:spPr>
          <a:xfrm>
            <a:off x="4662464" y="1417103"/>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5" name="角丸四角形 374"/>
          <p:cNvSpPr/>
          <p:nvPr/>
        </p:nvSpPr>
        <p:spPr>
          <a:xfrm>
            <a:off x="5108598" y="1825918"/>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6" name="正方形/長方形 375"/>
          <p:cNvSpPr/>
          <p:nvPr/>
        </p:nvSpPr>
        <p:spPr>
          <a:xfrm>
            <a:off x="5375570" y="1951044"/>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77" name="正方形/長方形 376"/>
          <p:cNvSpPr/>
          <p:nvPr/>
        </p:nvSpPr>
        <p:spPr>
          <a:xfrm>
            <a:off x="5770865" y="1953287"/>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82" name="図形グループ 381"/>
          <p:cNvGrpSpPr/>
          <p:nvPr/>
        </p:nvGrpSpPr>
        <p:grpSpPr>
          <a:xfrm>
            <a:off x="5108598" y="2471698"/>
            <a:ext cx="317500" cy="157483"/>
            <a:chOff x="6769100" y="1390650"/>
            <a:chExt cx="317500" cy="157483"/>
          </a:xfrm>
        </p:grpSpPr>
        <p:sp>
          <p:nvSpPr>
            <p:cNvPr id="383" name="正方形/長方形 38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4" name="円/楕円 38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5" name="直線コネクタ 384"/>
            <p:cNvCxnSpPr>
              <a:stCxn id="384" idx="6"/>
              <a:endCxn id="38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86" name="図形グループ 385"/>
          <p:cNvGrpSpPr/>
          <p:nvPr/>
        </p:nvGrpSpPr>
        <p:grpSpPr>
          <a:xfrm>
            <a:off x="5108598" y="2665160"/>
            <a:ext cx="317500" cy="157483"/>
            <a:chOff x="6769100" y="1390650"/>
            <a:chExt cx="317500" cy="157483"/>
          </a:xfrm>
        </p:grpSpPr>
        <p:sp>
          <p:nvSpPr>
            <p:cNvPr id="387" name="正方形/長方形 38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8" name="円/楕円 38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9" name="直線コネクタ 388"/>
            <p:cNvCxnSpPr>
              <a:stCxn id="388" idx="6"/>
              <a:endCxn id="38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98" name="フローチャート: 磁気ディスク 397"/>
          <p:cNvSpPr/>
          <p:nvPr/>
        </p:nvSpPr>
        <p:spPr>
          <a:xfrm>
            <a:off x="5910325" y="2492228"/>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99" name="正方形/長方形 398"/>
          <p:cNvSpPr/>
          <p:nvPr/>
        </p:nvSpPr>
        <p:spPr>
          <a:xfrm>
            <a:off x="6697662" y="1423499"/>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0" name="角丸四角形 399"/>
          <p:cNvSpPr/>
          <p:nvPr/>
        </p:nvSpPr>
        <p:spPr>
          <a:xfrm>
            <a:off x="7143796" y="1832314"/>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3" name="正方形/長方形 402"/>
          <p:cNvSpPr/>
          <p:nvPr/>
        </p:nvSpPr>
        <p:spPr>
          <a:xfrm>
            <a:off x="7426458" y="20196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407" name="図形グループ 406"/>
          <p:cNvGrpSpPr/>
          <p:nvPr/>
        </p:nvGrpSpPr>
        <p:grpSpPr>
          <a:xfrm>
            <a:off x="7143796" y="2478094"/>
            <a:ext cx="317500" cy="157483"/>
            <a:chOff x="6769100" y="1390650"/>
            <a:chExt cx="317500" cy="157483"/>
          </a:xfrm>
        </p:grpSpPr>
        <p:sp>
          <p:nvSpPr>
            <p:cNvPr id="408" name="正方形/長方形 40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9" name="円/楕円 40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0" name="直線コネクタ 409"/>
            <p:cNvCxnSpPr>
              <a:stCxn id="409" idx="6"/>
              <a:endCxn id="40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11" name="図形グループ 410"/>
          <p:cNvGrpSpPr/>
          <p:nvPr/>
        </p:nvGrpSpPr>
        <p:grpSpPr>
          <a:xfrm>
            <a:off x="7143796" y="2671556"/>
            <a:ext cx="317500" cy="157483"/>
            <a:chOff x="6769100" y="1390650"/>
            <a:chExt cx="317500" cy="157483"/>
          </a:xfrm>
        </p:grpSpPr>
        <p:sp>
          <p:nvSpPr>
            <p:cNvPr id="412" name="正方形/長方形 41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3" name="円/楕円 41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4" name="直線コネクタ 413"/>
            <p:cNvCxnSpPr>
              <a:stCxn id="413" idx="6"/>
              <a:endCxn id="41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15" name="図形グループ 414"/>
          <p:cNvGrpSpPr/>
          <p:nvPr/>
        </p:nvGrpSpPr>
        <p:grpSpPr>
          <a:xfrm>
            <a:off x="7514050" y="2480635"/>
            <a:ext cx="317500" cy="157483"/>
            <a:chOff x="6769100" y="1390650"/>
            <a:chExt cx="317500" cy="157483"/>
          </a:xfrm>
        </p:grpSpPr>
        <p:sp>
          <p:nvSpPr>
            <p:cNvPr id="416" name="正方形/長方形 41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7" name="円/楕円 41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8" name="直線コネクタ 417"/>
            <p:cNvCxnSpPr>
              <a:stCxn id="417" idx="6"/>
              <a:endCxn id="41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423" name="フローチャート: 磁気ディスク 422"/>
          <p:cNvSpPr/>
          <p:nvPr/>
        </p:nvSpPr>
        <p:spPr>
          <a:xfrm>
            <a:off x="7945523" y="2498624"/>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24" name="正方形/長方形 423"/>
          <p:cNvSpPr/>
          <p:nvPr/>
        </p:nvSpPr>
        <p:spPr>
          <a:xfrm>
            <a:off x="7870880" y="203458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9" name="正方形/長方形 48"/>
          <p:cNvSpPr/>
          <p:nvPr/>
        </p:nvSpPr>
        <p:spPr>
          <a:xfrm>
            <a:off x="1330347" y="19053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01" name="正方形/長方形 400"/>
          <p:cNvSpPr/>
          <p:nvPr/>
        </p:nvSpPr>
        <p:spPr>
          <a:xfrm>
            <a:off x="7375570" y="19053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02" name="正方形/長方形 401"/>
          <p:cNvSpPr/>
          <p:nvPr/>
        </p:nvSpPr>
        <p:spPr>
          <a:xfrm>
            <a:off x="7777182" y="19053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25" name="フローチャート: 磁気ディスク 424"/>
          <p:cNvSpPr/>
          <p:nvPr/>
        </p:nvSpPr>
        <p:spPr>
          <a:xfrm>
            <a:off x="3482114" y="2492228"/>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438" name="図形グループ 437"/>
          <p:cNvGrpSpPr/>
          <p:nvPr/>
        </p:nvGrpSpPr>
        <p:grpSpPr>
          <a:xfrm>
            <a:off x="816831" y="1549739"/>
            <a:ext cx="457588" cy="387786"/>
            <a:chOff x="758730" y="3198675"/>
            <a:chExt cx="806939" cy="688305"/>
          </a:xfrm>
        </p:grpSpPr>
        <p:sp>
          <p:nvSpPr>
            <p:cNvPr id="439" name="正方形/長方形 438"/>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0" name="角丸四角形 439"/>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1" name="角丸四角形 440"/>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2" name="台形 441"/>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3" name="図形グループ 442"/>
          <p:cNvGrpSpPr/>
          <p:nvPr/>
        </p:nvGrpSpPr>
        <p:grpSpPr>
          <a:xfrm>
            <a:off x="946951" y="1659724"/>
            <a:ext cx="150692" cy="345179"/>
            <a:chOff x="1946324" y="4125162"/>
            <a:chExt cx="969964" cy="2007872"/>
          </a:xfrm>
        </p:grpSpPr>
        <p:sp>
          <p:nvSpPr>
            <p:cNvPr id="444" name="円/楕円 44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5" name="フローチャート: 論理積ゲート 44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9" name="図形グループ 448"/>
          <p:cNvGrpSpPr/>
          <p:nvPr/>
        </p:nvGrpSpPr>
        <p:grpSpPr>
          <a:xfrm>
            <a:off x="2792717" y="2014063"/>
            <a:ext cx="370254" cy="367267"/>
            <a:chOff x="2667295" y="1059799"/>
            <a:chExt cx="681672" cy="722281"/>
          </a:xfrm>
        </p:grpSpPr>
        <p:sp>
          <p:nvSpPr>
            <p:cNvPr id="450" name="角丸四角形 44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51" name="図 450"/>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64" name="図形グループ 463"/>
          <p:cNvGrpSpPr/>
          <p:nvPr/>
        </p:nvGrpSpPr>
        <p:grpSpPr>
          <a:xfrm>
            <a:off x="816831" y="2014063"/>
            <a:ext cx="457588" cy="387786"/>
            <a:chOff x="758730" y="3198675"/>
            <a:chExt cx="806939" cy="688305"/>
          </a:xfrm>
        </p:grpSpPr>
        <p:sp>
          <p:nvSpPr>
            <p:cNvPr id="465" name="正方形/長方形 464"/>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6" name="角丸四角形 465"/>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7" name="角丸四角形 466"/>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8" name="台形 467"/>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9" name="図形グループ 468"/>
          <p:cNvGrpSpPr/>
          <p:nvPr/>
        </p:nvGrpSpPr>
        <p:grpSpPr>
          <a:xfrm>
            <a:off x="946951" y="2102481"/>
            <a:ext cx="150692" cy="345179"/>
            <a:chOff x="1946324" y="4125162"/>
            <a:chExt cx="969964" cy="2007872"/>
          </a:xfrm>
        </p:grpSpPr>
        <p:sp>
          <p:nvSpPr>
            <p:cNvPr id="470" name="円/楕円 46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1" name="フローチャート: 論理積ゲート 47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72" name="図形グループ 471"/>
          <p:cNvGrpSpPr/>
          <p:nvPr/>
        </p:nvGrpSpPr>
        <p:grpSpPr>
          <a:xfrm>
            <a:off x="2828394" y="1532873"/>
            <a:ext cx="355849" cy="285140"/>
            <a:chOff x="-62676" y="3965594"/>
            <a:chExt cx="679541" cy="593816"/>
          </a:xfrm>
        </p:grpSpPr>
        <p:sp>
          <p:nvSpPr>
            <p:cNvPr id="473" name="角丸四角形 472"/>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74" name="図 473"/>
            <p:cNvPicPr>
              <a:picLocks noChangeAspect="1"/>
            </p:cNvPicPr>
            <p:nvPr/>
          </p:nvPicPr>
          <p:blipFill>
            <a:blip r:embed="rId4">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475" name="図形グループ 474"/>
          <p:cNvGrpSpPr/>
          <p:nvPr/>
        </p:nvGrpSpPr>
        <p:grpSpPr>
          <a:xfrm>
            <a:off x="2904018" y="1660788"/>
            <a:ext cx="150692" cy="345179"/>
            <a:chOff x="1946324" y="4125162"/>
            <a:chExt cx="969964" cy="2007872"/>
          </a:xfrm>
        </p:grpSpPr>
        <p:sp>
          <p:nvSpPr>
            <p:cNvPr id="476" name="円/楕円 4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7" name="フローチャート: 論理積ゲート 4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78" name="図形グループ 477"/>
          <p:cNvGrpSpPr/>
          <p:nvPr/>
        </p:nvGrpSpPr>
        <p:grpSpPr>
          <a:xfrm>
            <a:off x="4024033" y="1582698"/>
            <a:ext cx="204682" cy="322641"/>
            <a:chOff x="1140657" y="4229811"/>
            <a:chExt cx="341289" cy="550466"/>
          </a:xfrm>
        </p:grpSpPr>
        <p:sp>
          <p:nvSpPr>
            <p:cNvPr id="479" name="角丸四角形 478"/>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80" name="図 479"/>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481" name="図形グループ 480"/>
          <p:cNvGrpSpPr/>
          <p:nvPr/>
        </p:nvGrpSpPr>
        <p:grpSpPr>
          <a:xfrm>
            <a:off x="3946161" y="1674460"/>
            <a:ext cx="150692" cy="345179"/>
            <a:chOff x="1946324" y="4125162"/>
            <a:chExt cx="969964" cy="2007872"/>
          </a:xfrm>
        </p:grpSpPr>
        <p:sp>
          <p:nvSpPr>
            <p:cNvPr id="482" name="円/楕円 48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3" name="フローチャート: 論理積ゲート 48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4" name="図形グループ 483"/>
          <p:cNvGrpSpPr/>
          <p:nvPr/>
        </p:nvGrpSpPr>
        <p:grpSpPr>
          <a:xfrm>
            <a:off x="2904018" y="2105834"/>
            <a:ext cx="150692" cy="345179"/>
            <a:chOff x="1946324" y="4125162"/>
            <a:chExt cx="969964" cy="2007872"/>
          </a:xfrm>
        </p:grpSpPr>
        <p:sp>
          <p:nvSpPr>
            <p:cNvPr id="485" name="円/楕円 48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6" name="フローチャート: 論理積ゲート 48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7" name="図形グループ 486"/>
          <p:cNvGrpSpPr/>
          <p:nvPr/>
        </p:nvGrpSpPr>
        <p:grpSpPr>
          <a:xfrm>
            <a:off x="1884666" y="1532873"/>
            <a:ext cx="370254" cy="367267"/>
            <a:chOff x="2667295" y="1059799"/>
            <a:chExt cx="681672" cy="722281"/>
          </a:xfrm>
        </p:grpSpPr>
        <p:sp>
          <p:nvSpPr>
            <p:cNvPr id="488" name="角丸四角形 487"/>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89" name="図 488"/>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90" name="図形グループ 489"/>
          <p:cNvGrpSpPr/>
          <p:nvPr/>
        </p:nvGrpSpPr>
        <p:grpSpPr>
          <a:xfrm>
            <a:off x="1995967" y="1624644"/>
            <a:ext cx="150692" cy="345179"/>
            <a:chOff x="1946324" y="4125162"/>
            <a:chExt cx="969964" cy="2007872"/>
          </a:xfrm>
        </p:grpSpPr>
        <p:sp>
          <p:nvSpPr>
            <p:cNvPr id="491" name="円/楕円 49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2" name="フローチャート: 論理積ゲート 49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3" name="図形グループ 492"/>
          <p:cNvGrpSpPr/>
          <p:nvPr/>
        </p:nvGrpSpPr>
        <p:grpSpPr>
          <a:xfrm>
            <a:off x="4877080" y="1570594"/>
            <a:ext cx="370254" cy="367267"/>
            <a:chOff x="2667295" y="1059799"/>
            <a:chExt cx="681672" cy="722281"/>
          </a:xfrm>
        </p:grpSpPr>
        <p:sp>
          <p:nvSpPr>
            <p:cNvPr id="494" name="角丸四角形 49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95" name="図 494"/>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96" name="図形グループ 495"/>
          <p:cNvGrpSpPr/>
          <p:nvPr/>
        </p:nvGrpSpPr>
        <p:grpSpPr>
          <a:xfrm>
            <a:off x="4988381" y="1662365"/>
            <a:ext cx="150692" cy="345179"/>
            <a:chOff x="1946324" y="4125162"/>
            <a:chExt cx="969964" cy="2007872"/>
          </a:xfrm>
        </p:grpSpPr>
        <p:sp>
          <p:nvSpPr>
            <p:cNvPr id="497" name="円/楕円 49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8" name="フローチャート: 論理積ゲート 49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9" name="図形グループ 498"/>
          <p:cNvGrpSpPr/>
          <p:nvPr/>
        </p:nvGrpSpPr>
        <p:grpSpPr>
          <a:xfrm>
            <a:off x="4876844" y="2007544"/>
            <a:ext cx="370254" cy="367267"/>
            <a:chOff x="2667295" y="1059799"/>
            <a:chExt cx="681672" cy="722281"/>
          </a:xfrm>
        </p:grpSpPr>
        <p:sp>
          <p:nvSpPr>
            <p:cNvPr id="500" name="角丸四角形 49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01" name="図 500"/>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02" name="図形グループ 501"/>
          <p:cNvGrpSpPr/>
          <p:nvPr/>
        </p:nvGrpSpPr>
        <p:grpSpPr>
          <a:xfrm>
            <a:off x="4988145" y="2099315"/>
            <a:ext cx="150692" cy="345179"/>
            <a:chOff x="1946324" y="4125162"/>
            <a:chExt cx="969964" cy="2007872"/>
          </a:xfrm>
        </p:grpSpPr>
        <p:sp>
          <p:nvSpPr>
            <p:cNvPr id="503" name="円/楕円 50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4" name="フローチャート: 論理積ゲート 50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05" name="図形グループ 504"/>
          <p:cNvGrpSpPr/>
          <p:nvPr/>
        </p:nvGrpSpPr>
        <p:grpSpPr>
          <a:xfrm>
            <a:off x="6905132" y="1583149"/>
            <a:ext cx="370254" cy="367267"/>
            <a:chOff x="2667295" y="1059799"/>
            <a:chExt cx="681672" cy="722281"/>
          </a:xfrm>
        </p:grpSpPr>
        <p:sp>
          <p:nvSpPr>
            <p:cNvPr id="506" name="角丸四角形 505"/>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07" name="図 506"/>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08" name="図形グループ 507"/>
          <p:cNvGrpSpPr/>
          <p:nvPr/>
        </p:nvGrpSpPr>
        <p:grpSpPr>
          <a:xfrm>
            <a:off x="7016433" y="1674920"/>
            <a:ext cx="150692" cy="345179"/>
            <a:chOff x="1946324" y="4125162"/>
            <a:chExt cx="969964" cy="2007872"/>
          </a:xfrm>
        </p:grpSpPr>
        <p:sp>
          <p:nvSpPr>
            <p:cNvPr id="509" name="円/楕円 50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0" name="フローチャート: 論理積ゲート 50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11" name="図形グループ 510"/>
          <p:cNvGrpSpPr/>
          <p:nvPr/>
        </p:nvGrpSpPr>
        <p:grpSpPr>
          <a:xfrm>
            <a:off x="6904896" y="2020099"/>
            <a:ext cx="370254" cy="367267"/>
            <a:chOff x="2667295" y="1059799"/>
            <a:chExt cx="681672" cy="722281"/>
          </a:xfrm>
        </p:grpSpPr>
        <p:sp>
          <p:nvSpPr>
            <p:cNvPr id="512" name="角丸四角形 5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13" name="図 512"/>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14" name="図形グループ 513"/>
          <p:cNvGrpSpPr/>
          <p:nvPr/>
        </p:nvGrpSpPr>
        <p:grpSpPr>
          <a:xfrm>
            <a:off x="7016197" y="2111870"/>
            <a:ext cx="150692" cy="345179"/>
            <a:chOff x="1946324" y="4125162"/>
            <a:chExt cx="969964" cy="2007872"/>
          </a:xfrm>
        </p:grpSpPr>
        <p:sp>
          <p:nvSpPr>
            <p:cNvPr id="515" name="円/楕円 51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6" name="フローチャート: 論理積ゲート 51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17" name="タイトル 1"/>
          <p:cNvSpPr txBox="1">
            <a:spLocks/>
          </p:cNvSpPr>
          <p:nvPr/>
        </p:nvSpPr>
        <p:spPr>
          <a:xfrm>
            <a:off x="2477525" y="258522"/>
            <a:ext cx="8686800" cy="416221"/>
          </a:xfrm>
          <a:prstGeom prst="rect">
            <a:avLst/>
          </a:prstGeom>
        </p:spPr>
        <p:txBody>
          <a:bodyPr vert="horz" lIns="91440" tIns="45720" rIns="91440" bIns="45720" rtlCol="0" anchor="ctr">
            <a:noAutofit/>
          </a:bodyPr>
          <a:lstStyle>
            <a:lvl1pPr algn="l" defTabSz="457200" rtl="0" eaLnBrk="1" latinLnBrk="0" hangingPunct="1">
              <a:spcBef>
                <a:spcPct val="0"/>
              </a:spcBef>
              <a:buNone/>
              <a:defRPr kumimoji="1" sz="2800" kern="1200">
                <a:solidFill>
                  <a:srgbClr val="7F7F7F"/>
                </a:solidFill>
                <a:latin typeface="+mj-lt"/>
                <a:ea typeface="+mj-ea"/>
                <a:cs typeface="+mj-cs"/>
              </a:defRPr>
            </a:lvl1pPr>
          </a:lstStyle>
          <a:p>
            <a:endParaRPr lang="ja-JP" altLang="en-US"/>
          </a:p>
        </p:txBody>
      </p:sp>
      <p:grpSp>
        <p:nvGrpSpPr>
          <p:cNvPr id="518" name="図形グループ 517"/>
          <p:cNvGrpSpPr/>
          <p:nvPr/>
        </p:nvGrpSpPr>
        <p:grpSpPr>
          <a:xfrm>
            <a:off x="6044358" y="1566582"/>
            <a:ext cx="204682" cy="322641"/>
            <a:chOff x="1140657" y="4229811"/>
            <a:chExt cx="341289" cy="550466"/>
          </a:xfrm>
        </p:grpSpPr>
        <p:sp>
          <p:nvSpPr>
            <p:cNvPr id="519" name="角丸四角形 518"/>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520" name="図 519"/>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521" name="図形グループ 520"/>
          <p:cNvGrpSpPr/>
          <p:nvPr/>
        </p:nvGrpSpPr>
        <p:grpSpPr>
          <a:xfrm>
            <a:off x="5966486" y="1658344"/>
            <a:ext cx="150692" cy="345179"/>
            <a:chOff x="1946324" y="4125162"/>
            <a:chExt cx="969964" cy="2007872"/>
          </a:xfrm>
        </p:grpSpPr>
        <p:sp>
          <p:nvSpPr>
            <p:cNvPr id="522" name="円/楕円 52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3" name="フローチャート: 論理積ゲート 52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4" name="図形グループ 523"/>
          <p:cNvGrpSpPr/>
          <p:nvPr/>
        </p:nvGrpSpPr>
        <p:grpSpPr>
          <a:xfrm>
            <a:off x="7877858" y="1546854"/>
            <a:ext cx="457588" cy="387786"/>
            <a:chOff x="758730" y="3198675"/>
            <a:chExt cx="806939" cy="688305"/>
          </a:xfrm>
        </p:grpSpPr>
        <p:sp>
          <p:nvSpPr>
            <p:cNvPr id="525" name="正方形/長方形 524"/>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6" name="角丸四角形 525"/>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7" name="角丸四角形 526"/>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8" name="台形 527"/>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9" name="図形グループ 528"/>
          <p:cNvGrpSpPr/>
          <p:nvPr/>
        </p:nvGrpSpPr>
        <p:grpSpPr>
          <a:xfrm>
            <a:off x="8007978" y="1656839"/>
            <a:ext cx="150692" cy="345179"/>
            <a:chOff x="1946324" y="4125162"/>
            <a:chExt cx="969964" cy="2007872"/>
          </a:xfrm>
        </p:grpSpPr>
        <p:sp>
          <p:nvSpPr>
            <p:cNvPr id="530" name="円/楕円 52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1" name="フローチャート: 論理積ゲート 53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32" name="テキスト ボックス 531"/>
          <p:cNvSpPr txBox="1"/>
          <p:nvPr/>
        </p:nvSpPr>
        <p:spPr>
          <a:xfrm>
            <a:off x="1236977" y="1423499"/>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533" name="テキスト ボックス 532"/>
          <p:cNvSpPr txBox="1"/>
          <p:nvPr/>
        </p:nvSpPr>
        <p:spPr>
          <a:xfrm>
            <a:off x="3224236" y="1425151"/>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534" name="テキスト ボックス 533"/>
          <p:cNvSpPr txBox="1"/>
          <p:nvPr/>
        </p:nvSpPr>
        <p:spPr>
          <a:xfrm>
            <a:off x="5272552" y="1425151"/>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535" name="テキスト ボックス 534"/>
          <p:cNvSpPr txBox="1"/>
          <p:nvPr/>
        </p:nvSpPr>
        <p:spPr>
          <a:xfrm>
            <a:off x="7275432" y="1426822"/>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4" name="正方形/長方形 3"/>
          <p:cNvSpPr/>
          <p:nvPr/>
        </p:nvSpPr>
        <p:spPr>
          <a:xfrm>
            <a:off x="652439" y="875822"/>
            <a:ext cx="7862911" cy="369097"/>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defTabSz="914400" fontAlgn="base">
              <a:spcBef>
                <a:spcPct val="20000"/>
              </a:spcBef>
              <a:spcAft>
                <a:spcPct val="0"/>
              </a:spcAft>
            </a:pPr>
            <a:r>
              <a:rPr kumimoji="0" lang="ja-JP" altLang="en-US" sz="1400" dirty="0" smtClean="0">
                <a:solidFill>
                  <a:srgbClr val="FFFFFF"/>
                </a:solidFill>
                <a:latin typeface="HG丸ｺﾞｼｯｸM-PRO"/>
                <a:ea typeface="HG丸ｺﾞｼｯｸM-PRO"/>
                <a:cs typeface="HG丸ｺﾞｼｯｸM-PRO"/>
              </a:rPr>
              <a:t>仮想化されたシステム資源から、ユーザーの要望に応じて運用管理者が個別に構成・調達</a:t>
            </a:r>
            <a:endParaRPr kumimoji="0" lang="en-US" altLang="ja-JP" sz="1400" dirty="0">
              <a:solidFill>
                <a:srgbClr val="FFFFFF"/>
              </a:solidFill>
              <a:latin typeface="HG丸ｺﾞｼｯｸM-PRO"/>
              <a:ea typeface="HG丸ｺﾞｼｯｸM-PRO"/>
              <a:cs typeface="HG丸ｺﾞｼｯｸM-PRO"/>
            </a:endParaRPr>
          </a:p>
        </p:txBody>
      </p:sp>
      <p:sp>
        <p:nvSpPr>
          <p:cNvPr id="7" name="上矢印 6"/>
          <p:cNvSpPr/>
          <p:nvPr/>
        </p:nvSpPr>
        <p:spPr>
          <a:xfrm>
            <a:off x="1302134" y="2933852"/>
            <a:ext cx="529287" cy="1787703"/>
          </a:xfrm>
          <a:prstGeom prst="upArrow">
            <a:avLst>
              <a:gd name="adj1" fmla="val 72411"/>
              <a:gd name="adj2" fmla="val 5000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4" name="上矢印 403"/>
          <p:cNvSpPr/>
          <p:nvPr/>
        </p:nvSpPr>
        <p:spPr>
          <a:xfrm>
            <a:off x="3279561" y="2933062"/>
            <a:ext cx="529287" cy="1787703"/>
          </a:xfrm>
          <a:prstGeom prst="upArrow">
            <a:avLst>
              <a:gd name="adj1" fmla="val 72411"/>
              <a:gd name="adj2" fmla="val 5000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5" name="上矢印 404"/>
          <p:cNvSpPr/>
          <p:nvPr/>
        </p:nvSpPr>
        <p:spPr>
          <a:xfrm>
            <a:off x="5332577" y="2933062"/>
            <a:ext cx="529287" cy="1787703"/>
          </a:xfrm>
          <a:prstGeom prst="upArrow">
            <a:avLst>
              <a:gd name="adj1" fmla="val 72411"/>
              <a:gd name="adj2" fmla="val 5000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6" name="上矢印 405"/>
          <p:cNvSpPr/>
          <p:nvPr/>
        </p:nvSpPr>
        <p:spPr>
          <a:xfrm>
            <a:off x="7333177" y="2940087"/>
            <a:ext cx="529287" cy="1787703"/>
          </a:xfrm>
          <a:prstGeom prst="upArrow">
            <a:avLst>
              <a:gd name="adj1" fmla="val 72411"/>
              <a:gd name="adj2" fmla="val 5000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6" name="テキスト ボックス 435"/>
          <p:cNvSpPr txBox="1"/>
          <p:nvPr/>
        </p:nvSpPr>
        <p:spPr>
          <a:xfrm>
            <a:off x="1793437" y="3769477"/>
            <a:ext cx="5570756" cy="400110"/>
          </a:xfrm>
          <a:prstGeom prst="rect">
            <a:avLst/>
          </a:prstGeom>
          <a:noFill/>
        </p:spPr>
        <p:txBody>
          <a:bodyPr wrap="none" rtlCol="0">
            <a:spAutoFit/>
          </a:bodyPr>
          <a:lstStyle/>
          <a:p>
            <a:pPr algn="ctr"/>
            <a:r>
              <a:rPr lang="ja-JP" altLang="en-US" sz="2000" dirty="0" smtClean="0">
                <a:solidFill>
                  <a:schemeClr val="bg1"/>
                </a:solidFill>
                <a:latin typeface="Meiryo" charset="-128"/>
                <a:ea typeface="Meiryo" charset="-128"/>
                <a:cs typeface="Meiryo" charset="-128"/>
              </a:rPr>
              <a:t>運用管理者が個別にシステム資源を構成・調達</a:t>
            </a:r>
            <a:endParaRPr kumimoji="1" lang="ja-JP" altLang="en-US" sz="2000" dirty="0">
              <a:solidFill>
                <a:schemeClr val="bg1"/>
              </a:solidFill>
              <a:latin typeface="Meiryo" charset="-128"/>
              <a:ea typeface="Meiryo" charset="-128"/>
              <a:cs typeface="Meiryo" charset="-128"/>
            </a:endParaRPr>
          </a:p>
        </p:txBody>
      </p:sp>
      <p:grpSp>
        <p:nvGrpSpPr>
          <p:cNvPr id="430" name="図形グループ 429"/>
          <p:cNvGrpSpPr/>
          <p:nvPr/>
        </p:nvGrpSpPr>
        <p:grpSpPr>
          <a:xfrm>
            <a:off x="928028" y="3309893"/>
            <a:ext cx="370254" cy="367267"/>
            <a:chOff x="2667295" y="1059799"/>
            <a:chExt cx="681672" cy="722281"/>
          </a:xfrm>
        </p:grpSpPr>
        <p:sp>
          <p:nvSpPr>
            <p:cNvPr id="431" name="角丸四角形 430"/>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32" name="図 431"/>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33" name="図形グループ 432"/>
          <p:cNvGrpSpPr/>
          <p:nvPr/>
        </p:nvGrpSpPr>
        <p:grpSpPr>
          <a:xfrm>
            <a:off x="1039329" y="3401664"/>
            <a:ext cx="150692" cy="345179"/>
            <a:chOff x="1946324" y="4125162"/>
            <a:chExt cx="969964" cy="2007872"/>
          </a:xfrm>
        </p:grpSpPr>
        <p:sp>
          <p:nvSpPr>
            <p:cNvPr id="434" name="円/楕円 43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7" name="フローチャート: 論理積ゲート 43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7" name="図形グループ 446"/>
          <p:cNvGrpSpPr/>
          <p:nvPr/>
        </p:nvGrpSpPr>
        <p:grpSpPr>
          <a:xfrm>
            <a:off x="2904018" y="3309893"/>
            <a:ext cx="370254" cy="367267"/>
            <a:chOff x="2667295" y="1059799"/>
            <a:chExt cx="681672" cy="722281"/>
          </a:xfrm>
        </p:grpSpPr>
        <p:sp>
          <p:nvSpPr>
            <p:cNvPr id="448" name="角丸四角形 447"/>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52" name="図 451"/>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53" name="図形グループ 452"/>
          <p:cNvGrpSpPr/>
          <p:nvPr/>
        </p:nvGrpSpPr>
        <p:grpSpPr>
          <a:xfrm>
            <a:off x="3015319" y="3401664"/>
            <a:ext cx="150692" cy="345179"/>
            <a:chOff x="1946324" y="4125162"/>
            <a:chExt cx="969964" cy="2007872"/>
          </a:xfrm>
        </p:grpSpPr>
        <p:sp>
          <p:nvSpPr>
            <p:cNvPr id="454" name="円/楕円 45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5" name="フローチャート: 論理積ゲート 45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56" name="図形グループ 455"/>
          <p:cNvGrpSpPr/>
          <p:nvPr/>
        </p:nvGrpSpPr>
        <p:grpSpPr>
          <a:xfrm>
            <a:off x="4965967" y="3304167"/>
            <a:ext cx="370254" cy="367267"/>
            <a:chOff x="2667295" y="1059799"/>
            <a:chExt cx="681672" cy="722281"/>
          </a:xfrm>
        </p:grpSpPr>
        <p:sp>
          <p:nvSpPr>
            <p:cNvPr id="457" name="角丸四角形 456"/>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58" name="図 457"/>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59" name="図形グループ 458"/>
          <p:cNvGrpSpPr/>
          <p:nvPr/>
        </p:nvGrpSpPr>
        <p:grpSpPr>
          <a:xfrm>
            <a:off x="5077268" y="3395938"/>
            <a:ext cx="150692" cy="345179"/>
            <a:chOff x="1946324" y="4125162"/>
            <a:chExt cx="969964" cy="2007872"/>
          </a:xfrm>
        </p:grpSpPr>
        <p:sp>
          <p:nvSpPr>
            <p:cNvPr id="460" name="円/楕円 45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1" name="フローチャート: 論理積ゲート 46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2" name="図形グループ 461"/>
          <p:cNvGrpSpPr/>
          <p:nvPr/>
        </p:nvGrpSpPr>
        <p:grpSpPr>
          <a:xfrm>
            <a:off x="6941957" y="3304167"/>
            <a:ext cx="370254" cy="367267"/>
            <a:chOff x="2667295" y="1059799"/>
            <a:chExt cx="681672" cy="722281"/>
          </a:xfrm>
        </p:grpSpPr>
        <p:sp>
          <p:nvSpPr>
            <p:cNvPr id="463" name="角丸四角形 462"/>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36" name="図 535"/>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37" name="図形グループ 536"/>
          <p:cNvGrpSpPr/>
          <p:nvPr/>
        </p:nvGrpSpPr>
        <p:grpSpPr>
          <a:xfrm>
            <a:off x="7053258" y="3395938"/>
            <a:ext cx="150692" cy="345179"/>
            <a:chOff x="1946324" y="4125162"/>
            <a:chExt cx="969964" cy="2007872"/>
          </a:xfrm>
        </p:grpSpPr>
        <p:sp>
          <p:nvSpPr>
            <p:cNvPr id="538" name="円/楕円 53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9" name="フローチャート: 論理積ゲート 53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54" name="テキスト ボックス 353"/>
          <p:cNvSpPr txBox="1"/>
          <p:nvPr/>
        </p:nvSpPr>
        <p:spPr>
          <a:xfrm>
            <a:off x="2016310" y="6261460"/>
            <a:ext cx="5109092" cy="338554"/>
          </a:xfrm>
          <a:prstGeom prst="rect">
            <a:avLst/>
          </a:prstGeom>
          <a:noFill/>
        </p:spPr>
        <p:txBody>
          <a:bodyPr wrap="none" rtlCol="0">
            <a:spAutoFit/>
          </a:bodyPr>
          <a:lstStyle/>
          <a:p>
            <a:pPr algn="ctr"/>
            <a:r>
              <a:rPr lang="ja-JP" altLang="en-US" sz="1600" dirty="0" smtClean="0">
                <a:solidFill>
                  <a:schemeClr val="bg1"/>
                </a:solidFill>
                <a:latin typeface="Meiryo" charset="-128"/>
                <a:ea typeface="Meiryo" charset="-128"/>
                <a:cs typeface="Meiryo" charset="-128"/>
              </a:rPr>
              <a:t>物理的なシステム資源をプール（リソース・プール）</a:t>
            </a:r>
            <a:endParaRPr kumimoji="1" lang="ja-JP" altLang="en-US" sz="1600"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377702195"/>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652439" y="4369940"/>
            <a:ext cx="7862911" cy="2192779"/>
          </a:xfrm>
          <a:prstGeom prst="rect">
            <a:avLst/>
          </a:prstGeom>
          <a:solidFill>
            <a:srgbClr val="00206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8" name="角丸四角形 447"/>
          <p:cNvSpPr/>
          <p:nvPr/>
        </p:nvSpPr>
        <p:spPr>
          <a:xfrm>
            <a:off x="4645352" y="5208382"/>
            <a:ext cx="3481169" cy="1022458"/>
          </a:xfrm>
          <a:prstGeom prst="roundRect">
            <a:avLst>
              <a:gd name="adj" fmla="val 0"/>
            </a:avLst>
          </a:prstGeom>
          <a:solidFill>
            <a:schemeClr val="accent4">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7" name="角丸四角形 446"/>
          <p:cNvSpPr/>
          <p:nvPr/>
        </p:nvSpPr>
        <p:spPr>
          <a:xfrm>
            <a:off x="1023144" y="5208382"/>
            <a:ext cx="3481169" cy="1022458"/>
          </a:xfrm>
          <a:prstGeom prst="roundRect">
            <a:avLst>
              <a:gd name="adj" fmla="val 0"/>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2" name="角丸四角形 421"/>
          <p:cNvSpPr/>
          <p:nvPr/>
        </p:nvSpPr>
        <p:spPr>
          <a:xfrm>
            <a:off x="652439" y="3264125"/>
            <a:ext cx="7862911" cy="950588"/>
          </a:xfrm>
          <a:prstGeom prst="roundRect">
            <a:avLst>
              <a:gd name="adj" fmla="val 0"/>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6" name="正方形/長方形 425"/>
          <p:cNvSpPr/>
          <p:nvPr/>
        </p:nvSpPr>
        <p:spPr>
          <a:xfrm>
            <a:off x="6763326" y="1505957"/>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7" name="正方形/長方形 426"/>
          <p:cNvSpPr/>
          <p:nvPr/>
        </p:nvSpPr>
        <p:spPr>
          <a:xfrm>
            <a:off x="4736968" y="1505957"/>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8" name="正方形/長方形 427"/>
          <p:cNvSpPr/>
          <p:nvPr/>
        </p:nvSpPr>
        <p:spPr>
          <a:xfrm>
            <a:off x="2715700" y="1506408"/>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9" name="正方形/長方形 428"/>
          <p:cNvSpPr/>
          <p:nvPr/>
        </p:nvSpPr>
        <p:spPr>
          <a:xfrm>
            <a:off x="715413" y="1506408"/>
            <a:ext cx="1817688" cy="1541996"/>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p:cNvSpPr/>
          <p:nvPr/>
        </p:nvSpPr>
        <p:spPr>
          <a:xfrm>
            <a:off x="652439" y="1423499"/>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en-US" altLang="ja-JP" dirty="0" smtClean="0"/>
              <a:t>SDI</a:t>
            </a:r>
            <a:r>
              <a:rPr lang="ja-JP" altLang="en-US" dirty="0" smtClean="0"/>
              <a:t>（</a:t>
            </a:r>
            <a:r>
              <a:rPr lang="en-US" altLang="ja-JP" dirty="0" smtClean="0"/>
              <a:t>Software-Defined Infrastructure</a:t>
            </a:r>
            <a:r>
              <a:rPr lang="ja-JP" altLang="en-US" dirty="0" smtClean="0"/>
              <a:t>）</a:t>
            </a:r>
            <a:r>
              <a:rPr lang="en-US" altLang="ja-JP" dirty="0" smtClean="0"/>
              <a:t> </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164</a:t>
            </a:fld>
            <a:endParaRPr kumimoji="1" lang="ja-JP" altLang="en-US"/>
          </a:p>
        </p:txBody>
      </p:sp>
      <p:sp>
        <p:nvSpPr>
          <p:cNvPr id="12" name="角丸四角形 11"/>
          <p:cNvSpPr/>
          <p:nvPr/>
        </p:nvSpPr>
        <p:spPr>
          <a:xfrm>
            <a:off x="1023144" y="4805404"/>
            <a:ext cx="7109705" cy="353274"/>
          </a:xfrm>
          <a:prstGeom prst="roundRect">
            <a:avLst>
              <a:gd name="adj" fmla="val 0"/>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009051"/>
              </a:solidFill>
              <a:latin typeface="ＭＳ Ｐゴシック"/>
              <a:ea typeface="ＭＳ Ｐゴシック"/>
              <a:cs typeface="ＭＳ Ｐゴシック"/>
            </a:endParaRPr>
          </a:p>
        </p:txBody>
      </p:sp>
      <p:sp>
        <p:nvSpPr>
          <p:cNvPr id="42" name="角丸四角形 41"/>
          <p:cNvSpPr/>
          <p:nvPr/>
        </p:nvSpPr>
        <p:spPr>
          <a:xfrm>
            <a:off x="1098573" y="1832314"/>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p:cNvSpPr/>
          <p:nvPr/>
        </p:nvSpPr>
        <p:spPr>
          <a:xfrm>
            <a:off x="1793901" y="1928338"/>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51" name="正方形/長方形 50"/>
          <p:cNvSpPr/>
          <p:nvPr/>
        </p:nvSpPr>
        <p:spPr>
          <a:xfrm>
            <a:off x="1546519" y="2042638"/>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8" name="フローチャート: 磁気ディスク 77"/>
          <p:cNvSpPr/>
          <p:nvPr/>
        </p:nvSpPr>
        <p:spPr>
          <a:xfrm>
            <a:off x="4905134" y="573079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99" name="図形グループ 98"/>
          <p:cNvGrpSpPr/>
          <p:nvPr/>
        </p:nvGrpSpPr>
        <p:grpSpPr>
          <a:xfrm>
            <a:off x="1281263" y="5266032"/>
            <a:ext cx="317500" cy="157483"/>
            <a:chOff x="6769100" y="1390650"/>
            <a:chExt cx="317500" cy="157483"/>
          </a:xfrm>
        </p:grpSpPr>
        <p:sp>
          <p:nvSpPr>
            <p:cNvPr id="100" name="正方形/長方形 9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1" name="円/楕円 10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2" name="直線コネクタ 101"/>
            <p:cNvCxnSpPr>
              <a:stCxn id="101" idx="6"/>
              <a:endCxn id="10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3" name="図形グループ 102"/>
          <p:cNvGrpSpPr/>
          <p:nvPr/>
        </p:nvGrpSpPr>
        <p:grpSpPr>
          <a:xfrm>
            <a:off x="1281263" y="5459494"/>
            <a:ext cx="317500" cy="157483"/>
            <a:chOff x="6769100" y="1390650"/>
            <a:chExt cx="317500" cy="157483"/>
          </a:xfrm>
        </p:grpSpPr>
        <p:sp>
          <p:nvSpPr>
            <p:cNvPr id="104" name="正方形/長方形 10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 name="円/楕円 10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6" name="直線コネクタ 105"/>
            <p:cNvCxnSpPr>
              <a:stCxn id="105" idx="6"/>
              <a:endCxn id="10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7" name="図形グループ 106"/>
          <p:cNvGrpSpPr/>
          <p:nvPr/>
        </p:nvGrpSpPr>
        <p:grpSpPr>
          <a:xfrm>
            <a:off x="1281263" y="5641087"/>
            <a:ext cx="317500" cy="157483"/>
            <a:chOff x="6769100" y="1390650"/>
            <a:chExt cx="317500" cy="157483"/>
          </a:xfrm>
        </p:grpSpPr>
        <p:sp>
          <p:nvSpPr>
            <p:cNvPr id="108" name="正方形/長方形 10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円/楕円 10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0" name="直線コネクタ 109"/>
            <p:cNvCxnSpPr>
              <a:stCxn id="109" idx="6"/>
              <a:endCxn id="10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5" name="図形グループ 114"/>
          <p:cNvGrpSpPr/>
          <p:nvPr/>
        </p:nvGrpSpPr>
        <p:grpSpPr>
          <a:xfrm>
            <a:off x="1281263" y="5816775"/>
            <a:ext cx="317500" cy="157483"/>
            <a:chOff x="6769100" y="1390650"/>
            <a:chExt cx="317500" cy="157483"/>
          </a:xfrm>
        </p:grpSpPr>
        <p:sp>
          <p:nvSpPr>
            <p:cNvPr id="116" name="正方形/長方形 11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円/楕円 11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8" name="直線コネクタ 117"/>
            <p:cNvCxnSpPr>
              <a:stCxn id="117" idx="6"/>
              <a:endCxn id="11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9" name="図形グループ 118"/>
          <p:cNvGrpSpPr/>
          <p:nvPr/>
        </p:nvGrpSpPr>
        <p:grpSpPr>
          <a:xfrm>
            <a:off x="1655913" y="5268573"/>
            <a:ext cx="317500" cy="157483"/>
            <a:chOff x="6769100" y="1390650"/>
            <a:chExt cx="317500" cy="157483"/>
          </a:xfrm>
        </p:grpSpPr>
        <p:sp>
          <p:nvSpPr>
            <p:cNvPr id="120" name="正方形/長方形 11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 name="円/楕円 12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2" name="直線コネクタ 121"/>
            <p:cNvCxnSpPr>
              <a:stCxn id="121" idx="6"/>
              <a:endCxn id="12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3" name="図形グループ 122"/>
          <p:cNvGrpSpPr/>
          <p:nvPr/>
        </p:nvGrpSpPr>
        <p:grpSpPr>
          <a:xfrm>
            <a:off x="1655913" y="5462035"/>
            <a:ext cx="317500" cy="157483"/>
            <a:chOff x="6769100" y="1390650"/>
            <a:chExt cx="317500" cy="157483"/>
          </a:xfrm>
        </p:grpSpPr>
        <p:sp>
          <p:nvSpPr>
            <p:cNvPr id="124" name="正方形/長方形 12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5" name="円/楕円 12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6" name="直線コネクタ 125"/>
            <p:cNvCxnSpPr>
              <a:stCxn id="125" idx="6"/>
              <a:endCxn id="12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7" name="図形グループ 126"/>
          <p:cNvGrpSpPr/>
          <p:nvPr/>
        </p:nvGrpSpPr>
        <p:grpSpPr>
          <a:xfrm>
            <a:off x="1655913" y="5643628"/>
            <a:ext cx="317500" cy="157483"/>
            <a:chOff x="6769100" y="1390650"/>
            <a:chExt cx="317500" cy="157483"/>
          </a:xfrm>
        </p:grpSpPr>
        <p:sp>
          <p:nvSpPr>
            <p:cNvPr id="128" name="正方形/長方形 12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 name="円/楕円 12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0" name="直線コネクタ 129"/>
            <p:cNvCxnSpPr>
              <a:stCxn id="129" idx="6"/>
              <a:endCxn id="12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5" name="図形グループ 134"/>
          <p:cNvGrpSpPr/>
          <p:nvPr/>
        </p:nvGrpSpPr>
        <p:grpSpPr>
          <a:xfrm>
            <a:off x="1655913" y="5819316"/>
            <a:ext cx="317500" cy="157483"/>
            <a:chOff x="6769100" y="1390650"/>
            <a:chExt cx="317500" cy="157483"/>
          </a:xfrm>
        </p:grpSpPr>
        <p:sp>
          <p:nvSpPr>
            <p:cNvPr id="136" name="正方形/長方形 13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7" name="円/楕円 13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8" name="直線コネクタ 137"/>
            <p:cNvCxnSpPr>
              <a:stCxn id="137" idx="6"/>
              <a:endCxn id="13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9" name="図形グループ 138"/>
          <p:cNvGrpSpPr/>
          <p:nvPr/>
        </p:nvGrpSpPr>
        <p:grpSpPr>
          <a:xfrm>
            <a:off x="2009559" y="5266032"/>
            <a:ext cx="317500" cy="157483"/>
            <a:chOff x="6769100" y="1390650"/>
            <a:chExt cx="317500" cy="157483"/>
          </a:xfrm>
        </p:grpSpPr>
        <p:sp>
          <p:nvSpPr>
            <p:cNvPr id="140" name="正方形/長方形 13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1" name="円/楕円 14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2" name="直線コネクタ 141"/>
            <p:cNvCxnSpPr>
              <a:stCxn id="141" idx="6"/>
              <a:endCxn id="14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3" name="図形グループ 142"/>
          <p:cNvGrpSpPr/>
          <p:nvPr/>
        </p:nvGrpSpPr>
        <p:grpSpPr>
          <a:xfrm>
            <a:off x="2009559" y="5459494"/>
            <a:ext cx="317500" cy="157483"/>
            <a:chOff x="6769100" y="1390650"/>
            <a:chExt cx="317500" cy="157483"/>
          </a:xfrm>
        </p:grpSpPr>
        <p:sp>
          <p:nvSpPr>
            <p:cNvPr id="144" name="正方形/長方形 14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5" name="円/楕円 14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6" name="直線コネクタ 145"/>
            <p:cNvCxnSpPr>
              <a:stCxn id="145" idx="6"/>
              <a:endCxn id="14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7" name="図形グループ 146"/>
          <p:cNvGrpSpPr/>
          <p:nvPr/>
        </p:nvGrpSpPr>
        <p:grpSpPr>
          <a:xfrm>
            <a:off x="2009559" y="5641087"/>
            <a:ext cx="317500" cy="157483"/>
            <a:chOff x="6769100" y="1390650"/>
            <a:chExt cx="317500" cy="157483"/>
          </a:xfrm>
        </p:grpSpPr>
        <p:sp>
          <p:nvSpPr>
            <p:cNvPr id="148" name="正方形/長方形 14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9" name="円/楕円 14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0" name="直線コネクタ 149"/>
            <p:cNvCxnSpPr>
              <a:stCxn id="149" idx="6"/>
              <a:endCxn id="14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5" name="図形グループ 154"/>
          <p:cNvGrpSpPr/>
          <p:nvPr/>
        </p:nvGrpSpPr>
        <p:grpSpPr>
          <a:xfrm>
            <a:off x="2009559" y="5816775"/>
            <a:ext cx="317500" cy="157483"/>
            <a:chOff x="6769100" y="1390650"/>
            <a:chExt cx="317500" cy="157483"/>
          </a:xfrm>
        </p:grpSpPr>
        <p:sp>
          <p:nvSpPr>
            <p:cNvPr id="156" name="正方形/長方形 15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7" name="円/楕円 15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8" name="直線コネクタ 157"/>
            <p:cNvCxnSpPr>
              <a:stCxn id="157" idx="6"/>
              <a:endCxn id="15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9" name="図形グループ 158"/>
          <p:cNvGrpSpPr/>
          <p:nvPr/>
        </p:nvGrpSpPr>
        <p:grpSpPr>
          <a:xfrm>
            <a:off x="2384209" y="5268573"/>
            <a:ext cx="317500" cy="157483"/>
            <a:chOff x="6769100" y="1390650"/>
            <a:chExt cx="317500" cy="157483"/>
          </a:xfrm>
        </p:grpSpPr>
        <p:sp>
          <p:nvSpPr>
            <p:cNvPr id="160" name="正方形/長方形 15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1" name="円/楕円 16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2" name="直線コネクタ 161"/>
            <p:cNvCxnSpPr>
              <a:stCxn id="161" idx="6"/>
              <a:endCxn id="16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3" name="図形グループ 162"/>
          <p:cNvGrpSpPr/>
          <p:nvPr/>
        </p:nvGrpSpPr>
        <p:grpSpPr>
          <a:xfrm>
            <a:off x="2384209" y="5462035"/>
            <a:ext cx="317500" cy="157483"/>
            <a:chOff x="6769100" y="1390650"/>
            <a:chExt cx="317500" cy="157483"/>
          </a:xfrm>
        </p:grpSpPr>
        <p:sp>
          <p:nvSpPr>
            <p:cNvPr id="164" name="正方形/長方形 16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5" name="円/楕円 16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6" name="直線コネクタ 165"/>
            <p:cNvCxnSpPr>
              <a:stCxn id="165" idx="6"/>
              <a:endCxn id="16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7" name="図形グループ 166"/>
          <p:cNvGrpSpPr/>
          <p:nvPr/>
        </p:nvGrpSpPr>
        <p:grpSpPr>
          <a:xfrm>
            <a:off x="2384209" y="5643628"/>
            <a:ext cx="317500" cy="157483"/>
            <a:chOff x="6769100" y="1390650"/>
            <a:chExt cx="317500" cy="157483"/>
          </a:xfrm>
        </p:grpSpPr>
        <p:sp>
          <p:nvSpPr>
            <p:cNvPr id="168" name="正方形/長方形 16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9" name="円/楕円 16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0" name="直線コネクタ 169"/>
            <p:cNvCxnSpPr>
              <a:stCxn id="169" idx="6"/>
              <a:endCxn id="16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5" name="図形グループ 174"/>
          <p:cNvGrpSpPr/>
          <p:nvPr/>
        </p:nvGrpSpPr>
        <p:grpSpPr>
          <a:xfrm>
            <a:off x="2384209" y="5819316"/>
            <a:ext cx="317500" cy="157483"/>
            <a:chOff x="6769100" y="1390650"/>
            <a:chExt cx="317500" cy="157483"/>
          </a:xfrm>
        </p:grpSpPr>
        <p:sp>
          <p:nvSpPr>
            <p:cNvPr id="176" name="正方形/長方形 17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7" name="円/楕円 17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8" name="直線コネクタ 177"/>
            <p:cNvCxnSpPr>
              <a:stCxn id="177" idx="6"/>
              <a:endCxn id="17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9" name="図形グループ 178"/>
          <p:cNvGrpSpPr/>
          <p:nvPr/>
        </p:nvGrpSpPr>
        <p:grpSpPr>
          <a:xfrm>
            <a:off x="2749615" y="5268573"/>
            <a:ext cx="317500" cy="157483"/>
            <a:chOff x="6769100" y="1390650"/>
            <a:chExt cx="317500" cy="157483"/>
          </a:xfrm>
        </p:grpSpPr>
        <p:sp>
          <p:nvSpPr>
            <p:cNvPr id="180" name="正方形/長方形 17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1" name="円/楕円 18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2" name="直線コネクタ 181"/>
            <p:cNvCxnSpPr>
              <a:stCxn id="181" idx="6"/>
              <a:endCxn id="18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3" name="図形グループ 182"/>
          <p:cNvGrpSpPr/>
          <p:nvPr/>
        </p:nvGrpSpPr>
        <p:grpSpPr>
          <a:xfrm>
            <a:off x="2749615" y="5462035"/>
            <a:ext cx="317500" cy="157483"/>
            <a:chOff x="6769100" y="1390650"/>
            <a:chExt cx="317500" cy="157483"/>
          </a:xfrm>
        </p:grpSpPr>
        <p:sp>
          <p:nvSpPr>
            <p:cNvPr id="184" name="正方形/長方形 18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円/楕円 18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6" name="直線コネクタ 185"/>
            <p:cNvCxnSpPr>
              <a:stCxn id="185" idx="6"/>
              <a:endCxn id="18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7" name="図形グループ 186"/>
          <p:cNvGrpSpPr/>
          <p:nvPr/>
        </p:nvGrpSpPr>
        <p:grpSpPr>
          <a:xfrm>
            <a:off x="2749615" y="5643628"/>
            <a:ext cx="317500" cy="157483"/>
            <a:chOff x="6769100" y="1390650"/>
            <a:chExt cx="317500" cy="157483"/>
          </a:xfrm>
        </p:grpSpPr>
        <p:sp>
          <p:nvSpPr>
            <p:cNvPr id="188" name="正方形/長方形 18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9" name="円/楕円 18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0" name="直線コネクタ 189"/>
            <p:cNvCxnSpPr>
              <a:stCxn id="189" idx="6"/>
              <a:endCxn id="18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5" name="図形グループ 194"/>
          <p:cNvGrpSpPr/>
          <p:nvPr/>
        </p:nvGrpSpPr>
        <p:grpSpPr>
          <a:xfrm>
            <a:off x="2749615" y="5819316"/>
            <a:ext cx="317500" cy="157483"/>
            <a:chOff x="6769100" y="1390650"/>
            <a:chExt cx="317500" cy="157483"/>
          </a:xfrm>
        </p:grpSpPr>
        <p:sp>
          <p:nvSpPr>
            <p:cNvPr id="196" name="正方形/長方形 19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7" name="円/楕円 19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8" name="直線コネクタ 197"/>
            <p:cNvCxnSpPr>
              <a:stCxn id="197" idx="6"/>
              <a:endCxn id="19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9" name="図形グループ 198"/>
          <p:cNvGrpSpPr/>
          <p:nvPr/>
        </p:nvGrpSpPr>
        <p:grpSpPr>
          <a:xfrm>
            <a:off x="3119869" y="5271114"/>
            <a:ext cx="317500" cy="157483"/>
            <a:chOff x="6769100" y="1390650"/>
            <a:chExt cx="317500" cy="157483"/>
          </a:xfrm>
        </p:grpSpPr>
        <p:sp>
          <p:nvSpPr>
            <p:cNvPr id="200" name="正方形/長方形 19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1" name="円/楕円 20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2" name="直線コネクタ 201"/>
            <p:cNvCxnSpPr>
              <a:stCxn id="201" idx="6"/>
              <a:endCxn id="20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3" name="図形グループ 202"/>
          <p:cNvGrpSpPr/>
          <p:nvPr/>
        </p:nvGrpSpPr>
        <p:grpSpPr>
          <a:xfrm>
            <a:off x="3119869" y="5464576"/>
            <a:ext cx="317500" cy="157483"/>
            <a:chOff x="6769100" y="1390650"/>
            <a:chExt cx="317500" cy="157483"/>
          </a:xfrm>
        </p:grpSpPr>
        <p:sp>
          <p:nvSpPr>
            <p:cNvPr id="204" name="正方形/長方形 20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5" name="円/楕円 20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6" name="直線コネクタ 205"/>
            <p:cNvCxnSpPr>
              <a:stCxn id="205" idx="6"/>
              <a:endCxn id="20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7" name="図形グループ 206"/>
          <p:cNvGrpSpPr/>
          <p:nvPr/>
        </p:nvGrpSpPr>
        <p:grpSpPr>
          <a:xfrm>
            <a:off x="3119869" y="5646169"/>
            <a:ext cx="317500" cy="157483"/>
            <a:chOff x="6769100" y="1390650"/>
            <a:chExt cx="317500" cy="157483"/>
          </a:xfrm>
        </p:grpSpPr>
        <p:sp>
          <p:nvSpPr>
            <p:cNvPr id="208" name="正方形/長方形 20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円/楕円 20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0" name="直線コネクタ 209"/>
            <p:cNvCxnSpPr>
              <a:stCxn id="209" idx="6"/>
              <a:endCxn id="20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5" name="図形グループ 214"/>
          <p:cNvGrpSpPr/>
          <p:nvPr/>
        </p:nvGrpSpPr>
        <p:grpSpPr>
          <a:xfrm>
            <a:off x="3119869" y="5821857"/>
            <a:ext cx="317500" cy="157483"/>
            <a:chOff x="6769100" y="1390650"/>
            <a:chExt cx="317500" cy="157483"/>
          </a:xfrm>
        </p:grpSpPr>
        <p:sp>
          <p:nvSpPr>
            <p:cNvPr id="216" name="正方形/長方形 21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7" name="円/楕円 21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8" name="直線コネクタ 217"/>
            <p:cNvCxnSpPr>
              <a:stCxn id="217" idx="6"/>
              <a:endCxn id="21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9" name="図形グループ 218"/>
          <p:cNvGrpSpPr/>
          <p:nvPr/>
        </p:nvGrpSpPr>
        <p:grpSpPr>
          <a:xfrm>
            <a:off x="3494519" y="5273655"/>
            <a:ext cx="317500" cy="157483"/>
            <a:chOff x="6769100" y="1390650"/>
            <a:chExt cx="317500" cy="157483"/>
          </a:xfrm>
        </p:grpSpPr>
        <p:sp>
          <p:nvSpPr>
            <p:cNvPr id="220" name="正方形/長方形 21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1" name="円/楕円 22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2" name="直線コネクタ 221"/>
            <p:cNvCxnSpPr>
              <a:stCxn id="221" idx="6"/>
              <a:endCxn id="22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3" name="図形グループ 222"/>
          <p:cNvGrpSpPr/>
          <p:nvPr/>
        </p:nvGrpSpPr>
        <p:grpSpPr>
          <a:xfrm>
            <a:off x="3494519" y="5467117"/>
            <a:ext cx="317500" cy="157483"/>
            <a:chOff x="6769100" y="1390650"/>
            <a:chExt cx="317500" cy="157483"/>
          </a:xfrm>
        </p:grpSpPr>
        <p:sp>
          <p:nvSpPr>
            <p:cNvPr id="224" name="正方形/長方形 22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5" name="円/楕円 22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6" name="直線コネクタ 225"/>
            <p:cNvCxnSpPr>
              <a:stCxn id="225" idx="6"/>
              <a:endCxn id="22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7" name="図形グループ 226"/>
          <p:cNvGrpSpPr/>
          <p:nvPr/>
        </p:nvGrpSpPr>
        <p:grpSpPr>
          <a:xfrm>
            <a:off x="3494519" y="5648710"/>
            <a:ext cx="317500" cy="157483"/>
            <a:chOff x="6769100" y="1390650"/>
            <a:chExt cx="317500" cy="157483"/>
          </a:xfrm>
        </p:grpSpPr>
        <p:sp>
          <p:nvSpPr>
            <p:cNvPr id="228" name="正方形/長方形 22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9" name="円/楕円 22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0" name="直線コネクタ 229"/>
            <p:cNvCxnSpPr>
              <a:stCxn id="229" idx="6"/>
              <a:endCxn id="22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5" name="図形グループ 234"/>
          <p:cNvGrpSpPr/>
          <p:nvPr/>
        </p:nvGrpSpPr>
        <p:grpSpPr>
          <a:xfrm>
            <a:off x="3494519" y="5824398"/>
            <a:ext cx="317500" cy="157483"/>
            <a:chOff x="6769100" y="1390650"/>
            <a:chExt cx="317500" cy="157483"/>
          </a:xfrm>
        </p:grpSpPr>
        <p:sp>
          <p:nvSpPr>
            <p:cNvPr id="236" name="正方形/長方形 23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7" name="円/楕円 23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8" name="直線コネクタ 237"/>
            <p:cNvCxnSpPr>
              <a:stCxn id="237" idx="6"/>
              <a:endCxn id="23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9" name="図形グループ 238"/>
          <p:cNvGrpSpPr/>
          <p:nvPr/>
        </p:nvGrpSpPr>
        <p:grpSpPr>
          <a:xfrm>
            <a:off x="3848165" y="5271114"/>
            <a:ext cx="317500" cy="157483"/>
            <a:chOff x="6769100" y="1390650"/>
            <a:chExt cx="317500" cy="157483"/>
          </a:xfrm>
        </p:grpSpPr>
        <p:sp>
          <p:nvSpPr>
            <p:cNvPr id="240" name="正方形/長方形 23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1" name="円/楕円 24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2" name="直線コネクタ 241"/>
            <p:cNvCxnSpPr>
              <a:stCxn id="241" idx="6"/>
              <a:endCxn id="24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3" name="図形グループ 242"/>
          <p:cNvGrpSpPr/>
          <p:nvPr/>
        </p:nvGrpSpPr>
        <p:grpSpPr>
          <a:xfrm>
            <a:off x="3848165" y="5464576"/>
            <a:ext cx="317500" cy="157483"/>
            <a:chOff x="6769100" y="1390650"/>
            <a:chExt cx="317500" cy="157483"/>
          </a:xfrm>
        </p:grpSpPr>
        <p:sp>
          <p:nvSpPr>
            <p:cNvPr id="244" name="正方形/長方形 24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5" name="円/楕円 24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6" name="直線コネクタ 245"/>
            <p:cNvCxnSpPr>
              <a:stCxn id="245" idx="6"/>
              <a:endCxn id="24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7" name="図形グループ 246"/>
          <p:cNvGrpSpPr/>
          <p:nvPr/>
        </p:nvGrpSpPr>
        <p:grpSpPr>
          <a:xfrm>
            <a:off x="3848165" y="5646169"/>
            <a:ext cx="317500" cy="157483"/>
            <a:chOff x="6769100" y="1390650"/>
            <a:chExt cx="317500" cy="157483"/>
          </a:xfrm>
        </p:grpSpPr>
        <p:sp>
          <p:nvSpPr>
            <p:cNvPr id="248" name="正方形/長方形 24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9" name="円/楕円 24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0" name="直線コネクタ 249"/>
            <p:cNvCxnSpPr>
              <a:stCxn id="249" idx="6"/>
              <a:endCxn id="24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55" name="図形グループ 254"/>
          <p:cNvGrpSpPr/>
          <p:nvPr/>
        </p:nvGrpSpPr>
        <p:grpSpPr>
          <a:xfrm>
            <a:off x="3848165" y="5821857"/>
            <a:ext cx="317500" cy="157483"/>
            <a:chOff x="6769100" y="1390650"/>
            <a:chExt cx="317500" cy="157483"/>
          </a:xfrm>
        </p:grpSpPr>
        <p:sp>
          <p:nvSpPr>
            <p:cNvPr id="256" name="正方形/長方形 25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7" name="円/楕円 25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8" name="直線コネクタ 257"/>
            <p:cNvCxnSpPr>
              <a:stCxn id="257" idx="6"/>
              <a:endCxn id="25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79" name="フローチャート: 磁気ディスク 278"/>
          <p:cNvSpPr/>
          <p:nvPr/>
        </p:nvSpPr>
        <p:spPr>
          <a:xfrm>
            <a:off x="4905134" y="550881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0" name="フローチャート: 磁気ディスク 279"/>
          <p:cNvSpPr/>
          <p:nvPr/>
        </p:nvSpPr>
        <p:spPr>
          <a:xfrm>
            <a:off x="4905134" y="528508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1" name="フローチャート: 磁気ディスク 280"/>
          <p:cNvSpPr/>
          <p:nvPr/>
        </p:nvSpPr>
        <p:spPr>
          <a:xfrm>
            <a:off x="5325993" y="573079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2" name="フローチャート: 磁気ディスク 281"/>
          <p:cNvSpPr/>
          <p:nvPr/>
        </p:nvSpPr>
        <p:spPr>
          <a:xfrm>
            <a:off x="5325993" y="550881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3" name="フローチャート: 磁気ディスク 282"/>
          <p:cNvSpPr/>
          <p:nvPr/>
        </p:nvSpPr>
        <p:spPr>
          <a:xfrm>
            <a:off x="5325993" y="528508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4" name="フローチャート: 磁気ディスク 283"/>
          <p:cNvSpPr/>
          <p:nvPr/>
        </p:nvSpPr>
        <p:spPr>
          <a:xfrm>
            <a:off x="5759806" y="573079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5" name="フローチャート: 磁気ディスク 284"/>
          <p:cNvSpPr/>
          <p:nvPr/>
        </p:nvSpPr>
        <p:spPr>
          <a:xfrm>
            <a:off x="5759806" y="550881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6" name="フローチャート: 磁気ディスク 285"/>
          <p:cNvSpPr/>
          <p:nvPr/>
        </p:nvSpPr>
        <p:spPr>
          <a:xfrm>
            <a:off x="5759806" y="528508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7" name="フローチャート: 磁気ディスク 286"/>
          <p:cNvSpPr/>
          <p:nvPr/>
        </p:nvSpPr>
        <p:spPr>
          <a:xfrm>
            <a:off x="6180665" y="5730795"/>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8" name="フローチャート: 磁気ディスク 287"/>
          <p:cNvSpPr/>
          <p:nvPr/>
        </p:nvSpPr>
        <p:spPr>
          <a:xfrm>
            <a:off x="6180665" y="5508816"/>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89" name="フローチャート: 磁気ディスク 288"/>
          <p:cNvSpPr/>
          <p:nvPr/>
        </p:nvSpPr>
        <p:spPr>
          <a:xfrm>
            <a:off x="6180665" y="5285081"/>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0" name="フローチャート: 磁気ディスク 289"/>
          <p:cNvSpPr/>
          <p:nvPr/>
        </p:nvSpPr>
        <p:spPr>
          <a:xfrm>
            <a:off x="6606934" y="572445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1" name="フローチャート: 磁気ディスク 290"/>
          <p:cNvSpPr/>
          <p:nvPr/>
        </p:nvSpPr>
        <p:spPr>
          <a:xfrm>
            <a:off x="6606934" y="5502473"/>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2" name="フローチャート: 磁気ディスク 291"/>
          <p:cNvSpPr/>
          <p:nvPr/>
        </p:nvSpPr>
        <p:spPr>
          <a:xfrm>
            <a:off x="6606934" y="5278738"/>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3" name="フローチャート: 磁気ディスク 292"/>
          <p:cNvSpPr/>
          <p:nvPr/>
        </p:nvSpPr>
        <p:spPr>
          <a:xfrm>
            <a:off x="7027793" y="572445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4" name="フローチャート: 磁気ディスク 293"/>
          <p:cNvSpPr/>
          <p:nvPr/>
        </p:nvSpPr>
        <p:spPr>
          <a:xfrm>
            <a:off x="7027793" y="5502473"/>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5" name="フローチャート: 磁気ディスク 294"/>
          <p:cNvSpPr/>
          <p:nvPr/>
        </p:nvSpPr>
        <p:spPr>
          <a:xfrm>
            <a:off x="7027793" y="5278738"/>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6" name="フローチャート: 磁気ディスク 295"/>
          <p:cNvSpPr/>
          <p:nvPr/>
        </p:nvSpPr>
        <p:spPr>
          <a:xfrm>
            <a:off x="7461606" y="5724452"/>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7" name="フローチャート: 磁気ディスク 296"/>
          <p:cNvSpPr/>
          <p:nvPr/>
        </p:nvSpPr>
        <p:spPr>
          <a:xfrm>
            <a:off x="7461606" y="5502473"/>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8" name="フローチャート: 磁気ディスク 297"/>
          <p:cNvSpPr/>
          <p:nvPr/>
        </p:nvSpPr>
        <p:spPr>
          <a:xfrm>
            <a:off x="7461606" y="5278738"/>
            <a:ext cx="374652" cy="253464"/>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02" name="正方形/長方形 301"/>
          <p:cNvSpPr/>
          <p:nvPr/>
        </p:nvSpPr>
        <p:spPr>
          <a:xfrm>
            <a:off x="5008222" y="4874552"/>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DMZ</a:t>
            </a:r>
            <a:endParaRPr kumimoji="1" lang="ja-JP" altLang="en-US" sz="800" dirty="0">
              <a:solidFill>
                <a:srgbClr val="FFFFFF"/>
              </a:solidFill>
              <a:latin typeface="ＭＳ Ｐゴシック"/>
              <a:ea typeface="ＭＳ Ｐゴシック"/>
              <a:cs typeface="ＭＳ Ｐゴシック"/>
            </a:endParaRPr>
          </a:p>
        </p:txBody>
      </p:sp>
      <p:sp>
        <p:nvSpPr>
          <p:cNvPr id="303" name="正方形/長方形 302"/>
          <p:cNvSpPr/>
          <p:nvPr/>
        </p:nvSpPr>
        <p:spPr>
          <a:xfrm>
            <a:off x="5863793" y="4874552"/>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FW</a:t>
            </a:r>
            <a:endParaRPr kumimoji="1" lang="ja-JP" altLang="en-US" sz="800" dirty="0">
              <a:solidFill>
                <a:srgbClr val="FFFFFF"/>
              </a:solidFill>
              <a:latin typeface="ＭＳ Ｐゴシック"/>
              <a:ea typeface="ＭＳ Ｐゴシック"/>
              <a:cs typeface="ＭＳ Ｐゴシック"/>
            </a:endParaRPr>
          </a:p>
        </p:txBody>
      </p:sp>
      <p:sp>
        <p:nvSpPr>
          <p:cNvPr id="305" name="正方形/長方形 304"/>
          <p:cNvSpPr/>
          <p:nvPr/>
        </p:nvSpPr>
        <p:spPr>
          <a:xfrm>
            <a:off x="2449007" y="4869327"/>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スイッチ</a:t>
            </a:r>
            <a:endParaRPr kumimoji="1" lang="ja-JP" altLang="en-US" sz="800" dirty="0">
              <a:solidFill>
                <a:srgbClr val="FFFFFF"/>
              </a:solidFill>
              <a:latin typeface="ＭＳ Ｐゴシック"/>
              <a:ea typeface="ＭＳ Ｐゴシック"/>
              <a:cs typeface="ＭＳ Ｐゴシック"/>
            </a:endParaRPr>
          </a:p>
        </p:txBody>
      </p:sp>
      <p:sp>
        <p:nvSpPr>
          <p:cNvPr id="306" name="正方形/長方形 305"/>
          <p:cNvSpPr/>
          <p:nvPr/>
        </p:nvSpPr>
        <p:spPr>
          <a:xfrm>
            <a:off x="3299052" y="4869327"/>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負荷分散装置</a:t>
            </a:r>
            <a:endParaRPr kumimoji="1" lang="ja-JP" altLang="en-US" sz="800" dirty="0">
              <a:solidFill>
                <a:srgbClr val="FFFFFF"/>
              </a:solidFill>
              <a:latin typeface="ＭＳ Ｐゴシック"/>
              <a:ea typeface="ＭＳ Ｐゴシック"/>
              <a:cs typeface="ＭＳ Ｐゴシック"/>
            </a:endParaRPr>
          </a:p>
        </p:txBody>
      </p:sp>
      <p:sp>
        <p:nvSpPr>
          <p:cNvPr id="307" name="正方形/長方形 306"/>
          <p:cNvSpPr/>
          <p:nvPr/>
        </p:nvSpPr>
        <p:spPr>
          <a:xfrm>
            <a:off x="4152002" y="4874552"/>
            <a:ext cx="822134"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ルーター</a:t>
            </a:r>
            <a:endParaRPr kumimoji="1" lang="ja-JP" altLang="en-US" sz="800" dirty="0">
              <a:solidFill>
                <a:srgbClr val="FFFFFF"/>
              </a:solidFill>
              <a:latin typeface="ＭＳ Ｐゴシック"/>
              <a:ea typeface="ＭＳ Ｐゴシック"/>
              <a:cs typeface="ＭＳ Ｐゴシック"/>
            </a:endParaRPr>
          </a:p>
        </p:txBody>
      </p:sp>
      <p:grpSp>
        <p:nvGrpSpPr>
          <p:cNvPr id="314" name="図形グループ 313"/>
          <p:cNvGrpSpPr/>
          <p:nvPr/>
        </p:nvGrpSpPr>
        <p:grpSpPr>
          <a:xfrm>
            <a:off x="1098573" y="2478094"/>
            <a:ext cx="317500" cy="157483"/>
            <a:chOff x="6769100" y="1390650"/>
            <a:chExt cx="317500" cy="157483"/>
          </a:xfrm>
        </p:grpSpPr>
        <p:sp>
          <p:nvSpPr>
            <p:cNvPr id="315" name="正方形/長方形 3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6" name="円/楕円 3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7" name="直線コネクタ 316"/>
            <p:cNvCxnSpPr>
              <a:stCxn id="316" idx="6"/>
              <a:endCxn id="31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8" name="図形グループ 317"/>
          <p:cNvGrpSpPr/>
          <p:nvPr/>
        </p:nvGrpSpPr>
        <p:grpSpPr>
          <a:xfrm>
            <a:off x="1098573" y="2671556"/>
            <a:ext cx="317500" cy="157483"/>
            <a:chOff x="6769100" y="1390650"/>
            <a:chExt cx="317500" cy="157483"/>
          </a:xfrm>
        </p:grpSpPr>
        <p:sp>
          <p:nvSpPr>
            <p:cNvPr id="319" name="正方形/長方形 3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0" name="円/楕円 3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1" name="直線コネクタ 320"/>
            <p:cNvCxnSpPr>
              <a:stCxn id="320" idx="6"/>
              <a:endCxn id="31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2" name="図形グループ 321"/>
          <p:cNvGrpSpPr/>
          <p:nvPr/>
        </p:nvGrpSpPr>
        <p:grpSpPr>
          <a:xfrm>
            <a:off x="1468827" y="2480635"/>
            <a:ext cx="317500" cy="157483"/>
            <a:chOff x="6769100" y="1390650"/>
            <a:chExt cx="317500" cy="157483"/>
          </a:xfrm>
        </p:grpSpPr>
        <p:sp>
          <p:nvSpPr>
            <p:cNvPr id="323" name="正方形/長方形 32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4" name="円/楕円 32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5" name="直線コネクタ 324"/>
            <p:cNvCxnSpPr>
              <a:stCxn id="324" idx="6"/>
              <a:endCxn id="32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6" name="図形グループ 325"/>
          <p:cNvGrpSpPr/>
          <p:nvPr/>
        </p:nvGrpSpPr>
        <p:grpSpPr>
          <a:xfrm>
            <a:off x="1468827" y="2674097"/>
            <a:ext cx="317500" cy="157483"/>
            <a:chOff x="6769100" y="1390650"/>
            <a:chExt cx="317500" cy="157483"/>
          </a:xfrm>
        </p:grpSpPr>
        <p:sp>
          <p:nvSpPr>
            <p:cNvPr id="327" name="正方形/長方形 32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8" name="円/楕円 32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9" name="直線コネクタ 328"/>
            <p:cNvCxnSpPr>
              <a:stCxn id="328" idx="6"/>
              <a:endCxn id="32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30" name="フローチャート: 磁気ディスク 329"/>
          <p:cNvSpPr/>
          <p:nvPr/>
        </p:nvSpPr>
        <p:spPr>
          <a:xfrm>
            <a:off x="1900300" y="2498624"/>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49" name="正方形/長方形 348"/>
          <p:cNvSpPr/>
          <p:nvPr/>
        </p:nvSpPr>
        <p:spPr>
          <a:xfrm>
            <a:off x="2643164" y="1423499"/>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0" name="角丸四角形 349"/>
          <p:cNvSpPr/>
          <p:nvPr/>
        </p:nvSpPr>
        <p:spPr>
          <a:xfrm>
            <a:off x="3089298" y="1832314"/>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1" name="正方形/長方形 350"/>
          <p:cNvSpPr/>
          <p:nvPr/>
        </p:nvSpPr>
        <p:spPr>
          <a:xfrm>
            <a:off x="3336336" y="2044927"/>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52" name="正方形/長方形 351"/>
          <p:cNvSpPr/>
          <p:nvPr/>
        </p:nvSpPr>
        <p:spPr>
          <a:xfrm>
            <a:off x="3689982" y="2042638"/>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53" name="正方形/長方形 352"/>
          <p:cNvSpPr/>
          <p:nvPr/>
        </p:nvSpPr>
        <p:spPr>
          <a:xfrm>
            <a:off x="3544205" y="192028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57" name="図形グループ 356"/>
          <p:cNvGrpSpPr/>
          <p:nvPr/>
        </p:nvGrpSpPr>
        <p:grpSpPr>
          <a:xfrm>
            <a:off x="3089298" y="2478094"/>
            <a:ext cx="317500" cy="157483"/>
            <a:chOff x="6769100" y="1390650"/>
            <a:chExt cx="317500" cy="157483"/>
          </a:xfrm>
        </p:grpSpPr>
        <p:sp>
          <p:nvSpPr>
            <p:cNvPr id="358" name="正方形/長方形 35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9" name="円/楕円 35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0" name="直線コネクタ 359"/>
            <p:cNvCxnSpPr>
              <a:stCxn id="359" idx="6"/>
              <a:endCxn id="35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61" name="図形グループ 360"/>
          <p:cNvGrpSpPr/>
          <p:nvPr/>
        </p:nvGrpSpPr>
        <p:grpSpPr>
          <a:xfrm>
            <a:off x="3089298" y="2671556"/>
            <a:ext cx="317500" cy="157483"/>
            <a:chOff x="6769100" y="1390650"/>
            <a:chExt cx="317500" cy="157483"/>
          </a:xfrm>
        </p:grpSpPr>
        <p:sp>
          <p:nvSpPr>
            <p:cNvPr id="362" name="正方形/長方形 36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3" name="円/楕円 36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4" name="直線コネクタ 363"/>
            <p:cNvCxnSpPr>
              <a:stCxn id="363" idx="6"/>
              <a:endCxn id="36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73" name="フローチャート: 磁気ディスク 372"/>
          <p:cNvSpPr/>
          <p:nvPr/>
        </p:nvSpPr>
        <p:spPr>
          <a:xfrm>
            <a:off x="3891025" y="2498624"/>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74" name="正方形/長方形 373"/>
          <p:cNvSpPr/>
          <p:nvPr/>
        </p:nvSpPr>
        <p:spPr>
          <a:xfrm>
            <a:off x="4662464" y="1417103"/>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5" name="角丸四角形 374"/>
          <p:cNvSpPr/>
          <p:nvPr/>
        </p:nvSpPr>
        <p:spPr>
          <a:xfrm>
            <a:off x="5108598" y="1825918"/>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6" name="正方形/長方形 375"/>
          <p:cNvSpPr/>
          <p:nvPr/>
        </p:nvSpPr>
        <p:spPr>
          <a:xfrm>
            <a:off x="5375570" y="1951044"/>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77" name="正方形/長方形 376"/>
          <p:cNvSpPr/>
          <p:nvPr/>
        </p:nvSpPr>
        <p:spPr>
          <a:xfrm>
            <a:off x="5770865" y="1953287"/>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82" name="図形グループ 381"/>
          <p:cNvGrpSpPr/>
          <p:nvPr/>
        </p:nvGrpSpPr>
        <p:grpSpPr>
          <a:xfrm>
            <a:off x="5108598" y="2471698"/>
            <a:ext cx="317500" cy="157483"/>
            <a:chOff x="6769100" y="1390650"/>
            <a:chExt cx="317500" cy="157483"/>
          </a:xfrm>
        </p:grpSpPr>
        <p:sp>
          <p:nvSpPr>
            <p:cNvPr id="383" name="正方形/長方形 38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4" name="円/楕円 38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5" name="直線コネクタ 384"/>
            <p:cNvCxnSpPr>
              <a:stCxn id="384" idx="6"/>
              <a:endCxn id="38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86" name="図形グループ 385"/>
          <p:cNvGrpSpPr/>
          <p:nvPr/>
        </p:nvGrpSpPr>
        <p:grpSpPr>
          <a:xfrm>
            <a:off x="5108598" y="2665160"/>
            <a:ext cx="317500" cy="157483"/>
            <a:chOff x="6769100" y="1390650"/>
            <a:chExt cx="317500" cy="157483"/>
          </a:xfrm>
        </p:grpSpPr>
        <p:sp>
          <p:nvSpPr>
            <p:cNvPr id="387" name="正方形/長方形 38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8" name="円/楕円 38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9" name="直線コネクタ 388"/>
            <p:cNvCxnSpPr>
              <a:stCxn id="388" idx="6"/>
              <a:endCxn id="38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98" name="フローチャート: 磁気ディスク 397"/>
          <p:cNvSpPr/>
          <p:nvPr/>
        </p:nvSpPr>
        <p:spPr>
          <a:xfrm>
            <a:off x="5910325" y="2492228"/>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99" name="正方形/長方形 398"/>
          <p:cNvSpPr/>
          <p:nvPr/>
        </p:nvSpPr>
        <p:spPr>
          <a:xfrm>
            <a:off x="6697662" y="1423499"/>
            <a:ext cx="1817688" cy="1541996"/>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0" name="角丸四角形 399"/>
          <p:cNvSpPr/>
          <p:nvPr/>
        </p:nvSpPr>
        <p:spPr>
          <a:xfrm>
            <a:off x="7143796" y="1832314"/>
            <a:ext cx="1176379"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3" name="正方形/長方形 402"/>
          <p:cNvSpPr/>
          <p:nvPr/>
        </p:nvSpPr>
        <p:spPr>
          <a:xfrm>
            <a:off x="7426458" y="20196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407" name="図形グループ 406"/>
          <p:cNvGrpSpPr/>
          <p:nvPr/>
        </p:nvGrpSpPr>
        <p:grpSpPr>
          <a:xfrm>
            <a:off x="7143796" y="2478094"/>
            <a:ext cx="317500" cy="157483"/>
            <a:chOff x="6769100" y="1390650"/>
            <a:chExt cx="317500" cy="157483"/>
          </a:xfrm>
        </p:grpSpPr>
        <p:sp>
          <p:nvSpPr>
            <p:cNvPr id="408" name="正方形/長方形 40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9" name="円/楕円 40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0" name="直線コネクタ 409"/>
            <p:cNvCxnSpPr>
              <a:stCxn id="409" idx="6"/>
              <a:endCxn id="40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11" name="図形グループ 410"/>
          <p:cNvGrpSpPr/>
          <p:nvPr/>
        </p:nvGrpSpPr>
        <p:grpSpPr>
          <a:xfrm>
            <a:off x="7143796" y="2671556"/>
            <a:ext cx="317500" cy="157483"/>
            <a:chOff x="6769100" y="1390650"/>
            <a:chExt cx="317500" cy="157483"/>
          </a:xfrm>
        </p:grpSpPr>
        <p:sp>
          <p:nvSpPr>
            <p:cNvPr id="412" name="正方形/長方形 41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3" name="円/楕円 41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4" name="直線コネクタ 413"/>
            <p:cNvCxnSpPr>
              <a:stCxn id="413" idx="6"/>
              <a:endCxn id="41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15" name="図形グループ 414"/>
          <p:cNvGrpSpPr/>
          <p:nvPr/>
        </p:nvGrpSpPr>
        <p:grpSpPr>
          <a:xfrm>
            <a:off x="7514050" y="2480635"/>
            <a:ext cx="317500" cy="157483"/>
            <a:chOff x="6769100" y="1390650"/>
            <a:chExt cx="317500" cy="157483"/>
          </a:xfrm>
        </p:grpSpPr>
        <p:sp>
          <p:nvSpPr>
            <p:cNvPr id="416" name="正方形/長方形 41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7" name="円/楕円 41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8" name="直線コネクタ 417"/>
            <p:cNvCxnSpPr>
              <a:stCxn id="417" idx="6"/>
              <a:endCxn id="41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423" name="フローチャート: 磁気ディスク 422"/>
          <p:cNvSpPr/>
          <p:nvPr/>
        </p:nvSpPr>
        <p:spPr>
          <a:xfrm>
            <a:off x="7945523" y="2498624"/>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24" name="正方形/長方形 423"/>
          <p:cNvSpPr/>
          <p:nvPr/>
        </p:nvSpPr>
        <p:spPr>
          <a:xfrm>
            <a:off x="7870880" y="203458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9" name="正方形/長方形 48"/>
          <p:cNvSpPr/>
          <p:nvPr/>
        </p:nvSpPr>
        <p:spPr>
          <a:xfrm>
            <a:off x="1330347" y="19053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01" name="正方形/長方形 400"/>
          <p:cNvSpPr/>
          <p:nvPr/>
        </p:nvSpPr>
        <p:spPr>
          <a:xfrm>
            <a:off x="7375570" y="19053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02" name="正方形/長方形 401"/>
          <p:cNvSpPr/>
          <p:nvPr/>
        </p:nvSpPr>
        <p:spPr>
          <a:xfrm>
            <a:off x="7777182" y="1905339"/>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25" name="フローチャート: 磁気ディスク 424"/>
          <p:cNvSpPr/>
          <p:nvPr/>
        </p:nvSpPr>
        <p:spPr>
          <a:xfrm>
            <a:off x="3482114" y="2492228"/>
            <a:ext cx="374652" cy="345863"/>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35" name="テキスト ボックス 434"/>
          <p:cNvSpPr txBox="1"/>
          <p:nvPr/>
        </p:nvSpPr>
        <p:spPr>
          <a:xfrm>
            <a:off x="2016310" y="6261460"/>
            <a:ext cx="5109092" cy="338554"/>
          </a:xfrm>
          <a:prstGeom prst="rect">
            <a:avLst/>
          </a:prstGeom>
          <a:noFill/>
        </p:spPr>
        <p:txBody>
          <a:bodyPr wrap="none" rtlCol="0">
            <a:spAutoFit/>
          </a:bodyPr>
          <a:lstStyle/>
          <a:p>
            <a:pPr algn="ctr"/>
            <a:r>
              <a:rPr lang="ja-JP" altLang="en-US" sz="1600" dirty="0" smtClean="0">
                <a:solidFill>
                  <a:schemeClr val="bg1"/>
                </a:solidFill>
                <a:latin typeface="Meiryo" charset="-128"/>
                <a:ea typeface="Meiryo" charset="-128"/>
                <a:cs typeface="Meiryo" charset="-128"/>
              </a:rPr>
              <a:t>物理的なシステム資源をプール（リソース・プール）</a:t>
            </a:r>
            <a:endParaRPr kumimoji="1" lang="ja-JP" altLang="en-US" sz="1600" dirty="0">
              <a:solidFill>
                <a:schemeClr val="bg1"/>
              </a:solidFill>
              <a:latin typeface="Meiryo" charset="-128"/>
              <a:ea typeface="Meiryo" charset="-128"/>
              <a:cs typeface="Meiryo" charset="-128"/>
            </a:endParaRPr>
          </a:p>
        </p:txBody>
      </p:sp>
      <p:grpSp>
        <p:nvGrpSpPr>
          <p:cNvPr id="438" name="図形グループ 437"/>
          <p:cNvGrpSpPr/>
          <p:nvPr/>
        </p:nvGrpSpPr>
        <p:grpSpPr>
          <a:xfrm>
            <a:off x="816831" y="1549739"/>
            <a:ext cx="457588" cy="387786"/>
            <a:chOff x="758730" y="3198675"/>
            <a:chExt cx="806939" cy="688305"/>
          </a:xfrm>
        </p:grpSpPr>
        <p:sp>
          <p:nvSpPr>
            <p:cNvPr id="439" name="正方形/長方形 438"/>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0" name="角丸四角形 439"/>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1" name="角丸四角形 440"/>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2" name="台形 441"/>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3" name="図形グループ 442"/>
          <p:cNvGrpSpPr/>
          <p:nvPr/>
        </p:nvGrpSpPr>
        <p:grpSpPr>
          <a:xfrm>
            <a:off x="946951" y="1659724"/>
            <a:ext cx="150692" cy="345179"/>
            <a:chOff x="1946324" y="4125162"/>
            <a:chExt cx="969964" cy="2007872"/>
          </a:xfrm>
        </p:grpSpPr>
        <p:sp>
          <p:nvSpPr>
            <p:cNvPr id="444" name="円/楕円 44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5" name="フローチャート: 論理積ゲート 44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9" name="図形グループ 448"/>
          <p:cNvGrpSpPr/>
          <p:nvPr/>
        </p:nvGrpSpPr>
        <p:grpSpPr>
          <a:xfrm>
            <a:off x="2792717" y="2014063"/>
            <a:ext cx="370254" cy="367267"/>
            <a:chOff x="2667295" y="1059799"/>
            <a:chExt cx="681672" cy="722281"/>
          </a:xfrm>
        </p:grpSpPr>
        <p:sp>
          <p:nvSpPr>
            <p:cNvPr id="450" name="角丸四角形 44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51" name="図 450"/>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64" name="図形グループ 463"/>
          <p:cNvGrpSpPr/>
          <p:nvPr/>
        </p:nvGrpSpPr>
        <p:grpSpPr>
          <a:xfrm>
            <a:off x="816831" y="2014063"/>
            <a:ext cx="457588" cy="387786"/>
            <a:chOff x="758730" y="3198675"/>
            <a:chExt cx="806939" cy="688305"/>
          </a:xfrm>
        </p:grpSpPr>
        <p:sp>
          <p:nvSpPr>
            <p:cNvPr id="465" name="正方形/長方形 464"/>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6" name="角丸四角形 465"/>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7" name="角丸四角形 466"/>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8" name="台形 467"/>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9" name="図形グループ 468"/>
          <p:cNvGrpSpPr/>
          <p:nvPr/>
        </p:nvGrpSpPr>
        <p:grpSpPr>
          <a:xfrm>
            <a:off x="946951" y="2102481"/>
            <a:ext cx="150692" cy="345179"/>
            <a:chOff x="1946324" y="4125162"/>
            <a:chExt cx="969964" cy="2007872"/>
          </a:xfrm>
        </p:grpSpPr>
        <p:sp>
          <p:nvSpPr>
            <p:cNvPr id="470" name="円/楕円 46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1" name="フローチャート: 論理積ゲート 47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72" name="図形グループ 471"/>
          <p:cNvGrpSpPr/>
          <p:nvPr/>
        </p:nvGrpSpPr>
        <p:grpSpPr>
          <a:xfrm>
            <a:off x="2828394" y="1532873"/>
            <a:ext cx="355849" cy="285140"/>
            <a:chOff x="-62676" y="3965594"/>
            <a:chExt cx="679541" cy="593816"/>
          </a:xfrm>
        </p:grpSpPr>
        <p:sp>
          <p:nvSpPr>
            <p:cNvPr id="473" name="角丸四角形 472"/>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74" name="図 473"/>
            <p:cNvPicPr>
              <a:picLocks noChangeAspect="1"/>
            </p:cNvPicPr>
            <p:nvPr/>
          </p:nvPicPr>
          <p:blipFill>
            <a:blip r:embed="rId4">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475" name="図形グループ 474"/>
          <p:cNvGrpSpPr/>
          <p:nvPr/>
        </p:nvGrpSpPr>
        <p:grpSpPr>
          <a:xfrm>
            <a:off x="2904018" y="1660788"/>
            <a:ext cx="150692" cy="345179"/>
            <a:chOff x="1946324" y="4125162"/>
            <a:chExt cx="969964" cy="2007872"/>
          </a:xfrm>
        </p:grpSpPr>
        <p:sp>
          <p:nvSpPr>
            <p:cNvPr id="476" name="円/楕円 4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7" name="フローチャート: 論理積ゲート 4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78" name="図形グループ 477"/>
          <p:cNvGrpSpPr/>
          <p:nvPr/>
        </p:nvGrpSpPr>
        <p:grpSpPr>
          <a:xfrm>
            <a:off x="4024033" y="1582698"/>
            <a:ext cx="204682" cy="322641"/>
            <a:chOff x="1140657" y="4229811"/>
            <a:chExt cx="341289" cy="550466"/>
          </a:xfrm>
        </p:grpSpPr>
        <p:sp>
          <p:nvSpPr>
            <p:cNvPr id="479" name="角丸四角形 478"/>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80" name="図 479"/>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481" name="図形グループ 480"/>
          <p:cNvGrpSpPr/>
          <p:nvPr/>
        </p:nvGrpSpPr>
        <p:grpSpPr>
          <a:xfrm>
            <a:off x="3946161" y="1674460"/>
            <a:ext cx="150692" cy="345179"/>
            <a:chOff x="1946324" y="4125162"/>
            <a:chExt cx="969964" cy="2007872"/>
          </a:xfrm>
        </p:grpSpPr>
        <p:sp>
          <p:nvSpPr>
            <p:cNvPr id="482" name="円/楕円 48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3" name="フローチャート: 論理積ゲート 48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4" name="図形グループ 483"/>
          <p:cNvGrpSpPr/>
          <p:nvPr/>
        </p:nvGrpSpPr>
        <p:grpSpPr>
          <a:xfrm>
            <a:off x="2904018" y="2105834"/>
            <a:ext cx="150692" cy="345179"/>
            <a:chOff x="1946324" y="4125162"/>
            <a:chExt cx="969964" cy="2007872"/>
          </a:xfrm>
        </p:grpSpPr>
        <p:sp>
          <p:nvSpPr>
            <p:cNvPr id="485" name="円/楕円 48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6" name="フローチャート: 論理積ゲート 48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7" name="図形グループ 486"/>
          <p:cNvGrpSpPr/>
          <p:nvPr/>
        </p:nvGrpSpPr>
        <p:grpSpPr>
          <a:xfrm>
            <a:off x="1884666" y="1532873"/>
            <a:ext cx="370254" cy="367267"/>
            <a:chOff x="2667295" y="1059799"/>
            <a:chExt cx="681672" cy="722281"/>
          </a:xfrm>
        </p:grpSpPr>
        <p:sp>
          <p:nvSpPr>
            <p:cNvPr id="488" name="角丸四角形 487"/>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89" name="図 488"/>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90" name="図形グループ 489"/>
          <p:cNvGrpSpPr/>
          <p:nvPr/>
        </p:nvGrpSpPr>
        <p:grpSpPr>
          <a:xfrm>
            <a:off x="1995967" y="1624644"/>
            <a:ext cx="150692" cy="345179"/>
            <a:chOff x="1946324" y="4125162"/>
            <a:chExt cx="969964" cy="2007872"/>
          </a:xfrm>
        </p:grpSpPr>
        <p:sp>
          <p:nvSpPr>
            <p:cNvPr id="491" name="円/楕円 49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2" name="フローチャート: 論理積ゲート 49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3" name="図形グループ 492"/>
          <p:cNvGrpSpPr/>
          <p:nvPr/>
        </p:nvGrpSpPr>
        <p:grpSpPr>
          <a:xfrm>
            <a:off x="4877080" y="1570594"/>
            <a:ext cx="370254" cy="367267"/>
            <a:chOff x="2667295" y="1059799"/>
            <a:chExt cx="681672" cy="722281"/>
          </a:xfrm>
        </p:grpSpPr>
        <p:sp>
          <p:nvSpPr>
            <p:cNvPr id="494" name="角丸四角形 49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95" name="図 494"/>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496" name="図形グループ 495"/>
          <p:cNvGrpSpPr/>
          <p:nvPr/>
        </p:nvGrpSpPr>
        <p:grpSpPr>
          <a:xfrm>
            <a:off x="4988381" y="1662365"/>
            <a:ext cx="150692" cy="345179"/>
            <a:chOff x="1946324" y="4125162"/>
            <a:chExt cx="969964" cy="2007872"/>
          </a:xfrm>
        </p:grpSpPr>
        <p:sp>
          <p:nvSpPr>
            <p:cNvPr id="497" name="円/楕円 49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8" name="フローチャート: 論理積ゲート 49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9" name="図形グループ 498"/>
          <p:cNvGrpSpPr/>
          <p:nvPr/>
        </p:nvGrpSpPr>
        <p:grpSpPr>
          <a:xfrm>
            <a:off x="4876844" y="2007544"/>
            <a:ext cx="370254" cy="367267"/>
            <a:chOff x="2667295" y="1059799"/>
            <a:chExt cx="681672" cy="722281"/>
          </a:xfrm>
        </p:grpSpPr>
        <p:sp>
          <p:nvSpPr>
            <p:cNvPr id="500" name="角丸四角形 49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01" name="図 500"/>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02" name="図形グループ 501"/>
          <p:cNvGrpSpPr/>
          <p:nvPr/>
        </p:nvGrpSpPr>
        <p:grpSpPr>
          <a:xfrm>
            <a:off x="4988145" y="2099315"/>
            <a:ext cx="150692" cy="345179"/>
            <a:chOff x="1946324" y="4125162"/>
            <a:chExt cx="969964" cy="2007872"/>
          </a:xfrm>
        </p:grpSpPr>
        <p:sp>
          <p:nvSpPr>
            <p:cNvPr id="503" name="円/楕円 50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4" name="フローチャート: 論理積ゲート 50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05" name="図形グループ 504"/>
          <p:cNvGrpSpPr/>
          <p:nvPr/>
        </p:nvGrpSpPr>
        <p:grpSpPr>
          <a:xfrm>
            <a:off x="6905132" y="1583149"/>
            <a:ext cx="370254" cy="367267"/>
            <a:chOff x="2667295" y="1059799"/>
            <a:chExt cx="681672" cy="722281"/>
          </a:xfrm>
        </p:grpSpPr>
        <p:sp>
          <p:nvSpPr>
            <p:cNvPr id="506" name="角丸四角形 505"/>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07" name="図 506"/>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08" name="図形グループ 507"/>
          <p:cNvGrpSpPr/>
          <p:nvPr/>
        </p:nvGrpSpPr>
        <p:grpSpPr>
          <a:xfrm>
            <a:off x="7016433" y="1674920"/>
            <a:ext cx="150692" cy="345179"/>
            <a:chOff x="1946324" y="4125162"/>
            <a:chExt cx="969964" cy="2007872"/>
          </a:xfrm>
        </p:grpSpPr>
        <p:sp>
          <p:nvSpPr>
            <p:cNvPr id="509" name="円/楕円 50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0" name="フローチャート: 論理積ゲート 50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11" name="図形グループ 510"/>
          <p:cNvGrpSpPr/>
          <p:nvPr/>
        </p:nvGrpSpPr>
        <p:grpSpPr>
          <a:xfrm>
            <a:off x="6904896" y="2020099"/>
            <a:ext cx="370254" cy="367267"/>
            <a:chOff x="2667295" y="1059799"/>
            <a:chExt cx="681672" cy="722281"/>
          </a:xfrm>
        </p:grpSpPr>
        <p:sp>
          <p:nvSpPr>
            <p:cNvPr id="512" name="角丸四角形 5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13" name="図 512"/>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14" name="図形グループ 513"/>
          <p:cNvGrpSpPr/>
          <p:nvPr/>
        </p:nvGrpSpPr>
        <p:grpSpPr>
          <a:xfrm>
            <a:off x="7016197" y="2111870"/>
            <a:ext cx="150692" cy="345179"/>
            <a:chOff x="1946324" y="4125162"/>
            <a:chExt cx="969964" cy="2007872"/>
          </a:xfrm>
        </p:grpSpPr>
        <p:sp>
          <p:nvSpPr>
            <p:cNvPr id="515" name="円/楕円 51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6" name="フローチャート: 論理積ゲート 51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17" name="タイトル 1"/>
          <p:cNvSpPr txBox="1">
            <a:spLocks/>
          </p:cNvSpPr>
          <p:nvPr/>
        </p:nvSpPr>
        <p:spPr>
          <a:xfrm>
            <a:off x="2477525" y="258522"/>
            <a:ext cx="8686800" cy="416221"/>
          </a:xfrm>
          <a:prstGeom prst="rect">
            <a:avLst/>
          </a:prstGeom>
        </p:spPr>
        <p:txBody>
          <a:bodyPr vert="horz" lIns="91440" tIns="45720" rIns="91440" bIns="45720" rtlCol="0" anchor="ctr">
            <a:noAutofit/>
          </a:bodyPr>
          <a:lstStyle>
            <a:lvl1pPr algn="l" defTabSz="457200" rtl="0" eaLnBrk="1" latinLnBrk="0" hangingPunct="1">
              <a:spcBef>
                <a:spcPct val="0"/>
              </a:spcBef>
              <a:buNone/>
              <a:defRPr kumimoji="1" sz="2800" kern="1200">
                <a:solidFill>
                  <a:srgbClr val="7F7F7F"/>
                </a:solidFill>
                <a:latin typeface="+mj-lt"/>
                <a:ea typeface="+mj-ea"/>
                <a:cs typeface="+mj-cs"/>
              </a:defRPr>
            </a:lvl1pPr>
          </a:lstStyle>
          <a:p>
            <a:endParaRPr lang="ja-JP" altLang="en-US"/>
          </a:p>
        </p:txBody>
      </p:sp>
      <p:grpSp>
        <p:nvGrpSpPr>
          <p:cNvPr id="518" name="図形グループ 517"/>
          <p:cNvGrpSpPr/>
          <p:nvPr/>
        </p:nvGrpSpPr>
        <p:grpSpPr>
          <a:xfrm>
            <a:off x="6044358" y="1566582"/>
            <a:ext cx="204682" cy="322641"/>
            <a:chOff x="1140657" y="4229811"/>
            <a:chExt cx="341289" cy="550466"/>
          </a:xfrm>
        </p:grpSpPr>
        <p:sp>
          <p:nvSpPr>
            <p:cNvPr id="519" name="角丸四角形 518"/>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520" name="図 519"/>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521" name="図形グループ 520"/>
          <p:cNvGrpSpPr/>
          <p:nvPr/>
        </p:nvGrpSpPr>
        <p:grpSpPr>
          <a:xfrm>
            <a:off x="5966486" y="1658344"/>
            <a:ext cx="150692" cy="345179"/>
            <a:chOff x="1946324" y="4125162"/>
            <a:chExt cx="969964" cy="2007872"/>
          </a:xfrm>
        </p:grpSpPr>
        <p:sp>
          <p:nvSpPr>
            <p:cNvPr id="522" name="円/楕円 52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3" name="フローチャート: 論理積ゲート 52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4" name="図形グループ 523"/>
          <p:cNvGrpSpPr/>
          <p:nvPr/>
        </p:nvGrpSpPr>
        <p:grpSpPr>
          <a:xfrm>
            <a:off x="7877858" y="1546854"/>
            <a:ext cx="457588" cy="387786"/>
            <a:chOff x="758730" y="3198675"/>
            <a:chExt cx="806939" cy="688305"/>
          </a:xfrm>
        </p:grpSpPr>
        <p:sp>
          <p:nvSpPr>
            <p:cNvPr id="525" name="正方形/長方形 524"/>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6" name="角丸四角形 525"/>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7" name="角丸四角形 526"/>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8" name="台形 527"/>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9" name="図形グループ 528"/>
          <p:cNvGrpSpPr/>
          <p:nvPr/>
        </p:nvGrpSpPr>
        <p:grpSpPr>
          <a:xfrm>
            <a:off x="8007978" y="1656839"/>
            <a:ext cx="150692" cy="345179"/>
            <a:chOff x="1946324" y="4125162"/>
            <a:chExt cx="969964" cy="2007872"/>
          </a:xfrm>
        </p:grpSpPr>
        <p:sp>
          <p:nvSpPr>
            <p:cNvPr id="530" name="円/楕円 52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1" name="フローチャート: 論理積ゲート 53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32" name="テキスト ボックス 531"/>
          <p:cNvSpPr txBox="1"/>
          <p:nvPr/>
        </p:nvSpPr>
        <p:spPr>
          <a:xfrm>
            <a:off x="1236977" y="1423499"/>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533" name="テキスト ボックス 532"/>
          <p:cNvSpPr txBox="1"/>
          <p:nvPr/>
        </p:nvSpPr>
        <p:spPr>
          <a:xfrm>
            <a:off x="3224236" y="1425151"/>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534" name="テキスト ボックス 533"/>
          <p:cNvSpPr txBox="1"/>
          <p:nvPr/>
        </p:nvSpPr>
        <p:spPr>
          <a:xfrm>
            <a:off x="5272552" y="1425151"/>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535" name="テキスト ボックス 534"/>
          <p:cNvSpPr txBox="1"/>
          <p:nvPr/>
        </p:nvSpPr>
        <p:spPr>
          <a:xfrm>
            <a:off x="7275432" y="1426822"/>
            <a:ext cx="646331" cy="215444"/>
          </a:xfrm>
          <a:prstGeom prst="rect">
            <a:avLst/>
          </a:prstGeom>
          <a:noFill/>
        </p:spPr>
        <p:txBody>
          <a:bodyPr wrap="none" rtlCol="0">
            <a:spAutoFit/>
          </a:bodyPr>
          <a:lstStyle/>
          <a:p>
            <a:pPr algn="ctr"/>
            <a:r>
              <a:rPr kumimoji="1" lang="ja-JP" altLang="en-US" sz="800" dirty="0" smtClean="0">
                <a:solidFill>
                  <a:srgbClr val="0000FF"/>
                </a:solidFill>
              </a:rPr>
              <a:t>組織・企業</a:t>
            </a:r>
            <a:endParaRPr kumimoji="1" lang="ja-JP" altLang="en-US" sz="800" dirty="0">
              <a:solidFill>
                <a:srgbClr val="0000FF"/>
              </a:solidFill>
            </a:endParaRPr>
          </a:p>
        </p:txBody>
      </p:sp>
      <p:sp>
        <p:nvSpPr>
          <p:cNvPr id="4" name="正方形/長方形 3"/>
          <p:cNvSpPr/>
          <p:nvPr/>
        </p:nvSpPr>
        <p:spPr>
          <a:xfrm>
            <a:off x="652439" y="875822"/>
            <a:ext cx="7862911" cy="369097"/>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defTabSz="914400" fontAlgn="base">
              <a:spcBef>
                <a:spcPct val="20000"/>
              </a:spcBef>
              <a:spcAft>
                <a:spcPct val="0"/>
              </a:spcAft>
            </a:pPr>
            <a:r>
              <a:rPr kumimoji="0" lang="ja-JP" altLang="en-US" sz="1400" dirty="0">
                <a:solidFill>
                  <a:srgbClr val="FFFFFF"/>
                </a:solidFill>
                <a:latin typeface="HG丸ｺﾞｼｯｸM-PRO"/>
                <a:ea typeface="HG丸ｺﾞｼｯｸM-PRO"/>
                <a:cs typeface="HG丸ｺﾞｼｯｸM-PRO"/>
              </a:rPr>
              <a:t>仮想化されたシステム資源から、ユーザーの要望に</a:t>
            </a:r>
            <a:r>
              <a:rPr kumimoji="0" lang="ja-JP" altLang="en-US" sz="1400" dirty="0" smtClean="0">
                <a:solidFill>
                  <a:srgbClr val="FFFFFF"/>
                </a:solidFill>
                <a:latin typeface="HG丸ｺﾞｼｯｸM-PRO"/>
                <a:ea typeface="HG丸ｺﾞｼｯｸM-PRO"/>
                <a:cs typeface="HG丸ｺﾞｼｯｸM-PRO"/>
              </a:rPr>
              <a:t>応じて自動で構成</a:t>
            </a:r>
            <a:r>
              <a:rPr kumimoji="0" lang="ja-JP" altLang="en-US" sz="1400" dirty="0">
                <a:solidFill>
                  <a:srgbClr val="FFFFFF"/>
                </a:solidFill>
                <a:latin typeface="HG丸ｺﾞｼｯｸM-PRO"/>
                <a:ea typeface="HG丸ｺﾞｼｯｸM-PRO"/>
                <a:cs typeface="HG丸ｺﾞｼｯｸM-PRO"/>
              </a:rPr>
              <a:t>・調達</a:t>
            </a:r>
            <a:endParaRPr kumimoji="0" lang="en-US" altLang="ja-JP" sz="1400" dirty="0">
              <a:solidFill>
                <a:srgbClr val="FFFFFF"/>
              </a:solidFill>
              <a:latin typeface="HG丸ｺﾞｼｯｸM-PRO"/>
              <a:ea typeface="HG丸ｺﾞｼｯｸM-PRO"/>
              <a:cs typeface="HG丸ｺﾞｼｯｸM-PRO"/>
            </a:endParaRPr>
          </a:p>
        </p:txBody>
      </p:sp>
      <p:sp>
        <p:nvSpPr>
          <p:cNvPr id="5" name="フローチャート: カード 4"/>
          <p:cNvSpPr/>
          <p:nvPr/>
        </p:nvSpPr>
        <p:spPr>
          <a:xfrm>
            <a:off x="1574845" y="2909191"/>
            <a:ext cx="986582" cy="776325"/>
          </a:xfrm>
          <a:prstGeom prst="flowChartPunchedCard">
            <a:avLst/>
          </a:prstGeom>
          <a:solidFill>
            <a:srgbClr val="E46C0A">
              <a:alpha val="7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1200" dirty="0" smtClean="0">
                <a:solidFill>
                  <a:srgbClr val="FFFFFF"/>
                </a:solidFill>
                <a:latin typeface="Meiryo" charset="-128"/>
                <a:ea typeface="Meiryo" charset="-128"/>
                <a:cs typeface="Meiryo" charset="-128"/>
              </a:rPr>
              <a:t>ポリシー</a:t>
            </a:r>
            <a:endParaRPr kumimoji="1" lang="en-US" altLang="ja-JP" sz="1200" dirty="0" smtClean="0">
              <a:solidFill>
                <a:srgbClr val="FFFFFF"/>
              </a:solidFill>
              <a:latin typeface="Meiryo" charset="-128"/>
              <a:ea typeface="Meiryo" charset="-128"/>
              <a:cs typeface="Meiryo" charset="-128"/>
            </a:endParaRPr>
          </a:p>
          <a:p>
            <a:pPr marL="171450" indent="-171450">
              <a:buFont typeface="Arial" charset="0"/>
              <a:buChar char="•"/>
            </a:pPr>
            <a:r>
              <a:rPr lang="ja-JP" altLang="en-US" sz="800" dirty="0" smtClean="0">
                <a:solidFill>
                  <a:srgbClr val="FFFFFF"/>
                </a:solidFill>
                <a:latin typeface="Meiryo" charset="-128"/>
                <a:ea typeface="Meiryo" charset="-128"/>
                <a:cs typeface="Meiryo" charset="-128"/>
              </a:rPr>
              <a:t>処理能力</a:t>
            </a:r>
            <a:endParaRPr lang="en-US" altLang="ja-JP" sz="800" dirty="0" smtClean="0">
              <a:solidFill>
                <a:srgbClr val="FFFFFF"/>
              </a:solidFill>
              <a:latin typeface="Meiryo" charset="-128"/>
              <a:ea typeface="Meiryo" charset="-128"/>
              <a:cs typeface="Meiryo" charset="-128"/>
            </a:endParaRPr>
          </a:p>
          <a:p>
            <a:pPr marL="171450" indent="-171450">
              <a:buFont typeface="Arial" charset="0"/>
              <a:buChar char="•"/>
            </a:pPr>
            <a:r>
              <a:rPr kumimoji="1" lang="ja-JP" altLang="en-US" sz="800" dirty="0" smtClean="0">
                <a:solidFill>
                  <a:srgbClr val="FFFFFF"/>
                </a:solidFill>
                <a:latin typeface="Meiryo" charset="-128"/>
                <a:ea typeface="Meiryo" charset="-128"/>
                <a:cs typeface="Meiryo" charset="-128"/>
              </a:rPr>
              <a:t>対障害性能</a:t>
            </a:r>
            <a:endParaRPr kumimoji="1" lang="en-US" altLang="ja-JP" sz="800" dirty="0" smtClean="0">
              <a:solidFill>
                <a:srgbClr val="FFFFFF"/>
              </a:solidFill>
              <a:latin typeface="Meiryo" charset="-128"/>
              <a:ea typeface="Meiryo" charset="-128"/>
              <a:cs typeface="Meiryo" charset="-128"/>
            </a:endParaRPr>
          </a:p>
          <a:p>
            <a:pPr marL="171450" indent="-171450">
              <a:buFont typeface="Arial" charset="0"/>
              <a:buChar char="•"/>
            </a:pPr>
            <a:r>
              <a:rPr kumimoji="1" lang="ja-JP" altLang="en-US" sz="800" dirty="0" smtClean="0">
                <a:solidFill>
                  <a:srgbClr val="FFFFFF"/>
                </a:solidFill>
                <a:latin typeface="Meiryo" charset="-128"/>
                <a:ea typeface="Meiryo" charset="-128"/>
                <a:cs typeface="Meiryo" charset="-128"/>
              </a:rPr>
              <a:t>セキュリティ</a:t>
            </a:r>
            <a:endParaRPr kumimoji="1" lang="ja-JP" altLang="en-US" sz="800" dirty="0">
              <a:solidFill>
                <a:srgbClr val="FFFFFF"/>
              </a:solidFill>
              <a:latin typeface="Meiryo" charset="-128"/>
              <a:ea typeface="Meiryo" charset="-128"/>
              <a:cs typeface="Meiryo" charset="-128"/>
            </a:endParaRPr>
          </a:p>
        </p:txBody>
      </p:sp>
      <p:sp>
        <p:nvSpPr>
          <p:cNvPr id="419" name="フローチャート: カード 418"/>
          <p:cNvSpPr/>
          <p:nvPr/>
        </p:nvSpPr>
        <p:spPr>
          <a:xfrm>
            <a:off x="3592229" y="2909857"/>
            <a:ext cx="986582" cy="776325"/>
          </a:xfrm>
          <a:prstGeom prst="flowChartPunchedCard">
            <a:avLst/>
          </a:prstGeom>
          <a:solidFill>
            <a:srgbClr val="E46C0A">
              <a:alpha val="7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1200" dirty="0" smtClean="0">
                <a:solidFill>
                  <a:srgbClr val="FFFFFF"/>
                </a:solidFill>
                <a:latin typeface="Meiryo" charset="-128"/>
                <a:ea typeface="Meiryo" charset="-128"/>
                <a:cs typeface="Meiryo" charset="-128"/>
              </a:rPr>
              <a:t>ポリシー</a:t>
            </a:r>
            <a:endParaRPr kumimoji="1" lang="en-US" altLang="ja-JP" sz="1200" dirty="0" smtClean="0">
              <a:solidFill>
                <a:srgbClr val="FFFFFF"/>
              </a:solidFill>
              <a:latin typeface="Meiryo" charset="-128"/>
              <a:ea typeface="Meiryo" charset="-128"/>
              <a:cs typeface="Meiryo" charset="-128"/>
            </a:endParaRPr>
          </a:p>
          <a:p>
            <a:pPr marL="171450" indent="-171450">
              <a:buFont typeface="Arial" charset="0"/>
              <a:buChar char="•"/>
            </a:pPr>
            <a:r>
              <a:rPr lang="ja-JP" altLang="en-US" sz="800" dirty="0" smtClean="0">
                <a:solidFill>
                  <a:srgbClr val="FFFFFF"/>
                </a:solidFill>
                <a:latin typeface="Meiryo" charset="-128"/>
                <a:ea typeface="Meiryo" charset="-128"/>
                <a:cs typeface="Meiryo" charset="-128"/>
              </a:rPr>
              <a:t>処理能力</a:t>
            </a:r>
            <a:endParaRPr lang="en-US" altLang="ja-JP" sz="800" dirty="0" smtClean="0">
              <a:solidFill>
                <a:srgbClr val="FFFFFF"/>
              </a:solidFill>
              <a:latin typeface="Meiryo" charset="-128"/>
              <a:ea typeface="Meiryo" charset="-128"/>
              <a:cs typeface="Meiryo" charset="-128"/>
            </a:endParaRPr>
          </a:p>
          <a:p>
            <a:pPr marL="171450" indent="-171450">
              <a:buFont typeface="Arial" charset="0"/>
              <a:buChar char="•"/>
            </a:pPr>
            <a:r>
              <a:rPr kumimoji="1" lang="ja-JP" altLang="en-US" sz="800" dirty="0" smtClean="0">
                <a:solidFill>
                  <a:srgbClr val="FFFFFF"/>
                </a:solidFill>
                <a:latin typeface="Meiryo" charset="-128"/>
                <a:ea typeface="Meiryo" charset="-128"/>
                <a:cs typeface="Meiryo" charset="-128"/>
              </a:rPr>
              <a:t>対障害性能</a:t>
            </a:r>
            <a:endParaRPr kumimoji="1" lang="en-US" altLang="ja-JP" sz="800" dirty="0" smtClean="0">
              <a:solidFill>
                <a:srgbClr val="FFFFFF"/>
              </a:solidFill>
              <a:latin typeface="Meiryo" charset="-128"/>
              <a:ea typeface="Meiryo" charset="-128"/>
              <a:cs typeface="Meiryo" charset="-128"/>
            </a:endParaRPr>
          </a:p>
          <a:p>
            <a:pPr marL="171450" indent="-171450">
              <a:buFont typeface="Arial" charset="0"/>
              <a:buChar char="•"/>
            </a:pPr>
            <a:r>
              <a:rPr kumimoji="1" lang="ja-JP" altLang="en-US" sz="800" dirty="0" smtClean="0">
                <a:solidFill>
                  <a:srgbClr val="FFFFFF"/>
                </a:solidFill>
                <a:latin typeface="Meiryo" charset="-128"/>
                <a:ea typeface="Meiryo" charset="-128"/>
                <a:cs typeface="Meiryo" charset="-128"/>
              </a:rPr>
              <a:t>セキュリティ</a:t>
            </a:r>
            <a:endParaRPr kumimoji="1" lang="ja-JP" altLang="en-US" sz="800" dirty="0">
              <a:solidFill>
                <a:srgbClr val="FFFFFF"/>
              </a:solidFill>
              <a:latin typeface="Meiryo" charset="-128"/>
              <a:ea typeface="Meiryo" charset="-128"/>
              <a:cs typeface="Meiryo" charset="-128"/>
            </a:endParaRPr>
          </a:p>
        </p:txBody>
      </p:sp>
      <p:sp>
        <p:nvSpPr>
          <p:cNvPr id="420" name="フローチャート: カード 419"/>
          <p:cNvSpPr/>
          <p:nvPr/>
        </p:nvSpPr>
        <p:spPr>
          <a:xfrm>
            <a:off x="5594107" y="2903195"/>
            <a:ext cx="986582" cy="776325"/>
          </a:xfrm>
          <a:prstGeom prst="flowChartPunchedCard">
            <a:avLst/>
          </a:prstGeom>
          <a:solidFill>
            <a:srgbClr val="E46C0A">
              <a:alpha val="7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1200" dirty="0" smtClean="0">
                <a:solidFill>
                  <a:srgbClr val="FFFFFF"/>
                </a:solidFill>
                <a:latin typeface="Meiryo" charset="-128"/>
                <a:ea typeface="Meiryo" charset="-128"/>
                <a:cs typeface="Meiryo" charset="-128"/>
              </a:rPr>
              <a:t>ポリシー</a:t>
            </a:r>
            <a:endParaRPr kumimoji="1" lang="en-US" altLang="ja-JP" sz="1200" dirty="0" smtClean="0">
              <a:solidFill>
                <a:srgbClr val="FFFFFF"/>
              </a:solidFill>
              <a:latin typeface="Meiryo" charset="-128"/>
              <a:ea typeface="Meiryo" charset="-128"/>
              <a:cs typeface="Meiryo" charset="-128"/>
            </a:endParaRPr>
          </a:p>
          <a:p>
            <a:pPr marL="171450" indent="-171450">
              <a:buFont typeface="Arial" charset="0"/>
              <a:buChar char="•"/>
            </a:pPr>
            <a:r>
              <a:rPr lang="ja-JP" altLang="en-US" sz="800" dirty="0" smtClean="0">
                <a:solidFill>
                  <a:srgbClr val="FFFFFF"/>
                </a:solidFill>
                <a:latin typeface="Meiryo" charset="-128"/>
                <a:ea typeface="Meiryo" charset="-128"/>
                <a:cs typeface="Meiryo" charset="-128"/>
              </a:rPr>
              <a:t>処理能力</a:t>
            </a:r>
            <a:endParaRPr lang="en-US" altLang="ja-JP" sz="800" dirty="0" smtClean="0">
              <a:solidFill>
                <a:srgbClr val="FFFFFF"/>
              </a:solidFill>
              <a:latin typeface="Meiryo" charset="-128"/>
              <a:ea typeface="Meiryo" charset="-128"/>
              <a:cs typeface="Meiryo" charset="-128"/>
            </a:endParaRPr>
          </a:p>
          <a:p>
            <a:pPr marL="171450" indent="-171450">
              <a:buFont typeface="Arial" charset="0"/>
              <a:buChar char="•"/>
            </a:pPr>
            <a:r>
              <a:rPr kumimoji="1" lang="ja-JP" altLang="en-US" sz="800" dirty="0" smtClean="0">
                <a:solidFill>
                  <a:srgbClr val="FFFFFF"/>
                </a:solidFill>
                <a:latin typeface="Meiryo" charset="-128"/>
                <a:ea typeface="Meiryo" charset="-128"/>
                <a:cs typeface="Meiryo" charset="-128"/>
              </a:rPr>
              <a:t>対障害性能</a:t>
            </a:r>
            <a:endParaRPr kumimoji="1" lang="en-US" altLang="ja-JP" sz="800" dirty="0" smtClean="0">
              <a:solidFill>
                <a:srgbClr val="FFFFFF"/>
              </a:solidFill>
              <a:latin typeface="Meiryo" charset="-128"/>
              <a:ea typeface="Meiryo" charset="-128"/>
              <a:cs typeface="Meiryo" charset="-128"/>
            </a:endParaRPr>
          </a:p>
          <a:p>
            <a:pPr marL="171450" indent="-171450">
              <a:buFont typeface="Arial" charset="0"/>
              <a:buChar char="•"/>
            </a:pPr>
            <a:r>
              <a:rPr kumimoji="1" lang="ja-JP" altLang="en-US" sz="800" dirty="0" smtClean="0">
                <a:solidFill>
                  <a:srgbClr val="FFFFFF"/>
                </a:solidFill>
                <a:latin typeface="Meiryo" charset="-128"/>
                <a:ea typeface="Meiryo" charset="-128"/>
                <a:cs typeface="Meiryo" charset="-128"/>
              </a:rPr>
              <a:t>セキュリティ</a:t>
            </a:r>
            <a:endParaRPr kumimoji="1" lang="ja-JP" altLang="en-US" sz="800" dirty="0">
              <a:solidFill>
                <a:srgbClr val="FFFFFF"/>
              </a:solidFill>
              <a:latin typeface="Meiryo" charset="-128"/>
              <a:ea typeface="Meiryo" charset="-128"/>
              <a:cs typeface="Meiryo" charset="-128"/>
            </a:endParaRPr>
          </a:p>
        </p:txBody>
      </p:sp>
      <p:sp>
        <p:nvSpPr>
          <p:cNvPr id="421" name="フローチャート: カード 420"/>
          <p:cNvSpPr/>
          <p:nvPr/>
        </p:nvSpPr>
        <p:spPr>
          <a:xfrm>
            <a:off x="7611491" y="2903861"/>
            <a:ext cx="986582" cy="776325"/>
          </a:xfrm>
          <a:prstGeom prst="flowChartPunchedCard">
            <a:avLst/>
          </a:prstGeom>
          <a:solidFill>
            <a:srgbClr val="E46C0A">
              <a:alpha val="72157"/>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1200" dirty="0" smtClean="0">
                <a:solidFill>
                  <a:srgbClr val="FFFFFF"/>
                </a:solidFill>
                <a:latin typeface="Meiryo" charset="-128"/>
                <a:ea typeface="Meiryo" charset="-128"/>
                <a:cs typeface="Meiryo" charset="-128"/>
              </a:rPr>
              <a:t>ポリシー</a:t>
            </a:r>
            <a:endParaRPr kumimoji="1" lang="en-US" altLang="ja-JP" sz="1200" dirty="0" smtClean="0">
              <a:solidFill>
                <a:srgbClr val="FFFFFF"/>
              </a:solidFill>
              <a:latin typeface="Meiryo" charset="-128"/>
              <a:ea typeface="Meiryo" charset="-128"/>
              <a:cs typeface="Meiryo" charset="-128"/>
            </a:endParaRPr>
          </a:p>
          <a:p>
            <a:pPr marL="171450" indent="-171450">
              <a:buFont typeface="Arial" charset="0"/>
              <a:buChar char="•"/>
            </a:pPr>
            <a:r>
              <a:rPr lang="ja-JP" altLang="en-US" sz="800" dirty="0" smtClean="0">
                <a:solidFill>
                  <a:srgbClr val="FFFFFF"/>
                </a:solidFill>
                <a:latin typeface="Meiryo" charset="-128"/>
                <a:ea typeface="Meiryo" charset="-128"/>
                <a:cs typeface="Meiryo" charset="-128"/>
              </a:rPr>
              <a:t>処理能力</a:t>
            </a:r>
            <a:endParaRPr lang="en-US" altLang="ja-JP" sz="800" dirty="0" smtClean="0">
              <a:solidFill>
                <a:srgbClr val="FFFFFF"/>
              </a:solidFill>
              <a:latin typeface="Meiryo" charset="-128"/>
              <a:ea typeface="Meiryo" charset="-128"/>
              <a:cs typeface="Meiryo" charset="-128"/>
            </a:endParaRPr>
          </a:p>
          <a:p>
            <a:pPr marL="171450" indent="-171450">
              <a:buFont typeface="Arial" charset="0"/>
              <a:buChar char="•"/>
            </a:pPr>
            <a:r>
              <a:rPr kumimoji="1" lang="ja-JP" altLang="en-US" sz="800" dirty="0" smtClean="0">
                <a:solidFill>
                  <a:srgbClr val="FFFFFF"/>
                </a:solidFill>
                <a:latin typeface="Meiryo" charset="-128"/>
                <a:ea typeface="Meiryo" charset="-128"/>
                <a:cs typeface="Meiryo" charset="-128"/>
              </a:rPr>
              <a:t>対障害性能</a:t>
            </a:r>
            <a:endParaRPr kumimoji="1" lang="en-US" altLang="ja-JP" sz="800" dirty="0" smtClean="0">
              <a:solidFill>
                <a:srgbClr val="FFFFFF"/>
              </a:solidFill>
              <a:latin typeface="Meiryo" charset="-128"/>
              <a:ea typeface="Meiryo" charset="-128"/>
              <a:cs typeface="Meiryo" charset="-128"/>
            </a:endParaRPr>
          </a:p>
          <a:p>
            <a:pPr marL="171450" indent="-171450">
              <a:buFont typeface="Arial" charset="0"/>
              <a:buChar char="•"/>
            </a:pPr>
            <a:r>
              <a:rPr kumimoji="1" lang="ja-JP" altLang="en-US" sz="800" dirty="0" smtClean="0">
                <a:solidFill>
                  <a:srgbClr val="FFFFFF"/>
                </a:solidFill>
                <a:latin typeface="Meiryo" charset="-128"/>
                <a:ea typeface="Meiryo" charset="-128"/>
                <a:cs typeface="Meiryo" charset="-128"/>
              </a:rPr>
              <a:t>セキュリティ</a:t>
            </a:r>
            <a:endParaRPr kumimoji="1" lang="ja-JP" altLang="en-US" sz="800" dirty="0">
              <a:solidFill>
                <a:srgbClr val="FFFFFF"/>
              </a:solidFill>
              <a:latin typeface="Meiryo" charset="-128"/>
              <a:ea typeface="Meiryo" charset="-128"/>
              <a:cs typeface="Meiryo" charset="-128"/>
            </a:endParaRPr>
          </a:p>
        </p:txBody>
      </p:sp>
      <p:sp>
        <p:nvSpPr>
          <p:cNvPr id="436" name="テキスト ボックス 435"/>
          <p:cNvSpPr txBox="1"/>
          <p:nvPr/>
        </p:nvSpPr>
        <p:spPr>
          <a:xfrm>
            <a:off x="2461083" y="3769477"/>
            <a:ext cx="4235455" cy="400110"/>
          </a:xfrm>
          <a:prstGeom prst="rect">
            <a:avLst/>
          </a:prstGeom>
          <a:noFill/>
        </p:spPr>
        <p:txBody>
          <a:bodyPr wrap="none" rtlCol="0">
            <a:spAutoFit/>
          </a:bodyPr>
          <a:lstStyle/>
          <a:p>
            <a:pPr algn="ctr"/>
            <a:r>
              <a:rPr lang="en-US" altLang="ja-JP" sz="2000" dirty="0" smtClean="0">
                <a:solidFill>
                  <a:schemeClr val="bg1"/>
                </a:solidFill>
                <a:latin typeface="Meiryo" charset="-128"/>
                <a:ea typeface="Meiryo" charset="-128"/>
                <a:cs typeface="Meiryo" charset="-128"/>
              </a:rPr>
              <a:t>SDI</a:t>
            </a:r>
            <a:r>
              <a:rPr lang="ja-JP" altLang="en-US" sz="2000" dirty="0" smtClean="0">
                <a:solidFill>
                  <a:schemeClr val="bg1"/>
                </a:solidFill>
                <a:latin typeface="Meiryo" charset="-128"/>
                <a:ea typeface="Meiryo" charset="-128"/>
                <a:cs typeface="Meiryo" charset="-128"/>
              </a:rPr>
              <a:t>を構築し運用するソフトウエア</a:t>
            </a:r>
            <a:endParaRPr kumimoji="1" lang="ja-JP" altLang="en-US" sz="2000" dirty="0">
              <a:solidFill>
                <a:schemeClr val="bg1"/>
              </a:solidFill>
              <a:latin typeface="Meiryo" charset="-128"/>
              <a:ea typeface="Meiryo" charset="-128"/>
              <a:cs typeface="Meiryo" charset="-128"/>
            </a:endParaRPr>
          </a:p>
        </p:txBody>
      </p:sp>
      <p:sp>
        <p:nvSpPr>
          <p:cNvPr id="7" name="上矢印 6"/>
          <p:cNvSpPr/>
          <p:nvPr/>
        </p:nvSpPr>
        <p:spPr>
          <a:xfrm>
            <a:off x="3330833" y="4135248"/>
            <a:ext cx="2464473" cy="616920"/>
          </a:xfrm>
          <a:prstGeom prst="upArrow">
            <a:avLst>
              <a:gd name="adj1" fmla="val 72411"/>
              <a:gd name="adj2" fmla="val 50000"/>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6" name="テキスト ボックス 445"/>
          <p:cNvSpPr txBox="1"/>
          <p:nvPr/>
        </p:nvSpPr>
        <p:spPr>
          <a:xfrm>
            <a:off x="3781710" y="4330372"/>
            <a:ext cx="1620958" cy="469359"/>
          </a:xfrm>
          <a:prstGeom prst="rect">
            <a:avLst/>
          </a:prstGeom>
          <a:noFill/>
        </p:spPr>
        <p:txBody>
          <a:bodyPr wrap="none" rtlCol="0">
            <a:spAutoFit/>
          </a:bodyPr>
          <a:lstStyle/>
          <a:p>
            <a:pPr algn="ctr"/>
            <a:r>
              <a:rPr lang="ja-JP" altLang="en-US" sz="1400" b="1" dirty="0" smtClean="0">
                <a:solidFill>
                  <a:schemeClr val="bg1"/>
                </a:solidFill>
                <a:latin typeface="Meiryo" charset="-128"/>
                <a:ea typeface="Meiryo" charset="-128"/>
                <a:cs typeface="Meiryo" charset="-128"/>
              </a:rPr>
              <a:t>プロビジョニング</a:t>
            </a:r>
            <a:endParaRPr lang="en-US" altLang="ja-JP" sz="1400" b="1" dirty="0" smtClean="0">
              <a:solidFill>
                <a:schemeClr val="bg1"/>
              </a:solidFill>
              <a:latin typeface="Meiryo" charset="-128"/>
              <a:ea typeface="Meiryo" charset="-128"/>
              <a:cs typeface="Meiryo" charset="-128"/>
            </a:endParaRPr>
          </a:p>
          <a:p>
            <a:pPr algn="ctr"/>
            <a:r>
              <a:rPr kumimoji="1" lang="en-US" altLang="ja-JP" sz="1050" dirty="0" smtClean="0">
                <a:solidFill>
                  <a:schemeClr val="bg1"/>
                </a:solidFill>
                <a:latin typeface="Meiryo" charset="-128"/>
                <a:ea typeface="Meiryo" charset="-128"/>
                <a:cs typeface="Meiryo" charset="-128"/>
              </a:rPr>
              <a:t>Provisioning</a:t>
            </a:r>
            <a:endParaRPr kumimoji="1" lang="ja-JP" altLang="en-US" sz="1050" dirty="0">
              <a:solidFill>
                <a:schemeClr val="bg1"/>
              </a:solidFill>
              <a:latin typeface="Meiryo" charset="-128"/>
              <a:ea typeface="Meiryo" charset="-128"/>
              <a:cs typeface="Meiryo" charset="-128"/>
            </a:endParaRPr>
          </a:p>
        </p:txBody>
      </p:sp>
      <p:sp>
        <p:nvSpPr>
          <p:cNvPr id="452" name="テキスト ボックス 451"/>
          <p:cNvSpPr txBox="1"/>
          <p:nvPr/>
        </p:nvSpPr>
        <p:spPr>
          <a:xfrm>
            <a:off x="1065210" y="4865536"/>
            <a:ext cx="1338828" cy="246221"/>
          </a:xfrm>
          <a:prstGeom prst="rect">
            <a:avLst/>
          </a:prstGeom>
          <a:noFill/>
        </p:spPr>
        <p:txBody>
          <a:bodyPr wrap="none" rtlCol="0">
            <a:spAutoFit/>
          </a:bodyPr>
          <a:lstStyle/>
          <a:p>
            <a:pPr algn="ctr"/>
            <a:r>
              <a:rPr lang="ja-JP" altLang="en-US" sz="1000" smtClean="0">
                <a:solidFill>
                  <a:srgbClr val="009051"/>
                </a:solidFill>
                <a:latin typeface="Meiryo" charset="-128"/>
                <a:ea typeface="Meiryo" charset="-128"/>
                <a:cs typeface="Meiryo" charset="-128"/>
              </a:rPr>
              <a:t>ネットワーク仮想化</a:t>
            </a:r>
            <a:endParaRPr kumimoji="1" lang="ja-JP" altLang="en-US" sz="1000" dirty="0">
              <a:solidFill>
                <a:srgbClr val="009051"/>
              </a:solidFill>
              <a:latin typeface="Meiryo" charset="-128"/>
              <a:ea typeface="Meiryo" charset="-128"/>
              <a:cs typeface="Meiryo" charset="-128"/>
            </a:endParaRPr>
          </a:p>
        </p:txBody>
      </p:sp>
      <p:sp>
        <p:nvSpPr>
          <p:cNvPr id="453" name="テキスト ボックス 452"/>
          <p:cNvSpPr txBox="1"/>
          <p:nvPr/>
        </p:nvSpPr>
        <p:spPr>
          <a:xfrm>
            <a:off x="2130554" y="6020821"/>
            <a:ext cx="1082349" cy="246221"/>
          </a:xfrm>
          <a:prstGeom prst="rect">
            <a:avLst/>
          </a:prstGeom>
          <a:noFill/>
        </p:spPr>
        <p:txBody>
          <a:bodyPr wrap="none" rtlCol="0">
            <a:spAutoFit/>
          </a:bodyPr>
          <a:lstStyle/>
          <a:p>
            <a:pPr algn="ctr"/>
            <a:r>
              <a:rPr lang="ja-JP" altLang="en-US" sz="1000" smtClean="0">
                <a:solidFill>
                  <a:schemeClr val="tx2">
                    <a:lumMod val="50000"/>
                  </a:schemeClr>
                </a:solidFill>
                <a:latin typeface="Meiryo" charset="-128"/>
                <a:ea typeface="Meiryo" charset="-128"/>
                <a:cs typeface="Meiryo" charset="-128"/>
              </a:rPr>
              <a:t>サーバー仮想化</a:t>
            </a:r>
            <a:endParaRPr kumimoji="1" lang="ja-JP" altLang="en-US" sz="1000" dirty="0">
              <a:solidFill>
                <a:schemeClr val="tx2">
                  <a:lumMod val="50000"/>
                </a:schemeClr>
              </a:solidFill>
              <a:latin typeface="Meiryo" charset="-128"/>
              <a:ea typeface="Meiryo" charset="-128"/>
              <a:cs typeface="Meiryo" charset="-128"/>
            </a:endParaRPr>
          </a:p>
        </p:txBody>
      </p:sp>
      <p:sp>
        <p:nvSpPr>
          <p:cNvPr id="454" name="テキスト ボックス 453"/>
          <p:cNvSpPr txBox="1"/>
          <p:nvPr/>
        </p:nvSpPr>
        <p:spPr>
          <a:xfrm>
            <a:off x="5785778" y="6020820"/>
            <a:ext cx="1210589" cy="246221"/>
          </a:xfrm>
          <a:prstGeom prst="rect">
            <a:avLst/>
          </a:prstGeom>
          <a:noFill/>
        </p:spPr>
        <p:txBody>
          <a:bodyPr wrap="none" rtlCol="0">
            <a:spAutoFit/>
          </a:bodyPr>
          <a:lstStyle/>
          <a:p>
            <a:pPr algn="ctr"/>
            <a:r>
              <a:rPr lang="ja-JP" altLang="en-US" sz="1000" dirty="0" smtClean="0">
                <a:solidFill>
                  <a:schemeClr val="tx2">
                    <a:lumMod val="50000"/>
                  </a:schemeClr>
                </a:solidFill>
                <a:latin typeface="Meiryo" charset="-128"/>
                <a:ea typeface="Meiryo" charset="-128"/>
                <a:cs typeface="Meiryo" charset="-128"/>
              </a:rPr>
              <a:t>ストレージ仮想化</a:t>
            </a:r>
            <a:endParaRPr kumimoji="1" lang="ja-JP" altLang="en-US" sz="1000" dirty="0">
              <a:solidFill>
                <a:schemeClr val="tx2">
                  <a:lumMod val="50000"/>
                </a:schemeClr>
              </a:solidFill>
              <a:latin typeface="Meiryo" charset="-128"/>
              <a:ea typeface="Meiryo" charset="-128"/>
              <a:cs typeface="Meiryo" charset="-128"/>
            </a:endParaRPr>
          </a:p>
        </p:txBody>
      </p:sp>
    </p:spTree>
    <p:extLst>
      <p:ext uri="{BB962C8B-B14F-4D97-AF65-F5344CB8AC3E}">
        <p14:creationId xmlns:p14="http://schemas.microsoft.com/office/powerpoint/2010/main" val="1043267486"/>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角丸四角形 61"/>
          <p:cNvSpPr/>
          <p:nvPr/>
        </p:nvSpPr>
        <p:spPr bwMode="auto">
          <a:xfrm>
            <a:off x="2209800" y="3048000"/>
            <a:ext cx="6705600" cy="1676400"/>
          </a:xfrm>
          <a:prstGeom prst="roundRect">
            <a:avLst>
              <a:gd name="adj" fmla="val 0"/>
            </a:avLst>
          </a:prstGeom>
          <a:solidFill>
            <a:srgbClr val="CCFF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grpSp>
        <p:nvGrpSpPr>
          <p:cNvPr id="22" name="図形グループ 21"/>
          <p:cNvGrpSpPr/>
          <p:nvPr/>
        </p:nvGrpSpPr>
        <p:grpSpPr>
          <a:xfrm>
            <a:off x="228600" y="990600"/>
            <a:ext cx="8686800" cy="2667000"/>
            <a:chOff x="228600" y="990600"/>
            <a:chExt cx="8686800" cy="2667000"/>
          </a:xfrm>
        </p:grpSpPr>
        <p:grpSp>
          <p:nvGrpSpPr>
            <p:cNvPr id="20" name="図形グループ 19"/>
            <p:cNvGrpSpPr/>
            <p:nvPr/>
          </p:nvGrpSpPr>
          <p:grpSpPr>
            <a:xfrm>
              <a:off x="228600" y="990600"/>
              <a:ext cx="8686800" cy="2667000"/>
              <a:chOff x="228600" y="990600"/>
              <a:chExt cx="8686800" cy="2667000"/>
            </a:xfrm>
          </p:grpSpPr>
          <p:sp>
            <p:nvSpPr>
              <p:cNvPr id="14" name="角丸四角形 13"/>
              <p:cNvSpPr/>
              <p:nvPr/>
            </p:nvSpPr>
            <p:spPr bwMode="auto">
              <a:xfrm>
                <a:off x="2209800" y="990600"/>
                <a:ext cx="3352800" cy="1981200"/>
              </a:xfrm>
              <a:prstGeom prst="roundRect">
                <a:avLst>
                  <a:gd name="adj" fmla="val 0"/>
                </a:avLst>
              </a:prstGeom>
              <a:solidFill>
                <a:srgbClr val="CCFFCC"/>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88" name="角丸四角形 87"/>
              <p:cNvSpPr/>
              <p:nvPr/>
            </p:nvSpPr>
            <p:spPr bwMode="auto">
              <a:xfrm>
                <a:off x="228600" y="990600"/>
                <a:ext cx="381000" cy="1981200"/>
              </a:xfrm>
              <a:prstGeom prst="roundRect">
                <a:avLst>
                  <a:gd name="adj" fmla="val 0"/>
                </a:avLst>
              </a:prstGeom>
              <a:solidFill>
                <a:srgbClr val="CCFFCC"/>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038006"/>
                    </a:solidFill>
                    <a:effectLst/>
                    <a:latin typeface="Hiragino Kaku Gothic Pro W6" charset="-128"/>
                    <a:ea typeface="Hiragino Kaku Gothic Pro W6" charset="-128"/>
                    <a:cs typeface="Hiragino Kaku Gothic Pro W6" charset="-128"/>
                  </a:rPr>
                  <a:t>運用の自動化</a:t>
                </a:r>
              </a:p>
            </p:txBody>
          </p:sp>
          <p:sp>
            <p:nvSpPr>
              <p:cNvPr id="91" name="角丸四角形 90"/>
              <p:cNvSpPr/>
              <p:nvPr/>
            </p:nvSpPr>
            <p:spPr bwMode="auto">
              <a:xfrm>
                <a:off x="685800" y="990600"/>
                <a:ext cx="1447800" cy="1981200"/>
              </a:xfrm>
              <a:prstGeom prst="roundRect">
                <a:avLst>
                  <a:gd name="adj" fmla="val 0"/>
                </a:avLst>
              </a:prstGeom>
              <a:solidFill>
                <a:srgbClr val="CCFFCC"/>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008000"/>
                    </a:solidFill>
                    <a:effectLst/>
                    <a:latin typeface="Meiryo" charset="-128"/>
                    <a:ea typeface="Meiryo" charset="-128"/>
                    <a:cs typeface="Meiryo" charset="-128"/>
                  </a:rPr>
                  <a:t>仮想マシン、ミドルウェア、アプリケーションの稼働状況を監視し、運用パターンに沿って設定を調整する</a:t>
                </a:r>
              </a:p>
            </p:txBody>
          </p:sp>
          <p:sp>
            <p:nvSpPr>
              <p:cNvPr id="1343" name="二等辺三角形 1342"/>
              <p:cNvSpPr/>
              <p:nvPr/>
            </p:nvSpPr>
            <p:spPr bwMode="auto">
              <a:xfrm rot="5400000" flipH="1">
                <a:off x="5622928" y="1371601"/>
                <a:ext cx="1447800" cy="1295400"/>
              </a:xfrm>
              <a:prstGeom prst="triangle">
                <a:avLst/>
              </a:prstGeom>
              <a:gradFill flip="none" rotWithShape="1">
                <a:gsLst>
                  <a:gs pos="0">
                    <a:srgbClr val="3366FF"/>
                  </a:gs>
                  <a:gs pos="59000">
                    <a:schemeClr val="bg1"/>
                  </a:gs>
                  <a:gs pos="25000">
                    <a:srgbClr val="00CCFF"/>
                  </a:gs>
                </a:gsLst>
                <a:lin ang="5760000" scaled="0"/>
                <a:tileRect/>
              </a:gra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8" name="二等辺三角形 17"/>
              <p:cNvSpPr/>
              <p:nvPr/>
            </p:nvSpPr>
            <p:spPr bwMode="auto">
              <a:xfrm rot="16200000">
                <a:off x="4175128" y="1371601"/>
                <a:ext cx="1447800" cy="1295400"/>
              </a:xfrm>
              <a:prstGeom prst="triangle">
                <a:avLst/>
              </a:prstGeom>
              <a:gradFill flip="none" rotWithShape="1">
                <a:gsLst>
                  <a:gs pos="0">
                    <a:srgbClr val="3366FF"/>
                  </a:gs>
                  <a:gs pos="59000">
                    <a:schemeClr val="bg1"/>
                  </a:gs>
                  <a:gs pos="25000">
                    <a:srgbClr val="00CCFF"/>
                  </a:gs>
                </a:gsLst>
                <a:lin ang="5760000" scaled="0"/>
                <a:tileRect/>
              </a:gra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5" name="テキスト ボックス 14"/>
              <p:cNvSpPr txBox="1"/>
              <p:nvPr/>
            </p:nvSpPr>
            <p:spPr>
              <a:xfrm>
                <a:off x="4436950" y="1809690"/>
                <a:ext cx="338554" cy="348813"/>
              </a:xfrm>
              <a:prstGeom prst="rect">
                <a:avLst/>
              </a:prstGeom>
              <a:noFill/>
            </p:spPr>
            <p:txBody>
              <a:bodyPr vert="eaVert" wrap="none" rtlCol="0">
                <a:spAutoFit/>
              </a:bodyPr>
              <a:lstStyle/>
              <a:p>
                <a:r>
                  <a:rPr kumimoji="1" lang="ja-JP" altLang="en-US" sz="1000" dirty="0" smtClean="0">
                    <a:solidFill>
                      <a:schemeClr val="bg1"/>
                    </a:solidFill>
                    <a:effectLst/>
                    <a:latin typeface="Meiryo" charset="-128"/>
                    <a:ea typeface="Meiryo" charset="-128"/>
                    <a:cs typeface="Meiryo" charset="-128"/>
                  </a:rPr>
                  <a:t>監視</a:t>
                </a:r>
                <a:endParaRPr kumimoji="1" lang="ja-JP" altLang="en-US" sz="1000" dirty="0">
                  <a:solidFill>
                    <a:schemeClr val="bg1"/>
                  </a:solidFill>
                  <a:effectLst/>
                  <a:latin typeface="Meiryo" charset="-128"/>
                  <a:ea typeface="Meiryo" charset="-128"/>
                  <a:cs typeface="Meiryo" charset="-128"/>
                </a:endParaRPr>
              </a:p>
            </p:txBody>
          </p:sp>
          <p:sp>
            <p:nvSpPr>
              <p:cNvPr id="73" name="テキスト ボックス 72"/>
              <p:cNvSpPr txBox="1"/>
              <p:nvPr/>
            </p:nvSpPr>
            <p:spPr>
              <a:xfrm>
                <a:off x="6543464" y="1815968"/>
                <a:ext cx="338554" cy="348813"/>
              </a:xfrm>
              <a:prstGeom prst="rect">
                <a:avLst/>
              </a:prstGeom>
              <a:noFill/>
            </p:spPr>
            <p:txBody>
              <a:bodyPr vert="eaVert" wrap="none" rtlCol="0">
                <a:spAutoFit/>
              </a:bodyPr>
              <a:lstStyle/>
              <a:p>
                <a:r>
                  <a:rPr kumimoji="1" lang="ja-JP" altLang="en-US" sz="1000" dirty="0" smtClean="0">
                    <a:solidFill>
                      <a:schemeClr val="bg1"/>
                    </a:solidFill>
                    <a:effectLst/>
                    <a:latin typeface="Meiryo" charset="-128"/>
                    <a:ea typeface="Meiryo" charset="-128"/>
                    <a:cs typeface="Meiryo" charset="-128"/>
                  </a:rPr>
                  <a:t>監視</a:t>
                </a:r>
                <a:endParaRPr kumimoji="1" lang="ja-JP" altLang="en-US" sz="1000" dirty="0">
                  <a:solidFill>
                    <a:schemeClr val="bg1"/>
                  </a:solidFill>
                  <a:effectLst/>
                  <a:latin typeface="Meiryo" charset="-128"/>
                  <a:ea typeface="Meiryo" charset="-128"/>
                  <a:cs typeface="Meiryo" charset="-128"/>
                </a:endParaRPr>
              </a:p>
            </p:txBody>
          </p:sp>
          <p:sp>
            <p:nvSpPr>
              <p:cNvPr id="5344" name="角丸四角形 5343"/>
              <p:cNvSpPr/>
              <p:nvPr/>
            </p:nvSpPr>
            <p:spPr bwMode="auto">
              <a:xfrm>
                <a:off x="2743200" y="1676400"/>
                <a:ext cx="1508128" cy="685800"/>
              </a:xfrm>
              <a:prstGeom prst="roundRect">
                <a:avLst>
                  <a:gd name="adj" fmla="val 0"/>
                </a:avLst>
              </a:prstGeom>
              <a:solidFill>
                <a:srgbClr val="0070C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コントローラー</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2306" name="角丸四角形 2305"/>
              <p:cNvSpPr/>
              <p:nvPr/>
            </p:nvSpPr>
            <p:spPr bwMode="auto">
              <a:xfrm>
                <a:off x="7010400" y="1676400"/>
                <a:ext cx="1524000" cy="685800"/>
              </a:xfrm>
              <a:prstGeom prst="roundRect">
                <a:avLst>
                  <a:gd name="adj" fmla="val 0"/>
                </a:avLst>
              </a:prstGeom>
              <a:solidFill>
                <a:srgbClr val="00B05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セルフ</a:t>
                </a:r>
                <a:r>
                  <a:rPr kumimoji="0" lang="en-US" altLang="ja-JP" sz="1200" b="0" i="0" u="none" strike="noStrike" cap="none" normalizeH="0" baseline="0" dirty="0" smtClean="0">
                    <a:ln>
                      <a:noFill/>
                    </a:ln>
                    <a:solidFill>
                      <a:schemeClr val="bg1"/>
                    </a:solidFill>
                    <a:effectLst/>
                    <a:latin typeface="Meiryo" charset="-128"/>
                    <a:ea typeface="Meiryo" charset="-128"/>
                    <a:cs typeface="Meiryo" charset="-128"/>
                  </a:rPr>
                  <a:t>･</a:t>
                </a: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サービス</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ポータル</a:t>
                </a:r>
              </a:p>
            </p:txBody>
          </p:sp>
          <p:sp>
            <p:nvSpPr>
              <p:cNvPr id="10" name="フローチャート: 書類 9"/>
              <p:cNvSpPr/>
              <p:nvPr/>
            </p:nvSpPr>
            <p:spPr bwMode="auto">
              <a:xfrm>
                <a:off x="2286000" y="1905000"/>
                <a:ext cx="457200" cy="381000"/>
              </a:xfrm>
              <a:prstGeom prst="flowChartDocument">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59" name="フローチャート: 書類 58"/>
              <p:cNvSpPr/>
              <p:nvPr/>
            </p:nvSpPr>
            <p:spPr bwMode="auto">
              <a:xfrm>
                <a:off x="2438400" y="1752600"/>
                <a:ext cx="457200" cy="381000"/>
              </a:xfrm>
              <a:prstGeom prst="flowChartDocument">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60" name="フローチャート: 書類 59"/>
              <p:cNvSpPr/>
              <p:nvPr/>
            </p:nvSpPr>
            <p:spPr bwMode="auto">
              <a:xfrm>
                <a:off x="2514600" y="2057400"/>
                <a:ext cx="457200" cy="381000"/>
              </a:xfrm>
              <a:prstGeom prst="flowChartDocument">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pic>
            <p:nvPicPr>
              <p:cNvPr id="4038"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077200" y="1752600"/>
                <a:ext cx="8382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 name="角丸四角形 68"/>
              <p:cNvSpPr/>
              <p:nvPr/>
            </p:nvSpPr>
            <p:spPr bwMode="auto">
              <a:xfrm>
                <a:off x="4808536" y="2118628"/>
                <a:ext cx="1484319" cy="395972"/>
              </a:xfrm>
              <a:prstGeom prst="roundRect">
                <a:avLst>
                  <a:gd name="adj" fmla="val 0"/>
                </a:avLst>
              </a:prstGeom>
              <a:solidFill>
                <a:srgbClr val="FF6666"/>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仮想リソース</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70" name="角丸四角形 69"/>
              <p:cNvSpPr/>
              <p:nvPr/>
            </p:nvSpPr>
            <p:spPr bwMode="auto">
              <a:xfrm>
                <a:off x="4804568" y="1877474"/>
                <a:ext cx="1516064" cy="213628"/>
              </a:xfrm>
              <a:prstGeom prst="roundRect">
                <a:avLst>
                  <a:gd name="adj" fmla="val 0"/>
                </a:avLst>
              </a:prstGeom>
              <a:solidFill>
                <a:schemeClr val="accent6">
                  <a:lumMod val="50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ミドルウェア</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71" name="角丸四角形 70"/>
              <p:cNvSpPr/>
              <p:nvPr/>
            </p:nvSpPr>
            <p:spPr bwMode="auto">
              <a:xfrm>
                <a:off x="4804568" y="1644184"/>
                <a:ext cx="1516064" cy="213628"/>
              </a:xfrm>
              <a:prstGeom prst="roundRect">
                <a:avLst>
                  <a:gd name="adj" fmla="val 0"/>
                </a:avLst>
              </a:prstGeom>
              <a:solidFill>
                <a:schemeClr val="accent3">
                  <a:lumMod val="75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アプリケーション</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cxnSp>
            <p:nvCxnSpPr>
              <p:cNvPr id="17" name="直線矢印コネクタ 16"/>
              <p:cNvCxnSpPr/>
              <p:nvPr/>
            </p:nvCxnSpPr>
            <p:spPr bwMode="auto">
              <a:xfrm>
                <a:off x="3505200" y="2362200"/>
                <a:ext cx="0" cy="11430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6" name="直線矢印コネクタ 75"/>
              <p:cNvCxnSpPr>
                <a:stCxn id="2306" idx="2"/>
              </p:cNvCxnSpPr>
              <p:nvPr/>
            </p:nvCxnSpPr>
            <p:spPr bwMode="auto">
              <a:xfrm>
                <a:off x="7772400" y="2362200"/>
                <a:ext cx="9525" cy="12954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67" name="角丸四角形 66"/>
              <p:cNvSpPr/>
              <p:nvPr/>
            </p:nvSpPr>
            <p:spPr bwMode="auto">
              <a:xfrm>
                <a:off x="3124200" y="26670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68" name="角丸四角形 67"/>
              <p:cNvSpPr/>
              <p:nvPr/>
            </p:nvSpPr>
            <p:spPr bwMode="auto">
              <a:xfrm>
                <a:off x="7391400" y="26670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84" name="テキスト ボックス 83"/>
              <p:cNvSpPr txBox="1"/>
              <p:nvPr/>
            </p:nvSpPr>
            <p:spPr>
              <a:xfrm>
                <a:off x="7936880" y="1371600"/>
                <a:ext cx="954107" cy="276999"/>
              </a:xfrm>
              <a:prstGeom prst="rect">
                <a:avLst/>
              </a:prstGeom>
              <a:noFill/>
            </p:spPr>
            <p:txBody>
              <a:bodyPr wrap="none" rtlCol="0">
                <a:spAutoFit/>
              </a:bodyPr>
              <a:lstStyle/>
              <a:p>
                <a:pPr algn="ctr"/>
                <a:r>
                  <a:rPr kumimoji="1" lang="ja-JP" altLang="en-US" sz="1200" dirty="0" smtClean="0">
                    <a:solidFill>
                      <a:srgbClr val="0000FF"/>
                    </a:solidFill>
                    <a:latin typeface="Meiryo" charset="-128"/>
                    <a:ea typeface="Meiryo" charset="-128"/>
                    <a:cs typeface="Meiryo" charset="-128"/>
                  </a:rPr>
                  <a:t>運用管理者</a:t>
                </a:r>
                <a:endParaRPr kumimoji="1" lang="ja-JP" altLang="en-US" sz="1200" dirty="0">
                  <a:solidFill>
                    <a:srgbClr val="0000FF"/>
                  </a:solidFill>
                  <a:latin typeface="Meiryo" charset="-128"/>
                  <a:ea typeface="Meiryo" charset="-128"/>
                  <a:cs typeface="Meiryo" charset="-128"/>
                </a:endParaRPr>
              </a:p>
            </p:txBody>
          </p:sp>
        </p:grpSp>
        <p:sp>
          <p:nvSpPr>
            <p:cNvPr id="32" name="テキスト ボックス 31"/>
            <p:cNvSpPr txBox="1"/>
            <p:nvPr/>
          </p:nvSpPr>
          <p:spPr>
            <a:xfrm>
              <a:off x="2209055" y="1371600"/>
              <a:ext cx="1107997" cy="276999"/>
            </a:xfrm>
            <a:prstGeom prst="rect">
              <a:avLst/>
            </a:prstGeom>
            <a:noFill/>
          </p:spPr>
          <p:txBody>
            <a:bodyPr wrap="none" rtlCol="0">
              <a:spAutoFit/>
            </a:bodyPr>
            <a:lstStyle/>
            <a:p>
              <a:pPr algn="ctr"/>
              <a:r>
                <a:rPr kumimoji="1" lang="ja-JP" altLang="en-US" sz="1200" dirty="0" smtClean="0">
                  <a:solidFill>
                    <a:srgbClr val="0000FF"/>
                  </a:solidFill>
                  <a:latin typeface="Meiryo" charset="-128"/>
                  <a:ea typeface="Meiryo" charset="-128"/>
                  <a:cs typeface="Meiryo" charset="-128"/>
                </a:rPr>
                <a:t>運用パターン</a:t>
              </a:r>
              <a:endParaRPr kumimoji="1" lang="ja-JP" altLang="en-US" sz="1200" dirty="0">
                <a:solidFill>
                  <a:srgbClr val="0000FF"/>
                </a:solidFill>
                <a:latin typeface="Meiryo" charset="-128"/>
                <a:ea typeface="Meiryo" charset="-128"/>
                <a:cs typeface="Meiryo" charset="-128"/>
              </a:endParaRPr>
            </a:p>
          </p:txBody>
        </p:sp>
      </p:grpSp>
      <p:sp>
        <p:nvSpPr>
          <p:cNvPr id="89" name="角丸四角形 88"/>
          <p:cNvSpPr/>
          <p:nvPr/>
        </p:nvSpPr>
        <p:spPr bwMode="auto">
          <a:xfrm>
            <a:off x="228600" y="3048000"/>
            <a:ext cx="381000" cy="1676400"/>
          </a:xfrm>
          <a:prstGeom prst="roundRect">
            <a:avLst>
              <a:gd name="adj" fmla="val 0"/>
            </a:avLst>
          </a:prstGeom>
          <a:solidFill>
            <a:srgbClr val="CCFF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eaVert" wrap="square" lIns="91440" tIns="45720" rIns="91440" bIns="45720" numCol="1" rtlCol="0" anchor="ctr" anchorCtr="0" compatLnSpc="1">
            <a:prstTxWarp prst="textNoShape">
              <a:avLst/>
            </a:prstTxWarp>
          </a:bodyPr>
          <a:lstStyle/>
          <a:p>
            <a:pPr algn="ctr"/>
            <a:r>
              <a:rPr lang="ja-JP" altLang="en-US" sz="2000" dirty="0" smtClean="0">
                <a:solidFill>
                  <a:srgbClr val="0000FF"/>
                </a:solidFill>
                <a:latin typeface="Hiragino Kaku Gothic Pro W6" charset="-128"/>
                <a:ea typeface="Hiragino Kaku Gothic Pro W6" charset="-128"/>
                <a:cs typeface="Hiragino Kaku Gothic Pro W6" charset="-128"/>
              </a:rPr>
              <a:t>調達の自動化</a:t>
            </a:r>
            <a:endParaRPr lang="ja-JP" altLang="en-US" sz="2000" dirty="0">
              <a:solidFill>
                <a:srgbClr val="0000FF"/>
              </a:solidFill>
              <a:latin typeface="Hiragino Kaku Gothic Pro W6" charset="-128"/>
              <a:ea typeface="Hiragino Kaku Gothic Pro W6" charset="-128"/>
              <a:cs typeface="Hiragino Kaku Gothic Pro W6" charset="-128"/>
            </a:endParaRPr>
          </a:p>
        </p:txBody>
      </p:sp>
      <p:sp>
        <p:nvSpPr>
          <p:cNvPr id="92" name="角丸四角形 91"/>
          <p:cNvSpPr/>
          <p:nvPr/>
        </p:nvSpPr>
        <p:spPr bwMode="auto">
          <a:xfrm>
            <a:off x="685800" y="3048000"/>
            <a:ext cx="1447800" cy="1676400"/>
          </a:xfrm>
          <a:prstGeom prst="roundRect">
            <a:avLst>
              <a:gd name="adj" fmla="val 0"/>
            </a:avLst>
          </a:prstGeom>
          <a:solidFill>
            <a:srgbClr val="CCFF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rgbClr val="0000FF"/>
                </a:solidFill>
                <a:effectLst/>
                <a:latin typeface="Meiryo" charset="-128"/>
                <a:ea typeface="Meiryo" charset="-128"/>
                <a:cs typeface="Meiryo" charset="-128"/>
              </a:rPr>
              <a:t>API</a:t>
            </a:r>
            <a:r>
              <a:rPr kumimoji="0" lang="ja-JP" altLang="en-US" sz="1200" b="0" i="0" u="none" strike="noStrike" cap="none" normalizeH="0" baseline="0" dirty="0" smtClean="0">
                <a:ln>
                  <a:noFill/>
                </a:ln>
                <a:solidFill>
                  <a:srgbClr val="0000FF"/>
                </a:solidFill>
                <a:effectLst/>
                <a:latin typeface="Meiryo" charset="-128"/>
                <a:ea typeface="Meiryo" charset="-128"/>
                <a:cs typeface="Meiryo" charset="-128"/>
              </a:rPr>
              <a:t>を介し、コントローラーやセルフポータルの操作に従って、プロビジョニングを行う</a:t>
            </a:r>
          </a:p>
        </p:txBody>
      </p:sp>
      <p:grpSp>
        <p:nvGrpSpPr>
          <p:cNvPr id="21" name="図形グループ 20"/>
          <p:cNvGrpSpPr/>
          <p:nvPr/>
        </p:nvGrpSpPr>
        <p:grpSpPr>
          <a:xfrm>
            <a:off x="5095647" y="836612"/>
            <a:ext cx="2209800" cy="763587"/>
            <a:chOff x="5105400" y="608012"/>
            <a:chExt cx="2209800" cy="763587"/>
          </a:xfrm>
        </p:grpSpPr>
        <p:sp>
          <p:nvSpPr>
            <p:cNvPr id="36" name="角丸四角形吹き出し 35"/>
            <p:cNvSpPr/>
            <p:nvPr/>
          </p:nvSpPr>
          <p:spPr bwMode="auto">
            <a:xfrm>
              <a:off x="5105400" y="608012"/>
              <a:ext cx="1822681" cy="763587"/>
            </a:xfrm>
            <a:prstGeom prst="wedgeRoundRectCallout">
              <a:avLst>
                <a:gd name="adj1" fmla="val -87566"/>
                <a:gd name="adj2" fmla="val 59300"/>
                <a:gd name="adj3" fmla="val 16667"/>
              </a:avLst>
            </a:prstGeom>
            <a:solidFill>
              <a:schemeClr val="accent5">
                <a:lumMod val="75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171450" marR="0" indent="-171450" algn="l" defTabSz="914400" rtl="0" eaLnBrk="1" fontAlgn="base" latinLnBrk="0" hangingPunct="1">
                <a:lnSpc>
                  <a:spcPct val="100000"/>
                </a:lnSpc>
                <a:spcBef>
                  <a:spcPts val="0"/>
                </a:spcBef>
                <a:spcAft>
                  <a:spcPct val="0"/>
                </a:spcAft>
                <a:buClrTx/>
                <a:buSzTx/>
                <a:buFont typeface="Wingdings" charset="2"/>
                <a:buChar char="ü"/>
                <a:tabLst/>
              </a:pPr>
              <a:r>
                <a:rPr kumimoji="0" lang="ja-JP" altLang="en-US" sz="600" b="0" i="0" u="none" strike="noStrike" cap="none" normalizeH="0" baseline="0" dirty="0" smtClean="0">
                  <a:ln>
                    <a:noFill/>
                  </a:ln>
                  <a:solidFill>
                    <a:schemeClr val="bg1"/>
                  </a:solidFill>
                  <a:effectLst/>
                  <a:latin typeface="Meiryo" charset="-128"/>
                  <a:ea typeface="Meiryo" charset="-128"/>
                  <a:cs typeface="Meiryo" charset="-128"/>
                </a:rPr>
                <a:t>ハード・ソフト構成の管理</a:t>
              </a:r>
              <a:endParaRPr kumimoji="0" lang="en-US" altLang="ja-JP" sz="600" b="0" i="0" u="none" strike="noStrike" cap="none" normalizeH="0" baseline="0" dirty="0" smtClean="0">
                <a:ln>
                  <a:noFill/>
                </a:ln>
                <a:solidFill>
                  <a:schemeClr val="bg1"/>
                </a:solidFill>
                <a:effectLst/>
                <a:latin typeface="Meiryo" charset="-128"/>
                <a:ea typeface="Meiryo" charset="-128"/>
                <a:cs typeface="Meiryo" charset="-128"/>
              </a:endParaRPr>
            </a:p>
            <a:p>
              <a:pPr marL="171450" marR="0" indent="-171450" algn="l" defTabSz="914400" rtl="0" eaLnBrk="1" fontAlgn="base" latinLnBrk="0" hangingPunct="1">
                <a:lnSpc>
                  <a:spcPct val="100000"/>
                </a:lnSpc>
                <a:spcBef>
                  <a:spcPts val="0"/>
                </a:spcBef>
                <a:spcAft>
                  <a:spcPct val="0"/>
                </a:spcAft>
                <a:buClrTx/>
                <a:buSzTx/>
                <a:buFont typeface="Wingdings" charset="2"/>
                <a:buChar char="ü"/>
                <a:tabLst/>
              </a:pPr>
              <a:r>
                <a:rPr kumimoji="0" lang="ja-JP" altLang="en-US" sz="600" b="0" i="0" u="none" strike="noStrike" cap="none" normalizeH="0" baseline="0" dirty="0" smtClean="0">
                  <a:ln>
                    <a:noFill/>
                  </a:ln>
                  <a:solidFill>
                    <a:schemeClr val="bg1"/>
                  </a:solidFill>
                  <a:effectLst/>
                  <a:latin typeface="Meiryo" charset="-128"/>
                  <a:ea typeface="Meiryo" charset="-128"/>
                  <a:cs typeface="Meiryo" charset="-128"/>
                </a:rPr>
                <a:t>システムの稼働監視</a:t>
              </a:r>
              <a:endParaRPr kumimoji="0" lang="en-US" altLang="ja-JP" sz="600" b="0" i="0" u="none" strike="noStrike" cap="none" normalizeH="0" baseline="0" dirty="0" smtClean="0">
                <a:ln>
                  <a:noFill/>
                </a:ln>
                <a:solidFill>
                  <a:schemeClr val="bg1"/>
                </a:solidFill>
                <a:effectLst/>
                <a:latin typeface="Meiryo" charset="-128"/>
                <a:ea typeface="Meiryo" charset="-128"/>
                <a:cs typeface="Meiryo" charset="-128"/>
              </a:endParaRPr>
            </a:p>
            <a:p>
              <a:pPr marL="171450" marR="0" indent="-171450" algn="l" defTabSz="914400" rtl="0" eaLnBrk="1" fontAlgn="base" latinLnBrk="0" hangingPunct="1">
                <a:lnSpc>
                  <a:spcPct val="100000"/>
                </a:lnSpc>
                <a:spcBef>
                  <a:spcPts val="0"/>
                </a:spcBef>
                <a:spcAft>
                  <a:spcPct val="0"/>
                </a:spcAft>
                <a:buClrTx/>
                <a:buSzTx/>
                <a:buFont typeface="Wingdings" charset="2"/>
                <a:buChar char="ü"/>
                <a:tabLst/>
              </a:pPr>
              <a:r>
                <a:rPr kumimoji="0" lang="ja-JP" altLang="en-US" sz="600" b="0" i="0" u="none" strike="noStrike" cap="none" normalizeH="0" baseline="0" dirty="0" smtClean="0">
                  <a:ln>
                    <a:noFill/>
                  </a:ln>
                  <a:solidFill>
                    <a:schemeClr val="bg1"/>
                  </a:solidFill>
                  <a:effectLst/>
                  <a:latin typeface="Meiryo" charset="-128"/>
                  <a:ea typeface="Meiryo" charset="-128"/>
                  <a:cs typeface="Meiryo" charset="-128"/>
                </a:rPr>
                <a:t>アラートから異常の兆候を検知</a:t>
              </a:r>
              <a:endParaRPr kumimoji="0" lang="en-US" altLang="ja-JP" sz="600" b="0" i="0" u="none" strike="noStrike" cap="none" normalizeH="0" baseline="0" dirty="0" smtClean="0">
                <a:ln>
                  <a:noFill/>
                </a:ln>
                <a:solidFill>
                  <a:schemeClr val="bg1"/>
                </a:solidFill>
                <a:effectLst/>
                <a:latin typeface="Meiryo" charset="-128"/>
                <a:ea typeface="Meiryo" charset="-128"/>
                <a:cs typeface="Meiryo" charset="-128"/>
              </a:endParaRPr>
            </a:p>
            <a:p>
              <a:pPr marL="171450" marR="0" indent="-171450" algn="l" defTabSz="914400" rtl="0" eaLnBrk="1" fontAlgn="base" latinLnBrk="0" hangingPunct="1">
                <a:lnSpc>
                  <a:spcPct val="100000"/>
                </a:lnSpc>
                <a:spcBef>
                  <a:spcPts val="0"/>
                </a:spcBef>
                <a:spcAft>
                  <a:spcPct val="0"/>
                </a:spcAft>
                <a:buClrTx/>
                <a:buSzTx/>
                <a:buFont typeface="Wingdings" charset="2"/>
                <a:buChar char="ü"/>
                <a:tabLst/>
              </a:pPr>
              <a:r>
                <a:rPr kumimoji="0" lang="ja-JP" altLang="en-US" sz="600" b="0" i="0" u="none" strike="noStrike" cap="none" normalizeH="0" baseline="0" dirty="0" smtClean="0">
                  <a:ln>
                    <a:noFill/>
                  </a:ln>
                  <a:solidFill>
                    <a:schemeClr val="bg1"/>
                  </a:solidFill>
                  <a:effectLst/>
                  <a:latin typeface="Meiryo" charset="-128"/>
                  <a:ea typeface="Meiryo" charset="-128"/>
                  <a:cs typeface="Meiryo" charset="-128"/>
                </a:rPr>
                <a:t>異常の原因を解析</a:t>
              </a:r>
              <a:endParaRPr kumimoji="0" lang="en-US" altLang="ja-JP" sz="600" b="0" i="0" u="none" strike="noStrike" cap="none" normalizeH="0" baseline="0" dirty="0" smtClean="0">
                <a:ln>
                  <a:noFill/>
                </a:ln>
                <a:solidFill>
                  <a:schemeClr val="bg1"/>
                </a:solidFill>
                <a:effectLst/>
                <a:latin typeface="Meiryo" charset="-128"/>
                <a:ea typeface="Meiryo" charset="-128"/>
                <a:cs typeface="Meiryo" charset="-128"/>
              </a:endParaRPr>
            </a:p>
            <a:p>
              <a:pPr marL="171450" marR="0" indent="-171450" algn="l" defTabSz="914400" rtl="0" eaLnBrk="1" fontAlgn="base" latinLnBrk="0" hangingPunct="1">
                <a:lnSpc>
                  <a:spcPct val="100000"/>
                </a:lnSpc>
                <a:spcBef>
                  <a:spcPts val="0"/>
                </a:spcBef>
                <a:spcAft>
                  <a:spcPct val="0"/>
                </a:spcAft>
                <a:buClrTx/>
                <a:buSzTx/>
                <a:buFont typeface="Wingdings" charset="2"/>
                <a:buChar char="ü"/>
                <a:tabLst/>
              </a:pPr>
              <a:r>
                <a:rPr lang="ja-JP" altLang="en-US" sz="600" dirty="0" smtClean="0">
                  <a:solidFill>
                    <a:schemeClr val="bg1"/>
                  </a:solidFill>
                  <a:latin typeface="Meiryo" charset="-128"/>
                  <a:ea typeface="Meiryo" charset="-128"/>
                  <a:cs typeface="Meiryo" charset="-128"/>
                </a:rPr>
                <a:t>解決策の選定</a:t>
              </a:r>
              <a:endParaRPr lang="en-US" altLang="ja-JP" sz="600" dirty="0" smtClean="0">
                <a:solidFill>
                  <a:schemeClr val="bg1"/>
                </a:solidFill>
                <a:latin typeface="Meiryo" charset="-128"/>
                <a:ea typeface="Meiryo" charset="-128"/>
                <a:cs typeface="Meiryo" charset="-128"/>
              </a:endParaRPr>
            </a:p>
            <a:p>
              <a:pPr marL="171450" marR="0" indent="-171450" algn="l" defTabSz="914400" rtl="0" eaLnBrk="1" fontAlgn="base" latinLnBrk="0" hangingPunct="1">
                <a:lnSpc>
                  <a:spcPct val="100000"/>
                </a:lnSpc>
                <a:spcBef>
                  <a:spcPts val="0"/>
                </a:spcBef>
                <a:spcAft>
                  <a:spcPct val="0"/>
                </a:spcAft>
                <a:buClrTx/>
                <a:buSzTx/>
                <a:buFont typeface="Wingdings" charset="2"/>
                <a:buChar char="ü"/>
                <a:tabLst/>
              </a:pPr>
              <a:r>
                <a:rPr lang="ja-JP" altLang="en-US" sz="600" dirty="0" smtClean="0">
                  <a:solidFill>
                    <a:schemeClr val="bg1"/>
                  </a:solidFill>
                  <a:latin typeface="Meiryo" charset="-128"/>
                  <a:ea typeface="Meiryo" charset="-128"/>
                  <a:cs typeface="Meiryo" charset="-128"/>
                </a:rPr>
                <a:t>解決策適用による影響範囲を確認</a:t>
              </a:r>
              <a:endParaRPr lang="en-US" altLang="ja-JP" sz="600" dirty="0" smtClean="0">
                <a:solidFill>
                  <a:schemeClr val="bg1"/>
                </a:solidFill>
                <a:latin typeface="Meiryo" charset="-128"/>
                <a:ea typeface="Meiryo" charset="-128"/>
                <a:cs typeface="Meiryo" charset="-128"/>
              </a:endParaRPr>
            </a:p>
            <a:p>
              <a:pPr marL="171450" marR="0" indent="-171450" algn="l" defTabSz="914400" rtl="0" eaLnBrk="1" fontAlgn="base" latinLnBrk="0" hangingPunct="1">
                <a:lnSpc>
                  <a:spcPct val="100000"/>
                </a:lnSpc>
                <a:spcBef>
                  <a:spcPts val="0"/>
                </a:spcBef>
                <a:spcAft>
                  <a:spcPct val="0"/>
                </a:spcAft>
                <a:buClrTx/>
                <a:buSzTx/>
                <a:buFont typeface="Wingdings" charset="2"/>
                <a:buChar char="ü"/>
                <a:tabLst/>
              </a:pPr>
              <a:r>
                <a:rPr lang="ja-JP" altLang="en-US" sz="600" dirty="0" smtClean="0">
                  <a:solidFill>
                    <a:schemeClr val="bg1"/>
                  </a:solidFill>
                  <a:latin typeface="Meiryo" charset="-128"/>
                  <a:ea typeface="Meiryo" charset="-128"/>
                  <a:cs typeface="Meiryo" charset="-128"/>
                </a:rPr>
                <a:t>設定の変更やリソースの追加で対応</a:t>
              </a:r>
              <a:endParaRPr lang="en-US" altLang="ja-JP" sz="600" dirty="0" smtClean="0">
                <a:solidFill>
                  <a:schemeClr val="bg1"/>
                </a:solidFill>
                <a:latin typeface="Meiryo" charset="-128"/>
                <a:ea typeface="Meiryo" charset="-128"/>
                <a:cs typeface="Meiryo" charset="-128"/>
              </a:endParaRPr>
            </a:p>
          </p:txBody>
        </p:sp>
        <p:sp>
          <p:nvSpPr>
            <p:cNvPr id="97" name="フローチャート: 書類 96"/>
            <p:cNvSpPr/>
            <p:nvPr/>
          </p:nvSpPr>
          <p:spPr bwMode="auto">
            <a:xfrm>
              <a:off x="6629400" y="640780"/>
              <a:ext cx="685800" cy="457200"/>
            </a:xfrm>
            <a:prstGeom prst="flowChartDocument">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Meiryo" charset="-128"/>
                  <a:ea typeface="Meiryo" charset="-128"/>
                  <a:cs typeface="Meiryo" charset="-128"/>
                </a:rPr>
                <a:t>運用</a:t>
              </a:r>
              <a:endParaRPr kumimoji="0" lang="en-US" altLang="ja-JP" sz="800" b="0" i="0" u="none" strike="noStrike" cap="none" normalizeH="0" baseline="0" dirty="0" smtClean="0">
                <a:ln>
                  <a:noFill/>
                </a:ln>
                <a:solidFill>
                  <a:schemeClr val="bg1"/>
                </a:solidFill>
                <a:effectLst/>
                <a:latin typeface="Meiryo" charset="-128"/>
                <a:ea typeface="Meiryo" charset="-128"/>
                <a:cs typeface="Meiryo"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chemeClr val="bg1"/>
                  </a:solidFill>
                  <a:latin typeface="Meiryo" charset="-128"/>
                  <a:ea typeface="Meiryo" charset="-128"/>
                  <a:cs typeface="Meiryo" charset="-128"/>
                </a:rPr>
                <a:t>パターン</a:t>
              </a:r>
              <a:endParaRPr kumimoji="0" lang="ja-JP" altLang="en-US" sz="800" b="0" i="0" u="none" strike="noStrike" cap="none" normalizeH="0" baseline="0" dirty="0" smtClean="0">
                <a:ln>
                  <a:noFill/>
                </a:ln>
                <a:solidFill>
                  <a:schemeClr val="bg1"/>
                </a:solidFill>
                <a:effectLst/>
                <a:latin typeface="Meiryo" charset="-128"/>
                <a:ea typeface="Meiryo" charset="-128"/>
                <a:cs typeface="Meiryo" charset="-128"/>
              </a:endParaRPr>
            </a:p>
          </p:txBody>
        </p:sp>
      </p:grpSp>
      <p:sp>
        <p:nvSpPr>
          <p:cNvPr id="760834" name="Rectangle 2"/>
          <p:cNvSpPr>
            <a:spLocks noGrp="1" noChangeArrowheads="1"/>
          </p:cNvSpPr>
          <p:nvPr>
            <p:ph type="title"/>
          </p:nvPr>
        </p:nvSpPr>
        <p:spPr>
          <a:xfrm>
            <a:off x="152400" y="152400"/>
            <a:ext cx="8229600" cy="533400"/>
          </a:xfrm>
        </p:spPr>
        <p:txBody>
          <a:bodyPr/>
          <a:lstStyle/>
          <a:p>
            <a:r>
              <a:rPr lang="en-US" altLang="ja-JP" dirty="0"/>
              <a:t>SDI</a:t>
            </a:r>
            <a:r>
              <a:rPr lang="ja-JP" altLang="en-US" dirty="0"/>
              <a:t>（</a:t>
            </a:r>
            <a:r>
              <a:rPr lang="en-US" altLang="ja-JP" dirty="0"/>
              <a:t>Software-Defined Infrastructure</a:t>
            </a:r>
            <a:r>
              <a:rPr lang="ja-JP" altLang="en-US" dirty="0" smtClean="0"/>
              <a:t>）</a:t>
            </a:r>
            <a:r>
              <a:rPr lang="en-US" altLang="ja-JP" dirty="0" smtClean="0"/>
              <a:t>/</a:t>
            </a:r>
            <a:r>
              <a:rPr lang="ja-JP" altLang="en-US" dirty="0" smtClean="0"/>
              <a:t>全体の仕組み</a:t>
            </a:r>
            <a:r>
              <a:rPr lang="en-US" altLang="ja-JP" dirty="0" smtClean="0"/>
              <a:t> </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grpSp>
        <p:nvGrpSpPr>
          <p:cNvPr id="8" name="図形グループ 7"/>
          <p:cNvGrpSpPr/>
          <p:nvPr/>
        </p:nvGrpSpPr>
        <p:grpSpPr>
          <a:xfrm>
            <a:off x="4343400" y="2514600"/>
            <a:ext cx="2438400" cy="2286000"/>
            <a:chOff x="4343400" y="2514600"/>
            <a:chExt cx="2438400" cy="2286000"/>
          </a:xfrm>
          <a:effectLst>
            <a:outerShdw blurRad="50800" dist="76200" dir="2700000" algn="tl" rotWithShape="0">
              <a:prstClr val="black">
                <a:alpha val="40000"/>
              </a:prstClr>
            </a:outerShdw>
          </a:effectLst>
        </p:grpSpPr>
        <p:sp>
          <p:nvSpPr>
            <p:cNvPr id="30" name="上矢印 29"/>
            <p:cNvSpPr/>
            <p:nvPr/>
          </p:nvSpPr>
          <p:spPr bwMode="auto">
            <a:xfrm>
              <a:off x="4343400" y="2514600"/>
              <a:ext cx="2438400" cy="2286000"/>
            </a:xfrm>
            <a:prstGeom prst="upArrow">
              <a:avLst>
                <a:gd name="adj1" fmla="val 63889"/>
                <a:gd name="adj2" fmla="val 36590"/>
              </a:avLst>
            </a:prstGeom>
            <a:solidFill>
              <a:srgbClr val="00CC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31" name="テキスト ボックス 30"/>
            <p:cNvSpPr txBox="1"/>
            <p:nvPr/>
          </p:nvSpPr>
          <p:spPr>
            <a:xfrm>
              <a:off x="4724400" y="3048000"/>
              <a:ext cx="1620957" cy="307777"/>
            </a:xfrm>
            <a:prstGeom prst="rect">
              <a:avLst/>
            </a:prstGeom>
            <a:noFill/>
          </p:spPr>
          <p:txBody>
            <a:bodyPr wrap="none" rtlCol="0">
              <a:spAutoFit/>
            </a:bodyPr>
            <a:lstStyle/>
            <a:p>
              <a:pPr algn="ctr"/>
              <a:r>
                <a:rPr kumimoji="1" lang="ja-JP" altLang="en-US" sz="1400" dirty="0" smtClean="0">
                  <a:solidFill>
                    <a:srgbClr val="FFFFFF"/>
                  </a:solidFill>
                  <a:latin typeface="Meiryo" charset="-128"/>
                  <a:ea typeface="Meiryo" charset="-128"/>
                  <a:cs typeface="Meiryo" charset="-128"/>
                </a:rPr>
                <a:t>プロビジョニング</a:t>
              </a:r>
              <a:endParaRPr kumimoji="1" lang="ja-JP" altLang="en-US" sz="1400" dirty="0">
                <a:solidFill>
                  <a:srgbClr val="FFFFFF"/>
                </a:solidFill>
                <a:latin typeface="Meiryo" charset="-128"/>
                <a:ea typeface="Meiryo" charset="-128"/>
                <a:cs typeface="Meiryo" charset="-128"/>
              </a:endParaRPr>
            </a:p>
          </p:txBody>
        </p:sp>
      </p:grpSp>
      <p:sp>
        <p:nvSpPr>
          <p:cNvPr id="63" name="角丸四角形 62"/>
          <p:cNvSpPr/>
          <p:nvPr/>
        </p:nvSpPr>
        <p:spPr bwMode="auto">
          <a:xfrm>
            <a:off x="2209800" y="4800600"/>
            <a:ext cx="6705600" cy="1600200"/>
          </a:xfrm>
          <a:prstGeom prst="roundRect">
            <a:avLst>
              <a:gd name="adj" fmla="val 0"/>
            </a:avLst>
          </a:prstGeom>
          <a:solidFill>
            <a:srgbClr val="00CC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grpSp>
        <p:nvGrpSpPr>
          <p:cNvPr id="11" name="図形グループ 10"/>
          <p:cNvGrpSpPr/>
          <p:nvPr/>
        </p:nvGrpSpPr>
        <p:grpSpPr>
          <a:xfrm>
            <a:off x="5116285" y="5501372"/>
            <a:ext cx="979715" cy="567186"/>
            <a:chOff x="2895600" y="4800600"/>
            <a:chExt cx="1499094" cy="762000"/>
          </a:xfrm>
        </p:grpSpPr>
        <p:pic>
          <p:nvPicPr>
            <p:cNvPr id="5338" name="図 5337" descr="hd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895600" y="4800600"/>
              <a:ext cx="889494" cy="762000"/>
            </a:xfrm>
            <a:prstGeom prst="rect">
              <a:avLst/>
            </a:prstGeom>
          </p:spPr>
        </p:pic>
        <p:pic>
          <p:nvPicPr>
            <p:cNvPr id="5339" name="図 5338" descr="hd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200400" y="4800600"/>
              <a:ext cx="889494" cy="762000"/>
            </a:xfrm>
            <a:prstGeom prst="rect">
              <a:avLst/>
            </a:prstGeom>
          </p:spPr>
        </p:pic>
        <p:pic>
          <p:nvPicPr>
            <p:cNvPr id="5340" name="図 5339" descr="hd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505200" y="4800600"/>
              <a:ext cx="889494" cy="762000"/>
            </a:xfrm>
            <a:prstGeom prst="rect">
              <a:avLst/>
            </a:prstGeom>
          </p:spPr>
        </p:pic>
      </p:grpSp>
      <p:pic>
        <p:nvPicPr>
          <p:cNvPr id="19" name="図 18"/>
          <p:cNvPicPr>
            <a:picLocks noChangeAspect="1"/>
          </p:cNvPicPr>
          <p:nvPr/>
        </p:nvPicPr>
        <p:blipFill>
          <a:blip r:embed="rId5">
            <a:clrChange>
              <a:clrFrom>
                <a:srgbClr val="FFFFFF"/>
              </a:clrFrom>
              <a:clrTo>
                <a:srgbClr val="FFFFFF">
                  <a:alpha val="0"/>
                </a:srgbClr>
              </a:clrTo>
            </a:clrChange>
          </a:blip>
          <a:stretch>
            <a:fillRect/>
          </a:stretch>
        </p:blipFill>
        <p:spPr>
          <a:xfrm>
            <a:off x="6553200" y="5410200"/>
            <a:ext cx="890908" cy="783790"/>
          </a:xfrm>
          <a:prstGeom prst="rect">
            <a:avLst/>
          </a:prstGeom>
        </p:spPr>
      </p:pic>
      <p:pic>
        <p:nvPicPr>
          <p:cNvPr id="4" name="図 3"/>
          <p:cNvPicPr>
            <a:picLocks noChangeAspect="1"/>
          </p:cNvPicPr>
          <p:nvPr/>
        </p:nvPicPr>
        <p:blipFill>
          <a:blip r:embed="rId6">
            <a:clrChange>
              <a:clrFrom>
                <a:srgbClr val="FEFEFE"/>
              </a:clrFrom>
              <a:clrTo>
                <a:srgbClr val="FEFEFE">
                  <a:alpha val="0"/>
                </a:srgbClr>
              </a:clrTo>
            </a:clrChange>
          </a:blip>
          <a:stretch>
            <a:fillRect/>
          </a:stretch>
        </p:blipFill>
        <p:spPr>
          <a:xfrm>
            <a:off x="3733800" y="5443239"/>
            <a:ext cx="831514" cy="728961"/>
          </a:xfrm>
          <a:prstGeom prst="rect">
            <a:avLst/>
          </a:prstGeom>
        </p:spPr>
      </p:pic>
      <p:sp>
        <p:nvSpPr>
          <p:cNvPr id="54" name="角丸四角形 53"/>
          <p:cNvSpPr/>
          <p:nvPr/>
        </p:nvSpPr>
        <p:spPr bwMode="auto">
          <a:xfrm>
            <a:off x="3505200" y="4953000"/>
            <a:ext cx="1219200" cy="304800"/>
          </a:xfrm>
          <a:prstGeom prst="roundRect">
            <a:avLst>
              <a:gd name="adj" fmla="val 0"/>
            </a:avLst>
          </a:prstGeom>
          <a:solidFill>
            <a:srgbClr val="00206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仮想化ソフト</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55" name="角丸四角形 54"/>
          <p:cNvSpPr/>
          <p:nvPr/>
        </p:nvSpPr>
        <p:spPr bwMode="auto">
          <a:xfrm>
            <a:off x="4953000" y="4953000"/>
            <a:ext cx="1219200" cy="304800"/>
          </a:xfrm>
          <a:prstGeom prst="roundRect">
            <a:avLst>
              <a:gd name="adj" fmla="val 0"/>
            </a:avLst>
          </a:prstGeom>
          <a:solidFill>
            <a:srgbClr val="00206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仮想化ソフト</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56" name="角丸四角形 55"/>
          <p:cNvSpPr/>
          <p:nvPr/>
        </p:nvSpPr>
        <p:spPr bwMode="auto">
          <a:xfrm>
            <a:off x="6400800" y="4953000"/>
            <a:ext cx="1219200" cy="304800"/>
          </a:xfrm>
          <a:prstGeom prst="roundRect">
            <a:avLst>
              <a:gd name="adj" fmla="val 0"/>
            </a:avLst>
          </a:prstGeom>
          <a:solidFill>
            <a:srgbClr val="00206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仮想化ソフト</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90" name="角丸四角形 89"/>
          <p:cNvSpPr/>
          <p:nvPr/>
        </p:nvSpPr>
        <p:spPr bwMode="auto">
          <a:xfrm>
            <a:off x="228600" y="4800600"/>
            <a:ext cx="381000" cy="1600200"/>
          </a:xfrm>
          <a:prstGeom prst="roundRect">
            <a:avLst>
              <a:gd name="adj" fmla="val 0"/>
            </a:avLst>
          </a:prstGeom>
          <a:solidFill>
            <a:srgbClr val="00CC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eaVert" wrap="square" lIns="91440" tIns="45720" rIns="91440" bIns="45720" numCol="1" rtlCol="0" anchor="ctr" anchorCtr="0" compatLnSpc="1">
            <a:prstTxWarp prst="textNoShape">
              <a:avLst/>
            </a:prstTxWarp>
          </a:bodyPr>
          <a:lstStyle/>
          <a:p>
            <a:pPr algn="ctr"/>
            <a:r>
              <a:rPr lang="ja-JP" altLang="en-US" sz="2000" dirty="0" smtClean="0">
                <a:solidFill>
                  <a:schemeClr val="bg1"/>
                </a:solidFill>
                <a:latin typeface="Hiragino Kaku Gothic Pro W6" charset="-128"/>
                <a:ea typeface="Hiragino Kaku Gothic Pro W6" charset="-128"/>
                <a:cs typeface="Hiragino Kaku Gothic Pro W6" charset="-128"/>
              </a:rPr>
              <a:t>仮想化</a:t>
            </a:r>
            <a:endParaRPr lang="ja-JP" altLang="en-US" sz="2000" dirty="0">
              <a:solidFill>
                <a:schemeClr val="bg1"/>
              </a:solidFill>
              <a:latin typeface="Hiragino Kaku Gothic Pro W6" charset="-128"/>
              <a:ea typeface="Hiragino Kaku Gothic Pro W6" charset="-128"/>
              <a:cs typeface="Hiragino Kaku Gothic Pro W6" charset="-128"/>
            </a:endParaRPr>
          </a:p>
        </p:txBody>
      </p:sp>
      <p:sp>
        <p:nvSpPr>
          <p:cNvPr id="93" name="角丸四角形 92"/>
          <p:cNvSpPr/>
          <p:nvPr/>
        </p:nvSpPr>
        <p:spPr bwMode="auto">
          <a:xfrm>
            <a:off x="685800" y="4800600"/>
            <a:ext cx="1447800" cy="1600200"/>
          </a:xfrm>
          <a:prstGeom prst="roundRect">
            <a:avLst>
              <a:gd name="adj" fmla="val 0"/>
            </a:avLst>
          </a:prstGeom>
          <a:solidFill>
            <a:srgbClr val="00CC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物理リソースを管理し、ソフトウェアによる定義に従って仮想リソースを提供する</a:t>
            </a:r>
          </a:p>
        </p:txBody>
      </p:sp>
      <p:sp>
        <p:nvSpPr>
          <p:cNvPr id="34" name="角丸四角形 33"/>
          <p:cNvSpPr/>
          <p:nvPr/>
        </p:nvSpPr>
        <p:spPr bwMode="auto">
          <a:xfrm>
            <a:off x="2743200" y="5334000"/>
            <a:ext cx="5638800" cy="990600"/>
          </a:xfrm>
          <a:prstGeom prst="roundRect">
            <a:avLst>
              <a:gd name="adj" fmla="val 0"/>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35" name="テキスト ボックス 34"/>
          <p:cNvSpPr txBox="1"/>
          <p:nvPr/>
        </p:nvSpPr>
        <p:spPr>
          <a:xfrm>
            <a:off x="2819400" y="5562600"/>
            <a:ext cx="800219" cy="461665"/>
          </a:xfrm>
          <a:prstGeom prst="rect">
            <a:avLst/>
          </a:prstGeom>
          <a:noFill/>
        </p:spPr>
        <p:txBody>
          <a:bodyPr wrap="none" rtlCol="0">
            <a:spAutoFit/>
          </a:bodyPr>
          <a:lstStyle/>
          <a:p>
            <a:pPr algn="r"/>
            <a:r>
              <a:rPr kumimoji="1" lang="ja-JP" altLang="en-US" sz="1200" dirty="0" smtClean="0">
                <a:solidFill>
                  <a:srgbClr val="FFFFFF"/>
                </a:solidFill>
                <a:latin typeface="Meiryo" charset="-128"/>
                <a:ea typeface="Meiryo" charset="-128"/>
                <a:cs typeface="Meiryo" charset="-128"/>
              </a:rPr>
              <a:t>リソース</a:t>
            </a:r>
            <a:endParaRPr kumimoji="1" lang="en-US" altLang="ja-JP" sz="1200" dirty="0" smtClean="0">
              <a:solidFill>
                <a:srgbClr val="FFFFFF"/>
              </a:solidFill>
              <a:latin typeface="Meiryo" charset="-128"/>
              <a:ea typeface="Meiryo" charset="-128"/>
              <a:cs typeface="Meiryo" charset="-128"/>
            </a:endParaRPr>
          </a:p>
          <a:p>
            <a:pPr algn="r"/>
            <a:r>
              <a:rPr kumimoji="1" lang="ja-JP" altLang="en-US" sz="1200" dirty="0" smtClean="0">
                <a:solidFill>
                  <a:srgbClr val="FFFFFF"/>
                </a:solidFill>
                <a:latin typeface="Meiryo" charset="-128"/>
                <a:ea typeface="Meiryo" charset="-128"/>
                <a:cs typeface="Meiryo" charset="-128"/>
              </a:rPr>
              <a:t>プール</a:t>
            </a:r>
            <a:endParaRPr kumimoji="1" lang="ja-JP" altLang="en-US" sz="1200" dirty="0">
              <a:solidFill>
                <a:srgbClr val="FFFFFF"/>
              </a:solidFill>
              <a:latin typeface="Meiryo" charset="-128"/>
              <a:ea typeface="Meiryo" charset="-128"/>
              <a:cs typeface="Meiryo" charset="-128"/>
            </a:endParaRPr>
          </a:p>
        </p:txBody>
      </p:sp>
      <p:grpSp>
        <p:nvGrpSpPr>
          <p:cNvPr id="9" name="図形グループ 8"/>
          <p:cNvGrpSpPr/>
          <p:nvPr/>
        </p:nvGrpSpPr>
        <p:grpSpPr>
          <a:xfrm>
            <a:off x="2743200" y="3657600"/>
            <a:ext cx="5638800" cy="1295400"/>
            <a:chOff x="2743200" y="3657600"/>
            <a:chExt cx="5638800" cy="1295400"/>
          </a:xfrm>
        </p:grpSpPr>
        <p:sp>
          <p:nvSpPr>
            <p:cNvPr id="5" name="角丸四角形 4"/>
            <p:cNvSpPr/>
            <p:nvPr/>
          </p:nvSpPr>
          <p:spPr bwMode="auto">
            <a:xfrm>
              <a:off x="2743200" y="3657600"/>
              <a:ext cx="5638800" cy="533400"/>
            </a:xfrm>
            <a:prstGeom prst="roundRect">
              <a:avLst>
                <a:gd name="adj" fmla="val 0"/>
              </a:avLst>
            </a:prstGeom>
            <a:solidFill>
              <a:schemeClr val="accent6">
                <a:lumMod val="75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7" name="正方形/長方形 6"/>
            <p:cNvSpPr/>
            <p:nvPr/>
          </p:nvSpPr>
          <p:spPr>
            <a:xfrm>
              <a:off x="3009900" y="3810000"/>
              <a:ext cx="5105399" cy="369332"/>
            </a:xfrm>
            <a:prstGeom prst="rect">
              <a:avLst/>
            </a:prstGeom>
          </p:spPr>
          <p:txBody>
            <a:bodyPr wrap="square">
              <a:spAutoFit/>
            </a:bodyPr>
            <a:lstStyle/>
            <a:p>
              <a:pPr lvl="0" algn="ctr"/>
              <a:r>
                <a:rPr lang="ja-JP" altLang="en-US" sz="1800" dirty="0">
                  <a:solidFill>
                    <a:srgbClr val="FFFFFF"/>
                  </a:solidFill>
                  <a:latin typeface="Meiryo" charset="-128"/>
                  <a:ea typeface="Meiryo" charset="-128"/>
                  <a:cs typeface="Meiryo" charset="-128"/>
                </a:rPr>
                <a:t>オーケストレーター</a:t>
              </a:r>
            </a:p>
          </p:txBody>
        </p:sp>
        <p:cxnSp>
          <p:nvCxnSpPr>
            <p:cNvPr id="77" name="直線矢印コネクタ 76"/>
            <p:cNvCxnSpPr>
              <a:endCxn id="54" idx="0"/>
            </p:cNvCxnSpPr>
            <p:nvPr/>
          </p:nvCxnSpPr>
          <p:spPr bwMode="auto">
            <a:xfrm>
              <a:off x="4114800" y="4191000"/>
              <a:ext cx="0" cy="7620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9" name="直線矢印コネクタ 78"/>
            <p:cNvCxnSpPr/>
            <p:nvPr/>
          </p:nvCxnSpPr>
          <p:spPr bwMode="auto">
            <a:xfrm>
              <a:off x="5562600" y="4191000"/>
              <a:ext cx="0" cy="7620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0" name="直線矢印コネクタ 79"/>
            <p:cNvCxnSpPr/>
            <p:nvPr/>
          </p:nvCxnSpPr>
          <p:spPr bwMode="auto">
            <a:xfrm>
              <a:off x="7010400" y="4191000"/>
              <a:ext cx="0" cy="7620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64" name="角丸四角形 63"/>
            <p:cNvSpPr/>
            <p:nvPr/>
          </p:nvSpPr>
          <p:spPr bwMode="auto">
            <a:xfrm>
              <a:off x="3733800" y="44196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8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65" name="角丸四角形 64"/>
            <p:cNvSpPr/>
            <p:nvPr/>
          </p:nvSpPr>
          <p:spPr bwMode="auto">
            <a:xfrm>
              <a:off x="5181600" y="44196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8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66" name="角丸四角形 65"/>
            <p:cNvSpPr/>
            <p:nvPr/>
          </p:nvSpPr>
          <p:spPr bwMode="auto">
            <a:xfrm>
              <a:off x="6629400" y="44196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800" b="0" i="0" u="none" strike="noStrike" cap="none" normalizeH="0" baseline="0" dirty="0" smtClean="0">
                <a:ln>
                  <a:noFill/>
                </a:ln>
                <a:solidFill>
                  <a:schemeClr val="bg1"/>
                </a:solidFill>
                <a:effectLst/>
                <a:latin typeface="Meiryo" charset="-128"/>
                <a:ea typeface="Meiryo" charset="-128"/>
                <a:cs typeface="Meiryo" charset="-128"/>
              </a:endParaRPr>
            </a:p>
          </p:txBody>
        </p:sp>
      </p:grpSp>
      <p:sp>
        <p:nvSpPr>
          <p:cNvPr id="28" name="角丸四角形 27"/>
          <p:cNvSpPr/>
          <p:nvPr/>
        </p:nvSpPr>
        <p:spPr bwMode="auto">
          <a:xfrm>
            <a:off x="3001964" y="3505200"/>
            <a:ext cx="4618036" cy="304800"/>
          </a:xfrm>
          <a:prstGeom prst="roundRect">
            <a:avLst>
              <a:gd name="adj" fmla="val 0"/>
            </a:avLst>
          </a:prstGeom>
          <a:solidFill>
            <a:schemeClr val="accent2"/>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Meiryo" charset="-128"/>
                <a:ea typeface="Meiryo" charset="-128"/>
                <a:cs typeface="Meiryo" charset="-128"/>
              </a:rPr>
              <a:t>API</a:t>
            </a:r>
            <a:endParaRPr kumimoji="0" lang="ja-JP" altLang="en-US" sz="1600" b="0" i="0" u="none" strike="noStrike" cap="none" normalizeH="0" baseline="0" dirty="0" smtClean="0">
              <a:ln>
                <a:noFill/>
              </a:ln>
              <a:solidFill>
                <a:schemeClr val="bg1"/>
              </a:solidFill>
              <a:effectLst/>
              <a:latin typeface="Meiryo" charset="-128"/>
              <a:ea typeface="Meiryo" charset="-128"/>
              <a:cs typeface="Meiryo" charset="-128"/>
            </a:endParaRPr>
          </a:p>
        </p:txBody>
      </p:sp>
    </p:spTree>
    <p:extLst>
      <p:ext uri="{BB962C8B-B14F-4D97-AF65-F5344CB8AC3E}">
        <p14:creationId xmlns:p14="http://schemas.microsoft.com/office/powerpoint/2010/main" val="671166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 calcmode="lin" valueType="num">
                                      <p:cBhvr>
                                        <p:cTn id="12" dur="500" fill="hold"/>
                                        <p:tgtEl>
                                          <p:spTgt spid="89"/>
                                        </p:tgtEl>
                                        <p:attrNameLst>
                                          <p:attrName>ppt_w</p:attrName>
                                        </p:attrNameLst>
                                      </p:cBhvr>
                                      <p:tavLst>
                                        <p:tav tm="0">
                                          <p:val>
                                            <p:fltVal val="0"/>
                                          </p:val>
                                        </p:tav>
                                        <p:tav tm="100000">
                                          <p:val>
                                            <p:strVal val="#ppt_w"/>
                                          </p:val>
                                        </p:tav>
                                      </p:tavLst>
                                    </p:anim>
                                    <p:anim calcmode="lin" valueType="num">
                                      <p:cBhvr>
                                        <p:cTn id="13" dur="500" fill="hold"/>
                                        <p:tgtEl>
                                          <p:spTgt spid="89"/>
                                        </p:tgtEl>
                                        <p:attrNameLst>
                                          <p:attrName>ppt_h</p:attrName>
                                        </p:attrNameLst>
                                      </p:cBhvr>
                                      <p:tavLst>
                                        <p:tav tm="0">
                                          <p:val>
                                            <p:fltVal val="0"/>
                                          </p:val>
                                        </p:tav>
                                        <p:tav tm="100000">
                                          <p:val>
                                            <p:strVal val="#ppt_h"/>
                                          </p:val>
                                        </p:tav>
                                      </p:tavLst>
                                    </p:anim>
                                    <p:animEffect transition="in" filter="fade">
                                      <p:cBhvr>
                                        <p:cTn id="14" dur="500"/>
                                        <p:tgtEl>
                                          <p:spTgt spid="8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2"/>
                                        </p:tgtEl>
                                        <p:attrNameLst>
                                          <p:attrName>style.visibility</p:attrName>
                                        </p:attrNameLst>
                                      </p:cBhvr>
                                      <p:to>
                                        <p:strVal val="visible"/>
                                      </p:to>
                                    </p:set>
                                    <p:anim calcmode="lin" valueType="num">
                                      <p:cBhvr>
                                        <p:cTn id="17" dur="500" fill="hold"/>
                                        <p:tgtEl>
                                          <p:spTgt spid="92"/>
                                        </p:tgtEl>
                                        <p:attrNameLst>
                                          <p:attrName>ppt_w</p:attrName>
                                        </p:attrNameLst>
                                      </p:cBhvr>
                                      <p:tavLst>
                                        <p:tav tm="0">
                                          <p:val>
                                            <p:fltVal val="0"/>
                                          </p:val>
                                        </p:tav>
                                        <p:tav tm="100000">
                                          <p:val>
                                            <p:strVal val="#ppt_w"/>
                                          </p:val>
                                        </p:tav>
                                      </p:tavLst>
                                    </p:anim>
                                    <p:anim calcmode="lin" valueType="num">
                                      <p:cBhvr>
                                        <p:cTn id="18" dur="500" fill="hold"/>
                                        <p:tgtEl>
                                          <p:spTgt spid="92"/>
                                        </p:tgtEl>
                                        <p:attrNameLst>
                                          <p:attrName>ppt_h</p:attrName>
                                        </p:attrNameLst>
                                      </p:cBhvr>
                                      <p:tavLst>
                                        <p:tav tm="0">
                                          <p:val>
                                            <p:fltVal val="0"/>
                                          </p:val>
                                        </p:tav>
                                        <p:tav tm="100000">
                                          <p:val>
                                            <p:strVal val="#ppt_h"/>
                                          </p:val>
                                        </p:tav>
                                      </p:tavLst>
                                    </p:anim>
                                    <p:animEffect transition="in" filter="fade">
                                      <p:cBhvr>
                                        <p:cTn id="19" dur="500"/>
                                        <p:tgtEl>
                                          <p:spTgt spid="9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p:cTn id="22" dur="500" fill="hold"/>
                                        <p:tgtEl>
                                          <p:spTgt spid="62"/>
                                        </p:tgtEl>
                                        <p:attrNameLst>
                                          <p:attrName>ppt_w</p:attrName>
                                        </p:attrNameLst>
                                      </p:cBhvr>
                                      <p:tavLst>
                                        <p:tav tm="0">
                                          <p:val>
                                            <p:fltVal val="0"/>
                                          </p:val>
                                        </p:tav>
                                        <p:tav tm="100000">
                                          <p:val>
                                            <p:strVal val="#ppt_w"/>
                                          </p:val>
                                        </p:tav>
                                      </p:tavLst>
                                    </p:anim>
                                    <p:anim calcmode="lin" valueType="num">
                                      <p:cBhvr>
                                        <p:cTn id="23" dur="500" fill="hold"/>
                                        <p:tgtEl>
                                          <p:spTgt spid="62"/>
                                        </p:tgtEl>
                                        <p:attrNameLst>
                                          <p:attrName>ppt_h</p:attrName>
                                        </p:attrNameLst>
                                      </p:cBhvr>
                                      <p:tavLst>
                                        <p:tav tm="0">
                                          <p:val>
                                            <p:fltVal val="0"/>
                                          </p:val>
                                        </p:tav>
                                        <p:tav tm="100000">
                                          <p:val>
                                            <p:strVal val="#ppt_h"/>
                                          </p:val>
                                        </p:tav>
                                      </p:tavLst>
                                    </p:anim>
                                    <p:animEffect transition="in" filter="fade">
                                      <p:cBhvr>
                                        <p:cTn id="24" dur="500"/>
                                        <p:tgtEl>
                                          <p:spTgt spid="62"/>
                                        </p:tgtEl>
                                      </p:cBhvr>
                                    </p:animEffect>
                                  </p:childTnLst>
                                </p:cTn>
                              </p:par>
                              <p:par>
                                <p:cTn id="25" presetID="22" presetClass="entr" presetSubtype="1"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up)">
                                      <p:cBhvr>
                                        <p:cTn id="27" dur="500"/>
                                        <p:tgtEl>
                                          <p:spTgt spid="2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down)">
                                      <p:cBhvr>
                                        <p:cTn id="32" dur="5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ipe(down)">
                                      <p:cBhvr>
                                        <p:cTn id="37" dur="5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down)">
                                      <p:cBhvr>
                                        <p:cTn id="4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89" grpId="0" animBg="1"/>
      <p:bldP spid="92" grpId="0" animBg="1"/>
      <p:bldP spid="28"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角丸四角形 153"/>
          <p:cNvSpPr/>
          <p:nvPr/>
        </p:nvSpPr>
        <p:spPr bwMode="auto">
          <a:xfrm>
            <a:off x="2209800" y="3048000"/>
            <a:ext cx="6705600" cy="1676400"/>
          </a:xfrm>
          <a:prstGeom prst="roundRect">
            <a:avLst>
              <a:gd name="adj" fmla="val 0"/>
            </a:avLst>
          </a:prstGeom>
          <a:solidFill>
            <a:srgbClr val="CCFF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55" name="角丸四角形 154"/>
          <p:cNvSpPr/>
          <p:nvPr/>
        </p:nvSpPr>
        <p:spPr bwMode="auto">
          <a:xfrm>
            <a:off x="2209800" y="990600"/>
            <a:ext cx="3352800" cy="1981200"/>
          </a:xfrm>
          <a:prstGeom prst="roundRect">
            <a:avLst>
              <a:gd name="adj" fmla="val 0"/>
            </a:avLst>
          </a:prstGeom>
          <a:solidFill>
            <a:srgbClr val="CCFFCC"/>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56" name="二等辺三角形 1342"/>
          <p:cNvSpPr/>
          <p:nvPr/>
        </p:nvSpPr>
        <p:spPr bwMode="auto">
          <a:xfrm rot="5400000" flipH="1">
            <a:off x="5622928" y="1371601"/>
            <a:ext cx="1447800" cy="1295400"/>
          </a:xfrm>
          <a:prstGeom prst="triangle">
            <a:avLst/>
          </a:prstGeom>
          <a:gradFill flip="none" rotWithShape="1">
            <a:gsLst>
              <a:gs pos="0">
                <a:srgbClr val="3366FF"/>
              </a:gs>
              <a:gs pos="59000">
                <a:schemeClr val="bg1"/>
              </a:gs>
              <a:gs pos="25000">
                <a:srgbClr val="00CCFF"/>
              </a:gs>
            </a:gsLst>
            <a:lin ang="5760000" scaled="0"/>
            <a:tileRect/>
          </a:gra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57" name="二等辺三角形 17"/>
          <p:cNvSpPr/>
          <p:nvPr/>
        </p:nvSpPr>
        <p:spPr bwMode="auto">
          <a:xfrm rot="16200000">
            <a:off x="4175128" y="1371601"/>
            <a:ext cx="1447800" cy="1295400"/>
          </a:xfrm>
          <a:prstGeom prst="triangle">
            <a:avLst/>
          </a:prstGeom>
          <a:gradFill flip="none" rotWithShape="1">
            <a:gsLst>
              <a:gs pos="0">
                <a:srgbClr val="3366FF"/>
              </a:gs>
              <a:gs pos="59000">
                <a:schemeClr val="bg1"/>
              </a:gs>
              <a:gs pos="25000">
                <a:srgbClr val="00CCFF"/>
              </a:gs>
            </a:gsLst>
            <a:lin ang="5760000" scaled="0"/>
            <a:tileRect/>
          </a:gra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58" name="テキスト ボックス 157"/>
          <p:cNvSpPr txBox="1"/>
          <p:nvPr/>
        </p:nvSpPr>
        <p:spPr>
          <a:xfrm>
            <a:off x="4436950" y="1809690"/>
            <a:ext cx="338554" cy="348813"/>
          </a:xfrm>
          <a:prstGeom prst="rect">
            <a:avLst/>
          </a:prstGeom>
          <a:noFill/>
        </p:spPr>
        <p:txBody>
          <a:bodyPr vert="eaVert" wrap="none" rtlCol="0">
            <a:spAutoFit/>
          </a:bodyPr>
          <a:lstStyle/>
          <a:p>
            <a:r>
              <a:rPr kumimoji="1" lang="ja-JP" altLang="en-US" sz="1000" dirty="0" smtClean="0">
                <a:solidFill>
                  <a:schemeClr val="bg1"/>
                </a:solidFill>
                <a:effectLst/>
                <a:latin typeface="Meiryo" charset="-128"/>
                <a:ea typeface="Meiryo" charset="-128"/>
                <a:cs typeface="Meiryo" charset="-128"/>
              </a:rPr>
              <a:t>監視</a:t>
            </a:r>
            <a:endParaRPr kumimoji="1" lang="ja-JP" altLang="en-US" sz="1000" dirty="0">
              <a:solidFill>
                <a:schemeClr val="bg1"/>
              </a:solidFill>
              <a:effectLst/>
              <a:latin typeface="Meiryo" charset="-128"/>
              <a:ea typeface="Meiryo" charset="-128"/>
              <a:cs typeface="Meiryo" charset="-128"/>
            </a:endParaRPr>
          </a:p>
        </p:txBody>
      </p:sp>
      <p:sp>
        <p:nvSpPr>
          <p:cNvPr id="159" name="テキスト ボックス 158"/>
          <p:cNvSpPr txBox="1"/>
          <p:nvPr/>
        </p:nvSpPr>
        <p:spPr>
          <a:xfrm>
            <a:off x="6543464" y="1815968"/>
            <a:ext cx="338554" cy="348813"/>
          </a:xfrm>
          <a:prstGeom prst="rect">
            <a:avLst/>
          </a:prstGeom>
          <a:noFill/>
        </p:spPr>
        <p:txBody>
          <a:bodyPr vert="eaVert" wrap="none" rtlCol="0">
            <a:spAutoFit/>
          </a:bodyPr>
          <a:lstStyle/>
          <a:p>
            <a:r>
              <a:rPr kumimoji="1" lang="ja-JP" altLang="en-US" sz="1000" dirty="0" smtClean="0">
                <a:solidFill>
                  <a:schemeClr val="bg1"/>
                </a:solidFill>
                <a:effectLst/>
                <a:latin typeface="Meiryo" charset="-128"/>
                <a:ea typeface="Meiryo" charset="-128"/>
                <a:cs typeface="Meiryo" charset="-128"/>
              </a:rPr>
              <a:t>監視</a:t>
            </a:r>
            <a:endParaRPr kumimoji="1" lang="ja-JP" altLang="en-US" sz="1000" dirty="0">
              <a:solidFill>
                <a:schemeClr val="bg1"/>
              </a:solidFill>
              <a:effectLst/>
              <a:latin typeface="Meiryo" charset="-128"/>
              <a:ea typeface="Meiryo" charset="-128"/>
              <a:cs typeface="Meiryo" charset="-128"/>
            </a:endParaRPr>
          </a:p>
        </p:txBody>
      </p:sp>
      <p:sp>
        <p:nvSpPr>
          <p:cNvPr id="160" name="角丸四角形 159"/>
          <p:cNvSpPr/>
          <p:nvPr/>
        </p:nvSpPr>
        <p:spPr bwMode="auto">
          <a:xfrm>
            <a:off x="2743200" y="1676400"/>
            <a:ext cx="1508128" cy="685800"/>
          </a:xfrm>
          <a:prstGeom prst="roundRect">
            <a:avLst>
              <a:gd name="adj" fmla="val 0"/>
            </a:avLst>
          </a:prstGeom>
          <a:solidFill>
            <a:srgbClr val="0070C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コントローラー</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61" name="角丸四角形 160"/>
          <p:cNvSpPr/>
          <p:nvPr/>
        </p:nvSpPr>
        <p:spPr bwMode="auto">
          <a:xfrm>
            <a:off x="7010400" y="1676400"/>
            <a:ext cx="1524000" cy="685800"/>
          </a:xfrm>
          <a:prstGeom prst="roundRect">
            <a:avLst>
              <a:gd name="adj" fmla="val 0"/>
            </a:avLst>
          </a:prstGeom>
          <a:solidFill>
            <a:srgbClr val="00B05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セルフ</a:t>
            </a:r>
            <a:r>
              <a:rPr kumimoji="0" lang="en-US" altLang="ja-JP" sz="1200" b="0" i="0" u="none" strike="noStrike" cap="none" normalizeH="0" baseline="0" dirty="0" smtClean="0">
                <a:ln>
                  <a:noFill/>
                </a:ln>
                <a:solidFill>
                  <a:schemeClr val="bg1"/>
                </a:solidFill>
                <a:effectLst/>
                <a:latin typeface="Meiryo" charset="-128"/>
                <a:ea typeface="Meiryo" charset="-128"/>
                <a:cs typeface="Meiryo" charset="-128"/>
              </a:rPr>
              <a:t>･</a:t>
            </a: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サービス</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ポータル</a:t>
            </a:r>
          </a:p>
        </p:txBody>
      </p:sp>
      <p:sp>
        <p:nvSpPr>
          <p:cNvPr id="162" name="フローチャート: 書類 161"/>
          <p:cNvSpPr/>
          <p:nvPr/>
        </p:nvSpPr>
        <p:spPr bwMode="auto">
          <a:xfrm>
            <a:off x="2286000" y="1905000"/>
            <a:ext cx="457200" cy="381000"/>
          </a:xfrm>
          <a:prstGeom prst="flowChartDocument">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63" name="フローチャート: 書類 162"/>
          <p:cNvSpPr/>
          <p:nvPr/>
        </p:nvSpPr>
        <p:spPr bwMode="auto">
          <a:xfrm>
            <a:off x="2438400" y="1752600"/>
            <a:ext cx="457200" cy="381000"/>
          </a:xfrm>
          <a:prstGeom prst="flowChartDocument">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64" name="フローチャート: 書類 163"/>
          <p:cNvSpPr/>
          <p:nvPr/>
        </p:nvSpPr>
        <p:spPr bwMode="auto">
          <a:xfrm>
            <a:off x="2514600" y="2057400"/>
            <a:ext cx="457200" cy="381000"/>
          </a:xfrm>
          <a:prstGeom prst="flowChartDocument">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pic>
        <p:nvPicPr>
          <p:cNvPr id="165"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8077200" y="1752600"/>
            <a:ext cx="8382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 name="角丸四角形 165"/>
          <p:cNvSpPr/>
          <p:nvPr/>
        </p:nvSpPr>
        <p:spPr bwMode="auto">
          <a:xfrm>
            <a:off x="4800601" y="1815969"/>
            <a:ext cx="1520031" cy="698632"/>
          </a:xfrm>
          <a:prstGeom prst="roundRect">
            <a:avLst>
              <a:gd name="adj" fmla="val 0"/>
            </a:avLst>
          </a:prstGeom>
          <a:solidFill>
            <a:srgbClr val="FF6666"/>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仮想リソース</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67" name="角丸四角形 166"/>
          <p:cNvSpPr/>
          <p:nvPr/>
        </p:nvSpPr>
        <p:spPr bwMode="auto">
          <a:xfrm>
            <a:off x="4804568" y="1554613"/>
            <a:ext cx="1516064" cy="213628"/>
          </a:xfrm>
          <a:prstGeom prst="roundRect">
            <a:avLst>
              <a:gd name="adj" fmla="val 0"/>
            </a:avLst>
          </a:prstGeom>
          <a:solidFill>
            <a:schemeClr val="accent6">
              <a:lumMod val="50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ミドルウェア</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68" name="角丸四角形 167"/>
          <p:cNvSpPr/>
          <p:nvPr/>
        </p:nvSpPr>
        <p:spPr bwMode="auto">
          <a:xfrm>
            <a:off x="4804568" y="1305682"/>
            <a:ext cx="1516064" cy="213628"/>
          </a:xfrm>
          <a:prstGeom prst="roundRect">
            <a:avLst>
              <a:gd name="adj" fmla="val 0"/>
            </a:avLst>
          </a:prstGeom>
          <a:solidFill>
            <a:schemeClr val="accent3">
              <a:lumMod val="75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アプリケーション</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cxnSp>
        <p:nvCxnSpPr>
          <p:cNvPr id="169" name="直線矢印コネクタ 168"/>
          <p:cNvCxnSpPr/>
          <p:nvPr/>
        </p:nvCxnSpPr>
        <p:spPr bwMode="auto">
          <a:xfrm>
            <a:off x="3505200" y="2362200"/>
            <a:ext cx="0" cy="11430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70" name="直線矢印コネクタ 169"/>
          <p:cNvCxnSpPr/>
          <p:nvPr/>
        </p:nvCxnSpPr>
        <p:spPr bwMode="auto">
          <a:xfrm>
            <a:off x="7772400" y="2362200"/>
            <a:ext cx="9525" cy="12954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71" name="角丸四角形 170"/>
          <p:cNvSpPr/>
          <p:nvPr/>
        </p:nvSpPr>
        <p:spPr bwMode="auto">
          <a:xfrm>
            <a:off x="3124200" y="26670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72" name="角丸四角形 171"/>
          <p:cNvSpPr/>
          <p:nvPr/>
        </p:nvSpPr>
        <p:spPr bwMode="auto">
          <a:xfrm>
            <a:off x="7391400" y="26670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73" name="テキスト ボックス 172"/>
          <p:cNvSpPr txBox="1"/>
          <p:nvPr/>
        </p:nvSpPr>
        <p:spPr>
          <a:xfrm>
            <a:off x="7936880" y="1371600"/>
            <a:ext cx="954107" cy="276999"/>
          </a:xfrm>
          <a:prstGeom prst="rect">
            <a:avLst/>
          </a:prstGeom>
          <a:noFill/>
        </p:spPr>
        <p:txBody>
          <a:bodyPr wrap="none" rtlCol="0">
            <a:spAutoFit/>
          </a:bodyPr>
          <a:lstStyle/>
          <a:p>
            <a:pPr algn="ctr"/>
            <a:r>
              <a:rPr kumimoji="1" lang="ja-JP" altLang="en-US" sz="1200" dirty="0" smtClean="0">
                <a:solidFill>
                  <a:srgbClr val="0000FF"/>
                </a:solidFill>
                <a:latin typeface="Meiryo" charset="-128"/>
                <a:ea typeface="Meiryo" charset="-128"/>
                <a:cs typeface="Meiryo" charset="-128"/>
              </a:rPr>
              <a:t>運用管理者</a:t>
            </a:r>
            <a:endParaRPr kumimoji="1" lang="ja-JP" altLang="en-US" sz="1200" dirty="0">
              <a:solidFill>
                <a:srgbClr val="0000FF"/>
              </a:solidFill>
              <a:latin typeface="Meiryo" charset="-128"/>
              <a:ea typeface="Meiryo" charset="-128"/>
              <a:cs typeface="Meiryo" charset="-128"/>
            </a:endParaRPr>
          </a:p>
        </p:txBody>
      </p:sp>
      <p:sp>
        <p:nvSpPr>
          <p:cNvPr id="174" name="テキスト ボックス 173"/>
          <p:cNvSpPr txBox="1"/>
          <p:nvPr/>
        </p:nvSpPr>
        <p:spPr>
          <a:xfrm>
            <a:off x="2209055" y="1371600"/>
            <a:ext cx="1107997" cy="276999"/>
          </a:xfrm>
          <a:prstGeom prst="rect">
            <a:avLst/>
          </a:prstGeom>
          <a:noFill/>
        </p:spPr>
        <p:txBody>
          <a:bodyPr wrap="none" rtlCol="0">
            <a:spAutoFit/>
          </a:bodyPr>
          <a:lstStyle/>
          <a:p>
            <a:pPr algn="ctr"/>
            <a:r>
              <a:rPr kumimoji="1" lang="ja-JP" altLang="en-US" sz="1200" dirty="0" smtClean="0">
                <a:solidFill>
                  <a:srgbClr val="0000FF"/>
                </a:solidFill>
                <a:latin typeface="Meiryo" charset="-128"/>
                <a:ea typeface="Meiryo" charset="-128"/>
                <a:cs typeface="Meiryo" charset="-128"/>
              </a:rPr>
              <a:t>運用パターン</a:t>
            </a:r>
            <a:endParaRPr kumimoji="1" lang="ja-JP" altLang="en-US" sz="1200" dirty="0">
              <a:solidFill>
                <a:srgbClr val="0000FF"/>
              </a:solidFill>
              <a:latin typeface="Meiryo" charset="-128"/>
              <a:ea typeface="Meiryo" charset="-128"/>
              <a:cs typeface="Meiryo" charset="-128"/>
            </a:endParaRPr>
          </a:p>
        </p:txBody>
      </p:sp>
      <p:sp>
        <p:nvSpPr>
          <p:cNvPr id="175" name="上矢印 174"/>
          <p:cNvSpPr/>
          <p:nvPr/>
        </p:nvSpPr>
        <p:spPr bwMode="auto">
          <a:xfrm>
            <a:off x="4343400" y="2514600"/>
            <a:ext cx="2438400" cy="2286000"/>
          </a:xfrm>
          <a:prstGeom prst="upArrow">
            <a:avLst>
              <a:gd name="adj1" fmla="val 63889"/>
              <a:gd name="adj2" fmla="val 36590"/>
            </a:avLst>
          </a:prstGeom>
          <a:solidFill>
            <a:srgbClr val="00CC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76" name="テキスト ボックス 175"/>
          <p:cNvSpPr txBox="1"/>
          <p:nvPr/>
        </p:nvSpPr>
        <p:spPr>
          <a:xfrm>
            <a:off x="4724400" y="3048000"/>
            <a:ext cx="1620957" cy="307777"/>
          </a:xfrm>
          <a:prstGeom prst="rect">
            <a:avLst/>
          </a:prstGeom>
          <a:noFill/>
        </p:spPr>
        <p:txBody>
          <a:bodyPr wrap="none" rtlCol="0">
            <a:spAutoFit/>
          </a:bodyPr>
          <a:lstStyle/>
          <a:p>
            <a:pPr algn="ctr"/>
            <a:r>
              <a:rPr kumimoji="1" lang="ja-JP" altLang="en-US" sz="1400" dirty="0" smtClean="0">
                <a:solidFill>
                  <a:srgbClr val="FFFFFF"/>
                </a:solidFill>
                <a:latin typeface="Meiryo" charset="-128"/>
                <a:ea typeface="Meiryo" charset="-128"/>
                <a:cs typeface="Meiryo" charset="-128"/>
              </a:rPr>
              <a:t>プロビジョニング</a:t>
            </a:r>
            <a:endParaRPr kumimoji="1" lang="ja-JP" altLang="en-US" sz="1400" dirty="0">
              <a:solidFill>
                <a:srgbClr val="FFFFFF"/>
              </a:solidFill>
              <a:latin typeface="Meiryo" charset="-128"/>
              <a:ea typeface="Meiryo" charset="-128"/>
              <a:cs typeface="Meiryo" charset="-128"/>
            </a:endParaRPr>
          </a:p>
        </p:txBody>
      </p:sp>
      <p:sp>
        <p:nvSpPr>
          <p:cNvPr id="177" name="角丸四角形 176"/>
          <p:cNvSpPr/>
          <p:nvPr/>
        </p:nvSpPr>
        <p:spPr bwMode="auto">
          <a:xfrm>
            <a:off x="2209800" y="4800600"/>
            <a:ext cx="6705600" cy="1600200"/>
          </a:xfrm>
          <a:prstGeom prst="roundRect">
            <a:avLst>
              <a:gd name="adj" fmla="val 0"/>
            </a:avLst>
          </a:prstGeom>
          <a:solidFill>
            <a:srgbClr val="00CC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pic>
        <p:nvPicPr>
          <p:cNvPr id="178" name="図 177" descr="hd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116285" y="5501372"/>
            <a:ext cx="581318" cy="567186"/>
          </a:xfrm>
          <a:prstGeom prst="rect">
            <a:avLst/>
          </a:prstGeom>
        </p:spPr>
      </p:pic>
      <p:pic>
        <p:nvPicPr>
          <p:cNvPr id="179" name="図 178" descr="hd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15483" y="5501372"/>
            <a:ext cx="581318" cy="567186"/>
          </a:xfrm>
          <a:prstGeom prst="rect">
            <a:avLst/>
          </a:prstGeom>
        </p:spPr>
      </p:pic>
      <p:pic>
        <p:nvPicPr>
          <p:cNvPr id="180" name="図 179" descr="hd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514682" y="5501372"/>
            <a:ext cx="581318" cy="567186"/>
          </a:xfrm>
          <a:prstGeom prst="rect">
            <a:avLst/>
          </a:prstGeom>
        </p:spPr>
      </p:pic>
      <p:pic>
        <p:nvPicPr>
          <p:cNvPr id="181" name="図 180"/>
          <p:cNvPicPr>
            <a:picLocks noChangeAspect="1"/>
          </p:cNvPicPr>
          <p:nvPr/>
        </p:nvPicPr>
        <p:blipFill>
          <a:blip r:embed="rId5">
            <a:clrChange>
              <a:clrFrom>
                <a:srgbClr val="FFFFFF"/>
              </a:clrFrom>
              <a:clrTo>
                <a:srgbClr val="FFFFFF">
                  <a:alpha val="0"/>
                </a:srgbClr>
              </a:clrTo>
            </a:clrChange>
          </a:blip>
          <a:stretch>
            <a:fillRect/>
          </a:stretch>
        </p:blipFill>
        <p:spPr>
          <a:xfrm>
            <a:off x="6553200" y="5410200"/>
            <a:ext cx="890908" cy="783790"/>
          </a:xfrm>
          <a:prstGeom prst="rect">
            <a:avLst/>
          </a:prstGeom>
        </p:spPr>
      </p:pic>
      <p:pic>
        <p:nvPicPr>
          <p:cNvPr id="182" name="図 181"/>
          <p:cNvPicPr>
            <a:picLocks noChangeAspect="1"/>
          </p:cNvPicPr>
          <p:nvPr/>
        </p:nvPicPr>
        <p:blipFill>
          <a:blip r:embed="rId6">
            <a:clrChange>
              <a:clrFrom>
                <a:srgbClr val="FEFEFE"/>
              </a:clrFrom>
              <a:clrTo>
                <a:srgbClr val="FEFEFE">
                  <a:alpha val="0"/>
                </a:srgbClr>
              </a:clrTo>
            </a:clrChange>
          </a:blip>
          <a:stretch>
            <a:fillRect/>
          </a:stretch>
        </p:blipFill>
        <p:spPr>
          <a:xfrm>
            <a:off x="3733800" y="5443239"/>
            <a:ext cx="831514" cy="728961"/>
          </a:xfrm>
          <a:prstGeom prst="rect">
            <a:avLst/>
          </a:prstGeom>
        </p:spPr>
      </p:pic>
      <p:sp>
        <p:nvSpPr>
          <p:cNvPr id="183" name="角丸四角形 182"/>
          <p:cNvSpPr/>
          <p:nvPr/>
        </p:nvSpPr>
        <p:spPr bwMode="auto">
          <a:xfrm>
            <a:off x="3505200" y="4953000"/>
            <a:ext cx="1219200" cy="304800"/>
          </a:xfrm>
          <a:prstGeom prst="roundRect">
            <a:avLst>
              <a:gd name="adj" fmla="val 0"/>
            </a:avLst>
          </a:prstGeom>
          <a:solidFill>
            <a:srgbClr val="00206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仮想化ソフト</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84" name="角丸四角形 183"/>
          <p:cNvSpPr/>
          <p:nvPr/>
        </p:nvSpPr>
        <p:spPr bwMode="auto">
          <a:xfrm>
            <a:off x="4953000" y="4953000"/>
            <a:ext cx="1219200" cy="304800"/>
          </a:xfrm>
          <a:prstGeom prst="roundRect">
            <a:avLst>
              <a:gd name="adj" fmla="val 0"/>
            </a:avLst>
          </a:prstGeom>
          <a:solidFill>
            <a:srgbClr val="00206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仮想化ソフト</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85" name="角丸四角形 184"/>
          <p:cNvSpPr/>
          <p:nvPr/>
        </p:nvSpPr>
        <p:spPr bwMode="auto">
          <a:xfrm>
            <a:off x="6400800" y="4953000"/>
            <a:ext cx="1219200" cy="304800"/>
          </a:xfrm>
          <a:prstGeom prst="roundRect">
            <a:avLst>
              <a:gd name="adj" fmla="val 0"/>
            </a:avLst>
          </a:prstGeom>
          <a:solidFill>
            <a:srgbClr val="00206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仮想化ソフト</a:t>
            </a:r>
            <a:endParaRPr kumimoji="0" lang="en-US" altLang="ja-JP" sz="12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86" name="角丸四角形 185"/>
          <p:cNvSpPr/>
          <p:nvPr/>
        </p:nvSpPr>
        <p:spPr bwMode="auto">
          <a:xfrm>
            <a:off x="2743200" y="5334000"/>
            <a:ext cx="5638800" cy="990600"/>
          </a:xfrm>
          <a:prstGeom prst="roundRect">
            <a:avLst>
              <a:gd name="adj" fmla="val 0"/>
            </a:avLst>
          </a:prstGeom>
          <a:noFill/>
          <a:ln w="19050" cap="flat" cmpd="sng" algn="ctr">
            <a:solidFill>
              <a:schemeClr val="bg1"/>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87" name="テキスト ボックス 186"/>
          <p:cNvSpPr txBox="1"/>
          <p:nvPr/>
        </p:nvSpPr>
        <p:spPr>
          <a:xfrm>
            <a:off x="2819400" y="5562600"/>
            <a:ext cx="800219" cy="461665"/>
          </a:xfrm>
          <a:prstGeom prst="rect">
            <a:avLst/>
          </a:prstGeom>
          <a:noFill/>
        </p:spPr>
        <p:txBody>
          <a:bodyPr wrap="none" rtlCol="0">
            <a:spAutoFit/>
          </a:bodyPr>
          <a:lstStyle/>
          <a:p>
            <a:pPr algn="r"/>
            <a:r>
              <a:rPr kumimoji="1" lang="ja-JP" altLang="en-US" sz="1200" dirty="0" smtClean="0">
                <a:solidFill>
                  <a:srgbClr val="FFFFFF"/>
                </a:solidFill>
                <a:latin typeface="Meiryo" charset="-128"/>
                <a:ea typeface="Meiryo" charset="-128"/>
                <a:cs typeface="Meiryo" charset="-128"/>
              </a:rPr>
              <a:t>リソース</a:t>
            </a:r>
            <a:endParaRPr kumimoji="1" lang="en-US" altLang="ja-JP" sz="1200" dirty="0" smtClean="0">
              <a:solidFill>
                <a:srgbClr val="FFFFFF"/>
              </a:solidFill>
              <a:latin typeface="Meiryo" charset="-128"/>
              <a:ea typeface="Meiryo" charset="-128"/>
              <a:cs typeface="Meiryo" charset="-128"/>
            </a:endParaRPr>
          </a:p>
          <a:p>
            <a:pPr algn="r"/>
            <a:r>
              <a:rPr kumimoji="1" lang="ja-JP" altLang="en-US" sz="1200" dirty="0" smtClean="0">
                <a:solidFill>
                  <a:srgbClr val="FFFFFF"/>
                </a:solidFill>
                <a:latin typeface="Meiryo" charset="-128"/>
                <a:ea typeface="Meiryo" charset="-128"/>
                <a:cs typeface="Meiryo" charset="-128"/>
              </a:rPr>
              <a:t>プール</a:t>
            </a:r>
            <a:endParaRPr kumimoji="1" lang="ja-JP" altLang="en-US" sz="1200" dirty="0">
              <a:solidFill>
                <a:srgbClr val="FFFFFF"/>
              </a:solidFill>
              <a:latin typeface="Meiryo" charset="-128"/>
              <a:ea typeface="Meiryo" charset="-128"/>
              <a:cs typeface="Meiryo" charset="-128"/>
            </a:endParaRPr>
          </a:p>
        </p:txBody>
      </p:sp>
      <p:sp>
        <p:nvSpPr>
          <p:cNvPr id="188" name="角丸四角形 187"/>
          <p:cNvSpPr/>
          <p:nvPr/>
        </p:nvSpPr>
        <p:spPr bwMode="auto">
          <a:xfrm>
            <a:off x="2743200" y="3657600"/>
            <a:ext cx="5638800" cy="533400"/>
          </a:xfrm>
          <a:prstGeom prst="roundRect">
            <a:avLst>
              <a:gd name="adj" fmla="val 0"/>
            </a:avLst>
          </a:prstGeom>
          <a:solidFill>
            <a:schemeClr val="accent6">
              <a:lumMod val="75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89" name="正方形/長方形 188"/>
          <p:cNvSpPr/>
          <p:nvPr/>
        </p:nvSpPr>
        <p:spPr>
          <a:xfrm>
            <a:off x="3009900" y="3810000"/>
            <a:ext cx="5105399" cy="369332"/>
          </a:xfrm>
          <a:prstGeom prst="rect">
            <a:avLst/>
          </a:prstGeom>
        </p:spPr>
        <p:txBody>
          <a:bodyPr wrap="square">
            <a:spAutoFit/>
          </a:bodyPr>
          <a:lstStyle/>
          <a:p>
            <a:pPr lvl="0" algn="ctr"/>
            <a:r>
              <a:rPr lang="ja-JP" altLang="en-US" sz="1800" dirty="0">
                <a:solidFill>
                  <a:srgbClr val="FFFFFF"/>
                </a:solidFill>
                <a:latin typeface="Meiryo" charset="-128"/>
                <a:ea typeface="Meiryo" charset="-128"/>
                <a:cs typeface="Meiryo" charset="-128"/>
              </a:rPr>
              <a:t>オーケストレーター</a:t>
            </a:r>
          </a:p>
        </p:txBody>
      </p:sp>
      <p:cxnSp>
        <p:nvCxnSpPr>
          <p:cNvPr id="190" name="直線矢印コネクタ 189"/>
          <p:cNvCxnSpPr/>
          <p:nvPr/>
        </p:nvCxnSpPr>
        <p:spPr bwMode="auto">
          <a:xfrm>
            <a:off x="4114800" y="4191000"/>
            <a:ext cx="0" cy="7620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91" name="直線矢印コネクタ 190"/>
          <p:cNvCxnSpPr/>
          <p:nvPr/>
        </p:nvCxnSpPr>
        <p:spPr bwMode="auto">
          <a:xfrm>
            <a:off x="5562600" y="4191000"/>
            <a:ext cx="0" cy="7620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92" name="直線矢印コネクタ 191"/>
          <p:cNvCxnSpPr/>
          <p:nvPr/>
        </p:nvCxnSpPr>
        <p:spPr bwMode="auto">
          <a:xfrm>
            <a:off x="7010400" y="4191000"/>
            <a:ext cx="0" cy="7620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93" name="角丸四角形 192"/>
          <p:cNvSpPr/>
          <p:nvPr/>
        </p:nvSpPr>
        <p:spPr bwMode="auto">
          <a:xfrm>
            <a:off x="3733800" y="44196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8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94" name="角丸四角形 193"/>
          <p:cNvSpPr/>
          <p:nvPr/>
        </p:nvSpPr>
        <p:spPr bwMode="auto">
          <a:xfrm>
            <a:off x="5181600" y="44196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8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95" name="角丸四角形 194"/>
          <p:cNvSpPr/>
          <p:nvPr/>
        </p:nvSpPr>
        <p:spPr bwMode="auto">
          <a:xfrm>
            <a:off x="6629400" y="4419600"/>
            <a:ext cx="762000" cy="228600"/>
          </a:xfrm>
          <a:prstGeom prst="roundRect">
            <a:avLst>
              <a:gd name="adj" fmla="val 0"/>
            </a:avLst>
          </a:prstGeom>
          <a:solidFill>
            <a:srgbClr val="7030A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smtClean="0">
                <a:ln>
                  <a:noFill/>
                </a:ln>
                <a:solidFill>
                  <a:schemeClr val="bg1"/>
                </a:solidFill>
                <a:effectLst/>
                <a:latin typeface="Meiryo" charset="-128"/>
                <a:ea typeface="Meiryo" charset="-128"/>
                <a:cs typeface="Meiryo" charset="-128"/>
              </a:rPr>
              <a:t>操作</a:t>
            </a:r>
            <a:endParaRPr kumimoji="0" lang="en-US" altLang="ja-JP" sz="8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96" name="角丸四角形 195"/>
          <p:cNvSpPr/>
          <p:nvPr/>
        </p:nvSpPr>
        <p:spPr bwMode="auto">
          <a:xfrm>
            <a:off x="3001964" y="3505200"/>
            <a:ext cx="4618036" cy="304800"/>
          </a:xfrm>
          <a:prstGeom prst="roundRect">
            <a:avLst>
              <a:gd name="adj" fmla="val 0"/>
            </a:avLst>
          </a:prstGeom>
          <a:solidFill>
            <a:schemeClr val="accent2"/>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Meiryo" charset="-128"/>
                <a:ea typeface="Meiryo" charset="-128"/>
                <a:cs typeface="Meiryo" charset="-128"/>
              </a:rPr>
              <a:t>API</a:t>
            </a:r>
            <a:endParaRPr kumimoji="0" lang="ja-JP" altLang="en-US" sz="16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88" name="角丸四角形 87"/>
          <p:cNvSpPr/>
          <p:nvPr/>
        </p:nvSpPr>
        <p:spPr bwMode="auto">
          <a:xfrm>
            <a:off x="228600" y="990600"/>
            <a:ext cx="381000" cy="1981200"/>
          </a:xfrm>
          <a:prstGeom prst="roundRect">
            <a:avLst>
              <a:gd name="adj" fmla="val 0"/>
            </a:avLst>
          </a:prstGeom>
          <a:solidFill>
            <a:srgbClr val="CCFFCC"/>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038006"/>
                </a:solidFill>
                <a:effectLst/>
                <a:latin typeface="Hiragino Kaku Gothic Pro W6" charset="-128"/>
                <a:ea typeface="Hiragino Kaku Gothic Pro W6" charset="-128"/>
                <a:cs typeface="Hiragino Kaku Gothic Pro W6" charset="-128"/>
              </a:rPr>
              <a:t>運用の自動化</a:t>
            </a:r>
          </a:p>
        </p:txBody>
      </p:sp>
      <p:sp>
        <p:nvSpPr>
          <p:cNvPr id="89" name="角丸四角形 88"/>
          <p:cNvSpPr/>
          <p:nvPr/>
        </p:nvSpPr>
        <p:spPr bwMode="auto">
          <a:xfrm>
            <a:off x="228600" y="3048000"/>
            <a:ext cx="381000" cy="1676400"/>
          </a:xfrm>
          <a:prstGeom prst="roundRect">
            <a:avLst>
              <a:gd name="adj" fmla="val 0"/>
            </a:avLst>
          </a:prstGeom>
          <a:solidFill>
            <a:srgbClr val="CCFF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eaVert" wrap="square" lIns="91440" tIns="45720" rIns="91440" bIns="45720" numCol="1" rtlCol="0" anchor="ctr" anchorCtr="0" compatLnSpc="1">
            <a:prstTxWarp prst="textNoShape">
              <a:avLst/>
            </a:prstTxWarp>
          </a:bodyPr>
          <a:lstStyle/>
          <a:p>
            <a:pPr algn="ctr"/>
            <a:r>
              <a:rPr lang="ja-JP" altLang="en-US" sz="2000" dirty="0" smtClean="0">
                <a:solidFill>
                  <a:srgbClr val="0000FF"/>
                </a:solidFill>
                <a:latin typeface="Hiragino Kaku Gothic Pro W6" charset="-128"/>
                <a:ea typeface="Hiragino Kaku Gothic Pro W6" charset="-128"/>
                <a:cs typeface="Hiragino Kaku Gothic Pro W6" charset="-128"/>
              </a:rPr>
              <a:t>調達の自動化</a:t>
            </a:r>
            <a:endParaRPr lang="ja-JP" altLang="en-US" sz="2000" dirty="0">
              <a:solidFill>
                <a:srgbClr val="0000FF"/>
              </a:solidFill>
              <a:latin typeface="Hiragino Kaku Gothic Pro W6" charset="-128"/>
              <a:ea typeface="Hiragino Kaku Gothic Pro W6" charset="-128"/>
              <a:cs typeface="Hiragino Kaku Gothic Pro W6" charset="-128"/>
            </a:endParaRPr>
          </a:p>
        </p:txBody>
      </p:sp>
      <p:sp>
        <p:nvSpPr>
          <p:cNvPr id="760834" name="Rectangle 2"/>
          <p:cNvSpPr>
            <a:spLocks noGrp="1" noChangeArrowheads="1"/>
          </p:cNvSpPr>
          <p:nvPr>
            <p:ph type="title"/>
          </p:nvPr>
        </p:nvSpPr>
        <p:spPr>
          <a:xfrm>
            <a:off x="152400" y="152400"/>
            <a:ext cx="8229600" cy="533400"/>
          </a:xfrm>
        </p:spPr>
        <p:txBody>
          <a:bodyPr/>
          <a:lstStyle/>
          <a:p>
            <a:r>
              <a:rPr lang="en-US" altLang="ja-JP" dirty="0"/>
              <a:t>SDI</a:t>
            </a:r>
            <a:r>
              <a:rPr lang="ja-JP" altLang="en-US" dirty="0"/>
              <a:t>（</a:t>
            </a:r>
            <a:r>
              <a:rPr lang="en-US" altLang="ja-JP" dirty="0"/>
              <a:t>Software-Defined Infrastructure</a:t>
            </a:r>
            <a:r>
              <a:rPr lang="ja-JP" altLang="en-US" dirty="0" smtClean="0"/>
              <a:t>）</a:t>
            </a:r>
            <a:r>
              <a:rPr lang="en-US" altLang="ja-JP" dirty="0" smtClean="0"/>
              <a:t>/SDI</a:t>
            </a:r>
            <a:r>
              <a:rPr lang="ja-JP" altLang="en-US" dirty="0" smtClean="0"/>
              <a:t>と</a:t>
            </a:r>
            <a:r>
              <a:rPr lang="en-US" altLang="ja-JP" dirty="0" smtClean="0"/>
              <a:t>IaaS </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角丸四角形 89"/>
          <p:cNvSpPr/>
          <p:nvPr/>
        </p:nvSpPr>
        <p:spPr bwMode="auto">
          <a:xfrm>
            <a:off x="228600" y="4800600"/>
            <a:ext cx="381000" cy="1600200"/>
          </a:xfrm>
          <a:prstGeom prst="roundRect">
            <a:avLst>
              <a:gd name="adj" fmla="val 0"/>
            </a:avLst>
          </a:prstGeom>
          <a:solidFill>
            <a:srgbClr val="00CC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eaVert" wrap="square" lIns="91440" tIns="45720" rIns="91440" bIns="45720" numCol="1" rtlCol="0" anchor="ctr" anchorCtr="0" compatLnSpc="1">
            <a:prstTxWarp prst="textNoShape">
              <a:avLst/>
            </a:prstTxWarp>
          </a:bodyPr>
          <a:lstStyle/>
          <a:p>
            <a:pPr algn="ctr"/>
            <a:r>
              <a:rPr lang="ja-JP" altLang="en-US" sz="2000" dirty="0" smtClean="0">
                <a:solidFill>
                  <a:schemeClr val="bg1"/>
                </a:solidFill>
                <a:latin typeface="Hiragino Kaku Gothic Pro W6" charset="-128"/>
                <a:ea typeface="Hiragino Kaku Gothic Pro W6" charset="-128"/>
                <a:cs typeface="Hiragino Kaku Gothic Pro W6" charset="-128"/>
              </a:rPr>
              <a:t>仮想化</a:t>
            </a:r>
            <a:endParaRPr lang="ja-JP" altLang="en-US" sz="2000" dirty="0">
              <a:solidFill>
                <a:schemeClr val="bg1"/>
              </a:solidFill>
              <a:latin typeface="Hiragino Kaku Gothic Pro W6" charset="-128"/>
              <a:ea typeface="Hiragino Kaku Gothic Pro W6" charset="-128"/>
              <a:cs typeface="Hiragino Kaku Gothic Pro W6" charset="-128"/>
            </a:endParaRPr>
          </a:p>
        </p:txBody>
      </p:sp>
      <p:sp>
        <p:nvSpPr>
          <p:cNvPr id="74" name="角丸四角形 73"/>
          <p:cNvSpPr/>
          <p:nvPr/>
        </p:nvSpPr>
        <p:spPr bwMode="auto">
          <a:xfrm>
            <a:off x="781435" y="990600"/>
            <a:ext cx="1260093" cy="54102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dirty="0" smtClean="0">
              <a:ln>
                <a:noFill/>
              </a:ln>
              <a:solidFill>
                <a:srgbClr val="0000FF"/>
              </a:solidFill>
              <a:effectLst/>
              <a:latin typeface="Arial" charset="0"/>
              <a:ea typeface="HG丸ｺﾞｼｯｸM-PRO" pitchFamily="50" charset="-128"/>
            </a:endParaRPr>
          </a:p>
        </p:txBody>
      </p:sp>
      <p:sp>
        <p:nvSpPr>
          <p:cNvPr id="75" name="角丸四角形 74"/>
          <p:cNvSpPr/>
          <p:nvPr/>
        </p:nvSpPr>
        <p:spPr bwMode="auto">
          <a:xfrm>
            <a:off x="990599" y="3048000"/>
            <a:ext cx="847725" cy="3352800"/>
          </a:xfrm>
          <a:prstGeom prst="roundRect">
            <a:avLst>
              <a:gd name="adj" fmla="val 0"/>
            </a:avLst>
          </a:prstGeom>
          <a:solidFill>
            <a:srgbClr val="0000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err="1" smtClean="0">
                <a:ln>
                  <a:noFill/>
                </a:ln>
                <a:solidFill>
                  <a:schemeClr val="bg1"/>
                </a:solidFill>
                <a:effectLst/>
                <a:latin typeface="Arial" charset="0"/>
                <a:ea typeface="HG丸ｺﾞｼｯｸM-PRO" pitchFamily="50" charset="-128"/>
              </a:rPr>
              <a:t>IaaS</a:t>
            </a:r>
            <a:endParaRPr kumimoji="0" lang="ja-JP" altLang="en-US" sz="20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78" name="テキスト ボックス 77"/>
          <p:cNvSpPr txBox="1"/>
          <p:nvPr/>
        </p:nvSpPr>
        <p:spPr>
          <a:xfrm>
            <a:off x="1002381" y="1885890"/>
            <a:ext cx="812091" cy="400110"/>
          </a:xfrm>
          <a:prstGeom prst="rect">
            <a:avLst/>
          </a:prstGeom>
          <a:noFill/>
        </p:spPr>
        <p:txBody>
          <a:bodyPr wrap="none" rtlCol="0">
            <a:spAutoFit/>
          </a:bodyPr>
          <a:lstStyle/>
          <a:p>
            <a:pPr algn="ctr"/>
            <a:r>
              <a:rPr kumimoji="1" lang="en-US" altLang="ja-JP" sz="2000" dirty="0" err="1" smtClean="0">
                <a:solidFill>
                  <a:srgbClr val="FFFFFF"/>
                </a:solidFill>
              </a:rPr>
              <a:t>PaaS</a:t>
            </a:r>
            <a:endParaRPr kumimoji="1" lang="ja-JP" altLang="en-US" sz="2000" dirty="0">
              <a:solidFill>
                <a:srgbClr val="FFFFFF"/>
              </a:solidFill>
            </a:endParaRPr>
          </a:p>
        </p:txBody>
      </p:sp>
      <p:sp>
        <p:nvSpPr>
          <p:cNvPr id="82" name="角丸四角形 81"/>
          <p:cNvSpPr/>
          <p:nvPr/>
        </p:nvSpPr>
        <p:spPr bwMode="auto">
          <a:xfrm>
            <a:off x="914400" y="3007102"/>
            <a:ext cx="8057766" cy="3469897"/>
          </a:xfrm>
          <a:prstGeom prst="roundRect">
            <a:avLst>
              <a:gd name="adj" fmla="val 0"/>
            </a:avLst>
          </a:prstGeom>
          <a:noFill/>
          <a:ln w="19050" cap="flat" cmpd="sng" algn="ctr">
            <a:solidFill>
              <a:srgbClr val="FF6600"/>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Tree>
    <p:extLst>
      <p:ext uri="{BB962C8B-B14F-4D97-AF65-F5344CB8AC3E}">
        <p14:creationId xmlns:p14="http://schemas.microsoft.com/office/powerpoint/2010/main" val="14242324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p:cTn id="7" dur="500" fill="hold"/>
                                        <p:tgtEl>
                                          <p:spTgt spid="89"/>
                                        </p:tgtEl>
                                        <p:attrNameLst>
                                          <p:attrName>ppt_w</p:attrName>
                                        </p:attrNameLst>
                                      </p:cBhvr>
                                      <p:tavLst>
                                        <p:tav tm="0">
                                          <p:val>
                                            <p:fltVal val="0"/>
                                          </p:val>
                                        </p:tav>
                                        <p:tav tm="100000">
                                          <p:val>
                                            <p:strVal val="#ppt_w"/>
                                          </p:val>
                                        </p:tav>
                                      </p:tavLst>
                                    </p:anim>
                                    <p:anim calcmode="lin" valueType="num">
                                      <p:cBhvr>
                                        <p:cTn id="8" dur="500" fill="hold"/>
                                        <p:tgtEl>
                                          <p:spTgt spid="89"/>
                                        </p:tgtEl>
                                        <p:attrNameLst>
                                          <p:attrName>ppt_h</p:attrName>
                                        </p:attrNameLst>
                                      </p:cBhvr>
                                      <p:tavLst>
                                        <p:tav tm="0">
                                          <p:val>
                                            <p:fltVal val="0"/>
                                          </p:val>
                                        </p:tav>
                                        <p:tav tm="100000">
                                          <p:val>
                                            <p:strVal val="#ppt_h"/>
                                          </p:val>
                                        </p:tav>
                                      </p:tavLst>
                                    </p:anim>
                                    <p:animEffect transition="in" filter="fade">
                                      <p:cBhvr>
                                        <p:cTn id="9" dur="500"/>
                                        <p:tgtEl>
                                          <p:spTgt spid="8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4"/>
                                        </p:tgtEl>
                                        <p:attrNameLst>
                                          <p:attrName>style.visibility</p:attrName>
                                        </p:attrNameLst>
                                      </p:cBhvr>
                                      <p:to>
                                        <p:strVal val="visible"/>
                                      </p:to>
                                    </p:set>
                                    <p:anim calcmode="lin" valueType="num">
                                      <p:cBhvr>
                                        <p:cTn id="12" dur="500" fill="hold"/>
                                        <p:tgtEl>
                                          <p:spTgt spid="154"/>
                                        </p:tgtEl>
                                        <p:attrNameLst>
                                          <p:attrName>ppt_w</p:attrName>
                                        </p:attrNameLst>
                                      </p:cBhvr>
                                      <p:tavLst>
                                        <p:tav tm="0">
                                          <p:val>
                                            <p:fltVal val="0"/>
                                          </p:val>
                                        </p:tav>
                                        <p:tav tm="100000">
                                          <p:val>
                                            <p:strVal val="#ppt_w"/>
                                          </p:val>
                                        </p:tav>
                                      </p:tavLst>
                                    </p:anim>
                                    <p:anim calcmode="lin" valueType="num">
                                      <p:cBhvr>
                                        <p:cTn id="13" dur="500" fill="hold"/>
                                        <p:tgtEl>
                                          <p:spTgt spid="154"/>
                                        </p:tgtEl>
                                        <p:attrNameLst>
                                          <p:attrName>ppt_h</p:attrName>
                                        </p:attrNameLst>
                                      </p:cBhvr>
                                      <p:tavLst>
                                        <p:tav tm="0">
                                          <p:val>
                                            <p:fltVal val="0"/>
                                          </p:val>
                                        </p:tav>
                                        <p:tav tm="100000">
                                          <p:val>
                                            <p:strVal val="#ppt_h"/>
                                          </p:val>
                                        </p:tav>
                                      </p:tavLst>
                                    </p:anim>
                                    <p:animEffect transition="in" filter="fade">
                                      <p:cBhvr>
                                        <p:cTn id="14" dur="500"/>
                                        <p:tgtEl>
                                          <p:spTgt spid="154"/>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96"/>
                                        </p:tgtEl>
                                        <p:attrNameLst>
                                          <p:attrName>style.visibility</p:attrName>
                                        </p:attrNameLst>
                                      </p:cBhvr>
                                      <p:to>
                                        <p:strVal val="visible"/>
                                      </p:to>
                                    </p:set>
                                    <p:animEffect transition="in" filter="wipe(up)">
                                      <p:cBhvr>
                                        <p:cTn id="17"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animBg="1"/>
      <p:bldP spid="196" grpId="0" animBg="1"/>
      <p:bldP spid="89"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角丸四角形 87"/>
          <p:cNvSpPr/>
          <p:nvPr/>
        </p:nvSpPr>
        <p:spPr bwMode="auto">
          <a:xfrm>
            <a:off x="228600" y="990600"/>
            <a:ext cx="381000" cy="1981200"/>
          </a:xfrm>
          <a:prstGeom prst="roundRect">
            <a:avLst>
              <a:gd name="adj" fmla="val 0"/>
            </a:avLst>
          </a:prstGeom>
          <a:solidFill>
            <a:srgbClr val="CCFFCC"/>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038006"/>
                </a:solidFill>
                <a:effectLst/>
                <a:latin typeface="Hiragino Kaku Gothic Pro W6" charset="-128"/>
                <a:ea typeface="Hiragino Kaku Gothic Pro W6" charset="-128"/>
                <a:cs typeface="Hiragino Kaku Gothic Pro W6" charset="-128"/>
              </a:rPr>
              <a:t>運用の自動化</a:t>
            </a:r>
          </a:p>
        </p:txBody>
      </p:sp>
      <p:sp>
        <p:nvSpPr>
          <p:cNvPr id="89" name="角丸四角形 88"/>
          <p:cNvSpPr/>
          <p:nvPr/>
        </p:nvSpPr>
        <p:spPr bwMode="auto">
          <a:xfrm>
            <a:off x="228600" y="3048000"/>
            <a:ext cx="381000" cy="1676400"/>
          </a:xfrm>
          <a:prstGeom prst="roundRect">
            <a:avLst>
              <a:gd name="adj" fmla="val 0"/>
            </a:avLst>
          </a:prstGeom>
          <a:solidFill>
            <a:srgbClr val="CCFF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eaVert" wrap="square" lIns="91440" tIns="45720" rIns="91440" bIns="45720" numCol="1" rtlCol="0" anchor="ctr" anchorCtr="0" compatLnSpc="1">
            <a:prstTxWarp prst="textNoShape">
              <a:avLst/>
            </a:prstTxWarp>
          </a:bodyPr>
          <a:lstStyle/>
          <a:p>
            <a:pPr algn="ctr"/>
            <a:r>
              <a:rPr lang="ja-JP" altLang="en-US" sz="2000" dirty="0" smtClean="0">
                <a:solidFill>
                  <a:srgbClr val="0000FF"/>
                </a:solidFill>
                <a:latin typeface="Hiragino Kaku Gothic Pro W6" charset="-128"/>
                <a:ea typeface="Hiragino Kaku Gothic Pro W6" charset="-128"/>
                <a:cs typeface="Hiragino Kaku Gothic Pro W6" charset="-128"/>
              </a:rPr>
              <a:t>調達の自動化</a:t>
            </a:r>
            <a:endParaRPr lang="ja-JP" altLang="en-US" sz="2000" dirty="0">
              <a:solidFill>
                <a:srgbClr val="0000FF"/>
              </a:solidFill>
              <a:latin typeface="Hiragino Kaku Gothic Pro W6" charset="-128"/>
              <a:ea typeface="Hiragino Kaku Gothic Pro W6" charset="-128"/>
              <a:cs typeface="Hiragino Kaku Gothic Pro W6" charset="-128"/>
            </a:endParaRPr>
          </a:p>
        </p:txBody>
      </p:sp>
      <p:sp>
        <p:nvSpPr>
          <p:cNvPr id="760834" name="Rectangle 2"/>
          <p:cNvSpPr>
            <a:spLocks noGrp="1" noChangeArrowheads="1"/>
          </p:cNvSpPr>
          <p:nvPr>
            <p:ph type="title"/>
          </p:nvPr>
        </p:nvSpPr>
        <p:spPr>
          <a:xfrm>
            <a:off x="152400" y="152400"/>
            <a:ext cx="8229600" cy="533400"/>
          </a:xfrm>
        </p:spPr>
        <p:txBody>
          <a:bodyPr/>
          <a:lstStyle/>
          <a:p>
            <a:r>
              <a:rPr lang="en-US" altLang="ja-JP" dirty="0"/>
              <a:t>SDI</a:t>
            </a:r>
            <a:r>
              <a:rPr lang="ja-JP" altLang="en-US" dirty="0"/>
              <a:t>（</a:t>
            </a:r>
            <a:r>
              <a:rPr lang="en-US" altLang="ja-JP" dirty="0"/>
              <a:t>Software-Defined Infrastructure</a:t>
            </a:r>
            <a:r>
              <a:rPr lang="ja-JP" altLang="en-US" dirty="0" smtClean="0"/>
              <a:t>）</a:t>
            </a:r>
            <a:r>
              <a:rPr lang="en-US" altLang="ja-JP" dirty="0" smtClean="0"/>
              <a:t>/</a:t>
            </a:r>
            <a:r>
              <a:rPr lang="ja-JP" altLang="en-US" dirty="0" smtClean="0"/>
              <a:t>製品とサービス</a:t>
            </a:r>
            <a:r>
              <a:rPr lang="en-US" altLang="ja-JP" dirty="0" smtClean="0"/>
              <a:t> </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角丸四角形 89"/>
          <p:cNvSpPr/>
          <p:nvPr/>
        </p:nvSpPr>
        <p:spPr bwMode="auto">
          <a:xfrm>
            <a:off x="228600" y="4800600"/>
            <a:ext cx="381000" cy="1600200"/>
          </a:xfrm>
          <a:prstGeom prst="roundRect">
            <a:avLst>
              <a:gd name="adj" fmla="val 0"/>
            </a:avLst>
          </a:prstGeom>
          <a:solidFill>
            <a:srgbClr val="00CCFF"/>
          </a:solidFill>
          <a:ln>
            <a:noFill/>
            <a:headEnd type="none" w="med" len="med"/>
            <a:tailEnd type="none" w="med" len="med"/>
          </a:ln>
          <a:effectLst>
            <a:outerShdw blurRad="50800" dist="762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eaVert" wrap="square" lIns="91440" tIns="45720" rIns="91440" bIns="45720" numCol="1" rtlCol="0" anchor="ctr" anchorCtr="0" compatLnSpc="1">
            <a:prstTxWarp prst="textNoShape">
              <a:avLst/>
            </a:prstTxWarp>
          </a:bodyPr>
          <a:lstStyle/>
          <a:p>
            <a:pPr algn="ctr"/>
            <a:r>
              <a:rPr lang="ja-JP" altLang="en-US" sz="2000" dirty="0" smtClean="0">
                <a:solidFill>
                  <a:schemeClr val="bg1"/>
                </a:solidFill>
                <a:latin typeface="Hiragino Kaku Gothic Pro W6" charset="-128"/>
                <a:ea typeface="Hiragino Kaku Gothic Pro W6" charset="-128"/>
                <a:cs typeface="Hiragino Kaku Gothic Pro W6" charset="-128"/>
              </a:rPr>
              <a:t>仮想化</a:t>
            </a:r>
            <a:endParaRPr lang="ja-JP" altLang="en-US" sz="2000" dirty="0">
              <a:solidFill>
                <a:schemeClr val="bg1"/>
              </a:solidFill>
              <a:latin typeface="Hiragino Kaku Gothic Pro W6" charset="-128"/>
              <a:ea typeface="Hiragino Kaku Gothic Pro W6" charset="-128"/>
              <a:cs typeface="Hiragino Kaku Gothic Pro W6" charset="-128"/>
            </a:endParaRPr>
          </a:p>
        </p:txBody>
      </p:sp>
      <p:sp>
        <p:nvSpPr>
          <p:cNvPr id="58" name="角丸四角形 57"/>
          <p:cNvSpPr/>
          <p:nvPr/>
        </p:nvSpPr>
        <p:spPr bwMode="auto">
          <a:xfrm>
            <a:off x="781435" y="990600"/>
            <a:ext cx="1260093" cy="54102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dirty="0" smtClean="0">
              <a:ln>
                <a:noFill/>
              </a:ln>
              <a:solidFill>
                <a:srgbClr val="0000FF"/>
              </a:solidFill>
              <a:effectLst/>
              <a:latin typeface="Arial" charset="0"/>
              <a:ea typeface="HG丸ｺﾞｼｯｸM-PRO" pitchFamily="50" charset="-128"/>
            </a:endParaRPr>
          </a:p>
        </p:txBody>
      </p:sp>
      <p:sp>
        <p:nvSpPr>
          <p:cNvPr id="59" name="角丸四角形 58"/>
          <p:cNvSpPr/>
          <p:nvPr/>
        </p:nvSpPr>
        <p:spPr bwMode="auto">
          <a:xfrm>
            <a:off x="990599" y="3048000"/>
            <a:ext cx="847725" cy="3352800"/>
          </a:xfrm>
          <a:prstGeom prst="roundRect">
            <a:avLst>
              <a:gd name="adj" fmla="val 0"/>
            </a:avLst>
          </a:prstGeom>
          <a:solidFill>
            <a:srgbClr val="0000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err="1" smtClean="0">
                <a:ln>
                  <a:noFill/>
                </a:ln>
                <a:solidFill>
                  <a:schemeClr val="bg1"/>
                </a:solidFill>
                <a:effectLst/>
                <a:latin typeface="Arial" charset="0"/>
                <a:ea typeface="HG丸ｺﾞｼｯｸM-PRO" pitchFamily="50" charset="-128"/>
              </a:rPr>
              <a:t>IaaS</a:t>
            </a:r>
            <a:endParaRPr kumimoji="0" lang="ja-JP" altLang="en-US" sz="20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0" name="テキスト ボックス 59"/>
          <p:cNvSpPr txBox="1"/>
          <p:nvPr/>
        </p:nvSpPr>
        <p:spPr>
          <a:xfrm>
            <a:off x="1002381" y="1885890"/>
            <a:ext cx="812091" cy="400110"/>
          </a:xfrm>
          <a:prstGeom prst="rect">
            <a:avLst/>
          </a:prstGeom>
          <a:noFill/>
        </p:spPr>
        <p:txBody>
          <a:bodyPr wrap="none" rtlCol="0">
            <a:spAutoFit/>
          </a:bodyPr>
          <a:lstStyle/>
          <a:p>
            <a:pPr algn="ctr"/>
            <a:r>
              <a:rPr kumimoji="1" lang="en-US" altLang="ja-JP" sz="2000" dirty="0" err="1" smtClean="0">
                <a:solidFill>
                  <a:srgbClr val="FFFFFF"/>
                </a:solidFill>
              </a:rPr>
              <a:t>PaaS</a:t>
            </a:r>
            <a:endParaRPr kumimoji="1" lang="ja-JP" altLang="en-US" sz="2000" dirty="0">
              <a:solidFill>
                <a:srgbClr val="FFFFFF"/>
              </a:solidFill>
            </a:endParaRPr>
          </a:p>
        </p:txBody>
      </p:sp>
      <p:sp>
        <p:nvSpPr>
          <p:cNvPr id="61" name="角丸四角形 60"/>
          <p:cNvSpPr/>
          <p:nvPr/>
        </p:nvSpPr>
        <p:spPr bwMode="auto">
          <a:xfrm>
            <a:off x="2125422" y="982663"/>
            <a:ext cx="2391389" cy="5410200"/>
          </a:xfrm>
          <a:prstGeom prst="roundRect">
            <a:avLst>
              <a:gd name="adj" fmla="val 0"/>
            </a:avLst>
          </a:prstGeom>
          <a:solidFill>
            <a:schemeClr val="accent1">
              <a:lumMod val="20000"/>
              <a:lumOff val="80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dirty="0" smtClean="0">
              <a:ln>
                <a:noFill/>
              </a:ln>
              <a:solidFill>
                <a:srgbClr val="0000FF"/>
              </a:solidFill>
              <a:effectLst/>
              <a:latin typeface="Arial" charset="0"/>
              <a:ea typeface="HG丸ｺﾞｼｯｸM-PRO" pitchFamily="50" charset="-128"/>
            </a:endParaRPr>
          </a:p>
        </p:txBody>
      </p:sp>
      <p:sp>
        <p:nvSpPr>
          <p:cNvPr id="62" name="角丸四角形 61"/>
          <p:cNvSpPr/>
          <p:nvPr/>
        </p:nvSpPr>
        <p:spPr bwMode="auto">
          <a:xfrm>
            <a:off x="2168888" y="3048000"/>
            <a:ext cx="2277558" cy="3352800"/>
          </a:xfrm>
          <a:prstGeom prst="roundRect">
            <a:avLst>
              <a:gd name="adj" fmla="val 0"/>
            </a:avLst>
          </a:prstGeom>
          <a:solidFill>
            <a:schemeClr val="accent5">
              <a:lumMod val="20000"/>
              <a:lumOff val="80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baseline="0" dirty="0" smtClean="0">
              <a:ln>
                <a:noFill/>
              </a:ln>
              <a:solidFill>
                <a:schemeClr val="bg1"/>
              </a:solidFill>
              <a:effectLst/>
              <a:latin typeface="Arial" charset="0"/>
              <a:ea typeface="HG丸ｺﾞｼｯｸM-PRO" pitchFamily="50" charset="-128"/>
            </a:endParaRPr>
          </a:p>
        </p:txBody>
      </p:sp>
      <p:pic>
        <p:nvPicPr>
          <p:cNvPr id="65" name="図 64"/>
          <p:cNvPicPr>
            <a:picLocks noChangeAspect="1"/>
          </p:cNvPicPr>
          <p:nvPr/>
        </p:nvPicPr>
        <p:blipFill>
          <a:blip r:embed="rId3">
            <a:clrChange>
              <a:clrFrom>
                <a:srgbClr val="FFFFFF"/>
              </a:clrFrom>
              <a:clrTo>
                <a:srgbClr val="FFFFFF">
                  <a:alpha val="0"/>
                </a:srgbClr>
              </a:clrTo>
            </a:clrChange>
          </a:blip>
          <a:stretch>
            <a:fillRect/>
          </a:stretch>
        </p:blipFill>
        <p:spPr>
          <a:xfrm>
            <a:off x="2178522" y="4382946"/>
            <a:ext cx="2160985" cy="1369338"/>
          </a:xfrm>
          <a:prstGeom prst="rect">
            <a:avLst/>
          </a:prstGeom>
        </p:spPr>
      </p:pic>
      <p:pic>
        <p:nvPicPr>
          <p:cNvPr id="6" name="図 5"/>
          <p:cNvPicPr>
            <a:picLocks noChangeAspect="1"/>
          </p:cNvPicPr>
          <p:nvPr/>
        </p:nvPicPr>
        <p:blipFill>
          <a:blip r:embed="rId4">
            <a:clrChange>
              <a:clrFrom>
                <a:srgbClr val="FFFFFF"/>
              </a:clrFrom>
              <a:clrTo>
                <a:srgbClr val="FFFFFF">
                  <a:alpha val="0"/>
                </a:srgbClr>
              </a:clrTo>
            </a:clrChange>
          </a:blip>
          <a:stretch>
            <a:fillRect/>
          </a:stretch>
        </p:blipFill>
        <p:spPr>
          <a:xfrm>
            <a:off x="2132216" y="3927435"/>
            <a:ext cx="2207291" cy="843317"/>
          </a:xfrm>
          <a:prstGeom prst="rect">
            <a:avLst/>
          </a:prstGeom>
        </p:spPr>
      </p:pic>
      <p:pic>
        <p:nvPicPr>
          <p:cNvPr id="7" name="図 6"/>
          <p:cNvPicPr>
            <a:picLocks noChangeAspect="1"/>
          </p:cNvPicPr>
          <p:nvPr/>
        </p:nvPicPr>
        <p:blipFill>
          <a:blip r:embed="rId5">
            <a:clrChange>
              <a:clrFrom>
                <a:srgbClr val="FFFFFF"/>
              </a:clrFrom>
              <a:clrTo>
                <a:srgbClr val="FFFFFF">
                  <a:alpha val="0"/>
                </a:srgbClr>
              </a:clrTo>
            </a:clrChange>
          </a:blip>
          <a:stretch>
            <a:fillRect/>
          </a:stretch>
        </p:blipFill>
        <p:spPr>
          <a:xfrm>
            <a:off x="2337332" y="3587886"/>
            <a:ext cx="1859366" cy="523084"/>
          </a:xfrm>
          <a:prstGeom prst="rect">
            <a:avLst/>
          </a:prstGeom>
        </p:spPr>
      </p:pic>
      <p:sp>
        <p:nvSpPr>
          <p:cNvPr id="8" name="テキスト ボックス 7"/>
          <p:cNvSpPr txBox="1"/>
          <p:nvPr/>
        </p:nvSpPr>
        <p:spPr>
          <a:xfrm>
            <a:off x="3660092" y="3921478"/>
            <a:ext cx="598241" cy="276999"/>
          </a:xfrm>
          <a:prstGeom prst="rect">
            <a:avLst/>
          </a:prstGeom>
          <a:noFill/>
        </p:spPr>
        <p:txBody>
          <a:bodyPr wrap="none" rtlCol="0">
            <a:spAutoFit/>
          </a:bodyPr>
          <a:lstStyle/>
          <a:p>
            <a:r>
              <a:rPr kumimoji="1" lang="en-US" altLang="ja-JP" sz="1200" smtClean="0">
                <a:solidFill>
                  <a:srgbClr val="0070C0"/>
                </a:solidFill>
                <a:latin typeface="Sathu" charset="-34"/>
                <a:ea typeface="Sathu" charset="-34"/>
                <a:cs typeface="Sathu" charset="-34"/>
              </a:rPr>
              <a:t>Stack</a:t>
            </a:r>
            <a:endParaRPr kumimoji="1" lang="ja-JP" altLang="en-US" sz="1200" dirty="0">
              <a:solidFill>
                <a:srgbClr val="0070C0"/>
              </a:solidFill>
              <a:latin typeface="Sathu" charset="-34"/>
              <a:ea typeface="Sathu" charset="-34"/>
              <a:cs typeface="Sathu" charset="-34"/>
            </a:endParaRPr>
          </a:p>
        </p:txBody>
      </p:sp>
      <p:sp>
        <p:nvSpPr>
          <p:cNvPr id="76" name="テキスト ボックス 75"/>
          <p:cNvSpPr txBox="1"/>
          <p:nvPr/>
        </p:nvSpPr>
        <p:spPr>
          <a:xfrm>
            <a:off x="3106335" y="4497721"/>
            <a:ext cx="1090363" cy="276999"/>
          </a:xfrm>
          <a:prstGeom prst="rect">
            <a:avLst/>
          </a:prstGeom>
          <a:noFill/>
        </p:spPr>
        <p:txBody>
          <a:bodyPr wrap="none" rtlCol="0">
            <a:spAutoFit/>
          </a:bodyPr>
          <a:lstStyle/>
          <a:p>
            <a:r>
              <a:rPr kumimoji="1" lang="en-US" altLang="ja-JP" sz="1200" dirty="0" err="1" smtClean="0">
                <a:solidFill>
                  <a:schemeClr val="accent1">
                    <a:lumMod val="75000"/>
                  </a:schemeClr>
                </a:solidFill>
                <a:latin typeface="Sathu" charset="-34"/>
                <a:ea typeface="Sathu" charset="-34"/>
                <a:cs typeface="Sathu" charset="-34"/>
              </a:rPr>
              <a:t>vCloud</a:t>
            </a:r>
            <a:r>
              <a:rPr kumimoji="1" lang="en-US" altLang="ja-JP" sz="1200" dirty="0" smtClean="0">
                <a:solidFill>
                  <a:schemeClr val="accent1">
                    <a:lumMod val="75000"/>
                  </a:schemeClr>
                </a:solidFill>
                <a:latin typeface="Sathu" charset="-34"/>
                <a:ea typeface="Sathu" charset="-34"/>
                <a:cs typeface="Sathu" charset="-34"/>
              </a:rPr>
              <a:t> Suite</a:t>
            </a:r>
            <a:endParaRPr kumimoji="1" lang="ja-JP" altLang="en-US" sz="1200" dirty="0">
              <a:solidFill>
                <a:schemeClr val="accent1">
                  <a:lumMod val="75000"/>
                </a:schemeClr>
              </a:solidFill>
              <a:latin typeface="Sathu" charset="-34"/>
              <a:ea typeface="Sathu" charset="-34"/>
              <a:cs typeface="Sathu" charset="-34"/>
            </a:endParaRPr>
          </a:p>
        </p:txBody>
      </p:sp>
      <p:pic>
        <p:nvPicPr>
          <p:cNvPr id="77" name="図 76" descr="images.jpg"/>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326115" y="1477791"/>
            <a:ext cx="934560" cy="934560"/>
          </a:xfrm>
          <a:prstGeom prst="rect">
            <a:avLst/>
          </a:prstGeom>
        </p:spPr>
      </p:pic>
      <p:pic>
        <p:nvPicPr>
          <p:cNvPr id="9" name="図 8"/>
          <p:cNvPicPr>
            <a:picLocks noChangeAspect="1"/>
          </p:cNvPicPr>
          <p:nvPr/>
        </p:nvPicPr>
        <p:blipFill>
          <a:blip r:embed="rId7">
            <a:clrChange>
              <a:clrFrom>
                <a:srgbClr val="FFFFFF"/>
              </a:clrFrom>
              <a:clrTo>
                <a:srgbClr val="FFFFFF">
                  <a:alpha val="0"/>
                </a:srgbClr>
              </a:clrTo>
            </a:clrChange>
          </a:blip>
          <a:stretch>
            <a:fillRect/>
          </a:stretch>
        </p:blipFill>
        <p:spPr>
          <a:xfrm>
            <a:off x="2352204" y="2417335"/>
            <a:ext cx="1443189" cy="520938"/>
          </a:xfrm>
          <a:prstGeom prst="rect">
            <a:avLst/>
          </a:prstGeom>
        </p:spPr>
      </p:pic>
      <p:sp>
        <p:nvSpPr>
          <p:cNvPr id="80" name="テキスト ボックス 79"/>
          <p:cNvSpPr txBox="1"/>
          <p:nvPr/>
        </p:nvSpPr>
        <p:spPr>
          <a:xfrm>
            <a:off x="3709054" y="2589656"/>
            <a:ext cx="508473" cy="246221"/>
          </a:xfrm>
          <a:prstGeom prst="rect">
            <a:avLst/>
          </a:prstGeom>
          <a:noFill/>
        </p:spPr>
        <p:txBody>
          <a:bodyPr wrap="none" rtlCol="0">
            <a:spAutoFit/>
          </a:bodyPr>
          <a:lstStyle/>
          <a:p>
            <a:r>
              <a:rPr kumimoji="1" lang="en-US" altLang="ja-JP" sz="1000" smtClean="0">
                <a:solidFill>
                  <a:schemeClr val="tx1">
                    <a:lumMod val="65000"/>
                    <a:lumOff val="35000"/>
                  </a:schemeClr>
                </a:solidFill>
                <a:latin typeface="Sathu" charset="-34"/>
                <a:ea typeface="Sathu" charset="-34"/>
                <a:cs typeface="Sathu" charset="-34"/>
              </a:rPr>
              <a:t>Local</a:t>
            </a:r>
            <a:endParaRPr kumimoji="1" lang="ja-JP" altLang="en-US" sz="1000" dirty="0">
              <a:solidFill>
                <a:schemeClr val="tx1">
                  <a:lumMod val="65000"/>
                  <a:lumOff val="35000"/>
                </a:schemeClr>
              </a:solidFill>
              <a:latin typeface="Sathu" charset="-34"/>
              <a:ea typeface="Sathu" charset="-34"/>
              <a:cs typeface="Sathu" charset="-34"/>
            </a:endParaRPr>
          </a:p>
        </p:txBody>
      </p:sp>
      <p:sp>
        <p:nvSpPr>
          <p:cNvPr id="83" name="角丸四角形 82"/>
          <p:cNvSpPr/>
          <p:nvPr/>
        </p:nvSpPr>
        <p:spPr bwMode="auto">
          <a:xfrm>
            <a:off x="4556102" y="990600"/>
            <a:ext cx="4287189" cy="5410200"/>
          </a:xfrm>
          <a:prstGeom prst="roundRect">
            <a:avLst>
              <a:gd name="adj" fmla="val 0"/>
            </a:avLst>
          </a:prstGeom>
          <a:solidFill>
            <a:schemeClr val="accent1">
              <a:lumMod val="20000"/>
              <a:lumOff val="80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dirty="0" smtClean="0">
              <a:ln>
                <a:noFill/>
              </a:ln>
              <a:solidFill>
                <a:srgbClr val="0000FF"/>
              </a:solidFill>
              <a:effectLst/>
              <a:latin typeface="Arial" charset="0"/>
              <a:ea typeface="HG丸ｺﾞｼｯｸM-PRO" pitchFamily="50" charset="-128"/>
            </a:endParaRPr>
          </a:p>
        </p:txBody>
      </p:sp>
      <p:sp>
        <p:nvSpPr>
          <p:cNvPr id="84" name="角丸四角形 83"/>
          <p:cNvSpPr/>
          <p:nvPr/>
        </p:nvSpPr>
        <p:spPr bwMode="auto">
          <a:xfrm>
            <a:off x="4597963" y="3048000"/>
            <a:ext cx="2100103" cy="3352800"/>
          </a:xfrm>
          <a:prstGeom prst="roundRect">
            <a:avLst>
              <a:gd name="adj" fmla="val 0"/>
            </a:avLst>
          </a:prstGeom>
          <a:solidFill>
            <a:schemeClr val="accent5">
              <a:lumMod val="20000"/>
              <a:lumOff val="80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baseline="0" dirty="0" smtClean="0">
              <a:ln>
                <a:noFill/>
              </a:ln>
              <a:solidFill>
                <a:schemeClr val="bg1"/>
              </a:solidFill>
              <a:effectLst/>
              <a:latin typeface="Arial" charset="0"/>
              <a:ea typeface="HG丸ｺﾞｼｯｸM-PRO" pitchFamily="50" charset="-128"/>
            </a:endParaRPr>
          </a:p>
        </p:txBody>
      </p:sp>
      <p:pic>
        <p:nvPicPr>
          <p:cNvPr id="87" name="図 86"/>
          <p:cNvPicPr>
            <a:picLocks noChangeAspect="1"/>
          </p:cNvPicPr>
          <p:nvPr/>
        </p:nvPicPr>
        <p:blipFill>
          <a:blip r:embed="rId7">
            <a:clrChange>
              <a:clrFrom>
                <a:srgbClr val="FFFFFF"/>
              </a:clrFrom>
              <a:clrTo>
                <a:srgbClr val="FFFFFF">
                  <a:alpha val="0"/>
                </a:srgbClr>
              </a:clrTo>
            </a:clrChange>
          </a:blip>
          <a:stretch>
            <a:fillRect/>
          </a:stretch>
        </p:blipFill>
        <p:spPr>
          <a:xfrm>
            <a:off x="4725943" y="1879229"/>
            <a:ext cx="1891026" cy="682590"/>
          </a:xfrm>
          <a:prstGeom prst="rect">
            <a:avLst/>
          </a:prstGeom>
        </p:spPr>
      </p:pic>
      <p:pic>
        <p:nvPicPr>
          <p:cNvPr id="91" name="図 90"/>
          <p:cNvPicPr>
            <a:picLocks noChangeAspect="1"/>
          </p:cNvPicPr>
          <p:nvPr/>
        </p:nvPicPr>
        <p:blipFill>
          <a:blip r:embed="rId4">
            <a:clrChange>
              <a:clrFrom>
                <a:srgbClr val="FFFFFF"/>
              </a:clrFrom>
              <a:clrTo>
                <a:srgbClr val="FFFFFF">
                  <a:alpha val="0"/>
                </a:srgbClr>
              </a:clrTo>
            </a:clrChange>
          </a:blip>
          <a:stretch>
            <a:fillRect/>
          </a:stretch>
        </p:blipFill>
        <p:spPr>
          <a:xfrm>
            <a:off x="4542257" y="3932065"/>
            <a:ext cx="2207291" cy="843317"/>
          </a:xfrm>
          <a:prstGeom prst="rect">
            <a:avLst/>
          </a:prstGeom>
        </p:spPr>
      </p:pic>
      <p:sp>
        <p:nvSpPr>
          <p:cNvPr id="92" name="テキスト ボックス 91"/>
          <p:cNvSpPr txBox="1"/>
          <p:nvPr/>
        </p:nvSpPr>
        <p:spPr>
          <a:xfrm>
            <a:off x="5693632" y="4492844"/>
            <a:ext cx="922047" cy="276999"/>
          </a:xfrm>
          <a:prstGeom prst="rect">
            <a:avLst/>
          </a:prstGeom>
          <a:noFill/>
        </p:spPr>
        <p:txBody>
          <a:bodyPr wrap="none" rtlCol="0">
            <a:spAutoFit/>
          </a:bodyPr>
          <a:lstStyle/>
          <a:p>
            <a:pPr algn="r"/>
            <a:r>
              <a:rPr kumimoji="1" lang="en-US" altLang="ja-JP" sz="1200" dirty="0" err="1" smtClean="0">
                <a:solidFill>
                  <a:schemeClr val="accent1">
                    <a:lumMod val="75000"/>
                  </a:schemeClr>
                </a:solidFill>
                <a:latin typeface="Sathu" charset="-34"/>
                <a:ea typeface="Sathu" charset="-34"/>
                <a:cs typeface="Sathu" charset="-34"/>
              </a:rPr>
              <a:t>vCloud</a:t>
            </a:r>
            <a:r>
              <a:rPr kumimoji="1" lang="en-US" altLang="ja-JP" sz="1200" dirty="0" smtClean="0">
                <a:solidFill>
                  <a:schemeClr val="accent1">
                    <a:lumMod val="75000"/>
                  </a:schemeClr>
                </a:solidFill>
                <a:latin typeface="Sathu" charset="-34"/>
                <a:ea typeface="Sathu" charset="-34"/>
                <a:cs typeface="Sathu" charset="-34"/>
              </a:rPr>
              <a:t> Air</a:t>
            </a:r>
            <a:endParaRPr kumimoji="1" lang="ja-JP" altLang="en-US" sz="1200" dirty="0">
              <a:solidFill>
                <a:schemeClr val="accent1">
                  <a:lumMod val="75000"/>
                </a:schemeClr>
              </a:solidFill>
              <a:latin typeface="Sathu" charset="-34"/>
              <a:ea typeface="Sathu" charset="-34"/>
              <a:cs typeface="Sathu" charset="-34"/>
            </a:endParaRPr>
          </a:p>
        </p:txBody>
      </p:sp>
      <p:pic>
        <p:nvPicPr>
          <p:cNvPr id="10" name="図 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702039" y="5571836"/>
            <a:ext cx="1891026" cy="334043"/>
          </a:xfrm>
          <a:prstGeom prst="rect">
            <a:avLst/>
          </a:prstGeom>
        </p:spPr>
      </p:pic>
      <p:sp>
        <p:nvSpPr>
          <p:cNvPr id="93" name="角丸四角形 92"/>
          <p:cNvSpPr/>
          <p:nvPr/>
        </p:nvSpPr>
        <p:spPr bwMode="auto">
          <a:xfrm>
            <a:off x="6736612" y="1445753"/>
            <a:ext cx="2058408" cy="4947110"/>
          </a:xfrm>
          <a:prstGeom prst="roundRect">
            <a:avLst>
              <a:gd name="adj" fmla="val 0"/>
            </a:avLst>
          </a:prstGeom>
          <a:solidFill>
            <a:schemeClr val="accent3">
              <a:lumMod val="20000"/>
              <a:lumOff val="80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baseline="0" dirty="0" smtClean="0">
              <a:ln>
                <a:noFill/>
              </a:ln>
              <a:solidFill>
                <a:schemeClr val="bg1"/>
              </a:solidFill>
              <a:effectLst/>
              <a:latin typeface="Arial" charset="0"/>
              <a:ea typeface="HG丸ｺﾞｼｯｸM-PRO" pitchFamily="50" charset="-128"/>
            </a:endParaRPr>
          </a:p>
        </p:txBody>
      </p:sp>
      <p:pic>
        <p:nvPicPr>
          <p:cNvPr id="94" name="図 93" descr="images.jpg"/>
          <p:cNvPicPr>
            <a:picLocks noChangeAspect="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888129" y="2068975"/>
            <a:ext cx="1720788" cy="1147191"/>
          </a:xfrm>
          <a:prstGeom prst="rect">
            <a:avLst/>
          </a:prstGeom>
        </p:spPr>
      </p:pic>
      <p:pic>
        <p:nvPicPr>
          <p:cNvPr id="95" name="図 94"/>
          <p:cNvPicPr>
            <a:picLocks noChangeAspect="1"/>
          </p:cNvPicPr>
          <p:nvPr/>
        </p:nvPicPr>
        <p:blipFill>
          <a:blip r:embed="rId10">
            <a:clrChange>
              <a:clrFrom>
                <a:srgbClr val="FFFFFF"/>
              </a:clrFrom>
              <a:clrTo>
                <a:srgbClr val="FFFFFF">
                  <a:alpha val="0"/>
                </a:srgbClr>
              </a:clrTo>
            </a:clrChange>
          </a:blip>
          <a:stretch>
            <a:fillRect/>
          </a:stretch>
        </p:blipFill>
        <p:spPr>
          <a:xfrm>
            <a:off x="2286660" y="5365506"/>
            <a:ext cx="1949352" cy="703769"/>
          </a:xfrm>
          <a:prstGeom prst="rect">
            <a:avLst/>
          </a:prstGeom>
        </p:spPr>
      </p:pic>
      <p:pic>
        <p:nvPicPr>
          <p:cNvPr id="96" name="図 95"/>
          <p:cNvPicPr>
            <a:picLocks noChangeAspect="1"/>
          </p:cNvPicPr>
          <p:nvPr/>
        </p:nvPicPr>
        <p:blipFill>
          <a:blip r:embed="rId5">
            <a:clrChange>
              <a:clrFrom>
                <a:srgbClr val="FFFFFF"/>
              </a:clrFrom>
              <a:clrTo>
                <a:srgbClr val="FFFFFF">
                  <a:alpha val="0"/>
                </a:srgbClr>
              </a:clrTo>
            </a:clrChange>
          </a:blip>
          <a:stretch>
            <a:fillRect/>
          </a:stretch>
        </p:blipFill>
        <p:spPr>
          <a:xfrm>
            <a:off x="6913777" y="3704095"/>
            <a:ext cx="1695578" cy="477007"/>
          </a:xfrm>
          <a:prstGeom prst="rect">
            <a:avLst/>
          </a:prstGeom>
        </p:spPr>
      </p:pic>
      <p:pic>
        <p:nvPicPr>
          <p:cNvPr id="13" name="図 12"/>
          <p:cNvPicPr>
            <a:picLocks noChangeAspect="1"/>
          </p:cNvPicPr>
          <p:nvPr/>
        </p:nvPicPr>
        <p:blipFill>
          <a:blip r:embed="rId11">
            <a:clrChange>
              <a:clrFrom>
                <a:srgbClr val="FFFFFF"/>
              </a:clrFrom>
              <a:clrTo>
                <a:srgbClr val="FFFFFF">
                  <a:alpha val="0"/>
                </a:srgbClr>
              </a:clrTo>
            </a:clrChange>
          </a:blip>
          <a:stretch>
            <a:fillRect/>
          </a:stretch>
        </p:blipFill>
        <p:spPr>
          <a:xfrm>
            <a:off x="4733759" y="3600447"/>
            <a:ext cx="805787" cy="436975"/>
          </a:xfrm>
          <a:prstGeom prst="rect">
            <a:avLst/>
          </a:prstGeom>
        </p:spPr>
      </p:pic>
      <p:pic>
        <p:nvPicPr>
          <p:cNvPr id="15" name="図 14"/>
          <p:cNvPicPr>
            <a:picLocks noChangeAspect="1"/>
          </p:cNvPicPr>
          <p:nvPr/>
        </p:nvPicPr>
        <p:blipFill>
          <a:blip r:embed="rId12">
            <a:clrChange>
              <a:clrFrom>
                <a:srgbClr val="FFFFFF"/>
              </a:clrFrom>
              <a:clrTo>
                <a:srgbClr val="FFFFFF">
                  <a:alpha val="0"/>
                </a:srgbClr>
              </a:clrTo>
            </a:clrChange>
          </a:blip>
          <a:stretch>
            <a:fillRect/>
          </a:stretch>
        </p:blipFill>
        <p:spPr>
          <a:xfrm>
            <a:off x="4701917" y="4951940"/>
            <a:ext cx="1925039" cy="315096"/>
          </a:xfrm>
          <a:prstGeom prst="rect">
            <a:avLst/>
          </a:prstGeom>
        </p:spPr>
      </p:pic>
      <p:pic>
        <p:nvPicPr>
          <p:cNvPr id="16" name="図 15"/>
          <p:cNvPicPr>
            <a:picLocks noChangeAspect="1"/>
          </p:cNvPicPr>
          <p:nvPr/>
        </p:nvPicPr>
        <p:blipFill>
          <a:blip r:embed="rId13"/>
          <a:stretch>
            <a:fillRect/>
          </a:stretch>
        </p:blipFill>
        <p:spPr>
          <a:xfrm>
            <a:off x="5897103" y="3599585"/>
            <a:ext cx="695962" cy="382779"/>
          </a:xfrm>
          <a:prstGeom prst="rect">
            <a:avLst/>
          </a:prstGeom>
        </p:spPr>
      </p:pic>
      <p:pic>
        <p:nvPicPr>
          <p:cNvPr id="17" name="図 1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6912895" y="4915667"/>
            <a:ext cx="1777348" cy="580662"/>
          </a:xfrm>
          <a:prstGeom prst="rect">
            <a:avLst/>
          </a:prstGeom>
        </p:spPr>
      </p:pic>
      <p:sp>
        <p:nvSpPr>
          <p:cNvPr id="18" name="正方形/長方形 17"/>
          <p:cNvSpPr/>
          <p:nvPr/>
        </p:nvSpPr>
        <p:spPr>
          <a:xfrm>
            <a:off x="2168888" y="1073960"/>
            <a:ext cx="2277557" cy="288435"/>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FFFFFF"/>
                </a:solidFill>
                <a:latin typeface="Meiryo" charset="-128"/>
                <a:ea typeface="Meiryo" charset="-128"/>
                <a:cs typeface="Meiryo" charset="-128"/>
              </a:rPr>
              <a:t>ソフトウェア</a:t>
            </a:r>
            <a:endParaRPr kumimoji="1" lang="ja-JP" altLang="en-US" sz="1200" dirty="0">
              <a:solidFill>
                <a:srgbClr val="FFFFFF"/>
              </a:solidFill>
              <a:latin typeface="Meiryo" charset="-128"/>
              <a:ea typeface="Meiryo" charset="-128"/>
              <a:cs typeface="Meiryo" charset="-128"/>
            </a:endParaRPr>
          </a:p>
        </p:txBody>
      </p:sp>
      <p:sp>
        <p:nvSpPr>
          <p:cNvPr id="98" name="正方形/長方形 97"/>
          <p:cNvSpPr/>
          <p:nvPr/>
        </p:nvSpPr>
        <p:spPr>
          <a:xfrm>
            <a:off x="4636454" y="1073959"/>
            <a:ext cx="4158566" cy="2884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FFFFFF"/>
                </a:solidFill>
                <a:latin typeface="Meiryo" charset="-128"/>
                <a:ea typeface="Meiryo" charset="-128"/>
                <a:cs typeface="Meiryo" charset="-128"/>
              </a:rPr>
              <a:t>サービス</a:t>
            </a:r>
            <a:endParaRPr kumimoji="1" lang="ja-JP" altLang="en-US" sz="1200" dirty="0">
              <a:solidFill>
                <a:srgbClr val="FFFFFF"/>
              </a:solidFill>
              <a:latin typeface="Meiryo" charset="-128"/>
              <a:ea typeface="Meiryo" charset="-128"/>
              <a:cs typeface="Meiryo" charset="-128"/>
            </a:endParaRPr>
          </a:p>
        </p:txBody>
      </p:sp>
      <p:pic>
        <p:nvPicPr>
          <p:cNvPr id="19" name="図 18"/>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3314344" y="1473617"/>
            <a:ext cx="956514" cy="956514"/>
          </a:xfrm>
          <a:prstGeom prst="rect">
            <a:avLst/>
          </a:prstGeom>
        </p:spPr>
      </p:pic>
    </p:spTree>
    <p:extLst>
      <p:ext uri="{BB962C8B-B14F-4D97-AF65-F5344CB8AC3E}">
        <p14:creationId xmlns:p14="http://schemas.microsoft.com/office/powerpoint/2010/main" val="963389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p:cTn id="7" dur="500" fill="hold"/>
                                        <p:tgtEl>
                                          <p:spTgt spid="89"/>
                                        </p:tgtEl>
                                        <p:attrNameLst>
                                          <p:attrName>ppt_w</p:attrName>
                                        </p:attrNameLst>
                                      </p:cBhvr>
                                      <p:tavLst>
                                        <p:tav tm="0">
                                          <p:val>
                                            <p:fltVal val="0"/>
                                          </p:val>
                                        </p:tav>
                                        <p:tav tm="100000">
                                          <p:val>
                                            <p:strVal val="#ppt_w"/>
                                          </p:val>
                                        </p:tav>
                                      </p:tavLst>
                                    </p:anim>
                                    <p:anim calcmode="lin" valueType="num">
                                      <p:cBhvr>
                                        <p:cTn id="8" dur="500" fill="hold"/>
                                        <p:tgtEl>
                                          <p:spTgt spid="89"/>
                                        </p:tgtEl>
                                        <p:attrNameLst>
                                          <p:attrName>ppt_h</p:attrName>
                                        </p:attrNameLst>
                                      </p:cBhvr>
                                      <p:tavLst>
                                        <p:tav tm="0">
                                          <p:val>
                                            <p:fltVal val="0"/>
                                          </p:val>
                                        </p:tav>
                                        <p:tav tm="100000">
                                          <p:val>
                                            <p:strVal val="#ppt_h"/>
                                          </p:val>
                                        </p:tav>
                                      </p:tavLst>
                                    </p:anim>
                                    <p:animEffect transition="in" filter="fade">
                                      <p:cBhvr>
                                        <p:cTn id="9"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角丸四角形 65"/>
          <p:cNvSpPr/>
          <p:nvPr/>
        </p:nvSpPr>
        <p:spPr>
          <a:xfrm>
            <a:off x="4925578" y="4400550"/>
            <a:ext cx="3257550" cy="1306810"/>
          </a:xfrm>
          <a:prstGeom prst="round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41" name="角丸四角形 40"/>
          <p:cNvSpPr/>
          <p:nvPr/>
        </p:nvSpPr>
        <p:spPr>
          <a:xfrm>
            <a:off x="2935288" y="1695450"/>
            <a:ext cx="3257550" cy="1306810"/>
          </a:xfrm>
          <a:prstGeom prst="roundRect">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548059" y="3127545"/>
            <a:ext cx="1504950" cy="161925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タイトル 2"/>
          <p:cNvSpPr>
            <a:spLocks noGrp="1"/>
          </p:cNvSpPr>
          <p:nvPr>
            <p:ph type="title"/>
          </p:nvPr>
        </p:nvSpPr>
        <p:spPr/>
        <p:txBody>
          <a:bodyPr/>
          <a:lstStyle/>
          <a:p>
            <a:r>
              <a:rPr kumimoji="1" lang="ja-JP" altLang="en-US" dirty="0" smtClean="0"/>
              <a:t>コンピューターをつなげる</a:t>
            </a:r>
            <a:endParaRPr kumimoji="1" lang="ja-JP" altLang="en-US" dirty="0"/>
          </a:p>
        </p:txBody>
      </p:sp>
      <p:sp>
        <p:nvSpPr>
          <p:cNvPr id="2" name="スライド番号プレースホルダー 1"/>
          <p:cNvSpPr>
            <a:spLocks noGrp="1"/>
          </p:cNvSpPr>
          <p:nvPr>
            <p:ph type="sldNum" sz="quarter" idx="12"/>
          </p:nvPr>
        </p:nvSpPr>
        <p:spPr>
          <a:xfrm>
            <a:off x="7031952" y="6651702"/>
            <a:ext cx="2048548" cy="217800"/>
          </a:xfrm>
        </p:spPr>
        <p:txBody>
          <a:bodyPr/>
          <a:lstStyle/>
          <a:p>
            <a:fld id="{8FF8CC5D-A65D-5946-99B5-645367A967AD}" type="slidenum">
              <a:rPr kumimoji="1" lang="ja-JP" altLang="en-US" smtClean="0"/>
              <a:t>168</a:t>
            </a:fld>
            <a:endParaRPr kumimoji="1" lang="ja-JP" altLang="en-US"/>
          </a:p>
        </p:txBody>
      </p:sp>
      <p:pic>
        <p:nvPicPr>
          <p:cNvPr id="4" name="図 3"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44909" y="3235495"/>
            <a:ext cx="1130574" cy="1130574"/>
          </a:xfrm>
          <a:prstGeom prst="rect">
            <a:avLst/>
          </a:prstGeom>
        </p:spPr>
      </p:pic>
      <p:sp>
        <p:nvSpPr>
          <p:cNvPr id="6" name="フローチャート: 複数書類 5"/>
          <p:cNvSpPr/>
          <p:nvPr/>
        </p:nvSpPr>
        <p:spPr>
          <a:xfrm>
            <a:off x="595684" y="5537656"/>
            <a:ext cx="527050" cy="443927"/>
          </a:xfrm>
          <a:prstGeom prst="flowChartMultidocument">
            <a:avLst/>
          </a:prstGeom>
          <a:solidFill>
            <a:schemeClr val="bg1">
              <a:lumMod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1 つの角を切り取った四角形 6"/>
          <p:cNvSpPr/>
          <p:nvPr/>
        </p:nvSpPr>
        <p:spPr>
          <a:xfrm>
            <a:off x="1531995" y="1184445"/>
            <a:ext cx="501650" cy="247650"/>
          </a:xfrm>
          <a:prstGeom prst="snip1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フローチャート: 順次アクセス記憶 7"/>
          <p:cNvSpPr/>
          <p:nvPr/>
        </p:nvSpPr>
        <p:spPr>
          <a:xfrm>
            <a:off x="1436745" y="1514645"/>
            <a:ext cx="318676" cy="317500"/>
          </a:xfrm>
          <a:prstGeom prst="flowChartMagneticTape">
            <a:avLst/>
          </a:prstGeom>
          <a:solidFill>
            <a:schemeClr val="bg1">
              <a:lumMod val="65000"/>
            </a:schemeClr>
          </a:solidFill>
          <a:ln w="12700" cmpd="sng">
            <a:solidFill>
              <a:schemeClr val="tx1">
                <a:lumMod val="50000"/>
                <a:lumOff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1 つの角を切り取った四角形 8"/>
          <p:cNvSpPr/>
          <p:nvPr/>
        </p:nvSpPr>
        <p:spPr>
          <a:xfrm>
            <a:off x="1484370" y="1184445"/>
            <a:ext cx="501650" cy="247650"/>
          </a:xfrm>
          <a:prstGeom prst="snip1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フローチャート: 順次アクセス記憶 9"/>
          <p:cNvSpPr/>
          <p:nvPr/>
        </p:nvSpPr>
        <p:spPr>
          <a:xfrm>
            <a:off x="1556807" y="1514645"/>
            <a:ext cx="318676" cy="317500"/>
          </a:xfrm>
          <a:prstGeom prst="flowChartMagneticTape">
            <a:avLst/>
          </a:prstGeom>
          <a:solidFill>
            <a:schemeClr val="bg1">
              <a:lumMod val="65000"/>
            </a:schemeClr>
          </a:solidFill>
          <a:ln w="12700" cmpd="sng">
            <a:solidFill>
              <a:schemeClr val="tx1">
                <a:lumMod val="50000"/>
                <a:lumOff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1 つの角を切り取った四角形 10"/>
          <p:cNvSpPr/>
          <p:nvPr/>
        </p:nvSpPr>
        <p:spPr>
          <a:xfrm>
            <a:off x="1436745" y="1184445"/>
            <a:ext cx="501650" cy="247650"/>
          </a:xfrm>
          <a:prstGeom prst="snip1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フローチャート: 順次アクセス記憶 11"/>
          <p:cNvSpPr/>
          <p:nvPr/>
        </p:nvSpPr>
        <p:spPr>
          <a:xfrm>
            <a:off x="1714969" y="1514645"/>
            <a:ext cx="318676" cy="317500"/>
          </a:xfrm>
          <a:prstGeom prst="flowChartMagneticTape">
            <a:avLst/>
          </a:prstGeom>
          <a:solidFill>
            <a:schemeClr val="bg1">
              <a:lumMod val="65000"/>
            </a:schemeClr>
          </a:solidFill>
          <a:ln w="12700" cmpd="sng">
            <a:solidFill>
              <a:schemeClr val="tx1">
                <a:lumMod val="50000"/>
                <a:lumOff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p:cNvSpPr txBox="1"/>
          <p:nvPr/>
        </p:nvSpPr>
        <p:spPr>
          <a:xfrm>
            <a:off x="520659" y="1029465"/>
            <a:ext cx="916086" cy="461665"/>
          </a:xfrm>
          <a:prstGeom prst="rect">
            <a:avLst/>
          </a:prstGeom>
          <a:noFill/>
        </p:spPr>
        <p:txBody>
          <a:bodyPr wrap="none" rtlCol="0">
            <a:spAutoFit/>
          </a:bodyPr>
          <a:lstStyle/>
          <a:p>
            <a:r>
              <a:rPr lang="en-US" altLang="ja-JP" sz="2400" dirty="0" smtClean="0"/>
              <a:t>Job#2</a:t>
            </a:r>
            <a:endParaRPr kumimoji="1" lang="ja-JP" altLang="en-US" sz="2400" dirty="0"/>
          </a:p>
        </p:txBody>
      </p:sp>
      <p:sp>
        <p:nvSpPr>
          <p:cNvPr id="14" name="1 つの角を切り取った四角形 13"/>
          <p:cNvSpPr/>
          <p:nvPr/>
        </p:nvSpPr>
        <p:spPr>
          <a:xfrm>
            <a:off x="1531995" y="2173755"/>
            <a:ext cx="501650" cy="247650"/>
          </a:xfrm>
          <a:prstGeom prst="snip1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フローチャート: 順次アクセス記憶 14"/>
          <p:cNvSpPr/>
          <p:nvPr/>
        </p:nvSpPr>
        <p:spPr>
          <a:xfrm>
            <a:off x="1436745" y="2503955"/>
            <a:ext cx="318676" cy="317500"/>
          </a:xfrm>
          <a:prstGeom prst="flowChartMagneticTape">
            <a:avLst/>
          </a:prstGeom>
          <a:solidFill>
            <a:schemeClr val="bg1">
              <a:lumMod val="65000"/>
            </a:schemeClr>
          </a:solidFill>
          <a:ln w="12700" cmpd="sng">
            <a:solidFill>
              <a:schemeClr val="tx1">
                <a:lumMod val="50000"/>
                <a:lumOff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1 つの角を切り取った四角形 15"/>
          <p:cNvSpPr/>
          <p:nvPr/>
        </p:nvSpPr>
        <p:spPr>
          <a:xfrm>
            <a:off x="1484370" y="2173755"/>
            <a:ext cx="501650" cy="247650"/>
          </a:xfrm>
          <a:prstGeom prst="snip1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フローチャート: 順次アクセス記憶 16"/>
          <p:cNvSpPr/>
          <p:nvPr/>
        </p:nvSpPr>
        <p:spPr>
          <a:xfrm>
            <a:off x="1556807" y="2503955"/>
            <a:ext cx="318676" cy="317500"/>
          </a:xfrm>
          <a:prstGeom prst="flowChartMagneticTape">
            <a:avLst/>
          </a:prstGeom>
          <a:solidFill>
            <a:schemeClr val="bg1">
              <a:lumMod val="65000"/>
            </a:schemeClr>
          </a:solidFill>
          <a:ln w="12700" cmpd="sng">
            <a:solidFill>
              <a:schemeClr val="tx1">
                <a:lumMod val="50000"/>
                <a:lumOff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1 つの角を切り取った四角形 17"/>
          <p:cNvSpPr/>
          <p:nvPr/>
        </p:nvSpPr>
        <p:spPr>
          <a:xfrm>
            <a:off x="1436745" y="2173755"/>
            <a:ext cx="501650" cy="247650"/>
          </a:xfrm>
          <a:prstGeom prst="snip1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フローチャート: 順次アクセス記憶 18"/>
          <p:cNvSpPr/>
          <p:nvPr/>
        </p:nvSpPr>
        <p:spPr>
          <a:xfrm>
            <a:off x="1714969" y="2503955"/>
            <a:ext cx="318676" cy="317500"/>
          </a:xfrm>
          <a:prstGeom prst="flowChartMagneticTape">
            <a:avLst/>
          </a:prstGeom>
          <a:solidFill>
            <a:schemeClr val="bg1">
              <a:lumMod val="65000"/>
            </a:schemeClr>
          </a:solidFill>
          <a:ln w="12700" cmpd="sng">
            <a:solidFill>
              <a:schemeClr val="tx1">
                <a:lumMod val="50000"/>
                <a:lumOff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テキスト ボックス 19"/>
          <p:cNvSpPr txBox="1"/>
          <p:nvPr/>
        </p:nvSpPr>
        <p:spPr>
          <a:xfrm>
            <a:off x="520659" y="2018775"/>
            <a:ext cx="916086" cy="461665"/>
          </a:xfrm>
          <a:prstGeom prst="rect">
            <a:avLst/>
          </a:prstGeom>
          <a:noFill/>
        </p:spPr>
        <p:txBody>
          <a:bodyPr wrap="none" rtlCol="0">
            <a:spAutoFit/>
          </a:bodyPr>
          <a:lstStyle/>
          <a:p>
            <a:r>
              <a:rPr lang="en-US" altLang="ja-JP" sz="2400" dirty="0" smtClean="0"/>
              <a:t>Job#1</a:t>
            </a:r>
            <a:endParaRPr kumimoji="1" lang="ja-JP" altLang="en-US" sz="2400" dirty="0"/>
          </a:p>
        </p:txBody>
      </p:sp>
      <p:grpSp>
        <p:nvGrpSpPr>
          <p:cNvPr id="21" name="図形グループ 20"/>
          <p:cNvGrpSpPr/>
          <p:nvPr/>
        </p:nvGrpSpPr>
        <p:grpSpPr>
          <a:xfrm>
            <a:off x="1827702" y="5403732"/>
            <a:ext cx="265954" cy="577851"/>
            <a:chOff x="1946324" y="4125162"/>
            <a:chExt cx="969964" cy="2007872"/>
          </a:xfrm>
        </p:grpSpPr>
        <p:sp>
          <p:nvSpPr>
            <p:cNvPr id="22" name="円/楕円 2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フローチャート: 論理積ゲート 2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7" name="フローチャート: 複数書類 26"/>
          <p:cNvSpPr/>
          <p:nvPr/>
        </p:nvSpPr>
        <p:spPr>
          <a:xfrm>
            <a:off x="1220845" y="5537656"/>
            <a:ext cx="527050" cy="443927"/>
          </a:xfrm>
          <a:prstGeom prst="flowChartMultidocument">
            <a:avLst/>
          </a:prstGeom>
          <a:solidFill>
            <a:schemeClr val="bg1">
              <a:lumMod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下矢印 28"/>
          <p:cNvSpPr/>
          <p:nvPr/>
        </p:nvSpPr>
        <p:spPr>
          <a:xfrm>
            <a:off x="636959" y="1514645"/>
            <a:ext cx="536261" cy="562570"/>
          </a:xfrm>
          <a:prstGeom prst="downArrow">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下矢印 29"/>
          <p:cNvSpPr/>
          <p:nvPr/>
        </p:nvSpPr>
        <p:spPr>
          <a:xfrm>
            <a:off x="636959" y="2503955"/>
            <a:ext cx="536261" cy="562570"/>
          </a:xfrm>
          <a:prstGeom prst="downArrow">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下矢印 30"/>
          <p:cNvSpPr/>
          <p:nvPr/>
        </p:nvSpPr>
        <p:spPr>
          <a:xfrm>
            <a:off x="636959" y="4841162"/>
            <a:ext cx="536261" cy="562570"/>
          </a:xfrm>
          <a:prstGeom prst="down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4" name="図形グループ 33"/>
          <p:cNvGrpSpPr/>
          <p:nvPr/>
        </p:nvGrpSpPr>
        <p:grpSpPr>
          <a:xfrm>
            <a:off x="4118579" y="1162050"/>
            <a:ext cx="894144" cy="760710"/>
            <a:chOff x="3149600" y="1228725"/>
            <a:chExt cx="1504950" cy="1250950"/>
          </a:xfrm>
        </p:grpSpPr>
        <p:sp>
          <p:nvSpPr>
            <p:cNvPr id="32" name="正方形/長方形 31"/>
            <p:cNvSpPr/>
            <p:nvPr/>
          </p:nvSpPr>
          <p:spPr>
            <a:xfrm>
              <a:off x="3149600" y="1228725"/>
              <a:ext cx="1504950" cy="125095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3" name="図 32"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35" name="図形グループ 34"/>
          <p:cNvGrpSpPr/>
          <p:nvPr/>
        </p:nvGrpSpPr>
        <p:grpSpPr>
          <a:xfrm>
            <a:off x="3131853" y="1162050"/>
            <a:ext cx="894144" cy="760710"/>
            <a:chOff x="3149600" y="1228725"/>
            <a:chExt cx="1504950" cy="1250950"/>
          </a:xfrm>
        </p:grpSpPr>
        <p:sp>
          <p:nvSpPr>
            <p:cNvPr id="36" name="正方形/長方形 35"/>
            <p:cNvSpPr/>
            <p:nvPr/>
          </p:nvSpPr>
          <p:spPr>
            <a:xfrm>
              <a:off x="3149600" y="1228725"/>
              <a:ext cx="1504950" cy="125095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37" name="図 36"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38" name="図形グループ 37"/>
          <p:cNvGrpSpPr/>
          <p:nvPr/>
        </p:nvGrpSpPr>
        <p:grpSpPr>
          <a:xfrm>
            <a:off x="5081303" y="1178604"/>
            <a:ext cx="894144" cy="760710"/>
            <a:chOff x="3149600" y="1228725"/>
            <a:chExt cx="1504950" cy="1250950"/>
          </a:xfrm>
        </p:grpSpPr>
        <p:sp>
          <p:nvSpPr>
            <p:cNvPr id="39" name="正方形/長方形 38"/>
            <p:cNvSpPr/>
            <p:nvPr/>
          </p:nvSpPr>
          <p:spPr>
            <a:xfrm>
              <a:off x="3149600" y="1228725"/>
              <a:ext cx="1504950" cy="125095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0" name="図 39"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42" name="図形グループ 41"/>
          <p:cNvGrpSpPr/>
          <p:nvPr/>
        </p:nvGrpSpPr>
        <p:grpSpPr>
          <a:xfrm>
            <a:off x="3193658" y="2727995"/>
            <a:ext cx="806939" cy="688305"/>
            <a:chOff x="758730" y="3198675"/>
            <a:chExt cx="806939" cy="688305"/>
          </a:xfrm>
        </p:grpSpPr>
        <p:sp>
          <p:nvSpPr>
            <p:cNvPr id="43" name="正方形/長方形 42"/>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角丸四角形 43"/>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角丸四角形 44"/>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台形 45"/>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7" name="図形グループ 46"/>
          <p:cNvGrpSpPr/>
          <p:nvPr/>
        </p:nvGrpSpPr>
        <p:grpSpPr>
          <a:xfrm>
            <a:off x="4160593" y="2727995"/>
            <a:ext cx="806939" cy="688305"/>
            <a:chOff x="758730" y="3198675"/>
            <a:chExt cx="806939" cy="688305"/>
          </a:xfrm>
        </p:grpSpPr>
        <p:sp>
          <p:nvSpPr>
            <p:cNvPr id="48" name="正方形/長方形 47"/>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角丸四角形 48"/>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角丸四角形 49"/>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台形 50"/>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 name="図形グループ 51"/>
          <p:cNvGrpSpPr/>
          <p:nvPr/>
        </p:nvGrpSpPr>
        <p:grpSpPr>
          <a:xfrm>
            <a:off x="5168508" y="2727995"/>
            <a:ext cx="806939" cy="688305"/>
            <a:chOff x="758730" y="3198675"/>
            <a:chExt cx="806939" cy="688305"/>
          </a:xfrm>
        </p:grpSpPr>
        <p:sp>
          <p:nvSpPr>
            <p:cNvPr id="53" name="正方形/長方形 52"/>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角丸四角形 53"/>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角丸四角形 54"/>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台形 55"/>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7" name="図形グループ 56"/>
          <p:cNvGrpSpPr/>
          <p:nvPr/>
        </p:nvGrpSpPr>
        <p:grpSpPr>
          <a:xfrm>
            <a:off x="3470137" y="3002260"/>
            <a:ext cx="265954" cy="577851"/>
            <a:chOff x="1946324" y="4125162"/>
            <a:chExt cx="969964" cy="2007872"/>
          </a:xfrm>
        </p:grpSpPr>
        <p:sp>
          <p:nvSpPr>
            <p:cNvPr id="58" name="円/楕円 5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フローチャート: 論理積ゲート 5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0" name="図形グループ 59"/>
          <p:cNvGrpSpPr/>
          <p:nvPr/>
        </p:nvGrpSpPr>
        <p:grpSpPr>
          <a:xfrm>
            <a:off x="4431086" y="3002260"/>
            <a:ext cx="265954" cy="577851"/>
            <a:chOff x="1946324" y="4125162"/>
            <a:chExt cx="969964" cy="2007872"/>
          </a:xfrm>
        </p:grpSpPr>
        <p:sp>
          <p:nvSpPr>
            <p:cNvPr id="61" name="円/楕円 6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フローチャート: 論理積ゲート 6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3" name="図形グループ 62"/>
          <p:cNvGrpSpPr/>
          <p:nvPr/>
        </p:nvGrpSpPr>
        <p:grpSpPr>
          <a:xfrm>
            <a:off x="5397756" y="3002260"/>
            <a:ext cx="265954" cy="577851"/>
            <a:chOff x="1946324" y="4125162"/>
            <a:chExt cx="969964" cy="2007872"/>
          </a:xfrm>
        </p:grpSpPr>
        <p:sp>
          <p:nvSpPr>
            <p:cNvPr id="64" name="円/楕円 6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フローチャート: 論理積ゲート 6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0" name="図形グループ 69"/>
          <p:cNvGrpSpPr/>
          <p:nvPr/>
        </p:nvGrpSpPr>
        <p:grpSpPr>
          <a:xfrm>
            <a:off x="5184881" y="4135716"/>
            <a:ext cx="506828" cy="457342"/>
            <a:chOff x="3149600" y="1228725"/>
            <a:chExt cx="1504950" cy="1250950"/>
          </a:xfrm>
        </p:grpSpPr>
        <p:sp>
          <p:nvSpPr>
            <p:cNvPr id="71" name="正方形/長方形 70"/>
            <p:cNvSpPr/>
            <p:nvPr/>
          </p:nvSpPr>
          <p:spPr>
            <a:xfrm>
              <a:off x="3149600" y="1228725"/>
              <a:ext cx="1504950" cy="1250950"/>
            </a:xfrm>
            <a:prstGeom prst="rect">
              <a:avLst/>
            </a:prstGeom>
            <a:solidFill>
              <a:schemeClr val="tx2">
                <a:lumMod val="40000"/>
                <a:lumOff val="60000"/>
                <a:alpha val="5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72" name="図 71"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sp>
        <p:nvSpPr>
          <p:cNvPr id="100" name="テキスト ボックス 99"/>
          <p:cNvSpPr txBox="1"/>
          <p:nvPr/>
        </p:nvSpPr>
        <p:spPr>
          <a:xfrm>
            <a:off x="781914" y="4366069"/>
            <a:ext cx="1093569" cy="307777"/>
          </a:xfrm>
          <a:prstGeom prst="rect">
            <a:avLst/>
          </a:prstGeom>
          <a:noFill/>
        </p:spPr>
        <p:txBody>
          <a:bodyPr wrap="none" rtlCol="0">
            <a:spAutoFit/>
          </a:bodyPr>
          <a:lstStyle/>
          <a:p>
            <a:r>
              <a:rPr kumimoji="1" lang="ja-JP" altLang="en-US" sz="1400" dirty="0" smtClean="0"/>
              <a:t>コンピュータ</a:t>
            </a:r>
            <a:endParaRPr kumimoji="1" lang="ja-JP" altLang="en-US" sz="1400" dirty="0"/>
          </a:p>
        </p:txBody>
      </p:sp>
      <p:grpSp>
        <p:nvGrpSpPr>
          <p:cNvPr id="110" name="図形グループ 109"/>
          <p:cNvGrpSpPr/>
          <p:nvPr/>
        </p:nvGrpSpPr>
        <p:grpSpPr>
          <a:xfrm>
            <a:off x="5777019" y="4135716"/>
            <a:ext cx="506828" cy="457342"/>
            <a:chOff x="3149600" y="1228725"/>
            <a:chExt cx="1504950" cy="1250950"/>
          </a:xfrm>
        </p:grpSpPr>
        <p:sp>
          <p:nvSpPr>
            <p:cNvPr id="111" name="正方形/長方形 110"/>
            <p:cNvSpPr/>
            <p:nvPr/>
          </p:nvSpPr>
          <p:spPr>
            <a:xfrm>
              <a:off x="3149600" y="1228725"/>
              <a:ext cx="1504950" cy="1250950"/>
            </a:xfrm>
            <a:prstGeom prst="rect">
              <a:avLst/>
            </a:prstGeom>
            <a:solidFill>
              <a:schemeClr val="tx2">
                <a:lumMod val="40000"/>
                <a:lumOff val="60000"/>
                <a:alpha val="5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12" name="図 111"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113" name="図形グループ 112"/>
          <p:cNvGrpSpPr/>
          <p:nvPr/>
        </p:nvGrpSpPr>
        <p:grpSpPr>
          <a:xfrm>
            <a:off x="6347503" y="4131173"/>
            <a:ext cx="506828" cy="457342"/>
            <a:chOff x="3149600" y="1228725"/>
            <a:chExt cx="1504950" cy="1250950"/>
          </a:xfrm>
        </p:grpSpPr>
        <p:sp>
          <p:nvSpPr>
            <p:cNvPr id="114" name="正方形/長方形 113"/>
            <p:cNvSpPr/>
            <p:nvPr/>
          </p:nvSpPr>
          <p:spPr>
            <a:xfrm>
              <a:off x="3149600" y="1228725"/>
              <a:ext cx="1504950" cy="1250950"/>
            </a:xfrm>
            <a:prstGeom prst="rect">
              <a:avLst/>
            </a:prstGeom>
            <a:solidFill>
              <a:schemeClr val="tx2">
                <a:lumMod val="40000"/>
                <a:lumOff val="60000"/>
                <a:alpha val="5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15" name="図 114"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116" name="図形グループ 115"/>
          <p:cNvGrpSpPr/>
          <p:nvPr/>
        </p:nvGrpSpPr>
        <p:grpSpPr>
          <a:xfrm>
            <a:off x="6084405" y="3979379"/>
            <a:ext cx="506828" cy="457342"/>
            <a:chOff x="3149600" y="1228725"/>
            <a:chExt cx="1504950" cy="1250950"/>
          </a:xfrm>
        </p:grpSpPr>
        <p:sp>
          <p:nvSpPr>
            <p:cNvPr id="117" name="正方形/長方形 116"/>
            <p:cNvSpPr/>
            <p:nvPr/>
          </p:nvSpPr>
          <p:spPr>
            <a:xfrm>
              <a:off x="3149600" y="1228725"/>
              <a:ext cx="1504950" cy="1250950"/>
            </a:xfrm>
            <a:prstGeom prst="rect">
              <a:avLst/>
            </a:prstGeom>
            <a:solidFill>
              <a:schemeClr val="tx2">
                <a:lumMod val="40000"/>
                <a:lumOff val="60000"/>
                <a:alpha val="5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18" name="図 117"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119" name="図形グループ 118"/>
          <p:cNvGrpSpPr/>
          <p:nvPr/>
        </p:nvGrpSpPr>
        <p:grpSpPr>
          <a:xfrm>
            <a:off x="6924781" y="4135716"/>
            <a:ext cx="506828" cy="457342"/>
            <a:chOff x="3149600" y="1228725"/>
            <a:chExt cx="1504950" cy="1250950"/>
          </a:xfrm>
        </p:grpSpPr>
        <p:sp>
          <p:nvSpPr>
            <p:cNvPr id="120" name="正方形/長方形 119"/>
            <p:cNvSpPr/>
            <p:nvPr/>
          </p:nvSpPr>
          <p:spPr>
            <a:xfrm>
              <a:off x="3149600" y="1228725"/>
              <a:ext cx="1504950" cy="1250950"/>
            </a:xfrm>
            <a:prstGeom prst="rect">
              <a:avLst/>
            </a:prstGeom>
            <a:solidFill>
              <a:schemeClr val="tx2">
                <a:lumMod val="40000"/>
                <a:lumOff val="60000"/>
                <a:alpha val="5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21" name="図 120"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122" name="図形グループ 121"/>
          <p:cNvGrpSpPr/>
          <p:nvPr/>
        </p:nvGrpSpPr>
        <p:grpSpPr>
          <a:xfrm>
            <a:off x="7516919" y="4135716"/>
            <a:ext cx="506828" cy="457342"/>
            <a:chOff x="3149600" y="1228725"/>
            <a:chExt cx="1504950" cy="1250950"/>
          </a:xfrm>
        </p:grpSpPr>
        <p:sp>
          <p:nvSpPr>
            <p:cNvPr id="123" name="正方形/長方形 122"/>
            <p:cNvSpPr/>
            <p:nvPr/>
          </p:nvSpPr>
          <p:spPr>
            <a:xfrm>
              <a:off x="3149600" y="1228725"/>
              <a:ext cx="1504950" cy="1250950"/>
            </a:xfrm>
            <a:prstGeom prst="rect">
              <a:avLst/>
            </a:prstGeom>
            <a:solidFill>
              <a:schemeClr val="tx2">
                <a:lumMod val="40000"/>
                <a:lumOff val="60000"/>
                <a:alpha val="5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24" name="図 123"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128" name="図形グループ 127"/>
          <p:cNvGrpSpPr/>
          <p:nvPr/>
        </p:nvGrpSpPr>
        <p:grpSpPr>
          <a:xfrm>
            <a:off x="6689036" y="3979379"/>
            <a:ext cx="506828" cy="457342"/>
            <a:chOff x="3149600" y="1228725"/>
            <a:chExt cx="1504950" cy="1250950"/>
          </a:xfrm>
        </p:grpSpPr>
        <p:sp>
          <p:nvSpPr>
            <p:cNvPr id="129" name="正方形/長方形 128"/>
            <p:cNvSpPr/>
            <p:nvPr/>
          </p:nvSpPr>
          <p:spPr>
            <a:xfrm>
              <a:off x="3149600" y="1228725"/>
              <a:ext cx="1504950" cy="1250950"/>
            </a:xfrm>
            <a:prstGeom prst="rect">
              <a:avLst/>
            </a:prstGeom>
            <a:solidFill>
              <a:schemeClr val="tx2">
                <a:lumMod val="40000"/>
                <a:lumOff val="60000"/>
                <a:alpha val="5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30" name="図 129"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131" name="図形グループ 130"/>
          <p:cNvGrpSpPr/>
          <p:nvPr/>
        </p:nvGrpSpPr>
        <p:grpSpPr>
          <a:xfrm>
            <a:off x="5478138" y="3979379"/>
            <a:ext cx="506828" cy="457342"/>
            <a:chOff x="3149600" y="1228725"/>
            <a:chExt cx="1504950" cy="1250950"/>
          </a:xfrm>
        </p:grpSpPr>
        <p:sp>
          <p:nvSpPr>
            <p:cNvPr id="132" name="正方形/長方形 131"/>
            <p:cNvSpPr/>
            <p:nvPr/>
          </p:nvSpPr>
          <p:spPr>
            <a:xfrm>
              <a:off x="3149600" y="1228725"/>
              <a:ext cx="1504950" cy="1250950"/>
            </a:xfrm>
            <a:prstGeom prst="rect">
              <a:avLst/>
            </a:prstGeom>
            <a:solidFill>
              <a:schemeClr val="tx2">
                <a:lumMod val="40000"/>
                <a:lumOff val="60000"/>
                <a:alpha val="5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33" name="図 132"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134" name="図形グループ 133"/>
          <p:cNvGrpSpPr/>
          <p:nvPr/>
        </p:nvGrpSpPr>
        <p:grpSpPr>
          <a:xfrm>
            <a:off x="7278958" y="3979379"/>
            <a:ext cx="506828" cy="457342"/>
            <a:chOff x="3149600" y="1228725"/>
            <a:chExt cx="1504950" cy="1250950"/>
          </a:xfrm>
        </p:grpSpPr>
        <p:sp>
          <p:nvSpPr>
            <p:cNvPr id="135" name="正方形/長方形 134"/>
            <p:cNvSpPr/>
            <p:nvPr/>
          </p:nvSpPr>
          <p:spPr>
            <a:xfrm>
              <a:off x="3149600" y="1228725"/>
              <a:ext cx="1504950" cy="1250950"/>
            </a:xfrm>
            <a:prstGeom prst="rect">
              <a:avLst/>
            </a:prstGeom>
            <a:solidFill>
              <a:schemeClr val="tx2">
                <a:lumMod val="40000"/>
                <a:lumOff val="60000"/>
                <a:alpha val="5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36" name="図 135" descr="20120923172222dfb.gif"/>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46450" y="1336675"/>
              <a:ext cx="1130574" cy="1130574"/>
            </a:xfrm>
            <a:prstGeom prst="rect">
              <a:avLst/>
            </a:prstGeom>
          </p:spPr>
        </p:pic>
      </p:grpSp>
      <p:grpSp>
        <p:nvGrpSpPr>
          <p:cNvPr id="142" name="図形グループ 141"/>
          <p:cNvGrpSpPr/>
          <p:nvPr/>
        </p:nvGrpSpPr>
        <p:grpSpPr>
          <a:xfrm>
            <a:off x="5732233" y="5522431"/>
            <a:ext cx="452632" cy="369857"/>
            <a:chOff x="-62676" y="3965594"/>
            <a:chExt cx="679541" cy="593816"/>
          </a:xfrm>
        </p:grpSpPr>
        <p:sp>
          <p:nvSpPr>
            <p:cNvPr id="143" name="角丸四角形 142"/>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44" name="図 143"/>
            <p:cNvPicPr>
              <a:picLocks noChangeAspect="1"/>
            </p:cNvPicPr>
            <p:nvPr/>
          </p:nvPicPr>
          <p:blipFill>
            <a:blip r:embed="rId4">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145" name="図形グループ 144"/>
          <p:cNvGrpSpPr/>
          <p:nvPr/>
        </p:nvGrpSpPr>
        <p:grpSpPr>
          <a:xfrm>
            <a:off x="6800384" y="5489514"/>
            <a:ext cx="237248" cy="390909"/>
            <a:chOff x="1140657" y="4229811"/>
            <a:chExt cx="341289" cy="550466"/>
          </a:xfrm>
        </p:grpSpPr>
        <p:sp>
          <p:nvSpPr>
            <p:cNvPr id="146" name="角丸四角形 145"/>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47" name="図 146"/>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148" name="図形グループ 147"/>
          <p:cNvGrpSpPr/>
          <p:nvPr/>
        </p:nvGrpSpPr>
        <p:grpSpPr>
          <a:xfrm>
            <a:off x="5148154" y="5489514"/>
            <a:ext cx="517785" cy="587435"/>
            <a:chOff x="2667295" y="1059799"/>
            <a:chExt cx="681672" cy="722281"/>
          </a:xfrm>
        </p:grpSpPr>
        <p:sp>
          <p:nvSpPr>
            <p:cNvPr id="149" name="角丸四角形 148"/>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50" name="図 149"/>
            <p:cNvPicPr>
              <a:picLocks noChangeAspect="1"/>
            </p:cNvPicPr>
            <p:nvPr/>
          </p:nvPicPr>
          <p:blipFill>
            <a:blip r:embed="rId6">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51" name="図形グループ 150"/>
          <p:cNvGrpSpPr/>
          <p:nvPr/>
        </p:nvGrpSpPr>
        <p:grpSpPr>
          <a:xfrm>
            <a:off x="6221260" y="5489514"/>
            <a:ext cx="517785" cy="587435"/>
            <a:chOff x="2667295" y="1059799"/>
            <a:chExt cx="681672" cy="722281"/>
          </a:xfrm>
        </p:grpSpPr>
        <p:sp>
          <p:nvSpPr>
            <p:cNvPr id="152" name="角丸四角形 15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53" name="図 152"/>
            <p:cNvPicPr>
              <a:picLocks noChangeAspect="1"/>
            </p:cNvPicPr>
            <p:nvPr/>
          </p:nvPicPr>
          <p:blipFill>
            <a:blip r:embed="rId6">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54" name="図形グループ 153"/>
          <p:cNvGrpSpPr/>
          <p:nvPr/>
        </p:nvGrpSpPr>
        <p:grpSpPr>
          <a:xfrm>
            <a:off x="7075826" y="5489514"/>
            <a:ext cx="517785" cy="587435"/>
            <a:chOff x="2667295" y="1059799"/>
            <a:chExt cx="681672" cy="722281"/>
          </a:xfrm>
        </p:grpSpPr>
        <p:sp>
          <p:nvSpPr>
            <p:cNvPr id="155" name="角丸四角形 154"/>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56" name="図 155"/>
            <p:cNvPicPr>
              <a:picLocks noChangeAspect="1"/>
            </p:cNvPicPr>
            <p:nvPr/>
          </p:nvPicPr>
          <p:blipFill>
            <a:blip r:embed="rId6">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60" name="図形グループ 159"/>
          <p:cNvGrpSpPr/>
          <p:nvPr/>
        </p:nvGrpSpPr>
        <p:grpSpPr>
          <a:xfrm>
            <a:off x="4623969" y="4570984"/>
            <a:ext cx="452632" cy="369857"/>
            <a:chOff x="-62676" y="3965594"/>
            <a:chExt cx="679541" cy="593816"/>
          </a:xfrm>
        </p:grpSpPr>
        <p:sp>
          <p:nvSpPr>
            <p:cNvPr id="161" name="角丸四角形 160"/>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62" name="図 161"/>
            <p:cNvPicPr>
              <a:picLocks noChangeAspect="1"/>
            </p:cNvPicPr>
            <p:nvPr/>
          </p:nvPicPr>
          <p:blipFill>
            <a:blip r:embed="rId4">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163" name="図形グループ 162"/>
          <p:cNvGrpSpPr/>
          <p:nvPr/>
        </p:nvGrpSpPr>
        <p:grpSpPr>
          <a:xfrm>
            <a:off x="8064504" y="5193628"/>
            <a:ext cx="237248" cy="390909"/>
            <a:chOff x="1140657" y="4229811"/>
            <a:chExt cx="341289" cy="550466"/>
          </a:xfrm>
        </p:grpSpPr>
        <p:sp>
          <p:nvSpPr>
            <p:cNvPr id="164" name="角丸四角形 163"/>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65" name="図 164"/>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91" name="図形グループ 90"/>
          <p:cNvGrpSpPr/>
          <p:nvPr/>
        </p:nvGrpSpPr>
        <p:grpSpPr>
          <a:xfrm>
            <a:off x="5349347" y="5707360"/>
            <a:ext cx="265954" cy="577851"/>
            <a:chOff x="1946324" y="4125162"/>
            <a:chExt cx="969964" cy="2007872"/>
          </a:xfrm>
        </p:grpSpPr>
        <p:sp>
          <p:nvSpPr>
            <p:cNvPr id="92" name="円/楕円 9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フローチャート: 論理積ゲート 9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4" name="図形グループ 93"/>
          <p:cNvGrpSpPr/>
          <p:nvPr/>
        </p:nvGrpSpPr>
        <p:grpSpPr>
          <a:xfrm>
            <a:off x="6310296" y="5707360"/>
            <a:ext cx="265954" cy="577851"/>
            <a:chOff x="1946324" y="4125162"/>
            <a:chExt cx="969964" cy="2007872"/>
          </a:xfrm>
        </p:grpSpPr>
        <p:sp>
          <p:nvSpPr>
            <p:cNvPr id="95" name="円/楕円 9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フローチャート: 論理積ゲート 9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7" name="図形グループ 96"/>
          <p:cNvGrpSpPr/>
          <p:nvPr/>
        </p:nvGrpSpPr>
        <p:grpSpPr>
          <a:xfrm>
            <a:off x="7276966" y="5707360"/>
            <a:ext cx="265954" cy="577851"/>
            <a:chOff x="1946324" y="4125162"/>
            <a:chExt cx="969964" cy="2007872"/>
          </a:xfrm>
        </p:grpSpPr>
        <p:sp>
          <p:nvSpPr>
            <p:cNvPr id="98" name="円/楕円 9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9" name="フローチャート: 論理積ゲート 9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2" name="図形グループ 171"/>
          <p:cNvGrpSpPr/>
          <p:nvPr/>
        </p:nvGrpSpPr>
        <p:grpSpPr>
          <a:xfrm>
            <a:off x="7785786" y="5695949"/>
            <a:ext cx="265954" cy="577851"/>
            <a:chOff x="1946324" y="4125162"/>
            <a:chExt cx="969964" cy="2007872"/>
          </a:xfrm>
        </p:grpSpPr>
        <p:sp>
          <p:nvSpPr>
            <p:cNvPr id="173" name="円/楕円 17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4" name="フローチャート: 論理積ゲート 17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5" name="図形グループ 174"/>
          <p:cNvGrpSpPr/>
          <p:nvPr/>
        </p:nvGrpSpPr>
        <p:grpSpPr>
          <a:xfrm>
            <a:off x="5771596" y="5707360"/>
            <a:ext cx="265954" cy="577851"/>
            <a:chOff x="1946324" y="4125162"/>
            <a:chExt cx="969964" cy="2007872"/>
          </a:xfrm>
        </p:grpSpPr>
        <p:sp>
          <p:nvSpPr>
            <p:cNvPr id="176" name="円/楕円 1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7" name="フローチャート: 論理積ゲート 1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8" name="図形グループ 177"/>
          <p:cNvGrpSpPr/>
          <p:nvPr/>
        </p:nvGrpSpPr>
        <p:grpSpPr>
          <a:xfrm>
            <a:off x="6738266" y="5707360"/>
            <a:ext cx="265954" cy="577851"/>
            <a:chOff x="1946324" y="4125162"/>
            <a:chExt cx="969964" cy="2007872"/>
          </a:xfrm>
        </p:grpSpPr>
        <p:sp>
          <p:nvSpPr>
            <p:cNvPr id="179" name="円/楕円 17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0" name="フローチャート: 論理積ゲート 17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1" name="図形グループ 180"/>
          <p:cNvGrpSpPr/>
          <p:nvPr/>
        </p:nvGrpSpPr>
        <p:grpSpPr>
          <a:xfrm>
            <a:off x="4445576" y="4500588"/>
            <a:ext cx="265954" cy="577851"/>
            <a:chOff x="1946324" y="4125162"/>
            <a:chExt cx="969964" cy="2007872"/>
          </a:xfrm>
        </p:grpSpPr>
        <p:sp>
          <p:nvSpPr>
            <p:cNvPr id="182" name="円/楕円 18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フローチャート: 論理積ゲート 18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87" name="図形グループ 186"/>
          <p:cNvGrpSpPr/>
          <p:nvPr/>
        </p:nvGrpSpPr>
        <p:grpSpPr>
          <a:xfrm>
            <a:off x="8183128" y="5360571"/>
            <a:ext cx="265954" cy="577851"/>
            <a:chOff x="1946324" y="4125162"/>
            <a:chExt cx="969964" cy="2007872"/>
          </a:xfrm>
        </p:grpSpPr>
        <p:sp>
          <p:nvSpPr>
            <p:cNvPr id="188" name="円/楕円 18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9" name="フローチャート: 論理積ゲート 18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94" name="環状矢印 193"/>
          <p:cNvSpPr/>
          <p:nvPr/>
        </p:nvSpPr>
        <p:spPr>
          <a:xfrm rot="10800000" flipH="1">
            <a:off x="1375744" y="2661245"/>
            <a:ext cx="1756109" cy="1611034"/>
          </a:xfrm>
          <a:prstGeom prst="circularArrow">
            <a:avLst>
              <a:gd name="adj1" fmla="val 12500"/>
              <a:gd name="adj2" fmla="val 1142319"/>
              <a:gd name="adj3" fmla="val 20457681"/>
              <a:gd name="adj4" fmla="val 16119521"/>
              <a:gd name="adj5" fmla="val 125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5" name="環状矢印 194"/>
          <p:cNvSpPr/>
          <p:nvPr/>
        </p:nvSpPr>
        <p:spPr>
          <a:xfrm rot="921250">
            <a:off x="5378649" y="2824404"/>
            <a:ext cx="1756109" cy="1611034"/>
          </a:xfrm>
          <a:prstGeom prst="circularArrow">
            <a:avLst>
              <a:gd name="adj1" fmla="val 12500"/>
              <a:gd name="adj2" fmla="val 1142319"/>
              <a:gd name="adj3" fmla="val 20457681"/>
              <a:gd name="adj4" fmla="val 16119521"/>
              <a:gd name="adj5" fmla="val 125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6" name="テキスト ボックス 195"/>
          <p:cNvSpPr txBox="1"/>
          <p:nvPr/>
        </p:nvSpPr>
        <p:spPr>
          <a:xfrm>
            <a:off x="3699283" y="2109390"/>
            <a:ext cx="1729560" cy="461665"/>
          </a:xfrm>
          <a:prstGeom prst="rect">
            <a:avLst/>
          </a:prstGeom>
          <a:noFill/>
        </p:spPr>
        <p:txBody>
          <a:bodyPr wrap="none" rtlCol="0">
            <a:spAutoFit/>
          </a:bodyPr>
          <a:lstStyle/>
          <a:p>
            <a:r>
              <a:rPr kumimoji="1" lang="ja-JP" altLang="en-US" sz="2400" dirty="0" smtClean="0">
                <a:solidFill>
                  <a:srgbClr val="008000"/>
                </a:solidFill>
              </a:rPr>
              <a:t>ネットワーク</a:t>
            </a:r>
            <a:endParaRPr kumimoji="1" lang="ja-JP" altLang="en-US" sz="2400" dirty="0">
              <a:solidFill>
                <a:srgbClr val="008000"/>
              </a:solidFill>
            </a:endParaRPr>
          </a:p>
        </p:txBody>
      </p:sp>
      <p:sp>
        <p:nvSpPr>
          <p:cNvPr id="197" name="テキスト ボックス 196"/>
          <p:cNvSpPr txBox="1"/>
          <p:nvPr/>
        </p:nvSpPr>
        <p:spPr>
          <a:xfrm>
            <a:off x="5764533" y="4730422"/>
            <a:ext cx="1737375" cy="738664"/>
          </a:xfrm>
          <a:prstGeom prst="rect">
            <a:avLst/>
          </a:prstGeom>
          <a:noFill/>
        </p:spPr>
        <p:txBody>
          <a:bodyPr wrap="none" rtlCol="0">
            <a:spAutoFit/>
          </a:bodyPr>
          <a:lstStyle/>
          <a:p>
            <a:r>
              <a:rPr kumimoji="1" lang="ja-JP" altLang="en-US" sz="2400" dirty="0" smtClean="0">
                <a:solidFill>
                  <a:schemeClr val="bg1"/>
                </a:solidFill>
              </a:rPr>
              <a:t>ネットワーク</a:t>
            </a:r>
            <a:endParaRPr kumimoji="1" lang="en-US" altLang="ja-JP" sz="2400" dirty="0" smtClean="0">
              <a:solidFill>
                <a:schemeClr val="bg1"/>
              </a:solidFill>
            </a:endParaRPr>
          </a:p>
          <a:p>
            <a:r>
              <a:rPr lang="ja-JP" altLang="en-US" dirty="0" smtClean="0">
                <a:solidFill>
                  <a:schemeClr val="bg1"/>
                </a:solidFill>
              </a:rPr>
              <a:t>（インターネット）</a:t>
            </a:r>
            <a:endParaRPr kumimoji="1" lang="ja-JP" altLang="en-US" dirty="0">
              <a:solidFill>
                <a:schemeClr val="bg1"/>
              </a:solidFill>
            </a:endParaRPr>
          </a:p>
        </p:txBody>
      </p:sp>
      <p:sp>
        <p:nvSpPr>
          <p:cNvPr id="198" name="テキスト ボックス 197"/>
          <p:cNvSpPr txBox="1"/>
          <p:nvPr/>
        </p:nvSpPr>
        <p:spPr>
          <a:xfrm>
            <a:off x="598467" y="6100545"/>
            <a:ext cx="1632178" cy="338554"/>
          </a:xfrm>
          <a:prstGeom prst="rect">
            <a:avLst/>
          </a:prstGeom>
          <a:noFill/>
        </p:spPr>
        <p:txBody>
          <a:bodyPr wrap="none" rtlCol="0">
            <a:spAutoFit/>
          </a:bodyPr>
          <a:lstStyle/>
          <a:p>
            <a:r>
              <a:rPr kumimoji="1" lang="en-US" altLang="ja-JP" sz="1600" dirty="0" smtClean="0">
                <a:solidFill>
                  <a:srgbClr val="800000"/>
                </a:solidFill>
              </a:rPr>
              <a:t>1950〜1960</a:t>
            </a:r>
            <a:r>
              <a:rPr kumimoji="1" lang="ja-JP" altLang="en-US" sz="1600" dirty="0" smtClean="0">
                <a:solidFill>
                  <a:srgbClr val="800000"/>
                </a:solidFill>
              </a:rPr>
              <a:t>年代</a:t>
            </a:r>
            <a:endParaRPr kumimoji="1" lang="ja-JP" altLang="en-US" sz="1600" dirty="0">
              <a:solidFill>
                <a:srgbClr val="800000"/>
              </a:solidFill>
            </a:endParaRPr>
          </a:p>
        </p:txBody>
      </p:sp>
      <p:sp>
        <p:nvSpPr>
          <p:cNvPr id="199" name="テキスト ボックス 198"/>
          <p:cNvSpPr txBox="1"/>
          <p:nvPr/>
        </p:nvSpPr>
        <p:spPr>
          <a:xfrm>
            <a:off x="6205560" y="1184445"/>
            <a:ext cx="1632178" cy="338554"/>
          </a:xfrm>
          <a:prstGeom prst="rect">
            <a:avLst/>
          </a:prstGeom>
          <a:noFill/>
        </p:spPr>
        <p:txBody>
          <a:bodyPr wrap="none" rtlCol="0">
            <a:spAutoFit/>
          </a:bodyPr>
          <a:lstStyle/>
          <a:p>
            <a:r>
              <a:rPr kumimoji="1" lang="en-US" altLang="ja-JP" sz="1600" dirty="0" smtClean="0">
                <a:solidFill>
                  <a:srgbClr val="008000"/>
                </a:solidFill>
              </a:rPr>
              <a:t>1970〜1990</a:t>
            </a:r>
            <a:r>
              <a:rPr kumimoji="1" lang="ja-JP" altLang="en-US" sz="1600" dirty="0" smtClean="0">
                <a:solidFill>
                  <a:srgbClr val="008000"/>
                </a:solidFill>
              </a:rPr>
              <a:t>年代</a:t>
            </a:r>
            <a:endParaRPr kumimoji="1" lang="ja-JP" altLang="en-US" sz="1600" dirty="0">
              <a:solidFill>
                <a:srgbClr val="008000"/>
              </a:solidFill>
            </a:endParaRPr>
          </a:p>
        </p:txBody>
      </p:sp>
      <p:sp>
        <p:nvSpPr>
          <p:cNvPr id="200" name="テキスト ボックス 199"/>
          <p:cNvSpPr txBox="1"/>
          <p:nvPr/>
        </p:nvSpPr>
        <p:spPr>
          <a:xfrm>
            <a:off x="3711799" y="5988727"/>
            <a:ext cx="1626567" cy="338554"/>
          </a:xfrm>
          <a:prstGeom prst="rect">
            <a:avLst/>
          </a:prstGeom>
          <a:noFill/>
        </p:spPr>
        <p:txBody>
          <a:bodyPr wrap="none" rtlCol="0">
            <a:spAutoFit/>
          </a:bodyPr>
          <a:lstStyle/>
          <a:p>
            <a:pPr algn="r"/>
            <a:r>
              <a:rPr lang="en-US" altLang="ja-JP" sz="1600" dirty="0" smtClean="0">
                <a:solidFill>
                  <a:srgbClr val="3366FF"/>
                </a:solidFill>
              </a:rPr>
              <a:t>1990</a:t>
            </a:r>
            <a:r>
              <a:rPr kumimoji="1" lang="ja-JP" altLang="en-US" sz="1600" dirty="0" smtClean="0">
                <a:solidFill>
                  <a:srgbClr val="3366FF"/>
                </a:solidFill>
              </a:rPr>
              <a:t>年代後半</a:t>
            </a:r>
            <a:r>
              <a:rPr kumimoji="1" lang="en-US" altLang="ja-JP" sz="1600" dirty="0" smtClean="0">
                <a:solidFill>
                  <a:srgbClr val="3366FF"/>
                </a:solidFill>
              </a:rPr>
              <a:t>〜</a:t>
            </a:r>
            <a:endParaRPr kumimoji="1" lang="ja-JP" altLang="en-US" sz="1600" dirty="0">
              <a:solidFill>
                <a:srgbClr val="3366FF"/>
              </a:solidFill>
            </a:endParaRPr>
          </a:p>
        </p:txBody>
      </p:sp>
      <p:grpSp>
        <p:nvGrpSpPr>
          <p:cNvPr id="193" name="図形グループ 192"/>
          <p:cNvGrpSpPr/>
          <p:nvPr/>
        </p:nvGrpSpPr>
        <p:grpSpPr>
          <a:xfrm>
            <a:off x="7613535" y="5556993"/>
            <a:ext cx="161020" cy="300733"/>
            <a:chOff x="5118100" y="4941610"/>
            <a:chExt cx="190500" cy="405090"/>
          </a:xfrm>
        </p:grpSpPr>
        <p:sp>
          <p:nvSpPr>
            <p:cNvPr id="201" name="正方形/長方形 200"/>
            <p:cNvSpPr/>
            <p:nvPr/>
          </p:nvSpPr>
          <p:spPr>
            <a:xfrm>
              <a:off x="5156200" y="4941610"/>
              <a:ext cx="107950" cy="84418"/>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正方形/長方形 201"/>
            <p:cNvSpPr/>
            <p:nvPr/>
          </p:nvSpPr>
          <p:spPr>
            <a:xfrm>
              <a:off x="5156200" y="5184777"/>
              <a:ext cx="107950" cy="161923"/>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3" name="角丸四角形 202"/>
            <p:cNvSpPr/>
            <p:nvPr/>
          </p:nvSpPr>
          <p:spPr>
            <a:xfrm>
              <a:off x="5118100" y="5026028"/>
              <a:ext cx="190500" cy="15875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04" name="図形グループ 203"/>
          <p:cNvGrpSpPr/>
          <p:nvPr/>
        </p:nvGrpSpPr>
        <p:grpSpPr>
          <a:xfrm>
            <a:off x="7823136" y="5743198"/>
            <a:ext cx="237202" cy="141450"/>
            <a:chOff x="4715098" y="3962400"/>
            <a:chExt cx="441102" cy="177800"/>
          </a:xfrm>
        </p:grpSpPr>
        <p:sp>
          <p:nvSpPr>
            <p:cNvPr id="205" name="角丸四角形 204"/>
            <p:cNvSpPr/>
            <p:nvPr/>
          </p:nvSpPr>
          <p:spPr>
            <a:xfrm>
              <a:off x="4715098" y="3962400"/>
              <a:ext cx="441102" cy="58091"/>
            </a:xfrm>
            <a:prstGeom prst="round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6" name="角丸四角形 205"/>
            <p:cNvSpPr/>
            <p:nvPr/>
          </p:nvSpPr>
          <p:spPr>
            <a:xfrm>
              <a:off x="4735624"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7" name="角丸四角形 206"/>
            <p:cNvSpPr/>
            <p:nvPr/>
          </p:nvSpPr>
          <p:spPr>
            <a:xfrm>
              <a:off x="4950049" y="4019550"/>
              <a:ext cx="168051" cy="120650"/>
            </a:xfrm>
            <a:prstGeom prst="roundRect">
              <a:avLst/>
            </a:prstGeom>
            <a:solidFill>
              <a:schemeClr val="bg1"/>
            </a:solidFill>
            <a:ln>
              <a:solidFill>
                <a:srgbClr val="0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09" name="図形グループ 208"/>
          <p:cNvGrpSpPr/>
          <p:nvPr/>
        </p:nvGrpSpPr>
        <p:grpSpPr>
          <a:xfrm>
            <a:off x="8064504" y="4581477"/>
            <a:ext cx="499492" cy="545661"/>
            <a:chOff x="6373788" y="4940591"/>
            <a:chExt cx="499492" cy="545661"/>
          </a:xfrm>
        </p:grpSpPr>
        <p:sp>
          <p:nvSpPr>
            <p:cNvPr id="210" name="角丸四角形 209"/>
            <p:cNvSpPr/>
            <p:nvPr/>
          </p:nvSpPr>
          <p:spPr>
            <a:xfrm>
              <a:off x="6373788" y="4940591"/>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1" name="円/楕円 210"/>
            <p:cNvSpPr/>
            <p:nvPr/>
          </p:nvSpPr>
          <p:spPr>
            <a:xfrm>
              <a:off x="6461324" y="5001223"/>
              <a:ext cx="328940" cy="334540"/>
            </a:xfrm>
            <a:prstGeom prst="ellipse">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2" name="角丸四角形 211"/>
            <p:cNvSpPr/>
            <p:nvPr/>
          </p:nvSpPr>
          <p:spPr>
            <a:xfrm>
              <a:off x="6517804" y="5068906"/>
              <a:ext cx="45719" cy="197839"/>
            </a:xfrm>
            <a:prstGeom prst="roundRect">
              <a:avLst>
                <a:gd name="adj" fmla="val 10310"/>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5" name="図形グループ 24"/>
          <p:cNvGrpSpPr/>
          <p:nvPr/>
        </p:nvGrpSpPr>
        <p:grpSpPr>
          <a:xfrm>
            <a:off x="4431086" y="5154461"/>
            <a:ext cx="685495" cy="470487"/>
            <a:chOff x="3210958" y="4693732"/>
            <a:chExt cx="685495" cy="470487"/>
          </a:xfrm>
        </p:grpSpPr>
        <p:sp>
          <p:nvSpPr>
            <p:cNvPr id="24" name="円/楕円 23"/>
            <p:cNvSpPr/>
            <p:nvPr/>
          </p:nvSpPr>
          <p:spPr>
            <a:xfrm>
              <a:off x="3708398" y="4901764"/>
              <a:ext cx="134813" cy="147367"/>
            </a:xfrm>
            <a:prstGeom prst="ellipse">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08" name="図 207" descr="imgres.jpg"/>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210958" y="4693732"/>
              <a:ext cx="685495" cy="470487"/>
            </a:xfrm>
            <a:prstGeom prst="rect">
              <a:avLst/>
            </a:prstGeom>
          </p:spPr>
        </p:pic>
      </p:grpSp>
    </p:spTree>
    <p:extLst>
      <p:ext uri="{BB962C8B-B14F-4D97-AF65-F5344CB8AC3E}">
        <p14:creationId xmlns:p14="http://schemas.microsoft.com/office/powerpoint/2010/main" val="2129144485"/>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457200" y="5025580"/>
            <a:ext cx="1682750" cy="373174"/>
          </a:xfrm>
          <a:prstGeom prst="round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人をつなげる</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169</a:t>
            </a:fld>
            <a:endParaRPr kumimoji="1" lang="ja-JP" altLang="en-US"/>
          </a:p>
        </p:txBody>
      </p:sp>
      <p:sp>
        <p:nvSpPr>
          <p:cNvPr id="5" name="直角三角形 4"/>
          <p:cNvSpPr/>
          <p:nvPr/>
        </p:nvSpPr>
        <p:spPr bwMode="auto">
          <a:xfrm flipH="1">
            <a:off x="2355848" y="1762340"/>
            <a:ext cx="4947374" cy="4686300"/>
          </a:xfrm>
          <a:prstGeom prst="rtTriangle">
            <a:avLst/>
          </a:prstGeom>
          <a:solidFill>
            <a:srgbClr val="0000FF">
              <a:alpha val="47000"/>
            </a:srgbClr>
          </a:solidFill>
          <a:ln>
            <a:no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HGP創英角ｺﾞｼｯｸUB" pitchFamily="50" charset="-128"/>
              <a:ea typeface="HGP創英角ｺﾞｼｯｸUB" pitchFamily="50" charset="-128"/>
            </a:endParaRPr>
          </a:p>
        </p:txBody>
      </p:sp>
      <p:sp>
        <p:nvSpPr>
          <p:cNvPr id="9" name="直角三角形 8"/>
          <p:cNvSpPr/>
          <p:nvPr/>
        </p:nvSpPr>
        <p:spPr bwMode="auto">
          <a:xfrm flipH="1">
            <a:off x="2355848" y="3095840"/>
            <a:ext cx="4947374" cy="3352800"/>
          </a:xfrm>
          <a:prstGeom prst="rtTriangle">
            <a:avLst/>
          </a:prstGeom>
          <a:solidFill>
            <a:srgbClr val="0000FF">
              <a:alpha val="47000"/>
            </a:srgbClr>
          </a:solidFill>
          <a:ln>
            <a:no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HGP創英角ｺﾞｼｯｸUB" pitchFamily="50" charset="-128"/>
              <a:ea typeface="HGP創英角ｺﾞｼｯｸUB" pitchFamily="50" charset="-128"/>
            </a:endParaRPr>
          </a:p>
        </p:txBody>
      </p:sp>
      <p:sp>
        <p:nvSpPr>
          <p:cNvPr id="10" name="テキスト ボックス 9"/>
          <p:cNvSpPr txBox="1"/>
          <p:nvPr/>
        </p:nvSpPr>
        <p:spPr>
          <a:xfrm>
            <a:off x="6402814" y="3653980"/>
            <a:ext cx="898002" cy="707886"/>
          </a:xfrm>
          <a:prstGeom prst="rect">
            <a:avLst/>
          </a:prstGeom>
          <a:noFill/>
          <a:ln>
            <a:noFill/>
          </a:ln>
          <a:effectLst/>
        </p:spPr>
        <p:style>
          <a:lnRef idx="2">
            <a:schemeClr val="accent2"/>
          </a:lnRef>
          <a:fillRef idx="1">
            <a:schemeClr val="lt1"/>
          </a:fillRef>
          <a:effectRef idx="0">
            <a:schemeClr val="accent2"/>
          </a:effectRef>
          <a:fontRef idx="minor">
            <a:schemeClr val="dk1"/>
          </a:fontRef>
        </p:style>
        <p:txBody>
          <a:bodyPr wrap="none" rtlCol="0">
            <a:spAutoFit/>
          </a:bodyPr>
          <a:lstStyle/>
          <a:p>
            <a:pPr algn="ctr"/>
            <a:r>
              <a:rPr kumimoji="1" lang="ja-JP" altLang="en-US" sz="1200" dirty="0" smtClean="0">
                <a:solidFill>
                  <a:schemeClr val="bg1"/>
                </a:solidFill>
                <a:latin typeface="HGP創英角ｺﾞｼｯｸUB" pitchFamily="50" charset="-128"/>
                <a:ea typeface="HGP創英角ｺﾞｼｯｸUB" pitchFamily="50" charset="-128"/>
              </a:rPr>
              <a:t>共有による</a:t>
            </a:r>
          </a:p>
          <a:p>
            <a:pPr algn="ctr"/>
            <a:r>
              <a:rPr kumimoji="1" lang="ja-JP" altLang="en-US" sz="2800" dirty="0" smtClean="0">
                <a:solidFill>
                  <a:schemeClr val="bg1"/>
                </a:solidFill>
                <a:latin typeface="HGP創英角ｺﾞｼｯｸUB" pitchFamily="50" charset="-128"/>
                <a:ea typeface="HGP創英角ｺﾞｼｯｸUB" pitchFamily="50" charset="-128"/>
              </a:rPr>
              <a:t>告知</a:t>
            </a:r>
            <a:endParaRPr kumimoji="1" lang="ja-JP" altLang="en-US" sz="2800" dirty="0">
              <a:solidFill>
                <a:schemeClr val="bg1"/>
              </a:solidFill>
              <a:latin typeface="HGP創英角ｺﾞｼｯｸUB" pitchFamily="50" charset="-128"/>
              <a:ea typeface="HGP創英角ｺﾞｼｯｸUB" pitchFamily="50" charset="-128"/>
            </a:endParaRPr>
          </a:p>
        </p:txBody>
      </p:sp>
      <p:sp>
        <p:nvSpPr>
          <p:cNvPr id="11" name="テキスト ボックス 10"/>
          <p:cNvSpPr txBox="1"/>
          <p:nvPr/>
        </p:nvSpPr>
        <p:spPr>
          <a:xfrm>
            <a:off x="6435677" y="4209339"/>
            <a:ext cx="867545" cy="400110"/>
          </a:xfrm>
          <a:prstGeom prst="rect">
            <a:avLst/>
          </a:prstGeom>
          <a:noFill/>
          <a:ln>
            <a:noFill/>
          </a:ln>
          <a:effectLst/>
        </p:spPr>
        <p:style>
          <a:lnRef idx="2">
            <a:schemeClr val="accent2"/>
          </a:lnRef>
          <a:fillRef idx="1">
            <a:schemeClr val="lt1"/>
          </a:fillRef>
          <a:effectRef idx="0">
            <a:schemeClr val="accent2"/>
          </a:effectRef>
          <a:fontRef idx="minor">
            <a:schemeClr val="dk1"/>
          </a:fontRef>
        </p:style>
        <p:txBody>
          <a:bodyPr wrap="none" rtlCol="0">
            <a:spAutoFit/>
          </a:bodyPr>
          <a:lstStyle/>
          <a:p>
            <a:r>
              <a:rPr kumimoji="1" lang="en-US" altLang="ja-JP" sz="2000" dirty="0" smtClean="0">
                <a:solidFill>
                  <a:schemeClr val="bg1"/>
                </a:solidFill>
              </a:rPr>
              <a:t>1 to N</a:t>
            </a:r>
            <a:endParaRPr kumimoji="1" lang="ja-JP" altLang="en-US" sz="2000" dirty="0">
              <a:solidFill>
                <a:schemeClr val="bg1"/>
              </a:solidFill>
            </a:endParaRPr>
          </a:p>
        </p:txBody>
      </p:sp>
      <p:sp>
        <p:nvSpPr>
          <p:cNvPr id="12" name="ホームベース 11"/>
          <p:cNvSpPr/>
          <p:nvPr/>
        </p:nvSpPr>
        <p:spPr bwMode="auto">
          <a:xfrm flipH="1">
            <a:off x="7379422" y="1762340"/>
            <a:ext cx="1371600" cy="503464"/>
          </a:xfrm>
          <a:prstGeom prst="homePlate">
            <a:avLst>
              <a:gd name="adj" fmla="val 29221"/>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メッセンジャー</a:t>
            </a:r>
          </a:p>
        </p:txBody>
      </p:sp>
      <p:sp>
        <p:nvSpPr>
          <p:cNvPr id="13" name="ホームベース 12"/>
          <p:cNvSpPr/>
          <p:nvPr/>
        </p:nvSpPr>
        <p:spPr bwMode="auto">
          <a:xfrm flipH="1">
            <a:off x="7379422" y="2535473"/>
            <a:ext cx="1371600" cy="503464"/>
          </a:xfrm>
          <a:prstGeom prst="homePlate">
            <a:avLst>
              <a:gd name="adj" fmla="val 29221"/>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電子メール</a:t>
            </a:r>
          </a:p>
        </p:txBody>
      </p:sp>
      <p:sp>
        <p:nvSpPr>
          <p:cNvPr id="14" name="ホームベース 13"/>
          <p:cNvSpPr/>
          <p:nvPr/>
        </p:nvSpPr>
        <p:spPr bwMode="auto">
          <a:xfrm flipH="1">
            <a:off x="7379422" y="3161649"/>
            <a:ext cx="1371600" cy="503464"/>
          </a:xfrm>
          <a:prstGeom prst="homePlate">
            <a:avLst>
              <a:gd name="adj" fmla="val 29221"/>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掲示板</a:t>
            </a:r>
          </a:p>
        </p:txBody>
      </p:sp>
      <p:sp>
        <p:nvSpPr>
          <p:cNvPr id="15" name="ホームベース 14"/>
          <p:cNvSpPr/>
          <p:nvPr/>
        </p:nvSpPr>
        <p:spPr bwMode="auto">
          <a:xfrm flipH="1">
            <a:off x="7379422" y="4369716"/>
            <a:ext cx="1371600" cy="503464"/>
          </a:xfrm>
          <a:prstGeom prst="homePlate">
            <a:avLst>
              <a:gd name="adj" fmla="val 29221"/>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ブログ</a:t>
            </a:r>
          </a:p>
        </p:txBody>
      </p:sp>
      <p:sp>
        <p:nvSpPr>
          <p:cNvPr id="16" name="ホームベース 15"/>
          <p:cNvSpPr/>
          <p:nvPr/>
        </p:nvSpPr>
        <p:spPr bwMode="auto">
          <a:xfrm flipH="1">
            <a:off x="7379422" y="3753437"/>
            <a:ext cx="1371600" cy="503464"/>
          </a:xfrm>
          <a:prstGeom prst="homePlate">
            <a:avLst>
              <a:gd name="adj" fmla="val 29221"/>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ライブラリー</a:t>
            </a:r>
          </a:p>
        </p:txBody>
      </p:sp>
      <p:sp>
        <p:nvSpPr>
          <p:cNvPr id="17" name="ホームベース 16"/>
          <p:cNvSpPr/>
          <p:nvPr/>
        </p:nvSpPr>
        <p:spPr bwMode="auto">
          <a:xfrm flipH="1">
            <a:off x="7379422" y="5516674"/>
            <a:ext cx="1371600" cy="503464"/>
          </a:xfrm>
          <a:prstGeom prst="homePlate">
            <a:avLst>
              <a:gd name="adj" fmla="val 29221"/>
            </a:avLst>
          </a:prstGeom>
          <a:solidFill>
            <a:srgbClr val="000090"/>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ソーシャル</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メディア</a:t>
            </a:r>
          </a:p>
        </p:txBody>
      </p:sp>
      <p:sp>
        <p:nvSpPr>
          <p:cNvPr id="19" name="直角三角形 18"/>
          <p:cNvSpPr/>
          <p:nvPr/>
        </p:nvSpPr>
        <p:spPr bwMode="auto">
          <a:xfrm flipH="1">
            <a:off x="2355848" y="4584709"/>
            <a:ext cx="4947374" cy="1863931"/>
          </a:xfrm>
          <a:prstGeom prst="rtTriangle">
            <a:avLst/>
          </a:prstGeom>
          <a:solidFill>
            <a:srgbClr val="0000FF">
              <a:alpha val="47000"/>
            </a:srgbClr>
          </a:solidFill>
          <a:ln>
            <a:no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HGP創英角ｺﾞｼｯｸUB" pitchFamily="50" charset="-128"/>
              <a:ea typeface="HGP創英角ｺﾞｼｯｸUB" pitchFamily="50" charset="-128"/>
            </a:endParaRPr>
          </a:p>
        </p:txBody>
      </p:sp>
      <p:sp>
        <p:nvSpPr>
          <p:cNvPr id="20" name="テキスト ボックス 19"/>
          <p:cNvSpPr txBox="1"/>
          <p:nvPr/>
        </p:nvSpPr>
        <p:spPr>
          <a:xfrm>
            <a:off x="6400411" y="5232094"/>
            <a:ext cx="898002" cy="707886"/>
          </a:xfrm>
          <a:prstGeom prst="rect">
            <a:avLst/>
          </a:prstGeom>
          <a:noFill/>
          <a:ln>
            <a:noFill/>
          </a:ln>
          <a:effectLst/>
        </p:spPr>
        <p:style>
          <a:lnRef idx="2">
            <a:schemeClr val="accent2"/>
          </a:lnRef>
          <a:fillRef idx="1">
            <a:schemeClr val="lt1"/>
          </a:fillRef>
          <a:effectRef idx="0">
            <a:schemeClr val="accent2"/>
          </a:effectRef>
          <a:fontRef idx="minor">
            <a:schemeClr val="dk1"/>
          </a:fontRef>
        </p:style>
        <p:txBody>
          <a:bodyPr wrap="none" rtlCol="0">
            <a:spAutoFit/>
          </a:bodyPr>
          <a:lstStyle/>
          <a:p>
            <a:pPr algn="ctr"/>
            <a:r>
              <a:rPr kumimoji="1" lang="ja-JP" altLang="en-US" sz="1200" dirty="0" smtClean="0">
                <a:solidFill>
                  <a:schemeClr val="bg1"/>
                </a:solidFill>
                <a:latin typeface="HGP創英角ｺﾞｼｯｸUB" pitchFamily="50" charset="-128"/>
                <a:ea typeface="HGP創英角ｺﾞｼｯｸUB" pitchFamily="50" charset="-128"/>
              </a:rPr>
              <a:t>共感による</a:t>
            </a:r>
          </a:p>
          <a:p>
            <a:pPr algn="ctr"/>
            <a:r>
              <a:rPr lang="ja-JP" altLang="en-US" sz="2800" dirty="0">
                <a:solidFill>
                  <a:schemeClr val="bg1"/>
                </a:solidFill>
                <a:latin typeface="HGP創英角ｺﾞｼｯｸUB" pitchFamily="50" charset="-128"/>
                <a:ea typeface="HGP創英角ｺﾞｼｯｸUB" pitchFamily="50" charset="-128"/>
              </a:rPr>
              <a:t>拡散</a:t>
            </a:r>
            <a:endParaRPr kumimoji="1" lang="ja-JP" altLang="en-US" sz="2800" dirty="0">
              <a:solidFill>
                <a:schemeClr val="bg1"/>
              </a:solidFill>
              <a:latin typeface="HGP創英角ｺﾞｼｯｸUB" pitchFamily="50" charset="-128"/>
              <a:ea typeface="HGP創英角ｺﾞｼｯｸUB" pitchFamily="50" charset="-128"/>
            </a:endParaRPr>
          </a:p>
        </p:txBody>
      </p:sp>
      <p:sp>
        <p:nvSpPr>
          <p:cNvPr id="21" name="テキスト ボックス 20"/>
          <p:cNvSpPr txBox="1"/>
          <p:nvPr/>
        </p:nvSpPr>
        <p:spPr>
          <a:xfrm>
            <a:off x="6438511" y="5772806"/>
            <a:ext cx="910827" cy="400110"/>
          </a:xfrm>
          <a:prstGeom prst="rect">
            <a:avLst/>
          </a:prstGeom>
          <a:noFill/>
          <a:ln>
            <a:noFill/>
          </a:ln>
          <a:effectLst/>
        </p:spPr>
        <p:style>
          <a:lnRef idx="2">
            <a:schemeClr val="accent2"/>
          </a:lnRef>
          <a:fillRef idx="1">
            <a:schemeClr val="lt1"/>
          </a:fillRef>
          <a:effectRef idx="0">
            <a:schemeClr val="accent2"/>
          </a:effectRef>
          <a:fontRef idx="minor">
            <a:schemeClr val="dk1"/>
          </a:fontRef>
        </p:style>
        <p:txBody>
          <a:bodyPr wrap="none" rtlCol="0">
            <a:spAutoFit/>
          </a:bodyPr>
          <a:lstStyle/>
          <a:p>
            <a:r>
              <a:rPr kumimoji="1" lang="en-US" altLang="ja-JP" sz="2000" dirty="0" smtClean="0">
                <a:solidFill>
                  <a:schemeClr val="bg1"/>
                </a:solidFill>
              </a:rPr>
              <a:t>N to N</a:t>
            </a:r>
            <a:endParaRPr kumimoji="1" lang="ja-JP" altLang="en-US" sz="2000" dirty="0">
              <a:solidFill>
                <a:schemeClr val="bg1"/>
              </a:solidFill>
            </a:endParaRPr>
          </a:p>
        </p:txBody>
      </p:sp>
      <p:sp>
        <p:nvSpPr>
          <p:cNvPr id="22" name="角丸四角形 21"/>
          <p:cNvSpPr/>
          <p:nvPr/>
        </p:nvSpPr>
        <p:spPr bwMode="auto">
          <a:xfrm>
            <a:off x="2355848" y="975471"/>
            <a:ext cx="6395173" cy="6096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24" name="角丸四角形 23"/>
          <p:cNvSpPr/>
          <p:nvPr/>
        </p:nvSpPr>
        <p:spPr bwMode="auto">
          <a:xfrm>
            <a:off x="2355850" y="2853880"/>
            <a:ext cx="3548064" cy="685800"/>
          </a:xfrm>
          <a:prstGeom prst="roundRect">
            <a:avLst>
              <a:gd name="adj" fmla="val 0"/>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ルーチンワーク</a:t>
            </a:r>
            <a:endParaRPr kumimoji="0" lang="en-US" altLang="ja-JP" sz="2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a:p>
            <a:pPr marL="0" marR="0" indent="0" algn="ctr" defTabSz="914400" rtl="0" eaLnBrk="1" fontAlgn="base" latinLnBrk="0" hangingPunct="1">
              <a:lnSpc>
                <a:spcPct val="100000"/>
              </a:lnSpc>
              <a:spcAft>
                <a:spcPct val="0"/>
              </a:spcAft>
              <a:buClrTx/>
              <a:buSzTx/>
              <a:buFontTx/>
              <a:buNone/>
              <a:tabLst/>
            </a:pPr>
            <a:r>
              <a:rPr kumimoji="0" lang="ja-JP" altLang="en-US" dirty="0" smtClean="0">
                <a:solidFill>
                  <a:schemeClr val="bg1"/>
                </a:solidFill>
                <a:latin typeface="HGP創英角ｺﾞｼｯｸUB" pitchFamily="50" charset="-128"/>
                <a:ea typeface="HGP創英角ｺﾞｼｯｸUB" pitchFamily="50" charset="-128"/>
              </a:rPr>
              <a:t>大量・繰り返しの自動化</a:t>
            </a:r>
            <a:endParaRPr kumimoji="0" lang="ja-JP" altLang="en-US"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25" name="角丸四角形 24"/>
          <p:cNvSpPr/>
          <p:nvPr/>
        </p:nvSpPr>
        <p:spPr bwMode="auto">
          <a:xfrm>
            <a:off x="2355850" y="3923649"/>
            <a:ext cx="3548064" cy="685800"/>
          </a:xfrm>
          <a:prstGeom prst="roundRect">
            <a:avLst>
              <a:gd name="adj" fmla="val 0"/>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ワークフロー</a:t>
            </a:r>
            <a:endParaRPr kumimoji="0" lang="en-US" altLang="ja-JP" sz="2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a:p>
            <a:pPr marL="0" marR="0" indent="0" algn="ctr" defTabSz="914400" rtl="0" eaLnBrk="1" fontAlgn="base" latinLnBrk="0" hangingPunct="1">
              <a:lnSpc>
                <a:spcPct val="100000"/>
              </a:lnSpc>
              <a:spcAft>
                <a:spcPct val="0"/>
              </a:spcAft>
              <a:buClrTx/>
              <a:buSzTx/>
              <a:buFontTx/>
              <a:buNone/>
              <a:tabLst/>
            </a:pPr>
            <a:r>
              <a:rPr kumimoji="0" lang="ja-JP" altLang="en-US"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業務の流れを電子化</a:t>
            </a:r>
          </a:p>
        </p:txBody>
      </p:sp>
      <p:sp>
        <p:nvSpPr>
          <p:cNvPr id="26" name="角丸四角形 25"/>
          <p:cNvSpPr/>
          <p:nvPr/>
        </p:nvSpPr>
        <p:spPr bwMode="auto">
          <a:xfrm>
            <a:off x="2355850" y="5025580"/>
            <a:ext cx="3548064" cy="685800"/>
          </a:xfrm>
          <a:prstGeom prst="roundRect">
            <a:avLst>
              <a:gd name="adj" fmla="val 0"/>
            </a:avLst>
          </a:prstGeom>
          <a:solidFill>
            <a:schemeClr val="accent3">
              <a:lumMod val="50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コラボレーション</a:t>
            </a:r>
            <a:endParaRPr kumimoji="0" lang="en-US" altLang="ja-JP" sz="2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a:p>
            <a:pPr marL="0" marR="0" indent="0" algn="ctr" defTabSz="914400" rtl="0" eaLnBrk="1" fontAlgn="base" latinLnBrk="0" hangingPunct="1">
              <a:lnSpc>
                <a:spcPct val="100000"/>
              </a:lnSpc>
              <a:spcAft>
                <a:spcPct val="0"/>
              </a:spcAft>
              <a:buClrTx/>
              <a:buSzTx/>
              <a:buFontTx/>
              <a:buNone/>
              <a:tabLst/>
            </a:pPr>
            <a:r>
              <a:rPr kumimoji="0" lang="ja-JP" altLang="en-US" dirty="0" smtClean="0">
                <a:solidFill>
                  <a:schemeClr val="bg1"/>
                </a:solidFill>
                <a:latin typeface="HGP創英角ｺﾞｼｯｸUB" pitchFamily="50" charset="-128"/>
                <a:ea typeface="HGP創英角ｺﾞｼｯｸUB" pitchFamily="50" charset="-128"/>
              </a:rPr>
              <a:t>協働作業</a:t>
            </a:r>
            <a:endParaRPr kumimoji="0" lang="ja-JP" altLang="en-US"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p:txBody>
      </p:sp>
      <p:sp>
        <p:nvSpPr>
          <p:cNvPr id="27" name="角丸四角形 26"/>
          <p:cNvSpPr/>
          <p:nvPr/>
        </p:nvSpPr>
        <p:spPr bwMode="auto">
          <a:xfrm>
            <a:off x="2355850" y="1787080"/>
            <a:ext cx="3548064" cy="685800"/>
          </a:xfrm>
          <a:prstGeom prst="roundRect">
            <a:avLst>
              <a:gd name="adj" fmla="val 0"/>
            </a:avLst>
          </a:prstGeom>
          <a:solidFill>
            <a:srgbClr val="33ACBD"/>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r>
              <a:rPr kumimoji="0" lang="ja-JP" altLang="en-US" sz="2400" dirty="0" smtClean="0">
                <a:solidFill>
                  <a:schemeClr val="bg1"/>
                </a:solidFill>
                <a:latin typeface="HGP創英角ｺﾞｼｯｸUB" pitchFamily="50" charset="-128"/>
                <a:ea typeface="HGP創英角ｺﾞｼｯｸUB" pitchFamily="50" charset="-128"/>
              </a:rPr>
              <a:t>カリ</a:t>
            </a:r>
            <a:r>
              <a:rPr kumimoji="0" lang="ja-JP" altLang="en-US" sz="2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キュレーション</a:t>
            </a:r>
            <a:endParaRPr kumimoji="0" lang="en-US" altLang="ja-JP" sz="24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endParaRPr>
          </a:p>
          <a:p>
            <a:pPr marL="0" marR="0" indent="0" algn="ctr" defTabSz="914400" rtl="0" eaLnBrk="1" fontAlgn="base" latinLnBrk="0" hangingPunct="1">
              <a:lnSpc>
                <a:spcPct val="100000"/>
              </a:lnSpc>
              <a:spcAft>
                <a:spcPct val="0"/>
              </a:spcAft>
              <a:buClrTx/>
              <a:buSzTx/>
              <a:buFontTx/>
              <a:buNone/>
              <a:tabLst/>
            </a:pPr>
            <a:r>
              <a:rPr kumimoji="0" lang="ja-JP" altLang="en-US"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大規模計算</a:t>
            </a:r>
          </a:p>
        </p:txBody>
      </p:sp>
      <p:sp>
        <p:nvSpPr>
          <p:cNvPr id="28" name="下矢印 27"/>
          <p:cNvSpPr/>
          <p:nvPr/>
        </p:nvSpPr>
        <p:spPr bwMode="auto">
          <a:xfrm>
            <a:off x="3860368" y="2434780"/>
            <a:ext cx="533400" cy="503464"/>
          </a:xfrm>
          <a:prstGeom prst="downArrow">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29" name="下矢印 28"/>
          <p:cNvSpPr/>
          <p:nvPr/>
        </p:nvSpPr>
        <p:spPr bwMode="auto">
          <a:xfrm>
            <a:off x="3860368" y="3504459"/>
            <a:ext cx="533400" cy="503464"/>
          </a:xfrm>
          <a:prstGeom prst="downArrow">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30" name="下矢印 29"/>
          <p:cNvSpPr/>
          <p:nvPr/>
        </p:nvSpPr>
        <p:spPr bwMode="auto">
          <a:xfrm>
            <a:off x="3860368" y="4584709"/>
            <a:ext cx="533400" cy="503464"/>
          </a:xfrm>
          <a:prstGeom prst="downArrow">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31" name="角丸四角形 30"/>
          <p:cNvSpPr/>
          <p:nvPr/>
        </p:nvSpPr>
        <p:spPr bwMode="auto">
          <a:xfrm>
            <a:off x="2355849" y="1193680"/>
            <a:ext cx="3548064" cy="381000"/>
          </a:xfrm>
          <a:prstGeom prst="roundRect">
            <a:avLst>
              <a:gd name="adj" fmla="val 0"/>
            </a:avLst>
          </a:prstGeom>
          <a:solidFill>
            <a:schemeClr val="accent3">
              <a:lumMod val="40000"/>
              <a:lumOff val="60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008000"/>
                </a:solidFill>
                <a:effectLst/>
                <a:latin typeface="HGP創英角ｺﾞｼｯｸUB" pitchFamily="50" charset="-128"/>
                <a:ea typeface="HGP創英角ｺﾞｼｯｸUB" pitchFamily="50" charset="-128"/>
              </a:rPr>
              <a:t>オペレーション</a:t>
            </a:r>
          </a:p>
        </p:txBody>
      </p:sp>
      <p:sp>
        <p:nvSpPr>
          <p:cNvPr id="32" name="正方形/長方形 31"/>
          <p:cNvSpPr/>
          <p:nvPr/>
        </p:nvSpPr>
        <p:spPr>
          <a:xfrm>
            <a:off x="6249889" y="1080216"/>
            <a:ext cx="2106666" cy="400110"/>
          </a:xfrm>
          <a:prstGeom prst="rect">
            <a:avLst/>
          </a:prstGeom>
        </p:spPr>
        <p:txBody>
          <a:bodyPr wrap="none">
            <a:spAutoFit/>
          </a:bodyPr>
          <a:lstStyle/>
          <a:p>
            <a:pPr lvl="0" algn="r">
              <a:spcBef>
                <a:spcPct val="20000"/>
              </a:spcBef>
            </a:pPr>
            <a:r>
              <a:rPr kumimoji="0" lang="ja-JP" altLang="en-US" sz="2000" dirty="0">
                <a:solidFill>
                  <a:srgbClr val="FFFFFF"/>
                </a:solidFill>
                <a:latin typeface="HGP創英角ｺﾞｼｯｸUB" pitchFamily="50" charset="-128"/>
                <a:ea typeface="HGP創英角ｺﾞｼｯｸUB" pitchFamily="50" charset="-128"/>
              </a:rPr>
              <a:t>コミュニケーション </a:t>
            </a:r>
          </a:p>
        </p:txBody>
      </p:sp>
      <p:grpSp>
        <p:nvGrpSpPr>
          <p:cNvPr id="33" name="図形グループ 32"/>
          <p:cNvGrpSpPr/>
          <p:nvPr/>
        </p:nvGrpSpPr>
        <p:grpSpPr>
          <a:xfrm>
            <a:off x="571499" y="5291090"/>
            <a:ext cx="228599" cy="443927"/>
            <a:chOff x="1946324" y="4125162"/>
            <a:chExt cx="969964" cy="2007872"/>
          </a:xfrm>
        </p:grpSpPr>
        <p:sp>
          <p:nvSpPr>
            <p:cNvPr id="34" name="円/楕円 3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フローチャート: 論理積ゲート 3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6" name="図形グループ 35"/>
          <p:cNvGrpSpPr/>
          <p:nvPr/>
        </p:nvGrpSpPr>
        <p:grpSpPr>
          <a:xfrm>
            <a:off x="984250" y="5291090"/>
            <a:ext cx="228599" cy="443927"/>
            <a:chOff x="1946324" y="4125162"/>
            <a:chExt cx="969964" cy="2007872"/>
          </a:xfrm>
        </p:grpSpPr>
        <p:sp>
          <p:nvSpPr>
            <p:cNvPr id="37" name="円/楕円 3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フローチャート: 論理積ゲート 3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9" name="図形グループ 38"/>
          <p:cNvGrpSpPr/>
          <p:nvPr/>
        </p:nvGrpSpPr>
        <p:grpSpPr>
          <a:xfrm>
            <a:off x="1384300" y="5291090"/>
            <a:ext cx="228599" cy="443927"/>
            <a:chOff x="1946324" y="4125162"/>
            <a:chExt cx="969964" cy="2007872"/>
          </a:xfrm>
        </p:grpSpPr>
        <p:sp>
          <p:nvSpPr>
            <p:cNvPr id="40" name="円/楕円 3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フローチャート: 論理積ゲート 4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2" name="図形グループ 41"/>
          <p:cNvGrpSpPr/>
          <p:nvPr/>
        </p:nvGrpSpPr>
        <p:grpSpPr>
          <a:xfrm>
            <a:off x="1784350" y="5291090"/>
            <a:ext cx="228599" cy="443927"/>
            <a:chOff x="1946324" y="4125162"/>
            <a:chExt cx="969964" cy="2007872"/>
          </a:xfrm>
        </p:grpSpPr>
        <p:sp>
          <p:nvSpPr>
            <p:cNvPr id="43" name="円/楕円 4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フローチャート: 論理積ゲート 4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5" name="図形グループ 44"/>
          <p:cNvGrpSpPr/>
          <p:nvPr/>
        </p:nvGrpSpPr>
        <p:grpSpPr>
          <a:xfrm>
            <a:off x="800098" y="5353706"/>
            <a:ext cx="228599" cy="443927"/>
            <a:chOff x="1946324" y="4125162"/>
            <a:chExt cx="969964" cy="2007872"/>
          </a:xfrm>
        </p:grpSpPr>
        <p:sp>
          <p:nvSpPr>
            <p:cNvPr id="46" name="円/楕円 4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フローチャート: 論理積ゲート 4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 name="図形グループ 47"/>
          <p:cNvGrpSpPr/>
          <p:nvPr/>
        </p:nvGrpSpPr>
        <p:grpSpPr>
          <a:xfrm>
            <a:off x="1212849" y="5353706"/>
            <a:ext cx="228599" cy="443927"/>
            <a:chOff x="1946324" y="4125162"/>
            <a:chExt cx="969964" cy="2007872"/>
          </a:xfrm>
        </p:grpSpPr>
        <p:sp>
          <p:nvSpPr>
            <p:cNvPr id="49" name="円/楕円 4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フローチャート: 論理積ゲート 4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1" name="図形グループ 50"/>
          <p:cNvGrpSpPr/>
          <p:nvPr/>
        </p:nvGrpSpPr>
        <p:grpSpPr>
          <a:xfrm>
            <a:off x="1612899" y="5335314"/>
            <a:ext cx="228599" cy="443927"/>
            <a:chOff x="1946324" y="4125162"/>
            <a:chExt cx="969964" cy="2007872"/>
          </a:xfrm>
        </p:grpSpPr>
        <p:sp>
          <p:nvSpPr>
            <p:cNvPr id="52" name="円/楕円 5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フローチャート: 論理積ゲート 5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5" name="フローチャート: 複数書類 54"/>
          <p:cNvSpPr/>
          <p:nvPr/>
        </p:nvSpPr>
        <p:spPr>
          <a:xfrm>
            <a:off x="457200" y="3964041"/>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フローチャート: 複数書類 55"/>
          <p:cNvSpPr/>
          <p:nvPr/>
        </p:nvSpPr>
        <p:spPr>
          <a:xfrm>
            <a:off x="1104900" y="3964041"/>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フローチャート: 複数書類 56"/>
          <p:cNvSpPr/>
          <p:nvPr/>
        </p:nvSpPr>
        <p:spPr>
          <a:xfrm>
            <a:off x="1733549" y="3964041"/>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右矢印 57"/>
          <p:cNvSpPr/>
          <p:nvPr/>
        </p:nvSpPr>
        <p:spPr>
          <a:xfrm>
            <a:off x="1473202" y="4077962"/>
            <a:ext cx="298447" cy="277886"/>
          </a:xfrm>
          <a:prstGeom prst="rightArrow">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右矢印 58"/>
          <p:cNvSpPr/>
          <p:nvPr/>
        </p:nvSpPr>
        <p:spPr>
          <a:xfrm>
            <a:off x="835026" y="4078546"/>
            <a:ext cx="298447" cy="277886"/>
          </a:xfrm>
          <a:prstGeom prst="rightArrow">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60" name="図形グループ 59"/>
          <p:cNvGrpSpPr/>
          <p:nvPr/>
        </p:nvGrpSpPr>
        <p:grpSpPr>
          <a:xfrm>
            <a:off x="527049" y="4184126"/>
            <a:ext cx="228599" cy="443927"/>
            <a:chOff x="1946324" y="4125162"/>
            <a:chExt cx="969964" cy="2007872"/>
          </a:xfrm>
        </p:grpSpPr>
        <p:sp>
          <p:nvSpPr>
            <p:cNvPr id="61" name="円/楕円 6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フローチャート: 論理積ゲート 6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3" name="図形グループ 62"/>
          <p:cNvGrpSpPr/>
          <p:nvPr/>
        </p:nvGrpSpPr>
        <p:grpSpPr>
          <a:xfrm>
            <a:off x="1155701" y="4184126"/>
            <a:ext cx="228599" cy="443927"/>
            <a:chOff x="1946324" y="4125162"/>
            <a:chExt cx="969964" cy="2007872"/>
          </a:xfrm>
        </p:grpSpPr>
        <p:sp>
          <p:nvSpPr>
            <p:cNvPr id="64" name="円/楕円 6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フローチャート: 論理積ゲート 6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6" name="図形グループ 65"/>
          <p:cNvGrpSpPr/>
          <p:nvPr/>
        </p:nvGrpSpPr>
        <p:grpSpPr>
          <a:xfrm>
            <a:off x="1784350" y="4165734"/>
            <a:ext cx="228599" cy="443927"/>
            <a:chOff x="1946324" y="4125162"/>
            <a:chExt cx="969964" cy="2007872"/>
          </a:xfrm>
        </p:grpSpPr>
        <p:sp>
          <p:nvSpPr>
            <p:cNvPr id="67" name="円/楕円 6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フローチャート: 論理積ゲート 6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69" name="フローチャート: 複数書類 68"/>
          <p:cNvSpPr/>
          <p:nvPr/>
        </p:nvSpPr>
        <p:spPr>
          <a:xfrm>
            <a:off x="457200" y="2895785"/>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70" name="図形グループ 69"/>
          <p:cNvGrpSpPr/>
          <p:nvPr/>
        </p:nvGrpSpPr>
        <p:grpSpPr>
          <a:xfrm>
            <a:off x="508001" y="3097478"/>
            <a:ext cx="228599" cy="443927"/>
            <a:chOff x="1946324" y="4125162"/>
            <a:chExt cx="969964" cy="2007872"/>
          </a:xfrm>
        </p:grpSpPr>
        <p:sp>
          <p:nvSpPr>
            <p:cNvPr id="71" name="円/楕円 7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フローチャート: 論理積ゲート 7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73" name="環状矢印 72"/>
          <p:cNvSpPr/>
          <p:nvPr/>
        </p:nvSpPr>
        <p:spPr>
          <a:xfrm>
            <a:off x="704851" y="2845489"/>
            <a:ext cx="495298" cy="500701"/>
          </a:xfrm>
          <a:prstGeom prst="circularArrow">
            <a:avLst>
              <a:gd name="adj1" fmla="val 12500"/>
              <a:gd name="adj2" fmla="val 1097467"/>
              <a:gd name="adj3" fmla="val 20457681"/>
              <a:gd name="adj4" fmla="val 595119"/>
              <a:gd name="adj5" fmla="val 12500"/>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フローチャート: 複数書類 73"/>
          <p:cNvSpPr/>
          <p:nvPr/>
        </p:nvSpPr>
        <p:spPr>
          <a:xfrm>
            <a:off x="1346201" y="2895785"/>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75" name="図形グループ 74"/>
          <p:cNvGrpSpPr/>
          <p:nvPr/>
        </p:nvGrpSpPr>
        <p:grpSpPr>
          <a:xfrm>
            <a:off x="1397002" y="3097478"/>
            <a:ext cx="228599" cy="443927"/>
            <a:chOff x="1946324" y="4125162"/>
            <a:chExt cx="969964" cy="2007872"/>
          </a:xfrm>
        </p:grpSpPr>
        <p:sp>
          <p:nvSpPr>
            <p:cNvPr id="76" name="円/楕円 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フローチャート: 論理積ゲート 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78" name="環状矢印 77"/>
          <p:cNvSpPr/>
          <p:nvPr/>
        </p:nvSpPr>
        <p:spPr>
          <a:xfrm>
            <a:off x="1593852" y="2845489"/>
            <a:ext cx="495298" cy="500701"/>
          </a:xfrm>
          <a:prstGeom prst="circularArrow">
            <a:avLst>
              <a:gd name="adj1" fmla="val 12500"/>
              <a:gd name="adj2" fmla="val 1097467"/>
              <a:gd name="adj3" fmla="val 20457681"/>
              <a:gd name="adj4" fmla="val 595119"/>
              <a:gd name="adj5" fmla="val 12500"/>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フローチャート: 複数書類 78"/>
          <p:cNvSpPr/>
          <p:nvPr/>
        </p:nvSpPr>
        <p:spPr>
          <a:xfrm>
            <a:off x="1098549" y="1827260"/>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0" name="図形グループ 79"/>
          <p:cNvGrpSpPr/>
          <p:nvPr/>
        </p:nvGrpSpPr>
        <p:grpSpPr>
          <a:xfrm>
            <a:off x="1149350" y="2028953"/>
            <a:ext cx="228599" cy="443927"/>
            <a:chOff x="1946324" y="4125162"/>
            <a:chExt cx="969964" cy="2007872"/>
          </a:xfrm>
        </p:grpSpPr>
        <p:sp>
          <p:nvSpPr>
            <p:cNvPr id="81" name="円/楕円 8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フローチャート: 論理積ゲート 8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83" name="フローチャート: 複数書類 82"/>
          <p:cNvSpPr/>
          <p:nvPr/>
        </p:nvSpPr>
        <p:spPr>
          <a:xfrm>
            <a:off x="457200" y="1827260"/>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4" name="図形グループ 83"/>
          <p:cNvGrpSpPr/>
          <p:nvPr/>
        </p:nvGrpSpPr>
        <p:grpSpPr>
          <a:xfrm>
            <a:off x="508001" y="2028953"/>
            <a:ext cx="228599" cy="443927"/>
            <a:chOff x="1946324" y="4125162"/>
            <a:chExt cx="969964" cy="2007872"/>
          </a:xfrm>
        </p:grpSpPr>
        <p:sp>
          <p:nvSpPr>
            <p:cNvPr id="85" name="円/楕円 8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フローチャート: 論理積ゲート 8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87" name="フローチャート: 複数書類 86"/>
          <p:cNvSpPr/>
          <p:nvPr/>
        </p:nvSpPr>
        <p:spPr>
          <a:xfrm>
            <a:off x="1733548" y="1834700"/>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8" name="図形グループ 87"/>
          <p:cNvGrpSpPr/>
          <p:nvPr/>
        </p:nvGrpSpPr>
        <p:grpSpPr>
          <a:xfrm>
            <a:off x="1784349" y="2036393"/>
            <a:ext cx="228599" cy="443927"/>
            <a:chOff x="1946324" y="4125162"/>
            <a:chExt cx="969964" cy="2007872"/>
          </a:xfrm>
        </p:grpSpPr>
        <p:sp>
          <p:nvSpPr>
            <p:cNvPr id="89" name="円/楕円 8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フローチャート: 論理積ゲート 8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91" name="テキスト ボックス 90"/>
          <p:cNvSpPr txBox="1"/>
          <p:nvPr/>
        </p:nvSpPr>
        <p:spPr>
          <a:xfrm>
            <a:off x="5166464" y="5988250"/>
            <a:ext cx="1083425" cy="369332"/>
          </a:xfrm>
          <a:prstGeom prst="rect">
            <a:avLst/>
          </a:prstGeom>
          <a:noFill/>
        </p:spPr>
        <p:txBody>
          <a:bodyPr wrap="none" rtlCol="0">
            <a:spAutoFit/>
          </a:bodyPr>
          <a:lstStyle/>
          <a:p>
            <a:r>
              <a:rPr kumimoji="1" lang="en-US" altLang="ja-JP" dirty="0" smtClean="0">
                <a:solidFill>
                  <a:schemeClr val="bg1"/>
                </a:solidFill>
              </a:rPr>
              <a:t>Facebook</a:t>
            </a:r>
            <a:endParaRPr kumimoji="1" lang="ja-JP" altLang="en-US" dirty="0">
              <a:solidFill>
                <a:schemeClr val="bg1"/>
              </a:solidFill>
            </a:endParaRPr>
          </a:p>
        </p:txBody>
      </p:sp>
      <p:sp>
        <p:nvSpPr>
          <p:cNvPr id="92" name="テキスト ボックス 91"/>
          <p:cNvSpPr txBox="1"/>
          <p:nvPr/>
        </p:nvSpPr>
        <p:spPr>
          <a:xfrm>
            <a:off x="5393014" y="5726810"/>
            <a:ext cx="856875" cy="369332"/>
          </a:xfrm>
          <a:prstGeom prst="rect">
            <a:avLst/>
          </a:prstGeom>
          <a:noFill/>
        </p:spPr>
        <p:txBody>
          <a:bodyPr wrap="none" rtlCol="0">
            <a:spAutoFit/>
          </a:bodyPr>
          <a:lstStyle/>
          <a:p>
            <a:r>
              <a:rPr kumimoji="1" lang="en-US" altLang="ja-JP" dirty="0" smtClean="0">
                <a:solidFill>
                  <a:schemeClr val="bg1"/>
                </a:solidFill>
              </a:rPr>
              <a:t>Twitter</a:t>
            </a:r>
            <a:endParaRPr kumimoji="1" lang="ja-JP" altLang="en-US" dirty="0">
              <a:solidFill>
                <a:schemeClr val="bg1"/>
              </a:solidFill>
            </a:endParaRPr>
          </a:p>
        </p:txBody>
      </p:sp>
      <p:sp>
        <p:nvSpPr>
          <p:cNvPr id="93" name="テキスト ボックス 92"/>
          <p:cNvSpPr txBox="1"/>
          <p:nvPr/>
        </p:nvSpPr>
        <p:spPr>
          <a:xfrm>
            <a:off x="5230698" y="3604541"/>
            <a:ext cx="1172116" cy="276999"/>
          </a:xfrm>
          <a:prstGeom prst="rect">
            <a:avLst/>
          </a:prstGeom>
          <a:noFill/>
        </p:spPr>
        <p:txBody>
          <a:bodyPr wrap="none" rtlCol="0">
            <a:spAutoFit/>
          </a:bodyPr>
          <a:lstStyle/>
          <a:p>
            <a:r>
              <a:rPr kumimoji="1" lang="ja-JP" altLang="en-US" sz="1200" dirty="0" smtClean="0">
                <a:solidFill>
                  <a:schemeClr val="bg1"/>
                </a:solidFill>
              </a:rPr>
              <a:t>グループウェア</a:t>
            </a:r>
            <a:endParaRPr kumimoji="1" lang="ja-JP" altLang="en-US" sz="1200" dirty="0">
              <a:solidFill>
                <a:schemeClr val="bg1"/>
              </a:solidFill>
            </a:endParaRPr>
          </a:p>
        </p:txBody>
      </p:sp>
      <p:sp>
        <p:nvSpPr>
          <p:cNvPr id="94" name="フローチャート: 複数書類 93"/>
          <p:cNvSpPr/>
          <p:nvPr/>
        </p:nvSpPr>
        <p:spPr>
          <a:xfrm>
            <a:off x="609600" y="4929170"/>
            <a:ext cx="301627" cy="31800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5" name="フローチャート: 磁気ディスク 94"/>
          <p:cNvSpPr/>
          <p:nvPr/>
        </p:nvSpPr>
        <p:spPr>
          <a:xfrm>
            <a:off x="1162052" y="4945105"/>
            <a:ext cx="311150" cy="302070"/>
          </a:xfrm>
          <a:prstGeom prst="flowChartMagneticDisk">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cs typeface="ＭＳ Ｐゴシック"/>
            </a:endParaRPr>
          </a:p>
        </p:txBody>
      </p:sp>
      <p:sp>
        <p:nvSpPr>
          <p:cNvPr id="96" name="フローチャート: 代替処理 95"/>
          <p:cNvSpPr/>
          <p:nvPr/>
        </p:nvSpPr>
        <p:spPr>
          <a:xfrm>
            <a:off x="1733548" y="4945104"/>
            <a:ext cx="279401" cy="286989"/>
          </a:xfrm>
          <a:prstGeom prst="flowChartAlternateProcess">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cs typeface="ＭＳ Ｐゴシック"/>
            </a:endParaRPr>
          </a:p>
        </p:txBody>
      </p:sp>
      <p:sp>
        <p:nvSpPr>
          <p:cNvPr id="6" name="テキスト ボックス 5"/>
          <p:cNvSpPr txBox="1"/>
          <p:nvPr/>
        </p:nvSpPr>
        <p:spPr>
          <a:xfrm>
            <a:off x="6435677" y="2401255"/>
            <a:ext cx="902811" cy="707886"/>
          </a:xfrm>
          <a:prstGeom prst="rect">
            <a:avLst/>
          </a:prstGeom>
          <a:noFill/>
          <a:ln>
            <a:noFill/>
          </a:ln>
          <a:effectLst/>
        </p:spPr>
        <p:style>
          <a:lnRef idx="2">
            <a:schemeClr val="accent2"/>
          </a:lnRef>
          <a:fillRef idx="1">
            <a:schemeClr val="lt1"/>
          </a:fillRef>
          <a:effectRef idx="0">
            <a:schemeClr val="accent2"/>
          </a:effectRef>
          <a:fontRef idx="minor">
            <a:schemeClr val="dk1"/>
          </a:fontRef>
        </p:style>
        <p:txBody>
          <a:bodyPr wrap="none" rtlCol="0">
            <a:spAutoFit/>
          </a:bodyPr>
          <a:lstStyle/>
          <a:p>
            <a:pPr algn="ctr"/>
            <a:r>
              <a:rPr kumimoji="1" lang="ja-JP" altLang="en-US" sz="1200" dirty="0" smtClean="0">
                <a:solidFill>
                  <a:schemeClr val="bg1"/>
                </a:solidFill>
                <a:latin typeface="HGP創英角ｺﾞｼｯｸUB" pitchFamily="50" charset="-128"/>
                <a:ea typeface="HGP創英角ｺﾞｼｯｸUB" pitchFamily="50" charset="-128"/>
              </a:rPr>
              <a:t>送付による</a:t>
            </a:r>
          </a:p>
          <a:p>
            <a:pPr algn="ctr"/>
            <a:r>
              <a:rPr lang="ja-JP" altLang="en-US" sz="2800" dirty="0">
                <a:solidFill>
                  <a:schemeClr val="bg1"/>
                </a:solidFill>
                <a:latin typeface="HGP創英角ｺﾞｼｯｸUB" pitchFamily="50" charset="-128"/>
                <a:ea typeface="HGP創英角ｺﾞｼｯｸUB" pitchFamily="50" charset="-128"/>
              </a:rPr>
              <a:t>伝達</a:t>
            </a:r>
            <a:endParaRPr kumimoji="1" lang="ja-JP" altLang="en-US" sz="2800" dirty="0">
              <a:solidFill>
                <a:schemeClr val="bg1"/>
              </a:solidFill>
              <a:latin typeface="HGP創英角ｺﾞｼｯｸUB" pitchFamily="50" charset="-128"/>
              <a:ea typeface="HGP創英角ｺﾞｼｯｸUB" pitchFamily="50" charset="-128"/>
            </a:endParaRPr>
          </a:p>
        </p:txBody>
      </p:sp>
      <p:sp>
        <p:nvSpPr>
          <p:cNvPr id="7" name="テキスト ボックス 6"/>
          <p:cNvSpPr txBox="1"/>
          <p:nvPr/>
        </p:nvSpPr>
        <p:spPr>
          <a:xfrm>
            <a:off x="6514223" y="2921185"/>
            <a:ext cx="824265" cy="400110"/>
          </a:xfrm>
          <a:prstGeom prst="rect">
            <a:avLst/>
          </a:prstGeom>
          <a:noFill/>
          <a:ln>
            <a:noFill/>
          </a:ln>
          <a:effectLst/>
        </p:spPr>
        <p:style>
          <a:lnRef idx="2">
            <a:schemeClr val="accent2"/>
          </a:lnRef>
          <a:fillRef idx="1">
            <a:schemeClr val="lt1"/>
          </a:fillRef>
          <a:effectRef idx="0">
            <a:schemeClr val="accent2"/>
          </a:effectRef>
          <a:fontRef idx="minor">
            <a:schemeClr val="dk1"/>
          </a:fontRef>
        </p:style>
        <p:txBody>
          <a:bodyPr wrap="none" rtlCol="0">
            <a:spAutoFit/>
          </a:bodyPr>
          <a:lstStyle/>
          <a:p>
            <a:r>
              <a:rPr kumimoji="1" lang="en-US" altLang="ja-JP" sz="2000" dirty="0" smtClean="0">
                <a:solidFill>
                  <a:schemeClr val="bg1"/>
                </a:solidFill>
              </a:rPr>
              <a:t>1 to 1</a:t>
            </a:r>
            <a:endParaRPr kumimoji="1" lang="ja-JP" altLang="en-US" sz="2000" dirty="0">
              <a:solidFill>
                <a:schemeClr val="bg1"/>
              </a:solidFill>
            </a:endParaRPr>
          </a:p>
        </p:txBody>
      </p:sp>
    </p:spTree>
    <p:extLst>
      <p:ext uri="{BB962C8B-B14F-4D97-AF65-F5344CB8AC3E}">
        <p14:creationId xmlns:p14="http://schemas.microsoft.com/office/powerpoint/2010/main" val="1929835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500"/>
                                        <p:tgtEl>
                                          <p:spTgt spid="2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right)">
                                      <p:cBhvr>
                                        <p:cTn id="10" dur="500"/>
                                        <p:tgtEl>
                                          <p:spTgt spid="12"/>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right)">
                                      <p:cBhvr>
                                        <p:cTn id="13" dur="500"/>
                                        <p:tgtEl>
                                          <p:spTgt spid="1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right)">
                                      <p:cBhvr>
                                        <p:cTn id="16" dur="500"/>
                                        <p:tgtEl>
                                          <p:spTgt spid="14"/>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right)">
                                      <p:cBhvr>
                                        <p:cTn id="19" dur="500"/>
                                        <p:tgtEl>
                                          <p:spTgt spid="1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right)">
                                      <p:cBhvr>
                                        <p:cTn id="24" dur="500"/>
                                        <p:tgtEl>
                                          <p:spTgt spid="15"/>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right)">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2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プラットフォームの変遷</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17</a:t>
            </a:fld>
            <a:endParaRPr kumimoji="1" lang="ja-JP" altLang="en-US"/>
          </a:p>
        </p:txBody>
      </p:sp>
      <p:sp>
        <p:nvSpPr>
          <p:cNvPr id="5" name="正方形/長方形 4"/>
          <p:cNvSpPr/>
          <p:nvPr/>
        </p:nvSpPr>
        <p:spPr>
          <a:xfrm>
            <a:off x="6034930" y="4286697"/>
            <a:ext cx="2582678" cy="79231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200" dirty="0" smtClean="0">
                <a:solidFill>
                  <a:srgbClr val="FFFFFF"/>
                </a:solidFill>
                <a:latin typeface="Meiryo" charset="-128"/>
                <a:ea typeface="Meiryo" charset="-128"/>
                <a:cs typeface="Meiryo" charset="-128"/>
              </a:rPr>
              <a:t>オペレーティング・システム</a:t>
            </a:r>
            <a:endParaRPr lang="en-US" altLang="ja-JP" sz="1200" dirty="0">
              <a:solidFill>
                <a:srgbClr val="FFFFFF"/>
              </a:solidFill>
              <a:latin typeface="Meiryo" charset="-128"/>
              <a:ea typeface="Meiryo" charset="-128"/>
              <a:cs typeface="Meiryo" charset="-128"/>
            </a:endParaRPr>
          </a:p>
          <a:p>
            <a:pPr marL="171450" indent="-171450">
              <a:buFont typeface="Wingdings" charset="2"/>
              <a:buChar char="Ø"/>
            </a:pPr>
            <a:r>
              <a:rPr kumimoji="1" lang="ja-JP" altLang="en-US" sz="800" dirty="0" smtClean="0">
                <a:solidFill>
                  <a:srgbClr val="FFFFFF"/>
                </a:solidFill>
                <a:latin typeface="Meiryo" charset="-128"/>
                <a:ea typeface="Meiryo" charset="-128"/>
                <a:cs typeface="Meiryo" charset="-128"/>
              </a:rPr>
              <a:t>ハードウェアを無駄なく・効率よく動かす</a:t>
            </a:r>
            <a:endParaRPr kumimoji="1" lang="en-US" altLang="ja-JP" sz="800" dirty="0" smtClean="0">
              <a:solidFill>
                <a:srgbClr val="FFFFFF"/>
              </a:solidFill>
              <a:latin typeface="Meiryo" charset="-128"/>
              <a:ea typeface="Meiryo" charset="-128"/>
              <a:cs typeface="Meiryo" charset="-128"/>
            </a:endParaRPr>
          </a:p>
          <a:p>
            <a:pPr marL="171450" indent="-171450">
              <a:buFont typeface="Wingdings" charset="2"/>
              <a:buChar char="Ø"/>
            </a:pPr>
            <a:r>
              <a:rPr lang="ja-JP" altLang="en-US" sz="800" dirty="0" smtClean="0">
                <a:solidFill>
                  <a:srgbClr val="FFFFFF"/>
                </a:solidFill>
                <a:latin typeface="Meiryo" charset="-128"/>
                <a:ea typeface="Meiryo" charset="-128"/>
                <a:cs typeface="Meiryo" charset="-128"/>
              </a:rPr>
              <a:t>アプリケーション</a:t>
            </a:r>
            <a:r>
              <a:rPr lang="ja-JP" altLang="en-US" sz="700" dirty="0" smtClean="0">
                <a:solidFill>
                  <a:srgbClr val="FFFFFF"/>
                </a:solidFill>
                <a:latin typeface="Meiryo" charset="-128"/>
                <a:ea typeface="Meiryo" charset="-128"/>
                <a:cs typeface="Meiryo" charset="-128"/>
              </a:rPr>
              <a:t>から</a:t>
            </a:r>
            <a:r>
              <a:rPr lang="ja-JP" altLang="en-US" sz="800" dirty="0" smtClean="0">
                <a:solidFill>
                  <a:srgbClr val="FFFFFF"/>
                </a:solidFill>
                <a:latin typeface="Meiryo" charset="-128"/>
                <a:ea typeface="Meiryo" charset="-128"/>
                <a:cs typeface="Meiryo" charset="-128"/>
              </a:rPr>
              <a:t>ハードウェアを簡単に使う</a:t>
            </a:r>
            <a:endParaRPr kumimoji="1" lang="ja-JP" altLang="en-US" sz="800" dirty="0">
              <a:solidFill>
                <a:srgbClr val="FFFFFF"/>
              </a:solidFill>
              <a:latin typeface="Meiryo" charset="-128"/>
              <a:ea typeface="Meiryo" charset="-128"/>
              <a:cs typeface="Meiryo" charset="-128"/>
            </a:endParaRPr>
          </a:p>
        </p:txBody>
      </p:sp>
      <p:sp>
        <p:nvSpPr>
          <p:cNvPr id="6" name="正方形/長方形 5"/>
          <p:cNvSpPr/>
          <p:nvPr/>
        </p:nvSpPr>
        <p:spPr>
          <a:xfrm>
            <a:off x="3285466" y="5157192"/>
            <a:ext cx="2582678" cy="792312"/>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200" dirty="0" smtClean="0">
                <a:solidFill>
                  <a:srgbClr val="FFFFFF"/>
                </a:solidFill>
                <a:latin typeface="Meiryo" charset="-128"/>
                <a:ea typeface="Meiryo" charset="-128"/>
                <a:cs typeface="Meiryo" charset="-128"/>
              </a:rPr>
              <a:t>ハードウェア</a:t>
            </a:r>
            <a:endParaRPr kumimoji="1" lang="en-US" altLang="ja-JP" sz="1200" dirty="0" smtClean="0">
              <a:solidFill>
                <a:srgbClr val="FFFFFF"/>
              </a:solidFill>
              <a:latin typeface="Meiryo" charset="-128"/>
              <a:ea typeface="Meiryo" charset="-128"/>
              <a:cs typeface="Meiryo" charset="-128"/>
            </a:endParaRPr>
          </a:p>
        </p:txBody>
      </p:sp>
      <p:sp>
        <p:nvSpPr>
          <p:cNvPr id="7" name="正方形/長方形 6"/>
          <p:cNvSpPr/>
          <p:nvPr/>
        </p:nvSpPr>
        <p:spPr>
          <a:xfrm>
            <a:off x="3280661" y="1412776"/>
            <a:ext cx="789686" cy="2808536"/>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marL="266700"/>
            <a:endParaRPr lang="en-US" altLang="ja-JP" sz="1200" dirty="0">
              <a:solidFill>
                <a:srgbClr val="FFFFFF"/>
              </a:solidFill>
              <a:latin typeface="Meiryo" charset="-128"/>
              <a:ea typeface="Meiryo" charset="-128"/>
              <a:cs typeface="Meiryo" charset="-128"/>
            </a:endParaRPr>
          </a:p>
        </p:txBody>
      </p:sp>
      <p:sp>
        <p:nvSpPr>
          <p:cNvPr id="13" name="正方形/長方形 12"/>
          <p:cNvSpPr/>
          <p:nvPr/>
        </p:nvSpPr>
        <p:spPr>
          <a:xfrm>
            <a:off x="6021769" y="1412776"/>
            <a:ext cx="789686" cy="1944552"/>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marL="266700"/>
            <a:endParaRPr lang="en-US" altLang="ja-JP" sz="1200" dirty="0">
              <a:solidFill>
                <a:srgbClr val="FFFFFF"/>
              </a:solidFill>
              <a:latin typeface="Meiryo" charset="-128"/>
              <a:ea typeface="Meiryo" charset="-128"/>
              <a:cs typeface="Meiryo" charset="-128"/>
            </a:endParaRPr>
          </a:p>
        </p:txBody>
      </p:sp>
      <p:sp>
        <p:nvSpPr>
          <p:cNvPr id="14" name="正方形/長方形 13"/>
          <p:cNvSpPr/>
          <p:nvPr/>
        </p:nvSpPr>
        <p:spPr>
          <a:xfrm>
            <a:off x="6021768" y="3429112"/>
            <a:ext cx="2582678" cy="792312"/>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endParaRPr kumimoji="1" lang="ja-JP" altLang="en-US" sz="1200" dirty="0">
              <a:solidFill>
                <a:srgbClr val="FFFFFF"/>
              </a:solidFill>
              <a:latin typeface="Meiryo" charset="-128"/>
              <a:ea typeface="Meiryo" charset="-128"/>
              <a:cs typeface="Meiryo" charset="-128"/>
            </a:endParaRPr>
          </a:p>
        </p:txBody>
      </p:sp>
      <p:sp>
        <p:nvSpPr>
          <p:cNvPr id="15" name="正方形/長方形 14"/>
          <p:cNvSpPr/>
          <p:nvPr/>
        </p:nvSpPr>
        <p:spPr>
          <a:xfrm>
            <a:off x="4177157" y="1412776"/>
            <a:ext cx="789686" cy="2808536"/>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marL="266700"/>
            <a:endParaRPr lang="en-US" altLang="ja-JP" sz="1200" dirty="0">
              <a:solidFill>
                <a:srgbClr val="FFFFFF"/>
              </a:solidFill>
              <a:latin typeface="Meiryo" charset="-128"/>
              <a:ea typeface="Meiryo" charset="-128"/>
              <a:cs typeface="Meiryo" charset="-128"/>
            </a:endParaRPr>
          </a:p>
        </p:txBody>
      </p:sp>
      <p:sp>
        <p:nvSpPr>
          <p:cNvPr id="16" name="正方形/長方形 15"/>
          <p:cNvSpPr/>
          <p:nvPr/>
        </p:nvSpPr>
        <p:spPr>
          <a:xfrm>
            <a:off x="6918264" y="1412776"/>
            <a:ext cx="789686" cy="1944552"/>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marL="266700"/>
            <a:endParaRPr lang="en-US" altLang="ja-JP" sz="1200" dirty="0">
              <a:solidFill>
                <a:srgbClr val="FFFFFF"/>
              </a:solidFill>
              <a:latin typeface="Meiryo" charset="-128"/>
              <a:ea typeface="Meiryo" charset="-128"/>
              <a:cs typeface="Meiryo" charset="-128"/>
            </a:endParaRPr>
          </a:p>
        </p:txBody>
      </p:sp>
      <p:sp>
        <p:nvSpPr>
          <p:cNvPr id="17" name="正方形/長方形 16"/>
          <p:cNvSpPr/>
          <p:nvPr/>
        </p:nvSpPr>
        <p:spPr>
          <a:xfrm>
            <a:off x="7814760" y="1412776"/>
            <a:ext cx="789686" cy="1944552"/>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marL="266700"/>
            <a:endParaRPr lang="en-US" altLang="ja-JP" sz="1200" dirty="0">
              <a:solidFill>
                <a:srgbClr val="FFFFFF"/>
              </a:solidFill>
              <a:latin typeface="Meiryo" charset="-128"/>
              <a:ea typeface="Meiryo" charset="-128"/>
              <a:cs typeface="Meiryo" charset="-128"/>
            </a:endParaRPr>
          </a:p>
        </p:txBody>
      </p:sp>
      <p:sp>
        <p:nvSpPr>
          <p:cNvPr id="18" name="正方形/長方形 17"/>
          <p:cNvSpPr/>
          <p:nvPr/>
        </p:nvSpPr>
        <p:spPr>
          <a:xfrm>
            <a:off x="5078458" y="1412776"/>
            <a:ext cx="789686" cy="2808536"/>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marL="266700"/>
            <a:endParaRPr lang="en-US" altLang="ja-JP" sz="1200" dirty="0">
              <a:solidFill>
                <a:srgbClr val="FFFFFF"/>
              </a:solidFill>
              <a:latin typeface="Meiryo" charset="-128"/>
              <a:ea typeface="Meiryo" charset="-128"/>
              <a:cs typeface="Meiryo" charset="-128"/>
            </a:endParaRPr>
          </a:p>
        </p:txBody>
      </p:sp>
      <p:sp>
        <p:nvSpPr>
          <p:cNvPr id="20" name="正方形/長方形 19"/>
          <p:cNvSpPr/>
          <p:nvPr/>
        </p:nvSpPr>
        <p:spPr>
          <a:xfrm>
            <a:off x="534684" y="5157192"/>
            <a:ext cx="784881" cy="792312"/>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200" dirty="0" smtClean="0">
                <a:solidFill>
                  <a:srgbClr val="FFFFFF"/>
                </a:solidFill>
                <a:latin typeface="Meiryo" charset="-128"/>
                <a:ea typeface="Meiryo" charset="-128"/>
                <a:cs typeface="Meiryo" charset="-128"/>
              </a:rPr>
              <a:t>ハード</a:t>
            </a:r>
            <a:endParaRPr kumimoji="1" lang="en-US" altLang="ja-JP" sz="1200" dirty="0" smtClean="0">
              <a:solidFill>
                <a:srgbClr val="FFFFFF"/>
              </a:solidFill>
              <a:latin typeface="Meiryo" charset="-128"/>
              <a:ea typeface="Meiryo" charset="-128"/>
              <a:cs typeface="Meiryo" charset="-128"/>
            </a:endParaRPr>
          </a:p>
          <a:p>
            <a:pPr algn="ctr"/>
            <a:r>
              <a:rPr kumimoji="1" lang="ja-JP" altLang="en-US" sz="1200" dirty="0" smtClean="0">
                <a:solidFill>
                  <a:srgbClr val="FFFFFF"/>
                </a:solidFill>
                <a:latin typeface="Meiryo" charset="-128"/>
                <a:ea typeface="Meiryo" charset="-128"/>
                <a:cs typeface="Meiryo" charset="-128"/>
              </a:rPr>
              <a:t>ウェア</a:t>
            </a:r>
            <a:endParaRPr kumimoji="1" lang="ja-JP" altLang="en-US" sz="1200" dirty="0">
              <a:solidFill>
                <a:srgbClr val="FFFFFF"/>
              </a:solidFill>
              <a:latin typeface="Meiryo" charset="-128"/>
              <a:ea typeface="Meiryo" charset="-128"/>
              <a:cs typeface="Meiryo" charset="-128"/>
            </a:endParaRPr>
          </a:p>
        </p:txBody>
      </p:sp>
      <p:sp>
        <p:nvSpPr>
          <p:cNvPr id="21" name="正方形/長方形 20"/>
          <p:cNvSpPr/>
          <p:nvPr/>
        </p:nvSpPr>
        <p:spPr>
          <a:xfrm>
            <a:off x="529879" y="1412776"/>
            <a:ext cx="789686" cy="3672632"/>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marL="266700"/>
            <a:endParaRPr kumimoji="1" lang="en-US" altLang="ja-JP" sz="1200" dirty="0" smtClean="0">
              <a:solidFill>
                <a:srgbClr val="FFFFFF"/>
              </a:solidFill>
              <a:latin typeface="Meiryo" charset="-128"/>
              <a:ea typeface="Meiryo" charset="-128"/>
              <a:cs typeface="Meiryo" charset="-128"/>
            </a:endParaRPr>
          </a:p>
        </p:txBody>
      </p:sp>
      <p:sp>
        <p:nvSpPr>
          <p:cNvPr id="22" name="正方形/長方形 21"/>
          <p:cNvSpPr/>
          <p:nvPr/>
        </p:nvSpPr>
        <p:spPr>
          <a:xfrm>
            <a:off x="1426375" y="1412776"/>
            <a:ext cx="789686" cy="3672632"/>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marL="266700"/>
            <a:endParaRPr lang="en-US" altLang="ja-JP" sz="1200" dirty="0">
              <a:solidFill>
                <a:srgbClr val="FFFFFF"/>
              </a:solidFill>
              <a:latin typeface="Meiryo" charset="-128"/>
              <a:ea typeface="Meiryo" charset="-128"/>
              <a:cs typeface="Meiryo" charset="-128"/>
            </a:endParaRPr>
          </a:p>
        </p:txBody>
      </p:sp>
      <p:sp>
        <p:nvSpPr>
          <p:cNvPr id="23" name="正方形/長方形 22"/>
          <p:cNvSpPr/>
          <p:nvPr/>
        </p:nvSpPr>
        <p:spPr>
          <a:xfrm>
            <a:off x="2327674" y="1412776"/>
            <a:ext cx="789686" cy="3672632"/>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marL="266700"/>
            <a:endParaRPr lang="en-US" altLang="ja-JP" sz="1200" dirty="0">
              <a:solidFill>
                <a:srgbClr val="FFFFFF"/>
              </a:solidFill>
              <a:latin typeface="Meiryo" charset="-128"/>
              <a:ea typeface="Meiryo" charset="-128"/>
              <a:cs typeface="Meiryo" charset="-128"/>
            </a:endParaRPr>
          </a:p>
        </p:txBody>
      </p:sp>
      <p:sp>
        <p:nvSpPr>
          <p:cNvPr id="27" name="正方形/長方形 26"/>
          <p:cNvSpPr/>
          <p:nvPr/>
        </p:nvSpPr>
        <p:spPr>
          <a:xfrm>
            <a:off x="6125176" y="3789040"/>
            <a:ext cx="720080" cy="36004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正方形/長方形 27"/>
          <p:cNvSpPr/>
          <p:nvPr/>
        </p:nvSpPr>
        <p:spPr>
          <a:xfrm>
            <a:off x="6966229" y="3789040"/>
            <a:ext cx="720080" cy="36004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p:cNvSpPr/>
          <p:nvPr/>
        </p:nvSpPr>
        <p:spPr>
          <a:xfrm>
            <a:off x="7785337" y="3789040"/>
            <a:ext cx="720080" cy="36004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正方形/長方形 29"/>
          <p:cNvSpPr/>
          <p:nvPr/>
        </p:nvSpPr>
        <p:spPr>
          <a:xfrm>
            <a:off x="6021768" y="3861048"/>
            <a:ext cx="2582678" cy="246221"/>
          </a:xfrm>
          <a:prstGeom prst="rect">
            <a:avLst/>
          </a:prstGeom>
        </p:spPr>
        <p:txBody>
          <a:bodyPr wrap="square">
            <a:spAutoFit/>
          </a:bodyPr>
          <a:lstStyle/>
          <a:p>
            <a:pPr algn="ctr"/>
            <a:r>
              <a:rPr lang="ja-JP" altLang="en-US" sz="1000" dirty="0" smtClean="0">
                <a:solidFill>
                  <a:srgbClr val="FFFFFF"/>
                </a:solidFill>
                <a:latin typeface="Meiryo" charset="-128"/>
                <a:ea typeface="Meiryo" charset="-128"/>
                <a:cs typeface="Meiryo" charset="-128"/>
              </a:rPr>
              <a:t>アプリケーションで共通に使う機能</a:t>
            </a:r>
            <a:endParaRPr lang="ja-JP" altLang="en-US" sz="1000" dirty="0">
              <a:solidFill>
                <a:srgbClr val="FFFFFF"/>
              </a:solidFill>
              <a:latin typeface="Meiryo" charset="-128"/>
              <a:ea typeface="Meiryo" charset="-128"/>
              <a:cs typeface="Meiryo" charset="-128"/>
            </a:endParaRPr>
          </a:p>
        </p:txBody>
      </p:sp>
      <p:sp>
        <p:nvSpPr>
          <p:cNvPr id="31" name="正方形/長方形 30"/>
          <p:cNvSpPr/>
          <p:nvPr/>
        </p:nvSpPr>
        <p:spPr>
          <a:xfrm>
            <a:off x="6021768" y="3487533"/>
            <a:ext cx="2582678" cy="276999"/>
          </a:xfrm>
          <a:prstGeom prst="rect">
            <a:avLst/>
          </a:prstGeom>
        </p:spPr>
        <p:txBody>
          <a:bodyPr wrap="square">
            <a:spAutoFit/>
          </a:bodyPr>
          <a:lstStyle/>
          <a:p>
            <a:pPr algn="ctr"/>
            <a:r>
              <a:rPr lang="ja-JP" altLang="en-US" sz="1200" dirty="0" smtClean="0">
                <a:solidFill>
                  <a:srgbClr val="FFFFFF"/>
                </a:solidFill>
                <a:latin typeface="Meiryo" charset="-128"/>
                <a:ea typeface="Meiryo" charset="-128"/>
                <a:cs typeface="Meiryo" charset="-128"/>
              </a:rPr>
              <a:t>ミドルウェア</a:t>
            </a:r>
            <a:endParaRPr lang="ja-JP" altLang="en-US" sz="1200" dirty="0">
              <a:solidFill>
                <a:srgbClr val="FFFFFF"/>
              </a:solidFill>
              <a:latin typeface="Meiryo" charset="-128"/>
              <a:ea typeface="Meiryo" charset="-128"/>
              <a:cs typeface="Meiryo" charset="-128"/>
            </a:endParaRPr>
          </a:p>
        </p:txBody>
      </p:sp>
      <p:sp>
        <p:nvSpPr>
          <p:cNvPr id="32" name="正方形/長方形 31"/>
          <p:cNvSpPr/>
          <p:nvPr/>
        </p:nvSpPr>
        <p:spPr>
          <a:xfrm>
            <a:off x="6034930" y="5150793"/>
            <a:ext cx="2582678" cy="792312"/>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200" dirty="0" smtClean="0">
                <a:solidFill>
                  <a:srgbClr val="FFFFFF"/>
                </a:solidFill>
                <a:latin typeface="Meiryo" charset="-128"/>
                <a:ea typeface="Meiryo" charset="-128"/>
                <a:cs typeface="Meiryo" charset="-128"/>
              </a:rPr>
              <a:t>ハードウェア</a:t>
            </a:r>
            <a:endParaRPr kumimoji="1" lang="en-US" altLang="ja-JP" sz="1200" dirty="0" smtClean="0">
              <a:solidFill>
                <a:srgbClr val="FFFFFF"/>
              </a:solidFill>
              <a:latin typeface="Meiryo" charset="-128"/>
              <a:ea typeface="Meiryo" charset="-128"/>
              <a:cs typeface="Meiryo" charset="-128"/>
            </a:endParaRPr>
          </a:p>
        </p:txBody>
      </p:sp>
      <p:sp>
        <p:nvSpPr>
          <p:cNvPr id="33" name="正方形/長方形 32"/>
          <p:cNvSpPr/>
          <p:nvPr/>
        </p:nvSpPr>
        <p:spPr>
          <a:xfrm>
            <a:off x="1420529" y="5157080"/>
            <a:ext cx="784881" cy="792312"/>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200" dirty="0" smtClean="0">
                <a:solidFill>
                  <a:srgbClr val="FFFFFF"/>
                </a:solidFill>
                <a:latin typeface="Meiryo" charset="-128"/>
                <a:ea typeface="Meiryo" charset="-128"/>
                <a:cs typeface="Meiryo" charset="-128"/>
              </a:rPr>
              <a:t>ハード</a:t>
            </a:r>
            <a:endParaRPr kumimoji="1" lang="en-US" altLang="ja-JP" sz="1200" dirty="0" smtClean="0">
              <a:solidFill>
                <a:srgbClr val="FFFFFF"/>
              </a:solidFill>
              <a:latin typeface="Meiryo" charset="-128"/>
              <a:ea typeface="Meiryo" charset="-128"/>
              <a:cs typeface="Meiryo" charset="-128"/>
            </a:endParaRPr>
          </a:p>
          <a:p>
            <a:pPr algn="ctr"/>
            <a:r>
              <a:rPr kumimoji="1" lang="ja-JP" altLang="en-US" sz="1200" dirty="0" smtClean="0">
                <a:solidFill>
                  <a:srgbClr val="FFFFFF"/>
                </a:solidFill>
                <a:latin typeface="Meiryo" charset="-128"/>
                <a:ea typeface="Meiryo" charset="-128"/>
                <a:cs typeface="Meiryo" charset="-128"/>
              </a:rPr>
              <a:t>ウェア</a:t>
            </a:r>
            <a:endParaRPr kumimoji="1" lang="ja-JP" altLang="en-US" sz="1200" dirty="0">
              <a:solidFill>
                <a:srgbClr val="FFFFFF"/>
              </a:solidFill>
              <a:latin typeface="Meiryo" charset="-128"/>
              <a:ea typeface="Meiryo" charset="-128"/>
              <a:cs typeface="Meiryo" charset="-128"/>
            </a:endParaRPr>
          </a:p>
        </p:txBody>
      </p:sp>
      <p:sp>
        <p:nvSpPr>
          <p:cNvPr id="34" name="正方形/長方形 33"/>
          <p:cNvSpPr/>
          <p:nvPr/>
        </p:nvSpPr>
        <p:spPr>
          <a:xfrm>
            <a:off x="2332479" y="5157080"/>
            <a:ext cx="784881" cy="792312"/>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200" dirty="0" smtClean="0">
                <a:solidFill>
                  <a:srgbClr val="FFFFFF"/>
                </a:solidFill>
                <a:latin typeface="Meiryo" charset="-128"/>
                <a:ea typeface="Meiryo" charset="-128"/>
                <a:cs typeface="Meiryo" charset="-128"/>
              </a:rPr>
              <a:t>ハード</a:t>
            </a:r>
            <a:endParaRPr kumimoji="1" lang="en-US" altLang="ja-JP" sz="1200" dirty="0" smtClean="0">
              <a:solidFill>
                <a:srgbClr val="FFFFFF"/>
              </a:solidFill>
              <a:latin typeface="Meiryo" charset="-128"/>
              <a:ea typeface="Meiryo" charset="-128"/>
              <a:cs typeface="Meiryo" charset="-128"/>
            </a:endParaRPr>
          </a:p>
          <a:p>
            <a:pPr algn="ctr"/>
            <a:r>
              <a:rPr kumimoji="1" lang="ja-JP" altLang="en-US" sz="1200" dirty="0" smtClean="0">
                <a:solidFill>
                  <a:srgbClr val="FFFFFF"/>
                </a:solidFill>
                <a:latin typeface="Meiryo" charset="-128"/>
                <a:ea typeface="Meiryo" charset="-128"/>
                <a:cs typeface="Meiryo" charset="-128"/>
              </a:rPr>
              <a:t>ウェア</a:t>
            </a:r>
            <a:endParaRPr kumimoji="1" lang="ja-JP" altLang="en-US" sz="1200" dirty="0">
              <a:solidFill>
                <a:srgbClr val="FFFFFF"/>
              </a:solidFill>
              <a:latin typeface="Meiryo" charset="-128"/>
              <a:ea typeface="Meiryo" charset="-128"/>
              <a:cs typeface="Meiryo" charset="-128"/>
            </a:endParaRPr>
          </a:p>
        </p:txBody>
      </p:sp>
      <p:sp>
        <p:nvSpPr>
          <p:cNvPr id="36" name="正方形/長方形 35"/>
          <p:cNvSpPr/>
          <p:nvPr/>
        </p:nvSpPr>
        <p:spPr>
          <a:xfrm>
            <a:off x="3419872" y="3284984"/>
            <a:ext cx="2301820" cy="822285"/>
          </a:xfrm>
          <a:prstGeom prst="rect">
            <a:avLst/>
          </a:prstGeom>
          <a:solidFill>
            <a:schemeClr val="accent5">
              <a:lumMod val="40000"/>
              <a:lumOff val="60000"/>
              <a:alpha val="54902"/>
            </a:schemeClr>
          </a:solidFill>
          <a:ln>
            <a:solidFill>
              <a:schemeClr val="bg1">
                <a:lumMod val="95000"/>
                <a:alpha val="42745"/>
              </a:schemeClr>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600" dirty="0" smtClean="0">
                <a:solidFill>
                  <a:schemeClr val="bg1"/>
                </a:solidFill>
                <a:latin typeface="Meiryo" charset="-128"/>
                <a:ea typeface="Meiryo" charset="-128"/>
                <a:cs typeface="Meiryo" charset="-128"/>
              </a:rPr>
              <a:t>共通で使う機能</a:t>
            </a:r>
            <a:endParaRPr kumimoji="1" lang="ja-JP" altLang="en-US" sz="1600" dirty="0">
              <a:solidFill>
                <a:schemeClr val="bg1"/>
              </a:solidFill>
              <a:latin typeface="Meiryo" charset="-128"/>
              <a:ea typeface="Meiryo" charset="-128"/>
              <a:cs typeface="Meiryo" charset="-128"/>
            </a:endParaRPr>
          </a:p>
        </p:txBody>
      </p:sp>
      <p:sp>
        <p:nvSpPr>
          <p:cNvPr id="37" name="正方形/長方形 36"/>
          <p:cNvSpPr/>
          <p:nvPr/>
        </p:nvSpPr>
        <p:spPr>
          <a:xfrm>
            <a:off x="3285466" y="4293096"/>
            <a:ext cx="2582678" cy="79231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200" dirty="0" smtClean="0">
                <a:solidFill>
                  <a:srgbClr val="FFFFFF"/>
                </a:solidFill>
                <a:latin typeface="Meiryo" charset="-128"/>
                <a:ea typeface="Meiryo" charset="-128"/>
                <a:cs typeface="Meiryo" charset="-128"/>
              </a:rPr>
              <a:t>オペレーティング・システム</a:t>
            </a:r>
            <a:endParaRPr lang="en-US" altLang="ja-JP" sz="1200" dirty="0">
              <a:solidFill>
                <a:srgbClr val="FFFFFF"/>
              </a:solidFill>
              <a:latin typeface="Meiryo" charset="-128"/>
              <a:ea typeface="Meiryo" charset="-128"/>
              <a:cs typeface="Meiryo" charset="-128"/>
            </a:endParaRPr>
          </a:p>
          <a:p>
            <a:pPr marL="171450" indent="-171450">
              <a:buFont typeface="Wingdings" charset="2"/>
              <a:buChar char="Ø"/>
            </a:pPr>
            <a:r>
              <a:rPr kumimoji="1" lang="ja-JP" altLang="en-US" sz="800" dirty="0" smtClean="0">
                <a:solidFill>
                  <a:srgbClr val="FFFFFF"/>
                </a:solidFill>
                <a:latin typeface="Meiryo" charset="-128"/>
                <a:ea typeface="Meiryo" charset="-128"/>
                <a:cs typeface="Meiryo" charset="-128"/>
              </a:rPr>
              <a:t>ハードウェアを無駄なく・効率よく動かす</a:t>
            </a:r>
            <a:endParaRPr kumimoji="1" lang="en-US" altLang="ja-JP" sz="800" dirty="0" smtClean="0">
              <a:solidFill>
                <a:srgbClr val="FFFFFF"/>
              </a:solidFill>
              <a:latin typeface="Meiryo" charset="-128"/>
              <a:ea typeface="Meiryo" charset="-128"/>
              <a:cs typeface="Meiryo" charset="-128"/>
            </a:endParaRPr>
          </a:p>
          <a:p>
            <a:pPr marL="171450" indent="-171450">
              <a:buFont typeface="Wingdings" charset="2"/>
              <a:buChar char="Ø"/>
            </a:pPr>
            <a:r>
              <a:rPr lang="ja-JP" altLang="en-US" sz="800" dirty="0" smtClean="0">
                <a:solidFill>
                  <a:srgbClr val="FFFFFF"/>
                </a:solidFill>
                <a:latin typeface="Meiryo" charset="-128"/>
                <a:ea typeface="Meiryo" charset="-128"/>
                <a:cs typeface="Meiryo" charset="-128"/>
              </a:rPr>
              <a:t>アプリケーション</a:t>
            </a:r>
            <a:r>
              <a:rPr lang="ja-JP" altLang="en-US" sz="700" dirty="0" smtClean="0">
                <a:solidFill>
                  <a:srgbClr val="FFFFFF"/>
                </a:solidFill>
                <a:latin typeface="Meiryo" charset="-128"/>
                <a:ea typeface="Meiryo" charset="-128"/>
                <a:cs typeface="Meiryo" charset="-128"/>
              </a:rPr>
              <a:t>から</a:t>
            </a:r>
            <a:r>
              <a:rPr lang="ja-JP" altLang="en-US" sz="800" dirty="0" smtClean="0">
                <a:solidFill>
                  <a:srgbClr val="FFFFFF"/>
                </a:solidFill>
                <a:latin typeface="Meiryo" charset="-128"/>
                <a:ea typeface="Meiryo" charset="-128"/>
                <a:cs typeface="Meiryo" charset="-128"/>
              </a:rPr>
              <a:t>ハードウェアを簡単に使う</a:t>
            </a:r>
            <a:endParaRPr kumimoji="1" lang="ja-JP" altLang="en-US" sz="800" dirty="0">
              <a:solidFill>
                <a:srgbClr val="FFFFFF"/>
              </a:solidFill>
              <a:latin typeface="Meiryo" charset="-128"/>
              <a:ea typeface="Meiryo" charset="-128"/>
              <a:cs typeface="Meiryo" charset="-128"/>
            </a:endParaRPr>
          </a:p>
        </p:txBody>
      </p:sp>
      <p:sp>
        <p:nvSpPr>
          <p:cNvPr id="38" name="正方形/長方形 37"/>
          <p:cNvSpPr/>
          <p:nvPr/>
        </p:nvSpPr>
        <p:spPr>
          <a:xfrm>
            <a:off x="676329" y="4107269"/>
            <a:ext cx="2304256" cy="806475"/>
          </a:xfrm>
          <a:prstGeom prst="rect">
            <a:avLst/>
          </a:prstGeom>
          <a:solidFill>
            <a:schemeClr val="accent3">
              <a:lumMod val="60000"/>
              <a:lumOff val="40000"/>
              <a:alpha val="54902"/>
            </a:schemeClr>
          </a:solidFill>
          <a:ln>
            <a:solidFill>
              <a:schemeClr val="bg1">
                <a:lumMod val="95000"/>
                <a:alpha val="42745"/>
              </a:schemeClr>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600" dirty="0" smtClean="0">
                <a:solidFill>
                  <a:schemeClr val="bg1"/>
                </a:solidFill>
                <a:latin typeface="Meiryo" charset="-128"/>
                <a:ea typeface="Meiryo" charset="-128"/>
                <a:cs typeface="Meiryo" charset="-128"/>
              </a:rPr>
              <a:t>ハードウェアを</a:t>
            </a:r>
            <a:endParaRPr kumimoji="1" lang="en-US" altLang="ja-JP" sz="1600" dirty="0" smtClean="0">
              <a:solidFill>
                <a:schemeClr val="bg1"/>
              </a:solidFill>
              <a:latin typeface="Meiryo" charset="-128"/>
              <a:ea typeface="Meiryo" charset="-128"/>
              <a:cs typeface="Meiryo" charset="-128"/>
            </a:endParaRPr>
          </a:p>
          <a:p>
            <a:pPr algn="ctr"/>
            <a:r>
              <a:rPr kumimoji="1" lang="ja-JP" altLang="en-US" sz="1600" dirty="0" smtClean="0">
                <a:solidFill>
                  <a:schemeClr val="bg1"/>
                </a:solidFill>
                <a:latin typeface="Meiryo" charset="-128"/>
                <a:ea typeface="Meiryo" charset="-128"/>
                <a:cs typeface="Meiryo" charset="-128"/>
              </a:rPr>
              <a:t>制御する機能</a:t>
            </a:r>
            <a:endParaRPr kumimoji="1" lang="ja-JP" altLang="en-US" sz="1600" dirty="0">
              <a:solidFill>
                <a:schemeClr val="bg1"/>
              </a:solidFill>
              <a:latin typeface="Meiryo" charset="-128"/>
              <a:ea typeface="Meiryo" charset="-128"/>
              <a:cs typeface="Meiryo" charset="-128"/>
            </a:endParaRPr>
          </a:p>
        </p:txBody>
      </p:sp>
      <p:cxnSp>
        <p:nvCxnSpPr>
          <p:cNvPr id="40" name="直線矢印コネクタ 39"/>
          <p:cNvCxnSpPr/>
          <p:nvPr/>
        </p:nvCxnSpPr>
        <p:spPr>
          <a:xfrm>
            <a:off x="2980585" y="4107269"/>
            <a:ext cx="300076" cy="185827"/>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cxnSp>
        <p:nvCxnSpPr>
          <p:cNvPr id="41" name="直線矢印コネクタ 40"/>
          <p:cNvCxnSpPr/>
          <p:nvPr/>
        </p:nvCxnSpPr>
        <p:spPr>
          <a:xfrm>
            <a:off x="2980585" y="4927568"/>
            <a:ext cx="300076" cy="148844"/>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cxnSp>
        <p:nvCxnSpPr>
          <p:cNvPr id="45" name="直線矢印コネクタ 44"/>
          <p:cNvCxnSpPr/>
          <p:nvPr/>
        </p:nvCxnSpPr>
        <p:spPr>
          <a:xfrm>
            <a:off x="5722371" y="3269616"/>
            <a:ext cx="300076" cy="185827"/>
          </a:xfrm>
          <a:prstGeom prst="straightConnector1">
            <a:avLst/>
          </a:prstGeom>
          <a:ln>
            <a:solidFill>
              <a:srgbClr val="00B0F0"/>
            </a:solidFill>
            <a:tailEnd type="triangle"/>
          </a:ln>
        </p:spPr>
        <p:style>
          <a:lnRef idx="2">
            <a:schemeClr val="accent1"/>
          </a:lnRef>
          <a:fillRef idx="0">
            <a:schemeClr val="accent1"/>
          </a:fillRef>
          <a:effectRef idx="1">
            <a:schemeClr val="accent1"/>
          </a:effectRef>
          <a:fontRef idx="minor">
            <a:schemeClr val="tx1"/>
          </a:fontRef>
        </p:style>
      </p:cxnSp>
      <p:cxnSp>
        <p:nvCxnSpPr>
          <p:cNvPr id="46" name="直線矢印コネクタ 45"/>
          <p:cNvCxnSpPr/>
          <p:nvPr/>
        </p:nvCxnSpPr>
        <p:spPr>
          <a:xfrm>
            <a:off x="5722371" y="4089915"/>
            <a:ext cx="300076" cy="148844"/>
          </a:xfrm>
          <a:prstGeom prst="straightConnector1">
            <a:avLst/>
          </a:prstGeom>
          <a:ln>
            <a:solidFill>
              <a:srgbClr val="00B0F0"/>
            </a:solidFill>
            <a:tailEnd type="triangle"/>
          </a:ln>
        </p:spPr>
        <p:style>
          <a:lnRef idx="2">
            <a:schemeClr val="accent1"/>
          </a:lnRef>
          <a:fillRef idx="0">
            <a:schemeClr val="accent1"/>
          </a:fillRef>
          <a:effectRef idx="1">
            <a:schemeClr val="accent1"/>
          </a:effectRef>
          <a:fontRef idx="minor">
            <a:schemeClr val="tx1"/>
          </a:fontRef>
        </p:style>
      </p:cxnSp>
      <p:sp>
        <p:nvSpPr>
          <p:cNvPr id="47" name="テキスト ボックス 46"/>
          <p:cNvSpPr txBox="1"/>
          <p:nvPr/>
        </p:nvSpPr>
        <p:spPr>
          <a:xfrm>
            <a:off x="529879" y="998842"/>
            <a:ext cx="1588897" cy="400110"/>
          </a:xfrm>
          <a:prstGeom prst="rect">
            <a:avLst/>
          </a:prstGeom>
          <a:noFill/>
        </p:spPr>
        <p:txBody>
          <a:bodyPr wrap="none" rtlCol="0">
            <a:spAutoFit/>
          </a:bodyPr>
          <a:lstStyle/>
          <a:p>
            <a:r>
              <a:rPr kumimoji="1" lang="en-US" altLang="ja-JP" sz="2000" dirty="0" smtClean="0">
                <a:latin typeface="Meiryo" charset="-128"/>
                <a:ea typeface="Meiryo" charset="-128"/>
                <a:cs typeface="Meiryo" charset="-128"/>
              </a:rPr>
              <a:t>1950</a:t>
            </a:r>
            <a:r>
              <a:rPr kumimoji="1" lang="ja-JP" altLang="en-US" sz="2000" dirty="0" smtClean="0">
                <a:latin typeface="Meiryo" charset="-128"/>
                <a:ea typeface="Meiryo" charset="-128"/>
                <a:cs typeface="Meiryo" charset="-128"/>
              </a:rPr>
              <a:t>年代</a:t>
            </a:r>
            <a:r>
              <a:rPr kumimoji="1" lang="en-US" altLang="ja-JP" sz="2000" dirty="0" smtClean="0">
                <a:latin typeface="Meiryo" charset="-128"/>
                <a:ea typeface="Meiryo" charset="-128"/>
                <a:cs typeface="Meiryo" charset="-128"/>
              </a:rPr>
              <a:t>〜</a:t>
            </a:r>
            <a:endParaRPr kumimoji="1" lang="ja-JP" altLang="en-US" sz="2000" dirty="0">
              <a:latin typeface="Meiryo" charset="-128"/>
              <a:ea typeface="Meiryo" charset="-128"/>
              <a:cs typeface="Meiryo" charset="-128"/>
            </a:endParaRPr>
          </a:p>
        </p:txBody>
      </p:sp>
      <p:sp>
        <p:nvSpPr>
          <p:cNvPr id="48" name="テキスト ボックス 47"/>
          <p:cNvSpPr txBox="1"/>
          <p:nvPr/>
        </p:nvSpPr>
        <p:spPr>
          <a:xfrm>
            <a:off x="3280661" y="1012666"/>
            <a:ext cx="1588897" cy="400110"/>
          </a:xfrm>
          <a:prstGeom prst="rect">
            <a:avLst/>
          </a:prstGeom>
          <a:noFill/>
        </p:spPr>
        <p:txBody>
          <a:bodyPr wrap="none" rtlCol="0">
            <a:spAutoFit/>
          </a:bodyPr>
          <a:lstStyle/>
          <a:p>
            <a:r>
              <a:rPr kumimoji="1" lang="en-US" altLang="ja-JP" sz="2000" smtClean="0">
                <a:latin typeface="Meiryo" charset="-128"/>
                <a:ea typeface="Meiryo" charset="-128"/>
                <a:cs typeface="Meiryo" charset="-128"/>
              </a:rPr>
              <a:t>1960</a:t>
            </a:r>
            <a:r>
              <a:rPr kumimoji="1" lang="ja-JP" altLang="en-US" sz="2000" dirty="0" smtClean="0">
                <a:latin typeface="Meiryo" charset="-128"/>
                <a:ea typeface="Meiryo" charset="-128"/>
                <a:cs typeface="Meiryo" charset="-128"/>
              </a:rPr>
              <a:t>年代</a:t>
            </a:r>
            <a:r>
              <a:rPr kumimoji="1" lang="en-US" altLang="ja-JP" sz="2000" dirty="0" smtClean="0">
                <a:latin typeface="Meiryo" charset="-128"/>
                <a:ea typeface="Meiryo" charset="-128"/>
                <a:cs typeface="Meiryo" charset="-128"/>
              </a:rPr>
              <a:t>〜</a:t>
            </a:r>
            <a:endParaRPr kumimoji="1" lang="ja-JP" altLang="en-US" sz="2000" dirty="0">
              <a:latin typeface="Meiryo" charset="-128"/>
              <a:ea typeface="Meiryo" charset="-128"/>
              <a:cs typeface="Meiryo" charset="-128"/>
            </a:endParaRPr>
          </a:p>
        </p:txBody>
      </p:sp>
      <p:sp>
        <p:nvSpPr>
          <p:cNvPr id="49" name="テキスト ボックス 48"/>
          <p:cNvSpPr txBox="1"/>
          <p:nvPr/>
        </p:nvSpPr>
        <p:spPr>
          <a:xfrm>
            <a:off x="6017006" y="1002105"/>
            <a:ext cx="1588897" cy="400110"/>
          </a:xfrm>
          <a:prstGeom prst="rect">
            <a:avLst/>
          </a:prstGeom>
          <a:noFill/>
        </p:spPr>
        <p:txBody>
          <a:bodyPr wrap="none" rtlCol="0">
            <a:spAutoFit/>
          </a:bodyPr>
          <a:lstStyle/>
          <a:p>
            <a:r>
              <a:rPr kumimoji="1" lang="en-US" altLang="ja-JP" sz="2000" dirty="0" smtClean="0">
                <a:latin typeface="Meiryo" charset="-128"/>
                <a:ea typeface="Meiryo" charset="-128"/>
                <a:cs typeface="Meiryo" charset="-128"/>
              </a:rPr>
              <a:t>1970</a:t>
            </a:r>
            <a:r>
              <a:rPr kumimoji="1" lang="ja-JP" altLang="en-US" sz="2000" dirty="0" smtClean="0">
                <a:latin typeface="Meiryo" charset="-128"/>
                <a:ea typeface="Meiryo" charset="-128"/>
                <a:cs typeface="Meiryo" charset="-128"/>
              </a:rPr>
              <a:t>年代</a:t>
            </a:r>
            <a:r>
              <a:rPr kumimoji="1" lang="en-US" altLang="ja-JP" sz="2000" dirty="0" smtClean="0">
                <a:latin typeface="Meiryo" charset="-128"/>
                <a:ea typeface="Meiryo" charset="-128"/>
                <a:cs typeface="Meiryo" charset="-128"/>
              </a:rPr>
              <a:t>〜</a:t>
            </a:r>
            <a:endParaRPr kumimoji="1" lang="ja-JP" altLang="en-US" sz="2000" dirty="0">
              <a:latin typeface="Meiryo" charset="-128"/>
              <a:ea typeface="Meiryo" charset="-128"/>
              <a:cs typeface="Meiryo" charset="-128"/>
            </a:endParaRPr>
          </a:p>
        </p:txBody>
      </p:sp>
      <p:sp>
        <p:nvSpPr>
          <p:cNvPr id="12" name="テキスト ボックス 11"/>
          <p:cNvSpPr txBox="1"/>
          <p:nvPr/>
        </p:nvSpPr>
        <p:spPr>
          <a:xfrm rot="5400000">
            <a:off x="114243" y="2122065"/>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アプリケーション</a:t>
            </a:r>
            <a:endParaRPr kumimoji="1" lang="ja-JP" altLang="en-US" sz="1400" dirty="0">
              <a:solidFill>
                <a:schemeClr val="bg1"/>
              </a:solidFill>
              <a:latin typeface="Meiryo" charset="-128"/>
              <a:ea typeface="Meiryo" charset="-128"/>
              <a:cs typeface="Meiryo" charset="-128"/>
            </a:endParaRPr>
          </a:p>
        </p:txBody>
      </p:sp>
      <p:sp>
        <p:nvSpPr>
          <p:cNvPr id="42" name="テキスト ボックス 41"/>
          <p:cNvSpPr txBox="1"/>
          <p:nvPr/>
        </p:nvSpPr>
        <p:spPr>
          <a:xfrm rot="5400000">
            <a:off x="1002490" y="2122065"/>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アプリケーション</a:t>
            </a:r>
            <a:endParaRPr kumimoji="1" lang="ja-JP" altLang="en-US" sz="1400" dirty="0">
              <a:solidFill>
                <a:schemeClr val="bg1"/>
              </a:solidFill>
              <a:latin typeface="Meiryo" charset="-128"/>
              <a:ea typeface="Meiryo" charset="-128"/>
              <a:cs typeface="Meiryo" charset="-128"/>
            </a:endParaRPr>
          </a:p>
        </p:txBody>
      </p:sp>
      <p:sp>
        <p:nvSpPr>
          <p:cNvPr id="43" name="テキスト ボックス 42"/>
          <p:cNvSpPr txBox="1"/>
          <p:nvPr/>
        </p:nvSpPr>
        <p:spPr>
          <a:xfrm rot="5400000">
            <a:off x="1912038" y="2122065"/>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アプリケーション</a:t>
            </a:r>
            <a:endParaRPr kumimoji="1" lang="ja-JP" altLang="en-US" sz="1400" dirty="0">
              <a:solidFill>
                <a:schemeClr val="bg1"/>
              </a:solidFill>
              <a:latin typeface="Meiryo" charset="-128"/>
              <a:ea typeface="Meiryo" charset="-128"/>
              <a:cs typeface="Meiryo" charset="-128"/>
            </a:endParaRPr>
          </a:p>
        </p:txBody>
      </p:sp>
      <p:sp>
        <p:nvSpPr>
          <p:cNvPr id="44" name="テキスト ボックス 43"/>
          <p:cNvSpPr txBox="1"/>
          <p:nvPr/>
        </p:nvSpPr>
        <p:spPr>
          <a:xfrm rot="5400000">
            <a:off x="2835290" y="2141150"/>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アプリケーション</a:t>
            </a:r>
            <a:endParaRPr kumimoji="1" lang="ja-JP" altLang="en-US" sz="1400" dirty="0">
              <a:solidFill>
                <a:schemeClr val="bg1"/>
              </a:solidFill>
              <a:latin typeface="Meiryo" charset="-128"/>
              <a:ea typeface="Meiryo" charset="-128"/>
              <a:cs typeface="Meiryo" charset="-128"/>
            </a:endParaRPr>
          </a:p>
        </p:txBody>
      </p:sp>
      <p:sp>
        <p:nvSpPr>
          <p:cNvPr id="50" name="テキスト ボックス 49"/>
          <p:cNvSpPr txBox="1"/>
          <p:nvPr/>
        </p:nvSpPr>
        <p:spPr>
          <a:xfrm rot="5400000">
            <a:off x="3760303" y="2141148"/>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アプリケーション</a:t>
            </a:r>
            <a:endParaRPr kumimoji="1" lang="ja-JP" altLang="en-US" sz="1400" dirty="0">
              <a:solidFill>
                <a:schemeClr val="bg1"/>
              </a:solidFill>
              <a:latin typeface="Meiryo" charset="-128"/>
              <a:ea typeface="Meiryo" charset="-128"/>
              <a:cs typeface="Meiryo" charset="-128"/>
            </a:endParaRPr>
          </a:p>
        </p:txBody>
      </p:sp>
      <p:sp>
        <p:nvSpPr>
          <p:cNvPr id="51" name="テキスト ボックス 50"/>
          <p:cNvSpPr txBox="1"/>
          <p:nvPr/>
        </p:nvSpPr>
        <p:spPr>
          <a:xfrm rot="5400000">
            <a:off x="4662822" y="2122065"/>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アプリケーション</a:t>
            </a:r>
            <a:endParaRPr kumimoji="1" lang="ja-JP" altLang="en-US" sz="1400" dirty="0">
              <a:solidFill>
                <a:schemeClr val="bg1"/>
              </a:solidFill>
              <a:latin typeface="Meiryo" charset="-128"/>
              <a:ea typeface="Meiryo" charset="-128"/>
              <a:cs typeface="Meiryo" charset="-128"/>
            </a:endParaRPr>
          </a:p>
        </p:txBody>
      </p:sp>
      <p:sp>
        <p:nvSpPr>
          <p:cNvPr id="52" name="テキスト ボックス 51"/>
          <p:cNvSpPr txBox="1"/>
          <p:nvPr/>
        </p:nvSpPr>
        <p:spPr>
          <a:xfrm rot="5400000">
            <a:off x="5571594" y="2141150"/>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アプリケーション</a:t>
            </a:r>
            <a:endParaRPr kumimoji="1" lang="ja-JP" altLang="en-US" sz="1400" dirty="0">
              <a:solidFill>
                <a:schemeClr val="bg1"/>
              </a:solidFill>
              <a:latin typeface="Meiryo" charset="-128"/>
              <a:ea typeface="Meiryo" charset="-128"/>
              <a:cs typeface="Meiryo" charset="-128"/>
            </a:endParaRPr>
          </a:p>
        </p:txBody>
      </p:sp>
      <p:sp>
        <p:nvSpPr>
          <p:cNvPr id="53" name="テキスト ボックス 52"/>
          <p:cNvSpPr txBox="1"/>
          <p:nvPr/>
        </p:nvSpPr>
        <p:spPr>
          <a:xfrm rot="5400000">
            <a:off x="6496607" y="2141148"/>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アプリケーション</a:t>
            </a:r>
            <a:endParaRPr kumimoji="1" lang="ja-JP" altLang="en-US" sz="1400" dirty="0">
              <a:solidFill>
                <a:schemeClr val="bg1"/>
              </a:solidFill>
              <a:latin typeface="Meiryo" charset="-128"/>
              <a:ea typeface="Meiryo" charset="-128"/>
              <a:cs typeface="Meiryo" charset="-128"/>
            </a:endParaRPr>
          </a:p>
        </p:txBody>
      </p:sp>
      <p:sp>
        <p:nvSpPr>
          <p:cNvPr id="54" name="テキスト ボックス 53"/>
          <p:cNvSpPr txBox="1"/>
          <p:nvPr/>
        </p:nvSpPr>
        <p:spPr>
          <a:xfrm rot="5400000">
            <a:off x="7399126" y="2122065"/>
            <a:ext cx="1620957" cy="307777"/>
          </a:xfrm>
          <a:prstGeom prst="rect">
            <a:avLst/>
          </a:prstGeom>
          <a:noFill/>
        </p:spPr>
        <p:txBody>
          <a:bodyPr wrap="none" rtlCol="0">
            <a:spAutoFit/>
          </a:bodyPr>
          <a:lstStyle/>
          <a:p>
            <a:pPr algn="ctr"/>
            <a:r>
              <a:rPr kumimoji="1" lang="ja-JP" altLang="en-US" sz="1400" dirty="0" smtClean="0">
                <a:solidFill>
                  <a:schemeClr val="bg1"/>
                </a:solidFill>
                <a:latin typeface="Meiryo" charset="-128"/>
                <a:ea typeface="Meiryo" charset="-128"/>
                <a:cs typeface="Meiryo" charset="-128"/>
              </a:rPr>
              <a:t>アプリケーション</a:t>
            </a:r>
            <a:endParaRPr kumimoji="1" lang="ja-JP" altLang="en-US" sz="1400"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744978283"/>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smtClean="0"/>
              <a:t>IT</a:t>
            </a:r>
            <a:r>
              <a:rPr lang="ja-JP" altLang="en-US" dirty="0"/>
              <a:t>インフラを支える仮想化</a:t>
            </a:r>
            <a:endParaRPr kumimoji="1" lang="ja-JP" altLang="en-US" dirty="0"/>
          </a:p>
        </p:txBody>
      </p:sp>
      <p:sp>
        <p:nvSpPr>
          <p:cNvPr id="22" name="角丸四角形 21"/>
          <p:cNvSpPr/>
          <p:nvPr/>
        </p:nvSpPr>
        <p:spPr>
          <a:xfrm>
            <a:off x="457200" y="4101841"/>
            <a:ext cx="3886200" cy="622817"/>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4" name="図形グループ 23"/>
          <p:cNvGrpSpPr/>
          <p:nvPr/>
        </p:nvGrpSpPr>
        <p:grpSpPr>
          <a:xfrm>
            <a:off x="709636" y="950712"/>
            <a:ext cx="530176" cy="1101571"/>
            <a:chOff x="1946324" y="4125162"/>
            <a:chExt cx="969964" cy="2007872"/>
          </a:xfrm>
        </p:grpSpPr>
        <p:sp>
          <p:nvSpPr>
            <p:cNvPr id="25" name="円/楕円 2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フローチャート: 論理積ゲート 2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7" name="正方形/長方形 26"/>
          <p:cNvSpPr/>
          <p:nvPr/>
        </p:nvSpPr>
        <p:spPr>
          <a:xfrm>
            <a:off x="457200" y="4895850"/>
            <a:ext cx="1028700" cy="148590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28" name="正方形/長方形 27"/>
          <p:cNvSpPr/>
          <p:nvPr/>
        </p:nvSpPr>
        <p:spPr>
          <a:xfrm>
            <a:off x="1797050" y="4895850"/>
            <a:ext cx="1028700" cy="148590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p:cNvSpPr/>
          <p:nvPr/>
        </p:nvSpPr>
        <p:spPr>
          <a:xfrm>
            <a:off x="3149600" y="4895850"/>
            <a:ext cx="1028700" cy="148590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フローチャート: 磁気ディスク 31"/>
          <p:cNvSpPr/>
          <p:nvPr/>
        </p:nvSpPr>
        <p:spPr>
          <a:xfrm>
            <a:off x="1038225" y="5727700"/>
            <a:ext cx="654050" cy="717550"/>
          </a:xfrm>
          <a:prstGeom prst="flowChartMagneticDisk">
            <a:avLst/>
          </a:prstGeom>
          <a:solidFill>
            <a:srgbClr val="3366FF"/>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
        <p:nvSpPr>
          <p:cNvPr id="33" name="正方形/長方形 32"/>
          <p:cNvSpPr/>
          <p:nvPr/>
        </p:nvSpPr>
        <p:spPr>
          <a:xfrm>
            <a:off x="520699" y="6051550"/>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34" name="正方形/長方形 33"/>
          <p:cNvSpPr/>
          <p:nvPr/>
        </p:nvSpPr>
        <p:spPr>
          <a:xfrm>
            <a:off x="520699" y="5727700"/>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35" name="正方形/長方形 34"/>
          <p:cNvSpPr/>
          <p:nvPr/>
        </p:nvSpPr>
        <p:spPr>
          <a:xfrm>
            <a:off x="520699" y="5422900"/>
            <a:ext cx="908051" cy="22860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smtClean="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36" name="正方形/長方形 35"/>
          <p:cNvSpPr/>
          <p:nvPr/>
        </p:nvSpPr>
        <p:spPr>
          <a:xfrm>
            <a:off x="520699" y="5130800"/>
            <a:ext cx="908051" cy="228600"/>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アプリケーション</a:t>
            </a:r>
            <a:endParaRPr kumimoji="1" lang="ja-JP" altLang="en-US" sz="800" dirty="0">
              <a:solidFill>
                <a:srgbClr val="FFFFFF"/>
              </a:solidFill>
              <a:latin typeface="ＭＳ Ｐゴシック"/>
              <a:ea typeface="ＭＳ Ｐゴシック"/>
              <a:cs typeface="ＭＳ Ｐゴシック"/>
            </a:endParaRPr>
          </a:p>
        </p:txBody>
      </p:sp>
      <p:grpSp>
        <p:nvGrpSpPr>
          <p:cNvPr id="43" name="図形グループ 42"/>
          <p:cNvGrpSpPr/>
          <p:nvPr/>
        </p:nvGrpSpPr>
        <p:grpSpPr>
          <a:xfrm>
            <a:off x="2046312" y="950712"/>
            <a:ext cx="530176" cy="1101571"/>
            <a:chOff x="1946324" y="4125162"/>
            <a:chExt cx="969964" cy="2007872"/>
          </a:xfrm>
        </p:grpSpPr>
        <p:sp>
          <p:nvSpPr>
            <p:cNvPr id="44" name="円/楕円 4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フローチャート: 論理積ゲート 4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 name="図形グループ 45"/>
          <p:cNvGrpSpPr/>
          <p:nvPr/>
        </p:nvGrpSpPr>
        <p:grpSpPr>
          <a:xfrm>
            <a:off x="3398862" y="950712"/>
            <a:ext cx="530176" cy="1101571"/>
            <a:chOff x="1946324" y="4125162"/>
            <a:chExt cx="969964" cy="2007872"/>
          </a:xfrm>
        </p:grpSpPr>
        <p:sp>
          <p:nvSpPr>
            <p:cNvPr id="47" name="円/楕円 4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フローチャート: 論理積ゲート 4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50" name="直線矢印コネクタ 49"/>
          <p:cNvCxnSpPr>
            <a:stCxn id="27" idx="0"/>
            <a:endCxn id="26" idx="1"/>
          </p:cNvCxnSpPr>
          <p:nvPr/>
        </p:nvCxnSpPr>
        <p:spPr>
          <a:xfrm flipV="1">
            <a:off x="971550" y="2052283"/>
            <a:ext cx="3176" cy="2843567"/>
          </a:xfrm>
          <a:prstGeom prst="straightConnector1">
            <a:avLst/>
          </a:prstGeom>
          <a:ln w="12700" cmpd="sng">
            <a:solidFill>
              <a:schemeClr val="accent6"/>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52" name="直線矢印コネクタ 51"/>
          <p:cNvCxnSpPr>
            <a:stCxn id="28" idx="0"/>
            <a:endCxn id="45" idx="1"/>
          </p:cNvCxnSpPr>
          <p:nvPr/>
        </p:nvCxnSpPr>
        <p:spPr>
          <a:xfrm flipV="1">
            <a:off x="2311400" y="2052283"/>
            <a:ext cx="2" cy="2843567"/>
          </a:xfrm>
          <a:prstGeom prst="straightConnector1">
            <a:avLst/>
          </a:prstGeom>
          <a:ln w="12700" cmpd="sng">
            <a:solidFill>
              <a:schemeClr val="accent6"/>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55" name="直線矢印コネクタ 54"/>
          <p:cNvCxnSpPr>
            <a:stCxn id="29" idx="0"/>
            <a:endCxn id="48" idx="1"/>
          </p:cNvCxnSpPr>
          <p:nvPr/>
        </p:nvCxnSpPr>
        <p:spPr>
          <a:xfrm flipV="1">
            <a:off x="3663950" y="2052283"/>
            <a:ext cx="2" cy="2843567"/>
          </a:xfrm>
          <a:prstGeom prst="straightConnector1">
            <a:avLst/>
          </a:prstGeom>
          <a:ln w="12700" cmpd="sng">
            <a:solidFill>
              <a:schemeClr val="accent6"/>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58" name="テキスト ボックス 57"/>
          <p:cNvSpPr txBox="1"/>
          <p:nvPr/>
        </p:nvSpPr>
        <p:spPr>
          <a:xfrm>
            <a:off x="596900" y="4867701"/>
            <a:ext cx="788197" cy="276999"/>
          </a:xfrm>
          <a:prstGeom prst="rect">
            <a:avLst/>
          </a:prstGeom>
          <a:noFill/>
        </p:spPr>
        <p:txBody>
          <a:bodyPr wrap="none" rtlCol="0">
            <a:spAutoFit/>
          </a:bodyPr>
          <a:lstStyle/>
          <a:p>
            <a:pPr algn="ctr"/>
            <a:r>
              <a:rPr kumimoji="1" lang="ja-JP" altLang="en-US" sz="1200" dirty="0" smtClean="0">
                <a:solidFill>
                  <a:srgbClr val="0000FF"/>
                </a:solidFill>
              </a:rPr>
              <a:t>サーバー</a:t>
            </a:r>
            <a:endParaRPr kumimoji="1" lang="ja-JP" altLang="en-US" sz="1200" dirty="0">
              <a:solidFill>
                <a:srgbClr val="0000FF"/>
              </a:solidFill>
            </a:endParaRPr>
          </a:p>
        </p:txBody>
      </p:sp>
      <p:cxnSp>
        <p:nvCxnSpPr>
          <p:cNvPr id="59" name="直線矢印コネクタ 58"/>
          <p:cNvCxnSpPr>
            <a:stCxn id="28" idx="0"/>
            <a:endCxn id="26" idx="1"/>
          </p:cNvCxnSpPr>
          <p:nvPr/>
        </p:nvCxnSpPr>
        <p:spPr>
          <a:xfrm flipH="1" flipV="1">
            <a:off x="974726" y="2052283"/>
            <a:ext cx="1336674" cy="2843567"/>
          </a:xfrm>
          <a:prstGeom prst="straightConnector1">
            <a:avLst/>
          </a:prstGeom>
          <a:ln w="12700" cmpd="sng">
            <a:solidFill>
              <a:schemeClr val="accent6"/>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60" name="直線矢印コネクタ 59"/>
          <p:cNvCxnSpPr>
            <a:stCxn id="29" idx="0"/>
            <a:endCxn id="45" idx="1"/>
          </p:cNvCxnSpPr>
          <p:nvPr/>
        </p:nvCxnSpPr>
        <p:spPr>
          <a:xfrm flipH="1" flipV="1">
            <a:off x="2311402" y="2052283"/>
            <a:ext cx="1352548" cy="2843567"/>
          </a:xfrm>
          <a:prstGeom prst="straightConnector1">
            <a:avLst/>
          </a:prstGeom>
          <a:ln w="12700" cmpd="sng">
            <a:solidFill>
              <a:schemeClr val="accent6"/>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61" name="直線矢印コネクタ 60"/>
          <p:cNvCxnSpPr>
            <a:stCxn id="27" idx="0"/>
            <a:endCxn id="48" idx="1"/>
          </p:cNvCxnSpPr>
          <p:nvPr/>
        </p:nvCxnSpPr>
        <p:spPr>
          <a:xfrm flipV="1">
            <a:off x="971550" y="2052283"/>
            <a:ext cx="2692402" cy="2843567"/>
          </a:xfrm>
          <a:prstGeom prst="straightConnector1">
            <a:avLst/>
          </a:prstGeom>
          <a:ln w="12700" cmpd="sng">
            <a:solidFill>
              <a:schemeClr val="accent6"/>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37" name="正方形/長方形 36"/>
          <p:cNvSpPr/>
          <p:nvPr/>
        </p:nvSpPr>
        <p:spPr>
          <a:xfrm>
            <a:off x="688974" y="4426209"/>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8" name="正方形/長方形 37"/>
          <p:cNvSpPr/>
          <p:nvPr/>
        </p:nvSpPr>
        <p:spPr>
          <a:xfrm>
            <a:off x="1797050" y="4426209"/>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ファイヤウォール</a:t>
            </a:r>
            <a:endParaRPr kumimoji="1" lang="ja-JP" altLang="en-US" sz="800" dirty="0">
              <a:solidFill>
                <a:srgbClr val="FFFFFF"/>
              </a:solidFill>
              <a:latin typeface="ＭＳ Ｐゴシック"/>
              <a:ea typeface="ＭＳ Ｐゴシック"/>
              <a:cs typeface="ＭＳ Ｐゴシック"/>
            </a:endParaRPr>
          </a:p>
        </p:txBody>
      </p:sp>
      <p:sp>
        <p:nvSpPr>
          <p:cNvPr id="39" name="正方形/長方形 38"/>
          <p:cNvSpPr/>
          <p:nvPr/>
        </p:nvSpPr>
        <p:spPr>
          <a:xfrm>
            <a:off x="2965450" y="4419859"/>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0" name="正方形/長方形 39"/>
          <p:cNvSpPr/>
          <p:nvPr/>
        </p:nvSpPr>
        <p:spPr>
          <a:xfrm>
            <a:off x="974724" y="4261109"/>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スイッチ</a:t>
            </a:r>
            <a:endParaRPr kumimoji="1" lang="ja-JP" altLang="en-US" sz="800" dirty="0">
              <a:solidFill>
                <a:srgbClr val="FFFFFF"/>
              </a:solidFill>
              <a:latin typeface="ＭＳ Ｐゴシック"/>
              <a:ea typeface="ＭＳ Ｐゴシック"/>
              <a:cs typeface="ＭＳ Ｐゴシック"/>
            </a:endParaRPr>
          </a:p>
        </p:txBody>
      </p:sp>
      <p:sp>
        <p:nvSpPr>
          <p:cNvPr id="41" name="正方形/長方形 40"/>
          <p:cNvSpPr/>
          <p:nvPr/>
        </p:nvSpPr>
        <p:spPr>
          <a:xfrm>
            <a:off x="2127249" y="4254759"/>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負荷分散装置</a:t>
            </a:r>
            <a:endParaRPr kumimoji="1" lang="ja-JP" altLang="en-US" sz="800" dirty="0">
              <a:solidFill>
                <a:srgbClr val="FFFFFF"/>
              </a:solidFill>
              <a:latin typeface="ＭＳ Ｐゴシック"/>
              <a:ea typeface="ＭＳ Ｐゴシック"/>
              <a:cs typeface="ＭＳ Ｐゴシック"/>
            </a:endParaRPr>
          </a:p>
        </p:txBody>
      </p:sp>
      <p:sp>
        <p:nvSpPr>
          <p:cNvPr id="42" name="正方形/長方形 41"/>
          <p:cNvSpPr/>
          <p:nvPr/>
        </p:nvSpPr>
        <p:spPr>
          <a:xfrm>
            <a:off x="3209924" y="4261109"/>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ルーター</a:t>
            </a:r>
            <a:endParaRPr kumimoji="1" lang="ja-JP" altLang="en-US" sz="800" dirty="0">
              <a:solidFill>
                <a:srgbClr val="FFFFFF"/>
              </a:solidFill>
              <a:latin typeface="ＭＳ Ｐゴシック"/>
              <a:ea typeface="ＭＳ Ｐゴシック"/>
              <a:cs typeface="ＭＳ Ｐゴシック"/>
            </a:endParaRPr>
          </a:p>
        </p:txBody>
      </p:sp>
      <p:sp>
        <p:nvSpPr>
          <p:cNvPr id="69" name="フローチャート: 磁気ディスク 68"/>
          <p:cNvSpPr/>
          <p:nvPr/>
        </p:nvSpPr>
        <p:spPr>
          <a:xfrm>
            <a:off x="2387601" y="5727700"/>
            <a:ext cx="654050" cy="717550"/>
          </a:xfrm>
          <a:prstGeom prst="flowChartMagneticDisk">
            <a:avLst/>
          </a:prstGeom>
          <a:solidFill>
            <a:srgbClr val="3366FF"/>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
        <p:nvSpPr>
          <p:cNvPr id="70" name="正方形/長方形 69"/>
          <p:cNvSpPr/>
          <p:nvPr/>
        </p:nvSpPr>
        <p:spPr>
          <a:xfrm>
            <a:off x="1870075" y="6051550"/>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71" name="正方形/長方形 70"/>
          <p:cNvSpPr/>
          <p:nvPr/>
        </p:nvSpPr>
        <p:spPr>
          <a:xfrm>
            <a:off x="1870075" y="5727700"/>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72" name="正方形/長方形 71"/>
          <p:cNvSpPr/>
          <p:nvPr/>
        </p:nvSpPr>
        <p:spPr>
          <a:xfrm>
            <a:off x="1870075" y="5422900"/>
            <a:ext cx="908051" cy="228600"/>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smtClean="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73" name="正方形/長方形 72"/>
          <p:cNvSpPr/>
          <p:nvPr/>
        </p:nvSpPr>
        <p:spPr>
          <a:xfrm>
            <a:off x="1870075" y="5130800"/>
            <a:ext cx="908051" cy="228600"/>
          </a:xfrm>
          <a:prstGeom prst="rect">
            <a:avLst/>
          </a:prstGeom>
          <a:solidFill>
            <a:schemeClr val="accent1">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アプリケーション</a:t>
            </a:r>
            <a:endParaRPr kumimoji="1" lang="ja-JP" altLang="en-US" sz="800" dirty="0">
              <a:solidFill>
                <a:srgbClr val="FFFFFF"/>
              </a:solidFill>
              <a:latin typeface="ＭＳ Ｐゴシック"/>
              <a:ea typeface="ＭＳ Ｐゴシック"/>
              <a:cs typeface="ＭＳ Ｐゴシック"/>
            </a:endParaRPr>
          </a:p>
        </p:txBody>
      </p:sp>
      <p:sp>
        <p:nvSpPr>
          <p:cNvPr id="74" name="テキスト ボックス 73"/>
          <p:cNvSpPr txBox="1"/>
          <p:nvPr/>
        </p:nvSpPr>
        <p:spPr>
          <a:xfrm>
            <a:off x="1946276" y="4851400"/>
            <a:ext cx="788197" cy="276999"/>
          </a:xfrm>
          <a:prstGeom prst="rect">
            <a:avLst/>
          </a:prstGeom>
          <a:noFill/>
        </p:spPr>
        <p:txBody>
          <a:bodyPr wrap="none" rtlCol="0">
            <a:spAutoFit/>
          </a:bodyPr>
          <a:lstStyle/>
          <a:p>
            <a:pPr algn="ctr"/>
            <a:r>
              <a:rPr kumimoji="1" lang="ja-JP" altLang="en-US" sz="1200" dirty="0" smtClean="0">
                <a:solidFill>
                  <a:srgbClr val="0000FF"/>
                </a:solidFill>
              </a:rPr>
              <a:t>サーバー</a:t>
            </a:r>
            <a:endParaRPr kumimoji="1" lang="ja-JP" altLang="en-US" sz="1200" dirty="0">
              <a:solidFill>
                <a:srgbClr val="0000FF"/>
              </a:solidFill>
            </a:endParaRPr>
          </a:p>
        </p:txBody>
      </p:sp>
      <p:sp>
        <p:nvSpPr>
          <p:cNvPr id="79" name="フローチャート: 磁気ディスク 78"/>
          <p:cNvSpPr/>
          <p:nvPr/>
        </p:nvSpPr>
        <p:spPr>
          <a:xfrm>
            <a:off x="3727452" y="5725299"/>
            <a:ext cx="654050" cy="717550"/>
          </a:xfrm>
          <a:prstGeom prst="flowChartMagneticDisk">
            <a:avLst/>
          </a:prstGeom>
          <a:solidFill>
            <a:srgbClr val="3366FF"/>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
        <p:nvSpPr>
          <p:cNvPr id="80" name="正方形/長方形 79"/>
          <p:cNvSpPr/>
          <p:nvPr/>
        </p:nvSpPr>
        <p:spPr>
          <a:xfrm>
            <a:off x="3209926" y="6049149"/>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81" name="正方形/長方形 80"/>
          <p:cNvSpPr/>
          <p:nvPr/>
        </p:nvSpPr>
        <p:spPr>
          <a:xfrm>
            <a:off x="3209926" y="5725299"/>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82" name="正方形/長方形 81"/>
          <p:cNvSpPr/>
          <p:nvPr/>
        </p:nvSpPr>
        <p:spPr>
          <a:xfrm>
            <a:off x="3209926" y="5420499"/>
            <a:ext cx="908051" cy="228600"/>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smtClean="0">
                <a:solidFill>
                  <a:srgbClr val="FFFFFF"/>
                </a:solidFill>
                <a:latin typeface="ＭＳ Ｐゴシック"/>
                <a:ea typeface="ＭＳ Ｐゴシック"/>
                <a:cs typeface="ＭＳ Ｐゴシック"/>
              </a:rPr>
              <a:t>OS</a:t>
            </a:r>
            <a:endParaRPr kumimoji="1" lang="ja-JP" altLang="en-US" sz="1000" dirty="0">
              <a:solidFill>
                <a:srgbClr val="FFFFFF"/>
              </a:solidFill>
              <a:latin typeface="ＭＳ Ｐゴシック"/>
              <a:ea typeface="ＭＳ Ｐゴシック"/>
              <a:cs typeface="ＭＳ Ｐゴシック"/>
            </a:endParaRPr>
          </a:p>
        </p:txBody>
      </p:sp>
      <p:sp>
        <p:nvSpPr>
          <p:cNvPr id="83" name="正方形/長方形 82"/>
          <p:cNvSpPr/>
          <p:nvPr/>
        </p:nvSpPr>
        <p:spPr>
          <a:xfrm>
            <a:off x="3209926" y="5128399"/>
            <a:ext cx="908051" cy="228600"/>
          </a:xfrm>
          <a:prstGeom prst="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アプリケーション</a:t>
            </a:r>
            <a:endParaRPr kumimoji="1" lang="ja-JP" altLang="en-US" sz="800" dirty="0">
              <a:solidFill>
                <a:srgbClr val="FFFFFF"/>
              </a:solidFill>
              <a:latin typeface="ＭＳ Ｐゴシック"/>
              <a:ea typeface="ＭＳ Ｐゴシック"/>
              <a:cs typeface="ＭＳ Ｐゴシック"/>
            </a:endParaRPr>
          </a:p>
        </p:txBody>
      </p:sp>
      <p:sp>
        <p:nvSpPr>
          <p:cNvPr id="84" name="テキスト ボックス 83"/>
          <p:cNvSpPr txBox="1"/>
          <p:nvPr/>
        </p:nvSpPr>
        <p:spPr>
          <a:xfrm>
            <a:off x="3286127" y="4865300"/>
            <a:ext cx="788197" cy="276999"/>
          </a:xfrm>
          <a:prstGeom prst="rect">
            <a:avLst/>
          </a:prstGeom>
          <a:noFill/>
        </p:spPr>
        <p:txBody>
          <a:bodyPr wrap="none" rtlCol="0">
            <a:spAutoFit/>
          </a:bodyPr>
          <a:lstStyle/>
          <a:p>
            <a:pPr algn="ctr"/>
            <a:r>
              <a:rPr kumimoji="1" lang="ja-JP" altLang="en-US" sz="1200" dirty="0" smtClean="0">
                <a:solidFill>
                  <a:srgbClr val="0000FF"/>
                </a:solidFill>
              </a:rPr>
              <a:t>サーバー</a:t>
            </a:r>
            <a:endParaRPr kumimoji="1" lang="ja-JP" altLang="en-US" sz="1200" dirty="0">
              <a:solidFill>
                <a:srgbClr val="0000FF"/>
              </a:solidFill>
            </a:endParaRPr>
          </a:p>
        </p:txBody>
      </p:sp>
      <p:sp>
        <p:nvSpPr>
          <p:cNvPr id="85" name="テキスト ボックス 84"/>
          <p:cNvSpPr txBox="1"/>
          <p:nvPr/>
        </p:nvSpPr>
        <p:spPr>
          <a:xfrm>
            <a:off x="3671051" y="4081880"/>
            <a:ext cx="710451" cy="215444"/>
          </a:xfrm>
          <a:prstGeom prst="rect">
            <a:avLst/>
          </a:prstGeom>
          <a:noFill/>
        </p:spPr>
        <p:txBody>
          <a:bodyPr wrap="none" rtlCol="0">
            <a:spAutoFit/>
          </a:bodyPr>
          <a:lstStyle/>
          <a:p>
            <a:pPr algn="ctr"/>
            <a:r>
              <a:rPr kumimoji="1" lang="ja-JP" altLang="en-US" sz="800" dirty="0" smtClean="0">
                <a:solidFill>
                  <a:srgbClr val="0000FF"/>
                </a:solidFill>
              </a:rPr>
              <a:t>ネットワーク</a:t>
            </a:r>
            <a:endParaRPr kumimoji="1" lang="ja-JP" altLang="en-US" sz="800" dirty="0">
              <a:solidFill>
                <a:srgbClr val="0000FF"/>
              </a:solidFill>
            </a:endParaRPr>
          </a:p>
        </p:txBody>
      </p:sp>
      <p:sp>
        <p:nvSpPr>
          <p:cNvPr id="189" name="テキスト ボックス 188"/>
          <p:cNvSpPr txBox="1"/>
          <p:nvPr/>
        </p:nvSpPr>
        <p:spPr>
          <a:xfrm>
            <a:off x="2989237" y="3835659"/>
            <a:ext cx="1415772" cy="246221"/>
          </a:xfrm>
          <a:prstGeom prst="rect">
            <a:avLst/>
          </a:prstGeom>
          <a:noFill/>
        </p:spPr>
        <p:txBody>
          <a:bodyPr wrap="none" rtlCol="0">
            <a:spAutoFit/>
          </a:bodyPr>
          <a:lstStyle/>
          <a:p>
            <a:pPr algn="r"/>
            <a:r>
              <a:rPr kumimoji="1" lang="ja-JP" altLang="en-US" sz="1000" dirty="0" smtClean="0">
                <a:solidFill>
                  <a:srgbClr val="0000FF"/>
                </a:solidFill>
              </a:rPr>
              <a:t>物理的な</a:t>
            </a:r>
            <a:r>
              <a:rPr lang="ja-JP" altLang="en-US" sz="1000" dirty="0" smtClean="0">
                <a:solidFill>
                  <a:srgbClr val="0000FF"/>
                </a:solidFill>
              </a:rPr>
              <a:t>システム資源</a:t>
            </a:r>
            <a:endParaRPr kumimoji="1" lang="ja-JP" altLang="en-US" sz="1000" dirty="0">
              <a:solidFill>
                <a:srgbClr val="0000FF"/>
              </a:solidFill>
            </a:endParaRPr>
          </a:p>
        </p:txBody>
      </p:sp>
      <p:grpSp>
        <p:nvGrpSpPr>
          <p:cNvPr id="3" name="図形グループ 2"/>
          <p:cNvGrpSpPr/>
          <p:nvPr/>
        </p:nvGrpSpPr>
        <p:grpSpPr>
          <a:xfrm>
            <a:off x="4723034" y="948311"/>
            <a:ext cx="4008216" cy="5496937"/>
            <a:chOff x="4723034" y="948311"/>
            <a:chExt cx="4008216" cy="5496937"/>
          </a:xfrm>
        </p:grpSpPr>
        <p:sp>
          <p:nvSpPr>
            <p:cNvPr id="190" name="角丸四角形 189"/>
            <p:cNvSpPr/>
            <p:nvPr/>
          </p:nvSpPr>
          <p:spPr>
            <a:xfrm>
              <a:off x="4732500" y="3937001"/>
              <a:ext cx="3998750" cy="331130"/>
            </a:xfrm>
            <a:prstGeom prst="roundRect">
              <a:avLst>
                <a:gd name="adj" fmla="val 1908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kumimoji="1" lang="ja-JP" altLang="en-US" sz="1200" dirty="0">
                <a:solidFill>
                  <a:srgbClr val="FFFFFF"/>
                </a:solidFill>
                <a:latin typeface="ＭＳ Ｐゴシック"/>
                <a:ea typeface="ＭＳ Ｐゴシック"/>
                <a:cs typeface="ＭＳ Ｐゴシック"/>
              </a:endParaRPr>
            </a:p>
          </p:txBody>
        </p:sp>
        <p:sp>
          <p:nvSpPr>
            <p:cNvPr id="143" name="角丸四角形 142"/>
            <p:cNvSpPr/>
            <p:nvPr/>
          </p:nvSpPr>
          <p:spPr>
            <a:xfrm>
              <a:off x="4723034" y="4368343"/>
              <a:ext cx="4008216" cy="2076905"/>
            </a:xfrm>
            <a:prstGeom prst="roundRect">
              <a:avLst>
                <a:gd name="adj" fmla="val 3738"/>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kumimoji="1" lang="ja-JP" altLang="en-US" sz="1200" dirty="0">
                <a:solidFill>
                  <a:srgbClr val="FFFFFF"/>
                </a:solidFill>
                <a:latin typeface="ＭＳ Ｐゴシック"/>
                <a:ea typeface="ＭＳ Ｐゴシック"/>
                <a:cs typeface="ＭＳ Ｐゴシック"/>
              </a:endParaRPr>
            </a:p>
          </p:txBody>
        </p:sp>
        <p:sp>
          <p:nvSpPr>
            <p:cNvPr id="86" name="角丸四角形 85"/>
            <p:cNvSpPr/>
            <p:nvPr/>
          </p:nvSpPr>
          <p:spPr>
            <a:xfrm>
              <a:off x="4810126" y="4628632"/>
              <a:ext cx="3802284" cy="622817"/>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7" name="図形グループ 86"/>
            <p:cNvGrpSpPr/>
            <p:nvPr/>
          </p:nvGrpSpPr>
          <p:grpSpPr>
            <a:xfrm>
              <a:off x="5065191" y="948311"/>
              <a:ext cx="530176" cy="1101571"/>
              <a:chOff x="1946324" y="4125162"/>
              <a:chExt cx="969964" cy="2007872"/>
            </a:xfrm>
          </p:grpSpPr>
          <p:sp>
            <p:nvSpPr>
              <p:cNvPr id="88" name="円/楕円 8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9" name="フローチャート: 論理積ゲート 8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90" name="正方形/長方形 89"/>
            <p:cNvSpPr/>
            <p:nvPr/>
          </p:nvSpPr>
          <p:spPr>
            <a:xfrm>
              <a:off x="4806950" y="5299849"/>
              <a:ext cx="1028700" cy="102235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91" name="正方形/長方形 90"/>
            <p:cNvSpPr/>
            <p:nvPr/>
          </p:nvSpPr>
          <p:spPr>
            <a:xfrm>
              <a:off x="6096000" y="5299849"/>
              <a:ext cx="1028700" cy="102235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正方形/長方形 91"/>
            <p:cNvSpPr/>
            <p:nvPr/>
          </p:nvSpPr>
          <p:spPr>
            <a:xfrm>
              <a:off x="7397750" y="5299849"/>
              <a:ext cx="1028700" cy="102235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フローチャート: 磁気ディスク 92"/>
            <p:cNvSpPr/>
            <p:nvPr/>
          </p:nvSpPr>
          <p:spPr>
            <a:xfrm>
              <a:off x="5387975" y="5668149"/>
              <a:ext cx="654050" cy="717550"/>
            </a:xfrm>
            <a:prstGeom prst="flowChartMagneticDisk">
              <a:avLst/>
            </a:prstGeom>
            <a:solidFill>
              <a:srgbClr val="3366FF"/>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
          <p:nvSpPr>
            <p:cNvPr id="94" name="正方形/長方形 93"/>
            <p:cNvSpPr/>
            <p:nvPr/>
          </p:nvSpPr>
          <p:spPr>
            <a:xfrm>
              <a:off x="4870449" y="5991999"/>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95" name="正方形/長方形 94"/>
            <p:cNvSpPr/>
            <p:nvPr/>
          </p:nvSpPr>
          <p:spPr>
            <a:xfrm>
              <a:off x="4870449" y="5668149"/>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grpSp>
          <p:nvGrpSpPr>
            <p:cNvPr id="98" name="図形グループ 97"/>
            <p:cNvGrpSpPr/>
            <p:nvPr/>
          </p:nvGrpSpPr>
          <p:grpSpPr>
            <a:xfrm>
              <a:off x="6345262" y="948311"/>
              <a:ext cx="530176" cy="1101571"/>
              <a:chOff x="1946324" y="4125162"/>
              <a:chExt cx="969964" cy="2007872"/>
            </a:xfrm>
          </p:grpSpPr>
          <p:sp>
            <p:nvSpPr>
              <p:cNvPr id="99" name="円/楕円 9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フローチャート: 論理積ゲート 9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1" name="図形グループ 100"/>
            <p:cNvGrpSpPr/>
            <p:nvPr/>
          </p:nvGrpSpPr>
          <p:grpSpPr>
            <a:xfrm>
              <a:off x="7647015" y="948311"/>
              <a:ext cx="530176" cy="1101571"/>
              <a:chOff x="1946324" y="4125162"/>
              <a:chExt cx="969964" cy="2007872"/>
            </a:xfrm>
          </p:grpSpPr>
          <p:sp>
            <p:nvSpPr>
              <p:cNvPr id="102" name="円/楕円 10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3" name="フローチャート: 論理積ゲート 10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07" name="テキスト ボックス 106"/>
            <p:cNvSpPr txBox="1"/>
            <p:nvPr/>
          </p:nvSpPr>
          <p:spPr>
            <a:xfrm>
              <a:off x="4930377" y="5319752"/>
              <a:ext cx="788197" cy="276999"/>
            </a:xfrm>
            <a:prstGeom prst="rect">
              <a:avLst/>
            </a:prstGeom>
            <a:noFill/>
          </p:spPr>
          <p:txBody>
            <a:bodyPr wrap="none" rtlCol="0">
              <a:spAutoFit/>
            </a:bodyPr>
            <a:lstStyle/>
            <a:p>
              <a:pPr algn="ctr"/>
              <a:r>
                <a:rPr kumimoji="1" lang="ja-JP" altLang="en-US" sz="1200" dirty="0" smtClean="0">
                  <a:solidFill>
                    <a:srgbClr val="0000FF"/>
                  </a:solidFill>
                </a:rPr>
                <a:t>サーバー</a:t>
              </a:r>
              <a:endParaRPr kumimoji="1" lang="ja-JP" altLang="en-US" sz="1200" dirty="0">
                <a:solidFill>
                  <a:srgbClr val="0000FF"/>
                </a:solidFill>
              </a:endParaRPr>
            </a:p>
          </p:txBody>
        </p:sp>
        <p:sp>
          <p:nvSpPr>
            <p:cNvPr id="111" name="正方形/長方形 110"/>
            <p:cNvSpPr/>
            <p:nvPr/>
          </p:nvSpPr>
          <p:spPr>
            <a:xfrm>
              <a:off x="4977034" y="4953000"/>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2" name="正方形/長方形 111"/>
            <p:cNvSpPr/>
            <p:nvPr/>
          </p:nvSpPr>
          <p:spPr>
            <a:xfrm>
              <a:off x="6085110" y="4953000"/>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ファイヤウォール</a:t>
              </a:r>
              <a:endParaRPr kumimoji="1" lang="ja-JP" altLang="en-US" sz="800" dirty="0">
                <a:solidFill>
                  <a:srgbClr val="FFFFFF"/>
                </a:solidFill>
                <a:latin typeface="ＭＳ Ｐゴシック"/>
                <a:ea typeface="ＭＳ Ｐゴシック"/>
                <a:cs typeface="ＭＳ Ｐゴシック"/>
              </a:endParaRPr>
            </a:p>
          </p:txBody>
        </p:sp>
        <p:sp>
          <p:nvSpPr>
            <p:cNvPr id="113" name="正方形/長方形 112"/>
            <p:cNvSpPr/>
            <p:nvPr/>
          </p:nvSpPr>
          <p:spPr>
            <a:xfrm>
              <a:off x="7253510" y="4946650"/>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4" name="正方形/長方形 113"/>
            <p:cNvSpPr/>
            <p:nvPr/>
          </p:nvSpPr>
          <p:spPr>
            <a:xfrm>
              <a:off x="5262784" y="4787900"/>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スイッチ</a:t>
              </a:r>
              <a:endParaRPr kumimoji="1" lang="ja-JP" altLang="en-US" sz="800" dirty="0">
                <a:solidFill>
                  <a:srgbClr val="FFFFFF"/>
                </a:solidFill>
                <a:latin typeface="ＭＳ Ｐゴシック"/>
                <a:ea typeface="ＭＳ Ｐゴシック"/>
                <a:cs typeface="ＭＳ Ｐゴシック"/>
              </a:endParaRPr>
            </a:p>
          </p:txBody>
        </p:sp>
        <p:sp>
          <p:nvSpPr>
            <p:cNvPr id="115" name="正方形/長方形 114"/>
            <p:cNvSpPr/>
            <p:nvPr/>
          </p:nvSpPr>
          <p:spPr>
            <a:xfrm>
              <a:off x="6415309" y="4781550"/>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負荷分散装置</a:t>
              </a:r>
              <a:endParaRPr kumimoji="1" lang="ja-JP" altLang="en-US" sz="800" dirty="0">
                <a:solidFill>
                  <a:srgbClr val="FFFFFF"/>
                </a:solidFill>
                <a:latin typeface="ＭＳ Ｐゴシック"/>
                <a:ea typeface="ＭＳ Ｐゴシック"/>
                <a:cs typeface="ＭＳ Ｐゴシック"/>
              </a:endParaRPr>
            </a:p>
          </p:txBody>
        </p:sp>
        <p:sp>
          <p:nvSpPr>
            <p:cNvPr id="116" name="正方形/長方形 115"/>
            <p:cNvSpPr/>
            <p:nvPr/>
          </p:nvSpPr>
          <p:spPr>
            <a:xfrm>
              <a:off x="7497984" y="4787900"/>
              <a:ext cx="908051"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ルーター</a:t>
              </a:r>
              <a:endParaRPr kumimoji="1" lang="ja-JP" altLang="en-US" sz="800" dirty="0">
                <a:solidFill>
                  <a:srgbClr val="FFFFFF"/>
                </a:solidFill>
                <a:latin typeface="ＭＳ Ｐゴシック"/>
                <a:ea typeface="ＭＳ Ｐゴシック"/>
                <a:cs typeface="ＭＳ Ｐゴシック"/>
              </a:endParaRPr>
            </a:p>
          </p:txBody>
        </p:sp>
        <p:sp>
          <p:nvSpPr>
            <p:cNvPr id="117" name="フローチャート: 磁気ディスク 116"/>
            <p:cNvSpPr/>
            <p:nvPr/>
          </p:nvSpPr>
          <p:spPr>
            <a:xfrm>
              <a:off x="6686551" y="5668149"/>
              <a:ext cx="654050" cy="717550"/>
            </a:xfrm>
            <a:prstGeom prst="flowChartMagneticDisk">
              <a:avLst/>
            </a:prstGeom>
            <a:solidFill>
              <a:srgbClr val="3366FF"/>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
          <p:nvSpPr>
            <p:cNvPr id="118" name="正方形/長方形 117"/>
            <p:cNvSpPr/>
            <p:nvPr/>
          </p:nvSpPr>
          <p:spPr>
            <a:xfrm>
              <a:off x="6169025" y="5991999"/>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19" name="正方形/長方形 118"/>
            <p:cNvSpPr/>
            <p:nvPr/>
          </p:nvSpPr>
          <p:spPr>
            <a:xfrm>
              <a:off x="6169025" y="5668149"/>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22" name="テキスト ボックス 121"/>
            <p:cNvSpPr txBox="1"/>
            <p:nvPr/>
          </p:nvSpPr>
          <p:spPr>
            <a:xfrm>
              <a:off x="6228953" y="5303451"/>
              <a:ext cx="788197" cy="276999"/>
            </a:xfrm>
            <a:prstGeom prst="rect">
              <a:avLst/>
            </a:prstGeom>
            <a:noFill/>
          </p:spPr>
          <p:txBody>
            <a:bodyPr wrap="none" rtlCol="0">
              <a:spAutoFit/>
            </a:bodyPr>
            <a:lstStyle/>
            <a:p>
              <a:pPr algn="ctr"/>
              <a:r>
                <a:rPr kumimoji="1" lang="ja-JP" altLang="en-US" sz="1200" dirty="0" smtClean="0">
                  <a:solidFill>
                    <a:srgbClr val="0000FF"/>
                  </a:solidFill>
                </a:rPr>
                <a:t>サーバー</a:t>
              </a:r>
              <a:endParaRPr kumimoji="1" lang="ja-JP" altLang="en-US" sz="1200" dirty="0">
                <a:solidFill>
                  <a:srgbClr val="0000FF"/>
                </a:solidFill>
              </a:endParaRPr>
            </a:p>
          </p:txBody>
        </p:sp>
        <p:sp>
          <p:nvSpPr>
            <p:cNvPr id="123" name="フローチャート: 磁気ディスク 122"/>
            <p:cNvSpPr/>
            <p:nvPr/>
          </p:nvSpPr>
          <p:spPr>
            <a:xfrm>
              <a:off x="7975602" y="5665748"/>
              <a:ext cx="654050" cy="717550"/>
            </a:xfrm>
            <a:prstGeom prst="flowChartMagneticDisk">
              <a:avLst/>
            </a:prstGeom>
            <a:solidFill>
              <a:srgbClr val="3366FF"/>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
          <p:nvSpPr>
            <p:cNvPr id="124" name="正方形/長方形 123"/>
            <p:cNvSpPr/>
            <p:nvPr/>
          </p:nvSpPr>
          <p:spPr>
            <a:xfrm>
              <a:off x="7458076" y="5989598"/>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25" name="正方形/長方形 124"/>
            <p:cNvSpPr/>
            <p:nvPr/>
          </p:nvSpPr>
          <p:spPr>
            <a:xfrm>
              <a:off x="7458076" y="5665748"/>
              <a:ext cx="454027" cy="22860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28" name="テキスト ボックス 127"/>
            <p:cNvSpPr txBox="1"/>
            <p:nvPr/>
          </p:nvSpPr>
          <p:spPr>
            <a:xfrm>
              <a:off x="7518004" y="5317351"/>
              <a:ext cx="788197" cy="276999"/>
            </a:xfrm>
            <a:prstGeom prst="rect">
              <a:avLst/>
            </a:prstGeom>
            <a:noFill/>
          </p:spPr>
          <p:txBody>
            <a:bodyPr wrap="none" rtlCol="0">
              <a:spAutoFit/>
            </a:bodyPr>
            <a:lstStyle/>
            <a:p>
              <a:pPr algn="ctr"/>
              <a:r>
                <a:rPr kumimoji="1" lang="ja-JP" altLang="en-US" sz="1200" dirty="0" smtClean="0">
                  <a:solidFill>
                    <a:srgbClr val="0000FF"/>
                  </a:solidFill>
                </a:rPr>
                <a:t>サーバー</a:t>
              </a:r>
              <a:endParaRPr kumimoji="1" lang="ja-JP" altLang="en-US" sz="1200" dirty="0">
                <a:solidFill>
                  <a:srgbClr val="0000FF"/>
                </a:solidFill>
              </a:endParaRPr>
            </a:p>
          </p:txBody>
        </p:sp>
        <p:sp>
          <p:nvSpPr>
            <p:cNvPr id="129" name="テキスト ボックス 128"/>
            <p:cNvSpPr txBox="1"/>
            <p:nvPr/>
          </p:nvSpPr>
          <p:spPr>
            <a:xfrm>
              <a:off x="7925177" y="4595453"/>
              <a:ext cx="710451" cy="215444"/>
            </a:xfrm>
            <a:prstGeom prst="rect">
              <a:avLst/>
            </a:prstGeom>
            <a:noFill/>
          </p:spPr>
          <p:txBody>
            <a:bodyPr wrap="none" rtlCol="0">
              <a:spAutoFit/>
            </a:bodyPr>
            <a:lstStyle/>
            <a:p>
              <a:pPr algn="ctr"/>
              <a:r>
                <a:rPr kumimoji="1" lang="ja-JP" altLang="en-US" sz="800" dirty="0" smtClean="0">
                  <a:solidFill>
                    <a:srgbClr val="0000FF"/>
                  </a:solidFill>
                </a:rPr>
                <a:t>ネットワーク</a:t>
              </a:r>
              <a:endParaRPr kumimoji="1" lang="ja-JP" altLang="en-US" sz="800" dirty="0">
                <a:solidFill>
                  <a:srgbClr val="0000FF"/>
                </a:solidFill>
              </a:endParaRPr>
            </a:p>
          </p:txBody>
        </p:sp>
        <p:sp>
          <p:nvSpPr>
            <p:cNvPr id="130" name="角丸四角形 129"/>
            <p:cNvSpPr/>
            <p:nvPr/>
          </p:nvSpPr>
          <p:spPr>
            <a:xfrm>
              <a:off x="4806950" y="2351138"/>
              <a:ext cx="1227356"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8" name="角丸四角形 137"/>
            <p:cNvSpPr/>
            <p:nvPr/>
          </p:nvSpPr>
          <p:spPr>
            <a:xfrm>
              <a:off x="6094636" y="2347290"/>
              <a:ext cx="1227356"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テキスト ボックス 143"/>
            <p:cNvSpPr txBox="1"/>
            <p:nvPr/>
          </p:nvSpPr>
          <p:spPr>
            <a:xfrm>
              <a:off x="5625102" y="3929576"/>
              <a:ext cx="2119090" cy="338554"/>
            </a:xfrm>
            <a:prstGeom prst="rect">
              <a:avLst/>
            </a:prstGeom>
            <a:noFill/>
          </p:spPr>
          <p:txBody>
            <a:bodyPr wrap="none" rtlCol="0">
              <a:spAutoFit/>
            </a:bodyPr>
            <a:lstStyle/>
            <a:p>
              <a:pPr algn="ctr"/>
              <a:r>
                <a:rPr kumimoji="1" lang="ja-JP" altLang="en-US" sz="1600" dirty="0" smtClean="0">
                  <a:solidFill>
                    <a:schemeClr val="bg1"/>
                  </a:solidFill>
                </a:rPr>
                <a:t>仮想化（</a:t>
              </a:r>
              <a:r>
                <a:rPr kumimoji="1" lang="en-US" altLang="ja-JP" sz="1600" dirty="0" smtClean="0">
                  <a:solidFill>
                    <a:schemeClr val="bg1"/>
                  </a:solidFill>
                </a:rPr>
                <a:t>Virtualization</a:t>
              </a:r>
              <a:r>
                <a:rPr kumimoji="1" lang="ja-JP" altLang="en-US" sz="1600" dirty="0" smtClean="0">
                  <a:solidFill>
                    <a:schemeClr val="bg1"/>
                  </a:solidFill>
                </a:rPr>
                <a:t>）</a:t>
              </a:r>
              <a:endParaRPr kumimoji="1" lang="ja-JP" altLang="en-US" sz="1600" dirty="0">
                <a:solidFill>
                  <a:schemeClr val="bg1"/>
                </a:solidFill>
              </a:endParaRPr>
            </a:p>
          </p:txBody>
        </p:sp>
        <p:sp>
          <p:nvSpPr>
            <p:cNvPr id="147" name="正方形/長方形 146"/>
            <p:cNvSpPr/>
            <p:nvPr/>
          </p:nvSpPr>
          <p:spPr>
            <a:xfrm>
              <a:off x="4806950" y="2943617"/>
              <a:ext cx="1028700" cy="846188"/>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148" name="フローチャート: 磁気ディスク 147"/>
            <p:cNvSpPr/>
            <p:nvPr/>
          </p:nvSpPr>
          <p:spPr>
            <a:xfrm>
              <a:off x="5495925" y="3349511"/>
              <a:ext cx="557433" cy="452735"/>
            </a:xfrm>
            <a:prstGeom prst="flowChartMagneticDisk">
              <a:avLst/>
            </a:prstGeom>
            <a:solidFill>
              <a:srgbClr val="3366FF"/>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49" name="正方形/長方形 148"/>
            <p:cNvSpPr/>
            <p:nvPr/>
          </p:nvSpPr>
          <p:spPr>
            <a:xfrm>
              <a:off x="4870449" y="3575879"/>
              <a:ext cx="537943" cy="143649"/>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50" name="正方形/長方形 149"/>
            <p:cNvSpPr/>
            <p:nvPr/>
          </p:nvSpPr>
          <p:spPr>
            <a:xfrm>
              <a:off x="4870449" y="3395678"/>
              <a:ext cx="537943" cy="143649"/>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53" name="正方形/長方形 152"/>
            <p:cNvSpPr/>
            <p:nvPr/>
          </p:nvSpPr>
          <p:spPr>
            <a:xfrm>
              <a:off x="4870449" y="3019907"/>
              <a:ext cx="908051" cy="89843"/>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54" name="正方形/長方形 153"/>
            <p:cNvSpPr/>
            <p:nvPr/>
          </p:nvSpPr>
          <p:spPr>
            <a:xfrm>
              <a:off x="4876253" y="3167078"/>
              <a:ext cx="908051" cy="107772"/>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155" name="正方形/長方形 154"/>
            <p:cNvSpPr/>
            <p:nvPr/>
          </p:nvSpPr>
          <p:spPr>
            <a:xfrm>
              <a:off x="6094636" y="2935989"/>
              <a:ext cx="1028700" cy="846188"/>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156" name="フローチャート: 磁気ディスク 155"/>
            <p:cNvSpPr/>
            <p:nvPr/>
          </p:nvSpPr>
          <p:spPr>
            <a:xfrm>
              <a:off x="6783611" y="3341883"/>
              <a:ext cx="557433" cy="452735"/>
            </a:xfrm>
            <a:prstGeom prst="flowChartMagneticDisk">
              <a:avLst/>
            </a:prstGeom>
            <a:solidFill>
              <a:srgbClr val="3366FF"/>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57" name="正方形/長方形 156"/>
            <p:cNvSpPr/>
            <p:nvPr/>
          </p:nvSpPr>
          <p:spPr>
            <a:xfrm>
              <a:off x="6158135" y="3568251"/>
              <a:ext cx="537943" cy="143649"/>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58" name="正方形/長方形 157"/>
            <p:cNvSpPr/>
            <p:nvPr/>
          </p:nvSpPr>
          <p:spPr>
            <a:xfrm>
              <a:off x="6158135" y="3388050"/>
              <a:ext cx="537943" cy="143649"/>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60" name="正方形/長方形 159"/>
            <p:cNvSpPr/>
            <p:nvPr/>
          </p:nvSpPr>
          <p:spPr>
            <a:xfrm>
              <a:off x="6158135" y="3012279"/>
              <a:ext cx="908051" cy="89843"/>
            </a:xfrm>
            <a:prstGeom prst="rect">
              <a:avLst/>
            </a:prstGeom>
            <a:solidFill>
              <a:schemeClr val="accent1">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61" name="正方形/長方形 160"/>
            <p:cNvSpPr/>
            <p:nvPr/>
          </p:nvSpPr>
          <p:spPr>
            <a:xfrm>
              <a:off x="6163939" y="3159450"/>
              <a:ext cx="908051" cy="10777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162" name="角丸四角形 161"/>
            <p:cNvSpPr/>
            <p:nvPr/>
          </p:nvSpPr>
          <p:spPr>
            <a:xfrm>
              <a:off x="7381878" y="2347290"/>
              <a:ext cx="1227356" cy="501650"/>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6" name="正方形/長方形 165"/>
            <p:cNvSpPr/>
            <p:nvPr/>
          </p:nvSpPr>
          <p:spPr>
            <a:xfrm>
              <a:off x="7381878" y="2935989"/>
              <a:ext cx="1028700" cy="846188"/>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sp>
          <p:nvSpPr>
            <p:cNvPr id="167" name="フローチャート: 磁気ディスク 166"/>
            <p:cNvSpPr/>
            <p:nvPr/>
          </p:nvSpPr>
          <p:spPr>
            <a:xfrm>
              <a:off x="8070853" y="3341883"/>
              <a:ext cx="557433" cy="452735"/>
            </a:xfrm>
            <a:prstGeom prst="flowChartMagneticDisk">
              <a:avLst/>
            </a:prstGeom>
            <a:solidFill>
              <a:srgbClr val="3366FF"/>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68" name="正方形/長方形 167"/>
            <p:cNvSpPr/>
            <p:nvPr/>
          </p:nvSpPr>
          <p:spPr>
            <a:xfrm>
              <a:off x="7445377" y="3568251"/>
              <a:ext cx="537943" cy="143649"/>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69" name="正方形/長方形 168"/>
            <p:cNvSpPr/>
            <p:nvPr/>
          </p:nvSpPr>
          <p:spPr>
            <a:xfrm>
              <a:off x="7445377" y="3388050"/>
              <a:ext cx="537943" cy="143649"/>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71" name="正方形/長方形 170"/>
            <p:cNvSpPr/>
            <p:nvPr/>
          </p:nvSpPr>
          <p:spPr>
            <a:xfrm>
              <a:off x="7445377" y="3012279"/>
              <a:ext cx="908051" cy="89843"/>
            </a:xfrm>
            <a:prstGeom prst="rect">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72" name="正方形/長方形 171"/>
            <p:cNvSpPr/>
            <p:nvPr/>
          </p:nvSpPr>
          <p:spPr>
            <a:xfrm>
              <a:off x="7451181" y="3159450"/>
              <a:ext cx="908051" cy="107772"/>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000" dirty="0">
                <a:solidFill>
                  <a:srgbClr val="FFFFFF"/>
                </a:solidFill>
                <a:latin typeface="ＭＳ Ｐゴシック"/>
                <a:ea typeface="ＭＳ Ｐゴシック"/>
                <a:cs typeface="ＭＳ Ｐゴシック"/>
              </a:endParaRPr>
            </a:p>
          </p:txBody>
        </p:sp>
        <p:cxnSp>
          <p:nvCxnSpPr>
            <p:cNvPr id="173" name="直線矢印コネクタ 172"/>
            <p:cNvCxnSpPr>
              <a:stCxn id="147" idx="0"/>
              <a:endCxn id="89" idx="1"/>
            </p:cNvCxnSpPr>
            <p:nvPr/>
          </p:nvCxnSpPr>
          <p:spPr>
            <a:xfrm flipV="1">
              <a:off x="5321300" y="2049882"/>
              <a:ext cx="8981" cy="893735"/>
            </a:xfrm>
            <a:prstGeom prst="straightConnector1">
              <a:avLst/>
            </a:prstGeom>
            <a:ln w="12700" cmpd="sng">
              <a:solidFill>
                <a:schemeClr val="accent6"/>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76" name="直線矢印コネクタ 175"/>
            <p:cNvCxnSpPr>
              <a:stCxn id="155" idx="0"/>
              <a:endCxn id="100" idx="1"/>
            </p:cNvCxnSpPr>
            <p:nvPr/>
          </p:nvCxnSpPr>
          <p:spPr>
            <a:xfrm flipV="1">
              <a:off x="6608986" y="2049882"/>
              <a:ext cx="1366" cy="886107"/>
            </a:xfrm>
            <a:prstGeom prst="straightConnector1">
              <a:avLst/>
            </a:prstGeom>
            <a:ln w="12700" cmpd="sng">
              <a:solidFill>
                <a:schemeClr val="accent6"/>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79" name="直線矢印コネクタ 178"/>
            <p:cNvCxnSpPr>
              <a:stCxn id="166" idx="0"/>
              <a:endCxn id="103" idx="1"/>
            </p:cNvCxnSpPr>
            <p:nvPr/>
          </p:nvCxnSpPr>
          <p:spPr>
            <a:xfrm flipV="1">
              <a:off x="7896228" y="2049882"/>
              <a:ext cx="15877" cy="886107"/>
            </a:xfrm>
            <a:prstGeom prst="straightConnector1">
              <a:avLst/>
            </a:prstGeom>
            <a:ln w="12700" cmpd="sng">
              <a:solidFill>
                <a:schemeClr val="accent6"/>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131" name="正方形/長方形 130"/>
            <p:cNvSpPr/>
            <p:nvPr/>
          </p:nvSpPr>
          <p:spPr>
            <a:xfrm>
              <a:off x="5038724" y="2544813"/>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32" name="正方形/長方形 131"/>
            <p:cNvSpPr/>
            <p:nvPr/>
          </p:nvSpPr>
          <p:spPr>
            <a:xfrm>
              <a:off x="5400674" y="2561462"/>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34" name="正方形/長方形 133"/>
            <p:cNvSpPr/>
            <p:nvPr/>
          </p:nvSpPr>
          <p:spPr>
            <a:xfrm>
              <a:off x="5184501" y="2430513"/>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35" name="正方形/長方形 134"/>
            <p:cNvSpPr/>
            <p:nvPr/>
          </p:nvSpPr>
          <p:spPr>
            <a:xfrm>
              <a:off x="5557591" y="2424163"/>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39" name="正方形/長方形 138"/>
            <p:cNvSpPr/>
            <p:nvPr/>
          </p:nvSpPr>
          <p:spPr>
            <a:xfrm>
              <a:off x="6326410" y="2540965"/>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40" name="正方形/長方形 139"/>
            <p:cNvSpPr/>
            <p:nvPr/>
          </p:nvSpPr>
          <p:spPr>
            <a:xfrm>
              <a:off x="6789964" y="2557614"/>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41" name="正方形/長方形 140"/>
            <p:cNvSpPr/>
            <p:nvPr/>
          </p:nvSpPr>
          <p:spPr>
            <a:xfrm>
              <a:off x="6621688" y="2420315"/>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63" name="正方形/長方形 162"/>
            <p:cNvSpPr/>
            <p:nvPr/>
          </p:nvSpPr>
          <p:spPr>
            <a:xfrm>
              <a:off x="7613652" y="2420315"/>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64" name="正方形/長方形 163"/>
            <p:cNvSpPr/>
            <p:nvPr/>
          </p:nvSpPr>
          <p:spPr>
            <a:xfrm>
              <a:off x="8077206" y="2443314"/>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65" name="正方形/長方形 164"/>
            <p:cNvSpPr/>
            <p:nvPr/>
          </p:nvSpPr>
          <p:spPr>
            <a:xfrm>
              <a:off x="7829824" y="2557614"/>
              <a:ext cx="291555" cy="2286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82" name="上矢印 181"/>
            <p:cNvSpPr/>
            <p:nvPr/>
          </p:nvSpPr>
          <p:spPr>
            <a:xfrm>
              <a:off x="5181325" y="3724114"/>
              <a:ext cx="544734" cy="281307"/>
            </a:xfrm>
            <a:prstGeom prst="up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上矢印 182"/>
            <p:cNvSpPr/>
            <p:nvPr/>
          </p:nvSpPr>
          <p:spPr>
            <a:xfrm>
              <a:off x="6414184" y="4220865"/>
              <a:ext cx="544734" cy="192385"/>
            </a:xfrm>
            <a:prstGeom prst="up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4" name="上矢印 183"/>
            <p:cNvSpPr/>
            <p:nvPr/>
          </p:nvSpPr>
          <p:spPr>
            <a:xfrm>
              <a:off x="7710953" y="3719193"/>
              <a:ext cx="544734" cy="281307"/>
            </a:xfrm>
            <a:prstGeom prst="up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テキスト ボックス 184"/>
            <p:cNvSpPr txBox="1"/>
            <p:nvPr/>
          </p:nvSpPr>
          <p:spPr>
            <a:xfrm>
              <a:off x="5216040" y="2117010"/>
              <a:ext cx="915635" cy="246221"/>
            </a:xfrm>
            <a:prstGeom prst="rect">
              <a:avLst/>
            </a:prstGeom>
            <a:noFill/>
          </p:spPr>
          <p:txBody>
            <a:bodyPr wrap="none" rtlCol="0">
              <a:spAutoFit/>
            </a:bodyPr>
            <a:lstStyle/>
            <a:p>
              <a:pPr algn="r"/>
              <a:r>
                <a:rPr kumimoji="1" lang="ja-JP" altLang="en-US" sz="1000" dirty="0" smtClean="0">
                  <a:solidFill>
                    <a:schemeClr val="accent6">
                      <a:lumMod val="75000"/>
                    </a:schemeClr>
                  </a:solidFill>
                </a:rPr>
                <a:t>仮想システム</a:t>
              </a:r>
              <a:endParaRPr kumimoji="1" lang="ja-JP" altLang="en-US" sz="1000" dirty="0">
                <a:solidFill>
                  <a:schemeClr val="accent6">
                    <a:lumMod val="75000"/>
                  </a:schemeClr>
                </a:solidFill>
              </a:endParaRPr>
            </a:p>
          </p:txBody>
        </p:sp>
        <p:sp>
          <p:nvSpPr>
            <p:cNvPr id="186" name="テキスト ボックス 185"/>
            <p:cNvSpPr txBox="1"/>
            <p:nvPr/>
          </p:nvSpPr>
          <p:spPr>
            <a:xfrm>
              <a:off x="6488595" y="2117010"/>
              <a:ext cx="915635" cy="246221"/>
            </a:xfrm>
            <a:prstGeom prst="rect">
              <a:avLst/>
            </a:prstGeom>
            <a:noFill/>
          </p:spPr>
          <p:txBody>
            <a:bodyPr wrap="none" rtlCol="0">
              <a:spAutoFit/>
            </a:bodyPr>
            <a:lstStyle/>
            <a:p>
              <a:pPr algn="r"/>
              <a:r>
                <a:rPr kumimoji="1" lang="ja-JP" altLang="en-US" sz="1000" dirty="0" smtClean="0">
                  <a:solidFill>
                    <a:schemeClr val="accent6">
                      <a:lumMod val="75000"/>
                    </a:schemeClr>
                  </a:solidFill>
                </a:rPr>
                <a:t>仮想システム</a:t>
              </a:r>
              <a:endParaRPr kumimoji="1" lang="ja-JP" altLang="en-US" sz="1000" dirty="0">
                <a:solidFill>
                  <a:schemeClr val="accent6">
                    <a:lumMod val="75000"/>
                  </a:schemeClr>
                </a:solidFill>
              </a:endParaRPr>
            </a:p>
          </p:txBody>
        </p:sp>
        <p:sp>
          <p:nvSpPr>
            <p:cNvPr id="187" name="テキスト ボックス 186"/>
            <p:cNvSpPr txBox="1"/>
            <p:nvPr/>
          </p:nvSpPr>
          <p:spPr>
            <a:xfrm>
              <a:off x="7797440" y="2117010"/>
              <a:ext cx="915635" cy="246221"/>
            </a:xfrm>
            <a:prstGeom prst="rect">
              <a:avLst/>
            </a:prstGeom>
            <a:noFill/>
          </p:spPr>
          <p:txBody>
            <a:bodyPr wrap="none" rtlCol="0">
              <a:spAutoFit/>
            </a:bodyPr>
            <a:lstStyle/>
            <a:p>
              <a:pPr algn="r"/>
              <a:r>
                <a:rPr kumimoji="1" lang="ja-JP" altLang="en-US" sz="1000" dirty="0" smtClean="0">
                  <a:solidFill>
                    <a:schemeClr val="accent6">
                      <a:lumMod val="75000"/>
                    </a:schemeClr>
                  </a:solidFill>
                </a:rPr>
                <a:t>仮想システム</a:t>
              </a:r>
              <a:endParaRPr kumimoji="1" lang="ja-JP" altLang="en-US" sz="1000" dirty="0">
                <a:solidFill>
                  <a:schemeClr val="accent6">
                    <a:lumMod val="75000"/>
                  </a:schemeClr>
                </a:solidFill>
              </a:endParaRPr>
            </a:p>
          </p:txBody>
        </p:sp>
        <p:sp>
          <p:nvSpPr>
            <p:cNvPr id="188" name="テキスト ボックス 187"/>
            <p:cNvSpPr txBox="1"/>
            <p:nvPr/>
          </p:nvSpPr>
          <p:spPr>
            <a:xfrm>
              <a:off x="5114234" y="4368343"/>
              <a:ext cx="3127178" cy="246221"/>
            </a:xfrm>
            <a:prstGeom prst="rect">
              <a:avLst/>
            </a:prstGeom>
            <a:noFill/>
          </p:spPr>
          <p:txBody>
            <a:bodyPr wrap="none" rtlCol="0">
              <a:spAutoFit/>
            </a:bodyPr>
            <a:lstStyle/>
            <a:p>
              <a:pPr algn="ctr"/>
              <a:r>
                <a:rPr lang="ja-JP" altLang="en-US" sz="1000" dirty="0" smtClean="0">
                  <a:solidFill>
                    <a:srgbClr val="0000FF"/>
                  </a:solidFill>
                </a:rPr>
                <a:t>物理的なシステム資源のまとまり　＝　リソース・プール</a:t>
              </a:r>
              <a:endParaRPr kumimoji="1" lang="ja-JP" altLang="en-US" sz="1000" dirty="0">
                <a:solidFill>
                  <a:srgbClr val="0000FF"/>
                </a:solidFill>
              </a:endParaRPr>
            </a:p>
          </p:txBody>
        </p:sp>
        <p:sp>
          <p:nvSpPr>
            <p:cNvPr id="191" name="上矢印 190"/>
            <p:cNvSpPr/>
            <p:nvPr/>
          </p:nvSpPr>
          <p:spPr>
            <a:xfrm>
              <a:off x="6448427" y="3719193"/>
              <a:ext cx="544734" cy="281307"/>
            </a:xfrm>
            <a:prstGeom prst="up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4148465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ppt_x</p:attrName>
                                        </p:attrNameLst>
                                      </p:cBhvr>
                                      <p:tavLst>
                                        <p:tav tm="0">
                                          <p:val>
                                            <p:strVal val="#ppt_x-#ppt_w*1.125000"/>
                                          </p:val>
                                        </p:tav>
                                        <p:tav tm="100000">
                                          <p:val>
                                            <p:strVal val="#ppt_x"/>
                                          </p:val>
                                        </p:tav>
                                      </p:tavLst>
                                    </p:anim>
                                    <p:animEffect transition="in" filter="wipe(right)">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effectLst/>
              </a:rPr>
              <a:t>仮想化と</a:t>
            </a:r>
            <a:r>
              <a:rPr kumimoji="1" lang="en-US" altLang="ja-JP" dirty="0" err="1" smtClean="0">
                <a:effectLst/>
              </a:rPr>
              <a:t>SDx</a:t>
            </a:r>
            <a:endParaRPr kumimoji="1" lang="ja-JP" altLang="en-US" dirty="0">
              <a:effectLst/>
            </a:endParaRPr>
          </a:p>
        </p:txBody>
      </p:sp>
      <p:sp>
        <p:nvSpPr>
          <p:cNvPr id="90" name="正方形/長方形 89"/>
          <p:cNvSpPr/>
          <p:nvPr/>
        </p:nvSpPr>
        <p:spPr bwMode="auto">
          <a:xfrm>
            <a:off x="457200" y="4687042"/>
            <a:ext cx="1524000" cy="328282"/>
          </a:xfrm>
          <a:prstGeom prst="rect">
            <a:avLst/>
          </a:prstGeom>
          <a:solidFill>
            <a:srgbClr val="800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HW</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6" name="正方形/長方形 95"/>
          <p:cNvSpPr/>
          <p:nvPr/>
        </p:nvSpPr>
        <p:spPr bwMode="auto">
          <a:xfrm>
            <a:off x="457200" y="3863358"/>
            <a:ext cx="1524000" cy="762000"/>
          </a:xfrm>
          <a:prstGeom prst="rect">
            <a:avLst/>
          </a:prstGeom>
          <a:solidFill>
            <a:srgbClr val="FF99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HV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7" name="正方形/長方形 96"/>
          <p:cNvSpPr/>
          <p:nvPr/>
        </p:nvSpPr>
        <p:spPr bwMode="auto">
          <a:xfrm>
            <a:off x="457200" y="3101358"/>
            <a:ext cx="457200" cy="457200"/>
          </a:xfrm>
          <a:prstGeom prst="rect">
            <a:avLst/>
          </a:prstGeom>
          <a:solidFill>
            <a:srgbClr val="008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8" name="正方形/長方形 97"/>
          <p:cNvSpPr/>
          <p:nvPr/>
        </p:nvSpPr>
        <p:spPr bwMode="auto">
          <a:xfrm>
            <a:off x="990600" y="3101358"/>
            <a:ext cx="457200" cy="457200"/>
          </a:xfrm>
          <a:prstGeom prst="rect">
            <a:avLst/>
          </a:prstGeom>
          <a:solidFill>
            <a:srgbClr val="008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9" name="正方形/長方形 98"/>
          <p:cNvSpPr/>
          <p:nvPr/>
        </p:nvSpPr>
        <p:spPr bwMode="auto">
          <a:xfrm>
            <a:off x="1524000" y="3101358"/>
            <a:ext cx="457200" cy="457200"/>
          </a:xfrm>
          <a:prstGeom prst="rect">
            <a:avLst/>
          </a:prstGeom>
          <a:solidFill>
            <a:srgbClr val="008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sz="1200"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00" name="正方形/長方形 99"/>
          <p:cNvSpPr/>
          <p:nvPr/>
        </p:nvSpPr>
        <p:spPr bwMode="auto">
          <a:xfrm>
            <a:off x="457200" y="2567958"/>
            <a:ext cx="457200" cy="457200"/>
          </a:xfrm>
          <a:prstGeom prst="rect">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1" name="正方形/長方形 100"/>
          <p:cNvSpPr/>
          <p:nvPr/>
        </p:nvSpPr>
        <p:spPr bwMode="auto">
          <a:xfrm>
            <a:off x="990600" y="2567958"/>
            <a:ext cx="457200" cy="457200"/>
          </a:xfrm>
          <a:prstGeom prst="rect">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2" name="正方形/長方形 101"/>
          <p:cNvSpPr/>
          <p:nvPr/>
        </p:nvSpPr>
        <p:spPr bwMode="auto">
          <a:xfrm>
            <a:off x="1524000" y="2567958"/>
            <a:ext cx="457200" cy="457200"/>
          </a:xfrm>
          <a:prstGeom prst="rect">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3" name="正方形/長方形 92"/>
          <p:cNvSpPr/>
          <p:nvPr/>
        </p:nvSpPr>
        <p:spPr bwMode="auto">
          <a:xfrm>
            <a:off x="457200" y="3634758"/>
            <a:ext cx="457200" cy="457200"/>
          </a:xfrm>
          <a:prstGeom prst="rect">
            <a:avLst/>
          </a:prstGeom>
          <a:solidFill>
            <a:srgbClr val="996633">
              <a:alpha val="70000"/>
            </a:srgb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4" name="正方形/長方形 93"/>
          <p:cNvSpPr/>
          <p:nvPr/>
        </p:nvSpPr>
        <p:spPr bwMode="auto">
          <a:xfrm>
            <a:off x="990600" y="3634758"/>
            <a:ext cx="457200" cy="457200"/>
          </a:xfrm>
          <a:prstGeom prst="rect">
            <a:avLst/>
          </a:prstGeom>
          <a:solidFill>
            <a:srgbClr val="996633">
              <a:alpha val="70000"/>
            </a:srgb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5" name="正方形/長方形 94"/>
          <p:cNvSpPr/>
          <p:nvPr/>
        </p:nvSpPr>
        <p:spPr bwMode="auto">
          <a:xfrm>
            <a:off x="1524000" y="3634758"/>
            <a:ext cx="457200" cy="457200"/>
          </a:xfrm>
          <a:prstGeom prst="rect">
            <a:avLst/>
          </a:prstGeom>
          <a:solidFill>
            <a:srgbClr val="996633">
              <a:alpha val="70000"/>
            </a:srgb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26" name="テキスト ボックス 125"/>
          <p:cNvSpPr txBox="1"/>
          <p:nvPr/>
        </p:nvSpPr>
        <p:spPr>
          <a:xfrm>
            <a:off x="599746" y="6445907"/>
            <a:ext cx="8450353" cy="215444"/>
          </a:xfrm>
          <a:prstGeom prst="rect">
            <a:avLst/>
          </a:prstGeom>
          <a:noFill/>
        </p:spPr>
        <p:txBody>
          <a:bodyPr wrap="square" rtlCol="0">
            <a:spAutoFit/>
          </a:bodyPr>
          <a:lstStyle/>
          <a:p>
            <a:pPr algn="r"/>
            <a:r>
              <a:rPr kumimoji="1" lang="en-US" altLang="ja-JP" sz="800" dirty="0" smtClean="0">
                <a:solidFill>
                  <a:schemeClr val="tx1">
                    <a:lumMod val="50000"/>
                    <a:lumOff val="50000"/>
                  </a:schemeClr>
                </a:solidFill>
                <a:effectLst/>
                <a:latin typeface="Arial"/>
                <a:ea typeface="ＤＦＰ太丸ゴシック体"/>
                <a:cs typeface="Arial"/>
              </a:rPr>
              <a:t>AP: Application / OS: Operating System / VM: Virtual Machine / HV: Hypervisor / HW: Hardware</a:t>
            </a:r>
            <a:r>
              <a:rPr kumimoji="1" lang="ja-JP" altLang="en-US" sz="800" dirty="0" smtClean="0">
                <a:solidFill>
                  <a:schemeClr val="tx1">
                    <a:lumMod val="50000"/>
                    <a:lumOff val="50000"/>
                  </a:schemeClr>
                </a:solidFill>
                <a:effectLst/>
                <a:latin typeface="Arial"/>
                <a:ea typeface="ＤＦＰ太丸ゴシック体"/>
                <a:cs typeface="Arial"/>
              </a:rPr>
              <a:t>　</a:t>
            </a:r>
            <a:r>
              <a:rPr kumimoji="1" lang="en-US" altLang="ja-JP" sz="800" dirty="0" smtClean="0">
                <a:solidFill>
                  <a:schemeClr val="tx1">
                    <a:lumMod val="50000"/>
                    <a:lumOff val="50000"/>
                  </a:schemeClr>
                </a:solidFill>
                <a:effectLst/>
                <a:latin typeface="Arial"/>
                <a:ea typeface="ＤＦＰ太丸ゴシック体"/>
                <a:cs typeface="Arial"/>
              </a:rPr>
              <a:t>SV: Server / ST: Storage / NW: Network</a:t>
            </a:r>
          </a:p>
        </p:txBody>
      </p:sp>
      <p:grpSp>
        <p:nvGrpSpPr>
          <p:cNvPr id="3" name="図形グループ 2"/>
          <p:cNvGrpSpPr/>
          <p:nvPr/>
        </p:nvGrpSpPr>
        <p:grpSpPr>
          <a:xfrm>
            <a:off x="1981200" y="822210"/>
            <a:ext cx="6339647" cy="4412748"/>
            <a:chOff x="1981200" y="1378452"/>
            <a:chExt cx="6339647" cy="4412748"/>
          </a:xfrm>
          <a:effectLst>
            <a:outerShdw blurRad="50800" dist="38100" dir="2700000" algn="tl" rotWithShape="0">
              <a:prstClr val="black">
                <a:alpha val="40000"/>
              </a:prstClr>
            </a:outerShdw>
          </a:effectLst>
        </p:grpSpPr>
        <p:sp>
          <p:nvSpPr>
            <p:cNvPr id="7" name="角丸四角形 6"/>
            <p:cNvSpPr/>
            <p:nvPr/>
          </p:nvSpPr>
          <p:spPr bwMode="auto">
            <a:xfrm>
              <a:off x="2971800" y="2667000"/>
              <a:ext cx="5334000" cy="1828800"/>
            </a:xfrm>
            <a:prstGeom prst="roundRect">
              <a:avLst>
                <a:gd name="adj" fmla="val 0"/>
              </a:avLst>
            </a:prstGeom>
            <a:solidFill>
              <a:schemeClr val="accent2">
                <a:lumMod val="60000"/>
                <a:lumOff val="40000"/>
                <a:alpha val="50000"/>
              </a:scheme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3" name="正方形/長方形 102"/>
            <p:cNvSpPr/>
            <p:nvPr/>
          </p:nvSpPr>
          <p:spPr bwMode="auto">
            <a:xfrm>
              <a:off x="3124200" y="5243284"/>
              <a:ext cx="457200" cy="328282"/>
            </a:xfrm>
            <a:prstGeom prst="rect">
              <a:avLst/>
            </a:prstGeom>
            <a:solidFill>
              <a:srgbClr val="800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07" name="正方形/長方形 106"/>
            <p:cNvSpPr/>
            <p:nvPr/>
          </p:nvSpPr>
          <p:spPr bwMode="auto">
            <a:xfrm>
              <a:off x="3657600" y="5243284"/>
              <a:ext cx="457200" cy="328282"/>
            </a:xfrm>
            <a:prstGeom prst="rect">
              <a:avLst/>
            </a:prstGeom>
            <a:solidFill>
              <a:srgbClr val="800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12" name="正方形/長方形 111"/>
            <p:cNvSpPr/>
            <p:nvPr/>
          </p:nvSpPr>
          <p:spPr bwMode="auto">
            <a:xfrm>
              <a:off x="4191000" y="5243284"/>
              <a:ext cx="457200" cy="328282"/>
            </a:xfrm>
            <a:prstGeom prst="rect">
              <a:avLst/>
            </a:prstGeom>
            <a:solidFill>
              <a:srgbClr val="800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SV</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20" name="正方形/長方形 119"/>
            <p:cNvSpPr/>
            <p:nvPr/>
          </p:nvSpPr>
          <p:spPr bwMode="auto">
            <a:xfrm>
              <a:off x="3124200" y="4419600"/>
              <a:ext cx="1524000" cy="762000"/>
            </a:xfrm>
            <a:prstGeom prst="rect">
              <a:avLst/>
            </a:prstGeom>
            <a:solidFill>
              <a:srgbClr val="FF99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サーバー</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Aft>
                  <a:spcPct val="0"/>
                </a:spcAft>
                <a:buClrTx/>
                <a:buSzTx/>
                <a:buFontTx/>
                <a:buNone/>
                <a:tabLst/>
              </a:pPr>
              <a:r>
                <a:rPr kumimoji="0" lang="ja-JP" altLang="en-US" b="0" i="0" u="none" strike="noStrike" cap="none" normalizeH="0" baseline="0" dirty="0" smtClean="0">
                  <a:ln>
                    <a:noFill/>
                  </a:ln>
                  <a:solidFill>
                    <a:schemeClr val="bg1"/>
                  </a:solidFill>
                  <a:effectLst/>
                  <a:latin typeface="Arial" charset="0"/>
                  <a:ea typeface="HG丸ｺﾞｼｯｸM-PRO" pitchFamily="50" charset="-128"/>
                </a:rPr>
                <a:t>仮想化</a:t>
              </a:r>
              <a:endParaRPr kumimoji="0" lang="en-US" altLang="ja-JP"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1" name="正方形/長方形 130"/>
            <p:cNvSpPr/>
            <p:nvPr/>
          </p:nvSpPr>
          <p:spPr bwMode="auto">
            <a:xfrm>
              <a:off x="3124200" y="4191000"/>
              <a:ext cx="457200" cy="4572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2" name="正方形/長方形 131"/>
            <p:cNvSpPr/>
            <p:nvPr/>
          </p:nvSpPr>
          <p:spPr bwMode="auto">
            <a:xfrm>
              <a:off x="3657600" y="4191000"/>
              <a:ext cx="457200" cy="4572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3" name="正方形/長方形 132"/>
            <p:cNvSpPr/>
            <p:nvPr/>
          </p:nvSpPr>
          <p:spPr bwMode="auto">
            <a:xfrm>
              <a:off x="4191000" y="4191000"/>
              <a:ext cx="457200" cy="4572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37" name="正方形/長方形 136"/>
            <p:cNvSpPr/>
            <p:nvPr/>
          </p:nvSpPr>
          <p:spPr bwMode="auto">
            <a:xfrm>
              <a:off x="4876800" y="4419600"/>
              <a:ext cx="1524000" cy="762000"/>
            </a:xfrm>
            <a:prstGeom prst="rect">
              <a:avLst/>
            </a:prstGeom>
            <a:solidFill>
              <a:srgbClr val="FF99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ストレージ</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Aft>
                  <a:spcPct val="0"/>
                </a:spcAft>
                <a:buClrTx/>
                <a:buSzTx/>
                <a:buFontTx/>
                <a:buNone/>
                <a:tabLst/>
              </a:pPr>
              <a:r>
                <a:rPr lang="ja-JP" altLang="en-US" dirty="0" smtClean="0">
                  <a:solidFill>
                    <a:schemeClr val="bg1"/>
                  </a:solidFill>
                </a:rPr>
                <a:t>仮想化</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44" name="正方形/長方形 143"/>
            <p:cNvSpPr/>
            <p:nvPr/>
          </p:nvSpPr>
          <p:spPr bwMode="auto">
            <a:xfrm>
              <a:off x="6604000" y="4419600"/>
              <a:ext cx="1524000" cy="762000"/>
            </a:xfrm>
            <a:prstGeom prst="rect">
              <a:avLst/>
            </a:prstGeom>
            <a:solidFill>
              <a:srgbClr val="FF99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ネットワーク</a:t>
              </a:r>
              <a:endParaRPr lang="en-US" altLang="ja-JP" dirty="0">
                <a:solidFill>
                  <a:schemeClr val="bg1"/>
                </a:solidFill>
              </a:endParaRPr>
            </a:p>
            <a:p>
              <a:pPr marL="0" marR="0" indent="0" algn="ctr" defTabSz="914400" rtl="0" eaLnBrk="1" fontAlgn="base" latinLnBrk="0" hangingPunct="1">
                <a:lnSpc>
                  <a:spcPct val="100000"/>
                </a:lnSpc>
                <a:spcAft>
                  <a:spcPct val="0"/>
                </a:spcAft>
                <a:buClrTx/>
                <a:buSzTx/>
                <a:buFontTx/>
                <a:buNone/>
                <a:tabLst/>
              </a:pPr>
              <a:r>
                <a:rPr lang="ja-JP" altLang="en-US" dirty="0" smtClean="0">
                  <a:solidFill>
                    <a:schemeClr val="bg1"/>
                  </a:solidFill>
                </a:rPr>
                <a:t>仮想化</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4" name="フローチャート: 磁気ディスク 3"/>
            <p:cNvSpPr/>
            <p:nvPr/>
          </p:nvSpPr>
          <p:spPr bwMode="auto">
            <a:xfrm>
              <a:off x="4876800" y="4191000"/>
              <a:ext cx="457200" cy="457200"/>
            </a:xfrm>
            <a:prstGeom prst="flowChartMagneticDisk">
              <a:avLst/>
            </a:prstGeom>
            <a:solidFill>
              <a:srgbClr val="996633">
                <a:alpha val="70000"/>
              </a:srgbClr>
            </a:solidFill>
            <a:ln w="127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48" name="フローチャート: 磁気ディスク 147"/>
            <p:cNvSpPr/>
            <p:nvPr/>
          </p:nvSpPr>
          <p:spPr bwMode="auto">
            <a:xfrm>
              <a:off x="4876800" y="5243284"/>
              <a:ext cx="457200" cy="328282"/>
            </a:xfrm>
            <a:prstGeom prst="flowChartMagneticDisk">
              <a:avLst/>
            </a:prstGeom>
            <a:solidFill>
              <a:srgbClr val="800000"/>
            </a:solidFill>
            <a:ln w="127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149" name="フローチャート: 磁気ディスク 148"/>
            <p:cNvSpPr/>
            <p:nvPr/>
          </p:nvSpPr>
          <p:spPr bwMode="auto">
            <a:xfrm>
              <a:off x="5410200" y="5243284"/>
              <a:ext cx="457200" cy="328282"/>
            </a:xfrm>
            <a:prstGeom prst="flowChartMagneticDisk">
              <a:avLst/>
            </a:prstGeom>
            <a:solidFill>
              <a:srgbClr val="800000"/>
            </a:solidFill>
            <a:ln w="127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150" name="フローチャート: 磁気ディスク 149"/>
            <p:cNvSpPr/>
            <p:nvPr/>
          </p:nvSpPr>
          <p:spPr bwMode="auto">
            <a:xfrm>
              <a:off x="5943600" y="5243284"/>
              <a:ext cx="457200" cy="328282"/>
            </a:xfrm>
            <a:prstGeom prst="flowChartMagneticDisk">
              <a:avLst/>
            </a:prstGeom>
            <a:solidFill>
              <a:srgbClr val="800000"/>
            </a:solidFill>
            <a:ln w="127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151" name="フローチャート: 磁気ディスク 150"/>
            <p:cNvSpPr/>
            <p:nvPr/>
          </p:nvSpPr>
          <p:spPr bwMode="auto">
            <a:xfrm>
              <a:off x="5410200" y="4191000"/>
              <a:ext cx="457200" cy="457200"/>
            </a:xfrm>
            <a:prstGeom prst="flowChartMagneticDisk">
              <a:avLst/>
            </a:prstGeom>
            <a:solidFill>
              <a:srgbClr val="996633">
                <a:alpha val="70000"/>
              </a:srgbClr>
            </a:solidFill>
            <a:ln w="127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52" name="フローチャート: 磁気ディスク 151"/>
            <p:cNvSpPr/>
            <p:nvPr/>
          </p:nvSpPr>
          <p:spPr bwMode="auto">
            <a:xfrm>
              <a:off x="5943600" y="4191000"/>
              <a:ext cx="457200" cy="457200"/>
            </a:xfrm>
            <a:prstGeom prst="flowChartMagneticDisk">
              <a:avLst/>
            </a:prstGeom>
            <a:solidFill>
              <a:srgbClr val="996633">
                <a:alpha val="70000"/>
              </a:srgbClr>
            </a:solidFill>
            <a:ln w="127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a:solidFill>
                    <a:schemeClr val="bg1"/>
                  </a:solidFill>
                </a:rPr>
                <a:t>ST</a:t>
              </a:r>
              <a:endParaRPr lang="ja-JP" altLang="en-US" dirty="0">
                <a:solidFill>
                  <a:schemeClr val="bg1"/>
                </a:solidFill>
              </a:endParaRPr>
            </a:p>
          </p:txBody>
        </p:sp>
        <p:sp>
          <p:nvSpPr>
            <p:cNvPr id="6" name="角丸四角形 5"/>
            <p:cNvSpPr/>
            <p:nvPr/>
          </p:nvSpPr>
          <p:spPr bwMode="auto">
            <a:xfrm>
              <a:off x="7162800" y="5243284"/>
              <a:ext cx="457200" cy="328282"/>
            </a:xfrm>
            <a:prstGeom prst="roundRect">
              <a:avLst>
                <a:gd name="adj" fmla="val 33333"/>
              </a:avLst>
            </a:prstGeom>
            <a:solidFill>
              <a:srgbClr val="800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3" name="角丸四角形 152"/>
            <p:cNvSpPr/>
            <p:nvPr/>
          </p:nvSpPr>
          <p:spPr bwMode="auto">
            <a:xfrm>
              <a:off x="7696200" y="5243284"/>
              <a:ext cx="457200" cy="328282"/>
            </a:xfrm>
            <a:prstGeom prst="roundRect">
              <a:avLst>
                <a:gd name="adj" fmla="val 33333"/>
              </a:avLst>
            </a:prstGeom>
            <a:solidFill>
              <a:srgbClr val="800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4" name="角丸四角形 153"/>
            <p:cNvSpPr/>
            <p:nvPr/>
          </p:nvSpPr>
          <p:spPr bwMode="auto">
            <a:xfrm>
              <a:off x="6629400" y="5243284"/>
              <a:ext cx="457200" cy="328282"/>
            </a:xfrm>
            <a:prstGeom prst="roundRect">
              <a:avLst>
                <a:gd name="adj" fmla="val 33333"/>
              </a:avLst>
            </a:prstGeom>
            <a:solidFill>
              <a:srgbClr val="800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5" name="角丸四角形 154"/>
            <p:cNvSpPr/>
            <p:nvPr/>
          </p:nvSpPr>
          <p:spPr bwMode="auto">
            <a:xfrm>
              <a:off x="7162800" y="4191000"/>
              <a:ext cx="457200" cy="457200"/>
            </a:xfrm>
            <a:prstGeom prst="roundRect">
              <a:avLst>
                <a:gd name="adj" fmla="val 33333"/>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6" name="角丸四角形 155"/>
            <p:cNvSpPr/>
            <p:nvPr/>
          </p:nvSpPr>
          <p:spPr bwMode="auto">
            <a:xfrm>
              <a:off x="7696200" y="4191000"/>
              <a:ext cx="457200" cy="457200"/>
            </a:xfrm>
            <a:prstGeom prst="roundRect">
              <a:avLst>
                <a:gd name="adj" fmla="val 33333"/>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57" name="角丸四角形 156"/>
            <p:cNvSpPr/>
            <p:nvPr/>
          </p:nvSpPr>
          <p:spPr bwMode="auto">
            <a:xfrm>
              <a:off x="6629400" y="4191000"/>
              <a:ext cx="457200" cy="457200"/>
            </a:xfrm>
            <a:prstGeom prst="roundRect">
              <a:avLst>
                <a:gd name="adj" fmla="val 33333"/>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grpSp>
          <p:nvGrpSpPr>
            <p:cNvPr id="158" name="図形グループ 157"/>
            <p:cNvGrpSpPr/>
            <p:nvPr/>
          </p:nvGrpSpPr>
          <p:grpSpPr>
            <a:xfrm>
              <a:off x="3758168" y="1378452"/>
              <a:ext cx="228602" cy="450348"/>
              <a:chOff x="2081768" y="5417052"/>
              <a:chExt cx="228602" cy="450348"/>
            </a:xfrm>
          </p:grpSpPr>
          <p:sp>
            <p:nvSpPr>
              <p:cNvPr id="159" name="円/楕円 158"/>
              <p:cNvSpPr/>
              <p:nvPr/>
            </p:nvSpPr>
            <p:spPr bwMode="auto">
              <a:xfrm>
                <a:off x="2081768" y="5417052"/>
                <a:ext cx="228600" cy="223308"/>
              </a:xfrm>
              <a:prstGeom prst="ellipse">
                <a:avLst/>
              </a:prstGeom>
              <a:solidFill>
                <a:schemeClr val="tx1">
                  <a:lumMod val="50000"/>
                  <a:lumOff val="5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0" name="フローチャート: 論理積ゲート 159"/>
              <p:cNvSpPr/>
              <p:nvPr/>
            </p:nvSpPr>
            <p:spPr bwMode="auto">
              <a:xfrm rot="16200000">
                <a:off x="2084415" y="5641445"/>
                <a:ext cx="223308" cy="228602"/>
              </a:xfrm>
              <a:prstGeom prst="flowChartDelay">
                <a:avLst/>
              </a:prstGeom>
              <a:solidFill>
                <a:schemeClr val="tx1">
                  <a:lumMod val="50000"/>
                  <a:lumOff val="5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161" name="図形グループ 160"/>
            <p:cNvGrpSpPr/>
            <p:nvPr/>
          </p:nvGrpSpPr>
          <p:grpSpPr>
            <a:xfrm>
              <a:off x="5510768" y="1378452"/>
              <a:ext cx="228602" cy="450348"/>
              <a:chOff x="3758168" y="5417052"/>
              <a:chExt cx="228602" cy="450348"/>
            </a:xfrm>
          </p:grpSpPr>
          <p:sp>
            <p:nvSpPr>
              <p:cNvPr id="162" name="円/楕円 161"/>
              <p:cNvSpPr/>
              <p:nvPr/>
            </p:nvSpPr>
            <p:spPr bwMode="auto">
              <a:xfrm>
                <a:off x="3758168" y="5417052"/>
                <a:ext cx="228600" cy="223308"/>
              </a:xfrm>
              <a:prstGeom prst="ellipse">
                <a:avLst/>
              </a:prstGeom>
              <a:solidFill>
                <a:schemeClr val="tx1">
                  <a:lumMod val="50000"/>
                  <a:lumOff val="5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3" name="フローチャート: 論理積ゲート 162"/>
              <p:cNvSpPr/>
              <p:nvPr/>
            </p:nvSpPr>
            <p:spPr bwMode="auto">
              <a:xfrm rot="16200000">
                <a:off x="3760815" y="5641445"/>
                <a:ext cx="223308" cy="228602"/>
              </a:xfrm>
              <a:prstGeom prst="flowChartDelay">
                <a:avLst/>
              </a:prstGeom>
              <a:solidFill>
                <a:schemeClr val="tx1">
                  <a:lumMod val="50000"/>
                  <a:lumOff val="5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grpSp>
          <p:nvGrpSpPr>
            <p:cNvPr id="164" name="図形グループ 163"/>
            <p:cNvGrpSpPr/>
            <p:nvPr/>
          </p:nvGrpSpPr>
          <p:grpSpPr>
            <a:xfrm>
              <a:off x="7187168" y="1378452"/>
              <a:ext cx="228602" cy="450348"/>
              <a:chOff x="5358368" y="5417052"/>
              <a:chExt cx="228602" cy="450348"/>
            </a:xfrm>
          </p:grpSpPr>
          <p:sp>
            <p:nvSpPr>
              <p:cNvPr id="165" name="円/楕円 164"/>
              <p:cNvSpPr/>
              <p:nvPr/>
            </p:nvSpPr>
            <p:spPr bwMode="auto">
              <a:xfrm>
                <a:off x="5358368" y="5417052"/>
                <a:ext cx="228600" cy="223308"/>
              </a:xfrm>
              <a:prstGeom prst="ellipse">
                <a:avLst/>
              </a:prstGeom>
              <a:solidFill>
                <a:schemeClr val="tx1">
                  <a:lumMod val="50000"/>
                  <a:lumOff val="5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6" name="フローチャート: 論理積ゲート 165"/>
              <p:cNvSpPr/>
              <p:nvPr/>
            </p:nvSpPr>
            <p:spPr bwMode="auto">
              <a:xfrm rot="16200000">
                <a:off x="5361015" y="5641445"/>
                <a:ext cx="223308" cy="228602"/>
              </a:xfrm>
              <a:prstGeom prst="flowChartDelay">
                <a:avLst/>
              </a:prstGeom>
              <a:solidFill>
                <a:schemeClr val="tx1">
                  <a:lumMod val="50000"/>
                  <a:lumOff val="5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sp>
          <p:nvSpPr>
            <p:cNvPr id="168" name="フローチャート: 磁気ディスク 167"/>
            <p:cNvSpPr/>
            <p:nvPr/>
          </p:nvSpPr>
          <p:spPr bwMode="auto">
            <a:xfrm>
              <a:off x="3124200" y="3124200"/>
              <a:ext cx="685800" cy="381000"/>
            </a:xfrm>
            <a:prstGeom prst="flowChartMagneticDisk">
              <a:avLst/>
            </a:prstGeom>
            <a:solidFill>
              <a:srgbClr val="996633">
                <a:alpha val="70000"/>
              </a:srgbClr>
            </a:solidFill>
            <a:ln w="127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69" name="角丸四角形 168"/>
            <p:cNvSpPr/>
            <p:nvPr/>
          </p:nvSpPr>
          <p:spPr bwMode="auto">
            <a:xfrm>
              <a:off x="3962400" y="3124200"/>
              <a:ext cx="685800" cy="381000"/>
            </a:xfrm>
            <a:prstGeom prst="roundRect">
              <a:avLst>
                <a:gd name="adj" fmla="val 33333"/>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71" name="フローチャート: 磁気ディスク 170"/>
            <p:cNvSpPr/>
            <p:nvPr/>
          </p:nvSpPr>
          <p:spPr bwMode="auto">
            <a:xfrm>
              <a:off x="6553200" y="3124200"/>
              <a:ext cx="685800" cy="381000"/>
            </a:xfrm>
            <a:prstGeom prst="flowChartMagneticDisk">
              <a:avLst/>
            </a:prstGeom>
            <a:solidFill>
              <a:srgbClr val="996633">
                <a:alpha val="70000"/>
              </a:srgbClr>
            </a:solidFill>
            <a:ln w="127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72" name="角丸四角形 171"/>
            <p:cNvSpPr/>
            <p:nvPr/>
          </p:nvSpPr>
          <p:spPr bwMode="auto">
            <a:xfrm>
              <a:off x="7391400" y="3124200"/>
              <a:ext cx="685800" cy="381000"/>
            </a:xfrm>
            <a:prstGeom prst="roundRect">
              <a:avLst>
                <a:gd name="adj" fmla="val 33333"/>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74" name="フローチャート: 磁気ディスク 173"/>
            <p:cNvSpPr/>
            <p:nvPr/>
          </p:nvSpPr>
          <p:spPr bwMode="auto">
            <a:xfrm>
              <a:off x="4876800" y="3124200"/>
              <a:ext cx="685800" cy="381000"/>
            </a:xfrm>
            <a:prstGeom prst="flowChartMagneticDisk">
              <a:avLst/>
            </a:prstGeom>
            <a:solidFill>
              <a:srgbClr val="996633">
                <a:alpha val="70000"/>
              </a:srgbClr>
            </a:solidFill>
            <a:ln w="12700" cap="flat" cmpd="sng" algn="ctr">
              <a:solidFill>
                <a:srgbClr val="FFFFFF"/>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dirty="0" smtClean="0">
                  <a:solidFill>
                    <a:schemeClr val="bg1"/>
                  </a:solidFill>
                </a:rPr>
                <a:t>ST</a:t>
              </a:r>
              <a:endParaRPr lang="ja-JP" altLang="en-US" dirty="0">
                <a:solidFill>
                  <a:schemeClr val="bg1"/>
                </a:solidFill>
              </a:endParaRPr>
            </a:p>
          </p:txBody>
        </p:sp>
        <p:sp>
          <p:nvSpPr>
            <p:cNvPr id="175" name="角丸四角形 174"/>
            <p:cNvSpPr/>
            <p:nvPr/>
          </p:nvSpPr>
          <p:spPr bwMode="auto">
            <a:xfrm>
              <a:off x="5715000" y="3124200"/>
              <a:ext cx="685800" cy="381000"/>
            </a:xfrm>
            <a:prstGeom prst="roundRect">
              <a:avLst>
                <a:gd name="adj" fmla="val 33333"/>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lgn="ctr"/>
              <a:r>
                <a:rPr lang="en-US" altLang="ja-JP" sz="900" dirty="0">
                  <a:solidFill>
                    <a:schemeClr val="bg1"/>
                  </a:solidFill>
                </a:rPr>
                <a:t>NW</a:t>
              </a:r>
              <a:endParaRPr lang="ja-JP" altLang="en-US" sz="900" dirty="0">
                <a:solidFill>
                  <a:schemeClr val="bg1"/>
                </a:solidFill>
              </a:endParaRPr>
            </a:p>
          </p:txBody>
        </p:sp>
        <p:sp>
          <p:nvSpPr>
            <p:cNvPr id="180" name="正方形/長方形 179"/>
            <p:cNvSpPr/>
            <p:nvPr/>
          </p:nvSpPr>
          <p:spPr bwMode="auto">
            <a:xfrm>
              <a:off x="3124200" y="2286000"/>
              <a:ext cx="457200" cy="304800"/>
            </a:xfrm>
            <a:prstGeom prst="rect">
              <a:avLst/>
            </a:prstGeom>
            <a:solidFill>
              <a:srgbClr val="008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1" name="正方形/長方形 180"/>
            <p:cNvSpPr/>
            <p:nvPr/>
          </p:nvSpPr>
          <p:spPr bwMode="auto">
            <a:xfrm>
              <a:off x="3657600" y="2286000"/>
              <a:ext cx="457200" cy="304800"/>
            </a:xfrm>
            <a:prstGeom prst="rect">
              <a:avLst/>
            </a:prstGeom>
            <a:solidFill>
              <a:srgbClr val="008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2" name="正方形/長方形 181"/>
            <p:cNvSpPr/>
            <p:nvPr/>
          </p:nvSpPr>
          <p:spPr bwMode="auto">
            <a:xfrm>
              <a:off x="4191000" y="2286000"/>
              <a:ext cx="457200" cy="304800"/>
            </a:xfrm>
            <a:prstGeom prst="rect">
              <a:avLst/>
            </a:prstGeom>
            <a:solidFill>
              <a:srgbClr val="008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83" name="正方形/長方形 182"/>
            <p:cNvSpPr/>
            <p:nvPr/>
          </p:nvSpPr>
          <p:spPr bwMode="auto">
            <a:xfrm>
              <a:off x="3124200" y="1905000"/>
              <a:ext cx="457200" cy="304800"/>
            </a:xfrm>
            <a:prstGeom prst="rect">
              <a:avLst/>
            </a:prstGeom>
            <a:solidFill>
              <a:srgbClr val="0000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4" name="正方形/長方形 183"/>
            <p:cNvSpPr/>
            <p:nvPr/>
          </p:nvSpPr>
          <p:spPr bwMode="auto">
            <a:xfrm>
              <a:off x="3657600" y="1905000"/>
              <a:ext cx="457200" cy="304800"/>
            </a:xfrm>
            <a:prstGeom prst="rect">
              <a:avLst/>
            </a:prstGeom>
            <a:solidFill>
              <a:srgbClr val="0000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5" name="正方形/長方形 184"/>
            <p:cNvSpPr/>
            <p:nvPr/>
          </p:nvSpPr>
          <p:spPr bwMode="auto">
            <a:xfrm>
              <a:off x="4191000" y="1905000"/>
              <a:ext cx="457200" cy="304800"/>
            </a:xfrm>
            <a:prstGeom prst="rect">
              <a:avLst/>
            </a:prstGeom>
            <a:solidFill>
              <a:srgbClr val="0000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6" name="正方形/長方形 185"/>
            <p:cNvSpPr/>
            <p:nvPr/>
          </p:nvSpPr>
          <p:spPr bwMode="auto">
            <a:xfrm>
              <a:off x="3124200" y="2743200"/>
              <a:ext cx="457200" cy="3048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7" name="正方形/長方形 186"/>
            <p:cNvSpPr/>
            <p:nvPr/>
          </p:nvSpPr>
          <p:spPr bwMode="auto">
            <a:xfrm>
              <a:off x="3657600" y="2743200"/>
              <a:ext cx="457200" cy="3048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8" name="正方形/長方形 187"/>
            <p:cNvSpPr/>
            <p:nvPr/>
          </p:nvSpPr>
          <p:spPr bwMode="auto">
            <a:xfrm>
              <a:off x="4191000" y="2743200"/>
              <a:ext cx="457200" cy="3048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9" name="正方形/長方形 188"/>
            <p:cNvSpPr/>
            <p:nvPr/>
          </p:nvSpPr>
          <p:spPr bwMode="auto">
            <a:xfrm>
              <a:off x="4876800" y="2286000"/>
              <a:ext cx="457200" cy="304800"/>
            </a:xfrm>
            <a:prstGeom prst="rect">
              <a:avLst/>
            </a:prstGeom>
            <a:solidFill>
              <a:srgbClr val="008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0" name="正方形/長方形 189"/>
            <p:cNvSpPr/>
            <p:nvPr/>
          </p:nvSpPr>
          <p:spPr bwMode="auto">
            <a:xfrm>
              <a:off x="5410200" y="2286000"/>
              <a:ext cx="457200" cy="304800"/>
            </a:xfrm>
            <a:prstGeom prst="rect">
              <a:avLst/>
            </a:prstGeom>
            <a:solidFill>
              <a:srgbClr val="008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1" name="正方形/長方形 190"/>
            <p:cNvSpPr/>
            <p:nvPr/>
          </p:nvSpPr>
          <p:spPr bwMode="auto">
            <a:xfrm>
              <a:off x="5943600" y="2286000"/>
              <a:ext cx="457200" cy="304800"/>
            </a:xfrm>
            <a:prstGeom prst="rect">
              <a:avLst/>
            </a:prstGeom>
            <a:solidFill>
              <a:srgbClr val="008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192" name="正方形/長方形 191"/>
            <p:cNvSpPr/>
            <p:nvPr/>
          </p:nvSpPr>
          <p:spPr bwMode="auto">
            <a:xfrm>
              <a:off x="4876800" y="1905000"/>
              <a:ext cx="457200" cy="304800"/>
            </a:xfrm>
            <a:prstGeom prst="rect">
              <a:avLst/>
            </a:prstGeom>
            <a:solidFill>
              <a:srgbClr val="0000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3" name="正方形/長方形 192"/>
            <p:cNvSpPr/>
            <p:nvPr/>
          </p:nvSpPr>
          <p:spPr bwMode="auto">
            <a:xfrm>
              <a:off x="5410200" y="1905000"/>
              <a:ext cx="457200" cy="304800"/>
            </a:xfrm>
            <a:prstGeom prst="rect">
              <a:avLst/>
            </a:prstGeom>
            <a:solidFill>
              <a:srgbClr val="0000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4" name="正方形/長方形 193"/>
            <p:cNvSpPr/>
            <p:nvPr/>
          </p:nvSpPr>
          <p:spPr bwMode="auto">
            <a:xfrm>
              <a:off x="5943600" y="1905000"/>
              <a:ext cx="457200" cy="304800"/>
            </a:xfrm>
            <a:prstGeom prst="rect">
              <a:avLst/>
            </a:prstGeom>
            <a:solidFill>
              <a:srgbClr val="0000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5" name="正方形/長方形 194"/>
            <p:cNvSpPr/>
            <p:nvPr/>
          </p:nvSpPr>
          <p:spPr bwMode="auto">
            <a:xfrm>
              <a:off x="4876800" y="2743200"/>
              <a:ext cx="457200" cy="3048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6" name="正方形/長方形 195"/>
            <p:cNvSpPr/>
            <p:nvPr/>
          </p:nvSpPr>
          <p:spPr bwMode="auto">
            <a:xfrm>
              <a:off x="5410200" y="2743200"/>
              <a:ext cx="457200" cy="3048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7" name="正方形/長方形 196"/>
            <p:cNvSpPr/>
            <p:nvPr/>
          </p:nvSpPr>
          <p:spPr bwMode="auto">
            <a:xfrm>
              <a:off x="5943600" y="2743200"/>
              <a:ext cx="457200" cy="3048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8" name="正方形/長方形 197"/>
            <p:cNvSpPr/>
            <p:nvPr/>
          </p:nvSpPr>
          <p:spPr bwMode="auto">
            <a:xfrm>
              <a:off x="6553200" y="2286000"/>
              <a:ext cx="457200" cy="304800"/>
            </a:xfrm>
            <a:prstGeom prst="rect">
              <a:avLst/>
            </a:prstGeom>
            <a:solidFill>
              <a:srgbClr val="008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99" name="正方形/長方形 198"/>
            <p:cNvSpPr/>
            <p:nvPr/>
          </p:nvSpPr>
          <p:spPr bwMode="auto">
            <a:xfrm>
              <a:off x="7086600" y="2286000"/>
              <a:ext cx="457200" cy="304800"/>
            </a:xfrm>
            <a:prstGeom prst="rect">
              <a:avLst/>
            </a:prstGeom>
            <a:solidFill>
              <a:srgbClr val="008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0" name="正方形/長方形 199"/>
            <p:cNvSpPr/>
            <p:nvPr/>
          </p:nvSpPr>
          <p:spPr bwMode="auto">
            <a:xfrm>
              <a:off x="7620000" y="2286000"/>
              <a:ext cx="457200" cy="304800"/>
            </a:xfrm>
            <a:prstGeom prst="rect">
              <a:avLst/>
            </a:prstGeom>
            <a:solidFill>
              <a:srgbClr val="008000"/>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en-US" altLang="ja-JP" dirty="0" smtClean="0">
                  <a:solidFill>
                    <a:schemeClr val="bg1"/>
                  </a:solidFill>
                </a:rPr>
                <a:t>OS</a:t>
              </a:r>
              <a:endParaRPr kumimoji="0" lang="ja-JP" altLang="en-US" sz="1200" b="0" i="0" u="none" strike="noStrike" cap="none" normalizeH="0" baseline="0" dirty="0" smtClean="0">
                <a:ln>
                  <a:noFill/>
                </a:ln>
                <a:solidFill>
                  <a:schemeClr val="bg1"/>
                </a:solidFill>
                <a:effectLst/>
              </a:endParaRPr>
            </a:p>
          </p:txBody>
        </p:sp>
        <p:sp>
          <p:nvSpPr>
            <p:cNvPr id="201" name="正方形/長方形 200"/>
            <p:cNvSpPr/>
            <p:nvPr/>
          </p:nvSpPr>
          <p:spPr bwMode="auto">
            <a:xfrm>
              <a:off x="6553200" y="1905000"/>
              <a:ext cx="457200" cy="304800"/>
            </a:xfrm>
            <a:prstGeom prst="rect">
              <a:avLst/>
            </a:prstGeom>
            <a:solidFill>
              <a:srgbClr val="0000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2" name="正方形/長方形 201"/>
            <p:cNvSpPr/>
            <p:nvPr/>
          </p:nvSpPr>
          <p:spPr bwMode="auto">
            <a:xfrm>
              <a:off x="7086600" y="1905000"/>
              <a:ext cx="457200" cy="304800"/>
            </a:xfrm>
            <a:prstGeom prst="rect">
              <a:avLst/>
            </a:prstGeom>
            <a:solidFill>
              <a:srgbClr val="0000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3" name="正方形/長方形 202"/>
            <p:cNvSpPr/>
            <p:nvPr/>
          </p:nvSpPr>
          <p:spPr bwMode="auto">
            <a:xfrm>
              <a:off x="7620000" y="1905000"/>
              <a:ext cx="457200" cy="304800"/>
            </a:xfrm>
            <a:prstGeom prst="rect">
              <a:avLst/>
            </a:prstGeom>
            <a:solidFill>
              <a:srgbClr val="0000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AP</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4" name="正方形/長方形 203"/>
            <p:cNvSpPr/>
            <p:nvPr/>
          </p:nvSpPr>
          <p:spPr bwMode="auto">
            <a:xfrm>
              <a:off x="6553200" y="2743200"/>
              <a:ext cx="457200" cy="3048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5" name="正方形/長方形 204"/>
            <p:cNvSpPr/>
            <p:nvPr/>
          </p:nvSpPr>
          <p:spPr bwMode="auto">
            <a:xfrm>
              <a:off x="7086600" y="2743200"/>
              <a:ext cx="457200" cy="3048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06" name="正方形/長方形 205"/>
            <p:cNvSpPr/>
            <p:nvPr/>
          </p:nvSpPr>
          <p:spPr bwMode="auto">
            <a:xfrm>
              <a:off x="7620000" y="2743200"/>
              <a:ext cx="457200" cy="304800"/>
            </a:xfrm>
            <a:prstGeom prst="rect">
              <a:avLst/>
            </a:prstGeom>
            <a:solidFill>
              <a:srgbClr val="996633">
                <a:alpha val="70000"/>
              </a:srgb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chemeClr val="bg1"/>
                  </a:solidFill>
                  <a:effectLst/>
                  <a:latin typeface="Arial" charset="0"/>
                  <a:ea typeface="HG丸ｺﾞｼｯｸM-PRO" pitchFamily="50" charset="-128"/>
                </a:rPr>
                <a:t>VM</a:t>
              </a:r>
              <a:endParaRPr kumimoji="0" lang="ja-JP" altLang="en-US"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 name="上矢印 7"/>
            <p:cNvSpPr/>
            <p:nvPr/>
          </p:nvSpPr>
          <p:spPr bwMode="auto">
            <a:xfrm>
              <a:off x="5181600" y="3581400"/>
              <a:ext cx="914400" cy="533400"/>
            </a:xfrm>
            <a:prstGeom prst="upArrow">
              <a:avLst/>
            </a:prstGeom>
            <a:solidFill>
              <a:schemeClr val="accent6">
                <a:lumMod val="75000"/>
              </a:scheme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7" name="上矢印 206"/>
            <p:cNvSpPr/>
            <p:nvPr/>
          </p:nvSpPr>
          <p:spPr bwMode="auto">
            <a:xfrm>
              <a:off x="3429000" y="3581400"/>
              <a:ext cx="914400" cy="533400"/>
            </a:xfrm>
            <a:prstGeom prst="upArrow">
              <a:avLst/>
            </a:prstGeom>
            <a:solidFill>
              <a:schemeClr val="accent6">
                <a:lumMod val="75000"/>
              </a:scheme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8" name="上矢印 207"/>
            <p:cNvSpPr/>
            <p:nvPr/>
          </p:nvSpPr>
          <p:spPr bwMode="auto">
            <a:xfrm>
              <a:off x="6934200" y="3581400"/>
              <a:ext cx="914400" cy="533400"/>
            </a:xfrm>
            <a:prstGeom prst="upArrow">
              <a:avLst/>
            </a:prstGeom>
            <a:solidFill>
              <a:schemeClr val="accent6">
                <a:lumMod val="75000"/>
              </a:scheme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cxnSp>
          <p:nvCxnSpPr>
            <p:cNvPr id="10" name="直線コネクタ 9"/>
            <p:cNvCxnSpPr/>
            <p:nvPr/>
          </p:nvCxnSpPr>
          <p:spPr bwMode="auto">
            <a:xfrm flipV="1">
              <a:off x="1981200" y="1905000"/>
              <a:ext cx="1143000" cy="1219200"/>
            </a:xfrm>
            <a:prstGeom prst="line">
              <a:avLst/>
            </a:prstGeom>
            <a:solidFill>
              <a:schemeClr val="bg1"/>
            </a:solidFill>
            <a:ln w="38100" cap="flat" cmpd="sng" algn="ctr">
              <a:noFill/>
              <a:prstDash val="sys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09" name="直線コネクタ 208"/>
            <p:cNvCxnSpPr/>
            <p:nvPr/>
          </p:nvCxnSpPr>
          <p:spPr bwMode="auto">
            <a:xfrm>
              <a:off x="1981200" y="5791200"/>
              <a:ext cx="1143000" cy="0"/>
            </a:xfrm>
            <a:prstGeom prst="line">
              <a:avLst/>
            </a:prstGeom>
            <a:solidFill>
              <a:schemeClr val="bg1"/>
            </a:solidFill>
            <a:ln w="38100" cap="flat" cmpd="sng" algn="ctr">
              <a:noFill/>
              <a:prstDash val="sys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5" name="テキスト ボックス 14"/>
            <p:cNvSpPr txBox="1"/>
            <p:nvPr/>
          </p:nvSpPr>
          <p:spPr>
            <a:xfrm>
              <a:off x="2971800" y="3653135"/>
              <a:ext cx="5349047" cy="400110"/>
            </a:xfrm>
            <a:prstGeom prst="rect">
              <a:avLst/>
            </a:prstGeom>
            <a:noFill/>
            <a:ln>
              <a:noFill/>
            </a:ln>
          </p:spPr>
          <p:txBody>
            <a:bodyPr wrap="square" rtlCol="0">
              <a:spAutoFit/>
            </a:bodyPr>
            <a:lstStyle/>
            <a:p>
              <a:pPr algn="ctr"/>
              <a:r>
                <a:rPr kumimoji="1" lang="ja-JP" altLang="en-US" sz="2000" dirty="0" smtClean="0">
                  <a:ln w="12700">
                    <a:noFill/>
                    <a:prstDash val="solid"/>
                  </a:ln>
                  <a:solidFill>
                    <a:schemeClr val="bg1"/>
                  </a:solidFill>
                  <a:latin typeface="+mj-ea"/>
                  <a:ea typeface="+mj-ea"/>
                  <a:cs typeface="Arial Black"/>
                </a:rPr>
                <a:t>クラウド</a:t>
              </a:r>
              <a:r>
                <a:rPr kumimoji="1" lang="en-US" altLang="ja-JP" sz="2000" dirty="0" smtClean="0">
                  <a:ln w="12700">
                    <a:noFill/>
                    <a:prstDash val="solid"/>
                  </a:ln>
                  <a:solidFill>
                    <a:schemeClr val="bg1"/>
                  </a:solidFill>
                  <a:latin typeface="+mj-ea"/>
                  <a:ea typeface="+mj-ea"/>
                  <a:cs typeface="Arial Black"/>
                </a:rPr>
                <a:t>OS</a:t>
              </a:r>
              <a:r>
                <a:rPr kumimoji="1" lang="ja-JP" altLang="en-US" sz="2000" dirty="0" smtClean="0">
                  <a:ln w="12700">
                    <a:noFill/>
                    <a:prstDash val="solid"/>
                  </a:ln>
                  <a:solidFill>
                    <a:schemeClr val="bg1"/>
                  </a:solidFill>
                  <a:latin typeface="+mj-ea"/>
                  <a:ea typeface="+mj-ea"/>
                  <a:cs typeface="Arial Black"/>
                </a:rPr>
                <a:t>（仮想資源の一元管理）</a:t>
              </a:r>
              <a:r>
                <a:rPr kumimoji="1" lang="en-US" altLang="ja-JP" sz="2000" dirty="0" smtClean="0">
                  <a:ln w="12700">
                    <a:noFill/>
                    <a:prstDash val="solid"/>
                  </a:ln>
                  <a:solidFill>
                    <a:schemeClr val="bg1"/>
                  </a:solidFill>
                  <a:latin typeface="+mj-ea"/>
                  <a:ea typeface="+mj-ea"/>
                  <a:cs typeface="Arial Black"/>
                </a:rPr>
                <a:t>= </a:t>
              </a:r>
              <a:r>
                <a:rPr kumimoji="1" lang="en-US" altLang="ja-JP" sz="2000" dirty="0" err="1" smtClean="0">
                  <a:ln w="12700">
                    <a:noFill/>
                    <a:prstDash val="solid"/>
                  </a:ln>
                  <a:solidFill>
                    <a:schemeClr val="bg1"/>
                  </a:solidFill>
                  <a:latin typeface="+mj-ea"/>
                  <a:ea typeface="+mj-ea"/>
                  <a:cs typeface="Arial Black"/>
                </a:rPr>
                <a:t>IaaS</a:t>
              </a:r>
              <a:endParaRPr kumimoji="1" lang="ja-JP" altLang="en-US" sz="2000" dirty="0">
                <a:ln w="12700">
                  <a:noFill/>
                  <a:prstDash val="solid"/>
                </a:ln>
                <a:solidFill>
                  <a:schemeClr val="bg1"/>
                </a:solidFill>
                <a:latin typeface="+mj-ea"/>
                <a:ea typeface="+mj-ea"/>
                <a:cs typeface="Arial Black"/>
              </a:endParaRPr>
            </a:p>
          </p:txBody>
        </p:sp>
      </p:grpSp>
      <p:sp>
        <p:nvSpPr>
          <p:cNvPr id="5" name="四角形吹き出し 4"/>
          <p:cNvSpPr/>
          <p:nvPr/>
        </p:nvSpPr>
        <p:spPr>
          <a:xfrm>
            <a:off x="406400" y="822210"/>
            <a:ext cx="2455333" cy="687794"/>
          </a:xfrm>
          <a:prstGeom prst="wedgeRectCallout">
            <a:avLst>
              <a:gd name="adj1" fmla="val 57341"/>
              <a:gd name="adj2" fmla="val -14536"/>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defTabSz="914400" fontAlgn="base">
              <a:spcBef>
                <a:spcPct val="20000"/>
              </a:spcBef>
              <a:spcAft>
                <a:spcPct val="0"/>
              </a:spcAft>
            </a:pPr>
            <a:r>
              <a:rPr kumimoji="0" lang="ja-JP" altLang="en-US" sz="1200" dirty="0">
                <a:solidFill>
                  <a:srgbClr val="FFFFFF"/>
                </a:solidFill>
                <a:latin typeface="HG丸ｺﾞｼｯｸM-PRO"/>
                <a:ea typeface="HG丸ｺﾞｼｯｸM-PRO"/>
                <a:cs typeface="HG丸ｺﾞｼｯｸM-PRO"/>
              </a:rPr>
              <a:t>システム資源全体を仮想化し</a:t>
            </a:r>
            <a:endParaRPr kumimoji="0" lang="en-US" altLang="ja-JP" sz="1200" dirty="0">
              <a:solidFill>
                <a:srgbClr val="FFFFFF"/>
              </a:solidFill>
              <a:latin typeface="HG丸ｺﾞｼｯｸM-PRO"/>
              <a:ea typeface="HG丸ｺﾞｼｯｸM-PRO"/>
              <a:cs typeface="HG丸ｺﾞｼｯｸM-PRO"/>
            </a:endParaRPr>
          </a:p>
          <a:p>
            <a:pPr algn="ctr" defTabSz="914400" fontAlgn="base">
              <a:spcBef>
                <a:spcPct val="20000"/>
              </a:spcBef>
              <a:spcAft>
                <a:spcPct val="0"/>
              </a:spcAft>
            </a:pPr>
            <a:r>
              <a:rPr lang="ja-JP" altLang="en-US" sz="1200" dirty="0">
                <a:solidFill>
                  <a:srgbClr val="FFFFFF"/>
                </a:solidFill>
                <a:latin typeface="HG丸ｺﾞｼｯｸM-PRO"/>
                <a:ea typeface="HG丸ｺﾞｼｯｸM-PRO"/>
                <a:cs typeface="HG丸ｺﾞｼｯｸM-PRO"/>
              </a:rPr>
              <a:t>それらの組合せを動的に定義</a:t>
            </a:r>
            <a:endParaRPr lang="en-US" altLang="ja-JP" sz="1200" dirty="0">
              <a:solidFill>
                <a:srgbClr val="FFFFFF"/>
              </a:solidFill>
              <a:latin typeface="HG丸ｺﾞｼｯｸM-PRO"/>
              <a:ea typeface="HG丸ｺﾞｼｯｸM-PRO"/>
              <a:cs typeface="HG丸ｺﾞｼｯｸM-PRO"/>
            </a:endParaRPr>
          </a:p>
          <a:p>
            <a:pPr algn="ctr" defTabSz="914400" fontAlgn="base">
              <a:spcBef>
                <a:spcPct val="20000"/>
              </a:spcBef>
              <a:spcAft>
                <a:spcPct val="0"/>
              </a:spcAft>
            </a:pPr>
            <a:r>
              <a:rPr kumimoji="0" lang="en-US" altLang="ja-JP" sz="1000" dirty="0">
                <a:solidFill>
                  <a:srgbClr val="FFFFFF"/>
                </a:solidFill>
                <a:latin typeface="Arial Black"/>
                <a:ea typeface="HG丸ｺﾞｼｯｸM-PRO"/>
                <a:cs typeface="Arial Black"/>
              </a:rPr>
              <a:t>SDI </a:t>
            </a:r>
            <a:r>
              <a:rPr kumimoji="0" lang="en-US" altLang="ja-JP" sz="1000" dirty="0">
                <a:solidFill>
                  <a:srgbClr val="FFFFFF"/>
                </a:solidFill>
                <a:latin typeface="Arial"/>
                <a:ea typeface="HG丸ｺﾞｼｯｸM-PRO"/>
                <a:cs typeface="Arial"/>
              </a:rPr>
              <a:t>(</a:t>
            </a:r>
            <a:r>
              <a:rPr kumimoji="0" lang="en-US" altLang="ja-JP" sz="1000" dirty="0">
                <a:solidFill>
                  <a:srgbClr val="FFFFFF"/>
                </a:solidFill>
                <a:latin typeface="Arial Black"/>
                <a:ea typeface="HG丸ｺﾞｼｯｸM-PRO"/>
                <a:cs typeface="Arial Black"/>
              </a:rPr>
              <a:t>S</a:t>
            </a:r>
            <a:r>
              <a:rPr kumimoji="0" lang="en-US" altLang="ja-JP" sz="1000" dirty="0">
                <a:solidFill>
                  <a:srgbClr val="FFFFFF"/>
                </a:solidFill>
                <a:latin typeface="Arial"/>
                <a:ea typeface="HG丸ｺﾞｼｯｸM-PRO"/>
                <a:cs typeface="Arial"/>
              </a:rPr>
              <a:t>oftware</a:t>
            </a:r>
            <a:r>
              <a:rPr kumimoji="0" lang="en-US" altLang="ja-JP" sz="1000" dirty="0">
                <a:solidFill>
                  <a:srgbClr val="FFFFFF"/>
                </a:solidFill>
                <a:latin typeface="Arial Black"/>
                <a:ea typeface="HG丸ｺﾞｼｯｸM-PRO"/>
                <a:cs typeface="Arial Black"/>
              </a:rPr>
              <a:t>-D</a:t>
            </a:r>
            <a:r>
              <a:rPr kumimoji="0" lang="en-US" altLang="ja-JP" sz="1000" dirty="0">
                <a:solidFill>
                  <a:srgbClr val="FFFFFF"/>
                </a:solidFill>
                <a:latin typeface="Arial"/>
                <a:ea typeface="HG丸ｺﾞｼｯｸM-PRO"/>
                <a:cs typeface="Arial"/>
              </a:rPr>
              <a:t>efined Infrastructure)</a:t>
            </a:r>
            <a:endParaRPr kumimoji="0" lang="ja-JP" altLang="en-US" sz="1000" dirty="0">
              <a:solidFill>
                <a:srgbClr val="FFFFFF"/>
              </a:solidFill>
              <a:latin typeface="Arial"/>
              <a:ea typeface="HG丸ｺﾞｼｯｸM-PRO"/>
              <a:cs typeface="Arial"/>
            </a:endParaRPr>
          </a:p>
        </p:txBody>
      </p:sp>
      <p:sp>
        <p:nvSpPr>
          <p:cNvPr id="89" name="四角形吹き出し 88"/>
          <p:cNvSpPr/>
          <p:nvPr/>
        </p:nvSpPr>
        <p:spPr>
          <a:xfrm>
            <a:off x="406400" y="1690661"/>
            <a:ext cx="2455333" cy="687794"/>
          </a:xfrm>
          <a:prstGeom prst="wedgeRectCallout">
            <a:avLst>
              <a:gd name="adj1" fmla="val -17040"/>
              <a:gd name="adj2" fmla="val 73736"/>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defTabSz="914400" fontAlgn="base">
              <a:spcBef>
                <a:spcPct val="20000"/>
              </a:spcBef>
              <a:spcAft>
                <a:spcPct val="0"/>
              </a:spcAft>
            </a:pPr>
            <a:r>
              <a:rPr kumimoji="0" lang="ja-JP" altLang="en-US" sz="1200" dirty="0">
                <a:solidFill>
                  <a:srgbClr val="FFFFFF"/>
                </a:solidFill>
                <a:latin typeface="HG丸ｺﾞｼｯｸM-PRO"/>
                <a:ea typeface="HG丸ｺﾞｼｯｸM-PRO"/>
                <a:cs typeface="HG丸ｺﾞｼｯｸM-PRO"/>
              </a:rPr>
              <a:t>単一のシステム資源を仮想化し</a:t>
            </a:r>
            <a:endParaRPr kumimoji="0" lang="en-US" altLang="ja-JP" sz="1200" dirty="0">
              <a:solidFill>
                <a:srgbClr val="FFFFFF"/>
              </a:solidFill>
              <a:latin typeface="HG丸ｺﾞｼｯｸM-PRO"/>
              <a:ea typeface="HG丸ｺﾞｼｯｸM-PRO"/>
              <a:cs typeface="HG丸ｺﾞｼｯｸM-PRO"/>
            </a:endParaRPr>
          </a:p>
          <a:p>
            <a:pPr algn="ctr" defTabSz="914400" fontAlgn="base">
              <a:spcBef>
                <a:spcPct val="20000"/>
              </a:spcBef>
              <a:spcAft>
                <a:spcPct val="0"/>
              </a:spcAft>
            </a:pPr>
            <a:r>
              <a:rPr lang="ja-JP" altLang="en-US" sz="1200" dirty="0">
                <a:solidFill>
                  <a:srgbClr val="FFFFFF"/>
                </a:solidFill>
                <a:latin typeface="HG丸ｺﾞｼｯｸM-PRO"/>
                <a:ea typeface="HG丸ｺﾞｼｯｸM-PRO"/>
                <a:cs typeface="HG丸ｺﾞｼｯｸM-PRO"/>
              </a:rPr>
              <a:t>その組合せを動的に定義</a:t>
            </a:r>
            <a:endParaRPr kumimoji="0" lang="ja-JP" altLang="en-US" sz="1200" dirty="0">
              <a:solidFill>
                <a:srgbClr val="FFFFFF"/>
              </a:solidFill>
              <a:latin typeface="HG丸ｺﾞｼｯｸM-PRO"/>
              <a:ea typeface="HG丸ｺﾞｼｯｸM-PRO"/>
              <a:cs typeface="HG丸ｺﾞｼｯｸM-PRO"/>
            </a:endParaRPr>
          </a:p>
        </p:txBody>
      </p:sp>
      <p:sp>
        <p:nvSpPr>
          <p:cNvPr id="88" name="角丸四角形 87"/>
          <p:cNvSpPr/>
          <p:nvPr/>
        </p:nvSpPr>
        <p:spPr bwMode="auto">
          <a:xfrm>
            <a:off x="457200" y="5124802"/>
            <a:ext cx="7848600" cy="1314627"/>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200" b="0" i="0" u="none" strike="noStrike" cap="none" normalizeH="0" baseline="0" dirty="0" smtClean="0">
                <a:ln>
                  <a:noFill/>
                </a:ln>
                <a:solidFill>
                  <a:schemeClr val="bg1"/>
                </a:solidFill>
                <a:effectLst/>
                <a:latin typeface="HGP創英角ｺﾞｼｯｸUB"/>
                <a:ea typeface="HGP創英角ｺﾞｼｯｸUB"/>
                <a:cs typeface="HGP創英角ｺﾞｼｯｸUB"/>
              </a:rPr>
              <a:t>スピードとアジリティ</a:t>
            </a:r>
            <a:endParaRPr kumimoji="0" lang="ja-JP" altLang="en-US" sz="1000" b="0" i="0" u="none" strike="noStrike" cap="none" normalizeH="0" baseline="0" dirty="0" smtClean="0">
              <a:ln>
                <a:noFill/>
              </a:ln>
              <a:solidFill>
                <a:schemeClr val="bg1"/>
              </a:solidFill>
              <a:effectLst/>
              <a:latin typeface="HGP創英角ｺﾞｼｯｸUB"/>
              <a:ea typeface="HGP創英角ｺﾞｼｯｸUB"/>
              <a:cs typeface="HGP創英角ｺﾞｼｯｸUB"/>
            </a:endParaRPr>
          </a:p>
          <a:p>
            <a:pPr lvl="1">
              <a:spcBef>
                <a:spcPct val="20000"/>
              </a:spcBef>
            </a:pPr>
            <a:r>
              <a:rPr kumimoji="0" lang="ja-JP" altLang="en-US" sz="1000" dirty="0" smtClean="0">
                <a:solidFill>
                  <a:schemeClr val="bg1"/>
                </a:solidFill>
                <a:latin typeface="HG丸ｺﾞｼｯｸM-PRO"/>
                <a:ea typeface="HG丸ｺﾞｼｯｸM-PRO"/>
                <a:cs typeface="HG丸ｺﾞｼｯｸM-PRO"/>
              </a:rPr>
              <a:t>システム・リソースの調達や構成の変更を物理作業を伴わず柔軟・迅速にできる</a:t>
            </a:r>
            <a:endParaRPr kumimoji="0" lang="ja-JP" altLang="en-US" sz="1000" b="0" i="0" u="none" strike="noStrike" cap="none" normalizeH="0" baseline="0" dirty="0" smtClean="0">
              <a:ln>
                <a:noFill/>
              </a:ln>
              <a:solidFill>
                <a:schemeClr val="bg1"/>
              </a:solidFill>
              <a:effectLst/>
              <a:latin typeface="HG丸ｺﾞｼｯｸM-PRO"/>
              <a:ea typeface="HG丸ｺﾞｼｯｸM-PRO"/>
              <a:cs typeface="HG丸ｺﾞｼｯｸM-PRO"/>
            </a:endParaRPr>
          </a:p>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200" dirty="0" smtClean="0">
                <a:solidFill>
                  <a:schemeClr val="bg1"/>
                </a:solidFill>
                <a:latin typeface="HGP創英角ｺﾞｼｯｸUB"/>
                <a:ea typeface="HGP創英角ｺﾞｼｯｸUB"/>
                <a:cs typeface="HGP創英角ｺﾞｼｯｸUB"/>
              </a:rPr>
              <a:t>機器構成の変更や障害による影響の最小化</a:t>
            </a:r>
          </a:p>
          <a:p>
            <a:pPr lvl="1">
              <a:spcBef>
                <a:spcPct val="20000"/>
              </a:spcBef>
            </a:pPr>
            <a:r>
              <a:rPr kumimoji="0" lang="ja-JP" altLang="en-US" sz="1000" dirty="0" smtClean="0">
                <a:solidFill>
                  <a:schemeClr val="bg1"/>
                </a:solidFill>
                <a:latin typeface="HG丸ｺﾞｼｯｸM-PRO"/>
                <a:ea typeface="HG丸ｺﾞｼｯｸM-PRO"/>
                <a:cs typeface="HG丸ｺﾞｼｯｸM-PRO"/>
              </a:rPr>
              <a:t>物理リソース（リソース・プール）での構成</a:t>
            </a:r>
            <a:r>
              <a:rPr kumimoji="0" lang="ja-JP" altLang="en-US" sz="1000" dirty="0">
                <a:solidFill>
                  <a:schemeClr val="bg1"/>
                </a:solidFill>
                <a:latin typeface="HG丸ｺﾞｼｯｸM-PRO"/>
                <a:ea typeface="HG丸ｺﾞｼｯｸM-PRO"/>
                <a:cs typeface="HG丸ｺﾞｼｯｸM-PRO"/>
              </a:rPr>
              <a:t>変更や</a:t>
            </a:r>
            <a:r>
              <a:rPr kumimoji="0" lang="ja-JP" altLang="en-US" sz="1000" dirty="0" smtClean="0">
                <a:solidFill>
                  <a:schemeClr val="bg1"/>
                </a:solidFill>
                <a:latin typeface="HG丸ｺﾞｼｯｸM-PRO"/>
                <a:ea typeface="HG丸ｺﾞｼｯｸM-PRO"/>
                <a:cs typeface="HG丸ｺﾞｼｯｸM-PRO"/>
              </a:rPr>
              <a:t>障害による影響を回避、または、局所化できる</a:t>
            </a:r>
          </a:p>
          <a:p>
            <a:pPr marL="228600" marR="0" indent="-228600" algn="l" defTabSz="914400" rtl="0" eaLnBrk="1" fontAlgn="base" latinLnBrk="0" hangingPunct="1">
              <a:lnSpc>
                <a:spcPct val="100000"/>
              </a:lnSpc>
              <a:spcBef>
                <a:spcPct val="20000"/>
              </a:spcBef>
              <a:spcAft>
                <a:spcPct val="0"/>
              </a:spcAft>
              <a:buClrTx/>
              <a:buSzTx/>
              <a:buFont typeface="+mj-lt"/>
              <a:buAutoNum type="arabicPeriod"/>
              <a:tabLst/>
            </a:pPr>
            <a:r>
              <a:rPr kumimoji="0" lang="ja-JP" altLang="en-US" sz="1200" b="0" i="0" u="none" strike="noStrike" cap="none" normalizeH="0" baseline="0" dirty="0" smtClean="0">
                <a:ln>
                  <a:noFill/>
                </a:ln>
                <a:solidFill>
                  <a:schemeClr val="bg1"/>
                </a:solidFill>
                <a:effectLst/>
                <a:latin typeface="HGP創英角ｺﾞｼｯｸUB"/>
                <a:ea typeface="HGP創英角ｺﾞｼｯｸUB"/>
                <a:cs typeface="HGP創英角ｺﾞｼｯｸUB"/>
              </a:rPr>
              <a:t>運用の自動化</a:t>
            </a:r>
          </a:p>
          <a:p>
            <a:pPr lvl="1">
              <a:spcBef>
                <a:spcPct val="20000"/>
              </a:spcBef>
            </a:pPr>
            <a:r>
              <a:rPr kumimoji="0" lang="ja-JP" altLang="en-US" sz="1000" dirty="0" smtClean="0">
                <a:solidFill>
                  <a:schemeClr val="bg1"/>
                </a:solidFill>
                <a:latin typeface="HG丸ｺﾞｼｯｸM-PRO"/>
                <a:ea typeface="HG丸ｺﾞｼｯｸM-PRO"/>
                <a:cs typeface="HG丸ｺﾞｼｯｸM-PRO"/>
              </a:rPr>
              <a:t>物理的な作業を伴わずソフトウェアの設定を変えることで、システム全体の構成変更や運用管理ができる</a:t>
            </a:r>
            <a:endParaRPr kumimoji="0" lang="ja-JP" altLang="en-US" sz="1000" b="0" i="0" u="none" strike="noStrike" cap="none" normalizeH="0" baseline="0" dirty="0" smtClean="0">
              <a:ln>
                <a:noFill/>
              </a:ln>
              <a:solidFill>
                <a:schemeClr val="bg1"/>
              </a:solidFill>
              <a:effectLst/>
              <a:latin typeface="HG丸ｺﾞｼｯｸM-PRO"/>
              <a:ea typeface="HG丸ｺﾞｼｯｸM-PRO"/>
              <a:cs typeface="HG丸ｺﾞｼｯｸM-PRO"/>
            </a:endParaRPr>
          </a:p>
        </p:txBody>
      </p:sp>
    </p:spTree>
    <p:extLst>
      <p:ext uri="{BB962C8B-B14F-4D97-AF65-F5344CB8AC3E}">
        <p14:creationId xmlns:p14="http://schemas.microsoft.com/office/powerpoint/2010/main" val="278088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wipe(down)">
                                      <p:cBhvr>
                                        <p:cTn id="7" dur="500"/>
                                        <p:tgtEl>
                                          <p:spTgt spid="89"/>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p:tgtEl>
                                          <p:spTgt spid="3"/>
                                        </p:tgtEl>
                                        <p:attrNameLst>
                                          <p:attrName>ppt_x</p:attrName>
                                        </p:attrNameLst>
                                      </p:cBhvr>
                                      <p:tavLst>
                                        <p:tav tm="0">
                                          <p:val>
                                            <p:strVal val="#ppt_x-#ppt_w*1.125000"/>
                                          </p:val>
                                        </p:tav>
                                        <p:tav tm="100000">
                                          <p:val>
                                            <p:strVal val="#ppt_x"/>
                                          </p:val>
                                        </p:tav>
                                      </p:tavLst>
                                    </p:anim>
                                    <p:animEffect transition="in" filter="wipe(right)">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down)">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88"/>
                                        </p:tgtEl>
                                        <p:attrNameLst>
                                          <p:attrName>style.visibility</p:attrName>
                                        </p:attrNameLst>
                                      </p:cBhvr>
                                      <p:to>
                                        <p:strVal val="visible"/>
                                      </p:to>
                                    </p:set>
                                    <p:animEffect transition="in" filter="wipe(left)">
                                      <p:cBhvr>
                                        <p:cTn id="23"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9" grpId="0" animBg="1"/>
      <p:bldP spid="88"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smtClean="0">
                <a:solidFill>
                  <a:srgbClr val="FFFFFF"/>
                </a:solidFill>
                <a:effectLst/>
                <a:latin typeface="Arial"/>
                <a:ea typeface="HGP創英角ｺﾞｼｯｸUB" pitchFamily="50" charset="-128"/>
                <a:cs typeface="Arial"/>
              </a:rPr>
              <a:t>Infrastructure as a Code</a:t>
            </a:r>
            <a:endParaRPr lang="en-US" altLang="ja-JP" sz="2400" dirty="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55870418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角丸四角形 57"/>
          <p:cNvSpPr/>
          <p:nvPr/>
        </p:nvSpPr>
        <p:spPr bwMode="auto">
          <a:xfrm>
            <a:off x="457200" y="914400"/>
            <a:ext cx="8223250" cy="4419600"/>
          </a:xfrm>
          <a:prstGeom prst="roundRect">
            <a:avLst>
              <a:gd name="adj" fmla="val 0"/>
            </a:avLst>
          </a:prstGeom>
          <a:solidFill>
            <a:srgbClr val="FFFBD2"/>
          </a:solidFill>
          <a:ln w="5715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8" name="正方形/長方形 37"/>
          <p:cNvSpPr/>
          <p:nvPr/>
        </p:nvSpPr>
        <p:spPr bwMode="auto">
          <a:xfrm>
            <a:off x="6248400" y="3300730"/>
            <a:ext cx="2133600" cy="692151"/>
          </a:xfrm>
          <a:prstGeom prst="rect">
            <a:avLst/>
          </a:prstGeom>
          <a:solidFill>
            <a:srgbClr val="FF6666"/>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9" name="正方形/長方形 38"/>
          <p:cNvSpPr/>
          <p:nvPr/>
        </p:nvSpPr>
        <p:spPr bwMode="auto">
          <a:xfrm>
            <a:off x="6248400" y="4413249"/>
            <a:ext cx="2133600" cy="692151"/>
          </a:xfrm>
          <a:prstGeom prst="rect">
            <a:avLst/>
          </a:prstGeom>
          <a:solidFill>
            <a:srgbClr val="FF6666"/>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7" name="正方形/長方形 36"/>
          <p:cNvSpPr/>
          <p:nvPr/>
        </p:nvSpPr>
        <p:spPr bwMode="auto">
          <a:xfrm>
            <a:off x="6248400" y="2260599"/>
            <a:ext cx="2133600" cy="692151"/>
          </a:xfrm>
          <a:prstGeom prst="rect">
            <a:avLst/>
          </a:prstGeom>
          <a:solidFill>
            <a:srgbClr val="FF6666"/>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 name="角丸四角形 19"/>
          <p:cNvSpPr/>
          <p:nvPr/>
        </p:nvSpPr>
        <p:spPr bwMode="auto">
          <a:xfrm>
            <a:off x="914400" y="3048001"/>
            <a:ext cx="1371600" cy="990599"/>
          </a:xfrm>
          <a:prstGeom prst="roundRect">
            <a:avLst>
              <a:gd name="adj" fmla="val 0"/>
            </a:avLst>
          </a:prstGeom>
          <a:solidFill>
            <a:schemeClr val="accent5">
              <a:lumMod val="20000"/>
              <a:lumOff val="80000"/>
            </a:schemeClr>
          </a:solidFill>
          <a:ln>
            <a:solidFill>
              <a:srgbClr val="FFFFFF"/>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 name="角丸四角形 20"/>
          <p:cNvSpPr/>
          <p:nvPr/>
        </p:nvSpPr>
        <p:spPr bwMode="auto">
          <a:xfrm>
            <a:off x="914400" y="1981201"/>
            <a:ext cx="1371600" cy="990599"/>
          </a:xfrm>
          <a:prstGeom prst="roundRect">
            <a:avLst>
              <a:gd name="adj" fmla="val 0"/>
            </a:avLst>
          </a:prstGeom>
          <a:solidFill>
            <a:schemeClr val="accent5">
              <a:lumMod val="20000"/>
              <a:lumOff val="80000"/>
            </a:schemeClr>
          </a:solidFill>
          <a:ln>
            <a:solidFill>
              <a:srgbClr val="FFFFFF"/>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 name="角丸四角形 21"/>
          <p:cNvSpPr/>
          <p:nvPr/>
        </p:nvSpPr>
        <p:spPr bwMode="auto">
          <a:xfrm>
            <a:off x="914400" y="4114801"/>
            <a:ext cx="1371600" cy="990599"/>
          </a:xfrm>
          <a:prstGeom prst="roundRect">
            <a:avLst>
              <a:gd name="adj" fmla="val 0"/>
            </a:avLst>
          </a:prstGeom>
          <a:solidFill>
            <a:schemeClr val="accent5">
              <a:lumMod val="20000"/>
              <a:lumOff val="80000"/>
            </a:schemeClr>
          </a:solidFill>
          <a:ln>
            <a:solidFill>
              <a:srgbClr val="FFFFFF"/>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 name="タイトル 1"/>
          <p:cNvSpPr>
            <a:spLocks noGrp="1"/>
          </p:cNvSpPr>
          <p:nvPr>
            <p:ph type="title"/>
          </p:nvPr>
        </p:nvSpPr>
        <p:spPr/>
        <p:txBody>
          <a:bodyPr/>
          <a:lstStyle/>
          <a:p>
            <a:r>
              <a:rPr kumimoji="1" lang="en-US" altLang="ja-JP" dirty="0" smtClean="0"/>
              <a:t>Infrastructure as Code</a:t>
            </a:r>
            <a:endParaRPr kumimoji="1" lang="ja-JP" altLang="en-US" dirty="0"/>
          </a:p>
        </p:txBody>
      </p:sp>
      <p:pic>
        <p:nvPicPr>
          <p:cNvPr id="5" name="図 4"/>
          <p:cNvPicPr>
            <a:picLocks noChangeAspect="1"/>
          </p:cNvPicPr>
          <p:nvPr/>
        </p:nvPicPr>
        <p:blipFill>
          <a:blip r:embed="rId2"/>
          <a:stretch>
            <a:fillRect/>
          </a:stretch>
        </p:blipFill>
        <p:spPr>
          <a:xfrm>
            <a:off x="2864304" y="1981201"/>
            <a:ext cx="2955018" cy="3124199"/>
          </a:xfrm>
          <a:prstGeom prst="rect">
            <a:avLst/>
          </a:prstGeom>
          <a:ln>
            <a:noFill/>
          </a:ln>
          <a:effectLst>
            <a:outerShdw blurRad="292100" dist="139700" dir="2700000" algn="tl" rotWithShape="0">
              <a:srgbClr val="333333">
                <a:alpha val="65000"/>
              </a:srgbClr>
            </a:outerShdw>
          </a:effectLst>
        </p:spPr>
      </p:pic>
      <p:pic>
        <p:nvPicPr>
          <p:cNvPr id="6" name="Picture 13" descr="Traditional-Server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5060" y="2089150"/>
            <a:ext cx="533400" cy="533400"/>
          </a:xfrm>
          <a:prstGeom prst="rect">
            <a:avLst/>
          </a:prstGeom>
        </p:spPr>
      </p:pic>
      <p:pic>
        <p:nvPicPr>
          <p:cNvPr id="7" name="Picture 8" descr="Generic-Database.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00200" y="2114550"/>
            <a:ext cx="533400" cy="533400"/>
          </a:xfrm>
          <a:prstGeom prst="rect">
            <a:avLst/>
          </a:prstGeom>
        </p:spPr>
      </p:pic>
      <p:pic>
        <p:nvPicPr>
          <p:cNvPr id="10" name="Picture 13" descr="Traditional-Server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5060" y="3117850"/>
            <a:ext cx="533400" cy="533400"/>
          </a:xfrm>
          <a:prstGeom prst="rect">
            <a:avLst/>
          </a:prstGeom>
        </p:spPr>
      </p:pic>
      <p:pic>
        <p:nvPicPr>
          <p:cNvPr id="11" name="Picture 8" descr="Generic-Database.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00200" y="3143250"/>
            <a:ext cx="533400" cy="533400"/>
          </a:xfrm>
          <a:prstGeom prst="rect">
            <a:avLst/>
          </a:prstGeom>
        </p:spPr>
      </p:pic>
      <p:pic>
        <p:nvPicPr>
          <p:cNvPr id="13" name="Picture 13" descr="Traditional-Server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15060" y="4234182"/>
            <a:ext cx="533400" cy="533400"/>
          </a:xfrm>
          <a:prstGeom prst="rect">
            <a:avLst/>
          </a:prstGeom>
        </p:spPr>
      </p:pic>
      <p:pic>
        <p:nvPicPr>
          <p:cNvPr id="14" name="Picture 8" descr="Generic-Database.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00200" y="4259582"/>
            <a:ext cx="533400" cy="533400"/>
          </a:xfrm>
          <a:prstGeom prst="rect">
            <a:avLst/>
          </a:prstGeom>
        </p:spPr>
      </p:pic>
      <p:pic>
        <p:nvPicPr>
          <p:cNvPr id="16" name="Picture 13" descr="Traditional-Server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0600" y="2038350"/>
            <a:ext cx="533400" cy="533400"/>
          </a:xfrm>
          <a:prstGeom prst="rect">
            <a:avLst/>
          </a:prstGeom>
        </p:spPr>
      </p:pic>
      <p:pic>
        <p:nvPicPr>
          <p:cNvPr id="17" name="Picture 8" descr="Generic-Database.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24000" y="3067050"/>
            <a:ext cx="533400" cy="533400"/>
          </a:xfrm>
          <a:prstGeom prst="rect">
            <a:avLst/>
          </a:prstGeom>
        </p:spPr>
      </p:pic>
      <p:pic>
        <p:nvPicPr>
          <p:cNvPr id="18" name="Picture 13" descr="Traditional-Server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2510" y="4152901"/>
            <a:ext cx="533400" cy="533400"/>
          </a:xfrm>
          <a:prstGeom prst="rect">
            <a:avLst/>
          </a:prstGeom>
        </p:spPr>
      </p:pic>
      <p:pic>
        <p:nvPicPr>
          <p:cNvPr id="19" name="Picture 8" descr="Generic-Database.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17650" y="4152901"/>
            <a:ext cx="533400" cy="533400"/>
          </a:xfrm>
          <a:prstGeom prst="rect">
            <a:avLst/>
          </a:prstGeom>
        </p:spPr>
      </p:pic>
      <p:pic>
        <p:nvPicPr>
          <p:cNvPr id="9" name="Picture 3" descr="AWS-Management-Console.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71600" y="2419350"/>
            <a:ext cx="533400" cy="533400"/>
          </a:xfrm>
          <a:prstGeom prst="rect">
            <a:avLst/>
          </a:prstGeom>
        </p:spPr>
      </p:pic>
      <p:pic>
        <p:nvPicPr>
          <p:cNvPr id="12" name="Picture 3" descr="AWS-Management-Console.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71600" y="3459481"/>
            <a:ext cx="533400" cy="533400"/>
          </a:xfrm>
          <a:prstGeom prst="rect">
            <a:avLst/>
          </a:prstGeom>
        </p:spPr>
      </p:pic>
      <p:pic>
        <p:nvPicPr>
          <p:cNvPr id="15" name="Picture 3" descr="AWS-Management-Console.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71600" y="4533901"/>
            <a:ext cx="533400" cy="533400"/>
          </a:xfrm>
          <a:prstGeom prst="rect">
            <a:avLst/>
          </a:prstGeom>
        </p:spPr>
      </p:pic>
      <p:sp>
        <p:nvSpPr>
          <p:cNvPr id="25" name="ホームベース 24"/>
          <p:cNvSpPr/>
          <p:nvPr/>
        </p:nvSpPr>
        <p:spPr bwMode="auto">
          <a:xfrm flipH="1">
            <a:off x="5730806" y="3048000"/>
            <a:ext cx="2438400" cy="590129"/>
          </a:xfrm>
          <a:prstGeom prst="homePlate">
            <a:avLst/>
          </a:prstGeom>
          <a:solidFill>
            <a:srgbClr val="0000FF"/>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 name="ホームベース 25"/>
          <p:cNvSpPr/>
          <p:nvPr/>
        </p:nvSpPr>
        <p:spPr bwMode="auto">
          <a:xfrm flipH="1">
            <a:off x="5715000" y="4114800"/>
            <a:ext cx="2438400" cy="590129"/>
          </a:xfrm>
          <a:prstGeom prst="homePlate">
            <a:avLst/>
          </a:prstGeom>
          <a:solidFill>
            <a:srgbClr val="0000FF"/>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7" name="ホームベース 26"/>
          <p:cNvSpPr/>
          <p:nvPr/>
        </p:nvSpPr>
        <p:spPr bwMode="auto">
          <a:xfrm flipH="1">
            <a:off x="5715000" y="1981621"/>
            <a:ext cx="2438400" cy="590129"/>
          </a:xfrm>
          <a:prstGeom prst="homePlate">
            <a:avLst/>
          </a:prstGeom>
          <a:solidFill>
            <a:srgbClr val="0000FF"/>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28" name="図形グループ 27"/>
          <p:cNvGrpSpPr/>
          <p:nvPr/>
        </p:nvGrpSpPr>
        <p:grpSpPr>
          <a:xfrm>
            <a:off x="7543800" y="3317088"/>
            <a:ext cx="713922" cy="411481"/>
            <a:chOff x="2895600" y="4800600"/>
            <a:chExt cx="1499094" cy="762000"/>
          </a:xfrm>
        </p:grpSpPr>
        <p:pic>
          <p:nvPicPr>
            <p:cNvPr id="34" name="図 33" descr="hdd.jpg"/>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895600" y="4800600"/>
              <a:ext cx="889494" cy="762000"/>
            </a:xfrm>
            <a:prstGeom prst="rect">
              <a:avLst/>
            </a:prstGeom>
          </p:spPr>
        </p:pic>
        <p:pic>
          <p:nvPicPr>
            <p:cNvPr id="35" name="図 34" descr="hdd.jpg"/>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200400" y="4800600"/>
              <a:ext cx="889494" cy="762000"/>
            </a:xfrm>
            <a:prstGeom prst="rect">
              <a:avLst/>
            </a:prstGeom>
          </p:spPr>
        </p:pic>
        <p:pic>
          <p:nvPicPr>
            <p:cNvPr id="36" name="図 35" descr="hdd.jpg"/>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505200" y="4800600"/>
              <a:ext cx="889494" cy="762000"/>
            </a:xfrm>
            <a:prstGeom prst="rect">
              <a:avLst/>
            </a:prstGeom>
          </p:spPr>
        </p:pic>
      </p:grpSp>
      <p:pic>
        <p:nvPicPr>
          <p:cNvPr id="29" name="図 28"/>
          <p:cNvPicPr>
            <a:picLocks noChangeAspect="1"/>
          </p:cNvPicPr>
          <p:nvPr/>
        </p:nvPicPr>
        <p:blipFill>
          <a:blip r:embed="rId7">
            <a:clrChange>
              <a:clrFrom>
                <a:srgbClr val="FFFFFF"/>
              </a:clrFrom>
              <a:clrTo>
                <a:srgbClr val="FFFFFF">
                  <a:alpha val="0"/>
                </a:srgbClr>
              </a:clrTo>
            </a:clrChange>
          </a:blip>
          <a:stretch>
            <a:fillRect/>
          </a:stretch>
        </p:blipFill>
        <p:spPr>
          <a:xfrm>
            <a:off x="7656511" y="4267199"/>
            <a:ext cx="601211" cy="528925"/>
          </a:xfrm>
          <a:prstGeom prst="rect">
            <a:avLst/>
          </a:prstGeom>
        </p:spPr>
      </p:pic>
      <p:pic>
        <p:nvPicPr>
          <p:cNvPr id="33" name="図 32"/>
          <p:cNvPicPr>
            <a:picLocks noChangeAspect="1"/>
          </p:cNvPicPr>
          <p:nvPr/>
        </p:nvPicPr>
        <p:blipFill>
          <a:blip r:embed="rId8">
            <a:clrChange>
              <a:clrFrom>
                <a:srgbClr val="FEFEFE"/>
              </a:clrFrom>
              <a:clrTo>
                <a:srgbClr val="FEFEFE">
                  <a:alpha val="0"/>
                </a:srgbClr>
              </a:clrTo>
            </a:clrChange>
          </a:blip>
          <a:stretch>
            <a:fillRect/>
          </a:stretch>
        </p:blipFill>
        <p:spPr>
          <a:xfrm>
            <a:off x="7595776" y="2303274"/>
            <a:ext cx="632198" cy="554227"/>
          </a:xfrm>
          <a:prstGeom prst="rect">
            <a:avLst/>
          </a:prstGeom>
        </p:spPr>
      </p:pic>
      <p:sp>
        <p:nvSpPr>
          <p:cNvPr id="40" name="テキスト ボックス 39"/>
          <p:cNvSpPr txBox="1"/>
          <p:nvPr/>
        </p:nvSpPr>
        <p:spPr>
          <a:xfrm>
            <a:off x="6136832" y="2133600"/>
            <a:ext cx="1261884" cy="307777"/>
          </a:xfrm>
          <a:prstGeom prst="rect">
            <a:avLst/>
          </a:prstGeom>
          <a:noFill/>
        </p:spPr>
        <p:txBody>
          <a:bodyPr wrap="none" rtlCol="0">
            <a:spAutoFit/>
          </a:bodyPr>
          <a:lstStyle/>
          <a:p>
            <a:r>
              <a:rPr lang="ja-JP" altLang="en-US" sz="1400" dirty="0" smtClean="0">
                <a:solidFill>
                  <a:srgbClr val="FFFFFF"/>
                </a:solidFill>
                <a:latin typeface="ＤＦＰ太丸ゴシック体"/>
                <a:ea typeface="ＤＦＰ太丸ゴシック体"/>
                <a:cs typeface="ＤＦＰ太丸ゴシック体"/>
              </a:rPr>
              <a:t>仮想サーバー</a:t>
            </a:r>
            <a:endParaRPr kumimoji="1" lang="ja-JP" altLang="en-US" sz="1400" dirty="0">
              <a:solidFill>
                <a:srgbClr val="FFFFFF"/>
              </a:solidFill>
              <a:latin typeface="ＤＦＰ太丸ゴシック体"/>
              <a:ea typeface="ＤＦＰ太丸ゴシック体"/>
              <a:cs typeface="ＤＦＰ太丸ゴシック体"/>
            </a:endParaRPr>
          </a:p>
        </p:txBody>
      </p:sp>
      <p:sp>
        <p:nvSpPr>
          <p:cNvPr id="41" name="テキスト ボックス 40"/>
          <p:cNvSpPr txBox="1"/>
          <p:nvPr/>
        </p:nvSpPr>
        <p:spPr>
          <a:xfrm>
            <a:off x="6324600" y="2590800"/>
            <a:ext cx="1261884" cy="307777"/>
          </a:xfrm>
          <a:prstGeom prst="rect">
            <a:avLst/>
          </a:prstGeom>
          <a:noFill/>
        </p:spPr>
        <p:txBody>
          <a:bodyPr wrap="none" rtlCol="0">
            <a:spAutoFit/>
          </a:bodyPr>
          <a:lstStyle/>
          <a:p>
            <a:r>
              <a:rPr lang="ja-JP" altLang="en-US" sz="1400" dirty="0" smtClean="0">
                <a:solidFill>
                  <a:schemeClr val="bg1"/>
                </a:solidFill>
                <a:effectLst/>
                <a:latin typeface="ＤＦＰ太丸ゴシック体"/>
                <a:ea typeface="ＤＦＰ太丸ゴシック体"/>
                <a:cs typeface="ＤＦＰ太丸ゴシック体"/>
              </a:rPr>
              <a:t>物理サーバー</a:t>
            </a:r>
            <a:endParaRPr kumimoji="1" lang="ja-JP" altLang="en-US" sz="1400" dirty="0">
              <a:solidFill>
                <a:schemeClr val="bg1"/>
              </a:solidFill>
              <a:effectLst/>
              <a:latin typeface="ＤＦＰ太丸ゴシック体"/>
              <a:ea typeface="ＤＦＰ太丸ゴシック体"/>
              <a:cs typeface="ＤＦＰ太丸ゴシック体"/>
            </a:endParaRPr>
          </a:p>
        </p:txBody>
      </p:sp>
      <p:sp>
        <p:nvSpPr>
          <p:cNvPr id="42" name="テキスト ボックス 41"/>
          <p:cNvSpPr txBox="1"/>
          <p:nvPr/>
        </p:nvSpPr>
        <p:spPr>
          <a:xfrm>
            <a:off x="6136832" y="3207428"/>
            <a:ext cx="1441420" cy="307777"/>
          </a:xfrm>
          <a:prstGeom prst="rect">
            <a:avLst/>
          </a:prstGeom>
          <a:noFill/>
        </p:spPr>
        <p:txBody>
          <a:bodyPr wrap="none" rtlCol="0">
            <a:spAutoFit/>
          </a:bodyPr>
          <a:lstStyle/>
          <a:p>
            <a:r>
              <a:rPr lang="ja-JP" altLang="en-US" sz="1400" dirty="0" smtClean="0">
                <a:solidFill>
                  <a:srgbClr val="FFFFFF"/>
                </a:solidFill>
                <a:latin typeface="ＤＦＰ太丸ゴシック体"/>
                <a:ea typeface="ＤＦＰ太丸ゴシック体"/>
                <a:cs typeface="ＤＦＰ太丸ゴシック体"/>
              </a:rPr>
              <a:t>仮想ストレージ</a:t>
            </a:r>
            <a:endParaRPr kumimoji="1" lang="ja-JP" altLang="en-US" sz="1400" dirty="0">
              <a:solidFill>
                <a:srgbClr val="FFFFFF"/>
              </a:solidFill>
              <a:latin typeface="ＤＦＰ太丸ゴシック体"/>
              <a:ea typeface="ＤＦＰ太丸ゴシック体"/>
              <a:cs typeface="ＤＦＰ太丸ゴシック体"/>
            </a:endParaRPr>
          </a:p>
        </p:txBody>
      </p:sp>
      <p:sp>
        <p:nvSpPr>
          <p:cNvPr id="43" name="テキスト ボックス 42"/>
          <p:cNvSpPr txBox="1"/>
          <p:nvPr/>
        </p:nvSpPr>
        <p:spPr>
          <a:xfrm>
            <a:off x="6324600" y="3629504"/>
            <a:ext cx="1441420" cy="307777"/>
          </a:xfrm>
          <a:prstGeom prst="rect">
            <a:avLst/>
          </a:prstGeom>
          <a:noFill/>
        </p:spPr>
        <p:txBody>
          <a:bodyPr wrap="none" rtlCol="0">
            <a:spAutoFit/>
          </a:bodyPr>
          <a:lstStyle>
            <a:defPPr>
              <a:defRPr lang="en-US"/>
            </a:defPPr>
            <a:lvl1pPr>
              <a:defRPr sz="1400">
                <a:solidFill>
                  <a:schemeClr val="bg1"/>
                </a:solidFill>
                <a:effectLst>
                  <a:glow rad="228600">
                    <a:schemeClr val="accent2">
                      <a:satMod val="175000"/>
                      <a:alpha val="40000"/>
                    </a:schemeClr>
                  </a:glow>
                </a:effectLst>
                <a:latin typeface="ＤＦＰ太丸ゴシック体"/>
                <a:ea typeface="ＤＦＰ太丸ゴシック体"/>
                <a:cs typeface="ＤＦＰ太丸ゴシック体"/>
              </a:defRPr>
            </a:lvl1pPr>
          </a:lstStyle>
          <a:p>
            <a:r>
              <a:rPr lang="ja-JP" altLang="en-US" dirty="0">
                <a:effectLst/>
              </a:rPr>
              <a:t>物理ストレージ</a:t>
            </a:r>
          </a:p>
        </p:txBody>
      </p:sp>
      <p:sp>
        <p:nvSpPr>
          <p:cNvPr id="44" name="テキスト ボックス 43"/>
          <p:cNvSpPr txBox="1"/>
          <p:nvPr/>
        </p:nvSpPr>
        <p:spPr>
          <a:xfrm>
            <a:off x="6136832" y="4270176"/>
            <a:ext cx="1620957" cy="307777"/>
          </a:xfrm>
          <a:prstGeom prst="rect">
            <a:avLst/>
          </a:prstGeom>
          <a:noFill/>
        </p:spPr>
        <p:txBody>
          <a:bodyPr wrap="none" rtlCol="0">
            <a:spAutoFit/>
          </a:bodyPr>
          <a:lstStyle/>
          <a:p>
            <a:r>
              <a:rPr lang="ja-JP" altLang="en-US" sz="1400" dirty="0" smtClean="0">
                <a:solidFill>
                  <a:srgbClr val="FFFFFF"/>
                </a:solidFill>
                <a:latin typeface="ＤＦＰ太丸ゴシック体"/>
                <a:ea typeface="ＤＦＰ太丸ゴシック体"/>
                <a:cs typeface="ＤＦＰ太丸ゴシック体"/>
              </a:rPr>
              <a:t>仮想ネットワーク</a:t>
            </a:r>
            <a:endParaRPr kumimoji="1" lang="ja-JP" altLang="en-US" sz="1400" dirty="0">
              <a:solidFill>
                <a:srgbClr val="FFFFFF"/>
              </a:solidFill>
              <a:latin typeface="ＤＦＰ太丸ゴシック体"/>
              <a:ea typeface="ＤＦＰ太丸ゴシック体"/>
              <a:cs typeface="ＤＦＰ太丸ゴシック体"/>
            </a:endParaRPr>
          </a:p>
        </p:txBody>
      </p:sp>
      <p:sp>
        <p:nvSpPr>
          <p:cNvPr id="45" name="テキスト ボックス 44"/>
          <p:cNvSpPr txBox="1"/>
          <p:nvPr/>
        </p:nvSpPr>
        <p:spPr>
          <a:xfrm>
            <a:off x="6324600" y="4727374"/>
            <a:ext cx="1620957" cy="307777"/>
          </a:xfrm>
          <a:prstGeom prst="rect">
            <a:avLst/>
          </a:prstGeom>
          <a:noFill/>
        </p:spPr>
        <p:txBody>
          <a:bodyPr wrap="none" rtlCol="0">
            <a:spAutoFit/>
          </a:bodyPr>
          <a:lstStyle>
            <a:defPPr>
              <a:defRPr lang="en-US"/>
            </a:defPPr>
            <a:lvl1pPr>
              <a:defRPr sz="1400">
                <a:solidFill>
                  <a:schemeClr val="bg1"/>
                </a:solidFill>
                <a:effectLst>
                  <a:glow rad="228600">
                    <a:schemeClr val="accent2">
                      <a:satMod val="175000"/>
                      <a:alpha val="40000"/>
                    </a:schemeClr>
                  </a:glow>
                </a:effectLst>
                <a:latin typeface="ＤＦＰ太丸ゴシック体"/>
                <a:ea typeface="ＤＦＰ太丸ゴシック体"/>
                <a:cs typeface="ＤＦＰ太丸ゴシック体"/>
              </a:defRPr>
            </a:lvl1pPr>
          </a:lstStyle>
          <a:p>
            <a:r>
              <a:rPr lang="ja-JP" altLang="en-US" dirty="0">
                <a:effectLst/>
              </a:rPr>
              <a:t>物理ネットワーク</a:t>
            </a:r>
          </a:p>
        </p:txBody>
      </p:sp>
      <p:cxnSp>
        <p:nvCxnSpPr>
          <p:cNvPr id="47" name="カギ線コネクタ 46"/>
          <p:cNvCxnSpPr>
            <a:stCxn id="5" idx="1"/>
            <a:endCxn id="21" idx="3"/>
          </p:cNvCxnSpPr>
          <p:nvPr/>
        </p:nvCxnSpPr>
        <p:spPr bwMode="auto">
          <a:xfrm rot="10800000">
            <a:off x="2286000" y="2476501"/>
            <a:ext cx="578304" cy="1066800"/>
          </a:xfrm>
          <a:prstGeom prst="bentConnector3">
            <a:avLst/>
          </a:prstGeom>
          <a:solidFill>
            <a:schemeClr val="bg1"/>
          </a:solidFill>
          <a:ln w="5715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8" name="カギ線コネクタ 47"/>
          <p:cNvCxnSpPr>
            <a:stCxn id="5" idx="1"/>
            <a:endCxn id="20" idx="3"/>
          </p:cNvCxnSpPr>
          <p:nvPr/>
        </p:nvCxnSpPr>
        <p:spPr bwMode="auto">
          <a:xfrm rot="10800000">
            <a:off x="2286000" y="3543301"/>
            <a:ext cx="578304" cy="12700"/>
          </a:xfrm>
          <a:prstGeom prst="bentConnector3">
            <a:avLst/>
          </a:prstGeom>
          <a:solidFill>
            <a:schemeClr val="bg1"/>
          </a:solidFill>
          <a:ln w="5715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1" name="カギ線コネクタ 50"/>
          <p:cNvCxnSpPr>
            <a:stCxn id="5" idx="1"/>
            <a:endCxn id="22" idx="3"/>
          </p:cNvCxnSpPr>
          <p:nvPr/>
        </p:nvCxnSpPr>
        <p:spPr bwMode="auto">
          <a:xfrm rot="10800000" flipV="1">
            <a:off x="2286000" y="3543301"/>
            <a:ext cx="578304" cy="1066800"/>
          </a:xfrm>
          <a:prstGeom prst="bentConnector3">
            <a:avLst/>
          </a:prstGeom>
          <a:solidFill>
            <a:schemeClr val="bg1"/>
          </a:solidFill>
          <a:ln w="5715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54" name="テキスト ボックス 53"/>
          <p:cNvSpPr txBox="1"/>
          <p:nvPr/>
        </p:nvSpPr>
        <p:spPr>
          <a:xfrm>
            <a:off x="738426" y="1628001"/>
            <a:ext cx="1723549" cy="276999"/>
          </a:xfrm>
          <a:prstGeom prst="rect">
            <a:avLst/>
          </a:prstGeom>
          <a:noFill/>
        </p:spPr>
        <p:txBody>
          <a:bodyPr wrap="none" rtlCol="0">
            <a:spAutoFit/>
          </a:bodyPr>
          <a:lstStyle/>
          <a:p>
            <a:pPr algn="ctr"/>
            <a:r>
              <a:rPr lang="ja-JP" altLang="en-US" sz="1200" dirty="0" smtClean="0">
                <a:solidFill>
                  <a:srgbClr val="FF6600"/>
                </a:solidFill>
                <a:latin typeface="ＤＦＰ太丸ゴシック体"/>
                <a:ea typeface="ＤＦＰ太丸ゴシック体"/>
                <a:cs typeface="ＤＦＰ太丸ゴシック体"/>
              </a:rPr>
              <a:t>使用する</a:t>
            </a:r>
            <a:r>
              <a:rPr kumimoji="1" lang="ja-JP" altLang="en-US" sz="1200" dirty="0" smtClean="0">
                <a:solidFill>
                  <a:srgbClr val="FF6600"/>
                </a:solidFill>
                <a:latin typeface="ＤＦＰ太丸ゴシック体"/>
                <a:ea typeface="ＤＦＰ太丸ゴシック体"/>
                <a:cs typeface="ＤＦＰ太丸ゴシック体"/>
              </a:rPr>
              <a:t>システム構成</a:t>
            </a:r>
            <a:endParaRPr kumimoji="1" lang="ja-JP" altLang="en-US" sz="1200" dirty="0">
              <a:solidFill>
                <a:srgbClr val="FF6600"/>
              </a:solidFill>
              <a:latin typeface="ＤＦＰ太丸ゴシック体"/>
              <a:ea typeface="ＤＦＰ太丸ゴシック体"/>
              <a:cs typeface="ＤＦＰ太丸ゴシック体"/>
            </a:endParaRPr>
          </a:p>
        </p:txBody>
      </p:sp>
      <p:sp>
        <p:nvSpPr>
          <p:cNvPr id="55" name="テキスト ボックス 54"/>
          <p:cNvSpPr txBox="1"/>
          <p:nvPr/>
        </p:nvSpPr>
        <p:spPr>
          <a:xfrm>
            <a:off x="6432728" y="1628001"/>
            <a:ext cx="1415772" cy="276999"/>
          </a:xfrm>
          <a:prstGeom prst="rect">
            <a:avLst/>
          </a:prstGeom>
          <a:noFill/>
        </p:spPr>
        <p:txBody>
          <a:bodyPr wrap="none" rtlCol="0">
            <a:spAutoFit/>
          </a:bodyPr>
          <a:lstStyle/>
          <a:p>
            <a:pPr algn="ctr"/>
            <a:r>
              <a:rPr kumimoji="1" lang="ja-JP" altLang="en-US" sz="1200" dirty="0" smtClean="0">
                <a:solidFill>
                  <a:srgbClr val="FF6600"/>
                </a:solidFill>
                <a:latin typeface="ＤＦＰ太丸ゴシック体"/>
                <a:ea typeface="ＤＦＰ太丸ゴシック体"/>
                <a:cs typeface="ＤＦＰ太丸ゴシック体"/>
              </a:rPr>
              <a:t>リソース・プール</a:t>
            </a:r>
            <a:endParaRPr kumimoji="1" lang="ja-JP" altLang="en-US" sz="1200" dirty="0">
              <a:solidFill>
                <a:srgbClr val="FF6600"/>
              </a:solidFill>
              <a:latin typeface="ＤＦＰ太丸ゴシック体"/>
              <a:ea typeface="ＤＦＰ太丸ゴシック体"/>
              <a:cs typeface="ＤＦＰ太丸ゴシック体"/>
            </a:endParaRPr>
          </a:p>
        </p:txBody>
      </p:sp>
      <p:sp>
        <p:nvSpPr>
          <p:cNvPr id="56" name="テキスト ボックス 55"/>
          <p:cNvSpPr txBox="1"/>
          <p:nvPr/>
        </p:nvSpPr>
        <p:spPr>
          <a:xfrm>
            <a:off x="3429001" y="1628001"/>
            <a:ext cx="1723549" cy="276999"/>
          </a:xfrm>
          <a:prstGeom prst="rect">
            <a:avLst/>
          </a:prstGeom>
          <a:noFill/>
        </p:spPr>
        <p:txBody>
          <a:bodyPr wrap="none" rtlCol="0">
            <a:spAutoFit/>
          </a:bodyPr>
          <a:lstStyle/>
          <a:p>
            <a:pPr algn="ctr"/>
            <a:r>
              <a:rPr kumimoji="1" lang="ja-JP" altLang="en-US" sz="1200" dirty="0" smtClean="0">
                <a:solidFill>
                  <a:srgbClr val="FF6600"/>
                </a:solidFill>
                <a:latin typeface="ＤＦＰ太丸ゴシック体"/>
                <a:ea typeface="ＤＦＰ太丸ゴシック体"/>
                <a:cs typeface="ＤＦＰ太丸ゴシック体"/>
              </a:rPr>
              <a:t>プログラムによる定義</a:t>
            </a:r>
            <a:endParaRPr kumimoji="1" lang="ja-JP" altLang="en-US" sz="1200" dirty="0">
              <a:solidFill>
                <a:srgbClr val="FF6600"/>
              </a:solidFill>
              <a:latin typeface="ＤＦＰ太丸ゴシック体"/>
              <a:ea typeface="ＤＦＰ太丸ゴシック体"/>
              <a:cs typeface="ＤＦＰ太丸ゴシック体"/>
            </a:endParaRPr>
          </a:p>
        </p:txBody>
      </p:sp>
      <p:sp>
        <p:nvSpPr>
          <p:cNvPr id="57" name="正方形/長方形 56"/>
          <p:cNvSpPr/>
          <p:nvPr/>
        </p:nvSpPr>
        <p:spPr>
          <a:xfrm>
            <a:off x="1405360" y="953869"/>
            <a:ext cx="6371381" cy="646331"/>
          </a:xfrm>
          <a:prstGeom prst="rect">
            <a:avLst/>
          </a:prstGeom>
        </p:spPr>
        <p:txBody>
          <a:bodyPr wrap="none">
            <a:spAutoFit/>
          </a:bodyPr>
          <a:lstStyle/>
          <a:p>
            <a:pPr algn="ctr"/>
            <a:r>
              <a:rPr lang="en-US" altLang="ja-JP" sz="3600" dirty="0">
                <a:solidFill>
                  <a:srgbClr val="3366FF"/>
                </a:solidFill>
                <a:effectLst/>
                <a:latin typeface="Arial Black"/>
                <a:cs typeface="Arial Black"/>
              </a:rPr>
              <a:t>Infrastructure as a Code</a:t>
            </a:r>
            <a:endParaRPr lang="ja-JP" altLang="en-US" sz="3600" dirty="0">
              <a:solidFill>
                <a:srgbClr val="3366FF"/>
              </a:solidFill>
              <a:effectLst/>
              <a:latin typeface="Arial Black"/>
              <a:cs typeface="Arial Black"/>
            </a:endParaRPr>
          </a:p>
        </p:txBody>
      </p:sp>
      <p:sp>
        <p:nvSpPr>
          <p:cNvPr id="59" name="角丸四角形 58"/>
          <p:cNvSpPr/>
          <p:nvPr/>
        </p:nvSpPr>
        <p:spPr bwMode="auto">
          <a:xfrm>
            <a:off x="450850" y="5438100"/>
            <a:ext cx="8229600" cy="1033782"/>
          </a:xfrm>
          <a:prstGeom prst="roundRect">
            <a:avLst>
              <a:gd name="adj" fmla="val 0"/>
            </a:avLst>
          </a:prstGeom>
          <a:solidFill>
            <a:srgbClr val="FFFBD2"/>
          </a:solidFill>
          <a:ln w="5715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0" name="テキスト ボックス 59"/>
          <p:cNvSpPr txBox="1"/>
          <p:nvPr/>
        </p:nvSpPr>
        <p:spPr>
          <a:xfrm>
            <a:off x="1656795" y="5438100"/>
            <a:ext cx="5827236" cy="400110"/>
          </a:xfrm>
          <a:prstGeom prst="rect">
            <a:avLst/>
          </a:prstGeom>
          <a:noFill/>
        </p:spPr>
        <p:txBody>
          <a:bodyPr wrap="none" rtlCol="0">
            <a:spAutoFit/>
          </a:bodyPr>
          <a:lstStyle/>
          <a:p>
            <a:pPr algn="ctr"/>
            <a:r>
              <a:rPr kumimoji="1" lang="ja-JP" altLang="en-US" sz="2000" dirty="0" smtClean="0">
                <a:solidFill>
                  <a:srgbClr val="3366FF"/>
                </a:solidFill>
                <a:latin typeface="ＤＦＰ太丸ゴシック体"/>
                <a:ea typeface="ＤＦＰ太丸ゴシック体"/>
                <a:cs typeface="ＤＦＰ太丸ゴシック体"/>
              </a:rPr>
              <a:t>全てのシステム構成をソフトウェアで定義できる</a:t>
            </a:r>
            <a:endParaRPr kumimoji="1" lang="ja-JP" altLang="en-US" sz="2000" dirty="0">
              <a:solidFill>
                <a:srgbClr val="3366FF"/>
              </a:solidFill>
              <a:latin typeface="ＤＦＰ太丸ゴシック体"/>
              <a:ea typeface="ＤＦＰ太丸ゴシック体"/>
              <a:cs typeface="ＤＦＰ太丸ゴシック体"/>
            </a:endParaRPr>
          </a:p>
        </p:txBody>
      </p:sp>
      <p:sp>
        <p:nvSpPr>
          <p:cNvPr id="64" name="角丸四角形 63"/>
          <p:cNvSpPr/>
          <p:nvPr/>
        </p:nvSpPr>
        <p:spPr bwMode="auto">
          <a:xfrm>
            <a:off x="738426" y="5895300"/>
            <a:ext cx="2461974" cy="4572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システム構成を</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プログラミングできる</a:t>
            </a:r>
          </a:p>
        </p:txBody>
      </p:sp>
      <p:sp>
        <p:nvSpPr>
          <p:cNvPr id="66" name="角丸四角形 65"/>
          <p:cNvSpPr/>
          <p:nvPr/>
        </p:nvSpPr>
        <p:spPr bwMode="auto">
          <a:xfrm>
            <a:off x="3339426" y="5895300"/>
            <a:ext cx="2461974" cy="4572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物理作業を伴わず</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システム構成できる</a:t>
            </a:r>
          </a:p>
        </p:txBody>
      </p:sp>
      <p:sp>
        <p:nvSpPr>
          <p:cNvPr id="67" name="角丸四角形 66"/>
          <p:cNvSpPr/>
          <p:nvPr/>
        </p:nvSpPr>
        <p:spPr bwMode="auto">
          <a:xfrm>
            <a:off x="5920026" y="5895300"/>
            <a:ext cx="2461974" cy="4572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業務処理とシステム構成の手順</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をソフトウエアとして扱える</a:t>
            </a:r>
          </a:p>
        </p:txBody>
      </p:sp>
    </p:spTree>
    <p:extLst>
      <p:ext uri="{BB962C8B-B14F-4D97-AF65-F5344CB8AC3E}">
        <p14:creationId xmlns:p14="http://schemas.microsoft.com/office/powerpoint/2010/main" val="248772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正方形/長方形 44"/>
          <p:cNvSpPr/>
          <p:nvPr/>
        </p:nvSpPr>
        <p:spPr bwMode="auto">
          <a:xfrm>
            <a:off x="646113" y="3280759"/>
            <a:ext cx="7848600" cy="2976939"/>
          </a:xfrm>
          <a:prstGeom prst="rect">
            <a:avLst/>
          </a:prstGeom>
          <a:solidFill>
            <a:schemeClr val="tx2">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2" name="タイトル 1"/>
          <p:cNvSpPr>
            <a:spLocks noGrp="1"/>
          </p:cNvSpPr>
          <p:nvPr>
            <p:ph type="title"/>
          </p:nvPr>
        </p:nvSpPr>
        <p:spPr/>
        <p:txBody>
          <a:bodyPr/>
          <a:lstStyle/>
          <a:p>
            <a:r>
              <a:rPr kumimoji="1" lang="en-US" altLang="ja-JP" dirty="0"/>
              <a:t>Infrastructure </a:t>
            </a:r>
            <a:r>
              <a:rPr kumimoji="1" lang="en-US" altLang="ja-JP" dirty="0" smtClean="0"/>
              <a:t>as </a:t>
            </a:r>
            <a:r>
              <a:rPr kumimoji="1" lang="en-US" altLang="ja-JP" dirty="0"/>
              <a:t>Code</a:t>
            </a:r>
            <a:endParaRPr kumimoji="1" lang="ja-JP" altLang="en-US" dirty="0"/>
          </a:p>
        </p:txBody>
      </p:sp>
      <p:sp>
        <p:nvSpPr>
          <p:cNvPr id="3" name="正方形/長方形 2"/>
          <p:cNvSpPr/>
          <p:nvPr/>
        </p:nvSpPr>
        <p:spPr bwMode="auto">
          <a:xfrm>
            <a:off x="646113" y="866100"/>
            <a:ext cx="7848600" cy="2339955"/>
          </a:xfrm>
          <a:prstGeom prst="rect">
            <a:avLst/>
          </a:prstGeom>
          <a:solidFill>
            <a:schemeClr val="accent6">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9" name="角丸四角形 8"/>
          <p:cNvSpPr/>
          <p:nvPr/>
        </p:nvSpPr>
        <p:spPr bwMode="auto">
          <a:xfrm>
            <a:off x="838200" y="1434623"/>
            <a:ext cx="2133600" cy="6096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Meiryo" charset="-128"/>
                <a:ea typeface="Meiryo" charset="-128"/>
                <a:cs typeface="Meiryo" charset="-128"/>
              </a:rPr>
              <a:t>業務処理ロジック</a:t>
            </a:r>
            <a:r>
              <a:rPr kumimoji="0" lang="ja-JP" altLang="en-US" sz="1400" dirty="0" smtClean="0">
                <a:solidFill>
                  <a:srgbClr val="FFFFFF"/>
                </a:solidFill>
                <a:latin typeface="Meiryo" charset="-128"/>
                <a:ea typeface="Meiryo" charset="-128"/>
                <a:cs typeface="Meiryo" charset="-128"/>
              </a:rPr>
              <a:t>の</a:t>
            </a:r>
            <a:endParaRPr kumimoji="0" lang="en-US" altLang="ja-JP" sz="1400" dirty="0" smtClean="0">
              <a:solidFill>
                <a:srgbClr val="FFFFFF"/>
              </a:solidFill>
              <a:latin typeface="Meiryo" charset="-128"/>
              <a:ea typeface="Meiryo" charset="-128"/>
              <a:cs typeface="Meiryo"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Meiryo" charset="-128"/>
                <a:ea typeface="Meiryo" charset="-128"/>
                <a:cs typeface="Meiryo" charset="-128"/>
              </a:rPr>
              <a:t>プログラミング</a:t>
            </a:r>
            <a:endParaRPr kumimoji="0" lang="en-US" altLang="ja-JP" sz="1800" b="0" i="0" u="none" strike="noStrike" cap="none" normalizeH="0" baseline="0" dirty="0" smtClean="0">
              <a:ln>
                <a:noFill/>
              </a:ln>
              <a:solidFill>
                <a:srgbClr val="FFFFFF"/>
              </a:solidFill>
              <a:effectLst/>
              <a:latin typeface="Meiryo" charset="-128"/>
              <a:ea typeface="Meiryo" charset="-128"/>
              <a:cs typeface="Meiryo" charset="-128"/>
            </a:endParaRPr>
          </a:p>
        </p:txBody>
      </p:sp>
      <p:sp>
        <p:nvSpPr>
          <p:cNvPr id="12" name="フローチャート: 書類 11"/>
          <p:cNvSpPr/>
          <p:nvPr/>
        </p:nvSpPr>
        <p:spPr bwMode="auto">
          <a:xfrm>
            <a:off x="3503613" y="1434623"/>
            <a:ext cx="2133600" cy="609600"/>
          </a:xfrm>
          <a:prstGeom prst="flowChartDocument">
            <a:avLst/>
          </a:prstGeom>
          <a:ln>
            <a:noFill/>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chemeClr val="tx1"/>
                </a:solidFill>
                <a:effectLst/>
                <a:latin typeface="Meiryo" charset="-128"/>
                <a:ea typeface="Meiryo" charset="-128"/>
                <a:cs typeface="Meiryo" charset="-128"/>
              </a:rPr>
              <a:t>日本語などの自然言語で</a:t>
            </a:r>
            <a:endParaRPr kumimoji="0" lang="en-US" altLang="ja-JP" sz="1200" b="0" i="0" u="none" strike="noStrike" cap="none" normalizeH="0" baseline="0" dirty="0" smtClean="0">
              <a:ln>
                <a:noFill/>
              </a:ln>
              <a:solidFill>
                <a:schemeClr val="tx1"/>
              </a:solidFill>
              <a:effectLst/>
              <a:latin typeface="Meiryo" charset="-128"/>
              <a:ea typeface="Meiryo" charset="-128"/>
              <a:cs typeface="Meiryo"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chemeClr val="tx1"/>
                </a:solidFill>
                <a:effectLst/>
                <a:latin typeface="Meiryo" charset="-128"/>
                <a:ea typeface="Meiryo" charset="-128"/>
                <a:cs typeface="Meiryo" charset="-128"/>
              </a:rPr>
              <a:t>運用手順書の作成</a:t>
            </a:r>
          </a:p>
        </p:txBody>
      </p:sp>
      <p:sp>
        <p:nvSpPr>
          <p:cNvPr id="14" name="角丸四角形 13"/>
          <p:cNvSpPr/>
          <p:nvPr/>
        </p:nvSpPr>
        <p:spPr bwMode="auto">
          <a:xfrm>
            <a:off x="3503613" y="2298223"/>
            <a:ext cx="2133600" cy="609600"/>
          </a:xfrm>
          <a:prstGeom prst="roundRect">
            <a:avLst/>
          </a:prstGeom>
          <a:ln>
            <a:noFill/>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chemeClr val="tx1"/>
                </a:solidFill>
                <a:effectLst/>
                <a:latin typeface="Meiryo" charset="-128"/>
                <a:ea typeface="Meiryo" charset="-128"/>
                <a:cs typeface="Meiryo" charset="-128"/>
              </a:rPr>
              <a:t>人手による</a:t>
            </a:r>
            <a:endParaRPr kumimoji="0" lang="en-US" altLang="ja-JP" b="0" i="0" u="none" strike="noStrike" cap="none" normalizeH="0" baseline="0" dirty="0" smtClean="0">
              <a:ln>
                <a:noFill/>
              </a:ln>
              <a:solidFill>
                <a:schemeClr val="tx1"/>
              </a:solidFill>
              <a:effectLst/>
              <a:latin typeface="Meiryo" charset="-128"/>
              <a:ea typeface="Meiryo" charset="-128"/>
              <a:cs typeface="Meiryo" charset="-128"/>
            </a:endParaRPr>
          </a:p>
          <a:p>
            <a:pPr marL="0" marR="0" indent="0" algn="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tx1"/>
                </a:solidFill>
                <a:effectLst/>
                <a:latin typeface="Meiryo" charset="-128"/>
                <a:ea typeface="Meiryo" charset="-128"/>
                <a:cs typeface="Meiryo" charset="-128"/>
              </a:rPr>
              <a:t>運用業務</a:t>
            </a:r>
            <a:endParaRPr kumimoji="0" lang="en-US" altLang="ja-JP" sz="1800" b="0" i="0" u="none" strike="noStrike" cap="none" normalizeH="0" baseline="0" dirty="0" smtClean="0">
              <a:ln>
                <a:noFill/>
              </a:ln>
              <a:solidFill>
                <a:schemeClr val="tx1"/>
              </a:solidFill>
              <a:effectLst/>
              <a:latin typeface="Meiryo" charset="-128"/>
              <a:ea typeface="Meiryo" charset="-128"/>
              <a:cs typeface="Meiryo" charset="-128"/>
            </a:endParaRPr>
          </a:p>
        </p:txBody>
      </p:sp>
      <p:pic>
        <p:nvPicPr>
          <p:cNvPr id="13" name="Picture 26" descr="j0433941[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3733800" y="2247423"/>
            <a:ext cx="628650" cy="628650"/>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pic>
      <p:sp>
        <p:nvSpPr>
          <p:cNvPr id="19" name="正方形/長方形 18"/>
          <p:cNvSpPr/>
          <p:nvPr/>
        </p:nvSpPr>
        <p:spPr bwMode="auto">
          <a:xfrm>
            <a:off x="6172200" y="2231349"/>
            <a:ext cx="2133600" cy="692151"/>
          </a:xfrm>
          <a:prstGeom prst="rect">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20" name="ホームベース 19"/>
          <p:cNvSpPr/>
          <p:nvPr/>
        </p:nvSpPr>
        <p:spPr bwMode="auto">
          <a:xfrm flipH="1">
            <a:off x="6096000" y="2104350"/>
            <a:ext cx="2057400" cy="438150"/>
          </a:xfrm>
          <a:prstGeom prst="homePlate">
            <a:avLst/>
          </a:prstGeom>
          <a:solidFill>
            <a:srgbClr val="0000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pic>
        <p:nvPicPr>
          <p:cNvPr id="21" name="図 20"/>
          <p:cNvPicPr>
            <a:picLocks noChangeAspect="1"/>
          </p:cNvPicPr>
          <p:nvPr/>
        </p:nvPicPr>
        <p:blipFill>
          <a:blip r:embed="rId3">
            <a:clrChange>
              <a:clrFrom>
                <a:srgbClr val="FEFEFE"/>
              </a:clrFrom>
              <a:clrTo>
                <a:srgbClr val="FEFEFE">
                  <a:alpha val="0"/>
                </a:srgbClr>
              </a:clrTo>
            </a:clrChange>
          </a:blip>
          <a:stretch>
            <a:fillRect/>
          </a:stretch>
        </p:blipFill>
        <p:spPr>
          <a:xfrm>
            <a:off x="7595776" y="2274024"/>
            <a:ext cx="632198" cy="554227"/>
          </a:xfrm>
          <a:prstGeom prst="rect">
            <a:avLst/>
          </a:prstGeom>
          <a:ln>
            <a:noFill/>
          </a:ln>
        </p:spPr>
      </p:pic>
      <p:sp>
        <p:nvSpPr>
          <p:cNvPr id="22" name="テキスト ボックス 21"/>
          <p:cNvSpPr txBox="1"/>
          <p:nvPr/>
        </p:nvSpPr>
        <p:spPr>
          <a:xfrm>
            <a:off x="6340242" y="2158523"/>
            <a:ext cx="1261884" cy="307777"/>
          </a:xfrm>
          <a:prstGeom prst="rect">
            <a:avLst/>
          </a:prstGeom>
          <a:noFill/>
          <a:ln>
            <a:noFill/>
          </a:ln>
        </p:spPr>
        <p:txBody>
          <a:bodyPr wrap="none" rtlCol="0">
            <a:spAutoFit/>
          </a:bodyPr>
          <a:lstStyle/>
          <a:p>
            <a:r>
              <a:rPr lang="ja-JP" altLang="en-US" sz="1400" dirty="0" smtClean="0">
                <a:solidFill>
                  <a:srgbClr val="FFFFFF"/>
                </a:solidFill>
                <a:latin typeface="Meiryo" charset="-128"/>
                <a:ea typeface="Meiryo" charset="-128"/>
                <a:cs typeface="Meiryo" charset="-128"/>
              </a:rPr>
              <a:t>仮想システム</a:t>
            </a:r>
            <a:endParaRPr kumimoji="1" lang="ja-JP" altLang="en-US" sz="1400" dirty="0">
              <a:solidFill>
                <a:srgbClr val="FFFFFF"/>
              </a:solidFill>
              <a:latin typeface="Meiryo" charset="-128"/>
              <a:ea typeface="Meiryo" charset="-128"/>
              <a:cs typeface="Meiryo" charset="-128"/>
            </a:endParaRPr>
          </a:p>
        </p:txBody>
      </p:sp>
      <p:sp>
        <p:nvSpPr>
          <p:cNvPr id="23" name="テキスト ボックス 22"/>
          <p:cNvSpPr txBox="1"/>
          <p:nvPr/>
        </p:nvSpPr>
        <p:spPr>
          <a:xfrm>
            <a:off x="6324600" y="2561550"/>
            <a:ext cx="1261884" cy="307777"/>
          </a:xfrm>
          <a:prstGeom prst="rect">
            <a:avLst/>
          </a:prstGeom>
          <a:noFill/>
          <a:ln>
            <a:noFill/>
          </a:ln>
        </p:spPr>
        <p:txBody>
          <a:bodyPr wrap="none" rtlCol="0">
            <a:spAutoFit/>
          </a:bodyPr>
          <a:lstStyle/>
          <a:p>
            <a:r>
              <a:rPr lang="ja-JP" altLang="en-US" sz="1400" dirty="0" smtClean="0">
                <a:solidFill>
                  <a:schemeClr val="bg1"/>
                </a:solidFill>
                <a:effectLst/>
                <a:latin typeface="Meiryo" charset="-128"/>
                <a:ea typeface="Meiryo" charset="-128"/>
                <a:cs typeface="Meiryo" charset="-128"/>
              </a:rPr>
              <a:t>物理システム</a:t>
            </a:r>
            <a:endParaRPr kumimoji="1" lang="ja-JP" altLang="en-US" sz="1400" dirty="0">
              <a:solidFill>
                <a:schemeClr val="bg1"/>
              </a:solidFill>
              <a:effectLst/>
              <a:latin typeface="Meiryo" charset="-128"/>
              <a:ea typeface="Meiryo" charset="-128"/>
              <a:cs typeface="Meiryo" charset="-128"/>
            </a:endParaRPr>
          </a:p>
        </p:txBody>
      </p:sp>
      <p:cxnSp>
        <p:nvCxnSpPr>
          <p:cNvPr id="31" name="直線矢印コネクタ 30"/>
          <p:cNvCxnSpPr>
            <a:stCxn id="9" idx="3"/>
            <a:endCxn id="12" idx="1"/>
          </p:cNvCxnSpPr>
          <p:nvPr/>
        </p:nvCxnSpPr>
        <p:spPr bwMode="auto">
          <a:xfrm>
            <a:off x="2971800" y="1739423"/>
            <a:ext cx="531813" cy="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3" name="直線矢印コネクタ 32"/>
          <p:cNvCxnSpPr>
            <a:stCxn id="12" idx="2"/>
            <a:endCxn id="14" idx="0"/>
          </p:cNvCxnSpPr>
          <p:nvPr/>
        </p:nvCxnSpPr>
        <p:spPr bwMode="auto">
          <a:xfrm>
            <a:off x="4570413" y="2003922"/>
            <a:ext cx="0" cy="294301"/>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6" name="右矢印 35"/>
          <p:cNvSpPr/>
          <p:nvPr/>
        </p:nvSpPr>
        <p:spPr bwMode="auto">
          <a:xfrm>
            <a:off x="5727700" y="2412127"/>
            <a:ext cx="381000" cy="368696"/>
          </a:xfrm>
          <a:prstGeom prst="rightArrow">
            <a:avLst/>
          </a:prstGeom>
          <a:solidFill>
            <a:srgbClr val="FF6600"/>
          </a:solidFill>
          <a:ln>
            <a:solidFill>
              <a:srgbClr val="FF6600"/>
            </a:solidFill>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47" name="左右矢印 46"/>
          <p:cNvSpPr/>
          <p:nvPr/>
        </p:nvSpPr>
        <p:spPr bwMode="auto">
          <a:xfrm>
            <a:off x="3429000" y="2999700"/>
            <a:ext cx="2286000" cy="457200"/>
          </a:xfrm>
          <a:prstGeom prst="leftRightArrow">
            <a:avLst/>
          </a:prstGeom>
          <a:ln w="1905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運　用</a:t>
            </a:r>
          </a:p>
        </p:txBody>
      </p:sp>
      <p:sp>
        <p:nvSpPr>
          <p:cNvPr id="48" name="左右矢印 47"/>
          <p:cNvSpPr/>
          <p:nvPr/>
        </p:nvSpPr>
        <p:spPr bwMode="auto">
          <a:xfrm>
            <a:off x="762000" y="2999700"/>
            <a:ext cx="2286000" cy="457200"/>
          </a:xfrm>
          <a:prstGeom prst="leftRightArrow">
            <a:avLst/>
          </a:prstGeom>
          <a:ln w="1905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開　発</a:t>
            </a:r>
          </a:p>
        </p:txBody>
      </p:sp>
      <p:sp>
        <p:nvSpPr>
          <p:cNvPr id="49" name="左右矢印 48"/>
          <p:cNvSpPr/>
          <p:nvPr/>
        </p:nvSpPr>
        <p:spPr bwMode="auto">
          <a:xfrm>
            <a:off x="6089650" y="2999700"/>
            <a:ext cx="2286000" cy="457200"/>
          </a:xfrm>
          <a:prstGeom prst="leftRightArrow">
            <a:avLst/>
          </a:prstGeom>
          <a:ln w="1905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Meiryo" charset="-128"/>
                <a:ea typeface="Meiryo" charset="-128"/>
                <a:cs typeface="Meiryo" charset="-128"/>
              </a:rPr>
              <a:t>構　成</a:t>
            </a:r>
          </a:p>
        </p:txBody>
      </p:sp>
      <p:grpSp>
        <p:nvGrpSpPr>
          <p:cNvPr id="4" name="図形グループ 3"/>
          <p:cNvGrpSpPr/>
          <p:nvPr/>
        </p:nvGrpSpPr>
        <p:grpSpPr>
          <a:xfrm>
            <a:off x="838200" y="3609300"/>
            <a:ext cx="7543800" cy="2438400"/>
            <a:chOff x="838200" y="3733800"/>
            <a:chExt cx="7543800" cy="2438400"/>
          </a:xfrm>
        </p:grpSpPr>
        <p:sp>
          <p:nvSpPr>
            <p:cNvPr id="29" name="角丸四角形 28"/>
            <p:cNvSpPr/>
            <p:nvPr/>
          </p:nvSpPr>
          <p:spPr bwMode="auto">
            <a:xfrm>
              <a:off x="3352800" y="3733800"/>
              <a:ext cx="5029200" cy="2438400"/>
            </a:xfrm>
            <a:prstGeom prst="roundRect">
              <a:avLst>
                <a:gd name="adj" fmla="val 0"/>
              </a:avLst>
            </a:prstGeom>
            <a:solidFill>
              <a:srgbClr val="FFFBD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0000FF"/>
                </a:solidFill>
                <a:effectLst/>
                <a:latin typeface="Meiryo" charset="-128"/>
                <a:ea typeface="Meiryo" charset="-128"/>
                <a:cs typeface="Meiryo" charset="-128"/>
              </a:endParaRPr>
            </a:p>
          </p:txBody>
        </p:sp>
        <p:sp>
          <p:nvSpPr>
            <p:cNvPr id="10" name="角丸四角形 9"/>
            <p:cNvSpPr/>
            <p:nvPr/>
          </p:nvSpPr>
          <p:spPr bwMode="auto">
            <a:xfrm>
              <a:off x="838200" y="3733800"/>
              <a:ext cx="2133600" cy="6096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Meiryo" charset="-128"/>
                  <a:ea typeface="Meiryo" charset="-128"/>
                  <a:cs typeface="Meiryo" charset="-128"/>
                </a:rPr>
                <a:t>業務処理ロジック</a:t>
              </a:r>
              <a:r>
                <a:rPr kumimoji="0" lang="ja-JP" altLang="en-US" sz="1400" dirty="0" smtClean="0">
                  <a:solidFill>
                    <a:schemeClr val="bg1"/>
                  </a:solidFill>
                  <a:effectLst/>
                  <a:latin typeface="Meiryo" charset="-128"/>
                  <a:ea typeface="Meiryo" charset="-128"/>
                  <a:cs typeface="Meiryo" charset="-128"/>
                </a:rPr>
                <a:t>の</a:t>
              </a:r>
              <a:endParaRPr kumimoji="0" lang="en-US" altLang="ja-JP" sz="1400" dirty="0" smtClean="0">
                <a:solidFill>
                  <a:schemeClr val="bg1"/>
                </a:solidFill>
                <a:effectLst/>
                <a:latin typeface="Meiryo" charset="-128"/>
                <a:ea typeface="Meiryo" charset="-128"/>
                <a:cs typeface="Meiryo"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Meiryo" charset="-128"/>
                  <a:ea typeface="Meiryo" charset="-128"/>
                  <a:cs typeface="Meiryo" charset="-128"/>
                </a:rPr>
                <a:t>プログラミング</a:t>
              </a:r>
              <a:endParaRPr kumimoji="0" lang="en-US" altLang="ja-JP" sz="18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5" name="角丸四角形 14"/>
            <p:cNvSpPr/>
            <p:nvPr/>
          </p:nvSpPr>
          <p:spPr bwMode="auto">
            <a:xfrm>
              <a:off x="838200" y="4572000"/>
              <a:ext cx="2133600" cy="609600"/>
            </a:xfrm>
            <a:prstGeom prst="roundRect">
              <a:avLst>
                <a:gd name="adj" fmla="val 0"/>
              </a:avLst>
            </a:prstGeom>
            <a:solidFill>
              <a:srgbClr val="00800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smtClean="0">
                  <a:solidFill>
                    <a:schemeClr val="bg1"/>
                  </a:solidFill>
                  <a:effectLst/>
                  <a:latin typeface="Meiryo" charset="-128"/>
                  <a:ea typeface="Meiryo" charset="-128"/>
                  <a:cs typeface="Meiryo" charset="-128"/>
                </a:rPr>
                <a:t>運用手順の</a:t>
              </a:r>
              <a:endParaRPr kumimoji="0" lang="en-US" altLang="ja-JP" sz="1400" dirty="0" smtClean="0">
                <a:solidFill>
                  <a:schemeClr val="bg1"/>
                </a:solidFill>
                <a:effectLst/>
                <a:latin typeface="Meiryo" charset="-128"/>
                <a:ea typeface="Meiryo" charset="-128"/>
                <a:cs typeface="Meiryo"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Meiryo" charset="-128"/>
                  <a:ea typeface="Meiryo" charset="-128"/>
                  <a:cs typeface="Meiryo" charset="-128"/>
                </a:rPr>
                <a:t>プログラミング</a:t>
              </a:r>
              <a:endParaRPr kumimoji="0" lang="en-US" altLang="ja-JP" sz="18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6" name="角丸四角形 15"/>
            <p:cNvSpPr/>
            <p:nvPr/>
          </p:nvSpPr>
          <p:spPr bwMode="auto">
            <a:xfrm>
              <a:off x="838200" y="5410200"/>
              <a:ext cx="2133600" cy="609600"/>
            </a:xfrm>
            <a:prstGeom prst="roundRect">
              <a:avLst>
                <a:gd name="adj" fmla="val 0"/>
              </a:avLst>
            </a:prstGeom>
            <a:solidFill>
              <a:srgbClr val="00800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smtClean="0">
                  <a:solidFill>
                    <a:schemeClr val="bg1"/>
                  </a:solidFill>
                  <a:effectLst/>
                  <a:latin typeface="Meiryo" charset="-128"/>
                  <a:ea typeface="Meiryo" charset="-128"/>
                  <a:cs typeface="Meiryo" charset="-128"/>
                </a:rPr>
                <a:t>システム構成の</a:t>
              </a:r>
              <a:endParaRPr kumimoji="0" lang="en-US" altLang="ja-JP" sz="1400" dirty="0" smtClean="0">
                <a:solidFill>
                  <a:schemeClr val="bg1"/>
                </a:solidFill>
                <a:effectLst/>
                <a:latin typeface="Meiryo" charset="-128"/>
                <a:ea typeface="Meiryo" charset="-128"/>
                <a:cs typeface="Meiryo"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Meiryo" charset="-128"/>
                  <a:ea typeface="Meiryo" charset="-128"/>
                  <a:cs typeface="Meiryo" charset="-128"/>
                </a:rPr>
                <a:t>プログラミング</a:t>
              </a:r>
              <a:endParaRPr kumimoji="0" lang="en-US" altLang="ja-JP" sz="18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17" name="角丸四角形 16"/>
            <p:cNvSpPr/>
            <p:nvPr/>
          </p:nvSpPr>
          <p:spPr bwMode="auto">
            <a:xfrm>
              <a:off x="3505200" y="4572000"/>
              <a:ext cx="2133600" cy="609600"/>
            </a:xfrm>
            <a:prstGeom prst="roundRect">
              <a:avLst>
                <a:gd name="adj" fmla="val 0"/>
              </a:avLst>
            </a:prstGeom>
            <a:solidFill>
              <a:srgbClr val="008000"/>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defTabSz="914400" fontAlgn="base">
                <a:spcAft>
                  <a:spcPct val="0"/>
                </a:spcAft>
              </a:pPr>
              <a:r>
                <a:rPr kumimoji="0" lang="ja-JP" altLang="en-US" sz="1400" dirty="0">
                  <a:solidFill>
                    <a:schemeClr val="bg1"/>
                  </a:solidFill>
                  <a:latin typeface="Meiryo" charset="-128"/>
                  <a:ea typeface="Meiryo" charset="-128"/>
                  <a:cs typeface="Meiryo" charset="-128"/>
                </a:rPr>
                <a:t>運用の</a:t>
              </a:r>
              <a:endParaRPr kumimoji="0" lang="en-US" altLang="ja-JP" sz="1400" dirty="0">
                <a:solidFill>
                  <a:schemeClr val="bg1"/>
                </a:solidFill>
                <a:latin typeface="Meiryo" charset="-128"/>
                <a:ea typeface="Meiryo" charset="-128"/>
                <a:cs typeface="Meiryo" charset="-128"/>
              </a:endParaRPr>
            </a:p>
            <a:p>
              <a:pPr algn="ctr" defTabSz="914400" fontAlgn="base">
                <a:spcAft>
                  <a:spcPct val="0"/>
                </a:spcAft>
              </a:pPr>
              <a:r>
                <a:rPr kumimoji="0" lang="ja-JP" altLang="en-US" sz="1400" dirty="0">
                  <a:solidFill>
                    <a:schemeClr val="bg1"/>
                  </a:solidFill>
                  <a:latin typeface="Meiryo" charset="-128"/>
                  <a:ea typeface="Meiryo" charset="-128"/>
                  <a:cs typeface="Meiryo" charset="-128"/>
                </a:rPr>
                <a:t>自動化・自律化</a:t>
              </a:r>
              <a:endParaRPr kumimoji="0" lang="en-US" altLang="ja-JP" sz="1400" dirty="0">
                <a:solidFill>
                  <a:schemeClr val="bg1"/>
                </a:solidFill>
                <a:latin typeface="Meiryo" charset="-128"/>
                <a:ea typeface="Meiryo" charset="-128"/>
                <a:cs typeface="Meiryo" charset="-128"/>
              </a:endParaRPr>
            </a:p>
          </p:txBody>
        </p:sp>
        <p:sp>
          <p:nvSpPr>
            <p:cNvPr id="18" name="角丸四角形 17"/>
            <p:cNvSpPr/>
            <p:nvPr/>
          </p:nvSpPr>
          <p:spPr bwMode="auto">
            <a:xfrm>
              <a:off x="6119774" y="5410200"/>
              <a:ext cx="2133600" cy="609600"/>
            </a:xfrm>
            <a:prstGeom prst="roundRect">
              <a:avLst>
                <a:gd name="adj" fmla="val 0"/>
              </a:avLst>
            </a:prstGeom>
            <a:solidFill>
              <a:srgbClr val="6600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Meiryo" charset="-128"/>
                  <a:ea typeface="Meiryo" charset="-128"/>
                  <a:cs typeface="Meiryo" charset="-128"/>
                </a:rPr>
                <a:t>システム構成の</a:t>
              </a:r>
              <a:endParaRPr kumimoji="0" lang="en-US" altLang="ja-JP" b="0" i="0" u="none" strike="noStrike" cap="none" normalizeH="0" baseline="0" dirty="0" smtClean="0">
                <a:ln>
                  <a:noFill/>
                </a:ln>
                <a:solidFill>
                  <a:schemeClr val="bg1"/>
                </a:solidFill>
                <a:effectLst/>
                <a:latin typeface="Meiryo" charset="-128"/>
                <a:ea typeface="Meiryo" charset="-128"/>
                <a:cs typeface="Meiryo"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dirty="0" smtClean="0">
                  <a:solidFill>
                    <a:schemeClr val="bg1"/>
                  </a:solidFill>
                  <a:effectLst/>
                  <a:latin typeface="Meiryo" charset="-128"/>
                  <a:ea typeface="Meiryo" charset="-128"/>
                  <a:cs typeface="Meiryo" charset="-128"/>
                </a:rPr>
                <a:t>自動化</a:t>
              </a:r>
              <a:endParaRPr kumimoji="0" lang="en-US" altLang="ja-JP" sz="1800" b="0" i="0" u="none" strike="noStrike" cap="none" normalizeH="0" baseline="0" dirty="0" smtClean="0">
                <a:ln>
                  <a:noFill/>
                </a:ln>
                <a:solidFill>
                  <a:schemeClr val="bg1"/>
                </a:solidFill>
                <a:effectLst/>
                <a:latin typeface="Meiryo" charset="-128"/>
                <a:ea typeface="Meiryo" charset="-128"/>
                <a:cs typeface="Meiryo" charset="-128"/>
              </a:endParaRPr>
            </a:p>
          </p:txBody>
        </p:sp>
        <p:sp>
          <p:nvSpPr>
            <p:cNvPr id="24" name="正方形/長方形 23"/>
            <p:cNvSpPr/>
            <p:nvPr/>
          </p:nvSpPr>
          <p:spPr bwMode="auto">
            <a:xfrm>
              <a:off x="6165850" y="4641849"/>
              <a:ext cx="2133600" cy="692151"/>
            </a:xfrm>
            <a:prstGeom prst="rect">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0000FF"/>
                </a:solidFill>
                <a:effectLst/>
                <a:latin typeface="Meiryo" charset="-128"/>
                <a:ea typeface="Meiryo" charset="-128"/>
                <a:cs typeface="Meiryo" charset="-128"/>
              </a:endParaRPr>
            </a:p>
          </p:txBody>
        </p:sp>
        <p:sp>
          <p:nvSpPr>
            <p:cNvPr id="25" name="ホームベース 24"/>
            <p:cNvSpPr/>
            <p:nvPr/>
          </p:nvSpPr>
          <p:spPr bwMode="auto">
            <a:xfrm flipH="1">
              <a:off x="6089650" y="4362871"/>
              <a:ext cx="2057400" cy="590129"/>
            </a:xfrm>
            <a:prstGeom prst="homePlate">
              <a:avLst/>
            </a:prstGeom>
            <a:solidFill>
              <a:srgbClr val="0000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Meiryo" charset="-128"/>
                <a:ea typeface="Meiryo" charset="-128"/>
                <a:cs typeface="Meiryo" charset="-128"/>
              </a:endParaRPr>
            </a:p>
          </p:txBody>
        </p:sp>
        <p:pic>
          <p:nvPicPr>
            <p:cNvPr id="26" name="図 25"/>
            <p:cNvPicPr>
              <a:picLocks noChangeAspect="1"/>
            </p:cNvPicPr>
            <p:nvPr/>
          </p:nvPicPr>
          <p:blipFill>
            <a:blip r:embed="rId3">
              <a:clrChange>
                <a:clrFrom>
                  <a:srgbClr val="FEFEFE"/>
                </a:clrFrom>
                <a:clrTo>
                  <a:srgbClr val="FEFEFE">
                    <a:alpha val="0"/>
                  </a:srgbClr>
                </a:clrTo>
              </a:clrChange>
            </a:blip>
            <a:stretch>
              <a:fillRect/>
            </a:stretch>
          </p:blipFill>
          <p:spPr>
            <a:xfrm>
              <a:off x="7589426" y="4684524"/>
              <a:ext cx="632198" cy="554227"/>
            </a:xfrm>
            <a:prstGeom prst="rect">
              <a:avLst/>
            </a:prstGeom>
            <a:ln>
              <a:noFill/>
            </a:ln>
          </p:spPr>
        </p:pic>
        <p:sp>
          <p:nvSpPr>
            <p:cNvPr id="27" name="テキスト ボックス 26"/>
            <p:cNvSpPr txBox="1"/>
            <p:nvPr/>
          </p:nvSpPr>
          <p:spPr>
            <a:xfrm>
              <a:off x="6333892" y="4514850"/>
              <a:ext cx="1261884" cy="307777"/>
            </a:xfrm>
            <a:prstGeom prst="rect">
              <a:avLst/>
            </a:prstGeom>
            <a:noFill/>
            <a:ln>
              <a:noFill/>
            </a:ln>
          </p:spPr>
          <p:txBody>
            <a:bodyPr wrap="none" rtlCol="0">
              <a:spAutoFit/>
            </a:bodyPr>
            <a:lstStyle/>
            <a:p>
              <a:r>
                <a:rPr lang="ja-JP" altLang="en-US" sz="1400" dirty="0" smtClean="0">
                  <a:solidFill>
                    <a:srgbClr val="FFFFFF"/>
                  </a:solidFill>
                  <a:effectLst/>
                  <a:latin typeface="Meiryo" charset="-128"/>
                  <a:ea typeface="Meiryo" charset="-128"/>
                  <a:cs typeface="Meiryo" charset="-128"/>
                </a:rPr>
                <a:t>仮想システム</a:t>
              </a:r>
              <a:endParaRPr kumimoji="1" lang="ja-JP" altLang="en-US" sz="1400" dirty="0">
                <a:solidFill>
                  <a:srgbClr val="FFFFFF"/>
                </a:solidFill>
                <a:effectLst/>
                <a:latin typeface="Meiryo" charset="-128"/>
                <a:ea typeface="Meiryo" charset="-128"/>
                <a:cs typeface="Meiryo" charset="-128"/>
              </a:endParaRPr>
            </a:p>
          </p:txBody>
        </p:sp>
        <p:sp>
          <p:nvSpPr>
            <p:cNvPr id="28" name="テキスト ボックス 27"/>
            <p:cNvSpPr txBox="1"/>
            <p:nvPr/>
          </p:nvSpPr>
          <p:spPr>
            <a:xfrm>
              <a:off x="6318250" y="4972050"/>
              <a:ext cx="1261884" cy="307777"/>
            </a:xfrm>
            <a:prstGeom prst="rect">
              <a:avLst/>
            </a:prstGeom>
            <a:noFill/>
            <a:ln>
              <a:noFill/>
            </a:ln>
          </p:spPr>
          <p:txBody>
            <a:bodyPr wrap="none" rtlCol="0">
              <a:spAutoFit/>
            </a:bodyPr>
            <a:lstStyle/>
            <a:p>
              <a:r>
                <a:rPr lang="ja-JP" altLang="en-US" sz="1400" dirty="0" smtClean="0">
                  <a:solidFill>
                    <a:schemeClr val="bg1"/>
                  </a:solidFill>
                  <a:effectLst/>
                  <a:latin typeface="Meiryo" charset="-128"/>
                  <a:ea typeface="Meiryo" charset="-128"/>
                  <a:cs typeface="Meiryo" charset="-128"/>
                </a:rPr>
                <a:t>物理システム</a:t>
              </a:r>
              <a:endParaRPr kumimoji="1" lang="ja-JP" altLang="en-US" sz="1400" dirty="0">
                <a:solidFill>
                  <a:schemeClr val="bg1"/>
                </a:solidFill>
                <a:effectLst/>
                <a:latin typeface="Meiryo" charset="-128"/>
                <a:ea typeface="Meiryo" charset="-128"/>
                <a:cs typeface="Meiryo" charset="-128"/>
              </a:endParaRPr>
            </a:p>
          </p:txBody>
        </p:sp>
        <p:cxnSp>
          <p:nvCxnSpPr>
            <p:cNvPr id="37" name="直線矢印コネクタ 36"/>
            <p:cNvCxnSpPr>
              <a:stCxn id="10" idx="2"/>
              <a:endCxn id="15" idx="0"/>
            </p:cNvCxnSpPr>
            <p:nvPr/>
          </p:nvCxnSpPr>
          <p:spPr bwMode="auto">
            <a:xfrm>
              <a:off x="1905000" y="4343400"/>
              <a:ext cx="0" cy="2286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0" name="直線矢印コネクタ 39"/>
            <p:cNvCxnSpPr>
              <a:stCxn id="15" idx="2"/>
              <a:endCxn id="16" idx="0"/>
            </p:cNvCxnSpPr>
            <p:nvPr/>
          </p:nvCxnSpPr>
          <p:spPr bwMode="auto">
            <a:xfrm>
              <a:off x="1905000" y="5181600"/>
              <a:ext cx="0" cy="2286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44" name="右矢印 43"/>
            <p:cNvSpPr/>
            <p:nvPr/>
          </p:nvSpPr>
          <p:spPr bwMode="auto">
            <a:xfrm>
              <a:off x="5708650" y="4716595"/>
              <a:ext cx="381000" cy="368696"/>
            </a:xfrm>
            <a:prstGeom prst="rightArrow">
              <a:avLst/>
            </a:prstGeom>
            <a:solidFill>
              <a:srgbClr val="FF6600"/>
            </a:solidFill>
            <a:ln>
              <a:solidFill>
                <a:srgbClr val="FF6600"/>
              </a:solidFill>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0000FF"/>
                </a:solidFill>
                <a:effectLst/>
                <a:latin typeface="Meiryo" charset="-128"/>
                <a:ea typeface="Meiryo" charset="-128"/>
                <a:cs typeface="Meiryo" charset="-128"/>
              </a:endParaRPr>
            </a:p>
          </p:txBody>
        </p:sp>
        <p:cxnSp>
          <p:nvCxnSpPr>
            <p:cNvPr id="50" name="直線矢印コネクタ 49"/>
            <p:cNvCxnSpPr>
              <a:stCxn id="15" idx="3"/>
              <a:endCxn id="17" idx="1"/>
            </p:cNvCxnSpPr>
            <p:nvPr/>
          </p:nvCxnSpPr>
          <p:spPr bwMode="auto">
            <a:xfrm>
              <a:off x="2971800" y="4876800"/>
              <a:ext cx="533400" cy="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4" name="直線矢印コネクタ 53"/>
            <p:cNvCxnSpPr>
              <a:endCxn id="18" idx="1"/>
            </p:cNvCxnSpPr>
            <p:nvPr/>
          </p:nvCxnSpPr>
          <p:spPr bwMode="auto">
            <a:xfrm>
              <a:off x="2961709" y="5715000"/>
              <a:ext cx="3158065" cy="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60" name="テキスト ボックス 59"/>
            <p:cNvSpPr txBox="1"/>
            <p:nvPr/>
          </p:nvSpPr>
          <p:spPr>
            <a:xfrm>
              <a:off x="3970763" y="3817295"/>
              <a:ext cx="3835216" cy="461665"/>
            </a:xfrm>
            <a:prstGeom prst="rect">
              <a:avLst/>
            </a:prstGeom>
            <a:noFill/>
            <a:ln>
              <a:noFill/>
            </a:ln>
          </p:spPr>
          <p:txBody>
            <a:bodyPr vert="horz" wrap="none" rtlCol="0">
              <a:spAutoFit/>
            </a:bodyPr>
            <a:lstStyle/>
            <a:p>
              <a:pPr algn="ctr"/>
              <a:r>
                <a:rPr kumimoji="1" lang="en-US" altLang="ja-JP" sz="2400" dirty="0" smtClean="0">
                  <a:solidFill>
                    <a:srgbClr val="0000FF"/>
                  </a:solidFill>
                  <a:effectLst/>
                  <a:latin typeface="Meiryo" charset="-128"/>
                  <a:ea typeface="Meiryo" charset="-128"/>
                  <a:cs typeface="Meiryo" charset="-128"/>
                </a:rPr>
                <a:t>Infrastructure as a Code</a:t>
              </a:r>
              <a:endParaRPr kumimoji="1" lang="ja-JP" altLang="en-US" sz="2400" dirty="0">
                <a:solidFill>
                  <a:srgbClr val="0000FF"/>
                </a:solidFill>
                <a:effectLst/>
                <a:latin typeface="Meiryo" charset="-128"/>
                <a:ea typeface="Meiryo" charset="-128"/>
                <a:cs typeface="Meiryo" charset="-128"/>
              </a:endParaRPr>
            </a:p>
          </p:txBody>
        </p:sp>
      </p:grpSp>
      <p:sp>
        <p:nvSpPr>
          <p:cNvPr id="61" name="テキスト ボックス 60"/>
          <p:cNvSpPr txBox="1"/>
          <p:nvPr/>
        </p:nvSpPr>
        <p:spPr>
          <a:xfrm>
            <a:off x="3567453" y="866100"/>
            <a:ext cx="2031325" cy="461665"/>
          </a:xfrm>
          <a:prstGeom prst="rect">
            <a:avLst/>
          </a:prstGeom>
          <a:noFill/>
          <a:ln>
            <a:noFill/>
          </a:ln>
        </p:spPr>
        <p:txBody>
          <a:bodyPr vert="horz" wrap="none" rtlCol="0">
            <a:spAutoFit/>
          </a:bodyPr>
          <a:lstStyle/>
          <a:p>
            <a:pPr algn="ctr"/>
            <a:r>
              <a:rPr lang="ja-JP" altLang="en-US" sz="2400" dirty="0" smtClean="0">
                <a:solidFill>
                  <a:schemeClr val="accent6">
                    <a:lumMod val="50000"/>
                  </a:schemeClr>
                </a:solidFill>
                <a:effectLst/>
                <a:latin typeface="Meiryo" charset="-128"/>
                <a:ea typeface="Meiryo" charset="-128"/>
                <a:cs typeface="Meiryo" charset="-128"/>
              </a:rPr>
              <a:t>従来の仕組み</a:t>
            </a:r>
            <a:endParaRPr kumimoji="1" lang="ja-JP" altLang="en-US" sz="2400" dirty="0">
              <a:solidFill>
                <a:schemeClr val="accent6">
                  <a:lumMod val="50000"/>
                </a:schemeClr>
              </a:solidFill>
              <a:effectLst/>
              <a:latin typeface="Meiryo" charset="-128"/>
              <a:ea typeface="Meiryo" charset="-128"/>
              <a:cs typeface="Meiryo" charset="-128"/>
            </a:endParaRPr>
          </a:p>
        </p:txBody>
      </p:sp>
      <p:sp>
        <p:nvSpPr>
          <p:cNvPr id="42" name="角丸四角形 41"/>
          <p:cNvSpPr/>
          <p:nvPr/>
        </p:nvSpPr>
        <p:spPr bwMode="auto">
          <a:xfrm>
            <a:off x="6094374" y="1415574"/>
            <a:ext cx="2133600" cy="609600"/>
          </a:xfrm>
          <a:prstGeom prst="roundRect">
            <a:avLst/>
          </a:prstGeom>
          <a:ln>
            <a:noFill/>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r" defTabSz="914400" rtl="0" eaLnBrk="1" fontAlgn="base" latinLnBrk="0" hangingPunct="1">
              <a:lnSpc>
                <a:spcPct val="100000"/>
              </a:lnSpc>
              <a:spcBef>
                <a:spcPts val="0"/>
              </a:spcBef>
              <a:spcAft>
                <a:spcPct val="0"/>
              </a:spcAft>
              <a:buClrTx/>
              <a:buSzTx/>
              <a:buFontTx/>
              <a:buNone/>
              <a:tabLst/>
            </a:pPr>
            <a:r>
              <a:rPr kumimoji="0" lang="ja-JP" altLang="en-US" b="0" i="0" u="none" strike="noStrike" cap="none" normalizeH="0" baseline="0" dirty="0" smtClean="0">
                <a:ln>
                  <a:noFill/>
                </a:ln>
                <a:solidFill>
                  <a:schemeClr val="tx1"/>
                </a:solidFill>
                <a:effectLst/>
                <a:latin typeface="Meiryo" charset="-128"/>
                <a:ea typeface="Meiryo" charset="-128"/>
                <a:cs typeface="Meiryo" charset="-128"/>
              </a:rPr>
              <a:t>人手による</a:t>
            </a:r>
          </a:p>
          <a:p>
            <a:pPr marL="0" marR="0" indent="0" algn="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tx1"/>
                </a:solidFill>
                <a:effectLst/>
                <a:latin typeface="Meiryo" charset="-128"/>
                <a:ea typeface="Meiryo" charset="-128"/>
                <a:cs typeface="Meiryo" charset="-128"/>
              </a:rPr>
              <a:t>基盤構築</a:t>
            </a:r>
            <a:endParaRPr kumimoji="0" lang="en-US" altLang="ja-JP" sz="1800" b="0" i="0" u="none" strike="noStrike" cap="none" normalizeH="0" baseline="0" dirty="0" smtClean="0">
              <a:ln>
                <a:noFill/>
              </a:ln>
              <a:solidFill>
                <a:schemeClr val="tx1"/>
              </a:solidFill>
              <a:effectLst/>
              <a:latin typeface="Meiryo" charset="-128"/>
              <a:ea typeface="Meiryo" charset="-128"/>
              <a:cs typeface="Meiryo" charset="-128"/>
            </a:endParaRPr>
          </a:p>
        </p:txBody>
      </p:sp>
      <p:pic>
        <p:nvPicPr>
          <p:cNvPr id="43" name="Picture 26" descr="j0433941[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6324561" y="1364774"/>
            <a:ext cx="628650" cy="628650"/>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116247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角丸四角形 41"/>
          <p:cNvSpPr/>
          <p:nvPr/>
        </p:nvSpPr>
        <p:spPr bwMode="auto">
          <a:xfrm>
            <a:off x="469900" y="1007348"/>
            <a:ext cx="8223250" cy="646331"/>
          </a:xfrm>
          <a:prstGeom prst="roundRect">
            <a:avLst>
              <a:gd name="adj" fmla="val 0"/>
            </a:avLst>
          </a:prstGeom>
          <a:solidFill>
            <a:srgbClr val="3366FF"/>
          </a:solidFill>
          <a:ln w="5715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algn="ctr"/>
            <a:r>
              <a:rPr lang="en-US" altLang="ja-JP" sz="2800" dirty="0">
                <a:solidFill>
                  <a:srgbClr val="FFFFFF"/>
                </a:solidFill>
                <a:effectLst/>
                <a:latin typeface="Arial Black"/>
                <a:cs typeface="Arial Black"/>
              </a:rPr>
              <a:t>Infrastructure as a Code</a:t>
            </a:r>
            <a:endParaRPr lang="ja-JP" altLang="en-US" sz="2800" dirty="0">
              <a:solidFill>
                <a:srgbClr val="FFFFFF"/>
              </a:solidFill>
              <a:effectLst/>
              <a:latin typeface="Arial Black"/>
              <a:cs typeface="Arial Black"/>
            </a:endParaRPr>
          </a:p>
        </p:txBody>
      </p:sp>
      <p:sp>
        <p:nvSpPr>
          <p:cNvPr id="5" name="角丸四角形 4"/>
          <p:cNvSpPr/>
          <p:nvPr/>
        </p:nvSpPr>
        <p:spPr bwMode="auto">
          <a:xfrm>
            <a:off x="463550" y="5062993"/>
            <a:ext cx="8223250" cy="710389"/>
          </a:xfrm>
          <a:prstGeom prst="roundRect">
            <a:avLst>
              <a:gd name="adj" fmla="val 0"/>
            </a:avLst>
          </a:prstGeom>
          <a:solidFill>
            <a:srgbClr val="800000"/>
          </a:solidFill>
          <a:ln w="5715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algn="ctr"/>
            <a:r>
              <a:rPr lang="ja-JP" altLang="en-US" sz="2800" dirty="0">
                <a:solidFill>
                  <a:srgbClr val="FFFFFF"/>
                </a:solidFill>
                <a:effectLst/>
                <a:latin typeface="Arial Black"/>
                <a:cs typeface="Arial Black"/>
              </a:rPr>
              <a:t>開発・運用・構築の関係や役割が大きく変わる</a:t>
            </a:r>
            <a:endParaRPr lang="en-US" altLang="ja-JP" sz="2800" dirty="0">
              <a:solidFill>
                <a:srgbClr val="FFFFFF"/>
              </a:solidFill>
              <a:effectLst/>
              <a:latin typeface="Arial Black"/>
              <a:cs typeface="Arial Black"/>
            </a:endParaRPr>
          </a:p>
        </p:txBody>
      </p:sp>
      <p:sp>
        <p:nvSpPr>
          <p:cNvPr id="2" name="タイトル 1"/>
          <p:cNvSpPr>
            <a:spLocks noGrp="1"/>
          </p:cNvSpPr>
          <p:nvPr>
            <p:ph type="title"/>
          </p:nvPr>
        </p:nvSpPr>
        <p:spPr/>
        <p:txBody>
          <a:bodyPr/>
          <a:lstStyle/>
          <a:p>
            <a:r>
              <a:rPr kumimoji="1" lang="en-US" altLang="ja-JP" dirty="0"/>
              <a:t>Infrastructure </a:t>
            </a:r>
            <a:r>
              <a:rPr kumimoji="1" lang="en-US" altLang="ja-JP" dirty="0" smtClean="0"/>
              <a:t>as </a:t>
            </a:r>
            <a:r>
              <a:rPr kumimoji="1" lang="en-US" altLang="ja-JP" dirty="0"/>
              <a:t>Code</a:t>
            </a:r>
            <a:endParaRPr kumimoji="1" lang="ja-JP" altLang="en-US" dirty="0"/>
          </a:p>
        </p:txBody>
      </p:sp>
      <p:sp>
        <p:nvSpPr>
          <p:cNvPr id="43" name="角丸四角形 42"/>
          <p:cNvSpPr/>
          <p:nvPr/>
        </p:nvSpPr>
        <p:spPr bwMode="auto">
          <a:xfrm>
            <a:off x="463550" y="1757773"/>
            <a:ext cx="8223250" cy="990600"/>
          </a:xfrm>
          <a:prstGeom prst="roundRect">
            <a:avLst>
              <a:gd name="adj" fmla="val 0"/>
            </a:avLst>
          </a:prstGeom>
          <a:solidFill>
            <a:srgbClr val="3366FF"/>
          </a:solidFill>
          <a:ln w="5715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　人間が作業に関与することに比べ</a:t>
            </a:r>
            <a:endParaRPr kumimoji="0" lang="en-US" altLang="ja-JP" sz="1600" b="0" i="0" u="none" strike="noStrike" cap="none" normalizeH="0" baseline="0" dirty="0" smtClean="0">
              <a:ln>
                <a:noFill/>
              </a:ln>
              <a:solidFill>
                <a:srgbClr val="FFFFFF"/>
              </a:solidFill>
              <a:effectLst/>
              <a:latin typeface="ＤＦＰ太丸ゴシック体"/>
              <a:ea typeface="ＤＦＰ太丸ゴシック体"/>
              <a:cs typeface="ＤＦＰ太丸ゴシック体"/>
            </a:endParaRPr>
          </a:p>
          <a:p>
            <a:pPr marR="0" algn="ctr" defTabSz="914400" rtl="0" eaLnBrk="1" fontAlgn="base" latinLnBrk="0" hangingPunct="1">
              <a:lnSpc>
                <a:spcPct val="100000"/>
              </a:lnSpc>
              <a:spcBef>
                <a:spcPct val="20000"/>
              </a:spcBef>
              <a:spcAft>
                <a:spcPct val="0"/>
              </a:spcAft>
              <a:buClrTx/>
              <a:buSzTx/>
              <a:tabLst/>
            </a:pPr>
            <a:r>
              <a:rPr kumimoji="0" lang="ja-JP" altLang="en-US" sz="1800" dirty="0" smtClean="0">
                <a:solidFill>
                  <a:srgbClr val="FFFFFF"/>
                </a:solidFill>
                <a:effectLst/>
                <a:latin typeface="ＤＦＰ太丸ゴシック体"/>
                <a:ea typeface="ＤＦＰ太丸ゴシック体"/>
                <a:cs typeface="ＤＦＰ太丸ゴシック体"/>
              </a:rPr>
              <a:t>運用・構築の高速化</a:t>
            </a:r>
            <a:r>
              <a:rPr kumimoji="0" lang="en-US" altLang="ja-JP" sz="1800" dirty="0" smtClean="0">
                <a:solidFill>
                  <a:srgbClr val="FFFFFF"/>
                </a:solidFill>
                <a:effectLst/>
                <a:latin typeface="ＤＦＰ太丸ゴシック体"/>
                <a:ea typeface="ＤＦＰ太丸ゴシック体"/>
                <a:cs typeface="ＤＦＰ太丸ゴシック体"/>
              </a:rPr>
              <a:t> + </a:t>
            </a:r>
            <a:r>
              <a:rPr kumimoji="0" lang="ja-JP" altLang="en-US" sz="18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ヒューマン・エラーの排除</a:t>
            </a:r>
            <a:r>
              <a:rPr kumimoji="0" lang="en-US" altLang="ja-JP" sz="18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 + </a:t>
            </a:r>
            <a:r>
              <a:rPr kumimoji="0" lang="ja-JP" altLang="en-US" sz="18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人的作業負担の消滅</a:t>
            </a:r>
          </a:p>
        </p:txBody>
      </p:sp>
      <p:grpSp>
        <p:nvGrpSpPr>
          <p:cNvPr id="3" name="図形グループ 2"/>
          <p:cNvGrpSpPr/>
          <p:nvPr/>
        </p:nvGrpSpPr>
        <p:grpSpPr>
          <a:xfrm>
            <a:off x="463550" y="2866908"/>
            <a:ext cx="8229600" cy="2307598"/>
            <a:chOff x="457200" y="3355667"/>
            <a:chExt cx="8229600" cy="2307598"/>
          </a:xfrm>
        </p:grpSpPr>
        <p:sp>
          <p:nvSpPr>
            <p:cNvPr id="6" name="下矢印 5"/>
            <p:cNvSpPr/>
            <p:nvPr/>
          </p:nvSpPr>
          <p:spPr bwMode="auto">
            <a:xfrm>
              <a:off x="2057400" y="3355667"/>
              <a:ext cx="762000" cy="2307598"/>
            </a:xfrm>
            <a:prstGeom prst="downArrow">
              <a:avLst/>
            </a:prstGeom>
            <a:solidFill>
              <a:srgbClr val="FF6600"/>
            </a:solidFill>
            <a:ln>
              <a:noFill/>
              <a:headEnd type="none" w="med" len="med"/>
              <a:tailEnd type="none" w="med" len="med"/>
            </a:ln>
            <a:effectLst>
              <a:outerShdw blurRad="50800" dist="38100" dir="2700000" algn="tl" rotWithShape="0">
                <a:prstClr val="black">
                  <a:alpha val="40000"/>
                </a:prstClr>
              </a:outerShdw>
            </a:effectLst>
            <a:extLst/>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5" name="下矢印 54"/>
            <p:cNvSpPr/>
            <p:nvPr/>
          </p:nvSpPr>
          <p:spPr bwMode="auto">
            <a:xfrm>
              <a:off x="6324600" y="3355667"/>
              <a:ext cx="762000" cy="2307598"/>
            </a:xfrm>
            <a:prstGeom prst="downArrow">
              <a:avLst/>
            </a:prstGeom>
            <a:solidFill>
              <a:srgbClr val="FF6600"/>
            </a:solidFill>
            <a:ln>
              <a:noFill/>
              <a:headEnd type="none" w="med" len="med"/>
              <a:tailEnd type="none" w="med" len="med"/>
            </a:ln>
            <a:effectLst>
              <a:outerShdw blurRad="50800" dist="38100" dir="2700000" algn="tl" rotWithShape="0">
                <a:prstClr val="black">
                  <a:alpha val="40000"/>
                </a:prstClr>
              </a:outerShdw>
            </a:effectLst>
            <a:extLst/>
          </p:spPr>
          <p:style>
            <a:lnRef idx="3">
              <a:schemeClr val="lt1"/>
            </a:lnRef>
            <a:fillRef idx="1">
              <a:schemeClr val="accent6"/>
            </a:fillRef>
            <a:effectRef idx="1">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 name="角丸四角形 3"/>
            <p:cNvSpPr/>
            <p:nvPr/>
          </p:nvSpPr>
          <p:spPr bwMode="auto">
            <a:xfrm>
              <a:off x="457200" y="3465732"/>
              <a:ext cx="3962400" cy="685800"/>
            </a:xfrm>
            <a:prstGeom prst="roundRect">
              <a:avLst>
                <a:gd name="adj" fmla="val 0"/>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rgbClr val="FFFFFF"/>
                  </a:solidFill>
                </a:rPr>
                <a:t>稼働中のサーバー停止や新規サーバー稼働</a:t>
              </a:r>
              <a:endParaRPr kumimoji="0" lang="en-US" altLang="ja-JP" sz="1400" dirty="0" smtClean="0">
                <a:solidFill>
                  <a:srgbClr val="FFFFFF"/>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rgbClr val="FFFFFF"/>
                  </a:solidFill>
                </a:rPr>
                <a:t>を同時に行う事ができる</a:t>
              </a:r>
              <a:endParaRPr kumimoji="0" lang="ja-JP" altLang="en-US" sz="1400" b="0" i="0" u="none" strike="noStrike" cap="none" normalizeH="0" baseline="0" dirty="0" smtClean="0">
                <a:ln>
                  <a:noFill/>
                </a:ln>
                <a:solidFill>
                  <a:srgbClr val="FFFFFF"/>
                </a:solidFill>
                <a:effectLst/>
              </a:endParaRPr>
            </a:p>
          </p:txBody>
        </p:sp>
        <p:sp>
          <p:nvSpPr>
            <p:cNvPr id="45" name="角丸四角形 44"/>
            <p:cNvSpPr/>
            <p:nvPr/>
          </p:nvSpPr>
          <p:spPr bwMode="auto">
            <a:xfrm>
              <a:off x="4724400" y="3465732"/>
              <a:ext cx="3962400" cy="685800"/>
            </a:xfrm>
            <a:prstGeom prst="roundRect">
              <a:avLst>
                <a:gd name="adj" fmla="val 0"/>
              </a:avLst>
            </a:prstGeom>
            <a:solidFill>
              <a:schemeClr val="accent5">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rgbClr val="FFFFFF"/>
                  </a:solidFill>
                </a:rPr>
                <a:t>開発・テストと本番で全く同じ環境が使える</a:t>
              </a:r>
              <a:endParaRPr kumimoji="0" lang="ja-JP" altLang="en-US" sz="1400" b="0" i="0" u="none" strike="noStrike" cap="none" normalizeH="0" baseline="0" dirty="0" smtClean="0">
                <a:ln>
                  <a:noFill/>
                </a:ln>
                <a:solidFill>
                  <a:srgbClr val="FFFFFF"/>
                </a:solidFill>
                <a:effectLst/>
              </a:endParaRPr>
            </a:p>
          </p:txBody>
        </p:sp>
        <p:sp>
          <p:nvSpPr>
            <p:cNvPr id="52" name="角丸四角形 51"/>
            <p:cNvSpPr/>
            <p:nvPr/>
          </p:nvSpPr>
          <p:spPr bwMode="auto">
            <a:xfrm>
              <a:off x="457200" y="4532532"/>
              <a:ext cx="3962400" cy="685800"/>
            </a:xfrm>
            <a:prstGeom prst="roundRect">
              <a:avLst>
                <a:gd name="adj" fmla="val 0"/>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rPr>
                <a:t>稼働中のサービスを停止することなく</a:t>
              </a:r>
              <a:endParaRPr kumimoji="0" lang="en-US" altLang="ja-JP" sz="1400" b="0" i="0" u="none" strike="noStrike" cap="none" normalizeH="0" baseline="0" dirty="0" smtClean="0">
                <a:ln>
                  <a:noFill/>
                </a:ln>
                <a:solidFill>
                  <a:srgbClr val="FFFFFF"/>
                </a:solidFill>
                <a:effectLst/>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rgbClr val="FFFFFF"/>
                  </a:solidFill>
                </a:rPr>
                <a:t>設定や構成の変更ができる</a:t>
              </a:r>
              <a:endParaRPr kumimoji="0" lang="ja-JP" altLang="en-US" sz="1400" b="0" i="0" u="none" strike="noStrike" cap="none" normalizeH="0" baseline="0" dirty="0" smtClean="0">
                <a:ln>
                  <a:noFill/>
                </a:ln>
                <a:solidFill>
                  <a:srgbClr val="FFFFFF"/>
                </a:solidFill>
                <a:effectLst/>
              </a:endParaRPr>
            </a:p>
          </p:txBody>
        </p:sp>
        <p:sp>
          <p:nvSpPr>
            <p:cNvPr id="53" name="角丸四角形 52"/>
            <p:cNvSpPr/>
            <p:nvPr/>
          </p:nvSpPr>
          <p:spPr bwMode="auto">
            <a:xfrm>
              <a:off x="4724400" y="4532532"/>
              <a:ext cx="3962400" cy="685800"/>
            </a:xfrm>
            <a:prstGeom prst="roundRect">
              <a:avLst>
                <a:gd name="adj" fmla="val 0"/>
              </a:avLst>
            </a:prstGeom>
            <a:solidFill>
              <a:srgbClr val="31859C"/>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rgbClr val="FFFFFF"/>
                  </a:solidFill>
                </a:rPr>
                <a:t>開発・テスト環境から本番環境へ</a:t>
              </a:r>
              <a:endParaRPr kumimoji="0" lang="en-US" altLang="ja-JP" sz="1400" dirty="0" smtClean="0">
                <a:solidFill>
                  <a:srgbClr val="FFFFFF"/>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rPr>
                <a:t>自動的に移行できる</a:t>
              </a:r>
            </a:p>
          </p:txBody>
        </p:sp>
      </p:grpSp>
      <p:sp>
        <p:nvSpPr>
          <p:cNvPr id="7" name="テキスト ボックス 6"/>
          <p:cNvSpPr txBox="1"/>
          <p:nvPr/>
        </p:nvSpPr>
        <p:spPr>
          <a:xfrm>
            <a:off x="321335" y="5909734"/>
            <a:ext cx="8515748" cy="523220"/>
          </a:xfrm>
          <a:prstGeom prst="rect">
            <a:avLst/>
          </a:prstGeom>
          <a:noFill/>
        </p:spPr>
        <p:txBody>
          <a:bodyPr wrap="none" rtlCol="0">
            <a:spAutoFit/>
          </a:bodyPr>
          <a:lstStyle/>
          <a:p>
            <a:pPr algn="r"/>
            <a:r>
              <a:rPr kumimoji="1" lang="en-US" altLang="ja-JP" sz="2800" dirty="0" smtClean="0">
                <a:solidFill>
                  <a:schemeClr val="tx2">
                    <a:lumMod val="60000"/>
                    <a:lumOff val="40000"/>
                  </a:schemeClr>
                </a:solidFill>
              </a:rPr>
              <a:t>Immutable Infrastructure</a:t>
            </a:r>
            <a:r>
              <a:rPr kumimoji="1" lang="ja-JP" altLang="en-US" sz="2800" dirty="0" smtClean="0">
                <a:solidFill>
                  <a:schemeClr val="tx2">
                    <a:lumMod val="60000"/>
                    <a:lumOff val="40000"/>
                  </a:schemeClr>
                </a:solidFill>
              </a:rPr>
              <a:t>、</a:t>
            </a:r>
            <a:r>
              <a:rPr kumimoji="1" lang="en-US" altLang="ja-JP" sz="2800" dirty="0" err="1" smtClean="0">
                <a:solidFill>
                  <a:schemeClr val="tx2">
                    <a:lumMod val="60000"/>
                    <a:lumOff val="40000"/>
                  </a:schemeClr>
                </a:solidFill>
              </a:rPr>
              <a:t>DevOps</a:t>
            </a:r>
            <a:r>
              <a:rPr kumimoji="1" lang="ja-JP" altLang="en-US" sz="2800" dirty="0" smtClean="0">
                <a:solidFill>
                  <a:schemeClr val="tx2">
                    <a:lumMod val="60000"/>
                    <a:lumOff val="40000"/>
                  </a:schemeClr>
                </a:solidFill>
              </a:rPr>
              <a:t>、</a:t>
            </a:r>
            <a:r>
              <a:rPr lang="en-US" altLang="ja-JP" sz="2800" dirty="0" smtClean="0">
                <a:solidFill>
                  <a:schemeClr val="tx2">
                    <a:lumMod val="60000"/>
                    <a:lumOff val="40000"/>
                  </a:schemeClr>
                </a:solidFill>
              </a:rPr>
              <a:t>Agile Development…</a:t>
            </a:r>
            <a:endParaRPr kumimoji="1" lang="ja-JP" altLang="en-US" sz="2800" dirty="0">
              <a:solidFill>
                <a:schemeClr val="tx2">
                  <a:lumMod val="60000"/>
                  <a:lumOff val="40000"/>
                </a:schemeClr>
              </a:solidFill>
            </a:endParaRPr>
          </a:p>
        </p:txBody>
      </p:sp>
    </p:spTree>
    <p:extLst>
      <p:ext uri="{BB962C8B-B14F-4D97-AF65-F5344CB8AC3E}">
        <p14:creationId xmlns:p14="http://schemas.microsoft.com/office/powerpoint/2010/main" val="114328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ppt_y</p:attrName>
                                        </p:attrNameLst>
                                      </p:cBhvr>
                                      <p:tavLst>
                                        <p:tav tm="0">
                                          <p:val>
                                            <p:strVal val="#ppt_y-#ppt_h*1.125000"/>
                                          </p:val>
                                        </p:tav>
                                        <p:tav tm="100000">
                                          <p:val>
                                            <p:strVal val="#ppt_y"/>
                                          </p:val>
                                        </p:tav>
                                      </p:tavLst>
                                    </p:anim>
                                    <p:animEffect transition="in" filter="wipe(down)">
                                      <p:cBhvr>
                                        <p:cTn id="8" dur="500"/>
                                        <p:tgtEl>
                                          <p:spTgt spid="3"/>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p:tgtEl>
                                          <p:spTgt spid="5"/>
                                        </p:tgtEl>
                                        <p:attrNameLst>
                                          <p:attrName>ppt_y</p:attrName>
                                        </p:attrNameLst>
                                      </p:cBhvr>
                                      <p:tavLst>
                                        <p:tav tm="0">
                                          <p:val>
                                            <p:strVal val="#ppt_y-#ppt_h*1.125000"/>
                                          </p:val>
                                        </p:tav>
                                        <p:tav tm="100000">
                                          <p:val>
                                            <p:strVal val="#ppt_y"/>
                                          </p:val>
                                        </p:tav>
                                      </p:tavLst>
                                    </p:anim>
                                    <p:animEffect transition="in" filter="wipe(down)">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err="1" smtClean="0"/>
              <a:t>Infractracture</a:t>
            </a:r>
            <a:r>
              <a:rPr kumimoji="1" lang="en-US" altLang="ja-JP" dirty="0" smtClean="0"/>
              <a:t> as Code</a:t>
            </a:r>
            <a:r>
              <a:rPr kumimoji="1" lang="ja-JP" altLang="en-US" dirty="0" smtClean="0"/>
              <a:t>の特徴（１）</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176</a:t>
            </a:fld>
            <a:endParaRPr kumimoji="1" lang="ja-JP" altLang="en-US"/>
          </a:p>
        </p:txBody>
      </p:sp>
      <p:sp>
        <p:nvSpPr>
          <p:cNvPr id="4" name="メモ 3"/>
          <p:cNvSpPr/>
          <p:nvPr/>
        </p:nvSpPr>
        <p:spPr>
          <a:xfrm>
            <a:off x="1977976" y="1556196"/>
            <a:ext cx="1584177" cy="1368747"/>
          </a:xfrm>
          <a:prstGeom prst="foldedCorner">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nvGrpSpPr>
          <p:cNvPr id="5" name="図形グループ 4"/>
          <p:cNvGrpSpPr/>
          <p:nvPr/>
        </p:nvGrpSpPr>
        <p:grpSpPr>
          <a:xfrm>
            <a:off x="1619673" y="1959307"/>
            <a:ext cx="530176" cy="1101571"/>
            <a:chOff x="1946324" y="4125162"/>
            <a:chExt cx="969964" cy="2007872"/>
          </a:xfrm>
        </p:grpSpPr>
        <p:sp>
          <p:nvSpPr>
            <p:cNvPr id="6" name="円/楕円 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7" name="フローチャート: 論理積ゲート 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sp>
        <p:nvSpPr>
          <p:cNvPr id="8" name="テキスト ボックス 7"/>
          <p:cNvSpPr txBox="1"/>
          <p:nvPr/>
        </p:nvSpPr>
        <p:spPr>
          <a:xfrm>
            <a:off x="2121993" y="1700808"/>
            <a:ext cx="1324655" cy="1015663"/>
          </a:xfrm>
          <a:prstGeom prst="rect">
            <a:avLst/>
          </a:prstGeom>
          <a:noFill/>
        </p:spPr>
        <p:txBody>
          <a:bodyPr wrap="square" rtlCol="0">
            <a:spAutoFit/>
          </a:bodyPr>
          <a:lstStyle/>
          <a:p>
            <a:pPr algn="ctr"/>
            <a:r>
              <a:rPr kumimoji="1" lang="ja-JP" altLang="en-US" sz="1200" dirty="0" smtClean="0">
                <a:latin typeface="Meiryo" charset="-128"/>
                <a:ea typeface="Meiryo" charset="-128"/>
                <a:cs typeface="Meiryo" charset="-128"/>
              </a:rPr>
              <a:t>環境構築手順書</a:t>
            </a:r>
          </a:p>
          <a:p>
            <a:endParaRPr lang="ja-JP" altLang="en-US" sz="1200" dirty="0" smtClean="0">
              <a:latin typeface="Meiryo" charset="-128"/>
              <a:ea typeface="Meiryo" charset="-128"/>
              <a:cs typeface="Meiryo" charset="-128"/>
            </a:endParaRPr>
          </a:p>
          <a:p>
            <a:pPr marL="342900" indent="-342900">
              <a:buFont typeface="+mj-ea"/>
              <a:buAutoNum type="circleNumDbPlain"/>
            </a:pPr>
            <a:r>
              <a:rPr kumimoji="1" lang="en-US" altLang="ja-JP" sz="900" dirty="0" smtClean="0">
                <a:latin typeface="Meiryo" charset="-128"/>
                <a:ea typeface="Meiryo" charset="-128"/>
                <a:cs typeface="Meiryo" charset="-128"/>
              </a:rPr>
              <a:t>A</a:t>
            </a:r>
            <a:r>
              <a:rPr kumimoji="1" lang="ja-JP" altLang="en-US" sz="900" dirty="0" smtClean="0">
                <a:latin typeface="Meiryo" charset="-128"/>
                <a:ea typeface="Meiryo" charset="-128"/>
                <a:cs typeface="Meiryo" charset="-128"/>
              </a:rPr>
              <a:t>を</a:t>
            </a:r>
            <a:r>
              <a:rPr kumimoji="1" lang="en-US" altLang="ja-JP" sz="900" dirty="0" smtClean="0">
                <a:latin typeface="Meiryo" charset="-128"/>
                <a:ea typeface="Meiryo" charset="-128"/>
                <a:cs typeface="Meiryo" charset="-128"/>
              </a:rPr>
              <a:t>B</a:t>
            </a:r>
            <a:r>
              <a:rPr kumimoji="1" lang="ja-JP" altLang="en-US" sz="900" dirty="0" smtClean="0">
                <a:latin typeface="Meiryo" charset="-128"/>
                <a:ea typeface="Meiryo" charset="-128"/>
                <a:cs typeface="Meiryo" charset="-128"/>
              </a:rPr>
              <a:t>する。</a:t>
            </a:r>
            <a:endParaRPr kumimoji="1" lang="en-US" altLang="ja-JP" sz="9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C</a:t>
            </a:r>
            <a:r>
              <a:rPr lang="ja-JP" altLang="en-US" sz="900" dirty="0" smtClean="0">
                <a:latin typeface="Meiryo" charset="-128"/>
                <a:ea typeface="Meiryo" charset="-128"/>
                <a:cs typeface="Meiryo" charset="-128"/>
              </a:rPr>
              <a:t>を</a:t>
            </a:r>
            <a:r>
              <a:rPr lang="en-US" altLang="ja-JP" sz="900" dirty="0" smtClean="0">
                <a:latin typeface="Meiryo" charset="-128"/>
                <a:ea typeface="Meiryo" charset="-128"/>
                <a:cs typeface="Meiryo" charset="-128"/>
              </a:rPr>
              <a:t>D</a:t>
            </a:r>
            <a:r>
              <a:rPr lang="ja-JP" altLang="en-US" sz="900" dirty="0" smtClean="0">
                <a:latin typeface="Meiryo" charset="-128"/>
                <a:ea typeface="Meiryo" charset="-128"/>
                <a:cs typeface="Meiryo" charset="-128"/>
              </a:rPr>
              <a:t>にする。</a:t>
            </a:r>
            <a:endParaRPr lang="en-US" altLang="ja-JP" sz="9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F</a:t>
            </a:r>
            <a:r>
              <a:rPr lang="ja-JP" altLang="en-US" sz="900" dirty="0" smtClean="0">
                <a:latin typeface="Meiryo" charset="-128"/>
                <a:ea typeface="Meiryo" charset="-128"/>
                <a:cs typeface="Meiryo" charset="-128"/>
              </a:rPr>
              <a:t>を</a:t>
            </a:r>
            <a:r>
              <a:rPr lang="en-US" altLang="ja-JP" sz="900" dirty="0" smtClean="0">
                <a:latin typeface="Meiryo" charset="-128"/>
                <a:ea typeface="Meiryo" charset="-128"/>
                <a:cs typeface="Meiryo" charset="-128"/>
              </a:rPr>
              <a:t>G</a:t>
            </a:r>
            <a:r>
              <a:rPr lang="ja-JP" altLang="en-US" sz="900" dirty="0" smtClean="0">
                <a:latin typeface="Meiryo" charset="-128"/>
                <a:ea typeface="Meiryo" charset="-128"/>
                <a:cs typeface="Meiryo" charset="-128"/>
              </a:rPr>
              <a:t>にする。</a:t>
            </a:r>
          </a:p>
          <a:p>
            <a:r>
              <a:rPr kumimoji="1" lang="ja-JP" altLang="en-US" sz="900" dirty="0" smtClean="0">
                <a:latin typeface="Meiryo" charset="-128"/>
                <a:ea typeface="Meiryo" charset="-128"/>
                <a:cs typeface="Meiryo" charset="-128"/>
              </a:rPr>
              <a:t>・・・</a:t>
            </a:r>
          </a:p>
        </p:txBody>
      </p:sp>
      <p:pic>
        <p:nvPicPr>
          <p:cNvPr id="9" name="図 8"/>
          <p:cNvPicPr>
            <a:picLocks noChangeAspect="1"/>
          </p:cNvPicPr>
          <p:nvPr/>
        </p:nvPicPr>
        <p:blipFill>
          <a:blip r:embed="rId2">
            <a:clrChange>
              <a:clrFrom>
                <a:srgbClr val="FFFFFF"/>
              </a:clrFrom>
              <a:clrTo>
                <a:srgbClr val="FFFFFF">
                  <a:alpha val="0"/>
                </a:srgbClr>
              </a:clrTo>
            </a:clrChange>
          </a:blip>
          <a:stretch>
            <a:fillRect/>
          </a:stretch>
        </p:blipFill>
        <p:spPr>
          <a:xfrm>
            <a:off x="4946083" y="1507930"/>
            <a:ext cx="1140592" cy="1208541"/>
          </a:xfrm>
          <a:prstGeom prst="rect">
            <a:avLst/>
          </a:prstGeom>
        </p:spPr>
      </p:pic>
      <p:grpSp>
        <p:nvGrpSpPr>
          <p:cNvPr id="13" name="図形グループ 12"/>
          <p:cNvGrpSpPr/>
          <p:nvPr/>
        </p:nvGrpSpPr>
        <p:grpSpPr>
          <a:xfrm>
            <a:off x="6178091" y="1584356"/>
            <a:ext cx="1040452" cy="454610"/>
            <a:chOff x="6769100" y="1390650"/>
            <a:chExt cx="317500" cy="157483"/>
          </a:xfrm>
        </p:grpSpPr>
        <p:sp>
          <p:nvSpPr>
            <p:cNvPr id="14" name="正方形/長方形 1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円/楕円 1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 name="直線コネクタ 1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 name="図形グループ 16"/>
          <p:cNvGrpSpPr/>
          <p:nvPr/>
        </p:nvGrpSpPr>
        <p:grpSpPr>
          <a:xfrm>
            <a:off x="6178091" y="2092187"/>
            <a:ext cx="1040452" cy="454610"/>
            <a:chOff x="6769100" y="1390650"/>
            <a:chExt cx="317500" cy="157483"/>
          </a:xfrm>
        </p:grpSpPr>
        <p:sp>
          <p:nvSpPr>
            <p:cNvPr id="18" name="正方形/長方形 1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円/楕円 1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 name="直線コネクタ 1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 name="図形グループ 20"/>
          <p:cNvGrpSpPr/>
          <p:nvPr/>
        </p:nvGrpSpPr>
        <p:grpSpPr>
          <a:xfrm>
            <a:off x="6178091" y="2600018"/>
            <a:ext cx="1040452" cy="454610"/>
            <a:chOff x="6769100" y="1390650"/>
            <a:chExt cx="317500" cy="157483"/>
          </a:xfrm>
        </p:grpSpPr>
        <p:sp>
          <p:nvSpPr>
            <p:cNvPr id="22" name="正方形/長方形 2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円/楕円 2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 name="直線コネクタ 2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7" name="正方形/長方形 26"/>
          <p:cNvSpPr/>
          <p:nvPr/>
        </p:nvSpPr>
        <p:spPr>
          <a:xfrm>
            <a:off x="4987112" y="1624531"/>
            <a:ext cx="1099563" cy="707886"/>
          </a:xfrm>
          <a:prstGeom prst="rect">
            <a:avLst/>
          </a:prstGeom>
        </p:spPr>
        <p:txBody>
          <a:bodyPr wrap="square">
            <a:spAutoFit/>
          </a:bodyPr>
          <a:lstStyle/>
          <a:p>
            <a:r>
              <a:rPr lang="ja-JP" altLang="en-US" sz="800" dirty="0"/>
              <a:t>+#!/bin/sh+yum install -y httpd httpd-devel php php-mbstring php-pdo php-mysql mysql</a:t>
            </a:r>
            <a:r>
              <a:rPr lang="ja-JP" altLang="en-US" sz="800" dirty="0" smtClean="0"/>
              <a:t>-</a:t>
            </a:r>
            <a:endParaRPr lang="ja-JP" altLang="en-US" sz="800" dirty="0"/>
          </a:p>
        </p:txBody>
      </p:sp>
      <p:sp>
        <p:nvSpPr>
          <p:cNvPr id="25" name="テキスト ボックス 24"/>
          <p:cNvSpPr txBox="1"/>
          <p:nvPr/>
        </p:nvSpPr>
        <p:spPr>
          <a:xfrm>
            <a:off x="5536893" y="1228089"/>
            <a:ext cx="1261884" cy="307777"/>
          </a:xfrm>
          <a:prstGeom prst="rect">
            <a:avLst/>
          </a:prstGeom>
          <a:noFill/>
        </p:spPr>
        <p:txBody>
          <a:bodyPr wrap="none" rtlCol="0">
            <a:spAutoFit/>
          </a:bodyPr>
          <a:lstStyle/>
          <a:p>
            <a:pPr algn="ctr"/>
            <a:r>
              <a:rPr kumimoji="1" lang="ja-JP" altLang="en-US" sz="1400" dirty="0" smtClean="0">
                <a:latin typeface="Meiryo" charset="-128"/>
                <a:ea typeface="Meiryo" charset="-128"/>
                <a:cs typeface="Meiryo" charset="-128"/>
              </a:rPr>
              <a:t>インフラ設定</a:t>
            </a:r>
            <a:endParaRPr kumimoji="1" lang="ja-JP" altLang="en-US" sz="1400" dirty="0">
              <a:latin typeface="Meiryo" charset="-128"/>
              <a:ea typeface="Meiryo" charset="-128"/>
              <a:cs typeface="Meiryo" charset="-128"/>
            </a:endParaRPr>
          </a:p>
        </p:txBody>
      </p:sp>
      <p:grpSp>
        <p:nvGrpSpPr>
          <p:cNvPr id="10" name="図形グループ 9"/>
          <p:cNvGrpSpPr/>
          <p:nvPr/>
        </p:nvGrpSpPr>
        <p:grpSpPr>
          <a:xfrm>
            <a:off x="4854667" y="1953057"/>
            <a:ext cx="530176" cy="1101571"/>
            <a:chOff x="1946324" y="4125162"/>
            <a:chExt cx="969964" cy="2007872"/>
          </a:xfrm>
        </p:grpSpPr>
        <p:sp>
          <p:nvSpPr>
            <p:cNvPr id="11" name="円/楕円 1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2" name="フローチャート: 論理積ゲート 1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sp>
        <p:nvSpPr>
          <p:cNvPr id="28" name="テキスト ボックス 27"/>
          <p:cNvSpPr txBox="1"/>
          <p:nvPr/>
        </p:nvSpPr>
        <p:spPr>
          <a:xfrm>
            <a:off x="1769923" y="1228089"/>
            <a:ext cx="1980029" cy="307777"/>
          </a:xfrm>
          <a:prstGeom prst="rect">
            <a:avLst/>
          </a:prstGeom>
          <a:noFill/>
        </p:spPr>
        <p:txBody>
          <a:bodyPr wrap="none" rtlCol="0">
            <a:spAutoFit/>
          </a:bodyPr>
          <a:lstStyle/>
          <a:p>
            <a:pPr algn="ctr"/>
            <a:r>
              <a:rPr kumimoji="1" lang="ja-JP" altLang="en-US" sz="1400" dirty="0" smtClean="0">
                <a:latin typeface="Meiryo" charset="-128"/>
                <a:ea typeface="Meiryo" charset="-128"/>
                <a:cs typeface="Meiryo" charset="-128"/>
              </a:rPr>
              <a:t>インフラ構築手順作成</a:t>
            </a:r>
            <a:endParaRPr kumimoji="1" lang="ja-JP" altLang="en-US" sz="1400" dirty="0">
              <a:latin typeface="Meiryo" charset="-128"/>
              <a:ea typeface="Meiryo" charset="-128"/>
              <a:cs typeface="Meiryo" charset="-128"/>
            </a:endParaRPr>
          </a:p>
        </p:txBody>
      </p:sp>
      <p:sp>
        <p:nvSpPr>
          <p:cNvPr id="29" name="右矢印 28"/>
          <p:cNvSpPr/>
          <p:nvPr/>
        </p:nvSpPr>
        <p:spPr>
          <a:xfrm>
            <a:off x="3955369" y="1995725"/>
            <a:ext cx="720080" cy="677505"/>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メモ 29"/>
          <p:cNvSpPr/>
          <p:nvPr/>
        </p:nvSpPr>
        <p:spPr>
          <a:xfrm>
            <a:off x="1977976" y="3920244"/>
            <a:ext cx="1584175" cy="975609"/>
          </a:xfrm>
          <a:prstGeom prst="foldedCorner">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34" name="テキスト ボックス 33"/>
          <p:cNvSpPr txBox="1"/>
          <p:nvPr/>
        </p:nvSpPr>
        <p:spPr>
          <a:xfrm>
            <a:off x="1977977" y="4064856"/>
            <a:ext cx="1584176" cy="830997"/>
          </a:xfrm>
          <a:prstGeom prst="rect">
            <a:avLst/>
          </a:prstGeom>
          <a:noFill/>
        </p:spPr>
        <p:txBody>
          <a:bodyPr wrap="square" rtlCol="0">
            <a:spAutoFit/>
          </a:bodyPr>
          <a:lstStyle/>
          <a:p>
            <a:pPr algn="ctr"/>
            <a:r>
              <a:rPr kumimoji="1" lang="ja-JP" altLang="en-US" sz="1200" dirty="0" smtClean="0">
                <a:latin typeface="Meiryo" charset="-128"/>
                <a:ea typeface="Meiryo" charset="-128"/>
                <a:cs typeface="Meiryo" charset="-128"/>
              </a:rPr>
              <a:t>環境構築手順書</a:t>
            </a:r>
            <a:r>
              <a:rPr kumimoji="1" lang="en-US" altLang="ja-JP" sz="1200" dirty="0" smtClean="0">
                <a:latin typeface="Meiryo" charset="-128"/>
                <a:ea typeface="Meiryo" charset="-128"/>
                <a:cs typeface="Meiryo" charset="-128"/>
              </a:rPr>
              <a:t>  1</a:t>
            </a:r>
            <a:endParaRPr lang="ja-JP" altLang="en-US" sz="1200" dirty="0" smtClean="0">
              <a:latin typeface="Meiryo" charset="-128"/>
              <a:ea typeface="Meiryo" charset="-128"/>
              <a:cs typeface="Meiryo" charset="-128"/>
            </a:endParaRPr>
          </a:p>
          <a:p>
            <a:pPr marL="342900" indent="-342900">
              <a:buFont typeface="+mj-ea"/>
              <a:buAutoNum type="circleNumDbPlain"/>
            </a:pPr>
            <a:r>
              <a:rPr kumimoji="1" lang="en-US" altLang="ja-JP" sz="900" dirty="0" smtClean="0">
                <a:latin typeface="Meiryo" charset="-128"/>
                <a:ea typeface="Meiryo" charset="-128"/>
                <a:cs typeface="Meiryo" charset="-128"/>
              </a:rPr>
              <a:t>A</a:t>
            </a:r>
            <a:r>
              <a:rPr kumimoji="1" lang="ja-JP" altLang="en-US" sz="900" dirty="0" smtClean="0">
                <a:latin typeface="Meiryo" charset="-128"/>
                <a:ea typeface="Meiryo" charset="-128"/>
                <a:cs typeface="Meiryo" charset="-128"/>
              </a:rPr>
              <a:t>を</a:t>
            </a:r>
            <a:r>
              <a:rPr kumimoji="1" lang="en-US" altLang="ja-JP" sz="900" dirty="0" smtClean="0">
                <a:latin typeface="Meiryo" charset="-128"/>
                <a:ea typeface="Meiryo" charset="-128"/>
                <a:cs typeface="Meiryo" charset="-128"/>
              </a:rPr>
              <a:t>B</a:t>
            </a:r>
            <a:r>
              <a:rPr kumimoji="1" lang="ja-JP" altLang="en-US" sz="900" dirty="0" smtClean="0">
                <a:latin typeface="Meiryo" charset="-128"/>
                <a:ea typeface="Meiryo" charset="-128"/>
                <a:cs typeface="Meiryo" charset="-128"/>
              </a:rPr>
              <a:t>する。</a:t>
            </a:r>
            <a:endParaRPr kumimoji="1" lang="en-US" altLang="ja-JP" sz="9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C</a:t>
            </a:r>
            <a:r>
              <a:rPr lang="ja-JP" altLang="en-US" sz="900" dirty="0" smtClean="0">
                <a:latin typeface="Meiryo" charset="-128"/>
                <a:ea typeface="Meiryo" charset="-128"/>
                <a:cs typeface="Meiryo" charset="-128"/>
              </a:rPr>
              <a:t>を</a:t>
            </a:r>
            <a:r>
              <a:rPr lang="en-US" altLang="ja-JP" sz="900" dirty="0" smtClean="0">
                <a:latin typeface="Meiryo" charset="-128"/>
                <a:ea typeface="Meiryo" charset="-128"/>
                <a:cs typeface="Meiryo" charset="-128"/>
              </a:rPr>
              <a:t>D</a:t>
            </a:r>
            <a:r>
              <a:rPr lang="ja-JP" altLang="en-US" sz="900" dirty="0" smtClean="0">
                <a:latin typeface="Meiryo" charset="-128"/>
                <a:ea typeface="Meiryo" charset="-128"/>
                <a:cs typeface="Meiryo" charset="-128"/>
              </a:rPr>
              <a:t>にする。</a:t>
            </a:r>
            <a:endParaRPr lang="en-US" altLang="ja-JP" sz="9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F</a:t>
            </a:r>
            <a:r>
              <a:rPr lang="ja-JP" altLang="en-US" sz="900" dirty="0" smtClean="0">
                <a:latin typeface="Meiryo" charset="-128"/>
                <a:ea typeface="Meiryo" charset="-128"/>
                <a:cs typeface="Meiryo" charset="-128"/>
              </a:rPr>
              <a:t>を</a:t>
            </a:r>
            <a:r>
              <a:rPr lang="en-US" altLang="ja-JP" sz="900" dirty="0" smtClean="0">
                <a:latin typeface="Meiryo" charset="-128"/>
                <a:ea typeface="Meiryo" charset="-128"/>
                <a:cs typeface="Meiryo" charset="-128"/>
              </a:rPr>
              <a:t>Z</a:t>
            </a:r>
            <a:r>
              <a:rPr lang="ja-JP" altLang="en-US" sz="900" dirty="0" smtClean="0">
                <a:latin typeface="Meiryo" charset="-128"/>
                <a:ea typeface="Meiryo" charset="-128"/>
                <a:cs typeface="Meiryo" charset="-128"/>
              </a:rPr>
              <a:t>にする。</a:t>
            </a:r>
          </a:p>
          <a:p>
            <a:r>
              <a:rPr kumimoji="1" lang="ja-JP" altLang="en-US" sz="900" dirty="0" smtClean="0">
                <a:latin typeface="Meiryo" charset="-128"/>
                <a:ea typeface="Meiryo" charset="-128"/>
                <a:cs typeface="Meiryo" charset="-128"/>
              </a:rPr>
              <a:t>・・・</a:t>
            </a:r>
          </a:p>
        </p:txBody>
      </p:sp>
      <p:sp>
        <p:nvSpPr>
          <p:cNvPr id="35" name="メモ 34"/>
          <p:cNvSpPr/>
          <p:nvPr/>
        </p:nvSpPr>
        <p:spPr>
          <a:xfrm>
            <a:off x="2165775" y="4280284"/>
            <a:ext cx="1584175" cy="975609"/>
          </a:xfrm>
          <a:prstGeom prst="foldedCorner">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36" name="テキスト ボックス 35"/>
          <p:cNvSpPr txBox="1"/>
          <p:nvPr/>
        </p:nvSpPr>
        <p:spPr>
          <a:xfrm>
            <a:off x="2165775" y="4424896"/>
            <a:ext cx="1584175" cy="830997"/>
          </a:xfrm>
          <a:prstGeom prst="rect">
            <a:avLst/>
          </a:prstGeom>
          <a:noFill/>
        </p:spPr>
        <p:txBody>
          <a:bodyPr wrap="square" rtlCol="0">
            <a:spAutoFit/>
          </a:bodyPr>
          <a:lstStyle/>
          <a:p>
            <a:pPr algn="ctr"/>
            <a:r>
              <a:rPr kumimoji="1" lang="ja-JP" altLang="en-US" sz="1200" dirty="0" smtClean="0">
                <a:latin typeface="Meiryo" charset="-128"/>
                <a:ea typeface="Meiryo" charset="-128"/>
                <a:cs typeface="Meiryo" charset="-128"/>
              </a:rPr>
              <a:t>環境構築手順書</a:t>
            </a:r>
            <a:r>
              <a:rPr kumimoji="1" lang="en-US" altLang="ja-JP" sz="1200" dirty="0" smtClean="0">
                <a:latin typeface="Meiryo" charset="-128"/>
                <a:ea typeface="Meiryo" charset="-128"/>
                <a:cs typeface="Meiryo" charset="-128"/>
              </a:rPr>
              <a:t> 2</a:t>
            </a:r>
            <a:endParaRPr lang="ja-JP" altLang="en-US" sz="1200" dirty="0" smtClean="0">
              <a:latin typeface="Meiryo" charset="-128"/>
              <a:ea typeface="Meiryo" charset="-128"/>
              <a:cs typeface="Meiryo" charset="-128"/>
            </a:endParaRPr>
          </a:p>
          <a:p>
            <a:pPr marL="342900" indent="-342900">
              <a:buFont typeface="+mj-ea"/>
              <a:buAutoNum type="circleNumDbPlain"/>
            </a:pPr>
            <a:r>
              <a:rPr kumimoji="1" lang="en-US" altLang="ja-JP" sz="900" dirty="0" smtClean="0">
                <a:latin typeface="Meiryo" charset="-128"/>
                <a:ea typeface="Meiryo" charset="-128"/>
                <a:cs typeface="Meiryo" charset="-128"/>
              </a:rPr>
              <a:t>A</a:t>
            </a:r>
            <a:r>
              <a:rPr kumimoji="1" lang="ja-JP" altLang="en-US" sz="900" dirty="0" smtClean="0">
                <a:latin typeface="Meiryo" charset="-128"/>
                <a:ea typeface="Meiryo" charset="-128"/>
                <a:cs typeface="Meiryo" charset="-128"/>
              </a:rPr>
              <a:t>を</a:t>
            </a:r>
            <a:r>
              <a:rPr kumimoji="1" lang="en-US" altLang="ja-JP" sz="900" strike="sngStrike" dirty="0" smtClean="0">
                <a:solidFill>
                  <a:srgbClr val="FF0000"/>
                </a:solidFill>
                <a:latin typeface="Meiryo" charset="-128"/>
                <a:ea typeface="Meiryo" charset="-128"/>
                <a:cs typeface="Meiryo" charset="-128"/>
              </a:rPr>
              <a:t>B</a:t>
            </a:r>
            <a:r>
              <a:rPr lang="en-US" altLang="ja-JP" sz="900" dirty="0" smtClean="0">
                <a:solidFill>
                  <a:schemeClr val="accent6">
                    <a:lumMod val="75000"/>
                  </a:schemeClr>
                </a:solidFill>
                <a:latin typeface="Meiryo" charset="-128"/>
                <a:ea typeface="Meiryo" charset="-128"/>
                <a:cs typeface="Meiryo" charset="-128"/>
              </a:rPr>
              <a:t>X</a:t>
            </a:r>
            <a:r>
              <a:rPr kumimoji="1" lang="ja-JP" altLang="en-US" sz="900" dirty="0" smtClean="0">
                <a:latin typeface="Meiryo" charset="-128"/>
                <a:ea typeface="Meiryo" charset="-128"/>
                <a:cs typeface="Meiryo" charset="-128"/>
              </a:rPr>
              <a:t>する。</a:t>
            </a:r>
            <a:endParaRPr kumimoji="1" lang="en-US" altLang="ja-JP" sz="9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C</a:t>
            </a:r>
            <a:r>
              <a:rPr lang="ja-JP" altLang="en-US" sz="900" dirty="0" smtClean="0">
                <a:latin typeface="Meiryo" charset="-128"/>
                <a:ea typeface="Meiryo" charset="-128"/>
                <a:cs typeface="Meiryo" charset="-128"/>
              </a:rPr>
              <a:t>を</a:t>
            </a:r>
            <a:r>
              <a:rPr lang="en-US" altLang="ja-JP" sz="900" strike="sngStrike" dirty="0" smtClean="0">
                <a:solidFill>
                  <a:srgbClr val="FF0000"/>
                </a:solidFill>
                <a:latin typeface="Meiryo" charset="-128"/>
                <a:ea typeface="Meiryo" charset="-128"/>
                <a:cs typeface="Meiryo" charset="-128"/>
              </a:rPr>
              <a:t>D</a:t>
            </a:r>
            <a:r>
              <a:rPr lang="en-US" altLang="ja-JP" sz="900" dirty="0" smtClean="0">
                <a:solidFill>
                  <a:schemeClr val="accent6">
                    <a:lumMod val="75000"/>
                  </a:schemeClr>
                </a:solidFill>
                <a:latin typeface="Meiryo" charset="-128"/>
                <a:ea typeface="Meiryo" charset="-128"/>
                <a:cs typeface="Meiryo" charset="-128"/>
              </a:rPr>
              <a:t>Y</a:t>
            </a:r>
            <a:r>
              <a:rPr lang="ja-JP" altLang="en-US" sz="900" dirty="0" smtClean="0">
                <a:latin typeface="Meiryo" charset="-128"/>
                <a:ea typeface="Meiryo" charset="-128"/>
                <a:cs typeface="Meiryo" charset="-128"/>
              </a:rPr>
              <a:t>にする。</a:t>
            </a:r>
            <a:endParaRPr lang="en-US" altLang="ja-JP" sz="9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F</a:t>
            </a:r>
            <a:r>
              <a:rPr lang="ja-JP" altLang="en-US" sz="900" dirty="0" smtClean="0">
                <a:latin typeface="Meiryo" charset="-128"/>
                <a:ea typeface="Meiryo" charset="-128"/>
                <a:cs typeface="Meiryo" charset="-128"/>
              </a:rPr>
              <a:t>を</a:t>
            </a:r>
            <a:r>
              <a:rPr lang="en-US" altLang="ja-JP" sz="900" dirty="0" smtClean="0">
                <a:latin typeface="Meiryo" charset="-128"/>
                <a:ea typeface="Meiryo" charset="-128"/>
                <a:cs typeface="Meiryo" charset="-128"/>
              </a:rPr>
              <a:t>Z</a:t>
            </a:r>
            <a:r>
              <a:rPr lang="ja-JP" altLang="en-US" sz="900" dirty="0" smtClean="0">
                <a:latin typeface="Meiryo" charset="-128"/>
                <a:ea typeface="Meiryo" charset="-128"/>
                <a:cs typeface="Meiryo" charset="-128"/>
              </a:rPr>
              <a:t>にする。</a:t>
            </a:r>
          </a:p>
          <a:p>
            <a:r>
              <a:rPr kumimoji="1" lang="ja-JP" altLang="en-US" sz="900" dirty="0" smtClean="0">
                <a:latin typeface="Meiryo" charset="-128"/>
                <a:ea typeface="Meiryo" charset="-128"/>
                <a:cs typeface="Meiryo" charset="-128"/>
              </a:rPr>
              <a:t>・・・</a:t>
            </a:r>
          </a:p>
        </p:txBody>
      </p:sp>
      <p:sp>
        <p:nvSpPr>
          <p:cNvPr id="37" name="メモ 36"/>
          <p:cNvSpPr/>
          <p:nvPr/>
        </p:nvSpPr>
        <p:spPr>
          <a:xfrm>
            <a:off x="2383989" y="4961880"/>
            <a:ext cx="1584175" cy="975609"/>
          </a:xfrm>
          <a:prstGeom prst="foldedCorner">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38" name="テキスト ボックス 37"/>
          <p:cNvSpPr txBox="1"/>
          <p:nvPr/>
        </p:nvSpPr>
        <p:spPr>
          <a:xfrm>
            <a:off x="2383989" y="5106492"/>
            <a:ext cx="1584175" cy="830997"/>
          </a:xfrm>
          <a:prstGeom prst="rect">
            <a:avLst/>
          </a:prstGeom>
          <a:noFill/>
        </p:spPr>
        <p:txBody>
          <a:bodyPr wrap="square" rtlCol="0">
            <a:spAutoFit/>
          </a:bodyPr>
          <a:lstStyle/>
          <a:p>
            <a:pPr algn="ctr"/>
            <a:r>
              <a:rPr kumimoji="1" lang="ja-JP" altLang="en-US" sz="1200" dirty="0" smtClean="0">
                <a:latin typeface="Meiryo" charset="-128"/>
                <a:ea typeface="Meiryo" charset="-128"/>
                <a:cs typeface="Meiryo" charset="-128"/>
              </a:rPr>
              <a:t>環境構築手順書</a:t>
            </a:r>
            <a:r>
              <a:rPr kumimoji="1" lang="en-US" altLang="ja-JP" sz="1200" dirty="0" smtClean="0">
                <a:latin typeface="Meiryo" charset="-128"/>
                <a:ea typeface="Meiryo" charset="-128"/>
                <a:cs typeface="Meiryo" charset="-128"/>
              </a:rPr>
              <a:t> 3</a:t>
            </a:r>
            <a:endParaRPr lang="ja-JP" altLang="en-US" sz="1200" dirty="0" smtClean="0">
              <a:latin typeface="Meiryo" charset="-128"/>
              <a:ea typeface="Meiryo" charset="-128"/>
              <a:cs typeface="Meiryo" charset="-128"/>
            </a:endParaRPr>
          </a:p>
          <a:p>
            <a:pPr marL="342900" indent="-342900">
              <a:buFont typeface="+mj-ea"/>
              <a:buAutoNum type="circleNumDbPlain"/>
            </a:pPr>
            <a:r>
              <a:rPr kumimoji="1" lang="en-US" altLang="ja-JP" sz="900" dirty="0" smtClean="0">
                <a:latin typeface="Meiryo" charset="-128"/>
                <a:ea typeface="Meiryo" charset="-128"/>
                <a:cs typeface="Meiryo" charset="-128"/>
              </a:rPr>
              <a:t>A</a:t>
            </a:r>
            <a:r>
              <a:rPr kumimoji="1" lang="ja-JP" altLang="en-US" sz="900" dirty="0" smtClean="0">
                <a:latin typeface="Meiryo" charset="-128"/>
                <a:ea typeface="Meiryo" charset="-128"/>
                <a:cs typeface="Meiryo" charset="-128"/>
              </a:rPr>
              <a:t>を</a:t>
            </a:r>
            <a:r>
              <a:rPr kumimoji="1" lang="en-US" altLang="ja-JP" sz="900" strike="sngStrike" dirty="0" smtClean="0">
                <a:solidFill>
                  <a:srgbClr val="FF0000"/>
                </a:solidFill>
                <a:latin typeface="Meiryo" charset="-128"/>
                <a:ea typeface="Meiryo" charset="-128"/>
                <a:cs typeface="Meiryo" charset="-128"/>
              </a:rPr>
              <a:t>B</a:t>
            </a:r>
            <a:r>
              <a:rPr lang="en-US" altLang="ja-JP" sz="900" dirty="0" smtClean="0">
                <a:solidFill>
                  <a:schemeClr val="accent6">
                    <a:lumMod val="75000"/>
                  </a:schemeClr>
                </a:solidFill>
                <a:latin typeface="Meiryo" charset="-128"/>
                <a:ea typeface="Meiryo" charset="-128"/>
                <a:cs typeface="Meiryo" charset="-128"/>
              </a:rPr>
              <a:t>X</a:t>
            </a:r>
            <a:r>
              <a:rPr kumimoji="1" lang="ja-JP" altLang="en-US" sz="900" dirty="0" smtClean="0">
                <a:latin typeface="Meiryo" charset="-128"/>
                <a:ea typeface="Meiryo" charset="-128"/>
                <a:cs typeface="Meiryo" charset="-128"/>
              </a:rPr>
              <a:t>する。</a:t>
            </a:r>
            <a:endParaRPr kumimoji="1" lang="en-US" altLang="ja-JP" sz="9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C</a:t>
            </a:r>
            <a:r>
              <a:rPr lang="ja-JP" altLang="en-US" sz="900" dirty="0" smtClean="0">
                <a:latin typeface="Meiryo" charset="-128"/>
                <a:ea typeface="Meiryo" charset="-128"/>
                <a:cs typeface="Meiryo" charset="-128"/>
              </a:rPr>
              <a:t>を</a:t>
            </a:r>
            <a:r>
              <a:rPr lang="en-US" altLang="ja-JP" sz="900" strike="sngStrike" dirty="0" smtClean="0">
                <a:solidFill>
                  <a:srgbClr val="FF0000"/>
                </a:solidFill>
                <a:latin typeface="Meiryo" charset="-128"/>
                <a:ea typeface="Meiryo" charset="-128"/>
                <a:cs typeface="Meiryo" charset="-128"/>
              </a:rPr>
              <a:t>D</a:t>
            </a:r>
            <a:r>
              <a:rPr lang="en-US" altLang="ja-JP" sz="900" dirty="0" smtClean="0">
                <a:solidFill>
                  <a:schemeClr val="accent6">
                    <a:lumMod val="75000"/>
                  </a:schemeClr>
                </a:solidFill>
                <a:latin typeface="Meiryo" charset="-128"/>
                <a:ea typeface="Meiryo" charset="-128"/>
                <a:cs typeface="Meiryo" charset="-128"/>
              </a:rPr>
              <a:t>Y</a:t>
            </a:r>
            <a:r>
              <a:rPr lang="ja-JP" altLang="en-US" sz="900" dirty="0" smtClean="0">
                <a:latin typeface="Meiryo" charset="-128"/>
                <a:ea typeface="Meiryo" charset="-128"/>
                <a:cs typeface="Meiryo" charset="-128"/>
              </a:rPr>
              <a:t>にする。</a:t>
            </a:r>
            <a:endParaRPr lang="en-US" altLang="ja-JP" sz="9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F</a:t>
            </a:r>
            <a:r>
              <a:rPr lang="ja-JP" altLang="en-US" sz="900" dirty="0" smtClean="0">
                <a:latin typeface="Meiryo" charset="-128"/>
                <a:ea typeface="Meiryo" charset="-128"/>
                <a:cs typeface="Meiryo" charset="-128"/>
              </a:rPr>
              <a:t>を</a:t>
            </a:r>
            <a:r>
              <a:rPr lang="en-US" altLang="ja-JP" sz="900" strike="sngStrike" dirty="0" smtClean="0">
                <a:solidFill>
                  <a:srgbClr val="FF0000"/>
                </a:solidFill>
                <a:latin typeface="Meiryo" charset="-128"/>
                <a:ea typeface="Meiryo" charset="-128"/>
                <a:cs typeface="Meiryo" charset="-128"/>
              </a:rPr>
              <a:t>G</a:t>
            </a:r>
            <a:r>
              <a:rPr lang="en-US" altLang="ja-JP" sz="900" dirty="0" smtClean="0">
                <a:solidFill>
                  <a:schemeClr val="accent6">
                    <a:lumMod val="75000"/>
                  </a:schemeClr>
                </a:solidFill>
                <a:latin typeface="Meiryo" charset="-128"/>
                <a:ea typeface="Meiryo" charset="-128"/>
                <a:cs typeface="Meiryo" charset="-128"/>
              </a:rPr>
              <a:t>Z</a:t>
            </a:r>
            <a:r>
              <a:rPr lang="ja-JP" altLang="en-US" sz="900" dirty="0" smtClean="0">
                <a:latin typeface="Meiryo" charset="-128"/>
                <a:ea typeface="Meiryo" charset="-128"/>
                <a:cs typeface="Meiryo" charset="-128"/>
              </a:rPr>
              <a:t>にする。</a:t>
            </a:r>
          </a:p>
          <a:p>
            <a:r>
              <a:rPr kumimoji="1" lang="ja-JP" altLang="en-US" sz="900" dirty="0" smtClean="0">
                <a:latin typeface="Meiryo" charset="-128"/>
                <a:ea typeface="Meiryo" charset="-128"/>
                <a:cs typeface="Meiryo" charset="-128"/>
              </a:rPr>
              <a:t>・・・</a:t>
            </a:r>
          </a:p>
        </p:txBody>
      </p:sp>
      <p:grpSp>
        <p:nvGrpSpPr>
          <p:cNvPr id="31" name="図形グループ 30"/>
          <p:cNvGrpSpPr/>
          <p:nvPr/>
        </p:nvGrpSpPr>
        <p:grpSpPr>
          <a:xfrm>
            <a:off x="1619672" y="4847709"/>
            <a:ext cx="530176" cy="1101571"/>
            <a:chOff x="1946324" y="4125162"/>
            <a:chExt cx="969964" cy="2007872"/>
          </a:xfrm>
        </p:grpSpPr>
        <p:sp>
          <p:nvSpPr>
            <p:cNvPr id="32" name="円/楕円 3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33" name="フローチャート: 論理積ゲート 3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pic>
        <p:nvPicPr>
          <p:cNvPr id="39" name="図 38"/>
          <p:cNvPicPr>
            <a:picLocks noChangeAspect="1"/>
          </p:cNvPicPr>
          <p:nvPr/>
        </p:nvPicPr>
        <p:blipFill>
          <a:blip r:embed="rId2">
            <a:clrChange>
              <a:clrFrom>
                <a:srgbClr val="FFFFFF"/>
              </a:clrFrom>
              <a:clrTo>
                <a:srgbClr val="FFFFFF">
                  <a:alpha val="0"/>
                </a:srgbClr>
              </a:clrTo>
            </a:clrChange>
          </a:blip>
          <a:stretch>
            <a:fillRect/>
          </a:stretch>
        </p:blipFill>
        <p:spPr>
          <a:xfrm>
            <a:off x="4946083" y="4390769"/>
            <a:ext cx="1140592" cy="1208541"/>
          </a:xfrm>
          <a:prstGeom prst="rect">
            <a:avLst/>
          </a:prstGeom>
        </p:spPr>
      </p:pic>
      <p:sp>
        <p:nvSpPr>
          <p:cNvPr id="40" name="正方形/長方形 39"/>
          <p:cNvSpPr/>
          <p:nvPr/>
        </p:nvSpPr>
        <p:spPr>
          <a:xfrm>
            <a:off x="4987112" y="4507370"/>
            <a:ext cx="1099563" cy="707886"/>
          </a:xfrm>
          <a:prstGeom prst="rect">
            <a:avLst/>
          </a:prstGeom>
        </p:spPr>
        <p:txBody>
          <a:bodyPr wrap="square">
            <a:spAutoFit/>
          </a:bodyPr>
          <a:lstStyle/>
          <a:p>
            <a:r>
              <a:rPr lang="ja-JP" altLang="en-US" sz="800" dirty="0"/>
              <a:t>+#!/bin/sh+yum install -y httpd httpd-devel php php-mbstring php-pdo php-mysql mysql</a:t>
            </a:r>
            <a:r>
              <a:rPr lang="ja-JP" altLang="en-US" sz="800" dirty="0" smtClean="0"/>
              <a:t>-</a:t>
            </a:r>
            <a:endParaRPr lang="ja-JP" altLang="en-US" sz="800" dirty="0"/>
          </a:p>
        </p:txBody>
      </p:sp>
      <p:grpSp>
        <p:nvGrpSpPr>
          <p:cNvPr id="41" name="図形グループ 40"/>
          <p:cNvGrpSpPr/>
          <p:nvPr/>
        </p:nvGrpSpPr>
        <p:grpSpPr>
          <a:xfrm>
            <a:off x="4854667" y="4835896"/>
            <a:ext cx="530176" cy="1101571"/>
            <a:chOff x="1946324" y="4125162"/>
            <a:chExt cx="969964" cy="2007872"/>
          </a:xfrm>
        </p:grpSpPr>
        <p:sp>
          <p:nvSpPr>
            <p:cNvPr id="42" name="円/楕円 4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43" name="フローチャート: 論理積ゲート 4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44" name="図形グループ 43"/>
          <p:cNvGrpSpPr/>
          <p:nvPr/>
        </p:nvGrpSpPr>
        <p:grpSpPr>
          <a:xfrm>
            <a:off x="6178090" y="3920628"/>
            <a:ext cx="317500" cy="157483"/>
            <a:chOff x="6769100" y="1390650"/>
            <a:chExt cx="317500" cy="157483"/>
          </a:xfrm>
        </p:grpSpPr>
        <p:sp>
          <p:nvSpPr>
            <p:cNvPr id="45" name="正方形/長方形 4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円/楕円 4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7" name="直線コネクタ 4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8" name="図形グループ 47"/>
          <p:cNvGrpSpPr/>
          <p:nvPr/>
        </p:nvGrpSpPr>
        <p:grpSpPr>
          <a:xfrm>
            <a:off x="6178090" y="4114090"/>
            <a:ext cx="317500" cy="157483"/>
            <a:chOff x="6769100" y="1390650"/>
            <a:chExt cx="317500" cy="157483"/>
          </a:xfrm>
        </p:grpSpPr>
        <p:sp>
          <p:nvSpPr>
            <p:cNvPr id="49" name="正方形/長方形 4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円/楕円 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1" name="直線コネクタ 5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2" name="図形グループ 51"/>
          <p:cNvGrpSpPr/>
          <p:nvPr/>
        </p:nvGrpSpPr>
        <p:grpSpPr>
          <a:xfrm>
            <a:off x="6178090" y="4295683"/>
            <a:ext cx="317500" cy="157483"/>
            <a:chOff x="6769100" y="1390650"/>
            <a:chExt cx="317500" cy="157483"/>
          </a:xfrm>
        </p:grpSpPr>
        <p:sp>
          <p:nvSpPr>
            <p:cNvPr id="53" name="正方形/長方形 5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円/楕円 5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5" name="直線コネクタ 5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6" name="図形グループ 55"/>
          <p:cNvGrpSpPr/>
          <p:nvPr/>
        </p:nvGrpSpPr>
        <p:grpSpPr>
          <a:xfrm>
            <a:off x="6178090" y="4654686"/>
            <a:ext cx="317500" cy="157483"/>
            <a:chOff x="6769100" y="1390650"/>
            <a:chExt cx="317500" cy="157483"/>
          </a:xfrm>
        </p:grpSpPr>
        <p:sp>
          <p:nvSpPr>
            <p:cNvPr id="57" name="正方形/長方形 5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9" name="直線コネクタ 5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0" name="図形グループ 59"/>
          <p:cNvGrpSpPr/>
          <p:nvPr/>
        </p:nvGrpSpPr>
        <p:grpSpPr>
          <a:xfrm>
            <a:off x="6178090" y="4471371"/>
            <a:ext cx="317500" cy="157483"/>
            <a:chOff x="6769100" y="1390650"/>
            <a:chExt cx="317500" cy="157483"/>
          </a:xfrm>
        </p:grpSpPr>
        <p:sp>
          <p:nvSpPr>
            <p:cNvPr id="61" name="正方形/長方形 6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円/楕円 6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3" name="直線コネクタ 6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4" name="図形グループ 63"/>
          <p:cNvGrpSpPr/>
          <p:nvPr/>
        </p:nvGrpSpPr>
        <p:grpSpPr>
          <a:xfrm>
            <a:off x="6548344" y="3923169"/>
            <a:ext cx="317500" cy="157483"/>
            <a:chOff x="6769100" y="1390650"/>
            <a:chExt cx="317500" cy="157483"/>
          </a:xfrm>
        </p:grpSpPr>
        <p:sp>
          <p:nvSpPr>
            <p:cNvPr id="65" name="正方形/長方形 6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 name="円/楕円 6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7" name="直線コネクタ 6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8" name="図形グループ 67"/>
          <p:cNvGrpSpPr/>
          <p:nvPr/>
        </p:nvGrpSpPr>
        <p:grpSpPr>
          <a:xfrm>
            <a:off x="6548344" y="4116631"/>
            <a:ext cx="317500" cy="157483"/>
            <a:chOff x="6769100" y="1390650"/>
            <a:chExt cx="317500" cy="157483"/>
          </a:xfrm>
        </p:grpSpPr>
        <p:sp>
          <p:nvSpPr>
            <p:cNvPr id="69" name="正方形/長方形 6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円/楕円 6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1" name="直線コネクタ 7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2" name="図形グループ 71"/>
          <p:cNvGrpSpPr/>
          <p:nvPr/>
        </p:nvGrpSpPr>
        <p:grpSpPr>
          <a:xfrm>
            <a:off x="6548344" y="4298224"/>
            <a:ext cx="317500" cy="157483"/>
            <a:chOff x="6769100" y="1390650"/>
            <a:chExt cx="317500" cy="157483"/>
          </a:xfrm>
        </p:grpSpPr>
        <p:sp>
          <p:nvSpPr>
            <p:cNvPr id="73" name="正方形/長方形 7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円/楕円 7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5" name="直線コネクタ 7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6" name="図形グループ 75"/>
          <p:cNvGrpSpPr/>
          <p:nvPr/>
        </p:nvGrpSpPr>
        <p:grpSpPr>
          <a:xfrm>
            <a:off x="6548344" y="4657227"/>
            <a:ext cx="317500" cy="157483"/>
            <a:chOff x="6769100" y="1390650"/>
            <a:chExt cx="317500" cy="157483"/>
          </a:xfrm>
        </p:grpSpPr>
        <p:sp>
          <p:nvSpPr>
            <p:cNvPr id="77" name="正方形/長方形 7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円/楕円 7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9" name="直線コネクタ 7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0" name="図形グループ 79"/>
          <p:cNvGrpSpPr/>
          <p:nvPr/>
        </p:nvGrpSpPr>
        <p:grpSpPr>
          <a:xfrm>
            <a:off x="6548344" y="4473912"/>
            <a:ext cx="317500" cy="157483"/>
            <a:chOff x="6769100" y="1390650"/>
            <a:chExt cx="317500" cy="157483"/>
          </a:xfrm>
        </p:grpSpPr>
        <p:sp>
          <p:nvSpPr>
            <p:cNvPr id="81" name="正方形/長方形 8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円/楕円 8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3" name="直線コネクタ 8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4" name="図形グループ 83"/>
          <p:cNvGrpSpPr/>
          <p:nvPr/>
        </p:nvGrpSpPr>
        <p:grpSpPr>
          <a:xfrm>
            <a:off x="6922994" y="3925710"/>
            <a:ext cx="317500" cy="157483"/>
            <a:chOff x="6769100" y="1390650"/>
            <a:chExt cx="317500" cy="157483"/>
          </a:xfrm>
        </p:grpSpPr>
        <p:sp>
          <p:nvSpPr>
            <p:cNvPr id="85" name="正方形/長方形 8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円/楕円 8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7" name="直線コネクタ 8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8" name="図形グループ 87"/>
          <p:cNvGrpSpPr/>
          <p:nvPr/>
        </p:nvGrpSpPr>
        <p:grpSpPr>
          <a:xfrm>
            <a:off x="6922994" y="4119172"/>
            <a:ext cx="317500" cy="157483"/>
            <a:chOff x="6769100" y="1390650"/>
            <a:chExt cx="317500" cy="157483"/>
          </a:xfrm>
        </p:grpSpPr>
        <p:sp>
          <p:nvSpPr>
            <p:cNvPr id="89" name="正方形/長方形 8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円/楕円 8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1" name="直線コネクタ 9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2" name="図形グループ 91"/>
          <p:cNvGrpSpPr/>
          <p:nvPr/>
        </p:nvGrpSpPr>
        <p:grpSpPr>
          <a:xfrm>
            <a:off x="6922994" y="4300765"/>
            <a:ext cx="317500" cy="157483"/>
            <a:chOff x="6769100" y="1390650"/>
            <a:chExt cx="317500" cy="157483"/>
          </a:xfrm>
        </p:grpSpPr>
        <p:sp>
          <p:nvSpPr>
            <p:cNvPr id="93" name="正方形/長方形 9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4" name="円/楕円 9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5" name="直線コネクタ 9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6" name="図形グループ 95"/>
          <p:cNvGrpSpPr/>
          <p:nvPr/>
        </p:nvGrpSpPr>
        <p:grpSpPr>
          <a:xfrm>
            <a:off x="6922994" y="4659768"/>
            <a:ext cx="317500" cy="157483"/>
            <a:chOff x="6769100" y="1390650"/>
            <a:chExt cx="317500" cy="157483"/>
          </a:xfrm>
        </p:grpSpPr>
        <p:sp>
          <p:nvSpPr>
            <p:cNvPr id="97" name="正方形/長方形 9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円/楕円 9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9" name="直線コネクタ 9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0" name="図形グループ 99"/>
          <p:cNvGrpSpPr/>
          <p:nvPr/>
        </p:nvGrpSpPr>
        <p:grpSpPr>
          <a:xfrm>
            <a:off x="6922994" y="4476453"/>
            <a:ext cx="317500" cy="157483"/>
            <a:chOff x="6769100" y="1390650"/>
            <a:chExt cx="317500" cy="157483"/>
          </a:xfrm>
        </p:grpSpPr>
        <p:sp>
          <p:nvSpPr>
            <p:cNvPr id="101" name="正方形/長方形 10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円/楕円 10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3" name="直線コネクタ 10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4" name="図形グループ 103"/>
          <p:cNvGrpSpPr/>
          <p:nvPr/>
        </p:nvGrpSpPr>
        <p:grpSpPr>
          <a:xfrm>
            <a:off x="6180580" y="5020872"/>
            <a:ext cx="317500" cy="157483"/>
            <a:chOff x="6769100" y="1390650"/>
            <a:chExt cx="317500" cy="157483"/>
          </a:xfrm>
        </p:grpSpPr>
        <p:sp>
          <p:nvSpPr>
            <p:cNvPr id="105" name="正方形/長方形 10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円/楕円 10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7" name="直線コネクタ 10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8" name="図形グループ 107"/>
          <p:cNvGrpSpPr/>
          <p:nvPr/>
        </p:nvGrpSpPr>
        <p:grpSpPr>
          <a:xfrm>
            <a:off x="6180580" y="4837557"/>
            <a:ext cx="317500" cy="157483"/>
            <a:chOff x="6769100" y="1390650"/>
            <a:chExt cx="317500" cy="157483"/>
          </a:xfrm>
        </p:grpSpPr>
        <p:sp>
          <p:nvSpPr>
            <p:cNvPr id="109" name="正方形/長方形 10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円/楕円 10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1" name="直線コネクタ 11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2" name="図形グループ 111"/>
          <p:cNvGrpSpPr/>
          <p:nvPr/>
        </p:nvGrpSpPr>
        <p:grpSpPr>
          <a:xfrm>
            <a:off x="6550834" y="5023413"/>
            <a:ext cx="317500" cy="157483"/>
            <a:chOff x="6769100" y="1390650"/>
            <a:chExt cx="317500" cy="157483"/>
          </a:xfrm>
        </p:grpSpPr>
        <p:sp>
          <p:nvSpPr>
            <p:cNvPr id="113" name="正方形/長方形 11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円/楕円 11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5" name="直線コネクタ 11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6" name="図形グループ 115"/>
          <p:cNvGrpSpPr/>
          <p:nvPr/>
        </p:nvGrpSpPr>
        <p:grpSpPr>
          <a:xfrm>
            <a:off x="6550834" y="4840098"/>
            <a:ext cx="317500" cy="157483"/>
            <a:chOff x="6769100" y="1390650"/>
            <a:chExt cx="317500" cy="157483"/>
          </a:xfrm>
        </p:grpSpPr>
        <p:sp>
          <p:nvSpPr>
            <p:cNvPr id="117" name="正方形/長方形 11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円/楕円 11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9" name="直線コネクタ 11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0" name="図形グループ 119"/>
          <p:cNvGrpSpPr/>
          <p:nvPr/>
        </p:nvGrpSpPr>
        <p:grpSpPr>
          <a:xfrm>
            <a:off x="6925484" y="5025954"/>
            <a:ext cx="317500" cy="157483"/>
            <a:chOff x="6769100" y="1390650"/>
            <a:chExt cx="317500" cy="157483"/>
          </a:xfrm>
        </p:grpSpPr>
        <p:sp>
          <p:nvSpPr>
            <p:cNvPr id="121" name="正方形/長方形 12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円/楕円 12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3" name="直線コネクタ 12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4" name="図形グループ 123"/>
          <p:cNvGrpSpPr/>
          <p:nvPr/>
        </p:nvGrpSpPr>
        <p:grpSpPr>
          <a:xfrm>
            <a:off x="6925484" y="4842639"/>
            <a:ext cx="317500" cy="157483"/>
            <a:chOff x="6769100" y="1390650"/>
            <a:chExt cx="317500" cy="157483"/>
          </a:xfrm>
        </p:grpSpPr>
        <p:sp>
          <p:nvSpPr>
            <p:cNvPr id="125" name="正方形/長方形 12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 name="円/楕円 12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7" name="直線コネクタ 12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8" name="図形グループ 127"/>
          <p:cNvGrpSpPr/>
          <p:nvPr/>
        </p:nvGrpSpPr>
        <p:grpSpPr>
          <a:xfrm>
            <a:off x="6180580" y="5218963"/>
            <a:ext cx="317500" cy="157483"/>
            <a:chOff x="6769100" y="1390650"/>
            <a:chExt cx="317500" cy="157483"/>
          </a:xfrm>
        </p:grpSpPr>
        <p:sp>
          <p:nvSpPr>
            <p:cNvPr id="129" name="正方形/長方形 12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円/楕円 12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1" name="直線コネクタ 13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2" name="図形グループ 131"/>
          <p:cNvGrpSpPr/>
          <p:nvPr/>
        </p:nvGrpSpPr>
        <p:grpSpPr>
          <a:xfrm>
            <a:off x="6550834" y="5221504"/>
            <a:ext cx="317500" cy="157483"/>
            <a:chOff x="6769100" y="1390650"/>
            <a:chExt cx="317500" cy="157483"/>
          </a:xfrm>
        </p:grpSpPr>
        <p:sp>
          <p:nvSpPr>
            <p:cNvPr id="133" name="正方形/長方形 13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円/楕円 13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5" name="直線コネクタ 13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6" name="図形グループ 135"/>
          <p:cNvGrpSpPr/>
          <p:nvPr/>
        </p:nvGrpSpPr>
        <p:grpSpPr>
          <a:xfrm>
            <a:off x="6925484" y="5224045"/>
            <a:ext cx="317500" cy="157483"/>
            <a:chOff x="6769100" y="1390650"/>
            <a:chExt cx="317500" cy="157483"/>
          </a:xfrm>
        </p:grpSpPr>
        <p:sp>
          <p:nvSpPr>
            <p:cNvPr id="137" name="正方形/長方形 13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8" name="円/楕円 13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9" name="直線コネクタ 13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8" name="図形グループ 147"/>
          <p:cNvGrpSpPr/>
          <p:nvPr/>
        </p:nvGrpSpPr>
        <p:grpSpPr>
          <a:xfrm>
            <a:off x="6178090" y="5587004"/>
            <a:ext cx="317500" cy="157483"/>
            <a:chOff x="6769100" y="1390650"/>
            <a:chExt cx="317500" cy="157483"/>
          </a:xfrm>
        </p:grpSpPr>
        <p:sp>
          <p:nvSpPr>
            <p:cNvPr id="149" name="正方形/長方形 14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0" name="円/楕円 1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1" name="直線コネクタ 15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2" name="図形グループ 151"/>
          <p:cNvGrpSpPr/>
          <p:nvPr/>
        </p:nvGrpSpPr>
        <p:grpSpPr>
          <a:xfrm>
            <a:off x="6178090" y="5403689"/>
            <a:ext cx="317500" cy="157483"/>
            <a:chOff x="6769100" y="1390650"/>
            <a:chExt cx="317500" cy="157483"/>
          </a:xfrm>
        </p:grpSpPr>
        <p:sp>
          <p:nvSpPr>
            <p:cNvPr id="153" name="正方形/長方形 15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4" name="円/楕円 15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5" name="直線コネクタ 15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6" name="図形グループ 155"/>
          <p:cNvGrpSpPr/>
          <p:nvPr/>
        </p:nvGrpSpPr>
        <p:grpSpPr>
          <a:xfrm>
            <a:off x="6548344" y="5589545"/>
            <a:ext cx="317500" cy="157483"/>
            <a:chOff x="6769100" y="1390650"/>
            <a:chExt cx="317500" cy="157483"/>
          </a:xfrm>
        </p:grpSpPr>
        <p:sp>
          <p:nvSpPr>
            <p:cNvPr id="157" name="正方形/長方形 15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8" name="円/楕円 15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9" name="直線コネクタ 15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0" name="図形グループ 159"/>
          <p:cNvGrpSpPr/>
          <p:nvPr/>
        </p:nvGrpSpPr>
        <p:grpSpPr>
          <a:xfrm>
            <a:off x="6548344" y="5406230"/>
            <a:ext cx="317500" cy="157483"/>
            <a:chOff x="6769100" y="1390650"/>
            <a:chExt cx="317500" cy="157483"/>
          </a:xfrm>
        </p:grpSpPr>
        <p:sp>
          <p:nvSpPr>
            <p:cNvPr id="161" name="正方形/長方形 16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2" name="円/楕円 16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3" name="直線コネクタ 16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4" name="図形グループ 163"/>
          <p:cNvGrpSpPr/>
          <p:nvPr/>
        </p:nvGrpSpPr>
        <p:grpSpPr>
          <a:xfrm>
            <a:off x="6922994" y="5592086"/>
            <a:ext cx="317500" cy="157483"/>
            <a:chOff x="6769100" y="1390650"/>
            <a:chExt cx="317500" cy="157483"/>
          </a:xfrm>
        </p:grpSpPr>
        <p:sp>
          <p:nvSpPr>
            <p:cNvPr id="165" name="正方形/長方形 16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6" name="円/楕円 16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7" name="直線コネクタ 16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8" name="図形グループ 167"/>
          <p:cNvGrpSpPr/>
          <p:nvPr/>
        </p:nvGrpSpPr>
        <p:grpSpPr>
          <a:xfrm>
            <a:off x="6922994" y="5408771"/>
            <a:ext cx="317500" cy="157483"/>
            <a:chOff x="6769100" y="1390650"/>
            <a:chExt cx="317500" cy="157483"/>
          </a:xfrm>
        </p:grpSpPr>
        <p:sp>
          <p:nvSpPr>
            <p:cNvPr id="169" name="正方形/長方形 16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0" name="円/楕円 16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1" name="直線コネクタ 17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2" name="図形グループ 171"/>
          <p:cNvGrpSpPr/>
          <p:nvPr/>
        </p:nvGrpSpPr>
        <p:grpSpPr>
          <a:xfrm>
            <a:off x="6178090" y="5785095"/>
            <a:ext cx="317500" cy="157483"/>
            <a:chOff x="6769100" y="1390650"/>
            <a:chExt cx="317500" cy="157483"/>
          </a:xfrm>
        </p:grpSpPr>
        <p:sp>
          <p:nvSpPr>
            <p:cNvPr id="173" name="正方形/長方形 17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4" name="円/楕円 17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5" name="直線コネクタ 17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6" name="図形グループ 175"/>
          <p:cNvGrpSpPr/>
          <p:nvPr/>
        </p:nvGrpSpPr>
        <p:grpSpPr>
          <a:xfrm>
            <a:off x="6548344" y="5787636"/>
            <a:ext cx="317500" cy="157483"/>
            <a:chOff x="6769100" y="1390650"/>
            <a:chExt cx="317500" cy="157483"/>
          </a:xfrm>
        </p:grpSpPr>
        <p:sp>
          <p:nvSpPr>
            <p:cNvPr id="177" name="正方形/長方形 17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8" name="円/楕円 17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9" name="直線コネクタ 17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0" name="図形グループ 179"/>
          <p:cNvGrpSpPr/>
          <p:nvPr/>
        </p:nvGrpSpPr>
        <p:grpSpPr>
          <a:xfrm>
            <a:off x="6922994" y="5790177"/>
            <a:ext cx="317500" cy="157483"/>
            <a:chOff x="6769100" y="1390650"/>
            <a:chExt cx="317500" cy="157483"/>
          </a:xfrm>
        </p:grpSpPr>
        <p:sp>
          <p:nvSpPr>
            <p:cNvPr id="181" name="正方形/長方形 18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2" name="円/楕円 18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3" name="直線コネクタ 18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pic>
        <p:nvPicPr>
          <p:cNvPr id="187" name="図 186"/>
          <p:cNvPicPr>
            <a:picLocks noChangeAspect="1"/>
          </p:cNvPicPr>
          <p:nvPr/>
        </p:nvPicPr>
        <p:blipFill>
          <a:blip r:embed="rId3"/>
          <a:stretch>
            <a:fillRect/>
          </a:stretch>
        </p:blipFill>
        <p:spPr>
          <a:xfrm>
            <a:off x="1888303" y="4793959"/>
            <a:ext cx="333578" cy="333578"/>
          </a:xfrm>
          <a:prstGeom prst="rect">
            <a:avLst/>
          </a:prstGeom>
          <a:ln>
            <a:noFill/>
          </a:ln>
          <a:effectLst>
            <a:outerShdw blurRad="292100" dist="139700" dir="2700000" algn="tl" rotWithShape="0">
              <a:srgbClr val="333333">
                <a:alpha val="65000"/>
              </a:srgbClr>
            </a:outerShdw>
          </a:effectLst>
        </p:spPr>
      </p:pic>
      <p:pic>
        <p:nvPicPr>
          <p:cNvPr id="188" name="図 187"/>
          <p:cNvPicPr>
            <a:picLocks noChangeAspect="1"/>
          </p:cNvPicPr>
          <p:nvPr/>
        </p:nvPicPr>
        <p:blipFill>
          <a:blip r:embed="rId3"/>
          <a:stretch>
            <a:fillRect/>
          </a:stretch>
        </p:blipFill>
        <p:spPr>
          <a:xfrm>
            <a:off x="5152905" y="4812169"/>
            <a:ext cx="333578" cy="333578"/>
          </a:xfrm>
          <a:prstGeom prst="rect">
            <a:avLst/>
          </a:prstGeom>
          <a:ln>
            <a:noFill/>
          </a:ln>
          <a:effectLst>
            <a:outerShdw blurRad="292100" dist="139700" dir="2700000" algn="tl" rotWithShape="0">
              <a:srgbClr val="333333">
                <a:alpha val="65000"/>
              </a:srgbClr>
            </a:outerShdw>
          </a:effectLst>
        </p:spPr>
      </p:pic>
      <p:sp>
        <p:nvSpPr>
          <p:cNvPr id="189" name="テキスト ボックス 188"/>
          <p:cNvSpPr txBox="1"/>
          <p:nvPr/>
        </p:nvSpPr>
        <p:spPr>
          <a:xfrm>
            <a:off x="1446116" y="3221922"/>
            <a:ext cx="2627642" cy="646331"/>
          </a:xfrm>
          <a:prstGeom prst="rect">
            <a:avLst/>
          </a:prstGeom>
          <a:noFill/>
        </p:spPr>
        <p:txBody>
          <a:bodyPr wrap="none" rtlCol="0">
            <a:spAutoFit/>
          </a:bodyPr>
          <a:lstStyle/>
          <a:p>
            <a:pPr marL="285750" indent="-285750">
              <a:buFont typeface="Wingdings" charset="2"/>
              <a:buChar char="ü"/>
            </a:pPr>
            <a:r>
              <a:rPr kumimoji="1" lang="ja-JP" altLang="en-US" sz="1200" dirty="0" smtClean="0">
                <a:solidFill>
                  <a:srgbClr val="FF0000"/>
                </a:solidFill>
                <a:latin typeface="Meiryo" charset="-128"/>
                <a:ea typeface="Meiryo" charset="-128"/>
                <a:cs typeface="Meiryo" charset="-128"/>
              </a:rPr>
              <a:t>手作業で作業ミスが心配</a:t>
            </a:r>
          </a:p>
          <a:p>
            <a:pPr marL="285750" indent="-285750">
              <a:buFont typeface="Wingdings" charset="2"/>
              <a:buChar char="ü"/>
            </a:pPr>
            <a:r>
              <a:rPr lang="ja-JP" altLang="en-US" sz="1200" dirty="0" smtClean="0">
                <a:solidFill>
                  <a:srgbClr val="FF0000"/>
                </a:solidFill>
                <a:latin typeface="Meiryo" charset="-128"/>
                <a:ea typeface="Meiryo" charset="-128"/>
                <a:cs typeface="Meiryo" charset="-128"/>
              </a:rPr>
              <a:t>変更を繰り返すと管理が大変</a:t>
            </a:r>
          </a:p>
          <a:p>
            <a:pPr marL="285750" indent="-285750">
              <a:buFont typeface="Wingdings" charset="2"/>
              <a:buChar char="ü"/>
            </a:pPr>
            <a:r>
              <a:rPr lang="ja-JP" altLang="en-US" sz="1200" dirty="0" smtClean="0">
                <a:solidFill>
                  <a:srgbClr val="FF0000"/>
                </a:solidFill>
                <a:latin typeface="Meiryo" charset="-128"/>
                <a:ea typeface="Meiryo" charset="-128"/>
                <a:cs typeface="Meiryo" charset="-128"/>
              </a:rPr>
              <a:t>実際の環境と履歴が一致しない</a:t>
            </a:r>
            <a:endParaRPr lang="ja-JP" altLang="en-US" sz="1200" dirty="0">
              <a:solidFill>
                <a:srgbClr val="FF0000"/>
              </a:solidFill>
              <a:latin typeface="Meiryo" charset="-128"/>
              <a:ea typeface="Meiryo" charset="-128"/>
              <a:cs typeface="Meiryo" charset="-128"/>
            </a:endParaRPr>
          </a:p>
        </p:txBody>
      </p:sp>
      <p:sp>
        <p:nvSpPr>
          <p:cNvPr id="191" name="テキスト ボックス 190"/>
          <p:cNvSpPr txBox="1"/>
          <p:nvPr/>
        </p:nvSpPr>
        <p:spPr>
          <a:xfrm>
            <a:off x="4612852" y="3223090"/>
            <a:ext cx="2627642" cy="646331"/>
          </a:xfrm>
          <a:prstGeom prst="rect">
            <a:avLst/>
          </a:prstGeom>
          <a:noFill/>
        </p:spPr>
        <p:txBody>
          <a:bodyPr wrap="none" rtlCol="0">
            <a:spAutoFit/>
          </a:bodyPr>
          <a:lstStyle/>
          <a:p>
            <a:pPr marL="285750" indent="-285750">
              <a:buFont typeface="Wingdings" charset="2"/>
              <a:buChar char="ü"/>
            </a:pPr>
            <a:r>
              <a:rPr kumimoji="1" lang="ja-JP" altLang="en-US" sz="1200" dirty="0" smtClean="0">
                <a:solidFill>
                  <a:srgbClr val="FF0000"/>
                </a:solidFill>
                <a:latin typeface="Meiryo" charset="-128"/>
                <a:ea typeface="Meiryo" charset="-128"/>
                <a:cs typeface="Meiryo" charset="-128"/>
              </a:rPr>
              <a:t>対象が増えると管理しきれない</a:t>
            </a:r>
          </a:p>
          <a:p>
            <a:pPr marL="285750" indent="-285750">
              <a:buFont typeface="Wingdings" charset="2"/>
              <a:buChar char="ü"/>
            </a:pPr>
            <a:r>
              <a:rPr lang="ja-JP" altLang="en-US" sz="1200" dirty="0" smtClean="0">
                <a:solidFill>
                  <a:srgbClr val="FF0000"/>
                </a:solidFill>
                <a:latin typeface="Meiryo" charset="-128"/>
                <a:ea typeface="Meiryo" charset="-128"/>
                <a:cs typeface="Meiryo" charset="-128"/>
              </a:rPr>
              <a:t>設定に手間がかかる</a:t>
            </a:r>
          </a:p>
          <a:p>
            <a:pPr marL="285750" indent="-285750">
              <a:buFont typeface="Wingdings" charset="2"/>
              <a:buChar char="ü"/>
            </a:pPr>
            <a:r>
              <a:rPr lang="ja-JP" altLang="en-US" sz="1200" dirty="0" smtClean="0">
                <a:solidFill>
                  <a:srgbClr val="FF0000"/>
                </a:solidFill>
                <a:latin typeface="Meiryo" charset="-128"/>
                <a:ea typeface="Meiryo" charset="-128"/>
                <a:cs typeface="Meiryo" charset="-128"/>
              </a:rPr>
              <a:t>テスト・確認が複雑</a:t>
            </a:r>
            <a:endParaRPr lang="ja-JP" altLang="en-US" sz="1200" dirty="0">
              <a:solidFill>
                <a:srgbClr val="FF0000"/>
              </a:solidFill>
              <a:latin typeface="Meiryo" charset="-128"/>
              <a:ea typeface="Meiryo" charset="-128"/>
              <a:cs typeface="Meiryo" charset="-128"/>
            </a:endParaRPr>
          </a:p>
        </p:txBody>
      </p:sp>
    </p:spTree>
    <p:extLst>
      <p:ext uri="{BB962C8B-B14F-4D97-AF65-F5344CB8AC3E}">
        <p14:creationId xmlns:p14="http://schemas.microsoft.com/office/powerpoint/2010/main" val="123018225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正方形/長方形 91"/>
          <p:cNvSpPr/>
          <p:nvPr/>
        </p:nvSpPr>
        <p:spPr>
          <a:xfrm>
            <a:off x="4932040" y="980728"/>
            <a:ext cx="2808312" cy="504056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1" name="正方形/長方形 90"/>
          <p:cNvSpPr/>
          <p:nvPr/>
        </p:nvSpPr>
        <p:spPr>
          <a:xfrm>
            <a:off x="1228191" y="980728"/>
            <a:ext cx="2808312" cy="504056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2" name="図形グループ 31"/>
          <p:cNvGrpSpPr/>
          <p:nvPr/>
        </p:nvGrpSpPr>
        <p:grpSpPr>
          <a:xfrm>
            <a:off x="1413460" y="1769148"/>
            <a:ext cx="1040452" cy="454610"/>
            <a:chOff x="6769100" y="1390650"/>
            <a:chExt cx="317500" cy="157483"/>
          </a:xfrm>
        </p:grpSpPr>
        <p:sp>
          <p:nvSpPr>
            <p:cNvPr id="33" name="正方形/長方形 3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円/楕円 3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 name="直線コネクタ 3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6" name="図形グループ 35"/>
          <p:cNvGrpSpPr/>
          <p:nvPr/>
        </p:nvGrpSpPr>
        <p:grpSpPr>
          <a:xfrm>
            <a:off x="1413460" y="2276979"/>
            <a:ext cx="1040452" cy="454610"/>
            <a:chOff x="6769100" y="1390650"/>
            <a:chExt cx="317500" cy="157483"/>
          </a:xfrm>
        </p:grpSpPr>
        <p:sp>
          <p:nvSpPr>
            <p:cNvPr id="37" name="正方形/長方形 3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円/楕円 3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9" name="直線コネクタ 3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0" name="図形グループ 39"/>
          <p:cNvGrpSpPr/>
          <p:nvPr/>
        </p:nvGrpSpPr>
        <p:grpSpPr>
          <a:xfrm>
            <a:off x="1413460" y="2784810"/>
            <a:ext cx="1040452" cy="454610"/>
            <a:chOff x="6769100" y="1390650"/>
            <a:chExt cx="317500" cy="157483"/>
          </a:xfrm>
        </p:grpSpPr>
        <p:sp>
          <p:nvSpPr>
            <p:cNvPr id="41" name="正方形/長方形 4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円/楕円 4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3" name="直線コネクタ 4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 name="タイトル 1"/>
          <p:cNvSpPr>
            <a:spLocks noGrp="1"/>
          </p:cNvSpPr>
          <p:nvPr>
            <p:ph type="title"/>
          </p:nvPr>
        </p:nvSpPr>
        <p:spPr/>
        <p:txBody>
          <a:bodyPr/>
          <a:lstStyle/>
          <a:p>
            <a:r>
              <a:rPr lang="en-US" altLang="ja-JP" dirty="0" err="1"/>
              <a:t>Infractracture</a:t>
            </a:r>
            <a:r>
              <a:rPr lang="en-US" altLang="ja-JP" dirty="0"/>
              <a:t> as </a:t>
            </a:r>
            <a:r>
              <a:rPr lang="en-US" altLang="ja-JP" dirty="0" smtClean="0"/>
              <a:t>Code</a:t>
            </a:r>
            <a:r>
              <a:rPr lang="ja-JP" altLang="en-US" dirty="0" smtClean="0"/>
              <a:t>の特徴（２）</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177</a:t>
            </a:fld>
            <a:endParaRPr kumimoji="1" lang="ja-JP" altLang="en-US"/>
          </a:p>
        </p:txBody>
      </p:sp>
      <p:sp>
        <p:nvSpPr>
          <p:cNvPr id="4" name="メモ 3"/>
          <p:cNvSpPr/>
          <p:nvPr/>
        </p:nvSpPr>
        <p:spPr>
          <a:xfrm>
            <a:off x="2206030" y="2204269"/>
            <a:ext cx="1584177" cy="1368747"/>
          </a:xfrm>
          <a:prstGeom prst="foldedCorner">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8" name="テキスト ボックス 7"/>
          <p:cNvSpPr txBox="1"/>
          <p:nvPr/>
        </p:nvSpPr>
        <p:spPr>
          <a:xfrm>
            <a:off x="2350047" y="2348881"/>
            <a:ext cx="1324655" cy="1015663"/>
          </a:xfrm>
          <a:prstGeom prst="rect">
            <a:avLst/>
          </a:prstGeom>
          <a:noFill/>
        </p:spPr>
        <p:txBody>
          <a:bodyPr wrap="square" rtlCol="0">
            <a:spAutoFit/>
          </a:bodyPr>
          <a:lstStyle/>
          <a:p>
            <a:pPr algn="ctr"/>
            <a:r>
              <a:rPr kumimoji="1" lang="ja-JP" altLang="en-US" sz="1200" dirty="0" smtClean="0">
                <a:latin typeface="Meiryo" charset="-128"/>
                <a:ea typeface="Meiryo" charset="-128"/>
                <a:cs typeface="Meiryo" charset="-128"/>
              </a:rPr>
              <a:t>変更履歴</a:t>
            </a:r>
            <a:endParaRPr kumimoji="1" lang="en-US" altLang="ja-JP" sz="1200" dirty="0" smtClean="0">
              <a:latin typeface="Meiryo" charset="-128"/>
              <a:ea typeface="Meiryo" charset="-128"/>
              <a:cs typeface="Meiryo" charset="-128"/>
            </a:endParaRPr>
          </a:p>
          <a:p>
            <a:pPr algn="ctr"/>
            <a:endParaRPr lang="ja-JP" altLang="en-US" sz="12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XXXXXXXXX</a:t>
            </a:r>
            <a:endParaRPr kumimoji="1" lang="en-US" altLang="ja-JP" sz="900" dirty="0" smtClean="0">
              <a:latin typeface="Meiryo" charset="-128"/>
              <a:ea typeface="Meiryo" charset="-128"/>
              <a:cs typeface="Meiryo" charset="-128"/>
            </a:endParaRPr>
          </a:p>
          <a:p>
            <a:pPr marL="342900" indent="-342900">
              <a:buFont typeface="+mj-ea"/>
              <a:buAutoNum type="circleNumDbPlain"/>
            </a:pPr>
            <a:r>
              <a:rPr lang="en-US" altLang="ja-JP" sz="900" dirty="0" smtClean="0">
                <a:latin typeface="Meiryo" charset="-128"/>
                <a:ea typeface="Meiryo" charset="-128"/>
                <a:cs typeface="Meiryo" charset="-128"/>
              </a:rPr>
              <a:t>XXXXXXXXX</a:t>
            </a:r>
          </a:p>
          <a:p>
            <a:pPr marL="342900" indent="-342900">
              <a:buFont typeface="+mj-ea"/>
              <a:buAutoNum type="circleNumDbPlain"/>
            </a:pPr>
            <a:r>
              <a:rPr lang="en-US" altLang="ja-JP" sz="900" dirty="0" smtClean="0">
                <a:latin typeface="Meiryo" charset="-128"/>
                <a:ea typeface="Meiryo" charset="-128"/>
                <a:cs typeface="Meiryo" charset="-128"/>
              </a:rPr>
              <a:t>XXXXXXXXX</a:t>
            </a:r>
            <a:endParaRPr lang="ja-JP" altLang="en-US" sz="900" dirty="0" smtClean="0">
              <a:latin typeface="Meiryo" charset="-128"/>
              <a:ea typeface="Meiryo" charset="-128"/>
              <a:cs typeface="Meiryo" charset="-128"/>
            </a:endParaRPr>
          </a:p>
          <a:p>
            <a:r>
              <a:rPr kumimoji="1" lang="ja-JP" altLang="en-US" sz="900" dirty="0" smtClean="0">
                <a:latin typeface="Meiryo" charset="-128"/>
                <a:ea typeface="Meiryo" charset="-128"/>
                <a:cs typeface="Meiryo" charset="-128"/>
              </a:rPr>
              <a:t>・・・</a:t>
            </a:r>
          </a:p>
        </p:txBody>
      </p:sp>
      <p:sp>
        <p:nvSpPr>
          <p:cNvPr id="14" name="テキスト ボックス 13"/>
          <p:cNvSpPr txBox="1"/>
          <p:nvPr/>
        </p:nvSpPr>
        <p:spPr>
          <a:xfrm>
            <a:off x="5709195" y="1157204"/>
            <a:ext cx="1210588" cy="400110"/>
          </a:xfrm>
          <a:prstGeom prst="rect">
            <a:avLst/>
          </a:prstGeom>
          <a:noFill/>
        </p:spPr>
        <p:txBody>
          <a:bodyPr wrap="none" rtlCol="0">
            <a:spAutoFit/>
          </a:bodyPr>
          <a:lstStyle/>
          <a:p>
            <a:pPr algn="ctr"/>
            <a:r>
              <a:rPr kumimoji="1" lang="ja-JP" altLang="en-US" sz="2000" b="1" dirty="0" smtClean="0">
                <a:solidFill>
                  <a:srgbClr val="0432FF"/>
                </a:solidFill>
                <a:latin typeface="Meiryo" charset="-128"/>
                <a:ea typeface="Meiryo" charset="-128"/>
                <a:cs typeface="Meiryo" charset="-128"/>
              </a:rPr>
              <a:t>クラウド</a:t>
            </a:r>
            <a:endParaRPr kumimoji="1" lang="ja-JP" altLang="en-US" sz="2000" b="1" dirty="0">
              <a:solidFill>
                <a:srgbClr val="0432FF"/>
              </a:solidFill>
              <a:latin typeface="Meiryo" charset="-128"/>
              <a:ea typeface="Meiryo" charset="-128"/>
              <a:cs typeface="Meiryo" charset="-128"/>
            </a:endParaRPr>
          </a:p>
        </p:txBody>
      </p:sp>
      <p:sp>
        <p:nvSpPr>
          <p:cNvPr id="18" name="テキスト ボックス 17"/>
          <p:cNvSpPr txBox="1"/>
          <p:nvPr/>
        </p:nvSpPr>
        <p:spPr>
          <a:xfrm>
            <a:off x="1766011" y="1151091"/>
            <a:ext cx="1723549" cy="400110"/>
          </a:xfrm>
          <a:prstGeom prst="rect">
            <a:avLst/>
          </a:prstGeom>
          <a:noFill/>
        </p:spPr>
        <p:txBody>
          <a:bodyPr wrap="none" rtlCol="0">
            <a:spAutoFit/>
          </a:bodyPr>
          <a:lstStyle/>
          <a:p>
            <a:pPr algn="ctr"/>
            <a:r>
              <a:rPr kumimoji="1" lang="ja-JP" altLang="en-US" sz="2000" b="1" dirty="0" smtClean="0">
                <a:latin typeface="Meiryo" charset="-128"/>
                <a:ea typeface="Meiryo" charset="-128"/>
                <a:cs typeface="Meiryo" charset="-128"/>
              </a:rPr>
              <a:t>個別システム</a:t>
            </a:r>
            <a:endParaRPr kumimoji="1" lang="ja-JP" altLang="en-US" sz="2000" b="1" dirty="0">
              <a:latin typeface="Meiryo" charset="-128"/>
              <a:ea typeface="Meiryo" charset="-128"/>
              <a:cs typeface="Meiryo" charset="-128"/>
            </a:endParaRPr>
          </a:p>
        </p:txBody>
      </p:sp>
      <p:sp>
        <p:nvSpPr>
          <p:cNvPr id="19" name="右矢印 18"/>
          <p:cNvSpPr/>
          <p:nvPr/>
        </p:nvSpPr>
        <p:spPr>
          <a:xfrm>
            <a:off x="4211960" y="3417339"/>
            <a:ext cx="720080" cy="677505"/>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44" name="図形グループ 43"/>
          <p:cNvGrpSpPr/>
          <p:nvPr/>
        </p:nvGrpSpPr>
        <p:grpSpPr>
          <a:xfrm>
            <a:off x="5126504" y="1770385"/>
            <a:ext cx="721257" cy="303443"/>
            <a:chOff x="6769100" y="1390650"/>
            <a:chExt cx="317500" cy="157483"/>
          </a:xfrm>
        </p:grpSpPr>
        <p:sp>
          <p:nvSpPr>
            <p:cNvPr id="45" name="正方形/長方形 4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円/楕円 4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7" name="直線コネクタ 4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8" name="図形グループ 47"/>
          <p:cNvGrpSpPr/>
          <p:nvPr/>
        </p:nvGrpSpPr>
        <p:grpSpPr>
          <a:xfrm>
            <a:off x="5126504" y="2278216"/>
            <a:ext cx="721257" cy="303443"/>
            <a:chOff x="6769100" y="1390650"/>
            <a:chExt cx="317500" cy="157483"/>
          </a:xfrm>
        </p:grpSpPr>
        <p:sp>
          <p:nvSpPr>
            <p:cNvPr id="49" name="正方形/長方形 4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円/楕円 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1" name="直線コネクタ 5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2" name="図形グループ 51"/>
          <p:cNvGrpSpPr/>
          <p:nvPr/>
        </p:nvGrpSpPr>
        <p:grpSpPr>
          <a:xfrm>
            <a:off x="5126504" y="2786047"/>
            <a:ext cx="721257" cy="303443"/>
            <a:chOff x="6769100" y="1390650"/>
            <a:chExt cx="317500" cy="157483"/>
          </a:xfrm>
        </p:grpSpPr>
        <p:sp>
          <p:nvSpPr>
            <p:cNvPr id="53" name="正方形/長方形 52"/>
            <p:cNvSpPr/>
            <p:nvPr/>
          </p:nvSpPr>
          <p:spPr>
            <a:xfrm>
              <a:off x="6769100" y="1390650"/>
              <a:ext cx="317500" cy="157483"/>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円/楕円 5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5" name="直線コネクタ 5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6" name="図形グループ 55"/>
          <p:cNvGrpSpPr/>
          <p:nvPr/>
        </p:nvGrpSpPr>
        <p:grpSpPr>
          <a:xfrm>
            <a:off x="5932353" y="1766674"/>
            <a:ext cx="721257" cy="303443"/>
            <a:chOff x="6769100" y="1390650"/>
            <a:chExt cx="317500" cy="157483"/>
          </a:xfrm>
        </p:grpSpPr>
        <p:sp>
          <p:nvSpPr>
            <p:cNvPr id="57" name="正方形/長方形 5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9" name="直線コネクタ 5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0" name="図形グループ 59"/>
          <p:cNvGrpSpPr/>
          <p:nvPr/>
        </p:nvGrpSpPr>
        <p:grpSpPr>
          <a:xfrm>
            <a:off x="5932353" y="2274505"/>
            <a:ext cx="721257" cy="303443"/>
            <a:chOff x="6769100" y="1390650"/>
            <a:chExt cx="317500" cy="157483"/>
          </a:xfrm>
        </p:grpSpPr>
        <p:sp>
          <p:nvSpPr>
            <p:cNvPr id="61" name="正方形/長方形 60"/>
            <p:cNvSpPr/>
            <p:nvPr/>
          </p:nvSpPr>
          <p:spPr>
            <a:xfrm>
              <a:off x="6769100" y="1390650"/>
              <a:ext cx="317500" cy="157483"/>
            </a:xfrm>
            <a:prstGeom prst="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円/楕円 6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3" name="直線コネクタ 6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4" name="図形グループ 63"/>
          <p:cNvGrpSpPr/>
          <p:nvPr/>
        </p:nvGrpSpPr>
        <p:grpSpPr>
          <a:xfrm>
            <a:off x="6738202" y="1774902"/>
            <a:ext cx="721257" cy="303443"/>
            <a:chOff x="6769100" y="1390650"/>
            <a:chExt cx="317500" cy="157483"/>
          </a:xfrm>
        </p:grpSpPr>
        <p:sp>
          <p:nvSpPr>
            <p:cNvPr id="65" name="正方形/長方形 6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 name="円/楕円 6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7" name="直線コネクタ 6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8" name="図形グループ 67"/>
          <p:cNvGrpSpPr/>
          <p:nvPr/>
        </p:nvGrpSpPr>
        <p:grpSpPr>
          <a:xfrm>
            <a:off x="6738202" y="2282733"/>
            <a:ext cx="721257" cy="303443"/>
            <a:chOff x="6769100" y="1390650"/>
            <a:chExt cx="317500" cy="157483"/>
          </a:xfrm>
        </p:grpSpPr>
        <p:sp>
          <p:nvSpPr>
            <p:cNvPr id="69" name="正方形/長方形 6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円/楕円 6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1" name="直線コネクタ 7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2" name="図形グループ 71"/>
          <p:cNvGrpSpPr/>
          <p:nvPr/>
        </p:nvGrpSpPr>
        <p:grpSpPr>
          <a:xfrm>
            <a:off x="6851746" y="3268227"/>
            <a:ext cx="721257" cy="303443"/>
            <a:chOff x="6769100" y="1390650"/>
            <a:chExt cx="317500" cy="157483"/>
          </a:xfrm>
        </p:grpSpPr>
        <p:sp>
          <p:nvSpPr>
            <p:cNvPr id="73" name="正方形/長方形 7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円/楕円 7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5" name="直線コネクタ 7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6" name="図形グループ 75"/>
          <p:cNvGrpSpPr/>
          <p:nvPr/>
        </p:nvGrpSpPr>
        <p:grpSpPr>
          <a:xfrm>
            <a:off x="6067465" y="3266444"/>
            <a:ext cx="721257" cy="303443"/>
            <a:chOff x="6769100" y="1390650"/>
            <a:chExt cx="317500" cy="157483"/>
          </a:xfrm>
        </p:grpSpPr>
        <p:sp>
          <p:nvSpPr>
            <p:cNvPr id="77" name="正方形/長方形 7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円/楕円 7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9" name="直線コネクタ 7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81" name="テキスト ボックス 80"/>
          <p:cNvSpPr txBox="1"/>
          <p:nvPr/>
        </p:nvSpPr>
        <p:spPr>
          <a:xfrm>
            <a:off x="6003172" y="2079343"/>
            <a:ext cx="697627" cy="707886"/>
          </a:xfrm>
          <a:prstGeom prst="rect">
            <a:avLst/>
          </a:prstGeom>
          <a:noFill/>
        </p:spPr>
        <p:txBody>
          <a:bodyPr wrap="none" rtlCol="0">
            <a:spAutoFit/>
          </a:bodyPr>
          <a:lstStyle/>
          <a:p>
            <a:r>
              <a:rPr kumimoji="1" lang="en-US" altLang="ja-JP" sz="4000" dirty="0" smtClean="0">
                <a:solidFill>
                  <a:srgbClr val="FF0000"/>
                </a:solidFill>
              </a:rPr>
              <a:t>×</a:t>
            </a:r>
            <a:endParaRPr kumimoji="1" lang="ja-JP" altLang="en-US" sz="4000" dirty="0">
              <a:solidFill>
                <a:srgbClr val="FF0000"/>
              </a:solidFill>
            </a:endParaRPr>
          </a:p>
        </p:txBody>
      </p:sp>
      <p:pic>
        <p:nvPicPr>
          <p:cNvPr id="82" name="図 81" descr="0122.png"/>
          <p:cNvPicPr>
            <a:picLocks noChangeAspect="1"/>
          </p:cNvPicPr>
          <p:nvPr/>
        </p:nvPicPr>
        <p:blipFill>
          <a:blip r:embed="rId2">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rot="5400000">
            <a:off x="6905451" y="2819596"/>
            <a:ext cx="344450" cy="451860"/>
          </a:xfrm>
          <a:prstGeom prst="rect">
            <a:avLst/>
          </a:prstGeom>
          <a:ln>
            <a:noFill/>
          </a:ln>
          <a:effectLst>
            <a:outerShdw blurRad="292100" dist="139700" dir="2700000" algn="tl" rotWithShape="0">
              <a:srgbClr val="333333">
                <a:alpha val="65000"/>
              </a:srgbClr>
            </a:outerShdw>
          </a:effectLst>
        </p:spPr>
      </p:pic>
      <p:sp>
        <p:nvSpPr>
          <p:cNvPr id="83" name="テキスト ボックス 82"/>
          <p:cNvSpPr txBox="1"/>
          <p:nvPr/>
        </p:nvSpPr>
        <p:spPr>
          <a:xfrm>
            <a:off x="5201173" y="2589767"/>
            <a:ext cx="697627" cy="707886"/>
          </a:xfrm>
          <a:prstGeom prst="rect">
            <a:avLst/>
          </a:prstGeom>
          <a:noFill/>
        </p:spPr>
        <p:txBody>
          <a:bodyPr wrap="none" rtlCol="0">
            <a:spAutoFit/>
          </a:bodyPr>
          <a:lstStyle/>
          <a:p>
            <a:r>
              <a:rPr kumimoji="1" lang="en-US" altLang="ja-JP" sz="4000" dirty="0" smtClean="0">
                <a:solidFill>
                  <a:srgbClr val="FF0000"/>
                </a:solidFill>
              </a:rPr>
              <a:t>×</a:t>
            </a:r>
            <a:endParaRPr kumimoji="1" lang="ja-JP" altLang="en-US" sz="4000" dirty="0">
              <a:solidFill>
                <a:srgbClr val="FF0000"/>
              </a:solidFill>
            </a:endParaRPr>
          </a:p>
        </p:txBody>
      </p:sp>
      <p:pic>
        <p:nvPicPr>
          <p:cNvPr id="84" name="図 83" descr="0122.png"/>
          <p:cNvPicPr>
            <a:picLocks noChangeAspect="1"/>
          </p:cNvPicPr>
          <p:nvPr/>
        </p:nvPicPr>
        <p:blipFill>
          <a:blip r:embed="rId2">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rot="5400000">
            <a:off x="6120756" y="2837885"/>
            <a:ext cx="344450" cy="451860"/>
          </a:xfrm>
          <a:prstGeom prst="rect">
            <a:avLst/>
          </a:prstGeom>
          <a:ln>
            <a:noFill/>
          </a:ln>
          <a:effectLst>
            <a:outerShdw blurRad="292100" dist="139700" dir="2700000" algn="tl" rotWithShape="0">
              <a:srgbClr val="333333">
                <a:alpha val="65000"/>
              </a:srgbClr>
            </a:outerShdw>
          </a:effectLst>
        </p:spPr>
      </p:pic>
      <p:sp>
        <p:nvSpPr>
          <p:cNvPr id="85" name="テキスト ボックス 84"/>
          <p:cNvSpPr txBox="1"/>
          <p:nvPr/>
        </p:nvSpPr>
        <p:spPr>
          <a:xfrm>
            <a:off x="1413718" y="3933056"/>
            <a:ext cx="2376231" cy="646331"/>
          </a:xfrm>
          <a:prstGeom prst="rect">
            <a:avLst/>
          </a:prstGeom>
          <a:noFill/>
        </p:spPr>
        <p:txBody>
          <a:bodyPr wrap="square" rtlCol="0">
            <a:spAutoFit/>
          </a:bodyPr>
          <a:lstStyle/>
          <a:p>
            <a:r>
              <a:rPr kumimoji="1" lang="ja-JP" altLang="en-US" sz="1200" dirty="0" smtClean="0">
                <a:latin typeface="Meiryo" charset="-128"/>
                <a:ea typeface="Meiryo" charset="-128"/>
                <a:cs typeface="Meiryo" charset="-128"/>
              </a:rPr>
              <a:t>システム資源が物理的に固定されるので、インフラ構築はその制約の下で行われる。</a:t>
            </a:r>
            <a:endParaRPr kumimoji="1" lang="ja-JP" altLang="en-US" sz="1200" dirty="0">
              <a:latin typeface="Meiryo" charset="-128"/>
              <a:ea typeface="Meiryo" charset="-128"/>
              <a:cs typeface="Meiryo" charset="-128"/>
            </a:endParaRPr>
          </a:p>
        </p:txBody>
      </p:sp>
      <p:sp>
        <p:nvSpPr>
          <p:cNvPr id="86" name="テキスト ボックス 85"/>
          <p:cNvSpPr txBox="1"/>
          <p:nvPr/>
        </p:nvSpPr>
        <p:spPr>
          <a:xfrm>
            <a:off x="1413718" y="4873139"/>
            <a:ext cx="2376489" cy="461665"/>
          </a:xfrm>
          <a:prstGeom prst="rect">
            <a:avLst/>
          </a:prstGeom>
          <a:noFill/>
        </p:spPr>
        <p:txBody>
          <a:bodyPr wrap="square" rtlCol="0">
            <a:spAutoFit/>
          </a:bodyPr>
          <a:lstStyle/>
          <a:p>
            <a:r>
              <a:rPr kumimoji="1" lang="ja-JP" altLang="en-US" sz="1200" dirty="0" smtClean="0">
                <a:latin typeface="Meiryo" charset="-128"/>
                <a:ea typeface="Meiryo" charset="-128"/>
                <a:cs typeface="Meiryo" charset="-128"/>
              </a:rPr>
              <a:t>物理サーバーを構成変更しながら使い続ける。</a:t>
            </a:r>
            <a:endParaRPr kumimoji="1" lang="ja-JP" altLang="en-US" sz="1200" dirty="0">
              <a:latin typeface="Meiryo" charset="-128"/>
              <a:ea typeface="Meiryo" charset="-128"/>
              <a:cs typeface="Meiryo" charset="-128"/>
            </a:endParaRPr>
          </a:p>
        </p:txBody>
      </p:sp>
      <p:sp>
        <p:nvSpPr>
          <p:cNvPr id="87" name="テキスト ボックス 86"/>
          <p:cNvSpPr txBox="1"/>
          <p:nvPr/>
        </p:nvSpPr>
        <p:spPr>
          <a:xfrm>
            <a:off x="5126504" y="3936298"/>
            <a:ext cx="2446499" cy="646331"/>
          </a:xfrm>
          <a:prstGeom prst="rect">
            <a:avLst/>
          </a:prstGeom>
          <a:noFill/>
        </p:spPr>
        <p:txBody>
          <a:bodyPr wrap="square" rtlCol="0">
            <a:spAutoFit/>
          </a:bodyPr>
          <a:lstStyle/>
          <a:p>
            <a:r>
              <a:rPr kumimoji="1" lang="ja-JP" altLang="en-US" sz="1200" dirty="0" smtClean="0">
                <a:solidFill>
                  <a:srgbClr val="0432FF"/>
                </a:solidFill>
                <a:latin typeface="Meiryo" charset="-128"/>
                <a:ea typeface="Meiryo" charset="-128"/>
                <a:cs typeface="Meiryo" charset="-128"/>
              </a:rPr>
              <a:t>システム資源が仮想化されるので、インフラ構築に物理的な制約をうけることはない。</a:t>
            </a:r>
            <a:endParaRPr kumimoji="1" lang="ja-JP" altLang="en-US" sz="1200" dirty="0">
              <a:solidFill>
                <a:srgbClr val="0432FF"/>
              </a:solidFill>
              <a:latin typeface="Meiryo" charset="-128"/>
              <a:ea typeface="Meiryo" charset="-128"/>
              <a:cs typeface="Meiryo" charset="-128"/>
            </a:endParaRPr>
          </a:p>
        </p:txBody>
      </p:sp>
      <p:sp>
        <p:nvSpPr>
          <p:cNvPr id="88" name="テキスト ボックス 87"/>
          <p:cNvSpPr txBox="1"/>
          <p:nvPr/>
        </p:nvSpPr>
        <p:spPr>
          <a:xfrm>
            <a:off x="5126504" y="4876381"/>
            <a:ext cx="2376489" cy="461665"/>
          </a:xfrm>
          <a:prstGeom prst="rect">
            <a:avLst/>
          </a:prstGeom>
          <a:noFill/>
        </p:spPr>
        <p:txBody>
          <a:bodyPr wrap="square" rtlCol="0">
            <a:spAutoFit/>
          </a:bodyPr>
          <a:lstStyle/>
          <a:p>
            <a:r>
              <a:rPr kumimoji="1" lang="ja-JP" altLang="en-US" sz="1200" dirty="0" smtClean="0">
                <a:solidFill>
                  <a:srgbClr val="0432FF"/>
                </a:solidFill>
                <a:latin typeface="Meiryo" charset="-128"/>
                <a:ea typeface="Meiryo" charset="-128"/>
                <a:cs typeface="Meiryo" charset="-128"/>
              </a:rPr>
              <a:t>仮想サーバーの追加・破棄を頻繁に繰り返すことができる。</a:t>
            </a:r>
            <a:endParaRPr kumimoji="1" lang="ja-JP" altLang="en-US" sz="1200" dirty="0">
              <a:solidFill>
                <a:srgbClr val="0432FF"/>
              </a:solidFill>
              <a:latin typeface="Meiryo" charset="-128"/>
              <a:ea typeface="Meiryo" charset="-128"/>
              <a:cs typeface="Meiryo" charset="-128"/>
            </a:endParaRPr>
          </a:p>
        </p:txBody>
      </p:sp>
      <p:sp>
        <p:nvSpPr>
          <p:cNvPr id="93" name="正方形/長方形 92"/>
          <p:cNvSpPr/>
          <p:nvPr/>
        </p:nvSpPr>
        <p:spPr>
          <a:xfrm>
            <a:off x="1331640" y="5380681"/>
            <a:ext cx="2592288" cy="426624"/>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600">
                <a:solidFill>
                  <a:schemeClr val="bg1"/>
                </a:solidFill>
                <a:latin typeface="Meiryo" charset="-128"/>
                <a:ea typeface="Meiryo" charset="-128"/>
                <a:cs typeface="Meiryo" charset="-128"/>
              </a:rPr>
              <a:t>変更履歴を管理</a:t>
            </a:r>
            <a:endParaRPr lang="ja-JP" altLang="en-US" sz="1600" dirty="0">
              <a:solidFill>
                <a:schemeClr val="bg1"/>
              </a:solidFill>
              <a:latin typeface="Meiryo" charset="-128"/>
              <a:ea typeface="Meiryo" charset="-128"/>
              <a:cs typeface="Meiryo" charset="-128"/>
            </a:endParaRPr>
          </a:p>
        </p:txBody>
      </p:sp>
      <p:sp>
        <p:nvSpPr>
          <p:cNvPr id="94" name="正方形/長方形 93"/>
          <p:cNvSpPr/>
          <p:nvPr/>
        </p:nvSpPr>
        <p:spPr>
          <a:xfrm>
            <a:off x="5018346" y="5457440"/>
            <a:ext cx="2592288" cy="426624"/>
          </a:xfrm>
          <a:prstGeom prst="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600" dirty="0">
                <a:solidFill>
                  <a:schemeClr val="bg1"/>
                </a:solidFill>
                <a:latin typeface="Meiryo" charset="-128"/>
                <a:ea typeface="Meiryo" charset="-128"/>
                <a:cs typeface="Meiryo" charset="-128"/>
              </a:rPr>
              <a:t>動作している状態を管理</a:t>
            </a:r>
          </a:p>
        </p:txBody>
      </p:sp>
      <p:sp>
        <p:nvSpPr>
          <p:cNvPr id="95" name="右矢印 94"/>
          <p:cNvSpPr/>
          <p:nvPr/>
        </p:nvSpPr>
        <p:spPr>
          <a:xfrm rot="5400000">
            <a:off x="2487230" y="4479579"/>
            <a:ext cx="281107" cy="452496"/>
          </a:xfrm>
          <a:prstGeom prst="rightArrow">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右矢印 95"/>
          <p:cNvSpPr/>
          <p:nvPr/>
        </p:nvSpPr>
        <p:spPr>
          <a:xfrm rot="5400000">
            <a:off x="6173936" y="4479357"/>
            <a:ext cx="281107" cy="452496"/>
          </a:xfrm>
          <a:prstGeom prst="rightArrow">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四角形吹き出し 96"/>
          <p:cNvSpPr/>
          <p:nvPr/>
        </p:nvSpPr>
        <p:spPr>
          <a:xfrm>
            <a:off x="7135810" y="4402061"/>
            <a:ext cx="1440160" cy="395173"/>
          </a:xfrm>
          <a:prstGeom prst="wedgeRectCallout">
            <a:avLst>
              <a:gd name="adj1" fmla="val -50937"/>
              <a:gd name="adj2" fmla="val 68484"/>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構成は不変</a:t>
            </a:r>
          </a:p>
          <a:p>
            <a:pPr algn="ctr"/>
            <a:r>
              <a:rPr lang="en-US" altLang="ja-JP" sz="800" dirty="0" err="1" smtClean="0">
                <a:solidFill>
                  <a:srgbClr val="FFFFFF"/>
                </a:solidFill>
                <a:latin typeface="Meiryo" charset="-128"/>
                <a:ea typeface="Meiryo" charset="-128"/>
                <a:cs typeface="Meiryo" charset="-128"/>
              </a:rPr>
              <a:t>Imutable</a:t>
            </a:r>
            <a:r>
              <a:rPr lang="en-US" altLang="ja-JP" sz="800" dirty="0" smtClean="0">
                <a:solidFill>
                  <a:srgbClr val="FFFFFF"/>
                </a:solidFill>
                <a:latin typeface="Meiryo" charset="-128"/>
                <a:ea typeface="Meiryo" charset="-128"/>
                <a:cs typeface="Meiryo" charset="-128"/>
              </a:rPr>
              <a:t> Infrastructure</a:t>
            </a:r>
            <a:endParaRPr kumimoji="1" lang="ja-JP" altLang="en-US" sz="800" dirty="0">
              <a:solidFill>
                <a:srgbClr val="FFFFFF"/>
              </a:solidFill>
              <a:latin typeface="Meiryo" charset="-128"/>
              <a:ea typeface="Meiryo" charset="-128"/>
              <a:cs typeface="Meiryo" charset="-128"/>
            </a:endParaRPr>
          </a:p>
        </p:txBody>
      </p:sp>
      <p:sp>
        <p:nvSpPr>
          <p:cNvPr id="98" name="四角形吹き出し 97"/>
          <p:cNvSpPr/>
          <p:nvPr/>
        </p:nvSpPr>
        <p:spPr>
          <a:xfrm>
            <a:off x="519017" y="4516556"/>
            <a:ext cx="1454704" cy="294706"/>
          </a:xfrm>
          <a:prstGeom prst="wedgeRectCallout">
            <a:avLst>
              <a:gd name="adj1" fmla="val 36492"/>
              <a:gd name="adj2" fmla="val 74468"/>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smtClean="0">
                <a:solidFill>
                  <a:srgbClr val="FFFFFF"/>
                </a:solidFill>
                <a:latin typeface="Meiryo" charset="-128"/>
                <a:ea typeface="Meiryo" charset="-128"/>
                <a:cs typeface="Meiryo" charset="-128"/>
              </a:rPr>
              <a:t>構成は変化し続ける</a:t>
            </a:r>
            <a:endParaRPr kumimoji="1" lang="ja-JP" altLang="en-US" sz="1000" dirty="0">
              <a:solidFill>
                <a:srgbClr val="FFFFFF"/>
              </a:solidFill>
              <a:latin typeface="Meiryo" charset="-128"/>
              <a:ea typeface="Meiryo" charset="-128"/>
              <a:cs typeface="Meiryo" charset="-128"/>
            </a:endParaRPr>
          </a:p>
        </p:txBody>
      </p:sp>
    </p:spTree>
    <p:extLst>
      <p:ext uri="{BB962C8B-B14F-4D97-AF65-F5344CB8AC3E}">
        <p14:creationId xmlns:p14="http://schemas.microsoft.com/office/powerpoint/2010/main" val="80337477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正方形/長方形 44"/>
          <p:cNvSpPr/>
          <p:nvPr/>
        </p:nvSpPr>
        <p:spPr>
          <a:xfrm>
            <a:off x="206831" y="3089277"/>
            <a:ext cx="2863823" cy="996607"/>
          </a:xfrm>
          <a:prstGeom prst="rect">
            <a:avLst/>
          </a:prstGeom>
          <a:solidFill>
            <a:schemeClr val="bg1"/>
          </a:solidFill>
          <a:ln>
            <a:solidFill>
              <a:srgbClr val="92D05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正方形/長方形 45"/>
          <p:cNvSpPr/>
          <p:nvPr/>
        </p:nvSpPr>
        <p:spPr>
          <a:xfrm>
            <a:off x="206830" y="4148012"/>
            <a:ext cx="3018184" cy="1033617"/>
          </a:xfrm>
          <a:prstGeom prst="rect">
            <a:avLst/>
          </a:prstGeom>
          <a:solidFill>
            <a:schemeClr val="bg1"/>
          </a:solidFill>
          <a:ln>
            <a:solidFill>
              <a:schemeClr val="accent3">
                <a:lumMod val="7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正方形/長方形 46"/>
          <p:cNvSpPr/>
          <p:nvPr/>
        </p:nvSpPr>
        <p:spPr>
          <a:xfrm>
            <a:off x="206830" y="5235455"/>
            <a:ext cx="2969643" cy="1115821"/>
          </a:xfrm>
          <a:prstGeom prst="rect">
            <a:avLst/>
          </a:prstGeom>
          <a:solidFill>
            <a:schemeClr val="bg1"/>
          </a:solidFill>
          <a:ln>
            <a:solidFill>
              <a:schemeClr val="accent3">
                <a:lumMod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正方形/長方形 43"/>
          <p:cNvSpPr/>
          <p:nvPr/>
        </p:nvSpPr>
        <p:spPr>
          <a:xfrm>
            <a:off x="206830" y="2256117"/>
            <a:ext cx="2969644" cy="763436"/>
          </a:xfrm>
          <a:prstGeom prst="rect">
            <a:avLst/>
          </a:prstGeom>
          <a:solidFill>
            <a:schemeClr val="bg1"/>
          </a:solidFill>
          <a:ln>
            <a:solidFill>
              <a:srgbClr val="0070C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en-US" altLang="ja-JP" dirty="0" smtClean="0"/>
              <a:t>Infrastructure </a:t>
            </a:r>
            <a:r>
              <a:rPr lang="en-US" altLang="ja-JP" dirty="0"/>
              <a:t>as </a:t>
            </a:r>
            <a:r>
              <a:rPr lang="en-US" altLang="ja-JP" dirty="0" smtClean="0"/>
              <a:t>Code</a:t>
            </a:r>
            <a:r>
              <a:rPr lang="ja-JP" altLang="en-US" dirty="0" smtClean="0"/>
              <a:t>を実現するソフトウェア</a:t>
            </a:r>
            <a:endParaRPr kumimoji="1" lang="ja-JP" altLang="en-US" dirty="0"/>
          </a:p>
        </p:txBody>
      </p:sp>
      <p:sp>
        <p:nvSpPr>
          <p:cNvPr id="3" name="スライド番号プレースホルダー 2"/>
          <p:cNvSpPr>
            <a:spLocks noGrp="1"/>
          </p:cNvSpPr>
          <p:nvPr>
            <p:ph type="sldNum" sz="quarter" idx="12"/>
          </p:nvPr>
        </p:nvSpPr>
        <p:spPr>
          <a:xfrm>
            <a:off x="6974904" y="6651702"/>
            <a:ext cx="2133600" cy="217800"/>
          </a:xfrm>
        </p:spPr>
        <p:txBody>
          <a:bodyPr/>
          <a:lstStyle/>
          <a:p>
            <a:fld id="{8FF8CC5D-A65D-5946-99B5-645367A967AD}" type="slidenum">
              <a:rPr kumimoji="1" lang="ja-JP" altLang="en-US" smtClean="0"/>
              <a:t>178</a:t>
            </a:fld>
            <a:endParaRPr kumimoji="1" lang="ja-JP" altLang="en-US"/>
          </a:p>
        </p:txBody>
      </p:sp>
      <p:sp>
        <p:nvSpPr>
          <p:cNvPr id="4" name="正方形/長方形 3"/>
          <p:cNvSpPr/>
          <p:nvPr/>
        </p:nvSpPr>
        <p:spPr>
          <a:xfrm>
            <a:off x="3092954" y="1934556"/>
            <a:ext cx="5773216" cy="4446772"/>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3031290" y="1352896"/>
            <a:ext cx="5688632" cy="3882559"/>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2982749" y="1694046"/>
            <a:ext cx="5527687" cy="2391838"/>
          </a:xfrm>
          <a:prstGeom prst="rect">
            <a:avLst/>
          </a:prstGeom>
          <a:solidFill>
            <a:srgbClr val="92D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2932580" y="2256116"/>
            <a:ext cx="5343112" cy="765832"/>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p:cNvSpPr/>
          <p:nvPr/>
        </p:nvSpPr>
        <p:spPr>
          <a:xfrm>
            <a:off x="2898816" y="2030947"/>
            <a:ext cx="1726918" cy="323841"/>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Meiryo" charset="-128"/>
                <a:ea typeface="Meiryo" charset="-128"/>
                <a:cs typeface="Meiryo" charset="-128"/>
              </a:rPr>
              <a:t>仮想マシン</a:t>
            </a:r>
            <a:endParaRPr kumimoji="1" lang="ja-JP" altLang="en-US" sz="1600" dirty="0">
              <a:solidFill>
                <a:srgbClr val="FFFFFF"/>
              </a:solidFill>
              <a:latin typeface="Meiryo" charset="-128"/>
              <a:ea typeface="Meiryo" charset="-128"/>
              <a:cs typeface="Meiryo" charset="-128"/>
            </a:endParaRPr>
          </a:p>
        </p:txBody>
      </p:sp>
      <p:sp>
        <p:nvSpPr>
          <p:cNvPr id="10" name="正方形/長方形 9"/>
          <p:cNvSpPr/>
          <p:nvPr/>
        </p:nvSpPr>
        <p:spPr>
          <a:xfrm>
            <a:off x="4708860" y="2031295"/>
            <a:ext cx="1726918" cy="323841"/>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Meiryo" charset="-128"/>
                <a:ea typeface="Meiryo" charset="-128"/>
                <a:cs typeface="Meiryo" charset="-128"/>
              </a:rPr>
              <a:t>仮想マシン</a:t>
            </a:r>
            <a:endParaRPr kumimoji="1" lang="ja-JP" altLang="en-US" sz="1600" dirty="0">
              <a:solidFill>
                <a:srgbClr val="FFFFFF"/>
              </a:solidFill>
              <a:latin typeface="Meiryo" charset="-128"/>
              <a:ea typeface="Meiryo" charset="-128"/>
              <a:cs typeface="Meiryo" charset="-128"/>
            </a:endParaRPr>
          </a:p>
        </p:txBody>
      </p:sp>
      <p:sp>
        <p:nvSpPr>
          <p:cNvPr id="11" name="正方形/長方形 10"/>
          <p:cNvSpPr/>
          <p:nvPr/>
        </p:nvSpPr>
        <p:spPr>
          <a:xfrm>
            <a:off x="6504478" y="2030947"/>
            <a:ext cx="1726918" cy="323841"/>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Meiryo" charset="-128"/>
                <a:ea typeface="Meiryo" charset="-128"/>
                <a:cs typeface="Meiryo" charset="-128"/>
              </a:rPr>
              <a:t>仮想マシン</a:t>
            </a:r>
            <a:endParaRPr kumimoji="1" lang="ja-JP" altLang="en-US" sz="1600" dirty="0">
              <a:solidFill>
                <a:srgbClr val="FFFFFF"/>
              </a:solidFill>
              <a:latin typeface="Meiryo" charset="-128"/>
              <a:ea typeface="Meiryo" charset="-128"/>
              <a:cs typeface="Meiryo" charset="-128"/>
            </a:endParaRPr>
          </a:p>
        </p:txBody>
      </p:sp>
      <p:sp>
        <p:nvSpPr>
          <p:cNvPr id="19" name="フローチャート: データ 18"/>
          <p:cNvSpPr/>
          <p:nvPr/>
        </p:nvSpPr>
        <p:spPr>
          <a:xfrm>
            <a:off x="4946178" y="1324714"/>
            <a:ext cx="1222712" cy="300602"/>
          </a:xfrm>
          <a:prstGeom prst="flowChartInputOutpu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フローチャート: データ 20"/>
          <p:cNvSpPr/>
          <p:nvPr/>
        </p:nvSpPr>
        <p:spPr>
          <a:xfrm>
            <a:off x="5982810" y="1334454"/>
            <a:ext cx="1222712" cy="300602"/>
          </a:xfrm>
          <a:prstGeom prst="flowChartInputOutpu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フローチャート: データ 22"/>
          <p:cNvSpPr/>
          <p:nvPr/>
        </p:nvSpPr>
        <p:spPr>
          <a:xfrm>
            <a:off x="2885042" y="1319657"/>
            <a:ext cx="1222712" cy="300602"/>
          </a:xfrm>
          <a:prstGeom prst="flowChartInputOutpu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フローチャート: データ 24"/>
          <p:cNvSpPr/>
          <p:nvPr/>
        </p:nvSpPr>
        <p:spPr>
          <a:xfrm>
            <a:off x="3894578" y="1319582"/>
            <a:ext cx="1222712" cy="300602"/>
          </a:xfrm>
          <a:prstGeom prst="flowChartInputOutpu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フローチャート: データ 26"/>
          <p:cNvSpPr/>
          <p:nvPr/>
        </p:nvSpPr>
        <p:spPr>
          <a:xfrm>
            <a:off x="7008684" y="1329227"/>
            <a:ext cx="1222712" cy="300602"/>
          </a:xfrm>
          <a:prstGeom prst="flowChartInputOutpu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テキスト ボックス 27"/>
          <p:cNvSpPr txBox="1"/>
          <p:nvPr/>
        </p:nvSpPr>
        <p:spPr>
          <a:xfrm>
            <a:off x="3286679" y="5294435"/>
            <a:ext cx="4884671" cy="369332"/>
          </a:xfrm>
          <a:prstGeom prst="rect">
            <a:avLst/>
          </a:prstGeom>
          <a:noFill/>
        </p:spPr>
        <p:txBody>
          <a:bodyPr wrap="none" rtlCol="0">
            <a:spAutoFit/>
          </a:bodyPr>
          <a:lstStyle/>
          <a:p>
            <a:r>
              <a:rPr kumimoji="1" lang="en-US" altLang="ja-JP" dirty="0" smtClean="0">
                <a:solidFill>
                  <a:schemeClr val="bg1"/>
                </a:solidFill>
                <a:latin typeface="Meiryo" charset="-128"/>
                <a:ea typeface="Meiryo" charset="-128"/>
                <a:cs typeface="Meiryo" charset="-128"/>
              </a:rPr>
              <a:t>Orchestration</a:t>
            </a:r>
            <a:r>
              <a:rPr lang="en-US" altLang="ja-JP" dirty="0" smtClean="0">
                <a:solidFill>
                  <a:schemeClr val="bg1"/>
                </a:solidFill>
                <a:latin typeface="Meiryo" charset="-128"/>
                <a:ea typeface="Meiryo" charset="-128"/>
                <a:cs typeface="Meiryo" charset="-128"/>
              </a:rPr>
              <a:t>: </a:t>
            </a:r>
            <a:r>
              <a:rPr lang="ja-JP" altLang="en-US" dirty="0" smtClean="0">
                <a:solidFill>
                  <a:schemeClr val="bg1"/>
                </a:solidFill>
                <a:latin typeface="Meiryo" charset="-128"/>
                <a:ea typeface="Meiryo" charset="-128"/>
                <a:cs typeface="Meiryo" charset="-128"/>
              </a:rPr>
              <a:t>複数サーバーの管理を自動化</a:t>
            </a:r>
            <a:endParaRPr kumimoji="1" lang="ja-JP" altLang="en-US" dirty="0">
              <a:solidFill>
                <a:schemeClr val="bg1"/>
              </a:solidFill>
              <a:latin typeface="Meiryo" charset="-128"/>
              <a:ea typeface="Meiryo" charset="-128"/>
              <a:cs typeface="Meiryo" charset="-128"/>
            </a:endParaRPr>
          </a:p>
        </p:txBody>
      </p:sp>
      <p:sp>
        <p:nvSpPr>
          <p:cNvPr id="29" name="テキスト ボックス 28"/>
          <p:cNvSpPr txBox="1"/>
          <p:nvPr/>
        </p:nvSpPr>
        <p:spPr>
          <a:xfrm>
            <a:off x="3225015" y="4116614"/>
            <a:ext cx="5428089" cy="369332"/>
          </a:xfrm>
          <a:prstGeom prst="rect">
            <a:avLst/>
          </a:prstGeom>
          <a:noFill/>
        </p:spPr>
        <p:txBody>
          <a:bodyPr wrap="none" rtlCol="0">
            <a:spAutoFit/>
          </a:bodyPr>
          <a:lstStyle/>
          <a:p>
            <a:r>
              <a:rPr kumimoji="1" lang="en-US" altLang="ja-JP" dirty="0" smtClean="0">
                <a:solidFill>
                  <a:schemeClr val="bg1"/>
                </a:solidFill>
                <a:latin typeface="Meiryo" charset="-128"/>
                <a:ea typeface="Meiryo" charset="-128"/>
                <a:cs typeface="Meiryo" charset="-128"/>
              </a:rPr>
              <a:t>Configuration: OS</a:t>
            </a:r>
            <a:r>
              <a:rPr kumimoji="1" lang="ja-JP" altLang="en-US" dirty="0" smtClean="0">
                <a:solidFill>
                  <a:schemeClr val="bg1"/>
                </a:solidFill>
                <a:latin typeface="Meiryo" charset="-128"/>
                <a:ea typeface="Meiryo" charset="-128"/>
                <a:cs typeface="Meiryo" charset="-128"/>
              </a:rPr>
              <a:t>やミドルウェアの設定を自動化</a:t>
            </a:r>
            <a:endParaRPr kumimoji="1" lang="ja-JP" altLang="en-US" dirty="0">
              <a:solidFill>
                <a:schemeClr val="bg1"/>
              </a:solidFill>
              <a:latin typeface="Meiryo" charset="-128"/>
              <a:ea typeface="Meiryo" charset="-128"/>
              <a:cs typeface="Meiryo" charset="-128"/>
            </a:endParaRPr>
          </a:p>
        </p:txBody>
      </p:sp>
      <p:sp>
        <p:nvSpPr>
          <p:cNvPr id="30" name="テキスト ボックス 29"/>
          <p:cNvSpPr txBox="1"/>
          <p:nvPr/>
        </p:nvSpPr>
        <p:spPr>
          <a:xfrm>
            <a:off x="3176474" y="3112068"/>
            <a:ext cx="3873176" cy="369332"/>
          </a:xfrm>
          <a:prstGeom prst="rect">
            <a:avLst/>
          </a:prstGeom>
          <a:noFill/>
        </p:spPr>
        <p:txBody>
          <a:bodyPr wrap="none" rtlCol="0">
            <a:spAutoFit/>
          </a:bodyPr>
          <a:lstStyle/>
          <a:p>
            <a:r>
              <a:rPr kumimoji="1" lang="en-US" altLang="ja-JP" dirty="0" smtClean="0">
                <a:solidFill>
                  <a:schemeClr val="bg1"/>
                </a:solidFill>
                <a:latin typeface="Meiryo" charset="-128"/>
                <a:ea typeface="Meiryo" charset="-128"/>
                <a:cs typeface="Meiryo" charset="-128"/>
              </a:rPr>
              <a:t>Bootstrapping: OS</a:t>
            </a:r>
            <a:r>
              <a:rPr kumimoji="1" lang="ja-JP" altLang="en-US" dirty="0" smtClean="0">
                <a:solidFill>
                  <a:schemeClr val="bg1"/>
                </a:solidFill>
                <a:latin typeface="Meiryo" charset="-128"/>
                <a:ea typeface="Meiryo" charset="-128"/>
                <a:cs typeface="Meiryo" charset="-128"/>
              </a:rPr>
              <a:t>の起動を自動化</a:t>
            </a:r>
            <a:endParaRPr kumimoji="1" lang="ja-JP" altLang="en-US" dirty="0">
              <a:solidFill>
                <a:schemeClr val="bg1"/>
              </a:solidFill>
              <a:latin typeface="Meiryo" charset="-128"/>
              <a:ea typeface="Meiryo" charset="-128"/>
              <a:cs typeface="Meiryo" charset="-128"/>
            </a:endParaRPr>
          </a:p>
        </p:txBody>
      </p:sp>
      <p:sp>
        <p:nvSpPr>
          <p:cNvPr id="31" name="フローチャート: データ 30"/>
          <p:cNvSpPr/>
          <p:nvPr/>
        </p:nvSpPr>
        <p:spPr>
          <a:xfrm>
            <a:off x="4948410" y="978922"/>
            <a:ext cx="1222712" cy="300602"/>
          </a:xfrm>
          <a:prstGeom prst="flowChartInputOutpu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フローチャート: データ 31"/>
          <p:cNvSpPr/>
          <p:nvPr/>
        </p:nvSpPr>
        <p:spPr>
          <a:xfrm>
            <a:off x="5985042" y="988662"/>
            <a:ext cx="1222712" cy="300602"/>
          </a:xfrm>
          <a:prstGeom prst="flowChartInputOutpu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フローチャート: データ 32"/>
          <p:cNvSpPr/>
          <p:nvPr/>
        </p:nvSpPr>
        <p:spPr>
          <a:xfrm>
            <a:off x="2887274" y="973865"/>
            <a:ext cx="1222712" cy="300602"/>
          </a:xfrm>
          <a:prstGeom prst="flowChartInputOutpu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フローチャート: データ 33"/>
          <p:cNvSpPr/>
          <p:nvPr/>
        </p:nvSpPr>
        <p:spPr>
          <a:xfrm>
            <a:off x="3896810" y="973790"/>
            <a:ext cx="1222712" cy="300602"/>
          </a:xfrm>
          <a:prstGeom prst="flowChartInputOutpu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フローチャート: データ 34"/>
          <p:cNvSpPr/>
          <p:nvPr/>
        </p:nvSpPr>
        <p:spPr>
          <a:xfrm>
            <a:off x="7010916" y="983435"/>
            <a:ext cx="1222712" cy="300602"/>
          </a:xfrm>
          <a:prstGeom prst="flowChartInputOutpu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p:cNvSpPr/>
          <p:nvPr/>
        </p:nvSpPr>
        <p:spPr>
          <a:xfrm>
            <a:off x="2896584" y="1674661"/>
            <a:ext cx="1729150" cy="32459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600" dirty="0" smtClean="0">
                <a:solidFill>
                  <a:srgbClr val="FFFFFF"/>
                </a:solidFill>
                <a:latin typeface="Meiryo" charset="-128"/>
                <a:ea typeface="Meiryo" charset="-128"/>
                <a:cs typeface="Meiryo" charset="-128"/>
              </a:rPr>
              <a:t>OS</a:t>
            </a:r>
            <a:endParaRPr kumimoji="1" lang="ja-JP" altLang="en-US" sz="1600" dirty="0">
              <a:solidFill>
                <a:srgbClr val="FFFFFF"/>
              </a:solidFill>
              <a:latin typeface="Meiryo" charset="-128"/>
              <a:ea typeface="Meiryo" charset="-128"/>
              <a:cs typeface="Meiryo" charset="-128"/>
            </a:endParaRPr>
          </a:p>
        </p:txBody>
      </p:sp>
      <p:sp>
        <p:nvSpPr>
          <p:cNvPr id="37" name="正方形/長方形 36"/>
          <p:cNvSpPr/>
          <p:nvPr/>
        </p:nvSpPr>
        <p:spPr>
          <a:xfrm>
            <a:off x="4706628" y="1675009"/>
            <a:ext cx="1729150" cy="32459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600" dirty="0" smtClean="0">
                <a:solidFill>
                  <a:srgbClr val="FFFFFF"/>
                </a:solidFill>
                <a:latin typeface="Meiryo" charset="-128"/>
                <a:ea typeface="Meiryo" charset="-128"/>
                <a:cs typeface="Meiryo" charset="-128"/>
              </a:rPr>
              <a:t>OS</a:t>
            </a:r>
            <a:endParaRPr kumimoji="1" lang="ja-JP" altLang="en-US" sz="1600" dirty="0">
              <a:solidFill>
                <a:srgbClr val="FFFFFF"/>
              </a:solidFill>
              <a:latin typeface="Meiryo" charset="-128"/>
              <a:ea typeface="Meiryo" charset="-128"/>
              <a:cs typeface="Meiryo" charset="-128"/>
            </a:endParaRPr>
          </a:p>
        </p:txBody>
      </p:sp>
      <p:sp>
        <p:nvSpPr>
          <p:cNvPr id="38" name="正方形/長方形 37"/>
          <p:cNvSpPr/>
          <p:nvPr/>
        </p:nvSpPr>
        <p:spPr>
          <a:xfrm>
            <a:off x="6502246" y="1674661"/>
            <a:ext cx="1729150" cy="32459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600" dirty="0" smtClean="0">
                <a:solidFill>
                  <a:srgbClr val="FFFFFF"/>
                </a:solidFill>
                <a:latin typeface="Meiryo" charset="-128"/>
                <a:ea typeface="Meiryo" charset="-128"/>
                <a:cs typeface="Meiryo" charset="-128"/>
              </a:rPr>
              <a:t>OS</a:t>
            </a:r>
            <a:endParaRPr kumimoji="1" lang="ja-JP" altLang="en-US" sz="1600" dirty="0">
              <a:solidFill>
                <a:srgbClr val="FFFFFF"/>
              </a:solidFill>
              <a:latin typeface="Meiryo" charset="-128"/>
              <a:ea typeface="Meiryo" charset="-128"/>
              <a:cs typeface="Meiryo" charset="-128"/>
            </a:endParaRPr>
          </a:p>
        </p:txBody>
      </p:sp>
      <p:sp>
        <p:nvSpPr>
          <p:cNvPr id="39" name="テキスト ボックス 38"/>
          <p:cNvSpPr txBox="1"/>
          <p:nvPr/>
        </p:nvSpPr>
        <p:spPr>
          <a:xfrm>
            <a:off x="3031290" y="2558063"/>
            <a:ext cx="4280339" cy="369332"/>
          </a:xfrm>
          <a:prstGeom prst="rect">
            <a:avLst/>
          </a:prstGeom>
          <a:noFill/>
        </p:spPr>
        <p:txBody>
          <a:bodyPr wrap="none" rtlCol="0">
            <a:spAutoFit/>
          </a:bodyPr>
          <a:lstStyle/>
          <a:p>
            <a:r>
              <a:rPr kumimoji="1" lang="en-US" altLang="ja-JP" dirty="0" err="1" smtClean="0">
                <a:solidFill>
                  <a:schemeClr val="bg1"/>
                </a:solidFill>
                <a:latin typeface="Meiryo" charset="-128"/>
                <a:ea typeface="Meiryo" charset="-128"/>
                <a:cs typeface="Meiryo" charset="-128"/>
              </a:rPr>
              <a:t>Virturization</a:t>
            </a:r>
            <a:r>
              <a:rPr kumimoji="1" lang="en-US" altLang="ja-JP" dirty="0" smtClean="0">
                <a:solidFill>
                  <a:schemeClr val="bg1"/>
                </a:solidFill>
                <a:latin typeface="Meiryo" charset="-128"/>
                <a:ea typeface="Meiryo" charset="-128"/>
                <a:cs typeface="Meiryo" charset="-128"/>
              </a:rPr>
              <a:t>: </a:t>
            </a:r>
            <a:r>
              <a:rPr kumimoji="1" lang="ja-JP" altLang="en-US" dirty="0" smtClean="0">
                <a:solidFill>
                  <a:schemeClr val="bg1"/>
                </a:solidFill>
                <a:latin typeface="Meiryo" charset="-128"/>
                <a:ea typeface="Meiryo" charset="-128"/>
                <a:cs typeface="Meiryo" charset="-128"/>
              </a:rPr>
              <a:t>仮想マシンの構築・起動</a:t>
            </a:r>
            <a:endParaRPr kumimoji="1" lang="ja-JP" altLang="en-US" dirty="0">
              <a:solidFill>
                <a:schemeClr val="bg1"/>
              </a:solidFill>
              <a:latin typeface="Meiryo" charset="-128"/>
              <a:ea typeface="Meiryo" charset="-128"/>
              <a:cs typeface="Meiryo" charset="-128"/>
            </a:endParaRPr>
          </a:p>
        </p:txBody>
      </p:sp>
      <p:sp>
        <p:nvSpPr>
          <p:cNvPr id="40" name="テキスト ボックス 39"/>
          <p:cNvSpPr txBox="1"/>
          <p:nvPr/>
        </p:nvSpPr>
        <p:spPr>
          <a:xfrm>
            <a:off x="4750584" y="1310500"/>
            <a:ext cx="1569660" cy="369332"/>
          </a:xfrm>
          <a:prstGeom prst="rect">
            <a:avLst/>
          </a:prstGeom>
          <a:noFill/>
        </p:spPr>
        <p:txBody>
          <a:bodyPr wrap="none" rtlCol="0">
            <a:spAutoFit/>
          </a:bodyPr>
          <a:lstStyle/>
          <a:p>
            <a:r>
              <a:rPr kumimoji="1" lang="ja-JP" altLang="en-US" dirty="0" smtClean="0">
                <a:solidFill>
                  <a:schemeClr val="bg1"/>
                </a:solidFill>
                <a:latin typeface="Meiryo" charset="-128"/>
                <a:ea typeface="Meiryo" charset="-128"/>
                <a:cs typeface="Meiryo" charset="-128"/>
              </a:rPr>
              <a:t>ミドルウェア</a:t>
            </a:r>
            <a:endParaRPr kumimoji="1" lang="ja-JP" altLang="en-US" dirty="0">
              <a:solidFill>
                <a:schemeClr val="bg1"/>
              </a:solidFill>
              <a:latin typeface="Meiryo" charset="-128"/>
              <a:ea typeface="Meiryo" charset="-128"/>
              <a:cs typeface="Meiryo" charset="-128"/>
            </a:endParaRPr>
          </a:p>
        </p:txBody>
      </p:sp>
      <p:sp>
        <p:nvSpPr>
          <p:cNvPr id="41" name="テキスト ボックス 40"/>
          <p:cNvSpPr txBox="1"/>
          <p:nvPr/>
        </p:nvSpPr>
        <p:spPr>
          <a:xfrm>
            <a:off x="4731794" y="969351"/>
            <a:ext cx="2031325" cy="369332"/>
          </a:xfrm>
          <a:prstGeom prst="rect">
            <a:avLst/>
          </a:prstGeom>
          <a:noFill/>
        </p:spPr>
        <p:txBody>
          <a:bodyPr wrap="none" rtlCol="0">
            <a:spAutoFit/>
          </a:bodyPr>
          <a:lstStyle/>
          <a:p>
            <a:r>
              <a:rPr kumimoji="1" lang="ja-JP" altLang="en-US" dirty="0" smtClean="0">
                <a:solidFill>
                  <a:schemeClr val="bg1"/>
                </a:solidFill>
                <a:latin typeface="Meiryo" charset="-128"/>
                <a:ea typeface="Meiryo" charset="-128"/>
                <a:cs typeface="Meiryo" charset="-128"/>
              </a:rPr>
              <a:t>アプリケーション</a:t>
            </a:r>
            <a:endParaRPr kumimoji="1" lang="ja-JP" altLang="en-US" dirty="0">
              <a:solidFill>
                <a:schemeClr val="bg1"/>
              </a:solidFill>
              <a:latin typeface="Meiryo" charset="-128"/>
              <a:ea typeface="Meiryo" charset="-128"/>
              <a:cs typeface="Meiryo" charset="-128"/>
            </a:endParaRPr>
          </a:p>
        </p:txBody>
      </p:sp>
      <p:sp>
        <p:nvSpPr>
          <p:cNvPr id="42" name="正方形/長方形 41"/>
          <p:cNvSpPr/>
          <p:nvPr/>
        </p:nvSpPr>
        <p:spPr>
          <a:xfrm>
            <a:off x="2982749" y="3559527"/>
            <a:ext cx="5527687" cy="307777"/>
          </a:xfrm>
          <a:prstGeom prst="rect">
            <a:avLst/>
          </a:prstGeom>
        </p:spPr>
        <p:txBody>
          <a:bodyPr wrap="square">
            <a:spAutoFit/>
          </a:bodyPr>
          <a:lstStyle/>
          <a:p>
            <a:pPr algn="ctr"/>
            <a:r>
              <a:rPr lang="en-US" altLang="ja-JP" sz="1400" dirty="0" smtClean="0">
                <a:solidFill>
                  <a:schemeClr val="bg1"/>
                </a:solidFill>
                <a:latin typeface="Meiryo" charset="-128"/>
                <a:ea typeface="Meiryo" charset="-128"/>
                <a:cs typeface="Meiryo" charset="-128"/>
              </a:rPr>
              <a:t>OS</a:t>
            </a:r>
            <a:r>
              <a:rPr lang="ja-JP" altLang="en-US" sz="1400" dirty="0" smtClean="0">
                <a:solidFill>
                  <a:schemeClr val="bg1"/>
                </a:solidFill>
                <a:latin typeface="Meiryo" charset="-128"/>
                <a:ea typeface="Meiryo" charset="-128"/>
                <a:cs typeface="Meiryo" charset="-128"/>
              </a:rPr>
              <a:t>や仮想化ソフトウェアのインストール</a:t>
            </a:r>
            <a:r>
              <a:rPr lang="ja-JP" altLang="en-US" sz="1400" dirty="0">
                <a:solidFill>
                  <a:schemeClr val="bg1"/>
                </a:solidFill>
                <a:latin typeface="Meiryo" charset="-128"/>
                <a:ea typeface="Meiryo" charset="-128"/>
                <a:cs typeface="Meiryo" charset="-128"/>
              </a:rPr>
              <a:t>／</a:t>
            </a:r>
            <a:r>
              <a:rPr lang="ja-JP" altLang="en-US" sz="1400" dirty="0" smtClean="0">
                <a:solidFill>
                  <a:schemeClr val="bg1"/>
                </a:solidFill>
                <a:latin typeface="Meiryo" charset="-128"/>
                <a:ea typeface="Meiryo" charset="-128"/>
                <a:cs typeface="Meiryo" charset="-128"/>
              </a:rPr>
              <a:t>設定作業</a:t>
            </a:r>
            <a:r>
              <a:rPr lang="ja-JP" altLang="en-US" sz="1400" dirty="0">
                <a:solidFill>
                  <a:schemeClr val="bg1"/>
                </a:solidFill>
                <a:latin typeface="Meiryo" charset="-128"/>
                <a:ea typeface="Meiryo" charset="-128"/>
                <a:cs typeface="Meiryo" charset="-128"/>
              </a:rPr>
              <a:t>を</a:t>
            </a:r>
            <a:r>
              <a:rPr lang="ja-JP" altLang="en-US" sz="1400" dirty="0" smtClean="0">
                <a:solidFill>
                  <a:schemeClr val="bg1"/>
                </a:solidFill>
                <a:latin typeface="Meiryo" charset="-128"/>
                <a:ea typeface="Meiryo" charset="-128"/>
                <a:cs typeface="Meiryo" charset="-128"/>
              </a:rPr>
              <a:t>自動化</a:t>
            </a:r>
            <a:endParaRPr lang="ja-JP" altLang="en-US" sz="1400" dirty="0">
              <a:solidFill>
                <a:schemeClr val="bg1"/>
              </a:solidFill>
              <a:latin typeface="Meiryo" charset="-128"/>
              <a:ea typeface="Meiryo" charset="-128"/>
              <a:cs typeface="Meiryo" charset="-128"/>
            </a:endParaRPr>
          </a:p>
        </p:txBody>
      </p:sp>
      <p:sp>
        <p:nvSpPr>
          <p:cNvPr id="43" name="正方形/長方形 42"/>
          <p:cNvSpPr/>
          <p:nvPr/>
        </p:nvSpPr>
        <p:spPr>
          <a:xfrm>
            <a:off x="3070655" y="4418528"/>
            <a:ext cx="5649267" cy="738664"/>
          </a:xfrm>
          <a:prstGeom prst="rect">
            <a:avLst/>
          </a:prstGeom>
        </p:spPr>
        <p:txBody>
          <a:bodyPr wrap="square">
            <a:spAutoFit/>
          </a:bodyPr>
          <a:lstStyle/>
          <a:p>
            <a:r>
              <a:rPr lang="ja-JP" altLang="en-US" sz="1400" dirty="0">
                <a:solidFill>
                  <a:schemeClr val="bg1"/>
                </a:solidFill>
                <a:latin typeface="Meiryo" charset="-128"/>
                <a:ea typeface="Meiryo" charset="-128"/>
                <a:cs typeface="Meiryo" charset="-128"/>
              </a:rPr>
              <a:t>データベースサーバ／</a:t>
            </a:r>
            <a:r>
              <a:rPr lang="en-US" altLang="ja-JP" sz="1400" dirty="0">
                <a:solidFill>
                  <a:schemeClr val="bg1"/>
                </a:solidFill>
                <a:latin typeface="Meiryo" charset="-128"/>
                <a:ea typeface="Meiryo" charset="-128"/>
                <a:cs typeface="Meiryo" charset="-128"/>
              </a:rPr>
              <a:t>Web</a:t>
            </a:r>
            <a:r>
              <a:rPr lang="ja-JP" altLang="en-US" sz="1400" dirty="0">
                <a:solidFill>
                  <a:schemeClr val="bg1"/>
                </a:solidFill>
                <a:latin typeface="Meiryo" charset="-128"/>
                <a:ea typeface="Meiryo" charset="-128"/>
                <a:cs typeface="Meiryo" charset="-128"/>
              </a:rPr>
              <a:t>サーバ／監視エージェントなどのミドルウエアのインストールやバージョン管理</a:t>
            </a:r>
            <a:r>
              <a:rPr lang="ja-JP" altLang="en-US" sz="1400" dirty="0" smtClean="0">
                <a:solidFill>
                  <a:schemeClr val="bg1"/>
                </a:solidFill>
                <a:latin typeface="Meiryo" charset="-128"/>
                <a:ea typeface="Meiryo" charset="-128"/>
                <a:cs typeface="Meiryo" charset="-128"/>
              </a:rPr>
              <a:t>、</a:t>
            </a:r>
            <a:r>
              <a:rPr lang="en-US" altLang="ja-JP" sz="1400" dirty="0" smtClean="0">
                <a:solidFill>
                  <a:schemeClr val="bg1"/>
                </a:solidFill>
                <a:latin typeface="Meiryo" charset="-128"/>
                <a:ea typeface="Meiryo" charset="-128"/>
                <a:cs typeface="Meiryo" charset="-128"/>
              </a:rPr>
              <a:t>OS</a:t>
            </a:r>
            <a:r>
              <a:rPr lang="ja-JP" altLang="en-US" sz="1400" dirty="0">
                <a:solidFill>
                  <a:schemeClr val="bg1"/>
                </a:solidFill>
                <a:latin typeface="Meiryo" charset="-128"/>
                <a:ea typeface="Meiryo" charset="-128"/>
                <a:cs typeface="Meiryo" charset="-128"/>
              </a:rPr>
              <a:t>やミドルウエアの設定ファイルや、</a:t>
            </a:r>
            <a:r>
              <a:rPr lang="en-US" altLang="ja-JP" sz="1400" dirty="0">
                <a:solidFill>
                  <a:schemeClr val="bg1"/>
                </a:solidFill>
                <a:latin typeface="Meiryo" charset="-128"/>
                <a:ea typeface="Meiryo" charset="-128"/>
                <a:cs typeface="Meiryo" charset="-128"/>
              </a:rPr>
              <a:t>OS</a:t>
            </a:r>
            <a:r>
              <a:rPr lang="ja-JP" altLang="en-US" sz="1400" dirty="0">
                <a:solidFill>
                  <a:schemeClr val="bg1"/>
                </a:solidFill>
                <a:latin typeface="Meiryo" charset="-128"/>
                <a:ea typeface="Meiryo" charset="-128"/>
                <a:cs typeface="Meiryo" charset="-128"/>
              </a:rPr>
              <a:t>のファイアウォール機能などの</a:t>
            </a:r>
            <a:r>
              <a:rPr lang="ja-JP" altLang="en-US" sz="1400" dirty="0" smtClean="0">
                <a:solidFill>
                  <a:schemeClr val="bg1"/>
                </a:solidFill>
                <a:latin typeface="Meiryo" charset="-128"/>
                <a:ea typeface="Meiryo" charset="-128"/>
                <a:cs typeface="Meiryo" charset="-128"/>
              </a:rPr>
              <a:t>設定など</a:t>
            </a:r>
            <a:r>
              <a:rPr lang="ja-JP" altLang="en-US" sz="1400" dirty="0">
                <a:solidFill>
                  <a:schemeClr val="bg1"/>
                </a:solidFill>
                <a:latin typeface="Meiryo" charset="-128"/>
                <a:ea typeface="Meiryo" charset="-128"/>
                <a:cs typeface="Meiryo" charset="-128"/>
              </a:rPr>
              <a:t>を</a:t>
            </a:r>
            <a:r>
              <a:rPr lang="ja-JP" altLang="en-US" sz="1400" dirty="0" smtClean="0">
                <a:solidFill>
                  <a:schemeClr val="bg1"/>
                </a:solidFill>
                <a:latin typeface="Meiryo" charset="-128"/>
                <a:ea typeface="Meiryo" charset="-128"/>
                <a:cs typeface="Meiryo" charset="-128"/>
              </a:rPr>
              <a:t>自動化</a:t>
            </a:r>
            <a:endParaRPr lang="ja-JP" altLang="en-US" sz="1400" dirty="0">
              <a:solidFill>
                <a:schemeClr val="bg1"/>
              </a:solidFill>
              <a:latin typeface="Meiryo" charset="-128"/>
              <a:ea typeface="Meiryo" charset="-128"/>
              <a:cs typeface="Meiryo" charset="-128"/>
            </a:endParaRPr>
          </a:p>
        </p:txBody>
      </p:sp>
      <p:pic>
        <p:nvPicPr>
          <p:cNvPr id="7" name="図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9968" y="4352832"/>
            <a:ext cx="823046" cy="651657"/>
          </a:xfrm>
          <a:prstGeom prst="rect">
            <a:avLst/>
          </a:prstGeom>
        </p:spPr>
      </p:pic>
      <p:pic>
        <p:nvPicPr>
          <p:cNvPr id="12" name="図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81121" y="4361519"/>
            <a:ext cx="660210" cy="648762"/>
          </a:xfrm>
          <a:prstGeom prst="rect">
            <a:avLst/>
          </a:prstGeom>
        </p:spPr>
      </p:pic>
      <p:pic>
        <p:nvPicPr>
          <p:cNvPr id="13" name="図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89153" y="4361519"/>
            <a:ext cx="651657" cy="651657"/>
          </a:xfrm>
          <a:prstGeom prst="rect">
            <a:avLst/>
          </a:prstGeom>
        </p:spPr>
      </p:pic>
      <p:sp>
        <p:nvSpPr>
          <p:cNvPr id="14" name="正方形/長方形 13"/>
          <p:cNvSpPr/>
          <p:nvPr/>
        </p:nvSpPr>
        <p:spPr>
          <a:xfrm>
            <a:off x="3225014" y="5642664"/>
            <a:ext cx="5641155" cy="738664"/>
          </a:xfrm>
          <a:prstGeom prst="rect">
            <a:avLst/>
          </a:prstGeom>
        </p:spPr>
        <p:txBody>
          <a:bodyPr wrap="square">
            <a:spAutoFit/>
          </a:bodyPr>
          <a:lstStyle/>
          <a:p>
            <a:r>
              <a:rPr lang="ja-JP" altLang="en-US" sz="1400" dirty="0" smtClean="0">
                <a:solidFill>
                  <a:schemeClr val="bg1"/>
                </a:solidFill>
                <a:latin typeface="Meiryo" charset="-128"/>
                <a:ea typeface="Meiryo" charset="-128"/>
                <a:cs typeface="Meiryo" charset="-128"/>
              </a:rPr>
              <a:t>複数台のサーバ群</a:t>
            </a:r>
            <a:r>
              <a:rPr lang="ja-JP" altLang="en-US" sz="1400" dirty="0">
                <a:solidFill>
                  <a:schemeClr val="bg1"/>
                </a:solidFill>
                <a:latin typeface="Meiryo" charset="-128"/>
                <a:ea typeface="Meiryo" charset="-128"/>
                <a:cs typeface="Meiryo" charset="-128"/>
              </a:rPr>
              <a:t>を監視し、新しいサーバをシステムに登録したり、障害のノードをシステムから</a:t>
            </a:r>
            <a:r>
              <a:rPr lang="ja-JP" altLang="en-US" sz="1400" smtClean="0">
                <a:solidFill>
                  <a:schemeClr val="bg1"/>
                </a:solidFill>
                <a:latin typeface="Meiryo" charset="-128"/>
                <a:ea typeface="Meiryo" charset="-128"/>
                <a:cs typeface="Meiryo" charset="-128"/>
              </a:rPr>
              <a:t>取り除いたり、サーバ</a:t>
            </a:r>
            <a:r>
              <a:rPr lang="ja-JP" altLang="en-US" sz="1400" dirty="0">
                <a:solidFill>
                  <a:schemeClr val="bg1"/>
                </a:solidFill>
                <a:latin typeface="Meiryo" charset="-128"/>
                <a:ea typeface="Meiryo" charset="-128"/>
                <a:cs typeface="Meiryo" charset="-128"/>
              </a:rPr>
              <a:t>へのアプリケーションのデプロイ</a:t>
            </a:r>
            <a:r>
              <a:rPr lang="ja-JP" altLang="en-US" sz="1400">
                <a:solidFill>
                  <a:schemeClr val="bg1"/>
                </a:solidFill>
                <a:latin typeface="Meiryo" charset="-128"/>
                <a:ea typeface="Meiryo" charset="-128"/>
                <a:cs typeface="Meiryo" charset="-128"/>
              </a:rPr>
              <a:t>を</a:t>
            </a:r>
            <a:r>
              <a:rPr lang="ja-JP" altLang="en-US" sz="1400" smtClean="0">
                <a:solidFill>
                  <a:schemeClr val="bg1"/>
                </a:solidFill>
                <a:latin typeface="Meiryo" charset="-128"/>
                <a:ea typeface="Meiryo" charset="-128"/>
                <a:cs typeface="Meiryo" charset="-128"/>
              </a:rPr>
              <a:t>サポート</a:t>
            </a:r>
            <a:endParaRPr lang="ja-JP" altLang="en-US" sz="1400" dirty="0">
              <a:solidFill>
                <a:schemeClr val="bg1"/>
              </a:solidFill>
              <a:latin typeface="Meiryo" charset="-128"/>
              <a:ea typeface="Meiryo" charset="-128"/>
              <a:cs typeface="Meiryo" charset="-128"/>
            </a:endParaRPr>
          </a:p>
        </p:txBody>
      </p:sp>
      <p:pic>
        <p:nvPicPr>
          <p:cNvPr id="15" name="図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1744" y="3518477"/>
            <a:ext cx="1054083" cy="288727"/>
          </a:xfrm>
          <a:prstGeom prst="rect">
            <a:avLst/>
          </a:prstGeom>
        </p:spPr>
      </p:pic>
      <p:pic>
        <p:nvPicPr>
          <p:cNvPr id="16" name="図 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19776" y="3446469"/>
            <a:ext cx="262480" cy="288727"/>
          </a:xfrm>
          <a:prstGeom prst="rect">
            <a:avLst/>
          </a:prstGeom>
        </p:spPr>
      </p:pic>
      <p:sp>
        <p:nvSpPr>
          <p:cNvPr id="17" name="テキスト ボックス 16"/>
          <p:cNvSpPr txBox="1"/>
          <p:nvPr/>
        </p:nvSpPr>
        <p:spPr>
          <a:xfrm>
            <a:off x="1838469" y="3491716"/>
            <a:ext cx="1007455" cy="369332"/>
          </a:xfrm>
          <a:prstGeom prst="rect">
            <a:avLst/>
          </a:prstGeom>
          <a:noFill/>
        </p:spPr>
        <p:txBody>
          <a:bodyPr wrap="none" rtlCol="0">
            <a:spAutoFit/>
          </a:bodyPr>
          <a:lstStyle/>
          <a:p>
            <a:r>
              <a:rPr kumimoji="1" lang="en-US" altLang="ja-JP" dirty="0" err="1" smtClean="0">
                <a:solidFill>
                  <a:srgbClr val="FF0000"/>
                </a:solidFill>
              </a:rPr>
              <a:t>KickStart</a:t>
            </a:r>
            <a:endParaRPr kumimoji="1" lang="ja-JP" altLang="en-US" dirty="0">
              <a:solidFill>
                <a:srgbClr val="FF0000"/>
              </a:solidFill>
            </a:endParaRPr>
          </a:p>
        </p:txBody>
      </p:sp>
      <p:pic>
        <p:nvPicPr>
          <p:cNvPr id="18" name="図 17"/>
          <p:cNvPicPr>
            <a:picLocks noChangeAspect="1"/>
          </p:cNvPicPr>
          <p:nvPr/>
        </p:nvPicPr>
        <p:blipFill>
          <a:blip r:embed="rId7"/>
          <a:stretch>
            <a:fillRect/>
          </a:stretch>
        </p:blipFill>
        <p:spPr>
          <a:xfrm>
            <a:off x="439968" y="5739918"/>
            <a:ext cx="1046797" cy="259134"/>
          </a:xfrm>
          <a:prstGeom prst="rect">
            <a:avLst/>
          </a:prstGeom>
        </p:spPr>
      </p:pic>
      <p:pic>
        <p:nvPicPr>
          <p:cNvPr id="20" name="図 1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40575" y="5450875"/>
            <a:ext cx="1229802" cy="726701"/>
          </a:xfrm>
          <a:prstGeom prst="rect">
            <a:avLst/>
          </a:prstGeom>
        </p:spPr>
      </p:pic>
      <p:pic>
        <p:nvPicPr>
          <p:cNvPr id="22" name="図 2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39968" y="2500481"/>
            <a:ext cx="639132" cy="273914"/>
          </a:xfrm>
          <a:prstGeom prst="rect">
            <a:avLst/>
          </a:prstGeom>
        </p:spPr>
      </p:pic>
      <p:pic>
        <p:nvPicPr>
          <p:cNvPr id="24" name="図 23"/>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0764" y="2492896"/>
            <a:ext cx="821926" cy="314387"/>
          </a:xfrm>
          <a:prstGeom prst="rect">
            <a:avLst/>
          </a:prstGeom>
        </p:spPr>
      </p:pic>
      <p:pic>
        <p:nvPicPr>
          <p:cNvPr id="26" name="図 2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061471" y="2553568"/>
            <a:ext cx="703953" cy="221745"/>
          </a:xfrm>
          <a:prstGeom prst="rect">
            <a:avLst/>
          </a:prstGeom>
        </p:spPr>
      </p:pic>
    </p:spTree>
    <p:extLst>
      <p:ext uri="{BB962C8B-B14F-4D97-AF65-F5344CB8AC3E}">
        <p14:creationId xmlns:p14="http://schemas.microsoft.com/office/powerpoint/2010/main" val="105267126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smtClean="0">
                <a:solidFill>
                  <a:srgbClr val="FFFFFF"/>
                </a:solidFill>
                <a:effectLst/>
                <a:latin typeface="Arial"/>
                <a:ea typeface="HGP創英角ｺﾞｼｯｸUB" pitchFamily="50" charset="-128"/>
                <a:cs typeface="Arial"/>
              </a:rPr>
              <a:t>仮想化の種類</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40248936"/>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回線交換方式とパケット交換方式</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18</a:t>
            </a:fld>
            <a:endParaRPr kumimoji="1" lang="ja-JP" altLang="en-US"/>
          </a:p>
        </p:txBody>
      </p:sp>
      <p:grpSp>
        <p:nvGrpSpPr>
          <p:cNvPr id="4" name="図形グループ 3"/>
          <p:cNvGrpSpPr/>
          <p:nvPr/>
        </p:nvGrpSpPr>
        <p:grpSpPr>
          <a:xfrm>
            <a:off x="1043608" y="1268760"/>
            <a:ext cx="265954" cy="577851"/>
            <a:chOff x="1946324" y="4125162"/>
            <a:chExt cx="969964" cy="2007872"/>
          </a:xfrm>
        </p:grpSpPr>
        <p:sp>
          <p:nvSpPr>
            <p:cNvPr id="5" name="円/楕円 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6" name="フローチャート: 論理積ゲート 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7" name="図形グループ 6"/>
          <p:cNvGrpSpPr/>
          <p:nvPr/>
        </p:nvGrpSpPr>
        <p:grpSpPr>
          <a:xfrm>
            <a:off x="1043608" y="1988840"/>
            <a:ext cx="265954" cy="577851"/>
            <a:chOff x="1946324" y="4125162"/>
            <a:chExt cx="969964" cy="2007872"/>
          </a:xfrm>
        </p:grpSpPr>
        <p:sp>
          <p:nvSpPr>
            <p:cNvPr id="8" name="円/楕円 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9" name="フローチャート: 論理積ゲート 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10" name="図形グループ 9"/>
          <p:cNvGrpSpPr/>
          <p:nvPr/>
        </p:nvGrpSpPr>
        <p:grpSpPr>
          <a:xfrm>
            <a:off x="1043607" y="2708920"/>
            <a:ext cx="265954" cy="577851"/>
            <a:chOff x="1946324" y="4125162"/>
            <a:chExt cx="969964" cy="2007872"/>
          </a:xfrm>
        </p:grpSpPr>
        <p:sp>
          <p:nvSpPr>
            <p:cNvPr id="11" name="円/楕円 1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2" name="フローチャート: 論理積ゲート 1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13" name="図形グループ 12"/>
          <p:cNvGrpSpPr/>
          <p:nvPr/>
        </p:nvGrpSpPr>
        <p:grpSpPr>
          <a:xfrm>
            <a:off x="7740352" y="1268760"/>
            <a:ext cx="265954" cy="577851"/>
            <a:chOff x="1946324" y="4125162"/>
            <a:chExt cx="969964" cy="2007872"/>
          </a:xfrm>
        </p:grpSpPr>
        <p:sp>
          <p:nvSpPr>
            <p:cNvPr id="14" name="円/楕円 1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5" name="フローチャート: 論理積ゲート 1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16" name="図形グループ 15"/>
          <p:cNvGrpSpPr/>
          <p:nvPr/>
        </p:nvGrpSpPr>
        <p:grpSpPr>
          <a:xfrm>
            <a:off x="7740352" y="1988840"/>
            <a:ext cx="265954" cy="577851"/>
            <a:chOff x="1946324" y="4125162"/>
            <a:chExt cx="969964" cy="2007872"/>
          </a:xfrm>
        </p:grpSpPr>
        <p:sp>
          <p:nvSpPr>
            <p:cNvPr id="17" name="円/楕円 1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8" name="フローチャート: 論理積ゲート 1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19" name="図形グループ 18"/>
          <p:cNvGrpSpPr/>
          <p:nvPr/>
        </p:nvGrpSpPr>
        <p:grpSpPr>
          <a:xfrm>
            <a:off x="7740351" y="2708920"/>
            <a:ext cx="265954" cy="577851"/>
            <a:chOff x="1946324" y="4125162"/>
            <a:chExt cx="969964" cy="2007872"/>
          </a:xfrm>
        </p:grpSpPr>
        <p:sp>
          <p:nvSpPr>
            <p:cNvPr id="20" name="円/楕円 1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1" name="フローチャート: 論理積ゲート 2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22" name="正方形/長方形 21"/>
          <p:cNvSpPr/>
          <p:nvPr/>
        </p:nvSpPr>
        <p:spPr>
          <a:xfrm>
            <a:off x="2263556" y="2121331"/>
            <a:ext cx="576064" cy="577851"/>
          </a:xfrm>
          <a:prstGeom prst="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p:cNvSpPr/>
          <p:nvPr/>
        </p:nvSpPr>
        <p:spPr>
          <a:xfrm>
            <a:off x="6210293" y="2121330"/>
            <a:ext cx="576064" cy="577851"/>
          </a:xfrm>
          <a:prstGeom prst="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 name="直線コネクタ 24"/>
          <p:cNvCxnSpPr>
            <a:stCxn id="6" idx="2"/>
            <a:endCxn id="22" idx="1"/>
          </p:cNvCxnSpPr>
          <p:nvPr/>
        </p:nvCxnSpPr>
        <p:spPr>
          <a:xfrm>
            <a:off x="1309562" y="1690178"/>
            <a:ext cx="953994" cy="720079"/>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6" name="直線コネクタ 25"/>
          <p:cNvCxnSpPr>
            <a:stCxn id="9" idx="2"/>
            <a:endCxn id="22" idx="1"/>
          </p:cNvCxnSpPr>
          <p:nvPr/>
        </p:nvCxnSpPr>
        <p:spPr>
          <a:xfrm flipV="1">
            <a:off x="1309562" y="2410257"/>
            <a:ext cx="953994" cy="1"/>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9" name="直線コネクタ 28"/>
          <p:cNvCxnSpPr>
            <a:stCxn id="12" idx="2"/>
            <a:endCxn id="22" idx="1"/>
          </p:cNvCxnSpPr>
          <p:nvPr/>
        </p:nvCxnSpPr>
        <p:spPr>
          <a:xfrm flipV="1">
            <a:off x="1309561" y="2410257"/>
            <a:ext cx="953995" cy="720081"/>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5" name="直線コネクタ 34"/>
          <p:cNvCxnSpPr>
            <a:stCxn id="23" idx="3"/>
            <a:endCxn id="18" idx="0"/>
          </p:cNvCxnSpPr>
          <p:nvPr/>
        </p:nvCxnSpPr>
        <p:spPr>
          <a:xfrm>
            <a:off x="6786357" y="2410256"/>
            <a:ext cx="953995" cy="2"/>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6" name="直線コネクタ 35"/>
          <p:cNvCxnSpPr>
            <a:stCxn id="15" idx="0"/>
            <a:endCxn id="23" idx="3"/>
          </p:cNvCxnSpPr>
          <p:nvPr/>
        </p:nvCxnSpPr>
        <p:spPr>
          <a:xfrm flipH="1">
            <a:off x="6786357" y="1690178"/>
            <a:ext cx="953995" cy="720078"/>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37" name="直線コネクタ 36"/>
          <p:cNvCxnSpPr>
            <a:endCxn id="23" idx="3"/>
          </p:cNvCxnSpPr>
          <p:nvPr/>
        </p:nvCxnSpPr>
        <p:spPr>
          <a:xfrm flipH="1" flipV="1">
            <a:off x="6786357" y="2410256"/>
            <a:ext cx="953994" cy="689448"/>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51" name="直線コネクタ 50"/>
          <p:cNvCxnSpPr>
            <a:stCxn id="22" idx="3"/>
            <a:endCxn id="23" idx="1"/>
          </p:cNvCxnSpPr>
          <p:nvPr/>
        </p:nvCxnSpPr>
        <p:spPr>
          <a:xfrm flipV="1">
            <a:off x="2839620" y="2410256"/>
            <a:ext cx="3370673" cy="1"/>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58" name="フリーフォーム 57"/>
          <p:cNvSpPr/>
          <p:nvPr/>
        </p:nvSpPr>
        <p:spPr>
          <a:xfrm>
            <a:off x="1417964" y="1458109"/>
            <a:ext cx="6308071" cy="860528"/>
          </a:xfrm>
          <a:custGeom>
            <a:avLst/>
            <a:gdLst>
              <a:gd name="connsiteX0" fmla="*/ 0 w 6309965"/>
              <a:gd name="connsiteY0" fmla="*/ 6055 h 952183"/>
              <a:gd name="connsiteX1" fmla="*/ 1199014 w 6309965"/>
              <a:gd name="connsiteY1" fmla="*/ 793287 h 952183"/>
              <a:gd name="connsiteX2" fmla="*/ 5292620 w 6309965"/>
              <a:gd name="connsiteY2" fmla="*/ 884121 h 952183"/>
              <a:gd name="connsiteX3" fmla="*/ 6309965 w 6309965"/>
              <a:gd name="connsiteY3" fmla="*/ 0 h 952183"/>
              <a:gd name="connsiteX4" fmla="*/ 6309965 w 6309965"/>
              <a:gd name="connsiteY4" fmla="*/ 0 h 952183"/>
              <a:gd name="connsiteX0" fmla="*/ 0 w 6309965"/>
              <a:gd name="connsiteY0" fmla="*/ 6055 h 864949"/>
              <a:gd name="connsiteX1" fmla="*/ 1199014 w 6309965"/>
              <a:gd name="connsiteY1" fmla="*/ 793287 h 864949"/>
              <a:gd name="connsiteX2" fmla="*/ 5238119 w 6309965"/>
              <a:gd name="connsiteY2" fmla="*/ 738786 h 864949"/>
              <a:gd name="connsiteX3" fmla="*/ 6309965 w 6309965"/>
              <a:gd name="connsiteY3" fmla="*/ 0 h 864949"/>
              <a:gd name="connsiteX4" fmla="*/ 6309965 w 6309965"/>
              <a:gd name="connsiteY4" fmla="*/ 0 h 864949"/>
              <a:gd name="connsiteX0" fmla="*/ 0 w 6309965"/>
              <a:gd name="connsiteY0" fmla="*/ 6055 h 873186"/>
              <a:gd name="connsiteX1" fmla="*/ 1199014 w 6309965"/>
              <a:gd name="connsiteY1" fmla="*/ 793287 h 873186"/>
              <a:gd name="connsiteX2" fmla="*/ 5238119 w 6309965"/>
              <a:gd name="connsiteY2" fmla="*/ 756953 h 873186"/>
              <a:gd name="connsiteX3" fmla="*/ 6309965 w 6309965"/>
              <a:gd name="connsiteY3" fmla="*/ 0 h 873186"/>
              <a:gd name="connsiteX4" fmla="*/ 6309965 w 6309965"/>
              <a:gd name="connsiteY4" fmla="*/ 0 h 873186"/>
              <a:gd name="connsiteX0" fmla="*/ 0 w 6309965"/>
              <a:gd name="connsiteY0" fmla="*/ 6055 h 835369"/>
              <a:gd name="connsiteX1" fmla="*/ 1271681 w 6309965"/>
              <a:gd name="connsiteY1" fmla="*/ 726675 h 835369"/>
              <a:gd name="connsiteX2" fmla="*/ 5238119 w 6309965"/>
              <a:gd name="connsiteY2" fmla="*/ 756953 h 835369"/>
              <a:gd name="connsiteX3" fmla="*/ 6309965 w 6309965"/>
              <a:gd name="connsiteY3" fmla="*/ 0 h 835369"/>
              <a:gd name="connsiteX4" fmla="*/ 6309965 w 6309965"/>
              <a:gd name="connsiteY4" fmla="*/ 0 h 835369"/>
              <a:gd name="connsiteX0" fmla="*/ 0 w 6309965"/>
              <a:gd name="connsiteY0" fmla="*/ 6055 h 835369"/>
              <a:gd name="connsiteX1" fmla="*/ 1271681 w 6309965"/>
              <a:gd name="connsiteY1" fmla="*/ 726675 h 835369"/>
              <a:gd name="connsiteX2" fmla="*/ 5026172 w 6309965"/>
              <a:gd name="connsiteY2" fmla="*/ 756953 h 835369"/>
              <a:gd name="connsiteX3" fmla="*/ 6309965 w 6309965"/>
              <a:gd name="connsiteY3" fmla="*/ 0 h 835369"/>
              <a:gd name="connsiteX4" fmla="*/ 6309965 w 6309965"/>
              <a:gd name="connsiteY4" fmla="*/ 0 h 835369"/>
              <a:gd name="connsiteX0" fmla="*/ 0 w 6309965"/>
              <a:gd name="connsiteY0" fmla="*/ 6055 h 863472"/>
              <a:gd name="connsiteX1" fmla="*/ 1271681 w 6309965"/>
              <a:gd name="connsiteY1" fmla="*/ 726675 h 863472"/>
              <a:gd name="connsiteX2" fmla="*/ 5026172 w 6309965"/>
              <a:gd name="connsiteY2" fmla="*/ 756953 h 863472"/>
              <a:gd name="connsiteX3" fmla="*/ 6309965 w 6309965"/>
              <a:gd name="connsiteY3" fmla="*/ 0 h 863472"/>
              <a:gd name="connsiteX4" fmla="*/ 6309965 w 6309965"/>
              <a:gd name="connsiteY4" fmla="*/ 0 h 863472"/>
              <a:gd name="connsiteX0" fmla="*/ 0 w 6316020"/>
              <a:gd name="connsiteY0" fmla="*/ 66611 h 860528"/>
              <a:gd name="connsiteX1" fmla="*/ 1277736 w 6316020"/>
              <a:gd name="connsiteY1" fmla="*/ 726675 h 860528"/>
              <a:gd name="connsiteX2" fmla="*/ 5032227 w 6316020"/>
              <a:gd name="connsiteY2" fmla="*/ 756953 h 860528"/>
              <a:gd name="connsiteX3" fmla="*/ 6316020 w 6316020"/>
              <a:gd name="connsiteY3" fmla="*/ 0 h 860528"/>
              <a:gd name="connsiteX4" fmla="*/ 6316020 w 6316020"/>
              <a:gd name="connsiteY4" fmla="*/ 0 h 860528"/>
              <a:gd name="connsiteX0" fmla="*/ 0 w 6316020"/>
              <a:gd name="connsiteY0" fmla="*/ 66611 h 860528"/>
              <a:gd name="connsiteX1" fmla="*/ 1277736 w 6316020"/>
              <a:gd name="connsiteY1" fmla="*/ 726675 h 860528"/>
              <a:gd name="connsiteX2" fmla="*/ 5032227 w 6316020"/>
              <a:gd name="connsiteY2" fmla="*/ 756953 h 860528"/>
              <a:gd name="connsiteX3" fmla="*/ 6316020 w 6316020"/>
              <a:gd name="connsiteY3" fmla="*/ 0 h 860528"/>
              <a:gd name="connsiteX4" fmla="*/ 6316020 w 6316020"/>
              <a:gd name="connsiteY4" fmla="*/ 0 h 860528"/>
              <a:gd name="connsiteX0" fmla="*/ 0 w 6316020"/>
              <a:gd name="connsiteY0" fmla="*/ 66611 h 860528"/>
              <a:gd name="connsiteX1" fmla="*/ 1277736 w 6316020"/>
              <a:gd name="connsiteY1" fmla="*/ 726675 h 860528"/>
              <a:gd name="connsiteX2" fmla="*/ 5032227 w 6316020"/>
              <a:gd name="connsiteY2" fmla="*/ 756953 h 860528"/>
              <a:gd name="connsiteX3" fmla="*/ 6316020 w 6316020"/>
              <a:gd name="connsiteY3" fmla="*/ 0 h 860528"/>
              <a:gd name="connsiteX4" fmla="*/ 6316020 w 6316020"/>
              <a:gd name="connsiteY4" fmla="*/ 0 h 860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6020" h="860528">
                <a:moveTo>
                  <a:pt x="0" y="66611"/>
                </a:moveTo>
                <a:cubicBezTo>
                  <a:pt x="237178" y="308332"/>
                  <a:pt x="439032" y="611618"/>
                  <a:pt x="1277736" y="726675"/>
                </a:cubicBezTo>
                <a:cubicBezTo>
                  <a:pt x="2116440" y="841732"/>
                  <a:pt x="4192513" y="944677"/>
                  <a:pt x="5032227" y="756953"/>
                </a:cubicBezTo>
                <a:cubicBezTo>
                  <a:pt x="5871941" y="569229"/>
                  <a:pt x="6144443" y="186715"/>
                  <a:pt x="6316020" y="0"/>
                </a:cubicBezTo>
                <a:lnTo>
                  <a:pt x="6316020" y="0"/>
                </a:lnTo>
              </a:path>
            </a:pathLst>
          </a:custGeom>
          <a:noFill/>
          <a:ln>
            <a:solidFill>
              <a:schemeClr val="accent6">
                <a:lumMod val="75000"/>
              </a:schemeClr>
            </a:solidFill>
            <a:prstDash val="sysDash"/>
            <a:headEnd type="arrow" w="med" len="med"/>
            <a:tailEnd type="arrow" w="med" len="me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grpSp>
        <p:nvGrpSpPr>
          <p:cNvPr id="59" name="図形グループ 58"/>
          <p:cNvGrpSpPr/>
          <p:nvPr/>
        </p:nvGrpSpPr>
        <p:grpSpPr>
          <a:xfrm>
            <a:off x="1043608" y="4188334"/>
            <a:ext cx="265954" cy="577851"/>
            <a:chOff x="1946324" y="4125162"/>
            <a:chExt cx="969964" cy="2007872"/>
          </a:xfrm>
        </p:grpSpPr>
        <p:sp>
          <p:nvSpPr>
            <p:cNvPr id="60" name="円/楕円 5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61" name="フローチャート: 論理積ゲート 6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62" name="図形グループ 61"/>
          <p:cNvGrpSpPr/>
          <p:nvPr/>
        </p:nvGrpSpPr>
        <p:grpSpPr>
          <a:xfrm>
            <a:off x="1043608" y="4908414"/>
            <a:ext cx="265954" cy="577851"/>
            <a:chOff x="1946324" y="4125162"/>
            <a:chExt cx="969964" cy="2007872"/>
          </a:xfrm>
        </p:grpSpPr>
        <p:sp>
          <p:nvSpPr>
            <p:cNvPr id="63" name="円/楕円 6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64" name="フローチャート: 論理積ゲート 6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65" name="図形グループ 64"/>
          <p:cNvGrpSpPr/>
          <p:nvPr/>
        </p:nvGrpSpPr>
        <p:grpSpPr>
          <a:xfrm>
            <a:off x="1043607" y="5628494"/>
            <a:ext cx="265954" cy="577851"/>
            <a:chOff x="1946324" y="4125162"/>
            <a:chExt cx="969964" cy="2007872"/>
          </a:xfrm>
        </p:grpSpPr>
        <p:sp>
          <p:nvSpPr>
            <p:cNvPr id="66" name="円/楕円 6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67" name="フローチャート: 論理積ゲート 6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68" name="図形グループ 67"/>
          <p:cNvGrpSpPr/>
          <p:nvPr/>
        </p:nvGrpSpPr>
        <p:grpSpPr>
          <a:xfrm>
            <a:off x="7740352" y="4188334"/>
            <a:ext cx="265954" cy="577851"/>
            <a:chOff x="1946324" y="4125162"/>
            <a:chExt cx="969964" cy="2007872"/>
          </a:xfrm>
        </p:grpSpPr>
        <p:sp>
          <p:nvSpPr>
            <p:cNvPr id="69" name="円/楕円 6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70" name="フローチャート: 論理積ゲート 6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71" name="図形グループ 70"/>
          <p:cNvGrpSpPr/>
          <p:nvPr/>
        </p:nvGrpSpPr>
        <p:grpSpPr>
          <a:xfrm>
            <a:off x="7740352" y="4908414"/>
            <a:ext cx="265954" cy="577851"/>
            <a:chOff x="1946324" y="4125162"/>
            <a:chExt cx="969964" cy="2007872"/>
          </a:xfrm>
        </p:grpSpPr>
        <p:sp>
          <p:nvSpPr>
            <p:cNvPr id="72" name="円/楕円 7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73" name="フローチャート: 論理積ゲート 7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74" name="図形グループ 73"/>
          <p:cNvGrpSpPr/>
          <p:nvPr/>
        </p:nvGrpSpPr>
        <p:grpSpPr>
          <a:xfrm>
            <a:off x="7740351" y="5628494"/>
            <a:ext cx="265954" cy="577851"/>
            <a:chOff x="1946324" y="4125162"/>
            <a:chExt cx="969964" cy="2007872"/>
          </a:xfrm>
        </p:grpSpPr>
        <p:sp>
          <p:nvSpPr>
            <p:cNvPr id="75" name="円/楕円 7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76" name="フローチャート: 論理積ゲート 7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77" name="正方形/長方形 76"/>
          <p:cNvSpPr/>
          <p:nvPr/>
        </p:nvSpPr>
        <p:spPr>
          <a:xfrm>
            <a:off x="2263556" y="5040905"/>
            <a:ext cx="576064" cy="577851"/>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正方形/長方形 77"/>
          <p:cNvSpPr/>
          <p:nvPr/>
        </p:nvSpPr>
        <p:spPr>
          <a:xfrm>
            <a:off x="6210293" y="5040904"/>
            <a:ext cx="576064" cy="577851"/>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9" name="直線コネクタ 78"/>
          <p:cNvCxnSpPr>
            <a:stCxn id="61" idx="2"/>
            <a:endCxn id="77" idx="1"/>
          </p:cNvCxnSpPr>
          <p:nvPr/>
        </p:nvCxnSpPr>
        <p:spPr>
          <a:xfrm>
            <a:off x="1309562" y="4609752"/>
            <a:ext cx="953994" cy="720079"/>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0" name="直線コネクタ 79"/>
          <p:cNvCxnSpPr>
            <a:stCxn id="64" idx="2"/>
            <a:endCxn id="77" idx="1"/>
          </p:cNvCxnSpPr>
          <p:nvPr/>
        </p:nvCxnSpPr>
        <p:spPr>
          <a:xfrm flipV="1">
            <a:off x="1309562" y="5329831"/>
            <a:ext cx="953994" cy="1"/>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1" name="直線コネクタ 80"/>
          <p:cNvCxnSpPr>
            <a:stCxn id="67" idx="2"/>
            <a:endCxn id="77" idx="1"/>
          </p:cNvCxnSpPr>
          <p:nvPr/>
        </p:nvCxnSpPr>
        <p:spPr>
          <a:xfrm flipV="1">
            <a:off x="1309561" y="5329831"/>
            <a:ext cx="953995" cy="720081"/>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2" name="直線コネクタ 81"/>
          <p:cNvCxnSpPr>
            <a:stCxn id="78" idx="3"/>
            <a:endCxn id="73" idx="0"/>
          </p:cNvCxnSpPr>
          <p:nvPr/>
        </p:nvCxnSpPr>
        <p:spPr>
          <a:xfrm>
            <a:off x="6786357" y="5329830"/>
            <a:ext cx="953995" cy="2"/>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3" name="直線コネクタ 82"/>
          <p:cNvCxnSpPr>
            <a:stCxn id="70" idx="0"/>
            <a:endCxn id="78" idx="3"/>
          </p:cNvCxnSpPr>
          <p:nvPr/>
        </p:nvCxnSpPr>
        <p:spPr>
          <a:xfrm flipH="1">
            <a:off x="6786357" y="4609752"/>
            <a:ext cx="953995" cy="720078"/>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4" name="直線コネクタ 83"/>
          <p:cNvCxnSpPr>
            <a:endCxn id="78" idx="3"/>
          </p:cNvCxnSpPr>
          <p:nvPr/>
        </p:nvCxnSpPr>
        <p:spPr>
          <a:xfrm flipH="1" flipV="1">
            <a:off x="6786357" y="5329830"/>
            <a:ext cx="953994" cy="689448"/>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85" name="直線コネクタ 84"/>
          <p:cNvCxnSpPr/>
          <p:nvPr/>
        </p:nvCxnSpPr>
        <p:spPr>
          <a:xfrm flipV="1">
            <a:off x="2839620" y="5329828"/>
            <a:ext cx="3370673" cy="1"/>
          </a:xfrm>
          <a:prstGeom prst="line">
            <a:avLst/>
          </a:prstGeom>
          <a:ln w="57150">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sp>
        <p:nvSpPr>
          <p:cNvPr id="87" name="正方形/長方形 86"/>
          <p:cNvSpPr/>
          <p:nvPr/>
        </p:nvSpPr>
        <p:spPr>
          <a:xfrm>
            <a:off x="2926810" y="5110402"/>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正方形/長方形 87"/>
          <p:cNvSpPr/>
          <p:nvPr/>
        </p:nvSpPr>
        <p:spPr>
          <a:xfrm>
            <a:off x="3196919" y="5110402"/>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9" name="正方形/長方形 88"/>
          <p:cNvSpPr/>
          <p:nvPr/>
        </p:nvSpPr>
        <p:spPr>
          <a:xfrm>
            <a:off x="3467819" y="5110402"/>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正方形/長方形 89"/>
          <p:cNvSpPr/>
          <p:nvPr/>
        </p:nvSpPr>
        <p:spPr>
          <a:xfrm>
            <a:off x="3737928" y="5110402"/>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1" name="正方形/長方形 90"/>
          <p:cNvSpPr/>
          <p:nvPr/>
        </p:nvSpPr>
        <p:spPr>
          <a:xfrm>
            <a:off x="4008037" y="5110402"/>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正方形/長方形 91"/>
          <p:cNvSpPr/>
          <p:nvPr/>
        </p:nvSpPr>
        <p:spPr>
          <a:xfrm>
            <a:off x="4278146" y="5110402"/>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正方形/長方形 92"/>
          <p:cNvSpPr/>
          <p:nvPr/>
        </p:nvSpPr>
        <p:spPr>
          <a:xfrm>
            <a:off x="4549046" y="5110402"/>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4" name="正方形/長方形 93"/>
          <p:cNvSpPr/>
          <p:nvPr/>
        </p:nvSpPr>
        <p:spPr>
          <a:xfrm>
            <a:off x="4819155" y="5110402"/>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5" name="正方形/長方形 94"/>
          <p:cNvSpPr/>
          <p:nvPr/>
        </p:nvSpPr>
        <p:spPr>
          <a:xfrm>
            <a:off x="5094503" y="5110402"/>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正方形/長方形 95"/>
          <p:cNvSpPr/>
          <p:nvPr/>
        </p:nvSpPr>
        <p:spPr>
          <a:xfrm>
            <a:off x="5364612" y="5110402"/>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正方形/長方形 96"/>
          <p:cNvSpPr/>
          <p:nvPr/>
        </p:nvSpPr>
        <p:spPr>
          <a:xfrm>
            <a:off x="5634721" y="5110402"/>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正方形/長方形 97"/>
          <p:cNvSpPr/>
          <p:nvPr/>
        </p:nvSpPr>
        <p:spPr>
          <a:xfrm>
            <a:off x="5905621" y="5110402"/>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正方形/長方形 101"/>
          <p:cNvSpPr/>
          <p:nvPr/>
        </p:nvSpPr>
        <p:spPr>
          <a:xfrm rot="2108925">
            <a:off x="1358248" y="4484630"/>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3" name="正方形/長方形 102"/>
          <p:cNvSpPr/>
          <p:nvPr/>
        </p:nvSpPr>
        <p:spPr>
          <a:xfrm rot="2108925">
            <a:off x="1558319" y="4621332"/>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正方形/長方形 103"/>
          <p:cNvSpPr/>
          <p:nvPr/>
        </p:nvSpPr>
        <p:spPr>
          <a:xfrm rot="2108925">
            <a:off x="1753849" y="4772011"/>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正方形/長方形 105"/>
          <p:cNvSpPr/>
          <p:nvPr/>
        </p:nvSpPr>
        <p:spPr>
          <a:xfrm rot="19408001">
            <a:off x="1358851" y="6027961"/>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正方形/長方形 106"/>
          <p:cNvSpPr/>
          <p:nvPr/>
        </p:nvSpPr>
        <p:spPr>
          <a:xfrm rot="19408001">
            <a:off x="1554103" y="5884847"/>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8" name="正方形/長方形 107"/>
          <p:cNvSpPr/>
          <p:nvPr/>
        </p:nvSpPr>
        <p:spPr>
          <a:xfrm rot="19408001">
            <a:off x="1753896" y="5741732"/>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正方形/長方形 109"/>
          <p:cNvSpPr/>
          <p:nvPr/>
        </p:nvSpPr>
        <p:spPr>
          <a:xfrm>
            <a:off x="1338533" y="5112887"/>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1" name="正方形/長方形 110"/>
          <p:cNvSpPr/>
          <p:nvPr/>
        </p:nvSpPr>
        <p:spPr>
          <a:xfrm>
            <a:off x="1578353" y="5108455"/>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正方形/長方形 111"/>
          <p:cNvSpPr/>
          <p:nvPr/>
        </p:nvSpPr>
        <p:spPr>
          <a:xfrm>
            <a:off x="1825682" y="5112887"/>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22" name="図形グループ 121"/>
          <p:cNvGrpSpPr/>
          <p:nvPr/>
        </p:nvGrpSpPr>
        <p:grpSpPr>
          <a:xfrm>
            <a:off x="6999573" y="4540071"/>
            <a:ext cx="611069" cy="447084"/>
            <a:chOff x="7057497" y="5514241"/>
            <a:chExt cx="611069" cy="447084"/>
          </a:xfrm>
        </p:grpSpPr>
        <p:sp>
          <p:nvSpPr>
            <p:cNvPr id="115" name="正方形/長方形 114"/>
            <p:cNvSpPr/>
            <p:nvPr/>
          </p:nvSpPr>
          <p:spPr>
            <a:xfrm rot="19408001">
              <a:off x="7057497" y="5800470"/>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正方形/長方形 115"/>
            <p:cNvSpPr/>
            <p:nvPr/>
          </p:nvSpPr>
          <p:spPr>
            <a:xfrm rot="19408001">
              <a:off x="7252749" y="5657356"/>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正方形/長方形 116"/>
            <p:cNvSpPr/>
            <p:nvPr/>
          </p:nvSpPr>
          <p:spPr>
            <a:xfrm rot="19408001">
              <a:off x="7452542" y="5514241"/>
              <a:ext cx="216024" cy="160855"/>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18" name="正方形/長方形 117"/>
          <p:cNvSpPr/>
          <p:nvPr/>
        </p:nvSpPr>
        <p:spPr>
          <a:xfrm>
            <a:off x="6999573" y="5108455"/>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 name="正方形/長方形 118"/>
          <p:cNvSpPr/>
          <p:nvPr/>
        </p:nvSpPr>
        <p:spPr>
          <a:xfrm>
            <a:off x="7239393" y="5104023"/>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0" name="正方形/長方形 119"/>
          <p:cNvSpPr/>
          <p:nvPr/>
        </p:nvSpPr>
        <p:spPr>
          <a:xfrm>
            <a:off x="7486722" y="5108455"/>
            <a:ext cx="216024" cy="16085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23" name="図形グループ 122"/>
          <p:cNvGrpSpPr/>
          <p:nvPr/>
        </p:nvGrpSpPr>
        <p:grpSpPr>
          <a:xfrm>
            <a:off x="6969296" y="5625697"/>
            <a:ext cx="600481" cy="454101"/>
            <a:chOff x="7068038" y="4251274"/>
            <a:chExt cx="600481" cy="454101"/>
          </a:xfrm>
        </p:grpSpPr>
        <p:sp>
          <p:nvSpPr>
            <p:cNvPr id="113" name="正方形/長方形 112"/>
            <p:cNvSpPr/>
            <p:nvPr/>
          </p:nvSpPr>
          <p:spPr>
            <a:xfrm rot="2108925">
              <a:off x="7256965" y="4393841"/>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正方形/長方形 113"/>
            <p:cNvSpPr/>
            <p:nvPr/>
          </p:nvSpPr>
          <p:spPr>
            <a:xfrm rot="2108925">
              <a:off x="7452495" y="4544520"/>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 name="正方形/長方形 120"/>
            <p:cNvSpPr/>
            <p:nvPr/>
          </p:nvSpPr>
          <p:spPr>
            <a:xfrm rot="2108925">
              <a:off x="7068038" y="4251274"/>
              <a:ext cx="216024" cy="160855"/>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24" name="正方形/長方形 123"/>
          <p:cNvSpPr/>
          <p:nvPr/>
        </p:nvSpPr>
        <p:spPr>
          <a:xfrm>
            <a:off x="3787169" y="1273443"/>
            <a:ext cx="1569660" cy="369332"/>
          </a:xfrm>
          <a:prstGeom prst="rect">
            <a:avLst/>
          </a:prstGeom>
        </p:spPr>
        <p:txBody>
          <a:bodyPr wrap="none">
            <a:spAutoFit/>
          </a:bodyPr>
          <a:lstStyle/>
          <a:p>
            <a:pPr algn="ctr"/>
            <a:r>
              <a:rPr lang="ja-JP" altLang="en-US">
                <a:solidFill>
                  <a:schemeClr val="tx1">
                    <a:lumMod val="65000"/>
                    <a:lumOff val="35000"/>
                  </a:schemeClr>
                </a:solidFill>
                <a:latin typeface="Meiryo" charset="-128"/>
                <a:ea typeface="Meiryo" charset="-128"/>
                <a:cs typeface="Meiryo" charset="-128"/>
              </a:rPr>
              <a:t>回線交換方式</a:t>
            </a:r>
          </a:p>
        </p:txBody>
      </p:sp>
      <p:sp>
        <p:nvSpPr>
          <p:cNvPr id="125" name="正方形/長方形 124"/>
          <p:cNvSpPr/>
          <p:nvPr/>
        </p:nvSpPr>
        <p:spPr>
          <a:xfrm>
            <a:off x="3556336" y="4188334"/>
            <a:ext cx="2031326" cy="369332"/>
          </a:xfrm>
          <a:prstGeom prst="rect">
            <a:avLst/>
          </a:prstGeom>
        </p:spPr>
        <p:txBody>
          <a:bodyPr wrap="none">
            <a:spAutoFit/>
          </a:bodyPr>
          <a:lstStyle/>
          <a:p>
            <a:pPr algn="ctr"/>
            <a:r>
              <a:rPr lang="ja-JP" altLang="en-US" dirty="0" smtClean="0">
                <a:solidFill>
                  <a:srgbClr val="00B050"/>
                </a:solidFill>
                <a:latin typeface="Meiryo" charset="-128"/>
                <a:ea typeface="Meiryo" charset="-128"/>
                <a:cs typeface="Meiryo" charset="-128"/>
              </a:rPr>
              <a:t>パケット交換</a:t>
            </a:r>
            <a:r>
              <a:rPr lang="ja-JP" altLang="en-US" dirty="0">
                <a:solidFill>
                  <a:srgbClr val="00B050"/>
                </a:solidFill>
                <a:latin typeface="Meiryo" charset="-128"/>
                <a:ea typeface="Meiryo" charset="-128"/>
                <a:cs typeface="Meiryo" charset="-128"/>
              </a:rPr>
              <a:t>方式</a:t>
            </a:r>
          </a:p>
        </p:txBody>
      </p:sp>
    </p:spTree>
    <p:extLst>
      <p:ext uri="{BB962C8B-B14F-4D97-AF65-F5344CB8AC3E}">
        <p14:creationId xmlns:p14="http://schemas.microsoft.com/office/powerpoint/2010/main" val="1020340371"/>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smtClean="0">
                <a:ea typeface="ＭＳ Ｐゴシック" pitchFamily="50" charset="-128"/>
              </a:rPr>
              <a:t>仮想化の種類</a:t>
            </a:r>
            <a:r>
              <a:rPr lang="en-US" altLang="ja-JP" sz="2800" dirty="0" smtClean="0">
                <a:ea typeface="ＭＳ Ｐゴシック" pitchFamily="50" charset="-128"/>
              </a:rPr>
              <a:t>(</a:t>
            </a:r>
            <a:r>
              <a:rPr lang="ja-JP" altLang="en-US" sz="2800" dirty="0" smtClean="0">
                <a:ea typeface="ＭＳ Ｐゴシック" pitchFamily="50" charset="-128"/>
              </a:rPr>
              <a:t>システム資源の構成要素から考える</a:t>
            </a:r>
            <a:r>
              <a:rPr lang="en-US" altLang="ja-JP" sz="2800" dirty="0" smtClean="0">
                <a:ea typeface="ＭＳ Ｐゴシック" pitchFamily="50" charset="-128"/>
              </a:rPr>
              <a:t>)</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角丸四角形 20"/>
          <p:cNvSpPr/>
          <p:nvPr/>
        </p:nvSpPr>
        <p:spPr bwMode="auto">
          <a:xfrm>
            <a:off x="381000" y="2926475"/>
            <a:ext cx="1371601" cy="838200"/>
          </a:xfrm>
          <a:prstGeom prst="roundRect">
            <a:avLst>
              <a:gd name="adj" fmla="val 0"/>
            </a:avLst>
          </a:prstGeom>
          <a:solidFill>
            <a:schemeClr val="accent5"/>
          </a:solidFill>
          <a:ln>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仮想化</a:t>
            </a:r>
          </a:p>
        </p:txBody>
      </p:sp>
      <p:sp>
        <p:nvSpPr>
          <p:cNvPr id="154" name="角丸四角形 153"/>
          <p:cNvSpPr/>
          <p:nvPr/>
        </p:nvSpPr>
        <p:spPr bwMode="auto">
          <a:xfrm>
            <a:off x="3352799" y="869075"/>
            <a:ext cx="3429000" cy="381000"/>
          </a:xfrm>
          <a:prstGeom prst="roundRect">
            <a:avLst>
              <a:gd name="adj" fmla="val 0"/>
            </a:avLst>
          </a:prstGeom>
          <a:solidFill>
            <a:srgbClr val="000090"/>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サーバーの仮想化</a:t>
            </a:r>
          </a:p>
        </p:txBody>
      </p:sp>
      <p:cxnSp>
        <p:nvCxnSpPr>
          <p:cNvPr id="23" name="カギ線コネクタ 22"/>
          <p:cNvCxnSpPr>
            <a:stCxn id="21" idx="3"/>
            <a:endCxn id="154" idx="1"/>
          </p:cNvCxnSpPr>
          <p:nvPr/>
        </p:nvCxnSpPr>
        <p:spPr bwMode="auto">
          <a:xfrm flipV="1">
            <a:off x="1752601" y="1059575"/>
            <a:ext cx="1600198" cy="2286000"/>
          </a:xfrm>
          <a:prstGeom prst="bentConnector3">
            <a:avLst>
              <a:gd name="adj1" fmla="val 50000"/>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sp>
        <p:nvSpPr>
          <p:cNvPr id="155" name="角丸四角形 154"/>
          <p:cNvSpPr/>
          <p:nvPr/>
        </p:nvSpPr>
        <p:spPr bwMode="auto">
          <a:xfrm>
            <a:off x="3352799" y="2732219"/>
            <a:ext cx="3429000" cy="381000"/>
          </a:xfrm>
          <a:prstGeom prst="roundRect">
            <a:avLst>
              <a:gd name="adj" fmla="val 0"/>
            </a:avLst>
          </a:prstGeom>
          <a:solidFill>
            <a:srgbClr val="3366FF"/>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クライアントの仮想化</a:t>
            </a:r>
          </a:p>
        </p:txBody>
      </p:sp>
      <p:sp>
        <p:nvSpPr>
          <p:cNvPr id="157" name="角丸四角形 156"/>
          <p:cNvSpPr/>
          <p:nvPr/>
        </p:nvSpPr>
        <p:spPr bwMode="auto">
          <a:xfrm>
            <a:off x="3352799" y="4637698"/>
            <a:ext cx="3429000" cy="381000"/>
          </a:xfrm>
          <a:prstGeom prst="roundRect">
            <a:avLst>
              <a:gd name="adj" fmla="val 0"/>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ストレージの仮想化</a:t>
            </a:r>
          </a:p>
        </p:txBody>
      </p:sp>
      <p:sp>
        <p:nvSpPr>
          <p:cNvPr id="158" name="角丸四角形 157"/>
          <p:cNvSpPr/>
          <p:nvPr/>
        </p:nvSpPr>
        <p:spPr bwMode="auto">
          <a:xfrm>
            <a:off x="3340099" y="5602900"/>
            <a:ext cx="3429000" cy="381000"/>
          </a:xfrm>
          <a:prstGeom prst="roundRect">
            <a:avLst>
              <a:gd name="adj" fmla="val 0"/>
            </a:avLst>
          </a:prstGeom>
          <a:solidFill>
            <a:srgbClr val="008000"/>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ネットワークの仮想化</a:t>
            </a:r>
          </a:p>
        </p:txBody>
      </p:sp>
      <p:cxnSp>
        <p:nvCxnSpPr>
          <p:cNvPr id="165" name="カギ線コネクタ 164"/>
          <p:cNvCxnSpPr>
            <a:stCxn id="21" idx="3"/>
            <a:endCxn id="155" idx="1"/>
          </p:cNvCxnSpPr>
          <p:nvPr/>
        </p:nvCxnSpPr>
        <p:spPr bwMode="auto">
          <a:xfrm flipV="1">
            <a:off x="1752601" y="2922719"/>
            <a:ext cx="1600198" cy="422856"/>
          </a:xfrm>
          <a:prstGeom prst="bentConnector3">
            <a:avLst>
              <a:gd name="adj1" fmla="val 50000"/>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cxnSp>
        <p:nvCxnSpPr>
          <p:cNvPr id="176" name="カギ線コネクタ 175"/>
          <p:cNvCxnSpPr>
            <a:stCxn id="21" idx="3"/>
            <a:endCxn id="168" idx="1"/>
          </p:cNvCxnSpPr>
          <p:nvPr/>
        </p:nvCxnSpPr>
        <p:spPr bwMode="auto">
          <a:xfrm>
            <a:off x="1752601" y="3345575"/>
            <a:ext cx="1600198" cy="525888"/>
          </a:xfrm>
          <a:prstGeom prst="bentConnector3">
            <a:avLst>
              <a:gd name="adj1" fmla="val 50000"/>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cxnSp>
        <p:nvCxnSpPr>
          <p:cNvPr id="179" name="カギ線コネクタ 178"/>
          <p:cNvCxnSpPr>
            <a:stCxn id="21" idx="3"/>
            <a:endCxn id="157" idx="1"/>
          </p:cNvCxnSpPr>
          <p:nvPr/>
        </p:nvCxnSpPr>
        <p:spPr bwMode="auto">
          <a:xfrm>
            <a:off x="1752601" y="3345575"/>
            <a:ext cx="1600198" cy="1482623"/>
          </a:xfrm>
          <a:prstGeom prst="bentConnector3">
            <a:avLst>
              <a:gd name="adj1" fmla="val 50000"/>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cxnSp>
        <p:nvCxnSpPr>
          <p:cNvPr id="182" name="カギ線コネクタ 181"/>
          <p:cNvCxnSpPr>
            <a:stCxn id="21" idx="3"/>
            <a:endCxn id="158" idx="1"/>
          </p:cNvCxnSpPr>
          <p:nvPr/>
        </p:nvCxnSpPr>
        <p:spPr bwMode="auto">
          <a:xfrm>
            <a:off x="1752601" y="3345575"/>
            <a:ext cx="1587498" cy="2447825"/>
          </a:xfrm>
          <a:prstGeom prst="bentConnector3">
            <a:avLst>
              <a:gd name="adj1" fmla="val 50000"/>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sp>
        <p:nvSpPr>
          <p:cNvPr id="32" name="角丸四角形 31"/>
          <p:cNvSpPr/>
          <p:nvPr/>
        </p:nvSpPr>
        <p:spPr bwMode="auto">
          <a:xfrm>
            <a:off x="3352800" y="1801361"/>
            <a:ext cx="3429000" cy="381000"/>
          </a:xfrm>
          <a:prstGeom prst="roundRect">
            <a:avLst>
              <a:gd name="adj" fmla="val 0"/>
            </a:avLst>
          </a:prstGeom>
          <a:solidFill>
            <a:srgbClr val="0000FF"/>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デスクトップの仮想化</a:t>
            </a:r>
          </a:p>
        </p:txBody>
      </p:sp>
      <p:sp>
        <p:nvSpPr>
          <p:cNvPr id="168" name="角丸四角形 167"/>
          <p:cNvSpPr/>
          <p:nvPr/>
        </p:nvSpPr>
        <p:spPr bwMode="auto">
          <a:xfrm>
            <a:off x="3352799" y="3680963"/>
            <a:ext cx="3429000" cy="381000"/>
          </a:xfrm>
          <a:prstGeom prst="roundRect">
            <a:avLst>
              <a:gd name="adj" fmla="val 0"/>
            </a:avLst>
          </a:prstGeom>
          <a:solidFill>
            <a:schemeClr val="tx2">
              <a:lumMod val="60000"/>
              <a:lumOff val="4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アプリケーションの仮想化</a:t>
            </a:r>
          </a:p>
        </p:txBody>
      </p:sp>
      <p:cxnSp>
        <p:nvCxnSpPr>
          <p:cNvPr id="28" name="カギ線コネクタ 27"/>
          <p:cNvCxnSpPr>
            <a:stCxn id="21" idx="3"/>
            <a:endCxn id="32" idx="1"/>
          </p:cNvCxnSpPr>
          <p:nvPr/>
        </p:nvCxnSpPr>
        <p:spPr bwMode="auto">
          <a:xfrm flipV="1">
            <a:off x="1752601" y="1991861"/>
            <a:ext cx="1600199" cy="1353714"/>
          </a:xfrm>
          <a:prstGeom prst="bentConnector3">
            <a:avLst>
              <a:gd name="adj1" fmla="val 50000"/>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sp>
        <p:nvSpPr>
          <p:cNvPr id="163" name="角丸四角形 162"/>
          <p:cNvSpPr/>
          <p:nvPr/>
        </p:nvSpPr>
        <p:spPr bwMode="auto">
          <a:xfrm>
            <a:off x="5798048" y="6017768"/>
            <a:ext cx="2895600" cy="220609"/>
          </a:xfrm>
          <a:prstGeom prst="roundRect">
            <a:avLst>
              <a:gd name="adj" fmla="val 0"/>
            </a:avLst>
          </a:prstGeom>
          <a:solidFill>
            <a:srgbClr val="008000"/>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smtClean="0">
                <a:solidFill>
                  <a:schemeClr val="bg1"/>
                </a:solidFill>
                <a:latin typeface="Arial"/>
                <a:ea typeface="HGP創英角ｺﾞｼｯｸUB" pitchFamily="50" charset="-128"/>
                <a:cs typeface="Arial"/>
              </a:rPr>
              <a:t>仮想</a:t>
            </a:r>
            <a:r>
              <a:rPr lang="en-US" altLang="ja-JP" sz="1050" dirty="0" smtClean="0">
                <a:solidFill>
                  <a:schemeClr val="bg1"/>
                </a:solidFill>
                <a:latin typeface="Arial"/>
                <a:ea typeface="HGP創英角ｺﾞｼｯｸUB" pitchFamily="50" charset="-128"/>
                <a:cs typeface="Arial"/>
              </a:rPr>
              <a:t>LAN(VLAN</a:t>
            </a:r>
            <a:r>
              <a:rPr kumimoji="0" lang="en-US" altLang="ja-JP" sz="1050" b="0" i="0" u="none" strike="noStrike" cap="none" normalizeH="0" baseline="0" dirty="0" smtClean="0">
                <a:ln>
                  <a:noFill/>
                </a:ln>
                <a:solidFill>
                  <a:schemeClr val="bg1"/>
                </a:solidFill>
                <a:effectLst/>
                <a:latin typeface="Arial"/>
                <a:ea typeface="HGP創英角ｺﾞｼｯｸUB" pitchFamily="50" charset="-128"/>
                <a:cs typeface="Arial"/>
              </a:rPr>
              <a:t>)</a:t>
            </a:r>
            <a:endParaRPr kumimoji="0" lang="ja-JP" altLang="en-US" sz="1050" b="0" i="0" u="none" strike="noStrike" cap="none" normalizeH="0" baseline="0" dirty="0" smtClean="0">
              <a:ln>
                <a:noFill/>
              </a:ln>
              <a:solidFill>
                <a:schemeClr val="bg1"/>
              </a:solidFill>
              <a:effectLst/>
              <a:latin typeface="Arial"/>
              <a:ea typeface="HGP創英角ｺﾞｼｯｸUB" pitchFamily="50" charset="-128"/>
              <a:cs typeface="Arial"/>
            </a:endParaRPr>
          </a:p>
        </p:txBody>
      </p:sp>
      <p:sp>
        <p:nvSpPr>
          <p:cNvPr id="164" name="角丸四角形 163"/>
          <p:cNvSpPr/>
          <p:nvPr/>
        </p:nvSpPr>
        <p:spPr bwMode="auto">
          <a:xfrm>
            <a:off x="5793099" y="6263778"/>
            <a:ext cx="2895600" cy="220609"/>
          </a:xfrm>
          <a:prstGeom prst="roundRect">
            <a:avLst>
              <a:gd name="adj" fmla="val 0"/>
            </a:avLst>
          </a:prstGeom>
          <a:solidFill>
            <a:srgbClr val="008000"/>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50" b="0" i="0" u="none" strike="noStrike" cap="none" normalizeH="0" baseline="0" dirty="0" smtClean="0">
                <a:ln>
                  <a:noFill/>
                </a:ln>
                <a:solidFill>
                  <a:schemeClr val="bg1"/>
                </a:solidFill>
                <a:effectLst/>
                <a:latin typeface="Arial"/>
                <a:ea typeface="HGP創英角ｺﾞｼｯｸUB" pitchFamily="50" charset="-128"/>
                <a:cs typeface="Arial"/>
              </a:rPr>
              <a:t>SDN(Software-Defined Networking)</a:t>
            </a:r>
            <a:endParaRPr kumimoji="0" lang="ja-JP" altLang="en-US" sz="1050" b="0" i="0" u="none" strike="noStrike" cap="none" normalizeH="0" baseline="0" dirty="0" smtClean="0">
              <a:ln>
                <a:noFill/>
              </a:ln>
              <a:solidFill>
                <a:schemeClr val="bg1"/>
              </a:solidFill>
              <a:effectLst/>
              <a:latin typeface="Arial"/>
              <a:ea typeface="HGP創英角ｺﾞｼｯｸUB" pitchFamily="50" charset="-128"/>
              <a:cs typeface="Arial"/>
            </a:endParaRPr>
          </a:p>
        </p:txBody>
      </p:sp>
      <p:cxnSp>
        <p:nvCxnSpPr>
          <p:cNvPr id="185" name="カギ線コネクタ 184"/>
          <p:cNvCxnSpPr>
            <a:stCxn id="158" idx="2"/>
            <a:endCxn id="163" idx="1"/>
          </p:cNvCxnSpPr>
          <p:nvPr/>
        </p:nvCxnSpPr>
        <p:spPr bwMode="auto">
          <a:xfrm rot="16200000" flipH="1">
            <a:off x="5354237" y="5684261"/>
            <a:ext cx="144173" cy="743449"/>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cxnSp>
        <p:nvCxnSpPr>
          <p:cNvPr id="190" name="カギ線コネクタ 189"/>
          <p:cNvCxnSpPr>
            <a:stCxn id="158" idx="2"/>
            <a:endCxn id="164" idx="1"/>
          </p:cNvCxnSpPr>
          <p:nvPr/>
        </p:nvCxnSpPr>
        <p:spPr bwMode="auto">
          <a:xfrm rot="16200000" flipH="1">
            <a:off x="5228758" y="5809741"/>
            <a:ext cx="390183" cy="738500"/>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sp>
        <p:nvSpPr>
          <p:cNvPr id="172" name="角丸四角形 171"/>
          <p:cNvSpPr/>
          <p:nvPr/>
        </p:nvSpPr>
        <p:spPr bwMode="auto">
          <a:xfrm>
            <a:off x="5792815" y="5052566"/>
            <a:ext cx="2895600" cy="220609"/>
          </a:xfrm>
          <a:prstGeom prst="roundRect">
            <a:avLst>
              <a:gd name="adj" fmla="val 0"/>
            </a:avLst>
          </a:prstGeom>
          <a:solidFill>
            <a:schemeClr val="accent6">
              <a:lumMod val="75000"/>
            </a:schemeClr>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050" dirty="0">
                <a:solidFill>
                  <a:schemeClr val="bg1"/>
                </a:solidFill>
                <a:latin typeface="HGP創英角ｺﾞｼｯｸUB" pitchFamily="50" charset="-128"/>
                <a:ea typeface="HGP創英角ｺﾞｼｯｸUB" pitchFamily="50" charset="-128"/>
              </a:rPr>
              <a:t>ブロック・レベル</a:t>
            </a:r>
            <a:r>
              <a:rPr kumimoji="0" lang="ja-JP" altLang="en-US" sz="105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の仮想化</a:t>
            </a:r>
          </a:p>
        </p:txBody>
      </p:sp>
      <p:sp>
        <p:nvSpPr>
          <p:cNvPr id="174" name="角丸四角形 173"/>
          <p:cNvSpPr/>
          <p:nvPr/>
        </p:nvSpPr>
        <p:spPr bwMode="auto">
          <a:xfrm>
            <a:off x="5798048" y="5306567"/>
            <a:ext cx="2895600" cy="220609"/>
          </a:xfrm>
          <a:prstGeom prst="roundRect">
            <a:avLst>
              <a:gd name="adj" fmla="val 0"/>
            </a:avLst>
          </a:prstGeom>
          <a:solidFill>
            <a:schemeClr val="accent6">
              <a:lumMod val="75000"/>
            </a:schemeClr>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baseline="0" dirty="0" smtClean="0">
                <a:ln>
                  <a:noFill/>
                </a:ln>
                <a:solidFill>
                  <a:schemeClr val="bg1"/>
                </a:solidFill>
                <a:effectLst/>
                <a:latin typeface="HGP創英角ｺﾞｼｯｸUB" pitchFamily="50" charset="-128"/>
                <a:ea typeface="HGP創英角ｺﾞｼｯｸUB" pitchFamily="50" charset="-128"/>
              </a:rPr>
              <a:t>ファイル・レベルの仮想化</a:t>
            </a:r>
          </a:p>
        </p:txBody>
      </p:sp>
      <p:cxnSp>
        <p:nvCxnSpPr>
          <p:cNvPr id="175" name="カギ線コネクタ 174"/>
          <p:cNvCxnSpPr>
            <a:stCxn id="157" idx="2"/>
            <a:endCxn id="172" idx="1"/>
          </p:cNvCxnSpPr>
          <p:nvPr/>
        </p:nvCxnSpPr>
        <p:spPr bwMode="auto">
          <a:xfrm rot="16200000" flipH="1">
            <a:off x="5357971" y="4728026"/>
            <a:ext cx="144173" cy="725516"/>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cxnSp>
        <p:nvCxnSpPr>
          <p:cNvPr id="177" name="カギ線コネクタ 176"/>
          <p:cNvCxnSpPr>
            <a:stCxn id="157" idx="2"/>
            <a:endCxn id="174" idx="1"/>
          </p:cNvCxnSpPr>
          <p:nvPr/>
        </p:nvCxnSpPr>
        <p:spPr bwMode="auto">
          <a:xfrm rot="16200000" flipH="1">
            <a:off x="5233586" y="4852410"/>
            <a:ext cx="398174" cy="730749"/>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sp>
        <p:nvSpPr>
          <p:cNvPr id="35" name="角丸四角形 34"/>
          <p:cNvSpPr/>
          <p:nvPr/>
        </p:nvSpPr>
        <p:spPr bwMode="auto">
          <a:xfrm>
            <a:off x="5811748" y="4095831"/>
            <a:ext cx="2895600" cy="220609"/>
          </a:xfrm>
          <a:prstGeom prst="roundRect">
            <a:avLst>
              <a:gd name="adj" fmla="val 0"/>
            </a:avLst>
          </a:prstGeom>
          <a:solidFill>
            <a:schemeClr val="tx2">
              <a:lumMod val="60000"/>
              <a:lumOff val="40000"/>
            </a:schemeClr>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a:solidFill>
                  <a:schemeClr val="bg1"/>
                </a:solidFill>
                <a:latin typeface="HGP創英角ｺﾞｼｯｸUB" pitchFamily="50" charset="-128"/>
                <a:ea typeface="HGP創英角ｺﾞｼｯｸUB" pitchFamily="50" charset="-128"/>
              </a:rPr>
              <a:t>画面転送方式</a:t>
            </a:r>
          </a:p>
        </p:txBody>
      </p:sp>
      <p:sp>
        <p:nvSpPr>
          <p:cNvPr id="36" name="角丸四角形 35"/>
          <p:cNvSpPr/>
          <p:nvPr/>
        </p:nvSpPr>
        <p:spPr bwMode="auto">
          <a:xfrm>
            <a:off x="5811748" y="4349832"/>
            <a:ext cx="2895600" cy="220609"/>
          </a:xfrm>
          <a:prstGeom prst="roundRect">
            <a:avLst>
              <a:gd name="adj" fmla="val 0"/>
            </a:avLst>
          </a:prstGeom>
          <a:solidFill>
            <a:schemeClr val="tx2">
              <a:lumMod val="60000"/>
              <a:lumOff val="40000"/>
            </a:schemeClr>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ストリーミング方式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37" name="カギ線コネクタ 36"/>
          <p:cNvCxnSpPr>
            <a:stCxn id="168" idx="2"/>
            <a:endCxn id="35" idx="1"/>
          </p:cNvCxnSpPr>
          <p:nvPr/>
        </p:nvCxnSpPr>
        <p:spPr bwMode="auto">
          <a:xfrm rot="16200000" flipH="1">
            <a:off x="5367437" y="3761824"/>
            <a:ext cx="144173" cy="744449"/>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cxnSp>
        <p:nvCxnSpPr>
          <p:cNvPr id="38" name="カギ線コネクタ 37"/>
          <p:cNvCxnSpPr>
            <a:stCxn id="168" idx="2"/>
            <a:endCxn id="36" idx="1"/>
          </p:cNvCxnSpPr>
          <p:nvPr/>
        </p:nvCxnSpPr>
        <p:spPr bwMode="auto">
          <a:xfrm rot="16200000" flipH="1">
            <a:off x="5240436" y="3888825"/>
            <a:ext cx="398174" cy="744449"/>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sp>
        <p:nvSpPr>
          <p:cNvPr id="65" name="角丸四角形 64"/>
          <p:cNvSpPr/>
          <p:nvPr/>
        </p:nvSpPr>
        <p:spPr bwMode="auto">
          <a:xfrm>
            <a:off x="5812606" y="3147087"/>
            <a:ext cx="2895600" cy="220609"/>
          </a:xfrm>
          <a:prstGeom prst="roundRect">
            <a:avLst>
              <a:gd name="adj" fmla="val 0"/>
            </a:avLst>
          </a:prstGeom>
          <a:solidFill>
            <a:srgbClr val="3366FF"/>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アプリケーション方式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66" name="角丸四角形 65"/>
          <p:cNvSpPr/>
          <p:nvPr/>
        </p:nvSpPr>
        <p:spPr bwMode="auto">
          <a:xfrm>
            <a:off x="5812606" y="3401088"/>
            <a:ext cx="2895600" cy="220609"/>
          </a:xfrm>
          <a:prstGeom prst="roundRect">
            <a:avLst>
              <a:gd name="adj" fmla="val 0"/>
            </a:avLst>
          </a:prstGeom>
          <a:solidFill>
            <a:srgbClr val="3366FF"/>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ストリーミング方式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67" name="カギ線コネクタ 66"/>
          <p:cNvCxnSpPr>
            <a:stCxn id="155" idx="2"/>
            <a:endCxn id="65" idx="1"/>
          </p:cNvCxnSpPr>
          <p:nvPr/>
        </p:nvCxnSpPr>
        <p:spPr bwMode="auto">
          <a:xfrm rot="16200000" flipH="1">
            <a:off x="5367866" y="2812651"/>
            <a:ext cx="144173" cy="745307"/>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cxnSp>
        <p:nvCxnSpPr>
          <p:cNvPr id="68" name="カギ線コネクタ 67"/>
          <p:cNvCxnSpPr>
            <a:stCxn id="155" idx="2"/>
            <a:endCxn id="66" idx="1"/>
          </p:cNvCxnSpPr>
          <p:nvPr/>
        </p:nvCxnSpPr>
        <p:spPr bwMode="auto">
          <a:xfrm rot="16200000" flipH="1">
            <a:off x="5240865" y="2939652"/>
            <a:ext cx="398174" cy="745307"/>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sp>
        <p:nvSpPr>
          <p:cNvPr id="47" name="角丸四角形 46"/>
          <p:cNvSpPr/>
          <p:nvPr/>
        </p:nvSpPr>
        <p:spPr bwMode="auto">
          <a:xfrm>
            <a:off x="5791199" y="1283943"/>
            <a:ext cx="2895600" cy="220609"/>
          </a:xfrm>
          <a:prstGeom prst="roundRect">
            <a:avLst>
              <a:gd name="adj" fmla="val 0"/>
            </a:avLst>
          </a:prstGeom>
          <a:solidFill>
            <a:srgbClr val="000090"/>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ハイパーバイザー方式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48" name="角丸四角形 47"/>
          <p:cNvSpPr/>
          <p:nvPr/>
        </p:nvSpPr>
        <p:spPr bwMode="auto">
          <a:xfrm>
            <a:off x="5791199" y="1529953"/>
            <a:ext cx="2895600" cy="220609"/>
          </a:xfrm>
          <a:prstGeom prst="roundRect">
            <a:avLst>
              <a:gd name="adj" fmla="val 0"/>
            </a:avLst>
          </a:prstGeom>
          <a:solidFill>
            <a:srgbClr val="000090"/>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コンテナ方式</a:t>
            </a:r>
            <a:r>
              <a:rPr lang="en-US" altLang="ja-JP" sz="1050" dirty="0" smtClean="0">
                <a:solidFill>
                  <a:schemeClr val="bg1"/>
                </a:solidFill>
                <a:latin typeface="HGP創英角ｺﾞｼｯｸUB" pitchFamily="50" charset="-128"/>
                <a:ea typeface="HGP創英角ｺﾞｼｯｸUB" pitchFamily="50" charset="-128"/>
              </a:rPr>
              <a:t>/OS</a:t>
            </a:r>
            <a:r>
              <a:rPr lang="ja-JP" altLang="en-US" sz="1050" dirty="0" smtClean="0">
                <a:solidFill>
                  <a:schemeClr val="bg1"/>
                </a:solidFill>
                <a:latin typeface="HGP創英角ｺﾞｼｯｸUB" pitchFamily="50" charset="-128"/>
                <a:ea typeface="HGP創英角ｺﾞｼｯｸUB" pitchFamily="50" charset="-128"/>
              </a:rPr>
              <a:t>の仮想化</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49" name="カギ線コネクタ 48"/>
          <p:cNvCxnSpPr>
            <a:stCxn id="154" idx="2"/>
            <a:endCxn id="47" idx="1"/>
          </p:cNvCxnSpPr>
          <p:nvPr/>
        </p:nvCxnSpPr>
        <p:spPr bwMode="auto">
          <a:xfrm rot="16200000" flipH="1">
            <a:off x="5357163" y="960211"/>
            <a:ext cx="144173" cy="723900"/>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cxnSp>
        <p:nvCxnSpPr>
          <p:cNvPr id="50" name="カギ線コネクタ 49"/>
          <p:cNvCxnSpPr>
            <a:stCxn id="154" idx="2"/>
            <a:endCxn id="48" idx="1"/>
          </p:cNvCxnSpPr>
          <p:nvPr/>
        </p:nvCxnSpPr>
        <p:spPr bwMode="auto">
          <a:xfrm rot="16200000" flipH="1">
            <a:off x="5234158" y="1083216"/>
            <a:ext cx="390183" cy="723900"/>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sp>
        <p:nvSpPr>
          <p:cNvPr id="107" name="角丸四角形 106"/>
          <p:cNvSpPr/>
          <p:nvPr/>
        </p:nvSpPr>
        <p:spPr bwMode="auto">
          <a:xfrm>
            <a:off x="5791200" y="2214325"/>
            <a:ext cx="2895600" cy="220609"/>
          </a:xfrm>
          <a:prstGeom prst="roundRect">
            <a:avLst>
              <a:gd name="adj" fmla="val 0"/>
            </a:avLst>
          </a:prstGeom>
          <a:solidFill>
            <a:srgbClr val="0000FF"/>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仮想</a:t>
            </a:r>
            <a:r>
              <a:rPr lang="en-US" altLang="ja-JP" sz="1050" dirty="0" smtClean="0">
                <a:solidFill>
                  <a:schemeClr val="bg1"/>
                </a:solidFill>
                <a:latin typeface="HGP創英角ｺﾞｼｯｸUB" pitchFamily="50" charset="-128"/>
                <a:ea typeface="HGP創英角ｺﾞｼｯｸUB" pitchFamily="50" charset="-128"/>
              </a:rPr>
              <a:t>PC</a:t>
            </a:r>
            <a:r>
              <a:rPr lang="ja-JP" altLang="en-US" sz="1050" dirty="0" smtClean="0">
                <a:solidFill>
                  <a:schemeClr val="bg1"/>
                </a:solidFill>
                <a:latin typeface="HGP創英角ｺﾞｼｯｸUB" pitchFamily="50" charset="-128"/>
                <a:ea typeface="HGP創英角ｺﾞｼｯｸUB" pitchFamily="50" charset="-128"/>
              </a:rPr>
              <a:t>方式</a:t>
            </a:r>
            <a:endParaRPr lang="ja-JP" altLang="en-US" sz="1050" dirty="0">
              <a:solidFill>
                <a:schemeClr val="bg1"/>
              </a:solidFill>
              <a:latin typeface="HGP創英角ｺﾞｼｯｸUB" pitchFamily="50" charset="-128"/>
              <a:ea typeface="HGP創英角ｺﾞｼｯｸUB" pitchFamily="50" charset="-128"/>
            </a:endParaRPr>
          </a:p>
        </p:txBody>
      </p:sp>
      <p:sp>
        <p:nvSpPr>
          <p:cNvPr id="108" name="角丸四角形 107"/>
          <p:cNvSpPr/>
          <p:nvPr/>
        </p:nvSpPr>
        <p:spPr bwMode="auto">
          <a:xfrm>
            <a:off x="5791200" y="2460335"/>
            <a:ext cx="2895600" cy="220609"/>
          </a:xfrm>
          <a:prstGeom prst="roundRect">
            <a:avLst>
              <a:gd name="adj" fmla="val 0"/>
            </a:avLst>
          </a:prstGeom>
          <a:solidFill>
            <a:srgbClr val="0000FF"/>
          </a:solidFill>
          <a:ln w="12700" cmpd="sng">
            <a:noFill/>
            <a:headEnd type="none" w="med" len="med"/>
            <a:tailEnd type="none" w="med" len="med"/>
          </a:ln>
          <a:effectLst>
            <a:outerShdw blurRad="50800" dist="38100" dir="2700000" algn="tl" rotWithShape="0">
              <a:prstClr val="black">
                <a:alpha val="40000"/>
              </a:prstClr>
            </a:outerShdw>
          </a:effectLst>
          <a:extLst/>
        </p:spPr>
        <p:style>
          <a:lnRef idx="2">
            <a:schemeClr val="dk1">
              <a:shade val="50000"/>
            </a:schemeClr>
          </a:lnRef>
          <a:fillRef idx="1">
            <a:schemeClr val="dk1"/>
          </a:fillRef>
          <a:effectRef idx="0">
            <a:schemeClr val="dk1"/>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050" dirty="0" smtClean="0">
                <a:solidFill>
                  <a:schemeClr val="bg1"/>
                </a:solidFill>
                <a:latin typeface="HGP創英角ｺﾞｼｯｸUB" pitchFamily="50" charset="-128"/>
                <a:ea typeface="HGP創英角ｺﾞｼｯｸUB" pitchFamily="50" charset="-128"/>
              </a:rPr>
              <a:t>ブレード</a:t>
            </a:r>
            <a:r>
              <a:rPr lang="en-US" altLang="ja-JP" sz="1050" dirty="0" smtClean="0">
                <a:solidFill>
                  <a:schemeClr val="bg1"/>
                </a:solidFill>
                <a:latin typeface="HGP創英角ｺﾞｼｯｸUB" pitchFamily="50" charset="-128"/>
                <a:ea typeface="HGP創英角ｺﾞｼｯｸUB" pitchFamily="50" charset="-128"/>
              </a:rPr>
              <a:t>PC</a:t>
            </a:r>
            <a:r>
              <a:rPr lang="ja-JP" altLang="en-US" sz="1050" dirty="0" smtClean="0">
                <a:solidFill>
                  <a:schemeClr val="bg1"/>
                </a:solidFill>
                <a:latin typeface="HGP創英角ｺﾞｼｯｸUB" pitchFamily="50" charset="-128"/>
                <a:ea typeface="HGP創英角ｺﾞｼｯｸUB" pitchFamily="50" charset="-128"/>
              </a:rPr>
              <a:t>方式</a:t>
            </a:r>
            <a:endParaRPr lang="ja-JP" altLang="en-US" sz="1050" dirty="0">
              <a:solidFill>
                <a:schemeClr val="bg1"/>
              </a:solidFill>
              <a:latin typeface="HGP創英角ｺﾞｼｯｸUB" pitchFamily="50" charset="-128"/>
              <a:ea typeface="HGP創英角ｺﾞｼｯｸUB" pitchFamily="50" charset="-128"/>
            </a:endParaRPr>
          </a:p>
        </p:txBody>
      </p:sp>
      <p:cxnSp>
        <p:nvCxnSpPr>
          <p:cNvPr id="109" name="カギ線コネクタ 108"/>
          <p:cNvCxnSpPr>
            <a:stCxn id="32" idx="2"/>
            <a:endCxn id="107" idx="1"/>
          </p:cNvCxnSpPr>
          <p:nvPr/>
        </p:nvCxnSpPr>
        <p:spPr bwMode="auto">
          <a:xfrm rot="16200000" flipH="1">
            <a:off x="5358116" y="1891545"/>
            <a:ext cx="142269" cy="723900"/>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cxnSp>
        <p:nvCxnSpPr>
          <p:cNvPr id="110" name="カギ線コネクタ 109"/>
          <p:cNvCxnSpPr>
            <a:stCxn id="32" idx="2"/>
            <a:endCxn id="108" idx="1"/>
          </p:cNvCxnSpPr>
          <p:nvPr/>
        </p:nvCxnSpPr>
        <p:spPr bwMode="auto">
          <a:xfrm rot="16200000" flipH="1">
            <a:off x="5235111" y="2014550"/>
            <a:ext cx="388279" cy="723900"/>
          </a:xfrm>
          <a:prstGeom prst="bentConnector2">
            <a:avLst/>
          </a:prstGeom>
          <a:ln>
            <a:solidFill>
              <a:srgbClr val="33ACBD"/>
            </a:solidFill>
            <a:headEnd type="none" w="med" len="med"/>
            <a:tailEnd type="none" w="med" len="med"/>
          </a:ln>
          <a:extLst/>
        </p:spPr>
        <p:style>
          <a:lnRef idx="2">
            <a:schemeClr val="dk1">
              <a:shade val="50000"/>
            </a:schemeClr>
          </a:lnRef>
          <a:fillRef idx="1">
            <a:schemeClr val="dk1"/>
          </a:fillRef>
          <a:effectRef idx="0">
            <a:schemeClr val="dk1"/>
          </a:effectRef>
          <a:fontRef idx="minor">
            <a:schemeClr val="lt1"/>
          </a:fontRef>
        </p:style>
      </p:cxnSp>
    </p:spTree>
    <p:extLst>
      <p:ext uri="{BB962C8B-B14F-4D97-AF65-F5344CB8AC3E}">
        <p14:creationId xmlns:p14="http://schemas.microsoft.com/office/powerpoint/2010/main" val="1543280415"/>
      </p:ext>
    </p:extLst>
  </p:cSld>
  <p:clrMapOvr>
    <a:masterClrMapping/>
  </p:clrMapOvr>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サーバー仮想化</a:t>
            </a:r>
            <a:endParaRPr kumimoji="1" lang="ja-JP" altLang="en-US" dirty="0"/>
          </a:p>
        </p:txBody>
      </p:sp>
      <p:sp>
        <p:nvSpPr>
          <p:cNvPr id="3" name="スライド番号プレースホルダー 2"/>
          <p:cNvSpPr>
            <a:spLocks noGrp="1"/>
          </p:cNvSpPr>
          <p:nvPr>
            <p:ph type="sldNum" sz="quarter" idx="12"/>
          </p:nvPr>
        </p:nvSpPr>
        <p:spPr>
          <a:effectLst>
            <a:outerShdw blurRad="50800" dist="38100" dir="2700000" algn="tl" rotWithShape="0">
              <a:prstClr val="black">
                <a:alpha val="40000"/>
              </a:prstClr>
            </a:outerShdw>
          </a:effectLst>
        </p:spPr>
        <p:txBody>
          <a:bodyPr/>
          <a:lstStyle/>
          <a:p>
            <a:fld id="{8FF8CC5D-A65D-5946-99B5-645367A967AD}" type="slidenum">
              <a:rPr kumimoji="1" lang="ja-JP" altLang="en-US" smtClean="0"/>
              <a:t>181</a:t>
            </a:fld>
            <a:endParaRPr kumimoji="1" lang="ja-JP" altLang="en-US"/>
          </a:p>
        </p:txBody>
      </p:sp>
      <p:sp>
        <p:nvSpPr>
          <p:cNvPr id="6" name="正方形/長方形 5"/>
          <p:cNvSpPr/>
          <p:nvPr/>
        </p:nvSpPr>
        <p:spPr>
          <a:xfrm>
            <a:off x="884764" y="1956862"/>
            <a:ext cx="1049865" cy="3281986"/>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960962" y="3050987"/>
            <a:ext cx="916709" cy="386628"/>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10" name="テキスト ボックス 9"/>
          <p:cNvSpPr txBox="1"/>
          <p:nvPr/>
        </p:nvSpPr>
        <p:spPr>
          <a:xfrm>
            <a:off x="1028557" y="4844395"/>
            <a:ext cx="825867" cy="400110"/>
          </a:xfrm>
          <a:prstGeom prst="rect">
            <a:avLst/>
          </a:prstGeom>
          <a:noFill/>
          <a:ln>
            <a:noFill/>
          </a:ln>
        </p:spPr>
        <p:txBody>
          <a:bodyPr wrap="none" rtlCol="0">
            <a:spAutoFit/>
          </a:bodyPr>
          <a:lstStyle/>
          <a:p>
            <a:pPr algn="ctr"/>
            <a:r>
              <a:rPr kumimoji="1" lang="ja-JP" altLang="en-US" sz="1200" dirty="0" smtClean="0">
                <a:solidFill>
                  <a:srgbClr val="FFFFFF"/>
                </a:solidFill>
              </a:rPr>
              <a:t>サーバー</a:t>
            </a:r>
            <a:endParaRPr kumimoji="1" lang="en-US" altLang="ja-JP" sz="1200" dirty="0" smtClean="0">
              <a:solidFill>
                <a:srgbClr val="FFFFFF"/>
              </a:solidFill>
            </a:endParaRPr>
          </a:p>
          <a:p>
            <a:pPr algn="ctr"/>
            <a:r>
              <a:rPr lang="ja-JP" altLang="en-US" sz="800" dirty="0" smtClean="0">
                <a:solidFill>
                  <a:srgbClr val="FFFFFF"/>
                </a:solidFill>
              </a:rPr>
              <a:t>（ハードウェア）</a:t>
            </a:r>
            <a:endParaRPr kumimoji="1" lang="ja-JP" altLang="en-US" sz="800" dirty="0">
              <a:solidFill>
                <a:srgbClr val="FFFFFF"/>
              </a:solidFill>
            </a:endParaRPr>
          </a:p>
        </p:txBody>
      </p:sp>
      <p:sp>
        <p:nvSpPr>
          <p:cNvPr id="16" name="正方形/長方形 15"/>
          <p:cNvSpPr/>
          <p:nvPr/>
        </p:nvSpPr>
        <p:spPr>
          <a:xfrm>
            <a:off x="960962" y="2550492"/>
            <a:ext cx="916709"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17" name="正方形/長方形 16"/>
          <p:cNvSpPr/>
          <p:nvPr/>
        </p:nvSpPr>
        <p:spPr>
          <a:xfrm>
            <a:off x="960962" y="2049997"/>
            <a:ext cx="916709"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p:cNvSpPr/>
          <p:nvPr/>
        </p:nvSpPr>
        <p:spPr>
          <a:xfrm>
            <a:off x="1989460" y="1956862"/>
            <a:ext cx="1049865" cy="3281986"/>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正方形/長方形 18"/>
          <p:cNvSpPr/>
          <p:nvPr/>
        </p:nvSpPr>
        <p:spPr>
          <a:xfrm>
            <a:off x="2065658" y="3050987"/>
            <a:ext cx="916709" cy="386628"/>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p:cNvSpPr/>
          <p:nvPr/>
        </p:nvSpPr>
        <p:spPr>
          <a:xfrm>
            <a:off x="2065658" y="2550492"/>
            <a:ext cx="916709"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22" name="正方形/長方形 21"/>
          <p:cNvSpPr/>
          <p:nvPr/>
        </p:nvSpPr>
        <p:spPr>
          <a:xfrm>
            <a:off x="2065658" y="2049997"/>
            <a:ext cx="916709"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p:cNvSpPr/>
          <p:nvPr/>
        </p:nvSpPr>
        <p:spPr>
          <a:xfrm>
            <a:off x="3096815" y="1956862"/>
            <a:ext cx="1049865" cy="3281986"/>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正方形/長方形 23"/>
          <p:cNvSpPr/>
          <p:nvPr/>
        </p:nvSpPr>
        <p:spPr>
          <a:xfrm>
            <a:off x="3173013" y="3050987"/>
            <a:ext cx="916709" cy="386628"/>
          </a:xfrm>
          <a:prstGeom prst="rect">
            <a:avLst/>
          </a:prstGeom>
          <a:solidFill>
            <a:schemeClr val="accent5">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p:cNvSpPr/>
          <p:nvPr/>
        </p:nvSpPr>
        <p:spPr>
          <a:xfrm>
            <a:off x="3173013" y="2550492"/>
            <a:ext cx="916709"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27" name="正方形/長方形 26"/>
          <p:cNvSpPr/>
          <p:nvPr/>
        </p:nvSpPr>
        <p:spPr>
          <a:xfrm>
            <a:off x="3173013" y="2049997"/>
            <a:ext cx="916709"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p:cNvSpPr/>
          <p:nvPr/>
        </p:nvSpPr>
        <p:spPr>
          <a:xfrm>
            <a:off x="4728630" y="2191910"/>
            <a:ext cx="3776134" cy="3046938"/>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正方形/長方形 78"/>
          <p:cNvSpPr/>
          <p:nvPr/>
        </p:nvSpPr>
        <p:spPr>
          <a:xfrm>
            <a:off x="4847163" y="2067528"/>
            <a:ext cx="3581400" cy="231169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正方形/長方形 79"/>
          <p:cNvSpPr/>
          <p:nvPr/>
        </p:nvSpPr>
        <p:spPr>
          <a:xfrm>
            <a:off x="4999564" y="1932424"/>
            <a:ext cx="1049865" cy="216423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1" name="正方形/長方形 80"/>
          <p:cNvSpPr/>
          <p:nvPr/>
        </p:nvSpPr>
        <p:spPr>
          <a:xfrm>
            <a:off x="5075762" y="3026549"/>
            <a:ext cx="916709" cy="386628"/>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82" name="テキスト ボックス 81"/>
          <p:cNvSpPr txBox="1"/>
          <p:nvPr/>
        </p:nvSpPr>
        <p:spPr>
          <a:xfrm>
            <a:off x="6049429" y="4941082"/>
            <a:ext cx="1127232" cy="307777"/>
          </a:xfrm>
          <a:prstGeom prst="rect">
            <a:avLst/>
          </a:prstGeom>
          <a:noFill/>
        </p:spPr>
        <p:txBody>
          <a:bodyPr wrap="none" rtlCol="0">
            <a:spAutoFit/>
          </a:bodyPr>
          <a:lstStyle/>
          <a:p>
            <a:pPr algn="ctr"/>
            <a:r>
              <a:rPr kumimoji="1" lang="ja-JP" altLang="en-US" sz="1400" dirty="0" smtClean="0">
                <a:solidFill>
                  <a:srgbClr val="FFFFFF"/>
                </a:solidFill>
              </a:rPr>
              <a:t>ハードウェア</a:t>
            </a:r>
            <a:endParaRPr kumimoji="1" lang="ja-JP" altLang="en-US" sz="1400" dirty="0">
              <a:solidFill>
                <a:srgbClr val="FFFFFF"/>
              </a:solidFill>
            </a:endParaRPr>
          </a:p>
        </p:txBody>
      </p:sp>
      <p:sp>
        <p:nvSpPr>
          <p:cNvPr id="83" name="テキスト ボックス 82"/>
          <p:cNvSpPr txBox="1"/>
          <p:nvPr/>
        </p:nvSpPr>
        <p:spPr>
          <a:xfrm>
            <a:off x="5958886" y="4102227"/>
            <a:ext cx="1349648" cy="276999"/>
          </a:xfrm>
          <a:prstGeom prst="rect">
            <a:avLst/>
          </a:prstGeom>
          <a:noFill/>
        </p:spPr>
        <p:txBody>
          <a:bodyPr wrap="none" rtlCol="0">
            <a:spAutoFit/>
          </a:bodyPr>
          <a:lstStyle/>
          <a:p>
            <a:pPr algn="ctr"/>
            <a:r>
              <a:rPr kumimoji="1" lang="ja-JP" altLang="en-US" sz="1200" dirty="0" smtClean="0">
                <a:solidFill>
                  <a:srgbClr val="FFFFFF"/>
                </a:solidFill>
              </a:rPr>
              <a:t>ハイパーバイザー</a:t>
            </a:r>
            <a:endParaRPr kumimoji="1" lang="ja-JP" altLang="en-US" sz="1200" dirty="0">
              <a:solidFill>
                <a:srgbClr val="FFFFFF"/>
              </a:solidFill>
            </a:endParaRPr>
          </a:p>
        </p:txBody>
      </p:sp>
      <p:sp>
        <p:nvSpPr>
          <p:cNvPr id="84" name="テキスト ボックス 83"/>
          <p:cNvSpPr txBox="1"/>
          <p:nvPr/>
        </p:nvSpPr>
        <p:spPr>
          <a:xfrm>
            <a:off x="5030512" y="3868952"/>
            <a:ext cx="982060" cy="253916"/>
          </a:xfrm>
          <a:prstGeom prst="rect">
            <a:avLst/>
          </a:prstGeom>
          <a:noFill/>
          <a:ln>
            <a:noFill/>
          </a:ln>
        </p:spPr>
        <p:txBody>
          <a:bodyPr wrap="none" rtlCol="0">
            <a:spAutoFit/>
          </a:bodyPr>
          <a:lstStyle/>
          <a:p>
            <a:pPr algn="ctr"/>
            <a:r>
              <a:rPr kumimoji="1" lang="ja-JP" altLang="en-US" sz="1050" dirty="0" smtClean="0">
                <a:solidFill>
                  <a:srgbClr val="FFFFFF"/>
                </a:solidFill>
              </a:rPr>
              <a:t>仮想サーバー</a:t>
            </a:r>
            <a:endParaRPr kumimoji="1" lang="ja-JP" altLang="en-US" sz="1050" dirty="0">
              <a:solidFill>
                <a:srgbClr val="FFFFFF"/>
              </a:solidFill>
            </a:endParaRPr>
          </a:p>
        </p:txBody>
      </p:sp>
      <p:sp>
        <p:nvSpPr>
          <p:cNvPr id="85" name="正方形/長方形 84"/>
          <p:cNvSpPr/>
          <p:nvPr/>
        </p:nvSpPr>
        <p:spPr>
          <a:xfrm>
            <a:off x="5075762" y="2526054"/>
            <a:ext cx="916709"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86" name="正方形/長方形 85"/>
          <p:cNvSpPr/>
          <p:nvPr/>
        </p:nvSpPr>
        <p:spPr>
          <a:xfrm>
            <a:off x="5075762" y="2025559"/>
            <a:ext cx="916709"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87" name="正方形/長方形 86"/>
          <p:cNvSpPr/>
          <p:nvPr/>
        </p:nvSpPr>
        <p:spPr>
          <a:xfrm>
            <a:off x="6104260" y="1932424"/>
            <a:ext cx="1049865" cy="216423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正方形/長方形 87"/>
          <p:cNvSpPr/>
          <p:nvPr/>
        </p:nvSpPr>
        <p:spPr>
          <a:xfrm>
            <a:off x="6180458" y="3026549"/>
            <a:ext cx="916709" cy="386628"/>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89" name="テキスト ボックス 88"/>
          <p:cNvSpPr txBox="1"/>
          <p:nvPr/>
        </p:nvSpPr>
        <p:spPr>
          <a:xfrm>
            <a:off x="6135208" y="3868952"/>
            <a:ext cx="982060" cy="253916"/>
          </a:xfrm>
          <a:prstGeom prst="rect">
            <a:avLst/>
          </a:prstGeom>
          <a:noFill/>
          <a:ln>
            <a:noFill/>
          </a:ln>
        </p:spPr>
        <p:txBody>
          <a:bodyPr wrap="none" rtlCol="0">
            <a:spAutoFit/>
          </a:bodyPr>
          <a:lstStyle/>
          <a:p>
            <a:pPr algn="ctr"/>
            <a:r>
              <a:rPr kumimoji="1" lang="ja-JP" altLang="en-US" sz="1050" dirty="0" smtClean="0">
                <a:solidFill>
                  <a:srgbClr val="FFFFFF"/>
                </a:solidFill>
              </a:rPr>
              <a:t>仮想サーバー</a:t>
            </a:r>
            <a:endParaRPr kumimoji="1" lang="ja-JP" altLang="en-US" sz="1050" dirty="0">
              <a:solidFill>
                <a:srgbClr val="FFFFFF"/>
              </a:solidFill>
            </a:endParaRPr>
          </a:p>
        </p:txBody>
      </p:sp>
      <p:sp>
        <p:nvSpPr>
          <p:cNvPr id="90" name="正方形/長方形 89"/>
          <p:cNvSpPr/>
          <p:nvPr/>
        </p:nvSpPr>
        <p:spPr>
          <a:xfrm>
            <a:off x="6180458" y="2526054"/>
            <a:ext cx="916709"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91" name="正方形/長方形 90"/>
          <p:cNvSpPr/>
          <p:nvPr/>
        </p:nvSpPr>
        <p:spPr>
          <a:xfrm>
            <a:off x="6180458" y="2025559"/>
            <a:ext cx="916709"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92" name="正方形/長方形 91"/>
          <p:cNvSpPr/>
          <p:nvPr/>
        </p:nvSpPr>
        <p:spPr>
          <a:xfrm>
            <a:off x="7211615" y="1932424"/>
            <a:ext cx="1049865" cy="216423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正方形/長方形 92"/>
          <p:cNvSpPr/>
          <p:nvPr/>
        </p:nvSpPr>
        <p:spPr>
          <a:xfrm>
            <a:off x="7287813" y="3026549"/>
            <a:ext cx="916709" cy="386628"/>
          </a:xfrm>
          <a:prstGeom prst="rect">
            <a:avLst/>
          </a:prstGeom>
          <a:solidFill>
            <a:schemeClr val="accent5">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94" name="テキスト ボックス 93"/>
          <p:cNvSpPr txBox="1"/>
          <p:nvPr/>
        </p:nvSpPr>
        <p:spPr>
          <a:xfrm>
            <a:off x="7242563" y="3868952"/>
            <a:ext cx="982060" cy="253916"/>
          </a:xfrm>
          <a:prstGeom prst="rect">
            <a:avLst/>
          </a:prstGeom>
          <a:noFill/>
          <a:ln>
            <a:noFill/>
          </a:ln>
        </p:spPr>
        <p:txBody>
          <a:bodyPr wrap="none" rtlCol="0">
            <a:spAutoFit/>
          </a:bodyPr>
          <a:lstStyle/>
          <a:p>
            <a:pPr algn="ctr"/>
            <a:r>
              <a:rPr kumimoji="1" lang="ja-JP" altLang="en-US" sz="1050" dirty="0" smtClean="0">
                <a:solidFill>
                  <a:srgbClr val="FFFFFF"/>
                </a:solidFill>
              </a:rPr>
              <a:t>仮想サーバー</a:t>
            </a:r>
            <a:endParaRPr kumimoji="1" lang="ja-JP" altLang="en-US" sz="1050" dirty="0">
              <a:solidFill>
                <a:srgbClr val="FFFFFF"/>
              </a:solidFill>
            </a:endParaRPr>
          </a:p>
        </p:txBody>
      </p:sp>
      <p:sp>
        <p:nvSpPr>
          <p:cNvPr id="95" name="正方形/長方形 94"/>
          <p:cNvSpPr/>
          <p:nvPr/>
        </p:nvSpPr>
        <p:spPr>
          <a:xfrm>
            <a:off x="7287813" y="2526054"/>
            <a:ext cx="916709"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96" name="正方形/長方形 95"/>
          <p:cNvSpPr/>
          <p:nvPr/>
        </p:nvSpPr>
        <p:spPr>
          <a:xfrm>
            <a:off x="7287813" y="2025559"/>
            <a:ext cx="916709"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103" name="フローチャート: 磁気ディスク 102"/>
          <p:cNvSpPr/>
          <p:nvPr/>
        </p:nvSpPr>
        <p:spPr>
          <a:xfrm>
            <a:off x="5930534" y="4485628"/>
            <a:ext cx="595450" cy="481995"/>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04" name="正方形/長方形 103"/>
          <p:cNvSpPr/>
          <p:nvPr/>
        </p:nvSpPr>
        <p:spPr>
          <a:xfrm>
            <a:off x="5302809" y="4742000"/>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05" name="正方形/長方形 104"/>
          <p:cNvSpPr/>
          <p:nvPr/>
        </p:nvSpPr>
        <p:spPr>
          <a:xfrm>
            <a:off x="5302809" y="4485627"/>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06" name="フローチャート: 磁気ディスク 105"/>
          <p:cNvSpPr/>
          <p:nvPr/>
        </p:nvSpPr>
        <p:spPr>
          <a:xfrm>
            <a:off x="5586921" y="3480708"/>
            <a:ext cx="355601" cy="362760"/>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07" name="正方形/長方形 106"/>
          <p:cNvSpPr/>
          <p:nvPr/>
        </p:nvSpPr>
        <p:spPr>
          <a:xfrm>
            <a:off x="5074688" y="3676748"/>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08" name="正方形/長方形 107"/>
          <p:cNvSpPr/>
          <p:nvPr/>
        </p:nvSpPr>
        <p:spPr>
          <a:xfrm>
            <a:off x="5074688" y="3480708"/>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09" name="フローチャート: 磁気ディスク 108"/>
          <p:cNvSpPr/>
          <p:nvPr/>
        </p:nvSpPr>
        <p:spPr>
          <a:xfrm>
            <a:off x="6740492" y="3480708"/>
            <a:ext cx="355601" cy="362760"/>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0" name="正方形/長方形 109"/>
          <p:cNvSpPr/>
          <p:nvPr/>
        </p:nvSpPr>
        <p:spPr>
          <a:xfrm>
            <a:off x="6228259" y="3676748"/>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11" name="正方形/長方形 110"/>
          <p:cNvSpPr/>
          <p:nvPr/>
        </p:nvSpPr>
        <p:spPr>
          <a:xfrm>
            <a:off x="6228259" y="3480708"/>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12" name="フローチャート: 磁気ディスク 111"/>
          <p:cNvSpPr/>
          <p:nvPr/>
        </p:nvSpPr>
        <p:spPr>
          <a:xfrm>
            <a:off x="7798972" y="3480708"/>
            <a:ext cx="355601" cy="362760"/>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3" name="正方形/長方形 112"/>
          <p:cNvSpPr/>
          <p:nvPr/>
        </p:nvSpPr>
        <p:spPr>
          <a:xfrm>
            <a:off x="7286739" y="3676748"/>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14" name="正方形/長方形 113"/>
          <p:cNvSpPr/>
          <p:nvPr/>
        </p:nvSpPr>
        <p:spPr>
          <a:xfrm>
            <a:off x="7286739" y="3480708"/>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15" name="テキスト ボックス 114"/>
          <p:cNvSpPr txBox="1"/>
          <p:nvPr/>
        </p:nvSpPr>
        <p:spPr>
          <a:xfrm>
            <a:off x="2143982" y="4844395"/>
            <a:ext cx="825867" cy="400110"/>
          </a:xfrm>
          <a:prstGeom prst="rect">
            <a:avLst/>
          </a:prstGeom>
          <a:noFill/>
          <a:ln>
            <a:noFill/>
          </a:ln>
        </p:spPr>
        <p:txBody>
          <a:bodyPr wrap="none" rtlCol="0">
            <a:spAutoFit/>
          </a:bodyPr>
          <a:lstStyle/>
          <a:p>
            <a:pPr algn="ctr"/>
            <a:r>
              <a:rPr kumimoji="1" lang="ja-JP" altLang="en-US" sz="1200" dirty="0" smtClean="0">
                <a:solidFill>
                  <a:srgbClr val="FFFFFF"/>
                </a:solidFill>
              </a:rPr>
              <a:t>サーバー</a:t>
            </a:r>
            <a:endParaRPr kumimoji="1" lang="en-US" altLang="ja-JP" sz="1200" dirty="0" smtClean="0">
              <a:solidFill>
                <a:srgbClr val="FFFFFF"/>
              </a:solidFill>
            </a:endParaRPr>
          </a:p>
          <a:p>
            <a:pPr algn="ctr"/>
            <a:r>
              <a:rPr lang="ja-JP" altLang="en-US" sz="800" dirty="0" smtClean="0">
                <a:solidFill>
                  <a:srgbClr val="FFFFFF"/>
                </a:solidFill>
              </a:rPr>
              <a:t>（ハードウェア）</a:t>
            </a:r>
            <a:endParaRPr kumimoji="1" lang="ja-JP" altLang="en-US" sz="800" dirty="0">
              <a:solidFill>
                <a:srgbClr val="FFFFFF"/>
              </a:solidFill>
            </a:endParaRPr>
          </a:p>
        </p:txBody>
      </p:sp>
      <p:sp>
        <p:nvSpPr>
          <p:cNvPr id="116" name="テキスト ボックス 115"/>
          <p:cNvSpPr txBox="1"/>
          <p:nvPr/>
        </p:nvSpPr>
        <p:spPr>
          <a:xfrm>
            <a:off x="3231911" y="4823623"/>
            <a:ext cx="825867" cy="400110"/>
          </a:xfrm>
          <a:prstGeom prst="rect">
            <a:avLst/>
          </a:prstGeom>
          <a:noFill/>
          <a:ln>
            <a:noFill/>
          </a:ln>
        </p:spPr>
        <p:txBody>
          <a:bodyPr wrap="none" rtlCol="0">
            <a:spAutoFit/>
          </a:bodyPr>
          <a:lstStyle/>
          <a:p>
            <a:pPr algn="ctr"/>
            <a:r>
              <a:rPr kumimoji="1" lang="ja-JP" altLang="en-US" sz="1200" dirty="0" smtClean="0">
                <a:solidFill>
                  <a:srgbClr val="FFFFFF"/>
                </a:solidFill>
              </a:rPr>
              <a:t>サーバー</a:t>
            </a:r>
            <a:endParaRPr kumimoji="1" lang="en-US" altLang="ja-JP" sz="1200" dirty="0" smtClean="0">
              <a:solidFill>
                <a:srgbClr val="FFFFFF"/>
              </a:solidFill>
            </a:endParaRPr>
          </a:p>
          <a:p>
            <a:pPr algn="ctr"/>
            <a:r>
              <a:rPr lang="ja-JP" altLang="en-US" sz="800" dirty="0" smtClean="0">
                <a:solidFill>
                  <a:srgbClr val="FFFFFF"/>
                </a:solidFill>
              </a:rPr>
              <a:t>（ハードウェア）</a:t>
            </a:r>
            <a:endParaRPr kumimoji="1" lang="ja-JP" altLang="en-US" sz="800" dirty="0">
              <a:solidFill>
                <a:srgbClr val="FFFFFF"/>
              </a:solidFill>
            </a:endParaRPr>
          </a:p>
        </p:txBody>
      </p:sp>
      <p:sp>
        <p:nvSpPr>
          <p:cNvPr id="117" name="フローチャート: 磁気ディスク 116"/>
          <p:cNvSpPr/>
          <p:nvPr/>
        </p:nvSpPr>
        <p:spPr>
          <a:xfrm>
            <a:off x="1473195" y="4122868"/>
            <a:ext cx="355601"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8" name="正方形/長方形 117"/>
          <p:cNvSpPr/>
          <p:nvPr/>
        </p:nvSpPr>
        <p:spPr>
          <a:xfrm>
            <a:off x="960962" y="4318908"/>
            <a:ext cx="442383"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19" name="正方形/長方形 118"/>
          <p:cNvSpPr/>
          <p:nvPr/>
        </p:nvSpPr>
        <p:spPr>
          <a:xfrm>
            <a:off x="960962" y="4122868"/>
            <a:ext cx="442383"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20" name="フローチャート: 磁気ディスク 119"/>
          <p:cNvSpPr/>
          <p:nvPr/>
        </p:nvSpPr>
        <p:spPr>
          <a:xfrm>
            <a:off x="2626766" y="4122868"/>
            <a:ext cx="355601"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21" name="正方形/長方形 120"/>
          <p:cNvSpPr/>
          <p:nvPr/>
        </p:nvSpPr>
        <p:spPr>
          <a:xfrm>
            <a:off x="2114533" y="4318908"/>
            <a:ext cx="442383"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22" name="正方形/長方形 121"/>
          <p:cNvSpPr/>
          <p:nvPr/>
        </p:nvSpPr>
        <p:spPr>
          <a:xfrm>
            <a:off x="2114533" y="4122868"/>
            <a:ext cx="442383"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23" name="フローチャート: 磁気ディスク 122"/>
          <p:cNvSpPr/>
          <p:nvPr/>
        </p:nvSpPr>
        <p:spPr>
          <a:xfrm>
            <a:off x="3685246" y="4122868"/>
            <a:ext cx="355601" cy="362760"/>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24" name="正方形/長方形 123"/>
          <p:cNvSpPr/>
          <p:nvPr/>
        </p:nvSpPr>
        <p:spPr>
          <a:xfrm>
            <a:off x="3173013" y="4318908"/>
            <a:ext cx="442383"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25" name="正方形/長方形 124"/>
          <p:cNvSpPr/>
          <p:nvPr/>
        </p:nvSpPr>
        <p:spPr>
          <a:xfrm>
            <a:off x="3173013" y="4122868"/>
            <a:ext cx="442383" cy="166720"/>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26" name="フローチャート: 磁気ディスク 125"/>
          <p:cNvSpPr/>
          <p:nvPr/>
        </p:nvSpPr>
        <p:spPr>
          <a:xfrm>
            <a:off x="7234373" y="4485627"/>
            <a:ext cx="595450" cy="481995"/>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27" name="フローチャート: 磁気ディスク 126"/>
          <p:cNvSpPr/>
          <p:nvPr/>
        </p:nvSpPr>
        <p:spPr>
          <a:xfrm>
            <a:off x="6576303" y="4489244"/>
            <a:ext cx="595450" cy="481995"/>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 name="テキスト ボックス 10"/>
          <p:cNvSpPr txBox="1"/>
          <p:nvPr/>
        </p:nvSpPr>
        <p:spPr>
          <a:xfrm>
            <a:off x="1801262" y="1428750"/>
            <a:ext cx="1492115" cy="369332"/>
          </a:xfrm>
          <a:prstGeom prst="rect">
            <a:avLst/>
          </a:prstGeom>
          <a:noFill/>
        </p:spPr>
        <p:txBody>
          <a:bodyPr wrap="none" rtlCol="0">
            <a:spAutoFit/>
          </a:bodyPr>
          <a:lstStyle/>
          <a:p>
            <a:pPr algn="ctr"/>
            <a:r>
              <a:rPr kumimoji="1" lang="ja-JP" altLang="en-US" dirty="0" smtClean="0">
                <a:solidFill>
                  <a:srgbClr val="0000FF"/>
                </a:solidFill>
              </a:rPr>
              <a:t>物理システム</a:t>
            </a:r>
            <a:endParaRPr kumimoji="1" lang="ja-JP" altLang="en-US" dirty="0">
              <a:solidFill>
                <a:srgbClr val="0000FF"/>
              </a:solidFill>
            </a:endParaRPr>
          </a:p>
        </p:txBody>
      </p:sp>
      <p:sp>
        <p:nvSpPr>
          <p:cNvPr id="128" name="テキスト ボックス 127"/>
          <p:cNvSpPr txBox="1"/>
          <p:nvPr/>
        </p:nvSpPr>
        <p:spPr>
          <a:xfrm>
            <a:off x="5924584" y="1428750"/>
            <a:ext cx="1492115" cy="369332"/>
          </a:xfrm>
          <a:prstGeom prst="rect">
            <a:avLst/>
          </a:prstGeom>
          <a:noFill/>
        </p:spPr>
        <p:txBody>
          <a:bodyPr wrap="none" rtlCol="0">
            <a:spAutoFit/>
          </a:bodyPr>
          <a:lstStyle/>
          <a:p>
            <a:pPr algn="ctr"/>
            <a:r>
              <a:rPr kumimoji="1" lang="ja-JP" altLang="en-US" dirty="0" smtClean="0">
                <a:solidFill>
                  <a:srgbClr val="0000FF"/>
                </a:solidFill>
              </a:rPr>
              <a:t>仮想システム</a:t>
            </a:r>
            <a:endParaRPr kumimoji="1" lang="ja-JP" altLang="en-US" dirty="0">
              <a:solidFill>
                <a:srgbClr val="0000FF"/>
              </a:solidFill>
            </a:endParaRPr>
          </a:p>
        </p:txBody>
      </p:sp>
    </p:spTree>
    <p:extLst>
      <p:ext uri="{BB962C8B-B14F-4D97-AF65-F5344CB8AC3E}">
        <p14:creationId xmlns:p14="http://schemas.microsoft.com/office/powerpoint/2010/main" val="2435773561"/>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コンテナ型仮想化と「</a:t>
            </a:r>
            <a:r>
              <a:rPr kumimoji="1" lang="en-US" altLang="ja-JP" dirty="0" err="1" smtClean="0"/>
              <a:t>Docker</a:t>
            </a:r>
            <a:r>
              <a:rPr kumimoji="1" lang="ja-JP" altLang="en-US" dirty="0" smtClean="0"/>
              <a:t>」</a:t>
            </a:r>
            <a:endParaRPr kumimoji="1" lang="ja-JP" altLang="en-US" dirty="0"/>
          </a:p>
        </p:txBody>
      </p:sp>
      <p:sp>
        <p:nvSpPr>
          <p:cNvPr id="3" name="スライド番号プレースホルダー 2"/>
          <p:cNvSpPr>
            <a:spLocks noGrp="1"/>
          </p:cNvSpPr>
          <p:nvPr>
            <p:ph type="sldNum" sz="quarter" idx="12"/>
          </p:nvPr>
        </p:nvSpPr>
        <p:spPr>
          <a:effectLst>
            <a:outerShdw blurRad="50800" dist="38100" dir="2700000" algn="tl" rotWithShape="0">
              <a:prstClr val="black">
                <a:alpha val="40000"/>
              </a:prstClr>
            </a:outerShdw>
          </a:effectLst>
        </p:spPr>
        <p:txBody>
          <a:bodyPr/>
          <a:lstStyle/>
          <a:p>
            <a:fld id="{8FF8CC5D-A65D-5946-99B5-645367A967AD}" type="slidenum">
              <a:rPr kumimoji="1" lang="ja-JP" altLang="en-US" smtClean="0"/>
              <a:t>182</a:t>
            </a:fld>
            <a:endParaRPr kumimoji="1" lang="ja-JP" altLang="en-US"/>
          </a:p>
        </p:txBody>
      </p:sp>
      <p:sp>
        <p:nvSpPr>
          <p:cNvPr id="4" name="正方形/長方形 3"/>
          <p:cNvSpPr/>
          <p:nvPr/>
        </p:nvSpPr>
        <p:spPr>
          <a:xfrm>
            <a:off x="626534" y="1581250"/>
            <a:ext cx="3776134" cy="2686914"/>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745067" y="1456868"/>
            <a:ext cx="3581400" cy="2320229"/>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897468" y="1321764"/>
            <a:ext cx="1049865" cy="192193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973666" y="2464764"/>
            <a:ext cx="916709" cy="554735"/>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8" name="テキスト ボックス 7"/>
          <p:cNvSpPr txBox="1"/>
          <p:nvPr/>
        </p:nvSpPr>
        <p:spPr>
          <a:xfrm>
            <a:off x="1756631" y="3836364"/>
            <a:ext cx="1531188" cy="400110"/>
          </a:xfrm>
          <a:prstGeom prst="rect">
            <a:avLst/>
          </a:prstGeom>
          <a:noFill/>
        </p:spPr>
        <p:txBody>
          <a:bodyPr wrap="none" rtlCol="0">
            <a:spAutoFit/>
          </a:bodyPr>
          <a:lstStyle/>
          <a:p>
            <a:pPr algn="ctr"/>
            <a:r>
              <a:rPr kumimoji="1" lang="ja-JP" altLang="en-US" sz="2000" dirty="0" smtClean="0">
                <a:solidFill>
                  <a:srgbClr val="FFFFFF"/>
                </a:solidFill>
              </a:rPr>
              <a:t>ハードウェア</a:t>
            </a:r>
            <a:endParaRPr kumimoji="1" lang="ja-JP" altLang="en-US" sz="2000" dirty="0">
              <a:solidFill>
                <a:srgbClr val="FFFFFF"/>
              </a:solidFill>
            </a:endParaRPr>
          </a:p>
        </p:txBody>
      </p:sp>
      <p:sp>
        <p:nvSpPr>
          <p:cNvPr id="9" name="テキスト ボックス 8"/>
          <p:cNvSpPr txBox="1"/>
          <p:nvPr/>
        </p:nvSpPr>
        <p:spPr>
          <a:xfrm>
            <a:off x="1451831" y="3334655"/>
            <a:ext cx="2159566" cy="400110"/>
          </a:xfrm>
          <a:prstGeom prst="rect">
            <a:avLst/>
          </a:prstGeom>
          <a:noFill/>
        </p:spPr>
        <p:txBody>
          <a:bodyPr wrap="none" rtlCol="0">
            <a:spAutoFit/>
          </a:bodyPr>
          <a:lstStyle/>
          <a:p>
            <a:pPr algn="ctr"/>
            <a:r>
              <a:rPr kumimoji="1" lang="ja-JP" altLang="en-US" sz="2000" dirty="0" smtClean="0">
                <a:solidFill>
                  <a:srgbClr val="FFFFFF"/>
                </a:solidFill>
              </a:rPr>
              <a:t>ハイパーバイザー</a:t>
            </a:r>
            <a:endParaRPr kumimoji="1" lang="ja-JP" altLang="en-US" sz="2000" dirty="0">
              <a:solidFill>
                <a:srgbClr val="FFFFFF"/>
              </a:solidFill>
            </a:endParaRPr>
          </a:p>
        </p:txBody>
      </p:sp>
      <p:sp>
        <p:nvSpPr>
          <p:cNvPr id="10" name="テキスト ボックス 9"/>
          <p:cNvSpPr txBox="1"/>
          <p:nvPr/>
        </p:nvSpPr>
        <p:spPr>
          <a:xfrm>
            <a:off x="908316" y="3010477"/>
            <a:ext cx="982060" cy="253916"/>
          </a:xfrm>
          <a:prstGeom prst="rect">
            <a:avLst/>
          </a:prstGeom>
          <a:noFill/>
          <a:ln>
            <a:noFill/>
          </a:ln>
        </p:spPr>
        <p:txBody>
          <a:bodyPr wrap="none" rtlCol="0">
            <a:spAutoFit/>
          </a:bodyPr>
          <a:lstStyle/>
          <a:p>
            <a:pPr algn="ctr"/>
            <a:r>
              <a:rPr kumimoji="1" lang="ja-JP" altLang="en-US" sz="1050" dirty="0" smtClean="0">
                <a:solidFill>
                  <a:srgbClr val="FFFFFF"/>
                </a:solidFill>
              </a:rPr>
              <a:t>仮想サーバー</a:t>
            </a:r>
            <a:endParaRPr kumimoji="1" lang="ja-JP" altLang="en-US" sz="1050" dirty="0">
              <a:solidFill>
                <a:srgbClr val="FFFFFF"/>
              </a:solidFill>
            </a:endParaRPr>
          </a:p>
        </p:txBody>
      </p:sp>
      <p:sp>
        <p:nvSpPr>
          <p:cNvPr id="16" name="正方形/長方形 15"/>
          <p:cNvSpPr/>
          <p:nvPr/>
        </p:nvSpPr>
        <p:spPr>
          <a:xfrm>
            <a:off x="973666" y="1939832"/>
            <a:ext cx="916709" cy="435504"/>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17" name="正方形/長方形 16"/>
          <p:cNvSpPr/>
          <p:nvPr/>
        </p:nvSpPr>
        <p:spPr>
          <a:xfrm>
            <a:off x="973666" y="1414899"/>
            <a:ext cx="916709" cy="43550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p:cNvSpPr/>
          <p:nvPr/>
        </p:nvSpPr>
        <p:spPr>
          <a:xfrm>
            <a:off x="2002164" y="1321764"/>
            <a:ext cx="1049865" cy="192193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正方形/長方形 18"/>
          <p:cNvSpPr/>
          <p:nvPr/>
        </p:nvSpPr>
        <p:spPr>
          <a:xfrm>
            <a:off x="2078362" y="2464764"/>
            <a:ext cx="916709" cy="554735"/>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20" name="テキスト ボックス 19"/>
          <p:cNvSpPr txBox="1"/>
          <p:nvPr/>
        </p:nvSpPr>
        <p:spPr>
          <a:xfrm>
            <a:off x="2013012" y="3010477"/>
            <a:ext cx="982060" cy="253916"/>
          </a:xfrm>
          <a:prstGeom prst="rect">
            <a:avLst/>
          </a:prstGeom>
          <a:noFill/>
          <a:ln>
            <a:noFill/>
          </a:ln>
        </p:spPr>
        <p:txBody>
          <a:bodyPr wrap="none" rtlCol="0">
            <a:spAutoFit/>
          </a:bodyPr>
          <a:lstStyle/>
          <a:p>
            <a:pPr algn="ctr"/>
            <a:r>
              <a:rPr kumimoji="1" lang="ja-JP" altLang="en-US" sz="1050" dirty="0" smtClean="0">
                <a:solidFill>
                  <a:srgbClr val="FFFFFF"/>
                </a:solidFill>
              </a:rPr>
              <a:t>仮想サーバー</a:t>
            </a:r>
            <a:endParaRPr kumimoji="1" lang="ja-JP" altLang="en-US" sz="1050" dirty="0">
              <a:solidFill>
                <a:srgbClr val="FFFFFF"/>
              </a:solidFill>
            </a:endParaRPr>
          </a:p>
        </p:txBody>
      </p:sp>
      <p:sp>
        <p:nvSpPr>
          <p:cNvPr id="21" name="正方形/長方形 20"/>
          <p:cNvSpPr/>
          <p:nvPr/>
        </p:nvSpPr>
        <p:spPr>
          <a:xfrm>
            <a:off x="2078362" y="1939832"/>
            <a:ext cx="916709" cy="435504"/>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22" name="正方形/長方形 21"/>
          <p:cNvSpPr/>
          <p:nvPr/>
        </p:nvSpPr>
        <p:spPr>
          <a:xfrm>
            <a:off x="2078362" y="1414899"/>
            <a:ext cx="916709" cy="43550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p:cNvSpPr/>
          <p:nvPr/>
        </p:nvSpPr>
        <p:spPr>
          <a:xfrm>
            <a:off x="3109519" y="1321764"/>
            <a:ext cx="1049865" cy="192193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正方形/長方形 23"/>
          <p:cNvSpPr/>
          <p:nvPr/>
        </p:nvSpPr>
        <p:spPr>
          <a:xfrm>
            <a:off x="3185717" y="2464764"/>
            <a:ext cx="916709" cy="554735"/>
          </a:xfrm>
          <a:prstGeom prst="rect">
            <a:avLst/>
          </a:prstGeom>
          <a:solidFill>
            <a:schemeClr val="accent5">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p:cNvSpPr txBox="1"/>
          <p:nvPr/>
        </p:nvSpPr>
        <p:spPr>
          <a:xfrm>
            <a:off x="3120367" y="3010477"/>
            <a:ext cx="982060" cy="253916"/>
          </a:xfrm>
          <a:prstGeom prst="rect">
            <a:avLst/>
          </a:prstGeom>
          <a:noFill/>
          <a:ln>
            <a:noFill/>
          </a:ln>
        </p:spPr>
        <p:txBody>
          <a:bodyPr wrap="none" rtlCol="0">
            <a:spAutoFit/>
          </a:bodyPr>
          <a:lstStyle/>
          <a:p>
            <a:pPr algn="ctr"/>
            <a:r>
              <a:rPr kumimoji="1" lang="ja-JP" altLang="en-US" sz="1050" dirty="0" smtClean="0">
                <a:solidFill>
                  <a:srgbClr val="FFFFFF"/>
                </a:solidFill>
              </a:rPr>
              <a:t>仮想サーバー</a:t>
            </a:r>
            <a:endParaRPr kumimoji="1" lang="ja-JP" altLang="en-US" sz="1050" dirty="0">
              <a:solidFill>
                <a:srgbClr val="FFFFFF"/>
              </a:solidFill>
            </a:endParaRPr>
          </a:p>
        </p:txBody>
      </p:sp>
      <p:sp>
        <p:nvSpPr>
          <p:cNvPr id="26" name="正方形/長方形 25"/>
          <p:cNvSpPr/>
          <p:nvPr/>
        </p:nvSpPr>
        <p:spPr>
          <a:xfrm>
            <a:off x="3185717" y="1939832"/>
            <a:ext cx="916709" cy="435504"/>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27" name="正方形/長方形 26"/>
          <p:cNvSpPr/>
          <p:nvPr/>
        </p:nvSpPr>
        <p:spPr>
          <a:xfrm>
            <a:off x="3185717" y="1414899"/>
            <a:ext cx="916709" cy="43550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grpSp>
        <p:nvGrpSpPr>
          <p:cNvPr id="12" name="図形グループ 11"/>
          <p:cNvGrpSpPr/>
          <p:nvPr/>
        </p:nvGrpSpPr>
        <p:grpSpPr>
          <a:xfrm>
            <a:off x="626534" y="4382451"/>
            <a:ext cx="3776134" cy="1993467"/>
            <a:chOff x="626534" y="4382451"/>
            <a:chExt cx="3776134" cy="1993467"/>
          </a:xfrm>
        </p:grpSpPr>
        <p:sp>
          <p:nvSpPr>
            <p:cNvPr id="64" name="角丸四角形 63"/>
            <p:cNvSpPr/>
            <p:nvPr/>
          </p:nvSpPr>
          <p:spPr bwMode="auto">
            <a:xfrm>
              <a:off x="626534" y="4382451"/>
              <a:ext cx="3776134" cy="396044"/>
            </a:xfrm>
            <a:prstGeom prst="roundRect">
              <a:avLst>
                <a:gd name="adj" fmla="val 0"/>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異なる</a:t>
              </a:r>
              <a:r>
                <a:rPr kumimoji="0" lang="en-US" altLang="ja-JP" b="0" i="0" u="none" strike="noStrike" cap="none" normalizeH="0" dirty="0" smtClean="0">
                  <a:ln>
                    <a:noFill/>
                  </a:ln>
                  <a:solidFill>
                    <a:schemeClr val="bg1"/>
                  </a:solidFill>
                  <a:effectLst/>
                  <a:latin typeface="+mn-lt"/>
                  <a:ea typeface="+mn-ea"/>
                </a:rPr>
                <a:t>OS</a:t>
              </a:r>
              <a:r>
                <a:rPr kumimoji="0" lang="ja-JP" altLang="en-US" b="0" i="0" u="none" strike="noStrike" cap="none" normalizeH="0" dirty="0" smtClean="0">
                  <a:ln>
                    <a:noFill/>
                  </a:ln>
                  <a:solidFill>
                    <a:schemeClr val="bg1"/>
                  </a:solidFill>
                  <a:effectLst/>
                  <a:latin typeface="+mn-lt"/>
                  <a:ea typeface="+mn-ea"/>
                </a:rPr>
                <a:t>でも可</a:t>
              </a:r>
            </a:p>
          </p:txBody>
        </p:sp>
        <p:sp>
          <p:nvSpPr>
            <p:cNvPr id="65" name="角丸四角形 64"/>
            <p:cNvSpPr/>
            <p:nvPr/>
          </p:nvSpPr>
          <p:spPr bwMode="auto">
            <a:xfrm>
              <a:off x="626534" y="4827141"/>
              <a:ext cx="3776134" cy="396044"/>
            </a:xfrm>
            <a:prstGeom prst="roundRect">
              <a:avLst>
                <a:gd name="adj" fmla="val 0"/>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ディスク・メモリ消費大</a:t>
              </a:r>
            </a:p>
          </p:txBody>
        </p:sp>
        <p:sp>
          <p:nvSpPr>
            <p:cNvPr id="68" name="角丸四角形 67"/>
            <p:cNvSpPr/>
            <p:nvPr/>
          </p:nvSpPr>
          <p:spPr bwMode="auto">
            <a:xfrm>
              <a:off x="626534" y="5268674"/>
              <a:ext cx="3776134" cy="396044"/>
            </a:xfrm>
            <a:prstGeom prst="roundRect">
              <a:avLst>
                <a:gd name="adj" fmla="val 0"/>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構成はハードウェアに依存</a:t>
              </a:r>
            </a:p>
          </p:txBody>
        </p:sp>
        <p:sp>
          <p:nvSpPr>
            <p:cNvPr id="70" name="角丸四角形 69"/>
            <p:cNvSpPr/>
            <p:nvPr/>
          </p:nvSpPr>
          <p:spPr bwMode="auto">
            <a:xfrm>
              <a:off x="626534" y="5979874"/>
              <a:ext cx="3776134" cy="396044"/>
            </a:xfrm>
            <a:prstGeom prst="roundRect">
              <a:avLst>
                <a:gd name="adj" fmla="val 0"/>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構成の自由度が高い仮想化技術</a:t>
              </a:r>
            </a:p>
          </p:txBody>
        </p:sp>
        <p:sp>
          <p:nvSpPr>
            <p:cNvPr id="72" name="下矢印 71"/>
            <p:cNvSpPr/>
            <p:nvPr/>
          </p:nvSpPr>
          <p:spPr>
            <a:xfrm>
              <a:off x="2235200" y="5709458"/>
              <a:ext cx="590539" cy="270416"/>
            </a:xfrm>
            <a:prstGeom prst="downArrow">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 name="図形グループ 12"/>
          <p:cNvGrpSpPr/>
          <p:nvPr/>
        </p:nvGrpSpPr>
        <p:grpSpPr>
          <a:xfrm>
            <a:off x="4712847" y="4382451"/>
            <a:ext cx="3782306" cy="1993467"/>
            <a:chOff x="4712847" y="4382451"/>
            <a:chExt cx="3782306" cy="1993467"/>
          </a:xfrm>
        </p:grpSpPr>
        <p:sp>
          <p:nvSpPr>
            <p:cNvPr id="66" name="角丸四角形 65"/>
            <p:cNvSpPr/>
            <p:nvPr/>
          </p:nvSpPr>
          <p:spPr bwMode="auto">
            <a:xfrm>
              <a:off x="4712847" y="4382451"/>
              <a:ext cx="3779220" cy="396044"/>
            </a:xfrm>
            <a:prstGeom prst="roundRect">
              <a:avLst>
                <a:gd name="adj" fmla="val 0"/>
              </a:avLst>
            </a:prstGeom>
            <a:solidFill>
              <a:schemeClr val="accent6">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同じ</a:t>
              </a:r>
              <a:r>
                <a:rPr kumimoji="0" lang="en-US" altLang="ja-JP" b="0" i="0" u="none" strike="noStrike" cap="none" normalizeH="0" dirty="0" smtClean="0">
                  <a:ln>
                    <a:noFill/>
                  </a:ln>
                  <a:solidFill>
                    <a:schemeClr val="bg1"/>
                  </a:solidFill>
                  <a:effectLst/>
                  <a:latin typeface="+mn-lt"/>
                  <a:ea typeface="+mn-ea"/>
                </a:rPr>
                <a:t>OS</a:t>
              </a:r>
              <a:endParaRPr kumimoji="0" lang="ja-JP" altLang="en-US" b="0" i="0" u="none" strike="noStrike" cap="none" normalizeH="0" dirty="0" smtClean="0">
                <a:ln>
                  <a:noFill/>
                </a:ln>
                <a:solidFill>
                  <a:schemeClr val="bg1"/>
                </a:solidFill>
                <a:effectLst/>
                <a:latin typeface="+mn-lt"/>
                <a:ea typeface="+mn-ea"/>
              </a:endParaRPr>
            </a:p>
          </p:txBody>
        </p:sp>
        <p:sp>
          <p:nvSpPr>
            <p:cNvPr id="67" name="角丸四角形 66"/>
            <p:cNvSpPr/>
            <p:nvPr/>
          </p:nvSpPr>
          <p:spPr bwMode="auto">
            <a:xfrm>
              <a:off x="4712847" y="4827141"/>
              <a:ext cx="3779220" cy="396044"/>
            </a:xfrm>
            <a:prstGeom prst="roundRect">
              <a:avLst>
                <a:gd name="adj" fmla="val 0"/>
              </a:avLst>
            </a:prstGeom>
            <a:solidFill>
              <a:schemeClr val="accent6">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ディスク・メモリ</a:t>
              </a:r>
              <a:r>
                <a:rPr kumimoji="0" lang="ja-JP" altLang="en-US" dirty="0" smtClean="0">
                  <a:solidFill>
                    <a:schemeClr val="bg1"/>
                  </a:solidFill>
                  <a:latin typeface="+mn-lt"/>
                  <a:ea typeface="+mn-ea"/>
                </a:rPr>
                <a:t>消費小</a:t>
              </a:r>
              <a:endParaRPr kumimoji="0" lang="ja-JP" altLang="en-US" dirty="0">
                <a:solidFill>
                  <a:schemeClr val="bg1"/>
                </a:solidFill>
                <a:latin typeface="+mn-lt"/>
                <a:ea typeface="+mn-ea"/>
              </a:endParaRPr>
            </a:p>
          </p:txBody>
        </p:sp>
        <p:sp>
          <p:nvSpPr>
            <p:cNvPr id="69" name="角丸四角形 68"/>
            <p:cNvSpPr/>
            <p:nvPr/>
          </p:nvSpPr>
          <p:spPr bwMode="auto">
            <a:xfrm>
              <a:off x="4712847" y="5268674"/>
              <a:ext cx="3779220" cy="396044"/>
            </a:xfrm>
            <a:prstGeom prst="roundRect">
              <a:avLst>
                <a:gd name="adj" fmla="val 0"/>
              </a:avLst>
            </a:prstGeom>
            <a:solidFill>
              <a:schemeClr val="accent6">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構成はハードウェアに依存しない</a:t>
              </a:r>
            </a:p>
          </p:txBody>
        </p:sp>
        <p:sp>
          <p:nvSpPr>
            <p:cNvPr id="71" name="角丸四角形 70"/>
            <p:cNvSpPr/>
            <p:nvPr/>
          </p:nvSpPr>
          <p:spPr bwMode="auto">
            <a:xfrm>
              <a:off x="4715933" y="5979874"/>
              <a:ext cx="3779220" cy="396044"/>
            </a:xfrm>
            <a:prstGeom prst="roundRect">
              <a:avLst>
                <a:gd name="adj" fmla="val 0"/>
              </a:avLst>
            </a:prstGeom>
            <a:solidFill>
              <a:schemeClr val="accent6">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軽量・可搬性の高い仮想化技術</a:t>
              </a:r>
            </a:p>
          </p:txBody>
        </p:sp>
        <p:sp>
          <p:nvSpPr>
            <p:cNvPr id="73" name="下矢印 72"/>
            <p:cNvSpPr/>
            <p:nvPr/>
          </p:nvSpPr>
          <p:spPr>
            <a:xfrm>
              <a:off x="6341707" y="5709458"/>
              <a:ext cx="590539" cy="270416"/>
            </a:xfrm>
            <a:prstGeom prst="down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74" name="テキスト ボックス 73"/>
          <p:cNvSpPr txBox="1"/>
          <p:nvPr/>
        </p:nvSpPr>
        <p:spPr>
          <a:xfrm>
            <a:off x="580730" y="843166"/>
            <a:ext cx="3745737" cy="461665"/>
          </a:xfrm>
          <a:prstGeom prst="rect">
            <a:avLst/>
          </a:prstGeom>
          <a:noFill/>
        </p:spPr>
        <p:txBody>
          <a:bodyPr wrap="none" rtlCol="0">
            <a:spAutoFit/>
          </a:bodyPr>
          <a:lstStyle/>
          <a:p>
            <a:pPr algn="ctr"/>
            <a:r>
              <a:rPr kumimoji="1" lang="ja-JP" altLang="en-US" sz="2400" dirty="0" smtClean="0">
                <a:solidFill>
                  <a:srgbClr val="3366FF"/>
                </a:solidFill>
              </a:rPr>
              <a:t>ハイパーバイザー型仮想化</a:t>
            </a:r>
            <a:endParaRPr kumimoji="1" lang="ja-JP" altLang="en-US" sz="2400" dirty="0">
              <a:solidFill>
                <a:srgbClr val="3366FF"/>
              </a:solidFill>
            </a:endParaRPr>
          </a:p>
        </p:txBody>
      </p:sp>
      <p:sp>
        <p:nvSpPr>
          <p:cNvPr id="28" name="正方形/長方形 27"/>
          <p:cNvSpPr/>
          <p:nvPr/>
        </p:nvSpPr>
        <p:spPr>
          <a:xfrm>
            <a:off x="4715933" y="1581250"/>
            <a:ext cx="3776134" cy="2686914"/>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p:cNvSpPr/>
          <p:nvPr/>
        </p:nvSpPr>
        <p:spPr>
          <a:xfrm>
            <a:off x="4834466" y="1516498"/>
            <a:ext cx="3581400" cy="2260599"/>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正方形/長方形 29"/>
          <p:cNvSpPr/>
          <p:nvPr/>
        </p:nvSpPr>
        <p:spPr>
          <a:xfrm>
            <a:off x="4986867" y="1414898"/>
            <a:ext cx="3293533" cy="1828799"/>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テキスト ボックス 31"/>
          <p:cNvSpPr txBox="1"/>
          <p:nvPr/>
        </p:nvSpPr>
        <p:spPr>
          <a:xfrm>
            <a:off x="5846030" y="3836364"/>
            <a:ext cx="1531188" cy="400110"/>
          </a:xfrm>
          <a:prstGeom prst="rect">
            <a:avLst/>
          </a:prstGeom>
          <a:noFill/>
        </p:spPr>
        <p:txBody>
          <a:bodyPr wrap="none" rtlCol="0">
            <a:spAutoFit/>
          </a:bodyPr>
          <a:lstStyle/>
          <a:p>
            <a:pPr algn="ctr"/>
            <a:r>
              <a:rPr kumimoji="1" lang="ja-JP" altLang="en-US" sz="2000" dirty="0" smtClean="0">
                <a:solidFill>
                  <a:srgbClr val="FFFFFF"/>
                </a:solidFill>
              </a:rPr>
              <a:t>ハードウェア</a:t>
            </a:r>
            <a:endParaRPr kumimoji="1" lang="ja-JP" altLang="en-US" sz="2000" dirty="0">
              <a:solidFill>
                <a:srgbClr val="FFFFFF"/>
              </a:solidFill>
            </a:endParaRPr>
          </a:p>
        </p:txBody>
      </p:sp>
      <p:sp>
        <p:nvSpPr>
          <p:cNvPr id="33" name="テキスト ボックス 32"/>
          <p:cNvSpPr txBox="1"/>
          <p:nvPr/>
        </p:nvSpPr>
        <p:spPr>
          <a:xfrm>
            <a:off x="5153104" y="2796776"/>
            <a:ext cx="2935820" cy="400110"/>
          </a:xfrm>
          <a:prstGeom prst="rect">
            <a:avLst/>
          </a:prstGeom>
          <a:noFill/>
        </p:spPr>
        <p:txBody>
          <a:bodyPr wrap="none" rtlCol="0">
            <a:spAutoFit/>
          </a:bodyPr>
          <a:lstStyle/>
          <a:p>
            <a:pPr algn="ctr"/>
            <a:r>
              <a:rPr kumimoji="1" lang="ja-JP" altLang="en-US" sz="2000" dirty="0" smtClean="0">
                <a:solidFill>
                  <a:srgbClr val="FFFFFF"/>
                </a:solidFill>
              </a:rPr>
              <a:t>コンテナ管理ソフトウエア</a:t>
            </a:r>
            <a:endParaRPr kumimoji="1" lang="ja-JP" altLang="en-US" sz="2000" dirty="0">
              <a:solidFill>
                <a:srgbClr val="FFFFFF"/>
              </a:solidFill>
            </a:endParaRPr>
          </a:p>
        </p:txBody>
      </p:sp>
      <p:sp>
        <p:nvSpPr>
          <p:cNvPr id="47" name="テキスト ボックス 46"/>
          <p:cNvSpPr txBox="1"/>
          <p:nvPr/>
        </p:nvSpPr>
        <p:spPr>
          <a:xfrm>
            <a:off x="6384411" y="3191114"/>
            <a:ext cx="473206" cy="400110"/>
          </a:xfrm>
          <a:prstGeom prst="rect">
            <a:avLst/>
          </a:prstGeom>
          <a:noFill/>
        </p:spPr>
        <p:txBody>
          <a:bodyPr wrap="none" rtlCol="0">
            <a:spAutoFit/>
          </a:bodyPr>
          <a:lstStyle/>
          <a:p>
            <a:pPr algn="ctr"/>
            <a:r>
              <a:rPr kumimoji="1" lang="en-US" altLang="ja-JP" sz="2000" smtClean="0">
                <a:solidFill>
                  <a:srgbClr val="FFFFFF"/>
                </a:solidFill>
              </a:rPr>
              <a:t>OS</a:t>
            </a:r>
          </a:p>
        </p:txBody>
      </p:sp>
      <p:sp>
        <p:nvSpPr>
          <p:cNvPr id="48" name="正方形/長方形 47"/>
          <p:cNvSpPr/>
          <p:nvPr/>
        </p:nvSpPr>
        <p:spPr>
          <a:xfrm>
            <a:off x="5118305" y="1321764"/>
            <a:ext cx="935365" cy="1475012"/>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正方形/長方形 48"/>
          <p:cNvSpPr/>
          <p:nvPr/>
        </p:nvSpPr>
        <p:spPr>
          <a:xfrm>
            <a:off x="6168170" y="1321764"/>
            <a:ext cx="935365" cy="1475012"/>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p:cNvSpPr/>
          <p:nvPr/>
        </p:nvSpPr>
        <p:spPr>
          <a:xfrm>
            <a:off x="7218035" y="1321764"/>
            <a:ext cx="935365" cy="1475012"/>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正方形/長方形 50"/>
          <p:cNvSpPr/>
          <p:nvPr/>
        </p:nvSpPr>
        <p:spPr>
          <a:xfrm>
            <a:off x="5195438" y="1939832"/>
            <a:ext cx="790497" cy="26186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smtClean="0">
                <a:solidFill>
                  <a:srgbClr val="FFFFFF"/>
                </a:solidFill>
                <a:latin typeface="ＭＳ Ｐゴシック"/>
                <a:ea typeface="ＭＳ Ｐゴシック"/>
                <a:cs typeface="ＭＳ Ｐゴシック"/>
              </a:rPr>
              <a:t>ミドルウェア</a:t>
            </a:r>
            <a:endParaRPr kumimoji="1" lang="ja-JP" altLang="en-US" sz="900" dirty="0">
              <a:solidFill>
                <a:srgbClr val="FFFFFF"/>
              </a:solidFill>
              <a:latin typeface="ＭＳ Ｐゴシック"/>
              <a:ea typeface="ＭＳ Ｐゴシック"/>
              <a:cs typeface="ＭＳ Ｐゴシック"/>
            </a:endParaRPr>
          </a:p>
        </p:txBody>
      </p:sp>
      <p:sp>
        <p:nvSpPr>
          <p:cNvPr id="52" name="正方形/長方形 51"/>
          <p:cNvSpPr/>
          <p:nvPr/>
        </p:nvSpPr>
        <p:spPr>
          <a:xfrm>
            <a:off x="5195438" y="1414899"/>
            <a:ext cx="790497" cy="43550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57" name="正方形/長方形 56"/>
          <p:cNvSpPr/>
          <p:nvPr/>
        </p:nvSpPr>
        <p:spPr>
          <a:xfrm>
            <a:off x="6228372" y="1939832"/>
            <a:ext cx="790497" cy="26186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smtClean="0">
                <a:solidFill>
                  <a:srgbClr val="FFFFFF"/>
                </a:solidFill>
                <a:latin typeface="ＭＳ Ｐゴシック"/>
                <a:ea typeface="ＭＳ Ｐゴシック"/>
                <a:cs typeface="ＭＳ Ｐゴシック"/>
              </a:rPr>
              <a:t>ミドルウェア</a:t>
            </a:r>
            <a:endParaRPr kumimoji="1" lang="ja-JP" altLang="en-US" sz="900" dirty="0">
              <a:solidFill>
                <a:srgbClr val="FFFFFF"/>
              </a:solidFill>
              <a:latin typeface="ＭＳ Ｐゴシック"/>
              <a:ea typeface="ＭＳ Ｐゴシック"/>
              <a:cs typeface="ＭＳ Ｐゴシック"/>
            </a:endParaRPr>
          </a:p>
        </p:txBody>
      </p:sp>
      <p:sp>
        <p:nvSpPr>
          <p:cNvPr id="58" name="正方形/長方形 57"/>
          <p:cNvSpPr/>
          <p:nvPr/>
        </p:nvSpPr>
        <p:spPr>
          <a:xfrm>
            <a:off x="6228372" y="1414899"/>
            <a:ext cx="790497" cy="43550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59" name="正方形/長方形 58"/>
          <p:cNvSpPr/>
          <p:nvPr/>
        </p:nvSpPr>
        <p:spPr>
          <a:xfrm>
            <a:off x="7298427" y="1981801"/>
            <a:ext cx="790497" cy="26186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smtClean="0">
                <a:solidFill>
                  <a:srgbClr val="FFFFFF"/>
                </a:solidFill>
                <a:latin typeface="ＭＳ Ｐゴシック"/>
                <a:ea typeface="ＭＳ Ｐゴシック"/>
                <a:cs typeface="ＭＳ Ｐゴシック"/>
              </a:rPr>
              <a:t>ミドルウェア</a:t>
            </a:r>
            <a:endParaRPr kumimoji="1" lang="ja-JP" altLang="en-US" sz="900" dirty="0">
              <a:solidFill>
                <a:srgbClr val="FFFFFF"/>
              </a:solidFill>
              <a:latin typeface="ＭＳ Ｐゴシック"/>
              <a:ea typeface="ＭＳ Ｐゴシック"/>
              <a:cs typeface="ＭＳ Ｐゴシック"/>
            </a:endParaRPr>
          </a:p>
        </p:txBody>
      </p:sp>
      <p:sp>
        <p:nvSpPr>
          <p:cNvPr id="60" name="正方形/長方形 59"/>
          <p:cNvSpPr/>
          <p:nvPr/>
        </p:nvSpPr>
        <p:spPr>
          <a:xfrm>
            <a:off x="7298427" y="1456868"/>
            <a:ext cx="790497" cy="435504"/>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61" name="テキスト ボックス 60"/>
          <p:cNvSpPr txBox="1"/>
          <p:nvPr/>
        </p:nvSpPr>
        <p:spPr>
          <a:xfrm>
            <a:off x="5246336" y="2515567"/>
            <a:ext cx="671979" cy="253916"/>
          </a:xfrm>
          <a:prstGeom prst="rect">
            <a:avLst/>
          </a:prstGeom>
          <a:noFill/>
          <a:ln>
            <a:noFill/>
          </a:ln>
        </p:spPr>
        <p:txBody>
          <a:bodyPr wrap="none" rtlCol="0">
            <a:spAutoFit/>
          </a:bodyPr>
          <a:lstStyle/>
          <a:p>
            <a:pPr algn="ctr"/>
            <a:r>
              <a:rPr kumimoji="1" lang="ja-JP" altLang="en-US" sz="1050" dirty="0" smtClean="0">
                <a:solidFill>
                  <a:srgbClr val="FFFFFF"/>
                </a:solidFill>
              </a:rPr>
              <a:t>コンテナ</a:t>
            </a:r>
            <a:endParaRPr kumimoji="1" lang="ja-JP" altLang="en-US" sz="1050" dirty="0">
              <a:solidFill>
                <a:srgbClr val="FFFFFF"/>
              </a:solidFill>
            </a:endParaRPr>
          </a:p>
        </p:txBody>
      </p:sp>
      <p:sp>
        <p:nvSpPr>
          <p:cNvPr id="62" name="テキスト ボックス 61"/>
          <p:cNvSpPr txBox="1"/>
          <p:nvPr/>
        </p:nvSpPr>
        <p:spPr>
          <a:xfrm>
            <a:off x="6294250" y="2515567"/>
            <a:ext cx="671979" cy="253916"/>
          </a:xfrm>
          <a:prstGeom prst="rect">
            <a:avLst/>
          </a:prstGeom>
          <a:noFill/>
          <a:ln>
            <a:noFill/>
          </a:ln>
        </p:spPr>
        <p:txBody>
          <a:bodyPr wrap="none" rtlCol="0">
            <a:spAutoFit/>
          </a:bodyPr>
          <a:lstStyle/>
          <a:p>
            <a:pPr algn="ctr"/>
            <a:r>
              <a:rPr kumimoji="1" lang="ja-JP" altLang="en-US" sz="1050" dirty="0" smtClean="0">
                <a:solidFill>
                  <a:srgbClr val="FFFFFF"/>
                </a:solidFill>
              </a:rPr>
              <a:t>コンテナ</a:t>
            </a:r>
            <a:endParaRPr kumimoji="1" lang="ja-JP" altLang="en-US" sz="1050" dirty="0">
              <a:solidFill>
                <a:srgbClr val="FFFFFF"/>
              </a:solidFill>
            </a:endParaRPr>
          </a:p>
        </p:txBody>
      </p:sp>
      <p:sp>
        <p:nvSpPr>
          <p:cNvPr id="63" name="テキスト ボックス 62"/>
          <p:cNvSpPr txBox="1"/>
          <p:nvPr/>
        </p:nvSpPr>
        <p:spPr>
          <a:xfrm>
            <a:off x="7356873" y="2515567"/>
            <a:ext cx="671979" cy="253916"/>
          </a:xfrm>
          <a:prstGeom prst="rect">
            <a:avLst/>
          </a:prstGeom>
          <a:noFill/>
          <a:ln>
            <a:noFill/>
          </a:ln>
        </p:spPr>
        <p:txBody>
          <a:bodyPr wrap="none" rtlCol="0">
            <a:spAutoFit/>
          </a:bodyPr>
          <a:lstStyle/>
          <a:p>
            <a:pPr algn="ctr"/>
            <a:r>
              <a:rPr kumimoji="1" lang="ja-JP" altLang="en-US" sz="1050" dirty="0" smtClean="0">
                <a:solidFill>
                  <a:srgbClr val="FFFFFF"/>
                </a:solidFill>
              </a:rPr>
              <a:t>コンテナ</a:t>
            </a:r>
            <a:endParaRPr kumimoji="1" lang="ja-JP" altLang="en-US" sz="1050" dirty="0">
              <a:solidFill>
                <a:srgbClr val="FFFFFF"/>
              </a:solidFill>
            </a:endParaRPr>
          </a:p>
        </p:txBody>
      </p:sp>
      <p:sp>
        <p:nvSpPr>
          <p:cNvPr id="75" name="テキスト ボックス 74"/>
          <p:cNvSpPr txBox="1"/>
          <p:nvPr/>
        </p:nvSpPr>
        <p:spPr>
          <a:xfrm>
            <a:off x="5350712" y="843166"/>
            <a:ext cx="2512226" cy="461665"/>
          </a:xfrm>
          <a:prstGeom prst="rect">
            <a:avLst/>
          </a:prstGeom>
          <a:noFill/>
        </p:spPr>
        <p:txBody>
          <a:bodyPr wrap="none" rtlCol="0">
            <a:spAutoFit/>
          </a:bodyPr>
          <a:lstStyle/>
          <a:p>
            <a:pPr algn="ctr"/>
            <a:r>
              <a:rPr kumimoji="1" lang="ja-JP" altLang="en-US" sz="2400" dirty="0" smtClean="0">
                <a:solidFill>
                  <a:srgbClr val="FF6600"/>
                </a:solidFill>
              </a:rPr>
              <a:t>コンテナ型仮想化</a:t>
            </a:r>
            <a:endParaRPr kumimoji="1" lang="ja-JP" altLang="en-US" sz="2400" dirty="0">
              <a:solidFill>
                <a:srgbClr val="FF6600"/>
              </a:solidFill>
            </a:endParaRPr>
          </a:p>
        </p:txBody>
      </p:sp>
      <p:sp>
        <p:nvSpPr>
          <p:cNvPr id="76" name="正方形/長方形 75"/>
          <p:cNvSpPr/>
          <p:nvPr/>
        </p:nvSpPr>
        <p:spPr>
          <a:xfrm>
            <a:off x="5195438" y="2227463"/>
            <a:ext cx="790497" cy="26186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smtClean="0">
                <a:solidFill>
                  <a:srgbClr val="FFFFFF"/>
                </a:solidFill>
                <a:latin typeface="ＭＳ Ｐゴシック"/>
                <a:ea typeface="ＭＳ Ｐゴシック"/>
                <a:cs typeface="ＭＳ Ｐゴシック"/>
              </a:rPr>
              <a:t>ライブラリ</a:t>
            </a:r>
            <a:endParaRPr kumimoji="1" lang="ja-JP" altLang="en-US" sz="900" dirty="0">
              <a:solidFill>
                <a:srgbClr val="FFFFFF"/>
              </a:solidFill>
              <a:latin typeface="ＭＳ Ｐゴシック"/>
              <a:ea typeface="ＭＳ Ｐゴシック"/>
              <a:cs typeface="ＭＳ Ｐゴシック"/>
            </a:endParaRPr>
          </a:p>
        </p:txBody>
      </p:sp>
      <p:sp>
        <p:nvSpPr>
          <p:cNvPr id="77" name="正方形/長方形 76"/>
          <p:cNvSpPr/>
          <p:nvPr/>
        </p:nvSpPr>
        <p:spPr>
          <a:xfrm>
            <a:off x="6228372" y="2227463"/>
            <a:ext cx="790497" cy="26186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smtClean="0">
                <a:solidFill>
                  <a:srgbClr val="FFFFFF"/>
                </a:solidFill>
                <a:latin typeface="ＭＳ Ｐゴシック"/>
                <a:ea typeface="ＭＳ Ｐゴシック"/>
                <a:cs typeface="ＭＳ Ｐゴシック"/>
              </a:rPr>
              <a:t>ライブラリ</a:t>
            </a:r>
            <a:endParaRPr kumimoji="1" lang="ja-JP" altLang="en-US" sz="900" dirty="0">
              <a:solidFill>
                <a:srgbClr val="FFFFFF"/>
              </a:solidFill>
              <a:latin typeface="ＭＳ Ｐゴシック"/>
              <a:ea typeface="ＭＳ Ｐゴシック"/>
              <a:cs typeface="ＭＳ Ｐゴシック"/>
            </a:endParaRPr>
          </a:p>
        </p:txBody>
      </p:sp>
      <p:sp>
        <p:nvSpPr>
          <p:cNvPr id="78" name="正方形/長方形 77"/>
          <p:cNvSpPr/>
          <p:nvPr/>
        </p:nvSpPr>
        <p:spPr>
          <a:xfrm>
            <a:off x="7298427" y="2269432"/>
            <a:ext cx="790497" cy="26186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dirty="0" smtClean="0">
                <a:solidFill>
                  <a:srgbClr val="FFFFFF"/>
                </a:solidFill>
                <a:latin typeface="ＭＳ Ｐゴシック"/>
                <a:ea typeface="ＭＳ Ｐゴシック"/>
                <a:cs typeface="ＭＳ Ｐゴシック"/>
              </a:rPr>
              <a:t>ライブラリ</a:t>
            </a:r>
            <a:endParaRPr kumimoji="1" lang="ja-JP" altLang="en-US" sz="900" dirty="0">
              <a:solidFill>
                <a:srgbClr val="FFFFFF"/>
              </a:solidFill>
              <a:latin typeface="ＭＳ Ｐゴシック"/>
              <a:ea typeface="ＭＳ Ｐゴシック"/>
              <a:cs typeface="ＭＳ Ｐゴシック"/>
            </a:endParaRPr>
          </a:p>
        </p:txBody>
      </p:sp>
      <p:sp>
        <p:nvSpPr>
          <p:cNvPr id="79" name="正方形/長方形 78"/>
          <p:cNvSpPr/>
          <p:nvPr/>
        </p:nvSpPr>
        <p:spPr>
          <a:xfrm>
            <a:off x="1028202" y="2507418"/>
            <a:ext cx="794142" cy="144887"/>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a:solidFill>
                  <a:srgbClr val="FFFFFF"/>
                </a:solidFill>
                <a:latin typeface="ＭＳ Ｐゴシック"/>
                <a:ea typeface="ＭＳ Ｐゴシック"/>
                <a:cs typeface="ＭＳ Ｐゴシック"/>
              </a:rPr>
              <a:t>ライブラリ</a:t>
            </a:r>
          </a:p>
        </p:txBody>
      </p:sp>
      <p:sp>
        <p:nvSpPr>
          <p:cNvPr id="80" name="正方形/長方形 79"/>
          <p:cNvSpPr/>
          <p:nvPr/>
        </p:nvSpPr>
        <p:spPr>
          <a:xfrm>
            <a:off x="1029362" y="2831802"/>
            <a:ext cx="794142" cy="144887"/>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カーネル</a:t>
            </a:r>
            <a:endParaRPr lang="ja-JP" altLang="en-US" sz="800" dirty="0">
              <a:solidFill>
                <a:srgbClr val="FFFFFF"/>
              </a:solidFill>
              <a:latin typeface="ＭＳ Ｐゴシック"/>
              <a:ea typeface="ＭＳ Ｐゴシック"/>
              <a:cs typeface="ＭＳ Ｐゴシック"/>
            </a:endParaRPr>
          </a:p>
        </p:txBody>
      </p:sp>
      <p:sp>
        <p:nvSpPr>
          <p:cNvPr id="81" name="正方形/長方形 80"/>
          <p:cNvSpPr/>
          <p:nvPr/>
        </p:nvSpPr>
        <p:spPr>
          <a:xfrm>
            <a:off x="2135557" y="2501790"/>
            <a:ext cx="794142" cy="144887"/>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a:solidFill>
                  <a:srgbClr val="FFFFFF"/>
                </a:solidFill>
                <a:latin typeface="ＭＳ Ｐゴシック"/>
                <a:ea typeface="ＭＳ Ｐゴシック"/>
                <a:cs typeface="ＭＳ Ｐゴシック"/>
              </a:rPr>
              <a:t>ライブラリ</a:t>
            </a:r>
          </a:p>
        </p:txBody>
      </p:sp>
      <p:sp>
        <p:nvSpPr>
          <p:cNvPr id="82" name="正方形/長方形 81"/>
          <p:cNvSpPr/>
          <p:nvPr/>
        </p:nvSpPr>
        <p:spPr>
          <a:xfrm>
            <a:off x="2136717" y="2826174"/>
            <a:ext cx="794142" cy="144887"/>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カーネル</a:t>
            </a:r>
            <a:endParaRPr lang="ja-JP" altLang="en-US" sz="800" dirty="0">
              <a:solidFill>
                <a:srgbClr val="FFFFFF"/>
              </a:solidFill>
              <a:latin typeface="ＭＳ Ｐゴシック"/>
              <a:ea typeface="ＭＳ Ｐゴシック"/>
              <a:cs typeface="ＭＳ Ｐゴシック"/>
            </a:endParaRPr>
          </a:p>
        </p:txBody>
      </p:sp>
      <p:sp>
        <p:nvSpPr>
          <p:cNvPr id="83" name="正方形/長方形 82"/>
          <p:cNvSpPr/>
          <p:nvPr/>
        </p:nvSpPr>
        <p:spPr>
          <a:xfrm>
            <a:off x="3256864" y="2501790"/>
            <a:ext cx="794142" cy="144887"/>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a:solidFill>
                  <a:srgbClr val="FFFFFF"/>
                </a:solidFill>
                <a:latin typeface="ＭＳ Ｐゴシック"/>
                <a:ea typeface="ＭＳ Ｐゴシック"/>
                <a:cs typeface="ＭＳ Ｐゴシック"/>
              </a:rPr>
              <a:t>ライブラリ</a:t>
            </a:r>
          </a:p>
        </p:txBody>
      </p:sp>
      <p:sp>
        <p:nvSpPr>
          <p:cNvPr id="84" name="正方形/長方形 83"/>
          <p:cNvSpPr/>
          <p:nvPr/>
        </p:nvSpPr>
        <p:spPr>
          <a:xfrm>
            <a:off x="3258024" y="2826174"/>
            <a:ext cx="794142" cy="144887"/>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カーネル</a:t>
            </a:r>
            <a:endParaRPr lang="ja-JP" altLang="en-US" sz="800" dirty="0">
              <a:solidFill>
                <a:srgbClr val="FFFFFF"/>
              </a:solidFill>
              <a:latin typeface="ＭＳ Ｐゴシック"/>
              <a:ea typeface="ＭＳ Ｐゴシック"/>
              <a:cs typeface="ＭＳ Ｐゴシック"/>
            </a:endParaRPr>
          </a:p>
        </p:txBody>
      </p:sp>
      <p:sp>
        <p:nvSpPr>
          <p:cNvPr id="85" name="正方形/長方形 84"/>
          <p:cNvSpPr/>
          <p:nvPr/>
        </p:nvSpPr>
        <p:spPr>
          <a:xfrm>
            <a:off x="5118304" y="3551145"/>
            <a:ext cx="3162095" cy="16645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smtClean="0">
                <a:solidFill>
                  <a:srgbClr val="FFFFFF"/>
                </a:solidFill>
                <a:latin typeface="ＭＳ Ｐゴシック"/>
                <a:ea typeface="ＭＳ Ｐゴシック"/>
                <a:cs typeface="ＭＳ Ｐゴシック"/>
              </a:rPr>
              <a:t>カーネル</a:t>
            </a:r>
            <a:endParaRPr lang="ja-JP" altLang="en-US" sz="10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89565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正方形/長方形 82"/>
          <p:cNvSpPr/>
          <p:nvPr/>
        </p:nvSpPr>
        <p:spPr>
          <a:xfrm>
            <a:off x="1418001" y="3795400"/>
            <a:ext cx="2608454" cy="2685922"/>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p:cNvSpPr/>
          <p:nvPr/>
        </p:nvSpPr>
        <p:spPr>
          <a:xfrm>
            <a:off x="1559304" y="3871446"/>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p:cNvSpPr/>
          <p:nvPr/>
        </p:nvSpPr>
        <p:spPr>
          <a:xfrm>
            <a:off x="918664" y="1225826"/>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en-US" dirty="0" smtClean="0"/>
              <a:t>デスクトップ仮想化とアプリケーション仮想化</a:t>
            </a:r>
            <a:endParaRPr kumimoji="1" lang="ja-JP" altLang="en-US" dirty="0"/>
          </a:p>
        </p:txBody>
      </p:sp>
      <p:sp>
        <p:nvSpPr>
          <p:cNvPr id="3" name="スライド番号プレースホルダー 2"/>
          <p:cNvSpPr>
            <a:spLocks noGrp="1"/>
          </p:cNvSpPr>
          <p:nvPr>
            <p:ph type="sldNum" sz="quarter" idx="12"/>
          </p:nvPr>
        </p:nvSpPr>
        <p:spPr>
          <a:xfrm>
            <a:off x="6915310" y="6640200"/>
            <a:ext cx="2133600" cy="217800"/>
          </a:xfrm>
        </p:spPr>
        <p:txBody>
          <a:bodyPr/>
          <a:lstStyle/>
          <a:p>
            <a:fld id="{8FF8CC5D-A65D-5946-99B5-645367A967AD}" type="slidenum">
              <a:rPr kumimoji="1" lang="ja-JP" altLang="en-US" smtClean="0"/>
              <a:t>183</a:t>
            </a:fld>
            <a:endParaRPr kumimoji="1" lang="ja-JP" altLang="en-US" dirty="0"/>
          </a:p>
        </p:txBody>
      </p:sp>
      <p:sp>
        <p:nvSpPr>
          <p:cNvPr id="8" name="角丸四角形 7"/>
          <p:cNvSpPr/>
          <p:nvPr/>
        </p:nvSpPr>
        <p:spPr>
          <a:xfrm>
            <a:off x="885170" y="3290499"/>
            <a:ext cx="7382387" cy="450850"/>
          </a:xfrm>
          <a:prstGeom prst="roundRect">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smtClean="0">
                <a:solidFill>
                  <a:srgbClr val="FFFFFF"/>
                </a:solidFill>
                <a:latin typeface="ＭＳ Ｐゴシック"/>
                <a:ea typeface="ＭＳ Ｐゴシック"/>
                <a:cs typeface="ＭＳ Ｐゴシック"/>
              </a:rPr>
              <a:t>ネットワーク</a:t>
            </a:r>
            <a:endParaRPr kumimoji="1" lang="ja-JP" altLang="en-US" dirty="0">
              <a:solidFill>
                <a:srgbClr val="FFFFFF"/>
              </a:solidFill>
              <a:latin typeface="ＭＳ Ｐゴシック"/>
              <a:ea typeface="ＭＳ Ｐゴシック"/>
              <a:cs typeface="ＭＳ Ｐゴシック"/>
            </a:endParaRPr>
          </a:p>
        </p:txBody>
      </p:sp>
      <p:sp>
        <p:nvSpPr>
          <p:cNvPr id="22" name="正方形/長方形 21"/>
          <p:cNvSpPr/>
          <p:nvPr/>
        </p:nvSpPr>
        <p:spPr>
          <a:xfrm>
            <a:off x="1052771" y="1499527"/>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入出力操作</a:t>
            </a: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p:cNvSpPr/>
          <p:nvPr/>
        </p:nvSpPr>
        <p:spPr>
          <a:xfrm>
            <a:off x="1040746" y="2895461"/>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74" name="テキスト ボックス 73"/>
          <p:cNvSpPr txBox="1"/>
          <p:nvPr/>
        </p:nvSpPr>
        <p:spPr>
          <a:xfrm>
            <a:off x="1194728" y="1214682"/>
            <a:ext cx="1243474" cy="307777"/>
          </a:xfrm>
          <a:prstGeom prst="rect">
            <a:avLst/>
          </a:prstGeom>
          <a:noFill/>
        </p:spPr>
        <p:txBody>
          <a:bodyPr wrap="none" rtlCol="0">
            <a:spAutoFit/>
          </a:bodyPr>
          <a:lstStyle/>
          <a:p>
            <a:r>
              <a:rPr kumimoji="1" lang="ja-JP" altLang="en-US" sz="1400" dirty="0" smtClean="0">
                <a:solidFill>
                  <a:srgbClr val="0000FF"/>
                </a:solidFill>
              </a:rPr>
              <a:t>クライアント</a:t>
            </a:r>
            <a:r>
              <a:rPr kumimoji="1" lang="en-US" altLang="ja-JP" sz="1400" dirty="0" smtClean="0">
                <a:solidFill>
                  <a:srgbClr val="0000FF"/>
                </a:solidFill>
              </a:rPr>
              <a:t>PC</a:t>
            </a:r>
            <a:endParaRPr kumimoji="1" lang="ja-JP" altLang="en-US" sz="1400" dirty="0">
              <a:solidFill>
                <a:srgbClr val="0000FF"/>
              </a:solidFill>
            </a:endParaRPr>
          </a:p>
        </p:txBody>
      </p:sp>
      <p:sp>
        <p:nvSpPr>
          <p:cNvPr id="63" name="正方形/長方形 62"/>
          <p:cNvSpPr/>
          <p:nvPr/>
        </p:nvSpPr>
        <p:spPr>
          <a:xfrm>
            <a:off x="1052771" y="1813853"/>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正方形/長方形 63"/>
          <p:cNvSpPr/>
          <p:nvPr/>
        </p:nvSpPr>
        <p:spPr>
          <a:xfrm>
            <a:off x="1120399" y="210146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65" name="正方形/長方形 64"/>
          <p:cNvSpPr/>
          <p:nvPr/>
        </p:nvSpPr>
        <p:spPr>
          <a:xfrm>
            <a:off x="1850649" y="210146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75" name="正方形/長方形 74"/>
          <p:cNvSpPr/>
          <p:nvPr/>
        </p:nvSpPr>
        <p:spPr>
          <a:xfrm>
            <a:off x="1120399" y="24634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76" name="正方形/長方形 75"/>
          <p:cNvSpPr/>
          <p:nvPr/>
        </p:nvSpPr>
        <p:spPr>
          <a:xfrm>
            <a:off x="1850649" y="24634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77" name="テキスト ボックス 76"/>
          <p:cNvSpPr txBox="1"/>
          <p:nvPr/>
        </p:nvSpPr>
        <p:spPr>
          <a:xfrm>
            <a:off x="1063424" y="1813853"/>
            <a:ext cx="1538922" cy="276999"/>
          </a:xfrm>
          <a:prstGeom prst="rect">
            <a:avLst/>
          </a:prstGeom>
          <a:noFill/>
        </p:spPr>
        <p:txBody>
          <a:bodyPr wrap="square" rtlCol="0">
            <a:spAutoFit/>
          </a:bodyPr>
          <a:lstStyle/>
          <a:p>
            <a:pPr algn="ctr"/>
            <a:r>
              <a:rPr kumimoji="1" lang="ja-JP" altLang="en-US" sz="1200" dirty="0" smtClean="0">
                <a:solidFill>
                  <a:srgbClr val="FFFFFF"/>
                </a:solidFill>
              </a:rPr>
              <a:t>デスクトップ画面</a:t>
            </a:r>
            <a:endParaRPr kumimoji="1" lang="ja-JP" altLang="en-US" sz="1200" dirty="0">
              <a:solidFill>
                <a:srgbClr val="FFFFFF"/>
              </a:solidFill>
            </a:endParaRPr>
          </a:p>
        </p:txBody>
      </p:sp>
      <p:cxnSp>
        <p:nvCxnSpPr>
          <p:cNvPr id="53" name="直線矢印コネクタ 52"/>
          <p:cNvCxnSpPr/>
          <p:nvPr/>
        </p:nvCxnSpPr>
        <p:spPr>
          <a:xfrm>
            <a:off x="2534543" y="2780919"/>
            <a:ext cx="65150" cy="1341150"/>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55" name="直線矢印コネクタ 54"/>
          <p:cNvCxnSpPr/>
          <p:nvPr/>
        </p:nvCxnSpPr>
        <p:spPr>
          <a:xfrm>
            <a:off x="1120399" y="2780919"/>
            <a:ext cx="531375" cy="13442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sp>
        <p:nvSpPr>
          <p:cNvPr id="84" name="正方形/長方形 83"/>
          <p:cNvSpPr/>
          <p:nvPr/>
        </p:nvSpPr>
        <p:spPr>
          <a:xfrm>
            <a:off x="3303209" y="5630078"/>
            <a:ext cx="585059" cy="527395"/>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メモリー</a:t>
            </a:r>
            <a:endParaRPr kumimoji="1" lang="ja-JP" altLang="en-US" sz="800" dirty="0">
              <a:solidFill>
                <a:srgbClr val="FFFFFF"/>
              </a:solidFill>
              <a:latin typeface="ＭＳ Ｐゴシック"/>
              <a:ea typeface="ＭＳ Ｐゴシック"/>
              <a:cs typeface="ＭＳ Ｐゴシック"/>
            </a:endParaRPr>
          </a:p>
        </p:txBody>
      </p:sp>
      <p:sp>
        <p:nvSpPr>
          <p:cNvPr id="85" name="円柱 84"/>
          <p:cNvSpPr/>
          <p:nvPr/>
        </p:nvSpPr>
        <p:spPr>
          <a:xfrm>
            <a:off x="1559304" y="5630078"/>
            <a:ext cx="836687" cy="527395"/>
          </a:xfrm>
          <a:prstGeom prst="can">
            <a:avLst/>
          </a:prstGeom>
          <a:solidFill>
            <a:srgbClr val="984807"/>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
        <p:nvSpPr>
          <p:cNvPr id="58" name="正方形/長方形 57"/>
          <p:cNvSpPr/>
          <p:nvPr/>
        </p:nvSpPr>
        <p:spPr>
          <a:xfrm>
            <a:off x="1559304" y="5254605"/>
            <a:ext cx="2328964" cy="250125"/>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400" dirty="0" smtClean="0">
                <a:solidFill>
                  <a:srgbClr val="FFFFFF"/>
                </a:solidFill>
                <a:latin typeface="ＭＳ Ｐゴシック"/>
                <a:ea typeface="ＭＳ Ｐゴシック"/>
                <a:cs typeface="ＭＳ Ｐゴシック"/>
              </a:rPr>
              <a:t>ハイパーバイザー</a:t>
            </a:r>
            <a:endParaRPr kumimoji="1" lang="ja-JP" altLang="en-US" sz="1400" dirty="0">
              <a:solidFill>
                <a:srgbClr val="FFFFFF"/>
              </a:solidFill>
              <a:latin typeface="ＭＳ Ｐゴシック"/>
              <a:ea typeface="ＭＳ Ｐゴシック"/>
              <a:cs typeface="ＭＳ Ｐゴシック"/>
            </a:endParaRPr>
          </a:p>
        </p:txBody>
      </p:sp>
      <p:sp>
        <p:nvSpPr>
          <p:cNvPr id="56" name="正方形/長方形 55"/>
          <p:cNvSpPr/>
          <p:nvPr/>
        </p:nvSpPr>
        <p:spPr>
          <a:xfrm>
            <a:off x="1640843" y="4879955"/>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smtClean="0">
                <a:solidFill>
                  <a:srgbClr val="FFFFFF"/>
                </a:solidFill>
                <a:latin typeface="ＭＳ Ｐゴシック"/>
                <a:ea typeface="ＭＳ Ｐゴシック"/>
                <a:cs typeface="ＭＳ Ｐゴシック"/>
              </a:rPr>
              <a:t>PC</a:t>
            </a:r>
            <a:r>
              <a:rPr kumimoji="1" lang="ja-JP" altLang="en-US" sz="800" dirty="0" smtClean="0">
                <a:solidFill>
                  <a:srgbClr val="FFFFFF"/>
                </a:solidFill>
                <a:latin typeface="ＭＳ Ｐゴシック"/>
                <a:ea typeface="ＭＳ Ｐゴシック"/>
                <a:cs typeface="ＭＳ Ｐゴシック"/>
              </a:rPr>
              <a:t>用</a:t>
            </a:r>
            <a:r>
              <a:rPr kumimoji="1" lang="en-US" altLang="ja-JP" sz="800" dirty="0" smtClean="0">
                <a:solidFill>
                  <a:srgbClr val="FFFFFF"/>
                </a:solidFill>
                <a:latin typeface="ＭＳ Ｐゴシック"/>
                <a:ea typeface="ＭＳ Ｐゴシック"/>
                <a:cs typeface="ＭＳ Ｐゴシック"/>
              </a:rPr>
              <a:t>OS</a:t>
            </a:r>
          </a:p>
          <a:p>
            <a:pPr algn="ctr"/>
            <a:r>
              <a:rPr kumimoji="1" lang="ja-JP" altLang="en-US" sz="800" dirty="0" smtClean="0">
                <a:solidFill>
                  <a:srgbClr val="FFFFFF"/>
                </a:solidFill>
                <a:latin typeface="ＭＳ Ｐゴシック"/>
                <a:ea typeface="ＭＳ Ｐゴシック"/>
                <a:cs typeface="ＭＳ Ｐゴシック"/>
              </a:rPr>
              <a:t>（</a:t>
            </a:r>
            <a:r>
              <a:rPr kumimoji="1" lang="en-US" altLang="ja-JP" sz="800" dirty="0" smtClean="0">
                <a:solidFill>
                  <a:srgbClr val="FFFFFF"/>
                </a:solidFill>
                <a:latin typeface="ＭＳ Ｐゴシック"/>
                <a:ea typeface="ＭＳ Ｐゴシック"/>
                <a:cs typeface="ＭＳ Ｐゴシック"/>
              </a:rPr>
              <a:t>Windows7</a:t>
            </a:r>
            <a:r>
              <a:rPr kumimoji="1" lang="ja-JP" altLang="en-US" sz="800" dirty="0" smtClean="0">
                <a:solidFill>
                  <a:srgbClr val="FFFFFF"/>
                </a:solidFill>
                <a:latin typeface="ＭＳ Ｐゴシック"/>
                <a:ea typeface="ＭＳ Ｐゴシック"/>
                <a:cs typeface="ＭＳ Ｐゴシック"/>
              </a:rPr>
              <a:t>など）</a:t>
            </a:r>
            <a:endParaRPr kumimoji="1" lang="ja-JP" altLang="en-US" sz="800" dirty="0">
              <a:solidFill>
                <a:srgbClr val="FFFFFF"/>
              </a:solidFill>
              <a:latin typeface="ＭＳ Ｐゴシック"/>
              <a:ea typeface="ＭＳ Ｐゴシック"/>
              <a:cs typeface="ＭＳ Ｐゴシック"/>
            </a:endParaRPr>
          </a:p>
        </p:txBody>
      </p:sp>
      <p:sp>
        <p:nvSpPr>
          <p:cNvPr id="57" name="正方形/長方形 56"/>
          <p:cNvSpPr/>
          <p:nvPr/>
        </p:nvSpPr>
        <p:spPr>
          <a:xfrm>
            <a:off x="2491517" y="5630078"/>
            <a:ext cx="748410" cy="527395"/>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プロセッサー</a:t>
            </a:r>
            <a:endParaRPr kumimoji="1" lang="ja-JP" altLang="en-US" sz="800" dirty="0">
              <a:solidFill>
                <a:srgbClr val="FFFFFF"/>
              </a:solidFill>
              <a:latin typeface="ＭＳ Ｐゴシック"/>
              <a:ea typeface="ＭＳ Ｐゴシック"/>
              <a:cs typeface="ＭＳ Ｐゴシック"/>
            </a:endParaRPr>
          </a:p>
        </p:txBody>
      </p:sp>
      <p:sp>
        <p:nvSpPr>
          <p:cNvPr id="67" name="正方形/長方形 66"/>
          <p:cNvSpPr/>
          <p:nvPr/>
        </p:nvSpPr>
        <p:spPr>
          <a:xfrm>
            <a:off x="1651774" y="412206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78" name="正方形/長方形 77"/>
          <p:cNvSpPr/>
          <p:nvPr/>
        </p:nvSpPr>
        <p:spPr>
          <a:xfrm>
            <a:off x="2176208" y="412206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計算</a:t>
            </a:r>
            <a:endParaRPr kumimoji="1" lang="ja-JP" altLang="en-US" sz="800" dirty="0">
              <a:solidFill>
                <a:srgbClr val="FFFFFF"/>
              </a:solidFill>
              <a:latin typeface="ＭＳ Ｐゴシック"/>
              <a:ea typeface="ＭＳ Ｐゴシック"/>
              <a:cs typeface="ＭＳ Ｐゴシック"/>
            </a:endParaRPr>
          </a:p>
        </p:txBody>
      </p:sp>
      <p:sp>
        <p:nvSpPr>
          <p:cNvPr id="79" name="正方形/長方形 78"/>
          <p:cNvSpPr/>
          <p:nvPr/>
        </p:nvSpPr>
        <p:spPr>
          <a:xfrm>
            <a:off x="1651774" y="448401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82" name="正方形/長方形 81"/>
          <p:cNvSpPr/>
          <p:nvPr/>
        </p:nvSpPr>
        <p:spPr>
          <a:xfrm>
            <a:off x="2176208" y="448401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grpSp>
        <p:nvGrpSpPr>
          <p:cNvPr id="19" name="図形グループ 18"/>
          <p:cNvGrpSpPr/>
          <p:nvPr/>
        </p:nvGrpSpPr>
        <p:grpSpPr>
          <a:xfrm>
            <a:off x="805362" y="1131809"/>
            <a:ext cx="494818" cy="531668"/>
            <a:chOff x="2667295" y="1059799"/>
            <a:chExt cx="681672" cy="722281"/>
          </a:xfrm>
        </p:grpSpPr>
        <p:sp>
          <p:nvSpPr>
            <p:cNvPr id="12" name="角丸四角形 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 name="図 3"/>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sp>
        <p:nvSpPr>
          <p:cNvPr id="95" name="正方形/長方形 94"/>
          <p:cNvSpPr/>
          <p:nvPr/>
        </p:nvSpPr>
        <p:spPr>
          <a:xfrm>
            <a:off x="4685769" y="1225826"/>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正方形/長方形 95"/>
          <p:cNvSpPr/>
          <p:nvPr/>
        </p:nvSpPr>
        <p:spPr>
          <a:xfrm>
            <a:off x="4819876" y="1499527"/>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入出力操作</a:t>
            </a:r>
            <a:endParaRPr kumimoji="1" lang="ja-JP" altLang="en-US" sz="1200" dirty="0">
              <a:solidFill>
                <a:srgbClr val="FFFFFF"/>
              </a:solidFill>
              <a:latin typeface="ＭＳ Ｐゴシック"/>
              <a:ea typeface="ＭＳ Ｐゴシック"/>
              <a:cs typeface="ＭＳ Ｐゴシック"/>
            </a:endParaRPr>
          </a:p>
        </p:txBody>
      </p:sp>
      <p:sp>
        <p:nvSpPr>
          <p:cNvPr id="97" name="正方形/長方形 96"/>
          <p:cNvSpPr/>
          <p:nvPr/>
        </p:nvSpPr>
        <p:spPr>
          <a:xfrm>
            <a:off x="4807851" y="2895461"/>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98" name="テキスト ボックス 97"/>
          <p:cNvSpPr txBox="1"/>
          <p:nvPr/>
        </p:nvSpPr>
        <p:spPr>
          <a:xfrm>
            <a:off x="4961833" y="1214682"/>
            <a:ext cx="1243474" cy="307777"/>
          </a:xfrm>
          <a:prstGeom prst="rect">
            <a:avLst/>
          </a:prstGeom>
          <a:noFill/>
        </p:spPr>
        <p:txBody>
          <a:bodyPr wrap="none" rtlCol="0">
            <a:spAutoFit/>
          </a:bodyPr>
          <a:lstStyle/>
          <a:p>
            <a:r>
              <a:rPr lang="ja-JP" altLang="en-US" sz="1400" dirty="0" smtClean="0">
                <a:solidFill>
                  <a:srgbClr val="0000FF"/>
                </a:solidFill>
              </a:rPr>
              <a:t>クライアント</a:t>
            </a:r>
            <a:r>
              <a:rPr lang="en-US" altLang="ja-JP" sz="1400" dirty="0" smtClean="0">
                <a:solidFill>
                  <a:srgbClr val="0000FF"/>
                </a:solidFill>
              </a:rPr>
              <a:t>PC</a:t>
            </a:r>
          </a:p>
        </p:txBody>
      </p:sp>
      <p:sp>
        <p:nvSpPr>
          <p:cNvPr id="99" name="正方形/長方形 98"/>
          <p:cNvSpPr/>
          <p:nvPr/>
        </p:nvSpPr>
        <p:spPr>
          <a:xfrm>
            <a:off x="4819876" y="1813853"/>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正方形/長方形 99"/>
          <p:cNvSpPr/>
          <p:nvPr/>
        </p:nvSpPr>
        <p:spPr>
          <a:xfrm>
            <a:off x="5229451" y="22602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104" name="テキスト ボックス 103"/>
          <p:cNvSpPr txBox="1"/>
          <p:nvPr/>
        </p:nvSpPr>
        <p:spPr>
          <a:xfrm>
            <a:off x="4830529" y="1813853"/>
            <a:ext cx="1538922" cy="276999"/>
          </a:xfrm>
          <a:prstGeom prst="rect">
            <a:avLst/>
          </a:prstGeom>
          <a:noFill/>
        </p:spPr>
        <p:txBody>
          <a:bodyPr wrap="square" rtlCol="0">
            <a:spAutoFit/>
          </a:bodyPr>
          <a:lstStyle/>
          <a:p>
            <a:pPr algn="ctr"/>
            <a:r>
              <a:rPr kumimoji="1" lang="ja-JP" altLang="en-US" sz="1200" dirty="0" smtClean="0">
                <a:solidFill>
                  <a:srgbClr val="FFFFFF"/>
                </a:solidFill>
              </a:rPr>
              <a:t>画面表示</a:t>
            </a:r>
            <a:endParaRPr kumimoji="1" lang="ja-JP" altLang="en-US" sz="1200" dirty="0">
              <a:solidFill>
                <a:srgbClr val="FFFFFF"/>
              </a:solidFill>
            </a:endParaRPr>
          </a:p>
        </p:txBody>
      </p:sp>
      <p:sp>
        <p:nvSpPr>
          <p:cNvPr id="110" name="テキスト ボックス 109"/>
          <p:cNvSpPr txBox="1"/>
          <p:nvPr/>
        </p:nvSpPr>
        <p:spPr>
          <a:xfrm>
            <a:off x="1759299" y="3846046"/>
            <a:ext cx="732217" cy="307777"/>
          </a:xfrm>
          <a:prstGeom prst="rect">
            <a:avLst/>
          </a:prstGeom>
          <a:noFill/>
        </p:spPr>
        <p:txBody>
          <a:bodyPr wrap="none" rtlCol="0">
            <a:spAutoFit/>
          </a:bodyPr>
          <a:lstStyle/>
          <a:p>
            <a:r>
              <a:rPr kumimoji="1" lang="ja-JP" altLang="en-US" sz="1400" dirty="0" smtClean="0">
                <a:solidFill>
                  <a:schemeClr val="bg1"/>
                </a:solidFill>
              </a:rPr>
              <a:t>仮想</a:t>
            </a:r>
            <a:r>
              <a:rPr kumimoji="1" lang="en-US" altLang="ja-JP" sz="1400" dirty="0" smtClean="0">
                <a:solidFill>
                  <a:schemeClr val="bg1"/>
                </a:solidFill>
              </a:rPr>
              <a:t>PC</a:t>
            </a:r>
            <a:endParaRPr kumimoji="1" lang="ja-JP" altLang="en-US" sz="1400" dirty="0">
              <a:solidFill>
                <a:schemeClr val="bg1"/>
              </a:solidFill>
            </a:endParaRPr>
          </a:p>
        </p:txBody>
      </p:sp>
      <p:sp>
        <p:nvSpPr>
          <p:cNvPr id="113" name="テキスト ボックス 112"/>
          <p:cNvSpPr txBox="1"/>
          <p:nvPr/>
        </p:nvSpPr>
        <p:spPr>
          <a:xfrm>
            <a:off x="2272386" y="6173545"/>
            <a:ext cx="888785" cy="307777"/>
          </a:xfrm>
          <a:prstGeom prst="rect">
            <a:avLst/>
          </a:prstGeom>
          <a:noFill/>
        </p:spPr>
        <p:txBody>
          <a:bodyPr wrap="none" rtlCol="0">
            <a:spAutoFit/>
          </a:bodyPr>
          <a:lstStyle/>
          <a:p>
            <a:r>
              <a:rPr lang="ja-JP" altLang="en-US" sz="1400" dirty="0" smtClean="0">
                <a:solidFill>
                  <a:srgbClr val="0000FF"/>
                </a:solidFill>
              </a:rPr>
              <a:t>サーバー</a:t>
            </a:r>
            <a:endParaRPr kumimoji="1" lang="en-US" altLang="ja-JP" sz="1400" dirty="0" smtClean="0">
              <a:solidFill>
                <a:srgbClr val="0000FF"/>
              </a:solidFill>
            </a:endParaRPr>
          </a:p>
        </p:txBody>
      </p:sp>
      <p:sp>
        <p:nvSpPr>
          <p:cNvPr id="81" name="正方形/長方形 80"/>
          <p:cNvSpPr/>
          <p:nvPr/>
        </p:nvSpPr>
        <p:spPr>
          <a:xfrm>
            <a:off x="2762071" y="3871446"/>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正方形/長方形 92"/>
          <p:cNvSpPr/>
          <p:nvPr/>
        </p:nvSpPr>
        <p:spPr>
          <a:xfrm>
            <a:off x="2843610" y="4879955"/>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smtClean="0">
                <a:solidFill>
                  <a:srgbClr val="FFFFFF"/>
                </a:solidFill>
                <a:latin typeface="ＭＳ Ｐゴシック"/>
                <a:ea typeface="ＭＳ Ｐゴシック"/>
                <a:cs typeface="ＭＳ Ｐゴシック"/>
              </a:rPr>
              <a:t>PC</a:t>
            </a:r>
            <a:r>
              <a:rPr kumimoji="1" lang="ja-JP" altLang="en-US" sz="800" dirty="0" smtClean="0">
                <a:solidFill>
                  <a:srgbClr val="FFFFFF"/>
                </a:solidFill>
                <a:latin typeface="ＭＳ Ｐゴシック"/>
                <a:ea typeface="ＭＳ Ｐゴシック"/>
                <a:cs typeface="ＭＳ Ｐゴシック"/>
              </a:rPr>
              <a:t>用</a:t>
            </a:r>
            <a:r>
              <a:rPr kumimoji="1" lang="en-US" altLang="ja-JP" sz="800" dirty="0" smtClean="0">
                <a:solidFill>
                  <a:srgbClr val="FFFFFF"/>
                </a:solidFill>
                <a:latin typeface="ＭＳ Ｐゴシック"/>
                <a:ea typeface="ＭＳ Ｐゴシック"/>
                <a:cs typeface="ＭＳ Ｐゴシック"/>
              </a:rPr>
              <a:t>OS</a:t>
            </a:r>
          </a:p>
          <a:p>
            <a:pPr algn="ctr"/>
            <a:r>
              <a:rPr kumimoji="1" lang="ja-JP" altLang="en-US" sz="800" dirty="0" smtClean="0">
                <a:solidFill>
                  <a:srgbClr val="FFFFFF"/>
                </a:solidFill>
                <a:latin typeface="ＭＳ Ｐゴシック"/>
                <a:ea typeface="ＭＳ Ｐゴシック"/>
                <a:cs typeface="ＭＳ Ｐゴシック"/>
              </a:rPr>
              <a:t>（</a:t>
            </a:r>
            <a:r>
              <a:rPr kumimoji="1" lang="en-US" altLang="ja-JP" sz="800" dirty="0" smtClean="0">
                <a:solidFill>
                  <a:srgbClr val="FFFFFF"/>
                </a:solidFill>
                <a:latin typeface="ＭＳ Ｐゴシック"/>
                <a:ea typeface="ＭＳ Ｐゴシック"/>
                <a:cs typeface="ＭＳ Ｐゴシック"/>
              </a:rPr>
              <a:t>Windows7</a:t>
            </a:r>
            <a:r>
              <a:rPr kumimoji="1" lang="ja-JP" altLang="en-US" sz="800" dirty="0" smtClean="0">
                <a:solidFill>
                  <a:srgbClr val="FFFFFF"/>
                </a:solidFill>
                <a:latin typeface="ＭＳ Ｐゴシック"/>
                <a:ea typeface="ＭＳ Ｐゴシック"/>
                <a:cs typeface="ＭＳ Ｐゴシック"/>
              </a:rPr>
              <a:t>など）</a:t>
            </a:r>
            <a:endParaRPr kumimoji="1" lang="ja-JP" altLang="en-US" sz="800" dirty="0">
              <a:solidFill>
                <a:srgbClr val="FFFFFF"/>
              </a:solidFill>
              <a:latin typeface="ＭＳ Ｐゴシック"/>
              <a:ea typeface="ＭＳ Ｐゴシック"/>
              <a:cs typeface="ＭＳ Ｐゴシック"/>
            </a:endParaRPr>
          </a:p>
        </p:txBody>
      </p:sp>
      <p:sp>
        <p:nvSpPr>
          <p:cNvPr id="128" name="正方形/長方形 127"/>
          <p:cNvSpPr/>
          <p:nvPr/>
        </p:nvSpPr>
        <p:spPr>
          <a:xfrm>
            <a:off x="2854541" y="412206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130" name="正方形/長方形 129"/>
          <p:cNvSpPr/>
          <p:nvPr/>
        </p:nvSpPr>
        <p:spPr>
          <a:xfrm>
            <a:off x="3378975" y="412206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計算</a:t>
            </a:r>
            <a:endParaRPr kumimoji="1" lang="ja-JP" altLang="en-US" sz="800" dirty="0">
              <a:solidFill>
                <a:srgbClr val="FFFFFF"/>
              </a:solidFill>
              <a:latin typeface="ＭＳ Ｐゴシック"/>
              <a:ea typeface="ＭＳ Ｐゴシック"/>
              <a:cs typeface="ＭＳ Ｐゴシック"/>
            </a:endParaRPr>
          </a:p>
        </p:txBody>
      </p:sp>
      <p:sp>
        <p:nvSpPr>
          <p:cNvPr id="133" name="正方形/長方形 132"/>
          <p:cNvSpPr/>
          <p:nvPr/>
        </p:nvSpPr>
        <p:spPr>
          <a:xfrm>
            <a:off x="2854541" y="448401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134" name="正方形/長方形 133"/>
          <p:cNvSpPr/>
          <p:nvPr/>
        </p:nvSpPr>
        <p:spPr>
          <a:xfrm>
            <a:off x="3378975" y="4484019"/>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135" name="テキスト ボックス 134"/>
          <p:cNvSpPr txBox="1"/>
          <p:nvPr/>
        </p:nvSpPr>
        <p:spPr>
          <a:xfrm>
            <a:off x="2962066" y="3846046"/>
            <a:ext cx="732217" cy="307777"/>
          </a:xfrm>
          <a:prstGeom prst="rect">
            <a:avLst/>
          </a:prstGeom>
          <a:noFill/>
        </p:spPr>
        <p:txBody>
          <a:bodyPr wrap="none" rtlCol="0">
            <a:spAutoFit/>
          </a:bodyPr>
          <a:lstStyle/>
          <a:p>
            <a:r>
              <a:rPr kumimoji="1" lang="ja-JP" altLang="en-US" sz="1400" dirty="0" smtClean="0">
                <a:solidFill>
                  <a:schemeClr val="bg1"/>
                </a:solidFill>
              </a:rPr>
              <a:t>仮想</a:t>
            </a:r>
            <a:r>
              <a:rPr kumimoji="1" lang="en-US" altLang="ja-JP" sz="1400" dirty="0" smtClean="0">
                <a:solidFill>
                  <a:schemeClr val="bg1"/>
                </a:solidFill>
              </a:rPr>
              <a:t>PC</a:t>
            </a:r>
            <a:endParaRPr kumimoji="1" lang="ja-JP" altLang="en-US" sz="1400" dirty="0">
              <a:solidFill>
                <a:schemeClr val="bg1"/>
              </a:solidFill>
            </a:endParaRPr>
          </a:p>
        </p:txBody>
      </p:sp>
      <p:sp>
        <p:nvSpPr>
          <p:cNvPr id="156" name="正方形/長方形 155"/>
          <p:cNvSpPr/>
          <p:nvPr/>
        </p:nvSpPr>
        <p:spPr>
          <a:xfrm>
            <a:off x="5168002" y="3798498"/>
            <a:ext cx="2608454" cy="2685922"/>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8" name="正方形/長方形 157"/>
          <p:cNvSpPr/>
          <p:nvPr/>
        </p:nvSpPr>
        <p:spPr>
          <a:xfrm>
            <a:off x="7053210" y="5633176"/>
            <a:ext cx="585059" cy="527395"/>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メモリー</a:t>
            </a:r>
            <a:endParaRPr kumimoji="1" lang="ja-JP" altLang="en-US" sz="800" dirty="0">
              <a:solidFill>
                <a:srgbClr val="FFFFFF"/>
              </a:solidFill>
              <a:latin typeface="ＭＳ Ｐゴシック"/>
              <a:ea typeface="ＭＳ Ｐゴシック"/>
              <a:cs typeface="ＭＳ Ｐゴシック"/>
            </a:endParaRPr>
          </a:p>
        </p:txBody>
      </p:sp>
      <p:sp>
        <p:nvSpPr>
          <p:cNvPr id="159" name="円柱 158"/>
          <p:cNvSpPr/>
          <p:nvPr/>
        </p:nvSpPr>
        <p:spPr>
          <a:xfrm>
            <a:off x="5309305" y="5633176"/>
            <a:ext cx="836687" cy="527395"/>
          </a:xfrm>
          <a:prstGeom prst="can">
            <a:avLst/>
          </a:prstGeom>
          <a:solidFill>
            <a:srgbClr val="984807"/>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ストレージ</a:t>
            </a:r>
            <a:endParaRPr kumimoji="1" lang="ja-JP" altLang="en-US" sz="800" dirty="0">
              <a:solidFill>
                <a:srgbClr val="FFFFFF"/>
              </a:solidFill>
              <a:latin typeface="ＭＳ Ｐゴシック"/>
              <a:ea typeface="ＭＳ Ｐゴシック"/>
              <a:cs typeface="ＭＳ Ｐゴシック"/>
            </a:endParaRPr>
          </a:p>
        </p:txBody>
      </p:sp>
      <p:sp>
        <p:nvSpPr>
          <p:cNvPr id="160" name="正方形/長方形 159"/>
          <p:cNvSpPr/>
          <p:nvPr/>
        </p:nvSpPr>
        <p:spPr>
          <a:xfrm>
            <a:off x="5309305" y="4935291"/>
            <a:ext cx="2328964" cy="572537"/>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1400" dirty="0" smtClean="0">
                <a:solidFill>
                  <a:srgbClr val="FFFFFF"/>
                </a:solidFill>
                <a:latin typeface="ＭＳ Ｐゴシック"/>
                <a:ea typeface="ＭＳ Ｐゴシック"/>
                <a:cs typeface="ＭＳ Ｐゴシック"/>
              </a:rPr>
              <a:t>OS</a:t>
            </a:r>
            <a:endParaRPr kumimoji="1" lang="ja-JP" altLang="en-US" sz="1400" dirty="0">
              <a:solidFill>
                <a:srgbClr val="FFFFFF"/>
              </a:solidFill>
              <a:latin typeface="ＭＳ Ｐゴシック"/>
              <a:ea typeface="ＭＳ Ｐゴシック"/>
              <a:cs typeface="ＭＳ Ｐゴシック"/>
            </a:endParaRPr>
          </a:p>
        </p:txBody>
      </p:sp>
      <p:sp>
        <p:nvSpPr>
          <p:cNvPr id="162" name="正方形/長方形 161"/>
          <p:cNvSpPr/>
          <p:nvPr/>
        </p:nvSpPr>
        <p:spPr>
          <a:xfrm>
            <a:off x="6241518" y="5633176"/>
            <a:ext cx="748410" cy="527395"/>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プロセッサー</a:t>
            </a:r>
            <a:endParaRPr kumimoji="1" lang="ja-JP" altLang="en-US" sz="800" dirty="0">
              <a:solidFill>
                <a:srgbClr val="FFFFFF"/>
              </a:solidFill>
              <a:latin typeface="ＭＳ Ｐゴシック"/>
              <a:ea typeface="ＭＳ Ｐゴシック"/>
              <a:cs typeface="ＭＳ Ｐゴシック"/>
            </a:endParaRPr>
          </a:p>
        </p:txBody>
      </p:sp>
      <p:sp>
        <p:nvSpPr>
          <p:cNvPr id="168" name="テキスト ボックス 167"/>
          <p:cNvSpPr txBox="1"/>
          <p:nvPr/>
        </p:nvSpPr>
        <p:spPr>
          <a:xfrm>
            <a:off x="6022387" y="6176643"/>
            <a:ext cx="888785" cy="307777"/>
          </a:xfrm>
          <a:prstGeom prst="rect">
            <a:avLst/>
          </a:prstGeom>
          <a:noFill/>
        </p:spPr>
        <p:txBody>
          <a:bodyPr wrap="none" rtlCol="0">
            <a:spAutoFit/>
          </a:bodyPr>
          <a:lstStyle/>
          <a:p>
            <a:r>
              <a:rPr lang="ja-JP" altLang="en-US" sz="1400" dirty="0" smtClean="0">
                <a:solidFill>
                  <a:srgbClr val="0000FF"/>
                </a:solidFill>
              </a:rPr>
              <a:t>サーバー</a:t>
            </a:r>
            <a:endParaRPr kumimoji="1" lang="en-US" altLang="ja-JP" sz="1400" dirty="0" smtClean="0">
              <a:solidFill>
                <a:srgbClr val="0000FF"/>
              </a:solidFill>
            </a:endParaRPr>
          </a:p>
        </p:txBody>
      </p:sp>
      <p:sp>
        <p:nvSpPr>
          <p:cNvPr id="176" name="正方形/長方形 175"/>
          <p:cNvSpPr/>
          <p:nvPr/>
        </p:nvSpPr>
        <p:spPr>
          <a:xfrm>
            <a:off x="5309959" y="4300292"/>
            <a:ext cx="2328964" cy="582762"/>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400" dirty="0" smtClean="0">
                <a:solidFill>
                  <a:srgbClr val="FFFFFF"/>
                </a:solidFill>
                <a:latin typeface="ＭＳ Ｐゴシック"/>
                <a:ea typeface="ＭＳ Ｐゴシック"/>
                <a:cs typeface="ＭＳ Ｐゴシック"/>
              </a:rPr>
              <a:t>ターミナル・モニター</a:t>
            </a:r>
            <a:endParaRPr kumimoji="1" lang="ja-JP" altLang="en-US" sz="1400" dirty="0">
              <a:solidFill>
                <a:srgbClr val="FFFFFF"/>
              </a:solidFill>
              <a:latin typeface="ＭＳ Ｐゴシック"/>
              <a:ea typeface="ＭＳ Ｐゴシック"/>
              <a:cs typeface="ＭＳ Ｐゴシック"/>
            </a:endParaRPr>
          </a:p>
        </p:txBody>
      </p:sp>
      <p:sp>
        <p:nvSpPr>
          <p:cNvPr id="177" name="正方形/長方形 176"/>
          <p:cNvSpPr/>
          <p:nvPr/>
        </p:nvSpPr>
        <p:spPr>
          <a:xfrm>
            <a:off x="5344300" y="4125167"/>
            <a:ext cx="54870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作成</a:t>
            </a:r>
            <a:endParaRPr kumimoji="1" lang="ja-JP" altLang="en-US" sz="800" dirty="0">
              <a:solidFill>
                <a:srgbClr val="FFFFFF"/>
              </a:solidFill>
              <a:latin typeface="ＭＳ Ｐゴシック"/>
              <a:ea typeface="ＭＳ Ｐゴシック"/>
              <a:cs typeface="ＭＳ Ｐゴシック"/>
            </a:endParaRPr>
          </a:p>
        </p:txBody>
      </p:sp>
      <p:sp>
        <p:nvSpPr>
          <p:cNvPr id="178" name="正方形/長方形 177"/>
          <p:cNvSpPr/>
          <p:nvPr/>
        </p:nvSpPr>
        <p:spPr>
          <a:xfrm>
            <a:off x="5919524" y="4125167"/>
            <a:ext cx="54870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計算</a:t>
            </a:r>
            <a:endParaRPr kumimoji="1" lang="ja-JP" altLang="en-US" sz="800" dirty="0">
              <a:solidFill>
                <a:srgbClr val="FFFFFF"/>
              </a:solidFill>
              <a:latin typeface="ＭＳ Ｐゴシック"/>
              <a:ea typeface="ＭＳ Ｐゴシック"/>
              <a:cs typeface="ＭＳ Ｐゴシック"/>
            </a:endParaRPr>
          </a:p>
        </p:txBody>
      </p:sp>
      <p:sp>
        <p:nvSpPr>
          <p:cNvPr id="179" name="正方形/長方形 178"/>
          <p:cNvSpPr/>
          <p:nvPr/>
        </p:nvSpPr>
        <p:spPr>
          <a:xfrm>
            <a:off x="6504505" y="4125167"/>
            <a:ext cx="54870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180" name="正方形/長方形 179"/>
          <p:cNvSpPr/>
          <p:nvPr/>
        </p:nvSpPr>
        <p:spPr>
          <a:xfrm>
            <a:off x="7089564" y="4125167"/>
            <a:ext cx="54870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183" name="正方形/長方形 182"/>
          <p:cNvSpPr/>
          <p:nvPr/>
        </p:nvSpPr>
        <p:spPr>
          <a:xfrm>
            <a:off x="2722228" y="1225826"/>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4" name="正方形/長方形 183"/>
          <p:cNvSpPr/>
          <p:nvPr/>
        </p:nvSpPr>
        <p:spPr>
          <a:xfrm>
            <a:off x="2856335" y="1499527"/>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入出力操作</a:t>
            </a:r>
            <a:endParaRPr kumimoji="1" lang="ja-JP" altLang="en-US" sz="1200" dirty="0">
              <a:solidFill>
                <a:srgbClr val="FFFFFF"/>
              </a:solidFill>
              <a:latin typeface="ＭＳ Ｐゴシック"/>
              <a:ea typeface="ＭＳ Ｐゴシック"/>
              <a:cs typeface="ＭＳ Ｐゴシック"/>
            </a:endParaRPr>
          </a:p>
        </p:txBody>
      </p:sp>
      <p:sp>
        <p:nvSpPr>
          <p:cNvPr id="185" name="正方形/長方形 184"/>
          <p:cNvSpPr/>
          <p:nvPr/>
        </p:nvSpPr>
        <p:spPr>
          <a:xfrm>
            <a:off x="2844310" y="2895461"/>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186" name="テキスト ボックス 185"/>
          <p:cNvSpPr txBox="1"/>
          <p:nvPr/>
        </p:nvSpPr>
        <p:spPr>
          <a:xfrm>
            <a:off x="2998292" y="1214682"/>
            <a:ext cx="1243474" cy="307777"/>
          </a:xfrm>
          <a:prstGeom prst="rect">
            <a:avLst/>
          </a:prstGeom>
          <a:noFill/>
        </p:spPr>
        <p:txBody>
          <a:bodyPr wrap="none" rtlCol="0">
            <a:spAutoFit/>
          </a:bodyPr>
          <a:lstStyle/>
          <a:p>
            <a:r>
              <a:rPr kumimoji="1" lang="ja-JP" altLang="en-US" sz="1400" dirty="0" smtClean="0">
                <a:solidFill>
                  <a:srgbClr val="0000FF"/>
                </a:solidFill>
              </a:rPr>
              <a:t>クライアント</a:t>
            </a:r>
            <a:r>
              <a:rPr kumimoji="1" lang="en-US" altLang="ja-JP" sz="1400" dirty="0" smtClean="0">
                <a:solidFill>
                  <a:srgbClr val="0000FF"/>
                </a:solidFill>
              </a:rPr>
              <a:t>PC</a:t>
            </a:r>
            <a:endParaRPr kumimoji="1" lang="ja-JP" altLang="en-US" sz="1400" dirty="0">
              <a:solidFill>
                <a:srgbClr val="0000FF"/>
              </a:solidFill>
            </a:endParaRPr>
          </a:p>
        </p:txBody>
      </p:sp>
      <p:sp>
        <p:nvSpPr>
          <p:cNvPr id="187" name="正方形/長方形 186"/>
          <p:cNvSpPr/>
          <p:nvPr/>
        </p:nvSpPr>
        <p:spPr>
          <a:xfrm>
            <a:off x="2856335" y="1813853"/>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正方形/長方形 187"/>
          <p:cNvSpPr/>
          <p:nvPr/>
        </p:nvSpPr>
        <p:spPr>
          <a:xfrm>
            <a:off x="2923963" y="210146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189" name="正方形/長方形 188"/>
          <p:cNvSpPr/>
          <p:nvPr/>
        </p:nvSpPr>
        <p:spPr>
          <a:xfrm>
            <a:off x="3654213" y="210146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190" name="正方形/長方形 189"/>
          <p:cNvSpPr/>
          <p:nvPr/>
        </p:nvSpPr>
        <p:spPr>
          <a:xfrm>
            <a:off x="2923963" y="24634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191" name="正方形/長方形 190"/>
          <p:cNvSpPr/>
          <p:nvPr/>
        </p:nvSpPr>
        <p:spPr>
          <a:xfrm>
            <a:off x="3654213" y="2463419"/>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192" name="テキスト ボックス 191"/>
          <p:cNvSpPr txBox="1"/>
          <p:nvPr/>
        </p:nvSpPr>
        <p:spPr>
          <a:xfrm>
            <a:off x="2866988" y="1813853"/>
            <a:ext cx="1538922" cy="276999"/>
          </a:xfrm>
          <a:prstGeom prst="rect">
            <a:avLst/>
          </a:prstGeom>
          <a:noFill/>
        </p:spPr>
        <p:txBody>
          <a:bodyPr wrap="square" rtlCol="0">
            <a:spAutoFit/>
          </a:bodyPr>
          <a:lstStyle/>
          <a:p>
            <a:pPr algn="ctr"/>
            <a:r>
              <a:rPr kumimoji="1" lang="ja-JP" altLang="en-US" sz="1200" dirty="0" smtClean="0">
                <a:solidFill>
                  <a:srgbClr val="FFFFFF"/>
                </a:solidFill>
              </a:rPr>
              <a:t>デスクトップ画面</a:t>
            </a:r>
            <a:endParaRPr kumimoji="1" lang="ja-JP" altLang="en-US" sz="1200" dirty="0">
              <a:solidFill>
                <a:srgbClr val="FFFFFF"/>
              </a:solidFill>
            </a:endParaRPr>
          </a:p>
        </p:txBody>
      </p:sp>
      <p:sp>
        <p:nvSpPr>
          <p:cNvPr id="193" name="正方形/長方形 192"/>
          <p:cNvSpPr/>
          <p:nvPr/>
        </p:nvSpPr>
        <p:spPr>
          <a:xfrm>
            <a:off x="6495093" y="1236970"/>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4" name="正方形/長方形 193"/>
          <p:cNvSpPr/>
          <p:nvPr/>
        </p:nvSpPr>
        <p:spPr>
          <a:xfrm>
            <a:off x="6629200" y="1510671"/>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入出力操作</a:t>
            </a:r>
            <a:endParaRPr kumimoji="1" lang="ja-JP" altLang="en-US" sz="1200" dirty="0">
              <a:solidFill>
                <a:srgbClr val="FFFFFF"/>
              </a:solidFill>
              <a:latin typeface="ＭＳ Ｐゴシック"/>
              <a:ea typeface="ＭＳ Ｐゴシック"/>
              <a:cs typeface="ＭＳ Ｐゴシック"/>
            </a:endParaRPr>
          </a:p>
        </p:txBody>
      </p:sp>
      <p:sp>
        <p:nvSpPr>
          <p:cNvPr id="195" name="正方形/長方形 194"/>
          <p:cNvSpPr/>
          <p:nvPr/>
        </p:nvSpPr>
        <p:spPr>
          <a:xfrm>
            <a:off x="6617175" y="2906605"/>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196" name="テキスト ボックス 195"/>
          <p:cNvSpPr txBox="1"/>
          <p:nvPr/>
        </p:nvSpPr>
        <p:spPr>
          <a:xfrm>
            <a:off x="6771157" y="1225826"/>
            <a:ext cx="1243474" cy="307777"/>
          </a:xfrm>
          <a:prstGeom prst="rect">
            <a:avLst/>
          </a:prstGeom>
          <a:noFill/>
        </p:spPr>
        <p:txBody>
          <a:bodyPr wrap="none" rtlCol="0">
            <a:spAutoFit/>
          </a:bodyPr>
          <a:lstStyle/>
          <a:p>
            <a:r>
              <a:rPr lang="ja-JP" altLang="en-US" sz="1400" dirty="0" smtClean="0">
                <a:solidFill>
                  <a:srgbClr val="0000FF"/>
                </a:solidFill>
              </a:rPr>
              <a:t>クライアント</a:t>
            </a:r>
            <a:r>
              <a:rPr lang="en-US" altLang="ja-JP" sz="1400" dirty="0" smtClean="0">
                <a:solidFill>
                  <a:srgbClr val="0000FF"/>
                </a:solidFill>
              </a:rPr>
              <a:t>PC</a:t>
            </a:r>
          </a:p>
        </p:txBody>
      </p:sp>
      <p:sp>
        <p:nvSpPr>
          <p:cNvPr id="197" name="正方形/長方形 196"/>
          <p:cNvSpPr/>
          <p:nvPr/>
        </p:nvSpPr>
        <p:spPr>
          <a:xfrm>
            <a:off x="6629200" y="1824997"/>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8" name="正方形/長方形 197"/>
          <p:cNvSpPr/>
          <p:nvPr/>
        </p:nvSpPr>
        <p:spPr>
          <a:xfrm>
            <a:off x="7038775" y="2271363"/>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199" name="テキスト ボックス 198"/>
          <p:cNvSpPr txBox="1"/>
          <p:nvPr/>
        </p:nvSpPr>
        <p:spPr>
          <a:xfrm>
            <a:off x="6639853" y="1824997"/>
            <a:ext cx="1538922" cy="276999"/>
          </a:xfrm>
          <a:prstGeom prst="rect">
            <a:avLst/>
          </a:prstGeom>
          <a:noFill/>
        </p:spPr>
        <p:txBody>
          <a:bodyPr wrap="square" rtlCol="0">
            <a:spAutoFit/>
          </a:bodyPr>
          <a:lstStyle/>
          <a:p>
            <a:pPr algn="ctr"/>
            <a:r>
              <a:rPr kumimoji="1" lang="ja-JP" altLang="en-US" sz="1200" dirty="0" smtClean="0">
                <a:solidFill>
                  <a:srgbClr val="FFFFFF"/>
                </a:solidFill>
              </a:rPr>
              <a:t>画面表示</a:t>
            </a:r>
            <a:endParaRPr kumimoji="1" lang="ja-JP" altLang="en-US" sz="1200" dirty="0">
              <a:solidFill>
                <a:srgbClr val="FFFFFF"/>
              </a:solidFill>
            </a:endParaRPr>
          </a:p>
        </p:txBody>
      </p:sp>
      <p:cxnSp>
        <p:nvCxnSpPr>
          <p:cNvPr id="200" name="直線矢印コネクタ 199"/>
          <p:cNvCxnSpPr/>
          <p:nvPr/>
        </p:nvCxnSpPr>
        <p:spPr>
          <a:xfrm flipH="1">
            <a:off x="3802460" y="2780919"/>
            <a:ext cx="535648" cy="13442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201" name="直線矢印コネクタ 200"/>
          <p:cNvCxnSpPr/>
          <p:nvPr/>
        </p:nvCxnSpPr>
        <p:spPr>
          <a:xfrm flipH="1">
            <a:off x="2856335" y="2833028"/>
            <a:ext cx="67628" cy="1289041"/>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202" name="直線矢印コネクタ 201"/>
          <p:cNvCxnSpPr/>
          <p:nvPr/>
        </p:nvCxnSpPr>
        <p:spPr>
          <a:xfrm flipH="1">
            <a:off x="5344300" y="2577719"/>
            <a:ext cx="1694475" cy="1576104"/>
          </a:xfrm>
          <a:prstGeom prst="straightConnector1">
            <a:avLst/>
          </a:prstGeom>
          <a:ln w="12700" cmpd="sng">
            <a:solidFill>
              <a:schemeClr val="bg1">
                <a:lumMod val="75000"/>
              </a:schemeClr>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203" name="直線矢印コネクタ 202"/>
          <p:cNvCxnSpPr/>
          <p:nvPr/>
        </p:nvCxnSpPr>
        <p:spPr>
          <a:xfrm flipH="1">
            <a:off x="5893005" y="2588863"/>
            <a:ext cx="1829664" cy="1536304"/>
          </a:xfrm>
          <a:prstGeom prst="straightConnector1">
            <a:avLst/>
          </a:prstGeom>
          <a:ln w="12700" cmpd="sng">
            <a:solidFill>
              <a:schemeClr val="bg1">
                <a:lumMod val="75000"/>
              </a:schemeClr>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182" name="直線矢印コネクタ 181"/>
          <p:cNvCxnSpPr/>
          <p:nvPr/>
        </p:nvCxnSpPr>
        <p:spPr>
          <a:xfrm>
            <a:off x="5229451" y="2577719"/>
            <a:ext cx="114849" cy="1544350"/>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181" name="直線矢印コネクタ 180"/>
          <p:cNvCxnSpPr/>
          <p:nvPr/>
        </p:nvCxnSpPr>
        <p:spPr>
          <a:xfrm flipH="1">
            <a:off x="5893005" y="2577719"/>
            <a:ext cx="26519" cy="15474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grpSp>
        <p:nvGrpSpPr>
          <p:cNvPr id="206" name="図形グループ 205"/>
          <p:cNvGrpSpPr/>
          <p:nvPr/>
        </p:nvGrpSpPr>
        <p:grpSpPr>
          <a:xfrm>
            <a:off x="2608926" y="1131809"/>
            <a:ext cx="494818" cy="531668"/>
            <a:chOff x="2667295" y="1059799"/>
            <a:chExt cx="681672" cy="722281"/>
          </a:xfrm>
        </p:grpSpPr>
        <p:sp>
          <p:nvSpPr>
            <p:cNvPr id="207" name="角丸四角形 206"/>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208" name="図 207"/>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09" name="図形グループ 208"/>
          <p:cNvGrpSpPr/>
          <p:nvPr/>
        </p:nvGrpSpPr>
        <p:grpSpPr>
          <a:xfrm>
            <a:off x="4572467" y="1131809"/>
            <a:ext cx="494818" cy="531668"/>
            <a:chOff x="2667295" y="1059799"/>
            <a:chExt cx="681672" cy="722281"/>
          </a:xfrm>
        </p:grpSpPr>
        <p:sp>
          <p:nvSpPr>
            <p:cNvPr id="210" name="角丸四角形 20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211" name="図 210"/>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12" name="図形グループ 211"/>
          <p:cNvGrpSpPr/>
          <p:nvPr/>
        </p:nvGrpSpPr>
        <p:grpSpPr>
          <a:xfrm>
            <a:off x="6377848" y="1131809"/>
            <a:ext cx="494818" cy="531668"/>
            <a:chOff x="2667295" y="1059799"/>
            <a:chExt cx="681672" cy="722281"/>
          </a:xfrm>
        </p:grpSpPr>
        <p:sp>
          <p:nvSpPr>
            <p:cNvPr id="213" name="角丸四角形 212"/>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214" name="図 213"/>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sp>
        <p:nvSpPr>
          <p:cNvPr id="215" name="正方形/長方形 214"/>
          <p:cNvSpPr/>
          <p:nvPr/>
        </p:nvSpPr>
        <p:spPr>
          <a:xfrm>
            <a:off x="1560829" y="782810"/>
            <a:ext cx="2286000" cy="400110"/>
          </a:xfrm>
          <a:prstGeom prst="rect">
            <a:avLst/>
          </a:prstGeom>
        </p:spPr>
        <p:txBody>
          <a:bodyPr>
            <a:spAutoFit/>
          </a:bodyPr>
          <a:lstStyle/>
          <a:p>
            <a:pPr lvl="0">
              <a:spcBef>
                <a:spcPct val="0"/>
              </a:spcBef>
            </a:pPr>
            <a:r>
              <a:rPr lang="ja-JP" altLang="en-US" sz="2000" dirty="0">
                <a:solidFill>
                  <a:srgbClr val="7F7F7F"/>
                </a:solidFill>
                <a:cs typeface="+mj-cs"/>
              </a:rPr>
              <a:t>デスクトップ</a:t>
            </a:r>
            <a:r>
              <a:rPr lang="ja-JP" altLang="en-US" sz="2000" dirty="0" smtClean="0">
                <a:solidFill>
                  <a:srgbClr val="7F7F7F"/>
                </a:solidFill>
                <a:cs typeface="+mj-cs"/>
              </a:rPr>
              <a:t>仮想化</a:t>
            </a:r>
            <a:endParaRPr lang="ja-JP" altLang="en-US" sz="2000" dirty="0">
              <a:solidFill>
                <a:srgbClr val="7F7F7F"/>
              </a:solidFill>
              <a:cs typeface="+mj-cs"/>
            </a:endParaRPr>
          </a:p>
        </p:txBody>
      </p:sp>
      <p:sp>
        <p:nvSpPr>
          <p:cNvPr id="216" name="正方形/長方形 215"/>
          <p:cNvSpPr/>
          <p:nvPr/>
        </p:nvSpPr>
        <p:spPr>
          <a:xfrm>
            <a:off x="4938943" y="782810"/>
            <a:ext cx="3058572" cy="400110"/>
          </a:xfrm>
          <a:prstGeom prst="rect">
            <a:avLst/>
          </a:prstGeom>
        </p:spPr>
        <p:txBody>
          <a:bodyPr wrap="square">
            <a:spAutoFit/>
          </a:bodyPr>
          <a:lstStyle/>
          <a:p>
            <a:pPr lvl="0" algn="ctr">
              <a:spcBef>
                <a:spcPct val="0"/>
              </a:spcBef>
            </a:pPr>
            <a:r>
              <a:rPr lang="ja-JP" altLang="en-US" sz="2000" dirty="0" smtClean="0">
                <a:solidFill>
                  <a:srgbClr val="7F7F7F"/>
                </a:solidFill>
              </a:rPr>
              <a:t>アプリケーション仮想化</a:t>
            </a:r>
            <a:endParaRPr lang="ja-JP" altLang="en-US" sz="2000" dirty="0">
              <a:solidFill>
                <a:srgbClr val="7F7F7F"/>
              </a:solidFill>
            </a:endParaRPr>
          </a:p>
        </p:txBody>
      </p:sp>
    </p:spTree>
    <p:extLst>
      <p:ext uri="{BB962C8B-B14F-4D97-AF65-F5344CB8AC3E}">
        <p14:creationId xmlns:p14="http://schemas.microsoft.com/office/powerpoint/2010/main" val="1553875048"/>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正方形/長方形 82"/>
          <p:cNvSpPr/>
          <p:nvPr/>
        </p:nvSpPr>
        <p:spPr>
          <a:xfrm>
            <a:off x="1059858" y="3645649"/>
            <a:ext cx="3683592" cy="2780459"/>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p:cNvSpPr/>
          <p:nvPr/>
        </p:nvSpPr>
        <p:spPr>
          <a:xfrm>
            <a:off x="1226561" y="3816233"/>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正方形/長方形 60"/>
          <p:cNvSpPr/>
          <p:nvPr/>
        </p:nvSpPr>
        <p:spPr>
          <a:xfrm>
            <a:off x="2391228" y="3816233"/>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p:cNvSpPr/>
          <p:nvPr/>
        </p:nvSpPr>
        <p:spPr>
          <a:xfrm>
            <a:off x="3555524" y="3816233"/>
            <a:ext cx="1100797" cy="132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p:cNvSpPr/>
          <p:nvPr/>
        </p:nvSpPr>
        <p:spPr>
          <a:xfrm>
            <a:off x="1072335" y="1015258"/>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en-US" dirty="0" smtClean="0"/>
              <a:t>シンクライアント</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184</a:t>
            </a:fld>
            <a:endParaRPr kumimoji="1" lang="ja-JP" altLang="en-US"/>
          </a:p>
        </p:txBody>
      </p:sp>
      <p:sp>
        <p:nvSpPr>
          <p:cNvPr id="8" name="角丸四角形 7"/>
          <p:cNvSpPr/>
          <p:nvPr/>
        </p:nvSpPr>
        <p:spPr>
          <a:xfrm>
            <a:off x="1059858" y="3105059"/>
            <a:ext cx="3683592" cy="450850"/>
          </a:xfrm>
          <a:prstGeom prst="roundRect">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smtClean="0">
                <a:solidFill>
                  <a:srgbClr val="FFFFFF"/>
                </a:solidFill>
                <a:latin typeface="ＭＳ Ｐゴシック"/>
                <a:ea typeface="ＭＳ Ｐゴシック"/>
                <a:cs typeface="ＭＳ Ｐゴシック"/>
              </a:rPr>
              <a:t>ネットワーク</a:t>
            </a:r>
            <a:endParaRPr kumimoji="1" lang="ja-JP" altLang="en-US" dirty="0">
              <a:solidFill>
                <a:srgbClr val="FFFFFF"/>
              </a:solidFill>
              <a:latin typeface="ＭＳ Ｐゴシック"/>
              <a:ea typeface="ＭＳ Ｐゴシック"/>
              <a:cs typeface="ＭＳ Ｐゴシック"/>
            </a:endParaRPr>
          </a:p>
        </p:txBody>
      </p:sp>
      <p:sp>
        <p:nvSpPr>
          <p:cNvPr id="22" name="正方形/長方形 21"/>
          <p:cNvSpPr/>
          <p:nvPr/>
        </p:nvSpPr>
        <p:spPr>
          <a:xfrm>
            <a:off x="1206442" y="1288959"/>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入出力操作</a:t>
            </a: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p:cNvSpPr/>
          <p:nvPr/>
        </p:nvSpPr>
        <p:spPr>
          <a:xfrm>
            <a:off x="1194417" y="2684893"/>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74" name="テキスト ボックス 73"/>
          <p:cNvSpPr txBox="1"/>
          <p:nvPr/>
        </p:nvSpPr>
        <p:spPr>
          <a:xfrm>
            <a:off x="1261098" y="1015258"/>
            <a:ext cx="1393731" cy="307777"/>
          </a:xfrm>
          <a:prstGeom prst="rect">
            <a:avLst/>
          </a:prstGeom>
          <a:noFill/>
        </p:spPr>
        <p:txBody>
          <a:bodyPr wrap="none" rtlCol="0">
            <a:spAutoFit/>
          </a:bodyPr>
          <a:lstStyle/>
          <a:p>
            <a:r>
              <a:rPr kumimoji="1" lang="ja-JP" altLang="en-US" sz="1400" dirty="0" smtClean="0">
                <a:solidFill>
                  <a:srgbClr val="0000FF"/>
                </a:solidFill>
              </a:rPr>
              <a:t>シンクライアント</a:t>
            </a:r>
            <a:endParaRPr kumimoji="1" lang="ja-JP" altLang="en-US" sz="1400" dirty="0">
              <a:solidFill>
                <a:srgbClr val="0000FF"/>
              </a:solidFill>
            </a:endParaRPr>
          </a:p>
        </p:txBody>
      </p:sp>
      <p:sp>
        <p:nvSpPr>
          <p:cNvPr id="63" name="正方形/長方形 62"/>
          <p:cNvSpPr/>
          <p:nvPr/>
        </p:nvSpPr>
        <p:spPr>
          <a:xfrm>
            <a:off x="1206442" y="1603285"/>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正方形/長方形 63"/>
          <p:cNvSpPr/>
          <p:nvPr/>
        </p:nvSpPr>
        <p:spPr>
          <a:xfrm>
            <a:off x="1274070" y="189090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65" name="正方形/長方形 64"/>
          <p:cNvSpPr/>
          <p:nvPr/>
        </p:nvSpPr>
        <p:spPr>
          <a:xfrm>
            <a:off x="2004320" y="189090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75" name="正方形/長方形 74"/>
          <p:cNvSpPr/>
          <p:nvPr/>
        </p:nvSpPr>
        <p:spPr>
          <a:xfrm>
            <a:off x="1274070" y="225285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76" name="正方形/長方形 75"/>
          <p:cNvSpPr/>
          <p:nvPr/>
        </p:nvSpPr>
        <p:spPr>
          <a:xfrm>
            <a:off x="2004320" y="225285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77" name="テキスト ボックス 76"/>
          <p:cNvSpPr txBox="1"/>
          <p:nvPr/>
        </p:nvSpPr>
        <p:spPr>
          <a:xfrm>
            <a:off x="1217095" y="1603285"/>
            <a:ext cx="1538922" cy="276999"/>
          </a:xfrm>
          <a:prstGeom prst="rect">
            <a:avLst/>
          </a:prstGeom>
          <a:noFill/>
        </p:spPr>
        <p:txBody>
          <a:bodyPr wrap="square" rtlCol="0">
            <a:spAutoFit/>
          </a:bodyPr>
          <a:lstStyle/>
          <a:p>
            <a:pPr algn="ctr"/>
            <a:r>
              <a:rPr kumimoji="1" lang="ja-JP" altLang="en-US" sz="1200" dirty="0" smtClean="0">
                <a:solidFill>
                  <a:srgbClr val="FFFFFF"/>
                </a:solidFill>
              </a:rPr>
              <a:t>画面表示</a:t>
            </a:r>
            <a:endParaRPr kumimoji="1" lang="ja-JP" altLang="en-US" sz="1200" dirty="0">
              <a:solidFill>
                <a:srgbClr val="FFFFFF"/>
              </a:solidFill>
            </a:endParaRPr>
          </a:p>
        </p:txBody>
      </p:sp>
      <p:cxnSp>
        <p:nvCxnSpPr>
          <p:cNvPr id="53" name="直線矢印コネクタ 52"/>
          <p:cNvCxnSpPr/>
          <p:nvPr/>
        </p:nvCxnSpPr>
        <p:spPr>
          <a:xfrm flipH="1">
            <a:off x="2266950" y="2570351"/>
            <a:ext cx="421264" cy="1464756"/>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55" name="直線矢印コネクタ 54"/>
          <p:cNvCxnSpPr/>
          <p:nvPr/>
        </p:nvCxnSpPr>
        <p:spPr>
          <a:xfrm>
            <a:off x="1274070" y="2622460"/>
            <a:ext cx="44962" cy="1412647"/>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sp>
        <p:nvSpPr>
          <p:cNvPr id="84" name="正方形/長方形 83"/>
          <p:cNvSpPr/>
          <p:nvPr/>
        </p:nvSpPr>
        <p:spPr>
          <a:xfrm>
            <a:off x="2391228" y="5524409"/>
            <a:ext cx="1100797" cy="55188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メモリー</a:t>
            </a:r>
            <a:endParaRPr kumimoji="1" lang="ja-JP" altLang="en-US" sz="1200" dirty="0">
              <a:solidFill>
                <a:srgbClr val="FFFFFF"/>
              </a:solidFill>
              <a:latin typeface="ＭＳ Ｐゴシック"/>
              <a:ea typeface="ＭＳ Ｐゴシック"/>
              <a:cs typeface="ＭＳ Ｐゴシック"/>
            </a:endParaRPr>
          </a:p>
        </p:txBody>
      </p:sp>
      <p:sp>
        <p:nvSpPr>
          <p:cNvPr id="85" name="円柱 84"/>
          <p:cNvSpPr/>
          <p:nvPr/>
        </p:nvSpPr>
        <p:spPr>
          <a:xfrm>
            <a:off x="1226561" y="5550372"/>
            <a:ext cx="1100797" cy="551888"/>
          </a:xfrm>
          <a:prstGeom prst="can">
            <a:avLst/>
          </a:prstGeom>
          <a:solidFill>
            <a:srgbClr val="984807"/>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ストレージ</a:t>
            </a:r>
            <a:endParaRPr kumimoji="1" lang="ja-JP" altLang="en-US" sz="1200" dirty="0">
              <a:solidFill>
                <a:srgbClr val="FFFFFF"/>
              </a:solidFill>
              <a:latin typeface="ＭＳ Ｐゴシック"/>
              <a:ea typeface="ＭＳ Ｐゴシック"/>
              <a:cs typeface="ＭＳ Ｐゴシック"/>
            </a:endParaRPr>
          </a:p>
        </p:txBody>
      </p:sp>
      <p:sp>
        <p:nvSpPr>
          <p:cNvPr id="58" name="正方形/長方形 57"/>
          <p:cNvSpPr/>
          <p:nvPr/>
        </p:nvSpPr>
        <p:spPr>
          <a:xfrm>
            <a:off x="1226561" y="5199392"/>
            <a:ext cx="3429760" cy="250125"/>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1400" dirty="0" smtClean="0">
                <a:solidFill>
                  <a:srgbClr val="FFFFFF"/>
                </a:solidFill>
                <a:latin typeface="ＭＳ Ｐゴシック"/>
                <a:ea typeface="ＭＳ Ｐゴシック"/>
                <a:cs typeface="ＭＳ Ｐゴシック"/>
              </a:rPr>
              <a:t>ハイパーバイザー</a:t>
            </a:r>
            <a:endParaRPr kumimoji="1" lang="ja-JP" altLang="en-US" sz="1400" dirty="0">
              <a:solidFill>
                <a:srgbClr val="FFFFFF"/>
              </a:solidFill>
              <a:latin typeface="ＭＳ Ｐゴシック"/>
              <a:ea typeface="ＭＳ Ｐゴシック"/>
              <a:cs typeface="ＭＳ Ｐゴシック"/>
            </a:endParaRPr>
          </a:p>
        </p:txBody>
      </p:sp>
      <p:sp>
        <p:nvSpPr>
          <p:cNvPr id="56" name="正方形/長方形 55"/>
          <p:cNvSpPr/>
          <p:nvPr/>
        </p:nvSpPr>
        <p:spPr>
          <a:xfrm>
            <a:off x="1308100" y="4824742"/>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smtClean="0">
                <a:solidFill>
                  <a:srgbClr val="FFFFFF"/>
                </a:solidFill>
                <a:latin typeface="ＭＳ Ｐゴシック"/>
                <a:ea typeface="ＭＳ Ｐゴシック"/>
                <a:cs typeface="ＭＳ Ｐゴシック"/>
              </a:rPr>
              <a:t>PC</a:t>
            </a:r>
            <a:r>
              <a:rPr kumimoji="1" lang="ja-JP" altLang="en-US" sz="800" dirty="0" smtClean="0">
                <a:solidFill>
                  <a:srgbClr val="FFFFFF"/>
                </a:solidFill>
                <a:latin typeface="ＭＳ Ｐゴシック"/>
                <a:ea typeface="ＭＳ Ｐゴシック"/>
                <a:cs typeface="ＭＳ Ｐゴシック"/>
              </a:rPr>
              <a:t>用</a:t>
            </a:r>
            <a:r>
              <a:rPr kumimoji="1" lang="en-US" altLang="ja-JP" sz="800" dirty="0" smtClean="0">
                <a:solidFill>
                  <a:srgbClr val="FFFFFF"/>
                </a:solidFill>
                <a:latin typeface="ＭＳ Ｐゴシック"/>
                <a:ea typeface="ＭＳ Ｐゴシック"/>
                <a:cs typeface="ＭＳ Ｐゴシック"/>
              </a:rPr>
              <a:t>OS</a:t>
            </a:r>
          </a:p>
          <a:p>
            <a:pPr algn="ctr"/>
            <a:r>
              <a:rPr kumimoji="1" lang="ja-JP" altLang="en-US" sz="800" dirty="0" smtClean="0">
                <a:solidFill>
                  <a:srgbClr val="FFFFFF"/>
                </a:solidFill>
                <a:latin typeface="ＭＳ Ｐゴシック"/>
                <a:ea typeface="ＭＳ Ｐゴシック"/>
                <a:cs typeface="ＭＳ Ｐゴシック"/>
              </a:rPr>
              <a:t>（</a:t>
            </a:r>
            <a:r>
              <a:rPr kumimoji="1" lang="en-US" altLang="ja-JP" sz="800" dirty="0" smtClean="0">
                <a:solidFill>
                  <a:srgbClr val="FFFFFF"/>
                </a:solidFill>
                <a:latin typeface="ＭＳ Ｐゴシック"/>
                <a:ea typeface="ＭＳ Ｐゴシック"/>
                <a:cs typeface="ＭＳ Ｐゴシック"/>
              </a:rPr>
              <a:t>Windows7</a:t>
            </a:r>
            <a:r>
              <a:rPr kumimoji="1" lang="ja-JP" altLang="en-US" sz="800" dirty="0" smtClean="0">
                <a:solidFill>
                  <a:srgbClr val="FFFFFF"/>
                </a:solidFill>
                <a:latin typeface="ＭＳ Ｐゴシック"/>
                <a:ea typeface="ＭＳ Ｐゴシック"/>
                <a:cs typeface="ＭＳ Ｐゴシック"/>
              </a:rPr>
              <a:t>など）</a:t>
            </a:r>
            <a:endParaRPr kumimoji="1" lang="ja-JP" altLang="en-US" sz="800" dirty="0">
              <a:solidFill>
                <a:srgbClr val="FFFFFF"/>
              </a:solidFill>
              <a:latin typeface="ＭＳ Ｐゴシック"/>
              <a:ea typeface="ＭＳ Ｐゴシック"/>
              <a:cs typeface="ＭＳ Ｐゴシック"/>
            </a:endParaRPr>
          </a:p>
        </p:txBody>
      </p:sp>
      <p:sp>
        <p:nvSpPr>
          <p:cNvPr id="57" name="正方形/長方形 56"/>
          <p:cNvSpPr/>
          <p:nvPr/>
        </p:nvSpPr>
        <p:spPr>
          <a:xfrm>
            <a:off x="3555525" y="5525879"/>
            <a:ext cx="1100797" cy="551888"/>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プロセッサー</a:t>
            </a:r>
            <a:endParaRPr kumimoji="1" lang="ja-JP" altLang="en-US" sz="1200" dirty="0">
              <a:solidFill>
                <a:srgbClr val="FFFFFF"/>
              </a:solidFill>
              <a:latin typeface="ＭＳ Ｐゴシック"/>
              <a:ea typeface="ＭＳ Ｐゴシック"/>
              <a:cs typeface="ＭＳ Ｐゴシック"/>
            </a:endParaRPr>
          </a:p>
        </p:txBody>
      </p:sp>
      <p:sp>
        <p:nvSpPr>
          <p:cNvPr id="59" name="正方形/長方形 58"/>
          <p:cNvSpPr/>
          <p:nvPr/>
        </p:nvSpPr>
        <p:spPr>
          <a:xfrm>
            <a:off x="3637063" y="4824742"/>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smtClean="0">
                <a:solidFill>
                  <a:srgbClr val="FFFFFF"/>
                </a:solidFill>
                <a:latin typeface="ＭＳ Ｐゴシック"/>
                <a:ea typeface="ＭＳ Ｐゴシック"/>
                <a:cs typeface="ＭＳ Ｐゴシック"/>
              </a:rPr>
              <a:t>PC</a:t>
            </a:r>
            <a:r>
              <a:rPr kumimoji="1" lang="ja-JP" altLang="en-US" sz="800" dirty="0" smtClean="0">
                <a:solidFill>
                  <a:srgbClr val="FFFFFF"/>
                </a:solidFill>
                <a:latin typeface="ＭＳ Ｐゴシック"/>
                <a:ea typeface="ＭＳ Ｐゴシック"/>
                <a:cs typeface="ＭＳ Ｐゴシック"/>
              </a:rPr>
              <a:t>用</a:t>
            </a:r>
            <a:r>
              <a:rPr kumimoji="1" lang="en-US" altLang="ja-JP" sz="800" dirty="0" smtClean="0">
                <a:solidFill>
                  <a:srgbClr val="FFFFFF"/>
                </a:solidFill>
                <a:latin typeface="ＭＳ Ｐゴシック"/>
                <a:ea typeface="ＭＳ Ｐゴシック"/>
                <a:cs typeface="ＭＳ Ｐゴシック"/>
              </a:rPr>
              <a:t>OS</a:t>
            </a:r>
          </a:p>
          <a:p>
            <a:pPr algn="ctr"/>
            <a:r>
              <a:rPr kumimoji="1" lang="ja-JP" altLang="en-US" sz="800" dirty="0" smtClean="0">
                <a:solidFill>
                  <a:srgbClr val="FFFFFF"/>
                </a:solidFill>
                <a:latin typeface="ＭＳ Ｐゴシック"/>
                <a:ea typeface="ＭＳ Ｐゴシック"/>
                <a:cs typeface="ＭＳ Ｐゴシック"/>
              </a:rPr>
              <a:t>（</a:t>
            </a:r>
            <a:r>
              <a:rPr kumimoji="1" lang="en-US" altLang="ja-JP" sz="800" dirty="0" smtClean="0">
                <a:solidFill>
                  <a:srgbClr val="FFFFFF"/>
                </a:solidFill>
                <a:latin typeface="ＭＳ Ｐゴシック"/>
                <a:ea typeface="ＭＳ Ｐゴシック"/>
                <a:cs typeface="ＭＳ Ｐゴシック"/>
              </a:rPr>
              <a:t>Windows7</a:t>
            </a:r>
            <a:r>
              <a:rPr kumimoji="1" lang="ja-JP" altLang="en-US" sz="800" dirty="0" smtClean="0">
                <a:solidFill>
                  <a:srgbClr val="FFFFFF"/>
                </a:solidFill>
                <a:latin typeface="ＭＳ Ｐゴシック"/>
                <a:ea typeface="ＭＳ Ｐゴシック"/>
                <a:cs typeface="ＭＳ Ｐゴシック"/>
              </a:rPr>
              <a:t>など）</a:t>
            </a:r>
            <a:endParaRPr kumimoji="1" lang="ja-JP" altLang="en-US" sz="800" dirty="0">
              <a:solidFill>
                <a:srgbClr val="FFFFFF"/>
              </a:solidFill>
              <a:latin typeface="ＭＳ Ｐゴシック"/>
              <a:ea typeface="ＭＳ Ｐゴシック"/>
              <a:cs typeface="ＭＳ Ｐゴシック"/>
            </a:endParaRPr>
          </a:p>
        </p:txBody>
      </p:sp>
      <p:sp>
        <p:nvSpPr>
          <p:cNvPr id="60" name="正方形/長方形 59"/>
          <p:cNvSpPr/>
          <p:nvPr/>
        </p:nvSpPr>
        <p:spPr>
          <a:xfrm>
            <a:off x="2472766" y="4824742"/>
            <a:ext cx="958850" cy="25012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800" dirty="0" smtClean="0">
                <a:solidFill>
                  <a:srgbClr val="FFFFFF"/>
                </a:solidFill>
                <a:latin typeface="ＭＳ Ｐゴシック"/>
                <a:ea typeface="ＭＳ Ｐゴシック"/>
                <a:cs typeface="ＭＳ Ｐゴシック"/>
              </a:rPr>
              <a:t>PC</a:t>
            </a:r>
            <a:r>
              <a:rPr kumimoji="1" lang="ja-JP" altLang="en-US" sz="800" dirty="0" smtClean="0">
                <a:solidFill>
                  <a:srgbClr val="FFFFFF"/>
                </a:solidFill>
                <a:latin typeface="ＭＳ Ｐゴシック"/>
                <a:ea typeface="ＭＳ Ｐゴシック"/>
                <a:cs typeface="ＭＳ Ｐゴシック"/>
              </a:rPr>
              <a:t>用</a:t>
            </a:r>
            <a:r>
              <a:rPr kumimoji="1" lang="en-US" altLang="ja-JP" sz="800" dirty="0" smtClean="0">
                <a:solidFill>
                  <a:srgbClr val="FFFFFF"/>
                </a:solidFill>
                <a:latin typeface="ＭＳ Ｐゴシック"/>
                <a:ea typeface="ＭＳ Ｐゴシック"/>
                <a:cs typeface="ＭＳ Ｐゴシック"/>
              </a:rPr>
              <a:t>OS</a:t>
            </a:r>
          </a:p>
          <a:p>
            <a:pPr algn="ctr"/>
            <a:r>
              <a:rPr kumimoji="1" lang="ja-JP" altLang="en-US" sz="800" dirty="0" smtClean="0">
                <a:solidFill>
                  <a:srgbClr val="FFFFFF"/>
                </a:solidFill>
                <a:latin typeface="ＭＳ Ｐゴシック"/>
                <a:ea typeface="ＭＳ Ｐゴシック"/>
                <a:cs typeface="ＭＳ Ｐゴシック"/>
              </a:rPr>
              <a:t>（</a:t>
            </a:r>
            <a:r>
              <a:rPr kumimoji="1" lang="en-US" altLang="ja-JP" sz="800" dirty="0" smtClean="0">
                <a:solidFill>
                  <a:srgbClr val="FFFFFF"/>
                </a:solidFill>
                <a:latin typeface="ＭＳ Ｐゴシック"/>
                <a:ea typeface="ＭＳ Ｐゴシック"/>
                <a:cs typeface="ＭＳ Ｐゴシック"/>
              </a:rPr>
              <a:t>Windows7</a:t>
            </a:r>
            <a:r>
              <a:rPr kumimoji="1" lang="ja-JP" altLang="en-US" sz="800" dirty="0" smtClean="0">
                <a:solidFill>
                  <a:srgbClr val="FFFFFF"/>
                </a:solidFill>
                <a:latin typeface="ＭＳ Ｐゴシック"/>
                <a:ea typeface="ＭＳ Ｐゴシック"/>
                <a:cs typeface="ＭＳ Ｐゴシック"/>
              </a:rPr>
              <a:t>など）</a:t>
            </a:r>
            <a:endParaRPr kumimoji="1" lang="ja-JP" altLang="en-US" sz="800" dirty="0">
              <a:solidFill>
                <a:srgbClr val="FFFFFF"/>
              </a:solidFill>
              <a:latin typeface="ＭＳ Ｐゴシック"/>
              <a:ea typeface="ＭＳ Ｐゴシック"/>
              <a:cs typeface="ＭＳ Ｐゴシック"/>
            </a:endParaRPr>
          </a:p>
        </p:txBody>
      </p:sp>
      <p:sp>
        <p:nvSpPr>
          <p:cNvPr id="67" name="正方形/長方形 66"/>
          <p:cNvSpPr/>
          <p:nvPr/>
        </p:nvSpPr>
        <p:spPr>
          <a:xfrm>
            <a:off x="1319031"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78" name="正方形/長方形 77"/>
          <p:cNvSpPr/>
          <p:nvPr/>
        </p:nvSpPr>
        <p:spPr>
          <a:xfrm>
            <a:off x="1843465"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計算</a:t>
            </a:r>
            <a:endParaRPr kumimoji="1" lang="ja-JP" altLang="en-US" sz="800" dirty="0">
              <a:solidFill>
                <a:srgbClr val="FFFFFF"/>
              </a:solidFill>
              <a:latin typeface="ＭＳ Ｐゴシック"/>
              <a:ea typeface="ＭＳ Ｐゴシック"/>
              <a:cs typeface="ＭＳ Ｐゴシック"/>
            </a:endParaRPr>
          </a:p>
        </p:txBody>
      </p:sp>
      <p:sp>
        <p:nvSpPr>
          <p:cNvPr id="79" name="正方形/長方形 78"/>
          <p:cNvSpPr/>
          <p:nvPr/>
        </p:nvSpPr>
        <p:spPr>
          <a:xfrm>
            <a:off x="1319031"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82" name="正方形/長方形 81"/>
          <p:cNvSpPr/>
          <p:nvPr/>
        </p:nvSpPr>
        <p:spPr>
          <a:xfrm>
            <a:off x="1843465"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86" name="正方形/長方形 85"/>
          <p:cNvSpPr/>
          <p:nvPr/>
        </p:nvSpPr>
        <p:spPr>
          <a:xfrm>
            <a:off x="2483697"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87" name="正方形/長方形 86"/>
          <p:cNvSpPr/>
          <p:nvPr/>
        </p:nvSpPr>
        <p:spPr>
          <a:xfrm>
            <a:off x="3008131"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計算</a:t>
            </a:r>
            <a:endParaRPr kumimoji="1" lang="ja-JP" altLang="en-US" sz="800" dirty="0">
              <a:solidFill>
                <a:srgbClr val="FFFFFF"/>
              </a:solidFill>
              <a:latin typeface="ＭＳ Ｐゴシック"/>
              <a:ea typeface="ＭＳ Ｐゴシック"/>
              <a:cs typeface="ＭＳ Ｐゴシック"/>
            </a:endParaRPr>
          </a:p>
        </p:txBody>
      </p:sp>
      <p:sp>
        <p:nvSpPr>
          <p:cNvPr id="88" name="正方形/長方形 87"/>
          <p:cNvSpPr/>
          <p:nvPr/>
        </p:nvSpPr>
        <p:spPr>
          <a:xfrm>
            <a:off x="2483697"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89" name="正方形/長方形 88"/>
          <p:cNvSpPr/>
          <p:nvPr/>
        </p:nvSpPr>
        <p:spPr>
          <a:xfrm>
            <a:off x="3008131"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90" name="正方形/長方形 89"/>
          <p:cNvSpPr/>
          <p:nvPr/>
        </p:nvSpPr>
        <p:spPr>
          <a:xfrm>
            <a:off x="3637063"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91" name="正方形/長方形 90"/>
          <p:cNvSpPr/>
          <p:nvPr/>
        </p:nvSpPr>
        <p:spPr>
          <a:xfrm>
            <a:off x="4161497" y="406685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計算</a:t>
            </a:r>
            <a:endParaRPr kumimoji="1" lang="ja-JP" altLang="en-US" sz="800" dirty="0">
              <a:solidFill>
                <a:srgbClr val="FFFFFF"/>
              </a:solidFill>
              <a:latin typeface="ＭＳ Ｐゴシック"/>
              <a:ea typeface="ＭＳ Ｐゴシック"/>
              <a:cs typeface="ＭＳ Ｐゴシック"/>
            </a:endParaRPr>
          </a:p>
        </p:txBody>
      </p:sp>
      <p:sp>
        <p:nvSpPr>
          <p:cNvPr id="92" name="正方形/長方形 91"/>
          <p:cNvSpPr/>
          <p:nvPr/>
        </p:nvSpPr>
        <p:spPr>
          <a:xfrm>
            <a:off x="3637063"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94" name="正方形/長方形 93"/>
          <p:cNvSpPr/>
          <p:nvPr/>
        </p:nvSpPr>
        <p:spPr>
          <a:xfrm>
            <a:off x="4161497" y="4428806"/>
            <a:ext cx="423485" cy="317500"/>
          </a:xfrm>
          <a:prstGeom prst="rect">
            <a:avLst/>
          </a:prstGeom>
          <a:solidFill>
            <a:srgbClr val="000090"/>
          </a:solidFill>
          <a:ln w="19050" cmpd="sng">
            <a:no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grpSp>
        <p:nvGrpSpPr>
          <p:cNvPr id="19" name="図形グループ 18"/>
          <p:cNvGrpSpPr/>
          <p:nvPr/>
        </p:nvGrpSpPr>
        <p:grpSpPr>
          <a:xfrm>
            <a:off x="624659" y="1158003"/>
            <a:ext cx="681672" cy="722281"/>
            <a:chOff x="2667295" y="1059799"/>
            <a:chExt cx="681672" cy="722281"/>
          </a:xfrm>
        </p:grpSpPr>
        <p:sp>
          <p:nvSpPr>
            <p:cNvPr id="12" name="角丸四角形 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4" name="図 3"/>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sp>
        <p:nvSpPr>
          <p:cNvPr id="95" name="正方形/長方形 94"/>
          <p:cNvSpPr/>
          <p:nvPr/>
        </p:nvSpPr>
        <p:spPr>
          <a:xfrm>
            <a:off x="2970985" y="1015258"/>
            <a:ext cx="1772465" cy="200090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正方形/長方形 95"/>
          <p:cNvSpPr/>
          <p:nvPr/>
        </p:nvSpPr>
        <p:spPr>
          <a:xfrm>
            <a:off x="3105092" y="1288959"/>
            <a:ext cx="1525153" cy="262724"/>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入出力操作</a:t>
            </a:r>
            <a:endParaRPr kumimoji="1" lang="ja-JP" altLang="en-US" sz="1200" dirty="0">
              <a:solidFill>
                <a:srgbClr val="FFFFFF"/>
              </a:solidFill>
              <a:latin typeface="ＭＳ Ｐゴシック"/>
              <a:ea typeface="ＭＳ Ｐゴシック"/>
              <a:cs typeface="ＭＳ Ｐゴシック"/>
            </a:endParaRPr>
          </a:p>
        </p:txBody>
      </p:sp>
      <p:sp>
        <p:nvSpPr>
          <p:cNvPr id="97" name="正方形/長方形 96"/>
          <p:cNvSpPr/>
          <p:nvPr/>
        </p:nvSpPr>
        <p:spPr>
          <a:xfrm>
            <a:off x="3093067" y="2684893"/>
            <a:ext cx="1561600" cy="24871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98" name="テキスト ボックス 97"/>
          <p:cNvSpPr txBox="1"/>
          <p:nvPr/>
        </p:nvSpPr>
        <p:spPr>
          <a:xfrm>
            <a:off x="3159748" y="1015258"/>
            <a:ext cx="1393731" cy="307777"/>
          </a:xfrm>
          <a:prstGeom prst="rect">
            <a:avLst/>
          </a:prstGeom>
          <a:noFill/>
        </p:spPr>
        <p:txBody>
          <a:bodyPr wrap="none" rtlCol="0">
            <a:spAutoFit/>
          </a:bodyPr>
          <a:lstStyle/>
          <a:p>
            <a:r>
              <a:rPr kumimoji="1" lang="ja-JP" altLang="en-US" sz="1400" dirty="0" smtClean="0">
                <a:solidFill>
                  <a:srgbClr val="0000FF"/>
                </a:solidFill>
              </a:rPr>
              <a:t>シンクライアント</a:t>
            </a:r>
            <a:endParaRPr kumimoji="1" lang="ja-JP" altLang="en-US" sz="1400" dirty="0">
              <a:solidFill>
                <a:srgbClr val="0000FF"/>
              </a:solidFill>
            </a:endParaRPr>
          </a:p>
        </p:txBody>
      </p:sp>
      <p:sp>
        <p:nvSpPr>
          <p:cNvPr id="99" name="正方形/長方形 98"/>
          <p:cNvSpPr/>
          <p:nvPr/>
        </p:nvSpPr>
        <p:spPr>
          <a:xfrm>
            <a:off x="3105092" y="1603285"/>
            <a:ext cx="1538922" cy="101917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正方形/長方形 99"/>
          <p:cNvSpPr/>
          <p:nvPr/>
        </p:nvSpPr>
        <p:spPr>
          <a:xfrm>
            <a:off x="3172720" y="189090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101" name="正方形/長方形 100"/>
          <p:cNvSpPr/>
          <p:nvPr/>
        </p:nvSpPr>
        <p:spPr>
          <a:xfrm>
            <a:off x="3902970" y="189090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102" name="正方形/長方形 101"/>
          <p:cNvSpPr/>
          <p:nvPr/>
        </p:nvSpPr>
        <p:spPr>
          <a:xfrm>
            <a:off x="3172720" y="225285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103" name="正方形/長方形 102"/>
          <p:cNvSpPr/>
          <p:nvPr/>
        </p:nvSpPr>
        <p:spPr>
          <a:xfrm>
            <a:off x="3902970" y="2252851"/>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104" name="テキスト ボックス 103"/>
          <p:cNvSpPr txBox="1"/>
          <p:nvPr/>
        </p:nvSpPr>
        <p:spPr>
          <a:xfrm>
            <a:off x="3115745" y="1603285"/>
            <a:ext cx="1538922" cy="276999"/>
          </a:xfrm>
          <a:prstGeom prst="rect">
            <a:avLst/>
          </a:prstGeom>
          <a:noFill/>
        </p:spPr>
        <p:txBody>
          <a:bodyPr wrap="square" rtlCol="0">
            <a:spAutoFit/>
          </a:bodyPr>
          <a:lstStyle/>
          <a:p>
            <a:pPr algn="ctr"/>
            <a:r>
              <a:rPr kumimoji="1" lang="ja-JP" altLang="en-US" sz="1200" dirty="0" smtClean="0">
                <a:solidFill>
                  <a:srgbClr val="FFFFFF"/>
                </a:solidFill>
              </a:rPr>
              <a:t>画面表示</a:t>
            </a:r>
            <a:endParaRPr kumimoji="1" lang="ja-JP" altLang="en-US" sz="1200" dirty="0">
              <a:solidFill>
                <a:srgbClr val="FFFFFF"/>
              </a:solidFill>
            </a:endParaRPr>
          </a:p>
        </p:txBody>
      </p:sp>
      <p:grpSp>
        <p:nvGrpSpPr>
          <p:cNvPr id="105" name="図形グループ 104"/>
          <p:cNvGrpSpPr/>
          <p:nvPr/>
        </p:nvGrpSpPr>
        <p:grpSpPr>
          <a:xfrm>
            <a:off x="4540879" y="1154027"/>
            <a:ext cx="681672" cy="722281"/>
            <a:chOff x="2667295" y="1059799"/>
            <a:chExt cx="681672" cy="722281"/>
          </a:xfrm>
        </p:grpSpPr>
        <p:sp>
          <p:nvSpPr>
            <p:cNvPr id="106" name="角丸四角形 105"/>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07" name="図 106"/>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cxnSp>
        <p:nvCxnSpPr>
          <p:cNvPr id="108" name="直線矢印コネクタ 107"/>
          <p:cNvCxnSpPr/>
          <p:nvPr/>
        </p:nvCxnSpPr>
        <p:spPr>
          <a:xfrm flipH="1">
            <a:off x="2500025" y="2570351"/>
            <a:ext cx="659723" cy="1464756"/>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109" name="直線矢印コネクタ 108"/>
          <p:cNvCxnSpPr/>
          <p:nvPr/>
        </p:nvCxnSpPr>
        <p:spPr>
          <a:xfrm flipH="1">
            <a:off x="3429848" y="2570351"/>
            <a:ext cx="1166065" cy="1464756"/>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sp>
        <p:nvSpPr>
          <p:cNvPr id="110" name="テキスト ボックス 109"/>
          <p:cNvSpPr txBox="1"/>
          <p:nvPr/>
        </p:nvSpPr>
        <p:spPr>
          <a:xfrm>
            <a:off x="1426556" y="3790833"/>
            <a:ext cx="732217" cy="307777"/>
          </a:xfrm>
          <a:prstGeom prst="rect">
            <a:avLst/>
          </a:prstGeom>
          <a:noFill/>
        </p:spPr>
        <p:txBody>
          <a:bodyPr wrap="none" rtlCol="0">
            <a:spAutoFit/>
          </a:bodyPr>
          <a:lstStyle/>
          <a:p>
            <a:r>
              <a:rPr kumimoji="1" lang="ja-JP" altLang="en-US" sz="1400" dirty="0" smtClean="0">
                <a:solidFill>
                  <a:schemeClr val="bg1"/>
                </a:solidFill>
              </a:rPr>
              <a:t>仮想</a:t>
            </a:r>
            <a:r>
              <a:rPr kumimoji="1" lang="en-US" altLang="ja-JP" sz="1400" dirty="0" smtClean="0">
                <a:solidFill>
                  <a:schemeClr val="bg1"/>
                </a:solidFill>
              </a:rPr>
              <a:t>PC</a:t>
            </a:r>
            <a:endParaRPr kumimoji="1" lang="ja-JP" altLang="en-US" sz="1400" dirty="0">
              <a:solidFill>
                <a:schemeClr val="bg1"/>
              </a:solidFill>
            </a:endParaRPr>
          </a:p>
        </p:txBody>
      </p:sp>
      <p:sp>
        <p:nvSpPr>
          <p:cNvPr id="111" name="テキスト ボックス 110"/>
          <p:cNvSpPr txBox="1"/>
          <p:nvPr/>
        </p:nvSpPr>
        <p:spPr>
          <a:xfrm>
            <a:off x="2591873" y="3790833"/>
            <a:ext cx="732217" cy="307777"/>
          </a:xfrm>
          <a:prstGeom prst="rect">
            <a:avLst/>
          </a:prstGeom>
          <a:noFill/>
        </p:spPr>
        <p:txBody>
          <a:bodyPr wrap="none" rtlCol="0">
            <a:spAutoFit/>
          </a:bodyPr>
          <a:lstStyle/>
          <a:p>
            <a:r>
              <a:rPr kumimoji="1" lang="ja-JP" altLang="en-US" sz="1400" dirty="0" smtClean="0">
                <a:solidFill>
                  <a:schemeClr val="bg1"/>
                </a:solidFill>
              </a:rPr>
              <a:t>仮想</a:t>
            </a:r>
            <a:r>
              <a:rPr kumimoji="1" lang="en-US" altLang="ja-JP" sz="1400" dirty="0" smtClean="0">
                <a:solidFill>
                  <a:schemeClr val="bg1"/>
                </a:solidFill>
              </a:rPr>
              <a:t>PC</a:t>
            </a:r>
            <a:endParaRPr kumimoji="1" lang="ja-JP" altLang="en-US" sz="1400" dirty="0">
              <a:solidFill>
                <a:schemeClr val="bg1"/>
              </a:solidFill>
            </a:endParaRPr>
          </a:p>
        </p:txBody>
      </p:sp>
      <p:sp>
        <p:nvSpPr>
          <p:cNvPr id="112" name="テキスト ボックス 111"/>
          <p:cNvSpPr txBox="1"/>
          <p:nvPr/>
        </p:nvSpPr>
        <p:spPr>
          <a:xfrm>
            <a:off x="3741223" y="3790833"/>
            <a:ext cx="732217" cy="307777"/>
          </a:xfrm>
          <a:prstGeom prst="rect">
            <a:avLst/>
          </a:prstGeom>
          <a:noFill/>
        </p:spPr>
        <p:txBody>
          <a:bodyPr wrap="none" rtlCol="0">
            <a:spAutoFit/>
          </a:bodyPr>
          <a:lstStyle/>
          <a:p>
            <a:r>
              <a:rPr kumimoji="1" lang="ja-JP" altLang="en-US" sz="1400" dirty="0" smtClean="0">
                <a:solidFill>
                  <a:schemeClr val="bg1"/>
                </a:solidFill>
              </a:rPr>
              <a:t>仮想</a:t>
            </a:r>
            <a:r>
              <a:rPr kumimoji="1" lang="en-US" altLang="ja-JP" sz="1400" dirty="0" smtClean="0">
                <a:solidFill>
                  <a:schemeClr val="bg1"/>
                </a:solidFill>
              </a:rPr>
              <a:t>PC</a:t>
            </a:r>
            <a:endParaRPr kumimoji="1" lang="ja-JP" altLang="en-US" sz="1400" dirty="0">
              <a:solidFill>
                <a:schemeClr val="bg1"/>
              </a:solidFill>
            </a:endParaRPr>
          </a:p>
        </p:txBody>
      </p:sp>
      <p:sp>
        <p:nvSpPr>
          <p:cNvPr id="113" name="テキスト ボックス 112"/>
          <p:cNvSpPr txBox="1"/>
          <p:nvPr/>
        </p:nvSpPr>
        <p:spPr>
          <a:xfrm>
            <a:off x="2500025" y="6102260"/>
            <a:ext cx="888785" cy="307777"/>
          </a:xfrm>
          <a:prstGeom prst="rect">
            <a:avLst/>
          </a:prstGeom>
          <a:noFill/>
        </p:spPr>
        <p:txBody>
          <a:bodyPr wrap="none" rtlCol="0">
            <a:spAutoFit/>
          </a:bodyPr>
          <a:lstStyle/>
          <a:p>
            <a:r>
              <a:rPr lang="ja-JP" altLang="en-US" sz="1400" dirty="0" smtClean="0">
                <a:solidFill>
                  <a:srgbClr val="0000FF"/>
                </a:solidFill>
              </a:rPr>
              <a:t>サーバー</a:t>
            </a:r>
            <a:endParaRPr kumimoji="1" lang="en-US" altLang="ja-JP" sz="1400" dirty="0" smtClean="0">
              <a:solidFill>
                <a:srgbClr val="0000FF"/>
              </a:solidFill>
            </a:endParaRPr>
          </a:p>
        </p:txBody>
      </p:sp>
      <p:sp>
        <p:nvSpPr>
          <p:cNvPr id="114" name="正方形/長方形 113"/>
          <p:cNvSpPr/>
          <p:nvPr/>
        </p:nvSpPr>
        <p:spPr>
          <a:xfrm>
            <a:off x="5766852" y="2477504"/>
            <a:ext cx="2696408" cy="2869998"/>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正方形/長方形 114"/>
          <p:cNvSpPr/>
          <p:nvPr/>
        </p:nvSpPr>
        <p:spPr>
          <a:xfrm>
            <a:off x="6790988" y="3456966"/>
            <a:ext cx="1538922" cy="101917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円柱 117"/>
          <p:cNvSpPr/>
          <p:nvPr/>
        </p:nvSpPr>
        <p:spPr>
          <a:xfrm>
            <a:off x="5880100" y="3456966"/>
            <a:ext cx="765791" cy="101917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ストレージ</a:t>
            </a:r>
            <a:endParaRPr kumimoji="1" lang="ja-JP" altLang="en-US" sz="1050" dirty="0">
              <a:solidFill>
                <a:srgbClr val="FFFFFF"/>
              </a:solidFill>
              <a:latin typeface="ＭＳ Ｐゴシック"/>
              <a:ea typeface="ＭＳ Ｐゴシック"/>
              <a:cs typeface="ＭＳ Ｐゴシック"/>
            </a:endParaRPr>
          </a:p>
        </p:txBody>
      </p:sp>
      <p:sp>
        <p:nvSpPr>
          <p:cNvPr id="119" name="正方形/長方形 118"/>
          <p:cNvSpPr/>
          <p:nvPr/>
        </p:nvSpPr>
        <p:spPr>
          <a:xfrm>
            <a:off x="6858616" y="350459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120" name="正方形/長方形 119"/>
          <p:cNvSpPr/>
          <p:nvPr/>
        </p:nvSpPr>
        <p:spPr>
          <a:xfrm>
            <a:off x="7588866" y="350459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121" name="正方形/長方形 120"/>
          <p:cNvSpPr/>
          <p:nvPr/>
        </p:nvSpPr>
        <p:spPr>
          <a:xfrm>
            <a:off x="6858616" y="386654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122" name="正方形/長方形 121"/>
          <p:cNvSpPr/>
          <p:nvPr/>
        </p:nvSpPr>
        <p:spPr>
          <a:xfrm>
            <a:off x="7588866" y="386654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123" name="正方形/長方形 122"/>
          <p:cNvSpPr/>
          <p:nvPr/>
        </p:nvSpPr>
        <p:spPr>
          <a:xfrm>
            <a:off x="5880100" y="4933342"/>
            <a:ext cx="2449810" cy="309613"/>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入出力操作</a:t>
            </a:r>
            <a:endParaRPr kumimoji="1" lang="ja-JP" altLang="en-US" sz="1200" dirty="0">
              <a:solidFill>
                <a:srgbClr val="FFFFFF"/>
              </a:solidFill>
              <a:latin typeface="ＭＳ Ｐゴシック"/>
              <a:ea typeface="ＭＳ Ｐゴシック"/>
              <a:cs typeface="ＭＳ Ｐゴシック"/>
            </a:endParaRPr>
          </a:p>
        </p:txBody>
      </p:sp>
      <p:sp>
        <p:nvSpPr>
          <p:cNvPr id="124" name="正方形/長方形 123"/>
          <p:cNvSpPr/>
          <p:nvPr/>
        </p:nvSpPr>
        <p:spPr>
          <a:xfrm>
            <a:off x="5880100" y="2977543"/>
            <a:ext cx="2449810" cy="36195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125" name="テキスト ボックス 124"/>
          <p:cNvSpPr txBox="1"/>
          <p:nvPr/>
        </p:nvSpPr>
        <p:spPr>
          <a:xfrm>
            <a:off x="6790988" y="4173742"/>
            <a:ext cx="1538922" cy="276999"/>
          </a:xfrm>
          <a:prstGeom prst="rect">
            <a:avLst/>
          </a:prstGeom>
          <a:noFill/>
        </p:spPr>
        <p:txBody>
          <a:bodyPr wrap="square" rtlCol="0">
            <a:spAutoFit/>
          </a:bodyPr>
          <a:lstStyle/>
          <a:p>
            <a:pPr algn="ctr"/>
            <a:r>
              <a:rPr kumimoji="1" lang="ja-JP" altLang="en-US" sz="1200" dirty="0" smtClean="0">
                <a:solidFill>
                  <a:srgbClr val="FFFFFF"/>
                </a:solidFill>
              </a:rPr>
              <a:t>アプリケーション</a:t>
            </a:r>
            <a:endParaRPr kumimoji="1" lang="ja-JP" altLang="en-US" sz="1200" dirty="0">
              <a:solidFill>
                <a:srgbClr val="FFFFFF"/>
              </a:solidFill>
            </a:endParaRPr>
          </a:p>
        </p:txBody>
      </p:sp>
      <p:sp>
        <p:nvSpPr>
          <p:cNvPr id="126" name="上下矢印 125"/>
          <p:cNvSpPr/>
          <p:nvPr/>
        </p:nvSpPr>
        <p:spPr>
          <a:xfrm>
            <a:off x="7476362" y="4427069"/>
            <a:ext cx="180557" cy="188354"/>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 name="上下矢印 126"/>
          <p:cNvSpPr/>
          <p:nvPr/>
        </p:nvSpPr>
        <p:spPr>
          <a:xfrm rot="5400000">
            <a:off x="6610241" y="3885298"/>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 name="テキスト ボックス 128"/>
          <p:cNvSpPr txBox="1"/>
          <p:nvPr/>
        </p:nvSpPr>
        <p:spPr>
          <a:xfrm>
            <a:off x="6121359" y="2577048"/>
            <a:ext cx="2214706" cy="307777"/>
          </a:xfrm>
          <a:prstGeom prst="rect">
            <a:avLst/>
          </a:prstGeom>
          <a:noFill/>
        </p:spPr>
        <p:txBody>
          <a:bodyPr wrap="none" rtlCol="0">
            <a:spAutoFit/>
          </a:bodyPr>
          <a:lstStyle/>
          <a:p>
            <a:pPr algn="ctr"/>
            <a:r>
              <a:rPr kumimoji="1" lang="en-US" altLang="ja-JP" sz="1400" dirty="0" smtClean="0"/>
              <a:t>PC / Windows</a:t>
            </a:r>
            <a:r>
              <a:rPr lang="ja-JP" altLang="en-US" sz="1400" dirty="0" smtClean="0"/>
              <a:t>・</a:t>
            </a:r>
            <a:r>
              <a:rPr lang="en-US" altLang="ja-JP" sz="1400" dirty="0" smtClean="0"/>
              <a:t>Mac OS </a:t>
            </a:r>
            <a:r>
              <a:rPr lang="ja-JP" altLang="en-US" sz="1400" dirty="0" smtClean="0"/>
              <a:t>など</a:t>
            </a:r>
            <a:endParaRPr kumimoji="1" lang="ja-JP" altLang="en-US" sz="1400" dirty="0"/>
          </a:p>
        </p:txBody>
      </p:sp>
      <p:sp>
        <p:nvSpPr>
          <p:cNvPr id="131" name="正方形/長方形 130"/>
          <p:cNvSpPr/>
          <p:nvPr/>
        </p:nvSpPr>
        <p:spPr>
          <a:xfrm>
            <a:off x="5880100" y="4544999"/>
            <a:ext cx="2449810" cy="309613"/>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画面表示</a:t>
            </a:r>
            <a:endParaRPr kumimoji="1" lang="ja-JP" altLang="en-US" sz="1200" dirty="0">
              <a:solidFill>
                <a:srgbClr val="FFFFFF"/>
              </a:solidFill>
              <a:latin typeface="ＭＳ Ｐゴシック"/>
              <a:ea typeface="ＭＳ Ｐゴシック"/>
              <a:cs typeface="ＭＳ Ｐゴシック"/>
            </a:endParaRPr>
          </a:p>
        </p:txBody>
      </p:sp>
      <p:grpSp>
        <p:nvGrpSpPr>
          <p:cNvPr id="39" name="図形グループ 38"/>
          <p:cNvGrpSpPr/>
          <p:nvPr/>
        </p:nvGrpSpPr>
        <p:grpSpPr>
          <a:xfrm>
            <a:off x="5424012" y="4736822"/>
            <a:ext cx="685680" cy="726528"/>
            <a:chOff x="5733812" y="4202386"/>
            <a:chExt cx="685680" cy="726528"/>
          </a:xfrm>
        </p:grpSpPr>
        <p:sp>
          <p:nvSpPr>
            <p:cNvPr id="116" name="角丸四角形 115"/>
            <p:cNvSpPr/>
            <p:nvPr/>
          </p:nvSpPr>
          <p:spPr>
            <a:xfrm>
              <a:off x="5779552" y="4256037"/>
              <a:ext cx="611822" cy="406400"/>
            </a:xfrm>
            <a:prstGeom prst="roundRect">
              <a:avLst>
                <a:gd name="adj" fmla="val 6877"/>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17" name="図 116"/>
            <p:cNvPicPr>
              <a:picLocks noChangeAspect="1"/>
            </p:cNvPicPr>
            <p:nvPr/>
          </p:nvPicPr>
          <p:blipFill>
            <a:blip r:embed="rId3">
              <a:clrChange>
                <a:clrFrom>
                  <a:srgbClr val="FFFFFF"/>
                </a:clrFrom>
                <a:clrTo>
                  <a:srgbClr val="FFFFFF">
                    <a:alpha val="0"/>
                  </a:srgbClr>
                </a:clrTo>
              </a:clrChange>
            </a:blip>
            <a:stretch>
              <a:fillRect/>
            </a:stretch>
          </p:blipFill>
          <p:spPr>
            <a:xfrm>
              <a:off x="5733812" y="4202386"/>
              <a:ext cx="685680" cy="726528"/>
            </a:xfrm>
            <a:prstGeom prst="rect">
              <a:avLst/>
            </a:prstGeom>
          </p:spPr>
        </p:pic>
      </p:grpSp>
      <p:sp>
        <p:nvSpPr>
          <p:cNvPr id="40" name="角丸四角形吹き出し 39"/>
          <p:cNvSpPr/>
          <p:nvPr/>
        </p:nvSpPr>
        <p:spPr>
          <a:xfrm>
            <a:off x="5766852" y="5651500"/>
            <a:ext cx="2696408" cy="758536"/>
          </a:xfrm>
          <a:prstGeom prst="wedgeRoundRectCallout">
            <a:avLst>
              <a:gd name="adj1" fmla="val -34491"/>
              <a:gd name="adj2" fmla="val -104827"/>
              <a:gd name="adj3" fmla="val 16667"/>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データと</a:t>
            </a:r>
            <a:r>
              <a:rPr lang="ja-JP" altLang="en-US" sz="1200" dirty="0" smtClean="0">
                <a:solidFill>
                  <a:srgbClr val="FFFFFF"/>
                </a:solidFill>
                <a:latin typeface="ＭＳ Ｐゴシック"/>
                <a:ea typeface="ＭＳ Ｐゴシック"/>
                <a:cs typeface="ＭＳ Ｐゴシック"/>
              </a:rPr>
              <a:t>プログラムの</a:t>
            </a:r>
            <a:r>
              <a:rPr kumimoji="1" lang="ja-JP" altLang="en-US" sz="1200" dirty="0" smtClean="0">
                <a:solidFill>
                  <a:srgbClr val="FFFFFF"/>
                </a:solidFill>
                <a:latin typeface="ＭＳ Ｐゴシック"/>
                <a:ea typeface="ＭＳ Ｐゴシック"/>
                <a:cs typeface="ＭＳ Ｐゴシック"/>
              </a:rPr>
              <a:t>保管</a:t>
            </a:r>
            <a:endParaRPr kumimoji="1"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プログラムの実行</a:t>
            </a:r>
            <a:endParaRPr lang="en-US" altLang="ja-JP" sz="12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は、</a:t>
            </a:r>
            <a:r>
              <a:rPr kumimoji="1" lang="en-US" altLang="ja-JP" sz="1200" dirty="0" smtClean="0">
                <a:solidFill>
                  <a:srgbClr val="FFFFFF"/>
                </a:solidFill>
                <a:latin typeface="ＭＳ Ｐゴシック"/>
                <a:ea typeface="ＭＳ Ｐゴシック"/>
                <a:cs typeface="ＭＳ Ｐゴシック"/>
              </a:rPr>
              <a:t>PC</a:t>
            </a:r>
            <a:r>
              <a:rPr kumimoji="1" lang="ja-JP" altLang="en-US" sz="1200" dirty="0" smtClean="0">
                <a:solidFill>
                  <a:srgbClr val="FFFFFF"/>
                </a:solidFill>
                <a:latin typeface="ＭＳ Ｐゴシック"/>
                <a:ea typeface="ＭＳ Ｐゴシック"/>
                <a:cs typeface="ＭＳ Ｐゴシック"/>
              </a:rPr>
              <a:t>内にて処理</a:t>
            </a:r>
            <a:endParaRPr kumimoji="1" lang="ja-JP" altLang="en-US" sz="1200" dirty="0">
              <a:solidFill>
                <a:srgbClr val="FFFFFF"/>
              </a:solidFill>
              <a:latin typeface="ＭＳ Ｐゴシック"/>
              <a:ea typeface="ＭＳ Ｐゴシック"/>
              <a:cs typeface="ＭＳ Ｐゴシック"/>
            </a:endParaRPr>
          </a:p>
        </p:txBody>
      </p:sp>
      <p:sp>
        <p:nvSpPr>
          <p:cNvPr id="132" name="角丸四角形吹き出し 131"/>
          <p:cNvSpPr/>
          <p:nvPr/>
        </p:nvSpPr>
        <p:spPr>
          <a:xfrm>
            <a:off x="5766852" y="1013744"/>
            <a:ext cx="2696408" cy="1132555"/>
          </a:xfrm>
          <a:prstGeom prst="wedgeRoundRectCallout">
            <a:avLst>
              <a:gd name="adj1" fmla="val -69345"/>
              <a:gd name="adj2" fmla="val -1353"/>
              <a:gd name="adj3" fmla="val 16667"/>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データと</a:t>
            </a:r>
            <a:r>
              <a:rPr lang="ja-JP" altLang="en-US" sz="1200" dirty="0" smtClean="0">
                <a:solidFill>
                  <a:srgbClr val="FFFFFF"/>
                </a:solidFill>
                <a:latin typeface="ＭＳ Ｐゴシック"/>
                <a:ea typeface="ＭＳ Ｐゴシック"/>
                <a:cs typeface="ＭＳ Ｐゴシック"/>
              </a:rPr>
              <a:t>プログラムの</a:t>
            </a:r>
            <a:r>
              <a:rPr kumimoji="1" lang="ja-JP" altLang="en-US" sz="1200" dirty="0" smtClean="0">
                <a:solidFill>
                  <a:srgbClr val="FFFFFF"/>
                </a:solidFill>
                <a:latin typeface="ＭＳ Ｐゴシック"/>
                <a:ea typeface="ＭＳ Ｐゴシック"/>
                <a:cs typeface="ＭＳ Ｐゴシック"/>
              </a:rPr>
              <a:t>保管</a:t>
            </a:r>
            <a:endParaRPr kumimoji="1"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プログラムの実行</a:t>
            </a:r>
            <a:endParaRPr lang="en-US" altLang="ja-JP" sz="12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は、サーバー内にて処理</a:t>
            </a:r>
            <a:endParaRPr kumimoji="1"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シンクライアントは</a:t>
            </a:r>
            <a:endParaRPr lang="en-US" altLang="ja-JP" sz="12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画面表示と入出力操作</a:t>
            </a: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114913318"/>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990600" y="985089"/>
            <a:ext cx="7156450" cy="1805736"/>
          </a:xfrm>
          <a:prstGeom prst="rect">
            <a:avLst/>
          </a:prstGeom>
          <a:solidFill>
            <a:srgbClr val="9999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正方形/長方形 44"/>
          <p:cNvSpPr/>
          <p:nvPr/>
        </p:nvSpPr>
        <p:spPr>
          <a:xfrm>
            <a:off x="5137945" y="1123950"/>
            <a:ext cx="2674415" cy="1506736"/>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990600" y="3658438"/>
            <a:ext cx="3441700" cy="2355011"/>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p:cNvSpPr/>
          <p:nvPr/>
        </p:nvSpPr>
        <p:spPr>
          <a:xfrm>
            <a:off x="1864678" y="4233113"/>
            <a:ext cx="1538922" cy="101917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p:cNvSpPr/>
          <p:nvPr/>
        </p:nvSpPr>
        <p:spPr>
          <a:xfrm>
            <a:off x="4705350" y="3658438"/>
            <a:ext cx="3441700" cy="235501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角丸四角形 11"/>
          <p:cNvSpPr/>
          <p:nvPr/>
        </p:nvSpPr>
        <p:spPr>
          <a:xfrm>
            <a:off x="7700328" y="5583759"/>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11" name="角丸四角形 10"/>
          <p:cNvSpPr/>
          <p:nvPr/>
        </p:nvSpPr>
        <p:spPr>
          <a:xfrm>
            <a:off x="840542" y="5588839"/>
            <a:ext cx="611822" cy="406400"/>
          </a:xfrm>
          <a:prstGeom prst="roundRect">
            <a:avLst>
              <a:gd name="adj" fmla="val 6877"/>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en-US" altLang="ja-JP" dirty="0" err="1" smtClean="0"/>
              <a:t>Chromebook</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185</a:t>
            </a:fld>
            <a:endParaRPr kumimoji="1" lang="ja-JP" altLang="en-US"/>
          </a:p>
        </p:txBody>
      </p:sp>
      <p:pic>
        <p:nvPicPr>
          <p:cNvPr id="4" name="図 3"/>
          <p:cNvPicPr>
            <a:picLocks noChangeAspect="1"/>
          </p:cNvPicPr>
          <p:nvPr/>
        </p:nvPicPr>
        <p:blipFill>
          <a:blip r:embed="rId3">
            <a:clrChange>
              <a:clrFrom>
                <a:srgbClr val="FFFFFF"/>
              </a:clrFrom>
              <a:clrTo>
                <a:srgbClr val="FFFFFF">
                  <a:alpha val="0"/>
                </a:srgbClr>
              </a:clrTo>
            </a:clrChange>
          </a:blip>
          <a:stretch>
            <a:fillRect/>
          </a:stretch>
        </p:blipFill>
        <p:spPr>
          <a:xfrm>
            <a:off x="7643178" y="5523849"/>
            <a:ext cx="681672" cy="722281"/>
          </a:xfrm>
          <a:prstGeom prst="rect">
            <a:avLst/>
          </a:prstGeom>
        </p:spPr>
      </p:pic>
      <p:pic>
        <p:nvPicPr>
          <p:cNvPr id="5" name="図 4"/>
          <p:cNvPicPr>
            <a:picLocks noChangeAspect="1"/>
          </p:cNvPicPr>
          <p:nvPr/>
        </p:nvPicPr>
        <p:blipFill>
          <a:blip r:embed="rId3">
            <a:clrChange>
              <a:clrFrom>
                <a:srgbClr val="FFFFFF"/>
              </a:clrFrom>
              <a:clrTo>
                <a:srgbClr val="FFFFFF">
                  <a:alpha val="0"/>
                </a:srgbClr>
              </a:clrTo>
            </a:clrChange>
          </a:blip>
          <a:stretch>
            <a:fillRect/>
          </a:stretch>
        </p:blipFill>
        <p:spPr>
          <a:xfrm>
            <a:off x="808792" y="5519602"/>
            <a:ext cx="685680" cy="726528"/>
          </a:xfrm>
          <a:prstGeom prst="rect">
            <a:avLst/>
          </a:prstGeom>
        </p:spPr>
      </p:pic>
      <p:pic>
        <p:nvPicPr>
          <p:cNvPr id="7" name="図 6" descr="MC900441809.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8792" y="420298"/>
            <a:ext cx="1853764" cy="1853764"/>
          </a:xfrm>
          <a:prstGeom prst="rect">
            <a:avLst/>
          </a:prstGeom>
        </p:spPr>
      </p:pic>
      <p:sp>
        <p:nvSpPr>
          <p:cNvPr id="8" name="角丸四角形 7"/>
          <p:cNvSpPr/>
          <p:nvPr/>
        </p:nvSpPr>
        <p:spPr>
          <a:xfrm>
            <a:off x="990600" y="2867864"/>
            <a:ext cx="7156450" cy="732586"/>
          </a:xfrm>
          <a:prstGeom prst="roundRect">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smtClean="0">
                <a:solidFill>
                  <a:srgbClr val="FFFFFF"/>
                </a:solidFill>
                <a:latin typeface="ＭＳ Ｐゴシック"/>
                <a:ea typeface="ＭＳ Ｐゴシック"/>
                <a:cs typeface="ＭＳ Ｐゴシック"/>
              </a:rPr>
              <a:t>　　　インターネット</a:t>
            </a:r>
            <a:endParaRPr kumimoji="1" lang="ja-JP" altLang="en-US" dirty="0">
              <a:solidFill>
                <a:srgbClr val="FFFFFF"/>
              </a:solidFill>
              <a:latin typeface="ＭＳ Ｐゴシック"/>
              <a:ea typeface="ＭＳ Ｐゴシック"/>
              <a:cs typeface="ＭＳ Ｐゴシック"/>
            </a:endParaRPr>
          </a:p>
        </p:txBody>
      </p:sp>
      <p:sp>
        <p:nvSpPr>
          <p:cNvPr id="13" name="円柱 12"/>
          <p:cNvSpPr/>
          <p:nvPr/>
        </p:nvSpPr>
        <p:spPr>
          <a:xfrm>
            <a:off x="1073150" y="4233113"/>
            <a:ext cx="646431" cy="101917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データ</a:t>
            </a:r>
            <a:endParaRPr kumimoji="1" lang="ja-JP" altLang="en-US" sz="1200" dirty="0">
              <a:solidFill>
                <a:srgbClr val="FFFFFF"/>
              </a:solidFill>
              <a:latin typeface="ＭＳ Ｐゴシック"/>
              <a:ea typeface="ＭＳ Ｐゴシック"/>
              <a:cs typeface="ＭＳ Ｐゴシック"/>
            </a:endParaRPr>
          </a:p>
        </p:txBody>
      </p:sp>
      <p:sp>
        <p:nvSpPr>
          <p:cNvPr id="14" name="正方形/長方形 13"/>
          <p:cNvSpPr/>
          <p:nvPr/>
        </p:nvSpPr>
        <p:spPr>
          <a:xfrm>
            <a:off x="1932306" y="428073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15" name="正方形/長方形 14"/>
          <p:cNvSpPr/>
          <p:nvPr/>
        </p:nvSpPr>
        <p:spPr>
          <a:xfrm>
            <a:off x="2662556" y="428073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16" name="正方形/長方形 15"/>
          <p:cNvSpPr/>
          <p:nvPr/>
        </p:nvSpPr>
        <p:spPr>
          <a:xfrm>
            <a:off x="1932306" y="464268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17" name="正方形/長方形 16"/>
          <p:cNvSpPr/>
          <p:nvPr/>
        </p:nvSpPr>
        <p:spPr>
          <a:xfrm>
            <a:off x="2662556" y="464268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19" name="正方形/長方形 18"/>
          <p:cNvSpPr/>
          <p:nvPr/>
        </p:nvSpPr>
        <p:spPr>
          <a:xfrm>
            <a:off x="3478689" y="4233113"/>
            <a:ext cx="858361" cy="1019175"/>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ブラウザ</a:t>
            </a: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p:cNvSpPr/>
          <p:nvPr/>
        </p:nvSpPr>
        <p:spPr>
          <a:xfrm>
            <a:off x="1864678" y="5347539"/>
            <a:ext cx="2472372" cy="40407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画面表示・入出力操作</a:t>
            </a: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p:cNvSpPr/>
          <p:nvPr/>
        </p:nvSpPr>
        <p:spPr>
          <a:xfrm>
            <a:off x="1073150" y="3753690"/>
            <a:ext cx="3263900" cy="36195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p:cNvSpPr/>
          <p:nvPr/>
        </p:nvSpPr>
        <p:spPr>
          <a:xfrm>
            <a:off x="4768850" y="5347539"/>
            <a:ext cx="2472372" cy="40407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画面表示・入出力操作</a:t>
            </a: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p:cNvSpPr/>
          <p:nvPr/>
        </p:nvSpPr>
        <p:spPr>
          <a:xfrm>
            <a:off x="4768850" y="3753690"/>
            <a:ext cx="3263900" cy="36195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24" name="正方形/長方形 23"/>
          <p:cNvSpPr/>
          <p:nvPr/>
        </p:nvSpPr>
        <p:spPr>
          <a:xfrm>
            <a:off x="4768850" y="4233113"/>
            <a:ext cx="3263900" cy="1019175"/>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p:cNvSpPr txBox="1"/>
          <p:nvPr/>
        </p:nvSpPr>
        <p:spPr>
          <a:xfrm>
            <a:off x="1864678" y="4949889"/>
            <a:ext cx="1538922" cy="276999"/>
          </a:xfrm>
          <a:prstGeom prst="rect">
            <a:avLst/>
          </a:prstGeom>
          <a:noFill/>
        </p:spPr>
        <p:txBody>
          <a:bodyPr wrap="square" rtlCol="0">
            <a:spAutoFit/>
          </a:bodyPr>
          <a:lstStyle/>
          <a:p>
            <a:pPr algn="ctr"/>
            <a:r>
              <a:rPr kumimoji="1" lang="ja-JP" altLang="en-US" sz="1200" dirty="0" smtClean="0">
                <a:solidFill>
                  <a:srgbClr val="FFFFFF"/>
                </a:solidFill>
              </a:rPr>
              <a:t>オフィス・アプリ</a:t>
            </a:r>
            <a:endParaRPr kumimoji="1" lang="ja-JP" altLang="en-US" sz="1200" dirty="0">
              <a:solidFill>
                <a:srgbClr val="FFFFFF"/>
              </a:solidFill>
            </a:endParaRPr>
          </a:p>
        </p:txBody>
      </p:sp>
      <p:sp>
        <p:nvSpPr>
          <p:cNvPr id="27" name="正方形/長方形 26"/>
          <p:cNvSpPr/>
          <p:nvPr/>
        </p:nvSpPr>
        <p:spPr>
          <a:xfrm>
            <a:off x="6101397" y="1430286"/>
            <a:ext cx="1538922" cy="101917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柱 27"/>
          <p:cNvSpPr/>
          <p:nvPr/>
        </p:nvSpPr>
        <p:spPr>
          <a:xfrm>
            <a:off x="5309869" y="1430286"/>
            <a:ext cx="646431" cy="1019175"/>
          </a:xfrm>
          <a:prstGeom prst="can">
            <a:avLst/>
          </a:prstGeom>
          <a:solidFill>
            <a:srgbClr val="984807"/>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データ</a:t>
            </a: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p:cNvSpPr/>
          <p:nvPr/>
        </p:nvSpPr>
        <p:spPr>
          <a:xfrm>
            <a:off x="6169025" y="147791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30" name="正方形/長方形 29"/>
          <p:cNvSpPr/>
          <p:nvPr/>
        </p:nvSpPr>
        <p:spPr>
          <a:xfrm>
            <a:off x="6899275" y="147791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31" name="正方形/長方形 30"/>
          <p:cNvSpPr/>
          <p:nvPr/>
        </p:nvSpPr>
        <p:spPr>
          <a:xfrm>
            <a:off x="6169025" y="183986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32" name="正方形/長方形 31"/>
          <p:cNvSpPr/>
          <p:nvPr/>
        </p:nvSpPr>
        <p:spPr>
          <a:xfrm>
            <a:off x="6899275" y="183986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33" name="テキスト ボックス 32"/>
          <p:cNvSpPr txBox="1"/>
          <p:nvPr/>
        </p:nvSpPr>
        <p:spPr>
          <a:xfrm>
            <a:off x="6101397" y="2147062"/>
            <a:ext cx="1538922" cy="276999"/>
          </a:xfrm>
          <a:prstGeom prst="rect">
            <a:avLst/>
          </a:prstGeom>
          <a:noFill/>
        </p:spPr>
        <p:txBody>
          <a:bodyPr wrap="square" rtlCol="0">
            <a:spAutoFit/>
          </a:bodyPr>
          <a:lstStyle/>
          <a:p>
            <a:pPr algn="ctr"/>
            <a:r>
              <a:rPr kumimoji="1" lang="ja-JP" altLang="en-US" sz="1200" dirty="0" smtClean="0">
                <a:solidFill>
                  <a:srgbClr val="FFFFFF"/>
                </a:solidFill>
              </a:rPr>
              <a:t>オフィス・アプリ</a:t>
            </a:r>
            <a:endParaRPr kumimoji="1" lang="ja-JP" altLang="en-US" sz="1200" dirty="0">
              <a:solidFill>
                <a:srgbClr val="FFFFFF"/>
              </a:solidFill>
            </a:endParaRPr>
          </a:p>
        </p:txBody>
      </p:sp>
      <p:sp>
        <p:nvSpPr>
          <p:cNvPr id="34" name="正方形/長方形 33"/>
          <p:cNvSpPr/>
          <p:nvPr/>
        </p:nvSpPr>
        <p:spPr>
          <a:xfrm>
            <a:off x="1383189" y="15463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p:cNvSpPr/>
          <p:nvPr/>
        </p:nvSpPr>
        <p:spPr>
          <a:xfrm>
            <a:off x="2227739" y="15463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p:cNvSpPr/>
          <p:nvPr/>
        </p:nvSpPr>
        <p:spPr>
          <a:xfrm>
            <a:off x="3078639" y="15463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正方形/長方形 36"/>
          <p:cNvSpPr/>
          <p:nvPr/>
        </p:nvSpPr>
        <p:spPr>
          <a:xfrm>
            <a:off x="3935889" y="15463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正方形/長方形 37"/>
          <p:cNvSpPr/>
          <p:nvPr/>
        </p:nvSpPr>
        <p:spPr>
          <a:xfrm>
            <a:off x="1383189" y="21305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正方形/長方形 38"/>
          <p:cNvSpPr/>
          <p:nvPr/>
        </p:nvSpPr>
        <p:spPr>
          <a:xfrm>
            <a:off x="2227739" y="21305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p:cNvSpPr/>
          <p:nvPr/>
        </p:nvSpPr>
        <p:spPr>
          <a:xfrm>
            <a:off x="3078639" y="21305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正方形/長方形 40"/>
          <p:cNvSpPr/>
          <p:nvPr/>
        </p:nvSpPr>
        <p:spPr>
          <a:xfrm>
            <a:off x="3935889" y="21305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テキスト ボックス 41"/>
          <p:cNvSpPr txBox="1"/>
          <p:nvPr/>
        </p:nvSpPr>
        <p:spPr>
          <a:xfrm>
            <a:off x="1864678" y="1016247"/>
            <a:ext cx="2335495" cy="461665"/>
          </a:xfrm>
          <a:prstGeom prst="rect">
            <a:avLst/>
          </a:prstGeom>
          <a:noFill/>
        </p:spPr>
        <p:txBody>
          <a:bodyPr wrap="none" rtlCol="0">
            <a:spAutoFit/>
          </a:bodyPr>
          <a:lstStyle/>
          <a:p>
            <a:r>
              <a:rPr kumimoji="1" lang="ja-JP" altLang="en-US" sz="2400" dirty="0" smtClean="0">
                <a:solidFill>
                  <a:srgbClr val="FFFFFF"/>
                </a:solidFill>
              </a:rPr>
              <a:t>クラウドサービス</a:t>
            </a:r>
            <a:endParaRPr kumimoji="1" lang="ja-JP" altLang="en-US" sz="2400" dirty="0">
              <a:solidFill>
                <a:srgbClr val="FFFFFF"/>
              </a:solidFill>
            </a:endParaRPr>
          </a:p>
        </p:txBody>
      </p:sp>
      <p:sp>
        <p:nvSpPr>
          <p:cNvPr id="43" name="上下矢印 42"/>
          <p:cNvSpPr/>
          <p:nvPr/>
        </p:nvSpPr>
        <p:spPr>
          <a:xfrm>
            <a:off x="3715545" y="2730500"/>
            <a:ext cx="405605" cy="1613739"/>
          </a:xfrm>
          <a:prstGeom prst="upDownArrow">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上下矢印 43"/>
          <p:cNvSpPr/>
          <p:nvPr/>
        </p:nvSpPr>
        <p:spPr>
          <a:xfrm>
            <a:off x="4935142" y="2730500"/>
            <a:ext cx="405605" cy="1613739"/>
          </a:xfrm>
          <a:prstGeom prst="upDownArrow">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テキスト ボックス 45"/>
          <p:cNvSpPr txBox="1"/>
          <p:nvPr/>
        </p:nvSpPr>
        <p:spPr>
          <a:xfrm>
            <a:off x="5137944" y="1123950"/>
            <a:ext cx="2674415" cy="276999"/>
          </a:xfrm>
          <a:prstGeom prst="rect">
            <a:avLst/>
          </a:prstGeom>
          <a:noFill/>
        </p:spPr>
        <p:txBody>
          <a:bodyPr wrap="square" rtlCol="0">
            <a:spAutoFit/>
          </a:bodyPr>
          <a:lstStyle/>
          <a:p>
            <a:pPr algn="ctr"/>
            <a:r>
              <a:rPr kumimoji="1" lang="en-US" altLang="ja-JP" sz="1200" dirty="0" smtClean="0"/>
              <a:t>Google Apps for work</a:t>
            </a:r>
            <a:r>
              <a:rPr kumimoji="1" lang="ja-JP" altLang="en-US" sz="1200" dirty="0" smtClean="0"/>
              <a:t>など</a:t>
            </a:r>
            <a:endParaRPr kumimoji="1" lang="ja-JP" altLang="en-US" sz="1200" dirty="0"/>
          </a:p>
        </p:txBody>
      </p:sp>
      <p:sp>
        <p:nvSpPr>
          <p:cNvPr id="47" name="正方形/長方形 46"/>
          <p:cNvSpPr/>
          <p:nvPr/>
        </p:nvSpPr>
        <p:spPr>
          <a:xfrm>
            <a:off x="4781550" y="4622801"/>
            <a:ext cx="748923" cy="276999"/>
          </a:xfrm>
          <a:prstGeom prst="rect">
            <a:avLst/>
          </a:prstGeom>
        </p:spPr>
        <p:txBody>
          <a:bodyPr wrap="none">
            <a:spAutoFit/>
          </a:bodyPr>
          <a:lstStyle/>
          <a:p>
            <a:pPr lvl="0" algn="ctr"/>
            <a:r>
              <a:rPr lang="ja-JP" altLang="en-US" sz="1200" dirty="0">
                <a:solidFill>
                  <a:srgbClr val="FFFFFF"/>
                </a:solidFill>
                <a:latin typeface="ＭＳ Ｐゴシック"/>
                <a:cs typeface="ＭＳ Ｐゴシック"/>
              </a:rPr>
              <a:t>ブラウザ</a:t>
            </a:r>
          </a:p>
        </p:txBody>
      </p:sp>
      <p:cxnSp>
        <p:nvCxnSpPr>
          <p:cNvPr id="53" name="直線矢印コネクタ 52"/>
          <p:cNvCxnSpPr/>
          <p:nvPr/>
        </p:nvCxnSpPr>
        <p:spPr>
          <a:xfrm flipV="1">
            <a:off x="7583169" y="2147062"/>
            <a:ext cx="0" cy="22391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55" name="直線矢印コネクタ 54"/>
          <p:cNvCxnSpPr/>
          <p:nvPr/>
        </p:nvCxnSpPr>
        <p:spPr>
          <a:xfrm flipV="1">
            <a:off x="6169025" y="2147062"/>
            <a:ext cx="0" cy="22391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sp>
        <p:nvSpPr>
          <p:cNvPr id="48" name="正方形/長方形 47"/>
          <p:cNvSpPr/>
          <p:nvPr/>
        </p:nvSpPr>
        <p:spPr>
          <a:xfrm>
            <a:off x="6169025" y="4373512"/>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49" name="正方形/長方形 48"/>
          <p:cNvSpPr/>
          <p:nvPr/>
        </p:nvSpPr>
        <p:spPr>
          <a:xfrm>
            <a:off x="6899275" y="4373512"/>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50" name="正方形/長方形 49"/>
          <p:cNvSpPr/>
          <p:nvPr/>
        </p:nvSpPr>
        <p:spPr>
          <a:xfrm>
            <a:off x="6169025" y="4735462"/>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51" name="正方形/長方形 50"/>
          <p:cNvSpPr/>
          <p:nvPr/>
        </p:nvSpPr>
        <p:spPr>
          <a:xfrm>
            <a:off x="6899275" y="4735462"/>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66" name="上下矢印 65"/>
          <p:cNvSpPr/>
          <p:nvPr/>
        </p:nvSpPr>
        <p:spPr>
          <a:xfrm>
            <a:off x="5905500" y="5162550"/>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上下矢印 66"/>
          <p:cNvSpPr/>
          <p:nvPr/>
        </p:nvSpPr>
        <p:spPr>
          <a:xfrm>
            <a:off x="3810685" y="5176978"/>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上下矢印 67"/>
          <p:cNvSpPr/>
          <p:nvPr/>
        </p:nvSpPr>
        <p:spPr>
          <a:xfrm>
            <a:off x="2550052" y="5176978"/>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上下矢印 68"/>
          <p:cNvSpPr/>
          <p:nvPr/>
        </p:nvSpPr>
        <p:spPr>
          <a:xfrm rot="5400000">
            <a:off x="5927000" y="1867704"/>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上下矢印 69"/>
          <p:cNvSpPr/>
          <p:nvPr/>
        </p:nvSpPr>
        <p:spPr>
          <a:xfrm rot="5400000">
            <a:off x="1683931" y="4661445"/>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上下矢印 70"/>
          <p:cNvSpPr/>
          <p:nvPr/>
        </p:nvSpPr>
        <p:spPr>
          <a:xfrm rot="5400000">
            <a:off x="1574542" y="5395124"/>
            <a:ext cx="180557" cy="532430"/>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上下矢印 71"/>
          <p:cNvSpPr/>
          <p:nvPr/>
        </p:nvSpPr>
        <p:spPr>
          <a:xfrm rot="5400000">
            <a:off x="7366097" y="5395123"/>
            <a:ext cx="180557" cy="532430"/>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テキスト ボックス 72"/>
          <p:cNvSpPr txBox="1"/>
          <p:nvPr/>
        </p:nvSpPr>
        <p:spPr>
          <a:xfrm>
            <a:off x="2122344" y="5738918"/>
            <a:ext cx="2214706" cy="307777"/>
          </a:xfrm>
          <a:prstGeom prst="rect">
            <a:avLst/>
          </a:prstGeom>
          <a:noFill/>
        </p:spPr>
        <p:txBody>
          <a:bodyPr wrap="none" rtlCol="0">
            <a:spAutoFit/>
          </a:bodyPr>
          <a:lstStyle/>
          <a:p>
            <a:r>
              <a:rPr kumimoji="1" lang="en-US" altLang="ja-JP" sz="1400" dirty="0" smtClean="0"/>
              <a:t>PC / Windows</a:t>
            </a:r>
            <a:r>
              <a:rPr lang="ja-JP" altLang="en-US" sz="1400" dirty="0" smtClean="0"/>
              <a:t>・</a:t>
            </a:r>
            <a:r>
              <a:rPr lang="en-US" altLang="ja-JP" sz="1400" dirty="0" smtClean="0"/>
              <a:t>Mac OS </a:t>
            </a:r>
            <a:r>
              <a:rPr lang="ja-JP" altLang="en-US" sz="1400" dirty="0" smtClean="0"/>
              <a:t>など</a:t>
            </a:r>
            <a:endParaRPr kumimoji="1" lang="ja-JP" altLang="en-US" sz="1400" dirty="0"/>
          </a:p>
        </p:txBody>
      </p:sp>
      <p:sp>
        <p:nvSpPr>
          <p:cNvPr id="74" name="テキスト ボックス 73"/>
          <p:cNvSpPr txBox="1"/>
          <p:nvPr/>
        </p:nvSpPr>
        <p:spPr>
          <a:xfrm>
            <a:off x="4740677" y="5738917"/>
            <a:ext cx="2102584" cy="307777"/>
          </a:xfrm>
          <a:prstGeom prst="rect">
            <a:avLst/>
          </a:prstGeom>
          <a:noFill/>
        </p:spPr>
        <p:txBody>
          <a:bodyPr wrap="none" rtlCol="0">
            <a:spAutoFit/>
          </a:bodyPr>
          <a:lstStyle/>
          <a:p>
            <a:r>
              <a:rPr kumimoji="1" lang="en-US" altLang="ja-JP" sz="1400" dirty="0" err="1" smtClean="0">
                <a:solidFill>
                  <a:srgbClr val="0000FF"/>
                </a:solidFill>
              </a:rPr>
              <a:t>Chromebook</a:t>
            </a:r>
            <a:r>
              <a:rPr lang="en-US" altLang="ja-JP" sz="1400" dirty="0">
                <a:solidFill>
                  <a:srgbClr val="0000FF"/>
                </a:solidFill>
              </a:rPr>
              <a:t> </a:t>
            </a:r>
            <a:r>
              <a:rPr kumimoji="1" lang="en-US" altLang="ja-JP" sz="1400" dirty="0" smtClean="0">
                <a:solidFill>
                  <a:srgbClr val="0000FF"/>
                </a:solidFill>
              </a:rPr>
              <a:t>/ Chrome OS </a:t>
            </a:r>
            <a:endParaRPr kumimoji="1" lang="ja-JP" altLang="en-US" sz="1400" dirty="0">
              <a:solidFill>
                <a:srgbClr val="0000FF"/>
              </a:solidFill>
            </a:endParaRPr>
          </a:p>
        </p:txBody>
      </p:sp>
    </p:spTree>
    <p:extLst>
      <p:ext uri="{BB962C8B-B14F-4D97-AF65-F5344CB8AC3E}">
        <p14:creationId xmlns:p14="http://schemas.microsoft.com/office/powerpoint/2010/main" val="3106446158"/>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クライアント仮想化</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186</a:t>
            </a:fld>
            <a:endParaRPr kumimoji="1" lang="ja-JP" altLang="en-US"/>
          </a:p>
        </p:txBody>
      </p:sp>
      <p:sp>
        <p:nvSpPr>
          <p:cNvPr id="4" name="テキスト ボックス 3"/>
          <p:cNvSpPr txBox="1"/>
          <p:nvPr/>
        </p:nvSpPr>
        <p:spPr>
          <a:xfrm>
            <a:off x="1307289" y="902946"/>
            <a:ext cx="2380780"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Arial"/>
                <a:ea typeface="HGP創英角ｺﾞｼｯｸUB" pitchFamily="50" charset="-128"/>
                <a:cs typeface="Arial"/>
              </a:rPr>
              <a:t>クライアントの仮想化</a:t>
            </a:r>
          </a:p>
          <a:p>
            <a:pPr algn="ctr">
              <a:spcBef>
                <a:spcPts val="0"/>
              </a:spcBef>
            </a:pPr>
            <a:r>
              <a:rPr kumimoji="1" lang="ja-JP" altLang="en-US" sz="1800" dirty="0" smtClean="0">
                <a:solidFill>
                  <a:srgbClr val="0000CC"/>
                </a:solidFill>
                <a:latin typeface="Arial"/>
                <a:ea typeface="HGP創英角ｺﾞｼｯｸUB" pitchFamily="50" charset="-128"/>
                <a:cs typeface="Arial"/>
              </a:rPr>
              <a:t>（アプリケーション方式）</a:t>
            </a:r>
            <a:endParaRPr kumimoji="1" lang="ja-JP" altLang="en-US" sz="1400" dirty="0" smtClean="0">
              <a:solidFill>
                <a:srgbClr val="0000CC"/>
              </a:solidFill>
              <a:latin typeface="Arial"/>
              <a:ea typeface="HGP創英角ｺﾞｼｯｸUB" pitchFamily="50" charset="-128"/>
              <a:cs typeface="Arial"/>
            </a:endParaRPr>
          </a:p>
        </p:txBody>
      </p:sp>
      <p:sp>
        <p:nvSpPr>
          <p:cNvPr id="5" name="角丸四角形 4"/>
          <p:cNvSpPr/>
          <p:nvPr/>
        </p:nvSpPr>
        <p:spPr bwMode="auto">
          <a:xfrm>
            <a:off x="1219200" y="1657283"/>
            <a:ext cx="2587625" cy="4732061"/>
          </a:xfrm>
          <a:prstGeom prst="roundRect">
            <a:avLst>
              <a:gd name="adj" fmla="val 0"/>
            </a:avLst>
          </a:prstGeom>
          <a:solidFill>
            <a:srgbClr val="FFFF99"/>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n-ea"/>
              <a:cs typeface="Arial"/>
            </a:endParaRPr>
          </a:p>
        </p:txBody>
      </p:sp>
      <p:sp>
        <p:nvSpPr>
          <p:cNvPr id="6" name="正方形/長方形 5"/>
          <p:cNvSpPr/>
          <p:nvPr/>
        </p:nvSpPr>
        <p:spPr bwMode="auto">
          <a:xfrm>
            <a:off x="1371600" y="4179546"/>
            <a:ext cx="1086846" cy="392454"/>
          </a:xfrm>
          <a:prstGeom prst="rect">
            <a:avLst/>
          </a:prstGeom>
          <a:solidFill>
            <a:srgbClr val="FF6600"/>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200" dirty="0" smtClean="0">
                <a:solidFill>
                  <a:schemeClr val="bg1"/>
                </a:solidFill>
                <a:latin typeface="+mn-ea"/>
                <a:cs typeface="Arial"/>
              </a:rPr>
              <a:t>仮想化</a:t>
            </a:r>
          </a:p>
          <a:p>
            <a:pPr algn="ctr">
              <a:spcBef>
                <a:spcPts val="0"/>
              </a:spcBef>
            </a:pPr>
            <a:r>
              <a:rPr lang="ja-JP" altLang="en-US" sz="1200" dirty="0">
                <a:solidFill>
                  <a:schemeClr val="bg1"/>
                </a:solidFill>
                <a:latin typeface="+mn-ea"/>
                <a:cs typeface="Arial"/>
              </a:rPr>
              <a:t>ソフトウェア</a:t>
            </a:r>
          </a:p>
        </p:txBody>
      </p:sp>
      <p:sp>
        <p:nvSpPr>
          <p:cNvPr id="7" name="角丸四角形 6"/>
          <p:cNvSpPr/>
          <p:nvPr/>
        </p:nvSpPr>
        <p:spPr bwMode="auto">
          <a:xfrm>
            <a:off x="1371067" y="5133141"/>
            <a:ext cx="2253227" cy="96920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latin typeface="+mn-ea"/>
                <a:cs typeface="Arial"/>
              </a:rPr>
              <a:t>ハードウェア</a:t>
            </a:r>
            <a:endParaRPr lang="en-US" altLang="ja-JP" dirty="0" smtClean="0">
              <a:latin typeface="+mn-ea"/>
              <a:cs typeface="Arial"/>
            </a:endParaRPr>
          </a:p>
          <a:p>
            <a:pPr algn="ctr"/>
            <a:endParaRPr lang="en-US" altLang="ja-JP" dirty="0">
              <a:latin typeface="+mn-ea"/>
              <a:cs typeface="Arial"/>
            </a:endParaRPr>
          </a:p>
          <a:p>
            <a:pPr algn="ctr"/>
            <a:endParaRPr lang="en-US" altLang="ja-JP" dirty="0" smtClean="0">
              <a:latin typeface="+mn-ea"/>
              <a:cs typeface="Arial"/>
            </a:endParaRPr>
          </a:p>
        </p:txBody>
      </p:sp>
      <p:sp>
        <p:nvSpPr>
          <p:cNvPr id="9" name="テキスト ボックス 8"/>
          <p:cNvSpPr txBox="1"/>
          <p:nvPr/>
        </p:nvSpPr>
        <p:spPr>
          <a:xfrm>
            <a:off x="1691005" y="1725433"/>
            <a:ext cx="1599416" cy="369332"/>
          </a:xfrm>
          <a:prstGeom prst="rect">
            <a:avLst/>
          </a:prstGeom>
          <a:noFill/>
          <a:ln>
            <a:noFill/>
          </a:ln>
        </p:spPr>
        <p:txBody>
          <a:bodyPr wrap="none" rtlCol="0">
            <a:spAutoFit/>
          </a:bodyPr>
          <a:lstStyle/>
          <a:p>
            <a:pPr algn="ctr"/>
            <a:r>
              <a:rPr kumimoji="1" lang="ja-JP" altLang="en-US" sz="1800" dirty="0" smtClean="0">
                <a:solidFill>
                  <a:srgbClr val="0000CC"/>
                </a:solidFill>
                <a:latin typeface="+mn-ea"/>
                <a:cs typeface="Arial"/>
              </a:rPr>
              <a:t>クライアント</a:t>
            </a:r>
            <a:r>
              <a:rPr kumimoji="1" lang="en-US" altLang="ja-JP" sz="1800" dirty="0" smtClean="0">
                <a:solidFill>
                  <a:srgbClr val="0000CC"/>
                </a:solidFill>
                <a:latin typeface="+mn-ea"/>
                <a:cs typeface="Arial"/>
              </a:rPr>
              <a:t>PC</a:t>
            </a:r>
            <a:endParaRPr kumimoji="1" lang="ja-JP" altLang="en-US" sz="1800" dirty="0">
              <a:solidFill>
                <a:srgbClr val="0000CC"/>
              </a:solidFill>
              <a:latin typeface="+mn-ea"/>
              <a:cs typeface="Arial"/>
            </a:endParaRPr>
          </a:p>
        </p:txBody>
      </p:sp>
      <p:sp>
        <p:nvSpPr>
          <p:cNvPr id="10" name="正方形/長方形 9"/>
          <p:cNvSpPr/>
          <p:nvPr/>
        </p:nvSpPr>
        <p:spPr bwMode="auto">
          <a:xfrm>
            <a:off x="1371067" y="4636746"/>
            <a:ext cx="2253227" cy="425774"/>
          </a:xfrm>
          <a:prstGeom prst="rect">
            <a:avLst/>
          </a:prstGeom>
          <a:solidFill>
            <a:schemeClr val="accent1">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pPr>
            <a:r>
              <a:rPr lang="ja-JP" altLang="en-US" sz="1400" dirty="0" smtClean="0">
                <a:solidFill>
                  <a:schemeClr val="bg1"/>
                </a:solidFill>
                <a:latin typeface="+mn-ea"/>
                <a:cs typeface="Arial"/>
              </a:rPr>
              <a:t>オペレーティング・システム</a:t>
            </a:r>
            <a:endParaRPr lang="en-US" altLang="ja-JP" sz="1400" dirty="0" smtClean="0">
              <a:solidFill>
                <a:schemeClr val="bg1"/>
              </a:solidFill>
              <a:latin typeface="+mn-ea"/>
              <a:cs typeface="Arial"/>
            </a:endParaRPr>
          </a:p>
          <a:p>
            <a:pPr algn="ctr">
              <a:lnSpc>
                <a:spcPts val="1400"/>
              </a:lnSpc>
            </a:pPr>
            <a:r>
              <a:rPr lang="ja-JP" altLang="en-US" sz="1000" dirty="0" smtClean="0">
                <a:solidFill>
                  <a:schemeClr val="bg1"/>
                </a:solidFill>
                <a:latin typeface="+mn-ea"/>
                <a:cs typeface="Arial"/>
              </a:rPr>
              <a:t>（ホストＯＳ）</a:t>
            </a:r>
            <a:endParaRPr lang="ja-JP" altLang="en-US" sz="1000" dirty="0">
              <a:solidFill>
                <a:schemeClr val="bg1"/>
              </a:solidFill>
              <a:latin typeface="+mn-ea"/>
              <a:cs typeface="Arial"/>
            </a:endParaRPr>
          </a:p>
        </p:txBody>
      </p:sp>
      <p:sp>
        <p:nvSpPr>
          <p:cNvPr id="11" name="正方形/長方形 10"/>
          <p:cNvSpPr/>
          <p:nvPr/>
        </p:nvSpPr>
        <p:spPr bwMode="auto">
          <a:xfrm>
            <a:off x="2490713" y="2198346"/>
            <a:ext cx="1133581" cy="2373654"/>
          </a:xfrm>
          <a:prstGeom prst="rect">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mn-ea"/>
                <a:cs typeface="Arial"/>
              </a:rPr>
              <a:t>アプリケーション</a:t>
            </a:r>
            <a:endParaRPr lang="ja-JP" altLang="en-US" sz="1000" dirty="0">
              <a:solidFill>
                <a:schemeClr val="bg1"/>
              </a:solidFill>
              <a:latin typeface="+mn-ea"/>
              <a:cs typeface="Arial"/>
            </a:endParaRPr>
          </a:p>
        </p:txBody>
      </p:sp>
      <p:sp>
        <p:nvSpPr>
          <p:cNvPr id="12" name="正方形/長方形 11"/>
          <p:cNvSpPr/>
          <p:nvPr/>
        </p:nvSpPr>
        <p:spPr bwMode="auto">
          <a:xfrm>
            <a:off x="1371067" y="3321050"/>
            <a:ext cx="1079878" cy="457200"/>
          </a:xfrm>
          <a:prstGeom prst="rect">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pPr>
            <a:r>
              <a:rPr lang="ja-JP" altLang="en-US" sz="1400" dirty="0" smtClean="0">
                <a:solidFill>
                  <a:schemeClr val="bg1"/>
                </a:solidFill>
                <a:latin typeface="+mn-ea"/>
                <a:cs typeface="Arial"/>
              </a:rPr>
              <a:t>ＯＳ</a:t>
            </a:r>
            <a:endParaRPr lang="en-US" altLang="ja-JP" sz="1400" dirty="0" smtClean="0">
              <a:solidFill>
                <a:schemeClr val="bg1"/>
              </a:solidFill>
              <a:latin typeface="+mn-ea"/>
              <a:cs typeface="Arial"/>
            </a:endParaRPr>
          </a:p>
          <a:p>
            <a:pPr algn="ctr">
              <a:lnSpc>
                <a:spcPts val="1400"/>
              </a:lnSpc>
            </a:pPr>
            <a:r>
              <a:rPr lang="ja-JP" altLang="en-US" sz="800" dirty="0" smtClean="0">
                <a:solidFill>
                  <a:schemeClr val="bg1"/>
                </a:solidFill>
                <a:latin typeface="+mn-ea"/>
                <a:cs typeface="Arial"/>
              </a:rPr>
              <a:t>（ゲストＯＳ）</a:t>
            </a:r>
            <a:endParaRPr lang="ja-JP" altLang="en-US" sz="800" dirty="0">
              <a:solidFill>
                <a:schemeClr val="bg1"/>
              </a:solidFill>
              <a:latin typeface="+mn-ea"/>
              <a:cs typeface="Arial"/>
            </a:endParaRPr>
          </a:p>
        </p:txBody>
      </p:sp>
      <p:sp>
        <p:nvSpPr>
          <p:cNvPr id="13" name="正方形/長方形 12"/>
          <p:cNvSpPr/>
          <p:nvPr/>
        </p:nvSpPr>
        <p:spPr bwMode="auto">
          <a:xfrm>
            <a:off x="1371067" y="2198344"/>
            <a:ext cx="1079878" cy="1065556"/>
          </a:xfrm>
          <a:prstGeom prst="rect">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mn-ea"/>
                <a:cs typeface="Arial"/>
              </a:rPr>
              <a:t>アプリケーション</a:t>
            </a:r>
            <a:endParaRPr lang="ja-JP" altLang="en-US" sz="1000" dirty="0">
              <a:solidFill>
                <a:schemeClr val="bg1"/>
              </a:solidFill>
              <a:latin typeface="+mn-ea"/>
              <a:cs typeface="Arial"/>
            </a:endParaRPr>
          </a:p>
        </p:txBody>
      </p:sp>
      <p:sp>
        <p:nvSpPr>
          <p:cNvPr id="15" name="テキスト ボックス 14"/>
          <p:cNvSpPr txBox="1"/>
          <p:nvPr/>
        </p:nvSpPr>
        <p:spPr>
          <a:xfrm>
            <a:off x="5366831" y="862723"/>
            <a:ext cx="2486579" cy="646331"/>
          </a:xfrm>
          <a:prstGeom prst="rect">
            <a:avLst/>
          </a:prstGeom>
          <a:noFill/>
        </p:spPr>
        <p:txBody>
          <a:bodyPr wrap="none" rtlCol="0">
            <a:spAutoFit/>
          </a:bodyPr>
          <a:lstStyle/>
          <a:p>
            <a:pPr algn="ctr">
              <a:spcBef>
                <a:spcPts val="0"/>
              </a:spcBef>
            </a:pPr>
            <a:r>
              <a:rPr kumimoji="1" lang="ja-JP" altLang="en-US" sz="1800" dirty="0" smtClean="0">
                <a:solidFill>
                  <a:srgbClr val="0000CC"/>
                </a:solidFill>
                <a:latin typeface="Arial"/>
                <a:ea typeface="HGP創英角ｺﾞｼｯｸUB" pitchFamily="50" charset="-128"/>
                <a:cs typeface="Arial"/>
              </a:rPr>
              <a:t>クライアントの仮想化</a:t>
            </a:r>
          </a:p>
          <a:p>
            <a:pPr algn="ctr">
              <a:spcBef>
                <a:spcPts val="0"/>
              </a:spcBef>
            </a:pPr>
            <a:r>
              <a:rPr kumimoji="1" lang="ja-JP" altLang="en-US" sz="1800" dirty="0" smtClean="0">
                <a:solidFill>
                  <a:srgbClr val="0000CC"/>
                </a:solidFill>
                <a:latin typeface="Arial"/>
                <a:ea typeface="HGP創英角ｺﾞｼｯｸUB" pitchFamily="50" charset="-128"/>
                <a:cs typeface="Arial"/>
              </a:rPr>
              <a:t>（ハイパーバイザー方式）</a:t>
            </a:r>
            <a:endParaRPr kumimoji="1" lang="ja-JP" altLang="en-US" sz="1400" dirty="0" smtClean="0">
              <a:solidFill>
                <a:srgbClr val="0000CC"/>
              </a:solidFill>
              <a:latin typeface="Arial"/>
              <a:ea typeface="HGP創英角ｺﾞｼｯｸUB" pitchFamily="50" charset="-128"/>
              <a:cs typeface="Arial"/>
            </a:endParaRPr>
          </a:p>
        </p:txBody>
      </p:sp>
      <p:sp>
        <p:nvSpPr>
          <p:cNvPr id="16" name="角丸四角形 15"/>
          <p:cNvSpPr/>
          <p:nvPr/>
        </p:nvSpPr>
        <p:spPr bwMode="auto">
          <a:xfrm>
            <a:off x="5331641" y="1617060"/>
            <a:ext cx="2637609" cy="4732061"/>
          </a:xfrm>
          <a:prstGeom prst="roundRect">
            <a:avLst>
              <a:gd name="adj" fmla="val 0"/>
            </a:avLst>
          </a:prstGeom>
          <a:solidFill>
            <a:srgbClr val="FFFF99"/>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n-ea"/>
              <a:cs typeface="Arial"/>
            </a:endParaRPr>
          </a:p>
        </p:txBody>
      </p:sp>
      <p:sp>
        <p:nvSpPr>
          <p:cNvPr id="17" name="正方形/長方形 16"/>
          <p:cNvSpPr/>
          <p:nvPr/>
        </p:nvSpPr>
        <p:spPr bwMode="auto">
          <a:xfrm>
            <a:off x="5505101" y="4179546"/>
            <a:ext cx="2285999" cy="879158"/>
          </a:xfrm>
          <a:prstGeom prst="rect">
            <a:avLst/>
          </a:prstGeom>
          <a:solidFill>
            <a:srgbClr val="FF6600"/>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400" dirty="0" smtClean="0">
                <a:solidFill>
                  <a:schemeClr val="bg1"/>
                </a:solidFill>
                <a:latin typeface="+mn-ea"/>
                <a:cs typeface="Arial"/>
              </a:rPr>
              <a:t>仮想化ソフトウェア</a:t>
            </a:r>
            <a:r>
              <a:rPr lang="en-US" altLang="ja-JP" sz="1400" dirty="0" smtClean="0">
                <a:solidFill>
                  <a:schemeClr val="bg1"/>
                </a:solidFill>
                <a:latin typeface="+mn-ea"/>
                <a:cs typeface="Arial"/>
              </a:rPr>
              <a:t/>
            </a:r>
            <a:br>
              <a:rPr lang="en-US" altLang="ja-JP" sz="1400" dirty="0" smtClean="0">
                <a:solidFill>
                  <a:schemeClr val="bg1"/>
                </a:solidFill>
                <a:latin typeface="+mn-ea"/>
                <a:cs typeface="Arial"/>
              </a:rPr>
            </a:br>
            <a:r>
              <a:rPr lang="en-US" altLang="ja-JP" sz="1000" dirty="0" smtClean="0">
                <a:solidFill>
                  <a:schemeClr val="bg1"/>
                </a:solidFill>
                <a:latin typeface="+mn-ea"/>
                <a:cs typeface="Arial"/>
              </a:rPr>
              <a:t>(</a:t>
            </a:r>
            <a:r>
              <a:rPr lang="ja-JP" altLang="en-US" sz="1000" dirty="0" smtClean="0">
                <a:solidFill>
                  <a:schemeClr val="bg1"/>
                </a:solidFill>
                <a:latin typeface="+mn-ea"/>
                <a:cs typeface="Arial"/>
              </a:rPr>
              <a:t>ハイパーバイザー</a:t>
            </a:r>
            <a:r>
              <a:rPr lang="en-US" altLang="ja-JP" sz="1000" dirty="0" smtClean="0">
                <a:solidFill>
                  <a:schemeClr val="bg1"/>
                </a:solidFill>
                <a:latin typeface="+mn-ea"/>
                <a:cs typeface="Arial"/>
              </a:rPr>
              <a:t>)</a:t>
            </a:r>
            <a:endParaRPr lang="ja-JP" altLang="en-US" sz="1000" dirty="0">
              <a:solidFill>
                <a:schemeClr val="bg1"/>
              </a:solidFill>
              <a:latin typeface="+mn-ea"/>
              <a:cs typeface="Arial"/>
            </a:endParaRPr>
          </a:p>
        </p:txBody>
      </p:sp>
      <p:sp>
        <p:nvSpPr>
          <p:cNvPr id="18" name="角丸四角形 17"/>
          <p:cNvSpPr/>
          <p:nvPr/>
        </p:nvSpPr>
        <p:spPr bwMode="auto">
          <a:xfrm>
            <a:off x="5501665" y="5124664"/>
            <a:ext cx="2274956" cy="97155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dirty="0" smtClean="0">
                <a:latin typeface="+mn-ea"/>
                <a:cs typeface="Arial"/>
              </a:rPr>
              <a:t>ハードウェア</a:t>
            </a:r>
            <a:endParaRPr lang="en-US" altLang="ja-JP" dirty="0" smtClean="0">
              <a:latin typeface="+mn-ea"/>
              <a:cs typeface="Arial"/>
            </a:endParaRPr>
          </a:p>
          <a:p>
            <a:pPr algn="ctr"/>
            <a:endParaRPr lang="en-US" altLang="ja-JP" dirty="0">
              <a:latin typeface="+mn-ea"/>
              <a:cs typeface="Arial"/>
            </a:endParaRPr>
          </a:p>
          <a:p>
            <a:pPr algn="ctr"/>
            <a:endParaRPr lang="en-US" altLang="ja-JP" dirty="0" smtClean="0">
              <a:latin typeface="+mn-ea"/>
              <a:cs typeface="Arial"/>
            </a:endParaRPr>
          </a:p>
        </p:txBody>
      </p:sp>
      <p:sp>
        <p:nvSpPr>
          <p:cNvPr id="20" name="テキスト ボックス 19"/>
          <p:cNvSpPr txBox="1"/>
          <p:nvPr/>
        </p:nvSpPr>
        <p:spPr>
          <a:xfrm>
            <a:off x="5829692" y="1685210"/>
            <a:ext cx="1599416" cy="369332"/>
          </a:xfrm>
          <a:prstGeom prst="rect">
            <a:avLst/>
          </a:prstGeom>
          <a:noFill/>
          <a:ln>
            <a:noFill/>
          </a:ln>
        </p:spPr>
        <p:txBody>
          <a:bodyPr wrap="none" rtlCol="0">
            <a:spAutoFit/>
          </a:bodyPr>
          <a:lstStyle/>
          <a:p>
            <a:pPr algn="ctr"/>
            <a:r>
              <a:rPr kumimoji="1" lang="ja-JP" altLang="en-US" sz="1800" dirty="0" smtClean="0">
                <a:solidFill>
                  <a:srgbClr val="0000CC"/>
                </a:solidFill>
                <a:latin typeface="+mn-ea"/>
                <a:cs typeface="Arial"/>
              </a:rPr>
              <a:t>クライアント</a:t>
            </a:r>
            <a:r>
              <a:rPr kumimoji="1" lang="en-US" altLang="ja-JP" sz="1800" dirty="0" smtClean="0">
                <a:solidFill>
                  <a:srgbClr val="0000CC"/>
                </a:solidFill>
                <a:latin typeface="+mn-ea"/>
                <a:cs typeface="Arial"/>
              </a:rPr>
              <a:t>PC</a:t>
            </a:r>
            <a:endParaRPr kumimoji="1" lang="ja-JP" altLang="en-US" sz="1800" dirty="0">
              <a:solidFill>
                <a:srgbClr val="0000CC"/>
              </a:solidFill>
              <a:latin typeface="+mn-ea"/>
              <a:cs typeface="Arial"/>
            </a:endParaRPr>
          </a:p>
        </p:txBody>
      </p:sp>
      <p:sp>
        <p:nvSpPr>
          <p:cNvPr id="21" name="正方形/長方形 20"/>
          <p:cNvSpPr/>
          <p:nvPr/>
        </p:nvSpPr>
        <p:spPr bwMode="auto">
          <a:xfrm>
            <a:off x="6686357" y="2198344"/>
            <a:ext cx="1092670" cy="1052854"/>
          </a:xfrm>
          <a:prstGeom prst="rect">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mn-ea"/>
                <a:cs typeface="Arial"/>
              </a:rPr>
              <a:t>アプリケーション</a:t>
            </a:r>
            <a:endParaRPr lang="ja-JP" altLang="en-US" sz="1000" dirty="0">
              <a:solidFill>
                <a:schemeClr val="bg1"/>
              </a:solidFill>
              <a:latin typeface="+mn-ea"/>
              <a:cs typeface="Arial"/>
            </a:endParaRPr>
          </a:p>
        </p:txBody>
      </p:sp>
      <p:sp>
        <p:nvSpPr>
          <p:cNvPr id="22" name="正方形/長方形 21"/>
          <p:cNvSpPr/>
          <p:nvPr/>
        </p:nvSpPr>
        <p:spPr bwMode="auto">
          <a:xfrm>
            <a:off x="6679874" y="3321050"/>
            <a:ext cx="1096748" cy="464457"/>
          </a:xfrm>
          <a:prstGeom prst="rect">
            <a:avLst/>
          </a:prstGeom>
          <a:solidFill>
            <a:schemeClr val="accent1">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400" dirty="0" smtClean="0">
                <a:solidFill>
                  <a:schemeClr val="bg1"/>
                </a:solidFill>
                <a:latin typeface="+mn-ea"/>
                <a:cs typeface="Arial"/>
              </a:rPr>
              <a:t>ＯＳ</a:t>
            </a:r>
            <a:endParaRPr lang="ja-JP" altLang="en-US" sz="1400" dirty="0">
              <a:solidFill>
                <a:schemeClr val="bg1"/>
              </a:solidFill>
              <a:latin typeface="+mn-ea"/>
              <a:cs typeface="Arial"/>
            </a:endParaRPr>
          </a:p>
        </p:txBody>
      </p:sp>
      <p:sp>
        <p:nvSpPr>
          <p:cNvPr id="23" name="正方形/長方形 22"/>
          <p:cNvSpPr/>
          <p:nvPr/>
        </p:nvSpPr>
        <p:spPr bwMode="auto">
          <a:xfrm>
            <a:off x="5497445" y="2198345"/>
            <a:ext cx="1131955" cy="1065555"/>
          </a:xfrm>
          <a:prstGeom prst="rect">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mn-ea"/>
                <a:cs typeface="Arial"/>
              </a:rPr>
              <a:t>アプリケーション</a:t>
            </a:r>
            <a:endParaRPr lang="ja-JP" altLang="en-US" sz="1000" dirty="0">
              <a:solidFill>
                <a:schemeClr val="bg1"/>
              </a:solidFill>
              <a:latin typeface="+mn-ea"/>
              <a:cs typeface="Arial"/>
            </a:endParaRPr>
          </a:p>
        </p:txBody>
      </p:sp>
      <p:sp>
        <p:nvSpPr>
          <p:cNvPr id="24" name="正方形/長方形 23"/>
          <p:cNvSpPr/>
          <p:nvPr/>
        </p:nvSpPr>
        <p:spPr bwMode="auto">
          <a:xfrm>
            <a:off x="5497444" y="3321050"/>
            <a:ext cx="1131956" cy="457200"/>
          </a:xfrm>
          <a:prstGeom prst="rect">
            <a:avLst/>
          </a:prstGeom>
          <a:solidFill>
            <a:schemeClr val="accent1">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400" dirty="0" smtClean="0">
                <a:solidFill>
                  <a:schemeClr val="bg1"/>
                </a:solidFill>
                <a:latin typeface="+mn-ea"/>
                <a:cs typeface="Arial"/>
              </a:rPr>
              <a:t>ＯＳ</a:t>
            </a:r>
            <a:endParaRPr lang="ja-JP" altLang="en-US" sz="1400" dirty="0">
              <a:solidFill>
                <a:schemeClr val="bg1"/>
              </a:solidFill>
              <a:latin typeface="+mn-ea"/>
              <a:cs typeface="Arial"/>
            </a:endParaRPr>
          </a:p>
        </p:txBody>
      </p:sp>
      <p:sp>
        <p:nvSpPr>
          <p:cNvPr id="25" name="正方形/長方形 24"/>
          <p:cNvSpPr/>
          <p:nvPr/>
        </p:nvSpPr>
        <p:spPr bwMode="auto">
          <a:xfrm>
            <a:off x="6679874" y="3836646"/>
            <a:ext cx="1096748" cy="289947"/>
          </a:xfrm>
          <a:prstGeom prst="rect">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mn-ea"/>
                <a:cs typeface="Arial"/>
              </a:rPr>
              <a:t>仮想マシン</a:t>
            </a:r>
            <a:endParaRPr lang="ja-JP" altLang="en-US" sz="1000" dirty="0">
              <a:solidFill>
                <a:schemeClr val="bg1"/>
              </a:solidFill>
              <a:latin typeface="+mn-ea"/>
              <a:cs typeface="Arial"/>
            </a:endParaRPr>
          </a:p>
        </p:txBody>
      </p:sp>
      <p:sp>
        <p:nvSpPr>
          <p:cNvPr id="26" name="正方形/長方形 25"/>
          <p:cNvSpPr/>
          <p:nvPr/>
        </p:nvSpPr>
        <p:spPr bwMode="auto">
          <a:xfrm>
            <a:off x="5501665" y="3836646"/>
            <a:ext cx="1127735" cy="285416"/>
          </a:xfrm>
          <a:prstGeom prst="rect">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mn-ea"/>
                <a:cs typeface="Arial"/>
              </a:rPr>
              <a:t>仮想マシン</a:t>
            </a:r>
            <a:endParaRPr lang="ja-JP" altLang="en-US" sz="1000" dirty="0">
              <a:solidFill>
                <a:schemeClr val="bg1"/>
              </a:solidFill>
              <a:latin typeface="+mn-ea"/>
              <a:cs typeface="Arial"/>
            </a:endParaRPr>
          </a:p>
        </p:txBody>
      </p:sp>
      <p:sp>
        <p:nvSpPr>
          <p:cNvPr id="27" name="正方形/長方形 26"/>
          <p:cNvSpPr/>
          <p:nvPr/>
        </p:nvSpPr>
        <p:spPr bwMode="auto">
          <a:xfrm>
            <a:off x="1371067" y="3829050"/>
            <a:ext cx="1079878" cy="297543"/>
          </a:xfrm>
          <a:prstGeom prst="rect">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400"/>
              </a:lnSpc>
              <a:spcBef>
                <a:spcPts val="0"/>
              </a:spcBef>
            </a:pPr>
            <a:r>
              <a:rPr lang="ja-JP" altLang="en-US" sz="1000" dirty="0" smtClean="0">
                <a:solidFill>
                  <a:schemeClr val="bg1"/>
                </a:solidFill>
                <a:latin typeface="+mn-ea"/>
                <a:cs typeface="Arial"/>
              </a:rPr>
              <a:t>仮想マシン</a:t>
            </a:r>
            <a:endParaRPr lang="ja-JP" altLang="en-US" sz="1000" dirty="0">
              <a:solidFill>
                <a:schemeClr val="bg1"/>
              </a:solidFill>
              <a:latin typeface="+mn-ea"/>
              <a:cs typeface="Arial"/>
            </a:endParaRPr>
          </a:p>
        </p:txBody>
      </p:sp>
      <p:sp>
        <p:nvSpPr>
          <p:cNvPr id="28" name="フローチャート: 磁気ディスク 27"/>
          <p:cNvSpPr/>
          <p:nvPr/>
        </p:nvSpPr>
        <p:spPr>
          <a:xfrm>
            <a:off x="2542235" y="5507978"/>
            <a:ext cx="595450" cy="481995"/>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9" name="正方形/長方形 28"/>
          <p:cNvSpPr/>
          <p:nvPr/>
        </p:nvSpPr>
        <p:spPr>
          <a:xfrm>
            <a:off x="1914510" y="5764350"/>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30" name="正方形/長方形 29"/>
          <p:cNvSpPr/>
          <p:nvPr/>
        </p:nvSpPr>
        <p:spPr>
          <a:xfrm>
            <a:off x="1914510" y="5507977"/>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31" name="フローチャート: 磁気ディスク 30"/>
          <p:cNvSpPr/>
          <p:nvPr/>
        </p:nvSpPr>
        <p:spPr>
          <a:xfrm>
            <a:off x="6654676" y="5507978"/>
            <a:ext cx="595450" cy="481995"/>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2" name="正方形/長方形 31"/>
          <p:cNvSpPr/>
          <p:nvPr/>
        </p:nvSpPr>
        <p:spPr>
          <a:xfrm>
            <a:off x="6026951" y="5764350"/>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33" name="正方形/長方形 32"/>
          <p:cNvSpPr/>
          <p:nvPr/>
        </p:nvSpPr>
        <p:spPr>
          <a:xfrm>
            <a:off x="6026951" y="5507977"/>
            <a:ext cx="557876" cy="225623"/>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2053042908"/>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6" name="Rectangle 2"/>
          <p:cNvSpPr>
            <a:spLocks noGrp="1" noChangeArrowheads="1"/>
          </p:cNvSpPr>
          <p:nvPr>
            <p:ph type="title"/>
          </p:nvPr>
        </p:nvSpPr>
        <p:spPr/>
        <p:txBody>
          <a:bodyPr/>
          <a:lstStyle/>
          <a:p>
            <a:r>
              <a:rPr lang="ja-JP" altLang="en-US" sz="2800" dirty="0" smtClean="0"/>
              <a:t>ストレージ仮想化</a:t>
            </a:r>
            <a:endParaRPr lang="ja-JP" altLang="en-US" sz="2800" dirty="0">
              <a:ea typeface="ＭＳ Ｐゴシック" pitchFamily="50" charset="-128"/>
            </a:endParaRPr>
          </a:p>
        </p:txBody>
      </p:sp>
      <p:pic>
        <p:nvPicPr>
          <p:cNvPr id="288" name="図 287"/>
          <p:cNvPicPr/>
          <p:nvPr/>
        </p:nvPicPr>
        <p:blipFill>
          <a:blip r:embed="rId3">
            <a:extLst>
              <a:ext uri="{28A0092B-C50C-407E-A947-70E740481C1C}">
                <a14:useLocalDpi xmlns:a14="http://schemas.microsoft.com/office/drawing/2010/main" val="0"/>
              </a:ext>
            </a:extLst>
          </a:blip>
          <a:srcRect/>
          <a:stretch>
            <a:fillRect/>
          </a:stretch>
        </p:blipFill>
        <p:spPr bwMode="auto">
          <a:xfrm>
            <a:off x="1027113" y="990600"/>
            <a:ext cx="7086600" cy="2895600"/>
          </a:xfrm>
          <a:prstGeom prst="rect">
            <a:avLst/>
          </a:prstGeom>
          <a:noFill/>
          <a:ln>
            <a:noFill/>
          </a:ln>
        </p:spPr>
      </p:pic>
      <p:sp>
        <p:nvSpPr>
          <p:cNvPr id="3" name="正方形/長方形 2"/>
          <p:cNvSpPr/>
          <p:nvPr/>
        </p:nvSpPr>
        <p:spPr>
          <a:xfrm>
            <a:off x="989013" y="3962400"/>
            <a:ext cx="7162800" cy="572464"/>
          </a:xfrm>
          <a:prstGeom prst="rect">
            <a:avLst/>
          </a:prstGeom>
        </p:spPr>
        <p:txBody>
          <a:bodyPr wrap="square">
            <a:spAutoFit/>
          </a:bodyPr>
          <a:lstStyle/>
          <a:p>
            <a:pPr algn="ctr"/>
            <a:r>
              <a:rPr lang="ja-JP" altLang="ja-JP" dirty="0"/>
              <a:t>ストレージの業界団体である</a:t>
            </a:r>
            <a:r>
              <a:rPr lang="en-US" altLang="ja-JP" dirty="0"/>
              <a:t>SNIA</a:t>
            </a:r>
            <a:r>
              <a:rPr lang="ja-JP" altLang="ja-JP" dirty="0"/>
              <a:t>（</a:t>
            </a:r>
            <a:r>
              <a:rPr lang="en-US" altLang="ja-JP" dirty="0"/>
              <a:t>Storage Network Industry Association</a:t>
            </a:r>
            <a:r>
              <a:rPr lang="ja-JP" altLang="ja-JP" dirty="0" smtClean="0"/>
              <a:t>）</a:t>
            </a:r>
            <a:r>
              <a:rPr lang="ja-JP" altLang="en-US" dirty="0" smtClean="0"/>
              <a:t>による</a:t>
            </a:r>
            <a:endParaRPr lang="en-US" altLang="ja-JP" dirty="0" smtClean="0"/>
          </a:p>
          <a:p>
            <a:pPr algn="ctr"/>
            <a:r>
              <a:rPr lang="ja-JP" altLang="ja-JP" sz="1600" dirty="0" smtClean="0"/>
              <a:t>「</a:t>
            </a:r>
            <a:r>
              <a:rPr lang="ja-JP" altLang="ja-JP" sz="1600" dirty="0"/>
              <a:t>ストレージ仮想化技術の分類」 </a:t>
            </a:r>
            <a:endParaRPr lang="ja-JP" altLang="en-US" sz="1600" dirty="0"/>
          </a:p>
        </p:txBody>
      </p:sp>
      <p:sp>
        <p:nvSpPr>
          <p:cNvPr id="4" name="正方形/長方形 3"/>
          <p:cNvSpPr/>
          <p:nvPr/>
        </p:nvSpPr>
        <p:spPr>
          <a:xfrm>
            <a:off x="1179513" y="4724400"/>
            <a:ext cx="6781800" cy="1698927"/>
          </a:xfrm>
          <a:prstGeom prst="rect">
            <a:avLst/>
          </a:prstGeom>
        </p:spPr>
        <p:txBody>
          <a:bodyPr wrap="square">
            <a:spAutoFit/>
          </a:bodyPr>
          <a:lstStyle/>
          <a:p>
            <a:pPr marL="285750" indent="-285750">
              <a:buFont typeface="Wingdings" charset="2"/>
              <a:buChar char="l"/>
            </a:pPr>
            <a:r>
              <a:rPr lang="en-US" altLang="ja-JP" sz="1800" dirty="0"/>
              <a:t>Disk Virtualization </a:t>
            </a:r>
            <a:r>
              <a:rPr lang="ja-JP" altLang="ja-JP" sz="1800" dirty="0"/>
              <a:t>（ディスクの仮想化）</a:t>
            </a:r>
          </a:p>
          <a:p>
            <a:pPr marL="285750" indent="-285750">
              <a:buFont typeface="Wingdings" charset="2"/>
              <a:buChar char="l"/>
            </a:pPr>
            <a:r>
              <a:rPr lang="en-US" altLang="ja-JP" sz="1800" dirty="0">
                <a:solidFill>
                  <a:srgbClr val="3366FF"/>
                </a:solidFill>
              </a:rPr>
              <a:t>Block Virtualization </a:t>
            </a:r>
            <a:r>
              <a:rPr lang="ja-JP" altLang="ja-JP" sz="1800" dirty="0">
                <a:solidFill>
                  <a:srgbClr val="3366FF"/>
                </a:solidFill>
              </a:rPr>
              <a:t>（ブロックの仮想化）</a:t>
            </a:r>
          </a:p>
          <a:p>
            <a:pPr marL="285750" indent="-285750">
              <a:buFont typeface="Wingdings" charset="2"/>
              <a:buChar char="l"/>
            </a:pPr>
            <a:r>
              <a:rPr lang="en-US" altLang="ja-JP" sz="1800" dirty="0">
                <a:solidFill>
                  <a:srgbClr val="3366FF"/>
                </a:solidFill>
              </a:rPr>
              <a:t>File System Virtualization </a:t>
            </a:r>
            <a:r>
              <a:rPr lang="ja-JP" altLang="ja-JP" sz="1800" dirty="0">
                <a:solidFill>
                  <a:srgbClr val="3366FF"/>
                </a:solidFill>
              </a:rPr>
              <a:t>（ファイル・システムの仮想化）</a:t>
            </a:r>
          </a:p>
          <a:p>
            <a:pPr marL="285750" indent="-285750">
              <a:buFont typeface="Wingdings" charset="2"/>
              <a:buChar char="l"/>
            </a:pPr>
            <a:r>
              <a:rPr lang="en-US" altLang="ja-JP" sz="1800" dirty="0"/>
              <a:t>File Virtualization </a:t>
            </a:r>
            <a:r>
              <a:rPr lang="ja-JP" altLang="ja-JP" sz="1800" dirty="0"/>
              <a:t>（ファイルの仮想化）</a:t>
            </a:r>
          </a:p>
          <a:p>
            <a:pPr marL="285750" indent="-285750">
              <a:buFont typeface="Wingdings" charset="2"/>
              <a:buChar char="l"/>
            </a:pPr>
            <a:r>
              <a:rPr lang="en-US" altLang="ja-JP" sz="1800" dirty="0"/>
              <a:t>Tape Virtualization</a:t>
            </a:r>
            <a:r>
              <a:rPr lang="ja-JP" altLang="ja-JP" sz="1800" dirty="0"/>
              <a:t>（テープの仮想化）</a:t>
            </a:r>
          </a:p>
        </p:txBody>
      </p:sp>
    </p:spTree>
    <p:extLst>
      <p:ext uri="{BB962C8B-B14F-4D97-AF65-F5344CB8AC3E}">
        <p14:creationId xmlns:p14="http://schemas.microsoft.com/office/powerpoint/2010/main" val="2755644999"/>
      </p:ext>
    </p:extLst>
  </p:cSld>
  <p:clrMapOvr>
    <a:masterClrMapping/>
  </p:clrMapOvr>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ストレージ仮想化</a:t>
            </a:r>
            <a:endParaRPr kumimoji="1" lang="ja-JP" altLang="en-US" dirty="0"/>
          </a:p>
        </p:txBody>
      </p:sp>
      <p:sp>
        <p:nvSpPr>
          <p:cNvPr id="5" name="AutoShape 3"/>
          <p:cNvSpPr>
            <a:spLocks noChangeArrowheads="1"/>
          </p:cNvSpPr>
          <p:nvPr/>
        </p:nvSpPr>
        <p:spPr bwMode="auto">
          <a:xfrm>
            <a:off x="457200" y="1485900"/>
            <a:ext cx="2473834" cy="2086490"/>
          </a:xfrm>
          <a:prstGeom prst="roundRect">
            <a:avLst>
              <a:gd name="adj" fmla="val 0"/>
            </a:avLst>
          </a:prstGeom>
          <a:solidFill>
            <a:schemeClr val="accent6">
              <a:lumMod val="60000"/>
              <a:lumOff val="40000"/>
            </a:schemeClr>
          </a:solidFill>
          <a:ln w="38100" algn="ctr">
            <a:noFill/>
            <a:prstDash val="sysDot"/>
            <a:round/>
            <a:headEnd/>
            <a:tailEnd/>
          </a:ln>
          <a:effectLst>
            <a:outerShdw blurRad="50800" dist="38100" dir="2700000" algn="tl" rotWithShape="0">
              <a:prstClr val="black">
                <a:alpha val="40000"/>
              </a:prstClr>
            </a:outerShdw>
          </a:effectLst>
          <a:extLst/>
        </p:spPr>
        <p:txBody>
          <a:bodyPr wrap="none" anchor="ctr"/>
          <a:lstStyle/>
          <a:p>
            <a:endParaRPr lang="ja-JP" altLang="en-US">
              <a:latin typeface="メイリオ"/>
              <a:ea typeface="メイリオ"/>
              <a:cs typeface="メイリオ"/>
            </a:endParaRPr>
          </a:p>
        </p:txBody>
      </p:sp>
      <p:sp>
        <p:nvSpPr>
          <p:cNvPr id="6" name="AutoShape 5"/>
          <p:cNvSpPr>
            <a:spLocks noChangeArrowheads="1"/>
          </p:cNvSpPr>
          <p:nvPr/>
        </p:nvSpPr>
        <p:spPr bwMode="auto">
          <a:xfrm>
            <a:off x="599165" y="2230953"/>
            <a:ext cx="692674" cy="960436"/>
          </a:xfrm>
          <a:prstGeom prst="can">
            <a:avLst>
              <a:gd name="adj" fmla="val 31883"/>
            </a:avLst>
          </a:prstGeom>
          <a:solidFill>
            <a:schemeClr val="tx2">
              <a:lumMod val="40000"/>
              <a:lumOff val="60000"/>
            </a:schemeClr>
          </a:solidFill>
          <a:ln w="12700" cmpd="sng">
            <a:solidFill>
              <a:schemeClr val="bg1"/>
            </a:solidFill>
            <a:round/>
            <a:headEnd/>
            <a:tailEnd/>
          </a:ln>
          <a:effectLst/>
          <a:extLst/>
        </p:spPr>
        <p:txBody>
          <a:bodyPr wrap="none" anchor="ctr"/>
          <a:lstStyle/>
          <a:p>
            <a:endParaRPr lang="ja-JP" altLang="en-US" sz="1200">
              <a:latin typeface="メイリオ"/>
              <a:ea typeface="メイリオ"/>
              <a:cs typeface="メイリオ"/>
            </a:endParaRPr>
          </a:p>
        </p:txBody>
      </p:sp>
      <p:sp>
        <p:nvSpPr>
          <p:cNvPr id="7" name="AutoShape 6"/>
          <p:cNvSpPr>
            <a:spLocks noChangeArrowheads="1"/>
          </p:cNvSpPr>
          <p:nvPr/>
        </p:nvSpPr>
        <p:spPr bwMode="auto">
          <a:xfrm>
            <a:off x="599165" y="1895990"/>
            <a:ext cx="692674" cy="533400"/>
          </a:xfrm>
          <a:prstGeom prst="can">
            <a:avLst>
              <a:gd name="adj" fmla="val 49403"/>
            </a:avLst>
          </a:prstGeom>
          <a:solidFill>
            <a:srgbClr val="0000FF"/>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8" name="Text Box 7"/>
          <p:cNvSpPr txBox="1">
            <a:spLocks noChangeArrowheads="1"/>
          </p:cNvSpPr>
          <p:nvPr/>
        </p:nvSpPr>
        <p:spPr bwMode="auto">
          <a:xfrm>
            <a:off x="599165" y="2154753"/>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2TB</a:t>
            </a:r>
            <a:endParaRPr lang="ja-JP" altLang="en-US" sz="1200" dirty="0">
              <a:solidFill>
                <a:schemeClr val="bg1"/>
              </a:solidFill>
              <a:latin typeface="メイリオ"/>
              <a:ea typeface="メイリオ"/>
              <a:cs typeface="メイリオ"/>
            </a:endParaRPr>
          </a:p>
        </p:txBody>
      </p:sp>
      <p:sp>
        <p:nvSpPr>
          <p:cNvPr id="9" name="Text Box 8"/>
          <p:cNvSpPr txBox="1">
            <a:spLocks noChangeArrowheads="1"/>
          </p:cNvSpPr>
          <p:nvPr/>
        </p:nvSpPr>
        <p:spPr bwMode="auto">
          <a:xfrm>
            <a:off x="605515" y="1915040"/>
            <a:ext cx="692674" cy="21544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0" name="AutoShape 9"/>
          <p:cNvSpPr>
            <a:spLocks noChangeArrowheads="1"/>
          </p:cNvSpPr>
          <p:nvPr/>
        </p:nvSpPr>
        <p:spPr bwMode="auto">
          <a:xfrm>
            <a:off x="1360750" y="2329218"/>
            <a:ext cx="692674" cy="862171"/>
          </a:xfrm>
          <a:prstGeom prst="can">
            <a:avLst>
              <a:gd name="adj" fmla="val 30966"/>
            </a:avLst>
          </a:prstGeom>
          <a:solidFill>
            <a:schemeClr val="tx2">
              <a:lumMod val="40000"/>
              <a:lumOff val="60000"/>
            </a:schemeClr>
          </a:solidFill>
          <a:ln w="12700" cmpd="sng">
            <a:solidFill>
              <a:schemeClr val="bg1"/>
            </a:solidFill>
            <a:round/>
            <a:headEnd/>
            <a:tailEnd/>
          </a:ln>
          <a:effectLst/>
          <a:extLst/>
        </p:spPr>
        <p:txBody>
          <a:bodyPr wrap="none" anchor="ctr"/>
          <a:lstStyle/>
          <a:p>
            <a:endParaRPr lang="ja-JP" altLang="en-US" sz="1200">
              <a:latin typeface="メイリオ"/>
              <a:ea typeface="メイリオ"/>
              <a:cs typeface="メイリオ"/>
            </a:endParaRPr>
          </a:p>
        </p:txBody>
      </p:sp>
      <p:sp>
        <p:nvSpPr>
          <p:cNvPr id="11" name="AutoShape 10"/>
          <p:cNvSpPr>
            <a:spLocks noChangeArrowheads="1"/>
          </p:cNvSpPr>
          <p:nvPr/>
        </p:nvSpPr>
        <p:spPr bwMode="auto">
          <a:xfrm>
            <a:off x="1360750" y="1895990"/>
            <a:ext cx="692674" cy="631310"/>
          </a:xfrm>
          <a:prstGeom prst="can">
            <a:avLst>
              <a:gd name="adj" fmla="val 38889"/>
            </a:avLst>
          </a:prstGeom>
          <a:solidFill>
            <a:srgbClr val="0000FF"/>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12" name="Text Box 11"/>
          <p:cNvSpPr txBox="1">
            <a:spLocks noChangeArrowheads="1"/>
          </p:cNvSpPr>
          <p:nvPr/>
        </p:nvSpPr>
        <p:spPr bwMode="auto">
          <a:xfrm>
            <a:off x="1366350" y="2154752"/>
            <a:ext cx="658551"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3TB</a:t>
            </a:r>
            <a:endParaRPr lang="ja-JP" altLang="en-US" sz="1200" dirty="0">
              <a:solidFill>
                <a:schemeClr val="bg1"/>
              </a:solidFill>
              <a:latin typeface="メイリオ"/>
              <a:ea typeface="メイリオ"/>
              <a:cs typeface="メイリオ"/>
            </a:endParaRPr>
          </a:p>
        </p:txBody>
      </p:sp>
      <p:sp>
        <p:nvSpPr>
          <p:cNvPr id="13" name="Text Box 12"/>
          <p:cNvSpPr txBox="1">
            <a:spLocks noChangeArrowheads="1"/>
          </p:cNvSpPr>
          <p:nvPr/>
        </p:nvSpPr>
        <p:spPr bwMode="auto">
          <a:xfrm>
            <a:off x="1367100" y="1915040"/>
            <a:ext cx="692674" cy="21544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4" name="AutoShape 13"/>
          <p:cNvSpPr>
            <a:spLocks noChangeArrowheads="1"/>
          </p:cNvSpPr>
          <p:nvPr/>
        </p:nvSpPr>
        <p:spPr bwMode="auto">
          <a:xfrm>
            <a:off x="2114551" y="2400974"/>
            <a:ext cx="692674" cy="790416"/>
          </a:xfrm>
          <a:prstGeom prst="can">
            <a:avLst>
              <a:gd name="adj" fmla="val 33717"/>
            </a:avLst>
          </a:prstGeom>
          <a:solidFill>
            <a:schemeClr val="tx2">
              <a:lumMod val="40000"/>
              <a:lumOff val="60000"/>
            </a:schemeClr>
          </a:solidFill>
          <a:ln w="12700" cmpd="sng">
            <a:solidFill>
              <a:schemeClr val="bg1"/>
            </a:solidFill>
            <a:round/>
            <a:headEnd/>
            <a:tailEnd/>
          </a:ln>
          <a:effectLst/>
          <a:extLst/>
        </p:spPr>
        <p:txBody>
          <a:bodyPr wrap="none" anchor="ctr"/>
          <a:lstStyle/>
          <a:p>
            <a:endParaRPr lang="ja-JP" altLang="en-US" sz="1200">
              <a:latin typeface="メイリオ"/>
              <a:ea typeface="メイリオ"/>
              <a:cs typeface="メイリオ"/>
            </a:endParaRPr>
          </a:p>
        </p:txBody>
      </p:sp>
      <p:sp>
        <p:nvSpPr>
          <p:cNvPr id="15" name="AutoShape 14"/>
          <p:cNvSpPr>
            <a:spLocks noChangeArrowheads="1"/>
          </p:cNvSpPr>
          <p:nvPr/>
        </p:nvSpPr>
        <p:spPr bwMode="auto">
          <a:xfrm>
            <a:off x="2114551" y="1895990"/>
            <a:ext cx="692674" cy="721798"/>
          </a:xfrm>
          <a:prstGeom prst="can">
            <a:avLst>
              <a:gd name="adj" fmla="val 35288"/>
            </a:avLst>
          </a:prstGeom>
          <a:solidFill>
            <a:srgbClr val="0000FF"/>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16" name="Text Box 15"/>
          <p:cNvSpPr txBox="1">
            <a:spLocks noChangeArrowheads="1"/>
          </p:cNvSpPr>
          <p:nvPr/>
        </p:nvSpPr>
        <p:spPr bwMode="auto">
          <a:xfrm>
            <a:off x="2114550" y="2154752"/>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5TB</a:t>
            </a:r>
            <a:endParaRPr lang="ja-JP" altLang="en-US" sz="1200" dirty="0">
              <a:solidFill>
                <a:schemeClr val="bg1"/>
              </a:solidFill>
              <a:latin typeface="メイリオ"/>
              <a:ea typeface="メイリオ"/>
              <a:cs typeface="メイリオ"/>
            </a:endParaRPr>
          </a:p>
        </p:txBody>
      </p:sp>
      <p:sp>
        <p:nvSpPr>
          <p:cNvPr id="17" name="Text Box 16"/>
          <p:cNvSpPr txBox="1">
            <a:spLocks noChangeArrowheads="1"/>
          </p:cNvSpPr>
          <p:nvPr/>
        </p:nvSpPr>
        <p:spPr bwMode="auto">
          <a:xfrm>
            <a:off x="2120901" y="1915040"/>
            <a:ext cx="692674" cy="21544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800">
                <a:solidFill>
                  <a:schemeClr val="bg1"/>
                </a:solidFill>
                <a:latin typeface="メイリオ"/>
                <a:ea typeface="メイリオ"/>
                <a:cs typeface="メイリオ"/>
              </a:rPr>
              <a:t>実データ</a:t>
            </a:r>
          </a:p>
        </p:txBody>
      </p:sp>
      <p:sp>
        <p:nvSpPr>
          <p:cNvPr id="19" name="Text Box 18"/>
          <p:cNvSpPr txBox="1">
            <a:spLocks noChangeArrowheads="1"/>
          </p:cNvSpPr>
          <p:nvPr/>
        </p:nvSpPr>
        <p:spPr bwMode="auto">
          <a:xfrm>
            <a:off x="599165" y="1587876"/>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en-US" altLang="ja-JP" sz="120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20" name="Text Box 19"/>
          <p:cNvSpPr txBox="1">
            <a:spLocks noChangeArrowheads="1"/>
          </p:cNvSpPr>
          <p:nvPr/>
        </p:nvSpPr>
        <p:spPr bwMode="auto">
          <a:xfrm>
            <a:off x="1360750" y="1587876"/>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en-US" altLang="ja-JP" sz="120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21" name="Text Box 20"/>
          <p:cNvSpPr txBox="1">
            <a:spLocks noChangeArrowheads="1"/>
          </p:cNvSpPr>
          <p:nvPr/>
        </p:nvSpPr>
        <p:spPr bwMode="auto">
          <a:xfrm>
            <a:off x="2133601" y="1587876"/>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en-US" altLang="ja-JP" sz="120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27" name="Text Box 26"/>
          <p:cNvSpPr txBox="1">
            <a:spLocks noChangeArrowheads="1"/>
          </p:cNvSpPr>
          <p:nvPr/>
        </p:nvSpPr>
        <p:spPr bwMode="auto">
          <a:xfrm>
            <a:off x="457200" y="3231633"/>
            <a:ext cx="2473834"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ja-JP" altLang="en-US" sz="1600" dirty="0" smtClean="0">
                <a:solidFill>
                  <a:srgbClr val="0000FF"/>
                </a:solidFill>
                <a:latin typeface="メイリオ"/>
                <a:ea typeface="メイリオ"/>
                <a:cs typeface="メイリオ"/>
              </a:rPr>
              <a:t>仮想ストレージ</a:t>
            </a:r>
            <a:endParaRPr lang="ja-JP" altLang="en-US" sz="1600" dirty="0">
              <a:solidFill>
                <a:srgbClr val="0000FF"/>
              </a:solidFill>
              <a:latin typeface="メイリオ"/>
              <a:ea typeface="メイリオ"/>
              <a:cs typeface="メイリオ"/>
            </a:endParaRPr>
          </a:p>
        </p:txBody>
      </p:sp>
      <p:sp>
        <p:nvSpPr>
          <p:cNvPr id="29" name="Rectangle 28"/>
          <p:cNvSpPr>
            <a:spLocks noChangeArrowheads="1"/>
          </p:cNvSpPr>
          <p:nvPr/>
        </p:nvSpPr>
        <p:spPr bwMode="auto">
          <a:xfrm>
            <a:off x="457200" y="962540"/>
            <a:ext cx="2473834"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spcBef>
                <a:spcPct val="50000"/>
              </a:spcBef>
            </a:pPr>
            <a:r>
              <a:rPr lang="ja-JP" altLang="en-US" sz="2000" dirty="0" smtClean="0">
                <a:solidFill>
                  <a:schemeClr val="tx1">
                    <a:lumMod val="50000"/>
                    <a:lumOff val="50000"/>
                  </a:schemeClr>
                </a:solidFill>
                <a:latin typeface="メイリオ"/>
                <a:ea typeface="メイリオ"/>
                <a:cs typeface="メイリオ"/>
              </a:rPr>
              <a:t>ブロック仮想化</a:t>
            </a:r>
            <a:endParaRPr lang="ja-JP" altLang="en-US" sz="2000" dirty="0">
              <a:solidFill>
                <a:schemeClr val="tx1">
                  <a:lumMod val="50000"/>
                  <a:lumOff val="50000"/>
                </a:schemeClr>
              </a:solidFill>
              <a:latin typeface="メイリオ"/>
              <a:ea typeface="メイリオ"/>
              <a:cs typeface="メイリオ"/>
            </a:endParaRPr>
          </a:p>
        </p:txBody>
      </p:sp>
      <p:sp>
        <p:nvSpPr>
          <p:cNvPr id="61" name="AutoShape 3"/>
          <p:cNvSpPr>
            <a:spLocks noChangeArrowheads="1"/>
          </p:cNvSpPr>
          <p:nvPr/>
        </p:nvSpPr>
        <p:spPr bwMode="auto">
          <a:xfrm>
            <a:off x="457200" y="3793093"/>
            <a:ext cx="2473834" cy="2049463"/>
          </a:xfrm>
          <a:prstGeom prst="roundRect">
            <a:avLst>
              <a:gd name="adj" fmla="val 0"/>
            </a:avLst>
          </a:prstGeom>
          <a:solidFill>
            <a:srgbClr val="CCFFCC"/>
          </a:solidFill>
          <a:ln w="38100" algn="ctr">
            <a:noFill/>
            <a:prstDash val="sysDot"/>
            <a:round/>
            <a:headEnd/>
            <a:tailEnd/>
          </a:ln>
          <a:effectLst>
            <a:outerShdw blurRad="50800" dist="38100" dir="2700000" algn="tl" rotWithShape="0">
              <a:prstClr val="black">
                <a:alpha val="40000"/>
              </a:prstClr>
            </a:outerShdw>
          </a:effectLst>
          <a:extLst/>
        </p:spPr>
        <p:txBody>
          <a:bodyPr wrap="none" anchor="ctr"/>
          <a:lstStyle/>
          <a:p>
            <a:endParaRPr lang="ja-JP" altLang="en-US">
              <a:latin typeface="メイリオ"/>
              <a:ea typeface="メイリオ"/>
              <a:cs typeface="メイリオ"/>
            </a:endParaRPr>
          </a:p>
        </p:txBody>
      </p:sp>
      <p:sp>
        <p:nvSpPr>
          <p:cNvPr id="62" name="AutoShape 5"/>
          <p:cNvSpPr>
            <a:spLocks noChangeArrowheads="1"/>
          </p:cNvSpPr>
          <p:nvPr/>
        </p:nvSpPr>
        <p:spPr bwMode="auto">
          <a:xfrm>
            <a:off x="596901" y="4548030"/>
            <a:ext cx="2205793" cy="913526"/>
          </a:xfrm>
          <a:prstGeom prst="can">
            <a:avLst>
              <a:gd name="adj" fmla="val 34502"/>
            </a:avLst>
          </a:prstGeom>
          <a:solidFill>
            <a:schemeClr val="tx2">
              <a:lumMod val="40000"/>
              <a:lumOff val="60000"/>
            </a:schemeClr>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63" name="AutoShape 6"/>
          <p:cNvSpPr>
            <a:spLocks noChangeArrowheads="1"/>
          </p:cNvSpPr>
          <p:nvPr/>
        </p:nvSpPr>
        <p:spPr bwMode="auto">
          <a:xfrm>
            <a:off x="599165" y="4166157"/>
            <a:ext cx="2205794" cy="674688"/>
          </a:xfrm>
          <a:prstGeom prst="can">
            <a:avLst>
              <a:gd name="adj" fmla="val 49403"/>
            </a:avLst>
          </a:prstGeom>
          <a:solidFill>
            <a:srgbClr val="0000FF"/>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64" name="Text Box 7"/>
          <p:cNvSpPr txBox="1">
            <a:spLocks noChangeArrowheads="1"/>
          </p:cNvSpPr>
          <p:nvPr/>
        </p:nvSpPr>
        <p:spPr bwMode="auto">
          <a:xfrm>
            <a:off x="599166" y="4548030"/>
            <a:ext cx="220579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smtClean="0">
                <a:solidFill>
                  <a:schemeClr val="bg1"/>
                </a:solidFill>
                <a:latin typeface="メイリオ"/>
                <a:ea typeface="メイリオ"/>
                <a:cs typeface="メイリオ"/>
              </a:rPr>
              <a:t>10TB</a:t>
            </a:r>
            <a:endParaRPr lang="ja-JP" altLang="en-US" sz="1200" dirty="0">
              <a:solidFill>
                <a:schemeClr val="bg1"/>
              </a:solidFill>
              <a:latin typeface="メイリオ"/>
              <a:ea typeface="メイリオ"/>
              <a:cs typeface="メイリオ"/>
            </a:endParaRPr>
          </a:p>
        </p:txBody>
      </p:sp>
      <p:sp>
        <p:nvSpPr>
          <p:cNvPr id="65" name="Text Box 8"/>
          <p:cNvSpPr txBox="1">
            <a:spLocks noChangeArrowheads="1"/>
          </p:cNvSpPr>
          <p:nvPr/>
        </p:nvSpPr>
        <p:spPr bwMode="auto">
          <a:xfrm>
            <a:off x="599165" y="4233964"/>
            <a:ext cx="2205794" cy="21544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75" name="Text Box 19"/>
          <p:cNvSpPr txBox="1">
            <a:spLocks noChangeArrowheads="1"/>
          </p:cNvSpPr>
          <p:nvPr/>
        </p:nvSpPr>
        <p:spPr bwMode="auto">
          <a:xfrm>
            <a:off x="1360750" y="3858043"/>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en-US" altLang="ja-JP" sz="1200" dirty="0" smtClean="0">
                <a:solidFill>
                  <a:srgbClr val="0000FF"/>
                </a:solidFill>
                <a:latin typeface="メイリオ"/>
                <a:ea typeface="メイリオ"/>
                <a:cs typeface="メイリオ"/>
              </a:rPr>
              <a:t>30TB</a:t>
            </a:r>
            <a:endParaRPr lang="ja-JP" altLang="en-US" sz="1200" dirty="0">
              <a:solidFill>
                <a:srgbClr val="0000FF"/>
              </a:solidFill>
              <a:latin typeface="メイリオ"/>
              <a:ea typeface="メイリオ"/>
              <a:cs typeface="メイリオ"/>
            </a:endParaRPr>
          </a:p>
        </p:txBody>
      </p:sp>
      <p:sp>
        <p:nvSpPr>
          <p:cNvPr id="77" name="Text Box 26"/>
          <p:cNvSpPr txBox="1">
            <a:spLocks noChangeArrowheads="1"/>
          </p:cNvSpPr>
          <p:nvPr/>
        </p:nvSpPr>
        <p:spPr bwMode="auto">
          <a:xfrm>
            <a:off x="343001" y="5501800"/>
            <a:ext cx="2734741"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ja-JP" altLang="en-US" sz="1400" dirty="0" smtClean="0">
                <a:solidFill>
                  <a:srgbClr val="0000FF"/>
                </a:solidFill>
                <a:latin typeface="メイリオ"/>
                <a:ea typeface="メイリオ"/>
                <a:cs typeface="メイリオ"/>
              </a:rPr>
              <a:t>ストレージ（ハードウェア）</a:t>
            </a:r>
            <a:endParaRPr lang="ja-JP" altLang="en-US" sz="1400" dirty="0">
              <a:solidFill>
                <a:srgbClr val="0000FF"/>
              </a:solidFill>
              <a:latin typeface="メイリオ"/>
              <a:ea typeface="メイリオ"/>
              <a:cs typeface="メイリオ"/>
            </a:endParaRPr>
          </a:p>
        </p:txBody>
      </p:sp>
      <p:sp>
        <p:nvSpPr>
          <p:cNvPr id="78" name="Text Box 15"/>
          <p:cNvSpPr txBox="1">
            <a:spLocks noChangeArrowheads="1"/>
          </p:cNvSpPr>
          <p:nvPr/>
        </p:nvSpPr>
        <p:spPr bwMode="auto">
          <a:xfrm>
            <a:off x="601430" y="2815153"/>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smtClean="0">
                <a:solidFill>
                  <a:schemeClr val="bg1"/>
                </a:solidFill>
                <a:latin typeface="メイリオ"/>
                <a:ea typeface="メイリオ"/>
                <a:cs typeface="メイリオ"/>
              </a:rPr>
              <a:t>8TB</a:t>
            </a:r>
            <a:endParaRPr lang="ja-JP" altLang="en-US" sz="1200" dirty="0">
              <a:solidFill>
                <a:schemeClr val="bg1"/>
              </a:solidFill>
              <a:latin typeface="メイリオ"/>
              <a:ea typeface="メイリオ"/>
              <a:cs typeface="メイリオ"/>
            </a:endParaRPr>
          </a:p>
        </p:txBody>
      </p:sp>
      <p:sp>
        <p:nvSpPr>
          <p:cNvPr id="79" name="Text Box 15"/>
          <p:cNvSpPr txBox="1">
            <a:spLocks noChangeArrowheads="1"/>
          </p:cNvSpPr>
          <p:nvPr/>
        </p:nvSpPr>
        <p:spPr bwMode="auto">
          <a:xfrm>
            <a:off x="1363015" y="2810390"/>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smtClean="0">
                <a:solidFill>
                  <a:schemeClr val="bg1"/>
                </a:solidFill>
                <a:latin typeface="メイリオ"/>
                <a:ea typeface="メイリオ"/>
                <a:cs typeface="メイリオ"/>
              </a:rPr>
              <a:t>7TB</a:t>
            </a:r>
            <a:endParaRPr lang="ja-JP" altLang="en-US" sz="1200" dirty="0">
              <a:solidFill>
                <a:schemeClr val="bg1"/>
              </a:solidFill>
              <a:latin typeface="メイリオ"/>
              <a:ea typeface="メイリオ"/>
              <a:cs typeface="メイリオ"/>
            </a:endParaRPr>
          </a:p>
        </p:txBody>
      </p:sp>
      <p:sp>
        <p:nvSpPr>
          <p:cNvPr id="80" name="Text Box 15"/>
          <p:cNvSpPr txBox="1">
            <a:spLocks noChangeArrowheads="1"/>
          </p:cNvSpPr>
          <p:nvPr/>
        </p:nvSpPr>
        <p:spPr bwMode="auto">
          <a:xfrm>
            <a:off x="2133601" y="2815153"/>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5TB</a:t>
            </a:r>
            <a:endParaRPr lang="ja-JP" altLang="en-US" sz="1200" dirty="0">
              <a:solidFill>
                <a:schemeClr val="bg1"/>
              </a:solidFill>
              <a:latin typeface="メイリオ"/>
              <a:ea typeface="メイリオ"/>
              <a:cs typeface="メイリオ"/>
            </a:endParaRPr>
          </a:p>
        </p:txBody>
      </p:sp>
      <p:sp>
        <p:nvSpPr>
          <p:cNvPr id="81" name="Text Box 7"/>
          <p:cNvSpPr txBox="1">
            <a:spLocks noChangeArrowheads="1"/>
          </p:cNvSpPr>
          <p:nvPr/>
        </p:nvSpPr>
        <p:spPr bwMode="auto">
          <a:xfrm>
            <a:off x="596900" y="4980544"/>
            <a:ext cx="2205794" cy="46166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1200" dirty="0" smtClean="0">
                <a:solidFill>
                  <a:schemeClr val="bg1"/>
                </a:solidFill>
                <a:latin typeface="メイリオ"/>
                <a:ea typeface="メイリオ"/>
                <a:cs typeface="メイリオ"/>
              </a:rPr>
              <a:t>未使用領域</a:t>
            </a:r>
            <a:endParaRPr lang="en-US" altLang="ja-JP" sz="1200" dirty="0" smtClean="0">
              <a:solidFill>
                <a:schemeClr val="bg1"/>
              </a:solidFill>
              <a:latin typeface="メイリオ"/>
              <a:ea typeface="メイリオ"/>
              <a:cs typeface="メイリオ"/>
            </a:endParaRPr>
          </a:p>
          <a:p>
            <a:pPr algn="ctr"/>
            <a:r>
              <a:rPr lang="en-US" altLang="ja-JP" sz="1200" dirty="0" smtClean="0">
                <a:solidFill>
                  <a:schemeClr val="bg1"/>
                </a:solidFill>
                <a:latin typeface="メイリオ"/>
                <a:ea typeface="メイリオ"/>
                <a:cs typeface="メイリオ"/>
              </a:rPr>
              <a:t>20TB</a:t>
            </a:r>
            <a:endParaRPr lang="ja-JP" altLang="en-US" sz="1200" dirty="0">
              <a:solidFill>
                <a:schemeClr val="bg1"/>
              </a:solidFill>
              <a:latin typeface="メイリオ"/>
              <a:ea typeface="メイリオ"/>
              <a:cs typeface="メイリオ"/>
            </a:endParaRPr>
          </a:p>
        </p:txBody>
      </p:sp>
      <p:sp>
        <p:nvSpPr>
          <p:cNvPr id="82" name="Text Box 29"/>
          <p:cNvSpPr txBox="1">
            <a:spLocks noChangeArrowheads="1"/>
          </p:cNvSpPr>
          <p:nvPr/>
        </p:nvSpPr>
        <p:spPr bwMode="auto">
          <a:xfrm>
            <a:off x="457200" y="6007100"/>
            <a:ext cx="2473834"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ja-JP" altLang="en-US" sz="2000" dirty="0">
                <a:solidFill>
                  <a:srgbClr val="800000"/>
                </a:solidFill>
                <a:latin typeface="メイリオ"/>
                <a:ea typeface="メイリオ"/>
                <a:cs typeface="メイリオ"/>
              </a:rPr>
              <a:t>ボリュームの仮想化</a:t>
            </a:r>
          </a:p>
        </p:txBody>
      </p:sp>
      <p:sp>
        <p:nvSpPr>
          <p:cNvPr id="184" name="上矢印 183"/>
          <p:cNvSpPr/>
          <p:nvPr/>
        </p:nvSpPr>
        <p:spPr>
          <a:xfrm>
            <a:off x="1316824" y="3505200"/>
            <a:ext cx="755650" cy="352843"/>
          </a:xfrm>
          <a:prstGeom prst="up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nvGrpSpPr>
          <p:cNvPr id="3" name="図形グループ 2"/>
          <p:cNvGrpSpPr/>
          <p:nvPr/>
        </p:nvGrpSpPr>
        <p:grpSpPr>
          <a:xfrm>
            <a:off x="3077742" y="962540"/>
            <a:ext cx="2947958" cy="5444670"/>
            <a:chOff x="3077742" y="962540"/>
            <a:chExt cx="2947958" cy="5444670"/>
          </a:xfrm>
        </p:grpSpPr>
        <p:sp>
          <p:nvSpPr>
            <p:cNvPr id="83" name="AutoShape 3"/>
            <p:cNvSpPr>
              <a:spLocks noChangeArrowheads="1"/>
            </p:cNvSpPr>
            <p:nvPr/>
          </p:nvSpPr>
          <p:spPr bwMode="auto">
            <a:xfrm>
              <a:off x="3335083" y="1485900"/>
              <a:ext cx="2473834" cy="2086490"/>
            </a:xfrm>
            <a:prstGeom prst="roundRect">
              <a:avLst>
                <a:gd name="adj" fmla="val 0"/>
              </a:avLst>
            </a:prstGeom>
            <a:solidFill>
              <a:schemeClr val="accent6">
                <a:lumMod val="60000"/>
                <a:lumOff val="40000"/>
              </a:schemeClr>
            </a:solidFill>
            <a:ln w="38100" algn="ctr">
              <a:noFill/>
              <a:prstDash val="sysDot"/>
              <a:round/>
              <a:headEnd/>
              <a:tailEnd/>
            </a:ln>
            <a:effectLst>
              <a:outerShdw blurRad="50800" dist="38100" dir="2700000" algn="tl" rotWithShape="0">
                <a:prstClr val="black">
                  <a:alpha val="40000"/>
                </a:prstClr>
              </a:outerShdw>
            </a:effectLst>
            <a:extLst/>
          </p:spPr>
          <p:txBody>
            <a:bodyPr wrap="none" anchor="ctr"/>
            <a:lstStyle/>
            <a:p>
              <a:endParaRPr lang="ja-JP" altLang="en-US">
                <a:latin typeface="メイリオ"/>
                <a:ea typeface="メイリオ"/>
                <a:cs typeface="メイリオ"/>
              </a:endParaRPr>
            </a:p>
          </p:txBody>
        </p:sp>
        <p:sp>
          <p:nvSpPr>
            <p:cNvPr id="96" name="Text Box 18"/>
            <p:cNvSpPr txBox="1">
              <a:spLocks noChangeArrowheads="1"/>
            </p:cNvSpPr>
            <p:nvPr/>
          </p:nvSpPr>
          <p:spPr bwMode="auto">
            <a:xfrm>
              <a:off x="3477048" y="1587876"/>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en-US" altLang="ja-JP" sz="120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97" name="Text Box 19"/>
            <p:cNvSpPr txBox="1">
              <a:spLocks noChangeArrowheads="1"/>
            </p:cNvSpPr>
            <p:nvPr/>
          </p:nvSpPr>
          <p:spPr bwMode="auto">
            <a:xfrm>
              <a:off x="4238633" y="1587876"/>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en-US" altLang="ja-JP" sz="120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98" name="Text Box 20"/>
            <p:cNvSpPr txBox="1">
              <a:spLocks noChangeArrowheads="1"/>
            </p:cNvSpPr>
            <p:nvPr/>
          </p:nvSpPr>
          <p:spPr bwMode="auto">
            <a:xfrm>
              <a:off x="5011484" y="1587876"/>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en-US" altLang="ja-JP" sz="1200">
                  <a:solidFill>
                    <a:srgbClr val="0000FF"/>
                  </a:solidFill>
                  <a:latin typeface="メイリオ"/>
                  <a:ea typeface="メイリオ"/>
                  <a:cs typeface="メイリオ"/>
                </a:rPr>
                <a:t>10TB</a:t>
              </a:r>
              <a:endParaRPr lang="ja-JP" altLang="en-US" sz="1200">
                <a:solidFill>
                  <a:srgbClr val="0000FF"/>
                </a:solidFill>
                <a:latin typeface="メイリオ"/>
                <a:ea typeface="メイリオ"/>
                <a:cs typeface="メイリオ"/>
              </a:endParaRPr>
            </a:p>
          </p:txBody>
        </p:sp>
        <p:sp>
          <p:nvSpPr>
            <p:cNvPr id="99" name="Text Box 26"/>
            <p:cNvSpPr txBox="1">
              <a:spLocks noChangeArrowheads="1"/>
            </p:cNvSpPr>
            <p:nvPr/>
          </p:nvSpPr>
          <p:spPr bwMode="auto">
            <a:xfrm>
              <a:off x="3335083" y="3231633"/>
              <a:ext cx="2473834"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ja-JP" altLang="en-US" sz="1600" dirty="0" smtClean="0">
                  <a:solidFill>
                    <a:srgbClr val="0000FF"/>
                  </a:solidFill>
                  <a:latin typeface="メイリオ"/>
                  <a:ea typeface="メイリオ"/>
                  <a:cs typeface="メイリオ"/>
                </a:rPr>
                <a:t>仮想ストレージ</a:t>
              </a:r>
              <a:endParaRPr lang="ja-JP" altLang="en-US" sz="1600" dirty="0">
                <a:solidFill>
                  <a:srgbClr val="0000FF"/>
                </a:solidFill>
                <a:latin typeface="メイリオ"/>
                <a:ea typeface="メイリオ"/>
                <a:cs typeface="メイリオ"/>
              </a:endParaRPr>
            </a:p>
          </p:txBody>
        </p:sp>
        <p:sp>
          <p:nvSpPr>
            <p:cNvPr id="100" name="Rectangle 28"/>
            <p:cNvSpPr>
              <a:spLocks noChangeArrowheads="1"/>
            </p:cNvSpPr>
            <p:nvPr/>
          </p:nvSpPr>
          <p:spPr bwMode="auto">
            <a:xfrm>
              <a:off x="3077742" y="962540"/>
              <a:ext cx="2947958"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spcBef>
                  <a:spcPct val="50000"/>
                </a:spcBef>
              </a:pPr>
              <a:r>
                <a:rPr lang="ja-JP" altLang="en-US" sz="2000" dirty="0" smtClean="0">
                  <a:solidFill>
                    <a:schemeClr val="tx1">
                      <a:lumMod val="50000"/>
                      <a:lumOff val="50000"/>
                    </a:schemeClr>
                  </a:solidFill>
                  <a:latin typeface="メイリオ"/>
                  <a:ea typeface="メイリオ"/>
                  <a:cs typeface="メイリオ"/>
                </a:rPr>
                <a:t>シンプロビジョニング</a:t>
              </a:r>
              <a:endParaRPr lang="ja-JP" altLang="en-US" sz="2000" dirty="0">
                <a:solidFill>
                  <a:schemeClr val="tx1">
                    <a:lumMod val="50000"/>
                    <a:lumOff val="50000"/>
                  </a:schemeClr>
                </a:solidFill>
                <a:latin typeface="メイリオ"/>
                <a:ea typeface="メイリオ"/>
                <a:cs typeface="メイリオ"/>
              </a:endParaRPr>
            </a:p>
          </p:txBody>
        </p:sp>
        <p:sp>
          <p:nvSpPr>
            <p:cNvPr id="101" name="AutoShape 3"/>
            <p:cNvSpPr>
              <a:spLocks noChangeArrowheads="1"/>
            </p:cNvSpPr>
            <p:nvPr/>
          </p:nvSpPr>
          <p:spPr bwMode="auto">
            <a:xfrm>
              <a:off x="3335083" y="3793093"/>
              <a:ext cx="2473834" cy="2049463"/>
            </a:xfrm>
            <a:prstGeom prst="roundRect">
              <a:avLst>
                <a:gd name="adj" fmla="val 0"/>
              </a:avLst>
            </a:prstGeom>
            <a:solidFill>
              <a:schemeClr val="accent5">
                <a:lumMod val="20000"/>
                <a:lumOff val="80000"/>
              </a:schemeClr>
            </a:solidFill>
            <a:ln w="38100" algn="ctr">
              <a:noFill/>
              <a:prstDash val="sysDot"/>
              <a:round/>
              <a:headEnd/>
              <a:tailEnd/>
            </a:ln>
            <a:effectLst>
              <a:outerShdw blurRad="50800" dist="38100" dir="2700000" algn="tl" rotWithShape="0">
                <a:prstClr val="black">
                  <a:alpha val="40000"/>
                </a:prstClr>
              </a:outerShdw>
            </a:effectLst>
            <a:extLst/>
          </p:spPr>
          <p:txBody>
            <a:bodyPr wrap="none" anchor="ctr"/>
            <a:lstStyle/>
            <a:p>
              <a:endParaRPr lang="ja-JP" altLang="en-US">
                <a:latin typeface="メイリオ"/>
                <a:ea typeface="メイリオ"/>
                <a:cs typeface="メイリオ"/>
              </a:endParaRPr>
            </a:p>
          </p:txBody>
        </p:sp>
        <p:sp>
          <p:nvSpPr>
            <p:cNvPr id="102" name="AutoShape 5"/>
            <p:cNvSpPr>
              <a:spLocks noChangeArrowheads="1"/>
            </p:cNvSpPr>
            <p:nvPr/>
          </p:nvSpPr>
          <p:spPr bwMode="auto">
            <a:xfrm>
              <a:off x="3474783" y="4548030"/>
              <a:ext cx="2216675" cy="913526"/>
            </a:xfrm>
            <a:prstGeom prst="can">
              <a:avLst>
                <a:gd name="adj" fmla="val 33564"/>
              </a:avLst>
            </a:prstGeom>
            <a:solidFill>
              <a:srgbClr val="BFBFBF"/>
            </a:solidFill>
            <a:ln w="12700" cmpd="sng">
              <a:solidFill>
                <a:schemeClr val="tx1">
                  <a:lumMod val="65000"/>
                  <a:lumOff val="35000"/>
                </a:schemeClr>
              </a:solidFill>
              <a:prstDash val="sysDash"/>
              <a:round/>
              <a:headEnd/>
              <a:tailEnd/>
            </a:ln>
            <a:effectLst/>
            <a:extLst/>
          </p:spPr>
          <p:txBody>
            <a:bodyPr wrap="none" anchor="ctr"/>
            <a:lstStyle/>
            <a:p>
              <a:endParaRPr lang="ja-JP" altLang="en-US" sz="800">
                <a:latin typeface="メイリオ"/>
                <a:ea typeface="メイリオ"/>
                <a:cs typeface="メイリオ"/>
              </a:endParaRPr>
            </a:p>
          </p:txBody>
        </p:sp>
        <p:sp>
          <p:nvSpPr>
            <p:cNvPr id="103" name="AutoShape 6"/>
            <p:cNvSpPr>
              <a:spLocks noChangeArrowheads="1"/>
            </p:cNvSpPr>
            <p:nvPr/>
          </p:nvSpPr>
          <p:spPr bwMode="auto">
            <a:xfrm>
              <a:off x="3477048" y="4166157"/>
              <a:ext cx="2205794" cy="674688"/>
            </a:xfrm>
            <a:prstGeom prst="can">
              <a:avLst>
                <a:gd name="adj" fmla="val 49403"/>
              </a:avLst>
            </a:prstGeom>
            <a:solidFill>
              <a:srgbClr val="0000FF"/>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104" name="Text Box 7"/>
            <p:cNvSpPr txBox="1">
              <a:spLocks noChangeArrowheads="1"/>
            </p:cNvSpPr>
            <p:nvPr/>
          </p:nvSpPr>
          <p:spPr bwMode="auto">
            <a:xfrm>
              <a:off x="3477049" y="4548030"/>
              <a:ext cx="220579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smtClean="0">
                  <a:solidFill>
                    <a:schemeClr val="bg1"/>
                  </a:solidFill>
                  <a:latin typeface="メイリオ"/>
                  <a:ea typeface="メイリオ"/>
                  <a:cs typeface="メイリオ"/>
                </a:rPr>
                <a:t>10TB</a:t>
              </a:r>
              <a:endParaRPr lang="ja-JP" altLang="en-US" sz="1200" dirty="0">
                <a:solidFill>
                  <a:schemeClr val="bg1"/>
                </a:solidFill>
                <a:latin typeface="メイリオ"/>
                <a:ea typeface="メイリオ"/>
                <a:cs typeface="メイリオ"/>
              </a:endParaRPr>
            </a:p>
          </p:txBody>
        </p:sp>
        <p:sp>
          <p:nvSpPr>
            <p:cNvPr id="105" name="Text Box 8"/>
            <p:cNvSpPr txBox="1">
              <a:spLocks noChangeArrowheads="1"/>
            </p:cNvSpPr>
            <p:nvPr/>
          </p:nvSpPr>
          <p:spPr bwMode="auto">
            <a:xfrm>
              <a:off x="3477048" y="4233964"/>
              <a:ext cx="2205794" cy="21544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06" name="Text Box 19"/>
            <p:cNvSpPr txBox="1">
              <a:spLocks noChangeArrowheads="1"/>
            </p:cNvSpPr>
            <p:nvPr/>
          </p:nvSpPr>
          <p:spPr bwMode="auto">
            <a:xfrm>
              <a:off x="4238633" y="3858043"/>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en-US" altLang="ja-JP" sz="1200" dirty="0" smtClean="0">
                  <a:solidFill>
                    <a:srgbClr val="0000FF"/>
                  </a:solidFill>
                  <a:latin typeface="メイリオ"/>
                  <a:ea typeface="メイリオ"/>
                  <a:cs typeface="メイリオ"/>
                </a:rPr>
                <a:t>30TB</a:t>
              </a:r>
              <a:endParaRPr lang="ja-JP" altLang="en-US" sz="1200" dirty="0">
                <a:solidFill>
                  <a:srgbClr val="0000FF"/>
                </a:solidFill>
                <a:latin typeface="メイリオ"/>
                <a:ea typeface="メイリオ"/>
                <a:cs typeface="メイリオ"/>
              </a:endParaRPr>
            </a:p>
          </p:txBody>
        </p:sp>
        <p:sp>
          <p:nvSpPr>
            <p:cNvPr id="107" name="Text Box 26"/>
            <p:cNvSpPr txBox="1">
              <a:spLocks noChangeArrowheads="1"/>
            </p:cNvSpPr>
            <p:nvPr/>
          </p:nvSpPr>
          <p:spPr bwMode="auto">
            <a:xfrm>
              <a:off x="3149600" y="5501800"/>
              <a:ext cx="2876100"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ja-JP" altLang="en-US" sz="1400" dirty="0" smtClean="0">
                  <a:solidFill>
                    <a:srgbClr val="0000FF"/>
                  </a:solidFill>
                  <a:latin typeface="メイリオ"/>
                  <a:ea typeface="メイリオ"/>
                  <a:cs typeface="メイリオ"/>
                </a:rPr>
                <a:t>ストレージ（ハードウェア）</a:t>
              </a:r>
              <a:endParaRPr lang="ja-JP" altLang="en-US" sz="1400" dirty="0">
                <a:solidFill>
                  <a:srgbClr val="0000FF"/>
                </a:solidFill>
                <a:latin typeface="メイリオ"/>
                <a:ea typeface="メイリオ"/>
                <a:cs typeface="メイリオ"/>
              </a:endParaRPr>
            </a:p>
          </p:txBody>
        </p:sp>
        <p:sp>
          <p:nvSpPr>
            <p:cNvPr id="111" name="Text Box 7"/>
            <p:cNvSpPr txBox="1">
              <a:spLocks noChangeArrowheads="1"/>
            </p:cNvSpPr>
            <p:nvPr/>
          </p:nvSpPr>
          <p:spPr bwMode="auto">
            <a:xfrm>
              <a:off x="3474783" y="4980544"/>
              <a:ext cx="220579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endParaRPr lang="ja-JP" altLang="en-US" sz="1200" dirty="0">
                <a:solidFill>
                  <a:schemeClr val="bg1"/>
                </a:solidFill>
                <a:latin typeface="メイリオ"/>
                <a:ea typeface="メイリオ"/>
                <a:cs typeface="メイリオ"/>
              </a:endParaRPr>
            </a:p>
          </p:txBody>
        </p:sp>
        <p:sp>
          <p:nvSpPr>
            <p:cNvPr id="112" name="Text Box 29"/>
            <p:cNvSpPr txBox="1">
              <a:spLocks noChangeArrowheads="1"/>
            </p:cNvSpPr>
            <p:nvPr/>
          </p:nvSpPr>
          <p:spPr bwMode="auto">
            <a:xfrm>
              <a:off x="3335083" y="6007100"/>
              <a:ext cx="2473834"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ja-JP" altLang="en-US" sz="2000" dirty="0" smtClean="0">
                  <a:solidFill>
                    <a:srgbClr val="800000"/>
                  </a:solidFill>
                  <a:latin typeface="メイリオ"/>
                  <a:ea typeface="メイリオ"/>
                  <a:cs typeface="メイリオ"/>
                </a:rPr>
                <a:t>容量の</a:t>
              </a:r>
              <a:r>
                <a:rPr lang="ja-JP" altLang="en-US" sz="2000" dirty="0">
                  <a:solidFill>
                    <a:srgbClr val="800000"/>
                  </a:solidFill>
                  <a:latin typeface="メイリオ"/>
                  <a:ea typeface="メイリオ"/>
                  <a:cs typeface="メイリオ"/>
                </a:rPr>
                <a:t>仮想化</a:t>
              </a:r>
            </a:p>
          </p:txBody>
        </p:sp>
        <p:sp>
          <p:nvSpPr>
            <p:cNvPr id="113" name="Text Box 7"/>
            <p:cNvSpPr txBox="1">
              <a:spLocks noChangeArrowheads="1"/>
            </p:cNvSpPr>
            <p:nvPr/>
          </p:nvSpPr>
          <p:spPr bwMode="auto">
            <a:xfrm>
              <a:off x="3469103" y="4980544"/>
              <a:ext cx="2205794" cy="46166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1200" dirty="0" smtClean="0">
                  <a:solidFill>
                    <a:schemeClr val="bg1"/>
                  </a:solidFill>
                  <a:latin typeface="メイリオ"/>
                  <a:ea typeface="メイリオ"/>
                  <a:cs typeface="メイリオ"/>
                </a:rPr>
                <a:t>未使用領域</a:t>
              </a:r>
              <a:endParaRPr lang="en-US" altLang="ja-JP" sz="1200" dirty="0" smtClean="0">
                <a:solidFill>
                  <a:schemeClr val="bg1"/>
                </a:solidFill>
                <a:latin typeface="メイリオ"/>
                <a:ea typeface="メイリオ"/>
                <a:cs typeface="メイリオ"/>
              </a:endParaRPr>
            </a:p>
            <a:p>
              <a:pPr algn="ctr"/>
              <a:r>
                <a:rPr lang="en-US" altLang="ja-JP" sz="1200" dirty="0">
                  <a:solidFill>
                    <a:schemeClr val="bg1"/>
                  </a:solidFill>
                  <a:latin typeface="メイリオ"/>
                  <a:ea typeface="メイリオ"/>
                  <a:cs typeface="メイリオ"/>
                </a:rPr>
                <a:t>0</a:t>
              </a:r>
              <a:r>
                <a:rPr lang="en-US" altLang="ja-JP" sz="1200" dirty="0" smtClean="0">
                  <a:solidFill>
                    <a:schemeClr val="bg1"/>
                  </a:solidFill>
                  <a:latin typeface="メイリオ"/>
                  <a:ea typeface="メイリオ"/>
                  <a:cs typeface="メイリオ"/>
                </a:rPr>
                <a:t>TB</a:t>
              </a:r>
              <a:endParaRPr lang="ja-JP" altLang="en-US" sz="1200" dirty="0">
                <a:solidFill>
                  <a:schemeClr val="bg1"/>
                </a:solidFill>
                <a:latin typeface="メイリオ"/>
                <a:ea typeface="メイリオ"/>
                <a:cs typeface="メイリオ"/>
              </a:endParaRPr>
            </a:p>
          </p:txBody>
        </p:sp>
        <p:sp>
          <p:nvSpPr>
            <p:cNvPr id="114" name="四角形吹き出し 113"/>
            <p:cNvSpPr/>
            <p:nvPr/>
          </p:nvSpPr>
          <p:spPr>
            <a:xfrm>
              <a:off x="3149600" y="4889500"/>
              <a:ext cx="882650" cy="425450"/>
            </a:xfrm>
            <a:prstGeom prst="wedgeRectCallout">
              <a:avLst>
                <a:gd name="adj1" fmla="val 66937"/>
                <a:gd name="adj2" fmla="val -30037"/>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必要な時に</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追加</a:t>
              </a:r>
              <a:endParaRPr kumimoji="1" lang="ja-JP" altLang="en-US" sz="1000" dirty="0">
                <a:solidFill>
                  <a:srgbClr val="FFFFFF"/>
                </a:solidFill>
                <a:latin typeface="メイリオ"/>
                <a:ea typeface="メイリオ"/>
                <a:cs typeface="メイリオ"/>
              </a:endParaRPr>
            </a:p>
          </p:txBody>
        </p:sp>
        <p:sp>
          <p:nvSpPr>
            <p:cNvPr id="115" name="AutoShape 5"/>
            <p:cNvSpPr>
              <a:spLocks noChangeArrowheads="1"/>
            </p:cNvSpPr>
            <p:nvPr/>
          </p:nvSpPr>
          <p:spPr bwMode="auto">
            <a:xfrm>
              <a:off x="3469103" y="2230953"/>
              <a:ext cx="692674" cy="960436"/>
            </a:xfrm>
            <a:prstGeom prst="can">
              <a:avLst>
                <a:gd name="adj" fmla="val 31883"/>
              </a:avLst>
            </a:prstGeom>
            <a:solidFill>
              <a:schemeClr val="tx2">
                <a:lumMod val="40000"/>
                <a:lumOff val="60000"/>
              </a:schemeClr>
            </a:solidFill>
            <a:ln w="12700" cmpd="sng">
              <a:solidFill>
                <a:schemeClr val="bg1"/>
              </a:solidFill>
              <a:round/>
              <a:headEnd/>
              <a:tailEnd/>
            </a:ln>
            <a:effectLst/>
            <a:extLst/>
          </p:spPr>
          <p:txBody>
            <a:bodyPr wrap="none" anchor="ctr"/>
            <a:lstStyle/>
            <a:p>
              <a:endParaRPr lang="ja-JP" altLang="en-US" sz="1200">
                <a:latin typeface="メイリオ"/>
                <a:ea typeface="メイリオ"/>
                <a:cs typeface="メイリオ"/>
              </a:endParaRPr>
            </a:p>
          </p:txBody>
        </p:sp>
        <p:sp>
          <p:nvSpPr>
            <p:cNvPr id="116" name="AutoShape 6"/>
            <p:cNvSpPr>
              <a:spLocks noChangeArrowheads="1"/>
            </p:cNvSpPr>
            <p:nvPr/>
          </p:nvSpPr>
          <p:spPr bwMode="auto">
            <a:xfrm>
              <a:off x="3469103" y="1895990"/>
              <a:ext cx="692674" cy="533400"/>
            </a:xfrm>
            <a:prstGeom prst="can">
              <a:avLst>
                <a:gd name="adj" fmla="val 49403"/>
              </a:avLst>
            </a:prstGeom>
            <a:solidFill>
              <a:srgbClr val="0000FF"/>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117" name="Text Box 7"/>
            <p:cNvSpPr txBox="1">
              <a:spLocks noChangeArrowheads="1"/>
            </p:cNvSpPr>
            <p:nvPr/>
          </p:nvSpPr>
          <p:spPr bwMode="auto">
            <a:xfrm>
              <a:off x="3469103" y="2154753"/>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2TB</a:t>
              </a:r>
              <a:endParaRPr lang="ja-JP" altLang="en-US" sz="1200" dirty="0">
                <a:solidFill>
                  <a:schemeClr val="bg1"/>
                </a:solidFill>
                <a:latin typeface="メイリオ"/>
                <a:ea typeface="メイリオ"/>
                <a:cs typeface="メイリオ"/>
              </a:endParaRPr>
            </a:p>
          </p:txBody>
        </p:sp>
        <p:sp>
          <p:nvSpPr>
            <p:cNvPr id="118" name="Text Box 8"/>
            <p:cNvSpPr txBox="1">
              <a:spLocks noChangeArrowheads="1"/>
            </p:cNvSpPr>
            <p:nvPr/>
          </p:nvSpPr>
          <p:spPr bwMode="auto">
            <a:xfrm>
              <a:off x="3475453" y="1915040"/>
              <a:ext cx="692674" cy="21544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19" name="AutoShape 9"/>
            <p:cNvSpPr>
              <a:spLocks noChangeArrowheads="1"/>
            </p:cNvSpPr>
            <p:nvPr/>
          </p:nvSpPr>
          <p:spPr bwMode="auto">
            <a:xfrm>
              <a:off x="4230688" y="2329218"/>
              <a:ext cx="692674" cy="862171"/>
            </a:xfrm>
            <a:prstGeom prst="can">
              <a:avLst>
                <a:gd name="adj" fmla="val 30966"/>
              </a:avLst>
            </a:prstGeom>
            <a:solidFill>
              <a:schemeClr val="tx2">
                <a:lumMod val="40000"/>
                <a:lumOff val="60000"/>
              </a:schemeClr>
            </a:solidFill>
            <a:ln w="12700" cmpd="sng">
              <a:solidFill>
                <a:schemeClr val="bg1"/>
              </a:solidFill>
              <a:round/>
              <a:headEnd/>
              <a:tailEnd/>
            </a:ln>
            <a:effectLst/>
            <a:extLst/>
          </p:spPr>
          <p:txBody>
            <a:bodyPr wrap="none" anchor="ctr"/>
            <a:lstStyle/>
            <a:p>
              <a:endParaRPr lang="ja-JP" altLang="en-US" sz="1200">
                <a:latin typeface="メイリオ"/>
                <a:ea typeface="メイリオ"/>
                <a:cs typeface="メイリオ"/>
              </a:endParaRPr>
            </a:p>
          </p:txBody>
        </p:sp>
        <p:sp>
          <p:nvSpPr>
            <p:cNvPr id="120" name="AutoShape 10"/>
            <p:cNvSpPr>
              <a:spLocks noChangeArrowheads="1"/>
            </p:cNvSpPr>
            <p:nvPr/>
          </p:nvSpPr>
          <p:spPr bwMode="auto">
            <a:xfrm>
              <a:off x="4230688" y="1895990"/>
              <a:ext cx="692674" cy="631310"/>
            </a:xfrm>
            <a:prstGeom prst="can">
              <a:avLst>
                <a:gd name="adj" fmla="val 38889"/>
              </a:avLst>
            </a:prstGeom>
            <a:solidFill>
              <a:srgbClr val="0000FF"/>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121" name="Text Box 11"/>
            <p:cNvSpPr txBox="1">
              <a:spLocks noChangeArrowheads="1"/>
            </p:cNvSpPr>
            <p:nvPr/>
          </p:nvSpPr>
          <p:spPr bwMode="auto">
            <a:xfrm>
              <a:off x="4236288" y="2154752"/>
              <a:ext cx="658551"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3TB</a:t>
              </a:r>
              <a:endParaRPr lang="ja-JP" altLang="en-US" sz="1200" dirty="0">
                <a:solidFill>
                  <a:schemeClr val="bg1"/>
                </a:solidFill>
                <a:latin typeface="メイリオ"/>
                <a:ea typeface="メイリオ"/>
                <a:cs typeface="メイリオ"/>
              </a:endParaRPr>
            </a:p>
          </p:txBody>
        </p:sp>
        <p:sp>
          <p:nvSpPr>
            <p:cNvPr id="122" name="Text Box 12"/>
            <p:cNvSpPr txBox="1">
              <a:spLocks noChangeArrowheads="1"/>
            </p:cNvSpPr>
            <p:nvPr/>
          </p:nvSpPr>
          <p:spPr bwMode="auto">
            <a:xfrm>
              <a:off x="4237038" y="1915040"/>
              <a:ext cx="692674" cy="21544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800" dirty="0">
                  <a:solidFill>
                    <a:schemeClr val="bg1"/>
                  </a:solidFill>
                  <a:latin typeface="メイリオ"/>
                  <a:ea typeface="メイリオ"/>
                  <a:cs typeface="メイリオ"/>
                </a:rPr>
                <a:t>実データ</a:t>
              </a:r>
            </a:p>
          </p:txBody>
        </p:sp>
        <p:sp>
          <p:nvSpPr>
            <p:cNvPr id="123" name="AutoShape 13"/>
            <p:cNvSpPr>
              <a:spLocks noChangeArrowheads="1"/>
            </p:cNvSpPr>
            <p:nvPr/>
          </p:nvSpPr>
          <p:spPr bwMode="auto">
            <a:xfrm>
              <a:off x="4984489" y="2400974"/>
              <a:ext cx="692674" cy="790416"/>
            </a:xfrm>
            <a:prstGeom prst="can">
              <a:avLst>
                <a:gd name="adj" fmla="val 33717"/>
              </a:avLst>
            </a:prstGeom>
            <a:solidFill>
              <a:schemeClr val="tx2">
                <a:lumMod val="40000"/>
                <a:lumOff val="60000"/>
              </a:schemeClr>
            </a:solidFill>
            <a:ln w="12700" cmpd="sng">
              <a:solidFill>
                <a:schemeClr val="bg1"/>
              </a:solidFill>
              <a:round/>
              <a:headEnd/>
              <a:tailEnd/>
            </a:ln>
            <a:effectLst/>
            <a:extLst/>
          </p:spPr>
          <p:txBody>
            <a:bodyPr wrap="none" anchor="ctr"/>
            <a:lstStyle/>
            <a:p>
              <a:endParaRPr lang="ja-JP" altLang="en-US" sz="1200">
                <a:latin typeface="メイリオ"/>
                <a:ea typeface="メイリオ"/>
                <a:cs typeface="メイリオ"/>
              </a:endParaRPr>
            </a:p>
          </p:txBody>
        </p:sp>
        <p:sp>
          <p:nvSpPr>
            <p:cNvPr id="124" name="AutoShape 14"/>
            <p:cNvSpPr>
              <a:spLocks noChangeArrowheads="1"/>
            </p:cNvSpPr>
            <p:nvPr/>
          </p:nvSpPr>
          <p:spPr bwMode="auto">
            <a:xfrm>
              <a:off x="4984489" y="1895990"/>
              <a:ext cx="692674" cy="721798"/>
            </a:xfrm>
            <a:prstGeom prst="can">
              <a:avLst>
                <a:gd name="adj" fmla="val 35288"/>
              </a:avLst>
            </a:prstGeom>
            <a:solidFill>
              <a:srgbClr val="0000FF"/>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125" name="Text Box 15"/>
            <p:cNvSpPr txBox="1">
              <a:spLocks noChangeArrowheads="1"/>
            </p:cNvSpPr>
            <p:nvPr/>
          </p:nvSpPr>
          <p:spPr bwMode="auto">
            <a:xfrm>
              <a:off x="4984488" y="2154752"/>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5TB</a:t>
              </a:r>
              <a:endParaRPr lang="ja-JP" altLang="en-US" sz="1200" dirty="0">
                <a:solidFill>
                  <a:schemeClr val="bg1"/>
                </a:solidFill>
                <a:latin typeface="メイリオ"/>
                <a:ea typeface="メイリオ"/>
                <a:cs typeface="メイリオ"/>
              </a:endParaRPr>
            </a:p>
          </p:txBody>
        </p:sp>
        <p:sp>
          <p:nvSpPr>
            <p:cNvPr id="126" name="Text Box 16"/>
            <p:cNvSpPr txBox="1">
              <a:spLocks noChangeArrowheads="1"/>
            </p:cNvSpPr>
            <p:nvPr/>
          </p:nvSpPr>
          <p:spPr bwMode="auto">
            <a:xfrm>
              <a:off x="4990839" y="1915040"/>
              <a:ext cx="692674" cy="21544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800">
                  <a:solidFill>
                    <a:schemeClr val="bg1"/>
                  </a:solidFill>
                  <a:latin typeface="メイリオ"/>
                  <a:ea typeface="メイリオ"/>
                  <a:cs typeface="メイリオ"/>
                </a:rPr>
                <a:t>実データ</a:t>
              </a:r>
            </a:p>
          </p:txBody>
        </p:sp>
        <p:sp>
          <p:nvSpPr>
            <p:cNvPr id="127" name="Text Box 15"/>
            <p:cNvSpPr txBox="1">
              <a:spLocks noChangeArrowheads="1"/>
            </p:cNvSpPr>
            <p:nvPr/>
          </p:nvSpPr>
          <p:spPr bwMode="auto">
            <a:xfrm>
              <a:off x="3471368" y="2815153"/>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smtClean="0">
                  <a:solidFill>
                    <a:schemeClr val="bg1"/>
                  </a:solidFill>
                  <a:latin typeface="メイリオ"/>
                  <a:ea typeface="メイリオ"/>
                  <a:cs typeface="メイリオ"/>
                </a:rPr>
                <a:t>8TB</a:t>
              </a:r>
              <a:endParaRPr lang="ja-JP" altLang="en-US" sz="1200" dirty="0">
                <a:solidFill>
                  <a:schemeClr val="bg1"/>
                </a:solidFill>
                <a:latin typeface="メイリオ"/>
                <a:ea typeface="メイリオ"/>
                <a:cs typeface="メイリオ"/>
              </a:endParaRPr>
            </a:p>
          </p:txBody>
        </p:sp>
        <p:sp>
          <p:nvSpPr>
            <p:cNvPr id="128" name="Text Box 15"/>
            <p:cNvSpPr txBox="1">
              <a:spLocks noChangeArrowheads="1"/>
            </p:cNvSpPr>
            <p:nvPr/>
          </p:nvSpPr>
          <p:spPr bwMode="auto">
            <a:xfrm>
              <a:off x="4232953" y="2810390"/>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smtClean="0">
                  <a:solidFill>
                    <a:schemeClr val="bg1"/>
                  </a:solidFill>
                  <a:latin typeface="メイリオ"/>
                  <a:ea typeface="メイリオ"/>
                  <a:cs typeface="メイリオ"/>
                </a:rPr>
                <a:t>7TB</a:t>
              </a:r>
              <a:endParaRPr lang="ja-JP" altLang="en-US" sz="1200" dirty="0">
                <a:solidFill>
                  <a:schemeClr val="bg1"/>
                </a:solidFill>
                <a:latin typeface="メイリオ"/>
                <a:ea typeface="メイリオ"/>
                <a:cs typeface="メイリオ"/>
              </a:endParaRPr>
            </a:p>
          </p:txBody>
        </p:sp>
        <p:sp>
          <p:nvSpPr>
            <p:cNvPr id="129" name="Text Box 15"/>
            <p:cNvSpPr txBox="1">
              <a:spLocks noChangeArrowheads="1"/>
            </p:cNvSpPr>
            <p:nvPr/>
          </p:nvSpPr>
          <p:spPr bwMode="auto">
            <a:xfrm>
              <a:off x="4998784" y="2815153"/>
              <a:ext cx="692674" cy="276999"/>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en-US" altLang="ja-JP" sz="1200" dirty="0">
                  <a:solidFill>
                    <a:schemeClr val="bg1"/>
                  </a:solidFill>
                  <a:latin typeface="メイリオ"/>
                  <a:ea typeface="メイリオ"/>
                  <a:cs typeface="メイリオ"/>
                </a:rPr>
                <a:t>5TB</a:t>
              </a:r>
              <a:endParaRPr lang="ja-JP" altLang="en-US" sz="1200" dirty="0">
                <a:solidFill>
                  <a:schemeClr val="bg1"/>
                </a:solidFill>
                <a:latin typeface="メイリオ"/>
                <a:ea typeface="メイリオ"/>
                <a:cs typeface="メイリオ"/>
              </a:endParaRPr>
            </a:p>
          </p:txBody>
        </p:sp>
        <p:sp>
          <p:nvSpPr>
            <p:cNvPr id="185" name="上矢印 184"/>
            <p:cNvSpPr/>
            <p:nvPr/>
          </p:nvSpPr>
          <p:spPr>
            <a:xfrm>
              <a:off x="4194175" y="3505200"/>
              <a:ext cx="755650" cy="352843"/>
            </a:xfrm>
            <a:prstGeom prst="up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 name="図形グループ 3"/>
          <p:cNvGrpSpPr/>
          <p:nvPr/>
        </p:nvGrpSpPr>
        <p:grpSpPr>
          <a:xfrm>
            <a:off x="5951826" y="960337"/>
            <a:ext cx="3012561" cy="5444670"/>
            <a:chOff x="5951826" y="960337"/>
            <a:chExt cx="3012561" cy="5444670"/>
          </a:xfrm>
        </p:grpSpPr>
        <p:sp>
          <p:nvSpPr>
            <p:cNvPr id="136" name="AutoShape 3"/>
            <p:cNvSpPr>
              <a:spLocks noChangeArrowheads="1"/>
            </p:cNvSpPr>
            <p:nvPr/>
          </p:nvSpPr>
          <p:spPr bwMode="auto">
            <a:xfrm>
              <a:off x="6224333" y="3790890"/>
              <a:ext cx="2473834" cy="2049463"/>
            </a:xfrm>
            <a:prstGeom prst="roundRect">
              <a:avLst>
                <a:gd name="adj" fmla="val 0"/>
              </a:avLst>
            </a:prstGeom>
            <a:solidFill>
              <a:srgbClr val="E6D6AF"/>
            </a:solidFill>
            <a:ln w="38100" algn="ctr">
              <a:noFill/>
              <a:prstDash val="sysDot"/>
              <a:round/>
              <a:headEnd/>
              <a:tailEnd/>
            </a:ln>
            <a:effectLst>
              <a:outerShdw blurRad="50800" dist="38100" dir="2700000" algn="tl" rotWithShape="0">
                <a:prstClr val="black">
                  <a:alpha val="40000"/>
                </a:prstClr>
              </a:outerShdw>
            </a:effectLst>
            <a:extLst/>
          </p:spPr>
          <p:txBody>
            <a:bodyPr wrap="none" anchor="ctr"/>
            <a:lstStyle/>
            <a:p>
              <a:endParaRPr lang="ja-JP" altLang="en-US">
                <a:latin typeface="メイリオ"/>
                <a:ea typeface="メイリオ"/>
                <a:cs typeface="メイリオ"/>
              </a:endParaRPr>
            </a:p>
          </p:txBody>
        </p:sp>
        <p:sp>
          <p:nvSpPr>
            <p:cNvPr id="175" name="AutoShape 13"/>
            <p:cNvSpPr>
              <a:spLocks noChangeArrowheads="1"/>
            </p:cNvSpPr>
            <p:nvPr/>
          </p:nvSpPr>
          <p:spPr bwMode="auto">
            <a:xfrm>
              <a:off x="6393152" y="4134383"/>
              <a:ext cx="2141248" cy="1326514"/>
            </a:xfrm>
            <a:prstGeom prst="can">
              <a:avLst>
                <a:gd name="adj" fmla="val 22707"/>
              </a:avLst>
            </a:prstGeom>
            <a:solidFill>
              <a:schemeClr val="accent5">
                <a:lumMod val="60000"/>
                <a:lumOff val="40000"/>
              </a:schemeClr>
            </a:solidFill>
            <a:ln w="12700" cmpd="sng">
              <a:solidFill>
                <a:schemeClr val="bg1"/>
              </a:solidFill>
              <a:round/>
              <a:headEnd/>
              <a:tailEnd/>
            </a:ln>
            <a:effectLst/>
            <a:extLst/>
          </p:spPr>
          <p:txBody>
            <a:bodyPr wrap="none" anchor="ctr"/>
            <a:lstStyle/>
            <a:p>
              <a:endParaRPr lang="ja-JP" altLang="en-US" sz="1200">
                <a:latin typeface="メイリオ"/>
                <a:ea typeface="メイリオ"/>
                <a:cs typeface="メイリオ"/>
              </a:endParaRPr>
            </a:p>
          </p:txBody>
        </p:sp>
        <p:sp>
          <p:nvSpPr>
            <p:cNvPr id="182" name="Rectangle 34"/>
            <p:cNvSpPr>
              <a:spLocks noChangeArrowheads="1"/>
            </p:cNvSpPr>
            <p:nvPr/>
          </p:nvSpPr>
          <p:spPr bwMode="auto">
            <a:xfrm>
              <a:off x="6890790" y="4594445"/>
              <a:ext cx="1154660" cy="663098"/>
            </a:xfrm>
            <a:prstGeom prst="rect">
              <a:avLst/>
            </a:prstGeom>
            <a:solidFill>
              <a:schemeClr val="accent6">
                <a:lumMod val="60000"/>
                <a:lumOff val="40000"/>
              </a:schemeClr>
            </a:solidFill>
            <a:ln w="19050" algn="ctr">
              <a:noFill/>
              <a:miter lim="800000"/>
              <a:headEnd/>
              <a:tailEnd/>
            </a:ln>
            <a:effectLst>
              <a:outerShdw blurRad="50800" dist="38100" dir="2700000" algn="tl" rotWithShape="0">
                <a:prstClr val="black">
                  <a:alpha val="40000"/>
                </a:prstClr>
              </a:outerShdw>
            </a:effectLst>
            <a:extLst/>
          </p:spPr>
          <p:txBody>
            <a:bodyPr wrap="none" anchor="ctr"/>
            <a:lstStyle/>
            <a:p>
              <a:endParaRPr lang="ja-JP" altLang="en-US" sz="800">
                <a:latin typeface="メイリオ"/>
                <a:ea typeface="メイリオ"/>
                <a:cs typeface="メイリオ"/>
              </a:endParaRPr>
            </a:p>
          </p:txBody>
        </p:sp>
        <p:sp>
          <p:nvSpPr>
            <p:cNvPr id="130" name="AutoShape 3"/>
            <p:cNvSpPr>
              <a:spLocks noChangeArrowheads="1"/>
            </p:cNvSpPr>
            <p:nvPr/>
          </p:nvSpPr>
          <p:spPr bwMode="auto">
            <a:xfrm>
              <a:off x="6224333" y="1483697"/>
              <a:ext cx="2473834" cy="2086490"/>
            </a:xfrm>
            <a:prstGeom prst="roundRect">
              <a:avLst>
                <a:gd name="adj" fmla="val 0"/>
              </a:avLst>
            </a:prstGeom>
            <a:solidFill>
              <a:schemeClr val="accent4">
                <a:lumMod val="40000"/>
                <a:lumOff val="60000"/>
              </a:schemeClr>
            </a:solidFill>
            <a:ln w="38100" algn="ctr">
              <a:noFill/>
              <a:prstDash val="sysDot"/>
              <a:round/>
              <a:headEnd/>
              <a:tailEnd/>
            </a:ln>
            <a:effectLst>
              <a:outerShdw blurRad="50800" dist="38100" dir="2700000" algn="tl" rotWithShape="0">
                <a:prstClr val="black">
                  <a:alpha val="40000"/>
                </a:prstClr>
              </a:outerShdw>
            </a:effectLst>
            <a:extLst/>
          </p:spPr>
          <p:txBody>
            <a:bodyPr wrap="none" anchor="ctr"/>
            <a:lstStyle/>
            <a:p>
              <a:endParaRPr lang="ja-JP" altLang="en-US">
                <a:latin typeface="メイリオ"/>
                <a:ea typeface="メイリオ"/>
                <a:cs typeface="メイリオ"/>
              </a:endParaRPr>
            </a:p>
          </p:txBody>
        </p:sp>
        <p:sp>
          <p:nvSpPr>
            <p:cNvPr id="174" name="AutoShape 13"/>
            <p:cNvSpPr>
              <a:spLocks noChangeArrowheads="1"/>
            </p:cNvSpPr>
            <p:nvPr/>
          </p:nvSpPr>
          <p:spPr bwMode="auto">
            <a:xfrm>
              <a:off x="6393152" y="1864875"/>
              <a:ext cx="2141248" cy="1326514"/>
            </a:xfrm>
            <a:prstGeom prst="can">
              <a:avLst>
                <a:gd name="adj" fmla="val 22707"/>
              </a:avLst>
            </a:prstGeom>
            <a:solidFill>
              <a:schemeClr val="accent5">
                <a:lumMod val="60000"/>
                <a:lumOff val="40000"/>
              </a:schemeClr>
            </a:solidFill>
            <a:ln w="12700" cmpd="sng">
              <a:solidFill>
                <a:schemeClr val="bg1"/>
              </a:solidFill>
              <a:round/>
              <a:headEnd/>
              <a:tailEnd/>
            </a:ln>
            <a:effectLst/>
            <a:extLst/>
          </p:spPr>
          <p:txBody>
            <a:bodyPr wrap="none" anchor="ctr"/>
            <a:lstStyle/>
            <a:p>
              <a:endParaRPr lang="ja-JP" altLang="en-US" sz="1200">
                <a:latin typeface="メイリオ"/>
                <a:ea typeface="メイリオ"/>
                <a:cs typeface="メイリオ"/>
              </a:endParaRPr>
            </a:p>
          </p:txBody>
        </p:sp>
        <p:sp>
          <p:nvSpPr>
            <p:cNvPr id="134" name="Text Box 26"/>
            <p:cNvSpPr txBox="1">
              <a:spLocks noChangeArrowheads="1"/>
            </p:cNvSpPr>
            <p:nvPr/>
          </p:nvSpPr>
          <p:spPr bwMode="auto">
            <a:xfrm>
              <a:off x="6224333" y="3229430"/>
              <a:ext cx="2473834"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ja-JP" altLang="en-US" sz="1600" dirty="0" smtClean="0">
                  <a:solidFill>
                    <a:srgbClr val="0000FF"/>
                  </a:solidFill>
                  <a:latin typeface="メイリオ"/>
                  <a:ea typeface="メイリオ"/>
                  <a:cs typeface="メイリオ"/>
                </a:rPr>
                <a:t>仮想ストレージ</a:t>
              </a:r>
              <a:endParaRPr lang="ja-JP" altLang="en-US" sz="1600" dirty="0">
                <a:solidFill>
                  <a:srgbClr val="0000FF"/>
                </a:solidFill>
                <a:latin typeface="メイリオ"/>
                <a:ea typeface="メイリオ"/>
                <a:cs typeface="メイリオ"/>
              </a:endParaRPr>
            </a:p>
          </p:txBody>
        </p:sp>
        <p:sp>
          <p:nvSpPr>
            <p:cNvPr id="135" name="Rectangle 28"/>
            <p:cNvSpPr>
              <a:spLocks noChangeArrowheads="1"/>
            </p:cNvSpPr>
            <p:nvPr/>
          </p:nvSpPr>
          <p:spPr bwMode="auto">
            <a:xfrm>
              <a:off x="6224333" y="960337"/>
              <a:ext cx="2473834"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spcBef>
                  <a:spcPct val="50000"/>
                </a:spcBef>
              </a:pPr>
              <a:r>
                <a:rPr lang="ja-JP" altLang="en-US" sz="2000" dirty="0" smtClean="0">
                  <a:solidFill>
                    <a:schemeClr val="tx1">
                      <a:lumMod val="50000"/>
                      <a:lumOff val="50000"/>
                    </a:schemeClr>
                  </a:solidFill>
                  <a:latin typeface="メイリオ"/>
                  <a:ea typeface="メイリオ"/>
                  <a:cs typeface="メイリオ"/>
                </a:rPr>
                <a:t>重複排除</a:t>
              </a:r>
              <a:endParaRPr lang="ja-JP" altLang="en-US" sz="2000" dirty="0">
                <a:solidFill>
                  <a:schemeClr val="tx1">
                    <a:lumMod val="50000"/>
                    <a:lumOff val="50000"/>
                  </a:schemeClr>
                </a:solidFill>
                <a:latin typeface="メイリオ"/>
                <a:ea typeface="メイリオ"/>
                <a:cs typeface="メイリオ"/>
              </a:endParaRPr>
            </a:p>
          </p:txBody>
        </p:sp>
        <p:sp>
          <p:nvSpPr>
            <p:cNvPr id="142" name="Text Box 26"/>
            <p:cNvSpPr txBox="1">
              <a:spLocks noChangeArrowheads="1"/>
            </p:cNvSpPr>
            <p:nvPr/>
          </p:nvSpPr>
          <p:spPr bwMode="auto">
            <a:xfrm>
              <a:off x="5951826" y="5499597"/>
              <a:ext cx="3012561"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ja-JP" altLang="en-US" sz="1400" dirty="0" smtClean="0">
                  <a:solidFill>
                    <a:srgbClr val="0000FF"/>
                  </a:solidFill>
                  <a:latin typeface="メイリオ"/>
                  <a:ea typeface="メイリオ"/>
                  <a:cs typeface="メイリオ"/>
                </a:rPr>
                <a:t>ストレージ（ハードウェア）</a:t>
              </a:r>
              <a:endParaRPr lang="ja-JP" altLang="en-US" sz="1400" dirty="0">
                <a:solidFill>
                  <a:srgbClr val="0000FF"/>
                </a:solidFill>
                <a:latin typeface="メイリオ"/>
                <a:ea typeface="メイリオ"/>
                <a:cs typeface="メイリオ"/>
              </a:endParaRPr>
            </a:p>
          </p:txBody>
        </p:sp>
        <p:sp>
          <p:nvSpPr>
            <p:cNvPr id="144" name="Text Box 29"/>
            <p:cNvSpPr txBox="1">
              <a:spLocks noChangeArrowheads="1"/>
            </p:cNvSpPr>
            <p:nvPr/>
          </p:nvSpPr>
          <p:spPr bwMode="auto">
            <a:xfrm>
              <a:off x="6224333" y="6004897"/>
              <a:ext cx="2473834"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a:r>
                <a:rPr lang="ja-JP" altLang="en-US" sz="2000" dirty="0" smtClean="0">
                  <a:solidFill>
                    <a:srgbClr val="800000"/>
                  </a:solidFill>
                  <a:latin typeface="メイリオ"/>
                  <a:ea typeface="メイリオ"/>
                  <a:cs typeface="メイリオ"/>
                </a:rPr>
                <a:t>データ容量の削減</a:t>
              </a:r>
              <a:endParaRPr lang="ja-JP" altLang="en-US" sz="2000" dirty="0">
                <a:solidFill>
                  <a:srgbClr val="800000"/>
                </a:solidFill>
                <a:latin typeface="メイリオ"/>
                <a:ea typeface="メイリオ"/>
                <a:cs typeface="メイリオ"/>
              </a:endParaRPr>
            </a:p>
          </p:txBody>
        </p:sp>
        <p:sp>
          <p:nvSpPr>
            <p:cNvPr id="162" name="Rectangle 35"/>
            <p:cNvSpPr>
              <a:spLocks noChangeArrowheads="1"/>
            </p:cNvSpPr>
            <p:nvPr/>
          </p:nvSpPr>
          <p:spPr bwMode="auto">
            <a:xfrm>
              <a:off x="7558447" y="2355191"/>
              <a:ext cx="667657" cy="663098"/>
            </a:xfrm>
            <a:prstGeom prst="rect">
              <a:avLst/>
            </a:prstGeom>
            <a:solidFill>
              <a:srgbClr val="CCFF99"/>
            </a:solidFill>
            <a:ln w="19050" algn="ctr">
              <a:noFill/>
              <a:miter lim="800000"/>
              <a:headEnd/>
              <a:tailEnd/>
            </a:ln>
            <a:effectLst>
              <a:outerShdw dist="35921" dir="2700000" algn="ctr" rotWithShape="0">
                <a:schemeClr val="bg1">
                  <a:lumMod val="50000"/>
                </a:schemeClr>
              </a:outerShdw>
            </a:effectLst>
            <a:extLst/>
          </p:spPr>
          <p:txBody>
            <a:bodyPr wrap="none" anchor="ctr"/>
            <a:lstStyle/>
            <a:p>
              <a:endParaRPr lang="ja-JP" altLang="en-US" sz="800">
                <a:latin typeface="メイリオ"/>
                <a:ea typeface="メイリオ"/>
                <a:cs typeface="メイリオ"/>
              </a:endParaRPr>
            </a:p>
          </p:txBody>
        </p:sp>
        <p:sp>
          <p:nvSpPr>
            <p:cNvPr id="163" name="Rectangle 34"/>
            <p:cNvSpPr>
              <a:spLocks noChangeArrowheads="1"/>
            </p:cNvSpPr>
            <p:nvPr/>
          </p:nvSpPr>
          <p:spPr bwMode="auto">
            <a:xfrm>
              <a:off x="6751997" y="2350789"/>
              <a:ext cx="667657" cy="663098"/>
            </a:xfrm>
            <a:prstGeom prst="rect">
              <a:avLst/>
            </a:prstGeom>
            <a:solidFill>
              <a:srgbClr val="FFFF00"/>
            </a:solidFill>
            <a:ln w="19050" algn="ctr">
              <a:noFill/>
              <a:miter lim="800000"/>
              <a:headEnd/>
              <a:tailEnd/>
            </a:ln>
            <a:effectLst>
              <a:outerShdw blurRad="50800" dist="38100" dir="2700000" algn="tl" rotWithShape="0">
                <a:prstClr val="black">
                  <a:alpha val="40000"/>
                </a:prstClr>
              </a:outerShdw>
            </a:effectLst>
            <a:extLst/>
          </p:spPr>
          <p:txBody>
            <a:bodyPr wrap="none" anchor="ctr"/>
            <a:lstStyle/>
            <a:p>
              <a:endParaRPr lang="ja-JP" altLang="en-US" sz="800">
                <a:latin typeface="メイリオ"/>
                <a:ea typeface="メイリオ"/>
                <a:cs typeface="メイリオ"/>
              </a:endParaRPr>
            </a:p>
          </p:txBody>
        </p:sp>
        <p:sp>
          <p:nvSpPr>
            <p:cNvPr id="164" name="Rectangle 13"/>
            <p:cNvSpPr>
              <a:spLocks noChangeArrowheads="1"/>
            </p:cNvSpPr>
            <p:nvPr/>
          </p:nvSpPr>
          <p:spPr bwMode="auto">
            <a:xfrm>
              <a:off x="7127554" y="2768399"/>
              <a:ext cx="222249" cy="185221"/>
            </a:xfrm>
            <a:prstGeom prst="rect">
              <a:avLst/>
            </a:prstGeom>
            <a:solidFill>
              <a:schemeClr val="accent1"/>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D</a:t>
              </a:r>
            </a:p>
          </p:txBody>
        </p:sp>
        <p:sp>
          <p:nvSpPr>
            <p:cNvPr id="165" name="Rectangle 16"/>
            <p:cNvSpPr>
              <a:spLocks noChangeArrowheads="1"/>
            </p:cNvSpPr>
            <p:nvPr/>
          </p:nvSpPr>
          <p:spPr bwMode="auto">
            <a:xfrm>
              <a:off x="6828198" y="2553990"/>
              <a:ext cx="222249" cy="185221"/>
            </a:xfrm>
            <a:prstGeom prst="rect">
              <a:avLst/>
            </a:prstGeom>
            <a:solidFill>
              <a:schemeClr val="tx1"/>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A</a:t>
              </a:r>
            </a:p>
          </p:txBody>
        </p:sp>
        <p:sp>
          <p:nvSpPr>
            <p:cNvPr id="166" name="Rectangle 17"/>
            <p:cNvSpPr>
              <a:spLocks noChangeArrowheads="1"/>
            </p:cNvSpPr>
            <p:nvPr/>
          </p:nvSpPr>
          <p:spPr bwMode="auto">
            <a:xfrm>
              <a:off x="7127554" y="2553990"/>
              <a:ext cx="222249" cy="185221"/>
            </a:xfrm>
            <a:prstGeom prst="rect">
              <a:avLst/>
            </a:prstGeom>
            <a:solidFill>
              <a:srgbClr val="0066FF"/>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B</a:t>
              </a:r>
            </a:p>
          </p:txBody>
        </p:sp>
        <p:sp>
          <p:nvSpPr>
            <p:cNvPr id="167" name="Rectangle 25"/>
            <p:cNvSpPr>
              <a:spLocks noChangeArrowheads="1"/>
            </p:cNvSpPr>
            <p:nvPr/>
          </p:nvSpPr>
          <p:spPr bwMode="auto">
            <a:xfrm>
              <a:off x="6828198" y="2768399"/>
              <a:ext cx="222249" cy="185221"/>
            </a:xfrm>
            <a:prstGeom prst="rect">
              <a:avLst/>
            </a:prstGeom>
            <a:solidFill>
              <a:srgbClr val="FF9900"/>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C</a:t>
              </a:r>
            </a:p>
          </p:txBody>
        </p:sp>
        <p:sp>
          <p:nvSpPr>
            <p:cNvPr id="168" name="Rectangle 26"/>
            <p:cNvSpPr>
              <a:spLocks noChangeArrowheads="1"/>
            </p:cNvSpPr>
            <p:nvPr/>
          </p:nvSpPr>
          <p:spPr bwMode="auto">
            <a:xfrm>
              <a:off x="7634648" y="2768399"/>
              <a:ext cx="222249" cy="185221"/>
            </a:xfrm>
            <a:prstGeom prst="rect">
              <a:avLst/>
            </a:prstGeom>
            <a:solidFill>
              <a:schemeClr val="folHlink"/>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E</a:t>
              </a:r>
            </a:p>
          </p:txBody>
        </p:sp>
        <p:sp>
          <p:nvSpPr>
            <p:cNvPr id="169" name="Rectangle 30"/>
            <p:cNvSpPr>
              <a:spLocks noChangeArrowheads="1"/>
            </p:cNvSpPr>
            <p:nvPr/>
          </p:nvSpPr>
          <p:spPr bwMode="auto">
            <a:xfrm>
              <a:off x="7934004" y="2768399"/>
              <a:ext cx="222249" cy="185221"/>
            </a:xfrm>
            <a:prstGeom prst="rect">
              <a:avLst/>
            </a:prstGeom>
            <a:solidFill>
              <a:srgbClr val="FF0000"/>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F</a:t>
              </a:r>
            </a:p>
          </p:txBody>
        </p:sp>
        <p:sp>
          <p:nvSpPr>
            <p:cNvPr id="170" name="Rectangle 31"/>
            <p:cNvSpPr>
              <a:spLocks noChangeArrowheads="1"/>
            </p:cNvSpPr>
            <p:nvPr/>
          </p:nvSpPr>
          <p:spPr bwMode="auto">
            <a:xfrm>
              <a:off x="7634648" y="2548829"/>
              <a:ext cx="222249" cy="185221"/>
            </a:xfrm>
            <a:prstGeom prst="rect">
              <a:avLst/>
            </a:prstGeom>
            <a:solidFill>
              <a:schemeClr val="tx1"/>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A</a:t>
              </a:r>
            </a:p>
          </p:txBody>
        </p:sp>
        <p:sp>
          <p:nvSpPr>
            <p:cNvPr id="171" name="Rectangle 32"/>
            <p:cNvSpPr>
              <a:spLocks noChangeArrowheads="1"/>
            </p:cNvSpPr>
            <p:nvPr/>
          </p:nvSpPr>
          <p:spPr bwMode="auto">
            <a:xfrm>
              <a:off x="7934004" y="2545891"/>
              <a:ext cx="222249" cy="185221"/>
            </a:xfrm>
            <a:prstGeom prst="rect">
              <a:avLst/>
            </a:prstGeom>
            <a:solidFill>
              <a:srgbClr val="0066FF"/>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B</a:t>
              </a:r>
            </a:p>
          </p:txBody>
        </p:sp>
        <p:sp>
          <p:nvSpPr>
            <p:cNvPr id="172" name="Text Box 36"/>
            <p:cNvSpPr txBox="1">
              <a:spLocks noChangeArrowheads="1"/>
            </p:cNvSpPr>
            <p:nvPr/>
          </p:nvSpPr>
          <p:spPr bwMode="auto">
            <a:xfrm>
              <a:off x="7558447" y="2355191"/>
              <a:ext cx="658719" cy="338554"/>
            </a:xfrm>
            <a:prstGeom prst="rect">
              <a:avLst/>
            </a:prstGeom>
            <a:noFill/>
            <a:ln w="38100" algn="ctr">
              <a:noFill/>
              <a:miter lim="800000"/>
              <a:headEnd/>
              <a:tailEnd/>
            </a:ln>
            <a:effectLst>
              <a:outerShdw dist="35921" dir="2700000" algn="ctr" rotWithShape="0">
                <a:schemeClr val="bg2"/>
              </a:outerShdw>
            </a:effectLst>
            <a:extLst>
              <a:ext uri="{909E8E84-426E-40dd-AFC4-6F175D3DCCD1}">
                <a14:hiddenFill xmlns:a14="http://schemas.microsoft.com/office/drawing/2010/main" xmlns="">
                  <a:solidFill>
                    <a:schemeClr val="bg1"/>
                  </a:solidFill>
                </a14:hiddenFill>
              </a:ext>
            </a:extLst>
          </p:spPr>
          <p:txBody>
            <a:bodyPr wrap="square">
              <a:spAutoFit/>
            </a:bodyPr>
            <a:lstStyle/>
            <a:p>
              <a:pPr algn="ctr"/>
              <a:r>
                <a:rPr lang="ja-JP" altLang="en-US" sz="800" dirty="0">
                  <a:solidFill>
                    <a:srgbClr val="3366FF"/>
                  </a:solidFill>
                  <a:latin typeface="メイリオ"/>
                  <a:ea typeface="メイリオ"/>
                  <a:cs typeface="メイリオ"/>
                </a:rPr>
                <a:t>ファイル２</a:t>
              </a:r>
            </a:p>
          </p:txBody>
        </p:sp>
        <p:sp>
          <p:nvSpPr>
            <p:cNvPr id="173" name="Text Box 37"/>
            <p:cNvSpPr txBox="1">
              <a:spLocks noChangeArrowheads="1"/>
            </p:cNvSpPr>
            <p:nvPr/>
          </p:nvSpPr>
          <p:spPr bwMode="auto">
            <a:xfrm>
              <a:off x="6751997" y="2350789"/>
              <a:ext cx="660307" cy="184666"/>
            </a:xfrm>
            <a:prstGeom prst="rect">
              <a:avLst/>
            </a:prstGeom>
            <a:noFill/>
            <a:ln>
              <a:noFill/>
            </a:ln>
            <a:effectLst>
              <a:outerShdw dist="35921" dir="2700000" algn="ctr" rotWithShape="0">
                <a:schemeClr val="bg2"/>
              </a:outerShdw>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Lst>
          </p:spPr>
          <p:txBody>
            <a:bodyPr wrap="square">
              <a:spAutoFit/>
            </a:bodyPr>
            <a:lstStyle/>
            <a:p>
              <a:pPr algn="ctr"/>
              <a:r>
                <a:rPr lang="ja-JP" altLang="en-US" sz="600" dirty="0">
                  <a:solidFill>
                    <a:srgbClr val="3366FF"/>
                  </a:solidFill>
                  <a:latin typeface="メイリオ"/>
                  <a:ea typeface="メイリオ"/>
                  <a:cs typeface="メイリオ"/>
                </a:rPr>
                <a:t>ファイル１</a:t>
              </a:r>
            </a:p>
          </p:txBody>
        </p:sp>
        <p:sp>
          <p:nvSpPr>
            <p:cNvPr id="176" name="Rectangle 13"/>
            <p:cNvSpPr>
              <a:spLocks noChangeArrowheads="1"/>
            </p:cNvSpPr>
            <p:nvPr/>
          </p:nvSpPr>
          <p:spPr bwMode="auto">
            <a:xfrm>
              <a:off x="7059651" y="4980544"/>
              <a:ext cx="222249" cy="185221"/>
            </a:xfrm>
            <a:prstGeom prst="rect">
              <a:avLst/>
            </a:prstGeom>
            <a:solidFill>
              <a:schemeClr val="accent1"/>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D</a:t>
              </a:r>
            </a:p>
          </p:txBody>
        </p:sp>
        <p:sp>
          <p:nvSpPr>
            <p:cNvPr id="177" name="Rectangle 16"/>
            <p:cNvSpPr>
              <a:spLocks noChangeArrowheads="1"/>
            </p:cNvSpPr>
            <p:nvPr/>
          </p:nvSpPr>
          <p:spPr bwMode="auto">
            <a:xfrm>
              <a:off x="7059651" y="4725891"/>
              <a:ext cx="222249" cy="185221"/>
            </a:xfrm>
            <a:prstGeom prst="rect">
              <a:avLst/>
            </a:prstGeom>
            <a:solidFill>
              <a:schemeClr val="tx1"/>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A</a:t>
              </a:r>
            </a:p>
          </p:txBody>
        </p:sp>
        <p:sp>
          <p:nvSpPr>
            <p:cNvPr id="178" name="Rectangle 17"/>
            <p:cNvSpPr>
              <a:spLocks noChangeArrowheads="1"/>
            </p:cNvSpPr>
            <p:nvPr/>
          </p:nvSpPr>
          <p:spPr bwMode="auto">
            <a:xfrm>
              <a:off x="7359007" y="4725891"/>
              <a:ext cx="222249" cy="185221"/>
            </a:xfrm>
            <a:prstGeom prst="rect">
              <a:avLst/>
            </a:prstGeom>
            <a:solidFill>
              <a:srgbClr val="0066FF"/>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B</a:t>
              </a:r>
            </a:p>
          </p:txBody>
        </p:sp>
        <p:sp>
          <p:nvSpPr>
            <p:cNvPr id="179" name="Rectangle 25"/>
            <p:cNvSpPr>
              <a:spLocks noChangeArrowheads="1"/>
            </p:cNvSpPr>
            <p:nvPr/>
          </p:nvSpPr>
          <p:spPr bwMode="auto">
            <a:xfrm>
              <a:off x="7643757" y="4725891"/>
              <a:ext cx="222249" cy="185221"/>
            </a:xfrm>
            <a:prstGeom prst="rect">
              <a:avLst/>
            </a:prstGeom>
            <a:solidFill>
              <a:srgbClr val="FF9900"/>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C</a:t>
              </a:r>
            </a:p>
          </p:txBody>
        </p:sp>
        <p:sp>
          <p:nvSpPr>
            <p:cNvPr id="180" name="Rectangle 26"/>
            <p:cNvSpPr>
              <a:spLocks noChangeArrowheads="1"/>
            </p:cNvSpPr>
            <p:nvPr/>
          </p:nvSpPr>
          <p:spPr bwMode="auto">
            <a:xfrm>
              <a:off x="7359007" y="4980544"/>
              <a:ext cx="222249" cy="185221"/>
            </a:xfrm>
            <a:prstGeom prst="rect">
              <a:avLst/>
            </a:prstGeom>
            <a:solidFill>
              <a:schemeClr val="folHlink"/>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E</a:t>
              </a:r>
            </a:p>
          </p:txBody>
        </p:sp>
        <p:sp>
          <p:nvSpPr>
            <p:cNvPr id="181" name="Rectangle 30"/>
            <p:cNvSpPr>
              <a:spLocks noChangeArrowheads="1"/>
            </p:cNvSpPr>
            <p:nvPr/>
          </p:nvSpPr>
          <p:spPr bwMode="auto">
            <a:xfrm>
              <a:off x="7643757" y="4980544"/>
              <a:ext cx="222249" cy="185221"/>
            </a:xfrm>
            <a:prstGeom prst="rect">
              <a:avLst/>
            </a:prstGeom>
            <a:solidFill>
              <a:srgbClr val="FF0000"/>
            </a:solidFill>
            <a:ln w="38100" algn="ctr">
              <a:noFill/>
              <a:miter lim="800000"/>
              <a:headEnd/>
              <a:tailEnd/>
            </a:ln>
            <a:effectLst>
              <a:outerShdw blurRad="50800" dist="38100" dir="2700000" algn="tl" rotWithShape="0">
                <a:prstClr val="black">
                  <a:alpha val="40000"/>
                </a:prstClr>
              </a:outerShdw>
            </a:effectLst>
            <a:extLst/>
          </p:spPr>
          <p:txBody>
            <a:bodyPr wrap="none" anchor="ctr"/>
            <a:lstStyle/>
            <a:p>
              <a:pPr algn="ctr"/>
              <a:r>
                <a:rPr lang="en-US" altLang="ja-JP" sz="800">
                  <a:solidFill>
                    <a:schemeClr val="bg1"/>
                  </a:solidFill>
                  <a:latin typeface="メイリオ"/>
                  <a:ea typeface="メイリオ"/>
                  <a:cs typeface="メイリオ"/>
                </a:rPr>
                <a:t>F</a:t>
              </a:r>
            </a:p>
          </p:txBody>
        </p:sp>
        <p:sp>
          <p:nvSpPr>
            <p:cNvPr id="183" name="四角形吹き出し 182"/>
            <p:cNvSpPr/>
            <p:nvPr/>
          </p:nvSpPr>
          <p:spPr>
            <a:xfrm>
              <a:off x="5951827" y="4889243"/>
              <a:ext cx="882650" cy="425450"/>
            </a:xfrm>
            <a:prstGeom prst="wedgeRectCallout">
              <a:avLst>
                <a:gd name="adj1" fmla="val 66937"/>
                <a:gd name="adj2" fmla="val -30037"/>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重複</a:t>
              </a:r>
              <a:r>
                <a:rPr kumimoji="1" lang="ja-JP" altLang="en-US" sz="1000" smtClean="0">
                  <a:solidFill>
                    <a:srgbClr val="FFFFFF"/>
                  </a:solidFill>
                  <a:latin typeface="メイリオ"/>
                  <a:ea typeface="メイリオ"/>
                  <a:cs typeface="メイリオ"/>
                </a:rPr>
                <a:t>データを排除</a:t>
              </a:r>
              <a:endParaRPr kumimoji="1" lang="ja-JP" altLang="en-US" sz="1000" dirty="0">
                <a:solidFill>
                  <a:srgbClr val="FFFFFF"/>
                </a:solidFill>
                <a:latin typeface="メイリオ"/>
                <a:ea typeface="メイリオ"/>
                <a:cs typeface="メイリオ"/>
              </a:endParaRPr>
            </a:p>
          </p:txBody>
        </p:sp>
        <p:sp>
          <p:nvSpPr>
            <p:cNvPr id="186" name="上矢印 185"/>
            <p:cNvSpPr/>
            <p:nvPr/>
          </p:nvSpPr>
          <p:spPr>
            <a:xfrm>
              <a:off x="7059651" y="3505200"/>
              <a:ext cx="755650" cy="352843"/>
            </a:xfrm>
            <a:prstGeom prst="up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Tree>
    <p:extLst>
      <p:ext uri="{BB962C8B-B14F-4D97-AF65-F5344CB8AC3E}">
        <p14:creationId xmlns:p14="http://schemas.microsoft.com/office/powerpoint/2010/main" val="640135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en-US" altLang="ja-JP" sz="2800" dirty="0" smtClean="0">
                <a:ea typeface="ＭＳ Ｐゴシック" pitchFamily="50" charset="-128"/>
              </a:rPr>
              <a:t>SDN</a:t>
            </a:r>
            <a:r>
              <a:rPr lang="ja-JP" altLang="en-US" sz="2800" dirty="0" smtClean="0">
                <a:ea typeface="ＭＳ Ｐゴシック" pitchFamily="50" charset="-128"/>
              </a:rPr>
              <a:t>（</a:t>
            </a:r>
            <a:r>
              <a:rPr lang="en-US" altLang="ja-JP" sz="2800" dirty="0" smtClean="0">
                <a:ea typeface="ＭＳ Ｐゴシック" pitchFamily="50" charset="-128"/>
              </a:rPr>
              <a:t>Software Defined Networking</a:t>
            </a:r>
            <a:r>
              <a:rPr lang="ja-JP" altLang="en-US" sz="2800" dirty="0" smtClean="0">
                <a:ea typeface="ＭＳ Ｐゴシック" pitchFamily="50" charset="-128"/>
              </a:rPr>
              <a:t>）</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六角形 156"/>
          <p:cNvSpPr/>
          <p:nvPr/>
        </p:nvSpPr>
        <p:spPr bwMode="auto">
          <a:xfrm>
            <a:off x="3848100" y="5715000"/>
            <a:ext cx="1486344" cy="228600"/>
          </a:xfrm>
          <a:prstGeom prst="hexagon">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err="1" smtClean="0">
                <a:ln>
                  <a:noFill/>
                </a:ln>
                <a:solidFill>
                  <a:srgbClr val="FFFFFF"/>
                </a:solidFill>
                <a:effectLst/>
                <a:latin typeface="Arial" charset="0"/>
                <a:ea typeface="HG丸ｺﾞｼｯｸM-PRO" pitchFamily="50" charset="-128"/>
              </a:rPr>
              <a:t>QoS</a:t>
            </a: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・セキュリティ</a:t>
            </a:r>
          </a:p>
        </p:txBody>
      </p:sp>
      <p:sp>
        <p:nvSpPr>
          <p:cNvPr id="158" name="六角形 157"/>
          <p:cNvSpPr/>
          <p:nvPr/>
        </p:nvSpPr>
        <p:spPr bwMode="auto">
          <a:xfrm>
            <a:off x="3848100" y="6019800"/>
            <a:ext cx="1486344" cy="228600"/>
          </a:xfrm>
          <a:prstGeom prst="hexagon">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機　能</a:t>
            </a:r>
          </a:p>
        </p:txBody>
      </p:sp>
      <p:sp>
        <p:nvSpPr>
          <p:cNvPr id="159" name="六角形 158"/>
          <p:cNvSpPr/>
          <p:nvPr/>
        </p:nvSpPr>
        <p:spPr bwMode="auto">
          <a:xfrm>
            <a:off x="3848100" y="6324600"/>
            <a:ext cx="1486344" cy="228600"/>
          </a:xfrm>
          <a:prstGeom prst="hexagon">
            <a:avLst/>
          </a:prstGeom>
          <a:solidFill>
            <a:schemeClr val="accent3">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制　御</a:t>
            </a:r>
          </a:p>
        </p:txBody>
      </p:sp>
      <p:sp>
        <p:nvSpPr>
          <p:cNvPr id="161" name="角丸四角形 160"/>
          <p:cNvSpPr/>
          <p:nvPr/>
        </p:nvSpPr>
        <p:spPr bwMode="auto">
          <a:xfrm>
            <a:off x="457200" y="5715000"/>
            <a:ext cx="33909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HG丸ｺﾞｼｯｸM-PRO"/>
                <a:ea typeface="HG丸ｺﾞｼｯｸM-PRO"/>
                <a:cs typeface="HG丸ｺﾞｼｯｸM-PRO"/>
              </a:rPr>
              <a:t>パケットの種類に応じて設定</a:t>
            </a:r>
          </a:p>
        </p:txBody>
      </p:sp>
      <p:sp>
        <p:nvSpPr>
          <p:cNvPr id="162" name="角丸四角形 161"/>
          <p:cNvSpPr/>
          <p:nvPr/>
        </p:nvSpPr>
        <p:spPr bwMode="auto">
          <a:xfrm>
            <a:off x="457200" y="6019800"/>
            <a:ext cx="33909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HG丸ｺﾞｼｯｸM-PRO"/>
                <a:ea typeface="HG丸ｺﾞｼｯｸM-PRO"/>
                <a:cs typeface="HG丸ｺﾞｼｯｸM-PRO"/>
              </a:rPr>
              <a:t>物理構成に依存</a:t>
            </a:r>
          </a:p>
        </p:txBody>
      </p:sp>
      <p:sp>
        <p:nvSpPr>
          <p:cNvPr id="163" name="角丸四角形 162"/>
          <p:cNvSpPr/>
          <p:nvPr/>
        </p:nvSpPr>
        <p:spPr bwMode="auto">
          <a:xfrm>
            <a:off x="457200" y="6324600"/>
            <a:ext cx="3390900" cy="228600"/>
          </a:xfrm>
          <a:prstGeom prst="roundRect">
            <a:avLst>
              <a:gd name="adj" fmla="val 0"/>
            </a:avLst>
          </a:prstGeom>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HG丸ｺﾞｼｯｸM-PRO"/>
                <a:ea typeface="HG丸ｺﾞｼｯｸM-PRO"/>
                <a:cs typeface="HG丸ｺﾞｼｯｸM-PRO"/>
              </a:rPr>
              <a:t>機器ごとに個別・手動制御</a:t>
            </a:r>
          </a:p>
        </p:txBody>
      </p:sp>
      <p:grpSp>
        <p:nvGrpSpPr>
          <p:cNvPr id="227" name="図形グループ 226"/>
          <p:cNvGrpSpPr/>
          <p:nvPr/>
        </p:nvGrpSpPr>
        <p:grpSpPr>
          <a:xfrm>
            <a:off x="1339850" y="4229411"/>
            <a:ext cx="2197100" cy="1422400"/>
            <a:chOff x="1397000" y="2749550"/>
            <a:chExt cx="2197100" cy="1422400"/>
          </a:xfrm>
        </p:grpSpPr>
        <p:sp>
          <p:nvSpPr>
            <p:cNvPr id="226" name="円/楕円 225"/>
            <p:cNvSpPr/>
            <p:nvPr/>
          </p:nvSpPr>
          <p:spPr>
            <a:xfrm>
              <a:off x="1397000" y="2749550"/>
              <a:ext cx="2197100" cy="1422400"/>
            </a:xfrm>
            <a:prstGeom prst="ellipse">
              <a:avLst/>
            </a:prstGeom>
            <a:solidFill>
              <a:srgbClr val="FFFF66">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正方形/長方形 1"/>
            <p:cNvSpPr/>
            <p:nvPr/>
          </p:nvSpPr>
          <p:spPr>
            <a:xfrm>
              <a:off x="14414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正方形/長方形 108"/>
            <p:cNvSpPr/>
            <p:nvPr/>
          </p:nvSpPr>
          <p:spPr>
            <a:xfrm>
              <a:off x="20510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正方形/長方形 113"/>
            <p:cNvSpPr/>
            <p:nvPr/>
          </p:nvSpPr>
          <p:spPr>
            <a:xfrm>
              <a:off x="20510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5" name="正方形/長方形 114"/>
            <p:cNvSpPr/>
            <p:nvPr/>
          </p:nvSpPr>
          <p:spPr>
            <a:xfrm>
              <a:off x="26225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正方形/長方形 115"/>
            <p:cNvSpPr/>
            <p:nvPr/>
          </p:nvSpPr>
          <p:spPr>
            <a:xfrm>
              <a:off x="26225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正方形/長方形 116"/>
            <p:cNvSpPr/>
            <p:nvPr/>
          </p:nvSpPr>
          <p:spPr>
            <a:xfrm>
              <a:off x="32448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正方形/長方形 117"/>
            <p:cNvSpPr/>
            <p:nvPr/>
          </p:nvSpPr>
          <p:spPr>
            <a:xfrm>
              <a:off x="20510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9" name="正方形/長方形 118"/>
            <p:cNvSpPr/>
            <p:nvPr/>
          </p:nvSpPr>
          <p:spPr>
            <a:xfrm>
              <a:off x="26225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 name="直線コネクタ 4"/>
            <p:cNvCxnSpPr>
              <a:stCxn id="109" idx="1"/>
              <a:endCxn id="2" idx="3"/>
            </p:cNvCxnSpPr>
            <p:nvPr/>
          </p:nvCxnSpPr>
          <p:spPr>
            <a:xfrm flipH="1">
              <a:off x="1733550" y="29527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0" name="直線コネクタ 119"/>
            <p:cNvCxnSpPr>
              <a:stCxn id="114" idx="1"/>
              <a:endCxn id="2" idx="3"/>
            </p:cNvCxnSpPr>
            <p:nvPr/>
          </p:nvCxnSpPr>
          <p:spPr>
            <a:xfrm flipH="1" flipV="1">
              <a:off x="1733550" y="34480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1" name="直線コネクタ 120"/>
            <p:cNvCxnSpPr>
              <a:stCxn id="118" idx="1"/>
              <a:endCxn id="2" idx="3"/>
            </p:cNvCxnSpPr>
            <p:nvPr/>
          </p:nvCxnSpPr>
          <p:spPr>
            <a:xfrm flipH="1">
              <a:off x="1733550" y="34480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26" name="直線コネクタ 125"/>
            <p:cNvCxnSpPr>
              <a:stCxn id="109" idx="3"/>
              <a:endCxn id="115" idx="1"/>
            </p:cNvCxnSpPr>
            <p:nvPr/>
          </p:nvCxnSpPr>
          <p:spPr>
            <a:xfrm>
              <a:off x="2343150" y="2952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1" name="直線コネクタ 130"/>
            <p:cNvCxnSpPr>
              <a:stCxn id="118" idx="3"/>
              <a:endCxn id="119" idx="1"/>
            </p:cNvCxnSpPr>
            <p:nvPr/>
          </p:nvCxnSpPr>
          <p:spPr>
            <a:xfrm>
              <a:off x="2343150" y="34480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32" name="直線コネクタ 131"/>
            <p:cNvCxnSpPr>
              <a:stCxn id="114" idx="3"/>
              <a:endCxn id="116" idx="1"/>
            </p:cNvCxnSpPr>
            <p:nvPr/>
          </p:nvCxnSpPr>
          <p:spPr>
            <a:xfrm>
              <a:off x="2343150" y="39433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42" name="直線コネクタ 141"/>
            <p:cNvCxnSpPr>
              <a:stCxn id="115" idx="3"/>
              <a:endCxn id="117" idx="1"/>
            </p:cNvCxnSpPr>
            <p:nvPr/>
          </p:nvCxnSpPr>
          <p:spPr>
            <a:xfrm>
              <a:off x="2914650" y="29527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44" name="直線コネクタ 143"/>
            <p:cNvCxnSpPr>
              <a:stCxn id="117" idx="1"/>
              <a:endCxn id="116" idx="3"/>
            </p:cNvCxnSpPr>
            <p:nvPr/>
          </p:nvCxnSpPr>
          <p:spPr>
            <a:xfrm flipH="1">
              <a:off x="2914650" y="34480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69" name="直線コネクタ 168"/>
            <p:cNvCxnSpPr>
              <a:stCxn id="117" idx="1"/>
              <a:endCxn id="119" idx="3"/>
            </p:cNvCxnSpPr>
            <p:nvPr/>
          </p:nvCxnSpPr>
          <p:spPr>
            <a:xfrm flipH="1">
              <a:off x="2914650" y="34480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grpSp>
        <p:nvGrpSpPr>
          <p:cNvPr id="197" name="図形グループ 196"/>
          <p:cNvGrpSpPr/>
          <p:nvPr/>
        </p:nvGrpSpPr>
        <p:grpSpPr>
          <a:xfrm>
            <a:off x="1339850" y="2728386"/>
            <a:ext cx="2197100" cy="1422400"/>
            <a:chOff x="1397000" y="2698750"/>
            <a:chExt cx="2197100" cy="1422400"/>
          </a:xfrm>
        </p:grpSpPr>
        <p:sp>
          <p:nvSpPr>
            <p:cNvPr id="198" name="円/楕円 197"/>
            <p:cNvSpPr/>
            <p:nvPr/>
          </p:nvSpPr>
          <p:spPr>
            <a:xfrm>
              <a:off x="1397000" y="2698750"/>
              <a:ext cx="2197100" cy="1422400"/>
            </a:xfrm>
            <a:prstGeom prst="ellipse">
              <a:avLst/>
            </a:prstGeom>
            <a:solidFill>
              <a:srgbClr val="008000">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0" name="正方形/長方形 199"/>
            <p:cNvSpPr/>
            <p:nvPr/>
          </p:nvSpPr>
          <p:spPr>
            <a:xfrm>
              <a:off x="14414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1" name="正方形/長方形 200"/>
            <p:cNvSpPr/>
            <p:nvPr/>
          </p:nvSpPr>
          <p:spPr>
            <a:xfrm>
              <a:off x="20510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正方形/長方形 201"/>
            <p:cNvSpPr/>
            <p:nvPr/>
          </p:nvSpPr>
          <p:spPr>
            <a:xfrm>
              <a:off x="20510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4" name="正方形/長方形 203"/>
            <p:cNvSpPr/>
            <p:nvPr/>
          </p:nvSpPr>
          <p:spPr>
            <a:xfrm>
              <a:off x="26225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5" name="正方形/長方形 204"/>
            <p:cNvSpPr/>
            <p:nvPr/>
          </p:nvSpPr>
          <p:spPr>
            <a:xfrm>
              <a:off x="26225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6" name="正方形/長方形 205"/>
            <p:cNvSpPr/>
            <p:nvPr/>
          </p:nvSpPr>
          <p:spPr>
            <a:xfrm>
              <a:off x="32448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7" name="正方形/長方形 206"/>
            <p:cNvSpPr/>
            <p:nvPr/>
          </p:nvSpPr>
          <p:spPr>
            <a:xfrm>
              <a:off x="20510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8" name="正方形/長方形 207"/>
            <p:cNvSpPr/>
            <p:nvPr/>
          </p:nvSpPr>
          <p:spPr>
            <a:xfrm>
              <a:off x="26225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9" name="直線コネクタ 208"/>
            <p:cNvCxnSpPr>
              <a:stCxn id="201" idx="1"/>
              <a:endCxn id="200" idx="3"/>
            </p:cNvCxnSpPr>
            <p:nvPr/>
          </p:nvCxnSpPr>
          <p:spPr>
            <a:xfrm flipH="1">
              <a:off x="1733550" y="29527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0" name="直線コネクタ 209"/>
            <p:cNvCxnSpPr>
              <a:stCxn id="202" idx="1"/>
              <a:endCxn id="200" idx="3"/>
            </p:cNvCxnSpPr>
            <p:nvPr/>
          </p:nvCxnSpPr>
          <p:spPr>
            <a:xfrm flipH="1" flipV="1">
              <a:off x="1733550" y="34480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1" name="直線コネクタ 210"/>
            <p:cNvCxnSpPr>
              <a:stCxn id="207" idx="1"/>
              <a:endCxn id="200" idx="3"/>
            </p:cNvCxnSpPr>
            <p:nvPr/>
          </p:nvCxnSpPr>
          <p:spPr>
            <a:xfrm flipH="1">
              <a:off x="1733550" y="34480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2" name="直線コネクタ 211"/>
            <p:cNvCxnSpPr>
              <a:stCxn id="201" idx="3"/>
              <a:endCxn id="204" idx="1"/>
            </p:cNvCxnSpPr>
            <p:nvPr/>
          </p:nvCxnSpPr>
          <p:spPr>
            <a:xfrm>
              <a:off x="2343150" y="2952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3" name="直線コネクタ 212"/>
            <p:cNvCxnSpPr>
              <a:stCxn id="207" idx="3"/>
              <a:endCxn id="208" idx="1"/>
            </p:cNvCxnSpPr>
            <p:nvPr/>
          </p:nvCxnSpPr>
          <p:spPr>
            <a:xfrm>
              <a:off x="2343150" y="34480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4" name="直線コネクタ 213"/>
            <p:cNvCxnSpPr>
              <a:stCxn id="202" idx="3"/>
              <a:endCxn id="205" idx="1"/>
            </p:cNvCxnSpPr>
            <p:nvPr/>
          </p:nvCxnSpPr>
          <p:spPr>
            <a:xfrm>
              <a:off x="2343150" y="39433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5" name="直線コネクタ 214"/>
            <p:cNvCxnSpPr>
              <a:stCxn id="204" idx="3"/>
              <a:endCxn id="206" idx="1"/>
            </p:cNvCxnSpPr>
            <p:nvPr/>
          </p:nvCxnSpPr>
          <p:spPr>
            <a:xfrm>
              <a:off x="2914650" y="29527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6" name="直線コネクタ 215"/>
            <p:cNvCxnSpPr>
              <a:stCxn id="206" idx="1"/>
              <a:endCxn id="205" idx="3"/>
            </p:cNvCxnSpPr>
            <p:nvPr/>
          </p:nvCxnSpPr>
          <p:spPr>
            <a:xfrm flipH="1">
              <a:off x="2914650" y="34480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7" name="直線コネクタ 216"/>
            <p:cNvCxnSpPr>
              <a:stCxn id="206" idx="1"/>
              <a:endCxn id="208" idx="3"/>
            </p:cNvCxnSpPr>
            <p:nvPr/>
          </p:nvCxnSpPr>
          <p:spPr>
            <a:xfrm flipH="1">
              <a:off x="2914650" y="34480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grpSp>
        <p:nvGrpSpPr>
          <p:cNvPr id="171" name="図形グループ 170"/>
          <p:cNvGrpSpPr/>
          <p:nvPr/>
        </p:nvGrpSpPr>
        <p:grpSpPr>
          <a:xfrm>
            <a:off x="1339850" y="1204386"/>
            <a:ext cx="2197100" cy="1422400"/>
            <a:chOff x="1397000" y="2749550"/>
            <a:chExt cx="2197100" cy="1422400"/>
          </a:xfrm>
        </p:grpSpPr>
        <p:sp>
          <p:nvSpPr>
            <p:cNvPr id="172" name="円/楕円 171"/>
            <p:cNvSpPr/>
            <p:nvPr/>
          </p:nvSpPr>
          <p:spPr>
            <a:xfrm>
              <a:off x="1397000" y="2749550"/>
              <a:ext cx="2197100" cy="1422400"/>
            </a:xfrm>
            <a:prstGeom prst="ellipse">
              <a:avLst/>
            </a:prstGeom>
            <a:solidFill>
              <a:srgbClr val="3366FF">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3" name="正方形/長方形 172"/>
            <p:cNvSpPr/>
            <p:nvPr/>
          </p:nvSpPr>
          <p:spPr>
            <a:xfrm>
              <a:off x="14414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4" name="正方形/長方形 173"/>
            <p:cNvSpPr/>
            <p:nvPr/>
          </p:nvSpPr>
          <p:spPr>
            <a:xfrm>
              <a:off x="20510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8" name="正方形/長方形 177"/>
            <p:cNvSpPr/>
            <p:nvPr/>
          </p:nvSpPr>
          <p:spPr>
            <a:xfrm>
              <a:off x="20510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9" name="正方形/長方形 178"/>
            <p:cNvSpPr/>
            <p:nvPr/>
          </p:nvSpPr>
          <p:spPr>
            <a:xfrm>
              <a:off x="26225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0" name="正方形/長方形 179"/>
            <p:cNvSpPr/>
            <p:nvPr/>
          </p:nvSpPr>
          <p:spPr>
            <a:xfrm>
              <a:off x="26225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1" name="正方形/長方形 180"/>
            <p:cNvSpPr/>
            <p:nvPr/>
          </p:nvSpPr>
          <p:spPr>
            <a:xfrm>
              <a:off x="32448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2" name="正方形/長方形 181"/>
            <p:cNvSpPr/>
            <p:nvPr/>
          </p:nvSpPr>
          <p:spPr>
            <a:xfrm>
              <a:off x="20510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正方形/長方形 182"/>
            <p:cNvSpPr/>
            <p:nvPr/>
          </p:nvSpPr>
          <p:spPr>
            <a:xfrm>
              <a:off x="26225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4" name="直線コネクタ 183"/>
            <p:cNvCxnSpPr>
              <a:stCxn id="174" idx="1"/>
              <a:endCxn id="173" idx="3"/>
            </p:cNvCxnSpPr>
            <p:nvPr/>
          </p:nvCxnSpPr>
          <p:spPr>
            <a:xfrm flipH="1">
              <a:off x="1733550" y="29527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5" name="直線コネクタ 184"/>
            <p:cNvCxnSpPr>
              <a:stCxn id="178" idx="1"/>
              <a:endCxn id="173" idx="3"/>
            </p:cNvCxnSpPr>
            <p:nvPr/>
          </p:nvCxnSpPr>
          <p:spPr>
            <a:xfrm flipH="1" flipV="1">
              <a:off x="1733550" y="34480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6" name="直線コネクタ 185"/>
            <p:cNvCxnSpPr>
              <a:stCxn id="182" idx="1"/>
              <a:endCxn id="173" idx="3"/>
            </p:cNvCxnSpPr>
            <p:nvPr/>
          </p:nvCxnSpPr>
          <p:spPr>
            <a:xfrm flipH="1">
              <a:off x="1733550" y="34480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7" name="直線コネクタ 186"/>
            <p:cNvCxnSpPr>
              <a:stCxn id="174" idx="3"/>
              <a:endCxn id="179" idx="1"/>
            </p:cNvCxnSpPr>
            <p:nvPr/>
          </p:nvCxnSpPr>
          <p:spPr>
            <a:xfrm>
              <a:off x="2343150" y="2952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8" name="直線コネクタ 187"/>
            <p:cNvCxnSpPr>
              <a:stCxn id="182" idx="3"/>
              <a:endCxn id="183" idx="1"/>
            </p:cNvCxnSpPr>
            <p:nvPr/>
          </p:nvCxnSpPr>
          <p:spPr>
            <a:xfrm>
              <a:off x="2343150" y="34480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89" name="直線コネクタ 188"/>
            <p:cNvCxnSpPr>
              <a:stCxn id="178" idx="3"/>
              <a:endCxn id="180" idx="1"/>
            </p:cNvCxnSpPr>
            <p:nvPr/>
          </p:nvCxnSpPr>
          <p:spPr>
            <a:xfrm>
              <a:off x="2343150" y="39433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90" name="直線コネクタ 189"/>
            <p:cNvCxnSpPr>
              <a:stCxn id="179" idx="3"/>
              <a:endCxn id="181" idx="1"/>
            </p:cNvCxnSpPr>
            <p:nvPr/>
          </p:nvCxnSpPr>
          <p:spPr>
            <a:xfrm>
              <a:off x="2914650" y="29527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91" name="直線コネクタ 190"/>
            <p:cNvCxnSpPr>
              <a:stCxn id="181" idx="1"/>
              <a:endCxn id="180" idx="3"/>
            </p:cNvCxnSpPr>
            <p:nvPr/>
          </p:nvCxnSpPr>
          <p:spPr>
            <a:xfrm flipH="1">
              <a:off x="2914650" y="34480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192" name="直線コネクタ 191"/>
            <p:cNvCxnSpPr>
              <a:stCxn id="181" idx="1"/>
              <a:endCxn id="183" idx="3"/>
            </p:cNvCxnSpPr>
            <p:nvPr/>
          </p:nvCxnSpPr>
          <p:spPr>
            <a:xfrm flipH="1">
              <a:off x="2914650" y="34480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sp>
        <p:nvSpPr>
          <p:cNvPr id="61" name="ホームベース 60"/>
          <p:cNvSpPr/>
          <p:nvPr/>
        </p:nvSpPr>
        <p:spPr>
          <a:xfrm>
            <a:off x="457200" y="1651000"/>
            <a:ext cx="882650" cy="514350"/>
          </a:xfrm>
          <a:prstGeom prst="homePlate">
            <a:avLst>
              <a:gd name="adj" fmla="val 26543"/>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物理</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ネットワーク</a:t>
            </a:r>
            <a:endParaRPr kumimoji="1" lang="en-US" altLang="ja-JP" sz="800" dirty="0" smtClean="0">
              <a:solidFill>
                <a:srgbClr val="FFFFFF"/>
              </a:solidFill>
              <a:latin typeface="ＭＳ Ｐゴシック"/>
              <a:ea typeface="ＭＳ Ｐゴシック"/>
              <a:cs typeface="ＭＳ Ｐゴシック"/>
            </a:endParaRPr>
          </a:p>
          <a:p>
            <a:pPr algn="ctr"/>
            <a:r>
              <a:rPr kumimoji="1" lang="en-US" altLang="ja-JP" sz="1200" dirty="0" smtClean="0">
                <a:solidFill>
                  <a:srgbClr val="FFFFFF"/>
                </a:solidFill>
                <a:latin typeface="ＭＳ Ｐゴシック"/>
                <a:ea typeface="ＭＳ Ｐゴシック"/>
                <a:cs typeface="ＭＳ Ｐゴシック"/>
              </a:rPr>
              <a:t>A</a:t>
            </a:r>
            <a:endParaRPr kumimoji="1" lang="ja-JP" altLang="en-US" sz="1200" dirty="0">
              <a:solidFill>
                <a:srgbClr val="FFFFFF"/>
              </a:solidFill>
              <a:latin typeface="ＭＳ Ｐゴシック"/>
              <a:ea typeface="ＭＳ Ｐゴシック"/>
              <a:cs typeface="ＭＳ Ｐゴシック"/>
            </a:endParaRPr>
          </a:p>
        </p:txBody>
      </p:sp>
      <p:sp>
        <p:nvSpPr>
          <p:cNvPr id="309" name="ホームベース 308"/>
          <p:cNvSpPr/>
          <p:nvPr/>
        </p:nvSpPr>
        <p:spPr>
          <a:xfrm>
            <a:off x="457200" y="3220511"/>
            <a:ext cx="882650" cy="514350"/>
          </a:xfrm>
          <a:prstGeom prst="homePlate">
            <a:avLst>
              <a:gd name="adj" fmla="val 26543"/>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物理</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ネットワーク</a:t>
            </a:r>
            <a:endParaRPr kumimoji="1" lang="en-US" altLang="ja-JP" sz="800" dirty="0" smtClean="0">
              <a:solidFill>
                <a:srgbClr val="FFFFFF"/>
              </a:solidFill>
              <a:latin typeface="ＭＳ Ｐゴシック"/>
              <a:ea typeface="ＭＳ Ｐゴシック"/>
              <a:cs typeface="ＭＳ Ｐゴシック"/>
            </a:endParaRPr>
          </a:p>
          <a:p>
            <a:pPr algn="ctr"/>
            <a:r>
              <a:rPr kumimoji="1" lang="en-US" altLang="ja-JP" sz="1200" dirty="0" smtClean="0">
                <a:solidFill>
                  <a:srgbClr val="FFFFFF"/>
                </a:solidFill>
                <a:latin typeface="ＭＳ Ｐゴシック"/>
                <a:ea typeface="ＭＳ Ｐゴシック"/>
                <a:cs typeface="ＭＳ Ｐゴシック"/>
              </a:rPr>
              <a:t>B</a:t>
            </a:r>
            <a:endParaRPr kumimoji="1" lang="ja-JP" altLang="en-US" sz="1200" dirty="0">
              <a:solidFill>
                <a:srgbClr val="FFFFFF"/>
              </a:solidFill>
              <a:latin typeface="ＭＳ Ｐゴシック"/>
              <a:ea typeface="ＭＳ Ｐゴシック"/>
              <a:cs typeface="ＭＳ Ｐゴシック"/>
            </a:endParaRPr>
          </a:p>
        </p:txBody>
      </p:sp>
      <p:sp>
        <p:nvSpPr>
          <p:cNvPr id="310" name="ホームベース 309"/>
          <p:cNvSpPr/>
          <p:nvPr/>
        </p:nvSpPr>
        <p:spPr>
          <a:xfrm>
            <a:off x="460375" y="4664386"/>
            <a:ext cx="882650" cy="514350"/>
          </a:xfrm>
          <a:prstGeom prst="homePlate">
            <a:avLst>
              <a:gd name="adj" fmla="val 26543"/>
            </a:avLst>
          </a:prstGeom>
          <a:solidFill>
            <a:srgbClr val="CC99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物理</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ネットワーク</a:t>
            </a:r>
            <a:endParaRPr kumimoji="1" lang="en-US" altLang="ja-JP" sz="800" dirty="0" smtClean="0">
              <a:solidFill>
                <a:srgbClr val="FFFFFF"/>
              </a:solidFill>
              <a:latin typeface="ＭＳ Ｐゴシック"/>
              <a:ea typeface="ＭＳ Ｐゴシック"/>
              <a:cs typeface="ＭＳ Ｐゴシック"/>
            </a:endParaRPr>
          </a:p>
          <a:p>
            <a:pPr algn="ctr"/>
            <a:r>
              <a:rPr kumimoji="1" lang="en-US" altLang="ja-JP" sz="1200" dirty="0" smtClean="0">
                <a:solidFill>
                  <a:srgbClr val="FFFFFF"/>
                </a:solidFill>
                <a:latin typeface="ＭＳ Ｐゴシック"/>
                <a:ea typeface="ＭＳ Ｐゴシック"/>
                <a:cs typeface="ＭＳ Ｐゴシック"/>
              </a:rPr>
              <a:t>C</a:t>
            </a:r>
            <a:endParaRPr kumimoji="1" lang="ja-JP" altLang="en-US" sz="1200" dirty="0">
              <a:solidFill>
                <a:srgbClr val="FFFFFF"/>
              </a:solidFill>
              <a:latin typeface="ＭＳ Ｐゴシック"/>
              <a:ea typeface="ＭＳ Ｐゴシック"/>
              <a:cs typeface="ＭＳ Ｐゴシック"/>
            </a:endParaRPr>
          </a:p>
        </p:txBody>
      </p:sp>
      <p:sp>
        <p:nvSpPr>
          <p:cNvPr id="64" name="テキスト ボックス 63"/>
          <p:cNvSpPr txBox="1"/>
          <p:nvPr/>
        </p:nvSpPr>
        <p:spPr>
          <a:xfrm>
            <a:off x="1384300" y="820240"/>
            <a:ext cx="2059278" cy="369332"/>
          </a:xfrm>
          <a:prstGeom prst="rect">
            <a:avLst/>
          </a:prstGeom>
          <a:noFill/>
        </p:spPr>
        <p:txBody>
          <a:bodyPr wrap="none" rtlCol="0">
            <a:spAutoFit/>
          </a:bodyPr>
          <a:lstStyle/>
          <a:p>
            <a:pPr algn="ctr"/>
            <a:r>
              <a:rPr kumimoji="1" lang="ja-JP" altLang="en-US" dirty="0" smtClean="0">
                <a:solidFill>
                  <a:schemeClr val="tx1">
                    <a:lumMod val="50000"/>
                    <a:lumOff val="50000"/>
                  </a:schemeClr>
                </a:solidFill>
              </a:rPr>
              <a:t>従来のネットワーク</a:t>
            </a:r>
            <a:endParaRPr kumimoji="1" lang="ja-JP" altLang="en-US" dirty="0">
              <a:solidFill>
                <a:schemeClr val="tx1">
                  <a:lumMod val="50000"/>
                  <a:lumOff val="50000"/>
                </a:schemeClr>
              </a:solidFill>
            </a:endParaRPr>
          </a:p>
        </p:txBody>
      </p:sp>
      <p:grpSp>
        <p:nvGrpSpPr>
          <p:cNvPr id="3" name="図形グループ 2"/>
          <p:cNvGrpSpPr/>
          <p:nvPr/>
        </p:nvGrpSpPr>
        <p:grpSpPr>
          <a:xfrm>
            <a:off x="4666818" y="820240"/>
            <a:ext cx="4032681" cy="5732960"/>
            <a:chOff x="4666818" y="820240"/>
            <a:chExt cx="4032681" cy="5732960"/>
          </a:xfrm>
        </p:grpSpPr>
        <p:sp>
          <p:nvSpPr>
            <p:cNvPr id="165" name="角丸四角形 164"/>
            <p:cNvSpPr/>
            <p:nvPr/>
          </p:nvSpPr>
          <p:spPr bwMode="auto">
            <a:xfrm>
              <a:off x="5352808" y="5715000"/>
              <a:ext cx="3346691" cy="228600"/>
            </a:xfrm>
            <a:prstGeom prst="roundRect">
              <a:avLst>
                <a:gd name="adj" fmla="val 0"/>
              </a:avLst>
            </a:prstGeom>
            <a:solidFill>
              <a:srgbClr val="FF66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HG丸ｺﾞｼｯｸM-PRO"/>
                  <a:ea typeface="HG丸ｺﾞｼｯｸM-PRO"/>
                  <a:cs typeface="HG丸ｺﾞｼｯｸM-PRO"/>
                </a:rPr>
                <a:t>アプリケーションに応じて設定</a:t>
              </a:r>
            </a:p>
          </p:txBody>
        </p:sp>
        <p:sp>
          <p:nvSpPr>
            <p:cNvPr id="166" name="角丸四角形 165"/>
            <p:cNvSpPr/>
            <p:nvPr/>
          </p:nvSpPr>
          <p:spPr bwMode="auto">
            <a:xfrm>
              <a:off x="5352808" y="6019800"/>
              <a:ext cx="3346691" cy="228600"/>
            </a:xfrm>
            <a:prstGeom prst="roundRect">
              <a:avLst>
                <a:gd name="adj" fmla="val 0"/>
              </a:avLst>
            </a:prstGeom>
            <a:solidFill>
              <a:srgbClr val="FF66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HG丸ｺﾞｼｯｸM-PRO"/>
                  <a:ea typeface="HG丸ｺﾞｼｯｸM-PRO"/>
                  <a:cs typeface="HG丸ｺﾞｼｯｸM-PRO"/>
                </a:rPr>
                <a:t>物理構成に関係なく、論理構成設計可能</a:t>
              </a:r>
            </a:p>
          </p:txBody>
        </p:sp>
        <p:sp>
          <p:nvSpPr>
            <p:cNvPr id="167" name="角丸四角形 166"/>
            <p:cNvSpPr/>
            <p:nvPr/>
          </p:nvSpPr>
          <p:spPr bwMode="auto">
            <a:xfrm>
              <a:off x="5352808" y="6324600"/>
              <a:ext cx="3346691" cy="228600"/>
            </a:xfrm>
            <a:prstGeom prst="roundRect">
              <a:avLst>
                <a:gd name="adj" fmla="val 0"/>
              </a:avLst>
            </a:prstGeom>
            <a:solidFill>
              <a:srgbClr val="FF66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900" b="0" i="0" u="none" strike="noStrike" cap="none" normalizeH="0" baseline="0" dirty="0" smtClean="0">
                  <a:ln>
                    <a:noFill/>
                  </a:ln>
                  <a:solidFill>
                    <a:srgbClr val="FFFFFF"/>
                  </a:solidFill>
                  <a:effectLst/>
                  <a:latin typeface="HG丸ｺﾞｼｯｸM-PRO"/>
                  <a:ea typeface="HG丸ｺﾞｼｯｸM-PRO"/>
                  <a:cs typeface="HG丸ｺﾞｼｯｸM-PRO"/>
                </a:rPr>
                <a:t>機器全体を集中制御・アプリケーション経由で制御可能</a:t>
              </a:r>
            </a:p>
          </p:txBody>
        </p:sp>
        <p:sp>
          <p:nvSpPr>
            <p:cNvPr id="219" name="円/楕円 218"/>
            <p:cNvSpPr/>
            <p:nvPr/>
          </p:nvSpPr>
          <p:spPr>
            <a:xfrm>
              <a:off x="5537200" y="2514600"/>
              <a:ext cx="2197100" cy="1422400"/>
            </a:xfrm>
            <a:prstGeom prst="ellipse">
              <a:avLst/>
            </a:prstGeom>
            <a:solidFill>
              <a:srgbClr val="FFFF66">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0" name="正方形/長方形 219"/>
            <p:cNvSpPr/>
            <p:nvPr/>
          </p:nvSpPr>
          <p:spPr>
            <a:xfrm>
              <a:off x="5581650" y="30924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1" name="正方形/長方形 220"/>
            <p:cNvSpPr/>
            <p:nvPr/>
          </p:nvSpPr>
          <p:spPr>
            <a:xfrm>
              <a:off x="6203950" y="2658536"/>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2" name="正方形/長方形 221"/>
            <p:cNvSpPr/>
            <p:nvPr/>
          </p:nvSpPr>
          <p:spPr>
            <a:xfrm>
              <a:off x="6191250" y="35877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3" name="正方形/長方形 222"/>
            <p:cNvSpPr/>
            <p:nvPr/>
          </p:nvSpPr>
          <p:spPr>
            <a:xfrm>
              <a:off x="6775450" y="2658536"/>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8" name="正方形/長方形 227"/>
            <p:cNvSpPr/>
            <p:nvPr/>
          </p:nvSpPr>
          <p:spPr>
            <a:xfrm>
              <a:off x="6762750" y="35877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9" name="正方形/長方形 228"/>
            <p:cNvSpPr/>
            <p:nvPr/>
          </p:nvSpPr>
          <p:spPr>
            <a:xfrm>
              <a:off x="7385050" y="30924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0" name="正方形/長方形 229"/>
            <p:cNvSpPr/>
            <p:nvPr/>
          </p:nvSpPr>
          <p:spPr>
            <a:xfrm>
              <a:off x="6191250" y="30924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1" name="正方形/長方形 230"/>
            <p:cNvSpPr/>
            <p:nvPr/>
          </p:nvSpPr>
          <p:spPr>
            <a:xfrm>
              <a:off x="6762750" y="30924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2" name="直線コネクタ 231"/>
            <p:cNvCxnSpPr>
              <a:endCxn id="220" idx="3"/>
            </p:cNvCxnSpPr>
            <p:nvPr/>
          </p:nvCxnSpPr>
          <p:spPr>
            <a:xfrm flipH="1">
              <a:off x="5873750" y="2755900"/>
              <a:ext cx="330200" cy="4572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3" name="直線コネクタ 232"/>
            <p:cNvCxnSpPr>
              <a:stCxn id="222" idx="1"/>
              <a:endCxn id="220" idx="3"/>
            </p:cNvCxnSpPr>
            <p:nvPr/>
          </p:nvCxnSpPr>
          <p:spPr>
            <a:xfrm flipH="1" flipV="1">
              <a:off x="5873750" y="321310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4" name="直線コネクタ 233"/>
            <p:cNvCxnSpPr>
              <a:stCxn id="230" idx="1"/>
              <a:endCxn id="220" idx="3"/>
            </p:cNvCxnSpPr>
            <p:nvPr/>
          </p:nvCxnSpPr>
          <p:spPr>
            <a:xfrm flipH="1">
              <a:off x="5873750" y="321310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5" name="直線コネクタ 234"/>
            <p:cNvCxnSpPr/>
            <p:nvPr/>
          </p:nvCxnSpPr>
          <p:spPr>
            <a:xfrm>
              <a:off x="6483350" y="2755900"/>
              <a:ext cx="2921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6" name="直線コネクタ 235"/>
            <p:cNvCxnSpPr>
              <a:stCxn id="230" idx="3"/>
              <a:endCxn id="231" idx="1"/>
            </p:cNvCxnSpPr>
            <p:nvPr/>
          </p:nvCxnSpPr>
          <p:spPr>
            <a:xfrm>
              <a:off x="6483350" y="321310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7" name="直線コネクタ 236"/>
            <p:cNvCxnSpPr>
              <a:stCxn id="222" idx="3"/>
              <a:endCxn id="228" idx="1"/>
            </p:cNvCxnSpPr>
            <p:nvPr/>
          </p:nvCxnSpPr>
          <p:spPr>
            <a:xfrm>
              <a:off x="6483350" y="370840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8" name="直線コネクタ 237"/>
            <p:cNvCxnSpPr>
              <a:endCxn id="229" idx="1"/>
            </p:cNvCxnSpPr>
            <p:nvPr/>
          </p:nvCxnSpPr>
          <p:spPr>
            <a:xfrm>
              <a:off x="7054850" y="2755900"/>
              <a:ext cx="330200" cy="4572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39" name="直線コネクタ 238"/>
            <p:cNvCxnSpPr>
              <a:stCxn id="229" idx="1"/>
              <a:endCxn id="228" idx="3"/>
            </p:cNvCxnSpPr>
            <p:nvPr/>
          </p:nvCxnSpPr>
          <p:spPr>
            <a:xfrm flipH="1">
              <a:off x="7054850" y="321310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40" name="直線コネクタ 239"/>
            <p:cNvCxnSpPr>
              <a:stCxn id="229" idx="1"/>
              <a:endCxn id="231" idx="3"/>
            </p:cNvCxnSpPr>
            <p:nvPr/>
          </p:nvCxnSpPr>
          <p:spPr>
            <a:xfrm flipH="1">
              <a:off x="7054850" y="321310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sp>
          <p:nvSpPr>
            <p:cNvPr id="242" name="円/楕円 241"/>
            <p:cNvSpPr/>
            <p:nvPr/>
          </p:nvSpPr>
          <p:spPr>
            <a:xfrm>
              <a:off x="5549900" y="1873250"/>
              <a:ext cx="2197100" cy="1422400"/>
            </a:xfrm>
            <a:prstGeom prst="ellipse">
              <a:avLst/>
            </a:prstGeom>
            <a:solidFill>
              <a:srgbClr val="008000">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3" name="正方形/長方形 242"/>
            <p:cNvSpPr/>
            <p:nvPr/>
          </p:nvSpPr>
          <p:spPr>
            <a:xfrm>
              <a:off x="5594350" y="24511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4" name="正方形/長方形 243"/>
            <p:cNvSpPr/>
            <p:nvPr/>
          </p:nvSpPr>
          <p:spPr>
            <a:xfrm>
              <a:off x="6203950" y="19558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6" name="正方形/長方形 245"/>
            <p:cNvSpPr/>
            <p:nvPr/>
          </p:nvSpPr>
          <p:spPr>
            <a:xfrm>
              <a:off x="6191250" y="28511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7" name="正方形/長方形 246"/>
            <p:cNvSpPr/>
            <p:nvPr/>
          </p:nvSpPr>
          <p:spPr>
            <a:xfrm>
              <a:off x="6775450" y="19558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8" name="正方形/長方形 247"/>
            <p:cNvSpPr/>
            <p:nvPr/>
          </p:nvSpPr>
          <p:spPr>
            <a:xfrm>
              <a:off x="6762750" y="285115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9" name="正方形/長方形 248"/>
            <p:cNvSpPr/>
            <p:nvPr/>
          </p:nvSpPr>
          <p:spPr>
            <a:xfrm>
              <a:off x="7397750" y="24511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0" name="正方形/長方形 249"/>
            <p:cNvSpPr/>
            <p:nvPr/>
          </p:nvSpPr>
          <p:spPr>
            <a:xfrm>
              <a:off x="6203950" y="24511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4" name="正方形/長方形 253"/>
            <p:cNvSpPr/>
            <p:nvPr/>
          </p:nvSpPr>
          <p:spPr>
            <a:xfrm>
              <a:off x="6775450" y="2451100"/>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5" name="直線コネクタ 254"/>
            <p:cNvCxnSpPr>
              <a:stCxn id="244" idx="1"/>
              <a:endCxn id="243" idx="3"/>
            </p:cNvCxnSpPr>
            <p:nvPr/>
          </p:nvCxnSpPr>
          <p:spPr>
            <a:xfrm flipH="1">
              <a:off x="5886450" y="20764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6" name="直線コネクタ 255"/>
            <p:cNvCxnSpPr>
              <a:stCxn id="246" idx="1"/>
              <a:endCxn id="243" idx="3"/>
            </p:cNvCxnSpPr>
            <p:nvPr/>
          </p:nvCxnSpPr>
          <p:spPr>
            <a:xfrm flipH="1" flipV="1">
              <a:off x="5886450" y="2571750"/>
              <a:ext cx="304800" cy="40005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7" name="直線コネクタ 256"/>
            <p:cNvCxnSpPr>
              <a:stCxn id="250" idx="1"/>
              <a:endCxn id="243" idx="3"/>
            </p:cNvCxnSpPr>
            <p:nvPr/>
          </p:nvCxnSpPr>
          <p:spPr>
            <a:xfrm flipH="1">
              <a:off x="5886450" y="25717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8" name="直線コネクタ 257"/>
            <p:cNvCxnSpPr>
              <a:stCxn id="244" idx="3"/>
              <a:endCxn id="247" idx="1"/>
            </p:cNvCxnSpPr>
            <p:nvPr/>
          </p:nvCxnSpPr>
          <p:spPr>
            <a:xfrm>
              <a:off x="6496050" y="20764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59" name="直線コネクタ 258"/>
            <p:cNvCxnSpPr>
              <a:stCxn id="250" idx="3"/>
              <a:endCxn id="254" idx="1"/>
            </p:cNvCxnSpPr>
            <p:nvPr/>
          </p:nvCxnSpPr>
          <p:spPr>
            <a:xfrm>
              <a:off x="6496050" y="2571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0" name="直線コネクタ 259"/>
            <p:cNvCxnSpPr/>
            <p:nvPr/>
          </p:nvCxnSpPr>
          <p:spPr>
            <a:xfrm>
              <a:off x="6483350" y="2937936"/>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1" name="直線コネクタ 260"/>
            <p:cNvCxnSpPr>
              <a:stCxn id="247" idx="3"/>
              <a:endCxn id="249" idx="1"/>
            </p:cNvCxnSpPr>
            <p:nvPr/>
          </p:nvCxnSpPr>
          <p:spPr>
            <a:xfrm>
              <a:off x="7067550" y="20764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2" name="直線コネクタ 261"/>
            <p:cNvCxnSpPr>
              <a:stCxn id="249" idx="1"/>
              <a:endCxn id="248" idx="3"/>
            </p:cNvCxnSpPr>
            <p:nvPr/>
          </p:nvCxnSpPr>
          <p:spPr>
            <a:xfrm flipH="1">
              <a:off x="7054850" y="2571750"/>
              <a:ext cx="342900" cy="40005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63" name="直線コネクタ 262"/>
            <p:cNvCxnSpPr>
              <a:stCxn id="249" idx="1"/>
              <a:endCxn id="254" idx="3"/>
            </p:cNvCxnSpPr>
            <p:nvPr/>
          </p:nvCxnSpPr>
          <p:spPr>
            <a:xfrm flipH="1">
              <a:off x="7067550" y="25717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sp>
          <p:nvSpPr>
            <p:cNvPr id="265" name="円/楕円 264"/>
            <p:cNvSpPr/>
            <p:nvPr/>
          </p:nvSpPr>
          <p:spPr>
            <a:xfrm>
              <a:off x="5549900" y="1204386"/>
              <a:ext cx="2197100" cy="1422400"/>
            </a:xfrm>
            <a:prstGeom prst="ellipse">
              <a:avLst/>
            </a:prstGeom>
            <a:solidFill>
              <a:srgbClr val="3366FF">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6" name="正方形/長方形 265"/>
            <p:cNvSpPr/>
            <p:nvPr/>
          </p:nvSpPr>
          <p:spPr>
            <a:xfrm>
              <a:off x="5594350" y="17949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7" name="正方形/長方形 266"/>
            <p:cNvSpPr/>
            <p:nvPr/>
          </p:nvSpPr>
          <p:spPr>
            <a:xfrm>
              <a:off x="6203950" y="12996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8" name="正方形/長方形 267"/>
            <p:cNvSpPr/>
            <p:nvPr/>
          </p:nvSpPr>
          <p:spPr>
            <a:xfrm>
              <a:off x="6203950" y="22902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9" name="正方形/長方形 268"/>
            <p:cNvSpPr/>
            <p:nvPr/>
          </p:nvSpPr>
          <p:spPr>
            <a:xfrm>
              <a:off x="6775450" y="12996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0" name="正方形/長方形 269"/>
            <p:cNvSpPr/>
            <p:nvPr/>
          </p:nvSpPr>
          <p:spPr>
            <a:xfrm>
              <a:off x="6775450" y="22902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1" name="正方形/長方形 270"/>
            <p:cNvSpPr/>
            <p:nvPr/>
          </p:nvSpPr>
          <p:spPr>
            <a:xfrm>
              <a:off x="7397750" y="17949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2" name="正方形/長方形 271"/>
            <p:cNvSpPr/>
            <p:nvPr/>
          </p:nvSpPr>
          <p:spPr>
            <a:xfrm>
              <a:off x="6203950" y="17949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3" name="正方形/長方形 272"/>
            <p:cNvSpPr/>
            <p:nvPr/>
          </p:nvSpPr>
          <p:spPr>
            <a:xfrm>
              <a:off x="6775450" y="1794938"/>
              <a:ext cx="292100" cy="24130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74" name="直線コネクタ 273"/>
            <p:cNvCxnSpPr>
              <a:stCxn id="267" idx="1"/>
              <a:endCxn id="266" idx="3"/>
            </p:cNvCxnSpPr>
            <p:nvPr/>
          </p:nvCxnSpPr>
          <p:spPr>
            <a:xfrm flipH="1">
              <a:off x="5886450" y="1420288"/>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5" name="直線コネクタ 274"/>
            <p:cNvCxnSpPr>
              <a:stCxn id="268" idx="1"/>
              <a:endCxn id="266" idx="3"/>
            </p:cNvCxnSpPr>
            <p:nvPr/>
          </p:nvCxnSpPr>
          <p:spPr>
            <a:xfrm flipH="1" flipV="1">
              <a:off x="5886450" y="1915588"/>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6" name="直線コネクタ 275"/>
            <p:cNvCxnSpPr>
              <a:stCxn id="272" idx="1"/>
              <a:endCxn id="266" idx="3"/>
            </p:cNvCxnSpPr>
            <p:nvPr/>
          </p:nvCxnSpPr>
          <p:spPr>
            <a:xfrm flipH="1">
              <a:off x="5886450" y="1915588"/>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7" name="直線コネクタ 276"/>
            <p:cNvCxnSpPr>
              <a:stCxn id="267" idx="3"/>
              <a:endCxn id="269" idx="1"/>
            </p:cNvCxnSpPr>
            <p:nvPr/>
          </p:nvCxnSpPr>
          <p:spPr>
            <a:xfrm>
              <a:off x="6496050" y="1420288"/>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8" name="直線コネクタ 277"/>
            <p:cNvCxnSpPr>
              <a:stCxn id="272" idx="3"/>
              <a:endCxn id="273" idx="1"/>
            </p:cNvCxnSpPr>
            <p:nvPr/>
          </p:nvCxnSpPr>
          <p:spPr>
            <a:xfrm>
              <a:off x="6496050" y="1915588"/>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79" name="直線コネクタ 278"/>
            <p:cNvCxnSpPr>
              <a:stCxn id="268" idx="3"/>
              <a:endCxn id="270" idx="1"/>
            </p:cNvCxnSpPr>
            <p:nvPr/>
          </p:nvCxnSpPr>
          <p:spPr>
            <a:xfrm>
              <a:off x="6496050" y="2410888"/>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0" name="直線コネクタ 279"/>
            <p:cNvCxnSpPr>
              <a:stCxn id="269" idx="3"/>
              <a:endCxn id="271" idx="1"/>
            </p:cNvCxnSpPr>
            <p:nvPr/>
          </p:nvCxnSpPr>
          <p:spPr>
            <a:xfrm>
              <a:off x="7067550" y="1420288"/>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1" name="直線コネクタ 280"/>
            <p:cNvCxnSpPr>
              <a:stCxn id="271" idx="1"/>
              <a:endCxn id="270" idx="3"/>
            </p:cNvCxnSpPr>
            <p:nvPr/>
          </p:nvCxnSpPr>
          <p:spPr>
            <a:xfrm flipH="1">
              <a:off x="7067550" y="1915588"/>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82" name="直線コネクタ 281"/>
            <p:cNvCxnSpPr>
              <a:stCxn id="271" idx="1"/>
              <a:endCxn id="273" idx="3"/>
            </p:cNvCxnSpPr>
            <p:nvPr/>
          </p:nvCxnSpPr>
          <p:spPr>
            <a:xfrm flipH="1">
              <a:off x="7067550" y="1915588"/>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nvGrpSpPr>
            <p:cNvPr id="283" name="図形グループ 282"/>
            <p:cNvGrpSpPr/>
            <p:nvPr/>
          </p:nvGrpSpPr>
          <p:grpSpPr>
            <a:xfrm>
              <a:off x="5549900" y="4216711"/>
              <a:ext cx="2197100" cy="1422400"/>
              <a:chOff x="1397000" y="2749550"/>
              <a:chExt cx="2197100" cy="1422400"/>
            </a:xfrm>
          </p:grpSpPr>
          <p:sp>
            <p:nvSpPr>
              <p:cNvPr id="284" name="円/楕円 283"/>
              <p:cNvSpPr/>
              <p:nvPr/>
            </p:nvSpPr>
            <p:spPr>
              <a:xfrm>
                <a:off x="1397000" y="2749550"/>
                <a:ext cx="2197100" cy="1422400"/>
              </a:xfrm>
              <a:prstGeom prst="ellipse">
                <a:avLst/>
              </a:prstGeom>
              <a:solidFill>
                <a:srgbClr val="FF6666">
                  <a:alpha val="4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5" name="正方形/長方形 284"/>
              <p:cNvSpPr/>
              <p:nvPr/>
            </p:nvSpPr>
            <p:spPr>
              <a:xfrm>
                <a:off x="14414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6" name="正方形/長方形 285"/>
              <p:cNvSpPr/>
              <p:nvPr/>
            </p:nvSpPr>
            <p:spPr>
              <a:xfrm>
                <a:off x="20510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7" name="正方形/長方形 286"/>
              <p:cNvSpPr/>
              <p:nvPr/>
            </p:nvSpPr>
            <p:spPr>
              <a:xfrm>
                <a:off x="20510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8" name="正方形/長方形 287"/>
              <p:cNvSpPr/>
              <p:nvPr/>
            </p:nvSpPr>
            <p:spPr>
              <a:xfrm>
                <a:off x="2622550" y="28321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9" name="正方形/長方形 288"/>
              <p:cNvSpPr/>
              <p:nvPr/>
            </p:nvSpPr>
            <p:spPr>
              <a:xfrm>
                <a:off x="2622550" y="38227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0" name="正方形/長方形 289"/>
              <p:cNvSpPr/>
              <p:nvPr/>
            </p:nvSpPr>
            <p:spPr>
              <a:xfrm>
                <a:off x="32448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1" name="正方形/長方形 290"/>
              <p:cNvSpPr/>
              <p:nvPr/>
            </p:nvSpPr>
            <p:spPr>
              <a:xfrm>
                <a:off x="20510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2" name="正方形/長方形 291"/>
              <p:cNvSpPr/>
              <p:nvPr/>
            </p:nvSpPr>
            <p:spPr>
              <a:xfrm>
                <a:off x="2622550" y="3327400"/>
                <a:ext cx="292100" cy="24130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3" name="直線コネクタ 292"/>
              <p:cNvCxnSpPr>
                <a:stCxn id="286" idx="1"/>
                <a:endCxn id="285" idx="3"/>
              </p:cNvCxnSpPr>
              <p:nvPr/>
            </p:nvCxnSpPr>
            <p:spPr>
              <a:xfrm flipH="1">
                <a:off x="1733550" y="29527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4" name="直線コネクタ 293"/>
              <p:cNvCxnSpPr>
                <a:stCxn id="287" idx="1"/>
                <a:endCxn id="285" idx="3"/>
              </p:cNvCxnSpPr>
              <p:nvPr/>
            </p:nvCxnSpPr>
            <p:spPr>
              <a:xfrm flipH="1" flipV="1">
                <a:off x="1733550" y="3448050"/>
                <a:ext cx="3175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5" name="直線コネクタ 294"/>
              <p:cNvCxnSpPr>
                <a:stCxn id="291" idx="1"/>
                <a:endCxn id="285" idx="3"/>
              </p:cNvCxnSpPr>
              <p:nvPr/>
            </p:nvCxnSpPr>
            <p:spPr>
              <a:xfrm flipH="1">
                <a:off x="1733550" y="3448050"/>
                <a:ext cx="3175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6" name="直線コネクタ 295"/>
              <p:cNvCxnSpPr>
                <a:stCxn id="286" idx="3"/>
                <a:endCxn id="288" idx="1"/>
              </p:cNvCxnSpPr>
              <p:nvPr/>
            </p:nvCxnSpPr>
            <p:spPr>
              <a:xfrm>
                <a:off x="2343150" y="29527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7" name="直線コネクタ 296"/>
              <p:cNvCxnSpPr>
                <a:stCxn id="291" idx="3"/>
                <a:endCxn id="292" idx="1"/>
              </p:cNvCxnSpPr>
              <p:nvPr/>
            </p:nvCxnSpPr>
            <p:spPr>
              <a:xfrm>
                <a:off x="2343150" y="34480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8" name="直線コネクタ 297"/>
              <p:cNvCxnSpPr>
                <a:stCxn id="287" idx="3"/>
                <a:endCxn id="289" idx="1"/>
              </p:cNvCxnSpPr>
              <p:nvPr/>
            </p:nvCxnSpPr>
            <p:spPr>
              <a:xfrm>
                <a:off x="2343150" y="3943350"/>
                <a:ext cx="2794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299" name="直線コネクタ 298"/>
              <p:cNvCxnSpPr>
                <a:stCxn id="288" idx="3"/>
                <a:endCxn id="290" idx="1"/>
              </p:cNvCxnSpPr>
              <p:nvPr/>
            </p:nvCxnSpPr>
            <p:spPr>
              <a:xfrm>
                <a:off x="2914650" y="29527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300" name="直線コネクタ 299"/>
              <p:cNvCxnSpPr>
                <a:stCxn id="290" idx="1"/>
                <a:endCxn id="289" idx="3"/>
              </p:cNvCxnSpPr>
              <p:nvPr/>
            </p:nvCxnSpPr>
            <p:spPr>
              <a:xfrm flipH="1">
                <a:off x="2914650" y="3448050"/>
                <a:ext cx="330200" cy="49530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cxnSp>
            <p:nvCxnSpPr>
              <p:cNvPr id="301" name="直線コネクタ 300"/>
              <p:cNvCxnSpPr>
                <a:stCxn id="290" idx="1"/>
                <a:endCxn id="292" idx="3"/>
              </p:cNvCxnSpPr>
              <p:nvPr/>
            </p:nvCxnSpPr>
            <p:spPr>
              <a:xfrm flipH="1">
                <a:off x="2914650" y="3448050"/>
                <a:ext cx="330200" cy="0"/>
              </a:xfrm>
              <a:prstGeom prst="line">
                <a:avLst/>
              </a:prstGeom>
              <a:ln>
                <a:solidFill>
                  <a:schemeClr val="accent6">
                    <a:lumMod val="75000"/>
                  </a:schemeClr>
                </a:solidFill>
              </a:ln>
            </p:spPr>
            <p:style>
              <a:lnRef idx="2">
                <a:schemeClr val="accent1"/>
              </a:lnRef>
              <a:fillRef idx="0">
                <a:schemeClr val="accent1"/>
              </a:fillRef>
              <a:effectRef idx="1">
                <a:schemeClr val="accent1"/>
              </a:effectRef>
              <a:fontRef idx="minor">
                <a:schemeClr val="tx1"/>
              </a:fontRef>
            </p:style>
          </p:cxnSp>
        </p:grpSp>
        <p:grpSp>
          <p:nvGrpSpPr>
            <p:cNvPr id="302" name="図形グループ 301"/>
            <p:cNvGrpSpPr/>
            <p:nvPr/>
          </p:nvGrpSpPr>
          <p:grpSpPr>
            <a:xfrm>
              <a:off x="4857991" y="4229411"/>
              <a:ext cx="494818" cy="531668"/>
              <a:chOff x="2667295" y="1059799"/>
              <a:chExt cx="681672" cy="722281"/>
            </a:xfrm>
          </p:grpSpPr>
          <p:sp>
            <p:nvSpPr>
              <p:cNvPr id="303" name="角丸四角形 302"/>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304" name="図 303"/>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sp>
          <p:nvSpPr>
            <p:cNvPr id="48" name="上矢印 47"/>
            <p:cNvSpPr/>
            <p:nvPr/>
          </p:nvSpPr>
          <p:spPr>
            <a:xfrm>
              <a:off x="5886450" y="3867150"/>
              <a:ext cx="1504950" cy="343055"/>
            </a:xfrm>
            <a:prstGeom prst="upArrow">
              <a:avLst>
                <a:gd name="adj1" fmla="val 68333"/>
                <a:gd name="adj2" fmla="val 50000"/>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仮想化</a:t>
              </a:r>
              <a:endParaRPr kumimoji="1" lang="ja-JP" altLang="en-US" sz="1000" dirty="0">
                <a:solidFill>
                  <a:srgbClr val="FFFFFF"/>
                </a:solidFill>
                <a:latin typeface="ＭＳ Ｐゴシック"/>
                <a:ea typeface="ＭＳ Ｐゴシック"/>
                <a:cs typeface="ＭＳ Ｐゴシック"/>
              </a:endParaRPr>
            </a:p>
          </p:txBody>
        </p:sp>
        <p:sp>
          <p:nvSpPr>
            <p:cNvPr id="311" name="ホームベース 310"/>
            <p:cNvSpPr/>
            <p:nvPr/>
          </p:nvSpPr>
          <p:spPr>
            <a:xfrm flipH="1">
              <a:off x="7734300" y="1651000"/>
              <a:ext cx="882650" cy="514350"/>
            </a:xfrm>
            <a:prstGeom prst="homePlate">
              <a:avLst>
                <a:gd name="adj" fmla="val 26543"/>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仮想</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ネットワーク</a:t>
              </a:r>
              <a:endParaRPr kumimoji="1" lang="en-US" altLang="ja-JP" sz="800" dirty="0" smtClean="0">
                <a:solidFill>
                  <a:srgbClr val="FFFFFF"/>
                </a:solidFill>
                <a:latin typeface="ＭＳ Ｐゴシック"/>
                <a:ea typeface="ＭＳ Ｐゴシック"/>
                <a:cs typeface="ＭＳ Ｐゴシック"/>
              </a:endParaRPr>
            </a:p>
            <a:p>
              <a:pPr algn="ctr"/>
              <a:r>
                <a:rPr kumimoji="1" lang="en-US" altLang="ja-JP" sz="1200" dirty="0" smtClean="0">
                  <a:solidFill>
                    <a:srgbClr val="FFFFFF"/>
                  </a:solidFill>
                  <a:latin typeface="ＭＳ Ｐゴシック"/>
                  <a:ea typeface="ＭＳ Ｐゴシック"/>
                  <a:cs typeface="ＭＳ Ｐゴシック"/>
                </a:rPr>
                <a:t>A</a:t>
              </a:r>
              <a:endParaRPr kumimoji="1" lang="ja-JP" altLang="en-US" sz="1200" dirty="0">
                <a:solidFill>
                  <a:srgbClr val="FFFFFF"/>
                </a:solidFill>
                <a:latin typeface="ＭＳ Ｐゴシック"/>
                <a:ea typeface="ＭＳ Ｐゴシック"/>
                <a:cs typeface="ＭＳ Ｐゴシック"/>
              </a:endParaRPr>
            </a:p>
          </p:txBody>
        </p:sp>
        <p:sp>
          <p:nvSpPr>
            <p:cNvPr id="312" name="ホームベース 311"/>
            <p:cNvSpPr/>
            <p:nvPr/>
          </p:nvSpPr>
          <p:spPr>
            <a:xfrm flipH="1">
              <a:off x="7734300" y="2314575"/>
              <a:ext cx="882650" cy="514350"/>
            </a:xfrm>
            <a:prstGeom prst="homePlate">
              <a:avLst>
                <a:gd name="adj" fmla="val 26543"/>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仮想</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ネットワーク</a:t>
              </a:r>
              <a:endParaRPr kumimoji="1" lang="en-US" altLang="ja-JP" sz="800" dirty="0" smtClean="0">
                <a:solidFill>
                  <a:srgbClr val="FFFFFF"/>
                </a:solidFill>
                <a:latin typeface="ＭＳ Ｐゴシック"/>
                <a:ea typeface="ＭＳ Ｐゴシック"/>
                <a:cs typeface="ＭＳ Ｐゴシック"/>
              </a:endParaRPr>
            </a:p>
            <a:p>
              <a:pPr algn="ctr"/>
              <a:r>
                <a:rPr kumimoji="1" lang="en-US" altLang="ja-JP" sz="1200" dirty="0" smtClean="0">
                  <a:solidFill>
                    <a:srgbClr val="FFFFFF"/>
                  </a:solidFill>
                  <a:latin typeface="ＭＳ Ｐゴシック"/>
                  <a:ea typeface="ＭＳ Ｐゴシック"/>
                  <a:cs typeface="ＭＳ Ｐゴシック"/>
                </a:rPr>
                <a:t>B</a:t>
              </a:r>
              <a:endParaRPr kumimoji="1" lang="ja-JP" altLang="en-US" sz="1200" dirty="0">
                <a:solidFill>
                  <a:srgbClr val="FFFFFF"/>
                </a:solidFill>
                <a:latin typeface="ＭＳ Ｐゴシック"/>
                <a:ea typeface="ＭＳ Ｐゴシック"/>
                <a:cs typeface="ＭＳ Ｐゴシック"/>
              </a:endParaRPr>
            </a:p>
          </p:txBody>
        </p:sp>
        <p:sp>
          <p:nvSpPr>
            <p:cNvPr id="313" name="ホームベース 312"/>
            <p:cNvSpPr/>
            <p:nvPr/>
          </p:nvSpPr>
          <p:spPr>
            <a:xfrm flipH="1">
              <a:off x="7747000" y="2979522"/>
              <a:ext cx="882650" cy="514350"/>
            </a:xfrm>
            <a:prstGeom prst="homePlate">
              <a:avLst>
                <a:gd name="adj" fmla="val 26543"/>
              </a:avLst>
            </a:prstGeom>
            <a:solidFill>
              <a:srgbClr val="CC99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仮想</a:t>
              </a:r>
              <a:endParaRPr kumimoji="1" lang="en-US" altLang="ja-JP" sz="8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ネットワーク</a:t>
              </a:r>
              <a:endParaRPr kumimoji="1" lang="en-US" altLang="ja-JP" sz="800" dirty="0" smtClean="0">
                <a:solidFill>
                  <a:srgbClr val="FFFFFF"/>
                </a:solidFill>
                <a:latin typeface="ＭＳ Ｐゴシック"/>
                <a:ea typeface="ＭＳ Ｐゴシック"/>
                <a:cs typeface="ＭＳ Ｐゴシック"/>
              </a:endParaRPr>
            </a:p>
            <a:p>
              <a:pPr algn="ctr"/>
              <a:r>
                <a:rPr kumimoji="1" lang="en-US" altLang="ja-JP" sz="1200" dirty="0" smtClean="0">
                  <a:solidFill>
                    <a:srgbClr val="FFFFFF"/>
                  </a:solidFill>
                  <a:latin typeface="ＭＳ Ｐゴシック"/>
                  <a:ea typeface="ＭＳ Ｐゴシック"/>
                  <a:cs typeface="ＭＳ Ｐゴシック"/>
                </a:rPr>
                <a:t>C</a:t>
              </a:r>
              <a:endParaRPr kumimoji="1" lang="ja-JP" altLang="en-US" sz="1200" dirty="0">
                <a:solidFill>
                  <a:srgbClr val="FFFFFF"/>
                </a:solidFill>
                <a:latin typeface="ＭＳ Ｐゴシック"/>
                <a:ea typeface="ＭＳ Ｐゴシック"/>
                <a:cs typeface="ＭＳ Ｐゴシック"/>
              </a:endParaRPr>
            </a:p>
          </p:txBody>
        </p:sp>
        <p:sp>
          <p:nvSpPr>
            <p:cNvPr id="314" name="ホームベース 313"/>
            <p:cNvSpPr/>
            <p:nvPr/>
          </p:nvSpPr>
          <p:spPr>
            <a:xfrm flipH="1">
              <a:off x="7759700" y="4658036"/>
              <a:ext cx="882650" cy="514350"/>
            </a:xfrm>
            <a:prstGeom prst="homePlate">
              <a:avLst>
                <a:gd name="adj" fmla="val 26543"/>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物理</a:t>
              </a:r>
              <a:endParaRPr kumimoji="1" lang="en-US" altLang="ja-JP" sz="1200" dirty="0" smtClean="0">
                <a:solidFill>
                  <a:srgbClr val="FFFFFF"/>
                </a:solidFill>
                <a:latin typeface="ＭＳ Ｐゴシック"/>
                <a:ea typeface="ＭＳ Ｐゴシック"/>
                <a:cs typeface="ＭＳ Ｐゴシック"/>
              </a:endParaRPr>
            </a:p>
            <a:p>
              <a:pPr algn="ctr"/>
              <a:r>
                <a:rPr kumimoji="1" lang="ja-JP" altLang="en-US" sz="800" dirty="0" smtClean="0">
                  <a:solidFill>
                    <a:srgbClr val="FFFFFF"/>
                  </a:solidFill>
                  <a:latin typeface="ＭＳ Ｐゴシック"/>
                  <a:ea typeface="ＭＳ Ｐゴシック"/>
                  <a:cs typeface="ＭＳ Ｐゴシック"/>
                </a:rPr>
                <a:t>ネットワーク</a:t>
              </a:r>
              <a:endParaRPr kumimoji="1" lang="en-US" altLang="ja-JP" sz="800" dirty="0" smtClean="0">
                <a:solidFill>
                  <a:srgbClr val="FFFFFF"/>
                </a:solidFill>
                <a:latin typeface="ＭＳ Ｐゴシック"/>
                <a:ea typeface="ＭＳ Ｐゴシック"/>
                <a:cs typeface="ＭＳ Ｐゴシック"/>
              </a:endParaRPr>
            </a:p>
          </p:txBody>
        </p:sp>
        <p:sp>
          <p:nvSpPr>
            <p:cNvPr id="62" name="右矢印 61"/>
            <p:cNvSpPr/>
            <p:nvPr/>
          </p:nvSpPr>
          <p:spPr>
            <a:xfrm>
              <a:off x="5403850" y="4305611"/>
              <a:ext cx="577850" cy="352425"/>
            </a:xfrm>
            <a:prstGeom prst="right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テキスト ボックス 62"/>
            <p:cNvSpPr txBox="1"/>
            <p:nvPr/>
          </p:nvSpPr>
          <p:spPr>
            <a:xfrm>
              <a:off x="4666818" y="4742340"/>
              <a:ext cx="800219" cy="276999"/>
            </a:xfrm>
            <a:prstGeom prst="rect">
              <a:avLst/>
            </a:prstGeom>
            <a:noFill/>
          </p:spPr>
          <p:txBody>
            <a:bodyPr wrap="none" rtlCol="0">
              <a:spAutoFit/>
            </a:bodyPr>
            <a:lstStyle/>
            <a:p>
              <a:r>
                <a:rPr lang="ja-JP" altLang="en-US" sz="1200" dirty="0" smtClean="0"/>
                <a:t>集中</a:t>
              </a:r>
              <a:r>
                <a:rPr kumimoji="1" lang="ja-JP" altLang="en-US" sz="1200" dirty="0" smtClean="0"/>
                <a:t>制御</a:t>
              </a:r>
              <a:endParaRPr kumimoji="1" lang="ja-JP" altLang="en-US" sz="1200" dirty="0"/>
            </a:p>
          </p:txBody>
        </p:sp>
        <p:sp>
          <p:nvSpPr>
            <p:cNvPr id="325" name="テキスト ボックス 324"/>
            <p:cNvSpPr txBox="1"/>
            <p:nvPr/>
          </p:nvSpPr>
          <p:spPr>
            <a:xfrm>
              <a:off x="4892300" y="820240"/>
              <a:ext cx="3499613" cy="369332"/>
            </a:xfrm>
            <a:prstGeom prst="rect">
              <a:avLst/>
            </a:prstGeom>
            <a:noFill/>
          </p:spPr>
          <p:txBody>
            <a:bodyPr wrap="none" rtlCol="0">
              <a:spAutoFit/>
            </a:bodyPr>
            <a:lstStyle/>
            <a:p>
              <a:pPr algn="ctr"/>
              <a:r>
                <a:rPr kumimoji="1" lang="en-US" altLang="ja-JP" dirty="0" smtClean="0">
                  <a:solidFill>
                    <a:srgbClr val="0000FF"/>
                  </a:solidFill>
                </a:rPr>
                <a:t>SDN(Software Defined Networking) </a:t>
              </a:r>
              <a:endParaRPr kumimoji="1" lang="ja-JP" altLang="en-US" dirty="0">
                <a:solidFill>
                  <a:srgbClr val="0000FF"/>
                </a:solidFill>
              </a:endParaRPr>
            </a:p>
          </p:txBody>
        </p:sp>
      </p:grpSp>
    </p:spTree>
    <p:extLst>
      <p:ext uri="{BB962C8B-B14F-4D97-AF65-F5344CB8AC3E}">
        <p14:creationId xmlns:p14="http://schemas.microsoft.com/office/powerpoint/2010/main" val="18505697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インターネットとは</a:t>
            </a:r>
            <a:endParaRPr kumimoji="1" lang="ja-JP" altLang="en-US" dirty="0"/>
          </a:p>
        </p:txBody>
      </p:sp>
      <p:sp>
        <p:nvSpPr>
          <p:cNvPr id="3" name="スライド番号プレースホルダー 2"/>
          <p:cNvSpPr>
            <a:spLocks noGrp="1"/>
          </p:cNvSpPr>
          <p:nvPr>
            <p:ph type="sldNum" sz="quarter" idx="12"/>
          </p:nvPr>
        </p:nvSpPr>
        <p:spPr>
          <a:xfrm>
            <a:off x="6948860" y="6669360"/>
            <a:ext cx="2133600" cy="217800"/>
          </a:xfrm>
        </p:spPr>
        <p:txBody>
          <a:bodyPr/>
          <a:lstStyle/>
          <a:p>
            <a:fld id="{8FF8CC5D-A65D-5946-99B5-645367A967AD}" type="slidenum">
              <a:rPr kumimoji="1" lang="ja-JP" altLang="en-US" smtClean="0"/>
              <a:t>19</a:t>
            </a:fld>
            <a:endParaRPr kumimoji="1" lang="ja-JP" altLang="en-US" dirty="0"/>
          </a:p>
        </p:txBody>
      </p:sp>
      <p:sp>
        <p:nvSpPr>
          <p:cNvPr id="24" name="角丸四角形 23"/>
          <p:cNvSpPr/>
          <p:nvPr/>
        </p:nvSpPr>
        <p:spPr>
          <a:xfrm>
            <a:off x="1071852" y="2045267"/>
            <a:ext cx="2016224" cy="432048"/>
          </a:xfrm>
          <a:prstGeom prst="round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通信事業者</a:t>
            </a:r>
            <a:r>
              <a:rPr kumimoji="1" lang="en-US" altLang="ja-JP" sz="1200" dirty="0" smtClean="0">
                <a:solidFill>
                  <a:srgbClr val="FFFFFF"/>
                </a:solidFill>
                <a:latin typeface="Meiryo" charset="-128"/>
                <a:ea typeface="Meiryo" charset="-128"/>
                <a:cs typeface="Meiryo" charset="-128"/>
              </a:rPr>
              <a:t>A</a:t>
            </a:r>
          </a:p>
          <a:p>
            <a:pPr algn="ctr"/>
            <a:r>
              <a:rPr lang="ja-JP" altLang="en-US" sz="1200" dirty="0" smtClean="0">
                <a:solidFill>
                  <a:srgbClr val="FFFFFF"/>
                </a:solidFill>
                <a:latin typeface="Meiryo" charset="-128"/>
                <a:ea typeface="Meiryo" charset="-128"/>
                <a:cs typeface="Meiryo" charset="-128"/>
              </a:rPr>
              <a:t>ネットワーク</a:t>
            </a:r>
            <a:endParaRPr kumimoji="1" lang="ja-JP" altLang="en-US" sz="1200" dirty="0">
              <a:solidFill>
                <a:srgbClr val="FFFFFF"/>
              </a:solidFill>
              <a:latin typeface="Meiryo" charset="-128"/>
              <a:ea typeface="Meiryo" charset="-128"/>
              <a:cs typeface="Meiryo" charset="-128"/>
            </a:endParaRPr>
          </a:p>
        </p:txBody>
      </p:sp>
      <p:sp>
        <p:nvSpPr>
          <p:cNvPr id="99" name="角丸四角形 98"/>
          <p:cNvSpPr/>
          <p:nvPr/>
        </p:nvSpPr>
        <p:spPr>
          <a:xfrm>
            <a:off x="1071852" y="3343248"/>
            <a:ext cx="2016224" cy="432048"/>
          </a:xfrm>
          <a:prstGeom prst="round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Meiryo" charset="-128"/>
                <a:ea typeface="Meiryo" charset="-128"/>
                <a:cs typeface="Meiryo" charset="-128"/>
              </a:rPr>
              <a:t>通信事</a:t>
            </a:r>
            <a:r>
              <a:rPr lang="ja-JP" altLang="en-US" sz="1200" dirty="0" smtClean="0">
                <a:solidFill>
                  <a:srgbClr val="FFFFFF"/>
                </a:solidFill>
                <a:latin typeface="Meiryo" charset="-128"/>
                <a:ea typeface="Meiryo" charset="-128"/>
                <a:cs typeface="Meiryo" charset="-128"/>
              </a:rPr>
              <a:t>業者</a:t>
            </a:r>
            <a:r>
              <a:rPr lang="en-US" altLang="ja-JP" sz="1200" dirty="0" smtClean="0">
                <a:solidFill>
                  <a:srgbClr val="FFFFFF"/>
                </a:solidFill>
                <a:latin typeface="Meiryo" charset="-128"/>
                <a:ea typeface="Meiryo" charset="-128"/>
                <a:cs typeface="Meiryo" charset="-128"/>
              </a:rPr>
              <a:t>C</a:t>
            </a:r>
            <a:endParaRPr lang="en-US" altLang="ja-JP" sz="1200" dirty="0">
              <a:solidFill>
                <a:srgbClr val="FFFFFF"/>
              </a:solidFill>
              <a:latin typeface="Meiryo" charset="-128"/>
              <a:ea typeface="Meiryo" charset="-128"/>
              <a:cs typeface="Meiryo" charset="-128"/>
            </a:endParaRPr>
          </a:p>
          <a:p>
            <a:pPr algn="ctr"/>
            <a:r>
              <a:rPr lang="ja-JP" altLang="en-US" sz="1200" dirty="0">
                <a:solidFill>
                  <a:srgbClr val="FFFFFF"/>
                </a:solidFill>
                <a:latin typeface="Meiryo" charset="-128"/>
                <a:ea typeface="Meiryo" charset="-128"/>
                <a:cs typeface="Meiryo" charset="-128"/>
              </a:rPr>
              <a:t>ネットワーク</a:t>
            </a:r>
          </a:p>
        </p:txBody>
      </p:sp>
      <p:sp>
        <p:nvSpPr>
          <p:cNvPr id="27" name="円/楕円 26"/>
          <p:cNvSpPr/>
          <p:nvPr/>
        </p:nvSpPr>
        <p:spPr>
          <a:xfrm>
            <a:off x="3347864" y="2477315"/>
            <a:ext cx="792088" cy="792088"/>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2000" dirty="0" smtClean="0">
                <a:solidFill>
                  <a:srgbClr val="FFFFFF"/>
                </a:solidFill>
                <a:latin typeface="Meiryo" charset="-128"/>
                <a:ea typeface="Meiryo" charset="-128"/>
                <a:cs typeface="Meiryo" charset="-128"/>
              </a:rPr>
              <a:t>IX</a:t>
            </a:r>
          </a:p>
          <a:p>
            <a:pPr algn="ctr"/>
            <a:endParaRPr lang="en-US" altLang="ja-JP" sz="2000" dirty="0">
              <a:solidFill>
                <a:srgbClr val="FFFFFF"/>
              </a:solidFill>
              <a:latin typeface="Meiryo" charset="-128"/>
              <a:ea typeface="Meiryo" charset="-128"/>
              <a:cs typeface="Meiryo" charset="-128"/>
            </a:endParaRPr>
          </a:p>
        </p:txBody>
      </p:sp>
      <p:cxnSp>
        <p:nvCxnSpPr>
          <p:cNvPr id="30" name="直線コネクタ 29"/>
          <p:cNvCxnSpPr>
            <a:stCxn id="24" idx="3"/>
            <a:endCxn id="27" idx="1"/>
          </p:cNvCxnSpPr>
          <p:nvPr/>
        </p:nvCxnSpPr>
        <p:spPr>
          <a:xfrm>
            <a:off x="3088076" y="2261291"/>
            <a:ext cx="375787" cy="332023"/>
          </a:xfrm>
          <a:prstGeom prst="line">
            <a:avLst/>
          </a:prstGeom>
        </p:spPr>
        <p:style>
          <a:lnRef idx="2">
            <a:schemeClr val="accent1"/>
          </a:lnRef>
          <a:fillRef idx="0">
            <a:schemeClr val="accent1"/>
          </a:fillRef>
          <a:effectRef idx="1">
            <a:schemeClr val="accent1"/>
          </a:effectRef>
          <a:fontRef idx="minor">
            <a:schemeClr val="tx1"/>
          </a:fontRef>
        </p:style>
      </p:cxnSp>
      <p:cxnSp>
        <p:nvCxnSpPr>
          <p:cNvPr id="100" name="直線コネクタ 99"/>
          <p:cNvCxnSpPr>
            <a:stCxn id="99" idx="3"/>
            <a:endCxn id="27" idx="3"/>
          </p:cNvCxnSpPr>
          <p:nvPr/>
        </p:nvCxnSpPr>
        <p:spPr>
          <a:xfrm flipV="1">
            <a:off x="3088076" y="3153404"/>
            <a:ext cx="375787" cy="405868"/>
          </a:xfrm>
          <a:prstGeom prst="line">
            <a:avLst/>
          </a:prstGeom>
        </p:spPr>
        <p:style>
          <a:lnRef idx="2">
            <a:schemeClr val="accent1"/>
          </a:lnRef>
          <a:fillRef idx="0">
            <a:schemeClr val="accent1"/>
          </a:fillRef>
          <a:effectRef idx="1">
            <a:schemeClr val="accent1"/>
          </a:effectRef>
          <a:fontRef idx="minor">
            <a:schemeClr val="tx1"/>
          </a:fontRef>
        </p:style>
      </p:cxnSp>
      <p:sp>
        <p:nvSpPr>
          <p:cNvPr id="105" name="角丸四角形 104"/>
          <p:cNvSpPr/>
          <p:nvPr/>
        </p:nvSpPr>
        <p:spPr>
          <a:xfrm>
            <a:off x="4399740" y="2045267"/>
            <a:ext cx="2016224" cy="432048"/>
          </a:xfrm>
          <a:prstGeom prst="round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Meiryo" charset="-128"/>
                <a:ea typeface="Meiryo" charset="-128"/>
                <a:cs typeface="Meiryo" charset="-128"/>
              </a:rPr>
              <a:t>通信事</a:t>
            </a:r>
            <a:r>
              <a:rPr lang="ja-JP" altLang="en-US" sz="1200" dirty="0" smtClean="0">
                <a:solidFill>
                  <a:srgbClr val="FFFFFF"/>
                </a:solidFill>
                <a:latin typeface="Meiryo" charset="-128"/>
                <a:ea typeface="Meiryo" charset="-128"/>
                <a:cs typeface="Meiryo" charset="-128"/>
              </a:rPr>
              <a:t>業者</a:t>
            </a:r>
            <a:r>
              <a:rPr lang="en-US" altLang="ja-JP" sz="1200" dirty="0" smtClean="0">
                <a:solidFill>
                  <a:srgbClr val="FFFFFF"/>
                </a:solidFill>
                <a:latin typeface="Meiryo" charset="-128"/>
                <a:ea typeface="Meiryo" charset="-128"/>
                <a:cs typeface="Meiryo" charset="-128"/>
              </a:rPr>
              <a:t>B</a:t>
            </a:r>
            <a:endParaRPr lang="en-US" altLang="ja-JP" sz="1200" dirty="0">
              <a:solidFill>
                <a:srgbClr val="FFFFFF"/>
              </a:solidFill>
              <a:latin typeface="Meiryo" charset="-128"/>
              <a:ea typeface="Meiryo" charset="-128"/>
              <a:cs typeface="Meiryo" charset="-128"/>
            </a:endParaRPr>
          </a:p>
          <a:p>
            <a:pPr algn="ctr"/>
            <a:r>
              <a:rPr lang="ja-JP" altLang="en-US" sz="1200" dirty="0">
                <a:solidFill>
                  <a:srgbClr val="FFFFFF"/>
                </a:solidFill>
                <a:latin typeface="Meiryo" charset="-128"/>
                <a:ea typeface="Meiryo" charset="-128"/>
                <a:cs typeface="Meiryo" charset="-128"/>
              </a:rPr>
              <a:t>ネットワーク</a:t>
            </a:r>
          </a:p>
        </p:txBody>
      </p:sp>
      <p:cxnSp>
        <p:nvCxnSpPr>
          <p:cNvPr id="126" name="直線コネクタ 125"/>
          <p:cNvCxnSpPr>
            <a:stCxn id="27" idx="7"/>
            <a:endCxn id="105" idx="1"/>
          </p:cNvCxnSpPr>
          <p:nvPr/>
        </p:nvCxnSpPr>
        <p:spPr>
          <a:xfrm flipV="1">
            <a:off x="4023953" y="2261291"/>
            <a:ext cx="375787" cy="332023"/>
          </a:xfrm>
          <a:prstGeom prst="line">
            <a:avLst/>
          </a:prstGeom>
        </p:spPr>
        <p:style>
          <a:lnRef idx="2">
            <a:schemeClr val="accent1"/>
          </a:lnRef>
          <a:fillRef idx="0">
            <a:schemeClr val="accent1"/>
          </a:fillRef>
          <a:effectRef idx="1">
            <a:schemeClr val="accent1"/>
          </a:effectRef>
          <a:fontRef idx="minor">
            <a:schemeClr val="tx1"/>
          </a:fontRef>
        </p:style>
      </p:cxnSp>
      <p:sp>
        <p:nvSpPr>
          <p:cNvPr id="135" name="角丸四角形 134"/>
          <p:cNvSpPr/>
          <p:nvPr/>
        </p:nvSpPr>
        <p:spPr>
          <a:xfrm>
            <a:off x="5999436" y="5036863"/>
            <a:ext cx="2016224" cy="432048"/>
          </a:xfrm>
          <a:prstGeom prst="round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Meiryo" charset="-128"/>
                <a:ea typeface="Meiryo" charset="-128"/>
                <a:cs typeface="Meiryo" charset="-128"/>
              </a:rPr>
              <a:t>通信事</a:t>
            </a:r>
            <a:r>
              <a:rPr lang="ja-JP" altLang="en-US" sz="1200" dirty="0" smtClean="0">
                <a:solidFill>
                  <a:srgbClr val="FFFFFF"/>
                </a:solidFill>
                <a:latin typeface="Meiryo" charset="-128"/>
                <a:ea typeface="Meiryo" charset="-128"/>
                <a:cs typeface="Meiryo" charset="-128"/>
              </a:rPr>
              <a:t>業者</a:t>
            </a:r>
            <a:r>
              <a:rPr lang="en-US" altLang="ja-JP" sz="1200" dirty="0">
                <a:solidFill>
                  <a:srgbClr val="FFFFFF"/>
                </a:solidFill>
                <a:latin typeface="Meiryo" charset="-128"/>
                <a:ea typeface="Meiryo" charset="-128"/>
                <a:cs typeface="Meiryo" charset="-128"/>
              </a:rPr>
              <a:t>Z</a:t>
            </a:r>
          </a:p>
          <a:p>
            <a:pPr algn="ctr"/>
            <a:r>
              <a:rPr lang="ja-JP" altLang="en-US" sz="1200" dirty="0">
                <a:solidFill>
                  <a:srgbClr val="FFFFFF"/>
                </a:solidFill>
                <a:latin typeface="Meiryo" charset="-128"/>
                <a:ea typeface="Meiryo" charset="-128"/>
                <a:cs typeface="Meiryo" charset="-128"/>
              </a:rPr>
              <a:t>ネットワーク</a:t>
            </a:r>
          </a:p>
        </p:txBody>
      </p:sp>
      <p:sp>
        <p:nvSpPr>
          <p:cNvPr id="136" name="角丸四角形 135"/>
          <p:cNvSpPr/>
          <p:nvPr/>
        </p:nvSpPr>
        <p:spPr>
          <a:xfrm>
            <a:off x="2671548" y="5040278"/>
            <a:ext cx="2016224" cy="432048"/>
          </a:xfrm>
          <a:prstGeom prst="round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Meiryo" charset="-128"/>
                <a:ea typeface="Meiryo" charset="-128"/>
                <a:cs typeface="Meiryo" charset="-128"/>
              </a:rPr>
              <a:t>通信事</a:t>
            </a:r>
            <a:r>
              <a:rPr lang="ja-JP" altLang="en-US" sz="1200" dirty="0" smtClean="0">
                <a:solidFill>
                  <a:srgbClr val="FFFFFF"/>
                </a:solidFill>
                <a:latin typeface="Meiryo" charset="-128"/>
                <a:ea typeface="Meiryo" charset="-128"/>
                <a:cs typeface="Meiryo" charset="-128"/>
              </a:rPr>
              <a:t>業者</a:t>
            </a:r>
            <a:r>
              <a:rPr lang="en-US" altLang="ja-JP" sz="1200" dirty="0" smtClean="0">
                <a:solidFill>
                  <a:srgbClr val="FFFFFF"/>
                </a:solidFill>
                <a:latin typeface="Meiryo" charset="-128"/>
                <a:ea typeface="Meiryo" charset="-128"/>
                <a:cs typeface="Meiryo" charset="-128"/>
              </a:rPr>
              <a:t>Y</a:t>
            </a:r>
            <a:endParaRPr lang="en-US" altLang="ja-JP" sz="1200" dirty="0">
              <a:solidFill>
                <a:srgbClr val="FFFFFF"/>
              </a:solidFill>
              <a:latin typeface="Meiryo" charset="-128"/>
              <a:ea typeface="Meiryo" charset="-128"/>
              <a:cs typeface="Meiryo" charset="-128"/>
            </a:endParaRPr>
          </a:p>
          <a:p>
            <a:pPr algn="ctr"/>
            <a:r>
              <a:rPr lang="ja-JP" altLang="en-US" sz="1200" dirty="0">
                <a:solidFill>
                  <a:srgbClr val="FFFFFF"/>
                </a:solidFill>
                <a:latin typeface="Meiryo" charset="-128"/>
                <a:ea typeface="Meiryo" charset="-128"/>
                <a:cs typeface="Meiryo" charset="-128"/>
              </a:rPr>
              <a:t>ネットワーク</a:t>
            </a:r>
          </a:p>
        </p:txBody>
      </p:sp>
      <p:sp>
        <p:nvSpPr>
          <p:cNvPr id="137" name="円/楕円 136"/>
          <p:cNvSpPr/>
          <p:nvPr/>
        </p:nvSpPr>
        <p:spPr>
          <a:xfrm>
            <a:off x="4947560" y="4174345"/>
            <a:ext cx="792088" cy="792088"/>
          </a:xfrm>
          <a:prstGeom prst="ellipse">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Meiryo" charset="-128"/>
                <a:ea typeface="Meiryo" charset="-128"/>
                <a:cs typeface="Meiryo" charset="-128"/>
              </a:rPr>
              <a:t>IX</a:t>
            </a:r>
            <a:endParaRPr kumimoji="1" lang="ja-JP" altLang="en-US" sz="2000" dirty="0">
              <a:solidFill>
                <a:srgbClr val="FFFFFF"/>
              </a:solidFill>
              <a:latin typeface="Meiryo" charset="-128"/>
              <a:ea typeface="Meiryo" charset="-128"/>
              <a:cs typeface="Meiryo" charset="-128"/>
            </a:endParaRPr>
          </a:p>
        </p:txBody>
      </p:sp>
      <p:cxnSp>
        <p:nvCxnSpPr>
          <p:cNvPr id="138" name="直線コネクタ 137"/>
          <p:cNvCxnSpPr>
            <a:stCxn id="135" idx="1"/>
            <a:endCxn id="137" idx="5"/>
          </p:cNvCxnSpPr>
          <p:nvPr/>
        </p:nvCxnSpPr>
        <p:spPr>
          <a:xfrm flipH="1" flipV="1">
            <a:off x="5623649" y="4850434"/>
            <a:ext cx="375787" cy="402453"/>
          </a:xfrm>
          <a:prstGeom prst="line">
            <a:avLst/>
          </a:prstGeom>
        </p:spPr>
        <p:style>
          <a:lnRef idx="2">
            <a:schemeClr val="accent1"/>
          </a:lnRef>
          <a:fillRef idx="0">
            <a:schemeClr val="accent1"/>
          </a:fillRef>
          <a:effectRef idx="1">
            <a:schemeClr val="accent1"/>
          </a:effectRef>
          <a:fontRef idx="minor">
            <a:schemeClr val="tx1"/>
          </a:fontRef>
        </p:style>
      </p:cxnSp>
      <p:cxnSp>
        <p:nvCxnSpPr>
          <p:cNvPr id="139" name="直線コネクタ 138"/>
          <p:cNvCxnSpPr>
            <a:stCxn id="136" idx="3"/>
            <a:endCxn id="137" idx="3"/>
          </p:cNvCxnSpPr>
          <p:nvPr/>
        </p:nvCxnSpPr>
        <p:spPr>
          <a:xfrm flipV="1">
            <a:off x="4687772" y="4850434"/>
            <a:ext cx="375787" cy="405868"/>
          </a:xfrm>
          <a:prstGeom prst="line">
            <a:avLst/>
          </a:prstGeom>
        </p:spPr>
        <p:style>
          <a:lnRef idx="2">
            <a:schemeClr val="accent1"/>
          </a:lnRef>
          <a:fillRef idx="0">
            <a:schemeClr val="accent1"/>
          </a:fillRef>
          <a:effectRef idx="1">
            <a:schemeClr val="accent1"/>
          </a:effectRef>
          <a:fontRef idx="minor">
            <a:schemeClr val="tx1"/>
          </a:fontRef>
        </p:style>
      </p:cxnSp>
      <p:sp>
        <p:nvSpPr>
          <p:cNvPr id="140" name="角丸四角形 139"/>
          <p:cNvSpPr/>
          <p:nvPr/>
        </p:nvSpPr>
        <p:spPr>
          <a:xfrm>
            <a:off x="5999436" y="3742297"/>
            <a:ext cx="2016224" cy="432048"/>
          </a:xfrm>
          <a:prstGeom prst="round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Meiryo" charset="-128"/>
                <a:ea typeface="Meiryo" charset="-128"/>
                <a:cs typeface="Meiryo" charset="-128"/>
              </a:rPr>
              <a:t>通信事</a:t>
            </a:r>
            <a:r>
              <a:rPr lang="ja-JP" altLang="en-US" sz="1200" dirty="0" smtClean="0">
                <a:solidFill>
                  <a:srgbClr val="FFFFFF"/>
                </a:solidFill>
                <a:latin typeface="Meiryo" charset="-128"/>
                <a:ea typeface="Meiryo" charset="-128"/>
                <a:cs typeface="Meiryo" charset="-128"/>
              </a:rPr>
              <a:t>業者</a:t>
            </a:r>
            <a:r>
              <a:rPr lang="en-US" altLang="ja-JP" sz="1200" dirty="0" smtClean="0">
                <a:solidFill>
                  <a:srgbClr val="FFFFFF"/>
                </a:solidFill>
                <a:latin typeface="Meiryo" charset="-128"/>
                <a:ea typeface="Meiryo" charset="-128"/>
                <a:cs typeface="Meiryo" charset="-128"/>
              </a:rPr>
              <a:t>X</a:t>
            </a:r>
            <a:endParaRPr lang="en-US" altLang="ja-JP" sz="1200" dirty="0">
              <a:solidFill>
                <a:srgbClr val="FFFFFF"/>
              </a:solidFill>
              <a:latin typeface="Meiryo" charset="-128"/>
              <a:ea typeface="Meiryo" charset="-128"/>
              <a:cs typeface="Meiryo" charset="-128"/>
            </a:endParaRPr>
          </a:p>
          <a:p>
            <a:pPr algn="ctr"/>
            <a:r>
              <a:rPr lang="ja-JP" altLang="en-US" sz="1200" dirty="0">
                <a:solidFill>
                  <a:srgbClr val="FFFFFF"/>
                </a:solidFill>
                <a:latin typeface="Meiryo" charset="-128"/>
                <a:ea typeface="Meiryo" charset="-128"/>
                <a:cs typeface="Meiryo" charset="-128"/>
              </a:rPr>
              <a:t>ネットワーク</a:t>
            </a:r>
          </a:p>
        </p:txBody>
      </p:sp>
      <p:cxnSp>
        <p:nvCxnSpPr>
          <p:cNvPr id="141" name="直線コネクタ 140"/>
          <p:cNvCxnSpPr>
            <a:stCxn id="137" idx="7"/>
            <a:endCxn id="140" idx="1"/>
          </p:cNvCxnSpPr>
          <p:nvPr/>
        </p:nvCxnSpPr>
        <p:spPr>
          <a:xfrm flipV="1">
            <a:off x="5623649" y="3958321"/>
            <a:ext cx="375787" cy="332023"/>
          </a:xfrm>
          <a:prstGeom prst="line">
            <a:avLst/>
          </a:prstGeom>
        </p:spPr>
        <p:style>
          <a:lnRef idx="2">
            <a:schemeClr val="accent1"/>
          </a:lnRef>
          <a:fillRef idx="0">
            <a:schemeClr val="accent1"/>
          </a:fillRef>
          <a:effectRef idx="1">
            <a:schemeClr val="accent1"/>
          </a:effectRef>
          <a:fontRef idx="minor">
            <a:schemeClr val="tx1"/>
          </a:fontRef>
        </p:style>
      </p:cxnSp>
      <p:cxnSp>
        <p:nvCxnSpPr>
          <p:cNvPr id="142" name="直線コネクタ 141"/>
          <p:cNvCxnSpPr>
            <a:stCxn id="143" idx="4"/>
            <a:endCxn id="27" idx="0"/>
          </p:cNvCxnSpPr>
          <p:nvPr/>
        </p:nvCxnSpPr>
        <p:spPr>
          <a:xfrm>
            <a:off x="3743908" y="2045267"/>
            <a:ext cx="0" cy="432048"/>
          </a:xfrm>
          <a:prstGeom prst="line">
            <a:avLst/>
          </a:prstGeom>
        </p:spPr>
        <p:style>
          <a:lnRef idx="2">
            <a:schemeClr val="accent1"/>
          </a:lnRef>
          <a:fillRef idx="0">
            <a:schemeClr val="accent1"/>
          </a:fillRef>
          <a:effectRef idx="1">
            <a:schemeClr val="accent1"/>
          </a:effectRef>
          <a:fontRef idx="minor">
            <a:schemeClr val="tx1"/>
          </a:fontRef>
        </p:style>
      </p:cxnSp>
      <p:sp>
        <p:nvSpPr>
          <p:cNvPr id="143" name="円/楕円 142"/>
          <p:cNvSpPr/>
          <p:nvPr/>
        </p:nvSpPr>
        <p:spPr>
          <a:xfrm>
            <a:off x="3347864" y="1253179"/>
            <a:ext cx="792088" cy="792088"/>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Meiryo" charset="-128"/>
                <a:ea typeface="Meiryo" charset="-128"/>
                <a:cs typeface="Meiryo" charset="-128"/>
              </a:rPr>
              <a:t>IX</a:t>
            </a:r>
          </a:p>
        </p:txBody>
      </p:sp>
      <p:cxnSp>
        <p:nvCxnSpPr>
          <p:cNvPr id="144" name="直線コネクタ 143"/>
          <p:cNvCxnSpPr>
            <a:stCxn id="27" idx="5"/>
            <a:endCxn id="137" idx="1"/>
          </p:cNvCxnSpPr>
          <p:nvPr/>
        </p:nvCxnSpPr>
        <p:spPr>
          <a:xfrm>
            <a:off x="4023953" y="3153404"/>
            <a:ext cx="1039606" cy="113694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9" name="直線コネクタ 158"/>
          <p:cNvCxnSpPr>
            <a:stCxn id="137" idx="4"/>
            <a:endCxn id="160" idx="0"/>
          </p:cNvCxnSpPr>
          <p:nvPr/>
        </p:nvCxnSpPr>
        <p:spPr>
          <a:xfrm>
            <a:off x="5343604" y="4966433"/>
            <a:ext cx="0" cy="505893"/>
          </a:xfrm>
          <a:prstGeom prst="line">
            <a:avLst/>
          </a:prstGeom>
        </p:spPr>
        <p:style>
          <a:lnRef idx="2">
            <a:schemeClr val="accent1"/>
          </a:lnRef>
          <a:fillRef idx="0">
            <a:schemeClr val="accent1"/>
          </a:fillRef>
          <a:effectRef idx="1">
            <a:schemeClr val="accent1"/>
          </a:effectRef>
          <a:fontRef idx="minor">
            <a:schemeClr val="tx1"/>
          </a:fontRef>
        </p:style>
      </p:cxnSp>
      <p:sp>
        <p:nvSpPr>
          <p:cNvPr id="160" name="円/楕円 159"/>
          <p:cNvSpPr/>
          <p:nvPr/>
        </p:nvSpPr>
        <p:spPr>
          <a:xfrm>
            <a:off x="4947560" y="5472326"/>
            <a:ext cx="792088" cy="792088"/>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Meiryo" charset="-128"/>
                <a:ea typeface="Meiryo" charset="-128"/>
                <a:cs typeface="Meiryo" charset="-128"/>
              </a:rPr>
              <a:t>IX</a:t>
            </a:r>
            <a:endParaRPr kumimoji="1" lang="ja-JP" altLang="en-US" sz="2000" dirty="0">
              <a:solidFill>
                <a:srgbClr val="FFFFFF"/>
              </a:solidFill>
              <a:latin typeface="Meiryo" charset="-128"/>
              <a:ea typeface="Meiryo" charset="-128"/>
              <a:cs typeface="Meiryo" charset="-128"/>
            </a:endParaRPr>
          </a:p>
        </p:txBody>
      </p:sp>
      <p:sp>
        <p:nvSpPr>
          <p:cNvPr id="168" name="円/楕円 167"/>
          <p:cNvSpPr/>
          <p:nvPr/>
        </p:nvSpPr>
        <p:spPr>
          <a:xfrm>
            <a:off x="7245503" y="2477315"/>
            <a:ext cx="792088" cy="792088"/>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Meiryo" charset="-128"/>
                <a:ea typeface="Meiryo" charset="-128"/>
                <a:cs typeface="Meiryo" charset="-128"/>
              </a:rPr>
              <a:t>IX</a:t>
            </a:r>
            <a:endParaRPr kumimoji="1" lang="ja-JP" altLang="en-US" sz="2000" dirty="0">
              <a:solidFill>
                <a:srgbClr val="FFFFFF"/>
              </a:solidFill>
              <a:latin typeface="Meiryo" charset="-128"/>
              <a:ea typeface="Meiryo" charset="-128"/>
              <a:cs typeface="Meiryo" charset="-128"/>
            </a:endParaRPr>
          </a:p>
        </p:txBody>
      </p:sp>
      <p:cxnSp>
        <p:nvCxnSpPr>
          <p:cNvPr id="169" name="直線コネクタ 168"/>
          <p:cNvCxnSpPr>
            <a:stCxn id="168" idx="2"/>
            <a:endCxn id="27" idx="6"/>
          </p:cNvCxnSpPr>
          <p:nvPr/>
        </p:nvCxnSpPr>
        <p:spPr>
          <a:xfrm flipH="1">
            <a:off x="4139952" y="2873359"/>
            <a:ext cx="3105551" cy="0"/>
          </a:xfrm>
          <a:prstGeom prst="line">
            <a:avLst/>
          </a:prstGeom>
          <a:ln>
            <a:solidFill>
              <a:schemeClr val="bg1">
                <a:lumMod val="65000"/>
              </a:schemeClr>
            </a:solidFill>
          </a:ln>
        </p:spPr>
        <p:style>
          <a:lnRef idx="2">
            <a:schemeClr val="accent1"/>
          </a:lnRef>
          <a:fillRef idx="0">
            <a:schemeClr val="accent1"/>
          </a:fillRef>
          <a:effectRef idx="1">
            <a:schemeClr val="accent1"/>
          </a:effectRef>
          <a:fontRef idx="minor">
            <a:schemeClr val="tx1"/>
          </a:fontRef>
        </p:style>
      </p:cxnSp>
      <p:sp>
        <p:nvSpPr>
          <p:cNvPr id="179" name="円/楕円 178"/>
          <p:cNvSpPr/>
          <p:nvPr/>
        </p:nvSpPr>
        <p:spPr>
          <a:xfrm>
            <a:off x="1071852" y="4174345"/>
            <a:ext cx="792088" cy="792088"/>
          </a:xfrm>
          <a:prstGeom prst="ellipse">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smtClean="0">
                <a:solidFill>
                  <a:srgbClr val="FFFFFF"/>
                </a:solidFill>
                <a:latin typeface="Meiryo" charset="-128"/>
                <a:ea typeface="Meiryo" charset="-128"/>
                <a:cs typeface="Meiryo" charset="-128"/>
              </a:rPr>
              <a:t>IX</a:t>
            </a:r>
            <a:endParaRPr kumimoji="1" lang="ja-JP" altLang="en-US" sz="2000" dirty="0">
              <a:solidFill>
                <a:srgbClr val="FFFFFF"/>
              </a:solidFill>
              <a:latin typeface="Meiryo" charset="-128"/>
              <a:ea typeface="Meiryo" charset="-128"/>
              <a:cs typeface="Meiryo" charset="-128"/>
            </a:endParaRPr>
          </a:p>
        </p:txBody>
      </p:sp>
      <p:cxnSp>
        <p:nvCxnSpPr>
          <p:cNvPr id="180" name="直線コネクタ 179"/>
          <p:cNvCxnSpPr>
            <a:stCxn id="137" idx="2"/>
            <a:endCxn id="179" idx="6"/>
          </p:cNvCxnSpPr>
          <p:nvPr/>
        </p:nvCxnSpPr>
        <p:spPr>
          <a:xfrm flipH="1">
            <a:off x="1863940" y="4570389"/>
            <a:ext cx="3083620" cy="0"/>
          </a:xfrm>
          <a:prstGeom prst="line">
            <a:avLst/>
          </a:prstGeom>
          <a:ln>
            <a:solidFill>
              <a:schemeClr val="bg1">
                <a:lumMod val="65000"/>
              </a:schemeClr>
            </a:solidFill>
          </a:ln>
        </p:spPr>
        <p:style>
          <a:lnRef idx="2">
            <a:schemeClr val="accent1"/>
          </a:lnRef>
          <a:fillRef idx="0">
            <a:schemeClr val="accent1"/>
          </a:fillRef>
          <a:effectRef idx="1">
            <a:schemeClr val="accent1"/>
          </a:effectRef>
          <a:fontRef idx="minor">
            <a:schemeClr val="tx1"/>
          </a:fontRef>
        </p:style>
      </p:cxnSp>
      <p:sp>
        <p:nvSpPr>
          <p:cNvPr id="185" name="正方形/長方形 184"/>
          <p:cNvSpPr/>
          <p:nvPr/>
        </p:nvSpPr>
        <p:spPr>
          <a:xfrm>
            <a:off x="3347864" y="2809338"/>
            <a:ext cx="792088" cy="461665"/>
          </a:xfrm>
          <a:prstGeom prst="rect">
            <a:avLst/>
          </a:prstGeom>
        </p:spPr>
        <p:txBody>
          <a:bodyPr wrap="square">
            <a:spAutoFit/>
          </a:bodyPr>
          <a:lstStyle/>
          <a:p>
            <a:pPr algn="ctr"/>
            <a:r>
              <a:rPr lang="en-US" altLang="ja-JP" sz="800" dirty="0">
                <a:solidFill>
                  <a:srgbClr val="FFFFFF"/>
                </a:solidFill>
                <a:latin typeface="Meiryo" charset="-128"/>
                <a:ea typeface="Meiryo" charset="-128"/>
                <a:cs typeface="Meiryo" charset="-128"/>
              </a:rPr>
              <a:t>Internet</a:t>
            </a:r>
          </a:p>
          <a:p>
            <a:pPr algn="ctr"/>
            <a:r>
              <a:rPr lang="en-US" altLang="ja-JP" sz="800" dirty="0" err="1" smtClean="0">
                <a:solidFill>
                  <a:srgbClr val="FFFFFF"/>
                </a:solidFill>
                <a:latin typeface="Meiryo" charset="-128"/>
                <a:ea typeface="Meiryo" charset="-128"/>
                <a:cs typeface="Meiryo" charset="-128"/>
              </a:rPr>
              <a:t>eXchange</a:t>
            </a:r>
            <a:endParaRPr lang="en-US" altLang="ja-JP" sz="800" dirty="0" smtClean="0">
              <a:solidFill>
                <a:srgbClr val="FFFFFF"/>
              </a:solidFill>
              <a:latin typeface="Meiryo" charset="-128"/>
              <a:ea typeface="Meiryo" charset="-128"/>
              <a:cs typeface="Meiryo" charset="-128"/>
            </a:endParaRPr>
          </a:p>
          <a:p>
            <a:pPr algn="ctr"/>
            <a:r>
              <a:rPr lang="en-US" altLang="ja-JP" sz="800" dirty="0" smtClean="0">
                <a:solidFill>
                  <a:srgbClr val="FFFFFF"/>
                </a:solidFill>
                <a:latin typeface="Meiryo" charset="-128"/>
                <a:ea typeface="Meiryo" charset="-128"/>
                <a:cs typeface="Meiryo" charset="-128"/>
              </a:rPr>
              <a:t>point</a:t>
            </a:r>
            <a:endParaRPr lang="ja-JP" altLang="en-US" sz="800" dirty="0">
              <a:solidFill>
                <a:srgbClr val="FFFFFF"/>
              </a:solidFill>
              <a:latin typeface="Meiryo" charset="-128"/>
              <a:ea typeface="Meiryo" charset="-128"/>
              <a:cs typeface="Meiryo" charset="-128"/>
            </a:endParaRPr>
          </a:p>
        </p:txBody>
      </p:sp>
      <p:sp>
        <p:nvSpPr>
          <p:cNvPr id="189" name="正方形/長方形 188"/>
          <p:cNvSpPr/>
          <p:nvPr/>
        </p:nvSpPr>
        <p:spPr>
          <a:xfrm>
            <a:off x="1071852" y="1250174"/>
            <a:ext cx="576064" cy="734345"/>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90" name="図形グループ 189"/>
          <p:cNvGrpSpPr/>
          <p:nvPr/>
        </p:nvGrpSpPr>
        <p:grpSpPr>
          <a:xfrm>
            <a:off x="3103823" y="5527942"/>
            <a:ext cx="360040" cy="415415"/>
            <a:chOff x="2667295" y="1059799"/>
            <a:chExt cx="681672" cy="722281"/>
          </a:xfrm>
        </p:grpSpPr>
        <p:sp>
          <p:nvSpPr>
            <p:cNvPr id="191" name="角丸四角形 190"/>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92" name="図 191"/>
            <p:cNvPicPr>
              <a:picLocks noChangeAspect="1"/>
            </p:cNvPicPr>
            <p:nvPr/>
          </p:nvPicPr>
          <p:blipFill>
            <a:blip r:embed="rId2">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93" name="図形グループ 192"/>
          <p:cNvGrpSpPr/>
          <p:nvPr/>
        </p:nvGrpSpPr>
        <p:grpSpPr>
          <a:xfrm>
            <a:off x="3059066" y="5595605"/>
            <a:ext cx="231465" cy="443150"/>
            <a:chOff x="1946324" y="4125162"/>
            <a:chExt cx="969964" cy="2007872"/>
          </a:xfrm>
        </p:grpSpPr>
        <p:sp>
          <p:nvSpPr>
            <p:cNvPr id="194" name="円/楕円 19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95" name="フローチャート: 論理積ゲート 19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201" name="図形グループ 200"/>
          <p:cNvGrpSpPr/>
          <p:nvPr/>
        </p:nvGrpSpPr>
        <p:grpSpPr>
          <a:xfrm>
            <a:off x="3515308" y="5558571"/>
            <a:ext cx="512674" cy="492133"/>
            <a:chOff x="674950" y="5188180"/>
            <a:chExt cx="1376864" cy="1162951"/>
          </a:xfrm>
        </p:grpSpPr>
        <p:sp>
          <p:nvSpPr>
            <p:cNvPr id="196" name="正方形/長方形 195"/>
            <p:cNvSpPr/>
            <p:nvPr/>
          </p:nvSpPr>
          <p:spPr>
            <a:xfrm>
              <a:off x="674951" y="5188180"/>
              <a:ext cx="1376862" cy="1162951"/>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7" name="正方形/長方形 196"/>
            <p:cNvSpPr/>
            <p:nvPr/>
          </p:nvSpPr>
          <p:spPr>
            <a:xfrm>
              <a:off x="674950" y="5188180"/>
              <a:ext cx="1376864" cy="134732"/>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8" name="正方形/長方形 197"/>
            <p:cNvSpPr/>
            <p:nvPr/>
          </p:nvSpPr>
          <p:spPr>
            <a:xfrm>
              <a:off x="730942" y="5397271"/>
              <a:ext cx="589511" cy="348166"/>
            </a:xfrm>
            <a:prstGeom prst="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9" name="正方形/長方形 198"/>
            <p:cNvSpPr/>
            <p:nvPr/>
          </p:nvSpPr>
          <p:spPr>
            <a:xfrm>
              <a:off x="1420749" y="5397271"/>
              <a:ext cx="539364" cy="348166"/>
            </a:xfrm>
            <a:prstGeom prst="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0" name="正方形/長方形 199"/>
            <p:cNvSpPr/>
            <p:nvPr/>
          </p:nvSpPr>
          <p:spPr>
            <a:xfrm>
              <a:off x="730942" y="5883927"/>
              <a:ext cx="1229171" cy="34816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sp>
        <p:nvSpPr>
          <p:cNvPr id="202" name="テキスト ボックス 201"/>
          <p:cNvSpPr txBox="1"/>
          <p:nvPr/>
        </p:nvSpPr>
        <p:spPr>
          <a:xfrm>
            <a:off x="1059293" y="1246916"/>
            <a:ext cx="588623" cy="338554"/>
          </a:xfrm>
          <a:prstGeom prst="rect">
            <a:avLst/>
          </a:prstGeom>
          <a:noFill/>
        </p:spPr>
        <p:txBody>
          <a:bodyPr wrap="none" rtlCol="0">
            <a:spAutoFit/>
          </a:bodyPr>
          <a:lstStyle/>
          <a:p>
            <a:r>
              <a:rPr kumimoji="1" lang="en-US" altLang="ja-JP" sz="800" dirty="0" smtClean="0">
                <a:solidFill>
                  <a:srgbClr val="0070C0"/>
                </a:solidFill>
              </a:rPr>
              <a:t>Web</a:t>
            </a:r>
          </a:p>
          <a:p>
            <a:r>
              <a:rPr kumimoji="1" lang="ja-JP" altLang="en-US" sz="800" dirty="0" smtClean="0">
                <a:solidFill>
                  <a:srgbClr val="0070C0"/>
                </a:solidFill>
              </a:rPr>
              <a:t>サーバー</a:t>
            </a:r>
            <a:endParaRPr kumimoji="1" lang="ja-JP" altLang="en-US" sz="800" dirty="0">
              <a:solidFill>
                <a:srgbClr val="0070C0"/>
              </a:solidFill>
            </a:endParaRPr>
          </a:p>
        </p:txBody>
      </p:sp>
      <p:sp>
        <p:nvSpPr>
          <p:cNvPr id="203" name="テキスト ボックス 202"/>
          <p:cNvSpPr txBox="1"/>
          <p:nvPr/>
        </p:nvSpPr>
        <p:spPr>
          <a:xfrm>
            <a:off x="3152077" y="6050704"/>
            <a:ext cx="768159" cy="215444"/>
          </a:xfrm>
          <a:prstGeom prst="rect">
            <a:avLst/>
          </a:prstGeom>
          <a:noFill/>
        </p:spPr>
        <p:txBody>
          <a:bodyPr wrap="none" rtlCol="0">
            <a:spAutoFit/>
          </a:bodyPr>
          <a:lstStyle/>
          <a:p>
            <a:r>
              <a:rPr kumimoji="1" lang="ja-JP" altLang="en-US" sz="800" smtClean="0">
                <a:solidFill>
                  <a:srgbClr val="0070C0"/>
                </a:solidFill>
              </a:rPr>
              <a:t>ホームページ</a:t>
            </a:r>
            <a:endParaRPr kumimoji="1" lang="ja-JP" altLang="en-US" sz="800" dirty="0">
              <a:solidFill>
                <a:srgbClr val="0070C0"/>
              </a:solidFill>
            </a:endParaRPr>
          </a:p>
        </p:txBody>
      </p:sp>
      <p:sp>
        <p:nvSpPr>
          <p:cNvPr id="204" name="円柱 203"/>
          <p:cNvSpPr/>
          <p:nvPr/>
        </p:nvSpPr>
        <p:spPr>
          <a:xfrm>
            <a:off x="1109699" y="1585470"/>
            <a:ext cx="509973" cy="334007"/>
          </a:xfrm>
          <a:prstGeom prst="can">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nvGrpSpPr>
          <p:cNvPr id="205" name="図形グループ 204"/>
          <p:cNvGrpSpPr/>
          <p:nvPr/>
        </p:nvGrpSpPr>
        <p:grpSpPr>
          <a:xfrm>
            <a:off x="5927263" y="1504062"/>
            <a:ext cx="360040" cy="415415"/>
            <a:chOff x="2667295" y="1059799"/>
            <a:chExt cx="681672" cy="722281"/>
          </a:xfrm>
        </p:grpSpPr>
        <p:sp>
          <p:nvSpPr>
            <p:cNvPr id="206" name="角丸四角形 205"/>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07" name="図 206"/>
            <p:cNvPicPr>
              <a:picLocks noChangeAspect="1"/>
            </p:cNvPicPr>
            <p:nvPr/>
          </p:nvPicPr>
          <p:blipFill>
            <a:blip r:embed="rId2">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08" name="図形グループ 207"/>
          <p:cNvGrpSpPr/>
          <p:nvPr/>
        </p:nvGrpSpPr>
        <p:grpSpPr>
          <a:xfrm>
            <a:off x="6171571" y="1556792"/>
            <a:ext cx="231465" cy="443150"/>
            <a:chOff x="1946324" y="4125162"/>
            <a:chExt cx="969964" cy="2007872"/>
          </a:xfrm>
        </p:grpSpPr>
        <p:sp>
          <p:nvSpPr>
            <p:cNvPr id="209" name="円/楕円 20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10" name="フローチャート: 論理積ゲート 20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211" name="図形グループ 210"/>
          <p:cNvGrpSpPr/>
          <p:nvPr/>
        </p:nvGrpSpPr>
        <p:grpSpPr>
          <a:xfrm>
            <a:off x="7677551" y="5514480"/>
            <a:ext cx="360040" cy="415415"/>
            <a:chOff x="2667295" y="1059799"/>
            <a:chExt cx="681672" cy="722281"/>
          </a:xfrm>
        </p:grpSpPr>
        <p:sp>
          <p:nvSpPr>
            <p:cNvPr id="212" name="角丸四角形 2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13" name="図 212"/>
            <p:cNvPicPr>
              <a:picLocks noChangeAspect="1"/>
            </p:cNvPicPr>
            <p:nvPr/>
          </p:nvPicPr>
          <p:blipFill>
            <a:blip r:embed="rId2">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14" name="図形グループ 213"/>
          <p:cNvGrpSpPr/>
          <p:nvPr/>
        </p:nvGrpSpPr>
        <p:grpSpPr>
          <a:xfrm>
            <a:off x="7912050" y="5591309"/>
            <a:ext cx="231465" cy="443150"/>
            <a:chOff x="1946324" y="4125162"/>
            <a:chExt cx="969964" cy="2007872"/>
          </a:xfrm>
        </p:grpSpPr>
        <p:sp>
          <p:nvSpPr>
            <p:cNvPr id="215" name="円/楕円 21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16" name="フローチャート: 論理積ゲート 21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pic>
        <p:nvPicPr>
          <p:cNvPr id="219" name="図 21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56700" y="1187593"/>
            <a:ext cx="457200" cy="457200"/>
          </a:xfrm>
          <a:prstGeom prst="rect">
            <a:avLst/>
          </a:prstGeom>
        </p:spPr>
      </p:pic>
      <p:pic>
        <p:nvPicPr>
          <p:cNvPr id="220" name="図 21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84347" y="5807214"/>
            <a:ext cx="457200" cy="457200"/>
          </a:xfrm>
          <a:prstGeom prst="rect">
            <a:avLst/>
          </a:prstGeom>
        </p:spPr>
      </p:pic>
      <p:sp>
        <p:nvSpPr>
          <p:cNvPr id="225" name="フリーフォーム 224"/>
          <p:cNvSpPr/>
          <p:nvPr/>
        </p:nvSpPr>
        <p:spPr>
          <a:xfrm>
            <a:off x="3928077" y="1423758"/>
            <a:ext cx="3869879" cy="4627238"/>
          </a:xfrm>
          <a:custGeom>
            <a:avLst/>
            <a:gdLst>
              <a:gd name="connsiteX0" fmla="*/ 1760841 w 3869879"/>
              <a:gd name="connsiteY0" fmla="*/ 205 h 4461741"/>
              <a:gd name="connsiteX1" fmla="*/ 2178151 w 3869879"/>
              <a:gd name="connsiteY1" fmla="*/ 98396 h 4461741"/>
              <a:gd name="connsiteX2" fmla="*/ 367762 w 3869879"/>
              <a:gd name="connsiteY2" fmla="*/ 601623 h 4461741"/>
              <a:gd name="connsiteX3" fmla="*/ 85464 w 3869879"/>
              <a:gd name="connsiteY3" fmla="*/ 1172356 h 4461741"/>
              <a:gd name="connsiteX4" fmla="*/ 1460132 w 3869879"/>
              <a:gd name="connsiteY4" fmla="*/ 2743405 h 4461741"/>
              <a:gd name="connsiteX5" fmla="*/ 2159740 w 3869879"/>
              <a:gd name="connsiteY5" fmla="*/ 3553478 h 4461741"/>
              <a:gd name="connsiteX6" fmla="*/ 2577051 w 3869879"/>
              <a:gd name="connsiteY6" fmla="*/ 3903282 h 4461741"/>
              <a:gd name="connsiteX7" fmla="*/ 3804433 w 3869879"/>
              <a:gd name="connsiteY7" fmla="*/ 4062842 h 4461741"/>
              <a:gd name="connsiteX8" fmla="*/ 3712379 w 3869879"/>
              <a:gd name="connsiteY8" fmla="*/ 4461741 h 4461741"/>
              <a:gd name="connsiteX0" fmla="*/ 1944948 w 3869879"/>
              <a:gd name="connsiteY0" fmla="*/ 5 h 4633374"/>
              <a:gd name="connsiteX1" fmla="*/ 2178151 w 3869879"/>
              <a:gd name="connsiteY1" fmla="*/ 270029 h 4633374"/>
              <a:gd name="connsiteX2" fmla="*/ 367762 w 3869879"/>
              <a:gd name="connsiteY2" fmla="*/ 773256 h 4633374"/>
              <a:gd name="connsiteX3" fmla="*/ 85464 w 3869879"/>
              <a:gd name="connsiteY3" fmla="*/ 1343989 h 4633374"/>
              <a:gd name="connsiteX4" fmla="*/ 1460132 w 3869879"/>
              <a:gd name="connsiteY4" fmla="*/ 2915038 h 4633374"/>
              <a:gd name="connsiteX5" fmla="*/ 2159740 w 3869879"/>
              <a:gd name="connsiteY5" fmla="*/ 3725111 h 4633374"/>
              <a:gd name="connsiteX6" fmla="*/ 2577051 w 3869879"/>
              <a:gd name="connsiteY6" fmla="*/ 4074915 h 4633374"/>
              <a:gd name="connsiteX7" fmla="*/ 3804433 w 3869879"/>
              <a:gd name="connsiteY7" fmla="*/ 4234475 h 4633374"/>
              <a:gd name="connsiteX8" fmla="*/ 3712379 w 3869879"/>
              <a:gd name="connsiteY8" fmla="*/ 4633374 h 4633374"/>
              <a:gd name="connsiteX0" fmla="*/ 2037001 w 3869879"/>
              <a:gd name="connsiteY0" fmla="*/ 6 h 4627238"/>
              <a:gd name="connsiteX1" fmla="*/ 2178151 w 3869879"/>
              <a:gd name="connsiteY1" fmla="*/ 263893 h 4627238"/>
              <a:gd name="connsiteX2" fmla="*/ 367762 w 3869879"/>
              <a:gd name="connsiteY2" fmla="*/ 767120 h 4627238"/>
              <a:gd name="connsiteX3" fmla="*/ 85464 w 3869879"/>
              <a:gd name="connsiteY3" fmla="*/ 1337853 h 4627238"/>
              <a:gd name="connsiteX4" fmla="*/ 1460132 w 3869879"/>
              <a:gd name="connsiteY4" fmla="*/ 2908902 h 4627238"/>
              <a:gd name="connsiteX5" fmla="*/ 2159740 w 3869879"/>
              <a:gd name="connsiteY5" fmla="*/ 3718975 h 4627238"/>
              <a:gd name="connsiteX6" fmla="*/ 2577051 w 3869879"/>
              <a:gd name="connsiteY6" fmla="*/ 4068779 h 4627238"/>
              <a:gd name="connsiteX7" fmla="*/ 3804433 w 3869879"/>
              <a:gd name="connsiteY7" fmla="*/ 4228339 h 4627238"/>
              <a:gd name="connsiteX8" fmla="*/ 3712379 w 3869879"/>
              <a:gd name="connsiteY8" fmla="*/ 4627238 h 462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9879" h="4627238">
                <a:moveTo>
                  <a:pt x="2037001" y="6"/>
                </a:moveTo>
                <a:cubicBezTo>
                  <a:pt x="2361746" y="-1017"/>
                  <a:pt x="2456357" y="136041"/>
                  <a:pt x="2178151" y="263893"/>
                </a:cubicBezTo>
                <a:cubicBezTo>
                  <a:pt x="1899945" y="391745"/>
                  <a:pt x="716543" y="588127"/>
                  <a:pt x="367762" y="767120"/>
                </a:cubicBezTo>
                <a:cubicBezTo>
                  <a:pt x="18981" y="946113"/>
                  <a:pt x="-96598" y="980889"/>
                  <a:pt x="85464" y="1337853"/>
                </a:cubicBezTo>
                <a:cubicBezTo>
                  <a:pt x="267526" y="1694817"/>
                  <a:pt x="1460132" y="2908902"/>
                  <a:pt x="1460132" y="2908902"/>
                </a:cubicBezTo>
                <a:cubicBezTo>
                  <a:pt x="1805845" y="3305756"/>
                  <a:pt x="1973587" y="3525662"/>
                  <a:pt x="2159740" y="3718975"/>
                </a:cubicBezTo>
                <a:cubicBezTo>
                  <a:pt x="2345893" y="3912288"/>
                  <a:pt x="2302936" y="3983885"/>
                  <a:pt x="2577051" y="4068779"/>
                </a:cubicBezTo>
                <a:cubicBezTo>
                  <a:pt x="2851167" y="4153673"/>
                  <a:pt x="3615212" y="4135263"/>
                  <a:pt x="3804433" y="4228339"/>
                </a:cubicBezTo>
                <a:cubicBezTo>
                  <a:pt x="3993654" y="4321415"/>
                  <a:pt x="3712379" y="4627238"/>
                  <a:pt x="3712379" y="4627238"/>
                </a:cubicBezTo>
              </a:path>
            </a:pathLst>
          </a:custGeom>
          <a:noFill/>
          <a:ln>
            <a:solidFill>
              <a:schemeClr val="accent6">
                <a:lumMod val="75000"/>
              </a:schemeClr>
            </a:solidFill>
            <a:prstDash val="sysDot"/>
            <a:headEnd type="arrow" w="med" len="med"/>
            <a:tailEnd type="arrow" w="med" len="me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226" name="フリーフォーム 225"/>
          <p:cNvSpPr/>
          <p:nvPr/>
        </p:nvSpPr>
        <p:spPr>
          <a:xfrm>
            <a:off x="1681513" y="1749020"/>
            <a:ext cx="3382533" cy="4044226"/>
          </a:xfrm>
          <a:custGeom>
            <a:avLst/>
            <a:gdLst>
              <a:gd name="connsiteX0" fmla="*/ 0 w 3389698"/>
              <a:gd name="connsiteY0" fmla="*/ 0 h 4044226"/>
              <a:gd name="connsiteX1" fmla="*/ 1374669 w 3389698"/>
              <a:gd name="connsiteY1" fmla="*/ 386626 h 4044226"/>
              <a:gd name="connsiteX2" fmla="*/ 1798116 w 3389698"/>
              <a:gd name="connsiteY2" fmla="*/ 1663103 h 4044226"/>
              <a:gd name="connsiteX3" fmla="*/ 3356891 w 3389698"/>
              <a:gd name="connsiteY3" fmla="*/ 2798432 h 4044226"/>
              <a:gd name="connsiteX4" fmla="*/ 2816843 w 3389698"/>
              <a:gd name="connsiteY4" fmla="*/ 3602368 h 4044226"/>
              <a:gd name="connsiteX5" fmla="*/ 2313616 w 3389698"/>
              <a:gd name="connsiteY5" fmla="*/ 4044226 h 4044226"/>
              <a:gd name="connsiteX6" fmla="*/ 2313616 w 3389698"/>
              <a:gd name="connsiteY6" fmla="*/ 4044226 h 4044226"/>
              <a:gd name="connsiteX0" fmla="*/ 0 w 3383402"/>
              <a:gd name="connsiteY0" fmla="*/ 0 h 4044226"/>
              <a:gd name="connsiteX1" fmla="*/ 1374669 w 3383402"/>
              <a:gd name="connsiteY1" fmla="*/ 386626 h 4044226"/>
              <a:gd name="connsiteX2" fmla="*/ 1926991 w 3383402"/>
              <a:gd name="connsiteY2" fmla="*/ 1626281 h 4044226"/>
              <a:gd name="connsiteX3" fmla="*/ 3356891 w 3383402"/>
              <a:gd name="connsiteY3" fmla="*/ 2798432 h 4044226"/>
              <a:gd name="connsiteX4" fmla="*/ 2816843 w 3383402"/>
              <a:gd name="connsiteY4" fmla="*/ 3602368 h 4044226"/>
              <a:gd name="connsiteX5" fmla="*/ 2313616 w 3383402"/>
              <a:gd name="connsiteY5" fmla="*/ 4044226 h 4044226"/>
              <a:gd name="connsiteX6" fmla="*/ 2313616 w 3383402"/>
              <a:gd name="connsiteY6" fmla="*/ 4044226 h 4044226"/>
              <a:gd name="connsiteX0" fmla="*/ 0 w 3383402"/>
              <a:gd name="connsiteY0" fmla="*/ 0 h 4044226"/>
              <a:gd name="connsiteX1" fmla="*/ 1374669 w 3383402"/>
              <a:gd name="connsiteY1" fmla="*/ 386626 h 4044226"/>
              <a:gd name="connsiteX2" fmla="*/ 1926991 w 3383402"/>
              <a:gd name="connsiteY2" fmla="*/ 1626281 h 4044226"/>
              <a:gd name="connsiteX3" fmla="*/ 3356891 w 3383402"/>
              <a:gd name="connsiteY3" fmla="*/ 2798432 h 4044226"/>
              <a:gd name="connsiteX4" fmla="*/ 2816843 w 3383402"/>
              <a:gd name="connsiteY4" fmla="*/ 3602368 h 4044226"/>
              <a:gd name="connsiteX5" fmla="*/ 2313616 w 3383402"/>
              <a:gd name="connsiteY5" fmla="*/ 4044226 h 4044226"/>
              <a:gd name="connsiteX6" fmla="*/ 2313616 w 3383402"/>
              <a:gd name="connsiteY6" fmla="*/ 4044226 h 4044226"/>
              <a:gd name="connsiteX0" fmla="*/ 0 w 3383402"/>
              <a:gd name="connsiteY0" fmla="*/ 0 h 4044226"/>
              <a:gd name="connsiteX1" fmla="*/ 1356259 w 3383402"/>
              <a:gd name="connsiteY1" fmla="*/ 423447 h 4044226"/>
              <a:gd name="connsiteX2" fmla="*/ 1926991 w 3383402"/>
              <a:gd name="connsiteY2" fmla="*/ 1626281 h 4044226"/>
              <a:gd name="connsiteX3" fmla="*/ 3356891 w 3383402"/>
              <a:gd name="connsiteY3" fmla="*/ 2798432 h 4044226"/>
              <a:gd name="connsiteX4" fmla="*/ 2816843 w 3383402"/>
              <a:gd name="connsiteY4" fmla="*/ 3602368 h 4044226"/>
              <a:gd name="connsiteX5" fmla="*/ 2313616 w 3383402"/>
              <a:gd name="connsiteY5" fmla="*/ 4044226 h 4044226"/>
              <a:gd name="connsiteX6" fmla="*/ 2313616 w 3383402"/>
              <a:gd name="connsiteY6" fmla="*/ 4044226 h 4044226"/>
              <a:gd name="connsiteX0" fmla="*/ 0 w 3382533"/>
              <a:gd name="connsiteY0" fmla="*/ 0 h 4044226"/>
              <a:gd name="connsiteX1" fmla="*/ 1356259 w 3382533"/>
              <a:gd name="connsiteY1" fmla="*/ 423447 h 4044226"/>
              <a:gd name="connsiteX2" fmla="*/ 1945401 w 3382533"/>
              <a:gd name="connsiteY2" fmla="*/ 1607870 h 4044226"/>
              <a:gd name="connsiteX3" fmla="*/ 3356891 w 3382533"/>
              <a:gd name="connsiteY3" fmla="*/ 2798432 h 4044226"/>
              <a:gd name="connsiteX4" fmla="*/ 2816843 w 3382533"/>
              <a:gd name="connsiteY4" fmla="*/ 3602368 h 4044226"/>
              <a:gd name="connsiteX5" fmla="*/ 2313616 w 3382533"/>
              <a:gd name="connsiteY5" fmla="*/ 4044226 h 4044226"/>
              <a:gd name="connsiteX6" fmla="*/ 2313616 w 3382533"/>
              <a:gd name="connsiteY6" fmla="*/ 4044226 h 404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533" h="4044226">
                <a:moveTo>
                  <a:pt x="0" y="0"/>
                </a:moveTo>
                <a:cubicBezTo>
                  <a:pt x="537491" y="54721"/>
                  <a:pt x="1032026" y="155469"/>
                  <a:pt x="1356259" y="423447"/>
                </a:cubicBezTo>
                <a:cubicBezTo>
                  <a:pt x="1680493" y="691425"/>
                  <a:pt x="1611962" y="1212039"/>
                  <a:pt x="1945401" y="1607870"/>
                </a:cubicBezTo>
                <a:cubicBezTo>
                  <a:pt x="2278840" y="2003701"/>
                  <a:pt x="3211651" y="2466016"/>
                  <a:pt x="3356891" y="2798432"/>
                </a:cubicBezTo>
                <a:cubicBezTo>
                  <a:pt x="3502131" y="3130848"/>
                  <a:pt x="2990722" y="3394736"/>
                  <a:pt x="2816843" y="3602368"/>
                </a:cubicBezTo>
                <a:cubicBezTo>
                  <a:pt x="2642964" y="3810000"/>
                  <a:pt x="2313616" y="4044226"/>
                  <a:pt x="2313616" y="4044226"/>
                </a:cubicBezTo>
                <a:lnTo>
                  <a:pt x="2313616" y="4044226"/>
                </a:lnTo>
              </a:path>
            </a:pathLst>
          </a:custGeom>
          <a:noFill/>
          <a:ln>
            <a:solidFill>
              <a:srgbClr val="C00000"/>
            </a:solidFill>
            <a:prstDash val="sysDot"/>
            <a:headEnd type="arrow" w="med" len="med"/>
            <a:tailEnd type="arrow" w="med" len="me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a:p>
        </p:txBody>
      </p:sp>
      <p:sp>
        <p:nvSpPr>
          <p:cNvPr id="227" name="四角形吹き出し 226"/>
          <p:cNvSpPr/>
          <p:nvPr/>
        </p:nvSpPr>
        <p:spPr>
          <a:xfrm>
            <a:off x="6741446" y="1246916"/>
            <a:ext cx="1919727" cy="648314"/>
          </a:xfrm>
          <a:prstGeom prst="wedgeRectCallout">
            <a:avLst>
              <a:gd name="adj1" fmla="val -49604"/>
              <a:gd name="adj2" fmla="val 130655"/>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Meiryo" charset="-128"/>
                <a:ea typeface="Meiryo" charset="-128"/>
                <a:cs typeface="Meiryo" charset="-128"/>
              </a:rPr>
              <a:t>世界各国の通信事業者が所有するネットワークを相互接続</a:t>
            </a:r>
            <a:endParaRPr kumimoji="1" lang="en-US" altLang="ja-JP" sz="1050" dirty="0" smtClean="0">
              <a:solidFill>
                <a:srgbClr val="FFFFFF"/>
              </a:solidFill>
              <a:latin typeface="Meiryo" charset="-128"/>
              <a:ea typeface="Meiryo" charset="-128"/>
              <a:cs typeface="Meiryo" charset="-128"/>
            </a:endParaRPr>
          </a:p>
          <a:p>
            <a:pPr algn="ctr"/>
            <a:r>
              <a:rPr lang="en-US" altLang="ja-JP" sz="1600" dirty="0" smtClean="0">
                <a:solidFill>
                  <a:srgbClr val="FFFFFF"/>
                </a:solidFill>
                <a:latin typeface="Meiryo" charset="-128"/>
                <a:ea typeface="Meiryo" charset="-128"/>
                <a:cs typeface="Meiryo" charset="-128"/>
              </a:rPr>
              <a:t>Inter-Network</a:t>
            </a:r>
            <a:endParaRPr kumimoji="1" lang="ja-JP" altLang="en-US" sz="1600" dirty="0">
              <a:solidFill>
                <a:srgbClr val="FFFFFF"/>
              </a:solidFill>
              <a:latin typeface="Meiryo" charset="-128"/>
              <a:ea typeface="Meiryo" charset="-128"/>
              <a:cs typeface="Meiryo" charset="-128"/>
            </a:endParaRPr>
          </a:p>
        </p:txBody>
      </p:sp>
      <p:sp>
        <p:nvSpPr>
          <p:cNvPr id="228" name="四角形吹き出し 227"/>
          <p:cNvSpPr/>
          <p:nvPr/>
        </p:nvSpPr>
        <p:spPr>
          <a:xfrm>
            <a:off x="457200" y="5616100"/>
            <a:ext cx="1919727" cy="648314"/>
          </a:xfrm>
          <a:prstGeom prst="wedgeRectCallout">
            <a:avLst>
              <a:gd name="adj1" fmla="val 47258"/>
              <a:gd name="adj2" fmla="val -15143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Meiryo" charset="-128"/>
                <a:ea typeface="Meiryo" charset="-128"/>
                <a:cs typeface="Meiryo" charset="-128"/>
              </a:rPr>
              <a:t>世界各国の通信事業者が</a:t>
            </a:r>
            <a:endParaRPr kumimoji="1" lang="en-US" altLang="ja-JP" sz="1050" dirty="0" smtClean="0">
              <a:solidFill>
                <a:srgbClr val="FFFFFF"/>
              </a:solidFill>
              <a:latin typeface="Meiryo" charset="-128"/>
              <a:ea typeface="Meiryo" charset="-128"/>
              <a:cs typeface="Meiryo" charset="-128"/>
            </a:endParaRPr>
          </a:p>
          <a:p>
            <a:pPr algn="ctr"/>
            <a:r>
              <a:rPr kumimoji="1" lang="ja-JP" altLang="en-US" sz="1050" dirty="0" smtClean="0">
                <a:solidFill>
                  <a:srgbClr val="FFFFFF"/>
                </a:solidFill>
                <a:latin typeface="Meiryo" charset="-128"/>
                <a:ea typeface="Meiryo" charset="-128"/>
                <a:cs typeface="Meiryo" charset="-128"/>
              </a:rPr>
              <a:t>共通の通信手順で</a:t>
            </a:r>
            <a:endParaRPr kumimoji="1" lang="en-US" altLang="ja-JP" sz="1050" dirty="0" smtClean="0">
              <a:solidFill>
                <a:srgbClr val="FFFFFF"/>
              </a:solidFill>
              <a:latin typeface="Meiryo" charset="-128"/>
              <a:ea typeface="Meiryo" charset="-128"/>
              <a:cs typeface="Meiryo" charset="-128"/>
            </a:endParaRPr>
          </a:p>
          <a:p>
            <a:pPr algn="ctr"/>
            <a:r>
              <a:rPr kumimoji="1" lang="ja-JP" altLang="en-US" sz="1050" dirty="0" smtClean="0">
                <a:solidFill>
                  <a:srgbClr val="FFFFFF"/>
                </a:solidFill>
                <a:latin typeface="Meiryo" charset="-128"/>
                <a:ea typeface="Meiryo" charset="-128"/>
                <a:cs typeface="Meiryo" charset="-128"/>
              </a:rPr>
              <a:t>データをやり取り</a:t>
            </a:r>
            <a:endParaRPr kumimoji="1" lang="ja-JP" altLang="en-US" sz="1600" dirty="0">
              <a:solidFill>
                <a:srgbClr val="FFFFFF"/>
              </a:solidFill>
              <a:latin typeface="Meiryo" charset="-128"/>
              <a:ea typeface="Meiryo" charset="-128"/>
              <a:cs typeface="Meiryo" charset="-128"/>
            </a:endParaRPr>
          </a:p>
        </p:txBody>
      </p:sp>
    </p:spTree>
    <p:extLst>
      <p:ext uri="{BB962C8B-B14F-4D97-AF65-F5344CB8AC3E}">
        <p14:creationId xmlns:p14="http://schemas.microsoft.com/office/powerpoint/2010/main" val="1203694102"/>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Arial" pitchFamily="34" charset="0"/>
                <a:ea typeface="HGP創英角ｺﾞｼｯｸUB" pitchFamily="50" charset="-128"/>
                <a:cs typeface="Arial" pitchFamily="34" charset="0"/>
              </a:rPr>
              <a:t>サーバーの仮想化</a:t>
            </a:r>
            <a:endParaRPr lang="en-US" altLang="ja-JP" sz="2400" dirty="0">
              <a:solidFill>
                <a:schemeClr val="bg1"/>
              </a:solidFill>
              <a:latin typeface="Arial" pitchFamily="34" charset="0"/>
              <a:ea typeface="HGP創英角ｺﾞｼｯｸUB" pitchFamily="50" charset="-128"/>
              <a:cs typeface="Arial" pitchFamily="34" charset="0"/>
            </a:endParaRPr>
          </a:p>
          <a:p>
            <a:pPr algn="r"/>
            <a:r>
              <a:rPr lang="ja-JP" altLang="en-US" sz="2400" dirty="0">
                <a:solidFill>
                  <a:schemeClr val="bg1"/>
                </a:solidFill>
                <a:latin typeface="Arial" pitchFamily="34" charset="0"/>
                <a:ea typeface="HGP創英角ｺﾞｼｯｸUB" pitchFamily="50" charset="-128"/>
                <a:cs typeface="Arial" pitchFamily="34" charset="0"/>
              </a:rPr>
              <a:t>そのメリットと課題</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565594723"/>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6" name="Rectangle 2"/>
          <p:cNvSpPr>
            <a:spLocks noGrp="1" noChangeArrowheads="1"/>
          </p:cNvSpPr>
          <p:nvPr>
            <p:ph type="title"/>
          </p:nvPr>
        </p:nvSpPr>
        <p:spPr>
          <a:xfrm>
            <a:off x="152400" y="152400"/>
            <a:ext cx="8991600" cy="533400"/>
          </a:xfrm>
        </p:spPr>
        <p:txBody>
          <a:bodyPr/>
          <a:lstStyle/>
          <a:p>
            <a:r>
              <a:rPr lang="ja-JP" altLang="en-US" sz="2800" dirty="0" smtClean="0">
                <a:ea typeface="ＭＳ Ｐゴシック" pitchFamily="50" charset="-128"/>
              </a:rPr>
              <a:t>サーバー</a:t>
            </a:r>
            <a:r>
              <a:rPr lang="ja-JP" altLang="en-US" sz="2800" dirty="0">
                <a:ea typeface="ＭＳ Ｐゴシック" pitchFamily="50" charset="-128"/>
              </a:rPr>
              <a:t>の仮想化</a:t>
            </a:r>
            <a:r>
              <a:rPr lang="ja-JP" altLang="en-US" sz="2800" dirty="0" smtClean="0">
                <a:ea typeface="ＭＳ Ｐゴシック" pitchFamily="50" charset="-128"/>
              </a:rPr>
              <a:t>／物理的</a:t>
            </a:r>
            <a:r>
              <a:rPr lang="ja-JP" altLang="en-US" sz="2800" dirty="0">
                <a:ea typeface="ＭＳ Ｐゴシック" pitchFamily="50" charset="-128"/>
              </a:rPr>
              <a:t>資源の</a:t>
            </a:r>
            <a:r>
              <a:rPr lang="ja-JP" altLang="en-US" sz="2800" dirty="0" smtClean="0">
                <a:ea typeface="ＭＳ Ｐゴシック" pitchFamily="50" charset="-128"/>
              </a:rPr>
              <a:t>削減</a:t>
            </a:r>
            <a:endParaRPr lang="ja-JP" altLang="en-US" sz="2800" dirty="0">
              <a:ea typeface="ＭＳ Ｐゴシック" pitchFamily="50" charset="-128"/>
            </a:endParaRPr>
          </a:p>
        </p:txBody>
      </p:sp>
      <p:sp>
        <p:nvSpPr>
          <p:cNvPr id="769027" name="AutoShape 3"/>
          <p:cNvSpPr>
            <a:spLocks noChangeArrowheads="1"/>
          </p:cNvSpPr>
          <p:nvPr/>
        </p:nvSpPr>
        <p:spPr bwMode="auto">
          <a:xfrm>
            <a:off x="388938" y="1080750"/>
            <a:ext cx="4191000" cy="5257800"/>
          </a:xfrm>
          <a:prstGeom prst="roundRect">
            <a:avLst>
              <a:gd name="adj" fmla="val 3472"/>
            </a:avLst>
          </a:prstGeom>
          <a:solidFill>
            <a:schemeClr val="bg1"/>
          </a:solidFill>
          <a:ln w="38100" algn="ctr">
            <a:solidFill>
              <a:srgbClr val="4168A7"/>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a:p>
        </p:txBody>
      </p:sp>
      <p:sp>
        <p:nvSpPr>
          <p:cNvPr id="21507" name="角丸四角形 2"/>
          <p:cNvSpPr>
            <a:spLocks noChangeArrowheads="1"/>
          </p:cNvSpPr>
          <p:nvPr/>
        </p:nvSpPr>
        <p:spPr bwMode="auto">
          <a:xfrm>
            <a:off x="657670" y="1580797"/>
            <a:ext cx="856810" cy="1928813"/>
          </a:xfrm>
          <a:prstGeom prst="roundRect">
            <a:avLst>
              <a:gd name="adj" fmla="val 0"/>
            </a:avLst>
          </a:prstGeom>
          <a:ln>
            <a:noFill/>
            <a:headEnd/>
            <a:tailEnd/>
          </a:ln>
        </p:spPr>
        <p:style>
          <a:lnRef idx="3">
            <a:schemeClr val="lt1"/>
          </a:lnRef>
          <a:fillRef idx="1">
            <a:schemeClr val="accent1"/>
          </a:fillRef>
          <a:effectRef idx="1">
            <a:schemeClr val="accent1"/>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09" name="角丸四角形 4"/>
          <p:cNvSpPr>
            <a:spLocks noChangeArrowheads="1"/>
          </p:cNvSpPr>
          <p:nvPr/>
        </p:nvSpPr>
        <p:spPr bwMode="auto">
          <a:xfrm>
            <a:off x="1575473" y="1580797"/>
            <a:ext cx="856810" cy="1928813"/>
          </a:xfrm>
          <a:prstGeom prst="roundRect">
            <a:avLst>
              <a:gd name="adj" fmla="val 0"/>
            </a:avLst>
          </a:prstGeom>
          <a:ln>
            <a:noFill/>
            <a:headEnd/>
            <a:tailEnd/>
          </a:ln>
        </p:spPr>
        <p:style>
          <a:lnRef idx="3">
            <a:schemeClr val="lt1"/>
          </a:lnRef>
          <a:fillRef idx="1">
            <a:schemeClr val="accent1"/>
          </a:fillRef>
          <a:effectRef idx="1">
            <a:schemeClr val="accent1"/>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11" name="角丸四角形 6"/>
          <p:cNvSpPr>
            <a:spLocks noChangeArrowheads="1"/>
          </p:cNvSpPr>
          <p:nvPr/>
        </p:nvSpPr>
        <p:spPr bwMode="auto">
          <a:xfrm>
            <a:off x="2493275" y="1580797"/>
            <a:ext cx="856810" cy="1928813"/>
          </a:xfrm>
          <a:prstGeom prst="roundRect">
            <a:avLst>
              <a:gd name="adj" fmla="val 0"/>
            </a:avLst>
          </a:prstGeom>
          <a:ln>
            <a:noFill/>
            <a:headEnd/>
            <a:tailEnd/>
          </a:ln>
        </p:spPr>
        <p:style>
          <a:lnRef idx="3">
            <a:schemeClr val="lt1"/>
          </a:lnRef>
          <a:fillRef idx="1">
            <a:schemeClr val="accent1"/>
          </a:fillRef>
          <a:effectRef idx="1">
            <a:schemeClr val="accent1"/>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13" name="角丸四角形 8"/>
          <p:cNvSpPr>
            <a:spLocks noChangeArrowheads="1"/>
          </p:cNvSpPr>
          <p:nvPr/>
        </p:nvSpPr>
        <p:spPr bwMode="auto">
          <a:xfrm>
            <a:off x="3410168" y="1580797"/>
            <a:ext cx="856810" cy="1928813"/>
          </a:xfrm>
          <a:prstGeom prst="roundRect">
            <a:avLst>
              <a:gd name="adj" fmla="val 0"/>
            </a:avLst>
          </a:prstGeom>
          <a:ln>
            <a:noFill/>
            <a:headEnd/>
            <a:tailEnd/>
          </a:ln>
        </p:spPr>
        <p:style>
          <a:lnRef idx="3">
            <a:schemeClr val="lt1"/>
          </a:lnRef>
          <a:fillRef idx="1">
            <a:schemeClr val="accent1"/>
          </a:fillRef>
          <a:effectRef idx="1">
            <a:schemeClr val="accent1"/>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508" name="角丸四角形 3"/>
          <p:cNvSpPr>
            <a:spLocks noChangeArrowheads="1"/>
          </p:cNvSpPr>
          <p:nvPr/>
        </p:nvSpPr>
        <p:spPr bwMode="auto">
          <a:xfrm>
            <a:off x="718193" y="2795249"/>
            <a:ext cx="734131" cy="642938"/>
          </a:xfrm>
          <a:prstGeom prst="roundRect">
            <a:avLst>
              <a:gd name="adj" fmla="val 0"/>
            </a:avLst>
          </a:prstGeom>
          <a:ln>
            <a:noFill/>
            <a:headEnd/>
            <a:tailEnd/>
          </a:ln>
        </p:spPr>
        <p:style>
          <a:lnRef idx="3">
            <a:schemeClr val="lt1"/>
          </a:lnRef>
          <a:fillRef idx="1">
            <a:schemeClr val="accent6"/>
          </a:fillRef>
          <a:effectRef idx="1">
            <a:schemeClr val="accent6"/>
          </a:effectRef>
          <a:fontRef idx="minor">
            <a:schemeClr val="lt1"/>
          </a:fontRef>
        </p:style>
        <p:txBody>
          <a:bodyPr anchor="ctr"/>
          <a:lstStyle/>
          <a:p>
            <a:pPr algn="ctr">
              <a:defRPr/>
            </a:pPr>
            <a:r>
              <a:rPr lang="en-US" altLang="ja-JP" sz="1200" dirty="0" smtClean="0">
                <a:solidFill>
                  <a:srgbClr val="FFFFFF"/>
                </a:solidFill>
                <a:effectLst/>
                <a:latin typeface="Arial" pitchFamily="34" charset="0"/>
                <a:ea typeface="HGP創英角ｺﾞｼｯｸUB" pitchFamily="50" charset="-128"/>
                <a:cs typeface="Arial" pitchFamily="34" charset="0"/>
              </a:rPr>
              <a:t>CPU</a:t>
            </a:r>
          </a:p>
          <a:p>
            <a:pPr algn="ctr">
              <a:defRPr/>
            </a:pPr>
            <a:r>
              <a:rPr lang="ja-JP" altLang="en-US" sz="1200" dirty="0" smtClean="0">
                <a:solidFill>
                  <a:srgbClr val="FFFFFF"/>
                </a:solidFill>
                <a:effectLst/>
                <a:latin typeface="Arial" pitchFamily="34" charset="0"/>
                <a:ea typeface="HGP創英角ｺﾞｼｯｸUB" pitchFamily="50" charset="-128"/>
                <a:cs typeface="Arial" pitchFamily="34" charset="0"/>
              </a:rPr>
              <a:t>使用率</a:t>
            </a:r>
            <a:endParaRPr lang="ja-JP" altLang="en-US" sz="1200" dirty="0">
              <a:solidFill>
                <a:srgbClr val="FFFFFF"/>
              </a:solidFill>
              <a:effectLst/>
              <a:latin typeface="Arial" pitchFamily="34" charset="0"/>
              <a:ea typeface="HGP創英角ｺﾞｼｯｸUB" pitchFamily="50" charset="-128"/>
              <a:cs typeface="Arial" pitchFamily="34" charset="0"/>
            </a:endParaRPr>
          </a:p>
        </p:txBody>
      </p:sp>
      <p:sp>
        <p:nvSpPr>
          <p:cNvPr id="19" name="角丸四角形 3"/>
          <p:cNvSpPr>
            <a:spLocks noChangeArrowheads="1"/>
          </p:cNvSpPr>
          <p:nvPr/>
        </p:nvSpPr>
        <p:spPr bwMode="auto">
          <a:xfrm>
            <a:off x="3472282" y="2938119"/>
            <a:ext cx="733482" cy="500062"/>
          </a:xfrm>
          <a:prstGeom prst="roundRect">
            <a:avLst>
              <a:gd name="adj" fmla="val 0"/>
            </a:avLst>
          </a:prstGeom>
          <a:ln>
            <a:noFill/>
            <a:headEnd/>
            <a:tailEnd/>
          </a:ln>
        </p:spPr>
        <p:style>
          <a:lnRef idx="3">
            <a:schemeClr val="lt1"/>
          </a:lnRef>
          <a:fillRef idx="1">
            <a:schemeClr val="accent6"/>
          </a:fillRef>
          <a:effectRef idx="1">
            <a:schemeClr val="accent6"/>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0" name="角丸四角形 3"/>
          <p:cNvSpPr>
            <a:spLocks noChangeArrowheads="1"/>
          </p:cNvSpPr>
          <p:nvPr/>
        </p:nvSpPr>
        <p:spPr bwMode="auto">
          <a:xfrm>
            <a:off x="1636002" y="3152433"/>
            <a:ext cx="734132" cy="285748"/>
          </a:xfrm>
          <a:prstGeom prst="roundRect">
            <a:avLst>
              <a:gd name="adj" fmla="val 0"/>
            </a:avLst>
          </a:prstGeom>
          <a:ln>
            <a:noFill/>
            <a:headEnd/>
            <a:tailEnd/>
          </a:ln>
        </p:spPr>
        <p:style>
          <a:lnRef idx="3">
            <a:schemeClr val="lt1"/>
          </a:lnRef>
          <a:fillRef idx="1">
            <a:schemeClr val="accent6"/>
          </a:fillRef>
          <a:effectRef idx="1">
            <a:schemeClr val="accent6"/>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1" name="角丸四角形 3"/>
          <p:cNvSpPr>
            <a:spLocks noChangeArrowheads="1"/>
          </p:cNvSpPr>
          <p:nvPr/>
        </p:nvSpPr>
        <p:spPr bwMode="auto">
          <a:xfrm>
            <a:off x="2554471" y="2652367"/>
            <a:ext cx="733482" cy="785814"/>
          </a:xfrm>
          <a:prstGeom prst="roundRect">
            <a:avLst>
              <a:gd name="adj" fmla="val 0"/>
            </a:avLst>
          </a:prstGeom>
          <a:ln>
            <a:noFill/>
            <a:headEnd/>
            <a:tailEnd/>
          </a:ln>
        </p:spPr>
        <p:style>
          <a:lnRef idx="3">
            <a:schemeClr val="lt1"/>
          </a:lnRef>
          <a:fillRef idx="1">
            <a:schemeClr val="accent6"/>
          </a:fillRef>
          <a:effectRef idx="1">
            <a:schemeClr val="accent6"/>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2" name="角丸四角形 2"/>
          <p:cNvSpPr>
            <a:spLocks noChangeArrowheads="1"/>
          </p:cNvSpPr>
          <p:nvPr/>
        </p:nvSpPr>
        <p:spPr bwMode="auto">
          <a:xfrm>
            <a:off x="657225" y="3933489"/>
            <a:ext cx="857250" cy="1928813"/>
          </a:xfrm>
          <a:prstGeom prst="roundRect">
            <a:avLst>
              <a:gd name="adj" fmla="val 0"/>
            </a:avLst>
          </a:prstGeom>
          <a:ln>
            <a:noFill/>
            <a:headEnd/>
            <a:tailEnd/>
          </a:ln>
        </p:spPr>
        <p:style>
          <a:lnRef idx="3">
            <a:schemeClr val="lt1"/>
          </a:lnRef>
          <a:fillRef idx="1">
            <a:schemeClr val="accent1"/>
          </a:fillRef>
          <a:effectRef idx="1">
            <a:schemeClr val="accent1"/>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4" name="角丸四角形 4"/>
          <p:cNvSpPr>
            <a:spLocks noChangeArrowheads="1"/>
          </p:cNvSpPr>
          <p:nvPr/>
        </p:nvSpPr>
        <p:spPr bwMode="auto">
          <a:xfrm>
            <a:off x="1574800" y="3933489"/>
            <a:ext cx="857250" cy="1928813"/>
          </a:xfrm>
          <a:prstGeom prst="roundRect">
            <a:avLst>
              <a:gd name="adj" fmla="val 0"/>
            </a:avLst>
          </a:prstGeom>
          <a:ln>
            <a:noFill/>
            <a:headEnd/>
            <a:tailEnd/>
          </a:ln>
        </p:spPr>
        <p:style>
          <a:lnRef idx="3">
            <a:schemeClr val="lt1"/>
          </a:lnRef>
          <a:fillRef idx="1">
            <a:schemeClr val="accent1"/>
          </a:fillRef>
          <a:effectRef idx="1">
            <a:schemeClr val="accent1"/>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3" name="角丸四角形 3"/>
          <p:cNvSpPr>
            <a:spLocks noChangeArrowheads="1"/>
          </p:cNvSpPr>
          <p:nvPr/>
        </p:nvSpPr>
        <p:spPr bwMode="auto">
          <a:xfrm>
            <a:off x="717550" y="5147927"/>
            <a:ext cx="734359" cy="642938"/>
          </a:xfrm>
          <a:prstGeom prst="roundRect">
            <a:avLst>
              <a:gd name="adj" fmla="val 0"/>
            </a:avLst>
          </a:prstGeom>
          <a:ln>
            <a:noFill/>
            <a:headEnd/>
            <a:tailEnd/>
          </a:ln>
        </p:spPr>
        <p:style>
          <a:lnRef idx="3">
            <a:schemeClr val="lt1"/>
          </a:lnRef>
          <a:fillRef idx="1">
            <a:schemeClr val="accent6"/>
          </a:fillRef>
          <a:effectRef idx="1">
            <a:schemeClr val="accent6"/>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5" name="角丸四角形 3"/>
          <p:cNvSpPr>
            <a:spLocks noChangeArrowheads="1"/>
          </p:cNvSpPr>
          <p:nvPr/>
        </p:nvSpPr>
        <p:spPr bwMode="auto">
          <a:xfrm>
            <a:off x="1635499" y="5290802"/>
            <a:ext cx="734359" cy="500063"/>
          </a:xfrm>
          <a:prstGeom prst="roundRect">
            <a:avLst>
              <a:gd name="adj" fmla="val 0"/>
            </a:avLst>
          </a:prstGeom>
          <a:ln>
            <a:noFill/>
            <a:headEnd/>
            <a:tailEnd/>
          </a:ln>
        </p:spPr>
        <p:style>
          <a:lnRef idx="3">
            <a:schemeClr val="lt1"/>
          </a:lnRef>
          <a:fillRef idx="1">
            <a:schemeClr val="accent6"/>
          </a:fillRef>
          <a:effectRef idx="1">
            <a:schemeClr val="accent6"/>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6" name="角丸四角形 3"/>
          <p:cNvSpPr>
            <a:spLocks noChangeArrowheads="1"/>
          </p:cNvSpPr>
          <p:nvPr/>
        </p:nvSpPr>
        <p:spPr bwMode="auto">
          <a:xfrm>
            <a:off x="717550" y="4790740"/>
            <a:ext cx="734359" cy="285750"/>
          </a:xfrm>
          <a:prstGeom prst="roundRect">
            <a:avLst>
              <a:gd name="adj" fmla="val 0"/>
            </a:avLst>
          </a:prstGeom>
          <a:ln>
            <a:noFill/>
            <a:headEnd/>
            <a:tailEnd/>
          </a:ln>
        </p:spPr>
        <p:style>
          <a:lnRef idx="3">
            <a:schemeClr val="lt1"/>
          </a:lnRef>
          <a:fillRef idx="1">
            <a:schemeClr val="accent6"/>
          </a:fillRef>
          <a:effectRef idx="1">
            <a:schemeClr val="accent6"/>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sp>
        <p:nvSpPr>
          <p:cNvPr id="27" name="角丸四角形 3"/>
          <p:cNvSpPr>
            <a:spLocks noChangeArrowheads="1"/>
          </p:cNvSpPr>
          <p:nvPr/>
        </p:nvSpPr>
        <p:spPr bwMode="auto">
          <a:xfrm>
            <a:off x="1635499" y="4433552"/>
            <a:ext cx="734359" cy="785813"/>
          </a:xfrm>
          <a:prstGeom prst="roundRect">
            <a:avLst>
              <a:gd name="adj" fmla="val 0"/>
            </a:avLst>
          </a:prstGeom>
          <a:ln>
            <a:noFill/>
            <a:headEnd/>
            <a:tailEnd/>
          </a:ln>
        </p:spPr>
        <p:style>
          <a:lnRef idx="3">
            <a:schemeClr val="lt1"/>
          </a:lnRef>
          <a:fillRef idx="1">
            <a:schemeClr val="accent6"/>
          </a:fillRef>
          <a:effectRef idx="1">
            <a:schemeClr val="accent6"/>
          </a:effectRef>
          <a:fontRef idx="minor">
            <a:schemeClr val="lt1"/>
          </a:fontRef>
        </p:style>
        <p:txBody>
          <a:bodyPr anchor="ctr"/>
          <a:lstStyle/>
          <a:p>
            <a:pPr>
              <a:defRPr/>
            </a:pPr>
            <a:endParaRPr lang="ja-JP" altLang="en-US" sz="1400">
              <a:latin typeface="Arial" pitchFamily="34" charset="0"/>
              <a:ea typeface="HGP創英角ｺﾞｼｯｸUB" pitchFamily="50" charset="-128"/>
              <a:cs typeface="Arial" pitchFamily="34" charset="0"/>
            </a:endParaRPr>
          </a:p>
        </p:txBody>
      </p:sp>
      <p:cxnSp>
        <p:nvCxnSpPr>
          <p:cNvPr id="11309" name="曲線コネクタ 28"/>
          <p:cNvCxnSpPr>
            <a:cxnSpLocks noChangeShapeType="1"/>
            <a:stCxn id="20" idx="2"/>
            <a:endCxn id="26" idx="0"/>
          </p:cNvCxnSpPr>
          <p:nvPr/>
        </p:nvCxnSpPr>
        <p:spPr bwMode="auto">
          <a:xfrm rot="5400000">
            <a:off x="867620" y="3655291"/>
            <a:ext cx="1352559" cy="918338"/>
          </a:xfrm>
          <a:prstGeom prst="curvedConnector3">
            <a:avLst>
              <a:gd name="adj1" fmla="val 50000"/>
            </a:avLst>
          </a:prstGeom>
          <a:noFill/>
          <a:ln w="38100" algn="ctr">
            <a:solidFill>
              <a:srgbClr val="FFC000"/>
            </a:solidFill>
            <a:prstDash val="sysDot"/>
            <a:round/>
            <a:headEnd/>
            <a:tailEnd type="arrow" w="med" len="med"/>
          </a:ln>
          <a:extLst>
            <a:ext uri="{909E8E84-426E-40dd-AFC4-6F175D3DCCD1}">
              <a14:hiddenFill xmlns:a14="http://schemas.microsoft.com/office/drawing/2010/main" xmlns="">
                <a:noFill/>
              </a14:hiddenFill>
            </a:ext>
          </a:extLst>
        </p:spPr>
      </p:cxnSp>
      <p:cxnSp>
        <p:nvCxnSpPr>
          <p:cNvPr id="11310" name="曲線コネクタ 37"/>
          <p:cNvCxnSpPr>
            <a:cxnSpLocks noChangeShapeType="1"/>
            <a:stCxn id="21" idx="2"/>
            <a:endCxn id="27" idx="0"/>
          </p:cNvCxnSpPr>
          <p:nvPr/>
        </p:nvCxnSpPr>
        <p:spPr bwMode="auto">
          <a:xfrm rot="5400000">
            <a:off x="1964261" y="3476600"/>
            <a:ext cx="995371" cy="918533"/>
          </a:xfrm>
          <a:prstGeom prst="curvedConnector3">
            <a:avLst>
              <a:gd name="adj1" fmla="val 50000"/>
            </a:avLst>
          </a:prstGeom>
          <a:noFill/>
          <a:ln w="38100" algn="ctr">
            <a:solidFill>
              <a:srgbClr val="FFC000"/>
            </a:solidFill>
            <a:prstDash val="sysDot"/>
            <a:round/>
            <a:headEnd/>
            <a:tailEnd type="arrow" w="med" len="med"/>
          </a:ln>
          <a:extLst>
            <a:ext uri="{909E8E84-426E-40dd-AFC4-6F175D3DCCD1}">
              <a14:hiddenFill xmlns:a14="http://schemas.microsoft.com/office/drawing/2010/main" xmlns="">
                <a:noFill/>
              </a14:hiddenFill>
            </a:ext>
          </a:extLst>
        </p:spPr>
      </p:cxnSp>
      <p:cxnSp>
        <p:nvCxnSpPr>
          <p:cNvPr id="11311" name="曲線コネクタ 40"/>
          <p:cNvCxnSpPr>
            <a:cxnSpLocks noChangeShapeType="1"/>
            <a:stCxn id="19" idx="2"/>
            <a:endCxn id="25" idx="3"/>
          </p:cNvCxnSpPr>
          <p:nvPr/>
        </p:nvCxnSpPr>
        <p:spPr bwMode="auto">
          <a:xfrm rot="5400000">
            <a:off x="2053115" y="3754925"/>
            <a:ext cx="2102653" cy="1469165"/>
          </a:xfrm>
          <a:prstGeom prst="curvedConnector2">
            <a:avLst/>
          </a:prstGeom>
          <a:noFill/>
          <a:ln w="38100" algn="ctr">
            <a:solidFill>
              <a:srgbClr val="FFC000"/>
            </a:solidFill>
            <a:prstDash val="sysDot"/>
            <a:round/>
            <a:headEnd/>
            <a:tailEnd type="arrow" w="med" len="med"/>
          </a:ln>
          <a:extLst>
            <a:ext uri="{909E8E84-426E-40dd-AFC4-6F175D3DCCD1}">
              <a14:hiddenFill xmlns:a14="http://schemas.microsoft.com/office/drawing/2010/main" xmlns="">
                <a:noFill/>
              </a14:hiddenFill>
            </a:ext>
          </a:extLst>
        </p:spPr>
      </p:cxnSp>
      <p:cxnSp>
        <p:nvCxnSpPr>
          <p:cNvPr id="11312" name="曲線コネクタ 43"/>
          <p:cNvCxnSpPr>
            <a:cxnSpLocks noChangeShapeType="1"/>
            <a:stCxn id="21508" idx="2"/>
            <a:endCxn id="23" idx="1"/>
          </p:cNvCxnSpPr>
          <p:nvPr/>
        </p:nvCxnSpPr>
        <p:spPr bwMode="auto">
          <a:xfrm rot="5400000">
            <a:off x="-114199" y="4269937"/>
            <a:ext cx="2031209" cy="367709"/>
          </a:xfrm>
          <a:prstGeom prst="curvedConnector4">
            <a:avLst>
              <a:gd name="adj1" fmla="val 42087"/>
              <a:gd name="adj2" fmla="val 162169"/>
            </a:avLst>
          </a:prstGeom>
          <a:noFill/>
          <a:ln w="38100" algn="ctr">
            <a:solidFill>
              <a:srgbClr val="FFC000"/>
            </a:solidFill>
            <a:prstDash val="sysDot"/>
            <a:round/>
            <a:headEnd/>
            <a:tailEnd type="arrow" w="med" len="med"/>
          </a:ln>
          <a:extLst>
            <a:ext uri="{909E8E84-426E-40dd-AFC4-6F175D3DCCD1}">
              <a14:hiddenFill xmlns:a14="http://schemas.microsoft.com/office/drawing/2010/main" xmlns="">
                <a:noFill/>
              </a14:hiddenFill>
            </a:ext>
          </a:extLst>
        </p:spPr>
      </p:cxnSp>
      <p:grpSp>
        <p:nvGrpSpPr>
          <p:cNvPr id="769077" name="Group 53"/>
          <p:cNvGrpSpPr>
            <a:grpSpLocks/>
          </p:cNvGrpSpPr>
          <p:nvPr/>
        </p:nvGrpSpPr>
        <p:grpSpPr bwMode="auto">
          <a:xfrm>
            <a:off x="2522538" y="3595350"/>
            <a:ext cx="1685925" cy="2362200"/>
            <a:chOff x="1680" y="2256"/>
            <a:chExt cx="1248" cy="1632"/>
          </a:xfrm>
          <a:effectLst>
            <a:outerShdw blurRad="50800" dist="38100" dir="2700000" algn="tl" rotWithShape="0">
              <a:prstClr val="black">
                <a:alpha val="40000"/>
              </a:prstClr>
            </a:outerShdw>
          </a:effectLst>
        </p:grpSpPr>
        <p:sp>
          <p:nvSpPr>
            <p:cNvPr id="769078" name="Line 54"/>
            <p:cNvSpPr>
              <a:spLocks noChangeShapeType="1"/>
            </p:cNvSpPr>
            <p:nvPr/>
          </p:nvSpPr>
          <p:spPr bwMode="auto">
            <a:xfrm>
              <a:off x="2928" y="2256"/>
              <a:ext cx="0" cy="1632"/>
            </a:xfrm>
            <a:prstGeom prst="line">
              <a:avLst/>
            </a:prstGeom>
            <a:noFill/>
            <a:ln w="38100">
              <a:solidFill>
                <a:srgbClr val="FF0000"/>
              </a:solidFill>
              <a:prstDash val="sysDot"/>
              <a:round/>
              <a:headEnd/>
              <a:tailEnd/>
            </a:ln>
            <a:effectLst>
              <a:outerShdw dist="35921" dir="2700000" algn="ctr" rotWithShape="0">
                <a:schemeClr val="bg2"/>
              </a:outerShdw>
            </a:effectLst>
            <a:extLst>
              <a:ext uri="{909E8E84-426E-40dd-AFC4-6F175D3DCCD1}">
                <a14:hiddenFill xmlns:a14="http://schemas.microsoft.com/office/drawing/2010/main" xmlns="">
                  <a:noFill/>
                </a14:hiddenFill>
              </a:ext>
            </a:extLst>
          </p:spPr>
          <p:txBody>
            <a:bodyPr anchor="ctr"/>
            <a:lstStyle/>
            <a:p>
              <a:endParaRPr lang="ja-JP" altLang="en-US">
                <a:latin typeface="Arial" pitchFamily="34" charset="0"/>
                <a:ea typeface="HGP創英角ｺﾞｼｯｸUB" pitchFamily="50" charset="-128"/>
                <a:cs typeface="Arial" pitchFamily="34" charset="0"/>
              </a:endParaRPr>
            </a:p>
          </p:txBody>
        </p:sp>
        <p:sp>
          <p:nvSpPr>
            <p:cNvPr id="769079" name="AutoShape 55"/>
            <p:cNvSpPr>
              <a:spLocks noChangeArrowheads="1"/>
            </p:cNvSpPr>
            <p:nvPr/>
          </p:nvSpPr>
          <p:spPr bwMode="auto">
            <a:xfrm>
              <a:off x="1680" y="2688"/>
              <a:ext cx="1152" cy="1200"/>
            </a:xfrm>
            <a:prstGeom prst="leftArrow">
              <a:avLst>
                <a:gd name="adj1" fmla="val 67759"/>
                <a:gd name="adj2" fmla="val 45833"/>
              </a:avLst>
            </a:prstGeom>
            <a:solidFill>
              <a:srgbClr val="FF0000">
                <a:alpha val="70000"/>
              </a:srgbClr>
            </a:solidFill>
            <a:ln>
              <a:noFill/>
            </a:ln>
            <a:effectLst>
              <a:outerShdw dist="35921" dir="2700000" algn="ctr" rotWithShape="0">
                <a:schemeClr val="bg2"/>
              </a:outerShdw>
            </a:effectLst>
            <a:extLst>
              <a:ext uri="{91240B29-F687-4f45-9708-019B960494DF}">
                <a14:hiddenLine xmlns:a14="http://schemas.microsoft.com/office/drawing/2010/main" xmlns="" w="38100" algn="ctr">
                  <a:solidFill>
                    <a:srgbClr val="4168A7"/>
                  </a:solidFill>
                  <a:miter lim="800000"/>
                  <a:headEnd/>
                  <a:tailEnd/>
                </a14:hiddenLine>
              </a:ext>
            </a:extLst>
          </p:spPr>
          <p:txBody>
            <a:bodyPr wrap="none" anchor="ctr"/>
            <a:lstStyle/>
            <a:p>
              <a:pPr algn="ctr"/>
              <a:endParaRPr lang="ja-JP" altLang="en-US" sz="1400">
                <a:latin typeface="Arial" pitchFamily="34" charset="0"/>
                <a:ea typeface="HGP創英角ｺﾞｼｯｸUB" pitchFamily="50" charset="-128"/>
                <a:cs typeface="Arial" pitchFamily="34" charset="0"/>
              </a:endParaRPr>
            </a:p>
          </p:txBody>
        </p:sp>
        <p:sp>
          <p:nvSpPr>
            <p:cNvPr id="769080" name="Text Box 56"/>
            <p:cNvSpPr txBox="1">
              <a:spLocks noChangeArrowheads="1"/>
            </p:cNvSpPr>
            <p:nvPr/>
          </p:nvSpPr>
          <p:spPr bwMode="auto">
            <a:xfrm>
              <a:off x="1872" y="2879"/>
              <a:ext cx="1056" cy="817"/>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spcBef>
                  <a:spcPct val="0"/>
                </a:spcBef>
                <a:defRPr>
                  <a:solidFill>
                    <a:schemeClr val="tx1"/>
                  </a:solidFill>
                  <a:latin typeface="Arial" charset="0"/>
                </a:defRPr>
              </a:lvl1pPr>
              <a:lvl2pPr marL="365125" indent="-185738">
                <a:spcBef>
                  <a:spcPct val="0"/>
                </a:spcBef>
                <a:defRPr>
                  <a:solidFill>
                    <a:schemeClr val="tx1"/>
                  </a:solidFill>
                  <a:latin typeface="Arial" charset="0"/>
                </a:defRPr>
              </a:lvl2pPr>
              <a:lvl3pPr marL="1143000" indent="-228600">
                <a:spcBef>
                  <a:spcPct val="0"/>
                </a:spcBef>
                <a:defRPr>
                  <a:solidFill>
                    <a:schemeClr val="tx1"/>
                  </a:solidFill>
                  <a:latin typeface="Arial" charset="0"/>
                </a:defRPr>
              </a:lvl3pPr>
              <a:lvl4pPr marL="1600200" indent="-228600">
                <a:spcBef>
                  <a:spcPct val="0"/>
                </a:spcBef>
                <a:defRPr>
                  <a:solidFill>
                    <a:schemeClr val="tx1"/>
                  </a:solidFill>
                  <a:latin typeface="Arial" charset="0"/>
                </a:defRPr>
              </a:lvl4pPr>
              <a:lvl5pPr marL="2057400" indent="-228600">
                <a:spcBef>
                  <a:spcPct val="0"/>
                </a:spcBef>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algn="ctr"/>
              <a:r>
                <a:rPr kumimoji="1" lang="ja-JP" altLang="en-US" sz="2000">
                  <a:solidFill>
                    <a:schemeClr val="bg1"/>
                  </a:solidFill>
                  <a:latin typeface="Arial" pitchFamily="34" charset="0"/>
                  <a:ea typeface="HGP創英角ｺﾞｼｯｸUB" pitchFamily="50" charset="-128"/>
                  <a:cs typeface="Arial" pitchFamily="34" charset="0"/>
                </a:rPr>
                <a:t>サーバー</a:t>
              </a:r>
            </a:p>
            <a:p>
              <a:pPr algn="ctr"/>
              <a:r>
                <a:rPr kumimoji="1" lang="ja-JP" altLang="en-US" sz="2000">
                  <a:solidFill>
                    <a:schemeClr val="bg1"/>
                  </a:solidFill>
                  <a:latin typeface="Arial" pitchFamily="34" charset="0"/>
                  <a:ea typeface="HGP創英角ｺﾞｼｯｸUB" pitchFamily="50" charset="-128"/>
                  <a:cs typeface="Arial" pitchFamily="34" charset="0"/>
                </a:rPr>
                <a:t>集約</a:t>
              </a:r>
              <a:endParaRPr kumimoji="1" lang="en-US" altLang="ja-JP" sz="2000">
                <a:solidFill>
                  <a:schemeClr val="bg1"/>
                </a:solidFill>
                <a:latin typeface="Arial" pitchFamily="34" charset="0"/>
                <a:ea typeface="HGP創英角ｺﾞｼｯｸUB" pitchFamily="50" charset="-128"/>
                <a:cs typeface="Arial" pitchFamily="34" charset="0"/>
              </a:endParaRPr>
            </a:p>
          </p:txBody>
        </p:sp>
      </p:grpSp>
      <p:sp>
        <p:nvSpPr>
          <p:cNvPr id="769082" name="Text Box 58"/>
          <p:cNvSpPr txBox="1">
            <a:spLocks noChangeArrowheads="1"/>
          </p:cNvSpPr>
          <p:nvPr/>
        </p:nvSpPr>
        <p:spPr bwMode="auto">
          <a:xfrm>
            <a:off x="4884738" y="1918950"/>
            <a:ext cx="3962400" cy="320703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marL="176213" indent="-176213">
              <a:spcBef>
                <a:spcPct val="0"/>
              </a:spcBef>
              <a:defRPr>
                <a:solidFill>
                  <a:schemeClr val="tx1"/>
                </a:solidFill>
                <a:latin typeface="Arial" charset="0"/>
              </a:defRPr>
            </a:lvl1pPr>
            <a:lvl2pPr marL="363538" indent="-7938">
              <a:spcBef>
                <a:spcPct val="0"/>
              </a:spcBef>
              <a:defRPr>
                <a:solidFill>
                  <a:schemeClr val="tx1"/>
                </a:solidFill>
                <a:latin typeface="Arial" charset="0"/>
              </a:defRPr>
            </a:lvl2pPr>
            <a:lvl3pPr>
              <a:spcBef>
                <a:spcPct val="0"/>
              </a:spcBef>
              <a:defRPr>
                <a:solidFill>
                  <a:schemeClr val="tx1"/>
                </a:solidFill>
                <a:latin typeface="Arial" charset="0"/>
              </a:defRPr>
            </a:lvl3pPr>
            <a:lvl4pPr>
              <a:spcBef>
                <a:spcPct val="0"/>
              </a:spcBef>
              <a:defRPr>
                <a:solidFill>
                  <a:schemeClr val="tx1"/>
                </a:solidFill>
                <a:latin typeface="Arial" charset="0"/>
              </a:defRPr>
            </a:lvl4pPr>
            <a:lvl5pPr>
              <a:spcBef>
                <a:spcPct val="0"/>
              </a:spcBef>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buFont typeface="Wingdings" pitchFamily="2" charset="2"/>
              <a:buChar char="l"/>
            </a:pPr>
            <a:r>
              <a:rPr lang="ja-JP" altLang="en-US" sz="2000" u="sng" dirty="0">
                <a:solidFill>
                  <a:srgbClr val="3333FF"/>
                </a:solidFill>
                <a:latin typeface="Arial" pitchFamily="34" charset="0"/>
                <a:ea typeface="HGP創英角ｺﾞｼｯｸUB" pitchFamily="50" charset="-128"/>
                <a:cs typeface="Arial" pitchFamily="34" charset="0"/>
              </a:rPr>
              <a:t>スペース活用の効率化</a:t>
            </a:r>
          </a:p>
          <a:p>
            <a:pPr lvl="1">
              <a:spcBef>
                <a:spcPct val="20000"/>
              </a:spcBef>
              <a:buFont typeface="Wingdings" pitchFamily="2" charset="2"/>
              <a:buNone/>
            </a:pPr>
            <a:r>
              <a:rPr lang="ja-JP" altLang="en-US" sz="1600" dirty="0">
                <a:solidFill>
                  <a:srgbClr val="3333FF"/>
                </a:solidFill>
                <a:latin typeface="Arial" pitchFamily="34" charset="0"/>
                <a:ea typeface="HGP創英角ｺﾞｼｯｸUB" pitchFamily="50" charset="-128"/>
                <a:cs typeface="Arial" pitchFamily="34" charset="0"/>
              </a:rPr>
              <a:t>設置スペースが削減され、土地や建物に関わるコストを削減</a:t>
            </a:r>
            <a:r>
              <a:rPr lang="ja-JP" altLang="en-US" sz="1600" dirty="0" smtClean="0">
                <a:solidFill>
                  <a:srgbClr val="3333FF"/>
                </a:solidFill>
                <a:latin typeface="Arial" pitchFamily="34" charset="0"/>
                <a:ea typeface="HGP創英角ｺﾞｼｯｸUB" pitchFamily="50" charset="-128"/>
                <a:cs typeface="Arial" pitchFamily="34" charset="0"/>
              </a:rPr>
              <a:t>できる</a:t>
            </a:r>
          </a:p>
          <a:p>
            <a:pPr lvl="1">
              <a:spcBef>
                <a:spcPct val="20000"/>
              </a:spcBef>
              <a:buFont typeface="Wingdings" pitchFamily="2" charset="2"/>
              <a:buNone/>
            </a:pPr>
            <a:endParaRPr lang="ja-JP" altLang="en-US" dirty="0">
              <a:solidFill>
                <a:srgbClr val="3333FF"/>
              </a:solidFill>
              <a:latin typeface="Arial" pitchFamily="34" charset="0"/>
              <a:ea typeface="HGP創英角ｺﾞｼｯｸUB" pitchFamily="50" charset="-128"/>
              <a:cs typeface="Arial" pitchFamily="34" charset="0"/>
            </a:endParaRPr>
          </a:p>
          <a:p>
            <a:pPr>
              <a:spcBef>
                <a:spcPct val="20000"/>
              </a:spcBef>
              <a:buFont typeface="Wingdings" pitchFamily="2" charset="2"/>
              <a:buChar char="l"/>
            </a:pPr>
            <a:r>
              <a:rPr lang="ja-JP" altLang="en-US" sz="2000" u="sng" dirty="0">
                <a:solidFill>
                  <a:srgbClr val="3333FF"/>
                </a:solidFill>
                <a:latin typeface="Arial" pitchFamily="34" charset="0"/>
                <a:ea typeface="HGP創英角ｺﾞｼｯｸUB" pitchFamily="50" charset="-128"/>
                <a:cs typeface="Arial" pitchFamily="34" charset="0"/>
              </a:rPr>
              <a:t>消費電力の削減</a:t>
            </a:r>
          </a:p>
          <a:p>
            <a:pPr lvl="1">
              <a:spcBef>
                <a:spcPct val="20000"/>
              </a:spcBef>
              <a:buFont typeface="Wingdings" pitchFamily="2" charset="2"/>
              <a:buNone/>
            </a:pPr>
            <a:r>
              <a:rPr lang="ja-JP" altLang="en-US" sz="1600" dirty="0">
                <a:solidFill>
                  <a:srgbClr val="3333FF"/>
                </a:solidFill>
                <a:latin typeface="Arial" pitchFamily="34" charset="0"/>
                <a:ea typeface="HGP創英角ｺﾞｼｯｸUB" pitchFamily="50" charset="-128"/>
                <a:cs typeface="Arial" pitchFamily="34" charset="0"/>
              </a:rPr>
              <a:t>サーバーの冷却に必要な空調装置、サーバー本体の電力</a:t>
            </a:r>
            <a:r>
              <a:rPr lang="ja-JP" altLang="en-US" sz="1600" dirty="0" smtClean="0">
                <a:solidFill>
                  <a:srgbClr val="3333FF"/>
                </a:solidFill>
                <a:latin typeface="Arial" pitchFamily="34" charset="0"/>
                <a:ea typeface="HGP創英角ｺﾞｼｯｸUB" pitchFamily="50" charset="-128"/>
                <a:cs typeface="Arial" pitchFamily="34" charset="0"/>
              </a:rPr>
              <a:t>消費・</a:t>
            </a:r>
            <a:r>
              <a:rPr lang="en-US" altLang="ja-JP" sz="1600" dirty="0" smtClean="0">
                <a:solidFill>
                  <a:srgbClr val="3333FF"/>
                </a:solidFill>
                <a:latin typeface="Arial" pitchFamily="34" charset="0"/>
                <a:ea typeface="HGP創英角ｺﾞｼｯｸUB" pitchFamily="50" charset="-128"/>
                <a:cs typeface="Arial" pitchFamily="34" charset="0"/>
              </a:rPr>
              <a:t>CO2</a:t>
            </a:r>
            <a:r>
              <a:rPr lang="ja-JP" altLang="en-US" sz="1600" dirty="0" smtClean="0">
                <a:solidFill>
                  <a:srgbClr val="3333FF"/>
                </a:solidFill>
                <a:latin typeface="Arial" pitchFamily="34" charset="0"/>
                <a:ea typeface="HGP創英角ｺﾞｼｯｸUB" pitchFamily="50" charset="-128"/>
                <a:cs typeface="Arial" pitchFamily="34" charset="0"/>
              </a:rPr>
              <a:t>を</a:t>
            </a:r>
            <a:r>
              <a:rPr lang="ja-JP" altLang="en-US" sz="1600" dirty="0">
                <a:solidFill>
                  <a:srgbClr val="3333FF"/>
                </a:solidFill>
                <a:latin typeface="Arial" pitchFamily="34" charset="0"/>
                <a:ea typeface="HGP創英角ｺﾞｼｯｸUB" pitchFamily="50" charset="-128"/>
                <a:cs typeface="Arial" pitchFamily="34" charset="0"/>
              </a:rPr>
              <a:t>削減</a:t>
            </a:r>
            <a:r>
              <a:rPr lang="ja-JP" altLang="en-US" sz="1600" dirty="0" smtClean="0">
                <a:solidFill>
                  <a:srgbClr val="3333FF"/>
                </a:solidFill>
                <a:latin typeface="Arial" pitchFamily="34" charset="0"/>
                <a:ea typeface="HGP創英角ｺﾞｼｯｸUB" pitchFamily="50" charset="-128"/>
                <a:cs typeface="Arial" pitchFamily="34" charset="0"/>
              </a:rPr>
              <a:t>できる</a:t>
            </a:r>
          </a:p>
          <a:p>
            <a:pPr lvl="1">
              <a:spcBef>
                <a:spcPct val="20000"/>
              </a:spcBef>
              <a:buFont typeface="Wingdings" pitchFamily="2" charset="2"/>
              <a:buNone/>
            </a:pPr>
            <a:endParaRPr lang="ja-JP" altLang="en-US" dirty="0" smtClean="0">
              <a:solidFill>
                <a:srgbClr val="3333FF"/>
              </a:solidFill>
              <a:latin typeface="Arial" pitchFamily="34" charset="0"/>
              <a:ea typeface="HGP創英角ｺﾞｼｯｸUB" pitchFamily="50" charset="-128"/>
              <a:cs typeface="Arial" pitchFamily="34" charset="0"/>
            </a:endParaRPr>
          </a:p>
          <a:p>
            <a:pPr>
              <a:spcBef>
                <a:spcPct val="20000"/>
              </a:spcBef>
              <a:buFont typeface="Wingdings" pitchFamily="2" charset="2"/>
              <a:buChar char="l"/>
            </a:pPr>
            <a:r>
              <a:rPr lang="ja-JP" altLang="en-US" sz="2000" u="sng" dirty="0" smtClean="0">
                <a:solidFill>
                  <a:srgbClr val="3333FF"/>
                </a:solidFill>
                <a:latin typeface="Arial" pitchFamily="34" charset="0"/>
                <a:ea typeface="HGP創英角ｺﾞｼｯｸUB" pitchFamily="50" charset="-128"/>
                <a:cs typeface="Arial" pitchFamily="34" charset="0"/>
              </a:rPr>
              <a:t>サーバーの稼働率向上</a:t>
            </a:r>
          </a:p>
          <a:p>
            <a:pPr lvl="1">
              <a:spcBef>
                <a:spcPct val="20000"/>
              </a:spcBef>
              <a:buFont typeface="Wingdings" pitchFamily="2" charset="2"/>
              <a:buNone/>
            </a:pPr>
            <a:r>
              <a:rPr lang="ja-JP" altLang="en-US" sz="1600" dirty="0" smtClean="0">
                <a:solidFill>
                  <a:srgbClr val="3333FF"/>
                </a:solidFill>
                <a:latin typeface="Arial" pitchFamily="34" charset="0"/>
                <a:ea typeface="HGP創英角ｺﾞｼｯｸUB" pitchFamily="50" charset="-128"/>
                <a:cs typeface="Arial" pitchFamily="34" charset="0"/>
              </a:rPr>
              <a:t>購入するサーバー台数を、減らすことができる</a:t>
            </a:r>
            <a:endParaRPr lang="ja-JP" altLang="en-US" sz="1600" dirty="0">
              <a:solidFill>
                <a:srgbClr val="3333FF"/>
              </a:solidFill>
              <a:latin typeface="Arial" pitchFamily="34" charset="0"/>
              <a:ea typeface="HGP創英角ｺﾞｼｯｸUB" pitchFamily="50" charset="-128"/>
              <a:cs typeface="Arial" pitchFamily="34" charset="0"/>
            </a:endParaRPr>
          </a:p>
        </p:txBody>
      </p:sp>
      <p:sp>
        <p:nvSpPr>
          <p:cNvPr id="769083" name="AutoShape 59"/>
          <p:cNvSpPr>
            <a:spLocks noChangeArrowheads="1"/>
          </p:cNvSpPr>
          <p:nvPr/>
        </p:nvSpPr>
        <p:spPr bwMode="auto">
          <a:xfrm>
            <a:off x="4732338" y="1080750"/>
            <a:ext cx="4114800" cy="533400"/>
          </a:xfrm>
          <a:prstGeom prst="roundRect">
            <a:avLst>
              <a:gd name="adj" fmla="val 0"/>
            </a:avLst>
          </a:prstGeom>
          <a:solidFill>
            <a:schemeClr val="accent2"/>
          </a:solidFill>
          <a:ln>
            <a:noFill/>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pPr algn="ctr"/>
            <a:r>
              <a:rPr lang="ja-JP" altLang="en-US" sz="2000" dirty="0">
                <a:solidFill>
                  <a:schemeClr val="bg1"/>
                </a:solidFill>
                <a:latin typeface="Arial" pitchFamily="34" charset="0"/>
                <a:ea typeface="HGP創英角ｺﾞｼｯｸUB" pitchFamily="50" charset="-128"/>
                <a:cs typeface="Arial" pitchFamily="34" charset="0"/>
              </a:rPr>
              <a:t>物理的資源の削減</a:t>
            </a:r>
            <a:endParaRPr lang="en-US" altLang="ja-JP" sz="2000" dirty="0">
              <a:solidFill>
                <a:schemeClr val="bg1"/>
              </a:solidFill>
              <a:latin typeface="Arial" pitchFamily="34" charset="0"/>
              <a:ea typeface="HGP創英角ｺﾞｼｯｸUB" pitchFamily="50" charset="-128"/>
              <a:cs typeface="Arial" pitchFamily="34" charset="0"/>
            </a:endParaRPr>
          </a:p>
        </p:txBody>
      </p:sp>
      <p:sp>
        <p:nvSpPr>
          <p:cNvPr id="769084" name="Text Box 60"/>
          <p:cNvSpPr txBox="1">
            <a:spLocks noChangeArrowheads="1"/>
          </p:cNvSpPr>
          <p:nvPr/>
        </p:nvSpPr>
        <p:spPr bwMode="auto">
          <a:xfrm>
            <a:off x="5418138" y="1156950"/>
            <a:ext cx="184150" cy="4000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endParaRPr lang="en-US" altLang="ja-JP" sz="2000" dirty="0">
              <a:solidFill>
                <a:schemeClr val="bg1"/>
              </a:solidFill>
              <a:latin typeface="Arial" pitchFamily="34" charset="0"/>
              <a:ea typeface="HGP創英角ｺﾞｼｯｸUB" pitchFamily="50" charset="-128"/>
              <a:cs typeface="Arial" pitchFamily="34" charset="0"/>
            </a:endParaRPr>
          </a:p>
        </p:txBody>
      </p:sp>
    </p:spTree>
    <p:extLst>
      <p:ext uri="{BB962C8B-B14F-4D97-AF65-F5344CB8AC3E}">
        <p14:creationId xmlns:p14="http://schemas.microsoft.com/office/powerpoint/2010/main" val="158533934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769077"/>
                                        </p:tgtEl>
                                        <p:attrNameLst>
                                          <p:attrName>style.visibility</p:attrName>
                                        </p:attrNameLst>
                                      </p:cBhvr>
                                      <p:to>
                                        <p:strVal val="visible"/>
                                      </p:to>
                                    </p:set>
                                    <p:animEffect transition="in" filter="wipe(right)">
                                      <p:cBhvr>
                                        <p:cTn id="7" dur="500"/>
                                        <p:tgtEl>
                                          <p:spTgt spid="76907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69082"/>
                                        </p:tgtEl>
                                        <p:attrNameLst>
                                          <p:attrName>style.visibility</p:attrName>
                                        </p:attrNameLst>
                                      </p:cBhvr>
                                      <p:to>
                                        <p:strVal val="visible"/>
                                      </p:to>
                                    </p:set>
                                    <p:animEffect transition="in" filter="wipe(left)">
                                      <p:cBhvr>
                                        <p:cTn id="12" dur="500"/>
                                        <p:tgtEl>
                                          <p:spTgt spid="769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9082"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正方形/長方形 73"/>
          <p:cNvSpPr/>
          <p:nvPr/>
        </p:nvSpPr>
        <p:spPr>
          <a:xfrm>
            <a:off x="4749800" y="3395529"/>
            <a:ext cx="4006850" cy="954221"/>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5" name="正方形/長方形 74"/>
          <p:cNvSpPr/>
          <p:nvPr/>
        </p:nvSpPr>
        <p:spPr>
          <a:xfrm>
            <a:off x="4749800" y="5065579"/>
            <a:ext cx="4006850" cy="954221"/>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0000FF"/>
              </a:solidFill>
              <a:latin typeface="ＭＳ Ｐゴシック"/>
              <a:ea typeface="ＭＳ Ｐゴシック"/>
              <a:cs typeface="ＭＳ Ｐゴシック"/>
            </a:endParaRPr>
          </a:p>
        </p:txBody>
      </p:sp>
      <p:sp>
        <p:nvSpPr>
          <p:cNvPr id="73" name="正方形/長方形 72"/>
          <p:cNvSpPr/>
          <p:nvPr/>
        </p:nvSpPr>
        <p:spPr>
          <a:xfrm>
            <a:off x="4749800" y="1528629"/>
            <a:ext cx="4006850" cy="954221"/>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正方形/長方形 38"/>
          <p:cNvSpPr/>
          <p:nvPr/>
        </p:nvSpPr>
        <p:spPr>
          <a:xfrm>
            <a:off x="787097" y="3328766"/>
            <a:ext cx="3261916" cy="1236884"/>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ja-JP" dirty="0"/>
              <a:t>サーバー仮想化が変えたサーバー利用の常識（１） </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192</a:t>
            </a:fld>
            <a:endParaRPr kumimoji="1" lang="ja-JP" altLang="en-US"/>
          </a:p>
        </p:txBody>
      </p:sp>
      <p:sp>
        <p:nvSpPr>
          <p:cNvPr id="4" name="正方形/長方形 3"/>
          <p:cNvSpPr/>
          <p:nvPr/>
        </p:nvSpPr>
        <p:spPr>
          <a:xfrm>
            <a:off x="787097" y="1048866"/>
            <a:ext cx="1049865" cy="216423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863295" y="2142991"/>
            <a:ext cx="916709" cy="386628"/>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6" name="テキスト ボックス 5"/>
          <p:cNvSpPr txBox="1"/>
          <p:nvPr/>
        </p:nvSpPr>
        <p:spPr>
          <a:xfrm>
            <a:off x="828565" y="2985394"/>
            <a:ext cx="961020" cy="230832"/>
          </a:xfrm>
          <a:prstGeom prst="rect">
            <a:avLst/>
          </a:prstGeom>
          <a:noFill/>
          <a:ln>
            <a:noFill/>
          </a:ln>
        </p:spPr>
        <p:txBody>
          <a:bodyPr wrap="none" rtlCol="0">
            <a:spAutoFit/>
          </a:bodyPr>
          <a:lstStyle/>
          <a:p>
            <a:pPr algn="ctr"/>
            <a:r>
              <a:rPr kumimoji="1" lang="ja-JP" altLang="en-US" sz="900" dirty="0" smtClean="0">
                <a:solidFill>
                  <a:srgbClr val="FFFFFF"/>
                </a:solidFill>
              </a:rPr>
              <a:t>仮想サーバー</a:t>
            </a:r>
            <a:r>
              <a:rPr kumimoji="1" lang="en-US" altLang="ja-JP" sz="900" dirty="0" smtClean="0">
                <a:solidFill>
                  <a:srgbClr val="FFFFFF"/>
                </a:solidFill>
              </a:rPr>
              <a:t> A</a:t>
            </a:r>
            <a:endParaRPr kumimoji="1" lang="ja-JP" altLang="en-US" sz="900" dirty="0">
              <a:solidFill>
                <a:srgbClr val="FFFFFF"/>
              </a:solidFill>
            </a:endParaRPr>
          </a:p>
        </p:txBody>
      </p:sp>
      <p:sp>
        <p:nvSpPr>
          <p:cNvPr id="7" name="正方形/長方形 6"/>
          <p:cNvSpPr/>
          <p:nvPr/>
        </p:nvSpPr>
        <p:spPr>
          <a:xfrm>
            <a:off x="863295" y="1642496"/>
            <a:ext cx="916709"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8" name="正方形/長方形 7"/>
          <p:cNvSpPr/>
          <p:nvPr/>
        </p:nvSpPr>
        <p:spPr>
          <a:xfrm>
            <a:off x="863295" y="1142001"/>
            <a:ext cx="916709"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p:cNvSpPr/>
          <p:nvPr/>
        </p:nvSpPr>
        <p:spPr>
          <a:xfrm>
            <a:off x="1891793" y="1048866"/>
            <a:ext cx="1049865" cy="216423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1967991" y="2142991"/>
            <a:ext cx="916709" cy="386628"/>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11" name="テキスト ボックス 10"/>
          <p:cNvSpPr txBox="1"/>
          <p:nvPr/>
        </p:nvSpPr>
        <p:spPr>
          <a:xfrm>
            <a:off x="1935261" y="2985394"/>
            <a:ext cx="957019" cy="230832"/>
          </a:xfrm>
          <a:prstGeom prst="rect">
            <a:avLst/>
          </a:prstGeom>
          <a:noFill/>
          <a:ln>
            <a:noFill/>
          </a:ln>
        </p:spPr>
        <p:txBody>
          <a:bodyPr wrap="none" rtlCol="0">
            <a:spAutoFit/>
          </a:bodyPr>
          <a:lstStyle/>
          <a:p>
            <a:pPr algn="ctr"/>
            <a:r>
              <a:rPr kumimoji="1" lang="ja-JP" altLang="en-US" sz="900" dirty="0" smtClean="0">
                <a:solidFill>
                  <a:srgbClr val="FFFFFF"/>
                </a:solidFill>
              </a:rPr>
              <a:t>仮想サーバー</a:t>
            </a:r>
            <a:r>
              <a:rPr kumimoji="1" lang="en-US" altLang="ja-JP" sz="900" dirty="0" smtClean="0">
                <a:solidFill>
                  <a:srgbClr val="FFFFFF"/>
                </a:solidFill>
              </a:rPr>
              <a:t> B</a:t>
            </a:r>
            <a:endParaRPr kumimoji="1" lang="ja-JP" altLang="en-US" sz="900" dirty="0">
              <a:solidFill>
                <a:srgbClr val="FFFFFF"/>
              </a:solidFill>
            </a:endParaRPr>
          </a:p>
        </p:txBody>
      </p:sp>
      <p:sp>
        <p:nvSpPr>
          <p:cNvPr id="12" name="正方形/長方形 11"/>
          <p:cNvSpPr/>
          <p:nvPr/>
        </p:nvSpPr>
        <p:spPr>
          <a:xfrm>
            <a:off x="1967991" y="1642496"/>
            <a:ext cx="916709"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13" name="正方形/長方形 12"/>
          <p:cNvSpPr/>
          <p:nvPr/>
        </p:nvSpPr>
        <p:spPr>
          <a:xfrm>
            <a:off x="1967991" y="1142001"/>
            <a:ext cx="916709"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14" name="正方形/長方形 13"/>
          <p:cNvSpPr/>
          <p:nvPr/>
        </p:nvSpPr>
        <p:spPr>
          <a:xfrm>
            <a:off x="2999148" y="1048866"/>
            <a:ext cx="1049865" cy="2164234"/>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正方形/長方形 14"/>
          <p:cNvSpPr/>
          <p:nvPr/>
        </p:nvSpPr>
        <p:spPr>
          <a:xfrm>
            <a:off x="3075346" y="2142991"/>
            <a:ext cx="916709" cy="386628"/>
          </a:xfrm>
          <a:prstGeom prst="rect">
            <a:avLst/>
          </a:prstGeom>
          <a:solidFill>
            <a:schemeClr val="accent5">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OS</a:t>
            </a:r>
            <a:endParaRPr kumimoji="1" lang="ja-JP" altLang="en-US" sz="1200" dirty="0">
              <a:solidFill>
                <a:srgbClr val="FFFFFF"/>
              </a:solidFill>
              <a:latin typeface="ＭＳ Ｐゴシック"/>
              <a:ea typeface="ＭＳ Ｐゴシック"/>
              <a:cs typeface="ＭＳ Ｐゴシック"/>
            </a:endParaRPr>
          </a:p>
        </p:txBody>
      </p:sp>
      <p:sp>
        <p:nvSpPr>
          <p:cNvPr id="16" name="テキスト ボックス 15"/>
          <p:cNvSpPr txBox="1"/>
          <p:nvPr/>
        </p:nvSpPr>
        <p:spPr>
          <a:xfrm>
            <a:off x="3043236" y="2985394"/>
            <a:ext cx="955779" cy="230832"/>
          </a:xfrm>
          <a:prstGeom prst="rect">
            <a:avLst/>
          </a:prstGeom>
          <a:noFill/>
          <a:ln>
            <a:noFill/>
          </a:ln>
        </p:spPr>
        <p:txBody>
          <a:bodyPr wrap="none" rtlCol="0">
            <a:spAutoFit/>
          </a:bodyPr>
          <a:lstStyle/>
          <a:p>
            <a:pPr algn="ctr"/>
            <a:r>
              <a:rPr kumimoji="1" lang="ja-JP" altLang="en-US" sz="900" dirty="0" smtClean="0">
                <a:solidFill>
                  <a:srgbClr val="FFFFFF"/>
                </a:solidFill>
              </a:rPr>
              <a:t>仮想サーバー</a:t>
            </a:r>
            <a:r>
              <a:rPr kumimoji="1" lang="en-US" altLang="ja-JP" sz="900" dirty="0" smtClean="0">
                <a:solidFill>
                  <a:srgbClr val="FFFFFF"/>
                </a:solidFill>
              </a:rPr>
              <a:t> C</a:t>
            </a:r>
            <a:endParaRPr kumimoji="1" lang="ja-JP" altLang="en-US" sz="900" dirty="0">
              <a:solidFill>
                <a:srgbClr val="FFFFFF"/>
              </a:solidFill>
            </a:endParaRPr>
          </a:p>
        </p:txBody>
      </p:sp>
      <p:sp>
        <p:nvSpPr>
          <p:cNvPr id="17" name="正方形/長方形 16"/>
          <p:cNvSpPr/>
          <p:nvPr/>
        </p:nvSpPr>
        <p:spPr>
          <a:xfrm>
            <a:off x="3075346" y="1642496"/>
            <a:ext cx="916709" cy="38662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rgbClr val="FFFFFF"/>
                </a:solidFill>
                <a:latin typeface="ＭＳ Ｐゴシック"/>
                <a:ea typeface="ＭＳ Ｐゴシック"/>
                <a:cs typeface="ＭＳ Ｐゴシック"/>
              </a:rPr>
              <a:t>ミドルウェア</a:t>
            </a:r>
            <a:endParaRPr kumimoji="1" lang="ja-JP" altLang="en-US" sz="1050" dirty="0">
              <a:solidFill>
                <a:srgbClr val="FFFFFF"/>
              </a:solidFill>
              <a:latin typeface="ＭＳ Ｐゴシック"/>
              <a:ea typeface="ＭＳ Ｐゴシック"/>
              <a:cs typeface="ＭＳ Ｐゴシック"/>
            </a:endParaRPr>
          </a:p>
        </p:txBody>
      </p:sp>
      <p:sp>
        <p:nvSpPr>
          <p:cNvPr id="18" name="正方形/長方形 17"/>
          <p:cNvSpPr/>
          <p:nvPr/>
        </p:nvSpPr>
        <p:spPr>
          <a:xfrm>
            <a:off x="3075346" y="1142001"/>
            <a:ext cx="916709" cy="38662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アプリ</a:t>
            </a:r>
            <a:endParaRPr kumimoji="1" lang="ja-JP" altLang="en-US" sz="1200" dirty="0">
              <a:solidFill>
                <a:srgbClr val="FFFFFF"/>
              </a:solidFill>
              <a:latin typeface="ＭＳ Ｐゴシック"/>
              <a:ea typeface="ＭＳ Ｐゴシック"/>
              <a:cs typeface="ＭＳ Ｐゴシック"/>
            </a:endParaRPr>
          </a:p>
        </p:txBody>
      </p:sp>
      <p:sp>
        <p:nvSpPr>
          <p:cNvPr id="19" name="フローチャート: 磁気ディスク 18"/>
          <p:cNvSpPr/>
          <p:nvPr/>
        </p:nvSpPr>
        <p:spPr>
          <a:xfrm>
            <a:off x="1374454" y="2597150"/>
            <a:ext cx="355601" cy="362760"/>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0" name="正方形/長方形 19"/>
          <p:cNvSpPr/>
          <p:nvPr/>
        </p:nvSpPr>
        <p:spPr>
          <a:xfrm>
            <a:off x="862221" y="2793190"/>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21" name="正方形/長方形 20"/>
          <p:cNvSpPr/>
          <p:nvPr/>
        </p:nvSpPr>
        <p:spPr>
          <a:xfrm>
            <a:off x="862221" y="2597150"/>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22" name="フローチャート: 磁気ディスク 21"/>
          <p:cNvSpPr/>
          <p:nvPr/>
        </p:nvSpPr>
        <p:spPr>
          <a:xfrm>
            <a:off x="2528025" y="2597150"/>
            <a:ext cx="355601" cy="362760"/>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3" name="正方形/長方形 22"/>
          <p:cNvSpPr/>
          <p:nvPr/>
        </p:nvSpPr>
        <p:spPr>
          <a:xfrm>
            <a:off x="2015792" y="2793190"/>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24" name="正方形/長方形 23"/>
          <p:cNvSpPr/>
          <p:nvPr/>
        </p:nvSpPr>
        <p:spPr>
          <a:xfrm>
            <a:off x="2015792" y="2597150"/>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25" name="フローチャート: 磁気ディスク 24"/>
          <p:cNvSpPr/>
          <p:nvPr/>
        </p:nvSpPr>
        <p:spPr>
          <a:xfrm>
            <a:off x="3586505" y="2597150"/>
            <a:ext cx="355601" cy="362760"/>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6" name="正方形/長方形 25"/>
          <p:cNvSpPr/>
          <p:nvPr/>
        </p:nvSpPr>
        <p:spPr>
          <a:xfrm>
            <a:off x="3074272" y="2793190"/>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27" name="正方形/長方形 26"/>
          <p:cNvSpPr/>
          <p:nvPr/>
        </p:nvSpPr>
        <p:spPr>
          <a:xfrm>
            <a:off x="3074272" y="2597150"/>
            <a:ext cx="442383"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28" name="正方形/長方形 27"/>
          <p:cNvSpPr/>
          <p:nvPr/>
        </p:nvSpPr>
        <p:spPr>
          <a:xfrm>
            <a:off x="787097" y="5187950"/>
            <a:ext cx="3261916" cy="1178368"/>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p:cNvSpPr txBox="1"/>
          <p:nvPr/>
        </p:nvSpPr>
        <p:spPr>
          <a:xfrm>
            <a:off x="1850534" y="6052126"/>
            <a:ext cx="1127232" cy="307777"/>
          </a:xfrm>
          <a:prstGeom prst="rect">
            <a:avLst/>
          </a:prstGeom>
          <a:noFill/>
        </p:spPr>
        <p:txBody>
          <a:bodyPr wrap="none" rtlCol="0">
            <a:spAutoFit/>
          </a:bodyPr>
          <a:lstStyle/>
          <a:p>
            <a:pPr algn="ctr"/>
            <a:r>
              <a:rPr kumimoji="1" lang="ja-JP" altLang="en-US" sz="1400" dirty="0" smtClean="0">
                <a:solidFill>
                  <a:srgbClr val="FFFFFF"/>
                </a:solidFill>
              </a:rPr>
              <a:t>ハードウェア</a:t>
            </a:r>
            <a:endParaRPr kumimoji="1" lang="ja-JP" altLang="en-US" sz="1400" dirty="0">
              <a:solidFill>
                <a:srgbClr val="FFFFFF"/>
              </a:solidFill>
            </a:endParaRPr>
          </a:p>
        </p:txBody>
      </p:sp>
      <p:sp>
        <p:nvSpPr>
          <p:cNvPr id="30" name="フローチャート: 磁気ディスク 29"/>
          <p:cNvSpPr/>
          <p:nvPr/>
        </p:nvSpPr>
        <p:spPr>
          <a:xfrm>
            <a:off x="1792512" y="5457384"/>
            <a:ext cx="595450" cy="596412"/>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1" name="正方形/長方形 30"/>
          <p:cNvSpPr/>
          <p:nvPr/>
        </p:nvSpPr>
        <p:spPr>
          <a:xfrm>
            <a:off x="1164787" y="5763718"/>
            <a:ext cx="557876" cy="288408"/>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32" name="正方形/長方形 31"/>
          <p:cNvSpPr/>
          <p:nvPr/>
        </p:nvSpPr>
        <p:spPr>
          <a:xfrm>
            <a:off x="1164787" y="5457384"/>
            <a:ext cx="557876" cy="288408"/>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33" name="フローチャート: 磁気ディスク 32"/>
          <p:cNvSpPr/>
          <p:nvPr/>
        </p:nvSpPr>
        <p:spPr>
          <a:xfrm>
            <a:off x="3096351" y="5460189"/>
            <a:ext cx="595450" cy="593605"/>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4" name="フローチャート: 磁気ディスク 33"/>
          <p:cNvSpPr/>
          <p:nvPr/>
        </p:nvSpPr>
        <p:spPr>
          <a:xfrm>
            <a:off x="2438281" y="5461000"/>
            <a:ext cx="595450" cy="596412"/>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4" name="上矢印 43"/>
          <p:cNvSpPr/>
          <p:nvPr/>
        </p:nvSpPr>
        <p:spPr>
          <a:xfrm>
            <a:off x="961601" y="3155950"/>
            <a:ext cx="349050" cy="2133600"/>
          </a:xfrm>
          <a:prstGeom prst="up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上矢印 44"/>
          <p:cNvSpPr/>
          <p:nvPr/>
        </p:nvSpPr>
        <p:spPr>
          <a:xfrm>
            <a:off x="2089231" y="3155950"/>
            <a:ext cx="349050" cy="2133600"/>
          </a:xfrm>
          <a:prstGeom prst="up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上矢印 45"/>
          <p:cNvSpPr/>
          <p:nvPr/>
        </p:nvSpPr>
        <p:spPr>
          <a:xfrm>
            <a:off x="3167605" y="3155950"/>
            <a:ext cx="349050" cy="2133600"/>
          </a:xfrm>
          <a:prstGeom prst="up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フローチャート: 書類 35"/>
          <p:cNvSpPr/>
          <p:nvPr/>
        </p:nvSpPr>
        <p:spPr>
          <a:xfrm>
            <a:off x="920550" y="3689350"/>
            <a:ext cx="809505" cy="698500"/>
          </a:xfrm>
          <a:prstGeom prst="flowChartDocumen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lang="en-US" altLang="ja-JP" sz="800" dirty="0">
              <a:solidFill>
                <a:srgbClr val="FFFFFF"/>
              </a:solidFill>
              <a:latin typeface="ＭＳ Ｐゴシック"/>
              <a:ea typeface="ＭＳ Ｐゴシック"/>
              <a:cs typeface="ＭＳ Ｐゴシック"/>
            </a:endParaRPr>
          </a:p>
          <a:p>
            <a:r>
              <a:rPr lang="ja-JP" altLang="en-US" sz="800" dirty="0" smtClean="0">
                <a:solidFill>
                  <a:srgbClr val="FFFFFF"/>
                </a:solidFill>
                <a:latin typeface="ＭＳ Ｐゴシック"/>
                <a:ea typeface="ＭＳ Ｐゴシック"/>
                <a:cs typeface="ＭＳ Ｐゴシック"/>
              </a:rPr>
              <a:t>ホスト名　</a:t>
            </a:r>
            <a:r>
              <a:rPr lang="en-US" altLang="ja-JP" sz="800" dirty="0" smtClean="0">
                <a:solidFill>
                  <a:srgbClr val="FFFFFF"/>
                </a:solidFill>
                <a:latin typeface="ＭＳ Ｐゴシック"/>
                <a:ea typeface="ＭＳ Ｐゴシック"/>
                <a:cs typeface="ＭＳ Ｐゴシック"/>
              </a:rPr>
              <a:t>A</a:t>
            </a:r>
          </a:p>
          <a:p>
            <a:r>
              <a:rPr lang="en-US" altLang="ja-JP" sz="800" dirty="0" smtClean="0">
                <a:solidFill>
                  <a:srgbClr val="FFFFFF"/>
                </a:solidFill>
                <a:latin typeface="ＭＳ Ｐゴシック"/>
                <a:ea typeface="ＭＳ Ｐゴシック"/>
                <a:cs typeface="ＭＳ Ｐゴシック"/>
              </a:rPr>
              <a:t>CPU XXX</a:t>
            </a:r>
          </a:p>
          <a:p>
            <a:r>
              <a:rPr kumimoji="1" lang="ja-JP" altLang="en-US" sz="800" dirty="0" smtClean="0">
                <a:solidFill>
                  <a:srgbClr val="FFFFFF"/>
                </a:solidFill>
                <a:latin typeface="ＭＳ Ｐゴシック"/>
                <a:ea typeface="ＭＳ Ｐゴシック"/>
                <a:cs typeface="ＭＳ Ｐゴシック"/>
              </a:rPr>
              <a:t>メモリ　</a:t>
            </a:r>
            <a:r>
              <a:rPr kumimoji="1" lang="en-US" altLang="ja-JP" sz="800" dirty="0" smtClean="0">
                <a:solidFill>
                  <a:srgbClr val="FFFFFF"/>
                </a:solidFill>
                <a:latin typeface="ＭＳ Ｐゴシック"/>
                <a:ea typeface="ＭＳ Ｐゴシック"/>
                <a:cs typeface="ＭＳ Ｐゴシック"/>
              </a:rPr>
              <a:t>XXX</a:t>
            </a:r>
          </a:p>
          <a:p>
            <a:r>
              <a:rPr lang="en-US" altLang="ja-JP" sz="800" dirty="0" smtClean="0">
                <a:solidFill>
                  <a:srgbClr val="FFFFFF"/>
                </a:solidFill>
                <a:latin typeface="ＭＳ Ｐゴシック"/>
                <a:ea typeface="ＭＳ Ｐゴシック"/>
                <a:cs typeface="ＭＳ Ｐゴシック"/>
              </a:rPr>
              <a:t>IP XXX</a:t>
            </a:r>
            <a:endParaRPr kumimoji="1" lang="ja-JP" altLang="en-US" sz="800" dirty="0">
              <a:solidFill>
                <a:srgbClr val="FFFFFF"/>
              </a:solidFill>
              <a:latin typeface="ＭＳ Ｐゴシック"/>
              <a:ea typeface="ＭＳ Ｐゴシック"/>
              <a:cs typeface="ＭＳ Ｐゴシック"/>
            </a:endParaRPr>
          </a:p>
        </p:txBody>
      </p:sp>
      <p:sp>
        <p:nvSpPr>
          <p:cNvPr id="37" name="フローチャート: 書類 36"/>
          <p:cNvSpPr/>
          <p:nvPr/>
        </p:nvSpPr>
        <p:spPr>
          <a:xfrm>
            <a:off x="2033528" y="3689350"/>
            <a:ext cx="809505" cy="698500"/>
          </a:xfrm>
          <a:prstGeom prst="flowChartDocumen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lang="en-US" altLang="ja-JP" sz="800" dirty="0">
              <a:solidFill>
                <a:srgbClr val="FFFFFF"/>
              </a:solidFill>
              <a:latin typeface="ＭＳ Ｐゴシック"/>
              <a:ea typeface="ＭＳ Ｐゴシック"/>
              <a:cs typeface="ＭＳ Ｐゴシック"/>
            </a:endParaRPr>
          </a:p>
          <a:p>
            <a:r>
              <a:rPr lang="ja-JP" altLang="en-US" sz="800" dirty="0" smtClean="0">
                <a:solidFill>
                  <a:srgbClr val="FFFFFF"/>
                </a:solidFill>
                <a:latin typeface="ＭＳ Ｐゴシック"/>
                <a:ea typeface="ＭＳ Ｐゴシック"/>
                <a:cs typeface="ＭＳ Ｐゴシック"/>
              </a:rPr>
              <a:t>ホスト名　</a:t>
            </a:r>
            <a:r>
              <a:rPr lang="en-US" altLang="ja-JP" sz="800" dirty="0" smtClean="0">
                <a:solidFill>
                  <a:srgbClr val="FFFFFF"/>
                </a:solidFill>
                <a:latin typeface="ＭＳ Ｐゴシック"/>
                <a:ea typeface="ＭＳ Ｐゴシック"/>
                <a:cs typeface="ＭＳ Ｐゴシック"/>
              </a:rPr>
              <a:t>B</a:t>
            </a:r>
          </a:p>
          <a:p>
            <a:r>
              <a:rPr lang="en-US" altLang="ja-JP" sz="800" dirty="0" smtClean="0">
                <a:solidFill>
                  <a:srgbClr val="FFFFFF"/>
                </a:solidFill>
                <a:latin typeface="ＭＳ Ｐゴシック"/>
                <a:ea typeface="ＭＳ Ｐゴシック"/>
                <a:cs typeface="ＭＳ Ｐゴシック"/>
              </a:rPr>
              <a:t>CPU XXX</a:t>
            </a:r>
          </a:p>
          <a:p>
            <a:r>
              <a:rPr kumimoji="1" lang="ja-JP" altLang="en-US" sz="800" dirty="0" smtClean="0">
                <a:solidFill>
                  <a:srgbClr val="FFFFFF"/>
                </a:solidFill>
                <a:latin typeface="ＭＳ Ｐゴシック"/>
                <a:ea typeface="ＭＳ Ｐゴシック"/>
                <a:cs typeface="ＭＳ Ｐゴシック"/>
              </a:rPr>
              <a:t>メモリ　</a:t>
            </a:r>
            <a:r>
              <a:rPr kumimoji="1" lang="en-US" altLang="ja-JP" sz="800" dirty="0" smtClean="0">
                <a:solidFill>
                  <a:srgbClr val="FFFFFF"/>
                </a:solidFill>
                <a:latin typeface="ＭＳ Ｐゴシック"/>
                <a:ea typeface="ＭＳ Ｐゴシック"/>
                <a:cs typeface="ＭＳ Ｐゴシック"/>
              </a:rPr>
              <a:t>XXX</a:t>
            </a:r>
          </a:p>
          <a:p>
            <a:r>
              <a:rPr lang="en-US" altLang="ja-JP" sz="800" dirty="0" smtClean="0">
                <a:solidFill>
                  <a:srgbClr val="FFFFFF"/>
                </a:solidFill>
                <a:latin typeface="ＭＳ Ｐゴシック"/>
                <a:ea typeface="ＭＳ Ｐゴシック"/>
                <a:cs typeface="ＭＳ Ｐゴシック"/>
              </a:rPr>
              <a:t>IP XXX</a:t>
            </a:r>
            <a:endParaRPr kumimoji="1" lang="ja-JP" altLang="en-US" sz="800" dirty="0">
              <a:solidFill>
                <a:srgbClr val="FFFFFF"/>
              </a:solidFill>
              <a:latin typeface="ＭＳ Ｐゴシック"/>
              <a:ea typeface="ＭＳ Ｐゴシック"/>
              <a:cs typeface="ＭＳ Ｐゴシック"/>
            </a:endParaRPr>
          </a:p>
        </p:txBody>
      </p:sp>
      <p:sp>
        <p:nvSpPr>
          <p:cNvPr id="38" name="フローチャート: 書類 37"/>
          <p:cNvSpPr/>
          <p:nvPr/>
        </p:nvSpPr>
        <p:spPr>
          <a:xfrm>
            <a:off x="3074272" y="3689350"/>
            <a:ext cx="809505" cy="698500"/>
          </a:xfrm>
          <a:prstGeom prst="flowChartDocumen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lang="en-US" altLang="ja-JP" sz="800" dirty="0">
              <a:solidFill>
                <a:srgbClr val="FFFFFF"/>
              </a:solidFill>
              <a:latin typeface="ＭＳ Ｐゴシック"/>
              <a:ea typeface="ＭＳ Ｐゴシック"/>
              <a:cs typeface="ＭＳ Ｐゴシック"/>
            </a:endParaRPr>
          </a:p>
          <a:p>
            <a:r>
              <a:rPr lang="ja-JP" altLang="en-US" sz="800" dirty="0" smtClean="0">
                <a:solidFill>
                  <a:srgbClr val="FFFFFF"/>
                </a:solidFill>
                <a:latin typeface="ＭＳ Ｐゴシック"/>
                <a:ea typeface="ＭＳ Ｐゴシック"/>
                <a:cs typeface="ＭＳ Ｐゴシック"/>
              </a:rPr>
              <a:t>ホスト名　</a:t>
            </a:r>
            <a:r>
              <a:rPr lang="en-US" altLang="ja-JP" sz="800" dirty="0" smtClean="0">
                <a:solidFill>
                  <a:srgbClr val="FFFFFF"/>
                </a:solidFill>
                <a:latin typeface="ＭＳ Ｐゴシック"/>
                <a:ea typeface="ＭＳ Ｐゴシック"/>
                <a:cs typeface="ＭＳ Ｐゴシック"/>
              </a:rPr>
              <a:t>C</a:t>
            </a:r>
          </a:p>
          <a:p>
            <a:r>
              <a:rPr lang="en-US" altLang="ja-JP" sz="800" dirty="0" smtClean="0">
                <a:solidFill>
                  <a:srgbClr val="FFFFFF"/>
                </a:solidFill>
                <a:latin typeface="ＭＳ Ｐゴシック"/>
                <a:ea typeface="ＭＳ Ｐゴシック"/>
                <a:cs typeface="ＭＳ Ｐゴシック"/>
              </a:rPr>
              <a:t>CPU XXX</a:t>
            </a:r>
          </a:p>
          <a:p>
            <a:r>
              <a:rPr kumimoji="1" lang="ja-JP" altLang="en-US" sz="800" dirty="0" smtClean="0">
                <a:solidFill>
                  <a:srgbClr val="FFFFFF"/>
                </a:solidFill>
                <a:latin typeface="ＭＳ Ｐゴシック"/>
                <a:ea typeface="ＭＳ Ｐゴシック"/>
                <a:cs typeface="ＭＳ Ｐゴシック"/>
              </a:rPr>
              <a:t>メモリ　</a:t>
            </a:r>
            <a:r>
              <a:rPr kumimoji="1" lang="en-US" altLang="ja-JP" sz="800" dirty="0" smtClean="0">
                <a:solidFill>
                  <a:srgbClr val="FFFFFF"/>
                </a:solidFill>
                <a:latin typeface="ＭＳ Ｐゴシック"/>
                <a:ea typeface="ＭＳ Ｐゴシック"/>
                <a:cs typeface="ＭＳ Ｐゴシック"/>
              </a:rPr>
              <a:t>XXX</a:t>
            </a:r>
          </a:p>
          <a:p>
            <a:r>
              <a:rPr lang="en-US" altLang="ja-JP" sz="800" dirty="0" smtClean="0">
                <a:solidFill>
                  <a:srgbClr val="FFFFFF"/>
                </a:solidFill>
                <a:latin typeface="ＭＳ Ｐゴシック"/>
                <a:ea typeface="ＭＳ Ｐゴシック"/>
                <a:cs typeface="ＭＳ Ｐゴシック"/>
              </a:rPr>
              <a:t>IP XXX</a:t>
            </a:r>
            <a:endParaRPr kumimoji="1" lang="ja-JP" altLang="en-US" sz="800" dirty="0">
              <a:solidFill>
                <a:srgbClr val="FFFFFF"/>
              </a:solidFill>
              <a:latin typeface="ＭＳ Ｐゴシック"/>
              <a:ea typeface="ＭＳ Ｐゴシック"/>
              <a:cs typeface="ＭＳ Ｐゴシック"/>
            </a:endParaRPr>
          </a:p>
        </p:txBody>
      </p:sp>
      <p:sp>
        <p:nvSpPr>
          <p:cNvPr id="40" name="テキスト ボックス 39"/>
          <p:cNvSpPr txBox="1"/>
          <p:nvPr/>
        </p:nvSpPr>
        <p:spPr>
          <a:xfrm>
            <a:off x="2387962" y="3373153"/>
            <a:ext cx="877163" cy="246221"/>
          </a:xfrm>
          <a:prstGeom prst="rect">
            <a:avLst/>
          </a:prstGeom>
          <a:noFill/>
        </p:spPr>
        <p:txBody>
          <a:bodyPr wrap="none" rtlCol="0">
            <a:spAutoFit/>
          </a:bodyPr>
          <a:lstStyle/>
          <a:p>
            <a:r>
              <a:rPr kumimoji="1" lang="ja-JP" altLang="en-US" sz="1000" dirty="0" smtClean="0">
                <a:solidFill>
                  <a:srgbClr val="3366FF"/>
                </a:solidFill>
              </a:rPr>
              <a:t>設定ファイル</a:t>
            </a:r>
            <a:endParaRPr kumimoji="1" lang="ja-JP" altLang="en-US" sz="1000" dirty="0">
              <a:solidFill>
                <a:srgbClr val="3366FF"/>
              </a:solidFill>
            </a:endParaRPr>
          </a:p>
        </p:txBody>
      </p:sp>
      <p:sp>
        <p:nvSpPr>
          <p:cNvPr id="35" name="正方形/長方形 34"/>
          <p:cNvSpPr/>
          <p:nvPr/>
        </p:nvSpPr>
        <p:spPr>
          <a:xfrm>
            <a:off x="787097" y="4648200"/>
            <a:ext cx="3261916" cy="467168"/>
          </a:xfrm>
          <a:prstGeom prst="rect">
            <a:avLst/>
          </a:prstGeom>
          <a:solidFill>
            <a:srgbClr val="FF6600">
              <a:alpha val="67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ハイパーバイザー</a:t>
            </a:r>
            <a:endParaRPr kumimoji="1" lang="ja-JP" altLang="en-US" sz="1200" dirty="0">
              <a:solidFill>
                <a:srgbClr val="FFFFFF"/>
              </a:solidFill>
              <a:latin typeface="ＭＳ Ｐゴシック"/>
              <a:ea typeface="ＭＳ Ｐゴシック"/>
              <a:cs typeface="ＭＳ Ｐゴシック"/>
            </a:endParaRPr>
          </a:p>
        </p:txBody>
      </p:sp>
      <p:sp>
        <p:nvSpPr>
          <p:cNvPr id="41" name="上矢印 40"/>
          <p:cNvSpPr/>
          <p:nvPr/>
        </p:nvSpPr>
        <p:spPr>
          <a:xfrm flipV="1">
            <a:off x="2514241" y="4359275"/>
            <a:ext cx="406400" cy="412750"/>
          </a:xfrm>
          <a:prstGeom prst="up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上矢印 41"/>
          <p:cNvSpPr/>
          <p:nvPr/>
        </p:nvSpPr>
        <p:spPr>
          <a:xfrm flipV="1">
            <a:off x="1380564" y="4359275"/>
            <a:ext cx="406400" cy="412750"/>
          </a:xfrm>
          <a:prstGeom prst="up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上矢印 42"/>
          <p:cNvSpPr/>
          <p:nvPr/>
        </p:nvSpPr>
        <p:spPr>
          <a:xfrm flipV="1">
            <a:off x="3535706" y="4359275"/>
            <a:ext cx="406400" cy="412750"/>
          </a:xfrm>
          <a:prstGeom prst="up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49" name="図形グループ 48"/>
          <p:cNvGrpSpPr/>
          <p:nvPr/>
        </p:nvGrpSpPr>
        <p:grpSpPr>
          <a:xfrm>
            <a:off x="4958522" y="3517774"/>
            <a:ext cx="680450" cy="654176"/>
            <a:chOff x="2667295" y="1059799"/>
            <a:chExt cx="681672" cy="722281"/>
          </a:xfrm>
        </p:grpSpPr>
        <p:sp>
          <p:nvSpPr>
            <p:cNvPr id="50" name="角丸四角形 4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51" name="図 50"/>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52" name="図形グループ 51"/>
          <p:cNvGrpSpPr/>
          <p:nvPr/>
        </p:nvGrpSpPr>
        <p:grpSpPr>
          <a:xfrm>
            <a:off x="5157711" y="3694190"/>
            <a:ext cx="246139" cy="509104"/>
            <a:chOff x="1946324" y="4125162"/>
            <a:chExt cx="969964" cy="2007872"/>
          </a:xfrm>
        </p:grpSpPr>
        <p:sp>
          <p:nvSpPr>
            <p:cNvPr id="53" name="円/楕円 5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フローチャート: 論理積ゲート 5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47" name="テキスト ボックス 46"/>
          <p:cNvSpPr txBox="1"/>
          <p:nvPr/>
        </p:nvSpPr>
        <p:spPr>
          <a:xfrm>
            <a:off x="5746750" y="3517774"/>
            <a:ext cx="2940599" cy="738664"/>
          </a:xfrm>
          <a:prstGeom prst="rect">
            <a:avLst/>
          </a:prstGeom>
          <a:noFill/>
        </p:spPr>
        <p:txBody>
          <a:bodyPr wrap="square" rtlCol="0">
            <a:spAutoFit/>
          </a:bodyPr>
          <a:lstStyle/>
          <a:p>
            <a:r>
              <a:rPr lang="ja-JP" altLang="en-US" sz="1400" dirty="0" smtClean="0">
                <a:solidFill>
                  <a:srgbClr val="0000FF"/>
                </a:solidFill>
              </a:rPr>
              <a:t>システム管理者は、「設定ファイル」を作成・複製・変更することで、仮想サーバーの調達や構成変更できる。</a:t>
            </a:r>
            <a:endParaRPr kumimoji="1" lang="ja-JP" altLang="en-US" sz="1400" dirty="0">
              <a:solidFill>
                <a:srgbClr val="0000FF"/>
              </a:solidFill>
            </a:endParaRPr>
          </a:p>
        </p:txBody>
      </p:sp>
      <p:sp>
        <p:nvSpPr>
          <p:cNvPr id="55" name="テキスト ボックス 54"/>
          <p:cNvSpPr txBox="1"/>
          <p:nvPr/>
        </p:nvSpPr>
        <p:spPr>
          <a:xfrm>
            <a:off x="5746750" y="5175250"/>
            <a:ext cx="2940599" cy="738664"/>
          </a:xfrm>
          <a:prstGeom prst="rect">
            <a:avLst/>
          </a:prstGeom>
          <a:noFill/>
        </p:spPr>
        <p:txBody>
          <a:bodyPr wrap="square" rtlCol="0">
            <a:spAutoFit/>
          </a:bodyPr>
          <a:lstStyle/>
          <a:p>
            <a:r>
              <a:rPr kumimoji="1" lang="ja-JP" altLang="en-US" sz="1400" dirty="0" smtClean="0">
                <a:solidFill>
                  <a:srgbClr val="0000FF"/>
                </a:solidFill>
              </a:rPr>
              <a:t>ハイパーバイザーは、「設定ファイル」に記述された内容に従って、必要なシステム資源の割り当てを行う</a:t>
            </a:r>
            <a:endParaRPr kumimoji="1" lang="ja-JP" altLang="en-US" sz="1400" dirty="0">
              <a:solidFill>
                <a:srgbClr val="0000FF"/>
              </a:solidFill>
            </a:endParaRPr>
          </a:p>
        </p:txBody>
      </p:sp>
      <p:pic>
        <p:nvPicPr>
          <p:cNvPr id="56" name="図 55" descr="20120923172222dfb.gif"/>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029953" y="5296925"/>
            <a:ext cx="602814" cy="616989"/>
          </a:xfrm>
          <a:prstGeom prst="rect">
            <a:avLst/>
          </a:prstGeom>
        </p:spPr>
      </p:pic>
      <p:sp>
        <p:nvSpPr>
          <p:cNvPr id="57" name="テキスト ボックス 56"/>
          <p:cNvSpPr txBox="1"/>
          <p:nvPr/>
        </p:nvSpPr>
        <p:spPr>
          <a:xfrm>
            <a:off x="5746750" y="1622187"/>
            <a:ext cx="2940599" cy="738664"/>
          </a:xfrm>
          <a:prstGeom prst="rect">
            <a:avLst/>
          </a:prstGeom>
          <a:noFill/>
        </p:spPr>
        <p:txBody>
          <a:bodyPr wrap="square" rtlCol="0">
            <a:spAutoFit/>
          </a:bodyPr>
          <a:lstStyle/>
          <a:p>
            <a:r>
              <a:rPr lang="ja-JP" altLang="en-US" sz="1400" dirty="0" smtClean="0">
                <a:solidFill>
                  <a:srgbClr val="0000FF"/>
                </a:solidFill>
              </a:rPr>
              <a:t>ハイパーバイザーから割り当てられたシステム資源に相当する能力・機能を持った仮想マシンが稼働する</a:t>
            </a:r>
            <a:endParaRPr kumimoji="1" lang="ja-JP" altLang="en-US" sz="1400" dirty="0">
              <a:solidFill>
                <a:srgbClr val="0000FF"/>
              </a:solidFill>
            </a:endParaRPr>
          </a:p>
        </p:txBody>
      </p:sp>
      <p:grpSp>
        <p:nvGrpSpPr>
          <p:cNvPr id="59" name="図形グループ 58"/>
          <p:cNvGrpSpPr/>
          <p:nvPr/>
        </p:nvGrpSpPr>
        <p:grpSpPr>
          <a:xfrm>
            <a:off x="4956533" y="1794743"/>
            <a:ext cx="277765" cy="142424"/>
            <a:chOff x="6769100" y="1390650"/>
            <a:chExt cx="317500" cy="157483"/>
          </a:xfrm>
        </p:grpSpPr>
        <p:sp>
          <p:nvSpPr>
            <p:cNvPr id="60" name="正方形/長方形 5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円/楕円 6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2" name="直線コネクタ 61"/>
            <p:cNvCxnSpPr>
              <a:stCxn id="61" idx="6"/>
              <a:endCxn id="6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3" name="図形グループ 62"/>
          <p:cNvGrpSpPr/>
          <p:nvPr/>
        </p:nvGrpSpPr>
        <p:grpSpPr>
          <a:xfrm>
            <a:off x="4956533" y="1962805"/>
            <a:ext cx="277765" cy="142424"/>
            <a:chOff x="6769100" y="1390650"/>
            <a:chExt cx="317500" cy="157483"/>
          </a:xfrm>
        </p:grpSpPr>
        <p:sp>
          <p:nvSpPr>
            <p:cNvPr id="64" name="正方形/長方形 6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円/楕円 6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6" name="直線コネクタ 65"/>
            <p:cNvCxnSpPr>
              <a:stCxn id="65" idx="6"/>
              <a:endCxn id="6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7" name="図形グループ 66"/>
          <p:cNvGrpSpPr/>
          <p:nvPr/>
        </p:nvGrpSpPr>
        <p:grpSpPr>
          <a:xfrm>
            <a:off x="4956533" y="2131698"/>
            <a:ext cx="277765" cy="142424"/>
            <a:chOff x="6769100" y="1390650"/>
            <a:chExt cx="317500" cy="157483"/>
          </a:xfrm>
        </p:grpSpPr>
        <p:sp>
          <p:nvSpPr>
            <p:cNvPr id="68" name="正方形/長方形 6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円/楕円 6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0" name="直線コネクタ 69"/>
            <p:cNvCxnSpPr>
              <a:stCxn id="69" idx="6"/>
              <a:endCxn id="6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1" name="フローチャート: 磁気ディスク 70"/>
          <p:cNvSpPr/>
          <p:nvPr/>
        </p:nvSpPr>
        <p:spPr>
          <a:xfrm>
            <a:off x="5285952" y="2034017"/>
            <a:ext cx="327765" cy="23523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2" name="フローチャート: 磁気ディスク 71"/>
          <p:cNvSpPr/>
          <p:nvPr/>
        </p:nvSpPr>
        <p:spPr>
          <a:xfrm>
            <a:off x="5285952" y="1798787"/>
            <a:ext cx="327765" cy="23523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98131732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ja-JP" dirty="0"/>
              <a:t>サーバー仮想化が変えたサーバー利用の常識（２） </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193</a:t>
            </a:fld>
            <a:endParaRPr kumimoji="1" lang="ja-JP" altLang="en-US"/>
          </a:p>
        </p:txBody>
      </p:sp>
      <p:sp>
        <p:nvSpPr>
          <p:cNvPr id="12" name="正方形/長方形 11"/>
          <p:cNvSpPr/>
          <p:nvPr/>
        </p:nvSpPr>
        <p:spPr>
          <a:xfrm>
            <a:off x="533400" y="934412"/>
            <a:ext cx="836846" cy="924105"/>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テキスト ボックス 12"/>
          <p:cNvSpPr txBox="1"/>
          <p:nvPr/>
        </p:nvSpPr>
        <p:spPr>
          <a:xfrm>
            <a:off x="536616" y="1434953"/>
            <a:ext cx="833630" cy="461665"/>
          </a:xfrm>
          <a:prstGeom prst="rect">
            <a:avLst/>
          </a:prstGeom>
          <a:noFill/>
          <a:ln>
            <a:noFill/>
          </a:ln>
        </p:spPr>
        <p:txBody>
          <a:bodyPr wrap="square" rtlCol="0">
            <a:spAutoFit/>
          </a:bodyPr>
          <a:lstStyle/>
          <a:p>
            <a:pPr algn="ctr"/>
            <a:r>
              <a:rPr kumimoji="1" lang="ja-JP" altLang="en-US" sz="800" dirty="0" smtClean="0">
                <a:solidFill>
                  <a:srgbClr val="0000FF"/>
                </a:solidFill>
              </a:rPr>
              <a:t>仮想サーバー</a:t>
            </a:r>
            <a:r>
              <a:rPr kumimoji="1" lang="en-US" altLang="ja-JP" sz="800" dirty="0" smtClean="0">
                <a:solidFill>
                  <a:srgbClr val="0000FF"/>
                </a:solidFill>
              </a:rPr>
              <a:t> </a:t>
            </a:r>
            <a:r>
              <a:rPr kumimoji="1" lang="en-US" altLang="ja-JP" sz="1600" dirty="0" smtClean="0">
                <a:solidFill>
                  <a:srgbClr val="0000FF"/>
                </a:solidFill>
              </a:rPr>
              <a:t>A</a:t>
            </a:r>
            <a:endParaRPr kumimoji="1" lang="ja-JP" altLang="en-US" sz="1600" dirty="0">
              <a:solidFill>
                <a:srgbClr val="0000FF"/>
              </a:solidFill>
            </a:endParaRPr>
          </a:p>
        </p:txBody>
      </p:sp>
      <p:sp>
        <p:nvSpPr>
          <p:cNvPr id="14" name="フローチャート: 磁気ディスク 13"/>
          <p:cNvSpPr/>
          <p:nvPr/>
        </p:nvSpPr>
        <p:spPr>
          <a:xfrm>
            <a:off x="1026437" y="1018965"/>
            <a:ext cx="242208" cy="388244"/>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5" name="正方形/長方形 14"/>
          <p:cNvSpPr/>
          <p:nvPr/>
        </p:nvSpPr>
        <p:spPr>
          <a:xfrm>
            <a:off x="608524" y="1240489"/>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ＭＳ Ｐゴシック"/>
                <a:ea typeface="ＭＳ Ｐゴシック"/>
                <a:cs typeface="ＭＳ Ｐゴシック"/>
              </a:rPr>
              <a:t>CPU</a:t>
            </a:r>
            <a:endParaRPr kumimoji="1" lang="ja-JP" altLang="en-US" sz="600" dirty="0">
              <a:solidFill>
                <a:srgbClr val="FFFFFF"/>
              </a:solidFill>
              <a:latin typeface="ＭＳ Ｐゴシック"/>
              <a:ea typeface="ＭＳ Ｐゴシック"/>
              <a:cs typeface="ＭＳ Ｐゴシック"/>
            </a:endParaRPr>
          </a:p>
        </p:txBody>
      </p:sp>
      <p:sp>
        <p:nvSpPr>
          <p:cNvPr id="16" name="正方形/長方形 15"/>
          <p:cNvSpPr/>
          <p:nvPr/>
        </p:nvSpPr>
        <p:spPr>
          <a:xfrm>
            <a:off x="608524" y="1018965"/>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smtClean="0">
                <a:solidFill>
                  <a:srgbClr val="FFFFFF"/>
                </a:solidFill>
                <a:latin typeface="ＭＳ Ｐゴシック"/>
                <a:ea typeface="ＭＳ Ｐゴシック"/>
                <a:cs typeface="ＭＳ Ｐゴシック"/>
              </a:rPr>
              <a:t>メモリ</a:t>
            </a:r>
            <a:endParaRPr kumimoji="1" lang="ja-JP" altLang="en-US" sz="600" dirty="0">
              <a:solidFill>
                <a:srgbClr val="FFFFFF"/>
              </a:solidFill>
              <a:latin typeface="ＭＳ Ｐゴシック"/>
              <a:ea typeface="ＭＳ Ｐゴシック"/>
              <a:cs typeface="ＭＳ Ｐゴシック"/>
            </a:endParaRPr>
          </a:p>
        </p:txBody>
      </p:sp>
      <p:sp>
        <p:nvSpPr>
          <p:cNvPr id="17" name="正方形/長方形 16"/>
          <p:cNvSpPr/>
          <p:nvPr/>
        </p:nvSpPr>
        <p:spPr>
          <a:xfrm>
            <a:off x="1475315" y="934412"/>
            <a:ext cx="836846" cy="924105"/>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テキスト ボックス 17"/>
          <p:cNvSpPr txBox="1"/>
          <p:nvPr/>
        </p:nvSpPr>
        <p:spPr>
          <a:xfrm>
            <a:off x="1478531" y="1434953"/>
            <a:ext cx="833630" cy="461665"/>
          </a:xfrm>
          <a:prstGeom prst="rect">
            <a:avLst/>
          </a:prstGeom>
          <a:noFill/>
          <a:ln>
            <a:noFill/>
          </a:ln>
        </p:spPr>
        <p:txBody>
          <a:bodyPr wrap="square" rtlCol="0">
            <a:spAutoFit/>
          </a:bodyPr>
          <a:lstStyle/>
          <a:p>
            <a:pPr algn="ctr"/>
            <a:r>
              <a:rPr kumimoji="1" lang="ja-JP" altLang="en-US" sz="800" dirty="0" smtClean="0">
                <a:solidFill>
                  <a:srgbClr val="0000FF"/>
                </a:solidFill>
              </a:rPr>
              <a:t>仮想サーバー</a:t>
            </a:r>
            <a:r>
              <a:rPr kumimoji="1" lang="en-US" altLang="ja-JP" sz="800" dirty="0" smtClean="0">
                <a:solidFill>
                  <a:srgbClr val="0000FF"/>
                </a:solidFill>
              </a:rPr>
              <a:t> </a:t>
            </a:r>
            <a:r>
              <a:rPr kumimoji="1" lang="en-US" altLang="ja-JP" sz="1600" dirty="0" smtClean="0">
                <a:solidFill>
                  <a:srgbClr val="0000FF"/>
                </a:solidFill>
              </a:rPr>
              <a:t>B</a:t>
            </a:r>
            <a:endParaRPr kumimoji="1" lang="ja-JP" altLang="en-US" sz="1600" dirty="0">
              <a:solidFill>
                <a:srgbClr val="0000FF"/>
              </a:solidFill>
            </a:endParaRPr>
          </a:p>
        </p:txBody>
      </p:sp>
      <p:sp>
        <p:nvSpPr>
          <p:cNvPr id="19" name="フローチャート: 磁気ディスク 18"/>
          <p:cNvSpPr/>
          <p:nvPr/>
        </p:nvSpPr>
        <p:spPr>
          <a:xfrm>
            <a:off x="1968352" y="1018965"/>
            <a:ext cx="242208" cy="388244"/>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0" name="正方形/長方形 19"/>
          <p:cNvSpPr/>
          <p:nvPr/>
        </p:nvSpPr>
        <p:spPr>
          <a:xfrm>
            <a:off x="1550439" y="1240489"/>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ＭＳ Ｐゴシック"/>
                <a:ea typeface="ＭＳ Ｐゴシック"/>
                <a:cs typeface="ＭＳ Ｐゴシック"/>
              </a:rPr>
              <a:t>CPU</a:t>
            </a:r>
            <a:endParaRPr kumimoji="1" lang="ja-JP" altLang="en-US" sz="600" dirty="0">
              <a:solidFill>
                <a:srgbClr val="FFFFFF"/>
              </a:solidFill>
              <a:latin typeface="ＭＳ Ｐゴシック"/>
              <a:ea typeface="ＭＳ Ｐゴシック"/>
              <a:cs typeface="ＭＳ Ｐゴシック"/>
            </a:endParaRPr>
          </a:p>
        </p:txBody>
      </p:sp>
      <p:sp>
        <p:nvSpPr>
          <p:cNvPr id="21" name="正方形/長方形 20"/>
          <p:cNvSpPr/>
          <p:nvPr/>
        </p:nvSpPr>
        <p:spPr>
          <a:xfrm>
            <a:off x="1550439" y="1018965"/>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smtClean="0">
                <a:solidFill>
                  <a:srgbClr val="FFFFFF"/>
                </a:solidFill>
                <a:latin typeface="ＭＳ Ｐゴシック"/>
                <a:ea typeface="ＭＳ Ｐゴシック"/>
                <a:cs typeface="ＭＳ Ｐゴシック"/>
              </a:rPr>
              <a:t>メモリ</a:t>
            </a:r>
            <a:endParaRPr kumimoji="1" lang="ja-JP" altLang="en-US" sz="600" dirty="0">
              <a:solidFill>
                <a:srgbClr val="FFFFFF"/>
              </a:solidFill>
              <a:latin typeface="ＭＳ Ｐゴシック"/>
              <a:ea typeface="ＭＳ Ｐゴシック"/>
              <a:cs typeface="ＭＳ Ｐゴシック"/>
            </a:endParaRPr>
          </a:p>
        </p:txBody>
      </p:sp>
      <p:sp>
        <p:nvSpPr>
          <p:cNvPr id="38" name="フローチャート: 磁気ディスク 37"/>
          <p:cNvSpPr/>
          <p:nvPr/>
        </p:nvSpPr>
        <p:spPr>
          <a:xfrm>
            <a:off x="3657600" y="2448058"/>
            <a:ext cx="1828800" cy="958850"/>
          </a:xfrm>
          <a:prstGeom prst="flowChartMagneticDisk">
            <a:avLst/>
          </a:prstGeom>
          <a:solidFill>
            <a:schemeClr val="accent6">
              <a:lumMod val="75000"/>
            </a:schemeClr>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51" name="正方形/長方形 50"/>
          <p:cNvSpPr/>
          <p:nvPr/>
        </p:nvSpPr>
        <p:spPr>
          <a:xfrm>
            <a:off x="7774514" y="906668"/>
            <a:ext cx="836846" cy="924105"/>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テキスト ボックス 51"/>
          <p:cNvSpPr txBox="1"/>
          <p:nvPr/>
        </p:nvSpPr>
        <p:spPr>
          <a:xfrm>
            <a:off x="7777730" y="1407209"/>
            <a:ext cx="833630" cy="461665"/>
          </a:xfrm>
          <a:prstGeom prst="rect">
            <a:avLst/>
          </a:prstGeom>
          <a:noFill/>
          <a:ln>
            <a:noFill/>
          </a:ln>
        </p:spPr>
        <p:txBody>
          <a:bodyPr wrap="square" rtlCol="0">
            <a:spAutoFit/>
          </a:bodyPr>
          <a:lstStyle/>
          <a:p>
            <a:pPr algn="ctr"/>
            <a:r>
              <a:rPr kumimoji="1" lang="ja-JP" altLang="en-US" sz="800" dirty="0" smtClean="0">
                <a:solidFill>
                  <a:srgbClr val="008000"/>
                </a:solidFill>
              </a:rPr>
              <a:t>仮想サーバー</a:t>
            </a:r>
            <a:r>
              <a:rPr kumimoji="1" lang="en-US" altLang="ja-JP" sz="800" dirty="0" smtClean="0">
                <a:solidFill>
                  <a:srgbClr val="008000"/>
                </a:solidFill>
              </a:rPr>
              <a:t> </a:t>
            </a:r>
            <a:r>
              <a:rPr kumimoji="1" lang="en-US" altLang="ja-JP" sz="1600" dirty="0" smtClean="0">
                <a:solidFill>
                  <a:srgbClr val="008000"/>
                </a:solidFill>
              </a:rPr>
              <a:t>X</a:t>
            </a:r>
            <a:endParaRPr kumimoji="1" lang="ja-JP" altLang="en-US" sz="1600" dirty="0">
              <a:solidFill>
                <a:srgbClr val="008000"/>
              </a:solidFill>
            </a:endParaRPr>
          </a:p>
        </p:txBody>
      </p:sp>
      <p:sp>
        <p:nvSpPr>
          <p:cNvPr id="53" name="フローチャート: 磁気ディスク 52"/>
          <p:cNvSpPr/>
          <p:nvPr/>
        </p:nvSpPr>
        <p:spPr>
          <a:xfrm>
            <a:off x="8267551" y="991221"/>
            <a:ext cx="242208" cy="388244"/>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54" name="正方形/長方形 53"/>
          <p:cNvSpPr/>
          <p:nvPr/>
        </p:nvSpPr>
        <p:spPr>
          <a:xfrm>
            <a:off x="7849638" y="1212745"/>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ＭＳ Ｐゴシック"/>
                <a:ea typeface="ＭＳ Ｐゴシック"/>
                <a:cs typeface="ＭＳ Ｐゴシック"/>
              </a:rPr>
              <a:t>CPU</a:t>
            </a:r>
            <a:endParaRPr kumimoji="1" lang="ja-JP" altLang="en-US" sz="600" dirty="0">
              <a:solidFill>
                <a:srgbClr val="FFFFFF"/>
              </a:solidFill>
              <a:latin typeface="ＭＳ Ｐゴシック"/>
              <a:ea typeface="ＭＳ Ｐゴシック"/>
              <a:cs typeface="ＭＳ Ｐゴシック"/>
            </a:endParaRPr>
          </a:p>
        </p:txBody>
      </p:sp>
      <p:sp>
        <p:nvSpPr>
          <p:cNvPr id="55" name="正方形/長方形 54"/>
          <p:cNvSpPr/>
          <p:nvPr/>
        </p:nvSpPr>
        <p:spPr>
          <a:xfrm>
            <a:off x="7849638" y="991221"/>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smtClean="0">
                <a:solidFill>
                  <a:srgbClr val="FFFFFF"/>
                </a:solidFill>
                <a:latin typeface="ＭＳ Ｐゴシック"/>
                <a:ea typeface="ＭＳ Ｐゴシック"/>
                <a:cs typeface="ＭＳ Ｐゴシック"/>
              </a:rPr>
              <a:t>メモリ</a:t>
            </a:r>
            <a:endParaRPr kumimoji="1" lang="ja-JP" altLang="en-US" sz="600" dirty="0">
              <a:solidFill>
                <a:srgbClr val="FFFFFF"/>
              </a:solidFill>
              <a:latin typeface="ＭＳ Ｐゴシック"/>
              <a:ea typeface="ＭＳ Ｐゴシック"/>
              <a:cs typeface="ＭＳ Ｐゴシック"/>
            </a:endParaRPr>
          </a:p>
        </p:txBody>
      </p:sp>
      <p:sp>
        <p:nvSpPr>
          <p:cNvPr id="56" name="フローチャート: 書類 55"/>
          <p:cNvSpPr/>
          <p:nvPr/>
        </p:nvSpPr>
        <p:spPr>
          <a:xfrm>
            <a:off x="3706137" y="2786382"/>
            <a:ext cx="524002" cy="501650"/>
          </a:xfrm>
          <a:prstGeom prst="flowChartDocumen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altLang="ja-JP" sz="800" dirty="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設定</a:t>
            </a:r>
            <a:endParaRPr lang="en-US" altLang="ja-JP" sz="800" dirty="0" smtClean="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ファイル</a:t>
            </a:r>
            <a:endParaRPr lang="en-US" altLang="ja-JP" sz="800" dirty="0" smtClean="0">
              <a:solidFill>
                <a:srgbClr val="FFFFFF"/>
              </a:solidFill>
              <a:latin typeface="ＭＳ Ｐゴシック"/>
              <a:ea typeface="ＭＳ Ｐゴシック"/>
              <a:cs typeface="ＭＳ Ｐゴシック"/>
            </a:endParaRPr>
          </a:p>
          <a:p>
            <a:pPr algn="ctr"/>
            <a:r>
              <a:rPr lang="en-US" altLang="ja-JP" sz="1000" dirty="0" smtClean="0">
                <a:solidFill>
                  <a:srgbClr val="FFFFFF"/>
                </a:solidFill>
                <a:latin typeface="ＭＳ Ｐゴシック"/>
                <a:ea typeface="ＭＳ Ｐゴシック"/>
                <a:cs typeface="ＭＳ Ｐゴシック"/>
              </a:rPr>
              <a:t>A</a:t>
            </a:r>
            <a:endParaRPr kumimoji="1" lang="ja-JP" altLang="en-US" sz="1000" dirty="0">
              <a:solidFill>
                <a:srgbClr val="FFFFFF"/>
              </a:solidFill>
              <a:latin typeface="ＭＳ Ｐゴシック"/>
              <a:ea typeface="ＭＳ Ｐゴシック"/>
              <a:cs typeface="ＭＳ Ｐゴシック"/>
            </a:endParaRPr>
          </a:p>
        </p:txBody>
      </p:sp>
      <p:sp>
        <p:nvSpPr>
          <p:cNvPr id="59" name="フローチャート: 書類 58"/>
          <p:cNvSpPr/>
          <p:nvPr/>
        </p:nvSpPr>
        <p:spPr>
          <a:xfrm>
            <a:off x="4322087" y="2786382"/>
            <a:ext cx="524002" cy="501650"/>
          </a:xfrm>
          <a:prstGeom prst="flowChartDocumen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altLang="ja-JP" sz="800" dirty="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設定</a:t>
            </a:r>
            <a:endParaRPr lang="en-US" altLang="ja-JP" sz="800" dirty="0" smtClean="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ファイル</a:t>
            </a:r>
            <a:endParaRPr lang="en-US" altLang="ja-JP" sz="800" dirty="0" smtClean="0">
              <a:solidFill>
                <a:srgbClr val="FFFFFF"/>
              </a:solidFill>
              <a:latin typeface="ＭＳ Ｐゴシック"/>
              <a:ea typeface="ＭＳ Ｐゴシック"/>
              <a:cs typeface="ＭＳ Ｐゴシック"/>
            </a:endParaRPr>
          </a:p>
          <a:p>
            <a:pPr algn="ctr"/>
            <a:r>
              <a:rPr lang="en-US" altLang="ja-JP" sz="1000" dirty="0" smtClean="0">
                <a:solidFill>
                  <a:srgbClr val="FFFFFF"/>
                </a:solidFill>
                <a:latin typeface="ＭＳ Ｐゴシック"/>
                <a:ea typeface="ＭＳ Ｐゴシック"/>
                <a:cs typeface="ＭＳ Ｐゴシック"/>
              </a:rPr>
              <a:t>A</a:t>
            </a:r>
            <a:endParaRPr kumimoji="1" lang="ja-JP" altLang="en-US" sz="1000" dirty="0">
              <a:solidFill>
                <a:srgbClr val="FFFFFF"/>
              </a:solidFill>
              <a:latin typeface="ＭＳ Ｐゴシック"/>
              <a:ea typeface="ＭＳ Ｐゴシック"/>
              <a:cs typeface="ＭＳ Ｐゴシック"/>
            </a:endParaRPr>
          </a:p>
        </p:txBody>
      </p:sp>
      <p:sp>
        <p:nvSpPr>
          <p:cNvPr id="60" name="フローチャート: 書類 59"/>
          <p:cNvSpPr/>
          <p:nvPr/>
        </p:nvSpPr>
        <p:spPr>
          <a:xfrm>
            <a:off x="4917948" y="2786382"/>
            <a:ext cx="524002" cy="501650"/>
          </a:xfrm>
          <a:prstGeom prst="flowChartDocumen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altLang="ja-JP" sz="800" dirty="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設定</a:t>
            </a:r>
            <a:endParaRPr lang="en-US" altLang="ja-JP" sz="800" dirty="0" smtClean="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ファイル</a:t>
            </a:r>
            <a:endParaRPr lang="en-US" altLang="ja-JP" sz="800" dirty="0" smtClean="0">
              <a:solidFill>
                <a:srgbClr val="FFFFFF"/>
              </a:solidFill>
              <a:latin typeface="ＭＳ Ｐゴシック"/>
              <a:ea typeface="ＭＳ Ｐゴシック"/>
              <a:cs typeface="ＭＳ Ｐゴシック"/>
            </a:endParaRPr>
          </a:p>
          <a:p>
            <a:pPr algn="ctr"/>
            <a:r>
              <a:rPr lang="en-US" altLang="ja-JP" sz="1000" dirty="0" smtClean="0">
                <a:solidFill>
                  <a:srgbClr val="FFFFFF"/>
                </a:solidFill>
                <a:latin typeface="ＭＳ Ｐゴシック"/>
                <a:ea typeface="ＭＳ Ｐゴシック"/>
                <a:cs typeface="ＭＳ Ｐゴシック"/>
              </a:rPr>
              <a:t>X</a:t>
            </a:r>
            <a:endParaRPr kumimoji="1" lang="ja-JP" altLang="en-US" sz="1000" dirty="0">
              <a:solidFill>
                <a:srgbClr val="FFFFFF"/>
              </a:solidFill>
              <a:latin typeface="ＭＳ Ｐゴシック"/>
              <a:ea typeface="ＭＳ Ｐゴシック"/>
              <a:cs typeface="ＭＳ Ｐゴシック"/>
            </a:endParaRPr>
          </a:p>
        </p:txBody>
      </p:sp>
      <p:sp>
        <p:nvSpPr>
          <p:cNvPr id="61" name="左右矢印 60"/>
          <p:cNvSpPr/>
          <p:nvPr/>
        </p:nvSpPr>
        <p:spPr>
          <a:xfrm>
            <a:off x="3232910" y="2013263"/>
            <a:ext cx="2678940" cy="358595"/>
          </a:xfrm>
          <a:prstGeom prst="leftRightArrow">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相互に稼働しているかどうかを監視</a:t>
            </a:r>
            <a:endParaRPr kumimoji="1" lang="ja-JP" altLang="en-US" sz="800" dirty="0">
              <a:solidFill>
                <a:srgbClr val="FFFFFF"/>
              </a:solidFill>
              <a:latin typeface="ＭＳ Ｐゴシック"/>
              <a:ea typeface="ＭＳ Ｐゴシック"/>
              <a:cs typeface="ＭＳ Ｐゴシック"/>
            </a:endParaRPr>
          </a:p>
        </p:txBody>
      </p:sp>
      <p:cxnSp>
        <p:nvCxnSpPr>
          <p:cNvPr id="66" name="曲線コネクタ 65"/>
          <p:cNvCxnSpPr>
            <a:stCxn id="56" idx="0"/>
            <a:endCxn id="12" idx="2"/>
          </p:cNvCxnSpPr>
          <p:nvPr/>
        </p:nvCxnSpPr>
        <p:spPr>
          <a:xfrm rot="16200000" flipV="1">
            <a:off x="1996049" y="814292"/>
            <a:ext cx="927865" cy="3016315"/>
          </a:xfrm>
          <a:prstGeom prst="curvedConnector3">
            <a:avLst>
              <a:gd name="adj1" fmla="val 22626"/>
            </a:avLst>
          </a:prstGeom>
          <a:ln>
            <a:solidFill>
              <a:srgbClr val="0000FF"/>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cxnSp>
        <p:nvCxnSpPr>
          <p:cNvPr id="67" name="曲線コネクタ 66"/>
          <p:cNvCxnSpPr>
            <a:stCxn id="59" idx="0"/>
            <a:endCxn id="18" idx="2"/>
          </p:cNvCxnSpPr>
          <p:nvPr/>
        </p:nvCxnSpPr>
        <p:spPr>
          <a:xfrm rot="16200000" flipV="1">
            <a:off x="2794835" y="997129"/>
            <a:ext cx="889764" cy="2688742"/>
          </a:xfrm>
          <a:prstGeom prst="curvedConnector3">
            <a:avLst>
              <a:gd name="adj1" fmla="val 30731"/>
            </a:avLst>
          </a:prstGeom>
          <a:ln>
            <a:solidFill>
              <a:srgbClr val="0000FF"/>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sp>
        <p:nvSpPr>
          <p:cNvPr id="64" name="テキスト ボックス 63"/>
          <p:cNvSpPr txBox="1"/>
          <p:nvPr/>
        </p:nvSpPr>
        <p:spPr>
          <a:xfrm>
            <a:off x="4080586" y="2496558"/>
            <a:ext cx="992579" cy="246221"/>
          </a:xfrm>
          <a:prstGeom prst="rect">
            <a:avLst/>
          </a:prstGeom>
          <a:noFill/>
        </p:spPr>
        <p:txBody>
          <a:bodyPr wrap="none" rtlCol="0">
            <a:spAutoFit/>
          </a:bodyPr>
          <a:lstStyle/>
          <a:p>
            <a:pPr algn="ctr"/>
            <a:r>
              <a:rPr kumimoji="1" lang="ja-JP" altLang="en-US" sz="1000" dirty="0" smtClean="0">
                <a:solidFill>
                  <a:schemeClr val="bg1"/>
                </a:solidFill>
              </a:rPr>
              <a:t>共用ストレージ</a:t>
            </a:r>
            <a:endParaRPr kumimoji="1" lang="ja-JP" altLang="en-US" sz="1000" dirty="0">
              <a:solidFill>
                <a:schemeClr val="bg1"/>
              </a:solidFill>
            </a:endParaRPr>
          </a:p>
        </p:txBody>
      </p:sp>
      <p:sp>
        <p:nvSpPr>
          <p:cNvPr id="11" name="正方形/長方形 10"/>
          <p:cNvSpPr/>
          <p:nvPr/>
        </p:nvSpPr>
        <p:spPr>
          <a:xfrm>
            <a:off x="533399" y="2013263"/>
            <a:ext cx="2699511" cy="358595"/>
          </a:xfrm>
          <a:prstGeom prst="rect">
            <a:avLst/>
          </a:prstGeom>
          <a:solidFill>
            <a:srgbClr val="FF6600">
              <a:alpha val="67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ハイパーバイザー</a:t>
            </a: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p:cNvSpPr/>
          <p:nvPr/>
        </p:nvSpPr>
        <p:spPr>
          <a:xfrm>
            <a:off x="533400" y="2448058"/>
            <a:ext cx="2699510" cy="958850"/>
          </a:xfrm>
          <a:prstGeom prst="rect">
            <a:avLst/>
          </a:prstGeom>
          <a:solidFill>
            <a:srgbClr val="0000FF">
              <a:alpha val="62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テキスト ボックス 4"/>
          <p:cNvSpPr txBox="1"/>
          <p:nvPr/>
        </p:nvSpPr>
        <p:spPr>
          <a:xfrm>
            <a:off x="1322114" y="3108789"/>
            <a:ext cx="1189999" cy="307777"/>
          </a:xfrm>
          <a:prstGeom prst="rect">
            <a:avLst/>
          </a:prstGeom>
          <a:noFill/>
        </p:spPr>
        <p:txBody>
          <a:bodyPr wrap="none" rtlCol="0">
            <a:spAutoFit/>
          </a:bodyPr>
          <a:lstStyle/>
          <a:p>
            <a:pPr algn="ctr"/>
            <a:r>
              <a:rPr lang="ja-JP" altLang="en-US" sz="1400" dirty="0" smtClean="0">
                <a:solidFill>
                  <a:srgbClr val="FFFFFF"/>
                </a:solidFill>
              </a:rPr>
              <a:t>サーバー　</a:t>
            </a:r>
            <a:r>
              <a:rPr lang="en-US" altLang="ja-JP" sz="1400" dirty="0" smtClean="0">
                <a:solidFill>
                  <a:srgbClr val="FFFFFF"/>
                </a:solidFill>
              </a:rPr>
              <a:t>01</a:t>
            </a:r>
            <a:endParaRPr kumimoji="1" lang="ja-JP" altLang="en-US" sz="1400" dirty="0">
              <a:solidFill>
                <a:srgbClr val="FFFFFF"/>
              </a:solidFill>
            </a:endParaRPr>
          </a:p>
        </p:txBody>
      </p:sp>
      <p:sp>
        <p:nvSpPr>
          <p:cNvPr id="6" name="フローチャート: 磁気ディスク 5"/>
          <p:cNvSpPr/>
          <p:nvPr/>
        </p:nvSpPr>
        <p:spPr>
          <a:xfrm>
            <a:off x="1968352" y="2630538"/>
            <a:ext cx="595450" cy="462178"/>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 name="正方形/長方形 6"/>
          <p:cNvSpPr/>
          <p:nvPr/>
        </p:nvSpPr>
        <p:spPr>
          <a:xfrm>
            <a:off x="1271501" y="2869220"/>
            <a:ext cx="557876" cy="223496"/>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8" name="正方形/長方形 7"/>
          <p:cNvSpPr/>
          <p:nvPr/>
        </p:nvSpPr>
        <p:spPr>
          <a:xfrm>
            <a:off x="1271501" y="2562886"/>
            <a:ext cx="557876" cy="223496"/>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cxnSp>
        <p:nvCxnSpPr>
          <p:cNvPr id="74" name="曲線コネクタ 73"/>
          <p:cNvCxnSpPr>
            <a:stCxn id="60" idx="0"/>
            <a:endCxn id="52" idx="2"/>
          </p:cNvCxnSpPr>
          <p:nvPr/>
        </p:nvCxnSpPr>
        <p:spPr>
          <a:xfrm rot="5400000" flipH="1" flipV="1">
            <a:off x="6228493" y="820330"/>
            <a:ext cx="917508" cy="3014596"/>
          </a:xfrm>
          <a:prstGeom prst="curvedConnector3">
            <a:avLst>
              <a:gd name="adj1" fmla="val 23008"/>
            </a:avLst>
          </a:prstGeom>
          <a:ln>
            <a:solidFill>
              <a:srgbClr val="008000"/>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sp>
        <p:nvSpPr>
          <p:cNvPr id="40" name="正方形/長方形 39"/>
          <p:cNvSpPr/>
          <p:nvPr/>
        </p:nvSpPr>
        <p:spPr>
          <a:xfrm>
            <a:off x="5911850" y="2448058"/>
            <a:ext cx="2699510" cy="958850"/>
          </a:xfrm>
          <a:prstGeom prst="rect">
            <a:avLst/>
          </a:prstGeom>
          <a:solidFill>
            <a:srgbClr val="008000">
              <a:alpha val="62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テキスト ボックス 40"/>
          <p:cNvSpPr txBox="1"/>
          <p:nvPr/>
        </p:nvSpPr>
        <p:spPr>
          <a:xfrm>
            <a:off x="6700566" y="3108789"/>
            <a:ext cx="1189999" cy="307777"/>
          </a:xfrm>
          <a:prstGeom prst="rect">
            <a:avLst/>
          </a:prstGeom>
          <a:noFill/>
        </p:spPr>
        <p:txBody>
          <a:bodyPr wrap="none" rtlCol="0">
            <a:spAutoFit/>
          </a:bodyPr>
          <a:lstStyle/>
          <a:p>
            <a:pPr algn="ctr"/>
            <a:r>
              <a:rPr kumimoji="1" lang="ja-JP" altLang="en-US" sz="1400" dirty="0" smtClean="0">
                <a:solidFill>
                  <a:srgbClr val="FFFFFF"/>
                </a:solidFill>
              </a:rPr>
              <a:t>サーバー　</a:t>
            </a:r>
            <a:r>
              <a:rPr kumimoji="1" lang="en-US" altLang="ja-JP" sz="1400" dirty="0" smtClean="0">
                <a:solidFill>
                  <a:srgbClr val="FFFFFF"/>
                </a:solidFill>
              </a:rPr>
              <a:t>02</a:t>
            </a:r>
            <a:endParaRPr kumimoji="1" lang="ja-JP" altLang="en-US" sz="1400" dirty="0">
              <a:solidFill>
                <a:srgbClr val="FFFFFF"/>
              </a:solidFill>
            </a:endParaRPr>
          </a:p>
        </p:txBody>
      </p:sp>
      <p:sp>
        <p:nvSpPr>
          <p:cNvPr id="42" name="フローチャート: 磁気ディスク 41"/>
          <p:cNvSpPr/>
          <p:nvPr/>
        </p:nvSpPr>
        <p:spPr>
          <a:xfrm>
            <a:off x="7346802" y="2630538"/>
            <a:ext cx="595450" cy="462178"/>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3" name="正方形/長方形 42"/>
          <p:cNvSpPr/>
          <p:nvPr/>
        </p:nvSpPr>
        <p:spPr>
          <a:xfrm>
            <a:off x="6649951" y="2869220"/>
            <a:ext cx="557876" cy="223496"/>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44" name="正方形/長方形 43"/>
          <p:cNvSpPr/>
          <p:nvPr/>
        </p:nvSpPr>
        <p:spPr>
          <a:xfrm>
            <a:off x="6649951" y="2562886"/>
            <a:ext cx="557876" cy="223496"/>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62" name="左右矢印 61"/>
          <p:cNvSpPr/>
          <p:nvPr/>
        </p:nvSpPr>
        <p:spPr>
          <a:xfrm>
            <a:off x="3162300" y="2869198"/>
            <a:ext cx="543837" cy="223518"/>
          </a:xfrm>
          <a:prstGeom prst="lef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左右矢印 62"/>
          <p:cNvSpPr/>
          <p:nvPr/>
        </p:nvSpPr>
        <p:spPr>
          <a:xfrm>
            <a:off x="5441950" y="2869198"/>
            <a:ext cx="543837" cy="223518"/>
          </a:xfrm>
          <a:prstGeom prst="lef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正方形/長方形 44"/>
          <p:cNvSpPr/>
          <p:nvPr/>
        </p:nvSpPr>
        <p:spPr>
          <a:xfrm>
            <a:off x="5911849" y="2013263"/>
            <a:ext cx="2699511" cy="358595"/>
          </a:xfrm>
          <a:prstGeom prst="rect">
            <a:avLst/>
          </a:prstGeom>
          <a:solidFill>
            <a:srgbClr val="FF6600">
              <a:alpha val="67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ハイパーバイザー</a:t>
            </a:r>
            <a:endParaRPr kumimoji="1" lang="ja-JP" altLang="en-US" sz="1200" dirty="0">
              <a:solidFill>
                <a:srgbClr val="FFFFFF"/>
              </a:solidFill>
              <a:latin typeface="ＭＳ Ｐゴシック"/>
              <a:ea typeface="ＭＳ Ｐゴシック"/>
              <a:cs typeface="ＭＳ Ｐゴシック"/>
            </a:endParaRPr>
          </a:p>
        </p:txBody>
      </p:sp>
      <p:sp>
        <p:nvSpPr>
          <p:cNvPr id="85" name="正方形/長方形 84"/>
          <p:cNvSpPr/>
          <p:nvPr/>
        </p:nvSpPr>
        <p:spPr>
          <a:xfrm>
            <a:off x="5925307" y="3749512"/>
            <a:ext cx="836846" cy="924105"/>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テキスト ボックス 85"/>
          <p:cNvSpPr txBox="1"/>
          <p:nvPr/>
        </p:nvSpPr>
        <p:spPr>
          <a:xfrm>
            <a:off x="5928523" y="4250053"/>
            <a:ext cx="833630" cy="461665"/>
          </a:xfrm>
          <a:prstGeom prst="rect">
            <a:avLst/>
          </a:prstGeom>
          <a:noFill/>
          <a:ln>
            <a:noFill/>
          </a:ln>
        </p:spPr>
        <p:txBody>
          <a:bodyPr wrap="square" rtlCol="0">
            <a:spAutoFit/>
          </a:bodyPr>
          <a:lstStyle/>
          <a:p>
            <a:pPr algn="ctr"/>
            <a:r>
              <a:rPr kumimoji="1" lang="ja-JP" altLang="en-US" sz="800" dirty="0" smtClean="0">
                <a:solidFill>
                  <a:srgbClr val="0000FF"/>
                </a:solidFill>
              </a:rPr>
              <a:t>仮想サーバー</a:t>
            </a:r>
            <a:r>
              <a:rPr kumimoji="1" lang="en-US" altLang="ja-JP" sz="800" dirty="0" smtClean="0">
                <a:solidFill>
                  <a:srgbClr val="0000FF"/>
                </a:solidFill>
              </a:rPr>
              <a:t> </a:t>
            </a:r>
            <a:r>
              <a:rPr kumimoji="1" lang="en-US" altLang="ja-JP" sz="1600" dirty="0" smtClean="0">
                <a:solidFill>
                  <a:srgbClr val="0000FF"/>
                </a:solidFill>
              </a:rPr>
              <a:t>A</a:t>
            </a:r>
            <a:endParaRPr kumimoji="1" lang="ja-JP" altLang="en-US" sz="1600" dirty="0">
              <a:solidFill>
                <a:srgbClr val="0000FF"/>
              </a:solidFill>
            </a:endParaRPr>
          </a:p>
        </p:txBody>
      </p:sp>
      <p:sp>
        <p:nvSpPr>
          <p:cNvPr id="87" name="フローチャート: 磁気ディスク 86"/>
          <p:cNvSpPr/>
          <p:nvPr/>
        </p:nvSpPr>
        <p:spPr>
          <a:xfrm>
            <a:off x="6418344" y="3834065"/>
            <a:ext cx="242208" cy="388244"/>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8" name="正方形/長方形 87"/>
          <p:cNvSpPr/>
          <p:nvPr/>
        </p:nvSpPr>
        <p:spPr>
          <a:xfrm>
            <a:off x="6000431" y="4055589"/>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ＭＳ Ｐゴシック"/>
                <a:ea typeface="ＭＳ Ｐゴシック"/>
                <a:cs typeface="ＭＳ Ｐゴシック"/>
              </a:rPr>
              <a:t>CPU</a:t>
            </a:r>
            <a:endParaRPr kumimoji="1" lang="ja-JP" altLang="en-US" sz="600" dirty="0">
              <a:solidFill>
                <a:srgbClr val="FFFFFF"/>
              </a:solidFill>
              <a:latin typeface="ＭＳ Ｐゴシック"/>
              <a:ea typeface="ＭＳ Ｐゴシック"/>
              <a:cs typeface="ＭＳ Ｐゴシック"/>
            </a:endParaRPr>
          </a:p>
        </p:txBody>
      </p:sp>
      <p:sp>
        <p:nvSpPr>
          <p:cNvPr id="89" name="正方形/長方形 88"/>
          <p:cNvSpPr/>
          <p:nvPr/>
        </p:nvSpPr>
        <p:spPr>
          <a:xfrm>
            <a:off x="6000431" y="3834065"/>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smtClean="0">
                <a:solidFill>
                  <a:srgbClr val="FFFFFF"/>
                </a:solidFill>
                <a:latin typeface="ＭＳ Ｐゴシック"/>
                <a:ea typeface="ＭＳ Ｐゴシック"/>
                <a:cs typeface="ＭＳ Ｐゴシック"/>
              </a:rPr>
              <a:t>メモリ</a:t>
            </a:r>
            <a:endParaRPr kumimoji="1" lang="ja-JP" altLang="en-US" sz="600" dirty="0">
              <a:solidFill>
                <a:srgbClr val="FFFFFF"/>
              </a:solidFill>
              <a:latin typeface="ＭＳ Ｐゴシック"/>
              <a:ea typeface="ＭＳ Ｐゴシック"/>
              <a:cs typeface="ＭＳ Ｐゴシック"/>
            </a:endParaRPr>
          </a:p>
        </p:txBody>
      </p:sp>
      <p:sp>
        <p:nvSpPr>
          <p:cNvPr id="90" name="正方形/長方形 89"/>
          <p:cNvSpPr/>
          <p:nvPr/>
        </p:nvSpPr>
        <p:spPr>
          <a:xfrm>
            <a:off x="6867222" y="3749512"/>
            <a:ext cx="836846" cy="924105"/>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1" name="テキスト ボックス 90"/>
          <p:cNvSpPr txBox="1"/>
          <p:nvPr/>
        </p:nvSpPr>
        <p:spPr>
          <a:xfrm>
            <a:off x="6870438" y="4250053"/>
            <a:ext cx="833630" cy="461665"/>
          </a:xfrm>
          <a:prstGeom prst="rect">
            <a:avLst/>
          </a:prstGeom>
          <a:noFill/>
          <a:ln>
            <a:noFill/>
          </a:ln>
        </p:spPr>
        <p:txBody>
          <a:bodyPr wrap="square" rtlCol="0">
            <a:spAutoFit/>
          </a:bodyPr>
          <a:lstStyle/>
          <a:p>
            <a:pPr algn="ctr"/>
            <a:r>
              <a:rPr kumimoji="1" lang="ja-JP" altLang="en-US" sz="800" dirty="0" smtClean="0">
                <a:solidFill>
                  <a:srgbClr val="0000FF"/>
                </a:solidFill>
              </a:rPr>
              <a:t>仮想サーバー</a:t>
            </a:r>
            <a:r>
              <a:rPr kumimoji="1" lang="en-US" altLang="ja-JP" sz="800" dirty="0" smtClean="0">
                <a:solidFill>
                  <a:srgbClr val="0000FF"/>
                </a:solidFill>
              </a:rPr>
              <a:t> </a:t>
            </a:r>
            <a:r>
              <a:rPr kumimoji="1" lang="en-US" altLang="ja-JP" sz="1600" dirty="0" smtClean="0">
                <a:solidFill>
                  <a:srgbClr val="0000FF"/>
                </a:solidFill>
              </a:rPr>
              <a:t>B</a:t>
            </a:r>
            <a:endParaRPr kumimoji="1" lang="ja-JP" altLang="en-US" sz="1600" dirty="0">
              <a:solidFill>
                <a:srgbClr val="0000FF"/>
              </a:solidFill>
            </a:endParaRPr>
          </a:p>
        </p:txBody>
      </p:sp>
      <p:sp>
        <p:nvSpPr>
          <p:cNvPr id="92" name="フローチャート: 磁気ディスク 91"/>
          <p:cNvSpPr/>
          <p:nvPr/>
        </p:nvSpPr>
        <p:spPr>
          <a:xfrm>
            <a:off x="7360259" y="3834065"/>
            <a:ext cx="242208" cy="388244"/>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93" name="正方形/長方形 92"/>
          <p:cNvSpPr/>
          <p:nvPr/>
        </p:nvSpPr>
        <p:spPr>
          <a:xfrm>
            <a:off x="6942346" y="4055589"/>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ＭＳ Ｐゴシック"/>
                <a:ea typeface="ＭＳ Ｐゴシック"/>
                <a:cs typeface="ＭＳ Ｐゴシック"/>
              </a:rPr>
              <a:t>CPU</a:t>
            </a:r>
            <a:endParaRPr kumimoji="1" lang="ja-JP" altLang="en-US" sz="600" dirty="0">
              <a:solidFill>
                <a:srgbClr val="FFFFFF"/>
              </a:solidFill>
              <a:latin typeface="ＭＳ Ｐゴシック"/>
              <a:ea typeface="ＭＳ Ｐゴシック"/>
              <a:cs typeface="ＭＳ Ｐゴシック"/>
            </a:endParaRPr>
          </a:p>
        </p:txBody>
      </p:sp>
      <p:sp>
        <p:nvSpPr>
          <p:cNvPr id="94" name="正方形/長方形 93"/>
          <p:cNvSpPr/>
          <p:nvPr/>
        </p:nvSpPr>
        <p:spPr>
          <a:xfrm>
            <a:off x="6942346" y="3834065"/>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smtClean="0">
                <a:solidFill>
                  <a:srgbClr val="FFFFFF"/>
                </a:solidFill>
                <a:latin typeface="ＭＳ Ｐゴシック"/>
                <a:ea typeface="ＭＳ Ｐゴシック"/>
                <a:cs typeface="ＭＳ Ｐゴシック"/>
              </a:rPr>
              <a:t>メモリ</a:t>
            </a:r>
            <a:endParaRPr kumimoji="1" lang="ja-JP" altLang="en-US" sz="600" dirty="0">
              <a:solidFill>
                <a:srgbClr val="FFFFFF"/>
              </a:solidFill>
              <a:latin typeface="ＭＳ Ｐゴシック"/>
              <a:ea typeface="ＭＳ Ｐゴシック"/>
              <a:cs typeface="ＭＳ Ｐゴシック"/>
            </a:endParaRPr>
          </a:p>
        </p:txBody>
      </p:sp>
      <p:sp>
        <p:nvSpPr>
          <p:cNvPr id="95" name="フローチャート: 磁気ディスク 94"/>
          <p:cNvSpPr/>
          <p:nvPr/>
        </p:nvSpPr>
        <p:spPr>
          <a:xfrm>
            <a:off x="3657599" y="5280158"/>
            <a:ext cx="1828800" cy="958850"/>
          </a:xfrm>
          <a:prstGeom prst="flowChartMagneticDisk">
            <a:avLst/>
          </a:prstGeom>
          <a:solidFill>
            <a:schemeClr val="accent6">
              <a:lumMod val="75000"/>
            </a:schemeClr>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96" name="正方形/長方形 95"/>
          <p:cNvSpPr/>
          <p:nvPr/>
        </p:nvSpPr>
        <p:spPr>
          <a:xfrm>
            <a:off x="7774513" y="3738768"/>
            <a:ext cx="836846" cy="924105"/>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テキスト ボックス 96"/>
          <p:cNvSpPr txBox="1"/>
          <p:nvPr/>
        </p:nvSpPr>
        <p:spPr>
          <a:xfrm>
            <a:off x="7777729" y="4239309"/>
            <a:ext cx="833630" cy="461665"/>
          </a:xfrm>
          <a:prstGeom prst="rect">
            <a:avLst/>
          </a:prstGeom>
          <a:noFill/>
          <a:ln>
            <a:noFill/>
          </a:ln>
        </p:spPr>
        <p:txBody>
          <a:bodyPr wrap="square" rtlCol="0">
            <a:spAutoFit/>
          </a:bodyPr>
          <a:lstStyle/>
          <a:p>
            <a:pPr algn="ctr"/>
            <a:r>
              <a:rPr kumimoji="1" lang="ja-JP" altLang="en-US" sz="800" dirty="0" smtClean="0">
                <a:solidFill>
                  <a:srgbClr val="008000"/>
                </a:solidFill>
              </a:rPr>
              <a:t>仮想サーバー</a:t>
            </a:r>
            <a:r>
              <a:rPr kumimoji="1" lang="en-US" altLang="ja-JP" sz="800" dirty="0" smtClean="0">
                <a:solidFill>
                  <a:srgbClr val="008000"/>
                </a:solidFill>
              </a:rPr>
              <a:t> </a:t>
            </a:r>
            <a:r>
              <a:rPr kumimoji="1" lang="en-US" altLang="ja-JP" sz="1600" dirty="0" smtClean="0">
                <a:solidFill>
                  <a:srgbClr val="008000"/>
                </a:solidFill>
              </a:rPr>
              <a:t>X</a:t>
            </a:r>
            <a:endParaRPr kumimoji="1" lang="ja-JP" altLang="en-US" sz="1600" dirty="0">
              <a:solidFill>
                <a:srgbClr val="008000"/>
              </a:solidFill>
            </a:endParaRPr>
          </a:p>
        </p:txBody>
      </p:sp>
      <p:sp>
        <p:nvSpPr>
          <p:cNvPr id="98" name="フローチャート: 磁気ディスク 97"/>
          <p:cNvSpPr/>
          <p:nvPr/>
        </p:nvSpPr>
        <p:spPr>
          <a:xfrm>
            <a:off x="8267550" y="3823321"/>
            <a:ext cx="242208" cy="388244"/>
          </a:xfrm>
          <a:prstGeom prst="flowChartMagneticDisk">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99" name="正方形/長方形 98"/>
          <p:cNvSpPr/>
          <p:nvPr/>
        </p:nvSpPr>
        <p:spPr>
          <a:xfrm>
            <a:off x="7849637" y="4044845"/>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ＭＳ Ｐゴシック"/>
                <a:ea typeface="ＭＳ Ｐゴシック"/>
                <a:cs typeface="ＭＳ Ｐゴシック"/>
              </a:rPr>
              <a:t>CPU</a:t>
            </a:r>
            <a:endParaRPr kumimoji="1" lang="ja-JP" altLang="en-US" sz="600" dirty="0">
              <a:solidFill>
                <a:srgbClr val="FFFFFF"/>
              </a:solidFill>
              <a:latin typeface="ＭＳ Ｐゴシック"/>
              <a:ea typeface="ＭＳ Ｐゴシック"/>
              <a:cs typeface="ＭＳ Ｐゴシック"/>
            </a:endParaRPr>
          </a:p>
        </p:txBody>
      </p:sp>
      <p:sp>
        <p:nvSpPr>
          <p:cNvPr id="100" name="正方形/長方形 99"/>
          <p:cNvSpPr/>
          <p:nvPr/>
        </p:nvSpPr>
        <p:spPr>
          <a:xfrm>
            <a:off x="7849637" y="3823321"/>
            <a:ext cx="366674" cy="166720"/>
          </a:xfrm>
          <a:prstGeom prst="rect">
            <a:avLst/>
          </a:prstGeom>
          <a:solidFill>
            <a:srgbClr val="3366FF"/>
          </a:solidFill>
          <a:ln w="1270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smtClean="0">
                <a:solidFill>
                  <a:srgbClr val="FFFFFF"/>
                </a:solidFill>
                <a:latin typeface="ＭＳ Ｐゴシック"/>
                <a:ea typeface="ＭＳ Ｐゴシック"/>
                <a:cs typeface="ＭＳ Ｐゴシック"/>
              </a:rPr>
              <a:t>メモリ</a:t>
            </a:r>
            <a:endParaRPr kumimoji="1" lang="ja-JP" altLang="en-US" sz="600" dirty="0">
              <a:solidFill>
                <a:srgbClr val="FFFFFF"/>
              </a:solidFill>
              <a:latin typeface="ＭＳ Ｐゴシック"/>
              <a:ea typeface="ＭＳ Ｐゴシック"/>
              <a:cs typeface="ＭＳ Ｐゴシック"/>
            </a:endParaRPr>
          </a:p>
        </p:txBody>
      </p:sp>
      <p:sp>
        <p:nvSpPr>
          <p:cNvPr id="101" name="フローチャート: 書類 100"/>
          <p:cNvSpPr/>
          <p:nvPr/>
        </p:nvSpPr>
        <p:spPr>
          <a:xfrm>
            <a:off x="3706136" y="5618482"/>
            <a:ext cx="524002" cy="501650"/>
          </a:xfrm>
          <a:prstGeom prst="flowChartDocumen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altLang="ja-JP" sz="800" dirty="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設定</a:t>
            </a:r>
            <a:endParaRPr lang="en-US" altLang="ja-JP" sz="800" dirty="0" smtClean="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ファイル</a:t>
            </a:r>
            <a:endParaRPr lang="en-US" altLang="ja-JP" sz="800" dirty="0" smtClean="0">
              <a:solidFill>
                <a:srgbClr val="FFFFFF"/>
              </a:solidFill>
              <a:latin typeface="ＭＳ Ｐゴシック"/>
              <a:ea typeface="ＭＳ Ｐゴシック"/>
              <a:cs typeface="ＭＳ Ｐゴシック"/>
            </a:endParaRPr>
          </a:p>
          <a:p>
            <a:pPr algn="ctr"/>
            <a:r>
              <a:rPr lang="en-US" altLang="ja-JP" sz="1000" dirty="0" smtClean="0">
                <a:solidFill>
                  <a:srgbClr val="FFFFFF"/>
                </a:solidFill>
                <a:latin typeface="ＭＳ Ｐゴシック"/>
                <a:ea typeface="ＭＳ Ｐゴシック"/>
                <a:cs typeface="ＭＳ Ｐゴシック"/>
              </a:rPr>
              <a:t>A</a:t>
            </a:r>
            <a:endParaRPr kumimoji="1" lang="ja-JP" altLang="en-US" sz="1000" dirty="0">
              <a:solidFill>
                <a:srgbClr val="FFFFFF"/>
              </a:solidFill>
              <a:latin typeface="ＭＳ Ｐゴシック"/>
              <a:ea typeface="ＭＳ Ｐゴシック"/>
              <a:cs typeface="ＭＳ Ｐゴシック"/>
            </a:endParaRPr>
          </a:p>
        </p:txBody>
      </p:sp>
      <p:sp>
        <p:nvSpPr>
          <p:cNvPr id="102" name="フローチャート: 書類 101"/>
          <p:cNvSpPr/>
          <p:nvPr/>
        </p:nvSpPr>
        <p:spPr>
          <a:xfrm>
            <a:off x="4322086" y="5618482"/>
            <a:ext cx="524002" cy="501650"/>
          </a:xfrm>
          <a:prstGeom prst="flowChartDocumen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altLang="ja-JP" sz="800" dirty="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設定</a:t>
            </a:r>
            <a:endParaRPr lang="en-US" altLang="ja-JP" sz="800" dirty="0" smtClean="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ファイル</a:t>
            </a:r>
            <a:endParaRPr lang="en-US" altLang="ja-JP" sz="800" dirty="0" smtClean="0">
              <a:solidFill>
                <a:srgbClr val="FFFFFF"/>
              </a:solidFill>
              <a:latin typeface="ＭＳ Ｐゴシック"/>
              <a:ea typeface="ＭＳ Ｐゴシック"/>
              <a:cs typeface="ＭＳ Ｐゴシック"/>
            </a:endParaRPr>
          </a:p>
          <a:p>
            <a:pPr algn="ctr"/>
            <a:r>
              <a:rPr lang="en-US" altLang="ja-JP" sz="1000" dirty="0" smtClean="0">
                <a:solidFill>
                  <a:srgbClr val="FFFFFF"/>
                </a:solidFill>
                <a:latin typeface="ＭＳ Ｐゴシック"/>
                <a:ea typeface="ＭＳ Ｐゴシック"/>
                <a:cs typeface="ＭＳ Ｐゴシック"/>
              </a:rPr>
              <a:t>A</a:t>
            </a:r>
            <a:endParaRPr kumimoji="1" lang="ja-JP" altLang="en-US" sz="1000" dirty="0">
              <a:solidFill>
                <a:srgbClr val="FFFFFF"/>
              </a:solidFill>
              <a:latin typeface="ＭＳ Ｐゴシック"/>
              <a:ea typeface="ＭＳ Ｐゴシック"/>
              <a:cs typeface="ＭＳ Ｐゴシック"/>
            </a:endParaRPr>
          </a:p>
        </p:txBody>
      </p:sp>
      <p:sp>
        <p:nvSpPr>
          <p:cNvPr id="103" name="フローチャート: 書類 102"/>
          <p:cNvSpPr/>
          <p:nvPr/>
        </p:nvSpPr>
        <p:spPr>
          <a:xfrm>
            <a:off x="4917947" y="5618482"/>
            <a:ext cx="524002" cy="501650"/>
          </a:xfrm>
          <a:prstGeom prst="flowChartDocumen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altLang="ja-JP" sz="800" dirty="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設定</a:t>
            </a:r>
            <a:endParaRPr lang="en-US" altLang="ja-JP" sz="800" dirty="0" smtClean="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ファイル</a:t>
            </a:r>
            <a:endParaRPr lang="en-US" altLang="ja-JP" sz="800" dirty="0" smtClean="0">
              <a:solidFill>
                <a:srgbClr val="FFFFFF"/>
              </a:solidFill>
              <a:latin typeface="ＭＳ Ｐゴシック"/>
              <a:ea typeface="ＭＳ Ｐゴシック"/>
              <a:cs typeface="ＭＳ Ｐゴシック"/>
            </a:endParaRPr>
          </a:p>
          <a:p>
            <a:pPr algn="ctr"/>
            <a:r>
              <a:rPr lang="en-US" altLang="ja-JP" sz="1000" dirty="0" smtClean="0">
                <a:solidFill>
                  <a:srgbClr val="FFFFFF"/>
                </a:solidFill>
                <a:latin typeface="ＭＳ Ｐゴシック"/>
                <a:ea typeface="ＭＳ Ｐゴシック"/>
                <a:cs typeface="ＭＳ Ｐゴシック"/>
              </a:rPr>
              <a:t>X</a:t>
            </a:r>
            <a:endParaRPr kumimoji="1" lang="ja-JP" altLang="en-US" sz="1000" dirty="0">
              <a:solidFill>
                <a:srgbClr val="FFFFFF"/>
              </a:solidFill>
              <a:latin typeface="ＭＳ Ｐゴシック"/>
              <a:ea typeface="ＭＳ Ｐゴシック"/>
              <a:cs typeface="ＭＳ Ｐゴシック"/>
            </a:endParaRPr>
          </a:p>
        </p:txBody>
      </p:sp>
      <p:cxnSp>
        <p:nvCxnSpPr>
          <p:cNvPr id="105" name="曲線コネクタ 104"/>
          <p:cNvCxnSpPr>
            <a:stCxn id="101" idx="0"/>
            <a:endCxn id="85" idx="2"/>
          </p:cNvCxnSpPr>
          <p:nvPr/>
        </p:nvCxnSpPr>
        <p:spPr>
          <a:xfrm rot="5400000" flipH="1" flipV="1">
            <a:off x="4683501" y="3958254"/>
            <a:ext cx="944865" cy="2375593"/>
          </a:xfrm>
          <a:prstGeom prst="curvedConnector3">
            <a:avLst>
              <a:gd name="adj1" fmla="val 27822"/>
            </a:avLst>
          </a:prstGeom>
          <a:ln>
            <a:solidFill>
              <a:srgbClr val="0000FF"/>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06" name="曲線コネクタ 105"/>
          <p:cNvCxnSpPr>
            <a:stCxn id="102" idx="0"/>
            <a:endCxn id="91" idx="2"/>
          </p:cNvCxnSpPr>
          <p:nvPr/>
        </p:nvCxnSpPr>
        <p:spPr>
          <a:xfrm rot="5400000" flipH="1" flipV="1">
            <a:off x="5482288" y="3813517"/>
            <a:ext cx="906764" cy="2703166"/>
          </a:xfrm>
          <a:prstGeom prst="curvedConnector3">
            <a:avLst>
              <a:gd name="adj1" fmla="val 17086"/>
            </a:avLst>
          </a:prstGeom>
          <a:ln>
            <a:solidFill>
              <a:srgbClr val="0000FF"/>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sp>
        <p:nvSpPr>
          <p:cNvPr id="107" name="テキスト ボックス 106"/>
          <p:cNvSpPr txBox="1"/>
          <p:nvPr/>
        </p:nvSpPr>
        <p:spPr>
          <a:xfrm>
            <a:off x="4080585" y="5328658"/>
            <a:ext cx="992579" cy="246221"/>
          </a:xfrm>
          <a:prstGeom prst="rect">
            <a:avLst/>
          </a:prstGeom>
          <a:noFill/>
        </p:spPr>
        <p:txBody>
          <a:bodyPr wrap="none" rtlCol="0">
            <a:spAutoFit/>
          </a:bodyPr>
          <a:lstStyle/>
          <a:p>
            <a:pPr algn="ctr"/>
            <a:r>
              <a:rPr kumimoji="1" lang="ja-JP" altLang="en-US" sz="1000" dirty="0" smtClean="0">
                <a:solidFill>
                  <a:schemeClr val="bg1"/>
                </a:solidFill>
              </a:rPr>
              <a:t>共用ストレージ</a:t>
            </a:r>
            <a:endParaRPr kumimoji="1" lang="ja-JP" altLang="en-US" sz="1000" dirty="0">
              <a:solidFill>
                <a:schemeClr val="bg1"/>
              </a:solidFill>
            </a:endParaRPr>
          </a:p>
        </p:txBody>
      </p:sp>
      <p:sp>
        <p:nvSpPr>
          <p:cNvPr id="108" name="正方形/長方形 107"/>
          <p:cNvSpPr/>
          <p:nvPr/>
        </p:nvSpPr>
        <p:spPr>
          <a:xfrm>
            <a:off x="533398" y="4845363"/>
            <a:ext cx="2699511" cy="3585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ハイパーバイザー</a:t>
            </a:r>
            <a:endParaRPr kumimoji="1" lang="ja-JP" altLang="en-US" sz="1200" dirty="0">
              <a:solidFill>
                <a:srgbClr val="FFFFFF"/>
              </a:solidFill>
              <a:latin typeface="ＭＳ Ｐゴシック"/>
              <a:ea typeface="ＭＳ Ｐゴシック"/>
              <a:cs typeface="ＭＳ Ｐゴシック"/>
            </a:endParaRPr>
          </a:p>
        </p:txBody>
      </p:sp>
      <p:sp>
        <p:nvSpPr>
          <p:cNvPr id="109" name="正方形/長方形 108"/>
          <p:cNvSpPr/>
          <p:nvPr/>
        </p:nvSpPr>
        <p:spPr>
          <a:xfrm>
            <a:off x="533399" y="5280158"/>
            <a:ext cx="2699510" cy="958850"/>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テキスト ボックス 109"/>
          <p:cNvSpPr txBox="1"/>
          <p:nvPr/>
        </p:nvSpPr>
        <p:spPr>
          <a:xfrm>
            <a:off x="1322115" y="5940889"/>
            <a:ext cx="1189999" cy="307777"/>
          </a:xfrm>
          <a:prstGeom prst="rect">
            <a:avLst/>
          </a:prstGeom>
          <a:solidFill>
            <a:schemeClr val="bg1">
              <a:lumMod val="50000"/>
            </a:schemeClr>
          </a:solidFill>
        </p:spPr>
        <p:txBody>
          <a:bodyPr wrap="none" rtlCol="0">
            <a:spAutoFit/>
          </a:bodyPr>
          <a:lstStyle/>
          <a:p>
            <a:pPr algn="ctr"/>
            <a:r>
              <a:rPr kumimoji="1" lang="ja-JP" altLang="en-US" sz="1400" dirty="0" smtClean="0">
                <a:solidFill>
                  <a:srgbClr val="FFFFFF"/>
                </a:solidFill>
              </a:rPr>
              <a:t>サーバー　</a:t>
            </a:r>
            <a:r>
              <a:rPr kumimoji="1" lang="en-US" altLang="ja-JP" sz="1400" dirty="0" smtClean="0">
                <a:solidFill>
                  <a:srgbClr val="FFFFFF"/>
                </a:solidFill>
              </a:rPr>
              <a:t>01</a:t>
            </a:r>
            <a:endParaRPr kumimoji="1" lang="ja-JP" altLang="en-US" sz="1400" dirty="0">
              <a:solidFill>
                <a:srgbClr val="FFFFFF"/>
              </a:solidFill>
            </a:endParaRPr>
          </a:p>
        </p:txBody>
      </p:sp>
      <p:sp>
        <p:nvSpPr>
          <p:cNvPr id="111" name="フローチャート: 磁気ディスク 110"/>
          <p:cNvSpPr/>
          <p:nvPr/>
        </p:nvSpPr>
        <p:spPr>
          <a:xfrm>
            <a:off x="1968351" y="5462638"/>
            <a:ext cx="595450" cy="462178"/>
          </a:xfrm>
          <a:prstGeom prst="flowChartMagneticDisk">
            <a:avLst/>
          </a:prstGeom>
          <a:solidFill>
            <a:schemeClr val="bg1">
              <a:lumMod val="50000"/>
            </a:schemeClr>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2" name="正方形/長方形 111"/>
          <p:cNvSpPr/>
          <p:nvPr/>
        </p:nvSpPr>
        <p:spPr>
          <a:xfrm>
            <a:off x="1271500" y="5701320"/>
            <a:ext cx="557876" cy="223496"/>
          </a:xfrm>
          <a:prstGeom prst="rect">
            <a:avLst/>
          </a:prstGeom>
          <a:solidFill>
            <a:schemeClr val="bg1">
              <a:lumMod val="50000"/>
            </a:schemeClr>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13" name="正方形/長方形 112"/>
          <p:cNvSpPr/>
          <p:nvPr/>
        </p:nvSpPr>
        <p:spPr>
          <a:xfrm>
            <a:off x="1271500" y="5394986"/>
            <a:ext cx="557876" cy="223496"/>
          </a:xfrm>
          <a:prstGeom prst="rect">
            <a:avLst/>
          </a:prstGeom>
          <a:solidFill>
            <a:schemeClr val="bg1">
              <a:lumMod val="50000"/>
            </a:schemeClr>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cxnSp>
        <p:nvCxnSpPr>
          <p:cNvPr id="114" name="曲線コネクタ 113"/>
          <p:cNvCxnSpPr>
            <a:stCxn id="103" idx="0"/>
            <a:endCxn id="97" idx="2"/>
          </p:cNvCxnSpPr>
          <p:nvPr/>
        </p:nvCxnSpPr>
        <p:spPr>
          <a:xfrm rot="5400000" flipH="1" flipV="1">
            <a:off x="6228492" y="3652430"/>
            <a:ext cx="917508" cy="3014596"/>
          </a:xfrm>
          <a:prstGeom prst="curvedConnector3">
            <a:avLst>
              <a:gd name="adj1" fmla="val 8474"/>
            </a:avLst>
          </a:prstGeom>
          <a:ln>
            <a:solidFill>
              <a:srgbClr val="008000"/>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sp>
        <p:nvSpPr>
          <p:cNvPr id="115" name="正方形/長方形 114"/>
          <p:cNvSpPr/>
          <p:nvPr/>
        </p:nvSpPr>
        <p:spPr>
          <a:xfrm>
            <a:off x="5911849" y="5280158"/>
            <a:ext cx="2699510" cy="958850"/>
          </a:xfrm>
          <a:prstGeom prst="rect">
            <a:avLst/>
          </a:prstGeom>
          <a:solidFill>
            <a:srgbClr val="008000">
              <a:alpha val="62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テキスト ボックス 115"/>
          <p:cNvSpPr txBox="1"/>
          <p:nvPr/>
        </p:nvSpPr>
        <p:spPr>
          <a:xfrm>
            <a:off x="6700565" y="5940889"/>
            <a:ext cx="1189999" cy="307777"/>
          </a:xfrm>
          <a:prstGeom prst="rect">
            <a:avLst/>
          </a:prstGeom>
          <a:noFill/>
        </p:spPr>
        <p:txBody>
          <a:bodyPr wrap="none" rtlCol="0">
            <a:spAutoFit/>
          </a:bodyPr>
          <a:lstStyle/>
          <a:p>
            <a:pPr algn="ctr"/>
            <a:r>
              <a:rPr kumimoji="1" lang="ja-JP" altLang="en-US" sz="1400" dirty="0" smtClean="0">
                <a:solidFill>
                  <a:srgbClr val="FFFFFF"/>
                </a:solidFill>
              </a:rPr>
              <a:t>サーバー</a:t>
            </a:r>
            <a:r>
              <a:rPr lang="ja-JP" altLang="ja-JP" sz="1400" dirty="0">
                <a:solidFill>
                  <a:srgbClr val="FFFFFF"/>
                </a:solidFill>
              </a:rPr>
              <a:t>　</a:t>
            </a:r>
            <a:r>
              <a:rPr kumimoji="1" lang="en-US" altLang="ja-JP" sz="1400" dirty="0" smtClean="0">
                <a:solidFill>
                  <a:srgbClr val="FFFFFF"/>
                </a:solidFill>
              </a:rPr>
              <a:t>02</a:t>
            </a:r>
            <a:endParaRPr kumimoji="1" lang="ja-JP" altLang="en-US" sz="1400" dirty="0">
              <a:solidFill>
                <a:srgbClr val="FFFFFF"/>
              </a:solidFill>
            </a:endParaRPr>
          </a:p>
        </p:txBody>
      </p:sp>
      <p:sp>
        <p:nvSpPr>
          <p:cNvPr id="117" name="フローチャート: 磁気ディスク 116"/>
          <p:cNvSpPr/>
          <p:nvPr/>
        </p:nvSpPr>
        <p:spPr>
          <a:xfrm>
            <a:off x="7346801" y="5462638"/>
            <a:ext cx="595450" cy="462178"/>
          </a:xfrm>
          <a:prstGeom prst="flowChartMagneticDisk">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8" name="正方形/長方形 117"/>
          <p:cNvSpPr/>
          <p:nvPr/>
        </p:nvSpPr>
        <p:spPr>
          <a:xfrm>
            <a:off x="6649950" y="5701320"/>
            <a:ext cx="557876" cy="223496"/>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CPU</a:t>
            </a:r>
            <a:endParaRPr kumimoji="1" lang="ja-JP" altLang="en-US" sz="800" dirty="0">
              <a:solidFill>
                <a:srgbClr val="FFFFFF"/>
              </a:solidFill>
              <a:latin typeface="ＭＳ Ｐゴシック"/>
              <a:ea typeface="ＭＳ Ｐゴシック"/>
              <a:cs typeface="ＭＳ Ｐゴシック"/>
            </a:endParaRPr>
          </a:p>
        </p:txBody>
      </p:sp>
      <p:sp>
        <p:nvSpPr>
          <p:cNvPr id="119" name="正方形/長方形 118"/>
          <p:cNvSpPr/>
          <p:nvPr/>
        </p:nvSpPr>
        <p:spPr>
          <a:xfrm>
            <a:off x="6649950" y="5394986"/>
            <a:ext cx="557876" cy="223496"/>
          </a:xfrm>
          <a:prstGeom prst="rect">
            <a:avLst/>
          </a:prstGeom>
          <a:solidFill>
            <a:srgbClr val="3366FF"/>
          </a:solidFill>
          <a:ln w="12700" cmpd="sng">
            <a:solidFill>
              <a:srgbClr val="FFFF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メモリ</a:t>
            </a:r>
            <a:endParaRPr kumimoji="1" lang="ja-JP" altLang="en-US" sz="800" dirty="0">
              <a:solidFill>
                <a:srgbClr val="FFFFFF"/>
              </a:solidFill>
              <a:latin typeface="ＭＳ Ｐゴシック"/>
              <a:ea typeface="ＭＳ Ｐゴシック"/>
              <a:cs typeface="ＭＳ Ｐゴシック"/>
            </a:endParaRPr>
          </a:p>
        </p:txBody>
      </p:sp>
      <p:sp>
        <p:nvSpPr>
          <p:cNvPr id="120" name="左右矢印 119"/>
          <p:cNvSpPr/>
          <p:nvPr/>
        </p:nvSpPr>
        <p:spPr>
          <a:xfrm>
            <a:off x="3162299" y="5701298"/>
            <a:ext cx="543837" cy="223518"/>
          </a:xfrm>
          <a:prstGeom prst="leftRightArrow">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 name="左右矢印 120"/>
          <p:cNvSpPr/>
          <p:nvPr/>
        </p:nvSpPr>
        <p:spPr>
          <a:xfrm>
            <a:off x="5441949" y="5701298"/>
            <a:ext cx="543837" cy="223518"/>
          </a:xfrm>
          <a:prstGeom prst="lef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正方形/長方形 121"/>
          <p:cNvSpPr/>
          <p:nvPr/>
        </p:nvSpPr>
        <p:spPr>
          <a:xfrm>
            <a:off x="5911848" y="4845363"/>
            <a:ext cx="2699511" cy="358595"/>
          </a:xfrm>
          <a:prstGeom prst="rect">
            <a:avLst/>
          </a:prstGeom>
          <a:solidFill>
            <a:srgbClr val="FF6600">
              <a:alpha val="67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ハイパーバイザー</a:t>
            </a:r>
            <a:endParaRPr kumimoji="1" lang="ja-JP" altLang="en-US" sz="1200" dirty="0">
              <a:solidFill>
                <a:srgbClr val="FFFFFF"/>
              </a:solidFill>
              <a:latin typeface="ＭＳ Ｐゴシック"/>
              <a:ea typeface="ＭＳ Ｐゴシック"/>
              <a:cs typeface="ＭＳ Ｐゴシック"/>
            </a:endParaRPr>
          </a:p>
        </p:txBody>
      </p:sp>
      <p:sp>
        <p:nvSpPr>
          <p:cNvPr id="137" name="乗算記号 136"/>
          <p:cNvSpPr/>
          <p:nvPr/>
        </p:nvSpPr>
        <p:spPr>
          <a:xfrm>
            <a:off x="533399" y="4476750"/>
            <a:ext cx="2774952" cy="2120900"/>
          </a:xfrm>
          <a:prstGeom prst="mathMultiply">
            <a:avLst>
              <a:gd name="adj1" fmla="val 5240"/>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テキスト ボックス 141"/>
          <p:cNvSpPr txBox="1"/>
          <p:nvPr/>
        </p:nvSpPr>
        <p:spPr>
          <a:xfrm>
            <a:off x="4016320" y="3941289"/>
            <a:ext cx="1111364" cy="677108"/>
          </a:xfrm>
          <a:prstGeom prst="rect">
            <a:avLst/>
          </a:prstGeom>
          <a:noFill/>
        </p:spPr>
        <p:txBody>
          <a:bodyPr wrap="none" rtlCol="0">
            <a:spAutoFit/>
          </a:bodyPr>
          <a:lstStyle/>
          <a:p>
            <a:pPr algn="ctr"/>
            <a:r>
              <a:rPr kumimoji="1" lang="ja-JP" altLang="en-US" sz="1400" dirty="0" smtClean="0">
                <a:solidFill>
                  <a:srgbClr val="FF0000"/>
                </a:solidFill>
              </a:rPr>
              <a:t>サーバー</a:t>
            </a:r>
            <a:r>
              <a:rPr kumimoji="1" lang="en-US" altLang="ja-JP" sz="1400" dirty="0" smtClean="0">
                <a:solidFill>
                  <a:srgbClr val="FF0000"/>
                </a:solidFill>
              </a:rPr>
              <a:t> 01</a:t>
            </a:r>
          </a:p>
          <a:p>
            <a:pPr algn="ctr"/>
            <a:r>
              <a:rPr kumimoji="1" lang="ja-JP" altLang="en-US" sz="2400" dirty="0" smtClean="0">
                <a:solidFill>
                  <a:srgbClr val="FF0000"/>
                </a:solidFill>
              </a:rPr>
              <a:t>障害時</a:t>
            </a:r>
            <a:endParaRPr kumimoji="1" lang="ja-JP" altLang="en-US" sz="2400" dirty="0">
              <a:solidFill>
                <a:srgbClr val="FF0000"/>
              </a:solidFill>
            </a:endParaRPr>
          </a:p>
        </p:txBody>
      </p:sp>
      <p:sp>
        <p:nvSpPr>
          <p:cNvPr id="143" name="テキスト ボックス 142"/>
          <p:cNvSpPr txBox="1"/>
          <p:nvPr/>
        </p:nvSpPr>
        <p:spPr>
          <a:xfrm>
            <a:off x="4018004" y="1142867"/>
            <a:ext cx="1107996" cy="461665"/>
          </a:xfrm>
          <a:prstGeom prst="rect">
            <a:avLst/>
          </a:prstGeom>
          <a:noFill/>
        </p:spPr>
        <p:txBody>
          <a:bodyPr wrap="none" rtlCol="0">
            <a:spAutoFit/>
          </a:bodyPr>
          <a:lstStyle/>
          <a:p>
            <a:pPr algn="ctr"/>
            <a:r>
              <a:rPr kumimoji="1" lang="ja-JP" altLang="en-US" sz="2400" dirty="0" smtClean="0">
                <a:solidFill>
                  <a:srgbClr val="0000FF"/>
                </a:solidFill>
              </a:rPr>
              <a:t>正常時</a:t>
            </a:r>
            <a:endParaRPr kumimoji="1" lang="ja-JP" altLang="en-US" sz="2400" dirty="0">
              <a:solidFill>
                <a:srgbClr val="0000FF"/>
              </a:solidFill>
            </a:endParaRPr>
          </a:p>
        </p:txBody>
      </p:sp>
      <p:cxnSp>
        <p:nvCxnSpPr>
          <p:cNvPr id="145" name="直線コネクタ 144"/>
          <p:cNvCxnSpPr/>
          <p:nvPr/>
        </p:nvCxnSpPr>
        <p:spPr>
          <a:xfrm flipV="1">
            <a:off x="567012" y="3597571"/>
            <a:ext cx="8074743" cy="10744"/>
          </a:xfrm>
          <a:prstGeom prst="line">
            <a:avLst/>
          </a:prstGeom>
          <a:ln>
            <a:solidFill>
              <a:schemeClr val="bg1">
                <a:lumMod val="75000"/>
              </a:schemeClr>
            </a:solidFill>
            <a:prstDash val="sysDash"/>
          </a:ln>
          <a:effectLst/>
        </p:spPr>
        <p:style>
          <a:lnRef idx="2">
            <a:schemeClr val="accent1"/>
          </a:lnRef>
          <a:fillRef idx="0">
            <a:schemeClr val="accent1"/>
          </a:fillRef>
          <a:effectRef idx="1">
            <a:schemeClr val="accent1"/>
          </a:effectRef>
          <a:fontRef idx="minor">
            <a:schemeClr val="tx1"/>
          </a:fontRef>
        </p:style>
      </p:cxnSp>
      <p:sp>
        <p:nvSpPr>
          <p:cNvPr id="146" name="正方形/長方形 145"/>
          <p:cNvSpPr/>
          <p:nvPr/>
        </p:nvSpPr>
        <p:spPr>
          <a:xfrm>
            <a:off x="567012" y="3738768"/>
            <a:ext cx="2665897" cy="924105"/>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6600"/>
                </a:solidFill>
                <a:latin typeface="ＭＳ Ｐゴシック"/>
                <a:ea typeface="ＭＳ Ｐゴシック"/>
                <a:cs typeface="ＭＳ Ｐゴシック"/>
              </a:rPr>
              <a:t>仮想サーバーＡと</a:t>
            </a:r>
            <a:r>
              <a:rPr kumimoji="1" lang="en-US" altLang="ja-JP" sz="1200" dirty="0" smtClean="0">
                <a:solidFill>
                  <a:srgbClr val="FF6600"/>
                </a:solidFill>
                <a:latin typeface="ＭＳ Ｐゴシック"/>
                <a:ea typeface="ＭＳ Ｐゴシック"/>
                <a:cs typeface="ＭＳ Ｐゴシック"/>
              </a:rPr>
              <a:t>B</a:t>
            </a:r>
            <a:r>
              <a:rPr kumimoji="1" lang="ja-JP" altLang="en-US" sz="1200" dirty="0" smtClean="0">
                <a:solidFill>
                  <a:srgbClr val="FF6600"/>
                </a:solidFill>
                <a:latin typeface="ＭＳ Ｐゴシック"/>
                <a:ea typeface="ＭＳ Ｐゴシック"/>
                <a:cs typeface="ＭＳ Ｐゴシック"/>
              </a:rPr>
              <a:t>は、</a:t>
            </a:r>
            <a:endParaRPr kumimoji="1" lang="en-US" altLang="ja-JP" sz="1200" dirty="0" smtClean="0">
              <a:solidFill>
                <a:srgbClr val="FF6600"/>
              </a:solidFill>
              <a:latin typeface="ＭＳ Ｐゴシック"/>
              <a:ea typeface="ＭＳ Ｐゴシック"/>
              <a:cs typeface="ＭＳ Ｐゴシック"/>
            </a:endParaRPr>
          </a:p>
          <a:p>
            <a:pPr algn="ctr"/>
            <a:r>
              <a:rPr lang="ja-JP" altLang="en-US" sz="1200" dirty="0" smtClean="0">
                <a:solidFill>
                  <a:srgbClr val="FF6600"/>
                </a:solidFill>
                <a:latin typeface="ＭＳ Ｐゴシック"/>
                <a:ea typeface="ＭＳ Ｐゴシック"/>
                <a:cs typeface="ＭＳ Ｐゴシック"/>
              </a:rPr>
              <a:t>見かけ上稼働し続けることができ</a:t>
            </a:r>
            <a:endParaRPr lang="en-US" altLang="ja-JP" sz="1200" dirty="0" smtClean="0">
              <a:solidFill>
                <a:srgbClr val="FF6600"/>
              </a:solidFill>
              <a:latin typeface="ＭＳ Ｐゴシック"/>
              <a:ea typeface="ＭＳ Ｐゴシック"/>
              <a:cs typeface="ＭＳ Ｐゴシック"/>
            </a:endParaRPr>
          </a:p>
          <a:p>
            <a:pPr algn="ctr"/>
            <a:r>
              <a:rPr lang="ja-JP" altLang="en-US" sz="1200" dirty="0" smtClean="0">
                <a:solidFill>
                  <a:srgbClr val="FF6600"/>
                </a:solidFill>
                <a:latin typeface="ＭＳ Ｐゴシック"/>
                <a:ea typeface="ＭＳ Ｐゴシック"/>
                <a:cs typeface="ＭＳ Ｐゴシック"/>
              </a:rPr>
              <a:t>ユーザーは影響を受けない</a:t>
            </a:r>
            <a:endParaRPr kumimoji="1" lang="ja-JP" altLang="en-US" sz="1200" dirty="0">
              <a:solidFill>
                <a:srgbClr val="FF6600"/>
              </a:solidFill>
              <a:latin typeface="ＭＳ Ｐゴシック"/>
              <a:ea typeface="ＭＳ Ｐゴシック"/>
              <a:cs typeface="ＭＳ Ｐゴシック"/>
            </a:endParaRPr>
          </a:p>
        </p:txBody>
      </p:sp>
    </p:spTree>
    <p:extLst>
      <p:ext uri="{BB962C8B-B14F-4D97-AF65-F5344CB8AC3E}">
        <p14:creationId xmlns:p14="http://schemas.microsoft.com/office/powerpoint/2010/main" val="36644664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5" name="Rectangle 3"/>
          <p:cNvSpPr>
            <a:spLocks noGrp="1" noChangeArrowheads="1"/>
          </p:cNvSpPr>
          <p:nvPr>
            <p:ph type="title"/>
          </p:nvPr>
        </p:nvSpPr>
        <p:spPr>
          <a:xfrm>
            <a:off x="152400" y="152400"/>
            <a:ext cx="8991600" cy="533400"/>
          </a:xfrm>
        </p:spPr>
        <p:txBody>
          <a:bodyPr/>
          <a:lstStyle/>
          <a:p>
            <a:r>
              <a:rPr lang="ja-JP" altLang="en-US" sz="2800" dirty="0" smtClean="0">
                <a:ea typeface="ＭＳ Ｐゴシック" pitchFamily="50" charset="-128"/>
              </a:rPr>
              <a:t>サーバーの仮想化</a:t>
            </a:r>
            <a:r>
              <a:rPr lang="en-US" altLang="ja-JP" sz="2800" dirty="0" smtClean="0">
                <a:ea typeface="ＭＳ Ｐゴシック" pitchFamily="50" charset="-128"/>
              </a:rPr>
              <a:t> / </a:t>
            </a:r>
            <a:r>
              <a:rPr lang="en-US" altLang="ja-JP" sz="2400" dirty="0" smtClean="0">
                <a:ea typeface="ＭＳ Ｐゴシック" pitchFamily="50" charset="-128"/>
              </a:rPr>
              <a:t>BCP</a:t>
            </a:r>
            <a:r>
              <a:rPr lang="ja-JP" altLang="en-US" sz="2400" dirty="0" smtClean="0">
                <a:ea typeface="ＭＳ Ｐゴシック" pitchFamily="50" charset="-128"/>
              </a:rPr>
              <a:t>対策・仮想マシン・レプリケーション</a:t>
            </a:r>
            <a:endParaRPr lang="ja-JP" altLang="en-US" sz="2400" dirty="0">
              <a:ea typeface="ＭＳ Ｐゴシック" pitchFamily="50" charset="-128"/>
            </a:endParaRPr>
          </a:p>
        </p:txBody>
      </p:sp>
      <p:sp>
        <p:nvSpPr>
          <p:cNvPr id="4" name="角丸四角形 3"/>
          <p:cNvSpPr/>
          <p:nvPr/>
        </p:nvSpPr>
        <p:spPr bwMode="auto">
          <a:xfrm>
            <a:off x="533398" y="298575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5" name="角丸四角形 4"/>
          <p:cNvSpPr/>
          <p:nvPr/>
        </p:nvSpPr>
        <p:spPr bwMode="auto">
          <a:xfrm>
            <a:off x="1447800" y="298575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12" name="角丸四角形 11"/>
          <p:cNvSpPr/>
          <p:nvPr/>
        </p:nvSpPr>
        <p:spPr bwMode="auto">
          <a:xfrm>
            <a:off x="533400" y="3976350"/>
            <a:ext cx="1828800" cy="914400"/>
          </a:xfrm>
          <a:prstGeom prst="roundRect">
            <a:avLst>
              <a:gd name="adj" fmla="val 8179"/>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14" name="AutoShape 139"/>
          <p:cNvSpPr>
            <a:spLocks noChangeArrowheads="1"/>
          </p:cNvSpPr>
          <p:nvPr/>
        </p:nvSpPr>
        <p:spPr bwMode="auto">
          <a:xfrm>
            <a:off x="533400" y="3366750"/>
            <a:ext cx="1828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6" name="フローチャート: 磁気ディスク 5"/>
          <p:cNvSpPr/>
          <p:nvPr/>
        </p:nvSpPr>
        <p:spPr bwMode="auto">
          <a:xfrm>
            <a:off x="2057400" y="4128750"/>
            <a:ext cx="838200" cy="8382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sp>
        <p:nvSpPr>
          <p:cNvPr id="2" name="角丸四角形 1"/>
          <p:cNvSpPr/>
          <p:nvPr/>
        </p:nvSpPr>
        <p:spPr bwMode="auto">
          <a:xfrm>
            <a:off x="3505200" y="2071350"/>
            <a:ext cx="1447800" cy="3429000"/>
          </a:xfrm>
          <a:prstGeom prst="roundRect">
            <a:avLst>
              <a:gd name="adj" fmla="val 50000"/>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25" name="図 24" descr="MC900441809.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10200" y="852150"/>
            <a:ext cx="3276600" cy="3276600"/>
          </a:xfrm>
          <a:prstGeom prst="rect">
            <a:avLst/>
          </a:prstGeom>
        </p:spPr>
      </p:pic>
      <p:sp>
        <p:nvSpPr>
          <p:cNvPr id="64" name="角丸四角形 63"/>
          <p:cNvSpPr/>
          <p:nvPr/>
        </p:nvSpPr>
        <p:spPr bwMode="auto">
          <a:xfrm>
            <a:off x="533398" y="2680950"/>
            <a:ext cx="914401" cy="304800"/>
          </a:xfrm>
          <a:prstGeom prst="roundRect">
            <a:avLst>
              <a:gd name="adj" fmla="val 8179"/>
            </a:avLst>
          </a:prstGeom>
          <a:solidFill>
            <a:schemeClr val="accent5">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5" name="角丸四角形 64"/>
          <p:cNvSpPr/>
          <p:nvPr/>
        </p:nvSpPr>
        <p:spPr bwMode="auto">
          <a:xfrm>
            <a:off x="1447800" y="2680950"/>
            <a:ext cx="914401" cy="304800"/>
          </a:xfrm>
          <a:prstGeom prst="roundRect">
            <a:avLst>
              <a:gd name="adj" fmla="val 8179"/>
            </a:avLst>
          </a:prstGeom>
          <a:solidFill>
            <a:schemeClr val="accent5">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grpSp>
        <p:nvGrpSpPr>
          <p:cNvPr id="771101" name="図形グループ 771100"/>
          <p:cNvGrpSpPr/>
          <p:nvPr/>
        </p:nvGrpSpPr>
        <p:grpSpPr>
          <a:xfrm>
            <a:off x="533400" y="2071350"/>
            <a:ext cx="2225040" cy="3624943"/>
            <a:chOff x="533400" y="2133600"/>
            <a:chExt cx="2225040" cy="3624943"/>
          </a:xfrm>
        </p:grpSpPr>
        <p:pic>
          <p:nvPicPr>
            <p:cNvPr id="771092" name="図 771091" descr="MM910001087 (1).GIF"/>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57400" y="2133600"/>
              <a:ext cx="701040" cy="500743"/>
            </a:xfrm>
            <a:prstGeom prst="rect">
              <a:avLst/>
            </a:prstGeom>
          </p:spPr>
        </p:pic>
        <p:pic>
          <p:nvPicPr>
            <p:cNvPr id="58" name="図 57" descr="MM910001087 (1).GIF"/>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57400" y="5257800"/>
              <a:ext cx="701040" cy="500743"/>
            </a:xfrm>
            <a:prstGeom prst="rect">
              <a:avLst/>
            </a:prstGeom>
          </p:spPr>
        </p:pic>
        <p:sp>
          <p:nvSpPr>
            <p:cNvPr id="771093" name="テキスト ボックス 771092"/>
            <p:cNvSpPr txBox="1"/>
            <p:nvPr/>
          </p:nvSpPr>
          <p:spPr>
            <a:xfrm>
              <a:off x="533400" y="2133600"/>
              <a:ext cx="1505540" cy="461665"/>
            </a:xfrm>
            <a:prstGeom prst="rect">
              <a:avLst/>
            </a:prstGeom>
            <a:noFill/>
          </p:spPr>
          <p:txBody>
            <a:bodyPr wrap="none" rtlCol="0">
              <a:spAutoFit/>
            </a:bodyPr>
            <a:lstStyle/>
            <a:p>
              <a:pPr>
                <a:spcBef>
                  <a:spcPts val="0"/>
                </a:spcBef>
              </a:pPr>
              <a:r>
                <a:rPr kumimoji="1" lang="ja-JP" altLang="en-US" sz="1200" dirty="0" smtClean="0">
                  <a:solidFill>
                    <a:srgbClr val="0000FF"/>
                  </a:solidFill>
                </a:rPr>
                <a:t>仮想マシン・イメージ</a:t>
              </a:r>
              <a:endParaRPr kumimoji="1" lang="en-US" altLang="ja-JP" sz="1200" dirty="0" smtClean="0">
                <a:solidFill>
                  <a:srgbClr val="0000FF"/>
                </a:solidFill>
              </a:endParaRPr>
            </a:p>
            <a:p>
              <a:pPr>
                <a:spcBef>
                  <a:spcPts val="0"/>
                </a:spcBef>
              </a:pPr>
              <a:r>
                <a:rPr kumimoji="1" lang="ja-JP" altLang="en-US" sz="1200" dirty="0" smtClean="0">
                  <a:solidFill>
                    <a:srgbClr val="0000FF"/>
                  </a:solidFill>
                </a:rPr>
                <a:t>のレプリケーション</a:t>
              </a:r>
              <a:endParaRPr kumimoji="1" lang="ja-JP" altLang="en-US" sz="1200" dirty="0">
                <a:solidFill>
                  <a:srgbClr val="0000FF"/>
                </a:solidFill>
              </a:endParaRPr>
            </a:p>
          </p:txBody>
        </p:sp>
        <p:sp>
          <p:nvSpPr>
            <p:cNvPr id="70" name="テキスト ボックス 69"/>
            <p:cNvSpPr txBox="1"/>
            <p:nvPr/>
          </p:nvSpPr>
          <p:spPr>
            <a:xfrm>
              <a:off x="533400" y="5257800"/>
              <a:ext cx="1225215" cy="461665"/>
            </a:xfrm>
            <a:prstGeom prst="rect">
              <a:avLst/>
            </a:prstGeom>
            <a:noFill/>
          </p:spPr>
          <p:txBody>
            <a:bodyPr wrap="none" rtlCol="0">
              <a:spAutoFit/>
            </a:bodyPr>
            <a:lstStyle/>
            <a:p>
              <a:pPr>
                <a:spcBef>
                  <a:spcPts val="0"/>
                </a:spcBef>
              </a:pPr>
              <a:r>
                <a:rPr kumimoji="1" lang="ja-JP" altLang="en-US" sz="1200" dirty="0" smtClean="0">
                  <a:solidFill>
                    <a:srgbClr val="3366FF"/>
                  </a:solidFill>
                </a:rPr>
                <a:t>データの</a:t>
              </a:r>
              <a:endParaRPr kumimoji="1" lang="en-US" altLang="ja-JP" sz="1200" dirty="0" smtClean="0">
                <a:solidFill>
                  <a:srgbClr val="3366FF"/>
                </a:solidFill>
              </a:endParaRPr>
            </a:p>
            <a:p>
              <a:pPr>
                <a:spcBef>
                  <a:spcPts val="0"/>
                </a:spcBef>
              </a:pPr>
              <a:r>
                <a:rPr kumimoji="1" lang="ja-JP" altLang="en-US" sz="1200" dirty="0" smtClean="0">
                  <a:solidFill>
                    <a:srgbClr val="3366FF"/>
                  </a:solidFill>
                </a:rPr>
                <a:t>レプリケーション</a:t>
              </a:r>
              <a:endParaRPr kumimoji="1" lang="ja-JP" altLang="en-US" sz="1200" dirty="0">
                <a:solidFill>
                  <a:srgbClr val="3366FF"/>
                </a:solidFill>
              </a:endParaRPr>
            </a:p>
          </p:txBody>
        </p:sp>
      </p:grpSp>
      <p:sp>
        <p:nvSpPr>
          <p:cNvPr id="771098" name="テキスト ボックス 771097"/>
          <p:cNvSpPr txBox="1"/>
          <p:nvPr/>
        </p:nvSpPr>
        <p:spPr>
          <a:xfrm>
            <a:off x="3733800" y="2985750"/>
            <a:ext cx="916236" cy="276999"/>
          </a:xfrm>
          <a:prstGeom prst="rect">
            <a:avLst/>
          </a:prstGeom>
          <a:noFill/>
        </p:spPr>
        <p:txBody>
          <a:bodyPr wrap="none" rtlCol="0">
            <a:spAutoFit/>
          </a:bodyPr>
          <a:lstStyle/>
          <a:p>
            <a:pPr algn="ctr"/>
            <a:r>
              <a:rPr kumimoji="1" lang="ja-JP" altLang="en-US" sz="1200" dirty="0" smtClean="0">
                <a:solidFill>
                  <a:srgbClr val="0000FF"/>
                </a:solidFill>
                <a:latin typeface="HGP創英角ｺﾞｼｯｸUB"/>
                <a:ea typeface="HGP創英角ｺﾞｼｯｸUB"/>
                <a:cs typeface="HGP創英角ｺﾞｼｯｸUB"/>
              </a:rPr>
              <a:t>ネットワーク</a:t>
            </a:r>
            <a:endParaRPr kumimoji="1" lang="ja-JP" altLang="en-US" sz="1200" dirty="0">
              <a:solidFill>
                <a:srgbClr val="0000FF"/>
              </a:solidFill>
              <a:latin typeface="HGP創英角ｺﾞｼｯｸUB"/>
              <a:ea typeface="HGP創英角ｺﾞｼｯｸUB"/>
              <a:cs typeface="HGP創英角ｺﾞｼｯｸUB"/>
            </a:endParaRPr>
          </a:p>
        </p:txBody>
      </p:sp>
      <p:grpSp>
        <p:nvGrpSpPr>
          <p:cNvPr id="771103" name="図形グループ 771102"/>
          <p:cNvGrpSpPr/>
          <p:nvPr/>
        </p:nvGrpSpPr>
        <p:grpSpPr>
          <a:xfrm>
            <a:off x="2362201" y="928350"/>
            <a:ext cx="6172197" cy="3613275"/>
            <a:chOff x="2362201" y="990600"/>
            <a:chExt cx="6172197" cy="3613275"/>
          </a:xfrm>
        </p:grpSpPr>
        <p:sp>
          <p:nvSpPr>
            <p:cNvPr id="26" name="角丸四角形 25"/>
            <p:cNvSpPr/>
            <p:nvPr/>
          </p:nvSpPr>
          <p:spPr bwMode="auto">
            <a:xfrm>
              <a:off x="6172198" y="1600200"/>
              <a:ext cx="914401" cy="304800"/>
            </a:xfrm>
            <a:prstGeom prst="roundRect">
              <a:avLst>
                <a:gd name="adj" fmla="val 8179"/>
              </a:avLst>
            </a:prstGeom>
            <a:solidFill>
              <a:srgbClr val="3366FF">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27" name="角丸四角形 26"/>
            <p:cNvSpPr/>
            <p:nvPr/>
          </p:nvSpPr>
          <p:spPr bwMode="auto">
            <a:xfrm>
              <a:off x="7086600" y="1600200"/>
              <a:ext cx="914401" cy="304800"/>
            </a:xfrm>
            <a:prstGeom prst="roundRect">
              <a:avLst>
                <a:gd name="adj" fmla="val 8179"/>
              </a:avLst>
            </a:prstGeom>
            <a:solidFill>
              <a:srgbClr val="3366FF">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28" name="角丸四角形 27"/>
            <p:cNvSpPr/>
            <p:nvPr/>
          </p:nvSpPr>
          <p:spPr bwMode="auto">
            <a:xfrm>
              <a:off x="6172198" y="2590800"/>
              <a:ext cx="1828800" cy="914400"/>
            </a:xfrm>
            <a:prstGeom prst="roundRect">
              <a:avLst>
                <a:gd name="adj" fmla="val 8179"/>
              </a:avLst>
            </a:prstGeom>
            <a:solidFill>
              <a:srgbClr val="127C5E">
                <a:alpha val="57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29" name="AutoShape 139"/>
            <p:cNvSpPr>
              <a:spLocks noChangeArrowheads="1"/>
            </p:cNvSpPr>
            <p:nvPr/>
          </p:nvSpPr>
          <p:spPr bwMode="auto">
            <a:xfrm>
              <a:off x="6172198" y="1981200"/>
              <a:ext cx="1828800" cy="533400"/>
            </a:xfrm>
            <a:prstGeom prst="roundRect">
              <a:avLst>
                <a:gd name="adj" fmla="val 16667"/>
              </a:avLst>
            </a:prstGeom>
            <a:solidFill>
              <a:srgbClr val="FF6600">
                <a:alpha val="58000"/>
              </a:srgbClr>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30" name="フローチャート: 磁気ディスク 29"/>
            <p:cNvSpPr/>
            <p:nvPr/>
          </p:nvSpPr>
          <p:spPr bwMode="auto">
            <a:xfrm>
              <a:off x="7696198" y="2743200"/>
              <a:ext cx="838200" cy="838200"/>
            </a:xfrm>
            <a:prstGeom prst="flowChartMagneticDisk">
              <a:avLst/>
            </a:prstGeom>
            <a:gradFill flip="none" rotWithShape="1">
              <a:gsLst>
                <a:gs pos="0">
                  <a:schemeClr val="accent2">
                    <a:tint val="50000"/>
                    <a:satMod val="300000"/>
                    <a:alpha val="65000"/>
                  </a:schemeClr>
                </a:gs>
                <a:gs pos="35000">
                  <a:schemeClr val="accent2">
                    <a:tint val="37000"/>
                    <a:satMod val="300000"/>
                    <a:alpha val="65000"/>
                  </a:schemeClr>
                </a:gs>
                <a:gs pos="100000">
                  <a:schemeClr val="accent2">
                    <a:tint val="15000"/>
                    <a:satMod val="350000"/>
                    <a:alpha val="65000"/>
                  </a:schemeClr>
                </a:gs>
              </a:gsLst>
              <a:lin ang="16200000" scaled="1"/>
              <a:tileRect/>
            </a:gra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cxnSp>
          <p:nvCxnSpPr>
            <p:cNvPr id="771072" name="曲線コネクタ 771071"/>
            <p:cNvCxnSpPr>
              <a:stCxn id="5" idx="3"/>
              <a:endCxn id="26" idx="1"/>
            </p:cNvCxnSpPr>
            <p:nvPr/>
          </p:nvCxnSpPr>
          <p:spPr bwMode="auto">
            <a:xfrm flipV="1">
              <a:off x="2362201" y="1752600"/>
              <a:ext cx="3809997" cy="1441575"/>
            </a:xfrm>
            <a:prstGeom prst="curvedConnector3">
              <a:avLst>
                <a:gd name="adj1" fmla="val 50000"/>
              </a:avLst>
            </a:prstGeom>
            <a:solidFill>
              <a:schemeClr val="bg1"/>
            </a:solidFill>
            <a:ln w="38100" cap="flat" cmpd="sng" algn="ctr">
              <a:solidFill>
                <a:srgbClr val="00CCFF"/>
              </a:solidFill>
              <a:prstDash val="sysDash"/>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4" name="曲線コネクタ 43"/>
            <p:cNvCxnSpPr>
              <a:stCxn id="6" idx="4"/>
              <a:endCxn id="30" idx="2"/>
            </p:cNvCxnSpPr>
            <p:nvPr/>
          </p:nvCxnSpPr>
          <p:spPr bwMode="auto">
            <a:xfrm flipV="1">
              <a:off x="2895600" y="3162300"/>
              <a:ext cx="4800598" cy="1441575"/>
            </a:xfrm>
            <a:prstGeom prst="curvedConnector3">
              <a:avLst>
                <a:gd name="adj1" fmla="val 50000"/>
              </a:avLst>
            </a:prstGeom>
            <a:solidFill>
              <a:schemeClr val="bg1"/>
            </a:solidFill>
            <a:ln w="38100" cap="flat" cmpd="sng" algn="ctr">
              <a:solidFill>
                <a:schemeClr val="accent6">
                  <a:lumMod val="40000"/>
                  <a:lumOff val="60000"/>
                </a:schemeClr>
              </a:solidFill>
              <a:prstDash val="sysDash"/>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68" name="角丸四角形 67"/>
            <p:cNvSpPr/>
            <p:nvPr/>
          </p:nvSpPr>
          <p:spPr bwMode="auto">
            <a:xfrm>
              <a:off x="6172198" y="1295400"/>
              <a:ext cx="914401" cy="304800"/>
            </a:xfrm>
            <a:prstGeom prst="roundRect">
              <a:avLst>
                <a:gd name="adj" fmla="val 8179"/>
              </a:avLst>
            </a:prstGeom>
            <a:solidFill>
              <a:srgbClr val="4597A0">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9" name="角丸四角形 68"/>
            <p:cNvSpPr/>
            <p:nvPr/>
          </p:nvSpPr>
          <p:spPr bwMode="auto">
            <a:xfrm>
              <a:off x="7086600" y="1295400"/>
              <a:ext cx="914401" cy="304800"/>
            </a:xfrm>
            <a:prstGeom prst="roundRect">
              <a:avLst>
                <a:gd name="adj" fmla="val 8179"/>
              </a:avLst>
            </a:prstGeom>
            <a:solidFill>
              <a:srgbClr val="4597A0">
                <a:alpha val="64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771100" name="テキスト ボックス 771099"/>
            <p:cNvSpPr txBox="1"/>
            <p:nvPr/>
          </p:nvSpPr>
          <p:spPr>
            <a:xfrm>
              <a:off x="5943284" y="990600"/>
              <a:ext cx="2342709" cy="276999"/>
            </a:xfrm>
            <a:prstGeom prst="rect">
              <a:avLst/>
            </a:prstGeom>
            <a:noFill/>
          </p:spPr>
          <p:txBody>
            <a:bodyPr wrap="none" rtlCol="0">
              <a:spAutoFit/>
            </a:bodyPr>
            <a:lstStyle/>
            <a:p>
              <a:pPr algn="ctr"/>
              <a:r>
                <a:rPr kumimoji="1" lang="ja-JP" altLang="en-US" sz="1200" dirty="0" smtClean="0">
                  <a:solidFill>
                    <a:srgbClr val="0000FF"/>
                  </a:solidFill>
                </a:rPr>
                <a:t>クラウド基盤へのレプリケーション</a:t>
              </a:r>
              <a:endParaRPr kumimoji="1" lang="ja-JP" altLang="en-US" sz="1200" dirty="0">
                <a:solidFill>
                  <a:srgbClr val="0000FF"/>
                </a:solidFill>
              </a:endParaRPr>
            </a:p>
          </p:txBody>
        </p:sp>
      </p:grpSp>
      <p:grpSp>
        <p:nvGrpSpPr>
          <p:cNvPr id="771102" name="図形グループ 771101"/>
          <p:cNvGrpSpPr/>
          <p:nvPr/>
        </p:nvGrpSpPr>
        <p:grpSpPr>
          <a:xfrm>
            <a:off x="2362201" y="3131925"/>
            <a:ext cx="6172199" cy="3206625"/>
            <a:chOff x="2362201" y="3194175"/>
            <a:chExt cx="6172199" cy="3206625"/>
          </a:xfrm>
        </p:grpSpPr>
        <p:sp>
          <p:nvSpPr>
            <p:cNvPr id="20" name="角丸四角形 19"/>
            <p:cNvSpPr/>
            <p:nvPr/>
          </p:nvSpPr>
          <p:spPr bwMode="auto">
            <a:xfrm>
              <a:off x="6172200" y="44196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A</a:t>
              </a:r>
            </a:p>
          </p:txBody>
        </p:sp>
        <p:sp>
          <p:nvSpPr>
            <p:cNvPr id="21" name="角丸四角形 20"/>
            <p:cNvSpPr/>
            <p:nvPr/>
          </p:nvSpPr>
          <p:spPr bwMode="auto">
            <a:xfrm>
              <a:off x="7086602" y="4419600"/>
              <a:ext cx="914401" cy="304800"/>
            </a:xfrm>
            <a:prstGeom prst="roundRect">
              <a:avLst>
                <a:gd name="adj" fmla="val 8179"/>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VM B</a:t>
              </a:r>
            </a:p>
          </p:txBody>
        </p:sp>
        <p:sp>
          <p:nvSpPr>
            <p:cNvPr id="22" name="角丸四角形 21"/>
            <p:cNvSpPr/>
            <p:nvPr/>
          </p:nvSpPr>
          <p:spPr bwMode="auto">
            <a:xfrm>
              <a:off x="6172200" y="5410200"/>
              <a:ext cx="1828800" cy="914400"/>
            </a:xfrm>
            <a:prstGeom prst="roundRect">
              <a:avLst>
                <a:gd name="adj" fmla="val 8179"/>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物理</a:t>
              </a:r>
              <a:endParaRPr kumimoji="0" lang="en-US" altLang="ja-JP" sz="2000" dirty="0" smtClean="0">
                <a:solidFill>
                  <a:srgbClr val="FFFFFF"/>
                </a:solidFill>
                <a:latin typeface="HGP創英角ｺﾞｼｯｸUB"/>
                <a:ea typeface="HGP創英角ｺﾞｼｯｸUB"/>
                <a:cs typeface="HGP創英角ｺﾞｼｯｸUB"/>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dirty="0" smtClean="0">
                  <a:solidFill>
                    <a:srgbClr val="FFFFFF"/>
                  </a:solidFill>
                  <a:latin typeface="HGP創英角ｺﾞｼｯｸUB"/>
                  <a:ea typeface="HGP創英角ｺﾞｼｯｸUB"/>
                  <a:cs typeface="HGP創英角ｺﾞｼｯｸUB"/>
                </a:rPr>
                <a:t>マシン</a:t>
              </a:r>
              <a:endParaRPr kumimoji="0" lang="ja-JP" altLang="en-US" sz="2000" b="0" i="0" u="none" strike="noStrike" cap="none" normalizeH="0" baseline="0" dirty="0" smtClean="0">
                <a:ln>
                  <a:noFill/>
                </a:ln>
                <a:solidFill>
                  <a:srgbClr val="FFFFFF"/>
                </a:solidFill>
                <a:effectLst/>
                <a:latin typeface="Arial"/>
                <a:ea typeface="HGP創英角ｺﾞｼｯｸUB"/>
                <a:cs typeface="Arial"/>
              </a:endParaRPr>
            </a:p>
          </p:txBody>
        </p:sp>
        <p:sp>
          <p:nvSpPr>
            <p:cNvPr id="23" name="AutoShape 139"/>
            <p:cNvSpPr>
              <a:spLocks noChangeArrowheads="1"/>
            </p:cNvSpPr>
            <p:nvPr/>
          </p:nvSpPr>
          <p:spPr bwMode="auto">
            <a:xfrm>
              <a:off x="6172200" y="4800600"/>
              <a:ext cx="1828800" cy="533400"/>
            </a:xfrm>
            <a:prstGeom prst="roundRect">
              <a:avLst>
                <a:gd name="adj" fmla="val 16667"/>
              </a:avLst>
            </a:prstGeom>
            <a:solidFill>
              <a:srgbClr val="FF6600"/>
            </a:soli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r>
                <a:rPr lang="ja-JP" altLang="en-US" sz="1400" dirty="0">
                  <a:solidFill>
                    <a:schemeClr val="bg1"/>
                  </a:solidFill>
                  <a:latin typeface="HGP創英角ｺﾞｼｯｸUB" pitchFamily="50" charset="-128"/>
                  <a:ea typeface="HGP創英角ｺﾞｼｯｸUB" pitchFamily="50" charset="-128"/>
                </a:rPr>
                <a:t>仮想化ソフトウェア</a:t>
              </a:r>
            </a:p>
          </p:txBody>
        </p:sp>
        <p:sp>
          <p:nvSpPr>
            <p:cNvPr id="24" name="フローチャート: 磁気ディスク 23"/>
            <p:cNvSpPr/>
            <p:nvPr/>
          </p:nvSpPr>
          <p:spPr bwMode="auto">
            <a:xfrm>
              <a:off x="7696200" y="5562600"/>
              <a:ext cx="838200" cy="8382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glow rad="228600">
                      <a:schemeClr val="accent2">
                        <a:satMod val="175000"/>
                        <a:alpha val="40000"/>
                      </a:schemeClr>
                    </a:glow>
                  </a:effectLst>
                  <a:latin typeface="HGP創英角ｺﾞｼｯｸUB"/>
                  <a:ea typeface="HGP創英角ｺﾞｼｯｸUB"/>
                  <a:cs typeface="HGP創英角ｺﾞｼｯｸUB"/>
                </a:rPr>
                <a:t>データ</a:t>
              </a:r>
            </a:p>
          </p:txBody>
        </p:sp>
        <p:cxnSp>
          <p:nvCxnSpPr>
            <p:cNvPr id="38" name="曲線コネクタ 37"/>
            <p:cNvCxnSpPr>
              <a:stCxn id="5" idx="3"/>
              <a:endCxn id="20" idx="1"/>
            </p:cNvCxnSpPr>
            <p:nvPr/>
          </p:nvCxnSpPr>
          <p:spPr bwMode="auto">
            <a:xfrm>
              <a:off x="2362201" y="3194175"/>
              <a:ext cx="3809999" cy="1377825"/>
            </a:xfrm>
            <a:prstGeom prst="curvedConnector3">
              <a:avLst>
                <a:gd name="adj1" fmla="val 50000"/>
              </a:avLst>
            </a:prstGeom>
            <a:solidFill>
              <a:schemeClr val="bg1"/>
            </a:solidFill>
            <a:ln w="38100" cap="flat" cmpd="sng" algn="ctr">
              <a:solidFill>
                <a:srgbClr val="3366FF"/>
              </a:solidFill>
              <a:prstDash val="sysDash"/>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7" name="曲線コネクタ 46"/>
            <p:cNvCxnSpPr>
              <a:stCxn id="6" idx="4"/>
              <a:endCxn id="24" idx="2"/>
            </p:cNvCxnSpPr>
            <p:nvPr/>
          </p:nvCxnSpPr>
          <p:spPr bwMode="auto">
            <a:xfrm>
              <a:off x="2895600" y="4603875"/>
              <a:ext cx="4800600" cy="1377825"/>
            </a:xfrm>
            <a:prstGeom prst="curvedConnector3">
              <a:avLst/>
            </a:prstGeom>
            <a:solidFill>
              <a:schemeClr val="bg1"/>
            </a:solidFill>
            <a:ln w="38100" cap="flat" cmpd="sng" algn="ctr">
              <a:solidFill>
                <a:schemeClr val="accent6">
                  <a:lumMod val="60000"/>
                  <a:lumOff val="40000"/>
                </a:schemeClr>
              </a:solidFill>
              <a:prstDash val="sysDash"/>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66" name="角丸四角形 65"/>
            <p:cNvSpPr/>
            <p:nvPr/>
          </p:nvSpPr>
          <p:spPr bwMode="auto">
            <a:xfrm>
              <a:off x="6172200" y="4114800"/>
              <a:ext cx="914401" cy="304800"/>
            </a:xfrm>
            <a:prstGeom prst="roundRect">
              <a:avLst>
                <a:gd name="adj" fmla="val 8179"/>
              </a:avLst>
            </a:prstGeom>
            <a:solidFill>
              <a:srgbClr val="4597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67" name="角丸四角形 66"/>
            <p:cNvSpPr/>
            <p:nvPr/>
          </p:nvSpPr>
          <p:spPr bwMode="auto">
            <a:xfrm>
              <a:off x="7086602" y="4114800"/>
              <a:ext cx="914401" cy="304800"/>
            </a:xfrm>
            <a:prstGeom prst="roundRect">
              <a:avLst>
                <a:gd name="adj" fmla="val 8179"/>
              </a:avLst>
            </a:prstGeom>
            <a:solidFill>
              <a:srgbClr val="4597A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800" dirty="0" smtClean="0">
                  <a:solidFill>
                    <a:srgbClr val="FFFFFF"/>
                  </a:solidFill>
                  <a:latin typeface="Arial"/>
                  <a:ea typeface="HGP創英角ｺﾞｼｯｸUB"/>
                  <a:cs typeface="Arial"/>
                </a:rPr>
                <a:t>AP</a:t>
              </a:r>
            </a:p>
          </p:txBody>
        </p:sp>
        <p:sp>
          <p:nvSpPr>
            <p:cNvPr id="74" name="テキスト ボックス 73"/>
            <p:cNvSpPr txBox="1"/>
            <p:nvPr/>
          </p:nvSpPr>
          <p:spPr>
            <a:xfrm>
              <a:off x="5964166" y="3810000"/>
              <a:ext cx="2148545" cy="276999"/>
            </a:xfrm>
            <a:prstGeom prst="rect">
              <a:avLst/>
            </a:prstGeom>
            <a:noFill/>
          </p:spPr>
          <p:txBody>
            <a:bodyPr wrap="none" rtlCol="0">
              <a:spAutoFit/>
            </a:bodyPr>
            <a:lstStyle/>
            <a:p>
              <a:pPr algn="ctr"/>
              <a:r>
                <a:rPr kumimoji="1" lang="ja-JP" altLang="en-US" sz="1200" dirty="0" smtClean="0">
                  <a:solidFill>
                    <a:srgbClr val="0000FF"/>
                  </a:solidFill>
                </a:rPr>
                <a:t>個別基盤へのレプリケーション</a:t>
              </a:r>
              <a:endParaRPr kumimoji="1" lang="ja-JP" altLang="en-US" sz="1200" dirty="0">
                <a:solidFill>
                  <a:srgbClr val="0000FF"/>
                </a:solidFill>
              </a:endParaRPr>
            </a:p>
          </p:txBody>
        </p:sp>
      </p:grpSp>
    </p:spTree>
    <p:extLst>
      <p:ext uri="{BB962C8B-B14F-4D97-AF65-F5344CB8AC3E}">
        <p14:creationId xmlns:p14="http://schemas.microsoft.com/office/powerpoint/2010/main" val="1640606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71101"/>
                                        </p:tgtEl>
                                        <p:attrNameLst>
                                          <p:attrName>style.visibility</p:attrName>
                                        </p:attrNameLst>
                                      </p:cBhvr>
                                      <p:to>
                                        <p:strVal val="visible"/>
                                      </p:to>
                                    </p:set>
                                    <p:animEffect transition="in" filter="wipe(left)">
                                      <p:cBhvr>
                                        <p:cTn id="7" dur="500"/>
                                        <p:tgtEl>
                                          <p:spTgt spid="77110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71102"/>
                                        </p:tgtEl>
                                        <p:attrNameLst>
                                          <p:attrName>style.visibility</p:attrName>
                                        </p:attrNameLst>
                                      </p:cBhvr>
                                      <p:to>
                                        <p:strVal val="visible"/>
                                      </p:to>
                                    </p:set>
                                    <p:animEffect transition="in" filter="wipe(left)">
                                      <p:cBhvr>
                                        <p:cTn id="12" dur="500"/>
                                        <p:tgtEl>
                                          <p:spTgt spid="77110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71103"/>
                                        </p:tgtEl>
                                        <p:attrNameLst>
                                          <p:attrName>style.visibility</p:attrName>
                                        </p:attrNameLst>
                                      </p:cBhvr>
                                      <p:to>
                                        <p:strVal val="visible"/>
                                      </p:to>
                                    </p:set>
                                    <p:animEffect transition="in" filter="wipe(left)">
                                      <p:cBhvr>
                                        <p:cTn id="17" dur="500"/>
                                        <p:tgtEl>
                                          <p:spTgt spid="771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en-US" sz="2800" dirty="0">
                <a:ea typeface="ＭＳ Ｐゴシック" pitchFamily="50" charset="-128"/>
              </a:rPr>
              <a:t>サーバーの仮想化</a:t>
            </a:r>
            <a:r>
              <a:rPr lang="ja-JP" altLang="en-US" sz="2800" dirty="0" smtClean="0">
                <a:ea typeface="ＭＳ Ｐゴシック" pitchFamily="50" charset="-128"/>
              </a:rPr>
              <a:t>／課題</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 name="角丸四角形 1"/>
          <p:cNvSpPr/>
          <p:nvPr/>
        </p:nvSpPr>
        <p:spPr bwMode="auto">
          <a:xfrm>
            <a:off x="228600" y="2065125"/>
            <a:ext cx="2971800" cy="1219200"/>
          </a:xfrm>
          <a:prstGeom prst="roundRect">
            <a:avLst>
              <a:gd name="adj" fmla="val 9375"/>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14" name="角丸四角形 13"/>
          <p:cNvSpPr/>
          <p:nvPr/>
        </p:nvSpPr>
        <p:spPr bwMode="auto">
          <a:xfrm>
            <a:off x="2057400" y="3512925"/>
            <a:ext cx="1131277" cy="6096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5" name="角丸四角形 14"/>
          <p:cNvSpPr/>
          <p:nvPr/>
        </p:nvSpPr>
        <p:spPr bwMode="auto">
          <a:xfrm>
            <a:off x="3352800" y="3512925"/>
            <a:ext cx="1131277" cy="609600"/>
          </a:xfrm>
          <a:prstGeom prst="round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6" name="角丸四角形 15"/>
          <p:cNvSpPr/>
          <p:nvPr/>
        </p:nvSpPr>
        <p:spPr bwMode="auto">
          <a:xfrm>
            <a:off x="228600" y="4351125"/>
            <a:ext cx="6096000" cy="609600"/>
          </a:xfrm>
          <a:prstGeom prst="roundRect">
            <a:avLst>
              <a:gd name="adj" fmla="val 50000"/>
            </a:avLst>
          </a:prstGeom>
          <a:solidFill>
            <a:srgbClr val="127C5E"/>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Arial" charset="0"/>
                <a:ea typeface="HG丸ｺﾞｼｯｸM-PRO" pitchFamily="50" charset="-128"/>
              </a:rPr>
              <a:t>ネットワーク</a:t>
            </a:r>
          </a:p>
        </p:txBody>
      </p:sp>
      <p:sp>
        <p:nvSpPr>
          <p:cNvPr id="18" name="角丸四角形 17"/>
          <p:cNvSpPr/>
          <p:nvPr/>
        </p:nvSpPr>
        <p:spPr bwMode="auto">
          <a:xfrm>
            <a:off x="3352800" y="2065125"/>
            <a:ext cx="2971800" cy="1219200"/>
          </a:xfrm>
          <a:prstGeom prst="roundRect">
            <a:avLst>
              <a:gd name="adj" fmla="val 9375"/>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19" name="角丸四角形 18"/>
          <p:cNvSpPr/>
          <p:nvPr/>
        </p:nvSpPr>
        <p:spPr bwMode="auto">
          <a:xfrm>
            <a:off x="381000" y="2217525"/>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0" name="角丸四角形 19"/>
          <p:cNvSpPr/>
          <p:nvPr/>
        </p:nvSpPr>
        <p:spPr bwMode="auto">
          <a:xfrm>
            <a:off x="1295400" y="2217525"/>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1" name="角丸四角形 20"/>
          <p:cNvSpPr/>
          <p:nvPr/>
        </p:nvSpPr>
        <p:spPr bwMode="auto">
          <a:xfrm>
            <a:off x="2209800" y="2217525"/>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2" name="角丸四角形 21"/>
          <p:cNvSpPr/>
          <p:nvPr/>
        </p:nvSpPr>
        <p:spPr bwMode="auto">
          <a:xfrm>
            <a:off x="3505200" y="2217525"/>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3" name="角丸四角形 22"/>
          <p:cNvSpPr/>
          <p:nvPr/>
        </p:nvSpPr>
        <p:spPr bwMode="auto">
          <a:xfrm>
            <a:off x="4419600" y="2217525"/>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24" name="角丸四角形 23"/>
          <p:cNvSpPr/>
          <p:nvPr/>
        </p:nvSpPr>
        <p:spPr bwMode="auto">
          <a:xfrm>
            <a:off x="5334000" y="2217525"/>
            <a:ext cx="838200" cy="914400"/>
          </a:xfrm>
          <a:prstGeom prst="roundRect">
            <a:avLst>
              <a:gd name="adj" fmla="val 937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仮想</a:t>
            </a:r>
            <a:endParaRPr kumimoji="0" lang="en-US" altLang="ja-JP" sz="14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マシン</a:t>
            </a:r>
          </a:p>
        </p:txBody>
      </p:sp>
      <p:sp>
        <p:nvSpPr>
          <p:cNvPr id="3" name="フローチャート: 磁気ディスク 2"/>
          <p:cNvSpPr/>
          <p:nvPr/>
        </p:nvSpPr>
        <p:spPr bwMode="auto">
          <a:xfrm>
            <a:off x="228600" y="5113125"/>
            <a:ext cx="1828800" cy="12954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0000FF"/>
                </a:solidFill>
                <a:effectLst/>
                <a:latin typeface="Arial" charset="0"/>
                <a:ea typeface="HG丸ｺﾞｼｯｸM-PRO" pitchFamily="50" charset="-128"/>
              </a:rPr>
              <a:t>ストレージ</a:t>
            </a:r>
          </a:p>
        </p:txBody>
      </p:sp>
      <p:sp>
        <p:nvSpPr>
          <p:cNvPr id="4" name="角丸四角形吹き出し 3"/>
          <p:cNvSpPr/>
          <p:nvPr/>
        </p:nvSpPr>
        <p:spPr bwMode="auto">
          <a:xfrm>
            <a:off x="228600" y="998325"/>
            <a:ext cx="6096000" cy="914400"/>
          </a:xfrm>
          <a:prstGeom prst="wedgeRoundRectCallout">
            <a:avLst>
              <a:gd name="adj1" fmla="val -23437"/>
              <a:gd name="adj2" fmla="val 77500"/>
              <a:gd name="adj3" fmla="val 16667"/>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サーバー・スプロール</a:t>
            </a:r>
            <a:endParaRPr lang="en-US" altLang="ja-JP" sz="2000" dirty="0" smtClean="0">
              <a:solidFill>
                <a:srgbClr val="FFFFFF"/>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sz="1200" dirty="0" smtClean="0">
                <a:solidFill>
                  <a:srgbClr val="FFFFFF"/>
                </a:solidFill>
              </a:rPr>
              <a:t>未使用の仮想マシンの乱立。管理の複雑化とシステム資源の圧迫。運用ルール、管理方法により対応。</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27" name="角丸四角形吹き出し 26"/>
          <p:cNvSpPr/>
          <p:nvPr/>
        </p:nvSpPr>
        <p:spPr bwMode="auto">
          <a:xfrm>
            <a:off x="2438400" y="5189325"/>
            <a:ext cx="3886200" cy="1219200"/>
          </a:xfrm>
          <a:prstGeom prst="wedgeRoundRectCallout">
            <a:avLst>
              <a:gd name="adj1" fmla="val -66395"/>
              <a:gd name="adj2" fmla="val 2500"/>
              <a:gd name="adj3" fmla="val 16667"/>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ストレージ設計</a:t>
            </a:r>
          </a:p>
          <a:p>
            <a:pPr marL="0" marR="0" indent="0" algn="l" defTabSz="914400" rtl="0" eaLnBrk="1" fontAlgn="base" latinLnBrk="0" hangingPunct="1">
              <a:lnSpc>
                <a:spcPct val="100000"/>
              </a:lnSpc>
              <a:spcBef>
                <a:spcPct val="20000"/>
              </a:spcBef>
              <a:spcAft>
                <a:spcPct val="0"/>
              </a:spcAft>
              <a:buClrTx/>
              <a:buSzTx/>
              <a:buFontTx/>
              <a:buNone/>
              <a:tabLst/>
            </a:pPr>
            <a:r>
              <a:rPr lang="ja-JP" altLang="en-US" sz="1200" dirty="0" smtClean="0">
                <a:solidFill>
                  <a:srgbClr val="FFFFFF"/>
                </a:solidFill>
              </a:rPr>
              <a:t>ライブマイグレーション、ストレージ共有、ランダムアクセスの増大により</a:t>
            </a:r>
            <a:r>
              <a:rPr lang="en-US" altLang="ja-JP" sz="1200" dirty="0" smtClean="0">
                <a:solidFill>
                  <a:srgbClr val="FFFFFF"/>
                </a:solidFill>
              </a:rPr>
              <a:t>I/0</a:t>
            </a:r>
            <a:r>
              <a:rPr lang="ja-JP" altLang="en-US" sz="1200" dirty="0" smtClean="0">
                <a:solidFill>
                  <a:srgbClr val="FFFFFF"/>
                </a:solidFill>
              </a:rPr>
              <a:t>ボトルネックが発生しやすくなる。フラッシュ・ストレージなど</a:t>
            </a:r>
            <a:r>
              <a:rPr lang="en-US" altLang="ja-JP" sz="1200" dirty="0" smtClean="0">
                <a:solidFill>
                  <a:srgbClr val="FFFFFF"/>
                </a:solidFill>
              </a:rPr>
              <a:t>I/O</a:t>
            </a:r>
            <a:r>
              <a:rPr lang="ja-JP" altLang="en-US" sz="1200" dirty="0" smtClean="0">
                <a:solidFill>
                  <a:srgbClr val="FFFFFF"/>
                </a:solidFill>
              </a:rPr>
              <a:t>の高速化やボトルネックの生じにくい設計により対応。</a:t>
            </a:r>
            <a:endParaRPr lang="en-US" altLang="ja-JP" sz="1200" dirty="0" smtClean="0">
              <a:solidFill>
                <a:srgbClr val="FFFFFF"/>
              </a:solidFill>
            </a:endParaRPr>
          </a:p>
        </p:txBody>
      </p:sp>
      <p:sp>
        <p:nvSpPr>
          <p:cNvPr id="5" name="右大かっこ 4"/>
          <p:cNvSpPr/>
          <p:nvPr/>
        </p:nvSpPr>
        <p:spPr bwMode="auto">
          <a:xfrm>
            <a:off x="6477000" y="998325"/>
            <a:ext cx="152400" cy="5410200"/>
          </a:xfrm>
          <a:prstGeom prst="rightBracket">
            <a:avLst/>
          </a:prstGeom>
          <a:solidFill>
            <a:schemeClr val="bg1"/>
          </a:solidFill>
          <a:ln w="38100" cap="flat" cmpd="sng" algn="ctr">
            <a:solidFill>
              <a:srgbClr val="4168A7"/>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28" name="角丸四角形吹き出し 27"/>
          <p:cNvSpPr/>
          <p:nvPr/>
        </p:nvSpPr>
        <p:spPr bwMode="auto">
          <a:xfrm>
            <a:off x="6858000" y="998325"/>
            <a:ext cx="2133600" cy="2133600"/>
          </a:xfrm>
          <a:prstGeom prst="wedgeRoundRectCallout">
            <a:avLst>
              <a:gd name="adj1" fmla="val -65800"/>
              <a:gd name="adj2" fmla="val 29881"/>
              <a:gd name="adj3" fmla="val 16667"/>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lang="ja-JP" altLang="en-US" sz="2000" dirty="0" smtClean="0">
                <a:solidFill>
                  <a:srgbClr val="FFFFFF"/>
                </a:solidFill>
              </a:rPr>
              <a:t>ポリシー管理</a:t>
            </a:r>
            <a:endParaRPr lang="en-US" altLang="ja-JP" sz="2000" dirty="0" smtClean="0">
              <a:solidFill>
                <a:srgbClr val="FFFFFF"/>
              </a:solidFill>
            </a:endParaRPr>
          </a:p>
          <a:p>
            <a:pPr marL="0" marR="0" indent="0" algn="l" defTabSz="914400" rtl="0" eaLnBrk="1" fontAlgn="base" latinLnBrk="0" hangingPunct="1">
              <a:lnSpc>
                <a:spcPct val="100000"/>
              </a:lnSpc>
              <a:spcBef>
                <a:spcPct val="20000"/>
              </a:spcBef>
              <a:spcAft>
                <a:spcPct val="0"/>
              </a:spcAft>
              <a:buClrTx/>
              <a:buSzTx/>
              <a:buFontTx/>
              <a:buNone/>
              <a:tabLst/>
            </a:pPr>
            <a:r>
              <a:rPr lang="ja-JP" altLang="en-US" sz="1200" dirty="0" smtClean="0">
                <a:solidFill>
                  <a:srgbClr val="FFFFFF"/>
                </a:solidFill>
              </a:rPr>
              <a:t>サーバーとネットワークが物理的に対応している場合は、ポリシーも管理しやすいが、それぞれが仮想化し追加や変更が頻繁に起こる場合、対応が複雑化。クラウド</a:t>
            </a:r>
            <a:r>
              <a:rPr lang="en-US" altLang="ja-JP" sz="1200" dirty="0" smtClean="0">
                <a:solidFill>
                  <a:srgbClr val="FFFFFF"/>
                </a:solidFill>
              </a:rPr>
              <a:t>OS</a:t>
            </a:r>
            <a:r>
              <a:rPr lang="ja-JP" altLang="en-US" sz="1200" dirty="0" smtClean="0">
                <a:solidFill>
                  <a:srgbClr val="FFFFFF"/>
                </a:solidFill>
              </a:rPr>
              <a:t>や自動化ツールにより対応。</a:t>
            </a:r>
            <a:endParaRPr lang="en-US" altLang="ja-JP" sz="1200" dirty="0" smtClean="0">
              <a:solidFill>
                <a:srgbClr val="FFFFFF"/>
              </a:solidFill>
            </a:endParaRPr>
          </a:p>
        </p:txBody>
      </p:sp>
      <p:cxnSp>
        <p:nvCxnSpPr>
          <p:cNvPr id="7" name="カギ線コネクタ 6"/>
          <p:cNvCxnSpPr>
            <a:stCxn id="2" idx="2"/>
            <a:endCxn id="14" idx="0"/>
          </p:cNvCxnSpPr>
          <p:nvPr/>
        </p:nvCxnSpPr>
        <p:spPr bwMode="auto">
          <a:xfrm rot="16200000" flipH="1">
            <a:off x="2054469" y="2944355"/>
            <a:ext cx="228600" cy="908539"/>
          </a:xfrm>
          <a:prstGeom prst="bentConnector3">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37" name="カギ線コネクタ 36"/>
          <p:cNvCxnSpPr>
            <a:stCxn id="18" idx="2"/>
            <a:endCxn id="15" idx="0"/>
          </p:cNvCxnSpPr>
          <p:nvPr/>
        </p:nvCxnSpPr>
        <p:spPr bwMode="auto">
          <a:xfrm rot="5400000">
            <a:off x="4264270" y="2938495"/>
            <a:ext cx="228600" cy="920261"/>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48" name="カギ線コネクタ 47"/>
          <p:cNvCxnSpPr>
            <a:stCxn id="14" idx="2"/>
            <a:endCxn id="16" idx="0"/>
          </p:cNvCxnSpPr>
          <p:nvPr/>
        </p:nvCxnSpPr>
        <p:spPr bwMode="auto">
          <a:xfrm rot="16200000" flipH="1">
            <a:off x="2835519" y="3910044"/>
            <a:ext cx="228600" cy="653561"/>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51" name="カギ線コネクタ 50"/>
          <p:cNvCxnSpPr>
            <a:stCxn id="15" idx="2"/>
            <a:endCxn id="16" idx="0"/>
          </p:cNvCxnSpPr>
          <p:nvPr/>
        </p:nvCxnSpPr>
        <p:spPr bwMode="auto">
          <a:xfrm rot="5400000">
            <a:off x="3483220" y="3915906"/>
            <a:ext cx="228600" cy="641839"/>
          </a:xfrm>
          <a:prstGeom prst="bentConnector3">
            <a:avLst>
              <a:gd name="adj1" fmla="val 50000"/>
            </a:avLst>
          </a:prstGeom>
          <a:solidFill>
            <a:schemeClr val="bg1"/>
          </a:solidFill>
          <a:ln w="38100" cap="flat" cmpd="sng" algn="ctr">
            <a:solidFill>
              <a:srgbClr val="4168A7"/>
            </a:solidFill>
            <a:prstDash val="solid"/>
            <a:round/>
            <a:headEnd type="none" w="med" len="med"/>
            <a:tailEnd type="none" w="med" len="med"/>
          </a:ln>
          <a:effectLst/>
          <a:extLst/>
        </p:spPr>
      </p:cxnSp>
      <p:cxnSp>
        <p:nvCxnSpPr>
          <p:cNvPr id="237" name="直線コネクタ 236"/>
          <p:cNvCxnSpPr>
            <a:endCxn id="3" idx="1"/>
          </p:cNvCxnSpPr>
          <p:nvPr/>
        </p:nvCxnSpPr>
        <p:spPr bwMode="auto">
          <a:xfrm>
            <a:off x="1143000" y="4960725"/>
            <a:ext cx="0" cy="152400"/>
          </a:xfrm>
          <a:prstGeom prst="line">
            <a:avLst/>
          </a:prstGeom>
          <a:solidFill>
            <a:schemeClr val="bg1"/>
          </a:solidFill>
          <a:ln w="38100" cap="flat" cmpd="sng" algn="ctr">
            <a:solidFill>
              <a:srgbClr val="4168A7"/>
            </a:solidFill>
            <a:prstDash val="solid"/>
            <a:round/>
            <a:headEnd type="none" w="med" len="med"/>
            <a:tailEnd type="none" w="med" len="med"/>
          </a:ln>
          <a:effectLst/>
          <a:extLst/>
        </p:spPr>
      </p:cxnSp>
      <p:sp>
        <p:nvSpPr>
          <p:cNvPr id="244" name="テキスト ボックス 243"/>
          <p:cNvSpPr txBox="1"/>
          <p:nvPr/>
        </p:nvSpPr>
        <p:spPr>
          <a:xfrm>
            <a:off x="6781800" y="3992277"/>
            <a:ext cx="2209800" cy="2031325"/>
          </a:xfrm>
          <a:prstGeom prst="rect">
            <a:avLst/>
          </a:prstGeom>
          <a:noFill/>
        </p:spPr>
        <p:txBody>
          <a:bodyPr wrap="square" rtlCol="0">
            <a:spAutoFit/>
          </a:bodyPr>
          <a:lstStyle/>
          <a:p>
            <a:r>
              <a:rPr kumimoji="1" lang="ja-JP" altLang="en-US" sz="1400" dirty="0" smtClean="0">
                <a:solidFill>
                  <a:srgbClr val="800000"/>
                </a:solidFill>
              </a:rPr>
              <a:t>　物理システムを前提としたシステム設計とは考慮点が異なる点が多い。</a:t>
            </a:r>
            <a:endParaRPr kumimoji="1" lang="en-US" altLang="ja-JP" sz="1400" dirty="0">
              <a:solidFill>
                <a:srgbClr val="800000"/>
              </a:solidFill>
            </a:endParaRPr>
          </a:p>
          <a:p>
            <a:endParaRPr kumimoji="1" lang="en-US" altLang="ja-JP" sz="1400" dirty="0" smtClean="0">
              <a:solidFill>
                <a:srgbClr val="800000"/>
              </a:solidFill>
            </a:endParaRPr>
          </a:p>
          <a:p>
            <a:r>
              <a:rPr kumimoji="1" lang="ja-JP" altLang="en-US" sz="1400" dirty="0" smtClean="0">
                <a:solidFill>
                  <a:srgbClr val="800000"/>
                </a:solidFill>
              </a:rPr>
              <a:t>フラッシュ・ストレージ、</a:t>
            </a:r>
            <a:r>
              <a:rPr kumimoji="1" lang="en-US" altLang="ja-JP" sz="1400" dirty="0" smtClean="0">
                <a:solidFill>
                  <a:srgbClr val="800000"/>
                </a:solidFill>
              </a:rPr>
              <a:t>SDN</a:t>
            </a:r>
            <a:r>
              <a:rPr kumimoji="1" lang="ja-JP" altLang="en-US" sz="1400" dirty="0" smtClean="0">
                <a:solidFill>
                  <a:srgbClr val="800000"/>
                </a:solidFill>
              </a:rPr>
              <a:t>、クラウド</a:t>
            </a:r>
            <a:r>
              <a:rPr kumimoji="1" lang="en-US" altLang="ja-JP" sz="1400" dirty="0" smtClean="0">
                <a:solidFill>
                  <a:srgbClr val="800000"/>
                </a:solidFill>
              </a:rPr>
              <a:t>OS</a:t>
            </a:r>
            <a:r>
              <a:rPr kumimoji="1" lang="ja-JP" altLang="en-US" sz="1400" dirty="0" smtClean="0">
                <a:solidFill>
                  <a:srgbClr val="800000"/>
                </a:solidFill>
              </a:rPr>
              <a:t>など仮想化環境を最適化できるテクノロジーの活用を組み合わせた構築が必要。</a:t>
            </a:r>
            <a:endParaRPr kumimoji="1" lang="ja-JP" altLang="en-US" sz="1400" dirty="0">
              <a:solidFill>
                <a:srgbClr val="800000"/>
              </a:solidFill>
            </a:endParaRPr>
          </a:p>
        </p:txBody>
      </p:sp>
    </p:spTree>
    <p:extLst>
      <p:ext uri="{BB962C8B-B14F-4D97-AF65-F5344CB8AC3E}">
        <p14:creationId xmlns:p14="http://schemas.microsoft.com/office/powerpoint/2010/main" val="2973098183"/>
      </p:ext>
    </p:extLst>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smtClean="0">
                <a:solidFill>
                  <a:schemeClr val="bg1"/>
                </a:solidFill>
                <a:latin typeface="Arial" pitchFamily="34" charset="0"/>
                <a:ea typeface="HGP創英角ｺﾞｼｯｸUB" pitchFamily="50" charset="-128"/>
                <a:cs typeface="Arial" pitchFamily="34" charset="0"/>
              </a:rPr>
              <a:t>垂直統合システム</a:t>
            </a:r>
            <a:endParaRPr lang="ja-JP" altLang="en-US" sz="2400" dirty="0">
              <a:solidFill>
                <a:schemeClr val="bg1"/>
              </a:solidFill>
              <a:latin typeface="Arial" pitchFamily="34" charset="0"/>
              <a:ea typeface="HGP創英角ｺﾞｼｯｸUB" pitchFamily="50" charset="-128"/>
              <a:cs typeface="Arial" pitchFamily="34" charset="0"/>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824007283"/>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垂直統合システム（</a:t>
            </a:r>
            <a:r>
              <a:rPr lang="en-US" altLang="ja-JP" dirty="0"/>
              <a:t>Converged System</a:t>
            </a:r>
            <a:r>
              <a:rPr lang="ja-JP" altLang="en-US" dirty="0"/>
              <a:t>）</a:t>
            </a:r>
            <a:endParaRPr kumimoji="1" lang="ja-JP" altLang="en-US" dirty="0"/>
          </a:p>
        </p:txBody>
      </p:sp>
      <p:sp>
        <p:nvSpPr>
          <p:cNvPr id="4" name="角丸四角形 3"/>
          <p:cNvSpPr/>
          <p:nvPr/>
        </p:nvSpPr>
        <p:spPr bwMode="auto">
          <a:xfrm>
            <a:off x="381000" y="2909550"/>
            <a:ext cx="5715000" cy="1600200"/>
          </a:xfrm>
          <a:prstGeom prst="roundRect">
            <a:avLst>
              <a:gd name="adj" fmla="val 0"/>
            </a:avLst>
          </a:prstGeom>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7" name="図 6" descr="imgres.jp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38200" y="3519150"/>
            <a:ext cx="815885" cy="1073971"/>
          </a:xfrm>
          <a:prstGeom prst="rect">
            <a:avLst/>
          </a:prstGeom>
        </p:spPr>
      </p:pic>
      <p:pic>
        <p:nvPicPr>
          <p:cNvPr id="8" name="図 7" descr="imgres.jp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371600" y="3519150"/>
            <a:ext cx="876300" cy="876300"/>
          </a:xfrm>
          <a:prstGeom prst="rect">
            <a:avLst/>
          </a:prstGeom>
        </p:spPr>
      </p:pic>
      <p:pic>
        <p:nvPicPr>
          <p:cNvPr id="9" name="図 8" descr="imgres.jp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 y="3519150"/>
            <a:ext cx="619252" cy="930570"/>
          </a:xfrm>
          <a:prstGeom prst="rect">
            <a:avLst/>
          </a:prstGeom>
        </p:spPr>
      </p:pic>
      <p:sp>
        <p:nvSpPr>
          <p:cNvPr id="12" name="テキスト ボックス 11"/>
          <p:cNvSpPr txBox="1"/>
          <p:nvPr/>
        </p:nvSpPr>
        <p:spPr>
          <a:xfrm>
            <a:off x="609600" y="3061950"/>
            <a:ext cx="2150348" cy="400110"/>
          </a:xfrm>
          <a:prstGeom prst="rect">
            <a:avLst/>
          </a:prstGeom>
          <a:noFill/>
        </p:spPr>
        <p:txBody>
          <a:bodyPr wrap="none" rtlCol="0">
            <a:spAutoFit/>
          </a:bodyPr>
          <a:lstStyle/>
          <a:p>
            <a:r>
              <a:rPr kumimoji="1" lang="ja-JP" altLang="en-US" sz="2000" dirty="0" smtClean="0">
                <a:solidFill>
                  <a:srgbClr val="800000"/>
                </a:solidFill>
                <a:effectLst/>
              </a:rPr>
              <a:t>垂直統合システム</a:t>
            </a:r>
            <a:endParaRPr kumimoji="1" lang="ja-JP" altLang="en-US" sz="2000" dirty="0">
              <a:solidFill>
                <a:srgbClr val="800000"/>
              </a:solidFill>
              <a:effectLst/>
            </a:endParaRPr>
          </a:p>
        </p:txBody>
      </p:sp>
      <p:sp>
        <p:nvSpPr>
          <p:cNvPr id="16" name="角丸四角形 15"/>
          <p:cNvSpPr/>
          <p:nvPr/>
        </p:nvSpPr>
        <p:spPr bwMode="auto">
          <a:xfrm>
            <a:off x="2209800" y="3595350"/>
            <a:ext cx="1752600" cy="457200"/>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様々な用途</a:t>
            </a:r>
          </a:p>
        </p:txBody>
      </p:sp>
      <p:grpSp>
        <p:nvGrpSpPr>
          <p:cNvPr id="27" name="図形グループ 26"/>
          <p:cNvGrpSpPr/>
          <p:nvPr/>
        </p:nvGrpSpPr>
        <p:grpSpPr>
          <a:xfrm>
            <a:off x="381000" y="1233150"/>
            <a:ext cx="5715000" cy="1600200"/>
            <a:chOff x="381000" y="1295400"/>
            <a:chExt cx="5715000" cy="1600200"/>
          </a:xfrm>
        </p:grpSpPr>
        <p:sp>
          <p:nvSpPr>
            <p:cNvPr id="3" name="角丸四角形 2"/>
            <p:cNvSpPr/>
            <p:nvPr/>
          </p:nvSpPr>
          <p:spPr bwMode="auto">
            <a:xfrm>
              <a:off x="381000" y="1295400"/>
              <a:ext cx="5715000" cy="1600200"/>
            </a:xfrm>
            <a:prstGeom prst="roundRect">
              <a:avLst>
                <a:gd name="adj" fmla="val 0"/>
              </a:avLst>
            </a:prstGeom>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10" name="図 9" descr="images.jp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66800" y="1905000"/>
              <a:ext cx="471854" cy="914400"/>
            </a:xfrm>
            <a:prstGeom prst="rect">
              <a:avLst/>
            </a:prstGeom>
          </p:spPr>
        </p:pic>
        <p:sp>
          <p:nvSpPr>
            <p:cNvPr id="11" name="テキスト ボックス 10"/>
            <p:cNvSpPr txBox="1"/>
            <p:nvPr/>
          </p:nvSpPr>
          <p:spPr>
            <a:xfrm>
              <a:off x="609600" y="1447800"/>
              <a:ext cx="1980029" cy="400110"/>
            </a:xfrm>
            <a:prstGeom prst="rect">
              <a:avLst/>
            </a:prstGeom>
            <a:noFill/>
          </p:spPr>
          <p:txBody>
            <a:bodyPr wrap="none" rtlCol="0">
              <a:spAutoFit/>
            </a:bodyPr>
            <a:lstStyle/>
            <a:p>
              <a:r>
                <a:rPr kumimoji="1" lang="ja-JP" altLang="en-US" sz="2000" dirty="0" smtClean="0">
                  <a:solidFill>
                    <a:srgbClr val="3366FF"/>
                  </a:solidFill>
                </a:rPr>
                <a:t>アプライアンス</a:t>
              </a:r>
              <a:endParaRPr kumimoji="1" lang="ja-JP" altLang="en-US" sz="2000" dirty="0">
                <a:solidFill>
                  <a:srgbClr val="3366FF"/>
                </a:solidFill>
              </a:endParaRPr>
            </a:p>
          </p:txBody>
        </p:sp>
        <p:sp>
          <p:nvSpPr>
            <p:cNvPr id="14" name="角丸四角形 13"/>
            <p:cNvSpPr/>
            <p:nvPr/>
          </p:nvSpPr>
          <p:spPr bwMode="auto">
            <a:xfrm>
              <a:off x="2209800" y="1981200"/>
              <a:ext cx="1752600" cy="457200"/>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特定の用途</a:t>
              </a:r>
            </a:p>
          </p:txBody>
        </p:sp>
        <p:sp>
          <p:nvSpPr>
            <p:cNvPr id="17" name="角丸四角形 16"/>
            <p:cNvSpPr/>
            <p:nvPr/>
          </p:nvSpPr>
          <p:spPr bwMode="auto">
            <a:xfrm>
              <a:off x="4114800" y="1981200"/>
              <a:ext cx="1752600" cy="4572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HG丸ｺﾞｼｯｸM-PRO"/>
                  <a:ea typeface="HG丸ｺﾞｼｯｸM-PRO"/>
                  <a:cs typeface="HG丸ｺﾞｼｯｸM-PRO"/>
                </a:rPr>
                <a:t>設定不要</a:t>
              </a:r>
            </a:p>
          </p:txBody>
        </p:sp>
      </p:grpSp>
      <p:grpSp>
        <p:nvGrpSpPr>
          <p:cNvPr id="29" name="図形グループ 28"/>
          <p:cNvGrpSpPr/>
          <p:nvPr/>
        </p:nvGrpSpPr>
        <p:grpSpPr>
          <a:xfrm>
            <a:off x="381000" y="4585950"/>
            <a:ext cx="5715000" cy="1600200"/>
            <a:chOff x="381000" y="4648200"/>
            <a:chExt cx="5715000" cy="1600200"/>
          </a:xfrm>
        </p:grpSpPr>
        <p:sp>
          <p:nvSpPr>
            <p:cNvPr id="5" name="角丸四角形 4"/>
            <p:cNvSpPr/>
            <p:nvPr/>
          </p:nvSpPr>
          <p:spPr bwMode="auto">
            <a:xfrm>
              <a:off x="381000" y="4648200"/>
              <a:ext cx="5715000" cy="1600200"/>
            </a:xfrm>
            <a:prstGeom prst="roundRect">
              <a:avLst>
                <a:gd name="adj" fmla="val 0"/>
              </a:avLst>
            </a:prstGeom>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6" name="図 5"/>
            <p:cNvPicPr>
              <a:picLocks noChangeAspect="1"/>
            </p:cNvPicPr>
            <p:nvPr/>
          </p:nvPicPr>
          <p:blipFill>
            <a:blip r:embed="rId6">
              <a:clrChange>
                <a:clrFrom>
                  <a:srgbClr val="FEFEFE"/>
                </a:clrFrom>
                <a:clrTo>
                  <a:srgbClr val="FEFEFE">
                    <a:alpha val="0"/>
                  </a:srgbClr>
                </a:clrTo>
              </a:clrChange>
            </a:blip>
            <a:stretch>
              <a:fillRect/>
            </a:stretch>
          </p:blipFill>
          <p:spPr>
            <a:xfrm>
              <a:off x="762000" y="5181600"/>
              <a:ext cx="1143000" cy="1002031"/>
            </a:xfrm>
            <a:prstGeom prst="rect">
              <a:avLst/>
            </a:prstGeom>
          </p:spPr>
        </p:pic>
        <p:sp>
          <p:nvSpPr>
            <p:cNvPr id="13" name="テキスト ボックス 12"/>
            <p:cNvSpPr txBox="1"/>
            <p:nvPr/>
          </p:nvSpPr>
          <p:spPr>
            <a:xfrm>
              <a:off x="609600" y="4800600"/>
              <a:ext cx="1723549" cy="400110"/>
            </a:xfrm>
            <a:prstGeom prst="rect">
              <a:avLst/>
            </a:prstGeom>
            <a:noFill/>
          </p:spPr>
          <p:txBody>
            <a:bodyPr wrap="none" rtlCol="0">
              <a:spAutoFit/>
            </a:bodyPr>
            <a:lstStyle/>
            <a:p>
              <a:r>
                <a:rPr kumimoji="1" lang="ja-JP" altLang="en-US" sz="2000" dirty="0" smtClean="0">
                  <a:solidFill>
                    <a:srgbClr val="3366FF"/>
                  </a:solidFill>
                </a:rPr>
                <a:t>汎用システム</a:t>
              </a:r>
              <a:endParaRPr kumimoji="1" lang="ja-JP" altLang="en-US" sz="2000" dirty="0">
                <a:solidFill>
                  <a:srgbClr val="3366FF"/>
                </a:solidFill>
              </a:endParaRPr>
            </a:p>
          </p:txBody>
        </p:sp>
        <p:sp>
          <p:nvSpPr>
            <p:cNvPr id="15" name="角丸四角形 14"/>
            <p:cNvSpPr/>
            <p:nvPr/>
          </p:nvSpPr>
          <p:spPr bwMode="auto">
            <a:xfrm>
              <a:off x="2209800" y="5334000"/>
              <a:ext cx="1752600" cy="457200"/>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様々な用途</a:t>
              </a:r>
            </a:p>
          </p:txBody>
        </p:sp>
        <p:sp>
          <p:nvSpPr>
            <p:cNvPr id="18" name="角丸四角形 17"/>
            <p:cNvSpPr/>
            <p:nvPr/>
          </p:nvSpPr>
          <p:spPr bwMode="auto">
            <a:xfrm>
              <a:off x="4114800" y="5334000"/>
              <a:ext cx="1752600" cy="457200"/>
            </a:xfrm>
            <a:prstGeom prst="roundRect">
              <a:avLst>
                <a:gd name="adj" fmla="val 0"/>
              </a:avLst>
            </a:prstGeom>
            <a:solidFill>
              <a:srgbClr val="FF0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設定複雑</a:t>
              </a:r>
            </a:p>
          </p:txBody>
        </p:sp>
      </p:grpSp>
      <p:sp>
        <p:nvSpPr>
          <p:cNvPr id="19" name="角丸四角形 18"/>
          <p:cNvSpPr/>
          <p:nvPr/>
        </p:nvSpPr>
        <p:spPr bwMode="auto">
          <a:xfrm>
            <a:off x="4114800" y="3595350"/>
            <a:ext cx="1752600" cy="457200"/>
          </a:xfrm>
          <a:prstGeom prst="roundRect">
            <a:avLst>
              <a:gd name="adj" fmla="val 0"/>
            </a:avLst>
          </a:prstGeom>
          <a:solidFill>
            <a:srgbClr val="FF66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設定容易</a:t>
            </a:r>
          </a:p>
        </p:txBody>
      </p:sp>
      <p:grpSp>
        <p:nvGrpSpPr>
          <p:cNvPr id="22" name="図形グループ 21"/>
          <p:cNvGrpSpPr/>
          <p:nvPr/>
        </p:nvGrpSpPr>
        <p:grpSpPr>
          <a:xfrm>
            <a:off x="6096000" y="1537950"/>
            <a:ext cx="2743200" cy="4762619"/>
            <a:chOff x="6096000" y="1600200"/>
            <a:chExt cx="2743200" cy="4762619"/>
          </a:xfrm>
        </p:grpSpPr>
        <p:sp>
          <p:nvSpPr>
            <p:cNvPr id="20" name="角丸四角形 19"/>
            <p:cNvSpPr/>
            <p:nvPr/>
          </p:nvSpPr>
          <p:spPr bwMode="auto">
            <a:xfrm>
              <a:off x="6553200" y="3886200"/>
              <a:ext cx="2286000" cy="838200"/>
            </a:xfrm>
            <a:prstGeom prst="roundRect">
              <a:avLst>
                <a:gd name="adj" fmla="val 0"/>
              </a:avLst>
            </a:prstGeom>
            <a:solidFill>
              <a:srgbClr val="00CCFF"/>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HG丸ｺﾞｼｯｸM-PRO"/>
                  <a:ea typeface="HG丸ｺﾞｼｯｸM-PRO"/>
                  <a:cs typeface="HG丸ｺﾞｼｯｸM-PRO"/>
                </a:rPr>
                <a:t>ハード</a:t>
              </a:r>
              <a:endParaRPr kumimoji="0" lang="en-US" altLang="ja-JP" sz="1600" b="0" i="0" u="none" strike="noStrike" cap="none" normalizeH="0" baseline="0" dirty="0" smtClean="0">
                <a:ln>
                  <a:noFill/>
                </a:ln>
                <a:solidFill>
                  <a:srgbClr val="FFFFFF"/>
                </a:solidFill>
                <a:effectLst/>
                <a:latin typeface="HG丸ｺﾞｼｯｸM-PRO"/>
                <a:ea typeface="HG丸ｺﾞｼｯｸM-PRO"/>
                <a:cs typeface="HG丸ｺﾞｼｯｸM-PRO"/>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FFFFFF"/>
                  </a:solidFill>
                  <a:latin typeface="HG丸ｺﾞｼｯｸM-PRO"/>
                  <a:ea typeface="HG丸ｺﾞｼｯｸM-PRO"/>
                  <a:cs typeface="HG丸ｺﾞｼｯｸM-PRO"/>
                </a:rPr>
                <a:t>ウエア</a:t>
              </a:r>
              <a:endParaRPr kumimoji="0" lang="ja-JP" altLang="en-US" sz="1600" b="0" i="0" u="none" strike="noStrike" cap="none" normalizeH="0" baseline="0" dirty="0" smtClean="0">
                <a:ln>
                  <a:noFill/>
                </a:ln>
                <a:solidFill>
                  <a:srgbClr val="FFFFFF"/>
                </a:solidFill>
                <a:effectLst/>
                <a:latin typeface="HG丸ｺﾞｼｯｸM-PRO"/>
                <a:ea typeface="HG丸ｺﾞｼｯｸM-PRO"/>
                <a:cs typeface="HG丸ｺﾞｼｯｸM-PRO"/>
              </a:endParaRPr>
            </a:p>
          </p:txBody>
        </p:sp>
        <p:sp>
          <p:nvSpPr>
            <p:cNvPr id="21" name="角丸四角形 20"/>
            <p:cNvSpPr/>
            <p:nvPr/>
          </p:nvSpPr>
          <p:spPr bwMode="auto">
            <a:xfrm>
              <a:off x="6553200" y="2743200"/>
              <a:ext cx="2286000" cy="838200"/>
            </a:xfrm>
            <a:prstGeom prst="roundRect">
              <a:avLst>
                <a:gd name="adj" fmla="val 0"/>
              </a:avLst>
            </a:prstGeom>
            <a:solidFill>
              <a:srgbClr val="CCFFCC"/>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127C5E"/>
                  </a:solidFill>
                  <a:latin typeface="HG丸ｺﾞｼｯｸM-PRO"/>
                  <a:ea typeface="HG丸ｺﾞｼｯｸM-PRO"/>
                  <a:cs typeface="HG丸ｺﾞｼｯｸM-PRO"/>
                </a:rPr>
                <a:t>ミドル</a:t>
              </a:r>
              <a:endParaRPr lang="en-US" altLang="ja-JP" sz="1600" dirty="0" smtClean="0">
                <a:solidFill>
                  <a:srgbClr val="127C5E"/>
                </a:solidFill>
                <a:latin typeface="HG丸ｺﾞｼｯｸM-PRO"/>
                <a:ea typeface="HG丸ｺﾞｼｯｸM-PRO"/>
                <a:cs typeface="HG丸ｺﾞｼｯｸM-PRO"/>
              </a:endParaRPr>
            </a:p>
            <a:p>
              <a:pPr marL="0" marR="0" indent="0" algn="ctr" defTabSz="914400" rtl="0" eaLnBrk="1" fontAlgn="base" latinLnBrk="0" hangingPunct="1">
                <a:lnSpc>
                  <a:spcPct val="100000"/>
                </a:lnSpc>
                <a:spcBef>
                  <a:spcPct val="20000"/>
                </a:spcBef>
                <a:spcAft>
                  <a:spcPct val="0"/>
                </a:spcAft>
                <a:buClrTx/>
                <a:buSzTx/>
                <a:buFontTx/>
                <a:buNone/>
                <a:tabLst/>
              </a:pPr>
              <a:r>
                <a:rPr lang="ja-JP" altLang="en-US" sz="1600" dirty="0" smtClean="0">
                  <a:solidFill>
                    <a:srgbClr val="127C5E"/>
                  </a:solidFill>
                  <a:latin typeface="HG丸ｺﾞｼｯｸM-PRO"/>
                  <a:ea typeface="HG丸ｺﾞｼｯｸM-PRO"/>
                  <a:cs typeface="HG丸ｺﾞｼｯｸM-PRO"/>
                </a:rPr>
                <a:t>ウエア</a:t>
              </a:r>
              <a:endParaRPr kumimoji="0" lang="ja-JP" altLang="en-US" sz="1600" b="0" i="0" u="none" strike="noStrike" cap="none" normalizeH="0" baseline="0" dirty="0" smtClean="0">
                <a:ln>
                  <a:noFill/>
                </a:ln>
                <a:solidFill>
                  <a:srgbClr val="127C5E"/>
                </a:solidFill>
                <a:effectLst/>
                <a:latin typeface="HG丸ｺﾞｼｯｸM-PRO"/>
                <a:ea typeface="HG丸ｺﾞｼｯｸM-PRO"/>
                <a:cs typeface="HG丸ｺﾞｼｯｸM-PRO"/>
              </a:endParaRPr>
            </a:p>
          </p:txBody>
        </p:sp>
        <p:sp>
          <p:nvSpPr>
            <p:cNvPr id="23" name="角丸四角形 22"/>
            <p:cNvSpPr/>
            <p:nvPr/>
          </p:nvSpPr>
          <p:spPr bwMode="auto">
            <a:xfrm>
              <a:off x="6781800" y="3733800"/>
              <a:ext cx="533400" cy="1752600"/>
            </a:xfrm>
            <a:prstGeom prst="roundRect">
              <a:avLst>
                <a:gd name="adj" fmla="val 0"/>
              </a:avLst>
            </a:prstGeom>
            <a:solidFill>
              <a:schemeClr val="accent4">
                <a:lumMod val="60000"/>
                <a:lumOff val="4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 name="角丸四角形 23"/>
            <p:cNvSpPr/>
            <p:nvPr/>
          </p:nvSpPr>
          <p:spPr bwMode="auto">
            <a:xfrm>
              <a:off x="8077200" y="1981200"/>
              <a:ext cx="533400" cy="2895600"/>
            </a:xfrm>
            <a:prstGeom prst="roundRect">
              <a:avLst>
                <a:gd name="adj" fmla="val 0"/>
              </a:avLst>
            </a:prstGeom>
            <a:solidFill>
              <a:schemeClr val="accent2">
                <a:lumMod val="60000"/>
                <a:lumOff val="40000"/>
              </a:schemeClr>
            </a:solidFill>
            <a:ln>
              <a:noFill/>
              <a:headEnd type="none" w="med" len="med"/>
              <a:tailEnd type="none" w="med" len="med"/>
            </a:ln>
            <a:effectLst>
              <a:outerShdw blurRad="50800" dist="38100" dir="2700000" algn="tl" rotWithShape="0">
                <a:prstClr val="black">
                  <a:alpha val="40000"/>
                </a:prstClr>
              </a:outerShdw>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 name="角丸四角形 24"/>
            <p:cNvSpPr/>
            <p:nvPr/>
          </p:nvSpPr>
          <p:spPr bwMode="auto">
            <a:xfrm>
              <a:off x="6705600" y="2133600"/>
              <a:ext cx="1981200" cy="3048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lang="ja-JP" altLang="en-US" sz="800" dirty="0" smtClean="0">
                  <a:solidFill>
                    <a:srgbClr val="FFFFFF"/>
                  </a:solidFill>
                  <a:latin typeface="HG丸ｺﾞｼｯｸM-PRO"/>
                  <a:ea typeface="HG丸ｺﾞｼｯｸM-PRO"/>
                  <a:cs typeface="HG丸ｺﾞｼｯｸM-PRO"/>
                </a:rPr>
                <a:t>プラットフォーム</a:t>
              </a:r>
              <a:r>
                <a:rPr lang="en-US" altLang="ja-JP" sz="800" dirty="0" smtClean="0">
                  <a:solidFill>
                    <a:srgbClr val="FFFFFF"/>
                  </a:solidFill>
                  <a:latin typeface="HG丸ｺﾞｼｯｸM-PRO"/>
                  <a:ea typeface="HG丸ｺﾞｼｯｸM-PRO"/>
                  <a:cs typeface="HG丸ｺﾞｼｯｸM-PRO"/>
                </a:rPr>
                <a:t> / </a:t>
              </a:r>
              <a:r>
                <a:rPr lang="en-US" altLang="ja-JP" sz="800" dirty="0" err="1" smtClean="0">
                  <a:solidFill>
                    <a:srgbClr val="FFFFFF"/>
                  </a:solidFill>
                  <a:latin typeface="HG丸ｺﾞｼｯｸM-PRO"/>
                  <a:ea typeface="HG丸ｺﾞｼｯｸM-PRO"/>
                  <a:cs typeface="HG丸ｺﾞｼｯｸM-PRO"/>
                </a:rPr>
                <a:t>PaaS</a:t>
              </a:r>
              <a:r>
                <a:rPr lang="ja-JP" altLang="en-US" sz="800" dirty="0" smtClean="0">
                  <a:solidFill>
                    <a:srgbClr val="FFFFFF"/>
                  </a:solidFill>
                  <a:latin typeface="HG丸ｺﾞｼｯｸM-PRO"/>
                  <a:ea typeface="HG丸ｺﾞｼｯｸM-PRO"/>
                  <a:cs typeface="HG丸ｺﾞｼｯｸM-PRO"/>
                </a:rPr>
                <a:t>型</a:t>
              </a:r>
              <a:endParaRPr kumimoji="0" lang="ja-JP" altLang="en-US" sz="800" b="0" i="0" u="none" strike="noStrike" cap="none" normalizeH="0" baseline="0" dirty="0" smtClean="0">
                <a:ln>
                  <a:noFill/>
                </a:ln>
                <a:solidFill>
                  <a:srgbClr val="FFFFFF"/>
                </a:solidFill>
                <a:effectLst/>
                <a:latin typeface="HG丸ｺﾞｼｯｸM-PRO"/>
                <a:ea typeface="HG丸ｺﾞｼｯｸM-PRO"/>
                <a:cs typeface="HG丸ｺﾞｼｯｸM-PRO"/>
              </a:endParaRPr>
            </a:p>
          </p:txBody>
        </p:sp>
        <p:sp>
          <p:nvSpPr>
            <p:cNvPr id="26" name="角丸四角形 25"/>
            <p:cNvSpPr/>
            <p:nvPr/>
          </p:nvSpPr>
          <p:spPr bwMode="auto">
            <a:xfrm>
              <a:off x="6705600" y="5029200"/>
              <a:ext cx="1981200" cy="3048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lgn="ctr" defTabSz="914400" fontAlgn="base">
                <a:spcBef>
                  <a:spcPct val="20000"/>
                </a:spcBef>
                <a:spcAft>
                  <a:spcPct val="0"/>
                </a:spcAft>
              </a:pPr>
              <a:r>
                <a:rPr lang="ja-JP" altLang="en-US" sz="800" dirty="0">
                  <a:solidFill>
                    <a:srgbClr val="FFFFFF"/>
                  </a:solidFill>
                  <a:latin typeface="HG丸ｺﾞｼｯｸM-PRO"/>
                  <a:ea typeface="HG丸ｺﾞｼｯｸM-PRO"/>
                  <a:cs typeface="HG丸ｺﾞｼｯｸM-PRO"/>
                </a:rPr>
                <a:t>インフラストラクチャー</a:t>
              </a:r>
              <a:r>
                <a:rPr lang="en-US" altLang="ja-JP" sz="800" dirty="0">
                  <a:solidFill>
                    <a:srgbClr val="FFFFFF"/>
                  </a:solidFill>
                  <a:latin typeface="HG丸ｺﾞｼｯｸM-PRO"/>
                  <a:ea typeface="HG丸ｺﾞｼｯｸM-PRO"/>
                  <a:cs typeface="HG丸ｺﾞｼｯｸM-PRO"/>
                </a:rPr>
                <a:t> / </a:t>
              </a:r>
              <a:r>
                <a:rPr lang="en-US" altLang="ja-JP" sz="800" dirty="0" err="1">
                  <a:solidFill>
                    <a:srgbClr val="FFFFFF"/>
                  </a:solidFill>
                  <a:latin typeface="HG丸ｺﾞｼｯｸM-PRO"/>
                  <a:ea typeface="HG丸ｺﾞｼｯｸM-PRO"/>
                  <a:cs typeface="HG丸ｺﾞｼｯｸM-PRO"/>
                </a:rPr>
                <a:t>IaaS</a:t>
              </a:r>
              <a:r>
                <a:rPr lang="ja-JP" altLang="en-US" sz="800" dirty="0">
                  <a:solidFill>
                    <a:srgbClr val="FFFFFF"/>
                  </a:solidFill>
                  <a:latin typeface="HG丸ｺﾞｼｯｸM-PRO"/>
                  <a:ea typeface="HG丸ｺﾞｼｯｸM-PRO"/>
                  <a:cs typeface="HG丸ｺﾞｼｯｸM-PRO"/>
                </a:rPr>
                <a:t>型</a:t>
              </a:r>
            </a:p>
          </p:txBody>
        </p:sp>
        <p:cxnSp>
          <p:nvCxnSpPr>
            <p:cNvPr id="28" name="カギ線コネクタ 27"/>
            <p:cNvCxnSpPr>
              <a:stCxn id="4" idx="3"/>
              <a:endCxn id="25" idx="1"/>
            </p:cNvCxnSpPr>
            <p:nvPr/>
          </p:nvCxnSpPr>
          <p:spPr bwMode="auto">
            <a:xfrm flipV="1">
              <a:off x="6096000" y="2286000"/>
              <a:ext cx="609600" cy="1485900"/>
            </a:xfrm>
            <a:prstGeom prst="bentConnector3">
              <a:avLst/>
            </a:prstGeom>
            <a:solidFill>
              <a:schemeClr val="bg1"/>
            </a:solidFill>
            <a:ln w="38100" cap="flat" cmpd="sng" algn="ctr">
              <a:solidFill>
                <a:srgbClr val="3366FF"/>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0" name="カギ線コネクタ 29"/>
            <p:cNvCxnSpPr>
              <a:stCxn id="4" idx="3"/>
              <a:endCxn id="26" idx="1"/>
            </p:cNvCxnSpPr>
            <p:nvPr/>
          </p:nvCxnSpPr>
          <p:spPr bwMode="auto">
            <a:xfrm>
              <a:off x="6096000" y="3771900"/>
              <a:ext cx="609600" cy="1409700"/>
            </a:xfrm>
            <a:prstGeom prst="bentConnector3">
              <a:avLst>
                <a:gd name="adj1" fmla="val 50000"/>
              </a:avLst>
            </a:prstGeom>
            <a:solidFill>
              <a:schemeClr val="bg1"/>
            </a:solidFill>
            <a:ln w="38100" cap="flat" cmpd="sng" algn="ctr">
              <a:solidFill>
                <a:srgbClr val="3366FF"/>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53" name="テキスト ボックス 52"/>
            <p:cNvSpPr txBox="1"/>
            <p:nvPr/>
          </p:nvSpPr>
          <p:spPr>
            <a:xfrm>
              <a:off x="6705600" y="5562600"/>
              <a:ext cx="2031325" cy="800219"/>
            </a:xfrm>
            <a:prstGeom prst="rect">
              <a:avLst/>
            </a:prstGeom>
            <a:noFill/>
          </p:spPr>
          <p:txBody>
            <a:bodyPr wrap="none" rtlCol="0">
              <a:spAutoFit/>
            </a:bodyPr>
            <a:lstStyle/>
            <a:p>
              <a:pPr marL="171450" indent="-171450">
                <a:buFont typeface="Wingdings" charset="2"/>
                <a:buChar char="Ø"/>
              </a:pPr>
              <a:r>
                <a:rPr kumimoji="1" lang="en-US" altLang="ja-JP" sz="1000" dirty="0" smtClean="0">
                  <a:solidFill>
                    <a:srgbClr val="0000FF"/>
                  </a:solidFill>
                </a:rPr>
                <a:t>IBM</a:t>
              </a:r>
              <a:r>
                <a:rPr kumimoji="1" lang="en-US" altLang="ja-JP" sz="1000" dirty="0">
                  <a:solidFill>
                    <a:srgbClr val="0000FF"/>
                  </a:solidFill>
                </a:rPr>
                <a:t> </a:t>
              </a:r>
              <a:r>
                <a:rPr kumimoji="1" lang="en-US" altLang="ja-JP" sz="1000" dirty="0" err="1" smtClean="0">
                  <a:solidFill>
                    <a:srgbClr val="0000FF"/>
                  </a:solidFill>
                </a:rPr>
                <a:t>PureFlex</a:t>
              </a:r>
              <a:r>
                <a:rPr kumimoji="1" lang="en-US" altLang="ja-JP" sz="1000" dirty="0">
                  <a:solidFill>
                    <a:srgbClr val="0000FF"/>
                  </a:solidFill>
                </a:rPr>
                <a:t> </a:t>
              </a:r>
              <a:r>
                <a:rPr kumimoji="1" lang="en-US" altLang="ja-JP" sz="1000" dirty="0" smtClean="0">
                  <a:solidFill>
                    <a:srgbClr val="0000FF"/>
                  </a:solidFill>
                </a:rPr>
                <a:t>Systems</a:t>
              </a:r>
            </a:p>
            <a:p>
              <a:pPr marL="171450" indent="-171450">
                <a:buFont typeface="Wingdings" charset="2"/>
                <a:buChar char="Ø"/>
              </a:pPr>
              <a:r>
                <a:rPr kumimoji="1" lang="en-US" altLang="ja-JP" sz="1000" dirty="0">
                  <a:solidFill>
                    <a:srgbClr val="0000FF"/>
                  </a:solidFill>
                </a:rPr>
                <a:t>Oracle </a:t>
              </a:r>
              <a:r>
                <a:rPr kumimoji="1" lang="en-US" altLang="ja-JP" sz="1000" dirty="0" err="1">
                  <a:solidFill>
                    <a:srgbClr val="0000FF"/>
                  </a:solidFill>
                </a:rPr>
                <a:t>Exalogic</a:t>
              </a:r>
              <a:r>
                <a:rPr kumimoji="1" lang="en-US" altLang="ja-JP" sz="1000" dirty="0">
                  <a:solidFill>
                    <a:srgbClr val="0000FF"/>
                  </a:solidFill>
                </a:rPr>
                <a:t> Elastic Cloud</a:t>
              </a:r>
              <a:endParaRPr kumimoji="1" lang="ja-JP" altLang="en-US" sz="1000" dirty="0">
                <a:solidFill>
                  <a:srgbClr val="0000FF"/>
                </a:solidFill>
              </a:endParaRPr>
            </a:p>
            <a:p>
              <a:pPr marL="171450" indent="-171450">
                <a:buFont typeface="Wingdings" charset="2"/>
                <a:buChar char="Ø"/>
              </a:pPr>
              <a:r>
                <a:rPr kumimoji="1" lang="en-US" altLang="ja-JP" sz="1000" dirty="0" err="1">
                  <a:solidFill>
                    <a:srgbClr val="0000FF"/>
                  </a:solidFill>
                </a:rPr>
                <a:t>Vblock</a:t>
              </a:r>
              <a:r>
                <a:rPr kumimoji="1" lang="en-US" altLang="ja-JP" sz="1000" dirty="0">
                  <a:solidFill>
                    <a:srgbClr val="0000FF"/>
                  </a:solidFill>
                </a:rPr>
                <a:t> </a:t>
              </a:r>
              <a:r>
                <a:rPr kumimoji="1" lang="en-US" altLang="ja-JP" sz="1000" dirty="0" err="1">
                  <a:solidFill>
                    <a:srgbClr val="0000FF"/>
                  </a:solidFill>
                </a:rPr>
                <a:t>Infrastructire</a:t>
              </a:r>
              <a:r>
                <a:rPr kumimoji="1" lang="en-US" altLang="ja-JP" sz="1000" dirty="0">
                  <a:solidFill>
                    <a:srgbClr val="0000FF"/>
                  </a:solidFill>
                </a:rPr>
                <a:t> Package</a:t>
              </a:r>
              <a:endParaRPr kumimoji="1" lang="ja-JP" altLang="en-US" sz="1000" dirty="0">
                <a:solidFill>
                  <a:srgbClr val="0000FF"/>
                </a:solidFill>
              </a:endParaRPr>
            </a:p>
            <a:p>
              <a:pPr marL="171450" indent="-171450">
                <a:buFont typeface="Wingdings" charset="2"/>
                <a:buChar char="Ø"/>
              </a:pPr>
              <a:r>
                <a:rPr kumimoji="1" lang="en-US" altLang="ja-JP" sz="1000" dirty="0">
                  <a:solidFill>
                    <a:srgbClr val="0000FF"/>
                  </a:solidFill>
                </a:rPr>
                <a:t>HP </a:t>
              </a:r>
              <a:r>
                <a:rPr kumimoji="1" lang="en-US" altLang="ja-JP" sz="1000" dirty="0" err="1">
                  <a:solidFill>
                    <a:srgbClr val="0000FF"/>
                  </a:solidFill>
                </a:rPr>
                <a:t>CloudSystem</a:t>
              </a:r>
              <a:r>
                <a:rPr kumimoji="1" lang="en-US" altLang="ja-JP" sz="1000" dirty="0">
                  <a:solidFill>
                    <a:srgbClr val="0000FF"/>
                  </a:solidFill>
                </a:rPr>
                <a:t> </a:t>
              </a:r>
              <a:r>
                <a:rPr kumimoji="1" lang="en-US" altLang="ja-JP" sz="1000" dirty="0" smtClean="0">
                  <a:solidFill>
                    <a:srgbClr val="0000FF"/>
                  </a:solidFill>
                </a:rPr>
                <a:t>Matrix</a:t>
              </a:r>
              <a:endParaRPr kumimoji="1" lang="ja-JP" altLang="en-US" sz="1000" dirty="0">
                <a:solidFill>
                  <a:srgbClr val="0000FF"/>
                </a:solidFill>
              </a:endParaRPr>
            </a:p>
          </p:txBody>
        </p:sp>
        <p:sp>
          <p:nvSpPr>
            <p:cNvPr id="57" name="テキスト ボックス 56"/>
            <p:cNvSpPr txBox="1"/>
            <p:nvPr/>
          </p:nvSpPr>
          <p:spPr>
            <a:xfrm>
              <a:off x="6553200" y="1600200"/>
              <a:ext cx="2031325" cy="430887"/>
            </a:xfrm>
            <a:prstGeom prst="rect">
              <a:avLst/>
            </a:prstGeom>
            <a:noFill/>
          </p:spPr>
          <p:txBody>
            <a:bodyPr wrap="none" rtlCol="0">
              <a:spAutoFit/>
            </a:bodyPr>
            <a:lstStyle/>
            <a:p>
              <a:pPr marL="171450" indent="-171450">
                <a:buFont typeface="Wingdings" charset="2"/>
                <a:buChar char="Ø"/>
              </a:pPr>
              <a:r>
                <a:rPr kumimoji="1" lang="en-US" altLang="ja-JP" sz="1000" dirty="0" smtClean="0">
                  <a:solidFill>
                    <a:srgbClr val="0000FF"/>
                  </a:solidFill>
                </a:rPr>
                <a:t>IBM </a:t>
              </a:r>
              <a:r>
                <a:rPr kumimoji="1" lang="en-US" altLang="ja-JP" sz="1000" dirty="0" err="1" smtClean="0">
                  <a:solidFill>
                    <a:srgbClr val="0000FF"/>
                  </a:solidFill>
                </a:rPr>
                <a:t>PureApplication</a:t>
              </a:r>
              <a:r>
                <a:rPr kumimoji="1" lang="en-US" altLang="ja-JP" sz="1000" dirty="0" smtClean="0">
                  <a:solidFill>
                    <a:srgbClr val="0000FF"/>
                  </a:solidFill>
                </a:rPr>
                <a:t> Systems</a:t>
              </a:r>
            </a:p>
            <a:p>
              <a:pPr marL="171450" indent="-171450">
                <a:buFont typeface="Wingdings" charset="2"/>
                <a:buChar char="Ø"/>
              </a:pPr>
              <a:r>
                <a:rPr kumimoji="1" lang="en-US" altLang="ja-JP" sz="1000" dirty="0" smtClean="0">
                  <a:solidFill>
                    <a:srgbClr val="0000FF"/>
                  </a:solidFill>
                </a:rPr>
                <a:t>Oracle </a:t>
              </a:r>
              <a:r>
                <a:rPr kumimoji="1" lang="en-US" altLang="ja-JP" sz="1000" dirty="0" err="1" smtClean="0">
                  <a:solidFill>
                    <a:srgbClr val="0000FF"/>
                  </a:solidFill>
                </a:rPr>
                <a:t>Exadata</a:t>
              </a:r>
              <a:r>
                <a:rPr kumimoji="1" lang="en-US" altLang="ja-JP" sz="1000" dirty="0" smtClean="0">
                  <a:solidFill>
                    <a:srgbClr val="0000FF"/>
                  </a:solidFill>
                </a:rPr>
                <a:t> </a:t>
              </a:r>
              <a:endParaRPr kumimoji="1" lang="ja-JP" altLang="en-US" sz="1000" dirty="0">
                <a:solidFill>
                  <a:srgbClr val="0000FF"/>
                </a:solidFill>
              </a:endParaRPr>
            </a:p>
          </p:txBody>
        </p:sp>
      </p:grpSp>
    </p:spTree>
    <p:extLst>
      <p:ext uri="{BB962C8B-B14F-4D97-AF65-F5344CB8AC3E}">
        <p14:creationId xmlns:p14="http://schemas.microsoft.com/office/powerpoint/2010/main" val="1804394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p:tgtEl>
                                          <p:spTgt spid="27"/>
                                        </p:tgtEl>
                                        <p:attrNameLst>
                                          <p:attrName>ppt_y</p:attrName>
                                        </p:attrNameLst>
                                      </p:cBhvr>
                                      <p:tavLst>
                                        <p:tav tm="0">
                                          <p:val>
                                            <p:strVal val="#ppt_y+#ppt_h*1.125000"/>
                                          </p:val>
                                        </p:tav>
                                        <p:tav tm="100000">
                                          <p:val>
                                            <p:strVal val="#ppt_y"/>
                                          </p:val>
                                        </p:tav>
                                      </p:tavLst>
                                    </p:anim>
                                    <p:animEffect transition="in" filter="wipe(up)">
                                      <p:cBhvr>
                                        <p:cTn id="8" dur="500"/>
                                        <p:tgtEl>
                                          <p:spTgt spid="27"/>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nodeType="click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additive="base">
                                        <p:cTn id="13" dur="500"/>
                                        <p:tgtEl>
                                          <p:spTgt spid="29"/>
                                        </p:tgtEl>
                                        <p:attrNameLst>
                                          <p:attrName>ppt_y</p:attrName>
                                        </p:attrNameLst>
                                      </p:cBhvr>
                                      <p:tavLst>
                                        <p:tav tm="0">
                                          <p:val>
                                            <p:strVal val="#ppt_y-#ppt_h*1.125000"/>
                                          </p:val>
                                        </p:tav>
                                        <p:tav tm="100000">
                                          <p:val>
                                            <p:strVal val="#ppt_y"/>
                                          </p:val>
                                        </p:tav>
                                      </p:tavLst>
                                    </p:anim>
                                    <p:animEffect transition="in" filter="wipe(down)">
                                      <p:cBhvr>
                                        <p:cTn id="14" dur="500"/>
                                        <p:tgtEl>
                                          <p:spTgt spid="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wipe(left)">
                                      <p:cBhvr>
                                        <p:cTn id="1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正方形/長方形 32"/>
          <p:cNvSpPr/>
          <p:nvPr/>
        </p:nvSpPr>
        <p:spPr>
          <a:xfrm>
            <a:off x="5810310" y="861979"/>
            <a:ext cx="3104492" cy="5606156"/>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正方形/長方形 31"/>
          <p:cNvSpPr/>
          <p:nvPr/>
        </p:nvSpPr>
        <p:spPr>
          <a:xfrm>
            <a:off x="165864" y="861979"/>
            <a:ext cx="5512842" cy="5606156"/>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タイトル 3"/>
          <p:cNvSpPr>
            <a:spLocks noGrp="1"/>
          </p:cNvSpPr>
          <p:nvPr>
            <p:ph type="title"/>
          </p:nvPr>
        </p:nvSpPr>
        <p:spPr/>
        <p:txBody>
          <a:bodyPr/>
          <a:lstStyle/>
          <a:p>
            <a:r>
              <a:rPr kumimoji="1" lang="ja-JP" altLang="en-US" dirty="0" smtClean="0"/>
              <a:t>垂直統合システム（</a:t>
            </a:r>
            <a:r>
              <a:rPr kumimoji="1" lang="en-US" altLang="ja-JP" dirty="0" smtClean="0"/>
              <a:t>Converged System</a:t>
            </a:r>
            <a:r>
              <a:rPr kumimoji="1" lang="ja-JP" altLang="en-US" dirty="0" smtClean="0"/>
              <a:t>）</a:t>
            </a:r>
            <a:endParaRPr kumimoji="1" lang="ja-JP" altLang="en-US" dirty="0"/>
          </a:p>
        </p:txBody>
      </p:sp>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198</a:t>
            </a:fld>
            <a:endParaRPr kumimoji="1" lang="ja-JP" altLang="en-US"/>
          </a:p>
        </p:txBody>
      </p:sp>
      <p:sp>
        <p:nvSpPr>
          <p:cNvPr id="34" name="テキスト ボックス 33"/>
          <p:cNvSpPr txBox="1"/>
          <p:nvPr/>
        </p:nvSpPr>
        <p:spPr>
          <a:xfrm>
            <a:off x="1772006" y="948373"/>
            <a:ext cx="2298225" cy="369332"/>
          </a:xfrm>
          <a:prstGeom prst="rect">
            <a:avLst/>
          </a:prstGeom>
          <a:noFill/>
        </p:spPr>
        <p:txBody>
          <a:bodyPr wrap="none" rtlCol="0">
            <a:spAutoFit/>
          </a:bodyPr>
          <a:lstStyle/>
          <a:p>
            <a:pPr algn="ctr"/>
            <a:r>
              <a:rPr lang="en-US" altLang="ja-JP" dirty="0" smtClean="0">
                <a:solidFill>
                  <a:schemeClr val="tx1">
                    <a:lumMod val="50000"/>
                    <a:lumOff val="50000"/>
                  </a:schemeClr>
                </a:solidFill>
                <a:latin typeface="メイリオ"/>
                <a:ea typeface="メイリオ"/>
                <a:cs typeface="メイリオ"/>
              </a:rPr>
              <a:t>Converged System</a:t>
            </a:r>
            <a:endParaRPr kumimoji="1" lang="ja-JP" altLang="en-US" dirty="0">
              <a:solidFill>
                <a:schemeClr val="tx1">
                  <a:lumMod val="50000"/>
                  <a:lumOff val="50000"/>
                </a:schemeClr>
              </a:solidFill>
              <a:latin typeface="メイリオ"/>
              <a:ea typeface="メイリオ"/>
              <a:cs typeface="メイリオ"/>
            </a:endParaRPr>
          </a:p>
        </p:txBody>
      </p:sp>
      <p:sp>
        <p:nvSpPr>
          <p:cNvPr id="35" name="テキスト ボックス 34"/>
          <p:cNvSpPr txBox="1"/>
          <p:nvPr/>
        </p:nvSpPr>
        <p:spPr>
          <a:xfrm>
            <a:off x="5810310" y="948373"/>
            <a:ext cx="3068831" cy="615553"/>
          </a:xfrm>
          <a:prstGeom prst="rect">
            <a:avLst/>
          </a:prstGeom>
          <a:noFill/>
        </p:spPr>
        <p:txBody>
          <a:bodyPr wrap="none" rtlCol="0">
            <a:spAutoFit/>
          </a:bodyPr>
          <a:lstStyle/>
          <a:p>
            <a:pPr algn="ctr"/>
            <a:r>
              <a:rPr lang="en-US" altLang="ja-JP" dirty="0" smtClean="0">
                <a:solidFill>
                  <a:schemeClr val="tx1">
                    <a:lumMod val="50000"/>
                    <a:lumOff val="50000"/>
                  </a:schemeClr>
                </a:solidFill>
                <a:latin typeface="メイリオ"/>
                <a:ea typeface="メイリオ"/>
                <a:cs typeface="メイリオ"/>
              </a:rPr>
              <a:t>Hyper-Converged System</a:t>
            </a:r>
          </a:p>
          <a:p>
            <a:pPr algn="ctr"/>
            <a:r>
              <a:rPr kumimoji="1" lang="en-US" altLang="ja-JP" sz="1600" dirty="0" smtClean="0">
                <a:solidFill>
                  <a:schemeClr val="tx1">
                    <a:lumMod val="50000"/>
                    <a:lumOff val="50000"/>
                  </a:schemeClr>
                </a:solidFill>
                <a:latin typeface="メイリオ"/>
                <a:ea typeface="メイリオ"/>
                <a:cs typeface="メイリオ"/>
              </a:rPr>
              <a:t>(Web</a:t>
            </a:r>
            <a:r>
              <a:rPr lang="en-US" altLang="ja-JP" sz="1600" dirty="0">
                <a:solidFill>
                  <a:schemeClr val="tx1">
                    <a:lumMod val="50000"/>
                    <a:lumOff val="50000"/>
                  </a:schemeClr>
                </a:solidFill>
                <a:latin typeface="メイリオ"/>
                <a:ea typeface="メイリオ"/>
                <a:cs typeface="メイリオ"/>
              </a:rPr>
              <a:t> </a:t>
            </a:r>
            <a:r>
              <a:rPr kumimoji="1" lang="en-US" altLang="ja-JP" sz="1600" dirty="0" smtClean="0">
                <a:solidFill>
                  <a:schemeClr val="tx1">
                    <a:lumMod val="50000"/>
                    <a:lumOff val="50000"/>
                  </a:schemeClr>
                </a:solidFill>
                <a:latin typeface="メイリオ"/>
                <a:ea typeface="メイリオ"/>
                <a:cs typeface="メイリオ"/>
              </a:rPr>
              <a:t>Scale Infrastructure)</a:t>
            </a:r>
            <a:endParaRPr kumimoji="1" lang="ja-JP" altLang="en-US" sz="1600" dirty="0">
              <a:solidFill>
                <a:schemeClr val="tx1">
                  <a:lumMod val="50000"/>
                  <a:lumOff val="50000"/>
                </a:schemeClr>
              </a:solidFill>
              <a:latin typeface="メイリオ"/>
              <a:ea typeface="メイリオ"/>
              <a:cs typeface="メイリオ"/>
            </a:endParaRPr>
          </a:p>
        </p:txBody>
      </p:sp>
      <p:grpSp>
        <p:nvGrpSpPr>
          <p:cNvPr id="8" name="図形グループ 7"/>
          <p:cNvGrpSpPr/>
          <p:nvPr/>
        </p:nvGrpSpPr>
        <p:grpSpPr>
          <a:xfrm>
            <a:off x="620206" y="2009135"/>
            <a:ext cx="2069427" cy="3334199"/>
            <a:chOff x="1874601" y="1796753"/>
            <a:chExt cx="2069427" cy="3334199"/>
          </a:xfrm>
        </p:grpSpPr>
        <p:sp>
          <p:nvSpPr>
            <p:cNvPr id="38" name="正方形/長方形 37"/>
            <p:cNvSpPr/>
            <p:nvPr/>
          </p:nvSpPr>
          <p:spPr>
            <a:xfrm>
              <a:off x="1874601" y="1804299"/>
              <a:ext cx="2069427" cy="959741"/>
            </a:xfrm>
            <a:prstGeom prst="rect">
              <a:avLst/>
            </a:prstGeom>
            <a:solidFill>
              <a:schemeClr val="accent3">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正方形/長方形 38"/>
            <p:cNvSpPr/>
            <p:nvPr/>
          </p:nvSpPr>
          <p:spPr>
            <a:xfrm>
              <a:off x="1874601" y="2979379"/>
              <a:ext cx="2069427" cy="959741"/>
            </a:xfrm>
            <a:prstGeom prst="rect">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p:cNvSpPr/>
            <p:nvPr/>
          </p:nvSpPr>
          <p:spPr>
            <a:xfrm>
              <a:off x="1874601" y="4171211"/>
              <a:ext cx="2069427" cy="959741"/>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1">
                    <a:lumMod val="50000"/>
                    <a:lumOff val="50000"/>
                  </a:schemeClr>
                </a:solidFill>
                <a:latin typeface="ＭＳ Ｐゴシック"/>
                <a:ea typeface="ＭＳ Ｐゴシック"/>
                <a:cs typeface="ＭＳ Ｐゴシック"/>
              </a:endParaRPr>
            </a:p>
          </p:txBody>
        </p:sp>
        <p:sp>
          <p:nvSpPr>
            <p:cNvPr id="42" name="フローチャート: 磁気ディスク 41"/>
            <p:cNvSpPr/>
            <p:nvPr/>
          </p:nvSpPr>
          <p:spPr>
            <a:xfrm>
              <a:off x="1946264" y="4512042"/>
              <a:ext cx="599554" cy="51576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43" name="図形グループ 42"/>
            <p:cNvGrpSpPr/>
            <p:nvPr/>
          </p:nvGrpSpPr>
          <p:grpSpPr>
            <a:xfrm>
              <a:off x="1946264" y="2413577"/>
              <a:ext cx="599554" cy="278543"/>
              <a:chOff x="6769100" y="1390650"/>
              <a:chExt cx="317500" cy="157483"/>
            </a:xfrm>
          </p:grpSpPr>
          <p:sp>
            <p:nvSpPr>
              <p:cNvPr id="44" name="正方形/長方形 4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円/楕円 4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6" name="直線コネクタ 45"/>
              <p:cNvCxnSpPr>
                <a:stCxn id="45" idx="6"/>
                <a:endCxn id="4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7" name="図形グループ 46"/>
            <p:cNvGrpSpPr/>
            <p:nvPr/>
          </p:nvGrpSpPr>
          <p:grpSpPr>
            <a:xfrm>
              <a:off x="1946264" y="2073752"/>
              <a:ext cx="599554" cy="278543"/>
              <a:chOff x="6769100" y="1390650"/>
              <a:chExt cx="317500" cy="157483"/>
            </a:xfrm>
          </p:grpSpPr>
          <p:sp>
            <p:nvSpPr>
              <p:cNvPr id="48" name="正方形/長方形 4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円/楕円 4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0" name="直線コネクタ 49"/>
              <p:cNvCxnSpPr>
                <a:stCxn id="49" idx="6"/>
                <a:endCxn id="4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1" name="図形グループ 50"/>
            <p:cNvGrpSpPr/>
            <p:nvPr/>
          </p:nvGrpSpPr>
          <p:grpSpPr>
            <a:xfrm>
              <a:off x="2609385" y="2413577"/>
              <a:ext cx="599554" cy="278543"/>
              <a:chOff x="6769100" y="1390650"/>
              <a:chExt cx="317500" cy="157483"/>
            </a:xfrm>
          </p:grpSpPr>
          <p:sp>
            <p:nvSpPr>
              <p:cNvPr id="52" name="正方形/長方形 5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円/楕円 5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4" name="直線コネクタ 53"/>
              <p:cNvCxnSpPr>
                <a:stCxn id="53" idx="6"/>
                <a:endCxn id="5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5" name="図形グループ 54"/>
            <p:cNvGrpSpPr/>
            <p:nvPr/>
          </p:nvGrpSpPr>
          <p:grpSpPr>
            <a:xfrm>
              <a:off x="2609385" y="2073752"/>
              <a:ext cx="599554" cy="278543"/>
              <a:chOff x="6769100" y="1390650"/>
              <a:chExt cx="317500" cy="157483"/>
            </a:xfrm>
          </p:grpSpPr>
          <p:sp>
            <p:nvSpPr>
              <p:cNvPr id="56" name="正方形/長方形 5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円/楕円 5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8" name="直線コネクタ 57"/>
              <p:cNvCxnSpPr>
                <a:stCxn id="57" idx="6"/>
                <a:endCxn id="5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9" name="図形グループ 58"/>
            <p:cNvGrpSpPr/>
            <p:nvPr/>
          </p:nvGrpSpPr>
          <p:grpSpPr>
            <a:xfrm>
              <a:off x="3263476" y="2412819"/>
              <a:ext cx="599554" cy="278543"/>
              <a:chOff x="6769100" y="1390650"/>
              <a:chExt cx="317500" cy="157483"/>
            </a:xfrm>
          </p:grpSpPr>
          <p:sp>
            <p:nvSpPr>
              <p:cNvPr id="60" name="正方形/長方形 5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円/楕円 6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2" name="直線コネクタ 61"/>
              <p:cNvCxnSpPr>
                <a:stCxn id="61" idx="6"/>
                <a:endCxn id="6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3" name="図形グループ 62"/>
            <p:cNvGrpSpPr/>
            <p:nvPr/>
          </p:nvGrpSpPr>
          <p:grpSpPr>
            <a:xfrm>
              <a:off x="3263476" y="2072994"/>
              <a:ext cx="599554" cy="278543"/>
              <a:chOff x="6769100" y="1390650"/>
              <a:chExt cx="317500" cy="157483"/>
            </a:xfrm>
          </p:grpSpPr>
          <p:sp>
            <p:nvSpPr>
              <p:cNvPr id="64" name="正方形/長方形 6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円/楕円 6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6" name="直線コネクタ 65"/>
              <p:cNvCxnSpPr>
                <a:stCxn id="65" idx="6"/>
                <a:endCxn id="6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67" name="フローチャート: 磁気ディスク 66"/>
            <p:cNvSpPr/>
            <p:nvPr/>
          </p:nvSpPr>
          <p:spPr>
            <a:xfrm>
              <a:off x="2609385" y="4512042"/>
              <a:ext cx="599554" cy="51576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8" name="フローチャート: 磁気ディスク 67"/>
            <p:cNvSpPr/>
            <p:nvPr/>
          </p:nvSpPr>
          <p:spPr>
            <a:xfrm>
              <a:off x="3263476" y="4512042"/>
              <a:ext cx="599554" cy="51576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9" name="正方形/長方形 68"/>
            <p:cNvSpPr/>
            <p:nvPr/>
          </p:nvSpPr>
          <p:spPr>
            <a:xfrm>
              <a:off x="1946264" y="3584404"/>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正方形/長方形 69"/>
            <p:cNvSpPr/>
            <p:nvPr/>
          </p:nvSpPr>
          <p:spPr>
            <a:xfrm>
              <a:off x="2609385" y="3584404"/>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正方形/長方形 70"/>
            <p:cNvSpPr/>
            <p:nvPr/>
          </p:nvSpPr>
          <p:spPr>
            <a:xfrm>
              <a:off x="3263476" y="3583646"/>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正方形/長方形 71"/>
            <p:cNvSpPr/>
            <p:nvPr/>
          </p:nvSpPr>
          <p:spPr>
            <a:xfrm>
              <a:off x="1946264" y="3254874"/>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正方形/長方形 72"/>
            <p:cNvSpPr/>
            <p:nvPr/>
          </p:nvSpPr>
          <p:spPr>
            <a:xfrm>
              <a:off x="2609385" y="3254874"/>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正方形/長方形 73"/>
            <p:cNvSpPr/>
            <p:nvPr/>
          </p:nvSpPr>
          <p:spPr>
            <a:xfrm>
              <a:off x="3263476" y="3254116"/>
              <a:ext cx="599554" cy="2785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5" name="テキスト ボックス 74"/>
            <p:cNvSpPr txBox="1"/>
            <p:nvPr/>
          </p:nvSpPr>
          <p:spPr>
            <a:xfrm>
              <a:off x="2511407" y="1796753"/>
              <a:ext cx="788197" cy="276999"/>
            </a:xfrm>
            <a:prstGeom prst="rect">
              <a:avLst/>
            </a:prstGeom>
            <a:noFill/>
          </p:spPr>
          <p:txBody>
            <a:bodyPr wrap="none" rtlCol="0">
              <a:spAutoFit/>
            </a:bodyPr>
            <a:lstStyle/>
            <a:p>
              <a:pPr algn="ctr"/>
              <a:r>
                <a:rPr kumimoji="1" lang="ja-JP" altLang="en-US" sz="1200" dirty="0" smtClean="0">
                  <a:solidFill>
                    <a:schemeClr val="tx1">
                      <a:lumMod val="50000"/>
                      <a:lumOff val="50000"/>
                    </a:schemeClr>
                  </a:solidFill>
                </a:rPr>
                <a:t>サーバー</a:t>
              </a:r>
              <a:endParaRPr kumimoji="1" lang="ja-JP" altLang="en-US" sz="1200" dirty="0">
                <a:solidFill>
                  <a:schemeClr val="tx1">
                    <a:lumMod val="50000"/>
                    <a:lumOff val="50000"/>
                  </a:schemeClr>
                </a:solidFill>
              </a:endParaRPr>
            </a:p>
          </p:txBody>
        </p:sp>
        <p:sp>
          <p:nvSpPr>
            <p:cNvPr id="76" name="テキスト ボックス 75"/>
            <p:cNvSpPr txBox="1"/>
            <p:nvPr/>
          </p:nvSpPr>
          <p:spPr>
            <a:xfrm>
              <a:off x="2419135" y="2984726"/>
              <a:ext cx="972742" cy="276999"/>
            </a:xfrm>
            <a:prstGeom prst="rect">
              <a:avLst/>
            </a:prstGeom>
            <a:noFill/>
          </p:spPr>
          <p:txBody>
            <a:bodyPr wrap="none" rtlCol="0">
              <a:spAutoFit/>
            </a:bodyPr>
            <a:lstStyle/>
            <a:p>
              <a:pPr algn="ctr"/>
              <a:r>
                <a:rPr kumimoji="1" lang="ja-JP" altLang="en-US" sz="1200" dirty="0" smtClean="0">
                  <a:solidFill>
                    <a:schemeClr val="tx1">
                      <a:lumMod val="50000"/>
                      <a:lumOff val="50000"/>
                    </a:schemeClr>
                  </a:solidFill>
                </a:rPr>
                <a:t>ネットワーク</a:t>
              </a:r>
              <a:endParaRPr kumimoji="1" lang="ja-JP" altLang="en-US" sz="1200" dirty="0">
                <a:solidFill>
                  <a:schemeClr val="tx1">
                    <a:lumMod val="50000"/>
                    <a:lumOff val="50000"/>
                  </a:schemeClr>
                </a:solidFill>
              </a:endParaRPr>
            </a:p>
          </p:txBody>
        </p:sp>
        <p:sp>
          <p:nvSpPr>
            <p:cNvPr id="77" name="テキスト ボックス 76"/>
            <p:cNvSpPr txBox="1"/>
            <p:nvPr/>
          </p:nvSpPr>
          <p:spPr>
            <a:xfrm>
              <a:off x="2104786" y="4193404"/>
              <a:ext cx="1601445" cy="276999"/>
            </a:xfrm>
            <a:prstGeom prst="rect">
              <a:avLst/>
            </a:prstGeom>
            <a:noFill/>
          </p:spPr>
          <p:txBody>
            <a:bodyPr wrap="none" rtlCol="0">
              <a:spAutoFit/>
            </a:bodyPr>
            <a:lstStyle/>
            <a:p>
              <a:pPr algn="ctr"/>
              <a:r>
                <a:rPr kumimoji="1" lang="ja-JP" altLang="en-US" sz="1200" smtClean="0">
                  <a:solidFill>
                    <a:schemeClr val="tx1">
                      <a:lumMod val="50000"/>
                      <a:lumOff val="50000"/>
                    </a:schemeClr>
                  </a:solidFill>
                </a:rPr>
                <a:t>ストレージ（</a:t>
              </a:r>
              <a:r>
                <a:rPr kumimoji="1" lang="en-US" altLang="ja-JP" sz="1200" dirty="0" smtClean="0">
                  <a:solidFill>
                    <a:schemeClr val="tx1">
                      <a:lumMod val="50000"/>
                      <a:lumOff val="50000"/>
                    </a:schemeClr>
                  </a:solidFill>
                </a:rPr>
                <a:t>SAN/NAS</a:t>
              </a:r>
              <a:r>
                <a:rPr kumimoji="1" lang="ja-JP" altLang="en-US" sz="1200" dirty="0" smtClean="0">
                  <a:solidFill>
                    <a:schemeClr val="tx1">
                      <a:lumMod val="50000"/>
                      <a:lumOff val="50000"/>
                    </a:schemeClr>
                  </a:solidFill>
                </a:rPr>
                <a:t>）</a:t>
              </a:r>
              <a:endParaRPr kumimoji="1" lang="ja-JP" altLang="en-US" sz="1200" dirty="0">
                <a:solidFill>
                  <a:schemeClr val="tx1">
                    <a:lumMod val="50000"/>
                    <a:lumOff val="50000"/>
                  </a:schemeClr>
                </a:solidFill>
              </a:endParaRPr>
            </a:p>
          </p:txBody>
        </p:sp>
        <p:sp>
          <p:nvSpPr>
            <p:cNvPr id="78" name="上下矢印 77"/>
            <p:cNvSpPr/>
            <p:nvPr/>
          </p:nvSpPr>
          <p:spPr>
            <a:xfrm>
              <a:off x="2784941" y="3889532"/>
              <a:ext cx="232084" cy="303872"/>
            </a:xfrm>
            <a:prstGeom prst="upDown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上下矢印 78"/>
            <p:cNvSpPr/>
            <p:nvPr/>
          </p:nvSpPr>
          <p:spPr>
            <a:xfrm>
              <a:off x="2784941" y="2692120"/>
              <a:ext cx="232084" cy="303872"/>
            </a:xfrm>
            <a:prstGeom prst="upDown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0" name="図形グループ 79"/>
          <p:cNvGrpSpPr/>
          <p:nvPr/>
        </p:nvGrpSpPr>
        <p:grpSpPr>
          <a:xfrm>
            <a:off x="6537434" y="2016681"/>
            <a:ext cx="599554" cy="1865366"/>
            <a:chOff x="6769100" y="1390650"/>
            <a:chExt cx="317500" cy="1054643"/>
          </a:xfrm>
        </p:grpSpPr>
        <p:sp>
          <p:nvSpPr>
            <p:cNvPr id="81" name="正方形/長方形 80"/>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円/楕円 8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3" name="直線コネクタ 82"/>
            <p:cNvCxnSpPr>
              <a:stCxn id="82"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84" name="正方形/長方形 83"/>
          <p:cNvSpPr/>
          <p:nvPr/>
        </p:nvSpPr>
        <p:spPr>
          <a:xfrm>
            <a:off x="6617682" y="2356505"/>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85" name="フローチャート: 磁気ディスク 84"/>
          <p:cNvSpPr/>
          <p:nvPr/>
        </p:nvSpPr>
        <p:spPr>
          <a:xfrm>
            <a:off x="6617682" y="2773567"/>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6" name="正方形/長方形 85"/>
          <p:cNvSpPr/>
          <p:nvPr/>
        </p:nvSpPr>
        <p:spPr>
          <a:xfrm>
            <a:off x="6617682" y="3388061"/>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nvGrpSpPr>
          <p:cNvPr id="88" name="図形グループ 87"/>
          <p:cNvGrpSpPr/>
          <p:nvPr/>
        </p:nvGrpSpPr>
        <p:grpSpPr>
          <a:xfrm>
            <a:off x="7214350" y="2018198"/>
            <a:ext cx="599554" cy="1865366"/>
            <a:chOff x="6769100" y="1390650"/>
            <a:chExt cx="317500" cy="1054643"/>
          </a:xfrm>
        </p:grpSpPr>
        <p:sp>
          <p:nvSpPr>
            <p:cNvPr id="89" name="正方形/長方形 88"/>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円/楕円 8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1" name="直線コネクタ 90"/>
            <p:cNvCxnSpPr>
              <a:stCxn id="90"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92" name="正方形/長方形 91"/>
          <p:cNvSpPr/>
          <p:nvPr/>
        </p:nvSpPr>
        <p:spPr>
          <a:xfrm>
            <a:off x="7294598" y="2358022"/>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93" name="フローチャート: 磁気ディスク 92"/>
          <p:cNvSpPr/>
          <p:nvPr/>
        </p:nvSpPr>
        <p:spPr>
          <a:xfrm>
            <a:off x="7294598" y="2775084"/>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94" name="正方形/長方形 93"/>
          <p:cNvSpPr/>
          <p:nvPr/>
        </p:nvSpPr>
        <p:spPr>
          <a:xfrm>
            <a:off x="7294598" y="3389578"/>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grpSp>
        <p:nvGrpSpPr>
          <p:cNvPr id="95" name="図形グループ 94"/>
          <p:cNvGrpSpPr/>
          <p:nvPr/>
        </p:nvGrpSpPr>
        <p:grpSpPr>
          <a:xfrm>
            <a:off x="7570366" y="3477968"/>
            <a:ext cx="599554" cy="1865366"/>
            <a:chOff x="6769100" y="1390650"/>
            <a:chExt cx="317500" cy="1054643"/>
          </a:xfrm>
        </p:grpSpPr>
        <p:sp>
          <p:nvSpPr>
            <p:cNvPr id="96" name="正方形/長方形 95"/>
            <p:cNvSpPr/>
            <p:nvPr/>
          </p:nvSpPr>
          <p:spPr>
            <a:xfrm>
              <a:off x="6769100" y="1390650"/>
              <a:ext cx="317500" cy="105464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円/楕円 9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8" name="直線コネクタ 97"/>
            <p:cNvCxnSpPr>
              <a:stCxn id="97" idx="6"/>
            </p:cNvCxnSpPr>
            <p:nvPr/>
          </p:nvCxnSpPr>
          <p:spPr>
            <a:xfrm flipV="1">
              <a:off x="6894146" y="1468534"/>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99" name="正方形/長方形 98"/>
          <p:cNvSpPr/>
          <p:nvPr/>
        </p:nvSpPr>
        <p:spPr>
          <a:xfrm>
            <a:off x="7650614" y="3817792"/>
            <a:ext cx="459364" cy="279301"/>
          </a:xfrm>
          <a:prstGeom prst="rect">
            <a:avLst/>
          </a:prstGeom>
          <a:solidFill>
            <a:srgbClr val="F2F2F2"/>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smtClean="0">
                <a:solidFill>
                  <a:srgbClr val="7F7F7F"/>
                </a:solidFill>
                <a:latin typeface="ＭＳ Ｐゴシック"/>
                <a:ea typeface="ＭＳ Ｐゴシック"/>
                <a:cs typeface="ＭＳ Ｐゴシック"/>
              </a:rPr>
              <a:t>CPU</a:t>
            </a:r>
            <a:endParaRPr kumimoji="1" lang="ja-JP" altLang="en-US" sz="1000" dirty="0">
              <a:solidFill>
                <a:srgbClr val="7F7F7F"/>
              </a:solidFill>
              <a:latin typeface="ＭＳ Ｐゴシック"/>
              <a:ea typeface="ＭＳ Ｐゴシック"/>
              <a:cs typeface="ＭＳ Ｐゴシック"/>
            </a:endParaRPr>
          </a:p>
        </p:txBody>
      </p:sp>
      <p:sp>
        <p:nvSpPr>
          <p:cNvPr id="100" name="フローチャート: 磁気ディスク 99"/>
          <p:cNvSpPr/>
          <p:nvPr/>
        </p:nvSpPr>
        <p:spPr>
          <a:xfrm>
            <a:off x="7650614" y="4234854"/>
            <a:ext cx="459364" cy="488706"/>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01" name="正方形/長方形 100"/>
          <p:cNvSpPr/>
          <p:nvPr/>
        </p:nvSpPr>
        <p:spPr>
          <a:xfrm>
            <a:off x="7650614" y="4849348"/>
            <a:ext cx="459364" cy="278543"/>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50000"/>
                    <a:lumOff val="50000"/>
                  </a:schemeClr>
                </a:solidFill>
                <a:latin typeface="ＭＳ Ｐゴシック"/>
                <a:ea typeface="ＭＳ Ｐゴシック"/>
                <a:cs typeface="ＭＳ Ｐゴシック"/>
              </a:rPr>
              <a:t>NW</a:t>
            </a:r>
          </a:p>
          <a:p>
            <a:pPr algn="ctr"/>
            <a:r>
              <a:rPr kumimoji="1" lang="ja-JP" altLang="en-US" sz="800" dirty="0" smtClean="0">
                <a:solidFill>
                  <a:schemeClr val="tx1">
                    <a:lumMod val="50000"/>
                    <a:lumOff val="50000"/>
                  </a:schemeClr>
                </a:solidFill>
                <a:latin typeface="ＭＳ Ｐゴシック"/>
                <a:ea typeface="ＭＳ Ｐゴシック"/>
                <a:cs typeface="ＭＳ Ｐゴシック"/>
              </a:rPr>
              <a:t>機能</a:t>
            </a:r>
            <a:endParaRPr kumimoji="1" lang="ja-JP" altLang="en-US" sz="800" dirty="0">
              <a:solidFill>
                <a:schemeClr val="tx1">
                  <a:lumMod val="50000"/>
                  <a:lumOff val="50000"/>
                </a:schemeClr>
              </a:solidFill>
              <a:latin typeface="ＭＳ Ｐゴシック"/>
              <a:ea typeface="ＭＳ Ｐゴシック"/>
              <a:cs typeface="ＭＳ Ｐゴシック"/>
            </a:endParaRPr>
          </a:p>
        </p:txBody>
      </p:sp>
      <p:pic>
        <p:nvPicPr>
          <p:cNvPr id="102" name="図 101" descr="0122.png"/>
          <p:cNvPicPr>
            <a:picLocks noChangeAspect="1"/>
          </p:cNvPicPr>
          <p:nvPr/>
        </p:nvPicPr>
        <p:blipFill>
          <a:blip r:embed="rId3">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rot="10644397">
            <a:off x="7849512" y="2856314"/>
            <a:ext cx="432161" cy="566922"/>
          </a:xfrm>
          <a:prstGeom prst="rect">
            <a:avLst/>
          </a:prstGeom>
          <a:ln>
            <a:noFill/>
          </a:ln>
          <a:effectLst>
            <a:outerShdw blurRad="292100" dist="139700" dir="2700000" algn="tl" rotWithShape="0">
              <a:srgbClr val="333333">
                <a:alpha val="65000"/>
              </a:srgbClr>
            </a:outerShdw>
          </a:effectLst>
        </p:spPr>
      </p:pic>
      <p:sp>
        <p:nvSpPr>
          <p:cNvPr id="103" name="テキスト ボックス 102"/>
          <p:cNvSpPr txBox="1"/>
          <p:nvPr/>
        </p:nvSpPr>
        <p:spPr>
          <a:xfrm>
            <a:off x="7923698" y="2341533"/>
            <a:ext cx="492443" cy="461665"/>
          </a:xfrm>
          <a:prstGeom prst="rect">
            <a:avLst/>
          </a:prstGeom>
          <a:noFill/>
        </p:spPr>
        <p:txBody>
          <a:bodyPr wrap="none" rtlCol="0">
            <a:spAutoFit/>
          </a:bodyPr>
          <a:lstStyle/>
          <a:p>
            <a:r>
              <a:rPr kumimoji="1" lang="ja-JP" altLang="en-US" sz="1200" dirty="0" smtClean="0">
                <a:solidFill>
                  <a:srgbClr val="800000"/>
                </a:solidFill>
              </a:rPr>
              <a:t>追加</a:t>
            </a:r>
            <a:endParaRPr kumimoji="1" lang="en-US" altLang="ja-JP" sz="1200" dirty="0" smtClean="0">
              <a:solidFill>
                <a:srgbClr val="800000"/>
              </a:solidFill>
            </a:endParaRPr>
          </a:p>
          <a:p>
            <a:r>
              <a:rPr kumimoji="1" lang="ja-JP" altLang="en-US" sz="1200" dirty="0" smtClean="0">
                <a:solidFill>
                  <a:srgbClr val="800000"/>
                </a:solidFill>
              </a:rPr>
              <a:t>拡張</a:t>
            </a:r>
            <a:endParaRPr kumimoji="1" lang="ja-JP" altLang="en-US" sz="1200" dirty="0">
              <a:solidFill>
                <a:srgbClr val="800000"/>
              </a:solidFill>
            </a:endParaRPr>
          </a:p>
        </p:txBody>
      </p:sp>
      <p:sp>
        <p:nvSpPr>
          <p:cNvPr id="104" name="右矢印 103"/>
          <p:cNvSpPr/>
          <p:nvPr/>
        </p:nvSpPr>
        <p:spPr>
          <a:xfrm>
            <a:off x="6537434" y="3947827"/>
            <a:ext cx="913048" cy="734958"/>
          </a:xfrm>
          <a:prstGeom prst="rightArrow">
            <a:avLst>
              <a:gd name="adj1" fmla="val 50000"/>
              <a:gd name="adj2" fmla="val 30702"/>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smtClean="0">
                <a:solidFill>
                  <a:srgbClr val="FFFFFF"/>
                </a:solidFill>
                <a:latin typeface="ＭＳ Ｐゴシック"/>
                <a:ea typeface="ＭＳ Ｐゴシック"/>
                <a:cs typeface="ＭＳ Ｐゴシック"/>
              </a:rPr>
              <a:t>スケール</a:t>
            </a:r>
            <a:endParaRPr lang="en-US" altLang="ja-JP" sz="1000" dirty="0" smtClean="0">
              <a:solidFill>
                <a:srgbClr val="FFFFFF"/>
              </a:solidFill>
              <a:latin typeface="ＭＳ Ｐゴシック"/>
              <a:ea typeface="ＭＳ Ｐゴシック"/>
              <a:cs typeface="ＭＳ Ｐゴシック"/>
            </a:endParaRPr>
          </a:p>
          <a:p>
            <a:pPr algn="ctr"/>
            <a:r>
              <a:rPr lang="ja-JP" altLang="en-US" sz="1000" dirty="0" smtClean="0">
                <a:solidFill>
                  <a:srgbClr val="FFFFFF"/>
                </a:solidFill>
                <a:latin typeface="ＭＳ Ｐゴシック"/>
                <a:ea typeface="ＭＳ Ｐゴシック"/>
                <a:cs typeface="ＭＳ Ｐゴシック"/>
              </a:rPr>
              <a:t>アウト</a:t>
            </a:r>
            <a:endParaRPr kumimoji="1" lang="ja-JP" altLang="en-US" sz="1000" dirty="0">
              <a:solidFill>
                <a:srgbClr val="FFFFFF"/>
              </a:solidFill>
              <a:latin typeface="ＭＳ Ｐゴシック"/>
              <a:ea typeface="ＭＳ Ｐゴシック"/>
              <a:cs typeface="ＭＳ Ｐゴシック"/>
            </a:endParaRPr>
          </a:p>
        </p:txBody>
      </p:sp>
      <p:sp>
        <p:nvSpPr>
          <p:cNvPr id="14" name="正方形/長方形 13"/>
          <p:cNvSpPr/>
          <p:nvPr/>
        </p:nvSpPr>
        <p:spPr>
          <a:xfrm>
            <a:off x="2888705" y="2016681"/>
            <a:ext cx="2507053" cy="408726"/>
          </a:xfrm>
          <a:prstGeom prst="rect">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コンポーネントが多く管理が大変</a:t>
            </a:r>
            <a:endParaRPr kumimoji="1" lang="ja-JP" altLang="en-US" sz="1200" dirty="0">
              <a:solidFill>
                <a:srgbClr val="FFFFFF"/>
              </a:solidFill>
              <a:latin typeface="ＭＳ Ｐゴシック"/>
              <a:ea typeface="ＭＳ Ｐゴシック"/>
              <a:cs typeface="ＭＳ Ｐゴシック"/>
            </a:endParaRPr>
          </a:p>
        </p:txBody>
      </p:sp>
      <p:sp>
        <p:nvSpPr>
          <p:cNvPr id="105" name="正方形/長方形 104"/>
          <p:cNvSpPr/>
          <p:nvPr/>
        </p:nvSpPr>
        <p:spPr>
          <a:xfrm>
            <a:off x="2888705" y="3203311"/>
            <a:ext cx="2507053" cy="408726"/>
          </a:xfrm>
          <a:prstGeom prst="rect">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スケールアップの限界</a:t>
            </a:r>
            <a:endParaRPr kumimoji="1" lang="ja-JP" altLang="en-US" sz="1200" dirty="0">
              <a:solidFill>
                <a:srgbClr val="FFFFFF"/>
              </a:solidFill>
              <a:latin typeface="ＭＳ Ｐゴシック"/>
              <a:ea typeface="ＭＳ Ｐゴシック"/>
              <a:cs typeface="ＭＳ Ｐゴシック"/>
            </a:endParaRPr>
          </a:p>
        </p:txBody>
      </p:sp>
      <p:sp>
        <p:nvSpPr>
          <p:cNvPr id="106" name="正方形/長方形 105"/>
          <p:cNvSpPr/>
          <p:nvPr/>
        </p:nvSpPr>
        <p:spPr>
          <a:xfrm>
            <a:off x="2888705" y="4411189"/>
            <a:ext cx="2507053" cy="408726"/>
          </a:xfrm>
          <a:prstGeom prst="rect">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ストレージの複雑化</a:t>
            </a:r>
            <a:endParaRPr kumimoji="1" lang="ja-JP" altLang="en-US" sz="1200" dirty="0">
              <a:solidFill>
                <a:srgbClr val="FFFFFF"/>
              </a:solidFill>
              <a:latin typeface="ＭＳ Ｐゴシック"/>
              <a:ea typeface="ＭＳ Ｐゴシック"/>
              <a:cs typeface="ＭＳ Ｐゴシック"/>
            </a:endParaRPr>
          </a:p>
        </p:txBody>
      </p:sp>
      <p:sp>
        <p:nvSpPr>
          <p:cNvPr id="15" name="テキスト ボックス 14"/>
          <p:cNvSpPr txBox="1"/>
          <p:nvPr/>
        </p:nvSpPr>
        <p:spPr>
          <a:xfrm>
            <a:off x="2888705" y="2507874"/>
            <a:ext cx="2492990" cy="400110"/>
          </a:xfrm>
          <a:prstGeom prst="rect">
            <a:avLst/>
          </a:prstGeom>
          <a:noFill/>
        </p:spPr>
        <p:txBody>
          <a:bodyPr wrap="none" rtlCol="0">
            <a:spAutoFit/>
          </a:bodyPr>
          <a:lstStyle/>
          <a:p>
            <a:pPr marL="171450" indent="-171450">
              <a:buFont typeface="Wingdings" charset="2"/>
              <a:buChar char="ü"/>
            </a:pPr>
            <a:r>
              <a:rPr kumimoji="1" lang="ja-JP" altLang="en-US" sz="1000" dirty="0" smtClean="0">
                <a:solidFill>
                  <a:srgbClr val="7F7F7F"/>
                </a:solidFill>
              </a:rPr>
              <a:t>ハードや仮想化ソフトなどの複雑な設計</a:t>
            </a:r>
            <a:endParaRPr kumimoji="1" lang="en-US" altLang="ja-JP" sz="1000" dirty="0" smtClean="0">
              <a:solidFill>
                <a:srgbClr val="7F7F7F"/>
              </a:solidFill>
            </a:endParaRPr>
          </a:p>
          <a:p>
            <a:pPr marL="171450" indent="-171450">
              <a:buFont typeface="Wingdings" charset="2"/>
              <a:buChar char="ü"/>
            </a:pPr>
            <a:r>
              <a:rPr lang="ja-JP" altLang="en-US" sz="1000" dirty="0" smtClean="0">
                <a:solidFill>
                  <a:srgbClr val="7F7F7F"/>
                </a:solidFill>
              </a:rPr>
              <a:t>複雑な運用管理、管理者間の分散</a:t>
            </a:r>
            <a:endParaRPr lang="en-US" altLang="ja-JP" sz="1000" dirty="0" smtClean="0">
              <a:solidFill>
                <a:srgbClr val="7F7F7F"/>
              </a:solidFill>
            </a:endParaRPr>
          </a:p>
        </p:txBody>
      </p:sp>
      <p:sp>
        <p:nvSpPr>
          <p:cNvPr id="107" name="テキスト ボックス 106"/>
          <p:cNvSpPr txBox="1"/>
          <p:nvPr/>
        </p:nvSpPr>
        <p:spPr>
          <a:xfrm>
            <a:off x="2888705" y="3685669"/>
            <a:ext cx="1774845" cy="400110"/>
          </a:xfrm>
          <a:prstGeom prst="rect">
            <a:avLst/>
          </a:prstGeom>
          <a:noFill/>
        </p:spPr>
        <p:txBody>
          <a:bodyPr wrap="none" rtlCol="0">
            <a:spAutoFit/>
          </a:bodyPr>
          <a:lstStyle/>
          <a:p>
            <a:pPr marL="171450" indent="-171450">
              <a:buFont typeface="Wingdings" charset="2"/>
              <a:buChar char="ü"/>
            </a:pPr>
            <a:r>
              <a:rPr lang="ja-JP" altLang="en-US" sz="1000" dirty="0" smtClean="0">
                <a:solidFill>
                  <a:srgbClr val="7F7F7F"/>
                </a:solidFill>
              </a:rPr>
              <a:t>性能拡張の限界</a:t>
            </a:r>
          </a:p>
          <a:p>
            <a:pPr marL="171450" indent="-171450">
              <a:buFont typeface="Wingdings" charset="2"/>
              <a:buChar char="ü"/>
            </a:pPr>
            <a:r>
              <a:rPr kumimoji="1" lang="ja-JP" altLang="en-US" sz="1000" dirty="0" smtClean="0">
                <a:solidFill>
                  <a:srgbClr val="7F7F7F"/>
                </a:solidFill>
              </a:rPr>
              <a:t>ネットワークのボトルネック</a:t>
            </a:r>
            <a:endParaRPr kumimoji="1" lang="en-US" altLang="ja-JP" sz="1000" dirty="0" smtClean="0">
              <a:solidFill>
                <a:srgbClr val="7F7F7F"/>
              </a:solidFill>
            </a:endParaRPr>
          </a:p>
        </p:txBody>
      </p:sp>
      <p:sp>
        <p:nvSpPr>
          <p:cNvPr id="108" name="テキスト ボックス 107"/>
          <p:cNvSpPr txBox="1"/>
          <p:nvPr/>
        </p:nvSpPr>
        <p:spPr>
          <a:xfrm>
            <a:off x="2888705" y="4927836"/>
            <a:ext cx="2531462" cy="400110"/>
          </a:xfrm>
          <a:prstGeom prst="rect">
            <a:avLst/>
          </a:prstGeom>
          <a:noFill/>
        </p:spPr>
        <p:txBody>
          <a:bodyPr wrap="none" rtlCol="0">
            <a:spAutoFit/>
          </a:bodyPr>
          <a:lstStyle/>
          <a:p>
            <a:pPr marL="171450" indent="-171450">
              <a:buFont typeface="Wingdings" charset="2"/>
              <a:buChar char="ü"/>
            </a:pPr>
            <a:r>
              <a:rPr kumimoji="1" lang="ja-JP" altLang="en-US" sz="1000" dirty="0" smtClean="0">
                <a:solidFill>
                  <a:srgbClr val="7F7F7F"/>
                </a:solidFill>
              </a:rPr>
              <a:t>ボリューム、</a:t>
            </a:r>
            <a:r>
              <a:rPr kumimoji="1" lang="en-US" altLang="ja-JP" sz="1000" dirty="0" smtClean="0">
                <a:solidFill>
                  <a:srgbClr val="7F7F7F"/>
                </a:solidFill>
              </a:rPr>
              <a:t>LUN</a:t>
            </a:r>
            <a:r>
              <a:rPr kumimoji="1" lang="ja-JP" altLang="en-US" sz="1000" dirty="0" smtClean="0">
                <a:solidFill>
                  <a:srgbClr val="7F7F7F"/>
                </a:solidFill>
              </a:rPr>
              <a:t>、ファイルシステム単位</a:t>
            </a:r>
            <a:endParaRPr kumimoji="1" lang="en-US" altLang="ja-JP" sz="1000" dirty="0" smtClean="0">
              <a:solidFill>
                <a:srgbClr val="7F7F7F"/>
              </a:solidFill>
            </a:endParaRPr>
          </a:p>
          <a:p>
            <a:pPr marL="171450" indent="-171450">
              <a:buFont typeface="Wingdings" charset="2"/>
              <a:buChar char="ü"/>
            </a:pPr>
            <a:r>
              <a:rPr kumimoji="1" lang="ja-JP" altLang="en-US" sz="1000" dirty="0" smtClean="0">
                <a:solidFill>
                  <a:srgbClr val="7F7F7F"/>
                </a:solidFill>
              </a:rPr>
              <a:t>サーバーは</a:t>
            </a:r>
            <a:r>
              <a:rPr kumimoji="1" lang="en-US" altLang="ja-JP" sz="1000" dirty="0" smtClean="0">
                <a:solidFill>
                  <a:srgbClr val="7F7F7F"/>
                </a:solidFill>
              </a:rPr>
              <a:t>VM</a:t>
            </a:r>
            <a:r>
              <a:rPr kumimoji="1" lang="ja-JP" altLang="en-US" sz="1000" dirty="0" smtClean="0">
                <a:solidFill>
                  <a:srgbClr val="7F7F7F"/>
                </a:solidFill>
              </a:rPr>
              <a:t>や仮想デスク単位で管理</a:t>
            </a:r>
            <a:endParaRPr kumimoji="1" lang="en-US" altLang="ja-JP" sz="1000" dirty="0" smtClean="0">
              <a:solidFill>
                <a:srgbClr val="7F7F7F"/>
              </a:solidFill>
            </a:endParaRPr>
          </a:p>
        </p:txBody>
      </p:sp>
      <p:sp>
        <p:nvSpPr>
          <p:cNvPr id="16" name="正方形/長方形 15"/>
          <p:cNvSpPr/>
          <p:nvPr/>
        </p:nvSpPr>
        <p:spPr>
          <a:xfrm>
            <a:off x="6457186" y="4682785"/>
            <a:ext cx="1113180" cy="707886"/>
          </a:xfrm>
          <a:prstGeom prst="rect">
            <a:avLst/>
          </a:prstGeom>
        </p:spPr>
        <p:txBody>
          <a:bodyPr wrap="square">
            <a:spAutoFit/>
          </a:bodyPr>
          <a:lstStyle/>
          <a:p>
            <a:r>
              <a:rPr lang="ja-JP" altLang="en-US" sz="1000" dirty="0" smtClean="0">
                <a:solidFill>
                  <a:srgbClr val="FF6600"/>
                </a:solidFill>
                <a:latin typeface="ＭＳ Ｐゴシック"/>
                <a:cs typeface="ＭＳ Ｐゴシック"/>
              </a:rPr>
              <a:t>独立サーバを</a:t>
            </a:r>
            <a:endParaRPr lang="en-US" altLang="ja-JP" sz="1000" dirty="0" smtClean="0">
              <a:solidFill>
                <a:srgbClr val="FF6600"/>
              </a:solidFill>
              <a:latin typeface="ＭＳ Ｐゴシック"/>
              <a:cs typeface="ＭＳ Ｐゴシック"/>
            </a:endParaRPr>
          </a:p>
          <a:p>
            <a:r>
              <a:rPr lang="ja-JP" altLang="en-US" sz="1000" dirty="0" smtClean="0">
                <a:solidFill>
                  <a:srgbClr val="FF6600"/>
                </a:solidFill>
                <a:latin typeface="ＭＳ Ｐゴシック"/>
                <a:cs typeface="ＭＳ Ｐゴシック"/>
              </a:rPr>
              <a:t>複数</a:t>
            </a:r>
            <a:r>
              <a:rPr lang="ja-JP" altLang="en-US" sz="1000" dirty="0">
                <a:solidFill>
                  <a:srgbClr val="FF6600"/>
                </a:solidFill>
                <a:latin typeface="ＭＳ Ｐゴシック"/>
                <a:cs typeface="ＭＳ Ｐゴシック"/>
              </a:rPr>
              <a:t>連結し</a:t>
            </a:r>
            <a:endParaRPr lang="en-US" altLang="ja-JP" sz="1000" dirty="0">
              <a:solidFill>
                <a:srgbClr val="FF6600"/>
              </a:solidFill>
              <a:latin typeface="ＭＳ Ｐゴシック"/>
              <a:cs typeface="ＭＳ Ｐゴシック"/>
            </a:endParaRPr>
          </a:p>
          <a:p>
            <a:r>
              <a:rPr lang="ja-JP" altLang="en-US" sz="1000" dirty="0">
                <a:solidFill>
                  <a:srgbClr val="FF6600"/>
                </a:solidFill>
                <a:latin typeface="ＭＳ Ｐゴシック"/>
                <a:cs typeface="ＭＳ Ｐゴシック"/>
              </a:rPr>
              <a:t>簡単・無制限</a:t>
            </a:r>
            <a:r>
              <a:rPr lang="ja-JP" altLang="en-US" sz="1000" dirty="0" smtClean="0">
                <a:solidFill>
                  <a:srgbClr val="FF6600"/>
                </a:solidFill>
                <a:latin typeface="ＭＳ Ｐゴシック"/>
                <a:cs typeface="ＭＳ Ｐゴシック"/>
              </a:rPr>
              <a:t>に</a:t>
            </a:r>
            <a:endParaRPr lang="en-US" altLang="ja-JP" sz="1000" dirty="0" smtClean="0">
              <a:solidFill>
                <a:srgbClr val="FF6600"/>
              </a:solidFill>
              <a:latin typeface="ＭＳ Ｐゴシック"/>
              <a:cs typeface="ＭＳ Ｐゴシック"/>
            </a:endParaRPr>
          </a:p>
          <a:p>
            <a:r>
              <a:rPr lang="ja-JP" altLang="en-US" sz="1000" dirty="0" smtClean="0">
                <a:solidFill>
                  <a:srgbClr val="FF6600"/>
                </a:solidFill>
                <a:latin typeface="ＭＳ Ｐゴシック"/>
                <a:cs typeface="ＭＳ Ｐゴシック"/>
              </a:rPr>
              <a:t>拡張できる</a:t>
            </a:r>
            <a:endParaRPr lang="en-US" altLang="ja-JP" sz="1000" dirty="0">
              <a:solidFill>
                <a:srgbClr val="FF6600"/>
              </a:solidFill>
              <a:latin typeface="ＭＳ Ｐゴシック"/>
              <a:cs typeface="ＭＳ Ｐゴシック"/>
            </a:endParaRPr>
          </a:p>
        </p:txBody>
      </p:sp>
    </p:spTree>
    <p:extLst>
      <p:ext uri="{BB962C8B-B14F-4D97-AF65-F5344CB8AC3E}">
        <p14:creationId xmlns:p14="http://schemas.microsoft.com/office/powerpoint/2010/main" val="198222366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正方形/長方形 32"/>
          <p:cNvSpPr/>
          <p:nvPr/>
        </p:nvSpPr>
        <p:spPr>
          <a:xfrm>
            <a:off x="5810310" y="861979"/>
            <a:ext cx="3104492" cy="5606156"/>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正方形/長方形 31"/>
          <p:cNvSpPr/>
          <p:nvPr/>
        </p:nvSpPr>
        <p:spPr>
          <a:xfrm>
            <a:off x="165864" y="861979"/>
            <a:ext cx="5512842" cy="5606156"/>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3" name="図 22" descr="SimpliVity OmniCube_2.jp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320686" y="4429125"/>
            <a:ext cx="2201940" cy="1689989"/>
          </a:xfrm>
          <a:prstGeom prst="rect">
            <a:avLst/>
          </a:prstGeom>
        </p:spPr>
      </p:pic>
      <p:pic>
        <p:nvPicPr>
          <p:cNvPr id="22" name="図 21" descr="imgres.jp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271899" y="2962811"/>
            <a:ext cx="2317066" cy="851678"/>
          </a:xfrm>
          <a:prstGeom prst="rect">
            <a:avLst/>
          </a:prstGeom>
        </p:spPr>
      </p:pic>
      <p:pic>
        <p:nvPicPr>
          <p:cNvPr id="21" name="図 20" descr="Nutanix-Virtual-Computing-Platform_Product-Image.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352411" y="1695300"/>
            <a:ext cx="2147198" cy="1211240"/>
          </a:xfrm>
          <a:prstGeom prst="rect">
            <a:avLst/>
          </a:prstGeom>
        </p:spPr>
      </p:pic>
      <p:sp>
        <p:nvSpPr>
          <p:cNvPr id="38" name="タイトル 37"/>
          <p:cNvSpPr>
            <a:spLocks noGrp="1"/>
          </p:cNvSpPr>
          <p:nvPr>
            <p:ph type="title"/>
          </p:nvPr>
        </p:nvSpPr>
        <p:spPr/>
        <p:txBody>
          <a:bodyPr/>
          <a:lstStyle/>
          <a:p>
            <a:r>
              <a:rPr lang="ja-JP" altLang="en-US" dirty="0"/>
              <a:t>垂直統合システム（</a:t>
            </a:r>
            <a:r>
              <a:rPr lang="en-US" altLang="ja-JP" dirty="0"/>
              <a:t>Converged System</a:t>
            </a:r>
            <a:r>
              <a:rPr lang="ja-JP" altLang="en-US" dirty="0"/>
              <a:t>）</a:t>
            </a:r>
            <a:endParaRPr kumimoji="1" lang="ja-JP" altLang="en-US" dirty="0"/>
          </a:p>
        </p:txBody>
      </p:sp>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199</a:t>
            </a:fld>
            <a:endParaRPr kumimoji="1" lang="ja-JP" altLang="en-US"/>
          </a:p>
        </p:txBody>
      </p:sp>
      <p:pic>
        <p:nvPicPr>
          <p:cNvPr id="3" name="図 2" descr="121126_oracle_1.jp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68372" y="1991474"/>
            <a:ext cx="900463" cy="1800926"/>
          </a:xfrm>
          <a:prstGeom prst="rect">
            <a:avLst/>
          </a:prstGeom>
        </p:spPr>
      </p:pic>
      <p:pic>
        <p:nvPicPr>
          <p:cNvPr id="5" name="図 4" descr="images.jpg"/>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059867" y="4215067"/>
            <a:ext cx="1749348" cy="1749348"/>
          </a:xfrm>
          <a:prstGeom prst="rect">
            <a:avLst/>
          </a:prstGeom>
        </p:spPr>
      </p:pic>
      <p:pic>
        <p:nvPicPr>
          <p:cNvPr id="6" name="図 5" descr="vce-vblock.jpg"/>
          <p:cNvPicPr>
            <a:picLocks noChangeAspect="1"/>
          </p:cNvPicPr>
          <p:nvPr/>
        </p:nvPicPr>
        <p:blipFill>
          <a:blip r:embed="rId7">
            <a:clrChange>
              <a:clrFrom>
                <a:srgbClr val="FBFBFB"/>
              </a:clrFrom>
              <a:clrTo>
                <a:srgbClr val="FBFBFB">
                  <a:alpha val="0"/>
                </a:srgbClr>
              </a:clrTo>
            </a:clrChange>
            <a:extLst>
              <a:ext uri="{28A0092B-C50C-407E-A947-70E740481C1C}">
                <a14:useLocalDpi xmlns:a14="http://schemas.microsoft.com/office/drawing/2010/main" val="0"/>
              </a:ext>
            </a:extLst>
          </a:blip>
          <a:stretch>
            <a:fillRect/>
          </a:stretch>
        </p:blipFill>
        <p:spPr>
          <a:xfrm>
            <a:off x="2658824" y="4064976"/>
            <a:ext cx="1919218" cy="1919218"/>
          </a:xfrm>
          <a:prstGeom prst="rect">
            <a:avLst/>
          </a:prstGeom>
        </p:spPr>
      </p:pic>
      <p:pic>
        <p:nvPicPr>
          <p:cNvPr id="7" name="図 6" descr="4666.activesys800_les_0015lf_chassis1_D2D.jpg"/>
          <p:cNvPicPr>
            <a:picLocks noChangeAspect="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719300" y="4032130"/>
            <a:ext cx="957112" cy="1952063"/>
          </a:xfrm>
          <a:prstGeom prst="rect">
            <a:avLst/>
          </a:prstGeom>
        </p:spPr>
      </p:pic>
      <p:pic>
        <p:nvPicPr>
          <p:cNvPr id="9" name="図 8" descr="1901-01.jpg"/>
          <p:cNvPicPr>
            <a:picLocks noChangeAspect="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44334" y="2025785"/>
            <a:ext cx="1123735" cy="1638780"/>
          </a:xfrm>
          <a:prstGeom prst="rect">
            <a:avLst/>
          </a:prstGeom>
        </p:spPr>
      </p:pic>
      <p:pic>
        <p:nvPicPr>
          <p:cNvPr id="10" name="図 9" descr="images.jpg"/>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224348" y="2033924"/>
            <a:ext cx="2667544" cy="1699255"/>
          </a:xfrm>
          <a:prstGeom prst="rect">
            <a:avLst/>
          </a:prstGeom>
        </p:spPr>
      </p:pic>
      <p:pic>
        <p:nvPicPr>
          <p:cNvPr id="11" name="図 10" descr="IBM-pureflex-flex-systems.jpg"/>
          <p:cNvPicPr>
            <a:picLocks noChangeAspect="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17095" y="4182918"/>
            <a:ext cx="1336430" cy="1801276"/>
          </a:xfrm>
          <a:prstGeom prst="rect">
            <a:avLst/>
          </a:prstGeom>
        </p:spPr>
      </p:pic>
      <p:pic>
        <p:nvPicPr>
          <p:cNvPr id="12" name="図 11"/>
          <p:cNvPicPr>
            <a:picLocks noChangeAspect="1"/>
          </p:cNvPicPr>
          <p:nvPr/>
        </p:nvPicPr>
        <p:blipFill>
          <a:blip r:embed="rId12">
            <a:clrChange>
              <a:clrFrom>
                <a:srgbClr val="FFFFFF"/>
              </a:clrFrom>
              <a:clrTo>
                <a:srgbClr val="FFFFFF">
                  <a:alpha val="0"/>
                </a:srgbClr>
              </a:clrTo>
            </a:clrChange>
          </a:blip>
          <a:stretch>
            <a:fillRect/>
          </a:stretch>
        </p:blipFill>
        <p:spPr>
          <a:xfrm>
            <a:off x="1719300" y="2027028"/>
            <a:ext cx="1042619" cy="1648012"/>
          </a:xfrm>
          <a:prstGeom prst="rect">
            <a:avLst/>
          </a:prstGeom>
        </p:spPr>
      </p:pic>
      <p:pic>
        <p:nvPicPr>
          <p:cNvPr id="17" name="図 16" descr="imgres.png"/>
          <p:cNvPicPr>
            <a:picLocks noChangeAspect="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501618" y="2590711"/>
            <a:ext cx="1755344" cy="315829"/>
          </a:xfrm>
          <a:prstGeom prst="rect">
            <a:avLst/>
          </a:prstGeom>
        </p:spPr>
      </p:pic>
      <p:pic>
        <p:nvPicPr>
          <p:cNvPr id="18" name="図 17" descr="VMW-LOGO-EVO-Rail-108.png"/>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219204" y="3746389"/>
            <a:ext cx="525875" cy="487768"/>
          </a:xfrm>
          <a:prstGeom prst="rect">
            <a:avLst/>
          </a:prstGeom>
        </p:spPr>
      </p:pic>
      <p:pic>
        <p:nvPicPr>
          <p:cNvPr id="19" name="図 18" descr="simplivity-logo.png"/>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6707987" y="5878078"/>
            <a:ext cx="1558047" cy="418177"/>
          </a:xfrm>
          <a:prstGeom prst="rect">
            <a:avLst/>
          </a:prstGeom>
        </p:spPr>
      </p:pic>
      <p:pic>
        <p:nvPicPr>
          <p:cNvPr id="20" name="図 19" descr="simplivity-product-home-image.png"/>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6352411" y="4588959"/>
            <a:ext cx="1462936" cy="420106"/>
          </a:xfrm>
          <a:prstGeom prst="rect">
            <a:avLst/>
          </a:prstGeom>
        </p:spPr>
      </p:pic>
      <p:pic>
        <p:nvPicPr>
          <p:cNvPr id="24" name="図 23" descr="220px-NEC_logo.svg.png"/>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617844" y="3849593"/>
            <a:ext cx="507369" cy="140680"/>
          </a:xfrm>
          <a:prstGeom prst="rect">
            <a:avLst/>
          </a:prstGeom>
        </p:spPr>
      </p:pic>
      <p:pic>
        <p:nvPicPr>
          <p:cNvPr id="25" name="図 24" descr="imgres.jpg"/>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805556" y="3849593"/>
            <a:ext cx="739361" cy="127099"/>
          </a:xfrm>
          <a:prstGeom prst="rect">
            <a:avLst/>
          </a:prstGeom>
        </p:spPr>
      </p:pic>
      <p:pic>
        <p:nvPicPr>
          <p:cNvPr id="26" name="図 25" descr="logo_tcm102-1314398.gif"/>
          <p:cNvPicPr>
            <a:picLocks noChangeAspect="1"/>
          </p:cNvPicPr>
          <p:nvPr/>
        </p:nvPicPr>
        <p:blipFill>
          <a:blip r:embed="rId1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119013" y="3640066"/>
            <a:ext cx="789623" cy="493514"/>
          </a:xfrm>
          <a:prstGeom prst="rect">
            <a:avLst/>
          </a:prstGeom>
        </p:spPr>
      </p:pic>
      <p:pic>
        <p:nvPicPr>
          <p:cNvPr id="27" name="図 26" descr="url.jpg"/>
          <p:cNvPicPr>
            <a:picLocks noChangeAspect="1"/>
          </p:cNvPicPr>
          <p:nvPr/>
        </p:nvPicPr>
        <p:blipFill>
          <a:blip r:embed="rId2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366217" y="3814489"/>
            <a:ext cx="1072571" cy="221015"/>
          </a:xfrm>
          <a:prstGeom prst="rect">
            <a:avLst/>
          </a:prstGeom>
        </p:spPr>
      </p:pic>
      <p:pic>
        <p:nvPicPr>
          <p:cNvPr id="28" name="図 27" descr="dell-logo.jpg"/>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1682150" y="6023562"/>
            <a:ext cx="784033" cy="229313"/>
          </a:xfrm>
          <a:prstGeom prst="rect">
            <a:avLst/>
          </a:prstGeom>
        </p:spPr>
      </p:pic>
      <p:pic>
        <p:nvPicPr>
          <p:cNvPr id="29" name="図 28" descr="imgres.jpg"/>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3401960" y="5972007"/>
            <a:ext cx="323503" cy="323503"/>
          </a:xfrm>
          <a:prstGeom prst="rect">
            <a:avLst/>
          </a:prstGeom>
        </p:spPr>
      </p:pic>
      <p:pic>
        <p:nvPicPr>
          <p:cNvPr id="30" name="図 29" descr="ibm.jpg"/>
          <p:cNvPicPr>
            <a:picLocks noChangeAspect="1"/>
          </p:cNvPicPr>
          <p:nvPr/>
        </p:nvPicPr>
        <p:blipFill>
          <a:blip r:embed="rId2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98911" y="5973719"/>
            <a:ext cx="729117" cy="356614"/>
          </a:xfrm>
          <a:prstGeom prst="rect">
            <a:avLst/>
          </a:prstGeom>
        </p:spPr>
      </p:pic>
      <p:pic>
        <p:nvPicPr>
          <p:cNvPr id="31" name="図 30" descr="HP-large.png"/>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4783806" y="6023562"/>
            <a:ext cx="315849" cy="315849"/>
          </a:xfrm>
          <a:prstGeom prst="rect">
            <a:avLst/>
          </a:prstGeom>
        </p:spPr>
      </p:pic>
      <p:sp>
        <p:nvSpPr>
          <p:cNvPr id="34" name="テキスト ボックス 33"/>
          <p:cNvSpPr txBox="1"/>
          <p:nvPr/>
        </p:nvSpPr>
        <p:spPr>
          <a:xfrm>
            <a:off x="1772006" y="948373"/>
            <a:ext cx="2298225" cy="369332"/>
          </a:xfrm>
          <a:prstGeom prst="rect">
            <a:avLst/>
          </a:prstGeom>
          <a:noFill/>
        </p:spPr>
        <p:txBody>
          <a:bodyPr wrap="none" rtlCol="0">
            <a:spAutoFit/>
          </a:bodyPr>
          <a:lstStyle/>
          <a:p>
            <a:pPr algn="ctr"/>
            <a:r>
              <a:rPr lang="en-US" altLang="ja-JP" dirty="0" smtClean="0">
                <a:solidFill>
                  <a:schemeClr val="tx1">
                    <a:lumMod val="50000"/>
                    <a:lumOff val="50000"/>
                  </a:schemeClr>
                </a:solidFill>
                <a:latin typeface="メイリオ"/>
                <a:ea typeface="メイリオ"/>
                <a:cs typeface="メイリオ"/>
              </a:rPr>
              <a:t>Converged System</a:t>
            </a:r>
            <a:endParaRPr kumimoji="1" lang="ja-JP" altLang="en-US" dirty="0">
              <a:solidFill>
                <a:schemeClr val="tx1">
                  <a:lumMod val="50000"/>
                  <a:lumOff val="50000"/>
                </a:schemeClr>
              </a:solidFill>
              <a:latin typeface="メイリオ"/>
              <a:ea typeface="メイリオ"/>
              <a:cs typeface="メイリオ"/>
            </a:endParaRPr>
          </a:p>
        </p:txBody>
      </p:sp>
      <p:sp>
        <p:nvSpPr>
          <p:cNvPr id="35" name="テキスト ボックス 34"/>
          <p:cNvSpPr txBox="1"/>
          <p:nvPr/>
        </p:nvSpPr>
        <p:spPr>
          <a:xfrm>
            <a:off x="5810310" y="948373"/>
            <a:ext cx="3068831" cy="369332"/>
          </a:xfrm>
          <a:prstGeom prst="rect">
            <a:avLst/>
          </a:prstGeom>
          <a:noFill/>
        </p:spPr>
        <p:txBody>
          <a:bodyPr wrap="none" rtlCol="0">
            <a:spAutoFit/>
          </a:bodyPr>
          <a:lstStyle/>
          <a:p>
            <a:pPr algn="ctr"/>
            <a:r>
              <a:rPr lang="en-US" altLang="ja-JP" dirty="0" smtClean="0">
                <a:solidFill>
                  <a:schemeClr val="tx1">
                    <a:lumMod val="50000"/>
                    <a:lumOff val="50000"/>
                  </a:schemeClr>
                </a:solidFill>
                <a:latin typeface="メイリオ"/>
                <a:ea typeface="メイリオ"/>
                <a:cs typeface="メイリオ"/>
              </a:rPr>
              <a:t>Hyper-Converged System</a:t>
            </a:r>
            <a:endParaRPr kumimoji="1" lang="ja-JP" altLang="en-US" dirty="0">
              <a:solidFill>
                <a:schemeClr val="tx1">
                  <a:lumMod val="50000"/>
                  <a:lumOff val="50000"/>
                </a:schemeClr>
              </a:solidFill>
              <a:latin typeface="メイリオ"/>
              <a:ea typeface="メイリオ"/>
              <a:cs typeface="メイリオ"/>
            </a:endParaRPr>
          </a:p>
        </p:txBody>
      </p:sp>
      <p:sp>
        <p:nvSpPr>
          <p:cNvPr id="36" name="テキスト ボックス 35"/>
          <p:cNvSpPr txBox="1"/>
          <p:nvPr/>
        </p:nvSpPr>
        <p:spPr>
          <a:xfrm>
            <a:off x="1967079" y="1308077"/>
            <a:ext cx="1941557" cy="646331"/>
          </a:xfrm>
          <a:prstGeom prst="rect">
            <a:avLst/>
          </a:prstGeom>
          <a:noFill/>
        </p:spPr>
        <p:txBody>
          <a:bodyPr wrap="none" rtlCol="0">
            <a:spAutoFit/>
          </a:bodyPr>
          <a:lstStyle/>
          <a:p>
            <a:pPr marL="171450" indent="-171450">
              <a:buFont typeface="Wingdings" charset="2"/>
              <a:buChar char="ü"/>
            </a:pPr>
            <a:r>
              <a:rPr kumimoji="1" lang="ja-JP" altLang="en-US" sz="1200" dirty="0" smtClean="0">
                <a:solidFill>
                  <a:srgbClr val="7F7F7F"/>
                </a:solidFill>
              </a:rPr>
              <a:t>メーカーのお墨付き構成</a:t>
            </a:r>
            <a:endParaRPr kumimoji="1" lang="en-US" altLang="ja-JP" sz="1200" dirty="0" smtClean="0">
              <a:solidFill>
                <a:srgbClr val="7F7F7F"/>
              </a:solidFill>
            </a:endParaRPr>
          </a:p>
          <a:p>
            <a:pPr marL="171450" indent="-171450">
              <a:buFont typeface="Wingdings" charset="2"/>
              <a:buChar char="ü"/>
            </a:pPr>
            <a:r>
              <a:rPr lang="ja-JP" altLang="en-US" sz="1200" dirty="0" smtClean="0">
                <a:solidFill>
                  <a:srgbClr val="7F7F7F"/>
                </a:solidFill>
              </a:rPr>
              <a:t>迅速な実装</a:t>
            </a:r>
            <a:endParaRPr lang="en-US" altLang="ja-JP" sz="1200" dirty="0" smtClean="0">
              <a:solidFill>
                <a:srgbClr val="7F7F7F"/>
              </a:solidFill>
            </a:endParaRPr>
          </a:p>
          <a:p>
            <a:pPr marL="171450" indent="-171450">
              <a:buFont typeface="Wingdings" charset="2"/>
              <a:buChar char="ü"/>
            </a:pPr>
            <a:r>
              <a:rPr kumimoji="1" lang="ja-JP" altLang="en-US" sz="1200" dirty="0" smtClean="0">
                <a:solidFill>
                  <a:srgbClr val="7F7F7F"/>
                </a:solidFill>
              </a:rPr>
              <a:t>カスタマイズはできない</a:t>
            </a:r>
            <a:endParaRPr kumimoji="1" lang="ja-JP" altLang="en-US" sz="1200" dirty="0">
              <a:solidFill>
                <a:srgbClr val="7F7F7F"/>
              </a:solidFill>
            </a:endParaRPr>
          </a:p>
        </p:txBody>
      </p:sp>
      <p:sp>
        <p:nvSpPr>
          <p:cNvPr id="37" name="テキスト ボックス 36"/>
          <p:cNvSpPr txBox="1"/>
          <p:nvPr/>
        </p:nvSpPr>
        <p:spPr>
          <a:xfrm>
            <a:off x="6530060" y="1308077"/>
            <a:ext cx="1749197" cy="646331"/>
          </a:xfrm>
          <a:prstGeom prst="rect">
            <a:avLst/>
          </a:prstGeom>
          <a:noFill/>
        </p:spPr>
        <p:txBody>
          <a:bodyPr wrap="none" rtlCol="0">
            <a:spAutoFit/>
          </a:bodyPr>
          <a:lstStyle/>
          <a:p>
            <a:pPr marL="171450" indent="-171450">
              <a:buFont typeface="Wingdings" charset="2"/>
              <a:buChar char="ü"/>
            </a:pPr>
            <a:r>
              <a:rPr kumimoji="1" lang="ja-JP" altLang="en-US" sz="1200" dirty="0" smtClean="0">
                <a:solidFill>
                  <a:srgbClr val="7F7F7F"/>
                </a:solidFill>
              </a:rPr>
              <a:t>高い拡張性</a:t>
            </a:r>
            <a:endParaRPr kumimoji="1" lang="en-US" altLang="ja-JP" sz="1200" dirty="0" smtClean="0">
              <a:solidFill>
                <a:srgbClr val="7F7F7F"/>
              </a:solidFill>
            </a:endParaRPr>
          </a:p>
          <a:p>
            <a:pPr marL="171450" indent="-171450">
              <a:buFont typeface="Wingdings" charset="2"/>
              <a:buChar char="ü"/>
            </a:pPr>
            <a:r>
              <a:rPr kumimoji="1" lang="ja-JP" altLang="en-US" sz="1200" dirty="0" smtClean="0">
                <a:solidFill>
                  <a:srgbClr val="7F7F7F"/>
                </a:solidFill>
              </a:rPr>
              <a:t>簡単に導入</a:t>
            </a:r>
            <a:endParaRPr kumimoji="1" lang="en-US" altLang="ja-JP" sz="1200" dirty="0" smtClean="0">
              <a:solidFill>
                <a:srgbClr val="7F7F7F"/>
              </a:solidFill>
            </a:endParaRPr>
          </a:p>
          <a:p>
            <a:pPr marL="171450" indent="-171450">
              <a:buFont typeface="Wingdings" charset="2"/>
              <a:buChar char="ü"/>
            </a:pPr>
            <a:r>
              <a:rPr lang="ja-JP" altLang="en-US" sz="1200" dirty="0" smtClean="0">
                <a:solidFill>
                  <a:srgbClr val="7F7F7F"/>
                </a:solidFill>
              </a:rPr>
              <a:t>構成や運用の自動化</a:t>
            </a:r>
            <a:endParaRPr kumimoji="1" lang="en-US" altLang="ja-JP" sz="1200" dirty="0" smtClean="0">
              <a:solidFill>
                <a:srgbClr val="7F7F7F"/>
              </a:solidFill>
            </a:endParaRPr>
          </a:p>
        </p:txBody>
      </p:sp>
    </p:spTree>
    <p:extLst>
      <p:ext uri="{BB962C8B-B14F-4D97-AF65-F5344CB8AC3E}">
        <p14:creationId xmlns:p14="http://schemas.microsoft.com/office/powerpoint/2010/main" val="218575971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p:txBody>
          <a:bodyPr/>
          <a:lstStyle/>
          <a:p>
            <a:r>
              <a:rPr kumimoji="1" lang="ja-JP" altLang="en-US" dirty="0" smtClean="0"/>
              <a:t>ご案内</a:t>
            </a:r>
            <a:endParaRPr kumimoji="1" lang="ja-JP" altLang="en-US" dirty="0"/>
          </a:p>
        </p:txBody>
      </p:sp>
      <p:sp>
        <p:nvSpPr>
          <p:cNvPr id="4" name="スライド番号プレースホルダー 3"/>
          <p:cNvSpPr>
            <a:spLocks noGrp="1"/>
          </p:cNvSpPr>
          <p:nvPr>
            <p:ph type="sldNum" sz="quarter" idx="12"/>
          </p:nvPr>
        </p:nvSpPr>
        <p:spPr/>
        <p:txBody>
          <a:bodyPr/>
          <a:lstStyle/>
          <a:p>
            <a:fld id="{8FF8CC5D-A65D-5946-99B5-645367A967AD}" type="slidenum">
              <a:rPr kumimoji="1" lang="ja-JP" altLang="en-US" smtClean="0"/>
              <a:t>2</a:t>
            </a:fld>
            <a:endParaRPr kumimoji="1" lang="ja-JP" altLang="en-US"/>
          </a:p>
        </p:txBody>
      </p:sp>
      <p:sp>
        <p:nvSpPr>
          <p:cNvPr id="6" name="テキスト ボックス 5"/>
          <p:cNvSpPr txBox="1"/>
          <p:nvPr/>
        </p:nvSpPr>
        <p:spPr>
          <a:xfrm>
            <a:off x="369888" y="1544494"/>
            <a:ext cx="8401050" cy="2800767"/>
          </a:xfrm>
          <a:prstGeom prst="rect">
            <a:avLst/>
          </a:prstGeom>
          <a:noFill/>
        </p:spPr>
        <p:txBody>
          <a:bodyPr wrap="square" rtlCol="0">
            <a:spAutoFit/>
          </a:bodyPr>
          <a:lstStyle/>
          <a:p>
            <a:r>
              <a:rPr lang="ja-JP" altLang="en-US" dirty="0" smtClean="0">
                <a:solidFill>
                  <a:srgbClr val="7F7F7F"/>
                </a:solidFill>
                <a:latin typeface="メイリオ"/>
                <a:ea typeface="メイリオ"/>
                <a:cs typeface="メイリオ"/>
              </a:rPr>
              <a:t>知識の定着は、ネットを眺め、資料を読むだけでは不十分です。実際に第三者を相手に自分の言葉で説明してみるのが最も効果的です。</a:t>
            </a:r>
            <a:endParaRPr lang="en-US" altLang="ja-JP" dirty="0" smtClean="0">
              <a:solidFill>
                <a:srgbClr val="7F7F7F"/>
              </a:solidFill>
              <a:latin typeface="メイリオ"/>
              <a:ea typeface="メイリオ"/>
              <a:cs typeface="メイリオ"/>
            </a:endParaRPr>
          </a:p>
          <a:p>
            <a:endParaRPr lang="en-US" altLang="ja-JP" dirty="0">
              <a:solidFill>
                <a:srgbClr val="7F7F7F"/>
              </a:solidFill>
              <a:latin typeface="メイリオ"/>
              <a:ea typeface="メイリオ"/>
              <a:cs typeface="メイリオ"/>
            </a:endParaRPr>
          </a:p>
          <a:p>
            <a:r>
              <a:rPr lang="ja-JP" altLang="en-US" dirty="0" smtClean="0">
                <a:solidFill>
                  <a:srgbClr val="7F7F7F"/>
                </a:solidFill>
                <a:latin typeface="メイリオ"/>
                <a:ea typeface="メイリオ"/>
                <a:cs typeface="メイリオ"/>
              </a:rPr>
              <a:t>また、本プレゼンテーションは、ロイヤリティ・フリーです。ご自身の資料として、加工編集して頂いても構いません。</a:t>
            </a:r>
            <a:endParaRPr lang="en-US" altLang="ja-JP" dirty="0" smtClean="0">
              <a:solidFill>
                <a:srgbClr val="7F7F7F"/>
              </a:solidFill>
              <a:latin typeface="メイリオ"/>
              <a:ea typeface="メイリオ"/>
              <a:cs typeface="メイリオ"/>
            </a:endParaRPr>
          </a:p>
          <a:p>
            <a:endParaRPr lang="en-US" altLang="ja-JP" dirty="0">
              <a:solidFill>
                <a:srgbClr val="7F7F7F"/>
              </a:solidFill>
              <a:latin typeface="メイリオ"/>
              <a:ea typeface="メイリオ"/>
              <a:cs typeface="メイリオ"/>
            </a:endParaRPr>
          </a:p>
          <a:p>
            <a:r>
              <a:rPr lang="ja-JP" altLang="en-US" dirty="0" smtClean="0">
                <a:solidFill>
                  <a:srgbClr val="7F7F7F"/>
                </a:solidFill>
                <a:latin typeface="メイリオ"/>
                <a:ea typeface="メイリオ"/>
                <a:cs typeface="メイリオ"/>
              </a:rPr>
              <a:t>知識の確かな定着と仕事の生産性向上のために、ご活用下さい。</a:t>
            </a:r>
            <a:endParaRPr lang="en-US" altLang="ja-JP" dirty="0" smtClean="0">
              <a:solidFill>
                <a:srgbClr val="7F7F7F"/>
              </a:solidFill>
              <a:latin typeface="メイリオ"/>
              <a:ea typeface="メイリオ"/>
              <a:cs typeface="メイリオ"/>
            </a:endParaRPr>
          </a:p>
          <a:p>
            <a:pPr algn="r"/>
            <a:endParaRPr lang="en-US" altLang="ja-JP" dirty="0">
              <a:solidFill>
                <a:srgbClr val="7F7F7F"/>
              </a:solidFill>
              <a:latin typeface="メイリオ"/>
              <a:ea typeface="メイリオ"/>
              <a:cs typeface="メイリオ"/>
            </a:endParaRPr>
          </a:p>
          <a:p>
            <a:pPr algn="r"/>
            <a:r>
              <a:rPr lang="ja-JP" altLang="en-US" sz="1400" dirty="0" smtClean="0">
                <a:solidFill>
                  <a:srgbClr val="7F7F7F"/>
                </a:solidFill>
                <a:latin typeface="メイリオ"/>
                <a:ea typeface="メイリオ"/>
                <a:cs typeface="メイリオ"/>
              </a:rPr>
              <a:t>ネットコマース株式会社</a:t>
            </a:r>
            <a:endParaRPr lang="en-US" altLang="ja-JP" sz="1400" dirty="0" smtClean="0">
              <a:solidFill>
                <a:srgbClr val="7F7F7F"/>
              </a:solidFill>
              <a:latin typeface="メイリオ"/>
              <a:ea typeface="メイリオ"/>
              <a:cs typeface="メイリオ"/>
            </a:endParaRPr>
          </a:p>
          <a:p>
            <a:pPr algn="r"/>
            <a:r>
              <a:rPr lang="ja-JP" altLang="en-US" dirty="0" smtClean="0">
                <a:solidFill>
                  <a:srgbClr val="7F7F7F"/>
                </a:solidFill>
                <a:latin typeface="メイリオ"/>
                <a:ea typeface="メイリオ"/>
                <a:cs typeface="メイリオ"/>
              </a:rPr>
              <a:t>斎藤昌義</a:t>
            </a:r>
            <a:endParaRPr lang="en-US" altLang="ja-JP" dirty="0" smtClean="0">
              <a:solidFill>
                <a:srgbClr val="7F7F7F"/>
              </a:solidFill>
              <a:latin typeface="メイリオ"/>
              <a:ea typeface="メイリオ"/>
              <a:cs typeface="メイリオ"/>
            </a:endParaRPr>
          </a:p>
        </p:txBody>
      </p:sp>
      <p:sp>
        <p:nvSpPr>
          <p:cNvPr id="7" name="正方形/長方形 6"/>
          <p:cNvSpPr/>
          <p:nvPr/>
        </p:nvSpPr>
        <p:spPr>
          <a:xfrm>
            <a:off x="7073037" y="6338012"/>
            <a:ext cx="1697901" cy="230832"/>
          </a:xfrm>
          <a:prstGeom prst="rect">
            <a:avLst/>
          </a:prstGeom>
        </p:spPr>
        <p:txBody>
          <a:bodyPr wrap="none">
            <a:spAutoFit/>
          </a:bodyPr>
          <a:lstStyle/>
          <a:p>
            <a:r>
              <a:rPr lang="en-US" altLang="ja-JP" sz="900" dirty="0">
                <a:solidFill>
                  <a:srgbClr val="595959"/>
                </a:solidFill>
              </a:rPr>
              <a:t>http://</a:t>
            </a:r>
            <a:r>
              <a:rPr lang="en-US" altLang="ja-JP" sz="900" dirty="0" err="1">
                <a:solidFill>
                  <a:srgbClr val="595959"/>
                </a:solidFill>
              </a:rPr>
              <a:t>libra.netcommerce.co.jp</a:t>
            </a:r>
            <a:r>
              <a:rPr lang="en-US" altLang="ja-JP" sz="900" dirty="0">
                <a:solidFill>
                  <a:srgbClr val="595959"/>
                </a:solidFill>
              </a:rPr>
              <a:t>/</a:t>
            </a:r>
            <a:endParaRPr lang="ja-JP" altLang="en-US" sz="900" dirty="0">
              <a:solidFill>
                <a:srgbClr val="595959"/>
              </a:solidFill>
            </a:endParaRPr>
          </a:p>
        </p:txBody>
      </p:sp>
      <p:pic>
        <p:nvPicPr>
          <p:cNvPr id="9" name="図 8" descr="LIBRA_logo.png">
            <a:hlinkClick r:id="rId2"/>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75500" y="6081312"/>
            <a:ext cx="1466850" cy="256700"/>
          </a:xfrm>
          <a:prstGeom prst="rect">
            <a:avLst/>
          </a:prstGeom>
        </p:spPr>
      </p:pic>
      <p:sp>
        <p:nvSpPr>
          <p:cNvPr id="11" name="正方形/長方形 10"/>
          <p:cNvSpPr/>
          <p:nvPr/>
        </p:nvSpPr>
        <p:spPr>
          <a:xfrm>
            <a:off x="369888" y="5640176"/>
            <a:ext cx="8401050" cy="253916"/>
          </a:xfrm>
          <a:prstGeom prst="rect">
            <a:avLst/>
          </a:prstGeom>
        </p:spPr>
        <p:txBody>
          <a:bodyPr wrap="square">
            <a:spAutoFit/>
          </a:bodyPr>
          <a:lstStyle/>
          <a:p>
            <a:pPr lvl="0"/>
            <a:r>
              <a:rPr lang="ja-JP" altLang="en-US" sz="1050" dirty="0" smtClean="0">
                <a:solidFill>
                  <a:srgbClr val="7F7F7F"/>
                </a:solidFill>
                <a:latin typeface="メイリオ"/>
                <a:ea typeface="メイリオ"/>
                <a:cs typeface="メイリオ"/>
              </a:rPr>
              <a:t>最新</a:t>
            </a:r>
            <a:r>
              <a:rPr lang="ja-JP" altLang="en-US" sz="1050" dirty="0">
                <a:solidFill>
                  <a:srgbClr val="7F7F7F"/>
                </a:solidFill>
                <a:latin typeface="メイリオ"/>
                <a:ea typeface="メイリオ"/>
                <a:cs typeface="メイリオ"/>
              </a:rPr>
              <a:t>のアップデートは</a:t>
            </a:r>
            <a:r>
              <a:rPr lang="ja-JP" altLang="en-US" sz="1050" dirty="0" smtClean="0">
                <a:solidFill>
                  <a:srgbClr val="7F7F7F"/>
                </a:solidFill>
                <a:latin typeface="メイリオ"/>
                <a:ea typeface="メイリオ"/>
                <a:cs typeface="メイリオ"/>
              </a:rPr>
              <a:t>、「</a:t>
            </a:r>
            <a:r>
              <a:rPr lang="en-US" altLang="ja-JP" sz="1050" dirty="0" smtClean="0">
                <a:solidFill>
                  <a:schemeClr val="tx1">
                    <a:lumMod val="65000"/>
                    <a:lumOff val="35000"/>
                  </a:schemeClr>
                </a:solidFill>
                <a:latin typeface="メイリオ"/>
                <a:ea typeface="メイリオ"/>
                <a:cs typeface="メイリオ"/>
              </a:rPr>
              <a:t>IT</a:t>
            </a:r>
            <a:r>
              <a:rPr lang="ja-JP" altLang="en-US" sz="1050" dirty="0">
                <a:solidFill>
                  <a:schemeClr val="tx1">
                    <a:lumMod val="65000"/>
                    <a:lumOff val="35000"/>
                  </a:schemeClr>
                </a:solidFill>
                <a:latin typeface="メイリオ"/>
                <a:ea typeface="メイリオ"/>
                <a:cs typeface="メイリオ"/>
              </a:rPr>
              <a:t>ビジネス・プレゼンテーション・ライブラリー／</a:t>
            </a:r>
            <a:r>
              <a:rPr lang="en-US" altLang="ja-JP" sz="1050" dirty="0" err="1" smtClean="0">
                <a:solidFill>
                  <a:schemeClr val="tx1">
                    <a:lumMod val="65000"/>
                    <a:lumOff val="35000"/>
                  </a:schemeClr>
                </a:solidFill>
                <a:latin typeface="メイリオ"/>
                <a:ea typeface="メイリオ"/>
                <a:cs typeface="メイリオ"/>
              </a:rPr>
              <a:t>LiBRA</a:t>
            </a:r>
            <a:r>
              <a:rPr lang="ja-JP" altLang="en-US" sz="1050" dirty="0" smtClean="0">
                <a:solidFill>
                  <a:schemeClr val="tx1">
                    <a:lumMod val="65000"/>
                    <a:lumOff val="35000"/>
                  </a:schemeClr>
                </a:solidFill>
                <a:latin typeface="メイリオ"/>
                <a:ea typeface="メイリオ"/>
                <a:cs typeface="メイリオ"/>
              </a:rPr>
              <a:t>」</a:t>
            </a:r>
            <a:r>
              <a:rPr lang="ja-JP" altLang="en-US" sz="1050" dirty="0" smtClean="0">
                <a:solidFill>
                  <a:srgbClr val="7F7F7F"/>
                </a:solidFill>
                <a:latin typeface="メイリオ"/>
                <a:ea typeface="メイリオ"/>
                <a:cs typeface="メイリオ"/>
              </a:rPr>
              <a:t>にて</a:t>
            </a:r>
            <a:r>
              <a:rPr lang="ja-JP" altLang="en-US" sz="1050" dirty="0">
                <a:solidFill>
                  <a:srgbClr val="7F7F7F"/>
                </a:solidFill>
                <a:latin typeface="メイリオ"/>
                <a:ea typeface="メイリオ"/>
                <a:cs typeface="メイリオ"/>
              </a:rPr>
              <a:t>随時更新しております</a:t>
            </a:r>
            <a:r>
              <a:rPr lang="ja-JP" altLang="en-US" sz="1050" dirty="0" smtClean="0">
                <a:solidFill>
                  <a:srgbClr val="7F7F7F"/>
                </a:solidFill>
                <a:latin typeface="メイリオ"/>
                <a:ea typeface="メイリオ"/>
                <a:cs typeface="メイリオ"/>
              </a:rPr>
              <a:t>。</a:t>
            </a:r>
            <a:endParaRPr lang="en-US" altLang="ja-JP" sz="1050" dirty="0">
              <a:solidFill>
                <a:srgbClr val="7F7F7F"/>
              </a:solidFill>
              <a:latin typeface="メイリオ"/>
              <a:ea typeface="メイリオ"/>
              <a:cs typeface="メイリオ"/>
            </a:endParaRPr>
          </a:p>
        </p:txBody>
      </p:sp>
    </p:spTree>
    <p:extLst>
      <p:ext uri="{BB962C8B-B14F-4D97-AF65-F5344CB8AC3E}">
        <p14:creationId xmlns:p14="http://schemas.microsoft.com/office/powerpoint/2010/main" val="98758721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インターネットと</a:t>
            </a:r>
            <a:r>
              <a:rPr kumimoji="1" lang="en-US" altLang="ja-JP" dirty="0" smtClean="0"/>
              <a:t>Web</a:t>
            </a:r>
            <a:r>
              <a:rPr kumimoji="1" lang="ja-JP" altLang="en-US" dirty="0" smtClean="0"/>
              <a:t>サイト</a:t>
            </a:r>
            <a:endParaRPr kumimoji="1" lang="ja-JP" altLang="en-US" dirty="0"/>
          </a:p>
        </p:txBody>
      </p:sp>
      <p:sp>
        <p:nvSpPr>
          <p:cNvPr id="3" name="スライド番号プレースホルダー 2"/>
          <p:cNvSpPr>
            <a:spLocks noGrp="1"/>
          </p:cNvSpPr>
          <p:nvPr>
            <p:ph type="sldNum" sz="quarter" idx="12"/>
          </p:nvPr>
        </p:nvSpPr>
        <p:spPr>
          <a:xfrm>
            <a:off x="6932246" y="6667857"/>
            <a:ext cx="2133600" cy="217800"/>
          </a:xfrm>
        </p:spPr>
        <p:txBody>
          <a:bodyPr/>
          <a:lstStyle/>
          <a:p>
            <a:fld id="{8FF8CC5D-A65D-5946-99B5-645367A967AD}" type="slidenum">
              <a:rPr kumimoji="1" lang="ja-JP" altLang="en-US" smtClean="0"/>
              <a:t>20</a:t>
            </a:fld>
            <a:endParaRPr kumimoji="1" lang="ja-JP" altLang="en-US"/>
          </a:p>
        </p:txBody>
      </p:sp>
      <p:sp>
        <p:nvSpPr>
          <p:cNvPr id="4" name="角丸四角形 3"/>
          <p:cNvSpPr/>
          <p:nvPr/>
        </p:nvSpPr>
        <p:spPr>
          <a:xfrm>
            <a:off x="1205626" y="3229454"/>
            <a:ext cx="6732748" cy="1152128"/>
          </a:xfrm>
          <a:prstGeom prst="round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1673678" y="2581382"/>
            <a:ext cx="864096" cy="792088"/>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2688513" y="2595701"/>
            <a:ext cx="864096" cy="792088"/>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3703349" y="2596269"/>
            <a:ext cx="864096" cy="792088"/>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5364088" y="1340768"/>
            <a:ext cx="2088232" cy="2047022"/>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フローチャート: 書類 11"/>
          <p:cNvSpPr/>
          <p:nvPr/>
        </p:nvSpPr>
        <p:spPr>
          <a:xfrm>
            <a:off x="5902769" y="1929025"/>
            <a:ext cx="1426713" cy="1333351"/>
          </a:xfrm>
          <a:prstGeom prst="flowChartDocumen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フローチャート: 書類 13"/>
          <p:cNvSpPr/>
          <p:nvPr/>
        </p:nvSpPr>
        <p:spPr>
          <a:xfrm>
            <a:off x="5740808" y="1837159"/>
            <a:ext cx="1426713" cy="1333351"/>
          </a:xfrm>
          <a:prstGeom prst="flowChartDocumen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3" name="図形グループ 12"/>
          <p:cNvGrpSpPr/>
          <p:nvPr/>
        </p:nvGrpSpPr>
        <p:grpSpPr>
          <a:xfrm>
            <a:off x="5580112" y="1746119"/>
            <a:ext cx="1444670" cy="1333351"/>
            <a:chOff x="5604837" y="1879947"/>
            <a:chExt cx="1444670" cy="1333351"/>
          </a:xfrm>
        </p:grpSpPr>
        <p:sp>
          <p:nvSpPr>
            <p:cNvPr id="9" name="フローチャート: 書類 8"/>
            <p:cNvSpPr/>
            <p:nvPr/>
          </p:nvSpPr>
          <p:spPr>
            <a:xfrm>
              <a:off x="5604837" y="1879947"/>
              <a:ext cx="1426713" cy="1333351"/>
            </a:xfrm>
            <a:prstGeom prst="flowChartDocumen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p:cNvSpPr/>
            <p:nvPr/>
          </p:nvSpPr>
          <p:spPr>
            <a:xfrm>
              <a:off x="5614156" y="1903755"/>
              <a:ext cx="1435351" cy="1200329"/>
            </a:xfrm>
            <a:prstGeom prst="rect">
              <a:avLst/>
            </a:prstGeom>
          </p:spPr>
          <p:txBody>
            <a:bodyPr wrap="square">
              <a:spAutoFit/>
            </a:bodyPr>
            <a:lstStyle/>
            <a:p>
              <a:r>
                <a:rPr lang="ja-JP" altLang="en-US" sz="800" dirty="0">
                  <a:solidFill>
                    <a:schemeClr val="bg1"/>
                  </a:solidFill>
                </a:rPr>
                <a:t>&lt;title&gt;ネットコマース株式会社&lt;/title&gt;&lt;link rel="shortcut icon" href="http://www.netcommerce.co.jp/cms/wp-content/uploads/2013/08/favicon1281.png" /&gt;&lt;link rel="apple-touch-icon" sizes="144x144</a:t>
              </a:r>
              <a:r>
                <a:rPr lang="ja-JP" altLang="en-US" sz="800" dirty="0" smtClean="0">
                  <a:solidFill>
                    <a:schemeClr val="bg1"/>
                  </a:solidFill>
                </a:rPr>
                <a:t>"</a:t>
              </a:r>
              <a:endParaRPr lang="ja-JP" altLang="en-US" sz="800" dirty="0">
                <a:solidFill>
                  <a:schemeClr val="bg1"/>
                </a:solidFill>
              </a:endParaRPr>
            </a:p>
          </p:txBody>
        </p:sp>
      </p:grpSp>
      <p:grpSp>
        <p:nvGrpSpPr>
          <p:cNvPr id="15" name="図形グループ 14"/>
          <p:cNvGrpSpPr/>
          <p:nvPr/>
        </p:nvGrpSpPr>
        <p:grpSpPr>
          <a:xfrm>
            <a:off x="1652908" y="5208973"/>
            <a:ext cx="884866" cy="946075"/>
            <a:chOff x="2667295" y="1059799"/>
            <a:chExt cx="681672" cy="722281"/>
          </a:xfrm>
        </p:grpSpPr>
        <p:sp>
          <p:nvSpPr>
            <p:cNvPr id="16" name="角丸四角形 15"/>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7" name="図 16"/>
            <p:cNvPicPr>
              <a:picLocks noChangeAspect="1"/>
            </p:cNvPicPr>
            <p:nvPr/>
          </p:nvPicPr>
          <p:blipFill>
            <a:blip r:embed="rId2">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8" name="図形グループ 17"/>
          <p:cNvGrpSpPr/>
          <p:nvPr/>
        </p:nvGrpSpPr>
        <p:grpSpPr>
          <a:xfrm>
            <a:off x="1640840" y="5366922"/>
            <a:ext cx="454501" cy="930640"/>
            <a:chOff x="1946324" y="4125162"/>
            <a:chExt cx="969964" cy="2007872"/>
          </a:xfrm>
        </p:grpSpPr>
        <p:sp>
          <p:nvSpPr>
            <p:cNvPr id="19" name="円/楕円 1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0" name="フローチャート: 論理積ゲート 1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22" name="正方形/長方形 21"/>
          <p:cNvSpPr/>
          <p:nvPr/>
        </p:nvSpPr>
        <p:spPr>
          <a:xfrm>
            <a:off x="2154186" y="4484983"/>
            <a:ext cx="1376862" cy="1162951"/>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p:cNvSpPr/>
          <p:nvPr/>
        </p:nvSpPr>
        <p:spPr>
          <a:xfrm>
            <a:off x="2154185" y="4484983"/>
            <a:ext cx="1376864" cy="134732"/>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正方形/長方形 24"/>
          <p:cNvSpPr/>
          <p:nvPr/>
        </p:nvSpPr>
        <p:spPr>
          <a:xfrm>
            <a:off x="2210177" y="4694074"/>
            <a:ext cx="589511" cy="348166"/>
          </a:xfrm>
          <a:prstGeom prst="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p:cNvSpPr/>
          <p:nvPr/>
        </p:nvSpPr>
        <p:spPr>
          <a:xfrm>
            <a:off x="2899984" y="4694074"/>
            <a:ext cx="539364" cy="348166"/>
          </a:xfrm>
          <a:prstGeom prst="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p:cNvSpPr/>
          <p:nvPr/>
        </p:nvSpPr>
        <p:spPr>
          <a:xfrm>
            <a:off x="2210177" y="5180730"/>
            <a:ext cx="1229171" cy="34816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 name="カギ線コネクタ 28"/>
          <p:cNvCxnSpPr>
            <a:stCxn id="9" idx="2"/>
            <a:endCxn id="22" idx="3"/>
          </p:cNvCxnSpPr>
          <p:nvPr/>
        </p:nvCxnSpPr>
        <p:spPr>
          <a:xfrm rot="5400000">
            <a:off x="3874690" y="2647680"/>
            <a:ext cx="2075138" cy="2762421"/>
          </a:xfrm>
          <a:prstGeom prst="bentConnector2">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31" name="直線矢印コネクタ 30"/>
          <p:cNvCxnSpPr>
            <a:stCxn id="25" idx="0"/>
            <a:endCxn id="5" idx="2"/>
          </p:cNvCxnSpPr>
          <p:nvPr/>
        </p:nvCxnSpPr>
        <p:spPr>
          <a:xfrm flipH="1" flipV="1">
            <a:off x="2105726" y="3373470"/>
            <a:ext cx="399207" cy="1320604"/>
          </a:xfrm>
          <a:prstGeom prst="straightConnector1">
            <a:avLst/>
          </a:prstGeom>
          <a:ln>
            <a:solidFill>
              <a:schemeClr val="accent6">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32" name="直線矢印コネクタ 31"/>
          <p:cNvCxnSpPr>
            <a:stCxn id="27" idx="0"/>
            <a:endCxn id="6" idx="2"/>
          </p:cNvCxnSpPr>
          <p:nvPr/>
        </p:nvCxnSpPr>
        <p:spPr>
          <a:xfrm flipV="1">
            <a:off x="2824763" y="3387789"/>
            <a:ext cx="295798" cy="1792941"/>
          </a:xfrm>
          <a:prstGeom prst="straightConnector1">
            <a:avLst/>
          </a:prstGeom>
          <a:ln>
            <a:solidFill>
              <a:schemeClr val="accent6">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35" name="直線矢印コネクタ 34"/>
          <p:cNvCxnSpPr>
            <a:stCxn id="26" idx="0"/>
          </p:cNvCxnSpPr>
          <p:nvPr/>
        </p:nvCxnSpPr>
        <p:spPr>
          <a:xfrm flipV="1">
            <a:off x="3169666" y="3408854"/>
            <a:ext cx="984728" cy="1285220"/>
          </a:xfrm>
          <a:prstGeom prst="straightConnector1">
            <a:avLst/>
          </a:prstGeom>
          <a:ln>
            <a:solidFill>
              <a:schemeClr val="accent6">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38" name="正方形/長方形 37"/>
          <p:cNvSpPr/>
          <p:nvPr/>
        </p:nvSpPr>
        <p:spPr>
          <a:xfrm>
            <a:off x="1095038" y="1639983"/>
            <a:ext cx="4572000" cy="553998"/>
          </a:xfrm>
          <a:prstGeom prst="rect">
            <a:avLst/>
          </a:prstGeom>
        </p:spPr>
        <p:txBody>
          <a:bodyPr>
            <a:spAutoFit/>
          </a:bodyPr>
          <a:lstStyle/>
          <a:p>
            <a:pPr algn="just">
              <a:lnSpc>
                <a:spcPts val="1200"/>
              </a:lnSpc>
              <a:spcAft>
                <a:spcPts val="0"/>
              </a:spcAft>
            </a:pPr>
            <a:r>
              <a:rPr lang="en-US" altLang="ja-JP" sz="1600" u="sng" kern="100" dirty="0">
                <a:solidFill>
                  <a:srgbClr val="FF0000"/>
                </a:solidFill>
                <a:latin typeface="Century" charset="0"/>
                <a:ea typeface="ＭＳ 明朝" charset="-128"/>
                <a:cs typeface="Times New Roman" charset="0"/>
              </a:rPr>
              <a:t>http://</a:t>
            </a:r>
            <a:r>
              <a:rPr lang="en-US" altLang="ja-JP" sz="1600" u="sng" kern="100" dirty="0" err="1" smtClean="0">
                <a:solidFill>
                  <a:srgbClr val="FF0000"/>
                </a:solidFill>
                <a:latin typeface="Century" charset="0"/>
                <a:ea typeface="ＭＳ 明朝" charset="-128"/>
                <a:cs typeface="Times New Roman" charset="0"/>
              </a:rPr>
              <a:t>netcommerce.co.jp</a:t>
            </a:r>
            <a:r>
              <a:rPr lang="en-US" altLang="ja-JP" sz="1600" u="sng" kern="100" dirty="0" smtClean="0">
                <a:solidFill>
                  <a:srgbClr val="FF0000"/>
                </a:solidFill>
                <a:latin typeface="Century" charset="0"/>
                <a:ea typeface="ＭＳ 明朝" charset="-128"/>
                <a:cs typeface="Times New Roman" charset="0"/>
              </a:rPr>
              <a:t>  </a:t>
            </a:r>
            <a:r>
              <a:rPr lang="en-US" altLang="ja-JP" sz="1600" kern="100" dirty="0" smtClean="0">
                <a:latin typeface="Century" charset="0"/>
                <a:ea typeface="ＭＳ 明朝" charset="-128"/>
                <a:cs typeface="Times New Roman" charset="0"/>
              </a:rPr>
              <a:t>/  </a:t>
            </a:r>
            <a:r>
              <a:rPr lang="en-US" altLang="ja-JP" sz="1600" kern="100" dirty="0" err="1" smtClean="0">
                <a:solidFill>
                  <a:srgbClr val="0070C0"/>
                </a:solidFill>
                <a:latin typeface="Century" charset="0"/>
                <a:ea typeface="ＭＳ 明朝" charset="-128"/>
                <a:cs typeface="Times New Roman" charset="0"/>
              </a:rPr>
              <a:t>document.html</a:t>
            </a:r>
            <a:endParaRPr lang="en-US" altLang="ja-JP" sz="1600" kern="100" dirty="0" smtClean="0">
              <a:solidFill>
                <a:srgbClr val="0070C0"/>
              </a:solidFill>
              <a:latin typeface="Century" charset="0"/>
              <a:ea typeface="ＭＳ 明朝" charset="-128"/>
              <a:cs typeface="Times New Roman" charset="0"/>
            </a:endParaRPr>
          </a:p>
          <a:p>
            <a:pPr algn="just">
              <a:lnSpc>
                <a:spcPts val="1200"/>
              </a:lnSpc>
              <a:spcAft>
                <a:spcPts val="0"/>
              </a:spcAft>
            </a:pPr>
            <a:r>
              <a:rPr lang="en-US" altLang="ja-JP" sz="1600" kern="100" dirty="0" smtClean="0">
                <a:latin typeface="Century" charset="0"/>
                <a:ea typeface="ＭＳ 明朝" charset="-128"/>
                <a:cs typeface="Times New Roman" charset="0"/>
              </a:rPr>
              <a:t> </a:t>
            </a:r>
            <a:endParaRPr lang="ja-JP" altLang="ja-JP" sz="1600" kern="100" dirty="0">
              <a:latin typeface="Century" charset="0"/>
              <a:ea typeface="ＭＳ 明朝" charset="-128"/>
              <a:cs typeface="Times New Roman" charset="0"/>
            </a:endParaRPr>
          </a:p>
          <a:p>
            <a:pPr algn="just">
              <a:lnSpc>
                <a:spcPts val="1200"/>
              </a:lnSpc>
              <a:spcAft>
                <a:spcPts val="0"/>
              </a:spcAft>
            </a:pPr>
            <a:r>
              <a:rPr lang="en-US" altLang="ja-JP" sz="1600" kern="100" dirty="0" smtClean="0">
                <a:solidFill>
                  <a:srgbClr val="FF0000"/>
                </a:solidFill>
                <a:latin typeface="Meiryo" charset="-128"/>
                <a:ea typeface="Meiryo" charset="-128"/>
                <a:cs typeface="Meiryo" charset="-128"/>
              </a:rPr>
              <a:t> </a:t>
            </a:r>
            <a:r>
              <a:rPr lang="ja-JP" altLang="ja-JP" sz="1600" kern="100" dirty="0" smtClean="0">
                <a:solidFill>
                  <a:srgbClr val="FF0000"/>
                </a:solidFill>
                <a:latin typeface="Meiryo" charset="-128"/>
                <a:ea typeface="Meiryo" charset="-128"/>
                <a:cs typeface="Meiryo" charset="-128"/>
              </a:rPr>
              <a:t>ウエブ</a:t>
            </a:r>
            <a:r>
              <a:rPr lang="ja-JP" altLang="ja-JP" sz="1600" kern="100" dirty="0">
                <a:solidFill>
                  <a:srgbClr val="FF0000"/>
                </a:solidFill>
                <a:latin typeface="Meiryo" charset="-128"/>
                <a:ea typeface="Meiryo" charset="-128"/>
                <a:cs typeface="Meiryo" charset="-128"/>
              </a:rPr>
              <a:t>・サーバーの名称</a:t>
            </a:r>
            <a:r>
              <a:rPr lang="ja-JP" altLang="ja-JP" sz="1600" kern="100" dirty="0">
                <a:latin typeface="Meiryo" charset="-128"/>
                <a:ea typeface="Meiryo" charset="-128"/>
                <a:cs typeface="Meiryo" charset="-128"/>
              </a:rPr>
              <a:t>　</a:t>
            </a:r>
            <a:r>
              <a:rPr lang="en-US" altLang="ja-JP" sz="1600" kern="100" dirty="0" smtClean="0">
                <a:latin typeface="Meiryo" charset="-128"/>
                <a:ea typeface="Meiryo" charset="-128"/>
                <a:cs typeface="Meiryo" charset="-128"/>
              </a:rPr>
              <a:t>    </a:t>
            </a:r>
            <a:r>
              <a:rPr lang="ja-JP" altLang="ja-JP" sz="1600" kern="100" dirty="0" smtClean="0">
                <a:solidFill>
                  <a:srgbClr val="0070C0"/>
                </a:solidFill>
                <a:latin typeface="Meiryo" charset="-128"/>
                <a:ea typeface="Meiryo" charset="-128"/>
                <a:cs typeface="Meiryo" charset="-128"/>
              </a:rPr>
              <a:t>文書</a:t>
            </a:r>
            <a:r>
              <a:rPr lang="ja-JP" altLang="ja-JP" sz="1600" kern="100" dirty="0">
                <a:solidFill>
                  <a:srgbClr val="0070C0"/>
                </a:solidFill>
                <a:latin typeface="Meiryo" charset="-128"/>
                <a:ea typeface="Meiryo" charset="-128"/>
                <a:cs typeface="Meiryo" charset="-128"/>
              </a:rPr>
              <a:t>の名前</a:t>
            </a:r>
            <a:endParaRPr lang="ja-JP" altLang="ja-JP" sz="1600" kern="100" dirty="0">
              <a:effectLst/>
              <a:latin typeface="Meiryo" charset="-128"/>
              <a:ea typeface="Meiryo" charset="-128"/>
              <a:cs typeface="Meiryo" charset="-128"/>
            </a:endParaRPr>
          </a:p>
        </p:txBody>
      </p:sp>
      <p:sp>
        <p:nvSpPr>
          <p:cNvPr id="43" name="正方形/長方形 42"/>
          <p:cNvSpPr/>
          <p:nvPr/>
        </p:nvSpPr>
        <p:spPr>
          <a:xfrm>
            <a:off x="1092877" y="1573270"/>
            <a:ext cx="2459731" cy="607809"/>
          </a:xfrm>
          <a:prstGeom prst="rect">
            <a:avLst/>
          </a:prstGeom>
          <a:noFill/>
          <a:ln>
            <a:solidFill>
              <a:srgbClr val="FF0000"/>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4" name="カギ線コネクタ 43"/>
          <p:cNvCxnSpPr>
            <a:stCxn id="43" idx="0"/>
            <a:endCxn id="8" idx="0"/>
          </p:cNvCxnSpPr>
          <p:nvPr/>
        </p:nvCxnSpPr>
        <p:spPr>
          <a:xfrm rot="5400000" flipH="1" flipV="1">
            <a:off x="4249222" y="-585711"/>
            <a:ext cx="232502" cy="4085461"/>
          </a:xfrm>
          <a:prstGeom prst="bentConnector3">
            <a:avLst>
              <a:gd name="adj1" fmla="val 198322"/>
            </a:avLst>
          </a:prstGeom>
          <a:ln>
            <a:solidFill>
              <a:srgbClr val="FF0000"/>
            </a:solidFill>
            <a:prstDash val="sysDot"/>
            <a:tailEnd type="triangle"/>
          </a:ln>
        </p:spPr>
        <p:style>
          <a:lnRef idx="2">
            <a:schemeClr val="accent1"/>
          </a:lnRef>
          <a:fillRef idx="0">
            <a:schemeClr val="accent1"/>
          </a:fillRef>
          <a:effectRef idx="1">
            <a:schemeClr val="accent1"/>
          </a:effectRef>
          <a:fontRef idx="minor">
            <a:schemeClr val="tx1"/>
          </a:fontRef>
        </p:style>
      </p:cxnSp>
      <p:sp>
        <p:nvSpPr>
          <p:cNvPr id="51" name="正方形/長方形 50"/>
          <p:cNvSpPr/>
          <p:nvPr/>
        </p:nvSpPr>
        <p:spPr>
          <a:xfrm>
            <a:off x="3674567" y="1573005"/>
            <a:ext cx="1615752" cy="607809"/>
          </a:xfrm>
          <a:prstGeom prst="rect">
            <a:avLst/>
          </a:prstGeom>
          <a:noFill/>
          <a:ln>
            <a:solidFill>
              <a:schemeClr val="tx2">
                <a:lumMod val="60000"/>
                <a:lumOff val="40000"/>
              </a:schemeClr>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2" name="カギ線コネクタ 51"/>
          <p:cNvCxnSpPr>
            <a:stCxn id="51" idx="2"/>
            <a:endCxn id="9" idx="1"/>
          </p:cNvCxnSpPr>
          <p:nvPr/>
        </p:nvCxnSpPr>
        <p:spPr>
          <a:xfrm rot="16200000" flipH="1">
            <a:off x="4915287" y="1747969"/>
            <a:ext cx="231981" cy="1097669"/>
          </a:xfrm>
          <a:prstGeom prst="bentConnector2">
            <a:avLst/>
          </a:prstGeom>
          <a:ln>
            <a:solidFill>
              <a:schemeClr val="tx2">
                <a:lumMod val="60000"/>
                <a:lumOff val="40000"/>
              </a:schemeClr>
            </a:solidFill>
            <a:prstDash val="sysDot"/>
            <a:tailEnd type="triangle"/>
          </a:ln>
        </p:spPr>
        <p:style>
          <a:lnRef idx="2">
            <a:schemeClr val="accent1"/>
          </a:lnRef>
          <a:fillRef idx="0">
            <a:schemeClr val="accent1"/>
          </a:fillRef>
          <a:effectRef idx="1">
            <a:schemeClr val="accent1"/>
          </a:effectRef>
          <a:fontRef idx="minor">
            <a:schemeClr val="tx1"/>
          </a:fontRef>
        </p:style>
      </p:cxnSp>
      <p:sp>
        <p:nvSpPr>
          <p:cNvPr id="55" name="テキスト ボックス 54"/>
          <p:cNvSpPr txBox="1"/>
          <p:nvPr/>
        </p:nvSpPr>
        <p:spPr>
          <a:xfrm flipH="1">
            <a:off x="5364087" y="1382526"/>
            <a:ext cx="2088232" cy="307777"/>
          </a:xfrm>
          <a:prstGeom prst="rect">
            <a:avLst/>
          </a:prstGeom>
          <a:noFill/>
        </p:spPr>
        <p:txBody>
          <a:bodyPr wrap="square" rtlCol="0">
            <a:spAutoFit/>
          </a:bodyPr>
          <a:lstStyle/>
          <a:p>
            <a:pPr algn="ctr"/>
            <a:r>
              <a:rPr kumimoji="1" lang="ja-JP" altLang="en-US" sz="1400" dirty="0" smtClean="0">
                <a:solidFill>
                  <a:schemeClr val="bg1"/>
                </a:solidFill>
                <a:latin typeface="Meiryo" charset="-128"/>
                <a:ea typeface="Meiryo" charset="-128"/>
                <a:cs typeface="Meiryo" charset="-128"/>
              </a:rPr>
              <a:t>ウエブ・サーバー</a:t>
            </a:r>
            <a:endParaRPr kumimoji="1" lang="ja-JP" altLang="en-US" sz="1400" dirty="0">
              <a:solidFill>
                <a:schemeClr val="bg1"/>
              </a:solidFill>
              <a:latin typeface="Meiryo" charset="-128"/>
              <a:ea typeface="Meiryo" charset="-128"/>
              <a:cs typeface="Meiryo" charset="-128"/>
            </a:endParaRPr>
          </a:p>
        </p:txBody>
      </p:sp>
      <p:sp>
        <p:nvSpPr>
          <p:cNvPr id="56" name="テキスト ボックス 55"/>
          <p:cNvSpPr txBox="1"/>
          <p:nvPr/>
        </p:nvSpPr>
        <p:spPr>
          <a:xfrm>
            <a:off x="2174719" y="3517486"/>
            <a:ext cx="1620957" cy="307777"/>
          </a:xfrm>
          <a:prstGeom prst="rect">
            <a:avLst/>
          </a:prstGeom>
          <a:noFill/>
        </p:spPr>
        <p:txBody>
          <a:bodyPr wrap="none" rtlCol="0">
            <a:spAutoFit/>
          </a:bodyPr>
          <a:lstStyle/>
          <a:p>
            <a:pPr algn="ctr"/>
            <a:r>
              <a:rPr kumimoji="1" lang="ja-JP" altLang="en-US" sz="1400" smtClean="0">
                <a:solidFill>
                  <a:schemeClr val="accent6">
                    <a:lumMod val="75000"/>
                  </a:schemeClr>
                </a:solidFill>
                <a:latin typeface="Meiryo" charset="-128"/>
                <a:ea typeface="Meiryo" charset="-128"/>
                <a:cs typeface="Meiryo" charset="-128"/>
              </a:rPr>
              <a:t>ハイパー・リンク</a:t>
            </a:r>
            <a:endParaRPr kumimoji="1" lang="ja-JP" altLang="en-US" sz="1400">
              <a:solidFill>
                <a:schemeClr val="accent6">
                  <a:lumMod val="75000"/>
                </a:schemeClr>
              </a:solidFill>
              <a:latin typeface="Meiryo" charset="-128"/>
              <a:ea typeface="Meiryo" charset="-128"/>
              <a:cs typeface="Meiryo" charset="-128"/>
            </a:endParaRPr>
          </a:p>
        </p:txBody>
      </p:sp>
      <p:sp>
        <p:nvSpPr>
          <p:cNvPr id="57" name="テキスト ボックス 56"/>
          <p:cNvSpPr txBox="1"/>
          <p:nvPr/>
        </p:nvSpPr>
        <p:spPr>
          <a:xfrm>
            <a:off x="3954365" y="3918234"/>
            <a:ext cx="2339103" cy="461665"/>
          </a:xfrm>
          <a:prstGeom prst="rect">
            <a:avLst/>
          </a:prstGeom>
          <a:noFill/>
        </p:spPr>
        <p:txBody>
          <a:bodyPr wrap="none" rtlCol="0">
            <a:spAutoFit/>
          </a:bodyPr>
          <a:lstStyle/>
          <a:p>
            <a:pPr algn="ctr"/>
            <a:r>
              <a:rPr kumimoji="1" lang="ja-JP" altLang="en-US" sz="2400" smtClean="0">
                <a:solidFill>
                  <a:schemeClr val="tx1">
                    <a:lumMod val="75000"/>
                    <a:lumOff val="25000"/>
                  </a:schemeClr>
                </a:solidFill>
                <a:latin typeface="Meiryo" charset="-128"/>
                <a:ea typeface="Meiryo" charset="-128"/>
                <a:cs typeface="Meiryo" charset="-128"/>
              </a:rPr>
              <a:t>インターネット</a:t>
            </a:r>
            <a:endParaRPr kumimoji="1" lang="ja-JP" altLang="en-US" sz="2400">
              <a:solidFill>
                <a:schemeClr val="tx1">
                  <a:lumMod val="75000"/>
                  <a:lumOff val="25000"/>
                </a:schemeClr>
              </a:solidFill>
              <a:latin typeface="Meiryo" charset="-128"/>
              <a:ea typeface="Meiryo" charset="-128"/>
              <a:cs typeface="Meiryo" charset="-128"/>
            </a:endParaRPr>
          </a:p>
        </p:txBody>
      </p:sp>
      <p:sp>
        <p:nvSpPr>
          <p:cNvPr id="58" name="テキスト ボックス 57"/>
          <p:cNvSpPr txBox="1"/>
          <p:nvPr/>
        </p:nvSpPr>
        <p:spPr>
          <a:xfrm>
            <a:off x="2579386" y="5737846"/>
            <a:ext cx="1082349" cy="307777"/>
          </a:xfrm>
          <a:prstGeom prst="rect">
            <a:avLst/>
          </a:prstGeom>
          <a:noFill/>
        </p:spPr>
        <p:txBody>
          <a:bodyPr wrap="none" rtlCol="0">
            <a:spAutoFit/>
          </a:bodyPr>
          <a:lstStyle/>
          <a:p>
            <a:pPr algn="ctr"/>
            <a:r>
              <a:rPr kumimoji="1" lang="ja-JP" altLang="en-US" sz="1400" smtClean="0">
                <a:solidFill>
                  <a:srgbClr val="0070C0"/>
                </a:solidFill>
                <a:latin typeface="Meiryo" charset="-128"/>
                <a:ea typeface="Meiryo" charset="-128"/>
                <a:cs typeface="Meiryo" charset="-128"/>
              </a:rPr>
              <a:t>ブラウザー</a:t>
            </a:r>
            <a:endParaRPr kumimoji="1" lang="ja-JP" altLang="en-US" sz="1400" dirty="0">
              <a:solidFill>
                <a:srgbClr val="0070C0"/>
              </a:solidFill>
              <a:latin typeface="Meiryo" charset="-128"/>
              <a:ea typeface="Meiryo" charset="-128"/>
              <a:cs typeface="Meiryo" charset="-128"/>
            </a:endParaRPr>
          </a:p>
        </p:txBody>
      </p:sp>
      <p:sp>
        <p:nvSpPr>
          <p:cNvPr id="59" name="テキスト ボックス 58"/>
          <p:cNvSpPr txBox="1"/>
          <p:nvPr/>
        </p:nvSpPr>
        <p:spPr>
          <a:xfrm>
            <a:off x="1673679" y="2852936"/>
            <a:ext cx="2879740" cy="338554"/>
          </a:xfrm>
          <a:prstGeom prst="rect">
            <a:avLst/>
          </a:prstGeom>
          <a:noFill/>
        </p:spPr>
        <p:txBody>
          <a:bodyPr wrap="square" rtlCol="0">
            <a:spAutoFit/>
          </a:bodyPr>
          <a:lstStyle/>
          <a:p>
            <a:pPr algn="ctr"/>
            <a:r>
              <a:rPr kumimoji="1" lang="ja-JP" altLang="en-US" sz="1600" smtClean="0">
                <a:solidFill>
                  <a:srgbClr val="0070C0"/>
                </a:solidFill>
                <a:latin typeface="Meiryo" charset="-128"/>
                <a:ea typeface="Meiryo" charset="-128"/>
                <a:cs typeface="Meiryo" charset="-128"/>
              </a:rPr>
              <a:t>世界中のウエブ・サーバー</a:t>
            </a:r>
            <a:endParaRPr kumimoji="1" lang="ja-JP" altLang="en-US" sz="1600" dirty="0">
              <a:solidFill>
                <a:srgbClr val="0070C0"/>
              </a:solidFill>
              <a:latin typeface="Meiryo" charset="-128"/>
              <a:ea typeface="Meiryo" charset="-128"/>
              <a:cs typeface="Meiryo" charset="-128"/>
            </a:endParaRPr>
          </a:p>
        </p:txBody>
      </p:sp>
      <p:sp>
        <p:nvSpPr>
          <p:cNvPr id="60" name="テキスト ボックス 59"/>
          <p:cNvSpPr txBox="1"/>
          <p:nvPr/>
        </p:nvSpPr>
        <p:spPr>
          <a:xfrm>
            <a:off x="3491880" y="5157192"/>
            <a:ext cx="2842445" cy="523220"/>
          </a:xfrm>
          <a:prstGeom prst="rect">
            <a:avLst/>
          </a:prstGeom>
          <a:noFill/>
        </p:spPr>
        <p:txBody>
          <a:bodyPr wrap="none" rtlCol="0">
            <a:spAutoFit/>
          </a:bodyPr>
          <a:lstStyle/>
          <a:p>
            <a:pPr algn="ctr"/>
            <a:r>
              <a:rPr lang="en-US" altLang="ja-JP" sz="1600" dirty="0" smtClean="0">
                <a:solidFill>
                  <a:schemeClr val="accent6">
                    <a:lumMod val="75000"/>
                  </a:schemeClr>
                </a:solidFill>
                <a:latin typeface="Meiryo" charset="-128"/>
                <a:ea typeface="Meiryo" charset="-128"/>
                <a:cs typeface="Meiryo" charset="-128"/>
              </a:rPr>
              <a:t>Http</a:t>
            </a:r>
            <a:r>
              <a:rPr lang="ja-JP" altLang="en-US" sz="1600" dirty="0" smtClean="0">
                <a:solidFill>
                  <a:schemeClr val="accent6">
                    <a:lumMod val="75000"/>
                  </a:schemeClr>
                </a:solidFill>
                <a:latin typeface="Meiryo" charset="-128"/>
                <a:ea typeface="Meiryo" charset="-128"/>
                <a:cs typeface="Meiryo" charset="-128"/>
              </a:rPr>
              <a:t>または</a:t>
            </a:r>
            <a:r>
              <a:rPr lang="en-US" altLang="ja-JP" sz="1600" dirty="0" smtClean="0">
                <a:solidFill>
                  <a:schemeClr val="accent6">
                    <a:lumMod val="75000"/>
                  </a:schemeClr>
                </a:solidFill>
                <a:latin typeface="Meiryo" charset="-128"/>
                <a:ea typeface="Meiryo" charset="-128"/>
                <a:cs typeface="Meiryo" charset="-128"/>
              </a:rPr>
              <a:t>https </a:t>
            </a:r>
            <a:r>
              <a:rPr lang="ja-JP" altLang="en-US" sz="1600" dirty="0" smtClean="0">
                <a:solidFill>
                  <a:schemeClr val="accent6">
                    <a:lumMod val="75000"/>
                  </a:schemeClr>
                </a:solidFill>
                <a:latin typeface="Meiryo" charset="-128"/>
                <a:ea typeface="Meiryo" charset="-128"/>
                <a:cs typeface="Meiryo" charset="-128"/>
              </a:rPr>
              <a:t>プロトコル</a:t>
            </a:r>
            <a:endParaRPr lang="en-US" altLang="ja-JP" sz="1600" dirty="0" smtClean="0">
              <a:solidFill>
                <a:schemeClr val="accent6">
                  <a:lumMod val="75000"/>
                </a:schemeClr>
              </a:solidFill>
              <a:latin typeface="Meiryo" charset="-128"/>
              <a:ea typeface="Meiryo" charset="-128"/>
              <a:cs typeface="Meiryo" charset="-128"/>
            </a:endParaRPr>
          </a:p>
          <a:p>
            <a:pPr algn="ctr"/>
            <a:r>
              <a:rPr lang="en-US" altLang="ja-JP" sz="1200" dirty="0" smtClean="0">
                <a:solidFill>
                  <a:schemeClr val="accent6">
                    <a:lumMod val="75000"/>
                  </a:schemeClr>
                </a:solidFill>
                <a:latin typeface="Meiryo" charset="-128"/>
                <a:ea typeface="Meiryo" charset="-128"/>
                <a:cs typeface="Meiryo" charset="-128"/>
              </a:rPr>
              <a:t>HTML</a:t>
            </a:r>
            <a:r>
              <a:rPr lang="ja-JP" altLang="en-US" sz="1200" dirty="0" smtClean="0">
                <a:solidFill>
                  <a:schemeClr val="accent6">
                    <a:lumMod val="75000"/>
                  </a:schemeClr>
                </a:solidFill>
                <a:latin typeface="Meiryo" charset="-128"/>
                <a:ea typeface="Meiryo" charset="-128"/>
                <a:cs typeface="Meiryo" charset="-128"/>
              </a:rPr>
              <a:t>ファイルを送り届ける通信手順</a:t>
            </a:r>
            <a:endParaRPr kumimoji="1" lang="ja-JP" altLang="en-US" sz="1200" dirty="0">
              <a:solidFill>
                <a:schemeClr val="accent6">
                  <a:lumMod val="75000"/>
                </a:schemeClr>
              </a:solidFill>
              <a:latin typeface="Meiryo" charset="-128"/>
              <a:ea typeface="Meiryo" charset="-128"/>
              <a:cs typeface="Meiryo" charset="-128"/>
            </a:endParaRPr>
          </a:p>
        </p:txBody>
      </p:sp>
      <p:sp>
        <p:nvSpPr>
          <p:cNvPr id="10" name="テキスト ボックス 9"/>
          <p:cNvSpPr txBox="1"/>
          <p:nvPr/>
        </p:nvSpPr>
        <p:spPr>
          <a:xfrm>
            <a:off x="1059240" y="1012871"/>
            <a:ext cx="1226618" cy="523220"/>
          </a:xfrm>
          <a:prstGeom prst="rect">
            <a:avLst/>
          </a:prstGeom>
          <a:noFill/>
        </p:spPr>
        <p:txBody>
          <a:bodyPr wrap="none" rtlCol="0">
            <a:spAutoFit/>
          </a:bodyPr>
          <a:lstStyle/>
          <a:p>
            <a:r>
              <a:rPr kumimoji="1" lang="en-US" altLang="ja-JP" sz="2000" dirty="0" smtClean="0">
                <a:solidFill>
                  <a:srgbClr val="C00000"/>
                </a:solidFill>
              </a:rPr>
              <a:t>URL</a:t>
            </a:r>
            <a:endParaRPr lang="en-US" altLang="ja-JP" sz="2000" dirty="0">
              <a:solidFill>
                <a:srgbClr val="C00000"/>
              </a:solidFill>
            </a:endParaRPr>
          </a:p>
          <a:p>
            <a:r>
              <a:rPr lang="en-US" altLang="ja-JP" sz="800" dirty="0" smtClean="0">
                <a:solidFill>
                  <a:srgbClr val="C00000"/>
                </a:solidFill>
              </a:rPr>
              <a:t>uniform </a:t>
            </a:r>
            <a:r>
              <a:rPr lang="en-US" altLang="ja-JP" sz="800" dirty="0">
                <a:solidFill>
                  <a:srgbClr val="C00000"/>
                </a:solidFill>
              </a:rPr>
              <a:t>resource </a:t>
            </a:r>
            <a:r>
              <a:rPr lang="en-US" altLang="ja-JP" sz="800" dirty="0" smtClean="0">
                <a:solidFill>
                  <a:srgbClr val="C00000"/>
                </a:solidFill>
              </a:rPr>
              <a:t>locator</a:t>
            </a:r>
            <a:endParaRPr kumimoji="1" lang="en-US" altLang="ja-JP" sz="800" dirty="0" smtClean="0">
              <a:solidFill>
                <a:srgbClr val="C00000"/>
              </a:solidFill>
            </a:endParaRPr>
          </a:p>
        </p:txBody>
      </p:sp>
    </p:spTree>
    <p:extLst>
      <p:ext uri="{BB962C8B-B14F-4D97-AF65-F5344CB8AC3E}">
        <p14:creationId xmlns:p14="http://schemas.microsoft.com/office/powerpoint/2010/main" val="1190817574"/>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正方形/長方形 32"/>
          <p:cNvSpPr/>
          <p:nvPr/>
        </p:nvSpPr>
        <p:spPr>
          <a:xfrm>
            <a:off x="5810310" y="861979"/>
            <a:ext cx="3104492" cy="5606156"/>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3" name="図 22" descr="SimpliVity OmniCube_2.jp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320686" y="4429125"/>
            <a:ext cx="2201940" cy="1689989"/>
          </a:xfrm>
          <a:prstGeom prst="rect">
            <a:avLst/>
          </a:prstGeom>
        </p:spPr>
      </p:pic>
      <p:pic>
        <p:nvPicPr>
          <p:cNvPr id="22" name="図 21" descr="imgres.jp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271899" y="2962811"/>
            <a:ext cx="2317066" cy="851678"/>
          </a:xfrm>
          <a:prstGeom prst="rect">
            <a:avLst/>
          </a:prstGeom>
        </p:spPr>
      </p:pic>
      <p:pic>
        <p:nvPicPr>
          <p:cNvPr id="21" name="図 20" descr="Nutanix-Virtual-Computing-Platform_Product-Image.pn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352411" y="1695300"/>
            <a:ext cx="2147198" cy="1211240"/>
          </a:xfrm>
          <a:prstGeom prst="rect">
            <a:avLst/>
          </a:prstGeom>
        </p:spPr>
      </p:pic>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200</a:t>
            </a:fld>
            <a:endParaRPr kumimoji="1" lang="ja-JP" altLang="en-US"/>
          </a:p>
        </p:txBody>
      </p:sp>
      <p:pic>
        <p:nvPicPr>
          <p:cNvPr id="17" name="図 16" descr="imgres.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501618" y="2590711"/>
            <a:ext cx="1755344" cy="315829"/>
          </a:xfrm>
          <a:prstGeom prst="rect">
            <a:avLst/>
          </a:prstGeom>
        </p:spPr>
      </p:pic>
      <p:pic>
        <p:nvPicPr>
          <p:cNvPr id="18" name="図 17" descr="VMW-LOGO-EVO-Rail-108.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19204" y="3746389"/>
            <a:ext cx="525875" cy="487768"/>
          </a:xfrm>
          <a:prstGeom prst="rect">
            <a:avLst/>
          </a:prstGeom>
        </p:spPr>
      </p:pic>
      <p:pic>
        <p:nvPicPr>
          <p:cNvPr id="19" name="図 18" descr="simplivity-logo.pn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707987" y="5878078"/>
            <a:ext cx="1558047" cy="418177"/>
          </a:xfrm>
          <a:prstGeom prst="rect">
            <a:avLst/>
          </a:prstGeom>
        </p:spPr>
      </p:pic>
      <p:pic>
        <p:nvPicPr>
          <p:cNvPr id="20" name="図 19" descr="simplivity-product-home-image.png"/>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352411" y="4588959"/>
            <a:ext cx="1462936" cy="420106"/>
          </a:xfrm>
          <a:prstGeom prst="rect">
            <a:avLst/>
          </a:prstGeom>
        </p:spPr>
      </p:pic>
      <p:sp>
        <p:nvSpPr>
          <p:cNvPr id="35" name="テキスト ボックス 34"/>
          <p:cNvSpPr txBox="1"/>
          <p:nvPr/>
        </p:nvSpPr>
        <p:spPr>
          <a:xfrm>
            <a:off x="5810310" y="948373"/>
            <a:ext cx="3068831" cy="369332"/>
          </a:xfrm>
          <a:prstGeom prst="rect">
            <a:avLst/>
          </a:prstGeom>
          <a:noFill/>
        </p:spPr>
        <p:txBody>
          <a:bodyPr wrap="none" rtlCol="0">
            <a:spAutoFit/>
          </a:bodyPr>
          <a:lstStyle/>
          <a:p>
            <a:pPr algn="ctr"/>
            <a:r>
              <a:rPr lang="en-US" altLang="ja-JP" dirty="0" smtClean="0">
                <a:solidFill>
                  <a:schemeClr val="tx1">
                    <a:lumMod val="50000"/>
                    <a:lumOff val="50000"/>
                  </a:schemeClr>
                </a:solidFill>
                <a:latin typeface="メイリオ"/>
                <a:ea typeface="メイリオ"/>
                <a:cs typeface="メイリオ"/>
              </a:rPr>
              <a:t>Hyper-Converged System</a:t>
            </a:r>
            <a:endParaRPr kumimoji="1" lang="ja-JP" altLang="en-US" dirty="0">
              <a:solidFill>
                <a:schemeClr val="tx1">
                  <a:lumMod val="50000"/>
                  <a:lumOff val="50000"/>
                </a:schemeClr>
              </a:solidFill>
              <a:latin typeface="メイリオ"/>
              <a:ea typeface="メイリオ"/>
              <a:cs typeface="メイリオ"/>
            </a:endParaRPr>
          </a:p>
        </p:txBody>
      </p:sp>
      <p:sp>
        <p:nvSpPr>
          <p:cNvPr id="37" name="テキスト ボックス 36"/>
          <p:cNvSpPr txBox="1"/>
          <p:nvPr/>
        </p:nvSpPr>
        <p:spPr>
          <a:xfrm>
            <a:off x="6530060" y="1308077"/>
            <a:ext cx="1749197" cy="646331"/>
          </a:xfrm>
          <a:prstGeom prst="rect">
            <a:avLst/>
          </a:prstGeom>
          <a:noFill/>
        </p:spPr>
        <p:txBody>
          <a:bodyPr wrap="none" rtlCol="0">
            <a:spAutoFit/>
          </a:bodyPr>
          <a:lstStyle/>
          <a:p>
            <a:pPr marL="171450" indent="-171450">
              <a:buFont typeface="Wingdings" charset="2"/>
              <a:buChar char="ü"/>
            </a:pPr>
            <a:r>
              <a:rPr kumimoji="1" lang="ja-JP" altLang="en-US" sz="1200" dirty="0" smtClean="0">
                <a:solidFill>
                  <a:srgbClr val="7F7F7F"/>
                </a:solidFill>
              </a:rPr>
              <a:t>段階的・高い拡張性</a:t>
            </a:r>
            <a:endParaRPr kumimoji="1" lang="en-US" altLang="ja-JP" sz="1200" dirty="0" smtClean="0">
              <a:solidFill>
                <a:srgbClr val="7F7F7F"/>
              </a:solidFill>
            </a:endParaRPr>
          </a:p>
          <a:p>
            <a:pPr marL="171450" indent="-171450">
              <a:buFont typeface="Wingdings" charset="2"/>
              <a:buChar char="ü"/>
            </a:pPr>
            <a:r>
              <a:rPr kumimoji="1" lang="ja-JP" altLang="en-US" sz="1200" dirty="0" smtClean="0">
                <a:solidFill>
                  <a:srgbClr val="7F7F7F"/>
                </a:solidFill>
              </a:rPr>
              <a:t>簡単に導入</a:t>
            </a:r>
            <a:endParaRPr kumimoji="1" lang="en-US" altLang="ja-JP" sz="1200" dirty="0" smtClean="0">
              <a:solidFill>
                <a:srgbClr val="7F7F7F"/>
              </a:solidFill>
            </a:endParaRPr>
          </a:p>
          <a:p>
            <a:pPr marL="171450" indent="-171450">
              <a:buFont typeface="Wingdings" charset="2"/>
              <a:buChar char="ü"/>
            </a:pPr>
            <a:r>
              <a:rPr lang="ja-JP" altLang="en-US" sz="1200" dirty="0" smtClean="0">
                <a:solidFill>
                  <a:srgbClr val="7F7F7F"/>
                </a:solidFill>
              </a:rPr>
              <a:t>構成や運用の自動化</a:t>
            </a:r>
            <a:endParaRPr kumimoji="1" lang="en-US" altLang="ja-JP" sz="1200" dirty="0" smtClean="0">
              <a:solidFill>
                <a:srgbClr val="7F7F7F"/>
              </a:solidFill>
            </a:endParaRPr>
          </a:p>
        </p:txBody>
      </p:sp>
      <p:sp>
        <p:nvSpPr>
          <p:cNvPr id="44" name="フリーフォーム 43"/>
          <p:cNvSpPr/>
          <p:nvPr/>
        </p:nvSpPr>
        <p:spPr>
          <a:xfrm>
            <a:off x="5047008" y="861979"/>
            <a:ext cx="763302" cy="5606156"/>
          </a:xfrm>
          <a:custGeom>
            <a:avLst/>
            <a:gdLst>
              <a:gd name="connsiteX0" fmla="*/ 0 w 400342"/>
              <a:gd name="connsiteY0" fmla="*/ 0 h 5252422"/>
              <a:gd name="connsiteX1" fmla="*/ 400342 w 400342"/>
              <a:gd name="connsiteY1" fmla="*/ 862750 h 5252422"/>
              <a:gd name="connsiteX2" fmla="*/ 20708 w 400342"/>
              <a:gd name="connsiteY2" fmla="*/ 5252422 h 5252422"/>
              <a:gd name="connsiteX3" fmla="*/ 0 w 400342"/>
              <a:gd name="connsiteY3" fmla="*/ 0 h 5252422"/>
            </a:gdLst>
            <a:ahLst/>
            <a:cxnLst>
              <a:cxn ang="0">
                <a:pos x="connsiteX0" y="connsiteY0"/>
              </a:cxn>
              <a:cxn ang="0">
                <a:pos x="connsiteX1" y="connsiteY1"/>
              </a:cxn>
              <a:cxn ang="0">
                <a:pos x="connsiteX2" y="connsiteY2"/>
              </a:cxn>
              <a:cxn ang="0">
                <a:pos x="connsiteX3" y="connsiteY3"/>
              </a:cxn>
            </a:cxnLst>
            <a:rect l="l" t="t" r="r" b="b"/>
            <a:pathLst>
              <a:path w="400342" h="5252422">
                <a:moveTo>
                  <a:pt x="0" y="0"/>
                </a:moveTo>
                <a:lnTo>
                  <a:pt x="400342" y="862750"/>
                </a:lnTo>
                <a:lnTo>
                  <a:pt x="20708" y="5252422"/>
                </a:lnTo>
                <a:cubicBezTo>
                  <a:pt x="13805" y="3501615"/>
                  <a:pt x="6903" y="1750807"/>
                  <a:pt x="0" y="0"/>
                </a:cubicBezTo>
                <a:close/>
              </a:path>
            </a:pathLst>
          </a:custGeom>
          <a:gradFill flip="none" rotWithShape="1">
            <a:gsLst>
              <a:gs pos="0">
                <a:schemeClr val="bg1"/>
              </a:gs>
              <a:gs pos="100000">
                <a:srgbClr val="3366FF"/>
              </a:gs>
            </a:gsLst>
            <a:lin ang="0" scaled="1"/>
            <a:tileRect/>
          </a:gra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タイトル 37"/>
          <p:cNvSpPr>
            <a:spLocks noGrp="1"/>
          </p:cNvSpPr>
          <p:nvPr>
            <p:ph type="title"/>
          </p:nvPr>
        </p:nvSpPr>
        <p:spPr/>
        <p:txBody>
          <a:bodyPr/>
          <a:lstStyle/>
          <a:p>
            <a:r>
              <a:rPr lang="ja-JP" altLang="en-US" dirty="0"/>
              <a:t>垂直統合システム（</a:t>
            </a:r>
            <a:r>
              <a:rPr lang="en-US" altLang="ja-JP" dirty="0"/>
              <a:t>Converged System</a:t>
            </a:r>
            <a:r>
              <a:rPr lang="ja-JP" altLang="en-US" dirty="0"/>
              <a:t>）</a:t>
            </a:r>
            <a:endParaRPr kumimoji="1" lang="ja-JP" altLang="en-US" dirty="0"/>
          </a:p>
        </p:txBody>
      </p:sp>
      <p:sp>
        <p:nvSpPr>
          <p:cNvPr id="39" name="正方形/長方形 38"/>
          <p:cNvSpPr/>
          <p:nvPr/>
        </p:nvSpPr>
        <p:spPr>
          <a:xfrm>
            <a:off x="355330" y="861979"/>
            <a:ext cx="4759374" cy="1058722"/>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ＭＳ Ｐゴシック"/>
                <a:ea typeface="ＭＳ Ｐゴシック"/>
                <a:cs typeface="ＭＳ Ｐゴシック"/>
              </a:rPr>
              <a:t>標準化されたモジュール</a:t>
            </a:r>
            <a:endParaRPr kumimoji="1" lang="en-US" altLang="ja-JP" sz="24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サーバー、ネットワーク、ストレージで</a:t>
            </a:r>
            <a:r>
              <a:rPr lang="en-US" altLang="ja-JP" sz="1200" dirty="0" smtClean="0">
                <a:solidFill>
                  <a:srgbClr val="FFFFFF"/>
                </a:solidFill>
                <a:latin typeface="ＭＳ Ｐゴシック"/>
                <a:ea typeface="ＭＳ Ｐゴシック"/>
                <a:cs typeface="ＭＳ Ｐゴシック"/>
              </a:rPr>
              <a:t>1</a:t>
            </a:r>
            <a:r>
              <a:rPr lang="ja-JP" altLang="en-US" sz="1200" dirty="0" smtClean="0">
                <a:solidFill>
                  <a:srgbClr val="FFFFFF"/>
                </a:solidFill>
                <a:latin typeface="ＭＳ Ｐゴシック"/>
                <a:ea typeface="ＭＳ Ｐゴシック"/>
                <a:cs typeface="ＭＳ Ｐゴシック"/>
              </a:rPr>
              <a:t>単位のモジュール構成</a:t>
            </a: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p:cNvSpPr/>
          <p:nvPr/>
        </p:nvSpPr>
        <p:spPr>
          <a:xfrm>
            <a:off x="355330" y="1989629"/>
            <a:ext cx="4759374" cy="1058722"/>
          </a:xfrm>
          <a:prstGeom prst="rect">
            <a:avLst/>
          </a:prstGeom>
          <a:solidFill>
            <a:srgbClr val="558ED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ＭＳ Ｐゴシック"/>
                <a:ea typeface="ＭＳ Ｐゴシック"/>
                <a:cs typeface="ＭＳ Ｐゴシック"/>
              </a:rPr>
              <a:t>全てをソフトウエアで設定・構成</a:t>
            </a:r>
            <a:endParaRPr kumimoji="1" lang="en-US" altLang="ja-JP" sz="24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システム全体の構成をソフトウエアの設定で行える</a:t>
            </a:r>
            <a:endParaRPr kumimoji="1" lang="ja-JP" altLang="en-US" sz="1200" dirty="0">
              <a:solidFill>
                <a:srgbClr val="FFFFFF"/>
              </a:solidFill>
              <a:latin typeface="ＭＳ Ｐゴシック"/>
              <a:ea typeface="ＭＳ Ｐゴシック"/>
              <a:cs typeface="ＭＳ Ｐゴシック"/>
            </a:endParaRPr>
          </a:p>
        </p:txBody>
      </p:sp>
      <p:sp>
        <p:nvSpPr>
          <p:cNvPr id="41" name="正方形/長方形 40"/>
          <p:cNvSpPr/>
          <p:nvPr/>
        </p:nvSpPr>
        <p:spPr>
          <a:xfrm>
            <a:off x="355330" y="3129375"/>
            <a:ext cx="4759374" cy="1058722"/>
          </a:xfrm>
          <a:prstGeom prst="rect">
            <a:avLst/>
          </a:prstGeom>
          <a:solidFill>
            <a:srgbClr val="558ED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ＭＳ Ｐゴシック"/>
                <a:ea typeface="ＭＳ Ｐゴシック"/>
                <a:cs typeface="ＭＳ Ｐゴシック"/>
              </a:rPr>
              <a:t>自己修復</a:t>
            </a:r>
            <a:endParaRPr kumimoji="1" lang="en-US" altLang="ja-JP" sz="24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障害の検知、切り分け、分散処理で自動的に修復</a:t>
            </a:r>
            <a:endParaRPr kumimoji="1" lang="ja-JP" altLang="en-US" sz="1200" dirty="0">
              <a:solidFill>
                <a:srgbClr val="FFFFFF"/>
              </a:solidFill>
              <a:latin typeface="ＭＳ Ｐゴシック"/>
              <a:ea typeface="ＭＳ Ｐゴシック"/>
              <a:cs typeface="ＭＳ Ｐゴシック"/>
            </a:endParaRPr>
          </a:p>
        </p:txBody>
      </p:sp>
      <p:sp>
        <p:nvSpPr>
          <p:cNvPr id="42" name="正方形/長方形 41"/>
          <p:cNvSpPr/>
          <p:nvPr/>
        </p:nvSpPr>
        <p:spPr>
          <a:xfrm>
            <a:off x="355330" y="4268746"/>
            <a:ext cx="4759374" cy="1058722"/>
          </a:xfrm>
          <a:prstGeom prst="rect">
            <a:avLst/>
          </a:prstGeom>
          <a:solidFill>
            <a:srgbClr val="558ED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ＭＳ Ｐゴシック"/>
                <a:ea typeface="ＭＳ Ｐゴシック"/>
                <a:cs typeface="ＭＳ Ｐゴシック"/>
              </a:rPr>
              <a:t>データとサービスを分散</a:t>
            </a:r>
            <a:endParaRPr kumimoji="1" lang="en-US" altLang="ja-JP" sz="24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データの管理とアプリケーション・サービスを分散処理</a:t>
            </a:r>
            <a:endParaRPr kumimoji="1" lang="ja-JP" altLang="en-US" sz="1200" dirty="0">
              <a:solidFill>
                <a:srgbClr val="FFFFFF"/>
              </a:solidFill>
              <a:latin typeface="ＭＳ Ｐゴシック"/>
              <a:ea typeface="ＭＳ Ｐゴシック"/>
              <a:cs typeface="ＭＳ Ｐゴシック"/>
            </a:endParaRPr>
          </a:p>
        </p:txBody>
      </p:sp>
      <p:sp>
        <p:nvSpPr>
          <p:cNvPr id="43" name="正方形/長方形 42"/>
          <p:cNvSpPr/>
          <p:nvPr/>
        </p:nvSpPr>
        <p:spPr>
          <a:xfrm>
            <a:off x="348426" y="5409413"/>
            <a:ext cx="4759374" cy="1058722"/>
          </a:xfrm>
          <a:prstGeom prst="rect">
            <a:avLst/>
          </a:prstGeom>
          <a:solidFill>
            <a:srgbClr val="558ED5"/>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2400" dirty="0" smtClean="0">
                <a:solidFill>
                  <a:srgbClr val="FFFFFF"/>
                </a:solidFill>
                <a:latin typeface="ＭＳ Ｐゴシック"/>
                <a:ea typeface="ＭＳ Ｐゴシック"/>
                <a:cs typeface="ＭＳ Ｐゴシック"/>
              </a:rPr>
              <a:t>API</a:t>
            </a:r>
            <a:r>
              <a:rPr lang="ja-JP" altLang="en-US" sz="2400" dirty="0" smtClean="0">
                <a:solidFill>
                  <a:srgbClr val="FFFFFF"/>
                </a:solidFill>
                <a:latin typeface="ＭＳ Ｐゴシック"/>
                <a:ea typeface="ＭＳ Ｐゴシック"/>
                <a:cs typeface="ＭＳ Ｐゴシック"/>
              </a:rPr>
              <a:t>と自動化</a:t>
            </a:r>
            <a:endParaRPr lang="en-US" altLang="ja-JP" sz="2400" dirty="0" smtClean="0">
              <a:solidFill>
                <a:srgbClr val="FFFFFF"/>
              </a:solidFill>
              <a:latin typeface="ＭＳ Ｐゴシック"/>
              <a:ea typeface="ＭＳ Ｐゴシック"/>
              <a:cs typeface="ＭＳ Ｐゴシック"/>
            </a:endParaRPr>
          </a:p>
          <a:p>
            <a:pPr algn="ctr"/>
            <a:r>
              <a:rPr kumimoji="1" lang="ja-JP" altLang="en-US" sz="1200" dirty="0" smtClean="0">
                <a:solidFill>
                  <a:srgbClr val="FFFFFF"/>
                </a:solidFill>
                <a:latin typeface="ＭＳ Ｐゴシック"/>
                <a:ea typeface="ＭＳ Ｐゴシック"/>
                <a:cs typeface="ＭＳ Ｐゴシック"/>
              </a:rPr>
              <a:t>アプリケーションや管理ツールと連携して運用や調達を自動化</a:t>
            </a: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35855314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smtClean="0">
                <a:solidFill>
                  <a:srgbClr val="FFFFFF"/>
                </a:solidFill>
                <a:latin typeface="Arial"/>
                <a:ea typeface="HGP創英角ｺﾞｼｯｸUB" pitchFamily="50" charset="-128"/>
                <a:cs typeface="Arial"/>
              </a:rPr>
              <a:t>IT</a:t>
            </a:r>
            <a:r>
              <a:rPr lang="ja-JP" altLang="en-US" sz="2400" dirty="0" smtClean="0">
                <a:solidFill>
                  <a:srgbClr val="FFFFFF"/>
                </a:solidFill>
                <a:latin typeface="Arial"/>
                <a:ea typeface="HGP創英角ｺﾞｼｯｸUB" pitchFamily="50" charset="-128"/>
                <a:cs typeface="Arial"/>
              </a:rPr>
              <a:t>インフラの変革で変わる</a:t>
            </a:r>
            <a:endParaRPr lang="en-US" altLang="ja-JP" sz="2400" dirty="0" smtClean="0">
              <a:solidFill>
                <a:srgbClr val="FFFFFF"/>
              </a:solidFill>
              <a:latin typeface="Arial"/>
              <a:ea typeface="HGP創英角ｺﾞｼｯｸUB" pitchFamily="50" charset="-128"/>
              <a:cs typeface="Arial"/>
            </a:endParaRPr>
          </a:p>
          <a:p>
            <a:pPr algn="r"/>
            <a:r>
              <a:rPr lang="ja-JP" altLang="en-US" sz="2400" dirty="0" smtClean="0">
                <a:solidFill>
                  <a:srgbClr val="FFFFFF"/>
                </a:solidFill>
                <a:latin typeface="Arial"/>
                <a:ea typeface="HGP創英角ｺﾞｼｯｸUB" pitchFamily="50" charset="-128"/>
                <a:cs typeface="Arial"/>
              </a:rPr>
              <a:t>新しい常識</a:t>
            </a:r>
            <a:endParaRPr lang="en-US" altLang="ja-JP" sz="2400" dirty="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pic>
        <p:nvPicPr>
          <p:cNvPr id="7" name="図 6"/>
          <p:cNvPicPr>
            <a:picLocks noChangeAspect="1"/>
          </p:cNvPicPr>
          <p:nvPr/>
        </p:nvPicPr>
        <p:blipFill>
          <a:blip r:embed="rId3"/>
          <a:stretch>
            <a:fillRect/>
          </a:stretch>
        </p:blipFill>
        <p:spPr>
          <a:xfrm>
            <a:off x="8128001" y="6690381"/>
            <a:ext cx="882650" cy="150697"/>
          </a:xfrm>
          <a:prstGeom prst="rect">
            <a:avLst/>
          </a:prstGeom>
          <a:ln>
            <a:no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26567577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角丸四角形 65"/>
          <p:cNvSpPr/>
          <p:nvPr/>
        </p:nvSpPr>
        <p:spPr>
          <a:xfrm>
            <a:off x="4836291" y="3179115"/>
            <a:ext cx="3911600" cy="1868301"/>
          </a:xfrm>
          <a:prstGeom prst="roundRect">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dirty="0">
              <a:solidFill>
                <a:srgbClr val="FFFFFF"/>
              </a:solidFill>
              <a:latin typeface="メイリオ"/>
              <a:ea typeface="メイリオ"/>
              <a:cs typeface="メイリオ"/>
            </a:endParaRPr>
          </a:p>
        </p:txBody>
      </p:sp>
      <p:sp>
        <p:nvSpPr>
          <p:cNvPr id="149" name="片側の 2 つの角を切り取った四角形 148"/>
          <p:cNvSpPr/>
          <p:nvPr/>
        </p:nvSpPr>
        <p:spPr>
          <a:xfrm>
            <a:off x="6464300" y="4611158"/>
            <a:ext cx="1274724" cy="1222258"/>
          </a:xfrm>
          <a:prstGeom prst="snip2SameRect">
            <a:avLst>
              <a:gd name="adj1" fmla="val 0"/>
              <a:gd name="adj2" fmla="val 0"/>
            </a:avLst>
          </a:prstGeom>
          <a:solidFill>
            <a:srgbClr val="0000FF">
              <a:alpha val="35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50" name="片側の 2 つの角を切り取った四角形 149"/>
          <p:cNvSpPr/>
          <p:nvPr/>
        </p:nvSpPr>
        <p:spPr>
          <a:xfrm>
            <a:off x="4990768" y="4590542"/>
            <a:ext cx="754746" cy="1222258"/>
          </a:xfrm>
          <a:prstGeom prst="snip2SameRect">
            <a:avLst>
              <a:gd name="adj1" fmla="val 50000"/>
              <a:gd name="adj2" fmla="val 0"/>
            </a:avLst>
          </a:prstGeom>
          <a:solidFill>
            <a:schemeClr val="accent6">
              <a:lumMod val="50000"/>
              <a:alpha val="47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0" name="片側の 2 つの角を切り取った四角形 139"/>
          <p:cNvSpPr/>
          <p:nvPr/>
        </p:nvSpPr>
        <p:spPr>
          <a:xfrm flipV="1">
            <a:off x="5936030" y="5550650"/>
            <a:ext cx="378647" cy="282765"/>
          </a:xfrm>
          <a:prstGeom prst="snip2Same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1" name="右大かっこ 140"/>
          <p:cNvSpPr/>
          <p:nvPr/>
        </p:nvSpPr>
        <p:spPr>
          <a:xfrm>
            <a:off x="6321090" y="5615831"/>
            <a:ext cx="103436" cy="130365"/>
          </a:xfrm>
          <a:prstGeom prst="rightBracket">
            <a:avLst/>
          </a:prstGeom>
          <a:solidFill>
            <a:schemeClr val="bg1">
              <a:lumMod val="65000"/>
            </a:schemeClr>
          </a:solidFill>
          <a:ln>
            <a:no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latin typeface="メイリオ"/>
              <a:ea typeface="メイリオ"/>
              <a:cs typeface="メイリオ"/>
            </a:endParaRPr>
          </a:p>
        </p:txBody>
      </p:sp>
      <p:sp>
        <p:nvSpPr>
          <p:cNvPr id="4" name="正方形/長方形 3"/>
          <p:cNvSpPr/>
          <p:nvPr/>
        </p:nvSpPr>
        <p:spPr>
          <a:xfrm>
            <a:off x="463217" y="1913585"/>
            <a:ext cx="3784600" cy="3919830"/>
          </a:xfrm>
          <a:prstGeom prst="rect">
            <a:avLst/>
          </a:prstGeom>
          <a:solidFill>
            <a:srgbClr val="0000FF">
              <a:alpha val="35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メイリオ"/>
              <a:ea typeface="メイリオ"/>
              <a:cs typeface="メイリオ"/>
            </a:endParaRPr>
          </a:p>
        </p:txBody>
      </p:sp>
      <p:grpSp>
        <p:nvGrpSpPr>
          <p:cNvPr id="86" name="図形グループ 85"/>
          <p:cNvGrpSpPr/>
          <p:nvPr/>
        </p:nvGrpSpPr>
        <p:grpSpPr>
          <a:xfrm>
            <a:off x="2228556" y="3068855"/>
            <a:ext cx="265954" cy="577851"/>
            <a:chOff x="1946324" y="4125162"/>
            <a:chExt cx="969964" cy="2007872"/>
          </a:xfrm>
        </p:grpSpPr>
        <p:sp>
          <p:nvSpPr>
            <p:cNvPr id="87" name="円/楕円 8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88" name="フローチャート: 論理積ゲート 8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89" name="図形グループ 88"/>
          <p:cNvGrpSpPr/>
          <p:nvPr/>
        </p:nvGrpSpPr>
        <p:grpSpPr>
          <a:xfrm>
            <a:off x="2750426" y="3068855"/>
            <a:ext cx="265954" cy="577851"/>
            <a:chOff x="1946324" y="4125162"/>
            <a:chExt cx="969964" cy="2007872"/>
          </a:xfrm>
        </p:grpSpPr>
        <p:sp>
          <p:nvSpPr>
            <p:cNvPr id="90" name="円/楕円 8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91" name="フローチャート: 論理積ゲート 9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92" name="図形グループ 91"/>
          <p:cNvGrpSpPr/>
          <p:nvPr/>
        </p:nvGrpSpPr>
        <p:grpSpPr>
          <a:xfrm>
            <a:off x="3315664" y="3077226"/>
            <a:ext cx="265954" cy="577851"/>
            <a:chOff x="1946324" y="4125162"/>
            <a:chExt cx="969964" cy="2007872"/>
          </a:xfrm>
        </p:grpSpPr>
        <p:sp>
          <p:nvSpPr>
            <p:cNvPr id="93" name="円/楕円 9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94" name="フローチャート: 論理積ゲート 9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sp>
        <p:nvSpPr>
          <p:cNvPr id="2" name="タイトル 1"/>
          <p:cNvSpPr>
            <a:spLocks noGrp="1"/>
          </p:cNvSpPr>
          <p:nvPr>
            <p:ph type="title"/>
          </p:nvPr>
        </p:nvSpPr>
        <p:spPr/>
        <p:txBody>
          <a:bodyPr/>
          <a:lstStyle/>
          <a:p>
            <a:r>
              <a:rPr kumimoji="1" lang="en-US" altLang="ja-JP" dirty="0" smtClean="0"/>
              <a:t>IT</a:t>
            </a:r>
            <a:r>
              <a:rPr kumimoji="1" lang="ja-JP" altLang="en-US" dirty="0" smtClean="0"/>
              <a:t>で変わるこれからのワークスタイル</a:t>
            </a:r>
            <a:endParaRPr kumimoji="1" lang="ja-JP" altLang="en-US" dirty="0"/>
          </a:p>
        </p:txBody>
      </p:sp>
      <p:grpSp>
        <p:nvGrpSpPr>
          <p:cNvPr id="5" name="図形グループ 4"/>
          <p:cNvGrpSpPr/>
          <p:nvPr/>
        </p:nvGrpSpPr>
        <p:grpSpPr>
          <a:xfrm>
            <a:off x="7900325" y="4813841"/>
            <a:ext cx="452632" cy="369857"/>
            <a:chOff x="-62676" y="3965594"/>
            <a:chExt cx="679541" cy="593816"/>
          </a:xfrm>
        </p:grpSpPr>
        <p:sp>
          <p:nvSpPr>
            <p:cNvPr id="6" name="角丸四角形 5"/>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7" name="図 6"/>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8" name="図形グループ 7"/>
          <p:cNvGrpSpPr/>
          <p:nvPr/>
        </p:nvGrpSpPr>
        <p:grpSpPr>
          <a:xfrm>
            <a:off x="8371579" y="4784532"/>
            <a:ext cx="237248" cy="390909"/>
            <a:chOff x="1140657" y="4229811"/>
            <a:chExt cx="341289" cy="550466"/>
          </a:xfrm>
        </p:grpSpPr>
        <p:sp>
          <p:nvSpPr>
            <p:cNvPr id="9" name="角丸四角形 8"/>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10" name="図 9"/>
            <p:cNvPicPr>
              <a:picLocks noChangeAspect="1"/>
            </p:cNvPicPr>
            <p:nvPr/>
          </p:nvPicPr>
          <p:blipFill>
            <a:blip r:embed="rId4">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11" name="図形グループ 10"/>
          <p:cNvGrpSpPr/>
          <p:nvPr/>
        </p:nvGrpSpPr>
        <p:grpSpPr>
          <a:xfrm>
            <a:off x="5103991" y="4757369"/>
            <a:ext cx="517785" cy="587435"/>
            <a:chOff x="2667295" y="1059799"/>
            <a:chExt cx="681672" cy="722281"/>
          </a:xfrm>
        </p:grpSpPr>
        <p:sp>
          <p:nvSpPr>
            <p:cNvPr id="12" name="角丸四角形 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3" name="図 12"/>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4" name="図形グループ 13"/>
          <p:cNvGrpSpPr/>
          <p:nvPr/>
        </p:nvGrpSpPr>
        <p:grpSpPr>
          <a:xfrm>
            <a:off x="4731875" y="3937783"/>
            <a:ext cx="517785" cy="587435"/>
            <a:chOff x="2667295" y="1059799"/>
            <a:chExt cx="681672" cy="722281"/>
          </a:xfrm>
        </p:grpSpPr>
        <p:sp>
          <p:nvSpPr>
            <p:cNvPr id="15" name="角丸四角形 14"/>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6" name="図 15"/>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0" name="図形グループ 19"/>
          <p:cNvGrpSpPr/>
          <p:nvPr/>
        </p:nvGrpSpPr>
        <p:grpSpPr>
          <a:xfrm>
            <a:off x="876969" y="2199813"/>
            <a:ext cx="517785" cy="587435"/>
            <a:chOff x="2667295" y="1059799"/>
            <a:chExt cx="681672" cy="722281"/>
          </a:xfrm>
        </p:grpSpPr>
        <p:sp>
          <p:nvSpPr>
            <p:cNvPr id="21" name="角丸四角形 20"/>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chemeClr val="bg1"/>
                </a:solidFill>
                <a:latin typeface="ＭＳ Ｐゴシック"/>
                <a:ea typeface="ＭＳ Ｐゴシック"/>
                <a:cs typeface="ＭＳ Ｐゴシック"/>
              </a:endParaRPr>
            </a:p>
          </p:txBody>
        </p:sp>
        <p:pic>
          <p:nvPicPr>
            <p:cNvPr id="22" name="図 21"/>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9" name="図形グループ 28"/>
          <p:cNvGrpSpPr/>
          <p:nvPr/>
        </p:nvGrpSpPr>
        <p:grpSpPr>
          <a:xfrm>
            <a:off x="1656791" y="2199813"/>
            <a:ext cx="517785" cy="587435"/>
            <a:chOff x="2667295" y="1059799"/>
            <a:chExt cx="681672" cy="722281"/>
          </a:xfrm>
        </p:grpSpPr>
        <p:sp>
          <p:nvSpPr>
            <p:cNvPr id="30" name="角丸四角形 2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chemeClr val="bg1"/>
                </a:solidFill>
                <a:latin typeface="ＭＳ Ｐゴシック"/>
                <a:ea typeface="ＭＳ Ｐゴシック"/>
                <a:cs typeface="ＭＳ Ｐゴシック"/>
              </a:endParaRPr>
            </a:p>
          </p:txBody>
        </p:sp>
        <p:pic>
          <p:nvPicPr>
            <p:cNvPr id="31" name="図 30"/>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32" name="図形グループ 31"/>
          <p:cNvGrpSpPr/>
          <p:nvPr/>
        </p:nvGrpSpPr>
        <p:grpSpPr>
          <a:xfrm>
            <a:off x="8345289" y="3937783"/>
            <a:ext cx="452632" cy="369857"/>
            <a:chOff x="-62676" y="3965594"/>
            <a:chExt cx="679541" cy="593816"/>
          </a:xfrm>
        </p:grpSpPr>
        <p:sp>
          <p:nvSpPr>
            <p:cNvPr id="33" name="角丸四角形 32"/>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34" name="図 33"/>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35" name="図形グループ 34"/>
          <p:cNvGrpSpPr/>
          <p:nvPr/>
        </p:nvGrpSpPr>
        <p:grpSpPr>
          <a:xfrm>
            <a:off x="5298122" y="4987298"/>
            <a:ext cx="265954" cy="577851"/>
            <a:chOff x="1946324" y="4125162"/>
            <a:chExt cx="969964" cy="2007872"/>
          </a:xfrm>
        </p:grpSpPr>
        <p:sp>
          <p:nvSpPr>
            <p:cNvPr id="36" name="円/楕円 3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7" name="フローチャート: 論理積ゲート 3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38" name="図形グループ 37"/>
          <p:cNvGrpSpPr/>
          <p:nvPr/>
        </p:nvGrpSpPr>
        <p:grpSpPr>
          <a:xfrm>
            <a:off x="4820911" y="4155629"/>
            <a:ext cx="265954" cy="577851"/>
            <a:chOff x="1946324" y="4125162"/>
            <a:chExt cx="969964" cy="2007872"/>
          </a:xfrm>
        </p:grpSpPr>
        <p:sp>
          <p:nvSpPr>
            <p:cNvPr id="39" name="円/楕円 3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0" name="フローチャート: 論理積ゲート 3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4" name="図形グループ 43"/>
          <p:cNvGrpSpPr/>
          <p:nvPr/>
        </p:nvGrpSpPr>
        <p:grpSpPr>
          <a:xfrm>
            <a:off x="8520242" y="4123579"/>
            <a:ext cx="265954" cy="577851"/>
            <a:chOff x="1946324" y="4125162"/>
            <a:chExt cx="969964" cy="2007872"/>
          </a:xfrm>
        </p:grpSpPr>
        <p:sp>
          <p:nvSpPr>
            <p:cNvPr id="45" name="円/楕円 4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6" name="フローチャート: 論理積ゲート 4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7" name="図形グループ 46"/>
          <p:cNvGrpSpPr/>
          <p:nvPr/>
        </p:nvGrpSpPr>
        <p:grpSpPr>
          <a:xfrm>
            <a:off x="7939688" y="4998771"/>
            <a:ext cx="265954" cy="577850"/>
            <a:chOff x="1946324" y="4125162"/>
            <a:chExt cx="969964" cy="2007867"/>
          </a:xfrm>
        </p:grpSpPr>
        <p:sp>
          <p:nvSpPr>
            <p:cNvPr id="48" name="円/楕円 4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9" name="フローチャート: 論理積ゲート 48"/>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50" name="図形グループ 49"/>
          <p:cNvGrpSpPr/>
          <p:nvPr/>
        </p:nvGrpSpPr>
        <p:grpSpPr>
          <a:xfrm>
            <a:off x="8309461" y="5002378"/>
            <a:ext cx="265954" cy="577851"/>
            <a:chOff x="1946324" y="4125162"/>
            <a:chExt cx="969964" cy="2007872"/>
          </a:xfrm>
        </p:grpSpPr>
        <p:sp>
          <p:nvSpPr>
            <p:cNvPr id="51" name="円/楕円 5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2" name="フローチャート: 論理積ゲート 5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56" name="図形グループ 55"/>
          <p:cNvGrpSpPr/>
          <p:nvPr/>
        </p:nvGrpSpPr>
        <p:grpSpPr>
          <a:xfrm>
            <a:off x="795550" y="2371474"/>
            <a:ext cx="265954" cy="577851"/>
            <a:chOff x="1946324" y="4125162"/>
            <a:chExt cx="969964" cy="2007872"/>
          </a:xfrm>
        </p:grpSpPr>
        <p:sp>
          <p:nvSpPr>
            <p:cNvPr id="57" name="円/楕円 5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58" name="フローチャート: 論理積ゲート 5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62" name="図形グループ 61"/>
          <p:cNvGrpSpPr/>
          <p:nvPr/>
        </p:nvGrpSpPr>
        <p:grpSpPr>
          <a:xfrm>
            <a:off x="1962603" y="2371474"/>
            <a:ext cx="265954" cy="577851"/>
            <a:chOff x="1946324" y="4125162"/>
            <a:chExt cx="969964" cy="2007872"/>
          </a:xfrm>
        </p:grpSpPr>
        <p:sp>
          <p:nvSpPr>
            <p:cNvPr id="63" name="円/楕円 6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4" name="フローチャート: 論理積ゲート 6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sp>
        <p:nvSpPr>
          <p:cNvPr id="65" name="テキスト ボックス 64"/>
          <p:cNvSpPr txBox="1"/>
          <p:nvPr/>
        </p:nvSpPr>
        <p:spPr>
          <a:xfrm>
            <a:off x="5745514" y="3744266"/>
            <a:ext cx="2262158" cy="738664"/>
          </a:xfrm>
          <a:prstGeom prst="rect">
            <a:avLst/>
          </a:prstGeom>
          <a:noFill/>
        </p:spPr>
        <p:txBody>
          <a:bodyPr wrap="none" rtlCol="0">
            <a:spAutoFit/>
          </a:bodyPr>
          <a:lstStyle/>
          <a:p>
            <a:r>
              <a:rPr kumimoji="1" lang="ja-JP" altLang="en-US" sz="2400" dirty="0" smtClean="0">
                <a:solidFill>
                  <a:schemeClr val="bg1"/>
                </a:solidFill>
                <a:latin typeface="メイリオ"/>
                <a:ea typeface="メイリオ"/>
                <a:cs typeface="メイリオ"/>
              </a:rPr>
              <a:t>ネットワーク</a:t>
            </a:r>
            <a:endParaRPr kumimoji="1" lang="en-US" altLang="ja-JP" sz="2400" dirty="0" smtClean="0">
              <a:solidFill>
                <a:schemeClr val="bg1"/>
              </a:solidFill>
              <a:latin typeface="メイリオ"/>
              <a:ea typeface="メイリオ"/>
              <a:cs typeface="メイリオ"/>
            </a:endParaRPr>
          </a:p>
          <a:p>
            <a:r>
              <a:rPr lang="ja-JP" altLang="en-US" dirty="0" smtClean="0">
                <a:solidFill>
                  <a:schemeClr val="bg1"/>
                </a:solidFill>
                <a:latin typeface="メイリオ"/>
                <a:ea typeface="メイリオ"/>
                <a:cs typeface="メイリオ"/>
              </a:rPr>
              <a:t>（インターネット）</a:t>
            </a:r>
            <a:endParaRPr kumimoji="1" lang="ja-JP" altLang="en-US" dirty="0">
              <a:solidFill>
                <a:schemeClr val="bg1"/>
              </a:solidFill>
              <a:latin typeface="メイリオ"/>
              <a:ea typeface="メイリオ"/>
              <a:cs typeface="メイリオ"/>
            </a:endParaRPr>
          </a:p>
        </p:txBody>
      </p:sp>
      <p:sp>
        <p:nvSpPr>
          <p:cNvPr id="67" name="正方形/長方形 66"/>
          <p:cNvSpPr/>
          <p:nvPr/>
        </p:nvSpPr>
        <p:spPr>
          <a:xfrm>
            <a:off x="1229654" y="2354479"/>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68" name="正方形/長方形 67"/>
          <p:cNvSpPr/>
          <p:nvPr/>
        </p:nvSpPr>
        <p:spPr>
          <a:xfrm>
            <a:off x="1343728" y="2436807"/>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69" name="正方形/長方形 68"/>
          <p:cNvSpPr/>
          <p:nvPr/>
        </p:nvSpPr>
        <p:spPr>
          <a:xfrm>
            <a:off x="1426337" y="2516555"/>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70" name="円/楕円 69"/>
          <p:cNvSpPr/>
          <p:nvPr/>
        </p:nvSpPr>
        <p:spPr>
          <a:xfrm>
            <a:off x="1815600" y="3522015"/>
            <a:ext cx="1963329" cy="503671"/>
          </a:xfrm>
          <a:prstGeom prst="ellipse">
            <a:avLst/>
          </a:prstGeom>
          <a:solidFill>
            <a:srgbClr val="CC99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95" name="正方形/長方形 94"/>
          <p:cNvSpPr/>
          <p:nvPr/>
        </p:nvSpPr>
        <p:spPr>
          <a:xfrm>
            <a:off x="2177756" y="3474483"/>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96" name="正方形/長方形 95"/>
          <p:cNvSpPr/>
          <p:nvPr/>
        </p:nvSpPr>
        <p:spPr>
          <a:xfrm>
            <a:off x="2725488" y="3464092"/>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97" name="正方形/長方形 96"/>
          <p:cNvSpPr/>
          <p:nvPr/>
        </p:nvSpPr>
        <p:spPr>
          <a:xfrm>
            <a:off x="3244578" y="3453216"/>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98" name="正方形/長方形 97"/>
          <p:cNvSpPr/>
          <p:nvPr/>
        </p:nvSpPr>
        <p:spPr>
          <a:xfrm>
            <a:off x="2054210" y="3664787"/>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99" name="正方形/長方形 98"/>
          <p:cNvSpPr/>
          <p:nvPr/>
        </p:nvSpPr>
        <p:spPr>
          <a:xfrm>
            <a:off x="2601942" y="3654396"/>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100" name="正方形/長方形 99"/>
          <p:cNvSpPr/>
          <p:nvPr/>
        </p:nvSpPr>
        <p:spPr>
          <a:xfrm>
            <a:off x="3121032" y="3643520"/>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grpSp>
        <p:nvGrpSpPr>
          <p:cNvPr id="71" name="図形グループ 70"/>
          <p:cNvGrpSpPr/>
          <p:nvPr/>
        </p:nvGrpSpPr>
        <p:grpSpPr>
          <a:xfrm>
            <a:off x="2095580" y="3747831"/>
            <a:ext cx="265954" cy="577851"/>
            <a:chOff x="1946324" y="4125162"/>
            <a:chExt cx="969964" cy="2007872"/>
          </a:xfrm>
        </p:grpSpPr>
        <p:sp>
          <p:nvSpPr>
            <p:cNvPr id="72" name="円/楕円 7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3" name="フローチャート: 論理積ゲート 7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77" name="図形グループ 76"/>
          <p:cNvGrpSpPr/>
          <p:nvPr/>
        </p:nvGrpSpPr>
        <p:grpSpPr>
          <a:xfrm>
            <a:off x="3182687" y="3745724"/>
            <a:ext cx="265954" cy="577851"/>
            <a:chOff x="1946324" y="4125162"/>
            <a:chExt cx="969964" cy="2007872"/>
          </a:xfrm>
        </p:grpSpPr>
        <p:sp>
          <p:nvSpPr>
            <p:cNvPr id="78" name="円/楕円 7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9" name="フローチャート: 論理積ゲート 7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74" name="図形グループ 73"/>
          <p:cNvGrpSpPr/>
          <p:nvPr/>
        </p:nvGrpSpPr>
        <p:grpSpPr>
          <a:xfrm>
            <a:off x="2671430" y="3747831"/>
            <a:ext cx="265954" cy="577851"/>
            <a:chOff x="1946324" y="4125162"/>
            <a:chExt cx="969964" cy="2007872"/>
          </a:xfrm>
        </p:grpSpPr>
        <p:sp>
          <p:nvSpPr>
            <p:cNvPr id="75" name="円/楕円 7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76" name="フローチャート: 論理積ゲート 7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101" name="図形グループ 100"/>
          <p:cNvGrpSpPr/>
          <p:nvPr/>
        </p:nvGrpSpPr>
        <p:grpSpPr>
          <a:xfrm>
            <a:off x="3404141" y="2187301"/>
            <a:ext cx="517785" cy="587435"/>
            <a:chOff x="2667295" y="1059799"/>
            <a:chExt cx="681672" cy="722281"/>
          </a:xfrm>
        </p:grpSpPr>
        <p:sp>
          <p:nvSpPr>
            <p:cNvPr id="102" name="角丸四角形 10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chemeClr val="bg1"/>
                </a:solidFill>
                <a:latin typeface="ＭＳ Ｐゴシック"/>
                <a:ea typeface="ＭＳ Ｐゴシック"/>
                <a:cs typeface="ＭＳ Ｐゴシック"/>
              </a:endParaRPr>
            </a:p>
          </p:txBody>
        </p:sp>
        <p:pic>
          <p:nvPicPr>
            <p:cNvPr id="103" name="図 102"/>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sp>
        <p:nvSpPr>
          <p:cNvPr id="107" name="正方形/長方形 106"/>
          <p:cNvSpPr/>
          <p:nvPr/>
        </p:nvSpPr>
        <p:spPr>
          <a:xfrm>
            <a:off x="3562767" y="2503125"/>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grpSp>
        <p:nvGrpSpPr>
          <p:cNvPr id="104" name="図形グループ 103"/>
          <p:cNvGrpSpPr/>
          <p:nvPr/>
        </p:nvGrpSpPr>
        <p:grpSpPr>
          <a:xfrm>
            <a:off x="3723340" y="2358044"/>
            <a:ext cx="265954" cy="577851"/>
            <a:chOff x="1946324" y="4125162"/>
            <a:chExt cx="969964" cy="2007872"/>
          </a:xfrm>
        </p:grpSpPr>
        <p:sp>
          <p:nvSpPr>
            <p:cNvPr id="105" name="円/楕円 10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06" name="フローチャート: 論理積ゲート 10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108" name="図形グループ 107"/>
          <p:cNvGrpSpPr/>
          <p:nvPr/>
        </p:nvGrpSpPr>
        <p:grpSpPr>
          <a:xfrm>
            <a:off x="2580222" y="4484915"/>
            <a:ext cx="517785" cy="587435"/>
            <a:chOff x="2667295" y="1059799"/>
            <a:chExt cx="681672" cy="722281"/>
          </a:xfrm>
        </p:grpSpPr>
        <p:sp>
          <p:nvSpPr>
            <p:cNvPr id="109" name="角丸四角形 108"/>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chemeClr val="bg1"/>
                </a:solidFill>
                <a:latin typeface="ＭＳ Ｐゴシック"/>
                <a:ea typeface="ＭＳ Ｐゴシック"/>
                <a:cs typeface="ＭＳ Ｐゴシック"/>
              </a:endParaRPr>
            </a:p>
          </p:txBody>
        </p:sp>
        <p:pic>
          <p:nvPicPr>
            <p:cNvPr id="110" name="図 109"/>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11" name="図形グループ 110"/>
          <p:cNvGrpSpPr/>
          <p:nvPr/>
        </p:nvGrpSpPr>
        <p:grpSpPr>
          <a:xfrm>
            <a:off x="3360044" y="4484915"/>
            <a:ext cx="517785" cy="587435"/>
            <a:chOff x="2667295" y="1059799"/>
            <a:chExt cx="681672" cy="722281"/>
          </a:xfrm>
        </p:grpSpPr>
        <p:sp>
          <p:nvSpPr>
            <p:cNvPr id="112" name="角丸四角形 1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chemeClr val="bg1"/>
                </a:solidFill>
                <a:latin typeface="ＭＳ Ｐゴシック"/>
                <a:ea typeface="ＭＳ Ｐゴシック"/>
                <a:cs typeface="ＭＳ Ｐゴシック"/>
              </a:endParaRPr>
            </a:p>
          </p:txBody>
        </p:sp>
        <p:pic>
          <p:nvPicPr>
            <p:cNvPr id="113" name="図 112"/>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14" name="図形グループ 113"/>
          <p:cNvGrpSpPr/>
          <p:nvPr/>
        </p:nvGrpSpPr>
        <p:grpSpPr>
          <a:xfrm>
            <a:off x="2498803" y="4656576"/>
            <a:ext cx="265954" cy="577851"/>
            <a:chOff x="1946324" y="4125162"/>
            <a:chExt cx="969964" cy="2007872"/>
          </a:xfrm>
        </p:grpSpPr>
        <p:sp>
          <p:nvSpPr>
            <p:cNvPr id="115" name="円/楕円 11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6" name="フローチャート: 論理積ゲート 11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117" name="図形グループ 116"/>
          <p:cNvGrpSpPr/>
          <p:nvPr/>
        </p:nvGrpSpPr>
        <p:grpSpPr>
          <a:xfrm>
            <a:off x="3665856" y="4656576"/>
            <a:ext cx="265954" cy="577851"/>
            <a:chOff x="1946324" y="4125162"/>
            <a:chExt cx="969964" cy="2007872"/>
          </a:xfrm>
        </p:grpSpPr>
        <p:sp>
          <p:nvSpPr>
            <p:cNvPr id="118" name="円/楕円 11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9" name="フローチャート: 論理積ゲート 11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sp>
        <p:nvSpPr>
          <p:cNvPr id="120" name="正方形/長方形 119"/>
          <p:cNvSpPr/>
          <p:nvPr/>
        </p:nvSpPr>
        <p:spPr>
          <a:xfrm>
            <a:off x="2932907" y="4639581"/>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121" name="正方形/長方形 120"/>
          <p:cNvSpPr/>
          <p:nvPr/>
        </p:nvSpPr>
        <p:spPr>
          <a:xfrm>
            <a:off x="3046981" y="4721909"/>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sp>
        <p:nvSpPr>
          <p:cNvPr id="122" name="正方形/長方形 121"/>
          <p:cNvSpPr/>
          <p:nvPr/>
        </p:nvSpPr>
        <p:spPr>
          <a:xfrm>
            <a:off x="3129590" y="4801657"/>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grpSp>
        <p:nvGrpSpPr>
          <p:cNvPr id="123" name="図形グループ 122"/>
          <p:cNvGrpSpPr/>
          <p:nvPr/>
        </p:nvGrpSpPr>
        <p:grpSpPr>
          <a:xfrm>
            <a:off x="932745" y="4528105"/>
            <a:ext cx="517785" cy="587435"/>
            <a:chOff x="2667295" y="1059799"/>
            <a:chExt cx="681672" cy="722281"/>
          </a:xfrm>
        </p:grpSpPr>
        <p:sp>
          <p:nvSpPr>
            <p:cNvPr id="124" name="角丸四角形 12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chemeClr val="bg1"/>
                </a:solidFill>
                <a:latin typeface="ＭＳ Ｐゴシック"/>
                <a:ea typeface="ＭＳ Ｐゴシック"/>
                <a:cs typeface="ＭＳ Ｐゴシック"/>
              </a:endParaRPr>
            </a:p>
          </p:txBody>
        </p:sp>
        <p:pic>
          <p:nvPicPr>
            <p:cNvPr id="125" name="図 124"/>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sp>
        <p:nvSpPr>
          <p:cNvPr id="126" name="正方形/長方形 125"/>
          <p:cNvSpPr/>
          <p:nvPr/>
        </p:nvSpPr>
        <p:spPr>
          <a:xfrm>
            <a:off x="940709" y="4757369"/>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grpSp>
        <p:nvGrpSpPr>
          <p:cNvPr id="127" name="図形グループ 126"/>
          <p:cNvGrpSpPr/>
          <p:nvPr/>
        </p:nvGrpSpPr>
        <p:grpSpPr>
          <a:xfrm>
            <a:off x="856545" y="4665519"/>
            <a:ext cx="265954" cy="577851"/>
            <a:chOff x="1946324" y="4125162"/>
            <a:chExt cx="969964" cy="2007872"/>
          </a:xfrm>
        </p:grpSpPr>
        <p:sp>
          <p:nvSpPr>
            <p:cNvPr id="128" name="円/楕円 12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29" name="フローチャート: 論理積ゲート 12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130" name="図形グループ 129"/>
          <p:cNvGrpSpPr/>
          <p:nvPr/>
        </p:nvGrpSpPr>
        <p:grpSpPr>
          <a:xfrm>
            <a:off x="825943" y="3371069"/>
            <a:ext cx="517785" cy="587435"/>
            <a:chOff x="2667295" y="1059799"/>
            <a:chExt cx="681672" cy="722281"/>
          </a:xfrm>
        </p:grpSpPr>
        <p:sp>
          <p:nvSpPr>
            <p:cNvPr id="131" name="角丸四角形 130"/>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chemeClr val="bg1"/>
                </a:solidFill>
                <a:latin typeface="ＭＳ Ｐゴシック"/>
                <a:ea typeface="ＭＳ Ｐゴシック"/>
                <a:cs typeface="ＭＳ Ｐゴシック"/>
              </a:endParaRPr>
            </a:p>
          </p:txBody>
        </p:sp>
        <p:pic>
          <p:nvPicPr>
            <p:cNvPr id="132" name="図 131"/>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sp>
        <p:nvSpPr>
          <p:cNvPr id="133" name="正方形/長方形 132"/>
          <p:cNvSpPr/>
          <p:nvPr/>
        </p:nvSpPr>
        <p:spPr>
          <a:xfrm>
            <a:off x="984569" y="3686893"/>
            <a:ext cx="389263" cy="432770"/>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chemeClr val="tx1">
                    <a:lumMod val="85000"/>
                    <a:lumOff val="15000"/>
                  </a:schemeClr>
                </a:solidFill>
                <a:latin typeface="ＭＳ Ｐゴシック"/>
                <a:ea typeface="ＭＳ Ｐゴシック"/>
                <a:cs typeface="ＭＳ Ｐゴシック"/>
              </a:rPr>
              <a:t>~~~~~~~~~~~~~~~</a:t>
            </a:r>
            <a:endParaRPr kumimoji="1" lang="ja-JP" altLang="en-US" sz="800" dirty="0">
              <a:solidFill>
                <a:schemeClr val="tx1">
                  <a:lumMod val="85000"/>
                  <a:lumOff val="15000"/>
                </a:schemeClr>
              </a:solidFill>
              <a:latin typeface="ＭＳ Ｐゴシック"/>
              <a:ea typeface="ＭＳ Ｐゴシック"/>
              <a:cs typeface="ＭＳ Ｐゴシック"/>
            </a:endParaRPr>
          </a:p>
        </p:txBody>
      </p:sp>
      <p:grpSp>
        <p:nvGrpSpPr>
          <p:cNvPr id="134" name="図形グループ 133"/>
          <p:cNvGrpSpPr/>
          <p:nvPr/>
        </p:nvGrpSpPr>
        <p:grpSpPr>
          <a:xfrm>
            <a:off x="1145142" y="3541812"/>
            <a:ext cx="265954" cy="577851"/>
            <a:chOff x="1946324" y="4125162"/>
            <a:chExt cx="969964" cy="2007872"/>
          </a:xfrm>
        </p:grpSpPr>
        <p:sp>
          <p:nvSpPr>
            <p:cNvPr id="135" name="円/楕円 13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36" name="フローチャート: 論理積ゲート 13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sp>
        <p:nvSpPr>
          <p:cNvPr id="3" name="スライド番号プレースホルダー 2"/>
          <p:cNvSpPr>
            <a:spLocks noGrp="1"/>
          </p:cNvSpPr>
          <p:nvPr>
            <p:ph type="sldNum" sz="quarter" idx="12"/>
          </p:nvPr>
        </p:nvSpPr>
        <p:spPr>
          <a:xfrm>
            <a:off x="6957020" y="6640200"/>
            <a:ext cx="2133600" cy="217800"/>
          </a:xfrm>
        </p:spPr>
        <p:txBody>
          <a:bodyPr/>
          <a:lstStyle/>
          <a:p>
            <a:fld id="{8FF8CC5D-A65D-5946-99B5-645367A967AD}" type="slidenum">
              <a:rPr kumimoji="1" lang="ja-JP" altLang="en-US" smtClean="0"/>
              <a:t>202</a:t>
            </a:fld>
            <a:endParaRPr kumimoji="1" lang="ja-JP" altLang="en-US"/>
          </a:p>
        </p:txBody>
      </p:sp>
      <p:grpSp>
        <p:nvGrpSpPr>
          <p:cNvPr id="143" name="図形グループ 142"/>
          <p:cNvGrpSpPr/>
          <p:nvPr/>
        </p:nvGrpSpPr>
        <p:grpSpPr>
          <a:xfrm>
            <a:off x="6560122" y="4757369"/>
            <a:ext cx="517785" cy="587435"/>
            <a:chOff x="2667295" y="1059799"/>
            <a:chExt cx="681672" cy="722281"/>
          </a:xfrm>
        </p:grpSpPr>
        <p:sp>
          <p:nvSpPr>
            <p:cNvPr id="144" name="角丸四角形 14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45" name="図 144"/>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46" name="図形グループ 145"/>
          <p:cNvGrpSpPr/>
          <p:nvPr/>
        </p:nvGrpSpPr>
        <p:grpSpPr>
          <a:xfrm>
            <a:off x="6741553" y="4987298"/>
            <a:ext cx="265954" cy="577851"/>
            <a:chOff x="1946324" y="4125162"/>
            <a:chExt cx="969964" cy="2007872"/>
          </a:xfrm>
        </p:grpSpPr>
        <p:sp>
          <p:nvSpPr>
            <p:cNvPr id="147" name="円/楕円 14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8" name="フローチャート: 論理積ゲート 14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151" name="図形グループ 150"/>
          <p:cNvGrpSpPr/>
          <p:nvPr/>
        </p:nvGrpSpPr>
        <p:grpSpPr>
          <a:xfrm>
            <a:off x="5807719" y="4802369"/>
            <a:ext cx="452632" cy="369857"/>
            <a:chOff x="-62676" y="3965594"/>
            <a:chExt cx="679541" cy="593816"/>
          </a:xfrm>
        </p:grpSpPr>
        <p:sp>
          <p:nvSpPr>
            <p:cNvPr id="152" name="角丸四角形 151"/>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153" name="図 152"/>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154" name="図形グループ 153"/>
          <p:cNvGrpSpPr/>
          <p:nvPr/>
        </p:nvGrpSpPr>
        <p:grpSpPr>
          <a:xfrm>
            <a:off x="5847082" y="4987299"/>
            <a:ext cx="265954" cy="577850"/>
            <a:chOff x="1946324" y="4125162"/>
            <a:chExt cx="969964" cy="2007867"/>
          </a:xfrm>
        </p:grpSpPr>
        <p:sp>
          <p:nvSpPr>
            <p:cNvPr id="155" name="円/楕円 15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56" name="フローチャート: 論理積ゲート 155"/>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58" name="テキスト ボックス 157"/>
          <p:cNvSpPr txBox="1"/>
          <p:nvPr/>
        </p:nvSpPr>
        <p:spPr>
          <a:xfrm>
            <a:off x="4990768" y="5568729"/>
            <a:ext cx="754746" cy="276999"/>
          </a:xfrm>
          <a:prstGeom prst="rect">
            <a:avLst/>
          </a:prstGeom>
          <a:noFill/>
        </p:spPr>
        <p:txBody>
          <a:bodyPr wrap="square" rtlCol="0">
            <a:spAutoFit/>
          </a:bodyPr>
          <a:lstStyle/>
          <a:p>
            <a:pPr algn="ctr"/>
            <a:r>
              <a:rPr kumimoji="1" lang="ja-JP" altLang="en-US" sz="1200" dirty="0" smtClean="0">
                <a:solidFill>
                  <a:schemeClr val="bg1"/>
                </a:solidFill>
                <a:latin typeface="メイリオ"/>
                <a:ea typeface="メイリオ"/>
                <a:cs typeface="メイリオ"/>
              </a:rPr>
              <a:t>自宅</a:t>
            </a:r>
            <a:endParaRPr kumimoji="1" lang="ja-JP" altLang="en-US" sz="1200" dirty="0">
              <a:solidFill>
                <a:schemeClr val="bg1"/>
              </a:solidFill>
              <a:latin typeface="メイリオ"/>
              <a:ea typeface="メイリオ"/>
              <a:cs typeface="メイリオ"/>
            </a:endParaRPr>
          </a:p>
        </p:txBody>
      </p:sp>
      <p:sp>
        <p:nvSpPr>
          <p:cNvPr id="159" name="テキスト ボックス 158"/>
          <p:cNvSpPr txBox="1"/>
          <p:nvPr/>
        </p:nvSpPr>
        <p:spPr>
          <a:xfrm>
            <a:off x="5669780" y="5568729"/>
            <a:ext cx="754746" cy="276999"/>
          </a:xfrm>
          <a:prstGeom prst="rect">
            <a:avLst/>
          </a:prstGeom>
          <a:noFill/>
        </p:spPr>
        <p:txBody>
          <a:bodyPr wrap="square" rtlCol="0">
            <a:spAutoFit/>
          </a:bodyPr>
          <a:lstStyle/>
          <a:p>
            <a:pPr algn="ctr"/>
            <a:r>
              <a:rPr kumimoji="1" lang="ja-JP" altLang="en-US" sz="1200" dirty="0" smtClean="0">
                <a:solidFill>
                  <a:schemeClr val="tx1">
                    <a:lumMod val="95000"/>
                    <a:lumOff val="5000"/>
                  </a:schemeClr>
                </a:solidFill>
                <a:latin typeface="メイリオ"/>
                <a:ea typeface="メイリオ"/>
                <a:cs typeface="メイリオ"/>
              </a:rPr>
              <a:t>カフェ</a:t>
            </a:r>
            <a:endParaRPr kumimoji="1" lang="ja-JP" altLang="en-US" sz="1200" dirty="0">
              <a:solidFill>
                <a:schemeClr val="tx1">
                  <a:lumMod val="95000"/>
                  <a:lumOff val="5000"/>
                </a:schemeClr>
              </a:solidFill>
              <a:latin typeface="メイリオ"/>
              <a:ea typeface="メイリオ"/>
              <a:cs typeface="メイリオ"/>
            </a:endParaRPr>
          </a:p>
        </p:txBody>
      </p:sp>
      <p:sp>
        <p:nvSpPr>
          <p:cNvPr id="160" name="テキスト ボックス 159"/>
          <p:cNvSpPr txBox="1"/>
          <p:nvPr/>
        </p:nvSpPr>
        <p:spPr>
          <a:xfrm>
            <a:off x="6460302" y="5568729"/>
            <a:ext cx="1278722" cy="276999"/>
          </a:xfrm>
          <a:prstGeom prst="rect">
            <a:avLst/>
          </a:prstGeom>
          <a:noFill/>
        </p:spPr>
        <p:txBody>
          <a:bodyPr wrap="square" rtlCol="0">
            <a:spAutoFit/>
          </a:bodyPr>
          <a:lstStyle/>
          <a:p>
            <a:pPr algn="ctr"/>
            <a:r>
              <a:rPr kumimoji="1" lang="ja-JP" altLang="en-US" sz="1200" dirty="0" smtClean="0">
                <a:solidFill>
                  <a:schemeClr val="bg1"/>
                </a:solidFill>
                <a:latin typeface="メイリオ"/>
                <a:ea typeface="メイリオ"/>
                <a:cs typeface="メイリオ"/>
              </a:rPr>
              <a:t>オフィス</a:t>
            </a:r>
            <a:endParaRPr kumimoji="1" lang="ja-JP" altLang="en-US" sz="1200" dirty="0">
              <a:solidFill>
                <a:schemeClr val="bg1"/>
              </a:solidFill>
              <a:latin typeface="メイリオ"/>
              <a:ea typeface="メイリオ"/>
              <a:cs typeface="メイリオ"/>
            </a:endParaRPr>
          </a:p>
        </p:txBody>
      </p:sp>
      <p:sp>
        <p:nvSpPr>
          <p:cNvPr id="162" name="AutoShape 6"/>
          <p:cNvSpPr>
            <a:spLocks noChangeArrowheads="1"/>
          </p:cNvSpPr>
          <p:nvPr/>
        </p:nvSpPr>
        <p:spPr bwMode="auto">
          <a:xfrm>
            <a:off x="4988829" y="1926974"/>
            <a:ext cx="1086901" cy="1373646"/>
          </a:xfrm>
          <a:prstGeom prst="can">
            <a:avLst>
              <a:gd name="adj" fmla="val 22910"/>
            </a:avLst>
          </a:prstGeom>
          <a:solidFill>
            <a:srgbClr val="0000FF"/>
          </a:solidFill>
          <a:ln w="12700" cmpd="sng">
            <a:solidFill>
              <a:schemeClr val="bg1"/>
            </a:solidFill>
            <a:round/>
            <a:headEnd/>
            <a:tailEnd/>
          </a:ln>
          <a:effectLst/>
          <a:extLst/>
        </p:spPr>
        <p:txBody>
          <a:bodyPr wrap="none" anchor="ctr"/>
          <a:lstStyle/>
          <a:p>
            <a:endParaRPr lang="ja-JP" altLang="en-US" sz="800">
              <a:latin typeface="メイリオ"/>
              <a:ea typeface="メイリオ"/>
              <a:cs typeface="メイリオ"/>
            </a:endParaRPr>
          </a:p>
        </p:txBody>
      </p:sp>
      <p:sp>
        <p:nvSpPr>
          <p:cNvPr id="163" name="フローチャート: 複数書類 162"/>
          <p:cNvSpPr/>
          <p:nvPr/>
        </p:nvSpPr>
        <p:spPr>
          <a:xfrm>
            <a:off x="5131699" y="2413537"/>
            <a:ext cx="527050" cy="443927"/>
          </a:xfrm>
          <a:prstGeom prst="flowChartMultidocument">
            <a:avLst/>
          </a:prstGeom>
          <a:solidFill>
            <a:schemeClr val="bg1">
              <a:lumMod val="50000"/>
            </a:schemeClr>
          </a:solidFill>
          <a:ln w="12700" cmpd="sng">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lumMod val="50000"/>
                </a:schemeClr>
              </a:solidFill>
              <a:latin typeface="メイリオ"/>
              <a:ea typeface="メイリオ"/>
              <a:cs typeface="メイリオ"/>
            </a:endParaRPr>
          </a:p>
        </p:txBody>
      </p:sp>
      <p:sp>
        <p:nvSpPr>
          <p:cNvPr id="164" name="フローチャート: 複数書類 163"/>
          <p:cNvSpPr/>
          <p:nvPr/>
        </p:nvSpPr>
        <p:spPr>
          <a:xfrm>
            <a:off x="5284099" y="2515137"/>
            <a:ext cx="527050" cy="443927"/>
          </a:xfrm>
          <a:prstGeom prst="flowChartMultidocument">
            <a:avLst/>
          </a:prstGeom>
          <a:solidFill>
            <a:schemeClr val="bg1">
              <a:lumMod val="50000"/>
            </a:schemeClr>
          </a:solidFill>
          <a:ln w="12700" cmpd="sng">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lumMod val="50000"/>
                </a:schemeClr>
              </a:solidFill>
              <a:latin typeface="メイリオ"/>
              <a:ea typeface="メイリオ"/>
              <a:cs typeface="メイリオ"/>
            </a:endParaRPr>
          </a:p>
        </p:txBody>
      </p:sp>
      <p:sp>
        <p:nvSpPr>
          <p:cNvPr id="165" name="フローチャート: 複数書類 164"/>
          <p:cNvSpPr/>
          <p:nvPr/>
        </p:nvSpPr>
        <p:spPr>
          <a:xfrm>
            <a:off x="5436499" y="2642137"/>
            <a:ext cx="527050" cy="443927"/>
          </a:xfrm>
          <a:prstGeom prst="flowChartMultidocument">
            <a:avLst/>
          </a:prstGeom>
          <a:solidFill>
            <a:schemeClr val="bg1">
              <a:lumMod val="50000"/>
            </a:schemeClr>
          </a:solidFill>
          <a:ln w="12700" cmpd="sng">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lumMod val="50000"/>
                </a:schemeClr>
              </a:solidFill>
              <a:latin typeface="メイリオ"/>
              <a:ea typeface="メイリオ"/>
              <a:cs typeface="メイリオ"/>
            </a:endParaRPr>
          </a:p>
        </p:txBody>
      </p:sp>
      <p:sp>
        <p:nvSpPr>
          <p:cNvPr id="166" name="正方形/長方形 165"/>
          <p:cNvSpPr/>
          <p:nvPr/>
        </p:nvSpPr>
        <p:spPr>
          <a:xfrm>
            <a:off x="6200544" y="1913585"/>
            <a:ext cx="1112146" cy="1373646"/>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メイリオ"/>
                <a:ea typeface="メイリオ"/>
                <a:cs typeface="メイリオ"/>
              </a:rPr>
              <a:t>Web</a:t>
            </a:r>
          </a:p>
          <a:p>
            <a:pPr algn="ctr"/>
            <a:r>
              <a:rPr kumimoji="1" lang="ja-JP" altLang="en-US" sz="2000" dirty="0" smtClean="0">
                <a:solidFill>
                  <a:srgbClr val="FFFFFF"/>
                </a:solidFill>
                <a:latin typeface="メイリオ"/>
                <a:ea typeface="メイリオ"/>
                <a:cs typeface="メイリオ"/>
              </a:rPr>
              <a:t>会議</a:t>
            </a:r>
            <a:endParaRPr kumimoji="1" lang="en-US" altLang="ja-JP" sz="2000" dirty="0" smtClean="0">
              <a:solidFill>
                <a:srgbClr val="FFFFFF"/>
              </a:solidFill>
              <a:latin typeface="メイリオ"/>
              <a:ea typeface="メイリオ"/>
              <a:cs typeface="メイリオ"/>
            </a:endParaRPr>
          </a:p>
        </p:txBody>
      </p:sp>
      <p:sp>
        <p:nvSpPr>
          <p:cNvPr id="167" name="正方形/長方形 166"/>
          <p:cNvSpPr/>
          <p:nvPr/>
        </p:nvSpPr>
        <p:spPr>
          <a:xfrm>
            <a:off x="7448219" y="1913585"/>
            <a:ext cx="1112146" cy="1373646"/>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メイリオ"/>
                <a:ea typeface="メイリオ"/>
                <a:cs typeface="メイリオ"/>
              </a:rPr>
              <a:t>電子</a:t>
            </a:r>
            <a:endParaRPr kumimoji="1" lang="en-US" altLang="ja-JP" sz="2000" dirty="0" smtClean="0">
              <a:solidFill>
                <a:srgbClr val="FFFFFF"/>
              </a:solidFill>
              <a:latin typeface="メイリオ"/>
              <a:ea typeface="メイリオ"/>
              <a:cs typeface="メイリオ"/>
            </a:endParaRPr>
          </a:p>
          <a:p>
            <a:pPr algn="ctr"/>
            <a:r>
              <a:rPr kumimoji="1" lang="ja-JP" altLang="en-US" sz="1200" dirty="0" smtClean="0">
                <a:solidFill>
                  <a:srgbClr val="FFFFFF"/>
                </a:solidFill>
                <a:latin typeface="メイリオ"/>
                <a:ea typeface="メイリオ"/>
                <a:cs typeface="メイリオ"/>
              </a:rPr>
              <a:t>ワークフロー</a:t>
            </a:r>
            <a:endParaRPr kumimoji="1" lang="ja-JP" altLang="en-US" sz="1200" dirty="0">
              <a:solidFill>
                <a:srgbClr val="FFFFFF"/>
              </a:solidFill>
              <a:latin typeface="メイリオ"/>
              <a:ea typeface="メイリオ"/>
              <a:cs typeface="メイリオ"/>
            </a:endParaRPr>
          </a:p>
        </p:txBody>
      </p:sp>
      <p:sp>
        <p:nvSpPr>
          <p:cNvPr id="168" name="テキスト ボックス 167"/>
          <p:cNvSpPr txBox="1"/>
          <p:nvPr/>
        </p:nvSpPr>
        <p:spPr>
          <a:xfrm>
            <a:off x="569262" y="5344804"/>
            <a:ext cx="1210588" cy="400110"/>
          </a:xfrm>
          <a:prstGeom prst="rect">
            <a:avLst/>
          </a:prstGeom>
          <a:noFill/>
        </p:spPr>
        <p:txBody>
          <a:bodyPr wrap="none" rtlCol="0">
            <a:spAutoFit/>
          </a:bodyPr>
          <a:lstStyle/>
          <a:p>
            <a:r>
              <a:rPr kumimoji="1" lang="ja-JP" altLang="en-US" sz="2000" dirty="0" smtClean="0">
                <a:solidFill>
                  <a:schemeClr val="bg1"/>
                </a:solidFill>
                <a:latin typeface="メイリオ"/>
                <a:ea typeface="メイリオ"/>
                <a:cs typeface="メイリオ"/>
              </a:rPr>
              <a:t>オフィス</a:t>
            </a:r>
            <a:endParaRPr kumimoji="1" lang="ja-JP" altLang="en-US" sz="2000" dirty="0">
              <a:solidFill>
                <a:schemeClr val="bg1"/>
              </a:solidFill>
              <a:latin typeface="メイリオ"/>
              <a:ea typeface="メイリオ"/>
              <a:cs typeface="メイリオ"/>
            </a:endParaRPr>
          </a:p>
        </p:txBody>
      </p:sp>
      <p:sp>
        <p:nvSpPr>
          <p:cNvPr id="169" name="テキスト ボックス 168"/>
          <p:cNvSpPr txBox="1"/>
          <p:nvPr/>
        </p:nvSpPr>
        <p:spPr>
          <a:xfrm>
            <a:off x="4939637" y="2293571"/>
            <a:ext cx="1210588" cy="707886"/>
          </a:xfrm>
          <a:prstGeom prst="rect">
            <a:avLst/>
          </a:prstGeom>
          <a:noFill/>
        </p:spPr>
        <p:txBody>
          <a:bodyPr wrap="none" rtlCol="0">
            <a:spAutoFit/>
          </a:bodyPr>
          <a:lstStyle/>
          <a:p>
            <a:pPr algn="ctr"/>
            <a:r>
              <a:rPr kumimoji="1" lang="ja-JP" altLang="en-US" sz="2000" dirty="0" smtClean="0">
                <a:solidFill>
                  <a:schemeClr val="bg1"/>
                </a:solidFill>
                <a:latin typeface="メイリオ"/>
                <a:ea typeface="メイリオ"/>
                <a:cs typeface="メイリオ"/>
              </a:rPr>
              <a:t>ファイル</a:t>
            </a:r>
            <a:endParaRPr kumimoji="1" lang="en-US" altLang="ja-JP" sz="2000" dirty="0" smtClean="0">
              <a:solidFill>
                <a:schemeClr val="bg1"/>
              </a:solidFill>
              <a:latin typeface="メイリオ"/>
              <a:ea typeface="メイリオ"/>
              <a:cs typeface="メイリオ"/>
            </a:endParaRPr>
          </a:p>
          <a:p>
            <a:pPr algn="ctr"/>
            <a:r>
              <a:rPr lang="ja-JP" altLang="en-US" sz="2000" dirty="0" smtClean="0">
                <a:solidFill>
                  <a:schemeClr val="bg1"/>
                </a:solidFill>
                <a:latin typeface="メイリオ"/>
                <a:ea typeface="メイリオ"/>
                <a:cs typeface="メイリオ"/>
              </a:rPr>
              <a:t>共有</a:t>
            </a:r>
            <a:endParaRPr kumimoji="1" lang="ja-JP" altLang="en-US" sz="2000" dirty="0">
              <a:solidFill>
                <a:schemeClr val="bg1"/>
              </a:solidFill>
              <a:latin typeface="メイリオ"/>
              <a:ea typeface="メイリオ"/>
              <a:cs typeface="メイリオ"/>
            </a:endParaRPr>
          </a:p>
        </p:txBody>
      </p:sp>
      <p:sp>
        <p:nvSpPr>
          <p:cNvPr id="170" name="テキスト ボックス 169"/>
          <p:cNvSpPr txBox="1"/>
          <p:nvPr/>
        </p:nvSpPr>
        <p:spPr>
          <a:xfrm>
            <a:off x="782725" y="1239340"/>
            <a:ext cx="3262432" cy="461665"/>
          </a:xfrm>
          <a:prstGeom prst="rect">
            <a:avLst/>
          </a:prstGeom>
          <a:noFill/>
        </p:spPr>
        <p:txBody>
          <a:bodyPr wrap="none" rtlCol="0">
            <a:spAutoFit/>
          </a:bodyPr>
          <a:lstStyle/>
          <a:p>
            <a:pPr algn="ctr"/>
            <a:r>
              <a:rPr kumimoji="1" lang="ja-JP" altLang="en-US" sz="2400" dirty="0" smtClean="0">
                <a:solidFill>
                  <a:schemeClr val="tx1">
                    <a:lumMod val="50000"/>
                    <a:lumOff val="50000"/>
                  </a:schemeClr>
                </a:solidFill>
                <a:latin typeface="メイリオ"/>
                <a:ea typeface="メイリオ"/>
                <a:cs typeface="メイリオ"/>
              </a:rPr>
              <a:t>従来のワークスタイル</a:t>
            </a:r>
            <a:endParaRPr kumimoji="1" lang="ja-JP" altLang="en-US" sz="2400" dirty="0">
              <a:solidFill>
                <a:schemeClr val="tx1">
                  <a:lumMod val="50000"/>
                  <a:lumOff val="50000"/>
                </a:schemeClr>
              </a:solidFill>
              <a:latin typeface="メイリオ"/>
              <a:ea typeface="メイリオ"/>
              <a:cs typeface="メイリオ"/>
            </a:endParaRPr>
          </a:p>
        </p:txBody>
      </p:sp>
      <p:sp>
        <p:nvSpPr>
          <p:cNvPr id="171" name="テキスト ボックス 170"/>
          <p:cNvSpPr txBox="1"/>
          <p:nvPr/>
        </p:nvSpPr>
        <p:spPr>
          <a:xfrm>
            <a:off x="5010895" y="1239340"/>
            <a:ext cx="3262432" cy="461665"/>
          </a:xfrm>
          <a:prstGeom prst="rect">
            <a:avLst/>
          </a:prstGeom>
          <a:noFill/>
        </p:spPr>
        <p:txBody>
          <a:bodyPr wrap="none" rtlCol="0">
            <a:spAutoFit/>
          </a:bodyPr>
          <a:lstStyle/>
          <a:p>
            <a:pPr algn="ctr"/>
            <a:r>
              <a:rPr kumimoji="1" lang="ja-JP" altLang="en-US" sz="2400" dirty="0" smtClean="0">
                <a:solidFill>
                  <a:srgbClr val="0000FF"/>
                </a:solidFill>
                <a:latin typeface="メイリオ"/>
                <a:ea typeface="メイリオ"/>
                <a:cs typeface="メイリオ"/>
              </a:rPr>
              <a:t>新しいワークスタイル</a:t>
            </a:r>
            <a:endParaRPr kumimoji="1" lang="ja-JP" altLang="en-US" sz="2400" dirty="0">
              <a:solidFill>
                <a:srgbClr val="0000FF"/>
              </a:solidFill>
              <a:latin typeface="メイリオ"/>
              <a:ea typeface="メイリオ"/>
              <a:cs typeface="メイリオ"/>
            </a:endParaRPr>
          </a:p>
        </p:txBody>
      </p:sp>
      <p:grpSp>
        <p:nvGrpSpPr>
          <p:cNvPr id="172" name="図形グループ 171"/>
          <p:cNvGrpSpPr/>
          <p:nvPr/>
        </p:nvGrpSpPr>
        <p:grpSpPr>
          <a:xfrm>
            <a:off x="7101036" y="4765296"/>
            <a:ext cx="517785" cy="587435"/>
            <a:chOff x="2667295" y="1059799"/>
            <a:chExt cx="681672" cy="722281"/>
          </a:xfrm>
        </p:grpSpPr>
        <p:sp>
          <p:nvSpPr>
            <p:cNvPr id="173" name="角丸四角形 172"/>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74" name="図 173"/>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75" name="図形グループ 174"/>
          <p:cNvGrpSpPr/>
          <p:nvPr/>
        </p:nvGrpSpPr>
        <p:grpSpPr>
          <a:xfrm>
            <a:off x="7190072" y="4983142"/>
            <a:ext cx="265954" cy="577851"/>
            <a:chOff x="1946324" y="4125162"/>
            <a:chExt cx="969964" cy="2007872"/>
          </a:xfrm>
        </p:grpSpPr>
        <p:sp>
          <p:nvSpPr>
            <p:cNvPr id="176" name="円/楕円 1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77" name="フローチャート: 論理積ゲート 1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37" name="太陽 136"/>
          <p:cNvSpPr/>
          <p:nvPr/>
        </p:nvSpPr>
        <p:spPr>
          <a:xfrm>
            <a:off x="8315738" y="5381586"/>
            <a:ext cx="471978" cy="464892"/>
          </a:xfrm>
          <a:prstGeom prst="sun">
            <a:avLst/>
          </a:prstGeom>
          <a:solidFill>
            <a:srgbClr val="FFFF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61" name="テキスト ボックス 160"/>
          <p:cNvSpPr txBox="1"/>
          <p:nvPr/>
        </p:nvSpPr>
        <p:spPr>
          <a:xfrm>
            <a:off x="7774800" y="5580230"/>
            <a:ext cx="754746" cy="276999"/>
          </a:xfrm>
          <a:prstGeom prst="rect">
            <a:avLst/>
          </a:prstGeom>
          <a:noFill/>
        </p:spPr>
        <p:txBody>
          <a:bodyPr wrap="square" rtlCol="0">
            <a:spAutoFit/>
          </a:bodyPr>
          <a:lstStyle/>
          <a:p>
            <a:pPr algn="ctr"/>
            <a:r>
              <a:rPr kumimoji="1" lang="ja-JP" altLang="en-US" sz="1200" dirty="0" smtClean="0">
                <a:solidFill>
                  <a:srgbClr val="0000FF"/>
                </a:solidFill>
                <a:latin typeface="メイリオ"/>
                <a:ea typeface="メイリオ"/>
                <a:cs typeface="メイリオ"/>
              </a:rPr>
              <a:t>外出先</a:t>
            </a:r>
            <a:endParaRPr kumimoji="1" lang="ja-JP" altLang="en-US" sz="1200" dirty="0">
              <a:solidFill>
                <a:srgbClr val="0000FF"/>
              </a:solidFill>
              <a:latin typeface="メイリオ"/>
              <a:ea typeface="メイリオ"/>
              <a:cs typeface="メイリオ"/>
            </a:endParaRPr>
          </a:p>
        </p:txBody>
      </p:sp>
      <p:sp>
        <p:nvSpPr>
          <p:cNvPr id="178" name="右矢印 177"/>
          <p:cNvSpPr/>
          <p:nvPr/>
        </p:nvSpPr>
        <p:spPr>
          <a:xfrm>
            <a:off x="2498803" y="2436807"/>
            <a:ext cx="630787" cy="337929"/>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80" name="環状矢印 179"/>
          <p:cNvSpPr/>
          <p:nvPr/>
        </p:nvSpPr>
        <p:spPr>
          <a:xfrm rot="16200000" flipH="1">
            <a:off x="1438174" y="2388789"/>
            <a:ext cx="1211614" cy="1225336"/>
          </a:xfrm>
          <a:prstGeom prst="circularArrow">
            <a:avLst>
              <a:gd name="adj1" fmla="val 12500"/>
              <a:gd name="adj2" fmla="val 1142319"/>
              <a:gd name="adj3" fmla="val 20457681"/>
              <a:gd name="adj4" fmla="val 16399108"/>
              <a:gd name="adj5" fmla="val 12500"/>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81" name="環状矢印 180"/>
          <p:cNvSpPr/>
          <p:nvPr/>
        </p:nvSpPr>
        <p:spPr>
          <a:xfrm rot="10800000" flipH="1">
            <a:off x="924402" y="3630415"/>
            <a:ext cx="1211614" cy="1225336"/>
          </a:xfrm>
          <a:prstGeom prst="circularArrow">
            <a:avLst>
              <a:gd name="adj1" fmla="val 12500"/>
              <a:gd name="adj2" fmla="val 1142319"/>
              <a:gd name="adj3" fmla="val 20457681"/>
              <a:gd name="adj4" fmla="val 16399108"/>
              <a:gd name="adj5" fmla="val 12500"/>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82" name="右矢印 181"/>
          <p:cNvSpPr/>
          <p:nvPr/>
        </p:nvSpPr>
        <p:spPr>
          <a:xfrm flipH="1">
            <a:off x="1713647" y="4798381"/>
            <a:ext cx="630787" cy="337929"/>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83" name="右矢印 182"/>
          <p:cNvSpPr/>
          <p:nvPr/>
        </p:nvSpPr>
        <p:spPr>
          <a:xfrm rot="16200000">
            <a:off x="953601" y="2992992"/>
            <a:ext cx="310965" cy="304292"/>
          </a:xfrm>
          <a:prstGeom prst="rightArrow">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2409308591"/>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descr="design_img_f_1133791_s.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39752" y="1556792"/>
            <a:ext cx="4464496" cy="3875856"/>
          </a:xfrm>
          <a:prstGeom prst="rect">
            <a:avLst/>
          </a:prstGeom>
          <a:ln>
            <a:noFill/>
          </a:ln>
          <a:effectLst>
            <a:outerShdw blurRad="292100" dist="139700" dir="2700000" algn="tl" rotWithShape="0">
              <a:srgbClr val="333333">
                <a:alpha val="65000"/>
              </a:srgbClr>
            </a:outerShdw>
          </a:effectLst>
        </p:spPr>
      </p:pic>
      <p:sp>
        <p:nvSpPr>
          <p:cNvPr id="115" name="太陽 114"/>
          <p:cNvSpPr/>
          <p:nvPr/>
        </p:nvSpPr>
        <p:spPr>
          <a:xfrm>
            <a:off x="6545357" y="1988214"/>
            <a:ext cx="471978" cy="464892"/>
          </a:xfrm>
          <a:prstGeom prst="sun">
            <a:avLst/>
          </a:prstGeom>
          <a:solidFill>
            <a:srgbClr val="FFFF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55" name="図 54" descr="l_e_company_150.png"/>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1172926" y="2969896"/>
            <a:ext cx="793950" cy="1075332"/>
          </a:xfrm>
          <a:prstGeom prst="rect">
            <a:avLst/>
          </a:prstGeom>
          <a:effectLst>
            <a:outerShdw blurRad="50800" dist="38100" dir="2700000" algn="tl" rotWithShape="0">
              <a:prstClr val="black">
                <a:alpha val="40000"/>
              </a:prstClr>
            </a:outerShdw>
          </a:effectLst>
        </p:spPr>
      </p:pic>
      <p:sp>
        <p:nvSpPr>
          <p:cNvPr id="2" name="タイトル 1"/>
          <p:cNvSpPr>
            <a:spLocks noGrp="1"/>
          </p:cNvSpPr>
          <p:nvPr>
            <p:ph type="title"/>
          </p:nvPr>
        </p:nvSpPr>
        <p:spPr/>
        <p:txBody>
          <a:bodyPr/>
          <a:lstStyle/>
          <a:p>
            <a:r>
              <a:rPr kumimoji="1" lang="en-US" altLang="ja-JP" dirty="0" smtClean="0"/>
              <a:t>IT</a:t>
            </a:r>
            <a:r>
              <a:rPr kumimoji="1" lang="ja-JP" altLang="en-US" dirty="0" smtClean="0"/>
              <a:t>で変わる働き方</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203</a:t>
            </a:fld>
            <a:endParaRPr kumimoji="1" lang="ja-JP" altLang="en-US"/>
          </a:p>
        </p:txBody>
      </p:sp>
      <p:grpSp>
        <p:nvGrpSpPr>
          <p:cNvPr id="10" name="図形グループ 9"/>
          <p:cNvGrpSpPr/>
          <p:nvPr/>
        </p:nvGrpSpPr>
        <p:grpSpPr>
          <a:xfrm>
            <a:off x="1935147" y="3298050"/>
            <a:ext cx="237248" cy="390909"/>
            <a:chOff x="1140657" y="4229811"/>
            <a:chExt cx="341289" cy="550466"/>
          </a:xfrm>
        </p:grpSpPr>
        <p:sp>
          <p:nvSpPr>
            <p:cNvPr id="11" name="角丸四角形 10"/>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12" name="図 11"/>
            <p:cNvPicPr>
              <a:picLocks noChangeAspect="1"/>
            </p:cNvPicPr>
            <p:nvPr/>
          </p:nvPicPr>
          <p:blipFill>
            <a:blip r:embed="rId4">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13" name="図形グループ 12"/>
          <p:cNvGrpSpPr/>
          <p:nvPr/>
        </p:nvGrpSpPr>
        <p:grpSpPr>
          <a:xfrm>
            <a:off x="6027572" y="4293096"/>
            <a:ext cx="517785" cy="587435"/>
            <a:chOff x="2667295" y="1059799"/>
            <a:chExt cx="681672" cy="722281"/>
          </a:xfrm>
        </p:grpSpPr>
        <p:sp>
          <p:nvSpPr>
            <p:cNvPr id="14" name="角丸四角形 1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5" name="図 14"/>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6" name="図形グループ 15"/>
          <p:cNvGrpSpPr/>
          <p:nvPr/>
        </p:nvGrpSpPr>
        <p:grpSpPr>
          <a:xfrm>
            <a:off x="2526790" y="4293096"/>
            <a:ext cx="517785" cy="587435"/>
            <a:chOff x="2667295" y="1059799"/>
            <a:chExt cx="681672" cy="722281"/>
          </a:xfrm>
        </p:grpSpPr>
        <p:sp>
          <p:nvSpPr>
            <p:cNvPr id="17" name="角丸四角形 16"/>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8" name="図 17"/>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9" name="図形グループ 18"/>
          <p:cNvGrpSpPr/>
          <p:nvPr/>
        </p:nvGrpSpPr>
        <p:grpSpPr>
          <a:xfrm>
            <a:off x="6311705" y="4357744"/>
            <a:ext cx="265954" cy="577851"/>
            <a:chOff x="1946324" y="4125162"/>
            <a:chExt cx="969964" cy="2007872"/>
          </a:xfrm>
        </p:grpSpPr>
        <p:sp>
          <p:nvSpPr>
            <p:cNvPr id="20" name="円/楕円 1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1" name="フローチャート: 論理積ゲート 2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22" name="図形グループ 21"/>
          <p:cNvGrpSpPr/>
          <p:nvPr/>
        </p:nvGrpSpPr>
        <p:grpSpPr>
          <a:xfrm>
            <a:off x="2461711" y="4363317"/>
            <a:ext cx="265954" cy="577851"/>
            <a:chOff x="1946324" y="4125162"/>
            <a:chExt cx="969964" cy="2007872"/>
          </a:xfrm>
        </p:grpSpPr>
        <p:sp>
          <p:nvSpPr>
            <p:cNvPr id="23" name="円/楕円 2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4" name="フローチャート: 論理積ゲート 2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25" name="図形グループ 24"/>
          <p:cNvGrpSpPr/>
          <p:nvPr/>
        </p:nvGrpSpPr>
        <p:grpSpPr>
          <a:xfrm>
            <a:off x="1711405" y="3179846"/>
            <a:ext cx="265954" cy="577851"/>
            <a:chOff x="1946324" y="4125162"/>
            <a:chExt cx="969964" cy="2007872"/>
          </a:xfrm>
        </p:grpSpPr>
        <p:sp>
          <p:nvSpPr>
            <p:cNvPr id="26" name="円/楕円 2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7" name="フローチャート: 論理積ゲート 2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28" name="図形グループ 27"/>
          <p:cNvGrpSpPr/>
          <p:nvPr/>
        </p:nvGrpSpPr>
        <p:grpSpPr>
          <a:xfrm>
            <a:off x="2665517" y="2189733"/>
            <a:ext cx="452632" cy="369857"/>
            <a:chOff x="-62676" y="3965594"/>
            <a:chExt cx="679541" cy="593816"/>
          </a:xfrm>
        </p:grpSpPr>
        <p:sp>
          <p:nvSpPr>
            <p:cNvPr id="29" name="角丸四角形 28"/>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30" name="図 29"/>
            <p:cNvPicPr>
              <a:picLocks noChangeAspect="1"/>
            </p:cNvPicPr>
            <p:nvPr/>
          </p:nvPicPr>
          <p:blipFill>
            <a:blip r:embed="rId6">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31" name="図形グループ 30"/>
          <p:cNvGrpSpPr/>
          <p:nvPr/>
        </p:nvGrpSpPr>
        <p:grpSpPr>
          <a:xfrm>
            <a:off x="2501074" y="2131070"/>
            <a:ext cx="265954" cy="577850"/>
            <a:chOff x="1946324" y="4125162"/>
            <a:chExt cx="969964" cy="2007867"/>
          </a:xfrm>
        </p:grpSpPr>
        <p:sp>
          <p:nvSpPr>
            <p:cNvPr id="32" name="円/楕円 3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3" name="フローチャート: 論理積ゲート 32"/>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34" name="正方形/長方形 33"/>
          <p:cNvSpPr/>
          <p:nvPr/>
        </p:nvSpPr>
        <p:spPr>
          <a:xfrm>
            <a:off x="2928512" y="3169469"/>
            <a:ext cx="1408788" cy="648072"/>
          </a:xfrm>
          <a:prstGeom prst="rect">
            <a:avLst/>
          </a:prstGeom>
          <a:solidFill>
            <a:srgbClr val="D8494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smtClean="0">
                <a:solidFill>
                  <a:srgbClr val="FFFFFF"/>
                </a:solidFill>
                <a:latin typeface="Meiryo" charset="-128"/>
                <a:ea typeface="Meiryo" charset="-128"/>
                <a:cs typeface="Meiryo" charset="-128"/>
              </a:rPr>
              <a:t>Web</a:t>
            </a:r>
            <a:r>
              <a:rPr kumimoji="1" lang="ja-JP" altLang="en-US" sz="1200" dirty="0" smtClean="0">
                <a:solidFill>
                  <a:srgbClr val="FFFFFF"/>
                </a:solidFill>
                <a:latin typeface="Meiryo" charset="-128"/>
                <a:ea typeface="Meiryo" charset="-128"/>
                <a:cs typeface="Meiryo" charset="-128"/>
              </a:rPr>
              <a:t>会議室</a:t>
            </a:r>
            <a:endParaRPr kumimoji="1" lang="ja-JP" altLang="en-US" sz="1200" dirty="0">
              <a:solidFill>
                <a:srgbClr val="FFFFFF"/>
              </a:solidFill>
              <a:latin typeface="Meiryo" charset="-128"/>
              <a:ea typeface="Meiryo" charset="-128"/>
              <a:cs typeface="Meiryo" charset="-128"/>
            </a:endParaRPr>
          </a:p>
        </p:txBody>
      </p:sp>
      <p:sp>
        <p:nvSpPr>
          <p:cNvPr id="35" name="正方形/長方形 34"/>
          <p:cNvSpPr/>
          <p:nvPr/>
        </p:nvSpPr>
        <p:spPr>
          <a:xfrm>
            <a:off x="4768137" y="3176961"/>
            <a:ext cx="1408788" cy="648072"/>
          </a:xfrm>
          <a:prstGeom prst="rect">
            <a:avLst/>
          </a:prstGeom>
          <a:solidFill>
            <a:schemeClr val="accent4">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営業支援</a:t>
            </a:r>
            <a:endParaRPr kumimoji="1" lang="en-US" altLang="ja-JP" sz="1200" dirty="0" smtClean="0">
              <a:solidFill>
                <a:srgbClr val="FFFFFF"/>
              </a:solidFill>
              <a:latin typeface="Meiryo" charset="-128"/>
              <a:ea typeface="Meiryo" charset="-128"/>
              <a:cs typeface="Meiryo" charset="-128"/>
            </a:endParaRPr>
          </a:p>
          <a:p>
            <a:pPr algn="ctr"/>
            <a:r>
              <a:rPr lang="ja-JP" altLang="en-US" sz="1200" dirty="0" smtClean="0">
                <a:solidFill>
                  <a:srgbClr val="FFFFFF"/>
                </a:solidFill>
                <a:latin typeface="Meiryo" charset="-128"/>
                <a:ea typeface="Meiryo" charset="-128"/>
                <a:cs typeface="Meiryo" charset="-128"/>
              </a:rPr>
              <a:t>システム</a:t>
            </a:r>
            <a:endParaRPr kumimoji="1" lang="ja-JP" altLang="en-US" sz="1200" dirty="0">
              <a:solidFill>
                <a:srgbClr val="FFFFFF"/>
              </a:solidFill>
              <a:latin typeface="Meiryo" charset="-128"/>
              <a:ea typeface="Meiryo" charset="-128"/>
              <a:cs typeface="Meiryo" charset="-128"/>
            </a:endParaRPr>
          </a:p>
        </p:txBody>
      </p:sp>
      <p:grpSp>
        <p:nvGrpSpPr>
          <p:cNvPr id="36" name="図形グループ 35"/>
          <p:cNvGrpSpPr/>
          <p:nvPr/>
        </p:nvGrpSpPr>
        <p:grpSpPr>
          <a:xfrm>
            <a:off x="4313107" y="2060441"/>
            <a:ext cx="517785" cy="587435"/>
            <a:chOff x="2667295" y="1059799"/>
            <a:chExt cx="681672" cy="722281"/>
          </a:xfrm>
        </p:grpSpPr>
        <p:sp>
          <p:nvSpPr>
            <p:cNvPr id="37" name="角丸四角形 36"/>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38" name="図 37"/>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39" name="図形グループ 38"/>
          <p:cNvGrpSpPr/>
          <p:nvPr/>
        </p:nvGrpSpPr>
        <p:grpSpPr>
          <a:xfrm>
            <a:off x="4428575" y="2127901"/>
            <a:ext cx="265954" cy="577851"/>
            <a:chOff x="1946324" y="4125162"/>
            <a:chExt cx="969964" cy="2007872"/>
          </a:xfrm>
        </p:grpSpPr>
        <p:sp>
          <p:nvSpPr>
            <p:cNvPr id="40" name="円/楕円 3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1" name="フローチャート: 論理積ゲート 4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2" name="図形グループ 41"/>
          <p:cNvGrpSpPr/>
          <p:nvPr/>
        </p:nvGrpSpPr>
        <p:grpSpPr>
          <a:xfrm>
            <a:off x="6064314" y="2187341"/>
            <a:ext cx="237248" cy="390909"/>
            <a:chOff x="1140657" y="4229811"/>
            <a:chExt cx="341289" cy="550466"/>
          </a:xfrm>
        </p:grpSpPr>
        <p:sp>
          <p:nvSpPr>
            <p:cNvPr id="43" name="角丸四角形 42"/>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44" name="図 43"/>
            <p:cNvPicPr>
              <a:picLocks noChangeAspect="1"/>
            </p:cNvPicPr>
            <p:nvPr/>
          </p:nvPicPr>
          <p:blipFill>
            <a:blip r:embed="rId4">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45" name="図形グループ 44"/>
          <p:cNvGrpSpPr/>
          <p:nvPr/>
        </p:nvGrpSpPr>
        <p:grpSpPr>
          <a:xfrm>
            <a:off x="6313813" y="2123861"/>
            <a:ext cx="265954" cy="577851"/>
            <a:chOff x="1946324" y="4125162"/>
            <a:chExt cx="969964" cy="2007872"/>
          </a:xfrm>
        </p:grpSpPr>
        <p:sp>
          <p:nvSpPr>
            <p:cNvPr id="46" name="円/楕円 4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7" name="フローチャート: 論理積ゲート 4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48" name="正方形/長方形 47"/>
          <p:cNvSpPr/>
          <p:nvPr/>
        </p:nvSpPr>
        <p:spPr>
          <a:xfrm>
            <a:off x="2697201" y="2941388"/>
            <a:ext cx="420948" cy="474559"/>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600" dirty="0" smtClean="0">
                <a:solidFill>
                  <a:schemeClr val="tx1">
                    <a:lumMod val="85000"/>
                    <a:lumOff val="15000"/>
                  </a:schemeClr>
                </a:solidFill>
                <a:latin typeface="ＭＳ Ｐゴシック"/>
                <a:ea typeface="ＭＳ Ｐゴシック"/>
                <a:cs typeface="ＭＳ Ｐゴシック"/>
              </a:rPr>
              <a:t>議事録</a:t>
            </a:r>
            <a:r>
              <a:rPr kumimoji="1" lang="en-US" altLang="ja-JP" sz="600" dirty="0" smtClean="0">
                <a:solidFill>
                  <a:schemeClr val="tx1">
                    <a:lumMod val="85000"/>
                    <a:lumOff val="15000"/>
                  </a:schemeClr>
                </a:solidFill>
                <a:latin typeface="ＭＳ Ｐゴシック"/>
                <a:ea typeface="ＭＳ Ｐゴシック"/>
                <a:cs typeface="ＭＳ Ｐゴシック"/>
              </a:rPr>
              <a:t>~~~~~~~~~~~~~~~~~~~~~</a:t>
            </a:r>
            <a:endParaRPr kumimoji="1" lang="ja-JP" altLang="en-US" sz="600" dirty="0">
              <a:solidFill>
                <a:schemeClr val="tx1">
                  <a:lumMod val="85000"/>
                  <a:lumOff val="15000"/>
                </a:schemeClr>
              </a:solidFill>
              <a:latin typeface="ＭＳ Ｐゴシック"/>
              <a:ea typeface="ＭＳ Ｐゴシック"/>
              <a:cs typeface="ＭＳ Ｐゴシック"/>
            </a:endParaRPr>
          </a:p>
        </p:txBody>
      </p:sp>
      <p:pic>
        <p:nvPicPr>
          <p:cNvPr id="49" name="図 48" descr="brain-illustration-1940x900_35269.jpg"/>
          <p:cNvPicPr>
            <a:picLocks noChangeAspect="1"/>
          </p:cNvPicPr>
          <p:nvPr/>
        </p:nvPicPr>
        <p:blipFill>
          <a:blip r:embed="rId7">
            <a:clrChange>
              <a:clrFrom>
                <a:srgbClr val="FFEBCF"/>
              </a:clrFrom>
              <a:clrTo>
                <a:srgbClr val="FFEBCF">
                  <a:alpha val="0"/>
                </a:srgbClr>
              </a:clrTo>
            </a:clrChange>
            <a:extLst>
              <a:ext uri="{28A0092B-C50C-407E-A947-70E740481C1C}">
                <a14:useLocalDpi xmlns:a14="http://schemas.microsoft.com/office/drawing/2010/main" val="0"/>
              </a:ext>
            </a:extLst>
          </a:blip>
          <a:stretch>
            <a:fillRect/>
          </a:stretch>
        </p:blipFill>
        <p:spPr>
          <a:xfrm>
            <a:off x="5644787" y="3236807"/>
            <a:ext cx="1028425" cy="555902"/>
          </a:xfrm>
          <a:prstGeom prst="rect">
            <a:avLst/>
          </a:prstGeom>
        </p:spPr>
      </p:pic>
      <p:sp>
        <p:nvSpPr>
          <p:cNvPr id="50" name="正方形/長方形 49"/>
          <p:cNvSpPr/>
          <p:nvPr/>
        </p:nvSpPr>
        <p:spPr>
          <a:xfrm>
            <a:off x="6817752" y="2965561"/>
            <a:ext cx="913914" cy="185918"/>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決算情報</a:t>
            </a:r>
            <a:endParaRPr kumimoji="1" lang="ja-JP" altLang="en-US" sz="800" dirty="0">
              <a:solidFill>
                <a:srgbClr val="FFFFFF"/>
              </a:solidFill>
              <a:latin typeface="Meiryo" charset="-128"/>
              <a:ea typeface="Meiryo" charset="-128"/>
              <a:cs typeface="Meiryo" charset="-128"/>
            </a:endParaRPr>
          </a:p>
        </p:txBody>
      </p:sp>
      <p:sp>
        <p:nvSpPr>
          <p:cNvPr id="51" name="正方形/長方形 50"/>
          <p:cNvSpPr/>
          <p:nvPr/>
        </p:nvSpPr>
        <p:spPr>
          <a:xfrm>
            <a:off x="6817752" y="3195444"/>
            <a:ext cx="913914" cy="185918"/>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時事ニュース</a:t>
            </a:r>
            <a:endParaRPr kumimoji="1" lang="ja-JP" altLang="en-US" sz="800" dirty="0">
              <a:solidFill>
                <a:srgbClr val="FFFFFF"/>
              </a:solidFill>
              <a:latin typeface="Meiryo" charset="-128"/>
              <a:ea typeface="Meiryo" charset="-128"/>
              <a:cs typeface="Meiryo" charset="-128"/>
            </a:endParaRPr>
          </a:p>
        </p:txBody>
      </p:sp>
      <p:sp>
        <p:nvSpPr>
          <p:cNvPr id="52" name="正方形/長方形 51"/>
          <p:cNvSpPr/>
          <p:nvPr/>
        </p:nvSpPr>
        <p:spPr>
          <a:xfrm>
            <a:off x="6822670" y="3431494"/>
            <a:ext cx="904078" cy="152137"/>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Meiryo" charset="-128"/>
                <a:ea typeface="Meiryo" charset="-128"/>
                <a:cs typeface="Meiryo" charset="-128"/>
              </a:rPr>
              <a:t>新製品情報</a:t>
            </a:r>
            <a:endParaRPr kumimoji="1" lang="ja-JP" altLang="en-US" sz="800" dirty="0">
              <a:solidFill>
                <a:srgbClr val="FFFFFF"/>
              </a:solidFill>
              <a:latin typeface="Meiryo" charset="-128"/>
              <a:ea typeface="Meiryo" charset="-128"/>
              <a:cs typeface="Meiryo" charset="-128"/>
            </a:endParaRPr>
          </a:p>
        </p:txBody>
      </p:sp>
      <p:sp>
        <p:nvSpPr>
          <p:cNvPr id="53" name="正方形/長方形 52"/>
          <p:cNvSpPr/>
          <p:nvPr/>
        </p:nvSpPr>
        <p:spPr>
          <a:xfrm>
            <a:off x="6822753" y="3622758"/>
            <a:ext cx="913914" cy="185918"/>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取引履歴</a:t>
            </a:r>
            <a:endParaRPr kumimoji="1" lang="ja-JP" altLang="en-US" sz="800" dirty="0">
              <a:solidFill>
                <a:srgbClr val="FFFFFF"/>
              </a:solidFill>
              <a:latin typeface="Meiryo" charset="-128"/>
              <a:ea typeface="Meiryo" charset="-128"/>
              <a:cs typeface="Meiryo" charset="-128"/>
            </a:endParaRPr>
          </a:p>
        </p:txBody>
      </p:sp>
      <p:sp>
        <p:nvSpPr>
          <p:cNvPr id="54" name="正方形/長方形 53"/>
          <p:cNvSpPr/>
          <p:nvPr/>
        </p:nvSpPr>
        <p:spPr>
          <a:xfrm>
            <a:off x="6826438" y="3856141"/>
            <a:ext cx="913914" cy="185918"/>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Meiryo" charset="-128"/>
                <a:ea typeface="Meiryo" charset="-128"/>
                <a:cs typeface="Meiryo" charset="-128"/>
              </a:rPr>
              <a:t>提案事例</a:t>
            </a:r>
            <a:endParaRPr kumimoji="1" lang="ja-JP" altLang="en-US" sz="800" dirty="0">
              <a:solidFill>
                <a:srgbClr val="FFFFFF"/>
              </a:solidFill>
              <a:latin typeface="Meiryo" charset="-128"/>
              <a:ea typeface="Meiryo" charset="-128"/>
              <a:cs typeface="Meiryo" charset="-128"/>
            </a:endParaRPr>
          </a:p>
        </p:txBody>
      </p:sp>
      <p:cxnSp>
        <p:nvCxnSpPr>
          <p:cNvPr id="57" name="直線矢印コネクタ 56"/>
          <p:cNvCxnSpPr>
            <a:stCxn id="12" idx="3"/>
            <a:endCxn id="34" idx="1"/>
          </p:cNvCxnSpPr>
          <p:nvPr/>
        </p:nvCxnSpPr>
        <p:spPr>
          <a:xfrm>
            <a:off x="2172395" y="3493505"/>
            <a:ext cx="756117" cy="0"/>
          </a:xfrm>
          <a:prstGeom prst="straightConnector1">
            <a:avLst/>
          </a:prstGeom>
          <a:ln>
            <a:solidFill>
              <a:srgbClr val="FFC000"/>
            </a:solidFill>
            <a:headEnd type="arrow"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58" name="直線矢印コネクタ 57"/>
          <p:cNvCxnSpPr>
            <a:stCxn id="30" idx="3"/>
            <a:endCxn id="34" idx="0"/>
          </p:cNvCxnSpPr>
          <p:nvPr/>
        </p:nvCxnSpPr>
        <p:spPr>
          <a:xfrm>
            <a:off x="3118149" y="2374662"/>
            <a:ext cx="514757" cy="794807"/>
          </a:xfrm>
          <a:prstGeom prst="straightConnector1">
            <a:avLst/>
          </a:prstGeom>
          <a:ln>
            <a:solidFill>
              <a:srgbClr val="FFC000"/>
            </a:solidFill>
            <a:headEnd type="arrow"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61" name="直線矢印コネクタ 60"/>
          <p:cNvCxnSpPr>
            <a:stCxn id="41" idx="1"/>
            <a:endCxn id="34" idx="0"/>
          </p:cNvCxnSpPr>
          <p:nvPr/>
        </p:nvCxnSpPr>
        <p:spPr>
          <a:xfrm flipH="1">
            <a:off x="3632906" y="2705752"/>
            <a:ext cx="928646" cy="463717"/>
          </a:xfrm>
          <a:prstGeom prst="straightConnector1">
            <a:avLst/>
          </a:prstGeom>
          <a:ln>
            <a:solidFill>
              <a:srgbClr val="FFC000"/>
            </a:solidFill>
            <a:headEnd type="arrow"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64" name="直線矢印コネクタ 63"/>
          <p:cNvCxnSpPr>
            <a:stCxn id="34" idx="2"/>
            <a:endCxn id="18" idx="0"/>
          </p:cNvCxnSpPr>
          <p:nvPr/>
        </p:nvCxnSpPr>
        <p:spPr>
          <a:xfrm flipH="1">
            <a:off x="2785683" y="3817541"/>
            <a:ext cx="847223" cy="475555"/>
          </a:xfrm>
          <a:prstGeom prst="straightConnector1">
            <a:avLst/>
          </a:prstGeom>
          <a:ln>
            <a:solidFill>
              <a:srgbClr val="FFC000"/>
            </a:solidFill>
            <a:headEnd type="arrow" w="med" len="med"/>
            <a:tailEnd type="arrow" w="med" len="med"/>
          </a:ln>
        </p:spPr>
        <p:style>
          <a:lnRef idx="2">
            <a:schemeClr val="accent1"/>
          </a:lnRef>
          <a:fillRef idx="0">
            <a:schemeClr val="accent1"/>
          </a:fillRef>
          <a:effectRef idx="1">
            <a:schemeClr val="accent1"/>
          </a:effectRef>
          <a:fontRef idx="minor">
            <a:schemeClr val="tx1"/>
          </a:fontRef>
        </p:style>
      </p:cxnSp>
      <p:grpSp>
        <p:nvGrpSpPr>
          <p:cNvPr id="67" name="図形グループ 66"/>
          <p:cNvGrpSpPr/>
          <p:nvPr/>
        </p:nvGrpSpPr>
        <p:grpSpPr>
          <a:xfrm>
            <a:off x="4545627" y="4316093"/>
            <a:ext cx="237248" cy="390909"/>
            <a:chOff x="1140657" y="4229811"/>
            <a:chExt cx="341289" cy="550466"/>
          </a:xfrm>
        </p:grpSpPr>
        <p:sp>
          <p:nvSpPr>
            <p:cNvPr id="68" name="角丸四角形 67"/>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69" name="図 68"/>
            <p:cNvPicPr>
              <a:picLocks noChangeAspect="1"/>
            </p:cNvPicPr>
            <p:nvPr/>
          </p:nvPicPr>
          <p:blipFill>
            <a:blip r:embed="rId4">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70" name="図形グループ 69"/>
          <p:cNvGrpSpPr/>
          <p:nvPr/>
        </p:nvGrpSpPr>
        <p:grpSpPr>
          <a:xfrm>
            <a:off x="4366559" y="4357744"/>
            <a:ext cx="265954" cy="577851"/>
            <a:chOff x="1946324" y="4125162"/>
            <a:chExt cx="969964" cy="2007872"/>
          </a:xfrm>
        </p:grpSpPr>
        <p:sp>
          <p:nvSpPr>
            <p:cNvPr id="71" name="円/楕円 7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72" name="フローチャート: 論理積ゲート 7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cxnSp>
        <p:nvCxnSpPr>
          <p:cNvPr id="73" name="直線矢印コネクタ 72"/>
          <p:cNvCxnSpPr>
            <a:stCxn id="34" idx="2"/>
            <a:endCxn id="69" idx="0"/>
          </p:cNvCxnSpPr>
          <p:nvPr/>
        </p:nvCxnSpPr>
        <p:spPr>
          <a:xfrm>
            <a:off x="3632906" y="3817541"/>
            <a:ext cx="1031345" cy="498552"/>
          </a:xfrm>
          <a:prstGeom prst="straightConnector1">
            <a:avLst/>
          </a:prstGeom>
          <a:ln>
            <a:solidFill>
              <a:srgbClr val="FFC000"/>
            </a:solidFill>
            <a:headEnd type="arrow"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76" name="直線矢印コネクタ 75"/>
          <p:cNvCxnSpPr>
            <a:stCxn id="35" idx="2"/>
            <a:endCxn id="69" idx="0"/>
          </p:cNvCxnSpPr>
          <p:nvPr/>
        </p:nvCxnSpPr>
        <p:spPr>
          <a:xfrm flipH="1">
            <a:off x="4664251" y="3825033"/>
            <a:ext cx="808280" cy="491060"/>
          </a:xfrm>
          <a:prstGeom prst="straightConnector1">
            <a:avLst/>
          </a:prstGeom>
          <a:ln>
            <a:solidFill>
              <a:schemeClr val="accent3">
                <a:lumMod val="40000"/>
                <a:lumOff val="60000"/>
              </a:schemeClr>
            </a:solidFill>
            <a:headEnd type="arrow"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79" name="直線矢印コネクタ 78"/>
          <p:cNvCxnSpPr>
            <a:stCxn id="35" idx="0"/>
            <a:endCxn id="41" idx="1"/>
          </p:cNvCxnSpPr>
          <p:nvPr/>
        </p:nvCxnSpPr>
        <p:spPr>
          <a:xfrm flipH="1" flipV="1">
            <a:off x="4561552" y="2705752"/>
            <a:ext cx="910979" cy="471209"/>
          </a:xfrm>
          <a:prstGeom prst="straightConnector1">
            <a:avLst/>
          </a:prstGeom>
          <a:ln>
            <a:solidFill>
              <a:schemeClr val="accent3">
                <a:lumMod val="40000"/>
                <a:lumOff val="60000"/>
              </a:schemeClr>
            </a:solidFill>
            <a:headEnd type="arrow"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82" name="直線矢印コネクタ 81"/>
          <p:cNvCxnSpPr>
            <a:stCxn id="35" idx="0"/>
          </p:cNvCxnSpPr>
          <p:nvPr/>
        </p:nvCxnSpPr>
        <p:spPr>
          <a:xfrm flipV="1">
            <a:off x="5472531" y="2577220"/>
            <a:ext cx="704394" cy="599741"/>
          </a:xfrm>
          <a:prstGeom prst="straightConnector1">
            <a:avLst/>
          </a:prstGeom>
          <a:ln>
            <a:solidFill>
              <a:schemeClr val="accent3">
                <a:lumMod val="40000"/>
                <a:lumOff val="60000"/>
              </a:schemeClr>
            </a:solidFill>
            <a:headEnd type="arrow"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83" name="直線矢印コネクタ 82"/>
          <p:cNvCxnSpPr>
            <a:stCxn id="35" idx="2"/>
            <a:endCxn id="15" idx="0"/>
          </p:cNvCxnSpPr>
          <p:nvPr/>
        </p:nvCxnSpPr>
        <p:spPr>
          <a:xfrm>
            <a:off x="5472531" y="3825033"/>
            <a:ext cx="813934" cy="468063"/>
          </a:xfrm>
          <a:prstGeom prst="straightConnector1">
            <a:avLst/>
          </a:prstGeom>
          <a:ln>
            <a:solidFill>
              <a:schemeClr val="accent3">
                <a:lumMod val="40000"/>
                <a:lumOff val="60000"/>
              </a:schemeClr>
            </a:solidFill>
            <a:headEnd type="arrow" w="med" len="med"/>
            <a:tailEnd type="arrow" w="med" len="med"/>
          </a:ln>
        </p:spPr>
        <p:style>
          <a:lnRef idx="2">
            <a:schemeClr val="accent1"/>
          </a:lnRef>
          <a:fillRef idx="0">
            <a:schemeClr val="accent1"/>
          </a:fillRef>
          <a:effectRef idx="1">
            <a:schemeClr val="accent1"/>
          </a:effectRef>
          <a:fontRef idx="minor">
            <a:schemeClr val="tx1"/>
          </a:fontRef>
        </p:style>
      </p:cxnSp>
      <p:sp>
        <p:nvSpPr>
          <p:cNvPr id="91" name="テキスト ボックス 90"/>
          <p:cNvSpPr txBox="1"/>
          <p:nvPr/>
        </p:nvSpPr>
        <p:spPr>
          <a:xfrm>
            <a:off x="5824728" y="3391926"/>
            <a:ext cx="646331" cy="230832"/>
          </a:xfrm>
          <a:prstGeom prst="rect">
            <a:avLst/>
          </a:prstGeom>
          <a:noFill/>
        </p:spPr>
        <p:txBody>
          <a:bodyPr wrap="none" rtlCol="0">
            <a:spAutoFit/>
          </a:bodyPr>
          <a:lstStyle/>
          <a:p>
            <a:r>
              <a:rPr kumimoji="1" lang="ja-JP" altLang="en-US" sz="900" b="1" smtClean="0">
                <a:solidFill>
                  <a:schemeClr val="bg1"/>
                </a:solidFill>
                <a:latin typeface="Meiryo" charset="-128"/>
                <a:ea typeface="Meiryo" charset="-128"/>
                <a:cs typeface="Meiryo" charset="-128"/>
              </a:rPr>
              <a:t>人工知能</a:t>
            </a:r>
            <a:endParaRPr kumimoji="1" lang="ja-JP" altLang="en-US" sz="900" b="1" dirty="0">
              <a:solidFill>
                <a:schemeClr val="bg1"/>
              </a:solidFill>
              <a:latin typeface="Meiryo" charset="-128"/>
              <a:ea typeface="Meiryo" charset="-128"/>
              <a:cs typeface="Meiryo" charset="-128"/>
            </a:endParaRPr>
          </a:p>
        </p:txBody>
      </p:sp>
      <p:cxnSp>
        <p:nvCxnSpPr>
          <p:cNvPr id="93" name="直線矢印コネクタ 92"/>
          <p:cNvCxnSpPr>
            <a:stCxn id="50" idx="1"/>
            <a:endCxn id="91" idx="3"/>
          </p:cNvCxnSpPr>
          <p:nvPr/>
        </p:nvCxnSpPr>
        <p:spPr>
          <a:xfrm flipH="1">
            <a:off x="6471059" y="3058520"/>
            <a:ext cx="346693" cy="448822"/>
          </a:xfrm>
          <a:prstGeom prst="straightConnector1">
            <a:avLst/>
          </a:prstGeom>
          <a:ln w="9525">
            <a:solidFill>
              <a:schemeClr val="bg1"/>
            </a:solidFill>
            <a:prstDash val="sysDot"/>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4" name="直線矢印コネクタ 93"/>
          <p:cNvCxnSpPr>
            <a:stCxn id="51" idx="1"/>
            <a:endCxn id="91" idx="3"/>
          </p:cNvCxnSpPr>
          <p:nvPr/>
        </p:nvCxnSpPr>
        <p:spPr>
          <a:xfrm flipH="1">
            <a:off x="6471059" y="3288403"/>
            <a:ext cx="346693" cy="218939"/>
          </a:xfrm>
          <a:prstGeom prst="straightConnector1">
            <a:avLst/>
          </a:prstGeom>
          <a:ln w="9525">
            <a:solidFill>
              <a:schemeClr val="bg1"/>
            </a:solidFill>
            <a:prstDash val="sysDot"/>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8" name="直線矢印コネクタ 97"/>
          <p:cNvCxnSpPr>
            <a:stCxn id="5" idx="3"/>
            <a:endCxn id="91" idx="3"/>
          </p:cNvCxnSpPr>
          <p:nvPr/>
        </p:nvCxnSpPr>
        <p:spPr>
          <a:xfrm flipH="1">
            <a:off x="6471059" y="3494720"/>
            <a:ext cx="333189" cy="12622"/>
          </a:xfrm>
          <a:prstGeom prst="straightConnector1">
            <a:avLst/>
          </a:prstGeom>
          <a:ln w="9525">
            <a:solidFill>
              <a:schemeClr val="bg1"/>
            </a:solidFill>
            <a:prstDash val="sysDot"/>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01" name="直線矢印コネクタ 100"/>
          <p:cNvCxnSpPr>
            <a:stCxn id="53" idx="1"/>
            <a:endCxn id="91" idx="3"/>
          </p:cNvCxnSpPr>
          <p:nvPr/>
        </p:nvCxnSpPr>
        <p:spPr>
          <a:xfrm flipH="1" flipV="1">
            <a:off x="6471059" y="3507342"/>
            <a:ext cx="351694" cy="208375"/>
          </a:xfrm>
          <a:prstGeom prst="straightConnector1">
            <a:avLst/>
          </a:prstGeom>
          <a:ln w="9525">
            <a:solidFill>
              <a:schemeClr val="bg1"/>
            </a:solidFill>
            <a:prstDash val="sysDot"/>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05" name="直線矢印コネクタ 104"/>
          <p:cNvCxnSpPr>
            <a:stCxn id="54" idx="1"/>
            <a:endCxn id="91" idx="3"/>
          </p:cNvCxnSpPr>
          <p:nvPr/>
        </p:nvCxnSpPr>
        <p:spPr>
          <a:xfrm flipH="1" flipV="1">
            <a:off x="6471059" y="3507342"/>
            <a:ext cx="355379" cy="441758"/>
          </a:xfrm>
          <a:prstGeom prst="straightConnector1">
            <a:avLst/>
          </a:prstGeom>
          <a:ln w="9525">
            <a:solidFill>
              <a:schemeClr val="bg1"/>
            </a:solidFill>
            <a:prstDash val="sysDot"/>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113" name="テキスト ボックス 112"/>
          <p:cNvSpPr txBox="1"/>
          <p:nvPr/>
        </p:nvSpPr>
        <p:spPr>
          <a:xfrm>
            <a:off x="1145421" y="5342129"/>
            <a:ext cx="6853159" cy="707886"/>
          </a:xfrm>
          <a:prstGeom prst="rect">
            <a:avLst/>
          </a:prstGeom>
          <a:noFill/>
        </p:spPr>
        <p:txBody>
          <a:bodyPr wrap="none" rtlCol="0">
            <a:spAutoFit/>
          </a:bodyPr>
          <a:lstStyle/>
          <a:p>
            <a:pPr algn="ctr"/>
            <a:r>
              <a:rPr lang="ja-JP" altLang="en-US" sz="2000" dirty="0" smtClean="0">
                <a:solidFill>
                  <a:srgbClr val="0070C0"/>
                </a:solidFill>
                <a:latin typeface="Meiryo" charset="-128"/>
                <a:ea typeface="Meiryo" charset="-128"/>
                <a:cs typeface="Meiryo" charset="-128"/>
              </a:rPr>
              <a:t>仕事の効率と品質を高め</a:t>
            </a:r>
            <a:endParaRPr lang="en-US" altLang="ja-JP" sz="2000" dirty="0" smtClean="0">
              <a:solidFill>
                <a:srgbClr val="0070C0"/>
              </a:solidFill>
              <a:latin typeface="Meiryo" charset="-128"/>
              <a:ea typeface="Meiryo" charset="-128"/>
              <a:cs typeface="Meiryo" charset="-128"/>
            </a:endParaRPr>
          </a:p>
          <a:p>
            <a:pPr algn="ctr"/>
            <a:r>
              <a:rPr lang="ja-JP" altLang="en-US" sz="2000" dirty="0" smtClean="0">
                <a:solidFill>
                  <a:srgbClr val="0070C0"/>
                </a:solidFill>
                <a:latin typeface="Meiryo" charset="-128"/>
                <a:ea typeface="Meiryo" charset="-128"/>
                <a:cs typeface="Meiryo" charset="-128"/>
              </a:rPr>
              <a:t>人間の創造性や人間同士の対話に時間を使えるようにする</a:t>
            </a:r>
            <a:endParaRPr kumimoji="1" lang="ja-JP" altLang="en-US" sz="2000" dirty="0">
              <a:solidFill>
                <a:srgbClr val="0070C0"/>
              </a:solidFill>
              <a:latin typeface="Meiryo" charset="-128"/>
              <a:ea typeface="Meiryo" charset="-128"/>
              <a:cs typeface="Meiryo" charset="-128"/>
            </a:endParaRPr>
          </a:p>
        </p:txBody>
      </p:sp>
      <p:sp>
        <p:nvSpPr>
          <p:cNvPr id="114" name="テキスト ボックス 113"/>
          <p:cNvSpPr txBox="1"/>
          <p:nvPr/>
        </p:nvSpPr>
        <p:spPr>
          <a:xfrm>
            <a:off x="1094125" y="1334731"/>
            <a:ext cx="6955750" cy="461665"/>
          </a:xfrm>
          <a:prstGeom prst="rect">
            <a:avLst/>
          </a:prstGeom>
          <a:noFill/>
        </p:spPr>
        <p:txBody>
          <a:bodyPr wrap="none" rtlCol="0">
            <a:spAutoFit/>
          </a:bodyPr>
          <a:lstStyle/>
          <a:p>
            <a:pPr algn="ctr"/>
            <a:r>
              <a:rPr kumimoji="1" lang="ja-JP" altLang="en-US" sz="2400" dirty="0" smtClean="0">
                <a:solidFill>
                  <a:srgbClr val="0070C0"/>
                </a:solidFill>
                <a:latin typeface="Meiryo" charset="-128"/>
                <a:ea typeface="Meiryo" charset="-128"/>
                <a:cs typeface="Meiryo" charset="-128"/>
              </a:rPr>
              <a:t>場所や時間、道具の難しさに制約されない働き方</a:t>
            </a:r>
            <a:endParaRPr kumimoji="1" lang="ja-JP" altLang="en-US" sz="2400" dirty="0">
              <a:solidFill>
                <a:srgbClr val="0070C0"/>
              </a:solidFill>
              <a:latin typeface="Meiryo" charset="-128"/>
              <a:ea typeface="Meiryo" charset="-128"/>
              <a:cs typeface="Meiryo" charset="-128"/>
            </a:endParaRPr>
          </a:p>
        </p:txBody>
      </p:sp>
    </p:spTree>
    <p:extLst>
      <p:ext uri="{BB962C8B-B14F-4D97-AF65-F5344CB8AC3E}">
        <p14:creationId xmlns:p14="http://schemas.microsoft.com/office/powerpoint/2010/main" val="790687633"/>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4705350" y="3734638"/>
            <a:ext cx="3441700" cy="2355011"/>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p:cNvSpPr/>
          <p:nvPr/>
        </p:nvSpPr>
        <p:spPr>
          <a:xfrm>
            <a:off x="4768849" y="4283913"/>
            <a:ext cx="3263900" cy="1019175"/>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1200" dirty="0" smtClean="0">
              <a:solidFill>
                <a:srgbClr val="FFFFFF"/>
              </a:solidFill>
              <a:latin typeface="ＭＳ Ｐゴシック"/>
              <a:ea typeface="ＭＳ Ｐゴシック"/>
              <a:cs typeface="ＭＳ Ｐゴシック"/>
            </a:endParaRPr>
          </a:p>
          <a:p>
            <a:pPr algn="ctr"/>
            <a:endParaRPr lang="en-US" altLang="ja-JP" sz="1200" dirty="0">
              <a:solidFill>
                <a:srgbClr val="FFFFFF"/>
              </a:solidFill>
              <a:latin typeface="ＭＳ Ｐゴシック"/>
              <a:ea typeface="ＭＳ Ｐゴシック"/>
              <a:cs typeface="ＭＳ Ｐゴシック"/>
            </a:endParaRPr>
          </a:p>
          <a:p>
            <a:pPr algn="ctr"/>
            <a:endParaRPr kumimoji="1" lang="en-US" altLang="ja-JP" sz="1200" dirty="0" smtClean="0">
              <a:solidFill>
                <a:srgbClr val="FFFFFF"/>
              </a:solidFill>
              <a:latin typeface="ＭＳ Ｐゴシック"/>
              <a:ea typeface="ＭＳ Ｐゴシック"/>
              <a:cs typeface="ＭＳ Ｐゴシック"/>
            </a:endParaRPr>
          </a:p>
        </p:txBody>
      </p:sp>
      <p:sp>
        <p:nvSpPr>
          <p:cNvPr id="26" name="正方形/長方形 25"/>
          <p:cNvSpPr/>
          <p:nvPr/>
        </p:nvSpPr>
        <p:spPr>
          <a:xfrm>
            <a:off x="990600" y="1061289"/>
            <a:ext cx="7156450" cy="1805736"/>
          </a:xfrm>
          <a:prstGeom prst="rect">
            <a:avLst/>
          </a:prstGeom>
          <a:solidFill>
            <a:srgbClr val="9999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正方形/長方形 44"/>
          <p:cNvSpPr/>
          <p:nvPr/>
        </p:nvSpPr>
        <p:spPr>
          <a:xfrm>
            <a:off x="5137945" y="1200150"/>
            <a:ext cx="2674415" cy="1506736"/>
          </a:xfrm>
          <a:prstGeom prst="rect">
            <a:avLst/>
          </a:prstGeom>
          <a:solidFill>
            <a:srgbClr val="CCFFCC"/>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990600" y="3734638"/>
            <a:ext cx="3441700" cy="2355011"/>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p:cNvSpPr/>
          <p:nvPr/>
        </p:nvSpPr>
        <p:spPr>
          <a:xfrm>
            <a:off x="1864678" y="4309313"/>
            <a:ext cx="1538922" cy="101917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角丸四角形 11"/>
          <p:cNvSpPr/>
          <p:nvPr/>
        </p:nvSpPr>
        <p:spPr>
          <a:xfrm>
            <a:off x="7700328" y="5659959"/>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11" name="角丸四角形 10"/>
          <p:cNvSpPr/>
          <p:nvPr/>
        </p:nvSpPr>
        <p:spPr>
          <a:xfrm>
            <a:off x="840542" y="5665039"/>
            <a:ext cx="611822" cy="406400"/>
          </a:xfrm>
          <a:prstGeom prst="roundRect">
            <a:avLst>
              <a:gd name="adj" fmla="val 6877"/>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常識が変わる</a:t>
            </a:r>
            <a:r>
              <a:rPr kumimoji="1" lang="en-US" altLang="ja-JP" dirty="0" smtClean="0"/>
              <a:t>PC</a:t>
            </a:r>
            <a:r>
              <a:rPr kumimoji="1" lang="ja-JP" altLang="en-US" dirty="0" smtClean="0"/>
              <a:t>の使い方</a:t>
            </a:r>
            <a:endParaRPr kumimoji="1" lang="ja-JP" altLang="en-US" dirty="0"/>
          </a:p>
        </p:txBody>
      </p:sp>
      <p:sp>
        <p:nvSpPr>
          <p:cNvPr id="3" name="スライド番号プレースホルダー 2"/>
          <p:cNvSpPr>
            <a:spLocks noGrp="1"/>
          </p:cNvSpPr>
          <p:nvPr>
            <p:ph type="sldNum" sz="quarter" idx="12"/>
          </p:nvPr>
        </p:nvSpPr>
        <p:spPr>
          <a:xfrm>
            <a:off x="6932246" y="6649802"/>
            <a:ext cx="2133600" cy="217800"/>
          </a:xfrm>
        </p:spPr>
        <p:txBody>
          <a:bodyPr/>
          <a:lstStyle/>
          <a:p>
            <a:fld id="{8FF8CC5D-A65D-5946-99B5-645367A967AD}" type="slidenum">
              <a:rPr kumimoji="1" lang="ja-JP" altLang="en-US" smtClean="0"/>
              <a:t>204</a:t>
            </a:fld>
            <a:endParaRPr kumimoji="1" lang="ja-JP" altLang="en-US" dirty="0"/>
          </a:p>
        </p:txBody>
      </p:sp>
      <p:pic>
        <p:nvPicPr>
          <p:cNvPr id="4" name="図 3"/>
          <p:cNvPicPr>
            <a:picLocks noChangeAspect="1"/>
          </p:cNvPicPr>
          <p:nvPr/>
        </p:nvPicPr>
        <p:blipFill>
          <a:blip r:embed="rId3">
            <a:clrChange>
              <a:clrFrom>
                <a:srgbClr val="FFFFFF"/>
              </a:clrFrom>
              <a:clrTo>
                <a:srgbClr val="FFFFFF">
                  <a:alpha val="0"/>
                </a:srgbClr>
              </a:clrTo>
            </a:clrChange>
          </a:blip>
          <a:stretch>
            <a:fillRect/>
          </a:stretch>
        </p:blipFill>
        <p:spPr>
          <a:xfrm>
            <a:off x="7643178" y="5600049"/>
            <a:ext cx="681672" cy="722281"/>
          </a:xfrm>
          <a:prstGeom prst="rect">
            <a:avLst/>
          </a:prstGeom>
        </p:spPr>
      </p:pic>
      <p:pic>
        <p:nvPicPr>
          <p:cNvPr id="5" name="図 4"/>
          <p:cNvPicPr>
            <a:picLocks noChangeAspect="1"/>
          </p:cNvPicPr>
          <p:nvPr/>
        </p:nvPicPr>
        <p:blipFill>
          <a:blip r:embed="rId3">
            <a:clrChange>
              <a:clrFrom>
                <a:srgbClr val="FFFFFF"/>
              </a:clrFrom>
              <a:clrTo>
                <a:srgbClr val="FFFFFF">
                  <a:alpha val="0"/>
                </a:srgbClr>
              </a:clrTo>
            </a:clrChange>
          </a:blip>
          <a:stretch>
            <a:fillRect/>
          </a:stretch>
        </p:blipFill>
        <p:spPr>
          <a:xfrm>
            <a:off x="808792" y="5595802"/>
            <a:ext cx="685680" cy="726528"/>
          </a:xfrm>
          <a:prstGeom prst="rect">
            <a:avLst/>
          </a:prstGeom>
        </p:spPr>
      </p:pic>
      <p:pic>
        <p:nvPicPr>
          <p:cNvPr id="7" name="図 6" descr="MC900441809.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8792" y="525847"/>
            <a:ext cx="1853764" cy="1853764"/>
          </a:xfrm>
          <a:prstGeom prst="rect">
            <a:avLst/>
          </a:prstGeom>
        </p:spPr>
      </p:pic>
      <p:sp>
        <p:nvSpPr>
          <p:cNvPr id="8" name="角丸四角形 7"/>
          <p:cNvSpPr/>
          <p:nvPr/>
        </p:nvSpPr>
        <p:spPr>
          <a:xfrm>
            <a:off x="990600" y="2944064"/>
            <a:ext cx="7156450" cy="732586"/>
          </a:xfrm>
          <a:prstGeom prst="roundRect">
            <a:avLst/>
          </a:prstGeom>
          <a:solidFill>
            <a:schemeClr val="tx2">
              <a:lumMod val="60000"/>
              <a:lumOff val="40000"/>
              <a:alpha val="59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smtClean="0">
                <a:solidFill>
                  <a:srgbClr val="FFFFFF"/>
                </a:solidFill>
                <a:latin typeface="ＭＳ Ｐゴシック"/>
                <a:ea typeface="ＭＳ Ｐゴシック"/>
                <a:cs typeface="ＭＳ Ｐゴシック"/>
              </a:rPr>
              <a:t>　　　　　インターネット</a:t>
            </a:r>
            <a:endParaRPr kumimoji="1" lang="ja-JP" altLang="en-US" dirty="0">
              <a:solidFill>
                <a:srgbClr val="FFFFFF"/>
              </a:solidFill>
              <a:latin typeface="ＭＳ Ｐゴシック"/>
              <a:ea typeface="ＭＳ Ｐゴシック"/>
              <a:cs typeface="ＭＳ Ｐゴシック"/>
            </a:endParaRPr>
          </a:p>
        </p:txBody>
      </p:sp>
      <p:sp>
        <p:nvSpPr>
          <p:cNvPr id="13" name="円柱 12"/>
          <p:cNvSpPr/>
          <p:nvPr/>
        </p:nvSpPr>
        <p:spPr>
          <a:xfrm>
            <a:off x="1073150" y="4309313"/>
            <a:ext cx="646431" cy="101917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データ</a:t>
            </a:r>
            <a:endParaRPr kumimoji="1" lang="ja-JP" altLang="en-US" sz="1200" dirty="0">
              <a:solidFill>
                <a:srgbClr val="FFFFFF"/>
              </a:solidFill>
              <a:latin typeface="ＭＳ Ｐゴシック"/>
              <a:ea typeface="ＭＳ Ｐゴシック"/>
              <a:cs typeface="ＭＳ Ｐゴシック"/>
            </a:endParaRPr>
          </a:p>
        </p:txBody>
      </p:sp>
      <p:sp>
        <p:nvSpPr>
          <p:cNvPr id="14" name="正方形/長方形 13"/>
          <p:cNvSpPr/>
          <p:nvPr/>
        </p:nvSpPr>
        <p:spPr>
          <a:xfrm>
            <a:off x="1932306" y="435693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15" name="正方形/長方形 14"/>
          <p:cNvSpPr/>
          <p:nvPr/>
        </p:nvSpPr>
        <p:spPr>
          <a:xfrm>
            <a:off x="2662556" y="435693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16" name="正方形/長方形 15"/>
          <p:cNvSpPr/>
          <p:nvPr/>
        </p:nvSpPr>
        <p:spPr>
          <a:xfrm>
            <a:off x="1932306" y="471888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17" name="正方形/長方形 16"/>
          <p:cNvSpPr/>
          <p:nvPr/>
        </p:nvSpPr>
        <p:spPr>
          <a:xfrm>
            <a:off x="2662556" y="4718889"/>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19" name="正方形/長方形 18"/>
          <p:cNvSpPr/>
          <p:nvPr/>
        </p:nvSpPr>
        <p:spPr>
          <a:xfrm>
            <a:off x="3478689" y="4309313"/>
            <a:ext cx="858361" cy="1019175"/>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ブラウザ</a:t>
            </a: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p:cNvSpPr/>
          <p:nvPr/>
        </p:nvSpPr>
        <p:spPr>
          <a:xfrm>
            <a:off x="1864678" y="5423739"/>
            <a:ext cx="2472372" cy="40407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画面表示・入出力操作</a:t>
            </a: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p:cNvSpPr/>
          <p:nvPr/>
        </p:nvSpPr>
        <p:spPr>
          <a:xfrm>
            <a:off x="1073150" y="3829890"/>
            <a:ext cx="3263900" cy="36195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p:cNvSpPr/>
          <p:nvPr/>
        </p:nvSpPr>
        <p:spPr>
          <a:xfrm>
            <a:off x="4768850" y="5423739"/>
            <a:ext cx="2472372" cy="40407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画面表示・入出力操作</a:t>
            </a: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p:cNvSpPr/>
          <p:nvPr/>
        </p:nvSpPr>
        <p:spPr>
          <a:xfrm>
            <a:off x="4768850" y="3829890"/>
            <a:ext cx="3263900" cy="361950"/>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通信</a:t>
            </a:r>
            <a:endParaRPr kumimoji="1" lang="ja-JP" altLang="en-US" sz="1200" dirty="0">
              <a:solidFill>
                <a:srgbClr val="FFFFFF"/>
              </a:solidFill>
              <a:latin typeface="ＭＳ Ｐゴシック"/>
              <a:ea typeface="ＭＳ Ｐゴシック"/>
              <a:cs typeface="ＭＳ Ｐゴシック"/>
            </a:endParaRPr>
          </a:p>
        </p:txBody>
      </p:sp>
      <p:sp>
        <p:nvSpPr>
          <p:cNvPr id="25" name="テキスト ボックス 24"/>
          <p:cNvSpPr txBox="1"/>
          <p:nvPr/>
        </p:nvSpPr>
        <p:spPr>
          <a:xfrm>
            <a:off x="1864678" y="5026089"/>
            <a:ext cx="1538922" cy="276999"/>
          </a:xfrm>
          <a:prstGeom prst="rect">
            <a:avLst/>
          </a:prstGeom>
          <a:noFill/>
        </p:spPr>
        <p:txBody>
          <a:bodyPr wrap="square" rtlCol="0">
            <a:spAutoFit/>
          </a:bodyPr>
          <a:lstStyle/>
          <a:p>
            <a:pPr algn="ctr"/>
            <a:r>
              <a:rPr kumimoji="1" lang="ja-JP" altLang="en-US" sz="1200" dirty="0" smtClean="0">
                <a:solidFill>
                  <a:srgbClr val="FFFFFF"/>
                </a:solidFill>
              </a:rPr>
              <a:t>オフィス・アプリ</a:t>
            </a:r>
            <a:endParaRPr kumimoji="1" lang="ja-JP" altLang="en-US" sz="1200" dirty="0">
              <a:solidFill>
                <a:srgbClr val="FFFFFF"/>
              </a:solidFill>
            </a:endParaRPr>
          </a:p>
        </p:txBody>
      </p:sp>
      <p:sp>
        <p:nvSpPr>
          <p:cNvPr id="27" name="正方形/長方形 26"/>
          <p:cNvSpPr/>
          <p:nvPr/>
        </p:nvSpPr>
        <p:spPr>
          <a:xfrm>
            <a:off x="6101397" y="1442986"/>
            <a:ext cx="1538922" cy="1019175"/>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柱 27"/>
          <p:cNvSpPr/>
          <p:nvPr/>
        </p:nvSpPr>
        <p:spPr>
          <a:xfrm>
            <a:off x="5309869" y="1442986"/>
            <a:ext cx="646431" cy="1019175"/>
          </a:xfrm>
          <a:prstGeom prst="can">
            <a:avLst/>
          </a:prstGeom>
          <a:solidFill>
            <a:srgbClr val="984807"/>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データ</a:t>
            </a: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p:cNvSpPr/>
          <p:nvPr/>
        </p:nvSpPr>
        <p:spPr>
          <a:xfrm>
            <a:off x="6169025" y="149061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30" name="正方形/長方形 29"/>
          <p:cNvSpPr/>
          <p:nvPr/>
        </p:nvSpPr>
        <p:spPr>
          <a:xfrm>
            <a:off x="6899275" y="149061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31" name="正方形/長方形 30"/>
          <p:cNvSpPr/>
          <p:nvPr/>
        </p:nvSpPr>
        <p:spPr>
          <a:xfrm>
            <a:off x="6169025" y="185256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32" name="正方形/長方形 31"/>
          <p:cNvSpPr/>
          <p:nvPr/>
        </p:nvSpPr>
        <p:spPr>
          <a:xfrm>
            <a:off x="6899275" y="1852562"/>
            <a:ext cx="683894" cy="317500"/>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33" name="テキスト ボックス 32"/>
          <p:cNvSpPr txBox="1"/>
          <p:nvPr/>
        </p:nvSpPr>
        <p:spPr>
          <a:xfrm>
            <a:off x="6101397" y="2159762"/>
            <a:ext cx="1538922" cy="276999"/>
          </a:xfrm>
          <a:prstGeom prst="rect">
            <a:avLst/>
          </a:prstGeom>
          <a:noFill/>
        </p:spPr>
        <p:txBody>
          <a:bodyPr wrap="square" rtlCol="0">
            <a:spAutoFit/>
          </a:bodyPr>
          <a:lstStyle/>
          <a:p>
            <a:pPr algn="ctr"/>
            <a:r>
              <a:rPr kumimoji="1" lang="ja-JP" altLang="en-US" sz="1200" dirty="0" smtClean="0">
                <a:solidFill>
                  <a:srgbClr val="FFFFFF"/>
                </a:solidFill>
              </a:rPr>
              <a:t>オフィス・アプリ</a:t>
            </a:r>
            <a:endParaRPr kumimoji="1" lang="ja-JP" altLang="en-US" sz="1200" dirty="0">
              <a:solidFill>
                <a:srgbClr val="FFFFFF"/>
              </a:solidFill>
            </a:endParaRPr>
          </a:p>
        </p:txBody>
      </p:sp>
      <p:sp>
        <p:nvSpPr>
          <p:cNvPr id="34" name="正方形/長方形 33"/>
          <p:cNvSpPr/>
          <p:nvPr/>
        </p:nvSpPr>
        <p:spPr>
          <a:xfrm>
            <a:off x="1383189" y="16225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正方形/長方形 34"/>
          <p:cNvSpPr/>
          <p:nvPr/>
        </p:nvSpPr>
        <p:spPr>
          <a:xfrm>
            <a:off x="2227739" y="16225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正方形/長方形 35"/>
          <p:cNvSpPr/>
          <p:nvPr/>
        </p:nvSpPr>
        <p:spPr>
          <a:xfrm>
            <a:off x="3078639" y="16225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正方形/長方形 36"/>
          <p:cNvSpPr/>
          <p:nvPr/>
        </p:nvSpPr>
        <p:spPr>
          <a:xfrm>
            <a:off x="3935889" y="1622574"/>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正方形/長方形 37"/>
          <p:cNvSpPr/>
          <p:nvPr/>
        </p:nvSpPr>
        <p:spPr>
          <a:xfrm>
            <a:off x="1383189" y="22067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正方形/長方形 38"/>
          <p:cNvSpPr/>
          <p:nvPr/>
        </p:nvSpPr>
        <p:spPr>
          <a:xfrm>
            <a:off x="2227739" y="22067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p:cNvSpPr/>
          <p:nvPr/>
        </p:nvSpPr>
        <p:spPr>
          <a:xfrm>
            <a:off x="3078639" y="22067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正方形/長方形 40"/>
          <p:cNvSpPr/>
          <p:nvPr/>
        </p:nvSpPr>
        <p:spPr>
          <a:xfrm>
            <a:off x="3935889" y="2206772"/>
            <a:ext cx="769461" cy="460376"/>
          </a:xfrm>
          <a:prstGeom prst="rect">
            <a:avLst/>
          </a:prstGeom>
          <a:solidFill>
            <a:srgbClr val="0000FF">
              <a:alpha val="68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テキスト ボックス 41"/>
          <p:cNvSpPr txBox="1"/>
          <p:nvPr/>
        </p:nvSpPr>
        <p:spPr>
          <a:xfrm>
            <a:off x="1864678" y="1092447"/>
            <a:ext cx="2335495" cy="461665"/>
          </a:xfrm>
          <a:prstGeom prst="rect">
            <a:avLst/>
          </a:prstGeom>
          <a:noFill/>
        </p:spPr>
        <p:txBody>
          <a:bodyPr wrap="none" rtlCol="0">
            <a:spAutoFit/>
          </a:bodyPr>
          <a:lstStyle/>
          <a:p>
            <a:r>
              <a:rPr kumimoji="1" lang="ja-JP" altLang="en-US" sz="2400" dirty="0" smtClean="0">
                <a:solidFill>
                  <a:srgbClr val="FFFFFF"/>
                </a:solidFill>
              </a:rPr>
              <a:t>クラウドサービス</a:t>
            </a:r>
            <a:endParaRPr kumimoji="1" lang="ja-JP" altLang="en-US" sz="2400" dirty="0">
              <a:solidFill>
                <a:srgbClr val="FFFFFF"/>
              </a:solidFill>
            </a:endParaRPr>
          </a:p>
        </p:txBody>
      </p:sp>
      <p:cxnSp>
        <p:nvCxnSpPr>
          <p:cNvPr id="53" name="直線矢印コネクタ 52"/>
          <p:cNvCxnSpPr/>
          <p:nvPr/>
        </p:nvCxnSpPr>
        <p:spPr>
          <a:xfrm flipV="1">
            <a:off x="7583169" y="2216206"/>
            <a:ext cx="0" cy="22391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cxnSp>
        <p:nvCxnSpPr>
          <p:cNvPr id="55" name="直線矢印コネクタ 54"/>
          <p:cNvCxnSpPr/>
          <p:nvPr/>
        </p:nvCxnSpPr>
        <p:spPr>
          <a:xfrm flipV="1">
            <a:off x="6169025" y="2216206"/>
            <a:ext cx="0" cy="2239148"/>
          </a:xfrm>
          <a:prstGeom prst="straightConnector1">
            <a:avLst/>
          </a:prstGeom>
          <a:ln w="12700" cmpd="sng">
            <a:solidFill>
              <a:schemeClr val="bg1"/>
            </a:solidFill>
            <a:prstDash val="sysDash"/>
            <a:headEnd type="arrow"/>
            <a:tailEnd type="none"/>
          </a:ln>
        </p:spPr>
        <p:style>
          <a:lnRef idx="2">
            <a:schemeClr val="accent1"/>
          </a:lnRef>
          <a:fillRef idx="0">
            <a:schemeClr val="accent1"/>
          </a:fillRef>
          <a:effectRef idx="1">
            <a:schemeClr val="accent1"/>
          </a:effectRef>
          <a:fontRef idx="minor">
            <a:schemeClr val="tx1"/>
          </a:fontRef>
        </p:style>
      </p:cxnSp>
      <p:sp>
        <p:nvSpPr>
          <p:cNvPr id="48" name="正方形/長方形 47"/>
          <p:cNvSpPr/>
          <p:nvPr/>
        </p:nvSpPr>
        <p:spPr>
          <a:xfrm>
            <a:off x="6169025" y="4468056"/>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文書作成</a:t>
            </a:r>
            <a:endParaRPr kumimoji="1" lang="ja-JP" altLang="en-US" sz="800" dirty="0">
              <a:solidFill>
                <a:srgbClr val="FFFFFF"/>
              </a:solidFill>
              <a:latin typeface="ＭＳ Ｐゴシック"/>
              <a:ea typeface="ＭＳ Ｐゴシック"/>
              <a:cs typeface="ＭＳ Ｐゴシック"/>
            </a:endParaRPr>
          </a:p>
        </p:txBody>
      </p:sp>
      <p:sp>
        <p:nvSpPr>
          <p:cNvPr id="49" name="正方形/長方形 48"/>
          <p:cNvSpPr/>
          <p:nvPr/>
        </p:nvSpPr>
        <p:spPr>
          <a:xfrm>
            <a:off x="6899275" y="4468056"/>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表計算</a:t>
            </a:r>
            <a:endParaRPr kumimoji="1" lang="ja-JP" altLang="en-US" sz="800" dirty="0">
              <a:solidFill>
                <a:srgbClr val="FFFFFF"/>
              </a:solidFill>
              <a:latin typeface="ＭＳ Ｐゴシック"/>
              <a:ea typeface="ＭＳ Ｐゴシック"/>
              <a:cs typeface="ＭＳ Ｐゴシック"/>
            </a:endParaRPr>
          </a:p>
        </p:txBody>
      </p:sp>
      <p:sp>
        <p:nvSpPr>
          <p:cNvPr id="50" name="正方形/長方形 49"/>
          <p:cNvSpPr/>
          <p:nvPr/>
        </p:nvSpPr>
        <p:spPr>
          <a:xfrm>
            <a:off x="6169025" y="4830006"/>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プレゼン</a:t>
            </a:r>
            <a:endParaRPr kumimoji="1" lang="ja-JP" altLang="en-US" sz="800" dirty="0">
              <a:solidFill>
                <a:srgbClr val="FFFFFF"/>
              </a:solidFill>
              <a:latin typeface="ＭＳ Ｐゴシック"/>
              <a:ea typeface="ＭＳ Ｐゴシック"/>
              <a:cs typeface="ＭＳ Ｐゴシック"/>
            </a:endParaRPr>
          </a:p>
        </p:txBody>
      </p:sp>
      <p:sp>
        <p:nvSpPr>
          <p:cNvPr id="51" name="正方形/長方形 50"/>
          <p:cNvSpPr/>
          <p:nvPr/>
        </p:nvSpPr>
        <p:spPr>
          <a:xfrm>
            <a:off x="6899275" y="4830006"/>
            <a:ext cx="683894" cy="317500"/>
          </a:xfrm>
          <a:prstGeom prst="rect">
            <a:avLst/>
          </a:prstGeom>
          <a:solidFill>
            <a:srgbClr val="000090"/>
          </a:solidFill>
          <a:ln w="19050" cmpd="sng">
            <a:solidFill>
              <a:schemeClr val="bg1"/>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a:t>
            </a:r>
            <a:endParaRPr kumimoji="1" lang="ja-JP" altLang="en-US" sz="800" dirty="0">
              <a:solidFill>
                <a:srgbClr val="FFFFFF"/>
              </a:solidFill>
              <a:latin typeface="ＭＳ Ｐゴシック"/>
              <a:ea typeface="ＭＳ Ｐゴシック"/>
              <a:cs typeface="ＭＳ Ｐゴシック"/>
            </a:endParaRPr>
          </a:p>
        </p:txBody>
      </p:sp>
      <p:sp>
        <p:nvSpPr>
          <p:cNvPr id="67" name="上下矢印 66"/>
          <p:cNvSpPr/>
          <p:nvPr/>
        </p:nvSpPr>
        <p:spPr>
          <a:xfrm>
            <a:off x="3810685" y="5253178"/>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上下矢印 67"/>
          <p:cNvSpPr/>
          <p:nvPr/>
        </p:nvSpPr>
        <p:spPr>
          <a:xfrm>
            <a:off x="2550052" y="5253178"/>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上下矢印 68"/>
          <p:cNvSpPr/>
          <p:nvPr/>
        </p:nvSpPr>
        <p:spPr>
          <a:xfrm rot="5400000">
            <a:off x="5927000" y="1880404"/>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上下矢印 69"/>
          <p:cNvSpPr/>
          <p:nvPr/>
        </p:nvSpPr>
        <p:spPr>
          <a:xfrm rot="5400000">
            <a:off x="1683931" y="4737645"/>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上下矢印 70"/>
          <p:cNvSpPr/>
          <p:nvPr/>
        </p:nvSpPr>
        <p:spPr>
          <a:xfrm rot="5400000">
            <a:off x="1574542" y="5471324"/>
            <a:ext cx="180557" cy="532430"/>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上下矢印 71"/>
          <p:cNvSpPr/>
          <p:nvPr/>
        </p:nvSpPr>
        <p:spPr>
          <a:xfrm rot="5400000">
            <a:off x="7366097" y="5471323"/>
            <a:ext cx="180557" cy="532430"/>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テキスト ボックス 72"/>
          <p:cNvSpPr txBox="1"/>
          <p:nvPr/>
        </p:nvSpPr>
        <p:spPr>
          <a:xfrm>
            <a:off x="3273807" y="5827818"/>
            <a:ext cx="1073756" cy="307777"/>
          </a:xfrm>
          <a:prstGeom prst="rect">
            <a:avLst/>
          </a:prstGeom>
          <a:noFill/>
        </p:spPr>
        <p:txBody>
          <a:bodyPr wrap="none" rtlCol="0">
            <a:spAutoFit/>
          </a:bodyPr>
          <a:lstStyle/>
          <a:p>
            <a:r>
              <a:rPr kumimoji="1" lang="ja-JP" altLang="en-US" sz="1400" dirty="0" smtClean="0"/>
              <a:t>一般的な</a:t>
            </a:r>
            <a:r>
              <a:rPr kumimoji="1" lang="en-US" altLang="ja-JP" sz="1400" dirty="0" smtClean="0"/>
              <a:t>PC</a:t>
            </a:r>
            <a:endParaRPr kumimoji="1" lang="ja-JP" altLang="en-US" sz="1400" dirty="0"/>
          </a:p>
        </p:txBody>
      </p:sp>
      <p:sp>
        <p:nvSpPr>
          <p:cNvPr id="74" name="テキスト ボックス 73"/>
          <p:cNvSpPr txBox="1"/>
          <p:nvPr/>
        </p:nvSpPr>
        <p:spPr>
          <a:xfrm>
            <a:off x="4740677" y="5815117"/>
            <a:ext cx="1243474" cy="307777"/>
          </a:xfrm>
          <a:prstGeom prst="rect">
            <a:avLst/>
          </a:prstGeom>
          <a:noFill/>
        </p:spPr>
        <p:txBody>
          <a:bodyPr wrap="none" rtlCol="0">
            <a:spAutoFit/>
          </a:bodyPr>
          <a:lstStyle/>
          <a:p>
            <a:r>
              <a:rPr lang="en-US" altLang="en-US" sz="1400" dirty="0" err="1" smtClean="0">
                <a:solidFill>
                  <a:srgbClr val="0000FF"/>
                </a:solidFill>
              </a:rPr>
              <a:t>クライアントPC</a:t>
            </a:r>
            <a:endParaRPr kumimoji="1" lang="ja-JP" altLang="en-US" sz="1400" dirty="0">
              <a:solidFill>
                <a:srgbClr val="0000FF"/>
              </a:solidFill>
            </a:endParaRPr>
          </a:p>
        </p:txBody>
      </p:sp>
      <p:grpSp>
        <p:nvGrpSpPr>
          <p:cNvPr id="63" name="図形グループ 62"/>
          <p:cNvGrpSpPr/>
          <p:nvPr/>
        </p:nvGrpSpPr>
        <p:grpSpPr>
          <a:xfrm>
            <a:off x="1117235" y="5773935"/>
            <a:ext cx="265954" cy="577851"/>
            <a:chOff x="1946324" y="4125162"/>
            <a:chExt cx="969964" cy="2007872"/>
          </a:xfrm>
        </p:grpSpPr>
        <p:sp>
          <p:nvSpPr>
            <p:cNvPr id="64" name="円/楕円 6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フローチャート: 論理積ゲート 6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5" name="図形グループ 74"/>
          <p:cNvGrpSpPr/>
          <p:nvPr/>
        </p:nvGrpSpPr>
        <p:grpSpPr>
          <a:xfrm>
            <a:off x="7766796" y="5773935"/>
            <a:ext cx="265954" cy="577851"/>
            <a:chOff x="1946324" y="4125162"/>
            <a:chExt cx="969964" cy="2007872"/>
          </a:xfrm>
        </p:grpSpPr>
        <p:sp>
          <p:nvSpPr>
            <p:cNvPr id="76" name="円/楕円 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フローチャート: 論理積ゲート 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78" name="上下矢印 77"/>
          <p:cNvSpPr/>
          <p:nvPr/>
        </p:nvSpPr>
        <p:spPr>
          <a:xfrm>
            <a:off x="5850390" y="5238750"/>
            <a:ext cx="180557" cy="252692"/>
          </a:xfrm>
          <a:prstGeom prst="upDownArrow">
            <a:avLst/>
          </a:prstGeom>
          <a:solidFill>
            <a:srgbClr val="FF6666"/>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正方形/長方形 78"/>
          <p:cNvSpPr/>
          <p:nvPr/>
        </p:nvSpPr>
        <p:spPr>
          <a:xfrm>
            <a:off x="5116361" y="4700890"/>
            <a:ext cx="748923" cy="276999"/>
          </a:xfrm>
          <a:prstGeom prst="rect">
            <a:avLst/>
          </a:prstGeom>
        </p:spPr>
        <p:txBody>
          <a:bodyPr wrap="none">
            <a:spAutoFit/>
          </a:bodyPr>
          <a:lstStyle/>
          <a:p>
            <a:pPr lvl="0" algn="ctr"/>
            <a:r>
              <a:rPr lang="ja-JP" altLang="en-US" sz="1200" dirty="0" smtClean="0">
                <a:solidFill>
                  <a:srgbClr val="FFFFFF"/>
                </a:solidFill>
                <a:latin typeface="ＭＳ Ｐゴシック"/>
                <a:cs typeface="ＭＳ Ｐゴシック"/>
              </a:rPr>
              <a:t>ブラウザ</a:t>
            </a:r>
            <a:endParaRPr lang="ja-JP" altLang="en-US" sz="1200" dirty="0">
              <a:solidFill>
                <a:srgbClr val="FFFFFF"/>
              </a:solidFill>
              <a:latin typeface="ＭＳ Ｐゴシック"/>
              <a:cs typeface="ＭＳ Ｐゴシック"/>
            </a:endParaRPr>
          </a:p>
        </p:txBody>
      </p:sp>
      <p:cxnSp>
        <p:nvCxnSpPr>
          <p:cNvPr id="46" name="直線矢印コネクタ 45"/>
          <p:cNvCxnSpPr/>
          <p:nvPr/>
        </p:nvCxnSpPr>
        <p:spPr>
          <a:xfrm>
            <a:off x="3893556" y="2730610"/>
            <a:ext cx="0" cy="1799057"/>
          </a:xfrm>
          <a:prstGeom prst="straightConnector1">
            <a:avLst/>
          </a:prstGeom>
          <a:ln w="38100" cmpd="sng">
            <a:solidFill>
              <a:srgbClr val="FFFFFF"/>
            </a:solidFill>
            <a:prstDash val="sysDash"/>
            <a:headEnd type="arrow"/>
            <a:tailEnd type="arrow"/>
          </a:ln>
        </p:spPr>
        <p:style>
          <a:lnRef idx="2">
            <a:schemeClr val="accent1"/>
          </a:lnRef>
          <a:fillRef idx="0">
            <a:schemeClr val="accent1"/>
          </a:fillRef>
          <a:effectRef idx="1">
            <a:schemeClr val="accent1"/>
          </a:effectRef>
          <a:fontRef idx="minor">
            <a:schemeClr val="tx1"/>
          </a:fontRef>
        </p:style>
      </p:cxnSp>
      <p:cxnSp>
        <p:nvCxnSpPr>
          <p:cNvPr id="80" name="直線矢印コネクタ 79"/>
          <p:cNvCxnSpPr/>
          <p:nvPr/>
        </p:nvCxnSpPr>
        <p:spPr>
          <a:xfrm>
            <a:off x="4337050" y="2730610"/>
            <a:ext cx="1123950" cy="1775333"/>
          </a:xfrm>
          <a:prstGeom prst="straightConnector1">
            <a:avLst/>
          </a:prstGeom>
          <a:ln w="38100" cmpd="sng">
            <a:solidFill>
              <a:srgbClr val="FFFFFF"/>
            </a:solidFill>
            <a:prstDash val="sysDash"/>
            <a:headEnd type="arrow"/>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076470847"/>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dirty="0" smtClean="0">
                <a:solidFill>
                  <a:srgbClr val="FFFFFF"/>
                </a:solidFill>
                <a:effectLst/>
                <a:latin typeface="Arial"/>
                <a:ea typeface="HGP創英角ｺﾞｼｯｸUB" pitchFamily="50" charset="-128"/>
                <a:cs typeface="Arial"/>
              </a:rPr>
              <a:t>データベース</a:t>
            </a:r>
            <a:endParaRPr lang="en-US" altLang="ja-JP" sz="2800" dirty="0">
              <a:solidFill>
                <a:srgbClr val="FFFFFF"/>
              </a:solidFill>
              <a:effectLst/>
              <a:latin typeface="Arial"/>
              <a:ea typeface="HGP創英角ｺﾞｼｯｸUB" pitchFamily="50"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pic>
        <p:nvPicPr>
          <p:cNvPr id="8" name="図 7"/>
          <p:cNvPicPr>
            <a:picLocks noChangeAspect="1"/>
          </p:cNvPicPr>
          <p:nvPr/>
        </p:nvPicPr>
        <p:blipFill>
          <a:blip r:embed="rId2"/>
          <a:stretch>
            <a:fillRect/>
          </a:stretch>
        </p:blipFill>
        <p:spPr>
          <a:xfrm>
            <a:off x="8128001" y="6690381"/>
            <a:ext cx="882650" cy="150697"/>
          </a:xfrm>
          <a:prstGeom prst="rect">
            <a:avLst/>
          </a:prstGeom>
          <a:ln>
            <a:no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040668217"/>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smtClean="0">
                <a:solidFill>
                  <a:schemeClr val="bg1"/>
                </a:solidFill>
                <a:latin typeface="Arial Black" panose="020B0A04020102020204" pitchFamily="34" charset="0"/>
                <a:ea typeface="HGP創英角ｺﾞｼｯｸUB" pitchFamily="50" charset="-128"/>
                <a:cs typeface="Arial" pitchFamily="34" charset="0"/>
              </a:rPr>
              <a:t>データベースとは？</a:t>
            </a:r>
            <a:endParaRPr lang="ja-JP" altLang="en-US" sz="2400" dirty="0">
              <a:solidFill>
                <a:schemeClr val="bg1"/>
              </a:solidFill>
              <a:latin typeface="Arial Black" panose="020B0A04020102020204" pitchFamily="34" charset="0"/>
              <a:ea typeface="HGP創英角ｺﾞｼｯｸUB" pitchFamily="50" charset="-128"/>
              <a:cs typeface="Arial" pitchFamily="34" charset="0"/>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6337509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Arial Black" panose="020B0A04020102020204" pitchFamily="34" charset="0"/>
                <a:ea typeface="HGP創英角ｺﾞｼｯｸUB" pitchFamily="50" charset="-128"/>
                <a:cs typeface="Arial" pitchFamily="34" charset="0"/>
              </a:rPr>
              <a:t>データベースとは？</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106767690"/>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データベースとは？</a:t>
            </a:r>
          </a:p>
        </p:txBody>
      </p:sp>
      <p:pic>
        <p:nvPicPr>
          <p:cNvPr id="1026" name="Picture 2" descr="C:\Users\Shoji Okoshi\AppData\Local\Microsoft\Windows\Temporary Internet Files\Content.IE5\J9G324I5\MP900449114[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28429" y="1224136"/>
            <a:ext cx="4283968" cy="3212976"/>
          </a:xfrm>
          <a:prstGeom prst="rect">
            <a:avLst/>
          </a:prstGeom>
          <a:noFill/>
          <a:extLst>
            <a:ext uri="{909E8E84-426E-40dd-AFC4-6F175D3DCCD1}">
              <a14:hiddenFill xmlns:a14="http://schemas.microsoft.com/office/drawing/2010/main" xmlns="">
                <a:solidFill>
                  <a:srgbClr val="FFFFFF"/>
                </a:solidFill>
              </a14:hiddenFill>
            </a:ext>
          </a:extLst>
        </p:spPr>
      </p:pic>
      <p:sp>
        <p:nvSpPr>
          <p:cNvPr id="3" name="正方形/長方形 2"/>
          <p:cNvSpPr/>
          <p:nvPr/>
        </p:nvSpPr>
        <p:spPr bwMode="auto">
          <a:xfrm>
            <a:off x="1247031" y="4725144"/>
            <a:ext cx="6629400" cy="1368152"/>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ja-JP" sz="2000" dirty="0">
                <a:solidFill>
                  <a:schemeClr val="bg1"/>
                </a:solidFill>
                <a:latin typeface="+mn-lt"/>
                <a:ea typeface="+mn-ea"/>
              </a:rPr>
              <a:t>「データベース</a:t>
            </a:r>
            <a:r>
              <a:rPr kumimoji="0" lang="en-US" altLang="ja-JP" sz="2000" dirty="0">
                <a:solidFill>
                  <a:schemeClr val="bg1"/>
                </a:solidFill>
                <a:latin typeface="+mn-lt"/>
                <a:ea typeface="+mn-ea"/>
              </a:rPr>
              <a:t>(Database)</a:t>
            </a:r>
            <a:r>
              <a:rPr kumimoji="0" lang="ja-JP" altLang="ja-JP" sz="2000" dirty="0">
                <a:solidFill>
                  <a:schemeClr val="bg1"/>
                </a:solidFill>
                <a:latin typeface="+mn-lt"/>
                <a:ea typeface="+mn-ea"/>
              </a:rPr>
              <a:t>」</a:t>
            </a:r>
            <a:r>
              <a:rPr kumimoji="0" lang="ja-JP" altLang="en-US" sz="2000" dirty="0">
                <a:solidFill>
                  <a:schemeClr val="bg1"/>
                </a:solidFill>
                <a:latin typeface="+mn-lt"/>
                <a:ea typeface="+mn-ea"/>
              </a:rPr>
              <a:t>の語源</a:t>
            </a:r>
            <a:endParaRPr kumimoji="0" lang="en-US" altLang="ja-JP" dirty="0">
              <a:solidFill>
                <a:schemeClr val="bg1"/>
              </a:solidFill>
              <a:latin typeface="+mn-lt"/>
              <a:ea typeface="+mn-ea"/>
            </a:endParaRPr>
          </a:p>
          <a:p>
            <a:pPr algn="ctr">
              <a:spcBef>
                <a:spcPct val="20000"/>
              </a:spcBef>
            </a:pPr>
            <a:r>
              <a:rPr kumimoji="0" lang="en-US" altLang="ja-JP" sz="1400" dirty="0">
                <a:solidFill>
                  <a:schemeClr val="bg1"/>
                </a:solidFill>
                <a:latin typeface="+mn-lt"/>
                <a:ea typeface="+mn-ea"/>
              </a:rPr>
              <a:t>1950</a:t>
            </a:r>
            <a:r>
              <a:rPr kumimoji="0" lang="ja-JP" altLang="ja-JP" sz="1400" dirty="0">
                <a:solidFill>
                  <a:schemeClr val="bg1"/>
                </a:solidFill>
                <a:latin typeface="+mn-lt"/>
                <a:ea typeface="+mn-ea"/>
              </a:rPr>
              <a:t>年頃アメリカ国防省において、複数に点在する資料保管場所を一箇所に集約し、そこに行けば全てのデータを得ることが出来るように効率化を図る目的で誕生した。</a:t>
            </a:r>
            <a:r>
              <a:rPr kumimoji="0" lang="ja-JP" altLang="en-US" sz="1400" dirty="0">
                <a:solidFill>
                  <a:schemeClr val="bg1"/>
                </a:solidFill>
                <a:latin typeface="+mn-lt"/>
                <a:ea typeface="+mn-ea"/>
              </a:rPr>
              <a:t>資料が</a:t>
            </a:r>
            <a:r>
              <a:rPr kumimoji="0" lang="ja-JP" altLang="ja-JP" sz="1400" dirty="0">
                <a:solidFill>
                  <a:schemeClr val="bg1"/>
                </a:solidFill>
                <a:latin typeface="+mn-lt"/>
                <a:ea typeface="+mn-ea"/>
              </a:rPr>
              <a:t>一箇所に集約された場所を、情報</a:t>
            </a:r>
            <a:r>
              <a:rPr kumimoji="0" lang="en-US" altLang="ja-JP" sz="1400" dirty="0">
                <a:solidFill>
                  <a:schemeClr val="bg1"/>
                </a:solidFill>
                <a:latin typeface="+mn-lt"/>
                <a:ea typeface="+mn-ea"/>
              </a:rPr>
              <a:t>(Data)</a:t>
            </a:r>
            <a:r>
              <a:rPr kumimoji="0" lang="ja-JP" altLang="ja-JP" sz="1400" dirty="0">
                <a:solidFill>
                  <a:schemeClr val="bg1"/>
                </a:solidFill>
                <a:latin typeface="+mn-lt"/>
                <a:ea typeface="+mn-ea"/>
              </a:rPr>
              <a:t>の基地</a:t>
            </a:r>
            <a:r>
              <a:rPr kumimoji="0" lang="en-US" altLang="ja-JP" sz="1400" dirty="0">
                <a:solidFill>
                  <a:schemeClr val="bg1"/>
                </a:solidFill>
                <a:latin typeface="+mn-lt"/>
                <a:ea typeface="+mn-ea"/>
              </a:rPr>
              <a:t>(Base)</a:t>
            </a:r>
            <a:r>
              <a:rPr kumimoji="0" lang="ja-JP" altLang="ja-JP" sz="1400" dirty="0">
                <a:solidFill>
                  <a:schemeClr val="bg1"/>
                </a:solidFill>
                <a:latin typeface="+mn-lt"/>
                <a:ea typeface="+mn-ea"/>
              </a:rPr>
              <a:t>と呼び、これが今日のデータベースの語源とされてい</a:t>
            </a:r>
            <a:r>
              <a:rPr kumimoji="0" lang="ja-JP" altLang="en-US" sz="1400" dirty="0">
                <a:solidFill>
                  <a:schemeClr val="bg1"/>
                </a:solidFill>
                <a:latin typeface="+mn-lt"/>
                <a:ea typeface="+mn-ea"/>
              </a:rPr>
              <a:t>る</a:t>
            </a:r>
            <a:r>
              <a:rPr kumimoji="0" lang="ja-JP" altLang="ja-JP" sz="1400" dirty="0">
                <a:solidFill>
                  <a:schemeClr val="bg1"/>
                </a:solidFill>
                <a:latin typeface="+mn-lt"/>
                <a:ea typeface="+mn-ea"/>
              </a:rPr>
              <a:t>。</a:t>
            </a:r>
            <a:endParaRPr kumimoji="0" lang="ja-JP" altLang="en-US" sz="1400" dirty="0">
              <a:solidFill>
                <a:schemeClr val="bg1"/>
              </a:solidFill>
              <a:latin typeface="+mn-lt"/>
              <a:ea typeface="+mn-ea"/>
            </a:endParaRPr>
          </a:p>
        </p:txBody>
      </p:sp>
    </p:spTree>
    <p:extLst>
      <p:ext uri="{BB962C8B-B14F-4D97-AF65-F5344CB8AC3E}">
        <p14:creationId xmlns:p14="http://schemas.microsoft.com/office/powerpoint/2010/main" val="1999138679"/>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bwMode="auto">
          <a:xfrm>
            <a:off x="683418" y="4221088"/>
            <a:ext cx="7776864" cy="2088232"/>
          </a:xfrm>
          <a:prstGeom prst="rect">
            <a:avLst/>
          </a:prstGeom>
          <a:solidFill>
            <a:schemeClr val="tx2"/>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spcBef>
                <a:spcPct val="20000"/>
              </a:spcBef>
            </a:pPr>
            <a:r>
              <a:rPr kumimoji="0" lang="ja-JP" altLang="en-US" sz="2400" dirty="0">
                <a:solidFill>
                  <a:schemeClr val="bg1"/>
                </a:solidFill>
                <a:latin typeface="+mn-lt"/>
                <a:ea typeface="+mn-ea"/>
              </a:rPr>
              <a:t>データベース管理システム </a:t>
            </a:r>
            <a:r>
              <a:rPr kumimoji="0" lang="en-US" altLang="ja-JP" sz="2400" dirty="0">
                <a:solidFill>
                  <a:schemeClr val="bg1"/>
                </a:solidFill>
                <a:latin typeface="+mn-lt"/>
                <a:ea typeface="+mn-ea"/>
              </a:rPr>
              <a:t>(DBMS)</a:t>
            </a:r>
            <a:endParaRPr kumimoji="0" lang="ja-JP" altLang="en-US" sz="2400" dirty="0">
              <a:solidFill>
                <a:schemeClr val="bg1"/>
              </a:solidFill>
              <a:latin typeface="+mn-lt"/>
              <a:ea typeface="+mn-ea"/>
            </a:endParaRPr>
          </a:p>
        </p:txBody>
      </p:sp>
      <p:sp>
        <p:nvSpPr>
          <p:cNvPr id="2" name="タイトル 1"/>
          <p:cNvSpPr>
            <a:spLocks noGrp="1"/>
          </p:cNvSpPr>
          <p:nvPr>
            <p:ph type="title"/>
          </p:nvPr>
        </p:nvSpPr>
        <p:spPr/>
        <p:txBody>
          <a:bodyPr/>
          <a:lstStyle/>
          <a:p>
            <a:r>
              <a:rPr lang="ja-JP" altLang="en-US" dirty="0"/>
              <a:t>紙からデジタルへ</a:t>
            </a:r>
            <a:endParaRPr kumimoji="1" lang="ja-JP" altLang="en-US" dirty="0"/>
          </a:p>
        </p:txBody>
      </p:sp>
      <p:sp>
        <p:nvSpPr>
          <p:cNvPr id="8" name="正方形/長方形 7"/>
          <p:cNvSpPr/>
          <p:nvPr/>
        </p:nvSpPr>
        <p:spPr bwMode="auto">
          <a:xfrm>
            <a:off x="683568" y="1052736"/>
            <a:ext cx="7776864" cy="1368152"/>
          </a:xfrm>
          <a:prstGeom prst="rect">
            <a:avLst/>
          </a:prstGeom>
          <a:solidFill>
            <a:schemeClr val="accent5"/>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spcBef>
                <a:spcPct val="20000"/>
              </a:spcBef>
            </a:pPr>
            <a:r>
              <a:rPr kumimoji="0" lang="ja-JP" altLang="en-US" sz="2400" dirty="0">
                <a:solidFill>
                  <a:schemeClr val="bg1"/>
                </a:solidFill>
                <a:latin typeface="+mn-lt"/>
                <a:ea typeface="+mn-ea"/>
              </a:rPr>
              <a:t>デジタルデータのメリット</a:t>
            </a:r>
          </a:p>
        </p:txBody>
      </p:sp>
      <p:sp>
        <p:nvSpPr>
          <p:cNvPr id="9" name="正方形/長方形 8"/>
          <p:cNvSpPr/>
          <p:nvPr/>
        </p:nvSpPr>
        <p:spPr bwMode="auto">
          <a:xfrm>
            <a:off x="935296" y="4797152"/>
            <a:ext cx="2268402" cy="618557"/>
          </a:xfrm>
          <a:prstGeom prst="rect">
            <a:avLst/>
          </a:prstGeom>
          <a:solidFill>
            <a:schemeClr val="accent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dirty="0">
                <a:solidFill>
                  <a:schemeClr val="bg1"/>
                </a:solidFill>
                <a:latin typeface="+mn-lt"/>
                <a:ea typeface="+mn-ea"/>
              </a:rPr>
              <a:t>データモデルの定義</a:t>
            </a:r>
          </a:p>
        </p:txBody>
      </p:sp>
      <p:sp>
        <p:nvSpPr>
          <p:cNvPr id="10" name="正方形/長方形 9"/>
          <p:cNvSpPr/>
          <p:nvPr/>
        </p:nvSpPr>
        <p:spPr bwMode="auto">
          <a:xfrm>
            <a:off x="3437649" y="4797152"/>
            <a:ext cx="2268402" cy="618557"/>
          </a:xfrm>
          <a:prstGeom prst="rect">
            <a:avLst/>
          </a:prstGeom>
          <a:solidFill>
            <a:schemeClr val="accent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dirty="0">
                <a:solidFill>
                  <a:schemeClr val="bg1"/>
                </a:solidFill>
                <a:latin typeface="+mn-lt"/>
                <a:ea typeface="+mn-ea"/>
              </a:rPr>
              <a:t>同時アクセス</a:t>
            </a:r>
          </a:p>
        </p:txBody>
      </p:sp>
      <p:sp>
        <p:nvSpPr>
          <p:cNvPr id="11" name="正方形/長方形 10"/>
          <p:cNvSpPr/>
          <p:nvPr/>
        </p:nvSpPr>
        <p:spPr bwMode="auto">
          <a:xfrm>
            <a:off x="5939852" y="4797152"/>
            <a:ext cx="2268402" cy="618557"/>
          </a:xfrm>
          <a:prstGeom prst="rect">
            <a:avLst/>
          </a:prstGeom>
          <a:solidFill>
            <a:schemeClr val="accent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dirty="0">
                <a:solidFill>
                  <a:schemeClr val="bg1"/>
                </a:solidFill>
                <a:latin typeface="+mn-lt"/>
                <a:ea typeface="+mn-ea"/>
              </a:rPr>
              <a:t>検索・更新</a:t>
            </a:r>
          </a:p>
        </p:txBody>
      </p:sp>
      <p:sp>
        <p:nvSpPr>
          <p:cNvPr id="13" name="正方形/長方形 12"/>
          <p:cNvSpPr/>
          <p:nvPr/>
        </p:nvSpPr>
        <p:spPr bwMode="auto">
          <a:xfrm>
            <a:off x="683568" y="2544628"/>
            <a:ext cx="7776864" cy="956379"/>
          </a:xfrm>
          <a:prstGeom prst="rect">
            <a:avLst/>
          </a:prstGeom>
          <a:solidFill>
            <a:srgbClr val="FF666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2400" dirty="0">
                <a:solidFill>
                  <a:schemeClr val="bg1"/>
                </a:solidFill>
                <a:latin typeface="+mn-lt"/>
                <a:ea typeface="+mn-ea"/>
              </a:rPr>
              <a:t>デジタルデータの業務活用</a:t>
            </a:r>
            <a:endParaRPr kumimoji="0" lang="en-US" altLang="ja-JP" sz="2400" dirty="0">
              <a:solidFill>
                <a:schemeClr val="bg1"/>
              </a:solidFill>
              <a:latin typeface="+mn-lt"/>
              <a:ea typeface="+mn-ea"/>
            </a:endParaRPr>
          </a:p>
          <a:p>
            <a:pPr algn="ctr">
              <a:spcBef>
                <a:spcPct val="20000"/>
              </a:spcBef>
            </a:pPr>
            <a:r>
              <a:rPr kumimoji="0" lang="ja-JP" altLang="en-US" sz="2400" dirty="0">
                <a:solidFill>
                  <a:schemeClr val="bg1"/>
                </a:solidFill>
                <a:latin typeface="+mn-lt"/>
                <a:ea typeface="+mn-ea"/>
              </a:rPr>
              <a:t>＝複数のユーザーやシステムでデータを利用・処理</a:t>
            </a:r>
          </a:p>
        </p:txBody>
      </p:sp>
      <p:sp>
        <p:nvSpPr>
          <p:cNvPr id="15" name="正方形/長方形 14"/>
          <p:cNvSpPr/>
          <p:nvPr/>
        </p:nvSpPr>
        <p:spPr bwMode="auto">
          <a:xfrm>
            <a:off x="941314" y="5546747"/>
            <a:ext cx="2268402" cy="618557"/>
          </a:xfrm>
          <a:prstGeom prst="rect">
            <a:avLst/>
          </a:prstGeom>
          <a:solidFill>
            <a:schemeClr val="accent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600" dirty="0">
                <a:solidFill>
                  <a:schemeClr val="bg1"/>
                </a:solidFill>
                <a:latin typeface="+mn-lt"/>
                <a:ea typeface="+mn-ea"/>
              </a:rPr>
              <a:t>データの一貫性を保証</a:t>
            </a:r>
          </a:p>
        </p:txBody>
      </p:sp>
      <p:sp>
        <p:nvSpPr>
          <p:cNvPr id="16" name="正方形/長方形 15"/>
          <p:cNvSpPr/>
          <p:nvPr/>
        </p:nvSpPr>
        <p:spPr bwMode="auto">
          <a:xfrm>
            <a:off x="3437799" y="5546747"/>
            <a:ext cx="2268402" cy="618557"/>
          </a:xfrm>
          <a:prstGeom prst="rect">
            <a:avLst/>
          </a:prstGeom>
          <a:solidFill>
            <a:schemeClr val="accent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dirty="0">
                <a:solidFill>
                  <a:schemeClr val="bg1"/>
                </a:solidFill>
                <a:latin typeface="+mn-lt"/>
                <a:ea typeface="+mn-ea"/>
              </a:rPr>
              <a:t>アクセス制御</a:t>
            </a:r>
          </a:p>
        </p:txBody>
      </p:sp>
      <p:sp>
        <p:nvSpPr>
          <p:cNvPr id="17" name="正方形/長方形 16"/>
          <p:cNvSpPr/>
          <p:nvPr/>
        </p:nvSpPr>
        <p:spPr bwMode="auto">
          <a:xfrm>
            <a:off x="5940002" y="5546747"/>
            <a:ext cx="2268402" cy="618557"/>
          </a:xfrm>
          <a:prstGeom prst="rect">
            <a:avLst/>
          </a:prstGeom>
          <a:solidFill>
            <a:schemeClr val="accent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dirty="0">
                <a:solidFill>
                  <a:schemeClr val="bg1"/>
                </a:solidFill>
                <a:latin typeface="+mn-lt"/>
                <a:ea typeface="+mn-ea"/>
              </a:rPr>
              <a:t>対障害性</a:t>
            </a:r>
          </a:p>
        </p:txBody>
      </p:sp>
      <p:sp>
        <p:nvSpPr>
          <p:cNvPr id="18" name="正方形/長方形 17"/>
          <p:cNvSpPr/>
          <p:nvPr/>
        </p:nvSpPr>
        <p:spPr bwMode="auto">
          <a:xfrm>
            <a:off x="935296" y="1628800"/>
            <a:ext cx="2268402" cy="618557"/>
          </a:xfrm>
          <a:prstGeom prst="rect">
            <a:avLst/>
          </a:prstGeom>
          <a:solidFill>
            <a:schemeClr val="accent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2400" dirty="0">
                <a:solidFill>
                  <a:schemeClr val="bg1"/>
                </a:solidFill>
                <a:latin typeface="+mn-lt"/>
                <a:ea typeface="+mn-ea"/>
              </a:rPr>
              <a:t>高速処理</a:t>
            </a:r>
          </a:p>
        </p:txBody>
      </p:sp>
      <p:sp>
        <p:nvSpPr>
          <p:cNvPr id="19" name="正方形/長方形 18"/>
          <p:cNvSpPr/>
          <p:nvPr/>
        </p:nvSpPr>
        <p:spPr bwMode="auto">
          <a:xfrm>
            <a:off x="3437649" y="1628800"/>
            <a:ext cx="2268402" cy="618557"/>
          </a:xfrm>
          <a:prstGeom prst="rect">
            <a:avLst/>
          </a:prstGeom>
          <a:solidFill>
            <a:schemeClr val="accent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2400" dirty="0">
                <a:solidFill>
                  <a:schemeClr val="bg1"/>
                </a:solidFill>
                <a:latin typeface="+mn-lt"/>
                <a:ea typeface="+mn-ea"/>
              </a:rPr>
              <a:t>検索</a:t>
            </a:r>
          </a:p>
        </p:txBody>
      </p:sp>
      <p:sp>
        <p:nvSpPr>
          <p:cNvPr id="20" name="正方形/長方形 19"/>
          <p:cNvSpPr/>
          <p:nvPr/>
        </p:nvSpPr>
        <p:spPr bwMode="auto">
          <a:xfrm>
            <a:off x="5939852" y="1628800"/>
            <a:ext cx="2268402" cy="618557"/>
          </a:xfrm>
          <a:prstGeom prst="rect">
            <a:avLst/>
          </a:prstGeom>
          <a:solidFill>
            <a:schemeClr val="accent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2400" dirty="0">
                <a:solidFill>
                  <a:schemeClr val="bg1"/>
                </a:solidFill>
                <a:latin typeface="+mn-lt"/>
                <a:ea typeface="+mn-ea"/>
              </a:rPr>
              <a:t>再利用・複製</a:t>
            </a:r>
          </a:p>
        </p:txBody>
      </p:sp>
      <p:sp>
        <p:nvSpPr>
          <p:cNvPr id="3" name="下矢印 2"/>
          <p:cNvSpPr/>
          <p:nvPr/>
        </p:nvSpPr>
        <p:spPr bwMode="auto">
          <a:xfrm>
            <a:off x="3347864" y="3573015"/>
            <a:ext cx="2448272" cy="576065"/>
          </a:xfrm>
          <a:prstGeom prst="downArrow">
            <a:avLst/>
          </a:prstGeom>
          <a:solidFill>
            <a:schemeClr val="tx2"/>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2000" dirty="0">
              <a:latin typeface="+mn-lt"/>
              <a:ea typeface="+mn-ea"/>
            </a:endParaRPr>
          </a:p>
        </p:txBody>
      </p:sp>
    </p:spTree>
    <p:extLst>
      <p:ext uri="{BB962C8B-B14F-4D97-AF65-F5344CB8AC3E}">
        <p14:creationId xmlns:p14="http://schemas.microsoft.com/office/powerpoint/2010/main" val="58220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500" fill="hold"/>
                                        <p:tgtEl>
                                          <p:spTgt spid="18"/>
                                        </p:tgtEl>
                                        <p:attrNameLst>
                                          <p:attrName>ppt_w</p:attrName>
                                        </p:attrNameLst>
                                      </p:cBhvr>
                                      <p:tavLst>
                                        <p:tav tm="0">
                                          <p:val>
                                            <p:fltVal val="0"/>
                                          </p:val>
                                        </p:tav>
                                        <p:tav tm="100000">
                                          <p:val>
                                            <p:strVal val="#ppt_w"/>
                                          </p:val>
                                        </p:tav>
                                      </p:tavLst>
                                    </p:anim>
                                    <p:anim calcmode="lin" valueType="num">
                                      <p:cBhvr>
                                        <p:cTn id="13" dur="500" fill="hold"/>
                                        <p:tgtEl>
                                          <p:spTgt spid="18"/>
                                        </p:tgtEl>
                                        <p:attrNameLst>
                                          <p:attrName>ppt_h</p:attrName>
                                        </p:attrNameLst>
                                      </p:cBhvr>
                                      <p:tavLst>
                                        <p:tav tm="0">
                                          <p:val>
                                            <p:fltVal val="0"/>
                                          </p:val>
                                        </p:tav>
                                        <p:tav tm="100000">
                                          <p:val>
                                            <p:strVal val="#ppt_h"/>
                                          </p:val>
                                        </p:tav>
                                      </p:tavLst>
                                    </p:anim>
                                    <p:animEffect transition="in" filter="fade">
                                      <p:cBhvr>
                                        <p:cTn id="14" dur="500"/>
                                        <p:tgtEl>
                                          <p:spTgt spid="1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ipe(up)">
                                      <p:cBhvr>
                                        <p:cTn id="36" dur="500"/>
                                        <p:tgtEl>
                                          <p:spTgt spid="3"/>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p:cTn id="48" dur="500" fill="hold"/>
                                        <p:tgtEl>
                                          <p:spTgt spid="9"/>
                                        </p:tgtEl>
                                        <p:attrNameLst>
                                          <p:attrName>ppt_w</p:attrName>
                                        </p:attrNameLst>
                                      </p:cBhvr>
                                      <p:tavLst>
                                        <p:tav tm="0">
                                          <p:val>
                                            <p:fltVal val="0"/>
                                          </p:val>
                                        </p:tav>
                                        <p:tav tm="100000">
                                          <p:val>
                                            <p:strVal val="#ppt_w"/>
                                          </p:val>
                                        </p:tav>
                                      </p:tavLst>
                                    </p:anim>
                                    <p:anim calcmode="lin" valueType="num">
                                      <p:cBhvr>
                                        <p:cTn id="49" dur="500" fill="hold"/>
                                        <p:tgtEl>
                                          <p:spTgt spid="9"/>
                                        </p:tgtEl>
                                        <p:attrNameLst>
                                          <p:attrName>ppt_h</p:attrName>
                                        </p:attrNameLst>
                                      </p:cBhvr>
                                      <p:tavLst>
                                        <p:tav tm="0">
                                          <p:val>
                                            <p:fltVal val="0"/>
                                          </p:val>
                                        </p:tav>
                                        <p:tav tm="100000">
                                          <p:val>
                                            <p:strVal val="#ppt_h"/>
                                          </p:val>
                                        </p:tav>
                                      </p:tavLst>
                                    </p:anim>
                                    <p:animEffect transition="in" filter="fade">
                                      <p:cBhvr>
                                        <p:cTn id="50" dur="500"/>
                                        <p:tgtEl>
                                          <p:spTgt spid="9"/>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p:cTn id="53" dur="500" fill="hold"/>
                                        <p:tgtEl>
                                          <p:spTgt spid="10"/>
                                        </p:tgtEl>
                                        <p:attrNameLst>
                                          <p:attrName>ppt_w</p:attrName>
                                        </p:attrNameLst>
                                      </p:cBhvr>
                                      <p:tavLst>
                                        <p:tav tm="0">
                                          <p:val>
                                            <p:fltVal val="0"/>
                                          </p:val>
                                        </p:tav>
                                        <p:tav tm="100000">
                                          <p:val>
                                            <p:strVal val="#ppt_w"/>
                                          </p:val>
                                        </p:tav>
                                      </p:tavLst>
                                    </p:anim>
                                    <p:anim calcmode="lin" valueType="num">
                                      <p:cBhvr>
                                        <p:cTn id="54" dur="500" fill="hold"/>
                                        <p:tgtEl>
                                          <p:spTgt spid="10"/>
                                        </p:tgtEl>
                                        <p:attrNameLst>
                                          <p:attrName>ppt_h</p:attrName>
                                        </p:attrNameLst>
                                      </p:cBhvr>
                                      <p:tavLst>
                                        <p:tav tm="0">
                                          <p:val>
                                            <p:fltVal val="0"/>
                                          </p:val>
                                        </p:tav>
                                        <p:tav tm="100000">
                                          <p:val>
                                            <p:strVal val="#ppt_h"/>
                                          </p:val>
                                        </p:tav>
                                      </p:tavLst>
                                    </p:anim>
                                    <p:animEffect transition="in" filter="fade">
                                      <p:cBhvr>
                                        <p:cTn id="55" dur="500"/>
                                        <p:tgtEl>
                                          <p:spTgt spid="10"/>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500" fill="hold"/>
                                        <p:tgtEl>
                                          <p:spTgt spid="11"/>
                                        </p:tgtEl>
                                        <p:attrNameLst>
                                          <p:attrName>ppt_w</p:attrName>
                                        </p:attrNameLst>
                                      </p:cBhvr>
                                      <p:tavLst>
                                        <p:tav tm="0">
                                          <p:val>
                                            <p:fltVal val="0"/>
                                          </p:val>
                                        </p:tav>
                                        <p:tav tm="100000">
                                          <p:val>
                                            <p:strVal val="#ppt_w"/>
                                          </p:val>
                                        </p:tav>
                                      </p:tavLst>
                                    </p:anim>
                                    <p:anim calcmode="lin" valueType="num">
                                      <p:cBhvr>
                                        <p:cTn id="59" dur="500" fill="hold"/>
                                        <p:tgtEl>
                                          <p:spTgt spid="11"/>
                                        </p:tgtEl>
                                        <p:attrNameLst>
                                          <p:attrName>ppt_h</p:attrName>
                                        </p:attrNameLst>
                                      </p:cBhvr>
                                      <p:tavLst>
                                        <p:tav tm="0">
                                          <p:val>
                                            <p:fltVal val="0"/>
                                          </p:val>
                                        </p:tav>
                                        <p:tav tm="100000">
                                          <p:val>
                                            <p:strVal val="#ppt_h"/>
                                          </p:val>
                                        </p:tav>
                                      </p:tavLst>
                                    </p:anim>
                                    <p:animEffect transition="in" filter="fade">
                                      <p:cBhvr>
                                        <p:cTn id="60" dur="500"/>
                                        <p:tgtEl>
                                          <p:spTgt spid="11"/>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500" fill="hold"/>
                                        <p:tgtEl>
                                          <p:spTgt spid="15"/>
                                        </p:tgtEl>
                                        <p:attrNameLst>
                                          <p:attrName>ppt_w</p:attrName>
                                        </p:attrNameLst>
                                      </p:cBhvr>
                                      <p:tavLst>
                                        <p:tav tm="0">
                                          <p:val>
                                            <p:fltVal val="0"/>
                                          </p:val>
                                        </p:tav>
                                        <p:tav tm="100000">
                                          <p:val>
                                            <p:strVal val="#ppt_w"/>
                                          </p:val>
                                        </p:tav>
                                      </p:tavLst>
                                    </p:anim>
                                    <p:anim calcmode="lin" valueType="num">
                                      <p:cBhvr>
                                        <p:cTn id="64" dur="500" fill="hold"/>
                                        <p:tgtEl>
                                          <p:spTgt spid="15"/>
                                        </p:tgtEl>
                                        <p:attrNameLst>
                                          <p:attrName>ppt_h</p:attrName>
                                        </p:attrNameLst>
                                      </p:cBhvr>
                                      <p:tavLst>
                                        <p:tav tm="0">
                                          <p:val>
                                            <p:fltVal val="0"/>
                                          </p:val>
                                        </p:tav>
                                        <p:tav tm="100000">
                                          <p:val>
                                            <p:strVal val="#ppt_h"/>
                                          </p:val>
                                        </p:tav>
                                      </p:tavLst>
                                    </p:anim>
                                    <p:animEffect transition="in" filter="fade">
                                      <p:cBhvr>
                                        <p:cTn id="65" dur="500"/>
                                        <p:tgtEl>
                                          <p:spTgt spid="15"/>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6"/>
                                        </p:tgtEl>
                                        <p:attrNameLst>
                                          <p:attrName>style.visibility</p:attrName>
                                        </p:attrNameLst>
                                      </p:cBhvr>
                                      <p:to>
                                        <p:strVal val="visible"/>
                                      </p:to>
                                    </p:set>
                                    <p:anim calcmode="lin" valueType="num">
                                      <p:cBhvr>
                                        <p:cTn id="68" dur="500" fill="hold"/>
                                        <p:tgtEl>
                                          <p:spTgt spid="16"/>
                                        </p:tgtEl>
                                        <p:attrNameLst>
                                          <p:attrName>ppt_w</p:attrName>
                                        </p:attrNameLst>
                                      </p:cBhvr>
                                      <p:tavLst>
                                        <p:tav tm="0">
                                          <p:val>
                                            <p:fltVal val="0"/>
                                          </p:val>
                                        </p:tav>
                                        <p:tav tm="100000">
                                          <p:val>
                                            <p:strVal val="#ppt_w"/>
                                          </p:val>
                                        </p:tav>
                                      </p:tavLst>
                                    </p:anim>
                                    <p:anim calcmode="lin" valueType="num">
                                      <p:cBhvr>
                                        <p:cTn id="69" dur="500" fill="hold"/>
                                        <p:tgtEl>
                                          <p:spTgt spid="16"/>
                                        </p:tgtEl>
                                        <p:attrNameLst>
                                          <p:attrName>ppt_h</p:attrName>
                                        </p:attrNameLst>
                                      </p:cBhvr>
                                      <p:tavLst>
                                        <p:tav tm="0">
                                          <p:val>
                                            <p:fltVal val="0"/>
                                          </p:val>
                                        </p:tav>
                                        <p:tav tm="100000">
                                          <p:val>
                                            <p:strVal val="#ppt_h"/>
                                          </p:val>
                                        </p:tav>
                                      </p:tavLst>
                                    </p:anim>
                                    <p:animEffect transition="in" filter="fade">
                                      <p:cBhvr>
                                        <p:cTn id="70" dur="500"/>
                                        <p:tgtEl>
                                          <p:spTgt spid="16"/>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8" grpId="0" animBg="1"/>
      <p:bldP spid="9" grpId="0" animBg="1"/>
      <p:bldP spid="10" grpId="0" animBg="1"/>
      <p:bldP spid="11" grpId="0" animBg="1"/>
      <p:bldP spid="13" grpId="0" animBg="1"/>
      <p:bldP spid="15" grpId="0" animBg="1"/>
      <p:bldP spid="16" grpId="0" animBg="1"/>
      <p:bldP spid="17" grpId="0" animBg="1"/>
      <p:bldP spid="18" grpId="0" animBg="1"/>
      <p:bldP spid="19" grpId="0" animBg="1"/>
      <p:bldP spid="20" grpId="0" animBg="1"/>
      <p:bldP spid="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角丸四角形 37"/>
          <p:cNvSpPr/>
          <p:nvPr/>
        </p:nvSpPr>
        <p:spPr>
          <a:xfrm>
            <a:off x="1691680" y="4833745"/>
            <a:ext cx="5760640" cy="1295939"/>
          </a:xfrm>
          <a:prstGeom prst="round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p:cNvSpPr/>
          <p:nvPr/>
        </p:nvSpPr>
        <p:spPr>
          <a:xfrm>
            <a:off x="1495140" y="5037353"/>
            <a:ext cx="6173204" cy="902250"/>
          </a:xfrm>
          <a:prstGeom prst="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en-US" dirty="0" smtClean="0"/>
              <a:t>インターネット</a:t>
            </a:r>
            <a:r>
              <a:rPr lang="en-US" altLang="ja-JP" dirty="0" smtClean="0"/>
              <a:t> VPN</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21</a:t>
            </a:fld>
            <a:endParaRPr kumimoji="1" lang="ja-JP" altLang="en-US"/>
          </a:p>
        </p:txBody>
      </p:sp>
      <p:grpSp>
        <p:nvGrpSpPr>
          <p:cNvPr id="4" name="図形グループ 3"/>
          <p:cNvGrpSpPr/>
          <p:nvPr/>
        </p:nvGrpSpPr>
        <p:grpSpPr>
          <a:xfrm>
            <a:off x="1011977" y="2419101"/>
            <a:ext cx="265954" cy="577851"/>
            <a:chOff x="1946324" y="4125162"/>
            <a:chExt cx="969964" cy="2007872"/>
          </a:xfrm>
        </p:grpSpPr>
        <p:sp>
          <p:nvSpPr>
            <p:cNvPr id="5" name="円/楕円 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6" name="フローチャート: 論理積ゲート 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7" name="図形グループ 6"/>
          <p:cNvGrpSpPr/>
          <p:nvPr/>
        </p:nvGrpSpPr>
        <p:grpSpPr>
          <a:xfrm>
            <a:off x="7866069" y="2419101"/>
            <a:ext cx="265954" cy="577851"/>
            <a:chOff x="1946324" y="4125162"/>
            <a:chExt cx="969964" cy="2007872"/>
          </a:xfrm>
        </p:grpSpPr>
        <p:sp>
          <p:nvSpPr>
            <p:cNvPr id="8" name="円/楕円 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9" name="フローチャート: 論理積ゲート 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1" name="角丸四角形 10"/>
          <p:cNvSpPr/>
          <p:nvPr/>
        </p:nvSpPr>
        <p:spPr>
          <a:xfrm>
            <a:off x="1691680" y="1916831"/>
            <a:ext cx="5760640" cy="1295939"/>
          </a:xfrm>
          <a:prstGeom prst="round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 name="直線矢印コネクタ 14"/>
          <p:cNvCxnSpPr>
            <a:stCxn id="6" idx="2"/>
            <a:endCxn id="9" idx="0"/>
          </p:cNvCxnSpPr>
          <p:nvPr/>
        </p:nvCxnSpPr>
        <p:spPr>
          <a:xfrm>
            <a:off x="1277931" y="2840519"/>
            <a:ext cx="6588138" cy="0"/>
          </a:xfrm>
          <a:prstGeom prst="straightConnector1">
            <a:avLst/>
          </a:prstGeom>
          <a:ln w="57150">
            <a:solidFill>
              <a:srgbClr val="0432FF"/>
            </a:solidFill>
            <a:prstDash val="sysDot"/>
            <a:headEnd type="none" w="med" len="med"/>
            <a:tailEnd type="arrow" w="med" len="med"/>
          </a:ln>
        </p:spPr>
        <p:style>
          <a:lnRef idx="2">
            <a:schemeClr val="accent1"/>
          </a:lnRef>
          <a:fillRef idx="0">
            <a:schemeClr val="accent1"/>
          </a:fillRef>
          <a:effectRef idx="1">
            <a:schemeClr val="accent1"/>
          </a:effectRef>
          <a:fontRef idx="minor">
            <a:schemeClr val="tx1"/>
          </a:fontRef>
        </p:style>
      </p:cxnSp>
      <p:pic>
        <p:nvPicPr>
          <p:cNvPr id="13" name="図 12"/>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flipH="1">
            <a:off x="3992382" y="1962238"/>
            <a:ext cx="1159235" cy="1159235"/>
          </a:xfrm>
          <a:prstGeom prst="rect">
            <a:avLst/>
          </a:prstGeom>
        </p:spPr>
      </p:pic>
      <p:sp>
        <p:nvSpPr>
          <p:cNvPr id="12" name="正方形/長方形 11"/>
          <p:cNvSpPr/>
          <p:nvPr/>
        </p:nvSpPr>
        <p:spPr>
          <a:xfrm>
            <a:off x="4211961" y="2407812"/>
            <a:ext cx="603066" cy="268087"/>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データ</a:t>
            </a:r>
            <a:endParaRPr kumimoji="1" lang="ja-JP" altLang="en-US" sz="800" dirty="0">
              <a:solidFill>
                <a:srgbClr val="FFFFFF"/>
              </a:solidFill>
              <a:latin typeface="Meiryo" charset="-128"/>
              <a:ea typeface="Meiryo" charset="-128"/>
              <a:cs typeface="Meiryo" charset="-128"/>
            </a:endParaRPr>
          </a:p>
        </p:txBody>
      </p:sp>
      <p:grpSp>
        <p:nvGrpSpPr>
          <p:cNvPr id="18" name="図形グループ 17"/>
          <p:cNvGrpSpPr/>
          <p:nvPr/>
        </p:nvGrpSpPr>
        <p:grpSpPr>
          <a:xfrm>
            <a:off x="4439023" y="1167074"/>
            <a:ext cx="265954" cy="577851"/>
            <a:chOff x="1946324" y="4125162"/>
            <a:chExt cx="969964" cy="2007872"/>
          </a:xfrm>
        </p:grpSpPr>
        <p:sp>
          <p:nvSpPr>
            <p:cNvPr id="19" name="円/楕円 18"/>
            <p:cNvSpPr/>
            <p:nvPr/>
          </p:nvSpPr>
          <p:spPr>
            <a:xfrm>
              <a:off x="1946324" y="4125162"/>
              <a:ext cx="969962" cy="920750"/>
            </a:xfrm>
            <a:prstGeom prst="ellipse">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0" name="フローチャート: 論理積ゲート 19"/>
            <p:cNvSpPr/>
            <p:nvPr/>
          </p:nvSpPr>
          <p:spPr>
            <a:xfrm rot="16200000">
              <a:off x="1887746" y="5104491"/>
              <a:ext cx="1087122" cy="969963"/>
            </a:xfrm>
            <a:prstGeom prst="flowChartDelay">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21" name="直角三角形 20"/>
          <p:cNvSpPr/>
          <p:nvPr/>
        </p:nvSpPr>
        <p:spPr>
          <a:xfrm>
            <a:off x="4483473" y="1250580"/>
            <a:ext cx="72008" cy="45719"/>
          </a:xfrm>
          <a:prstGeom prst="rtTriangle">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直角三角形 21"/>
          <p:cNvSpPr/>
          <p:nvPr/>
        </p:nvSpPr>
        <p:spPr>
          <a:xfrm flipH="1">
            <a:off x="4586855" y="1249179"/>
            <a:ext cx="72008" cy="45719"/>
          </a:xfrm>
          <a:prstGeom prst="rtTriangle">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三角形 22"/>
          <p:cNvSpPr/>
          <p:nvPr/>
        </p:nvSpPr>
        <p:spPr>
          <a:xfrm flipV="1">
            <a:off x="4483473" y="1356081"/>
            <a:ext cx="175391" cy="45719"/>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下矢印 23"/>
          <p:cNvSpPr/>
          <p:nvPr/>
        </p:nvSpPr>
        <p:spPr>
          <a:xfrm>
            <a:off x="4499992" y="1772816"/>
            <a:ext cx="158871" cy="504056"/>
          </a:xfrm>
          <a:prstGeom prst="downArrow">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四角形吹き出し 24"/>
          <p:cNvSpPr/>
          <p:nvPr/>
        </p:nvSpPr>
        <p:spPr>
          <a:xfrm>
            <a:off x="3422800" y="1168608"/>
            <a:ext cx="792088" cy="333902"/>
          </a:xfrm>
          <a:prstGeom prst="wedgeRectCallout">
            <a:avLst>
              <a:gd name="adj1" fmla="val 75369"/>
              <a:gd name="adj2" fmla="val -6043"/>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smtClean="0">
                <a:solidFill>
                  <a:srgbClr val="FFFFFF"/>
                </a:solidFill>
                <a:latin typeface="Meiryo" charset="-128"/>
                <a:ea typeface="Meiryo" charset="-128"/>
                <a:cs typeface="Meiryo" charset="-128"/>
              </a:rPr>
              <a:t>盗聴</a:t>
            </a:r>
            <a:endParaRPr kumimoji="1" lang="ja-JP" altLang="en-US" sz="1400" dirty="0">
              <a:solidFill>
                <a:srgbClr val="FFFFFF"/>
              </a:solidFill>
              <a:latin typeface="Meiryo" charset="-128"/>
              <a:ea typeface="Meiryo" charset="-128"/>
              <a:cs typeface="Meiryo" charset="-128"/>
            </a:endParaRPr>
          </a:p>
        </p:txBody>
      </p:sp>
      <p:sp>
        <p:nvSpPr>
          <p:cNvPr id="26" name="四角形吹き出し 25"/>
          <p:cNvSpPr/>
          <p:nvPr/>
        </p:nvSpPr>
        <p:spPr>
          <a:xfrm>
            <a:off x="3440060" y="1672405"/>
            <a:ext cx="792088" cy="333902"/>
          </a:xfrm>
          <a:prstGeom prst="wedgeRectCallout">
            <a:avLst>
              <a:gd name="adj1" fmla="val 87795"/>
              <a:gd name="adj2" fmla="val 12974"/>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改ざん</a:t>
            </a:r>
            <a:endParaRPr kumimoji="1" lang="ja-JP" altLang="en-US" sz="1400" dirty="0">
              <a:solidFill>
                <a:srgbClr val="FFFFFF"/>
              </a:solidFill>
              <a:latin typeface="Meiryo" charset="-128"/>
              <a:ea typeface="Meiryo" charset="-128"/>
              <a:cs typeface="Meiryo" charset="-128"/>
            </a:endParaRPr>
          </a:p>
        </p:txBody>
      </p:sp>
      <p:sp>
        <p:nvSpPr>
          <p:cNvPr id="27" name="正方形/長方形 26"/>
          <p:cNvSpPr/>
          <p:nvPr/>
        </p:nvSpPr>
        <p:spPr>
          <a:xfrm>
            <a:off x="4800600" y="1491999"/>
            <a:ext cx="603066" cy="268087"/>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Meiryo" charset="-128"/>
                <a:ea typeface="Meiryo" charset="-128"/>
                <a:cs typeface="Meiryo" charset="-128"/>
              </a:rPr>
              <a:t>偽データ</a:t>
            </a:r>
            <a:endParaRPr kumimoji="1" lang="ja-JP" altLang="en-US" sz="800" dirty="0">
              <a:solidFill>
                <a:srgbClr val="FFFFFF"/>
              </a:solidFill>
              <a:latin typeface="Meiryo" charset="-128"/>
              <a:ea typeface="Meiryo" charset="-128"/>
              <a:cs typeface="Meiryo" charset="-128"/>
            </a:endParaRPr>
          </a:p>
        </p:txBody>
      </p:sp>
      <p:sp>
        <p:nvSpPr>
          <p:cNvPr id="28" name="四角形吹き出し 27"/>
          <p:cNvSpPr/>
          <p:nvPr/>
        </p:nvSpPr>
        <p:spPr>
          <a:xfrm>
            <a:off x="5796136" y="1174024"/>
            <a:ext cx="792088" cy="333902"/>
          </a:xfrm>
          <a:prstGeom prst="wedgeRectCallout">
            <a:avLst>
              <a:gd name="adj1" fmla="val -58421"/>
              <a:gd name="adj2" fmla="val 82823"/>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smtClean="0">
                <a:solidFill>
                  <a:srgbClr val="FFFFFF"/>
                </a:solidFill>
                <a:latin typeface="Meiryo" charset="-128"/>
                <a:ea typeface="Meiryo" charset="-128"/>
                <a:cs typeface="Meiryo" charset="-128"/>
              </a:rPr>
              <a:t>なりすまし</a:t>
            </a:r>
            <a:endParaRPr kumimoji="1" lang="ja-JP" altLang="en-US" sz="900" dirty="0">
              <a:solidFill>
                <a:srgbClr val="FFFFFF"/>
              </a:solidFill>
              <a:latin typeface="Meiryo" charset="-128"/>
              <a:ea typeface="Meiryo" charset="-128"/>
              <a:cs typeface="Meiryo" charset="-128"/>
            </a:endParaRPr>
          </a:p>
        </p:txBody>
      </p:sp>
      <p:cxnSp>
        <p:nvCxnSpPr>
          <p:cNvPr id="29" name="直線矢印コネクタ 28"/>
          <p:cNvCxnSpPr/>
          <p:nvPr/>
        </p:nvCxnSpPr>
        <p:spPr>
          <a:xfrm>
            <a:off x="5508104" y="1672405"/>
            <a:ext cx="2304256" cy="848148"/>
          </a:xfrm>
          <a:prstGeom prst="straightConnector1">
            <a:avLst/>
          </a:prstGeom>
          <a:ln w="57150">
            <a:solidFill>
              <a:srgbClr val="FF0000"/>
            </a:solidFill>
            <a:prstDash val="sysDot"/>
            <a:headEnd type="none" w="med" len="med"/>
            <a:tailEnd type="arrow" w="med" len="med"/>
          </a:ln>
        </p:spPr>
        <p:style>
          <a:lnRef idx="2">
            <a:schemeClr val="accent1"/>
          </a:lnRef>
          <a:fillRef idx="0">
            <a:schemeClr val="accent1"/>
          </a:fillRef>
          <a:effectRef idx="1">
            <a:schemeClr val="accent1"/>
          </a:effectRef>
          <a:fontRef idx="minor">
            <a:schemeClr val="tx1"/>
          </a:fontRef>
        </p:style>
      </p:cxnSp>
      <p:grpSp>
        <p:nvGrpSpPr>
          <p:cNvPr id="32" name="図形グループ 31"/>
          <p:cNvGrpSpPr/>
          <p:nvPr/>
        </p:nvGrpSpPr>
        <p:grpSpPr>
          <a:xfrm>
            <a:off x="1011977" y="5336015"/>
            <a:ext cx="265954" cy="577851"/>
            <a:chOff x="1946324" y="4125162"/>
            <a:chExt cx="969964" cy="2007872"/>
          </a:xfrm>
        </p:grpSpPr>
        <p:sp>
          <p:nvSpPr>
            <p:cNvPr id="33" name="円/楕円 3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4" name="フローチャート: 論理積ゲート 3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35" name="図形グループ 34"/>
          <p:cNvGrpSpPr/>
          <p:nvPr/>
        </p:nvGrpSpPr>
        <p:grpSpPr>
          <a:xfrm>
            <a:off x="7866069" y="5336015"/>
            <a:ext cx="265954" cy="577851"/>
            <a:chOff x="1946324" y="4125162"/>
            <a:chExt cx="969964" cy="2007872"/>
          </a:xfrm>
        </p:grpSpPr>
        <p:sp>
          <p:nvSpPr>
            <p:cNvPr id="36" name="円/楕円 3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7" name="フローチャート: 論理積ゲート 3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cxnSp>
        <p:nvCxnSpPr>
          <p:cNvPr id="39" name="直線矢印コネクタ 38"/>
          <p:cNvCxnSpPr>
            <a:stCxn id="34" idx="2"/>
            <a:endCxn id="37" idx="0"/>
          </p:cNvCxnSpPr>
          <p:nvPr/>
        </p:nvCxnSpPr>
        <p:spPr>
          <a:xfrm>
            <a:off x="1277931" y="5757433"/>
            <a:ext cx="6588138" cy="0"/>
          </a:xfrm>
          <a:prstGeom prst="straightConnector1">
            <a:avLst/>
          </a:prstGeom>
          <a:ln w="57150">
            <a:solidFill>
              <a:srgbClr val="0432FF"/>
            </a:solidFill>
            <a:prstDash val="sysDot"/>
            <a:headEnd type="none" w="med" len="med"/>
            <a:tailEnd type="arrow" w="med" len="med"/>
          </a:ln>
        </p:spPr>
        <p:style>
          <a:lnRef idx="2">
            <a:schemeClr val="accent1"/>
          </a:lnRef>
          <a:fillRef idx="0">
            <a:schemeClr val="accent1"/>
          </a:fillRef>
          <a:effectRef idx="1">
            <a:schemeClr val="accent1"/>
          </a:effectRef>
          <a:fontRef idx="minor">
            <a:schemeClr val="tx1"/>
          </a:fontRef>
        </p:style>
      </p:cxnSp>
      <p:pic>
        <p:nvPicPr>
          <p:cNvPr id="40" name="図 39"/>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flipH="1">
            <a:off x="3992382" y="4879152"/>
            <a:ext cx="1159235" cy="1159235"/>
          </a:xfrm>
          <a:prstGeom prst="rect">
            <a:avLst/>
          </a:prstGeom>
        </p:spPr>
      </p:pic>
      <p:sp>
        <p:nvSpPr>
          <p:cNvPr id="41" name="正方形/長方形 40"/>
          <p:cNvSpPr/>
          <p:nvPr/>
        </p:nvSpPr>
        <p:spPr>
          <a:xfrm>
            <a:off x="4211961" y="5324726"/>
            <a:ext cx="603066" cy="268087"/>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データ</a:t>
            </a:r>
            <a:endParaRPr kumimoji="1" lang="ja-JP" altLang="en-US" sz="800" dirty="0">
              <a:solidFill>
                <a:srgbClr val="FFFFFF"/>
              </a:solidFill>
              <a:latin typeface="Meiryo" charset="-128"/>
              <a:ea typeface="Meiryo" charset="-128"/>
              <a:cs typeface="Meiryo" charset="-128"/>
            </a:endParaRPr>
          </a:p>
        </p:txBody>
      </p:sp>
      <p:grpSp>
        <p:nvGrpSpPr>
          <p:cNvPr id="42" name="図形グループ 41"/>
          <p:cNvGrpSpPr/>
          <p:nvPr/>
        </p:nvGrpSpPr>
        <p:grpSpPr>
          <a:xfrm>
            <a:off x="4439023" y="4083988"/>
            <a:ext cx="265954" cy="577851"/>
            <a:chOff x="1946324" y="4125162"/>
            <a:chExt cx="969964" cy="2007872"/>
          </a:xfrm>
        </p:grpSpPr>
        <p:sp>
          <p:nvSpPr>
            <p:cNvPr id="43" name="円/楕円 42"/>
            <p:cNvSpPr/>
            <p:nvPr/>
          </p:nvSpPr>
          <p:spPr>
            <a:xfrm>
              <a:off x="1946324" y="4125162"/>
              <a:ext cx="969962" cy="920750"/>
            </a:xfrm>
            <a:prstGeom prst="ellipse">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4" name="フローチャート: 論理積ゲート 43"/>
            <p:cNvSpPr/>
            <p:nvPr/>
          </p:nvSpPr>
          <p:spPr>
            <a:xfrm rot="16200000">
              <a:off x="1887746" y="5104491"/>
              <a:ext cx="1087122" cy="969963"/>
            </a:xfrm>
            <a:prstGeom prst="flowChartDelay">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45" name="直角三角形 44"/>
          <p:cNvSpPr/>
          <p:nvPr/>
        </p:nvSpPr>
        <p:spPr>
          <a:xfrm>
            <a:off x="4483473" y="4167494"/>
            <a:ext cx="72008" cy="45719"/>
          </a:xfrm>
          <a:prstGeom prst="rtTriangle">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直角三角形 45"/>
          <p:cNvSpPr/>
          <p:nvPr/>
        </p:nvSpPr>
        <p:spPr>
          <a:xfrm flipH="1">
            <a:off x="4586855" y="4166093"/>
            <a:ext cx="72008" cy="45719"/>
          </a:xfrm>
          <a:prstGeom prst="rtTriangle">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三角形 46"/>
          <p:cNvSpPr/>
          <p:nvPr/>
        </p:nvSpPr>
        <p:spPr>
          <a:xfrm flipV="1">
            <a:off x="4483473" y="4272995"/>
            <a:ext cx="175391" cy="45719"/>
          </a:xfrm>
          <a:prstGeom prst="triangle">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四角形吹き出し 48"/>
          <p:cNvSpPr/>
          <p:nvPr/>
        </p:nvSpPr>
        <p:spPr>
          <a:xfrm>
            <a:off x="3422800" y="4085522"/>
            <a:ext cx="792088" cy="333902"/>
          </a:xfrm>
          <a:prstGeom prst="wedgeRectCallout">
            <a:avLst>
              <a:gd name="adj1" fmla="val 75369"/>
              <a:gd name="adj2" fmla="val -6043"/>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smtClean="0">
                <a:solidFill>
                  <a:srgbClr val="FFFFFF"/>
                </a:solidFill>
                <a:latin typeface="Meiryo" charset="-128"/>
                <a:ea typeface="Meiryo" charset="-128"/>
                <a:cs typeface="Meiryo" charset="-128"/>
              </a:rPr>
              <a:t>盗聴</a:t>
            </a:r>
            <a:endParaRPr kumimoji="1" lang="ja-JP" altLang="en-US" sz="1400" dirty="0">
              <a:solidFill>
                <a:srgbClr val="FFFFFF"/>
              </a:solidFill>
              <a:latin typeface="Meiryo" charset="-128"/>
              <a:ea typeface="Meiryo" charset="-128"/>
              <a:cs typeface="Meiryo" charset="-128"/>
            </a:endParaRPr>
          </a:p>
        </p:txBody>
      </p:sp>
      <p:sp>
        <p:nvSpPr>
          <p:cNvPr id="50" name="四角形吹き出し 49"/>
          <p:cNvSpPr/>
          <p:nvPr/>
        </p:nvSpPr>
        <p:spPr>
          <a:xfrm>
            <a:off x="3440060" y="4589319"/>
            <a:ext cx="792088" cy="333902"/>
          </a:xfrm>
          <a:prstGeom prst="wedgeRectCallout">
            <a:avLst>
              <a:gd name="adj1" fmla="val 87795"/>
              <a:gd name="adj2" fmla="val 12974"/>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改ざん</a:t>
            </a:r>
            <a:endParaRPr kumimoji="1" lang="ja-JP" altLang="en-US" sz="1400" dirty="0">
              <a:solidFill>
                <a:srgbClr val="FFFFFF"/>
              </a:solidFill>
              <a:latin typeface="Meiryo" charset="-128"/>
              <a:ea typeface="Meiryo" charset="-128"/>
              <a:cs typeface="Meiryo" charset="-128"/>
            </a:endParaRPr>
          </a:p>
        </p:txBody>
      </p:sp>
      <p:sp>
        <p:nvSpPr>
          <p:cNvPr id="51" name="正方形/長方形 50"/>
          <p:cNvSpPr/>
          <p:nvPr/>
        </p:nvSpPr>
        <p:spPr>
          <a:xfrm>
            <a:off x="4800600" y="4408913"/>
            <a:ext cx="603066" cy="268087"/>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Meiryo" charset="-128"/>
                <a:ea typeface="Meiryo" charset="-128"/>
                <a:cs typeface="Meiryo" charset="-128"/>
              </a:rPr>
              <a:t>偽データ</a:t>
            </a:r>
            <a:endParaRPr kumimoji="1" lang="ja-JP" altLang="en-US" sz="800" dirty="0">
              <a:solidFill>
                <a:srgbClr val="FFFFFF"/>
              </a:solidFill>
              <a:latin typeface="Meiryo" charset="-128"/>
              <a:ea typeface="Meiryo" charset="-128"/>
              <a:cs typeface="Meiryo" charset="-128"/>
            </a:endParaRPr>
          </a:p>
        </p:txBody>
      </p:sp>
      <p:sp>
        <p:nvSpPr>
          <p:cNvPr id="52" name="四角形吹き出し 51"/>
          <p:cNvSpPr/>
          <p:nvPr/>
        </p:nvSpPr>
        <p:spPr>
          <a:xfrm>
            <a:off x="5796136" y="4090938"/>
            <a:ext cx="792088" cy="333902"/>
          </a:xfrm>
          <a:prstGeom prst="wedgeRectCallout">
            <a:avLst>
              <a:gd name="adj1" fmla="val -58421"/>
              <a:gd name="adj2" fmla="val 82823"/>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900" smtClean="0">
                <a:solidFill>
                  <a:srgbClr val="FFFFFF"/>
                </a:solidFill>
                <a:latin typeface="Meiryo" charset="-128"/>
                <a:ea typeface="Meiryo" charset="-128"/>
                <a:cs typeface="Meiryo" charset="-128"/>
              </a:rPr>
              <a:t>なりすまし</a:t>
            </a:r>
            <a:endParaRPr kumimoji="1" lang="ja-JP" altLang="en-US" sz="900" dirty="0">
              <a:solidFill>
                <a:srgbClr val="FFFFFF"/>
              </a:solidFill>
              <a:latin typeface="Meiryo" charset="-128"/>
              <a:ea typeface="Meiryo" charset="-128"/>
              <a:cs typeface="Meiryo" charset="-128"/>
            </a:endParaRPr>
          </a:p>
        </p:txBody>
      </p:sp>
      <p:cxnSp>
        <p:nvCxnSpPr>
          <p:cNvPr id="53" name="直線矢印コネクタ 52"/>
          <p:cNvCxnSpPr/>
          <p:nvPr/>
        </p:nvCxnSpPr>
        <p:spPr>
          <a:xfrm>
            <a:off x="5508104" y="4589319"/>
            <a:ext cx="1296144" cy="400861"/>
          </a:xfrm>
          <a:prstGeom prst="straightConnector1">
            <a:avLst/>
          </a:prstGeom>
          <a:ln w="57150">
            <a:solidFill>
              <a:srgbClr val="FF0000"/>
            </a:solidFill>
            <a:prstDash val="sysDot"/>
            <a:headEnd type="none" w="med" len="med"/>
            <a:tailEnd type="arrow" w="med" len="med"/>
          </a:ln>
        </p:spPr>
        <p:style>
          <a:lnRef idx="2">
            <a:schemeClr val="accent1"/>
          </a:lnRef>
          <a:fillRef idx="0">
            <a:schemeClr val="accent1"/>
          </a:fillRef>
          <a:effectRef idx="1">
            <a:schemeClr val="accent1"/>
          </a:effectRef>
          <a:fontRef idx="minor">
            <a:schemeClr val="tx1"/>
          </a:fontRef>
        </p:style>
      </p:cxnSp>
      <p:pic>
        <p:nvPicPr>
          <p:cNvPr id="54" name="図 53"/>
          <p:cNvPicPr>
            <a:picLocks noChangeAspect="1"/>
          </p:cNvPicPr>
          <p:nvPr/>
        </p:nvPicPr>
        <p:blipFill>
          <a:blip r:embed="rId3">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a:off x="4574846" y="5037353"/>
            <a:ext cx="508637" cy="508637"/>
          </a:xfrm>
          <a:prstGeom prst="rect">
            <a:avLst/>
          </a:prstGeom>
          <a:effectLst>
            <a:outerShdw blurRad="50800" dist="38100" dir="2700000" algn="tl" rotWithShape="0">
              <a:prstClr val="black">
                <a:alpha val="40000"/>
              </a:prstClr>
            </a:outerShdw>
          </a:effectLst>
        </p:spPr>
      </p:pic>
      <p:pic>
        <p:nvPicPr>
          <p:cNvPr id="58" name="図 57"/>
          <p:cNvPicPr>
            <a:picLocks noChangeAspect="1"/>
          </p:cNvPicPr>
          <p:nvPr/>
        </p:nvPicPr>
        <p:blipFill>
          <a:blip r:embed="rId4">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a:off x="1242283" y="5217825"/>
            <a:ext cx="503343" cy="503343"/>
          </a:xfrm>
          <a:prstGeom prst="rect">
            <a:avLst/>
          </a:prstGeom>
          <a:effectLst>
            <a:outerShdw blurRad="50800" dist="38100" dir="2700000" algn="tl" rotWithShape="0">
              <a:prstClr val="black">
                <a:alpha val="40000"/>
              </a:prstClr>
            </a:outerShdw>
          </a:effectLst>
        </p:spPr>
      </p:pic>
      <p:pic>
        <p:nvPicPr>
          <p:cNvPr id="59" name="図 58"/>
          <p:cNvPicPr>
            <a:picLocks noChangeAspect="1"/>
          </p:cNvPicPr>
          <p:nvPr/>
        </p:nvPicPr>
        <p:blipFill>
          <a:blip r:embed="rId4">
            <a:duotone>
              <a:schemeClr val="accent6">
                <a:shade val="45000"/>
                <a:satMod val="135000"/>
              </a:schemeClr>
              <a:prstClr val="white"/>
            </a:duotone>
            <a:extLst>
              <a:ext uri="{28A0092B-C50C-407E-A947-70E740481C1C}">
                <a14:useLocalDpi xmlns:a14="http://schemas.microsoft.com/office/drawing/2010/main" val="0"/>
              </a:ext>
            </a:extLst>
          </a:blip>
          <a:stretch>
            <a:fillRect/>
          </a:stretch>
        </p:blipFill>
        <p:spPr>
          <a:xfrm>
            <a:off x="7389392" y="5229913"/>
            <a:ext cx="503343" cy="503343"/>
          </a:xfrm>
          <a:prstGeom prst="rect">
            <a:avLst/>
          </a:prstGeom>
          <a:effectLst>
            <a:outerShdw blurRad="50800" dist="38100" dir="2700000" algn="tl" rotWithShape="0">
              <a:prstClr val="black">
                <a:alpha val="40000"/>
              </a:prstClr>
            </a:outerShdw>
          </a:effectLst>
        </p:spPr>
      </p:pic>
      <p:pic>
        <p:nvPicPr>
          <p:cNvPr id="60" name="図 5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98014" y="4834776"/>
            <a:ext cx="362826" cy="362826"/>
          </a:xfrm>
          <a:prstGeom prst="rect">
            <a:avLst/>
          </a:prstGeom>
        </p:spPr>
      </p:pic>
      <p:sp>
        <p:nvSpPr>
          <p:cNvPr id="48" name="下矢印 47"/>
          <p:cNvSpPr/>
          <p:nvPr/>
        </p:nvSpPr>
        <p:spPr>
          <a:xfrm>
            <a:off x="4499992" y="4689730"/>
            <a:ext cx="158871" cy="165454"/>
          </a:xfrm>
          <a:prstGeom prst="downArrow">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61" name="図 6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04248" y="4832944"/>
            <a:ext cx="362826" cy="362826"/>
          </a:xfrm>
          <a:prstGeom prst="rect">
            <a:avLst/>
          </a:prstGeom>
        </p:spPr>
      </p:pic>
      <p:sp>
        <p:nvSpPr>
          <p:cNvPr id="62" name="テキスト ボックス 61"/>
          <p:cNvSpPr txBox="1"/>
          <p:nvPr/>
        </p:nvSpPr>
        <p:spPr>
          <a:xfrm>
            <a:off x="459101" y="1178063"/>
            <a:ext cx="2339102" cy="307777"/>
          </a:xfrm>
          <a:prstGeom prst="rect">
            <a:avLst/>
          </a:prstGeom>
          <a:noFill/>
        </p:spPr>
        <p:txBody>
          <a:bodyPr wrap="none" rtlCol="0">
            <a:spAutoFit/>
          </a:bodyPr>
          <a:lstStyle/>
          <a:p>
            <a:r>
              <a:rPr kumimoji="1" lang="ja-JP" altLang="en-US" sz="1400" dirty="0" smtClean="0">
                <a:solidFill>
                  <a:schemeClr val="bg1">
                    <a:lumMod val="50000"/>
                  </a:schemeClr>
                </a:solidFill>
                <a:latin typeface="Meiryo" charset="-128"/>
                <a:ea typeface="Meiryo" charset="-128"/>
                <a:cs typeface="Meiryo" charset="-128"/>
              </a:rPr>
              <a:t>通常</a:t>
            </a:r>
            <a:r>
              <a:rPr kumimoji="1" lang="ja-JP" altLang="en-US" sz="1400" smtClean="0">
                <a:solidFill>
                  <a:schemeClr val="bg1">
                    <a:lumMod val="50000"/>
                  </a:schemeClr>
                </a:solidFill>
                <a:latin typeface="Meiryo" charset="-128"/>
                <a:ea typeface="Meiryo" charset="-128"/>
                <a:cs typeface="Meiryo" charset="-128"/>
              </a:rPr>
              <a:t>のインターネット通信</a:t>
            </a:r>
            <a:endParaRPr kumimoji="1" lang="ja-JP" altLang="en-US" sz="1400" dirty="0">
              <a:solidFill>
                <a:schemeClr val="bg1">
                  <a:lumMod val="50000"/>
                </a:schemeClr>
              </a:solidFill>
              <a:latin typeface="Meiryo" charset="-128"/>
              <a:ea typeface="Meiryo" charset="-128"/>
              <a:cs typeface="Meiryo" charset="-128"/>
            </a:endParaRPr>
          </a:p>
        </p:txBody>
      </p:sp>
      <p:sp>
        <p:nvSpPr>
          <p:cNvPr id="63" name="テキスト ボックス 62"/>
          <p:cNvSpPr txBox="1"/>
          <p:nvPr/>
        </p:nvSpPr>
        <p:spPr>
          <a:xfrm>
            <a:off x="465345" y="4090938"/>
            <a:ext cx="2701381" cy="307777"/>
          </a:xfrm>
          <a:prstGeom prst="rect">
            <a:avLst/>
          </a:prstGeom>
          <a:noFill/>
        </p:spPr>
        <p:txBody>
          <a:bodyPr wrap="none" rtlCol="0">
            <a:spAutoFit/>
          </a:bodyPr>
          <a:lstStyle/>
          <a:p>
            <a:r>
              <a:rPr kumimoji="1" lang="en-US" altLang="ja-JP" sz="1400" dirty="0" smtClean="0">
                <a:solidFill>
                  <a:srgbClr val="0432FF"/>
                </a:solidFill>
                <a:latin typeface="Meiryo" charset="-128"/>
                <a:ea typeface="Meiryo" charset="-128"/>
                <a:cs typeface="Meiryo" charset="-128"/>
              </a:rPr>
              <a:t>VPN</a:t>
            </a:r>
            <a:r>
              <a:rPr kumimoji="1" lang="ja-JP" altLang="en-US" sz="1400" dirty="0" smtClean="0">
                <a:solidFill>
                  <a:srgbClr val="0432FF"/>
                </a:solidFill>
                <a:latin typeface="Meiryo" charset="-128"/>
                <a:ea typeface="Meiryo" charset="-128"/>
                <a:cs typeface="Meiryo" charset="-128"/>
              </a:rPr>
              <a:t>によるインターネット通信</a:t>
            </a:r>
            <a:endParaRPr kumimoji="1" lang="ja-JP" altLang="en-US" sz="1400" dirty="0">
              <a:solidFill>
                <a:srgbClr val="0432FF"/>
              </a:solidFill>
              <a:latin typeface="Meiryo" charset="-128"/>
              <a:ea typeface="Meiryo" charset="-128"/>
              <a:cs typeface="Meiryo" charset="-128"/>
            </a:endParaRPr>
          </a:p>
        </p:txBody>
      </p:sp>
    </p:spTree>
    <p:extLst>
      <p:ext uri="{BB962C8B-B14F-4D97-AF65-F5344CB8AC3E}">
        <p14:creationId xmlns:p14="http://schemas.microsoft.com/office/powerpoint/2010/main" val="1670859825"/>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bwMode="auto">
          <a:xfrm>
            <a:off x="5508104" y="1052736"/>
            <a:ext cx="2304256" cy="5400600"/>
          </a:xfrm>
          <a:prstGeom prst="rect">
            <a:avLst/>
          </a:prstGeom>
          <a:solidFill>
            <a:schemeClr val="accent6">
              <a:lumMod val="60000"/>
              <a:lumOff val="4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2000" dirty="0">
              <a:latin typeface="+mn-lt"/>
              <a:ea typeface="+mn-ea"/>
            </a:endParaRPr>
          </a:p>
        </p:txBody>
      </p:sp>
      <p:sp>
        <p:nvSpPr>
          <p:cNvPr id="2" name="タイトル 1"/>
          <p:cNvSpPr>
            <a:spLocks noGrp="1"/>
          </p:cNvSpPr>
          <p:nvPr>
            <p:ph type="title"/>
          </p:nvPr>
        </p:nvSpPr>
        <p:spPr/>
        <p:txBody>
          <a:bodyPr/>
          <a:lstStyle/>
          <a:p>
            <a:r>
              <a:rPr lang="ja-JP" altLang="en-US" dirty="0"/>
              <a:t>デジタルデータベースのデータ構造</a:t>
            </a:r>
            <a:endParaRPr kumimoji="1" lang="ja-JP" altLang="en-US" dirty="0"/>
          </a:p>
        </p:txBody>
      </p:sp>
      <p:sp>
        <p:nvSpPr>
          <p:cNvPr id="26" name="テキスト ボックス 146"/>
          <p:cNvSpPr txBox="1">
            <a:spLocks noChangeArrowheads="1"/>
          </p:cNvSpPr>
          <p:nvPr/>
        </p:nvSpPr>
        <p:spPr bwMode="auto">
          <a:xfrm>
            <a:off x="928182" y="1124804"/>
            <a:ext cx="1877438"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defRPr kumimoji="1" sz="1200">
                <a:solidFill>
                  <a:srgbClr val="484848"/>
                </a:solidFill>
                <a:latin typeface="Arial" charset="0"/>
                <a:ea typeface="HG丸ｺﾞｼｯｸM-PRO" charset="0"/>
                <a:cs typeface="HG丸ｺﾞｼｯｸM-PRO" charset="0"/>
              </a:defRPr>
            </a:lvl1pPr>
            <a:lvl2pPr marL="742950" indent="-285750">
              <a:spcBef>
                <a:spcPct val="20000"/>
              </a:spcBef>
              <a:defRPr kumimoji="1" sz="1200">
                <a:solidFill>
                  <a:srgbClr val="484848"/>
                </a:solidFill>
                <a:latin typeface="Arial" charset="0"/>
                <a:ea typeface="HG丸ｺﾞｼｯｸM-PRO" charset="0"/>
                <a:cs typeface="HG丸ｺﾞｼｯｸM-PRO" charset="0"/>
              </a:defRPr>
            </a:lvl2pPr>
            <a:lvl3pPr marL="1143000" indent="-228600">
              <a:spcBef>
                <a:spcPct val="20000"/>
              </a:spcBef>
              <a:defRPr kumimoji="1" sz="1200">
                <a:solidFill>
                  <a:srgbClr val="484848"/>
                </a:solidFill>
                <a:latin typeface="Arial" charset="0"/>
                <a:ea typeface="HG丸ｺﾞｼｯｸM-PRO" charset="0"/>
                <a:cs typeface="HG丸ｺﾞｼｯｸM-PRO" charset="0"/>
              </a:defRPr>
            </a:lvl3pPr>
            <a:lvl4pPr marL="1600200" indent="-228600">
              <a:spcBef>
                <a:spcPct val="20000"/>
              </a:spcBef>
              <a:defRPr kumimoji="1" sz="1200">
                <a:solidFill>
                  <a:srgbClr val="484848"/>
                </a:solidFill>
                <a:latin typeface="Arial" charset="0"/>
                <a:ea typeface="HG丸ｺﾞｼｯｸM-PRO" charset="0"/>
                <a:cs typeface="HG丸ｺﾞｼｯｸM-PRO" charset="0"/>
              </a:defRPr>
            </a:lvl4pPr>
            <a:lvl5pPr marL="2057400" indent="-228600">
              <a:spcBef>
                <a:spcPct val="20000"/>
              </a:spcBef>
              <a:defRPr kumimoji="1" sz="1200">
                <a:solidFill>
                  <a:srgbClr val="484848"/>
                </a:solidFill>
                <a:latin typeface="Arial" charset="0"/>
                <a:ea typeface="HG丸ｺﾞｼｯｸM-PRO" charset="0"/>
                <a:cs typeface="HG丸ｺﾞｼｯｸM-PRO" charset="0"/>
              </a:defRPr>
            </a:lvl5pPr>
            <a:lvl6pPr marL="25146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6pPr>
            <a:lvl7pPr marL="29718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7pPr>
            <a:lvl8pPr marL="34290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8pPr>
            <a:lvl9pPr marL="38862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9pPr>
          </a:lstStyle>
          <a:p>
            <a:pPr algn="ctr"/>
            <a:r>
              <a:rPr lang="ja-JP" altLang="en-US" sz="2000" dirty="0">
                <a:solidFill>
                  <a:schemeClr val="tx2"/>
                </a:solidFill>
                <a:latin typeface="HGP創英角ｺﾞｼｯｸUB" charset="0"/>
                <a:ea typeface="HGP創英角ｺﾞｼｯｸUB" charset="0"/>
                <a:cs typeface="HGP創英角ｺﾞｼｯｸUB" charset="0"/>
              </a:rPr>
              <a:t>ツリー構造</a:t>
            </a:r>
            <a:endParaRPr lang="en-US" altLang="ja-JP" sz="2000" dirty="0">
              <a:solidFill>
                <a:schemeClr val="tx2"/>
              </a:solidFill>
              <a:latin typeface="HGP創英角ｺﾞｼｯｸUB" charset="0"/>
              <a:ea typeface="HGP創英角ｺﾞｼｯｸUB" charset="0"/>
              <a:cs typeface="HGP創英角ｺﾞｼｯｸUB" charset="0"/>
            </a:endParaRPr>
          </a:p>
          <a:p>
            <a:pPr algn="ctr"/>
            <a:r>
              <a:rPr lang="en-US" altLang="ja-JP" sz="2000" dirty="0">
                <a:solidFill>
                  <a:schemeClr val="tx2"/>
                </a:solidFill>
                <a:latin typeface="HGP創英角ｺﾞｼｯｸUB" charset="0"/>
                <a:ea typeface="HGP創英角ｺﾞｼｯｸUB" charset="0"/>
                <a:cs typeface="HGP創英角ｺﾞｼｯｸUB" charset="0"/>
              </a:rPr>
              <a:t>(1960</a:t>
            </a:r>
            <a:r>
              <a:rPr lang="ja-JP" altLang="en-US" sz="2000" dirty="0">
                <a:solidFill>
                  <a:schemeClr val="tx2"/>
                </a:solidFill>
                <a:latin typeface="HGP創英角ｺﾞｼｯｸUB" charset="0"/>
                <a:ea typeface="HGP創英角ｺﾞｼｯｸUB" charset="0"/>
                <a:cs typeface="HGP創英角ｺﾞｼｯｸUB" charset="0"/>
              </a:rPr>
              <a:t>年代～</a:t>
            </a:r>
            <a:r>
              <a:rPr lang="en-US" altLang="ja-JP" sz="2000" dirty="0">
                <a:solidFill>
                  <a:schemeClr val="tx2"/>
                </a:solidFill>
                <a:latin typeface="HGP創英角ｺﾞｼｯｸUB" charset="0"/>
                <a:ea typeface="HGP創英角ｺﾞｼｯｸUB" charset="0"/>
                <a:cs typeface="HGP創英角ｺﾞｼｯｸUB" charset="0"/>
              </a:rPr>
              <a:t>)</a:t>
            </a:r>
            <a:endParaRPr lang="ja-JP" altLang="en-US" sz="2000" dirty="0">
              <a:solidFill>
                <a:schemeClr val="tx2"/>
              </a:solidFill>
              <a:latin typeface="HGP創英角ｺﾞｼｯｸUB" charset="0"/>
              <a:ea typeface="HGP創英角ｺﾞｼｯｸUB" charset="0"/>
              <a:cs typeface="HGP創英角ｺﾞｼｯｸUB" charset="0"/>
            </a:endParaRPr>
          </a:p>
        </p:txBody>
      </p:sp>
      <p:sp>
        <p:nvSpPr>
          <p:cNvPr id="44" name="テキスト ボックス 146"/>
          <p:cNvSpPr txBox="1">
            <a:spLocks noChangeArrowheads="1"/>
          </p:cNvSpPr>
          <p:nvPr/>
        </p:nvSpPr>
        <p:spPr bwMode="auto">
          <a:xfrm>
            <a:off x="3203848" y="1124804"/>
            <a:ext cx="1917512"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defRPr kumimoji="1" sz="1200">
                <a:solidFill>
                  <a:srgbClr val="484848"/>
                </a:solidFill>
                <a:latin typeface="Arial" charset="0"/>
                <a:ea typeface="HG丸ｺﾞｼｯｸM-PRO" charset="0"/>
                <a:cs typeface="HG丸ｺﾞｼｯｸM-PRO" charset="0"/>
              </a:defRPr>
            </a:lvl1pPr>
            <a:lvl2pPr marL="742950" indent="-285750">
              <a:spcBef>
                <a:spcPct val="20000"/>
              </a:spcBef>
              <a:defRPr kumimoji="1" sz="1200">
                <a:solidFill>
                  <a:srgbClr val="484848"/>
                </a:solidFill>
                <a:latin typeface="Arial" charset="0"/>
                <a:ea typeface="HG丸ｺﾞｼｯｸM-PRO" charset="0"/>
                <a:cs typeface="HG丸ｺﾞｼｯｸM-PRO" charset="0"/>
              </a:defRPr>
            </a:lvl2pPr>
            <a:lvl3pPr marL="1143000" indent="-228600">
              <a:spcBef>
                <a:spcPct val="20000"/>
              </a:spcBef>
              <a:defRPr kumimoji="1" sz="1200">
                <a:solidFill>
                  <a:srgbClr val="484848"/>
                </a:solidFill>
                <a:latin typeface="Arial" charset="0"/>
                <a:ea typeface="HG丸ｺﾞｼｯｸM-PRO" charset="0"/>
                <a:cs typeface="HG丸ｺﾞｼｯｸM-PRO" charset="0"/>
              </a:defRPr>
            </a:lvl3pPr>
            <a:lvl4pPr marL="1600200" indent="-228600">
              <a:spcBef>
                <a:spcPct val="20000"/>
              </a:spcBef>
              <a:defRPr kumimoji="1" sz="1200">
                <a:solidFill>
                  <a:srgbClr val="484848"/>
                </a:solidFill>
                <a:latin typeface="Arial" charset="0"/>
                <a:ea typeface="HG丸ｺﾞｼｯｸM-PRO" charset="0"/>
                <a:cs typeface="HG丸ｺﾞｼｯｸM-PRO" charset="0"/>
              </a:defRPr>
            </a:lvl4pPr>
            <a:lvl5pPr marL="2057400" indent="-228600">
              <a:spcBef>
                <a:spcPct val="20000"/>
              </a:spcBef>
              <a:defRPr kumimoji="1" sz="1200">
                <a:solidFill>
                  <a:srgbClr val="484848"/>
                </a:solidFill>
                <a:latin typeface="Arial" charset="0"/>
                <a:ea typeface="HG丸ｺﾞｼｯｸM-PRO" charset="0"/>
                <a:cs typeface="HG丸ｺﾞｼｯｸM-PRO" charset="0"/>
              </a:defRPr>
            </a:lvl5pPr>
            <a:lvl6pPr marL="25146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6pPr>
            <a:lvl7pPr marL="29718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7pPr>
            <a:lvl8pPr marL="34290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8pPr>
            <a:lvl9pPr marL="38862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9pPr>
          </a:lstStyle>
          <a:p>
            <a:pPr algn="ctr"/>
            <a:r>
              <a:rPr lang="ja-JP" altLang="en-US" sz="2000" dirty="0">
                <a:solidFill>
                  <a:schemeClr val="tx2"/>
                </a:solidFill>
                <a:latin typeface="HGP創英角ｺﾞｼｯｸUB" charset="0"/>
                <a:ea typeface="HGP創英角ｺﾞｼｯｸUB" charset="0"/>
                <a:cs typeface="HGP創英角ｺﾞｼｯｸUB" charset="0"/>
              </a:rPr>
              <a:t>ネットワーク構造</a:t>
            </a:r>
            <a:endParaRPr lang="en-US" altLang="ja-JP" sz="2000" dirty="0">
              <a:solidFill>
                <a:schemeClr val="tx2"/>
              </a:solidFill>
              <a:latin typeface="HGP創英角ｺﾞｼｯｸUB" charset="0"/>
              <a:ea typeface="HGP創英角ｺﾞｼｯｸUB" charset="0"/>
              <a:cs typeface="HGP創英角ｺﾞｼｯｸUB" charset="0"/>
            </a:endParaRPr>
          </a:p>
          <a:p>
            <a:pPr algn="ctr"/>
            <a:r>
              <a:rPr lang="en-US" altLang="ja-JP" sz="2000" dirty="0">
                <a:solidFill>
                  <a:schemeClr val="tx2"/>
                </a:solidFill>
                <a:latin typeface="HGP創英角ｺﾞｼｯｸUB" charset="0"/>
                <a:ea typeface="HGP創英角ｺﾞｼｯｸUB" charset="0"/>
                <a:cs typeface="HGP創英角ｺﾞｼｯｸUB" charset="0"/>
              </a:rPr>
              <a:t>(1960</a:t>
            </a:r>
            <a:r>
              <a:rPr lang="ja-JP" altLang="en-US" sz="2000" dirty="0">
                <a:solidFill>
                  <a:schemeClr val="tx2"/>
                </a:solidFill>
                <a:latin typeface="HGP創英角ｺﾞｼｯｸUB" charset="0"/>
                <a:ea typeface="HGP創英角ｺﾞｼｯｸUB" charset="0"/>
                <a:cs typeface="HGP創英角ｺﾞｼｯｸUB" charset="0"/>
              </a:rPr>
              <a:t>年代～</a:t>
            </a:r>
            <a:r>
              <a:rPr lang="en-US" altLang="ja-JP" sz="2000" dirty="0">
                <a:solidFill>
                  <a:schemeClr val="tx2"/>
                </a:solidFill>
                <a:latin typeface="HGP創英角ｺﾞｼｯｸUB" charset="0"/>
                <a:ea typeface="HGP創英角ｺﾞｼｯｸUB" charset="0"/>
                <a:cs typeface="HGP創英角ｺﾞｼｯｸUB" charset="0"/>
              </a:rPr>
              <a:t>)</a:t>
            </a:r>
            <a:endParaRPr lang="ja-JP" altLang="en-US" sz="2000" dirty="0">
              <a:solidFill>
                <a:schemeClr val="tx2"/>
              </a:solidFill>
              <a:latin typeface="HGP創英角ｺﾞｼｯｸUB" charset="0"/>
              <a:ea typeface="HGP創英角ｺﾞｼｯｸUB" charset="0"/>
              <a:cs typeface="HGP創英角ｺﾞｼｯｸUB" charset="0"/>
            </a:endParaRPr>
          </a:p>
        </p:txBody>
      </p:sp>
      <p:grpSp>
        <p:nvGrpSpPr>
          <p:cNvPr id="83" name="グループ化 82"/>
          <p:cNvGrpSpPr/>
          <p:nvPr/>
        </p:nvGrpSpPr>
        <p:grpSpPr>
          <a:xfrm>
            <a:off x="990600" y="2005502"/>
            <a:ext cx="1752600" cy="1230255"/>
            <a:chOff x="990600" y="2100097"/>
            <a:chExt cx="1752600" cy="1230255"/>
          </a:xfrm>
        </p:grpSpPr>
        <p:cxnSp>
          <p:nvCxnSpPr>
            <p:cNvPr id="61" name="直線コネクタ 60"/>
            <p:cNvCxnSpPr/>
            <p:nvPr/>
          </p:nvCxnSpPr>
          <p:spPr bwMode="auto">
            <a:xfrm>
              <a:off x="1866899" y="2252497"/>
              <a:ext cx="5664" cy="72970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62" name="直線コネクタ 61"/>
            <p:cNvCxnSpPr/>
            <p:nvPr/>
          </p:nvCxnSpPr>
          <p:spPr bwMode="auto">
            <a:xfrm>
              <a:off x="1264508" y="2457275"/>
              <a:ext cx="0" cy="526606"/>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64" name="直線コネクタ 63"/>
            <p:cNvCxnSpPr/>
            <p:nvPr/>
          </p:nvCxnSpPr>
          <p:spPr bwMode="auto">
            <a:xfrm>
              <a:off x="2490916" y="2457275"/>
              <a:ext cx="0" cy="526606"/>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65" name="直線コネクタ 64"/>
            <p:cNvCxnSpPr/>
            <p:nvPr/>
          </p:nvCxnSpPr>
          <p:spPr bwMode="auto">
            <a:xfrm>
              <a:off x="1106959" y="2983881"/>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66" name="直線コネクタ 65"/>
            <p:cNvCxnSpPr/>
            <p:nvPr/>
          </p:nvCxnSpPr>
          <p:spPr bwMode="auto">
            <a:xfrm>
              <a:off x="1409700" y="2983880"/>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67" name="直線コネクタ 66"/>
            <p:cNvCxnSpPr/>
            <p:nvPr/>
          </p:nvCxnSpPr>
          <p:spPr bwMode="auto">
            <a:xfrm>
              <a:off x="1714500" y="2983881"/>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68" name="直線コネクタ 67"/>
            <p:cNvCxnSpPr/>
            <p:nvPr/>
          </p:nvCxnSpPr>
          <p:spPr bwMode="auto">
            <a:xfrm>
              <a:off x="2019300" y="2983881"/>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69" name="直線コネクタ 68"/>
            <p:cNvCxnSpPr/>
            <p:nvPr/>
          </p:nvCxnSpPr>
          <p:spPr bwMode="auto">
            <a:xfrm>
              <a:off x="2324100" y="2990024"/>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70" name="直線コネクタ 69"/>
            <p:cNvCxnSpPr/>
            <p:nvPr/>
          </p:nvCxnSpPr>
          <p:spPr bwMode="auto">
            <a:xfrm>
              <a:off x="2628900" y="2983879"/>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73" name="直線コネクタ 72"/>
            <p:cNvCxnSpPr/>
            <p:nvPr/>
          </p:nvCxnSpPr>
          <p:spPr bwMode="auto">
            <a:xfrm>
              <a:off x="1264508" y="2457275"/>
              <a:ext cx="1226408" cy="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76" name="直線コネクタ 75"/>
            <p:cNvCxnSpPr/>
            <p:nvPr/>
          </p:nvCxnSpPr>
          <p:spPr bwMode="auto">
            <a:xfrm>
              <a:off x="1111079" y="2982197"/>
              <a:ext cx="293473" cy="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78" name="直線コネクタ 77"/>
            <p:cNvCxnSpPr/>
            <p:nvPr/>
          </p:nvCxnSpPr>
          <p:spPr bwMode="auto">
            <a:xfrm>
              <a:off x="1725827" y="2983038"/>
              <a:ext cx="293473" cy="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79" name="直線コネクタ 78"/>
            <p:cNvCxnSpPr/>
            <p:nvPr/>
          </p:nvCxnSpPr>
          <p:spPr bwMode="auto">
            <a:xfrm>
              <a:off x="2324100" y="2985692"/>
              <a:ext cx="293473" cy="0"/>
            </a:xfrm>
            <a:prstGeom prst="line">
              <a:avLst/>
            </a:prstGeom>
            <a:solidFill>
              <a:schemeClr val="bg1"/>
            </a:solidFill>
            <a:ln w="38100" cap="rnd" cmpd="sng" algn="ctr">
              <a:solidFill>
                <a:srgbClr val="4168A7"/>
              </a:solidFill>
              <a:prstDash val="solid"/>
              <a:round/>
              <a:headEnd type="none" w="med" len="med"/>
              <a:tailEnd type="none" w="med" len="med"/>
            </a:ln>
            <a:effectLst/>
          </p:spPr>
        </p:cxnSp>
        <p:sp>
          <p:nvSpPr>
            <p:cNvPr id="7" name="正方形/長方形 6"/>
            <p:cNvSpPr/>
            <p:nvPr/>
          </p:nvSpPr>
          <p:spPr bwMode="auto">
            <a:xfrm>
              <a:off x="1752599" y="2100097"/>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8" name="正方形/長方形 7"/>
            <p:cNvSpPr/>
            <p:nvPr/>
          </p:nvSpPr>
          <p:spPr bwMode="auto">
            <a:xfrm>
              <a:off x="1138881" y="2651346"/>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9" name="正方形/長方形 8"/>
            <p:cNvSpPr/>
            <p:nvPr/>
          </p:nvSpPr>
          <p:spPr bwMode="auto">
            <a:xfrm>
              <a:off x="2376616" y="2651346"/>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 name="正方形/長方形 9"/>
            <p:cNvSpPr/>
            <p:nvPr/>
          </p:nvSpPr>
          <p:spPr bwMode="auto">
            <a:xfrm>
              <a:off x="1752600" y="2640638"/>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1" name="正方形/長方形 10"/>
            <p:cNvSpPr/>
            <p:nvPr/>
          </p:nvSpPr>
          <p:spPr bwMode="auto">
            <a:xfrm>
              <a:off x="990600"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2" name="正方形/長方形 11"/>
            <p:cNvSpPr/>
            <p:nvPr/>
          </p:nvSpPr>
          <p:spPr bwMode="auto">
            <a:xfrm>
              <a:off x="1600200"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3" name="正方形/長方形 12"/>
            <p:cNvSpPr/>
            <p:nvPr/>
          </p:nvSpPr>
          <p:spPr bwMode="auto">
            <a:xfrm>
              <a:off x="1295400"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4" name="正方形/長方形 13"/>
            <p:cNvSpPr/>
            <p:nvPr/>
          </p:nvSpPr>
          <p:spPr bwMode="auto">
            <a:xfrm>
              <a:off x="1905000"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5" name="正方形/長方形 14"/>
            <p:cNvSpPr/>
            <p:nvPr/>
          </p:nvSpPr>
          <p:spPr bwMode="auto">
            <a:xfrm>
              <a:off x="2209800"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6" name="正方形/長方形 15"/>
            <p:cNvSpPr/>
            <p:nvPr/>
          </p:nvSpPr>
          <p:spPr bwMode="auto">
            <a:xfrm>
              <a:off x="2514600"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grpSp>
      <p:grpSp>
        <p:nvGrpSpPr>
          <p:cNvPr id="123" name="グループ化 122"/>
          <p:cNvGrpSpPr/>
          <p:nvPr/>
        </p:nvGrpSpPr>
        <p:grpSpPr>
          <a:xfrm>
            <a:off x="3286305" y="2005502"/>
            <a:ext cx="1752600" cy="1230255"/>
            <a:chOff x="3695699" y="2100097"/>
            <a:chExt cx="1752600" cy="1230255"/>
          </a:xfrm>
        </p:grpSpPr>
        <p:cxnSp>
          <p:nvCxnSpPr>
            <p:cNvPr id="85" name="直線コネクタ 84"/>
            <p:cNvCxnSpPr/>
            <p:nvPr/>
          </p:nvCxnSpPr>
          <p:spPr bwMode="auto">
            <a:xfrm>
              <a:off x="4571998" y="2252497"/>
              <a:ext cx="5664" cy="72970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86" name="直線コネクタ 85"/>
            <p:cNvCxnSpPr/>
            <p:nvPr/>
          </p:nvCxnSpPr>
          <p:spPr bwMode="auto">
            <a:xfrm>
              <a:off x="3969607" y="2139039"/>
              <a:ext cx="184" cy="581539"/>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87" name="直線コネクタ 86"/>
            <p:cNvCxnSpPr/>
            <p:nvPr/>
          </p:nvCxnSpPr>
          <p:spPr bwMode="auto">
            <a:xfrm>
              <a:off x="5196015" y="2457275"/>
              <a:ext cx="0" cy="526606"/>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88" name="直線コネクタ 87"/>
            <p:cNvCxnSpPr/>
            <p:nvPr/>
          </p:nvCxnSpPr>
          <p:spPr bwMode="auto">
            <a:xfrm flipH="1">
              <a:off x="3812058" y="2803746"/>
              <a:ext cx="157549" cy="374206"/>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89" name="直線コネクタ 88"/>
            <p:cNvCxnSpPr/>
            <p:nvPr/>
          </p:nvCxnSpPr>
          <p:spPr bwMode="auto">
            <a:xfrm>
              <a:off x="3969607" y="2803746"/>
              <a:ext cx="145192" cy="374205"/>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90" name="直線コネクタ 89"/>
            <p:cNvCxnSpPr/>
            <p:nvPr/>
          </p:nvCxnSpPr>
          <p:spPr bwMode="auto">
            <a:xfrm>
              <a:off x="4419599" y="2983881"/>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91" name="直線コネクタ 90"/>
            <p:cNvCxnSpPr/>
            <p:nvPr/>
          </p:nvCxnSpPr>
          <p:spPr bwMode="auto">
            <a:xfrm>
              <a:off x="4724399" y="2983881"/>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92" name="直線コネクタ 91"/>
            <p:cNvCxnSpPr/>
            <p:nvPr/>
          </p:nvCxnSpPr>
          <p:spPr bwMode="auto">
            <a:xfrm>
              <a:off x="5029199" y="2990024"/>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93" name="直線コネクタ 92"/>
            <p:cNvCxnSpPr/>
            <p:nvPr/>
          </p:nvCxnSpPr>
          <p:spPr bwMode="auto">
            <a:xfrm>
              <a:off x="5333999" y="2983879"/>
              <a:ext cx="0" cy="19407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94" name="直線コネクタ 93"/>
            <p:cNvCxnSpPr/>
            <p:nvPr/>
          </p:nvCxnSpPr>
          <p:spPr bwMode="auto">
            <a:xfrm>
              <a:off x="4572000" y="2457275"/>
              <a:ext cx="624015" cy="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96" name="直線コネクタ 95"/>
            <p:cNvCxnSpPr/>
            <p:nvPr/>
          </p:nvCxnSpPr>
          <p:spPr bwMode="auto">
            <a:xfrm>
              <a:off x="4430926" y="2983038"/>
              <a:ext cx="293473" cy="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97" name="直線コネクタ 96"/>
            <p:cNvCxnSpPr/>
            <p:nvPr/>
          </p:nvCxnSpPr>
          <p:spPr bwMode="auto">
            <a:xfrm>
              <a:off x="5029199" y="2985692"/>
              <a:ext cx="293473" cy="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111" name="直線コネクタ 110"/>
            <p:cNvCxnSpPr/>
            <p:nvPr/>
          </p:nvCxnSpPr>
          <p:spPr bwMode="auto">
            <a:xfrm>
              <a:off x="3969607" y="2252497"/>
              <a:ext cx="608055" cy="388141"/>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121" name="直線コネクタ 120"/>
            <p:cNvCxnSpPr/>
            <p:nvPr/>
          </p:nvCxnSpPr>
          <p:spPr bwMode="auto">
            <a:xfrm>
              <a:off x="3969791" y="2809890"/>
              <a:ext cx="449808" cy="368060"/>
            </a:xfrm>
            <a:prstGeom prst="line">
              <a:avLst/>
            </a:prstGeom>
            <a:solidFill>
              <a:schemeClr val="bg1"/>
            </a:solidFill>
            <a:ln w="38100" cap="rnd" cmpd="sng" algn="ctr">
              <a:solidFill>
                <a:srgbClr val="4168A7"/>
              </a:solidFill>
              <a:prstDash val="solid"/>
              <a:round/>
              <a:headEnd type="none" w="med" len="med"/>
              <a:tailEnd type="none" w="med" len="med"/>
            </a:ln>
            <a:effectLst/>
          </p:spPr>
        </p:cxnSp>
        <p:sp>
          <p:nvSpPr>
            <p:cNvPr id="98" name="正方形/長方形 97"/>
            <p:cNvSpPr/>
            <p:nvPr/>
          </p:nvSpPr>
          <p:spPr bwMode="auto">
            <a:xfrm>
              <a:off x="4457698" y="2100097"/>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99" name="正方形/長方形 98"/>
            <p:cNvSpPr/>
            <p:nvPr/>
          </p:nvSpPr>
          <p:spPr bwMode="auto">
            <a:xfrm>
              <a:off x="3843980" y="2651346"/>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0" name="正方形/長方形 99"/>
            <p:cNvSpPr/>
            <p:nvPr/>
          </p:nvSpPr>
          <p:spPr bwMode="auto">
            <a:xfrm>
              <a:off x="5081715" y="2651346"/>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1" name="正方形/長方形 100"/>
            <p:cNvSpPr/>
            <p:nvPr/>
          </p:nvSpPr>
          <p:spPr bwMode="auto">
            <a:xfrm>
              <a:off x="4457699" y="2640638"/>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2" name="正方形/長方形 101"/>
            <p:cNvSpPr/>
            <p:nvPr/>
          </p:nvSpPr>
          <p:spPr bwMode="auto">
            <a:xfrm>
              <a:off x="3695699"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3" name="正方形/長方形 102"/>
            <p:cNvSpPr/>
            <p:nvPr/>
          </p:nvSpPr>
          <p:spPr bwMode="auto">
            <a:xfrm>
              <a:off x="4305299"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4" name="正方形/長方形 103"/>
            <p:cNvSpPr/>
            <p:nvPr/>
          </p:nvSpPr>
          <p:spPr bwMode="auto">
            <a:xfrm>
              <a:off x="4000499"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5" name="正方形/長方形 104"/>
            <p:cNvSpPr/>
            <p:nvPr/>
          </p:nvSpPr>
          <p:spPr bwMode="auto">
            <a:xfrm>
              <a:off x="4610099"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6" name="正方形/長方形 105"/>
            <p:cNvSpPr/>
            <p:nvPr/>
          </p:nvSpPr>
          <p:spPr bwMode="auto">
            <a:xfrm>
              <a:off x="4914899"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7" name="正方形/長方形 106"/>
            <p:cNvSpPr/>
            <p:nvPr/>
          </p:nvSpPr>
          <p:spPr bwMode="auto">
            <a:xfrm>
              <a:off x="5219699" y="3177952"/>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sp>
          <p:nvSpPr>
            <p:cNvPr id="108" name="正方形/長方形 107"/>
            <p:cNvSpPr/>
            <p:nvPr/>
          </p:nvSpPr>
          <p:spPr bwMode="auto">
            <a:xfrm>
              <a:off x="3855307" y="2100097"/>
              <a:ext cx="228600" cy="152400"/>
            </a:xfrm>
            <a:prstGeom prst="rect">
              <a:avLst/>
            </a:prstGeom>
            <a:solidFill>
              <a:schemeClr val="accent2"/>
            </a:solidFill>
            <a:ln>
              <a:headEnd type="none" w="med" len="med"/>
              <a:tailEnd type="none" w="med" len="med"/>
            </a:ln>
            <a:effectLst/>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anchor="ctr"/>
            <a:lstStyle/>
            <a:p>
              <a:pPr>
                <a:spcBef>
                  <a:spcPct val="20000"/>
                </a:spcBef>
                <a:defRPr/>
              </a:pPr>
              <a:endParaRPr kumimoji="0" lang="ja-JP" altLang="en-US" dirty="0">
                <a:solidFill>
                  <a:srgbClr val="484848"/>
                </a:solidFill>
                <a:latin typeface="Arial" charset="0"/>
                <a:ea typeface="HG丸ｺﾞｼｯｸM-PRO" pitchFamily="50" charset="-128"/>
              </a:endParaRPr>
            </a:p>
          </p:txBody>
        </p:sp>
      </p:grpSp>
      <p:graphicFrame>
        <p:nvGraphicFramePr>
          <p:cNvPr id="124" name="表 123"/>
          <p:cNvGraphicFramePr>
            <a:graphicFrameLocks noGrp="1"/>
          </p:cNvGraphicFramePr>
          <p:nvPr>
            <p:extLst/>
          </p:nvPr>
        </p:nvGraphicFramePr>
        <p:xfrm>
          <a:off x="5724128" y="1966252"/>
          <a:ext cx="1872208" cy="1269505"/>
        </p:xfrm>
        <a:graphic>
          <a:graphicData uri="http://schemas.openxmlformats.org/drawingml/2006/table">
            <a:tbl>
              <a:tblPr firstRow="1" bandCol="1">
                <a:tableStyleId>{21E4AEA4-8DFA-4A89-87EB-49C32662AFE0}</a:tableStyleId>
              </a:tblPr>
              <a:tblGrid>
                <a:gridCol w="468052">
                  <a:extLst>
                    <a:ext uri="{9D8B030D-6E8A-4147-A177-3AD203B41FA5}">
                      <a16:colId xmlns="" xmlns:a16="http://schemas.microsoft.com/office/drawing/2014/main" val="20000"/>
                    </a:ext>
                  </a:extLst>
                </a:gridCol>
                <a:gridCol w="468052">
                  <a:extLst>
                    <a:ext uri="{9D8B030D-6E8A-4147-A177-3AD203B41FA5}">
                      <a16:colId xmlns="" xmlns:a16="http://schemas.microsoft.com/office/drawing/2014/main" val="20001"/>
                    </a:ext>
                  </a:extLst>
                </a:gridCol>
                <a:gridCol w="468052">
                  <a:extLst>
                    <a:ext uri="{9D8B030D-6E8A-4147-A177-3AD203B41FA5}">
                      <a16:colId xmlns="" xmlns:a16="http://schemas.microsoft.com/office/drawing/2014/main" val="20002"/>
                    </a:ext>
                  </a:extLst>
                </a:gridCol>
                <a:gridCol w="468052">
                  <a:extLst>
                    <a:ext uri="{9D8B030D-6E8A-4147-A177-3AD203B41FA5}">
                      <a16:colId xmlns="" xmlns:a16="http://schemas.microsoft.com/office/drawing/2014/main" val="20003"/>
                    </a:ext>
                  </a:extLst>
                </a:gridCol>
              </a:tblGrid>
              <a:tr h="253901">
                <a:tc>
                  <a:txBody>
                    <a:bodyPr/>
                    <a:lstStyle/>
                    <a:p>
                      <a:endParaRPr kumimoji="1" lang="ja-JP" altLang="en-US" sz="100" dirty="0"/>
                    </a:p>
                  </a:txBody>
                  <a:tcPr/>
                </a:tc>
                <a:tc>
                  <a:txBody>
                    <a:bodyPr/>
                    <a:lstStyle/>
                    <a:p>
                      <a:endParaRPr kumimoji="1" lang="ja-JP" altLang="en-US" sz="100"/>
                    </a:p>
                  </a:txBody>
                  <a:tcPr/>
                </a:tc>
                <a:tc>
                  <a:txBody>
                    <a:bodyPr/>
                    <a:lstStyle/>
                    <a:p>
                      <a:endParaRPr kumimoji="1" lang="ja-JP" altLang="en-US" sz="100" dirty="0"/>
                    </a:p>
                  </a:txBody>
                  <a:tcPr/>
                </a:tc>
                <a:tc>
                  <a:txBody>
                    <a:bodyPr/>
                    <a:lstStyle/>
                    <a:p>
                      <a:endParaRPr kumimoji="1" lang="ja-JP" altLang="en-US" sz="100"/>
                    </a:p>
                  </a:txBody>
                  <a:tcPr/>
                </a:tc>
                <a:extLst>
                  <a:ext uri="{0D108BD9-81ED-4DB2-BD59-A6C34878D82A}">
                    <a16:rowId xmlns="" xmlns:a16="http://schemas.microsoft.com/office/drawing/2014/main" val="10000"/>
                  </a:ext>
                </a:extLst>
              </a:tr>
              <a:tr h="253901">
                <a:tc>
                  <a:txBody>
                    <a:bodyPr/>
                    <a:lstStyle/>
                    <a:p>
                      <a:endParaRPr kumimoji="1" lang="ja-JP" altLang="en-US" sz="100" dirty="0"/>
                    </a:p>
                  </a:txBody>
                  <a:tcPr/>
                </a:tc>
                <a:tc>
                  <a:txBody>
                    <a:bodyPr/>
                    <a:lstStyle/>
                    <a:p>
                      <a:endParaRPr kumimoji="1" lang="ja-JP" altLang="en-US" sz="100" dirty="0"/>
                    </a:p>
                  </a:txBody>
                  <a:tcPr/>
                </a:tc>
                <a:tc>
                  <a:txBody>
                    <a:bodyPr/>
                    <a:lstStyle/>
                    <a:p>
                      <a:endParaRPr kumimoji="1" lang="ja-JP" altLang="en-US" sz="100"/>
                    </a:p>
                  </a:txBody>
                  <a:tcPr/>
                </a:tc>
                <a:tc>
                  <a:txBody>
                    <a:bodyPr/>
                    <a:lstStyle/>
                    <a:p>
                      <a:endParaRPr kumimoji="1" lang="ja-JP" altLang="en-US" sz="100"/>
                    </a:p>
                  </a:txBody>
                  <a:tcPr/>
                </a:tc>
                <a:extLst>
                  <a:ext uri="{0D108BD9-81ED-4DB2-BD59-A6C34878D82A}">
                    <a16:rowId xmlns="" xmlns:a16="http://schemas.microsoft.com/office/drawing/2014/main" val="10001"/>
                  </a:ext>
                </a:extLst>
              </a:tr>
              <a:tr h="253901">
                <a:tc>
                  <a:txBody>
                    <a:bodyPr/>
                    <a:lstStyle/>
                    <a:p>
                      <a:endParaRPr kumimoji="1" lang="ja-JP" altLang="en-US" sz="100" dirty="0"/>
                    </a:p>
                  </a:txBody>
                  <a:tcPr/>
                </a:tc>
                <a:tc>
                  <a:txBody>
                    <a:bodyPr/>
                    <a:lstStyle/>
                    <a:p>
                      <a:endParaRPr kumimoji="1" lang="ja-JP" altLang="en-US" sz="100" dirty="0"/>
                    </a:p>
                  </a:txBody>
                  <a:tcPr/>
                </a:tc>
                <a:tc>
                  <a:txBody>
                    <a:bodyPr/>
                    <a:lstStyle/>
                    <a:p>
                      <a:endParaRPr kumimoji="1" lang="ja-JP" altLang="en-US" sz="100"/>
                    </a:p>
                  </a:txBody>
                  <a:tcPr/>
                </a:tc>
                <a:tc>
                  <a:txBody>
                    <a:bodyPr/>
                    <a:lstStyle/>
                    <a:p>
                      <a:endParaRPr kumimoji="1" lang="ja-JP" altLang="en-US" sz="100" dirty="0"/>
                    </a:p>
                  </a:txBody>
                  <a:tcPr/>
                </a:tc>
                <a:extLst>
                  <a:ext uri="{0D108BD9-81ED-4DB2-BD59-A6C34878D82A}">
                    <a16:rowId xmlns="" xmlns:a16="http://schemas.microsoft.com/office/drawing/2014/main" val="10002"/>
                  </a:ext>
                </a:extLst>
              </a:tr>
              <a:tr h="253901">
                <a:tc>
                  <a:txBody>
                    <a:bodyPr/>
                    <a:lstStyle/>
                    <a:p>
                      <a:endParaRPr kumimoji="1" lang="ja-JP" altLang="en-US" sz="100" dirty="0"/>
                    </a:p>
                  </a:txBody>
                  <a:tcPr/>
                </a:tc>
                <a:tc>
                  <a:txBody>
                    <a:bodyPr/>
                    <a:lstStyle/>
                    <a:p>
                      <a:endParaRPr kumimoji="1" lang="ja-JP" altLang="en-US" sz="100"/>
                    </a:p>
                  </a:txBody>
                  <a:tcPr/>
                </a:tc>
                <a:tc>
                  <a:txBody>
                    <a:bodyPr/>
                    <a:lstStyle/>
                    <a:p>
                      <a:endParaRPr kumimoji="1" lang="ja-JP" altLang="en-US" sz="100" dirty="0"/>
                    </a:p>
                  </a:txBody>
                  <a:tcPr/>
                </a:tc>
                <a:tc>
                  <a:txBody>
                    <a:bodyPr/>
                    <a:lstStyle/>
                    <a:p>
                      <a:endParaRPr kumimoji="1" lang="ja-JP" altLang="en-US" sz="100"/>
                    </a:p>
                  </a:txBody>
                  <a:tcPr/>
                </a:tc>
                <a:extLst>
                  <a:ext uri="{0D108BD9-81ED-4DB2-BD59-A6C34878D82A}">
                    <a16:rowId xmlns="" xmlns:a16="http://schemas.microsoft.com/office/drawing/2014/main" val="10003"/>
                  </a:ext>
                </a:extLst>
              </a:tr>
              <a:tr h="253901">
                <a:tc>
                  <a:txBody>
                    <a:bodyPr/>
                    <a:lstStyle/>
                    <a:p>
                      <a:endParaRPr kumimoji="1" lang="ja-JP" altLang="en-US" sz="100" dirty="0"/>
                    </a:p>
                  </a:txBody>
                  <a:tcPr/>
                </a:tc>
                <a:tc>
                  <a:txBody>
                    <a:bodyPr/>
                    <a:lstStyle/>
                    <a:p>
                      <a:endParaRPr kumimoji="1" lang="ja-JP" altLang="en-US" sz="100"/>
                    </a:p>
                  </a:txBody>
                  <a:tcPr/>
                </a:tc>
                <a:tc>
                  <a:txBody>
                    <a:bodyPr/>
                    <a:lstStyle/>
                    <a:p>
                      <a:endParaRPr kumimoji="1" lang="ja-JP" altLang="en-US" sz="100"/>
                    </a:p>
                  </a:txBody>
                  <a:tcPr/>
                </a:tc>
                <a:tc>
                  <a:txBody>
                    <a:bodyPr/>
                    <a:lstStyle/>
                    <a:p>
                      <a:endParaRPr kumimoji="1" lang="ja-JP" altLang="en-US" sz="100" dirty="0"/>
                    </a:p>
                  </a:txBody>
                  <a:tcPr/>
                </a:tc>
                <a:extLst>
                  <a:ext uri="{0D108BD9-81ED-4DB2-BD59-A6C34878D82A}">
                    <a16:rowId xmlns="" xmlns:a16="http://schemas.microsoft.com/office/drawing/2014/main" val="10004"/>
                  </a:ext>
                </a:extLst>
              </a:tr>
            </a:tbl>
          </a:graphicData>
        </a:graphic>
      </p:graphicFrame>
      <p:sp>
        <p:nvSpPr>
          <p:cNvPr id="125" name="テキスト ボックス 146"/>
          <p:cNvSpPr txBox="1">
            <a:spLocks noChangeArrowheads="1"/>
          </p:cNvSpPr>
          <p:nvPr/>
        </p:nvSpPr>
        <p:spPr bwMode="auto">
          <a:xfrm>
            <a:off x="5580112" y="1124744"/>
            <a:ext cx="2137124"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spcBef>
                <a:spcPct val="20000"/>
              </a:spcBef>
              <a:defRPr kumimoji="1" sz="1200">
                <a:solidFill>
                  <a:srgbClr val="484848"/>
                </a:solidFill>
                <a:latin typeface="Arial" charset="0"/>
                <a:ea typeface="HG丸ｺﾞｼｯｸM-PRO" charset="0"/>
                <a:cs typeface="HG丸ｺﾞｼｯｸM-PRO" charset="0"/>
              </a:defRPr>
            </a:lvl1pPr>
            <a:lvl2pPr marL="742950" indent="-285750">
              <a:spcBef>
                <a:spcPct val="20000"/>
              </a:spcBef>
              <a:defRPr kumimoji="1" sz="1200">
                <a:solidFill>
                  <a:srgbClr val="484848"/>
                </a:solidFill>
                <a:latin typeface="Arial" charset="0"/>
                <a:ea typeface="HG丸ｺﾞｼｯｸM-PRO" charset="0"/>
                <a:cs typeface="HG丸ｺﾞｼｯｸM-PRO" charset="0"/>
              </a:defRPr>
            </a:lvl2pPr>
            <a:lvl3pPr marL="1143000" indent="-228600">
              <a:spcBef>
                <a:spcPct val="20000"/>
              </a:spcBef>
              <a:defRPr kumimoji="1" sz="1200">
                <a:solidFill>
                  <a:srgbClr val="484848"/>
                </a:solidFill>
                <a:latin typeface="Arial" charset="0"/>
                <a:ea typeface="HG丸ｺﾞｼｯｸM-PRO" charset="0"/>
                <a:cs typeface="HG丸ｺﾞｼｯｸM-PRO" charset="0"/>
              </a:defRPr>
            </a:lvl3pPr>
            <a:lvl4pPr marL="1600200" indent="-228600">
              <a:spcBef>
                <a:spcPct val="20000"/>
              </a:spcBef>
              <a:defRPr kumimoji="1" sz="1200">
                <a:solidFill>
                  <a:srgbClr val="484848"/>
                </a:solidFill>
                <a:latin typeface="Arial" charset="0"/>
                <a:ea typeface="HG丸ｺﾞｼｯｸM-PRO" charset="0"/>
                <a:cs typeface="HG丸ｺﾞｼｯｸM-PRO" charset="0"/>
              </a:defRPr>
            </a:lvl4pPr>
            <a:lvl5pPr marL="2057400" indent="-228600">
              <a:spcBef>
                <a:spcPct val="20000"/>
              </a:spcBef>
              <a:defRPr kumimoji="1" sz="1200">
                <a:solidFill>
                  <a:srgbClr val="484848"/>
                </a:solidFill>
                <a:latin typeface="Arial" charset="0"/>
                <a:ea typeface="HG丸ｺﾞｼｯｸM-PRO" charset="0"/>
                <a:cs typeface="HG丸ｺﾞｼｯｸM-PRO" charset="0"/>
              </a:defRPr>
            </a:lvl5pPr>
            <a:lvl6pPr marL="25146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6pPr>
            <a:lvl7pPr marL="29718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7pPr>
            <a:lvl8pPr marL="34290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8pPr>
            <a:lvl9pPr marL="38862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9pPr>
          </a:lstStyle>
          <a:p>
            <a:pPr algn="ctr"/>
            <a:r>
              <a:rPr lang="ja-JP" altLang="en-US" sz="2000" dirty="0">
                <a:solidFill>
                  <a:schemeClr val="tx2"/>
                </a:solidFill>
                <a:latin typeface="HGP創英角ｺﾞｼｯｸUB" charset="0"/>
                <a:ea typeface="HGP創英角ｺﾞｼｯｸUB" charset="0"/>
                <a:cs typeface="HGP創英角ｺﾞｼｯｸUB" charset="0"/>
              </a:rPr>
              <a:t>リレーショナル構造</a:t>
            </a:r>
            <a:endParaRPr lang="en-US" altLang="ja-JP" sz="2000" dirty="0">
              <a:solidFill>
                <a:schemeClr val="tx2"/>
              </a:solidFill>
              <a:latin typeface="HGP創英角ｺﾞｼｯｸUB" charset="0"/>
              <a:ea typeface="HGP創英角ｺﾞｼｯｸUB" charset="0"/>
              <a:cs typeface="HGP創英角ｺﾞｼｯｸUB" charset="0"/>
            </a:endParaRPr>
          </a:p>
          <a:p>
            <a:pPr algn="ctr"/>
            <a:r>
              <a:rPr lang="en-US" altLang="ja-JP" sz="2000" dirty="0">
                <a:solidFill>
                  <a:schemeClr val="tx2"/>
                </a:solidFill>
                <a:latin typeface="HGP創英角ｺﾞｼｯｸUB" charset="0"/>
                <a:ea typeface="HGP創英角ｺﾞｼｯｸUB" charset="0"/>
                <a:cs typeface="HGP創英角ｺﾞｼｯｸUB" charset="0"/>
              </a:rPr>
              <a:t>(1970</a:t>
            </a:r>
            <a:r>
              <a:rPr lang="ja-JP" altLang="en-US" sz="2000" dirty="0">
                <a:solidFill>
                  <a:schemeClr val="tx2"/>
                </a:solidFill>
                <a:latin typeface="HGP創英角ｺﾞｼｯｸUB" charset="0"/>
                <a:ea typeface="HGP創英角ｺﾞｼｯｸUB" charset="0"/>
                <a:cs typeface="HGP創英角ｺﾞｼｯｸUB" charset="0"/>
              </a:rPr>
              <a:t>年代～</a:t>
            </a:r>
            <a:r>
              <a:rPr lang="en-US" altLang="ja-JP" sz="2000" dirty="0">
                <a:solidFill>
                  <a:schemeClr val="tx2"/>
                </a:solidFill>
                <a:latin typeface="HGP創英角ｺﾞｼｯｸUB" charset="0"/>
                <a:ea typeface="HGP創英角ｺﾞｼｯｸUB" charset="0"/>
                <a:cs typeface="HGP創英角ｺﾞｼｯｸUB" charset="0"/>
              </a:rPr>
              <a:t>)</a:t>
            </a:r>
            <a:endParaRPr lang="ja-JP" altLang="en-US" sz="2000" dirty="0">
              <a:solidFill>
                <a:schemeClr val="tx2"/>
              </a:solidFill>
              <a:latin typeface="HGP創英角ｺﾞｼｯｸUB" charset="0"/>
              <a:ea typeface="HGP創英角ｺﾞｼｯｸUB" charset="0"/>
              <a:cs typeface="HGP創英角ｺﾞｼｯｸUB" charset="0"/>
            </a:endParaRPr>
          </a:p>
        </p:txBody>
      </p:sp>
      <p:sp>
        <p:nvSpPr>
          <p:cNvPr id="126" name="正方形/長方形 125"/>
          <p:cNvSpPr/>
          <p:nvPr/>
        </p:nvSpPr>
        <p:spPr bwMode="auto">
          <a:xfrm>
            <a:off x="990600" y="3501008"/>
            <a:ext cx="1752600" cy="501402"/>
          </a:xfrm>
          <a:prstGeom prst="rect">
            <a:avLst/>
          </a:prstGeom>
          <a:solidFill>
            <a:schemeClr val="accent5"/>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木構造</a:t>
            </a:r>
          </a:p>
        </p:txBody>
      </p:sp>
      <p:sp>
        <p:nvSpPr>
          <p:cNvPr id="127" name="正方形/長方形 126"/>
          <p:cNvSpPr/>
          <p:nvPr/>
        </p:nvSpPr>
        <p:spPr bwMode="auto">
          <a:xfrm>
            <a:off x="990599" y="4074418"/>
            <a:ext cx="1752600" cy="501402"/>
          </a:xfrm>
          <a:prstGeom prst="rect">
            <a:avLst/>
          </a:prstGeom>
          <a:solidFill>
            <a:schemeClr val="accent3"/>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データ構造に制限</a:t>
            </a:r>
          </a:p>
        </p:txBody>
      </p:sp>
      <p:sp>
        <p:nvSpPr>
          <p:cNvPr id="128" name="正方形/長方形 127"/>
          <p:cNvSpPr/>
          <p:nvPr/>
        </p:nvSpPr>
        <p:spPr bwMode="auto">
          <a:xfrm>
            <a:off x="3291968" y="3501008"/>
            <a:ext cx="1752600" cy="501402"/>
          </a:xfrm>
          <a:prstGeom prst="rect">
            <a:avLst/>
          </a:prstGeom>
          <a:solidFill>
            <a:schemeClr val="accent5"/>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木構造を拡張</a:t>
            </a:r>
          </a:p>
        </p:txBody>
      </p:sp>
      <p:sp>
        <p:nvSpPr>
          <p:cNvPr id="129" name="正方形/長方形 128"/>
          <p:cNvSpPr/>
          <p:nvPr/>
        </p:nvSpPr>
        <p:spPr bwMode="auto">
          <a:xfrm>
            <a:off x="5772374" y="3501008"/>
            <a:ext cx="1752600" cy="501402"/>
          </a:xfrm>
          <a:prstGeom prst="rect">
            <a:avLst/>
          </a:prstGeom>
          <a:solidFill>
            <a:schemeClr val="accent5"/>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表構造</a:t>
            </a:r>
          </a:p>
        </p:txBody>
      </p:sp>
      <p:sp>
        <p:nvSpPr>
          <p:cNvPr id="130" name="正方形/長方形 129"/>
          <p:cNvSpPr/>
          <p:nvPr/>
        </p:nvSpPr>
        <p:spPr bwMode="auto">
          <a:xfrm>
            <a:off x="1001412" y="4650482"/>
            <a:ext cx="1752600" cy="501402"/>
          </a:xfrm>
          <a:prstGeom prst="rect">
            <a:avLst/>
          </a:prstGeom>
          <a:solidFill>
            <a:schemeClr val="accent3"/>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開発生産性が低い</a:t>
            </a:r>
          </a:p>
        </p:txBody>
      </p:sp>
      <p:sp>
        <p:nvSpPr>
          <p:cNvPr id="131" name="正方形/長方形 130"/>
          <p:cNvSpPr/>
          <p:nvPr/>
        </p:nvSpPr>
        <p:spPr bwMode="auto">
          <a:xfrm>
            <a:off x="3291968" y="4074418"/>
            <a:ext cx="1752600" cy="501402"/>
          </a:xfrm>
          <a:prstGeom prst="rect">
            <a:avLst/>
          </a:prstGeom>
          <a:solidFill>
            <a:schemeClr val="accent5"/>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柔軟なデータ構造</a:t>
            </a:r>
          </a:p>
        </p:txBody>
      </p:sp>
      <p:sp>
        <p:nvSpPr>
          <p:cNvPr id="132" name="正方形/長方形 131"/>
          <p:cNvSpPr/>
          <p:nvPr/>
        </p:nvSpPr>
        <p:spPr bwMode="auto">
          <a:xfrm>
            <a:off x="3302781" y="4650482"/>
            <a:ext cx="1752600" cy="501402"/>
          </a:xfrm>
          <a:prstGeom prst="rect">
            <a:avLst/>
          </a:prstGeom>
          <a:solidFill>
            <a:schemeClr val="accent3"/>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開発生産性が低い</a:t>
            </a:r>
          </a:p>
        </p:txBody>
      </p:sp>
      <p:sp>
        <p:nvSpPr>
          <p:cNvPr id="133" name="正方形/長方形 132"/>
          <p:cNvSpPr/>
          <p:nvPr/>
        </p:nvSpPr>
        <p:spPr bwMode="auto">
          <a:xfrm>
            <a:off x="5772374" y="4074418"/>
            <a:ext cx="1752600" cy="501402"/>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非常に柔軟なデータ構造</a:t>
            </a:r>
          </a:p>
        </p:txBody>
      </p:sp>
      <p:sp>
        <p:nvSpPr>
          <p:cNvPr id="134" name="正方形/長方形 133"/>
          <p:cNvSpPr/>
          <p:nvPr/>
        </p:nvSpPr>
        <p:spPr bwMode="auto">
          <a:xfrm>
            <a:off x="5783187" y="4650482"/>
            <a:ext cx="1752600" cy="501402"/>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開発生産性が高い</a:t>
            </a:r>
          </a:p>
        </p:txBody>
      </p:sp>
      <p:sp>
        <p:nvSpPr>
          <p:cNvPr id="135" name="正方形/長方形 134"/>
          <p:cNvSpPr/>
          <p:nvPr/>
        </p:nvSpPr>
        <p:spPr bwMode="auto">
          <a:xfrm>
            <a:off x="5783187" y="5226546"/>
            <a:ext cx="1752600" cy="501402"/>
          </a:xfrm>
          <a:prstGeom prst="rect">
            <a:avLst/>
          </a:prstGeom>
          <a:solidFill>
            <a:schemeClr val="accent3"/>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一定のリソースが必要</a:t>
            </a:r>
          </a:p>
        </p:txBody>
      </p:sp>
      <p:sp>
        <p:nvSpPr>
          <p:cNvPr id="136" name="正方形/長方形 135"/>
          <p:cNvSpPr/>
          <p:nvPr/>
        </p:nvSpPr>
        <p:spPr bwMode="auto">
          <a:xfrm>
            <a:off x="5783187" y="5802610"/>
            <a:ext cx="1752600" cy="501402"/>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en-US" altLang="ja-JP" sz="1400" dirty="0">
                <a:solidFill>
                  <a:schemeClr val="bg1"/>
                </a:solidFill>
                <a:latin typeface="+mn-lt"/>
                <a:ea typeface="+mn-ea"/>
              </a:rPr>
              <a:t>SQL</a:t>
            </a:r>
            <a:r>
              <a:rPr kumimoji="0" lang="ja-JP" altLang="en-US" sz="1400" dirty="0">
                <a:solidFill>
                  <a:schemeClr val="bg1"/>
                </a:solidFill>
                <a:latin typeface="+mn-lt"/>
                <a:ea typeface="+mn-ea"/>
              </a:rPr>
              <a:t>言語の整備</a:t>
            </a:r>
          </a:p>
        </p:txBody>
      </p:sp>
      <p:sp>
        <p:nvSpPr>
          <p:cNvPr id="71" name="正方形/長方形 70"/>
          <p:cNvSpPr/>
          <p:nvPr/>
        </p:nvSpPr>
        <p:spPr bwMode="auto">
          <a:xfrm>
            <a:off x="990599" y="5226546"/>
            <a:ext cx="1752600" cy="501402"/>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リソースをそれほど必要としない</a:t>
            </a:r>
          </a:p>
        </p:txBody>
      </p:sp>
      <p:sp>
        <p:nvSpPr>
          <p:cNvPr id="72" name="正方形/長方形 71"/>
          <p:cNvSpPr/>
          <p:nvPr/>
        </p:nvSpPr>
        <p:spPr bwMode="auto">
          <a:xfrm>
            <a:off x="3291968" y="5226546"/>
            <a:ext cx="1752600" cy="501402"/>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リソースをそれほど必要としない</a:t>
            </a:r>
          </a:p>
        </p:txBody>
      </p:sp>
      <p:sp>
        <p:nvSpPr>
          <p:cNvPr id="74" name="正方形/長方形 73"/>
          <p:cNvSpPr/>
          <p:nvPr/>
        </p:nvSpPr>
        <p:spPr bwMode="auto">
          <a:xfrm>
            <a:off x="984935" y="5802610"/>
            <a:ext cx="1752600" cy="501402"/>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大規模データの高速処理</a:t>
            </a:r>
          </a:p>
        </p:txBody>
      </p:sp>
      <p:sp>
        <p:nvSpPr>
          <p:cNvPr id="75" name="正方形/長方形 74"/>
          <p:cNvSpPr/>
          <p:nvPr/>
        </p:nvSpPr>
        <p:spPr bwMode="auto">
          <a:xfrm>
            <a:off x="3286304" y="5802610"/>
            <a:ext cx="1752600" cy="501402"/>
          </a:xfrm>
          <a:prstGeom prst="rect">
            <a:avLst/>
          </a:prstGeom>
          <a:solidFill>
            <a:schemeClr val="accent5"/>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en-US" altLang="ja-JP" sz="1400" dirty="0">
                <a:solidFill>
                  <a:schemeClr val="bg1"/>
                </a:solidFill>
                <a:latin typeface="+mn-lt"/>
                <a:ea typeface="+mn-ea"/>
              </a:rPr>
              <a:t>CODASYL</a:t>
            </a:r>
            <a:r>
              <a:rPr kumimoji="0" lang="ja-JP" altLang="en-US" sz="1400" dirty="0">
                <a:solidFill>
                  <a:schemeClr val="bg1"/>
                </a:solidFill>
                <a:latin typeface="+mn-lt"/>
                <a:ea typeface="+mn-ea"/>
              </a:rPr>
              <a:t>規格</a:t>
            </a:r>
          </a:p>
        </p:txBody>
      </p:sp>
      <p:sp>
        <p:nvSpPr>
          <p:cNvPr id="4" name="角丸四角形吹き出し 3"/>
          <p:cNvSpPr/>
          <p:nvPr/>
        </p:nvSpPr>
        <p:spPr bwMode="auto">
          <a:xfrm>
            <a:off x="99956" y="1052736"/>
            <a:ext cx="877431" cy="720080"/>
          </a:xfrm>
          <a:prstGeom prst="wedgeRoundRectCallout">
            <a:avLst>
              <a:gd name="adj1" fmla="val 74458"/>
              <a:gd name="adj2" fmla="val 109047"/>
              <a:gd name="adj3" fmla="val 16667"/>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dirty="0">
                <a:solidFill>
                  <a:schemeClr val="bg1"/>
                </a:solidFill>
                <a:latin typeface="+mn-lt"/>
                <a:ea typeface="+mn-ea"/>
              </a:rPr>
              <a:t>HTML</a:t>
            </a:r>
          </a:p>
          <a:p>
            <a:pPr algn="ctr">
              <a:spcBef>
                <a:spcPct val="20000"/>
              </a:spcBef>
            </a:pPr>
            <a:r>
              <a:rPr kumimoji="0" lang="en-US" altLang="ja-JP" dirty="0">
                <a:solidFill>
                  <a:schemeClr val="bg1"/>
                </a:solidFill>
                <a:latin typeface="+mn-lt"/>
                <a:ea typeface="+mn-ea"/>
              </a:rPr>
              <a:t>XML</a:t>
            </a:r>
            <a:endParaRPr kumimoji="0" lang="ja-JP" altLang="en-US" dirty="0">
              <a:solidFill>
                <a:schemeClr val="bg1"/>
              </a:solidFill>
              <a:latin typeface="+mn-lt"/>
              <a:ea typeface="+mn-ea"/>
            </a:endParaRPr>
          </a:p>
        </p:txBody>
      </p:sp>
      <p:sp>
        <p:nvSpPr>
          <p:cNvPr id="77" name="角丸四角形吹き出し 76"/>
          <p:cNvSpPr/>
          <p:nvPr/>
        </p:nvSpPr>
        <p:spPr bwMode="auto">
          <a:xfrm>
            <a:off x="7884368" y="2952617"/>
            <a:ext cx="1181894" cy="952766"/>
          </a:xfrm>
          <a:prstGeom prst="wedgeRoundRectCallout">
            <a:avLst>
              <a:gd name="adj1" fmla="val -74122"/>
              <a:gd name="adj2" fmla="val -183389"/>
              <a:gd name="adj3" fmla="val 16667"/>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dirty="0">
                <a:solidFill>
                  <a:schemeClr val="bg1"/>
                </a:solidFill>
                <a:latin typeface="+mn-lt"/>
                <a:ea typeface="+mn-ea"/>
              </a:rPr>
              <a:t>1980</a:t>
            </a:r>
            <a:r>
              <a:rPr kumimoji="0" lang="ja-JP" altLang="en-US" dirty="0">
                <a:solidFill>
                  <a:schemeClr val="bg1"/>
                </a:solidFill>
                <a:latin typeface="+mn-lt"/>
                <a:ea typeface="+mn-ea"/>
              </a:rPr>
              <a:t>年代以降主流に</a:t>
            </a:r>
          </a:p>
        </p:txBody>
      </p:sp>
    </p:spTree>
    <p:extLst>
      <p:ext uri="{BB962C8B-B14F-4D97-AF65-F5344CB8AC3E}">
        <p14:creationId xmlns:p14="http://schemas.microsoft.com/office/powerpoint/2010/main" val="1839577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additive="base">
                                        <p:cTn id="11" dur="500" fill="hold"/>
                                        <p:tgtEl>
                                          <p:spTgt spid="83"/>
                                        </p:tgtEl>
                                        <p:attrNameLst>
                                          <p:attrName>ppt_x</p:attrName>
                                        </p:attrNameLst>
                                      </p:cBhvr>
                                      <p:tavLst>
                                        <p:tav tm="0">
                                          <p:val>
                                            <p:strVal val="#ppt_x"/>
                                          </p:val>
                                        </p:tav>
                                        <p:tav tm="100000">
                                          <p:val>
                                            <p:strVal val="#ppt_x"/>
                                          </p:val>
                                        </p:tav>
                                      </p:tavLst>
                                    </p:anim>
                                    <p:anim calcmode="lin" valueType="num">
                                      <p:cBhvr additive="base">
                                        <p:cTn id="12" dur="500" fill="hold"/>
                                        <p:tgtEl>
                                          <p:spTgt spid="8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6"/>
                                        </p:tgtEl>
                                        <p:attrNameLst>
                                          <p:attrName>style.visibility</p:attrName>
                                        </p:attrNameLst>
                                      </p:cBhvr>
                                      <p:to>
                                        <p:strVal val="visible"/>
                                      </p:to>
                                    </p:set>
                                    <p:anim calcmode="lin" valueType="num">
                                      <p:cBhvr additive="base">
                                        <p:cTn id="15" dur="500" fill="hold"/>
                                        <p:tgtEl>
                                          <p:spTgt spid="126"/>
                                        </p:tgtEl>
                                        <p:attrNameLst>
                                          <p:attrName>ppt_x</p:attrName>
                                        </p:attrNameLst>
                                      </p:cBhvr>
                                      <p:tavLst>
                                        <p:tav tm="0">
                                          <p:val>
                                            <p:strVal val="#ppt_x"/>
                                          </p:val>
                                        </p:tav>
                                        <p:tav tm="100000">
                                          <p:val>
                                            <p:strVal val="#ppt_x"/>
                                          </p:val>
                                        </p:tav>
                                      </p:tavLst>
                                    </p:anim>
                                    <p:anim calcmode="lin" valueType="num">
                                      <p:cBhvr additive="base">
                                        <p:cTn id="16" dur="500" fill="hold"/>
                                        <p:tgtEl>
                                          <p:spTgt spid="12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7"/>
                                        </p:tgtEl>
                                        <p:attrNameLst>
                                          <p:attrName>style.visibility</p:attrName>
                                        </p:attrNameLst>
                                      </p:cBhvr>
                                      <p:to>
                                        <p:strVal val="visible"/>
                                      </p:to>
                                    </p:set>
                                    <p:anim calcmode="lin" valueType="num">
                                      <p:cBhvr additive="base">
                                        <p:cTn id="19" dur="500" fill="hold"/>
                                        <p:tgtEl>
                                          <p:spTgt spid="127"/>
                                        </p:tgtEl>
                                        <p:attrNameLst>
                                          <p:attrName>ppt_x</p:attrName>
                                        </p:attrNameLst>
                                      </p:cBhvr>
                                      <p:tavLst>
                                        <p:tav tm="0">
                                          <p:val>
                                            <p:strVal val="#ppt_x"/>
                                          </p:val>
                                        </p:tav>
                                        <p:tav tm="100000">
                                          <p:val>
                                            <p:strVal val="#ppt_x"/>
                                          </p:val>
                                        </p:tav>
                                      </p:tavLst>
                                    </p:anim>
                                    <p:anim calcmode="lin" valueType="num">
                                      <p:cBhvr additive="base">
                                        <p:cTn id="20" dur="500" fill="hold"/>
                                        <p:tgtEl>
                                          <p:spTgt spid="12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500" fill="hold"/>
                                        <p:tgtEl>
                                          <p:spTgt spid="130"/>
                                        </p:tgtEl>
                                        <p:attrNameLst>
                                          <p:attrName>ppt_x</p:attrName>
                                        </p:attrNameLst>
                                      </p:cBhvr>
                                      <p:tavLst>
                                        <p:tav tm="0">
                                          <p:val>
                                            <p:strVal val="#ppt_x"/>
                                          </p:val>
                                        </p:tav>
                                        <p:tav tm="100000">
                                          <p:val>
                                            <p:strVal val="#ppt_x"/>
                                          </p:val>
                                        </p:tav>
                                      </p:tavLst>
                                    </p:anim>
                                    <p:anim calcmode="lin" valueType="num">
                                      <p:cBhvr additive="base">
                                        <p:cTn id="24" dur="5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1"/>
                                        </p:tgtEl>
                                        <p:attrNameLst>
                                          <p:attrName>style.visibility</p:attrName>
                                        </p:attrNameLst>
                                      </p:cBhvr>
                                      <p:to>
                                        <p:strVal val="visible"/>
                                      </p:to>
                                    </p:set>
                                    <p:anim calcmode="lin" valueType="num">
                                      <p:cBhvr additive="base">
                                        <p:cTn id="27" dur="500" fill="hold"/>
                                        <p:tgtEl>
                                          <p:spTgt spid="71"/>
                                        </p:tgtEl>
                                        <p:attrNameLst>
                                          <p:attrName>ppt_x</p:attrName>
                                        </p:attrNameLst>
                                      </p:cBhvr>
                                      <p:tavLst>
                                        <p:tav tm="0">
                                          <p:val>
                                            <p:strVal val="#ppt_x"/>
                                          </p:val>
                                        </p:tav>
                                        <p:tav tm="100000">
                                          <p:val>
                                            <p:strVal val="#ppt_x"/>
                                          </p:val>
                                        </p:tav>
                                      </p:tavLst>
                                    </p:anim>
                                    <p:anim calcmode="lin" valueType="num">
                                      <p:cBhvr additive="base">
                                        <p:cTn id="28" dur="500" fill="hold"/>
                                        <p:tgtEl>
                                          <p:spTgt spid="7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74"/>
                                        </p:tgtEl>
                                        <p:attrNameLst>
                                          <p:attrName>style.visibility</p:attrName>
                                        </p:attrNameLst>
                                      </p:cBhvr>
                                      <p:to>
                                        <p:strVal val="visible"/>
                                      </p:to>
                                    </p:set>
                                    <p:anim calcmode="lin" valueType="num">
                                      <p:cBhvr additive="base">
                                        <p:cTn id="31" dur="500" fill="hold"/>
                                        <p:tgtEl>
                                          <p:spTgt spid="74"/>
                                        </p:tgtEl>
                                        <p:attrNameLst>
                                          <p:attrName>ppt_x</p:attrName>
                                        </p:attrNameLst>
                                      </p:cBhvr>
                                      <p:tavLst>
                                        <p:tav tm="0">
                                          <p:val>
                                            <p:strVal val="#ppt_x"/>
                                          </p:val>
                                        </p:tav>
                                        <p:tav tm="100000">
                                          <p:val>
                                            <p:strVal val="#ppt_x"/>
                                          </p:val>
                                        </p:tav>
                                      </p:tavLst>
                                    </p:anim>
                                    <p:anim calcmode="lin" valueType="num">
                                      <p:cBhvr additive="base">
                                        <p:cTn id="32"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ppt_x"/>
                                          </p:val>
                                        </p:tav>
                                        <p:tav tm="100000">
                                          <p:val>
                                            <p:strVal val="#ppt_x"/>
                                          </p:val>
                                        </p:tav>
                                      </p:tavLst>
                                    </p:anim>
                                    <p:anim calcmode="lin" valueType="num">
                                      <p:cBhvr additive="base">
                                        <p:cTn id="38" dur="500" fill="hold"/>
                                        <p:tgtEl>
                                          <p:spTgt spid="4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3"/>
                                        </p:tgtEl>
                                        <p:attrNameLst>
                                          <p:attrName>style.visibility</p:attrName>
                                        </p:attrNameLst>
                                      </p:cBhvr>
                                      <p:to>
                                        <p:strVal val="visible"/>
                                      </p:to>
                                    </p:set>
                                    <p:anim calcmode="lin" valueType="num">
                                      <p:cBhvr additive="base">
                                        <p:cTn id="41" dur="500" fill="hold"/>
                                        <p:tgtEl>
                                          <p:spTgt spid="123"/>
                                        </p:tgtEl>
                                        <p:attrNameLst>
                                          <p:attrName>ppt_x</p:attrName>
                                        </p:attrNameLst>
                                      </p:cBhvr>
                                      <p:tavLst>
                                        <p:tav tm="0">
                                          <p:val>
                                            <p:strVal val="#ppt_x"/>
                                          </p:val>
                                        </p:tav>
                                        <p:tav tm="100000">
                                          <p:val>
                                            <p:strVal val="#ppt_x"/>
                                          </p:val>
                                        </p:tav>
                                      </p:tavLst>
                                    </p:anim>
                                    <p:anim calcmode="lin" valueType="num">
                                      <p:cBhvr additive="base">
                                        <p:cTn id="42" dur="500" fill="hold"/>
                                        <p:tgtEl>
                                          <p:spTgt spid="1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28"/>
                                        </p:tgtEl>
                                        <p:attrNameLst>
                                          <p:attrName>style.visibility</p:attrName>
                                        </p:attrNameLst>
                                      </p:cBhvr>
                                      <p:to>
                                        <p:strVal val="visible"/>
                                      </p:to>
                                    </p:set>
                                    <p:anim calcmode="lin" valueType="num">
                                      <p:cBhvr additive="base">
                                        <p:cTn id="45" dur="500" fill="hold"/>
                                        <p:tgtEl>
                                          <p:spTgt spid="128"/>
                                        </p:tgtEl>
                                        <p:attrNameLst>
                                          <p:attrName>ppt_x</p:attrName>
                                        </p:attrNameLst>
                                      </p:cBhvr>
                                      <p:tavLst>
                                        <p:tav tm="0">
                                          <p:val>
                                            <p:strVal val="#ppt_x"/>
                                          </p:val>
                                        </p:tav>
                                        <p:tav tm="100000">
                                          <p:val>
                                            <p:strVal val="#ppt_x"/>
                                          </p:val>
                                        </p:tav>
                                      </p:tavLst>
                                    </p:anim>
                                    <p:anim calcmode="lin" valueType="num">
                                      <p:cBhvr additive="base">
                                        <p:cTn id="46" dur="500" fill="hold"/>
                                        <p:tgtEl>
                                          <p:spTgt spid="128"/>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31"/>
                                        </p:tgtEl>
                                        <p:attrNameLst>
                                          <p:attrName>style.visibility</p:attrName>
                                        </p:attrNameLst>
                                      </p:cBhvr>
                                      <p:to>
                                        <p:strVal val="visible"/>
                                      </p:to>
                                    </p:set>
                                    <p:anim calcmode="lin" valueType="num">
                                      <p:cBhvr additive="base">
                                        <p:cTn id="49" dur="500" fill="hold"/>
                                        <p:tgtEl>
                                          <p:spTgt spid="131"/>
                                        </p:tgtEl>
                                        <p:attrNameLst>
                                          <p:attrName>ppt_x</p:attrName>
                                        </p:attrNameLst>
                                      </p:cBhvr>
                                      <p:tavLst>
                                        <p:tav tm="0">
                                          <p:val>
                                            <p:strVal val="#ppt_x"/>
                                          </p:val>
                                        </p:tav>
                                        <p:tav tm="100000">
                                          <p:val>
                                            <p:strVal val="#ppt_x"/>
                                          </p:val>
                                        </p:tav>
                                      </p:tavLst>
                                    </p:anim>
                                    <p:anim calcmode="lin" valueType="num">
                                      <p:cBhvr additive="base">
                                        <p:cTn id="50" dur="500" fill="hold"/>
                                        <p:tgtEl>
                                          <p:spTgt spid="13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32"/>
                                        </p:tgtEl>
                                        <p:attrNameLst>
                                          <p:attrName>style.visibility</p:attrName>
                                        </p:attrNameLst>
                                      </p:cBhvr>
                                      <p:to>
                                        <p:strVal val="visible"/>
                                      </p:to>
                                    </p:set>
                                    <p:anim calcmode="lin" valueType="num">
                                      <p:cBhvr additive="base">
                                        <p:cTn id="53" dur="500" fill="hold"/>
                                        <p:tgtEl>
                                          <p:spTgt spid="132"/>
                                        </p:tgtEl>
                                        <p:attrNameLst>
                                          <p:attrName>ppt_x</p:attrName>
                                        </p:attrNameLst>
                                      </p:cBhvr>
                                      <p:tavLst>
                                        <p:tav tm="0">
                                          <p:val>
                                            <p:strVal val="#ppt_x"/>
                                          </p:val>
                                        </p:tav>
                                        <p:tav tm="100000">
                                          <p:val>
                                            <p:strVal val="#ppt_x"/>
                                          </p:val>
                                        </p:tav>
                                      </p:tavLst>
                                    </p:anim>
                                    <p:anim calcmode="lin" valueType="num">
                                      <p:cBhvr additive="base">
                                        <p:cTn id="54" dur="500" fill="hold"/>
                                        <p:tgtEl>
                                          <p:spTgt spid="13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72"/>
                                        </p:tgtEl>
                                        <p:attrNameLst>
                                          <p:attrName>style.visibility</p:attrName>
                                        </p:attrNameLst>
                                      </p:cBhvr>
                                      <p:to>
                                        <p:strVal val="visible"/>
                                      </p:to>
                                    </p:set>
                                    <p:anim calcmode="lin" valueType="num">
                                      <p:cBhvr additive="base">
                                        <p:cTn id="57" dur="500" fill="hold"/>
                                        <p:tgtEl>
                                          <p:spTgt spid="72"/>
                                        </p:tgtEl>
                                        <p:attrNameLst>
                                          <p:attrName>ppt_x</p:attrName>
                                        </p:attrNameLst>
                                      </p:cBhvr>
                                      <p:tavLst>
                                        <p:tav tm="0">
                                          <p:val>
                                            <p:strVal val="#ppt_x"/>
                                          </p:val>
                                        </p:tav>
                                        <p:tav tm="100000">
                                          <p:val>
                                            <p:strVal val="#ppt_x"/>
                                          </p:val>
                                        </p:tav>
                                      </p:tavLst>
                                    </p:anim>
                                    <p:anim calcmode="lin" valueType="num">
                                      <p:cBhvr additive="base">
                                        <p:cTn id="58" dur="500" fill="hold"/>
                                        <p:tgtEl>
                                          <p:spTgt spid="7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75"/>
                                        </p:tgtEl>
                                        <p:attrNameLst>
                                          <p:attrName>style.visibility</p:attrName>
                                        </p:attrNameLst>
                                      </p:cBhvr>
                                      <p:to>
                                        <p:strVal val="visible"/>
                                      </p:to>
                                    </p:set>
                                    <p:anim calcmode="lin" valueType="num">
                                      <p:cBhvr additive="base">
                                        <p:cTn id="61" dur="500" fill="hold"/>
                                        <p:tgtEl>
                                          <p:spTgt spid="75"/>
                                        </p:tgtEl>
                                        <p:attrNameLst>
                                          <p:attrName>ppt_x</p:attrName>
                                        </p:attrNameLst>
                                      </p:cBhvr>
                                      <p:tavLst>
                                        <p:tav tm="0">
                                          <p:val>
                                            <p:strVal val="#ppt_x"/>
                                          </p:val>
                                        </p:tav>
                                        <p:tav tm="100000">
                                          <p:val>
                                            <p:strVal val="#ppt_x"/>
                                          </p:val>
                                        </p:tav>
                                      </p:tavLst>
                                    </p:anim>
                                    <p:anim calcmode="lin" valueType="num">
                                      <p:cBhvr additive="base">
                                        <p:cTn id="62"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24"/>
                                        </p:tgtEl>
                                        <p:attrNameLst>
                                          <p:attrName>style.visibility</p:attrName>
                                        </p:attrNameLst>
                                      </p:cBhvr>
                                      <p:to>
                                        <p:strVal val="visible"/>
                                      </p:to>
                                    </p:set>
                                    <p:anim calcmode="lin" valueType="num">
                                      <p:cBhvr additive="base">
                                        <p:cTn id="67" dur="500" fill="hold"/>
                                        <p:tgtEl>
                                          <p:spTgt spid="124"/>
                                        </p:tgtEl>
                                        <p:attrNameLst>
                                          <p:attrName>ppt_x</p:attrName>
                                        </p:attrNameLst>
                                      </p:cBhvr>
                                      <p:tavLst>
                                        <p:tav tm="0">
                                          <p:val>
                                            <p:strVal val="#ppt_x"/>
                                          </p:val>
                                        </p:tav>
                                        <p:tav tm="100000">
                                          <p:val>
                                            <p:strVal val="#ppt_x"/>
                                          </p:val>
                                        </p:tav>
                                      </p:tavLst>
                                    </p:anim>
                                    <p:anim calcmode="lin" valueType="num">
                                      <p:cBhvr additive="base">
                                        <p:cTn id="68" dur="500" fill="hold"/>
                                        <p:tgtEl>
                                          <p:spTgt spid="124"/>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25"/>
                                        </p:tgtEl>
                                        <p:attrNameLst>
                                          <p:attrName>style.visibility</p:attrName>
                                        </p:attrNameLst>
                                      </p:cBhvr>
                                      <p:to>
                                        <p:strVal val="visible"/>
                                      </p:to>
                                    </p:set>
                                    <p:anim calcmode="lin" valueType="num">
                                      <p:cBhvr additive="base">
                                        <p:cTn id="71" dur="500" fill="hold"/>
                                        <p:tgtEl>
                                          <p:spTgt spid="125"/>
                                        </p:tgtEl>
                                        <p:attrNameLst>
                                          <p:attrName>ppt_x</p:attrName>
                                        </p:attrNameLst>
                                      </p:cBhvr>
                                      <p:tavLst>
                                        <p:tav tm="0">
                                          <p:val>
                                            <p:strVal val="#ppt_x"/>
                                          </p:val>
                                        </p:tav>
                                        <p:tav tm="100000">
                                          <p:val>
                                            <p:strVal val="#ppt_x"/>
                                          </p:val>
                                        </p:tav>
                                      </p:tavLst>
                                    </p:anim>
                                    <p:anim calcmode="lin" valueType="num">
                                      <p:cBhvr additive="base">
                                        <p:cTn id="72" dur="500" fill="hold"/>
                                        <p:tgtEl>
                                          <p:spTgt spid="125"/>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29"/>
                                        </p:tgtEl>
                                        <p:attrNameLst>
                                          <p:attrName>style.visibility</p:attrName>
                                        </p:attrNameLst>
                                      </p:cBhvr>
                                      <p:to>
                                        <p:strVal val="visible"/>
                                      </p:to>
                                    </p:set>
                                    <p:anim calcmode="lin" valueType="num">
                                      <p:cBhvr additive="base">
                                        <p:cTn id="75" dur="500" fill="hold"/>
                                        <p:tgtEl>
                                          <p:spTgt spid="129"/>
                                        </p:tgtEl>
                                        <p:attrNameLst>
                                          <p:attrName>ppt_x</p:attrName>
                                        </p:attrNameLst>
                                      </p:cBhvr>
                                      <p:tavLst>
                                        <p:tav tm="0">
                                          <p:val>
                                            <p:strVal val="#ppt_x"/>
                                          </p:val>
                                        </p:tav>
                                        <p:tav tm="100000">
                                          <p:val>
                                            <p:strVal val="#ppt_x"/>
                                          </p:val>
                                        </p:tav>
                                      </p:tavLst>
                                    </p:anim>
                                    <p:anim calcmode="lin" valueType="num">
                                      <p:cBhvr additive="base">
                                        <p:cTn id="76" dur="500" fill="hold"/>
                                        <p:tgtEl>
                                          <p:spTgt spid="129"/>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
                                        </p:tgtEl>
                                        <p:attrNameLst>
                                          <p:attrName>style.visibility</p:attrName>
                                        </p:attrNameLst>
                                      </p:cBhvr>
                                      <p:to>
                                        <p:strVal val="visible"/>
                                      </p:to>
                                    </p:set>
                                    <p:anim calcmode="lin" valueType="num">
                                      <p:cBhvr additive="base">
                                        <p:cTn id="79" dur="500" fill="hold"/>
                                        <p:tgtEl>
                                          <p:spTgt spid="133"/>
                                        </p:tgtEl>
                                        <p:attrNameLst>
                                          <p:attrName>ppt_x</p:attrName>
                                        </p:attrNameLst>
                                      </p:cBhvr>
                                      <p:tavLst>
                                        <p:tav tm="0">
                                          <p:val>
                                            <p:strVal val="#ppt_x"/>
                                          </p:val>
                                        </p:tav>
                                        <p:tav tm="100000">
                                          <p:val>
                                            <p:strVal val="#ppt_x"/>
                                          </p:val>
                                        </p:tav>
                                      </p:tavLst>
                                    </p:anim>
                                    <p:anim calcmode="lin" valueType="num">
                                      <p:cBhvr additive="base">
                                        <p:cTn id="80" dur="500" fill="hold"/>
                                        <p:tgtEl>
                                          <p:spTgt spid="133"/>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4"/>
                                        </p:tgtEl>
                                        <p:attrNameLst>
                                          <p:attrName>style.visibility</p:attrName>
                                        </p:attrNameLst>
                                      </p:cBhvr>
                                      <p:to>
                                        <p:strVal val="visible"/>
                                      </p:to>
                                    </p:set>
                                    <p:anim calcmode="lin" valueType="num">
                                      <p:cBhvr additive="base">
                                        <p:cTn id="83" dur="500" fill="hold"/>
                                        <p:tgtEl>
                                          <p:spTgt spid="134"/>
                                        </p:tgtEl>
                                        <p:attrNameLst>
                                          <p:attrName>ppt_x</p:attrName>
                                        </p:attrNameLst>
                                      </p:cBhvr>
                                      <p:tavLst>
                                        <p:tav tm="0">
                                          <p:val>
                                            <p:strVal val="#ppt_x"/>
                                          </p:val>
                                        </p:tav>
                                        <p:tav tm="100000">
                                          <p:val>
                                            <p:strVal val="#ppt_x"/>
                                          </p:val>
                                        </p:tav>
                                      </p:tavLst>
                                    </p:anim>
                                    <p:anim calcmode="lin" valueType="num">
                                      <p:cBhvr additive="base">
                                        <p:cTn id="84" dur="500" fill="hold"/>
                                        <p:tgtEl>
                                          <p:spTgt spid="13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5"/>
                                        </p:tgtEl>
                                        <p:attrNameLst>
                                          <p:attrName>style.visibility</p:attrName>
                                        </p:attrNameLst>
                                      </p:cBhvr>
                                      <p:to>
                                        <p:strVal val="visible"/>
                                      </p:to>
                                    </p:set>
                                    <p:anim calcmode="lin" valueType="num">
                                      <p:cBhvr additive="base">
                                        <p:cTn id="87" dur="500" fill="hold"/>
                                        <p:tgtEl>
                                          <p:spTgt spid="135"/>
                                        </p:tgtEl>
                                        <p:attrNameLst>
                                          <p:attrName>ppt_x</p:attrName>
                                        </p:attrNameLst>
                                      </p:cBhvr>
                                      <p:tavLst>
                                        <p:tav tm="0">
                                          <p:val>
                                            <p:strVal val="#ppt_x"/>
                                          </p:val>
                                        </p:tav>
                                        <p:tav tm="100000">
                                          <p:val>
                                            <p:strVal val="#ppt_x"/>
                                          </p:val>
                                        </p:tav>
                                      </p:tavLst>
                                    </p:anim>
                                    <p:anim calcmode="lin" valueType="num">
                                      <p:cBhvr additive="base">
                                        <p:cTn id="88" dur="500" fill="hold"/>
                                        <p:tgtEl>
                                          <p:spTgt spid="135"/>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6"/>
                                        </p:tgtEl>
                                        <p:attrNameLst>
                                          <p:attrName>style.visibility</p:attrName>
                                        </p:attrNameLst>
                                      </p:cBhvr>
                                      <p:to>
                                        <p:strVal val="visible"/>
                                      </p:to>
                                    </p:set>
                                    <p:anim calcmode="lin" valueType="num">
                                      <p:cBhvr additive="base">
                                        <p:cTn id="91" dur="500" fill="hold"/>
                                        <p:tgtEl>
                                          <p:spTgt spid="136"/>
                                        </p:tgtEl>
                                        <p:attrNameLst>
                                          <p:attrName>ppt_x</p:attrName>
                                        </p:attrNameLst>
                                      </p:cBhvr>
                                      <p:tavLst>
                                        <p:tav tm="0">
                                          <p:val>
                                            <p:strVal val="#ppt_x"/>
                                          </p:val>
                                        </p:tav>
                                        <p:tav tm="100000">
                                          <p:val>
                                            <p:strVal val="#ppt_x"/>
                                          </p:val>
                                        </p:tav>
                                      </p:tavLst>
                                    </p:anim>
                                    <p:anim calcmode="lin" valueType="num">
                                      <p:cBhvr additive="base">
                                        <p:cTn id="92" dur="500" fill="hold"/>
                                        <p:tgtEl>
                                          <p:spTgt spid="136"/>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fade">
                                      <p:cBhvr>
                                        <p:cTn id="97" dur="500"/>
                                        <p:tgtEl>
                                          <p:spTgt spid="3"/>
                                        </p:tgtEl>
                                      </p:cBhvr>
                                    </p:animEffect>
                                  </p:childTnLst>
                                </p:cTn>
                              </p:par>
                            </p:childTnLst>
                          </p:cTn>
                        </p:par>
                        <p:par>
                          <p:cTn id="98" fill="hold">
                            <p:stCondLst>
                              <p:cond delay="500"/>
                            </p:stCondLst>
                            <p:childTnLst>
                              <p:par>
                                <p:cTn id="99" presetID="22" presetClass="entr" presetSubtype="1" fill="hold" grpId="0" nodeType="afterEffect">
                                  <p:stCondLst>
                                    <p:cond delay="0"/>
                                  </p:stCondLst>
                                  <p:childTnLst>
                                    <p:set>
                                      <p:cBhvr>
                                        <p:cTn id="100" dur="1" fill="hold">
                                          <p:stCondLst>
                                            <p:cond delay="0"/>
                                          </p:stCondLst>
                                        </p:cTn>
                                        <p:tgtEl>
                                          <p:spTgt spid="77"/>
                                        </p:tgtEl>
                                        <p:attrNameLst>
                                          <p:attrName>style.visibility</p:attrName>
                                        </p:attrNameLst>
                                      </p:cBhvr>
                                      <p:to>
                                        <p:strVal val="visible"/>
                                      </p:to>
                                    </p:set>
                                    <p:animEffect transition="in" filter="wipe(up)">
                                      <p:cBhvr>
                                        <p:cTn id="101" dur="500"/>
                                        <p:tgtEl>
                                          <p:spTgt spid="77"/>
                                        </p:tgtEl>
                                      </p:cBhvr>
                                    </p:animEffect>
                                  </p:childTnLst>
                                </p:cTn>
                              </p:par>
                            </p:childTnLst>
                          </p:cTn>
                        </p:par>
                      </p:childTnLst>
                    </p:cTn>
                  </p:par>
                  <p:par>
                    <p:cTn id="102" fill="hold">
                      <p:stCondLst>
                        <p:cond delay="indefinite"/>
                      </p:stCondLst>
                      <p:childTnLst>
                        <p:par>
                          <p:cTn id="103" fill="hold">
                            <p:stCondLst>
                              <p:cond delay="0"/>
                            </p:stCondLst>
                            <p:childTnLst>
                              <p:par>
                                <p:cTn id="104" presetID="10" presetClass="entr" presetSubtype="0" fill="hold" grpId="0" nodeType="clickEffect">
                                  <p:stCondLst>
                                    <p:cond delay="0"/>
                                  </p:stCondLst>
                                  <p:childTnLst>
                                    <p:set>
                                      <p:cBhvr>
                                        <p:cTn id="105" dur="1" fill="hold">
                                          <p:stCondLst>
                                            <p:cond delay="0"/>
                                          </p:stCondLst>
                                        </p:cTn>
                                        <p:tgtEl>
                                          <p:spTgt spid="4"/>
                                        </p:tgtEl>
                                        <p:attrNameLst>
                                          <p:attrName>style.visibility</p:attrName>
                                        </p:attrNameLst>
                                      </p:cBhvr>
                                      <p:to>
                                        <p:strVal val="visible"/>
                                      </p:to>
                                    </p:set>
                                    <p:animEffect transition="in" filter="fade">
                                      <p:cBhvr>
                                        <p:cTn id="10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6" grpId="0"/>
      <p:bldP spid="44" grpId="0"/>
      <p:bldP spid="125" grpId="0"/>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71" grpId="0" animBg="1"/>
      <p:bldP spid="72" grpId="0" animBg="1"/>
      <p:bldP spid="74" grpId="0" animBg="1"/>
      <p:bldP spid="75" grpId="0" animBg="1"/>
      <p:bldP spid="4" grpId="0" animBg="1"/>
      <p:bldP spid="77"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タイトル 12"/>
          <p:cNvSpPr>
            <a:spLocks noGrp="1"/>
          </p:cNvSpPr>
          <p:nvPr>
            <p:ph type="title"/>
          </p:nvPr>
        </p:nvSpPr>
        <p:spPr/>
        <p:txBody>
          <a:bodyPr/>
          <a:lstStyle/>
          <a:p>
            <a:r>
              <a:rPr kumimoji="1" lang="ja-JP" altLang="en-US"/>
              <a:t>増える</a:t>
            </a:r>
            <a:r>
              <a:rPr kumimoji="1" lang="en-US" altLang="ja-JP"/>
              <a:t>RDBMS</a:t>
            </a:r>
            <a:r>
              <a:rPr kumimoji="1" lang="ja-JP" altLang="en-US"/>
              <a:t>「以外の」データベース</a:t>
            </a:r>
          </a:p>
        </p:txBody>
      </p:sp>
      <p:sp>
        <p:nvSpPr>
          <p:cNvPr id="3" name="角丸四角形 2"/>
          <p:cNvSpPr/>
          <p:nvPr/>
        </p:nvSpPr>
        <p:spPr>
          <a:xfrm>
            <a:off x="371959" y="1338018"/>
            <a:ext cx="5222929" cy="1983783"/>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800" dirty="0">
                <a:solidFill>
                  <a:srgbClr val="FFFFFF"/>
                </a:solidFill>
                <a:cs typeface="ＭＳ Ｐゴシック"/>
              </a:rPr>
              <a:t>RDBMS</a:t>
            </a:r>
          </a:p>
          <a:p>
            <a:pPr algn="ctr"/>
            <a:endParaRPr lang="en-US" altLang="ja-JP" sz="1200" dirty="0">
              <a:solidFill>
                <a:srgbClr val="FFFFFF"/>
              </a:solidFill>
              <a:cs typeface="ＭＳ Ｐゴシック"/>
            </a:endParaRPr>
          </a:p>
          <a:p>
            <a:pPr algn="ctr"/>
            <a:r>
              <a:rPr kumimoji="1" lang="ja-JP" altLang="en-US" sz="1200" dirty="0">
                <a:solidFill>
                  <a:srgbClr val="FFFFFF"/>
                </a:solidFill>
                <a:cs typeface="ＭＳ Ｐゴシック"/>
              </a:rPr>
              <a:t>何でもできる</a:t>
            </a:r>
            <a:r>
              <a:rPr kumimoji="1" lang="ja-JP" altLang="en-US" sz="1200" dirty="0" smtClean="0">
                <a:solidFill>
                  <a:srgbClr val="FFFFFF"/>
                </a:solidFill>
                <a:cs typeface="ＭＳ Ｐゴシック"/>
              </a:rPr>
              <a:t>優等生</a:t>
            </a:r>
            <a:endParaRPr kumimoji="1" lang="en-US" altLang="ja-JP" sz="1200" dirty="0" smtClean="0">
              <a:solidFill>
                <a:srgbClr val="FFFFFF"/>
              </a:solidFill>
              <a:cs typeface="ＭＳ Ｐゴシック"/>
            </a:endParaRPr>
          </a:p>
          <a:p>
            <a:pPr algn="ctr"/>
            <a:r>
              <a:rPr kumimoji="1" lang="ja-JP" altLang="en-US" sz="1200" dirty="0" smtClean="0">
                <a:solidFill>
                  <a:srgbClr val="FFFFFF"/>
                </a:solidFill>
                <a:cs typeface="ＭＳ Ｐゴシック"/>
              </a:rPr>
              <a:t>正確性が求められる</a:t>
            </a:r>
            <a:r>
              <a:rPr lang="ja-JP" altLang="en-US" sz="1200" dirty="0" smtClean="0">
                <a:solidFill>
                  <a:srgbClr val="FFFFFF"/>
                </a:solidFill>
                <a:cs typeface="ＭＳ Ｐゴシック"/>
              </a:rPr>
              <a:t>ミッションクリティカルから住所録まで対応</a:t>
            </a:r>
            <a:endParaRPr lang="en-US" altLang="ja-JP" sz="1200" dirty="0" smtClean="0">
              <a:solidFill>
                <a:srgbClr val="FFFFFF"/>
              </a:solidFill>
              <a:cs typeface="ＭＳ Ｐゴシック"/>
            </a:endParaRPr>
          </a:p>
          <a:p>
            <a:pPr algn="ctr"/>
            <a:r>
              <a:rPr lang="ja-JP" altLang="en-US" sz="1200" dirty="0" smtClean="0">
                <a:solidFill>
                  <a:srgbClr val="FFFFFF"/>
                </a:solidFill>
                <a:cs typeface="ＭＳ Ｐゴシック"/>
              </a:rPr>
              <a:t>定型データに強い</a:t>
            </a:r>
            <a:endParaRPr lang="en-US" altLang="ja-JP" sz="1200" dirty="0" smtClean="0">
              <a:solidFill>
                <a:srgbClr val="FFFFFF"/>
              </a:solidFill>
              <a:cs typeface="ＭＳ Ｐゴシック"/>
            </a:endParaRPr>
          </a:p>
          <a:p>
            <a:pPr algn="ctr"/>
            <a:r>
              <a:rPr lang="ja-JP" altLang="en-US" sz="1200" dirty="0" smtClean="0">
                <a:solidFill>
                  <a:srgbClr val="FFFFFF"/>
                </a:solidFill>
                <a:cs typeface="ＭＳ Ｐゴシック"/>
              </a:rPr>
              <a:t>最初に厳密な設計が必要</a:t>
            </a:r>
            <a:endParaRPr kumimoji="1" lang="en-US" altLang="ja-JP" sz="1200" dirty="0">
              <a:solidFill>
                <a:srgbClr val="FFFFFF"/>
              </a:solidFill>
              <a:cs typeface="ＭＳ Ｐゴシック"/>
            </a:endParaRPr>
          </a:p>
          <a:p>
            <a:pPr algn="ctr"/>
            <a:r>
              <a:rPr kumimoji="1" lang="ja-JP" altLang="en-US" sz="1200" dirty="0">
                <a:solidFill>
                  <a:srgbClr val="FFFFFF"/>
                </a:solidFill>
                <a:cs typeface="ＭＳ Ｐゴシック"/>
              </a:rPr>
              <a:t>オーバーヘッドが大きい</a:t>
            </a:r>
            <a:endParaRPr kumimoji="1" lang="en-US" altLang="ja-JP" sz="1200" dirty="0">
              <a:solidFill>
                <a:srgbClr val="FFFFFF"/>
              </a:solidFill>
              <a:cs typeface="ＭＳ Ｐゴシック"/>
            </a:endParaRPr>
          </a:p>
          <a:p>
            <a:pPr algn="ctr"/>
            <a:r>
              <a:rPr kumimoji="1" lang="ja-JP" altLang="en-US" sz="1200" dirty="0" smtClean="0">
                <a:solidFill>
                  <a:srgbClr val="FFFFFF"/>
                </a:solidFill>
                <a:cs typeface="ＭＳ Ｐゴシック"/>
              </a:rPr>
              <a:t>分散処理しづらい</a:t>
            </a:r>
            <a:endParaRPr kumimoji="1" lang="ja-JP" altLang="en-US" sz="1200" dirty="0">
              <a:solidFill>
                <a:srgbClr val="FFFFFF"/>
              </a:solidFill>
              <a:cs typeface="ＭＳ Ｐゴシック"/>
            </a:endParaRPr>
          </a:p>
        </p:txBody>
      </p:sp>
      <p:grpSp>
        <p:nvGrpSpPr>
          <p:cNvPr id="15" name="図形グループ 14"/>
          <p:cNvGrpSpPr/>
          <p:nvPr/>
        </p:nvGrpSpPr>
        <p:grpSpPr>
          <a:xfrm>
            <a:off x="371959" y="3456119"/>
            <a:ext cx="8400082" cy="2401215"/>
            <a:chOff x="371959" y="3456119"/>
            <a:chExt cx="8400082" cy="2401215"/>
          </a:xfrm>
          <a:effectLst>
            <a:outerShdw blurRad="50800" dist="38100" dir="2700000" algn="tl" rotWithShape="0">
              <a:prstClr val="black">
                <a:alpha val="40000"/>
              </a:prstClr>
            </a:outerShdw>
          </a:effectLst>
        </p:grpSpPr>
        <p:sp>
          <p:nvSpPr>
            <p:cNvPr id="5" name="角丸四角形 4"/>
            <p:cNvSpPr/>
            <p:nvPr/>
          </p:nvSpPr>
          <p:spPr>
            <a:xfrm>
              <a:off x="371959" y="3456119"/>
              <a:ext cx="8400082" cy="2401215"/>
            </a:xfrm>
            <a:prstGeom prst="roundRect">
              <a:avLst>
                <a:gd name="adj" fmla="val 0"/>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800" dirty="0">
                  <a:solidFill>
                    <a:srgbClr val="FFFFFF"/>
                  </a:solidFill>
                  <a:cs typeface="ＭＳ Ｐゴシック"/>
                </a:rPr>
                <a:t>NoSQL</a:t>
              </a:r>
            </a:p>
            <a:p>
              <a:pPr algn="ctr"/>
              <a:endParaRPr lang="en-US" altLang="ja-JP" sz="1200" dirty="0">
                <a:solidFill>
                  <a:srgbClr val="FFFFFF"/>
                </a:solidFill>
                <a:cs typeface="ＭＳ Ｐゴシック"/>
              </a:endParaRPr>
            </a:p>
            <a:p>
              <a:pPr algn="ctr"/>
              <a:r>
                <a:rPr kumimoji="1" lang="ja-JP" altLang="en-US" sz="1200" dirty="0" smtClean="0">
                  <a:solidFill>
                    <a:srgbClr val="FFFFFF"/>
                  </a:solidFill>
                  <a:cs typeface="ＭＳ Ｐゴシック"/>
                </a:rPr>
                <a:t>万能では無いが、特定用途に強い</a:t>
              </a:r>
              <a:endParaRPr kumimoji="1" lang="en-US" altLang="ja-JP" sz="1200" dirty="0" smtClean="0">
                <a:solidFill>
                  <a:srgbClr val="FFFFFF"/>
                </a:solidFill>
                <a:cs typeface="ＭＳ Ｐゴシック"/>
              </a:endParaRPr>
            </a:p>
            <a:p>
              <a:pPr algn="ctr"/>
              <a:r>
                <a:rPr kumimoji="1" lang="ja-JP" altLang="en-US" sz="1200" dirty="0" smtClean="0">
                  <a:solidFill>
                    <a:srgbClr val="FFFFFF"/>
                  </a:solidFill>
                  <a:cs typeface="ＭＳ Ｐゴシック"/>
                </a:rPr>
                <a:t>得意</a:t>
              </a:r>
              <a:r>
                <a:rPr kumimoji="1" lang="ja-JP" altLang="en-US" sz="1200" dirty="0">
                  <a:solidFill>
                    <a:srgbClr val="FFFFFF"/>
                  </a:solidFill>
                  <a:cs typeface="ＭＳ Ｐゴシック"/>
                </a:rPr>
                <a:t>なことはめちゃくちゃ得意</a:t>
              </a:r>
              <a:endParaRPr kumimoji="1" lang="en-US" altLang="ja-JP" sz="1200" dirty="0">
                <a:solidFill>
                  <a:srgbClr val="FFFFFF"/>
                </a:solidFill>
                <a:cs typeface="ＭＳ Ｐゴシック"/>
              </a:endParaRPr>
            </a:p>
            <a:p>
              <a:pPr algn="ctr"/>
              <a:r>
                <a:rPr kumimoji="1" lang="ja-JP" altLang="en-US" sz="1200" dirty="0" smtClean="0">
                  <a:solidFill>
                    <a:srgbClr val="FFFFFF"/>
                  </a:solidFill>
                  <a:cs typeface="ＭＳ Ｐゴシック"/>
                </a:rPr>
                <a:t>非定型データを扱える</a:t>
              </a:r>
              <a:endParaRPr kumimoji="1" lang="en-US" altLang="ja-JP" sz="1200" dirty="0" smtClean="0">
                <a:solidFill>
                  <a:srgbClr val="FFFFFF"/>
                </a:solidFill>
                <a:cs typeface="ＭＳ Ｐゴシック"/>
              </a:endParaRPr>
            </a:p>
            <a:p>
              <a:pPr algn="ctr"/>
              <a:r>
                <a:rPr kumimoji="1" lang="ja-JP" altLang="en-US" sz="1200" dirty="0" smtClean="0">
                  <a:solidFill>
                    <a:srgbClr val="FFFFFF"/>
                  </a:solidFill>
                  <a:cs typeface="ＭＳ Ｐゴシック"/>
                </a:rPr>
                <a:t>分散</a:t>
              </a:r>
              <a:r>
                <a:rPr kumimoji="1" lang="ja-JP" altLang="en-US" sz="1200" dirty="0">
                  <a:solidFill>
                    <a:srgbClr val="FFFFFF"/>
                  </a:solidFill>
                  <a:cs typeface="ＭＳ Ｐゴシック"/>
                </a:rPr>
                <a:t>処理に向く</a:t>
              </a:r>
            </a:p>
          </p:txBody>
        </p:sp>
        <p:sp>
          <p:nvSpPr>
            <p:cNvPr id="6" name="正方形/長方形 5"/>
            <p:cNvSpPr/>
            <p:nvPr/>
          </p:nvSpPr>
          <p:spPr>
            <a:xfrm>
              <a:off x="617349" y="3701510"/>
              <a:ext cx="2572719" cy="511444"/>
            </a:xfrm>
            <a:prstGeom prst="rect">
              <a:avLst/>
            </a:prstGeom>
            <a:solidFill>
              <a:schemeClr val="accent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cs typeface="ＭＳ Ｐゴシック"/>
                </a:rPr>
                <a:t>ビッグデータ</a:t>
              </a:r>
              <a:endParaRPr kumimoji="1" lang="ja-JP" altLang="en-US" sz="1200" dirty="0">
                <a:solidFill>
                  <a:srgbClr val="FFFFFF"/>
                </a:solidFill>
                <a:cs typeface="ＭＳ Ｐゴシック"/>
              </a:endParaRPr>
            </a:p>
          </p:txBody>
        </p:sp>
        <p:sp>
          <p:nvSpPr>
            <p:cNvPr id="7" name="正方形/長方形 6"/>
            <p:cNvSpPr/>
            <p:nvPr/>
          </p:nvSpPr>
          <p:spPr>
            <a:xfrm>
              <a:off x="617348" y="4355021"/>
              <a:ext cx="2572719" cy="511444"/>
            </a:xfrm>
            <a:prstGeom prst="rect">
              <a:avLst/>
            </a:prstGeom>
            <a:solidFill>
              <a:schemeClr val="accent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cs typeface="ＭＳ Ｐゴシック"/>
                </a:rPr>
                <a:t>非定型データ</a:t>
              </a:r>
            </a:p>
          </p:txBody>
        </p:sp>
        <p:sp>
          <p:nvSpPr>
            <p:cNvPr id="8" name="正方形/長方形 7"/>
            <p:cNvSpPr/>
            <p:nvPr/>
          </p:nvSpPr>
          <p:spPr>
            <a:xfrm>
              <a:off x="617348" y="5008532"/>
              <a:ext cx="2572719" cy="511444"/>
            </a:xfrm>
            <a:prstGeom prst="rect">
              <a:avLst/>
            </a:prstGeom>
            <a:solidFill>
              <a:schemeClr val="accent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cs typeface="ＭＳ Ｐゴシック"/>
                </a:rPr>
                <a:t>分散処理</a:t>
              </a:r>
              <a:endParaRPr kumimoji="1" lang="ja-JP" altLang="en-US" sz="1200" dirty="0">
                <a:solidFill>
                  <a:srgbClr val="FFFFFF"/>
                </a:solidFill>
                <a:cs typeface="ＭＳ Ｐゴシック"/>
              </a:endParaRPr>
            </a:p>
          </p:txBody>
        </p:sp>
        <p:sp>
          <p:nvSpPr>
            <p:cNvPr id="9" name="正方形/長方形 8"/>
            <p:cNvSpPr/>
            <p:nvPr/>
          </p:nvSpPr>
          <p:spPr>
            <a:xfrm>
              <a:off x="5966847" y="3701510"/>
              <a:ext cx="2572719" cy="511444"/>
            </a:xfrm>
            <a:prstGeom prst="rect">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cs typeface="ＭＳ Ｐゴシック"/>
                </a:rPr>
                <a:t>KVS</a:t>
              </a:r>
              <a:endParaRPr kumimoji="1" lang="ja-JP" altLang="en-US" sz="1200" dirty="0">
                <a:solidFill>
                  <a:srgbClr val="FFFFFF"/>
                </a:solidFill>
                <a:cs typeface="ＭＳ Ｐゴシック"/>
              </a:endParaRPr>
            </a:p>
          </p:txBody>
        </p:sp>
        <p:sp>
          <p:nvSpPr>
            <p:cNvPr id="10" name="正方形/長方形 9"/>
            <p:cNvSpPr/>
            <p:nvPr/>
          </p:nvSpPr>
          <p:spPr>
            <a:xfrm>
              <a:off x="5966846" y="4355021"/>
              <a:ext cx="2572719" cy="511444"/>
            </a:xfrm>
            <a:prstGeom prst="rect">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err="1" smtClean="0">
                  <a:solidFill>
                    <a:srgbClr val="FFFFFF"/>
                  </a:solidFill>
                  <a:cs typeface="ＭＳ Ｐゴシック"/>
                </a:rPr>
                <a:t>DocumentDB</a:t>
              </a:r>
              <a:endParaRPr kumimoji="1" lang="ja-JP" altLang="en-US" sz="1200" dirty="0">
                <a:solidFill>
                  <a:srgbClr val="FFFFFF"/>
                </a:solidFill>
                <a:cs typeface="ＭＳ Ｐゴシック"/>
              </a:endParaRPr>
            </a:p>
          </p:txBody>
        </p:sp>
        <p:sp>
          <p:nvSpPr>
            <p:cNvPr id="11" name="正方形/長方形 10"/>
            <p:cNvSpPr/>
            <p:nvPr/>
          </p:nvSpPr>
          <p:spPr>
            <a:xfrm>
              <a:off x="5966846" y="5008532"/>
              <a:ext cx="2572719" cy="511444"/>
            </a:xfrm>
            <a:prstGeom prst="rect">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err="1" smtClean="0">
                  <a:solidFill>
                    <a:srgbClr val="FFFFFF"/>
                  </a:solidFill>
                  <a:cs typeface="ＭＳ Ｐゴシック"/>
                </a:rPr>
                <a:t>GraphDB</a:t>
              </a:r>
              <a:endParaRPr kumimoji="1" lang="ja-JP" altLang="en-US" sz="1200" dirty="0">
                <a:solidFill>
                  <a:srgbClr val="FFFFFF"/>
                </a:solidFill>
                <a:cs typeface="ＭＳ Ｐゴシック"/>
              </a:endParaRPr>
            </a:p>
          </p:txBody>
        </p:sp>
      </p:grpSp>
      <p:grpSp>
        <p:nvGrpSpPr>
          <p:cNvPr id="16" name="図形グループ 15"/>
          <p:cNvGrpSpPr/>
          <p:nvPr/>
        </p:nvGrpSpPr>
        <p:grpSpPr>
          <a:xfrm>
            <a:off x="5734373" y="1326394"/>
            <a:ext cx="3037668" cy="1983783"/>
            <a:chOff x="5734373" y="1326394"/>
            <a:chExt cx="3037668" cy="1983783"/>
          </a:xfrm>
          <a:effectLst>
            <a:outerShdw blurRad="50800" dist="38100" dir="2700000" algn="tl" rotWithShape="0">
              <a:prstClr val="black">
                <a:alpha val="40000"/>
              </a:prstClr>
            </a:outerShdw>
          </a:effectLst>
        </p:grpSpPr>
        <p:sp>
          <p:nvSpPr>
            <p:cNvPr id="14" name="角丸四角形 13"/>
            <p:cNvSpPr/>
            <p:nvPr/>
          </p:nvSpPr>
          <p:spPr>
            <a:xfrm>
              <a:off x="5734373" y="1326394"/>
              <a:ext cx="3037668" cy="1983783"/>
            </a:xfrm>
            <a:prstGeom prst="roundRect">
              <a:avLst>
                <a:gd name="adj" fmla="val 0"/>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4" name="正方形/長方形 3"/>
            <p:cNvSpPr/>
            <p:nvPr/>
          </p:nvSpPr>
          <p:spPr>
            <a:xfrm>
              <a:off x="5966847" y="1582116"/>
              <a:ext cx="2572719" cy="511444"/>
            </a:xfrm>
            <a:prstGeom prst="rect">
              <a:avLst/>
            </a:prstGeom>
            <a:solidFill>
              <a:schemeClr val="accent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cs typeface="ＭＳ Ｐゴシック"/>
                </a:rPr>
                <a:t>カラム型</a:t>
              </a:r>
              <a:r>
                <a:rPr kumimoji="1" lang="en-US" altLang="ja-JP" sz="1200" dirty="0">
                  <a:solidFill>
                    <a:srgbClr val="FFFFFF"/>
                  </a:solidFill>
                  <a:cs typeface="ＭＳ Ｐゴシック"/>
                </a:rPr>
                <a:t>/</a:t>
              </a:r>
              <a:r>
                <a:rPr kumimoji="1" lang="ja-JP" altLang="en-US" sz="1200" dirty="0">
                  <a:solidFill>
                    <a:srgbClr val="FFFFFF"/>
                  </a:solidFill>
                  <a:cs typeface="ＭＳ Ｐゴシック"/>
                </a:rPr>
                <a:t>列</a:t>
              </a:r>
              <a:r>
                <a:rPr kumimoji="1" lang="ja-JP" altLang="en-US" sz="1200" dirty="0" smtClean="0">
                  <a:solidFill>
                    <a:srgbClr val="FFFFFF"/>
                  </a:solidFill>
                  <a:cs typeface="ＭＳ Ｐゴシック"/>
                </a:rPr>
                <a:t>指向 </a:t>
              </a:r>
              <a:r>
                <a:rPr kumimoji="1" lang="en-US" altLang="ja-JP" sz="1200" dirty="0" smtClean="0">
                  <a:solidFill>
                    <a:srgbClr val="FFFFFF"/>
                  </a:solidFill>
                  <a:cs typeface="ＭＳ Ｐゴシック"/>
                </a:rPr>
                <a:t>RDBMS</a:t>
              </a:r>
              <a:endParaRPr kumimoji="1" lang="ja-JP" altLang="en-US" sz="1200" dirty="0">
                <a:solidFill>
                  <a:srgbClr val="FFFFFF"/>
                </a:solidFill>
                <a:cs typeface="ＭＳ Ｐゴシック"/>
              </a:endParaRPr>
            </a:p>
          </p:txBody>
        </p:sp>
        <p:sp>
          <p:nvSpPr>
            <p:cNvPr id="12" name="正方形/長方形 11"/>
            <p:cNvSpPr/>
            <p:nvPr/>
          </p:nvSpPr>
          <p:spPr>
            <a:xfrm>
              <a:off x="5966847" y="2190423"/>
              <a:ext cx="2572719" cy="940231"/>
            </a:xfrm>
            <a:prstGeom prst="rect">
              <a:avLst/>
            </a:prstGeom>
            <a:solidFill>
              <a:schemeClr val="accent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a:solidFill>
                    <a:srgbClr val="FFFFFF"/>
                  </a:solidFill>
                  <a:cs typeface="ＭＳ Ｐゴシック"/>
                </a:rPr>
                <a:t>DWH</a:t>
              </a:r>
              <a:r>
                <a:rPr kumimoji="1" lang="ja-JP" altLang="en-US" sz="1200" dirty="0">
                  <a:solidFill>
                    <a:srgbClr val="FFFFFF"/>
                  </a:solidFill>
                  <a:cs typeface="ＭＳ Ｐゴシック"/>
                </a:rPr>
                <a:t>に蓄積した大量のデータを</a:t>
              </a:r>
              <a:r>
                <a:rPr kumimoji="1" lang="en-US" altLang="ja-JP" sz="1200" dirty="0">
                  <a:solidFill>
                    <a:srgbClr val="FFFFFF"/>
                  </a:solidFill>
                  <a:cs typeface="ＭＳ Ｐゴシック"/>
                </a:rPr>
                <a:t>BI</a:t>
              </a:r>
              <a:r>
                <a:rPr kumimoji="1" lang="ja-JP" altLang="en-US" sz="1200" dirty="0">
                  <a:solidFill>
                    <a:srgbClr val="FFFFFF"/>
                  </a:solidFill>
                  <a:cs typeface="ＭＳ Ｐゴシック"/>
                </a:rPr>
                <a:t>ツールなどで解析しやすいように高速に読み出す</a:t>
              </a:r>
            </a:p>
          </p:txBody>
        </p:sp>
      </p:grpSp>
    </p:spTree>
    <p:extLst>
      <p:ext uri="{BB962C8B-B14F-4D97-AF65-F5344CB8AC3E}">
        <p14:creationId xmlns:p14="http://schemas.microsoft.com/office/powerpoint/2010/main" val="513262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p:cTn id="14" dur="500" fill="hold"/>
                                        <p:tgtEl>
                                          <p:spTgt spid="16"/>
                                        </p:tgtEl>
                                        <p:attrNameLst>
                                          <p:attrName>ppt_w</p:attrName>
                                        </p:attrNameLst>
                                      </p:cBhvr>
                                      <p:tavLst>
                                        <p:tav tm="0">
                                          <p:val>
                                            <p:fltVal val="0"/>
                                          </p:val>
                                        </p:tav>
                                        <p:tav tm="100000">
                                          <p:val>
                                            <p:strVal val="#ppt_w"/>
                                          </p:val>
                                        </p:tav>
                                      </p:tavLst>
                                    </p:anim>
                                    <p:anim calcmode="lin" valueType="num">
                                      <p:cBhvr>
                                        <p:cTn id="15" dur="500" fill="hold"/>
                                        <p:tgtEl>
                                          <p:spTgt spid="16"/>
                                        </p:tgtEl>
                                        <p:attrNameLst>
                                          <p:attrName>ppt_h</p:attrName>
                                        </p:attrNameLst>
                                      </p:cBhvr>
                                      <p:tavLst>
                                        <p:tav tm="0">
                                          <p:val>
                                            <p:fltVal val="0"/>
                                          </p:val>
                                        </p:tav>
                                        <p:tav tm="100000">
                                          <p:val>
                                            <p:strVal val="#ppt_h"/>
                                          </p:val>
                                        </p:tav>
                                      </p:tavLst>
                                    </p:anim>
                                    <p:animEffect transition="in" filter="fade">
                                      <p:cBhvr>
                                        <p:cTn id="16" dur="5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p:cTn id="21" dur="500" fill="hold"/>
                                        <p:tgtEl>
                                          <p:spTgt spid="15"/>
                                        </p:tgtEl>
                                        <p:attrNameLst>
                                          <p:attrName>ppt_w</p:attrName>
                                        </p:attrNameLst>
                                      </p:cBhvr>
                                      <p:tavLst>
                                        <p:tav tm="0">
                                          <p:val>
                                            <p:fltVal val="0"/>
                                          </p:val>
                                        </p:tav>
                                        <p:tav tm="100000">
                                          <p:val>
                                            <p:strVal val="#ppt_w"/>
                                          </p:val>
                                        </p:tav>
                                      </p:tavLst>
                                    </p:anim>
                                    <p:anim calcmode="lin" valueType="num">
                                      <p:cBhvr>
                                        <p:cTn id="22" dur="500" fill="hold"/>
                                        <p:tgtEl>
                                          <p:spTgt spid="15"/>
                                        </p:tgtEl>
                                        <p:attrNameLst>
                                          <p:attrName>ppt_h</p:attrName>
                                        </p:attrNameLst>
                                      </p:cBhvr>
                                      <p:tavLst>
                                        <p:tav tm="0">
                                          <p:val>
                                            <p:fltVal val="0"/>
                                          </p:val>
                                        </p:tav>
                                        <p:tav tm="100000">
                                          <p:val>
                                            <p:strVal val="#ppt_h"/>
                                          </p:val>
                                        </p:tav>
                                      </p:tavLst>
                                    </p:anim>
                                    <p:animEffect transition="in" filter="fade">
                                      <p:cBhvr>
                                        <p:cTn id="2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chemeClr val="bg1"/>
                </a:solidFill>
                <a:latin typeface="Arial Black" panose="020B0A04020102020204" pitchFamily="34" charset="0"/>
                <a:ea typeface="HGP創英角ｺﾞｼｯｸUB" pitchFamily="50" charset="-128"/>
                <a:cs typeface="Arial" pitchFamily="34" charset="0"/>
              </a:rPr>
              <a:t>RDBMS</a:t>
            </a:r>
            <a:r>
              <a:rPr lang="ja-JP" altLang="en-US" sz="2400" dirty="0">
                <a:solidFill>
                  <a:schemeClr val="bg1"/>
                </a:solidFill>
                <a:latin typeface="Arial Black" panose="020B0A04020102020204" pitchFamily="34" charset="0"/>
                <a:ea typeface="HGP創英角ｺﾞｼｯｸUB" pitchFamily="50" charset="-128"/>
                <a:cs typeface="Arial" pitchFamily="34" charset="0"/>
              </a:rPr>
              <a:t>の</a:t>
            </a:r>
            <a:endParaRPr lang="en-US" altLang="ja-JP" sz="2400" dirty="0">
              <a:solidFill>
                <a:schemeClr val="bg1"/>
              </a:solidFill>
              <a:latin typeface="Arial Black" panose="020B0A04020102020204" pitchFamily="34" charset="0"/>
              <a:ea typeface="HGP創英角ｺﾞｼｯｸUB" pitchFamily="50" charset="-128"/>
              <a:cs typeface="Arial" pitchFamily="34" charset="0"/>
            </a:endParaRPr>
          </a:p>
          <a:p>
            <a:pPr algn="r"/>
            <a:r>
              <a:rPr lang="en-US" altLang="ja-JP" sz="2400" dirty="0">
                <a:solidFill>
                  <a:schemeClr val="bg1"/>
                </a:solidFill>
                <a:latin typeface="Arial Black" panose="020B0A04020102020204" pitchFamily="34" charset="0"/>
                <a:ea typeface="HGP創英角ｺﾞｼｯｸUB" pitchFamily="50" charset="-128"/>
                <a:cs typeface="Arial" pitchFamily="34" charset="0"/>
              </a:rPr>
              <a:t>ACID</a:t>
            </a:r>
            <a:r>
              <a:rPr lang="ja-JP" altLang="en-US" sz="2400" dirty="0">
                <a:solidFill>
                  <a:schemeClr val="bg1"/>
                </a:solidFill>
                <a:latin typeface="Arial Black" panose="020B0A04020102020204" pitchFamily="34" charset="0"/>
                <a:ea typeface="HGP創英角ｺﾞｼｯｸUB" pitchFamily="50" charset="-128"/>
                <a:cs typeface="Arial" pitchFamily="34" charset="0"/>
              </a:rPr>
              <a:t>特性と高速化</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097049322"/>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リレーショナルデータベース </a:t>
            </a:r>
            <a:r>
              <a:rPr kumimoji="1" lang="en-US" altLang="ja-JP" dirty="0"/>
              <a:t>(RDBMS)</a:t>
            </a:r>
            <a:endParaRPr kumimoji="1" lang="ja-JP" altLang="en-US" dirty="0"/>
          </a:p>
        </p:txBody>
      </p:sp>
      <p:graphicFrame>
        <p:nvGraphicFramePr>
          <p:cNvPr id="4" name="表 3"/>
          <p:cNvGraphicFramePr>
            <a:graphicFrameLocks noGrp="1"/>
          </p:cNvGraphicFramePr>
          <p:nvPr>
            <p:extLst/>
          </p:nvPr>
        </p:nvGraphicFramePr>
        <p:xfrm>
          <a:off x="683567" y="2132856"/>
          <a:ext cx="4200128" cy="1455935"/>
        </p:xfrm>
        <a:graphic>
          <a:graphicData uri="http://schemas.openxmlformats.org/drawingml/2006/table">
            <a:tbl>
              <a:tblPr firstRow="1" bandCol="1">
                <a:tableStyleId>{5A111915-BE36-4E01-A7E5-04B1672EAD32}</a:tableStyleId>
              </a:tblPr>
              <a:tblGrid>
                <a:gridCol w="1050032">
                  <a:extLst>
                    <a:ext uri="{9D8B030D-6E8A-4147-A177-3AD203B41FA5}">
                      <a16:colId xmlns="" xmlns:a16="http://schemas.microsoft.com/office/drawing/2014/main" val="20000"/>
                    </a:ext>
                  </a:extLst>
                </a:gridCol>
                <a:gridCol w="1050032">
                  <a:extLst>
                    <a:ext uri="{9D8B030D-6E8A-4147-A177-3AD203B41FA5}">
                      <a16:colId xmlns="" xmlns:a16="http://schemas.microsoft.com/office/drawing/2014/main" val="20001"/>
                    </a:ext>
                  </a:extLst>
                </a:gridCol>
                <a:gridCol w="1050032">
                  <a:extLst>
                    <a:ext uri="{9D8B030D-6E8A-4147-A177-3AD203B41FA5}">
                      <a16:colId xmlns="" xmlns:a16="http://schemas.microsoft.com/office/drawing/2014/main" val="20002"/>
                    </a:ext>
                  </a:extLst>
                </a:gridCol>
                <a:gridCol w="1050032">
                  <a:extLst>
                    <a:ext uri="{9D8B030D-6E8A-4147-A177-3AD203B41FA5}">
                      <a16:colId xmlns="" xmlns:a16="http://schemas.microsoft.com/office/drawing/2014/main" val="20003"/>
                    </a:ext>
                  </a:extLst>
                </a:gridCol>
              </a:tblGrid>
              <a:tr h="291187">
                <a:tc>
                  <a:txBody>
                    <a:bodyPr/>
                    <a:lstStyle/>
                    <a:p>
                      <a:pPr algn="ctr"/>
                      <a:r>
                        <a:rPr kumimoji="1" lang="ja-JP" altLang="en-US" sz="1200" dirty="0"/>
                        <a:t>社員番号</a:t>
                      </a:r>
                    </a:p>
                  </a:txBody>
                  <a:tcPr/>
                </a:tc>
                <a:tc>
                  <a:txBody>
                    <a:bodyPr/>
                    <a:lstStyle/>
                    <a:p>
                      <a:pPr algn="ctr"/>
                      <a:r>
                        <a:rPr kumimoji="1" lang="ja-JP" altLang="en-US" sz="1200" dirty="0"/>
                        <a:t>氏名</a:t>
                      </a:r>
                    </a:p>
                  </a:txBody>
                  <a:tcPr/>
                </a:tc>
                <a:tc>
                  <a:txBody>
                    <a:bodyPr/>
                    <a:lstStyle/>
                    <a:p>
                      <a:pPr algn="ctr"/>
                      <a:r>
                        <a:rPr kumimoji="1" lang="ja-JP" altLang="en-US" sz="1200" dirty="0"/>
                        <a:t>住所コード</a:t>
                      </a:r>
                    </a:p>
                  </a:txBody>
                  <a:tcPr/>
                </a:tc>
                <a:tc>
                  <a:txBody>
                    <a:bodyPr/>
                    <a:lstStyle/>
                    <a:p>
                      <a:pPr algn="ctr"/>
                      <a:r>
                        <a:rPr kumimoji="1" lang="ja-JP" altLang="en-US" sz="1200" dirty="0"/>
                        <a:t>通勤手段</a:t>
                      </a:r>
                    </a:p>
                  </a:txBody>
                  <a:tcPr/>
                </a:tc>
                <a:extLst>
                  <a:ext uri="{0D108BD9-81ED-4DB2-BD59-A6C34878D82A}">
                    <a16:rowId xmlns="" xmlns:a16="http://schemas.microsoft.com/office/drawing/2014/main" val="10000"/>
                  </a:ext>
                </a:extLst>
              </a:tr>
              <a:tr h="291187">
                <a:tc>
                  <a:txBody>
                    <a:bodyPr/>
                    <a:lstStyle/>
                    <a:p>
                      <a:pPr algn="ctr"/>
                      <a:r>
                        <a:rPr kumimoji="1" lang="en-US" altLang="ja-JP" sz="1200" dirty="0"/>
                        <a:t>S001</a:t>
                      </a:r>
                      <a:endParaRPr kumimoji="1" lang="ja-JP" altLang="en-US" sz="1200" dirty="0"/>
                    </a:p>
                  </a:txBody>
                  <a:tcPr/>
                </a:tc>
                <a:tc>
                  <a:txBody>
                    <a:bodyPr/>
                    <a:lstStyle/>
                    <a:p>
                      <a:pPr algn="ctr"/>
                      <a:r>
                        <a:rPr kumimoji="1" lang="ja-JP" altLang="en-US" sz="1200" dirty="0"/>
                        <a:t>大越　章司</a:t>
                      </a:r>
                    </a:p>
                  </a:txBody>
                  <a:tcPr/>
                </a:tc>
                <a:tc>
                  <a:txBody>
                    <a:bodyPr/>
                    <a:lstStyle/>
                    <a:p>
                      <a:pPr algn="ctr"/>
                      <a:r>
                        <a:rPr kumimoji="1" lang="en-US" altLang="ja-JP" sz="1200" dirty="0"/>
                        <a:t>J101</a:t>
                      </a:r>
                      <a:endParaRPr kumimoji="1" lang="ja-JP" altLang="en-US" sz="1200" dirty="0"/>
                    </a:p>
                  </a:txBody>
                  <a:tcPr/>
                </a:tc>
                <a:tc>
                  <a:txBody>
                    <a:bodyPr/>
                    <a:lstStyle/>
                    <a:p>
                      <a:pPr algn="ctr"/>
                      <a:r>
                        <a:rPr kumimoji="1" lang="ja-JP" altLang="en-US" sz="1200" dirty="0"/>
                        <a:t>鉄道</a:t>
                      </a:r>
                    </a:p>
                  </a:txBody>
                  <a:tcPr/>
                </a:tc>
                <a:extLst>
                  <a:ext uri="{0D108BD9-81ED-4DB2-BD59-A6C34878D82A}">
                    <a16:rowId xmlns="" xmlns:a16="http://schemas.microsoft.com/office/drawing/2014/main" val="10001"/>
                  </a:ext>
                </a:extLst>
              </a:tr>
              <a:tr h="291187">
                <a:tc>
                  <a:txBody>
                    <a:bodyPr/>
                    <a:lstStyle/>
                    <a:p>
                      <a:pPr algn="ctr"/>
                      <a:r>
                        <a:rPr kumimoji="1" lang="en-US" altLang="ja-JP" sz="1200" dirty="0"/>
                        <a:t>S002</a:t>
                      </a:r>
                      <a:endParaRPr kumimoji="1" lang="ja-JP" altLang="en-US" sz="1200" dirty="0"/>
                    </a:p>
                  </a:txBody>
                  <a:tcPr/>
                </a:tc>
                <a:tc>
                  <a:txBody>
                    <a:bodyPr/>
                    <a:lstStyle/>
                    <a:p>
                      <a:pPr algn="ctr"/>
                      <a:r>
                        <a:rPr kumimoji="1" lang="ja-JP" altLang="en-US" sz="1200" dirty="0"/>
                        <a:t>斎藤　昌義</a:t>
                      </a:r>
                    </a:p>
                  </a:txBody>
                  <a:tcPr/>
                </a:tc>
                <a:tc>
                  <a:txBody>
                    <a:bodyPr/>
                    <a:lstStyle/>
                    <a:p>
                      <a:pPr algn="ctr"/>
                      <a:r>
                        <a:rPr kumimoji="1" lang="en-US" altLang="ja-JP" sz="1200" dirty="0"/>
                        <a:t>J302</a:t>
                      </a:r>
                      <a:endParaRPr kumimoji="1" lang="ja-JP" altLang="en-US" sz="1200" dirty="0"/>
                    </a:p>
                  </a:txBody>
                  <a:tcPr/>
                </a:tc>
                <a:tc>
                  <a:txBody>
                    <a:bodyPr/>
                    <a:lstStyle/>
                    <a:p>
                      <a:pPr algn="ctr"/>
                      <a:r>
                        <a:rPr kumimoji="1" lang="ja-JP" altLang="en-US" sz="1200" dirty="0"/>
                        <a:t>鉄道</a:t>
                      </a:r>
                    </a:p>
                  </a:txBody>
                  <a:tcPr/>
                </a:tc>
                <a:extLst>
                  <a:ext uri="{0D108BD9-81ED-4DB2-BD59-A6C34878D82A}">
                    <a16:rowId xmlns="" xmlns:a16="http://schemas.microsoft.com/office/drawing/2014/main" val="10002"/>
                  </a:ext>
                </a:extLst>
              </a:tr>
              <a:tr h="291187">
                <a:tc>
                  <a:txBody>
                    <a:bodyPr/>
                    <a:lstStyle/>
                    <a:p>
                      <a:pPr algn="ctr"/>
                      <a:r>
                        <a:rPr kumimoji="1" lang="en-US" altLang="ja-JP" sz="1200" dirty="0"/>
                        <a:t>S003</a:t>
                      </a:r>
                      <a:endParaRPr kumimoji="1" lang="ja-JP" altLang="en-US" sz="1200" dirty="0"/>
                    </a:p>
                  </a:txBody>
                  <a:tcPr/>
                </a:tc>
                <a:tc>
                  <a:txBody>
                    <a:bodyPr/>
                    <a:lstStyle/>
                    <a:p>
                      <a:pPr algn="ctr"/>
                      <a:r>
                        <a:rPr kumimoji="1" lang="ja-JP" altLang="en-US" sz="1200" dirty="0"/>
                        <a:t>山田　太郎</a:t>
                      </a:r>
                    </a:p>
                  </a:txBody>
                  <a:tcPr/>
                </a:tc>
                <a:tc>
                  <a:txBody>
                    <a:bodyPr/>
                    <a:lstStyle/>
                    <a:p>
                      <a:pPr algn="ctr"/>
                      <a:r>
                        <a:rPr kumimoji="1" lang="en-US" altLang="ja-JP" sz="1200" dirty="0"/>
                        <a:t>J201</a:t>
                      </a:r>
                      <a:endParaRPr kumimoji="1" lang="ja-JP" altLang="en-US" sz="1200" dirty="0"/>
                    </a:p>
                  </a:txBody>
                  <a:tcPr/>
                </a:tc>
                <a:tc>
                  <a:txBody>
                    <a:bodyPr/>
                    <a:lstStyle/>
                    <a:p>
                      <a:pPr algn="ctr"/>
                      <a:r>
                        <a:rPr kumimoji="1" lang="ja-JP" altLang="en-US" sz="1200" dirty="0"/>
                        <a:t>バス</a:t>
                      </a:r>
                    </a:p>
                  </a:txBody>
                  <a:tcPr/>
                </a:tc>
                <a:extLst>
                  <a:ext uri="{0D108BD9-81ED-4DB2-BD59-A6C34878D82A}">
                    <a16:rowId xmlns="" xmlns:a16="http://schemas.microsoft.com/office/drawing/2014/main" val="10003"/>
                  </a:ext>
                </a:extLst>
              </a:tr>
              <a:tr h="291187">
                <a:tc>
                  <a:txBody>
                    <a:bodyPr/>
                    <a:lstStyle/>
                    <a:p>
                      <a:pPr algn="ctr"/>
                      <a:r>
                        <a:rPr kumimoji="1" lang="en-US" altLang="ja-JP" sz="1200" dirty="0"/>
                        <a:t>S004</a:t>
                      </a:r>
                      <a:endParaRPr kumimoji="1" lang="ja-JP" altLang="en-US" sz="1200" dirty="0"/>
                    </a:p>
                  </a:txBody>
                  <a:tcPr/>
                </a:tc>
                <a:tc>
                  <a:txBody>
                    <a:bodyPr/>
                    <a:lstStyle/>
                    <a:p>
                      <a:pPr algn="ctr"/>
                      <a:r>
                        <a:rPr kumimoji="1" lang="ja-JP" altLang="en-US" sz="1200" dirty="0"/>
                        <a:t>山本　次郎</a:t>
                      </a:r>
                    </a:p>
                  </a:txBody>
                  <a:tcPr/>
                </a:tc>
                <a:tc>
                  <a:txBody>
                    <a:bodyPr/>
                    <a:lstStyle/>
                    <a:p>
                      <a:pPr algn="ctr"/>
                      <a:r>
                        <a:rPr kumimoji="1" lang="en-US" altLang="ja-JP" sz="1200" dirty="0"/>
                        <a:t>J401</a:t>
                      </a:r>
                      <a:endParaRPr kumimoji="1" lang="ja-JP" altLang="en-US" sz="1200" dirty="0"/>
                    </a:p>
                  </a:txBody>
                  <a:tcPr/>
                </a:tc>
                <a:tc>
                  <a:txBody>
                    <a:bodyPr/>
                    <a:lstStyle/>
                    <a:p>
                      <a:pPr algn="ctr"/>
                      <a:r>
                        <a:rPr kumimoji="1" lang="ja-JP" altLang="en-US" sz="1200" dirty="0"/>
                        <a:t>鉄道</a:t>
                      </a:r>
                    </a:p>
                  </a:txBody>
                  <a:tcPr/>
                </a:tc>
                <a:extLst>
                  <a:ext uri="{0D108BD9-81ED-4DB2-BD59-A6C34878D82A}">
                    <a16:rowId xmlns="" xmlns:a16="http://schemas.microsoft.com/office/drawing/2014/main" val="10004"/>
                  </a:ext>
                </a:extLst>
              </a:tr>
            </a:tbl>
          </a:graphicData>
        </a:graphic>
      </p:graphicFrame>
      <p:graphicFrame>
        <p:nvGraphicFramePr>
          <p:cNvPr id="5" name="表 4"/>
          <p:cNvGraphicFramePr>
            <a:graphicFrameLocks noGrp="1"/>
          </p:cNvGraphicFramePr>
          <p:nvPr>
            <p:extLst/>
          </p:nvPr>
        </p:nvGraphicFramePr>
        <p:xfrm>
          <a:off x="5148063" y="2132856"/>
          <a:ext cx="3312369" cy="1455935"/>
        </p:xfrm>
        <a:graphic>
          <a:graphicData uri="http://schemas.openxmlformats.org/drawingml/2006/table">
            <a:tbl>
              <a:tblPr firstRow="1" bandCol="1">
                <a:tableStyleId>{5A111915-BE36-4E01-A7E5-04B1672EAD32}</a:tableStyleId>
              </a:tblPr>
              <a:tblGrid>
                <a:gridCol w="1104123">
                  <a:extLst>
                    <a:ext uri="{9D8B030D-6E8A-4147-A177-3AD203B41FA5}">
                      <a16:colId xmlns="" xmlns:a16="http://schemas.microsoft.com/office/drawing/2014/main" val="20000"/>
                    </a:ext>
                  </a:extLst>
                </a:gridCol>
                <a:gridCol w="1104123">
                  <a:extLst>
                    <a:ext uri="{9D8B030D-6E8A-4147-A177-3AD203B41FA5}">
                      <a16:colId xmlns="" xmlns:a16="http://schemas.microsoft.com/office/drawing/2014/main" val="20001"/>
                    </a:ext>
                  </a:extLst>
                </a:gridCol>
                <a:gridCol w="1104123">
                  <a:extLst>
                    <a:ext uri="{9D8B030D-6E8A-4147-A177-3AD203B41FA5}">
                      <a16:colId xmlns="" xmlns:a16="http://schemas.microsoft.com/office/drawing/2014/main" val="20002"/>
                    </a:ext>
                  </a:extLst>
                </a:gridCol>
              </a:tblGrid>
              <a:tr h="291187">
                <a:tc>
                  <a:txBody>
                    <a:bodyPr/>
                    <a:lstStyle/>
                    <a:p>
                      <a:pPr algn="ctr"/>
                      <a:r>
                        <a:rPr kumimoji="1" lang="ja-JP" altLang="en-US" sz="1200" dirty="0"/>
                        <a:t>住所コード</a:t>
                      </a:r>
                    </a:p>
                  </a:txBody>
                  <a:tcPr/>
                </a:tc>
                <a:tc>
                  <a:txBody>
                    <a:bodyPr/>
                    <a:lstStyle/>
                    <a:p>
                      <a:pPr algn="ctr"/>
                      <a:r>
                        <a:rPr kumimoji="1" lang="ja-JP" altLang="en-US" sz="1200" dirty="0"/>
                        <a:t>乗車駅</a:t>
                      </a:r>
                    </a:p>
                  </a:txBody>
                  <a:tcPr/>
                </a:tc>
                <a:tc>
                  <a:txBody>
                    <a:bodyPr/>
                    <a:lstStyle/>
                    <a:p>
                      <a:pPr algn="ctr"/>
                      <a:r>
                        <a:rPr kumimoji="1" lang="ja-JP" altLang="en-US" sz="1200" dirty="0"/>
                        <a:t>通勤手当</a:t>
                      </a:r>
                    </a:p>
                  </a:txBody>
                  <a:tcPr/>
                </a:tc>
                <a:extLst>
                  <a:ext uri="{0D108BD9-81ED-4DB2-BD59-A6C34878D82A}">
                    <a16:rowId xmlns="" xmlns:a16="http://schemas.microsoft.com/office/drawing/2014/main" val="10000"/>
                  </a:ext>
                </a:extLst>
              </a:tr>
              <a:tr h="291187">
                <a:tc>
                  <a:txBody>
                    <a:bodyPr/>
                    <a:lstStyle/>
                    <a:p>
                      <a:pPr algn="ctr"/>
                      <a:r>
                        <a:rPr kumimoji="1" lang="en-US" altLang="ja-JP" sz="1200" dirty="0"/>
                        <a:t>J101</a:t>
                      </a:r>
                      <a:endParaRPr kumimoji="1" lang="ja-JP" altLang="en-US" sz="1200" dirty="0"/>
                    </a:p>
                  </a:txBody>
                  <a:tcPr/>
                </a:tc>
                <a:tc>
                  <a:txBody>
                    <a:bodyPr/>
                    <a:lstStyle/>
                    <a:p>
                      <a:pPr algn="ctr"/>
                      <a:r>
                        <a:rPr kumimoji="1" lang="ja-JP" altLang="en-US" sz="1200" dirty="0"/>
                        <a:t>柏</a:t>
                      </a:r>
                    </a:p>
                  </a:txBody>
                  <a:tcPr/>
                </a:tc>
                <a:tc>
                  <a:txBody>
                    <a:bodyPr/>
                    <a:lstStyle/>
                    <a:p>
                      <a:pPr algn="ctr"/>
                      <a:r>
                        <a:rPr kumimoji="1" lang="en-US" altLang="ja-JP" sz="1200" dirty="0"/>
                        <a:t>\38,000</a:t>
                      </a:r>
                    </a:p>
                  </a:txBody>
                  <a:tcPr/>
                </a:tc>
                <a:extLst>
                  <a:ext uri="{0D108BD9-81ED-4DB2-BD59-A6C34878D82A}">
                    <a16:rowId xmlns="" xmlns:a16="http://schemas.microsoft.com/office/drawing/2014/main" val="10001"/>
                  </a:ext>
                </a:extLst>
              </a:tr>
              <a:tr h="291187">
                <a:tc>
                  <a:txBody>
                    <a:bodyPr/>
                    <a:lstStyle/>
                    <a:p>
                      <a:pPr algn="ctr"/>
                      <a:r>
                        <a:rPr kumimoji="1" lang="en-US" altLang="ja-JP" sz="1200" dirty="0"/>
                        <a:t>J201</a:t>
                      </a:r>
                      <a:endParaRPr kumimoji="1" lang="ja-JP" altLang="en-US" sz="1200" dirty="0"/>
                    </a:p>
                  </a:txBody>
                  <a:tcPr/>
                </a:tc>
                <a:tc>
                  <a:txBody>
                    <a:bodyPr/>
                    <a:lstStyle/>
                    <a:p>
                      <a:pPr algn="ctr"/>
                      <a:r>
                        <a:rPr kumimoji="1" lang="ja-JP" altLang="en-US" sz="1200" dirty="0"/>
                        <a:t>浅草</a:t>
                      </a:r>
                    </a:p>
                  </a:txBody>
                  <a:tcPr/>
                </a:tc>
                <a:tc>
                  <a:txBody>
                    <a:bodyPr/>
                    <a:lstStyle/>
                    <a:p>
                      <a:pPr algn="ctr"/>
                      <a:r>
                        <a:rPr kumimoji="1" lang="en-US" altLang="ja-JP" sz="1200" dirty="0"/>
                        <a:t>\12,000</a:t>
                      </a:r>
                      <a:endParaRPr kumimoji="1" lang="ja-JP" altLang="en-US" sz="1200" dirty="0"/>
                    </a:p>
                  </a:txBody>
                  <a:tcPr/>
                </a:tc>
                <a:extLst>
                  <a:ext uri="{0D108BD9-81ED-4DB2-BD59-A6C34878D82A}">
                    <a16:rowId xmlns="" xmlns:a16="http://schemas.microsoft.com/office/drawing/2014/main" val="10002"/>
                  </a:ext>
                </a:extLst>
              </a:tr>
              <a:tr h="291187">
                <a:tc>
                  <a:txBody>
                    <a:bodyPr/>
                    <a:lstStyle/>
                    <a:p>
                      <a:pPr algn="ctr"/>
                      <a:r>
                        <a:rPr kumimoji="1" lang="en-US" altLang="ja-JP" sz="1200" dirty="0"/>
                        <a:t>J302</a:t>
                      </a:r>
                      <a:endParaRPr kumimoji="1" lang="ja-JP" altLang="en-US" sz="1200" dirty="0"/>
                    </a:p>
                  </a:txBody>
                  <a:tcPr/>
                </a:tc>
                <a:tc>
                  <a:txBody>
                    <a:bodyPr/>
                    <a:lstStyle/>
                    <a:p>
                      <a:pPr algn="ctr"/>
                      <a:r>
                        <a:rPr kumimoji="1" lang="ja-JP" altLang="en-US" sz="1200" dirty="0"/>
                        <a:t>国立</a:t>
                      </a:r>
                    </a:p>
                  </a:txBody>
                  <a:tcPr/>
                </a:tc>
                <a:tc>
                  <a:txBody>
                    <a:bodyPr/>
                    <a:lstStyle/>
                    <a:p>
                      <a:pPr algn="ctr"/>
                      <a:r>
                        <a:rPr kumimoji="1" lang="en-US" altLang="ja-JP" sz="1200" dirty="0"/>
                        <a:t>\34,000</a:t>
                      </a:r>
                      <a:endParaRPr kumimoji="1" lang="ja-JP" altLang="en-US" sz="1200" dirty="0"/>
                    </a:p>
                  </a:txBody>
                  <a:tcPr/>
                </a:tc>
                <a:extLst>
                  <a:ext uri="{0D108BD9-81ED-4DB2-BD59-A6C34878D82A}">
                    <a16:rowId xmlns="" xmlns:a16="http://schemas.microsoft.com/office/drawing/2014/main" val="10003"/>
                  </a:ext>
                </a:extLst>
              </a:tr>
              <a:tr h="291187">
                <a:tc>
                  <a:txBody>
                    <a:bodyPr/>
                    <a:lstStyle/>
                    <a:p>
                      <a:pPr algn="ctr"/>
                      <a:r>
                        <a:rPr kumimoji="1" lang="en-US" altLang="ja-JP" sz="1200" dirty="0"/>
                        <a:t>J401</a:t>
                      </a:r>
                      <a:endParaRPr kumimoji="1" lang="ja-JP" altLang="en-US" sz="1200" dirty="0"/>
                    </a:p>
                  </a:txBody>
                  <a:tcPr/>
                </a:tc>
                <a:tc>
                  <a:txBody>
                    <a:bodyPr/>
                    <a:lstStyle/>
                    <a:p>
                      <a:pPr algn="ctr"/>
                      <a:r>
                        <a:rPr kumimoji="1" lang="ja-JP" altLang="en-US" sz="1200" dirty="0"/>
                        <a:t>横浜</a:t>
                      </a:r>
                    </a:p>
                  </a:txBody>
                  <a:tcPr/>
                </a:tc>
                <a:tc>
                  <a:txBody>
                    <a:bodyPr/>
                    <a:lstStyle/>
                    <a:p>
                      <a:pPr algn="ctr"/>
                      <a:r>
                        <a:rPr kumimoji="1" lang="en-US" altLang="ja-JP" sz="1200" dirty="0"/>
                        <a:t>\43,000</a:t>
                      </a:r>
                      <a:endParaRPr kumimoji="1" lang="ja-JP" altLang="en-US" sz="1200" dirty="0"/>
                    </a:p>
                  </a:txBody>
                  <a:tcPr/>
                </a:tc>
                <a:extLst>
                  <a:ext uri="{0D108BD9-81ED-4DB2-BD59-A6C34878D82A}">
                    <a16:rowId xmlns="" xmlns:a16="http://schemas.microsoft.com/office/drawing/2014/main" val="10004"/>
                  </a:ext>
                </a:extLst>
              </a:tr>
            </a:tbl>
          </a:graphicData>
        </a:graphic>
      </p:graphicFrame>
      <p:sp>
        <p:nvSpPr>
          <p:cNvPr id="6" name="テキスト ボックス 5"/>
          <p:cNvSpPr txBox="1"/>
          <p:nvPr/>
        </p:nvSpPr>
        <p:spPr>
          <a:xfrm>
            <a:off x="683566" y="1844824"/>
            <a:ext cx="954107" cy="276999"/>
          </a:xfrm>
          <a:prstGeom prst="rect">
            <a:avLst/>
          </a:prstGeom>
          <a:noFill/>
        </p:spPr>
        <p:txBody>
          <a:bodyPr wrap="none" rtlCol="0">
            <a:spAutoFit/>
          </a:bodyPr>
          <a:lstStyle/>
          <a:p>
            <a:r>
              <a:rPr kumimoji="1" lang="ja-JP" altLang="en-US" sz="1200" dirty="0">
                <a:solidFill>
                  <a:schemeClr val="accent4"/>
                </a:solidFill>
                <a:latin typeface="+mn-lt"/>
                <a:ea typeface="+mn-ea"/>
              </a:rPr>
              <a:t>社員通勤表</a:t>
            </a:r>
          </a:p>
        </p:txBody>
      </p:sp>
      <p:sp>
        <p:nvSpPr>
          <p:cNvPr id="7" name="テキスト ボックス 6"/>
          <p:cNvSpPr txBox="1"/>
          <p:nvPr/>
        </p:nvSpPr>
        <p:spPr>
          <a:xfrm>
            <a:off x="5148063" y="1871513"/>
            <a:ext cx="954107" cy="276999"/>
          </a:xfrm>
          <a:prstGeom prst="rect">
            <a:avLst/>
          </a:prstGeom>
          <a:noFill/>
        </p:spPr>
        <p:txBody>
          <a:bodyPr wrap="none" rtlCol="0">
            <a:spAutoFit/>
          </a:bodyPr>
          <a:lstStyle/>
          <a:p>
            <a:r>
              <a:rPr kumimoji="1" lang="ja-JP" altLang="en-US" sz="1200" dirty="0">
                <a:solidFill>
                  <a:schemeClr val="accent4"/>
                </a:solidFill>
                <a:latin typeface="+mn-lt"/>
                <a:ea typeface="+mn-ea"/>
              </a:rPr>
              <a:t>通勤手当表</a:t>
            </a:r>
          </a:p>
        </p:txBody>
      </p:sp>
      <p:grpSp>
        <p:nvGrpSpPr>
          <p:cNvPr id="33" name="グループ化 32"/>
          <p:cNvGrpSpPr/>
          <p:nvPr/>
        </p:nvGrpSpPr>
        <p:grpSpPr>
          <a:xfrm>
            <a:off x="2843807" y="2121822"/>
            <a:ext cx="3312368" cy="1523202"/>
            <a:chOff x="2843807" y="2121822"/>
            <a:chExt cx="3312368" cy="1523202"/>
          </a:xfrm>
        </p:grpSpPr>
        <p:sp>
          <p:nvSpPr>
            <p:cNvPr id="8" name="正方形/長方形 7"/>
            <p:cNvSpPr/>
            <p:nvPr/>
          </p:nvSpPr>
          <p:spPr bwMode="auto">
            <a:xfrm>
              <a:off x="2843807" y="2121822"/>
              <a:ext cx="936104" cy="1523201"/>
            </a:xfrm>
            <a:prstGeom prst="rect">
              <a:avLst/>
            </a:prstGeom>
            <a:noFill/>
            <a:ln w="38100" cap="flat" cmpd="sng" algn="ctr">
              <a:solidFill>
                <a:srgbClr val="C00000"/>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endParaRPr kumimoji="0" lang="ja-JP" altLang="en-US" sz="2000" dirty="0">
                <a:latin typeface="+mn-lt"/>
                <a:ea typeface="+mn-ea"/>
              </a:endParaRPr>
            </a:p>
          </p:txBody>
        </p:sp>
        <p:sp>
          <p:nvSpPr>
            <p:cNvPr id="9" name="正方形/長方形 8"/>
            <p:cNvSpPr/>
            <p:nvPr/>
          </p:nvSpPr>
          <p:spPr bwMode="auto">
            <a:xfrm>
              <a:off x="5220071" y="2121823"/>
              <a:ext cx="936104" cy="1523201"/>
            </a:xfrm>
            <a:prstGeom prst="rect">
              <a:avLst/>
            </a:prstGeom>
            <a:noFill/>
            <a:ln w="38100" cap="flat" cmpd="sng" algn="ctr">
              <a:solidFill>
                <a:srgbClr val="C00000"/>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endParaRPr kumimoji="0" lang="ja-JP" altLang="en-US" sz="2000" dirty="0">
                <a:latin typeface="+mn-lt"/>
                <a:ea typeface="+mn-ea"/>
              </a:endParaRPr>
            </a:p>
          </p:txBody>
        </p:sp>
        <p:cxnSp>
          <p:nvCxnSpPr>
            <p:cNvPr id="11" name="カギ線コネクタ 10"/>
            <p:cNvCxnSpPr>
              <a:stCxn id="8" idx="2"/>
              <a:endCxn id="9" idx="2"/>
            </p:cNvCxnSpPr>
            <p:nvPr/>
          </p:nvCxnSpPr>
          <p:spPr bwMode="auto">
            <a:xfrm rot="16200000" flipH="1">
              <a:off x="4499991" y="2456891"/>
              <a:ext cx="1" cy="2376264"/>
            </a:xfrm>
            <a:prstGeom prst="bentConnector3">
              <a:avLst>
                <a:gd name="adj1" fmla="val 22860100000"/>
              </a:avLst>
            </a:prstGeom>
            <a:solidFill>
              <a:schemeClr val="bg1"/>
            </a:solidFill>
            <a:ln w="38100" cap="flat" cmpd="sng" algn="ctr">
              <a:solidFill>
                <a:srgbClr val="C00000"/>
              </a:solidFill>
              <a:prstDash val="solid"/>
              <a:round/>
              <a:headEnd type="none" w="med" len="med"/>
              <a:tailEnd type="none" w="med" len="med"/>
            </a:ln>
            <a:effectLst/>
          </p:spPr>
        </p:cxnSp>
      </p:grpSp>
      <p:sp>
        <p:nvSpPr>
          <p:cNvPr id="13" name="フリーフォーム 12"/>
          <p:cNvSpPr/>
          <p:nvPr/>
        </p:nvSpPr>
        <p:spPr bwMode="auto">
          <a:xfrm>
            <a:off x="2251322" y="2856359"/>
            <a:ext cx="5276850" cy="923925"/>
          </a:xfrm>
          <a:custGeom>
            <a:avLst/>
            <a:gdLst>
              <a:gd name="connsiteX0" fmla="*/ 0 w 5276850"/>
              <a:gd name="connsiteY0" fmla="*/ 9525 h 923925"/>
              <a:gd name="connsiteX1" fmla="*/ 857250 w 5276850"/>
              <a:gd name="connsiteY1" fmla="*/ 0 h 923925"/>
              <a:gd name="connsiteX2" fmla="*/ 866775 w 5276850"/>
              <a:gd name="connsiteY2" fmla="*/ 923925 h 923925"/>
              <a:gd name="connsiteX3" fmla="*/ 3219450 w 5276850"/>
              <a:gd name="connsiteY3" fmla="*/ 914400 h 923925"/>
              <a:gd name="connsiteX4" fmla="*/ 3209925 w 5276850"/>
              <a:gd name="connsiteY4" fmla="*/ 304800 h 923925"/>
              <a:gd name="connsiteX5" fmla="*/ 5276850 w 5276850"/>
              <a:gd name="connsiteY5" fmla="*/ 295275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6850" h="923925">
                <a:moveTo>
                  <a:pt x="0" y="9525"/>
                </a:moveTo>
                <a:lnTo>
                  <a:pt x="857250" y="0"/>
                </a:lnTo>
                <a:lnTo>
                  <a:pt x="866775" y="923925"/>
                </a:lnTo>
                <a:lnTo>
                  <a:pt x="3219450" y="914400"/>
                </a:lnTo>
                <a:lnTo>
                  <a:pt x="3209925" y="304800"/>
                </a:lnTo>
                <a:lnTo>
                  <a:pt x="5276850" y="295275"/>
                </a:lnTo>
              </a:path>
            </a:pathLst>
          </a:custGeom>
          <a:noFill/>
          <a:ln w="38100" cap="flat" cmpd="sng" algn="ctr">
            <a:solidFill>
              <a:srgbClr val="00B050"/>
            </a:solidFill>
            <a:prstDash val="solid"/>
            <a:round/>
            <a:headEnd type="none" w="med" len="med"/>
            <a:tailEnd type="triangl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a:ln>
                <a:noFill/>
              </a:ln>
              <a:solidFill>
                <a:srgbClr val="484848"/>
              </a:solidFill>
              <a:effectLst/>
              <a:latin typeface="Arial" charset="0"/>
              <a:ea typeface="HG丸ｺﾞｼｯｸM-PRO" pitchFamily="50" charset="-128"/>
            </a:endParaRPr>
          </a:p>
        </p:txBody>
      </p:sp>
      <p:sp>
        <p:nvSpPr>
          <p:cNvPr id="14" name="角丸四角形吹き出し 13"/>
          <p:cNvSpPr/>
          <p:nvPr/>
        </p:nvSpPr>
        <p:spPr bwMode="auto">
          <a:xfrm>
            <a:off x="674750" y="1124744"/>
            <a:ext cx="4197105" cy="576064"/>
          </a:xfrm>
          <a:prstGeom prst="wedgeRoundRectCallout">
            <a:avLst>
              <a:gd name="adj1" fmla="val -3860"/>
              <a:gd name="adj2" fmla="val 108604"/>
              <a:gd name="adj3" fmla="val 16667"/>
            </a:avLst>
          </a:prstGeom>
          <a:solidFill>
            <a:srgbClr val="FF666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endParaRPr kumimoji="0" lang="ja-JP" altLang="en-US" sz="2000" dirty="0">
              <a:solidFill>
                <a:schemeClr val="bg1"/>
              </a:solidFill>
              <a:latin typeface="+mn-lt"/>
              <a:ea typeface="+mn-ea"/>
            </a:endParaRPr>
          </a:p>
        </p:txBody>
      </p:sp>
      <p:sp>
        <p:nvSpPr>
          <p:cNvPr id="15" name="角丸四角形吹き出し 14"/>
          <p:cNvSpPr/>
          <p:nvPr/>
        </p:nvSpPr>
        <p:spPr bwMode="auto">
          <a:xfrm>
            <a:off x="665749" y="1124744"/>
            <a:ext cx="4197105" cy="576064"/>
          </a:xfrm>
          <a:prstGeom prst="wedgeRoundRectCallout">
            <a:avLst>
              <a:gd name="adj1" fmla="val 56444"/>
              <a:gd name="adj2" fmla="val 116372"/>
              <a:gd name="adj3" fmla="val 16667"/>
            </a:avLst>
          </a:prstGeom>
          <a:solidFill>
            <a:srgbClr val="FF666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2000" dirty="0">
                <a:solidFill>
                  <a:schemeClr val="bg1"/>
                </a:solidFill>
                <a:latin typeface="+mn-lt"/>
                <a:ea typeface="+mn-ea"/>
              </a:rPr>
              <a:t>テーブル </a:t>
            </a:r>
            <a:r>
              <a:rPr kumimoji="0" lang="en-US" altLang="ja-JP" sz="2000" dirty="0">
                <a:solidFill>
                  <a:schemeClr val="bg1"/>
                </a:solidFill>
                <a:latin typeface="+mn-lt"/>
                <a:ea typeface="+mn-ea"/>
              </a:rPr>
              <a:t>(</a:t>
            </a:r>
            <a:r>
              <a:rPr kumimoji="0" lang="ja-JP" altLang="en-US" sz="2000" dirty="0">
                <a:solidFill>
                  <a:schemeClr val="bg1"/>
                </a:solidFill>
                <a:latin typeface="+mn-lt"/>
                <a:ea typeface="+mn-ea"/>
              </a:rPr>
              <a:t>リレーション</a:t>
            </a:r>
            <a:r>
              <a:rPr kumimoji="0" lang="en-US" altLang="ja-JP" sz="2000" dirty="0">
                <a:solidFill>
                  <a:schemeClr val="bg1"/>
                </a:solidFill>
                <a:latin typeface="+mn-lt"/>
                <a:ea typeface="+mn-ea"/>
              </a:rPr>
              <a:t>)</a:t>
            </a:r>
            <a:endParaRPr kumimoji="0" lang="ja-JP" altLang="en-US" sz="2000" dirty="0">
              <a:solidFill>
                <a:schemeClr val="bg1"/>
              </a:solidFill>
              <a:latin typeface="+mn-lt"/>
              <a:ea typeface="+mn-ea"/>
            </a:endParaRPr>
          </a:p>
        </p:txBody>
      </p:sp>
      <p:graphicFrame>
        <p:nvGraphicFramePr>
          <p:cNvPr id="16" name="表 15"/>
          <p:cNvGraphicFramePr>
            <a:graphicFrameLocks noGrp="1"/>
          </p:cNvGraphicFramePr>
          <p:nvPr>
            <p:extLst/>
          </p:nvPr>
        </p:nvGraphicFramePr>
        <p:xfrm>
          <a:off x="705346" y="5141134"/>
          <a:ext cx="3312369" cy="1164748"/>
        </p:xfrm>
        <a:graphic>
          <a:graphicData uri="http://schemas.openxmlformats.org/drawingml/2006/table">
            <a:tbl>
              <a:tblPr firstRow="1" bandCol="1">
                <a:tableStyleId>{5A111915-BE36-4E01-A7E5-04B1672EAD32}</a:tableStyleId>
              </a:tblPr>
              <a:tblGrid>
                <a:gridCol w="1104123">
                  <a:extLst>
                    <a:ext uri="{9D8B030D-6E8A-4147-A177-3AD203B41FA5}">
                      <a16:colId xmlns="" xmlns:a16="http://schemas.microsoft.com/office/drawing/2014/main" val="20000"/>
                    </a:ext>
                  </a:extLst>
                </a:gridCol>
                <a:gridCol w="1104123">
                  <a:extLst>
                    <a:ext uri="{9D8B030D-6E8A-4147-A177-3AD203B41FA5}">
                      <a16:colId xmlns="" xmlns:a16="http://schemas.microsoft.com/office/drawing/2014/main" val="20001"/>
                    </a:ext>
                  </a:extLst>
                </a:gridCol>
                <a:gridCol w="1104123">
                  <a:extLst>
                    <a:ext uri="{9D8B030D-6E8A-4147-A177-3AD203B41FA5}">
                      <a16:colId xmlns="" xmlns:a16="http://schemas.microsoft.com/office/drawing/2014/main" val="20002"/>
                    </a:ext>
                  </a:extLst>
                </a:gridCol>
              </a:tblGrid>
              <a:tr h="291187">
                <a:tc>
                  <a:txBody>
                    <a:bodyPr/>
                    <a:lstStyle/>
                    <a:p>
                      <a:pPr algn="ctr"/>
                      <a:r>
                        <a:rPr kumimoji="1" lang="ja-JP" altLang="en-US" sz="1200" dirty="0"/>
                        <a:t>社員番号</a:t>
                      </a:r>
                    </a:p>
                  </a:txBody>
                  <a:tcPr/>
                </a:tc>
                <a:tc>
                  <a:txBody>
                    <a:bodyPr/>
                    <a:lstStyle/>
                    <a:p>
                      <a:pPr algn="ctr"/>
                      <a:r>
                        <a:rPr kumimoji="1" lang="ja-JP" altLang="en-US" sz="1200" dirty="0"/>
                        <a:t>氏名</a:t>
                      </a:r>
                    </a:p>
                  </a:txBody>
                  <a:tcPr/>
                </a:tc>
                <a:tc>
                  <a:txBody>
                    <a:bodyPr/>
                    <a:lstStyle/>
                    <a:p>
                      <a:pPr algn="ctr"/>
                      <a:r>
                        <a:rPr kumimoji="1" lang="ja-JP" altLang="en-US" sz="1200" dirty="0"/>
                        <a:t>通勤手当</a:t>
                      </a:r>
                    </a:p>
                  </a:txBody>
                  <a:tcPr/>
                </a:tc>
                <a:extLst>
                  <a:ext uri="{0D108BD9-81ED-4DB2-BD59-A6C34878D82A}">
                    <a16:rowId xmlns="" xmlns:a16="http://schemas.microsoft.com/office/drawing/2014/main" val="10000"/>
                  </a:ext>
                </a:extLst>
              </a:tr>
              <a:tr h="291187">
                <a:tc>
                  <a:txBody>
                    <a:bodyPr/>
                    <a:lstStyle/>
                    <a:p>
                      <a:pPr algn="ctr"/>
                      <a:r>
                        <a:rPr kumimoji="1" lang="en-US" altLang="ja-JP" sz="1200" dirty="0"/>
                        <a:t>S001</a:t>
                      </a:r>
                      <a:endParaRPr kumimoji="1" lang="ja-JP" altLang="en-US" sz="1200" dirty="0"/>
                    </a:p>
                  </a:txBody>
                  <a:tcPr/>
                </a:tc>
                <a:tc>
                  <a:txBody>
                    <a:bodyPr/>
                    <a:lstStyle/>
                    <a:p>
                      <a:pPr algn="ctr"/>
                      <a:r>
                        <a:rPr kumimoji="1" lang="ja-JP" altLang="en-US" sz="1200" dirty="0"/>
                        <a:t>大越　章司</a:t>
                      </a:r>
                    </a:p>
                  </a:txBody>
                  <a:tcPr/>
                </a:tc>
                <a:tc>
                  <a:txBody>
                    <a:bodyPr/>
                    <a:lstStyle/>
                    <a:p>
                      <a:pPr algn="ctr"/>
                      <a:r>
                        <a:rPr kumimoji="1" lang="en-US" altLang="ja-JP" sz="1200" dirty="0"/>
                        <a:t>\38,000</a:t>
                      </a:r>
                    </a:p>
                  </a:txBody>
                  <a:tcPr/>
                </a:tc>
                <a:extLst>
                  <a:ext uri="{0D108BD9-81ED-4DB2-BD59-A6C34878D82A}">
                    <a16:rowId xmlns="" xmlns:a16="http://schemas.microsoft.com/office/drawing/2014/main" val="10001"/>
                  </a:ext>
                </a:extLst>
              </a:tr>
              <a:tr h="291187">
                <a:tc>
                  <a:txBody>
                    <a:bodyPr/>
                    <a:lstStyle/>
                    <a:p>
                      <a:pPr algn="ctr"/>
                      <a:r>
                        <a:rPr kumimoji="1" lang="en-US" altLang="ja-JP" sz="1200" dirty="0"/>
                        <a:t>S002</a:t>
                      </a:r>
                      <a:endParaRPr kumimoji="1" lang="ja-JP" altLang="en-US" sz="1200" dirty="0"/>
                    </a:p>
                  </a:txBody>
                  <a:tcPr/>
                </a:tc>
                <a:tc>
                  <a:txBody>
                    <a:bodyPr/>
                    <a:lstStyle/>
                    <a:p>
                      <a:pPr algn="ctr"/>
                      <a:r>
                        <a:rPr kumimoji="1" lang="ja-JP" altLang="en-US" sz="1200" dirty="0"/>
                        <a:t>斎藤　昌義</a:t>
                      </a:r>
                    </a:p>
                  </a:txBody>
                  <a:tcPr/>
                </a:tc>
                <a:tc>
                  <a:txBody>
                    <a:bodyPr/>
                    <a:lstStyle/>
                    <a:p>
                      <a:pPr algn="ctr"/>
                      <a:r>
                        <a:rPr kumimoji="1" lang="en-US" altLang="ja-JP" sz="1200" dirty="0"/>
                        <a:t>\34,000</a:t>
                      </a:r>
                      <a:endParaRPr kumimoji="1" lang="ja-JP" altLang="en-US" sz="1200" dirty="0"/>
                    </a:p>
                  </a:txBody>
                  <a:tcPr/>
                </a:tc>
                <a:extLst>
                  <a:ext uri="{0D108BD9-81ED-4DB2-BD59-A6C34878D82A}">
                    <a16:rowId xmlns="" xmlns:a16="http://schemas.microsoft.com/office/drawing/2014/main" val="10002"/>
                  </a:ext>
                </a:extLst>
              </a:tr>
              <a:tr h="291187">
                <a:tc>
                  <a:txBody>
                    <a:bodyPr/>
                    <a:lstStyle/>
                    <a:p>
                      <a:pPr algn="ctr"/>
                      <a:r>
                        <a:rPr kumimoji="1" lang="en-US" altLang="ja-JP" sz="1200" dirty="0"/>
                        <a:t>S004</a:t>
                      </a:r>
                      <a:endParaRPr kumimoji="1" lang="ja-JP" altLang="en-US" sz="1200" dirty="0"/>
                    </a:p>
                  </a:txBody>
                  <a:tcPr/>
                </a:tc>
                <a:tc>
                  <a:txBody>
                    <a:bodyPr/>
                    <a:lstStyle/>
                    <a:p>
                      <a:pPr algn="ctr"/>
                      <a:r>
                        <a:rPr kumimoji="1" lang="ja-JP" altLang="en-US" sz="1200" dirty="0"/>
                        <a:t>山本　次郎</a:t>
                      </a:r>
                    </a:p>
                  </a:txBody>
                  <a:tcPr/>
                </a:tc>
                <a:tc>
                  <a:txBody>
                    <a:bodyPr/>
                    <a:lstStyle/>
                    <a:p>
                      <a:pPr algn="ctr"/>
                      <a:r>
                        <a:rPr kumimoji="1" lang="en-US" altLang="ja-JP" sz="1200" dirty="0"/>
                        <a:t>\43,000</a:t>
                      </a:r>
                      <a:endParaRPr kumimoji="1" lang="ja-JP" altLang="en-US" sz="1200" dirty="0"/>
                    </a:p>
                  </a:txBody>
                  <a:tcPr/>
                </a:tc>
                <a:extLst>
                  <a:ext uri="{0D108BD9-81ED-4DB2-BD59-A6C34878D82A}">
                    <a16:rowId xmlns="" xmlns:a16="http://schemas.microsoft.com/office/drawing/2014/main" val="10003"/>
                  </a:ext>
                </a:extLst>
              </a:tr>
            </a:tbl>
          </a:graphicData>
        </a:graphic>
      </p:graphicFrame>
      <p:sp>
        <p:nvSpPr>
          <p:cNvPr id="17" name="テキスト ボックス 16"/>
          <p:cNvSpPr txBox="1"/>
          <p:nvPr/>
        </p:nvSpPr>
        <p:spPr>
          <a:xfrm>
            <a:off x="705346" y="4879791"/>
            <a:ext cx="1877437" cy="276999"/>
          </a:xfrm>
          <a:prstGeom prst="rect">
            <a:avLst/>
          </a:prstGeom>
          <a:noFill/>
        </p:spPr>
        <p:txBody>
          <a:bodyPr wrap="none" rtlCol="0">
            <a:spAutoFit/>
          </a:bodyPr>
          <a:lstStyle/>
          <a:p>
            <a:r>
              <a:rPr kumimoji="1" lang="ja-JP" altLang="en-US" sz="1200" dirty="0">
                <a:solidFill>
                  <a:schemeClr val="accent5"/>
                </a:solidFill>
                <a:latin typeface="+mn-lt"/>
                <a:ea typeface="+mn-ea"/>
              </a:rPr>
              <a:t>鉄道通勤者の通勤手当表</a:t>
            </a:r>
          </a:p>
        </p:txBody>
      </p:sp>
      <p:sp>
        <p:nvSpPr>
          <p:cNvPr id="19" name="テキスト ボックス 18"/>
          <p:cNvSpPr txBox="1"/>
          <p:nvPr/>
        </p:nvSpPr>
        <p:spPr>
          <a:xfrm>
            <a:off x="3252071" y="3883715"/>
            <a:ext cx="2492990" cy="276999"/>
          </a:xfrm>
          <a:prstGeom prst="rect">
            <a:avLst/>
          </a:prstGeom>
          <a:noFill/>
        </p:spPr>
        <p:txBody>
          <a:bodyPr wrap="none" rtlCol="0">
            <a:spAutoFit/>
          </a:bodyPr>
          <a:lstStyle/>
          <a:p>
            <a:r>
              <a:rPr kumimoji="1" lang="ja-JP" altLang="en-US" sz="1200" dirty="0">
                <a:solidFill>
                  <a:srgbClr val="C00000"/>
                </a:solidFill>
                <a:latin typeface="+mn-lt"/>
                <a:ea typeface="+mn-ea"/>
              </a:rPr>
              <a:t>関連づけ（リレーションシップ）</a:t>
            </a:r>
          </a:p>
        </p:txBody>
      </p:sp>
      <p:sp>
        <p:nvSpPr>
          <p:cNvPr id="20" name="正方形/長方形 19"/>
          <p:cNvSpPr/>
          <p:nvPr/>
        </p:nvSpPr>
        <p:spPr bwMode="auto">
          <a:xfrm>
            <a:off x="5148063" y="1124744"/>
            <a:ext cx="3312369" cy="576064"/>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en-US" altLang="ja-JP" sz="1000" dirty="0">
                <a:solidFill>
                  <a:schemeClr val="bg1"/>
                </a:solidFill>
                <a:latin typeface="+mn-lt"/>
                <a:ea typeface="+mn-ea"/>
              </a:rPr>
              <a:t>IBM</a:t>
            </a:r>
            <a:r>
              <a:rPr kumimoji="0" lang="ja-JP" altLang="en-US" sz="1000" dirty="0">
                <a:solidFill>
                  <a:schemeClr val="bg1"/>
                </a:solidFill>
                <a:latin typeface="+mn-lt"/>
                <a:ea typeface="+mn-ea"/>
              </a:rPr>
              <a:t>のエドガー・</a:t>
            </a:r>
            <a:r>
              <a:rPr kumimoji="0" lang="en-US" altLang="ja-JP" sz="1000" dirty="0">
                <a:solidFill>
                  <a:schemeClr val="bg1"/>
                </a:solidFill>
                <a:latin typeface="+mn-lt"/>
                <a:ea typeface="+mn-ea"/>
              </a:rPr>
              <a:t>F</a:t>
            </a:r>
            <a:r>
              <a:rPr kumimoji="0" lang="ja-JP" altLang="en-US" sz="1000" dirty="0">
                <a:solidFill>
                  <a:schemeClr val="bg1"/>
                </a:solidFill>
                <a:latin typeface="+mn-lt"/>
                <a:ea typeface="+mn-ea"/>
              </a:rPr>
              <a:t>・コッドが</a:t>
            </a:r>
            <a:r>
              <a:rPr kumimoji="0" lang="en-US" altLang="ja-JP" sz="1000" dirty="0">
                <a:solidFill>
                  <a:schemeClr val="bg1"/>
                </a:solidFill>
                <a:latin typeface="+mn-lt"/>
                <a:ea typeface="+mn-ea"/>
              </a:rPr>
              <a:t>1969</a:t>
            </a:r>
            <a:r>
              <a:rPr kumimoji="0" lang="ja-JP" altLang="en-US" sz="1000" dirty="0">
                <a:solidFill>
                  <a:schemeClr val="bg1"/>
                </a:solidFill>
                <a:latin typeface="+mn-lt"/>
                <a:ea typeface="+mn-ea"/>
              </a:rPr>
              <a:t>年に発表したデータ関係モデルについての論文が元になっている</a:t>
            </a:r>
          </a:p>
        </p:txBody>
      </p:sp>
      <p:sp>
        <p:nvSpPr>
          <p:cNvPr id="21" name="正方形/長方形 20"/>
          <p:cNvSpPr/>
          <p:nvPr/>
        </p:nvSpPr>
        <p:spPr bwMode="auto">
          <a:xfrm>
            <a:off x="5148063" y="4412776"/>
            <a:ext cx="3312369" cy="590652"/>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dirty="0">
                <a:solidFill>
                  <a:schemeClr val="bg1"/>
                </a:solidFill>
                <a:latin typeface="+mn-lt"/>
                <a:ea typeface="+mn-ea"/>
              </a:rPr>
              <a:t>扱うデータは正規化された定型データ</a:t>
            </a:r>
          </a:p>
        </p:txBody>
      </p:sp>
      <p:sp>
        <p:nvSpPr>
          <p:cNvPr id="22" name="正方形/長方形 21"/>
          <p:cNvSpPr/>
          <p:nvPr/>
        </p:nvSpPr>
        <p:spPr bwMode="auto">
          <a:xfrm>
            <a:off x="5148063" y="5075436"/>
            <a:ext cx="3312369" cy="590652"/>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dirty="0">
                <a:solidFill>
                  <a:schemeClr val="bg1"/>
                </a:solidFill>
                <a:latin typeface="+mn-lt"/>
                <a:ea typeface="+mn-ea"/>
              </a:rPr>
              <a:t>複数のテーブルを関連付けすることができる</a:t>
            </a:r>
          </a:p>
        </p:txBody>
      </p:sp>
      <p:sp>
        <p:nvSpPr>
          <p:cNvPr id="23" name="正方形/長方形 22"/>
          <p:cNvSpPr/>
          <p:nvPr/>
        </p:nvSpPr>
        <p:spPr bwMode="auto">
          <a:xfrm>
            <a:off x="5148061" y="5723508"/>
            <a:ext cx="3312371" cy="590652"/>
          </a:xfrm>
          <a:prstGeom prst="rect">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dirty="0">
                <a:solidFill>
                  <a:schemeClr val="bg1"/>
                </a:solidFill>
                <a:latin typeface="+mn-lt"/>
                <a:ea typeface="+mn-ea"/>
              </a:rPr>
              <a:t>テーブルを横断してデータを検索したり操作できる</a:t>
            </a:r>
          </a:p>
        </p:txBody>
      </p:sp>
      <p:cxnSp>
        <p:nvCxnSpPr>
          <p:cNvPr id="10" name="直線矢印コネクタ 9"/>
          <p:cNvCxnSpPr/>
          <p:nvPr/>
        </p:nvCxnSpPr>
        <p:spPr bwMode="auto">
          <a:xfrm>
            <a:off x="2251322" y="3645024"/>
            <a:ext cx="376462" cy="1373266"/>
          </a:xfrm>
          <a:prstGeom prst="straightConnector1">
            <a:avLst/>
          </a:prstGeom>
          <a:solidFill>
            <a:schemeClr val="bg1"/>
          </a:solidFill>
          <a:ln w="38100" cap="flat" cmpd="sng" algn="ctr">
            <a:solidFill>
              <a:srgbClr val="4168A7"/>
            </a:solidFill>
            <a:prstDash val="solid"/>
            <a:round/>
            <a:headEnd type="none" w="med" len="med"/>
            <a:tailEnd type="arrow"/>
          </a:ln>
          <a:effectLst/>
        </p:spPr>
      </p:cxnSp>
      <p:cxnSp>
        <p:nvCxnSpPr>
          <p:cNvPr id="25" name="直線矢印コネクタ 24"/>
          <p:cNvCxnSpPr/>
          <p:nvPr/>
        </p:nvCxnSpPr>
        <p:spPr bwMode="auto">
          <a:xfrm flipH="1">
            <a:off x="3311859" y="3645024"/>
            <a:ext cx="3852429" cy="1373266"/>
          </a:xfrm>
          <a:prstGeom prst="straightConnector1">
            <a:avLst/>
          </a:prstGeom>
          <a:solidFill>
            <a:schemeClr val="bg1"/>
          </a:solidFill>
          <a:ln w="38100" cap="flat" cmpd="sng" algn="ctr">
            <a:solidFill>
              <a:srgbClr val="4168A7"/>
            </a:solidFill>
            <a:prstDash val="solid"/>
            <a:round/>
            <a:headEnd type="none" w="med" len="med"/>
            <a:tailEnd type="arrow"/>
          </a:ln>
          <a:effectLst/>
        </p:spPr>
      </p:cxnSp>
      <p:sp>
        <p:nvSpPr>
          <p:cNvPr id="24" name="正方形/長方形 23"/>
          <p:cNvSpPr/>
          <p:nvPr/>
        </p:nvSpPr>
        <p:spPr bwMode="auto">
          <a:xfrm>
            <a:off x="665748" y="4165622"/>
            <a:ext cx="4197106" cy="494308"/>
          </a:xfrm>
          <a:prstGeom prst="rect">
            <a:avLst/>
          </a:prstGeom>
          <a:solidFill>
            <a:srgbClr val="FF6666"/>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ja-JP" altLang="en-US" sz="1400" dirty="0">
                <a:solidFill>
                  <a:schemeClr val="bg1"/>
                </a:solidFill>
                <a:latin typeface="+mn-lt"/>
                <a:ea typeface="+mn-ea"/>
              </a:rPr>
              <a:t>複数のテーブルから見たい列と行を取り出して新たなテーブルを作成（クエリー）</a:t>
            </a:r>
          </a:p>
        </p:txBody>
      </p:sp>
    </p:spTree>
    <p:extLst>
      <p:ext uri="{BB962C8B-B14F-4D97-AF65-F5344CB8AC3E}">
        <p14:creationId xmlns:p14="http://schemas.microsoft.com/office/powerpoint/2010/main" val="64390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fade">
                                      <p:cBhvr>
                                        <p:cTn id="43" dur="500"/>
                                        <p:tgtEl>
                                          <p:spTgt spid="33"/>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left)">
                                      <p:cBhvr>
                                        <p:cTn id="52" dur="500"/>
                                        <p:tgtEl>
                                          <p:spTgt spid="13"/>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500"/>
                                        <p:tgtEl>
                                          <p:spTgt spid="24"/>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nodeType="click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wipe(up)">
                                      <p:cBhvr>
                                        <p:cTn id="62" dur="500"/>
                                        <p:tgtEl>
                                          <p:spTgt spid="10"/>
                                        </p:tgtEl>
                                      </p:cBhvr>
                                    </p:animEffect>
                                  </p:childTnLst>
                                </p:cTn>
                              </p:par>
                              <p:par>
                                <p:cTn id="63" presetID="22" presetClass="entr" presetSubtype="1" fill="hold" nodeType="with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wipe(up)">
                                      <p:cBhvr>
                                        <p:cTn id="65" dur="500"/>
                                        <p:tgtEl>
                                          <p:spTgt spid="25"/>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16" fill="hold" nodeType="clickEffect">
                                  <p:stCondLst>
                                    <p:cond delay="0"/>
                                  </p:stCondLst>
                                  <p:childTnLst>
                                    <p:set>
                                      <p:cBhvr>
                                        <p:cTn id="69" dur="1" fill="hold">
                                          <p:stCondLst>
                                            <p:cond delay="0"/>
                                          </p:stCondLst>
                                        </p:cTn>
                                        <p:tgtEl>
                                          <p:spTgt spid="16"/>
                                        </p:tgtEl>
                                        <p:attrNameLst>
                                          <p:attrName>style.visibility</p:attrName>
                                        </p:attrNameLst>
                                      </p:cBhvr>
                                      <p:to>
                                        <p:strVal val="visible"/>
                                      </p:to>
                                    </p:set>
                                    <p:anim calcmode="lin" valueType="num">
                                      <p:cBhvr>
                                        <p:cTn id="70" dur="500" fill="hold"/>
                                        <p:tgtEl>
                                          <p:spTgt spid="16"/>
                                        </p:tgtEl>
                                        <p:attrNameLst>
                                          <p:attrName>ppt_w</p:attrName>
                                        </p:attrNameLst>
                                      </p:cBhvr>
                                      <p:tavLst>
                                        <p:tav tm="0">
                                          <p:val>
                                            <p:fltVal val="0"/>
                                          </p:val>
                                        </p:tav>
                                        <p:tav tm="100000">
                                          <p:val>
                                            <p:strVal val="#ppt_w"/>
                                          </p:val>
                                        </p:tav>
                                      </p:tavLst>
                                    </p:anim>
                                    <p:anim calcmode="lin" valueType="num">
                                      <p:cBhvr>
                                        <p:cTn id="71" dur="500" fill="hold"/>
                                        <p:tgtEl>
                                          <p:spTgt spid="16"/>
                                        </p:tgtEl>
                                        <p:attrNameLst>
                                          <p:attrName>ppt_h</p:attrName>
                                        </p:attrNameLst>
                                      </p:cBhvr>
                                      <p:tavLst>
                                        <p:tav tm="0">
                                          <p:val>
                                            <p:fltVal val="0"/>
                                          </p:val>
                                        </p:tav>
                                        <p:tav tm="100000">
                                          <p:val>
                                            <p:strVal val="#ppt_h"/>
                                          </p:val>
                                        </p:tav>
                                      </p:tavLst>
                                    </p:anim>
                                    <p:animEffect transition="in" filter="fade">
                                      <p:cBhvr>
                                        <p:cTn id="72" dur="500"/>
                                        <p:tgtEl>
                                          <p:spTgt spid="16"/>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17"/>
                                        </p:tgtEl>
                                        <p:attrNameLst>
                                          <p:attrName>style.visibility</p:attrName>
                                        </p:attrNameLst>
                                      </p:cBhvr>
                                      <p:to>
                                        <p:strVal val="visible"/>
                                      </p:to>
                                    </p:set>
                                    <p:anim calcmode="lin" valueType="num">
                                      <p:cBhvr>
                                        <p:cTn id="75" dur="500" fill="hold"/>
                                        <p:tgtEl>
                                          <p:spTgt spid="17"/>
                                        </p:tgtEl>
                                        <p:attrNameLst>
                                          <p:attrName>ppt_w</p:attrName>
                                        </p:attrNameLst>
                                      </p:cBhvr>
                                      <p:tavLst>
                                        <p:tav tm="0">
                                          <p:val>
                                            <p:fltVal val="0"/>
                                          </p:val>
                                        </p:tav>
                                        <p:tav tm="100000">
                                          <p:val>
                                            <p:strVal val="#ppt_w"/>
                                          </p:val>
                                        </p:tav>
                                      </p:tavLst>
                                    </p:anim>
                                    <p:anim calcmode="lin" valueType="num">
                                      <p:cBhvr>
                                        <p:cTn id="76" dur="500" fill="hold"/>
                                        <p:tgtEl>
                                          <p:spTgt spid="17"/>
                                        </p:tgtEl>
                                        <p:attrNameLst>
                                          <p:attrName>ppt_h</p:attrName>
                                        </p:attrNameLst>
                                      </p:cBhvr>
                                      <p:tavLst>
                                        <p:tav tm="0">
                                          <p:val>
                                            <p:fltVal val="0"/>
                                          </p:val>
                                        </p:tav>
                                        <p:tav tm="100000">
                                          <p:val>
                                            <p:strVal val="#ppt_h"/>
                                          </p:val>
                                        </p:tav>
                                      </p:tavLst>
                                    </p:anim>
                                    <p:animEffect transition="in" filter="fade">
                                      <p:cBhvr>
                                        <p:cTn id="77" dur="5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21"/>
                                        </p:tgtEl>
                                        <p:attrNameLst>
                                          <p:attrName>style.visibility</p:attrName>
                                        </p:attrNameLst>
                                      </p:cBhvr>
                                      <p:to>
                                        <p:strVal val="visible"/>
                                      </p:to>
                                    </p:set>
                                    <p:animEffect transition="in" filter="fade">
                                      <p:cBhvr>
                                        <p:cTn id="82" dur="500"/>
                                        <p:tgtEl>
                                          <p:spTgt spid="21"/>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fade">
                                      <p:cBhvr>
                                        <p:cTn id="85" dur="500"/>
                                        <p:tgtEl>
                                          <p:spTgt spid="22"/>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3" grpId="0" animBg="1"/>
      <p:bldP spid="14" grpId="0" animBg="1"/>
      <p:bldP spid="15" grpId="0" animBg="1"/>
      <p:bldP spid="17" grpId="0"/>
      <p:bldP spid="19" grpId="0"/>
      <p:bldP spid="20" grpId="0" animBg="1"/>
      <p:bldP spid="21" grpId="0" animBg="1"/>
      <p:bldP spid="22" grpId="0" animBg="1"/>
      <p:bldP spid="23" grpId="0" animBg="1"/>
      <p:bldP spid="24"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RDBMS</a:t>
            </a:r>
            <a:r>
              <a:rPr kumimoji="1" lang="ja-JP" altLang="en-US" dirty="0"/>
              <a:t>が追求してきた</a:t>
            </a:r>
            <a:r>
              <a:rPr kumimoji="1" lang="en-US" altLang="ja-JP" dirty="0"/>
              <a:t>ACID</a:t>
            </a:r>
            <a:r>
              <a:rPr kumimoji="1" lang="ja-JP" altLang="en-US" dirty="0"/>
              <a:t>特性</a:t>
            </a:r>
          </a:p>
        </p:txBody>
      </p:sp>
      <p:sp>
        <p:nvSpPr>
          <p:cNvPr id="3" name="角丸四角形 2"/>
          <p:cNvSpPr/>
          <p:nvPr/>
        </p:nvSpPr>
        <p:spPr bwMode="auto">
          <a:xfrm>
            <a:off x="467544" y="2368084"/>
            <a:ext cx="8136904" cy="2304256"/>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2151063" marR="0" indent="-2151063" algn="ctr" defTabSz="914400" rtl="0" eaLnBrk="1" fontAlgn="base" latinLnBrk="0" hangingPunct="1">
              <a:lnSpc>
                <a:spcPct val="100000"/>
              </a:lnSpc>
              <a:spcBef>
                <a:spcPct val="20000"/>
              </a:spcBef>
              <a:spcAft>
                <a:spcPct val="0"/>
              </a:spcAft>
              <a:buClrTx/>
              <a:buSzTx/>
              <a:buFontTx/>
              <a:buNone/>
              <a:tabLst/>
            </a:pPr>
            <a:r>
              <a:rPr kumimoji="0" lang="en-US" altLang="ja-JP" sz="3200" b="0" i="0" u="none" strike="noStrike" cap="none" normalizeH="0" dirty="0">
                <a:ln>
                  <a:noFill/>
                </a:ln>
                <a:solidFill>
                  <a:srgbClr val="FF9933"/>
                </a:solidFill>
                <a:effectLst/>
                <a:latin typeface="+mn-lt"/>
                <a:ea typeface="+mn-ea"/>
              </a:rPr>
              <a:t>ACID</a:t>
            </a:r>
          </a:p>
          <a:p>
            <a:pPr marL="2151063" marR="0" indent="-2151063"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rgbClr val="FF9933"/>
                </a:solidFill>
                <a:effectLst/>
                <a:latin typeface="+mn-lt"/>
                <a:ea typeface="+mn-ea"/>
              </a:rPr>
              <a:t>A</a:t>
            </a:r>
            <a:r>
              <a:rPr kumimoji="0" lang="en-US" altLang="ja-JP" sz="2000" b="0" i="0" u="none" strike="noStrike" cap="none" normalizeH="0" dirty="0">
                <a:ln>
                  <a:noFill/>
                </a:ln>
                <a:solidFill>
                  <a:schemeClr val="bg1"/>
                </a:solidFill>
                <a:effectLst/>
                <a:latin typeface="+mn-lt"/>
                <a:ea typeface="+mn-ea"/>
              </a:rPr>
              <a:t>tomicity	</a:t>
            </a:r>
            <a:r>
              <a:rPr kumimoji="0" lang="ja-JP" altLang="en-US" sz="2000" b="0" i="0" u="none" strike="noStrike" cap="none" normalizeH="0" dirty="0">
                <a:ln>
                  <a:noFill/>
                </a:ln>
                <a:solidFill>
                  <a:schemeClr val="bg1"/>
                </a:solidFill>
                <a:effectLst/>
                <a:latin typeface="+mn-lt"/>
                <a:ea typeface="+mn-ea"/>
              </a:rPr>
              <a:t>処理を一部残すなど、中途半端な状態を許さない</a:t>
            </a:r>
            <a:endParaRPr kumimoji="0" lang="en-US" altLang="ja-JP" sz="2000" b="0" i="0" u="none" strike="noStrike" cap="none" normalizeH="0" dirty="0">
              <a:ln>
                <a:noFill/>
              </a:ln>
              <a:solidFill>
                <a:schemeClr val="bg1"/>
              </a:solidFill>
              <a:effectLst/>
              <a:latin typeface="+mn-lt"/>
              <a:ea typeface="+mn-ea"/>
            </a:endParaRPr>
          </a:p>
          <a:p>
            <a:pPr marL="2151063" marR="0" indent="-2151063" defTabSz="914400" rtl="0" eaLnBrk="1" fontAlgn="base" latinLnBrk="0" hangingPunct="1">
              <a:lnSpc>
                <a:spcPct val="100000"/>
              </a:lnSpc>
              <a:spcBef>
                <a:spcPct val="20000"/>
              </a:spcBef>
              <a:spcAft>
                <a:spcPct val="0"/>
              </a:spcAft>
              <a:buClrTx/>
              <a:buSzTx/>
              <a:buFontTx/>
              <a:buNone/>
              <a:tabLst/>
            </a:pPr>
            <a:r>
              <a:rPr kumimoji="0" lang="en-US" altLang="ja-JP" sz="2000" dirty="0">
                <a:solidFill>
                  <a:srgbClr val="FF9933"/>
                </a:solidFill>
                <a:latin typeface="+mn-lt"/>
                <a:ea typeface="+mn-ea"/>
              </a:rPr>
              <a:t>C</a:t>
            </a:r>
            <a:r>
              <a:rPr kumimoji="0" lang="en-US" altLang="ja-JP" sz="2000" dirty="0">
                <a:solidFill>
                  <a:schemeClr val="bg1"/>
                </a:solidFill>
                <a:latin typeface="+mn-lt"/>
                <a:ea typeface="+mn-ea"/>
              </a:rPr>
              <a:t>onsistency	</a:t>
            </a:r>
            <a:r>
              <a:rPr kumimoji="0" lang="ja-JP" altLang="en-US" sz="2000" dirty="0">
                <a:solidFill>
                  <a:schemeClr val="bg1"/>
                </a:solidFill>
                <a:latin typeface="+mn-lt"/>
                <a:ea typeface="+mn-ea"/>
              </a:rPr>
              <a:t>データの整合性を保証</a:t>
            </a:r>
            <a:endParaRPr kumimoji="0" lang="en-US" altLang="ja-JP" sz="2000" dirty="0">
              <a:solidFill>
                <a:schemeClr val="bg1"/>
              </a:solidFill>
              <a:latin typeface="+mn-lt"/>
              <a:ea typeface="+mn-ea"/>
            </a:endParaRPr>
          </a:p>
          <a:p>
            <a:pPr marL="2151063" marR="0" indent="-2151063"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rgbClr val="FF9933"/>
                </a:solidFill>
                <a:effectLst/>
                <a:latin typeface="+mn-lt"/>
                <a:ea typeface="+mn-ea"/>
              </a:rPr>
              <a:t>I</a:t>
            </a:r>
            <a:r>
              <a:rPr kumimoji="0" lang="en-US" altLang="ja-JP" sz="2000" b="0" i="0" u="none" strike="noStrike" cap="none" normalizeH="0" dirty="0">
                <a:ln>
                  <a:noFill/>
                </a:ln>
                <a:solidFill>
                  <a:schemeClr val="bg1"/>
                </a:solidFill>
                <a:effectLst/>
                <a:latin typeface="+mn-lt"/>
                <a:ea typeface="+mn-ea"/>
              </a:rPr>
              <a:t>solation	</a:t>
            </a:r>
            <a:r>
              <a:rPr kumimoji="0" lang="ja-JP" altLang="en-US" sz="2000" b="0" i="0" u="none" strike="noStrike" cap="none" normalizeH="0" dirty="0">
                <a:ln>
                  <a:noFill/>
                </a:ln>
                <a:solidFill>
                  <a:schemeClr val="bg1"/>
                </a:solidFill>
                <a:effectLst/>
                <a:latin typeface="+mn-lt"/>
                <a:ea typeface="+mn-ea"/>
              </a:rPr>
              <a:t>一連の処理を他の処理から隔離</a:t>
            </a:r>
            <a:endParaRPr kumimoji="0" lang="en-US" altLang="ja-JP" sz="2000" b="0" i="0" u="none" strike="noStrike" cap="none" normalizeH="0" dirty="0">
              <a:ln>
                <a:noFill/>
              </a:ln>
              <a:solidFill>
                <a:schemeClr val="bg1"/>
              </a:solidFill>
              <a:effectLst/>
              <a:latin typeface="+mn-lt"/>
              <a:ea typeface="+mn-ea"/>
            </a:endParaRPr>
          </a:p>
          <a:p>
            <a:pPr marL="2151063" marR="0" indent="-2151063" defTabSz="914400" rtl="0" eaLnBrk="1" fontAlgn="base" latinLnBrk="0" hangingPunct="1">
              <a:lnSpc>
                <a:spcPct val="100000"/>
              </a:lnSpc>
              <a:spcBef>
                <a:spcPct val="20000"/>
              </a:spcBef>
              <a:spcAft>
                <a:spcPct val="0"/>
              </a:spcAft>
              <a:buClrTx/>
              <a:buSzTx/>
              <a:buFontTx/>
              <a:buNone/>
              <a:tabLst/>
            </a:pPr>
            <a:r>
              <a:rPr kumimoji="0" lang="en-US" altLang="ja-JP" sz="2000" dirty="0">
                <a:solidFill>
                  <a:srgbClr val="FF9933"/>
                </a:solidFill>
                <a:latin typeface="+mn-lt"/>
                <a:ea typeface="+mn-ea"/>
              </a:rPr>
              <a:t>D</a:t>
            </a:r>
            <a:r>
              <a:rPr kumimoji="0" lang="en-US" altLang="ja-JP" sz="2000" dirty="0">
                <a:solidFill>
                  <a:schemeClr val="bg1"/>
                </a:solidFill>
                <a:latin typeface="+mn-lt"/>
                <a:ea typeface="+mn-ea"/>
              </a:rPr>
              <a:t>urability	</a:t>
            </a:r>
            <a:r>
              <a:rPr kumimoji="0" lang="ja-JP" altLang="en-US" sz="2000" dirty="0">
                <a:solidFill>
                  <a:schemeClr val="bg1"/>
                </a:solidFill>
                <a:latin typeface="+mn-lt"/>
                <a:ea typeface="+mn-ea"/>
              </a:rPr>
              <a:t>処理が完了した時点で結果は保存され失われない</a:t>
            </a:r>
            <a:endParaRPr kumimoji="0" lang="ja-JP" altLang="en-US" sz="2000" b="0" i="0" u="none" strike="noStrike" cap="none" normalizeH="0" dirty="0">
              <a:ln>
                <a:noFill/>
              </a:ln>
              <a:solidFill>
                <a:schemeClr val="bg1"/>
              </a:solidFill>
              <a:effectLst/>
              <a:latin typeface="+mn-lt"/>
              <a:ea typeface="+mn-ea"/>
            </a:endParaRPr>
          </a:p>
        </p:txBody>
      </p:sp>
      <p:sp>
        <p:nvSpPr>
          <p:cNvPr id="27" name="角丸四角形 26"/>
          <p:cNvSpPr/>
          <p:nvPr/>
        </p:nvSpPr>
        <p:spPr bwMode="auto">
          <a:xfrm>
            <a:off x="467544" y="4791472"/>
            <a:ext cx="8136904" cy="768568"/>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複数のユーザが同時に同一のデータを参照・更新した場合でも、矛盾なく正常に処理をこなすことができる</a:t>
            </a:r>
            <a:endParaRPr kumimoji="0" lang="en-US" altLang="ja-JP" dirty="0">
              <a:solidFill>
                <a:schemeClr val="bg1"/>
              </a:solidFill>
              <a:latin typeface="+mn-lt"/>
              <a:ea typeface="+mn-ea"/>
            </a:endParaRPr>
          </a:p>
        </p:txBody>
      </p:sp>
      <p:sp>
        <p:nvSpPr>
          <p:cNvPr id="5" name="角丸四角形 4"/>
          <p:cNvSpPr/>
          <p:nvPr/>
        </p:nvSpPr>
        <p:spPr bwMode="auto">
          <a:xfrm>
            <a:off x="467544" y="5677644"/>
            <a:ext cx="8136904" cy="768568"/>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どの時点でもデータは絶対に正しいことを保証</a:t>
            </a:r>
            <a:endParaRPr kumimoji="0" lang="en-US" altLang="ja-JP" dirty="0">
              <a:solidFill>
                <a:schemeClr val="bg1"/>
              </a:solidFill>
              <a:latin typeface="+mn-lt"/>
              <a:ea typeface="+mn-ea"/>
            </a:endParaRPr>
          </a:p>
          <a:p>
            <a:pPr algn="ctr">
              <a:spcBef>
                <a:spcPct val="20000"/>
              </a:spcBef>
            </a:pPr>
            <a:r>
              <a:rPr kumimoji="0" lang="ja-JP" altLang="en-US" dirty="0">
                <a:solidFill>
                  <a:schemeClr val="bg1"/>
                </a:solidFill>
                <a:latin typeface="+mn-lt"/>
                <a:ea typeface="+mn-ea"/>
              </a:rPr>
              <a:t>→金融取引などの「トランザクション」処理に必須</a:t>
            </a:r>
          </a:p>
        </p:txBody>
      </p:sp>
      <p:sp>
        <p:nvSpPr>
          <p:cNvPr id="4" name="正方形/長方形 3"/>
          <p:cNvSpPr/>
          <p:nvPr/>
        </p:nvSpPr>
        <p:spPr>
          <a:xfrm>
            <a:off x="467544" y="985520"/>
            <a:ext cx="2610936" cy="599440"/>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a:solidFill>
                  <a:srgbClr val="FFFFFF"/>
                </a:solidFill>
                <a:cs typeface="ＭＳ Ｐゴシック"/>
              </a:rPr>
              <a:t>データを常に正しく保つ</a:t>
            </a:r>
          </a:p>
        </p:txBody>
      </p:sp>
      <p:sp>
        <p:nvSpPr>
          <p:cNvPr id="10" name="正方形/長方形 9"/>
          <p:cNvSpPr/>
          <p:nvPr/>
        </p:nvSpPr>
        <p:spPr>
          <a:xfrm>
            <a:off x="3230528" y="985520"/>
            <a:ext cx="2610936" cy="599440"/>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a:solidFill>
                  <a:srgbClr val="FFFFFF"/>
                </a:solidFill>
                <a:cs typeface="ＭＳ Ｐゴシック"/>
              </a:rPr>
              <a:t>データを失わない</a:t>
            </a:r>
          </a:p>
        </p:txBody>
      </p:sp>
      <p:sp>
        <p:nvSpPr>
          <p:cNvPr id="11" name="正方形/長方形 10"/>
          <p:cNvSpPr/>
          <p:nvPr/>
        </p:nvSpPr>
        <p:spPr>
          <a:xfrm>
            <a:off x="5993512" y="985520"/>
            <a:ext cx="2610936" cy="599440"/>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a:solidFill>
                  <a:srgbClr val="FFFFFF"/>
                </a:solidFill>
                <a:cs typeface="ＭＳ Ｐゴシック"/>
              </a:rPr>
              <a:t>障害に耐える</a:t>
            </a:r>
          </a:p>
        </p:txBody>
      </p:sp>
      <p:sp>
        <p:nvSpPr>
          <p:cNvPr id="6" name="下矢印 5"/>
          <p:cNvSpPr/>
          <p:nvPr/>
        </p:nvSpPr>
        <p:spPr>
          <a:xfrm>
            <a:off x="467544" y="1702564"/>
            <a:ext cx="8136904" cy="546388"/>
          </a:xfrm>
          <a:prstGeom prst="downArrow">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Tree>
    <p:extLst>
      <p:ext uri="{BB962C8B-B14F-4D97-AF65-F5344CB8AC3E}">
        <p14:creationId xmlns:p14="http://schemas.microsoft.com/office/powerpoint/2010/main" val="56227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27"/>
                                        </p:tgtEl>
                                        <p:attrNameLst>
                                          <p:attrName>style.visibility</p:attrName>
                                        </p:attrNameLst>
                                      </p:cBhvr>
                                      <p:to>
                                        <p:strVal val="visible"/>
                                      </p:to>
                                    </p:set>
                                    <p:anim calcmode="lin" valueType="num">
                                      <p:cBhvr>
                                        <p:cTn id="32" dur="500" fill="hold"/>
                                        <p:tgtEl>
                                          <p:spTgt spid="27"/>
                                        </p:tgtEl>
                                        <p:attrNameLst>
                                          <p:attrName>ppt_w</p:attrName>
                                        </p:attrNameLst>
                                      </p:cBhvr>
                                      <p:tavLst>
                                        <p:tav tm="0">
                                          <p:val>
                                            <p:fltVal val="0"/>
                                          </p:val>
                                        </p:tav>
                                        <p:tav tm="100000">
                                          <p:val>
                                            <p:strVal val="#ppt_w"/>
                                          </p:val>
                                        </p:tav>
                                      </p:tavLst>
                                    </p:anim>
                                    <p:anim calcmode="lin" valueType="num">
                                      <p:cBhvr>
                                        <p:cTn id="33" dur="500" fill="hold"/>
                                        <p:tgtEl>
                                          <p:spTgt spid="27"/>
                                        </p:tgtEl>
                                        <p:attrNameLst>
                                          <p:attrName>ppt_h</p:attrName>
                                        </p:attrNameLst>
                                      </p:cBhvr>
                                      <p:tavLst>
                                        <p:tav tm="0">
                                          <p:val>
                                            <p:fltVal val="0"/>
                                          </p:val>
                                        </p:tav>
                                        <p:tav tm="100000">
                                          <p:val>
                                            <p:strVal val="#ppt_h"/>
                                          </p:val>
                                        </p:tav>
                                      </p:tavLst>
                                    </p:anim>
                                    <p:animEffect transition="in" filter="fade">
                                      <p:cBhvr>
                                        <p:cTn id="34" dur="500"/>
                                        <p:tgtEl>
                                          <p:spTgt spid="2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ppt_w</p:attrName>
                                        </p:attrNameLst>
                                      </p:cBhvr>
                                      <p:tavLst>
                                        <p:tav tm="0">
                                          <p:val>
                                            <p:fltVal val="0"/>
                                          </p:val>
                                        </p:tav>
                                        <p:tav tm="100000">
                                          <p:val>
                                            <p:strVal val="#ppt_w"/>
                                          </p:val>
                                        </p:tav>
                                      </p:tavLst>
                                    </p:anim>
                                    <p:anim calcmode="lin" valueType="num">
                                      <p:cBhvr>
                                        <p:cTn id="38" dur="500" fill="hold"/>
                                        <p:tgtEl>
                                          <p:spTgt spid="5"/>
                                        </p:tgtEl>
                                        <p:attrNameLst>
                                          <p:attrName>ppt_h</p:attrName>
                                        </p:attrNameLst>
                                      </p:cBhvr>
                                      <p:tavLst>
                                        <p:tav tm="0">
                                          <p:val>
                                            <p:fltVal val="0"/>
                                          </p:val>
                                        </p:tav>
                                        <p:tav tm="100000">
                                          <p:val>
                                            <p:strVal val="#ppt_h"/>
                                          </p:val>
                                        </p:tav>
                                      </p:tavLst>
                                    </p:anim>
                                    <p:animEffect transition="in" filter="fade">
                                      <p:cBhvr>
                                        <p:cTn id="3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7" grpId="0" animBg="1"/>
      <p:bldP spid="5" grpId="0" animBg="1"/>
      <p:bldP spid="4" grpId="0" animBg="1"/>
      <p:bldP spid="10" grpId="0" animBg="1"/>
      <p:bldP spid="11" grpId="0" animBg="1"/>
      <p:bldP spid="6"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528320" y="3749040"/>
            <a:ext cx="8138160" cy="2580640"/>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t" anchorCtr="0"/>
          <a:lstStyle/>
          <a:p>
            <a:r>
              <a:rPr kumimoji="1" lang="ja-JP" altLang="en-US" dirty="0">
                <a:solidFill>
                  <a:srgbClr val="FFFFFF"/>
                </a:solidFill>
                <a:cs typeface="ＭＳ Ｐゴシック"/>
              </a:rPr>
              <a:t>デメリットと課題</a:t>
            </a:r>
          </a:p>
        </p:txBody>
      </p:sp>
      <p:sp>
        <p:nvSpPr>
          <p:cNvPr id="15" name="正方形/長方形 14"/>
          <p:cNvSpPr/>
          <p:nvPr/>
        </p:nvSpPr>
        <p:spPr>
          <a:xfrm>
            <a:off x="528320" y="1056640"/>
            <a:ext cx="8138160" cy="2580640"/>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tlCol="0" anchor="t" anchorCtr="0"/>
          <a:lstStyle/>
          <a:p>
            <a:r>
              <a:rPr kumimoji="1" lang="ja-JP" altLang="en-US" dirty="0">
                <a:solidFill>
                  <a:srgbClr val="FFFFFF"/>
                </a:solidFill>
                <a:cs typeface="ＭＳ Ｐゴシック"/>
              </a:rPr>
              <a:t>特徴とメリット</a:t>
            </a:r>
          </a:p>
        </p:txBody>
      </p:sp>
      <p:sp>
        <p:nvSpPr>
          <p:cNvPr id="2" name="タイトル 1"/>
          <p:cNvSpPr>
            <a:spLocks noGrp="1"/>
          </p:cNvSpPr>
          <p:nvPr>
            <p:ph type="title"/>
          </p:nvPr>
        </p:nvSpPr>
        <p:spPr/>
        <p:txBody>
          <a:bodyPr/>
          <a:lstStyle/>
          <a:p>
            <a:r>
              <a:rPr kumimoji="1" lang="en-US" altLang="ja-JP" dirty="0"/>
              <a:t>RDBMS</a:t>
            </a:r>
            <a:r>
              <a:rPr kumimoji="1" lang="ja-JP" altLang="en-US" dirty="0"/>
              <a:t>の特徴</a:t>
            </a:r>
          </a:p>
        </p:txBody>
      </p:sp>
      <p:sp>
        <p:nvSpPr>
          <p:cNvPr id="3" name="正方形/長方形 2"/>
          <p:cNvSpPr/>
          <p:nvPr/>
        </p:nvSpPr>
        <p:spPr>
          <a:xfrm>
            <a:off x="619760" y="1534160"/>
            <a:ext cx="2743200" cy="589280"/>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a:solidFill>
                  <a:srgbClr val="FFFFFF"/>
                </a:solidFill>
                <a:cs typeface="ＭＳ Ｐゴシック"/>
              </a:rPr>
              <a:t>正規化された定型データ</a:t>
            </a:r>
          </a:p>
        </p:txBody>
      </p:sp>
      <p:sp>
        <p:nvSpPr>
          <p:cNvPr id="4" name="正方形/長方形 3"/>
          <p:cNvSpPr/>
          <p:nvPr/>
        </p:nvSpPr>
        <p:spPr>
          <a:xfrm>
            <a:off x="619760" y="2235200"/>
            <a:ext cx="2743200" cy="589280"/>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a:solidFill>
                  <a:srgbClr val="FFFFFF"/>
                </a:solidFill>
                <a:cs typeface="ＭＳ Ｐゴシック"/>
              </a:rPr>
              <a:t>正確かつ安全</a:t>
            </a:r>
          </a:p>
        </p:txBody>
      </p:sp>
      <p:sp>
        <p:nvSpPr>
          <p:cNvPr id="5" name="正方形/長方形 4"/>
          <p:cNvSpPr/>
          <p:nvPr/>
        </p:nvSpPr>
        <p:spPr>
          <a:xfrm>
            <a:off x="619760" y="2936240"/>
            <a:ext cx="2743200" cy="589280"/>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a:solidFill>
                  <a:srgbClr val="FFFFFF"/>
                </a:solidFill>
                <a:cs typeface="ＭＳ Ｐゴシック"/>
              </a:rPr>
              <a:t>厳密な設計、柔軟な運用</a:t>
            </a:r>
          </a:p>
        </p:txBody>
      </p:sp>
      <p:sp>
        <p:nvSpPr>
          <p:cNvPr id="6" name="正方形/長方形 5"/>
          <p:cNvSpPr/>
          <p:nvPr/>
        </p:nvSpPr>
        <p:spPr>
          <a:xfrm>
            <a:off x="3515360" y="1534160"/>
            <a:ext cx="5019040" cy="589280"/>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sz="1400" dirty="0">
                <a:solidFill>
                  <a:srgbClr val="FFFFFF"/>
                </a:solidFill>
                <a:cs typeface="ＭＳ Ｐゴシック"/>
              </a:rPr>
              <a:t>フォーマットの揃った「お行儀の良い」データを</a:t>
            </a:r>
            <a:r>
              <a:rPr kumimoji="1" lang="ja-JP" altLang="en-US" sz="1400" dirty="0" smtClean="0">
                <a:solidFill>
                  <a:srgbClr val="FFFFFF"/>
                </a:solidFill>
                <a:cs typeface="ＭＳ Ｐゴシック"/>
              </a:rPr>
              <a:t>取り扱うため、処理の効率化や記憶容量の縮小を実現</a:t>
            </a:r>
            <a:endParaRPr kumimoji="1" lang="ja-JP" altLang="en-US" sz="1400" dirty="0">
              <a:solidFill>
                <a:srgbClr val="FFFFFF"/>
              </a:solidFill>
              <a:cs typeface="ＭＳ Ｐゴシック"/>
            </a:endParaRPr>
          </a:p>
        </p:txBody>
      </p:sp>
      <p:sp>
        <p:nvSpPr>
          <p:cNvPr id="7" name="正方形/長方形 6"/>
          <p:cNvSpPr/>
          <p:nvPr/>
        </p:nvSpPr>
        <p:spPr>
          <a:xfrm>
            <a:off x="3515360" y="2235200"/>
            <a:ext cx="5019040" cy="589280"/>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en-US" altLang="ja-JP" sz="1400" dirty="0" smtClean="0">
                <a:solidFill>
                  <a:srgbClr val="FFFFFF"/>
                </a:solidFill>
                <a:cs typeface="ＭＳ Ｐゴシック"/>
              </a:rPr>
              <a:t>ACID</a:t>
            </a:r>
            <a:r>
              <a:rPr kumimoji="1" lang="ja-JP" altLang="en-US" sz="1400" dirty="0">
                <a:solidFill>
                  <a:srgbClr val="FFFFFF"/>
                </a:solidFill>
                <a:cs typeface="ＭＳ Ｐゴシック"/>
              </a:rPr>
              <a:t>によるデータの一貫性、可用性を保証</a:t>
            </a:r>
          </a:p>
        </p:txBody>
      </p:sp>
      <p:sp>
        <p:nvSpPr>
          <p:cNvPr id="8" name="正方形/長方形 7"/>
          <p:cNvSpPr/>
          <p:nvPr/>
        </p:nvSpPr>
        <p:spPr>
          <a:xfrm>
            <a:off x="3515360" y="2936240"/>
            <a:ext cx="5019040" cy="589280"/>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sz="1400" dirty="0">
                <a:solidFill>
                  <a:srgbClr val="FFFFFF"/>
                </a:solidFill>
                <a:cs typeface="ＭＳ Ｐゴシック"/>
              </a:rPr>
              <a:t>設計時にスキーマを使った厳密なモデルが必要だが、運用時のデータ操作は柔軟に行える</a:t>
            </a:r>
          </a:p>
        </p:txBody>
      </p:sp>
      <p:sp>
        <p:nvSpPr>
          <p:cNvPr id="9" name="正方形/長方形 8"/>
          <p:cNvSpPr/>
          <p:nvPr/>
        </p:nvSpPr>
        <p:spPr>
          <a:xfrm>
            <a:off x="619760" y="4216400"/>
            <a:ext cx="2743200" cy="589280"/>
          </a:xfrm>
          <a:prstGeom prst="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a:solidFill>
                  <a:srgbClr val="FFFFFF"/>
                </a:solidFill>
                <a:cs typeface="ＭＳ Ｐゴシック"/>
              </a:rPr>
              <a:t>オーバーヘッドが大きい</a:t>
            </a:r>
          </a:p>
        </p:txBody>
      </p:sp>
      <p:sp>
        <p:nvSpPr>
          <p:cNvPr id="10" name="正方形/長方形 9"/>
          <p:cNvSpPr/>
          <p:nvPr/>
        </p:nvSpPr>
        <p:spPr>
          <a:xfrm>
            <a:off x="619760" y="4917440"/>
            <a:ext cx="2743200" cy="589280"/>
          </a:xfrm>
          <a:prstGeom prst="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a:solidFill>
                  <a:srgbClr val="FFFFFF"/>
                </a:solidFill>
                <a:cs typeface="ＭＳ Ｐゴシック"/>
              </a:rPr>
              <a:t>スケールアウトしにくい</a:t>
            </a:r>
          </a:p>
        </p:txBody>
      </p:sp>
      <p:sp>
        <p:nvSpPr>
          <p:cNvPr id="11" name="正方形/長方形 10"/>
          <p:cNvSpPr/>
          <p:nvPr/>
        </p:nvSpPr>
        <p:spPr>
          <a:xfrm>
            <a:off x="619760" y="5618480"/>
            <a:ext cx="2743200" cy="589280"/>
          </a:xfrm>
          <a:prstGeom prst="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dirty="0">
                <a:solidFill>
                  <a:srgbClr val="FFFFFF"/>
                </a:solidFill>
                <a:cs typeface="ＭＳ Ｐゴシック"/>
              </a:rPr>
              <a:t>非定型データが苦手</a:t>
            </a:r>
          </a:p>
        </p:txBody>
      </p:sp>
      <p:sp>
        <p:nvSpPr>
          <p:cNvPr id="12" name="正方形/長方形 11"/>
          <p:cNvSpPr/>
          <p:nvPr/>
        </p:nvSpPr>
        <p:spPr>
          <a:xfrm>
            <a:off x="3515360" y="4216400"/>
            <a:ext cx="3139440" cy="589280"/>
          </a:xfrm>
          <a:prstGeom prst="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en-US" altLang="ja-JP" sz="1400" dirty="0" smtClean="0">
                <a:solidFill>
                  <a:srgbClr val="FFFFFF"/>
                </a:solidFill>
                <a:cs typeface="ＭＳ Ｐゴシック"/>
              </a:rPr>
              <a:t>ACID</a:t>
            </a:r>
            <a:r>
              <a:rPr kumimoji="1" lang="ja-JP" altLang="en-US" sz="1400" dirty="0">
                <a:solidFill>
                  <a:srgbClr val="FFFFFF"/>
                </a:solidFill>
                <a:cs typeface="ＭＳ Ｐゴシック"/>
              </a:rPr>
              <a:t>を実現するために様々な処理が必要</a:t>
            </a:r>
          </a:p>
        </p:txBody>
      </p:sp>
      <p:sp>
        <p:nvSpPr>
          <p:cNvPr id="13" name="正方形/長方形 12"/>
          <p:cNvSpPr/>
          <p:nvPr/>
        </p:nvSpPr>
        <p:spPr>
          <a:xfrm>
            <a:off x="3515360" y="4917440"/>
            <a:ext cx="3139440" cy="589280"/>
          </a:xfrm>
          <a:prstGeom prst="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sz="1400" dirty="0">
                <a:solidFill>
                  <a:srgbClr val="FFFFFF"/>
                </a:solidFill>
                <a:cs typeface="ＭＳ Ｐゴシック"/>
              </a:rPr>
              <a:t>スケールアウトによる性能向上をしづらい</a:t>
            </a:r>
          </a:p>
        </p:txBody>
      </p:sp>
      <p:sp>
        <p:nvSpPr>
          <p:cNvPr id="14" name="正方形/長方形 13"/>
          <p:cNvSpPr/>
          <p:nvPr/>
        </p:nvSpPr>
        <p:spPr>
          <a:xfrm>
            <a:off x="3515360" y="5618480"/>
            <a:ext cx="3139440" cy="589280"/>
          </a:xfrm>
          <a:prstGeom prst="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sz="1400" dirty="0">
                <a:solidFill>
                  <a:srgbClr val="FFFFFF"/>
                </a:solidFill>
                <a:cs typeface="ＭＳ Ｐゴシック"/>
              </a:rPr>
              <a:t>ドキュメントや画像・音声などの取扱いには一工夫必要</a:t>
            </a:r>
          </a:p>
        </p:txBody>
      </p:sp>
      <p:sp>
        <p:nvSpPr>
          <p:cNvPr id="18" name="正方形/長方形 17"/>
          <p:cNvSpPr/>
          <p:nvPr/>
        </p:nvSpPr>
        <p:spPr>
          <a:xfrm>
            <a:off x="6807200" y="4216400"/>
            <a:ext cx="1727200" cy="1290320"/>
          </a:xfrm>
          <a:prstGeom prst="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パフォーマンス</a:t>
            </a:r>
          </a:p>
        </p:txBody>
      </p:sp>
      <p:sp>
        <p:nvSpPr>
          <p:cNvPr id="19" name="正方形/長方形 18"/>
          <p:cNvSpPr/>
          <p:nvPr/>
        </p:nvSpPr>
        <p:spPr>
          <a:xfrm>
            <a:off x="6807200" y="5618480"/>
            <a:ext cx="1727200" cy="589280"/>
          </a:xfrm>
          <a:prstGeom prst="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柔軟性</a:t>
            </a:r>
          </a:p>
        </p:txBody>
      </p:sp>
    </p:spTree>
    <p:extLst>
      <p:ext uri="{BB962C8B-B14F-4D97-AF65-F5344CB8AC3E}">
        <p14:creationId xmlns:p14="http://schemas.microsoft.com/office/powerpoint/2010/main" val="1947559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500"/>
                                        <p:tgtEl>
                                          <p:spTgt spid="1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500"/>
                                        <p:tgtEl>
                                          <p:spTgt spid="1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fade">
                                      <p:cBhvr>
                                        <p:cTn id="48" dur="500"/>
                                        <p:tgtEl>
                                          <p:spTgt spid="14"/>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p:cTn id="58" dur="500" fill="hold"/>
                                        <p:tgtEl>
                                          <p:spTgt spid="19"/>
                                        </p:tgtEl>
                                        <p:attrNameLst>
                                          <p:attrName>ppt_w</p:attrName>
                                        </p:attrNameLst>
                                      </p:cBhvr>
                                      <p:tavLst>
                                        <p:tav tm="0">
                                          <p:val>
                                            <p:fltVal val="0"/>
                                          </p:val>
                                        </p:tav>
                                        <p:tav tm="100000">
                                          <p:val>
                                            <p:strVal val="#ppt_w"/>
                                          </p:val>
                                        </p:tav>
                                      </p:tavLst>
                                    </p:anim>
                                    <p:anim calcmode="lin" valueType="num">
                                      <p:cBhvr>
                                        <p:cTn id="59" dur="500" fill="hold"/>
                                        <p:tgtEl>
                                          <p:spTgt spid="19"/>
                                        </p:tgtEl>
                                        <p:attrNameLst>
                                          <p:attrName>ppt_h</p:attrName>
                                        </p:attrNameLst>
                                      </p:cBhvr>
                                      <p:tavLst>
                                        <p:tav tm="0">
                                          <p:val>
                                            <p:fltVal val="0"/>
                                          </p:val>
                                        </p:tav>
                                        <p:tav tm="100000">
                                          <p:val>
                                            <p:strVal val="#ppt_h"/>
                                          </p:val>
                                        </p:tav>
                                      </p:tavLst>
                                    </p:anim>
                                    <p:animEffect transition="in" filter="fade">
                                      <p:cBhvr>
                                        <p:cTn id="6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8" grpId="0" animBg="1"/>
      <p:bldP spid="19"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bwMode="auto">
          <a:xfrm>
            <a:off x="2843808" y="3645024"/>
            <a:ext cx="3024336" cy="2808312"/>
          </a:xfrm>
          <a:prstGeom prst="roundRect">
            <a:avLst>
              <a:gd name="adj" fmla="val 0"/>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800" b="1" i="0" u="none" strike="noStrike" cap="none" normalizeH="0" baseline="0" dirty="0">
              <a:ln>
                <a:noFill/>
              </a:ln>
              <a:solidFill>
                <a:schemeClr val="bg1"/>
              </a:solidFill>
              <a:effectLst/>
              <a:latin typeface="+mn-ea"/>
              <a:ea typeface="+mn-ea"/>
            </a:endParaRPr>
          </a:p>
        </p:txBody>
      </p:sp>
      <p:sp>
        <p:nvSpPr>
          <p:cNvPr id="2" name="タイトル 1"/>
          <p:cNvSpPr>
            <a:spLocks noGrp="1"/>
          </p:cNvSpPr>
          <p:nvPr>
            <p:ph type="title"/>
          </p:nvPr>
        </p:nvSpPr>
        <p:spPr/>
        <p:txBody>
          <a:bodyPr/>
          <a:lstStyle/>
          <a:p>
            <a:r>
              <a:rPr lang="en-US" altLang="ja-JP"/>
              <a:t>ACID</a:t>
            </a:r>
            <a:r>
              <a:rPr lang="ja-JP" altLang="en-US"/>
              <a:t>を実現するための機能の例 </a:t>
            </a:r>
            <a:r>
              <a:rPr lang="en-US" altLang="ja-JP"/>
              <a:t>(1)</a:t>
            </a:r>
            <a:endParaRPr lang="ja-JP" altLang="en-US" dirty="0"/>
          </a:p>
        </p:txBody>
      </p:sp>
      <p:pic>
        <p:nvPicPr>
          <p:cNvPr id="3"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2286" y="1654301"/>
            <a:ext cx="762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8" descr="j043394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96336" y="1654301"/>
            <a:ext cx="798984"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AutoShape 9"/>
          <p:cNvSpPr>
            <a:spLocks noChangeArrowheads="1"/>
          </p:cNvSpPr>
          <p:nvPr/>
        </p:nvSpPr>
        <p:spPr bwMode="auto">
          <a:xfrm>
            <a:off x="3250766" y="1124744"/>
            <a:ext cx="2286000" cy="2209800"/>
          </a:xfrm>
          <a:prstGeom prst="can">
            <a:avLst>
              <a:gd name="adj" fmla="val 32143"/>
            </a:avLst>
          </a:prstGeom>
          <a:solidFill>
            <a:srgbClr val="FFC000"/>
          </a:solidFill>
          <a:ln>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800"/>
              </a:lnSpc>
              <a:spcBef>
                <a:spcPts val="0"/>
              </a:spcBef>
            </a:pPr>
            <a:endParaRPr lang="ja-JP" altLang="en-US" sz="2000" dirty="0">
              <a:solidFill>
                <a:schemeClr val="bg1"/>
              </a:solidFill>
              <a:latin typeface="Arial" pitchFamily="34" charset="0"/>
              <a:ea typeface="HGP創英角ｺﾞｼｯｸUB" pitchFamily="50" charset="-128"/>
              <a:cs typeface="Arial" pitchFamily="34" charset="0"/>
            </a:endParaRPr>
          </a:p>
        </p:txBody>
      </p:sp>
      <p:sp>
        <p:nvSpPr>
          <p:cNvPr id="12" name="Text Box 12"/>
          <p:cNvSpPr txBox="1">
            <a:spLocks noChangeArrowheads="1"/>
          </p:cNvSpPr>
          <p:nvPr/>
        </p:nvSpPr>
        <p:spPr bwMode="auto">
          <a:xfrm>
            <a:off x="3659181" y="1264510"/>
            <a:ext cx="1519967"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sz="1200">
                <a:solidFill>
                  <a:srgbClr val="484848"/>
                </a:solidFill>
                <a:latin typeface="Arial" charset="0"/>
                <a:ea typeface="HG丸ｺﾞｼｯｸM-PRO" pitchFamily="50" charset="-128"/>
              </a:defRPr>
            </a:lvl1pPr>
            <a:lvl2pPr marL="742950" indent="-285750" eaLnBrk="0" hangingPunct="0">
              <a:defRPr sz="1200">
                <a:solidFill>
                  <a:srgbClr val="484848"/>
                </a:solidFill>
                <a:latin typeface="Arial" charset="0"/>
                <a:ea typeface="HG丸ｺﾞｼｯｸM-PRO" pitchFamily="50" charset="-128"/>
              </a:defRPr>
            </a:lvl2pPr>
            <a:lvl3pPr marL="1143000" indent="-228600" eaLnBrk="0" hangingPunct="0">
              <a:defRPr sz="1200">
                <a:solidFill>
                  <a:srgbClr val="484848"/>
                </a:solidFill>
                <a:latin typeface="Arial" charset="0"/>
                <a:ea typeface="HG丸ｺﾞｼｯｸM-PRO" pitchFamily="50" charset="-128"/>
              </a:defRPr>
            </a:lvl3pPr>
            <a:lvl4pPr marL="1600200" indent="-228600" eaLnBrk="0" hangingPunct="0">
              <a:defRPr sz="1200">
                <a:solidFill>
                  <a:srgbClr val="484848"/>
                </a:solidFill>
                <a:latin typeface="Arial" charset="0"/>
                <a:ea typeface="HG丸ｺﾞｼｯｸM-PRO" pitchFamily="50" charset="-128"/>
              </a:defRPr>
            </a:lvl4pPr>
            <a:lvl5pPr marL="2057400" indent="-228600" eaLnBrk="0" hangingPunct="0">
              <a:defRPr sz="1200">
                <a:solidFill>
                  <a:srgbClr val="484848"/>
                </a:solidFill>
                <a:latin typeface="Arial" charset="0"/>
                <a:ea typeface="HG丸ｺﾞｼｯｸM-PRO" pitchFamily="50" charset="-128"/>
              </a:defRPr>
            </a:lvl5pPr>
            <a:lvl6pPr marL="2514600" indent="-228600" eaLnBrk="0" fontAlgn="base" hangingPunct="0">
              <a:spcBef>
                <a:spcPct val="20000"/>
              </a:spcBef>
              <a:spcAft>
                <a:spcPct val="0"/>
              </a:spcAft>
              <a:defRPr sz="1200">
                <a:solidFill>
                  <a:srgbClr val="484848"/>
                </a:solidFill>
                <a:latin typeface="Arial" charset="0"/>
                <a:ea typeface="HG丸ｺﾞｼｯｸM-PRO" pitchFamily="50" charset="-128"/>
              </a:defRPr>
            </a:lvl6pPr>
            <a:lvl7pPr marL="2971800" indent="-228600" eaLnBrk="0" fontAlgn="base" hangingPunct="0">
              <a:spcBef>
                <a:spcPct val="20000"/>
              </a:spcBef>
              <a:spcAft>
                <a:spcPct val="0"/>
              </a:spcAft>
              <a:defRPr sz="1200">
                <a:solidFill>
                  <a:srgbClr val="484848"/>
                </a:solidFill>
                <a:latin typeface="Arial" charset="0"/>
                <a:ea typeface="HG丸ｺﾞｼｯｸM-PRO" pitchFamily="50" charset="-128"/>
              </a:defRPr>
            </a:lvl7pPr>
            <a:lvl8pPr marL="3429000" indent="-228600" eaLnBrk="0" fontAlgn="base" hangingPunct="0">
              <a:spcBef>
                <a:spcPct val="20000"/>
              </a:spcBef>
              <a:spcAft>
                <a:spcPct val="0"/>
              </a:spcAft>
              <a:defRPr sz="1200">
                <a:solidFill>
                  <a:srgbClr val="484848"/>
                </a:solidFill>
                <a:latin typeface="Arial" charset="0"/>
                <a:ea typeface="HG丸ｺﾞｼｯｸM-PRO" pitchFamily="50" charset="-128"/>
              </a:defRPr>
            </a:lvl8pPr>
            <a:lvl9pPr marL="3886200" indent="-228600" eaLnBrk="0" fontAlgn="base" hangingPunct="0">
              <a:spcBef>
                <a:spcPct val="20000"/>
              </a:spcBef>
              <a:spcAft>
                <a:spcPct val="0"/>
              </a:spcAft>
              <a:defRPr sz="1200">
                <a:solidFill>
                  <a:srgbClr val="484848"/>
                </a:solidFill>
                <a:latin typeface="Arial" charset="0"/>
                <a:ea typeface="HG丸ｺﾞｼｯｸM-PRO" pitchFamily="50" charset="-128"/>
              </a:defRPr>
            </a:lvl9pPr>
          </a:lstStyle>
          <a:p>
            <a:pPr algn="ctr" eaLnBrk="1" hangingPunct="1"/>
            <a:r>
              <a:rPr lang="ja-JP" altLang="en-US" sz="2000" dirty="0">
                <a:solidFill>
                  <a:schemeClr val="accent1"/>
                </a:solidFill>
                <a:latin typeface="Arial" pitchFamily="34" charset="0"/>
                <a:ea typeface="HGP創英角ｺﾞｼｯｸUB" pitchFamily="50" charset="-128"/>
                <a:cs typeface="Arial" pitchFamily="34" charset="0"/>
              </a:rPr>
              <a:t>データベース</a:t>
            </a:r>
          </a:p>
        </p:txBody>
      </p:sp>
      <p:graphicFrame>
        <p:nvGraphicFramePr>
          <p:cNvPr id="13" name="表 12"/>
          <p:cNvGraphicFramePr>
            <a:graphicFrameLocks noGrp="1"/>
          </p:cNvGraphicFramePr>
          <p:nvPr>
            <p:extLst/>
          </p:nvPr>
        </p:nvGraphicFramePr>
        <p:xfrm>
          <a:off x="3659181" y="1944298"/>
          <a:ext cx="1519970" cy="1150163"/>
        </p:xfrm>
        <a:graphic>
          <a:graphicData uri="http://schemas.openxmlformats.org/drawingml/2006/table">
            <a:tbl>
              <a:tblPr firstRow="1" bandRow="1">
                <a:tableStyleId>{5C22544A-7EE6-4342-B048-85BDC9FD1C3A}</a:tableStyleId>
              </a:tblPr>
              <a:tblGrid>
                <a:gridCol w="303994">
                  <a:extLst>
                    <a:ext uri="{9D8B030D-6E8A-4147-A177-3AD203B41FA5}">
                      <a16:colId xmlns="" xmlns:a16="http://schemas.microsoft.com/office/drawing/2014/main" val="20000"/>
                    </a:ext>
                  </a:extLst>
                </a:gridCol>
                <a:gridCol w="303994">
                  <a:extLst>
                    <a:ext uri="{9D8B030D-6E8A-4147-A177-3AD203B41FA5}">
                      <a16:colId xmlns="" xmlns:a16="http://schemas.microsoft.com/office/drawing/2014/main" val="20001"/>
                    </a:ext>
                  </a:extLst>
                </a:gridCol>
                <a:gridCol w="303994">
                  <a:extLst>
                    <a:ext uri="{9D8B030D-6E8A-4147-A177-3AD203B41FA5}">
                      <a16:colId xmlns="" xmlns:a16="http://schemas.microsoft.com/office/drawing/2014/main" val="20002"/>
                    </a:ext>
                  </a:extLst>
                </a:gridCol>
                <a:gridCol w="303994">
                  <a:extLst>
                    <a:ext uri="{9D8B030D-6E8A-4147-A177-3AD203B41FA5}">
                      <a16:colId xmlns="" xmlns:a16="http://schemas.microsoft.com/office/drawing/2014/main" val="20003"/>
                    </a:ext>
                  </a:extLst>
                </a:gridCol>
                <a:gridCol w="303994">
                  <a:extLst>
                    <a:ext uri="{9D8B030D-6E8A-4147-A177-3AD203B41FA5}">
                      <a16:colId xmlns="" xmlns:a16="http://schemas.microsoft.com/office/drawing/2014/main" val="20004"/>
                    </a:ext>
                  </a:extLst>
                </a:gridCol>
              </a:tblGrid>
              <a:tr h="286187">
                <a:tc>
                  <a:txBody>
                    <a:bodyPr/>
                    <a:lstStyle/>
                    <a:p>
                      <a:endParaRPr kumimoji="1" lang="ja-JP" altLang="en-US" sz="800" dirty="0"/>
                    </a:p>
                  </a:txBody>
                  <a:tcPr/>
                </a:tc>
                <a:tc>
                  <a:txBody>
                    <a:bodyPr/>
                    <a:lstStyle/>
                    <a:p>
                      <a:endParaRPr kumimoji="1" lang="ja-JP" altLang="en-US" sz="800" dirty="0"/>
                    </a:p>
                  </a:txBody>
                  <a:tcPr/>
                </a:tc>
                <a:tc>
                  <a:txBody>
                    <a:bodyPr/>
                    <a:lstStyle/>
                    <a:p>
                      <a:endParaRPr kumimoji="1" lang="ja-JP" altLang="en-US" sz="800" dirty="0"/>
                    </a:p>
                  </a:txBody>
                  <a:tcPr/>
                </a:tc>
                <a:tc>
                  <a:txBody>
                    <a:bodyPr/>
                    <a:lstStyle/>
                    <a:p>
                      <a:endParaRPr kumimoji="1" lang="ja-JP" altLang="en-US" sz="800"/>
                    </a:p>
                  </a:txBody>
                  <a:tcPr/>
                </a:tc>
                <a:tc>
                  <a:txBody>
                    <a:bodyPr/>
                    <a:lstStyle/>
                    <a:p>
                      <a:endParaRPr kumimoji="1" lang="ja-JP" altLang="en-US" sz="800" dirty="0"/>
                    </a:p>
                  </a:txBody>
                  <a:tcPr/>
                </a:tc>
                <a:extLst>
                  <a:ext uri="{0D108BD9-81ED-4DB2-BD59-A6C34878D82A}">
                    <a16:rowId xmlns="" xmlns:a16="http://schemas.microsoft.com/office/drawing/2014/main" val="10000"/>
                  </a:ext>
                </a:extLst>
              </a:tr>
              <a:tr h="314172">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extLst>
                  <a:ext uri="{0D108BD9-81ED-4DB2-BD59-A6C34878D82A}">
                    <a16:rowId xmlns="" xmlns:a16="http://schemas.microsoft.com/office/drawing/2014/main" val="10001"/>
                  </a:ext>
                </a:extLst>
              </a:tr>
              <a:tr h="274902">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extLst>
                  <a:ext uri="{0D108BD9-81ED-4DB2-BD59-A6C34878D82A}">
                    <a16:rowId xmlns="" xmlns:a16="http://schemas.microsoft.com/office/drawing/2014/main" val="10002"/>
                  </a:ext>
                </a:extLst>
              </a:tr>
              <a:tr h="274902">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dirty="0"/>
                    </a:p>
                  </a:txBody>
                  <a:tcPr/>
                </a:tc>
                <a:tc>
                  <a:txBody>
                    <a:bodyPr/>
                    <a:lstStyle/>
                    <a:p>
                      <a:endParaRPr kumimoji="1" lang="ja-JP" altLang="en-US" sz="800" dirty="0"/>
                    </a:p>
                  </a:txBody>
                  <a:tcPr/>
                </a:tc>
                <a:extLst>
                  <a:ext uri="{0D108BD9-81ED-4DB2-BD59-A6C34878D82A}">
                    <a16:rowId xmlns="" xmlns:a16="http://schemas.microsoft.com/office/drawing/2014/main" val="10003"/>
                  </a:ext>
                </a:extLst>
              </a:tr>
            </a:tbl>
          </a:graphicData>
        </a:graphic>
      </p:graphicFrame>
      <p:sp>
        <p:nvSpPr>
          <p:cNvPr id="14" name="Text Box 12"/>
          <p:cNvSpPr txBox="1">
            <a:spLocks noChangeArrowheads="1"/>
          </p:cNvSpPr>
          <p:nvPr/>
        </p:nvSpPr>
        <p:spPr bwMode="auto">
          <a:xfrm>
            <a:off x="3733970" y="2374477"/>
            <a:ext cx="1319592"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sz="1200">
                <a:solidFill>
                  <a:srgbClr val="484848"/>
                </a:solidFill>
                <a:latin typeface="Arial" charset="0"/>
                <a:ea typeface="HG丸ｺﾞｼｯｸM-PRO" pitchFamily="50" charset="-128"/>
              </a:defRPr>
            </a:lvl1pPr>
            <a:lvl2pPr marL="742950" indent="-285750" eaLnBrk="0" hangingPunct="0">
              <a:defRPr sz="1200">
                <a:solidFill>
                  <a:srgbClr val="484848"/>
                </a:solidFill>
                <a:latin typeface="Arial" charset="0"/>
                <a:ea typeface="HG丸ｺﾞｼｯｸM-PRO" pitchFamily="50" charset="-128"/>
              </a:defRPr>
            </a:lvl2pPr>
            <a:lvl3pPr marL="1143000" indent="-228600" eaLnBrk="0" hangingPunct="0">
              <a:defRPr sz="1200">
                <a:solidFill>
                  <a:srgbClr val="484848"/>
                </a:solidFill>
                <a:latin typeface="Arial" charset="0"/>
                <a:ea typeface="HG丸ｺﾞｼｯｸM-PRO" pitchFamily="50" charset="-128"/>
              </a:defRPr>
            </a:lvl3pPr>
            <a:lvl4pPr marL="1600200" indent="-228600" eaLnBrk="0" hangingPunct="0">
              <a:defRPr sz="1200">
                <a:solidFill>
                  <a:srgbClr val="484848"/>
                </a:solidFill>
                <a:latin typeface="Arial" charset="0"/>
                <a:ea typeface="HG丸ｺﾞｼｯｸM-PRO" pitchFamily="50" charset="-128"/>
              </a:defRPr>
            </a:lvl4pPr>
            <a:lvl5pPr marL="2057400" indent="-228600" eaLnBrk="0" hangingPunct="0">
              <a:defRPr sz="1200">
                <a:solidFill>
                  <a:srgbClr val="484848"/>
                </a:solidFill>
                <a:latin typeface="Arial" charset="0"/>
                <a:ea typeface="HG丸ｺﾞｼｯｸM-PRO" pitchFamily="50" charset="-128"/>
              </a:defRPr>
            </a:lvl5pPr>
            <a:lvl6pPr marL="2514600" indent="-228600" eaLnBrk="0" fontAlgn="base" hangingPunct="0">
              <a:spcBef>
                <a:spcPct val="20000"/>
              </a:spcBef>
              <a:spcAft>
                <a:spcPct val="0"/>
              </a:spcAft>
              <a:defRPr sz="1200">
                <a:solidFill>
                  <a:srgbClr val="484848"/>
                </a:solidFill>
                <a:latin typeface="Arial" charset="0"/>
                <a:ea typeface="HG丸ｺﾞｼｯｸM-PRO" pitchFamily="50" charset="-128"/>
              </a:defRPr>
            </a:lvl6pPr>
            <a:lvl7pPr marL="2971800" indent="-228600" eaLnBrk="0" fontAlgn="base" hangingPunct="0">
              <a:spcBef>
                <a:spcPct val="20000"/>
              </a:spcBef>
              <a:spcAft>
                <a:spcPct val="0"/>
              </a:spcAft>
              <a:defRPr sz="1200">
                <a:solidFill>
                  <a:srgbClr val="484848"/>
                </a:solidFill>
                <a:latin typeface="Arial" charset="0"/>
                <a:ea typeface="HG丸ｺﾞｼｯｸM-PRO" pitchFamily="50" charset="-128"/>
              </a:defRPr>
            </a:lvl7pPr>
            <a:lvl8pPr marL="3429000" indent="-228600" eaLnBrk="0" fontAlgn="base" hangingPunct="0">
              <a:spcBef>
                <a:spcPct val="20000"/>
              </a:spcBef>
              <a:spcAft>
                <a:spcPct val="0"/>
              </a:spcAft>
              <a:defRPr sz="1200">
                <a:solidFill>
                  <a:srgbClr val="484848"/>
                </a:solidFill>
                <a:latin typeface="Arial" charset="0"/>
                <a:ea typeface="HG丸ｺﾞｼｯｸM-PRO" pitchFamily="50" charset="-128"/>
              </a:defRPr>
            </a:lvl8pPr>
            <a:lvl9pPr marL="3886200" indent="-228600" eaLnBrk="0" fontAlgn="base" hangingPunct="0">
              <a:spcBef>
                <a:spcPct val="20000"/>
              </a:spcBef>
              <a:spcAft>
                <a:spcPct val="0"/>
              </a:spcAft>
              <a:defRPr sz="1200">
                <a:solidFill>
                  <a:srgbClr val="484848"/>
                </a:solidFill>
                <a:latin typeface="Arial" charset="0"/>
                <a:ea typeface="HG丸ｺﾞｼｯｸM-PRO" pitchFamily="50" charset="-128"/>
              </a:defRPr>
            </a:lvl9pPr>
          </a:lstStyle>
          <a:p>
            <a:pPr algn="ctr" eaLnBrk="1" hangingPunct="1"/>
            <a:r>
              <a:rPr lang="ja-JP" altLang="en-US" sz="1600" dirty="0">
                <a:solidFill>
                  <a:srgbClr val="0070C0"/>
                </a:solidFill>
                <a:latin typeface="Arial" pitchFamily="34" charset="0"/>
                <a:ea typeface="HGP創英角ｺﾞｼｯｸUB" pitchFamily="50" charset="-128"/>
                <a:cs typeface="Arial" pitchFamily="34" charset="0"/>
              </a:rPr>
              <a:t>表（テーブル）</a:t>
            </a:r>
          </a:p>
        </p:txBody>
      </p:sp>
      <p:sp>
        <p:nvSpPr>
          <p:cNvPr id="16" name="正方形/長方形 15"/>
          <p:cNvSpPr/>
          <p:nvPr/>
        </p:nvSpPr>
        <p:spPr bwMode="auto">
          <a:xfrm>
            <a:off x="4572000" y="2806429"/>
            <a:ext cx="288032" cy="288032"/>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a:ln>
                <a:noFill/>
              </a:ln>
              <a:solidFill>
                <a:srgbClr val="484848"/>
              </a:solidFill>
              <a:effectLst/>
              <a:latin typeface="Arial" charset="0"/>
              <a:ea typeface="HG丸ｺﾞｼｯｸM-PRO" pitchFamily="50" charset="-128"/>
            </a:endParaRPr>
          </a:p>
        </p:txBody>
      </p:sp>
      <p:sp>
        <p:nvSpPr>
          <p:cNvPr id="17" name="右矢印 16"/>
          <p:cNvSpPr/>
          <p:nvPr/>
        </p:nvSpPr>
        <p:spPr bwMode="auto">
          <a:xfrm>
            <a:off x="2051720" y="1869073"/>
            <a:ext cx="533400" cy="560176"/>
          </a:xfrm>
          <a:prstGeom prst="rightArrow">
            <a:avLst/>
          </a:prstGeom>
          <a:solidFill>
            <a:schemeClr val="accent5"/>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18" name="右矢印 17"/>
          <p:cNvSpPr/>
          <p:nvPr/>
        </p:nvSpPr>
        <p:spPr bwMode="auto">
          <a:xfrm rot="10800000">
            <a:off x="6156176" y="1814301"/>
            <a:ext cx="533400" cy="560176"/>
          </a:xfrm>
          <a:prstGeom prst="rightArrow">
            <a:avLst/>
          </a:prstGeom>
          <a:solidFill>
            <a:schemeClr val="accent5"/>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grpSp>
        <p:nvGrpSpPr>
          <p:cNvPr id="24" name="グループ化 23"/>
          <p:cNvGrpSpPr/>
          <p:nvPr/>
        </p:nvGrpSpPr>
        <p:grpSpPr>
          <a:xfrm>
            <a:off x="4535996" y="2770425"/>
            <a:ext cx="360040" cy="360040"/>
            <a:chOff x="1835696" y="5085184"/>
            <a:chExt cx="360040" cy="360040"/>
          </a:xfrm>
        </p:grpSpPr>
        <p:cxnSp>
          <p:nvCxnSpPr>
            <p:cNvPr id="21" name="直線コネクタ 20"/>
            <p:cNvCxnSpPr/>
            <p:nvPr/>
          </p:nvCxnSpPr>
          <p:spPr bwMode="auto">
            <a:xfrm>
              <a:off x="1835696" y="5085184"/>
              <a:ext cx="360040" cy="360040"/>
            </a:xfrm>
            <a:prstGeom prst="line">
              <a:avLst/>
            </a:prstGeom>
            <a:solidFill>
              <a:schemeClr val="bg1"/>
            </a:solidFill>
            <a:ln w="38100" cap="flat" cmpd="sng" algn="ctr">
              <a:solidFill>
                <a:srgbClr val="C00000"/>
              </a:solidFill>
              <a:prstDash val="solid"/>
              <a:round/>
              <a:headEnd type="none" w="med" len="med"/>
              <a:tailEnd type="none" w="med" len="med"/>
            </a:ln>
            <a:effectLst/>
          </p:spPr>
        </p:cxnSp>
        <p:cxnSp>
          <p:nvCxnSpPr>
            <p:cNvPr id="22" name="直線コネクタ 21"/>
            <p:cNvCxnSpPr/>
            <p:nvPr/>
          </p:nvCxnSpPr>
          <p:spPr bwMode="auto">
            <a:xfrm flipV="1">
              <a:off x="1835696" y="5093568"/>
              <a:ext cx="360040" cy="351656"/>
            </a:xfrm>
            <a:prstGeom prst="line">
              <a:avLst/>
            </a:prstGeom>
            <a:solidFill>
              <a:schemeClr val="bg1"/>
            </a:solidFill>
            <a:ln w="38100" cap="flat" cmpd="sng" algn="ctr">
              <a:solidFill>
                <a:srgbClr val="C00000"/>
              </a:solidFill>
              <a:prstDash val="solid"/>
              <a:round/>
              <a:headEnd type="none" w="med" len="med"/>
              <a:tailEnd type="none" w="med" len="med"/>
            </a:ln>
            <a:effectLst/>
          </p:spPr>
        </p:cxnSp>
      </p:grpSp>
      <p:pic>
        <p:nvPicPr>
          <p:cNvPr id="25" name="Picture 7" descr="j04339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2286" y="4856957"/>
            <a:ext cx="762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 name="Picture 8" descr="j043394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96336" y="4856957"/>
            <a:ext cx="798984"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 name="AutoShape 9"/>
          <p:cNvSpPr>
            <a:spLocks noChangeArrowheads="1"/>
          </p:cNvSpPr>
          <p:nvPr/>
        </p:nvSpPr>
        <p:spPr bwMode="auto">
          <a:xfrm>
            <a:off x="3250766" y="4077072"/>
            <a:ext cx="2286000" cy="2209800"/>
          </a:xfrm>
          <a:prstGeom prst="can">
            <a:avLst>
              <a:gd name="adj" fmla="val 32143"/>
            </a:avLst>
          </a:prstGeom>
          <a:solidFill>
            <a:srgbClr val="FFC000"/>
          </a:solidFill>
          <a:ln>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800"/>
              </a:lnSpc>
              <a:spcBef>
                <a:spcPts val="0"/>
              </a:spcBef>
            </a:pPr>
            <a:endParaRPr lang="ja-JP" altLang="en-US" sz="2000" dirty="0">
              <a:solidFill>
                <a:schemeClr val="bg1"/>
              </a:solidFill>
              <a:latin typeface="Arial" pitchFamily="34" charset="0"/>
              <a:ea typeface="HGP創英角ｺﾞｼｯｸUB" pitchFamily="50" charset="-128"/>
              <a:cs typeface="Arial" pitchFamily="34" charset="0"/>
            </a:endParaRPr>
          </a:p>
        </p:txBody>
      </p:sp>
      <p:sp>
        <p:nvSpPr>
          <p:cNvPr id="28" name="Text Box 12"/>
          <p:cNvSpPr txBox="1">
            <a:spLocks noChangeArrowheads="1"/>
          </p:cNvSpPr>
          <p:nvPr/>
        </p:nvSpPr>
        <p:spPr bwMode="auto">
          <a:xfrm>
            <a:off x="3659182" y="4293096"/>
            <a:ext cx="1519967"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sz="1200">
                <a:solidFill>
                  <a:srgbClr val="484848"/>
                </a:solidFill>
                <a:latin typeface="Arial" charset="0"/>
                <a:ea typeface="HG丸ｺﾞｼｯｸM-PRO" pitchFamily="50" charset="-128"/>
              </a:defRPr>
            </a:lvl1pPr>
            <a:lvl2pPr marL="742950" indent="-285750" eaLnBrk="0" hangingPunct="0">
              <a:defRPr sz="1200">
                <a:solidFill>
                  <a:srgbClr val="484848"/>
                </a:solidFill>
                <a:latin typeface="Arial" charset="0"/>
                <a:ea typeface="HG丸ｺﾞｼｯｸM-PRO" pitchFamily="50" charset="-128"/>
              </a:defRPr>
            </a:lvl2pPr>
            <a:lvl3pPr marL="1143000" indent="-228600" eaLnBrk="0" hangingPunct="0">
              <a:defRPr sz="1200">
                <a:solidFill>
                  <a:srgbClr val="484848"/>
                </a:solidFill>
                <a:latin typeface="Arial" charset="0"/>
                <a:ea typeface="HG丸ｺﾞｼｯｸM-PRO" pitchFamily="50" charset="-128"/>
              </a:defRPr>
            </a:lvl3pPr>
            <a:lvl4pPr marL="1600200" indent="-228600" eaLnBrk="0" hangingPunct="0">
              <a:defRPr sz="1200">
                <a:solidFill>
                  <a:srgbClr val="484848"/>
                </a:solidFill>
                <a:latin typeface="Arial" charset="0"/>
                <a:ea typeface="HG丸ｺﾞｼｯｸM-PRO" pitchFamily="50" charset="-128"/>
              </a:defRPr>
            </a:lvl4pPr>
            <a:lvl5pPr marL="2057400" indent="-228600" eaLnBrk="0" hangingPunct="0">
              <a:defRPr sz="1200">
                <a:solidFill>
                  <a:srgbClr val="484848"/>
                </a:solidFill>
                <a:latin typeface="Arial" charset="0"/>
                <a:ea typeface="HG丸ｺﾞｼｯｸM-PRO" pitchFamily="50" charset="-128"/>
              </a:defRPr>
            </a:lvl5pPr>
            <a:lvl6pPr marL="2514600" indent="-228600" eaLnBrk="0" fontAlgn="base" hangingPunct="0">
              <a:spcBef>
                <a:spcPct val="20000"/>
              </a:spcBef>
              <a:spcAft>
                <a:spcPct val="0"/>
              </a:spcAft>
              <a:defRPr sz="1200">
                <a:solidFill>
                  <a:srgbClr val="484848"/>
                </a:solidFill>
                <a:latin typeface="Arial" charset="0"/>
                <a:ea typeface="HG丸ｺﾞｼｯｸM-PRO" pitchFamily="50" charset="-128"/>
              </a:defRPr>
            </a:lvl6pPr>
            <a:lvl7pPr marL="2971800" indent="-228600" eaLnBrk="0" fontAlgn="base" hangingPunct="0">
              <a:spcBef>
                <a:spcPct val="20000"/>
              </a:spcBef>
              <a:spcAft>
                <a:spcPct val="0"/>
              </a:spcAft>
              <a:defRPr sz="1200">
                <a:solidFill>
                  <a:srgbClr val="484848"/>
                </a:solidFill>
                <a:latin typeface="Arial" charset="0"/>
                <a:ea typeface="HG丸ｺﾞｼｯｸM-PRO" pitchFamily="50" charset="-128"/>
              </a:defRPr>
            </a:lvl7pPr>
            <a:lvl8pPr marL="3429000" indent="-228600" eaLnBrk="0" fontAlgn="base" hangingPunct="0">
              <a:spcBef>
                <a:spcPct val="20000"/>
              </a:spcBef>
              <a:spcAft>
                <a:spcPct val="0"/>
              </a:spcAft>
              <a:defRPr sz="1200">
                <a:solidFill>
                  <a:srgbClr val="484848"/>
                </a:solidFill>
                <a:latin typeface="Arial" charset="0"/>
                <a:ea typeface="HG丸ｺﾞｼｯｸM-PRO" pitchFamily="50" charset="-128"/>
              </a:defRPr>
            </a:lvl8pPr>
            <a:lvl9pPr marL="3886200" indent="-228600" eaLnBrk="0" fontAlgn="base" hangingPunct="0">
              <a:spcBef>
                <a:spcPct val="20000"/>
              </a:spcBef>
              <a:spcAft>
                <a:spcPct val="0"/>
              </a:spcAft>
              <a:defRPr sz="1200">
                <a:solidFill>
                  <a:srgbClr val="484848"/>
                </a:solidFill>
                <a:latin typeface="Arial" charset="0"/>
                <a:ea typeface="HG丸ｺﾞｼｯｸM-PRO" pitchFamily="50" charset="-128"/>
              </a:defRPr>
            </a:lvl9pPr>
          </a:lstStyle>
          <a:p>
            <a:pPr algn="ctr" eaLnBrk="1" hangingPunct="1"/>
            <a:r>
              <a:rPr lang="ja-JP" altLang="en-US" sz="2000" dirty="0">
                <a:solidFill>
                  <a:schemeClr val="accent1"/>
                </a:solidFill>
                <a:latin typeface="Arial" pitchFamily="34" charset="0"/>
                <a:ea typeface="HGP創英角ｺﾞｼｯｸUB" pitchFamily="50" charset="-128"/>
                <a:cs typeface="Arial" pitchFamily="34" charset="0"/>
              </a:rPr>
              <a:t>データベース</a:t>
            </a:r>
          </a:p>
        </p:txBody>
      </p:sp>
      <p:graphicFrame>
        <p:nvGraphicFramePr>
          <p:cNvPr id="29" name="表 28"/>
          <p:cNvGraphicFramePr>
            <a:graphicFrameLocks noGrp="1"/>
          </p:cNvGraphicFramePr>
          <p:nvPr>
            <p:extLst/>
          </p:nvPr>
        </p:nvGraphicFramePr>
        <p:xfrm>
          <a:off x="3659181" y="4896626"/>
          <a:ext cx="1519970" cy="1150163"/>
        </p:xfrm>
        <a:graphic>
          <a:graphicData uri="http://schemas.openxmlformats.org/drawingml/2006/table">
            <a:tbl>
              <a:tblPr firstRow="1" bandRow="1">
                <a:tableStyleId>{5C22544A-7EE6-4342-B048-85BDC9FD1C3A}</a:tableStyleId>
              </a:tblPr>
              <a:tblGrid>
                <a:gridCol w="303994">
                  <a:extLst>
                    <a:ext uri="{9D8B030D-6E8A-4147-A177-3AD203B41FA5}">
                      <a16:colId xmlns="" xmlns:a16="http://schemas.microsoft.com/office/drawing/2014/main" val="20000"/>
                    </a:ext>
                  </a:extLst>
                </a:gridCol>
                <a:gridCol w="303994">
                  <a:extLst>
                    <a:ext uri="{9D8B030D-6E8A-4147-A177-3AD203B41FA5}">
                      <a16:colId xmlns="" xmlns:a16="http://schemas.microsoft.com/office/drawing/2014/main" val="20001"/>
                    </a:ext>
                  </a:extLst>
                </a:gridCol>
                <a:gridCol w="303994">
                  <a:extLst>
                    <a:ext uri="{9D8B030D-6E8A-4147-A177-3AD203B41FA5}">
                      <a16:colId xmlns="" xmlns:a16="http://schemas.microsoft.com/office/drawing/2014/main" val="20002"/>
                    </a:ext>
                  </a:extLst>
                </a:gridCol>
                <a:gridCol w="303994">
                  <a:extLst>
                    <a:ext uri="{9D8B030D-6E8A-4147-A177-3AD203B41FA5}">
                      <a16:colId xmlns="" xmlns:a16="http://schemas.microsoft.com/office/drawing/2014/main" val="20003"/>
                    </a:ext>
                  </a:extLst>
                </a:gridCol>
                <a:gridCol w="303994">
                  <a:extLst>
                    <a:ext uri="{9D8B030D-6E8A-4147-A177-3AD203B41FA5}">
                      <a16:colId xmlns="" xmlns:a16="http://schemas.microsoft.com/office/drawing/2014/main" val="20004"/>
                    </a:ext>
                  </a:extLst>
                </a:gridCol>
              </a:tblGrid>
              <a:tr h="286187">
                <a:tc>
                  <a:txBody>
                    <a:bodyPr/>
                    <a:lstStyle/>
                    <a:p>
                      <a:endParaRPr kumimoji="1" lang="ja-JP" altLang="en-US" sz="800" dirty="0"/>
                    </a:p>
                  </a:txBody>
                  <a:tcPr/>
                </a:tc>
                <a:tc>
                  <a:txBody>
                    <a:bodyPr/>
                    <a:lstStyle/>
                    <a:p>
                      <a:endParaRPr kumimoji="1" lang="ja-JP" altLang="en-US" sz="800"/>
                    </a:p>
                  </a:txBody>
                  <a:tcPr/>
                </a:tc>
                <a:tc>
                  <a:txBody>
                    <a:bodyPr/>
                    <a:lstStyle/>
                    <a:p>
                      <a:endParaRPr kumimoji="1" lang="ja-JP" altLang="en-US" sz="800" dirty="0"/>
                    </a:p>
                  </a:txBody>
                  <a:tcPr/>
                </a:tc>
                <a:tc>
                  <a:txBody>
                    <a:bodyPr/>
                    <a:lstStyle/>
                    <a:p>
                      <a:endParaRPr kumimoji="1" lang="ja-JP" altLang="en-US" sz="800"/>
                    </a:p>
                  </a:txBody>
                  <a:tcPr/>
                </a:tc>
                <a:tc>
                  <a:txBody>
                    <a:bodyPr/>
                    <a:lstStyle/>
                    <a:p>
                      <a:endParaRPr kumimoji="1" lang="ja-JP" altLang="en-US" sz="800" dirty="0"/>
                    </a:p>
                  </a:txBody>
                  <a:tcPr/>
                </a:tc>
                <a:extLst>
                  <a:ext uri="{0D108BD9-81ED-4DB2-BD59-A6C34878D82A}">
                    <a16:rowId xmlns="" xmlns:a16="http://schemas.microsoft.com/office/drawing/2014/main" val="10000"/>
                  </a:ext>
                </a:extLst>
              </a:tr>
              <a:tr h="314172">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extLst>
                  <a:ext uri="{0D108BD9-81ED-4DB2-BD59-A6C34878D82A}">
                    <a16:rowId xmlns="" xmlns:a16="http://schemas.microsoft.com/office/drawing/2014/main" val="10001"/>
                  </a:ext>
                </a:extLst>
              </a:tr>
              <a:tr h="274902">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extLst>
                  <a:ext uri="{0D108BD9-81ED-4DB2-BD59-A6C34878D82A}">
                    <a16:rowId xmlns="" xmlns:a16="http://schemas.microsoft.com/office/drawing/2014/main" val="10002"/>
                  </a:ext>
                </a:extLst>
              </a:tr>
              <a:tr h="274902">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a:p>
                  </a:txBody>
                  <a:tcPr/>
                </a:tc>
                <a:tc>
                  <a:txBody>
                    <a:bodyPr/>
                    <a:lstStyle/>
                    <a:p>
                      <a:endParaRPr kumimoji="1" lang="ja-JP" altLang="en-US" sz="800" dirty="0"/>
                    </a:p>
                  </a:txBody>
                  <a:tcPr/>
                </a:tc>
                <a:tc>
                  <a:txBody>
                    <a:bodyPr/>
                    <a:lstStyle/>
                    <a:p>
                      <a:endParaRPr kumimoji="1" lang="ja-JP" altLang="en-US" sz="800" dirty="0"/>
                    </a:p>
                  </a:txBody>
                  <a:tcPr/>
                </a:tc>
                <a:extLst>
                  <a:ext uri="{0D108BD9-81ED-4DB2-BD59-A6C34878D82A}">
                    <a16:rowId xmlns="" xmlns:a16="http://schemas.microsoft.com/office/drawing/2014/main" val="10003"/>
                  </a:ext>
                </a:extLst>
              </a:tr>
            </a:tbl>
          </a:graphicData>
        </a:graphic>
      </p:graphicFrame>
      <p:sp>
        <p:nvSpPr>
          <p:cNvPr id="30" name="Text Box 12"/>
          <p:cNvSpPr txBox="1">
            <a:spLocks noChangeArrowheads="1"/>
          </p:cNvSpPr>
          <p:nvPr/>
        </p:nvSpPr>
        <p:spPr bwMode="auto">
          <a:xfrm>
            <a:off x="3733970" y="5326805"/>
            <a:ext cx="1319592"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sz="1200">
                <a:solidFill>
                  <a:srgbClr val="484848"/>
                </a:solidFill>
                <a:latin typeface="Arial" charset="0"/>
                <a:ea typeface="HG丸ｺﾞｼｯｸM-PRO" pitchFamily="50" charset="-128"/>
              </a:defRPr>
            </a:lvl1pPr>
            <a:lvl2pPr marL="742950" indent="-285750" eaLnBrk="0" hangingPunct="0">
              <a:defRPr sz="1200">
                <a:solidFill>
                  <a:srgbClr val="484848"/>
                </a:solidFill>
                <a:latin typeface="Arial" charset="0"/>
                <a:ea typeface="HG丸ｺﾞｼｯｸM-PRO" pitchFamily="50" charset="-128"/>
              </a:defRPr>
            </a:lvl2pPr>
            <a:lvl3pPr marL="1143000" indent="-228600" eaLnBrk="0" hangingPunct="0">
              <a:defRPr sz="1200">
                <a:solidFill>
                  <a:srgbClr val="484848"/>
                </a:solidFill>
                <a:latin typeface="Arial" charset="0"/>
                <a:ea typeface="HG丸ｺﾞｼｯｸM-PRO" pitchFamily="50" charset="-128"/>
              </a:defRPr>
            </a:lvl3pPr>
            <a:lvl4pPr marL="1600200" indent="-228600" eaLnBrk="0" hangingPunct="0">
              <a:defRPr sz="1200">
                <a:solidFill>
                  <a:srgbClr val="484848"/>
                </a:solidFill>
                <a:latin typeface="Arial" charset="0"/>
                <a:ea typeface="HG丸ｺﾞｼｯｸM-PRO" pitchFamily="50" charset="-128"/>
              </a:defRPr>
            </a:lvl4pPr>
            <a:lvl5pPr marL="2057400" indent="-228600" eaLnBrk="0" hangingPunct="0">
              <a:defRPr sz="1200">
                <a:solidFill>
                  <a:srgbClr val="484848"/>
                </a:solidFill>
                <a:latin typeface="Arial" charset="0"/>
                <a:ea typeface="HG丸ｺﾞｼｯｸM-PRO" pitchFamily="50" charset="-128"/>
              </a:defRPr>
            </a:lvl5pPr>
            <a:lvl6pPr marL="2514600" indent="-228600" eaLnBrk="0" fontAlgn="base" hangingPunct="0">
              <a:spcBef>
                <a:spcPct val="20000"/>
              </a:spcBef>
              <a:spcAft>
                <a:spcPct val="0"/>
              </a:spcAft>
              <a:defRPr sz="1200">
                <a:solidFill>
                  <a:srgbClr val="484848"/>
                </a:solidFill>
                <a:latin typeface="Arial" charset="0"/>
                <a:ea typeface="HG丸ｺﾞｼｯｸM-PRO" pitchFamily="50" charset="-128"/>
              </a:defRPr>
            </a:lvl6pPr>
            <a:lvl7pPr marL="2971800" indent="-228600" eaLnBrk="0" fontAlgn="base" hangingPunct="0">
              <a:spcBef>
                <a:spcPct val="20000"/>
              </a:spcBef>
              <a:spcAft>
                <a:spcPct val="0"/>
              </a:spcAft>
              <a:defRPr sz="1200">
                <a:solidFill>
                  <a:srgbClr val="484848"/>
                </a:solidFill>
                <a:latin typeface="Arial" charset="0"/>
                <a:ea typeface="HG丸ｺﾞｼｯｸM-PRO" pitchFamily="50" charset="-128"/>
              </a:defRPr>
            </a:lvl7pPr>
            <a:lvl8pPr marL="3429000" indent="-228600" eaLnBrk="0" fontAlgn="base" hangingPunct="0">
              <a:spcBef>
                <a:spcPct val="20000"/>
              </a:spcBef>
              <a:spcAft>
                <a:spcPct val="0"/>
              </a:spcAft>
              <a:defRPr sz="1200">
                <a:solidFill>
                  <a:srgbClr val="484848"/>
                </a:solidFill>
                <a:latin typeface="Arial" charset="0"/>
                <a:ea typeface="HG丸ｺﾞｼｯｸM-PRO" pitchFamily="50" charset="-128"/>
              </a:defRPr>
            </a:lvl8pPr>
            <a:lvl9pPr marL="3886200" indent="-228600" eaLnBrk="0" fontAlgn="base" hangingPunct="0">
              <a:spcBef>
                <a:spcPct val="20000"/>
              </a:spcBef>
              <a:spcAft>
                <a:spcPct val="0"/>
              </a:spcAft>
              <a:defRPr sz="1200">
                <a:solidFill>
                  <a:srgbClr val="484848"/>
                </a:solidFill>
                <a:latin typeface="Arial" charset="0"/>
                <a:ea typeface="HG丸ｺﾞｼｯｸM-PRO" pitchFamily="50" charset="-128"/>
              </a:defRPr>
            </a:lvl9pPr>
          </a:lstStyle>
          <a:p>
            <a:pPr algn="ctr" eaLnBrk="1" hangingPunct="1"/>
            <a:r>
              <a:rPr lang="ja-JP" altLang="en-US" sz="1600" dirty="0">
                <a:solidFill>
                  <a:srgbClr val="0070C0"/>
                </a:solidFill>
                <a:latin typeface="Arial" pitchFamily="34" charset="0"/>
                <a:ea typeface="HGP創英角ｺﾞｼｯｸUB" pitchFamily="50" charset="-128"/>
                <a:cs typeface="Arial" pitchFamily="34" charset="0"/>
              </a:rPr>
              <a:t>表（テーブル）</a:t>
            </a:r>
          </a:p>
        </p:txBody>
      </p:sp>
      <p:sp>
        <p:nvSpPr>
          <p:cNvPr id="31" name="正方形/長方形 30"/>
          <p:cNvSpPr/>
          <p:nvPr/>
        </p:nvSpPr>
        <p:spPr bwMode="auto">
          <a:xfrm>
            <a:off x="4572000" y="5758757"/>
            <a:ext cx="288032" cy="288032"/>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a:ln>
                <a:noFill/>
              </a:ln>
              <a:solidFill>
                <a:srgbClr val="484848"/>
              </a:solidFill>
              <a:effectLst/>
              <a:latin typeface="Arial" charset="0"/>
              <a:ea typeface="HG丸ｺﾞｼｯｸM-PRO" pitchFamily="50" charset="-128"/>
            </a:endParaRPr>
          </a:p>
        </p:txBody>
      </p:sp>
      <p:sp>
        <p:nvSpPr>
          <p:cNvPr id="32" name="右矢印 31"/>
          <p:cNvSpPr/>
          <p:nvPr/>
        </p:nvSpPr>
        <p:spPr bwMode="auto">
          <a:xfrm>
            <a:off x="2051720" y="5071729"/>
            <a:ext cx="533400" cy="560176"/>
          </a:xfrm>
          <a:prstGeom prst="rightArrow">
            <a:avLst/>
          </a:prstGeom>
          <a:solidFill>
            <a:srgbClr val="33CC33"/>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33" name="右矢印 32"/>
          <p:cNvSpPr/>
          <p:nvPr/>
        </p:nvSpPr>
        <p:spPr bwMode="auto">
          <a:xfrm rot="10800000">
            <a:off x="6156176" y="5016957"/>
            <a:ext cx="533400" cy="560176"/>
          </a:xfrm>
          <a:prstGeom prst="rightArrow">
            <a:avLst/>
          </a:prstGeom>
          <a:solidFill>
            <a:srgbClr val="33CC33"/>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38" name="テキスト ボックス 37"/>
          <p:cNvSpPr txBox="1"/>
          <p:nvPr/>
        </p:nvSpPr>
        <p:spPr>
          <a:xfrm>
            <a:off x="3993406" y="3707740"/>
            <a:ext cx="809837" cy="369332"/>
          </a:xfrm>
          <a:prstGeom prst="rect">
            <a:avLst/>
          </a:prstGeom>
          <a:noFill/>
        </p:spPr>
        <p:txBody>
          <a:bodyPr wrap="none" rtlCol="0">
            <a:spAutoFit/>
          </a:bodyPr>
          <a:lstStyle/>
          <a:p>
            <a:r>
              <a:rPr kumimoji="1" lang="en-US" altLang="ja-JP" b="1" dirty="0">
                <a:solidFill>
                  <a:schemeClr val="bg1"/>
                </a:solidFill>
              </a:rPr>
              <a:t>DBMS</a:t>
            </a:r>
            <a:endParaRPr kumimoji="1" lang="ja-JP" altLang="en-US" b="1" dirty="0">
              <a:solidFill>
                <a:schemeClr val="bg1"/>
              </a:solidFill>
            </a:endParaRPr>
          </a:p>
        </p:txBody>
      </p:sp>
      <p:grpSp>
        <p:nvGrpSpPr>
          <p:cNvPr id="39" name="グループ化 38"/>
          <p:cNvGrpSpPr/>
          <p:nvPr/>
        </p:nvGrpSpPr>
        <p:grpSpPr>
          <a:xfrm>
            <a:off x="6242855" y="5117025"/>
            <a:ext cx="360040" cy="360040"/>
            <a:chOff x="1835696" y="5085184"/>
            <a:chExt cx="360040" cy="360040"/>
          </a:xfrm>
        </p:grpSpPr>
        <p:cxnSp>
          <p:nvCxnSpPr>
            <p:cNvPr id="40" name="直線コネクタ 39"/>
            <p:cNvCxnSpPr/>
            <p:nvPr/>
          </p:nvCxnSpPr>
          <p:spPr bwMode="auto">
            <a:xfrm>
              <a:off x="1835696" y="5085184"/>
              <a:ext cx="360040" cy="360040"/>
            </a:xfrm>
            <a:prstGeom prst="line">
              <a:avLst/>
            </a:prstGeom>
            <a:solidFill>
              <a:schemeClr val="bg1"/>
            </a:solidFill>
            <a:ln w="38100" cap="flat" cmpd="sng" algn="ctr">
              <a:solidFill>
                <a:srgbClr val="C00000"/>
              </a:solidFill>
              <a:prstDash val="solid"/>
              <a:round/>
              <a:headEnd type="none" w="med" len="med"/>
              <a:tailEnd type="none" w="med" len="med"/>
            </a:ln>
            <a:effectLst/>
          </p:spPr>
        </p:cxnSp>
        <p:cxnSp>
          <p:nvCxnSpPr>
            <p:cNvPr id="41" name="直線コネクタ 40"/>
            <p:cNvCxnSpPr/>
            <p:nvPr/>
          </p:nvCxnSpPr>
          <p:spPr bwMode="auto">
            <a:xfrm flipV="1">
              <a:off x="1835696" y="5093568"/>
              <a:ext cx="360040" cy="351656"/>
            </a:xfrm>
            <a:prstGeom prst="line">
              <a:avLst/>
            </a:prstGeom>
            <a:solidFill>
              <a:schemeClr val="bg1"/>
            </a:solidFill>
            <a:ln w="38100" cap="flat" cmpd="sng" algn="ctr">
              <a:solidFill>
                <a:srgbClr val="C00000"/>
              </a:solidFill>
              <a:prstDash val="solid"/>
              <a:round/>
              <a:headEnd type="none" w="med" len="med"/>
              <a:tailEnd type="none" w="med" len="med"/>
            </a:ln>
            <a:effectLst/>
          </p:spPr>
        </p:cxnSp>
      </p:grpSp>
      <p:sp>
        <p:nvSpPr>
          <p:cNvPr id="42" name="正方形/長方形 41"/>
          <p:cNvSpPr/>
          <p:nvPr/>
        </p:nvSpPr>
        <p:spPr bwMode="auto">
          <a:xfrm>
            <a:off x="6012160" y="4743479"/>
            <a:ext cx="936104" cy="1002931"/>
          </a:xfrm>
          <a:prstGeom prst="rect">
            <a:avLst/>
          </a:prstGeom>
          <a:solidFill>
            <a:schemeClr val="bg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a:ln>
                <a:noFill/>
              </a:ln>
              <a:solidFill>
                <a:srgbClr val="484848"/>
              </a:solidFill>
              <a:effectLst/>
              <a:latin typeface="Arial" charset="0"/>
              <a:ea typeface="HG丸ｺﾞｼｯｸM-PRO" pitchFamily="50" charset="-128"/>
            </a:endParaRPr>
          </a:p>
        </p:txBody>
      </p:sp>
      <p:sp>
        <p:nvSpPr>
          <p:cNvPr id="43" name="正方形/長方形 42"/>
          <p:cNvSpPr/>
          <p:nvPr/>
        </p:nvSpPr>
        <p:spPr bwMode="auto">
          <a:xfrm>
            <a:off x="1850368" y="4874341"/>
            <a:ext cx="936104" cy="1002931"/>
          </a:xfrm>
          <a:prstGeom prst="rect">
            <a:avLst/>
          </a:prstGeom>
          <a:solidFill>
            <a:schemeClr val="bg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a:ln>
                <a:noFill/>
              </a:ln>
              <a:solidFill>
                <a:srgbClr val="484848"/>
              </a:solidFill>
              <a:effectLst/>
              <a:latin typeface="Arial" charset="0"/>
              <a:ea typeface="HG丸ｺﾞｼｯｸM-PRO" pitchFamily="50" charset="-128"/>
            </a:endParaRPr>
          </a:p>
        </p:txBody>
      </p:sp>
      <p:sp>
        <p:nvSpPr>
          <p:cNvPr id="44" name="右矢印 43"/>
          <p:cNvSpPr/>
          <p:nvPr/>
        </p:nvSpPr>
        <p:spPr bwMode="auto">
          <a:xfrm rot="10800000">
            <a:off x="6156176" y="4957869"/>
            <a:ext cx="533400" cy="560176"/>
          </a:xfrm>
          <a:prstGeom prst="rightArrow">
            <a:avLst/>
          </a:prstGeom>
          <a:solidFill>
            <a:schemeClr val="accent5"/>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45" name="円/楕円 44"/>
          <p:cNvSpPr/>
          <p:nvPr/>
        </p:nvSpPr>
        <p:spPr bwMode="auto">
          <a:xfrm>
            <a:off x="4481990" y="5665359"/>
            <a:ext cx="468052" cy="478555"/>
          </a:xfrm>
          <a:prstGeom prst="ellipse">
            <a:avLst/>
          </a:prstGeom>
          <a:noFill/>
          <a:ln w="38100" cap="flat" cmpd="sng" algn="ctr">
            <a:solidFill>
              <a:srgbClr val="C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a:ln>
                <a:noFill/>
              </a:ln>
              <a:solidFill>
                <a:srgbClr val="484848"/>
              </a:solidFill>
              <a:effectLst/>
              <a:latin typeface="Arial" charset="0"/>
              <a:ea typeface="HG丸ｺﾞｼｯｸM-PRO" pitchFamily="50" charset="-128"/>
            </a:endParaRPr>
          </a:p>
        </p:txBody>
      </p:sp>
      <p:sp>
        <p:nvSpPr>
          <p:cNvPr id="46" name="角丸四角形 45"/>
          <p:cNvSpPr/>
          <p:nvPr/>
        </p:nvSpPr>
        <p:spPr bwMode="auto">
          <a:xfrm>
            <a:off x="171661" y="2708920"/>
            <a:ext cx="2614811" cy="1872208"/>
          </a:xfrm>
          <a:prstGeom prst="roundRect">
            <a:avLst>
              <a:gd name="adj" fmla="val 0"/>
            </a:avLst>
          </a:prstGeom>
          <a:solidFill>
            <a:srgbClr val="FF6666"/>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marL="2151063" marR="0" indent="-2151063"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dirty="0">
                <a:ln>
                  <a:noFill/>
                </a:ln>
                <a:solidFill>
                  <a:schemeClr val="bg1"/>
                </a:solidFill>
                <a:effectLst/>
                <a:latin typeface="+mn-lt"/>
                <a:ea typeface="+mn-ea"/>
              </a:rPr>
              <a:t>排他制御</a:t>
            </a:r>
            <a:r>
              <a:rPr kumimoji="0" lang="en-US" altLang="ja-JP" sz="2000" b="0" i="0" u="none" strike="noStrike" cap="none" normalizeH="0" dirty="0">
                <a:ln>
                  <a:noFill/>
                </a:ln>
                <a:solidFill>
                  <a:schemeClr val="bg1"/>
                </a:solidFill>
                <a:effectLst/>
                <a:latin typeface="+mn-lt"/>
                <a:ea typeface="+mn-ea"/>
              </a:rPr>
              <a:t>(</a:t>
            </a:r>
            <a:r>
              <a:rPr kumimoji="0" lang="ja-JP" altLang="en-US" sz="2000" b="0" i="0" u="none" strike="noStrike" cap="none" normalizeH="0" dirty="0">
                <a:ln>
                  <a:noFill/>
                </a:ln>
                <a:solidFill>
                  <a:schemeClr val="bg1"/>
                </a:solidFill>
                <a:effectLst/>
                <a:latin typeface="+mn-lt"/>
                <a:ea typeface="+mn-ea"/>
              </a:rPr>
              <a:t>ロック</a:t>
            </a:r>
            <a:r>
              <a:rPr kumimoji="0" lang="en-US" altLang="ja-JP" sz="2000" b="0" i="0" u="none" strike="noStrike" cap="none" normalizeH="0" dirty="0">
                <a:ln>
                  <a:noFill/>
                </a:ln>
                <a:solidFill>
                  <a:schemeClr val="bg1"/>
                </a:solidFill>
                <a:effectLst/>
                <a:latin typeface="+mn-lt"/>
                <a:ea typeface="+mn-ea"/>
              </a:rPr>
              <a:t>)</a:t>
            </a:r>
          </a:p>
          <a:p>
            <a:pPr marR="0" algn="ctr"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dirty="0">
                <a:ln>
                  <a:noFill/>
                </a:ln>
                <a:solidFill>
                  <a:schemeClr val="bg1"/>
                </a:solidFill>
                <a:effectLst/>
                <a:latin typeface="+mn-lt"/>
                <a:ea typeface="+mn-ea"/>
              </a:rPr>
              <a:t>一つのプロセス</a:t>
            </a:r>
            <a:r>
              <a:rPr kumimoji="0" lang="en-US" altLang="ja-JP" sz="1100" b="0" i="0" u="none" strike="noStrike" cap="none" normalizeH="0" dirty="0">
                <a:ln>
                  <a:noFill/>
                </a:ln>
                <a:solidFill>
                  <a:schemeClr val="bg1"/>
                </a:solidFill>
                <a:effectLst/>
                <a:latin typeface="+mn-lt"/>
                <a:ea typeface="+mn-ea"/>
              </a:rPr>
              <a:t>/</a:t>
            </a:r>
            <a:r>
              <a:rPr kumimoji="0" lang="ja-JP" altLang="en-US" sz="1100" b="0" i="0" u="none" strike="noStrike" cap="none" normalizeH="0" dirty="0">
                <a:ln>
                  <a:noFill/>
                </a:ln>
                <a:solidFill>
                  <a:schemeClr val="bg1"/>
                </a:solidFill>
                <a:effectLst/>
                <a:latin typeface="+mn-lt"/>
                <a:ea typeface="+mn-ea"/>
              </a:rPr>
              <a:t>トランザクションがあるデータの更新を行っている間、処理が完了するまで他のプロセス</a:t>
            </a:r>
            <a:r>
              <a:rPr kumimoji="0" lang="en-US" altLang="ja-JP" sz="1100" b="0" i="0" u="none" strike="noStrike" cap="none" normalizeH="0" dirty="0">
                <a:ln>
                  <a:noFill/>
                </a:ln>
                <a:solidFill>
                  <a:schemeClr val="bg1"/>
                </a:solidFill>
                <a:effectLst/>
                <a:latin typeface="+mn-lt"/>
                <a:ea typeface="+mn-ea"/>
              </a:rPr>
              <a:t>/</a:t>
            </a:r>
            <a:r>
              <a:rPr kumimoji="0" lang="ja-JP" altLang="en-US" sz="1100" b="0" i="0" u="none" strike="noStrike" cap="none" normalizeH="0" dirty="0">
                <a:ln>
                  <a:noFill/>
                </a:ln>
                <a:solidFill>
                  <a:schemeClr val="bg1"/>
                </a:solidFill>
                <a:effectLst/>
                <a:latin typeface="+mn-lt"/>
                <a:ea typeface="+mn-ea"/>
              </a:rPr>
              <a:t>トランザクションはそのデータにアクセスすることはできないようにする仕組み。</a:t>
            </a:r>
            <a:endParaRPr kumimoji="0" lang="en-US" altLang="ja-JP" sz="1100" b="0" i="0" u="none" strike="noStrike" cap="none" normalizeH="0" dirty="0">
              <a:ln>
                <a:noFill/>
              </a:ln>
              <a:solidFill>
                <a:schemeClr val="bg1"/>
              </a:solidFill>
              <a:effectLst/>
              <a:latin typeface="+mn-lt"/>
              <a:ea typeface="+mn-ea"/>
            </a:endParaRPr>
          </a:p>
          <a:p>
            <a:pPr marR="0" algn="ctr" defTabSz="914400" rtl="0" eaLnBrk="1" fontAlgn="base" latinLnBrk="0" hangingPunct="1">
              <a:lnSpc>
                <a:spcPct val="100000"/>
              </a:lnSpc>
              <a:spcBef>
                <a:spcPct val="20000"/>
              </a:spcBef>
              <a:spcAft>
                <a:spcPct val="0"/>
              </a:spcAft>
              <a:buClrTx/>
              <a:buSzTx/>
              <a:buFontTx/>
              <a:buNone/>
              <a:tabLst/>
            </a:pPr>
            <a:endParaRPr kumimoji="0" lang="en-US" altLang="ja-JP" sz="1100" dirty="0">
              <a:solidFill>
                <a:schemeClr val="bg1"/>
              </a:solidFill>
              <a:latin typeface="+mn-lt"/>
              <a:ea typeface="+mn-ea"/>
            </a:endParaRPr>
          </a:p>
          <a:p>
            <a:pPr marR="0" algn="ctr" defTabSz="914400" rtl="0" eaLnBrk="1" fontAlgn="base" latinLnBrk="0" hangingPunct="1">
              <a:lnSpc>
                <a:spcPct val="100000"/>
              </a:lnSpc>
              <a:spcBef>
                <a:spcPct val="20000"/>
              </a:spcBef>
              <a:spcAft>
                <a:spcPct val="0"/>
              </a:spcAft>
              <a:buClrTx/>
              <a:buSzTx/>
              <a:buFontTx/>
              <a:buNone/>
              <a:tabLst/>
            </a:pPr>
            <a:r>
              <a:rPr kumimoji="0" lang="ja-JP" altLang="en-US" sz="1100" dirty="0">
                <a:solidFill>
                  <a:schemeClr val="bg1"/>
                </a:solidFill>
                <a:latin typeface="+mn-lt"/>
                <a:ea typeface="+mn-ea"/>
              </a:rPr>
              <a:t>→処理のオーバーヘッドとなる</a:t>
            </a:r>
            <a:endParaRPr kumimoji="0" lang="ja-JP" altLang="en-US" sz="1100" b="0" i="0" u="none" strike="noStrike" cap="none" normalizeH="0" dirty="0">
              <a:ln>
                <a:noFill/>
              </a:ln>
              <a:solidFill>
                <a:schemeClr val="bg1"/>
              </a:solidFill>
              <a:effectLst/>
              <a:latin typeface="+mn-lt"/>
              <a:ea typeface="+mn-ea"/>
            </a:endParaRPr>
          </a:p>
        </p:txBody>
      </p:sp>
      <p:sp>
        <p:nvSpPr>
          <p:cNvPr id="47" name="角丸四角形吹き出し 46"/>
          <p:cNvSpPr/>
          <p:nvPr/>
        </p:nvSpPr>
        <p:spPr bwMode="auto">
          <a:xfrm>
            <a:off x="6242433" y="3645024"/>
            <a:ext cx="1489645" cy="706398"/>
          </a:xfrm>
          <a:prstGeom prst="wedgeRoundRectCallout">
            <a:avLst>
              <a:gd name="adj1" fmla="val -30050"/>
              <a:gd name="adj2" fmla="val 129675"/>
              <a:gd name="adj3" fmla="val 16667"/>
            </a:avLst>
          </a:prstGeom>
          <a:solidFill>
            <a:schemeClr val="accent5"/>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a:ln>
                  <a:noFill/>
                </a:ln>
                <a:solidFill>
                  <a:schemeClr val="bg1"/>
                </a:solidFill>
                <a:effectLst/>
                <a:latin typeface="+mj-ea"/>
                <a:ea typeface="+mj-ea"/>
              </a:rPr>
              <a:t>データベース言語</a:t>
            </a:r>
            <a:endParaRPr kumimoji="0" lang="en-US" altLang="ja-JP" sz="1200" b="0" i="0" u="none" strike="noStrike" cap="none" normalizeH="0" baseline="0" dirty="0">
              <a:ln>
                <a:noFill/>
              </a:ln>
              <a:solidFill>
                <a:schemeClr val="bg1"/>
              </a:solidFill>
              <a:effectLst/>
              <a:latin typeface="+mj-ea"/>
              <a:ea typeface="+mj-ea"/>
            </a:endParaRPr>
          </a:p>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dirty="0">
                <a:solidFill>
                  <a:schemeClr val="bg1"/>
                </a:solidFill>
                <a:latin typeface="+mj-ea"/>
                <a:ea typeface="+mj-ea"/>
              </a:rPr>
              <a:t>問い合わせ言語</a:t>
            </a:r>
            <a:endParaRPr kumimoji="0" lang="ja-JP" altLang="en-US" sz="1200" b="0" i="0" u="none" strike="noStrike" cap="none" normalizeH="0" baseline="0" dirty="0">
              <a:ln>
                <a:noFill/>
              </a:ln>
              <a:solidFill>
                <a:schemeClr val="bg1"/>
              </a:solidFill>
              <a:effectLst/>
              <a:latin typeface="+mj-ea"/>
              <a:ea typeface="+mj-ea"/>
            </a:endParaRPr>
          </a:p>
        </p:txBody>
      </p:sp>
      <p:sp>
        <p:nvSpPr>
          <p:cNvPr id="48" name="角丸四角形 47"/>
          <p:cNvSpPr/>
          <p:nvPr/>
        </p:nvSpPr>
        <p:spPr bwMode="auto">
          <a:xfrm>
            <a:off x="7812360" y="3645024"/>
            <a:ext cx="958627" cy="706398"/>
          </a:xfrm>
          <a:prstGeom prst="roundRect">
            <a:avLst>
              <a:gd name="adj" fmla="val 0"/>
            </a:avLst>
          </a:prstGeom>
          <a:solidFill>
            <a:schemeClr val="accent5"/>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marL="2151063" marR="0" indent="-2151063" defTabSz="914400" rtl="0" eaLnBrk="1" fontAlgn="base" latinLnBrk="0" hangingPunct="1">
              <a:lnSpc>
                <a:spcPct val="100000"/>
              </a:lnSpc>
              <a:spcBef>
                <a:spcPct val="20000"/>
              </a:spcBef>
              <a:spcAft>
                <a:spcPct val="0"/>
              </a:spcAft>
              <a:buClrTx/>
              <a:buSzTx/>
              <a:buFontTx/>
              <a:buNone/>
              <a:tabLst/>
            </a:pPr>
            <a:r>
              <a:rPr kumimoji="0" lang="en-US" altLang="ja-JP" sz="1100" b="0" i="0" u="none" strike="noStrike" cap="none" normalizeH="0" dirty="0">
                <a:ln>
                  <a:noFill/>
                </a:ln>
                <a:solidFill>
                  <a:schemeClr val="bg1"/>
                </a:solidFill>
                <a:effectLst/>
                <a:latin typeface="+mn-ea"/>
                <a:ea typeface="+mn-ea"/>
              </a:rPr>
              <a:t>SQL</a:t>
            </a:r>
          </a:p>
          <a:p>
            <a:pPr marL="2151063" marR="0" indent="-2151063" defTabSz="914400" rtl="0" eaLnBrk="1" fontAlgn="base" latinLnBrk="0" hangingPunct="1">
              <a:lnSpc>
                <a:spcPct val="100000"/>
              </a:lnSpc>
              <a:spcBef>
                <a:spcPct val="20000"/>
              </a:spcBef>
              <a:spcAft>
                <a:spcPct val="0"/>
              </a:spcAft>
              <a:buClrTx/>
              <a:buSzTx/>
              <a:buFontTx/>
              <a:buNone/>
              <a:tabLst/>
            </a:pPr>
            <a:r>
              <a:rPr kumimoji="0" lang="en-US" altLang="ja-JP" sz="1100" dirty="0" err="1">
                <a:solidFill>
                  <a:schemeClr val="bg1"/>
                </a:solidFill>
                <a:latin typeface="+mn-ea"/>
                <a:ea typeface="+mn-ea"/>
              </a:rPr>
              <a:t>Xquery</a:t>
            </a:r>
            <a:r>
              <a:rPr kumimoji="0" lang="ja-JP" altLang="en-US" sz="1100" dirty="0">
                <a:solidFill>
                  <a:schemeClr val="bg1"/>
                </a:solidFill>
                <a:latin typeface="+mn-ea"/>
                <a:ea typeface="+mn-ea"/>
              </a:rPr>
              <a:t>等</a:t>
            </a:r>
            <a:endParaRPr kumimoji="0" lang="ja-JP" altLang="en-US" sz="1100" b="0" i="0" u="none" strike="noStrike" cap="none" normalizeH="0" dirty="0">
              <a:ln>
                <a:noFill/>
              </a:ln>
              <a:solidFill>
                <a:schemeClr val="bg1"/>
              </a:solidFill>
              <a:effectLst/>
              <a:latin typeface="+mn-ea"/>
              <a:ea typeface="+mn-ea"/>
            </a:endParaRPr>
          </a:p>
        </p:txBody>
      </p:sp>
    </p:spTree>
    <p:extLst>
      <p:ext uri="{BB962C8B-B14F-4D97-AF65-F5344CB8AC3E}">
        <p14:creationId xmlns:p14="http://schemas.microsoft.com/office/powerpoint/2010/main" val="794807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wipe(right)">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nodeType="click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1000"/>
                                        <p:tgtEl>
                                          <p:spTgt spid="25"/>
                                        </p:tgtEl>
                                      </p:cBhvr>
                                    </p:animEffect>
                                    <p:anim calcmode="lin" valueType="num">
                                      <p:cBhvr>
                                        <p:cTn id="30" dur="1000" fill="hold"/>
                                        <p:tgtEl>
                                          <p:spTgt spid="25"/>
                                        </p:tgtEl>
                                        <p:attrNameLst>
                                          <p:attrName>ppt_x</p:attrName>
                                        </p:attrNameLst>
                                      </p:cBhvr>
                                      <p:tavLst>
                                        <p:tav tm="0">
                                          <p:val>
                                            <p:strVal val="#ppt_x"/>
                                          </p:val>
                                        </p:tav>
                                        <p:tav tm="100000">
                                          <p:val>
                                            <p:strVal val="#ppt_x"/>
                                          </p:val>
                                        </p:tav>
                                      </p:tavLst>
                                    </p:anim>
                                    <p:anim calcmode="lin" valueType="num">
                                      <p:cBhvr>
                                        <p:cTn id="31" dur="1000" fill="hold"/>
                                        <p:tgtEl>
                                          <p:spTgt spid="25"/>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1000"/>
                                        <p:tgtEl>
                                          <p:spTgt spid="27"/>
                                        </p:tgtEl>
                                      </p:cBhvr>
                                    </p:animEffect>
                                    <p:anim calcmode="lin" valueType="num">
                                      <p:cBhvr>
                                        <p:cTn id="35" dur="1000" fill="hold"/>
                                        <p:tgtEl>
                                          <p:spTgt spid="27"/>
                                        </p:tgtEl>
                                        <p:attrNameLst>
                                          <p:attrName>ppt_x</p:attrName>
                                        </p:attrNameLst>
                                      </p:cBhvr>
                                      <p:tavLst>
                                        <p:tav tm="0">
                                          <p:val>
                                            <p:strVal val="#ppt_x"/>
                                          </p:val>
                                        </p:tav>
                                        <p:tav tm="100000">
                                          <p:val>
                                            <p:strVal val="#ppt_x"/>
                                          </p:val>
                                        </p:tav>
                                      </p:tavLst>
                                    </p:anim>
                                    <p:anim calcmode="lin" valueType="num">
                                      <p:cBhvr>
                                        <p:cTn id="36" dur="1000" fill="hold"/>
                                        <p:tgtEl>
                                          <p:spTgt spid="2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fade">
                                      <p:cBhvr>
                                        <p:cTn id="39" dur="1000"/>
                                        <p:tgtEl>
                                          <p:spTgt spid="28"/>
                                        </p:tgtEl>
                                      </p:cBhvr>
                                    </p:animEffect>
                                    <p:anim calcmode="lin" valueType="num">
                                      <p:cBhvr>
                                        <p:cTn id="40" dur="1000" fill="hold"/>
                                        <p:tgtEl>
                                          <p:spTgt spid="28"/>
                                        </p:tgtEl>
                                        <p:attrNameLst>
                                          <p:attrName>ppt_x</p:attrName>
                                        </p:attrNameLst>
                                      </p:cBhvr>
                                      <p:tavLst>
                                        <p:tav tm="0">
                                          <p:val>
                                            <p:strVal val="#ppt_x"/>
                                          </p:val>
                                        </p:tav>
                                        <p:tav tm="100000">
                                          <p:val>
                                            <p:strVal val="#ppt_x"/>
                                          </p:val>
                                        </p:tav>
                                      </p:tavLst>
                                    </p:anim>
                                    <p:anim calcmode="lin" valueType="num">
                                      <p:cBhvr>
                                        <p:cTn id="41" dur="1000" fill="hold"/>
                                        <p:tgtEl>
                                          <p:spTgt spid="28"/>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1000"/>
                                        <p:tgtEl>
                                          <p:spTgt spid="29"/>
                                        </p:tgtEl>
                                      </p:cBhvr>
                                    </p:animEffect>
                                    <p:anim calcmode="lin" valueType="num">
                                      <p:cBhvr>
                                        <p:cTn id="45" dur="1000" fill="hold"/>
                                        <p:tgtEl>
                                          <p:spTgt spid="29"/>
                                        </p:tgtEl>
                                        <p:attrNameLst>
                                          <p:attrName>ppt_x</p:attrName>
                                        </p:attrNameLst>
                                      </p:cBhvr>
                                      <p:tavLst>
                                        <p:tav tm="0">
                                          <p:val>
                                            <p:strVal val="#ppt_x"/>
                                          </p:val>
                                        </p:tav>
                                        <p:tav tm="100000">
                                          <p:val>
                                            <p:strVal val="#ppt_x"/>
                                          </p:val>
                                        </p:tav>
                                      </p:tavLst>
                                    </p:anim>
                                    <p:anim calcmode="lin" valueType="num">
                                      <p:cBhvr>
                                        <p:cTn id="46" dur="1000" fill="hold"/>
                                        <p:tgtEl>
                                          <p:spTgt spid="29"/>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1000"/>
                                        <p:tgtEl>
                                          <p:spTgt spid="30"/>
                                        </p:tgtEl>
                                      </p:cBhvr>
                                    </p:animEffect>
                                    <p:anim calcmode="lin" valueType="num">
                                      <p:cBhvr>
                                        <p:cTn id="50" dur="1000" fill="hold"/>
                                        <p:tgtEl>
                                          <p:spTgt spid="30"/>
                                        </p:tgtEl>
                                        <p:attrNameLst>
                                          <p:attrName>ppt_x</p:attrName>
                                        </p:attrNameLst>
                                      </p:cBhvr>
                                      <p:tavLst>
                                        <p:tav tm="0">
                                          <p:val>
                                            <p:strVal val="#ppt_x"/>
                                          </p:val>
                                        </p:tav>
                                        <p:tav tm="100000">
                                          <p:val>
                                            <p:strVal val="#ppt_x"/>
                                          </p:val>
                                        </p:tav>
                                      </p:tavLst>
                                    </p:anim>
                                    <p:anim calcmode="lin" valueType="num">
                                      <p:cBhvr>
                                        <p:cTn id="51" dur="1000" fill="hold"/>
                                        <p:tgtEl>
                                          <p:spTgt spid="30"/>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1000"/>
                                        <p:tgtEl>
                                          <p:spTgt spid="31"/>
                                        </p:tgtEl>
                                      </p:cBhvr>
                                    </p:animEffect>
                                    <p:anim calcmode="lin" valueType="num">
                                      <p:cBhvr>
                                        <p:cTn id="55" dur="1000" fill="hold"/>
                                        <p:tgtEl>
                                          <p:spTgt spid="31"/>
                                        </p:tgtEl>
                                        <p:attrNameLst>
                                          <p:attrName>ppt_x</p:attrName>
                                        </p:attrNameLst>
                                      </p:cBhvr>
                                      <p:tavLst>
                                        <p:tav tm="0">
                                          <p:val>
                                            <p:strVal val="#ppt_x"/>
                                          </p:val>
                                        </p:tav>
                                        <p:tav tm="100000">
                                          <p:val>
                                            <p:strVal val="#ppt_x"/>
                                          </p:val>
                                        </p:tav>
                                      </p:tavLst>
                                    </p:anim>
                                    <p:anim calcmode="lin" valueType="num">
                                      <p:cBhvr>
                                        <p:cTn id="56" dur="1000" fill="hold"/>
                                        <p:tgtEl>
                                          <p:spTgt spid="31"/>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26"/>
                                        </p:tgtEl>
                                        <p:attrNameLst>
                                          <p:attrName>style.visibility</p:attrName>
                                        </p:attrNameLst>
                                      </p:cBhvr>
                                      <p:to>
                                        <p:strVal val="visible"/>
                                      </p:to>
                                    </p:set>
                                    <p:animEffect transition="in" filter="fade">
                                      <p:cBhvr>
                                        <p:cTn id="59" dur="1000"/>
                                        <p:tgtEl>
                                          <p:spTgt spid="26"/>
                                        </p:tgtEl>
                                      </p:cBhvr>
                                    </p:animEffect>
                                    <p:anim calcmode="lin" valueType="num">
                                      <p:cBhvr>
                                        <p:cTn id="60" dur="1000" fill="hold"/>
                                        <p:tgtEl>
                                          <p:spTgt spid="26"/>
                                        </p:tgtEl>
                                        <p:attrNameLst>
                                          <p:attrName>ppt_x</p:attrName>
                                        </p:attrNameLst>
                                      </p:cBhvr>
                                      <p:tavLst>
                                        <p:tav tm="0">
                                          <p:val>
                                            <p:strVal val="#ppt_x"/>
                                          </p:val>
                                        </p:tav>
                                        <p:tav tm="100000">
                                          <p:val>
                                            <p:strVal val="#ppt_x"/>
                                          </p:val>
                                        </p:tav>
                                      </p:tavLst>
                                    </p:anim>
                                    <p:anim calcmode="lin" valueType="num">
                                      <p:cBhvr>
                                        <p:cTn id="61"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38"/>
                                        </p:tgtEl>
                                        <p:attrNameLst>
                                          <p:attrName>style.visibility</p:attrName>
                                        </p:attrNameLst>
                                      </p:cBhvr>
                                      <p:to>
                                        <p:strVal val="visible"/>
                                      </p:to>
                                    </p:set>
                                    <p:anim calcmode="lin" valueType="num">
                                      <p:cBhvr>
                                        <p:cTn id="66" dur="500" fill="hold"/>
                                        <p:tgtEl>
                                          <p:spTgt spid="38"/>
                                        </p:tgtEl>
                                        <p:attrNameLst>
                                          <p:attrName>ppt_w</p:attrName>
                                        </p:attrNameLst>
                                      </p:cBhvr>
                                      <p:tavLst>
                                        <p:tav tm="0">
                                          <p:val>
                                            <p:fltVal val="0"/>
                                          </p:val>
                                        </p:tav>
                                        <p:tav tm="100000">
                                          <p:val>
                                            <p:strVal val="#ppt_w"/>
                                          </p:val>
                                        </p:tav>
                                      </p:tavLst>
                                    </p:anim>
                                    <p:anim calcmode="lin" valueType="num">
                                      <p:cBhvr>
                                        <p:cTn id="67" dur="500" fill="hold"/>
                                        <p:tgtEl>
                                          <p:spTgt spid="38"/>
                                        </p:tgtEl>
                                        <p:attrNameLst>
                                          <p:attrName>ppt_h</p:attrName>
                                        </p:attrNameLst>
                                      </p:cBhvr>
                                      <p:tavLst>
                                        <p:tav tm="0">
                                          <p:val>
                                            <p:fltVal val="0"/>
                                          </p:val>
                                        </p:tav>
                                        <p:tav tm="100000">
                                          <p:val>
                                            <p:strVal val="#ppt_h"/>
                                          </p:val>
                                        </p:tav>
                                      </p:tavLst>
                                    </p:anim>
                                    <p:animEffect transition="in" filter="fade">
                                      <p:cBhvr>
                                        <p:cTn id="68" dur="500"/>
                                        <p:tgtEl>
                                          <p:spTgt spid="38"/>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37"/>
                                        </p:tgtEl>
                                        <p:attrNameLst>
                                          <p:attrName>style.visibility</p:attrName>
                                        </p:attrNameLst>
                                      </p:cBhvr>
                                      <p:to>
                                        <p:strVal val="visible"/>
                                      </p:to>
                                    </p:set>
                                    <p:anim calcmode="lin" valueType="num">
                                      <p:cBhvr>
                                        <p:cTn id="71" dur="500" fill="hold"/>
                                        <p:tgtEl>
                                          <p:spTgt spid="37"/>
                                        </p:tgtEl>
                                        <p:attrNameLst>
                                          <p:attrName>ppt_w</p:attrName>
                                        </p:attrNameLst>
                                      </p:cBhvr>
                                      <p:tavLst>
                                        <p:tav tm="0">
                                          <p:val>
                                            <p:fltVal val="0"/>
                                          </p:val>
                                        </p:tav>
                                        <p:tav tm="100000">
                                          <p:val>
                                            <p:strVal val="#ppt_w"/>
                                          </p:val>
                                        </p:tav>
                                      </p:tavLst>
                                    </p:anim>
                                    <p:anim calcmode="lin" valueType="num">
                                      <p:cBhvr>
                                        <p:cTn id="72" dur="500" fill="hold"/>
                                        <p:tgtEl>
                                          <p:spTgt spid="37"/>
                                        </p:tgtEl>
                                        <p:attrNameLst>
                                          <p:attrName>ppt_h</p:attrName>
                                        </p:attrNameLst>
                                      </p:cBhvr>
                                      <p:tavLst>
                                        <p:tav tm="0">
                                          <p:val>
                                            <p:fltVal val="0"/>
                                          </p:val>
                                        </p:tav>
                                        <p:tav tm="100000">
                                          <p:val>
                                            <p:strVal val="#ppt_h"/>
                                          </p:val>
                                        </p:tav>
                                      </p:tavLst>
                                    </p:anim>
                                    <p:animEffect transition="in" filter="fade">
                                      <p:cBhvr>
                                        <p:cTn id="73" dur="500"/>
                                        <p:tgtEl>
                                          <p:spTgt spid="37"/>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left)">
                                      <p:cBhvr>
                                        <p:cTn id="78" dur="500"/>
                                        <p:tgtEl>
                                          <p:spTgt spid="32"/>
                                        </p:tgtEl>
                                      </p:cBhvr>
                                    </p:animEffect>
                                  </p:childTnLst>
                                </p:cTn>
                              </p:par>
                              <p:par>
                                <p:cTn id="79" presetID="22" presetClass="entr" presetSubtype="2" fill="hold" grpId="0" nodeType="withEffect">
                                  <p:stCondLst>
                                    <p:cond delay="0"/>
                                  </p:stCondLst>
                                  <p:childTnLst>
                                    <p:set>
                                      <p:cBhvr>
                                        <p:cTn id="80" dur="1" fill="hold">
                                          <p:stCondLst>
                                            <p:cond delay="0"/>
                                          </p:stCondLst>
                                        </p:cTn>
                                        <p:tgtEl>
                                          <p:spTgt spid="33"/>
                                        </p:tgtEl>
                                        <p:attrNameLst>
                                          <p:attrName>style.visibility</p:attrName>
                                        </p:attrNameLst>
                                      </p:cBhvr>
                                      <p:to>
                                        <p:strVal val="visible"/>
                                      </p:to>
                                    </p:set>
                                    <p:animEffect transition="in" filter="wipe(right)">
                                      <p:cBhvr>
                                        <p:cTn id="81" dur="500"/>
                                        <p:tgtEl>
                                          <p:spTgt spid="33"/>
                                        </p:tgtEl>
                                      </p:cBhvr>
                                    </p:animEffect>
                                  </p:childTnLst>
                                </p:cTn>
                              </p:par>
                            </p:childTnLst>
                          </p:cTn>
                        </p:par>
                      </p:childTnLst>
                    </p:cTn>
                  </p:par>
                  <p:par>
                    <p:cTn id="82" fill="hold">
                      <p:stCondLst>
                        <p:cond delay="indefinite"/>
                      </p:stCondLst>
                      <p:childTnLst>
                        <p:par>
                          <p:cTn id="83" fill="hold">
                            <p:stCondLst>
                              <p:cond delay="0"/>
                            </p:stCondLst>
                            <p:childTnLst>
                              <p:par>
                                <p:cTn id="84" presetID="53" presetClass="entr" presetSubtype="16" fill="hold" nodeType="clickEffect">
                                  <p:stCondLst>
                                    <p:cond delay="0"/>
                                  </p:stCondLst>
                                  <p:childTnLst>
                                    <p:set>
                                      <p:cBhvr>
                                        <p:cTn id="85" dur="1" fill="hold">
                                          <p:stCondLst>
                                            <p:cond delay="0"/>
                                          </p:stCondLst>
                                        </p:cTn>
                                        <p:tgtEl>
                                          <p:spTgt spid="39"/>
                                        </p:tgtEl>
                                        <p:attrNameLst>
                                          <p:attrName>style.visibility</p:attrName>
                                        </p:attrNameLst>
                                      </p:cBhvr>
                                      <p:to>
                                        <p:strVal val="visible"/>
                                      </p:to>
                                    </p:set>
                                    <p:anim calcmode="lin" valueType="num">
                                      <p:cBhvr>
                                        <p:cTn id="86" dur="500" fill="hold"/>
                                        <p:tgtEl>
                                          <p:spTgt spid="39"/>
                                        </p:tgtEl>
                                        <p:attrNameLst>
                                          <p:attrName>ppt_w</p:attrName>
                                        </p:attrNameLst>
                                      </p:cBhvr>
                                      <p:tavLst>
                                        <p:tav tm="0">
                                          <p:val>
                                            <p:fltVal val="0"/>
                                          </p:val>
                                        </p:tav>
                                        <p:tav tm="100000">
                                          <p:val>
                                            <p:strVal val="#ppt_w"/>
                                          </p:val>
                                        </p:tav>
                                      </p:tavLst>
                                    </p:anim>
                                    <p:anim calcmode="lin" valueType="num">
                                      <p:cBhvr>
                                        <p:cTn id="87" dur="500" fill="hold"/>
                                        <p:tgtEl>
                                          <p:spTgt spid="39"/>
                                        </p:tgtEl>
                                        <p:attrNameLst>
                                          <p:attrName>ppt_h</p:attrName>
                                        </p:attrNameLst>
                                      </p:cBhvr>
                                      <p:tavLst>
                                        <p:tav tm="0">
                                          <p:val>
                                            <p:fltVal val="0"/>
                                          </p:val>
                                        </p:tav>
                                        <p:tav tm="100000">
                                          <p:val>
                                            <p:strVal val="#ppt_h"/>
                                          </p:val>
                                        </p:tav>
                                      </p:tavLst>
                                    </p:anim>
                                    <p:animEffect transition="in" filter="fade">
                                      <p:cBhvr>
                                        <p:cTn id="88" dur="500"/>
                                        <p:tgtEl>
                                          <p:spTgt spid="39"/>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presetSubtype="0" fill="hold" grpId="0" nodeType="clickEffect">
                                  <p:stCondLst>
                                    <p:cond delay="0"/>
                                  </p:stCondLst>
                                  <p:childTnLst>
                                    <p:set>
                                      <p:cBhvr>
                                        <p:cTn id="92" dur="1" fill="hold">
                                          <p:stCondLst>
                                            <p:cond delay="0"/>
                                          </p:stCondLst>
                                        </p:cTn>
                                        <p:tgtEl>
                                          <p:spTgt spid="42"/>
                                        </p:tgtEl>
                                        <p:attrNameLst>
                                          <p:attrName>style.visibility</p:attrName>
                                        </p:attrNameLst>
                                      </p:cBhvr>
                                      <p:to>
                                        <p:strVal val="visible"/>
                                      </p:to>
                                    </p:set>
                                    <p:animEffect transition="in" filter="fade">
                                      <p:cBhvr>
                                        <p:cTn id="93" dur="500"/>
                                        <p:tgtEl>
                                          <p:spTgt spid="42"/>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ntr" presetSubtype="0" fill="hold" grpId="0" nodeType="clickEffect">
                                  <p:stCondLst>
                                    <p:cond delay="0"/>
                                  </p:stCondLst>
                                  <p:childTnLst>
                                    <p:set>
                                      <p:cBhvr>
                                        <p:cTn id="97" dur="1" fill="hold">
                                          <p:stCondLst>
                                            <p:cond delay="0"/>
                                          </p:stCondLst>
                                        </p:cTn>
                                        <p:tgtEl>
                                          <p:spTgt spid="43"/>
                                        </p:tgtEl>
                                        <p:attrNameLst>
                                          <p:attrName>style.visibility</p:attrName>
                                        </p:attrNameLst>
                                      </p:cBhvr>
                                      <p:to>
                                        <p:strVal val="visible"/>
                                      </p:to>
                                    </p:set>
                                    <p:animEffect transition="in" filter="fade">
                                      <p:cBhvr>
                                        <p:cTn id="98" dur="500"/>
                                        <p:tgtEl>
                                          <p:spTgt spid="43"/>
                                        </p:tgtEl>
                                      </p:cBhvr>
                                    </p:animEffect>
                                  </p:childTnLst>
                                </p:cTn>
                              </p:par>
                            </p:childTnLst>
                          </p:cTn>
                        </p:par>
                        <p:par>
                          <p:cTn id="99" fill="hold">
                            <p:stCondLst>
                              <p:cond delay="500"/>
                            </p:stCondLst>
                            <p:childTnLst>
                              <p:par>
                                <p:cTn id="100" presetID="22" presetClass="entr" presetSubtype="2" fill="hold" grpId="0" nodeType="afterEffect">
                                  <p:stCondLst>
                                    <p:cond delay="0"/>
                                  </p:stCondLst>
                                  <p:childTnLst>
                                    <p:set>
                                      <p:cBhvr>
                                        <p:cTn id="101" dur="1" fill="hold">
                                          <p:stCondLst>
                                            <p:cond delay="0"/>
                                          </p:stCondLst>
                                        </p:cTn>
                                        <p:tgtEl>
                                          <p:spTgt spid="44"/>
                                        </p:tgtEl>
                                        <p:attrNameLst>
                                          <p:attrName>style.visibility</p:attrName>
                                        </p:attrNameLst>
                                      </p:cBhvr>
                                      <p:to>
                                        <p:strVal val="visible"/>
                                      </p:to>
                                    </p:set>
                                    <p:animEffect transition="in" filter="wipe(right)">
                                      <p:cBhvr>
                                        <p:cTn id="102" dur="500"/>
                                        <p:tgtEl>
                                          <p:spTgt spid="44"/>
                                        </p:tgtEl>
                                      </p:cBhvr>
                                    </p:animEffect>
                                  </p:childTnLst>
                                </p:cTn>
                              </p:par>
                            </p:childTnLst>
                          </p:cTn>
                        </p:par>
                      </p:childTnLst>
                    </p:cTn>
                  </p:par>
                  <p:par>
                    <p:cTn id="103" fill="hold">
                      <p:stCondLst>
                        <p:cond delay="indefinite"/>
                      </p:stCondLst>
                      <p:childTnLst>
                        <p:par>
                          <p:cTn id="104" fill="hold">
                            <p:stCondLst>
                              <p:cond delay="0"/>
                            </p:stCondLst>
                            <p:childTnLst>
                              <p:par>
                                <p:cTn id="105" presetID="53" presetClass="entr" presetSubtype="16" fill="hold" grpId="0" nodeType="click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p:cTn id="107" dur="500" fill="hold"/>
                                        <p:tgtEl>
                                          <p:spTgt spid="45"/>
                                        </p:tgtEl>
                                        <p:attrNameLst>
                                          <p:attrName>ppt_w</p:attrName>
                                        </p:attrNameLst>
                                      </p:cBhvr>
                                      <p:tavLst>
                                        <p:tav tm="0">
                                          <p:val>
                                            <p:fltVal val="0"/>
                                          </p:val>
                                        </p:tav>
                                        <p:tav tm="100000">
                                          <p:val>
                                            <p:strVal val="#ppt_w"/>
                                          </p:val>
                                        </p:tav>
                                      </p:tavLst>
                                    </p:anim>
                                    <p:anim calcmode="lin" valueType="num">
                                      <p:cBhvr>
                                        <p:cTn id="108" dur="500" fill="hold"/>
                                        <p:tgtEl>
                                          <p:spTgt spid="45"/>
                                        </p:tgtEl>
                                        <p:attrNameLst>
                                          <p:attrName>ppt_h</p:attrName>
                                        </p:attrNameLst>
                                      </p:cBhvr>
                                      <p:tavLst>
                                        <p:tav tm="0">
                                          <p:val>
                                            <p:fltVal val="0"/>
                                          </p:val>
                                        </p:tav>
                                        <p:tav tm="100000">
                                          <p:val>
                                            <p:strVal val="#ppt_h"/>
                                          </p:val>
                                        </p:tav>
                                      </p:tavLst>
                                    </p:anim>
                                    <p:animEffect transition="in" filter="fade">
                                      <p:cBhvr>
                                        <p:cTn id="109" dur="500"/>
                                        <p:tgtEl>
                                          <p:spTgt spid="45"/>
                                        </p:tgtEl>
                                      </p:cBhvr>
                                    </p:animEffect>
                                  </p:childTnLst>
                                </p:cTn>
                              </p:par>
                            </p:childTnLst>
                          </p:cTn>
                        </p:par>
                      </p:childTnLst>
                    </p:cTn>
                  </p:par>
                  <p:par>
                    <p:cTn id="110" fill="hold">
                      <p:stCondLst>
                        <p:cond delay="indefinite"/>
                      </p:stCondLst>
                      <p:childTnLst>
                        <p:par>
                          <p:cTn id="111" fill="hold">
                            <p:stCondLst>
                              <p:cond delay="0"/>
                            </p:stCondLst>
                            <p:childTnLst>
                              <p:par>
                                <p:cTn id="112" presetID="53" presetClass="entr" presetSubtype="16" fill="hold" grpId="0" nodeType="click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500" fill="hold"/>
                                        <p:tgtEl>
                                          <p:spTgt spid="46"/>
                                        </p:tgtEl>
                                        <p:attrNameLst>
                                          <p:attrName>ppt_w</p:attrName>
                                        </p:attrNameLst>
                                      </p:cBhvr>
                                      <p:tavLst>
                                        <p:tav tm="0">
                                          <p:val>
                                            <p:fltVal val="0"/>
                                          </p:val>
                                        </p:tav>
                                        <p:tav tm="100000">
                                          <p:val>
                                            <p:strVal val="#ppt_w"/>
                                          </p:val>
                                        </p:tav>
                                      </p:tavLst>
                                    </p:anim>
                                    <p:anim calcmode="lin" valueType="num">
                                      <p:cBhvr>
                                        <p:cTn id="115" dur="500" fill="hold"/>
                                        <p:tgtEl>
                                          <p:spTgt spid="46"/>
                                        </p:tgtEl>
                                        <p:attrNameLst>
                                          <p:attrName>ppt_h</p:attrName>
                                        </p:attrNameLst>
                                      </p:cBhvr>
                                      <p:tavLst>
                                        <p:tav tm="0">
                                          <p:val>
                                            <p:fltVal val="0"/>
                                          </p:val>
                                        </p:tav>
                                        <p:tav tm="100000">
                                          <p:val>
                                            <p:strVal val="#ppt_h"/>
                                          </p:val>
                                        </p:tav>
                                      </p:tavLst>
                                    </p:anim>
                                    <p:animEffect transition="in" filter="fade">
                                      <p:cBhvr>
                                        <p:cTn id="116" dur="500"/>
                                        <p:tgtEl>
                                          <p:spTgt spid="46"/>
                                        </p:tgtEl>
                                      </p:cBhvr>
                                    </p:animEffect>
                                  </p:childTnLst>
                                </p:cTn>
                              </p:par>
                            </p:childTnLst>
                          </p:cTn>
                        </p:par>
                      </p:childTnLst>
                    </p:cTn>
                  </p:par>
                  <p:par>
                    <p:cTn id="117" fill="hold">
                      <p:stCondLst>
                        <p:cond delay="indefinite"/>
                      </p:stCondLst>
                      <p:childTnLst>
                        <p:par>
                          <p:cTn id="118" fill="hold">
                            <p:stCondLst>
                              <p:cond delay="0"/>
                            </p:stCondLst>
                            <p:childTnLst>
                              <p:par>
                                <p:cTn id="119" presetID="53" presetClass="entr" presetSubtype="16" fill="hold" grpId="0" nodeType="clickEffect">
                                  <p:stCondLst>
                                    <p:cond delay="0"/>
                                  </p:stCondLst>
                                  <p:childTnLst>
                                    <p:set>
                                      <p:cBhvr>
                                        <p:cTn id="120" dur="1" fill="hold">
                                          <p:stCondLst>
                                            <p:cond delay="0"/>
                                          </p:stCondLst>
                                        </p:cTn>
                                        <p:tgtEl>
                                          <p:spTgt spid="47"/>
                                        </p:tgtEl>
                                        <p:attrNameLst>
                                          <p:attrName>style.visibility</p:attrName>
                                        </p:attrNameLst>
                                      </p:cBhvr>
                                      <p:to>
                                        <p:strVal val="visible"/>
                                      </p:to>
                                    </p:set>
                                    <p:anim calcmode="lin" valueType="num">
                                      <p:cBhvr>
                                        <p:cTn id="121" dur="500" fill="hold"/>
                                        <p:tgtEl>
                                          <p:spTgt spid="47"/>
                                        </p:tgtEl>
                                        <p:attrNameLst>
                                          <p:attrName>ppt_w</p:attrName>
                                        </p:attrNameLst>
                                      </p:cBhvr>
                                      <p:tavLst>
                                        <p:tav tm="0">
                                          <p:val>
                                            <p:fltVal val="0"/>
                                          </p:val>
                                        </p:tav>
                                        <p:tav tm="100000">
                                          <p:val>
                                            <p:strVal val="#ppt_w"/>
                                          </p:val>
                                        </p:tav>
                                      </p:tavLst>
                                    </p:anim>
                                    <p:anim calcmode="lin" valueType="num">
                                      <p:cBhvr>
                                        <p:cTn id="122" dur="500" fill="hold"/>
                                        <p:tgtEl>
                                          <p:spTgt spid="47"/>
                                        </p:tgtEl>
                                        <p:attrNameLst>
                                          <p:attrName>ppt_h</p:attrName>
                                        </p:attrNameLst>
                                      </p:cBhvr>
                                      <p:tavLst>
                                        <p:tav tm="0">
                                          <p:val>
                                            <p:fltVal val="0"/>
                                          </p:val>
                                        </p:tav>
                                        <p:tav tm="100000">
                                          <p:val>
                                            <p:strVal val="#ppt_h"/>
                                          </p:val>
                                        </p:tav>
                                      </p:tavLst>
                                    </p:anim>
                                    <p:animEffect transition="in" filter="fade">
                                      <p:cBhvr>
                                        <p:cTn id="123" dur="500"/>
                                        <p:tgtEl>
                                          <p:spTgt spid="47"/>
                                        </p:tgtEl>
                                      </p:cBhvr>
                                    </p:animEffect>
                                  </p:childTnLst>
                                </p:cTn>
                              </p:par>
                            </p:childTnLst>
                          </p:cTn>
                        </p:par>
                      </p:childTnLst>
                    </p:cTn>
                  </p:par>
                  <p:par>
                    <p:cTn id="124" fill="hold">
                      <p:stCondLst>
                        <p:cond delay="indefinite"/>
                      </p:stCondLst>
                      <p:childTnLst>
                        <p:par>
                          <p:cTn id="125" fill="hold">
                            <p:stCondLst>
                              <p:cond delay="0"/>
                            </p:stCondLst>
                            <p:childTnLst>
                              <p:par>
                                <p:cTn id="126" presetID="53" presetClass="entr" presetSubtype="16" fill="hold" grpId="0" nodeType="clickEffect">
                                  <p:stCondLst>
                                    <p:cond delay="0"/>
                                  </p:stCondLst>
                                  <p:childTnLst>
                                    <p:set>
                                      <p:cBhvr>
                                        <p:cTn id="127" dur="1" fill="hold">
                                          <p:stCondLst>
                                            <p:cond delay="0"/>
                                          </p:stCondLst>
                                        </p:cTn>
                                        <p:tgtEl>
                                          <p:spTgt spid="48"/>
                                        </p:tgtEl>
                                        <p:attrNameLst>
                                          <p:attrName>style.visibility</p:attrName>
                                        </p:attrNameLst>
                                      </p:cBhvr>
                                      <p:to>
                                        <p:strVal val="visible"/>
                                      </p:to>
                                    </p:set>
                                    <p:anim calcmode="lin" valueType="num">
                                      <p:cBhvr>
                                        <p:cTn id="128" dur="500" fill="hold"/>
                                        <p:tgtEl>
                                          <p:spTgt spid="48"/>
                                        </p:tgtEl>
                                        <p:attrNameLst>
                                          <p:attrName>ppt_w</p:attrName>
                                        </p:attrNameLst>
                                      </p:cBhvr>
                                      <p:tavLst>
                                        <p:tav tm="0">
                                          <p:val>
                                            <p:fltVal val="0"/>
                                          </p:val>
                                        </p:tav>
                                        <p:tav tm="100000">
                                          <p:val>
                                            <p:strVal val="#ppt_w"/>
                                          </p:val>
                                        </p:tav>
                                      </p:tavLst>
                                    </p:anim>
                                    <p:anim calcmode="lin" valueType="num">
                                      <p:cBhvr>
                                        <p:cTn id="129" dur="500" fill="hold"/>
                                        <p:tgtEl>
                                          <p:spTgt spid="48"/>
                                        </p:tgtEl>
                                        <p:attrNameLst>
                                          <p:attrName>ppt_h</p:attrName>
                                        </p:attrNameLst>
                                      </p:cBhvr>
                                      <p:tavLst>
                                        <p:tav tm="0">
                                          <p:val>
                                            <p:fltVal val="0"/>
                                          </p:val>
                                        </p:tav>
                                        <p:tav tm="100000">
                                          <p:val>
                                            <p:strVal val="#ppt_h"/>
                                          </p:val>
                                        </p:tav>
                                      </p:tavLst>
                                    </p:anim>
                                    <p:animEffect transition="in" filter="fade">
                                      <p:cBhvr>
                                        <p:cTn id="130"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16" grpId="0" animBg="1"/>
      <p:bldP spid="17" grpId="0" animBg="1"/>
      <p:bldP spid="18" grpId="0" animBg="1"/>
      <p:bldP spid="27" grpId="0" animBg="1"/>
      <p:bldP spid="28" grpId="0"/>
      <p:bldP spid="30" grpId="0"/>
      <p:bldP spid="31" grpId="0" animBg="1"/>
      <p:bldP spid="32" grpId="0" animBg="1"/>
      <p:bldP spid="33" grpId="0" animBg="1"/>
      <p:bldP spid="38" grpId="0"/>
      <p:bldP spid="42" grpId="0" animBg="1"/>
      <p:bldP spid="43" grpId="0" animBg="1"/>
      <p:bldP spid="44" grpId="0" animBg="1"/>
      <p:bldP spid="45" grpId="0" animBg="1"/>
      <p:bldP spid="46" grpId="0" animBg="1"/>
      <p:bldP spid="47" grpId="0" animBg="1"/>
      <p:bldP spid="48"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a:t>ACID</a:t>
            </a:r>
            <a:r>
              <a:rPr lang="ja-JP" altLang="en-US"/>
              <a:t>を実現するための機能の例 </a:t>
            </a:r>
            <a:r>
              <a:rPr lang="en-US" altLang="ja-JP"/>
              <a:t>(2)</a:t>
            </a:r>
            <a:endParaRPr lang="ja-JP" altLang="en-US" dirty="0"/>
          </a:p>
        </p:txBody>
      </p:sp>
      <p:sp>
        <p:nvSpPr>
          <p:cNvPr id="5" name="AutoShape 9"/>
          <p:cNvSpPr>
            <a:spLocks noChangeArrowheads="1"/>
          </p:cNvSpPr>
          <p:nvPr/>
        </p:nvSpPr>
        <p:spPr bwMode="auto">
          <a:xfrm>
            <a:off x="1637928" y="3717032"/>
            <a:ext cx="2286000" cy="1368152"/>
          </a:xfrm>
          <a:prstGeom prst="can">
            <a:avLst>
              <a:gd name="adj" fmla="val 32143"/>
            </a:avLst>
          </a:prstGeom>
          <a:solidFill>
            <a:schemeClr val="accent5"/>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800"/>
              </a:lnSpc>
              <a:spcBef>
                <a:spcPts val="0"/>
              </a:spcBef>
            </a:pPr>
            <a:endParaRPr lang="en-US" altLang="ja-JP" sz="2000" dirty="0">
              <a:solidFill>
                <a:schemeClr val="bg1"/>
              </a:solidFill>
              <a:latin typeface="Arial" pitchFamily="34" charset="0"/>
              <a:ea typeface="HGP創英角ｺﾞｼｯｸUB" pitchFamily="50" charset="-128"/>
              <a:cs typeface="Arial" pitchFamily="34" charset="0"/>
            </a:endParaRPr>
          </a:p>
          <a:p>
            <a:pPr algn="ctr">
              <a:lnSpc>
                <a:spcPts val="1800"/>
              </a:lnSpc>
              <a:spcBef>
                <a:spcPts val="0"/>
              </a:spcBef>
            </a:pPr>
            <a:r>
              <a:rPr lang="ja-JP" altLang="en-US" sz="2000" dirty="0">
                <a:solidFill>
                  <a:schemeClr val="bg1"/>
                </a:solidFill>
                <a:latin typeface="Arial" pitchFamily="34" charset="0"/>
                <a:ea typeface="HGP創英角ｺﾞｼｯｸUB" pitchFamily="50" charset="-128"/>
                <a:cs typeface="Arial" pitchFamily="34" charset="0"/>
              </a:rPr>
              <a:t>トランザクションログ</a:t>
            </a:r>
          </a:p>
        </p:txBody>
      </p:sp>
      <p:sp>
        <p:nvSpPr>
          <p:cNvPr id="6" name="AutoShape 9"/>
          <p:cNvSpPr>
            <a:spLocks noChangeArrowheads="1"/>
          </p:cNvSpPr>
          <p:nvPr/>
        </p:nvSpPr>
        <p:spPr bwMode="auto">
          <a:xfrm>
            <a:off x="5166320" y="3717032"/>
            <a:ext cx="2286000" cy="1368152"/>
          </a:xfrm>
          <a:prstGeom prst="can">
            <a:avLst>
              <a:gd name="adj" fmla="val 32143"/>
            </a:avLst>
          </a:prstGeom>
          <a:solidFill>
            <a:schemeClr val="accent1"/>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lnSpc>
                <a:spcPts val="1800"/>
              </a:lnSpc>
              <a:spcBef>
                <a:spcPts val="0"/>
              </a:spcBef>
            </a:pPr>
            <a:endParaRPr lang="en-US" altLang="ja-JP" sz="2000" dirty="0">
              <a:solidFill>
                <a:schemeClr val="bg1"/>
              </a:solidFill>
              <a:latin typeface="Arial" pitchFamily="34" charset="0"/>
              <a:ea typeface="HGP創英角ｺﾞｼｯｸUB" pitchFamily="50" charset="-128"/>
              <a:cs typeface="Arial" pitchFamily="34" charset="0"/>
            </a:endParaRPr>
          </a:p>
          <a:p>
            <a:pPr algn="ctr">
              <a:lnSpc>
                <a:spcPts val="1800"/>
              </a:lnSpc>
              <a:spcBef>
                <a:spcPts val="0"/>
              </a:spcBef>
            </a:pPr>
            <a:r>
              <a:rPr lang="ja-JP" altLang="en-US" sz="2000" dirty="0">
                <a:solidFill>
                  <a:schemeClr val="bg1"/>
                </a:solidFill>
                <a:latin typeface="Arial" pitchFamily="34" charset="0"/>
                <a:ea typeface="HGP創英角ｺﾞｼｯｸUB" pitchFamily="50" charset="-128"/>
                <a:cs typeface="Arial" pitchFamily="34" charset="0"/>
              </a:rPr>
              <a:t>データベース</a:t>
            </a:r>
          </a:p>
        </p:txBody>
      </p:sp>
      <p:sp>
        <p:nvSpPr>
          <p:cNvPr id="7" name="テキスト ボックス 6"/>
          <p:cNvSpPr txBox="1"/>
          <p:nvPr/>
        </p:nvSpPr>
        <p:spPr>
          <a:xfrm>
            <a:off x="395536" y="1124744"/>
            <a:ext cx="8352928" cy="369332"/>
          </a:xfrm>
          <a:prstGeom prst="rect">
            <a:avLst/>
          </a:prstGeom>
          <a:noFill/>
        </p:spPr>
        <p:txBody>
          <a:bodyPr wrap="square" rtlCol="0">
            <a:spAutoFit/>
          </a:bodyPr>
          <a:lstStyle/>
          <a:p>
            <a:pPr algn="ctr"/>
            <a:r>
              <a:rPr kumimoji="1" lang="ja-JP" altLang="en-US" dirty="0">
                <a:latin typeface="+mn-lt"/>
                <a:ea typeface="+mn-ea"/>
              </a:rPr>
              <a:t>ロールバック＝トランザクションが正常に終了しなかった場合に元に戻す</a:t>
            </a:r>
          </a:p>
        </p:txBody>
      </p:sp>
      <p:sp>
        <p:nvSpPr>
          <p:cNvPr id="8" name="テキスト ボックス 7"/>
          <p:cNvSpPr txBox="1"/>
          <p:nvPr/>
        </p:nvSpPr>
        <p:spPr>
          <a:xfrm>
            <a:off x="395535" y="3212976"/>
            <a:ext cx="8352929" cy="369332"/>
          </a:xfrm>
          <a:prstGeom prst="rect">
            <a:avLst/>
          </a:prstGeom>
          <a:noFill/>
        </p:spPr>
        <p:txBody>
          <a:bodyPr wrap="square" rtlCol="0">
            <a:spAutoFit/>
          </a:bodyPr>
          <a:lstStyle/>
          <a:p>
            <a:pPr algn="ctr"/>
            <a:r>
              <a:rPr kumimoji="1" lang="ja-JP" altLang="en-US" dirty="0">
                <a:latin typeface="+mn-lt"/>
                <a:ea typeface="+mn-ea"/>
              </a:rPr>
              <a:t>ロールフォワード＝データベースが破損した場合にログを元に再構築する</a:t>
            </a:r>
          </a:p>
        </p:txBody>
      </p:sp>
      <p:sp>
        <p:nvSpPr>
          <p:cNvPr id="9" name="右矢印 8"/>
          <p:cNvSpPr/>
          <p:nvPr/>
        </p:nvSpPr>
        <p:spPr bwMode="auto">
          <a:xfrm>
            <a:off x="4035810" y="3861048"/>
            <a:ext cx="1058502" cy="1224136"/>
          </a:xfrm>
          <a:prstGeom prst="rightArrow">
            <a:avLst/>
          </a:prstGeom>
          <a:solidFill>
            <a:srgbClr val="FFC000"/>
          </a:solidFill>
          <a:ln w="38100" cap="flat" cmpd="sng" algn="ctr">
            <a:noFill/>
            <a:prstDash val="solid"/>
            <a:round/>
            <a:headEnd type="none" w="med" len="med"/>
            <a:tailEnd type="none" w="med" len="med"/>
          </a:ln>
          <a:effectLst>
            <a:outerShdw blurRad="50800" dist="127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a:ln>
                <a:noFill/>
              </a:ln>
              <a:solidFill>
                <a:srgbClr val="484848"/>
              </a:solidFill>
              <a:effectLst/>
              <a:latin typeface="Arial" charset="0"/>
              <a:ea typeface="HG丸ｺﾞｼｯｸM-PRO" pitchFamily="50" charset="-128"/>
            </a:endParaRPr>
          </a:p>
        </p:txBody>
      </p:sp>
      <p:sp>
        <p:nvSpPr>
          <p:cNvPr id="10" name="正方形/長方形 9"/>
          <p:cNvSpPr/>
          <p:nvPr/>
        </p:nvSpPr>
        <p:spPr bwMode="auto">
          <a:xfrm>
            <a:off x="1115308" y="1808820"/>
            <a:ext cx="3201838" cy="1080120"/>
          </a:xfrm>
          <a:prstGeom prst="rect">
            <a:avLst/>
          </a:prstGeom>
          <a:solidFill>
            <a:schemeClr val="accent1"/>
          </a:solidFill>
          <a:ln w="38100" cap="flat" cmpd="sng" algn="ctr">
            <a:noFill/>
            <a:prstDash val="solid"/>
            <a:round/>
            <a:headEnd type="none" w="med" len="med"/>
            <a:tailEnd type="none" w="med" len="med"/>
          </a:ln>
          <a:effectLst>
            <a:outerShdw blurRad="50800" dist="254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a:ln>
                  <a:noFill/>
                </a:ln>
                <a:solidFill>
                  <a:schemeClr val="bg1"/>
                </a:solidFill>
                <a:effectLst/>
                <a:latin typeface="+mn-ea"/>
                <a:ea typeface="+mn-ea"/>
              </a:rPr>
              <a:t>トランザクション</a:t>
            </a:r>
            <a:endParaRPr kumimoji="0" lang="en-US" altLang="ja-JP" sz="2000" b="0" i="0" u="none" strike="noStrike" cap="none" normalizeH="0" baseline="0" dirty="0">
              <a:ln>
                <a:noFill/>
              </a:ln>
              <a:solidFill>
                <a:schemeClr val="bg1"/>
              </a:solidFill>
              <a:effectLst/>
              <a:latin typeface="+mn-ea"/>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a:ln>
                  <a:noFill/>
                </a:ln>
                <a:solidFill>
                  <a:schemeClr val="bg1"/>
                </a:solidFill>
                <a:effectLst/>
                <a:latin typeface="+mn-ea"/>
                <a:ea typeface="+mn-ea"/>
              </a:rPr>
              <a:t>（一連のデータベース操作）</a:t>
            </a:r>
          </a:p>
        </p:txBody>
      </p:sp>
      <p:sp>
        <p:nvSpPr>
          <p:cNvPr id="11" name="右矢印 10"/>
          <p:cNvSpPr/>
          <p:nvPr/>
        </p:nvSpPr>
        <p:spPr bwMode="auto">
          <a:xfrm>
            <a:off x="4522114" y="1772816"/>
            <a:ext cx="1058502" cy="504056"/>
          </a:xfrm>
          <a:prstGeom prst="rightArrow">
            <a:avLst/>
          </a:prstGeom>
          <a:solidFill>
            <a:srgbClr val="4168A7"/>
          </a:solidFill>
          <a:ln w="38100" cap="flat" cmpd="sng" algn="ctr">
            <a:noFill/>
            <a:prstDash val="solid"/>
            <a:round/>
            <a:headEnd type="none" w="med" len="med"/>
            <a:tailEnd type="none" w="med" len="med"/>
          </a:ln>
          <a:effectLst>
            <a:outerShdw blurRad="50800" dist="127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1" i="0" u="none" strike="noStrike" cap="none" normalizeH="0" baseline="0" dirty="0">
                <a:ln>
                  <a:noFill/>
                </a:ln>
                <a:solidFill>
                  <a:schemeClr val="bg1"/>
                </a:solidFill>
                <a:effectLst/>
                <a:latin typeface="+mn-ea"/>
                <a:ea typeface="+mn-ea"/>
              </a:rPr>
              <a:t>正常終了</a:t>
            </a:r>
          </a:p>
        </p:txBody>
      </p:sp>
      <p:sp>
        <p:nvSpPr>
          <p:cNvPr id="14" name="右矢印 13"/>
          <p:cNvSpPr/>
          <p:nvPr/>
        </p:nvSpPr>
        <p:spPr bwMode="auto">
          <a:xfrm>
            <a:off x="4522114" y="2384884"/>
            <a:ext cx="1058502" cy="504056"/>
          </a:xfrm>
          <a:prstGeom prst="rightArrow">
            <a:avLst/>
          </a:prstGeom>
          <a:solidFill>
            <a:schemeClr val="accent3"/>
          </a:solidFill>
          <a:ln w="38100" cap="flat" cmpd="sng" algn="ctr">
            <a:noFill/>
            <a:prstDash val="solid"/>
            <a:round/>
            <a:headEnd type="none" w="med" len="med"/>
            <a:tailEnd type="none" w="med" len="med"/>
          </a:ln>
          <a:effectLst>
            <a:outerShdw blurRad="50800" dist="127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200" b="1" i="0" u="none" strike="noStrike" cap="none" normalizeH="0" baseline="0" dirty="0">
                <a:ln>
                  <a:noFill/>
                </a:ln>
                <a:solidFill>
                  <a:schemeClr val="bg1"/>
                </a:solidFill>
                <a:effectLst/>
                <a:latin typeface="+mn-ea"/>
                <a:ea typeface="+mn-ea"/>
              </a:rPr>
              <a:t>異常終了</a:t>
            </a:r>
          </a:p>
        </p:txBody>
      </p:sp>
      <p:sp>
        <p:nvSpPr>
          <p:cNvPr id="15" name="正方形/長方形 14"/>
          <p:cNvSpPr/>
          <p:nvPr/>
        </p:nvSpPr>
        <p:spPr bwMode="auto">
          <a:xfrm>
            <a:off x="5723820" y="1772816"/>
            <a:ext cx="2088232" cy="504056"/>
          </a:xfrm>
          <a:prstGeom prst="rect">
            <a:avLst/>
          </a:prstGeom>
          <a:solidFill>
            <a:srgbClr val="4168A7"/>
          </a:solidFill>
          <a:ln w="38100" cap="flat" cmpd="sng" algn="ctr">
            <a:noFill/>
            <a:prstDash val="solid"/>
            <a:round/>
            <a:headEnd type="none" w="med" len="med"/>
            <a:tailEnd type="none" w="med" len="med"/>
          </a:ln>
          <a:effectLst>
            <a:outerShdw blurRad="50800" dist="254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baseline="0" dirty="0">
                <a:ln>
                  <a:noFill/>
                </a:ln>
                <a:solidFill>
                  <a:schemeClr val="bg1"/>
                </a:solidFill>
                <a:effectLst/>
                <a:latin typeface="+mn-ea"/>
                <a:ea typeface="+mn-ea"/>
              </a:rPr>
              <a:t>COMMIT</a:t>
            </a:r>
            <a:endParaRPr kumimoji="0" lang="ja-JP" altLang="en-US" sz="1400" b="0" i="0" u="none" strike="noStrike" cap="none" normalizeH="0" baseline="0" dirty="0">
              <a:ln>
                <a:noFill/>
              </a:ln>
              <a:solidFill>
                <a:schemeClr val="bg1"/>
              </a:solidFill>
              <a:effectLst/>
              <a:latin typeface="+mn-ea"/>
              <a:ea typeface="+mn-ea"/>
            </a:endParaRPr>
          </a:p>
        </p:txBody>
      </p:sp>
      <p:sp>
        <p:nvSpPr>
          <p:cNvPr id="16" name="正方形/長方形 15"/>
          <p:cNvSpPr/>
          <p:nvPr/>
        </p:nvSpPr>
        <p:spPr bwMode="auto">
          <a:xfrm>
            <a:off x="5724128" y="2384884"/>
            <a:ext cx="2088232" cy="504056"/>
          </a:xfrm>
          <a:prstGeom prst="rect">
            <a:avLst/>
          </a:prstGeom>
          <a:solidFill>
            <a:schemeClr val="accent3"/>
          </a:solidFill>
          <a:ln w="38100" cap="flat" cmpd="sng" algn="ctr">
            <a:noFill/>
            <a:prstDash val="solid"/>
            <a:round/>
            <a:headEnd type="none" w="med" len="med"/>
            <a:tailEnd type="none" w="med" len="med"/>
          </a:ln>
          <a:effectLst>
            <a:outerShdw blurRad="50800" dist="254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baseline="0" dirty="0">
                <a:ln>
                  <a:noFill/>
                </a:ln>
                <a:solidFill>
                  <a:schemeClr val="bg1"/>
                </a:solidFill>
                <a:effectLst/>
                <a:latin typeface="+mn-ea"/>
                <a:ea typeface="+mn-ea"/>
              </a:rPr>
              <a:t>ROLLBACK</a:t>
            </a:r>
            <a:endParaRPr kumimoji="0" lang="ja-JP" altLang="en-US" sz="1400" b="0" i="0" u="none" strike="noStrike" cap="none" normalizeH="0" baseline="0" dirty="0">
              <a:ln>
                <a:noFill/>
              </a:ln>
              <a:solidFill>
                <a:schemeClr val="bg1"/>
              </a:solidFill>
              <a:effectLst/>
              <a:latin typeface="+mn-ea"/>
              <a:ea typeface="+mn-ea"/>
            </a:endParaRPr>
          </a:p>
        </p:txBody>
      </p:sp>
      <p:sp>
        <p:nvSpPr>
          <p:cNvPr id="13" name="角丸四角形 12"/>
          <p:cNvSpPr/>
          <p:nvPr/>
        </p:nvSpPr>
        <p:spPr bwMode="auto">
          <a:xfrm>
            <a:off x="827584" y="5373216"/>
            <a:ext cx="7560840" cy="1008112"/>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2151063" marR="0" indent="-2151063"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dirty="0">
                <a:ln>
                  <a:noFill/>
                </a:ln>
                <a:solidFill>
                  <a:schemeClr val="bg1"/>
                </a:solidFill>
                <a:effectLst/>
                <a:latin typeface="+mn-lt"/>
                <a:ea typeface="+mn-ea"/>
              </a:rPr>
              <a:t>障害からの復旧のためにログを残すことが必要</a:t>
            </a:r>
            <a:endParaRPr kumimoji="0" lang="en-US" altLang="ja-JP" sz="2400" b="0" i="0" u="none" strike="noStrike" cap="none" normalizeH="0" dirty="0">
              <a:ln>
                <a:noFill/>
              </a:ln>
              <a:solidFill>
                <a:schemeClr val="bg1"/>
              </a:solidFill>
              <a:effectLst/>
              <a:latin typeface="+mn-lt"/>
              <a:ea typeface="+mn-ea"/>
            </a:endParaRPr>
          </a:p>
          <a:p>
            <a:pPr marL="2151063" marR="0" indent="-2151063" algn="ctr" defTabSz="914400" rtl="0" eaLnBrk="1" fontAlgn="base" latinLnBrk="0" hangingPunct="1">
              <a:lnSpc>
                <a:spcPct val="100000"/>
              </a:lnSpc>
              <a:spcBef>
                <a:spcPct val="20000"/>
              </a:spcBef>
              <a:spcAft>
                <a:spcPct val="0"/>
              </a:spcAft>
              <a:buClrTx/>
              <a:buSzTx/>
              <a:buFontTx/>
              <a:buNone/>
              <a:tabLst/>
            </a:pPr>
            <a:r>
              <a:rPr kumimoji="0" lang="ja-JP" altLang="en-US" sz="2400" dirty="0">
                <a:solidFill>
                  <a:schemeClr val="bg1"/>
                </a:solidFill>
                <a:latin typeface="+mn-lt"/>
                <a:ea typeface="+mn-ea"/>
              </a:rPr>
              <a:t>＝さらなるオーバーヘッドを産む</a:t>
            </a:r>
            <a:endParaRPr kumimoji="0" lang="ja-JP" altLang="en-US" sz="2400" b="0" i="0" u="none" strike="noStrike" cap="none" normalizeH="0" dirty="0">
              <a:ln>
                <a:noFill/>
              </a:ln>
              <a:solidFill>
                <a:schemeClr val="bg1"/>
              </a:solidFill>
              <a:effectLst/>
              <a:latin typeface="+mn-lt"/>
              <a:ea typeface="+mn-ea"/>
            </a:endParaRPr>
          </a:p>
        </p:txBody>
      </p:sp>
    </p:spTree>
    <p:extLst>
      <p:ext uri="{BB962C8B-B14F-4D97-AF65-F5344CB8AC3E}">
        <p14:creationId xmlns:p14="http://schemas.microsoft.com/office/powerpoint/2010/main" val="1653780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0-#ppt_w/2"/>
                                          </p:val>
                                        </p:tav>
                                        <p:tav tm="100000">
                                          <p:val>
                                            <p:strVal val="#ppt_x"/>
                                          </p:val>
                                        </p:tav>
                                      </p:tavLst>
                                    </p:anim>
                                    <p:anim calcmode="lin" valueType="num">
                                      <p:cBhvr additive="base">
                                        <p:cTn id="16" dur="500" fill="hold"/>
                                        <p:tgtEl>
                                          <p:spTgt spid="1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0-#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0-#ppt_w/2"/>
                                          </p:val>
                                        </p:tav>
                                        <p:tav tm="100000">
                                          <p:val>
                                            <p:strVal val="#ppt_x"/>
                                          </p:val>
                                        </p:tav>
                                      </p:tavLst>
                                    </p:anim>
                                    <p:anim calcmode="lin" valueType="num">
                                      <p:cBhvr additive="base">
                                        <p:cTn id="24" dur="500" fill="hold"/>
                                        <p:tgtEl>
                                          <p:spTgt spid="15"/>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500" fill="hold"/>
                                        <p:tgtEl>
                                          <p:spTgt spid="16"/>
                                        </p:tgtEl>
                                        <p:attrNameLst>
                                          <p:attrName>ppt_x</p:attrName>
                                        </p:attrNameLst>
                                      </p:cBhvr>
                                      <p:tavLst>
                                        <p:tav tm="0">
                                          <p:val>
                                            <p:strVal val="0-#ppt_w/2"/>
                                          </p:val>
                                        </p:tav>
                                        <p:tav tm="100000">
                                          <p:val>
                                            <p:strVal val="#ppt_x"/>
                                          </p:val>
                                        </p:tav>
                                      </p:tavLst>
                                    </p:anim>
                                    <p:anim calcmode="lin" valueType="num">
                                      <p:cBhvr additive="base">
                                        <p:cTn id="2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0-#ppt_w/2"/>
                                          </p:val>
                                        </p:tav>
                                        <p:tav tm="100000">
                                          <p:val>
                                            <p:strVal val="#ppt_x"/>
                                          </p:val>
                                        </p:tav>
                                      </p:tavLst>
                                    </p:anim>
                                    <p:anim calcmode="lin" valueType="num">
                                      <p:cBhvr additive="base">
                                        <p:cTn id="34" dur="500" fill="hold"/>
                                        <p:tgtEl>
                                          <p:spTgt spid="5"/>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500" fill="hold"/>
                                        <p:tgtEl>
                                          <p:spTgt spid="6"/>
                                        </p:tgtEl>
                                        <p:attrNameLst>
                                          <p:attrName>ppt_x</p:attrName>
                                        </p:attrNameLst>
                                      </p:cBhvr>
                                      <p:tavLst>
                                        <p:tav tm="0">
                                          <p:val>
                                            <p:strVal val="0-#ppt_w/2"/>
                                          </p:val>
                                        </p:tav>
                                        <p:tav tm="100000">
                                          <p:val>
                                            <p:strVal val="#ppt_x"/>
                                          </p:val>
                                        </p:tav>
                                      </p:tavLst>
                                    </p:anim>
                                    <p:anim calcmode="lin" valueType="num">
                                      <p:cBhvr additive="base">
                                        <p:cTn id="38" dur="500" fill="hold"/>
                                        <p:tgtEl>
                                          <p:spTgt spid="6"/>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0-#ppt_w/2"/>
                                          </p:val>
                                        </p:tav>
                                        <p:tav tm="100000">
                                          <p:val>
                                            <p:strVal val="#ppt_x"/>
                                          </p:val>
                                        </p:tav>
                                      </p:tavLst>
                                    </p:anim>
                                    <p:anim calcmode="lin" valueType="num">
                                      <p:cBhvr additive="base">
                                        <p:cTn id="42" dur="500" fill="hold"/>
                                        <p:tgtEl>
                                          <p:spTgt spid="8"/>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additive="base">
                                        <p:cTn id="45" dur="500" fill="hold"/>
                                        <p:tgtEl>
                                          <p:spTgt spid="9"/>
                                        </p:tgtEl>
                                        <p:attrNameLst>
                                          <p:attrName>ppt_x</p:attrName>
                                        </p:attrNameLst>
                                      </p:cBhvr>
                                      <p:tavLst>
                                        <p:tav tm="0">
                                          <p:val>
                                            <p:strVal val="0-#ppt_w/2"/>
                                          </p:val>
                                        </p:tav>
                                        <p:tav tm="100000">
                                          <p:val>
                                            <p:strVal val="#ppt_x"/>
                                          </p:val>
                                        </p:tav>
                                      </p:tavLst>
                                    </p:anim>
                                    <p:anim calcmode="lin" valueType="num">
                                      <p:cBhvr additive="base">
                                        <p:cTn id="4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500" fill="hold"/>
                                        <p:tgtEl>
                                          <p:spTgt spid="13"/>
                                        </p:tgtEl>
                                        <p:attrNameLst>
                                          <p:attrName>ppt_w</p:attrName>
                                        </p:attrNameLst>
                                      </p:cBhvr>
                                      <p:tavLst>
                                        <p:tav tm="0">
                                          <p:val>
                                            <p:fltVal val="0"/>
                                          </p:val>
                                        </p:tav>
                                        <p:tav tm="100000">
                                          <p:val>
                                            <p:strVal val="#ppt_w"/>
                                          </p:val>
                                        </p:tav>
                                      </p:tavLst>
                                    </p:anim>
                                    <p:anim calcmode="lin" valueType="num">
                                      <p:cBhvr>
                                        <p:cTn id="52" dur="500" fill="hold"/>
                                        <p:tgtEl>
                                          <p:spTgt spid="13"/>
                                        </p:tgtEl>
                                        <p:attrNameLst>
                                          <p:attrName>ppt_h</p:attrName>
                                        </p:attrNameLst>
                                      </p:cBhvr>
                                      <p:tavLst>
                                        <p:tav tm="0">
                                          <p:val>
                                            <p:fltVal val="0"/>
                                          </p:val>
                                        </p:tav>
                                        <p:tav tm="100000">
                                          <p:val>
                                            <p:strVal val="#ppt_h"/>
                                          </p:val>
                                        </p:tav>
                                      </p:tavLst>
                                    </p:anim>
                                    <p:animEffect transition="in" filter="fade">
                                      <p:cBhvr>
                                        <p:cTn id="5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P spid="9" grpId="0" animBg="1"/>
      <p:bldP spid="10" grpId="0" animBg="1"/>
      <p:bldP spid="11" grpId="0" animBg="1"/>
      <p:bldP spid="14" grpId="0" animBg="1"/>
      <p:bldP spid="15" grpId="0" animBg="1"/>
      <p:bldP spid="16" grpId="0" animBg="1"/>
      <p:bldP spid="13"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DBMS</a:t>
            </a:r>
            <a:r>
              <a:rPr lang="ja-JP" altLang="en-US" dirty="0"/>
              <a:t>高速化への要求と取り組み</a:t>
            </a:r>
          </a:p>
        </p:txBody>
      </p:sp>
      <p:sp>
        <p:nvSpPr>
          <p:cNvPr id="3" name="正方形/長方形 2"/>
          <p:cNvSpPr/>
          <p:nvPr/>
        </p:nvSpPr>
        <p:spPr bwMode="auto">
          <a:xfrm>
            <a:off x="403101" y="1116633"/>
            <a:ext cx="8496944" cy="433916"/>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トランザクションの増加</a:t>
            </a:r>
          </a:p>
        </p:txBody>
      </p:sp>
      <p:sp>
        <p:nvSpPr>
          <p:cNvPr id="5" name="正方形/長方形 4"/>
          <p:cNvSpPr/>
          <p:nvPr/>
        </p:nvSpPr>
        <p:spPr bwMode="auto">
          <a:xfrm>
            <a:off x="403101" y="1620423"/>
            <a:ext cx="8496944" cy="430180"/>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データ量の増加 </a:t>
            </a:r>
            <a:r>
              <a:rPr kumimoji="0" lang="en-US" altLang="ja-JP" sz="2400" dirty="0">
                <a:solidFill>
                  <a:schemeClr val="bg1"/>
                </a:solidFill>
                <a:latin typeface="+mn-lt"/>
                <a:ea typeface="+mn-ea"/>
              </a:rPr>
              <a:t>(</a:t>
            </a:r>
            <a:r>
              <a:rPr kumimoji="0" lang="ja-JP" altLang="en-US" sz="2400" dirty="0">
                <a:solidFill>
                  <a:schemeClr val="bg1"/>
                </a:solidFill>
                <a:latin typeface="+mn-lt"/>
                <a:ea typeface="+mn-ea"/>
              </a:rPr>
              <a:t>ビッグデータ</a:t>
            </a:r>
            <a:r>
              <a:rPr kumimoji="0" lang="en-US" altLang="ja-JP" sz="2400" dirty="0">
                <a:solidFill>
                  <a:schemeClr val="bg1"/>
                </a:solidFill>
                <a:latin typeface="+mn-lt"/>
                <a:ea typeface="+mn-ea"/>
              </a:rPr>
              <a:t>)</a:t>
            </a:r>
            <a:endParaRPr kumimoji="0" lang="ja-JP" altLang="en-US" sz="2400" dirty="0">
              <a:solidFill>
                <a:schemeClr val="bg1"/>
              </a:solidFill>
              <a:latin typeface="+mn-lt"/>
              <a:ea typeface="+mn-ea"/>
            </a:endParaRPr>
          </a:p>
        </p:txBody>
      </p:sp>
      <p:sp>
        <p:nvSpPr>
          <p:cNvPr id="12" name="正方形/長方形 11"/>
          <p:cNvSpPr/>
          <p:nvPr/>
        </p:nvSpPr>
        <p:spPr bwMode="auto">
          <a:xfrm>
            <a:off x="395536" y="3011269"/>
            <a:ext cx="2736304" cy="1080120"/>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　単体能力の強化</a:t>
            </a:r>
            <a:endParaRPr kumimoji="0" lang="en-US" altLang="ja-JP" sz="2400" dirty="0">
              <a:solidFill>
                <a:schemeClr val="bg1"/>
              </a:solidFill>
              <a:latin typeface="+mn-lt"/>
              <a:ea typeface="+mn-ea"/>
            </a:endParaRPr>
          </a:p>
          <a:p>
            <a:pPr algn="ctr">
              <a:spcBef>
                <a:spcPct val="20000"/>
              </a:spcBef>
            </a:pPr>
            <a:r>
              <a:rPr kumimoji="0" lang="en-US" altLang="ja-JP" sz="2400" dirty="0">
                <a:solidFill>
                  <a:schemeClr val="bg1"/>
                </a:solidFill>
                <a:latin typeface="+mn-lt"/>
                <a:ea typeface="+mn-ea"/>
              </a:rPr>
              <a:t>(Scale Up)</a:t>
            </a:r>
            <a:endParaRPr kumimoji="0" lang="ja-JP" altLang="en-US" sz="2400" dirty="0">
              <a:solidFill>
                <a:schemeClr val="bg1"/>
              </a:solidFill>
              <a:latin typeface="+mn-lt"/>
              <a:ea typeface="+mn-ea"/>
            </a:endParaRPr>
          </a:p>
        </p:txBody>
      </p:sp>
      <p:sp>
        <p:nvSpPr>
          <p:cNvPr id="13" name="正方形/長方形 12"/>
          <p:cNvSpPr/>
          <p:nvPr/>
        </p:nvSpPr>
        <p:spPr bwMode="auto">
          <a:xfrm>
            <a:off x="6163741" y="3001000"/>
            <a:ext cx="2736304" cy="1080120"/>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集計・分析処理の</a:t>
            </a:r>
            <a:r>
              <a:rPr kumimoji="0" lang="ja-JP" altLang="en-US" sz="2400" dirty="0">
                <a:solidFill>
                  <a:schemeClr val="bg1"/>
                </a:solidFill>
              </a:rPr>
              <a:t>高速</a:t>
            </a:r>
            <a:r>
              <a:rPr kumimoji="0" lang="ja-JP" altLang="en-US" sz="2400" dirty="0">
                <a:solidFill>
                  <a:schemeClr val="bg1"/>
                </a:solidFill>
                <a:latin typeface="+mn-lt"/>
                <a:ea typeface="+mn-ea"/>
              </a:rPr>
              <a:t>化</a:t>
            </a:r>
            <a:endParaRPr kumimoji="0" lang="en-US" altLang="ja-JP" sz="2400" dirty="0">
              <a:solidFill>
                <a:schemeClr val="bg1"/>
              </a:solidFill>
              <a:latin typeface="+mn-lt"/>
              <a:ea typeface="+mn-ea"/>
            </a:endParaRPr>
          </a:p>
        </p:txBody>
      </p:sp>
      <p:sp>
        <p:nvSpPr>
          <p:cNvPr id="14" name="正方形/長方形 13"/>
          <p:cNvSpPr/>
          <p:nvPr/>
        </p:nvSpPr>
        <p:spPr bwMode="auto">
          <a:xfrm>
            <a:off x="3275856" y="3001000"/>
            <a:ext cx="2736304" cy="1080120"/>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分散処理</a:t>
            </a:r>
            <a:endParaRPr kumimoji="0" lang="en-US" altLang="ja-JP" sz="2400" dirty="0">
              <a:solidFill>
                <a:schemeClr val="bg1"/>
              </a:solidFill>
              <a:latin typeface="+mn-lt"/>
              <a:ea typeface="+mn-ea"/>
            </a:endParaRPr>
          </a:p>
          <a:p>
            <a:pPr algn="ctr">
              <a:spcBef>
                <a:spcPct val="20000"/>
              </a:spcBef>
            </a:pPr>
            <a:r>
              <a:rPr kumimoji="0" lang="en-US" altLang="ja-JP" sz="2400" dirty="0">
                <a:solidFill>
                  <a:schemeClr val="bg1"/>
                </a:solidFill>
                <a:latin typeface="+mn-lt"/>
                <a:ea typeface="+mn-ea"/>
              </a:rPr>
              <a:t>(Scale Out)</a:t>
            </a:r>
            <a:endParaRPr kumimoji="0" lang="ja-JP" altLang="en-US" sz="2400" dirty="0">
              <a:solidFill>
                <a:schemeClr val="bg1"/>
              </a:solidFill>
              <a:latin typeface="+mn-lt"/>
              <a:ea typeface="+mn-ea"/>
            </a:endParaRPr>
          </a:p>
        </p:txBody>
      </p:sp>
      <p:sp>
        <p:nvSpPr>
          <p:cNvPr id="16" name="正方形/長方形 15"/>
          <p:cNvSpPr/>
          <p:nvPr/>
        </p:nvSpPr>
        <p:spPr bwMode="auto">
          <a:xfrm>
            <a:off x="6163741" y="4233520"/>
            <a:ext cx="2736304" cy="1899828"/>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列指向</a:t>
            </a:r>
            <a:endParaRPr kumimoji="0" lang="en-US" altLang="ja-JP" sz="2400" dirty="0">
              <a:solidFill>
                <a:schemeClr val="bg1"/>
              </a:solidFill>
              <a:latin typeface="+mn-lt"/>
              <a:ea typeface="+mn-ea"/>
            </a:endParaRPr>
          </a:p>
          <a:p>
            <a:pPr algn="ctr">
              <a:spcBef>
                <a:spcPct val="20000"/>
              </a:spcBef>
            </a:pPr>
            <a:r>
              <a:rPr kumimoji="0" lang="en-US" altLang="ja-JP" sz="2400" dirty="0">
                <a:solidFill>
                  <a:schemeClr val="bg1"/>
                </a:solidFill>
                <a:latin typeface="+mn-lt"/>
                <a:ea typeface="+mn-ea"/>
              </a:rPr>
              <a:t>RDBMS</a:t>
            </a:r>
            <a:endParaRPr kumimoji="0" lang="ja-JP" altLang="en-US" sz="2400" dirty="0">
              <a:solidFill>
                <a:schemeClr val="bg1"/>
              </a:solidFill>
              <a:latin typeface="+mn-lt"/>
              <a:ea typeface="+mn-ea"/>
            </a:endParaRPr>
          </a:p>
        </p:txBody>
      </p:sp>
      <p:sp>
        <p:nvSpPr>
          <p:cNvPr id="17" name="正方形/長方形 16"/>
          <p:cNvSpPr/>
          <p:nvPr/>
        </p:nvSpPr>
        <p:spPr bwMode="auto">
          <a:xfrm>
            <a:off x="3275856" y="4233520"/>
            <a:ext cx="2736304" cy="54006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クラスタ</a:t>
            </a:r>
          </a:p>
        </p:txBody>
      </p:sp>
      <p:sp>
        <p:nvSpPr>
          <p:cNvPr id="18" name="正方形/長方形 17"/>
          <p:cNvSpPr/>
          <p:nvPr/>
        </p:nvSpPr>
        <p:spPr bwMode="auto">
          <a:xfrm>
            <a:off x="3275856" y="4915103"/>
            <a:ext cx="2736304" cy="54006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dirty="0">
                <a:solidFill>
                  <a:schemeClr val="bg1"/>
                </a:solidFill>
                <a:latin typeface="+mn-lt"/>
                <a:ea typeface="+mn-ea"/>
              </a:rPr>
              <a:t>Shared Nothing</a:t>
            </a:r>
            <a:endParaRPr kumimoji="0" lang="ja-JP" altLang="en-US" sz="2400" dirty="0">
              <a:solidFill>
                <a:schemeClr val="bg1"/>
              </a:solidFill>
              <a:latin typeface="+mn-lt"/>
              <a:ea typeface="+mn-ea"/>
            </a:endParaRPr>
          </a:p>
        </p:txBody>
      </p:sp>
      <p:sp>
        <p:nvSpPr>
          <p:cNvPr id="19" name="正方形/長方形 18"/>
          <p:cNvSpPr/>
          <p:nvPr/>
        </p:nvSpPr>
        <p:spPr bwMode="auto">
          <a:xfrm>
            <a:off x="3275856" y="5593288"/>
            <a:ext cx="2736304" cy="54006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dirty="0" err="1">
                <a:solidFill>
                  <a:schemeClr val="bg1"/>
                </a:solidFill>
                <a:latin typeface="+mn-lt"/>
                <a:ea typeface="+mn-ea"/>
              </a:rPr>
              <a:t>Sharding</a:t>
            </a:r>
            <a:endParaRPr kumimoji="0" lang="ja-JP" altLang="en-US" sz="2400" dirty="0">
              <a:solidFill>
                <a:schemeClr val="bg1"/>
              </a:solidFill>
              <a:latin typeface="+mn-lt"/>
              <a:ea typeface="+mn-ea"/>
            </a:endParaRPr>
          </a:p>
        </p:txBody>
      </p:sp>
      <p:sp>
        <p:nvSpPr>
          <p:cNvPr id="20" name="正方形/長方形 19"/>
          <p:cNvSpPr/>
          <p:nvPr/>
        </p:nvSpPr>
        <p:spPr bwMode="auto">
          <a:xfrm>
            <a:off x="395536" y="4233520"/>
            <a:ext cx="2736304" cy="54006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dirty="0">
                <a:solidFill>
                  <a:schemeClr val="bg1"/>
                </a:solidFill>
                <a:latin typeface="+mn-lt"/>
                <a:ea typeface="+mn-ea"/>
              </a:rPr>
              <a:t>I/O</a:t>
            </a:r>
            <a:r>
              <a:rPr kumimoji="0" lang="ja-JP" altLang="en-US" sz="2400" dirty="0">
                <a:solidFill>
                  <a:schemeClr val="bg1"/>
                </a:solidFill>
                <a:latin typeface="+mn-lt"/>
                <a:ea typeface="+mn-ea"/>
              </a:rPr>
              <a:t>分散</a:t>
            </a:r>
          </a:p>
        </p:txBody>
      </p:sp>
      <p:sp>
        <p:nvSpPr>
          <p:cNvPr id="21" name="正方形/長方形 20"/>
          <p:cNvSpPr/>
          <p:nvPr/>
        </p:nvSpPr>
        <p:spPr bwMode="auto">
          <a:xfrm>
            <a:off x="395536" y="4915103"/>
            <a:ext cx="2736304" cy="54006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キャッシング</a:t>
            </a:r>
          </a:p>
        </p:txBody>
      </p:sp>
      <p:sp>
        <p:nvSpPr>
          <p:cNvPr id="22" name="正方形/長方形 21"/>
          <p:cNvSpPr/>
          <p:nvPr/>
        </p:nvSpPr>
        <p:spPr bwMode="auto">
          <a:xfrm>
            <a:off x="395536" y="5593288"/>
            <a:ext cx="2736304" cy="54006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インメモリ</a:t>
            </a:r>
          </a:p>
        </p:txBody>
      </p:sp>
      <p:sp>
        <p:nvSpPr>
          <p:cNvPr id="6" name="下矢印 5"/>
          <p:cNvSpPr/>
          <p:nvPr/>
        </p:nvSpPr>
        <p:spPr>
          <a:xfrm>
            <a:off x="403101" y="2162432"/>
            <a:ext cx="8496944" cy="729049"/>
          </a:xfrm>
          <a:prstGeom prst="downArrow">
            <a:avLst/>
          </a:prstGeom>
          <a:solidFill>
            <a:srgbClr val="92D050"/>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745580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500"/>
                                        <p:tgtEl>
                                          <p:spTgt spid="21"/>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6"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prstGeom prst="rect">
            <a:avLst/>
          </a:prstGeom>
        </p:spPr>
        <p:txBody>
          <a:bodyPr/>
          <a:lstStyle/>
          <a:p>
            <a:r>
              <a:rPr kumimoji="1" lang="ja-JP" altLang="en-US" sz="2800" dirty="0"/>
              <a:t>コンピュータシステムの処理能力を上げる方法</a:t>
            </a:r>
          </a:p>
        </p:txBody>
      </p:sp>
      <p:grpSp>
        <p:nvGrpSpPr>
          <p:cNvPr id="32" name="グループ化 31"/>
          <p:cNvGrpSpPr/>
          <p:nvPr/>
        </p:nvGrpSpPr>
        <p:grpSpPr>
          <a:xfrm>
            <a:off x="467544" y="4797152"/>
            <a:ext cx="8352928" cy="1728192"/>
            <a:chOff x="467544" y="4797152"/>
            <a:chExt cx="8352928" cy="1728192"/>
          </a:xfrm>
        </p:grpSpPr>
        <p:sp>
          <p:nvSpPr>
            <p:cNvPr id="19" name="右矢印 18"/>
            <p:cNvSpPr/>
            <p:nvPr/>
          </p:nvSpPr>
          <p:spPr bwMode="auto">
            <a:xfrm>
              <a:off x="467544" y="4797152"/>
              <a:ext cx="8352928" cy="1728192"/>
            </a:xfrm>
            <a:prstGeom prst="rightArrow">
              <a:avLst>
                <a:gd name="adj1" fmla="val 64766"/>
                <a:gd name="adj2" fmla="val 50000"/>
              </a:avLst>
            </a:prstGeom>
            <a:solidFill>
              <a:schemeClr val="accent5">
                <a:alpha val="7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pic>
          <p:nvPicPr>
            <p:cNvPr id="5"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84305" y="530095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6"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44345" y="530095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7"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04385" y="530120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64425" y="530095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9"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64628" y="530095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10"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24668" y="530095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11"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4708" y="530120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12"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44748" y="530095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13"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36633" y="530095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14"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96673" y="530095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15"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56713" y="5301208"/>
              <a:ext cx="495607" cy="687260"/>
            </a:xfrm>
            <a:prstGeom prst="rect">
              <a:avLst/>
            </a:prstGeom>
            <a:noFill/>
            <a:extLst>
              <a:ext uri="{909E8E84-426E-40dd-AFC4-6F175D3DCCD1}">
                <a14:hiddenFill xmlns:a14="http://schemas.microsoft.com/office/drawing/2010/main" xmlns="">
                  <a:solidFill>
                    <a:srgbClr val="FFFFFF"/>
                  </a:solidFill>
                </a14:hiddenFill>
              </a:ext>
            </a:extLst>
          </p:spPr>
        </p:pic>
        <p:pic>
          <p:nvPicPr>
            <p:cNvPr id="16"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316753" y="5300958"/>
              <a:ext cx="495607" cy="687260"/>
            </a:xfrm>
            <a:prstGeom prst="rect">
              <a:avLst/>
            </a:prstGeom>
            <a:noFill/>
            <a:extLst>
              <a:ext uri="{909E8E84-426E-40dd-AFC4-6F175D3DCCD1}">
                <a14:hiddenFill xmlns:a14="http://schemas.microsoft.com/office/drawing/2010/main" xmlns="">
                  <a:solidFill>
                    <a:srgbClr val="FFFFFF"/>
                  </a:solidFill>
                </a14:hiddenFill>
              </a:ext>
            </a:extLst>
          </p:spPr>
        </p:pic>
      </p:grpSp>
      <p:grpSp>
        <p:nvGrpSpPr>
          <p:cNvPr id="4" name="グループ化 3"/>
          <p:cNvGrpSpPr/>
          <p:nvPr/>
        </p:nvGrpSpPr>
        <p:grpSpPr>
          <a:xfrm>
            <a:off x="107505" y="1052736"/>
            <a:ext cx="2808312" cy="5328592"/>
            <a:chOff x="107505" y="1052736"/>
            <a:chExt cx="2808312" cy="5328592"/>
          </a:xfrm>
        </p:grpSpPr>
        <p:sp>
          <p:nvSpPr>
            <p:cNvPr id="17" name="上矢印 16"/>
            <p:cNvSpPr/>
            <p:nvPr/>
          </p:nvSpPr>
          <p:spPr bwMode="auto">
            <a:xfrm>
              <a:off x="107505" y="1052736"/>
              <a:ext cx="2808312" cy="5328592"/>
            </a:xfrm>
            <a:prstGeom prst="upArrow">
              <a:avLst>
                <a:gd name="adj1" fmla="val 58727"/>
                <a:gd name="adj2" fmla="val 30447"/>
              </a:avLst>
            </a:prstGeom>
            <a:solidFill>
              <a:schemeClr val="accent1">
                <a:alpha val="7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pic>
          <p:nvPicPr>
            <p:cNvPr id="1027" name="Picture 3" descr="C:\Users\Shoji\AppData\Local\Microsoft\Windows\Temporary Internet Files\Content.IE5\SLS3OEJK\MC90042897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75387" y="3645024"/>
              <a:ext cx="864096" cy="1263111"/>
            </a:xfrm>
            <a:prstGeom prst="rect">
              <a:avLst/>
            </a:prstGeom>
            <a:noFill/>
            <a:extLst>
              <a:ext uri="{909E8E84-426E-40dd-AFC4-6F175D3DCCD1}">
                <a14:hiddenFill xmlns:a14="http://schemas.microsoft.com/office/drawing/2010/main" xmlns="">
                  <a:solidFill>
                    <a:srgbClr val="FFFFFF"/>
                  </a:solidFill>
                </a14:hiddenFill>
              </a:ext>
            </a:extLst>
          </p:spPr>
        </p:pic>
        <p:pic>
          <p:nvPicPr>
            <p:cNvPr id="18" name="Picture 3" descr="C:\Users\Shoji\AppData\Local\Microsoft\Windows\Temporary Internet Files\Content.IE5\SLS3OEJK\MC90042897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3226" y="1268760"/>
              <a:ext cx="1308417" cy="1912607"/>
            </a:xfrm>
            <a:prstGeom prst="rect">
              <a:avLst/>
            </a:prstGeom>
            <a:noFill/>
            <a:extLst>
              <a:ext uri="{909E8E84-426E-40dd-AFC4-6F175D3DCCD1}">
                <a14:hiddenFill xmlns:a14="http://schemas.microsoft.com/office/drawing/2010/main" xmlns="">
                  <a:solidFill>
                    <a:srgbClr val="FFFFFF"/>
                  </a:solidFill>
                </a14:hiddenFill>
              </a:ext>
            </a:extLst>
          </p:spPr>
        </p:pic>
      </p:grpSp>
      <p:pic>
        <p:nvPicPr>
          <p:cNvPr id="1026" name="Picture 2" descr="C:\Users\Shoji\AppData\Local\Microsoft\Windows\Temporary Internet Files\Content.IE5\KDR1NI43\MC90042896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59632" y="5301208"/>
            <a:ext cx="495607" cy="687260"/>
          </a:xfrm>
          <a:prstGeom prst="rect">
            <a:avLst/>
          </a:prstGeom>
          <a:noFill/>
          <a:extLst>
            <a:ext uri="{909E8E84-426E-40dd-AFC4-6F175D3DCCD1}">
              <a14:hiddenFill xmlns:a14="http://schemas.microsoft.com/office/drawing/2010/main" xmlns="">
                <a:solidFill>
                  <a:srgbClr val="FFFFFF"/>
                </a:solidFill>
              </a14:hiddenFill>
            </a:ext>
          </a:extLst>
        </p:spPr>
      </p:pic>
      <p:sp>
        <p:nvSpPr>
          <p:cNvPr id="30" name="テキスト ボックス 3"/>
          <p:cNvSpPr txBox="1">
            <a:spLocks noChangeArrowheads="1"/>
          </p:cNvSpPr>
          <p:nvPr/>
        </p:nvSpPr>
        <p:spPr bwMode="auto">
          <a:xfrm>
            <a:off x="5538346" y="1073986"/>
            <a:ext cx="3335764" cy="1083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spcBef>
                <a:spcPct val="20000"/>
              </a:spcBef>
              <a:defRPr kumimoji="1" sz="1200">
                <a:solidFill>
                  <a:srgbClr val="484848"/>
                </a:solidFill>
                <a:latin typeface="Arial" charset="0"/>
                <a:ea typeface="HG丸ｺﾞｼｯｸM-PRO" charset="0"/>
                <a:cs typeface="HG丸ｺﾞｼｯｸM-PRO" charset="0"/>
              </a:defRPr>
            </a:lvl1pPr>
            <a:lvl2pPr marL="742950" indent="-285750">
              <a:spcBef>
                <a:spcPct val="20000"/>
              </a:spcBef>
              <a:defRPr kumimoji="1" sz="1200">
                <a:solidFill>
                  <a:srgbClr val="484848"/>
                </a:solidFill>
                <a:latin typeface="Arial" charset="0"/>
                <a:ea typeface="HG丸ｺﾞｼｯｸM-PRO" charset="0"/>
                <a:cs typeface="HG丸ｺﾞｼｯｸM-PRO" charset="0"/>
              </a:defRPr>
            </a:lvl2pPr>
            <a:lvl3pPr marL="1143000" indent="-228600">
              <a:spcBef>
                <a:spcPct val="20000"/>
              </a:spcBef>
              <a:defRPr kumimoji="1" sz="1200">
                <a:solidFill>
                  <a:srgbClr val="484848"/>
                </a:solidFill>
                <a:latin typeface="Arial" charset="0"/>
                <a:ea typeface="HG丸ｺﾞｼｯｸM-PRO" charset="0"/>
                <a:cs typeface="HG丸ｺﾞｼｯｸM-PRO" charset="0"/>
              </a:defRPr>
            </a:lvl3pPr>
            <a:lvl4pPr marL="1600200" indent="-228600">
              <a:spcBef>
                <a:spcPct val="20000"/>
              </a:spcBef>
              <a:defRPr kumimoji="1" sz="1200">
                <a:solidFill>
                  <a:srgbClr val="484848"/>
                </a:solidFill>
                <a:latin typeface="Arial" charset="0"/>
                <a:ea typeface="HG丸ｺﾞｼｯｸM-PRO" charset="0"/>
                <a:cs typeface="HG丸ｺﾞｼｯｸM-PRO" charset="0"/>
              </a:defRPr>
            </a:lvl4pPr>
            <a:lvl5pPr marL="2057400" indent="-228600">
              <a:spcBef>
                <a:spcPct val="20000"/>
              </a:spcBef>
              <a:defRPr kumimoji="1" sz="1200">
                <a:solidFill>
                  <a:srgbClr val="484848"/>
                </a:solidFill>
                <a:latin typeface="Arial" charset="0"/>
                <a:ea typeface="HG丸ｺﾞｼｯｸM-PRO" charset="0"/>
                <a:cs typeface="HG丸ｺﾞｼｯｸM-PRO" charset="0"/>
              </a:defRPr>
            </a:lvl5pPr>
            <a:lvl6pPr marL="25146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6pPr>
            <a:lvl7pPr marL="29718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7pPr>
            <a:lvl8pPr marL="34290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8pPr>
            <a:lvl9pPr marL="38862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9pPr>
          </a:lstStyle>
          <a:p>
            <a:r>
              <a:rPr lang="ja-JP" altLang="en-US" sz="1400" dirty="0">
                <a:solidFill>
                  <a:schemeClr val="accent1">
                    <a:lumMod val="50000"/>
                  </a:schemeClr>
                </a:solidFill>
                <a:latin typeface="+mj-ea"/>
                <a:ea typeface="+mj-ea"/>
              </a:rPr>
              <a:t>コンピューター単体の能力を強化する</a:t>
            </a:r>
            <a:endParaRPr lang="en-US" altLang="ja-JP" sz="1400" dirty="0">
              <a:solidFill>
                <a:schemeClr val="accent1">
                  <a:lumMod val="50000"/>
                </a:schemeClr>
              </a:solidFill>
              <a:latin typeface="+mj-ea"/>
              <a:ea typeface="+mj-ea"/>
            </a:endParaRPr>
          </a:p>
          <a:p>
            <a:r>
              <a:rPr lang="en-US" altLang="ja-JP" sz="1400" dirty="0">
                <a:solidFill>
                  <a:schemeClr val="accent1">
                    <a:lumMod val="50000"/>
                  </a:schemeClr>
                </a:solidFill>
                <a:latin typeface="+mj-ea"/>
                <a:ea typeface="+mj-ea"/>
              </a:rPr>
              <a:t>(</a:t>
            </a:r>
            <a:r>
              <a:rPr lang="ja-JP" altLang="en-US" sz="1400" dirty="0">
                <a:solidFill>
                  <a:schemeClr val="accent1">
                    <a:lumMod val="50000"/>
                  </a:schemeClr>
                </a:solidFill>
                <a:latin typeface="+mj-ea"/>
                <a:ea typeface="+mj-ea"/>
              </a:rPr>
              <a:t>プロセッサの強化、メモリ、</a:t>
            </a:r>
            <a:r>
              <a:rPr lang="en-US" altLang="ja-JP" sz="1400" dirty="0">
                <a:solidFill>
                  <a:schemeClr val="accent1">
                    <a:lumMod val="50000"/>
                  </a:schemeClr>
                </a:solidFill>
                <a:latin typeface="+mj-ea"/>
                <a:ea typeface="+mj-ea"/>
              </a:rPr>
              <a:t>I/O)</a:t>
            </a:r>
          </a:p>
          <a:p>
            <a:r>
              <a:rPr lang="ja-JP" altLang="en-US" sz="1400" dirty="0">
                <a:solidFill>
                  <a:schemeClr val="accent1">
                    <a:lumMod val="50000"/>
                  </a:schemeClr>
                </a:solidFill>
                <a:latin typeface="+mj-ea"/>
                <a:ea typeface="+mj-ea"/>
              </a:rPr>
              <a:t>ハードウェアにコストがかかる</a:t>
            </a:r>
            <a:endParaRPr lang="en-US" altLang="ja-JP" sz="1400" dirty="0">
              <a:solidFill>
                <a:schemeClr val="accent1">
                  <a:lumMod val="50000"/>
                </a:schemeClr>
              </a:solidFill>
              <a:latin typeface="+mj-ea"/>
              <a:ea typeface="+mj-ea"/>
            </a:endParaRPr>
          </a:p>
          <a:p>
            <a:r>
              <a:rPr lang="ja-JP" altLang="en-US" sz="1400" dirty="0">
                <a:solidFill>
                  <a:schemeClr val="accent1">
                    <a:lumMod val="50000"/>
                  </a:schemeClr>
                </a:solidFill>
                <a:latin typeface="+mj-ea"/>
                <a:ea typeface="+mj-ea"/>
              </a:rPr>
              <a:t>性能強化には限界がある</a:t>
            </a:r>
          </a:p>
        </p:txBody>
      </p:sp>
      <p:sp>
        <p:nvSpPr>
          <p:cNvPr id="31" name="テキスト ボックス 3"/>
          <p:cNvSpPr txBox="1">
            <a:spLocks noChangeArrowheads="1"/>
          </p:cNvSpPr>
          <p:nvPr/>
        </p:nvSpPr>
        <p:spPr bwMode="auto">
          <a:xfrm>
            <a:off x="5538346" y="3785147"/>
            <a:ext cx="3330255" cy="10833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spcBef>
                <a:spcPct val="20000"/>
              </a:spcBef>
              <a:defRPr kumimoji="1" sz="1200">
                <a:solidFill>
                  <a:srgbClr val="484848"/>
                </a:solidFill>
                <a:latin typeface="Arial" charset="0"/>
                <a:ea typeface="HG丸ｺﾞｼｯｸM-PRO" charset="0"/>
                <a:cs typeface="HG丸ｺﾞｼｯｸM-PRO" charset="0"/>
              </a:defRPr>
            </a:lvl1pPr>
            <a:lvl2pPr marL="742950" indent="-285750">
              <a:spcBef>
                <a:spcPct val="20000"/>
              </a:spcBef>
              <a:defRPr kumimoji="1" sz="1200">
                <a:solidFill>
                  <a:srgbClr val="484848"/>
                </a:solidFill>
                <a:latin typeface="Arial" charset="0"/>
                <a:ea typeface="HG丸ｺﾞｼｯｸM-PRO" charset="0"/>
                <a:cs typeface="HG丸ｺﾞｼｯｸM-PRO" charset="0"/>
              </a:defRPr>
            </a:lvl2pPr>
            <a:lvl3pPr marL="1143000" indent="-228600">
              <a:spcBef>
                <a:spcPct val="20000"/>
              </a:spcBef>
              <a:defRPr kumimoji="1" sz="1200">
                <a:solidFill>
                  <a:srgbClr val="484848"/>
                </a:solidFill>
                <a:latin typeface="Arial" charset="0"/>
                <a:ea typeface="HG丸ｺﾞｼｯｸM-PRO" charset="0"/>
                <a:cs typeface="HG丸ｺﾞｼｯｸM-PRO" charset="0"/>
              </a:defRPr>
            </a:lvl3pPr>
            <a:lvl4pPr marL="1600200" indent="-228600">
              <a:spcBef>
                <a:spcPct val="20000"/>
              </a:spcBef>
              <a:defRPr kumimoji="1" sz="1200">
                <a:solidFill>
                  <a:srgbClr val="484848"/>
                </a:solidFill>
                <a:latin typeface="Arial" charset="0"/>
                <a:ea typeface="HG丸ｺﾞｼｯｸM-PRO" charset="0"/>
                <a:cs typeface="HG丸ｺﾞｼｯｸM-PRO" charset="0"/>
              </a:defRPr>
            </a:lvl4pPr>
            <a:lvl5pPr marL="2057400" indent="-228600">
              <a:spcBef>
                <a:spcPct val="20000"/>
              </a:spcBef>
              <a:defRPr kumimoji="1" sz="1200">
                <a:solidFill>
                  <a:srgbClr val="484848"/>
                </a:solidFill>
                <a:latin typeface="Arial" charset="0"/>
                <a:ea typeface="HG丸ｺﾞｼｯｸM-PRO" charset="0"/>
                <a:cs typeface="HG丸ｺﾞｼｯｸM-PRO" charset="0"/>
              </a:defRPr>
            </a:lvl5pPr>
            <a:lvl6pPr marL="25146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6pPr>
            <a:lvl7pPr marL="29718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7pPr>
            <a:lvl8pPr marL="34290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8pPr>
            <a:lvl9pPr marL="38862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9pPr>
          </a:lstStyle>
          <a:p>
            <a:r>
              <a:rPr lang="ja-JP" altLang="en-US" sz="1400" dirty="0">
                <a:solidFill>
                  <a:srgbClr val="FF6600"/>
                </a:solidFill>
                <a:latin typeface="+mj-ea"/>
                <a:ea typeface="+mj-ea"/>
              </a:rPr>
              <a:t>クラスタによる分散処理</a:t>
            </a:r>
            <a:endParaRPr lang="en-US" altLang="ja-JP" sz="1400" dirty="0">
              <a:solidFill>
                <a:srgbClr val="FF6600"/>
              </a:solidFill>
              <a:latin typeface="+mj-ea"/>
              <a:ea typeface="+mj-ea"/>
            </a:endParaRPr>
          </a:p>
          <a:p>
            <a:r>
              <a:rPr lang="en-US" altLang="ja-JP" sz="1400" dirty="0">
                <a:solidFill>
                  <a:srgbClr val="FF6600"/>
                </a:solidFill>
                <a:latin typeface="+mj-ea"/>
                <a:ea typeface="+mj-ea"/>
              </a:rPr>
              <a:t>(</a:t>
            </a:r>
            <a:r>
              <a:rPr lang="ja-JP" altLang="en-US" sz="1400" dirty="0">
                <a:solidFill>
                  <a:srgbClr val="FF6600"/>
                </a:solidFill>
                <a:latin typeface="+mj-ea"/>
                <a:ea typeface="+mj-ea"/>
              </a:rPr>
              <a:t>効率が高いが高価</a:t>
            </a:r>
            <a:r>
              <a:rPr lang="en-US" altLang="ja-JP" sz="1400" dirty="0">
                <a:solidFill>
                  <a:srgbClr val="FF6600"/>
                </a:solidFill>
                <a:latin typeface="+mj-ea"/>
                <a:ea typeface="+mj-ea"/>
              </a:rPr>
              <a:t>)</a:t>
            </a:r>
          </a:p>
          <a:p>
            <a:r>
              <a:rPr lang="ja-JP" altLang="en-US" sz="1400" dirty="0">
                <a:solidFill>
                  <a:srgbClr val="FF6600"/>
                </a:solidFill>
                <a:latin typeface="+mj-ea"/>
                <a:ea typeface="+mj-ea"/>
              </a:rPr>
              <a:t>安価なマシンを大量に使う分散処理</a:t>
            </a:r>
            <a:endParaRPr lang="en-US" altLang="ja-JP" sz="1400" dirty="0">
              <a:solidFill>
                <a:srgbClr val="FF6600"/>
              </a:solidFill>
              <a:latin typeface="+mj-ea"/>
              <a:ea typeface="+mj-ea"/>
            </a:endParaRPr>
          </a:p>
          <a:p>
            <a:r>
              <a:rPr lang="en-US" altLang="ja-JP" sz="1400" dirty="0">
                <a:solidFill>
                  <a:srgbClr val="FF6600"/>
                </a:solidFill>
                <a:latin typeface="+mj-ea"/>
                <a:ea typeface="+mj-ea"/>
              </a:rPr>
              <a:t>(</a:t>
            </a:r>
            <a:r>
              <a:rPr lang="ja-JP" altLang="en-US" sz="1400" dirty="0">
                <a:solidFill>
                  <a:srgbClr val="FF6600"/>
                </a:solidFill>
                <a:latin typeface="+mj-ea"/>
                <a:ea typeface="+mj-ea"/>
              </a:rPr>
              <a:t>効率は劣るが拡張性が高く低コスト</a:t>
            </a:r>
            <a:r>
              <a:rPr lang="en-US" altLang="ja-JP" sz="1400" dirty="0">
                <a:solidFill>
                  <a:srgbClr val="FF6600"/>
                </a:solidFill>
                <a:latin typeface="+mj-ea"/>
                <a:ea typeface="+mj-ea"/>
              </a:rPr>
              <a:t>)</a:t>
            </a:r>
            <a:endParaRPr lang="ja-JP" altLang="en-US" sz="1400" dirty="0">
              <a:solidFill>
                <a:srgbClr val="FF6600"/>
              </a:solidFill>
              <a:latin typeface="+mj-ea"/>
              <a:ea typeface="+mj-ea"/>
            </a:endParaRPr>
          </a:p>
        </p:txBody>
      </p:sp>
      <p:sp>
        <p:nvSpPr>
          <p:cNvPr id="3" name="正方形/長方形 2"/>
          <p:cNvSpPr/>
          <p:nvPr/>
        </p:nvSpPr>
        <p:spPr bwMode="auto">
          <a:xfrm>
            <a:off x="3131839" y="1147621"/>
            <a:ext cx="2406508" cy="93610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800" dirty="0">
                <a:solidFill>
                  <a:schemeClr val="bg1"/>
                </a:solidFill>
                <a:latin typeface="+mn-lt"/>
                <a:ea typeface="+mn-ea"/>
              </a:rPr>
              <a:t>SCALE UP</a:t>
            </a:r>
            <a:endParaRPr kumimoji="0" lang="ja-JP" altLang="en-US" sz="2800" dirty="0">
              <a:solidFill>
                <a:schemeClr val="bg1"/>
              </a:solidFill>
              <a:latin typeface="+mn-lt"/>
              <a:ea typeface="+mn-ea"/>
            </a:endParaRPr>
          </a:p>
        </p:txBody>
      </p:sp>
      <p:sp>
        <p:nvSpPr>
          <p:cNvPr id="33" name="正方形/長方形 32"/>
          <p:cNvSpPr/>
          <p:nvPr/>
        </p:nvSpPr>
        <p:spPr bwMode="auto">
          <a:xfrm>
            <a:off x="3131838" y="3858782"/>
            <a:ext cx="2406508" cy="936104"/>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800" dirty="0">
                <a:solidFill>
                  <a:schemeClr val="bg1"/>
                </a:solidFill>
                <a:latin typeface="+mn-lt"/>
                <a:ea typeface="+mn-ea"/>
              </a:rPr>
              <a:t>SCALE OUT</a:t>
            </a:r>
            <a:endParaRPr kumimoji="0" lang="ja-JP" altLang="en-US" sz="2800" dirty="0">
              <a:solidFill>
                <a:schemeClr val="bg1"/>
              </a:solidFill>
              <a:latin typeface="+mn-lt"/>
              <a:ea typeface="+mn-ea"/>
            </a:endParaRPr>
          </a:p>
        </p:txBody>
      </p:sp>
      <p:sp>
        <p:nvSpPr>
          <p:cNvPr id="36" name="正方形/長方形 35"/>
          <p:cNvSpPr/>
          <p:nvPr/>
        </p:nvSpPr>
        <p:spPr bwMode="auto">
          <a:xfrm>
            <a:off x="3137346" y="2503202"/>
            <a:ext cx="5683125" cy="936104"/>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800" dirty="0">
                <a:solidFill>
                  <a:schemeClr val="bg1"/>
                </a:solidFill>
                <a:latin typeface="+mn-lt"/>
                <a:ea typeface="+mn-ea"/>
              </a:rPr>
              <a:t>RDBMS</a:t>
            </a:r>
            <a:r>
              <a:rPr kumimoji="0" lang="ja-JP" altLang="en-US" sz="2800" dirty="0">
                <a:solidFill>
                  <a:schemeClr val="bg1"/>
                </a:solidFill>
                <a:latin typeface="+mn-lt"/>
                <a:ea typeface="+mn-ea"/>
              </a:rPr>
              <a:t>は </a:t>
            </a:r>
            <a:r>
              <a:rPr kumimoji="0" lang="en-US" altLang="ja-JP" sz="2800" dirty="0">
                <a:solidFill>
                  <a:schemeClr val="bg1"/>
                </a:solidFill>
                <a:latin typeface="+mn-lt"/>
                <a:ea typeface="+mn-ea"/>
              </a:rPr>
              <a:t>SCALE OUT</a:t>
            </a:r>
            <a:r>
              <a:rPr kumimoji="0" lang="ja-JP" altLang="en-US" sz="2800" dirty="0">
                <a:solidFill>
                  <a:schemeClr val="bg1"/>
                </a:solidFill>
                <a:latin typeface="+mn-lt"/>
                <a:ea typeface="+mn-ea"/>
              </a:rPr>
              <a:t>しにくい</a:t>
            </a:r>
          </a:p>
        </p:txBody>
      </p:sp>
    </p:spTree>
    <p:extLst>
      <p:ext uri="{BB962C8B-B14F-4D97-AF65-F5344CB8AC3E}">
        <p14:creationId xmlns:p14="http://schemas.microsoft.com/office/powerpoint/2010/main" val="889617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left)">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p:cTn id="29" dur="500" fill="hold"/>
                                        <p:tgtEl>
                                          <p:spTgt spid="33"/>
                                        </p:tgtEl>
                                        <p:attrNameLst>
                                          <p:attrName>ppt_w</p:attrName>
                                        </p:attrNameLst>
                                      </p:cBhvr>
                                      <p:tavLst>
                                        <p:tav tm="0">
                                          <p:val>
                                            <p:fltVal val="0"/>
                                          </p:val>
                                        </p:tav>
                                        <p:tav tm="100000">
                                          <p:val>
                                            <p:strVal val="#ppt_w"/>
                                          </p:val>
                                        </p:tav>
                                      </p:tavLst>
                                    </p:anim>
                                    <p:anim calcmode="lin" valueType="num">
                                      <p:cBhvr>
                                        <p:cTn id="30" dur="500" fill="hold"/>
                                        <p:tgtEl>
                                          <p:spTgt spid="33"/>
                                        </p:tgtEl>
                                        <p:attrNameLst>
                                          <p:attrName>ppt_h</p:attrName>
                                        </p:attrNameLst>
                                      </p:cBhvr>
                                      <p:tavLst>
                                        <p:tav tm="0">
                                          <p:val>
                                            <p:fltVal val="0"/>
                                          </p:val>
                                        </p:tav>
                                        <p:tav tm="100000">
                                          <p:val>
                                            <p:strVal val="#ppt_h"/>
                                          </p:val>
                                        </p:tav>
                                      </p:tavLst>
                                    </p:anim>
                                    <p:animEffect transition="in" filter="fade">
                                      <p:cBhvr>
                                        <p:cTn id="31" dur="500"/>
                                        <p:tgtEl>
                                          <p:spTgt spid="3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1"/>
                                        </p:tgtEl>
                                        <p:attrNameLst>
                                          <p:attrName>style.visibility</p:attrName>
                                        </p:attrNameLst>
                                      </p:cBhvr>
                                      <p:to>
                                        <p:strVal val="visible"/>
                                      </p:to>
                                    </p:set>
                                    <p:anim calcmode="lin" valueType="num">
                                      <p:cBhvr>
                                        <p:cTn id="34" dur="500" fill="hold"/>
                                        <p:tgtEl>
                                          <p:spTgt spid="31"/>
                                        </p:tgtEl>
                                        <p:attrNameLst>
                                          <p:attrName>ppt_w</p:attrName>
                                        </p:attrNameLst>
                                      </p:cBhvr>
                                      <p:tavLst>
                                        <p:tav tm="0">
                                          <p:val>
                                            <p:fltVal val="0"/>
                                          </p:val>
                                        </p:tav>
                                        <p:tav tm="100000">
                                          <p:val>
                                            <p:strVal val="#ppt_w"/>
                                          </p:val>
                                        </p:tav>
                                      </p:tavLst>
                                    </p:anim>
                                    <p:anim calcmode="lin" valueType="num">
                                      <p:cBhvr>
                                        <p:cTn id="35" dur="500" fill="hold"/>
                                        <p:tgtEl>
                                          <p:spTgt spid="31"/>
                                        </p:tgtEl>
                                        <p:attrNameLst>
                                          <p:attrName>ppt_h</p:attrName>
                                        </p:attrNameLst>
                                      </p:cBhvr>
                                      <p:tavLst>
                                        <p:tav tm="0">
                                          <p:val>
                                            <p:fltVal val="0"/>
                                          </p:val>
                                        </p:tav>
                                        <p:tav tm="100000">
                                          <p:val>
                                            <p:strVal val="#ppt_h"/>
                                          </p:val>
                                        </p:tav>
                                      </p:tavLst>
                                    </p:anim>
                                    <p:animEffect transition="in" filter="fade">
                                      <p:cBhvr>
                                        <p:cTn id="36" dur="500"/>
                                        <p:tgtEl>
                                          <p:spTgt spid="31"/>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p:cTn id="41" dur="500" fill="hold"/>
                                        <p:tgtEl>
                                          <p:spTgt spid="36"/>
                                        </p:tgtEl>
                                        <p:attrNameLst>
                                          <p:attrName>ppt_w</p:attrName>
                                        </p:attrNameLst>
                                      </p:cBhvr>
                                      <p:tavLst>
                                        <p:tav tm="0">
                                          <p:val>
                                            <p:fltVal val="0"/>
                                          </p:val>
                                        </p:tav>
                                        <p:tav tm="100000">
                                          <p:val>
                                            <p:strVal val="#ppt_w"/>
                                          </p:val>
                                        </p:tav>
                                      </p:tavLst>
                                    </p:anim>
                                    <p:anim calcmode="lin" valueType="num">
                                      <p:cBhvr>
                                        <p:cTn id="42" dur="500" fill="hold"/>
                                        <p:tgtEl>
                                          <p:spTgt spid="36"/>
                                        </p:tgtEl>
                                        <p:attrNameLst>
                                          <p:attrName>ppt_h</p:attrName>
                                        </p:attrNameLst>
                                      </p:cBhvr>
                                      <p:tavLst>
                                        <p:tav tm="0">
                                          <p:val>
                                            <p:fltVal val="0"/>
                                          </p:val>
                                        </p:tav>
                                        <p:tav tm="100000">
                                          <p:val>
                                            <p:strVal val="#ppt_h"/>
                                          </p:val>
                                        </p:tav>
                                      </p:tavLst>
                                    </p:anim>
                                    <p:animEffect transition="in" filter="fade">
                                      <p:cBhvr>
                                        <p:cTn id="4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 grpId="0" animBg="1"/>
      <p:bldP spid="33" grpId="0" animBg="1"/>
      <p:bldP spid="3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Arial"/>
                <a:ea typeface="HGP創英角ｺﾞｼｯｸUB" pitchFamily="50" charset="-128"/>
                <a:cs typeface="Arial"/>
              </a:rPr>
              <a:t>クラウド・</a:t>
            </a:r>
            <a:r>
              <a:rPr lang="ja-JP" altLang="en-US" sz="2400" dirty="0" smtClean="0">
                <a:solidFill>
                  <a:srgbClr val="FFFFFF"/>
                </a:solidFill>
                <a:effectLst/>
                <a:latin typeface="Arial"/>
                <a:ea typeface="HGP創英角ｺﾞｼｯｸUB" pitchFamily="50" charset="-128"/>
                <a:cs typeface="Arial"/>
              </a:rPr>
              <a:t>コンピューティング</a:t>
            </a:r>
            <a:endParaRPr lang="en-US" altLang="ja-JP" sz="2400" dirty="0" smtClean="0">
              <a:solidFill>
                <a:srgbClr val="FFFFFF"/>
              </a:solidFill>
              <a:effectLst/>
              <a:latin typeface="Arial"/>
              <a:ea typeface="HGP創英角ｺﾞｼｯｸUB" pitchFamily="50" charset="-128"/>
              <a:cs typeface="Arial"/>
            </a:endParaRPr>
          </a:p>
          <a:p>
            <a:pPr algn="r"/>
            <a:r>
              <a:rPr lang="ja-JP" altLang="en-US" sz="2400" dirty="0" smtClean="0">
                <a:solidFill>
                  <a:srgbClr val="FFFFFF"/>
                </a:solidFill>
                <a:effectLst/>
                <a:latin typeface="Arial"/>
                <a:ea typeface="HGP創英角ｺﾞｼｯｸUB" pitchFamily="50" charset="-128"/>
                <a:cs typeface="Arial"/>
              </a:rPr>
              <a:t>で変わる</a:t>
            </a:r>
            <a:r>
              <a:rPr lang="en-US" altLang="ja-JP" sz="2400" dirty="0">
                <a:solidFill>
                  <a:srgbClr val="FFFFFF"/>
                </a:solidFill>
                <a:effectLst/>
                <a:latin typeface="Arial Black"/>
                <a:ea typeface="HGP創英角ｺﾞｼｯｸUB" pitchFamily="50" charset="-128"/>
                <a:cs typeface="Arial Black"/>
              </a:rPr>
              <a:t>IT</a:t>
            </a:r>
            <a:r>
              <a:rPr lang="ja-JP" altLang="en-US" sz="2400" dirty="0">
                <a:solidFill>
                  <a:srgbClr val="FFFFFF"/>
                </a:solidFill>
                <a:effectLst/>
                <a:latin typeface="Arial"/>
                <a:ea typeface="HGP創英角ｺﾞｼｯｸUB" pitchFamily="50" charset="-128"/>
                <a:cs typeface="Arial"/>
              </a:rPr>
              <a:t>の常識</a:t>
            </a:r>
            <a:endParaRPr lang="en-US" altLang="ja-JP" sz="2400" dirty="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460389540"/>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RDBMS</a:t>
            </a:r>
            <a:r>
              <a:rPr kumimoji="1" lang="ja-JP" altLang="en-US" dirty="0"/>
              <a:t>の高速化手法と問題点</a:t>
            </a:r>
          </a:p>
        </p:txBody>
      </p:sp>
      <p:sp>
        <p:nvSpPr>
          <p:cNvPr id="31" name="角丸四角形 30"/>
          <p:cNvSpPr/>
          <p:nvPr/>
        </p:nvSpPr>
        <p:spPr bwMode="auto">
          <a:xfrm>
            <a:off x="6010576" y="4852668"/>
            <a:ext cx="2498517" cy="432000"/>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データの</a:t>
            </a:r>
            <a:r>
              <a:rPr kumimoji="0" lang="ja-JP" altLang="en-US" sz="1400" dirty="0">
                <a:solidFill>
                  <a:schemeClr val="bg1"/>
                </a:solidFill>
                <a:latin typeface="+mn-lt"/>
                <a:ea typeface="+mn-ea"/>
              </a:rPr>
              <a:t>分割</a:t>
            </a:r>
            <a:r>
              <a:rPr kumimoji="0" lang="en-US" altLang="ja-JP" sz="1400" dirty="0">
                <a:solidFill>
                  <a:schemeClr val="bg1"/>
                </a:solidFill>
                <a:latin typeface="+mn-lt"/>
                <a:ea typeface="+mn-ea"/>
              </a:rPr>
              <a:t>/</a:t>
            </a:r>
            <a:r>
              <a:rPr kumimoji="0" lang="ja-JP" altLang="en-US" sz="1400" dirty="0">
                <a:solidFill>
                  <a:schemeClr val="bg1"/>
                </a:solidFill>
                <a:latin typeface="+mn-lt"/>
                <a:ea typeface="+mn-ea"/>
              </a:rPr>
              <a:t>同期</a:t>
            </a:r>
            <a:r>
              <a:rPr kumimoji="0" lang="ja-JP" altLang="en-US" sz="1400" b="0" i="0" u="none" strike="noStrike" cap="none" normalizeH="0" dirty="0">
                <a:ln>
                  <a:noFill/>
                </a:ln>
                <a:solidFill>
                  <a:schemeClr val="bg1"/>
                </a:solidFill>
                <a:effectLst/>
                <a:latin typeface="+mn-lt"/>
                <a:ea typeface="+mn-ea"/>
              </a:rPr>
              <a:t>が必要</a:t>
            </a:r>
          </a:p>
        </p:txBody>
      </p:sp>
      <p:sp>
        <p:nvSpPr>
          <p:cNvPr id="27" name="角丸四角形 26"/>
          <p:cNvSpPr/>
          <p:nvPr/>
        </p:nvSpPr>
        <p:spPr bwMode="auto">
          <a:xfrm>
            <a:off x="776021" y="1544435"/>
            <a:ext cx="2498517" cy="692138"/>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単体能力の向上</a:t>
            </a:r>
          </a:p>
        </p:txBody>
      </p:sp>
      <p:grpSp>
        <p:nvGrpSpPr>
          <p:cNvPr id="10" name="グループ化 9"/>
          <p:cNvGrpSpPr/>
          <p:nvPr/>
        </p:nvGrpSpPr>
        <p:grpSpPr>
          <a:xfrm>
            <a:off x="1821983" y="2590065"/>
            <a:ext cx="426822" cy="1557629"/>
            <a:chOff x="1411487" y="2132856"/>
            <a:chExt cx="426822" cy="1557629"/>
          </a:xfrm>
        </p:grpSpPr>
        <p:cxnSp>
          <p:nvCxnSpPr>
            <p:cNvPr id="7" name="直線コネクタ 6"/>
            <p:cNvCxnSpPr/>
            <p:nvPr/>
          </p:nvCxnSpPr>
          <p:spPr bwMode="auto">
            <a:xfrm>
              <a:off x="1624898" y="2426922"/>
              <a:ext cx="0" cy="1047539"/>
            </a:xfrm>
            <a:prstGeom prst="line">
              <a:avLst/>
            </a:prstGeom>
            <a:solidFill>
              <a:schemeClr val="bg1"/>
            </a:solidFill>
            <a:ln w="38100" cap="rnd" cmpd="sng" algn="ctr">
              <a:solidFill>
                <a:srgbClr val="4168A7"/>
              </a:solidFill>
              <a:prstDash val="solid"/>
              <a:round/>
              <a:headEnd type="none" w="med" len="med"/>
              <a:tailEnd type="none" w="med" len="med"/>
            </a:ln>
            <a:effectLst/>
          </p:spPr>
        </p:cxnSp>
        <p:sp>
          <p:nvSpPr>
            <p:cNvPr id="5" name="円柱 4"/>
            <p:cNvSpPr/>
            <p:nvPr/>
          </p:nvSpPr>
          <p:spPr bwMode="auto">
            <a:xfrm>
              <a:off x="1480882" y="3258437"/>
              <a:ext cx="288032" cy="432048"/>
            </a:xfrm>
            <a:prstGeom prst="can">
              <a:avLst/>
            </a:prstGeom>
            <a:solidFill>
              <a:srgbClr val="4168A7"/>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sp>
          <p:nvSpPr>
            <p:cNvPr id="3" name="直方体 2"/>
            <p:cNvSpPr/>
            <p:nvPr/>
          </p:nvSpPr>
          <p:spPr bwMode="auto">
            <a:xfrm>
              <a:off x="1411487" y="2132856"/>
              <a:ext cx="426822" cy="504056"/>
            </a:xfrm>
            <a:prstGeom prst="cube">
              <a:avLst/>
            </a:prstGeom>
            <a:solidFill>
              <a:schemeClr val="accent4">
                <a:lumMod val="60000"/>
                <a:lumOff val="4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2000" dirty="0">
                <a:latin typeface="+mn-lt"/>
                <a:ea typeface="+mn-ea"/>
              </a:endParaRPr>
            </a:p>
          </p:txBody>
        </p:sp>
      </p:grpSp>
      <p:sp>
        <p:nvSpPr>
          <p:cNvPr id="28" name="角丸四角形 27"/>
          <p:cNvSpPr/>
          <p:nvPr/>
        </p:nvSpPr>
        <p:spPr bwMode="auto">
          <a:xfrm>
            <a:off x="3399682" y="1544435"/>
            <a:ext cx="2498517" cy="692138"/>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defTabSz="914400" fontAlgn="base">
              <a:spcBef>
                <a:spcPct val="20000"/>
              </a:spcBef>
              <a:spcAft>
                <a:spcPct val="0"/>
              </a:spcAft>
            </a:pPr>
            <a:r>
              <a:rPr kumimoji="0" lang="ja-JP" altLang="en-US" sz="1400" dirty="0">
                <a:solidFill>
                  <a:schemeClr val="bg1"/>
                </a:solidFill>
              </a:rPr>
              <a:t>ストレージ共有</a:t>
            </a:r>
            <a:endParaRPr kumimoji="0" lang="en-US" altLang="ja-JP" sz="1400" dirty="0">
              <a:solidFill>
                <a:schemeClr val="bg1"/>
              </a:solidFill>
            </a:endParaRPr>
          </a:p>
          <a:p>
            <a:pPr algn="ctr" defTabSz="914400" fontAlgn="base">
              <a:spcBef>
                <a:spcPct val="20000"/>
              </a:spcBef>
              <a:spcAft>
                <a:spcPct val="0"/>
              </a:spcAft>
            </a:pPr>
            <a:r>
              <a:rPr kumimoji="0" lang="ja-JP" altLang="en-US" sz="1400" dirty="0">
                <a:solidFill>
                  <a:schemeClr val="bg1"/>
                </a:solidFill>
              </a:rPr>
              <a:t>クラスタ</a:t>
            </a:r>
            <a:endParaRPr kumimoji="0" lang="ja-JP" altLang="en-US" sz="1400" b="0" i="0" u="none" strike="noStrike" cap="none" normalizeH="0" dirty="0">
              <a:ln>
                <a:noFill/>
              </a:ln>
              <a:solidFill>
                <a:schemeClr val="bg1"/>
              </a:solidFill>
              <a:effectLst/>
              <a:latin typeface="+mn-lt"/>
              <a:ea typeface="+mn-ea"/>
            </a:endParaRPr>
          </a:p>
        </p:txBody>
      </p:sp>
      <p:grpSp>
        <p:nvGrpSpPr>
          <p:cNvPr id="11" name="グループ化 10"/>
          <p:cNvGrpSpPr/>
          <p:nvPr/>
        </p:nvGrpSpPr>
        <p:grpSpPr>
          <a:xfrm>
            <a:off x="4003481" y="2590065"/>
            <a:ext cx="1290918" cy="1557629"/>
            <a:chOff x="3643735" y="2132856"/>
            <a:chExt cx="1290918" cy="1557629"/>
          </a:xfrm>
        </p:grpSpPr>
        <p:cxnSp>
          <p:nvCxnSpPr>
            <p:cNvPr id="20" name="直線コネクタ 19"/>
            <p:cNvCxnSpPr/>
            <p:nvPr/>
          </p:nvCxnSpPr>
          <p:spPr bwMode="auto">
            <a:xfrm>
              <a:off x="3857146" y="2426922"/>
              <a:ext cx="0" cy="523769"/>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23" name="直線コネクタ 22"/>
            <p:cNvCxnSpPr/>
            <p:nvPr/>
          </p:nvCxnSpPr>
          <p:spPr bwMode="auto">
            <a:xfrm>
              <a:off x="4721242" y="2426922"/>
              <a:ext cx="0" cy="523769"/>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29" name="直線コネクタ 28"/>
            <p:cNvCxnSpPr/>
            <p:nvPr/>
          </p:nvCxnSpPr>
          <p:spPr bwMode="auto">
            <a:xfrm flipH="1">
              <a:off x="3857146" y="2950691"/>
              <a:ext cx="864096" cy="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32" name="直線コネクタ 31"/>
            <p:cNvCxnSpPr/>
            <p:nvPr/>
          </p:nvCxnSpPr>
          <p:spPr bwMode="auto">
            <a:xfrm>
              <a:off x="4279337" y="2950691"/>
              <a:ext cx="0" cy="523769"/>
            </a:xfrm>
            <a:prstGeom prst="line">
              <a:avLst/>
            </a:prstGeom>
            <a:solidFill>
              <a:schemeClr val="bg1"/>
            </a:solidFill>
            <a:ln w="38100" cap="rnd" cmpd="sng" algn="ctr">
              <a:solidFill>
                <a:srgbClr val="4168A7"/>
              </a:solidFill>
              <a:prstDash val="solid"/>
              <a:round/>
              <a:headEnd type="none" w="med" len="med"/>
              <a:tailEnd type="none" w="med" len="med"/>
            </a:ln>
            <a:effectLst/>
          </p:spPr>
        </p:cxnSp>
        <p:sp>
          <p:nvSpPr>
            <p:cNvPr id="25" name="円柱 24"/>
            <p:cNvSpPr/>
            <p:nvPr/>
          </p:nvSpPr>
          <p:spPr bwMode="auto">
            <a:xfrm>
              <a:off x="4135321" y="3258437"/>
              <a:ext cx="288032" cy="432048"/>
            </a:xfrm>
            <a:prstGeom prst="can">
              <a:avLst/>
            </a:prstGeom>
            <a:solidFill>
              <a:srgbClr val="4168A7"/>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sp>
          <p:nvSpPr>
            <p:cNvPr id="35" name="直方体 34"/>
            <p:cNvSpPr/>
            <p:nvPr/>
          </p:nvSpPr>
          <p:spPr bwMode="auto">
            <a:xfrm>
              <a:off x="3643735" y="2132856"/>
              <a:ext cx="426822" cy="504056"/>
            </a:xfrm>
            <a:prstGeom prst="cube">
              <a:avLst/>
            </a:prstGeom>
            <a:solidFill>
              <a:schemeClr val="accent4">
                <a:lumMod val="60000"/>
                <a:lumOff val="4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2000" dirty="0">
                <a:latin typeface="+mn-lt"/>
                <a:ea typeface="+mn-ea"/>
              </a:endParaRPr>
            </a:p>
          </p:txBody>
        </p:sp>
        <p:sp>
          <p:nvSpPr>
            <p:cNvPr id="36" name="直方体 35"/>
            <p:cNvSpPr/>
            <p:nvPr/>
          </p:nvSpPr>
          <p:spPr bwMode="auto">
            <a:xfrm>
              <a:off x="4507831" y="2132856"/>
              <a:ext cx="426822" cy="504056"/>
            </a:xfrm>
            <a:prstGeom prst="cube">
              <a:avLst/>
            </a:prstGeom>
            <a:solidFill>
              <a:schemeClr val="accent4">
                <a:lumMod val="60000"/>
                <a:lumOff val="4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2000" dirty="0">
                <a:latin typeface="+mn-lt"/>
                <a:ea typeface="+mn-ea"/>
              </a:endParaRPr>
            </a:p>
          </p:txBody>
        </p:sp>
      </p:grpSp>
      <p:sp>
        <p:nvSpPr>
          <p:cNvPr id="30" name="角丸四角形 29"/>
          <p:cNvSpPr/>
          <p:nvPr/>
        </p:nvSpPr>
        <p:spPr bwMode="auto">
          <a:xfrm>
            <a:off x="6010575" y="1544435"/>
            <a:ext cx="2498517" cy="692138"/>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bg1"/>
                </a:solidFill>
                <a:latin typeface="+mn-lt"/>
                <a:ea typeface="+mn-ea"/>
              </a:rPr>
              <a:t>分散システム</a:t>
            </a:r>
            <a:endParaRPr kumimoji="0" lang="en-US" altLang="ja-JP" sz="1400" dirty="0">
              <a:solidFill>
                <a:schemeClr val="bg1"/>
              </a:solidFill>
              <a:latin typeface="+mn-lt"/>
              <a:ea typeface="+mn-ea"/>
            </a:endParaRPr>
          </a:p>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rPr>
              <a:t>シェアドナッシング</a:t>
            </a:r>
            <a:endParaRPr kumimoji="0" lang="ja-JP" altLang="en-US" sz="1400" b="0" i="0" u="none" strike="noStrike" cap="none" normalizeH="0" dirty="0">
              <a:ln>
                <a:noFill/>
              </a:ln>
              <a:solidFill>
                <a:schemeClr val="bg1"/>
              </a:solidFill>
              <a:effectLst/>
              <a:latin typeface="+mn-lt"/>
              <a:ea typeface="+mn-ea"/>
            </a:endParaRPr>
          </a:p>
        </p:txBody>
      </p:sp>
      <p:grpSp>
        <p:nvGrpSpPr>
          <p:cNvPr id="12" name="グループ化 11"/>
          <p:cNvGrpSpPr/>
          <p:nvPr/>
        </p:nvGrpSpPr>
        <p:grpSpPr>
          <a:xfrm>
            <a:off x="6614375" y="2590065"/>
            <a:ext cx="1290918" cy="1515591"/>
            <a:chOff x="6244771" y="2132856"/>
            <a:chExt cx="1290918" cy="1515591"/>
          </a:xfrm>
        </p:grpSpPr>
        <p:cxnSp>
          <p:nvCxnSpPr>
            <p:cNvPr id="33" name="直線コネクタ 32"/>
            <p:cNvCxnSpPr/>
            <p:nvPr/>
          </p:nvCxnSpPr>
          <p:spPr bwMode="auto">
            <a:xfrm flipH="1">
              <a:off x="6458182" y="2384884"/>
              <a:ext cx="864096" cy="0"/>
            </a:xfrm>
            <a:prstGeom prst="line">
              <a:avLst/>
            </a:prstGeom>
            <a:solidFill>
              <a:schemeClr val="bg1"/>
            </a:solidFill>
            <a:ln w="38100" cap="rnd" cmpd="sng" algn="ctr">
              <a:solidFill>
                <a:srgbClr val="4168A7"/>
              </a:solidFill>
              <a:prstDash val="solid"/>
              <a:round/>
              <a:headEnd type="none" w="med" len="med"/>
              <a:tailEnd type="none" w="med" len="med"/>
            </a:ln>
            <a:effectLst/>
          </p:spPr>
        </p:cxnSp>
        <p:cxnSp>
          <p:nvCxnSpPr>
            <p:cNvPr id="14" name="直線コネクタ 13"/>
            <p:cNvCxnSpPr/>
            <p:nvPr/>
          </p:nvCxnSpPr>
          <p:spPr bwMode="auto">
            <a:xfrm>
              <a:off x="6458182" y="2384884"/>
              <a:ext cx="0" cy="1047539"/>
            </a:xfrm>
            <a:prstGeom prst="line">
              <a:avLst/>
            </a:prstGeom>
            <a:solidFill>
              <a:schemeClr val="bg1"/>
            </a:solidFill>
            <a:ln w="38100" cap="rnd" cmpd="sng" algn="ctr">
              <a:solidFill>
                <a:srgbClr val="4168A7"/>
              </a:solidFill>
              <a:prstDash val="solid"/>
              <a:round/>
              <a:headEnd type="none" w="med" len="med"/>
              <a:tailEnd type="none" w="med" len="med"/>
            </a:ln>
            <a:effectLst/>
          </p:spPr>
        </p:cxnSp>
        <p:sp>
          <p:nvSpPr>
            <p:cNvPr id="16" name="円柱 15"/>
            <p:cNvSpPr/>
            <p:nvPr/>
          </p:nvSpPr>
          <p:spPr bwMode="auto">
            <a:xfrm>
              <a:off x="6314166" y="3216399"/>
              <a:ext cx="288032" cy="432048"/>
            </a:xfrm>
            <a:prstGeom prst="can">
              <a:avLst/>
            </a:prstGeom>
            <a:solidFill>
              <a:srgbClr val="4168A7"/>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cxnSp>
          <p:nvCxnSpPr>
            <p:cNvPr id="17" name="直線コネクタ 16"/>
            <p:cNvCxnSpPr/>
            <p:nvPr/>
          </p:nvCxnSpPr>
          <p:spPr bwMode="auto">
            <a:xfrm>
              <a:off x="7322278" y="2384884"/>
              <a:ext cx="0" cy="1047539"/>
            </a:xfrm>
            <a:prstGeom prst="line">
              <a:avLst/>
            </a:prstGeom>
            <a:solidFill>
              <a:schemeClr val="bg1"/>
            </a:solidFill>
            <a:ln w="38100" cap="rnd" cmpd="sng" algn="ctr">
              <a:solidFill>
                <a:srgbClr val="4168A7"/>
              </a:solidFill>
              <a:prstDash val="solid"/>
              <a:round/>
              <a:headEnd type="none" w="med" len="med"/>
              <a:tailEnd type="none" w="med" len="med"/>
            </a:ln>
            <a:effectLst/>
          </p:spPr>
        </p:cxnSp>
        <p:sp>
          <p:nvSpPr>
            <p:cNvPr id="19" name="円柱 18"/>
            <p:cNvSpPr/>
            <p:nvPr/>
          </p:nvSpPr>
          <p:spPr bwMode="auto">
            <a:xfrm>
              <a:off x="7178262" y="3216399"/>
              <a:ext cx="288032" cy="432048"/>
            </a:xfrm>
            <a:prstGeom prst="can">
              <a:avLst/>
            </a:prstGeom>
            <a:solidFill>
              <a:srgbClr val="4168A7"/>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sp>
          <p:nvSpPr>
            <p:cNvPr id="37" name="直方体 36"/>
            <p:cNvSpPr/>
            <p:nvPr/>
          </p:nvSpPr>
          <p:spPr bwMode="auto">
            <a:xfrm>
              <a:off x="6244771" y="2132856"/>
              <a:ext cx="426822" cy="504056"/>
            </a:xfrm>
            <a:prstGeom prst="cube">
              <a:avLst/>
            </a:prstGeom>
            <a:solidFill>
              <a:schemeClr val="accent4">
                <a:lumMod val="60000"/>
                <a:lumOff val="4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2000" dirty="0">
                <a:latin typeface="+mn-lt"/>
                <a:ea typeface="+mn-ea"/>
              </a:endParaRPr>
            </a:p>
          </p:txBody>
        </p:sp>
        <p:sp>
          <p:nvSpPr>
            <p:cNvPr id="38" name="直方体 37"/>
            <p:cNvSpPr/>
            <p:nvPr/>
          </p:nvSpPr>
          <p:spPr bwMode="auto">
            <a:xfrm>
              <a:off x="7108867" y="2132856"/>
              <a:ext cx="426822" cy="504056"/>
            </a:xfrm>
            <a:prstGeom prst="cube">
              <a:avLst/>
            </a:prstGeom>
            <a:solidFill>
              <a:schemeClr val="accent4">
                <a:lumMod val="60000"/>
                <a:lumOff val="4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2000" dirty="0">
                <a:latin typeface="+mn-lt"/>
                <a:ea typeface="+mn-ea"/>
              </a:endParaRPr>
            </a:p>
          </p:txBody>
        </p:sp>
      </p:grpSp>
      <p:sp>
        <p:nvSpPr>
          <p:cNvPr id="39" name="角丸四角形 38"/>
          <p:cNvSpPr/>
          <p:nvPr/>
        </p:nvSpPr>
        <p:spPr bwMode="auto">
          <a:xfrm>
            <a:off x="3409797" y="4318256"/>
            <a:ext cx="2498517" cy="43200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オーバーヘッドが少ない</a:t>
            </a:r>
          </a:p>
        </p:txBody>
      </p:sp>
      <p:sp>
        <p:nvSpPr>
          <p:cNvPr id="40" name="角丸四角形 39"/>
          <p:cNvSpPr/>
          <p:nvPr/>
        </p:nvSpPr>
        <p:spPr bwMode="auto">
          <a:xfrm>
            <a:off x="6010575" y="4318256"/>
            <a:ext cx="2498517" cy="43200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用途を限定 </a:t>
            </a:r>
            <a:r>
              <a:rPr kumimoji="0" lang="en-US" altLang="ja-JP" sz="1400" b="0" i="0" u="none" strike="noStrike" cap="none" normalizeH="0" dirty="0">
                <a:ln>
                  <a:noFill/>
                </a:ln>
                <a:solidFill>
                  <a:schemeClr val="bg1"/>
                </a:solidFill>
                <a:effectLst/>
                <a:latin typeface="+mn-lt"/>
                <a:ea typeface="+mn-ea"/>
              </a:rPr>
              <a:t>(Web</a:t>
            </a:r>
            <a:r>
              <a:rPr kumimoji="0" lang="ja-JP" altLang="en-US" sz="1400" b="0" i="0" u="none" strike="noStrike" cap="none" normalizeH="0" dirty="0">
                <a:ln>
                  <a:noFill/>
                </a:ln>
                <a:solidFill>
                  <a:schemeClr val="bg1"/>
                </a:solidFill>
                <a:effectLst/>
                <a:latin typeface="+mn-lt"/>
                <a:ea typeface="+mn-ea"/>
              </a:rPr>
              <a:t>など</a:t>
            </a:r>
            <a:r>
              <a:rPr kumimoji="0" lang="en-US" altLang="ja-JP" sz="1400" b="0" i="0" u="none" strike="noStrike" cap="none" normalizeH="0" dirty="0">
                <a:ln>
                  <a:noFill/>
                </a:ln>
                <a:solidFill>
                  <a:schemeClr val="bg1"/>
                </a:solidFill>
                <a:effectLst/>
                <a:latin typeface="+mn-lt"/>
                <a:ea typeface="+mn-ea"/>
              </a:rPr>
              <a:t>)</a:t>
            </a:r>
            <a:endParaRPr kumimoji="0" lang="ja-JP" altLang="en-US" sz="1400" b="0" i="0" u="none" strike="noStrike" cap="none" normalizeH="0" dirty="0">
              <a:ln>
                <a:noFill/>
              </a:ln>
              <a:solidFill>
                <a:schemeClr val="bg1"/>
              </a:solidFill>
              <a:effectLst/>
              <a:latin typeface="+mn-lt"/>
              <a:ea typeface="+mn-ea"/>
            </a:endParaRPr>
          </a:p>
        </p:txBody>
      </p:sp>
      <p:sp>
        <p:nvSpPr>
          <p:cNvPr id="41" name="角丸四角形 40"/>
          <p:cNvSpPr/>
          <p:nvPr/>
        </p:nvSpPr>
        <p:spPr bwMode="auto">
          <a:xfrm>
            <a:off x="6010576" y="5905765"/>
            <a:ext cx="2498517" cy="43200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最大数百台程度まで</a:t>
            </a:r>
          </a:p>
        </p:txBody>
      </p:sp>
      <p:sp>
        <p:nvSpPr>
          <p:cNvPr id="42" name="角丸四角形 41"/>
          <p:cNvSpPr/>
          <p:nvPr/>
        </p:nvSpPr>
        <p:spPr bwMode="auto">
          <a:xfrm>
            <a:off x="3409796" y="4852668"/>
            <a:ext cx="2498518" cy="432000"/>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ハードウェアコストが高い</a:t>
            </a:r>
          </a:p>
        </p:txBody>
      </p:sp>
      <p:sp>
        <p:nvSpPr>
          <p:cNvPr id="43" name="角丸四角形 42"/>
          <p:cNvSpPr/>
          <p:nvPr/>
        </p:nvSpPr>
        <p:spPr bwMode="auto">
          <a:xfrm>
            <a:off x="3399683" y="5905765"/>
            <a:ext cx="2498518" cy="43200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最大でも数十台程度まで</a:t>
            </a:r>
          </a:p>
        </p:txBody>
      </p:sp>
      <p:sp>
        <p:nvSpPr>
          <p:cNvPr id="44" name="角丸四角形 43"/>
          <p:cNvSpPr/>
          <p:nvPr/>
        </p:nvSpPr>
        <p:spPr bwMode="auto">
          <a:xfrm>
            <a:off x="6010575" y="5378390"/>
            <a:ext cx="2498517" cy="432000"/>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bg1"/>
                </a:solidFill>
              </a:rPr>
              <a:t>トランザクションに向かない</a:t>
            </a:r>
            <a:endParaRPr kumimoji="0" lang="en-US" altLang="ja-JP" sz="1400" b="0" i="0" u="none" strike="noStrike" cap="none" normalizeH="0" dirty="0">
              <a:ln>
                <a:noFill/>
              </a:ln>
              <a:solidFill>
                <a:schemeClr val="bg1"/>
              </a:solidFill>
              <a:effectLst/>
              <a:latin typeface="+mn-lt"/>
              <a:ea typeface="+mn-ea"/>
            </a:endParaRPr>
          </a:p>
        </p:txBody>
      </p:sp>
      <p:sp>
        <p:nvSpPr>
          <p:cNvPr id="34" name="角丸四角形 33"/>
          <p:cNvSpPr/>
          <p:nvPr/>
        </p:nvSpPr>
        <p:spPr bwMode="auto">
          <a:xfrm>
            <a:off x="3399683" y="5371078"/>
            <a:ext cx="2498518" cy="432000"/>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solidFill>
                <a:effectLst/>
                <a:latin typeface="+mn-lt"/>
                <a:ea typeface="+mn-ea"/>
              </a:rPr>
              <a:t>I/O</a:t>
            </a:r>
            <a:r>
              <a:rPr kumimoji="0" lang="ja-JP" altLang="en-US" sz="1400" b="0" i="0" u="none" strike="noStrike" cap="none" normalizeH="0" dirty="0">
                <a:ln>
                  <a:noFill/>
                </a:ln>
                <a:solidFill>
                  <a:schemeClr val="bg1"/>
                </a:solidFill>
                <a:effectLst/>
                <a:latin typeface="+mn-lt"/>
                <a:ea typeface="+mn-ea"/>
              </a:rPr>
              <a:t>がネックになる</a:t>
            </a:r>
          </a:p>
        </p:txBody>
      </p:sp>
      <p:sp>
        <p:nvSpPr>
          <p:cNvPr id="45" name="角丸四角形 44"/>
          <p:cNvSpPr/>
          <p:nvPr/>
        </p:nvSpPr>
        <p:spPr bwMode="auto">
          <a:xfrm>
            <a:off x="776021" y="1072541"/>
            <a:ext cx="2498517" cy="360040"/>
          </a:xfrm>
          <a:prstGeom prst="roundRect">
            <a:avLst>
              <a:gd name="adj" fmla="val 0"/>
            </a:avLst>
          </a:prstGeom>
          <a:solidFill>
            <a:schemeClr val="accent6">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スケールアップ</a:t>
            </a:r>
          </a:p>
        </p:txBody>
      </p:sp>
      <p:sp>
        <p:nvSpPr>
          <p:cNvPr id="46" name="角丸四角形 45"/>
          <p:cNvSpPr/>
          <p:nvPr/>
        </p:nvSpPr>
        <p:spPr bwMode="auto">
          <a:xfrm>
            <a:off x="3399683" y="1072541"/>
            <a:ext cx="5109409" cy="360040"/>
          </a:xfrm>
          <a:prstGeom prst="roundRect">
            <a:avLst>
              <a:gd name="adj" fmla="val 0"/>
            </a:avLst>
          </a:prstGeom>
          <a:solidFill>
            <a:schemeClr val="accent6">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スケールアウト</a:t>
            </a:r>
          </a:p>
        </p:txBody>
      </p:sp>
      <p:sp>
        <p:nvSpPr>
          <p:cNvPr id="47" name="角丸四角形 46"/>
          <p:cNvSpPr/>
          <p:nvPr/>
        </p:nvSpPr>
        <p:spPr bwMode="auto">
          <a:xfrm>
            <a:off x="776021" y="4318256"/>
            <a:ext cx="2498517" cy="43200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en-US" altLang="ja-JP" sz="1400" dirty="0">
                <a:solidFill>
                  <a:schemeClr val="bg1"/>
                </a:solidFill>
              </a:rPr>
              <a:t>DB</a:t>
            </a:r>
            <a:r>
              <a:rPr kumimoji="0" lang="ja-JP" altLang="en-US" sz="1400" dirty="0">
                <a:solidFill>
                  <a:schemeClr val="bg1"/>
                </a:solidFill>
              </a:rPr>
              <a:t>側の対応は必要無し</a:t>
            </a:r>
            <a:endParaRPr kumimoji="0" lang="ja-JP" altLang="en-US" sz="1400" b="0" i="0" u="none" strike="noStrike" cap="none" normalizeH="0" dirty="0">
              <a:ln>
                <a:noFill/>
              </a:ln>
              <a:solidFill>
                <a:schemeClr val="bg1"/>
              </a:solidFill>
              <a:effectLst/>
              <a:latin typeface="+mn-lt"/>
              <a:ea typeface="+mn-ea"/>
            </a:endParaRPr>
          </a:p>
        </p:txBody>
      </p:sp>
      <p:sp>
        <p:nvSpPr>
          <p:cNvPr id="48" name="角丸四角形 47"/>
          <p:cNvSpPr/>
          <p:nvPr/>
        </p:nvSpPr>
        <p:spPr bwMode="auto">
          <a:xfrm>
            <a:off x="776020" y="4852943"/>
            <a:ext cx="2498518" cy="432000"/>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ハードウェアコストが高い</a:t>
            </a:r>
          </a:p>
        </p:txBody>
      </p:sp>
      <p:sp>
        <p:nvSpPr>
          <p:cNvPr id="49" name="角丸四角形 48"/>
          <p:cNvSpPr/>
          <p:nvPr/>
        </p:nvSpPr>
        <p:spPr bwMode="auto">
          <a:xfrm>
            <a:off x="776020" y="5905765"/>
            <a:ext cx="2498518" cy="432000"/>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bg1"/>
                </a:solidFill>
              </a:rPr>
              <a:t>性能に上限がある</a:t>
            </a:r>
            <a:endParaRPr kumimoji="0" lang="ja-JP" altLang="en-US" sz="1400" b="0" i="0" u="none" strike="noStrike" cap="none" normalizeH="0" dirty="0">
              <a:ln>
                <a:noFill/>
              </a:ln>
              <a:solidFill>
                <a:schemeClr val="bg1"/>
              </a:solidFill>
              <a:effectLst/>
              <a:latin typeface="+mn-lt"/>
              <a:ea typeface="+mn-ea"/>
            </a:endParaRPr>
          </a:p>
        </p:txBody>
      </p:sp>
      <p:sp>
        <p:nvSpPr>
          <p:cNvPr id="50" name="角丸四角形 49"/>
          <p:cNvSpPr/>
          <p:nvPr/>
        </p:nvSpPr>
        <p:spPr bwMode="auto">
          <a:xfrm>
            <a:off x="776022" y="5371078"/>
            <a:ext cx="2498518" cy="432000"/>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R="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solidFill>
                <a:effectLst/>
                <a:latin typeface="+mn-lt"/>
                <a:ea typeface="+mn-ea"/>
              </a:rPr>
              <a:t>I/O</a:t>
            </a:r>
            <a:r>
              <a:rPr kumimoji="0" lang="ja-JP" altLang="en-US" sz="1400" b="0" i="0" u="none" strike="noStrike" cap="none" normalizeH="0" dirty="0">
                <a:ln>
                  <a:noFill/>
                </a:ln>
                <a:solidFill>
                  <a:schemeClr val="bg1"/>
                </a:solidFill>
                <a:effectLst/>
                <a:latin typeface="+mn-lt"/>
                <a:ea typeface="+mn-ea"/>
              </a:rPr>
              <a:t>がネックになる</a:t>
            </a:r>
          </a:p>
        </p:txBody>
      </p:sp>
    </p:spTree>
    <p:extLst>
      <p:ext uri="{BB962C8B-B14F-4D97-AF65-F5344CB8AC3E}">
        <p14:creationId xmlns:p14="http://schemas.microsoft.com/office/powerpoint/2010/main" val="2065039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fade">
                                      <p:cBhvr>
                                        <p:cTn id="13" dur="500"/>
                                        <p:tgtEl>
                                          <p:spTgt spid="4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500"/>
                                        <p:tgtEl>
                                          <p:spTgt spid="4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500"/>
                                        <p:tgtEl>
                                          <p:spTgt spid="4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500"/>
                                        <p:tgtEl>
                                          <p:spTgt spid="4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0"/>
                                        </p:tgtEl>
                                        <p:attrNameLst>
                                          <p:attrName>style.visibility</p:attrName>
                                        </p:attrNameLst>
                                      </p:cBhvr>
                                      <p:to>
                                        <p:strVal val="visible"/>
                                      </p:to>
                                    </p:set>
                                    <p:animEffect transition="in" filter="fade">
                                      <p:cBhvr>
                                        <p:cTn id="25" dur="500"/>
                                        <p:tgtEl>
                                          <p:spTgt spid="5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par>
                                <p:cTn id="36" presetID="10" presetClass="entr" presetSubtype="0" fill="hold" nodeType="with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500"/>
                                        <p:tgtEl>
                                          <p:spTgt spid="4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fade">
                                      <p:cBhvr>
                                        <p:cTn id="47" dur="500"/>
                                        <p:tgtEl>
                                          <p:spTgt spid="4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500"/>
                                        <p:tgtEl>
                                          <p:spTgt spid="30"/>
                                        </p:tgtEl>
                                      </p:cBhvr>
                                    </p:animEffect>
                                  </p:childTnLst>
                                </p:cTn>
                              </p:par>
                              <p:par>
                                <p:cTn id="59" presetID="10" presetClass="entr" presetSubtype="0" fill="hold"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500"/>
                                        <p:tgtEl>
                                          <p:spTgt spid="4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fade">
                                      <p:cBhvr>
                                        <p:cTn id="67" dur="500"/>
                                        <p:tgtEl>
                                          <p:spTgt spid="41"/>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fade">
                                      <p:cBhvr>
                                        <p:cTn id="7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7" grpId="0" animBg="1"/>
      <p:bldP spid="28" grpId="0" animBg="1"/>
      <p:bldP spid="30" grpId="0" animBg="1"/>
      <p:bldP spid="39" grpId="0" animBg="1"/>
      <p:bldP spid="40" grpId="0" animBg="1"/>
      <p:bldP spid="41" grpId="0" animBg="1"/>
      <p:bldP spid="42" grpId="0" animBg="1"/>
      <p:bldP spid="43" grpId="0" animBg="1"/>
      <p:bldP spid="44" grpId="0" animBg="1"/>
      <p:bldP spid="34" grpId="0" animBg="1"/>
      <p:bldP spid="45" grpId="0" animBg="1"/>
      <p:bldP spid="46" grpId="0" animBg="1"/>
      <p:bldP spid="47" grpId="0" animBg="1"/>
      <p:bldP spid="48" grpId="0" animBg="1"/>
      <p:bldP spid="49" grpId="0" animBg="1"/>
      <p:bldP spid="50"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Arial Black" panose="020B0A04020102020204" pitchFamily="34" charset="0"/>
                <a:ea typeface="HGP創英角ｺﾞｼｯｸUB" pitchFamily="50" charset="-128"/>
                <a:cs typeface="Arial" pitchFamily="34" charset="0"/>
              </a:rPr>
              <a:t>データ分析用に進化した</a:t>
            </a:r>
            <a:br>
              <a:rPr lang="ja-JP" altLang="en-US" sz="2400" dirty="0">
                <a:solidFill>
                  <a:schemeClr val="bg1"/>
                </a:solidFill>
                <a:latin typeface="Arial Black" panose="020B0A04020102020204" pitchFamily="34" charset="0"/>
                <a:ea typeface="HGP創英角ｺﾞｼｯｸUB" pitchFamily="50" charset="-128"/>
                <a:cs typeface="Arial" pitchFamily="34" charset="0"/>
              </a:rPr>
            </a:br>
            <a:r>
              <a:rPr lang="ja-JP" altLang="en-US" sz="2400" dirty="0">
                <a:solidFill>
                  <a:schemeClr val="bg1"/>
                </a:solidFill>
                <a:latin typeface="Arial Black" panose="020B0A04020102020204" pitchFamily="34" charset="0"/>
                <a:ea typeface="HGP創英角ｺﾞｼｯｸUB" pitchFamily="50" charset="-128"/>
                <a:cs typeface="Arial" pitchFamily="34" charset="0"/>
              </a:rPr>
              <a:t>列指向 </a:t>
            </a:r>
            <a:r>
              <a:rPr lang="en-US" altLang="ja-JP" sz="2400" dirty="0">
                <a:solidFill>
                  <a:schemeClr val="bg1"/>
                </a:solidFill>
                <a:latin typeface="Arial Black" panose="020B0A04020102020204" pitchFamily="34" charset="0"/>
                <a:ea typeface="HGP創英角ｺﾞｼｯｸUB" pitchFamily="50" charset="-128"/>
                <a:cs typeface="Arial" pitchFamily="34" charset="0"/>
              </a:rPr>
              <a:t>(</a:t>
            </a:r>
            <a:r>
              <a:rPr lang="ja-JP" altLang="en-US" sz="2400" dirty="0">
                <a:solidFill>
                  <a:schemeClr val="bg1"/>
                </a:solidFill>
                <a:latin typeface="Arial Black" panose="020B0A04020102020204" pitchFamily="34" charset="0"/>
                <a:ea typeface="HGP創英角ｺﾞｼｯｸUB" pitchFamily="50" charset="-128"/>
                <a:cs typeface="Arial" pitchFamily="34" charset="0"/>
              </a:rPr>
              <a:t>カラム型</a:t>
            </a:r>
            <a:r>
              <a:rPr lang="en-US" altLang="ja-JP" sz="2400" dirty="0">
                <a:solidFill>
                  <a:schemeClr val="bg1"/>
                </a:solidFill>
                <a:latin typeface="Arial Black" panose="020B0A04020102020204" pitchFamily="34" charset="0"/>
                <a:ea typeface="HGP創英角ｺﾞｼｯｸUB" pitchFamily="50" charset="-128"/>
                <a:cs typeface="Arial" pitchFamily="34" charset="0"/>
              </a:rPr>
              <a:t>) RDBMS</a:t>
            </a:r>
            <a:endParaRPr lang="ja-JP" altLang="en-US" sz="2400" dirty="0">
              <a:solidFill>
                <a:schemeClr val="bg1"/>
              </a:solidFill>
              <a:latin typeface="Arial Black" panose="020B0A04020102020204" pitchFamily="34" charset="0"/>
              <a:ea typeface="HGP創英角ｺﾞｼｯｸUB" pitchFamily="50" charset="-128"/>
              <a:cs typeface="Arial" pitchFamily="34" charset="0"/>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069248755"/>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p:cNvSpPr>
            <a:spLocks noGrp="1"/>
          </p:cNvSpPr>
          <p:nvPr>
            <p:ph type="title"/>
          </p:nvPr>
        </p:nvSpPr>
        <p:spPr/>
        <p:txBody>
          <a:bodyPr/>
          <a:lstStyle/>
          <a:p>
            <a:r>
              <a:rPr lang="ja-JP" altLang="en-US" dirty="0"/>
              <a:t>列指向</a:t>
            </a:r>
            <a:r>
              <a:rPr lang="en-US" altLang="ja-JP" dirty="0"/>
              <a:t>(</a:t>
            </a:r>
            <a:r>
              <a:rPr lang="ja-JP" altLang="en-US" dirty="0"/>
              <a:t>カラム指向</a:t>
            </a:r>
            <a:r>
              <a:rPr lang="en-US" altLang="ja-JP" dirty="0"/>
              <a:t>/</a:t>
            </a:r>
            <a:r>
              <a:rPr lang="ja-JP" altLang="en-US" dirty="0"/>
              <a:t>カラム型</a:t>
            </a:r>
            <a:r>
              <a:rPr lang="en-US" altLang="ja-JP" dirty="0"/>
              <a:t>) RDBMS</a:t>
            </a:r>
            <a:endParaRPr lang="ja-JP" altLang="en-US" dirty="0"/>
          </a:p>
        </p:txBody>
      </p:sp>
      <p:sp>
        <p:nvSpPr>
          <p:cNvPr id="5" name="正方形/長方形 4"/>
          <p:cNvSpPr/>
          <p:nvPr/>
        </p:nvSpPr>
        <p:spPr bwMode="auto">
          <a:xfrm>
            <a:off x="469450" y="4140696"/>
            <a:ext cx="1651992" cy="1008112"/>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000" dirty="0">
                <a:solidFill>
                  <a:schemeClr val="bg1"/>
                </a:solidFill>
                <a:latin typeface="+mn-lt"/>
                <a:ea typeface="+mn-ea"/>
              </a:rPr>
              <a:t>カラム型</a:t>
            </a:r>
            <a:endParaRPr kumimoji="0" lang="en-US" altLang="ja-JP" sz="2000" dirty="0">
              <a:solidFill>
                <a:schemeClr val="bg1"/>
              </a:solidFill>
              <a:latin typeface="+mn-lt"/>
              <a:ea typeface="+mn-ea"/>
            </a:endParaRPr>
          </a:p>
          <a:p>
            <a:pPr algn="ctr">
              <a:spcBef>
                <a:spcPct val="20000"/>
              </a:spcBef>
            </a:pPr>
            <a:r>
              <a:rPr kumimoji="0" lang="en-US" altLang="ja-JP" sz="2000" dirty="0">
                <a:solidFill>
                  <a:schemeClr val="bg1"/>
                </a:solidFill>
                <a:latin typeface="+mn-lt"/>
                <a:ea typeface="+mn-ea"/>
              </a:rPr>
              <a:t>RDBMS</a:t>
            </a:r>
            <a:endParaRPr kumimoji="0" lang="ja-JP" altLang="en-US" sz="2000" dirty="0">
              <a:solidFill>
                <a:schemeClr val="bg1"/>
              </a:solidFill>
              <a:latin typeface="+mn-lt"/>
              <a:ea typeface="+mn-ea"/>
            </a:endParaRPr>
          </a:p>
        </p:txBody>
      </p:sp>
      <p:sp>
        <p:nvSpPr>
          <p:cNvPr id="6" name="正方形/長方形 5"/>
          <p:cNvSpPr/>
          <p:nvPr/>
        </p:nvSpPr>
        <p:spPr bwMode="auto">
          <a:xfrm>
            <a:off x="479719" y="5301208"/>
            <a:ext cx="1651992" cy="1008112"/>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RDBMS+</a:t>
            </a:r>
          </a:p>
          <a:p>
            <a:pPr algn="ctr">
              <a:spcBef>
                <a:spcPct val="20000"/>
              </a:spcBef>
            </a:pPr>
            <a:r>
              <a:rPr kumimoji="0" lang="ja-JP" altLang="en-US" sz="2000" dirty="0">
                <a:solidFill>
                  <a:schemeClr val="bg1"/>
                </a:solidFill>
                <a:latin typeface="+mn-lt"/>
                <a:ea typeface="+mn-ea"/>
              </a:rPr>
              <a:t>カラム処理</a:t>
            </a:r>
          </a:p>
        </p:txBody>
      </p:sp>
      <p:sp>
        <p:nvSpPr>
          <p:cNvPr id="7" name="正方形/長方形 6"/>
          <p:cNvSpPr/>
          <p:nvPr/>
        </p:nvSpPr>
        <p:spPr bwMode="auto">
          <a:xfrm>
            <a:off x="2273842" y="4140696"/>
            <a:ext cx="4600128" cy="1008112"/>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err="1">
                <a:solidFill>
                  <a:schemeClr val="bg1"/>
                </a:solidFill>
                <a:latin typeface="+mn-lt"/>
                <a:ea typeface="+mn-ea"/>
              </a:rPr>
              <a:t>SybaseIQ</a:t>
            </a:r>
            <a:r>
              <a:rPr kumimoji="0" lang="en-US" altLang="ja-JP" sz="2000" dirty="0">
                <a:solidFill>
                  <a:schemeClr val="bg1"/>
                </a:solidFill>
                <a:latin typeface="+mn-lt"/>
                <a:ea typeface="+mn-ea"/>
              </a:rPr>
              <a:t>, </a:t>
            </a:r>
            <a:r>
              <a:rPr kumimoji="0" lang="en-US" altLang="ja-JP" sz="2000" dirty="0" err="1">
                <a:solidFill>
                  <a:schemeClr val="bg1"/>
                </a:solidFill>
                <a:latin typeface="+mn-lt"/>
                <a:ea typeface="+mn-ea"/>
              </a:rPr>
              <a:t>Netezza</a:t>
            </a:r>
            <a:r>
              <a:rPr kumimoji="0" lang="en-US" altLang="ja-JP" sz="2000" dirty="0">
                <a:solidFill>
                  <a:schemeClr val="bg1"/>
                </a:solidFill>
                <a:latin typeface="+mn-lt"/>
                <a:ea typeface="+mn-ea"/>
              </a:rPr>
              <a:t>, </a:t>
            </a:r>
            <a:r>
              <a:rPr kumimoji="0" lang="en-US" altLang="ja-JP" sz="2000" dirty="0" err="1">
                <a:solidFill>
                  <a:schemeClr val="bg1"/>
                </a:solidFill>
                <a:latin typeface="+mn-lt"/>
                <a:ea typeface="+mn-ea"/>
              </a:rPr>
              <a:t>Vertica</a:t>
            </a:r>
            <a:r>
              <a:rPr kumimoji="0" lang="ja-JP" altLang="en-US" sz="2000" dirty="0">
                <a:solidFill>
                  <a:schemeClr val="bg1"/>
                </a:solidFill>
                <a:latin typeface="+mn-lt"/>
                <a:ea typeface="+mn-ea"/>
              </a:rPr>
              <a:t>など</a:t>
            </a:r>
          </a:p>
        </p:txBody>
      </p:sp>
      <p:sp>
        <p:nvSpPr>
          <p:cNvPr id="8" name="正方形/長方形 7"/>
          <p:cNvSpPr/>
          <p:nvPr/>
        </p:nvSpPr>
        <p:spPr bwMode="auto">
          <a:xfrm>
            <a:off x="2273842" y="5301208"/>
            <a:ext cx="4600128" cy="1008112"/>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SQL Server</a:t>
            </a:r>
            <a:r>
              <a:rPr kumimoji="0" lang="ja-JP" altLang="en-US" sz="2000" dirty="0">
                <a:solidFill>
                  <a:schemeClr val="bg1"/>
                </a:solidFill>
                <a:latin typeface="+mn-lt"/>
                <a:ea typeface="+mn-ea"/>
              </a:rPr>
              <a:t> </a:t>
            </a:r>
            <a:r>
              <a:rPr kumimoji="0" lang="en-US" altLang="ja-JP" sz="2000" dirty="0" err="1">
                <a:solidFill>
                  <a:schemeClr val="bg1"/>
                </a:solidFill>
                <a:latin typeface="+mn-lt"/>
                <a:ea typeface="+mn-ea"/>
              </a:rPr>
              <a:t>ColmunStore</a:t>
            </a:r>
            <a:r>
              <a:rPr kumimoji="0" lang="en-US" altLang="ja-JP" sz="2000" dirty="0">
                <a:solidFill>
                  <a:schemeClr val="bg1"/>
                </a:solidFill>
                <a:latin typeface="+mn-lt"/>
                <a:ea typeface="+mn-ea"/>
              </a:rPr>
              <a:t> Index, Oracle 12c, Oracle </a:t>
            </a:r>
            <a:r>
              <a:rPr kumimoji="0" lang="en-US" altLang="ja-JP" sz="2000" dirty="0" err="1">
                <a:solidFill>
                  <a:schemeClr val="bg1"/>
                </a:solidFill>
                <a:latin typeface="+mn-lt"/>
                <a:ea typeface="+mn-ea"/>
              </a:rPr>
              <a:t>Exadata</a:t>
            </a:r>
            <a:r>
              <a:rPr kumimoji="0" lang="ja-JP" altLang="en-US" sz="2000" dirty="0">
                <a:solidFill>
                  <a:schemeClr val="bg1"/>
                </a:solidFill>
                <a:latin typeface="+mn-lt"/>
                <a:ea typeface="+mn-ea"/>
              </a:rPr>
              <a:t> </a:t>
            </a:r>
            <a:r>
              <a:rPr kumimoji="0" lang="en-US" altLang="ja-JP" sz="2000" dirty="0">
                <a:solidFill>
                  <a:schemeClr val="bg1"/>
                </a:solidFill>
                <a:latin typeface="+mn-lt"/>
                <a:ea typeface="+mn-ea"/>
              </a:rPr>
              <a:t>Hybrid Columnar Compression, HANA</a:t>
            </a:r>
            <a:r>
              <a:rPr kumimoji="0" lang="ja-JP" altLang="en-US" sz="2000" dirty="0">
                <a:solidFill>
                  <a:schemeClr val="bg1"/>
                </a:solidFill>
                <a:latin typeface="+mn-lt"/>
                <a:ea typeface="+mn-ea"/>
              </a:rPr>
              <a:t>など</a:t>
            </a:r>
            <a:endParaRPr kumimoji="0" lang="en-US" altLang="ja-JP" sz="2000" dirty="0">
              <a:solidFill>
                <a:schemeClr val="bg1"/>
              </a:solidFill>
              <a:latin typeface="+mn-lt"/>
              <a:ea typeface="+mn-ea"/>
            </a:endParaRPr>
          </a:p>
        </p:txBody>
      </p:sp>
      <p:sp>
        <p:nvSpPr>
          <p:cNvPr id="9" name="正方形/長方形 8"/>
          <p:cNvSpPr/>
          <p:nvPr/>
        </p:nvSpPr>
        <p:spPr bwMode="auto">
          <a:xfrm>
            <a:off x="7022178" y="4140696"/>
            <a:ext cx="1651992" cy="2168624"/>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DWH</a:t>
            </a:r>
            <a:r>
              <a:rPr kumimoji="0" lang="ja-JP" altLang="en-US" sz="2000" dirty="0">
                <a:solidFill>
                  <a:schemeClr val="bg1"/>
                </a:solidFill>
                <a:latin typeface="+mn-lt"/>
                <a:ea typeface="+mn-ea"/>
              </a:rPr>
              <a:t>向け</a:t>
            </a:r>
            <a:endParaRPr kumimoji="0" lang="en-US" altLang="ja-JP" sz="2000" dirty="0">
              <a:solidFill>
                <a:schemeClr val="bg1"/>
              </a:solidFill>
              <a:latin typeface="+mn-lt"/>
              <a:ea typeface="+mn-ea"/>
            </a:endParaRPr>
          </a:p>
          <a:p>
            <a:pPr algn="ctr">
              <a:spcBef>
                <a:spcPct val="20000"/>
              </a:spcBef>
            </a:pPr>
            <a:r>
              <a:rPr kumimoji="0" lang="ja-JP" altLang="en-US" sz="2000" dirty="0">
                <a:solidFill>
                  <a:schemeClr val="bg1"/>
                </a:solidFill>
                <a:latin typeface="+mn-lt"/>
                <a:ea typeface="+mn-ea"/>
              </a:rPr>
              <a:t>集計・分析処理を高速に実行</a:t>
            </a:r>
          </a:p>
        </p:txBody>
      </p:sp>
      <p:sp>
        <p:nvSpPr>
          <p:cNvPr id="10" name="正方形/長方形 9"/>
          <p:cNvSpPr/>
          <p:nvPr/>
        </p:nvSpPr>
        <p:spPr bwMode="auto">
          <a:xfrm>
            <a:off x="449585" y="1069504"/>
            <a:ext cx="8204720" cy="48728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000" dirty="0">
                <a:solidFill>
                  <a:schemeClr val="bg1"/>
                </a:solidFill>
                <a:latin typeface="+mn-lt"/>
                <a:ea typeface="+mn-ea"/>
              </a:rPr>
              <a:t>通常の</a:t>
            </a:r>
            <a:r>
              <a:rPr kumimoji="0" lang="en-US" altLang="ja-JP" sz="2000" dirty="0">
                <a:solidFill>
                  <a:schemeClr val="bg1"/>
                </a:solidFill>
                <a:latin typeface="+mn-lt"/>
                <a:ea typeface="+mn-ea"/>
              </a:rPr>
              <a:t>RDBMS</a:t>
            </a:r>
            <a:r>
              <a:rPr kumimoji="0" lang="ja-JP" altLang="en-US" sz="2000" dirty="0">
                <a:solidFill>
                  <a:schemeClr val="bg1"/>
                </a:solidFill>
                <a:latin typeface="+mn-lt"/>
                <a:ea typeface="+mn-ea"/>
              </a:rPr>
              <a:t>が取り扱う「行」単位ではなく、「列」単位で処理</a:t>
            </a:r>
          </a:p>
        </p:txBody>
      </p:sp>
      <p:graphicFrame>
        <p:nvGraphicFramePr>
          <p:cNvPr id="14" name="表 13"/>
          <p:cNvGraphicFramePr>
            <a:graphicFrameLocks noGrp="1"/>
          </p:cNvGraphicFramePr>
          <p:nvPr>
            <p:extLst/>
          </p:nvPr>
        </p:nvGraphicFramePr>
        <p:xfrm>
          <a:off x="4679797" y="1712094"/>
          <a:ext cx="3984104" cy="2271460"/>
        </p:xfrm>
        <a:graphic>
          <a:graphicData uri="http://schemas.openxmlformats.org/drawingml/2006/table">
            <a:tbl>
              <a:tblPr firstRow="1" bandRow="1">
                <a:tableStyleId>{C4B1156A-380E-4F78-BDF5-A606A8083BF9}</a:tableStyleId>
              </a:tblPr>
              <a:tblGrid>
                <a:gridCol w="996026">
                  <a:extLst>
                    <a:ext uri="{9D8B030D-6E8A-4147-A177-3AD203B41FA5}">
                      <a16:colId xmlns="" xmlns:a16="http://schemas.microsoft.com/office/drawing/2014/main" val="20000"/>
                    </a:ext>
                  </a:extLst>
                </a:gridCol>
                <a:gridCol w="996026">
                  <a:extLst>
                    <a:ext uri="{9D8B030D-6E8A-4147-A177-3AD203B41FA5}">
                      <a16:colId xmlns="" xmlns:a16="http://schemas.microsoft.com/office/drawing/2014/main" val="20001"/>
                    </a:ext>
                  </a:extLst>
                </a:gridCol>
                <a:gridCol w="996026">
                  <a:extLst>
                    <a:ext uri="{9D8B030D-6E8A-4147-A177-3AD203B41FA5}">
                      <a16:colId xmlns="" xmlns:a16="http://schemas.microsoft.com/office/drawing/2014/main" val="20002"/>
                    </a:ext>
                  </a:extLst>
                </a:gridCol>
                <a:gridCol w="996026">
                  <a:extLst>
                    <a:ext uri="{9D8B030D-6E8A-4147-A177-3AD203B41FA5}">
                      <a16:colId xmlns="" xmlns:a16="http://schemas.microsoft.com/office/drawing/2014/main" val="20003"/>
                    </a:ext>
                  </a:extLst>
                </a:gridCol>
              </a:tblGrid>
              <a:tr h="238490">
                <a:tc>
                  <a:txBody>
                    <a:bodyPr/>
                    <a:lstStyle/>
                    <a:p>
                      <a:r>
                        <a:rPr kumimoji="1" lang="ja-JP" altLang="en-US" sz="900" dirty="0"/>
                        <a:t>顧客名</a:t>
                      </a:r>
                    </a:p>
                  </a:txBody>
                  <a:tcPr/>
                </a:tc>
                <a:tc>
                  <a:txBody>
                    <a:bodyPr/>
                    <a:lstStyle/>
                    <a:p>
                      <a:r>
                        <a:rPr kumimoji="1" lang="ja-JP" altLang="en-US" sz="900" dirty="0"/>
                        <a:t>住所（県）</a:t>
                      </a:r>
                    </a:p>
                  </a:txBody>
                  <a:tcPr/>
                </a:tc>
                <a:tc>
                  <a:txBody>
                    <a:bodyPr/>
                    <a:lstStyle/>
                    <a:p>
                      <a:r>
                        <a:rPr kumimoji="1" lang="ja-JP" altLang="en-US" sz="900" dirty="0"/>
                        <a:t>住所（市町村）</a:t>
                      </a:r>
                    </a:p>
                  </a:txBody>
                  <a:tcPr/>
                </a:tc>
                <a:tc>
                  <a:txBody>
                    <a:bodyPr/>
                    <a:lstStyle/>
                    <a:p>
                      <a:r>
                        <a:rPr kumimoji="1" lang="ja-JP" altLang="en-US" sz="900" dirty="0"/>
                        <a:t>売上金額</a:t>
                      </a:r>
                    </a:p>
                  </a:txBody>
                  <a:tcPr/>
                </a:tc>
                <a:extLst>
                  <a:ext uri="{0D108BD9-81ED-4DB2-BD59-A6C34878D82A}">
                    <a16:rowId xmlns="" xmlns:a16="http://schemas.microsoft.com/office/drawing/2014/main" val="10000"/>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1"/>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2"/>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3"/>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4"/>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5"/>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6"/>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7"/>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8"/>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9"/>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10"/>
                  </a:ext>
                </a:extLst>
              </a:tr>
            </a:tbl>
          </a:graphicData>
        </a:graphic>
      </p:graphicFrame>
      <p:sp>
        <p:nvSpPr>
          <p:cNvPr id="16" name="正方形/長方形 15"/>
          <p:cNvSpPr/>
          <p:nvPr/>
        </p:nvSpPr>
        <p:spPr bwMode="auto">
          <a:xfrm>
            <a:off x="468315" y="2903558"/>
            <a:ext cx="4104456" cy="108000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sz="1400" dirty="0">
                <a:solidFill>
                  <a:srgbClr val="FFFF00"/>
                </a:solidFill>
                <a:latin typeface="+mn-lt"/>
                <a:ea typeface="+mn-ea"/>
              </a:rPr>
              <a:t>「列」指向の特長</a:t>
            </a:r>
            <a:endParaRPr kumimoji="0" lang="en-US" altLang="ja-JP" sz="1400" dirty="0">
              <a:solidFill>
                <a:srgbClr val="FFFF00"/>
              </a:solidFill>
              <a:latin typeface="+mn-lt"/>
              <a:ea typeface="+mn-ea"/>
            </a:endParaRPr>
          </a:p>
          <a:p>
            <a:pPr>
              <a:spcBef>
                <a:spcPct val="20000"/>
              </a:spcBef>
            </a:pPr>
            <a:r>
              <a:rPr kumimoji="0" lang="ja-JP" altLang="en-US" sz="1400" dirty="0">
                <a:solidFill>
                  <a:schemeClr val="bg1"/>
                </a:solidFill>
                <a:latin typeface="+mn-lt"/>
                <a:ea typeface="+mn-ea"/>
              </a:rPr>
              <a:t>・蓄積したデータから特定の列を高速に読込む</a:t>
            </a:r>
            <a:endParaRPr kumimoji="0" lang="en-US" altLang="ja-JP" sz="1400" dirty="0">
              <a:solidFill>
                <a:schemeClr val="bg1"/>
              </a:solidFill>
              <a:latin typeface="+mn-lt"/>
              <a:ea typeface="+mn-ea"/>
            </a:endParaRPr>
          </a:p>
          <a:p>
            <a:pPr>
              <a:spcBef>
                <a:spcPct val="20000"/>
              </a:spcBef>
            </a:pPr>
            <a:r>
              <a:rPr kumimoji="0" lang="ja-JP" altLang="en-US" sz="1400" dirty="0">
                <a:solidFill>
                  <a:schemeClr val="bg1"/>
                </a:solidFill>
                <a:latin typeface="+mn-lt"/>
                <a:ea typeface="+mn-ea"/>
              </a:rPr>
              <a:t>・データの追加、削除、更新には向かない</a:t>
            </a:r>
            <a:endParaRPr kumimoji="0" lang="en-US" altLang="ja-JP" sz="1400" dirty="0">
              <a:solidFill>
                <a:schemeClr val="bg1"/>
              </a:solidFill>
              <a:latin typeface="+mn-lt"/>
              <a:ea typeface="+mn-ea"/>
            </a:endParaRPr>
          </a:p>
          <a:p>
            <a:pPr>
              <a:spcBef>
                <a:spcPct val="20000"/>
              </a:spcBef>
            </a:pPr>
            <a:r>
              <a:rPr kumimoji="0" lang="ja-JP" altLang="en-US" sz="1400" dirty="0">
                <a:solidFill>
                  <a:schemeClr val="bg1"/>
                </a:solidFill>
                <a:latin typeface="+mn-lt"/>
                <a:ea typeface="+mn-ea"/>
              </a:rPr>
              <a:t>・</a:t>
            </a:r>
            <a:r>
              <a:rPr kumimoji="0" lang="en-US" altLang="ja-JP" sz="1400" dirty="0">
                <a:solidFill>
                  <a:schemeClr val="bg1"/>
                </a:solidFill>
                <a:latin typeface="+mn-lt"/>
                <a:ea typeface="+mn-ea"/>
              </a:rPr>
              <a:t>BI/DHW (OLAP) </a:t>
            </a:r>
            <a:r>
              <a:rPr kumimoji="0" lang="ja-JP" altLang="en-US" sz="1400" dirty="0">
                <a:solidFill>
                  <a:schemeClr val="bg1"/>
                </a:solidFill>
                <a:latin typeface="+mn-lt"/>
                <a:ea typeface="+mn-ea"/>
              </a:rPr>
              <a:t>向け</a:t>
            </a:r>
          </a:p>
        </p:txBody>
      </p:sp>
      <p:sp>
        <p:nvSpPr>
          <p:cNvPr id="17" name="正方形/長方形 16"/>
          <p:cNvSpPr/>
          <p:nvPr/>
        </p:nvSpPr>
        <p:spPr bwMode="auto">
          <a:xfrm>
            <a:off x="458046" y="1697313"/>
            <a:ext cx="4104456" cy="111600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sz="1400" dirty="0">
                <a:solidFill>
                  <a:srgbClr val="FFFF00"/>
                </a:solidFill>
                <a:latin typeface="+mn-lt"/>
                <a:ea typeface="+mn-ea"/>
              </a:rPr>
              <a:t>「行」指向</a:t>
            </a:r>
            <a:r>
              <a:rPr kumimoji="0" lang="en-US" altLang="ja-JP" sz="1400" dirty="0">
                <a:solidFill>
                  <a:srgbClr val="FFFF00"/>
                </a:solidFill>
                <a:latin typeface="+mn-lt"/>
                <a:ea typeface="+mn-ea"/>
              </a:rPr>
              <a:t>(</a:t>
            </a:r>
            <a:r>
              <a:rPr kumimoji="0" lang="ja-JP" altLang="en-US" sz="1400" dirty="0">
                <a:solidFill>
                  <a:srgbClr val="FFFF00"/>
                </a:solidFill>
                <a:latin typeface="+mn-lt"/>
                <a:ea typeface="+mn-ea"/>
              </a:rPr>
              <a:t>通常の</a:t>
            </a:r>
            <a:r>
              <a:rPr kumimoji="0" lang="en-US" altLang="ja-JP" sz="1400" dirty="0">
                <a:solidFill>
                  <a:srgbClr val="FFFF00"/>
                </a:solidFill>
                <a:latin typeface="+mn-lt"/>
                <a:ea typeface="+mn-ea"/>
              </a:rPr>
              <a:t>RDBMS)</a:t>
            </a:r>
            <a:r>
              <a:rPr kumimoji="0" lang="ja-JP" altLang="en-US" sz="1400" dirty="0">
                <a:solidFill>
                  <a:srgbClr val="FFFF00"/>
                </a:solidFill>
                <a:latin typeface="+mn-lt"/>
                <a:ea typeface="+mn-ea"/>
              </a:rPr>
              <a:t>の特長</a:t>
            </a:r>
            <a:endParaRPr kumimoji="0" lang="en-US" altLang="ja-JP" sz="1400" dirty="0">
              <a:solidFill>
                <a:srgbClr val="FFFF00"/>
              </a:solidFill>
              <a:latin typeface="+mn-lt"/>
              <a:ea typeface="+mn-ea"/>
            </a:endParaRPr>
          </a:p>
          <a:p>
            <a:pPr>
              <a:spcBef>
                <a:spcPct val="20000"/>
              </a:spcBef>
            </a:pPr>
            <a:r>
              <a:rPr kumimoji="0" lang="ja-JP" altLang="en-US" sz="1400" dirty="0">
                <a:solidFill>
                  <a:schemeClr val="bg1"/>
                </a:solidFill>
                <a:latin typeface="+mn-lt"/>
                <a:ea typeface="+mn-ea"/>
              </a:rPr>
              <a:t>・行毎にデータを追加、削除、更新</a:t>
            </a:r>
            <a:endParaRPr kumimoji="0" lang="en-US" altLang="ja-JP" sz="1400" dirty="0">
              <a:solidFill>
                <a:schemeClr val="bg1"/>
              </a:solidFill>
              <a:latin typeface="+mn-lt"/>
              <a:ea typeface="+mn-ea"/>
            </a:endParaRPr>
          </a:p>
          <a:p>
            <a:pPr>
              <a:spcBef>
                <a:spcPct val="20000"/>
              </a:spcBef>
            </a:pPr>
            <a:r>
              <a:rPr kumimoji="0" lang="ja-JP" altLang="en-US" sz="1400" dirty="0">
                <a:solidFill>
                  <a:schemeClr val="bg1"/>
                </a:solidFill>
                <a:latin typeface="+mn-lt"/>
                <a:ea typeface="+mn-ea"/>
              </a:rPr>
              <a:t>・ランダムアクセス、頻繁な更新に向く</a:t>
            </a:r>
            <a:endParaRPr kumimoji="0" lang="en-US" altLang="ja-JP" sz="1400" dirty="0">
              <a:solidFill>
                <a:schemeClr val="bg1"/>
              </a:solidFill>
              <a:latin typeface="+mn-lt"/>
              <a:ea typeface="+mn-ea"/>
            </a:endParaRPr>
          </a:p>
          <a:p>
            <a:pPr>
              <a:spcBef>
                <a:spcPct val="20000"/>
              </a:spcBef>
            </a:pPr>
            <a:r>
              <a:rPr kumimoji="0" lang="ja-JP" altLang="en-US" sz="1400" dirty="0">
                <a:solidFill>
                  <a:schemeClr val="bg1"/>
                </a:solidFill>
                <a:latin typeface="+mn-lt"/>
                <a:ea typeface="+mn-ea"/>
              </a:rPr>
              <a:t>・トランザクション処理 </a:t>
            </a:r>
            <a:r>
              <a:rPr kumimoji="0" lang="en-US" altLang="ja-JP" sz="1400" dirty="0">
                <a:solidFill>
                  <a:schemeClr val="bg1"/>
                </a:solidFill>
                <a:latin typeface="+mn-lt"/>
                <a:ea typeface="+mn-ea"/>
              </a:rPr>
              <a:t>(OLTP) </a:t>
            </a:r>
            <a:r>
              <a:rPr kumimoji="0" lang="ja-JP" altLang="en-US" sz="1400" dirty="0">
                <a:solidFill>
                  <a:schemeClr val="bg1"/>
                </a:solidFill>
                <a:latin typeface="+mn-lt"/>
                <a:ea typeface="+mn-ea"/>
              </a:rPr>
              <a:t>向け</a:t>
            </a:r>
          </a:p>
        </p:txBody>
      </p:sp>
      <p:sp>
        <p:nvSpPr>
          <p:cNvPr id="2" name="右矢印 1"/>
          <p:cNvSpPr/>
          <p:nvPr/>
        </p:nvSpPr>
        <p:spPr bwMode="auto">
          <a:xfrm>
            <a:off x="4716016" y="2039288"/>
            <a:ext cx="4032448" cy="597623"/>
          </a:xfrm>
          <a:prstGeom prst="rightArrow">
            <a:avLst/>
          </a:prstGeom>
          <a:solidFill>
            <a:schemeClr val="accent1"/>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行</a:t>
            </a:r>
          </a:p>
        </p:txBody>
      </p:sp>
      <p:sp>
        <p:nvSpPr>
          <p:cNvPr id="13" name="下矢印 12"/>
          <p:cNvSpPr/>
          <p:nvPr/>
        </p:nvSpPr>
        <p:spPr bwMode="auto">
          <a:xfrm>
            <a:off x="5652120" y="1984336"/>
            <a:ext cx="1019729" cy="1999222"/>
          </a:xfrm>
          <a:prstGeom prst="downArrow">
            <a:avLst>
              <a:gd name="adj1" fmla="val 50000"/>
              <a:gd name="adj2" fmla="val 31685"/>
            </a:avLst>
          </a:prstGeom>
          <a:solidFill>
            <a:srgbClr val="FF6666"/>
          </a:solidFill>
          <a:ln w="381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dirty="0">
                <a:ln>
                  <a:noFill/>
                </a:ln>
                <a:solidFill>
                  <a:schemeClr val="bg1"/>
                </a:solidFill>
                <a:effectLst/>
                <a:latin typeface="+mn-lt"/>
                <a:ea typeface="+mn-ea"/>
              </a:rPr>
              <a:t>列</a:t>
            </a:r>
          </a:p>
        </p:txBody>
      </p:sp>
    </p:spTree>
    <p:extLst>
      <p:ext uri="{BB962C8B-B14F-4D97-AF65-F5344CB8AC3E}">
        <p14:creationId xmlns:p14="http://schemas.microsoft.com/office/powerpoint/2010/main" val="753123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par>
                          <p:cTn id="20" fill="hold">
                            <p:stCondLst>
                              <p:cond delay="500"/>
                            </p:stCondLst>
                            <p:childTnLst>
                              <p:par>
                                <p:cTn id="21" presetID="22" presetClass="entr" presetSubtype="8"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left)">
                                      <p:cBhvr>
                                        <p:cTn id="23" dur="500"/>
                                        <p:tgtEl>
                                          <p:spTgt spid="2"/>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par>
                          <p:cTn id="29" fill="hold">
                            <p:stCondLst>
                              <p:cond delay="500"/>
                            </p:stCondLst>
                            <p:childTnLst>
                              <p:par>
                                <p:cTn id="30" presetID="22" presetClass="entr" presetSubtype="1"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up)">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500"/>
                                        <p:tgtEl>
                                          <p:spTgt spid="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6" grpId="0" animBg="1"/>
      <p:bldP spid="17" grpId="0" animBg="1"/>
      <p:bldP spid="2" grpId="0" animBg="1"/>
      <p:bldP spid="13"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列指向</a:t>
            </a:r>
            <a:r>
              <a:rPr kumimoji="1" lang="en-US" altLang="ja-JP" dirty="0"/>
              <a:t>RDBMS</a:t>
            </a:r>
            <a:r>
              <a:rPr kumimoji="1" lang="ja-JP" altLang="en-US" dirty="0"/>
              <a:t>の得意分野　～　集計</a:t>
            </a:r>
          </a:p>
        </p:txBody>
      </p:sp>
      <p:graphicFrame>
        <p:nvGraphicFramePr>
          <p:cNvPr id="13" name="表 12"/>
          <p:cNvGraphicFramePr>
            <a:graphicFrameLocks noGrp="1"/>
          </p:cNvGraphicFramePr>
          <p:nvPr>
            <p:extLst/>
          </p:nvPr>
        </p:nvGraphicFramePr>
        <p:xfrm>
          <a:off x="467544" y="2791441"/>
          <a:ext cx="3984104" cy="2271460"/>
        </p:xfrm>
        <a:graphic>
          <a:graphicData uri="http://schemas.openxmlformats.org/drawingml/2006/table">
            <a:tbl>
              <a:tblPr firstRow="1" bandRow="1">
                <a:tableStyleId>{22838BEF-8BB2-4498-84A7-C5851F593DF1}</a:tableStyleId>
              </a:tblPr>
              <a:tblGrid>
                <a:gridCol w="996026">
                  <a:extLst>
                    <a:ext uri="{9D8B030D-6E8A-4147-A177-3AD203B41FA5}">
                      <a16:colId xmlns="" xmlns:a16="http://schemas.microsoft.com/office/drawing/2014/main" val="20000"/>
                    </a:ext>
                  </a:extLst>
                </a:gridCol>
                <a:gridCol w="996026">
                  <a:extLst>
                    <a:ext uri="{9D8B030D-6E8A-4147-A177-3AD203B41FA5}">
                      <a16:colId xmlns="" xmlns:a16="http://schemas.microsoft.com/office/drawing/2014/main" val="20001"/>
                    </a:ext>
                  </a:extLst>
                </a:gridCol>
                <a:gridCol w="996026">
                  <a:extLst>
                    <a:ext uri="{9D8B030D-6E8A-4147-A177-3AD203B41FA5}">
                      <a16:colId xmlns="" xmlns:a16="http://schemas.microsoft.com/office/drawing/2014/main" val="20002"/>
                    </a:ext>
                  </a:extLst>
                </a:gridCol>
                <a:gridCol w="996026">
                  <a:extLst>
                    <a:ext uri="{9D8B030D-6E8A-4147-A177-3AD203B41FA5}">
                      <a16:colId xmlns="" xmlns:a16="http://schemas.microsoft.com/office/drawing/2014/main" val="20003"/>
                    </a:ext>
                  </a:extLst>
                </a:gridCol>
              </a:tblGrid>
              <a:tr h="238490">
                <a:tc>
                  <a:txBody>
                    <a:bodyPr/>
                    <a:lstStyle/>
                    <a:p>
                      <a:r>
                        <a:rPr kumimoji="1" lang="ja-JP" altLang="en-US" sz="900" dirty="0"/>
                        <a:t>顧客名</a:t>
                      </a:r>
                    </a:p>
                  </a:txBody>
                  <a:tcPr/>
                </a:tc>
                <a:tc>
                  <a:txBody>
                    <a:bodyPr/>
                    <a:lstStyle/>
                    <a:p>
                      <a:r>
                        <a:rPr kumimoji="1" lang="ja-JP" altLang="en-US" sz="900" dirty="0"/>
                        <a:t>住所（県）</a:t>
                      </a:r>
                    </a:p>
                  </a:txBody>
                  <a:tcPr/>
                </a:tc>
                <a:tc>
                  <a:txBody>
                    <a:bodyPr/>
                    <a:lstStyle/>
                    <a:p>
                      <a:r>
                        <a:rPr kumimoji="1" lang="ja-JP" altLang="en-US" sz="900" dirty="0"/>
                        <a:t>住所（市町村）</a:t>
                      </a:r>
                    </a:p>
                  </a:txBody>
                  <a:tcPr/>
                </a:tc>
                <a:tc>
                  <a:txBody>
                    <a:bodyPr/>
                    <a:lstStyle/>
                    <a:p>
                      <a:r>
                        <a:rPr kumimoji="1" lang="ja-JP" altLang="en-US" sz="900" dirty="0"/>
                        <a:t>売上金額</a:t>
                      </a:r>
                    </a:p>
                  </a:txBody>
                  <a:tcPr/>
                </a:tc>
                <a:extLst>
                  <a:ext uri="{0D108BD9-81ED-4DB2-BD59-A6C34878D82A}">
                    <a16:rowId xmlns="" xmlns:a16="http://schemas.microsoft.com/office/drawing/2014/main" val="10000"/>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1"/>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2"/>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3"/>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4"/>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5"/>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6"/>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7"/>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8"/>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9"/>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10"/>
                  </a:ext>
                </a:extLst>
              </a:tr>
            </a:tbl>
          </a:graphicData>
        </a:graphic>
      </p:graphicFrame>
      <p:sp>
        <p:nvSpPr>
          <p:cNvPr id="14" name="右矢印 13"/>
          <p:cNvSpPr/>
          <p:nvPr/>
        </p:nvSpPr>
        <p:spPr bwMode="auto">
          <a:xfrm>
            <a:off x="395536" y="2970382"/>
            <a:ext cx="3168352"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graphicFrame>
        <p:nvGraphicFramePr>
          <p:cNvPr id="16" name="表 15"/>
          <p:cNvGraphicFramePr>
            <a:graphicFrameLocks noGrp="1"/>
          </p:cNvGraphicFramePr>
          <p:nvPr>
            <p:extLst/>
          </p:nvPr>
        </p:nvGraphicFramePr>
        <p:xfrm>
          <a:off x="4716016" y="2791445"/>
          <a:ext cx="3984104" cy="2271460"/>
        </p:xfrm>
        <a:graphic>
          <a:graphicData uri="http://schemas.openxmlformats.org/drawingml/2006/table">
            <a:tbl>
              <a:tblPr firstRow="1" bandRow="1">
                <a:tableStyleId>{22838BEF-8BB2-4498-84A7-C5851F593DF1}</a:tableStyleId>
              </a:tblPr>
              <a:tblGrid>
                <a:gridCol w="996026">
                  <a:extLst>
                    <a:ext uri="{9D8B030D-6E8A-4147-A177-3AD203B41FA5}">
                      <a16:colId xmlns="" xmlns:a16="http://schemas.microsoft.com/office/drawing/2014/main" val="20000"/>
                    </a:ext>
                  </a:extLst>
                </a:gridCol>
                <a:gridCol w="996026">
                  <a:extLst>
                    <a:ext uri="{9D8B030D-6E8A-4147-A177-3AD203B41FA5}">
                      <a16:colId xmlns="" xmlns:a16="http://schemas.microsoft.com/office/drawing/2014/main" val="20001"/>
                    </a:ext>
                  </a:extLst>
                </a:gridCol>
                <a:gridCol w="996026">
                  <a:extLst>
                    <a:ext uri="{9D8B030D-6E8A-4147-A177-3AD203B41FA5}">
                      <a16:colId xmlns="" xmlns:a16="http://schemas.microsoft.com/office/drawing/2014/main" val="20002"/>
                    </a:ext>
                  </a:extLst>
                </a:gridCol>
                <a:gridCol w="996026">
                  <a:extLst>
                    <a:ext uri="{9D8B030D-6E8A-4147-A177-3AD203B41FA5}">
                      <a16:colId xmlns="" xmlns:a16="http://schemas.microsoft.com/office/drawing/2014/main" val="20003"/>
                    </a:ext>
                  </a:extLst>
                </a:gridCol>
              </a:tblGrid>
              <a:tr h="238490">
                <a:tc>
                  <a:txBody>
                    <a:bodyPr/>
                    <a:lstStyle/>
                    <a:p>
                      <a:r>
                        <a:rPr kumimoji="1" lang="ja-JP" altLang="en-US" sz="900" dirty="0"/>
                        <a:t>顧客名</a:t>
                      </a:r>
                    </a:p>
                  </a:txBody>
                  <a:tcPr/>
                </a:tc>
                <a:tc>
                  <a:txBody>
                    <a:bodyPr/>
                    <a:lstStyle/>
                    <a:p>
                      <a:r>
                        <a:rPr kumimoji="1" lang="ja-JP" altLang="en-US" sz="900" dirty="0"/>
                        <a:t>住所（県）</a:t>
                      </a:r>
                    </a:p>
                  </a:txBody>
                  <a:tcPr/>
                </a:tc>
                <a:tc>
                  <a:txBody>
                    <a:bodyPr/>
                    <a:lstStyle/>
                    <a:p>
                      <a:r>
                        <a:rPr kumimoji="1" lang="ja-JP" altLang="en-US" sz="900" dirty="0"/>
                        <a:t>住所（市町村）</a:t>
                      </a:r>
                    </a:p>
                  </a:txBody>
                  <a:tcPr/>
                </a:tc>
                <a:tc>
                  <a:txBody>
                    <a:bodyPr/>
                    <a:lstStyle/>
                    <a:p>
                      <a:r>
                        <a:rPr kumimoji="1" lang="ja-JP" altLang="en-US" sz="900" dirty="0"/>
                        <a:t>売上金額</a:t>
                      </a:r>
                    </a:p>
                  </a:txBody>
                  <a:tcPr/>
                </a:tc>
                <a:extLst>
                  <a:ext uri="{0D108BD9-81ED-4DB2-BD59-A6C34878D82A}">
                    <a16:rowId xmlns="" xmlns:a16="http://schemas.microsoft.com/office/drawing/2014/main" val="10000"/>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1"/>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2"/>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3"/>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4"/>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5"/>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6"/>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7"/>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8"/>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9"/>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10"/>
                  </a:ext>
                </a:extLst>
              </a:tr>
            </a:tbl>
          </a:graphicData>
        </a:graphic>
      </p:graphicFrame>
      <p:sp>
        <p:nvSpPr>
          <p:cNvPr id="18" name="下矢印 17"/>
          <p:cNvSpPr/>
          <p:nvPr/>
        </p:nvSpPr>
        <p:spPr bwMode="auto">
          <a:xfrm>
            <a:off x="7668344" y="3085962"/>
            <a:ext cx="1080120" cy="1999222"/>
          </a:xfrm>
          <a:prstGeom prst="downArrow">
            <a:avLst>
              <a:gd name="adj1" fmla="val 50000"/>
              <a:gd name="adj2" fmla="val 31685"/>
            </a:avLst>
          </a:prstGeom>
          <a:solidFill>
            <a:schemeClr val="accent3"/>
          </a:solidFill>
          <a:ln w="254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dirty="0">
              <a:ln>
                <a:noFill/>
              </a:ln>
              <a:solidFill>
                <a:schemeClr val="bg1"/>
              </a:solidFill>
              <a:effectLst/>
              <a:latin typeface="+mn-lt"/>
              <a:ea typeface="+mn-ea"/>
            </a:endParaRPr>
          </a:p>
        </p:txBody>
      </p:sp>
      <p:sp>
        <p:nvSpPr>
          <p:cNvPr id="19" name="右矢印 18"/>
          <p:cNvSpPr/>
          <p:nvPr/>
        </p:nvSpPr>
        <p:spPr bwMode="auto">
          <a:xfrm>
            <a:off x="395536" y="3174477"/>
            <a:ext cx="3168352"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0" name="右矢印 19"/>
          <p:cNvSpPr/>
          <p:nvPr/>
        </p:nvSpPr>
        <p:spPr bwMode="auto">
          <a:xfrm>
            <a:off x="395536" y="3378572"/>
            <a:ext cx="3168352"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1" name="右矢印 20"/>
          <p:cNvSpPr/>
          <p:nvPr/>
        </p:nvSpPr>
        <p:spPr bwMode="auto">
          <a:xfrm>
            <a:off x="395536" y="3582667"/>
            <a:ext cx="3168352"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2" name="右矢印 21"/>
          <p:cNvSpPr/>
          <p:nvPr/>
        </p:nvSpPr>
        <p:spPr bwMode="auto">
          <a:xfrm>
            <a:off x="395536" y="3786762"/>
            <a:ext cx="3168352"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3" name="右矢印 22"/>
          <p:cNvSpPr/>
          <p:nvPr/>
        </p:nvSpPr>
        <p:spPr bwMode="auto">
          <a:xfrm>
            <a:off x="395536" y="3990857"/>
            <a:ext cx="3168352"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4" name="右矢印 23"/>
          <p:cNvSpPr/>
          <p:nvPr/>
        </p:nvSpPr>
        <p:spPr bwMode="auto">
          <a:xfrm>
            <a:off x="395536" y="4194952"/>
            <a:ext cx="3168352"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5" name="右矢印 24"/>
          <p:cNvSpPr/>
          <p:nvPr/>
        </p:nvSpPr>
        <p:spPr bwMode="auto">
          <a:xfrm>
            <a:off x="395536" y="4399049"/>
            <a:ext cx="3168352"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6" name="正方形/長方形 25"/>
          <p:cNvSpPr/>
          <p:nvPr/>
        </p:nvSpPr>
        <p:spPr bwMode="auto">
          <a:xfrm>
            <a:off x="467544" y="1268760"/>
            <a:ext cx="8208912" cy="504056"/>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b="0" i="0" u="none" strike="noStrike" cap="none" normalizeH="0" dirty="0">
                <a:ln>
                  <a:noFill/>
                </a:ln>
                <a:solidFill>
                  <a:schemeClr val="bg1"/>
                </a:solidFill>
                <a:effectLst/>
                <a:latin typeface="+mn-lt"/>
                <a:ea typeface="+mn-ea"/>
              </a:rPr>
              <a:t>売上金額の集計</a:t>
            </a:r>
          </a:p>
        </p:txBody>
      </p:sp>
      <p:sp>
        <p:nvSpPr>
          <p:cNvPr id="27" name="正方形/長方形 26"/>
          <p:cNvSpPr/>
          <p:nvPr/>
        </p:nvSpPr>
        <p:spPr bwMode="auto">
          <a:xfrm>
            <a:off x="467544" y="2060848"/>
            <a:ext cx="3960440" cy="504056"/>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dirty="0">
                <a:solidFill>
                  <a:schemeClr val="bg1"/>
                </a:solidFill>
                <a:latin typeface="+mn-lt"/>
                <a:ea typeface="+mn-ea"/>
              </a:rPr>
              <a:t>行指向</a:t>
            </a:r>
            <a:endParaRPr kumimoji="0" lang="ja-JP" altLang="en-US" sz="2800" b="0" i="0" u="none" strike="noStrike" cap="none" normalizeH="0" dirty="0">
              <a:ln>
                <a:noFill/>
              </a:ln>
              <a:solidFill>
                <a:schemeClr val="bg1"/>
              </a:solidFill>
              <a:effectLst/>
              <a:latin typeface="+mn-lt"/>
              <a:ea typeface="+mn-ea"/>
            </a:endParaRPr>
          </a:p>
        </p:txBody>
      </p:sp>
      <p:sp>
        <p:nvSpPr>
          <p:cNvPr id="28" name="正方形/長方形 27"/>
          <p:cNvSpPr/>
          <p:nvPr/>
        </p:nvSpPr>
        <p:spPr bwMode="auto">
          <a:xfrm>
            <a:off x="4725439" y="2060848"/>
            <a:ext cx="3960440" cy="504056"/>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dirty="0">
                <a:solidFill>
                  <a:schemeClr val="bg1"/>
                </a:solidFill>
                <a:latin typeface="+mn-lt"/>
                <a:ea typeface="+mn-ea"/>
              </a:rPr>
              <a:t>列指向</a:t>
            </a:r>
            <a:endParaRPr kumimoji="0" lang="ja-JP" altLang="en-US" sz="2800" b="0" i="0" u="none" strike="noStrike" cap="none" normalizeH="0" dirty="0">
              <a:ln>
                <a:noFill/>
              </a:ln>
              <a:solidFill>
                <a:schemeClr val="bg1"/>
              </a:solidFill>
              <a:effectLst/>
              <a:latin typeface="+mn-lt"/>
              <a:ea typeface="+mn-ea"/>
            </a:endParaRPr>
          </a:p>
        </p:txBody>
      </p:sp>
      <p:sp>
        <p:nvSpPr>
          <p:cNvPr id="29" name="正方形/長方形 28"/>
          <p:cNvSpPr/>
          <p:nvPr/>
        </p:nvSpPr>
        <p:spPr bwMode="auto">
          <a:xfrm>
            <a:off x="467544" y="5301208"/>
            <a:ext cx="3960440" cy="504056"/>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dirty="0">
                <a:ln>
                  <a:noFill/>
                </a:ln>
                <a:solidFill>
                  <a:schemeClr val="bg1"/>
                </a:solidFill>
                <a:effectLst/>
                <a:latin typeface="+mn-lt"/>
                <a:ea typeface="+mn-ea"/>
              </a:rPr>
              <a:t>1</a:t>
            </a:r>
            <a:r>
              <a:rPr kumimoji="0" lang="ja-JP" altLang="en-US" b="0" i="0" u="none" strike="noStrike" cap="none" normalizeH="0" dirty="0">
                <a:ln>
                  <a:noFill/>
                </a:ln>
                <a:solidFill>
                  <a:schemeClr val="bg1"/>
                </a:solidFill>
                <a:effectLst/>
                <a:latin typeface="+mn-lt"/>
                <a:ea typeface="+mn-ea"/>
              </a:rPr>
              <a:t>レコードずつ読み出して集計</a:t>
            </a:r>
          </a:p>
        </p:txBody>
      </p:sp>
      <p:sp>
        <p:nvSpPr>
          <p:cNvPr id="30" name="正方形/長方形 29"/>
          <p:cNvSpPr/>
          <p:nvPr/>
        </p:nvSpPr>
        <p:spPr bwMode="auto">
          <a:xfrm>
            <a:off x="4725439" y="5301208"/>
            <a:ext cx="3960440" cy="504056"/>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売上金額の列のみを読み出して集計</a:t>
            </a:r>
          </a:p>
        </p:txBody>
      </p:sp>
    </p:spTree>
    <p:extLst>
      <p:ext uri="{BB962C8B-B14F-4D97-AF65-F5344CB8AC3E}">
        <p14:creationId xmlns:p14="http://schemas.microsoft.com/office/powerpoint/2010/main" val="994678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500"/>
                                        <p:tgtEl>
                                          <p:spTgt spid="27"/>
                                        </p:tgtEl>
                                      </p:cBhvr>
                                    </p:animEffect>
                                  </p:childTnLst>
                                </p:cTn>
                              </p:par>
                              <p:par>
                                <p:cTn id="15" presetID="10"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0-#ppt_w/2"/>
                                          </p:val>
                                        </p:tav>
                                        <p:tav tm="100000">
                                          <p:val>
                                            <p:strVal val="#ppt_x"/>
                                          </p:val>
                                        </p:tav>
                                      </p:tavLst>
                                    </p:anim>
                                    <p:anim calcmode="lin" valueType="num">
                                      <p:cBhvr additive="base">
                                        <p:cTn id="23" dur="500" fill="hold"/>
                                        <p:tgtEl>
                                          <p:spTgt spid="14"/>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 presetClass="entr" presetSubtype="8"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500" fill="hold"/>
                                        <p:tgtEl>
                                          <p:spTgt spid="19"/>
                                        </p:tgtEl>
                                        <p:attrNameLst>
                                          <p:attrName>ppt_x</p:attrName>
                                        </p:attrNameLst>
                                      </p:cBhvr>
                                      <p:tavLst>
                                        <p:tav tm="0">
                                          <p:val>
                                            <p:strVal val="0-#ppt_w/2"/>
                                          </p:val>
                                        </p:tav>
                                        <p:tav tm="100000">
                                          <p:val>
                                            <p:strVal val="#ppt_x"/>
                                          </p:val>
                                        </p:tav>
                                      </p:tavLst>
                                    </p:anim>
                                    <p:anim calcmode="lin" valueType="num">
                                      <p:cBhvr additive="base">
                                        <p:cTn id="28" dur="500" fill="hold"/>
                                        <p:tgtEl>
                                          <p:spTgt spid="19"/>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 presetClass="entr" presetSubtype="8"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500" fill="hold"/>
                                        <p:tgtEl>
                                          <p:spTgt spid="20"/>
                                        </p:tgtEl>
                                        <p:attrNameLst>
                                          <p:attrName>ppt_x</p:attrName>
                                        </p:attrNameLst>
                                      </p:cBhvr>
                                      <p:tavLst>
                                        <p:tav tm="0">
                                          <p:val>
                                            <p:strVal val="0-#ppt_w/2"/>
                                          </p:val>
                                        </p:tav>
                                        <p:tav tm="100000">
                                          <p:val>
                                            <p:strVal val="#ppt_x"/>
                                          </p:val>
                                        </p:tav>
                                      </p:tavLst>
                                    </p:anim>
                                    <p:anim calcmode="lin" valueType="num">
                                      <p:cBhvr additive="base">
                                        <p:cTn id="33" dur="500" fill="hold"/>
                                        <p:tgtEl>
                                          <p:spTgt spid="20"/>
                                        </p:tgtEl>
                                        <p:attrNameLst>
                                          <p:attrName>ppt_y</p:attrName>
                                        </p:attrNameLst>
                                      </p:cBhvr>
                                      <p:tavLst>
                                        <p:tav tm="0">
                                          <p:val>
                                            <p:strVal val="#ppt_y"/>
                                          </p:val>
                                        </p:tav>
                                        <p:tav tm="100000">
                                          <p:val>
                                            <p:strVal val="#ppt_y"/>
                                          </p:val>
                                        </p:tav>
                                      </p:tavLst>
                                    </p:anim>
                                  </p:childTnLst>
                                </p:cTn>
                              </p:par>
                            </p:childTnLst>
                          </p:cTn>
                        </p:par>
                        <p:par>
                          <p:cTn id="34" fill="hold">
                            <p:stCondLst>
                              <p:cond delay="1500"/>
                            </p:stCondLst>
                            <p:childTnLst>
                              <p:par>
                                <p:cTn id="35" presetID="2" presetClass="entr" presetSubtype="8"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2000"/>
                            </p:stCondLst>
                            <p:childTnLst>
                              <p:par>
                                <p:cTn id="40" presetID="2" presetClass="entr" presetSubtype="8"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500" fill="hold"/>
                                        <p:tgtEl>
                                          <p:spTgt spid="22"/>
                                        </p:tgtEl>
                                        <p:attrNameLst>
                                          <p:attrName>ppt_x</p:attrName>
                                        </p:attrNameLst>
                                      </p:cBhvr>
                                      <p:tavLst>
                                        <p:tav tm="0">
                                          <p:val>
                                            <p:strVal val="0-#ppt_w/2"/>
                                          </p:val>
                                        </p:tav>
                                        <p:tav tm="100000">
                                          <p:val>
                                            <p:strVal val="#ppt_x"/>
                                          </p:val>
                                        </p:tav>
                                      </p:tavLst>
                                    </p:anim>
                                    <p:anim calcmode="lin" valueType="num">
                                      <p:cBhvr additive="base">
                                        <p:cTn id="43" dur="500" fill="hold"/>
                                        <p:tgtEl>
                                          <p:spTgt spid="22"/>
                                        </p:tgtEl>
                                        <p:attrNameLst>
                                          <p:attrName>ppt_y</p:attrName>
                                        </p:attrNameLst>
                                      </p:cBhvr>
                                      <p:tavLst>
                                        <p:tav tm="0">
                                          <p:val>
                                            <p:strVal val="#ppt_y"/>
                                          </p:val>
                                        </p:tav>
                                        <p:tav tm="100000">
                                          <p:val>
                                            <p:strVal val="#ppt_y"/>
                                          </p:val>
                                        </p:tav>
                                      </p:tavLst>
                                    </p:anim>
                                  </p:childTnLst>
                                </p:cTn>
                              </p:par>
                            </p:childTnLst>
                          </p:cTn>
                        </p:par>
                        <p:par>
                          <p:cTn id="44" fill="hold">
                            <p:stCondLst>
                              <p:cond delay="2500"/>
                            </p:stCondLst>
                            <p:childTnLst>
                              <p:par>
                                <p:cTn id="45" presetID="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0-#ppt_w/2"/>
                                          </p:val>
                                        </p:tav>
                                        <p:tav tm="100000">
                                          <p:val>
                                            <p:strVal val="#ppt_x"/>
                                          </p:val>
                                        </p:tav>
                                      </p:tavLst>
                                    </p:anim>
                                    <p:anim calcmode="lin" valueType="num">
                                      <p:cBhvr additive="base">
                                        <p:cTn id="48" dur="500" fill="hold"/>
                                        <p:tgtEl>
                                          <p:spTgt spid="23"/>
                                        </p:tgtEl>
                                        <p:attrNameLst>
                                          <p:attrName>ppt_y</p:attrName>
                                        </p:attrNameLst>
                                      </p:cBhvr>
                                      <p:tavLst>
                                        <p:tav tm="0">
                                          <p:val>
                                            <p:strVal val="#ppt_y"/>
                                          </p:val>
                                        </p:tav>
                                        <p:tav tm="100000">
                                          <p:val>
                                            <p:strVal val="#ppt_y"/>
                                          </p:val>
                                        </p:tav>
                                      </p:tavLst>
                                    </p:anim>
                                  </p:childTnLst>
                                </p:cTn>
                              </p:par>
                            </p:childTnLst>
                          </p:cTn>
                        </p:par>
                        <p:par>
                          <p:cTn id="49" fill="hold">
                            <p:stCondLst>
                              <p:cond delay="3000"/>
                            </p:stCondLst>
                            <p:childTnLst>
                              <p:par>
                                <p:cTn id="50" presetID="2" presetClass="entr" presetSubtype="8"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0-#ppt_w/2"/>
                                          </p:val>
                                        </p:tav>
                                        <p:tav tm="100000">
                                          <p:val>
                                            <p:strVal val="#ppt_x"/>
                                          </p:val>
                                        </p:tav>
                                      </p:tavLst>
                                    </p:anim>
                                    <p:anim calcmode="lin" valueType="num">
                                      <p:cBhvr additive="base">
                                        <p:cTn id="53" dur="500" fill="hold"/>
                                        <p:tgtEl>
                                          <p:spTgt spid="24"/>
                                        </p:tgtEl>
                                        <p:attrNameLst>
                                          <p:attrName>ppt_y</p:attrName>
                                        </p:attrNameLst>
                                      </p:cBhvr>
                                      <p:tavLst>
                                        <p:tav tm="0">
                                          <p:val>
                                            <p:strVal val="#ppt_y"/>
                                          </p:val>
                                        </p:tav>
                                        <p:tav tm="100000">
                                          <p:val>
                                            <p:strVal val="#ppt_y"/>
                                          </p:val>
                                        </p:tav>
                                      </p:tavLst>
                                    </p:anim>
                                  </p:childTnLst>
                                </p:cTn>
                              </p:par>
                            </p:childTnLst>
                          </p:cTn>
                        </p:par>
                        <p:par>
                          <p:cTn id="54" fill="hold">
                            <p:stCondLst>
                              <p:cond delay="3500"/>
                            </p:stCondLst>
                            <p:childTnLst>
                              <p:par>
                                <p:cTn id="55" presetID="2" presetClass="entr" presetSubtype="8"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0-#ppt_w/2"/>
                                          </p:val>
                                        </p:tav>
                                        <p:tav tm="100000">
                                          <p:val>
                                            <p:strVal val="#ppt_x"/>
                                          </p:val>
                                        </p:tav>
                                      </p:tavLst>
                                    </p:anim>
                                    <p:anim calcmode="lin" valueType="num">
                                      <p:cBhvr additive="base">
                                        <p:cTn id="5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fade">
                                      <p:cBhvr>
                                        <p:cTn id="63" dur="500"/>
                                        <p:tgtEl>
                                          <p:spTgt spid="2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nodeType="with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fade">
                                      <p:cBhvr>
                                        <p:cTn id="71" dur="500"/>
                                        <p:tgtEl>
                                          <p:spTgt spid="16"/>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1" fill="hold" grpId="0" nodeType="click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up)">
                                      <p:cBhvr>
                                        <p:cTn id="76" dur="500"/>
                                        <p:tgtEl>
                                          <p:spTgt spid="1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列指向</a:t>
            </a:r>
            <a:r>
              <a:rPr kumimoji="1" lang="en-US" altLang="ja-JP" dirty="0"/>
              <a:t>RDBMS</a:t>
            </a:r>
            <a:r>
              <a:rPr kumimoji="1" lang="ja-JP" altLang="en-US" dirty="0"/>
              <a:t>の得意分野　～　分析</a:t>
            </a:r>
          </a:p>
        </p:txBody>
      </p:sp>
      <p:graphicFrame>
        <p:nvGraphicFramePr>
          <p:cNvPr id="13" name="表 12"/>
          <p:cNvGraphicFramePr>
            <a:graphicFrameLocks noGrp="1"/>
          </p:cNvGraphicFramePr>
          <p:nvPr>
            <p:extLst/>
          </p:nvPr>
        </p:nvGraphicFramePr>
        <p:xfrm>
          <a:off x="467544" y="2791441"/>
          <a:ext cx="3984104" cy="2271460"/>
        </p:xfrm>
        <a:graphic>
          <a:graphicData uri="http://schemas.openxmlformats.org/drawingml/2006/table">
            <a:tbl>
              <a:tblPr firstRow="1" bandRow="1">
                <a:tableStyleId>{22838BEF-8BB2-4498-84A7-C5851F593DF1}</a:tableStyleId>
              </a:tblPr>
              <a:tblGrid>
                <a:gridCol w="996026">
                  <a:extLst>
                    <a:ext uri="{9D8B030D-6E8A-4147-A177-3AD203B41FA5}">
                      <a16:colId xmlns="" xmlns:a16="http://schemas.microsoft.com/office/drawing/2014/main" val="20000"/>
                    </a:ext>
                  </a:extLst>
                </a:gridCol>
                <a:gridCol w="996026">
                  <a:extLst>
                    <a:ext uri="{9D8B030D-6E8A-4147-A177-3AD203B41FA5}">
                      <a16:colId xmlns="" xmlns:a16="http://schemas.microsoft.com/office/drawing/2014/main" val="20001"/>
                    </a:ext>
                  </a:extLst>
                </a:gridCol>
                <a:gridCol w="996026">
                  <a:extLst>
                    <a:ext uri="{9D8B030D-6E8A-4147-A177-3AD203B41FA5}">
                      <a16:colId xmlns="" xmlns:a16="http://schemas.microsoft.com/office/drawing/2014/main" val="20002"/>
                    </a:ext>
                  </a:extLst>
                </a:gridCol>
                <a:gridCol w="996026">
                  <a:extLst>
                    <a:ext uri="{9D8B030D-6E8A-4147-A177-3AD203B41FA5}">
                      <a16:colId xmlns="" xmlns:a16="http://schemas.microsoft.com/office/drawing/2014/main" val="20003"/>
                    </a:ext>
                  </a:extLst>
                </a:gridCol>
              </a:tblGrid>
              <a:tr h="238490">
                <a:tc>
                  <a:txBody>
                    <a:bodyPr/>
                    <a:lstStyle/>
                    <a:p>
                      <a:r>
                        <a:rPr kumimoji="1" lang="ja-JP" altLang="en-US" sz="900" dirty="0"/>
                        <a:t>顧客名</a:t>
                      </a:r>
                    </a:p>
                  </a:txBody>
                  <a:tcPr/>
                </a:tc>
                <a:tc>
                  <a:txBody>
                    <a:bodyPr/>
                    <a:lstStyle/>
                    <a:p>
                      <a:r>
                        <a:rPr kumimoji="1" lang="ja-JP" altLang="en-US" sz="900" dirty="0"/>
                        <a:t>住所（県）</a:t>
                      </a:r>
                    </a:p>
                  </a:txBody>
                  <a:tcPr/>
                </a:tc>
                <a:tc>
                  <a:txBody>
                    <a:bodyPr/>
                    <a:lstStyle/>
                    <a:p>
                      <a:r>
                        <a:rPr kumimoji="1" lang="ja-JP" altLang="en-US" sz="900" dirty="0"/>
                        <a:t>住所（市町村）</a:t>
                      </a:r>
                    </a:p>
                  </a:txBody>
                  <a:tcPr/>
                </a:tc>
                <a:tc>
                  <a:txBody>
                    <a:bodyPr/>
                    <a:lstStyle/>
                    <a:p>
                      <a:r>
                        <a:rPr kumimoji="1" lang="ja-JP" altLang="en-US" sz="900" dirty="0"/>
                        <a:t>売上金額</a:t>
                      </a:r>
                    </a:p>
                  </a:txBody>
                  <a:tcPr/>
                </a:tc>
                <a:extLst>
                  <a:ext uri="{0D108BD9-81ED-4DB2-BD59-A6C34878D82A}">
                    <a16:rowId xmlns="" xmlns:a16="http://schemas.microsoft.com/office/drawing/2014/main" val="10000"/>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1"/>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2"/>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3"/>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4"/>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5"/>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6"/>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7"/>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8"/>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9"/>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10"/>
                  </a:ext>
                </a:extLst>
              </a:tr>
            </a:tbl>
          </a:graphicData>
        </a:graphic>
      </p:graphicFrame>
      <p:sp>
        <p:nvSpPr>
          <p:cNvPr id="14" name="右矢印 13"/>
          <p:cNvSpPr/>
          <p:nvPr/>
        </p:nvSpPr>
        <p:spPr bwMode="auto">
          <a:xfrm>
            <a:off x="395536" y="2970382"/>
            <a:ext cx="1152128"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graphicFrame>
        <p:nvGraphicFramePr>
          <p:cNvPr id="16" name="表 15"/>
          <p:cNvGraphicFramePr>
            <a:graphicFrameLocks noGrp="1"/>
          </p:cNvGraphicFramePr>
          <p:nvPr>
            <p:extLst/>
          </p:nvPr>
        </p:nvGraphicFramePr>
        <p:xfrm>
          <a:off x="4716016" y="2791445"/>
          <a:ext cx="3984104" cy="2271460"/>
        </p:xfrm>
        <a:graphic>
          <a:graphicData uri="http://schemas.openxmlformats.org/drawingml/2006/table">
            <a:tbl>
              <a:tblPr firstRow="1" bandRow="1">
                <a:tableStyleId>{22838BEF-8BB2-4498-84A7-C5851F593DF1}</a:tableStyleId>
              </a:tblPr>
              <a:tblGrid>
                <a:gridCol w="996026">
                  <a:extLst>
                    <a:ext uri="{9D8B030D-6E8A-4147-A177-3AD203B41FA5}">
                      <a16:colId xmlns="" xmlns:a16="http://schemas.microsoft.com/office/drawing/2014/main" val="20000"/>
                    </a:ext>
                  </a:extLst>
                </a:gridCol>
                <a:gridCol w="996026">
                  <a:extLst>
                    <a:ext uri="{9D8B030D-6E8A-4147-A177-3AD203B41FA5}">
                      <a16:colId xmlns="" xmlns:a16="http://schemas.microsoft.com/office/drawing/2014/main" val="20001"/>
                    </a:ext>
                  </a:extLst>
                </a:gridCol>
                <a:gridCol w="996026">
                  <a:extLst>
                    <a:ext uri="{9D8B030D-6E8A-4147-A177-3AD203B41FA5}">
                      <a16:colId xmlns="" xmlns:a16="http://schemas.microsoft.com/office/drawing/2014/main" val="20002"/>
                    </a:ext>
                  </a:extLst>
                </a:gridCol>
                <a:gridCol w="996026">
                  <a:extLst>
                    <a:ext uri="{9D8B030D-6E8A-4147-A177-3AD203B41FA5}">
                      <a16:colId xmlns="" xmlns:a16="http://schemas.microsoft.com/office/drawing/2014/main" val="20003"/>
                    </a:ext>
                  </a:extLst>
                </a:gridCol>
              </a:tblGrid>
              <a:tr h="238490">
                <a:tc>
                  <a:txBody>
                    <a:bodyPr/>
                    <a:lstStyle/>
                    <a:p>
                      <a:r>
                        <a:rPr kumimoji="1" lang="ja-JP" altLang="en-US" sz="900" dirty="0"/>
                        <a:t>顧客名</a:t>
                      </a:r>
                    </a:p>
                  </a:txBody>
                  <a:tcPr/>
                </a:tc>
                <a:tc>
                  <a:txBody>
                    <a:bodyPr/>
                    <a:lstStyle/>
                    <a:p>
                      <a:r>
                        <a:rPr kumimoji="1" lang="ja-JP" altLang="en-US" sz="900" dirty="0"/>
                        <a:t>住所（県）</a:t>
                      </a:r>
                    </a:p>
                  </a:txBody>
                  <a:tcPr/>
                </a:tc>
                <a:tc>
                  <a:txBody>
                    <a:bodyPr/>
                    <a:lstStyle/>
                    <a:p>
                      <a:r>
                        <a:rPr kumimoji="1" lang="ja-JP" altLang="en-US" sz="900" dirty="0"/>
                        <a:t>住所（市町村）</a:t>
                      </a:r>
                    </a:p>
                  </a:txBody>
                  <a:tcPr/>
                </a:tc>
                <a:tc>
                  <a:txBody>
                    <a:bodyPr/>
                    <a:lstStyle/>
                    <a:p>
                      <a:r>
                        <a:rPr kumimoji="1" lang="ja-JP" altLang="en-US" sz="900" dirty="0"/>
                        <a:t>売上金額</a:t>
                      </a:r>
                    </a:p>
                  </a:txBody>
                  <a:tcPr/>
                </a:tc>
                <a:extLst>
                  <a:ext uri="{0D108BD9-81ED-4DB2-BD59-A6C34878D82A}">
                    <a16:rowId xmlns="" xmlns:a16="http://schemas.microsoft.com/office/drawing/2014/main" val="10000"/>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1"/>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2"/>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3"/>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4"/>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5"/>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6"/>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7"/>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8"/>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9"/>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10"/>
                  </a:ext>
                </a:extLst>
              </a:tr>
            </a:tbl>
          </a:graphicData>
        </a:graphic>
      </p:graphicFrame>
      <p:sp>
        <p:nvSpPr>
          <p:cNvPr id="18" name="下矢印 17"/>
          <p:cNvSpPr/>
          <p:nvPr/>
        </p:nvSpPr>
        <p:spPr bwMode="auto">
          <a:xfrm>
            <a:off x="5652120" y="3085962"/>
            <a:ext cx="1080120" cy="1999222"/>
          </a:xfrm>
          <a:prstGeom prst="downArrow">
            <a:avLst>
              <a:gd name="adj1" fmla="val 50000"/>
              <a:gd name="adj2" fmla="val 31685"/>
            </a:avLst>
          </a:prstGeom>
          <a:solidFill>
            <a:schemeClr val="accent3"/>
          </a:solidFill>
          <a:ln w="254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dirty="0">
              <a:ln>
                <a:noFill/>
              </a:ln>
              <a:solidFill>
                <a:schemeClr val="bg1"/>
              </a:solidFill>
              <a:effectLst/>
              <a:latin typeface="+mn-lt"/>
              <a:ea typeface="+mn-ea"/>
            </a:endParaRPr>
          </a:p>
        </p:txBody>
      </p:sp>
      <p:sp>
        <p:nvSpPr>
          <p:cNvPr id="19" name="右矢印 18"/>
          <p:cNvSpPr/>
          <p:nvPr/>
        </p:nvSpPr>
        <p:spPr bwMode="auto">
          <a:xfrm>
            <a:off x="395536" y="3174477"/>
            <a:ext cx="1152128"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0" name="右矢印 19"/>
          <p:cNvSpPr/>
          <p:nvPr/>
        </p:nvSpPr>
        <p:spPr bwMode="auto">
          <a:xfrm>
            <a:off x="395536" y="3378572"/>
            <a:ext cx="1152128"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1" name="右矢印 20"/>
          <p:cNvSpPr/>
          <p:nvPr/>
        </p:nvSpPr>
        <p:spPr bwMode="auto">
          <a:xfrm>
            <a:off x="395536" y="3582667"/>
            <a:ext cx="1152128"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2" name="右矢印 21"/>
          <p:cNvSpPr/>
          <p:nvPr/>
        </p:nvSpPr>
        <p:spPr bwMode="auto">
          <a:xfrm>
            <a:off x="395536" y="3786762"/>
            <a:ext cx="1152128"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3" name="右矢印 22"/>
          <p:cNvSpPr/>
          <p:nvPr/>
        </p:nvSpPr>
        <p:spPr bwMode="auto">
          <a:xfrm>
            <a:off x="395536" y="3990857"/>
            <a:ext cx="1152128"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4" name="右矢印 23"/>
          <p:cNvSpPr/>
          <p:nvPr/>
        </p:nvSpPr>
        <p:spPr bwMode="auto">
          <a:xfrm>
            <a:off x="395536" y="4194952"/>
            <a:ext cx="1152128"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5" name="右矢印 24"/>
          <p:cNvSpPr/>
          <p:nvPr/>
        </p:nvSpPr>
        <p:spPr bwMode="auto">
          <a:xfrm>
            <a:off x="395536" y="4399049"/>
            <a:ext cx="1152128"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sp>
        <p:nvSpPr>
          <p:cNvPr id="26" name="正方形/長方形 25"/>
          <p:cNvSpPr/>
          <p:nvPr/>
        </p:nvSpPr>
        <p:spPr bwMode="auto">
          <a:xfrm>
            <a:off x="467544" y="1268760"/>
            <a:ext cx="8208912" cy="504056"/>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b="0" i="0" u="none" strike="noStrike" cap="none" normalizeH="0" dirty="0">
                <a:ln>
                  <a:noFill/>
                </a:ln>
                <a:solidFill>
                  <a:schemeClr val="bg1"/>
                </a:solidFill>
                <a:effectLst/>
                <a:latin typeface="+mn-lt"/>
                <a:ea typeface="+mn-ea"/>
              </a:rPr>
              <a:t>顧客の都道府県分布の分析</a:t>
            </a:r>
          </a:p>
        </p:txBody>
      </p:sp>
      <p:sp>
        <p:nvSpPr>
          <p:cNvPr id="27" name="正方形/長方形 26"/>
          <p:cNvSpPr/>
          <p:nvPr/>
        </p:nvSpPr>
        <p:spPr bwMode="auto">
          <a:xfrm>
            <a:off x="467544" y="2060848"/>
            <a:ext cx="3960440" cy="504056"/>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dirty="0">
                <a:solidFill>
                  <a:schemeClr val="bg1"/>
                </a:solidFill>
                <a:latin typeface="+mn-lt"/>
                <a:ea typeface="+mn-ea"/>
              </a:rPr>
              <a:t>行指向</a:t>
            </a:r>
            <a:endParaRPr kumimoji="0" lang="ja-JP" altLang="en-US" sz="2800" b="0" i="0" u="none" strike="noStrike" cap="none" normalizeH="0" dirty="0">
              <a:ln>
                <a:noFill/>
              </a:ln>
              <a:solidFill>
                <a:schemeClr val="bg1"/>
              </a:solidFill>
              <a:effectLst/>
              <a:latin typeface="+mn-lt"/>
              <a:ea typeface="+mn-ea"/>
            </a:endParaRPr>
          </a:p>
        </p:txBody>
      </p:sp>
      <p:sp>
        <p:nvSpPr>
          <p:cNvPr id="28" name="正方形/長方形 27"/>
          <p:cNvSpPr/>
          <p:nvPr/>
        </p:nvSpPr>
        <p:spPr bwMode="auto">
          <a:xfrm>
            <a:off x="4725439" y="2060848"/>
            <a:ext cx="3960440" cy="504056"/>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dirty="0">
                <a:solidFill>
                  <a:schemeClr val="bg1"/>
                </a:solidFill>
                <a:latin typeface="+mn-lt"/>
                <a:ea typeface="+mn-ea"/>
              </a:rPr>
              <a:t>列指向</a:t>
            </a:r>
            <a:endParaRPr kumimoji="0" lang="ja-JP" altLang="en-US" sz="2800" b="0" i="0" u="none" strike="noStrike" cap="none" normalizeH="0" dirty="0">
              <a:ln>
                <a:noFill/>
              </a:ln>
              <a:solidFill>
                <a:schemeClr val="bg1"/>
              </a:solidFill>
              <a:effectLst/>
              <a:latin typeface="+mn-lt"/>
              <a:ea typeface="+mn-ea"/>
            </a:endParaRPr>
          </a:p>
        </p:txBody>
      </p:sp>
      <p:sp>
        <p:nvSpPr>
          <p:cNvPr id="29" name="正方形/長方形 28"/>
          <p:cNvSpPr/>
          <p:nvPr/>
        </p:nvSpPr>
        <p:spPr bwMode="auto">
          <a:xfrm>
            <a:off x="467544" y="5301208"/>
            <a:ext cx="3960440" cy="504056"/>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dirty="0">
                <a:ln>
                  <a:noFill/>
                </a:ln>
                <a:solidFill>
                  <a:schemeClr val="bg1"/>
                </a:solidFill>
                <a:effectLst/>
                <a:latin typeface="+mn-lt"/>
                <a:ea typeface="+mn-ea"/>
              </a:rPr>
              <a:t>1</a:t>
            </a:r>
            <a:r>
              <a:rPr kumimoji="0" lang="ja-JP" altLang="en-US" b="0" i="0" u="none" strike="noStrike" cap="none" normalizeH="0" dirty="0">
                <a:ln>
                  <a:noFill/>
                </a:ln>
                <a:solidFill>
                  <a:schemeClr val="bg1"/>
                </a:solidFill>
                <a:effectLst/>
                <a:latin typeface="+mn-lt"/>
                <a:ea typeface="+mn-ea"/>
              </a:rPr>
              <a:t>レコードずつ読み出して集計</a:t>
            </a:r>
          </a:p>
        </p:txBody>
      </p:sp>
      <p:sp>
        <p:nvSpPr>
          <p:cNvPr id="30" name="正方形/長方形 29"/>
          <p:cNvSpPr/>
          <p:nvPr/>
        </p:nvSpPr>
        <p:spPr bwMode="auto">
          <a:xfrm>
            <a:off x="4725439" y="5301208"/>
            <a:ext cx="3960440" cy="504056"/>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都道府県の列のみを読み出して集計</a:t>
            </a:r>
          </a:p>
        </p:txBody>
      </p:sp>
      <p:sp>
        <p:nvSpPr>
          <p:cNvPr id="31" name="正方形/長方形 30"/>
          <p:cNvSpPr/>
          <p:nvPr/>
        </p:nvSpPr>
        <p:spPr bwMode="auto">
          <a:xfrm>
            <a:off x="4724120" y="5877272"/>
            <a:ext cx="3960440" cy="504056"/>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データの圧縮率</a:t>
            </a:r>
            <a:r>
              <a:rPr kumimoji="0" lang="ja-JP" altLang="en-US" dirty="0">
                <a:solidFill>
                  <a:schemeClr val="bg1"/>
                </a:solidFill>
                <a:latin typeface="+mn-lt"/>
                <a:ea typeface="+mn-ea"/>
              </a:rPr>
              <a:t>を上げられる</a:t>
            </a:r>
            <a:endParaRPr kumimoji="0" lang="ja-JP" altLang="en-US" b="0" i="0" u="none" strike="noStrike" cap="none" normalizeH="0" dirty="0">
              <a:ln>
                <a:noFill/>
              </a:ln>
              <a:solidFill>
                <a:schemeClr val="bg1"/>
              </a:solidFill>
              <a:effectLst/>
              <a:latin typeface="+mn-lt"/>
              <a:ea typeface="+mn-ea"/>
            </a:endParaRPr>
          </a:p>
        </p:txBody>
      </p:sp>
    </p:spTree>
    <p:extLst>
      <p:ext uri="{BB962C8B-B14F-4D97-AF65-F5344CB8AC3E}">
        <p14:creationId xmlns:p14="http://schemas.microsoft.com/office/powerpoint/2010/main" val="1514435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500"/>
                                        <p:tgtEl>
                                          <p:spTgt spid="27"/>
                                        </p:tgtEl>
                                      </p:cBhvr>
                                    </p:animEffect>
                                  </p:childTnLst>
                                </p:cTn>
                              </p:par>
                              <p:par>
                                <p:cTn id="15" presetID="10"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0-#ppt_w/2"/>
                                          </p:val>
                                        </p:tav>
                                        <p:tav tm="100000">
                                          <p:val>
                                            <p:strVal val="#ppt_x"/>
                                          </p:val>
                                        </p:tav>
                                      </p:tavLst>
                                    </p:anim>
                                    <p:anim calcmode="lin" valueType="num">
                                      <p:cBhvr additive="base">
                                        <p:cTn id="23" dur="500" fill="hold"/>
                                        <p:tgtEl>
                                          <p:spTgt spid="14"/>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 presetClass="entr" presetSubtype="8"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500" fill="hold"/>
                                        <p:tgtEl>
                                          <p:spTgt spid="19"/>
                                        </p:tgtEl>
                                        <p:attrNameLst>
                                          <p:attrName>ppt_x</p:attrName>
                                        </p:attrNameLst>
                                      </p:cBhvr>
                                      <p:tavLst>
                                        <p:tav tm="0">
                                          <p:val>
                                            <p:strVal val="0-#ppt_w/2"/>
                                          </p:val>
                                        </p:tav>
                                        <p:tav tm="100000">
                                          <p:val>
                                            <p:strVal val="#ppt_x"/>
                                          </p:val>
                                        </p:tav>
                                      </p:tavLst>
                                    </p:anim>
                                    <p:anim calcmode="lin" valueType="num">
                                      <p:cBhvr additive="base">
                                        <p:cTn id="28" dur="500" fill="hold"/>
                                        <p:tgtEl>
                                          <p:spTgt spid="19"/>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 presetClass="entr" presetSubtype="8"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500" fill="hold"/>
                                        <p:tgtEl>
                                          <p:spTgt spid="20"/>
                                        </p:tgtEl>
                                        <p:attrNameLst>
                                          <p:attrName>ppt_x</p:attrName>
                                        </p:attrNameLst>
                                      </p:cBhvr>
                                      <p:tavLst>
                                        <p:tav tm="0">
                                          <p:val>
                                            <p:strVal val="0-#ppt_w/2"/>
                                          </p:val>
                                        </p:tav>
                                        <p:tav tm="100000">
                                          <p:val>
                                            <p:strVal val="#ppt_x"/>
                                          </p:val>
                                        </p:tav>
                                      </p:tavLst>
                                    </p:anim>
                                    <p:anim calcmode="lin" valueType="num">
                                      <p:cBhvr additive="base">
                                        <p:cTn id="33" dur="500" fill="hold"/>
                                        <p:tgtEl>
                                          <p:spTgt spid="20"/>
                                        </p:tgtEl>
                                        <p:attrNameLst>
                                          <p:attrName>ppt_y</p:attrName>
                                        </p:attrNameLst>
                                      </p:cBhvr>
                                      <p:tavLst>
                                        <p:tav tm="0">
                                          <p:val>
                                            <p:strVal val="#ppt_y"/>
                                          </p:val>
                                        </p:tav>
                                        <p:tav tm="100000">
                                          <p:val>
                                            <p:strVal val="#ppt_y"/>
                                          </p:val>
                                        </p:tav>
                                      </p:tavLst>
                                    </p:anim>
                                  </p:childTnLst>
                                </p:cTn>
                              </p:par>
                            </p:childTnLst>
                          </p:cTn>
                        </p:par>
                        <p:par>
                          <p:cTn id="34" fill="hold">
                            <p:stCondLst>
                              <p:cond delay="1500"/>
                            </p:stCondLst>
                            <p:childTnLst>
                              <p:par>
                                <p:cTn id="35" presetID="2" presetClass="entr" presetSubtype="8"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2000"/>
                            </p:stCondLst>
                            <p:childTnLst>
                              <p:par>
                                <p:cTn id="40" presetID="2" presetClass="entr" presetSubtype="8"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500" fill="hold"/>
                                        <p:tgtEl>
                                          <p:spTgt spid="22"/>
                                        </p:tgtEl>
                                        <p:attrNameLst>
                                          <p:attrName>ppt_x</p:attrName>
                                        </p:attrNameLst>
                                      </p:cBhvr>
                                      <p:tavLst>
                                        <p:tav tm="0">
                                          <p:val>
                                            <p:strVal val="0-#ppt_w/2"/>
                                          </p:val>
                                        </p:tav>
                                        <p:tav tm="100000">
                                          <p:val>
                                            <p:strVal val="#ppt_x"/>
                                          </p:val>
                                        </p:tav>
                                      </p:tavLst>
                                    </p:anim>
                                    <p:anim calcmode="lin" valueType="num">
                                      <p:cBhvr additive="base">
                                        <p:cTn id="43" dur="500" fill="hold"/>
                                        <p:tgtEl>
                                          <p:spTgt spid="22"/>
                                        </p:tgtEl>
                                        <p:attrNameLst>
                                          <p:attrName>ppt_y</p:attrName>
                                        </p:attrNameLst>
                                      </p:cBhvr>
                                      <p:tavLst>
                                        <p:tav tm="0">
                                          <p:val>
                                            <p:strVal val="#ppt_y"/>
                                          </p:val>
                                        </p:tav>
                                        <p:tav tm="100000">
                                          <p:val>
                                            <p:strVal val="#ppt_y"/>
                                          </p:val>
                                        </p:tav>
                                      </p:tavLst>
                                    </p:anim>
                                  </p:childTnLst>
                                </p:cTn>
                              </p:par>
                            </p:childTnLst>
                          </p:cTn>
                        </p:par>
                        <p:par>
                          <p:cTn id="44" fill="hold">
                            <p:stCondLst>
                              <p:cond delay="2500"/>
                            </p:stCondLst>
                            <p:childTnLst>
                              <p:par>
                                <p:cTn id="45" presetID="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0-#ppt_w/2"/>
                                          </p:val>
                                        </p:tav>
                                        <p:tav tm="100000">
                                          <p:val>
                                            <p:strVal val="#ppt_x"/>
                                          </p:val>
                                        </p:tav>
                                      </p:tavLst>
                                    </p:anim>
                                    <p:anim calcmode="lin" valueType="num">
                                      <p:cBhvr additive="base">
                                        <p:cTn id="48" dur="500" fill="hold"/>
                                        <p:tgtEl>
                                          <p:spTgt spid="23"/>
                                        </p:tgtEl>
                                        <p:attrNameLst>
                                          <p:attrName>ppt_y</p:attrName>
                                        </p:attrNameLst>
                                      </p:cBhvr>
                                      <p:tavLst>
                                        <p:tav tm="0">
                                          <p:val>
                                            <p:strVal val="#ppt_y"/>
                                          </p:val>
                                        </p:tav>
                                        <p:tav tm="100000">
                                          <p:val>
                                            <p:strVal val="#ppt_y"/>
                                          </p:val>
                                        </p:tav>
                                      </p:tavLst>
                                    </p:anim>
                                  </p:childTnLst>
                                </p:cTn>
                              </p:par>
                            </p:childTnLst>
                          </p:cTn>
                        </p:par>
                        <p:par>
                          <p:cTn id="49" fill="hold">
                            <p:stCondLst>
                              <p:cond delay="3000"/>
                            </p:stCondLst>
                            <p:childTnLst>
                              <p:par>
                                <p:cTn id="50" presetID="2" presetClass="entr" presetSubtype="8"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0-#ppt_w/2"/>
                                          </p:val>
                                        </p:tav>
                                        <p:tav tm="100000">
                                          <p:val>
                                            <p:strVal val="#ppt_x"/>
                                          </p:val>
                                        </p:tav>
                                      </p:tavLst>
                                    </p:anim>
                                    <p:anim calcmode="lin" valueType="num">
                                      <p:cBhvr additive="base">
                                        <p:cTn id="53" dur="500" fill="hold"/>
                                        <p:tgtEl>
                                          <p:spTgt spid="24"/>
                                        </p:tgtEl>
                                        <p:attrNameLst>
                                          <p:attrName>ppt_y</p:attrName>
                                        </p:attrNameLst>
                                      </p:cBhvr>
                                      <p:tavLst>
                                        <p:tav tm="0">
                                          <p:val>
                                            <p:strVal val="#ppt_y"/>
                                          </p:val>
                                        </p:tav>
                                        <p:tav tm="100000">
                                          <p:val>
                                            <p:strVal val="#ppt_y"/>
                                          </p:val>
                                        </p:tav>
                                      </p:tavLst>
                                    </p:anim>
                                  </p:childTnLst>
                                </p:cTn>
                              </p:par>
                            </p:childTnLst>
                          </p:cTn>
                        </p:par>
                        <p:par>
                          <p:cTn id="54" fill="hold">
                            <p:stCondLst>
                              <p:cond delay="3500"/>
                            </p:stCondLst>
                            <p:childTnLst>
                              <p:par>
                                <p:cTn id="55" presetID="2" presetClass="entr" presetSubtype="8"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0-#ppt_w/2"/>
                                          </p:val>
                                        </p:tav>
                                        <p:tav tm="100000">
                                          <p:val>
                                            <p:strVal val="#ppt_x"/>
                                          </p:val>
                                        </p:tav>
                                      </p:tavLst>
                                    </p:anim>
                                    <p:anim calcmode="lin" valueType="num">
                                      <p:cBhvr additive="base">
                                        <p:cTn id="5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fade">
                                      <p:cBhvr>
                                        <p:cTn id="63" dur="500"/>
                                        <p:tgtEl>
                                          <p:spTgt spid="2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nodeType="with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fade">
                                      <p:cBhvr>
                                        <p:cTn id="71" dur="500"/>
                                        <p:tgtEl>
                                          <p:spTgt spid="16"/>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1" fill="hold" grpId="0" nodeType="click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up)">
                                      <p:cBhvr>
                                        <p:cTn id="76" dur="500"/>
                                        <p:tgtEl>
                                          <p:spTgt spid="1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500"/>
                                        <p:tgtEl>
                                          <p:spTgt spid="30"/>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31"/>
                                        </p:tgtEl>
                                        <p:attrNameLst>
                                          <p:attrName>style.visibility</p:attrName>
                                        </p:attrNameLst>
                                      </p:cBhvr>
                                      <p:to>
                                        <p:strVal val="visible"/>
                                      </p:to>
                                    </p:set>
                                    <p:animEffect transition="in" filter="fade">
                                      <p:cBhvr>
                                        <p:cTn id="8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列指向</a:t>
            </a:r>
            <a:r>
              <a:rPr kumimoji="1" lang="en-US" altLang="ja-JP" dirty="0"/>
              <a:t>RDBMS</a:t>
            </a:r>
            <a:r>
              <a:rPr kumimoji="1" lang="ja-JP" altLang="en-US" dirty="0"/>
              <a:t>の不得意分野　～　挿入</a:t>
            </a:r>
          </a:p>
        </p:txBody>
      </p:sp>
      <p:graphicFrame>
        <p:nvGraphicFramePr>
          <p:cNvPr id="13" name="表 12"/>
          <p:cNvGraphicFramePr>
            <a:graphicFrameLocks noGrp="1"/>
          </p:cNvGraphicFramePr>
          <p:nvPr>
            <p:extLst/>
          </p:nvPr>
        </p:nvGraphicFramePr>
        <p:xfrm>
          <a:off x="467544" y="2791441"/>
          <a:ext cx="3984104" cy="2271460"/>
        </p:xfrm>
        <a:graphic>
          <a:graphicData uri="http://schemas.openxmlformats.org/drawingml/2006/table">
            <a:tbl>
              <a:tblPr firstRow="1" bandRow="1">
                <a:tableStyleId>{22838BEF-8BB2-4498-84A7-C5851F593DF1}</a:tableStyleId>
              </a:tblPr>
              <a:tblGrid>
                <a:gridCol w="996026">
                  <a:extLst>
                    <a:ext uri="{9D8B030D-6E8A-4147-A177-3AD203B41FA5}">
                      <a16:colId xmlns="" xmlns:a16="http://schemas.microsoft.com/office/drawing/2014/main" val="20000"/>
                    </a:ext>
                  </a:extLst>
                </a:gridCol>
                <a:gridCol w="996026">
                  <a:extLst>
                    <a:ext uri="{9D8B030D-6E8A-4147-A177-3AD203B41FA5}">
                      <a16:colId xmlns="" xmlns:a16="http://schemas.microsoft.com/office/drawing/2014/main" val="20001"/>
                    </a:ext>
                  </a:extLst>
                </a:gridCol>
                <a:gridCol w="996026">
                  <a:extLst>
                    <a:ext uri="{9D8B030D-6E8A-4147-A177-3AD203B41FA5}">
                      <a16:colId xmlns="" xmlns:a16="http://schemas.microsoft.com/office/drawing/2014/main" val="20002"/>
                    </a:ext>
                  </a:extLst>
                </a:gridCol>
                <a:gridCol w="996026">
                  <a:extLst>
                    <a:ext uri="{9D8B030D-6E8A-4147-A177-3AD203B41FA5}">
                      <a16:colId xmlns="" xmlns:a16="http://schemas.microsoft.com/office/drawing/2014/main" val="20003"/>
                    </a:ext>
                  </a:extLst>
                </a:gridCol>
              </a:tblGrid>
              <a:tr h="238490">
                <a:tc>
                  <a:txBody>
                    <a:bodyPr/>
                    <a:lstStyle/>
                    <a:p>
                      <a:r>
                        <a:rPr kumimoji="1" lang="ja-JP" altLang="en-US" sz="900" dirty="0"/>
                        <a:t>顧客名</a:t>
                      </a:r>
                    </a:p>
                  </a:txBody>
                  <a:tcPr/>
                </a:tc>
                <a:tc>
                  <a:txBody>
                    <a:bodyPr/>
                    <a:lstStyle/>
                    <a:p>
                      <a:r>
                        <a:rPr kumimoji="1" lang="ja-JP" altLang="en-US" sz="900" dirty="0"/>
                        <a:t>住所（県）</a:t>
                      </a:r>
                    </a:p>
                  </a:txBody>
                  <a:tcPr/>
                </a:tc>
                <a:tc>
                  <a:txBody>
                    <a:bodyPr/>
                    <a:lstStyle/>
                    <a:p>
                      <a:r>
                        <a:rPr kumimoji="1" lang="ja-JP" altLang="en-US" sz="900" dirty="0"/>
                        <a:t>住所（市町村）</a:t>
                      </a:r>
                    </a:p>
                  </a:txBody>
                  <a:tcPr/>
                </a:tc>
                <a:tc>
                  <a:txBody>
                    <a:bodyPr/>
                    <a:lstStyle/>
                    <a:p>
                      <a:r>
                        <a:rPr kumimoji="1" lang="ja-JP" altLang="en-US" sz="900" dirty="0"/>
                        <a:t>売上金額</a:t>
                      </a:r>
                    </a:p>
                  </a:txBody>
                  <a:tcPr/>
                </a:tc>
                <a:extLst>
                  <a:ext uri="{0D108BD9-81ED-4DB2-BD59-A6C34878D82A}">
                    <a16:rowId xmlns="" xmlns:a16="http://schemas.microsoft.com/office/drawing/2014/main" val="10000"/>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1"/>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2"/>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3"/>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4"/>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5"/>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6"/>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7"/>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8"/>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9"/>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10"/>
                  </a:ext>
                </a:extLst>
              </a:tr>
            </a:tbl>
          </a:graphicData>
        </a:graphic>
      </p:graphicFrame>
      <p:sp>
        <p:nvSpPr>
          <p:cNvPr id="14" name="右矢印 13"/>
          <p:cNvSpPr/>
          <p:nvPr/>
        </p:nvSpPr>
        <p:spPr bwMode="auto">
          <a:xfrm>
            <a:off x="387432" y="4293096"/>
            <a:ext cx="4040552" cy="298811"/>
          </a:xfrm>
          <a:prstGeom prst="rightArrow">
            <a:avLst/>
          </a:prstGeom>
          <a:solidFill>
            <a:schemeClr val="accent1"/>
          </a:solidFill>
          <a:ln w="127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dirty="0">
              <a:solidFill>
                <a:schemeClr val="bg1"/>
              </a:solidFill>
              <a:latin typeface="+mn-lt"/>
              <a:ea typeface="+mn-ea"/>
            </a:endParaRPr>
          </a:p>
        </p:txBody>
      </p:sp>
      <p:graphicFrame>
        <p:nvGraphicFramePr>
          <p:cNvPr id="16" name="表 15"/>
          <p:cNvGraphicFramePr>
            <a:graphicFrameLocks noGrp="1"/>
          </p:cNvGraphicFramePr>
          <p:nvPr>
            <p:extLst/>
          </p:nvPr>
        </p:nvGraphicFramePr>
        <p:xfrm>
          <a:off x="4716016" y="2791445"/>
          <a:ext cx="3984104" cy="2271460"/>
        </p:xfrm>
        <a:graphic>
          <a:graphicData uri="http://schemas.openxmlformats.org/drawingml/2006/table">
            <a:tbl>
              <a:tblPr firstRow="1" bandRow="1">
                <a:tableStyleId>{22838BEF-8BB2-4498-84A7-C5851F593DF1}</a:tableStyleId>
              </a:tblPr>
              <a:tblGrid>
                <a:gridCol w="996026">
                  <a:extLst>
                    <a:ext uri="{9D8B030D-6E8A-4147-A177-3AD203B41FA5}">
                      <a16:colId xmlns="" xmlns:a16="http://schemas.microsoft.com/office/drawing/2014/main" val="20000"/>
                    </a:ext>
                  </a:extLst>
                </a:gridCol>
                <a:gridCol w="996026">
                  <a:extLst>
                    <a:ext uri="{9D8B030D-6E8A-4147-A177-3AD203B41FA5}">
                      <a16:colId xmlns="" xmlns:a16="http://schemas.microsoft.com/office/drawing/2014/main" val="20001"/>
                    </a:ext>
                  </a:extLst>
                </a:gridCol>
                <a:gridCol w="996026">
                  <a:extLst>
                    <a:ext uri="{9D8B030D-6E8A-4147-A177-3AD203B41FA5}">
                      <a16:colId xmlns="" xmlns:a16="http://schemas.microsoft.com/office/drawing/2014/main" val="20002"/>
                    </a:ext>
                  </a:extLst>
                </a:gridCol>
                <a:gridCol w="996026">
                  <a:extLst>
                    <a:ext uri="{9D8B030D-6E8A-4147-A177-3AD203B41FA5}">
                      <a16:colId xmlns="" xmlns:a16="http://schemas.microsoft.com/office/drawing/2014/main" val="20003"/>
                    </a:ext>
                  </a:extLst>
                </a:gridCol>
              </a:tblGrid>
              <a:tr h="238490">
                <a:tc>
                  <a:txBody>
                    <a:bodyPr/>
                    <a:lstStyle/>
                    <a:p>
                      <a:r>
                        <a:rPr kumimoji="1" lang="ja-JP" altLang="en-US" sz="900" dirty="0"/>
                        <a:t>顧客名</a:t>
                      </a:r>
                    </a:p>
                  </a:txBody>
                  <a:tcPr/>
                </a:tc>
                <a:tc>
                  <a:txBody>
                    <a:bodyPr/>
                    <a:lstStyle/>
                    <a:p>
                      <a:r>
                        <a:rPr kumimoji="1" lang="ja-JP" altLang="en-US" sz="900" dirty="0"/>
                        <a:t>住所（県）</a:t>
                      </a:r>
                    </a:p>
                  </a:txBody>
                  <a:tcPr/>
                </a:tc>
                <a:tc>
                  <a:txBody>
                    <a:bodyPr/>
                    <a:lstStyle/>
                    <a:p>
                      <a:r>
                        <a:rPr kumimoji="1" lang="ja-JP" altLang="en-US" sz="900" dirty="0"/>
                        <a:t>住所（市町村）</a:t>
                      </a:r>
                    </a:p>
                  </a:txBody>
                  <a:tcPr/>
                </a:tc>
                <a:tc>
                  <a:txBody>
                    <a:bodyPr/>
                    <a:lstStyle/>
                    <a:p>
                      <a:r>
                        <a:rPr kumimoji="1" lang="ja-JP" altLang="en-US" sz="900" dirty="0"/>
                        <a:t>売上金額</a:t>
                      </a:r>
                    </a:p>
                  </a:txBody>
                  <a:tcPr/>
                </a:tc>
                <a:extLst>
                  <a:ext uri="{0D108BD9-81ED-4DB2-BD59-A6C34878D82A}">
                    <a16:rowId xmlns="" xmlns:a16="http://schemas.microsoft.com/office/drawing/2014/main" val="10000"/>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1"/>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2"/>
                  </a:ext>
                </a:extLst>
              </a:tr>
              <a:tr h="203297">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tc>
                  <a:txBody>
                    <a:bodyPr/>
                    <a:lstStyle/>
                    <a:p>
                      <a:endParaRPr kumimoji="1" lang="ja-JP" altLang="en-US" sz="600"/>
                    </a:p>
                  </a:txBody>
                  <a:tcPr/>
                </a:tc>
                <a:extLst>
                  <a:ext uri="{0D108BD9-81ED-4DB2-BD59-A6C34878D82A}">
                    <a16:rowId xmlns="" xmlns:a16="http://schemas.microsoft.com/office/drawing/2014/main" val="10003"/>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4"/>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5"/>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6"/>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7"/>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8"/>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09"/>
                  </a:ext>
                </a:extLst>
              </a:tr>
              <a:tr h="203297">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tc>
                  <a:txBody>
                    <a:bodyPr/>
                    <a:lstStyle/>
                    <a:p>
                      <a:endParaRPr kumimoji="1" lang="ja-JP" altLang="en-US" sz="600" dirty="0"/>
                    </a:p>
                  </a:txBody>
                  <a:tcPr/>
                </a:tc>
                <a:extLst>
                  <a:ext uri="{0D108BD9-81ED-4DB2-BD59-A6C34878D82A}">
                    <a16:rowId xmlns="" xmlns:a16="http://schemas.microsoft.com/office/drawing/2014/main" val="10010"/>
                  </a:ext>
                </a:extLst>
              </a:tr>
            </a:tbl>
          </a:graphicData>
        </a:graphic>
      </p:graphicFrame>
      <p:sp>
        <p:nvSpPr>
          <p:cNvPr id="18" name="下矢印 17"/>
          <p:cNvSpPr/>
          <p:nvPr/>
        </p:nvSpPr>
        <p:spPr bwMode="auto">
          <a:xfrm>
            <a:off x="4788024" y="2708920"/>
            <a:ext cx="864095" cy="1733581"/>
          </a:xfrm>
          <a:prstGeom prst="downArrow">
            <a:avLst>
              <a:gd name="adj1" fmla="val 50000"/>
              <a:gd name="adj2" fmla="val 31685"/>
            </a:avLst>
          </a:prstGeom>
          <a:solidFill>
            <a:schemeClr val="accent3"/>
          </a:solidFill>
          <a:ln w="254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dirty="0">
              <a:ln>
                <a:noFill/>
              </a:ln>
              <a:solidFill>
                <a:schemeClr val="bg1"/>
              </a:solidFill>
              <a:effectLst/>
              <a:latin typeface="+mn-lt"/>
              <a:ea typeface="+mn-ea"/>
            </a:endParaRPr>
          </a:p>
        </p:txBody>
      </p:sp>
      <p:sp>
        <p:nvSpPr>
          <p:cNvPr id="26" name="正方形/長方形 25"/>
          <p:cNvSpPr/>
          <p:nvPr/>
        </p:nvSpPr>
        <p:spPr bwMode="auto">
          <a:xfrm>
            <a:off x="467544" y="1268760"/>
            <a:ext cx="8208912" cy="504056"/>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b="0" i="0" u="none" strike="noStrike" cap="none" normalizeH="0" dirty="0">
                <a:ln>
                  <a:noFill/>
                </a:ln>
                <a:solidFill>
                  <a:schemeClr val="bg1"/>
                </a:solidFill>
                <a:effectLst/>
                <a:latin typeface="+mn-lt"/>
                <a:ea typeface="+mn-ea"/>
              </a:rPr>
              <a:t>顧客レコードを挿入</a:t>
            </a:r>
          </a:p>
        </p:txBody>
      </p:sp>
      <p:sp>
        <p:nvSpPr>
          <p:cNvPr id="27" name="正方形/長方形 26"/>
          <p:cNvSpPr/>
          <p:nvPr/>
        </p:nvSpPr>
        <p:spPr bwMode="auto">
          <a:xfrm>
            <a:off x="467544" y="2060848"/>
            <a:ext cx="3960440" cy="504056"/>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dirty="0">
                <a:solidFill>
                  <a:schemeClr val="bg1"/>
                </a:solidFill>
                <a:latin typeface="+mn-lt"/>
                <a:ea typeface="+mn-ea"/>
              </a:rPr>
              <a:t>行指向</a:t>
            </a:r>
            <a:endParaRPr kumimoji="0" lang="ja-JP" altLang="en-US" sz="2800" b="0" i="0" u="none" strike="noStrike" cap="none" normalizeH="0" dirty="0">
              <a:ln>
                <a:noFill/>
              </a:ln>
              <a:solidFill>
                <a:schemeClr val="bg1"/>
              </a:solidFill>
              <a:effectLst/>
              <a:latin typeface="+mn-lt"/>
              <a:ea typeface="+mn-ea"/>
            </a:endParaRPr>
          </a:p>
        </p:txBody>
      </p:sp>
      <p:sp>
        <p:nvSpPr>
          <p:cNvPr id="28" name="正方形/長方形 27"/>
          <p:cNvSpPr/>
          <p:nvPr/>
        </p:nvSpPr>
        <p:spPr bwMode="auto">
          <a:xfrm>
            <a:off x="4725439" y="2060848"/>
            <a:ext cx="3960440" cy="504056"/>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dirty="0">
                <a:solidFill>
                  <a:schemeClr val="bg1"/>
                </a:solidFill>
                <a:latin typeface="+mn-lt"/>
                <a:ea typeface="+mn-ea"/>
              </a:rPr>
              <a:t>列指向</a:t>
            </a:r>
            <a:endParaRPr kumimoji="0" lang="ja-JP" altLang="en-US" sz="2800" b="0" i="0" u="none" strike="noStrike" cap="none" normalizeH="0" dirty="0">
              <a:ln>
                <a:noFill/>
              </a:ln>
              <a:solidFill>
                <a:schemeClr val="bg1"/>
              </a:solidFill>
              <a:effectLst/>
              <a:latin typeface="+mn-lt"/>
              <a:ea typeface="+mn-ea"/>
            </a:endParaRPr>
          </a:p>
        </p:txBody>
      </p:sp>
      <p:sp>
        <p:nvSpPr>
          <p:cNvPr id="29" name="正方形/長方形 28"/>
          <p:cNvSpPr/>
          <p:nvPr/>
        </p:nvSpPr>
        <p:spPr bwMode="auto">
          <a:xfrm>
            <a:off x="467544" y="5301208"/>
            <a:ext cx="3960440" cy="504056"/>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レコード</a:t>
            </a:r>
            <a:r>
              <a:rPr kumimoji="0" lang="ja-JP" altLang="en-US" dirty="0">
                <a:solidFill>
                  <a:schemeClr val="bg1"/>
                </a:solidFill>
                <a:latin typeface="+mn-lt"/>
                <a:ea typeface="+mn-ea"/>
              </a:rPr>
              <a:t>の挿入が容易</a:t>
            </a:r>
            <a:endParaRPr kumimoji="0" lang="ja-JP" altLang="en-US" b="0" i="0" u="none" strike="noStrike" cap="none" normalizeH="0" dirty="0">
              <a:ln>
                <a:noFill/>
              </a:ln>
              <a:solidFill>
                <a:schemeClr val="bg1"/>
              </a:solidFill>
              <a:effectLst/>
              <a:latin typeface="+mn-lt"/>
              <a:ea typeface="+mn-ea"/>
            </a:endParaRPr>
          </a:p>
        </p:txBody>
      </p:sp>
      <p:sp>
        <p:nvSpPr>
          <p:cNvPr id="30" name="正方形/長方形 29"/>
          <p:cNvSpPr/>
          <p:nvPr/>
        </p:nvSpPr>
        <p:spPr bwMode="auto">
          <a:xfrm>
            <a:off x="4725439" y="5301208"/>
            <a:ext cx="3960440" cy="504056"/>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各列にレコードを挿入</a:t>
            </a:r>
          </a:p>
        </p:txBody>
      </p:sp>
      <p:sp>
        <p:nvSpPr>
          <p:cNvPr id="32" name="下矢印 31"/>
          <p:cNvSpPr/>
          <p:nvPr/>
        </p:nvSpPr>
        <p:spPr bwMode="auto">
          <a:xfrm>
            <a:off x="5772220" y="2708919"/>
            <a:ext cx="864095" cy="1733581"/>
          </a:xfrm>
          <a:prstGeom prst="downArrow">
            <a:avLst>
              <a:gd name="adj1" fmla="val 50000"/>
              <a:gd name="adj2" fmla="val 31685"/>
            </a:avLst>
          </a:prstGeom>
          <a:solidFill>
            <a:schemeClr val="accent3"/>
          </a:solidFill>
          <a:ln w="254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dirty="0">
              <a:ln>
                <a:noFill/>
              </a:ln>
              <a:solidFill>
                <a:schemeClr val="bg1"/>
              </a:solidFill>
              <a:effectLst/>
              <a:latin typeface="+mn-lt"/>
              <a:ea typeface="+mn-ea"/>
            </a:endParaRPr>
          </a:p>
        </p:txBody>
      </p:sp>
      <p:sp>
        <p:nvSpPr>
          <p:cNvPr id="33" name="下矢印 32"/>
          <p:cNvSpPr/>
          <p:nvPr/>
        </p:nvSpPr>
        <p:spPr bwMode="auto">
          <a:xfrm>
            <a:off x="6768000" y="2708920"/>
            <a:ext cx="864095" cy="1733581"/>
          </a:xfrm>
          <a:prstGeom prst="downArrow">
            <a:avLst>
              <a:gd name="adj1" fmla="val 50000"/>
              <a:gd name="adj2" fmla="val 31685"/>
            </a:avLst>
          </a:prstGeom>
          <a:solidFill>
            <a:schemeClr val="accent3"/>
          </a:solidFill>
          <a:ln w="254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dirty="0">
              <a:ln>
                <a:noFill/>
              </a:ln>
              <a:solidFill>
                <a:schemeClr val="bg1"/>
              </a:solidFill>
              <a:effectLst/>
              <a:latin typeface="+mn-lt"/>
              <a:ea typeface="+mn-ea"/>
            </a:endParaRPr>
          </a:p>
        </p:txBody>
      </p:sp>
      <p:sp>
        <p:nvSpPr>
          <p:cNvPr id="34" name="下矢印 33"/>
          <p:cNvSpPr/>
          <p:nvPr/>
        </p:nvSpPr>
        <p:spPr bwMode="auto">
          <a:xfrm>
            <a:off x="7740352" y="2708920"/>
            <a:ext cx="864095" cy="1733581"/>
          </a:xfrm>
          <a:prstGeom prst="downArrow">
            <a:avLst>
              <a:gd name="adj1" fmla="val 50000"/>
              <a:gd name="adj2" fmla="val 31685"/>
            </a:avLst>
          </a:prstGeom>
          <a:solidFill>
            <a:schemeClr val="accent3"/>
          </a:solidFill>
          <a:ln w="25400"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dirty="0">
              <a:ln>
                <a:noFill/>
              </a:ln>
              <a:solidFill>
                <a:schemeClr val="bg1"/>
              </a:solidFill>
              <a:effectLst/>
              <a:latin typeface="+mn-lt"/>
              <a:ea typeface="+mn-ea"/>
            </a:endParaRPr>
          </a:p>
        </p:txBody>
      </p:sp>
    </p:spTree>
    <p:extLst>
      <p:ext uri="{BB962C8B-B14F-4D97-AF65-F5344CB8AC3E}">
        <p14:creationId xmlns:p14="http://schemas.microsoft.com/office/powerpoint/2010/main" val="414886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500"/>
                                        <p:tgtEl>
                                          <p:spTgt spid="27"/>
                                        </p:tgtEl>
                                      </p:cBhvr>
                                    </p:animEffect>
                                  </p:childTnLst>
                                </p:cTn>
                              </p:par>
                              <p:par>
                                <p:cTn id="15" presetID="10"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0-#ppt_w/2"/>
                                          </p:val>
                                        </p:tav>
                                        <p:tav tm="100000">
                                          <p:val>
                                            <p:strVal val="#ppt_x"/>
                                          </p:val>
                                        </p:tav>
                                      </p:tavLst>
                                    </p:anim>
                                    <p:anim calcmode="lin" valueType="num">
                                      <p:cBhvr additive="base">
                                        <p:cTn id="23"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fade">
                                      <p:cBhvr>
                                        <p:cTn id="36" dur="500"/>
                                        <p:tgtEl>
                                          <p:spTgt spid="1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wipe(up)">
                                      <p:cBhvr>
                                        <p:cTn id="41" dur="500"/>
                                        <p:tgtEl>
                                          <p:spTgt spid="18"/>
                                        </p:tgtEl>
                                      </p:cBhvr>
                                    </p:animEffect>
                                  </p:childTnLst>
                                </p:cTn>
                              </p:par>
                            </p:childTnLst>
                          </p:cTn>
                        </p:par>
                        <p:par>
                          <p:cTn id="42" fill="hold">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wipe(up)">
                                      <p:cBhvr>
                                        <p:cTn id="45" dur="500"/>
                                        <p:tgtEl>
                                          <p:spTgt spid="32"/>
                                        </p:tgtEl>
                                      </p:cBhvr>
                                    </p:animEffect>
                                  </p:childTnLst>
                                </p:cTn>
                              </p:par>
                            </p:childTnLst>
                          </p:cTn>
                        </p:par>
                        <p:par>
                          <p:cTn id="46" fill="hold">
                            <p:stCondLst>
                              <p:cond delay="1000"/>
                            </p:stCondLst>
                            <p:childTnLst>
                              <p:par>
                                <p:cTn id="47" presetID="22" presetClass="entr" presetSubtype="1" fill="hold" grpId="0" nodeType="after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wipe(up)">
                                      <p:cBhvr>
                                        <p:cTn id="49" dur="500"/>
                                        <p:tgtEl>
                                          <p:spTgt spid="33"/>
                                        </p:tgtEl>
                                      </p:cBhvr>
                                    </p:animEffect>
                                  </p:childTnLst>
                                </p:cTn>
                              </p:par>
                            </p:childTnLst>
                          </p:cTn>
                        </p:par>
                        <p:par>
                          <p:cTn id="50" fill="hold">
                            <p:stCondLst>
                              <p:cond delay="1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animBg="1"/>
      <p:bldP spid="26" grpId="0" animBg="1"/>
      <p:bldP spid="27" grpId="0" animBg="1"/>
      <p:bldP spid="28" grpId="0" animBg="1"/>
      <p:bldP spid="29" grpId="0" animBg="1"/>
      <p:bldP spid="30" grpId="0" animBg="1"/>
      <p:bldP spid="32" grpId="0" animBg="1"/>
      <p:bldP spid="33" grpId="0" animBg="1"/>
      <p:bldP spid="34"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chemeClr val="bg1"/>
                </a:solidFill>
                <a:latin typeface="Arial Black" panose="020B0A04020102020204" pitchFamily="34" charset="0"/>
                <a:ea typeface="HGP創英角ｺﾞｼｯｸUB" pitchFamily="50" charset="-128"/>
                <a:cs typeface="Arial" pitchFamily="34" charset="0"/>
              </a:rPr>
              <a:t>NoSQL</a:t>
            </a:r>
            <a:endParaRPr lang="ja-JP" altLang="en-US" sz="2400" dirty="0">
              <a:solidFill>
                <a:schemeClr val="bg1"/>
              </a:solidFill>
              <a:latin typeface="Arial Black" panose="020B0A04020102020204" pitchFamily="34" charset="0"/>
              <a:ea typeface="HGP創英角ｺﾞｼｯｸUB" pitchFamily="50" charset="-128"/>
              <a:cs typeface="Arial" pitchFamily="34" charset="0"/>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50015347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新たな要求</a:t>
            </a:r>
          </a:p>
        </p:txBody>
      </p:sp>
      <p:sp>
        <p:nvSpPr>
          <p:cNvPr id="4" name="角丸四角形 3"/>
          <p:cNvSpPr/>
          <p:nvPr/>
        </p:nvSpPr>
        <p:spPr>
          <a:xfrm>
            <a:off x="548640" y="927237"/>
            <a:ext cx="2174240" cy="82296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400" dirty="0">
                <a:solidFill>
                  <a:srgbClr val="FFFFFF"/>
                </a:solidFill>
                <a:cs typeface="ＭＳ Ｐゴシック"/>
              </a:rPr>
              <a:t>検索</a:t>
            </a:r>
          </a:p>
        </p:txBody>
      </p:sp>
      <p:sp>
        <p:nvSpPr>
          <p:cNvPr id="5" name="角丸四角形 4"/>
          <p:cNvSpPr/>
          <p:nvPr/>
        </p:nvSpPr>
        <p:spPr>
          <a:xfrm>
            <a:off x="548640" y="1836578"/>
            <a:ext cx="2174240" cy="82296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400" dirty="0">
                <a:solidFill>
                  <a:srgbClr val="FFFFFF"/>
                </a:solidFill>
                <a:cs typeface="ＭＳ Ｐゴシック"/>
              </a:rPr>
              <a:t>EC/Web</a:t>
            </a:r>
            <a:r>
              <a:rPr kumimoji="1" lang="ja-JP" altLang="en-US" sz="1400" dirty="0">
                <a:solidFill>
                  <a:srgbClr val="FFFFFF"/>
                </a:solidFill>
                <a:cs typeface="ＭＳ Ｐゴシック"/>
              </a:rPr>
              <a:t>サービス</a:t>
            </a:r>
          </a:p>
        </p:txBody>
      </p:sp>
      <p:sp>
        <p:nvSpPr>
          <p:cNvPr id="6" name="角丸四角形 5"/>
          <p:cNvSpPr/>
          <p:nvPr/>
        </p:nvSpPr>
        <p:spPr>
          <a:xfrm>
            <a:off x="548640" y="2745919"/>
            <a:ext cx="2174240" cy="82296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400" dirty="0">
                <a:solidFill>
                  <a:srgbClr val="FFFFFF"/>
                </a:solidFill>
                <a:cs typeface="ＭＳ Ｐゴシック"/>
              </a:rPr>
              <a:t>SNS/</a:t>
            </a:r>
            <a:r>
              <a:rPr kumimoji="1" lang="ja-JP" altLang="en-US" sz="1400" dirty="0">
                <a:solidFill>
                  <a:srgbClr val="FFFFFF"/>
                </a:solidFill>
                <a:cs typeface="ＭＳ Ｐゴシック"/>
              </a:rPr>
              <a:t>オンラインゲーム</a:t>
            </a:r>
          </a:p>
        </p:txBody>
      </p:sp>
      <p:sp>
        <p:nvSpPr>
          <p:cNvPr id="7" name="角丸四角形 6"/>
          <p:cNvSpPr/>
          <p:nvPr/>
        </p:nvSpPr>
        <p:spPr>
          <a:xfrm>
            <a:off x="548640" y="3655260"/>
            <a:ext cx="2174240" cy="82296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400" dirty="0" err="1">
                <a:solidFill>
                  <a:srgbClr val="FFFFFF"/>
                </a:solidFill>
                <a:cs typeface="ＭＳ Ｐゴシック"/>
              </a:rPr>
              <a:t>IoT</a:t>
            </a:r>
            <a:r>
              <a:rPr kumimoji="1" lang="en-US" altLang="ja-JP" sz="1400" dirty="0">
                <a:solidFill>
                  <a:srgbClr val="FFFFFF"/>
                </a:solidFill>
                <a:cs typeface="ＭＳ Ｐゴシック"/>
              </a:rPr>
              <a:t>/M</a:t>
            </a:r>
            <a:r>
              <a:rPr kumimoji="1" lang="ja-JP" altLang="en-US" sz="1400" dirty="0">
                <a:solidFill>
                  <a:srgbClr val="FFFFFF"/>
                </a:solidFill>
                <a:cs typeface="ＭＳ Ｐゴシック"/>
              </a:rPr>
              <a:t>２</a:t>
            </a:r>
            <a:r>
              <a:rPr kumimoji="1" lang="en-US" altLang="ja-JP" sz="1400" dirty="0">
                <a:solidFill>
                  <a:srgbClr val="FFFFFF"/>
                </a:solidFill>
                <a:cs typeface="ＭＳ Ｐゴシック"/>
              </a:rPr>
              <a:t>M</a:t>
            </a:r>
            <a:endParaRPr kumimoji="1" lang="ja-JP" altLang="en-US" sz="1400" dirty="0">
              <a:solidFill>
                <a:srgbClr val="FFFFFF"/>
              </a:solidFill>
              <a:cs typeface="ＭＳ Ｐゴシック"/>
            </a:endParaRPr>
          </a:p>
        </p:txBody>
      </p:sp>
      <p:sp>
        <p:nvSpPr>
          <p:cNvPr id="8" name="角丸四角形 7"/>
          <p:cNvSpPr/>
          <p:nvPr/>
        </p:nvSpPr>
        <p:spPr>
          <a:xfrm>
            <a:off x="548640" y="4605241"/>
            <a:ext cx="2174240" cy="82296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400" dirty="0">
                <a:solidFill>
                  <a:srgbClr val="FFFFFF"/>
                </a:solidFill>
                <a:cs typeface="ＭＳ Ｐゴシック"/>
              </a:rPr>
              <a:t>機械学習</a:t>
            </a:r>
          </a:p>
        </p:txBody>
      </p:sp>
      <p:sp>
        <p:nvSpPr>
          <p:cNvPr id="9" name="角丸四角形 8"/>
          <p:cNvSpPr/>
          <p:nvPr/>
        </p:nvSpPr>
        <p:spPr>
          <a:xfrm>
            <a:off x="2824480" y="927237"/>
            <a:ext cx="1076960" cy="4500964"/>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200" dirty="0">
                <a:solidFill>
                  <a:srgbClr val="FFFFFF"/>
                </a:solidFill>
                <a:cs typeface="ＭＳ Ｐゴシック"/>
              </a:rPr>
              <a:t>大量データ・高速・多頻度・リアルタイム</a:t>
            </a:r>
          </a:p>
        </p:txBody>
      </p:sp>
      <p:sp>
        <p:nvSpPr>
          <p:cNvPr id="10" name="角丸四角形 9"/>
          <p:cNvSpPr/>
          <p:nvPr/>
        </p:nvSpPr>
        <p:spPr>
          <a:xfrm>
            <a:off x="4003040" y="927237"/>
            <a:ext cx="1076960" cy="4500964"/>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FFFFFF"/>
                </a:solidFill>
                <a:cs typeface="ＭＳ Ｐゴシック"/>
              </a:rPr>
              <a:t>正規化されていない多様な非定型データ</a:t>
            </a:r>
          </a:p>
        </p:txBody>
      </p:sp>
      <p:sp>
        <p:nvSpPr>
          <p:cNvPr id="11" name="角丸四角形 10"/>
          <p:cNvSpPr/>
          <p:nvPr/>
        </p:nvSpPr>
        <p:spPr>
          <a:xfrm>
            <a:off x="5181600" y="927237"/>
            <a:ext cx="1076960" cy="4500964"/>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FFFFFF"/>
                </a:solidFill>
                <a:cs typeface="ＭＳ Ｐゴシック"/>
              </a:rPr>
              <a:t>サービスの進化によって変わるデータ構造</a:t>
            </a:r>
          </a:p>
        </p:txBody>
      </p:sp>
      <p:sp>
        <p:nvSpPr>
          <p:cNvPr id="12" name="角丸四角形 11"/>
          <p:cNvSpPr/>
          <p:nvPr/>
        </p:nvSpPr>
        <p:spPr>
          <a:xfrm>
            <a:off x="6360160" y="927237"/>
            <a:ext cx="2296160" cy="1440000"/>
          </a:xfrm>
          <a:prstGeom prst="roundRect">
            <a:avLst>
              <a:gd name="adj" fmla="val 13607"/>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パフォーマンス</a:t>
            </a:r>
            <a:endParaRPr kumimoji="1" lang="en-US" altLang="ja-JP" dirty="0">
              <a:solidFill>
                <a:srgbClr val="FFFFFF"/>
              </a:solidFill>
              <a:cs typeface="ＭＳ Ｐゴシック"/>
            </a:endParaRPr>
          </a:p>
          <a:p>
            <a:pPr algn="ctr"/>
            <a:endParaRPr kumimoji="1" lang="en-US" altLang="ja-JP" sz="1050" dirty="0">
              <a:solidFill>
                <a:srgbClr val="FFFFFF"/>
              </a:solidFill>
              <a:cs typeface="ＭＳ Ｐゴシック"/>
            </a:endParaRPr>
          </a:p>
          <a:p>
            <a:pPr algn="ctr"/>
            <a:r>
              <a:rPr kumimoji="1" lang="ja-JP" altLang="en-US" sz="1050" dirty="0">
                <a:solidFill>
                  <a:srgbClr val="FFFFFF"/>
                </a:solidFill>
                <a:cs typeface="ＭＳ Ｐゴシック"/>
              </a:rPr>
              <a:t>これまでとは桁違いの処理能力</a:t>
            </a:r>
          </a:p>
        </p:txBody>
      </p:sp>
      <p:sp>
        <p:nvSpPr>
          <p:cNvPr id="13" name="角丸四角形 12"/>
          <p:cNvSpPr/>
          <p:nvPr/>
        </p:nvSpPr>
        <p:spPr>
          <a:xfrm>
            <a:off x="6360160" y="2457719"/>
            <a:ext cx="2296160" cy="1440000"/>
          </a:xfrm>
          <a:prstGeom prst="roundRect">
            <a:avLst>
              <a:gd name="adj" fmla="val 12842"/>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スケーラビリティ</a:t>
            </a:r>
            <a:endParaRPr kumimoji="1" lang="en-US" altLang="ja-JP" dirty="0">
              <a:solidFill>
                <a:srgbClr val="FFFFFF"/>
              </a:solidFill>
              <a:cs typeface="ＭＳ Ｐゴシック"/>
            </a:endParaRPr>
          </a:p>
          <a:p>
            <a:pPr algn="ctr"/>
            <a:endParaRPr lang="en-US" altLang="ja-JP" sz="1050" dirty="0">
              <a:solidFill>
                <a:srgbClr val="FFFFFF"/>
              </a:solidFill>
              <a:cs typeface="ＭＳ Ｐゴシック"/>
            </a:endParaRPr>
          </a:p>
          <a:p>
            <a:pPr algn="ctr"/>
            <a:r>
              <a:rPr lang="ja-JP" altLang="en-US" sz="1050" dirty="0">
                <a:solidFill>
                  <a:srgbClr val="FFFFFF"/>
                </a:solidFill>
                <a:cs typeface="ＭＳ Ｐゴシック"/>
              </a:rPr>
              <a:t>大規模分散処理</a:t>
            </a:r>
          </a:p>
        </p:txBody>
      </p:sp>
      <p:sp>
        <p:nvSpPr>
          <p:cNvPr id="14" name="角丸四角形 13"/>
          <p:cNvSpPr/>
          <p:nvPr/>
        </p:nvSpPr>
        <p:spPr>
          <a:xfrm>
            <a:off x="6360160" y="3988201"/>
            <a:ext cx="2296160" cy="1440000"/>
          </a:xfrm>
          <a:prstGeom prst="roundRect">
            <a:avLst>
              <a:gd name="adj" fmla="val 12077"/>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フレキシビリティ</a:t>
            </a:r>
            <a:endParaRPr kumimoji="1" lang="en-US" altLang="ja-JP" dirty="0">
              <a:solidFill>
                <a:srgbClr val="FFFFFF"/>
              </a:solidFill>
              <a:cs typeface="ＭＳ Ｐゴシック"/>
            </a:endParaRPr>
          </a:p>
          <a:p>
            <a:pPr algn="ctr"/>
            <a:endParaRPr lang="en-US" altLang="ja-JP" sz="1050" dirty="0">
              <a:solidFill>
                <a:srgbClr val="FFFFFF"/>
              </a:solidFill>
              <a:cs typeface="ＭＳ Ｐゴシック"/>
            </a:endParaRPr>
          </a:p>
          <a:p>
            <a:pPr algn="ctr"/>
            <a:r>
              <a:rPr kumimoji="1" lang="ja-JP" altLang="en-US" sz="1050" dirty="0">
                <a:solidFill>
                  <a:srgbClr val="FFFFFF"/>
                </a:solidFill>
                <a:cs typeface="ＭＳ Ｐゴシック"/>
              </a:rPr>
              <a:t>非定型</a:t>
            </a:r>
            <a:r>
              <a:rPr kumimoji="1" lang="en-US" altLang="ja-JP" sz="1050" dirty="0">
                <a:solidFill>
                  <a:srgbClr val="FFFFFF"/>
                </a:solidFill>
                <a:cs typeface="ＭＳ Ｐゴシック"/>
              </a:rPr>
              <a:t>(</a:t>
            </a:r>
            <a:r>
              <a:rPr kumimoji="1" lang="ja-JP" altLang="en-US" sz="1050" dirty="0">
                <a:solidFill>
                  <a:srgbClr val="FFFFFF"/>
                </a:solidFill>
                <a:cs typeface="ＭＳ Ｐゴシック"/>
              </a:rPr>
              <a:t>非構造化</a:t>
            </a:r>
            <a:r>
              <a:rPr kumimoji="1" lang="en-US" altLang="ja-JP" sz="1050" dirty="0">
                <a:solidFill>
                  <a:srgbClr val="FFFFFF"/>
                </a:solidFill>
                <a:cs typeface="ＭＳ Ｐゴシック"/>
              </a:rPr>
              <a:t>)</a:t>
            </a:r>
            <a:r>
              <a:rPr kumimoji="1" lang="ja-JP" altLang="en-US" sz="1050" dirty="0">
                <a:solidFill>
                  <a:srgbClr val="FFFFFF"/>
                </a:solidFill>
                <a:cs typeface="ＭＳ Ｐゴシック"/>
              </a:rPr>
              <a:t>データへの対応</a:t>
            </a:r>
            <a:endParaRPr kumimoji="1" lang="en-US" altLang="ja-JP" sz="1050" dirty="0">
              <a:solidFill>
                <a:srgbClr val="FFFFFF"/>
              </a:solidFill>
              <a:cs typeface="ＭＳ Ｐゴシック"/>
            </a:endParaRPr>
          </a:p>
          <a:p>
            <a:pPr algn="ctr"/>
            <a:r>
              <a:rPr kumimoji="1" lang="ja-JP" altLang="en-US" sz="1050" dirty="0">
                <a:solidFill>
                  <a:srgbClr val="FFFFFF"/>
                </a:solidFill>
                <a:cs typeface="ＭＳ Ｐゴシック"/>
              </a:rPr>
              <a:t>スキーマレスの柔軟な設計</a:t>
            </a:r>
            <a:endParaRPr kumimoji="1" lang="ja-JP" altLang="en-US" sz="1600" dirty="0">
              <a:solidFill>
                <a:srgbClr val="FFFFFF"/>
              </a:solidFill>
              <a:cs typeface="ＭＳ Ｐゴシック"/>
            </a:endParaRPr>
          </a:p>
        </p:txBody>
      </p:sp>
      <p:sp>
        <p:nvSpPr>
          <p:cNvPr id="15" name="正方形/長方形 14"/>
          <p:cNvSpPr/>
          <p:nvPr/>
        </p:nvSpPr>
        <p:spPr bwMode="auto">
          <a:xfrm>
            <a:off x="548640" y="5662281"/>
            <a:ext cx="2174240" cy="825258"/>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dirty="0">
                <a:ln>
                  <a:noFill/>
                </a:ln>
                <a:solidFill>
                  <a:schemeClr val="bg1"/>
                </a:solidFill>
                <a:effectLst/>
                <a:latin typeface="+mn-lt"/>
                <a:ea typeface="+mn-ea"/>
              </a:rPr>
              <a:t>まったく新しい</a:t>
            </a:r>
            <a:r>
              <a:rPr kumimoji="0" lang="en-US" altLang="ja-JP" sz="2000" dirty="0">
                <a:solidFill>
                  <a:schemeClr val="bg1"/>
                </a:solidFill>
                <a:latin typeface="+mn-lt"/>
                <a:ea typeface="+mn-ea"/>
              </a:rPr>
              <a:t>DBMS</a:t>
            </a:r>
            <a:r>
              <a:rPr kumimoji="0" lang="ja-JP" altLang="en-US" sz="2000" dirty="0">
                <a:solidFill>
                  <a:schemeClr val="bg1"/>
                </a:solidFill>
                <a:latin typeface="+mn-lt"/>
                <a:ea typeface="+mn-ea"/>
              </a:rPr>
              <a:t>が必要</a:t>
            </a:r>
            <a:endParaRPr kumimoji="0" lang="ja-JP" altLang="en-US" sz="2000" b="0" i="0" u="none" strike="noStrike" cap="none" normalizeH="0" dirty="0">
              <a:ln>
                <a:noFill/>
              </a:ln>
              <a:solidFill>
                <a:schemeClr val="bg1"/>
              </a:solidFill>
              <a:effectLst/>
              <a:latin typeface="+mn-lt"/>
              <a:ea typeface="+mn-ea"/>
            </a:endParaRPr>
          </a:p>
        </p:txBody>
      </p:sp>
      <p:sp>
        <p:nvSpPr>
          <p:cNvPr id="16" name="正方形/長方形 15"/>
          <p:cNvSpPr/>
          <p:nvPr/>
        </p:nvSpPr>
        <p:spPr bwMode="auto">
          <a:xfrm>
            <a:off x="2824480" y="5662281"/>
            <a:ext cx="5831840" cy="825258"/>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en-US" altLang="ja-JP" sz="2000" dirty="0">
                <a:solidFill>
                  <a:srgbClr val="FFFFFF"/>
                </a:solidFill>
                <a:cs typeface="ＭＳ Ｐゴシック"/>
              </a:rPr>
              <a:t>NoSQL (Not only SQL = SQL </a:t>
            </a:r>
            <a:r>
              <a:rPr lang="ja-JP" altLang="en-US" sz="2000" dirty="0" err="1">
                <a:solidFill>
                  <a:srgbClr val="FFFFFF"/>
                </a:solidFill>
                <a:cs typeface="ＭＳ Ｐゴシック"/>
              </a:rPr>
              <a:t>だけ</a:t>
            </a:r>
            <a:r>
              <a:rPr lang="ja-JP" altLang="en-US" sz="2000" dirty="0">
                <a:solidFill>
                  <a:srgbClr val="FFFFFF"/>
                </a:solidFill>
                <a:cs typeface="ＭＳ Ｐゴシック"/>
              </a:rPr>
              <a:t>じゃない</a:t>
            </a:r>
            <a:r>
              <a:rPr lang="en-US" altLang="ja-JP" sz="2000" dirty="0">
                <a:solidFill>
                  <a:srgbClr val="FFFFFF"/>
                </a:solidFill>
                <a:cs typeface="ＭＳ Ｐゴシック"/>
              </a:rPr>
              <a:t>)</a:t>
            </a:r>
          </a:p>
          <a:p>
            <a:r>
              <a:rPr lang="en-US" altLang="ja-JP" sz="2000" dirty="0">
                <a:solidFill>
                  <a:srgbClr val="FFFFFF"/>
                </a:solidFill>
                <a:cs typeface="ＭＳ Ｐゴシック"/>
              </a:rPr>
              <a:t>SQL</a:t>
            </a:r>
            <a:r>
              <a:rPr lang="ja-JP" altLang="en-US" sz="2000" dirty="0">
                <a:solidFill>
                  <a:srgbClr val="FFFFFF"/>
                </a:solidFill>
                <a:cs typeface="ＭＳ Ｐゴシック"/>
              </a:rPr>
              <a:t>を使わない </a:t>
            </a:r>
            <a:r>
              <a:rPr lang="en-US" altLang="ja-JP" sz="2000" dirty="0">
                <a:solidFill>
                  <a:srgbClr val="FFFFFF"/>
                </a:solidFill>
                <a:cs typeface="ＭＳ Ｐゴシック"/>
              </a:rPr>
              <a:t>(RDBMS </a:t>
            </a:r>
            <a:r>
              <a:rPr lang="ja-JP" altLang="en-US" sz="2000" dirty="0">
                <a:solidFill>
                  <a:srgbClr val="FFFFFF"/>
                </a:solidFill>
                <a:cs typeface="ＭＳ Ｐゴシック"/>
              </a:rPr>
              <a:t>では無い</a:t>
            </a:r>
            <a:r>
              <a:rPr lang="en-US" altLang="ja-JP" sz="2000" dirty="0">
                <a:solidFill>
                  <a:srgbClr val="FFFFFF"/>
                </a:solidFill>
                <a:cs typeface="ＭＳ Ｐゴシック"/>
              </a:rPr>
              <a:t>) </a:t>
            </a:r>
            <a:r>
              <a:rPr lang="ja-JP" altLang="en-US" sz="2000" dirty="0">
                <a:solidFill>
                  <a:srgbClr val="FFFFFF"/>
                </a:solidFill>
                <a:cs typeface="ＭＳ Ｐゴシック"/>
              </a:rPr>
              <a:t>データベース</a:t>
            </a:r>
          </a:p>
        </p:txBody>
      </p:sp>
    </p:spTree>
    <p:extLst>
      <p:ext uri="{BB962C8B-B14F-4D97-AF65-F5344CB8AC3E}">
        <p14:creationId xmlns:p14="http://schemas.microsoft.com/office/powerpoint/2010/main" val="490123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0-#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up)">
                                      <p:cBhvr>
                                        <p:cTn id="29" dur="500"/>
                                        <p:tgtEl>
                                          <p:spTgt spid="9"/>
                                        </p:tgtEl>
                                      </p:cBhvr>
                                    </p:animEffect>
                                  </p:childTnLst>
                                </p:cTn>
                              </p:par>
                              <p:par>
                                <p:cTn id="30" presetID="22" presetClass="entr" presetSubtype="1"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up)">
                                      <p:cBhvr>
                                        <p:cTn id="32" dur="500"/>
                                        <p:tgtEl>
                                          <p:spTgt spid="10"/>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wipe(up)">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p:cTn id="40" dur="500" fill="hold"/>
                                        <p:tgtEl>
                                          <p:spTgt spid="12"/>
                                        </p:tgtEl>
                                        <p:attrNameLst>
                                          <p:attrName>ppt_w</p:attrName>
                                        </p:attrNameLst>
                                      </p:cBhvr>
                                      <p:tavLst>
                                        <p:tav tm="0">
                                          <p:val>
                                            <p:fltVal val="0"/>
                                          </p:val>
                                        </p:tav>
                                        <p:tav tm="100000">
                                          <p:val>
                                            <p:strVal val="#ppt_w"/>
                                          </p:val>
                                        </p:tav>
                                      </p:tavLst>
                                    </p:anim>
                                    <p:anim calcmode="lin" valueType="num">
                                      <p:cBhvr>
                                        <p:cTn id="41" dur="500" fill="hold"/>
                                        <p:tgtEl>
                                          <p:spTgt spid="12"/>
                                        </p:tgtEl>
                                        <p:attrNameLst>
                                          <p:attrName>ppt_h</p:attrName>
                                        </p:attrNameLst>
                                      </p:cBhvr>
                                      <p:tavLst>
                                        <p:tav tm="0">
                                          <p:val>
                                            <p:fltVal val="0"/>
                                          </p:val>
                                        </p:tav>
                                        <p:tav tm="100000">
                                          <p:val>
                                            <p:strVal val="#ppt_h"/>
                                          </p:val>
                                        </p:tav>
                                      </p:tavLst>
                                    </p:anim>
                                    <p:animEffect transition="in" filter="fade">
                                      <p:cBhvr>
                                        <p:cTn id="42" dur="500"/>
                                        <p:tgtEl>
                                          <p:spTgt spid="12"/>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p:cTn id="50" dur="500" fill="hold"/>
                                        <p:tgtEl>
                                          <p:spTgt spid="14"/>
                                        </p:tgtEl>
                                        <p:attrNameLst>
                                          <p:attrName>ppt_w</p:attrName>
                                        </p:attrNameLst>
                                      </p:cBhvr>
                                      <p:tavLst>
                                        <p:tav tm="0">
                                          <p:val>
                                            <p:fltVal val="0"/>
                                          </p:val>
                                        </p:tav>
                                        <p:tav tm="100000">
                                          <p:val>
                                            <p:strVal val="#ppt_w"/>
                                          </p:val>
                                        </p:tav>
                                      </p:tavLst>
                                    </p:anim>
                                    <p:anim calcmode="lin" valueType="num">
                                      <p:cBhvr>
                                        <p:cTn id="51" dur="500" fill="hold"/>
                                        <p:tgtEl>
                                          <p:spTgt spid="14"/>
                                        </p:tgtEl>
                                        <p:attrNameLst>
                                          <p:attrName>ppt_h</p:attrName>
                                        </p:attrNameLst>
                                      </p:cBhvr>
                                      <p:tavLst>
                                        <p:tav tm="0">
                                          <p:val>
                                            <p:fltVal val="0"/>
                                          </p:val>
                                        </p:tav>
                                        <p:tav tm="100000">
                                          <p:val>
                                            <p:strVal val="#ppt_h"/>
                                          </p:val>
                                        </p:tav>
                                      </p:tavLst>
                                    </p:anim>
                                    <p:animEffect transition="in" filter="fade">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p:cTn id="57" dur="500" fill="hold"/>
                                        <p:tgtEl>
                                          <p:spTgt spid="15"/>
                                        </p:tgtEl>
                                        <p:attrNameLst>
                                          <p:attrName>ppt_w</p:attrName>
                                        </p:attrNameLst>
                                      </p:cBhvr>
                                      <p:tavLst>
                                        <p:tav tm="0">
                                          <p:val>
                                            <p:fltVal val="0"/>
                                          </p:val>
                                        </p:tav>
                                        <p:tav tm="100000">
                                          <p:val>
                                            <p:strVal val="#ppt_w"/>
                                          </p:val>
                                        </p:tav>
                                      </p:tavLst>
                                    </p:anim>
                                    <p:anim calcmode="lin" valueType="num">
                                      <p:cBhvr>
                                        <p:cTn id="58" dur="500" fill="hold"/>
                                        <p:tgtEl>
                                          <p:spTgt spid="15"/>
                                        </p:tgtEl>
                                        <p:attrNameLst>
                                          <p:attrName>ppt_h</p:attrName>
                                        </p:attrNameLst>
                                      </p:cBhvr>
                                      <p:tavLst>
                                        <p:tav tm="0">
                                          <p:val>
                                            <p:fltVal val="0"/>
                                          </p:val>
                                        </p:tav>
                                        <p:tav tm="100000">
                                          <p:val>
                                            <p:strVal val="#ppt_h"/>
                                          </p:val>
                                        </p:tav>
                                      </p:tavLst>
                                    </p:anim>
                                    <p:animEffect transition="in" filter="fade">
                                      <p:cBhvr>
                                        <p:cTn id="59" dur="500"/>
                                        <p:tgtEl>
                                          <p:spTgt spid="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RDBMS</a:t>
            </a:r>
            <a:r>
              <a:rPr kumimoji="1" lang="ja-JP" altLang="en-US" dirty="0"/>
              <a:t>と</a:t>
            </a:r>
            <a:r>
              <a:rPr kumimoji="1" lang="en-US" altLang="ja-JP" dirty="0"/>
              <a:t>Key Value Store (KVS)</a:t>
            </a:r>
            <a:endParaRPr kumimoji="1" lang="ja-JP" altLang="en-US" dirty="0"/>
          </a:p>
        </p:txBody>
      </p:sp>
      <p:sp>
        <p:nvSpPr>
          <p:cNvPr id="3" name="円柱 2"/>
          <p:cNvSpPr/>
          <p:nvPr/>
        </p:nvSpPr>
        <p:spPr bwMode="auto">
          <a:xfrm>
            <a:off x="1043608" y="4321024"/>
            <a:ext cx="3384376" cy="2132312"/>
          </a:xfrm>
          <a:prstGeom prst="can">
            <a:avLst>
              <a:gd name="adj" fmla="val 20831"/>
            </a:avLst>
          </a:prstGeom>
          <a:solidFill>
            <a:schemeClr val="accent1"/>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cxnSp>
        <p:nvCxnSpPr>
          <p:cNvPr id="8" name="直線コネクタ 7"/>
          <p:cNvCxnSpPr>
            <a:stCxn id="4" idx="3"/>
            <a:endCxn id="5" idx="1"/>
          </p:cNvCxnSpPr>
          <p:nvPr/>
        </p:nvCxnSpPr>
        <p:spPr bwMode="auto">
          <a:xfrm>
            <a:off x="2435424" y="5187321"/>
            <a:ext cx="624408" cy="144016"/>
          </a:xfrm>
          <a:prstGeom prst="line">
            <a:avLst/>
          </a:prstGeom>
          <a:solidFill>
            <a:schemeClr val="bg1"/>
          </a:solidFill>
          <a:ln w="38100" cap="flat" cmpd="sng" algn="ctr">
            <a:solidFill>
              <a:srgbClr val="4168A7"/>
            </a:solidFill>
            <a:prstDash val="solid"/>
            <a:round/>
            <a:headEnd type="none" w="med" len="med"/>
            <a:tailEnd type="none" w="med" len="med"/>
          </a:ln>
          <a:effectLst/>
        </p:spPr>
      </p:cxnSp>
      <p:cxnSp>
        <p:nvCxnSpPr>
          <p:cNvPr id="11" name="直線コネクタ 10"/>
          <p:cNvCxnSpPr/>
          <p:nvPr/>
        </p:nvCxnSpPr>
        <p:spPr bwMode="auto">
          <a:xfrm>
            <a:off x="1979712" y="5510418"/>
            <a:ext cx="0" cy="288032"/>
          </a:xfrm>
          <a:prstGeom prst="line">
            <a:avLst/>
          </a:prstGeom>
          <a:solidFill>
            <a:schemeClr val="bg1"/>
          </a:solidFill>
          <a:ln w="38100" cap="flat" cmpd="sng" algn="ctr">
            <a:solidFill>
              <a:srgbClr val="4168A7"/>
            </a:solidFill>
            <a:prstDash val="solid"/>
            <a:round/>
            <a:headEnd type="none" w="med" len="med"/>
            <a:tailEnd type="none" w="med" len="med"/>
          </a:ln>
          <a:effectLst/>
        </p:spPr>
      </p:cxnSp>
      <p:graphicFrame>
        <p:nvGraphicFramePr>
          <p:cNvPr id="4" name="表 3"/>
          <p:cNvGraphicFramePr>
            <a:graphicFrameLocks noGrp="1"/>
          </p:cNvGraphicFramePr>
          <p:nvPr>
            <p:extLst/>
          </p:nvPr>
        </p:nvGraphicFramePr>
        <p:xfrm>
          <a:off x="1331640" y="4855396"/>
          <a:ext cx="1103784" cy="663850"/>
        </p:xfrm>
        <a:graphic>
          <a:graphicData uri="http://schemas.openxmlformats.org/drawingml/2006/table">
            <a:tbl>
              <a:tblPr firstRow="1" bandRow="1">
                <a:tableStyleId>{21E4AEA4-8DFA-4A89-87EB-49C32662AFE0}</a:tableStyleId>
              </a:tblPr>
              <a:tblGrid>
                <a:gridCol w="275946">
                  <a:extLst>
                    <a:ext uri="{9D8B030D-6E8A-4147-A177-3AD203B41FA5}">
                      <a16:colId xmlns="" xmlns:a16="http://schemas.microsoft.com/office/drawing/2014/main" val="20000"/>
                    </a:ext>
                  </a:extLst>
                </a:gridCol>
                <a:gridCol w="275946">
                  <a:extLst>
                    <a:ext uri="{9D8B030D-6E8A-4147-A177-3AD203B41FA5}">
                      <a16:colId xmlns="" xmlns:a16="http://schemas.microsoft.com/office/drawing/2014/main" val="20001"/>
                    </a:ext>
                  </a:extLst>
                </a:gridCol>
                <a:gridCol w="275946">
                  <a:extLst>
                    <a:ext uri="{9D8B030D-6E8A-4147-A177-3AD203B41FA5}">
                      <a16:colId xmlns="" xmlns:a16="http://schemas.microsoft.com/office/drawing/2014/main" val="20002"/>
                    </a:ext>
                  </a:extLst>
                </a:gridCol>
                <a:gridCol w="275946">
                  <a:extLst>
                    <a:ext uri="{9D8B030D-6E8A-4147-A177-3AD203B41FA5}">
                      <a16:colId xmlns="" xmlns:a16="http://schemas.microsoft.com/office/drawing/2014/main" val="20003"/>
                    </a:ext>
                  </a:extLst>
                </a:gridCol>
              </a:tblGrid>
              <a:tr h="132770">
                <a:tc>
                  <a:txBody>
                    <a:bodyPr/>
                    <a:lstStyle/>
                    <a:p>
                      <a:endParaRPr kumimoji="1" lang="ja-JP" altLang="en-US" sz="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2"/>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3"/>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kumimoji="1" lang="ja-JP" altLang="en-US" sz="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4"/>
                  </a:ext>
                </a:extLst>
              </a:tr>
            </a:tbl>
          </a:graphicData>
        </a:graphic>
      </p:graphicFrame>
      <p:graphicFrame>
        <p:nvGraphicFramePr>
          <p:cNvPr id="5" name="表 4"/>
          <p:cNvGraphicFramePr>
            <a:graphicFrameLocks noGrp="1"/>
          </p:cNvGraphicFramePr>
          <p:nvPr>
            <p:extLst/>
          </p:nvPr>
        </p:nvGraphicFramePr>
        <p:xfrm>
          <a:off x="3059832" y="4999412"/>
          <a:ext cx="1103784" cy="663850"/>
        </p:xfrm>
        <a:graphic>
          <a:graphicData uri="http://schemas.openxmlformats.org/drawingml/2006/table">
            <a:tbl>
              <a:tblPr firstRow="1" bandRow="1">
                <a:tableStyleId>{21E4AEA4-8DFA-4A89-87EB-49C32662AFE0}</a:tableStyleId>
              </a:tblPr>
              <a:tblGrid>
                <a:gridCol w="275946">
                  <a:extLst>
                    <a:ext uri="{9D8B030D-6E8A-4147-A177-3AD203B41FA5}">
                      <a16:colId xmlns="" xmlns:a16="http://schemas.microsoft.com/office/drawing/2014/main" val="20000"/>
                    </a:ext>
                  </a:extLst>
                </a:gridCol>
                <a:gridCol w="275946">
                  <a:extLst>
                    <a:ext uri="{9D8B030D-6E8A-4147-A177-3AD203B41FA5}">
                      <a16:colId xmlns="" xmlns:a16="http://schemas.microsoft.com/office/drawing/2014/main" val="20001"/>
                    </a:ext>
                  </a:extLst>
                </a:gridCol>
                <a:gridCol w="275946">
                  <a:extLst>
                    <a:ext uri="{9D8B030D-6E8A-4147-A177-3AD203B41FA5}">
                      <a16:colId xmlns="" xmlns:a16="http://schemas.microsoft.com/office/drawing/2014/main" val="20002"/>
                    </a:ext>
                  </a:extLst>
                </a:gridCol>
                <a:gridCol w="275946">
                  <a:extLst>
                    <a:ext uri="{9D8B030D-6E8A-4147-A177-3AD203B41FA5}">
                      <a16:colId xmlns="" xmlns:a16="http://schemas.microsoft.com/office/drawing/2014/main" val="20003"/>
                    </a:ext>
                  </a:extLst>
                </a:gridCol>
              </a:tblGrid>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0"/>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graphicFrame>
        <p:nvGraphicFramePr>
          <p:cNvPr id="6" name="表 5"/>
          <p:cNvGraphicFramePr>
            <a:graphicFrameLocks noGrp="1"/>
          </p:cNvGraphicFramePr>
          <p:nvPr>
            <p:extLst/>
          </p:nvPr>
        </p:nvGraphicFramePr>
        <p:xfrm>
          <a:off x="1883532" y="5654434"/>
          <a:ext cx="1103784" cy="663850"/>
        </p:xfrm>
        <a:graphic>
          <a:graphicData uri="http://schemas.openxmlformats.org/drawingml/2006/table">
            <a:tbl>
              <a:tblPr firstRow="1" bandRow="1">
                <a:tableStyleId>{21E4AEA4-8DFA-4A89-87EB-49C32662AFE0}</a:tableStyleId>
              </a:tblPr>
              <a:tblGrid>
                <a:gridCol w="275946">
                  <a:extLst>
                    <a:ext uri="{9D8B030D-6E8A-4147-A177-3AD203B41FA5}">
                      <a16:colId xmlns="" xmlns:a16="http://schemas.microsoft.com/office/drawing/2014/main" val="20000"/>
                    </a:ext>
                  </a:extLst>
                </a:gridCol>
                <a:gridCol w="275946">
                  <a:extLst>
                    <a:ext uri="{9D8B030D-6E8A-4147-A177-3AD203B41FA5}">
                      <a16:colId xmlns="" xmlns:a16="http://schemas.microsoft.com/office/drawing/2014/main" val="20001"/>
                    </a:ext>
                  </a:extLst>
                </a:gridCol>
                <a:gridCol w="275946">
                  <a:extLst>
                    <a:ext uri="{9D8B030D-6E8A-4147-A177-3AD203B41FA5}">
                      <a16:colId xmlns="" xmlns:a16="http://schemas.microsoft.com/office/drawing/2014/main" val="20002"/>
                    </a:ext>
                  </a:extLst>
                </a:gridCol>
                <a:gridCol w="275946">
                  <a:extLst>
                    <a:ext uri="{9D8B030D-6E8A-4147-A177-3AD203B41FA5}">
                      <a16:colId xmlns="" xmlns:a16="http://schemas.microsoft.com/office/drawing/2014/main" val="20003"/>
                    </a:ext>
                  </a:extLst>
                </a:gridCol>
              </a:tblGrid>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0"/>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132770">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sp>
        <p:nvSpPr>
          <p:cNvPr id="12" name="円柱 11"/>
          <p:cNvSpPr/>
          <p:nvPr/>
        </p:nvSpPr>
        <p:spPr bwMode="auto">
          <a:xfrm>
            <a:off x="4716016" y="4321024"/>
            <a:ext cx="936104" cy="989148"/>
          </a:xfrm>
          <a:prstGeom prst="can">
            <a:avLst/>
          </a:prstGeom>
          <a:solidFill>
            <a:srgbClr val="FFC000"/>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graphicFrame>
        <p:nvGraphicFramePr>
          <p:cNvPr id="13" name="表 12"/>
          <p:cNvGraphicFramePr>
            <a:graphicFrameLocks noGrp="1"/>
          </p:cNvGraphicFramePr>
          <p:nvPr>
            <p:extLst/>
          </p:nvPr>
        </p:nvGraphicFramePr>
        <p:xfrm>
          <a:off x="4975788" y="4590092"/>
          <a:ext cx="416560" cy="609600"/>
        </p:xfrm>
        <a:graphic>
          <a:graphicData uri="http://schemas.openxmlformats.org/drawingml/2006/table">
            <a:tbl>
              <a:tblPr firstRow="1" bandRow="1">
                <a:tableStyleId>{793D81CF-94F2-401A-BA57-92F5A7B2D0C5}</a:tableStyleId>
              </a:tblPr>
              <a:tblGrid>
                <a:gridCol w="208280">
                  <a:extLst>
                    <a:ext uri="{9D8B030D-6E8A-4147-A177-3AD203B41FA5}">
                      <a16:colId xmlns="" xmlns:a16="http://schemas.microsoft.com/office/drawing/2014/main" val="20000"/>
                    </a:ext>
                  </a:extLst>
                </a:gridCol>
                <a:gridCol w="208280">
                  <a:extLst>
                    <a:ext uri="{9D8B030D-6E8A-4147-A177-3AD203B41FA5}">
                      <a16:colId xmlns="" xmlns:a16="http://schemas.microsoft.com/office/drawing/2014/main" val="20001"/>
                    </a:ext>
                  </a:extLst>
                </a:gridCol>
              </a:tblGrid>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0"/>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sp>
        <p:nvSpPr>
          <p:cNvPr id="14" name="円柱 13"/>
          <p:cNvSpPr/>
          <p:nvPr/>
        </p:nvSpPr>
        <p:spPr bwMode="auto">
          <a:xfrm>
            <a:off x="5786300" y="4321024"/>
            <a:ext cx="936104" cy="989148"/>
          </a:xfrm>
          <a:prstGeom prst="can">
            <a:avLst/>
          </a:prstGeom>
          <a:solidFill>
            <a:srgbClr val="FFC000"/>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graphicFrame>
        <p:nvGraphicFramePr>
          <p:cNvPr id="15" name="表 14"/>
          <p:cNvGraphicFramePr>
            <a:graphicFrameLocks noGrp="1"/>
          </p:cNvGraphicFramePr>
          <p:nvPr>
            <p:extLst/>
          </p:nvPr>
        </p:nvGraphicFramePr>
        <p:xfrm>
          <a:off x="6046072" y="4590092"/>
          <a:ext cx="416560" cy="609600"/>
        </p:xfrm>
        <a:graphic>
          <a:graphicData uri="http://schemas.openxmlformats.org/drawingml/2006/table">
            <a:tbl>
              <a:tblPr firstRow="1" bandRow="1">
                <a:tableStyleId>{793D81CF-94F2-401A-BA57-92F5A7B2D0C5}</a:tableStyleId>
              </a:tblPr>
              <a:tblGrid>
                <a:gridCol w="208280">
                  <a:extLst>
                    <a:ext uri="{9D8B030D-6E8A-4147-A177-3AD203B41FA5}">
                      <a16:colId xmlns="" xmlns:a16="http://schemas.microsoft.com/office/drawing/2014/main" val="20000"/>
                    </a:ext>
                  </a:extLst>
                </a:gridCol>
                <a:gridCol w="208280">
                  <a:extLst>
                    <a:ext uri="{9D8B030D-6E8A-4147-A177-3AD203B41FA5}">
                      <a16:colId xmlns="" xmlns:a16="http://schemas.microsoft.com/office/drawing/2014/main" val="20001"/>
                    </a:ext>
                  </a:extLst>
                </a:gridCol>
              </a:tblGrid>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0"/>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sp>
        <p:nvSpPr>
          <p:cNvPr id="16" name="円柱 15"/>
          <p:cNvSpPr/>
          <p:nvPr/>
        </p:nvSpPr>
        <p:spPr bwMode="auto">
          <a:xfrm>
            <a:off x="6876256" y="4321024"/>
            <a:ext cx="936104" cy="989148"/>
          </a:xfrm>
          <a:prstGeom prst="can">
            <a:avLst/>
          </a:prstGeom>
          <a:solidFill>
            <a:srgbClr val="FFC000"/>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graphicFrame>
        <p:nvGraphicFramePr>
          <p:cNvPr id="17" name="表 16"/>
          <p:cNvGraphicFramePr>
            <a:graphicFrameLocks noGrp="1"/>
          </p:cNvGraphicFramePr>
          <p:nvPr>
            <p:extLst/>
          </p:nvPr>
        </p:nvGraphicFramePr>
        <p:xfrm>
          <a:off x="7136028" y="4590092"/>
          <a:ext cx="416560" cy="609600"/>
        </p:xfrm>
        <a:graphic>
          <a:graphicData uri="http://schemas.openxmlformats.org/drawingml/2006/table">
            <a:tbl>
              <a:tblPr firstRow="1" bandRow="1">
                <a:tableStyleId>{793D81CF-94F2-401A-BA57-92F5A7B2D0C5}</a:tableStyleId>
              </a:tblPr>
              <a:tblGrid>
                <a:gridCol w="208280">
                  <a:extLst>
                    <a:ext uri="{9D8B030D-6E8A-4147-A177-3AD203B41FA5}">
                      <a16:colId xmlns="" xmlns:a16="http://schemas.microsoft.com/office/drawing/2014/main" val="20000"/>
                    </a:ext>
                  </a:extLst>
                </a:gridCol>
                <a:gridCol w="208280">
                  <a:extLst>
                    <a:ext uri="{9D8B030D-6E8A-4147-A177-3AD203B41FA5}">
                      <a16:colId xmlns="" xmlns:a16="http://schemas.microsoft.com/office/drawing/2014/main" val="20001"/>
                    </a:ext>
                  </a:extLst>
                </a:gridCol>
              </a:tblGrid>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0"/>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sp>
        <p:nvSpPr>
          <p:cNvPr id="18" name="円柱 17"/>
          <p:cNvSpPr/>
          <p:nvPr/>
        </p:nvSpPr>
        <p:spPr bwMode="auto">
          <a:xfrm>
            <a:off x="4716016" y="5401144"/>
            <a:ext cx="936104" cy="989148"/>
          </a:xfrm>
          <a:prstGeom prst="can">
            <a:avLst/>
          </a:prstGeom>
          <a:solidFill>
            <a:srgbClr val="FFC000"/>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graphicFrame>
        <p:nvGraphicFramePr>
          <p:cNvPr id="19" name="表 18"/>
          <p:cNvGraphicFramePr>
            <a:graphicFrameLocks noGrp="1"/>
          </p:cNvGraphicFramePr>
          <p:nvPr>
            <p:extLst/>
          </p:nvPr>
        </p:nvGraphicFramePr>
        <p:xfrm>
          <a:off x="4975788" y="5670212"/>
          <a:ext cx="416560" cy="609600"/>
        </p:xfrm>
        <a:graphic>
          <a:graphicData uri="http://schemas.openxmlformats.org/drawingml/2006/table">
            <a:tbl>
              <a:tblPr firstRow="1" bandRow="1">
                <a:tableStyleId>{793D81CF-94F2-401A-BA57-92F5A7B2D0C5}</a:tableStyleId>
              </a:tblPr>
              <a:tblGrid>
                <a:gridCol w="208280">
                  <a:extLst>
                    <a:ext uri="{9D8B030D-6E8A-4147-A177-3AD203B41FA5}">
                      <a16:colId xmlns="" xmlns:a16="http://schemas.microsoft.com/office/drawing/2014/main" val="20000"/>
                    </a:ext>
                  </a:extLst>
                </a:gridCol>
                <a:gridCol w="208280">
                  <a:extLst>
                    <a:ext uri="{9D8B030D-6E8A-4147-A177-3AD203B41FA5}">
                      <a16:colId xmlns="" xmlns:a16="http://schemas.microsoft.com/office/drawing/2014/main" val="20001"/>
                    </a:ext>
                  </a:extLst>
                </a:gridCol>
              </a:tblGrid>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0"/>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sp>
        <p:nvSpPr>
          <p:cNvPr id="20" name="円柱 19"/>
          <p:cNvSpPr/>
          <p:nvPr/>
        </p:nvSpPr>
        <p:spPr bwMode="auto">
          <a:xfrm>
            <a:off x="5786300" y="5401144"/>
            <a:ext cx="936104" cy="989148"/>
          </a:xfrm>
          <a:prstGeom prst="can">
            <a:avLst/>
          </a:prstGeom>
          <a:solidFill>
            <a:srgbClr val="FFC000"/>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graphicFrame>
        <p:nvGraphicFramePr>
          <p:cNvPr id="21" name="表 20"/>
          <p:cNvGraphicFramePr>
            <a:graphicFrameLocks noGrp="1"/>
          </p:cNvGraphicFramePr>
          <p:nvPr>
            <p:extLst/>
          </p:nvPr>
        </p:nvGraphicFramePr>
        <p:xfrm>
          <a:off x="6046072" y="5670212"/>
          <a:ext cx="416560" cy="609600"/>
        </p:xfrm>
        <a:graphic>
          <a:graphicData uri="http://schemas.openxmlformats.org/drawingml/2006/table">
            <a:tbl>
              <a:tblPr firstRow="1" bandRow="1">
                <a:tableStyleId>{793D81CF-94F2-401A-BA57-92F5A7B2D0C5}</a:tableStyleId>
              </a:tblPr>
              <a:tblGrid>
                <a:gridCol w="208280">
                  <a:extLst>
                    <a:ext uri="{9D8B030D-6E8A-4147-A177-3AD203B41FA5}">
                      <a16:colId xmlns="" xmlns:a16="http://schemas.microsoft.com/office/drawing/2014/main" val="20000"/>
                    </a:ext>
                  </a:extLst>
                </a:gridCol>
                <a:gridCol w="208280">
                  <a:extLst>
                    <a:ext uri="{9D8B030D-6E8A-4147-A177-3AD203B41FA5}">
                      <a16:colId xmlns="" xmlns:a16="http://schemas.microsoft.com/office/drawing/2014/main" val="20001"/>
                    </a:ext>
                  </a:extLst>
                </a:gridCol>
              </a:tblGrid>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0"/>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sp>
        <p:nvSpPr>
          <p:cNvPr id="22" name="円柱 21"/>
          <p:cNvSpPr/>
          <p:nvPr/>
        </p:nvSpPr>
        <p:spPr bwMode="auto">
          <a:xfrm>
            <a:off x="6876256" y="5401144"/>
            <a:ext cx="936104" cy="989148"/>
          </a:xfrm>
          <a:prstGeom prst="can">
            <a:avLst/>
          </a:prstGeom>
          <a:solidFill>
            <a:srgbClr val="FFC000"/>
          </a:solidFill>
          <a:ln w="38100" cap="flat" cmpd="sng" algn="ctr">
            <a:noFill/>
            <a:prstDash val="solid"/>
            <a:round/>
            <a:headEnd type="none" w="med" len="med"/>
            <a:tailEnd type="none" w="med" len="med"/>
          </a:ln>
          <a:effectLst/>
          <a:scene3d>
            <a:camera prst="orthographicFront"/>
            <a:lightRig rig="threePt" dir="t"/>
          </a:scene3d>
          <a:sp3d>
            <a:bevelT/>
          </a:sp3d>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graphicFrame>
        <p:nvGraphicFramePr>
          <p:cNvPr id="23" name="表 22"/>
          <p:cNvGraphicFramePr>
            <a:graphicFrameLocks noGrp="1"/>
          </p:cNvGraphicFramePr>
          <p:nvPr>
            <p:extLst/>
          </p:nvPr>
        </p:nvGraphicFramePr>
        <p:xfrm>
          <a:off x="7136028" y="5670212"/>
          <a:ext cx="416560" cy="609600"/>
        </p:xfrm>
        <a:graphic>
          <a:graphicData uri="http://schemas.openxmlformats.org/drawingml/2006/table">
            <a:tbl>
              <a:tblPr firstRow="1" bandRow="1">
                <a:tableStyleId>{793D81CF-94F2-401A-BA57-92F5A7B2D0C5}</a:tableStyleId>
              </a:tblPr>
              <a:tblGrid>
                <a:gridCol w="208280">
                  <a:extLst>
                    <a:ext uri="{9D8B030D-6E8A-4147-A177-3AD203B41FA5}">
                      <a16:colId xmlns="" xmlns:a16="http://schemas.microsoft.com/office/drawing/2014/main" val="20000"/>
                    </a:ext>
                  </a:extLst>
                </a:gridCol>
                <a:gridCol w="208280">
                  <a:extLst>
                    <a:ext uri="{9D8B030D-6E8A-4147-A177-3AD203B41FA5}">
                      <a16:colId xmlns="" xmlns:a16="http://schemas.microsoft.com/office/drawing/2014/main" val="20001"/>
                    </a:ext>
                  </a:extLst>
                </a:gridCol>
              </a:tblGrid>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0"/>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0">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kumimoji="1" lang="ja-JP" altLang="en-US" sz="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graphicFrame>
        <p:nvGraphicFramePr>
          <p:cNvPr id="26" name="表 25"/>
          <p:cNvGraphicFramePr>
            <a:graphicFrameLocks noGrp="1"/>
          </p:cNvGraphicFramePr>
          <p:nvPr>
            <p:extLst/>
          </p:nvPr>
        </p:nvGraphicFramePr>
        <p:xfrm>
          <a:off x="359532" y="921504"/>
          <a:ext cx="8424936" cy="2988054"/>
        </p:xfrm>
        <a:graphic>
          <a:graphicData uri="http://schemas.openxmlformats.org/drawingml/2006/table">
            <a:tbl>
              <a:tblPr firstRow="1" bandCol="1">
                <a:tableStyleId>{7DF18680-E054-41AD-8BC1-D1AEF772440D}</a:tableStyleId>
              </a:tblPr>
              <a:tblGrid>
                <a:gridCol w="2268252">
                  <a:extLst>
                    <a:ext uri="{9D8B030D-6E8A-4147-A177-3AD203B41FA5}">
                      <a16:colId xmlns="" xmlns:a16="http://schemas.microsoft.com/office/drawing/2014/main" val="20000"/>
                    </a:ext>
                  </a:extLst>
                </a:gridCol>
                <a:gridCol w="3096344">
                  <a:extLst>
                    <a:ext uri="{9D8B030D-6E8A-4147-A177-3AD203B41FA5}">
                      <a16:colId xmlns="" xmlns:a16="http://schemas.microsoft.com/office/drawing/2014/main" val="20001"/>
                    </a:ext>
                  </a:extLst>
                </a:gridCol>
                <a:gridCol w="3060340">
                  <a:extLst>
                    <a:ext uri="{9D8B030D-6E8A-4147-A177-3AD203B41FA5}">
                      <a16:colId xmlns="" xmlns:a16="http://schemas.microsoft.com/office/drawing/2014/main" val="20002"/>
                    </a:ext>
                  </a:extLst>
                </a:gridCol>
              </a:tblGrid>
              <a:tr h="332006">
                <a:tc>
                  <a:txBody>
                    <a:bodyPr/>
                    <a:lstStyle/>
                    <a:p>
                      <a:endParaRPr kumimoji="1" lang="ja-JP" altLang="en-US" sz="1400" dirty="0"/>
                    </a:p>
                  </a:txBody>
                  <a:tcPr/>
                </a:tc>
                <a:tc>
                  <a:txBody>
                    <a:bodyPr/>
                    <a:lstStyle/>
                    <a:p>
                      <a:pPr algn="ctr"/>
                      <a:r>
                        <a:rPr kumimoji="1" lang="en-US" altLang="ja-JP" sz="1400" dirty="0"/>
                        <a:t>RDBMS</a:t>
                      </a:r>
                      <a:endParaRPr kumimoji="1" lang="ja-JP" altLang="en-US" sz="1400" dirty="0"/>
                    </a:p>
                  </a:txBody>
                  <a:tcPr/>
                </a:tc>
                <a:tc>
                  <a:txBody>
                    <a:bodyPr/>
                    <a:lstStyle/>
                    <a:p>
                      <a:pPr algn="ctr"/>
                      <a:r>
                        <a:rPr kumimoji="1" lang="en-US" altLang="ja-JP" sz="1400" dirty="0"/>
                        <a:t>KVS</a:t>
                      </a:r>
                      <a:endParaRPr kumimoji="1" lang="ja-JP" altLang="en-US" sz="1400" dirty="0"/>
                    </a:p>
                  </a:txBody>
                  <a:tcPr/>
                </a:tc>
                <a:extLst>
                  <a:ext uri="{0D108BD9-81ED-4DB2-BD59-A6C34878D82A}">
                    <a16:rowId xmlns="" xmlns:a16="http://schemas.microsoft.com/office/drawing/2014/main" val="10000"/>
                  </a:ext>
                </a:extLst>
              </a:tr>
              <a:tr h="332006">
                <a:tc>
                  <a:txBody>
                    <a:bodyPr/>
                    <a:lstStyle/>
                    <a:p>
                      <a:r>
                        <a:rPr kumimoji="1" lang="ja-JP" altLang="en-US" sz="1400" dirty="0"/>
                        <a:t>データ形式</a:t>
                      </a:r>
                    </a:p>
                  </a:txBody>
                  <a:tcPr/>
                </a:tc>
                <a:tc>
                  <a:txBody>
                    <a:bodyPr/>
                    <a:lstStyle/>
                    <a:p>
                      <a:pPr algn="ctr"/>
                      <a:r>
                        <a:rPr kumimoji="1" lang="ja-JP" altLang="en-US" sz="1400" dirty="0"/>
                        <a:t>テーブル</a:t>
                      </a:r>
                      <a:endParaRPr kumimoji="1" lang="en-US" altLang="ja-JP" sz="1400" dirty="0"/>
                    </a:p>
                  </a:txBody>
                  <a:tcPr/>
                </a:tc>
                <a:tc>
                  <a:txBody>
                    <a:bodyPr/>
                    <a:lstStyle/>
                    <a:p>
                      <a:pPr algn="ctr"/>
                      <a:r>
                        <a:rPr kumimoji="1" lang="ja-JP" altLang="en-US" sz="1400" dirty="0"/>
                        <a:t>キー＋バリュー </a:t>
                      </a:r>
                      <a:r>
                        <a:rPr kumimoji="1" lang="en-US" altLang="ja-JP" sz="1400" dirty="0"/>
                        <a:t>(</a:t>
                      </a:r>
                      <a:r>
                        <a:rPr kumimoji="1" lang="ja-JP" altLang="en-US" sz="1400" dirty="0"/>
                        <a:t>値</a:t>
                      </a:r>
                      <a:r>
                        <a:rPr kumimoji="1" lang="en-US" altLang="ja-JP" sz="1400" dirty="0"/>
                        <a:t>)</a:t>
                      </a:r>
                    </a:p>
                  </a:txBody>
                  <a:tcPr/>
                </a:tc>
                <a:extLst>
                  <a:ext uri="{0D108BD9-81ED-4DB2-BD59-A6C34878D82A}">
                    <a16:rowId xmlns="" xmlns:a16="http://schemas.microsoft.com/office/drawing/2014/main" val="10001"/>
                  </a:ext>
                </a:extLst>
              </a:tr>
              <a:tr h="332006">
                <a:tc>
                  <a:txBody>
                    <a:bodyPr/>
                    <a:lstStyle/>
                    <a:p>
                      <a:r>
                        <a:rPr kumimoji="1" lang="ja-JP" altLang="en-US" sz="1400" dirty="0"/>
                        <a:t>データ構造</a:t>
                      </a:r>
                    </a:p>
                  </a:txBody>
                  <a:tcPr/>
                </a:tc>
                <a:tc>
                  <a:txBody>
                    <a:bodyPr/>
                    <a:lstStyle/>
                    <a:p>
                      <a:pPr algn="ctr"/>
                      <a:r>
                        <a:rPr kumimoji="1" lang="ja-JP" altLang="en-US" sz="1400" dirty="0"/>
                        <a:t>正規化・構造化データ</a:t>
                      </a:r>
                    </a:p>
                  </a:txBody>
                  <a:tcPr/>
                </a:tc>
                <a:tc>
                  <a:txBody>
                    <a:bodyPr/>
                    <a:lstStyle/>
                    <a:p>
                      <a:pPr algn="ctr"/>
                      <a:r>
                        <a:rPr kumimoji="1" lang="ja-JP" altLang="en-US" sz="1400" dirty="0"/>
                        <a:t>構造化</a:t>
                      </a:r>
                      <a:r>
                        <a:rPr kumimoji="1" lang="en-US" altLang="ja-JP" sz="1400" dirty="0"/>
                        <a:t>/</a:t>
                      </a:r>
                      <a:r>
                        <a:rPr kumimoji="1" lang="ja-JP" altLang="en-US" sz="1400" dirty="0"/>
                        <a:t>非構造化データ</a:t>
                      </a:r>
                      <a:endParaRPr kumimoji="1" lang="en-US" altLang="ja-JP" sz="1400" dirty="0"/>
                    </a:p>
                  </a:txBody>
                  <a:tcPr/>
                </a:tc>
                <a:extLst>
                  <a:ext uri="{0D108BD9-81ED-4DB2-BD59-A6C34878D82A}">
                    <a16:rowId xmlns="" xmlns:a16="http://schemas.microsoft.com/office/drawing/2014/main" val="10002"/>
                  </a:ext>
                </a:extLst>
              </a:tr>
              <a:tr h="332006">
                <a:tc>
                  <a:txBody>
                    <a:bodyPr/>
                    <a:lstStyle/>
                    <a:p>
                      <a:r>
                        <a:rPr kumimoji="1" lang="ja-JP" altLang="en-US" sz="1400" dirty="0"/>
                        <a:t>設計の柔軟性</a:t>
                      </a:r>
                    </a:p>
                  </a:txBody>
                  <a:tcPr/>
                </a:tc>
                <a:tc>
                  <a:txBody>
                    <a:bodyPr/>
                    <a:lstStyle/>
                    <a:p>
                      <a:pPr algn="ctr"/>
                      <a:r>
                        <a:rPr kumimoji="1" lang="ja-JP" altLang="en-US" sz="1400" dirty="0"/>
                        <a:t>事前にスキーマを定義</a:t>
                      </a:r>
                    </a:p>
                  </a:txBody>
                  <a:tcPr/>
                </a:tc>
                <a:tc>
                  <a:txBody>
                    <a:bodyPr/>
                    <a:lstStyle/>
                    <a:p>
                      <a:pPr algn="ctr"/>
                      <a:r>
                        <a:rPr kumimoji="1" lang="ja-JP" altLang="en-US" sz="1400" dirty="0"/>
                        <a:t>スキーマレス </a:t>
                      </a:r>
                      <a:r>
                        <a:rPr kumimoji="1" lang="en-US" altLang="ja-JP" sz="1400" dirty="0"/>
                        <a:t>(</a:t>
                      </a:r>
                      <a:r>
                        <a:rPr kumimoji="1" lang="ja-JP" altLang="en-US" sz="1400" dirty="0"/>
                        <a:t>変更が容易</a:t>
                      </a:r>
                      <a:r>
                        <a:rPr kumimoji="1" lang="en-US" altLang="ja-JP" sz="1400" dirty="0"/>
                        <a:t>)</a:t>
                      </a:r>
                    </a:p>
                  </a:txBody>
                  <a:tcPr/>
                </a:tc>
                <a:extLst>
                  <a:ext uri="{0D108BD9-81ED-4DB2-BD59-A6C34878D82A}">
                    <a16:rowId xmlns="" xmlns:a16="http://schemas.microsoft.com/office/drawing/2014/main" val="3408365931"/>
                  </a:ext>
                </a:extLst>
              </a:tr>
              <a:tr h="332006">
                <a:tc>
                  <a:txBody>
                    <a:bodyPr/>
                    <a:lstStyle/>
                    <a:p>
                      <a:r>
                        <a:rPr kumimoji="1" lang="ja-JP" altLang="en-US" sz="1400" dirty="0"/>
                        <a:t>処理の柔軟性</a:t>
                      </a:r>
                    </a:p>
                  </a:txBody>
                  <a:tcPr/>
                </a:tc>
                <a:tc>
                  <a:txBody>
                    <a:bodyPr/>
                    <a:lstStyle/>
                    <a:p>
                      <a:pPr algn="ctr"/>
                      <a:r>
                        <a:rPr kumimoji="1" lang="ja-JP" altLang="en-US" sz="1400" dirty="0"/>
                        <a:t>複雑な検索や集計が可能</a:t>
                      </a:r>
                    </a:p>
                  </a:txBody>
                  <a:tcPr/>
                </a:tc>
                <a:tc>
                  <a:txBody>
                    <a:bodyPr/>
                    <a:lstStyle/>
                    <a:p>
                      <a:pPr algn="ctr"/>
                      <a:r>
                        <a:rPr kumimoji="1" lang="ja-JP" altLang="en-US" sz="1400" dirty="0"/>
                        <a:t>シンプルな操作のみ</a:t>
                      </a:r>
                      <a:endParaRPr kumimoji="1" lang="en-US" altLang="ja-JP" sz="1400" dirty="0"/>
                    </a:p>
                  </a:txBody>
                  <a:tcPr/>
                </a:tc>
                <a:extLst>
                  <a:ext uri="{0D108BD9-81ED-4DB2-BD59-A6C34878D82A}">
                    <a16:rowId xmlns="" xmlns:a16="http://schemas.microsoft.com/office/drawing/2014/main" val="10003"/>
                  </a:ext>
                </a:extLst>
              </a:tr>
              <a:tr h="332006">
                <a:tc>
                  <a:txBody>
                    <a:bodyPr/>
                    <a:lstStyle/>
                    <a:p>
                      <a:r>
                        <a:rPr kumimoji="1" lang="ja-JP" altLang="en-US" sz="1400" dirty="0"/>
                        <a:t>データの整合性確保</a:t>
                      </a:r>
                    </a:p>
                  </a:txBody>
                  <a:tcPr/>
                </a:tc>
                <a:tc>
                  <a:txBody>
                    <a:bodyPr/>
                    <a:lstStyle/>
                    <a:p>
                      <a:pPr algn="ctr"/>
                      <a:r>
                        <a:rPr kumimoji="1" lang="ja-JP" altLang="en-US" sz="1400" dirty="0"/>
                        <a:t>◎ </a:t>
                      </a:r>
                      <a:r>
                        <a:rPr kumimoji="1" lang="en-US" altLang="ja-JP" sz="1400" dirty="0"/>
                        <a:t>(ACID)</a:t>
                      </a:r>
                      <a:endParaRPr kumimoji="1" lang="ja-JP" altLang="en-US" sz="1400" dirty="0"/>
                    </a:p>
                  </a:txBody>
                  <a:tcPr/>
                </a:tc>
                <a:tc>
                  <a:txBody>
                    <a:bodyPr/>
                    <a:lstStyle/>
                    <a:p>
                      <a:pPr algn="ctr"/>
                      <a:r>
                        <a:rPr kumimoji="1" lang="ja-JP" altLang="en-US" sz="1400" dirty="0"/>
                        <a:t>△ </a:t>
                      </a:r>
                      <a:r>
                        <a:rPr kumimoji="1" lang="en-US" altLang="ja-JP" sz="1400" dirty="0"/>
                        <a:t>(BASE)</a:t>
                      </a:r>
                      <a:endParaRPr kumimoji="1" lang="ja-JP" altLang="en-US" sz="1400" dirty="0"/>
                    </a:p>
                  </a:txBody>
                  <a:tcPr/>
                </a:tc>
                <a:extLst>
                  <a:ext uri="{0D108BD9-81ED-4DB2-BD59-A6C34878D82A}">
                    <a16:rowId xmlns="" xmlns:a16="http://schemas.microsoft.com/office/drawing/2014/main" val="10004"/>
                  </a:ext>
                </a:extLst>
              </a:tr>
              <a:tr h="332006">
                <a:tc>
                  <a:txBody>
                    <a:bodyPr/>
                    <a:lstStyle/>
                    <a:p>
                      <a:r>
                        <a:rPr kumimoji="1" lang="ja-JP" altLang="en-US" sz="1400" dirty="0"/>
                        <a:t>分散処理</a:t>
                      </a:r>
                    </a:p>
                  </a:txBody>
                  <a:tcPr/>
                </a:tc>
                <a:tc>
                  <a:txBody>
                    <a:bodyPr/>
                    <a:lstStyle/>
                    <a:p>
                      <a:pPr algn="ctr"/>
                      <a:r>
                        <a:rPr kumimoji="1" lang="ja-JP" altLang="en-US" sz="1400" dirty="0"/>
                        <a:t>△</a:t>
                      </a:r>
                    </a:p>
                  </a:txBody>
                  <a:tcPr/>
                </a:tc>
                <a:tc>
                  <a:txBody>
                    <a:bodyPr/>
                    <a:lstStyle/>
                    <a:p>
                      <a:pPr algn="ctr"/>
                      <a:r>
                        <a:rPr kumimoji="1" lang="ja-JP" altLang="en-US" sz="1400" dirty="0"/>
                        <a:t>◎</a:t>
                      </a:r>
                    </a:p>
                  </a:txBody>
                  <a:tcPr/>
                </a:tc>
                <a:extLst>
                  <a:ext uri="{0D108BD9-81ED-4DB2-BD59-A6C34878D82A}">
                    <a16:rowId xmlns="" xmlns:a16="http://schemas.microsoft.com/office/drawing/2014/main" val="10005"/>
                  </a:ext>
                </a:extLst>
              </a:tr>
              <a:tr h="332006">
                <a:tc>
                  <a:txBody>
                    <a:bodyPr/>
                    <a:lstStyle/>
                    <a:p>
                      <a:r>
                        <a:rPr kumimoji="1" lang="ja-JP" altLang="en-US" sz="1400" dirty="0"/>
                        <a:t>トランザクション処理</a:t>
                      </a:r>
                    </a:p>
                  </a:txBody>
                  <a:tcPr/>
                </a:tc>
                <a:tc>
                  <a:txBody>
                    <a:bodyPr/>
                    <a:lstStyle/>
                    <a:p>
                      <a:pPr algn="ctr"/>
                      <a:r>
                        <a:rPr kumimoji="1" lang="ja-JP" altLang="en-US" sz="1400" dirty="0"/>
                        <a:t>◎</a:t>
                      </a:r>
                    </a:p>
                  </a:txBody>
                  <a:tcPr/>
                </a:tc>
                <a:tc>
                  <a:txBody>
                    <a:bodyPr/>
                    <a:lstStyle/>
                    <a:p>
                      <a:pPr algn="ctr"/>
                      <a:r>
                        <a:rPr kumimoji="1" lang="ja-JP" altLang="en-US" sz="1400" dirty="0"/>
                        <a:t>△</a:t>
                      </a:r>
                      <a:endParaRPr kumimoji="1" lang="en-US" altLang="ja-JP" sz="1400" dirty="0"/>
                    </a:p>
                  </a:txBody>
                  <a:tcPr/>
                </a:tc>
                <a:extLst>
                  <a:ext uri="{0D108BD9-81ED-4DB2-BD59-A6C34878D82A}">
                    <a16:rowId xmlns="" xmlns:a16="http://schemas.microsoft.com/office/drawing/2014/main" val="10006"/>
                  </a:ext>
                </a:extLst>
              </a:tr>
              <a:tr h="332006">
                <a:tc>
                  <a:txBody>
                    <a:bodyPr/>
                    <a:lstStyle/>
                    <a:p>
                      <a:r>
                        <a:rPr kumimoji="1" lang="en-US" altLang="ja-JP" sz="1400" dirty="0"/>
                        <a:t>SQL</a:t>
                      </a:r>
                      <a:r>
                        <a:rPr kumimoji="1" lang="ja-JP" altLang="en-US" sz="1400" dirty="0"/>
                        <a:t>サポート</a:t>
                      </a:r>
                    </a:p>
                  </a:txBody>
                  <a:tcPr/>
                </a:tc>
                <a:tc>
                  <a:txBody>
                    <a:bodyPr/>
                    <a:lstStyle/>
                    <a:p>
                      <a:pPr algn="ctr"/>
                      <a:r>
                        <a:rPr kumimoji="1" lang="ja-JP" altLang="en-US" sz="1400" dirty="0"/>
                        <a:t>◎</a:t>
                      </a:r>
                    </a:p>
                  </a:txBody>
                  <a:tcPr/>
                </a:tc>
                <a:tc>
                  <a:txBody>
                    <a:bodyPr/>
                    <a:lstStyle/>
                    <a:p>
                      <a:pPr algn="ctr"/>
                      <a:r>
                        <a:rPr kumimoji="1" lang="ja-JP" altLang="en-US" sz="1400" dirty="0"/>
                        <a:t>△</a:t>
                      </a:r>
                      <a:endParaRPr kumimoji="1" lang="en-US" altLang="ja-JP" sz="1400" dirty="0"/>
                    </a:p>
                  </a:txBody>
                  <a:tcPr/>
                </a:tc>
                <a:extLst>
                  <a:ext uri="{0D108BD9-81ED-4DB2-BD59-A6C34878D82A}">
                    <a16:rowId xmlns="" xmlns:a16="http://schemas.microsoft.com/office/drawing/2014/main" val="10007"/>
                  </a:ext>
                </a:extLst>
              </a:tr>
            </a:tbl>
          </a:graphicData>
        </a:graphic>
      </p:graphicFrame>
      <p:sp>
        <p:nvSpPr>
          <p:cNvPr id="7" name="テキスト ボックス 6"/>
          <p:cNvSpPr txBox="1"/>
          <p:nvPr/>
        </p:nvSpPr>
        <p:spPr>
          <a:xfrm>
            <a:off x="1235460" y="3932728"/>
            <a:ext cx="3024336" cy="369332"/>
          </a:xfrm>
          <a:prstGeom prst="rect">
            <a:avLst/>
          </a:prstGeom>
          <a:noFill/>
        </p:spPr>
        <p:txBody>
          <a:bodyPr wrap="square" rtlCol="0">
            <a:spAutoFit/>
          </a:bodyPr>
          <a:lstStyle/>
          <a:p>
            <a:pPr algn="ctr"/>
            <a:r>
              <a:rPr kumimoji="1" lang="en-US" altLang="ja-JP" dirty="0">
                <a:latin typeface="+mn-lt"/>
                <a:ea typeface="+mn-ea"/>
              </a:rPr>
              <a:t>RDBMS</a:t>
            </a:r>
            <a:endParaRPr kumimoji="1" lang="ja-JP" altLang="en-US" dirty="0">
              <a:latin typeface="+mn-lt"/>
              <a:ea typeface="+mn-ea"/>
            </a:endParaRPr>
          </a:p>
        </p:txBody>
      </p:sp>
      <p:sp>
        <p:nvSpPr>
          <p:cNvPr id="24" name="テキスト ボックス 23"/>
          <p:cNvSpPr txBox="1"/>
          <p:nvPr/>
        </p:nvSpPr>
        <p:spPr>
          <a:xfrm>
            <a:off x="4742184" y="3932728"/>
            <a:ext cx="3024336" cy="369332"/>
          </a:xfrm>
          <a:prstGeom prst="rect">
            <a:avLst/>
          </a:prstGeom>
          <a:noFill/>
        </p:spPr>
        <p:txBody>
          <a:bodyPr wrap="square" rtlCol="0">
            <a:spAutoFit/>
          </a:bodyPr>
          <a:lstStyle/>
          <a:p>
            <a:pPr algn="ctr"/>
            <a:r>
              <a:rPr kumimoji="1" lang="en-US" altLang="ja-JP" dirty="0">
                <a:latin typeface="+mn-lt"/>
                <a:ea typeface="+mn-ea"/>
              </a:rPr>
              <a:t>KVS</a:t>
            </a:r>
            <a:endParaRPr kumimoji="1" lang="ja-JP" altLang="en-US" dirty="0">
              <a:latin typeface="+mn-lt"/>
              <a:ea typeface="+mn-ea"/>
            </a:endParaRPr>
          </a:p>
        </p:txBody>
      </p:sp>
    </p:spTree>
    <p:extLst>
      <p:ext uri="{BB962C8B-B14F-4D97-AF65-F5344CB8AC3E}">
        <p14:creationId xmlns:p14="http://schemas.microsoft.com/office/powerpoint/2010/main" val="143166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par>
                                <p:cTn id="14" presetID="53" presetClass="entr" presetSubtype="16"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par>
                                <p:cTn id="19" presetID="53" presetClass="entr" presetSubtype="16"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nodeType="with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500" fill="hold"/>
                                        <p:tgtEl>
                                          <p:spTgt spid="4"/>
                                        </p:tgtEl>
                                        <p:attrNameLst>
                                          <p:attrName>ppt_w</p:attrName>
                                        </p:attrNameLst>
                                      </p:cBhvr>
                                      <p:tavLst>
                                        <p:tav tm="0">
                                          <p:val>
                                            <p:fltVal val="0"/>
                                          </p:val>
                                        </p:tav>
                                        <p:tav tm="100000">
                                          <p:val>
                                            <p:strVal val="#ppt_w"/>
                                          </p:val>
                                        </p:tav>
                                      </p:tavLst>
                                    </p:anim>
                                    <p:anim calcmode="lin" valueType="num">
                                      <p:cBhvr>
                                        <p:cTn id="27" dur="500" fill="hold"/>
                                        <p:tgtEl>
                                          <p:spTgt spid="4"/>
                                        </p:tgtEl>
                                        <p:attrNameLst>
                                          <p:attrName>ppt_h</p:attrName>
                                        </p:attrNameLst>
                                      </p:cBhvr>
                                      <p:tavLst>
                                        <p:tav tm="0">
                                          <p:val>
                                            <p:fltVal val="0"/>
                                          </p:val>
                                        </p:tav>
                                        <p:tav tm="100000">
                                          <p:val>
                                            <p:strVal val="#ppt_h"/>
                                          </p:val>
                                        </p:tav>
                                      </p:tavLst>
                                    </p:anim>
                                    <p:animEffect transition="in" filter="fade">
                                      <p:cBhvr>
                                        <p:cTn id="28" dur="500"/>
                                        <p:tgtEl>
                                          <p:spTgt spid="4"/>
                                        </p:tgtEl>
                                      </p:cBhvr>
                                    </p:animEffect>
                                  </p:childTnLst>
                                </p:cTn>
                              </p:par>
                              <p:par>
                                <p:cTn id="29" presetID="53" presetClass="entr" presetSubtype="16"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p:cTn id="31" dur="500" fill="hold"/>
                                        <p:tgtEl>
                                          <p:spTgt spid="5"/>
                                        </p:tgtEl>
                                        <p:attrNameLst>
                                          <p:attrName>ppt_w</p:attrName>
                                        </p:attrNameLst>
                                      </p:cBhvr>
                                      <p:tavLst>
                                        <p:tav tm="0">
                                          <p:val>
                                            <p:fltVal val="0"/>
                                          </p:val>
                                        </p:tav>
                                        <p:tav tm="100000">
                                          <p:val>
                                            <p:strVal val="#ppt_w"/>
                                          </p:val>
                                        </p:tav>
                                      </p:tavLst>
                                    </p:anim>
                                    <p:anim calcmode="lin" valueType="num">
                                      <p:cBhvr>
                                        <p:cTn id="32" dur="500" fill="hold"/>
                                        <p:tgtEl>
                                          <p:spTgt spid="5"/>
                                        </p:tgtEl>
                                        <p:attrNameLst>
                                          <p:attrName>ppt_h</p:attrName>
                                        </p:attrNameLst>
                                      </p:cBhvr>
                                      <p:tavLst>
                                        <p:tav tm="0">
                                          <p:val>
                                            <p:fltVal val="0"/>
                                          </p:val>
                                        </p:tav>
                                        <p:tav tm="100000">
                                          <p:val>
                                            <p:strVal val="#ppt_h"/>
                                          </p:val>
                                        </p:tav>
                                      </p:tavLst>
                                    </p:anim>
                                    <p:animEffect transition="in" filter="fade">
                                      <p:cBhvr>
                                        <p:cTn id="33" dur="500"/>
                                        <p:tgtEl>
                                          <p:spTgt spid="5"/>
                                        </p:tgtEl>
                                      </p:cBhvr>
                                    </p:animEffect>
                                  </p:childTnLst>
                                </p:cTn>
                              </p:par>
                              <p:par>
                                <p:cTn id="34" presetID="53" presetClass="entr" presetSubtype="16" fill="hold" nodeType="with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p:cTn id="36" dur="500" fill="hold"/>
                                        <p:tgtEl>
                                          <p:spTgt spid="6"/>
                                        </p:tgtEl>
                                        <p:attrNameLst>
                                          <p:attrName>ppt_w</p:attrName>
                                        </p:attrNameLst>
                                      </p:cBhvr>
                                      <p:tavLst>
                                        <p:tav tm="0">
                                          <p:val>
                                            <p:fltVal val="0"/>
                                          </p:val>
                                        </p:tav>
                                        <p:tav tm="100000">
                                          <p:val>
                                            <p:strVal val="#ppt_w"/>
                                          </p:val>
                                        </p:tav>
                                      </p:tavLst>
                                    </p:anim>
                                    <p:anim calcmode="lin" valueType="num">
                                      <p:cBhvr>
                                        <p:cTn id="37" dur="500" fill="hold"/>
                                        <p:tgtEl>
                                          <p:spTgt spid="6"/>
                                        </p:tgtEl>
                                        <p:attrNameLst>
                                          <p:attrName>ppt_h</p:attrName>
                                        </p:attrNameLst>
                                      </p:cBhvr>
                                      <p:tavLst>
                                        <p:tav tm="0">
                                          <p:val>
                                            <p:fltVal val="0"/>
                                          </p:val>
                                        </p:tav>
                                        <p:tav tm="100000">
                                          <p:val>
                                            <p:strVal val="#ppt_h"/>
                                          </p:val>
                                        </p:tav>
                                      </p:tavLst>
                                    </p:anim>
                                    <p:animEffect transition="in" filter="fade">
                                      <p:cBhvr>
                                        <p:cTn id="38" dur="500"/>
                                        <p:tgtEl>
                                          <p:spTgt spid="6"/>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500" fill="hold"/>
                                        <p:tgtEl>
                                          <p:spTgt spid="13"/>
                                        </p:tgtEl>
                                        <p:attrNameLst>
                                          <p:attrName>ppt_w</p:attrName>
                                        </p:attrNameLst>
                                      </p:cBhvr>
                                      <p:tavLst>
                                        <p:tav tm="0">
                                          <p:val>
                                            <p:fltVal val="0"/>
                                          </p:val>
                                        </p:tav>
                                        <p:tav tm="100000">
                                          <p:val>
                                            <p:strVal val="#ppt_w"/>
                                          </p:val>
                                        </p:tav>
                                      </p:tavLst>
                                    </p:anim>
                                    <p:anim calcmode="lin" valueType="num">
                                      <p:cBhvr>
                                        <p:cTn id="47" dur="500" fill="hold"/>
                                        <p:tgtEl>
                                          <p:spTgt spid="13"/>
                                        </p:tgtEl>
                                        <p:attrNameLst>
                                          <p:attrName>ppt_h</p:attrName>
                                        </p:attrNameLst>
                                      </p:cBhvr>
                                      <p:tavLst>
                                        <p:tav tm="0">
                                          <p:val>
                                            <p:fltVal val="0"/>
                                          </p:val>
                                        </p:tav>
                                        <p:tav tm="100000">
                                          <p:val>
                                            <p:strVal val="#ppt_h"/>
                                          </p:val>
                                        </p:tav>
                                      </p:tavLst>
                                    </p:anim>
                                    <p:animEffect transition="in" filter="fade">
                                      <p:cBhvr>
                                        <p:cTn id="48" dur="500"/>
                                        <p:tgtEl>
                                          <p:spTgt spid="13"/>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p:cTn id="51" dur="500" fill="hold"/>
                                        <p:tgtEl>
                                          <p:spTgt spid="14"/>
                                        </p:tgtEl>
                                        <p:attrNameLst>
                                          <p:attrName>ppt_w</p:attrName>
                                        </p:attrNameLst>
                                      </p:cBhvr>
                                      <p:tavLst>
                                        <p:tav tm="0">
                                          <p:val>
                                            <p:fltVal val="0"/>
                                          </p:val>
                                        </p:tav>
                                        <p:tav tm="100000">
                                          <p:val>
                                            <p:strVal val="#ppt_w"/>
                                          </p:val>
                                        </p:tav>
                                      </p:tavLst>
                                    </p:anim>
                                    <p:anim calcmode="lin" valueType="num">
                                      <p:cBhvr>
                                        <p:cTn id="52" dur="500" fill="hold"/>
                                        <p:tgtEl>
                                          <p:spTgt spid="14"/>
                                        </p:tgtEl>
                                        <p:attrNameLst>
                                          <p:attrName>ppt_h</p:attrName>
                                        </p:attrNameLst>
                                      </p:cBhvr>
                                      <p:tavLst>
                                        <p:tav tm="0">
                                          <p:val>
                                            <p:fltVal val="0"/>
                                          </p:val>
                                        </p:tav>
                                        <p:tav tm="100000">
                                          <p:val>
                                            <p:strVal val="#ppt_h"/>
                                          </p:val>
                                        </p:tav>
                                      </p:tavLst>
                                    </p:anim>
                                    <p:animEffect transition="in" filter="fade">
                                      <p:cBhvr>
                                        <p:cTn id="53" dur="500"/>
                                        <p:tgtEl>
                                          <p:spTgt spid="14"/>
                                        </p:tgtEl>
                                      </p:cBhvr>
                                    </p:animEffect>
                                  </p:childTnLst>
                                </p:cTn>
                              </p:par>
                              <p:par>
                                <p:cTn id="54" presetID="53" presetClass="entr" presetSubtype="16" fill="hold" nodeType="with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 calcmode="lin" valueType="num">
                                      <p:cBhvr>
                                        <p:cTn id="61" dur="500" fill="hold"/>
                                        <p:tgtEl>
                                          <p:spTgt spid="16"/>
                                        </p:tgtEl>
                                        <p:attrNameLst>
                                          <p:attrName>ppt_w</p:attrName>
                                        </p:attrNameLst>
                                      </p:cBhvr>
                                      <p:tavLst>
                                        <p:tav tm="0">
                                          <p:val>
                                            <p:fltVal val="0"/>
                                          </p:val>
                                        </p:tav>
                                        <p:tav tm="100000">
                                          <p:val>
                                            <p:strVal val="#ppt_w"/>
                                          </p:val>
                                        </p:tav>
                                      </p:tavLst>
                                    </p:anim>
                                    <p:anim calcmode="lin" valueType="num">
                                      <p:cBhvr>
                                        <p:cTn id="62" dur="500" fill="hold"/>
                                        <p:tgtEl>
                                          <p:spTgt spid="16"/>
                                        </p:tgtEl>
                                        <p:attrNameLst>
                                          <p:attrName>ppt_h</p:attrName>
                                        </p:attrNameLst>
                                      </p:cBhvr>
                                      <p:tavLst>
                                        <p:tav tm="0">
                                          <p:val>
                                            <p:fltVal val="0"/>
                                          </p:val>
                                        </p:tav>
                                        <p:tav tm="100000">
                                          <p:val>
                                            <p:strVal val="#ppt_h"/>
                                          </p:val>
                                        </p:tav>
                                      </p:tavLst>
                                    </p:anim>
                                    <p:animEffect transition="in" filter="fade">
                                      <p:cBhvr>
                                        <p:cTn id="63" dur="500"/>
                                        <p:tgtEl>
                                          <p:spTgt spid="16"/>
                                        </p:tgtEl>
                                      </p:cBhvr>
                                    </p:animEffect>
                                  </p:childTnLst>
                                </p:cTn>
                              </p:par>
                              <p:par>
                                <p:cTn id="64" presetID="53" presetClass="entr" presetSubtype="16" fill="hold" nodeType="withEffect">
                                  <p:stCondLst>
                                    <p:cond delay="0"/>
                                  </p:stCondLst>
                                  <p:childTnLst>
                                    <p:set>
                                      <p:cBhvr>
                                        <p:cTn id="65" dur="1" fill="hold">
                                          <p:stCondLst>
                                            <p:cond delay="0"/>
                                          </p:stCondLst>
                                        </p:cTn>
                                        <p:tgtEl>
                                          <p:spTgt spid="17"/>
                                        </p:tgtEl>
                                        <p:attrNameLst>
                                          <p:attrName>style.visibility</p:attrName>
                                        </p:attrNameLst>
                                      </p:cBhvr>
                                      <p:to>
                                        <p:strVal val="visible"/>
                                      </p:to>
                                    </p:set>
                                    <p:anim calcmode="lin" valueType="num">
                                      <p:cBhvr>
                                        <p:cTn id="66" dur="500" fill="hold"/>
                                        <p:tgtEl>
                                          <p:spTgt spid="17"/>
                                        </p:tgtEl>
                                        <p:attrNameLst>
                                          <p:attrName>ppt_w</p:attrName>
                                        </p:attrNameLst>
                                      </p:cBhvr>
                                      <p:tavLst>
                                        <p:tav tm="0">
                                          <p:val>
                                            <p:fltVal val="0"/>
                                          </p:val>
                                        </p:tav>
                                        <p:tav tm="100000">
                                          <p:val>
                                            <p:strVal val="#ppt_w"/>
                                          </p:val>
                                        </p:tav>
                                      </p:tavLst>
                                    </p:anim>
                                    <p:anim calcmode="lin" valueType="num">
                                      <p:cBhvr>
                                        <p:cTn id="67" dur="500" fill="hold"/>
                                        <p:tgtEl>
                                          <p:spTgt spid="17"/>
                                        </p:tgtEl>
                                        <p:attrNameLst>
                                          <p:attrName>ppt_h</p:attrName>
                                        </p:attrNameLst>
                                      </p:cBhvr>
                                      <p:tavLst>
                                        <p:tav tm="0">
                                          <p:val>
                                            <p:fltVal val="0"/>
                                          </p:val>
                                        </p:tav>
                                        <p:tav tm="100000">
                                          <p:val>
                                            <p:strVal val="#ppt_h"/>
                                          </p:val>
                                        </p:tav>
                                      </p:tavLst>
                                    </p:anim>
                                    <p:animEffect transition="in" filter="fade">
                                      <p:cBhvr>
                                        <p:cTn id="68" dur="500"/>
                                        <p:tgtEl>
                                          <p:spTgt spid="17"/>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p:cTn id="71" dur="500" fill="hold"/>
                                        <p:tgtEl>
                                          <p:spTgt spid="18"/>
                                        </p:tgtEl>
                                        <p:attrNameLst>
                                          <p:attrName>ppt_w</p:attrName>
                                        </p:attrNameLst>
                                      </p:cBhvr>
                                      <p:tavLst>
                                        <p:tav tm="0">
                                          <p:val>
                                            <p:fltVal val="0"/>
                                          </p:val>
                                        </p:tav>
                                        <p:tav tm="100000">
                                          <p:val>
                                            <p:strVal val="#ppt_w"/>
                                          </p:val>
                                        </p:tav>
                                      </p:tavLst>
                                    </p:anim>
                                    <p:anim calcmode="lin" valueType="num">
                                      <p:cBhvr>
                                        <p:cTn id="72" dur="500" fill="hold"/>
                                        <p:tgtEl>
                                          <p:spTgt spid="18"/>
                                        </p:tgtEl>
                                        <p:attrNameLst>
                                          <p:attrName>ppt_h</p:attrName>
                                        </p:attrNameLst>
                                      </p:cBhvr>
                                      <p:tavLst>
                                        <p:tav tm="0">
                                          <p:val>
                                            <p:fltVal val="0"/>
                                          </p:val>
                                        </p:tav>
                                        <p:tav tm="100000">
                                          <p:val>
                                            <p:strVal val="#ppt_h"/>
                                          </p:val>
                                        </p:tav>
                                      </p:tavLst>
                                    </p:anim>
                                    <p:animEffect transition="in" filter="fade">
                                      <p:cBhvr>
                                        <p:cTn id="73" dur="500"/>
                                        <p:tgtEl>
                                          <p:spTgt spid="18"/>
                                        </p:tgtEl>
                                      </p:cBhvr>
                                    </p:animEffect>
                                  </p:childTnLst>
                                </p:cTn>
                              </p:par>
                              <p:par>
                                <p:cTn id="74" presetID="53" presetClass="entr" presetSubtype="16" fill="hold" nodeType="withEffect">
                                  <p:stCondLst>
                                    <p:cond delay="0"/>
                                  </p:stCondLst>
                                  <p:childTnLst>
                                    <p:set>
                                      <p:cBhvr>
                                        <p:cTn id="75" dur="1" fill="hold">
                                          <p:stCondLst>
                                            <p:cond delay="0"/>
                                          </p:stCondLst>
                                        </p:cTn>
                                        <p:tgtEl>
                                          <p:spTgt spid="19"/>
                                        </p:tgtEl>
                                        <p:attrNameLst>
                                          <p:attrName>style.visibility</p:attrName>
                                        </p:attrNameLst>
                                      </p:cBhvr>
                                      <p:to>
                                        <p:strVal val="visible"/>
                                      </p:to>
                                    </p:set>
                                    <p:anim calcmode="lin" valueType="num">
                                      <p:cBhvr>
                                        <p:cTn id="76" dur="500" fill="hold"/>
                                        <p:tgtEl>
                                          <p:spTgt spid="19"/>
                                        </p:tgtEl>
                                        <p:attrNameLst>
                                          <p:attrName>ppt_w</p:attrName>
                                        </p:attrNameLst>
                                      </p:cBhvr>
                                      <p:tavLst>
                                        <p:tav tm="0">
                                          <p:val>
                                            <p:fltVal val="0"/>
                                          </p:val>
                                        </p:tav>
                                        <p:tav tm="100000">
                                          <p:val>
                                            <p:strVal val="#ppt_w"/>
                                          </p:val>
                                        </p:tav>
                                      </p:tavLst>
                                    </p:anim>
                                    <p:anim calcmode="lin" valueType="num">
                                      <p:cBhvr>
                                        <p:cTn id="77" dur="500" fill="hold"/>
                                        <p:tgtEl>
                                          <p:spTgt spid="19"/>
                                        </p:tgtEl>
                                        <p:attrNameLst>
                                          <p:attrName>ppt_h</p:attrName>
                                        </p:attrNameLst>
                                      </p:cBhvr>
                                      <p:tavLst>
                                        <p:tav tm="0">
                                          <p:val>
                                            <p:fltVal val="0"/>
                                          </p:val>
                                        </p:tav>
                                        <p:tav tm="100000">
                                          <p:val>
                                            <p:strVal val="#ppt_h"/>
                                          </p:val>
                                        </p:tav>
                                      </p:tavLst>
                                    </p:anim>
                                    <p:animEffect transition="in" filter="fade">
                                      <p:cBhvr>
                                        <p:cTn id="78" dur="500"/>
                                        <p:tgtEl>
                                          <p:spTgt spid="19"/>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 calcmode="lin" valueType="num">
                                      <p:cBhvr>
                                        <p:cTn id="81" dur="500" fill="hold"/>
                                        <p:tgtEl>
                                          <p:spTgt spid="20"/>
                                        </p:tgtEl>
                                        <p:attrNameLst>
                                          <p:attrName>ppt_w</p:attrName>
                                        </p:attrNameLst>
                                      </p:cBhvr>
                                      <p:tavLst>
                                        <p:tav tm="0">
                                          <p:val>
                                            <p:fltVal val="0"/>
                                          </p:val>
                                        </p:tav>
                                        <p:tav tm="100000">
                                          <p:val>
                                            <p:strVal val="#ppt_w"/>
                                          </p:val>
                                        </p:tav>
                                      </p:tavLst>
                                    </p:anim>
                                    <p:anim calcmode="lin" valueType="num">
                                      <p:cBhvr>
                                        <p:cTn id="82" dur="500" fill="hold"/>
                                        <p:tgtEl>
                                          <p:spTgt spid="20"/>
                                        </p:tgtEl>
                                        <p:attrNameLst>
                                          <p:attrName>ppt_h</p:attrName>
                                        </p:attrNameLst>
                                      </p:cBhvr>
                                      <p:tavLst>
                                        <p:tav tm="0">
                                          <p:val>
                                            <p:fltVal val="0"/>
                                          </p:val>
                                        </p:tav>
                                        <p:tav tm="100000">
                                          <p:val>
                                            <p:strVal val="#ppt_h"/>
                                          </p:val>
                                        </p:tav>
                                      </p:tavLst>
                                    </p:anim>
                                    <p:animEffect transition="in" filter="fade">
                                      <p:cBhvr>
                                        <p:cTn id="83" dur="500"/>
                                        <p:tgtEl>
                                          <p:spTgt spid="20"/>
                                        </p:tgtEl>
                                      </p:cBhvr>
                                    </p:animEffect>
                                  </p:childTnLst>
                                </p:cTn>
                              </p:par>
                              <p:par>
                                <p:cTn id="84" presetID="53" presetClass="entr" presetSubtype="16" fill="hold" nodeType="with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500" fill="hold"/>
                                        <p:tgtEl>
                                          <p:spTgt spid="21"/>
                                        </p:tgtEl>
                                        <p:attrNameLst>
                                          <p:attrName>ppt_w</p:attrName>
                                        </p:attrNameLst>
                                      </p:cBhvr>
                                      <p:tavLst>
                                        <p:tav tm="0">
                                          <p:val>
                                            <p:fltVal val="0"/>
                                          </p:val>
                                        </p:tav>
                                        <p:tav tm="100000">
                                          <p:val>
                                            <p:strVal val="#ppt_w"/>
                                          </p:val>
                                        </p:tav>
                                      </p:tavLst>
                                    </p:anim>
                                    <p:anim calcmode="lin" valueType="num">
                                      <p:cBhvr>
                                        <p:cTn id="87" dur="500" fill="hold"/>
                                        <p:tgtEl>
                                          <p:spTgt spid="21"/>
                                        </p:tgtEl>
                                        <p:attrNameLst>
                                          <p:attrName>ppt_h</p:attrName>
                                        </p:attrNameLst>
                                      </p:cBhvr>
                                      <p:tavLst>
                                        <p:tav tm="0">
                                          <p:val>
                                            <p:fltVal val="0"/>
                                          </p:val>
                                        </p:tav>
                                        <p:tav tm="100000">
                                          <p:val>
                                            <p:strVal val="#ppt_h"/>
                                          </p:val>
                                        </p:tav>
                                      </p:tavLst>
                                    </p:anim>
                                    <p:animEffect transition="in" filter="fade">
                                      <p:cBhvr>
                                        <p:cTn id="88" dur="500"/>
                                        <p:tgtEl>
                                          <p:spTgt spid="21"/>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par>
                                <p:cTn id="94" presetID="53" presetClass="entr" presetSubtype="16" fill="hold" nodeType="withEffect">
                                  <p:stCondLst>
                                    <p:cond delay="0"/>
                                  </p:stCondLst>
                                  <p:childTnLst>
                                    <p:set>
                                      <p:cBhvr>
                                        <p:cTn id="95" dur="1" fill="hold">
                                          <p:stCondLst>
                                            <p:cond delay="0"/>
                                          </p:stCondLst>
                                        </p:cTn>
                                        <p:tgtEl>
                                          <p:spTgt spid="23"/>
                                        </p:tgtEl>
                                        <p:attrNameLst>
                                          <p:attrName>style.visibility</p:attrName>
                                        </p:attrNameLst>
                                      </p:cBhvr>
                                      <p:to>
                                        <p:strVal val="visible"/>
                                      </p:to>
                                    </p:set>
                                    <p:anim calcmode="lin" valueType="num">
                                      <p:cBhvr>
                                        <p:cTn id="96" dur="500" fill="hold"/>
                                        <p:tgtEl>
                                          <p:spTgt spid="23"/>
                                        </p:tgtEl>
                                        <p:attrNameLst>
                                          <p:attrName>ppt_w</p:attrName>
                                        </p:attrNameLst>
                                      </p:cBhvr>
                                      <p:tavLst>
                                        <p:tav tm="0">
                                          <p:val>
                                            <p:fltVal val="0"/>
                                          </p:val>
                                        </p:tav>
                                        <p:tav tm="100000">
                                          <p:val>
                                            <p:strVal val="#ppt_w"/>
                                          </p:val>
                                        </p:tav>
                                      </p:tavLst>
                                    </p:anim>
                                    <p:anim calcmode="lin" valueType="num">
                                      <p:cBhvr>
                                        <p:cTn id="97" dur="500" fill="hold"/>
                                        <p:tgtEl>
                                          <p:spTgt spid="23"/>
                                        </p:tgtEl>
                                        <p:attrNameLst>
                                          <p:attrName>ppt_h</p:attrName>
                                        </p:attrNameLst>
                                      </p:cBhvr>
                                      <p:tavLst>
                                        <p:tav tm="0">
                                          <p:val>
                                            <p:fltVal val="0"/>
                                          </p:val>
                                        </p:tav>
                                        <p:tav tm="100000">
                                          <p:val>
                                            <p:strVal val="#ppt_h"/>
                                          </p:val>
                                        </p:tav>
                                      </p:tavLst>
                                    </p:anim>
                                    <p:animEffect transition="in" filter="fade">
                                      <p:cBhvr>
                                        <p:cTn id="98" dur="500"/>
                                        <p:tgtEl>
                                          <p:spTgt spid="23"/>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7"/>
                                        </p:tgtEl>
                                        <p:attrNameLst>
                                          <p:attrName>style.visibility</p:attrName>
                                        </p:attrNameLst>
                                      </p:cBhvr>
                                      <p:to>
                                        <p:strVal val="visible"/>
                                      </p:to>
                                    </p:set>
                                    <p:anim calcmode="lin" valueType="num">
                                      <p:cBhvr>
                                        <p:cTn id="101" dur="500" fill="hold"/>
                                        <p:tgtEl>
                                          <p:spTgt spid="7"/>
                                        </p:tgtEl>
                                        <p:attrNameLst>
                                          <p:attrName>ppt_w</p:attrName>
                                        </p:attrNameLst>
                                      </p:cBhvr>
                                      <p:tavLst>
                                        <p:tav tm="0">
                                          <p:val>
                                            <p:fltVal val="0"/>
                                          </p:val>
                                        </p:tav>
                                        <p:tav tm="100000">
                                          <p:val>
                                            <p:strVal val="#ppt_w"/>
                                          </p:val>
                                        </p:tav>
                                      </p:tavLst>
                                    </p:anim>
                                    <p:anim calcmode="lin" valueType="num">
                                      <p:cBhvr>
                                        <p:cTn id="102" dur="500" fill="hold"/>
                                        <p:tgtEl>
                                          <p:spTgt spid="7"/>
                                        </p:tgtEl>
                                        <p:attrNameLst>
                                          <p:attrName>ppt_h</p:attrName>
                                        </p:attrNameLst>
                                      </p:cBhvr>
                                      <p:tavLst>
                                        <p:tav tm="0">
                                          <p:val>
                                            <p:fltVal val="0"/>
                                          </p:val>
                                        </p:tav>
                                        <p:tav tm="100000">
                                          <p:val>
                                            <p:strVal val="#ppt_h"/>
                                          </p:val>
                                        </p:tav>
                                      </p:tavLst>
                                    </p:anim>
                                    <p:animEffect transition="in" filter="fade">
                                      <p:cBhvr>
                                        <p:cTn id="103" dur="500"/>
                                        <p:tgtEl>
                                          <p:spTgt spid="7"/>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24"/>
                                        </p:tgtEl>
                                        <p:attrNameLst>
                                          <p:attrName>style.visibility</p:attrName>
                                        </p:attrNameLst>
                                      </p:cBhvr>
                                      <p:to>
                                        <p:strVal val="visible"/>
                                      </p:to>
                                    </p:set>
                                    <p:anim calcmode="lin" valueType="num">
                                      <p:cBhvr>
                                        <p:cTn id="106" dur="500" fill="hold"/>
                                        <p:tgtEl>
                                          <p:spTgt spid="24"/>
                                        </p:tgtEl>
                                        <p:attrNameLst>
                                          <p:attrName>ppt_w</p:attrName>
                                        </p:attrNameLst>
                                      </p:cBhvr>
                                      <p:tavLst>
                                        <p:tav tm="0">
                                          <p:val>
                                            <p:fltVal val="0"/>
                                          </p:val>
                                        </p:tav>
                                        <p:tav tm="100000">
                                          <p:val>
                                            <p:strVal val="#ppt_w"/>
                                          </p:val>
                                        </p:tav>
                                      </p:tavLst>
                                    </p:anim>
                                    <p:anim calcmode="lin" valueType="num">
                                      <p:cBhvr>
                                        <p:cTn id="107" dur="500" fill="hold"/>
                                        <p:tgtEl>
                                          <p:spTgt spid="24"/>
                                        </p:tgtEl>
                                        <p:attrNameLst>
                                          <p:attrName>ppt_h</p:attrName>
                                        </p:attrNameLst>
                                      </p:cBhvr>
                                      <p:tavLst>
                                        <p:tav tm="0">
                                          <p:val>
                                            <p:fltVal val="0"/>
                                          </p:val>
                                        </p:tav>
                                        <p:tav tm="100000">
                                          <p:val>
                                            <p:strVal val="#ppt_h"/>
                                          </p:val>
                                        </p:tav>
                                      </p:tavLst>
                                    </p:anim>
                                    <p:animEffect transition="in" filter="fade">
                                      <p:cBhvr>
                                        <p:cTn id="10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 grpId="0" animBg="1"/>
      <p:bldP spid="14" grpId="0" animBg="1"/>
      <p:bldP spid="16" grpId="0" animBg="1"/>
      <p:bldP spid="18" grpId="0" animBg="1"/>
      <p:bldP spid="20" grpId="0" animBg="1"/>
      <p:bldP spid="22" grpId="0" animBg="1"/>
      <p:bldP spid="7" grpId="0"/>
      <p:bldP spid="24"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a:t>ACID</a:t>
            </a:r>
            <a:r>
              <a:rPr kumimoji="1" lang="ja-JP" altLang="en-US"/>
              <a:t>から</a:t>
            </a:r>
            <a:r>
              <a:rPr kumimoji="1" lang="en-US" altLang="ja-JP"/>
              <a:t>BASE</a:t>
            </a:r>
            <a:r>
              <a:rPr kumimoji="1" lang="ja-JP" altLang="en-US"/>
              <a:t>へ</a:t>
            </a:r>
          </a:p>
        </p:txBody>
      </p:sp>
      <p:sp>
        <p:nvSpPr>
          <p:cNvPr id="4" name="角丸四角形 3"/>
          <p:cNvSpPr/>
          <p:nvPr/>
        </p:nvSpPr>
        <p:spPr bwMode="auto">
          <a:xfrm>
            <a:off x="503548" y="3728968"/>
            <a:ext cx="8136904" cy="2011123"/>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3141663" marR="0" indent="-3141663"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rgbClr val="FF9933"/>
                </a:solidFill>
                <a:effectLst/>
                <a:latin typeface="+mn-lt"/>
                <a:ea typeface="+mn-ea"/>
              </a:rPr>
              <a:t>BASE</a:t>
            </a:r>
          </a:p>
          <a:p>
            <a:pPr marL="3141663" marR="0" indent="-3141663"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rgbClr val="FF9933"/>
                </a:solidFill>
                <a:effectLst/>
                <a:latin typeface="+mn-lt"/>
                <a:ea typeface="+mn-ea"/>
              </a:rPr>
              <a:t>B</a:t>
            </a:r>
            <a:r>
              <a:rPr kumimoji="0" lang="en-US" altLang="ja-JP" sz="2000" b="0" i="0" u="none" strike="noStrike" cap="none" normalizeH="0" dirty="0">
                <a:ln>
                  <a:noFill/>
                </a:ln>
                <a:solidFill>
                  <a:schemeClr val="bg1"/>
                </a:solidFill>
                <a:effectLst/>
                <a:latin typeface="+mn-lt"/>
                <a:ea typeface="+mn-ea"/>
              </a:rPr>
              <a:t>asically </a:t>
            </a:r>
            <a:r>
              <a:rPr kumimoji="0" lang="en-US" altLang="ja-JP" sz="2000" b="0" i="0" u="none" strike="noStrike" cap="none" normalizeH="0" dirty="0">
                <a:ln>
                  <a:noFill/>
                </a:ln>
                <a:solidFill>
                  <a:srgbClr val="FF9933"/>
                </a:solidFill>
                <a:effectLst/>
                <a:latin typeface="+mn-lt"/>
                <a:ea typeface="+mn-ea"/>
              </a:rPr>
              <a:t>A</a:t>
            </a:r>
            <a:r>
              <a:rPr kumimoji="0" lang="en-US" altLang="ja-JP" sz="2000" b="0" i="0" u="none" strike="noStrike" cap="none" normalizeH="0" dirty="0">
                <a:ln>
                  <a:noFill/>
                </a:ln>
                <a:solidFill>
                  <a:schemeClr val="bg1"/>
                </a:solidFill>
                <a:effectLst/>
                <a:latin typeface="+mn-lt"/>
                <a:ea typeface="+mn-ea"/>
              </a:rPr>
              <a:t>vailable	</a:t>
            </a:r>
            <a:r>
              <a:rPr kumimoji="0" lang="ja-JP" altLang="en-US" sz="2000" b="0" i="0" u="none" strike="noStrike" cap="none" normalizeH="0" dirty="0">
                <a:ln>
                  <a:noFill/>
                </a:ln>
                <a:solidFill>
                  <a:schemeClr val="bg1"/>
                </a:solidFill>
                <a:effectLst/>
                <a:latin typeface="+mn-lt"/>
                <a:ea typeface="+mn-ea"/>
              </a:rPr>
              <a:t>「基本的に」</a:t>
            </a:r>
            <a:r>
              <a:rPr kumimoji="0" lang="ja-JP" altLang="en-US" sz="2000" dirty="0">
                <a:solidFill>
                  <a:schemeClr val="bg1"/>
                </a:solidFill>
                <a:latin typeface="+mn-lt"/>
                <a:ea typeface="+mn-ea"/>
              </a:rPr>
              <a:t>利用可能</a:t>
            </a:r>
            <a:endParaRPr kumimoji="0" lang="en-US" altLang="ja-JP" sz="2000" b="0" i="0" u="none" strike="noStrike" cap="none" normalizeH="0" dirty="0">
              <a:ln>
                <a:noFill/>
              </a:ln>
              <a:solidFill>
                <a:schemeClr val="bg1"/>
              </a:solidFill>
              <a:effectLst/>
              <a:latin typeface="+mn-lt"/>
              <a:ea typeface="+mn-ea"/>
            </a:endParaRPr>
          </a:p>
          <a:p>
            <a:pPr marL="3141663" marR="0" indent="-3141663" defTabSz="914400" rtl="0" eaLnBrk="1" fontAlgn="base" latinLnBrk="0" hangingPunct="1">
              <a:lnSpc>
                <a:spcPct val="100000"/>
              </a:lnSpc>
              <a:spcBef>
                <a:spcPct val="20000"/>
              </a:spcBef>
              <a:spcAft>
                <a:spcPct val="0"/>
              </a:spcAft>
              <a:buClrTx/>
              <a:buSzTx/>
              <a:buFontTx/>
              <a:buNone/>
              <a:tabLst/>
            </a:pPr>
            <a:r>
              <a:rPr kumimoji="0" lang="en-US" altLang="ja-JP" sz="2000" dirty="0">
                <a:solidFill>
                  <a:srgbClr val="FF9933"/>
                </a:solidFill>
                <a:latin typeface="+mn-lt"/>
                <a:ea typeface="+mn-ea"/>
              </a:rPr>
              <a:t>S</a:t>
            </a:r>
            <a:r>
              <a:rPr kumimoji="0" lang="en-US" altLang="ja-JP" sz="2000" dirty="0">
                <a:solidFill>
                  <a:schemeClr val="bg1"/>
                </a:solidFill>
                <a:latin typeface="+mn-lt"/>
                <a:ea typeface="+mn-ea"/>
              </a:rPr>
              <a:t>oft-state	</a:t>
            </a:r>
            <a:r>
              <a:rPr kumimoji="0" lang="ja-JP" altLang="en-US" sz="2000" dirty="0">
                <a:solidFill>
                  <a:schemeClr val="bg1"/>
                </a:solidFill>
                <a:latin typeface="+mn-lt"/>
                <a:ea typeface="+mn-ea"/>
              </a:rPr>
              <a:t>状態の厳密性を追求しない</a:t>
            </a:r>
            <a:endParaRPr kumimoji="0" lang="en-US" altLang="ja-JP" sz="2000" dirty="0">
              <a:solidFill>
                <a:schemeClr val="bg1"/>
              </a:solidFill>
              <a:latin typeface="+mn-lt"/>
              <a:ea typeface="+mn-ea"/>
            </a:endParaRPr>
          </a:p>
          <a:p>
            <a:pPr marL="3141663" marR="0" indent="-3141663"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rgbClr val="FF9933"/>
                </a:solidFill>
                <a:effectLst/>
                <a:latin typeface="+mn-lt"/>
                <a:ea typeface="+mn-ea"/>
              </a:rPr>
              <a:t>E</a:t>
            </a:r>
            <a:r>
              <a:rPr kumimoji="0" lang="en-US" altLang="ja-JP" sz="2000" b="0" i="0" u="none" strike="noStrike" cap="none" normalizeH="0" dirty="0">
                <a:ln>
                  <a:noFill/>
                </a:ln>
                <a:solidFill>
                  <a:schemeClr val="bg1"/>
                </a:solidFill>
                <a:effectLst/>
                <a:latin typeface="+mn-lt"/>
                <a:ea typeface="+mn-ea"/>
              </a:rPr>
              <a:t>ventually consistent	</a:t>
            </a:r>
            <a:r>
              <a:rPr kumimoji="0" lang="ja-JP" altLang="en-US" sz="2000" b="0" i="0" u="none" strike="noStrike" cap="none" normalizeH="0" dirty="0">
                <a:ln>
                  <a:noFill/>
                </a:ln>
                <a:solidFill>
                  <a:schemeClr val="bg1"/>
                </a:solidFill>
                <a:effectLst/>
                <a:latin typeface="+mn-lt"/>
                <a:ea typeface="+mn-ea"/>
              </a:rPr>
              <a:t>最終的に一貫性が保たれれば良い</a:t>
            </a:r>
          </a:p>
        </p:txBody>
      </p:sp>
      <p:sp>
        <p:nvSpPr>
          <p:cNvPr id="6" name="角丸四角形 5"/>
          <p:cNvSpPr/>
          <p:nvPr/>
        </p:nvSpPr>
        <p:spPr bwMode="auto">
          <a:xfrm>
            <a:off x="503548" y="5862320"/>
            <a:ext cx="8136904" cy="751840"/>
          </a:xfrm>
          <a:prstGeom prst="roundRect">
            <a:avLst>
              <a:gd name="adj" fmla="val 23684"/>
            </a:avLst>
          </a:prstGeom>
          <a:solidFill>
            <a:srgbClr val="C0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ja-JP" altLang="en-US" sz="2000" b="1" dirty="0">
                <a:solidFill>
                  <a:schemeClr val="bg1"/>
                </a:solidFill>
              </a:rPr>
              <a:t>厳密な一貫性やデータの即時反映などをあきらめる代わりに、</a:t>
            </a:r>
            <a:endParaRPr lang="en-US" altLang="ja-JP" sz="2000" b="1" dirty="0">
              <a:solidFill>
                <a:schemeClr val="bg1"/>
              </a:solidFill>
            </a:endParaRPr>
          </a:p>
          <a:p>
            <a:pPr algn="ctr"/>
            <a:r>
              <a:rPr lang="ja-JP" altLang="en-US" sz="2000" b="1" dirty="0">
                <a:solidFill>
                  <a:schemeClr val="bg1"/>
                </a:solidFill>
              </a:rPr>
              <a:t>スケーラビリティや柔軟性を得ることができる</a:t>
            </a:r>
            <a:endParaRPr lang="ja-JP" altLang="en-US" sz="2000" dirty="0">
              <a:solidFill>
                <a:schemeClr val="bg1"/>
              </a:solidFill>
            </a:endParaRPr>
          </a:p>
        </p:txBody>
      </p:sp>
      <p:sp>
        <p:nvSpPr>
          <p:cNvPr id="7" name="下矢印 6"/>
          <p:cNvSpPr/>
          <p:nvPr/>
        </p:nvSpPr>
        <p:spPr bwMode="auto">
          <a:xfrm>
            <a:off x="503548" y="3021244"/>
            <a:ext cx="3744416" cy="648072"/>
          </a:xfrm>
          <a:prstGeom prst="downArrow">
            <a:avLst/>
          </a:prstGeom>
          <a:solidFill>
            <a:srgbClr val="FFC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sp>
        <p:nvSpPr>
          <p:cNvPr id="3" name="角丸四角形 2"/>
          <p:cNvSpPr/>
          <p:nvPr/>
        </p:nvSpPr>
        <p:spPr bwMode="auto">
          <a:xfrm>
            <a:off x="503548" y="848648"/>
            <a:ext cx="8136904" cy="2088232"/>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2151063" marR="0" indent="-2151063"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rgbClr val="FFFF00"/>
                </a:solidFill>
                <a:effectLst/>
                <a:latin typeface="+mn-lt"/>
                <a:ea typeface="+mn-ea"/>
              </a:rPr>
              <a:t>ACID</a:t>
            </a:r>
          </a:p>
          <a:p>
            <a:pPr marL="2151063" indent="-2151063">
              <a:spcBef>
                <a:spcPct val="20000"/>
              </a:spcBef>
            </a:pPr>
            <a:r>
              <a:rPr kumimoji="0" lang="en-US" altLang="ja-JP" sz="2000" dirty="0">
                <a:solidFill>
                  <a:srgbClr val="FFFF00"/>
                </a:solidFill>
                <a:latin typeface="+mn-lt"/>
                <a:ea typeface="+mn-ea"/>
              </a:rPr>
              <a:t>A</a:t>
            </a:r>
            <a:r>
              <a:rPr kumimoji="0" lang="en-US" altLang="ja-JP" sz="2000" dirty="0">
                <a:solidFill>
                  <a:schemeClr val="bg1"/>
                </a:solidFill>
                <a:latin typeface="+mn-lt"/>
                <a:ea typeface="+mn-ea"/>
              </a:rPr>
              <a:t>tomicity	</a:t>
            </a:r>
            <a:r>
              <a:rPr kumimoji="0" lang="ja-JP" altLang="en-US" sz="2000" dirty="0">
                <a:solidFill>
                  <a:schemeClr val="bg1"/>
                </a:solidFill>
                <a:latin typeface="+mn-lt"/>
                <a:ea typeface="+mn-ea"/>
              </a:rPr>
              <a:t>処理を一部残すなど、中途半端な状態を許さない</a:t>
            </a:r>
          </a:p>
          <a:p>
            <a:pPr marL="2151063" indent="-2151063">
              <a:spcBef>
                <a:spcPct val="20000"/>
              </a:spcBef>
            </a:pPr>
            <a:r>
              <a:rPr kumimoji="0" lang="en-US" altLang="ja-JP" sz="2000" dirty="0">
                <a:solidFill>
                  <a:srgbClr val="FFFF00"/>
                </a:solidFill>
                <a:latin typeface="+mn-lt"/>
                <a:ea typeface="+mn-ea"/>
              </a:rPr>
              <a:t>C</a:t>
            </a:r>
            <a:r>
              <a:rPr kumimoji="0" lang="en-US" altLang="ja-JP" sz="2000" dirty="0">
                <a:solidFill>
                  <a:schemeClr val="bg1"/>
                </a:solidFill>
                <a:latin typeface="+mn-lt"/>
                <a:ea typeface="+mn-ea"/>
              </a:rPr>
              <a:t>onsistency	</a:t>
            </a:r>
            <a:r>
              <a:rPr kumimoji="0" lang="ja-JP" altLang="en-US" sz="2000" dirty="0">
                <a:solidFill>
                  <a:schemeClr val="bg1"/>
                </a:solidFill>
                <a:latin typeface="+mn-lt"/>
                <a:ea typeface="+mn-ea"/>
              </a:rPr>
              <a:t>データの整合性を保証</a:t>
            </a:r>
          </a:p>
          <a:p>
            <a:pPr marL="2151063" indent="-2151063">
              <a:spcBef>
                <a:spcPct val="20000"/>
              </a:spcBef>
            </a:pPr>
            <a:r>
              <a:rPr kumimoji="0" lang="en-US" altLang="ja-JP" sz="2000" dirty="0">
                <a:solidFill>
                  <a:srgbClr val="FFFF00"/>
                </a:solidFill>
                <a:latin typeface="+mn-lt"/>
                <a:ea typeface="+mn-ea"/>
              </a:rPr>
              <a:t>I</a:t>
            </a:r>
            <a:r>
              <a:rPr kumimoji="0" lang="en-US" altLang="ja-JP" sz="2000" dirty="0">
                <a:solidFill>
                  <a:schemeClr val="bg1"/>
                </a:solidFill>
                <a:latin typeface="+mn-lt"/>
                <a:ea typeface="+mn-ea"/>
              </a:rPr>
              <a:t>solation	</a:t>
            </a:r>
            <a:r>
              <a:rPr kumimoji="0" lang="ja-JP" altLang="en-US" sz="2000" dirty="0">
                <a:solidFill>
                  <a:schemeClr val="bg1"/>
                </a:solidFill>
                <a:latin typeface="+mn-lt"/>
                <a:ea typeface="+mn-ea"/>
              </a:rPr>
              <a:t>一連の処理を他の処理から隔離</a:t>
            </a:r>
          </a:p>
          <a:p>
            <a:pPr marL="2151063" indent="-2151063">
              <a:spcBef>
                <a:spcPct val="20000"/>
              </a:spcBef>
            </a:pPr>
            <a:r>
              <a:rPr kumimoji="0" lang="en-US" altLang="ja-JP" sz="2000" dirty="0">
                <a:solidFill>
                  <a:srgbClr val="FFFF00"/>
                </a:solidFill>
                <a:latin typeface="+mn-lt"/>
                <a:ea typeface="+mn-ea"/>
              </a:rPr>
              <a:t>D</a:t>
            </a:r>
            <a:r>
              <a:rPr kumimoji="0" lang="en-US" altLang="ja-JP" sz="2000" dirty="0">
                <a:solidFill>
                  <a:schemeClr val="bg1"/>
                </a:solidFill>
                <a:latin typeface="+mn-lt"/>
                <a:ea typeface="+mn-ea"/>
              </a:rPr>
              <a:t>urability	</a:t>
            </a:r>
            <a:r>
              <a:rPr kumimoji="0" lang="ja-JP" altLang="en-US" sz="2000" dirty="0">
                <a:solidFill>
                  <a:schemeClr val="bg1"/>
                </a:solidFill>
                <a:latin typeface="+mn-lt"/>
                <a:ea typeface="+mn-ea"/>
              </a:rPr>
              <a:t>処理が完了した時点で結果は保存され失われない</a:t>
            </a:r>
          </a:p>
        </p:txBody>
      </p:sp>
      <p:sp>
        <p:nvSpPr>
          <p:cNvPr id="8" name="角丸四角形 7"/>
          <p:cNvSpPr/>
          <p:nvPr/>
        </p:nvSpPr>
        <p:spPr bwMode="auto">
          <a:xfrm>
            <a:off x="7200292" y="920656"/>
            <a:ext cx="1368152" cy="432048"/>
          </a:xfrm>
          <a:prstGeom prst="roundRect">
            <a:avLst>
              <a:gd name="adj" fmla="val 50000"/>
            </a:avLst>
          </a:prstGeom>
          <a:solidFill>
            <a:srgbClr val="FFFF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ja-JP" altLang="en-US" sz="1400" dirty="0">
                <a:solidFill>
                  <a:schemeClr val="accent1"/>
                </a:solidFill>
              </a:rPr>
              <a:t>絶対確実</a:t>
            </a:r>
          </a:p>
        </p:txBody>
      </p:sp>
      <p:sp>
        <p:nvSpPr>
          <p:cNvPr id="9" name="角丸四角形 8"/>
          <p:cNvSpPr/>
          <p:nvPr/>
        </p:nvSpPr>
        <p:spPr bwMode="auto">
          <a:xfrm>
            <a:off x="7200292" y="3800976"/>
            <a:ext cx="1368152" cy="432048"/>
          </a:xfrm>
          <a:prstGeom prst="roundRect">
            <a:avLst>
              <a:gd name="adj" fmla="val 50000"/>
            </a:avLst>
          </a:prstGeom>
          <a:solidFill>
            <a:schemeClr val="accent6">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ja-JP" altLang="en-US" sz="1400" dirty="0">
                <a:solidFill>
                  <a:schemeClr val="bg1"/>
                </a:solidFill>
              </a:rPr>
              <a:t>概ね確実</a:t>
            </a:r>
          </a:p>
        </p:txBody>
      </p:sp>
      <p:sp>
        <p:nvSpPr>
          <p:cNvPr id="5" name="正方形/長方形 4"/>
          <p:cNvSpPr/>
          <p:nvPr/>
        </p:nvSpPr>
        <p:spPr bwMode="auto">
          <a:xfrm>
            <a:off x="4337222" y="3021244"/>
            <a:ext cx="4303230" cy="648072"/>
          </a:xfrm>
          <a:prstGeom prst="rect">
            <a:avLst/>
          </a:prstGeom>
          <a:solidFill>
            <a:srgbClr val="C00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1" i="0" u="none" strike="noStrike" cap="none" normalizeH="0" dirty="0">
                <a:ln>
                  <a:noFill/>
                </a:ln>
                <a:solidFill>
                  <a:schemeClr val="bg1"/>
                </a:solidFill>
                <a:effectLst/>
                <a:latin typeface="+mn-lt"/>
                <a:ea typeface="+mn-ea"/>
              </a:rPr>
              <a:t>CAP</a:t>
            </a:r>
            <a:r>
              <a:rPr kumimoji="0" lang="ja-JP" altLang="en-US" sz="1400" b="1" i="0" u="none" strike="noStrike" cap="none" normalizeH="0" dirty="0">
                <a:ln>
                  <a:noFill/>
                </a:ln>
                <a:solidFill>
                  <a:schemeClr val="bg1"/>
                </a:solidFill>
                <a:effectLst/>
                <a:latin typeface="+mn-lt"/>
                <a:ea typeface="+mn-ea"/>
              </a:rPr>
              <a:t>定理 </a:t>
            </a:r>
            <a:r>
              <a:rPr kumimoji="0" lang="en-US" altLang="ja-JP" sz="1400" b="1" i="0" u="none" strike="noStrike" cap="none" normalizeH="0" dirty="0">
                <a:ln>
                  <a:noFill/>
                </a:ln>
                <a:solidFill>
                  <a:schemeClr val="bg1"/>
                </a:solidFill>
                <a:effectLst/>
                <a:latin typeface="+mn-lt"/>
                <a:ea typeface="+mn-ea"/>
              </a:rPr>
              <a:t>= </a:t>
            </a:r>
            <a:r>
              <a:rPr kumimoji="0" lang="ja-JP" altLang="en-US" sz="1400" b="1" i="0" u="none" strike="noStrike" cap="none" normalizeH="0" dirty="0">
                <a:ln>
                  <a:noFill/>
                </a:ln>
                <a:solidFill>
                  <a:schemeClr val="bg1"/>
                </a:solidFill>
                <a:effectLst/>
                <a:latin typeface="+mn-lt"/>
                <a:ea typeface="+mn-ea"/>
              </a:rPr>
              <a:t>分散システムでは</a:t>
            </a:r>
            <a:r>
              <a:rPr kumimoji="0" lang="en-US" altLang="ja-JP" sz="1400" b="1" i="0" u="none" strike="noStrike" cap="none" normalizeH="0" dirty="0">
                <a:ln>
                  <a:noFill/>
                </a:ln>
                <a:solidFill>
                  <a:schemeClr val="bg1"/>
                </a:solidFill>
                <a:effectLst/>
                <a:latin typeface="+mn-lt"/>
                <a:ea typeface="+mn-ea"/>
              </a:rPr>
              <a:t>ACID</a:t>
            </a:r>
            <a:r>
              <a:rPr kumimoji="0" lang="ja-JP" altLang="en-US" sz="1400" b="1" i="0" u="none" strike="noStrike" cap="none" normalizeH="0" dirty="0">
                <a:ln>
                  <a:noFill/>
                </a:ln>
                <a:solidFill>
                  <a:schemeClr val="bg1"/>
                </a:solidFill>
                <a:effectLst/>
                <a:latin typeface="+mn-lt"/>
                <a:ea typeface="+mn-ea"/>
              </a:rPr>
              <a:t>を達成できない</a:t>
            </a:r>
          </a:p>
        </p:txBody>
      </p:sp>
    </p:spTree>
    <p:extLst>
      <p:ext uri="{BB962C8B-B14F-4D97-AF65-F5344CB8AC3E}">
        <p14:creationId xmlns:p14="http://schemas.microsoft.com/office/powerpoint/2010/main" val="124993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up)">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ppt_w</p:attrName>
                                        </p:attrNameLst>
                                      </p:cBhvr>
                                      <p:tavLst>
                                        <p:tav tm="0">
                                          <p:val>
                                            <p:fltVal val="0"/>
                                          </p:val>
                                        </p:tav>
                                        <p:tav tm="100000">
                                          <p:val>
                                            <p:strVal val="#ppt_w"/>
                                          </p:val>
                                        </p:tav>
                                      </p:tavLst>
                                    </p:anim>
                                    <p:anim calcmode="lin" valueType="num">
                                      <p:cBhvr>
                                        <p:cTn id="32" dur="500" fill="hold"/>
                                        <p:tgtEl>
                                          <p:spTgt spid="8"/>
                                        </p:tgtEl>
                                        <p:attrNameLst>
                                          <p:attrName>ppt_h</p:attrName>
                                        </p:attrNameLst>
                                      </p:cBhvr>
                                      <p:tavLst>
                                        <p:tav tm="0">
                                          <p:val>
                                            <p:fltVal val="0"/>
                                          </p:val>
                                        </p:tav>
                                        <p:tav tm="100000">
                                          <p:val>
                                            <p:strVal val="#ppt_h"/>
                                          </p:val>
                                        </p:tav>
                                      </p:tavLst>
                                    </p:anim>
                                    <p:animEffect transition="in" filter="fade">
                                      <p:cBhvr>
                                        <p:cTn id="33" dur="500"/>
                                        <p:tgtEl>
                                          <p:spTgt spid="8"/>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 calcmode="lin" valueType="num">
                                      <p:cBhvr>
                                        <p:cTn id="36" dur="500" fill="hold"/>
                                        <p:tgtEl>
                                          <p:spTgt spid="9"/>
                                        </p:tgtEl>
                                        <p:attrNameLst>
                                          <p:attrName>ppt_w</p:attrName>
                                        </p:attrNameLst>
                                      </p:cBhvr>
                                      <p:tavLst>
                                        <p:tav tm="0">
                                          <p:val>
                                            <p:fltVal val="0"/>
                                          </p:val>
                                        </p:tav>
                                        <p:tav tm="100000">
                                          <p:val>
                                            <p:strVal val="#ppt_w"/>
                                          </p:val>
                                        </p:tav>
                                      </p:tavLst>
                                    </p:anim>
                                    <p:anim calcmode="lin" valueType="num">
                                      <p:cBhvr>
                                        <p:cTn id="37" dur="500" fill="hold"/>
                                        <p:tgtEl>
                                          <p:spTgt spid="9"/>
                                        </p:tgtEl>
                                        <p:attrNameLst>
                                          <p:attrName>ppt_h</p:attrName>
                                        </p:attrNameLst>
                                      </p:cBhvr>
                                      <p:tavLst>
                                        <p:tav tm="0">
                                          <p:val>
                                            <p:fltVal val="0"/>
                                          </p:val>
                                        </p:tav>
                                        <p:tav tm="100000">
                                          <p:val>
                                            <p:strVal val="#ppt_h"/>
                                          </p:val>
                                        </p:tav>
                                      </p:tavLst>
                                    </p:anim>
                                    <p:animEffect transition="in" filter="fade">
                                      <p:cBhvr>
                                        <p:cTn id="38" dur="5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ppt_x"/>
                                          </p:val>
                                        </p:tav>
                                        <p:tav tm="100000">
                                          <p:val>
                                            <p:strVal val="#ppt_x"/>
                                          </p:val>
                                        </p:tav>
                                      </p:tavLst>
                                    </p:anim>
                                    <p:anim calcmode="lin" valueType="num">
                                      <p:cBhvr additive="base">
                                        <p:cTn id="4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3" grpId="0" animBg="1"/>
      <p:bldP spid="8" grpId="0" animBg="1"/>
      <p:bldP spid="9" grpId="0" animBg="1"/>
      <p:bldP spid="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457200" y="4216400"/>
            <a:ext cx="8223250" cy="1193800"/>
          </a:xfrm>
          <a:prstGeom prst="roundRect">
            <a:avLst>
              <a:gd name="adj" fmla="val 50000"/>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3600" smtClean="0">
                <a:solidFill>
                  <a:srgbClr val="0000FF"/>
                </a:solidFill>
                <a:latin typeface="ＭＳ Ｐゴシック"/>
                <a:ea typeface="ＭＳ Ｐゴシック"/>
                <a:cs typeface="ＭＳ Ｐゴシック"/>
              </a:rPr>
              <a:t>ネットワーク</a:t>
            </a:r>
            <a:endParaRPr kumimoji="1" lang="ja-JP" altLang="en-US" sz="3600" dirty="0">
              <a:solidFill>
                <a:srgbClr val="0000FF"/>
              </a:solidFill>
              <a:latin typeface="ＭＳ Ｐゴシック"/>
              <a:ea typeface="ＭＳ Ｐゴシック"/>
              <a:cs typeface="ＭＳ Ｐゴシック"/>
            </a:endParaRPr>
          </a:p>
        </p:txBody>
      </p:sp>
      <p:sp>
        <p:nvSpPr>
          <p:cNvPr id="8" name="正方形/長方形 7"/>
          <p:cNvSpPr/>
          <p:nvPr/>
        </p:nvSpPr>
        <p:spPr>
          <a:xfrm>
            <a:off x="458788" y="1276350"/>
            <a:ext cx="8223250" cy="301625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タイトル 4"/>
          <p:cNvSpPr>
            <a:spLocks noGrp="1"/>
          </p:cNvSpPr>
          <p:nvPr>
            <p:ph type="title"/>
          </p:nvPr>
        </p:nvSpPr>
        <p:spPr/>
        <p:txBody>
          <a:bodyPr/>
          <a:lstStyle/>
          <a:p>
            <a:r>
              <a:rPr kumimoji="1" lang="ja-JP" altLang="en-US" dirty="0" smtClean="0"/>
              <a:t>コレ一枚でわかるクラウドコンピューティング</a:t>
            </a:r>
            <a:endParaRPr kumimoji="1" lang="ja-JP" altLang="en-US" dirty="0"/>
          </a:p>
        </p:txBody>
      </p:sp>
      <p:sp>
        <p:nvSpPr>
          <p:cNvPr id="4" name="スライド番号プレースホルダー 3"/>
          <p:cNvSpPr>
            <a:spLocks noGrp="1"/>
          </p:cNvSpPr>
          <p:nvPr>
            <p:ph type="sldNum" sz="quarter" idx="12"/>
          </p:nvPr>
        </p:nvSpPr>
        <p:spPr/>
        <p:txBody>
          <a:bodyPr/>
          <a:lstStyle/>
          <a:p>
            <a:fld id="{8FF8CC5D-A65D-5946-99B5-645367A967AD}" type="slidenum">
              <a:rPr kumimoji="1" lang="ja-JP" altLang="en-US" smtClean="0"/>
              <a:t>23</a:t>
            </a:fld>
            <a:endParaRPr kumimoji="1" lang="ja-JP" altLang="en-US"/>
          </a:p>
        </p:txBody>
      </p:sp>
      <p:sp>
        <p:nvSpPr>
          <p:cNvPr id="6" name="正方形/長方形 5"/>
          <p:cNvSpPr/>
          <p:nvPr/>
        </p:nvSpPr>
        <p:spPr>
          <a:xfrm>
            <a:off x="672307" y="1200150"/>
            <a:ext cx="7819231" cy="2178050"/>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826296" y="1098550"/>
            <a:ext cx="7491410" cy="1098550"/>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2" name="図 11"/>
          <p:cNvPicPr>
            <a:picLocks noChangeAspect="1"/>
          </p:cNvPicPr>
          <p:nvPr/>
        </p:nvPicPr>
        <p:blipFill>
          <a:blip r:embed="rId3">
            <a:clrChange>
              <a:clrFrom>
                <a:srgbClr val="FFFFFF"/>
              </a:clrFrom>
              <a:clrTo>
                <a:srgbClr val="FFFFFF">
                  <a:alpha val="0"/>
                </a:srgbClr>
              </a:clrTo>
            </a:clrChange>
          </a:blip>
          <a:stretch>
            <a:fillRect/>
          </a:stretch>
        </p:blipFill>
        <p:spPr>
          <a:xfrm>
            <a:off x="3313111" y="5315964"/>
            <a:ext cx="896939" cy="950372"/>
          </a:xfrm>
          <a:prstGeom prst="rect">
            <a:avLst/>
          </a:prstGeom>
        </p:spPr>
      </p:pic>
      <p:pic>
        <p:nvPicPr>
          <p:cNvPr id="13" name="図 12"/>
          <p:cNvPicPr>
            <a:picLocks noChangeAspect="1"/>
          </p:cNvPicPr>
          <p:nvPr/>
        </p:nvPicPr>
        <p:blipFill>
          <a:blip r:embed="rId4">
            <a:clrChange>
              <a:clrFrom>
                <a:srgbClr val="FFFFFF"/>
              </a:clrFrom>
              <a:clrTo>
                <a:srgbClr val="FFFFFF">
                  <a:alpha val="0"/>
                </a:srgbClr>
              </a:clrTo>
            </a:clrChange>
          </a:blip>
          <a:stretch>
            <a:fillRect/>
          </a:stretch>
        </p:blipFill>
        <p:spPr>
          <a:xfrm>
            <a:off x="4965699" y="5452516"/>
            <a:ext cx="931863" cy="814308"/>
          </a:xfrm>
          <a:prstGeom prst="rect">
            <a:avLst/>
          </a:prstGeom>
        </p:spPr>
      </p:pic>
      <p:pic>
        <p:nvPicPr>
          <p:cNvPr id="14" name="図 13"/>
          <p:cNvPicPr>
            <a:picLocks noChangeAspect="1"/>
          </p:cNvPicPr>
          <p:nvPr/>
        </p:nvPicPr>
        <p:blipFill>
          <a:blip r:embed="rId5">
            <a:clrChange>
              <a:clrFrom>
                <a:srgbClr val="FFFFFF"/>
              </a:clrFrom>
              <a:clrTo>
                <a:srgbClr val="FFFFFF">
                  <a:alpha val="0"/>
                </a:srgbClr>
              </a:clrTo>
            </a:clrChange>
          </a:blip>
          <a:stretch>
            <a:fillRect/>
          </a:stretch>
        </p:blipFill>
        <p:spPr>
          <a:xfrm>
            <a:off x="6449646" y="5488437"/>
            <a:ext cx="482600" cy="778387"/>
          </a:xfrm>
          <a:prstGeom prst="rect">
            <a:avLst/>
          </a:prstGeom>
        </p:spPr>
      </p:pic>
      <p:pic>
        <p:nvPicPr>
          <p:cNvPr id="15" name="図 14" descr="accessory2_d16.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flipH="1">
            <a:off x="7534160" y="5520183"/>
            <a:ext cx="199341" cy="746641"/>
          </a:xfrm>
          <a:prstGeom prst="rect">
            <a:avLst/>
          </a:prstGeom>
        </p:spPr>
      </p:pic>
      <p:pic>
        <p:nvPicPr>
          <p:cNvPr id="16" name="図 15" descr="imgres.jpg"/>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185087" y="5359400"/>
            <a:ext cx="1322106" cy="907424"/>
          </a:xfrm>
          <a:prstGeom prst="rect">
            <a:avLst/>
          </a:prstGeom>
        </p:spPr>
      </p:pic>
      <p:sp>
        <p:nvSpPr>
          <p:cNvPr id="18" name="角丸四角形 17"/>
          <p:cNvSpPr/>
          <p:nvPr/>
        </p:nvSpPr>
        <p:spPr>
          <a:xfrm>
            <a:off x="1004359" y="3644900"/>
            <a:ext cx="2563284" cy="431800"/>
          </a:xfrm>
          <a:prstGeom prst="roundRect">
            <a:avLst>
              <a:gd name="adj" fmla="val 0"/>
            </a:avLst>
          </a:prstGeom>
          <a:noFill/>
          <a:ln>
            <a:solidFill>
              <a:srgbClr val="FFFFFF"/>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smtClean="0">
                <a:solidFill>
                  <a:srgbClr val="FFFFFF"/>
                </a:solidFill>
                <a:latin typeface="ＭＳ Ｐゴシック"/>
                <a:ea typeface="ＭＳ Ｐゴシック"/>
                <a:cs typeface="ＭＳ Ｐゴシック"/>
              </a:rPr>
              <a:t>インフラストラクチャー</a:t>
            </a:r>
            <a:endParaRPr kumimoji="1" lang="ja-JP" altLang="en-US" dirty="0">
              <a:solidFill>
                <a:srgbClr val="FFFFFF"/>
              </a:solidFill>
              <a:latin typeface="ＭＳ Ｐゴシック"/>
              <a:ea typeface="ＭＳ Ｐゴシック"/>
              <a:cs typeface="ＭＳ Ｐゴシック"/>
            </a:endParaRPr>
          </a:p>
        </p:txBody>
      </p:sp>
      <p:sp>
        <p:nvSpPr>
          <p:cNvPr id="19" name="角丸四角形 18"/>
          <p:cNvSpPr/>
          <p:nvPr/>
        </p:nvSpPr>
        <p:spPr>
          <a:xfrm>
            <a:off x="1004359" y="2559050"/>
            <a:ext cx="2563284" cy="431800"/>
          </a:xfrm>
          <a:prstGeom prst="roundRect">
            <a:avLst>
              <a:gd name="adj" fmla="val 0"/>
            </a:avLst>
          </a:prstGeom>
          <a:noFill/>
          <a:ln>
            <a:solidFill>
              <a:srgbClr val="FFFFFF"/>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smtClean="0">
                <a:solidFill>
                  <a:srgbClr val="FFFFFF"/>
                </a:solidFill>
                <a:latin typeface="ＭＳ Ｐゴシック"/>
                <a:ea typeface="ＭＳ Ｐゴシック"/>
                <a:cs typeface="ＭＳ Ｐゴシック"/>
              </a:rPr>
              <a:t>プラットフォーム</a:t>
            </a:r>
            <a:endParaRPr kumimoji="1" lang="ja-JP" altLang="en-US" dirty="0">
              <a:solidFill>
                <a:srgbClr val="FFFFFF"/>
              </a:solidFill>
              <a:latin typeface="ＭＳ Ｐゴシック"/>
              <a:ea typeface="ＭＳ Ｐゴシック"/>
              <a:cs typeface="ＭＳ Ｐゴシック"/>
            </a:endParaRPr>
          </a:p>
        </p:txBody>
      </p:sp>
      <p:sp>
        <p:nvSpPr>
          <p:cNvPr id="20" name="角丸四角形 19"/>
          <p:cNvSpPr/>
          <p:nvPr/>
        </p:nvSpPr>
        <p:spPr>
          <a:xfrm>
            <a:off x="1004359" y="1441450"/>
            <a:ext cx="2563284" cy="431800"/>
          </a:xfrm>
          <a:prstGeom prst="roundRect">
            <a:avLst>
              <a:gd name="adj" fmla="val 0"/>
            </a:avLst>
          </a:prstGeom>
          <a:noFill/>
          <a:ln>
            <a:solidFill>
              <a:srgbClr val="FFFFFF"/>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smtClean="0">
                <a:solidFill>
                  <a:srgbClr val="FFFFFF"/>
                </a:solidFill>
                <a:latin typeface="ＭＳ Ｐゴシック"/>
                <a:ea typeface="ＭＳ Ｐゴシック"/>
                <a:cs typeface="ＭＳ Ｐゴシック"/>
              </a:rPr>
              <a:t>アプリケーション</a:t>
            </a:r>
            <a:endParaRPr kumimoji="1" lang="ja-JP" altLang="en-US" dirty="0">
              <a:solidFill>
                <a:srgbClr val="FFFFFF"/>
              </a:solidFill>
              <a:latin typeface="ＭＳ Ｐゴシック"/>
              <a:ea typeface="ＭＳ Ｐゴシック"/>
              <a:cs typeface="ＭＳ Ｐゴシック"/>
            </a:endParaRPr>
          </a:p>
        </p:txBody>
      </p:sp>
      <p:sp>
        <p:nvSpPr>
          <p:cNvPr id="21" name="正方形/長方形 20"/>
          <p:cNvSpPr/>
          <p:nvPr/>
        </p:nvSpPr>
        <p:spPr>
          <a:xfrm>
            <a:off x="3917951" y="3543300"/>
            <a:ext cx="1360488" cy="2921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smtClean="0">
                <a:solidFill>
                  <a:srgbClr val="0000FF"/>
                </a:solidFill>
                <a:latin typeface="ＭＳ Ｐゴシック"/>
                <a:ea typeface="ＭＳ Ｐゴシック"/>
                <a:cs typeface="ＭＳ Ｐゴシック"/>
              </a:rPr>
              <a:t>計算装置</a:t>
            </a:r>
            <a:endParaRPr kumimoji="1" lang="ja-JP" altLang="en-US" sz="1200" dirty="0">
              <a:solidFill>
                <a:srgbClr val="0000FF"/>
              </a:solidFill>
              <a:latin typeface="ＭＳ Ｐゴシック"/>
              <a:ea typeface="ＭＳ Ｐゴシック"/>
              <a:cs typeface="ＭＳ Ｐゴシック"/>
            </a:endParaRPr>
          </a:p>
        </p:txBody>
      </p:sp>
      <p:sp>
        <p:nvSpPr>
          <p:cNvPr id="22" name="正方形/長方形 21"/>
          <p:cNvSpPr/>
          <p:nvPr/>
        </p:nvSpPr>
        <p:spPr>
          <a:xfrm>
            <a:off x="5329238" y="3543300"/>
            <a:ext cx="1333501" cy="2921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smtClean="0">
                <a:solidFill>
                  <a:srgbClr val="0000FF"/>
                </a:solidFill>
                <a:latin typeface="ＭＳ Ｐゴシック"/>
                <a:ea typeface="ＭＳ Ｐゴシック"/>
                <a:cs typeface="ＭＳ Ｐゴシック"/>
              </a:rPr>
              <a:t>記憶装置</a:t>
            </a:r>
            <a:endParaRPr kumimoji="1" lang="ja-JP" altLang="en-US" sz="1200" dirty="0">
              <a:solidFill>
                <a:srgbClr val="0000FF"/>
              </a:solidFill>
              <a:latin typeface="ＭＳ Ｐゴシック"/>
              <a:ea typeface="ＭＳ Ｐゴシック"/>
              <a:cs typeface="ＭＳ Ｐゴシック"/>
            </a:endParaRPr>
          </a:p>
        </p:txBody>
      </p:sp>
      <p:sp>
        <p:nvSpPr>
          <p:cNvPr id="23" name="正方形/長方形 22"/>
          <p:cNvSpPr/>
          <p:nvPr/>
        </p:nvSpPr>
        <p:spPr>
          <a:xfrm>
            <a:off x="6705600" y="3543300"/>
            <a:ext cx="1284288" cy="2921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200" dirty="0" smtClean="0">
                <a:solidFill>
                  <a:srgbClr val="0000FF"/>
                </a:solidFill>
                <a:latin typeface="ＭＳ Ｐゴシック"/>
                <a:ea typeface="ＭＳ Ｐゴシック"/>
                <a:cs typeface="ＭＳ Ｐゴシック"/>
              </a:rPr>
              <a:t>ネットワーク</a:t>
            </a:r>
            <a:endParaRPr kumimoji="1" lang="ja-JP" altLang="en-US" sz="1200" dirty="0">
              <a:solidFill>
                <a:srgbClr val="0000FF"/>
              </a:solidFill>
              <a:latin typeface="ＭＳ Ｐゴシック"/>
              <a:ea typeface="ＭＳ Ｐゴシック"/>
              <a:cs typeface="ＭＳ Ｐゴシック"/>
            </a:endParaRPr>
          </a:p>
        </p:txBody>
      </p:sp>
      <p:sp>
        <p:nvSpPr>
          <p:cNvPr id="24" name="正方形/長方形 23"/>
          <p:cNvSpPr/>
          <p:nvPr/>
        </p:nvSpPr>
        <p:spPr>
          <a:xfrm>
            <a:off x="3917951"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データ</a:t>
            </a:r>
          </a:p>
          <a:p>
            <a:pPr algn="ctr"/>
            <a:r>
              <a:rPr kumimoji="1" lang="ja-JP" altLang="en-US" sz="1000" dirty="0" smtClean="0">
                <a:solidFill>
                  <a:srgbClr val="3366FF"/>
                </a:solidFill>
                <a:latin typeface="ＭＳ Ｐゴシック"/>
                <a:ea typeface="ＭＳ Ｐゴシック"/>
                <a:cs typeface="ＭＳ Ｐゴシック"/>
              </a:rPr>
              <a:t>ベース</a:t>
            </a:r>
            <a:endParaRPr kumimoji="1" lang="ja-JP" altLang="en-US" sz="1000" dirty="0">
              <a:solidFill>
                <a:srgbClr val="3366FF"/>
              </a:solidFill>
              <a:latin typeface="ＭＳ Ｐゴシック"/>
              <a:ea typeface="ＭＳ Ｐゴシック"/>
              <a:cs typeface="ＭＳ Ｐゴシック"/>
            </a:endParaRPr>
          </a:p>
        </p:txBody>
      </p:sp>
      <p:sp>
        <p:nvSpPr>
          <p:cNvPr id="25" name="正方形/長方形 24"/>
          <p:cNvSpPr/>
          <p:nvPr/>
        </p:nvSpPr>
        <p:spPr>
          <a:xfrm>
            <a:off x="4742657"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運用管理</a:t>
            </a:r>
            <a:endParaRPr kumimoji="1" lang="ja-JP" altLang="en-US" sz="1000" dirty="0">
              <a:solidFill>
                <a:srgbClr val="3366FF"/>
              </a:solidFill>
              <a:latin typeface="ＭＳ Ｐゴシック"/>
              <a:ea typeface="ＭＳ Ｐゴシック"/>
              <a:cs typeface="ＭＳ Ｐゴシック"/>
            </a:endParaRPr>
          </a:p>
        </p:txBody>
      </p:sp>
      <p:sp>
        <p:nvSpPr>
          <p:cNvPr id="26" name="正方形/長方形 25"/>
          <p:cNvSpPr/>
          <p:nvPr/>
        </p:nvSpPr>
        <p:spPr>
          <a:xfrm>
            <a:off x="5584031"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プログラム</a:t>
            </a:r>
          </a:p>
          <a:p>
            <a:pPr algn="ctr"/>
            <a:r>
              <a:rPr kumimoji="1" lang="ja-JP" altLang="en-US" sz="1000" dirty="0" smtClean="0">
                <a:solidFill>
                  <a:srgbClr val="3366FF"/>
                </a:solidFill>
                <a:latin typeface="ＭＳ Ｐゴシック"/>
                <a:ea typeface="ＭＳ Ｐゴシック"/>
                <a:cs typeface="ＭＳ Ｐゴシック"/>
              </a:rPr>
              <a:t>実行環境</a:t>
            </a:r>
            <a:endParaRPr kumimoji="1" lang="ja-JP" altLang="en-US" sz="1000" dirty="0">
              <a:solidFill>
                <a:srgbClr val="3366FF"/>
              </a:solidFill>
              <a:latin typeface="ＭＳ Ｐゴシック"/>
              <a:ea typeface="ＭＳ Ｐゴシック"/>
              <a:cs typeface="ＭＳ Ｐゴシック"/>
            </a:endParaRPr>
          </a:p>
        </p:txBody>
      </p:sp>
      <p:sp>
        <p:nvSpPr>
          <p:cNvPr id="27" name="正方形/長方形 26"/>
          <p:cNvSpPr/>
          <p:nvPr/>
        </p:nvSpPr>
        <p:spPr>
          <a:xfrm>
            <a:off x="6407543"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プログラム</a:t>
            </a:r>
          </a:p>
          <a:p>
            <a:pPr algn="ctr"/>
            <a:r>
              <a:rPr lang="ja-JP" altLang="en-US" sz="1000" dirty="0" smtClean="0">
                <a:solidFill>
                  <a:srgbClr val="3366FF"/>
                </a:solidFill>
                <a:latin typeface="ＭＳ Ｐゴシック"/>
                <a:ea typeface="ＭＳ Ｐゴシック"/>
                <a:cs typeface="ＭＳ Ｐゴシック"/>
              </a:rPr>
              <a:t>開発環境</a:t>
            </a:r>
            <a:endParaRPr kumimoji="1" lang="ja-JP" altLang="en-US" sz="1000" dirty="0">
              <a:solidFill>
                <a:srgbClr val="3366FF"/>
              </a:solidFill>
              <a:latin typeface="ＭＳ Ｐゴシック"/>
              <a:ea typeface="ＭＳ Ｐゴシック"/>
              <a:cs typeface="ＭＳ Ｐゴシック"/>
            </a:endParaRPr>
          </a:p>
        </p:txBody>
      </p:sp>
      <p:sp>
        <p:nvSpPr>
          <p:cNvPr id="28" name="正方形/長方形 27"/>
          <p:cNvSpPr/>
          <p:nvPr/>
        </p:nvSpPr>
        <p:spPr>
          <a:xfrm>
            <a:off x="7233439" y="2514600"/>
            <a:ext cx="75644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000" dirty="0" smtClean="0">
                <a:solidFill>
                  <a:srgbClr val="3366FF"/>
                </a:solidFill>
                <a:latin typeface="ＭＳ Ｐゴシック"/>
                <a:ea typeface="ＭＳ Ｐゴシック"/>
                <a:cs typeface="ＭＳ Ｐゴシック"/>
              </a:rPr>
              <a:t>認証管理</a:t>
            </a:r>
            <a:endParaRPr kumimoji="1" lang="ja-JP" altLang="en-US" sz="1000" dirty="0">
              <a:solidFill>
                <a:srgbClr val="3366FF"/>
              </a:solidFill>
              <a:latin typeface="ＭＳ Ｐゴシック"/>
              <a:ea typeface="ＭＳ Ｐゴシック"/>
              <a:cs typeface="ＭＳ Ｐゴシック"/>
            </a:endParaRPr>
          </a:p>
        </p:txBody>
      </p:sp>
      <p:sp>
        <p:nvSpPr>
          <p:cNvPr id="29" name="正方形/長方形 28"/>
          <p:cNvSpPr/>
          <p:nvPr/>
        </p:nvSpPr>
        <p:spPr>
          <a:xfrm>
            <a:off x="3916757" y="1397000"/>
            <a:ext cx="589762"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900" dirty="0" smtClean="0">
                <a:solidFill>
                  <a:srgbClr val="33ACBD"/>
                </a:solidFill>
                <a:latin typeface="ＭＳ Ｐゴシック"/>
                <a:ea typeface="ＭＳ Ｐゴシック"/>
                <a:cs typeface="ＭＳ Ｐゴシック"/>
              </a:rPr>
              <a:t>電子</a:t>
            </a:r>
          </a:p>
          <a:p>
            <a:pPr algn="ctr"/>
            <a:r>
              <a:rPr kumimoji="1" lang="ja-JP" altLang="en-US" sz="900" dirty="0" smtClean="0">
                <a:solidFill>
                  <a:srgbClr val="33ACBD"/>
                </a:solidFill>
                <a:latin typeface="ＭＳ Ｐゴシック"/>
                <a:ea typeface="ＭＳ Ｐゴシック"/>
                <a:cs typeface="ＭＳ Ｐゴシック"/>
              </a:rPr>
              <a:t>メール</a:t>
            </a:r>
            <a:endParaRPr kumimoji="1" lang="ja-JP" altLang="en-US" sz="900" dirty="0">
              <a:solidFill>
                <a:srgbClr val="33ACBD"/>
              </a:solidFill>
              <a:latin typeface="ＭＳ Ｐゴシック"/>
              <a:ea typeface="ＭＳ Ｐゴシック"/>
              <a:cs typeface="ＭＳ Ｐゴシック"/>
            </a:endParaRPr>
          </a:p>
        </p:txBody>
      </p:sp>
      <p:sp>
        <p:nvSpPr>
          <p:cNvPr id="30" name="正方形/長方形 29"/>
          <p:cNvSpPr/>
          <p:nvPr/>
        </p:nvSpPr>
        <p:spPr>
          <a:xfrm>
            <a:off x="4546601" y="1397000"/>
            <a:ext cx="64849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smtClean="0">
                <a:solidFill>
                  <a:srgbClr val="33ACBD"/>
                </a:solidFill>
                <a:latin typeface="ＭＳ Ｐゴシック"/>
                <a:ea typeface="ＭＳ Ｐゴシック"/>
                <a:cs typeface="ＭＳ Ｐゴシック"/>
              </a:rPr>
              <a:t>ソーシャル</a:t>
            </a:r>
          </a:p>
          <a:p>
            <a:pPr algn="ctr"/>
            <a:r>
              <a:rPr lang="ja-JP" altLang="en-US" sz="800" dirty="0" smtClean="0">
                <a:solidFill>
                  <a:srgbClr val="33ACBD"/>
                </a:solidFill>
                <a:latin typeface="ＭＳ Ｐゴシック"/>
                <a:ea typeface="ＭＳ Ｐゴシック"/>
                <a:cs typeface="ＭＳ Ｐゴシック"/>
              </a:rPr>
              <a:t>メディア</a:t>
            </a:r>
            <a:endParaRPr kumimoji="1" lang="ja-JP" altLang="en-US" sz="800" dirty="0">
              <a:solidFill>
                <a:srgbClr val="33ACBD"/>
              </a:solidFill>
              <a:latin typeface="ＭＳ Ｐゴシック"/>
              <a:ea typeface="ＭＳ Ｐゴシック"/>
              <a:cs typeface="ＭＳ Ｐゴシック"/>
            </a:endParaRPr>
          </a:p>
        </p:txBody>
      </p:sp>
      <p:sp>
        <p:nvSpPr>
          <p:cNvPr id="31" name="正方形/長方形 30"/>
          <p:cNvSpPr/>
          <p:nvPr/>
        </p:nvSpPr>
        <p:spPr>
          <a:xfrm>
            <a:off x="5234781" y="1397000"/>
            <a:ext cx="64849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900" dirty="0" smtClean="0">
                <a:solidFill>
                  <a:srgbClr val="33ACBD"/>
                </a:solidFill>
                <a:latin typeface="ＭＳ Ｐゴシック"/>
                <a:ea typeface="ＭＳ Ｐゴシック"/>
                <a:cs typeface="ＭＳ Ｐゴシック"/>
              </a:rPr>
              <a:t>新聞</a:t>
            </a:r>
          </a:p>
          <a:p>
            <a:pPr algn="ctr"/>
            <a:r>
              <a:rPr lang="ja-JP" altLang="en-US" sz="900" dirty="0" smtClean="0">
                <a:solidFill>
                  <a:srgbClr val="33ACBD"/>
                </a:solidFill>
                <a:latin typeface="ＭＳ Ｐゴシック"/>
                <a:ea typeface="ＭＳ Ｐゴシック"/>
                <a:cs typeface="ＭＳ Ｐゴシック"/>
              </a:rPr>
              <a:t>ニュース</a:t>
            </a:r>
            <a:endParaRPr kumimoji="1" lang="ja-JP" altLang="en-US" sz="900" dirty="0">
              <a:solidFill>
                <a:srgbClr val="33ACBD"/>
              </a:solidFill>
              <a:latin typeface="ＭＳ Ｐゴシック"/>
              <a:ea typeface="ＭＳ Ｐゴシック"/>
              <a:cs typeface="ＭＳ Ｐゴシック"/>
            </a:endParaRPr>
          </a:p>
        </p:txBody>
      </p:sp>
      <p:sp>
        <p:nvSpPr>
          <p:cNvPr id="32" name="正方形/長方形 31"/>
          <p:cNvSpPr/>
          <p:nvPr/>
        </p:nvSpPr>
        <p:spPr>
          <a:xfrm>
            <a:off x="5924550" y="1397000"/>
            <a:ext cx="711201"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800" dirty="0" smtClean="0">
                <a:solidFill>
                  <a:srgbClr val="33ACBD"/>
                </a:solidFill>
                <a:latin typeface="ＭＳ Ｐゴシック"/>
                <a:ea typeface="ＭＳ Ｐゴシック"/>
                <a:cs typeface="ＭＳ Ｐゴシック"/>
              </a:rPr>
              <a:t>ショッピング</a:t>
            </a:r>
            <a:endParaRPr kumimoji="1" lang="ja-JP" altLang="en-US" sz="800" dirty="0">
              <a:solidFill>
                <a:srgbClr val="33ACBD"/>
              </a:solidFill>
              <a:latin typeface="ＭＳ Ｐゴシック"/>
              <a:ea typeface="ＭＳ Ｐゴシック"/>
              <a:cs typeface="ＭＳ Ｐゴシック"/>
            </a:endParaRPr>
          </a:p>
        </p:txBody>
      </p:sp>
      <p:sp>
        <p:nvSpPr>
          <p:cNvPr id="33" name="正方形/長方形 32"/>
          <p:cNvSpPr/>
          <p:nvPr/>
        </p:nvSpPr>
        <p:spPr>
          <a:xfrm>
            <a:off x="6675439" y="1397000"/>
            <a:ext cx="63499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900" dirty="0" smtClean="0">
                <a:solidFill>
                  <a:srgbClr val="33ACBD"/>
                </a:solidFill>
                <a:latin typeface="ＭＳ Ｐゴシック"/>
                <a:ea typeface="ＭＳ Ｐゴシック"/>
                <a:cs typeface="ＭＳ Ｐゴシック"/>
              </a:rPr>
              <a:t>金融取引</a:t>
            </a:r>
            <a:endParaRPr kumimoji="1" lang="ja-JP" altLang="en-US" sz="900" dirty="0">
              <a:solidFill>
                <a:srgbClr val="33ACBD"/>
              </a:solidFill>
              <a:latin typeface="ＭＳ Ｐゴシック"/>
              <a:ea typeface="ＭＳ Ｐゴシック"/>
              <a:cs typeface="ＭＳ Ｐゴシック"/>
            </a:endParaRPr>
          </a:p>
        </p:txBody>
      </p:sp>
      <p:sp>
        <p:nvSpPr>
          <p:cNvPr id="34" name="正方形/長方形 33"/>
          <p:cNvSpPr/>
          <p:nvPr/>
        </p:nvSpPr>
        <p:spPr>
          <a:xfrm>
            <a:off x="7341389" y="1397000"/>
            <a:ext cx="648499" cy="5334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900" dirty="0" smtClean="0">
                <a:solidFill>
                  <a:srgbClr val="33ACBD"/>
                </a:solidFill>
                <a:latin typeface="ＭＳ Ｐゴシック"/>
                <a:ea typeface="ＭＳ Ｐゴシック"/>
                <a:cs typeface="ＭＳ Ｐゴシック"/>
              </a:rPr>
              <a:t>財務</a:t>
            </a:r>
          </a:p>
          <a:p>
            <a:pPr algn="ctr"/>
            <a:r>
              <a:rPr kumimoji="1" lang="ja-JP" altLang="en-US" sz="900" dirty="0" smtClean="0">
                <a:solidFill>
                  <a:srgbClr val="33ACBD"/>
                </a:solidFill>
                <a:latin typeface="ＭＳ Ｐゴシック"/>
                <a:ea typeface="ＭＳ Ｐゴシック"/>
                <a:cs typeface="ＭＳ Ｐゴシック"/>
              </a:rPr>
              <a:t>会計</a:t>
            </a:r>
            <a:endParaRPr kumimoji="1" lang="ja-JP" altLang="en-US" sz="900" dirty="0">
              <a:solidFill>
                <a:srgbClr val="33ACBD"/>
              </a:solidFill>
              <a:latin typeface="ＭＳ Ｐゴシック"/>
              <a:ea typeface="ＭＳ Ｐゴシック"/>
              <a:cs typeface="ＭＳ Ｐゴシック"/>
            </a:endParaRPr>
          </a:p>
        </p:txBody>
      </p:sp>
      <p:sp>
        <p:nvSpPr>
          <p:cNvPr id="35" name="正方形/長方形 34"/>
          <p:cNvSpPr/>
          <p:nvPr/>
        </p:nvSpPr>
        <p:spPr>
          <a:xfrm>
            <a:off x="3916756" y="3873500"/>
            <a:ext cx="4073131" cy="29210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smtClean="0">
                <a:solidFill>
                  <a:srgbClr val="0000FF"/>
                </a:solidFill>
                <a:latin typeface="ＭＳ Ｐゴシック"/>
                <a:ea typeface="ＭＳ Ｐゴシック"/>
                <a:cs typeface="ＭＳ Ｐゴシック"/>
              </a:rPr>
              <a:t>施設や設備</a:t>
            </a:r>
            <a:endParaRPr kumimoji="1" lang="ja-JP" altLang="en-US" sz="1200" dirty="0">
              <a:solidFill>
                <a:srgbClr val="0000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03875610"/>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ワイドカラムストア型</a:t>
            </a:r>
          </a:p>
        </p:txBody>
      </p:sp>
      <p:sp>
        <p:nvSpPr>
          <p:cNvPr id="4" name="角丸四角形 3"/>
          <p:cNvSpPr/>
          <p:nvPr/>
        </p:nvSpPr>
        <p:spPr>
          <a:xfrm>
            <a:off x="4748514" y="1396109"/>
            <a:ext cx="1944000" cy="432000"/>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200" dirty="0">
                <a:solidFill>
                  <a:srgbClr val="FFFFFF"/>
                </a:solidFill>
                <a:cs typeface="ＭＳ Ｐゴシック"/>
              </a:rPr>
              <a:t>Amazon </a:t>
            </a:r>
            <a:r>
              <a:rPr kumimoji="1" lang="en-US" altLang="ja-JP" sz="1200" dirty="0" err="1">
                <a:solidFill>
                  <a:srgbClr val="FFFFFF"/>
                </a:solidFill>
                <a:cs typeface="ＭＳ Ｐゴシック"/>
              </a:rPr>
              <a:t>DynamoDB</a:t>
            </a:r>
            <a:endParaRPr kumimoji="1" lang="ja-JP" altLang="en-US" sz="1200" dirty="0">
              <a:solidFill>
                <a:srgbClr val="FFFFFF"/>
              </a:solidFill>
              <a:cs typeface="ＭＳ Ｐゴシック"/>
            </a:endParaRPr>
          </a:p>
        </p:txBody>
      </p:sp>
      <p:sp>
        <p:nvSpPr>
          <p:cNvPr id="5" name="角丸四角形 4"/>
          <p:cNvSpPr/>
          <p:nvPr/>
        </p:nvSpPr>
        <p:spPr>
          <a:xfrm>
            <a:off x="6797651" y="1389096"/>
            <a:ext cx="1944000" cy="432000"/>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200" dirty="0">
                <a:solidFill>
                  <a:srgbClr val="FFFFFF"/>
                </a:solidFill>
                <a:cs typeface="ＭＳ Ｐゴシック"/>
              </a:rPr>
              <a:t>Apache Cassandra</a:t>
            </a:r>
            <a:endParaRPr kumimoji="1" lang="ja-JP" altLang="en-US" sz="1200" dirty="0">
              <a:solidFill>
                <a:srgbClr val="FFFFFF"/>
              </a:solidFill>
              <a:cs typeface="ＭＳ Ｐゴシック"/>
            </a:endParaRPr>
          </a:p>
        </p:txBody>
      </p:sp>
      <p:sp>
        <p:nvSpPr>
          <p:cNvPr id="6" name="角丸四角形 5"/>
          <p:cNvSpPr/>
          <p:nvPr/>
        </p:nvSpPr>
        <p:spPr>
          <a:xfrm>
            <a:off x="4748515" y="1954133"/>
            <a:ext cx="1944000" cy="1372562"/>
          </a:xfrm>
          <a:prstGeom prst="roundRect">
            <a:avLst>
              <a:gd name="adj" fmla="val 6233"/>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400" dirty="0">
                <a:solidFill>
                  <a:srgbClr val="FFFFFF"/>
                </a:solidFill>
                <a:cs typeface="ＭＳ Ｐゴシック"/>
              </a:rPr>
              <a:t>Amazon</a:t>
            </a:r>
            <a:r>
              <a:rPr kumimoji="1" lang="ja-JP" altLang="en-US" sz="1400" dirty="0" err="1">
                <a:solidFill>
                  <a:srgbClr val="FFFFFF"/>
                </a:solidFill>
                <a:cs typeface="ＭＳ Ｐゴシック"/>
              </a:rPr>
              <a:t>が提</a:t>
            </a:r>
            <a:r>
              <a:rPr kumimoji="1" lang="ja-JP" altLang="en-US" sz="1400" dirty="0">
                <a:solidFill>
                  <a:srgbClr val="FFFFFF"/>
                </a:solidFill>
                <a:cs typeface="ＭＳ Ｐゴシック"/>
              </a:rPr>
              <a:t>供するフルマネージドの</a:t>
            </a:r>
            <a:r>
              <a:rPr kumimoji="1" lang="en-US" altLang="ja-JP" sz="1400" dirty="0">
                <a:solidFill>
                  <a:srgbClr val="FFFFFF"/>
                </a:solidFill>
                <a:cs typeface="ＭＳ Ｐゴシック"/>
              </a:rPr>
              <a:t>NoSQL</a:t>
            </a:r>
            <a:r>
              <a:rPr kumimoji="1" lang="ja-JP" altLang="en-US" sz="1400" dirty="0">
                <a:solidFill>
                  <a:srgbClr val="FFFFFF"/>
                </a:solidFill>
                <a:cs typeface="ＭＳ Ｐゴシック"/>
              </a:rPr>
              <a:t>サービス</a:t>
            </a:r>
          </a:p>
        </p:txBody>
      </p:sp>
      <p:sp>
        <p:nvSpPr>
          <p:cNvPr id="7" name="角丸四角形 6"/>
          <p:cNvSpPr/>
          <p:nvPr/>
        </p:nvSpPr>
        <p:spPr>
          <a:xfrm>
            <a:off x="6797652" y="1954133"/>
            <a:ext cx="1944000" cy="1372562"/>
          </a:xfrm>
          <a:prstGeom prst="roundRect">
            <a:avLst>
              <a:gd name="adj" fmla="val 543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400" dirty="0" err="1">
                <a:solidFill>
                  <a:srgbClr val="FFFFFF"/>
                </a:solidFill>
                <a:cs typeface="ＭＳ Ｐゴシック"/>
              </a:rPr>
              <a:t>DynamoDB</a:t>
            </a:r>
            <a:r>
              <a:rPr kumimoji="1" lang="ja-JP" altLang="en-US" sz="1400" dirty="0">
                <a:solidFill>
                  <a:srgbClr val="FFFFFF"/>
                </a:solidFill>
                <a:cs typeface="ＭＳ Ｐゴシック"/>
              </a:rPr>
              <a:t>をベースに</a:t>
            </a:r>
            <a:r>
              <a:rPr kumimoji="1" lang="en-US" altLang="ja-JP" sz="1400" dirty="0">
                <a:solidFill>
                  <a:srgbClr val="FFFFFF"/>
                </a:solidFill>
                <a:cs typeface="ＭＳ Ｐゴシック"/>
              </a:rPr>
              <a:t>Facebook</a:t>
            </a:r>
            <a:r>
              <a:rPr kumimoji="1" lang="ja-JP" altLang="en-US" sz="1400" dirty="0">
                <a:solidFill>
                  <a:srgbClr val="FFFFFF"/>
                </a:solidFill>
                <a:cs typeface="ＭＳ Ｐゴシック"/>
              </a:rPr>
              <a:t>が開発し、オープンソースとして公開</a:t>
            </a:r>
          </a:p>
        </p:txBody>
      </p:sp>
      <p:sp>
        <p:nvSpPr>
          <p:cNvPr id="10" name="角丸四角形 9"/>
          <p:cNvSpPr/>
          <p:nvPr/>
        </p:nvSpPr>
        <p:spPr>
          <a:xfrm>
            <a:off x="665480" y="3452719"/>
            <a:ext cx="8076171" cy="589280"/>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400" dirty="0">
                <a:solidFill>
                  <a:srgbClr val="FFFFFF"/>
                </a:solidFill>
                <a:cs typeface="ＭＳ Ｐゴシック"/>
              </a:rPr>
              <a:t>大規模にスケールアウト可能。ノードを増やすとリニアに性能を向上させることができる。</a:t>
            </a:r>
          </a:p>
        </p:txBody>
      </p:sp>
      <p:sp>
        <p:nvSpPr>
          <p:cNvPr id="12" name="角丸四角形 11"/>
          <p:cNvSpPr/>
          <p:nvPr/>
        </p:nvSpPr>
        <p:spPr>
          <a:xfrm>
            <a:off x="665481" y="4168023"/>
            <a:ext cx="3977897" cy="589280"/>
          </a:xfrm>
          <a:prstGeom prst="round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400" dirty="0">
                <a:solidFill>
                  <a:srgbClr val="FFFFFF"/>
                </a:solidFill>
                <a:cs typeface="ＭＳ Ｐゴシック"/>
              </a:rPr>
              <a:t>データの一貫性を保証</a:t>
            </a:r>
          </a:p>
        </p:txBody>
      </p:sp>
      <p:sp>
        <p:nvSpPr>
          <p:cNvPr id="15" name="角丸四角形 14"/>
          <p:cNvSpPr/>
          <p:nvPr/>
        </p:nvSpPr>
        <p:spPr>
          <a:xfrm>
            <a:off x="650240" y="1396109"/>
            <a:ext cx="1944000" cy="43200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200" dirty="0">
                <a:solidFill>
                  <a:srgbClr val="FFFFFF"/>
                </a:solidFill>
                <a:cs typeface="ＭＳ Ｐゴシック"/>
              </a:rPr>
              <a:t>Google </a:t>
            </a:r>
            <a:r>
              <a:rPr kumimoji="1" lang="en-US" altLang="ja-JP" sz="1200" dirty="0" err="1">
                <a:solidFill>
                  <a:srgbClr val="FFFFFF"/>
                </a:solidFill>
                <a:cs typeface="ＭＳ Ｐゴシック"/>
              </a:rPr>
              <a:t>BigTable</a:t>
            </a:r>
            <a:endParaRPr kumimoji="1" lang="ja-JP" altLang="en-US" sz="1200" dirty="0">
              <a:solidFill>
                <a:srgbClr val="FFFFFF"/>
              </a:solidFill>
              <a:cs typeface="ＭＳ Ｐゴシック"/>
            </a:endParaRPr>
          </a:p>
        </p:txBody>
      </p:sp>
      <p:sp>
        <p:nvSpPr>
          <p:cNvPr id="16" name="角丸四角形 15"/>
          <p:cNvSpPr/>
          <p:nvPr/>
        </p:nvSpPr>
        <p:spPr>
          <a:xfrm>
            <a:off x="2699377" y="1389027"/>
            <a:ext cx="1944000" cy="43200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200" dirty="0">
                <a:solidFill>
                  <a:srgbClr val="FFFFFF"/>
                </a:solidFill>
                <a:cs typeface="ＭＳ Ｐゴシック"/>
              </a:rPr>
              <a:t>Apache </a:t>
            </a:r>
            <a:r>
              <a:rPr kumimoji="1" lang="en-US" altLang="ja-JP" sz="1200" dirty="0" err="1">
                <a:solidFill>
                  <a:srgbClr val="FFFFFF"/>
                </a:solidFill>
                <a:cs typeface="ＭＳ Ｐゴシック"/>
              </a:rPr>
              <a:t>HBase</a:t>
            </a:r>
            <a:endParaRPr kumimoji="1" lang="ja-JP" altLang="en-US" sz="1200" dirty="0">
              <a:solidFill>
                <a:srgbClr val="FFFFFF"/>
              </a:solidFill>
              <a:cs typeface="ＭＳ Ｐゴシック"/>
            </a:endParaRPr>
          </a:p>
        </p:txBody>
      </p:sp>
      <p:sp>
        <p:nvSpPr>
          <p:cNvPr id="17" name="角丸四角形 16"/>
          <p:cNvSpPr/>
          <p:nvPr/>
        </p:nvSpPr>
        <p:spPr>
          <a:xfrm>
            <a:off x="665481" y="1954133"/>
            <a:ext cx="1928760" cy="1372562"/>
          </a:xfrm>
          <a:prstGeom prst="roundRect">
            <a:avLst>
              <a:gd name="adj" fmla="val 4627"/>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400" dirty="0">
                <a:solidFill>
                  <a:srgbClr val="FFFFFF"/>
                </a:solidFill>
                <a:cs typeface="ＭＳ Ｐゴシック"/>
              </a:rPr>
              <a:t>Google</a:t>
            </a:r>
            <a:r>
              <a:rPr kumimoji="1" lang="ja-JP" altLang="en-US" sz="1400" dirty="0">
                <a:solidFill>
                  <a:srgbClr val="FFFFFF"/>
                </a:solidFill>
                <a:cs typeface="ＭＳ Ｐゴシック"/>
              </a:rPr>
              <a:t>が開発した拡張</a:t>
            </a:r>
            <a:r>
              <a:rPr kumimoji="1" lang="en-US" altLang="ja-JP" sz="1400" dirty="0">
                <a:solidFill>
                  <a:srgbClr val="FFFFFF"/>
                </a:solidFill>
                <a:cs typeface="ＭＳ Ｐゴシック"/>
              </a:rPr>
              <a:t>KVS</a:t>
            </a:r>
            <a:endParaRPr kumimoji="1" lang="ja-JP" altLang="en-US" sz="1400" dirty="0">
              <a:solidFill>
                <a:srgbClr val="FFFFFF"/>
              </a:solidFill>
              <a:cs typeface="ＭＳ Ｐゴシック"/>
            </a:endParaRPr>
          </a:p>
        </p:txBody>
      </p:sp>
      <p:sp>
        <p:nvSpPr>
          <p:cNvPr id="18" name="角丸四角形 17"/>
          <p:cNvSpPr/>
          <p:nvPr/>
        </p:nvSpPr>
        <p:spPr>
          <a:xfrm>
            <a:off x="2699378" y="1947051"/>
            <a:ext cx="1944000" cy="1379644"/>
          </a:xfrm>
          <a:prstGeom prst="roundRect">
            <a:avLst>
              <a:gd name="adj" fmla="val 6286"/>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400" dirty="0">
                <a:solidFill>
                  <a:srgbClr val="FFFFFF"/>
                </a:solidFill>
                <a:cs typeface="ＭＳ Ｐゴシック"/>
              </a:rPr>
              <a:t>Google</a:t>
            </a:r>
            <a:r>
              <a:rPr kumimoji="1" lang="ja-JP" altLang="en-US" sz="1400" dirty="0">
                <a:solidFill>
                  <a:srgbClr val="FFFFFF"/>
                </a:solidFill>
                <a:cs typeface="ＭＳ Ｐゴシック"/>
              </a:rPr>
              <a:t>の論文を元に</a:t>
            </a:r>
            <a:r>
              <a:rPr kumimoji="1" lang="en-US" altLang="ja-JP" sz="1400" dirty="0">
                <a:solidFill>
                  <a:srgbClr val="FFFFFF"/>
                </a:solidFill>
                <a:cs typeface="ＭＳ Ｐゴシック"/>
              </a:rPr>
              <a:t>Java</a:t>
            </a:r>
            <a:r>
              <a:rPr kumimoji="1" lang="ja-JP" altLang="en-US" sz="1400" dirty="0">
                <a:solidFill>
                  <a:srgbClr val="FFFFFF"/>
                </a:solidFill>
                <a:cs typeface="ＭＳ Ｐゴシック"/>
              </a:rPr>
              <a:t>で実装し直した</a:t>
            </a:r>
            <a:r>
              <a:rPr lang="ja-JP" altLang="en-US" sz="1400" dirty="0">
                <a:solidFill>
                  <a:srgbClr val="FFFFFF"/>
                </a:solidFill>
                <a:cs typeface="ＭＳ Ｐゴシック"/>
              </a:rPr>
              <a:t>オープンソース</a:t>
            </a:r>
          </a:p>
        </p:txBody>
      </p:sp>
      <p:sp>
        <p:nvSpPr>
          <p:cNvPr id="19" name="角丸四角形 18"/>
          <p:cNvSpPr/>
          <p:nvPr/>
        </p:nvSpPr>
        <p:spPr>
          <a:xfrm>
            <a:off x="4763754" y="4168023"/>
            <a:ext cx="3977897" cy="589280"/>
          </a:xfrm>
          <a:prstGeom prst="round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FFFFFF"/>
                </a:solidFill>
                <a:cs typeface="ＭＳ Ｐゴシック"/>
              </a:rPr>
              <a:t>結果整合性</a:t>
            </a:r>
            <a:endParaRPr kumimoji="1" lang="en-US" altLang="ja-JP" sz="1200" dirty="0">
              <a:solidFill>
                <a:srgbClr val="FFFFFF"/>
              </a:solidFill>
              <a:cs typeface="ＭＳ Ｐゴシック"/>
            </a:endParaRPr>
          </a:p>
          <a:p>
            <a:pPr algn="ctr"/>
            <a:r>
              <a:rPr kumimoji="1" lang="en-US" altLang="ja-JP" sz="1200" dirty="0">
                <a:solidFill>
                  <a:srgbClr val="FFFFFF"/>
                </a:solidFill>
                <a:cs typeface="ＭＳ Ｐゴシック"/>
              </a:rPr>
              <a:t>(</a:t>
            </a:r>
            <a:r>
              <a:rPr kumimoji="1" lang="ja-JP" altLang="en-US" sz="1200" dirty="0">
                <a:solidFill>
                  <a:srgbClr val="FFFFFF"/>
                </a:solidFill>
                <a:cs typeface="ＭＳ Ｐゴシック"/>
              </a:rPr>
              <a:t>遅延と</a:t>
            </a:r>
            <a:r>
              <a:rPr lang="ja-JP" altLang="en-US" sz="1200" dirty="0">
                <a:solidFill>
                  <a:srgbClr val="FFFFFF"/>
                </a:solidFill>
                <a:cs typeface="ＭＳ Ｐゴシック"/>
              </a:rPr>
              <a:t>のトレードオフで一貫性レベルを設定可能</a:t>
            </a:r>
            <a:r>
              <a:rPr kumimoji="1" lang="en-US" altLang="ja-JP" sz="1200" dirty="0">
                <a:solidFill>
                  <a:srgbClr val="FFFFFF"/>
                </a:solidFill>
                <a:cs typeface="ＭＳ Ｐゴシック"/>
              </a:rPr>
              <a:t>)</a:t>
            </a:r>
            <a:endParaRPr kumimoji="1" lang="ja-JP" altLang="en-US" sz="1200" dirty="0">
              <a:solidFill>
                <a:srgbClr val="FFFFFF"/>
              </a:solidFill>
              <a:cs typeface="ＭＳ Ｐゴシック"/>
            </a:endParaRPr>
          </a:p>
        </p:txBody>
      </p:sp>
      <p:sp>
        <p:nvSpPr>
          <p:cNvPr id="20" name="角丸四角形 19"/>
          <p:cNvSpPr/>
          <p:nvPr/>
        </p:nvSpPr>
        <p:spPr>
          <a:xfrm>
            <a:off x="650240" y="4883327"/>
            <a:ext cx="3977897" cy="589280"/>
          </a:xfrm>
          <a:prstGeom prst="round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FFFFFF"/>
                </a:solidFill>
                <a:cs typeface="ＭＳ Ｐゴシック"/>
              </a:rPr>
              <a:t>可用性は保証されない</a:t>
            </a:r>
            <a:endParaRPr kumimoji="1" lang="en-US" altLang="ja-JP" sz="1200" dirty="0">
              <a:solidFill>
                <a:srgbClr val="FFFFFF"/>
              </a:solidFill>
              <a:cs typeface="ＭＳ Ｐゴシック"/>
            </a:endParaRPr>
          </a:p>
          <a:p>
            <a:pPr algn="ctr"/>
            <a:r>
              <a:rPr kumimoji="1" lang="en-US" altLang="ja-JP" sz="1200" dirty="0">
                <a:solidFill>
                  <a:srgbClr val="FFFFFF"/>
                </a:solidFill>
                <a:cs typeface="ＭＳ Ｐゴシック"/>
              </a:rPr>
              <a:t>(3</a:t>
            </a:r>
            <a:r>
              <a:rPr kumimoji="1" lang="ja-JP" altLang="en-US" sz="1200" dirty="0" err="1">
                <a:solidFill>
                  <a:srgbClr val="FFFFFF"/>
                </a:solidFill>
                <a:cs typeface="ＭＳ Ｐゴシック"/>
              </a:rPr>
              <a:t>つの</a:t>
            </a:r>
            <a:r>
              <a:rPr kumimoji="1" lang="ja-JP" altLang="en-US" sz="1200" dirty="0">
                <a:solidFill>
                  <a:srgbClr val="FFFFFF"/>
                </a:solidFill>
                <a:cs typeface="ＭＳ Ｐゴシック"/>
              </a:rPr>
              <a:t>ノードにレプリカを作成</a:t>
            </a:r>
            <a:r>
              <a:rPr kumimoji="1" lang="en-US" altLang="ja-JP" sz="1200" dirty="0">
                <a:solidFill>
                  <a:srgbClr val="FFFFFF"/>
                </a:solidFill>
                <a:cs typeface="ＭＳ Ｐゴシック"/>
              </a:rPr>
              <a:t>)</a:t>
            </a:r>
            <a:endParaRPr kumimoji="1" lang="ja-JP" altLang="en-US" sz="1200" dirty="0">
              <a:solidFill>
                <a:srgbClr val="FFFFFF"/>
              </a:solidFill>
              <a:cs typeface="ＭＳ Ｐゴシック"/>
            </a:endParaRPr>
          </a:p>
        </p:txBody>
      </p:sp>
      <p:sp>
        <p:nvSpPr>
          <p:cNvPr id="21" name="角丸四角形 20"/>
          <p:cNvSpPr/>
          <p:nvPr/>
        </p:nvSpPr>
        <p:spPr>
          <a:xfrm>
            <a:off x="4748513" y="4883327"/>
            <a:ext cx="3977897" cy="589280"/>
          </a:xfrm>
          <a:prstGeom prst="round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400" dirty="0">
                <a:solidFill>
                  <a:srgbClr val="FFFFFF"/>
                </a:solidFill>
                <a:cs typeface="ＭＳ Ｐゴシック"/>
              </a:rPr>
              <a:t>可用性を保証</a:t>
            </a:r>
          </a:p>
        </p:txBody>
      </p:sp>
      <p:sp>
        <p:nvSpPr>
          <p:cNvPr id="22" name="角丸四角形 21"/>
          <p:cNvSpPr/>
          <p:nvPr/>
        </p:nvSpPr>
        <p:spPr>
          <a:xfrm>
            <a:off x="665481" y="5603705"/>
            <a:ext cx="8076171" cy="589280"/>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400" dirty="0">
                <a:solidFill>
                  <a:srgbClr val="FFFFFF"/>
                </a:solidFill>
                <a:cs typeface="ＭＳ Ｐゴシック"/>
              </a:rPr>
              <a:t>柔軟なデータモデル </a:t>
            </a:r>
            <a:r>
              <a:rPr kumimoji="1" lang="en-US" altLang="ja-JP" sz="1400" dirty="0">
                <a:solidFill>
                  <a:srgbClr val="FFFFFF"/>
                </a:solidFill>
                <a:cs typeface="ＭＳ Ｐゴシック"/>
              </a:rPr>
              <a:t>(</a:t>
            </a:r>
            <a:r>
              <a:rPr kumimoji="1" lang="ja-JP" altLang="en-US" sz="1400" dirty="0">
                <a:solidFill>
                  <a:srgbClr val="FFFFFF"/>
                </a:solidFill>
                <a:cs typeface="ＭＳ Ｐゴシック"/>
              </a:rPr>
              <a:t>スキーマレス</a:t>
            </a:r>
            <a:r>
              <a:rPr kumimoji="1" lang="en-US" altLang="ja-JP" sz="1400" dirty="0">
                <a:solidFill>
                  <a:srgbClr val="FFFFFF"/>
                </a:solidFill>
                <a:cs typeface="ＭＳ Ｐゴシック"/>
              </a:rPr>
              <a:t>)</a:t>
            </a:r>
            <a:endParaRPr kumimoji="1" lang="ja-JP" altLang="en-US" sz="1400" dirty="0">
              <a:solidFill>
                <a:srgbClr val="FFFFFF"/>
              </a:solidFill>
              <a:cs typeface="ＭＳ Ｐゴシック"/>
            </a:endParaRPr>
          </a:p>
        </p:txBody>
      </p:sp>
    </p:spTree>
    <p:extLst>
      <p:ext uri="{BB962C8B-B14F-4D97-AF65-F5344CB8AC3E}">
        <p14:creationId xmlns:p14="http://schemas.microsoft.com/office/powerpoint/2010/main" val="385877381"/>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3" name="直線コネクタ 72"/>
          <p:cNvCxnSpPr/>
          <p:nvPr/>
        </p:nvCxnSpPr>
        <p:spPr>
          <a:xfrm flipV="1">
            <a:off x="6946178" y="5004350"/>
            <a:ext cx="177090" cy="256895"/>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77" name="直線コネクタ 76"/>
          <p:cNvCxnSpPr/>
          <p:nvPr/>
        </p:nvCxnSpPr>
        <p:spPr>
          <a:xfrm flipV="1">
            <a:off x="7163439" y="4769628"/>
            <a:ext cx="196394" cy="194448"/>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79" name="直線コネクタ 78"/>
          <p:cNvCxnSpPr/>
          <p:nvPr/>
        </p:nvCxnSpPr>
        <p:spPr>
          <a:xfrm flipV="1">
            <a:off x="7559537" y="5515820"/>
            <a:ext cx="219405" cy="220977"/>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2" name="直線コネクタ 81"/>
          <p:cNvCxnSpPr/>
          <p:nvPr/>
        </p:nvCxnSpPr>
        <p:spPr>
          <a:xfrm>
            <a:off x="7803018" y="5518397"/>
            <a:ext cx="342044" cy="197681"/>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5" name="直線コネクタ 84"/>
          <p:cNvCxnSpPr/>
          <p:nvPr/>
        </p:nvCxnSpPr>
        <p:spPr>
          <a:xfrm flipV="1">
            <a:off x="8444954" y="4651172"/>
            <a:ext cx="177090" cy="256895"/>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6" name="直線コネクタ 85"/>
          <p:cNvCxnSpPr/>
          <p:nvPr/>
        </p:nvCxnSpPr>
        <p:spPr>
          <a:xfrm>
            <a:off x="8405764" y="4956712"/>
            <a:ext cx="231281" cy="269601"/>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89" name="直線コネクタ 88"/>
          <p:cNvCxnSpPr/>
          <p:nvPr/>
        </p:nvCxnSpPr>
        <p:spPr>
          <a:xfrm flipH="1" flipV="1">
            <a:off x="7954090" y="4799384"/>
            <a:ext cx="442732" cy="116840"/>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91" name="直線コネクタ 90"/>
          <p:cNvCxnSpPr/>
          <p:nvPr/>
        </p:nvCxnSpPr>
        <p:spPr>
          <a:xfrm flipH="1" flipV="1">
            <a:off x="7194021" y="5006529"/>
            <a:ext cx="528460" cy="465818"/>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96" name="直線コネクタ 95"/>
          <p:cNvCxnSpPr/>
          <p:nvPr/>
        </p:nvCxnSpPr>
        <p:spPr>
          <a:xfrm flipV="1">
            <a:off x="7803018" y="4979984"/>
            <a:ext cx="556477" cy="491695"/>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62" name="直線コネクタ 61"/>
          <p:cNvCxnSpPr/>
          <p:nvPr/>
        </p:nvCxnSpPr>
        <p:spPr>
          <a:xfrm>
            <a:off x="6868124" y="4732233"/>
            <a:ext cx="203271" cy="198528"/>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sp>
        <p:nvSpPr>
          <p:cNvPr id="2" name="タイトル 1"/>
          <p:cNvSpPr>
            <a:spLocks noGrp="1"/>
          </p:cNvSpPr>
          <p:nvPr>
            <p:ph type="title"/>
          </p:nvPr>
        </p:nvSpPr>
        <p:spPr/>
        <p:txBody>
          <a:bodyPr/>
          <a:lstStyle/>
          <a:p>
            <a:r>
              <a:rPr lang="ja-JP" altLang="en-US" dirty="0"/>
              <a:t>様々な</a:t>
            </a:r>
            <a:r>
              <a:rPr kumimoji="1" lang="en-US" altLang="ja-JP" dirty="0"/>
              <a:t>NoSQL</a:t>
            </a:r>
            <a:endParaRPr kumimoji="1" lang="ja-JP" altLang="en-US" dirty="0"/>
          </a:p>
        </p:txBody>
      </p:sp>
      <p:sp>
        <p:nvSpPr>
          <p:cNvPr id="4" name="角丸四角形 3"/>
          <p:cNvSpPr/>
          <p:nvPr/>
        </p:nvSpPr>
        <p:spPr>
          <a:xfrm>
            <a:off x="484400" y="995680"/>
            <a:ext cx="1944000" cy="108000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キーバリュー型</a:t>
            </a:r>
            <a:endParaRPr kumimoji="1" lang="en-US" altLang="ja-JP" dirty="0">
              <a:solidFill>
                <a:srgbClr val="FFFFFF"/>
              </a:solidFill>
              <a:cs typeface="ＭＳ Ｐゴシック"/>
            </a:endParaRPr>
          </a:p>
          <a:p>
            <a:pPr algn="ctr"/>
            <a:r>
              <a:rPr kumimoji="1" lang="en-US" altLang="ja-JP" dirty="0">
                <a:solidFill>
                  <a:srgbClr val="FFFFFF"/>
                </a:solidFill>
                <a:cs typeface="ＭＳ Ｐゴシック"/>
              </a:rPr>
              <a:t>(KVS)</a:t>
            </a:r>
            <a:endParaRPr kumimoji="1" lang="ja-JP" altLang="en-US" dirty="0">
              <a:solidFill>
                <a:srgbClr val="FFFFFF"/>
              </a:solidFill>
              <a:cs typeface="ＭＳ Ｐゴシック"/>
            </a:endParaRPr>
          </a:p>
        </p:txBody>
      </p:sp>
      <p:sp>
        <p:nvSpPr>
          <p:cNvPr id="5" name="角丸四角形 4"/>
          <p:cNvSpPr/>
          <p:nvPr/>
        </p:nvSpPr>
        <p:spPr>
          <a:xfrm>
            <a:off x="2567200" y="995680"/>
            <a:ext cx="1944000" cy="108000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ワイドカラム</a:t>
            </a:r>
            <a:endParaRPr kumimoji="1" lang="en-US" altLang="ja-JP" dirty="0">
              <a:solidFill>
                <a:srgbClr val="FFFFFF"/>
              </a:solidFill>
              <a:cs typeface="ＭＳ Ｐゴシック"/>
            </a:endParaRPr>
          </a:p>
          <a:p>
            <a:pPr algn="ctr"/>
            <a:r>
              <a:rPr kumimoji="1" lang="ja-JP" altLang="en-US" dirty="0">
                <a:solidFill>
                  <a:srgbClr val="FFFFFF"/>
                </a:solidFill>
                <a:cs typeface="ＭＳ Ｐゴシック"/>
              </a:rPr>
              <a:t>ストア型</a:t>
            </a:r>
            <a:endParaRPr kumimoji="1" lang="en-US" altLang="ja-JP" dirty="0">
              <a:solidFill>
                <a:srgbClr val="FFFFFF"/>
              </a:solidFill>
              <a:cs typeface="ＭＳ Ｐゴシック"/>
            </a:endParaRPr>
          </a:p>
          <a:p>
            <a:pPr algn="ctr"/>
            <a:r>
              <a:rPr kumimoji="1" lang="en-US" altLang="ja-JP" dirty="0">
                <a:solidFill>
                  <a:srgbClr val="FFFFFF"/>
                </a:solidFill>
                <a:cs typeface="ＭＳ Ｐゴシック"/>
              </a:rPr>
              <a:t>(</a:t>
            </a:r>
            <a:r>
              <a:rPr kumimoji="1" lang="ja-JP" altLang="en-US" dirty="0">
                <a:solidFill>
                  <a:srgbClr val="FFFFFF"/>
                </a:solidFill>
                <a:cs typeface="ＭＳ Ｐゴシック"/>
              </a:rPr>
              <a:t>列指向</a:t>
            </a:r>
            <a:r>
              <a:rPr kumimoji="1" lang="en-US" altLang="ja-JP" dirty="0">
                <a:solidFill>
                  <a:srgbClr val="FFFFFF"/>
                </a:solidFill>
                <a:cs typeface="ＭＳ Ｐゴシック"/>
              </a:rPr>
              <a:t>)</a:t>
            </a:r>
            <a:endParaRPr kumimoji="1" lang="ja-JP" altLang="en-US" dirty="0">
              <a:solidFill>
                <a:srgbClr val="FFFFFF"/>
              </a:solidFill>
              <a:cs typeface="ＭＳ Ｐゴシック"/>
            </a:endParaRPr>
          </a:p>
        </p:txBody>
      </p:sp>
      <p:sp>
        <p:nvSpPr>
          <p:cNvPr id="6" name="角丸四角形 5"/>
          <p:cNvSpPr/>
          <p:nvPr/>
        </p:nvSpPr>
        <p:spPr>
          <a:xfrm>
            <a:off x="4650000" y="995680"/>
            <a:ext cx="1944000" cy="108000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ドキュメント型</a:t>
            </a:r>
          </a:p>
        </p:txBody>
      </p:sp>
      <p:sp>
        <p:nvSpPr>
          <p:cNvPr id="7" name="角丸四角形 6"/>
          <p:cNvSpPr/>
          <p:nvPr/>
        </p:nvSpPr>
        <p:spPr>
          <a:xfrm>
            <a:off x="6732800" y="995680"/>
            <a:ext cx="1944000" cy="108000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グラフ型</a:t>
            </a:r>
          </a:p>
        </p:txBody>
      </p:sp>
      <p:sp>
        <p:nvSpPr>
          <p:cNvPr id="8" name="角丸四角形 7"/>
          <p:cNvSpPr/>
          <p:nvPr/>
        </p:nvSpPr>
        <p:spPr>
          <a:xfrm>
            <a:off x="498000" y="2206261"/>
            <a:ext cx="1944000" cy="1080000"/>
          </a:xfrm>
          <a:prstGeom prst="round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200" dirty="0" err="1">
                <a:solidFill>
                  <a:srgbClr val="FFFFFF"/>
                </a:solidFill>
                <a:cs typeface="ＭＳ Ｐゴシック"/>
              </a:rPr>
              <a:t>Riak</a:t>
            </a:r>
            <a:endParaRPr kumimoji="1" lang="en-US" altLang="ja-JP" sz="1200" dirty="0">
              <a:solidFill>
                <a:srgbClr val="FFFFFF"/>
              </a:solidFill>
              <a:cs typeface="ＭＳ Ｐゴシック"/>
            </a:endParaRPr>
          </a:p>
          <a:p>
            <a:pPr algn="ctr"/>
            <a:r>
              <a:rPr kumimoji="1" lang="en-US" altLang="ja-JP" sz="1200" dirty="0" err="1">
                <a:solidFill>
                  <a:srgbClr val="FFFFFF"/>
                </a:solidFill>
                <a:cs typeface="ＭＳ Ｐゴシック"/>
              </a:rPr>
              <a:t>Redis</a:t>
            </a:r>
            <a:endParaRPr kumimoji="1" lang="ja-JP" altLang="en-US" sz="1200" dirty="0">
              <a:solidFill>
                <a:srgbClr val="FFFFFF"/>
              </a:solidFill>
              <a:cs typeface="ＭＳ Ｐゴシック"/>
            </a:endParaRPr>
          </a:p>
        </p:txBody>
      </p:sp>
      <p:sp>
        <p:nvSpPr>
          <p:cNvPr id="9" name="角丸四角形 8"/>
          <p:cNvSpPr/>
          <p:nvPr/>
        </p:nvSpPr>
        <p:spPr>
          <a:xfrm>
            <a:off x="2580800" y="2206261"/>
            <a:ext cx="1944000" cy="1080000"/>
          </a:xfrm>
          <a:prstGeom prst="round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ja-JP" sz="1200" dirty="0">
                <a:solidFill>
                  <a:srgbClr val="FFFFFF"/>
                </a:solidFill>
                <a:cs typeface="ＭＳ Ｐゴシック"/>
              </a:rPr>
              <a:t>Google </a:t>
            </a:r>
            <a:r>
              <a:rPr lang="en-US" altLang="ja-JP" sz="1200" dirty="0" err="1">
                <a:solidFill>
                  <a:srgbClr val="FFFFFF"/>
                </a:solidFill>
                <a:cs typeface="ＭＳ Ｐゴシック"/>
              </a:rPr>
              <a:t>BigTable</a:t>
            </a:r>
            <a:endParaRPr lang="en-US" altLang="ja-JP" sz="1200" dirty="0">
              <a:solidFill>
                <a:srgbClr val="FFFFFF"/>
              </a:solidFill>
              <a:cs typeface="ＭＳ Ｐゴシック"/>
            </a:endParaRPr>
          </a:p>
          <a:p>
            <a:pPr algn="ctr"/>
            <a:r>
              <a:rPr kumimoji="1" lang="en-US" altLang="ja-JP" sz="1200" dirty="0">
                <a:solidFill>
                  <a:srgbClr val="FFFFFF"/>
                </a:solidFill>
                <a:cs typeface="ＭＳ Ｐゴシック"/>
              </a:rPr>
              <a:t>Apache </a:t>
            </a:r>
            <a:r>
              <a:rPr kumimoji="1" lang="en-US" altLang="ja-JP" sz="1200" dirty="0" err="1">
                <a:solidFill>
                  <a:srgbClr val="FFFFFF"/>
                </a:solidFill>
                <a:cs typeface="ＭＳ Ｐゴシック"/>
              </a:rPr>
              <a:t>Hbase</a:t>
            </a:r>
            <a:endParaRPr kumimoji="1" lang="en-US" altLang="ja-JP" sz="1200" dirty="0">
              <a:solidFill>
                <a:srgbClr val="FFFFFF"/>
              </a:solidFill>
              <a:cs typeface="ＭＳ Ｐゴシック"/>
            </a:endParaRPr>
          </a:p>
          <a:p>
            <a:pPr algn="ctr"/>
            <a:r>
              <a:rPr kumimoji="1" lang="en-US" altLang="ja-JP" sz="1200" dirty="0">
                <a:solidFill>
                  <a:srgbClr val="FFFFFF"/>
                </a:solidFill>
                <a:cs typeface="ＭＳ Ｐゴシック"/>
              </a:rPr>
              <a:t>Amazon </a:t>
            </a:r>
            <a:r>
              <a:rPr kumimoji="1" lang="en-US" altLang="ja-JP" sz="1200" dirty="0" err="1">
                <a:solidFill>
                  <a:srgbClr val="FFFFFF"/>
                </a:solidFill>
                <a:cs typeface="ＭＳ Ｐゴシック"/>
              </a:rPr>
              <a:t>DynamoDB</a:t>
            </a:r>
            <a:endParaRPr kumimoji="1" lang="en-US" altLang="ja-JP" sz="1200" dirty="0">
              <a:solidFill>
                <a:srgbClr val="FFFFFF"/>
              </a:solidFill>
              <a:cs typeface="ＭＳ Ｐゴシック"/>
            </a:endParaRPr>
          </a:p>
          <a:p>
            <a:pPr algn="ctr"/>
            <a:r>
              <a:rPr lang="en-US" altLang="ja-JP" sz="1200" dirty="0">
                <a:solidFill>
                  <a:srgbClr val="FFFFFF"/>
                </a:solidFill>
                <a:cs typeface="ＭＳ Ｐゴシック"/>
              </a:rPr>
              <a:t>Apache Cassandra</a:t>
            </a:r>
          </a:p>
        </p:txBody>
      </p:sp>
      <p:sp>
        <p:nvSpPr>
          <p:cNvPr id="10" name="角丸四角形 9"/>
          <p:cNvSpPr/>
          <p:nvPr/>
        </p:nvSpPr>
        <p:spPr>
          <a:xfrm>
            <a:off x="4663600" y="2206261"/>
            <a:ext cx="1944000" cy="1080000"/>
          </a:xfrm>
          <a:prstGeom prst="round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200" dirty="0" err="1">
                <a:solidFill>
                  <a:srgbClr val="FFFFFF"/>
                </a:solidFill>
                <a:cs typeface="ＭＳ Ｐゴシック"/>
              </a:rPr>
              <a:t>Couchbase</a:t>
            </a:r>
            <a:endParaRPr kumimoji="1" lang="en-US" altLang="ja-JP" sz="1200" dirty="0">
              <a:solidFill>
                <a:srgbClr val="FFFFFF"/>
              </a:solidFill>
              <a:cs typeface="ＭＳ Ｐゴシック"/>
            </a:endParaRPr>
          </a:p>
          <a:p>
            <a:pPr algn="ctr"/>
            <a:r>
              <a:rPr kumimoji="1" lang="en-US" altLang="ja-JP" sz="1200" dirty="0">
                <a:solidFill>
                  <a:srgbClr val="FFFFFF"/>
                </a:solidFill>
                <a:cs typeface="ＭＳ Ｐゴシック"/>
              </a:rPr>
              <a:t>MongoDB</a:t>
            </a:r>
            <a:endParaRPr kumimoji="1" lang="ja-JP" altLang="en-US" sz="1200" dirty="0">
              <a:solidFill>
                <a:srgbClr val="FFFFFF"/>
              </a:solidFill>
              <a:cs typeface="ＭＳ Ｐゴシック"/>
            </a:endParaRPr>
          </a:p>
        </p:txBody>
      </p:sp>
      <p:sp>
        <p:nvSpPr>
          <p:cNvPr id="11" name="角丸四角形 10"/>
          <p:cNvSpPr/>
          <p:nvPr/>
        </p:nvSpPr>
        <p:spPr>
          <a:xfrm>
            <a:off x="6746400" y="2206261"/>
            <a:ext cx="1944000" cy="1080000"/>
          </a:xfrm>
          <a:prstGeom prst="roundRect">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200" dirty="0">
                <a:solidFill>
                  <a:srgbClr val="FFFFFF"/>
                </a:solidFill>
                <a:cs typeface="ＭＳ Ｐゴシック"/>
              </a:rPr>
              <a:t>Neo4j</a:t>
            </a:r>
            <a:endParaRPr kumimoji="1" lang="ja-JP" altLang="en-US" sz="1200" dirty="0">
              <a:solidFill>
                <a:srgbClr val="FFFFFF"/>
              </a:solidFill>
              <a:cs typeface="ＭＳ Ｐゴシック"/>
            </a:endParaRPr>
          </a:p>
        </p:txBody>
      </p:sp>
      <p:sp>
        <p:nvSpPr>
          <p:cNvPr id="16" name="角丸四角形 15"/>
          <p:cNvSpPr/>
          <p:nvPr/>
        </p:nvSpPr>
        <p:spPr>
          <a:xfrm>
            <a:off x="511600" y="3416842"/>
            <a:ext cx="1944000" cy="923019"/>
          </a:xfrm>
          <a:prstGeom prst="roundRect">
            <a:avLst>
              <a:gd name="adj" fmla="val 9350"/>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ja-JP" altLang="en-US" sz="1400" dirty="0">
                <a:solidFill>
                  <a:srgbClr val="FFFFFF"/>
                </a:solidFill>
                <a:cs typeface="ＭＳ Ｐゴシック"/>
              </a:rPr>
              <a:t>キー </a:t>
            </a:r>
            <a:r>
              <a:rPr lang="en-US" altLang="ja-JP" sz="1400" dirty="0">
                <a:solidFill>
                  <a:srgbClr val="FFFFFF"/>
                </a:solidFill>
                <a:cs typeface="ＭＳ Ｐゴシック"/>
              </a:rPr>
              <a:t>(Key) </a:t>
            </a:r>
            <a:r>
              <a:rPr lang="ja-JP" altLang="en-US" sz="1400" dirty="0">
                <a:solidFill>
                  <a:srgbClr val="FFFFFF"/>
                </a:solidFill>
                <a:cs typeface="ＭＳ Ｐゴシック"/>
              </a:rPr>
              <a:t>と値 </a:t>
            </a:r>
            <a:r>
              <a:rPr lang="en-US" altLang="ja-JP" sz="1400" dirty="0">
                <a:solidFill>
                  <a:srgbClr val="FFFFFF"/>
                </a:solidFill>
                <a:cs typeface="ＭＳ Ｐゴシック"/>
              </a:rPr>
              <a:t>(Value) </a:t>
            </a:r>
            <a:r>
              <a:rPr lang="ja-JP" altLang="en-US" sz="1400" dirty="0">
                <a:solidFill>
                  <a:srgbClr val="FFFFFF"/>
                </a:solidFill>
                <a:cs typeface="ＭＳ Ｐゴシック"/>
              </a:rPr>
              <a:t>のみのシンプルなデータ構造</a:t>
            </a:r>
          </a:p>
        </p:txBody>
      </p:sp>
      <p:sp>
        <p:nvSpPr>
          <p:cNvPr id="17" name="角丸四角形 16"/>
          <p:cNvSpPr/>
          <p:nvPr/>
        </p:nvSpPr>
        <p:spPr>
          <a:xfrm>
            <a:off x="2594400" y="3416842"/>
            <a:ext cx="1944000" cy="923019"/>
          </a:xfrm>
          <a:prstGeom prst="roundRect">
            <a:avLst>
              <a:gd name="adj" fmla="val 9873"/>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altLang="ja-JP" sz="1400" dirty="0">
                <a:solidFill>
                  <a:srgbClr val="FFFFFF"/>
                </a:solidFill>
                <a:cs typeface="ＭＳ Ｐゴシック"/>
              </a:rPr>
              <a:t>KVS</a:t>
            </a:r>
            <a:r>
              <a:rPr lang="ja-JP" altLang="en-US" sz="1400" dirty="0">
                <a:solidFill>
                  <a:srgbClr val="FFFFFF"/>
                </a:solidFill>
                <a:cs typeface="ＭＳ Ｐゴシック"/>
              </a:rPr>
              <a:t>を拡張して複数のバリューを持たせたもの</a:t>
            </a:r>
          </a:p>
        </p:txBody>
      </p:sp>
      <p:sp>
        <p:nvSpPr>
          <p:cNvPr id="18" name="角丸四角形 17"/>
          <p:cNvSpPr/>
          <p:nvPr/>
        </p:nvSpPr>
        <p:spPr>
          <a:xfrm>
            <a:off x="4677200" y="3416842"/>
            <a:ext cx="1944000" cy="923019"/>
          </a:xfrm>
          <a:prstGeom prst="roundRect">
            <a:avLst>
              <a:gd name="adj" fmla="val 9873"/>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altLang="ja-JP" sz="1400" dirty="0">
                <a:solidFill>
                  <a:srgbClr val="FFFFFF"/>
                </a:solidFill>
                <a:cs typeface="ＭＳ Ｐゴシック"/>
              </a:rPr>
              <a:t>KVS</a:t>
            </a:r>
            <a:r>
              <a:rPr lang="ja-JP" altLang="en-US" sz="1400" dirty="0">
                <a:solidFill>
                  <a:srgbClr val="FFFFFF"/>
                </a:solidFill>
                <a:cs typeface="ＭＳ Ｐゴシック"/>
              </a:rPr>
              <a:t>よりも柔軟で複雑なデータ構造に対応できる</a:t>
            </a:r>
          </a:p>
        </p:txBody>
      </p:sp>
      <p:sp>
        <p:nvSpPr>
          <p:cNvPr id="19" name="角丸四角形 18"/>
          <p:cNvSpPr/>
          <p:nvPr/>
        </p:nvSpPr>
        <p:spPr>
          <a:xfrm>
            <a:off x="6760000" y="3416842"/>
            <a:ext cx="1944000" cy="923019"/>
          </a:xfrm>
          <a:prstGeom prst="roundRect">
            <a:avLst>
              <a:gd name="adj" fmla="val 10395"/>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ja-JP" altLang="en-US" sz="1400" dirty="0">
                <a:solidFill>
                  <a:srgbClr val="FFFFFF"/>
                </a:solidFill>
                <a:cs typeface="ＭＳ Ｐゴシック"/>
              </a:rPr>
              <a:t>グラフ理論にデータ同士の関係をグラフとして表す</a:t>
            </a:r>
            <a:endParaRPr kumimoji="1" lang="ja-JP" altLang="en-US" sz="1400" dirty="0">
              <a:solidFill>
                <a:srgbClr val="FFFFFF"/>
              </a:solidFill>
              <a:cs typeface="ＭＳ Ｐゴシック"/>
            </a:endParaRPr>
          </a:p>
        </p:txBody>
      </p:sp>
      <p:sp>
        <p:nvSpPr>
          <p:cNvPr id="20" name="角丸四角形 19"/>
          <p:cNvSpPr/>
          <p:nvPr/>
        </p:nvSpPr>
        <p:spPr>
          <a:xfrm>
            <a:off x="511600" y="5972580"/>
            <a:ext cx="1944000" cy="458699"/>
          </a:xfrm>
          <a:prstGeom prst="roundRect">
            <a:avLst>
              <a:gd name="adj" fmla="val 20425"/>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200" dirty="0">
                <a:solidFill>
                  <a:srgbClr val="FFFFFF"/>
                </a:solidFill>
                <a:cs typeface="ＭＳ Ｐゴシック"/>
              </a:rPr>
              <a:t>「元祖」</a:t>
            </a:r>
            <a:r>
              <a:rPr lang="en-US" altLang="ja-JP" sz="1200" dirty="0">
                <a:solidFill>
                  <a:srgbClr val="FFFFFF"/>
                </a:solidFill>
                <a:cs typeface="ＭＳ Ｐゴシック"/>
              </a:rPr>
              <a:t>NoSQL</a:t>
            </a:r>
            <a:endParaRPr lang="ja-JP" altLang="en-US" sz="1200" dirty="0">
              <a:solidFill>
                <a:srgbClr val="FFFFFF"/>
              </a:solidFill>
              <a:cs typeface="ＭＳ Ｐゴシック"/>
            </a:endParaRPr>
          </a:p>
        </p:txBody>
      </p:sp>
      <p:sp>
        <p:nvSpPr>
          <p:cNvPr id="21" name="角丸四角形 20"/>
          <p:cNvSpPr/>
          <p:nvPr/>
        </p:nvSpPr>
        <p:spPr>
          <a:xfrm>
            <a:off x="2580800" y="5972579"/>
            <a:ext cx="6123200" cy="458699"/>
          </a:xfrm>
          <a:prstGeom prst="roundRect">
            <a:avLst>
              <a:gd name="adj" fmla="val 20425"/>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ja-JP" sz="1200" dirty="0">
                <a:solidFill>
                  <a:srgbClr val="FFFFFF"/>
                </a:solidFill>
                <a:cs typeface="ＭＳ Ｐゴシック"/>
              </a:rPr>
              <a:t>KVS</a:t>
            </a:r>
            <a:r>
              <a:rPr lang="ja-JP" altLang="en-US" sz="1200" dirty="0">
                <a:solidFill>
                  <a:srgbClr val="FFFFFF"/>
                </a:solidFill>
                <a:cs typeface="ＭＳ Ｐゴシック"/>
              </a:rPr>
              <a:t>以外でもキーとバリューを使う</a:t>
            </a:r>
            <a:r>
              <a:rPr lang="en-US" altLang="ja-JP" sz="1200" dirty="0">
                <a:solidFill>
                  <a:srgbClr val="FFFFFF"/>
                </a:solidFill>
                <a:cs typeface="ＭＳ Ｐゴシック"/>
              </a:rPr>
              <a:t>DB</a:t>
            </a:r>
            <a:r>
              <a:rPr lang="ja-JP" altLang="en-US" sz="1200" dirty="0">
                <a:solidFill>
                  <a:srgbClr val="FFFFFF"/>
                </a:solidFill>
                <a:cs typeface="ＭＳ Ｐゴシック"/>
              </a:rPr>
              <a:t>は多く、広い意味では全て</a:t>
            </a:r>
            <a:r>
              <a:rPr lang="en-US" altLang="ja-JP" sz="1200" dirty="0">
                <a:solidFill>
                  <a:srgbClr val="FFFFFF"/>
                </a:solidFill>
                <a:cs typeface="ＭＳ Ｐゴシック"/>
              </a:rPr>
              <a:t>KVS</a:t>
            </a:r>
            <a:r>
              <a:rPr lang="ja-JP" altLang="en-US" sz="1200" dirty="0">
                <a:solidFill>
                  <a:srgbClr val="FFFFFF"/>
                </a:solidFill>
                <a:cs typeface="ＭＳ Ｐゴシック"/>
              </a:rPr>
              <a:t>とも言える</a:t>
            </a:r>
          </a:p>
        </p:txBody>
      </p:sp>
      <p:sp>
        <p:nvSpPr>
          <p:cNvPr id="22" name="正方形/長方形 21"/>
          <p:cNvSpPr/>
          <p:nvPr/>
        </p:nvSpPr>
        <p:spPr bwMode="auto">
          <a:xfrm>
            <a:off x="511600" y="4609598"/>
            <a:ext cx="533400" cy="304800"/>
          </a:xfrm>
          <a:prstGeom prst="rect">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sz="1600" dirty="0">
                <a:solidFill>
                  <a:schemeClr val="bg1"/>
                </a:solidFill>
                <a:latin typeface="Arial" charset="0"/>
                <a:ea typeface="HG丸ｺﾞｼｯｸM-PRO" pitchFamily="50" charset="-128"/>
              </a:rPr>
              <a:t>Key</a:t>
            </a:r>
            <a:endParaRPr kumimoji="0" lang="ja-JP" altLang="en-US" dirty="0">
              <a:solidFill>
                <a:schemeClr val="bg1"/>
              </a:solidFill>
              <a:latin typeface="Arial" charset="0"/>
              <a:ea typeface="HG丸ｺﾞｼｯｸM-PRO" pitchFamily="50" charset="-128"/>
            </a:endParaRPr>
          </a:p>
        </p:txBody>
      </p:sp>
      <p:sp>
        <p:nvSpPr>
          <p:cNvPr id="23" name="正方形/長方形 22"/>
          <p:cNvSpPr/>
          <p:nvPr/>
        </p:nvSpPr>
        <p:spPr bwMode="auto">
          <a:xfrm>
            <a:off x="1045000" y="4609598"/>
            <a:ext cx="1410600" cy="304800"/>
          </a:xfrm>
          <a:prstGeom prst="rect">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dirty="0">
                <a:solidFill>
                  <a:schemeClr val="bg1"/>
                </a:solidFill>
                <a:latin typeface="Arial" charset="0"/>
                <a:ea typeface="HG丸ｺﾞｼｯｸM-PRO" pitchFamily="50" charset="-128"/>
              </a:rPr>
              <a:t>Value</a:t>
            </a:r>
            <a:endParaRPr kumimoji="0" lang="ja-JP" altLang="en-US" dirty="0">
              <a:solidFill>
                <a:schemeClr val="bg1"/>
              </a:solidFill>
              <a:latin typeface="Arial" charset="0"/>
              <a:ea typeface="HG丸ｺﾞｼｯｸM-PRO" pitchFamily="50" charset="-128"/>
            </a:endParaRPr>
          </a:p>
        </p:txBody>
      </p:sp>
      <p:sp>
        <p:nvSpPr>
          <p:cNvPr id="24" name="正方形/長方形 23"/>
          <p:cNvSpPr/>
          <p:nvPr/>
        </p:nvSpPr>
        <p:spPr bwMode="auto">
          <a:xfrm>
            <a:off x="511600" y="4914398"/>
            <a:ext cx="533400" cy="3048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sz="1600" dirty="0">
                <a:solidFill>
                  <a:schemeClr val="bg1"/>
                </a:solidFill>
                <a:latin typeface="Arial" charset="0"/>
                <a:ea typeface="HG丸ｺﾞｼｯｸM-PRO" pitchFamily="50" charset="-128"/>
              </a:rPr>
              <a:t>001</a:t>
            </a:r>
            <a:endParaRPr kumimoji="0" lang="ja-JP" altLang="en-US" sz="1600" dirty="0">
              <a:solidFill>
                <a:schemeClr val="bg1"/>
              </a:solidFill>
              <a:latin typeface="Arial" charset="0"/>
              <a:ea typeface="HG丸ｺﾞｼｯｸM-PRO" pitchFamily="50" charset="-128"/>
            </a:endParaRPr>
          </a:p>
        </p:txBody>
      </p:sp>
      <p:sp>
        <p:nvSpPr>
          <p:cNvPr id="25" name="正方形/長方形 24"/>
          <p:cNvSpPr/>
          <p:nvPr/>
        </p:nvSpPr>
        <p:spPr bwMode="auto">
          <a:xfrm>
            <a:off x="1045000" y="4914398"/>
            <a:ext cx="1410600" cy="3048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dirty="0">
                <a:solidFill>
                  <a:schemeClr val="bg1"/>
                </a:solidFill>
                <a:latin typeface="Arial" charset="0"/>
                <a:ea typeface="HG丸ｺﾞｼｯｸM-PRO" pitchFamily="50" charset="-128"/>
              </a:rPr>
              <a:t>山田太郎</a:t>
            </a:r>
          </a:p>
        </p:txBody>
      </p:sp>
      <p:sp>
        <p:nvSpPr>
          <p:cNvPr id="26" name="正方形/長方形 25"/>
          <p:cNvSpPr/>
          <p:nvPr/>
        </p:nvSpPr>
        <p:spPr bwMode="auto">
          <a:xfrm>
            <a:off x="511600" y="5219198"/>
            <a:ext cx="533400" cy="3048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sz="1600" dirty="0">
                <a:solidFill>
                  <a:schemeClr val="bg1"/>
                </a:solidFill>
                <a:latin typeface="Arial" charset="0"/>
                <a:ea typeface="HG丸ｺﾞｼｯｸM-PRO" pitchFamily="50" charset="-128"/>
              </a:rPr>
              <a:t>002</a:t>
            </a:r>
            <a:endParaRPr kumimoji="0" lang="ja-JP" altLang="en-US" sz="1600" dirty="0">
              <a:solidFill>
                <a:schemeClr val="bg1"/>
              </a:solidFill>
              <a:latin typeface="Arial" charset="0"/>
              <a:ea typeface="HG丸ｺﾞｼｯｸM-PRO" pitchFamily="50" charset="-128"/>
            </a:endParaRPr>
          </a:p>
        </p:txBody>
      </p:sp>
      <p:sp>
        <p:nvSpPr>
          <p:cNvPr id="27" name="正方形/長方形 26"/>
          <p:cNvSpPr/>
          <p:nvPr/>
        </p:nvSpPr>
        <p:spPr bwMode="auto">
          <a:xfrm>
            <a:off x="1045000" y="5219198"/>
            <a:ext cx="1410600" cy="3048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dirty="0">
                <a:solidFill>
                  <a:schemeClr val="bg1"/>
                </a:solidFill>
                <a:latin typeface="Arial" charset="0"/>
                <a:ea typeface="HG丸ｺﾞｼｯｸM-PRO" pitchFamily="50" charset="-128"/>
              </a:rPr>
              <a:t>中村一郎</a:t>
            </a:r>
          </a:p>
        </p:txBody>
      </p:sp>
      <p:sp>
        <p:nvSpPr>
          <p:cNvPr id="28" name="正方形/長方形 27"/>
          <p:cNvSpPr/>
          <p:nvPr/>
        </p:nvSpPr>
        <p:spPr bwMode="auto">
          <a:xfrm>
            <a:off x="2594400" y="4609598"/>
            <a:ext cx="533400" cy="304800"/>
          </a:xfrm>
          <a:prstGeom prst="rect">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sz="1600" dirty="0">
                <a:solidFill>
                  <a:schemeClr val="bg1"/>
                </a:solidFill>
                <a:latin typeface="Arial" charset="0"/>
                <a:ea typeface="HG丸ｺﾞｼｯｸM-PRO" pitchFamily="50" charset="-128"/>
              </a:rPr>
              <a:t>Key</a:t>
            </a:r>
            <a:endParaRPr kumimoji="0" lang="ja-JP" altLang="en-US" sz="1600" dirty="0">
              <a:solidFill>
                <a:schemeClr val="bg1"/>
              </a:solidFill>
              <a:latin typeface="Arial" charset="0"/>
              <a:ea typeface="HG丸ｺﾞｼｯｸM-PRO" pitchFamily="50" charset="-128"/>
            </a:endParaRPr>
          </a:p>
        </p:txBody>
      </p:sp>
      <p:sp>
        <p:nvSpPr>
          <p:cNvPr id="29" name="正方形/長方形 28"/>
          <p:cNvSpPr/>
          <p:nvPr/>
        </p:nvSpPr>
        <p:spPr bwMode="auto">
          <a:xfrm>
            <a:off x="3127800" y="4609598"/>
            <a:ext cx="1410600" cy="304800"/>
          </a:xfrm>
          <a:prstGeom prst="rect">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dirty="0">
                <a:solidFill>
                  <a:schemeClr val="bg1"/>
                </a:solidFill>
                <a:latin typeface="Arial" charset="0"/>
                <a:ea typeface="HG丸ｺﾞｼｯｸM-PRO" pitchFamily="50" charset="-128"/>
              </a:rPr>
              <a:t>Value</a:t>
            </a:r>
            <a:endParaRPr kumimoji="0" lang="ja-JP" altLang="en-US" dirty="0">
              <a:solidFill>
                <a:schemeClr val="bg1"/>
              </a:solidFill>
              <a:latin typeface="Arial" charset="0"/>
              <a:ea typeface="HG丸ｺﾞｼｯｸM-PRO" pitchFamily="50" charset="-128"/>
            </a:endParaRPr>
          </a:p>
        </p:txBody>
      </p:sp>
      <p:sp>
        <p:nvSpPr>
          <p:cNvPr id="30" name="正方形/長方形 29"/>
          <p:cNvSpPr/>
          <p:nvPr/>
        </p:nvSpPr>
        <p:spPr bwMode="auto">
          <a:xfrm>
            <a:off x="2594400" y="4914398"/>
            <a:ext cx="533400" cy="3048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sz="1600" dirty="0">
                <a:solidFill>
                  <a:schemeClr val="bg1"/>
                </a:solidFill>
                <a:latin typeface="Arial" charset="0"/>
                <a:ea typeface="HG丸ｺﾞｼｯｸM-PRO" pitchFamily="50" charset="-128"/>
              </a:rPr>
              <a:t>001</a:t>
            </a:r>
            <a:endParaRPr kumimoji="0" lang="ja-JP" altLang="en-US" sz="1600" dirty="0">
              <a:solidFill>
                <a:schemeClr val="bg1"/>
              </a:solidFill>
              <a:latin typeface="Arial" charset="0"/>
              <a:ea typeface="HG丸ｺﾞｼｯｸM-PRO" pitchFamily="50" charset="-128"/>
            </a:endParaRPr>
          </a:p>
        </p:txBody>
      </p:sp>
      <p:sp>
        <p:nvSpPr>
          <p:cNvPr id="31" name="正方形/長方形 30"/>
          <p:cNvSpPr/>
          <p:nvPr/>
        </p:nvSpPr>
        <p:spPr bwMode="auto">
          <a:xfrm>
            <a:off x="3737400" y="4923016"/>
            <a:ext cx="801000" cy="143781"/>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山田太郎</a:t>
            </a:r>
          </a:p>
        </p:txBody>
      </p:sp>
      <p:sp>
        <p:nvSpPr>
          <p:cNvPr id="32" name="正方形/長方形 31"/>
          <p:cNvSpPr/>
          <p:nvPr/>
        </p:nvSpPr>
        <p:spPr bwMode="auto">
          <a:xfrm>
            <a:off x="2594400" y="5219198"/>
            <a:ext cx="533400" cy="4572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sz="1600" dirty="0">
                <a:solidFill>
                  <a:schemeClr val="bg1"/>
                </a:solidFill>
                <a:latin typeface="Arial" charset="0"/>
                <a:ea typeface="HG丸ｺﾞｼｯｸM-PRO" pitchFamily="50" charset="-128"/>
              </a:rPr>
              <a:t>002</a:t>
            </a:r>
            <a:endParaRPr kumimoji="0" lang="ja-JP" altLang="en-US" sz="1600" dirty="0">
              <a:solidFill>
                <a:schemeClr val="bg1"/>
              </a:solidFill>
              <a:latin typeface="Arial" charset="0"/>
              <a:ea typeface="HG丸ｺﾞｼｯｸM-PRO" pitchFamily="50" charset="-128"/>
            </a:endParaRPr>
          </a:p>
        </p:txBody>
      </p:sp>
      <p:sp>
        <p:nvSpPr>
          <p:cNvPr id="33" name="正方形/長方形 32"/>
          <p:cNvSpPr/>
          <p:nvPr/>
        </p:nvSpPr>
        <p:spPr bwMode="auto">
          <a:xfrm>
            <a:off x="3737400" y="5075416"/>
            <a:ext cx="801000" cy="143781"/>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管理部</a:t>
            </a:r>
          </a:p>
        </p:txBody>
      </p:sp>
      <p:sp>
        <p:nvSpPr>
          <p:cNvPr id="34" name="正方形/長方形 33"/>
          <p:cNvSpPr/>
          <p:nvPr/>
        </p:nvSpPr>
        <p:spPr bwMode="auto">
          <a:xfrm>
            <a:off x="3737400" y="5227816"/>
            <a:ext cx="801000" cy="143781"/>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中村一郎</a:t>
            </a:r>
          </a:p>
        </p:txBody>
      </p:sp>
      <p:sp>
        <p:nvSpPr>
          <p:cNvPr id="35" name="正方形/長方形 34"/>
          <p:cNvSpPr/>
          <p:nvPr/>
        </p:nvSpPr>
        <p:spPr bwMode="auto">
          <a:xfrm>
            <a:off x="3737400" y="5380216"/>
            <a:ext cx="801000" cy="143781"/>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財務部</a:t>
            </a:r>
          </a:p>
        </p:txBody>
      </p:sp>
      <p:sp>
        <p:nvSpPr>
          <p:cNvPr id="36" name="正方形/長方形 35"/>
          <p:cNvSpPr/>
          <p:nvPr/>
        </p:nvSpPr>
        <p:spPr bwMode="auto">
          <a:xfrm>
            <a:off x="3737400" y="5532616"/>
            <a:ext cx="801000" cy="143781"/>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係長</a:t>
            </a:r>
          </a:p>
        </p:txBody>
      </p:sp>
      <p:sp>
        <p:nvSpPr>
          <p:cNvPr id="37" name="正方形/長方形 36"/>
          <p:cNvSpPr/>
          <p:nvPr/>
        </p:nvSpPr>
        <p:spPr bwMode="auto">
          <a:xfrm>
            <a:off x="3127800" y="4914398"/>
            <a:ext cx="6096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氏名</a:t>
            </a:r>
          </a:p>
        </p:txBody>
      </p:sp>
      <p:sp>
        <p:nvSpPr>
          <p:cNvPr id="38" name="正方形/長方形 37"/>
          <p:cNvSpPr/>
          <p:nvPr/>
        </p:nvSpPr>
        <p:spPr bwMode="auto">
          <a:xfrm>
            <a:off x="3127800" y="5066798"/>
            <a:ext cx="6096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所属</a:t>
            </a:r>
          </a:p>
        </p:txBody>
      </p:sp>
      <p:sp>
        <p:nvSpPr>
          <p:cNvPr id="39" name="正方形/長方形 38"/>
          <p:cNvSpPr/>
          <p:nvPr/>
        </p:nvSpPr>
        <p:spPr bwMode="auto">
          <a:xfrm>
            <a:off x="3127800" y="5219198"/>
            <a:ext cx="6096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氏名</a:t>
            </a:r>
          </a:p>
        </p:txBody>
      </p:sp>
      <p:sp>
        <p:nvSpPr>
          <p:cNvPr id="40" name="正方形/長方形 39"/>
          <p:cNvSpPr/>
          <p:nvPr/>
        </p:nvSpPr>
        <p:spPr bwMode="auto">
          <a:xfrm>
            <a:off x="3127800" y="5371598"/>
            <a:ext cx="6096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所属</a:t>
            </a:r>
          </a:p>
        </p:txBody>
      </p:sp>
      <p:sp>
        <p:nvSpPr>
          <p:cNvPr id="41" name="正方形/長方形 40"/>
          <p:cNvSpPr/>
          <p:nvPr/>
        </p:nvSpPr>
        <p:spPr bwMode="auto">
          <a:xfrm>
            <a:off x="3127800" y="5523998"/>
            <a:ext cx="6096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役職</a:t>
            </a:r>
          </a:p>
        </p:txBody>
      </p:sp>
      <p:sp>
        <p:nvSpPr>
          <p:cNvPr id="43" name="正方形/長方形 42"/>
          <p:cNvSpPr/>
          <p:nvPr/>
        </p:nvSpPr>
        <p:spPr bwMode="auto">
          <a:xfrm>
            <a:off x="4922270" y="5437598"/>
            <a:ext cx="6858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管理部</a:t>
            </a:r>
          </a:p>
        </p:txBody>
      </p:sp>
      <p:sp>
        <p:nvSpPr>
          <p:cNvPr id="45" name="正方形/長方形 44"/>
          <p:cNvSpPr/>
          <p:nvPr/>
        </p:nvSpPr>
        <p:spPr bwMode="auto">
          <a:xfrm>
            <a:off x="5912870" y="5208998"/>
            <a:ext cx="6858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財務部</a:t>
            </a:r>
          </a:p>
        </p:txBody>
      </p:sp>
      <p:sp>
        <p:nvSpPr>
          <p:cNvPr id="46" name="正方形/長方形 45"/>
          <p:cNvSpPr/>
          <p:nvPr/>
        </p:nvSpPr>
        <p:spPr bwMode="auto">
          <a:xfrm>
            <a:off x="4922270" y="5208998"/>
            <a:ext cx="6858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rPr>
              <a:t>顔写真</a:t>
            </a:r>
            <a:endParaRPr kumimoji="0" lang="ja-JP" altLang="en-US" sz="1000" dirty="0">
              <a:solidFill>
                <a:schemeClr val="bg1"/>
              </a:solidFill>
              <a:latin typeface="Arial" charset="0"/>
              <a:ea typeface="HG丸ｺﾞｼｯｸM-PRO" pitchFamily="50" charset="-128"/>
            </a:endParaRPr>
          </a:p>
        </p:txBody>
      </p:sp>
      <p:sp>
        <p:nvSpPr>
          <p:cNvPr id="47" name="正方形/長方形 46"/>
          <p:cNvSpPr/>
          <p:nvPr/>
        </p:nvSpPr>
        <p:spPr bwMode="auto">
          <a:xfrm>
            <a:off x="5912870" y="5437598"/>
            <a:ext cx="6858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係長</a:t>
            </a:r>
          </a:p>
        </p:txBody>
      </p:sp>
      <p:sp>
        <p:nvSpPr>
          <p:cNvPr id="48" name="正方形/長方形 47"/>
          <p:cNvSpPr/>
          <p:nvPr/>
        </p:nvSpPr>
        <p:spPr bwMode="auto">
          <a:xfrm>
            <a:off x="5912870" y="5666198"/>
            <a:ext cx="6858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1000" dirty="0">
                <a:solidFill>
                  <a:schemeClr val="bg1"/>
                </a:solidFill>
                <a:latin typeface="Arial" charset="0"/>
                <a:ea typeface="HG丸ｺﾞｼｯｸM-PRO" pitchFamily="50" charset="-128"/>
              </a:rPr>
              <a:t>顔写真</a:t>
            </a:r>
          </a:p>
        </p:txBody>
      </p:sp>
      <p:cxnSp>
        <p:nvCxnSpPr>
          <p:cNvPr id="49" name="カギ線コネクタ 48"/>
          <p:cNvCxnSpPr>
            <a:endCxn id="43" idx="1"/>
          </p:cNvCxnSpPr>
          <p:nvPr/>
        </p:nvCxnSpPr>
        <p:spPr bwMode="auto">
          <a:xfrm rot="16200000" flipH="1">
            <a:off x="4560320" y="5151848"/>
            <a:ext cx="609600" cy="114300"/>
          </a:xfrm>
          <a:prstGeom prst="bentConnector2">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cxnSp>
      <p:cxnSp>
        <p:nvCxnSpPr>
          <p:cNvPr id="50" name="カギ線コネクタ 49"/>
          <p:cNvCxnSpPr>
            <a:endCxn id="46" idx="1"/>
          </p:cNvCxnSpPr>
          <p:nvPr/>
        </p:nvCxnSpPr>
        <p:spPr bwMode="auto">
          <a:xfrm rot="16200000" flipH="1">
            <a:off x="4674620" y="5037548"/>
            <a:ext cx="381000" cy="114300"/>
          </a:xfrm>
          <a:prstGeom prst="bentConnector2">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cxnSp>
      <p:cxnSp>
        <p:nvCxnSpPr>
          <p:cNvPr id="51" name="カギ線コネクタ 50"/>
          <p:cNvCxnSpPr>
            <a:endCxn id="45" idx="1"/>
          </p:cNvCxnSpPr>
          <p:nvPr/>
        </p:nvCxnSpPr>
        <p:spPr bwMode="auto">
          <a:xfrm rot="16200000" flipH="1">
            <a:off x="5665220" y="5037548"/>
            <a:ext cx="381000" cy="114300"/>
          </a:xfrm>
          <a:prstGeom prst="bentConnector2">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cxnSp>
      <p:cxnSp>
        <p:nvCxnSpPr>
          <p:cNvPr id="52" name="カギ線コネクタ 51"/>
          <p:cNvCxnSpPr>
            <a:endCxn id="47" idx="1"/>
          </p:cNvCxnSpPr>
          <p:nvPr/>
        </p:nvCxnSpPr>
        <p:spPr bwMode="auto">
          <a:xfrm rot="16200000" flipH="1">
            <a:off x="5550920" y="5151848"/>
            <a:ext cx="609600" cy="114300"/>
          </a:xfrm>
          <a:prstGeom prst="bentConnector2">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cxnSp>
      <p:cxnSp>
        <p:nvCxnSpPr>
          <p:cNvPr id="53" name="カギ線コネクタ 52"/>
          <p:cNvCxnSpPr>
            <a:endCxn id="48" idx="1"/>
          </p:cNvCxnSpPr>
          <p:nvPr/>
        </p:nvCxnSpPr>
        <p:spPr bwMode="auto">
          <a:xfrm rot="16200000" flipH="1">
            <a:off x="5436620" y="5266148"/>
            <a:ext cx="838200" cy="114300"/>
          </a:xfrm>
          <a:prstGeom prst="bentConnector2">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cxnSp>
      <p:sp>
        <p:nvSpPr>
          <p:cNvPr id="54" name="正方形/長方形 53"/>
          <p:cNvSpPr/>
          <p:nvPr/>
        </p:nvSpPr>
        <p:spPr bwMode="auto">
          <a:xfrm>
            <a:off x="5912870" y="4980398"/>
            <a:ext cx="6858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900" dirty="0">
                <a:solidFill>
                  <a:schemeClr val="bg1"/>
                </a:solidFill>
                <a:latin typeface="Arial" charset="0"/>
                <a:ea typeface="HG丸ｺﾞｼｯｸM-PRO" pitchFamily="50" charset="-128"/>
              </a:rPr>
              <a:t>中村一郎</a:t>
            </a:r>
          </a:p>
        </p:txBody>
      </p:sp>
      <p:cxnSp>
        <p:nvCxnSpPr>
          <p:cNvPr id="55" name="カギ線コネクタ 54"/>
          <p:cNvCxnSpPr>
            <a:endCxn id="54" idx="1"/>
          </p:cNvCxnSpPr>
          <p:nvPr/>
        </p:nvCxnSpPr>
        <p:spPr bwMode="auto">
          <a:xfrm rot="16200000" flipH="1">
            <a:off x="5779520" y="4923248"/>
            <a:ext cx="152400" cy="114300"/>
          </a:xfrm>
          <a:prstGeom prst="bentConnector2">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cxnSp>
      <p:sp>
        <p:nvSpPr>
          <p:cNvPr id="56" name="正方形/長方形 55"/>
          <p:cNvSpPr/>
          <p:nvPr/>
        </p:nvSpPr>
        <p:spPr bwMode="auto">
          <a:xfrm>
            <a:off x="4922270" y="4980398"/>
            <a:ext cx="685800" cy="152400"/>
          </a:xfrm>
          <a:prstGeom prst="rect">
            <a:avLst/>
          </a:prstGeom>
          <a:solidFill>
            <a:schemeClr val="accent5">
              <a:lumMod val="75000"/>
            </a:schemeClr>
          </a:solidFill>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ja-JP" altLang="en-US" sz="900" dirty="0">
                <a:solidFill>
                  <a:schemeClr val="bg1"/>
                </a:solidFill>
                <a:latin typeface="Arial" charset="0"/>
                <a:ea typeface="HG丸ｺﾞｼｯｸM-PRO" pitchFamily="50" charset="-128"/>
              </a:rPr>
              <a:t>山田太郎</a:t>
            </a:r>
          </a:p>
        </p:txBody>
      </p:sp>
      <p:cxnSp>
        <p:nvCxnSpPr>
          <p:cNvPr id="57" name="カギ線コネクタ 56"/>
          <p:cNvCxnSpPr>
            <a:endCxn id="56" idx="1"/>
          </p:cNvCxnSpPr>
          <p:nvPr/>
        </p:nvCxnSpPr>
        <p:spPr bwMode="auto">
          <a:xfrm rot="16200000" flipH="1">
            <a:off x="4788920" y="4923248"/>
            <a:ext cx="152400" cy="114300"/>
          </a:xfrm>
          <a:prstGeom prst="bentConnector2">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cxnSp>
      <p:sp>
        <p:nvSpPr>
          <p:cNvPr id="42" name="正方形/長方形 41"/>
          <p:cNvSpPr/>
          <p:nvPr/>
        </p:nvSpPr>
        <p:spPr bwMode="auto">
          <a:xfrm>
            <a:off x="4676542" y="4618216"/>
            <a:ext cx="838200" cy="296182"/>
          </a:xfrm>
          <a:prstGeom prst="rect">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sz="800" dirty="0">
                <a:solidFill>
                  <a:schemeClr val="bg1"/>
                </a:solidFill>
                <a:latin typeface="Arial" charset="0"/>
                <a:ea typeface="HG丸ｺﾞｼｯｸM-PRO" pitchFamily="50" charset="-128"/>
              </a:rPr>
              <a:t>Document 1</a:t>
            </a:r>
            <a:endParaRPr kumimoji="0" lang="ja-JP" altLang="en-US" sz="800" dirty="0">
              <a:solidFill>
                <a:schemeClr val="bg1"/>
              </a:solidFill>
              <a:latin typeface="Arial" charset="0"/>
              <a:ea typeface="HG丸ｺﾞｼｯｸM-PRO" pitchFamily="50" charset="-128"/>
            </a:endParaRPr>
          </a:p>
        </p:txBody>
      </p:sp>
      <p:sp>
        <p:nvSpPr>
          <p:cNvPr id="44" name="正方形/長方形 43"/>
          <p:cNvSpPr/>
          <p:nvPr/>
        </p:nvSpPr>
        <p:spPr bwMode="auto">
          <a:xfrm>
            <a:off x="5649200" y="4619065"/>
            <a:ext cx="838200" cy="295333"/>
          </a:xfrm>
          <a:prstGeom prst="rect">
            <a:avLst/>
          </a:prstGeom>
          <a:ln w="12700" cmpd="sng">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anchor="ctr"/>
          <a:lstStyle/>
          <a:p>
            <a:pPr algn="ctr">
              <a:spcBef>
                <a:spcPct val="20000"/>
              </a:spcBef>
              <a:defRPr/>
            </a:pPr>
            <a:r>
              <a:rPr kumimoji="0" lang="en-US" altLang="ja-JP" sz="800" dirty="0">
                <a:solidFill>
                  <a:schemeClr val="bg1"/>
                </a:solidFill>
                <a:latin typeface="Arial" charset="0"/>
                <a:ea typeface="HG丸ｺﾞｼｯｸM-PRO" pitchFamily="50" charset="-128"/>
              </a:rPr>
              <a:t>Document 2</a:t>
            </a:r>
            <a:endParaRPr kumimoji="0" lang="ja-JP" altLang="en-US" sz="800" dirty="0">
              <a:solidFill>
                <a:schemeClr val="bg1"/>
              </a:solidFill>
              <a:latin typeface="Arial" charset="0"/>
              <a:ea typeface="HG丸ｺﾞｼｯｸM-PRO" pitchFamily="50" charset="-128"/>
            </a:endParaRPr>
          </a:p>
        </p:txBody>
      </p:sp>
      <p:sp>
        <p:nvSpPr>
          <p:cNvPr id="3" name="楕円 2"/>
          <p:cNvSpPr/>
          <p:nvPr/>
        </p:nvSpPr>
        <p:spPr>
          <a:xfrm>
            <a:off x="7016931" y="4876297"/>
            <a:ext cx="228601" cy="228601"/>
          </a:xfrm>
          <a:prstGeom prst="ellipse">
            <a:avLst/>
          </a:prstGeom>
          <a:solidFill>
            <a:schemeClr val="accent2"/>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58" name="楕円 57"/>
          <p:cNvSpPr/>
          <p:nvPr/>
        </p:nvSpPr>
        <p:spPr>
          <a:xfrm>
            <a:off x="7657736" y="5393843"/>
            <a:ext cx="228601" cy="228601"/>
          </a:xfrm>
          <a:prstGeom prst="ellipse">
            <a:avLst/>
          </a:prstGeom>
          <a:solidFill>
            <a:schemeClr val="accent2"/>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59" name="楕円 58"/>
          <p:cNvSpPr/>
          <p:nvPr/>
        </p:nvSpPr>
        <p:spPr>
          <a:xfrm>
            <a:off x="8278840" y="4816460"/>
            <a:ext cx="228601" cy="228601"/>
          </a:xfrm>
          <a:prstGeom prst="ellipse">
            <a:avLst/>
          </a:prstGeom>
          <a:solidFill>
            <a:schemeClr val="accent2"/>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60" name="楕円 59"/>
          <p:cNvSpPr/>
          <p:nvPr/>
        </p:nvSpPr>
        <p:spPr>
          <a:xfrm>
            <a:off x="6772433" y="4636042"/>
            <a:ext cx="136712" cy="136712"/>
          </a:xfrm>
          <a:prstGeom prst="ellipse">
            <a:avLst/>
          </a:prstGeom>
          <a:solidFill>
            <a:schemeClr val="accent5">
              <a:lumMod val="75000"/>
            </a:schemeClr>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66" name="楕円 65"/>
          <p:cNvSpPr/>
          <p:nvPr/>
        </p:nvSpPr>
        <p:spPr>
          <a:xfrm>
            <a:off x="7294972" y="4694785"/>
            <a:ext cx="136712" cy="136712"/>
          </a:xfrm>
          <a:prstGeom prst="ellipse">
            <a:avLst/>
          </a:prstGeom>
          <a:solidFill>
            <a:schemeClr val="accent5">
              <a:lumMod val="75000"/>
            </a:schemeClr>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67" name="楕円 66"/>
          <p:cNvSpPr/>
          <p:nvPr/>
        </p:nvSpPr>
        <p:spPr>
          <a:xfrm>
            <a:off x="6856477" y="5197828"/>
            <a:ext cx="136712" cy="136712"/>
          </a:xfrm>
          <a:prstGeom prst="ellipse">
            <a:avLst/>
          </a:prstGeom>
          <a:solidFill>
            <a:schemeClr val="accent5">
              <a:lumMod val="75000"/>
            </a:schemeClr>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68" name="楕円 67"/>
          <p:cNvSpPr/>
          <p:nvPr/>
        </p:nvSpPr>
        <p:spPr>
          <a:xfrm>
            <a:off x="8553688" y="4576201"/>
            <a:ext cx="136712" cy="136712"/>
          </a:xfrm>
          <a:prstGeom prst="ellipse">
            <a:avLst/>
          </a:prstGeom>
          <a:solidFill>
            <a:schemeClr val="accent5">
              <a:lumMod val="75000"/>
            </a:schemeClr>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69" name="楕円 68"/>
          <p:cNvSpPr/>
          <p:nvPr/>
        </p:nvSpPr>
        <p:spPr>
          <a:xfrm>
            <a:off x="8076077" y="5652421"/>
            <a:ext cx="136712" cy="136712"/>
          </a:xfrm>
          <a:prstGeom prst="ellipse">
            <a:avLst/>
          </a:prstGeom>
          <a:solidFill>
            <a:schemeClr val="accent5">
              <a:lumMod val="75000"/>
            </a:schemeClr>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70" name="楕円 69"/>
          <p:cNvSpPr/>
          <p:nvPr/>
        </p:nvSpPr>
        <p:spPr>
          <a:xfrm>
            <a:off x="7494460" y="5676398"/>
            <a:ext cx="136712" cy="136712"/>
          </a:xfrm>
          <a:prstGeom prst="ellipse">
            <a:avLst/>
          </a:prstGeom>
          <a:solidFill>
            <a:schemeClr val="accent5">
              <a:lumMod val="75000"/>
            </a:schemeClr>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71" name="楕円 70"/>
          <p:cNvSpPr/>
          <p:nvPr/>
        </p:nvSpPr>
        <p:spPr>
          <a:xfrm>
            <a:off x="8553688" y="5165989"/>
            <a:ext cx="136712" cy="136712"/>
          </a:xfrm>
          <a:prstGeom prst="ellipse">
            <a:avLst/>
          </a:prstGeom>
          <a:solidFill>
            <a:schemeClr val="accent5">
              <a:lumMod val="75000"/>
            </a:schemeClr>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72" name="楕円 71"/>
          <p:cNvSpPr/>
          <p:nvPr/>
        </p:nvSpPr>
        <p:spPr>
          <a:xfrm>
            <a:off x="7893561" y="4739585"/>
            <a:ext cx="136712" cy="136712"/>
          </a:xfrm>
          <a:prstGeom prst="ellipse">
            <a:avLst/>
          </a:prstGeom>
          <a:solidFill>
            <a:schemeClr val="accent5">
              <a:lumMod val="75000"/>
            </a:schemeClr>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Tree>
    <p:extLst>
      <p:ext uri="{BB962C8B-B14F-4D97-AF65-F5344CB8AC3E}">
        <p14:creationId xmlns:p14="http://schemas.microsoft.com/office/powerpoint/2010/main" val="410637190"/>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ドキュメント指向データベース</a:t>
            </a:r>
          </a:p>
        </p:txBody>
      </p:sp>
      <p:sp>
        <p:nvSpPr>
          <p:cNvPr id="4" name="正方形/長方形 3"/>
          <p:cNvSpPr/>
          <p:nvPr/>
        </p:nvSpPr>
        <p:spPr>
          <a:xfrm>
            <a:off x="754144" y="1291472"/>
            <a:ext cx="2403835" cy="3440784"/>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2"/>
              </a:solidFill>
              <a:cs typeface="ＭＳ Ｐゴシック"/>
            </a:endParaRPr>
          </a:p>
        </p:txBody>
      </p:sp>
      <p:sp>
        <p:nvSpPr>
          <p:cNvPr id="7" name="正方形/長方形 6"/>
          <p:cNvSpPr/>
          <p:nvPr/>
        </p:nvSpPr>
        <p:spPr>
          <a:xfrm>
            <a:off x="943855" y="1095080"/>
            <a:ext cx="2024411" cy="413209"/>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a:solidFill>
                  <a:schemeClr val="tx2"/>
                </a:solidFill>
                <a:cs typeface="ＭＳ Ｐゴシック"/>
              </a:rPr>
              <a:t>ドキュメント</a:t>
            </a:r>
            <a:r>
              <a:rPr kumimoji="1" lang="en-US" altLang="ja-JP">
                <a:solidFill>
                  <a:schemeClr val="tx2"/>
                </a:solidFill>
                <a:cs typeface="ＭＳ Ｐゴシック"/>
              </a:rPr>
              <a:t>A</a:t>
            </a:r>
            <a:endParaRPr kumimoji="1" lang="ja-JP" altLang="en-US" dirty="0">
              <a:solidFill>
                <a:schemeClr val="tx2"/>
              </a:solidFill>
              <a:cs typeface="ＭＳ Ｐゴシック"/>
            </a:endParaRPr>
          </a:p>
        </p:txBody>
      </p:sp>
      <p:sp>
        <p:nvSpPr>
          <p:cNvPr id="10" name="正方形/長方形 9"/>
          <p:cNvSpPr/>
          <p:nvPr/>
        </p:nvSpPr>
        <p:spPr>
          <a:xfrm>
            <a:off x="934727" y="1707824"/>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11" name="正方形/長方形 10"/>
          <p:cNvSpPr/>
          <p:nvPr/>
        </p:nvSpPr>
        <p:spPr>
          <a:xfrm>
            <a:off x="1440830" y="2207446"/>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12" name="正方形/長方形 11"/>
          <p:cNvSpPr/>
          <p:nvPr/>
        </p:nvSpPr>
        <p:spPr>
          <a:xfrm>
            <a:off x="1946932" y="2703924"/>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13" name="正方形/長方形 12"/>
          <p:cNvSpPr/>
          <p:nvPr/>
        </p:nvSpPr>
        <p:spPr>
          <a:xfrm>
            <a:off x="2453035" y="2706281"/>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14" name="正方形/長方形 13"/>
          <p:cNvSpPr/>
          <p:nvPr/>
        </p:nvSpPr>
        <p:spPr>
          <a:xfrm>
            <a:off x="1440829" y="3220040"/>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15" name="正方形/長方形 14"/>
          <p:cNvSpPr/>
          <p:nvPr/>
        </p:nvSpPr>
        <p:spPr>
          <a:xfrm>
            <a:off x="1946933" y="3222397"/>
            <a:ext cx="506103" cy="297729"/>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16" name="正方形/長方形 15"/>
          <p:cNvSpPr/>
          <p:nvPr/>
        </p:nvSpPr>
        <p:spPr>
          <a:xfrm>
            <a:off x="1440830" y="3736156"/>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17" name="正方形/長方形 16"/>
          <p:cNvSpPr/>
          <p:nvPr/>
        </p:nvSpPr>
        <p:spPr>
          <a:xfrm>
            <a:off x="1946933" y="4216140"/>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cxnSp>
        <p:nvCxnSpPr>
          <p:cNvPr id="19" name="カギ線コネクタ 18"/>
          <p:cNvCxnSpPr>
            <a:stCxn id="10" idx="2"/>
            <a:endCxn id="11" idx="1"/>
          </p:cNvCxnSpPr>
          <p:nvPr/>
        </p:nvCxnSpPr>
        <p:spPr>
          <a:xfrm rot="16200000" flipH="1">
            <a:off x="1139515" y="2056173"/>
            <a:ext cx="349579" cy="253051"/>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21" name="カギ線コネクタ 20"/>
          <p:cNvCxnSpPr>
            <a:stCxn id="10" idx="2"/>
            <a:endCxn id="14" idx="1"/>
          </p:cNvCxnSpPr>
          <p:nvPr/>
        </p:nvCxnSpPr>
        <p:spPr>
          <a:xfrm rot="16200000" flipH="1">
            <a:off x="633218" y="2562471"/>
            <a:ext cx="1362173" cy="253050"/>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23" name="カギ線コネクタ 22"/>
          <p:cNvCxnSpPr>
            <a:endCxn id="16" idx="1"/>
          </p:cNvCxnSpPr>
          <p:nvPr/>
        </p:nvCxnSpPr>
        <p:spPr>
          <a:xfrm rot="16200000" flipH="1">
            <a:off x="375160" y="2820528"/>
            <a:ext cx="1878289" cy="253051"/>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25" name="カギ線コネクタ 24"/>
          <p:cNvCxnSpPr>
            <a:stCxn id="11" idx="2"/>
            <a:endCxn id="12" idx="1"/>
          </p:cNvCxnSpPr>
          <p:nvPr/>
        </p:nvCxnSpPr>
        <p:spPr>
          <a:xfrm rot="16200000" flipH="1">
            <a:off x="1647190" y="2554224"/>
            <a:ext cx="346435" cy="253050"/>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27" name="カギ線コネクタ 26"/>
          <p:cNvCxnSpPr>
            <a:stCxn id="16" idx="2"/>
            <a:endCxn id="17" idx="1"/>
          </p:cNvCxnSpPr>
          <p:nvPr/>
        </p:nvCxnSpPr>
        <p:spPr>
          <a:xfrm rot="16200000" flipH="1">
            <a:off x="1655437" y="4074686"/>
            <a:ext cx="329941" cy="253051"/>
          </a:xfrm>
          <a:prstGeom prst="bentConnector2">
            <a:avLst/>
          </a:prstGeom>
          <a:effectLst/>
        </p:spPr>
        <p:style>
          <a:lnRef idx="2">
            <a:schemeClr val="accent1"/>
          </a:lnRef>
          <a:fillRef idx="0">
            <a:schemeClr val="accent1"/>
          </a:fillRef>
          <a:effectRef idx="1">
            <a:schemeClr val="accent1"/>
          </a:effectRef>
          <a:fontRef idx="minor">
            <a:schemeClr val="tx1"/>
          </a:fontRef>
        </p:style>
      </p:cxnSp>
      <p:sp>
        <p:nvSpPr>
          <p:cNvPr id="30" name="正方形/長方形 29"/>
          <p:cNvSpPr/>
          <p:nvPr/>
        </p:nvSpPr>
        <p:spPr>
          <a:xfrm>
            <a:off x="3411029" y="1291472"/>
            <a:ext cx="2403835" cy="3440784"/>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2"/>
              </a:solidFill>
              <a:cs typeface="ＭＳ Ｐゴシック"/>
            </a:endParaRPr>
          </a:p>
        </p:txBody>
      </p:sp>
      <p:sp>
        <p:nvSpPr>
          <p:cNvPr id="31" name="正方形/長方形 30"/>
          <p:cNvSpPr/>
          <p:nvPr/>
        </p:nvSpPr>
        <p:spPr>
          <a:xfrm>
            <a:off x="3600740" y="1095080"/>
            <a:ext cx="2024411" cy="413209"/>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a:solidFill>
                  <a:schemeClr val="tx2"/>
                </a:solidFill>
                <a:cs typeface="ＭＳ Ｐゴシック"/>
              </a:rPr>
              <a:t>ドキュメント</a:t>
            </a:r>
            <a:r>
              <a:rPr kumimoji="1" lang="en-US" altLang="ja-JP">
                <a:solidFill>
                  <a:schemeClr val="tx2"/>
                </a:solidFill>
                <a:cs typeface="ＭＳ Ｐゴシック"/>
              </a:rPr>
              <a:t>B</a:t>
            </a:r>
            <a:endParaRPr kumimoji="1" lang="ja-JP" altLang="en-US" dirty="0">
              <a:solidFill>
                <a:schemeClr val="tx2"/>
              </a:solidFill>
              <a:cs typeface="ＭＳ Ｐゴシック"/>
            </a:endParaRPr>
          </a:p>
        </p:txBody>
      </p:sp>
      <p:sp>
        <p:nvSpPr>
          <p:cNvPr id="32" name="正方形/長方形 31"/>
          <p:cNvSpPr/>
          <p:nvPr/>
        </p:nvSpPr>
        <p:spPr>
          <a:xfrm>
            <a:off x="3591612" y="1707824"/>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33" name="正方形/長方形 32"/>
          <p:cNvSpPr/>
          <p:nvPr/>
        </p:nvSpPr>
        <p:spPr>
          <a:xfrm>
            <a:off x="4097715" y="2207446"/>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34" name="正方形/長方形 33"/>
          <p:cNvSpPr/>
          <p:nvPr/>
        </p:nvSpPr>
        <p:spPr>
          <a:xfrm>
            <a:off x="4603817" y="2205482"/>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35" name="正方形/長方形 34"/>
          <p:cNvSpPr/>
          <p:nvPr/>
        </p:nvSpPr>
        <p:spPr>
          <a:xfrm>
            <a:off x="5109920" y="2207445"/>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38" name="正方形/長方形 37"/>
          <p:cNvSpPr/>
          <p:nvPr/>
        </p:nvSpPr>
        <p:spPr>
          <a:xfrm>
            <a:off x="4097560" y="3241249"/>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39" name="正方形/長方形 38"/>
          <p:cNvSpPr/>
          <p:nvPr/>
        </p:nvSpPr>
        <p:spPr>
          <a:xfrm>
            <a:off x="4603663" y="3721233"/>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cxnSp>
        <p:nvCxnSpPr>
          <p:cNvPr id="40" name="カギ線コネクタ 39"/>
          <p:cNvCxnSpPr>
            <a:stCxn id="32" idx="2"/>
            <a:endCxn id="33" idx="1"/>
          </p:cNvCxnSpPr>
          <p:nvPr/>
        </p:nvCxnSpPr>
        <p:spPr>
          <a:xfrm rot="16200000" flipH="1">
            <a:off x="3796400" y="2056173"/>
            <a:ext cx="349579" cy="253051"/>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42" name="カギ線コネクタ 41"/>
          <p:cNvCxnSpPr>
            <a:stCxn id="32" idx="2"/>
            <a:endCxn id="38" idx="1"/>
          </p:cNvCxnSpPr>
          <p:nvPr/>
        </p:nvCxnSpPr>
        <p:spPr>
          <a:xfrm rot="16200000" flipH="1">
            <a:off x="3279421" y="2573153"/>
            <a:ext cx="1383382" cy="252896"/>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44" name="カギ線コネクタ 43"/>
          <p:cNvCxnSpPr>
            <a:stCxn id="38" idx="2"/>
            <a:endCxn id="39" idx="1"/>
          </p:cNvCxnSpPr>
          <p:nvPr/>
        </p:nvCxnSpPr>
        <p:spPr>
          <a:xfrm rot="16200000" flipH="1">
            <a:off x="4312167" y="3579779"/>
            <a:ext cx="329941" cy="253051"/>
          </a:xfrm>
          <a:prstGeom prst="bentConnector2">
            <a:avLst/>
          </a:prstGeom>
          <a:effectLst/>
        </p:spPr>
        <p:style>
          <a:lnRef idx="2">
            <a:schemeClr val="accent1"/>
          </a:lnRef>
          <a:fillRef idx="0">
            <a:schemeClr val="accent1"/>
          </a:fillRef>
          <a:effectRef idx="1">
            <a:schemeClr val="accent1"/>
          </a:effectRef>
          <a:fontRef idx="minor">
            <a:schemeClr val="tx1"/>
          </a:fontRef>
        </p:style>
      </p:cxnSp>
      <p:sp>
        <p:nvSpPr>
          <p:cNvPr id="46" name="正方形/長方形 45"/>
          <p:cNvSpPr/>
          <p:nvPr/>
        </p:nvSpPr>
        <p:spPr>
          <a:xfrm>
            <a:off x="6058786" y="1291472"/>
            <a:ext cx="2403835" cy="3440784"/>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tx2"/>
              </a:solidFill>
              <a:cs typeface="ＭＳ Ｐゴシック"/>
            </a:endParaRPr>
          </a:p>
        </p:txBody>
      </p:sp>
      <p:sp>
        <p:nvSpPr>
          <p:cNvPr id="47" name="正方形/長方形 46"/>
          <p:cNvSpPr/>
          <p:nvPr/>
        </p:nvSpPr>
        <p:spPr>
          <a:xfrm>
            <a:off x="6248497" y="1095080"/>
            <a:ext cx="2024411" cy="413209"/>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a:solidFill>
                  <a:schemeClr val="tx2"/>
                </a:solidFill>
                <a:cs typeface="ＭＳ Ｐゴシック"/>
              </a:rPr>
              <a:t>ドキュメント</a:t>
            </a:r>
            <a:r>
              <a:rPr kumimoji="1" lang="en-US" altLang="ja-JP">
                <a:solidFill>
                  <a:schemeClr val="tx2"/>
                </a:solidFill>
                <a:cs typeface="ＭＳ Ｐゴシック"/>
              </a:rPr>
              <a:t>C</a:t>
            </a:r>
            <a:endParaRPr kumimoji="1" lang="ja-JP" altLang="en-US" dirty="0">
              <a:solidFill>
                <a:schemeClr val="tx2"/>
              </a:solidFill>
              <a:cs typeface="ＭＳ Ｐゴシック"/>
            </a:endParaRPr>
          </a:p>
        </p:txBody>
      </p:sp>
      <p:sp>
        <p:nvSpPr>
          <p:cNvPr id="48" name="正方形/長方形 47"/>
          <p:cNvSpPr/>
          <p:nvPr/>
        </p:nvSpPr>
        <p:spPr>
          <a:xfrm>
            <a:off x="6239369" y="1707824"/>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49" name="正方形/長方形 48"/>
          <p:cNvSpPr/>
          <p:nvPr/>
        </p:nvSpPr>
        <p:spPr>
          <a:xfrm>
            <a:off x="6745472" y="2207446"/>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50" name="正方形/長方形 49"/>
          <p:cNvSpPr/>
          <p:nvPr/>
        </p:nvSpPr>
        <p:spPr>
          <a:xfrm>
            <a:off x="7251574" y="2703924"/>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51" name="正方形/長方形 50"/>
          <p:cNvSpPr/>
          <p:nvPr/>
        </p:nvSpPr>
        <p:spPr>
          <a:xfrm>
            <a:off x="7748548" y="3222397"/>
            <a:ext cx="506103" cy="297729"/>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52" name="正方形/長方形 51"/>
          <p:cNvSpPr/>
          <p:nvPr/>
        </p:nvSpPr>
        <p:spPr>
          <a:xfrm>
            <a:off x="6745471" y="3220040"/>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53" name="正方形/長方形 52"/>
          <p:cNvSpPr/>
          <p:nvPr/>
        </p:nvSpPr>
        <p:spPr>
          <a:xfrm>
            <a:off x="7251575" y="3222397"/>
            <a:ext cx="506103" cy="297729"/>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54" name="正方形/長方形 53"/>
          <p:cNvSpPr/>
          <p:nvPr/>
        </p:nvSpPr>
        <p:spPr>
          <a:xfrm>
            <a:off x="6745472" y="3736156"/>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55" name="正方形/長方形 54"/>
          <p:cNvSpPr/>
          <p:nvPr/>
        </p:nvSpPr>
        <p:spPr>
          <a:xfrm>
            <a:off x="7748548" y="4196506"/>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cxnSp>
        <p:nvCxnSpPr>
          <p:cNvPr id="56" name="カギ線コネクタ 55"/>
          <p:cNvCxnSpPr>
            <a:stCxn id="48" idx="2"/>
            <a:endCxn id="49" idx="1"/>
          </p:cNvCxnSpPr>
          <p:nvPr/>
        </p:nvCxnSpPr>
        <p:spPr>
          <a:xfrm rot="16200000" flipH="1">
            <a:off x="6444157" y="2056173"/>
            <a:ext cx="349579" cy="253051"/>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57" name="カギ線コネクタ 56"/>
          <p:cNvCxnSpPr>
            <a:stCxn id="48" idx="2"/>
            <a:endCxn id="52" idx="1"/>
          </p:cNvCxnSpPr>
          <p:nvPr/>
        </p:nvCxnSpPr>
        <p:spPr>
          <a:xfrm rot="16200000" flipH="1">
            <a:off x="5937860" y="2562471"/>
            <a:ext cx="1362173" cy="253050"/>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58" name="カギ線コネクタ 57"/>
          <p:cNvCxnSpPr>
            <a:endCxn id="54" idx="1"/>
          </p:cNvCxnSpPr>
          <p:nvPr/>
        </p:nvCxnSpPr>
        <p:spPr>
          <a:xfrm rot="16200000" flipH="1">
            <a:off x="5679802" y="2820528"/>
            <a:ext cx="1878289" cy="253051"/>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59" name="カギ線コネクタ 58"/>
          <p:cNvCxnSpPr>
            <a:stCxn id="49" idx="2"/>
            <a:endCxn id="50" idx="1"/>
          </p:cNvCxnSpPr>
          <p:nvPr/>
        </p:nvCxnSpPr>
        <p:spPr>
          <a:xfrm rot="16200000" flipH="1">
            <a:off x="6951832" y="2554224"/>
            <a:ext cx="346435" cy="253050"/>
          </a:xfrm>
          <a:prstGeom prst="bentConnector2">
            <a:avLst/>
          </a:prstGeom>
          <a:effectLst/>
        </p:spPr>
        <p:style>
          <a:lnRef idx="2">
            <a:schemeClr val="accent1"/>
          </a:lnRef>
          <a:fillRef idx="0">
            <a:schemeClr val="accent1"/>
          </a:fillRef>
          <a:effectRef idx="1">
            <a:schemeClr val="accent1"/>
          </a:effectRef>
          <a:fontRef idx="minor">
            <a:schemeClr val="tx1"/>
          </a:fontRef>
        </p:style>
      </p:cxnSp>
      <p:cxnSp>
        <p:nvCxnSpPr>
          <p:cNvPr id="60" name="カギ線コネクタ 59"/>
          <p:cNvCxnSpPr>
            <a:stCxn id="66" idx="2"/>
            <a:endCxn id="55" idx="1"/>
          </p:cNvCxnSpPr>
          <p:nvPr/>
        </p:nvCxnSpPr>
        <p:spPr>
          <a:xfrm rot="16200000" flipH="1">
            <a:off x="7465690" y="4063691"/>
            <a:ext cx="312664" cy="253051"/>
          </a:xfrm>
          <a:prstGeom prst="bentConnector2">
            <a:avLst/>
          </a:prstGeom>
          <a:effectLst/>
        </p:spPr>
        <p:style>
          <a:lnRef idx="2">
            <a:schemeClr val="accent1"/>
          </a:lnRef>
          <a:fillRef idx="0">
            <a:schemeClr val="accent1"/>
          </a:fillRef>
          <a:effectRef idx="1">
            <a:schemeClr val="accent1"/>
          </a:effectRef>
          <a:fontRef idx="minor">
            <a:schemeClr val="tx1"/>
          </a:fontRef>
        </p:style>
      </p:cxnSp>
      <p:sp>
        <p:nvSpPr>
          <p:cNvPr id="62" name="正方形/長方形 61"/>
          <p:cNvSpPr/>
          <p:nvPr/>
        </p:nvSpPr>
        <p:spPr>
          <a:xfrm>
            <a:off x="4106843" y="2721991"/>
            <a:ext cx="506103" cy="300086"/>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cxnSp>
        <p:nvCxnSpPr>
          <p:cNvPr id="63" name="カギ線コネクタ 62"/>
          <p:cNvCxnSpPr>
            <a:stCxn id="32" idx="2"/>
            <a:endCxn id="62" idx="1"/>
          </p:cNvCxnSpPr>
          <p:nvPr/>
        </p:nvCxnSpPr>
        <p:spPr>
          <a:xfrm rot="16200000" flipH="1">
            <a:off x="3543691" y="2308882"/>
            <a:ext cx="864124" cy="262179"/>
          </a:xfrm>
          <a:prstGeom prst="bentConnector2">
            <a:avLst/>
          </a:prstGeom>
          <a:effectLst/>
        </p:spPr>
        <p:style>
          <a:lnRef idx="2">
            <a:schemeClr val="accent1"/>
          </a:lnRef>
          <a:fillRef idx="0">
            <a:schemeClr val="accent1"/>
          </a:fillRef>
          <a:effectRef idx="1">
            <a:schemeClr val="accent1"/>
          </a:effectRef>
          <a:fontRef idx="minor">
            <a:schemeClr val="tx1"/>
          </a:fontRef>
        </p:style>
      </p:cxnSp>
      <p:sp>
        <p:nvSpPr>
          <p:cNvPr id="66" name="正方形/長方形 65"/>
          <p:cNvSpPr/>
          <p:nvPr/>
        </p:nvSpPr>
        <p:spPr>
          <a:xfrm>
            <a:off x="7242445" y="3736156"/>
            <a:ext cx="506103" cy="297729"/>
          </a:xfrm>
          <a:prstGeom prst="rect">
            <a:avLst/>
          </a:prstGeom>
          <a:solidFill>
            <a:schemeClr val="bg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dirty="0">
              <a:solidFill>
                <a:schemeClr val="tx2"/>
              </a:solidFill>
              <a:cs typeface="ＭＳ Ｐゴシック"/>
            </a:endParaRPr>
          </a:p>
        </p:txBody>
      </p:sp>
      <p:sp>
        <p:nvSpPr>
          <p:cNvPr id="69" name="角丸四角形 68"/>
          <p:cNvSpPr/>
          <p:nvPr/>
        </p:nvSpPr>
        <p:spPr>
          <a:xfrm>
            <a:off x="3411029" y="5332869"/>
            <a:ext cx="2403835" cy="1085349"/>
          </a:xfrm>
          <a:prstGeom prst="roundRect">
            <a:avLst>
              <a:gd name="adj" fmla="val 6233"/>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ja-JP" sz="1600" dirty="0" smtClean="0">
                <a:solidFill>
                  <a:srgbClr val="FFFFFF"/>
                </a:solidFill>
                <a:cs typeface="ＭＳ Ｐゴシック"/>
              </a:rPr>
              <a:t>JSON/BSON</a:t>
            </a:r>
            <a:r>
              <a:rPr lang="ja-JP" altLang="en-US" sz="1600" dirty="0" smtClean="0">
                <a:solidFill>
                  <a:srgbClr val="FFFFFF"/>
                </a:solidFill>
                <a:cs typeface="ＭＳ Ｐゴシック"/>
              </a:rPr>
              <a:t>、</a:t>
            </a:r>
            <a:r>
              <a:rPr lang="en-US" altLang="ja-JP" sz="1600" dirty="0" smtClean="0">
                <a:solidFill>
                  <a:srgbClr val="FFFFFF"/>
                </a:solidFill>
                <a:cs typeface="ＭＳ Ｐゴシック"/>
              </a:rPr>
              <a:t>XML</a:t>
            </a:r>
            <a:r>
              <a:rPr lang="ja-JP" altLang="en-US" sz="1600" dirty="0" smtClean="0">
                <a:solidFill>
                  <a:srgbClr val="FFFFFF"/>
                </a:solidFill>
                <a:cs typeface="ＭＳ Ｐゴシック"/>
              </a:rPr>
              <a:t>などを使い、</a:t>
            </a:r>
            <a:r>
              <a:rPr lang="en-US" altLang="ja-JP" sz="1600" dirty="0" smtClean="0">
                <a:solidFill>
                  <a:srgbClr val="FFFFFF"/>
                </a:solidFill>
                <a:cs typeface="ＭＳ Ｐゴシック"/>
              </a:rPr>
              <a:t>Web</a:t>
            </a:r>
            <a:r>
              <a:rPr lang="ja-JP" altLang="en-US" sz="1600" dirty="0" smtClean="0">
                <a:solidFill>
                  <a:srgbClr val="FFFFFF"/>
                </a:solidFill>
                <a:cs typeface="ＭＳ Ｐゴシック"/>
              </a:rPr>
              <a:t>サービスと相性が良い</a:t>
            </a:r>
            <a:endParaRPr lang="en-US" altLang="ja-JP" sz="1600" dirty="0">
              <a:solidFill>
                <a:srgbClr val="FFFFFF"/>
              </a:solidFill>
              <a:cs typeface="ＭＳ Ｐゴシック"/>
            </a:endParaRPr>
          </a:p>
        </p:txBody>
      </p:sp>
      <p:sp>
        <p:nvSpPr>
          <p:cNvPr id="70" name="角丸四角形 69"/>
          <p:cNvSpPr/>
          <p:nvPr/>
        </p:nvSpPr>
        <p:spPr>
          <a:xfrm>
            <a:off x="6058786" y="5332869"/>
            <a:ext cx="2403835" cy="1085349"/>
          </a:xfrm>
          <a:prstGeom prst="roundRect">
            <a:avLst>
              <a:gd name="adj" fmla="val 6233"/>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600">
                <a:solidFill>
                  <a:srgbClr val="FFFFFF"/>
                </a:solidFill>
                <a:cs typeface="ＭＳ Ｐゴシック"/>
              </a:rPr>
              <a:t>スキーマレス</a:t>
            </a:r>
            <a:endParaRPr lang="en-US" altLang="ja-JP" sz="1600">
              <a:solidFill>
                <a:srgbClr val="FFFFFF"/>
              </a:solidFill>
              <a:cs typeface="ＭＳ Ｐゴシック"/>
            </a:endParaRPr>
          </a:p>
          <a:p>
            <a:pPr algn="ctr"/>
            <a:r>
              <a:rPr lang="ja-JP" altLang="en-US" sz="1600">
                <a:solidFill>
                  <a:srgbClr val="FFFFFF"/>
                </a:solidFill>
                <a:cs typeface="ＭＳ Ｐゴシック"/>
              </a:rPr>
              <a:t>データ構造が柔軟</a:t>
            </a:r>
            <a:endParaRPr lang="en-US" altLang="ja-JP" sz="1600">
              <a:solidFill>
                <a:srgbClr val="FFFFFF"/>
              </a:solidFill>
              <a:cs typeface="ＭＳ Ｐゴシック"/>
            </a:endParaRPr>
          </a:p>
          <a:p>
            <a:pPr algn="ctr"/>
            <a:r>
              <a:rPr lang="ja-JP" altLang="en-US" sz="1600">
                <a:solidFill>
                  <a:srgbClr val="FFFFFF"/>
                </a:solidFill>
                <a:cs typeface="ＭＳ Ｐゴシック"/>
              </a:rPr>
              <a:t>後から変更可能</a:t>
            </a:r>
            <a:endParaRPr lang="en-US" altLang="ja-JP" sz="1600" dirty="0">
              <a:solidFill>
                <a:srgbClr val="FFFFFF"/>
              </a:solidFill>
              <a:cs typeface="ＭＳ Ｐゴシック"/>
            </a:endParaRPr>
          </a:p>
        </p:txBody>
      </p:sp>
      <p:sp>
        <p:nvSpPr>
          <p:cNvPr id="71" name="角丸四角形 70"/>
          <p:cNvSpPr/>
          <p:nvPr/>
        </p:nvSpPr>
        <p:spPr>
          <a:xfrm>
            <a:off x="763272" y="5333349"/>
            <a:ext cx="2403835" cy="1085349"/>
          </a:xfrm>
          <a:prstGeom prst="roundRect">
            <a:avLst>
              <a:gd name="adj" fmla="val 6233"/>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600" dirty="0" smtClean="0">
                <a:solidFill>
                  <a:srgbClr val="FFFFFF"/>
                </a:solidFill>
                <a:cs typeface="ＭＳ Ｐゴシック"/>
              </a:rPr>
              <a:t>様々なデータ</a:t>
            </a:r>
            <a:r>
              <a:rPr lang="ja-JP" altLang="en-US" sz="1600" dirty="0">
                <a:solidFill>
                  <a:srgbClr val="FFFFFF"/>
                </a:solidFill>
                <a:cs typeface="ＭＳ Ｐゴシック"/>
              </a:rPr>
              <a:t>をその</a:t>
            </a:r>
            <a:r>
              <a:rPr lang="ja-JP" altLang="en-US" sz="1600" dirty="0" smtClean="0">
                <a:solidFill>
                  <a:srgbClr val="FFFFFF"/>
                </a:solidFill>
                <a:cs typeface="ＭＳ Ｐゴシック"/>
              </a:rPr>
              <a:t>ままの形で扱える</a:t>
            </a:r>
            <a:endParaRPr lang="en-US" altLang="ja-JP" sz="1600" dirty="0">
              <a:solidFill>
                <a:srgbClr val="FFFFFF"/>
              </a:solidFill>
              <a:cs typeface="ＭＳ Ｐゴシック"/>
            </a:endParaRPr>
          </a:p>
        </p:txBody>
      </p:sp>
      <p:sp>
        <p:nvSpPr>
          <p:cNvPr id="61" name="角丸四角形 60"/>
          <p:cNvSpPr/>
          <p:nvPr/>
        </p:nvSpPr>
        <p:spPr>
          <a:xfrm>
            <a:off x="3411029" y="4912154"/>
            <a:ext cx="2403835" cy="326159"/>
          </a:xfrm>
          <a:prstGeom prst="roundRect">
            <a:avLst>
              <a:gd name="adj" fmla="val 20684"/>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ja-JP" sz="1600" dirty="0" smtClean="0">
                <a:solidFill>
                  <a:srgbClr val="FFFFFF"/>
                </a:solidFill>
                <a:cs typeface="ＭＳ Ｐゴシック"/>
              </a:rPr>
              <a:t>Web</a:t>
            </a:r>
            <a:r>
              <a:rPr lang="ja-JP" altLang="en-US" sz="1600" dirty="0" smtClean="0">
                <a:solidFill>
                  <a:srgbClr val="FFFFFF"/>
                </a:solidFill>
                <a:cs typeface="ＭＳ Ｐゴシック"/>
              </a:rPr>
              <a:t>サービスと連携</a:t>
            </a:r>
            <a:endParaRPr lang="en-US" altLang="ja-JP" sz="1600" dirty="0">
              <a:solidFill>
                <a:srgbClr val="FFFFFF"/>
              </a:solidFill>
              <a:cs typeface="ＭＳ Ｐゴシック"/>
            </a:endParaRPr>
          </a:p>
        </p:txBody>
      </p:sp>
      <p:sp>
        <p:nvSpPr>
          <p:cNvPr id="64" name="角丸四角形 63"/>
          <p:cNvSpPr/>
          <p:nvPr/>
        </p:nvSpPr>
        <p:spPr>
          <a:xfrm>
            <a:off x="6058786" y="4912154"/>
            <a:ext cx="2403835" cy="326159"/>
          </a:xfrm>
          <a:prstGeom prst="roundRect">
            <a:avLst>
              <a:gd name="adj" fmla="val 20684"/>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600" dirty="0" smtClean="0">
                <a:solidFill>
                  <a:srgbClr val="FFFFFF"/>
                </a:solidFill>
                <a:cs typeface="ＭＳ Ｐゴシック"/>
              </a:rPr>
              <a:t>データ構造が柔軟</a:t>
            </a:r>
            <a:endParaRPr lang="en-US" altLang="ja-JP" sz="1600" dirty="0">
              <a:solidFill>
                <a:srgbClr val="FFFFFF"/>
              </a:solidFill>
              <a:cs typeface="ＭＳ Ｐゴシック"/>
            </a:endParaRPr>
          </a:p>
        </p:txBody>
      </p:sp>
      <p:sp>
        <p:nvSpPr>
          <p:cNvPr id="65" name="角丸四角形 64"/>
          <p:cNvSpPr/>
          <p:nvPr/>
        </p:nvSpPr>
        <p:spPr>
          <a:xfrm>
            <a:off x="763272" y="4912634"/>
            <a:ext cx="2403835" cy="326159"/>
          </a:xfrm>
          <a:prstGeom prst="roundRect">
            <a:avLst>
              <a:gd name="adj" fmla="val 20684"/>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600" dirty="0">
                <a:solidFill>
                  <a:srgbClr val="FFFFFF"/>
                </a:solidFill>
                <a:cs typeface="ＭＳ Ｐゴシック"/>
              </a:rPr>
              <a:t>非定型データに対応</a:t>
            </a:r>
            <a:endParaRPr lang="en-US" altLang="ja-JP" sz="1600" dirty="0">
              <a:solidFill>
                <a:srgbClr val="FFFFFF"/>
              </a:solidFill>
              <a:cs typeface="ＭＳ Ｐゴシック"/>
            </a:endParaRPr>
          </a:p>
        </p:txBody>
      </p:sp>
    </p:spTree>
    <p:extLst>
      <p:ext uri="{BB962C8B-B14F-4D97-AF65-F5344CB8AC3E}">
        <p14:creationId xmlns:p14="http://schemas.microsoft.com/office/powerpoint/2010/main" val="1507372681"/>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ドキュメント指向データベース</a:t>
            </a:r>
            <a:endParaRPr kumimoji="1" lang="ja-JP" altLang="en-US" dirty="0"/>
          </a:p>
        </p:txBody>
      </p:sp>
      <p:sp>
        <p:nvSpPr>
          <p:cNvPr id="4" name="角丸四角形 3"/>
          <p:cNvSpPr/>
          <p:nvPr/>
        </p:nvSpPr>
        <p:spPr>
          <a:xfrm>
            <a:off x="4748514" y="1217000"/>
            <a:ext cx="3977896" cy="432000"/>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2400" dirty="0">
                <a:solidFill>
                  <a:srgbClr val="FFFFFF"/>
                </a:solidFill>
                <a:cs typeface="ＭＳ Ｐゴシック"/>
              </a:rPr>
              <a:t>MongoDB</a:t>
            </a:r>
            <a:endParaRPr kumimoji="1" lang="ja-JP" altLang="en-US" sz="2400" dirty="0">
              <a:solidFill>
                <a:srgbClr val="FFFFFF"/>
              </a:solidFill>
              <a:cs typeface="ＭＳ Ｐゴシック"/>
            </a:endParaRPr>
          </a:p>
        </p:txBody>
      </p:sp>
      <p:sp>
        <p:nvSpPr>
          <p:cNvPr id="6" name="角丸四角形 5"/>
          <p:cNvSpPr/>
          <p:nvPr/>
        </p:nvSpPr>
        <p:spPr>
          <a:xfrm>
            <a:off x="4748514" y="1775024"/>
            <a:ext cx="3977895" cy="1372562"/>
          </a:xfrm>
          <a:prstGeom prst="roundRect">
            <a:avLst>
              <a:gd name="adj" fmla="val 6233"/>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ja-JP" sz="2400" dirty="0">
                <a:solidFill>
                  <a:srgbClr val="FFFFFF"/>
                </a:solidFill>
                <a:cs typeface="ＭＳ Ｐゴシック"/>
              </a:rPr>
              <a:t>BSON (JSON</a:t>
            </a:r>
            <a:r>
              <a:rPr lang="ja-JP" altLang="en-US" sz="2400" dirty="0">
                <a:solidFill>
                  <a:srgbClr val="FFFFFF"/>
                </a:solidFill>
                <a:cs typeface="ＭＳ Ｐゴシック"/>
              </a:rPr>
              <a:t>のバイナリ版</a:t>
            </a:r>
            <a:r>
              <a:rPr lang="en-US" altLang="ja-JP" sz="2400" dirty="0">
                <a:solidFill>
                  <a:srgbClr val="FFFFFF"/>
                </a:solidFill>
                <a:cs typeface="ＭＳ Ｐゴシック"/>
              </a:rPr>
              <a:t>) </a:t>
            </a:r>
            <a:r>
              <a:rPr lang="ja-JP" altLang="en-US" sz="2400" dirty="0">
                <a:solidFill>
                  <a:srgbClr val="FFFFFF"/>
                </a:solidFill>
                <a:cs typeface="ＭＳ Ｐゴシック"/>
              </a:rPr>
              <a:t>ドキュメントを格納</a:t>
            </a:r>
            <a:endParaRPr lang="en-US" altLang="ja-JP" sz="2400" dirty="0">
              <a:solidFill>
                <a:srgbClr val="FFFFFF"/>
              </a:solidFill>
              <a:cs typeface="ＭＳ Ｐゴシック"/>
            </a:endParaRPr>
          </a:p>
        </p:txBody>
      </p:sp>
      <p:sp>
        <p:nvSpPr>
          <p:cNvPr id="10" name="角丸四角形 9"/>
          <p:cNvSpPr/>
          <p:nvPr/>
        </p:nvSpPr>
        <p:spPr>
          <a:xfrm>
            <a:off x="665480" y="3273609"/>
            <a:ext cx="8076171" cy="655693"/>
          </a:xfrm>
          <a:prstGeom prst="round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大規模に</a:t>
            </a:r>
            <a:r>
              <a:rPr kumimoji="1" lang="ja-JP" altLang="en-US">
                <a:solidFill>
                  <a:srgbClr val="FFFFFF"/>
                </a:solidFill>
                <a:cs typeface="ＭＳ Ｐゴシック"/>
              </a:rPr>
              <a:t>スケールアウト可能</a:t>
            </a:r>
            <a:endParaRPr kumimoji="1" lang="en-US" altLang="ja-JP">
              <a:solidFill>
                <a:srgbClr val="FFFFFF"/>
              </a:solidFill>
              <a:cs typeface="ＭＳ Ｐゴシック"/>
            </a:endParaRPr>
          </a:p>
          <a:p>
            <a:pPr algn="ctr"/>
            <a:r>
              <a:rPr kumimoji="1" lang="ja-JP" altLang="en-US">
                <a:solidFill>
                  <a:srgbClr val="FFFFFF"/>
                </a:solidFill>
                <a:cs typeface="ＭＳ Ｐゴシック"/>
              </a:rPr>
              <a:t>ノード</a:t>
            </a:r>
            <a:r>
              <a:rPr kumimoji="1" lang="ja-JP" altLang="en-US" dirty="0">
                <a:solidFill>
                  <a:srgbClr val="FFFFFF"/>
                </a:solidFill>
                <a:cs typeface="ＭＳ Ｐゴシック"/>
              </a:rPr>
              <a:t>を増やすとリニアに性能を向上させることができる</a:t>
            </a:r>
          </a:p>
        </p:txBody>
      </p:sp>
      <p:sp>
        <p:nvSpPr>
          <p:cNvPr id="12" name="角丸四角形 11"/>
          <p:cNvSpPr/>
          <p:nvPr/>
        </p:nvSpPr>
        <p:spPr>
          <a:xfrm>
            <a:off x="665481" y="4052665"/>
            <a:ext cx="3977897" cy="655693"/>
          </a:xfrm>
          <a:prstGeom prst="round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高可用性</a:t>
            </a:r>
          </a:p>
        </p:txBody>
      </p:sp>
      <p:sp>
        <p:nvSpPr>
          <p:cNvPr id="15" name="角丸四角形 14"/>
          <p:cNvSpPr/>
          <p:nvPr/>
        </p:nvSpPr>
        <p:spPr>
          <a:xfrm>
            <a:off x="650239" y="1217000"/>
            <a:ext cx="3977897" cy="43200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2400" dirty="0" err="1">
                <a:solidFill>
                  <a:srgbClr val="FFFFFF"/>
                </a:solidFill>
                <a:cs typeface="ＭＳ Ｐゴシック"/>
              </a:rPr>
              <a:t>Cauchbase</a:t>
            </a:r>
            <a:endParaRPr kumimoji="1" lang="ja-JP" altLang="en-US" sz="2400" dirty="0">
              <a:solidFill>
                <a:srgbClr val="FFFFFF"/>
              </a:solidFill>
              <a:cs typeface="ＭＳ Ｐゴシック"/>
            </a:endParaRPr>
          </a:p>
        </p:txBody>
      </p:sp>
      <p:sp>
        <p:nvSpPr>
          <p:cNvPr id="17" name="角丸四角形 16"/>
          <p:cNvSpPr/>
          <p:nvPr/>
        </p:nvSpPr>
        <p:spPr>
          <a:xfrm>
            <a:off x="665480" y="1775024"/>
            <a:ext cx="3962655" cy="1372562"/>
          </a:xfrm>
          <a:prstGeom prst="roundRect">
            <a:avLst>
              <a:gd name="adj" fmla="val 4627"/>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2400" dirty="0">
                <a:solidFill>
                  <a:srgbClr val="FFFFFF"/>
                </a:solidFill>
                <a:cs typeface="ＭＳ Ｐゴシック"/>
              </a:rPr>
              <a:t>KVS</a:t>
            </a:r>
            <a:r>
              <a:rPr kumimoji="1" lang="ja-JP" altLang="en-US" sz="2400" dirty="0">
                <a:solidFill>
                  <a:srgbClr val="FFFFFF"/>
                </a:solidFill>
                <a:cs typeface="ＭＳ Ｐゴシック"/>
              </a:rPr>
              <a:t>の</a:t>
            </a:r>
            <a:r>
              <a:rPr kumimoji="1" lang="en-US" altLang="ja-JP" sz="2400" dirty="0">
                <a:solidFill>
                  <a:srgbClr val="FFFFFF"/>
                </a:solidFill>
                <a:cs typeface="ＭＳ Ｐゴシック"/>
              </a:rPr>
              <a:t>Value</a:t>
            </a:r>
            <a:r>
              <a:rPr kumimoji="1" lang="ja-JP" altLang="en-US" sz="2400" dirty="0">
                <a:solidFill>
                  <a:srgbClr val="FFFFFF"/>
                </a:solidFill>
                <a:cs typeface="ＭＳ Ｐゴシック"/>
              </a:rPr>
              <a:t>として</a:t>
            </a:r>
            <a:r>
              <a:rPr kumimoji="1" lang="en-US" altLang="ja-JP" sz="2400" dirty="0">
                <a:solidFill>
                  <a:srgbClr val="FFFFFF"/>
                </a:solidFill>
                <a:cs typeface="ＭＳ Ｐゴシック"/>
              </a:rPr>
              <a:t>JSON</a:t>
            </a:r>
            <a:r>
              <a:rPr kumimoji="1" lang="ja-JP" altLang="en-US" sz="2400" dirty="0">
                <a:solidFill>
                  <a:srgbClr val="FFFFFF"/>
                </a:solidFill>
                <a:cs typeface="ＭＳ Ｐゴシック"/>
              </a:rPr>
              <a:t>ドキュメントを格納</a:t>
            </a:r>
          </a:p>
        </p:txBody>
      </p:sp>
      <p:sp>
        <p:nvSpPr>
          <p:cNvPr id="19" name="角丸四角形 18"/>
          <p:cNvSpPr/>
          <p:nvPr/>
        </p:nvSpPr>
        <p:spPr>
          <a:xfrm>
            <a:off x="4763754" y="4052665"/>
            <a:ext cx="3977897" cy="655693"/>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ja-JP" dirty="0">
                <a:solidFill>
                  <a:srgbClr val="FFFFFF"/>
                </a:solidFill>
                <a:cs typeface="ＭＳ Ｐゴシック"/>
              </a:rPr>
              <a:t>SQL</a:t>
            </a:r>
            <a:r>
              <a:rPr lang="ja-JP" altLang="en-US" dirty="0">
                <a:solidFill>
                  <a:srgbClr val="FFFFFF"/>
                </a:solidFill>
                <a:cs typeface="ＭＳ Ｐゴシック"/>
              </a:rPr>
              <a:t>ライクなクエリ言語を備え、開発生産性が高い</a:t>
            </a:r>
          </a:p>
        </p:txBody>
      </p:sp>
      <p:sp>
        <p:nvSpPr>
          <p:cNvPr id="20" name="角丸四角形 19"/>
          <p:cNvSpPr/>
          <p:nvPr/>
        </p:nvSpPr>
        <p:spPr>
          <a:xfrm>
            <a:off x="650239" y="4835164"/>
            <a:ext cx="8076170" cy="655693"/>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dirty="0">
                <a:solidFill>
                  <a:srgbClr val="FFFFFF"/>
                </a:solidFill>
                <a:cs typeface="ＭＳ Ｐゴシック"/>
              </a:rPr>
              <a:t>Web</a:t>
            </a:r>
            <a:r>
              <a:rPr kumimoji="1" lang="ja-JP" altLang="en-US" dirty="0">
                <a:solidFill>
                  <a:srgbClr val="FFFFFF"/>
                </a:solidFill>
                <a:cs typeface="ＭＳ Ｐゴシック"/>
              </a:rPr>
              <a:t>サービスで標準的に使われている</a:t>
            </a:r>
            <a:r>
              <a:rPr kumimoji="1" lang="en-US" altLang="ja-JP" dirty="0">
                <a:solidFill>
                  <a:srgbClr val="FFFFFF"/>
                </a:solidFill>
                <a:cs typeface="ＭＳ Ｐゴシック"/>
              </a:rPr>
              <a:t>JSON</a:t>
            </a:r>
            <a:r>
              <a:rPr kumimoji="1" lang="ja-JP" altLang="en-US" dirty="0">
                <a:solidFill>
                  <a:srgbClr val="FFFFFF"/>
                </a:solidFill>
                <a:cs typeface="ＭＳ Ｐゴシック"/>
              </a:rPr>
              <a:t>形式のデータをそのまま取り込める</a:t>
            </a:r>
          </a:p>
        </p:txBody>
      </p:sp>
      <p:sp>
        <p:nvSpPr>
          <p:cNvPr id="22" name="角丸四角形 21"/>
          <p:cNvSpPr/>
          <p:nvPr/>
        </p:nvSpPr>
        <p:spPr>
          <a:xfrm>
            <a:off x="665481" y="5617663"/>
            <a:ext cx="8076171" cy="655693"/>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柔軟なデータモデル </a:t>
            </a:r>
            <a:r>
              <a:rPr kumimoji="1" lang="en-US" altLang="ja-JP" dirty="0">
                <a:solidFill>
                  <a:srgbClr val="FFFFFF"/>
                </a:solidFill>
                <a:cs typeface="ＭＳ Ｐゴシック"/>
              </a:rPr>
              <a:t>(</a:t>
            </a:r>
            <a:r>
              <a:rPr kumimoji="1" lang="ja-JP" altLang="en-US" dirty="0">
                <a:solidFill>
                  <a:srgbClr val="FFFFFF"/>
                </a:solidFill>
                <a:cs typeface="ＭＳ Ｐゴシック"/>
              </a:rPr>
              <a:t>スキーマレス</a:t>
            </a:r>
            <a:r>
              <a:rPr kumimoji="1" lang="en-US" altLang="ja-JP" dirty="0">
                <a:solidFill>
                  <a:srgbClr val="FFFFFF"/>
                </a:solidFill>
                <a:cs typeface="ＭＳ Ｐゴシック"/>
              </a:rPr>
              <a:t>) </a:t>
            </a:r>
            <a:r>
              <a:rPr kumimoji="1" lang="ja-JP" altLang="en-US" dirty="0">
                <a:solidFill>
                  <a:srgbClr val="FFFFFF"/>
                </a:solidFill>
                <a:cs typeface="ＭＳ Ｐゴシック"/>
              </a:rPr>
              <a:t>で、後からの変更も容易なため、</a:t>
            </a:r>
            <a:endParaRPr kumimoji="1" lang="en-US" altLang="ja-JP" dirty="0">
              <a:solidFill>
                <a:srgbClr val="FFFFFF"/>
              </a:solidFill>
              <a:cs typeface="ＭＳ Ｐゴシック"/>
            </a:endParaRPr>
          </a:p>
          <a:p>
            <a:pPr algn="ctr"/>
            <a:r>
              <a:rPr kumimoji="1" lang="en-US" altLang="ja-JP" dirty="0">
                <a:solidFill>
                  <a:srgbClr val="FFFFFF"/>
                </a:solidFill>
                <a:cs typeface="ＭＳ Ｐゴシック"/>
              </a:rPr>
              <a:t>Web</a:t>
            </a:r>
            <a:r>
              <a:rPr kumimoji="1" lang="ja-JP" altLang="en-US" dirty="0">
                <a:solidFill>
                  <a:srgbClr val="FFFFFF"/>
                </a:solidFill>
                <a:cs typeface="ＭＳ Ｐゴシック"/>
              </a:rPr>
              <a:t>サービスやアジャイル型開発と相性が良い</a:t>
            </a:r>
            <a:endParaRPr kumimoji="1" lang="en-US" altLang="ja-JP" dirty="0">
              <a:solidFill>
                <a:srgbClr val="FFFFFF"/>
              </a:solidFill>
              <a:cs typeface="ＭＳ Ｐゴシック"/>
            </a:endParaRPr>
          </a:p>
        </p:txBody>
      </p:sp>
    </p:spTree>
    <p:extLst>
      <p:ext uri="{BB962C8B-B14F-4D97-AF65-F5344CB8AC3E}">
        <p14:creationId xmlns:p14="http://schemas.microsoft.com/office/powerpoint/2010/main" val="786353773"/>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ドキュメント型データベース</a:t>
            </a:r>
            <a:endParaRPr kumimoji="1" lang="ja-JP" altLang="en-US" dirty="0"/>
          </a:p>
        </p:txBody>
      </p:sp>
      <p:pic>
        <p:nvPicPr>
          <p:cNvPr id="3" name="図 2"/>
          <p:cNvPicPr>
            <a:picLocks noChangeAspect="1"/>
          </p:cNvPicPr>
          <p:nvPr/>
        </p:nvPicPr>
        <p:blipFill>
          <a:blip r:embed="rId3"/>
          <a:stretch>
            <a:fillRect/>
          </a:stretch>
        </p:blipFill>
        <p:spPr>
          <a:xfrm>
            <a:off x="423862" y="1528762"/>
            <a:ext cx="8296275" cy="3800475"/>
          </a:xfrm>
          <a:prstGeom prst="rect">
            <a:avLst/>
          </a:prstGeom>
        </p:spPr>
      </p:pic>
      <p:sp>
        <p:nvSpPr>
          <p:cNvPr id="4" name="正方形/長方形 3"/>
          <p:cNvSpPr/>
          <p:nvPr/>
        </p:nvSpPr>
        <p:spPr>
          <a:xfrm>
            <a:off x="4338320" y="5997863"/>
            <a:ext cx="4572000" cy="338554"/>
          </a:xfrm>
          <a:prstGeom prst="rect">
            <a:avLst/>
          </a:prstGeom>
        </p:spPr>
        <p:txBody>
          <a:bodyPr>
            <a:spAutoFit/>
          </a:bodyPr>
          <a:lstStyle/>
          <a:p>
            <a:r>
              <a:rPr lang="ja-JP" altLang="en-US" sz="1600" dirty="0"/>
              <a:t>http://japan.zdnet.com/article/35061825/</a:t>
            </a:r>
          </a:p>
        </p:txBody>
      </p:sp>
    </p:spTree>
    <p:extLst>
      <p:ext uri="{BB962C8B-B14F-4D97-AF65-F5344CB8AC3E}">
        <p14:creationId xmlns:p14="http://schemas.microsoft.com/office/powerpoint/2010/main" val="42798335"/>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グラフデータベース</a:t>
            </a:r>
            <a:endParaRPr kumimoji="1" lang="ja-JP" altLang="en-US" dirty="0"/>
          </a:p>
        </p:txBody>
      </p:sp>
      <p:sp>
        <p:nvSpPr>
          <p:cNvPr id="6" name="角丸四角形 5"/>
          <p:cNvSpPr/>
          <p:nvPr/>
        </p:nvSpPr>
        <p:spPr>
          <a:xfrm>
            <a:off x="6495716" y="1178349"/>
            <a:ext cx="2177592" cy="527901"/>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関係性を表現する</a:t>
            </a:r>
            <a:endParaRPr kumimoji="1" lang="en-US" altLang="ja-JP" sz="1400" dirty="0">
              <a:solidFill>
                <a:srgbClr val="FFFFFF"/>
              </a:solidFill>
              <a:cs typeface="ＭＳ Ｐゴシック"/>
            </a:endParaRPr>
          </a:p>
          <a:p>
            <a:pPr algn="ctr"/>
            <a:r>
              <a:rPr kumimoji="1" lang="ja-JP" altLang="en-US" sz="1400" dirty="0">
                <a:solidFill>
                  <a:srgbClr val="FFFFFF"/>
                </a:solidFill>
                <a:cs typeface="ＭＳ Ｐゴシック"/>
              </a:rPr>
              <a:t>データモデル</a:t>
            </a:r>
          </a:p>
        </p:txBody>
      </p:sp>
      <p:sp>
        <p:nvSpPr>
          <p:cNvPr id="7" name="角丸四角形 6"/>
          <p:cNvSpPr/>
          <p:nvPr/>
        </p:nvSpPr>
        <p:spPr>
          <a:xfrm>
            <a:off x="6495716" y="1788390"/>
            <a:ext cx="2177592" cy="527901"/>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ノード</a:t>
            </a:r>
          </a:p>
        </p:txBody>
      </p:sp>
      <p:sp>
        <p:nvSpPr>
          <p:cNvPr id="8" name="角丸四角形 7"/>
          <p:cNvSpPr/>
          <p:nvPr/>
        </p:nvSpPr>
        <p:spPr>
          <a:xfrm>
            <a:off x="6495716" y="2398431"/>
            <a:ext cx="2177592" cy="527901"/>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リレーション</a:t>
            </a:r>
          </a:p>
        </p:txBody>
      </p:sp>
      <p:sp>
        <p:nvSpPr>
          <p:cNvPr id="9" name="角丸四角形 8"/>
          <p:cNvSpPr/>
          <p:nvPr/>
        </p:nvSpPr>
        <p:spPr>
          <a:xfrm>
            <a:off x="6495716" y="3006441"/>
            <a:ext cx="2177592" cy="527901"/>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プロパティ</a:t>
            </a:r>
          </a:p>
        </p:txBody>
      </p:sp>
      <p:grpSp>
        <p:nvGrpSpPr>
          <p:cNvPr id="12" name="グループ化 11"/>
          <p:cNvGrpSpPr/>
          <p:nvPr/>
        </p:nvGrpSpPr>
        <p:grpSpPr>
          <a:xfrm>
            <a:off x="1189346" y="1576548"/>
            <a:ext cx="1480008" cy="628631"/>
            <a:chOff x="2017336" y="1673664"/>
            <a:chExt cx="1480008" cy="628631"/>
          </a:xfrm>
        </p:grpSpPr>
        <p:sp>
          <p:nvSpPr>
            <p:cNvPr id="4" name="角丸四角形 3"/>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5" name="正方形/長方形 4"/>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3" name="角丸四角形 2"/>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0" name="テキスト ボックス 9"/>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11" name="テキスト ボックス 10"/>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grpSp>
        <p:nvGrpSpPr>
          <p:cNvPr id="13" name="グループ化 12"/>
          <p:cNvGrpSpPr/>
          <p:nvPr/>
        </p:nvGrpSpPr>
        <p:grpSpPr>
          <a:xfrm>
            <a:off x="584053" y="3002134"/>
            <a:ext cx="1480008" cy="628631"/>
            <a:chOff x="2017336" y="1673664"/>
            <a:chExt cx="1480008" cy="628631"/>
          </a:xfrm>
        </p:grpSpPr>
        <p:sp>
          <p:nvSpPr>
            <p:cNvPr id="14" name="角丸四角形 13"/>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5" name="正方形/長方形 14"/>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6" name="角丸四角形 15"/>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7" name="テキスト ボックス 16"/>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18" name="テキスト ボックス 17"/>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grpSp>
        <p:nvGrpSpPr>
          <p:cNvPr id="19" name="グループ化 18"/>
          <p:cNvGrpSpPr/>
          <p:nvPr/>
        </p:nvGrpSpPr>
        <p:grpSpPr>
          <a:xfrm>
            <a:off x="3689512" y="1177394"/>
            <a:ext cx="1480008" cy="628631"/>
            <a:chOff x="2017336" y="1673664"/>
            <a:chExt cx="1480008" cy="628631"/>
          </a:xfrm>
        </p:grpSpPr>
        <p:sp>
          <p:nvSpPr>
            <p:cNvPr id="20" name="角丸四角形 19"/>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1" name="正方形/長方形 20"/>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2" name="角丸四角形 21"/>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3" name="テキスト ボックス 22"/>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24" name="テキスト ボックス 23"/>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grpSp>
        <p:nvGrpSpPr>
          <p:cNvPr id="25" name="グループ化 24"/>
          <p:cNvGrpSpPr/>
          <p:nvPr/>
        </p:nvGrpSpPr>
        <p:grpSpPr>
          <a:xfrm>
            <a:off x="2757337" y="4139624"/>
            <a:ext cx="1480008" cy="628631"/>
            <a:chOff x="2017336" y="1673664"/>
            <a:chExt cx="1480008" cy="628631"/>
          </a:xfrm>
        </p:grpSpPr>
        <p:sp>
          <p:nvSpPr>
            <p:cNvPr id="26" name="角丸四角形 25"/>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7" name="正方形/長方形 26"/>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8" name="角丸四角形 27"/>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9" name="テキスト ボックス 28"/>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30" name="テキスト ボックス 29"/>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grpSp>
        <p:nvGrpSpPr>
          <p:cNvPr id="31" name="グループ化 30"/>
          <p:cNvGrpSpPr/>
          <p:nvPr/>
        </p:nvGrpSpPr>
        <p:grpSpPr>
          <a:xfrm>
            <a:off x="2989716" y="2881351"/>
            <a:ext cx="1480008" cy="628631"/>
            <a:chOff x="2017336" y="1673664"/>
            <a:chExt cx="1480008" cy="628631"/>
          </a:xfrm>
        </p:grpSpPr>
        <p:sp>
          <p:nvSpPr>
            <p:cNvPr id="32" name="角丸四角形 31"/>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33" name="正方形/長方形 32"/>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34" name="角丸四角形 33"/>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35" name="テキスト ボックス 34"/>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36" name="テキスト ボックス 35"/>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cxnSp>
        <p:nvCxnSpPr>
          <p:cNvPr id="38" name="直線矢印コネクタ 37"/>
          <p:cNvCxnSpPr>
            <a:stCxn id="3" idx="3"/>
            <a:endCxn id="22" idx="1"/>
          </p:cNvCxnSpPr>
          <p:nvPr/>
        </p:nvCxnSpPr>
        <p:spPr>
          <a:xfrm flipV="1">
            <a:off x="2669354" y="1478646"/>
            <a:ext cx="1020158" cy="39915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直線矢印コネクタ 39"/>
          <p:cNvCxnSpPr>
            <a:stCxn id="24" idx="2"/>
            <a:endCxn id="35" idx="0"/>
          </p:cNvCxnSpPr>
          <p:nvPr/>
        </p:nvCxnSpPr>
        <p:spPr>
          <a:xfrm flipH="1">
            <a:off x="3729720" y="1806025"/>
            <a:ext cx="699795" cy="107532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2" name="直線矢印コネクタ 41"/>
          <p:cNvCxnSpPr>
            <a:stCxn id="34" idx="0"/>
            <a:endCxn id="3" idx="3"/>
          </p:cNvCxnSpPr>
          <p:nvPr/>
        </p:nvCxnSpPr>
        <p:spPr>
          <a:xfrm flipH="1" flipV="1">
            <a:off x="2669354" y="1877800"/>
            <a:ext cx="1060366" cy="100785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5" name="直線矢印コネクタ 44"/>
          <p:cNvCxnSpPr>
            <a:stCxn id="34" idx="1"/>
            <a:endCxn id="16" idx="3"/>
          </p:cNvCxnSpPr>
          <p:nvPr/>
        </p:nvCxnSpPr>
        <p:spPr>
          <a:xfrm flipH="1">
            <a:off x="2064061" y="3182603"/>
            <a:ext cx="925655" cy="12078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9" name="直線矢印コネクタ 48"/>
          <p:cNvCxnSpPr>
            <a:stCxn id="36" idx="2"/>
            <a:endCxn id="29" idx="0"/>
          </p:cNvCxnSpPr>
          <p:nvPr/>
        </p:nvCxnSpPr>
        <p:spPr>
          <a:xfrm flipH="1">
            <a:off x="3497341" y="3509982"/>
            <a:ext cx="232378" cy="62964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1" name="直線矢印コネクタ 50"/>
          <p:cNvCxnSpPr>
            <a:stCxn id="18" idx="2"/>
            <a:endCxn id="28" idx="1"/>
          </p:cNvCxnSpPr>
          <p:nvPr/>
        </p:nvCxnSpPr>
        <p:spPr>
          <a:xfrm>
            <a:off x="1324056" y="3630765"/>
            <a:ext cx="1433281" cy="81011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3" name="直線矢印コネクタ 52"/>
          <p:cNvCxnSpPr>
            <a:stCxn id="17" idx="0"/>
            <a:endCxn id="11" idx="2"/>
          </p:cNvCxnSpPr>
          <p:nvPr/>
        </p:nvCxnSpPr>
        <p:spPr>
          <a:xfrm flipV="1">
            <a:off x="1324057" y="2205179"/>
            <a:ext cx="605292" cy="79695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6" name="カギ線コネクタ 55"/>
          <p:cNvCxnSpPr>
            <a:stCxn id="22" idx="3"/>
            <a:endCxn id="28" idx="3"/>
          </p:cNvCxnSpPr>
          <p:nvPr/>
        </p:nvCxnSpPr>
        <p:spPr>
          <a:xfrm flipH="1">
            <a:off x="4237345" y="1478646"/>
            <a:ext cx="932175" cy="2962230"/>
          </a:xfrm>
          <a:prstGeom prst="bentConnector3">
            <a:avLst>
              <a:gd name="adj1" fmla="val -24523"/>
            </a:avLst>
          </a:prstGeom>
          <a:ln>
            <a:tailEnd type="triangle"/>
          </a:ln>
        </p:spPr>
        <p:style>
          <a:lnRef idx="2">
            <a:schemeClr val="accent1"/>
          </a:lnRef>
          <a:fillRef idx="0">
            <a:schemeClr val="accent1"/>
          </a:fillRef>
          <a:effectRef idx="1">
            <a:schemeClr val="accent1"/>
          </a:effectRef>
          <a:fontRef idx="minor">
            <a:schemeClr val="tx1"/>
          </a:fontRef>
        </p:style>
      </p:cxnSp>
      <p:sp>
        <p:nvSpPr>
          <p:cNvPr id="58" name="テキスト ボックス 57"/>
          <p:cNvSpPr txBox="1"/>
          <p:nvPr/>
        </p:nvSpPr>
        <p:spPr>
          <a:xfrm>
            <a:off x="3995546" y="2474899"/>
            <a:ext cx="1415772" cy="338554"/>
          </a:xfrm>
          <a:prstGeom prst="rect">
            <a:avLst/>
          </a:prstGeom>
          <a:noFill/>
        </p:spPr>
        <p:txBody>
          <a:bodyPr wrap="none" rtlCol="0">
            <a:spAutoFit/>
          </a:bodyPr>
          <a:lstStyle/>
          <a:p>
            <a:pPr algn="ctr"/>
            <a:r>
              <a:rPr kumimoji="1" lang="ja-JP" altLang="en-US" sz="1600" dirty="0"/>
              <a:t>リレーション</a:t>
            </a:r>
          </a:p>
        </p:txBody>
      </p:sp>
      <p:sp>
        <p:nvSpPr>
          <p:cNvPr id="59" name="角丸四角形 58"/>
          <p:cNvSpPr/>
          <p:nvPr/>
        </p:nvSpPr>
        <p:spPr>
          <a:xfrm>
            <a:off x="584053" y="5137405"/>
            <a:ext cx="1745406" cy="565607"/>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400">
                <a:solidFill>
                  <a:srgbClr val="FFFFFF"/>
                </a:solidFill>
                <a:cs typeface="ＭＳ Ｐゴシック"/>
              </a:rPr>
              <a:t>SNS</a:t>
            </a:r>
            <a:r>
              <a:rPr kumimoji="1" lang="ja-JP" altLang="en-US" sz="1400">
                <a:solidFill>
                  <a:srgbClr val="FFFFFF"/>
                </a:solidFill>
                <a:cs typeface="ＭＳ Ｐゴシック"/>
              </a:rPr>
              <a:t>のソーシャルグラフ</a:t>
            </a:r>
            <a:endParaRPr kumimoji="1" lang="ja-JP" altLang="en-US" sz="1400" dirty="0">
              <a:solidFill>
                <a:srgbClr val="FFFFFF"/>
              </a:solidFill>
              <a:cs typeface="ＭＳ Ｐゴシック"/>
            </a:endParaRPr>
          </a:p>
        </p:txBody>
      </p:sp>
      <p:sp>
        <p:nvSpPr>
          <p:cNvPr id="61" name="角丸四角形 60"/>
          <p:cNvSpPr/>
          <p:nvPr/>
        </p:nvSpPr>
        <p:spPr>
          <a:xfrm>
            <a:off x="6495068" y="3611316"/>
            <a:ext cx="2177592" cy="1439017"/>
          </a:xfrm>
          <a:prstGeom prst="roundRect">
            <a:avLst>
              <a:gd name="adj" fmla="val 6729"/>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400">
                <a:solidFill>
                  <a:srgbClr val="FFFFFF"/>
                </a:solidFill>
                <a:cs typeface="ＭＳ Ｐゴシック"/>
              </a:rPr>
              <a:t>RDBMS</a:t>
            </a:r>
            <a:r>
              <a:rPr kumimoji="1" lang="ja-JP" altLang="en-US" sz="1400">
                <a:solidFill>
                  <a:srgbClr val="FFFFFF"/>
                </a:solidFill>
                <a:cs typeface="ＭＳ Ｐゴシック"/>
              </a:rPr>
              <a:t>でこれを取り扱おうとすると、</a:t>
            </a:r>
            <a:r>
              <a:rPr kumimoji="1" lang="en-US" altLang="ja-JP" sz="1400">
                <a:solidFill>
                  <a:srgbClr val="FFFFFF"/>
                </a:solidFill>
                <a:cs typeface="ＭＳ Ｐゴシック"/>
              </a:rPr>
              <a:t>JOIN</a:t>
            </a:r>
            <a:r>
              <a:rPr lang="ja-JP" altLang="en-US" sz="1400">
                <a:solidFill>
                  <a:srgbClr val="FFFFFF"/>
                </a:solidFill>
                <a:cs typeface="ＭＳ Ｐゴシック"/>
              </a:rPr>
              <a:t>が大量に発生し、時間がかかる。スキーマの設計も大変。</a:t>
            </a:r>
            <a:endParaRPr kumimoji="1" lang="ja-JP" altLang="en-US" sz="1400" dirty="0">
              <a:solidFill>
                <a:srgbClr val="FFFFFF"/>
              </a:solidFill>
              <a:cs typeface="ＭＳ Ｐゴシック"/>
            </a:endParaRPr>
          </a:p>
        </p:txBody>
      </p:sp>
      <p:sp>
        <p:nvSpPr>
          <p:cNvPr id="62" name="角丸四角形 61"/>
          <p:cNvSpPr/>
          <p:nvPr/>
        </p:nvSpPr>
        <p:spPr>
          <a:xfrm>
            <a:off x="2440938" y="5137405"/>
            <a:ext cx="1745406" cy="565607"/>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ネットワーク管理</a:t>
            </a:r>
          </a:p>
        </p:txBody>
      </p:sp>
      <p:sp>
        <p:nvSpPr>
          <p:cNvPr id="63" name="角丸四角形 62"/>
          <p:cNvSpPr/>
          <p:nvPr/>
        </p:nvSpPr>
        <p:spPr>
          <a:xfrm>
            <a:off x="4297823" y="5137405"/>
            <a:ext cx="1745406" cy="565607"/>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最適ルート探索</a:t>
            </a:r>
          </a:p>
        </p:txBody>
      </p:sp>
      <p:sp>
        <p:nvSpPr>
          <p:cNvPr id="64" name="角丸四角形 63"/>
          <p:cNvSpPr/>
          <p:nvPr/>
        </p:nvSpPr>
        <p:spPr>
          <a:xfrm>
            <a:off x="584053" y="5777410"/>
            <a:ext cx="1745406" cy="565607"/>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電力グリッド管理</a:t>
            </a:r>
          </a:p>
        </p:txBody>
      </p:sp>
      <p:sp>
        <p:nvSpPr>
          <p:cNvPr id="65" name="角丸四角形 64"/>
          <p:cNvSpPr/>
          <p:nvPr/>
        </p:nvSpPr>
        <p:spPr>
          <a:xfrm>
            <a:off x="2440938" y="5777410"/>
            <a:ext cx="1745406" cy="565607"/>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組織図</a:t>
            </a:r>
            <a:r>
              <a:rPr kumimoji="1" lang="en-US" altLang="ja-JP" sz="1400" dirty="0">
                <a:solidFill>
                  <a:srgbClr val="FFFFFF"/>
                </a:solidFill>
                <a:cs typeface="ＭＳ Ｐゴシック"/>
              </a:rPr>
              <a:t>/</a:t>
            </a:r>
            <a:r>
              <a:rPr kumimoji="1" lang="ja-JP" altLang="en-US" sz="1400" dirty="0">
                <a:solidFill>
                  <a:srgbClr val="FFFFFF"/>
                </a:solidFill>
                <a:cs typeface="ＭＳ Ｐゴシック"/>
              </a:rPr>
              <a:t>アクセス権</a:t>
            </a:r>
          </a:p>
        </p:txBody>
      </p:sp>
      <p:sp>
        <p:nvSpPr>
          <p:cNvPr id="66" name="角丸四角形 65"/>
          <p:cNvSpPr/>
          <p:nvPr/>
        </p:nvSpPr>
        <p:spPr>
          <a:xfrm>
            <a:off x="4297823" y="5777410"/>
            <a:ext cx="1745406" cy="565607"/>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ペイメントグラフ</a:t>
            </a:r>
          </a:p>
        </p:txBody>
      </p:sp>
      <p:sp>
        <p:nvSpPr>
          <p:cNvPr id="67" name="角丸四角形 66"/>
          <p:cNvSpPr/>
          <p:nvPr/>
        </p:nvSpPr>
        <p:spPr>
          <a:xfrm>
            <a:off x="6496364" y="5137405"/>
            <a:ext cx="2176944" cy="565607"/>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400" dirty="0">
                <a:solidFill>
                  <a:srgbClr val="FFFFFF"/>
                </a:solidFill>
                <a:cs typeface="ＭＳ Ｐゴシック"/>
              </a:rPr>
              <a:t>Neo4j, </a:t>
            </a:r>
            <a:r>
              <a:rPr kumimoji="1" lang="en-US" altLang="ja-JP" sz="1400" dirty="0" err="1">
                <a:solidFill>
                  <a:srgbClr val="FFFFFF"/>
                </a:solidFill>
                <a:cs typeface="ＭＳ Ｐゴシック"/>
              </a:rPr>
              <a:t>Giraph</a:t>
            </a:r>
            <a:endParaRPr kumimoji="1" lang="ja-JP" altLang="en-US" sz="1400" dirty="0">
              <a:solidFill>
                <a:srgbClr val="FFFFFF"/>
              </a:solidFill>
              <a:cs typeface="ＭＳ Ｐゴシック"/>
            </a:endParaRPr>
          </a:p>
        </p:txBody>
      </p:sp>
      <p:sp>
        <p:nvSpPr>
          <p:cNvPr id="68" name="角丸四角形 67"/>
          <p:cNvSpPr/>
          <p:nvPr/>
        </p:nvSpPr>
        <p:spPr>
          <a:xfrm>
            <a:off x="6496364" y="5777410"/>
            <a:ext cx="2176944" cy="565607"/>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400" dirty="0">
                <a:solidFill>
                  <a:srgbClr val="FFFFFF"/>
                </a:solidFill>
                <a:cs typeface="ＭＳ Ｐゴシック"/>
              </a:rPr>
              <a:t>Oracle Spatial and Graph</a:t>
            </a:r>
            <a:endParaRPr kumimoji="1" lang="ja-JP" altLang="en-US" sz="1400" dirty="0">
              <a:solidFill>
                <a:srgbClr val="FFFFFF"/>
              </a:solidFill>
              <a:cs typeface="ＭＳ Ｐゴシック"/>
            </a:endParaRPr>
          </a:p>
        </p:txBody>
      </p:sp>
    </p:spTree>
    <p:extLst>
      <p:ext uri="{BB962C8B-B14F-4D97-AF65-F5344CB8AC3E}">
        <p14:creationId xmlns:p14="http://schemas.microsoft.com/office/powerpoint/2010/main" val="2144162432"/>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ドキュメント型データベース</a:t>
            </a:r>
          </a:p>
        </p:txBody>
      </p:sp>
      <p:sp>
        <p:nvSpPr>
          <p:cNvPr id="4" name="角丸四角形 3"/>
          <p:cNvSpPr/>
          <p:nvPr/>
        </p:nvSpPr>
        <p:spPr>
          <a:xfrm>
            <a:off x="4748514" y="1217000"/>
            <a:ext cx="3977896" cy="432000"/>
          </a:xfrm>
          <a:prstGeom prst="roundRect">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2400" dirty="0">
                <a:solidFill>
                  <a:srgbClr val="FFFFFF"/>
                </a:solidFill>
                <a:cs typeface="ＭＳ Ｐゴシック"/>
              </a:rPr>
              <a:t>MongoDB</a:t>
            </a:r>
            <a:endParaRPr kumimoji="1" lang="ja-JP" altLang="en-US" sz="2400" dirty="0">
              <a:solidFill>
                <a:srgbClr val="FFFFFF"/>
              </a:solidFill>
              <a:cs typeface="ＭＳ Ｐゴシック"/>
            </a:endParaRPr>
          </a:p>
        </p:txBody>
      </p:sp>
      <p:sp>
        <p:nvSpPr>
          <p:cNvPr id="6" name="角丸四角形 5"/>
          <p:cNvSpPr/>
          <p:nvPr/>
        </p:nvSpPr>
        <p:spPr>
          <a:xfrm>
            <a:off x="4748514" y="1775024"/>
            <a:ext cx="3977895" cy="1372562"/>
          </a:xfrm>
          <a:prstGeom prst="roundRect">
            <a:avLst>
              <a:gd name="adj" fmla="val 6233"/>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ja-JP" sz="2400" dirty="0">
                <a:solidFill>
                  <a:srgbClr val="FFFFFF"/>
                </a:solidFill>
                <a:cs typeface="ＭＳ Ｐゴシック"/>
              </a:rPr>
              <a:t>BSON (JSON</a:t>
            </a:r>
            <a:r>
              <a:rPr lang="ja-JP" altLang="en-US" sz="2400" dirty="0">
                <a:solidFill>
                  <a:srgbClr val="FFFFFF"/>
                </a:solidFill>
                <a:cs typeface="ＭＳ Ｐゴシック"/>
              </a:rPr>
              <a:t>のバイナリ版</a:t>
            </a:r>
            <a:r>
              <a:rPr lang="en-US" altLang="ja-JP" sz="2400" dirty="0">
                <a:solidFill>
                  <a:srgbClr val="FFFFFF"/>
                </a:solidFill>
                <a:cs typeface="ＭＳ Ｐゴシック"/>
              </a:rPr>
              <a:t>) </a:t>
            </a:r>
            <a:r>
              <a:rPr lang="ja-JP" altLang="en-US" sz="2400" dirty="0">
                <a:solidFill>
                  <a:srgbClr val="FFFFFF"/>
                </a:solidFill>
                <a:cs typeface="ＭＳ Ｐゴシック"/>
              </a:rPr>
              <a:t>ドキュメントを格納</a:t>
            </a:r>
            <a:endParaRPr lang="en-US" altLang="ja-JP" sz="2400" dirty="0">
              <a:solidFill>
                <a:srgbClr val="FFFFFF"/>
              </a:solidFill>
              <a:cs typeface="ＭＳ Ｐゴシック"/>
            </a:endParaRPr>
          </a:p>
        </p:txBody>
      </p:sp>
      <p:sp>
        <p:nvSpPr>
          <p:cNvPr id="10" name="角丸四角形 9"/>
          <p:cNvSpPr/>
          <p:nvPr/>
        </p:nvSpPr>
        <p:spPr>
          <a:xfrm>
            <a:off x="665480" y="3273609"/>
            <a:ext cx="8076171" cy="655693"/>
          </a:xfrm>
          <a:prstGeom prst="round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大規模にスケールアウト可能。ノードを増やすとリニアに性能を向上させることができる</a:t>
            </a:r>
          </a:p>
        </p:txBody>
      </p:sp>
      <p:sp>
        <p:nvSpPr>
          <p:cNvPr id="12" name="角丸四角形 11"/>
          <p:cNvSpPr/>
          <p:nvPr/>
        </p:nvSpPr>
        <p:spPr>
          <a:xfrm>
            <a:off x="665481" y="4052665"/>
            <a:ext cx="3977897" cy="655693"/>
          </a:xfrm>
          <a:prstGeom prst="roundRect">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高可用性</a:t>
            </a:r>
          </a:p>
        </p:txBody>
      </p:sp>
      <p:sp>
        <p:nvSpPr>
          <p:cNvPr id="15" name="角丸四角形 14"/>
          <p:cNvSpPr/>
          <p:nvPr/>
        </p:nvSpPr>
        <p:spPr>
          <a:xfrm>
            <a:off x="650239" y="1217000"/>
            <a:ext cx="3977897" cy="432000"/>
          </a:xfrm>
          <a:prstGeom prst="round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2400" dirty="0" err="1">
                <a:solidFill>
                  <a:srgbClr val="FFFFFF"/>
                </a:solidFill>
                <a:cs typeface="ＭＳ Ｐゴシック"/>
              </a:rPr>
              <a:t>Cauchbase</a:t>
            </a:r>
            <a:endParaRPr kumimoji="1" lang="ja-JP" altLang="en-US" sz="2400" dirty="0">
              <a:solidFill>
                <a:srgbClr val="FFFFFF"/>
              </a:solidFill>
              <a:cs typeface="ＭＳ Ｐゴシック"/>
            </a:endParaRPr>
          </a:p>
        </p:txBody>
      </p:sp>
      <p:sp>
        <p:nvSpPr>
          <p:cNvPr id="17" name="角丸四角形 16"/>
          <p:cNvSpPr/>
          <p:nvPr/>
        </p:nvSpPr>
        <p:spPr>
          <a:xfrm>
            <a:off x="665480" y="1775024"/>
            <a:ext cx="3962655" cy="1372562"/>
          </a:xfrm>
          <a:prstGeom prst="roundRect">
            <a:avLst>
              <a:gd name="adj" fmla="val 4627"/>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2400" dirty="0">
                <a:solidFill>
                  <a:srgbClr val="FFFFFF"/>
                </a:solidFill>
                <a:cs typeface="ＭＳ Ｐゴシック"/>
              </a:rPr>
              <a:t>KVS</a:t>
            </a:r>
            <a:r>
              <a:rPr kumimoji="1" lang="ja-JP" altLang="en-US" sz="2400" dirty="0">
                <a:solidFill>
                  <a:srgbClr val="FFFFFF"/>
                </a:solidFill>
                <a:cs typeface="ＭＳ Ｐゴシック"/>
              </a:rPr>
              <a:t>の</a:t>
            </a:r>
            <a:r>
              <a:rPr kumimoji="1" lang="en-US" altLang="ja-JP" sz="2400" dirty="0">
                <a:solidFill>
                  <a:srgbClr val="FFFFFF"/>
                </a:solidFill>
                <a:cs typeface="ＭＳ Ｐゴシック"/>
              </a:rPr>
              <a:t>Value</a:t>
            </a:r>
            <a:r>
              <a:rPr kumimoji="1" lang="ja-JP" altLang="en-US" sz="2400" dirty="0">
                <a:solidFill>
                  <a:srgbClr val="FFFFFF"/>
                </a:solidFill>
                <a:cs typeface="ＭＳ Ｐゴシック"/>
              </a:rPr>
              <a:t>として</a:t>
            </a:r>
            <a:r>
              <a:rPr kumimoji="1" lang="en-US" altLang="ja-JP" sz="2400" dirty="0">
                <a:solidFill>
                  <a:srgbClr val="FFFFFF"/>
                </a:solidFill>
                <a:cs typeface="ＭＳ Ｐゴシック"/>
              </a:rPr>
              <a:t>JSON</a:t>
            </a:r>
            <a:r>
              <a:rPr kumimoji="1" lang="ja-JP" altLang="en-US" sz="2400" dirty="0">
                <a:solidFill>
                  <a:srgbClr val="FFFFFF"/>
                </a:solidFill>
                <a:cs typeface="ＭＳ Ｐゴシック"/>
              </a:rPr>
              <a:t>ドキュメントを格納</a:t>
            </a:r>
          </a:p>
        </p:txBody>
      </p:sp>
      <p:sp>
        <p:nvSpPr>
          <p:cNvPr id="19" name="角丸四角形 18"/>
          <p:cNvSpPr/>
          <p:nvPr/>
        </p:nvSpPr>
        <p:spPr>
          <a:xfrm>
            <a:off x="4763754" y="4052665"/>
            <a:ext cx="3977897" cy="655693"/>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altLang="ja-JP" dirty="0">
                <a:solidFill>
                  <a:srgbClr val="FFFFFF"/>
                </a:solidFill>
                <a:cs typeface="ＭＳ Ｐゴシック"/>
              </a:rPr>
              <a:t>SQL</a:t>
            </a:r>
            <a:r>
              <a:rPr lang="ja-JP" altLang="en-US" dirty="0">
                <a:solidFill>
                  <a:srgbClr val="FFFFFF"/>
                </a:solidFill>
                <a:cs typeface="ＭＳ Ｐゴシック"/>
              </a:rPr>
              <a:t>ライクなクエリ言語を備え、開発生産性が高い</a:t>
            </a:r>
          </a:p>
        </p:txBody>
      </p:sp>
      <p:sp>
        <p:nvSpPr>
          <p:cNvPr id="20" name="角丸四角形 19"/>
          <p:cNvSpPr/>
          <p:nvPr/>
        </p:nvSpPr>
        <p:spPr>
          <a:xfrm>
            <a:off x="650239" y="4835164"/>
            <a:ext cx="8076170" cy="655693"/>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dirty="0">
                <a:solidFill>
                  <a:srgbClr val="FFFFFF"/>
                </a:solidFill>
                <a:cs typeface="ＭＳ Ｐゴシック"/>
              </a:rPr>
              <a:t>Web</a:t>
            </a:r>
            <a:r>
              <a:rPr kumimoji="1" lang="ja-JP" altLang="en-US" dirty="0">
                <a:solidFill>
                  <a:srgbClr val="FFFFFF"/>
                </a:solidFill>
                <a:cs typeface="ＭＳ Ｐゴシック"/>
              </a:rPr>
              <a:t>サービスで標準的に使われている</a:t>
            </a:r>
            <a:r>
              <a:rPr kumimoji="1" lang="en-US" altLang="ja-JP" dirty="0">
                <a:solidFill>
                  <a:srgbClr val="FFFFFF"/>
                </a:solidFill>
                <a:cs typeface="ＭＳ Ｐゴシック"/>
              </a:rPr>
              <a:t>JSON</a:t>
            </a:r>
            <a:r>
              <a:rPr kumimoji="1" lang="ja-JP" altLang="en-US" dirty="0">
                <a:solidFill>
                  <a:srgbClr val="FFFFFF"/>
                </a:solidFill>
                <a:cs typeface="ＭＳ Ｐゴシック"/>
              </a:rPr>
              <a:t>形式のデータをそのまま取り込める</a:t>
            </a:r>
          </a:p>
        </p:txBody>
      </p:sp>
      <p:sp>
        <p:nvSpPr>
          <p:cNvPr id="22" name="角丸四角形 21"/>
          <p:cNvSpPr/>
          <p:nvPr/>
        </p:nvSpPr>
        <p:spPr>
          <a:xfrm>
            <a:off x="665481" y="5617663"/>
            <a:ext cx="8076171" cy="655693"/>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柔軟なデータモデル </a:t>
            </a:r>
            <a:r>
              <a:rPr kumimoji="1" lang="en-US" altLang="ja-JP" dirty="0">
                <a:solidFill>
                  <a:srgbClr val="FFFFFF"/>
                </a:solidFill>
                <a:cs typeface="ＭＳ Ｐゴシック"/>
              </a:rPr>
              <a:t>(</a:t>
            </a:r>
            <a:r>
              <a:rPr kumimoji="1" lang="ja-JP" altLang="en-US" dirty="0">
                <a:solidFill>
                  <a:srgbClr val="FFFFFF"/>
                </a:solidFill>
                <a:cs typeface="ＭＳ Ｐゴシック"/>
              </a:rPr>
              <a:t>スキーマレス</a:t>
            </a:r>
            <a:r>
              <a:rPr kumimoji="1" lang="en-US" altLang="ja-JP" dirty="0">
                <a:solidFill>
                  <a:srgbClr val="FFFFFF"/>
                </a:solidFill>
                <a:cs typeface="ＭＳ Ｐゴシック"/>
              </a:rPr>
              <a:t>) </a:t>
            </a:r>
            <a:r>
              <a:rPr kumimoji="1" lang="ja-JP" altLang="en-US" dirty="0">
                <a:solidFill>
                  <a:srgbClr val="FFFFFF"/>
                </a:solidFill>
                <a:cs typeface="ＭＳ Ｐゴシック"/>
              </a:rPr>
              <a:t>で</a:t>
            </a:r>
            <a:r>
              <a:rPr kumimoji="1" lang="ja-JP" altLang="en-US" dirty="0" smtClean="0">
                <a:solidFill>
                  <a:srgbClr val="FFFFFF"/>
                </a:solidFill>
                <a:cs typeface="ＭＳ Ｐゴシック"/>
              </a:rPr>
              <a:t>、後からの変更も容易なため、</a:t>
            </a:r>
            <a:endParaRPr kumimoji="1" lang="en-US" altLang="ja-JP" dirty="0" smtClean="0">
              <a:solidFill>
                <a:srgbClr val="FFFFFF"/>
              </a:solidFill>
              <a:cs typeface="ＭＳ Ｐゴシック"/>
            </a:endParaRPr>
          </a:p>
          <a:p>
            <a:pPr algn="ctr"/>
            <a:r>
              <a:rPr kumimoji="1" lang="en-US" altLang="ja-JP" dirty="0" smtClean="0">
                <a:solidFill>
                  <a:srgbClr val="FFFFFF"/>
                </a:solidFill>
                <a:cs typeface="ＭＳ Ｐゴシック"/>
              </a:rPr>
              <a:t>Web</a:t>
            </a:r>
            <a:r>
              <a:rPr kumimoji="1" lang="ja-JP" altLang="en-US" dirty="0" smtClean="0">
                <a:solidFill>
                  <a:srgbClr val="FFFFFF"/>
                </a:solidFill>
                <a:cs typeface="ＭＳ Ｐゴシック"/>
              </a:rPr>
              <a:t>サービスやアジャイル型</a:t>
            </a:r>
            <a:r>
              <a:rPr kumimoji="1" lang="ja-JP" altLang="en-US" dirty="0">
                <a:solidFill>
                  <a:srgbClr val="FFFFFF"/>
                </a:solidFill>
                <a:cs typeface="ＭＳ Ｐゴシック"/>
              </a:rPr>
              <a:t>開発と相性が</a:t>
            </a:r>
            <a:r>
              <a:rPr kumimoji="1" lang="ja-JP" altLang="en-US" dirty="0" smtClean="0">
                <a:solidFill>
                  <a:srgbClr val="FFFFFF"/>
                </a:solidFill>
                <a:cs typeface="ＭＳ Ｐゴシック"/>
              </a:rPr>
              <a:t>良い</a:t>
            </a:r>
            <a:endParaRPr kumimoji="1" lang="en-US" altLang="ja-JP" dirty="0">
              <a:solidFill>
                <a:srgbClr val="FFFFFF"/>
              </a:solidFill>
              <a:cs typeface="ＭＳ Ｐゴシック"/>
            </a:endParaRPr>
          </a:p>
        </p:txBody>
      </p:sp>
    </p:spTree>
    <p:extLst>
      <p:ext uri="{BB962C8B-B14F-4D97-AF65-F5344CB8AC3E}">
        <p14:creationId xmlns:p14="http://schemas.microsoft.com/office/powerpoint/2010/main" val="691726509"/>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グラフ型データベース</a:t>
            </a:r>
          </a:p>
        </p:txBody>
      </p:sp>
      <p:sp>
        <p:nvSpPr>
          <p:cNvPr id="6" name="角丸四角形 5"/>
          <p:cNvSpPr/>
          <p:nvPr/>
        </p:nvSpPr>
        <p:spPr>
          <a:xfrm>
            <a:off x="6495068" y="1263192"/>
            <a:ext cx="2177592" cy="527901"/>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関係性を表現する</a:t>
            </a:r>
            <a:endParaRPr kumimoji="1" lang="en-US" altLang="ja-JP" sz="1400" dirty="0">
              <a:solidFill>
                <a:srgbClr val="FFFFFF"/>
              </a:solidFill>
              <a:cs typeface="ＭＳ Ｐゴシック"/>
            </a:endParaRPr>
          </a:p>
          <a:p>
            <a:pPr algn="ctr"/>
            <a:r>
              <a:rPr kumimoji="1" lang="ja-JP" altLang="en-US" sz="1400" dirty="0">
                <a:solidFill>
                  <a:srgbClr val="FFFFFF"/>
                </a:solidFill>
                <a:cs typeface="ＭＳ Ｐゴシック"/>
              </a:rPr>
              <a:t>データモデル</a:t>
            </a:r>
          </a:p>
        </p:txBody>
      </p:sp>
      <p:sp>
        <p:nvSpPr>
          <p:cNvPr id="7" name="角丸四角形 6"/>
          <p:cNvSpPr/>
          <p:nvPr/>
        </p:nvSpPr>
        <p:spPr>
          <a:xfrm>
            <a:off x="6495068" y="1873233"/>
            <a:ext cx="2177592" cy="527901"/>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ノード</a:t>
            </a:r>
          </a:p>
        </p:txBody>
      </p:sp>
      <p:sp>
        <p:nvSpPr>
          <p:cNvPr id="8" name="角丸四角形 7"/>
          <p:cNvSpPr/>
          <p:nvPr/>
        </p:nvSpPr>
        <p:spPr>
          <a:xfrm>
            <a:off x="6495068" y="2483274"/>
            <a:ext cx="2177592" cy="527901"/>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リレーション</a:t>
            </a:r>
          </a:p>
        </p:txBody>
      </p:sp>
      <p:sp>
        <p:nvSpPr>
          <p:cNvPr id="9" name="角丸四角形 8"/>
          <p:cNvSpPr/>
          <p:nvPr/>
        </p:nvSpPr>
        <p:spPr>
          <a:xfrm>
            <a:off x="6495068" y="3081187"/>
            <a:ext cx="2177592" cy="527901"/>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プロパティ</a:t>
            </a:r>
          </a:p>
        </p:txBody>
      </p:sp>
      <p:grpSp>
        <p:nvGrpSpPr>
          <p:cNvPr id="12" name="グループ化 11"/>
          <p:cNvGrpSpPr/>
          <p:nvPr/>
        </p:nvGrpSpPr>
        <p:grpSpPr>
          <a:xfrm>
            <a:off x="1189346" y="1661391"/>
            <a:ext cx="1480008" cy="628631"/>
            <a:chOff x="2017336" y="1673664"/>
            <a:chExt cx="1480008" cy="628631"/>
          </a:xfrm>
        </p:grpSpPr>
        <p:sp>
          <p:nvSpPr>
            <p:cNvPr id="4" name="角丸四角形 3"/>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5" name="正方形/長方形 4"/>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3" name="角丸四角形 2"/>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0" name="テキスト ボックス 9"/>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11" name="テキスト ボックス 10"/>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grpSp>
        <p:nvGrpSpPr>
          <p:cNvPr id="13" name="グループ化 12"/>
          <p:cNvGrpSpPr/>
          <p:nvPr/>
        </p:nvGrpSpPr>
        <p:grpSpPr>
          <a:xfrm>
            <a:off x="584053" y="3086977"/>
            <a:ext cx="1480008" cy="628631"/>
            <a:chOff x="2017336" y="1673664"/>
            <a:chExt cx="1480008" cy="628631"/>
          </a:xfrm>
        </p:grpSpPr>
        <p:sp>
          <p:nvSpPr>
            <p:cNvPr id="14" name="角丸四角形 13"/>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5" name="正方形/長方形 14"/>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6" name="角丸四角形 15"/>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7" name="テキスト ボックス 16"/>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18" name="テキスト ボックス 17"/>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grpSp>
        <p:nvGrpSpPr>
          <p:cNvPr id="19" name="グループ化 18"/>
          <p:cNvGrpSpPr/>
          <p:nvPr/>
        </p:nvGrpSpPr>
        <p:grpSpPr>
          <a:xfrm>
            <a:off x="3689512" y="1262237"/>
            <a:ext cx="1480008" cy="628631"/>
            <a:chOff x="2017336" y="1673664"/>
            <a:chExt cx="1480008" cy="628631"/>
          </a:xfrm>
        </p:grpSpPr>
        <p:sp>
          <p:nvSpPr>
            <p:cNvPr id="20" name="角丸四角形 19"/>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1" name="正方形/長方形 20"/>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2" name="角丸四角形 21"/>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3" name="テキスト ボックス 22"/>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24" name="テキスト ボックス 23"/>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grpSp>
        <p:nvGrpSpPr>
          <p:cNvPr id="25" name="グループ化 24"/>
          <p:cNvGrpSpPr/>
          <p:nvPr/>
        </p:nvGrpSpPr>
        <p:grpSpPr>
          <a:xfrm>
            <a:off x="2757337" y="3884880"/>
            <a:ext cx="1480008" cy="628631"/>
            <a:chOff x="2017336" y="1673664"/>
            <a:chExt cx="1480008" cy="628631"/>
          </a:xfrm>
        </p:grpSpPr>
        <p:sp>
          <p:nvSpPr>
            <p:cNvPr id="26" name="角丸四角形 25"/>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7" name="正方形/長方形 26"/>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8" name="角丸四角形 27"/>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29" name="テキスト ボックス 28"/>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30" name="テキスト ボックス 29"/>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grpSp>
        <p:nvGrpSpPr>
          <p:cNvPr id="31" name="グループ化 30"/>
          <p:cNvGrpSpPr/>
          <p:nvPr/>
        </p:nvGrpSpPr>
        <p:grpSpPr>
          <a:xfrm>
            <a:off x="2973747" y="2855223"/>
            <a:ext cx="1480008" cy="628631"/>
            <a:chOff x="2017336" y="1673664"/>
            <a:chExt cx="1480008" cy="628631"/>
          </a:xfrm>
        </p:grpSpPr>
        <p:sp>
          <p:nvSpPr>
            <p:cNvPr id="32" name="角丸四角形 31"/>
            <p:cNvSpPr/>
            <p:nvPr/>
          </p:nvSpPr>
          <p:spPr>
            <a:xfrm>
              <a:off x="2017336" y="1894788"/>
              <a:ext cx="1480008" cy="377072"/>
            </a:xfrm>
            <a:prstGeom prst="roundRect">
              <a:avLst/>
            </a:prstGeom>
            <a:solidFill>
              <a:schemeClr val="accent1"/>
            </a:solid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33" name="正方形/長方形 32"/>
            <p:cNvSpPr/>
            <p:nvPr/>
          </p:nvSpPr>
          <p:spPr>
            <a:xfrm>
              <a:off x="2017336" y="1791093"/>
              <a:ext cx="1480008" cy="179109"/>
            </a:xfrm>
            <a:prstGeom prst="rect">
              <a:avLst/>
            </a:prstGeom>
            <a:solidFill>
              <a:schemeClr val="bg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34" name="角丸四角形 33"/>
            <p:cNvSpPr/>
            <p:nvPr/>
          </p:nvSpPr>
          <p:spPr>
            <a:xfrm>
              <a:off x="2017336" y="1677971"/>
              <a:ext cx="1480008" cy="593889"/>
            </a:xfrm>
            <a:prstGeom prst="roundRect">
              <a:avLst/>
            </a:prstGeom>
            <a:noFill/>
            <a:ln>
              <a:solidFill>
                <a:schemeClr val="accent1"/>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35" name="テキスト ボックス 34"/>
            <p:cNvSpPr txBox="1"/>
            <p:nvPr/>
          </p:nvSpPr>
          <p:spPr>
            <a:xfrm>
              <a:off x="2357230" y="1673664"/>
              <a:ext cx="800219" cy="338554"/>
            </a:xfrm>
            <a:prstGeom prst="rect">
              <a:avLst/>
            </a:prstGeom>
            <a:noFill/>
          </p:spPr>
          <p:txBody>
            <a:bodyPr wrap="none" rtlCol="0">
              <a:spAutoFit/>
            </a:bodyPr>
            <a:lstStyle/>
            <a:p>
              <a:pPr algn="ctr"/>
              <a:r>
                <a:rPr kumimoji="1" lang="ja-JP" altLang="en-US" sz="1600" dirty="0"/>
                <a:t>ノード</a:t>
              </a:r>
            </a:p>
          </p:txBody>
        </p:sp>
        <p:sp>
          <p:nvSpPr>
            <p:cNvPr id="36" name="テキスト ボックス 35"/>
            <p:cNvSpPr txBox="1"/>
            <p:nvPr/>
          </p:nvSpPr>
          <p:spPr>
            <a:xfrm>
              <a:off x="2152044" y="1963741"/>
              <a:ext cx="1210589" cy="338554"/>
            </a:xfrm>
            <a:prstGeom prst="rect">
              <a:avLst/>
            </a:prstGeom>
            <a:noFill/>
          </p:spPr>
          <p:txBody>
            <a:bodyPr wrap="none" rtlCol="0">
              <a:spAutoFit/>
            </a:bodyPr>
            <a:lstStyle/>
            <a:p>
              <a:pPr algn="ctr"/>
              <a:r>
                <a:rPr kumimoji="1" lang="ja-JP" altLang="en-US" sz="1600" dirty="0">
                  <a:solidFill>
                    <a:schemeClr val="bg1"/>
                  </a:solidFill>
                </a:rPr>
                <a:t>プロパティ</a:t>
              </a:r>
            </a:p>
          </p:txBody>
        </p:sp>
      </p:grpSp>
      <p:cxnSp>
        <p:nvCxnSpPr>
          <p:cNvPr id="38" name="直線矢印コネクタ 37"/>
          <p:cNvCxnSpPr>
            <a:stCxn id="3" idx="3"/>
            <a:endCxn id="22" idx="1"/>
          </p:cNvCxnSpPr>
          <p:nvPr/>
        </p:nvCxnSpPr>
        <p:spPr>
          <a:xfrm flipV="1">
            <a:off x="2669354" y="1563489"/>
            <a:ext cx="1020158" cy="39915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0" name="直線矢印コネクタ 39"/>
          <p:cNvCxnSpPr>
            <a:stCxn id="24" idx="2"/>
            <a:endCxn id="35" idx="0"/>
          </p:cNvCxnSpPr>
          <p:nvPr/>
        </p:nvCxnSpPr>
        <p:spPr>
          <a:xfrm flipH="1">
            <a:off x="3713751" y="1890868"/>
            <a:ext cx="715764" cy="96435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2" name="直線矢印コネクタ 41"/>
          <p:cNvCxnSpPr>
            <a:stCxn id="34" idx="0"/>
            <a:endCxn id="3" idx="3"/>
          </p:cNvCxnSpPr>
          <p:nvPr/>
        </p:nvCxnSpPr>
        <p:spPr>
          <a:xfrm flipH="1" flipV="1">
            <a:off x="2669354" y="1962643"/>
            <a:ext cx="1044397" cy="89688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5" name="直線矢印コネクタ 44"/>
          <p:cNvCxnSpPr>
            <a:stCxn id="34" idx="1"/>
            <a:endCxn id="16" idx="3"/>
          </p:cNvCxnSpPr>
          <p:nvPr/>
        </p:nvCxnSpPr>
        <p:spPr>
          <a:xfrm flipH="1">
            <a:off x="2064061" y="3156475"/>
            <a:ext cx="909686" cy="23175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9" name="直線矢印コネクタ 48"/>
          <p:cNvCxnSpPr>
            <a:stCxn id="36" idx="2"/>
            <a:endCxn id="29" idx="0"/>
          </p:cNvCxnSpPr>
          <p:nvPr/>
        </p:nvCxnSpPr>
        <p:spPr>
          <a:xfrm flipH="1">
            <a:off x="3497341" y="3483854"/>
            <a:ext cx="216409" cy="40102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1" name="直線矢印コネクタ 50"/>
          <p:cNvCxnSpPr>
            <a:stCxn id="18" idx="2"/>
            <a:endCxn id="28" idx="1"/>
          </p:cNvCxnSpPr>
          <p:nvPr/>
        </p:nvCxnSpPr>
        <p:spPr>
          <a:xfrm>
            <a:off x="1324056" y="3715608"/>
            <a:ext cx="1433281" cy="47052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3" name="直線矢印コネクタ 52"/>
          <p:cNvCxnSpPr>
            <a:stCxn id="17" idx="0"/>
            <a:endCxn id="11" idx="2"/>
          </p:cNvCxnSpPr>
          <p:nvPr/>
        </p:nvCxnSpPr>
        <p:spPr>
          <a:xfrm flipV="1">
            <a:off x="1324057" y="2290022"/>
            <a:ext cx="605292" cy="79695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6" name="カギ線コネクタ 55"/>
          <p:cNvCxnSpPr>
            <a:stCxn id="22" idx="3"/>
            <a:endCxn id="28" idx="3"/>
          </p:cNvCxnSpPr>
          <p:nvPr/>
        </p:nvCxnSpPr>
        <p:spPr>
          <a:xfrm flipH="1">
            <a:off x="4237345" y="1563489"/>
            <a:ext cx="932175" cy="2622643"/>
          </a:xfrm>
          <a:prstGeom prst="bentConnector3">
            <a:avLst>
              <a:gd name="adj1" fmla="val -24523"/>
            </a:avLst>
          </a:prstGeom>
          <a:ln>
            <a:tailEnd type="triangle"/>
          </a:ln>
        </p:spPr>
        <p:style>
          <a:lnRef idx="2">
            <a:schemeClr val="accent1"/>
          </a:lnRef>
          <a:fillRef idx="0">
            <a:schemeClr val="accent1"/>
          </a:fillRef>
          <a:effectRef idx="1">
            <a:schemeClr val="accent1"/>
          </a:effectRef>
          <a:fontRef idx="minor">
            <a:schemeClr val="tx1"/>
          </a:fontRef>
        </p:style>
      </p:cxnSp>
      <p:sp>
        <p:nvSpPr>
          <p:cNvPr id="58" name="テキスト ボックス 57"/>
          <p:cNvSpPr txBox="1"/>
          <p:nvPr/>
        </p:nvSpPr>
        <p:spPr>
          <a:xfrm>
            <a:off x="4024276" y="2296201"/>
            <a:ext cx="1415772" cy="338554"/>
          </a:xfrm>
          <a:prstGeom prst="rect">
            <a:avLst/>
          </a:prstGeom>
          <a:noFill/>
        </p:spPr>
        <p:txBody>
          <a:bodyPr wrap="none" rtlCol="0">
            <a:spAutoFit/>
          </a:bodyPr>
          <a:lstStyle/>
          <a:p>
            <a:pPr algn="ctr"/>
            <a:r>
              <a:rPr kumimoji="1" lang="ja-JP" altLang="en-US" sz="1600" dirty="0"/>
              <a:t>リレーション</a:t>
            </a:r>
          </a:p>
        </p:txBody>
      </p:sp>
      <p:sp>
        <p:nvSpPr>
          <p:cNvPr id="59" name="角丸四角形 58"/>
          <p:cNvSpPr/>
          <p:nvPr/>
        </p:nvSpPr>
        <p:spPr>
          <a:xfrm>
            <a:off x="584053" y="5483096"/>
            <a:ext cx="1745406" cy="436938"/>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400" dirty="0" err="1">
                <a:solidFill>
                  <a:srgbClr val="FFFFFF"/>
                </a:solidFill>
                <a:cs typeface="ＭＳ Ｐゴシック"/>
              </a:rPr>
              <a:t>SNS</a:t>
            </a:r>
            <a:endParaRPr kumimoji="1" lang="ja-JP" altLang="en-US" sz="1400" dirty="0">
              <a:solidFill>
                <a:srgbClr val="FFFFFF"/>
              </a:solidFill>
              <a:cs typeface="ＭＳ Ｐゴシック"/>
            </a:endParaRPr>
          </a:p>
        </p:txBody>
      </p:sp>
      <p:sp>
        <p:nvSpPr>
          <p:cNvPr id="61" name="角丸四角形 60"/>
          <p:cNvSpPr/>
          <p:nvPr/>
        </p:nvSpPr>
        <p:spPr>
          <a:xfrm>
            <a:off x="6495068" y="3708020"/>
            <a:ext cx="2177592" cy="1704188"/>
          </a:xfrm>
          <a:prstGeom prst="roundRect">
            <a:avLst>
              <a:gd name="adj" fmla="val 6729"/>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ノード間の関係だけで無く、ノードに属性</a:t>
            </a:r>
            <a:r>
              <a:rPr kumimoji="1" lang="en-US" altLang="ja-JP" sz="1400" dirty="0">
                <a:solidFill>
                  <a:srgbClr val="FFFFFF"/>
                </a:solidFill>
                <a:cs typeface="ＭＳ Ｐゴシック"/>
              </a:rPr>
              <a:t>(</a:t>
            </a:r>
            <a:r>
              <a:rPr kumimoji="1" lang="ja-JP" altLang="en-US" sz="1400" dirty="0">
                <a:solidFill>
                  <a:srgbClr val="FFFFFF"/>
                </a:solidFill>
                <a:cs typeface="ＭＳ Ｐゴシック"/>
              </a:rPr>
              <a:t>名前や役割など</a:t>
            </a:r>
            <a:r>
              <a:rPr kumimoji="1" lang="en-US" altLang="ja-JP" sz="1400" dirty="0">
                <a:solidFill>
                  <a:srgbClr val="FFFFFF"/>
                </a:solidFill>
                <a:cs typeface="ＭＳ Ｐゴシック"/>
              </a:rPr>
              <a:t>)</a:t>
            </a:r>
            <a:r>
              <a:rPr kumimoji="1" lang="ja-JP" altLang="en-US" sz="1400" dirty="0">
                <a:solidFill>
                  <a:srgbClr val="FFFFFF"/>
                </a:solidFill>
                <a:cs typeface="ＭＳ Ｐゴシック"/>
              </a:rPr>
              <a:t>を持たせ、リレーションにも属性や方向性を持たせることができる</a:t>
            </a:r>
          </a:p>
        </p:txBody>
      </p:sp>
      <p:sp>
        <p:nvSpPr>
          <p:cNvPr id="62" name="角丸四角形 61"/>
          <p:cNvSpPr/>
          <p:nvPr/>
        </p:nvSpPr>
        <p:spPr>
          <a:xfrm>
            <a:off x="2440938" y="5483096"/>
            <a:ext cx="1745406" cy="436938"/>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ネットワーク管理</a:t>
            </a:r>
          </a:p>
        </p:txBody>
      </p:sp>
      <p:sp>
        <p:nvSpPr>
          <p:cNvPr id="63" name="角丸四角形 62"/>
          <p:cNvSpPr/>
          <p:nvPr/>
        </p:nvSpPr>
        <p:spPr>
          <a:xfrm>
            <a:off x="4297823" y="5483096"/>
            <a:ext cx="1745406" cy="436938"/>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最適ルート探索</a:t>
            </a:r>
          </a:p>
        </p:txBody>
      </p:sp>
      <p:sp>
        <p:nvSpPr>
          <p:cNvPr id="64" name="角丸四角形 63"/>
          <p:cNvSpPr/>
          <p:nvPr/>
        </p:nvSpPr>
        <p:spPr>
          <a:xfrm>
            <a:off x="584053" y="5990922"/>
            <a:ext cx="1745406" cy="436938"/>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電力グリッド管理</a:t>
            </a:r>
          </a:p>
        </p:txBody>
      </p:sp>
      <p:sp>
        <p:nvSpPr>
          <p:cNvPr id="65" name="角丸四角形 64"/>
          <p:cNvSpPr/>
          <p:nvPr/>
        </p:nvSpPr>
        <p:spPr>
          <a:xfrm>
            <a:off x="2440938" y="5990922"/>
            <a:ext cx="1745406" cy="436938"/>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組織図</a:t>
            </a:r>
            <a:r>
              <a:rPr kumimoji="1" lang="en-US" altLang="ja-JP" sz="1400" dirty="0">
                <a:solidFill>
                  <a:srgbClr val="FFFFFF"/>
                </a:solidFill>
                <a:cs typeface="ＭＳ Ｐゴシック"/>
              </a:rPr>
              <a:t>/</a:t>
            </a:r>
            <a:r>
              <a:rPr kumimoji="1" lang="ja-JP" altLang="en-US" sz="1400" dirty="0">
                <a:solidFill>
                  <a:srgbClr val="FFFFFF"/>
                </a:solidFill>
                <a:cs typeface="ＭＳ Ｐゴシック"/>
              </a:rPr>
              <a:t>アクセス権</a:t>
            </a:r>
          </a:p>
        </p:txBody>
      </p:sp>
      <p:sp>
        <p:nvSpPr>
          <p:cNvPr id="66" name="角丸四角形 65"/>
          <p:cNvSpPr/>
          <p:nvPr/>
        </p:nvSpPr>
        <p:spPr>
          <a:xfrm>
            <a:off x="4297823" y="5990922"/>
            <a:ext cx="1745406" cy="436938"/>
          </a:xfrm>
          <a:prstGeom prst="round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cs typeface="ＭＳ Ｐゴシック"/>
              </a:rPr>
              <a:t>ペイメントグラフ</a:t>
            </a:r>
          </a:p>
        </p:txBody>
      </p:sp>
      <p:sp>
        <p:nvSpPr>
          <p:cNvPr id="67" name="角丸四角形 66"/>
          <p:cNvSpPr/>
          <p:nvPr/>
        </p:nvSpPr>
        <p:spPr>
          <a:xfrm>
            <a:off x="6495716" y="5483096"/>
            <a:ext cx="2176944" cy="43693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400" dirty="0" smtClean="0">
                <a:solidFill>
                  <a:srgbClr val="FFFFFF"/>
                </a:solidFill>
                <a:cs typeface="ＭＳ Ｐゴシック"/>
              </a:rPr>
              <a:t>Neo4j, </a:t>
            </a:r>
            <a:r>
              <a:rPr kumimoji="1" lang="en-US" altLang="ja-JP" sz="1400" dirty="0" err="1" smtClean="0">
                <a:solidFill>
                  <a:srgbClr val="FFFFFF"/>
                </a:solidFill>
                <a:cs typeface="ＭＳ Ｐゴシック"/>
              </a:rPr>
              <a:t>Giraph</a:t>
            </a:r>
            <a:endParaRPr kumimoji="1" lang="ja-JP" altLang="en-US" sz="1400" dirty="0">
              <a:solidFill>
                <a:srgbClr val="FFFFFF"/>
              </a:solidFill>
              <a:cs typeface="ＭＳ Ｐゴシック"/>
            </a:endParaRPr>
          </a:p>
        </p:txBody>
      </p:sp>
      <p:sp>
        <p:nvSpPr>
          <p:cNvPr id="68" name="角丸四角形 67"/>
          <p:cNvSpPr/>
          <p:nvPr/>
        </p:nvSpPr>
        <p:spPr>
          <a:xfrm>
            <a:off x="6495716" y="5990922"/>
            <a:ext cx="2176944" cy="436938"/>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400" dirty="0">
                <a:solidFill>
                  <a:srgbClr val="FFFFFF"/>
                </a:solidFill>
                <a:cs typeface="ＭＳ Ｐゴシック"/>
              </a:rPr>
              <a:t>Oracle Spatial and Graph</a:t>
            </a:r>
            <a:endParaRPr kumimoji="1" lang="ja-JP" altLang="en-US" sz="1400" dirty="0">
              <a:solidFill>
                <a:srgbClr val="FFFFFF"/>
              </a:solidFill>
              <a:cs typeface="ＭＳ Ｐゴシック"/>
            </a:endParaRPr>
          </a:p>
        </p:txBody>
      </p:sp>
    </p:spTree>
    <p:extLst>
      <p:ext uri="{BB962C8B-B14F-4D97-AF65-F5344CB8AC3E}">
        <p14:creationId xmlns:p14="http://schemas.microsoft.com/office/powerpoint/2010/main" val="2134285163"/>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DB</a:t>
            </a:r>
            <a:r>
              <a:rPr kumimoji="1" lang="ja-JP" altLang="en-US" dirty="0"/>
              <a:t>人気ランキング</a:t>
            </a:r>
          </a:p>
        </p:txBody>
      </p:sp>
      <p:pic>
        <p:nvPicPr>
          <p:cNvPr id="3" name="図 2"/>
          <p:cNvPicPr>
            <a:picLocks noChangeAspect="1"/>
          </p:cNvPicPr>
          <p:nvPr/>
        </p:nvPicPr>
        <p:blipFill>
          <a:blip r:embed="rId3"/>
          <a:stretch>
            <a:fillRect/>
          </a:stretch>
        </p:blipFill>
        <p:spPr>
          <a:xfrm>
            <a:off x="457200" y="1267778"/>
            <a:ext cx="7994968" cy="4646718"/>
          </a:xfrm>
          <a:prstGeom prst="rect">
            <a:avLst/>
          </a:prstGeom>
        </p:spPr>
      </p:pic>
      <p:sp>
        <p:nvSpPr>
          <p:cNvPr id="4" name="正方形/長方形 3"/>
          <p:cNvSpPr/>
          <p:nvPr/>
        </p:nvSpPr>
        <p:spPr>
          <a:xfrm>
            <a:off x="4221784" y="6038334"/>
            <a:ext cx="4073551" cy="369332"/>
          </a:xfrm>
          <a:prstGeom prst="rect">
            <a:avLst/>
          </a:prstGeom>
        </p:spPr>
        <p:txBody>
          <a:bodyPr wrap="none">
            <a:spAutoFit/>
          </a:bodyPr>
          <a:lstStyle/>
          <a:p>
            <a:r>
              <a:rPr lang="ja-JP" altLang="en-US" dirty="0"/>
              <a:t>http://db-engines.com/en/ranking</a:t>
            </a:r>
          </a:p>
        </p:txBody>
      </p:sp>
    </p:spTree>
    <p:extLst>
      <p:ext uri="{BB962C8B-B14F-4D97-AF65-F5344CB8AC3E}">
        <p14:creationId xmlns:p14="http://schemas.microsoft.com/office/powerpoint/2010/main" val="1305234184"/>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実際のシステムは適材適所で</a:t>
            </a:r>
          </a:p>
        </p:txBody>
      </p:sp>
      <p:sp>
        <p:nvSpPr>
          <p:cNvPr id="3" name="正方形/長方形 2"/>
          <p:cNvSpPr/>
          <p:nvPr/>
        </p:nvSpPr>
        <p:spPr bwMode="auto">
          <a:xfrm>
            <a:off x="4493264" y="3861048"/>
            <a:ext cx="3456384" cy="43204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EC</a:t>
            </a:r>
            <a:r>
              <a:rPr kumimoji="0" lang="ja-JP" altLang="en-US" sz="2000" dirty="0">
                <a:solidFill>
                  <a:schemeClr val="bg1"/>
                </a:solidFill>
                <a:latin typeface="+mn-lt"/>
                <a:ea typeface="+mn-ea"/>
              </a:rPr>
              <a:t>ショップ</a:t>
            </a:r>
          </a:p>
        </p:txBody>
      </p:sp>
      <p:sp>
        <p:nvSpPr>
          <p:cNvPr id="4" name="正方形/長方形 3"/>
          <p:cNvSpPr/>
          <p:nvPr/>
        </p:nvSpPr>
        <p:spPr bwMode="auto">
          <a:xfrm>
            <a:off x="4493264" y="4445496"/>
            <a:ext cx="3456384" cy="715888"/>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800" dirty="0">
                <a:solidFill>
                  <a:schemeClr val="bg1"/>
                </a:solidFill>
                <a:latin typeface="+mn-lt"/>
                <a:ea typeface="+mn-ea"/>
              </a:rPr>
              <a:t>商品検索 </a:t>
            </a:r>
            <a:r>
              <a:rPr kumimoji="0" lang="en-US" altLang="ja-JP" sz="2800" dirty="0">
                <a:solidFill>
                  <a:schemeClr val="bg1"/>
                </a:solidFill>
                <a:latin typeface="+mn-lt"/>
                <a:ea typeface="+mn-ea"/>
              </a:rPr>
              <a:t>=</a:t>
            </a:r>
            <a:r>
              <a:rPr kumimoji="0" lang="ja-JP" altLang="en-US" sz="2800" dirty="0">
                <a:solidFill>
                  <a:schemeClr val="bg1"/>
                </a:solidFill>
                <a:latin typeface="+mn-lt"/>
                <a:ea typeface="+mn-ea"/>
              </a:rPr>
              <a:t> </a:t>
            </a:r>
            <a:r>
              <a:rPr kumimoji="0" lang="en-US" altLang="ja-JP" sz="2800" dirty="0">
                <a:solidFill>
                  <a:schemeClr val="bg1"/>
                </a:solidFill>
                <a:latin typeface="+mn-lt"/>
                <a:ea typeface="+mn-ea"/>
              </a:rPr>
              <a:t>KVS</a:t>
            </a:r>
            <a:endParaRPr kumimoji="0" lang="ja-JP" altLang="en-US" sz="2800" dirty="0">
              <a:solidFill>
                <a:schemeClr val="bg1"/>
              </a:solidFill>
              <a:latin typeface="+mn-lt"/>
              <a:ea typeface="+mn-ea"/>
            </a:endParaRPr>
          </a:p>
        </p:txBody>
      </p:sp>
      <p:sp>
        <p:nvSpPr>
          <p:cNvPr id="5" name="正方形/長方形 4"/>
          <p:cNvSpPr/>
          <p:nvPr/>
        </p:nvSpPr>
        <p:spPr bwMode="auto">
          <a:xfrm>
            <a:off x="4493264" y="5301208"/>
            <a:ext cx="3456384" cy="715888"/>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800" dirty="0">
                <a:solidFill>
                  <a:schemeClr val="bg1"/>
                </a:solidFill>
                <a:latin typeface="+mn-lt"/>
                <a:ea typeface="+mn-ea"/>
              </a:rPr>
              <a:t>決済処理 </a:t>
            </a:r>
            <a:r>
              <a:rPr kumimoji="0" lang="en-US" altLang="ja-JP" sz="2800" dirty="0">
                <a:solidFill>
                  <a:schemeClr val="bg1"/>
                </a:solidFill>
                <a:latin typeface="+mn-lt"/>
                <a:ea typeface="+mn-ea"/>
              </a:rPr>
              <a:t>=</a:t>
            </a:r>
            <a:r>
              <a:rPr kumimoji="0" lang="ja-JP" altLang="en-US" sz="2800" dirty="0">
                <a:solidFill>
                  <a:schemeClr val="bg1"/>
                </a:solidFill>
                <a:latin typeface="+mn-lt"/>
                <a:ea typeface="+mn-ea"/>
              </a:rPr>
              <a:t> </a:t>
            </a:r>
            <a:r>
              <a:rPr kumimoji="0" lang="en-US" altLang="ja-JP" sz="2800" dirty="0">
                <a:solidFill>
                  <a:schemeClr val="bg1"/>
                </a:solidFill>
                <a:latin typeface="+mn-lt"/>
                <a:ea typeface="+mn-ea"/>
              </a:rPr>
              <a:t>RDBMS</a:t>
            </a:r>
            <a:endParaRPr kumimoji="0" lang="ja-JP" altLang="en-US" sz="2800" dirty="0">
              <a:solidFill>
                <a:schemeClr val="bg1"/>
              </a:solidFill>
              <a:latin typeface="+mn-lt"/>
              <a:ea typeface="+mn-ea"/>
            </a:endParaRPr>
          </a:p>
        </p:txBody>
      </p:sp>
      <p:sp>
        <p:nvSpPr>
          <p:cNvPr id="6" name="正方形/長方形 5"/>
          <p:cNvSpPr/>
          <p:nvPr/>
        </p:nvSpPr>
        <p:spPr bwMode="auto">
          <a:xfrm>
            <a:off x="919236" y="1484784"/>
            <a:ext cx="3456384" cy="43204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000" dirty="0">
                <a:solidFill>
                  <a:schemeClr val="bg1"/>
                </a:solidFill>
                <a:latin typeface="+mn-lt"/>
                <a:ea typeface="+mn-ea"/>
              </a:rPr>
              <a:t>金融取引・決済</a:t>
            </a:r>
          </a:p>
        </p:txBody>
      </p:sp>
      <p:sp>
        <p:nvSpPr>
          <p:cNvPr id="7" name="正方形/長方形 6"/>
          <p:cNvSpPr/>
          <p:nvPr/>
        </p:nvSpPr>
        <p:spPr bwMode="auto">
          <a:xfrm>
            <a:off x="919236" y="2069232"/>
            <a:ext cx="3456384" cy="1431776"/>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800" dirty="0">
                <a:solidFill>
                  <a:schemeClr val="bg1"/>
                </a:solidFill>
                <a:latin typeface="+mn-lt"/>
                <a:ea typeface="+mn-ea"/>
              </a:rPr>
              <a:t>RDBMS</a:t>
            </a:r>
            <a:endParaRPr kumimoji="0" lang="ja-JP" altLang="en-US" sz="2800" dirty="0">
              <a:solidFill>
                <a:schemeClr val="bg1"/>
              </a:solidFill>
              <a:latin typeface="+mn-lt"/>
              <a:ea typeface="+mn-ea"/>
            </a:endParaRPr>
          </a:p>
        </p:txBody>
      </p:sp>
      <p:sp>
        <p:nvSpPr>
          <p:cNvPr id="8" name="正方形/長方形 7"/>
          <p:cNvSpPr/>
          <p:nvPr/>
        </p:nvSpPr>
        <p:spPr bwMode="auto">
          <a:xfrm>
            <a:off x="4493264" y="2069232"/>
            <a:ext cx="3456384" cy="1431776"/>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800" dirty="0" smtClean="0">
                <a:solidFill>
                  <a:schemeClr val="bg1"/>
                </a:solidFill>
                <a:latin typeface="+mn-lt"/>
                <a:ea typeface="+mn-ea"/>
              </a:rPr>
              <a:t>ワイドカラム</a:t>
            </a:r>
            <a:endParaRPr kumimoji="0" lang="en-US" altLang="ja-JP" sz="2800" dirty="0" smtClean="0">
              <a:solidFill>
                <a:schemeClr val="bg1"/>
              </a:solidFill>
              <a:latin typeface="+mn-lt"/>
              <a:ea typeface="+mn-ea"/>
            </a:endParaRPr>
          </a:p>
          <a:p>
            <a:pPr algn="ctr">
              <a:spcBef>
                <a:spcPct val="20000"/>
              </a:spcBef>
            </a:pPr>
            <a:r>
              <a:rPr kumimoji="0" lang="ja-JP" altLang="en-US" sz="2800" dirty="0" smtClean="0">
                <a:solidFill>
                  <a:schemeClr val="bg1"/>
                </a:solidFill>
              </a:rPr>
              <a:t>グラフ</a:t>
            </a:r>
            <a:endParaRPr kumimoji="0" lang="ja-JP" altLang="en-US" sz="2800" dirty="0">
              <a:solidFill>
                <a:schemeClr val="bg1"/>
              </a:solidFill>
              <a:latin typeface="+mn-lt"/>
              <a:ea typeface="+mn-ea"/>
            </a:endParaRPr>
          </a:p>
        </p:txBody>
      </p:sp>
      <p:sp>
        <p:nvSpPr>
          <p:cNvPr id="9" name="正方形/長方形 8"/>
          <p:cNvSpPr/>
          <p:nvPr/>
        </p:nvSpPr>
        <p:spPr bwMode="auto">
          <a:xfrm>
            <a:off x="4512908" y="1484784"/>
            <a:ext cx="3456384" cy="43204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000" dirty="0">
                <a:solidFill>
                  <a:schemeClr val="bg1"/>
                </a:solidFill>
                <a:latin typeface="+mn-lt"/>
                <a:ea typeface="+mn-ea"/>
              </a:rPr>
              <a:t>検索・</a:t>
            </a:r>
            <a:r>
              <a:rPr kumimoji="0" lang="en-US" altLang="ja-JP" sz="2000" dirty="0">
                <a:solidFill>
                  <a:schemeClr val="bg1"/>
                </a:solidFill>
                <a:latin typeface="+mn-lt"/>
                <a:ea typeface="+mn-ea"/>
              </a:rPr>
              <a:t>SNS</a:t>
            </a:r>
            <a:endParaRPr kumimoji="0" lang="ja-JP" altLang="en-US" sz="2000" dirty="0">
              <a:solidFill>
                <a:schemeClr val="bg1"/>
              </a:solidFill>
              <a:latin typeface="+mn-lt"/>
              <a:ea typeface="+mn-ea"/>
            </a:endParaRPr>
          </a:p>
        </p:txBody>
      </p:sp>
      <p:sp>
        <p:nvSpPr>
          <p:cNvPr id="10" name="正方形/長方形 9"/>
          <p:cNvSpPr/>
          <p:nvPr/>
        </p:nvSpPr>
        <p:spPr bwMode="auto">
          <a:xfrm>
            <a:off x="899592" y="4432114"/>
            <a:ext cx="3456384" cy="1584981"/>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800" dirty="0">
                <a:solidFill>
                  <a:schemeClr val="bg1"/>
                </a:solidFill>
                <a:latin typeface="+mn-lt"/>
                <a:ea typeface="+mn-ea"/>
              </a:rPr>
              <a:t>ドキュメント</a:t>
            </a:r>
          </a:p>
        </p:txBody>
      </p:sp>
      <p:sp>
        <p:nvSpPr>
          <p:cNvPr id="11" name="正方形/長方形 10"/>
          <p:cNvSpPr/>
          <p:nvPr/>
        </p:nvSpPr>
        <p:spPr bwMode="auto">
          <a:xfrm>
            <a:off x="919236" y="3847667"/>
            <a:ext cx="3456384" cy="43204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000" dirty="0">
                <a:solidFill>
                  <a:schemeClr val="bg1"/>
                </a:solidFill>
                <a:latin typeface="+mn-lt"/>
                <a:ea typeface="+mn-ea"/>
              </a:rPr>
              <a:t>文書管理</a:t>
            </a:r>
          </a:p>
        </p:txBody>
      </p:sp>
    </p:spTree>
    <p:extLst>
      <p:ext uri="{BB962C8B-B14F-4D97-AF65-F5344CB8AC3E}">
        <p14:creationId xmlns:p14="http://schemas.microsoft.com/office/powerpoint/2010/main" val="1228812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 name="正方形/長方形 133"/>
          <p:cNvSpPr/>
          <p:nvPr/>
        </p:nvSpPr>
        <p:spPr>
          <a:xfrm>
            <a:off x="722631" y="876150"/>
            <a:ext cx="2089150" cy="5452767"/>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二等辺三角形 22"/>
          <p:cNvSpPr/>
          <p:nvPr/>
        </p:nvSpPr>
        <p:spPr>
          <a:xfrm flipV="1">
            <a:off x="1295400" y="1737776"/>
            <a:ext cx="381000" cy="135469"/>
          </a:xfrm>
          <a:prstGeom prst="triangle">
            <a:avLst/>
          </a:prstGeom>
          <a:noFill/>
          <a:ln>
            <a:solidFill>
              <a:schemeClr val="bg1">
                <a:lumMod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p:cNvSpPr/>
          <p:nvPr/>
        </p:nvSpPr>
        <p:spPr>
          <a:xfrm>
            <a:off x="1440181" y="1681904"/>
            <a:ext cx="90169" cy="527896"/>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en-US" dirty="0">
                <a:solidFill>
                  <a:schemeClr val="tx1">
                    <a:lumMod val="50000"/>
                    <a:lumOff val="50000"/>
                  </a:schemeClr>
                </a:solidFill>
              </a:rPr>
              <a:t>「自家発電モデル」から「発電所モデル」へ</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24</a:t>
            </a:fld>
            <a:endParaRPr kumimoji="1" lang="ja-JP" altLang="en-US"/>
          </a:p>
        </p:txBody>
      </p:sp>
      <p:sp>
        <p:nvSpPr>
          <p:cNvPr id="20" name="直角三角形 19"/>
          <p:cNvSpPr/>
          <p:nvPr/>
        </p:nvSpPr>
        <p:spPr>
          <a:xfrm>
            <a:off x="1244600" y="1873249"/>
            <a:ext cx="488950" cy="336551"/>
          </a:xfrm>
          <a:prstGeom prst="rtTriangle">
            <a:avLst/>
          </a:prstGeom>
          <a:solidFill>
            <a:srgbClr val="595959"/>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片側の 2 つの角を切り取った四角形 20"/>
          <p:cNvSpPr/>
          <p:nvPr/>
        </p:nvSpPr>
        <p:spPr>
          <a:xfrm>
            <a:off x="1746250" y="1435100"/>
            <a:ext cx="387350" cy="674359"/>
          </a:xfrm>
          <a:prstGeom prst="snip2Same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正方形/長方形 18"/>
          <p:cNvSpPr/>
          <p:nvPr/>
        </p:nvSpPr>
        <p:spPr>
          <a:xfrm>
            <a:off x="1244600" y="2032407"/>
            <a:ext cx="933450" cy="262484"/>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正方形/長方形 95"/>
          <p:cNvSpPr/>
          <p:nvPr/>
        </p:nvSpPr>
        <p:spPr>
          <a:xfrm>
            <a:off x="1746250" y="1692491"/>
            <a:ext cx="273050" cy="186267"/>
          </a:xfrm>
          <a:prstGeom prst="rect">
            <a:avLst/>
          </a:prstGeom>
          <a:solidFill>
            <a:schemeClr val="bg1">
              <a:lumMod val="8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正方形/長方形 96"/>
          <p:cNvSpPr/>
          <p:nvPr/>
        </p:nvSpPr>
        <p:spPr>
          <a:xfrm>
            <a:off x="1746250" y="1508760"/>
            <a:ext cx="387350" cy="45719"/>
          </a:xfrm>
          <a:prstGeom prst="rect">
            <a:avLst/>
          </a:prstGeom>
          <a:solidFill>
            <a:schemeClr val="bg1">
              <a:lumMod val="85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13" name="図形グループ 112"/>
          <p:cNvGrpSpPr/>
          <p:nvPr/>
        </p:nvGrpSpPr>
        <p:grpSpPr>
          <a:xfrm>
            <a:off x="1014147" y="4754752"/>
            <a:ext cx="1552502" cy="596988"/>
            <a:chOff x="946150" y="4404782"/>
            <a:chExt cx="1885950" cy="569809"/>
          </a:xfrm>
        </p:grpSpPr>
        <p:sp>
          <p:nvSpPr>
            <p:cNvPr id="101" name="正方形/長方形 100"/>
            <p:cNvSpPr/>
            <p:nvPr/>
          </p:nvSpPr>
          <p:spPr>
            <a:xfrm>
              <a:off x="2298491" y="4557592"/>
              <a:ext cx="135465" cy="338258"/>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フローチャート: 論理積ゲート 99"/>
            <p:cNvSpPr/>
            <p:nvPr/>
          </p:nvSpPr>
          <p:spPr>
            <a:xfrm>
              <a:off x="2508250" y="4557591"/>
              <a:ext cx="323850" cy="258231"/>
            </a:xfrm>
            <a:prstGeom prst="flowChartDelay">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正方形/長方形 97"/>
            <p:cNvSpPr/>
            <p:nvPr/>
          </p:nvSpPr>
          <p:spPr>
            <a:xfrm>
              <a:off x="1980991" y="4404782"/>
              <a:ext cx="135465" cy="49106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9" name="正方形/長方形 98"/>
            <p:cNvSpPr/>
            <p:nvPr/>
          </p:nvSpPr>
          <p:spPr>
            <a:xfrm>
              <a:off x="1895475" y="4686707"/>
              <a:ext cx="933450" cy="262484"/>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 name="正方形/長方形 104"/>
            <p:cNvSpPr/>
            <p:nvPr/>
          </p:nvSpPr>
          <p:spPr>
            <a:xfrm>
              <a:off x="1815891" y="4557592"/>
              <a:ext cx="135465" cy="338258"/>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フローチャート: 論理積ゲート 105"/>
            <p:cNvSpPr/>
            <p:nvPr/>
          </p:nvSpPr>
          <p:spPr>
            <a:xfrm>
              <a:off x="2025650" y="4557591"/>
              <a:ext cx="323850" cy="258231"/>
            </a:xfrm>
            <a:prstGeom prst="flowChartDelay">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正方形/長方形 106"/>
            <p:cNvSpPr/>
            <p:nvPr/>
          </p:nvSpPr>
          <p:spPr>
            <a:xfrm>
              <a:off x="1498391" y="4404782"/>
              <a:ext cx="135465" cy="49106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8" name="正方形/長方形 107"/>
            <p:cNvSpPr/>
            <p:nvPr/>
          </p:nvSpPr>
          <p:spPr>
            <a:xfrm>
              <a:off x="1412875" y="4686707"/>
              <a:ext cx="933450" cy="262484"/>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正方形/長方形 108"/>
            <p:cNvSpPr/>
            <p:nvPr/>
          </p:nvSpPr>
          <p:spPr>
            <a:xfrm>
              <a:off x="1349166" y="4582992"/>
              <a:ext cx="135465" cy="338258"/>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フローチャート: 論理積ゲート 109"/>
            <p:cNvSpPr/>
            <p:nvPr/>
          </p:nvSpPr>
          <p:spPr>
            <a:xfrm>
              <a:off x="1558925" y="4582991"/>
              <a:ext cx="323850" cy="258231"/>
            </a:xfrm>
            <a:prstGeom prst="flowChartDelay">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1" name="正方形/長方形 110"/>
            <p:cNvSpPr/>
            <p:nvPr/>
          </p:nvSpPr>
          <p:spPr>
            <a:xfrm>
              <a:off x="1031666" y="4430182"/>
              <a:ext cx="135465" cy="49106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正方形/長方形 111"/>
            <p:cNvSpPr/>
            <p:nvPr/>
          </p:nvSpPr>
          <p:spPr>
            <a:xfrm>
              <a:off x="946150" y="4712107"/>
              <a:ext cx="933450" cy="262484"/>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37" name="テキスト ボックス 136"/>
          <p:cNvSpPr txBox="1"/>
          <p:nvPr/>
        </p:nvSpPr>
        <p:spPr>
          <a:xfrm>
            <a:off x="784693" y="959686"/>
            <a:ext cx="1915909" cy="369332"/>
          </a:xfrm>
          <a:prstGeom prst="rect">
            <a:avLst/>
          </a:prstGeom>
          <a:noFill/>
        </p:spPr>
        <p:txBody>
          <a:bodyPr wrap="none" rtlCol="0">
            <a:spAutoFit/>
          </a:bodyPr>
          <a:lstStyle/>
          <a:p>
            <a:pPr algn="ctr"/>
            <a:r>
              <a:rPr kumimoji="1" lang="ja-JP" altLang="en-US" dirty="0" smtClean="0"/>
              <a:t>工場内・発電設備</a:t>
            </a:r>
            <a:endParaRPr kumimoji="1" lang="ja-JP" altLang="en-US" dirty="0"/>
          </a:p>
        </p:txBody>
      </p:sp>
      <p:sp>
        <p:nvSpPr>
          <p:cNvPr id="197" name="テキスト ボックス 196"/>
          <p:cNvSpPr txBox="1"/>
          <p:nvPr/>
        </p:nvSpPr>
        <p:spPr>
          <a:xfrm>
            <a:off x="716281" y="5821107"/>
            <a:ext cx="2094605" cy="400110"/>
          </a:xfrm>
          <a:prstGeom prst="rect">
            <a:avLst/>
          </a:prstGeom>
          <a:noFill/>
        </p:spPr>
        <p:txBody>
          <a:bodyPr wrap="square" rtlCol="0">
            <a:spAutoFit/>
          </a:bodyPr>
          <a:lstStyle/>
          <a:p>
            <a:pPr marL="171450" indent="-171450">
              <a:buFont typeface="Wingdings" charset="2"/>
              <a:buChar char="v"/>
            </a:pPr>
            <a:r>
              <a:rPr lang="ja-JP" altLang="en-US" sz="1000" dirty="0" smtClean="0">
                <a:effectLst/>
              </a:rPr>
              <a:t>設備</a:t>
            </a:r>
            <a:r>
              <a:rPr lang="ja-JP" altLang="en-US" sz="1000" dirty="0">
                <a:effectLst/>
              </a:rPr>
              <a:t>の</a:t>
            </a:r>
            <a:r>
              <a:rPr lang="ja-JP" altLang="en-US" sz="1000" dirty="0" smtClean="0">
                <a:effectLst/>
              </a:rPr>
              <a:t>運用・管理・保守は自前</a:t>
            </a:r>
          </a:p>
          <a:p>
            <a:pPr marL="171450" indent="-171450">
              <a:buFont typeface="Wingdings" charset="2"/>
              <a:buChar char="v"/>
            </a:pPr>
            <a:r>
              <a:rPr kumimoji="1" lang="ja-JP" altLang="en-US" sz="1000" dirty="0" smtClean="0">
                <a:effectLst/>
              </a:rPr>
              <a:t>需要変動に柔軟性なし</a:t>
            </a:r>
            <a:endParaRPr kumimoji="1" lang="ja-JP" altLang="en-US" sz="1000" dirty="0">
              <a:effectLst/>
            </a:endParaRPr>
          </a:p>
        </p:txBody>
      </p:sp>
      <p:sp>
        <p:nvSpPr>
          <p:cNvPr id="198" name="正方形/長方形 197"/>
          <p:cNvSpPr/>
          <p:nvPr/>
        </p:nvSpPr>
        <p:spPr>
          <a:xfrm>
            <a:off x="698626" y="2332760"/>
            <a:ext cx="2118610" cy="461665"/>
          </a:xfrm>
          <a:prstGeom prst="rect">
            <a:avLst/>
          </a:prstGeom>
        </p:spPr>
        <p:txBody>
          <a:bodyPr wrap="square">
            <a:spAutoFit/>
          </a:bodyPr>
          <a:lstStyle/>
          <a:p>
            <a:pPr lvl="0" algn="ctr"/>
            <a:r>
              <a:rPr lang="ja-JP" altLang="en-US" sz="1200" dirty="0">
                <a:solidFill>
                  <a:prstClr val="black"/>
                </a:solidFill>
              </a:rPr>
              <a:t>電力供給が</a:t>
            </a:r>
            <a:r>
              <a:rPr lang="ja-JP" altLang="en-US" sz="1200" dirty="0" smtClean="0">
                <a:solidFill>
                  <a:prstClr val="black"/>
                </a:solidFill>
              </a:rPr>
              <a:t>不安定</a:t>
            </a:r>
          </a:p>
          <a:p>
            <a:pPr lvl="0" algn="ctr"/>
            <a:r>
              <a:rPr lang="ja-JP" altLang="en-US" sz="1200" dirty="0" smtClean="0">
                <a:solidFill>
                  <a:prstClr val="black"/>
                </a:solidFill>
              </a:rPr>
              <a:t>自前</a:t>
            </a:r>
            <a:r>
              <a:rPr lang="ja-JP" altLang="en-US" sz="1200" dirty="0">
                <a:solidFill>
                  <a:prstClr val="black"/>
                </a:solidFill>
              </a:rPr>
              <a:t>で発電設備を所有</a:t>
            </a:r>
            <a:endParaRPr lang="en-US" altLang="ja-JP" sz="1200" dirty="0">
              <a:solidFill>
                <a:prstClr val="black"/>
              </a:solidFill>
            </a:endParaRPr>
          </a:p>
        </p:txBody>
      </p:sp>
      <p:sp>
        <p:nvSpPr>
          <p:cNvPr id="203" name="テキスト ボックス 202"/>
          <p:cNvSpPr txBox="1"/>
          <p:nvPr/>
        </p:nvSpPr>
        <p:spPr>
          <a:xfrm>
            <a:off x="1019128" y="5338051"/>
            <a:ext cx="1454244" cy="369332"/>
          </a:xfrm>
          <a:prstGeom prst="rect">
            <a:avLst/>
          </a:prstGeom>
          <a:noFill/>
        </p:spPr>
        <p:txBody>
          <a:bodyPr wrap="none" rtlCol="0">
            <a:spAutoFit/>
          </a:bodyPr>
          <a:lstStyle/>
          <a:p>
            <a:r>
              <a:rPr kumimoji="1" lang="ja-JP" altLang="en-US" dirty="0" smtClean="0"/>
              <a:t>工場内・設備</a:t>
            </a:r>
            <a:endParaRPr kumimoji="1" lang="ja-JP" altLang="en-US" dirty="0"/>
          </a:p>
        </p:txBody>
      </p:sp>
      <p:sp>
        <p:nvSpPr>
          <p:cNvPr id="206" name="下矢印 205"/>
          <p:cNvSpPr/>
          <p:nvPr/>
        </p:nvSpPr>
        <p:spPr>
          <a:xfrm>
            <a:off x="1468748" y="2868503"/>
            <a:ext cx="508789" cy="1552742"/>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r>
              <a:rPr kumimoji="1" lang="ja-JP" altLang="en-US" sz="1200" dirty="0" smtClean="0">
                <a:solidFill>
                  <a:srgbClr val="FFFFFF"/>
                </a:solidFill>
                <a:latin typeface="ＭＳ Ｐゴシック"/>
                <a:ea typeface="ＭＳ Ｐゴシック"/>
                <a:cs typeface="ＭＳ Ｐゴシック"/>
              </a:rPr>
              <a:t>電　力</a:t>
            </a:r>
            <a:endParaRPr kumimoji="1" lang="ja-JP" altLang="en-US" sz="1200" dirty="0">
              <a:solidFill>
                <a:srgbClr val="FFFFFF"/>
              </a:solidFill>
              <a:latin typeface="ＭＳ Ｐゴシック"/>
              <a:ea typeface="ＭＳ Ｐゴシック"/>
              <a:cs typeface="ＭＳ Ｐゴシック"/>
            </a:endParaRPr>
          </a:p>
        </p:txBody>
      </p:sp>
      <p:grpSp>
        <p:nvGrpSpPr>
          <p:cNvPr id="13" name="図形グループ 12"/>
          <p:cNvGrpSpPr/>
          <p:nvPr/>
        </p:nvGrpSpPr>
        <p:grpSpPr>
          <a:xfrm>
            <a:off x="2920484" y="871069"/>
            <a:ext cx="2851665" cy="5462467"/>
            <a:chOff x="2920484" y="871069"/>
            <a:chExt cx="2851665" cy="5462467"/>
          </a:xfrm>
        </p:grpSpPr>
        <p:sp>
          <p:nvSpPr>
            <p:cNvPr id="212" name="下矢印 211"/>
            <p:cNvSpPr/>
            <p:nvPr/>
          </p:nvSpPr>
          <p:spPr>
            <a:xfrm rot="16200000" flipH="1">
              <a:off x="5080645" y="3277089"/>
              <a:ext cx="397274" cy="681094"/>
            </a:xfrm>
            <a:prstGeom prst="downArrow">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3" name="下矢印 212"/>
            <p:cNvSpPr/>
            <p:nvPr/>
          </p:nvSpPr>
          <p:spPr>
            <a:xfrm rot="5400000">
              <a:off x="3665921" y="3277088"/>
              <a:ext cx="397274" cy="681094"/>
            </a:xfrm>
            <a:prstGeom prst="downArrow">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0" name="下矢印 209"/>
            <p:cNvSpPr/>
            <p:nvPr/>
          </p:nvSpPr>
          <p:spPr>
            <a:xfrm rot="2759071">
              <a:off x="3838035" y="3774858"/>
              <a:ext cx="397274" cy="681094"/>
            </a:xfrm>
            <a:prstGeom prst="downArrow">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1" name="下矢印 210"/>
            <p:cNvSpPr/>
            <p:nvPr/>
          </p:nvSpPr>
          <p:spPr>
            <a:xfrm rot="18840929" flipH="1">
              <a:off x="4848116" y="3779477"/>
              <a:ext cx="397274" cy="681094"/>
            </a:xfrm>
            <a:prstGeom prst="downArrow">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下矢印 208"/>
            <p:cNvSpPr/>
            <p:nvPr/>
          </p:nvSpPr>
          <p:spPr>
            <a:xfrm>
              <a:off x="4360276" y="2868503"/>
              <a:ext cx="427624" cy="1552742"/>
            </a:xfrm>
            <a:prstGeom prst="down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2" name="正方形/長方形 191"/>
            <p:cNvSpPr/>
            <p:nvPr/>
          </p:nvSpPr>
          <p:spPr>
            <a:xfrm>
              <a:off x="3531791" y="4499505"/>
              <a:ext cx="2088038" cy="1834031"/>
            </a:xfrm>
            <a:prstGeom prst="rect">
              <a:avLst/>
            </a:prstGeom>
            <a:solidFill>
              <a:schemeClr val="accent4">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正方形/長方形 134"/>
            <p:cNvSpPr/>
            <p:nvPr/>
          </p:nvSpPr>
          <p:spPr>
            <a:xfrm>
              <a:off x="3531712" y="871069"/>
              <a:ext cx="2088038" cy="1949227"/>
            </a:xfrm>
            <a:prstGeom prst="rect">
              <a:avLst/>
            </a:prstGeom>
            <a:solidFill>
              <a:schemeClr val="accent4">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台形 5"/>
            <p:cNvSpPr/>
            <p:nvPr/>
          </p:nvSpPr>
          <p:spPr>
            <a:xfrm>
              <a:off x="4080933" y="1703917"/>
              <a:ext cx="482600" cy="550333"/>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 name="正方形/長方形 3"/>
            <p:cNvSpPr/>
            <p:nvPr/>
          </p:nvSpPr>
          <p:spPr>
            <a:xfrm>
              <a:off x="4419600" y="1873249"/>
              <a:ext cx="736600" cy="389468"/>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4051300" y="2067983"/>
              <a:ext cx="736600" cy="231990"/>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4936068" y="1441450"/>
              <a:ext cx="84667" cy="43179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4838701" y="1441450"/>
              <a:ext cx="84667" cy="431799"/>
            </a:xfrm>
            <a:prstGeom prst="rect">
              <a:avLst/>
            </a:prstGeom>
            <a:solidFill>
              <a:schemeClr val="tx1">
                <a:lumMod val="95000"/>
                <a:lumOff val="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p:cNvSpPr/>
            <p:nvPr/>
          </p:nvSpPr>
          <p:spPr>
            <a:xfrm>
              <a:off x="4834467" y="1636185"/>
              <a:ext cx="88912" cy="45719"/>
            </a:xfrm>
            <a:prstGeom prst="rect">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4931835" y="1636185"/>
              <a:ext cx="88912" cy="45719"/>
            </a:xfrm>
            <a:prstGeom prst="rect">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p:cNvSpPr/>
            <p:nvPr/>
          </p:nvSpPr>
          <p:spPr>
            <a:xfrm>
              <a:off x="4834461" y="1534575"/>
              <a:ext cx="88912" cy="45719"/>
            </a:xfrm>
            <a:prstGeom prst="rect">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p:cNvSpPr/>
            <p:nvPr/>
          </p:nvSpPr>
          <p:spPr>
            <a:xfrm>
              <a:off x="4931829" y="1534575"/>
              <a:ext cx="88912" cy="45719"/>
            </a:xfrm>
            <a:prstGeom prst="rect">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正方形/長方形 14"/>
            <p:cNvSpPr/>
            <p:nvPr/>
          </p:nvSpPr>
          <p:spPr>
            <a:xfrm>
              <a:off x="4834455" y="1737777"/>
              <a:ext cx="88912" cy="45719"/>
            </a:xfrm>
            <a:prstGeom prst="rect">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p:cNvSpPr/>
            <p:nvPr/>
          </p:nvSpPr>
          <p:spPr>
            <a:xfrm>
              <a:off x="4931823" y="1737777"/>
              <a:ext cx="88912" cy="45719"/>
            </a:xfrm>
            <a:prstGeom prst="rect">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台形 21"/>
            <p:cNvSpPr/>
            <p:nvPr/>
          </p:nvSpPr>
          <p:spPr>
            <a:xfrm flipV="1">
              <a:off x="4156869" y="1635762"/>
              <a:ext cx="326231" cy="185831"/>
            </a:xfrm>
            <a:prstGeom prst="trapezoid">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 name="二等辺三角形 126"/>
            <p:cNvSpPr/>
            <p:nvPr/>
          </p:nvSpPr>
          <p:spPr>
            <a:xfrm flipV="1">
              <a:off x="4575810" y="3226827"/>
              <a:ext cx="381000" cy="135469"/>
            </a:xfrm>
            <a:prstGeom prst="triangle">
              <a:avLst/>
            </a:prstGeom>
            <a:noFill/>
            <a:ln>
              <a:solidFill>
                <a:schemeClr val="tx1">
                  <a:lumMod val="75000"/>
                  <a:lumOff val="2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正方形/長方形 127"/>
            <p:cNvSpPr/>
            <p:nvPr/>
          </p:nvSpPr>
          <p:spPr>
            <a:xfrm>
              <a:off x="4720591" y="3170955"/>
              <a:ext cx="90169" cy="527896"/>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 name="二等辺三角形 128"/>
            <p:cNvSpPr/>
            <p:nvPr/>
          </p:nvSpPr>
          <p:spPr>
            <a:xfrm flipV="1">
              <a:off x="4393992" y="3360177"/>
              <a:ext cx="381000" cy="135469"/>
            </a:xfrm>
            <a:prstGeom prst="triangle">
              <a:avLst/>
            </a:prstGeom>
            <a:noFill/>
            <a:ln>
              <a:solidFill>
                <a:schemeClr val="tx1">
                  <a:lumMod val="75000"/>
                  <a:lumOff val="2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正方形/長方形 129"/>
            <p:cNvSpPr/>
            <p:nvPr/>
          </p:nvSpPr>
          <p:spPr>
            <a:xfrm>
              <a:off x="4538773" y="3304305"/>
              <a:ext cx="90169" cy="527896"/>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二等辺三角形 130"/>
            <p:cNvSpPr/>
            <p:nvPr/>
          </p:nvSpPr>
          <p:spPr>
            <a:xfrm flipV="1">
              <a:off x="4193541" y="3490775"/>
              <a:ext cx="381000" cy="135469"/>
            </a:xfrm>
            <a:prstGeom prst="triangle">
              <a:avLst/>
            </a:prstGeom>
            <a:noFill/>
            <a:ln>
              <a:solidFill>
                <a:schemeClr val="tx1">
                  <a:lumMod val="75000"/>
                  <a:lumOff val="2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正方形/長方形 131"/>
            <p:cNvSpPr/>
            <p:nvPr/>
          </p:nvSpPr>
          <p:spPr>
            <a:xfrm>
              <a:off x="4338322" y="3434903"/>
              <a:ext cx="90169" cy="527896"/>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3" name="テキスト ボックス 132"/>
            <p:cNvSpPr txBox="1"/>
            <p:nvPr/>
          </p:nvSpPr>
          <p:spPr>
            <a:xfrm>
              <a:off x="3617857" y="959686"/>
              <a:ext cx="1915909" cy="369332"/>
            </a:xfrm>
            <a:prstGeom prst="rect">
              <a:avLst/>
            </a:prstGeom>
            <a:noFill/>
          </p:spPr>
          <p:txBody>
            <a:bodyPr wrap="none" rtlCol="0">
              <a:spAutoFit/>
            </a:bodyPr>
            <a:lstStyle/>
            <a:p>
              <a:pPr algn="ctr"/>
              <a:r>
                <a:rPr kumimoji="1" lang="ja-JP" altLang="en-US" dirty="0" smtClean="0"/>
                <a:t>電力会社・発電所</a:t>
              </a:r>
              <a:endParaRPr kumimoji="1" lang="ja-JP" altLang="en-US" dirty="0"/>
            </a:p>
          </p:txBody>
        </p:sp>
        <p:grpSp>
          <p:nvGrpSpPr>
            <p:cNvPr id="179" name="図形グループ 178"/>
            <p:cNvGrpSpPr/>
            <p:nvPr/>
          </p:nvGrpSpPr>
          <p:grpSpPr>
            <a:xfrm>
              <a:off x="3794162" y="4747061"/>
              <a:ext cx="1552502" cy="596988"/>
              <a:chOff x="946150" y="4404782"/>
              <a:chExt cx="1885950" cy="569809"/>
            </a:xfrm>
          </p:grpSpPr>
          <p:sp>
            <p:nvSpPr>
              <p:cNvPr id="180" name="正方形/長方形 179"/>
              <p:cNvSpPr/>
              <p:nvPr/>
            </p:nvSpPr>
            <p:spPr>
              <a:xfrm>
                <a:off x="2298491" y="4557592"/>
                <a:ext cx="135465" cy="338258"/>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1" name="フローチャート: 論理積ゲート 180"/>
              <p:cNvSpPr/>
              <p:nvPr/>
            </p:nvSpPr>
            <p:spPr>
              <a:xfrm>
                <a:off x="2508250" y="4557591"/>
                <a:ext cx="323850" cy="258231"/>
              </a:xfrm>
              <a:prstGeom prst="flowChartDelay">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2" name="正方形/長方形 181"/>
              <p:cNvSpPr/>
              <p:nvPr/>
            </p:nvSpPr>
            <p:spPr>
              <a:xfrm>
                <a:off x="1980991" y="4404782"/>
                <a:ext cx="135465" cy="49106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正方形/長方形 182"/>
              <p:cNvSpPr/>
              <p:nvPr/>
            </p:nvSpPr>
            <p:spPr>
              <a:xfrm>
                <a:off x="1895475" y="4686707"/>
                <a:ext cx="933450" cy="262484"/>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4" name="正方形/長方形 183"/>
              <p:cNvSpPr/>
              <p:nvPr/>
            </p:nvSpPr>
            <p:spPr>
              <a:xfrm>
                <a:off x="1815891" y="4557592"/>
                <a:ext cx="135465" cy="338258"/>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フローチャート: 論理積ゲート 184"/>
              <p:cNvSpPr/>
              <p:nvPr/>
            </p:nvSpPr>
            <p:spPr>
              <a:xfrm>
                <a:off x="2025650" y="4557591"/>
                <a:ext cx="323850" cy="258231"/>
              </a:xfrm>
              <a:prstGeom prst="flowChartDelay">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6" name="正方形/長方形 185"/>
              <p:cNvSpPr/>
              <p:nvPr/>
            </p:nvSpPr>
            <p:spPr>
              <a:xfrm>
                <a:off x="1498391" y="4404782"/>
                <a:ext cx="135465" cy="49106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7" name="正方形/長方形 186"/>
              <p:cNvSpPr/>
              <p:nvPr/>
            </p:nvSpPr>
            <p:spPr>
              <a:xfrm>
                <a:off x="1412875" y="4686707"/>
                <a:ext cx="933450" cy="262484"/>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正方形/長方形 187"/>
              <p:cNvSpPr/>
              <p:nvPr/>
            </p:nvSpPr>
            <p:spPr>
              <a:xfrm>
                <a:off x="1349166" y="4582992"/>
                <a:ext cx="135465" cy="338258"/>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9" name="フローチャート: 論理積ゲート 188"/>
              <p:cNvSpPr/>
              <p:nvPr/>
            </p:nvSpPr>
            <p:spPr>
              <a:xfrm>
                <a:off x="1558925" y="4582991"/>
                <a:ext cx="323850" cy="258231"/>
              </a:xfrm>
              <a:prstGeom prst="flowChartDelay">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0" name="正方形/長方形 189"/>
              <p:cNvSpPr/>
              <p:nvPr/>
            </p:nvSpPr>
            <p:spPr>
              <a:xfrm>
                <a:off x="1031666" y="4430182"/>
                <a:ext cx="135465" cy="49106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1" name="正方形/長方形 190"/>
              <p:cNvSpPr/>
              <p:nvPr/>
            </p:nvSpPr>
            <p:spPr>
              <a:xfrm>
                <a:off x="946150" y="4712107"/>
                <a:ext cx="933450" cy="262484"/>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95" name="正方形/長方形 194"/>
            <p:cNvSpPr/>
            <p:nvPr/>
          </p:nvSpPr>
          <p:spPr>
            <a:xfrm>
              <a:off x="3652704" y="2332760"/>
              <a:ext cx="1899138" cy="461665"/>
            </a:xfrm>
            <a:prstGeom prst="rect">
              <a:avLst/>
            </a:prstGeom>
          </p:spPr>
          <p:txBody>
            <a:bodyPr wrap="square">
              <a:spAutoFit/>
            </a:bodyPr>
            <a:lstStyle/>
            <a:p>
              <a:pPr algn="ctr"/>
              <a:r>
                <a:rPr lang="ja-JP" altLang="en-US" sz="1200" dirty="0"/>
                <a:t>大規模な発電</a:t>
              </a:r>
              <a:r>
                <a:rPr lang="ja-JP" altLang="en-US" sz="1200" dirty="0" smtClean="0"/>
                <a:t>設備</a:t>
              </a:r>
            </a:p>
            <a:p>
              <a:pPr algn="ctr"/>
              <a:r>
                <a:rPr lang="ja-JP" altLang="en-US" sz="1200" dirty="0" smtClean="0"/>
                <a:t>低料金</a:t>
              </a:r>
              <a:r>
                <a:rPr lang="ja-JP" altLang="en-US" sz="1200" dirty="0"/>
                <a:t>で安定供給を実現</a:t>
              </a:r>
            </a:p>
          </p:txBody>
        </p:sp>
        <p:sp>
          <p:nvSpPr>
            <p:cNvPr id="199" name="テキスト ボックス 198"/>
            <p:cNvSpPr txBox="1"/>
            <p:nvPr/>
          </p:nvSpPr>
          <p:spPr>
            <a:xfrm>
              <a:off x="3524250" y="5821107"/>
              <a:ext cx="2247899" cy="400110"/>
            </a:xfrm>
            <a:prstGeom prst="rect">
              <a:avLst/>
            </a:prstGeom>
            <a:noFill/>
          </p:spPr>
          <p:txBody>
            <a:bodyPr wrap="square" rtlCol="0">
              <a:spAutoFit/>
            </a:bodyPr>
            <a:lstStyle/>
            <a:p>
              <a:pPr marL="171450" indent="-171450">
                <a:buFont typeface="Wingdings" charset="2"/>
                <a:buChar char="v"/>
              </a:pPr>
              <a:r>
                <a:rPr lang="ja-JP" altLang="en-US" sz="1000" dirty="0" smtClean="0"/>
                <a:t>設備</a:t>
              </a:r>
              <a:r>
                <a:rPr lang="ja-JP" altLang="en-US" sz="1000" dirty="0"/>
                <a:t>の</a:t>
              </a:r>
              <a:r>
                <a:rPr lang="ja-JP" altLang="en-US" sz="1000" dirty="0" smtClean="0"/>
                <a:t>運用・管理・保守から解放</a:t>
              </a:r>
              <a:endParaRPr lang="ja-JP" altLang="en-US" sz="1000" dirty="0"/>
            </a:p>
            <a:p>
              <a:pPr marL="171450" indent="-171450">
                <a:buFont typeface="Wingdings" charset="2"/>
                <a:buChar char="v"/>
              </a:pPr>
              <a:r>
                <a:rPr lang="ja-JP" altLang="en-US" sz="1000" dirty="0" smtClean="0"/>
                <a:t>需要変動に柔軟に対応</a:t>
              </a:r>
              <a:endParaRPr kumimoji="1" lang="ja-JP" altLang="en-US" sz="1000" dirty="0"/>
            </a:p>
          </p:txBody>
        </p:sp>
        <p:sp>
          <p:nvSpPr>
            <p:cNvPr id="204" name="テキスト ボックス 203"/>
            <p:cNvSpPr txBox="1"/>
            <p:nvPr/>
          </p:nvSpPr>
          <p:spPr>
            <a:xfrm>
              <a:off x="3848518" y="5340845"/>
              <a:ext cx="1454244" cy="369332"/>
            </a:xfrm>
            <a:prstGeom prst="rect">
              <a:avLst/>
            </a:prstGeom>
            <a:noFill/>
          </p:spPr>
          <p:txBody>
            <a:bodyPr wrap="none" rtlCol="0">
              <a:spAutoFit/>
            </a:bodyPr>
            <a:lstStyle/>
            <a:p>
              <a:r>
                <a:rPr kumimoji="1" lang="ja-JP" altLang="en-US" dirty="0" smtClean="0"/>
                <a:t>工場内・設備</a:t>
              </a:r>
              <a:endParaRPr kumimoji="1" lang="ja-JP" altLang="en-US" dirty="0"/>
            </a:p>
          </p:txBody>
        </p:sp>
        <p:sp>
          <p:nvSpPr>
            <p:cNvPr id="224" name="テキスト ボックス 223"/>
            <p:cNvSpPr txBox="1"/>
            <p:nvPr/>
          </p:nvSpPr>
          <p:spPr>
            <a:xfrm>
              <a:off x="4178367" y="3922296"/>
              <a:ext cx="800219" cy="338554"/>
            </a:xfrm>
            <a:prstGeom prst="rect">
              <a:avLst/>
            </a:prstGeom>
            <a:noFill/>
          </p:spPr>
          <p:txBody>
            <a:bodyPr wrap="none" rtlCol="0">
              <a:spAutoFit/>
            </a:bodyPr>
            <a:lstStyle/>
            <a:p>
              <a:r>
                <a:rPr kumimoji="1" lang="ja-JP" altLang="en-US" sz="1600" dirty="0" smtClean="0"/>
                <a:t>送電網</a:t>
              </a:r>
              <a:endParaRPr kumimoji="1" lang="ja-JP" altLang="en-US" sz="1600" dirty="0"/>
            </a:p>
          </p:txBody>
        </p:sp>
        <p:sp>
          <p:nvSpPr>
            <p:cNvPr id="226" name="二等辺三角形 225"/>
            <p:cNvSpPr/>
            <p:nvPr/>
          </p:nvSpPr>
          <p:spPr>
            <a:xfrm rot="5400000">
              <a:off x="2203602" y="3416181"/>
              <a:ext cx="1853892" cy="420127"/>
            </a:xfrm>
            <a:prstGeom prst="triangle">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 name="図形グループ 13"/>
          <p:cNvGrpSpPr/>
          <p:nvPr/>
        </p:nvGrpSpPr>
        <p:grpSpPr>
          <a:xfrm>
            <a:off x="5619829" y="876150"/>
            <a:ext cx="2974162" cy="5452768"/>
            <a:chOff x="5619829" y="876150"/>
            <a:chExt cx="2974162" cy="5452768"/>
          </a:xfrm>
        </p:grpSpPr>
        <p:sp>
          <p:nvSpPr>
            <p:cNvPr id="194" name="正方形/長方形 193"/>
            <p:cNvSpPr/>
            <p:nvPr/>
          </p:nvSpPr>
          <p:spPr>
            <a:xfrm>
              <a:off x="6346092" y="4494886"/>
              <a:ext cx="2089150" cy="1834032"/>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正方形/長方形 135"/>
            <p:cNvSpPr/>
            <p:nvPr/>
          </p:nvSpPr>
          <p:spPr>
            <a:xfrm>
              <a:off x="6346092" y="876150"/>
              <a:ext cx="2089150" cy="1944146"/>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39" name="図形グループ 38"/>
            <p:cNvGrpSpPr/>
            <p:nvPr/>
          </p:nvGrpSpPr>
          <p:grpSpPr>
            <a:xfrm>
              <a:off x="6500446" y="1403350"/>
              <a:ext cx="317500" cy="157483"/>
              <a:chOff x="6769100" y="1390650"/>
              <a:chExt cx="317500" cy="157483"/>
            </a:xfrm>
          </p:grpSpPr>
          <p:sp>
            <p:nvSpPr>
              <p:cNvPr id="31" name="正方形/長方形 3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円/楕円 3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 name="直線コネクタ 33"/>
              <p:cNvCxnSpPr>
                <a:stCxn id="32" idx="6"/>
                <a:endCxn id="3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0" name="図形グループ 39"/>
            <p:cNvGrpSpPr/>
            <p:nvPr/>
          </p:nvGrpSpPr>
          <p:grpSpPr>
            <a:xfrm>
              <a:off x="6500446" y="1596812"/>
              <a:ext cx="317500" cy="157483"/>
              <a:chOff x="6769100" y="1390650"/>
              <a:chExt cx="317500" cy="157483"/>
            </a:xfrm>
          </p:grpSpPr>
          <p:sp>
            <p:nvSpPr>
              <p:cNvPr id="41" name="正方形/長方形 4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円/楕円 4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3" name="直線コネクタ 42"/>
              <p:cNvCxnSpPr>
                <a:stCxn id="42" idx="6"/>
                <a:endCxn id="4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4" name="図形グループ 43"/>
            <p:cNvGrpSpPr/>
            <p:nvPr/>
          </p:nvGrpSpPr>
          <p:grpSpPr>
            <a:xfrm>
              <a:off x="6500446" y="1778405"/>
              <a:ext cx="317500" cy="157483"/>
              <a:chOff x="6769100" y="1390650"/>
              <a:chExt cx="317500" cy="157483"/>
            </a:xfrm>
          </p:grpSpPr>
          <p:sp>
            <p:nvSpPr>
              <p:cNvPr id="45" name="正方形/長方形 4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円/楕円 4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7" name="直線コネクタ 46"/>
              <p:cNvCxnSpPr>
                <a:stCxn id="46" idx="6"/>
                <a:endCxn id="4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8" name="図形グループ 47"/>
            <p:cNvGrpSpPr/>
            <p:nvPr/>
          </p:nvGrpSpPr>
          <p:grpSpPr>
            <a:xfrm>
              <a:off x="6500446" y="2137408"/>
              <a:ext cx="317500" cy="157483"/>
              <a:chOff x="6769100" y="1390650"/>
              <a:chExt cx="317500" cy="157483"/>
            </a:xfrm>
          </p:grpSpPr>
          <p:sp>
            <p:nvSpPr>
              <p:cNvPr id="49" name="正方形/長方形 4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円/楕円 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1" name="直線コネクタ 50"/>
              <p:cNvCxnSpPr>
                <a:stCxn id="50" idx="6"/>
                <a:endCxn id="4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2" name="図形グループ 51"/>
            <p:cNvGrpSpPr/>
            <p:nvPr/>
          </p:nvGrpSpPr>
          <p:grpSpPr>
            <a:xfrm>
              <a:off x="6500446" y="1954093"/>
              <a:ext cx="317500" cy="157483"/>
              <a:chOff x="6769100" y="1390650"/>
              <a:chExt cx="317500" cy="157483"/>
            </a:xfrm>
          </p:grpSpPr>
          <p:sp>
            <p:nvSpPr>
              <p:cNvPr id="53" name="正方形/長方形 5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円/楕円 5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5" name="直線コネクタ 54"/>
              <p:cNvCxnSpPr>
                <a:stCxn id="54" idx="6"/>
                <a:endCxn id="5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6" name="図形グループ 55"/>
            <p:cNvGrpSpPr/>
            <p:nvPr/>
          </p:nvGrpSpPr>
          <p:grpSpPr>
            <a:xfrm>
              <a:off x="6870700" y="1405891"/>
              <a:ext cx="317500" cy="157483"/>
              <a:chOff x="6769100" y="1390650"/>
              <a:chExt cx="317500" cy="157483"/>
            </a:xfrm>
          </p:grpSpPr>
          <p:sp>
            <p:nvSpPr>
              <p:cNvPr id="57" name="正方形/長方形 5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9" name="直線コネクタ 58"/>
              <p:cNvCxnSpPr>
                <a:stCxn id="58" idx="6"/>
                <a:endCxn id="5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0" name="図形グループ 59"/>
            <p:cNvGrpSpPr/>
            <p:nvPr/>
          </p:nvGrpSpPr>
          <p:grpSpPr>
            <a:xfrm>
              <a:off x="6870700" y="1599353"/>
              <a:ext cx="317500" cy="157483"/>
              <a:chOff x="6769100" y="1390650"/>
              <a:chExt cx="317500" cy="157483"/>
            </a:xfrm>
          </p:grpSpPr>
          <p:sp>
            <p:nvSpPr>
              <p:cNvPr id="61" name="正方形/長方形 6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円/楕円 6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3" name="直線コネクタ 62"/>
              <p:cNvCxnSpPr>
                <a:stCxn id="62" idx="6"/>
                <a:endCxn id="6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4" name="図形グループ 63"/>
            <p:cNvGrpSpPr/>
            <p:nvPr/>
          </p:nvGrpSpPr>
          <p:grpSpPr>
            <a:xfrm>
              <a:off x="6870700" y="1780946"/>
              <a:ext cx="317500" cy="157483"/>
              <a:chOff x="6769100" y="1390650"/>
              <a:chExt cx="317500" cy="157483"/>
            </a:xfrm>
          </p:grpSpPr>
          <p:sp>
            <p:nvSpPr>
              <p:cNvPr id="65" name="正方形/長方形 6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 name="円/楕円 6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7" name="直線コネクタ 66"/>
              <p:cNvCxnSpPr>
                <a:stCxn id="66" idx="6"/>
                <a:endCxn id="6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8" name="図形グループ 67"/>
            <p:cNvGrpSpPr/>
            <p:nvPr/>
          </p:nvGrpSpPr>
          <p:grpSpPr>
            <a:xfrm>
              <a:off x="6870700" y="2139949"/>
              <a:ext cx="317500" cy="157483"/>
              <a:chOff x="6769100" y="1390650"/>
              <a:chExt cx="317500" cy="157483"/>
            </a:xfrm>
          </p:grpSpPr>
          <p:sp>
            <p:nvSpPr>
              <p:cNvPr id="69" name="正方形/長方形 6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円/楕円 6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1" name="直線コネクタ 70"/>
              <p:cNvCxnSpPr>
                <a:stCxn id="70" idx="6"/>
                <a:endCxn id="6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2" name="図形グループ 71"/>
            <p:cNvGrpSpPr/>
            <p:nvPr/>
          </p:nvGrpSpPr>
          <p:grpSpPr>
            <a:xfrm>
              <a:off x="6870700" y="1956634"/>
              <a:ext cx="317500" cy="157483"/>
              <a:chOff x="6769100" y="1390650"/>
              <a:chExt cx="317500" cy="157483"/>
            </a:xfrm>
          </p:grpSpPr>
          <p:sp>
            <p:nvSpPr>
              <p:cNvPr id="73" name="正方形/長方形 7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円/楕円 7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5" name="直線コネクタ 74"/>
              <p:cNvCxnSpPr>
                <a:stCxn id="74" idx="6"/>
                <a:endCxn id="7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6" name="図形グループ 75"/>
            <p:cNvGrpSpPr/>
            <p:nvPr/>
          </p:nvGrpSpPr>
          <p:grpSpPr>
            <a:xfrm>
              <a:off x="7245350" y="1408432"/>
              <a:ext cx="317500" cy="157483"/>
              <a:chOff x="6769100" y="1390650"/>
              <a:chExt cx="317500" cy="157483"/>
            </a:xfrm>
          </p:grpSpPr>
          <p:sp>
            <p:nvSpPr>
              <p:cNvPr id="77" name="正方形/長方形 7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円/楕円 7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9" name="直線コネクタ 78"/>
              <p:cNvCxnSpPr>
                <a:stCxn id="78" idx="6"/>
                <a:endCxn id="7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0" name="図形グループ 79"/>
            <p:cNvGrpSpPr/>
            <p:nvPr/>
          </p:nvGrpSpPr>
          <p:grpSpPr>
            <a:xfrm>
              <a:off x="7245350" y="1601894"/>
              <a:ext cx="317500" cy="157483"/>
              <a:chOff x="6769100" y="1390650"/>
              <a:chExt cx="317500" cy="157483"/>
            </a:xfrm>
          </p:grpSpPr>
          <p:sp>
            <p:nvSpPr>
              <p:cNvPr id="81" name="正方形/長方形 8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円/楕円 8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3" name="直線コネクタ 82"/>
              <p:cNvCxnSpPr>
                <a:stCxn id="82" idx="6"/>
                <a:endCxn id="8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4" name="図形グループ 83"/>
            <p:cNvGrpSpPr/>
            <p:nvPr/>
          </p:nvGrpSpPr>
          <p:grpSpPr>
            <a:xfrm>
              <a:off x="7245350" y="1783487"/>
              <a:ext cx="317500" cy="157483"/>
              <a:chOff x="6769100" y="1390650"/>
              <a:chExt cx="317500" cy="157483"/>
            </a:xfrm>
          </p:grpSpPr>
          <p:sp>
            <p:nvSpPr>
              <p:cNvPr id="85" name="正方形/長方形 8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円/楕円 8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7" name="直線コネクタ 86"/>
              <p:cNvCxnSpPr>
                <a:stCxn id="86" idx="6"/>
                <a:endCxn id="8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8" name="図形グループ 87"/>
            <p:cNvGrpSpPr/>
            <p:nvPr/>
          </p:nvGrpSpPr>
          <p:grpSpPr>
            <a:xfrm>
              <a:off x="7245350" y="2142490"/>
              <a:ext cx="317500" cy="157483"/>
              <a:chOff x="6769100" y="1390650"/>
              <a:chExt cx="317500" cy="157483"/>
            </a:xfrm>
          </p:grpSpPr>
          <p:sp>
            <p:nvSpPr>
              <p:cNvPr id="89" name="正方形/長方形 8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円/楕円 8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1" name="直線コネクタ 90"/>
              <p:cNvCxnSpPr>
                <a:stCxn id="90" idx="6"/>
                <a:endCxn id="8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2" name="図形グループ 91"/>
            <p:cNvGrpSpPr/>
            <p:nvPr/>
          </p:nvGrpSpPr>
          <p:grpSpPr>
            <a:xfrm>
              <a:off x="7245350" y="1959175"/>
              <a:ext cx="317500" cy="157483"/>
              <a:chOff x="6769100" y="1390650"/>
              <a:chExt cx="317500" cy="157483"/>
            </a:xfrm>
          </p:grpSpPr>
          <p:sp>
            <p:nvSpPr>
              <p:cNvPr id="93" name="正方形/長方形 9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4" name="円/楕円 9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5" name="直線コネクタ 94"/>
              <p:cNvCxnSpPr>
                <a:stCxn id="94" idx="6"/>
                <a:endCxn id="9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pic>
          <p:nvPicPr>
            <p:cNvPr id="102" name="Picture 26" descr="j043394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3903" y="4646656"/>
              <a:ext cx="587543" cy="587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3" name="Picture 26" descr="j043394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94003" y="4646656"/>
              <a:ext cx="587543" cy="587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4" name="Picture 26" descr="j0433941[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25492" y="4646656"/>
              <a:ext cx="587543" cy="587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 name="テキスト ボックス 137"/>
            <p:cNvSpPr txBox="1"/>
            <p:nvPr/>
          </p:nvSpPr>
          <p:spPr>
            <a:xfrm>
              <a:off x="6577699" y="959686"/>
              <a:ext cx="1613843" cy="369332"/>
            </a:xfrm>
            <a:prstGeom prst="rect">
              <a:avLst/>
            </a:prstGeom>
            <a:noFill/>
          </p:spPr>
          <p:txBody>
            <a:bodyPr wrap="none" rtlCol="0">
              <a:spAutoFit/>
            </a:bodyPr>
            <a:lstStyle/>
            <a:p>
              <a:pPr algn="ctr"/>
              <a:r>
                <a:rPr lang="ja-JP" altLang="en-US" dirty="0" smtClean="0"/>
                <a:t>データセンター</a:t>
              </a:r>
              <a:endParaRPr kumimoji="1" lang="ja-JP" altLang="en-US" dirty="0"/>
            </a:p>
          </p:txBody>
        </p:sp>
        <p:grpSp>
          <p:nvGrpSpPr>
            <p:cNvPr id="139" name="図形グループ 138"/>
            <p:cNvGrpSpPr/>
            <p:nvPr/>
          </p:nvGrpSpPr>
          <p:grpSpPr>
            <a:xfrm>
              <a:off x="7598996" y="1405891"/>
              <a:ext cx="317500" cy="157483"/>
              <a:chOff x="6769100" y="1390650"/>
              <a:chExt cx="317500" cy="157483"/>
            </a:xfrm>
          </p:grpSpPr>
          <p:sp>
            <p:nvSpPr>
              <p:cNvPr id="140" name="正方形/長方形 13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1" name="円/楕円 14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2" name="直線コネクタ 141"/>
              <p:cNvCxnSpPr>
                <a:stCxn id="141" idx="6"/>
                <a:endCxn id="14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3" name="図形グループ 142"/>
            <p:cNvGrpSpPr/>
            <p:nvPr/>
          </p:nvGrpSpPr>
          <p:grpSpPr>
            <a:xfrm>
              <a:off x="7598996" y="1599353"/>
              <a:ext cx="317500" cy="157483"/>
              <a:chOff x="6769100" y="1390650"/>
              <a:chExt cx="317500" cy="157483"/>
            </a:xfrm>
          </p:grpSpPr>
          <p:sp>
            <p:nvSpPr>
              <p:cNvPr id="144" name="正方形/長方形 14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5" name="円/楕円 14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6" name="直線コネクタ 145"/>
              <p:cNvCxnSpPr>
                <a:stCxn id="145" idx="6"/>
                <a:endCxn id="14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7" name="図形グループ 146"/>
            <p:cNvGrpSpPr/>
            <p:nvPr/>
          </p:nvGrpSpPr>
          <p:grpSpPr>
            <a:xfrm>
              <a:off x="7598996" y="1780946"/>
              <a:ext cx="317500" cy="157483"/>
              <a:chOff x="6769100" y="1390650"/>
              <a:chExt cx="317500" cy="157483"/>
            </a:xfrm>
          </p:grpSpPr>
          <p:sp>
            <p:nvSpPr>
              <p:cNvPr id="148" name="正方形/長方形 14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9" name="円/楕円 14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0" name="直線コネクタ 149"/>
              <p:cNvCxnSpPr>
                <a:stCxn id="149" idx="6"/>
                <a:endCxn id="14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1" name="図形グループ 150"/>
            <p:cNvGrpSpPr/>
            <p:nvPr/>
          </p:nvGrpSpPr>
          <p:grpSpPr>
            <a:xfrm>
              <a:off x="7598996" y="2139949"/>
              <a:ext cx="317500" cy="157483"/>
              <a:chOff x="6769100" y="1390650"/>
              <a:chExt cx="317500" cy="157483"/>
            </a:xfrm>
          </p:grpSpPr>
          <p:sp>
            <p:nvSpPr>
              <p:cNvPr id="152" name="正方形/長方形 15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3" name="円/楕円 15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4" name="直線コネクタ 153"/>
              <p:cNvCxnSpPr>
                <a:stCxn id="153" idx="6"/>
                <a:endCxn id="15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5" name="図形グループ 154"/>
            <p:cNvGrpSpPr/>
            <p:nvPr/>
          </p:nvGrpSpPr>
          <p:grpSpPr>
            <a:xfrm>
              <a:off x="7598996" y="1956634"/>
              <a:ext cx="317500" cy="157483"/>
              <a:chOff x="6769100" y="1390650"/>
              <a:chExt cx="317500" cy="157483"/>
            </a:xfrm>
          </p:grpSpPr>
          <p:sp>
            <p:nvSpPr>
              <p:cNvPr id="156" name="正方形/長方形 15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7" name="円/楕円 15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8" name="直線コネクタ 157"/>
              <p:cNvCxnSpPr>
                <a:stCxn id="157" idx="6"/>
                <a:endCxn id="15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9" name="図形グループ 158"/>
            <p:cNvGrpSpPr/>
            <p:nvPr/>
          </p:nvGrpSpPr>
          <p:grpSpPr>
            <a:xfrm>
              <a:off x="7973646" y="1408432"/>
              <a:ext cx="317500" cy="157483"/>
              <a:chOff x="6769100" y="1390650"/>
              <a:chExt cx="317500" cy="157483"/>
            </a:xfrm>
          </p:grpSpPr>
          <p:sp>
            <p:nvSpPr>
              <p:cNvPr id="160" name="正方形/長方形 15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1" name="円/楕円 16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2" name="直線コネクタ 161"/>
              <p:cNvCxnSpPr>
                <a:stCxn id="161" idx="6"/>
                <a:endCxn id="16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3" name="図形グループ 162"/>
            <p:cNvGrpSpPr/>
            <p:nvPr/>
          </p:nvGrpSpPr>
          <p:grpSpPr>
            <a:xfrm>
              <a:off x="7973646" y="1601894"/>
              <a:ext cx="317500" cy="157483"/>
              <a:chOff x="6769100" y="1390650"/>
              <a:chExt cx="317500" cy="157483"/>
            </a:xfrm>
          </p:grpSpPr>
          <p:sp>
            <p:nvSpPr>
              <p:cNvPr id="164" name="正方形/長方形 16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5" name="円/楕円 16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6" name="直線コネクタ 165"/>
              <p:cNvCxnSpPr>
                <a:stCxn id="165" idx="6"/>
                <a:endCxn id="16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7" name="図形グループ 166"/>
            <p:cNvGrpSpPr/>
            <p:nvPr/>
          </p:nvGrpSpPr>
          <p:grpSpPr>
            <a:xfrm>
              <a:off x="7973646" y="1783487"/>
              <a:ext cx="317500" cy="157483"/>
              <a:chOff x="6769100" y="1390650"/>
              <a:chExt cx="317500" cy="157483"/>
            </a:xfrm>
          </p:grpSpPr>
          <p:sp>
            <p:nvSpPr>
              <p:cNvPr id="168" name="正方形/長方形 16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9" name="円/楕円 16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0" name="直線コネクタ 169"/>
              <p:cNvCxnSpPr>
                <a:stCxn id="169" idx="6"/>
                <a:endCxn id="16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1" name="図形グループ 170"/>
            <p:cNvGrpSpPr/>
            <p:nvPr/>
          </p:nvGrpSpPr>
          <p:grpSpPr>
            <a:xfrm>
              <a:off x="7973646" y="2142490"/>
              <a:ext cx="317500" cy="157483"/>
              <a:chOff x="6769100" y="1390650"/>
              <a:chExt cx="317500" cy="157483"/>
            </a:xfrm>
          </p:grpSpPr>
          <p:sp>
            <p:nvSpPr>
              <p:cNvPr id="172" name="正方形/長方形 17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3" name="円/楕円 17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4" name="直線コネクタ 173"/>
              <p:cNvCxnSpPr>
                <a:stCxn id="173" idx="6"/>
                <a:endCxn id="17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5" name="図形グループ 174"/>
            <p:cNvGrpSpPr/>
            <p:nvPr/>
          </p:nvGrpSpPr>
          <p:grpSpPr>
            <a:xfrm>
              <a:off x="7973646" y="1959175"/>
              <a:ext cx="317500" cy="157483"/>
              <a:chOff x="6769100" y="1390650"/>
              <a:chExt cx="317500" cy="157483"/>
            </a:xfrm>
          </p:grpSpPr>
          <p:sp>
            <p:nvSpPr>
              <p:cNvPr id="176" name="正方形/長方形 17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7" name="円/楕円 17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8" name="直線コネクタ 177"/>
              <p:cNvCxnSpPr>
                <a:stCxn id="177" idx="6"/>
                <a:endCxn id="17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00" name="正方形/長方形 199"/>
            <p:cNvSpPr/>
            <p:nvPr/>
          </p:nvSpPr>
          <p:spPr>
            <a:xfrm>
              <a:off x="6346092" y="2332760"/>
              <a:ext cx="2089150" cy="461665"/>
            </a:xfrm>
            <a:prstGeom prst="rect">
              <a:avLst/>
            </a:prstGeom>
          </p:spPr>
          <p:txBody>
            <a:bodyPr wrap="square">
              <a:spAutoFit/>
            </a:bodyPr>
            <a:lstStyle/>
            <a:p>
              <a:pPr algn="ctr"/>
              <a:r>
                <a:rPr lang="ja-JP" altLang="en-US" sz="1200" dirty="0"/>
                <a:t>大規模</a:t>
              </a:r>
              <a:r>
                <a:rPr lang="ja-JP" altLang="en-US" sz="1200" dirty="0" smtClean="0"/>
                <a:t>なシステム資源</a:t>
              </a:r>
            </a:p>
            <a:p>
              <a:pPr algn="ctr"/>
              <a:r>
                <a:rPr lang="ja-JP" altLang="en-US" sz="1200" dirty="0" smtClean="0"/>
                <a:t>低料金</a:t>
              </a:r>
              <a:r>
                <a:rPr lang="ja-JP" altLang="en-US" sz="1200" dirty="0"/>
                <a:t>で安定供給を実現</a:t>
              </a:r>
            </a:p>
          </p:txBody>
        </p:sp>
        <p:sp>
          <p:nvSpPr>
            <p:cNvPr id="201" name="テキスト ボックス 200"/>
            <p:cNvSpPr txBox="1"/>
            <p:nvPr/>
          </p:nvSpPr>
          <p:spPr>
            <a:xfrm>
              <a:off x="6346092" y="5821107"/>
              <a:ext cx="2247899" cy="400110"/>
            </a:xfrm>
            <a:prstGeom prst="rect">
              <a:avLst/>
            </a:prstGeom>
            <a:noFill/>
          </p:spPr>
          <p:txBody>
            <a:bodyPr wrap="square" rtlCol="0">
              <a:spAutoFit/>
            </a:bodyPr>
            <a:lstStyle/>
            <a:p>
              <a:pPr marL="171450" indent="-171450">
                <a:buFont typeface="Wingdings" charset="2"/>
                <a:buChar char="v"/>
              </a:pPr>
              <a:r>
                <a:rPr lang="ja-JP" altLang="en-US" sz="1000" dirty="0" smtClean="0"/>
                <a:t>設備</a:t>
              </a:r>
              <a:r>
                <a:rPr lang="ja-JP" altLang="en-US" sz="1000" dirty="0"/>
                <a:t>の</a:t>
              </a:r>
              <a:r>
                <a:rPr lang="ja-JP" altLang="en-US" sz="1000" dirty="0" smtClean="0"/>
                <a:t>運用・管理・保守から解放</a:t>
              </a:r>
              <a:endParaRPr lang="ja-JP" altLang="en-US" sz="1000" dirty="0"/>
            </a:p>
            <a:p>
              <a:pPr marL="171450" indent="-171450">
                <a:buFont typeface="Wingdings" charset="2"/>
                <a:buChar char="v"/>
              </a:pPr>
              <a:r>
                <a:rPr lang="ja-JP" altLang="en-US" sz="1000" dirty="0" smtClean="0"/>
                <a:t>需要変動に柔軟に対応</a:t>
              </a:r>
              <a:endParaRPr kumimoji="1" lang="ja-JP" altLang="en-US" sz="1000" dirty="0"/>
            </a:p>
          </p:txBody>
        </p:sp>
        <p:sp>
          <p:nvSpPr>
            <p:cNvPr id="205" name="テキスト ボックス 204"/>
            <p:cNvSpPr txBox="1"/>
            <p:nvPr/>
          </p:nvSpPr>
          <p:spPr>
            <a:xfrm>
              <a:off x="6346093" y="5340845"/>
              <a:ext cx="2102606" cy="369332"/>
            </a:xfrm>
            <a:prstGeom prst="rect">
              <a:avLst/>
            </a:prstGeom>
            <a:noFill/>
          </p:spPr>
          <p:txBody>
            <a:bodyPr wrap="square" rtlCol="0">
              <a:spAutoFit/>
            </a:bodyPr>
            <a:lstStyle/>
            <a:p>
              <a:pPr algn="ctr"/>
              <a:r>
                <a:rPr kumimoji="1" lang="ja-JP" altLang="en-US" dirty="0" smtClean="0"/>
                <a:t>システム・ユーザー</a:t>
              </a:r>
              <a:endParaRPr kumimoji="1" lang="ja-JP" altLang="en-US" dirty="0"/>
            </a:p>
          </p:txBody>
        </p:sp>
        <p:sp>
          <p:nvSpPr>
            <p:cNvPr id="214" name="角丸四角形 213"/>
            <p:cNvSpPr/>
            <p:nvPr/>
          </p:nvSpPr>
          <p:spPr>
            <a:xfrm>
              <a:off x="6346093" y="3059843"/>
              <a:ext cx="2156557" cy="1232757"/>
            </a:xfrm>
            <a:prstGeom prst="roundRect">
              <a:avLst>
                <a:gd name="adj" fmla="val 50000"/>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rgbClr val="FFFFFF"/>
                </a:solidFill>
                <a:latin typeface="ＭＳ Ｐゴシック"/>
                <a:ea typeface="ＭＳ Ｐゴシック"/>
                <a:cs typeface="ＭＳ Ｐゴシック"/>
              </a:endParaRPr>
            </a:p>
          </p:txBody>
        </p:sp>
        <p:sp>
          <p:nvSpPr>
            <p:cNvPr id="216" name="上下矢印 215"/>
            <p:cNvSpPr/>
            <p:nvPr/>
          </p:nvSpPr>
          <p:spPr>
            <a:xfrm>
              <a:off x="7172980" y="2868503"/>
              <a:ext cx="468512" cy="1552741"/>
            </a:xfrm>
            <a:prstGeom prst="upDown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r>
                <a:rPr kumimoji="1" lang="ja-JP" altLang="en-US" sz="1200" dirty="0" smtClean="0">
                  <a:solidFill>
                    <a:srgbClr val="FFFFFF"/>
                  </a:solidFill>
                  <a:latin typeface="ＭＳ Ｐゴシック"/>
                  <a:ea typeface="ＭＳ Ｐゴシック"/>
                  <a:cs typeface="ＭＳ Ｐゴシック"/>
                </a:rPr>
                <a:t>データ</a:t>
              </a:r>
              <a:endParaRPr kumimoji="1" lang="ja-JP" altLang="en-US" sz="1200" dirty="0">
                <a:solidFill>
                  <a:srgbClr val="FFFFFF"/>
                </a:solidFill>
                <a:latin typeface="ＭＳ Ｐゴシック"/>
                <a:ea typeface="ＭＳ Ｐゴシック"/>
                <a:cs typeface="ＭＳ Ｐゴシック"/>
              </a:endParaRPr>
            </a:p>
          </p:txBody>
        </p:sp>
        <p:sp>
          <p:nvSpPr>
            <p:cNvPr id="217" name="上下矢印 216"/>
            <p:cNvSpPr/>
            <p:nvPr/>
          </p:nvSpPr>
          <p:spPr>
            <a:xfrm rot="5400000">
              <a:off x="6676562" y="3286603"/>
              <a:ext cx="296574" cy="776371"/>
            </a:xfrm>
            <a:prstGeom prst="upDown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8" name="上下矢印 217"/>
            <p:cNvSpPr/>
            <p:nvPr/>
          </p:nvSpPr>
          <p:spPr>
            <a:xfrm rot="5400000">
              <a:off x="7873086" y="3286604"/>
              <a:ext cx="296574" cy="776371"/>
            </a:xfrm>
            <a:prstGeom prst="upDown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0" name="上下矢印 219"/>
            <p:cNvSpPr/>
            <p:nvPr/>
          </p:nvSpPr>
          <p:spPr>
            <a:xfrm rot="2954820">
              <a:off x="7701486" y="3026248"/>
              <a:ext cx="296574" cy="540891"/>
            </a:xfrm>
            <a:prstGeom prst="upDown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1" name="上下矢印 220"/>
            <p:cNvSpPr/>
            <p:nvPr/>
          </p:nvSpPr>
          <p:spPr>
            <a:xfrm rot="18645180" flipH="1">
              <a:off x="6837887" y="3023464"/>
              <a:ext cx="296574" cy="540891"/>
            </a:xfrm>
            <a:prstGeom prst="upDownArrow">
              <a:avLst>
                <a:gd name="adj1" fmla="val 72363"/>
                <a:gd name="adj2" fmla="val 5000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2" name="上下矢印 221"/>
            <p:cNvSpPr/>
            <p:nvPr/>
          </p:nvSpPr>
          <p:spPr>
            <a:xfrm rot="18645180" flipV="1">
              <a:off x="7701486" y="3776149"/>
              <a:ext cx="296574" cy="540891"/>
            </a:xfrm>
            <a:prstGeom prst="upDownArrow">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3" name="上下矢印 222"/>
            <p:cNvSpPr/>
            <p:nvPr/>
          </p:nvSpPr>
          <p:spPr>
            <a:xfrm rot="2954820" flipH="1" flipV="1">
              <a:off x="6837887" y="3773365"/>
              <a:ext cx="296574" cy="540891"/>
            </a:xfrm>
            <a:prstGeom prst="upDownArrow">
              <a:avLst>
                <a:gd name="adj1" fmla="val 72363"/>
                <a:gd name="adj2" fmla="val 5000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eaVert"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5" name="テキスト ボックス 224"/>
            <p:cNvSpPr txBox="1"/>
            <p:nvPr/>
          </p:nvSpPr>
          <p:spPr>
            <a:xfrm>
              <a:off x="6739025" y="3922296"/>
              <a:ext cx="1359667" cy="338554"/>
            </a:xfrm>
            <a:prstGeom prst="rect">
              <a:avLst/>
            </a:prstGeom>
            <a:noFill/>
          </p:spPr>
          <p:txBody>
            <a:bodyPr wrap="none" rtlCol="0">
              <a:spAutoFit/>
            </a:bodyPr>
            <a:lstStyle/>
            <a:p>
              <a:pPr algn="ctr"/>
              <a:r>
                <a:rPr kumimoji="1" lang="ja-JP" altLang="en-US" sz="1600" dirty="0" smtClean="0">
                  <a:solidFill>
                    <a:schemeClr val="bg1"/>
                  </a:solidFill>
                </a:rPr>
                <a:t>インターネット</a:t>
              </a:r>
              <a:endParaRPr kumimoji="1" lang="ja-JP" altLang="en-US" sz="1600" dirty="0">
                <a:solidFill>
                  <a:schemeClr val="bg1"/>
                </a:solidFill>
              </a:endParaRPr>
            </a:p>
          </p:txBody>
        </p:sp>
        <p:sp>
          <p:nvSpPr>
            <p:cNvPr id="228" name="等号 227"/>
            <p:cNvSpPr/>
            <p:nvPr/>
          </p:nvSpPr>
          <p:spPr>
            <a:xfrm>
              <a:off x="5619829" y="3237838"/>
              <a:ext cx="726264" cy="724961"/>
            </a:xfrm>
            <a:prstGeom prst="mathEqual">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534910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p:tgtEl>
                                          <p:spTgt spid="13"/>
                                        </p:tgtEl>
                                        <p:attrNameLst>
                                          <p:attrName>ppt_x</p:attrName>
                                        </p:attrNameLst>
                                      </p:cBhvr>
                                      <p:tavLst>
                                        <p:tav tm="0">
                                          <p:val>
                                            <p:strVal val="#ppt_x-#ppt_w*1.125000"/>
                                          </p:val>
                                        </p:tav>
                                        <p:tav tm="100000">
                                          <p:val>
                                            <p:strVal val="#ppt_x"/>
                                          </p:val>
                                        </p:tav>
                                      </p:tavLst>
                                    </p:anim>
                                    <p:animEffect transition="in" filter="wipe(right)">
                                      <p:cBhvr>
                                        <p:cTn id="8" dur="500"/>
                                        <p:tgtEl>
                                          <p:spTgt spid="13"/>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8" fill="hold"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p:tgtEl>
                                          <p:spTgt spid="14"/>
                                        </p:tgtEl>
                                        <p:attrNameLst>
                                          <p:attrName>ppt_x</p:attrName>
                                        </p:attrNameLst>
                                      </p:cBhvr>
                                      <p:tavLst>
                                        <p:tav tm="0">
                                          <p:val>
                                            <p:strVal val="#ppt_x-#ppt_w*1.125000"/>
                                          </p:val>
                                        </p:tav>
                                        <p:tav tm="100000">
                                          <p:val>
                                            <p:strVal val="#ppt_x"/>
                                          </p:val>
                                        </p:tav>
                                      </p:tavLst>
                                    </p:anim>
                                    <p:animEffect transition="in" filter="wipe(right)">
                                      <p:cBhvr>
                                        <p:cTn id="1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Arial Black" panose="020B0A04020102020204" pitchFamily="34" charset="0"/>
                <a:ea typeface="HGP創英角ｺﾞｼｯｸUB" pitchFamily="50" charset="-128"/>
                <a:cs typeface="Arial" pitchFamily="34" charset="0"/>
              </a:rPr>
              <a:t>大規模分散処理</a:t>
            </a:r>
            <a:br>
              <a:rPr lang="ja-JP" altLang="en-US" sz="2400" dirty="0">
                <a:solidFill>
                  <a:schemeClr val="bg1"/>
                </a:solidFill>
                <a:latin typeface="Arial Black" panose="020B0A04020102020204" pitchFamily="34" charset="0"/>
                <a:ea typeface="HGP創英角ｺﾞｼｯｸUB" pitchFamily="50" charset="-128"/>
                <a:cs typeface="Arial" pitchFamily="34" charset="0"/>
              </a:rPr>
            </a:br>
            <a:r>
              <a:rPr lang="en-US" altLang="ja-JP" sz="2400" dirty="0" err="1">
                <a:solidFill>
                  <a:schemeClr val="bg1"/>
                </a:solidFill>
                <a:latin typeface="Arial Black" panose="020B0A04020102020204" pitchFamily="34" charset="0"/>
                <a:ea typeface="HGP創英角ｺﾞｼｯｸUB" pitchFamily="50" charset="-128"/>
                <a:cs typeface="Arial" pitchFamily="34" charset="0"/>
              </a:rPr>
              <a:t>MapReduce</a:t>
            </a:r>
            <a:r>
              <a:rPr lang="ja-JP" altLang="en-US" sz="2400" dirty="0">
                <a:solidFill>
                  <a:schemeClr val="bg1"/>
                </a:solidFill>
                <a:latin typeface="Arial Black" panose="020B0A04020102020204" pitchFamily="34" charset="0"/>
                <a:ea typeface="HGP創英角ｺﾞｼｯｸUB" pitchFamily="50" charset="-128"/>
                <a:cs typeface="Arial" pitchFamily="34" charset="0"/>
              </a:rPr>
              <a:t>と</a:t>
            </a:r>
            <a:r>
              <a:rPr lang="en-US" altLang="ja-JP" sz="2400" dirty="0">
                <a:solidFill>
                  <a:schemeClr val="bg1"/>
                </a:solidFill>
                <a:latin typeface="Arial Black" panose="020B0A04020102020204" pitchFamily="34" charset="0"/>
                <a:ea typeface="HGP創英角ｺﾞｼｯｸUB" pitchFamily="50" charset="-128"/>
                <a:cs typeface="Arial" pitchFamily="34" charset="0"/>
              </a:rPr>
              <a:t>Hadoop</a:t>
            </a:r>
            <a:endParaRPr lang="ja-JP" altLang="en-US" sz="2400" dirty="0">
              <a:solidFill>
                <a:schemeClr val="bg1"/>
              </a:solidFill>
              <a:latin typeface="Arial Black" panose="020B0A04020102020204" pitchFamily="34" charset="0"/>
              <a:ea typeface="HGP創英角ｺﾞｼｯｸUB" pitchFamily="50" charset="-128"/>
              <a:cs typeface="Arial" pitchFamily="34" charset="0"/>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828084650"/>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bwMode="auto">
          <a:xfrm>
            <a:off x="899592" y="1027517"/>
            <a:ext cx="7344816" cy="2178210"/>
          </a:xfrm>
          <a:prstGeom prst="roundRect">
            <a:avLst>
              <a:gd name="adj" fmla="val 0"/>
            </a:avLst>
          </a:prstGeom>
          <a:solidFill>
            <a:schemeClr val="accent5">
              <a:lumMod val="20000"/>
              <a:lumOff val="80000"/>
            </a:schemeClr>
          </a:solidFill>
          <a:ln w="38100" cap="flat" cmpd="sng" algn="ctr">
            <a:noFill/>
            <a:prstDash val="solid"/>
            <a:round/>
            <a:headEnd type="none" w="med" len="med"/>
            <a:tailEnd type="none" w="med" len="med"/>
          </a:ln>
          <a:effectLst/>
        </p:spPr>
        <p:txBody>
          <a:bodyPr vert="horz" wrap="square" lIns="91440" tIns="45720" rIns="91440" bIns="45720" numCol="1" rtlCol="0" anchor="t" anchorCtr="1"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a:ln>
                  <a:noFill/>
                </a:ln>
                <a:solidFill>
                  <a:schemeClr val="tx2"/>
                </a:solidFill>
                <a:effectLst/>
                <a:latin typeface="+mn-lt"/>
                <a:ea typeface="+mn-ea"/>
              </a:rPr>
              <a:t>Goo</a:t>
            </a:r>
            <a:r>
              <a:rPr kumimoji="0" lang="en-US" altLang="ja-JP" sz="2000">
                <a:solidFill>
                  <a:schemeClr val="tx2"/>
                </a:solidFill>
                <a:latin typeface="+mn-lt"/>
                <a:ea typeface="+mn-ea"/>
              </a:rPr>
              <a:t>gle</a:t>
            </a:r>
            <a:endParaRPr kumimoji="0" lang="ja-JP" altLang="en-US" sz="2000" b="0" i="0" u="none" strike="noStrike" cap="none" normalizeH="0" dirty="0">
              <a:ln>
                <a:noFill/>
              </a:ln>
              <a:solidFill>
                <a:schemeClr val="tx2"/>
              </a:solidFill>
              <a:effectLst/>
              <a:latin typeface="+mn-lt"/>
              <a:ea typeface="+mn-ea"/>
            </a:endParaRPr>
          </a:p>
        </p:txBody>
      </p:sp>
      <p:sp>
        <p:nvSpPr>
          <p:cNvPr id="4" name="角丸四角形 3"/>
          <p:cNvSpPr/>
          <p:nvPr/>
        </p:nvSpPr>
        <p:spPr bwMode="auto">
          <a:xfrm>
            <a:off x="971600" y="1579166"/>
            <a:ext cx="3528392" cy="1029321"/>
          </a:xfrm>
          <a:prstGeom prst="roundRect">
            <a:avLst>
              <a:gd name="adj" fmla="val 0"/>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dirty="0" err="1">
                <a:ln>
                  <a:noFill/>
                </a:ln>
                <a:solidFill>
                  <a:schemeClr val="bg1"/>
                </a:solidFill>
                <a:effectLst/>
                <a:latin typeface="+mn-lt"/>
                <a:ea typeface="+mn-ea"/>
              </a:rPr>
              <a:t>BigTable</a:t>
            </a:r>
            <a:endParaRPr kumimoji="0" lang="en-US" altLang="ja-JP" sz="2800" b="0" i="0" u="none" strike="noStrike" cap="none" normalizeH="0" dirty="0">
              <a:ln>
                <a:noFill/>
              </a:ln>
              <a:solidFill>
                <a:schemeClr val="bg1"/>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dirty="0">
                <a:ln>
                  <a:noFill/>
                </a:ln>
                <a:solidFill>
                  <a:schemeClr val="bg1"/>
                </a:solidFill>
                <a:effectLst/>
                <a:latin typeface="+mn-lt"/>
                <a:ea typeface="+mn-ea"/>
              </a:rPr>
              <a:t>(</a:t>
            </a:r>
            <a:r>
              <a:rPr kumimoji="0" lang="ja-JP" altLang="en-US" sz="2800" b="0" i="0" u="none" strike="noStrike" cap="none" normalizeH="0" dirty="0">
                <a:ln>
                  <a:noFill/>
                </a:ln>
                <a:solidFill>
                  <a:schemeClr val="bg1"/>
                </a:solidFill>
                <a:effectLst/>
                <a:latin typeface="+mn-lt"/>
                <a:ea typeface="+mn-ea"/>
              </a:rPr>
              <a:t>分散</a:t>
            </a:r>
            <a:r>
              <a:rPr kumimoji="0" lang="en-US" altLang="ja-JP" sz="2800" b="0" i="0" u="none" strike="noStrike" cap="none" normalizeH="0" dirty="0" err="1">
                <a:ln>
                  <a:noFill/>
                </a:ln>
                <a:solidFill>
                  <a:schemeClr val="bg1"/>
                </a:solidFill>
                <a:effectLst/>
                <a:latin typeface="+mn-lt"/>
                <a:ea typeface="+mn-ea"/>
              </a:rPr>
              <a:t>KVS</a:t>
            </a:r>
            <a:r>
              <a:rPr kumimoji="0" lang="en-US" altLang="ja-JP" sz="2800" b="0" i="0" u="none" strike="noStrike" cap="none" normalizeH="0" dirty="0">
                <a:ln>
                  <a:noFill/>
                </a:ln>
                <a:solidFill>
                  <a:schemeClr val="bg1"/>
                </a:solidFill>
                <a:effectLst/>
                <a:latin typeface="+mn-lt"/>
                <a:ea typeface="+mn-ea"/>
              </a:rPr>
              <a:t>)</a:t>
            </a:r>
            <a:endParaRPr kumimoji="0" lang="ja-JP" altLang="en-US" sz="2800" b="0" i="0" u="none" strike="noStrike" cap="none" normalizeH="0" dirty="0">
              <a:ln>
                <a:noFill/>
              </a:ln>
              <a:solidFill>
                <a:schemeClr val="bg1"/>
              </a:solidFill>
              <a:effectLst/>
              <a:latin typeface="+mn-lt"/>
              <a:ea typeface="+mn-ea"/>
            </a:endParaRPr>
          </a:p>
        </p:txBody>
      </p:sp>
      <p:sp>
        <p:nvSpPr>
          <p:cNvPr id="5" name="角丸四角形 4"/>
          <p:cNvSpPr/>
          <p:nvPr/>
        </p:nvSpPr>
        <p:spPr bwMode="auto">
          <a:xfrm>
            <a:off x="4652392" y="1579166"/>
            <a:ext cx="3528392" cy="1029321"/>
          </a:xfrm>
          <a:prstGeom prst="roundRect">
            <a:avLst>
              <a:gd name="adj" fmla="val 26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dirty="0">
                <a:ln>
                  <a:noFill/>
                </a:ln>
                <a:solidFill>
                  <a:schemeClr val="bg1"/>
                </a:solidFill>
                <a:effectLst/>
                <a:latin typeface="+mn-lt"/>
                <a:ea typeface="+mn-ea"/>
              </a:rPr>
              <a:t>MapReduce</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dirty="0">
                <a:ln>
                  <a:noFill/>
                </a:ln>
                <a:solidFill>
                  <a:schemeClr val="bg1"/>
                </a:solidFill>
                <a:effectLst/>
                <a:latin typeface="+mn-lt"/>
                <a:ea typeface="+mn-ea"/>
              </a:rPr>
              <a:t>(</a:t>
            </a:r>
            <a:r>
              <a:rPr kumimoji="0" lang="ja-JP" altLang="en-US" sz="2800" b="0" i="0" u="none" strike="noStrike" cap="none" normalizeH="0" dirty="0">
                <a:ln>
                  <a:noFill/>
                </a:ln>
                <a:solidFill>
                  <a:schemeClr val="bg1"/>
                </a:solidFill>
                <a:effectLst/>
                <a:latin typeface="+mn-lt"/>
                <a:ea typeface="+mn-ea"/>
              </a:rPr>
              <a:t>大規模バッチ処理</a:t>
            </a:r>
            <a:r>
              <a:rPr kumimoji="0" lang="en-US" altLang="ja-JP" sz="2800" b="0" i="0" u="none" strike="noStrike" cap="none" normalizeH="0" dirty="0">
                <a:ln>
                  <a:noFill/>
                </a:ln>
                <a:solidFill>
                  <a:schemeClr val="bg1"/>
                </a:solidFill>
                <a:effectLst/>
                <a:latin typeface="+mn-lt"/>
                <a:ea typeface="+mn-ea"/>
              </a:rPr>
              <a:t>)</a:t>
            </a:r>
            <a:endParaRPr kumimoji="0" lang="ja-JP" altLang="en-US" sz="2800" b="0" i="0" u="none" strike="noStrike" cap="none" normalizeH="0" dirty="0">
              <a:ln>
                <a:noFill/>
              </a:ln>
              <a:solidFill>
                <a:schemeClr val="bg1"/>
              </a:solidFill>
              <a:effectLst/>
              <a:latin typeface="+mn-lt"/>
              <a:ea typeface="+mn-ea"/>
            </a:endParaRPr>
          </a:p>
        </p:txBody>
      </p:sp>
      <p:sp>
        <p:nvSpPr>
          <p:cNvPr id="13" name="角丸四角形 12"/>
          <p:cNvSpPr/>
          <p:nvPr/>
        </p:nvSpPr>
        <p:spPr bwMode="auto">
          <a:xfrm>
            <a:off x="899592" y="4314740"/>
            <a:ext cx="7344816" cy="1671281"/>
          </a:xfrm>
          <a:prstGeom prst="roundRect">
            <a:avLst>
              <a:gd name="adj" fmla="val 0"/>
            </a:avLst>
          </a:prstGeom>
          <a:solidFill>
            <a:schemeClr val="accent6"/>
          </a:solidFill>
          <a:ln w="38100" cap="flat" cmpd="sng" algn="ctr">
            <a:noFill/>
            <a:prstDash val="solid"/>
            <a:round/>
            <a:headEnd type="none" w="med" len="med"/>
            <a:tailEnd type="none" w="med" len="med"/>
          </a:ln>
          <a:effectLst/>
        </p:spPr>
        <p:txBody>
          <a:bodyPr vert="horz" wrap="square" lIns="91440" tIns="45720" rIns="91440" bIns="45720" numCol="1" rtlCol="0" anchor="b" anchorCtr="1"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chemeClr val="bg1"/>
                </a:solidFill>
                <a:effectLst/>
                <a:latin typeface="+mn-lt"/>
                <a:ea typeface="+mn-ea"/>
              </a:rPr>
              <a:t>Google</a:t>
            </a:r>
            <a:r>
              <a:rPr kumimoji="0" lang="ja-JP" altLang="en-US" sz="2000" b="0" i="0" u="none" strike="noStrike" cap="none" normalizeH="0" dirty="0">
                <a:ln>
                  <a:noFill/>
                </a:ln>
                <a:solidFill>
                  <a:schemeClr val="bg1"/>
                </a:solidFill>
                <a:effectLst/>
                <a:latin typeface="+mn-lt"/>
                <a:ea typeface="+mn-ea"/>
              </a:rPr>
              <a:t>の論文を元に</a:t>
            </a:r>
            <a:r>
              <a:rPr kumimoji="0" lang="en-US" altLang="ja-JP" sz="2000" b="0" i="0" u="none" strike="noStrike" cap="none" normalizeH="0" dirty="0">
                <a:ln>
                  <a:noFill/>
                </a:ln>
                <a:solidFill>
                  <a:schemeClr val="bg1"/>
                </a:solidFill>
                <a:effectLst/>
                <a:latin typeface="+mn-lt"/>
                <a:ea typeface="+mn-ea"/>
              </a:rPr>
              <a:t>Yahoo!</a:t>
            </a:r>
            <a:r>
              <a:rPr kumimoji="0" lang="ja-JP" altLang="en-US" sz="2000" b="0" i="0" u="none" strike="noStrike" cap="none" normalizeH="0" dirty="0">
                <a:ln>
                  <a:noFill/>
                </a:ln>
                <a:solidFill>
                  <a:schemeClr val="bg1"/>
                </a:solidFill>
                <a:effectLst/>
                <a:latin typeface="+mn-lt"/>
                <a:ea typeface="+mn-ea"/>
              </a:rPr>
              <a:t>のエンジニアが</a:t>
            </a:r>
            <a:r>
              <a:rPr kumimoji="0" lang="en-US" altLang="ja-JP" sz="2000" b="0" i="0" u="none" strike="noStrike" cap="none" normalizeH="0" dirty="0">
                <a:ln>
                  <a:noFill/>
                </a:ln>
                <a:solidFill>
                  <a:schemeClr val="bg1"/>
                </a:solidFill>
                <a:effectLst/>
                <a:latin typeface="+mn-lt"/>
                <a:ea typeface="+mn-ea"/>
              </a:rPr>
              <a:t>Java</a:t>
            </a:r>
            <a:r>
              <a:rPr kumimoji="0" lang="ja-JP" altLang="en-US" sz="2000" b="0" i="0" u="none" strike="noStrike" cap="none" normalizeH="0" dirty="0">
                <a:ln>
                  <a:noFill/>
                </a:ln>
                <a:solidFill>
                  <a:schemeClr val="bg1"/>
                </a:solidFill>
                <a:effectLst/>
                <a:latin typeface="+mn-lt"/>
                <a:ea typeface="+mn-ea"/>
              </a:rPr>
              <a:t>で実装</a:t>
            </a:r>
          </a:p>
        </p:txBody>
      </p:sp>
      <p:sp>
        <p:nvSpPr>
          <p:cNvPr id="2" name="タイトル 1"/>
          <p:cNvSpPr>
            <a:spLocks noGrp="1"/>
          </p:cNvSpPr>
          <p:nvPr>
            <p:ph type="title"/>
          </p:nvPr>
        </p:nvSpPr>
        <p:spPr/>
        <p:txBody>
          <a:bodyPr/>
          <a:lstStyle/>
          <a:p>
            <a:r>
              <a:rPr kumimoji="1" lang="en-US" altLang="ja-JP"/>
              <a:t>Google</a:t>
            </a:r>
            <a:r>
              <a:rPr kumimoji="1" lang="ja-JP" altLang="en-US"/>
              <a:t>の</a:t>
            </a:r>
            <a:r>
              <a:rPr kumimoji="1" lang="en-US" altLang="ja-JP"/>
              <a:t>BigTable</a:t>
            </a:r>
            <a:r>
              <a:rPr kumimoji="1" lang="ja-JP" altLang="en-US"/>
              <a:t>と</a:t>
            </a:r>
            <a:r>
              <a:rPr kumimoji="1" lang="en-US" altLang="ja-JP"/>
              <a:t>MapReduce</a:t>
            </a:r>
            <a:endParaRPr kumimoji="1" lang="ja-JP" altLang="en-US" dirty="0"/>
          </a:p>
        </p:txBody>
      </p:sp>
      <p:sp>
        <p:nvSpPr>
          <p:cNvPr id="8" name="角丸四角形 7"/>
          <p:cNvSpPr/>
          <p:nvPr/>
        </p:nvSpPr>
        <p:spPr bwMode="auto">
          <a:xfrm>
            <a:off x="971600" y="4397112"/>
            <a:ext cx="3528392" cy="576064"/>
          </a:xfrm>
          <a:prstGeom prst="roundRect">
            <a:avLst>
              <a:gd name="adj" fmla="val 0"/>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dirty="0" err="1">
                <a:ln>
                  <a:noFill/>
                </a:ln>
                <a:solidFill>
                  <a:schemeClr val="bg1"/>
                </a:solidFill>
                <a:effectLst/>
                <a:latin typeface="+mn-lt"/>
                <a:ea typeface="+mn-ea"/>
              </a:rPr>
              <a:t>HBase</a:t>
            </a:r>
            <a:endParaRPr kumimoji="0" lang="en-US" altLang="ja-JP" sz="2800" b="0" i="0" u="none" strike="noStrike" cap="none" normalizeH="0" dirty="0">
              <a:ln>
                <a:noFill/>
              </a:ln>
              <a:solidFill>
                <a:schemeClr val="bg1"/>
              </a:solidFill>
              <a:effectLst/>
              <a:latin typeface="+mn-lt"/>
              <a:ea typeface="+mn-ea"/>
            </a:endParaRPr>
          </a:p>
        </p:txBody>
      </p:sp>
      <p:sp>
        <p:nvSpPr>
          <p:cNvPr id="9" name="角丸四角形 8"/>
          <p:cNvSpPr/>
          <p:nvPr/>
        </p:nvSpPr>
        <p:spPr bwMode="auto">
          <a:xfrm>
            <a:off x="4652392" y="4397112"/>
            <a:ext cx="3528392" cy="576064"/>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dirty="0" err="1">
                <a:ln>
                  <a:noFill/>
                </a:ln>
                <a:solidFill>
                  <a:schemeClr val="bg1"/>
                </a:solidFill>
                <a:effectLst/>
                <a:latin typeface="+mn-lt"/>
                <a:ea typeface="+mn-ea"/>
              </a:rPr>
              <a:t>Hadoop</a:t>
            </a:r>
            <a:endParaRPr kumimoji="0" lang="ja-JP" altLang="en-US" sz="2800" b="0" i="0" u="none" strike="noStrike" cap="none" normalizeH="0" dirty="0">
              <a:ln>
                <a:noFill/>
              </a:ln>
              <a:solidFill>
                <a:schemeClr val="bg1"/>
              </a:solidFill>
              <a:effectLst/>
              <a:latin typeface="+mn-lt"/>
              <a:ea typeface="+mn-ea"/>
            </a:endParaRPr>
          </a:p>
        </p:txBody>
      </p:sp>
      <p:sp>
        <p:nvSpPr>
          <p:cNvPr id="10" name="下矢印 9"/>
          <p:cNvSpPr/>
          <p:nvPr/>
        </p:nvSpPr>
        <p:spPr bwMode="auto">
          <a:xfrm>
            <a:off x="971600" y="3449426"/>
            <a:ext cx="7209184" cy="646570"/>
          </a:xfrm>
          <a:prstGeom prst="downArrow">
            <a:avLst/>
          </a:prstGeom>
          <a:solidFill>
            <a:schemeClr val="accent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400" b="0" i="0" u="none" strike="noStrike" cap="none" normalizeH="0">
                <a:ln>
                  <a:noFill/>
                </a:ln>
                <a:solidFill>
                  <a:schemeClr val="bg1"/>
                </a:solidFill>
                <a:effectLst/>
                <a:latin typeface="+mn-lt"/>
                <a:ea typeface="+mn-ea"/>
              </a:rPr>
              <a:t>Java</a:t>
            </a:r>
            <a:endParaRPr kumimoji="0" lang="ja-JP" altLang="en-US" sz="2400" b="0" i="0" u="none" strike="noStrike" cap="none" normalizeH="0">
              <a:ln>
                <a:noFill/>
              </a:ln>
              <a:solidFill>
                <a:schemeClr val="bg1"/>
              </a:solidFill>
              <a:effectLst/>
              <a:latin typeface="+mn-lt"/>
              <a:ea typeface="+mn-ea"/>
            </a:endParaRPr>
          </a:p>
        </p:txBody>
      </p:sp>
      <p:sp>
        <p:nvSpPr>
          <p:cNvPr id="15" name="正方形/長方形 14"/>
          <p:cNvSpPr/>
          <p:nvPr/>
        </p:nvSpPr>
        <p:spPr>
          <a:xfrm>
            <a:off x="967608" y="2688179"/>
            <a:ext cx="7213176" cy="428266"/>
          </a:xfrm>
          <a:prstGeom prst="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a:solidFill>
                  <a:srgbClr val="FFFFFF"/>
                </a:solidFill>
                <a:cs typeface="ＭＳ Ｐゴシック"/>
              </a:rPr>
              <a:t>GFS (</a:t>
            </a:r>
            <a:r>
              <a:rPr kumimoji="1" lang="ja-JP" altLang="en-US" sz="2000" dirty="0">
                <a:solidFill>
                  <a:srgbClr val="FFFFFF"/>
                </a:solidFill>
                <a:cs typeface="ＭＳ Ｐゴシック"/>
              </a:rPr>
              <a:t>分散ファイルシステム</a:t>
            </a:r>
            <a:r>
              <a:rPr kumimoji="1" lang="en-US" altLang="ja-JP" sz="2000" dirty="0">
                <a:solidFill>
                  <a:srgbClr val="FFFFFF"/>
                </a:solidFill>
                <a:cs typeface="ＭＳ Ｐゴシック"/>
              </a:rPr>
              <a:t>)</a:t>
            </a:r>
            <a:endParaRPr kumimoji="1" lang="ja-JP" altLang="en-US" sz="2000" dirty="0">
              <a:solidFill>
                <a:srgbClr val="FFFFFF"/>
              </a:solidFill>
              <a:cs typeface="ＭＳ Ｐゴシック"/>
            </a:endParaRPr>
          </a:p>
        </p:txBody>
      </p:sp>
      <p:sp>
        <p:nvSpPr>
          <p:cNvPr id="16" name="正方形/長方形 15"/>
          <p:cNvSpPr/>
          <p:nvPr/>
        </p:nvSpPr>
        <p:spPr>
          <a:xfrm>
            <a:off x="967609" y="5045184"/>
            <a:ext cx="7213176" cy="435633"/>
          </a:xfrm>
          <a:prstGeom prst="rect">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a:solidFill>
                  <a:srgbClr val="FFFFFF"/>
                </a:solidFill>
                <a:cs typeface="ＭＳ Ｐゴシック"/>
              </a:rPr>
              <a:t>HDFS</a:t>
            </a:r>
            <a:endParaRPr kumimoji="1" lang="ja-JP" altLang="en-US" sz="2000" dirty="0">
              <a:solidFill>
                <a:srgbClr val="FFFFFF"/>
              </a:solidFill>
              <a:cs typeface="ＭＳ Ｐゴシック"/>
            </a:endParaRPr>
          </a:p>
        </p:txBody>
      </p:sp>
    </p:spTree>
    <p:extLst>
      <p:ext uri="{BB962C8B-B14F-4D97-AF65-F5344CB8AC3E}">
        <p14:creationId xmlns:p14="http://schemas.microsoft.com/office/powerpoint/2010/main" val="550417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up)">
                                      <p:cBhvr>
                                        <p:cTn id="21" dur="500"/>
                                        <p:tgtEl>
                                          <p:spTgt spid="10"/>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 grpId="0" animBg="1"/>
      <p:bldP spid="5" grpId="0" animBg="1"/>
      <p:bldP spid="13" grpId="0" animBg="1"/>
      <p:bldP spid="8" grpId="0" animBg="1"/>
      <p:bldP spid="9" grpId="0" animBg="1"/>
      <p:bldP spid="10" grpId="0" animBg="1"/>
      <p:bldP spid="15" grpId="0" animBg="1"/>
      <p:bldP spid="16"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円柱 52"/>
          <p:cNvSpPr/>
          <p:nvPr/>
        </p:nvSpPr>
        <p:spPr bwMode="auto">
          <a:xfrm>
            <a:off x="882252" y="2310817"/>
            <a:ext cx="2305844" cy="637255"/>
          </a:xfrm>
          <a:prstGeom prst="can">
            <a:avLst>
              <a:gd name="adj" fmla="val 30077"/>
            </a:avLst>
          </a:prstGeom>
          <a:solidFill>
            <a:schemeClr val="tx1">
              <a:lumMod val="75000"/>
              <a:lumOff val="25000"/>
            </a:schemeClr>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48" name="円柱 47"/>
          <p:cNvSpPr/>
          <p:nvPr/>
        </p:nvSpPr>
        <p:spPr bwMode="auto">
          <a:xfrm>
            <a:off x="717550" y="2281509"/>
            <a:ext cx="2305844" cy="637255"/>
          </a:xfrm>
          <a:prstGeom prst="can">
            <a:avLst>
              <a:gd name="adj" fmla="val 30077"/>
            </a:avLst>
          </a:prstGeom>
          <a:solidFill>
            <a:schemeClr val="tx1">
              <a:lumMod val="50000"/>
              <a:lumOff val="50000"/>
            </a:schemeClr>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86" name="正方形/長方形 85"/>
          <p:cNvSpPr/>
          <p:nvPr/>
        </p:nvSpPr>
        <p:spPr>
          <a:xfrm>
            <a:off x="533400" y="3018692"/>
            <a:ext cx="8077200" cy="2639061"/>
          </a:xfrm>
          <a:prstGeom prst="rect">
            <a:avLst/>
          </a:prstGeom>
          <a:solidFill>
            <a:srgbClr val="E6D6A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 name="円柱 3"/>
          <p:cNvSpPr/>
          <p:nvPr/>
        </p:nvSpPr>
        <p:spPr bwMode="auto">
          <a:xfrm>
            <a:off x="533400" y="811030"/>
            <a:ext cx="8077200" cy="1426126"/>
          </a:xfrm>
          <a:prstGeom prst="can">
            <a:avLst>
              <a:gd name="adj" fmla="val 30077"/>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メイリオ"/>
              <a:ea typeface="メイリオ"/>
              <a:cs typeface="メイリオ"/>
            </a:endParaRPr>
          </a:p>
        </p:txBody>
      </p:sp>
      <p:sp>
        <p:nvSpPr>
          <p:cNvPr id="40" name="正方形/長方形 39"/>
          <p:cNvSpPr/>
          <p:nvPr/>
        </p:nvSpPr>
        <p:spPr>
          <a:xfrm>
            <a:off x="717550" y="1291542"/>
            <a:ext cx="4953000" cy="795754"/>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7345" name="タイトル 1"/>
          <p:cNvSpPr>
            <a:spLocks noGrp="1"/>
          </p:cNvSpPr>
          <p:nvPr>
            <p:ph type="title"/>
          </p:nvPr>
        </p:nvSpPr>
        <p:spPr>
          <a:xfrm>
            <a:off x="465137" y="209550"/>
            <a:ext cx="8678863" cy="493713"/>
          </a:xfrm>
        </p:spPr>
        <p:txBody>
          <a:bodyPr/>
          <a:lstStyle/>
          <a:p>
            <a:r>
              <a:rPr lang="en-US" altLang="ja-JP" dirty="0" err="1">
                <a:ea typeface="ＭＳ Ｐゴシック" charset="-128"/>
              </a:rPr>
              <a:t>Hadoop</a:t>
            </a:r>
            <a:endParaRPr lang="ja-JP" altLang="en-US" sz="2800" dirty="0">
              <a:ea typeface="ＭＳ Ｐゴシック" charset="-128"/>
            </a:endParaRPr>
          </a:p>
        </p:txBody>
      </p:sp>
      <p:sp>
        <p:nvSpPr>
          <p:cNvPr id="19" name="角丸四角形 18"/>
          <p:cNvSpPr/>
          <p:nvPr/>
        </p:nvSpPr>
        <p:spPr bwMode="auto">
          <a:xfrm>
            <a:off x="873224" y="1338391"/>
            <a:ext cx="2286000" cy="229759"/>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chemeClr val="bg1"/>
                </a:solidFill>
                <a:effectLst/>
                <a:latin typeface="メイリオ"/>
                <a:ea typeface="メイリオ"/>
                <a:cs typeface="メイリオ"/>
              </a:rPr>
              <a:t>非構造化</a:t>
            </a:r>
          </a:p>
        </p:txBody>
      </p:sp>
      <p:sp>
        <p:nvSpPr>
          <p:cNvPr id="22" name="角丸四角形 21"/>
          <p:cNvSpPr/>
          <p:nvPr/>
        </p:nvSpPr>
        <p:spPr bwMode="auto">
          <a:xfrm>
            <a:off x="873224" y="1599901"/>
            <a:ext cx="691952" cy="189829"/>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a:ln>
                  <a:noFill/>
                </a:ln>
                <a:solidFill>
                  <a:schemeClr val="bg1"/>
                </a:solidFill>
                <a:effectLst/>
                <a:latin typeface="メイリオ"/>
                <a:ea typeface="メイリオ"/>
                <a:cs typeface="メイリオ"/>
              </a:rPr>
              <a:t>テキスト</a:t>
            </a:r>
          </a:p>
        </p:txBody>
      </p:sp>
      <p:sp>
        <p:nvSpPr>
          <p:cNvPr id="23" name="角丸四角形 22"/>
          <p:cNvSpPr/>
          <p:nvPr/>
        </p:nvSpPr>
        <p:spPr bwMode="auto">
          <a:xfrm>
            <a:off x="1676400" y="1599901"/>
            <a:ext cx="691952" cy="189829"/>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a:ln>
                  <a:noFill/>
                </a:ln>
                <a:solidFill>
                  <a:schemeClr val="bg1"/>
                </a:solidFill>
                <a:effectLst/>
                <a:latin typeface="メイリオ"/>
                <a:ea typeface="メイリオ"/>
                <a:cs typeface="メイリオ"/>
              </a:rPr>
              <a:t>動画</a:t>
            </a:r>
          </a:p>
        </p:txBody>
      </p:sp>
      <p:sp>
        <p:nvSpPr>
          <p:cNvPr id="24" name="角丸四角形 23"/>
          <p:cNvSpPr/>
          <p:nvPr/>
        </p:nvSpPr>
        <p:spPr bwMode="auto">
          <a:xfrm>
            <a:off x="2467272" y="1599901"/>
            <a:ext cx="691952" cy="189829"/>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a:ln>
                  <a:noFill/>
                </a:ln>
                <a:solidFill>
                  <a:schemeClr val="bg1"/>
                </a:solidFill>
                <a:effectLst/>
                <a:latin typeface="メイリオ"/>
                <a:ea typeface="メイリオ"/>
                <a:cs typeface="メイリオ"/>
              </a:rPr>
              <a:t>音声</a:t>
            </a:r>
          </a:p>
        </p:txBody>
      </p:sp>
      <p:sp>
        <p:nvSpPr>
          <p:cNvPr id="5" name="テキスト ボックス 4"/>
          <p:cNvSpPr txBox="1"/>
          <p:nvPr/>
        </p:nvSpPr>
        <p:spPr>
          <a:xfrm>
            <a:off x="3429000" y="811030"/>
            <a:ext cx="2286000" cy="461665"/>
          </a:xfrm>
          <a:prstGeom prst="rect">
            <a:avLst/>
          </a:prstGeom>
          <a:noFill/>
        </p:spPr>
        <p:txBody>
          <a:bodyPr wrap="square" rtlCol="0">
            <a:spAutoFit/>
          </a:bodyPr>
          <a:lstStyle/>
          <a:p>
            <a:pPr algn="ctr"/>
            <a:r>
              <a:rPr kumimoji="1" lang="ja-JP" altLang="en-US" sz="2400" dirty="0">
                <a:solidFill>
                  <a:srgbClr val="0000FF"/>
                </a:solidFill>
                <a:effectLst/>
                <a:latin typeface="メイリオ"/>
                <a:ea typeface="メイリオ"/>
                <a:cs typeface="メイリオ"/>
              </a:rPr>
              <a:t>ビッグデータ</a:t>
            </a:r>
          </a:p>
        </p:txBody>
      </p:sp>
      <p:sp>
        <p:nvSpPr>
          <p:cNvPr id="2" name="正方形/長方形 1"/>
          <p:cNvSpPr/>
          <p:nvPr/>
        </p:nvSpPr>
        <p:spPr>
          <a:xfrm>
            <a:off x="1214487" y="3098703"/>
            <a:ext cx="923826" cy="1847304"/>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メイリオ"/>
                <a:ea typeface="メイリオ"/>
                <a:cs typeface="メイリオ"/>
              </a:rPr>
              <a:t>ビッグデータ</a:t>
            </a:r>
            <a:endParaRPr kumimoji="1" lang="en-US" altLang="ja-JP" sz="800" dirty="0">
              <a:solidFill>
                <a:srgbClr val="FFFFFF"/>
              </a:solidFill>
              <a:latin typeface="メイリオ"/>
              <a:ea typeface="メイリオ"/>
              <a:cs typeface="メイリオ"/>
            </a:endParaRPr>
          </a:p>
          <a:p>
            <a:pPr algn="ctr"/>
            <a:r>
              <a:rPr lang="ja-JP" altLang="en-US" sz="800" dirty="0">
                <a:solidFill>
                  <a:srgbClr val="FFFFFF"/>
                </a:solidFill>
                <a:latin typeface="メイリオ"/>
                <a:ea typeface="メイリオ"/>
                <a:cs typeface="メイリオ"/>
              </a:rPr>
              <a:t>の分割処理</a:t>
            </a:r>
            <a:endParaRPr lang="en-US" altLang="ja-JP" sz="800" dirty="0">
              <a:solidFill>
                <a:srgbClr val="FFFFFF"/>
              </a:solidFill>
              <a:latin typeface="メイリオ"/>
              <a:ea typeface="メイリオ"/>
              <a:cs typeface="メイリオ"/>
            </a:endParaRPr>
          </a:p>
          <a:p>
            <a:pPr algn="ctr"/>
            <a:r>
              <a:rPr kumimoji="1" lang="ja-JP" altLang="en-US" sz="800" dirty="0">
                <a:solidFill>
                  <a:srgbClr val="FFFFFF"/>
                </a:solidFill>
                <a:latin typeface="メイリオ"/>
                <a:ea typeface="メイリオ"/>
                <a:cs typeface="メイリオ"/>
              </a:rPr>
              <a:t>（</a:t>
            </a:r>
            <a:r>
              <a:rPr kumimoji="1" lang="en-US" altLang="ja-JP" sz="800" dirty="0">
                <a:solidFill>
                  <a:srgbClr val="FFFFFF"/>
                </a:solidFill>
                <a:latin typeface="メイリオ"/>
                <a:ea typeface="メイリオ"/>
                <a:cs typeface="メイリオ"/>
              </a:rPr>
              <a:t>MAP</a:t>
            </a:r>
            <a:r>
              <a:rPr kumimoji="1" lang="ja-JP" altLang="en-US" sz="800" dirty="0">
                <a:solidFill>
                  <a:srgbClr val="FFFFFF"/>
                </a:solidFill>
                <a:latin typeface="メイリオ"/>
                <a:ea typeface="メイリオ"/>
                <a:cs typeface="メイリオ"/>
              </a:rPr>
              <a:t>処理）</a:t>
            </a:r>
          </a:p>
        </p:txBody>
      </p:sp>
      <p:sp>
        <p:nvSpPr>
          <p:cNvPr id="85" name="正方形/長方形 84"/>
          <p:cNvSpPr/>
          <p:nvPr/>
        </p:nvSpPr>
        <p:spPr>
          <a:xfrm>
            <a:off x="7100143" y="3098703"/>
            <a:ext cx="923826" cy="1847304"/>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a:solidFill>
                  <a:srgbClr val="FFFFFF"/>
                </a:solidFill>
                <a:latin typeface="メイリオ"/>
                <a:ea typeface="メイリオ"/>
                <a:cs typeface="メイリオ"/>
              </a:rPr>
              <a:t>演算結果</a:t>
            </a:r>
            <a:endParaRPr kumimoji="1" lang="en-US" altLang="ja-JP" sz="800" dirty="0">
              <a:solidFill>
                <a:srgbClr val="FFFFFF"/>
              </a:solidFill>
              <a:latin typeface="メイリオ"/>
              <a:ea typeface="メイリオ"/>
              <a:cs typeface="メイリオ"/>
            </a:endParaRPr>
          </a:p>
          <a:p>
            <a:pPr algn="ctr"/>
            <a:r>
              <a:rPr kumimoji="1" lang="ja-JP" altLang="en-US" sz="800" dirty="0">
                <a:solidFill>
                  <a:srgbClr val="FFFFFF"/>
                </a:solidFill>
                <a:latin typeface="メイリオ"/>
                <a:ea typeface="メイリオ"/>
                <a:cs typeface="メイリオ"/>
              </a:rPr>
              <a:t>の集約処理</a:t>
            </a:r>
            <a:endParaRPr kumimoji="1" lang="en-US" altLang="ja-JP" sz="800" dirty="0">
              <a:solidFill>
                <a:srgbClr val="FFFFFF"/>
              </a:solidFill>
              <a:latin typeface="メイリオ"/>
              <a:ea typeface="メイリオ"/>
              <a:cs typeface="メイリオ"/>
            </a:endParaRPr>
          </a:p>
          <a:p>
            <a:pPr algn="ctr"/>
            <a:r>
              <a:rPr lang="en-US" altLang="ja-JP" sz="800" dirty="0">
                <a:solidFill>
                  <a:srgbClr val="FFFFFF"/>
                </a:solidFill>
                <a:latin typeface="メイリオ"/>
                <a:ea typeface="メイリオ"/>
                <a:cs typeface="メイリオ"/>
              </a:rPr>
              <a:t>(REDUCE</a:t>
            </a:r>
            <a:r>
              <a:rPr lang="ja-JP" altLang="en-US" sz="800" dirty="0">
                <a:solidFill>
                  <a:srgbClr val="FFFFFF"/>
                </a:solidFill>
                <a:latin typeface="メイリオ"/>
                <a:ea typeface="メイリオ"/>
                <a:cs typeface="メイリオ"/>
              </a:rPr>
              <a:t>処理</a:t>
            </a:r>
            <a:r>
              <a:rPr lang="en-US" altLang="ja-JP" sz="800" dirty="0">
                <a:solidFill>
                  <a:srgbClr val="FFFFFF"/>
                </a:solidFill>
                <a:latin typeface="メイリオ"/>
                <a:ea typeface="メイリオ"/>
                <a:cs typeface="メイリオ"/>
              </a:rPr>
              <a:t>)</a:t>
            </a:r>
          </a:p>
        </p:txBody>
      </p:sp>
      <p:sp>
        <p:nvSpPr>
          <p:cNvPr id="105" name="正方形/長方形 104"/>
          <p:cNvSpPr/>
          <p:nvPr/>
        </p:nvSpPr>
        <p:spPr>
          <a:xfrm>
            <a:off x="2839244" y="3669227"/>
            <a:ext cx="3462337" cy="228602"/>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latin typeface="メイリオ"/>
                <a:ea typeface="メイリオ"/>
                <a:cs typeface="メイリオ"/>
              </a:rPr>
              <a:t>コンピューター</a:t>
            </a:r>
            <a:r>
              <a:rPr lang="en-US" altLang="ja-JP" sz="1200" dirty="0">
                <a:solidFill>
                  <a:srgbClr val="FFFFFF"/>
                </a:solidFill>
                <a:latin typeface="メイリオ"/>
                <a:ea typeface="メイリオ"/>
                <a:cs typeface="メイリオ"/>
              </a:rPr>
              <a:t>1    </a:t>
            </a:r>
            <a:r>
              <a:rPr kumimoji="1" lang="ja-JP" altLang="en-US" sz="1200" dirty="0">
                <a:solidFill>
                  <a:srgbClr val="FFFFFF"/>
                </a:solidFill>
                <a:latin typeface="メイリオ"/>
                <a:ea typeface="メイリオ"/>
                <a:cs typeface="メイリオ"/>
              </a:rPr>
              <a:t>計算処理</a:t>
            </a:r>
          </a:p>
        </p:txBody>
      </p:sp>
      <p:sp>
        <p:nvSpPr>
          <p:cNvPr id="108" name="正方形/長方形 107"/>
          <p:cNvSpPr/>
          <p:nvPr/>
        </p:nvSpPr>
        <p:spPr>
          <a:xfrm>
            <a:off x="2839244" y="3923226"/>
            <a:ext cx="3462337" cy="228602"/>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メイリオ"/>
                <a:ea typeface="メイリオ"/>
                <a:cs typeface="メイリオ"/>
              </a:rPr>
              <a:t>コンピューター</a:t>
            </a:r>
            <a:r>
              <a:rPr lang="en-US" altLang="ja-JP" sz="1200" dirty="0">
                <a:solidFill>
                  <a:srgbClr val="FFFFFF"/>
                </a:solidFill>
                <a:latin typeface="メイリオ"/>
                <a:ea typeface="メイリオ"/>
                <a:cs typeface="メイリオ"/>
              </a:rPr>
              <a:t>2    </a:t>
            </a:r>
            <a:r>
              <a:rPr kumimoji="1" lang="ja-JP" altLang="en-US" sz="1200" dirty="0">
                <a:solidFill>
                  <a:srgbClr val="FFFFFF"/>
                </a:solidFill>
                <a:latin typeface="メイリオ"/>
                <a:ea typeface="メイリオ"/>
                <a:cs typeface="メイリオ"/>
              </a:rPr>
              <a:t>計算処理</a:t>
            </a:r>
          </a:p>
        </p:txBody>
      </p:sp>
      <p:sp>
        <p:nvSpPr>
          <p:cNvPr id="109" name="正方形/長方形 108"/>
          <p:cNvSpPr/>
          <p:nvPr/>
        </p:nvSpPr>
        <p:spPr>
          <a:xfrm>
            <a:off x="2839244" y="4177223"/>
            <a:ext cx="3462337" cy="228602"/>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メイリオ"/>
                <a:ea typeface="メイリオ"/>
                <a:cs typeface="メイリオ"/>
              </a:rPr>
              <a:t>コンピューター</a:t>
            </a:r>
            <a:r>
              <a:rPr lang="en-US" altLang="ja-JP" sz="1200" dirty="0">
                <a:solidFill>
                  <a:srgbClr val="FFFFFF"/>
                </a:solidFill>
                <a:latin typeface="メイリオ"/>
                <a:ea typeface="メイリオ"/>
                <a:cs typeface="メイリオ"/>
              </a:rPr>
              <a:t>3    </a:t>
            </a:r>
            <a:r>
              <a:rPr kumimoji="1" lang="ja-JP" altLang="en-US" sz="1200" dirty="0">
                <a:solidFill>
                  <a:srgbClr val="FFFFFF"/>
                </a:solidFill>
                <a:latin typeface="メイリオ"/>
                <a:ea typeface="メイリオ"/>
                <a:cs typeface="メイリオ"/>
              </a:rPr>
              <a:t>計算処理</a:t>
            </a:r>
          </a:p>
        </p:txBody>
      </p:sp>
      <p:sp>
        <p:nvSpPr>
          <p:cNvPr id="110" name="正方形/長方形 109"/>
          <p:cNvSpPr/>
          <p:nvPr/>
        </p:nvSpPr>
        <p:spPr>
          <a:xfrm>
            <a:off x="2839244" y="4717405"/>
            <a:ext cx="3462337" cy="228602"/>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a:solidFill>
                  <a:srgbClr val="FFFFFF"/>
                </a:solidFill>
                <a:latin typeface="メイリオ"/>
                <a:ea typeface="メイリオ"/>
                <a:cs typeface="メイリオ"/>
              </a:rPr>
              <a:t>コンピューター</a:t>
            </a:r>
            <a:r>
              <a:rPr lang="en-US" altLang="ja-JP" sz="1200" dirty="0">
                <a:solidFill>
                  <a:srgbClr val="FFFFFF"/>
                </a:solidFill>
                <a:latin typeface="メイリオ"/>
                <a:ea typeface="メイリオ"/>
                <a:cs typeface="メイリオ"/>
              </a:rPr>
              <a:t>n    </a:t>
            </a:r>
            <a:r>
              <a:rPr kumimoji="1" lang="ja-JP" altLang="en-US" sz="1200" dirty="0">
                <a:solidFill>
                  <a:srgbClr val="FFFFFF"/>
                </a:solidFill>
                <a:latin typeface="メイリオ"/>
                <a:ea typeface="メイリオ"/>
                <a:cs typeface="メイリオ"/>
              </a:rPr>
              <a:t>計算処理</a:t>
            </a:r>
          </a:p>
        </p:txBody>
      </p:sp>
      <p:sp>
        <p:nvSpPr>
          <p:cNvPr id="112" name="正方形/長方形 111"/>
          <p:cNvSpPr/>
          <p:nvPr/>
        </p:nvSpPr>
        <p:spPr>
          <a:xfrm>
            <a:off x="533400" y="5806783"/>
            <a:ext cx="8077200" cy="703872"/>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a:solidFill>
                  <a:schemeClr val="bg1"/>
                </a:solidFill>
                <a:latin typeface="メイリオ"/>
                <a:ea typeface="メイリオ"/>
                <a:cs typeface="メイリオ"/>
              </a:rPr>
              <a:t>知見（</a:t>
            </a:r>
            <a:r>
              <a:rPr lang="ja-JP" altLang="en-US" sz="2000" dirty="0">
                <a:solidFill>
                  <a:schemeClr val="bg1"/>
                </a:solidFill>
                <a:latin typeface="メイリオ"/>
                <a:ea typeface="メイリオ"/>
                <a:cs typeface="メイリオ"/>
              </a:rPr>
              <a:t>インテリジェンス</a:t>
            </a:r>
            <a:r>
              <a:rPr kumimoji="1" lang="ja-JP" altLang="en-US" sz="2000" dirty="0">
                <a:solidFill>
                  <a:schemeClr val="bg1"/>
                </a:solidFill>
                <a:latin typeface="メイリオ"/>
                <a:ea typeface="メイリオ"/>
                <a:cs typeface="メイリオ"/>
              </a:rPr>
              <a:t>）やノウハウ</a:t>
            </a:r>
            <a:endParaRPr kumimoji="1" lang="en-US" altLang="ja-JP" sz="2000" dirty="0">
              <a:solidFill>
                <a:schemeClr val="bg1"/>
              </a:solidFill>
              <a:latin typeface="メイリオ"/>
              <a:ea typeface="メイリオ"/>
              <a:cs typeface="メイリオ"/>
            </a:endParaRPr>
          </a:p>
          <a:p>
            <a:pPr algn="ctr"/>
            <a:r>
              <a:rPr kumimoji="1" lang="ja-JP" altLang="en-US" sz="1400" dirty="0">
                <a:solidFill>
                  <a:schemeClr val="bg1"/>
                </a:solidFill>
                <a:latin typeface="メイリオ"/>
                <a:ea typeface="メイリオ"/>
                <a:cs typeface="メイリオ"/>
              </a:rPr>
              <a:t>アドバイス、ガイド、制御、最適化などの</a:t>
            </a:r>
            <a:r>
              <a:rPr kumimoji="1" lang="ja-JP" altLang="en-US" sz="1400">
                <a:solidFill>
                  <a:schemeClr val="bg1"/>
                </a:solidFill>
                <a:latin typeface="メイリオ"/>
                <a:ea typeface="メイリオ"/>
                <a:cs typeface="メイリオ"/>
              </a:rPr>
              <a:t>ために使用</a:t>
            </a:r>
            <a:endParaRPr kumimoji="1" lang="ja-JP" altLang="en-US" sz="1400" dirty="0">
              <a:solidFill>
                <a:schemeClr val="bg1"/>
              </a:solidFill>
              <a:latin typeface="メイリオ"/>
              <a:ea typeface="メイリオ"/>
              <a:cs typeface="メイリオ"/>
            </a:endParaRPr>
          </a:p>
        </p:txBody>
      </p:sp>
      <p:cxnSp>
        <p:nvCxnSpPr>
          <p:cNvPr id="6" name="直線矢印コネクタ 5"/>
          <p:cNvCxnSpPr>
            <a:stCxn id="2" idx="3"/>
            <a:endCxn id="105" idx="1"/>
          </p:cNvCxnSpPr>
          <p:nvPr/>
        </p:nvCxnSpPr>
        <p:spPr>
          <a:xfrm flipV="1">
            <a:off x="2138313" y="3783528"/>
            <a:ext cx="700931" cy="238827"/>
          </a:xfrm>
          <a:prstGeom prst="straightConnector1">
            <a:avLst/>
          </a:prstGeom>
          <a:ln>
            <a:solidFill>
              <a:srgbClr val="FF6600"/>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7" name="テキスト ボックス 6"/>
          <p:cNvSpPr txBox="1"/>
          <p:nvPr/>
        </p:nvSpPr>
        <p:spPr>
          <a:xfrm>
            <a:off x="4462691" y="4464439"/>
            <a:ext cx="338554" cy="220573"/>
          </a:xfrm>
          <a:prstGeom prst="rect">
            <a:avLst/>
          </a:prstGeom>
          <a:noFill/>
        </p:spPr>
        <p:txBody>
          <a:bodyPr vert="eaVert" wrap="none" rtlCol="0">
            <a:spAutoFit/>
          </a:bodyPr>
          <a:lstStyle/>
          <a:p>
            <a:pPr algn="ctr"/>
            <a:r>
              <a:rPr kumimoji="1" lang="ja-JP" altLang="en-US" sz="1000" dirty="0">
                <a:solidFill>
                  <a:srgbClr val="000090"/>
                </a:solidFill>
                <a:latin typeface="メイリオ"/>
                <a:ea typeface="メイリオ"/>
                <a:cs typeface="メイリオ"/>
              </a:rPr>
              <a:t>・</a:t>
            </a:r>
          </a:p>
        </p:txBody>
      </p:sp>
      <p:cxnSp>
        <p:nvCxnSpPr>
          <p:cNvPr id="114" name="直線矢印コネクタ 113"/>
          <p:cNvCxnSpPr>
            <a:stCxn id="2" idx="3"/>
            <a:endCxn id="108" idx="1"/>
          </p:cNvCxnSpPr>
          <p:nvPr/>
        </p:nvCxnSpPr>
        <p:spPr>
          <a:xfrm>
            <a:off x="2138313" y="4022355"/>
            <a:ext cx="700931" cy="15172"/>
          </a:xfrm>
          <a:prstGeom prst="straightConnector1">
            <a:avLst/>
          </a:prstGeom>
          <a:ln>
            <a:solidFill>
              <a:srgbClr val="FF6600"/>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15" name="直線矢印コネクタ 114"/>
          <p:cNvCxnSpPr>
            <a:stCxn id="2" idx="3"/>
            <a:endCxn id="109" idx="1"/>
          </p:cNvCxnSpPr>
          <p:nvPr/>
        </p:nvCxnSpPr>
        <p:spPr>
          <a:xfrm>
            <a:off x="2138313" y="4022355"/>
            <a:ext cx="700931" cy="269169"/>
          </a:xfrm>
          <a:prstGeom prst="straightConnector1">
            <a:avLst/>
          </a:prstGeom>
          <a:ln>
            <a:solidFill>
              <a:srgbClr val="FF6600"/>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16" name="直線矢印コネクタ 115"/>
          <p:cNvCxnSpPr>
            <a:stCxn id="2" idx="3"/>
            <a:endCxn id="110" idx="1"/>
          </p:cNvCxnSpPr>
          <p:nvPr/>
        </p:nvCxnSpPr>
        <p:spPr>
          <a:xfrm>
            <a:off x="2138313" y="4022355"/>
            <a:ext cx="700931" cy="809351"/>
          </a:xfrm>
          <a:prstGeom prst="straightConnector1">
            <a:avLst/>
          </a:prstGeom>
          <a:ln>
            <a:solidFill>
              <a:srgbClr val="FF6600"/>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17" name="直線矢印コネクタ 116"/>
          <p:cNvCxnSpPr>
            <a:stCxn id="105" idx="3"/>
            <a:endCxn id="85" idx="1"/>
          </p:cNvCxnSpPr>
          <p:nvPr/>
        </p:nvCxnSpPr>
        <p:spPr>
          <a:xfrm>
            <a:off x="6301581" y="3783528"/>
            <a:ext cx="798562" cy="238827"/>
          </a:xfrm>
          <a:prstGeom prst="straightConnector1">
            <a:avLst/>
          </a:prstGeom>
          <a:ln>
            <a:solidFill>
              <a:srgbClr val="FF6600"/>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18" name="直線矢印コネクタ 117"/>
          <p:cNvCxnSpPr>
            <a:stCxn id="108" idx="3"/>
            <a:endCxn id="85" idx="1"/>
          </p:cNvCxnSpPr>
          <p:nvPr/>
        </p:nvCxnSpPr>
        <p:spPr>
          <a:xfrm flipV="1">
            <a:off x="6301581" y="4022355"/>
            <a:ext cx="798562" cy="15172"/>
          </a:xfrm>
          <a:prstGeom prst="straightConnector1">
            <a:avLst/>
          </a:prstGeom>
          <a:ln>
            <a:solidFill>
              <a:srgbClr val="FF6600"/>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19" name="直線矢印コネクタ 118"/>
          <p:cNvCxnSpPr>
            <a:stCxn id="109" idx="3"/>
            <a:endCxn id="85" idx="1"/>
          </p:cNvCxnSpPr>
          <p:nvPr/>
        </p:nvCxnSpPr>
        <p:spPr>
          <a:xfrm flipV="1">
            <a:off x="6301581" y="4022355"/>
            <a:ext cx="798562" cy="269169"/>
          </a:xfrm>
          <a:prstGeom prst="straightConnector1">
            <a:avLst/>
          </a:prstGeom>
          <a:ln>
            <a:solidFill>
              <a:srgbClr val="FF6600"/>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20" name="直線矢印コネクタ 119"/>
          <p:cNvCxnSpPr>
            <a:stCxn id="110" idx="3"/>
            <a:endCxn id="85" idx="1"/>
          </p:cNvCxnSpPr>
          <p:nvPr/>
        </p:nvCxnSpPr>
        <p:spPr>
          <a:xfrm flipV="1">
            <a:off x="6301581" y="4022355"/>
            <a:ext cx="798562" cy="809351"/>
          </a:xfrm>
          <a:prstGeom prst="straightConnector1">
            <a:avLst/>
          </a:prstGeom>
          <a:ln>
            <a:solidFill>
              <a:srgbClr val="FF6600"/>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126" name="テキスト ボックス 125"/>
          <p:cNvSpPr txBox="1"/>
          <p:nvPr/>
        </p:nvSpPr>
        <p:spPr>
          <a:xfrm>
            <a:off x="2772485" y="3348636"/>
            <a:ext cx="3595856" cy="307777"/>
          </a:xfrm>
          <a:prstGeom prst="rect">
            <a:avLst/>
          </a:prstGeom>
          <a:noFill/>
        </p:spPr>
        <p:txBody>
          <a:bodyPr wrap="none" rtlCol="0">
            <a:spAutoFit/>
          </a:bodyPr>
          <a:lstStyle/>
          <a:p>
            <a:pPr algn="ctr"/>
            <a:r>
              <a:rPr kumimoji="1" lang="ja-JP" altLang="en-US" sz="1400" dirty="0">
                <a:solidFill>
                  <a:srgbClr val="000090"/>
                </a:solidFill>
                <a:latin typeface="メイリオ"/>
                <a:ea typeface="メイリオ"/>
                <a:cs typeface="メイリオ"/>
              </a:rPr>
              <a:t>多数のコンピューターによる並列分散処理</a:t>
            </a:r>
          </a:p>
        </p:txBody>
      </p:sp>
      <p:sp>
        <p:nvSpPr>
          <p:cNvPr id="3" name="正方形/長方形 2"/>
          <p:cNvSpPr/>
          <p:nvPr/>
        </p:nvSpPr>
        <p:spPr>
          <a:xfrm>
            <a:off x="5867400" y="1288565"/>
            <a:ext cx="2559050" cy="795754"/>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0" name="角丸四角形 19"/>
          <p:cNvSpPr/>
          <p:nvPr/>
        </p:nvSpPr>
        <p:spPr bwMode="auto">
          <a:xfrm>
            <a:off x="3227487" y="1338391"/>
            <a:ext cx="2286000" cy="229759"/>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chemeClr val="bg1"/>
                </a:solidFill>
                <a:effectLst/>
                <a:latin typeface="メイリオ"/>
                <a:ea typeface="メイリオ"/>
                <a:cs typeface="メイリオ"/>
              </a:rPr>
              <a:t>半構造化</a:t>
            </a:r>
          </a:p>
        </p:txBody>
      </p:sp>
      <p:sp>
        <p:nvSpPr>
          <p:cNvPr id="28" name="角丸四角形 27"/>
          <p:cNvSpPr/>
          <p:nvPr/>
        </p:nvSpPr>
        <p:spPr bwMode="auto">
          <a:xfrm>
            <a:off x="3227487" y="1599901"/>
            <a:ext cx="691952" cy="189829"/>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dirty="0">
                <a:solidFill>
                  <a:schemeClr val="bg1"/>
                </a:solidFill>
                <a:latin typeface="メイリオ"/>
                <a:ea typeface="メイリオ"/>
                <a:cs typeface="メイリオ"/>
              </a:rPr>
              <a:t>XML</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45" name="角丸四角形 44"/>
          <p:cNvSpPr/>
          <p:nvPr/>
        </p:nvSpPr>
        <p:spPr bwMode="auto">
          <a:xfrm>
            <a:off x="6007100" y="1338391"/>
            <a:ext cx="2286000" cy="229759"/>
          </a:xfrm>
          <a:prstGeom prst="roundRect">
            <a:avLst>
              <a:gd name="adj" fmla="val 0"/>
            </a:avLst>
          </a:prstGeom>
          <a:solidFill>
            <a:srgbClr val="6600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chemeClr val="bg1"/>
                </a:solidFill>
                <a:effectLst/>
                <a:latin typeface="メイリオ"/>
                <a:ea typeface="メイリオ"/>
                <a:cs typeface="メイリオ"/>
              </a:rPr>
              <a:t>構造化</a:t>
            </a:r>
          </a:p>
        </p:txBody>
      </p:sp>
      <p:sp>
        <p:nvSpPr>
          <p:cNvPr id="46" name="角丸四角形 45"/>
          <p:cNvSpPr/>
          <p:nvPr/>
        </p:nvSpPr>
        <p:spPr bwMode="auto">
          <a:xfrm>
            <a:off x="4022924" y="1599901"/>
            <a:ext cx="691952" cy="189829"/>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JSON</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49" name="角丸四角形 48"/>
          <p:cNvSpPr/>
          <p:nvPr/>
        </p:nvSpPr>
        <p:spPr bwMode="auto">
          <a:xfrm>
            <a:off x="6007100" y="1599901"/>
            <a:ext cx="711200" cy="189829"/>
          </a:xfrm>
          <a:prstGeom prst="roundRect">
            <a:avLst>
              <a:gd name="adj" fmla="val 0"/>
            </a:avLst>
          </a:prstGeom>
          <a:solidFill>
            <a:srgbClr val="6600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chemeClr val="bg1"/>
                </a:solidFill>
                <a:latin typeface="メイリオ"/>
                <a:ea typeface="メイリオ"/>
                <a:cs typeface="メイリオ"/>
              </a:rPr>
              <a:t>業務データ</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50" name="角丸四角形 49"/>
          <p:cNvSpPr/>
          <p:nvPr/>
        </p:nvSpPr>
        <p:spPr bwMode="auto">
          <a:xfrm>
            <a:off x="6794500" y="1599901"/>
            <a:ext cx="711200" cy="189829"/>
          </a:xfrm>
          <a:prstGeom prst="roundRect">
            <a:avLst>
              <a:gd name="adj" fmla="val 0"/>
            </a:avLst>
          </a:prstGeom>
          <a:solidFill>
            <a:srgbClr val="6600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b="0" i="0" u="none" strike="noStrike" cap="none" normalizeH="0" baseline="0" dirty="0">
                <a:ln>
                  <a:noFill/>
                </a:ln>
                <a:solidFill>
                  <a:schemeClr val="bg1"/>
                </a:solidFill>
                <a:effectLst/>
                <a:latin typeface="メイリオ"/>
                <a:ea typeface="メイリオ"/>
                <a:cs typeface="メイリオ"/>
              </a:rPr>
              <a:t>GPS</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51" name="角丸四角形 50"/>
          <p:cNvSpPr/>
          <p:nvPr/>
        </p:nvSpPr>
        <p:spPr bwMode="auto">
          <a:xfrm>
            <a:off x="7587456" y="1599901"/>
            <a:ext cx="711200" cy="189829"/>
          </a:xfrm>
          <a:prstGeom prst="roundRect">
            <a:avLst>
              <a:gd name="adj" fmla="val 0"/>
            </a:avLst>
          </a:prstGeom>
          <a:solidFill>
            <a:srgbClr val="6600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dirty="0">
                <a:solidFill>
                  <a:schemeClr val="bg1"/>
                </a:solidFill>
                <a:latin typeface="メイリオ"/>
                <a:ea typeface="メイリオ"/>
                <a:cs typeface="メイリオ"/>
              </a:rPr>
              <a:t>センサー</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52" name="角丸四角形 51"/>
          <p:cNvSpPr/>
          <p:nvPr/>
        </p:nvSpPr>
        <p:spPr bwMode="auto">
          <a:xfrm>
            <a:off x="4827687" y="1599901"/>
            <a:ext cx="691952" cy="189829"/>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800" b="0" i="0" u="none" strike="noStrike" cap="none" normalizeH="0" baseline="0" dirty="0">
                <a:ln>
                  <a:noFill/>
                </a:ln>
                <a:solidFill>
                  <a:schemeClr val="bg1"/>
                </a:solidFill>
                <a:effectLst/>
                <a:latin typeface="メイリオ"/>
                <a:ea typeface="メイリオ"/>
                <a:cs typeface="メイリオ"/>
              </a:rPr>
              <a:t>文書</a:t>
            </a:r>
          </a:p>
        </p:txBody>
      </p:sp>
      <p:sp>
        <p:nvSpPr>
          <p:cNvPr id="8" name="テキスト ボックス 7"/>
          <p:cNvSpPr txBox="1"/>
          <p:nvPr/>
        </p:nvSpPr>
        <p:spPr>
          <a:xfrm>
            <a:off x="2285560" y="1776542"/>
            <a:ext cx="1852302" cy="307777"/>
          </a:xfrm>
          <a:prstGeom prst="rect">
            <a:avLst/>
          </a:prstGeom>
          <a:noFill/>
        </p:spPr>
        <p:txBody>
          <a:bodyPr wrap="none" rtlCol="0">
            <a:spAutoFit/>
          </a:bodyPr>
          <a:lstStyle/>
          <a:p>
            <a:pPr algn="ctr"/>
            <a:r>
              <a:rPr kumimoji="1" lang="en-US" altLang="ja-JP" sz="1400" dirty="0" err="1">
                <a:solidFill>
                  <a:srgbClr val="000090"/>
                </a:solidFill>
                <a:latin typeface="メイリオ"/>
                <a:ea typeface="メイリオ"/>
                <a:cs typeface="メイリオ"/>
              </a:rPr>
              <a:t>NoSQL</a:t>
            </a:r>
            <a:r>
              <a:rPr kumimoji="1" lang="ja-JP" altLang="en-US" sz="1400" dirty="0">
                <a:solidFill>
                  <a:srgbClr val="000090"/>
                </a:solidFill>
                <a:latin typeface="メイリオ"/>
                <a:ea typeface="メイリオ"/>
                <a:cs typeface="メイリオ"/>
              </a:rPr>
              <a:t>データベース</a:t>
            </a:r>
          </a:p>
        </p:txBody>
      </p:sp>
      <p:sp>
        <p:nvSpPr>
          <p:cNvPr id="41" name="テキスト ボックス 40"/>
          <p:cNvSpPr txBox="1"/>
          <p:nvPr/>
        </p:nvSpPr>
        <p:spPr>
          <a:xfrm>
            <a:off x="6340416" y="1776542"/>
            <a:ext cx="1620957" cy="307777"/>
          </a:xfrm>
          <a:prstGeom prst="rect">
            <a:avLst/>
          </a:prstGeom>
          <a:noFill/>
        </p:spPr>
        <p:txBody>
          <a:bodyPr wrap="none" rtlCol="0">
            <a:spAutoFit/>
          </a:bodyPr>
          <a:lstStyle/>
          <a:p>
            <a:pPr algn="ctr"/>
            <a:r>
              <a:rPr kumimoji="1" lang="ja-JP" altLang="en-US" sz="1400" dirty="0">
                <a:solidFill>
                  <a:srgbClr val="000090"/>
                </a:solidFill>
                <a:latin typeface="メイリオ"/>
                <a:ea typeface="メイリオ"/>
                <a:cs typeface="メイリオ"/>
              </a:rPr>
              <a:t>関係データベース</a:t>
            </a:r>
          </a:p>
        </p:txBody>
      </p:sp>
      <p:sp>
        <p:nvSpPr>
          <p:cNvPr id="43" name="円柱 42"/>
          <p:cNvSpPr/>
          <p:nvPr/>
        </p:nvSpPr>
        <p:spPr bwMode="auto">
          <a:xfrm>
            <a:off x="533401" y="2237156"/>
            <a:ext cx="2305844" cy="637255"/>
          </a:xfrm>
          <a:prstGeom prst="can">
            <a:avLst>
              <a:gd name="adj" fmla="val 30077"/>
            </a:avLst>
          </a:prstGeom>
          <a:solidFill>
            <a:schemeClr val="accent3">
              <a:lumMod val="50000"/>
            </a:schemeClr>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1" i="0" u="none" strike="noStrike" cap="none" normalizeH="0" baseline="0" dirty="0">
                <a:ln>
                  <a:noFill/>
                </a:ln>
                <a:solidFill>
                  <a:schemeClr val="bg1"/>
                </a:solidFill>
                <a:effectLst/>
                <a:latin typeface="メイリオ"/>
                <a:ea typeface="メイリオ"/>
                <a:cs typeface="メイリオ"/>
              </a:rPr>
              <a:t>HDFS</a:t>
            </a:r>
            <a:r>
              <a:rPr kumimoji="0" lang="ja-JP" altLang="en-US" sz="1000" b="0" i="0" u="none" strike="noStrike" cap="none" normalizeH="0" baseline="0" dirty="0">
                <a:ln>
                  <a:noFill/>
                </a:ln>
                <a:solidFill>
                  <a:schemeClr val="bg1"/>
                </a:solidFill>
                <a:effectLst/>
                <a:latin typeface="メイリオ"/>
                <a:ea typeface="メイリオ"/>
                <a:cs typeface="メイリオ"/>
              </a:rPr>
              <a:t>（分散ファイルシステム）</a:t>
            </a:r>
            <a:endParaRPr kumimoji="0" lang="en-US" altLang="ja-JP" sz="1000" b="0" i="0" u="none" strike="noStrike" cap="none" normalizeH="0" baseline="0" dirty="0">
              <a:ln>
                <a:noFill/>
              </a:ln>
              <a:solidFill>
                <a:schemeClr val="bg1"/>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800" dirty="0" err="1">
                <a:solidFill>
                  <a:schemeClr val="bg1"/>
                </a:solidFill>
                <a:latin typeface="メイリオ"/>
                <a:ea typeface="メイリオ"/>
                <a:cs typeface="メイリオ"/>
              </a:rPr>
              <a:t>Hadoop</a:t>
            </a:r>
            <a:r>
              <a:rPr kumimoji="0" lang="en-US" altLang="ja-JP" sz="800" dirty="0">
                <a:solidFill>
                  <a:schemeClr val="bg1"/>
                </a:solidFill>
                <a:latin typeface="メイリオ"/>
                <a:ea typeface="メイリオ"/>
                <a:cs typeface="メイリオ"/>
              </a:rPr>
              <a:t> Distributed File System</a:t>
            </a:r>
            <a:endParaRPr kumimoji="0" lang="ja-JP" altLang="en-US" sz="800" b="0" i="0" u="none" strike="noStrike" cap="none" normalizeH="0" baseline="0" dirty="0">
              <a:ln>
                <a:noFill/>
              </a:ln>
              <a:solidFill>
                <a:schemeClr val="bg1"/>
              </a:solidFill>
              <a:effectLst/>
              <a:latin typeface="メイリオ"/>
              <a:ea typeface="メイリオ"/>
              <a:cs typeface="メイリオ"/>
            </a:endParaRPr>
          </a:p>
        </p:txBody>
      </p:sp>
      <p:sp>
        <p:nvSpPr>
          <p:cNvPr id="9" name="テキスト ボックス 8"/>
          <p:cNvSpPr txBox="1"/>
          <p:nvPr/>
        </p:nvSpPr>
        <p:spPr>
          <a:xfrm>
            <a:off x="3767304" y="3016455"/>
            <a:ext cx="1613342" cy="400110"/>
          </a:xfrm>
          <a:prstGeom prst="rect">
            <a:avLst/>
          </a:prstGeom>
          <a:noFill/>
        </p:spPr>
        <p:txBody>
          <a:bodyPr wrap="none" rtlCol="0">
            <a:spAutoFit/>
          </a:bodyPr>
          <a:lstStyle/>
          <a:p>
            <a:pPr algn="ctr"/>
            <a:r>
              <a:rPr kumimoji="1" lang="en-US" altLang="ja-JP" sz="2000" dirty="0" err="1">
                <a:solidFill>
                  <a:srgbClr val="800000"/>
                </a:solidFill>
                <a:latin typeface="メイリオ"/>
                <a:ea typeface="メイリオ"/>
                <a:cs typeface="メイリオ"/>
              </a:rPr>
              <a:t>MapReduce</a:t>
            </a:r>
            <a:endParaRPr kumimoji="1" lang="ja-JP" altLang="en-US" sz="2000" dirty="0">
              <a:solidFill>
                <a:srgbClr val="800000"/>
              </a:solidFill>
              <a:latin typeface="メイリオ"/>
              <a:ea typeface="メイリオ"/>
              <a:cs typeface="メイリオ"/>
            </a:endParaRPr>
          </a:p>
        </p:txBody>
      </p:sp>
      <p:sp>
        <p:nvSpPr>
          <p:cNvPr id="47" name="曲折矢印 46"/>
          <p:cNvSpPr/>
          <p:nvPr/>
        </p:nvSpPr>
        <p:spPr>
          <a:xfrm rot="10800000">
            <a:off x="2772484" y="2158999"/>
            <a:ext cx="2055202" cy="595923"/>
          </a:xfrm>
          <a:prstGeom prst="bentArrow">
            <a:avLst>
              <a:gd name="adj1" fmla="val 34968"/>
              <a:gd name="adj2" fmla="val 30735"/>
              <a:gd name="adj3" fmla="val 25000"/>
              <a:gd name="adj4" fmla="val 43750"/>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0" name="下矢印 9"/>
          <p:cNvSpPr/>
          <p:nvPr/>
        </p:nvSpPr>
        <p:spPr>
          <a:xfrm>
            <a:off x="1366471" y="2794000"/>
            <a:ext cx="619858" cy="431144"/>
          </a:xfrm>
          <a:prstGeom prst="downArrow">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66CC00"/>
              </a:solidFill>
              <a:latin typeface="ＭＳ Ｐゴシック"/>
              <a:ea typeface="ＭＳ Ｐゴシック"/>
              <a:cs typeface="ＭＳ Ｐゴシック"/>
            </a:endParaRPr>
          </a:p>
        </p:txBody>
      </p:sp>
      <p:sp>
        <p:nvSpPr>
          <p:cNvPr id="66" name="正方形/長方形 65"/>
          <p:cNvSpPr/>
          <p:nvPr/>
        </p:nvSpPr>
        <p:spPr>
          <a:xfrm>
            <a:off x="1214487" y="5060307"/>
            <a:ext cx="6809482" cy="459308"/>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a:solidFill>
                  <a:schemeClr val="bg1"/>
                </a:solidFill>
                <a:latin typeface="メイリオ"/>
                <a:ea typeface="メイリオ"/>
                <a:cs typeface="メイリオ"/>
              </a:rPr>
              <a:t>アナリティクスなどのアプリケーション</a:t>
            </a:r>
            <a:endParaRPr kumimoji="1" lang="ja-JP" altLang="en-US" sz="2000" dirty="0">
              <a:solidFill>
                <a:schemeClr val="bg1"/>
              </a:solidFill>
              <a:latin typeface="メイリオ"/>
              <a:ea typeface="メイリオ"/>
              <a:cs typeface="メイリオ"/>
            </a:endParaRPr>
          </a:p>
        </p:txBody>
      </p:sp>
      <p:sp>
        <p:nvSpPr>
          <p:cNvPr id="54" name="下矢印 53"/>
          <p:cNvSpPr/>
          <p:nvPr/>
        </p:nvSpPr>
        <p:spPr>
          <a:xfrm>
            <a:off x="7277527" y="4756327"/>
            <a:ext cx="619858" cy="431144"/>
          </a:xfrm>
          <a:prstGeom prst="downArrow">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66CC00"/>
              </a:solidFill>
              <a:latin typeface="ＭＳ Ｐゴシック"/>
              <a:ea typeface="ＭＳ Ｐゴシック"/>
              <a:cs typeface="ＭＳ Ｐゴシック"/>
            </a:endParaRPr>
          </a:p>
        </p:txBody>
      </p:sp>
      <p:sp>
        <p:nvSpPr>
          <p:cNvPr id="67" name="下矢印 66"/>
          <p:cNvSpPr/>
          <p:nvPr/>
        </p:nvSpPr>
        <p:spPr>
          <a:xfrm>
            <a:off x="4327220" y="5480384"/>
            <a:ext cx="619858" cy="431144"/>
          </a:xfrm>
          <a:prstGeom prst="downArrow">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66CC00"/>
              </a:solidFill>
              <a:latin typeface="ＭＳ Ｐゴシック"/>
              <a:ea typeface="ＭＳ Ｐゴシック"/>
              <a:cs typeface="ＭＳ Ｐゴシック"/>
            </a:endParaRPr>
          </a:p>
        </p:txBody>
      </p:sp>
    </p:spTree>
    <p:extLst>
      <p:ext uri="{BB962C8B-B14F-4D97-AF65-F5344CB8AC3E}">
        <p14:creationId xmlns:p14="http://schemas.microsoft.com/office/powerpoint/2010/main" val="2075077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3" name="タイトル 1"/>
          <p:cNvSpPr>
            <a:spLocks noGrp="1"/>
          </p:cNvSpPr>
          <p:nvPr>
            <p:ph type="title"/>
          </p:nvPr>
        </p:nvSpPr>
        <p:spPr>
          <a:xfrm>
            <a:off x="152400" y="152400"/>
            <a:ext cx="8991600" cy="533400"/>
          </a:xfrm>
        </p:spPr>
        <p:txBody>
          <a:bodyPr/>
          <a:lstStyle/>
          <a:p>
            <a:r>
              <a:rPr lang="en-US" altLang="ja-JP" dirty="0" err="1">
                <a:latin typeface="Arial" charset="0"/>
              </a:rPr>
              <a:t>Hadoop</a:t>
            </a:r>
            <a:r>
              <a:rPr lang="ja-JP" altLang="en-US" dirty="0">
                <a:latin typeface="Arial" charset="0"/>
              </a:rPr>
              <a:t>の業務データ・バッチ処理への適用</a:t>
            </a:r>
          </a:p>
        </p:txBody>
      </p:sp>
      <p:sp>
        <p:nvSpPr>
          <p:cNvPr id="3" name="角丸四角形 2"/>
          <p:cNvSpPr/>
          <p:nvPr/>
        </p:nvSpPr>
        <p:spPr bwMode="auto">
          <a:xfrm>
            <a:off x="304800" y="1447800"/>
            <a:ext cx="1371600" cy="685800"/>
          </a:xfrm>
          <a:prstGeom prst="roundRect">
            <a:avLst/>
          </a:prstGeom>
          <a:solidFill>
            <a:srgbClr val="000090"/>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a:ln>
                  <a:noFill/>
                </a:ln>
                <a:solidFill>
                  <a:srgbClr val="FFFFFF"/>
                </a:solidFill>
                <a:effectLst/>
                <a:latin typeface="Arial" charset="0"/>
                <a:ea typeface="HG丸ｺﾞｼｯｸM-PRO" pitchFamily="50" charset="-128"/>
              </a:rPr>
              <a:t>CPU</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a:solidFill>
                  <a:schemeClr val="bg1"/>
                </a:solidFill>
                <a:effectLst>
                  <a:glow rad="63500">
                    <a:srgbClr val="FF0000">
                      <a:alpha val="40000"/>
                    </a:srgbClr>
                  </a:glow>
                </a:effectLst>
                <a:latin typeface="Arial" charset="0"/>
                <a:ea typeface="HG丸ｺﾞｼｯｸM-PRO" pitchFamily="50" charset="-128"/>
              </a:rPr>
              <a:t>使い切れない</a:t>
            </a:r>
            <a:endParaRPr kumimoji="0" lang="ja-JP" altLang="en-US" sz="1400" b="0" i="0" u="none" strike="noStrike" cap="none" normalizeH="0" baseline="0" dirty="0">
              <a:ln>
                <a:noFill/>
              </a:ln>
              <a:solidFill>
                <a:schemeClr val="bg1"/>
              </a:solidFill>
              <a:effectLst>
                <a:glow rad="63500">
                  <a:srgbClr val="FF0000">
                    <a:alpha val="40000"/>
                  </a:srgbClr>
                </a:glow>
              </a:effectLst>
              <a:latin typeface="Arial" charset="0"/>
              <a:ea typeface="HG丸ｺﾞｼｯｸM-PRO" pitchFamily="50" charset="-128"/>
            </a:endParaRPr>
          </a:p>
        </p:txBody>
      </p:sp>
      <p:sp>
        <p:nvSpPr>
          <p:cNvPr id="5" name="円柱 4"/>
          <p:cNvSpPr/>
          <p:nvPr/>
        </p:nvSpPr>
        <p:spPr bwMode="auto">
          <a:xfrm>
            <a:off x="304801" y="4495800"/>
            <a:ext cx="1371600" cy="762000"/>
          </a:xfrm>
          <a:prstGeom prst="can">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rgbClr val="FFFFFF"/>
                </a:solidFill>
                <a:effectLst>
                  <a:glow rad="228600">
                    <a:schemeClr val="accent2">
                      <a:satMod val="175000"/>
                      <a:alpha val="40000"/>
                    </a:schemeClr>
                  </a:glow>
                </a:effectLst>
                <a:latin typeface="Arial" charset="0"/>
                <a:ea typeface="HG丸ｺﾞｼｯｸM-PRO" pitchFamily="50" charset="-128"/>
              </a:rPr>
              <a:t>ディスク装置</a:t>
            </a:r>
          </a:p>
        </p:txBody>
      </p:sp>
      <p:sp>
        <p:nvSpPr>
          <p:cNvPr id="67" name="上カーブ矢印 66"/>
          <p:cNvSpPr/>
          <p:nvPr/>
        </p:nvSpPr>
        <p:spPr bwMode="auto">
          <a:xfrm>
            <a:off x="458787" y="2057400"/>
            <a:ext cx="227918" cy="2590800"/>
          </a:xfrm>
          <a:prstGeom prst="curvedUpArrow">
            <a:avLst/>
          </a:prstGeom>
          <a:solidFill>
            <a:schemeClr val="accent1">
              <a:lumMod val="50000"/>
            </a:schemeClr>
          </a:solidFill>
          <a:ln>
            <a:solidFill>
              <a:srgbClr val="9C9CDF"/>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71" name="上カーブ矢印 70"/>
          <p:cNvSpPr/>
          <p:nvPr/>
        </p:nvSpPr>
        <p:spPr bwMode="auto">
          <a:xfrm>
            <a:off x="763587" y="2057400"/>
            <a:ext cx="227918" cy="2590800"/>
          </a:xfrm>
          <a:prstGeom prst="curvedUpArrow">
            <a:avLst/>
          </a:prstGeom>
          <a:solidFill>
            <a:schemeClr val="accent1">
              <a:lumMod val="50000"/>
            </a:schemeClr>
          </a:solidFill>
          <a:ln>
            <a:solidFill>
              <a:srgbClr val="9C9CDF"/>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73" name="上カーブ矢印 72"/>
          <p:cNvSpPr/>
          <p:nvPr/>
        </p:nvSpPr>
        <p:spPr bwMode="auto">
          <a:xfrm>
            <a:off x="1068387" y="2057400"/>
            <a:ext cx="227918" cy="2590800"/>
          </a:xfrm>
          <a:prstGeom prst="curvedUpArrow">
            <a:avLst/>
          </a:prstGeom>
          <a:solidFill>
            <a:schemeClr val="accent1">
              <a:lumMod val="50000"/>
            </a:schemeClr>
          </a:solidFill>
          <a:ln>
            <a:solidFill>
              <a:srgbClr val="9C9CDF"/>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75" name="上カーブ矢印 74"/>
          <p:cNvSpPr/>
          <p:nvPr/>
        </p:nvSpPr>
        <p:spPr bwMode="auto">
          <a:xfrm>
            <a:off x="1373187" y="2057400"/>
            <a:ext cx="227918" cy="2590800"/>
          </a:xfrm>
          <a:prstGeom prst="curvedUpArrow">
            <a:avLst/>
          </a:prstGeom>
          <a:solidFill>
            <a:schemeClr val="accent1">
              <a:lumMod val="50000"/>
            </a:schemeClr>
          </a:solidFill>
          <a:ln>
            <a:solidFill>
              <a:srgbClr val="9C9CDF"/>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4" name="角丸四角形 3"/>
          <p:cNvSpPr/>
          <p:nvPr/>
        </p:nvSpPr>
        <p:spPr bwMode="auto">
          <a:xfrm>
            <a:off x="306387" y="2241649"/>
            <a:ext cx="1367510" cy="613610"/>
          </a:xfrm>
          <a:prstGeom prst="roundRect">
            <a:avLst/>
          </a:prstGeom>
          <a:solidFill>
            <a:srgbClr val="008000">
              <a:alpha val="58000"/>
            </a:srgb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a:ln>
                  <a:noFill/>
                </a:ln>
                <a:solidFill>
                  <a:schemeClr val="bg1"/>
                </a:solidFill>
                <a:effectLst/>
                <a:latin typeface="Arial" charset="0"/>
                <a:ea typeface="HG丸ｺﾞｼｯｸM-PRO" pitchFamily="50" charset="-128"/>
              </a:rPr>
              <a:t>メモリー</a:t>
            </a:r>
          </a:p>
        </p:txBody>
      </p:sp>
      <p:cxnSp>
        <p:nvCxnSpPr>
          <p:cNvPr id="14" name="直線コネクタ 13"/>
          <p:cNvCxnSpPr>
            <a:stCxn id="4" idx="2"/>
            <a:endCxn id="5" idx="0"/>
          </p:cNvCxnSpPr>
          <p:nvPr/>
        </p:nvCxnSpPr>
        <p:spPr bwMode="auto">
          <a:xfrm>
            <a:off x="990142" y="2855259"/>
            <a:ext cx="459" cy="1831041"/>
          </a:xfrm>
          <a:prstGeom prst="line">
            <a:avLst/>
          </a:prstGeom>
          <a:ln>
            <a:solidFill>
              <a:srgbClr val="FF6FCF"/>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sp>
        <p:nvSpPr>
          <p:cNvPr id="21" name="円柱 20"/>
          <p:cNvSpPr/>
          <p:nvPr/>
        </p:nvSpPr>
        <p:spPr bwMode="auto">
          <a:xfrm>
            <a:off x="304800" y="5943600"/>
            <a:ext cx="8610600" cy="685800"/>
          </a:xfrm>
          <a:prstGeom prst="can">
            <a:avLst/>
          </a:prstGeom>
          <a:ln>
            <a:solidFill>
              <a:schemeClr val="accent6">
                <a:lumMod val="40000"/>
                <a:lumOff val="60000"/>
              </a:schemeClr>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dirty="0">
                <a:solidFill>
                  <a:srgbClr val="FFFFFF"/>
                </a:solidFill>
                <a:effectLst>
                  <a:glow rad="101600">
                    <a:schemeClr val="accent2">
                      <a:satMod val="175000"/>
                      <a:alpha val="40000"/>
                    </a:schemeClr>
                  </a:glow>
                </a:effectLst>
              </a:rPr>
              <a:t>バッチデータ</a:t>
            </a:r>
            <a:endParaRPr kumimoji="0" lang="ja-JP" altLang="en-US" sz="2000" b="0" i="0" u="none" strike="noStrike" cap="none" normalizeH="0" baseline="0" dirty="0">
              <a:ln>
                <a:noFill/>
              </a:ln>
              <a:solidFill>
                <a:srgbClr val="FFFFFF"/>
              </a:solidFill>
              <a:effectLst>
                <a:glow rad="101600">
                  <a:schemeClr val="accent2">
                    <a:satMod val="175000"/>
                    <a:alpha val="40000"/>
                  </a:schemeClr>
                </a:glow>
              </a:effectLst>
            </a:endParaRPr>
          </a:p>
        </p:txBody>
      </p:sp>
      <p:sp>
        <p:nvSpPr>
          <p:cNvPr id="187" name="上矢印 186"/>
          <p:cNvSpPr/>
          <p:nvPr/>
        </p:nvSpPr>
        <p:spPr bwMode="auto">
          <a:xfrm>
            <a:off x="457200" y="5181600"/>
            <a:ext cx="1066800" cy="838200"/>
          </a:xfrm>
          <a:prstGeom prst="upArrow">
            <a:avLst/>
          </a:prstGeom>
          <a:solidFill>
            <a:schemeClr val="accent6">
              <a:lumMod val="60000"/>
              <a:lumOff val="40000"/>
            </a:schemeClr>
          </a:solidFill>
          <a:ln>
            <a:solidFill>
              <a:srgbClr val="3366FF"/>
            </a:solidFill>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188" name="角丸四角形 187"/>
          <p:cNvSpPr/>
          <p:nvPr/>
        </p:nvSpPr>
        <p:spPr bwMode="auto">
          <a:xfrm>
            <a:off x="304800" y="914400"/>
            <a:ext cx="1371600" cy="457200"/>
          </a:xfrm>
          <a:prstGeom prst="roundRect">
            <a:avLst/>
          </a:prstGeom>
          <a:solidFill>
            <a:srgbClr val="FF6600"/>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a:ln>
                  <a:noFill/>
                </a:ln>
                <a:solidFill>
                  <a:srgbClr val="FFFFFF"/>
                </a:solidFill>
                <a:effectLst/>
                <a:latin typeface="Arial" charset="0"/>
                <a:ea typeface="HG丸ｺﾞｼｯｸM-PRO" pitchFamily="50" charset="-128"/>
              </a:rPr>
              <a:t>単一</a:t>
            </a:r>
            <a:r>
              <a:rPr kumimoji="0" lang="en-US" altLang="ja-JP" sz="1050" b="0" i="0" u="none" strike="noStrike" cap="none" normalizeH="0" baseline="0" dirty="0">
                <a:ln>
                  <a:noFill/>
                </a:ln>
                <a:solidFill>
                  <a:srgbClr val="FFFFFF"/>
                </a:solidFill>
                <a:effectLst/>
                <a:latin typeface="Arial" charset="0"/>
                <a:ea typeface="HG丸ｺﾞｼｯｸM-PRO" pitchFamily="50" charset="-128"/>
              </a:rPr>
              <a:t>PC</a:t>
            </a:r>
            <a:r>
              <a:rPr kumimoji="0" lang="ja-JP" altLang="en-US" sz="1050" b="0" i="0" u="none" strike="noStrike" cap="none" normalizeH="0" baseline="0" dirty="0">
                <a:ln>
                  <a:noFill/>
                </a:ln>
                <a:solidFill>
                  <a:srgbClr val="FFFFFF"/>
                </a:solidFill>
                <a:effectLst/>
                <a:latin typeface="Arial" charset="0"/>
                <a:ea typeface="HG丸ｺﾞｼｯｸM-PRO" pitchFamily="50" charset="-128"/>
              </a:rPr>
              <a:t>サーバー</a:t>
            </a:r>
            <a:endParaRPr kumimoji="0" lang="en-US" altLang="ja-JP" sz="1050" b="0" i="0" u="none" strike="noStrike" cap="none" normalizeH="0" baseline="0" dirty="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50" b="0" i="0" u="none" strike="noStrike" cap="none" normalizeH="0" baseline="0" dirty="0">
                <a:ln>
                  <a:noFill/>
                </a:ln>
                <a:solidFill>
                  <a:srgbClr val="FFFFFF"/>
                </a:solidFill>
                <a:effectLst/>
                <a:latin typeface="Arial" charset="0"/>
                <a:ea typeface="HG丸ｺﾞｼｯｸM-PRO" pitchFamily="50" charset="-128"/>
              </a:rPr>
              <a:t>&amp; RDBMS</a:t>
            </a:r>
            <a:endParaRPr kumimoji="0" lang="ja-JP" altLang="en-US" sz="1050" b="0" i="0" u="none" strike="noStrike" cap="none" normalizeH="0" baseline="0" dirty="0">
              <a:ln>
                <a:noFill/>
              </a:ln>
              <a:solidFill>
                <a:srgbClr val="FFFFFF"/>
              </a:solidFill>
              <a:effectLst/>
              <a:latin typeface="Arial" charset="0"/>
              <a:ea typeface="HG丸ｺﾞｼｯｸM-PRO" pitchFamily="50" charset="-128"/>
            </a:endParaRPr>
          </a:p>
        </p:txBody>
      </p:sp>
      <p:sp>
        <p:nvSpPr>
          <p:cNvPr id="191" name="角丸四角形吹き出し 190"/>
          <p:cNvSpPr/>
          <p:nvPr/>
        </p:nvSpPr>
        <p:spPr bwMode="auto">
          <a:xfrm>
            <a:off x="1219200" y="3276600"/>
            <a:ext cx="1508654" cy="838200"/>
          </a:xfrm>
          <a:prstGeom prst="wedgeRoundRectCallout">
            <a:avLst>
              <a:gd name="adj1" fmla="val -45608"/>
              <a:gd name="adj2" fmla="val 71591"/>
              <a:gd name="adj3" fmla="val 16667"/>
            </a:avLst>
          </a:prstGeom>
          <a:solidFill>
            <a:srgbClr val="FF6600">
              <a:alpha val="61000"/>
            </a:srgb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100" dirty="0">
                <a:solidFill>
                  <a:srgbClr val="FFFFFF"/>
                </a:solidFill>
              </a:rPr>
              <a:t>単一</a:t>
            </a:r>
            <a:r>
              <a:rPr kumimoji="0" lang="en-US" altLang="ja-JP" sz="1100" dirty="0">
                <a:solidFill>
                  <a:srgbClr val="FFFFFF"/>
                </a:solidFill>
              </a:rPr>
              <a:t>I/O</a:t>
            </a:r>
            <a:r>
              <a:rPr kumimoji="0" lang="ja-JP" altLang="en-US" sz="1100" dirty="0">
                <a:solidFill>
                  <a:srgbClr val="FFFFFF"/>
                </a:solidFill>
              </a:rPr>
              <a:t>パス</a:t>
            </a:r>
            <a:r>
              <a:rPr kumimoji="0" lang="en-US" altLang="ja-JP" sz="1100" dirty="0">
                <a:solidFill>
                  <a:srgbClr val="FFFFFF"/>
                </a:solidFill>
              </a:rPr>
              <a:t>&amp;</a:t>
            </a:r>
            <a:r>
              <a:rPr kumimoji="0" lang="ja-JP" altLang="en-US" sz="1100" b="0" i="0" u="none" strike="noStrike" cap="none" normalizeH="0" baseline="0" dirty="0">
                <a:ln>
                  <a:noFill/>
                </a:ln>
                <a:solidFill>
                  <a:srgbClr val="FFFFFF"/>
                </a:solidFill>
                <a:effectLst/>
                <a:latin typeface="Arial" charset="0"/>
                <a:ea typeface="HG丸ｺﾞｼｯｸM-PRO" pitchFamily="50" charset="-128"/>
              </a:rPr>
              <a:t>単一</a:t>
            </a:r>
            <a:r>
              <a:rPr kumimoji="0" lang="en-US" altLang="ja-JP" sz="1100" b="0" i="0" u="none" strike="noStrike" cap="none" normalizeH="0" baseline="0" dirty="0">
                <a:ln>
                  <a:noFill/>
                </a:ln>
                <a:solidFill>
                  <a:srgbClr val="FFFFFF"/>
                </a:solidFill>
                <a:effectLst/>
                <a:latin typeface="Arial" charset="0"/>
                <a:ea typeface="HG丸ｺﾞｼｯｸM-PRO" pitchFamily="50" charset="-128"/>
              </a:rPr>
              <a:t>CPU</a:t>
            </a:r>
            <a:r>
              <a:rPr kumimoji="0" lang="ja-JP" altLang="en-US" sz="1100" b="0" i="0" u="none" strike="noStrike" cap="none" normalizeH="0" baseline="0" dirty="0">
                <a:ln>
                  <a:noFill/>
                </a:ln>
                <a:solidFill>
                  <a:srgbClr val="FFFFFF"/>
                </a:solidFill>
                <a:effectLst/>
                <a:latin typeface="Arial" charset="0"/>
                <a:ea typeface="HG丸ｺﾞｼｯｸM-PRO" pitchFamily="50" charset="-128"/>
              </a:rPr>
              <a:t>ノードでは処理の多重度も限界</a:t>
            </a:r>
          </a:p>
        </p:txBody>
      </p:sp>
      <p:grpSp>
        <p:nvGrpSpPr>
          <p:cNvPr id="228" name="図形グループ 227"/>
          <p:cNvGrpSpPr/>
          <p:nvPr/>
        </p:nvGrpSpPr>
        <p:grpSpPr>
          <a:xfrm>
            <a:off x="2514600" y="914400"/>
            <a:ext cx="4268788" cy="5105400"/>
            <a:chOff x="2514600" y="914400"/>
            <a:chExt cx="4268788" cy="5105400"/>
          </a:xfrm>
        </p:grpSpPr>
        <p:sp>
          <p:nvSpPr>
            <p:cNvPr id="78" name="角丸四角形 77"/>
            <p:cNvSpPr/>
            <p:nvPr/>
          </p:nvSpPr>
          <p:spPr bwMode="auto">
            <a:xfrm>
              <a:off x="2516187" y="1447800"/>
              <a:ext cx="1371600" cy="685800"/>
            </a:xfrm>
            <a:prstGeom prst="roundRect">
              <a:avLst/>
            </a:prstGeom>
            <a:solidFill>
              <a:srgbClr val="000090"/>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a:ln>
                    <a:noFill/>
                  </a:ln>
                  <a:solidFill>
                    <a:srgbClr val="FFFFFF"/>
                  </a:solidFill>
                  <a:effectLst/>
                  <a:latin typeface="Arial" charset="0"/>
                  <a:ea typeface="HG丸ｺﾞｼｯｸM-PRO" pitchFamily="50" charset="-128"/>
                </a:rPr>
                <a:t>CPU</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a:solidFill>
                    <a:srgbClr val="FFFFFF"/>
                  </a:solidFill>
                  <a:latin typeface="Arial" charset="0"/>
                  <a:ea typeface="HG丸ｺﾞｼｯｸM-PRO" pitchFamily="50" charset="-128"/>
                </a:rPr>
                <a:t>使い切れる</a:t>
              </a:r>
              <a:endParaRPr kumimoji="0" lang="en-US" altLang="ja-JP" sz="1400" b="0" i="0" u="none" strike="noStrike" cap="none" normalizeH="0" baseline="0" dirty="0">
                <a:ln>
                  <a:noFill/>
                </a:ln>
                <a:solidFill>
                  <a:srgbClr val="FFFFFF"/>
                </a:solidFill>
                <a:effectLst/>
                <a:latin typeface="Arial" charset="0"/>
                <a:ea typeface="HG丸ｺﾞｼｯｸM-PRO" pitchFamily="50" charset="-128"/>
              </a:endParaRPr>
            </a:p>
          </p:txBody>
        </p:sp>
        <p:sp>
          <p:nvSpPr>
            <p:cNvPr id="84" name="円柱 83"/>
            <p:cNvSpPr/>
            <p:nvPr/>
          </p:nvSpPr>
          <p:spPr bwMode="auto">
            <a:xfrm>
              <a:off x="2516188" y="4495800"/>
              <a:ext cx="1371600" cy="762000"/>
            </a:xfrm>
            <a:prstGeom prst="can">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rgbClr val="FFFFFF"/>
                  </a:solidFill>
                  <a:effectLst>
                    <a:glow rad="228600">
                      <a:schemeClr val="accent2">
                        <a:satMod val="175000"/>
                        <a:alpha val="40000"/>
                      </a:schemeClr>
                    </a:glow>
                  </a:effectLst>
                  <a:latin typeface="Arial" charset="0"/>
                  <a:ea typeface="HG丸ｺﾞｼｯｸM-PRO" pitchFamily="50" charset="-128"/>
                </a:rPr>
                <a:t>ディスク装置</a:t>
              </a:r>
            </a:p>
          </p:txBody>
        </p:sp>
        <p:sp>
          <p:nvSpPr>
            <p:cNvPr id="86" name="上カーブ矢印 85"/>
            <p:cNvSpPr/>
            <p:nvPr/>
          </p:nvSpPr>
          <p:spPr bwMode="auto">
            <a:xfrm>
              <a:off x="2974973" y="2057400"/>
              <a:ext cx="530227" cy="2590800"/>
            </a:xfrm>
            <a:prstGeom prst="curvedUpArrow">
              <a:avLst/>
            </a:prstGeom>
            <a:solidFill>
              <a:srgbClr val="3C8C93"/>
            </a:solidFill>
            <a:ln>
              <a:solidFill>
                <a:schemeClr val="accent6">
                  <a:lumMod val="40000"/>
                  <a:lumOff val="60000"/>
                </a:schemeClr>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89" name="角丸四角形 88"/>
            <p:cNvSpPr/>
            <p:nvPr/>
          </p:nvSpPr>
          <p:spPr bwMode="auto">
            <a:xfrm>
              <a:off x="2517774" y="2241649"/>
              <a:ext cx="1367510" cy="613610"/>
            </a:xfrm>
            <a:prstGeom prst="roundRect">
              <a:avLst/>
            </a:prstGeom>
            <a:solidFill>
              <a:srgbClr val="008000">
                <a:alpha val="58000"/>
              </a:srgb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a:ln>
                    <a:noFill/>
                  </a:ln>
                  <a:solidFill>
                    <a:schemeClr val="bg1"/>
                  </a:solidFill>
                  <a:effectLst/>
                  <a:latin typeface="Arial" charset="0"/>
                  <a:ea typeface="HG丸ｺﾞｼｯｸM-PRO" pitchFamily="50" charset="-128"/>
                </a:rPr>
                <a:t>メモリー</a:t>
              </a:r>
            </a:p>
          </p:txBody>
        </p:sp>
        <p:cxnSp>
          <p:nvCxnSpPr>
            <p:cNvPr id="90" name="直線コネクタ 89"/>
            <p:cNvCxnSpPr>
              <a:stCxn id="89" idx="2"/>
              <a:endCxn id="84" idx="0"/>
            </p:cNvCxnSpPr>
            <p:nvPr/>
          </p:nvCxnSpPr>
          <p:spPr bwMode="auto">
            <a:xfrm>
              <a:off x="3201529" y="2855259"/>
              <a:ext cx="459" cy="1831041"/>
            </a:xfrm>
            <a:prstGeom prst="line">
              <a:avLst/>
            </a:prstGeom>
            <a:ln>
              <a:solidFill>
                <a:srgbClr val="FF6FCF"/>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sp>
          <p:nvSpPr>
            <p:cNvPr id="115" name="角丸四角形 114"/>
            <p:cNvSpPr/>
            <p:nvPr/>
          </p:nvSpPr>
          <p:spPr bwMode="auto">
            <a:xfrm>
              <a:off x="3962400" y="1447800"/>
              <a:ext cx="1371600" cy="685800"/>
            </a:xfrm>
            <a:prstGeom prst="roundRect">
              <a:avLst/>
            </a:prstGeom>
            <a:solidFill>
              <a:srgbClr val="000090"/>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a:ln>
                    <a:noFill/>
                  </a:ln>
                  <a:solidFill>
                    <a:srgbClr val="FFFFFF"/>
                  </a:solidFill>
                  <a:effectLst/>
                  <a:latin typeface="Arial" charset="0"/>
                  <a:ea typeface="HG丸ｺﾞｼｯｸM-PRO" pitchFamily="50" charset="-128"/>
                </a:rPr>
                <a:t>CPU</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a:solidFill>
                    <a:srgbClr val="FFFFFF"/>
                  </a:solidFill>
                  <a:latin typeface="Arial" charset="0"/>
                  <a:ea typeface="HG丸ｺﾞｼｯｸM-PRO" pitchFamily="50" charset="-128"/>
                </a:rPr>
                <a:t>使い切れる</a:t>
              </a:r>
              <a:endParaRPr kumimoji="0" lang="en-US" altLang="ja-JP" sz="1400" b="0" i="0" u="none" strike="noStrike" cap="none" normalizeH="0" baseline="0" dirty="0">
                <a:ln>
                  <a:noFill/>
                </a:ln>
                <a:solidFill>
                  <a:srgbClr val="FFFFFF"/>
                </a:solidFill>
                <a:effectLst/>
                <a:latin typeface="Arial" charset="0"/>
                <a:ea typeface="HG丸ｺﾞｼｯｸM-PRO" pitchFamily="50" charset="-128"/>
              </a:endParaRPr>
            </a:p>
          </p:txBody>
        </p:sp>
        <p:sp>
          <p:nvSpPr>
            <p:cNvPr id="116" name="円柱 115"/>
            <p:cNvSpPr/>
            <p:nvPr/>
          </p:nvSpPr>
          <p:spPr bwMode="auto">
            <a:xfrm>
              <a:off x="3962401" y="4495800"/>
              <a:ext cx="1371600" cy="762000"/>
            </a:xfrm>
            <a:prstGeom prst="can">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rgbClr val="FFFFFF"/>
                  </a:solidFill>
                  <a:effectLst>
                    <a:glow rad="228600">
                      <a:schemeClr val="accent2">
                        <a:satMod val="175000"/>
                        <a:alpha val="40000"/>
                      </a:schemeClr>
                    </a:glow>
                  </a:effectLst>
                  <a:latin typeface="Arial" charset="0"/>
                  <a:ea typeface="HG丸ｺﾞｼｯｸM-PRO" pitchFamily="50" charset="-128"/>
                </a:rPr>
                <a:t>ディスク装置</a:t>
              </a:r>
            </a:p>
          </p:txBody>
        </p:sp>
        <p:sp>
          <p:nvSpPr>
            <p:cNvPr id="117" name="上カーブ矢印 116"/>
            <p:cNvSpPr/>
            <p:nvPr/>
          </p:nvSpPr>
          <p:spPr bwMode="auto">
            <a:xfrm>
              <a:off x="4421186" y="2057400"/>
              <a:ext cx="530227" cy="2590800"/>
            </a:xfrm>
            <a:prstGeom prst="curvedUpArrow">
              <a:avLst/>
            </a:prstGeom>
            <a:solidFill>
              <a:srgbClr val="3C8C93"/>
            </a:solidFill>
            <a:ln>
              <a:solidFill>
                <a:schemeClr val="accent6">
                  <a:lumMod val="40000"/>
                  <a:lumOff val="60000"/>
                </a:schemeClr>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118" name="角丸四角形 117"/>
            <p:cNvSpPr/>
            <p:nvPr/>
          </p:nvSpPr>
          <p:spPr bwMode="auto">
            <a:xfrm>
              <a:off x="3963987" y="2241649"/>
              <a:ext cx="1367510" cy="613610"/>
            </a:xfrm>
            <a:prstGeom prst="roundRect">
              <a:avLst/>
            </a:prstGeom>
            <a:solidFill>
              <a:srgbClr val="008000">
                <a:alpha val="58000"/>
              </a:srgb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a:ln>
                    <a:noFill/>
                  </a:ln>
                  <a:solidFill>
                    <a:schemeClr val="bg1"/>
                  </a:solidFill>
                  <a:effectLst/>
                  <a:latin typeface="Arial" charset="0"/>
                  <a:ea typeface="HG丸ｺﾞｼｯｸM-PRO" pitchFamily="50" charset="-128"/>
                </a:rPr>
                <a:t>メモリー</a:t>
              </a:r>
            </a:p>
          </p:txBody>
        </p:sp>
        <p:cxnSp>
          <p:nvCxnSpPr>
            <p:cNvPr id="119" name="直線コネクタ 118"/>
            <p:cNvCxnSpPr>
              <a:stCxn id="118" idx="2"/>
              <a:endCxn id="116" idx="0"/>
            </p:cNvCxnSpPr>
            <p:nvPr/>
          </p:nvCxnSpPr>
          <p:spPr bwMode="auto">
            <a:xfrm>
              <a:off x="4647742" y="2855259"/>
              <a:ext cx="459" cy="1831041"/>
            </a:xfrm>
            <a:prstGeom prst="line">
              <a:avLst/>
            </a:prstGeom>
            <a:ln>
              <a:solidFill>
                <a:srgbClr val="FF6FCF"/>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sp>
          <p:nvSpPr>
            <p:cNvPr id="120" name="角丸四角形 119"/>
            <p:cNvSpPr/>
            <p:nvPr/>
          </p:nvSpPr>
          <p:spPr bwMode="auto">
            <a:xfrm>
              <a:off x="5411787" y="1447800"/>
              <a:ext cx="1371600" cy="685800"/>
            </a:xfrm>
            <a:prstGeom prst="roundRect">
              <a:avLst/>
            </a:prstGeom>
            <a:solidFill>
              <a:srgbClr val="000090"/>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a:ln>
                    <a:noFill/>
                  </a:ln>
                  <a:solidFill>
                    <a:srgbClr val="FFFFFF"/>
                  </a:solidFill>
                  <a:effectLst/>
                  <a:latin typeface="Arial" charset="0"/>
                  <a:ea typeface="HG丸ｺﾞｼｯｸM-PRO" pitchFamily="50" charset="-128"/>
                </a:rPr>
                <a:t>CPU</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a:solidFill>
                    <a:srgbClr val="FFFFFF"/>
                  </a:solidFill>
                  <a:latin typeface="Arial" charset="0"/>
                  <a:ea typeface="HG丸ｺﾞｼｯｸM-PRO" pitchFamily="50" charset="-128"/>
                </a:rPr>
                <a:t>使い切れる</a:t>
              </a:r>
              <a:endParaRPr kumimoji="0" lang="en-US" altLang="ja-JP" sz="1400" b="0" i="0" u="none" strike="noStrike" cap="none" normalizeH="0" baseline="0" dirty="0">
                <a:ln>
                  <a:noFill/>
                </a:ln>
                <a:solidFill>
                  <a:srgbClr val="FFFFFF"/>
                </a:solidFill>
                <a:effectLst/>
                <a:latin typeface="Arial" charset="0"/>
                <a:ea typeface="HG丸ｺﾞｼｯｸM-PRO" pitchFamily="50" charset="-128"/>
              </a:endParaRPr>
            </a:p>
          </p:txBody>
        </p:sp>
        <p:sp>
          <p:nvSpPr>
            <p:cNvPr id="121" name="円柱 120"/>
            <p:cNvSpPr/>
            <p:nvPr/>
          </p:nvSpPr>
          <p:spPr bwMode="auto">
            <a:xfrm>
              <a:off x="5411788" y="4495800"/>
              <a:ext cx="1371600" cy="762000"/>
            </a:xfrm>
            <a:prstGeom prst="can">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rgbClr val="FFFFFF"/>
                  </a:solidFill>
                  <a:effectLst>
                    <a:glow rad="228600">
                      <a:schemeClr val="accent2">
                        <a:satMod val="175000"/>
                        <a:alpha val="40000"/>
                      </a:schemeClr>
                    </a:glow>
                  </a:effectLst>
                  <a:latin typeface="Arial" charset="0"/>
                  <a:ea typeface="HG丸ｺﾞｼｯｸM-PRO" pitchFamily="50" charset="-128"/>
                </a:rPr>
                <a:t>ディスク装置</a:t>
              </a:r>
            </a:p>
          </p:txBody>
        </p:sp>
        <p:sp>
          <p:nvSpPr>
            <p:cNvPr id="122" name="上カーブ矢印 121"/>
            <p:cNvSpPr/>
            <p:nvPr/>
          </p:nvSpPr>
          <p:spPr bwMode="auto">
            <a:xfrm>
              <a:off x="5870573" y="2057400"/>
              <a:ext cx="530227" cy="2590800"/>
            </a:xfrm>
            <a:prstGeom prst="curvedUpArrow">
              <a:avLst/>
            </a:prstGeom>
            <a:solidFill>
              <a:srgbClr val="3C8C93"/>
            </a:solidFill>
            <a:ln>
              <a:solidFill>
                <a:schemeClr val="accent6">
                  <a:lumMod val="40000"/>
                  <a:lumOff val="60000"/>
                </a:schemeClr>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133" name="角丸四角形 132"/>
            <p:cNvSpPr/>
            <p:nvPr/>
          </p:nvSpPr>
          <p:spPr bwMode="auto">
            <a:xfrm>
              <a:off x="5413374" y="2241649"/>
              <a:ext cx="1367510" cy="613610"/>
            </a:xfrm>
            <a:prstGeom prst="roundRect">
              <a:avLst/>
            </a:prstGeom>
            <a:solidFill>
              <a:srgbClr val="008000">
                <a:alpha val="58000"/>
              </a:srgb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a:ln>
                    <a:noFill/>
                  </a:ln>
                  <a:solidFill>
                    <a:schemeClr val="bg1"/>
                  </a:solidFill>
                  <a:effectLst/>
                  <a:latin typeface="Arial" charset="0"/>
                  <a:ea typeface="HG丸ｺﾞｼｯｸM-PRO" pitchFamily="50" charset="-128"/>
                </a:rPr>
                <a:t>メモリー</a:t>
              </a:r>
            </a:p>
          </p:txBody>
        </p:sp>
        <p:cxnSp>
          <p:nvCxnSpPr>
            <p:cNvPr id="141" name="直線コネクタ 140"/>
            <p:cNvCxnSpPr>
              <a:stCxn id="133" idx="2"/>
              <a:endCxn id="121" idx="0"/>
            </p:cNvCxnSpPr>
            <p:nvPr/>
          </p:nvCxnSpPr>
          <p:spPr bwMode="auto">
            <a:xfrm>
              <a:off x="6097129" y="2855259"/>
              <a:ext cx="459" cy="1831041"/>
            </a:xfrm>
            <a:prstGeom prst="line">
              <a:avLst/>
            </a:prstGeom>
            <a:ln>
              <a:solidFill>
                <a:srgbClr val="FF6FCF"/>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sp>
          <p:nvSpPr>
            <p:cNvPr id="225" name="上矢印 224"/>
            <p:cNvSpPr/>
            <p:nvPr/>
          </p:nvSpPr>
          <p:spPr bwMode="auto">
            <a:xfrm>
              <a:off x="2971800" y="5219700"/>
              <a:ext cx="457200" cy="800100"/>
            </a:xfrm>
            <a:prstGeom prst="upArrow">
              <a:avLst>
                <a:gd name="adj1" fmla="val 50000"/>
                <a:gd name="adj2" fmla="val 26190"/>
              </a:avLst>
            </a:prstGeom>
            <a:solidFill>
              <a:schemeClr val="accent6">
                <a:lumMod val="60000"/>
                <a:lumOff val="40000"/>
              </a:schemeClr>
            </a:solidFill>
            <a:ln>
              <a:solidFill>
                <a:srgbClr val="3366FF"/>
              </a:solidFill>
              <a:headEnd type="none" w="med" len="med"/>
              <a:tailEnd type="none" w="med" len="med"/>
            </a:ln>
            <a:scene3d>
              <a:camera prst="orthographicFront">
                <a:rot lat="0" lon="0" rev="0"/>
              </a:camera>
              <a:lightRig rig="threePt" dir="t">
                <a:rot lat="0" lon="0" rev="1200000"/>
              </a:lightRig>
            </a:scene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226" name="上矢印 225"/>
            <p:cNvSpPr/>
            <p:nvPr/>
          </p:nvSpPr>
          <p:spPr bwMode="auto">
            <a:xfrm>
              <a:off x="4419600" y="5219700"/>
              <a:ext cx="457200" cy="800100"/>
            </a:xfrm>
            <a:prstGeom prst="upArrow">
              <a:avLst>
                <a:gd name="adj1" fmla="val 50000"/>
                <a:gd name="adj2" fmla="val 26190"/>
              </a:avLst>
            </a:prstGeom>
            <a:solidFill>
              <a:schemeClr val="accent6">
                <a:lumMod val="60000"/>
                <a:lumOff val="40000"/>
              </a:schemeClr>
            </a:solidFill>
            <a:ln>
              <a:solidFill>
                <a:srgbClr val="3366FF"/>
              </a:solidFill>
              <a:headEnd type="none" w="med" len="med"/>
              <a:tailEnd type="none" w="med" len="med"/>
            </a:ln>
            <a:scene3d>
              <a:camera prst="orthographicFront">
                <a:rot lat="0" lon="0" rev="0"/>
              </a:camera>
              <a:lightRig rig="threePt" dir="t">
                <a:rot lat="0" lon="0" rev="1200000"/>
              </a:lightRig>
            </a:scene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227" name="上矢印 226"/>
            <p:cNvSpPr/>
            <p:nvPr/>
          </p:nvSpPr>
          <p:spPr bwMode="auto">
            <a:xfrm>
              <a:off x="5867400" y="5219700"/>
              <a:ext cx="457200" cy="800100"/>
            </a:xfrm>
            <a:prstGeom prst="upArrow">
              <a:avLst>
                <a:gd name="adj1" fmla="val 50000"/>
                <a:gd name="adj2" fmla="val 26190"/>
              </a:avLst>
            </a:prstGeom>
            <a:solidFill>
              <a:schemeClr val="accent6">
                <a:lumMod val="60000"/>
                <a:lumOff val="40000"/>
              </a:schemeClr>
            </a:solidFill>
            <a:ln>
              <a:solidFill>
                <a:srgbClr val="3366FF"/>
              </a:solidFill>
              <a:headEnd type="none" w="med" len="med"/>
              <a:tailEnd type="none" w="med" len="med"/>
            </a:ln>
            <a:scene3d>
              <a:camera prst="orthographicFront">
                <a:rot lat="0" lon="0" rev="0"/>
              </a:camera>
              <a:lightRig rig="threePt" dir="t">
                <a:rot lat="0" lon="0" rev="1200000"/>
              </a:lightRig>
            </a:scene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22" name="角丸四角形 21"/>
            <p:cNvSpPr/>
            <p:nvPr/>
          </p:nvSpPr>
          <p:spPr bwMode="auto">
            <a:xfrm>
              <a:off x="2514600" y="5410200"/>
              <a:ext cx="4267200" cy="457200"/>
            </a:xfrm>
            <a:prstGeom prst="roundRect">
              <a:avLst/>
            </a:prstGeom>
            <a:solidFill>
              <a:srgbClr val="3366FF">
                <a:alpha val="68000"/>
              </a:srgb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a:ln>
                  <a:noFill/>
                </a:ln>
                <a:solidFill>
                  <a:srgbClr val="484848"/>
                </a:solidFill>
                <a:effectLst/>
                <a:latin typeface="Arial" charset="0"/>
                <a:ea typeface="HG丸ｺﾞｼｯｸM-PRO" pitchFamily="50" charset="-128"/>
              </a:endParaRPr>
            </a:p>
          </p:txBody>
        </p:sp>
        <p:pic>
          <p:nvPicPr>
            <p:cNvPr id="222" name="図 221"/>
            <p:cNvPicPr>
              <a:picLocks noChangeAspect="1"/>
            </p:cNvPicPr>
            <p:nvPr/>
          </p:nvPicPr>
          <p:blipFill>
            <a:blip r:embed="rId3">
              <a:clrChange>
                <a:clrFrom>
                  <a:srgbClr val="FFFFFF"/>
                </a:clrFrom>
                <a:clrTo>
                  <a:srgbClr val="FFFFFF">
                    <a:alpha val="0"/>
                  </a:srgbClr>
                </a:clrTo>
              </a:clrChange>
            </a:blip>
            <a:stretch>
              <a:fillRect/>
            </a:stretch>
          </p:blipFill>
          <p:spPr>
            <a:xfrm>
              <a:off x="3733800" y="5440956"/>
              <a:ext cx="1673096" cy="395688"/>
            </a:xfrm>
            <a:prstGeom prst="rect">
              <a:avLst/>
            </a:prstGeom>
          </p:spPr>
        </p:pic>
        <p:sp>
          <p:nvSpPr>
            <p:cNvPr id="189" name="角丸四角形 188"/>
            <p:cNvSpPr/>
            <p:nvPr/>
          </p:nvSpPr>
          <p:spPr bwMode="auto">
            <a:xfrm>
              <a:off x="2514600" y="914400"/>
              <a:ext cx="4267200" cy="457200"/>
            </a:xfrm>
            <a:prstGeom prst="roundRect">
              <a:avLst/>
            </a:prstGeom>
            <a:solidFill>
              <a:srgbClr val="3366FF"/>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dirty="0">
                  <a:solidFill>
                    <a:srgbClr val="FFFFFF"/>
                  </a:solidFill>
                </a:rPr>
                <a:t>複数</a:t>
              </a:r>
              <a:r>
                <a:rPr kumimoji="0" lang="en-US" altLang="ja-JP" dirty="0">
                  <a:solidFill>
                    <a:srgbClr val="FFFFFF"/>
                  </a:solidFill>
                </a:rPr>
                <a:t>PC</a:t>
              </a:r>
              <a:r>
                <a:rPr kumimoji="0" lang="ja-JP" altLang="en-US" dirty="0">
                  <a:solidFill>
                    <a:srgbClr val="FFFFFF"/>
                  </a:solidFill>
                </a:rPr>
                <a:t>サーバー</a:t>
              </a:r>
              <a:endParaRPr kumimoji="0" lang="en-US" altLang="ja-JP" dirty="0">
                <a:solidFill>
                  <a:srgbClr val="FFFFFF"/>
                </a:solidFil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200" b="0" i="0" u="none" strike="noStrike" cap="none" normalizeH="0" baseline="0" dirty="0">
                  <a:ln>
                    <a:noFill/>
                  </a:ln>
                  <a:solidFill>
                    <a:srgbClr val="FFFFFF"/>
                  </a:solidFill>
                  <a:effectLst/>
                  <a:latin typeface="Arial" charset="0"/>
                  <a:ea typeface="HG丸ｺﾞｼｯｸM-PRO" pitchFamily="50" charset="-128"/>
                </a:rPr>
                <a:t>&amp; </a:t>
              </a:r>
              <a:r>
                <a:rPr kumimoji="0" lang="en-US" altLang="ja-JP" sz="1200" b="0" i="0" u="none" strike="noStrike" cap="none" normalizeH="0" baseline="0" dirty="0" err="1">
                  <a:ln>
                    <a:noFill/>
                  </a:ln>
                  <a:solidFill>
                    <a:srgbClr val="FFFFFF"/>
                  </a:solidFill>
                  <a:effectLst/>
                  <a:latin typeface="Arial" charset="0"/>
                  <a:ea typeface="HG丸ｺﾞｼｯｸM-PRO" pitchFamily="50" charset="-128"/>
                </a:rPr>
                <a:t>Hadoop</a:t>
              </a:r>
              <a:endParaRPr kumimoji="0" lang="ja-JP" altLang="en-US" sz="1200" b="0" i="0" u="none" strike="noStrike" cap="none" normalizeH="0" baseline="0" dirty="0">
                <a:ln>
                  <a:noFill/>
                </a:ln>
                <a:solidFill>
                  <a:srgbClr val="FFFFFF"/>
                </a:solidFill>
                <a:effectLst/>
                <a:latin typeface="Arial" charset="0"/>
                <a:ea typeface="HG丸ｺﾞｼｯｸM-PRO" pitchFamily="50" charset="-128"/>
              </a:endParaRPr>
            </a:p>
          </p:txBody>
        </p:sp>
        <p:sp>
          <p:nvSpPr>
            <p:cNvPr id="239" name="角丸四角形吹き出し 238"/>
            <p:cNvSpPr/>
            <p:nvPr/>
          </p:nvSpPr>
          <p:spPr bwMode="auto">
            <a:xfrm>
              <a:off x="3429000" y="3276600"/>
              <a:ext cx="2118254" cy="838200"/>
            </a:xfrm>
            <a:prstGeom prst="wedgeRoundRectCallout">
              <a:avLst>
                <a:gd name="adj1" fmla="val 31236"/>
                <a:gd name="adj2" fmla="val -75884"/>
                <a:gd name="adj3" fmla="val 16667"/>
              </a:avLst>
            </a:prstGeom>
            <a:solidFill>
              <a:srgbClr val="3366FF">
                <a:alpha val="61000"/>
              </a:srgb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a:ln>
                    <a:noFill/>
                  </a:ln>
                  <a:solidFill>
                    <a:srgbClr val="FFFFFF"/>
                  </a:solidFill>
                  <a:effectLst/>
                  <a:latin typeface="Arial" charset="0"/>
                  <a:ea typeface="HG丸ｺﾞｼｯｸM-PRO" pitchFamily="50" charset="-128"/>
                </a:rPr>
                <a:t>処理ノードを分散、</a:t>
              </a:r>
              <a:r>
                <a:rPr kumimoji="0" lang="en-US" altLang="ja-JP" sz="1100" b="0" i="0" u="none" strike="noStrike" cap="none" normalizeH="0" baseline="0" dirty="0">
                  <a:ln>
                    <a:noFill/>
                  </a:ln>
                  <a:solidFill>
                    <a:srgbClr val="FFFFFF"/>
                  </a:solidFill>
                  <a:effectLst/>
                  <a:latin typeface="Arial" charset="0"/>
                  <a:ea typeface="HG丸ｺﾞｼｯｸM-PRO" pitchFamily="50" charset="-128"/>
                </a:rPr>
                <a:t>I/O</a:t>
              </a:r>
              <a:r>
                <a:rPr kumimoji="0" lang="ja-JP" altLang="en-US" sz="1100" b="0" i="0" u="none" strike="noStrike" cap="none" normalizeH="0" baseline="0" dirty="0">
                  <a:ln>
                    <a:noFill/>
                  </a:ln>
                  <a:solidFill>
                    <a:srgbClr val="FFFFFF"/>
                  </a:solidFill>
                  <a:effectLst/>
                  <a:latin typeface="Arial" charset="0"/>
                  <a:ea typeface="HG丸ｺﾞｼｯｸM-PRO" pitchFamily="50" charset="-128"/>
                </a:rPr>
                <a:t>パスも分散することで</a:t>
              </a:r>
              <a:r>
                <a:rPr kumimoji="0" lang="en-US" altLang="ja-JP" sz="1100" b="0" i="0" u="none" strike="noStrike" cap="none" normalizeH="0" baseline="0" dirty="0">
                  <a:ln>
                    <a:noFill/>
                  </a:ln>
                  <a:solidFill>
                    <a:srgbClr val="FFFFFF"/>
                  </a:solidFill>
                  <a:effectLst/>
                  <a:latin typeface="Arial" charset="0"/>
                  <a:ea typeface="HG丸ｺﾞｼｯｸM-PRO" pitchFamily="50" charset="-128"/>
                </a:rPr>
                <a:t>I/O</a:t>
              </a:r>
              <a:r>
                <a:rPr kumimoji="0" lang="ja-JP" altLang="en-US" sz="1100" b="0" i="0" u="none" strike="noStrike" cap="none" normalizeH="0" baseline="0" dirty="0">
                  <a:ln>
                    <a:noFill/>
                  </a:ln>
                  <a:solidFill>
                    <a:srgbClr val="FFFFFF"/>
                  </a:solidFill>
                  <a:effectLst/>
                  <a:latin typeface="Arial" charset="0"/>
                  <a:ea typeface="HG丸ｺﾞｼｯｸM-PRO" pitchFamily="50" charset="-128"/>
                </a:rPr>
                <a:t>ボトルネックを解消</a:t>
              </a:r>
            </a:p>
          </p:txBody>
        </p:sp>
      </p:grpSp>
      <p:grpSp>
        <p:nvGrpSpPr>
          <p:cNvPr id="231" name="図形グループ 230"/>
          <p:cNvGrpSpPr/>
          <p:nvPr/>
        </p:nvGrpSpPr>
        <p:grpSpPr>
          <a:xfrm>
            <a:off x="6400800" y="914400"/>
            <a:ext cx="2517774" cy="5105400"/>
            <a:chOff x="6400800" y="914400"/>
            <a:chExt cx="2517774" cy="5105400"/>
          </a:xfrm>
        </p:grpSpPr>
        <p:sp>
          <p:nvSpPr>
            <p:cNvPr id="150" name="角丸四角形 149"/>
            <p:cNvSpPr/>
            <p:nvPr/>
          </p:nvSpPr>
          <p:spPr bwMode="auto">
            <a:xfrm>
              <a:off x="7543800" y="1447800"/>
              <a:ext cx="1371600" cy="685800"/>
            </a:xfrm>
            <a:prstGeom prst="roundRect">
              <a:avLst/>
            </a:prstGeom>
            <a:solidFill>
              <a:srgbClr val="000090"/>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2000" b="0" i="0" u="none" strike="noStrike" cap="none" normalizeH="0" baseline="0" dirty="0">
                  <a:ln>
                    <a:noFill/>
                  </a:ln>
                  <a:solidFill>
                    <a:srgbClr val="FFFFFF"/>
                  </a:solidFill>
                  <a:effectLst/>
                  <a:latin typeface="Arial" charset="0"/>
                  <a:ea typeface="HG丸ｺﾞｼｯｸM-PRO" pitchFamily="50" charset="-128"/>
                </a:rPr>
                <a:t>CPU</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a:solidFill>
                    <a:srgbClr val="FFFFFF"/>
                  </a:solidFill>
                  <a:latin typeface="Arial" charset="0"/>
                  <a:ea typeface="HG丸ｺﾞｼｯｸM-PRO" pitchFamily="50" charset="-128"/>
                </a:rPr>
                <a:t>使い切れる</a:t>
              </a:r>
              <a:endParaRPr kumimoji="0" lang="en-US" altLang="ja-JP" sz="1400" b="0" i="0" u="none" strike="noStrike" cap="none" normalizeH="0" baseline="0" dirty="0">
                <a:ln>
                  <a:noFill/>
                </a:ln>
                <a:solidFill>
                  <a:srgbClr val="FFFFFF"/>
                </a:solidFill>
                <a:effectLst/>
                <a:latin typeface="Arial" charset="0"/>
                <a:ea typeface="HG丸ｺﾞｼｯｸM-PRO" pitchFamily="50" charset="-128"/>
              </a:endParaRPr>
            </a:p>
          </p:txBody>
        </p:sp>
        <p:sp>
          <p:nvSpPr>
            <p:cNvPr id="143" name="円柱 142"/>
            <p:cNvSpPr/>
            <p:nvPr/>
          </p:nvSpPr>
          <p:spPr bwMode="auto">
            <a:xfrm>
              <a:off x="7545388" y="4495800"/>
              <a:ext cx="1371600" cy="762000"/>
            </a:xfrm>
            <a:prstGeom prst="can">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a:ln>
                    <a:noFill/>
                  </a:ln>
                  <a:solidFill>
                    <a:srgbClr val="FFFFFF"/>
                  </a:solidFill>
                  <a:effectLst>
                    <a:glow rad="228600">
                      <a:schemeClr val="accent2">
                        <a:satMod val="175000"/>
                        <a:alpha val="40000"/>
                      </a:schemeClr>
                    </a:glow>
                  </a:effectLst>
                  <a:latin typeface="Arial" charset="0"/>
                  <a:ea typeface="HG丸ｺﾞｼｯｸM-PRO" pitchFamily="50" charset="-128"/>
                </a:rPr>
                <a:t>ディスク装置</a:t>
              </a:r>
            </a:p>
          </p:txBody>
        </p:sp>
        <p:sp>
          <p:nvSpPr>
            <p:cNvPr id="144" name="上カーブ矢印 143"/>
            <p:cNvSpPr/>
            <p:nvPr/>
          </p:nvSpPr>
          <p:spPr bwMode="auto">
            <a:xfrm>
              <a:off x="7699374" y="2057400"/>
              <a:ext cx="225426" cy="2590800"/>
            </a:xfrm>
            <a:prstGeom prst="curvedUpArrow">
              <a:avLst/>
            </a:prstGeom>
            <a:solidFill>
              <a:srgbClr val="3C8C93"/>
            </a:solidFill>
            <a:ln>
              <a:solidFill>
                <a:schemeClr val="accent6">
                  <a:lumMod val="40000"/>
                  <a:lumOff val="60000"/>
                </a:schemeClr>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145" name="上カーブ矢印 144"/>
            <p:cNvSpPr/>
            <p:nvPr/>
          </p:nvSpPr>
          <p:spPr bwMode="auto">
            <a:xfrm>
              <a:off x="8004174" y="2057400"/>
              <a:ext cx="225426" cy="2590800"/>
            </a:xfrm>
            <a:prstGeom prst="curvedUpArrow">
              <a:avLst/>
            </a:prstGeom>
            <a:solidFill>
              <a:srgbClr val="3C8C93"/>
            </a:solidFill>
            <a:ln>
              <a:solidFill>
                <a:schemeClr val="accent6">
                  <a:lumMod val="40000"/>
                  <a:lumOff val="60000"/>
                </a:schemeClr>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146" name="上カーブ矢印 145"/>
            <p:cNvSpPr/>
            <p:nvPr/>
          </p:nvSpPr>
          <p:spPr bwMode="auto">
            <a:xfrm>
              <a:off x="8308974" y="2057400"/>
              <a:ext cx="225426" cy="2590800"/>
            </a:xfrm>
            <a:prstGeom prst="curvedUpArrow">
              <a:avLst/>
            </a:prstGeom>
            <a:solidFill>
              <a:srgbClr val="3C8C93"/>
            </a:solidFill>
            <a:ln>
              <a:solidFill>
                <a:schemeClr val="accent6">
                  <a:lumMod val="40000"/>
                  <a:lumOff val="60000"/>
                </a:schemeClr>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147" name="上カーブ矢印 146"/>
            <p:cNvSpPr/>
            <p:nvPr/>
          </p:nvSpPr>
          <p:spPr bwMode="auto">
            <a:xfrm>
              <a:off x="8613774" y="2057400"/>
              <a:ext cx="225426" cy="2590800"/>
            </a:xfrm>
            <a:prstGeom prst="curvedUpArrow">
              <a:avLst/>
            </a:prstGeom>
            <a:solidFill>
              <a:srgbClr val="3C8C93"/>
            </a:solidFill>
            <a:ln>
              <a:solidFill>
                <a:schemeClr val="accent6">
                  <a:lumMod val="40000"/>
                  <a:lumOff val="60000"/>
                </a:schemeClr>
              </a:solid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a:lstStyle/>
            <a:p>
              <a:endParaRPr lang="ja-JP" altLang="en-US" dirty="0"/>
            </a:p>
          </p:txBody>
        </p:sp>
        <p:sp>
          <p:nvSpPr>
            <p:cNvPr id="148" name="角丸四角形 147"/>
            <p:cNvSpPr/>
            <p:nvPr/>
          </p:nvSpPr>
          <p:spPr bwMode="auto">
            <a:xfrm>
              <a:off x="7546974" y="2209800"/>
              <a:ext cx="1371600" cy="605118"/>
            </a:xfrm>
            <a:prstGeom prst="roundRect">
              <a:avLst/>
            </a:prstGeom>
            <a:solidFill>
              <a:srgbClr val="008000">
                <a:alpha val="58000"/>
              </a:srgb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a:ln>
                    <a:noFill/>
                  </a:ln>
                  <a:solidFill>
                    <a:schemeClr val="bg1"/>
                  </a:solidFill>
                  <a:effectLst/>
                  <a:latin typeface="Arial" charset="0"/>
                  <a:ea typeface="HG丸ｺﾞｼｯｸM-PRO" pitchFamily="50" charset="-128"/>
                </a:rPr>
                <a:t>メモリー</a:t>
              </a:r>
            </a:p>
          </p:txBody>
        </p:sp>
        <p:sp>
          <p:nvSpPr>
            <p:cNvPr id="154" name="角丸四角形 153"/>
            <p:cNvSpPr/>
            <p:nvPr/>
          </p:nvSpPr>
          <p:spPr bwMode="auto">
            <a:xfrm>
              <a:off x="7543800" y="2819400"/>
              <a:ext cx="1371600" cy="1030941"/>
            </a:xfrm>
            <a:prstGeom prst="roundRect">
              <a:avLst>
                <a:gd name="adj" fmla="val 10097"/>
              </a:avLst>
            </a:prstGeom>
            <a:solidFill>
              <a:srgbClr val="660066">
                <a:alpha val="58000"/>
              </a:srgb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b="0" i="0" u="none" strike="noStrike" cap="none" normalizeH="0" baseline="0" dirty="0">
                  <a:ln>
                    <a:noFill/>
                  </a:ln>
                  <a:solidFill>
                    <a:schemeClr val="bg1"/>
                  </a:solidFill>
                  <a:effectLst/>
                  <a:latin typeface="Arial" charset="0"/>
                  <a:ea typeface="HG丸ｺﾞｼｯｸM-PRO" pitchFamily="50" charset="-128"/>
                </a:rPr>
                <a:t>チャネル</a:t>
              </a:r>
              <a:endParaRPr kumimoji="0" lang="en-US" altLang="ja-JP" sz="2000" b="0" i="0" u="none" strike="noStrike" cap="none" normalizeH="0" baseline="0" dirty="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dirty="0">
                  <a:solidFill>
                    <a:schemeClr val="bg1"/>
                  </a:solidFill>
                  <a:latin typeface="Arial" charset="0"/>
                  <a:ea typeface="HG丸ｺﾞｼｯｸM-PRO" pitchFamily="50" charset="-128"/>
                </a:rPr>
                <a:t>サブシステム</a:t>
              </a:r>
              <a:endParaRPr kumimoji="0" lang="en-US" altLang="ja-JP" sz="1400" b="0" i="0" u="none" strike="noStrike" cap="none" normalizeH="0" baseline="0" dirty="0">
                <a:ln>
                  <a:noFill/>
                </a:ln>
                <a:solidFill>
                  <a:schemeClr val="bg1"/>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800" dirty="0">
                <a:solidFill>
                  <a:schemeClr val="bg1"/>
                </a:solidFill>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a:ln>
                    <a:noFill/>
                  </a:ln>
                  <a:solidFill>
                    <a:schemeClr val="bg1"/>
                  </a:solidFill>
                  <a:effectLst/>
                  <a:latin typeface="Arial" charset="0"/>
                  <a:ea typeface="HG丸ｺﾞｼｯｸM-PRO" pitchFamily="50" charset="-128"/>
                </a:rPr>
                <a:t>I/O</a:t>
              </a:r>
              <a:r>
                <a:rPr kumimoji="0" lang="ja-JP" altLang="en-US" sz="800" b="0" i="0" u="none" strike="noStrike" cap="none" normalizeH="0" baseline="0" dirty="0">
                  <a:ln>
                    <a:noFill/>
                  </a:ln>
                  <a:solidFill>
                    <a:schemeClr val="bg1"/>
                  </a:solidFill>
                  <a:effectLst/>
                  <a:latin typeface="Arial" charset="0"/>
                  <a:ea typeface="HG丸ｺﾞｼｯｸM-PRO" pitchFamily="50" charset="-128"/>
                </a:rPr>
                <a:t>専用プロセッサー</a:t>
              </a:r>
            </a:p>
          </p:txBody>
        </p:sp>
        <p:cxnSp>
          <p:nvCxnSpPr>
            <p:cNvPr id="149" name="直線コネクタ 148"/>
            <p:cNvCxnSpPr/>
            <p:nvPr/>
          </p:nvCxnSpPr>
          <p:spPr bwMode="auto">
            <a:xfrm>
              <a:off x="7772400" y="3810000"/>
              <a:ext cx="1588" cy="914400"/>
            </a:xfrm>
            <a:prstGeom prst="line">
              <a:avLst/>
            </a:prstGeom>
            <a:ln>
              <a:solidFill>
                <a:srgbClr val="FF6600"/>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cxnSp>
          <p:nvCxnSpPr>
            <p:cNvPr id="155" name="直線コネクタ 154"/>
            <p:cNvCxnSpPr/>
            <p:nvPr/>
          </p:nvCxnSpPr>
          <p:spPr bwMode="auto">
            <a:xfrm>
              <a:off x="7924800" y="3810000"/>
              <a:ext cx="1588" cy="914400"/>
            </a:xfrm>
            <a:prstGeom prst="line">
              <a:avLst/>
            </a:prstGeom>
            <a:ln>
              <a:solidFill>
                <a:srgbClr val="FF6600"/>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cxnSp>
          <p:nvCxnSpPr>
            <p:cNvPr id="156" name="直線コネクタ 155"/>
            <p:cNvCxnSpPr/>
            <p:nvPr/>
          </p:nvCxnSpPr>
          <p:spPr bwMode="auto">
            <a:xfrm>
              <a:off x="8077200" y="3810000"/>
              <a:ext cx="1588" cy="914400"/>
            </a:xfrm>
            <a:prstGeom prst="line">
              <a:avLst/>
            </a:prstGeom>
            <a:ln>
              <a:solidFill>
                <a:srgbClr val="FF6600"/>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cxnSp>
          <p:nvCxnSpPr>
            <p:cNvPr id="158" name="直線コネクタ 157"/>
            <p:cNvCxnSpPr/>
            <p:nvPr/>
          </p:nvCxnSpPr>
          <p:spPr bwMode="auto">
            <a:xfrm>
              <a:off x="8382000" y="3810000"/>
              <a:ext cx="0" cy="914400"/>
            </a:xfrm>
            <a:prstGeom prst="line">
              <a:avLst/>
            </a:prstGeom>
            <a:ln>
              <a:solidFill>
                <a:srgbClr val="FF6600"/>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cxnSp>
          <p:nvCxnSpPr>
            <p:cNvPr id="159" name="直線コネクタ 158"/>
            <p:cNvCxnSpPr/>
            <p:nvPr/>
          </p:nvCxnSpPr>
          <p:spPr bwMode="auto">
            <a:xfrm>
              <a:off x="8534400" y="3810000"/>
              <a:ext cx="0" cy="914400"/>
            </a:xfrm>
            <a:prstGeom prst="line">
              <a:avLst/>
            </a:prstGeom>
            <a:ln>
              <a:solidFill>
                <a:srgbClr val="FF6600"/>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cxnSp>
          <p:nvCxnSpPr>
            <p:cNvPr id="160" name="直線コネクタ 159"/>
            <p:cNvCxnSpPr/>
            <p:nvPr/>
          </p:nvCxnSpPr>
          <p:spPr bwMode="auto">
            <a:xfrm>
              <a:off x="8686800" y="3810000"/>
              <a:ext cx="0" cy="914400"/>
            </a:xfrm>
            <a:prstGeom prst="line">
              <a:avLst/>
            </a:prstGeom>
            <a:ln>
              <a:solidFill>
                <a:srgbClr val="FF6600"/>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cxnSp>
          <p:nvCxnSpPr>
            <p:cNvPr id="221" name="直線コネクタ 220"/>
            <p:cNvCxnSpPr/>
            <p:nvPr/>
          </p:nvCxnSpPr>
          <p:spPr bwMode="auto">
            <a:xfrm>
              <a:off x="8229600" y="3810000"/>
              <a:ext cx="0" cy="914400"/>
            </a:xfrm>
            <a:prstGeom prst="line">
              <a:avLst/>
            </a:prstGeom>
            <a:ln>
              <a:solidFill>
                <a:srgbClr val="FF6600"/>
              </a:solidFill>
              <a:headEnd type="oval" w="med" len="med"/>
              <a:tailEnd type="oval" w="med" len="med"/>
            </a:ln>
            <a:extLst/>
          </p:spPr>
          <p:style>
            <a:lnRef idx="3">
              <a:schemeClr val="accent5"/>
            </a:lnRef>
            <a:fillRef idx="0">
              <a:schemeClr val="accent5"/>
            </a:fillRef>
            <a:effectRef idx="2">
              <a:schemeClr val="accent5"/>
            </a:effectRef>
            <a:fontRef idx="minor">
              <a:schemeClr val="tx1"/>
            </a:fontRef>
          </p:style>
        </p:cxnSp>
        <p:sp>
          <p:nvSpPr>
            <p:cNvPr id="224" name="上矢印 223"/>
            <p:cNvSpPr/>
            <p:nvPr/>
          </p:nvSpPr>
          <p:spPr bwMode="auto">
            <a:xfrm>
              <a:off x="7696200" y="5181600"/>
              <a:ext cx="1066800" cy="838200"/>
            </a:xfrm>
            <a:prstGeom prst="upArrow">
              <a:avLst/>
            </a:prstGeom>
            <a:solidFill>
              <a:schemeClr val="accent6">
                <a:lumMod val="60000"/>
                <a:lumOff val="40000"/>
              </a:schemeClr>
            </a:solidFill>
            <a:ln>
              <a:solidFill>
                <a:srgbClr val="3366FF"/>
              </a:solidFill>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latin typeface="Arial" charset="0"/>
                <a:ea typeface="HG丸ｺﾞｼｯｸM-PRO" pitchFamily="50" charset="-128"/>
              </a:endParaRPr>
            </a:p>
          </p:txBody>
        </p:sp>
        <p:sp>
          <p:nvSpPr>
            <p:cNvPr id="232" name="角丸四角形 231"/>
            <p:cNvSpPr/>
            <p:nvPr/>
          </p:nvSpPr>
          <p:spPr bwMode="auto">
            <a:xfrm>
              <a:off x="7543800" y="914400"/>
              <a:ext cx="1371600" cy="457200"/>
            </a:xfrm>
            <a:prstGeom prst="roundRect">
              <a:avLst/>
            </a:prstGeom>
            <a:solidFill>
              <a:schemeClr val="accent6">
                <a:lumMod val="60000"/>
                <a:lumOff val="40000"/>
              </a:scheme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a:ln>
                    <a:noFill/>
                  </a:ln>
                  <a:solidFill>
                    <a:srgbClr val="FFFFFF"/>
                  </a:solidFill>
                  <a:effectLst/>
                  <a:latin typeface="Arial" charset="0"/>
                  <a:ea typeface="HG丸ｺﾞｼｯｸM-PRO" pitchFamily="50" charset="-128"/>
                </a:rPr>
                <a:t>メインフレーム</a:t>
              </a:r>
              <a:endParaRPr kumimoji="0" lang="en-US" altLang="ja-JP" sz="1050" b="0" i="0" u="none" strike="noStrike" cap="none" normalizeH="0" baseline="0" dirty="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050" b="0" i="0" u="none" strike="noStrike" cap="none" normalizeH="0" baseline="0" dirty="0">
                  <a:ln>
                    <a:noFill/>
                  </a:ln>
                  <a:solidFill>
                    <a:srgbClr val="FFFFFF"/>
                  </a:solidFill>
                  <a:effectLst/>
                  <a:latin typeface="Arial" charset="0"/>
                  <a:ea typeface="HG丸ｺﾞｼｯｸM-PRO" pitchFamily="50" charset="-128"/>
                </a:rPr>
                <a:t>&amp; RDBMS</a:t>
              </a:r>
              <a:endParaRPr kumimoji="0" lang="ja-JP" altLang="en-US" sz="1050" b="0" i="0" u="none" strike="noStrike" cap="none" normalizeH="0" baseline="0" dirty="0">
                <a:ln>
                  <a:noFill/>
                </a:ln>
                <a:solidFill>
                  <a:srgbClr val="FFFFFF"/>
                </a:solidFill>
                <a:effectLst/>
                <a:latin typeface="Arial" charset="0"/>
                <a:ea typeface="HG丸ｺﾞｼｯｸM-PRO" pitchFamily="50" charset="-128"/>
              </a:endParaRPr>
            </a:p>
          </p:txBody>
        </p:sp>
        <p:sp>
          <p:nvSpPr>
            <p:cNvPr id="241" name="角丸四角形吹き出し 240"/>
            <p:cNvSpPr/>
            <p:nvPr/>
          </p:nvSpPr>
          <p:spPr bwMode="auto">
            <a:xfrm>
              <a:off x="6400800" y="2971800"/>
              <a:ext cx="1066800" cy="1524000"/>
            </a:xfrm>
            <a:prstGeom prst="wedgeRoundRectCallout">
              <a:avLst>
                <a:gd name="adj1" fmla="val 67988"/>
                <a:gd name="adj2" fmla="val 26761"/>
                <a:gd name="adj3" fmla="val 16667"/>
              </a:avLst>
            </a:prstGeom>
            <a:solidFill>
              <a:schemeClr val="accent6">
                <a:lumMod val="60000"/>
                <a:lumOff val="40000"/>
                <a:alpha val="61000"/>
              </a:schemeClr>
            </a:solidFill>
            <a:ln>
              <a:headEnd type="none" w="med" len="med"/>
              <a:tailEnd type="none" w="med" len="med"/>
            </a:ln>
            <a:scene3d>
              <a:camera prst="orthographicFront">
                <a:rot lat="0" lon="0" rev="0"/>
              </a:camera>
              <a:lightRig rig="threePt" dir="t">
                <a:rot lat="0" lon="0" rev="1200000"/>
              </a:lightRig>
            </a:scene3d>
            <a:sp3d/>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100" b="0" i="0" u="none" strike="noStrike" cap="none" normalizeH="0" baseline="0" dirty="0">
                  <a:ln>
                    <a:noFill/>
                  </a:ln>
                  <a:solidFill>
                    <a:srgbClr val="FFFFFF"/>
                  </a:solidFill>
                  <a:effectLst/>
                  <a:latin typeface="Arial" charset="0"/>
                  <a:ea typeface="HG丸ｺﾞｼｯｸM-PRO" pitchFamily="50" charset="-128"/>
                </a:rPr>
                <a:t>複数</a:t>
              </a:r>
              <a:r>
                <a:rPr kumimoji="0" lang="en-US" altLang="ja-JP" sz="1100" dirty="0">
                  <a:solidFill>
                    <a:srgbClr val="FFFFFF"/>
                  </a:solidFill>
                  <a:latin typeface="Arial" charset="0"/>
                  <a:ea typeface="HG丸ｺﾞｼｯｸM-PRO" pitchFamily="50" charset="-128"/>
                </a:rPr>
                <a:t>I/O</a:t>
              </a:r>
              <a:r>
                <a:rPr kumimoji="0" lang="ja-JP" altLang="en-US" sz="1100" dirty="0">
                  <a:solidFill>
                    <a:srgbClr val="FFFFFF"/>
                  </a:solidFill>
                  <a:latin typeface="Arial" charset="0"/>
                  <a:ea typeface="HG丸ｺﾞｼｯｸM-PRO" pitchFamily="50" charset="-128"/>
                </a:rPr>
                <a:t>パス</a:t>
              </a:r>
              <a:r>
                <a:rPr kumimoji="0" lang="en-US" altLang="ja-JP" sz="1100" dirty="0">
                  <a:solidFill>
                    <a:srgbClr val="FFFFFF"/>
                  </a:solidFill>
                  <a:latin typeface="Arial" charset="0"/>
                  <a:ea typeface="HG丸ｺﾞｼｯｸM-PRO" pitchFamily="50" charset="-128"/>
                </a:rPr>
                <a:t>&amp;</a:t>
              </a:r>
              <a:r>
                <a:rPr kumimoji="0" lang="en-US" altLang="ja-JP" sz="1100" b="0" i="0" u="none" strike="noStrike" cap="none" normalizeH="0" baseline="0" dirty="0">
                  <a:ln>
                    <a:noFill/>
                  </a:ln>
                  <a:solidFill>
                    <a:srgbClr val="FFFFFF"/>
                  </a:solidFill>
                  <a:effectLst/>
                  <a:latin typeface="Arial" charset="0"/>
                  <a:ea typeface="HG丸ｺﾞｼｯｸM-PRO" pitchFamily="50" charset="-128"/>
                </a:rPr>
                <a:t>I/O</a:t>
              </a:r>
              <a:r>
                <a:rPr kumimoji="0" lang="ja-JP" altLang="en-US" sz="1100" b="0" i="0" u="none" strike="noStrike" cap="none" normalizeH="0" baseline="0" dirty="0">
                  <a:ln>
                    <a:noFill/>
                  </a:ln>
                  <a:solidFill>
                    <a:srgbClr val="FFFFFF"/>
                  </a:solidFill>
                  <a:effectLst/>
                  <a:latin typeface="Arial" charset="0"/>
                  <a:ea typeface="HG丸ｺﾞｼｯｸM-PRO" pitchFamily="50" charset="-128"/>
                </a:rPr>
                <a:t>専用プロセッサーを持つことで</a:t>
              </a:r>
              <a:r>
                <a:rPr kumimoji="0" lang="en-US" altLang="ja-JP" sz="1100" dirty="0">
                  <a:solidFill>
                    <a:srgbClr val="FFFFFF"/>
                  </a:solidFill>
                  <a:latin typeface="Arial" charset="0"/>
                  <a:ea typeface="HG丸ｺﾞｼｯｸM-PRO" pitchFamily="50" charset="-128"/>
                </a:rPr>
                <a:t>I/O</a:t>
              </a:r>
              <a:r>
                <a:rPr kumimoji="0" lang="ja-JP" altLang="en-US" sz="1100" dirty="0">
                  <a:solidFill>
                    <a:srgbClr val="FFFFFF"/>
                  </a:solidFill>
                  <a:latin typeface="Arial" charset="0"/>
                  <a:ea typeface="HG丸ｺﾞｼｯｸM-PRO" pitchFamily="50" charset="-128"/>
                </a:rPr>
                <a:t>ボトルネックを回避し</a:t>
              </a:r>
              <a:r>
                <a:rPr kumimoji="0" lang="ja-JP" altLang="en-US" sz="1100" b="0" i="0" u="none" strike="noStrike" cap="none" normalizeH="0" baseline="0" dirty="0">
                  <a:ln>
                    <a:noFill/>
                  </a:ln>
                  <a:solidFill>
                    <a:srgbClr val="FFFFFF"/>
                  </a:solidFill>
                  <a:effectLst/>
                  <a:latin typeface="Arial" charset="0"/>
                  <a:ea typeface="HG丸ｺﾞｼｯｸM-PRO" pitchFamily="50" charset="-128"/>
                </a:rPr>
                <a:t>高い多重度を実現</a:t>
              </a:r>
            </a:p>
          </p:txBody>
        </p:sp>
      </p:grpSp>
    </p:spTree>
    <p:extLst>
      <p:ext uri="{BB962C8B-B14F-4D97-AF65-F5344CB8AC3E}">
        <p14:creationId xmlns:p14="http://schemas.microsoft.com/office/powerpoint/2010/main" val="375340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wipe(down)">
                                      <p:cBhvr>
                                        <p:cTn id="7" dur="500"/>
                                        <p:tgtEl>
                                          <p:spTgt spid="191"/>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28"/>
                                        </p:tgtEl>
                                        <p:attrNameLst>
                                          <p:attrName>style.visibility</p:attrName>
                                        </p:attrNameLst>
                                      </p:cBhvr>
                                      <p:to>
                                        <p:strVal val="visible"/>
                                      </p:to>
                                    </p:set>
                                    <p:animEffect transition="in" filter="fade">
                                      <p:cBhvr>
                                        <p:cTn id="12" dur="1000"/>
                                        <p:tgtEl>
                                          <p:spTgt spid="228"/>
                                        </p:tgtEl>
                                      </p:cBhvr>
                                    </p:animEffect>
                                    <p:anim calcmode="lin" valueType="num">
                                      <p:cBhvr>
                                        <p:cTn id="13" dur="1000" fill="hold"/>
                                        <p:tgtEl>
                                          <p:spTgt spid="228"/>
                                        </p:tgtEl>
                                        <p:attrNameLst>
                                          <p:attrName>ppt_x</p:attrName>
                                        </p:attrNameLst>
                                      </p:cBhvr>
                                      <p:tavLst>
                                        <p:tav tm="0">
                                          <p:val>
                                            <p:strVal val="#ppt_x"/>
                                          </p:val>
                                        </p:tav>
                                        <p:tav tm="100000">
                                          <p:val>
                                            <p:strVal val="#ppt_x"/>
                                          </p:val>
                                        </p:tav>
                                      </p:tavLst>
                                    </p:anim>
                                    <p:anim calcmode="lin" valueType="num">
                                      <p:cBhvr>
                                        <p:cTn id="14" dur="1000" fill="hold"/>
                                        <p:tgtEl>
                                          <p:spTgt spid="228"/>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231"/>
                                        </p:tgtEl>
                                        <p:attrNameLst>
                                          <p:attrName>style.visibility</p:attrName>
                                        </p:attrNameLst>
                                      </p:cBhvr>
                                      <p:to>
                                        <p:strVal val="visible"/>
                                      </p:to>
                                    </p:set>
                                    <p:animEffect transition="in" filter="fade">
                                      <p:cBhvr>
                                        <p:cTn id="19" dur="1000"/>
                                        <p:tgtEl>
                                          <p:spTgt spid="231"/>
                                        </p:tgtEl>
                                      </p:cBhvr>
                                    </p:animEffect>
                                    <p:anim calcmode="lin" valueType="num">
                                      <p:cBhvr>
                                        <p:cTn id="20" dur="1000" fill="hold"/>
                                        <p:tgtEl>
                                          <p:spTgt spid="231"/>
                                        </p:tgtEl>
                                        <p:attrNameLst>
                                          <p:attrName>ppt_x</p:attrName>
                                        </p:attrNameLst>
                                      </p:cBhvr>
                                      <p:tavLst>
                                        <p:tav tm="0">
                                          <p:val>
                                            <p:strVal val="#ppt_x"/>
                                          </p:val>
                                        </p:tav>
                                        <p:tav tm="100000">
                                          <p:val>
                                            <p:strVal val="#ppt_x"/>
                                          </p:val>
                                        </p:tav>
                                      </p:tavLst>
                                    </p:anim>
                                    <p:anim calcmode="lin" valueType="num">
                                      <p:cBhvr>
                                        <p:cTn id="21" dur="1000" fill="hold"/>
                                        <p:tgtEl>
                                          <p:spTgt spid="2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Hadoop2</a:t>
            </a:r>
            <a:endParaRPr kumimoji="1" lang="ja-JP" altLang="en-US" dirty="0"/>
          </a:p>
        </p:txBody>
      </p:sp>
      <p:pic>
        <p:nvPicPr>
          <p:cNvPr id="2050" name="Picture 2" descr="Hadoop1-to-Hadoop2-900x47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065" y="902006"/>
            <a:ext cx="4526594" cy="2394065"/>
          </a:xfrm>
          <a:prstGeom prst="rect">
            <a:avLst/>
          </a:prstGeom>
          <a:noFill/>
          <a:extLst>
            <a:ext uri="{909E8E84-426E-40dd-AFC4-6F175D3DCCD1}">
              <a14:hiddenFill xmlns:a14="http://schemas.microsoft.com/office/drawing/2010/main" xmlns="">
                <a:solidFill>
                  <a:srgbClr val="FFFFFF"/>
                </a:solidFill>
              </a14:hiddenFill>
            </a:ext>
          </a:extLst>
        </p:spPr>
      </p:pic>
      <p:grpSp>
        <p:nvGrpSpPr>
          <p:cNvPr id="8" name="グループ化 7"/>
          <p:cNvGrpSpPr/>
          <p:nvPr/>
        </p:nvGrpSpPr>
        <p:grpSpPr>
          <a:xfrm>
            <a:off x="545335" y="3205908"/>
            <a:ext cx="7927309" cy="3283027"/>
            <a:chOff x="545335" y="3205908"/>
            <a:chExt cx="7927309" cy="3283027"/>
          </a:xfrm>
        </p:grpSpPr>
        <p:pic>
          <p:nvPicPr>
            <p:cNvPr id="2052" name="Picture 4" descr="http://4.bp.blogspot.com/-Pm2Q_uyZmPw/U2IvDO7my1I/AAAAAAAABFg/8CAyVoO7F30/s1600/YARN.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335" y="3771622"/>
              <a:ext cx="7927309" cy="2717313"/>
            </a:xfrm>
            <a:prstGeom prst="rect">
              <a:avLst/>
            </a:prstGeom>
            <a:noFill/>
            <a:extLst>
              <a:ext uri="{909E8E84-426E-40dd-AFC4-6F175D3DCCD1}">
                <a14:hiddenFill xmlns:a14="http://schemas.microsoft.com/office/drawing/2010/main" xmlns="">
                  <a:solidFill>
                    <a:srgbClr val="FFFFFF"/>
                  </a:solidFill>
                </a14:hiddenFill>
              </a:ext>
            </a:extLst>
          </p:spPr>
        </p:pic>
        <p:cxnSp>
          <p:nvCxnSpPr>
            <p:cNvPr id="5" name="直線コネクタ 4"/>
            <p:cNvCxnSpPr/>
            <p:nvPr/>
          </p:nvCxnSpPr>
          <p:spPr>
            <a:xfrm flipH="1">
              <a:off x="649995" y="3205908"/>
              <a:ext cx="1652530" cy="565714"/>
            </a:xfrm>
            <a:prstGeom prst="line">
              <a:avLst/>
            </a:prstGeom>
            <a:ln>
              <a:solidFill>
                <a:srgbClr val="00B050"/>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 name="直線コネクタ 6"/>
            <p:cNvCxnSpPr/>
            <p:nvPr/>
          </p:nvCxnSpPr>
          <p:spPr>
            <a:xfrm>
              <a:off x="4800600" y="3205908"/>
              <a:ext cx="3572219" cy="565714"/>
            </a:xfrm>
            <a:prstGeom prst="line">
              <a:avLst/>
            </a:prstGeom>
            <a:ln>
              <a:solidFill>
                <a:srgbClr val="00B050"/>
              </a:solidFill>
              <a:prstDash val="sysDash"/>
            </a:ln>
            <a:effectLst/>
          </p:spPr>
          <p:style>
            <a:lnRef idx="2">
              <a:schemeClr val="accent1"/>
            </a:lnRef>
            <a:fillRef idx="0">
              <a:schemeClr val="accent1"/>
            </a:fillRef>
            <a:effectRef idx="1">
              <a:schemeClr val="accent1"/>
            </a:effectRef>
            <a:fontRef idx="minor">
              <a:schemeClr val="tx1"/>
            </a:fontRef>
          </p:style>
        </p:cxnSp>
      </p:grpSp>
      <p:sp>
        <p:nvSpPr>
          <p:cNvPr id="11" name="正方形/長方形 10"/>
          <p:cNvSpPr/>
          <p:nvPr/>
        </p:nvSpPr>
        <p:spPr bwMode="auto">
          <a:xfrm>
            <a:off x="5133862" y="981970"/>
            <a:ext cx="3338782" cy="696155"/>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sz="1600" dirty="0">
                <a:solidFill>
                  <a:schemeClr val="bg1"/>
                </a:solidFill>
              </a:rPr>
              <a:t>YARN (Yet Another Resource Negotiator) </a:t>
            </a:r>
            <a:r>
              <a:rPr kumimoji="0" lang="ja-JP" altLang="en-US" sz="1600" dirty="0">
                <a:solidFill>
                  <a:schemeClr val="bg1"/>
                </a:solidFill>
              </a:rPr>
              <a:t>層を追加</a:t>
            </a:r>
          </a:p>
        </p:txBody>
      </p:sp>
      <p:sp>
        <p:nvSpPr>
          <p:cNvPr id="14" name="正方形/長方形 13"/>
          <p:cNvSpPr/>
          <p:nvPr/>
        </p:nvSpPr>
        <p:spPr bwMode="auto">
          <a:xfrm>
            <a:off x="5133861" y="1750627"/>
            <a:ext cx="3338782" cy="696155"/>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sz="1600" dirty="0">
                <a:solidFill>
                  <a:schemeClr val="bg1"/>
                </a:solidFill>
              </a:rPr>
              <a:t>ジョブスケジューリングとリソース管理を行う</a:t>
            </a:r>
          </a:p>
        </p:txBody>
      </p:sp>
      <p:sp>
        <p:nvSpPr>
          <p:cNvPr id="15" name="正方形/長方形 14"/>
          <p:cNvSpPr/>
          <p:nvPr/>
        </p:nvSpPr>
        <p:spPr bwMode="auto">
          <a:xfrm>
            <a:off x="5133863" y="2502102"/>
            <a:ext cx="3338782" cy="696155"/>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sz="1600" dirty="0" err="1">
                <a:solidFill>
                  <a:schemeClr val="bg1"/>
                </a:solidFill>
                <a:latin typeface="+mn-lt"/>
                <a:ea typeface="+mn-ea"/>
              </a:rPr>
              <a:t>MapReduce</a:t>
            </a:r>
            <a:r>
              <a:rPr kumimoji="0" lang="ja-JP" altLang="en-US" sz="1600" dirty="0">
                <a:solidFill>
                  <a:schemeClr val="bg1"/>
                </a:solidFill>
                <a:latin typeface="+mn-lt"/>
                <a:ea typeface="+mn-ea"/>
              </a:rPr>
              <a:t>以外の分散処理アプリケーションをサポート</a:t>
            </a:r>
          </a:p>
        </p:txBody>
      </p:sp>
    </p:spTree>
    <p:extLst>
      <p:ext uri="{BB962C8B-B14F-4D97-AF65-F5344CB8AC3E}">
        <p14:creationId xmlns:p14="http://schemas.microsoft.com/office/powerpoint/2010/main" val="99911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 calcmode="lin" valueType="num">
                                      <p:cBhvr>
                                        <p:cTn id="7" dur="500" fill="hold"/>
                                        <p:tgtEl>
                                          <p:spTgt spid="2050"/>
                                        </p:tgtEl>
                                        <p:attrNameLst>
                                          <p:attrName>ppt_w</p:attrName>
                                        </p:attrNameLst>
                                      </p:cBhvr>
                                      <p:tavLst>
                                        <p:tav tm="0">
                                          <p:val>
                                            <p:fltVal val="0"/>
                                          </p:val>
                                        </p:tav>
                                        <p:tav tm="100000">
                                          <p:val>
                                            <p:strVal val="#ppt_w"/>
                                          </p:val>
                                        </p:tav>
                                      </p:tavLst>
                                    </p:anim>
                                    <p:anim calcmode="lin" valueType="num">
                                      <p:cBhvr>
                                        <p:cTn id="8" dur="500" fill="hold"/>
                                        <p:tgtEl>
                                          <p:spTgt spid="2050"/>
                                        </p:tgtEl>
                                        <p:attrNameLst>
                                          <p:attrName>ppt_h</p:attrName>
                                        </p:attrNameLst>
                                      </p:cBhvr>
                                      <p:tavLst>
                                        <p:tav tm="0">
                                          <p:val>
                                            <p:fltVal val="0"/>
                                          </p:val>
                                        </p:tav>
                                        <p:tav tm="100000">
                                          <p:val>
                                            <p:strVal val="#ppt_h"/>
                                          </p:val>
                                        </p:tav>
                                      </p:tavLst>
                                    </p:anim>
                                    <p:animEffect transition="in" filter="fade">
                                      <p:cBhvr>
                                        <p:cTn id="9" dur="500"/>
                                        <p:tgtEl>
                                          <p:spTgt spid="2050"/>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up)">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1000"/>
                                        <p:tgtEl>
                                          <p:spTgt spid="14"/>
                                        </p:tgtEl>
                                      </p:cBhvr>
                                    </p:animEffect>
                                    <p:anim calcmode="lin" valueType="num">
                                      <p:cBhvr>
                                        <p:cTn id="25" dur="1000" fill="hold"/>
                                        <p:tgtEl>
                                          <p:spTgt spid="14"/>
                                        </p:tgtEl>
                                        <p:attrNameLst>
                                          <p:attrName>ppt_x</p:attrName>
                                        </p:attrNameLst>
                                      </p:cBhvr>
                                      <p:tavLst>
                                        <p:tav tm="0">
                                          <p:val>
                                            <p:strVal val="#ppt_x"/>
                                          </p:val>
                                        </p:tav>
                                        <p:tav tm="100000">
                                          <p:val>
                                            <p:strVal val="#ppt_x"/>
                                          </p:val>
                                        </p:tav>
                                      </p:tavLst>
                                    </p:anim>
                                    <p:anim calcmode="lin" valueType="num">
                                      <p:cBhvr>
                                        <p:cTn id="26" dur="1000" fill="hold"/>
                                        <p:tgtEl>
                                          <p:spTgt spid="14"/>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1000"/>
                                        <p:tgtEl>
                                          <p:spTgt spid="15"/>
                                        </p:tgtEl>
                                      </p:cBhvr>
                                    </p:animEffect>
                                    <p:anim calcmode="lin" valueType="num">
                                      <p:cBhvr>
                                        <p:cTn id="30" dur="1000" fill="hold"/>
                                        <p:tgtEl>
                                          <p:spTgt spid="15"/>
                                        </p:tgtEl>
                                        <p:attrNameLst>
                                          <p:attrName>ppt_x</p:attrName>
                                        </p:attrNameLst>
                                      </p:cBhvr>
                                      <p:tavLst>
                                        <p:tav tm="0">
                                          <p:val>
                                            <p:strVal val="#ppt_x"/>
                                          </p:val>
                                        </p:tav>
                                        <p:tav tm="100000">
                                          <p:val>
                                            <p:strVal val="#ppt_x"/>
                                          </p:val>
                                        </p:tav>
                                      </p:tavLst>
                                    </p:anim>
                                    <p:anim calcmode="lin" valueType="num">
                                      <p:cBhvr>
                                        <p:cTn id="3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5"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p:cNvPicPr>
            <a:picLocks noChangeAspect="1"/>
          </p:cNvPicPr>
          <p:nvPr/>
        </p:nvPicPr>
        <p:blipFill>
          <a:blip r:embed="rId3"/>
          <a:stretch>
            <a:fillRect/>
          </a:stretch>
        </p:blipFill>
        <p:spPr>
          <a:xfrm>
            <a:off x="290513" y="1097978"/>
            <a:ext cx="6283134" cy="5081022"/>
          </a:xfrm>
          <a:prstGeom prst="rect">
            <a:avLst/>
          </a:prstGeom>
        </p:spPr>
      </p:pic>
      <p:sp>
        <p:nvSpPr>
          <p:cNvPr id="2" name="タイトル 1"/>
          <p:cNvSpPr>
            <a:spLocks noGrp="1"/>
          </p:cNvSpPr>
          <p:nvPr>
            <p:ph type="title"/>
          </p:nvPr>
        </p:nvSpPr>
        <p:spPr/>
        <p:txBody>
          <a:bodyPr/>
          <a:lstStyle/>
          <a:p>
            <a:r>
              <a:rPr kumimoji="1" lang="en-US" altLang="ja-JP" dirty="0" err="1"/>
              <a:t>Hadoop2</a:t>
            </a:r>
            <a:r>
              <a:rPr kumimoji="1" lang="ja-JP" altLang="en-US" dirty="0"/>
              <a:t>と</a:t>
            </a:r>
            <a:r>
              <a:rPr kumimoji="1" lang="en-US" altLang="ja-JP" dirty="0"/>
              <a:t>Spark</a:t>
            </a:r>
            <a:endParaRPr kumimoji="1" lang="ja-JP" altLang="en-US" dirty="0"/>
          </a:p>
        </p:txBody>
      </p:sp>
      <p:sp>
        <p:nvSpPr>
          <p:cNvPr id="5" name="正方形/長方形 4"/>
          <p:cNvSpPr/>
          <p:nvPr/>
        </p:nvSpPr>
        <p:spPr>
          <a:xfrm>
            <a:off x="5810651" y="1960264"/>
            <a:ext cx="3013860" cy="739739"/>
          </a:xfrm>
          <a:prstGeom prst="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a:solidFill>
                  <a:srgbClr val="FFFFFF"/>
                </a:solidFill>
                <a:cs typeface="ＭＳ Ｐゴシック"/>
              </a:rPr>
              <a:t>インメモリ型</a:t>
            </a:r>
            <a:r>
              <a:rPr kumimoji="1" lang="en-US" altLang="ja-JP" sz="2000" dirty="0" err="1">
                <a:solidFill>
                  <a:srgbClr val="FFFFFF"/>
                </a:solidFill>
                <a:cs typeface="ＭＳ Ｐゴシック"/>
              </a:rPr>
              <a:t>MapReduce</a:t>
            </a:r>
            <a:endParaRPr kumimoji="1" lang="ja-JP" altLang="en-US" sz="2000" dirty="0">
              <a:solidFill>
                <a:srgbClr val="FFFFFF"/>
              </a:solidFill>
              <a:cs typeface="ＭＳ Ｐゴシック"/>
            </a:endParaRPr>
          </a:p>
        </p:txBody>
      </p:sp>
      <p:sp>
        <p:nvSpPr>
          <p:cNvPr id="6" name="正方形/長方形 5"/>
          <p:cNvSpPr/>
          <p:nvPr/>
        </p:nvSpPr>
        <p:spPr>
          <a:xfrm>
            <a:off x="5810651" y="2822550"/>
            <a:ext cx="3013860" cy="739739"/>
          </a:xfrm>
          <a:prstGeom prst="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a:solidFill>
                  <a:srgbClr val="FFFFFF"/>
                </a:solidFill>
                <a:cs typeface="ＭＳ Ｐゴシック"/>
              </a:rPr>
              <a:t>高スループット</a:t>
            </a:r>
            <a:endParaRPr kumimoji="1" lang="en-US" altLang="ja-JP" sz="2000" dirty="0">
              <a:solidFill>
                <a:srgbClr val="FFFFFF"/>
              </a:solidFill>
              <a:cs typeface="ＭＳ Ｐゴシック"/>
            </a:endParaRPr>
          </a:p>
          <a:p>
            <a:pPr algn="ctr"/>
            <a:r>
              <a:rPr kumimoji="1" lang="ja-JP" altLang="en-US" sz="2000" dirty="0">
                <a:solidFill>
                  <a:srgbClr val="FFFFFF"/>
                </a:solidFill>
                <a:cs typeface="ＭＳ Ｐゴシック"/>
              </a:rPr>
              <a:t>低レイテンシ</a:t>
            </a:r>
          </a:p>
        </p:txBody>
      </p:sp>
      <p:sp>
        <p:nvSpPr>
          <p:cNvPr id="7" name="正方形/長方形 6"/>
          <p:cNvSpPr/>
          <p:nvPr/>
        </p:nvSpPr>
        <p:spPr>
          <a:xfrm>
            <a:off x="5810651" y="3684836"/>
            <a:ext cx="3013860" cy="739739"/>
          </a:xfrm>
          <a:prstGeom prst="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a:solidFill>
                  <a:srgbClr val="FFFFFF"/>
                </a:solidFill>
                <a:cs typeface="ＭＳ Ｐゴシック"/>
              </a:rPr>
              <a:t>YARN</a:t>
            </a:r>
            <a:r>
              <a:rPr kumimoji="1" lang="ja-JP" altLang="en-US" sz="2000" dirty="0">
                <a:solidFill>
                  <a:srgbClr val="FFFFFF"/>
                </a:solidFill>
                <a:cs typeface="ＭＳ Ｐゴシック"/>
              </a:rPr>
              <a:t>上で動作</a:t>
            </a:r>
            <a:endParaRPr kumimoji="1" lang="en-US" altLang="ja-JP" sz="2000" dirty="0">
              <a:solidFill>
                <a:srgbClr val="FFFFFF"/>
              </a:solidFill>
              <a:cs typeface="ＭＳ Ｐゴシック"/>
            </a:endParaRPr>
          </a:p>
        </p:txBody>
      </p:sp>
      <p:sp>
        <p:nvSpPr>
          <p:cNvPr id="8" name="正方形/長方形 7"/>
          <p:cNvSpPr/>
          <p:nvPr/>
        </p:nvSpPr>
        <p:spPr>
          <a:xfrm>
            <a:off x="5810651" y="1097978"/>
            <a:ext cx="3013860" cy="739739"/>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a:solidFill>
                  <a:srgbClr val="FFFFFF"/>
                </a:solidFill>
                <a:cs typeface="ＭＳ Ｐゴシック"/>
              </a:rPr>
              <a:t>Apache Spark</a:t>
            </a:r>
            <a:endParaRPr kumimoji="1" lang="ja-JP" altLang="en-US" sz="2000" dirty="0">
              <a:solidFill>
                <a:srgbClr val="FFFFFF"/>
              </a:solidFill>
              <a:cs typeface="ＭＳ Ｐゴシック"/>
            </a:endParaRPr>
          </a:p>
        </p:txBody>
      </p:sp>
      <p:sp>
        <p:nvSpPr>
          <p:cNvPr id="9" name="正方形/長方形 8"/>
          <p:cNvSpPr/>
          <p:nvPr/>
        </p:nvSpPr>
        <p:spPr>
          <a:xfrm>
            <a:off x="5810651" y="4576975"/>
            <a:ext cx="3013860" cy="739739"/>
          </a:xfrm>
          <a:prstGeom prst="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a:solidFill>
                  <a:srgbClr val="FFFFFF"/>
                </a:solidFill>
                <a:cs typeface="ＭＳ Ｐゴシック"/>
              </a:rPr>
              <a:t>リアルタイムの</a:t>
            </a:r>
            <a:endParaRPr kumimoji="1" lang="en-US" altLang="ja-JP" sz="2000" dirty="0">
              <a:solidFill>
                <a:srgbClr val="FFFFFF"/>
              </a:solidFill>
              <a:cs typeface="ＭＳ Ｐゴシック"/>
            </a:endParaRPr>
          </a:p>
          <a:p>
            <a:pPr algn="ctr"/>
            <a:r>
              <a:rPr kumimoji="1" lang="ja-JP" altLang="en-US" sz="2000" dirty="0">
                <a:solidFill>
                  <a:srgbClr val="FFFFFF"/>
                </a:solidFill>
                <a:cs typeface="ＭＳ Ｐゴシック"/>
              </a:rPr>
              <a:t>繰り返し処理に強み</a:t>
            </a:r>
          </a:p>
        </p:txBody>
      </p:sp>
      <p:sp>
        <p:nvSpPr>
          <p:cNvPr id="10" name="正方形/長方形 9"/>
          <p:cNvSpPr/>
          <p:nvPr/>
        </p:nvSpPr>
        <p:spPr>
          <a:xfrm>
            <a:off x="5810651" y="5439261"/>
            <a:ext cx="3013860" cy="739739"/>
          </a:xfrm>
          <a:prstGeom prst="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a:solidFill>
                  <a:srgbClr val="FFFFFF"/>
                </a:solidFill>
                <a:cs typeface="ＭＳ Ｐゴシック"/>
              </a:rPr>
              <a:t>BI/</a:t>
            </a:r>
            <a:r>
              <a:rPr kumimoji="1" lang="ja-JP" altLang="en-US" sz="2000" dirty="0">
                <a:solidFill>
                  <a:srgbClr val="FFFFFF"/>
                </a:solidFill>
                <a:cs typeface="ＭＳ Ｐゴシック"/>
              </a:rPr>
              <a:t>機械学習を始め、様々な分野で活用</a:t>
            </a:r>
            <a:endParaRPr kumimoji="1" lang="en-US" altLang="ja-JP" sz="2000" dirty="0">
              <a:solidFill>
                <a:srgbClr val="FFFFFF"/>
              </a:solidFill>
              <a:cs typeface="ＭＳ Ｐゴシック"/>
            </a:endParaRPr>
          </a:p>
        </p:txBody>
      </p:sp>
    </p:spTree>
    <p:extLst>
      <p:ext uri="{BB962C8B-B14F-4D97-AF65-F5344CB8AC3E}">
        <p14:creationId xmlns:p14="http://schemas.microsoft.com/office/powerpoint/2010/main" val="127269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500" fill="hold"/>
                                        <p:tgtEl>
                                          <p:spTgt spid="10"/>
                                        </p:tgtEl>
                                        <p:attrNameLst>
                                          <p:attrName>ppt_w</p:attrName>
                                        </p:attrNameLst>
                                      </p:cBhvr>
                                      <p:tavLst>
                                        <p:tav tm="0">
                                          <p:val>
                                            <p:fltVal val="0"/>
                                          </p:val>
                                        </p:tav>
                                        <p:tav tm="100000">
                                          <p:val>
                                            <p:strVal val="#ppt_w"/>
                                          </p:val>
                                        </p:tav>
                                      </p:tavLst>
                                    </p:anim>
                                    <p:anim calcmode="lin" valueType="num">
                                      <p:cBhvr>
                                        <p:cTn id="38" dur="500" fill="hold"/>
                                        <p:tgtEl>
                                          <p:spTgt spid="10"/>
                                        </p:tgtEl>
                                        <p:attrNameLst>
                                          <p:attrName>ppt_h</p:attrName>
                                        </p:attrNameLst>
                                      </p:cBhvr>
                                      <p:tavLst>
                                        <p:tav tm="0">
                                          <p:val>
                                            <p:fltVal val="0"/>
                                          </p:val>
                                        </p:tav>
                                        <p:tav tm="100000">
                                          <p:val>
                                            <p:strVal val="#ppt_h"/>
                                          </p:val>
                                        </p:tav>
                                      </p:tavLst>
                                    </p:anim>
                                    <p:animEffect transition="in" filter="fade">
                                      <p:cBhvr>
                                        <p:cTn id="3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err="1"/>
              <a:t>BigQuery</a:t>
            </a:r>
            <a:r>
              <a:rPr kumimoji="1" lang="ja-JP" altLang="en-US" dirty="0"/>
              <a:t>と</a:t>
            </a:r>
            <a:r>
              <a:rPr kumimoji="1" lang="en-US" altLang="ja-JP" dirty="0" err="1"/>
              <a:t>Cloud</a:t>
            </a:r>
            <a:r>
              <a:rPr kumimoji="1" lang="en-US" altLang="ja-JP" dirty="0"/>
              <a:t> Dataflow</a:t>
            </a:r>
            <a:endParaRPr kumimoji="1" lang="ja-JP" altLang="en-US" dirty="0"/>
          </a:p>
        </p:txBody>
      </p:sp>
      <p:sp>
        <p:nvSpPr>
          <p:cNvPr id="20" name="角丸四角形 19"/>
          <p:cNvSpPr/>
          <p:nvPr/>
        </p:nvSpPr>
        <p:spPr bwMode="auto">
          <a:xfrm>
            <a:off x="464513" y="4702884"/>
            <a:ext cx="1814959" cy="311094"/>
          </a:xfrm>
          <a:prstGeom prst="roundRect">
            <a:avLst>
              <a:gd name="adj" fmla="val 0"/>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rPr>
              <a:t>高度にスケーラブル</a:t>
            </a:r>
          </a:p>
        </p:txBody>
      </p:sp>
      <p:sp>
        <p:nvSpPr>
          <p:cNvPr id="21" name="角丸四角形 20"/>
          <p:cNvSpPr/>
          <p:nvPr/>
        </p:nvSpPr>
        <p:spPr bwMode="auto">
          <a:xfrm>
            <a:off x="464513" y="5089757"/>
            <a:ext cx="1814959" cy="308930"/>
          </a:xfrm>
          <a:prstGeom prst="roundRect">
            <a:avLst>
              <a:gd name="adj" fmla="val 0"/>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rPr>
              <a:t>地球規模でレプリカ</a:t>
            </a:r>
          </a:p>
        </p:txBody>
      </p:sp>
      <p:grpSp>
        <p:nvGrpSpPr>
          <p:cNvPr id="4" name="グループ化 3"/>
          <p:cNvGrpSpPr/>
          <p:nvPr/>
        </p:nvGrpSpPr>
        <p:grpSpPr>
          <a:xfrm>
            <a:off x="2590535" y="1332106"/>
            <a:ext cx="4076241" cy="1256857"/>
            <a:chOff x="2590535" y="1332106"/>
            <a:chExt cx="4076241" cy="1256857"/>
          </a:xfrm>
        </p:grpSpPr>
        <p:sp>
          <p:nvSpPr>
            <p:cNvPr id="31" name="角丸四角形 30"/>
            <p:cNvSpPr/>
            <p:nvPr/>
          </p:nvSpPr>
          <p:spPr bwMode="auto">
            <a:xfrm>
              <a:off x="2590535" y="1332106"/>
              <a:ext cx="4076241" cy="1256857"/>
            </a:xfrm>
            <a:prstGeom prst="roundRect">
              <a:avLst>
                <a:gd name="adj" fmla="val 0"/>
              </a:avLst>
            </a:prstGeom>
            <a:solidFill>
              <a:srgbClr val="FFC0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dirty="0">
                <a:ln>
                  <a:noFill/>
                </a:ln>
                <a:solidFill>
                  <a:schemeClr val="bg1"/>
                </a:solidFill>
                <a:effectLst/>
              </a:endParaRPr>
            </a:p>
          </p:txBody>
        </p:sp>
        <p:sp>
          <p:nvSpPr>
            <p:cNvPr id="8" name="角丸四角形 7"/>
            <p:cNvSpPr/>
            <p:nvPr/>
          </p:nvSpPr>
          <p:spPr bwMode="auto">
            <a:xfrm>
              <a:off x="2715658" y="1520094"/>
              <a:ext cx="1859986" cy="434422"/>
            </a:xfrm>
            <a:prstGeom prst="roundRect">
              <a:avLst>
                <a:gd name="adj" fmla="val 0"/>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err="1">
                  <a:ln>
                    <a:noFill/>
                  </a:ln>
                  <a:solidFill>
                    <a:schemeClr val="bg1"/>
                  </a:solidFill>
                  <a:effectLst/>
                </a:rPr>
                <a:t>BigTable</a:t>
              </a:r>
              <a:endParaRPr kumimoji="0" lang="ja-JP" altLang="en-US" sz="2000" b="0" i="0" u="none" strike="noStrike" cap="none" normalizeH="0" dirty="0">
                <a:ln>
                  <a:noFill/>
                </a:ln>
                <a:solidFill>
                  <a:schemeClr val="bg1"/>
                </a:solidFill>
                <a:effectLst/>
              </a:endParaRPr>
            </a:p>
          </p:txBody>
        </p:sp>
        <p:sp>
          <p:nvSpPr>
            <p:cNvPr id="9" name="角丸四角形 8"/>
            <p:cNvSpPr/>
            <p:nvPr/>
          </p:nvSpPr>
          <p:spPr bwMode="auto">
            <a:xfrm>
              <a:off x="4681670" y="1520094"/>
              <a:ext cx="1859985" cy="434422"/>
            </a:xfrm>
            <a:prstGeom prst="roundRect">
              <a:avLst>
                <a:gd name="adj" fmla="val 26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err="1">
                  <a:ln>
                    <a:noFill/>
                  </a:ln>
                  <a:solidFill>
                    <a:schemeClr val="bg1"/>
                  </a:solidFill>
                  <a:effectLst/>
                </a:rPr>
                <a:t>MapReduce</a:t>
              </a:r>
              <a:endParaRPr kumimoji="0" lang="ja-JP" altLang="en-US" sz="2000" b="0" i="0" u="none" strike="noStrike" cap="none" normalizeH="0" dirty="0">
                <a:ln>
                  <a:noFill/>
                </a:ln>
                <a:solidFill>
                  <a:schemeClr val="bg1"/>
                </a:solidFill>
                <a:effectLst/>
              </a:endParaRPr>
            </a:p>
          </p:txBody>
        </p:sp>
        <p:sp>
          <p:nvSpPr>
            <p:cNvPr id="25" name="角丸四角形 24"/>
            <p:cNvSpPr/>
            <p:nvPr/>
          </p:nvSpPr>
          <p:spPr bwMode="auto">
            <a:xfrm>
              <a:off x="2715657" y="2051069"/>
              <a:ext cx="3825998" cy="434422"/>
            </a:xfrm>
            <a:prstGeom prst="roundRect">
              <a:avLst>
                <a:gd name="adj" fmla="val 0"/>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chemeClr val="bg1"/>
                  </a:solidFill>
                  <a:effectLst/>
                </a:rPr>
                <a:t>GFS</a:t>
              </a:r>
              <a:endParaRPr kumimoji="0" lang="ja-JP" altLang="en-US" sz="2000" b="0" i="0" u="none" strike="noStrike" cap="none" normalizeH="0" dirty="0">
                <a:ln>
                  <a:noFill/>
                </a:ln>
                <a:solidFill>
                  <a:schemeClr val="bg1"/>
                </a:solidFill>
                <a:effectLst/>
              </a:endParaRPr>
            </a:p>
          </p:txBody>
        </p:sp>
      </p:grpSp>
      <p:grpSp>
        <p:nvGrpSpPr>
          <p:cNvPr id="6" name="グループ化 5"/>
          <p:cNvGrpSpPr/>
          <p:nvPr/>
        </p:nvGrpSpPr>
        <p:grpSpPr>
          <a:xfrm>
            <a:off x="2590533" y="3758874"/>
            <a:ext cx="4076242" cy="2322442"/>
            <a:chOff x="2590533" y="3758874"/>
            <a:chExt cx="4076242" cy="2322442"/>
          </a:xfrm>
        </p:grpSpPr>
        <p:sp>
          <p:nvSpPr>
            <p:cNvPr id="33" name="角丸四角形 32"/>
            <p:cNvSpPr/>
            <p:nvPr/>
          </p:nvSpPr>
          <p:spPr bwMode="auto">
            <a:xfrm>
              <a:off x="2590533" y="3758874"/>
              <a:ext cx="4076241" cy="808569"/>
            </a:xfrm>
            <a:prstGeom prst="roundRect">
              <a:avLst>
                <a:gd name="adj" fmla="val 0"/>
              </a:avLst>
            </a:prstGeom>
            <a:solidFill>
              <a:schemeClr val="accent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dirty="0">
                <a:ln>
                  <a:noFill/>
                </a:ln>
                <a:solidFill>
                  <a:schemeClr val="bg1"/>
                </a:solidFill>
                <a:effectLst/>
              </a:endParaRPr>
            </a:p>
          </p:txBody>
        </p:sp>
        <p:sp>
          <p:nvSpPr>
            <p:cNvPr id="32" name="角丸四角形 31"/>
            <p:cNvSpPr/>
            <p:nvPr/>
          </p:nvSpPr>
          <p:spPr bwMode="auto">
            <a:xfrm>
              <a:off x="2590534" y="4567443"/>
              <a:ext cx="4076241" cy="1513873"/>
            </a:xfrm>
            <a:prstGeom prst="roundRect">
              <a:avLst>
                <a:gd name="adj" fmla="val 0"/>
              </a:avLst>
            </a:prstGeom>
            <a:solidFill>
              <a:schemeClr val="accent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2000" b="0" i="0" u="none" strike="noStrike" cap="none" normalizeH="0" dirty="0">
                <a:ln>
                  <a:noFill/>
                </a:ln>
                <a:solidFill>
                  <a:schemeClr val="bg1"/>
                </a:solidFill>
                <a:effectLst/>
              </a:endParaRPr>
            </a:p>
          </p:txBody>
        </p:sp>
        <p:sp>
          <p:nvSpPr>
            <p:cNvPr id="26" name="角丸四角形 25"/>
            <p:cNvSpPr/>
            <p:nvPr/>
          </p:nvSpPr>
          <p:spPr bwMode="auto">
            <a:xfrm>
              <a:off x="2715658" y="4702884"/>
              <a:ext cx="1859986" cy="695803"/>
            </a:xfrm>
            <a:prstGeom prst="roundRect">
              <a:avLst>
                <a:gd name="adj" fmla="val 0"/>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chemeClr val="bg1"/>
                  </a:solidFill>
                  <a:effectLst/>
                </a:rPr>
                <a:t>Spanner</a:t>
              </a:r>
              <a:endParaRPr kumimoji="0" lang="ja-JP" altLang="en-US" sz="2000" b="0" i="0" u="none" strike="noStrike" cap="none" normalizeH="0" dirty="0">
                <a:ln>
                  <a:noFill/>
                </a:ln>
                <a:solidFill>
                  <a:schemeClr val="bg1"/>
                </a:solidFill>
                <a:effectLst/>
              </a:endParaRPr>
            </a:p>
          </p:txBody>
        </p:sp>
        <p:sp>
          <p:nvSpPr>
            <p:cNvPr id="27" name="角丸四角形 26"/>
            <p:cNvSpPr/>
            <p:nvPr/>
          </p:nvSpPr>
          <p:spPr bwMode="auto">
            <a:xfrm>
              <a:off x="4681670" y="4702884"/>
              <a:ext cx="1859985" cy="695803"/>
            </a:xfrm>
            <a:prstGeom prst="roundRect">
              <a:avLst>
                <a:gd name="adj" fmla="val 26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err="1">
                  <a:ln>
                    <a:noFill/>
                  </a:ln>
                  <a:solidFill>
                    <a:schemeClr val="bg1"/>
                  </a:solidFill>
                  <a:effectLst/>
                </a:rPr>
                <a:t>FlumeJava</a:t>
              </a:r>
              <a:endParaRPr kumimoji="0" lang="en-US" altLang="ja-JP" sz="2000" b="0" i="0" u="none" strike="noStrike" cap="none" normalizeH="0" dirty="0">
                <a:ln>
                  <a:noFill/>
                </a:ln>
                <a:solidFill>
                  <a:schemeClr val="bg1"/>
                </a:solidFill>
                <a:effectLst/>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err="1">
                  <a:ln>
                    <a:noFill/>
                  </a:ln>
                  <a:solidFill>
                    <a:schemeClr val="bg1"/>
                  </a:solidFill>
                  <a:effectLst/>
                </a:rPr>
                <a:t>MillWheel</a:t>
              </a:r>
              <a:endParaRPr kumimoji="0" lang="ja-JP" altLang="en-US" sz="2000" b="0" i="0" u="none" strike="noStrike" cap="none" normalizeH="0" dirty="0">
                <a:ln>
                  <a:noFill/>
                </a:ln>
                <a:solidFill>
                  <a:schemeClr val="bg1"/>
                </a:solidFill>
                <a:effectLst/>
              </a:endParaRPr>
            </a:p>
          </p:txBody>
        </p:sp>
        <p:sp>
          <p:nvSpPr>
            <p:cNvPr id="28" name="角丸四角形 27"/>
            <p:cNvSpPr/>
            <p:nvPr/>
          </p:nvSpPr>
          <p:spPr bwMode="auto">
            <a:xfrm>
              <a:off x="2715657" y="5495240"/>
              <a:ext cx="3825998" cy="434422"/>
            </a:xfrm>
            <a:prstGeom prst="roundRect">
              <a:avLst>
                <a:gd name="adj" fmla="val 0"/>
              </a:avLst>
            </a:prstGeom>
            <a:solidFill>
              <a:srgbClr val="9BBB59"/>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a:ln>
                    <a:noFill/>
                  </a:ln>
                  <a:solidFill>
                    <a:schemeClr val="bg1"/>
                  </a:solidFill>
                  <a:effectLst/>
                </a:rPr>
                <a:t>GFS</a:t>
              </a:r>
              <a:endParaRPr kumimoji="0" lang="ja-JP" altLang="en-US" sz="2000" b="0" i="0" u="none" strike="noStrike" cap="none" normalizeH="0" dirty="0">
                <a:ln>
                  <a:noFill/>
                </a:ln>
                <a:solidFill>
                  <a:schemeClr val="bg1"/>
                </a:solidFill>
                <a:effectLst/>
              </a:endParaRPr>
            </a:p>
          </p:txBody>
        </p:sp>
        <p:sp>
          <p:nvSpPr>
            <p:cNvPr id="29" name="角丸四角形 28"/>
            <p:cNvSpPr/>
            <p:nvPr/>
          </p:nvSpPr>
          <p:spPr bwMode="auto">
            <a:xfrm>
              <a:off x="2714489" y="3910528"/>
              <a:ext cx="1859986" cy="695803"/>
            </a:xfrm>
            <a:prstGeom prst="roundRect">
              <a:avLst>
                <a:gd name="adj" fmla="val 0"/>
              </a:avLst>
            </a:prstGeom>
            <a:solidFill>
              <a:schemeClr val="tx2"/>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err="1">
                  <a:ln>
                    <a:noFill/>
                  </a:ln>
                  <a:solidFill>
                    <a:schemeClr val="bg1"/>
                  </a:solidFill>
                  <a:effectLst/>
                </a:rPr>
                <a:t>BigQuery</a:t>
              </a:r>
              <a:endParaRPr kumimoji="0" lang="ja-JP" altLang="en-US" sz="2000" b="0" i="0" u="none" strike="noStrike" cap="none" normalizeH="0" dirty="0">
                <a:ln>
                  <a:noFill/>
                </a:ln>
                <a:solidFill>
                  <a:schemeClr val="bg1"/>
                </a:solidFill>
                <a:effectLst/>
              </a:endParaRPr>
            </a:p>
          </p:txBody>
        </p:sp>
        <p:sp>
          <p:nvSpPr>
            <p:cNvPr id="30" name="角丸四角形 29"/>
            <p:cNvSpPr/>
            <p:nvPr/>
          </p:nvSpPr>
          <p:spPr bwMode="auto">
            <a:xfrm>
              <a:off x="4680501" y="3910528"/>
              <a:ext cx="1859985" cy="695803"/>
            </a:xfrm>
            <a:prstGeom prst="roundRect">
              <a:avLst>
                <a:gd name="adj" fmla="val 260"/>
              </a:avLst>
            </a:prstGeom>
            <a:solidFill>
              <a:schemeClr val="accent5">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dirty="0" err="1">
                  <a:ln>
                    <a:noFill/>
                  </a:ln>
                  <a:solidFill>
                    <a:schemeClr val="bg1"/>
                  </a:solidFill>
                  <a:effectLst/>
                </a:rPr>
                <a:t>Cloud</a:t>
              </a:r>
              <a:r>
                <a:rPr kumimoji="0" lang="en-US" altLang="ja-JP" sz="2000" b="0" i="0" u="none" strike="noStrike" cap="none" normalizeH="0" dirty="0">
                  <a:ln>
                    <a:noFill/>
                  </a:ln>
                  <a:solidFill>
                    <a:schemeClr val="bg1"/>
                  </a:solidFill>
                  <a:effectLst/>
                </a:rPr>
                <a:t> Dataflow</a:t>
              </a:r>
              <a:endParaRPr kumimoji="0" lang="ja-JP" altLang="en-US" sz="2000" b="0" i="0" u="none" strike="noStrike" cap="none" normalizeH="0" dirty="0">
                <a:ln>
                  <a:noFill/>
                </a:ln>
                <a:solidFill>
                  <a:schemeClr val="bg1"/>
                </a:solidFill>
                <a:effectLst/>
              </a:endParaRPr>
            </a:p>
          </p:txBody>
        </p:sp>
      </p:grpSp>
      <p:sp>
        <p:nvSpPr>
          <p:cNvPr id="34" name="角丸四角形 33"/>
          <p:cNvSpPr/>
          <p:nvPr/>
        </p:nvSpPr>
        <p:spPr bwMode="auto">
          <a:xfrm>
            <a:off x="464513" y="3910528"/>
            <a:ext cx="1814959" cy="311094"/>
          </a:xfrm>
          <a:prstGeom prst="roundRect">
            <a:avLst>
              <a:gd name="adj" fmla="val 0"/>
            </a:avLst>
          </a:prstGeom>
          <a:solidFill>
            <a:schemeClr val="tx2"/>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dirty="0">
                <a:ln>
                  <a:noFill/>
                </a:ln>
                <a:solidFill>
                  <a:schemeClr val="bg1"/>
                </a:solidFill>
                <a:effectLst/>
              </a:rPr>
              <a:t>SQL</a:t>
            </a:r>
            <a:r>
              <a:rPr kumimoji="0" lang="ja-JP" altLang="en-US" sz="1200" b="0" i="0" u="none" strike="noStrike" cap="none" normalizeH="0" dirty="0">
                <a:ln>
                  <a:noFill/>
                </a:ln>
                <a:solidFill>
                  <a:schemeClr val="bg1"/>
                </a:solidFill>
                <a:effectLst/>
              </a:rPr>
              <a:t>ライクな関数</a:t>
            </a:r>
          </a:p>
        </p:txBody>
      </p:sp>
      <p:sp>
        <p:nvSpPr>
          <p:cNvPr id="35" name="角丸四角形 34"/>
          <p:cNvSpPr/>
          <p:nvPr/>
        </p:nvSpPr>
        <p:spPr bwMode="auto">
          <a:xfrm>
            <a:off x="464513" y="4297401"/>
            <a:ext cx="1814959" cy="308930"/>
          </a:xfrm>
          <a:prstGeom prst="roundRect">
            <a:avLst>
              <a:gd name="adj" fmla="val 0"/>
            </a:avLst>
          </a:prstGeom>
          <a:solidFill>
            <a:schemeClr val="tx2"/>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rPr>
              <a:t>超並列クエリ</a:t>
            </a:r>
          </a:p>
        </p:txBody>
      </p:sp>
      <p:sp>
        <p:nvSpPr>
          <p:cNvPr id="36" name="角丸四角形 35"/>
          <p:cNvSpPr/>
          <p:nvPr/>
        </p:nvSpPr>
        <p:spPr bwMode="auto">
          <a:xfrm>
            <a:off x="6977835" y="4699737"/>
            <a:ext cx="1814959" cy="311094"/>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rPr>
              <a:t>並列パイプライン処理</a:t>
            </a:r>
          </a:p>
        </p:txBody>
      </p:sp>
      <p:sp>
        <p:nvSpPr>
          <p:cNvPr id="37" name="角丸四角形 36"/>
          <p:cNvSpPr/>
          <p:nvPr/>
        </p:nvSpPr>
        <p:spPr bwMode="auto">
          <a:xfrm>
            <a:off x="6977835" y="5086610"/>
            <a:ext cx="1814959" cy="30893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rPr>
              <a:t>大規模ストリーム処理</a:t>
            </a:r>
          </a:p>
        </p:txBody>
      </p:sp>
      <p:sp>
        <p:nvSpPr>
          <p:cNvPr id="38" name="角丸四角形 37"/>
          <p:cNvSpPr/>
          <p:nvPr/>
        </p:nvSpPr>
        <p:spPr bwMode="auto">
          <a:xfrm>
            <a:off x="6977835" y="3907381"/>
            <a:ext cx="1814959" cy="311094"/>
          </a:xfrm>
          <a:prstGeom prst="roundRect">
            <a:avLst>
              <a:gd name="adj" fmla="val 0"/>
            </a:avLst>
          </a:prstGeom>
          <a:solidFill>
            <a:schemeClr val="accent5">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rPr>
              <a:t>関数型プログラミング</a:t>
            </a:r>
          </a:p>
        </p:txBody>
      </p:sp>
      <p:sp>
        <p:nvSpPr>
          <p:cNvPr id="39" name="角丸四角形 38"/>
          <p:cNvSpPr/>
          <p:nvPr/>
        </p:nvSpPr>
        <p:spPr bwMode="auto">
          <a:xfrm>
            <a:off x="6977835" y="4294254"/>
            <a:ext cx="1814959" cy="308930"/>
          </a:xfrm>
          <a:prstGeom prst="roundRect">
            <a:avLst>
              <a:gd name="adj" fmla="val 0"/>
            </a:avLst>
          </a:prstGeom>
          <a:solidFill>
            <a:schemeClr val="accent5">
              <a:lumMod val="5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rPr>
              <a:t>バッチとストリーム</a:t>
            </a:r>
          </a:p>
        </p:txBody>
      </p:sp>
      <p:sp>
        <p:nvSpPr>
          <p:cNvPr id="5" name="下矢印 4"/>
          <p:cNvSpPr/>
          <p:nvPr/>
        </p:nvSpPr>
        <p:spPr>
          <a:xfrm>
            <a:off x="3404212" y="2724404"/>
            <a:ext cx="2445745" cy="930998"/>
          </a:xfrm>
          <a:prstGeom prst="downArrow">
            <a:avLst/>
          </a:prstGeom>
          <a:solidFill>
            <a:schemeClr val="accent6">
              <a:lumMod val="60000"/>
              <a:lumOff val="4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Tree>
    <p:extLst>
      <p:ext uri="{BB962C8B-B14F-4D97-AF65-F5344CB8AC3E}">
        <p14:creationId xmlns:p14="http://schemas.microsoft.com/office/powerpoint/2010/main" val="1434866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up)">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0-#ppt_w/2"/>
                                          </p:val>
                                        </p:tav>
                                        <p:tav tm="100000">
                                          <p:val>
                                            <p:strVal val="#ppt_x"/>
                                          </p:val>
                                        </p:tav>
                                      </p:tavLst>
                                    </p:anim>
                                    <p:anim calcmode="lin" valueType="num">
                                      <p:cBhvr additive="base">
                                        <p:cTn id="23" dur="500" fill="hold"/>
                                        <p:tgtEl>
                                          <p:spTgt spid="20"/>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0-#ppt_w/2"/>
                                          </p:val>
                                        </p:tav>
                                        <p:tav tm="100000">
                                          <p:val>
                                            <p:strVal val="#ppt_x"/>
                                          </p:val>
                                        </p:tav>
                                      </p:tavLst>
                                    </p:anim>
                                    <p:anim calcmode="lin" valueType="num">
                                      <p:cBhvr additive="base">
                                        <p:cTn id="27" dur="500" fill="hold"/>
                                        <p:tgtEl>
                                          <p:spTgt spid="21"/>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500" fill="hold"/>
                                        <p:tgtEl>
                                          <p:spTgt spid="34"/>
                                        </p:tgtEl>
                                        <p:attrNameLst>
                                          <p:attrName>ppt_x</p:attrName>
                                        </p:attrNameLst>
                                      </p:cBhvr>
                                      <p:tavLst>
                                        <p:tav tm="0">
                                          <p:val>
                                            <p:strVal val="0-#ppt_w/2"/>
                                          </p:val>
                                        </p:tav>
                                        <p:tav tm="100000">
                                          <p:val>
                                            <p:strVal val="#ppt_x"/>
                                          </p:val>
                                        </p:tav>
                                      </p:tavLst>
                                    </p:anim>
                                    <p:anim calcmode="lin" valueType="num">
                                      <p:cBhvr additive="base">
                                        <p:cTn id="31" dur="500" fill="hold"/>
                                        <p:tgtEl>
                                          <p:spTgt spid="34"/>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0-#ppt_w/2"/>
                                          </p:val>
                                        </p:tav>
                                        <p:tav tm="100000">
                                          <p:val>
                                            <p:strVal val="#ppt_x"/>
                                          </p:val>
                                        </p:tav>
                                      </p:tavLst>
                                    </p:anim>
                                    <p:anim calcmode="lin" valueType="num">
                                      <p:cBhvr additive="base">
                                        <p:cTn id="35"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2" fill="hold" grpId="0" nodeType="click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additive="base">
                                        <p:cTn id="40" dur="500" fill="hold"/>
                                        <p:tgtEl>
                                          <p:spTgt spid="36"/>
                                        </p:tgtEl>
                                        <p:attrNameLst>
                                          <p:attrName>ppt_x</p:attrName>
                                        </p:attrNameLst>
                                      </p:cBhvr>
                                      <p:tavLst>
                                        <p:tav tm="0">
                                          <p:val>
                                            <p:strVal val="1+#ppt_w/2"/>
                                          </p:val>
                                        </p:tav>
                                        <p:tav tm="100000">
                                          <p:val>
                                            <p:strVal val="#ppt_x"/>
                                          </p:val>
                                        </p:tav>
                                      </p:tavLst>
                                    </p:anim>
                                    <p:anim calcmode="lin" valueType="num">
                                      <p:cBhvr additive="base">
                                        <p:cTn id="41" dur="500" fill="hold"/>
                                        <p:tgtEl>
                                          <p:spTgt spid="36"/>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stCondLst>
                                    <p:cond delay="0"/>
                                  </p:stCondLst>
                                  <p:childTnLst>
                                    <p:set>
                                      <p:cBhvr>
                                        <p:cTn id="43" dur="1" fill="hold">
                                          <p:stCondLst>
                                            <p:cond delay="0"/>
                                          </p:stCondLst>
                                        </p:cTn>
                                        <p:tgtEl>
                                          <p:spTgt spid="37"/>
                                        </p:tgtEl>
                                        <p:attrNameLst>
                                          <p:attrName>style.visibility</p:attrName>
                                        </p:attrNameLst>
                                      </p:cBhvr>
                                      <p:to>
                                        <p:strVal val="visible"/>
                                      </p:to>
                                    </p:set>
                                    <p:anim calcmode="lin" valueType="num">
                                      <p:cBhvr additive="base">
                                        <p:cTn id="44" dur="500" fill="hold"/>
                                        <p:tgtEl>
                                          <p:spTgt spid="37"/>
                                        </p:tgtEl>
                                        <p:attrNameLst>
                                          <p:attrName>ppt_x</p:attrName>
                                        </p:attrNameLst>
                                      </p:cBhvr>
                                      <p:tavLst>
                                        <p:tav tm="0">
                                          <p:val>
                                            <p:strVal val="1+#ppt_w/2"/>
                                          </p:val>
                                        </p:tav>
                                        <p:tav tm="100000">
                                          <p:val>
                                            <p:strVal val="#ppt_x"/>
                                          </p:val>
                                        </p:tav>
                                      </p:tavLst>
                                    </p:anim>
                                    <p:anim calcmode="lin" valueType="num">
                                      <p:cBhvr additive="base">
                                        <p:cTn id="45" dur="500" fill="hold"/>
                                        <p:tgtEl>
                                          <p:spTgt spid="37"/>
                                        </p:tgtEl>
                                        <p:attrNameLst>
                                          <p:attrName>ppt_y</p:attrName>
                                        </p:attrNameLst>
                                      </p:cBhvr>
                                      <p:tavLst>
                                        <p:tav tm="0">
                                          <p:val>
                                            <p:strVal val="#ppt_y"/>
                                          </p:val>
                                        </p:tav>
                                        <p:tav tm="100000">
                                          <p:val>
                                            <p:strVal val="#ppt_y"/>
                                          </p:val>
                                        </p:tav>
                                      </p:tavLst>
                                    </p:anim>
                                  </p:childTnLst>
                                </p:cTn>
                              </p:par>
                              <p:par>
                                <p:cTn id="46" presetID="2" presetClass="entr" presetSubtype="2" fill="hold" grpId="0" nodeType="withEffect">
                                  <p:stCondLst>
                                    <p:cond delay="0"/>
                                  </p:stCondLst>
                                  <p:childTnLst>
                                    <p:set>
                                      <p:cBhvr>
                                        <p:cTn id="47" dur="1" fill="hold">
                                          <p:stCondLst>
                                            <p:cond delay="0"/>
                                          </p:stCondLst>
                                        </p:cTn>
                                        <p:tgtEl>
                                          <p:spTgt spid="38"/>
                                        </p:tgtEl>
                                        <p:attrNameLst>
                                          <p:attrName>style.visibility</p:attrName>
                                        </p:attrNameLst>
                                      </p:cBhvr>
                                      <p:to>
                                        <p:strVal val="visible"/>
                                      </p:to>
                                    </p:set>
                                    <p:anim calcmode="lin" valueType="num">
                                      <p:cBhvr additive="base">
                                        <p:cTn id="48" dur="500" fill="hold"/>
                                        <p:tgtEl>
                                          <p:spTgt spid="38"/>
                                        </p:tgtEl>
                                        <p:attrNameLst>
                                          <p:attrName>ppt_x</p:attrName>
                                        </p:attrNameLst>
                                      </p:cBhvr>
                                      <p:tavLst>
                                        <p:tav tm="0">
                                          <p:val>
                                            <p:strVal val="1+#ppt_w/2"/>
                                          </p:val>
                                        </p:tav>
                                        <p:tav tm="100000">
                                          <p:val>
                                            <p:strVal val="#ppt_x"/>
                                          </p:val>
                                        </p:tav>
                                      </p:tavLst>
                                    </p:anim>
                                    <p:anim calcmode="lin" valueType="num">
                                      <p:cBhvr additive="base">
                                        <p:cTn id="49" dur="500" fill="hold"/>
                                        <p:tgtEl>
                                          <p:spTgt spid="38"/>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0"/>
                                  </p:stCondLst>
                                  <p:childTnLst>
                                    <p:set>
                                      <p:cBhvr>
                                        <p:cTn id="51" dur="1" fill="hold">
                                          <p:stCondLst>
                                            <p:cond delay="0"/>
                                          </p:stCondLst>
                                        </p:cTn>
                                        <p:tgtEl>
                                          <p:spTgt spid="39"/>
                                        </p:tgtEl>
                                        <p:attrNameLst>
                                          <p:attrName>style.visibility</p:attrName>
                                        </p:attrNameLst>
                                      </p:cBhvr>
                                      <p:to>
                                        <p:strVal val="visible"/>
                                      </p:to>
                                    </p:set>
                                    <p:anim calcmode="lin" valueType="num">
                                      <p:cBhvr additive="base">
                                        <p:cTn id="52" dur="500" fill="hold"/>
                                        <p:tgtEl>
                                          <p:spTgt spid="39"/>
                                        </p:tgtEl>
                                        <p:attrNameLst>
                                          <p:attrName>ppt_x</p:attrName>
                                        </p:attrNameLst>
                                      </p:cBhvr>
                                      <p:tavLst>
                                        <p:tav tm="0">
                                          <p:val>
                                            <p:strVal val="1+#ppt_w/2"/>
                                          </p:val>
                                        </p:tav>
                                        <p:tav tm="100000">
                                          <p:val>
                                            <p:strVal val="#ppt_x"/>
                                          </p:val>
                                        </p:tav>
                                      </p:tavLst>
                                    </p:anim>
                                    <p:anim calcmode="lin" valueType="num">
                                      <p:cBhvr additive="base">
                                        <p:cTn id="53"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34" grpId="0" animBg="1"/>
      <p:bldP spid="35" grpId="0" animBg="1"/>
      <p:bldP spid="36" grpId="0" animBg="1"/>
      <p:bldP spid="37" grpId="0" animBg="1"/>
      <p:bldP spid="38" grpId="0" animBg="1"/>
      <p:bldP spid="39" grpId="0" animBg="1"/>
      <p:bldP spid="5"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The Apache Software Foundation</a:t>
            </a:r>
            <a:endParaRPr kumimoji="1" lang="ja-JP" altLang="en-US" dirty="0"/>
          </a:p>
        </p:txBody>
      </p:sp>
      <p:pic>
        <p:nvPicPr>
          <p:cNvPr id="3" name="図 2"/>
          <p:cNvPicPr>
            <a:picLocks noChangeAspect="1"/>
          </p:cNvPicPr>
          <p:nvPr/>
        </p:nvPicPr>
        <p:blipFill>
          <a:blip r:embed="rId2"/>
          <a:stretch>
            <a:fillRect/>
          </a:stretch>
        </p:blipFill>
        <p:spPr>
          <a:xfrm>
            <a:off x="315798" y="995805"/>
            <a:ext cx="8491907" cy="5216457"/>
          </a:xfrm>
          <a:prstGeom prst="rect">
            <a:avLst/>
          </a:prstGeom>
        </p:spPr>
      </p:pic>
      <p:sp>
        <p:nvSpPr>
          <p:cNvPr id="4" name="角丸四角形 3"/>
          <p:cNvSpPr/>
          <p:nvPr/>
        </p:nvSpPr>
        <p:spPr>
          <a:xfrm>
            <a:off x="4867301" y="995805"/>
            <a:ext cx="3940404" cy="1191052"/>
          </a:xfrm>
          <a:prstGeom prst="roundRect">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600" dirty="0">
                <a:solidFill>
                  <a:srgbClr val="FFFFFF"/>
                </a:solidFill>
                <a:cs typeface="ＭＳ Ｐゴシック"/>
              </a:rPr>
              <a:t>オープンソースソフトウェアのプロジェクトを対象に、ハードウェアやコミュニケーション手段などのビジネスインフラを提供</a:t>
            </a:r>
            <a:endParaRPr kumimoji="1" lang="ja-JP" altLang="en-US" sz="1600" dirty="0">
              <a:solidFill>
                <a:srgbClr val="FFFFFF"/>
              </a:solidFill>
              <a:cs typeface="ＭＳ Ｐゴシック"/>
            </a:endParaRPr>
          </a:p>
        </p:txBody>
      </p:sp>
      <p:sp>
        <p:nvSpPr>
          <p:cNvPr id="5" name="角丸四角形 4"/>
          <p:cNvSpPr/>
          <p:nvPr/>
        </p:nvSpPr>
        <p:spPr>
          <a:xfrm>
            <a:off x="4867301" y="2327159"/>
            <a:ext cx="3940404" cy="1191052"/>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a:solidFill>
                  <a:srgbClr val="FFFFFF"/>
                </a:solidFill>
                <a:cs typeface="ＭＳ Ｐゴシック"/>
              </a:rPr>
              <a:t>特定の拠点を持たないバーチャルな組織</a:t>
            </a:r>
            <a:endParaRPr kumimoji="1" lang="ja-JP" altLang="en-US" sz="2000" dirty="0">
              <a:solidFill>
                <a:srgbClr val="FFFFFF"/>
              </a:solidFill>
              <a:cs typeface="ＭＳ Ｐゴシック"/>
            </a:endParaRPr>
          </a:p>
        </p:txBody>
      </p:sp>
      <p:sp>
        <p:nvSpPr>
          <p:cNvPr id="6" name="角丸四角形 5"/>
          <p:cNvSpPr/>
          <p:nvPr/>
        </p:nvSpPr>
        <p:spPr>
          <a:xfrm>
            <a:off x="4867301" y="3658513"/>
            <a:ext cx="3940404" cy="1191052"/>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2000" dirty="0">
                <a:solidFill>
                  <a:srgbClr val="FFFFFF"/>
                </a:solidFill>
                <a:cs typeface="ＭＳ Ｐゴシック"/>
              </a:rPr>
              <a:t>Web</a:t>
            </a:r>
            <a:r>
              <a:rPr lang="ja-JP" altLang="en-US" sz="2000" dirty="0">
                <a:solidFill>
                  <a:srgbClr val="FFFFFF"/>
                </a:solidFill>
                <a:cs typeface="ＭＳ Ｐゴシック"/>
              </a:rPr>
              <a:t>サーバーの</a:t>
            </a:r>
            <a:r>
              <a:rPr lang="en-US" altLang="ja-JP" sz="2000" dirty="0">
                <a:solidFill>
                  <a:srgbClr val="FFFFFF"/>
                </a:solidFill>
                <a:cs typeface="ＭＳ Ｐゴシック"/>
              </a:rPr>
              <a:t>Apache</a:t>
            </a:r>
            <a:r>
              <a:rPr lang="ja-JP" altLang="en-US" sz="2000" dirty="0">
                <a:solidFill>
                  <a:srgbClr val="FFFFFF"/>
                </a:solidFill>
                <a:cs typeface="ＭＳ Ｐゴシック"/>
              </a:rPr>
              <a:t>を作ったグループが設立</a:t>
            </a:r>
            <a:endParaRPr kumimoji="1" lang="ja-JP" altLang="en-US" sz="2000" dirty="0">
              <a:solidFill>
                <a:srgbClr val="FFFFFF"/>
              </a:solidFill>
              <a:cs typeface="ＭＳ Ｐゴシック"/>
            </a:endParaRPr>
          </a:p>
        </p:txBody>
      </p:sp>
      <p:sp>
        <p:nvSpPr>
          <p:cNvPr id="7" name="角丸四角形 6"/>
          <p:cNvSpPr/>
          <p:nvPr/>
        </p:nvSpPr>
        <p:spPr>
          <a:xfrm>
            <a:off x="4867301" y="4989867"/>
            <a:ext cx="3940404" cy="1191052"/>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2000" dirty="0">
                <a:solidFill>
                  <a:srgbClr val="FFFFFF"/>
                </a:solidFill>
                <a:cs typeface="ＭＳ Ｐゴシック"/>
              </a:rPr>
              <a:t>Hadoop</a:t>
            </a:r>
            <a:r>
              <a:rPr lang="ja-JP" altLang="en-US" sz="2000" dirty="0" err="1">
                <a:solidFill>
                  <a:srgbClr val="FFFFFF"/>
                </a:solidFill>
                <a:cs typeface="ＭＳ Ｐゴシック"/>
              </a:rPr>
              <a:t>、</a:t>
            </a:r>
            <a:r>
              <a:rPr lang="en-US" altLang="ja-JP" sz="2000" dirty="0">
                <a:solidFill>
                  <a:srgbClr val="FFFFFF"/>
                </a:solidFill>
                <a:cs typeface="ＭＳ Ｐゴシック"/>
              </a:rPr>
              <a:t>Spark</a:t>
            </a:r>
            <a:r>
              <a:rPr lang="ja-JP" altLang="en-US" sz="2000" dirty="0">
                <a:solidFill>
                  <a:srgbClr val="FFFFFF"/>
                </a:solidFill>
                <a:cs typeface="ＭＳ Ｐゴシック"/>
              </a:rPr>
              <a:t>を始め、</a:t>
            </a:r>
            <a:r>
              <a:rPr lang="en-US" altLang="ja-JP" sz="2000" dirty="0">
                <a:solidFill>
                  <a:srgbClr val="FFFFFF"/>
                </a:solidFill>
                <a:cs typeface="ＭＳ Ｐゴシック"/>
              </a:rPr>
              <a:t>300</a:t>
            </a:r>
            <a:r>
              <a:rPr lang="ja-JP" altLang="en-US" sz="2000" dirty="0">
                <a:solidFill>
                  <a:srgbClr val="FFFFFF"/>
                </a:solidFill>
                <a:cs typeface="ＭＳ Ｐゴシック"/>
              </a:rPr>
              <a:t>以上のオープンソースプロジェクトを管理</a:t>
            </a:r>
            <a:endParaRPr kumimoji="1" lang="ja-JP" altLang="en-US" sz="2000" dirty="0">
              <a:solidFill>
                <a:srgbClr val="FFFFFF"/>
              </a:solidFill>
              <a:cs typeface="ＭＳ Ｐゴシック"/>
            </a:endParaRPr>
          </a:p>
        </p:txBody>
      </p:sp>
    </p:spTree>
    <p:extLst>
      <p:ext uri="{BB962C8B-B14F-4D97-AF65-F5344CB8AC3E}">
        <p14:creationId xmlns:p14="http://schemas.microsoft.com/office/powerpoint/2010/main" val="98557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chemeClr val="bg1"/>
                </a:solidFill>
                <a:latin typeface="Arial Black" panose="020B0A04020102020204" pitchFamily="34" charset="0"/>
                <a:ea typeface="HGP創英角ｺﾞｼｯｸUB" pitchFamily="50" charset="-128"/>
                <a:cs typeface="Arial" pitchFamily="34" charset="0"/>
              </a:rPr>
              <a:t>捕捉資料</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739321477"/>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RDBMS</a:t>
            </a:r>
            <a:r>
              <a:rPr lang="ja-JP" altLang="en-US" dirty="0"/>
              <a:t>の課題と</a:t>
            </a:r>
            <a:r>
              <a:rPr lang="en-US" altLang="ja-JP" dirty="0"/>
              <a:t>NoSQL</a:t>
            </a:r>
            <a:endParaRPr kumimoji="1" lang="ja-JP" altLang="en-US" dirty="0"/>
          </a:p>
        </p:txBody>
      </p:sp>
      <p:sp>
        <p:nvSpPr>
          <p:cNvPr id="3" name="角丸四角形 2"/>
          <p:cNvSpPr/>
          <p:nvPr/>
        </p:nvSpPr>
        <p:spPr bwMode="auto">
          <a:xfrm>
            <a:off x="323528" y="1730050"/>
            <a:ext cx="4176464" cy="72008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chemeClr val="bg1"/>
                </a:solidFill>
                <a:effectLst/>
                <a:latin typeface="+mn-ea"/>
                <a:ea typeface="+mn-ea"/>
              </a:rPr>
              <a:t>構造化データの取扱いに向く</a:t>
            </a:r>
          </a:p>
        </p:txBody>
      </p:sp>
      <p:sp>
        <p:nvSpPr>
          <p:cNvPr id="4" name="角丸四角形 3"/>
          <p:cNvSpPr/>
          <p:nvPr/>
        </p:nvSpPr>
        <p:spPr bwMode="auto">
          <a:xfrm>
            <a:off x="325350" y="2528802"/>
            <a:ext cx="4176464" cy="72008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600" dirty="0">
                <a:solidFill>
                  <a:schemeClr val="bg1"/>
                </a:solidFill>
                <a:latin typeface="+mn-ea"/>
              </a:rPr>
              <a:t>シンプルなデータ構造で効率的な処理が可能</a:t>
            </a:r>
            <a:endParaRPr kumimoji="0" lang="ja-JP" altLang="en-US" sz="1600" b="0" i="0" u="none" strike="noStrike" cap="none" normalizeH="0" baseline="0" dirty="0">
              <a:ln>
                <a:noFill/>
              </a:ln>
              <a:solidFill>
                <a:schemeClr val="bg1"/>
              </a:solidFill>
              <a:effectLst/>
              <a:latin typeface="+mn-ea"/>
              <a:ea typeface="+mn-ea"/>
            </a:endParaRPr>
          </a:p>
        </p:txBody>
      </p:sp>
      <p:sp>
        <p:nvSpPr>
          <p:cNvPr id="5" name="角丸四角形 4"/>
          <p:cNvSpPr/>
          <p:nvPr/>
        </p:nvSpPr>
        <p:spPr bwMode="auto">
          <a:xfrm>
            <a:off x="325350" y="3325498"/>
            <a:ext cx="4176464" cy="72008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600" dirty="0">
                <a:solidFill>
                  <a:schemeClr val="bg1"/>
                </a:solidFill>
                <a:latin typeface="+mn-ea"/>
              </a:rPr>
              <a:t>柔軟な</a:t>
            </a:r>
            <a:r>
              <a:rPr kumimoji="0" lang="en-US" altLang="ja-JP" sz="1600" dirty="0">
                <a:solidFill>
                  <a:schemeClr val="bg1"/>
                </a:solidFill>
                <a:latin typeface="+mn-ea"/>
              </a:rPr>
              <a:t>DB</a:t>
            </a:r>
            <a:r>
              <a:rPr kumimoji="0" lang="ja-JP" altLang="en-US" sz="1600" dirty="0">
                <a:solidFill>
                  <a:schemeClr val="bg1"/>
                </a:solidFill>
                <a:latin typeface="+mn-ea"/>
              </a:rPr>
              <a:t>構造と高い汎用性</a:t>
            </a:r>
          </a:p>
        </p:txBody>
      </p:sp>
      <p:sp>
        <p:nvSpPr>
          <p:cNvPr id="6" name="角丸四角形 5"/>
          <p:cNvSpPr/>
          <p:nvPr/>
        </p:nvSpPr>
        <p:spPr bwMode="auto">
          <a:xfrm>
            <a:off x="323528" y="4127340"/>
            <a:ext cx="4176464" cy="720080"/>
          </a:xfrm>
          <a:prstGeom prst="roundRect">
            <a:avLst>
              <a:gd name="adj" fmla="val 1901"/>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a:ln>
                  <a:noFill/>
                </a:ln>
                <a:solidFill>
                  <a:schemeClr val="bg1"/>
                </a:solidFill>
                <a:effectLst/>
                <a:latin typeface="+mn-ea"/>
                <a:ea typeface="+mn-ea"/>
              </a:rPr>
              <a:t>標準化された問合せ言語 </a:t>
            </a:r>
            <a:r>
              <a:rPr kumimoji="0" lang="en-US" altLang="ja-JP" sz="1600" b="0" i="0" u="none" strike="noStrike" cap="none" normalizeH="0" baseline="0" dirty="0">
                <a:ln>
                  <a:noFill/>
                </a:ln>
                <a:solidFill>
                  <a:schemeClr val="bg1"/>
                </a:solidFill>
                <a:effectLst/>
                <a:latin typeface="+mn-ea"/>
                <a:ea typeface="+mn-ea"/>
              </a:rPr>
              <a:t>(SQL</a:t>
            </a:r>
            <a:r>
              <a:rPr kumimoji="0" lang="en-US" altLang="ja-JP" sz="1600" dirty="0">
                <a:solidFill>
                  <a:schemeClr val="bg1"/>
                </a:solidFill>
                <a:latin typeface="+mn-ea"/>
                <a:ea typeface="+mn-ea"/>
              </a:rPr>
              <a:t>)</a:t>
            </a:r>
            <a:endParaRPr kumimoji="0" lang="ja-JP" altLang="en-US" sz="1600" b="0" i="0" u="none" strike="noStrike" cap="none" normalizeH="0" baseline="0" dirty="0">
              <a:ln>
                <a:noFill/>
              </a:ln>
              <a:solidFill>
                <a:schemeClr val="bg1"/>
              </a:solidFill>
              <a:effectLst/>
              <a:latin typeface="+mn-ea"/>
              <a:ea typeface="+mn-ea"/>
            </a:endParaRPr>
          </a:p>
        </p:txBody>
      </p:sp>
      <p:sp>
        <p:nvSpPr>
          <p:cNvPr id="8" name="角丸四角形 7"/>
          <p:cNvSpPr/>
          <p:nvPr/>
        </p:nvSpPr>
        <p:spPr bwMode="auto">
          <a:xfrm>
            <a:off x="4652392" y="1730050"/>
            <a:ext cx="4176464" cy="1518832"/>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a:ln>
                  <a:noFill/>
                </a:ln>
                <a:solidFill>
                  <a:schemeClr val="bg1"/>
                </a:solidFill>
                <a:effectLst/>
                <a:latin typeface="+mn-ea"/>
                <a:ea typeface="+mn-ea"/>
              </a:rPr>
              <a:t>文書、画像、音声、動画などの非構造化データの取り扱いに向かない</a:t>
            </a:r>
          </a:p>
        </p:txBody>
      </p:sp>
      <p:sp>
        <p:nvSpPr>
          <p:cNvPr id="9" name="角丸四角形 8"/>
          <p:cNvSpPr/>
          <p:nvPr/>
        </p:nvSpPr>
        <p:spPr bwMode="auto">
          <a:xfrm>
            <a:off x="325350" y="4941168"/>
            <a:ext cx="4176464" cy="72008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a:solidFill>
                  <a:schemeClr val="bg1"/>
                </a:solidFill>
                <a:latin typeface="+mn-ea"/>
                <a:ea typeface="+mn-ea"/>
              </a:rPr>
              <a:t>トランザクション処理に向く </a:t>
            </a:r>
            <a:r>
              <a:rPr kumimoji="0" lang="en-US" altLang="ja-JP" sz="1600" dirty="0">
                <a:solidFill>
                  <a:schemeClr val="bg1"/>
                </a:solidFill>
                <a:latin typeface="+mn-ea"/>
                <a:ea typeface="+mn-ea"/>
              </a:rPr>
              <a:t>(</a:t>
            </a:r>
            <a:r>
              <a:rPr kumimoji="0" lang="en-US" altLang="ja-JP" sz="1600" b="0" i="0" u="none" strike="noStrike" cap="none" normalizeH="0" baseline="0" dirty="0">
                <a:ln>
                  <a:noFill/>
                </a:ln>
                <a:solidFill>
                  <a:schemeClr val="bg1"/>
                </a:solidFill>
                <a:effectLst/>
                <a:latin typeface="+mn-ea"/>
                <a:ea typeface="+mn-ea"/>
              </a:rPr>
              <a:t>ACID</a:t>
            </a:r>
            <a:r>
              <a:rPr kumimoji="0" lang="en-US" altLang="ja-JP" sz="1600" dirty="0">
                <a:solidFill>
                  <a:schemeClr val="bg1"/>
                </a:solidFill>
                <a:latin typeface="+mn-ea"/>
                <a:ea typeface="+mn-ea"/>
              </a:rPr>
              <a:t>)</a:t>
            </a:r>
            <a:endParaRPr kumimoji="0" lang="ja-JP" altLang="en-US" sz="1600" b="0" i="0" u="none" strike="noStrike" cap="none" normalizeH="0" baseline="0" dirty="0">
              <a:ln>
                <a:noFill/>
              </a:ln>
              <a:solidFill>
                <a:schemeClr val="bg1"/>
              </a:solidFill>
              <a:effectLst/>
              <a:latin typeface="+mn-ea"/>
              <a:ea typeface="+mn-ea"/>
            </a:endParaRPr>
          </a:p>
        </p:txBody>
      </p:sp>
      <p:sp>
        <p:nvSpPr>
          <p:cNvPr id="10" name="角丸四角形 9"/>
          <p:cNvSpPr/>
          <p:nvPr/>
        </p:nvSpPr>
        <p:spPr bwMode="auto">
          <a:xfrm>
            <a:off x="4652392" y="3325498"/>
            <a:ext cx="4176464" cy="1518832"/>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a:ln>
                  <a:noFill/>
                </a:ln>
                <a:solidFill>
                  <a:schemeClr val="bg1"/>
                </a:solidFill>
                <a:effectLst/>
                <a:latin typeface="+mn-ea"/>
                <a:ea typeface="+mn-ea"/>
              </a:rPr>
              <a:t>テーブル結合や整合性の確保など、処理のオーバーヘッドが大きい</a:t>
            </a:r>
          </a:p>
        </p:txBody>
      </p:sp>
      <p:sp>
        <p:nvSpPr>
          <p:cNvPr id="11" name="角丸四角形 10"/>
          <p:cNvSpPr/>
          <p:nvPr/>
        </p:nvSpPr>
        <p:spPr bwMode="auto">
          <a:xfrm>
            <a:off x="4652392" y="4941168"/>
            <a:ext cx="4176464" cy="720080"/>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a:ln>
                  <a:noFill/>
                </a:ln>
                <a:solidFill>
                  <a:schemeClr val="bg1"/>
                </a:solidFill>
                <a:effectLst/>
                <a:latin typeface="+mn-ea"/>
                <a:ea typeface="+mn-ea"/>
              </a:rPr>
              <a:t>大規模な分散処理に向かない</a:t>
            </a:r>
          </a:p>
        </p:txBody>
      </p:sp>
      <p:sp>
        <p:nvSpPr>
          <p:cNvPr id="21" name="角丸四角形 20"/>
          <p:cNvSpPr/>
          <p:nvPr/>
        </p:nvSpPr>
        <p:spPr bwMode="auto">
          <a:xfrm>
            <a:off x="330030" y="980728"/>
            <a:ext cx="4176464" cy="623209"/>
          </a:xfrm>
          <a:prstGeom prst="roundRect">
            <a:avLst>
              <a:gd name="adj" fmla="val 0"/>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a:ln>
                  <a:noFill/>
                </a:ln>
                <a:solidFill>
                  <a:schemeClr val="bg1"/>
                </a:solidFill>
                <a:effectLst/>
                <a:latin typeface="+mn-ea"/>
                <a:ea typeface="+mn-ea"/>
              </a:rPr>
              <a:t>メリット</a:t>
            </a:r>
          </a:p>
        </p:txBody>
      </p:sp>
      <p:sp>
        <p:nvSpPr>
          <p:cNvPr id="22" name="角丸四角形 21"/>
          <p:cNvSpPr/>
          <p:nvPr/>
        </p:nvSpPr>
        <p:spPr bwMode="auto">
          <a:xfrm>
            <a:off x="4652392" y="5805264"/>
            <a:ext cx="4176464" cy="623209"/>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dirty="0">
                <a:solidFill>
                  <a:schemeClr val="bg1"/>
                </a:solidFill>
                <a:latin typeface="+mn-ea"/>
                <a:ea typeface="+mn-ea"/>
              </a:rPr>
              <a:t>新しい</a:t>
            </a:r>
            <a:r>
              <a:rPr kumimoji="0" lang="en-US" altLang="ja-JP" sz="2000" dirty="0">
                <a:solidFill>
                  <a:schemeClr val="bg1"/>
                </a:solidFill>
                <a:latin typeface="+mn-ea"/>
                <a:ea typeface="+mn-ea"/>
              </a:rPr>
              <a:t>DB = NoSQL</a:t>
            </a:r>
            <a:endParaRPr kumimoji="0" lang="ja-JP" altLang="en-US" sz="2000" b="0" i="0" u="none" strike="noStrike" cap="none" normalizeH="0" baseline="0" dirty="0">
              <a:ln>
                <a:noFill/>
              </a:ln>
              <a:solidFill>
                <a:schemeClr val="bg1"/>
              </a:solidFill>
              <a:effectLst/>
              <a:latin typeface="+mn-ea"/>
              <a:ea typeface="+mn-ea"/>
            </a:endParaRPr>
          </a:p>
        </p:txBody>
      </p:sp>
      <p:sp>
        <p:nvSpPr>
          <p:cNvPr id="14" name="角丸四角形 13"/>
          <p:cNvSpPr/>
          <p:nvPr/>
        </p:nvSpPr>
        <p:spPr bwMode="auto">
          <a:xfrm>
            <a:off x="4652392" y="980728"/>
            <a:ext cx="4176464" cy="623209"/>
          </a:xfrm>
          <a:prstGeom prst="roundRect">
            <a:avLst>
              <a:gd name="adj" fmla="val 0"/>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a:ln>
                  <a:noFill/>
                </a:ln>
                <a:solidFill>
                  <a:schemeClr val="bg1"/>
                </a:solidFill>
                <a:effectLst/>
                <a:latin typeface="+mn-ea"/>
                <a:ea typeface="+mn-ea"/>
              </a:rPr>
              <a:t>デメリット</a:t>
            </a:r>
          </a:p>
        </p:txBody>
      </p:sp>
      <p:sp>
        <p:nvSpPr>
          <p:cNvPr id="12" name="右矢印 11"/>
          <p:cNvSpPr/>
          <p:nvPr/>
        </p:nvSpPr>
        <p:spPr bwMode="auto">
          <a:xfrm>
            <a:off x="330030" y="5805264"/>
            <a:ext cx="4169962" cy="623209"/>
          </a:xfrm>
          <a:prstGeom prst="rightArrow">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mn-lt"/>
              <a:ea typeface="+mn-ea"/>
            </a:endParaRPr>
          </a:p>
        </p:txBody>
      </p:sp>
    </p:spTree>
    <p:extLst>
      <p:ext uri="{BB962C8B-B14F-4D97-AF65-F5344CB8AC3E}">
        <p14:creationId xmlns:p14="http://schemas.microsoft.com/office/powerpoint/2010/main" val="1742293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wipe(left)">
                                      <p:cBhvr>
                                        <p:cTn id="41" dur="500"/>
                                        <p:tgtEl>
                                          <p:spTgt spid="12"/>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8" grpId="0" animBg="1"/>
      <p:bldP spid="9" grpId="0" animBg="1"/>
      <p:bldP spid="10" grpId="0" animBg="1"/>
      <p:bldP spid="11" grpId="0" animBg="1"/>
      <p:bldP spid="21" grpId="0" animBg="1"/>
      <p:bldP spid="22" grpId="0" animBg="1"/>
      <p:bldP spid="14" grpId="0" animBg="1"/>
      <p:bldP spid="1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Arial"/>
                <a:ea typeface="HGP創英角ｺﾞｼｯｸUB" pitchFamily="50" charset="-128"/>
                <a:cs typeface="Arial"/>
              </a:rPr>
              <a:t>クラウド・</a:t>
            </a:r>
            <a:r>
              <a:rPr lang="ja-JP" altLang="en-US" sz="2400" dirty="0" smtClean="0">
                <a:solidFill>
                  <a:srgbClr val="FFFFFF"/>
                </a:solidFill>
                <a:effectLst/>
                <a:latin typeface="Arial"/>
                <a:ea typeface="HGP創英角ｺﾞｼｯｸUB" pitchFamily="50" charset="-128"/>
                <a:cs typeface="Arial"/>
              </a:rPr>
              <a:t>コンピューティング</a:t>
            </a:r>
            <a:endParaRPr lang="en-US" altLang="ja-JP" sz="2400" dirty="0" smtClean="0">
              <a:solidFill>
                <a:srgbClr val="FFFFFF"/>
              </a:solidFill>
              <a:effectLst/>
              <a:latin typeface="Arial"/>
              <a:ea typeface="HGP創英角ｺﾞｼｯｸUB" pitchFamily="50" charset="-128"/>
              <a:cs typeface="Arial"/>
            </a:endParaRPr>
          </a:p>
          <a:p>
            <a:pPr algn="r"/>
            <a:r>
              <a:rPr lang="ja-JP" altLang="en-US" sz="2400" dirty="0" smtClean="0">
                <a:solidFill>
                  <a:srgbClr val="FFFFFF"/>
                </a:solidFill>
                <a:effectLst/>
                <a:latin typeface="Arial"/>
                <a:ea typeface="HGP創英角ｺﾞｼｯｸUB" pitchFamily="50" charset="-128"/>
                <a:cs typeface="Arial"/>
              </a:rPr>
              <a:t>の価値</a:t>
            </a:r>
            <a:endParaRPr lang="en-US" altLang="ja-JP" sz="2400" dirty="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22538404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構造化</a:t>
            </a:r>
            <a:r>
              <a:rPr kumimoji="1" lang="ja-JP" altLang="en-US" dirty="0"/>
              <a:t>データと非構造化データ</a:t>
            </a:r>
          </a:p>
        </p:txBody>
      </p:sp>
      <p:graphicFrame>
        <p:nvGraphicFramePr>
          <p:cNvPr id="4" name="図表 3"/>
          <p:cNvGraphicFramePr/>
          <p:nvPr>
            <p:extLst/>
          </p:nvPr>
        </p:nvGraphicFramePr>
        <p:xfrm>
          <a:off x="-539578" y="1046541"/>
          <a:ext cx="5136295" cy="33898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角丸四角形吹き出し 4"/>
          <p:cNvSpPr/>
          <p:nvPr/>
        </p:nvSpPr>
        <p:spPr>
          <a:xfrm>
            <a:off x="4151857" y="3194888"/>
            <a:ext cx="3064483" cy="927449"/>
          </a:xfrm>
          <a:prstGeom prst="wedgeRoundRectCallout">
            <a:avLst>
              <a:gd name="adj1" fmla="val -85416"/>
              <a:gd name="adj2" fmla="val 10025"/>
              <a:gd name="adj3" fmla="val 16667"/>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cs typeface="ＭＳ Ｐゴシック"/>
              </a:rPr>
              <a:t>構造やサイズの決まっているデータ</a:t>
            </a:r>
            <a:endParaRPr kumimoji="1" lang="en-US" altLang="ja-JP" sz="1200" dirty="0">
              <a:solidFill>
                <a:srgbClr val="FFFFFF"/>
              </a:solidFill>
              <a:cs typeface="ＭＳ Ｐゴシック"/>
            </a:endParaRPr>
          </a:p>
          <a:p>
            <a:pPr algn="ctr"/>
            <a:endParaRPr kumimoji="1" lang="en-US" altLang="ja-JP" sz="1200" dirty="0">
              <a:solidFill>
                <a:srgbClr val="FFFFFF"/>
              </a:solidFill>
              <a:cs typeface="ＭＳ Ｐゴシック"/>
            </a:endParaRPr>
          </a:p>
          <a:p>
            <a:pPr algn="ctr"/>
            <a:r>
              <a:rPr kumimoji="1" lang="ja-JP" altLang="en-US" sz="1200" dirty="0">
                <a:solidFill>
                  <a:srgbClr val="FFFFFF"/>
                </a:solidFill>
                <a:cs typeface="ＭＳ Ｐゴシック"/>
              </a:rPr>
              <a:t>見積書・納品書・在庫管理</a:t>
            </a:r>
            <a:endParaRPr kumimoji="1" lang="en-US" altLang="ja-JP" sz="1200" dirty="0">
              <a:solidFill>
                <a:srgbClr val="FFFFFF"/>
              </a:solidFill>
              <a:cs typeface="ＭＳ Ｐゴシック"/>
            </a:endParaRPr>
          </a:p>
          <a:p>
            <a:pPr algn="ctr"/>
            <a:r>
              <a:rPr lang="ja-JP" altLang="en-US" sz="1200" dirty="0">
                <a:solidFill>
                  <a:srgbClr val="FFFFFF"/>
                </a:solidFill>
                <a:cs typeface="ＭＳ Ｐゴシック"/>
              </a:rPr>
              <a:t>顧客リスト・部品リスト　など</a:t>
            </a:r>
            <a:endParaRPr lang="en-US" altLang="ja-JP" sz="1200" dirty="0">
              <a:solidFill>
                <a:srgbClr val="FFFFFF"/>
              </a:solidFill>
              <a:cs typeface="ＭＳ Ｐゴシック"/>
            </a:endParaRPr>
          </a:p>
        </p:txBody>
      </p:sp>
      <p:sp>
        <p:nvSpPr>
          <p:cNvPr id="6" name="角丸四角形吹き出し 5"/>
          <p:cNvSpPr/>
          <p:nvPr/>
        </p:nvSpPr>
        <p:spPr>
          <a:xfrm>
            <a:off x="4151858" y="2175109"/>
            <a:ext cx="3064483" cy="927449"/>
          </a:xfrm>
          <a:prstGeom prst="wedgeRoundRectCallout">
            <a:avLst>
              <a:gd name="adj1" fmla="val -85416"/>
              <a:gd name="adj2" fmla="val 10025"/>
              <a:gd name="adj3" fmla="val 16667"/>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cs typeface="ＭＳ Ｐゴシック"/>
              </a:rPr>
              <a:t>構造・サイズが概ね決まっているデータ</a:t>
            </a:r>
            <a:endParaRPr kumimoji="1" lang="en-US" altLang="ja-JP" sz="1200" dirty="0">
              <a:solidFill>
                <a:srgbClr val="FFFFFF"/>
              </a:solidFill>
              <a:cs typeface="ＭＳ Ｐゴシック"/>
            </a:endParaRPr>
          </a:p>
          <a:p>
            <a:pPr algn="ctr"/>
            <a:endParaRPr lang="en-US" altLang="ja-JP" sz="1200" dirty="0">
              <a:solidFill>
                <a:srgbClr val="FFFFFF"/>
              </a:solidFill>
              <a:cs typeface="ＭＳ Ｐゴシック"/>
            </a:endParaRPr>
          </a:p>
          <a:p>
            <a:pPr algn="ctr"/>
            <a:r>
              <a:rPr lang="ja-JP" altLang="en-US" sz="1200" dirty="0">
                <a:solidFill>
                  <a:srgbClr val="FFFFFF"/>
                </a:solidFill>
                <a:cs typeface="ＭＳ Ｐゴシック"/>
              </a:rPr>
              <a:t>営業日報・</a:t>
            </a:r>
            <a:r>
              <a:rPr kumimoji="1" lang="ja-JP" altLang="en-US" sz="1200" dirty="0">
                <a:solidFill>
                  <a:srgbClr val="FFFFFF"/>
                </a:solidFill>
                <a:cs typeface="ＭＳ Ｐゴシック"/>
              </a:rPr>
              <a:t>ブログ・</a:t>
            </a:r>
            <a:r>
              <a:rPr kumimoji="1" lang="en-US" altLang="ja-JP" sz="1200" dirty="0">
                <a:solidFill>
                  <a:srgbClr val="FFFFFF"/>
                </a:solidFill>
                <a:cs typeface="ＭＳ Ｐゴシック"/>
              </a:rPr>
              <a:t>SNS</a:t>
            </a:r>
            <a:r>
              <a:rPr kumimoji="1" lang="ja-JP" altLang="en-US" sz="1200" dirty="0">
                <a:solidFill>
                  <a:srgbClr val="FFFFFF"/>
                </a:solidFill>
                <a:cs typeface="ＭＳ Ｐゴシック"/>
              </a:rPr>
              <a:t>　など</a:t>
            </a:r>
          </a:p>
        </p:txBody>
      </p:sp>
      <p:sp>
        <p:nvSpPr>
          <p:cNvPr id="7" name="角丸四角形吹き出し 6"/>
          <p:cNvSpPr/>
          <p:nvPr/>
        </p:nvSpPr>
        <p:spPr>
          <a:xfrm>
            <a:off x="4151859" y="1159288"/>
            <a:ext cx="3064483" cy="927449"/>
          </a:xfrm>
          <a:prstGeom prst="wedgeRoundRectCallout">
            <a:avLst>
              <a:gd name="adj1" fmla="val -85416"/>
              <a:gd name="adj2" fmla="val 10025"/>
              <a:gd name="adj3" fmla="val 16667"/>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a:solidFill>
                  <a:srgbClr val="FFFFFF"/>
                </a:solidFill>
                <a:cs typeface="ＭＳ Ｐゴシック"/>
              </a:rPr>
              <a:t>構造・サイズが決まっていないデータ</a:t>
            </a:r>
            <a:endParaRPr kumimoji="1" lang="en-US" altLang="ja-JP" sz="1200" dirty="0">
              <a:solidFill>
                <a:srgbClr val="FFFFFF"/>
              </a:solidFill>
              <a:cs typeface="ＭＳ Ｐゴシック"/>
            </a:endParaRPr>
          </a:p>
          <a:p>
            <a:pPr algn="ctr"/>
            <a:endParaRPr lang="en-US" altLang="ja-JP" sz="1200" dirty="0">
              <a:solidFill>
                <a:srgbClr val="FFFFFF"/>
              </a:solidFill>
              <a:cs typeface="ＭＳ Ｐゴシック"/>
            </a:endParaRPr>
          </a:p>
          <a:p>
            <a:pPr algn="ctr"/>
            <a:r>
              <a:rPr lang="ja-JP" altLang="en-US" sz="1200" dirty="0">
                <a:solidFill>
                  <a:srgbClr val="FFFFFF"/>
                </a:solidFill>
                <a:cs typeface="ＭＳ Ｐゴシック"/>
              </a:rPr>
              <a:t>企画書・提案書・</a:t>
            </a:r>
            <a:r>
              <a:rPr lang="en-US" altLang="ja-JP" sz="1200" dirty="0">
                <a:solidFill>
                  <a:srgbClr val="FFFFFF"/>
                </a:solidFill>
                <a:cs typeface="ＭＳ Ｐゴシック"/>
              </a:rPr>
              <a:t>Web</a:t>
            </a:r>
            <a:r>
              <a:rPr lang="ja-JP" altLang="en-US" sz="1200" dirty="0">
                <a:solidFill>
                  <a:srgbClr val="FFFFFF"/>
                </a:solidFill>
                <a:cs typeface="ＭＳ Ｐゴシック"/>
              </a:rPr>
              <a:t>サイト</a:t>
            </a:r>
            <a:endParaRPr lang="en-US" altLang="ja-JP" sz="1200" dirty="0">
              <a:solidFill>
                <a:srgbClr val="FFFFFF"/>
              </a:solidFill>
              <a:cs typeface="ＭＳ Ｐゴシック"/>
            </a:endParaRPr>
          </a:p>
          <a:p>
            <a:pPr algn="ctr"/>
            <a:r>
              <a:rPr kumimoji="1" lang="ja-JP" altLang="en-US" sz="1200" dirty="0">
                <a:solidFill>
                  <a:srgbClr val="FFFFFF"/>
                </a:solidFill>
                <a:cs typeface="ＭＳ Ｐゴシック"/>
              </a:rPr>
              <a:t>ビデオ・画像・音声　など</a:t>
            </a:r>
          </a:p>
        </p:txBody>
      </p:sp>
      <p:sp>
        <p:nvSpPr>
          <p:cNvPr id="8" name="角丸四角形 7"/>
          <p:cNvSpPr/>
          <p:nvPr/>
        </p:nvSpPr>
        <p:spPr>
          <a:xfrm>
            <a:off x="7339911" y="1159287"/>
            <a:ext cx="1379940" cy="1920963"/>
          </a:xfrm>
          <a:prstGeom prst="roundRect">
            <a:avLst>
              <a:gd name="adj" fmla="val 12190"/>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a:solidFill>
                  <a:srgbClr val="FFFFFF"/>
                </a:solidFill>
                <a:cs typeface="ＭＳ Ｐゴシック"/>
              </a:rPr>
              <a:t>ファイル</a:t>
            </a:r>
            <a:endParaRPr kumimoji="1" lang="en-US" altLang="ja-JP" dirty="0">
              <a:solidFill>
                <a:srgbClr val="FFFFFF"/>
              </a:solidFill>
              <a:cs typeface="ＭＳ Ｐゴシック"/>
            </a:endParaRPr>
          </a:p>
          <a:p>
            <a:pPr algn="ctr"/>
            <a:r>
              <a:rPr kumimoji="1" lang="ja-JP" altLang="en-US" dirty="0">
                <a:solidFill>
                  <a:srgbClr val="FFFFFF"/>
                </a:solidFill>
                <a:cs typeface="ＭＳ Ｐゴシック"/>
              </a:rPr>
              <a:t>サーバー</a:t>
            </a:r>
            <a:endParaRPr kumimoji="1" lang="en-US" altLang="ja-JP" dirty="0">
              <a:solidFill>
                <a:srgbClr val="FFFFFF"/>
              </a:solidFill>
              <a:cs typeface="ＭＳ Ｐゴシック"/>
            </a:endParaRPr>
          </a:p>
          <a:p>
            <a:pPr algn="ctr"/>
            <a:endParaRPr kumimoji="1" lang="en-US" altLang="ja-JP" dirty="0">
              <a:solidFill>
                <a:srgbClr val="FFFFFF"/>
              </a:solidFill>
              <a:cs typeface="ＭＳ Ｐゴシック"/>
            </a:endParaRPr>
          </a:p>
          <a:p>
            <a:pPr algn="ctr"/>
            <a:r>
              <a:rPr lang="ja-JP" altLang="en-US" dirty="0">
                <a:solidFill>
                  <a:srgbClr val="FFFFFF"/>
                </a:solidFill>
                <a:cs typeface="ＭＳ Ｐゴシック"/>
              </a:rPr>
              <a:t>グループ</a:t>
            </a:r>
            <a:endParaRPr lang="en-US" altLang="ja-JP" dirty="0">
              <a:solidFill>
                <a:srgbClr val="FFFFFF"/>
              </a:solidFill>
              <a:cs typeface="ＭＳ Ｐゴシック"/>
            </a:endParaRPr>
          </a:p>
          <a:p>
            <a:pPr algn="ctr"/>
            <a:r>
              <a:rPr lang="ja-JP" altLang="en-US" dirty="0">
                <a:solidFill>
                  <a:srgbClr val="FFFFFF"/>
                </a:solidFill>
                <a:cs typeface="ＭＳ Ｐゴシック"/>
              </a:rPr>
              <a:t>ウェア</a:t>
            </a:r>
            <a:endParaRPr kumimoji="1" lang="ja-JP" altLang="en-US" dirty="0">
              <a:solidFill>
                <a:srgbClr val="FFFFFF"/>
              </a:solidFill>
              <a:cs typeface="ＭＳ Ｐゴシック"/>
            </a:endParaRPr>
          </a:p>
        </p:txBody>
      </p:sp>
      <p:sp>
        <p:nvSpPr>
          <p:cNvPr id="9" name="角丸四角形 8"/>
          <p:cNvSpPr/>
          <p:nvPr/>
        </p:nvSpPr>
        <p:spPr>
          <a:xfrm>
            <a:off x="7339911" y="3194888"/>
            <a:ext cx="1379940" cy="927449"/>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dirty="0">
                <a:solidFill>
                  <a:srgbClr val="FFFFFF"/>
                </a:solidFill>
                <a:cs typeface="ＭＳ Ｐゴシック"/>
              </a:rPr>
              <a:t>RDBMS</a:t>
            </a:r>
            <a:endParaRPr kumimoji="1" lang="ja-JP" altLang="en-US" dirty="0">
              <a:solidFill>
                <a:srgbClr val="FFFFFF"/>
              </a:solidFill>
              <a:cs typeface="ＭＳ Ｐゴシック"/>
            </a:endParaRPr>
          </a:p>
        </p:txBody>
      </p:sp>
      <p:sp>
        <p:nvSpPr>
          <p:cNvPr id="10" name="角丸四角形 9"/>
          <p:cNvSpPr/>
          <p:nvPr/>
        </p:nvSpPr>
        <p:spPr>
          <a:xfrm>
            <a:off x="457200" y="4757351"/>
            <a:ext cx="3066486" cy="481913"/>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en-US" altLang="ja-JP" sz="1400" dirty="0">
                <a:solidFill>
                  <a:srgbClr val="FFFFFF"/>
                </a:solidFill>
                <a:cs typeface="ＭＳ Ｐゴシック"/>
              </a:rPr>
              <a:t>RDBMS</a:t>
            </a:r>
            <a:r>
              <a:rPr kumimoji="1" lang="ja-JP" altLang="en-US" sz="1400" dirty="0">
                <a:solidFill>
                  <a:srgbClr val="FFFFFF"/>
                </a:solidFill>
                <a:cs typeface="ＭＳ Ｐゴシック"/>
              </a:rPr>
              <a:t>は構造化データの処理に向いている</a:t>
            </a:r>
            <a:endParaRPr kumimoji="1" lang="en-US" altLang="ja-JP" sz="1400" dirty="0">
              <a:solidFill>
                <a:srgbClr val="FFFFFF"/>
              </a:solidFill>
              <a:cs typeface="ＭＳ Ｐゴシック"/>
            </a:endParaRPr>
          </a:p>
        </p:txBody>
      </p:sp>
      <p:sp>
        <p:nvSpPr>
          <p:cNvPr id="11" name="角丸四角形 10"/>
          <p:cNvSpPr/>
          <p:nvPr/>
        </p:nvSpPr>
        <p:spPr>
          <a:xfrm>
            <a:off x="457200" y="5325761"/>
            <a:ext cx="3066486" cy="481913"/>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r>
              <a:rPr kumimoji="1" lang="ja-JP" altLang="en-US" sz="1400" dirty="0">
                <a:solidFill>
                  <a:srgbClr val="FFFFFF"/>
                </a:solidFill>
                <a:cs typeface="ＭＳ Ｐゴシック"/>
              </a:rPr>
              <a:t>現実世界では非構造化データが大半を占める</a:t>
            </a:r>
            <a:endParaRPr kumimoji="1" lang="en-US" altLang="ja-JP" sz="1400" dirty="0">
              <a:solidFill>
                <a:srgbClr val="FFFFFF"/>
              </a:solidFill>
              <a:cs typeface="ＭＳ Ｐゴシック"/>
            </a:endParaRPr>
          </a:p>
        </p:txBody>
      </p:sp>
      <p:sp>
        <p:nvSpPr>
          <p:cNvPr id="12" name="角丸四角形 11"/>
          <p:cNvSpPr/>
          <p:nvPr/>
        </p:nvSpPr>
        <p:spPr>
          <a:xfrm>
            <a:off x="457200" y="5918886"/>
            <a:ext cx="3066486" cy="481913"/>
          </a:xfrm>
          <a:prstGeom prst="roundRect">
            <a:avLst>
              <a:gd name="adj" fmla="val 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tlCol="0" anchor="ctr"/>
          <a:lstStyle/>
          <a:p>
            <a:r>
              <a:rPr lang="ja-JP" altLang="en-US" sz="1400" dirty="0">
                <a:solidFill>
                  <a:srgbClr val="FFFFFF"/>
                </a:solidFill>
                <a:cs typeface="ＭＳ Ｐゴシック"/>
              </a:rPr>
              <a:t>今後</a:t>
            </a:r>
            <a:r>
              <a:rPr lang="en-US" altLang="ja-JP" sz="1400" dirty="0">
                <a:solidFill>
                  <a:srgbClr val="FFFFFF"/>
                </a:solidFill>
                <a:cs typeface="ＭＳ Ｐゴシック"/>
              </a:rPr>
              <a:t>Web/SNS/</a:t>
            </a:r>
            <a:r>
              <a:rPr lang="ja-JP" altLang="en-US" sz="1400" dirty="0">
                <a:solidFill>
                  <a:srgbClr val="FFFFFF"/>
                </a:solidFill>
                <a:cs typeface="ＭＳ Ｐゴシック"/>
              </a:rPr>
              <a:t>モバイル</a:t>
            </a:r>
            <a:r>
              <a:rPr lang="en-US" altLang="ja-JP" sz="1400" dirty="0">
                <a:solidFill>
                  <a:srgbClr val="FFFFFF"/>
                </a:solidFill>
                <a:cs typeface="ＭＳ Ｐゴシック"/>
              </a:rPr>
              <a:t>/</a:t>
            </a:r>
            <a:r>
              <a:rPr lang="en-US" altLang="ja-JP" sz="1400">
                <a:solidFill>
                  <a:srgbClr val="FFFFFF"/>
                </a:solidFill>
                <a:cs typeface="ＭＳ Ｐゴシック"/>
              </a:rPr>
              <a:t>IoT</a:t>
            </a:r>
            <a:r>
              <a:rPr lang="ja-JP" altLang="en-US" sz="1400">
                <a:solidFill>
                  <a:srgbClr val="FFFFFF"/>
                </a:solidFill>
                <a:cs typeface="ＭＳ Ｐゴシック"/>
              </a:rPr>
              <a:t>の</a:t>
            </a:r>
            <a:r>
              <a:rPr lang="ja-JP" altLang="en-US" sz="1400" dirty="0">
                <a:solidFill>
                  <a:srgbClr val="FFFFFF"/>
                </a:solidFill>
                <a:cs typeface="ＭＳ Ｐゴシック"/>
              </a:rPr>
              <a:t>普及でデータ量が爆発的に増える</a:t>
            </a:r>
            <a:endParaRPr kumimoji="1" lang="ja-JP" altLang="en-US" sz="1400" dirty="0">
              <a:solidFill>
                <a:srgbClr val="FFFFFF"/>
              </a:solidFill>
              <a:cs typeface="ＭＳ Ｐゴシック"/>
            </a:endParaRPr>
          </a:p>
        </p:txBody>
      </p:sp>
      <p:sp>
        <p:nvSpPr>
          <p:cNvPr id="3" name="右矢印 2"/>
          <p:cNvSpPr/>
          <p:nvPr/>
        </p:nvSpPr>
        <p:spPr>
          <a:xfrm>
            <a:off x="3818224" y="4757351"/>
            <a:ext cx="667265" cy="1643448"/>
          </a:xfrm>
          <a:prstGeom prst="rightArrow">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p:cNvSpPr/>
          <p:nvPr/>
        </p:nvSpPr>
        <p:spPr>
          <a:xfrm>
            <a:off x="4707923" y="4757351"/>
            <a:ext cx="4011927" cy="481913"/>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a:solidFill>
                  <a:srgbClr val="FFFFFF"/>
                </a:solidFill>
                <a:latin typeface="ＭＳ Ｐゴシック"/>
                <a:ea typeface="ＭＳ Ｐゴシック"/>
                <a:cs typeface="ＭＳ Ｐゴシック"/>
              </a:rPr>
              <a:t>大量の非構造化データ</a:t>
            </a:r>
            <a:r>
              <a:rPr lang="ja-JP" altLang="en-US" sz="1400" dirty="0">
                <a:solidFill>
                  <a:srgbClr val="FFFFFF"/>
                </a:solidFill>
                <a:latin typeface="ＭＳ Ｐゴシック"/>
                <a:ea typeface="ＭＳ Ｐゴシック"/>
                <a:cs typeface="ＭＳ Ｐゴシック"/>
              </a:rPr>
              <a:t>を効率的に処理する必要</a:t>
            </a:r>
            <a:endParaRPr kumimoji="1" lang="ja-JP" altLang="en-US" sz="1400" dirty="0">
              <a:solidFill>
                <a:srgbClr val="FFFFFF"/>
              </a:solidFill>
              <a:latin typeface="ＭＳ Ｐゴシック"/>
              <a:ea typeface="ＭＳ Ｐゴシック"/>
              <a:cs typeface="ＭＳ Ｐゴシック"/>
            </a:endParaRPr>
          </a:p>
        </p:txBody>
      </p:sp>
      <p:sp>
        <p:nvSpPr>
          <p:cNvPr id="14" name="正方形/長方形 13"/>
          <p:cNvSpPr/>
          <p:nvPr/>
        </p:nvSpPr>
        <p:spPr>
          <a:xfrm>
            <a:off x="4707924" y="5325760"/>
            <a:ext cx="4011927" cy="1075039"/>
          </a:xfrm>
          <a:prstGeom prst="rect">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a:solidFill>
                  <a:srgbClr val="FFFFFF"/>
                </a:solidFill>
                <a:latin typeface="ＭＳ Ｐゴシック"/>
                <a:ea typeface="ＭＳ Ｐゴシック"/>
                <a:cs typeface="ＭＳ Ｐゴシック"/>
              </a:rPr>
              <a:t>RDBMS</a:t>
            </a:r>
            <a:r>
              <a:rPr kumimoji="1" lang="ja-JP" altLang="en-US" sz="2400" dirty="0">
                <a:solidFill>
                  <a:srgbClr val="FFFFFF"/>
                </a:solidFill>
                <a:latin typeface="ＭＳ Ｐゴシック"/>
                <a:ea typeface="ＭＳ Ｐゴシック"/>
                <a:cs typeface="ＭＳ Ｐゴシック"/>
              </a:rPr>
              <a:t>ではない</a:t>
            </a:r>
            <a:endParaRPr kumimoji="1" lang="en-US" altLang="ja-JP" sz="2400" dirty="0">
              <a:solidFill>
                <a:srgbClr val="FFFFFF"/>
              </a:solidFill>
              <a:latin typeface="ＭＳ Ｐゴシック"/>
              <a:ea typeface="ＭＳ Ｐゴシック"/>
              <a:cs typeface="ＭＳ Ｐゴシック"/>
            </a:endParaRPr>
          </a:p>
          <a:p>
            <a:pPr algn="ctr"/>
            <a:r>
              <a:rPr kumimoji="1" lang="ja-JP" altLang="en-US" sz="2400" dirty="0">
                <a:solidFill>
                  <a:srgbClr val="FFFFFF"/>
                </a:solidFill>
                <a:latin typeface="ＭＳ Ｐゴシック"/>
                <a:ea typeface="ＭＳ Ｐゴシック"/>
                <a:cs typeface="ＭＳ Ｐゴシック"/>
              </a:rPr>
              <a:t>新しい</a:t>
            </a:r>
            <a:r>
              <a:rPr kumimoji="1" lang="en-US" altLang="ja-JP" sz="2400" dirty="0">
                <a:solidFill>
                  <a:srgbClr val="FFFFFF"/>
                </a:solidFill>
                <a:latin typeface="ＭＳ Ｐゴシック"/>
                <a:ea typeface="ＭＳ Ｐゴシック"/>
                <a:cs typeface="ＭＳ Ｐゴシック"/>
              </a:rPr>
              <a:t>DBMS</a:t>
            </a:r>
            <a:r>
              <a:rPr kumimoji="1" lang="ja-JP" altLang="en-US" sz="2400" dirty="0">
                <a:solidFill>
                  <a:srgbClr val="FFFFFF"/>
                </a:solidFill>
                <a:latin typeface="ＭＳ Ｐゴシック"/>
                <a:ea typeface="ＭＳ Ｐゴシック"/>
                <a:cs typeface="ＭＳ Ｐゴシック"/>
              </a:rPr>
              <a:t>が必要</a:t>
            </a:r>
            <a:endParaRPr kumimoji="1" lang="en-US" altLang="ja-JP" sz="24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206134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dgm id="{966D3C51-D67E-45EB-AC33-4CC0A6981C06}"/>
                                            </p:graphicEl>
                                          </p:spTgt>
                                        </p:tgtEl>
                                        <p:attrNameLst>
                                          <p:attrName>style.visibility</p:attrName>
                                        </p:attrNameLst>
                                      </p:cBhvr>
                                      <p:to>
                                        <p:strVal val="visible"/>
                                      </p:to>
                                    </p:set>
                                    <p:animEffect transition="in" filter="wipe(down)">
                                      <p:cBhvr>
                                        <p:cTn id="7" dur="500"/>
                                        <p:tgtEl>
                                          <p:spTgt spid="4">
                                            <p:graphicEl>
                                              <a:dgm id="{966D3C51-D67E-45EB-AC33-4CC0A6981C06}"/>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dgm id="{BEFACDC8-878A-4FE5-8C3B-65AB2E485B7E}"/>
                                            </p:graphicEl>
                                          </p:spTgt>
                                        </p:tgtEl>
                                        <p:attrNameLst>
                                          <p:attrName>style.visibility</p:attrName>
                                        </p:attrNameLst>
                                      </p:cBhvr>
                                      <p:to>
                                        <p:strVal val="visible"/>
                                      </p:to>
                                    </p:set>
                                    <p:animEffect transition="in" filter="wipe(down)">
                                      <p:cBhvr>
                                        <p:cTn id="11" dur="500"/>
                                        <p:tgtEl>
                                          <p:spTgt spid="4">
                                            <p:graphicEl>
                                              <a:dgm id="{BEFACDC8-878A-4FE5-8C3B-65AB2E485B7E}"/>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dgm id="{6FB90737-BDB0-4B7D-945F-02626A5833E3}"/>
                                            </p:graphicEl>
                                          </p:spTgt>
                                        </p:tgtEl>
                                        <p:attrNameLst>
                                          <p:attrName>style.visibility</p:attrName>
                                        </p:attrNameLst>
                                      </p:cBhvr>
                                      <p:to>
                                        <p:strVal val="visible"/>
                                      </p:to>
                                    </p:set>
                                    <p:animEffect transition="in" filter="wipe(down)">
                                      <p:cBhvr>
                                        <p:cTn id="15" dur="500"/>
                                        <p:tgtEl>
                                          <p:spTgt spid="4">
                                            <p:graphicEl>
                                              <a:dgm id="{6FB90737-BDB0-4B7D-945F-02626A5833E3}"/>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left)">
                                      <p:cBhvr>
                                        <p:cTn id="20" dur="500"/>
                                        <p:tgtEl>
                                          <p:spTgt spid="5"/>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3"/>
                                        </p:tgtEl>
                                        <p:attrNameLst>
                                          <p:attrName>style.visibility</p:attrName>
                                        </p:attrNameLst>
                                      </p:cBhvr>
                                      <p:to>
                                        <p:strVal val="visible"/>
                                      </p:to>
                                    </p:set>
                                    <p:animEffect transition="in" filter="wipe(left)">
                                      <p:cBhvr>
                                        <p:cTn id="51" dur="500"/>
                                        <p:tgtEl>
                                          <p:spTgt spid="3"/>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fade">
                                      <p:cBhvr>
                                        <p:cTn id="55" dur="500"/>
                                        <p:tgtEl>
                                          <p:spTgt spid="13"/>
                                        </p:tgtEl>
                                      </p:cBhvr>
                                    </p:animEffect>
                                  </p:childTnLst>
                                </p:cTn>
                              </p:par>
                            </p:childTnLst>
                          </p:cTn>
                        </p:par>
                        <p:par>
                          <p:cTn id="56" fill="hold">
                            <p:stCondLst>
                              <p:cond delay="1000"/>
                            </p:stCondLst>
                            <p:childTnLst>
                              <p:par>
                                <p:cTn id="57" presetID="10"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fade">
                                      <p:cBhvr>
                                        <p:cTn id="5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5" grpId="0" animBg="1"/>
      <p:bldP spid="6" grpId="0" animBg="1"/>
      <p:bldP spid="7" grpId="0" animBg="1"/>
      <p:bldP spid="8" grpId="0" animBg="1"/>
      <p:bldP spid="9" grpId="0" animBg="1"/>
      <p:bldP spid="10" grpId="0" animBg="1"/>
      <p:bldP spid="11" grpId="0" animBg="1"/>
      <p:bldP spid="12" grpId="0" animBg="1"/>
      <p:bldP spid="3" grpId="0" animBg="1"/>
      <p:bldP spid="13" grpId="0" animBg="1"/>
      <p:bldP spid="14"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NoSQL DB</a:t>
            </a:r>
            <a:r>
              <a:rPr kumimoji="1" lang="ja-JP" altLang="en-US" dirty="0"/>
              <a:t>の起源</a:t>
            </a:r>
          </a:p>
        </p:txBody>
      </p:sp>
      <p:sp>
        <p:nvSpPr>
          <p:cNvPr id="4" name="角丸四角形 3"/>
          <p:cNvSpPr/>
          <p:nvPr/>
        </p:nvSpPr>
        <p:spPr>
          <a:xfrm>
            <a:off x="843280" y="1574800"/>
            <a:ext cx="1981200" cy="2275840"/>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プログラム</a:t>
            </a:r>
          </a:p>
        </p:txBody>
      </p:sp>
      <p:sp>
        <p:nvSpPr>
          <p:cNvPr id="5" name="正方形/長方形 4"/>
          <p:cNvSpPr/>
          <p:nvPr/>
        </p:nvSpPr>
        <p:spPr>
          <a:xfrm>
            <a:off x="995680" y="3119120"/>
            <a:ext cx="1676400" cy="518160"/>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FFFFFF"/>
                </a:solidFill>
                <a:cs typeface="ＭＳ Ｐゴシック"/>
              </a:rPr>
              <a:t>データストア</a:t>
            </a:r>
          </a:p>
        </p:txBody>
      </p:sp>
      <p:sp>
        <p:nvSpPr>
          <p:cNvPr id="6" name="角丸四角形 5"/>
          <p:cNvSpPr/>
          <p:nvPr/>
        </p:nvSpPr>
        <p:spPr>
          <a:xfrm>
            <a:off x="3505200" y="1574800"/>
            <a:ext cx="1981200" cy="2275840"/>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プログラム</a:t>
            </a:r>
          </a:p>
        </p:txBody>
      </p:sp>
      <p:sp>
        <p:nvSpPr>
          <p:cNvPr id="7" name="正方形/長方形 6"/>
          <p:cNvSpPr/>
          <p:nvPr/>
        </p:nvSpPr>
        <p:spPr>
          <a:xfrm>
            <a:off x="3637280" y="4572019"/>
            <a:ext cx="1717040" cy="518160"/>
          </a:xfrm>
          <a:prstGeom prst="rect">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FFFFFF"/>
                </a:solidFill>
                <a:cs typeface="ＭＳ Ｐゴシック"/>
              </a:rPr>
              <a:t>データ</a:t>
            </a:r>
          </a:p>
        </p:txBody>
      </p:sp>
      <p:sp>
        <p:nvSpPr>
          <p:cNvPr id="8" name="角丸四角形 7"/>
          <p:cNvSpPr/>
          <p:nvPr/>
        </p:nvSpPr>
        <p:spPr>
          <a:xfrm>
            <a:off x="6167120" y="1574800"/>
            <a:ext cx="1981200" cy="2275840"/>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プログラム</a:t>
            </a:r>
          </a:p>
        </p:txBody>
      </p:sp>
      <p:sp>
        <p:nvSpPr>
          <p:cNvPr id="9" name="円柱 8"/>
          <p:cNvSpPr/>
          <p:nvPr/>
        </p:nvSpPr>
        <p:spPr>
          <a:xfrm>
            <a:off x="6167120" y="4572021"/>
            <a:ext cx="1981200" cy="812800"/>
          </a:xfrm>
          <a:prstGeom prst="can">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a:solidFill>
                  <a:srgbClr val="FFFFFF"/>
                </a:solidFill>
                <a:cs typeface="ＭＳ Ｐゴシック"/>
              </a:rPr>
              <a:t>データベース</a:t>
            </a:r>
          </a:p>
        </p:txBody>
      </p:sp>
      <p:sp>
        <p:nvSpPr>
          <p:cNvPr id="3" name="上下矢印 2"/>
          <p:cNvSpPr/>
          <p:nvPr/>
        </p:nvSpPr>
        <p:spPr>
          <a:xfrm>
            <a:off x="3637280" y="3962399"/>
            <a:ext cx="1849120" cy="497861"/>
          </a:xfrm>
          <a:prstGeom prst="upDownArrow">
            <a:avLst>
              <a:gd name="adj1" fmla="val 44505"/>
              <a:gd name="adj2" fmla="val 29593"/>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0" name="上下矢印 9"/>
          <p:cNvSpPr/>
          <p:nvPr/>
        </p:nvSpPr>
        <p:spPr>
          <a:xfrm>
            <a:off x="6233160" y="3962400"/>
            <a:ext cx="1849120" cy="497861"/>
          </a:xfrm>
          <a:prstGeom prst="upDownArrow">
            <a:avLst>
              <a:gd name="adj1" fmla="val 44505"/>
              <a:gd name="adj2" fmla="val 29593"/>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1" name="上下矢印 10"/>
          <p:cNvSpPr/>
          <p:nvPr/>
        </p:nvSpPr>
        <p:spPr>
          <a:xfrm>
            <a:off x="6233160" y="5496581"/>
            <a:ext cx="1849120" cy="497861"/>
          </a:xfrm>
          <a:prstGeom prst="upDownArrow">
            <a:avLst>
              <a:gd name="adj1" fmla="val 44505"/>
              <a:gd name="adj2" fmla="val 29593"/>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cs typeface="ＭＳ Ｐゴシック"/>
            </a:endParaRPr>
          </a:p>
        </p:txBody>
      </p:sp>
      <p:sp>
        <p:nvSpPr>
          <p:cNvPr id="12" name="正方形/長方形 11"/>
          <p:cNvSpPr/>
          <p:nvPr/>
        </p:nvSpPr>
        <p:spPr>
          <a:xfrm>
            <a:off x="843280" y="919469"/>
            <a:ext cx="1981200" cy="518160"/>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データストア</a:t>
            </a:r>
          </a:p>
        </p:txBody>
      </p:sp>
      <p:sp>
        <p:nvSpPr>
          <p:cNvPr id="13" name="正方形/長方形 12"/>
          <p:cNvSpPr/>
          <p:nvPr/>
        </p:nvSpPr>
        <p:spPr>
          <a:xfrm>
            <a:off x="3505200" y="919469"/>
            <a:ext cx="1981200" cy="518160"/>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dirty="0">
                <a:solidFill>
                  <a:srgbClr val="FFFFFF"/>
                </a:solidFill>
                <a:cs typeface="ＭＳ Ｐゴシック"/>
              </a:rPr>
              <a:t>NoSQL DB</a:t>
            </a:r>
            <a:endParaRPr kumimoji="1" lang="ja-JP" altLang="en-US" dirty="0">
              <a:solidFill>
                <a:srgbClr val="FFFFFF"/>
              </a:solidFill>
              <a:cs typeface="ＭＳ Ｐゴシック"/>
            </a:endParaRPr>
          </a:p>
        </p:txBody>
      </p:sp>
      <p:sp>
        <p:nvSpPr>
          <p:cNvPr id="14" name="正方形/長方形 13"/>
          <p:cNvSpPr/>
          <p:nvPr/>
        </p:nvSpPr>
        <p:spPr>
          <a:xfrm>
            <a:off x="6167120" y="906764"/>
            <a:ext cx="1981200" cy="518160"/>
          </a:xfrm>
          <a:prstGeom prst="rect">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dirty="0">
                <a:solidFill>
                  <a:srgbClr val="FFFFFF"/>
                </a:solidFill>
                <a:cs typeface="ＭＳ Ｐゴシック"/>
              </a:rPr>
              <a:t>DBMS</a:t>
            </a:r>
            <a:endParaRPr kumimoji="1" lang="ja-JP" altLang="en-US" dirty="0">
              <a:solidFill>
                <a:srgbClr val="FFFFFF"/>
              </a:solidFill>
              <a:cs typeface="ＭＳ Ｐゴシック"/>
            </a:endParaRPr>
          </a:p>
        </p:txBody>
      </p:sp>
      <p:sp>
        <p:nvSpPr>
          <p:cNvPr id="15" name="角丸四角形 14"/>
          <p:cNvSpPr/>
          <p:nvPr/>
        </p:nvSpPr>
        <p:spPr>
          <a:xfrm>
            <a:off x="6167120" y="6106201"/>
            <a:ext cx="1981200" cy="416539"/>
          </a:xfrm>
          <a:prstGeom prst="round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dirty="0">
                <a:solidFill>
                  <a:srgbClr val="FFFFFF"/>
                </a:solidFill>
                <a:cs typeface="ＭＳ Ｐゴシック"/>
              </a:rPr>
              <a:t>他プログラム</a:t>
            </a:r>
          </a:p>
        </p:txBody>
      </p:sp>
    </p:spTree>
    <p:extLst>
      <p:ext uri="{BB962C8B-B14F-4D97-AF65-F5344CB8AC3E}">
        <p14:creationId xmlns:p14="http://schemas.microsoft.com/office/powerpoint/2010/main" val="83326581"/>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2400" y="152400"/>
            <a:ext cx="8763000" cy="533400"/>
          </a:xfrm>
        </p:spPr>
        <p:txBody>
          <a:bodyPr/>
          <a:lstStyle/>
          <a:p>
            <a:r>
              <a:rPr kumimoji="1" lang="ja-JP" altLang="en-US" dirty="0"/>
              <a:t>ブリュワーの</a:t>
            </a:r>
            <a:r>
              <a:rPr kumimoji="1" lang="en-US" altLang="ja-JP" dirty="0"/>
              <a:t>CAP</a:t>
            </a:r>
            <a:r>
              <a:rPr kumimoji="1" lang="ja-JP" altLang="en-US" dirty="0"/>
              <a:t>定理　</a:t>
            </a:r>
            <a:r>
              <a:rPr kumimoji="1" lang="ja-JP" altLang="en-US" sz="1100" dirty="0"/>
              <a:t>*</a:t>
            </a:r>
            <a:r>
              <a:rPr kumimoji="1" lang="en-US" altLang="ja-JP" sz="1100" dirty="0"/>
              <a:t>CAP</a:t>
            </a:r>
            <a:r>
              <a:rPr kumimoji="1" lang="ja-JP" altLang="en-US" sz="1100" dirty="0"/>
              <a:t>定理は特定の条件下でのみ成立するという議論も有り</a:t>
            </a:r>
            <a:endParaRPr kumimoji="1" lang="ja-JP" altLang="en-US" sz="1000" dirty="0"/>
          </a:p>
        </p:txBody>
      </p:sp>
      <p:grpSp>
        <p:nvGrpSpPr>
          <p:cNvPr id="7" name="グループ化 6"/>
          <p:cNvGrpSpPr/>
          <p:nvPr/>
        </p:nvGrpSpPr>
        <p:grpSpPr>
          <a:xfrm>
            <a:off x="1963340" y="1347937"/>
            <a:ext cx="5217319" cy="3990439"/>
            <a:chOff x="1963340" y="1347937"/>
            <a:chExt cx="5217319" cy="3990439"/>
          </a:xfrm>
        </p:grpSpPr>
        <p:sp>
          <p:nvSpPr>
            <p:cNvPr id="3" name="二等辺三角形 2"/>
            <p:cNvSpPr/>
            <p:nvPr/>
          </p:nvSpPr>
          <p:spPr bwMode="auto">
            <a:xfrm>
              <a:off x="1963340" y="1347937"/>
              <a:ext cx="5217319" cy="3962400"/>
            </a:xfrm>
            <a:prstGeom prst="triangle">
              <a:avLst/>
            </a:prstGeom>
            <a:solidFill>
              <a:srgbClr val="83A0CF"/>
            </a:solidFill>
            <a:ln>
              <a:noFill/>
              <a:headEnd type="none" w="med" len="med"/>
              <a:tailEnd type="none" w="med" len="med"/>
            </a:ln>
            <a:effectLst/>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a:ln>
                  <a:noFill/>
                </a:ln>
                <a:solidFill>
                  <a:srgbClr val="484848"/>
                </a:solidFill>
                <a:effectLst/>
              </a:endParaRPr>
            </a:p>
          </p:txBody>
        </p:sp>
        <p:sp>
          <p:nvSpPr>
            <p:cNvPr id="4" name="テキスト ボックス 3"/>
            <p:cNvSpPr txBox="1"/>
            <p:nvPr/>
          </p:nvSpPr>
          <p:spPr>
            <a:xfrm>
              <a:off x="4082697" y="1500337"/>
              <a:ext cx="942887" cy="1323439"/>
            </a:xfrm>
            <a:prstGeom prst="rect">
              <a:avLst/>
            </a:prstGeom>
            <a:noFill/>
          </p:spPr>
          <p:txBody>
            <a:bodyPr wrap="none" rtlCol="0">
              <a:spAutoFit/>
            </a:bodyPr>
            <a:lstStyle/>
            <a:p>
              <a:pPr algn="ctr"/>
              <a:r>
                <a:rPr kumimoji="1" lang="en-US" altLang="ja-JP" sz="8000" dirty="0">
                  <a:solidFill>
                    <a:schemeClr val="bg1"/>
                  </a:solidFill>
                  <a:latin typeface="+mn-lt"/>
                  <a:ea typeface="+mn-ea"/>
                </a:rPr>
                <a:t>A</a:t>
              </a:r>
              <a:endParaRPr kumimoji="1" lang="ja-JP" altLang="en-US" sz="8000" dirty="0">
                <a:solidFill>
                  <a:schemeClr val="bg1"/>
                </a:solidFill>
                <a:latin typeface="+mn-lt"/>
                <a:ea typeface="+mn-ea"/>
              </a:endParaRPr>
            </a:p>
          </p:txBody>
        </p:sp>
        <p:sp>
          <p:nvSpPr>
            <p:cNvPr id="5" name="テキスト ボックス 4"/>
            <p:cNvSpPr txBox="1"/>
            <p:nvPr/>
          </p:nvSpPr>
          <p:spPr>
            <a:xfrm>
              <a:off x="2496740" y="4014937"/>
              <a:ext cx="1018227" cy="1323439"/>
            </a:xfrm>
            <a:prstGeom prst="rect">
              <a:avLst/>
            </a:prstGeom>
            <a:noFill/>
          </p:spPr>
          <p:txBody>
            <a:bodyPr wrap="none" rtlCol="0">
              <a:spAutoFit/>
            </a:bodyPr>
            <a:lstStyle/>
            <a:p>
              <a:r>
                <a:rPr kumimoji="1" lang="en-US" altLang="ja-JP" sz="8000" dirty="0">
                  <a:solidFill>
                    <a:schemeClr val="bg1"/>
                  </a:solidFill>
                  <a:latin typeface="+mn-lt"/>
                  <a:ea typeface="+mn-ea"/>
                </a:rPr>
                <a:t>C</a:t>
              </a:r>
              <a:endParaRPr kumimoji="1" lang="ja-JP" altLang="en-US" sz="8000" dirty="0">
                <a:solidFill>
                  <a:schemeClr val="bg1"/>
                </a:solidFill>
                <a:latin typeface="+mn-lt"/>
                <a:ea typeface="+mn-ea"/>
              </a:endParaRPr>
            </a:p>
          </p:txBody>
        </p:sp>
        <p:sp>
          <p:nvSpPr>
            <p:cNvPr id="6" name="テキスト ボックス 5"/>
            <p:cNvSpPr txBox="1"/>
            <p:nvPr/>
          </p:nvSpPr>
          <p:spPr>
            <a:xfrm>
              <a:off x="5773340" y="4014937"/>
              <a:ext cx="792205" cy="1323439"/>
            </a:xfrm>
            <a:prstGeom prst="rect">
              <a:avLst/>
            </a:prstGeom>
            <a:noFill/>
          </p:spPr>
          <p:txBody>
            <a:bodyPr wrap="none" rtlCol="0">
              <a:spAutoFit/>
            </a:bodyPr>
            <a:lstStyle/>
            <a:p>
              <a:r>
                <a:rPr kumimoji="1" lang="en-US" altLang="ja-JP" sz="8000" dirty="0">
                  <a:solidFill>
                    <a:schemeClr val="bg1"/>
                  </a:solidFill>
                  <a:latin typeface="+mn-lt"/>
                  <a:ea typeface="+mn-ea"/>
                </a:rPr>
                <a:t>P</a:t>
              </a:r>
              <a:endParaRPr kumimoji="1" lang="ja-JP" altLang="en-US" sz="8000" dirty="0">
                <a:solidFill>
                  <a:schemeClr val="bg1"/>
                </a:solidFill>
                <a:latin typeface="+mn-lt"/>
                <a:ea typeface="+mn-ea"/>
              </a:endParaRPr>
            </a:p>
          </p:txBody>
        </p:sp>
      </p:grpSp>
      <p:sp>
        <p:nvSpPr>
          <p:cNvPr id="9" name="角丸四角形 8"/>
          <p:cNvSpPr/>
          <p:nvPr/>
        </p:nvSpPr>
        <p:spPr bwMode="auto">
          <a:xfrm>
            <a:off x="1447800" y="2795737"/>
            <a:ext cx="2895600" cy="1295400"/>
          </a:xfrm>
          <a:prstGeom prst="roundRect">
            <a:avLst>
              <a:gd name="adj" fmla="val 0"/>
            </a:avLst>
          </a:prstGeom>
          <a:solidFill>
            <a:schemeClr val="accent1"/>
          </a:solidFill>
          <a:ln>
            <a:noFill/>
            <a:headEnd type="none" w="med" len="med"/>
            <a:tailEnd type="none" w="med" len="med"/>
          </a:ln>
          <a:effectLst/>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ja-JP" sz="2000" kern="0" dirty="0">
                <a:solidFill>
                  <a:schemeClr val="bg1"/>
                </a:solidFill>
              </a:rPr>
              <a:t>C+A</a:t>
            </a:r>
          </a:p>
          <a:p>
            <a:pPr algn="ctr"/>
            <a:r>
              <a:rPr lang="ja-JP" altLang="en-US" sz="1400" dirty="0">
                <a:solidFill>
                  <a:schemeClr val="bg1"/>
                </a:solidFill>
              </a:rPr>
              <a:t>一貫性と可用性を選択するとネットワークの分断に対応できない</a:t>
            </a:r>
            <a:r>
              <a:rPr lang="en-US" altLang="ja-JP" sz="1400" dirty="0">
                <a:solidFill>
                  <a:schemeClr val="bg1"/>
                </a:solidFill>
              </a:rPr>
              <a:t>(</a:t>
            </a:r>
            <a:r>
              <a:rPr lang="ja-JP" altLang="en-US" sz="1400" dirty="0">
                <a:solidFill>
                  <a:schemeClr val="bg1"/>
                </a:solidFill>
              </a:rPr>
              <a:t>しづらい</a:t>
            </a:r>
            <a:r>
              <a:rPr lang="en-US" altLang="ja-JP" sz="1400" dirty="0">
                <a:solidFill>
                  <a:schemeClr val="bg1"/>
                </a:solidFill>
              </a:rPr>
              <a:t>)</a:t>
            </a:r>
            <a:r>
              <a:rPr lang="ja-JP" altLang="en-US" sz="1400" dirty="0" err="1">
                <a:solidFill>
                  <a:schemeClr val="bg1"/>
                </a:solidFill>
              </a:rPr>
              <a:t>。</a:t>
            </a:r>
            <a:endParaRPr lang="en-US" altLang="ja-JP" sz="1400" dirty="0">
              <a:solidFill>
                <a:schemeClr val="bg1"/>
              </a:solidFill>
            </a:endParaRPr>
          </a:p>
        </p:txBody>
      </p:sp>
      <p:sp>
        <p:nvSpPr>
          <p:cNvPr id="10" name="角丸四角形 9"/>
          <p:cNvSpPr/>
          <p:nvPr/>
        </p:nvSpPr>
        <p:spPr bwMode="auto">
          <a:xfrm>
            <a:off x="4800600" y="2795737"/>
            <a:ext cx="2895600" cy="1295400"/>
          </a:xfrm>
          <a:prstGeom prst="roundRect">
            <a:avLst>
              <a:gd name="adj" fmla="val 0"/>
            </a:avLst>
          </a:prstGeom>
          <a:solidFill>
            <a:schemeClr val="accent1"/>
          </a:solidFill>
          <a:ln>
            <a:noFill/>
            <a:headEnd type="none" w="med" len="med"/>
            <a:tailEnd type="none" w="med" len="med"/>
          </a:ln>
          <a:effectLst/>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ja-JP" sz="2000" kern="0" dirty="0">
                <a:solidFill>
                  <a:schemeClr val="bg1"/>
                </a:solidFill>
              </a:rPr>
              <a:t>A+P</a:t>
            </a:r>
          </a:p>
          <a:p>
            <a:pPr algn="ctr"/>
            <a:r>
              <a:rPr lang="ja-JP" altLang="en-US" sz="1400" dirty="0">
                <a:solidFill>
                  <a:schemeClr val="bg1"/>
                </a:solidFill>
              </a:rPr>
              <a:t>可用性とネットワーク分断耐性を選択すると、一貫性が</a:t>
            </a:r>
            <a:r>
              <a:rPr lang="en-US" altLang="ja-JP" sz="1400" dirty="0">
                <a:solidFill>
                  <a:schemeClr val="bg1"/>
                </a:solidFill>
              </a:rPr>
              <a:t>(</a:t>
            </a:r>
            <a:r>
              <a:rPr lang="ja-JP" altLang="en-US" sz="1400" dirty="0">
                <a:solidFill>
                  <a:schemeClr val="bg1"/>
                </a:solidFill>
              </a:rPr>
              <a:t>一時的に</a:t>
            </a:r>
            <a:r>
              <a:rPr lang="en-US" altLang="ja-JP" sz="1400" dirty="0">
                <a:solidFill>
                  <a:schemeClr val="bg1"/>
                </a:solidFill>
              </a:rPr>
              <a:t>)</a:t>
            </a:r>
            <a:r>
              <a:rPr lang="ja-JP" altLang="en-US" sz="1400" dirty="0">
                <a:solidFill>
                  <a:schemeClr val="bg1"/>
                </a:solidFill>
              </a:rPr>
              <a:t>失われる。</a:t>
            </a:r>
          </a:p>
        </p:txBody>
      </p:sp>
      <p:sp>
        <p:nvSpPr>
          <p:cNvPr id="11" name="角丸四角形 10"/>
          <p:cNvSpPr/>
          <p:nvPr/>
        </p:nvSpPr>
        <p:spPr bwMode="auto">
          <a:xfrm>
            <a:off x="3389313" y="4769223"/>
            <a:ext cx="2362200" cy="1295400"/>
          </a:xfrm>
          <a:prstGeom prst="roundRect">
            <a:avLst>
              <a:gd name="adj" fmla="val 0"/>
            </a:avLst>
          </a:prstGeom>
          <a:solidFill>
            <a:schemeClr val="accent1"/>
          </a:solidFill>
          <a:ln>
            <a:noFill/>
            <a:headEnd type="none" w="med" len="med"/>
            <a:tailEnd type="none" w="med" len="med"/>
          </a:ln>
          <a:effectLst/>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ja-JP" sz="2000" kern="0" dirty="0">
                <a:solidFill>
                  <a:schemeClr val="bg1"/>
                </a:solidFill>
              </a:rPr>
              <a:t>C+P</a:t>
            </a:r>
          </a:p>
          <a:p>
            <a:pPr marL="0" marR="0" lvl="0" indent="0" algn="ctr" defTabSz="914400" eaLnBrk="1" fontAlgn="auto" latinLnBrk="0" hangingPunct="1">
              <a:lnSpc>
                <a:spcPct val="100000"/>
              </a:lnSpc>
              <a:spcBef>
                <a:spcPts val="0"/>
              </a:spcBef>
              <a:spcAft>
                <a:spcPts val="0"/>
              </a:spcAft>
              <a:buClrTx/>
              <a:buSzTx/>
              <a:buFontTx/>
              <a:buNone/>
              <a:tabLst/>
              <a:defRPr/>
            </a:pPr>
            <a:r>
              <a:rPr lang="ja-JP" altLang="en-US" sz="1400" dirty="0">
                <a:solidFill>
                  <a:schemeClr val="bg1"/>
                </a:solidFill>
              </a:rPr>
              <a:t>一貫性とネットワーク分断耐性を選択すると、可用性が</a:t>
            </a:r>
            <a:r>
              <a:rPr lang="en-US" altLang="ja-JP" sz="1400" dirty="0">
                <a:solidFill>
                  <a:schemeClr val="bg1"/>
                </a:solidFill>
              </a:rPr>
              <a:t>(</a:t>
            </a:r>
            <a:r>
              <a:rPr lang="ja-JP" altLang="en-US" sz="1400" dirty="0">
                <a:solidFill>
                  <a:schemeClr val="bg1"/>
                </a:solidFill>
              </a:rPr>
              <a:t>一時的に</a:t>
            </a:r>
            <a:r>
              <a:rPr lang="en-US" altLang="ja-JP" sz="1400" dirty="0">
                <a:solidFill>
                  <a:schemeClr val="bg1"/>
                </a:solidFill>
              </a:rPr>
              <a:t>)</a:t>
            </a:r>
            <a:r>
              <a:rPr lang="ja-JP" altLang="en-US" sz="1400" dirty="0">
                <a:solidFill>
                  <a:schemeClr val="bg1"/>
                </a:solidFill>
              </a:rPr>
              <a:t>失われる。　</a:t>
            </a:r>
            <a:r>
              <a:rPr lang="ja-JP" altLang="en-US" sz="1600" dirty="0">
                <a:solidFill>
                  <a:schemeClr val="bg1"/>
                </a:solidFill>
              </a:rPr>
              <a:t>　</a:t>
            </a:r>
            <a:endParaRPr kumimoji="0" lang="en-US" altLang="ja-JP" sz="1600" kern="0" dirty="0">
              <a:solidFill>
                <a:schemeClr val="bg1"/>
              </a:solidFill>
            </a:endParaRPr>
          </a:p>
        </p:txBody>
      </p:sp>
      <p:sp>
        <p:nvSpPr>
          <p:cNvPr id="13" name="角丸四角形吹き出し 12"/>
          <p:cNvSpPr/>
          <p:nvPr/>
        </p:nvSpPr>
        <p:spPr bwMode="auto">
          <a:xfrm>
            <a:off x="5562600" y="1043137"/>
            <a:ext cx="3352800" cy="1066800"/>
          </a:xfrm>
          <a:prstGeom prst="wedgeRoundRectCallout">
            <a:avLst>
              <a:gd name="adj1" fmla="val -69419"/>
              <a:gd name="adj2" fmla="val 38305"/>
              <a:gd name="adj3" fmla="val 16667"/>
            </a:avLst>
          </a:prstGeom>
          <a:solidFill>
            <a:schemeClr val="accent4"/>
          </a:solidFill>
          <a:ln>
            <a:headEnd type="none" w="med" len="med"/>
            <a:tailEnd type="none" w="med" len="med"/>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eaLnBrk="1" fontAlgn="auto" latinLnBrk="0" hangingPunct="1">
              <a:lnSpc>
                <a:spcPct val="100000"/>
              </a:lnSpc>
              <a:spcBef>
                <a:spcPct val="20000"/>
              </a:spcBef>
              <a:spcAft>
                <a:spcPts val="0"/>
              </a:spcAft>
              <a:buClrTx/>
              <a:buSzTx/>
              <a:buFontTx/>
              <a:buNone/>
              <a:tabLst/>
              <a:defRPr/>
            </a:pPr>
            <a:r>
              <a:rPr kumimoji="0" lang="en-US" altLang="ja-JP" sz="2400" b="0" i="0" u="none" strike="noStrike" kern="0" cap="none" spc="0" normalizeH="0" baseline="0" noProof="0" dirty="0">
                <a:ln>
                  <a:noFill/>
                </a:ln>
                <a:solidFill>
                  <a:schemeClr val="bg1"/>
                </a:solidFill>
                <a:effectLst/>
                <a:uLnTx/>
                <a:uFillTx/>
              </a:rPr>
              <a:t>Availability</a:t>
            </a:r>
            <a:r>
              <a:rPr kumimoji="0" lang="en-US" altLang="ja-JP" sz="2800" b="0" i="0" u="none" strike="noStrike" kern="0" cap="none" spc="0" normalizeH="0" baseline="0" noProof="0" dirty="0">
                <a:ln>
                  <a:noFill/>
                </a:ln>
                <a:solidFill>
                  <a:schemeClr val="bg1"/>
                </a:solidFill>
                <a:effectLst/>
                <a:uLnTx/>
                <a:uFillTx/>
              </a:rPr>
              <a:t> </a:t>
            </a:r>
          </a:p>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1100" b="0" i="0" u="none" strike="noStrike" kern="0" cap="none" spc="0" normalizeH="0" baseline="0" noProof="0" dirty="0">
                <a:ln>
                  <a:noFill/>
                </a:ln>
                <a:solidFill>
                  <a:schemeClr val="bg1"/>
                </a:solidFill>
                <a:effectLst/>
                <a:uLnTx/>
                <a:uFillTx/>
                <a:cs typeface="HGP創英角ｺﾞｼｯｸUB"/>
              </a:rPr>
              <a:t>可用性</a:t>
            </a:r>
            <a:r>
              <a:rPr kumimoji="0" lang="en-US" altLang="ja-JP" sz="1100" b="0" i="0" u="none" strike="noStrike" kern="0" cap="none" spc="0" normalizeH="0" baseline="0" noProof="0" dirty="0">
                <a:ln>
                  <a:noFill/>
                </a:ln>
                <a:solidFill>
                  <a:schemeClr val="bg1"/>
                </a:solidFill>
                <a:effectLst/>
                <a:uLnTx/>
                <a:uFillTx/>
              </a:rPr>
              <a:t>:</a:t>
            </a:r>
            <a:r>
              <a:rPr kumimoji="0" lang="ja-JP" altLang="en-US" sz="1100" b="0" i="0" u="none" strike="noStrike" kern="0" cap="none" spc="0" normalizeH="0" baseline="0" noProof="0" dirty="0">
                <a:ln>
                  <a:noFill/>
                </a:ln>
                <a:solidFill>
                  <a:schemeClr val="bg1"/>
                </a:solidFill>
                <a:effectLst/>
                <a:uLnTx/>
                <a:uFillTx/>
              </a:rPr>
              <a:t>クライアントが、 常にサービスにアクセス </a:t>
            </a:r>
            <a:r>
              <a:rPr kumimoji="0" lang="en-US" altLang="ja-JP" sz="1100" b="0" i="0" u="none" strike="noStrike" kern="0" cap="none" spc="0" normalizeH="0" baseline="0" noProof="0" dirty="0">
                <a:ln>
                  <a:noFill/>
                </a:ln>
                <a:solidFill>
                  <a:schemeClr val="bg1"/>
                </a:solidFill>
                <a:effectLst/>
                <a:uLnTx/>
                <a:uFillTx/>
              </a:rPr>
              <a:t>(</a:t>
            </a:r>
            <a:r>
              <a:rPr kumimoji="0" lang="ja-JP" altLang="en-US" sz="1100" b="0" i="0" u="none" strike="noStrike" kern="0" cap="none" spc="0" normalizeH="0" baseline="0" noProof="0" dirty="0">
                <a:ln>
                  <a:noFill/>
                </a:ln>
                <a:solidFill>
                  <a:schemeClr val="bg1"/>
                </a:solidFill>
                <a:effectLst/>
                <a:uLnTx/>
                <a:uFillTx/>
              </a:rPr>
              <a:t>読込みも、書込みも</a:t>
            </a:r>
            <a:r>
              <a:rPr kumimoji="0" lang="en-US" altLang="ja-JP" sz="1100" b="0" i="0" u="none" strike="noStrike" kern="0" cap="none" spc="0" normalizeH="0" baseline="0" noProof="0" dirty="0">
                <a:ln>
                  <a:noFill/>
                </a:ln>
                <a:solidFill>
                  <a:schemeClr val="bg1"/>
                </a:solidFill>
                <a:effectLst/>
                <a:uLnTx/>
                <a:uFillTx/>
              </a:rPr>
              <a:t>) </a:t>
            </a:r>
            <a:r>
              <a:rPr kumimoji="0" lang="ja-JP" altLang="en-US" sz="1100" b="0" i="0" u="none" strike="noStrike" kern="0" cap="none" spc="0" normalizeH="0" baseline="0" noProof="0" dirty="0">
                <a:ln>
                  <a:noFill/>
                </a:ln>
                <a:solidFill>
                  <a:schemeClr val="bg1"/>
                </a:solidFill>
                <a:effectLst/>
                <a:uLnTx/>
                <a:uFillTx/>
              </a:rPr>
              <a:t>できることを保証</a:t>
            </a:r>
            <a:endParaRPr kumimoji="0" lang="en-US" altLang="ja-JP" sz="1100" b="0" i="0" u="none" strike="noStrike" kern="0" cap="none" spc="0" normalizeH="0" baseline="0" noProof="0" dirty="0">
              <a:ln>
                <a:noFill/>
              </a:ln>
              <a:solidFill>
                <a:schemeClr val="bg1"/>
              </a:solidFill>
              <a:effectLst/>
              <a:uLnTx/>
              <a:uFillTx/>
            </a:endParaRPr>
          </a:p>
        </p:txBody>
      </p:sp>
      <p:sp>
        <p:nvSpPr>
          <p:cNvPr id="14" name="角丸四角形吹き出し 13"/>
          <p:cNvSpPr/>
          <p:nvPr/>
        </p:nvSpPr>
        <p:spPr bwMode="auto">
          <a:xfrm flipH="1">
            <a:off x="228600" y="5462737"/>
            <a:ext cx="2971800" cy="990599"/>
          </a:xfrm>
          <a:prstGeom prst="wedgeRoundRectCallout">
            <a:avLst>
              <a:gd name="adj1" fmla="val -32817"/>
              <a:gd name="adj2" fmla="val -85357"/>
              <a:gd name="adj3" fmla="val 16667"/>
            </a:avLst>
          </a:prstGeom>
          <a:solidFill>
            <a:schemeClr val="accent4"/>
          </a:solidFill>
          <a:ln>
            <a:headEnd type="none" w="med" len="med"/>
            <a:tailEnd type="none" w="med" len="med"/>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lvl="0" indent="0" algn="ctr" defTabSz="914400" eaLnBrk="1" fontAlgn="auto" latinLnBrk="0" hangingPunct="1">
              <a:lnSpc>
                <a:spcPct val="100000"/>
              </a:lnSpc>
              <a:spcBef>
                <a:spcPct val="20000"/>
              </a:spcBef>
              <a:spcAft>
                <a:spcPts val="0"/>
              </a:spcAft>
              <a:buClrTx/>
              <a:buSzTx/>
              <a:buFontTx/>
              <a:buNone/>
              <a:tabLst/>
              <a:defRPr/>
            </a:pPr>
            <a:r>
              <a:rPr kumimoji="0" lang="en-US" altLang="ja-JP" sz="2400" b="0" i="0" u="none" strike="noStrike" kern="0" cap="none" spc="0" normalizeH="0" baseline="0" noProof="0" dirty="0">
                <a:ln>
                  <a:noFill/>
                </a:ln>
                <a:solidFill>
                  <a:schemeClr val="bg1"/>
                </a:solidFill>
                <a:effectLst/>
                <a:uLnTx/>
                <a:uFillTx/>
              </a:rPr>
              <a:t>Consistency</a:t>
            </a:r>
          </a:p>
          <a:p>
            <a:pPr marL="0" marR="0" lvl="0" indent="0" defTabSz="914400" eaLnBrk="1" fontAlgn="auto" latinLnBrk="0" hangingPunct="1">
              <a:lnSpc>
                <a:spcPct val="100000"/>
              </a:lnSpc>
              <a:spcBef>
                <a:spcPct val="20000"/>
              </a:spcBef>
              <a:spcAft>
                <a:spcPts val="0"/>
              </a:spcAft>
              <a:buClrTx/>
              <a:buSzTx/>
              <a:buFontTx/>
              <a:buNone/>
              <a:tabLst/>
              <a:defRPr/>
            </a:pPr>
            <a:r>
              <a:rPr kumimoji="0" lang="ja-JP" altLang="en-US" sz="1100" b="0" i="0" u="none" strike="noStrike" kern="0" cap="none" spc="0" normalizeH="0" baseline="0" noProof="0" dirty="0">
                <a:ln>
                  <a:noFill/>
                </a:ln>
                <a:solidFill>
                  <a:schemeClr val="bg1"/>
                </a:solidFill>
                <a:effectLst/>
                <a:uLnTx/>
                <a:uFillTx/>
                <a:cs typeface="HGP創英角ｺﾞｼｯｸUB"/>
              </a:rPr>
              <a:t>一貫性</a:t>
            </a:r>
            <a:r>
              <a:rPr kumimoji="0" lang="en-US" altLang="ja-JP" sz="1100" b="0" i="0" u="none" strike="noStrike" kern="0" cap="none" spc="0" normalizeH="0" baseline="0" noProof="0" dirty="0">
                <a:ln>
                  <a:noFill/>
                </a:ln>
                <a:solidFill>
                  <a:schemeClr val="bg1"/>
                </a:solidFill>
                <a:effectLst/>
                <a:uLnTx/>
                <a:uFillTx/>
              </a:rPr>
              <a:t>:</a:t>
            </a:r>
            <a:r>
              <a:rPr kumimoji="0" lang="ja-JP" altLang="en-US" sz="1100" b="0" i="0" u="none" strike="noStrike" kern="0" cap="none" spc="0" normalizeH="0" baseline="0" noProof="0" dirty="0">
                <a:ln>
                  <a:noFill/>
                </a:ln>
                <a:solidFill>
                  <a:schemeClr val="bg1"/>
                </a:solidFill>
                <a:effectLst/>
                <a:uLnTx/>
                <a:uFillTx/>
              </a:rPr>
              <a:t>データ更新したら続いてアクセスする全クライアントが必ず更新されたデータを取得できることを保証</a:t>
            </a:r>
          </a:p>
        </p:txBody>
      </p:sp>
      <p:sp>
        <p:nvSpPr>
          <p:cNvPr id="15" name="角丸四角形吹き出し 14"/>
          <p:cNvSpPr/>
          <p:nvPr/>
        </p:nvSpPr>
        <p:spPr bwMode="auto">
          <a:xfrm>
            <a:off x="5943600" y="5462737"/>
            <a:ext cx="2957944" cy="987108"/>
          </a:xfrm>
          <a:prstGeom prst="wedgeRoundRectCallout">
            <a:avLst>
              <a:gd name="adj1" fmla="val -30122"/>
              <a:gd name="adj2" fmla="val -89532"/>
              <a:gd name="adj3" fmla="val 16667"/>
            </a:avLst>
          </a:prstGeom>
          <a:solidFill>
            <a:schemeClr val="accent4"/>
          </a:solidFill>
          <a:ln>
            <a:headEnd type="none" w="med" len="med"/>
            <a:tailEnd type="none" w="med" len="med"/>
          </a:ln>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2000" b="0" i="0" u="none" strike="noStrike" kern="0" cap="none" spc="0" normalizeH="0" baseline="0" noProof="0" dirty="0">
                <a:ln>
                  <a:noFill/>
                </a:ln>
                <a:solidFill>
                  <a:schemeClr val="bg1"/>
                </a:solidFill>
                <a:effectLst/>
                <a:uLnTx/>
                <a:uFillTx/>
              </a:rPr>
              <a:t>Partition </a:t>
            </a:r>
            <a:r>
              <a:rPr kumimoji="0" lang="en-US" altLang="ja-JP" sz="2000" kern="0" dirty="0">
                <a:solidFill>
                  <a:schemeClr val="bg1"/>
                </a:solidFill>
              </a:rPr>
              <a:t>T</a:t>
            </a:r>
            <a:r>
              <a:rPr kumimoji="0" lang="en-US" altLang="ja-JP" sz="2000" b="0" i="0" u="none" strike="noStrike" kern="0" cap="none" spc="0" normalizeH="0" baseline="0" noProof="0" dirty="0" err="1">
                <a:ln>
                  <a:noFill/>
                </a:ln>
                <a:solidFill>
                  <a:schemeClr val="bg1"/>
                </a:solidFill>
                <a:effectLst/>
                <a:uLnTx/>
                <a:uFillTx/>
              </a:rPr>
              <a:t>olerance</a:t>
            </a:r>
            <a:endParaRPr kumimoji="0" lang="en-US" altLang="ja-JP" sz="2000" b="0" i="0" u="none" strike="noStrike" kern="0" cap="none" spc="0" normalizeH="0" baseline="0" noProof="0" dirty="0">
              <a:ln>
                <a:noFill/>
              </a:ln>
              <a:solidFill>
                <a:schemeClr val="bg1"/>
              </a:solidFill>
              <a:effectLst/>
              <a:uLnTx/>
              <a:uFillTx/>
            </a:endParaRPr>
          </a:p>
          <a:p>
            <a:pPr fontAlgn="auto">
              <a:spcBef>
                <a:spcPts val="0"/>
              </a:spcBef>
              <a:spcAft>
                <a:spcPts val="0"/>
              </a:spcAft>
              <a:defRPr/>
            </a:pPr>
            <a:r>
              <a:rPr kumimoji="0" lang="ja-JP" altLang="en-US" sz="1100" b="0" i="0" u="none" strike="noStrike" kern="0" cap="none" spc="0" normalizeH="0" baseline="0" noProof="0" dirty="0">
                <a:ln>
                  <a:noFill/>
                </a:ln>
                <a:solidFill>
                  <a:schemeClr val="bg1"/>
                </a:solidFill>
                <a:effectLst/>
                <a:uLnTx/>
                <a:uFillTx/>
                <a:cs typeface="HGP創英角ｺﾞｼｯｸUB"/>
              </a:rPr>
              <a:t>ネットワーク分断耐性</a:t>
            </a:r>
            <a:r>
              <a:rPr kumimoji="0" lang="en-US" altLang="ja-JP" sz="1100" b="0" i="0" u="none" strike="noStrike" kern="0" cap="none" spc="0" normalizeH="0" baseline="0" noProof="0" dirty="0">
                <a:ln>
                  <a:noFill/>
                </a:ln>
                <a:solidFill>
                  <a:schemeClr val="bg1"/>
                </a:solidFill>
                <a:effectLst/>
                <a:uLnTx/>
                <a:uFillTx/>
              </a:rPr>
              <a:t>:</a:t>
            </a:r>
            <a:r>
              <a:rPr kumimoji="0" lang="ja-JP" altLang="en-US" sz="1100" kern="0" dirty="0">
                <a:solidFill>
                  <a:schemeClr val="bg1"/>
                </a:solidFill>
              </a:rPr>
              <a:t>ノード </a:t>
            </a:r>
            <a:r>
              <a:rPr kumimoji="0" lang="en-US" altLang="ja-JP" sz="1100" kern="0" dirty="0">
                <a:solidFill>
                  <a:schemeClr val="bg1"/>
                </a:solidFill>
              </a:rPr>
              <a:t>(</a:t>
            </a:r>
            <a:r>
              <a:rPr kumimoji="0" lang="ja-JP" altLang="en-US" sz="1100" kern="0" dirty="0">
                <a:solidFill>
                  <a:schemeClr val="bg1"/>
                </a:solidFill>
              </a:rPr>
              <a:t>物理・仮想サーバ</a:t>
            </a:r>
            <a:r>
              <a:rPr kumimoji="0" lang="en-US" altLang="ja-JP" sz="1100" kern="0" dirty="0">
                <a:solidFill>
                  <a:schemeClr val="bg1"/>
                </a:solidFill>
              </a:rPr>
              <a:t>) </a:t>
            </a:r>
            <a:r>
              <a:rPr kumimoji="0" lang="ja-JP" altLang="en-US" sz="1100" kern="0" dirty="0">
                <a:solidFill>
                  <a:schemeClr val="bg1"/>
                </a:solidFill>
              </a:rPr>
              <a:t>がひとつ壊れたとしてもシステム全体が問題なく動作し続けることを保証</a:t>
            </a:r>
            <a:endParaRPr kumimoji="0" lang="en-US" altLang="ja-JP" sz="1100" kern="0" dirty="0">
              <a:solidFill>
                <a:schemeClr val="bg1"/>
              </a:solidFill>
            </a:endParaRPr>
          </a:p>
        </p:txBody>
      </p:sp>
      <p:sp>
        <p:nvSpPr>
          <p:cNvPr id="16" name="角丸四角形 15"/>
          <p:cNvSpPr/>
          <p:nvPr/>
        </p:nvSpPr>
        <p:spPr bwMode="auto">
          <a:xfrm>
            <a:off x="228600" y="1043137"/>
            <a:ext cx="3581400" cy="1066800"/>
          </a:xfrm>
          <a:prstGeom prst="roundRect">
            <a:avLst>
              <a:gd name="adj" fmla="val 0"/>
            </a:avLst>
          </a:prstGeom>
          <a:solidFill>
            <a:srgbClr val="C00000"/>
          </a:solidFill>
          <a:ln>
            <a:noFill/>
            <a:headEnd type="none" w="med" len="med"/>
            <a:tailEnd type="none" w="med" len="med"/>
          </a:ln>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i="0" strike="noStrike" cap="none" normalizeH="0" baseline="0" dirty="0">
                <a:ln>
                  <a:noFill/>
                </a:ln>
                <a:solidFill>
                  <a:schemeClr val="bg1"/>
                </a:solidFill>
                <a:effectLst/>
              </a:rPr>
              <a:t>分散システムにおいては、</a:t>
            </a:r>
            <a:endParaRPr kumimoji="0" lang="en-US" altLang="ja-JP" i="0" strike="noStrike" cap="none" normalizeH="0" baseline="0" dirty="0">
              <a:ln>
                <a:noFill/>
              </a:ln>
              <a:solidFill>
                <a:schemeClr val="bg1"/>
              </a:solidFill>
              <a:effectLst/>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dirty="0">
                <a:solidFill>
                  <a:schemeClr val="bg1"/>
                </a:solidFill>
              </a:rPr>
              <a:t>CAP</a:t>
            </a:r>
            <a:r>
              <a:rPr kumimoji="0" lang="ja-JP" altLang="en-US" dirty="0">
                <a:solidFill>
                  <a:schemeClr val="bg1"/>
                </a:solidFill>
              </a:rPr>
              <a:t>のうち同時に２つの要件しか満たすことができない</a:t>
            </a:r>
            <a:endParaRPr kumimoji="0" lang="ja-JP" altLang="en-US" i="0" strike="noStrike" cap="none" normalizeH="0" baseline="0" dirty="0">
              <a:ln>
                <a:noFill/>
              </a:ln>
              <a:solidFill>
                <a:schemeClr val="bg1"/>
              </a:solidFill>
              <a:effectLst/>
            </a:endParaRPr>
          </a:p>
        </p:txBody>
      </p:sp>
      <p:sp>
        <p:nvSpPr>
          <p:cNvPr id="17" name="角丸四角形 16"/>
          <p:cNvSpPr/>
          <p:nvPr/>
        </p:nvSpPr>
        <p:spPr bwMode="auto">
          <a:xfrm>
            <a:off x="3563888" y="4193233"/>
            <a:ext cx="1998712" cy="483423"/>
          </a:xfrm>
          <a:prstGeom prst="roundRect">
            <a:avLst>
              <a:gd name="adj" fmla="val 0"/>
            </a:avLst>
          </a:prstGeom>
          <a:solidFill>
            <a:srgbClr val="FF660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dirty="0">
                <a:ln>
                  <a:noFill/>
                </a:ln>
                <a:solidFill>
                  <a:schemeClr val="bg1"/>
                </a:solidFill>
                <a:effectLst/>
                <a:latin typeface="+mn-lt"/>
                <a:ea typeface="+mn-ea"/>
              </a:rPr>
              <a:t>トレードオフ</a:t>
            </a:r>
          </a:p>
        </p:txBody>
      </p:sp>
      <p:sp>
        <p:nvSpPr>
          <p:cNvPr id="8" name="角丸四角形吹き出し 7"/>
          <p:cNvSpPr/>
          <p:nvPr/>
        </p:nvSpPr>
        <p:spPr bwMode="auto">
          <a:xfrm>
            <a:off x="228600" y="4365104"/>
            <a:ext cx="1895128" cy="404119"/>
          </a:xfrm>
          <a:prstGeom prst="wedgeRoundRectCallout">
            <a:avLst>
              <a:gd name="adj1" fmla="val 34711"/>
              <a:gd name="adj2" fmla="val -113780"/>
              <a:gd name="adj3" fmla="val 16667"/>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latin typeface="+mn-lt"/>
                <a:ea typeface="+mn-ea"/>
              </a:rPr>
              <a:t>RDBMS</a:t>
            </a:r>
            <a:endParaRPr kumimoji="0" lang="ja-JP" altLang="en-US" sz="2000" dirty="0">
              <a:latin typeface="+mn-lt"/>
              <a:ea typeface="+mn-ea"/>
            </a:endParaRPr>
          </a:p>
        </p:txBody>
      </p:sp>
      <p:sp>
        <p:nvSpPr>
          <p:cNvPr id="18" name="角丸四角形吹き出し 17"/>
          <p:cNvSpPr/>
          <p:nvPr/>
        </p:nvSpPr>
        <p:spPr bwMode="auto">
          <a:xfrm>
            <a:off x="6990047" y="4365102"/>
            <a:ext cx="1895128" cy="404119"/>
          </a:xfrm>
          <a:prstGeom prst="wedgeRoundRectCallout">
            <a:avLst>
              <a:gd name="adj1" fmla="val -20833"/>
              <a:gd name="adj2" fmla="val -119041"/>
              <a:gd name="adj3" fmla="val 16667"/>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endParaRPr kumimoji="0" lang="ja-JP" altLang="en-US" sz="2000" dirty="0">
              <a:latin typeface="+mn-lt"/>
              <a:ea typeface="+mn-ea"/>
            </a:endParaRPr>
          </a:p>
        </p:txBody>
      </p:sp>
      <p:sp>
        <p:nvSpPr>
          <p:cNvPr id="19" name="角丸四角形吹き出し 18"/>
          <p:cNvSpPr/>
          <p:nvPr/>
        </p:nvSpPr>
        <p:spPr bwMode="auto">
          <a:xfrm>
            <a:off x="6990047" y="4365103"/>
            <a:ext cx="1895128" cy="404119"/>
          </a:xfrm>
          <a:prstGeom prst="wedgeRoundRectCallout">
            <a:avLst>
              <a:gd name="adj1" fmla="val -113967"/>
              <a:gd name="adj2" fmla="val 165111"/>
              <a:gd name="adj3" fmla="val 16667"/>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err="1">
                <a:latin typeface="+mn-lt"/>
                <a:ea typeface="+mn-ea"/>
              </a:rPr>
              <a:t>NoSQL</a:t>
            </a:r>
            <a:endParaRPr kumimoji="0" lang="ja-JP" altLang="en-US" sz="2000" dirty="0">
              <a:latin typeface="+mn-lt"/>
              <a:ea typeface="+mn-ea"/>
            </a:endParaRPr>
          </a:p>
        </p:txBody>
      </p:sp>
    </p:spTree>
    <p:extLst>
      <p:ext uri="{BB962C8B-B14F-4D97-AF65-F5344CB8AC3E}">
        <p14:creationId xmlns:p14="http://schemas.microsoft.com/office/powerpoint/2010/main" val="339887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animEffect transition="in" filter="fad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500" fill="hold"/>
                                        <p:tgtEl>
                                          <p:spTgt spid="9"/>
                                        </p:tgtEl>
                                        <p:attrNameLst>
                                          <p:attrName>ppt_w</p:attrName>
                                        </p:attrNameLst>
                                      </p:cBhvr>
                                      <p:tavLst>
                                        <p:tav tm="0">
                                          <p:val>
                                            <p:fltVal val="0"/>
                                          </p:val>
                                        </p:tav>
                                        <p:tav tm="100000">
                                          <p:val>
                                            <p:strVal val="#ppt_w"/>
                                          </p:val>
                                        </p:tav>
                                      </p:tavLst>
                                    </p:anim>
                                    <p:anim calcmode="lin" valueType="num">
                                      <p:cBhvr>
                                        <p:cTn id="39" dur="500" fill="hold"/>
                                        <p:tgtEl>
                                          <p:spTgt spid="9"/>
                                        </p:tgtEl>
                                        <p:attrNameLst>
                                          <p:attrName>ppt_h</p:attrName>
                                        </p:attrNameLst>
                                      </p:cBhvr>
                                      <p:tavLst>
                                        <p:tav tm="0">
                                          <p:val>
                                            <p:fltVal val="0"/>
                                          </p:val>
                                        </p:tav>
                                        <p:tav tm="100000">
                                          <p:val>
                                            <p:strVal val="#ppt_h"/>
                                          </p:val>
                                        </p:tav>
                                      </p:tavLst>
                                    </p:anim>
                                    <p:animEffect transition="in" filter="fade">
                                      <p:cBhvr>
                                        <p:cTn id="40" dur="500"/>
                                        <p:tgtEl>
                                          <p:spTgt spid="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p:cTn id="48" dur="500" fill="hold"/>
                                        <p:tgtEl>
                                          <p:spTgt spid="11"/>
                                        </p:tgtEl>
                                        <p:attrNameLst>
                                          <p:attrName>ppt_w</p:attrName>
                                        </p:attrNameLst>
                                      </p:cBhvr>
                                      <p:tavLst>
                                        <p:tav tm="0">
                                          <p:val>
                                            <p:fltVal val="0"/>
                                          </p:val>
                                        </p:tav>
                                        <p:tav tm="100000">
                                          <p:val>
                                            <p:strVal val="#ppt_w"/>
                                          </p:val>
                                        </p:tav>
                                      </p:tavLst>
                                    </p:anim>
                                    <p:anim calcmode="lin" valueType="num">
                                      <p:cBhvr>
                                        <p:cTn id="49" dur="500" fill="hold"/>
                                        <p:tgtEl>
                                          <p:spTgt spid="11"/>
                                        </p:tgtEl>
                                        <p:attrNameLst>
                                          <p:attrName>ppt_h</p:attrName>
                                        </p:attrNameLst>
                                      </p:cBhvr>
                                      <p:tavLst>
                                        <p:tav tm="0">
                                          <p:val>
                                            <p:fltVal val="0"/>
                                          </p:val>
                                        </p:tav>
                                        <p:tav tm="100000">
                                          <p:val>
                                            <p:strVal val="#ppt_h"/>
                                          </p:val>
                                        </p:tav>
                                      </p:tavLst>
                                    </p:anim>
                                    <p:animEffect transition="in" filter="fade">
                                      <p:cBhvr>
                                        <p:cTn id="50" dur="500"/>
                                        <p:tgtEl>
                                          <p:spTgt spid="11"/>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grpId="0" nodeType="click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fade">
                                      <p:cBhvr>
                                        <p:cTn id="6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animBg="1"/>
      <p:bldP spid="14" grpId="0" animBg="1"/>
      <p:bldP spid="15" grpId="0" animBg="1"/>
      <p:bldP spid="16" grpId="0" animBg="1"/>
      <p:bldP spid="17" grpId="0" animBg="1"/>
      <p:bldP spid="8" grpId="0" animBg="1"/>
      <p:bldP spid="18" grpId="0" animBg="1"/>
      <p:bldP spid="19"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2400" y="152400"/>
            <a:ext cx="8763000" cy="533400"/>
          </a:xfrm>
        </p:spPr>
        <p:txBody>
          <a:bodyPr/>
          <a:lstStyle/>
          <a:p>
            <a:r>
              <a:rPr kumimoji="1" lang="ja-JP" altLang="en-US" dirty="0"/>
              <a:t>ブリュワーの</a:t>
            </a:r>
            <a:r>
              <a:rPr kumimoji="1" lang="en-US" altLang="ja-JP" dirty="0"/>
              <a:t>CAP</a:t>
            </a:r>
            <a:r>
              <a:rPr kumimoji="1" lang="ja-JP" altLang="en-US" dirty="0"/>
              <a:t>定理</a:t>
            </a:r>
            <a:endParaRPr kumimoji="1" lang="ja-JP" altLang="en-US" sz="1000" dirty="0"/>
          </a:p>
        </p:txBody>
      </p:sp>
      <p:sp>
        <p:nvSpPr>
          <p:cNvPr id="16" name="角丸四角形 15"/>
          <p:cNvSpPr/>
          <p:nvPr/>
        </p:nvSpPr>
        <p:spPr bwMode="auto">
          <a:xfrm>
            <a:off x="228600" y="1043137"/>
            <a:ext cx="8757186" cy="1017711"/>
          </a:xfrm>
          <a:prstGeom prst="roundRect">
            <a:avLst>
              <a:gd name="adj" fmla="val 0"/>
            </a:avLst>
          </a:prstGeom>
          <a:solidFill>
            <a:srgbClr val="FF6666"/>
          </a:solidFill>
          <a:ln>
            <a:noFill/>
            <a:headEnd type="none" w="med" len="med"/>
            <a:tailEnd type="none" w="med" len="med"/>
          </a:ln>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i="0" strike="noStrike" cap="none" normalizeH="0" baseline="0" dirty="0">
                <a:ln>
                  <a:noFill/>
                </a:ln>
                <a:solidFill>
                  <a:schemeClr val="bg1"/>
                </a:solidFill>
                <a:effectLst/>
              </a:rPr>
              <a:t>分散システムにおけるデータの複製においては、</a:t>
            </a:r>
            <a:r>
              <a:rPr kumimoji="0" lang="en-US" altLang="ja-JP" dirty="0">
                <a:solidFill>
                  <a:schemeClr val="bg1"/>
                </a:solidFill>
              </a:rPr>
              <a:t>C</a:t>
            </a:r>
            <a:r>
              <a:rPr kumimoji="0" lang="ja-JP" altLang="en-US" dirty="0">
                <a:solidFill>
                  <a:schemeClr val="bg1"/>
                </a:solidFill>
              </a:rPr>
              <a:t> </a:t>
            </a:r>
            <a:r>
              <a:rPr kumimoji="0" lang="en-US" altLang="ja-JP" dirty="0">
                <a:solidFill>
                  <a:schemeClr val="bg1"/>
                </a:solidFill>
              </a:rPr>
              <a:t>(Consistency), A (Availability), P (Partition Tolerance) </a:t>
            </a:r>
            <a:r>
              <a:rPr kumimoji="0" lang="ja-JP" altLang="en-US" dirty="0">
                <a:solidFill>
                  <a:schemeClr val="bg1"/>
                </a:solidFill>
              </a:rPr>
              <a:t>のうち、同時に２つの要件しか満たすことができない</a:t>
            </a:r>
            <a:endParaRPr kumimoji="0" lang="ja-JP" altLang="en-US" i="0" strike="noStrike" cap="none" normalizeH="0" baseline="0" dirty="0">
              <a:ln>
                <a:noFill/>
              </a:ln>
              <a:solidFill>
                <a:schemeClr val="bg1"/>
              </a:solidFill>
              <a:effectLst/>
            </a:endParaRPr>
          </a:p>
        </p:txBody>
      </p:sp>
      <p:sp>
        <p:nvSpPr>
          <p:cNvPr id="20" name="角丸四角形 19"/>
          <p:cNvSpPr/>
          <p:nvPr/>
        </p:nvSpPr>
        <p:spPr bwMode="auto">
          <a:xfrm>
            <a:off x="228599" y="2564904"/>
            <a:ext cx="8757187" cy="792088"/>
          </a:xfrm>
          <a:prstGeom prst="roundRect">
            <a:avLst>
              <a:gd name="adj" fmla="val 0"/>
            </a:avLst>
          </a:prstGeom>
          <a:solidFill>
            <a:schemeClr val="accent5"/>
          </a:solidFill>
          <a:ln>
            <a:noFill/>
            <a:headEnd type="none" w="med" len="med"/>
            <a:tailEnd type="none" w="med" len="med"/>
          </a:ln>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600" i="0" strike="noStrike" cap="none" normalizeH="0" baseline="0" dirty="0">
                <a:ln>
                  <a:noFill/>
                </a:ln>
                <a:solidFill>
                  <a:schemeClr val="bg1"/>
                </a:solidFill>
                <a:effectLst/>
              </a:rPr>
              <a:t>分散</a:t>
            </a:r>
            <a:r>
              <a:rPr kumimoji="0" lang="en-US" altLang="ja-JP" sz="1600" i="0" strike="noStrike" cap="none" normalizeH="0" baseline="0" dirty="0">
                <a:ln>
                  <a:noFill/>
                </a:ln>
                <a:solidFill>
                  <a:schemeClr val="bg1"/>
                </a:solidFill>
                <a:effectLst/>
              </a:rPr>
              <a:t>DB</a:t>
            </a:r>
            <a:r>
              <a:rPr kumimoji="0" lang="ja-JP" altLang="en-US" sz="1600" i="0" strike="noStrike" cap="none" normalizeH="0" baseline="0" dirty="0">
                <a:ln>
                  <a:noFill/>
                </a:ln>
                <a:solidFill>
                  <a:schemeClr val="bg1"/>
                </a:solidFill>
                <a:effectLst/>
              </a:rPr>
              <a:t>システムにおいて、ノード間の接続が失われた場合にも</a:t>
            </a:r>
            <a:r>
              <a:rPr kumimoji="0" lang="en-US" altLang="ja-JP" sz="1600" i="0" strike="noStrike" cap="none" normalizeH="0" baseline="0" dirty="0">
                <a:ln>
                  <a:noFill/>
                </a:ln>
                <a:solidFill>
                  <a:schemeClr val="bg1"/>
                </a:solidFill>
                <a:effectLst/>
              </a:rPr>
              <a:t>DB</a:t>
            </a:r>
            <a:r>
              <a:rPr kumimoji="0" lang="ja-JP" altLang="en-US" sz="1600" i="0" strike="noStrike" cap="none" normalizeH="0" baseline="0" dirty="0">
                <a:ln>
                  <a:noFill/>
                </a:ln>
                <a:solidFill>
                  <a:schemeClr val="bg1"/>
                </a:solidFill>
                <a:effectLst/>
              </a:rPr>
              <a:t>が動作し続けることを望む場合 </a:t>
            </a:r>
            <a:r>
              <a:rPr kumimoji="0" lang="en-US" altLang="ja-JP" sz="1600" dirty="0">
                <a:solidFill>
                  <a:schemeClr val="bg1"/>
                </a:solidFill>
              </a:rPr>
              <a:t>(Partition Tolerance) </a:t>
            </a:r>
            <a:r>
              <a:rPr kumimoji="0" lang="ja-JP" altLang="en-US" sz="1600" i="0" strike="noStrike" cap="none" normalizeH="0" baseline="0" dirty="0">
                <a:ln>
                  <a:noFill/>
                </a:ln>
                <a:solidFill>
                  <a:schemeClr val="bg1"/>
                </a:solidFill>
                <a:effectLst/>
              </a:rPr>
              <a:t>データの一貫性と可用性のどちらかをあきらめなければならない</a:t>
            </a:r>
          </a:p>
        </p:txBody>
      </p:sp>
      <p:sp>
        <p:nvSpPr>
          <p:cNvPr id="21" name="正方形/長方形 20"/>
          <p:cNvSpPr/>
          <p:nvPr/>
        </p:nvSpPr>
        <p:spPr bwMode="auto">
          <a:xfrm>
            <a:off x="239185" y="3500904"/>
            <a:ext cx="4321355" cy="1512271"/>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一貫性が一時的に失われることを許容</a:t>
            </a:r>
            <a:endParaRPr kumimoji="0" lang="en-US" altLang="ja-JP" dirty="0">
              <a:solidFill>
                <a:schemeClr val="bg1"/>
              </a:solidFill>
              <a:latin typeface="+mn-lt"/>
              <a:ea typeface="+mn-ea"/>
            </a:endParaRPr>
          </a:p>
          <a:p>
            <a:pPr algn="ctr">
              <a:spcBef>
                <a:spcPct val="20000"/>
              </a:spcBef>
            </a:pPr>
            <a:endParaRPr kumimoji="0" lang="en-US" altLang="ja-JP" sz="1600" dirty="0">
              <a:solidFill>
                <a:schemeClr val="bg1"/>
              </a:solidFill>
              <a:latin typeface="+mn-lt"/>
              <a:ea typeface="+mn-ea"/>
            </a:endParaRPr>
          </a:p>
          <a:p>
            <a:pPr algn="ctr">
              <a:spcBef>
                <a:spcPct val="20000"/>
              </a:spcBef>
            </a:pPr>
            <a:r>
              <a:rPr kumimoji="0" lang="ja-JP" altLang="en-US" sz="1600" i="1" dirty="0">
                <a:solidFill>
                  <a:schemeClr val="bg1"/>
                </a:solidFill>
                <a:latin typeface="+mn-lt"/>
                <a:ea typeface="+mn-ea"/>
              </a:rPr>
              <a:t>「いいね！」がすぐに反映されないなど</a:t>
            </a:r>
            <a:endParaRPr kumimoji="0" lang="en-US" altLang="ja-JP" sz="1600" i="1" dirty="0">
              <a:solidFill>
                <a:schemeClr val="bg1"/>
              </a:solidFill>
              <a:latin typeface="+mn-lt"/>
              <a:ea typeface="+mn-ea"/>
            </a:endParaRPr>
          </a:p>
          <a:p>
            <a:pPr algn="ctr">
              <a:spcBef>
                <a:spcPct val="20000"/>
              </a:spcBef>
            </a:pPr>
            <a:r>
              <a:rPr kumimoji="0" lang="en-US" altLang="ja-JP" dirty="0">
                <a:solidFill>
                  <a:schemeClr val="bg1"/>
                </a:solidFill>
                <a:latin typeface="+mn-lt"/>
                <a:ea typeface="+mn-ea"/>
              </a:rPr>
              <a:t>- Eventually</a:t>
            </a:r>
            <a:r>
              <a:rPr kumimoji="0" lang="ja-JP" altLang="en-US" dirty="0">
                <a:solidFill>
                  <a:schemeClr val="bg1"/>
                </a:solidFill>
                <a:latin typeface="+mn-lt"/>
                <a:ea typeface="+mn-ea"/>
              </a:rPr>
              <a:t> </a:t>
            </a:r>
            <a:r>
              <a:rPr kumimoji="0" lang="en-US" altLang="ja-JP" dirty="0">
                <a:solidFill>
                  <a:schemeClr val="bg1"/>
                </a:solidFill>
                <a:latin typeface="+mn-lt"/>
                <a:ea typeface="+mn-ea"/>
              </a:rPr>
              <a:t>Consistent -</a:t>
            </a:r>
            <a:endParaRPr kumimoji="0" lang="ja-JP" altLang="en-US" dirty="0">
              <a:solidFill>
                <a:schemeClr val="bg1"/>
              </a:solidFill>
              <a:latin typeface="+mn-lt"/>
              <a:ea typeface="+mn-ea"/>
            </a:endParaRPr>
          </a:p>
        </p:txBody>
      </p:sp>
      <p:sp>
        <p:nvSpPr>
          <p:cNvPr id="22" name="正方形/長方形 21"/>
          <p:cNvSpPr/>
          <p:nvPr/>
        </p:nvSpPr>
        <p:spPr bwMode="auto">
          <a:xfrm>
            <a:off x="4664432" y="3500904"/>
            <a:ext cx="4321355" cy="1512271"/>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可用性</a:t>
            </a:r>
            <a:r>
              <a:rPr kumimoji="0" lang="ja-JP" altLang="en-US" dirty="0">
                <a:solidFill>
                  <a:schemeClr val="bg1"/>
                </a:solidFill>
              </a:rPr>
              <a:t>が一時的に失われることを許容</a:t>
            </a:r>
            <a:endParaRPr kumimoji="0" lang="en-US" altLang="ja-JP" dirty="0">
              <a:solidFill>
                <a:schemeClr val="bg1"/>
              </a:solidFill>
            </a:endParaRPr>
          </a:p>
          <a:p>
            <a:pPr algn="ctr">
              <a:spcBef>
                <a:spcPct val="20000"/>
              </a:spcBef>
            </a:pPr>
            <a:endParaRPr kumimoji="0" lang="en-US" altLang="ja-JP" sz="1600" dirty="0">
              <a:solidFill>
                <a:schemeClr val="bg1"/>
              </a:solidFill>
              <a:latin typeface="+mn-lt"/>
              <a:ea typeface="+mn-ea"/>
            </a:endParaRPr>
          </a:p>
          <a:p>
            <a:pPr algn="ctr">
              <a:spcBef>
                <a:spcPct val="20000"/>
              </a:spcBef>
            </a:pPr>
            <a:r>
              <a:rPr kumimoji="0" lang="ja-JP" altLang="en-US" sz="1600" i="1" dirty="0">
                <a:solidFill>
                  <a:schemeClr val="bg1"/>
                </a:solidFill>
                <a:latin typeface="+mn-lt"/>
                <a:ea typeface="+mn-ea"/>
              </a:rPr>
              <a:t>サービスが一時的に使えないことがあるなど</a:t>
            </a:r>
            <a:endParaRPr kumimoji="0" lang="en-US" altLang="ja-JP" sz="1600" i="1" dirty="0">
              <a:solidFill>
                <a:schemeClr val="bg1"/>
              </a:solidFill>
              <a:latin typeface="+mn-lt"/>
              <a:ea typeface="+mn-ea"/>
            </a:endParaRPr>
          </a:p>
          <a:p>
            <a:pPr algn="ctr">
              <a:spcBef>
                <a:spcPct val="20000"/>
              </a:spcBef>
            </a:pPr>
            <a:r>
              <a:rPr kumimoji="0" lang="en-US" altLang="ja-JP" dirty="0">
                <a:solidFill>
                  <a:schemeClr val="bg1"/>
                </a:solidFill>
                <a:latin typeface="+mn-lt"/>
                <a:ea typeface="+mn-ea"/>
              </a:rPr>
              <a:t>- Basically Available -</a:t>
            </a:r>
            <a:endParaRPr kumimoji="0" lang="ja-JP" altLang="en-US" dirty="0">
              <a:solidFill>
                <a:schemeClr val="bg1"/>
              </a:solidFill>
              <a:latin typeface="+mn-lt"/>
              <a:ea typeface="+mn-ea"/>
            </a:endParaRPr>
          </a:p>
        </p:txBody>
      </p:sp>
      <p:sp>
        <p:nvSpPr>
          <p:cNvPr id="23" name="角丸四角形 22"/>
          <p:cNvSpPr/>
          <p:nvPr/>
        </p:nvSpPr>
        <p:spPr bwMode="auto">
          <a:xfrm>
            <a:off x="239185" y="5157192"/>
            <a:ext cx="8757186" cy="1224136"/>
          </a:xfrm>
          <a:prstGeom prst="roundRect">
            <a:avLst>
              <a:gd name="adj" fmla="val 0"/>
            </a:avLst>
          </a:prstGeom>
          <a:solidFill>
            <a:schemeClr val="accent6"/>
          </a:solidFill>
          <a:ln>
            <a:noFill/>
            <a:headEnd type="none" w="med" len="med"/>
            <a:tailEnd type="none" w="med" len="med"/>
          </a:ln>
          <a:effectLst/>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i="0" strike="noStrike" cap="none" normalizeH="0" baseline="0" dirty="0">
                <a:ln>
                  <a:noFill/>
                </a:ln>
                <a:solidFill>
                  <a:schemeClr val="bg1"/>
                </a:solidFill>
                <a:effectLst/>
              </a:rPr>
              <a:t>P</a:t>
            </a:r>
            <a:r>
              <a:rPr kumimoji="0" lang="ja-JP" altLang="en-US" sz="2000" i="0" strike="noStrike" cap="none" normalizeH="0" baseline="0" dirty="0">
                <a:ln>
                  <a:noFill/>
                </a:ln>
                <a:solidFill>
                  <a:schemeClr val="bg1"/>
                </a:solidFill>
                <a:effectLst/>
              </a:rPr>
              <a:t>を諦める </a:t>
            </a:r>
            <a:r>
              <a:rPr kumimoji="0" lang="en-US" altLang="ja-JP" sz="2000" i="0" strike="noStrike" cap="none" normalizeH="0" baseline="0" dirty="0">
                <a:ln>
                  <a:noFill/>
                </a:ln>
                <a:solidFill>
                  <a:schemeClr val="bg1"/>
                </a:solidFill>
                <a:effectLst/>
              </a:rPr>
              <a:t>(</a:t>
            </a:r>
            <a:r>
              <a:rPr kumimoji="0" lang="ja-JP" altLang="en-US" sz="2000" i="0" strike="noStrike" cap="none" normalizeH="0" baseline="0" dirty="0">
                <a:ln>
                  <a:noFill/>
                </a:ln>
                <a:solidFill>
                  <a:schemeClr val="bg1"/>
                </a:solidFill>
                <a:effectLst/>
              </a:rPr>
              <a:t>分散させない</a:t>
            </a:r>
            <a:r>
              <a:rPr kumimoji="0" lang="en-US" altLang="ja-JP" sz="2000" i="0" strike="noStrike" cap="none" normalizeH="0" baseline="0" dirty="0">
                <a:ln>
                  <a:noFill/>
                </a:ln>
                <a:solidFill>
                  <a:schemeClr val="bg1"/>
                </a:solidFill>
                <a:effectLst/>
              </a:rPr>
              <a:t>)</a:t>
            </a:r>
            <a:r>
              <a:rPr kumimoji="0" lang="en-US" altLang="ja-JP" sz="2000" i="0" strike="noStrike" cap="none" normalizeH="0" dirty="0">
                <a:ln>
                  <a:noFill/>
                </a:ln>
                <a:solidFill>
                  <a:schemeClr val="bg1"/>
                </a:solidFill>
                <a:effectLst/>
              </a:rPr>
              <a:t> </a:t>
            </a:r>
            <a:r>
              <a:rPr kumimoji="0" lang="ja-JP" altLang="en-US" sz="2000" i="0" strike="noStrike" cap="none" normalizeH="0" dirty="0">
                <a:ln>
                  <a:noFill/>
                </a:ln>
                <a:solidFill>
                  <a:schemeClr val="bg1"/>
                </a:solidFill>
                <a:effectLst/>
              </a:rPr>
              <a:t>場合</a:t>
            </a:r>
            <a:r>
              <a:rPr kumimoji="0" lang="ja-JP" altLang="en-US" sz="2000" i="0" strike="noStrike" cap="none" normalizeH="0" baseline="0" dirty="0">
                <a:ln>
                  <a:noFill/>
                </a:ln>
                <a:solidFill>
                  <a:schemeClr val="bg1"/>
                </a:solidFill>
                <a:effectLst/>
              </a:rPr>
              <a:t> </a:t>
            </a:r>
            <a:r>
              <a:rPr kumimoji="0" lang="ja-JP" altLang="en-US" sz="2000" dirty="0">
                <a:solidFill>
                  <a:schemeClr val="bg1"/>
                </a:solidFill>
              </a:rPr>
              <a:t>には、データの一貫性と可用性を同時に達成できる</a:t>
            </a:r>
            <a:endParaRPr kumimoji="0" lang="en-US" altLang="ja-JP" sz="2000" dirty="0">
              <a:solidFill>
                <a:schemeClr val="bg1"/>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dirty="0">
                <a:solidFill>
                  <a:schemeClr val="bg1"/>
                </a:solidFill>
              </a:rPr>
              <a:t>- ACID (RDBMS) -</a:t>
            </a:r>
            <a:endParaRPr kumimoji="0" lang="ja-JP" altLang="en-US" sz="2000" i="0" strike="noStrike" cap="none" normalizeH="0" baseline="0" dirty="0">
              <a:ln>
                <a:noFill/>
              </a:ln>
              <a:solidFill>
                <a:schemeClr val="bg1"/>
              </a:solidFill>
              <a:effectLst/>
            </a:endParaRPr>
          </a:p>
        </p:txBody>
      </p:sp>
      <p:sp>
        <p:nvSpPr>
          <p:cNvPr id="12" name="下矢印 11"/>
          <p:cNvSpPr/>
          <p:nvPr/>
        </p:nvSpPr>
        <p:spPr bwMode="auto">
          <a:xfrm>
            <a:off x="3527073" y="1988840"/>
            <a:ext cx="2160240" cy="648072"/>
          </a:xfrm>
          <a:prstGeom prst="downArrow">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effectLst/>
              <a:latin typeface="+mn-lt"/>
              <a:ea typeface="+mn-ea"/>
            </a:endParaRPr>
          </a:p>
        </p:txBody>
      </p:sp>
    </p:spTree>
    <p:extLst>
      <p:ext uri="{BB962C8B-B14F-4D97-AF65-F5344CB8AC3E}">
        <p14:creationId xmlns:p14="http://schemas.microsoft.com/office/powerpoint/2010/main" val="791089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p:cTn id="27" dur="500" fill="hold"/>
                                        <p:tgtEl>
                                          <p:spTgt spid="23"/>
                                        </p:tgtEl>
                                        <p:attrNameLst>
                                          <p:attrName>ppt_w</p:attrName>
                                        </p:attrNameLst>
                                      </p:cBhvr>
                                      <p:tavLst>
                                        <p:tav tm="0">
                                          <p:val>
                                            <p:fltVal val="0"/>
                                          </p:val>
                                        </p:tav>
                                        <p:tav tm="100000">
                                          <p:val>
                                            <p:strVal val="#ppt_w"/>
                                          </p:val>
                                        </p:tav>
                                      </p:tavLst>
                                    </p:anim>
                                    <p:anim calcmode="lin" valueType="num">
                                      <p:cBhvr>
                                        <p:cTn id="28" dur="500" fill="hold"/>
                                        <p:tgtEl>
                                          <p:spTgt spid="23"/>
                                        </p:tgtEl>
                                        <p:attrNameLst>
                                          <p:attrName>ppt_h</p:attrName>
                                        </p:attrNameLst>
                                      </p:cBhvr>
                                      <p:tavLst>
                                        <p:tav tm="0">
                                          <p:val>
                                            <p:fltVal val="0"/>
                                          </p:val>
                                        </p:tav>
                                        <p:tav tm="100000">
                                          <p:val>
                                            <p:strVal val="#ppt_h"/>
                                          </p:val>
                                        </p:tav>
                                      </p:tavLst>
                                    </p:anim>
                                    <p:animEffect transition="in" filter="fade">
                                      <p:cBhvr>
                                        <p:cTn id="2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0" grpId="0" animBg="1"/>
      <p:bldP spid="21" grpId="0" animBg="1"/>
      <p:bldP spid="22" grpId="0" animBg="1"/>
      <p:bldP spid="23"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何を重視するか？</a:t>
            </a:r>
          </a:p>
        </p:txBody>
      </p:sp>
      <p:sp>
        <p:nvSpPr>
          <p:cNvPr id="3" name="正方形/長方形 2"/>
          <p:cNvSpPr/>
          <p:nvPr/>
        </p:nvSpPr>
        <p:spPr bwMode="auto">
          <a:xfrm>
            <a:off x="467544" y="2844552"/>
            <a:ext cx="8280920" cy="504056"/>
          </a:xfrm>
          <a:prstGeom prst="rect">
            <a:avLst/>
          </a:prstGeom>
          <a:solidFill>
            <a:schemeClr val="accent4"/>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A+P</a:t>
            </a:r>
            <a:r>
              <a:rPr kumimoji="0" lang="ja-JP" altLang="en-US" sz="2000" dirty="0">
                <a:solidFill>
                  <a:schemeClr val="bg1"/>
                </a:solidFill>
                <a:latin typeface="+mn-lt"/>
                <a:ea typeface="+mn-ea"/>
              </a:rPr>
              <a:t>の例</a:t>
            </a:r>
          </a:p>
        </p:txBody>
      </p:sp>
      <p:sp>
        <p:nvSpPr>
          <p:cNvPr id="4" name="正方形/長方形 3"/>
          <p:cNvSpPr/>
          <p:nvPr/>
        </p:nvSpPr>
        <p:spPr bwMode="auto">
          <a:xfrm>
            <a:off x="5794680" y="3501008"/>
            <a:ext cx="2952328" cy="999728"/>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Facebook Cassandra</a:t>
            </a:r>
          </a:p>
          <a:p>
            <a:pPr algn="ctr">
              <a:spcBef>
                <a:spcPct val="20000"/>
              </a:spcBef>
            </a:pPr>
            <a:r>
              <a:rPr kumimoji="0" lang="en-US" altLang="ja-JP" sz="2000" dirty="0">
                <a:solidFill>
                  <a:schemeClr val="bg1"/>
                </a:solidFill>
                <a:latin typeface="+mn-lt"/>
                <a:ea typeface="+mn-ea"/>
              </a:rPr>
              <a:t>Amazon Dynamo </a:t>
            </a:r>
            <a:r>
              <a:rPr kumimoji="0" lang="ja-JP" altLang="en-US" sz="2000" dirty="0">
                <a:solidFill>
                  <a:schemeClr val="bg1"/>
                </a:solidFill>
                <a:latin typeface="+mn-lt"/>
                <a:ea typeface="+mn-ea"/>
              </a:rPr>
              <a:t>など</a:t>
            </a:r>
          </a:p>
        </p:txBody>
      </p:sp>
      <p:sp>
        <p:nvSpPr>
          <p:cNvPr id="5" name="正方形/長方形 4"/>
          <p:cNvSpPr/>
          <p:nvPr/>
        </p:nvSpPr>
        <p:spPr bwMode="auto">
          <a:xfrm>
            <a:off x="467544" y="3500905"/>
            <a:ext cx="5256584" cy="99972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一貫性が一時的に失われる</a:t>
            </a:r>
            <a:endParaRPr kumimoji="0" lang="en-US" altLang="ja-JP" dirty="0">
              <a:solidFill>
                <a:schemeClr val="bg1"/>
              </a:solidFill>
              <a:latin typeface="+mn-lt"/>
              <a:ea typeface="+mn-ea"/>
            </a:endParaRPr>
          </a:p>
          <a:p>
            <a:pPr algn="ctr">
              <a:spcBef>
                <a:spcPct val="20000"/>
              </a:spcBef>
            </a:pPr>
            <a:r>
              <a:rPr kumimoji="0" lang="ja-JP" altLang="en-US" i="1" dirty="0">
                <a:solidFill>
                  <a:schemeClr val="bg1"/>
                </a:solidFill>
                <a:latin typeface="+mn-lt"/>
                <a:ea typeface="+mn-ea"/>
              </a:rPr>
              <a:t>「いいね！」がすぐに反映されないなど</a:t>
            </a:r>
            <a:endParaRPr kumimoji="0" lang="en-US" altLang="ja-JP" i="1" dirty="0">
              <a:solidFill>
                <a:schemeClr val="bg1"/>
              </a:solidFill>
              <a:latin typeface="+mn-lt"/>
              <a:ea typeface="+mn-ea"/>
            </a:endParaRPr>
          </a:p>
          <a:p>
            <a:pPr algn="ctr">
              <a:spcBef>
                <a:spcPct val="20000"/>
              </a:spcBef>
            </a:pPr>
            <a:r>
              <a:rPr kumimoji="0" lang="en-US" altLang="ja-JP" dirty="0">
                <a:solidFill>
                  <a:schemeClr val="bg1"/>
                </a:solidFill>
                <a:latin typeface="+mn-lt"/>
                <a:ea typeface="+mn-ea"/>
              </a:rPr>
              <a:t>- Eventually</a:t>
            </a:r>
            <a:r>
              <a:rPr kumimoji="0" lang="ja-JP" altLang="en-US" dirty="0">
                <a:solidFill>
                  <a:schemeClr val="bg1"/>
                </a:solidFill>
                <a:latin typeface="+mn-lt"/>
                <a:ea typeface="+mn-ea"/>
              </a:rPr>
              <a:t> </a:t>
            </a:r>
            <a:r>
              <a:rPr kumimoji="0" lang="en-US" altLang="ja-JP" dirty="0">
                <a:solidFill>
                  <a:schemeClr val="bg1"/>
                </a:solidFill>
                <a:latin typeface="+mn-lt"/>
                <a:ea typeface="+mn-ea"/>
              </a:rPr>
              <a:t>Consistent -</a:t>
            </a:r>
            <a:endParaRPr kumimoji="0" lang="ja-JP" altLang="en-US" dirty="0">
              <a:solidFill>
                <a:schemeClr val="bg1"/>
              </a:solidFill>
              <a:latin typeface="+mn-lt"/>
              <a:ea typeface="+mn-ea"/>
            </a:endParaRPr>
          </a:p>
        </p:txBody>
      </p:sp>
      <p:sp>
        <p:nvSpPr>
          <p:cNvPr id="6" name="正方形/長方形 5"/>
          <p:cNvSpPr/>
          <p:nvPr/>
        </p:nvSpPr>
        <p:spPr bwMode="auto">
          <a:xfrm>
            <a:off x="467544" y="4644752"/>
            <a:ext cx="8280920" cy="504056"/>
          </a:xfrm>
          <a:prstGeom prst="rect">
            <a:avLst/>
          </a:prstGeom>
          <a:solidFill>
            <a:schemeClr val="accent4"/>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C+P</a:t>
            </a:r>
            <a:r>
              <a:rPr kumimoji="0" lang="ja-JP" altLang="en-US" sz="2000" dirty="0">
                <a:solidFill>
                  <a:schemeClr val="bg1"/>
                </a:solidFill>
                <a:latin typeface="+mn-lt"/>
                <a:ea typeface="+mn-ea"/>
              </a:rPr>
              <a:t>の例</a:t>
            </a:r>
          </a:p>
        </p:txBody>
      </p:sp>
      <p:sp>
        <p:nvSpPr>
          <p:cNvPr id="7" name="正方形/長方形 6"/>
          <p:cNvSpPr/>
          <p:nvPr/>
        </p:nvSpPr>
        <p:spPr bwMode="auto">
          <a:xfrm>
            <a:off x="5794680" y="5301208"/>
            <a:ext cx="2952328" cy="999728"/>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Google </a:t>
            </a:r>
            <a:r>
              <a:rPr kumimoji="0" lang="en-US" altLang="ja-JP" sz="2000" dirty="0" err="1">
                <a:solidFill>
                  <a:schemeClr val="bg1"/>
                </a:solidFill>
                <a:latin typeface="+mn-lt"/>
                <a:ea typeface="+mn-ea"/>
              </a:rPr>
              <a:t>BigTable</a:t>
            </a:r>
            <a:endParaRPr kumimoji="0" lang="en-US" altLang="ja-JP" sz="2000" dirty="0">
              <a:solidFill>
                <a:schemeClr val="bg1"/>
              </a:solidFill>
              <a:latin typeface="+mn-lt"/>
              <a:ea typeface="+mn-ea"/>
            </a:endParaRPr>
          </a:p>
          <a:p>
            <a:pPr algn="ctr">
              <a:spcBef>
                <a:spcPct val="20000"/>
              </a:spcBef>
            </a:pPr>
            <a:r>
              <a:rPr kumimoji="0" lang="en-US" altLang="ja-JP" sz="2000" dirty="0">
                <a:solidFill>
                  <a:schemeClr val="bg1"/>
                </a:solidFill>
                <a:latin typeface="+mn-lt"/>
                <a:ea typeface="+mn-ea"/>
              </a:rPr>
              <a:t>Hadoop </a:t>
            </a:r>
            <a:r>
              <a:rPr kumimoji="0" lang="en-US" altLang="ja-JP" sz="2000" dirty="0" err="1">
                <a:solidFill>
                  <a:schemeClr val="bg1"/>
                </a:solidFill>
                <a:latin typeface="+mn-lt"/>
                <a:ea typeface="+mn-ea"/>
              </a:rPr>
              <a:t>Hbase</a:t>
            </a:r>
            <a:r>
              <a:rPr kumimoji="0" lang="ja-JP" altLang="en-US" sz="2000" dirty="0">
                <a:solidFill>
                  <a:schemeClr val="bg1"/>
                </a:solidFill>
                <a:latin typeface="+mn-lt"/>
                <a:ea typeface="+mn-ea"/>
              </a:rPr>
              <a:t>など</a:t>
            </a:r>
          </a:p>
        </p:txBody>
      </p:sp>
      <p:sp>
        <p:nvSpPr>
          <p:cNvPr id="8" name="正方形/長方形 7"/>
          <p:cNvSpPr/>
          <p:nvPr/>
        </p:nvSpPr>
        <p:spPr bwMode="auto">
          <a:xfrm>
            <a:off x="467544" y="5301105"/>
            <a:ext cx="5256584" cy="99972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可用性が失われる場合がある</a:t>
            </a:r>
            <a:endParaRPr kumimoji="0" lang="en-US" altLang="ja-JP" dirty="0">
              <a:solidFill>
                <a:schemeClr val="bg1"/>
              </a:solidFill>
              <a:latin typeface="+mn-lt"/>
              <a:ea typeface="+mn-ea"/>
            </a:endParaRPr>
          </a:p>
          <a:p>
            <a:pPr algn="ctr">
              <a:spcBef>
                <a:spcPct val="20000"/>
              </a:spcBef>
            </a:pPr>
            <a:r>
              <a:rPr kumimoji="0" lang="ja-JP" altLang="en-US" i="1" dirty="0">
                <a:solidFill>
                  <a:schemeClr val="bg1"/>
                </a:solidFill>
                <a:latin typeface="+mn-lt"/>
                <a:ea typeface="+mn-ea"/>
              </a:rPr>
              <a:t>サービスが一時的に使えないことがあるなど</a:t>
            </a:r>
            <a:endParaRPr kumimoji="0" lang="en-US" altLang="ja-JP" i="1" dirty="0">
              <a:solidFill>
                <a:schemeClr val="bg1"/>
              </a:solidFill>
              <a:latin typeface="+mn-lt"/>
              <a:ea typeface="+mn-ea"/>
            </a:endParaRPr>
          </a:p>
          <a:p>
            <a:pPr algn="ctr">
              <a:spcBef>
                <a:spcPct val="20000"/>
              </a:spcBef>
            </a:pPr>
            <a:r>
              <a:rPr kumimoji="0" lang="en-US" altLang="ja-JP" dirty="0">
                <a:solidFill>
                  <a:schemeClr val="bg1"/>
                </a:solidFill>
                <a:latin typeface="+mn-lt"/>
                <a:ea typeface="+mn-ea"/>
              </a:rPr>
              <a:t>- Basically Available -</a:t>
            </a:r>
            <a:endParaRPr kumimoji="0" lang="ja-JP" altLang="en-US" dirty="0">
              <a:solidFill>
                <a:schemeClr val="bg1"/>
              </a:solidFill>
              <a:latin typeface="+mn-lt"/>
              <a:ea typeface="+mn-ea"/>
            </a:endParaRPr>
          </a:p>
        </p:txBody>
      </p:sp>
      <p:sp>
        <p:nvSpPr>
          <p:cNvPr id="9" name="正方形/長方形 8"/>
          <p:cNvSpPr/>
          <p:nvPr/>
        </p:nvSpPr>
        <p:spPr bwMode="auto">
          <a:xfrm>
            <a:off x="469000" y="1044352"/>
            <a:ext cx="8279464" cy="504056"/>
          </a:xfrm>
          <a:prstGeom prst="rect">
            <a:avLst/>
          </a:prstGeom>
          <a:solidFill>
            <a:schemeClr val="accent4"/>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C+A</a:t>
            </a:r>
            <a:r>
              <a:rPr kumimoji="0" lang="ja-JP" altLang="en-US" sz="2000" dirty="0">
                <a:solidFill>
                  <a:schemeClr val="bg1"/>
                </a:solidFill>
                <a:latin typeface="+mn-lt"/>
                <a:ea typeface="+mn-ea"/>
              </a:rPr>
              <a:t>を重視する例</a:t>
            </a:r>
          </a:p>
        </p:txBody>
      </p:sp>
      <p:sp>
        <p:nvSpPr>
          <p:cNvPr id="10" name="正方形/長方形 9"/>
          <p:cNvSpPr/>
          <p:nvPr/>
        </p:nvSpPr>
        <p:spPr bwMode="auto">
          <a:xfrm>
            <a:off x="5796136" y="1700808"/>
            <a:ext cx="2952328" cy="999728"/>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latin typeface="+mn-lt"/>
                <a:ea typeface="+mn-ea"/>
              </a:rPr>
              <a:t>Oracle</a:t>
            </a:r>
          </a:p>
          <a:p>
            <a:pPr algn="ctr">
              <a:spcBef>
                <a:spcPct val="20000"/>
              </a:spcBef>
            </a:pPr>
            <a:r>
              <a:rPr kumimoji="0" lang="en-US" altLang="ja-JP" sz="2000" dirty="0">
                <a:solidFill>
                  <a:schemeClr val="bg1"/>
                </a:solidFill>
                <a:latin typeface="+mn-lt"/>
                <a:ea typeface="+mn-ea"/>
              </a:rPr>
              <a:t>MySQL</a:t>
            </a:r>
            <a:r>
              <a:rPr kumimoji="0" lang="ja-JP" altLang="en-US" sz="2000" dirty="0">
                <a:solidFill>
                  <a:schemeClr val="bg1"/>
                </a:solidFill>
                <a:latin typeface="+mn-lt"/>
                <a:ea typeface="+mn-ea"/>
              </a:rPr>
              <a:t>など</a:t>
            </a:r>
            <a:endParaRPr kumimoji="0" lang="en-US" altLang="ja-JP" sz="2000" dirty="0">
              <a:solidFill>
                <a:schemeClr val="bg1"/>
              </a:solidFill>
              <a:latin typeface="+mn-lt"/>
              <a:ea typeface="+mn-ea"/>
            </a:endParaRPr>
          </a:p>
        </p:txBody>
      </p:sp>
      <p:sp>
        <p:nvSpPr>
          <p:cNvPr id="11" name="正方形/長方形 10"/>
          <p:cNvSpPr/>
          <p:nvPr/>
        </p:nvSpPr>
        <p:spPr bwMode="auto">
          <a:xfrm>
            <a:off x="469000" y="1700705"/>
            <a:ext cx="5256584" cy="999728"/>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dirty="0">
                <a:solidFill>
                  <a:schemeClr val="bg1"/>
                </a:solidFill>
                <a:latin typeface="+mn-lt"/>
                <a:ea typeface="+mn-ea"/>
              </a:rPr>
              <a:t>ネットワークの分断に弱い</a:t>
            </a:r>
            <a:endParaRPr kumimoji="0" lang="en-US" altLang="ja-JP" dirty="0">
              <a:solidFill>
                <a:schemeClr val="bg1"/>
              </a:solidFill>
              <a:latin typeface="+mn-lt"/>
              <a:ea typeface="+mn-ea"/>
            </a:endParaRPr>
          </a:p>
          <a:p>
            <a:pPr algn="ctr">
              <a:spcBef>
                <a:spcPct val="20000"/>
              </a:spcBef>
            </a:pPr>
            <a:r>
              <a:rPr kumimoji="0" lang="ja-JP" altLang="en-US" dirty="0">
                <a:solidFill>
                  <a:schemeClr val="bg1"/>
                </a:solidFill>
                <a:latin typeface="+mn-lt"/>
                <a:ea typeface="+mn-ea"/>
              </a:rPr>
              <a:t>整合性を保つ仕組みが必要</a:t>
            </a:r>
            <a:endParaRPr kumimoji="0" lang="en-US" altLang="ja-JP" dirty="0">
              <a:solidFill>
                <a:schemeClr val="bg1"/>
              </a:solidFill>
              <a:latin typeface="+mn-lt"/>
              <a:ea typeface="+mn-ea"/>
            </a:endParaRPr>
          </a:p>
          <a:p>
            <a:pPr algn="ctr">
              <a:spcBef>
                <a:spcPct val="20000"/>
              </a:spcBef>
            </a:pPr>
            <a:r>
              <a:rPr kumimoji="0" lang="en-US" altLang="ja-JP" dirty="0">
                <a:solidFill>
                  <a:schemeClr val="bg1"/>
                </a:solidFill>
                <a:latin typeface="+mn-lt"/>
                <a:ea typeface="+mn-ea"/>
              </a:rPr>
              <a:t>- ACID -</a:t>
            </a:r>
            <a:endParaRPr kumimoji="0" lang="ja-JP" altLang="en-US" dirty="0">
              <a:solidFill>
                <a:schemeClr val="bg1"/>
              </a:solidFill>
              <a:latin typeface="+mn-lt"/>
              <a:ea typeface="+mn-ea"/>
            </a:endParaRPr>
          </a:p>
        </p:txBody>
      </p:sp>
    </p:spTree>
    <p:extLst>
      <p:ext uri="{BB962C8B-B14F-4D97-AF65-F5344CB8AC3E}">
        <p14:creationId xmlns:p14="http://schemas.microsoft.com/office/powerpoint/2010/main" val="805868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グループ化 38"/>
          <p:cNvGrpSpPr/>
          <p:nvPr/>
        </p:nvGrpSpPr>
        <p:grpSpPr>
          <a:xfrm>
            <a:off x="1738875" y="2322856"/>
            <a:ext cx="1697765" cy="1178152"/>
            <a:chOff x="1738875" y="2322856"/>
            <a:chExt cx="1697765" cy="1178152"/>
          </a:xfrm>
        </p:grpSpPr>
        <p:sp>
          <p:nvSpPr>
            <p:cNvPr id="28" name="正方形/長方形 27"/>
            <p:cNvSpPr/>
            <p:nvPr/>
          </p:nvSpPr>
          <p:spPr bwMode="auto">
            <a:xfrm>
              <a:off x="2212505" y="2475256"/>
              <a:ext cx="1224135" cy="288032"/>
            </a:xfrm>
            <a:prstGeom prst="rect">
              <a:avLst/>
            </a:prstGeom>
            <a:solidFill>
              <a:schemeClr val="bg1"/>
            </a:solidFill>
            <a:ln w="3810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lumMod val="50000"/>
                    </a:schemeClr>
                  </a:solidFill>
                  <a:effectLst/>
                  <a:latin typeface="+mn-lt"/>
                  <a:ea typeface="+mn-ea"/>
                </a:rPr>
                <a:t>Contents1</a:t>
              </a:r>
              <a:endParaRPr kumimoji="0" lang="ja-JP" altLang="en-US" sz="1400" b="0" i="0" u="none" strike="noStrike" cap="none" normalizeH="0" dirty="0">
                <a:ln>
                  <a:noFill/>
                </a:ln>
                <a:solidFill>
                  <a:schemeClr val="bg1">
                    <a:lumMod val="50000"/>
                  </a:schemeClr>
                </a:solidFill>
                <a:effectLst/>
                <a:latin typeface="+mn-lt"/>
                <a:ea typeface="+mn-ea"/>
              </a:endParaRPr>
            </a:p>
          </p:txBody>
        </p:sp>
        <p:sp>
          <p:nvSpPr>
            <p:cNvPr id="29" name="正方形/長方形 28"/>
            <p:cNvSpPr/>
            <p:nvPr/>
          </p:nvSpPr>
          <p:spPr bwMode="auto">
            <a:xfrm>
              <a:off x="2212505" y="2771672"/>
              <a:ext cx="1224135" cy="288032"/>
            </a:xfrm>
            <a:prstGeom prst="rect">
              <a:avLst/>
            </a:prstGeom>
            <a:solidFill>
              <a:schemeClr val="bg1"/>
            </a:solidFill>
            <a:ln w="3810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lumMod val="50000"/>
                    </a:schemeClr>
                  </a:solidFill>
                  <a:effectLst/>
                  <a:latin typeface="+mn-lt"/>
                  <a:ea typeface="+mn-ea"/>
                </a:rPr>
                <a:t>Contents2</a:t>
              </a:r>
              <a:endParaRPr kumimoji="0" lang="ja-JP" altLang="en-US" sz="1400" b="0" i="0" u="none" strike="noStrike" cap="none" normalizeH="0" dirty="0">
                <a:ln>
                  <a:noFill/>
                </a:ln>
                <a:solidFill>
                  <a:schemeClr val="bg1">
                    <a:lumMod val="50000"/>
                  </a:schemeClr>
                </a:solidFill>
                <a:effectLst/>
                <a:latin typeface="+mn-lt"/>
                <a:ea typeface="+mn-ea"/>
              </a:endParaRPr>
            </a:p>
          </p:txBody>
        </p:sp>
        <p:sp>
          <p:nvSpPr>
            <p:cNvPr id="30" name="正方形/長方形 29"/>
            <p:cNvSpPr/>
            <p:nvPr/>
          </p:nvSpPr>
          <p:spPr bwMode="auto">
            <a:xfrm>
              <a:off x="2212505" y="3062300"/>
              <a:ext cx="1224135" cy="288032"/>
            </a:xfrm>
            <a:prstGeom prst="rect">
              <a:avLst/>
            </a:prstGeom>
            <a:solidFill>
              <a:schemeClr val="bg1"/>
            </a:solidFill>
            <a:ln w="3810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lumMod val="50000"/>
                    </a:schemeClr>
                  </a:solidFill>
                  <a:effectLst/>
                  <a:latin typeface="+mn-lt"/>
                  <a:ea typeface="+mn-ea"/>
                </a:rPr>
                <a:t>Contents3</a:t>
              </a:r>
              <a:endParaRPr kumimoji="0" lang="ja-JP" altLang="en-US" sz="1400" b="0" i="0" u="none" strike="noStrike" cap="none" normalizeH="0" dirty="0">
                <a:ln>
                  <a:noFill/>
                </a:ln>
                <a:solidFill>
                  <a:schemeClr val="bg1">
                    <a:lumMod val="50000"/>
                  </a:schemeClr>
                </a:solidFill>
                <a:effectLst/>
                <a:latin typeface="+mn-lt"/>
                <a:ea typeface="+mn-ea"/>
              </a:endParaRPr>
            </a:p>
          </p:txBody>
        </p:sp>
        <p:sp>
          <p:nvSpPr>
            <p:cNvPr id="22" name="正方形/長方形 21"/>
            <p:cNvSpPr/>
            <p:nvPr/>
          </p:nvSpPr>
          <p:spPr bwMode="auto">
            <a:xfrm>
              <a:off x="2060105" y="2322856"/>
              <a:ext cx="1224135" cy="288032"/>
            </a:xfrm>
            <a:prstGeom prst="rect">
              <a:avLst/>
            </a:prstGeom>
            <a:solidFill>
              <a:schemeClr val="bg1"/>
            </a:solidFill>
            <a:ln w="3810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lumMod val="50000"/>
                    </a:schemeClr>
                  </a:solidFill>
                  <a:effectLst/>
                  <a:latin typeface="+mn-lt"/>
                  <a:ea typeface="+mn-ea"/>
                </a:rPr>
                <a:t>Contents1</a:t>
              </a:r>
              <a:endParaRPr kumimoji="0" lang="ja-JP" altLang="en-US" sz="1400" b="0" i="0" u="none" strike="noStrike" cap="none" normalizeH="0" dirty="0">
                <a:ln>
                  <a:noFill/>
                </a:ln>
                <a:solidFill>
                  <a:schemeClr val="bg1">
                    <a:lumMod val="50000"/>
                  </a:schemeClr>
                </a:solidFill>
                <a:effectLst/>
                <a:latin typeface="+mn-lt"/>
                <a:ea typeface="+mn-ea"/>
              </a:endParaRPr>
            </a:p>
          </p:txBody>
        </p:sp>
        <p:sp>
          <p:nvSpPr>
            <p:cNvPr id="23" name="正方形/長方形 22"/>
            <p:cNvSpPr/>
            <p:nvPr/>
          </p:nvSpPr>
          <p:spPr bwMode="auto">
            <a:xfrm>
              <a:off x="2060105" y="2619272"/>
              <a:ext cx="1224135" cy="288032"/>
            </a:xfrm>
            <a:prstGeom prst="rect">
              <a:avLst/>
            </a:prstGeom>
            <a:solidFill>
              <a:schemeClr val="bg1"/>
            </a:solidFill>
            <a:ln w="3810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lumMod val="50000"/>
                    </a:schemeClr>
                  </a:solidFill>
                  <a:effectLst/>
                  <a:latin typeface="+mn-lt"/>
                  <a:ea typeface="+mn-ea"/>
                </a:rPr>
                <a:t>Contents2</a:t>
              </a:r>
              <a:endParaRPr kumimoji="0" lang="ja-JP" altLang="en-US" sz="1400" b="0" i="0" u="none" strike="noStrike" cap="none" normalizeH="0" dirty="0">
                <a:ln>
                  <a:noFill/>
                </a:ln>
                <a:solidFill>
                  <a:schemeClr val="bg1">
                    <a:lumMod val="50000"/>
                  </a:schemeClr>
                </a:solidFill>
                <a:effectLst/>
                <a:latin typeface="+mn-lt"/>
                <a:ea typeface="+mn-ea"/>
              </a:endParaRPr>
            </a:p>
          </p:txBody>
        </p:sp>
        <p:sp>
          <p:nvSpPr>
            <p:cNvPr id="24" name="正方形/長方形 23"/>
            <p:cNvSpPr/>
            <p:nvPr/>
          </p:nvSpPr>
          <p:spPr bwMode="auto">
            <a:xfrm>
              <a:off x="2060105" y="2909900"/>
              <a:ext cx="1224135" cy="288032"/>
            </a:xfrm>
            <a:prstGeom prst="rect">
              <a:avLst/>
            </a:prstGeom>
            <a:solidFill>
              <a:schemeClr val="bg1"/>
            </a:solidFill>
            <a:ln w="38100" cap="flat" cmpd="sng" algn="ctr">
              <a:solidFill>
                <a:schemeClr val="bg1">
                  <a:lumMod val="50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lumMod val="50000"/>
                    </a:schemeClr>
                  </a:solidFill>
                  <a:effectLst/>
                  <a:latin typeface="+mn-lt"/>
                  <a:ea typeface="+mn-ea"/>
                </a:rPr>
                <a:t>Contents3</a:t>
              </a:r>
              <a:endParaRPr kumimoji="0" lang="ja-JP" altLang="en-US" sz="1400" b="0" i="0" u="none" strike="noStrike" cap="none" normalizeH="0" dirty="0">
                <a:ln>
                  <a:noFill/>
                </a:ln>
                <a:solidFill>
                  <a:schemeClr val="bg1">
                    <a:lumMod val="50000"/>
                  </a:schemeClr>
                </a:solidFill>
                <a:effectLst/>
                <a:latin typeface="+mn-lt"/>
                <a:ea typeface="+mn-ea"/>
              </a:endParaRPr>
            </a:p>
          </p:txBody>
        </p:sp>
        <p:cxnSp>
          <p:nvCxnSpPr>
            <p:cNvPr id="6" name="直線矢印コネクタ 5"/>
            <p:cNvCxnSpPr/>
            <p:nvPr/>
          </p:nvCxnSpPr>
          <p:spPr bwMode="auto">
            <a:xfrm>
              <a:off x="1738875" y="3157736"/>
              <a:ext cx="337660" cy="343272"/>
            </a:xfrm>
            <a:prstGeom prst="straightConnector1">
              <a:avLst/>
            </a:prstGeom>
            <a:solidFill>
              <a:schemeClr val="bg1"/>
            </a:solidFill>
            <a:ln w="38100" cap="flat" cmpd="sng" algn="ctr">
              <a:solidFill>
                <a:schemeClr val="bg1">
                  <a:lumMod val="50000"/>
                </a:schemeClr>
              </a:solidFill>
              <a:prstDash val="solid"/>
              <a:round/>
              <a:headEnd type="none" w="med" len="med"/>
              <a:tailEnd type="arrow"/>
            </a:ln>
            <a:effectLst/>
          </p:spPr>
        </p:cxnSp>
      </p:grpSp>
      <p:sp>
        <p:nvSpPr>
          <p:cNvPr id="2" name="タイトル 1"/>
          <p:cNvSpPr>
            <a:spLocks noGrp="1"/>
          </p:cNvSpPr>
          <p:nvPr>
            <p:ph type="title"/>
          </p:nvPr>
        </p:nvSpPr>
        <p:spPr/>
        <p:txBody>
          <a:bodyPr/>
          <a:lstStyle/>
          <a:p>
            <a:r>
              <a:rPr kumimoji="1" lang="en-US" altLang="ja-JP" dirty="0"/>
              <a:t>Google</a:t>
            </a:r>
            <a:r>
              <a:rPr lang="ja-JP" altLang="en-US" dirty="0"/>
              <a:t> </a:t>
            </a:r>
            <a:r>
              <a:rPr kumimoji="1" lang="en-US" altLang="ja-JP" dirty="0" err="1"/>
              <a:t>BigTable</a:t>
            </a:r>
            <a:endParaRPr kumimoji="1" lang="ja-JP" altLang="en-US" dirty="0"/>
          </a:p>
        </p:txBody>
      </p:sp>
      <p:sp>
        <p:nvSpPr>
          <p:cNvPr id="33" name="正方形/長方形 32"/>
          <p:cNvSpPr/>
          <p:nvPr/>
        </p:nvSpPr>
        <p:spPr bwMode="auto">
          <a:xfrm>
            <a:off x="6156175" y="1252736"/>
            <a:ext cx="2738363" cy="15666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dirty="0">
                <a:ln>
                  <a:noFill/>
                </a:ln>
                <a:solidFill>
                  <a:schemeClr val="bg1"/>
                </a:solidFill>
                <a:effectLst/>
                <a:latin typeface="+mn-lt"/>
                <a:ea typeface="+mn-ea"/>
              </a:rPr>
              <a:t>数</a:t>
            </a:r>
            <a:r>
              <a:rPr kumimoji="0" lang="ja-JP" altLang="en-US" sz="2000" dirty="0">
                <a:solidFill>
                  <a:schemeClr val="bg1"/>
                </a:solidFill>
                <a:latin typeface="+mn-lt"/>
                <a:ea typeface="+mn-ea"/>
              </a:rPr>
              <a:t>千</a:t>
            </a:r>
            <a:r>
              <a:rPr kumimoji="0" lang="ja-JP" altLang="en-US" sz="2000" b="0" i="0" u="none" strike="noStrike" cap="none" normalizeH="0" dirty="0">
                <a:ln>
                  <a:noFill/>
                </a:ln>
                <a:solidFill>
                  <a:schemeClr val="bg1"/>
                </a:solidFill>
                <a:effectLst/>
                <a:latin typeface="+mn-lt"/>
                <a:ea typeface="+mn-ea"/>
              </a:rPr>
              <a:t>台～数万大規模の分散処理が可能</a:t>
            </a:r>
            <a:endParaRPr kumimoji="0" lang="en-US" altLang="ja-JP" sz="2000" b="0" i="0" u="none" strike="noStrike" cap="none" normalizeH="0" dirty="0">
              <a:ln>
                <a:noFill/>
              </a:ln>
              <a:solidFill>
                <a:schemeClr val="bg1"/>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600" dirty="0">
                <a:solidFill>
                  <a:schemeClr val="bg1"/>
                </a:solidFill>
                <a:latin typeface="+mn-lt"/>
                <a:ea typeface="+mn-ea"/>
              </a:rPr>
              <a:t>(</a:t>
            </a:r>
            <a:r>
              <a:rPr kumimoji="0" lang="ja-JP" altLang="en-US" sz="1600" dirty="0">
                <a:solidFill>
                  <a:schemeClr val="bg1"/>
                </a:solidFill>
                <a:latin typeface="+mn-lt"/>
                <a:ea typeface="+mn-ea"/>
              </a:rPr>
              <a:t>安価な</a:t>
            </a:r>
            <a:r>
              <a:rPr kumimoji="0" lang="en-US" altLang="ja-JP" sz="1600" dirty="0">
                <a:solidFill>
                  <a:schemeClr val="bg1"/>
                </a:solidFill>
                <a:latin typeface="+mn-lt"/>
                <a:ea typeface="+mn-ea"/>
              </a:rPr>
              <a:t>IA</a:t>
            </a:r>
            <a:r>
              <a:rPr kumimoji="0" lang="ja-JP" altLang="en-US" sz="1600" dirty="0">
                <a:solidFill>
                  <a:schemeClr val="bg1"/>
                </a:solidFill>
                <a:latin typeface="+mn-lt"/>
                <a:ea typeface="+mn-ea"/>
              </a:rPr>
              <a:t>サーバーを利用</a:t>
            </a:r>
            <a:r>
              <a:rPr kumimoji="0" lang="en-US" altLang="ja-JP" sz="1600" dirty="0">
                <a:solidFill>
                  <a:schemeClr val="bg1"/>
                </a:solidFill>
                <a:latin typeface="+mn-lt"/>
                <a:ea typeface="+mn-ea"/>
              </a:rPr>
              <a:t>)</a:t>
            </a:r>
            <a:endParaRPr kumimoji="0" lang="ja-JP" altLang="en-US" sz="2000" b="0" i="0" u="none" strike="noStrike" cap="none" normalizeH="0" dirty="0">
              <a:ln>
                <a:noFill/>
              </a:ln>
              <a:solidFill>
                <a:schemeClr val="bg1"/>
              </a:solidFill>
              <a:effectLst/>
              <a:latin typeface="+mn-lt"/>
              <a:ea typeface="+mn-ea"/>
            </a:endParaRPr>
          </a:p>
        </p:txBody>
      </p:sp>
      <p:sp>
        <p:nvSpPr>
          <p:cNvPr id="34" name="正方形/長方形 33"/>
          <p:cNvSpPr/>
          <p:nvPr/>
        </p:nvSpPr>
        <p:spPr bwMode="auto">
          <a:xfrm>
            <a:off x="290670" y="3712468"/>
            <a:ext cx="2546123" cy="1444723"/>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機能はミニマム</a:t>
            </a:r>
            <a:endParaRPr kumimoji="0" lang="en-US" altLang="ja-JP" b="0" i="0" u="none" strike="noStrike" cap="none" normalizeH="0" dirty="0">
              <a:ln>
                <a:noFill/>
              </a:ln>
              <a:solidFill>
                <a:schemeClr val="bg1"/>
              </a:solidFill>
              <a:effectLst/>
              <a:latin typeface="+mn-lt"/>
              <a:ea typeface="+mn-ea"/>
            </a:endParaRPr>
          </a:p>
        </p:txBody>
      </p:sp>
      <p:sp>
        <p:nvSpPr>
          <p:cNvPr id="35" name="正方形/長方形 34"/>
          <p:cNvSpPr/>
          <p:nvPr/>
        </p:nvSpPr>
        <p:spPr bwMode="auto">
          <a:xfrm>
            <a:off x="6156175" y="4616067"/>
            <a:ext cx="2738363" cy="15666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dirty="0">
                <a:ln>
                  <a:noFill/>
                </a:ln>
                <a:solidFill>
                  <a:schemeClr val="bg1"/>
                </a:solidFill>
                <a:effectLst/>
                <a:latin typeface="+mn-lt"/>
                <a:ea typeface="+mn-ea"/>
              </a:rPr>
              <a:t>サーバーの冗長化による高い可用性</a:t>
            </a:r>
            <a:endParaRPr kumimoji="0" lang="en-US" altLang="ja-JP" sz="2000" b="0" i="0" u="none" strike="noStrike" cap="none" normalizeH="0" dirty="0">
              <a:ln>
                <a:noFill/>
              </a:ln>
              <a:solidFill>
                <a:schemeClr val="bg1"/>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dirty="0">
                <a:solidFill>
                  <a:schemeClr val="bg1"/>
                </a:solidFill>
                <a:latin typeface="+mn-lt"/>
                <a:ea typeface="+mn-ea"/>
              </a:rPr>
              <a:t>(</a:t>
            </a:r>
            <a:r>
              <a:rPr kumimoji="0" lang="ja-JP" altLang="en-US" sz="1400" dirty="0">
                <a:solidFill>
                  <a:schemeClr val="bg1"/>
                </a:solidFill>
                <a:latin typeface="+mn-lt"/>
                <a:ea typeface="+mn-ea"/>
              </a:rPr>
              <a:t>同時に</a:t>
            </a:r>
            <a:r>
              <a:rPr kumimoji="0" lang="en-US" altLang="ja-JP" sz="1400" dirty="0">
                <a:solidFill>
                  <a:schemeClr val="bg1"/>
                </a:solidFill>
                <a:latin typeface="+mn-lt"/>
                <a:ea typeface="+mn-ea"/>
              </a:rPr>
              <a:t>3</a:t>
            </a:r>
            <a:r>
              <a:rPr kumimoji="0" lang="ja-JP" altLang="en-US" sz="1400" dirty="0">
                <a:solidFill>
                  <a:schemeClr val="bg1"/>
                </a:solidFill>
                <a:latin typeface="+mn-lt"/>
                <a:ea typeface="+mn-ea"/>
              </a:rPr>
              <a:t>台以上のサーバーにデータを保持</a:t>
            </a:r>
            <a:r>
              <a:rPr kumimoji="0" lang="en-US" altLang="ja-JP" sz="1400" dirty="0">
                <a:solidFill>
                  <a:schemeClr val="bg1"/>
                </a:solidFill>
                <a:latin typeface="+mn-lt"/>
                <a:ea typeface="+mn-ea"/>
              </a:rPr>
              <a:t>)</a:t>
            </a:r>
            <a:endParaRPr kumimoji="0" lang="ja-JP" altLang="en-US" sz="1400" b="0" i="0" u="none" strike="noStrike" cap="none" normalizeH="0" dirty="0">
              <a:ln>
                <a:noFill/>
              </a:ln>
              <a:solidFill>
                <a:schemeClr val="bg1"/>
              </a:solidFill>
              <a:effectLst/>
              <a:latin typeface="+mn-lt"/>
              <a:ea typeface="+mn-ea"/>
            </a:endParaRPr>
          </a:p>
        </p:txBody>
      </p:sp>
      <p:sp>
        <p:nvSpPr>
          <p:cNvPr id="36" name="正方形/長方形 35"/>
          <p:cNvSpPr/>
          <p:nvPr/>
        </p:nvSpPr>
        <p:spPr bwMode="auto">
          <a:xfrm>
            <a:off x="6160955" y="2929136"/>
            <a:ext cx="2738363" cy="15666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000" dirty="0">
                <a:solidFill>
                  <a:schemeClr val="bg1"/>
                </a:solidFill>
                <a:latin typeface="+mn-lt"/>
                <a:ea typeface="+mn-ea"/>
              </a:rPr>
              <a:t>無制限のスケーラビリティ</a:t>
            </a:r>
            <a:endParaRPr kumimoji="0" lang="en-US" altLang="ja-JP" sz="2000" dirty="0">
              <a:solidFill>
                <a:schemeClr val="bg1"/>
              </a:solidFill>
              <a:latin typeface="+mn-lt"/>
              <a:ea typeface="+mn-ea"/>
            </a:endParaRPr>
          </a:p>
          <a:p>
            <a:pPr algn="ctr">
              <a:spcBef>
                <a:spcPct val="20000"/>
              </a:spcBef>
            </a:pPr>
            <a:r>
              <a:rPr kumimoji="0" lang="en-US" altLang="ja-JP" sz="1400" dirty="0">
                <a:solidFill>
                  <a:schemeClr val="bg1"/>
                </a:solidFill>
                <a:latin typeface="+mn-lt"/>
                <a:ea typeface="+mn-ea"/>
              </a:rPr>
              <a:t>(</a:t>
            </a:r>
            <a:r>
              <a:rPr kumimoji="0" lang="ja-JP" altLang="en-US" sz="1400" dirty="0">
                <a:solidFill>
                  <a:schemeClr val="bg1"/>
                </a:solidFill>
                <a:latin typeface="+mn-lt"/>
                <a:ea typeface="+mn-ea"/>
              </a:rPr>
              <a:t>データが増えてもレスポンスが遅くならない</a:t>
            </a:r>
            <a:r>
              <a:rPr kumimoji="0" lang="en-US" altLang="ja-JP" sz="1400" dirty="0">
                <a:solidFill>
                  <a:schemeClr val="bg1"/>
                </a:solidFill>
                <a:latin typeface="+mn-lt"/>
                <a:ea typeface="+mn-ea"/>
              </a:rPr>
              <a:t>)</a:t>
            </a:r>
            <a:endParaRPr kumimoji="0" lang="ja-JP" altLang="en-US" sz="1400" b="0" i="0" u="none" strike="noStrike" cap="none" normalizeH="0" dirty="0">
              <a:ln>
                <a:noFill/>
              </a:ln>
              <a:solidFill>
                <a:schemeClr val="bg1"/>
              </a:solidFill>
              <a:effectLst/>
              <a:latin typeface="+mn-lt"/>
              <a:ea typeface="+mn-ea"/>
            </a:endParaRPr>
          </a:p>
        </p:txBody>
      </p:sp>
      <p:grpSp>
        <p:nvGrpSpPr>
          <p:cNvPr id="31" name="グループ化 30"/>
          <p:cNvGrpSpPr/>
          <p:nvPr/>
        </p:nvGrpSpPr>
        <p:grpSpPr>
          <a:xfrm>
            <a:off x="1907704" y="1883324"/>
            <a:ext cx="3672406" cy="1164804"/>
            <a:chOff x="1907704" y="1483088"/>
            <a:chExt cx="3672406" cy="1164804"/>
          </a:xfrm>
        </p:grpSpPr>
        <p:sp>
          <p:nvSpPr>
            <p:cNvPr id="9" name="正方形/長方形 8"/>
            <p:cNvSpPr/>
            <p:nvPr/>
          </p:nvSpPr>
          <p:spPr bwMode="auto">
            <a:xfrm>
              <a:off x="1907704" y="1483088"/>
              <a:ext cx="3672406" cy="288032"/>
            </a:xfrm>
            <a:prstGeom prst="rect">
              <a:avLst/>
            </a:prstGeom>
            <a:solidFill>
              <a:schemeClr val="accent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dirty="0">
                  <a:ln>
                    <a:noFill/>
                  </a:ln>
                  <a:solidFill>
                    <a:schemeClr val="bg1"/>
                  </a:solidFill>
                  <a:effectLst/>
                  <a:latin typeface="+mn-lt"/>
                  <a:ea typeface="+mn-ea"/>
                </a:rPr>
                <a:t>Value</a:t>
              </a:r>
              <a:endParaRPr kumimoji="0" lang="ja-JP" altLang="en-US" b="0" i="0" u="none" strike="noStrike" cap="none" normalizeH="0" dirty="0">
                <a:ln>
                  <a:noFill/>
                </a:ln>
                <a:solidFill>
                  <a:schemeClr val="bg1"/>
                </a:solidFill>
                <a:effectLst/>
                <a:latin typeface="+mn-lt"/>
                <a:ea typeface="+mn-ea"/>
              </a:endParaRPr>
            </a:p>
          </p:txBody>
        </p:sp>
        <p:sp>
          <p:nvSpPr>
            <p:cNvPr id="11" name="正方形/長方形 10"/>
            <p:cNvSpPr/>
            <p:nvPr/>
          </p:nvSpPr>
          <p:spPr bwMode="auto">
            <a:xfrm>
              <a:off x="1907705" y="1770220"/>
              <a:ext cx="1224135" cy="288032"/>
            </a:xfrm>
            <a:prstGeom prst="rect">
              <a:avLst/>
            </a:prstGeom>
            <a:solidFill>
              <a:schemeClr val="bg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1"/>
                  </a:solidFill>
                  <a:effectLst/>
                  <a:latin typeface="+mn-lt"/>
                  <a:ea typeface="+mn-ea"/>
                </a:rPr>
                <a:t>Contents1</a:t>
              </a:r>
              <a:endParaRPr kumimoji="0" lang="ja-JP" altLang="en-US" sz="1400" b="0" i="0" u="none" strike="noStrike" cap="none" normalizeH="0" dirty="0">
                <a:ln>
                  <a:noFill/>
                </a:ln>
                <a:solidFill>
                  <a:schemeClr val="accent1"/>
                </a:solidFill>
                <a:effectLst/>
                <a:latin typeface="+mn-lt"/>
                <a:ea typeface="+mn-ea"/>
              </a:endParaRPr>
            </a:p>
          </p:txBody>
        </p:sp>
        <p:sp>
          <p:nvSpPr>
            <p:cNvPr id="12" name="正方形/長方形 11"/>
            <p:cNvSpPr/>
            <p:nvPr/>
          </p:nvSpPr>
          <p:spPr bwMode="auto">
            <a:xfrm>
              <a:off x="3131840" y="1772816"/>
              <a:ext cx="1224135" cy="288032"/>
            </a:xfrm>
            <a:prstGeom prst="rect">
              <a:avLst/>
            </a:prstGeom>
            <a:solidFill>
              <a:schemeClr val="bg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1"/>
                  </a:solidFill>
                  <a:effectLst/>
                  <a:latin typeface="+mn-lt"/>
                  <a:ea typeface="+mn-ea"/>
                </a:rPr>
                <a:t>Anchor1A</a:t>
              </a:r>
              <a:endParaRPr kumimoji="0" lang="ja-JP" altLang="en-US" sz="1400" b="0" i="0" u="none" strike="noStrike" cap="none" normalizeH="0" dirty="0">
                <a:ln>
                  <a:noFill/>
                </a:ln>
                <a:solidFill>
                  <a:schemeClr val="accent1"/>
                </a:solidFill>
                <a:effectLst/>
                <a:latin typeface="+mn-lt"/>
                <a:ea typeface="+mn-ea"/>
              </a:endParaRPr>
            </a:p>
          </p:txBody>
        </p:sp>
        <p:sp>
          <p:nvSpPr>
            <p:cNvPr id="13" name="正方形/長方形 12"/>
            <p:cNvSpPr/>
            <p:nvPr/>
          </p:nvSpPr>
          <p:spPr bwMode="auto">
            <a:xfrm>
              <a:off x="4355975" y="1771120"/>
              <a:ext cx="1224135" cy="288032"/>
            </a:xfrm>
            <a:prstGeom prst="rect">
              <a:avLst/>
            </a:prstGeom>
            <a:solidFill>
              <a:schemeClr val="bg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1"/>
                  </a:solidFill>
                  <a:effectLst/>
                  <a:latin typeface="+mn-lt"/>
                  <a:ea typeface="+mn-ea"/>
                </a:rPr>
                <a:t>Anchor1B</a:t>
              </a:r>
              <a:endParaRPr kumimoji="0" lang="ja-JP" altLang="en-US" sz="1400" b="0" i="0" u="none" strike="noStrike" cap="none" normalizeH="0" dirty="0">
                <a:ln>
                  <a:noFill/>
                </a:ln>
                <a:solidFill>
                  <a:schemeClr val="accent1"/>
                </a:solidFill>
                <a:effectLst/>
                <a:latin typeface="+mn-lt"/>
                <a:ea typeface="+mn-ea"/>
              </a:endParaRPr>
            </a:p>
          </p:txBody>
        </p:sp>
        <p:sp>
          <p:nvSpPr>
            <p:cNvPr id="14" name="正方形/長方形 13"/>
            <p:cNvSpPr/>
            <p:nvPr/>
          </p:nvSpPr>
          <p:spPr bwMode="auto">
            <a:xfrm>
              <a:off x="1907705" y="2066636"/>
              <a:ext cx="1224135" cy="288032"/>
            </a:xfrm>
            <a:prstGeom prst="rect">
              <a:avLst/>
            </a:prstGeom>
            <a:solidFill>
              <a:schemeClr val="bg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1"/>
                  </a:solidFill>
                  <a:effectLst/>
                  <a:latin typeface="+mn-lt"/>
                  <a:ea typeface="+mn-ea"/>
                </a:rPr>
                <a:t>Contents2</a:t>
              </a:r>
              <a:endParaRPr kumimoji="0" lang="ja-JP" altLang="en-US" sz="1400" b="0" i="0" u="none" strike="noStrike" cap="none" normalizeH="0" dirty="0">
                <a:ln>
                  <a:noFill/>
                </a:ln>
                <a:solidFill>
                  <a:schemeClr val="accent1"/>
                </a:solidFill>
                <a:effectLst/>
                <a:latin typeface="+mn-lt"/>
                <a:ea typeface="+mn-ea"/>
              </a:endParaRPr>
            </a:p>
          </p:txBody>
        </p:sp>
        <p:sp>
          <p:nvSpPr>
            <p:cNvPr id="15" name="正方形/長方形 14"/>
            <p:cNvSpPr/>
            <p:nvPr/>
          </p:nvSpPr>
          <p:spPr bwMode="auto">
            <a:xfrm>
              <a:off x="3131840" y="2069232"/>
              <a:ext cx="1224135" cy="288032"/>
            </a:xfrm>
            <a:prstGeom prst="rect">
              <a:avLst/>
            </a:prstGeom>
            <a:solidFill>
              <a:schemeClr val="bg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1"/>
                  </a:solidFill>
                  <a:effectLst/>
                  <a:latin typeface="+mn-lt"/>
                  <a:ea typeface="+mn-ea"/>
                </a:rPr>
                <a:t>Anchor2A</a:t>
              </a:r>
              <a:endParaRPr kumimoji="0" lang="ja-JP" altLang="en-US" sz="1400" b="0" i="0" u="none" strike="noStrike" cap="none" normalizeH="0" dirty="0">
                <a:ln>
                  <a:noFill/>
                </a:ln>
                <a:solidFill>
                  <a:schemeClr val="accent1"/>
                </a:solidFill>
                <a:effectLst/>
                <a:latin typeface="+mn-lt"/>
                <a:ea typeface="+mn-ea"/>
              </a:endParaRPr>
            </a:p>
          </p:txBody>
        </p:sp>
        <p:sp>
          <p:nvSpPr>
            <p:cNvPr id="16" name="正方形/長方形 15"/>
            <p:cNvSpPr/>
            <p:nvPr/>
          </p:nvSpPr>
          <p:spPr bwMode="auto">
            <a:xfrm>
              <a:off x="4355975" y="2067536"/>
              <a:ext cx="1224135" cy="288032"/>
            </a:xfrm>
            <a:prstGeom prst="rect">
              <a:avLst/>
            </a:prstGeom>
            <a:solidFill>
              <a:schemeClr val="bg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1"/>
                  </a:solidFill>
                  <a:effectLst/>
                  <a:latin typeface="+mn-lt"/>
                  <a:ea typeface="+mn-ea"/>
                </a:rPr>
                <a:t>Anchor2B</a:t>
              </a:r>
              <a:endParaRPr kumimoji="0" lang="ja-JP" altLang="en-US" sz="1400" b="0" i="0" u="none" strike="noStrike" cap="none" normalizeH="0" dirty="0">
                <a:ln>
                  <a:noFill/>
                </a:ln>
                <a:solidFill>
                  <a:schemeClr val="accent1"/>
                </a:solidFill>
                <a:effectLst/>
                <a:latin typeface="+mn-lt"/>
                <a:ea typeface="+mn-ea"/>
              </a:endParaRPr>
            </a:p>
          </p:txBody>
        </p:sp>
        <p:sp>
          <p:nvSpPr>
            <p:cNvPr id="17" name="正方形/長方形 16"/>
            <p:cNvSpPr/>
            <p:nvPr/>
          </p:nvSpPr>
          <p:spPr bwMode="auto">
            <a:xfrm>
              <a:off x="1907705" y="2357264"/>
              <a:ext cx="1224135" cy="288032"/>
            </a:xfrm>
            <a:prstGeom prst="rect">
              <a:avLst/>
            </a:prstGeom>
            <a:solidFill>
              <a:schemeClr val="bg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1"/>
                  </a:solidFill>
                  <a:effectLst/>
                  <a:latin typeface="+mn-lt"/>
                  <a:ea typeface="+mn-ea"/>
                </a:rPr>
                <a:t>Contents3</a:t>
              </a:r>
              <a:endParaRPr kumimoji="0" lang="ja-JP" altLang="en-US" sz="1400" b="0" i="0" u="none" strike="noStrike" cap="none" normalizeH="0" dirty="0">
                <a:ln>
                  <a:noFill/>
                </a:ln>
                <a:solidFill>
                  <a:schemeClr val="accent1"/>
                </a:solidFill>
                <a:effectLst/>
                <a:latin typeface="+mn-lt"/>
                <a:ea typeface="+mn-ea"/>
              </a:endParaRPr>
            </a:p>
          </p:txBody>
        </p:sp>
        <p:sp>
          <p:nvSpPr>
            <p:cNvPr id="18" name="正方形/長方形 17"/>
            <p:cNvSpPr/>
            <p:nvPr/>
          </p:nvSpPr>
          <p:spPr bwMode="auto">
            <a:xfrm>
              <a:off x="3131840" y="2359860"/>
              <a:ext cx="1224135" cy="288032"/>
            </a:xfrm>
            <a:prstGeom prst="rect">
              <a:avLst/>
            </a:prstGeom>
            <a:solidFill>
              <a:schemeClr val="bg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1"/>
                  </a:solidFill>
                  <a:effectLst/>
                  <a:latin typeface="+mn-lt"/>
                  <a:ea typeface="+mn-ea"/>
                </a:rPr>
                <a:t>Anchor3A</a:t>
              </a:r>
              <a:endParaRPr kumimoji="0" lang="ja-JP" altLang="en-US" sz="1400" b="0" i="0" u="none" strike="noStrike" cap="none" normalizeH="0" dirty="0">
                <a:ln>
                  <a:noFill/>
                </a:ln>
                <a:solidFill>
                  <a:schemeClr val="accent1"/>
                </a:solidFill>
                <a:effectLst/>
                <a:latin typeface="+mn-lt"/>
                <a:ea typeface="+mn-ea"/>
              </a:endParaRPr>
            </a:p>
          </p:txBody>
        </p:sp>
        <p:sp>
          <p:nvSpPr>
            <p:cNvPr id="19" name="正方形/長方形 18"/>
            <p:cNvSpPr/>
            <p:nvPr/>
          </p:nvSpPr>
          <p:spPr bwMode="auto">
            <a:xfrm>
              <a:off x="4355975" y="2358164"/>
              <a:ext cx="1224135" cy="288032"/>
            </a:xfrm>
            <a:prstGeom prst="rect">
              <a:avLst/>
            </a:prstGeom>
            <a:solidFill>
              <a:schemeClr val="bg1"/>
            </a:solidFill>
            <a:ln w="38100" cap="flat" cmpd="sng" algn="ctr">
              <a:solidFill>
                <a:schemeClr val="accent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1"/>
                  </a:solidFill>
                  <a:effectLst/>
                  <a:latin typeface="+mn-lt"/>
                  <a:ea typeface="+mn-ea"/>
                </a:rPr>
                <a:t>Anchor3B</a:t>
              </a:r>
              <a:endParaRPr kumimoji="0" lang="ja-JP" altLang="en-US" sz="1400" b="0" i="0" u="none" strike="noStrike" cap="none" normalizeH="0" dirty="0">
                <a:ln>
                  <a:noFill/>
                </a:ln>
                <a:solidFill>
                  <a:schemeClr val="accent1"/>
                </a:solidFill>
                <a:effectLst/>
                <a:latin typeface="+mn-lt"/>
                <a:ea typeface="+mn-ea"/>
              </a:endParaRPr>
            </a:p>
          </p:txBody>
        </p:sp>
      </p:grpSp>
      <p:grpSp>
        <p:nvGrpSpPr>
          <p:cNvPr id="7" name="グループ化 6"/>
          <p:cNvGrpSpPr/>
          <p:nvPr/>
        </p:nvGrpSpPr>
        <p:grpSpPr>
          <a:xfrm>
            <a:off x="290669" y="1876934"/>
            <a:ext cx="1584177" cy="1163108"/>
            <a:chOff x="290669" y="1484784"/>
            <a:chExt cx="1584177" cy="1163108"/>
          </a:xfrm>
        </p:grpSpPr>
        <p:sp>
          <p:nvSpPr>
            <p:cNvPr id="20" name="正方形/長方形 19"/>
            <p:cNvSpPr/>
            <p:nvPr/>
          </p:nvSpPr>
          <p:spPr bwMode="auto">
            <a:xfrm>
              <a:off x="290669" y="2071828"/>
              <a:ext cx="1584176" cy="288032"/>
            </a:xfrm>
            <a:prstGeom prst="rect">
              <a:avLst/>
            </a:prstGeom>
            <a:solidFill>
              <a:schemeClr val="bg1"/>
            </a:solidFill>
            <a:ln w="38100" cap="flat" cmpd="sng" algn="ctr">
              <a:solidFill>
                <a:schemeClr val="accent3"/>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3"/>
                  </a:solidFill>
                  <a:effectLst/>
                  <a:latin typeface="+mn-lt"/>
                  <a:ea typeface="+mn-ea"/>
                </a:rPr>
                <a:t>URL2</a:t>
              </a:r>
              <a:endParaRPr kumimoji="0" lang="ja-JP" altLang="en-US" sz="1400" b="0" i="0" u="none" strike="noStrike" cap="none" normalizeH="0" dirty="0">
                <a:ln>
                  <a:noFill/>
                </a:ln>
                <a:solidFill>
                  <a:schemeClr val="accent3"/>
                </a:solidFill>
                <a:effectLst/>
                <a:latin typeface="+mn-lt"/>
                <a:ea typeface="+mn-ea"/>
              </a:endParaRPr>
            </a:p>
          </p:txBody>
        </p:sp>
        <p:sp>
          <p:nvSpPr>
            <p:cNvPr id="21" name="正方形/長方形 20"/>
            <p:cNvSpPr/>
            <p:nvPr/>
          </p:nvSpPr>
          <p:spPr bwMode="auto">
            <a:xfrm>
              <a:off x="290670" y="2359860"/>
              <a:ext cx="1584176" cy="288032"/>
            </a:xfrm>
            <a:prstGeom prst="rect">
              <a:avLst/>
            </a:prstGeom>
            <a:solidFill>
              <a:schemeClr val="bg1"/>
            </a:solidFill>
            <a:ln w="38100" cap="flat" cmpd="sng" algn="ctr">
              <a:solidFill>
                <a:schemeClr val="accent3"/>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3"/>
                  </a:solidFill>
                  <a:effectLst/>
                  <a:latin typeface="+mn-lt"/>
                  <a:ea typeface="+mn-ea"/>
                </a:rPr>
                <a:t>URL3</a:t>
              </a:r>
              <a:endParaRPr kumimoji="0" lang="ja-JP" altLang="en-US" sz="1400" b="0" i="0" u="none" strike="noStrike" cap="none" normalizeH="0" dirty="0">
                <a:ln>
                  <a:noFill/>
                </a:ln>
                <a:solidFill>
                  <a:schemeClr val="accent3"/>
                </a:solidFill>
                <a:effectLst/>
                <a:latin typeface="+mn-lt"/>
                <a:ea typeface="+mn-ea"/>
              </a:endParaRPr>
            </a:p>
          </p:txBody>
        </p:sp>
        <p:sp>
          <p:nvSpPr>
            <p:cNvPr id="8" name="正方形/長方形 7"/>
            <p:cNvSpPr/>
            <p:nvPr/>
          </p:nvSpPr>
          <p:spPr bwMode="auto">
            <a:xfrm>
              <a:off x="290670" y="1484784"/>
              <a:ext cx="1584176" cy="288032"/>
            </a:xfrm>
            <a:prstGeom prst="rect">
              <a:avLst/>
            </a:prstGeom>
            <a:solidFill>
              <a:schemeClr val="accent3"/>
            </a:solidFill>
            <a:ln w="38100" cap="flat" cmpd="sng" algn="ctr">
              <a:solidFill>
                <a:schemeClr val="accent3"/>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dirty="0">
                  <a:solidFill>
                    <a:schemeClr val="bg1"/>
                  </a:solidFill>
                  <a:latin typeface="+mn-lt"/>
                  <a:ea typeface="+mn-ea"/>
                </a:rPr>
                <a:t>Key</a:t>
              </a:r>
              <a:endParaRPr kumimoji="0" lang="ja-JP" altLang="en-US" b="0" i="0" u="none" strike="noStrike" cap="none" normalizeH="0" dirty="0">
                <a:ln>
                  <a:noFill/>
                </a:ln>
                <a:solidFill>
                  <a:schemeClr val="bg1"/>
                </a:solidFill>
                <a:effectLst/>
                <a:latin typeface="+mn-lt"/>
                <a:ea typeface="+mn-ea"/>
              </a:endParaRPr>
            </a:p>
          </p:txBody>
        </p:sp>
        <p:sp>
          <p:nvSpPr>
            <p:cNvPr id="10" name="正方形/長方形 9"/>
            <p:cNvSpPr/>
            <p:nvPr/>
          </p:nvSpPr>
          <p:spPr bwMode="auto">
            <a:xfrm>
              <a:off x="290669" y="1771120"/>
              <a:ext cx="1584176" cy="288032"/>
            </a:xfrm>
            <a:prstGeom prst="rect">
              <a:avLst/>
            </a:prstGeom>
            <a:solidFill>
              <a:schemeClr val="bg1"/>
            </a:solidFill>
            <a:ln w="38100" cap="flat" cmpd="sng" algn="ctr">
              <a:solidFill>
                <a:schemeClr val="accent3"/>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accent3"/>
                  </a:solidFill>
                  <a:effectLst/>
                  <a:latin typeface="+mn-lt"/>
                  <a:ea typeface="+mn-ea"/>
                </a:rPr>
                <a:t>URL1</a:t>
              </a:r>
              <a:endParaRPr kumimoji="0" lang="ja-JP" altLang="en-US" sz="1400" b="0" i="0" u="none" strike="noStrike" cap="none" normalizeH="0" dirty="0">
                <a:ln>
                  <a:noFill/>
                </a:ln>
                <a:solidFill>
                  <a:schemeClr val="accent3"/>
                </a:solidFill>
                <a:effectLst/>
                <a:latin typeface="+mn-lt"/>
                <a:ea typeface="+mn-ea"/>
              </a:endParaRPr>
            </a:p>
          </p:txBody>
        </p:sp>
      </p:grpSp>
      <p:sp>
        <p:nvSpPr>
          <p:cNvPr id="37" name="正方形/長方形 36"/>
          <p:cNvSpPr/>
          <p:nvPr/>
        </p:nvSpPr>
        <p:spPr bwMode="auto">
          <a:xfrm>
            <a:off x="2915816" y="3712468"/>
            <a:ext cx="2664294" cy="710487"/>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キーに基づく行の</a:t>
            </a:r>
            <a:r>
              <a:rPr kumimoji="0" lang="en-US" altLang="ja-JP" b="0" i="0" u="none" strike="noStrike" cap="none" normalizeH="0" dirty="0">
                <a:ln>
                  <a:noFill/>
                </a:ln>
                <a:solidFill>
                  <a:schemeClr val="bg1"/>
                </a:solidFill>
                <a:effectLst/>
                <a:latin typeface="+mn-lt"/>
                <a:ea typeface="+mn-ea"/>
              </a:rPr>
              <a:t>CRUD</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50" dirty="0">
                <a:solidFill>
                  <a:schemeClr val="bg1"/>
                </a:solidFill>
                <a:latin typeface="+mn-lt"/>
                <a:ea typeface="+mn-ea"/>
              </a:rPr>
              <a:t>(</a:t>
            </a:r>
            <a:r>
              <a:rPr kumimoji="0" lang="ja-JP" altLang="en-US" sz="1050" dirty="0">
                <a:solidFill>
                  <a:schemeClr val="bg1"/>
                </a:solidFill>
                <a:latin typeface="+mn-lt"/>
                <a:ea typeface="+mn-ea"/>
              </a:rPr>
              <a:t>追加・取得・更新・削除</a:t>
            </a:r>
            <a:r>
              <a:rPr kumimoji="0" lang="en-US" altLang="ja-JP" sz="1050" dirty="0">
                <a:solidFill>
                  <a:schemeClr val="bg1"/>
                </a:solidFill>
                <a:latin typeface="+mn-lt"/>
                <a:ea typeface="+mn-ea"/>
              </a:rPr>
              <a:t>)</a:t>
            </a:r>
          </a:p>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50" dirty="0">
                <a:solidFill>
                  <a:schemeClr val="bg1"/>
                </a:solidFill>
                <a:latin typeface="+mn-lt"/>
                <a:ea typeface="+mn-ea"/>
              </a:rPr>
              <a:t>ACID</a:t>
            </a:r>
            <a:r>
              <a:rPr kumimoji="0" lang="ja-JP" altLang="en-US" sz="1050" dirty="0">
                <a:solidFill>
                  <a:schemeClr val="bg1"/>
                </a:solidFill>
                <a:latin typeface="+mn-lt"/>
                <a:ea typeface="+mn-ea"/>
              </a:rPr>
              <a:t>を保証</a:t>
            </a:r>
            <a:endParaRPr kumimoji="0" lang="en-US" altLang="ja-JP" sz="1050" b="0" i="0" u="none" strike="noStrike" cap="none" normalizeH="0" dirty="0">
              <a:ln>
                <a:noFill/>
              </a:ln>
              <a:solidFill>
                <a:schemeClr val="bg1"/>
              </a:solidFill>
              <a:effectLst/>
              <a:latin typeface="+mn-lt"/>
              <a:ea typeface="+mn-ea"/>
            </a:endParaRPr>
          </a:p>
        </p:txBody>
      </p:sp>
      <p:sp>
        <p:nvSpPr>
          <p:cNvPr id="38" name="正方形/長方形 37"/>
          <p:cNvSpPr/>
          <p:nvPr/>
        </p:nvSpPr>
        <p:spPr bwMode="auto">
          <a:xfrm>
            <a:off x="2915816" y="4463666"/>
            <a:ext cx="2664294" cy="693525"/>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キーに基づくスキャン</a:t>
            </a:r>
            <a:endParaRPr kumimoji="0" lang="en-US" altLang="ja-JP" b="0" i="0" u="none" strike="noStrike" cap="none" normalizeH="0" dirty="0">
              <a:ln>
                <a:noFill/>
              </a:ln>
              <a:solidFill>
                <a:schemeClr val="bg1"/>
              </a:solidFill>
              <a:effectLst/>
              <a:latin typeface="+mn-lt"/>
              <a:ea typeface="+mn-ea"/>
            </a:endParaRPr>
          </a:p>
          <a:p>
            <a:pPr algn="ctr">
              <a:spcBef>
                <a:spcPct val="20000"/>
              </a:spcBef>
            </a:pPr>
            <a:r>
              <a:rPr kumimoji="0" lang="ja-JP" altLang="en-US" sz="1000" dirty="0">
                <a:solidFill>
                  <a:schemeClr val="bg1"/>
                </a:solidFill>
                <a:latin typeface="+mn-lt"/>
                <a:ea typeface="+mn-ea"/>
              </a:rPr>
              <a:t>キーの前方一致検索もしくは範囲指定検索により、複数の行を一括取得</a:t>
            </a:r>
            <a:endParaRPr kumimoji="0" lang="en-US" altLang="ja-JP" sz="1000" b="0" i="0" u="none" strike="noStrike" cap="none" normalizeH="0" dirty="0">
              <a:ln>
                <a:noFill/>
              </a:ln>
              <a:solidFill>
                <a:schemeClr val="bg1"/>
              </a:solidFill>
              <a:effectLst/>
              <a:latin typeface="+mn-lt"/>
              <a:ea typeface="+mn-ea"/>
            </a:endParaRPr>
          </a:p>
        </p:txBody>
      </p:sp>
      <p:sp>
        <p:nvSpPr>
          <p:cNvPr id="32" name="テキスト ボックス 31"/>
          <p:cNvSpPr txBox="1"/>
          <p:nvPr/>
        </p:nvSpPr>
        <p:spPr>
          <a:xfrm>
            <a:off x="290670" y="1252736"/>
            <a:ext cx="4695516" cy="569387"/>
          </a:xfrm>
          <a:prstGeom prst="rect">
            <a:avLst/>
          </a:prstGeom>
          <a:noFill/>
        </p:spPr>
        <p:txBody>
          <a:bodyPr wrap="none" rtlCol="0">
            <a:spAutoFit/>
          </a:bodyPr>
          <a:lstStyle/>
          <a:p>
            <a:r>
              <a:rPr kumimoji="1" lang="en-US" altLang="ja-JP" sz="2400" dirty="0" err="1">
                <a:solidFill>
                  <a:schemeClr val="accent4"/>
                </a:solidFill>
                <a:latin typeface="+mn-lt"/>
                <a:ea typeface="+mn-ea"/>
              </a:rPr>
              <a:t>BigTable</a:t>
            </a:r>
            <a:r>
              <a:rPr kumimoji="1" lang="ja-JP" altLang="en-US" sz="2400" dirty="0">
                <a:solidFill>
                  <a:schemeClr val="accent4"/>
                </a:solidFill>
                <a:latin typeface="+mn-lt"/>
                <a:ea typeface="+mn-ea"/>
              </a:rPr>
              <a:t>のデータモデル </a:t>
            </a:r>
            <a:r>
              <a:rPr kumimoji="1" lang="en-US" altLang="ja-JP" sz="2400" dirty="0">
                <a:solidFill>
                  <a:schemeClr val="accent4"/>
                </a:solidFill>
                <a:latin typeface="+mn-lt"/>
                <a:ea typeface="+mn-ea"/>
              </a:rPr>
              <a:t>(</a:t>
            </a:r>
            <a:r>
              <a:rPr lang="ja-JP" altLang="en-US" sz="2400" dirty="0">
                <a:solidFill>
                  <a:schemeClr val="accent4"/>
                </a:solidFill>
                <a:latin typeface="+mn-lt"/>
                <a:ea typeface="+mn-ea"/>
              </a:rPr>
              <a:t>例</a:t>
            </a:r>
            <a:r>
              <a:rPr kumimoji="1" lang="en-US" altLang="ja-JP" sz="2400" dirty="0">
                <a:solidFill>
                  <a:schemeClr val="accent4"/>
                </a:solidFill>
                <a:latin typeface="+mn-lt"/>
                <a:ea typeface="+mn-ea"/>
              </a:rPr>
              <a:t>)</a:t>
            </a:r>
          </a:p>
          <a:p>
            <a:r>
              <a:rPr lang="en-US" altLang="ja-JP" sz="700" dirty="0">
                <a:solidFill>
                  <a:schemeClr val="accent4"/>
                </a:solidFill>
                <a:latin typeface="+mn-lt"/>
                <a:ea typeface="+mn-ea"/>
              </a:rPr>
              <a:t>http://static.googleusercontent.com/media/research.google.com/ja//archive/bigtable-osdi06.pdf </a:t>
            </a:r>
            <a:r>
              <a:rPr lang="ja-JP" altLang="en-US" sz="700" dirty="0">
                <a:solidFill>
                  <a:schemeClr val="accent4"/>
                </a:solidFill>
                <a:latin typeface="+mn-lt"/>
                <a:ea typeface="+mn-ea"/>
              </a:rPr>
              <a:t>を参考に再構成</a:t>
            </a:r>
            <a:endParaRPr kumimoji="1" lang="ja-JP" altLang="en-US" sz="700" dirty="0">
              <a:solidFill>
                <a:schemeClr val="accent4"/>
              </a:solidFill>
              <a:latin typeface="+mn-lt"/>
              <a:ea typeface="+mn-ea"/>
            </a:endParaRPr>
          </a:p>
        </p:txBody>
      </p:sp>
      <p:sp>
        <p:nvSpPr>
          <p:cNvPr id="40" name="星 12 39"/>
          <p:cNvSpPr/>
          <p:nvPr/>
        </p:nvSpPr>
        <p:spPr bwMode="auto">
          <a:xfrm rot="20057070">
            <a:off x="3167843" y="3922059"/>
            <a:ext cx="2160240" cy="1025540"/>
          </a:xfrm>
          <a:prstGeom prst="star12">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1400" b="1" i="0" u="none" strike="noStrike" cap="none" normalizeH="0" dirty="0">
                <a:ln>
                  <a:noFill/>
                </a:ln>
                <a:solidFill>
                  <a:schemeClr val="bg1"/>
                </a:solidFill>
                <a:effectLst/>
                <a:latin typeface="+mn-lt"/>
                <a:ea typeface="+mn-ea"/>
              </a:rPr>
              <a:t>検索が無い</a:t>
            </a:r>
          </a:p>
        </p:txBody>
      </p:sp>
      <p:sp>
        <p:nvSpPr>
          <p:cNvPr id="41" name="正方形/長方形 40"/>
          <p:cNvSpPr/>
          <p:nvPr/>
        </p:nvSpPr>
        <p:spPr bwMode="auto">
          <a:xfrm>
            <a:off x="290670" y="5229200"/>
            <a:ext cx="5289440" cy="953532"/>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dirty="0">
                <a:solidFill>
                  <a:schemeClr val="bg1"/>
                </a:solidFill>
                <a:latin typeface="+mn-lt"/>
                <a:ea typeface="+mn-ea"/>
              </a:rPr>
              <a:t>アプリケーションの設計・実装が困難</a:t>
            </a:r>
            <a:endParaRPr kumimoji="0" lang="en-US" altLang="ja-JP" sz="2000" dirty="0">
              <a:solidFill>
                <a:schemeClr val="bg1"/>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dirty="0">
                <a:ln>
                  <a:noFill/>
                </a:ln>
                <a:solidFill>
                  <a:schemeClr val="bg1"/>
                </a:solidFill>
                <a:effectLst/>
                <a:latin typeface="+mn-lt"/>
                <a:ea typeface="+mn-ea"/>
              </a:rPr>
              <a:t>プログラマに負担</a:t>
            </a:r>
            <a:endParaRPr kumimoji="0" lang="en-US" altLang="ja-JP" sz="2000" b="0" i="0" u="none" strike="noStrike" cap="none" normalizeH="0" dirty="0">
              <a:ln>
                <a:noFill/>
              </a:ln>
              <a:solidFill>
                <a:schemeClr val="bg1"/>
              </a:solidFill>
              <a:effectLst/>
              <a:latin typeface="+mn-lt"/>
              <a:ea typeface="+mn-ea"/>
            </a:endParaRPr>
          </a:p>
        </p:txBody>
      </p:sp>
    </p:spTree>
    <p:extLst>
      <p:ext uri="{BB962C8B-B14F-4D97-AF65-F5344CB8AC3E}">
        <p14:creationId xmlns:p14="http://schemas.microsoft.com/office/powerpoint/2010/main" val="1757006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39"/>
                                        </p:tgtEl>
                                        <p:attrNameLst>
                                          <p:attrName>style.visibility</p:attrName>
                                        </p:attrNameLst>
                                      </p:cBhvr>
                                      <p:to>
                                        <p:strVal val="visible"/>
                                      </p:to>
                                    </p:set>
                                    <p:animEffect transition="in" filter="wipe(up)">
                                      <p:cBhvr>
                                        <p:cTn id="22" dur="500"/>
                                        <p:tgtEl>
                                          <p:spTgt spid="3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500"/>
                                        <p:tgtEl>
                                          <p:spTgt spid="3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fade">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500"/>
                                        <p:tgtEl>
                                          <p:spTgt spid="34"/>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500"/>
                                        <p:tgtEl>
                                          <p:spTgt spid="3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8"/>
                                        </p:tgtEl>
                                        <p:attrNameLst>
                                          <p:attrName>style.visibility</p:attrName>
                                        </p:attrNameLst>
                                      </p:cBhvr>
                                      <p:to>
                                        <p:strVal val="visible"/>
                                      </p:to>
                                    </p:set>
                                    <p:animEffect transition="in" filter="fade">
                                      <p:cBhvr>
                                        <p:cTn id="46" dur="500"/>
                                        <p:tgtEl>
                                          <p:spTgt spid="38"/>
                                        </p:tgtEl>
                                      </p:cBhvr>
                                    </p:animEffect>
                                  </p:childTnLst>
                                </p:cTn>
                              </p:par>
                            </p:childTnLst>
                          </p:cTn>
                        </p:par>
                      </p:childTnLst>
                    </p:cTn>
                  </p:par>
                  <p:par>
                    <p:cTn id="47" fill="hold">
                      <p:stCondLst>
                        <p:cond delay="indefinite"/>
                      </p:stCondLst>
                      <p:childTnLst>
                        <p:par>
                          <p:cTn id="48" fill="hold">
                            <p:stCondLst>
                              <p:cond delay="0"/>
                            </p:stCondLst>
                            <p:childTnLst>
                              <p:par>
                                <p:cTn id="49" presetID="31" presetClass="entr" presetSubtype="0" fill="hold" grpId="0" nodeType="click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1000" fill="hold"/>
                                        <p:tgtEl>
                                          <p:spTgt spid="40"/>
                                        </p:tgtEl>
                                        <p:attrNameLst>
                                          <p:attrName>ppt_w</p:attrName>
                                        </p:attrNameLst>
                                      </p:cBhvr>
                                      <p:tavLst>
                                        <p:tav tm="0">
                                          <p:val>
                                            <p:fltVal val="0"/>
                                          </p:val>
                                        </p:tav>
                                        <p:tav tm="100000">
                                          <p:val>
                                            <p:strVal val="#ppt_w"/>
                                          </p:val>
                                        </p:tav>
                                      </p:tavLst>
                                    </p:anim>
                                    <p:anim calcmode="lin" valueType="num">
                                      <p:cBhvr>
                                        <p:cTn id="52" dur="1000" fill="hold"/>
                                        <p:tgtEl>
                                          <p:spTgt spid="40"/>
                                        </p:tgtEl>
                                        <p:attrNameLst>
                                          <p:attrName>ppt_h</p:attrName>
                                        </p:attrNameLst>
                                      </p:cBhvr>
                                      <p:tavLst>
                                        <p:tav tm="0">
                                          <p:val>
                                            <p:fltVal val="0"/>
                                          </p:val>
                                        </p:tav>
                                        <p:tav tm="100000">
                                          <p:val>
                                            <p:strVal val="#ppt_h"/>
                                          </p:val>
                                        </p:tav>
                                      </p:tavLst>
                                    </p:anim>
                                    <p:anim calcmode="lin" valueType="num">
                                      <p:cBhvr>
                                        <p:cTn id="53" dur="1000" fill="hold"/>
                                        <p:tgtEl>
                                          <p:spTgt spid="40"/>
                                        </p:tgtEl>
                                        <p:attrNameLst>
                                          <p:attrName>style.rotation</p:attrName>
                                        </p:attrNameLst>
                                      </p:cBhvr>
                                      <p:tavLst>
                                        <p:tav tm="0">
                                          <p:val>
                                            <p:fltVal val="90"/>
                                          </p:val>
                                        </p:tav>
                                        <p:tav tm="100000">
                                          <p:val>
                                            <p:fltVal val="0"/>
                                          </p:val>
                                        </p:tav>
                                      </p:tavLst>
                                    </p:anim>
                                    <p:animEffect transition="in" filter="fade">
                                      <p:cBhvr>
                                        <p:cTn id="54" dur="1000"/>
                                        <p:tgtEl>
                                          <p:spTgt spid="40"/>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38" grpId="0" animBg="1"/>
      <p:bldP spid="32" grpId="0"/>
      <p:bldP spid="40" grpId="0" animBg="1"/>
      <p:bldP spid="41"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図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47650" y="838200"/>
            <a:ext cx="8645525" cy="560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9" name="タイトル 1"/>
          <p:cNvSpPr>
            <a:spLocks noGrp="1"/>
          </p:cNvSpPr>
          <p:nvPr>
            <p:ph type="title"/>
          </p:nvPr>
        </p:nvSpPr>
        <p:spPr/>
        <p:txBody>
          <a:bodyPr/>
          <a:lstStyle/>
          <a:p>
            <a:r>
              <a:rPr lang="ja-JP" altLang="en-US" dirty="0" smtClean="0">
                <a:latin typeface="+mn-lt"/>
                <a:ea typeface="+mn-ea"/>
              </a:rPr>
              <a:t>「それ以外」のデータが急増</a:t>
            </a:r>
            <a:endParaRPr lang="ja-JP" altLang="en-US" dirty="0">
              <a:latin typeface="+mn-lt"/>
              <a:ea typeface="+mn-ea"/>
            </a:endParaRPr>
          </a:p>
        </p:txBody>
      </p:sp>
      <p:grpSp>
        <p:nvGrpSpPr>
          <p:cNvPr id="3" name="図形グループ 2"/>
          <p:cNvGrpSpPr/>
          <p:nvPr/>
        </p:nvGrpSpPr>
        <p:grpSpPr>
          <a:xfrm>
            <a:off x="2057400" y="1524000"/>
            <a:ext cx="6400800" cy="3505200"/>
            <a:chOff x="2057400" y="1524000"/>
            <a:chExt cx="6400800" cy="3505200"/>
          </a:xfrm>
        </p:grpSpPr>
        <p:sp>
          <p:nvSpPr>
            <p:cNvPr id="11" name="角丸四角形 10"/>
            <p:cNvSpPr/>
            <p:nvPr/>
          </p:nvSpPr>
          <p:spPr bwMode="auto">
            <a:xfrm>
              <a:off x="2057400" y="1524000"/>
              <a:ext cx="6400800" cy="3505200"/>
            </a:xfrm>
            <a:prstGeom prst="roundRect">
              <a:avLst>
                <a:gd name="adj" fmla="val 7607"/>
              </a:avLst>
            </a:prstGeom>
            <a:solidFill>
              <a:srgbClr val="FF9900">
                <a:alpha val="55000"/>
              </a:srgbClr>
            </a:solidFill>
            <a:ln>
              <a:solidFill>
                <a:srgbClr val="FFFFFF"/>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anchor="ctr"/>
            <a:lstStyle/>
            <a:p>
              <a:pPr>
                <a:spcBef>
                  <a:spcPct val="20000"/>
                </a:spcBef>
                <a:defRPr/>
              </a:pPr>
              <a:endParaRPr kumimoji="0" lang="ja-JP" altLang="en-US" dirty="0">
                <a:solidFill>
                  <a:srgbClr val="484848"/>
                </a:solidFill>
              </a:endParaRPr>
            </a:p>
          </p:txBody>
        </p:sp>
        <p:sp>
          <p:nvSpPr>
            <p:cNvPr id="10" name="テキスト ボックス 9"/>
            <p:cNvSpPr txBox="1"/>
            <p:nvPr/>
          </p:nvSpPr>
          <p:spPr>
            <a:xfrm>
              <a:off x="2057400" y="2684520"/>
              <a:ext cx="6400800" cy="1101840"/>
            </a:xfrm>
            <a:prstGeom prst="rect">
              <a:avLst/>
            </a:prstGeom>
            <a:noFill/>
          </p:spPr>
          <p:txBody>
            <a:bodyPr>
              <a:spAutoFit/>
            </a:bodyPr>
            <a:lstStyle/>
            <a:p>
              <a:pPr algn="ctr">
                <a:spcBef>
                  <a:spcPct val="20000"/>
                </a:spcBef>
                <a:defRPr/>
              </a:pPr>
              <a:r>
                <a:rPr lang="ja-JP" altLang="en-US" sz="3200" dirty="0">
                  <a:solidFill>
                    <a:schemeClr val="bg1"/>
                  </a:solidFill>
                  <a:effectLst>
                    <a:glow rad="63500">
                      <a:schemeClr val="accent2">
                        <a:satMod val="175000"/>
                        <a:alpha val="40000"/>
                      </a:schemeClr>
                    </a:glow>
                  </a:effectLst>
                  <a:latin typeface="+mn-lt"/>
                  <a:ea typeface="+mn-ea"/>
                  <a:cs typeface="Arial"/>
                </a:rPr>
                <a:t>リレーショナルデータベース</a:t>
              </a:r>
              <a:r>
                <a:rPr lang="ja-JP" altLang="en-US" sz="2800" dirty="0">
                  <a:solidFill>
                    <a:schemeClr val="bg1"/>
                  </a:solidFill>
                  <a:effectLst>
                    <a:glow rad="63500">
                      <a:schemeClr val="accent2">
                        <a:satMod val="175000"/>
                        <a:alpha val="40000"/>
                      </a:schemeClr>
                    </a:glow>
                  </a:effectLst>
                  <a:latin typeface="+mn-lt"/>
                  <a:ea typeface="+mn-ea"/>
                  <a:cs typeface="Arial"/>
                </a:rPr>
                <a:t>では</a:t>
              </a:r>
            </a:p>
            <a:p>
              <a:pPr algn="ctr">
                <a:spcBef>
                  <a:spcPct val="20000"/>
                </a:spcBef>
                <a:defRPr/>
              </a:pPr>
              <a:r>
                <a:rPr lang="ja-JP" altLang="en-US" sz="2800" dirty="0" smtClean="0">
                  <a:solidFill>
                    <a:schemeClr val="bg1"/>
                  </a:solidFill>
                  <a:effectLst>
                    <a:glow rad="63500">
                      <a:schemeClr val="accent2">
                        <a:satMod val="175000"/>
                        <a:alpha val="40000"/>
                      </a:schemeClr>
                    </a:glow>
                  </a:effectLst>
                  <a:latin typeface="+mn-lt"/>
                  <a:ea typeface="+mn-ea"/>
                  <a:cs typeface="Arial"/>
                </a:rPr>
                <a:t>効率的に扱えない</a:t>
              </a:r>
              <a:r>
                <a:rPr lang="ja-JP" altLang="en-US" sz="2800" dirty="0">
                  <a:solidFill>
                    <a:schemeClr val="bg1"/>
                  </a:solidFill>
                  <a:effectLst>
                    <a:glow rad="63500">
                      <a:schemeClr val="accent2">
                        <a:satMod val="175000"/>
                        <a:alpha val="40000"/>
                      </a:schemeClr>
                    </a:glow>
                  </a:effectLst>
                  <a:latin typeface="+mn-lt"/>
                  <a:ea typeface="+mn-ea"/>
                  <a:cs typeface="Arial"/>
                </a:rPr>
                <a:t>領域</a:t>
              </a:r>
            </a:p>
          </p:txBody>
        </p:sp>
      </p:grpSp>
      <p:grpSp>
        <p:nvGrpSpPr>
          <p:cNvPr id="2" name="図形グループ 1"/>
          <p:cNvGrpSpPr/>
          <p:nvPr/>
        </p:nvGrpSpPr>
        <p:grpSpPr>
          <a:xfrm>
            <a:off x="762000" y="3810000"/>
            <a:ext cx="2474913" cy="1905000"/>
            <a:chOff x="762000" y="3810000"/>
            <a:chExt cx="2474913" cy="1905000"/>
          </a:xfrm>
        </p:grpSpPr>
        <p:sp>
          <p:nvSpPr>
            <p:cNvPr id="8" name="角丸四角形 7"/>
            <p:cNvSpPr/>
            <p:nvPr/>
          </p:nvSpPr>
          <p:spPr bwMode="auto">
            <a:xfrm>
              <a:off x="762000" y="3810000"/>
              <a:ext cx="2474913" cy="1905000"/>
            </a:xfrm>
            <a:prstGeom prst="roundRect">
              <a:avLst/>
            </a:prstGeom>
            <a:solidFill>
              <a:schemeClr val="accent6">
                <a:lumMod val="40000"/>
                <a:lumOff val="60000"/>
                <a:alpha val="55000"/>
              </a:schemeClr>
            </a:solidFill>
            <a:ln>
              <a:solidFill>
                <a:srgbClr val="FFFFFF"/>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anchor="ctr"/>
            <a:lstStyle/>
            <a:p>
              <a:pPr>
                <a:spcBef>
                  <a:spcPct val="20000"/>
                </a:spcBef>
                <a:defRPr/>
              </a:pPr>
              <a:endParaRPr kumimoji="0" lang="ja-JP" altLang="en-US" sz="1400" dirty="0">
                <a:solidFill>
                  <a:srgbClr val="484848"/>
                </a:solidFill>
              </a:endParaRPr>
            </a:p>
          </p:txBody>
        </p:sp>
        <p:pic>
          <p:nvPicPr>
            <p:cNvPr id="9" name="図 8"/>
            <p:cNvPicPr>
              <a:picLocks noChangeAspect="1"/>
            </p:cNvPicPr>
            <p:nvPr/>
          </p:nvPicPr>
          <p:blipFill>
            <a:blip r:embed="rId4"/>
            <a:stretch>
              <a:fillRect/>
            </a:stretch>
          </p:blipFill>
          <p:spPr>
            <a:xfrm>
              <a:off x="1295400" y="4191000"/>
              <a:ext cx="1371600" cy="1206500"/>
            </a:xfrm>
            <a:prstGeom prst="rect">
              <a:avLst/>
            </a:prstGeom>
            <a:ln>
              <a:noFill/>
            </a:ln>
            <a:effectLst>
              <a:outerShdw blurRad="292100" dist="139700" dir="2700000" algn="tl" rotWithShape="0">
                <a:srgbClr val="333333">
                  <a:alpha val="65000"/>
                </a:srgbClr>
              </a:outerShdw>
            </a:effectLst>
          </p:spPr>
        </p:pic>
        <p:sp>
          <p:nvSpPr>
            <p:cNvPr id="9232" name="テキスト ボックス 15"/>
            <p:cNvSpPr txBox="1">
              <a:spLocks noChangeArrowheads="1"/>
            </p:cNvSpPr>
            <p:nvPr/>
          </p:nvSpPr>
          <p:spPr bwMode="auto">
            <a:xfrm>
              <a:off x="1295400" y="4624388"/>
              <a:ext cx="1371600" cy="498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defRPr kumimoji="1" sz="1200">
                  <a:solidFill>
                    <a:srgbClr val="484848"/>
                  </a:solidFill>
                  <a:latin typeface="Arial" charset="0"/>
                  <a:ea typeface="HG丸ｺﾞｼｯｸM-PRO" charset="0"/>
                  <a:cs typeface="HG丸ｺﾞｼｯｸM-PRO" charset="0"/>
                </a:defRPr>
              </a:lvl1pPr>
              <a:lvl2pPr marL="742950" indent="-285750">
                <a:spcBef>
                  <a:spcPct val="20000"/>
                </a:spcBef>
                <a:defRPr kumimoji="1" sz="1200">
                  <a:solidFill>
                    <a:srgbClr val="484848"/>
                  </a:solidFill>
                  <a:latin typeface="Arial" charset="0"/>
                  <a:ea typeface="HG丸ｺﾞｼｯｸM-PRO" charset="0"/>
                  <a:cs typeface="HG丸ｺﾞｼｯｸM-PRO" charset="0"/>
                </a:defRPr>
              </a:lvl2pPr>
              <a:lvl3pPr marL="1143000" indent="-228600">
                <a:spcBef>
                  <a:spcPct val="20000"/>
                </a:spcBef>
                <a:defRPr kumimoji="1" sz="1200">
                  <a:solidFill>
                    <a:srgbClr val="484848"/>
                  </a:solidFill>
                  <a:latin typeface="Arial" charset="0"/>
                  <a:ea typeface="HG丸ｺﾞｼｯｸM-PRO" charset="0"/>
                  <a:cs typeface="HG丸ｺﾞｼｯｸM-PRO" charset="0"/>
                </a:defRPr>
              </a:lvl3pPr>
              <a:lvl4pPr marL="1600200" indent="-228600">
                <a:spcBef>
                  <a:spcPct val="20000"/>
                </a:spcBef>
                <a:defRPr kumimoji="1" sz="1200">
                  <a:solidFill>
                    <a:srgbClr val="484848"/>
                  </a:solidFill>
                  <a:latin typeface="Arial" charset="0"/>
                  <a:ea typeface="HG丸ｺﾞｼｯｸM-PRO" charset="0"/>
                  <a:cs typeface="HG丸ｺﾞｼｯｸM-PRO" charset="0"/>
                </a:defRPr>
              </a:lvl4pPr>
              <a:lvl5pPr marL="2057400" indent="-228600">
                <a:spcBef>
                  <a:spcPct val="20000"/>
                </a:spcBef>
                <a:defRPr kumimoji="1" sz="1200">
                  <a:solidFill>
                    <a:srgbClr val="484848"/>
                  </a:solidFill>
                  <a:latin typeface="Arial" charset="0"/>
                  <a:ea typeface="HG丸ｺﾞｼｯｸM-PRO" charset="0"/>
                  <a:cs typeface="HG丸ｺﾞｼｯｸM-PRO" charset="0"/>
                </a:defRPr>
              </a:lvl5pPr>
              <a:lvl6pPr marL="25146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6pPr>
              <a:lvl7pPr marL="29718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7pPr>
              <a:lvl8pPr marL="34290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8pPr>
              <a:lvl9pPr marL="3886200" indent="-228600" fontAlgn="base">
                <a:spcBef>
                  <a:spcPct val="20000"/>
                </a:spcBef>
                <a:spcAft>
                  <a:spcPct val="0"/>
                </a:spcAft>
                <a:defRPr kumimoji="1" sz="1200">
                  <a:solidFill>
                    <a:srgbClr val="484848"/>
                  </a:solidFill>
                  <a:latin typeface="Arial" charset="0"/>
                  <a:ea typeface="HG丸ｺﾞｼｯｸM-PRO" charset="0"/>
                  <a:cs typeface="HG丸ｺﾞｼｯｸM-PRO" charset="0"/>
                </a:defRPr>
              </a:lvl9pPr>
            </a:lstStyle>
            <a:p>
              <a:pPr algn="ctr"/>
              <a:r>
                <a:rPr lang="ja-JP" altLang="en-US">
                  <a:solidFill>
                    <a:srgbClr val="0000FF"/>
                  </a:solidFill>
                  <a:latin typeface="+mn-lt"/>
                  <a:ea typeface="+mn-ea"/>
                  <a:cs typeface="HGP創英角ｺﾞｼｯｸUB" charset="0"/>
                </a:rPr>
                <a:t>リレーショナル</a:t>
              </a:r>
            </a:p>
            <a:p>
              <a:pPr algn="ctr"/>
              <a:r>
                <a:rPr lang="ja-JP" altLang="en-US">
                  <a:solidFill>
                    <a:srgbClr val="0000FF"/>
                  </a:solidFill>
                  <a:latin typeface="+mn-lt"/>
                  <a:ea typeface="+mn-ea"/>
                  <a:cs typeface="HGP創英角ｺﾞｼｯｸUB" charset="0"/>
                </a:rPr>
                <a:t>データベース</a:t>
              </a:r>
            </a:p>
          </p:txBody>
        </p:sp>
      </p:grpSp>
    </p:spTree>
    <p:extLst>
      <p:ext uri="{BB962C8B-B14F-4D97-AF65-F5344CB8AC3E}">
        <p14:creationId xmlns:p14="http://schemas.microsoft.com/office/powerpoint/2010/main" val="33664300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RDBMS</a:t>
            </a:r>
            <a:r>
              <a:rPr lang="ja-JP" altLang="en-US" dirty="0" smtClean="0"/>
              <a:t>の課題と</a:t>
            </a:r>
            <a:r>
              <a:rPr lang="en-US" altLang="ja-JP" dirty="0" smtClean="0"/>
              <a:t>NoSQL</a:t>
            </a:r>
            <a:endParaRPr kumimoji="1" lang="ja-JP" altLang="en-US" dirty="0"/>
          </a:p>
        </p:txBody>
      </p:sp>
      <p:sp>
        <p:nvSpPr>
          <p:cNvPr id="3" name="角丸四角形 2"/>
          <p:cNvSpPr/>
          <p:nvPr/>
        </p:nvSpPr>
        <p:spPr bwMode="auto">
          <a:xfrm>
            <a:off x="323528" y="1730050"/>
            <a:ext cx="4176464" cy="72008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mn-ea"/>
                <a:ea typeface="+mn-ea"/>
              </a:rPr>
              <a:t>構造化データの取扱いに向く</a:t>
            </a:r>
          </a:p>
        </p:txBody>
      </p:sp>
      <p:sp>
        <p:nvSpPr>
          <p:cNvPr id="4" name="角丸四角形 3"/>
          <p:cNvSpPr/>
          <p:nvPr/>
        </p:nvSpPr>
        <p:spPr bwMode="auto">
          <a:xfrm>
            <a:off x="325350" y="2528802"/>
            <a:ext cx="4176464" cy="72008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600" dirty="0">
                <a:solidFill>
                  <a:schemeClr val="bg1"/>
                </a:solidFill>
                <a:latin typeface="+mn-ea"/>
              </a:rPr>
              <a:t>シンプルなデータ構造</a:t>
            </a:r>
            <a:r>
              <a:rPr kumimoji="0" lang="ja-JP" altLang="en-US" sz="1600" dirty="0" smtClean="0">
                <a:solidFill>
                  <a:schemeClr val="bg1"/>
                </a:solidFill>
                <a:latin typeface="+mn-ea"/>
              </a:rPr>
              <a:t>で効率的な処理が可能</a:t>
            </a:r>
            <a:endParaRPr kumimoji="0" lang="ja-JP" altLang="en-US" sz="1600" b="0" i="0" u="none" strike="noStrike" cap="none" normalizeH="0" baseline="0" dirty="0" smtClean="0">
              <a:ln>
                <a:noFill/>
              </a:ln>
              <a:solidFill>
                <a:schemeClr val="bg1"/>
              </a:solidFill>
              <a:effectLst/>
              <a:latin typeface="+mn-ea"/>
              <a:ea typeface="+mn-ea"/>
            </a:endParaRPr>
          </a:p>
        </p:txBody>
      </p:sp>
      <p:sp>
        <p:nvSpPr>
          <p:cNvPr id="5" name="角丸四角形 4"/>
          <p:cNvSpPr/>
          <p:nvPr/>
        </p:nvSpPr>
        <p:spPr bwMode="auto">
          <a:xfrm>
            <a:off x="325350" y="3325498"/>
            <a:ext cx="4176464" cy="72008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600" dirty="0" smtClean="0">
                <a:solidFill>
                  <a:schemeClr val="bg1"/>
                </a:solidFill>
                <a:latin typeface="+mn-ea"/>
              </a:rPr>
              <a:t>柔軟</a:t>
            </a:r>
            <a:r>
              <a:rPr kumimoji="0" lang="ja-JP" altLang="en-US" sz="1600" dirty="0">
                <a:solidFill>
                  <a:schemeClr val="bg1"/>
                </a:solidFill>
                <a:latin typeface="+mn-ea"/>
              </a:rPr>
              <a:t>な</a:t>
            </a:r>
            <a:r>
              <a:rPr kumimoji="0" lang="en-US" altLang="ja-JP" sz="1600" dirty="0">
                <a:solidFill>
                  <a:schemeClr val="bg1"/>
                </a:solidFill>
                <a:latin typeface="+mn-ea"/>
              </a:rPr>
              <a:t>DB</a:t>
            </a:r>
            <a:r>
              <a:rPr kumimoji="0" lang="ja-JP" altLang="en-US" sz="1600" dirty="0">
                <a:solidFill>
                  <a:schemeClr val="bg1"/>
                </a:solidFill>
                <a:latin typeface="+mn-ea"/>
              </a:rPr>
              <a:t>構造と高い</a:t>
            </a:r>
            <a:r>
              <a:rPr kumimoji="0" lang="ja-JP" altLang="en-US" sz="1600" dirty="0" smtClean="0">
                <a:solidFill>
                  <a:schemeClr val="bg1"/>
                </a:solidFill>
                <a:latin typeface="+mn-ea"/>
              </a:rPr>
              <a:t>汎用性</a:t>
            </a:r>
            <a:endParaRPr kumimoji="0" lang="ja-JP" altLang="en-US" sz="1600" dirty="0">
              <a:solidFill>
                <a:schemeClr val="bg1"/>
              </a:solidFill>
              <a:latin typeface="+mn-ea"/>
            </a:endParaRPr>
          </a:p>
        </p:txBody>
      </p:sp>
      <p:sp>
        <p:nvSpPr>
          <p:cNvPr id="6" name="角丸四角形 5"/>
          <p:cNvSpPr/>
          <p:nvPr/>
        </p:nvSpPr>
        <p:spPr bwMode="auto">
          <a:xfrm>
            <a:off x="323528" y="4127340"/>
            <a:ext cx="4176464" cy="720080"/>
          </a:xfrm>
          <a:prstGeom prst="roundRect">
            <a:avLst>
              <a:gd name="adj" fmla="val 1901"/>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mn-ea"/>
                <a:ea typeface="+mn-ea"/>
              </a:rPr>
              <a:t>標準化された問合せ言語 </a:t>
            </a:r>
            <a:r>
              <a:rPr kumimoji="0" lang="en-US" altLang="ja-JP" sz="1600" b="0" i="0" u="none" strike="noStrike" cap="none" normalizeH="0" baseline="0" dirty="0" smtClean="0">
                <a:ln>
                  <a:noFill/>
                </a:ln>
                <a:solidFill>
                  <a:schemeClr val="bg1"/>
                </a:solidFill>
                <a:effectLst/>
                <a:latin typeface="+mn-ea"/>
                <a:ea typeface="+mn-ea"/>
              </a:rPr>
              <a:t>(SQL</a:t>
            </a:r>
            <a:r>
              <a:rPr kumimoji="0" lang="en-US" altLang="ja-JP" sz="1600" dirty="0">
                <a:solidFill>
                  <a:schemeClr val="bg1"/>
                </a:solidFill>
                <a:latin typeface="+mn-ea"/>
                <a:ea typeface="+mn-ea"/>
              </a:rPr>
              <a:t>)</a:t>
            </a:r>
            <a:endParaRPr kumimoji="0" lang="ja-JP" altLang="en-US" sz="1600" b="0" i="0" u="none" strike="noStrike" cap="none" normalizeH="0" baseline="0" dirty="0" smtClean="0">
              <a:ln>
                <a:noFill/>
              </a:ln>
              <a:solidFill>
                <a:schemeClr val="bg1"/>
              </a:solidFill>
              <a:effectLst/>
              <a:latin typeface="+mn-ea"/>
              <a:ea typeface="+mn-ea"/>
            </a:endParaRPr>
          </a:p>
        </p:txBody>
      </p:sp>
      <p:sp>
        <p:nvSpPr>
          <p:cNvPr id="8" name="角丸四角形 7"/>
          <p:cNvSpPr/>
          <p:nvPr/>
        </p:nvSpPr>
        <p:spPr bwMode="auto">
          <a:xfrm>
            <a:off x="4652392" y="1730050"/>
            <a:ext cx="4176464" cy="1518832"/>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mn-ea"/>
                <a:ea typeface="+mn-ea"/>
              </a:rPr>
              <a:t>文書、画像、音声、動画などの非構造化データの取り扱いに向かない</a:t>
            </a:r>
          </a:p>
        </p:txBody>
      </p:sp>
      <p:sp>
        <p:nvSpPr>
          <p:cNvPr id="9" name="角丸四角形 8"/>
          <p:cNvSpPr/>
          <p:nvPr/>
        </p:nvSpPr>
        <p:spPr bwMode="auto">
          <a:xfrm>
            <a:off x="325350" y="4941168"/>
            <a:ext cx="4176464" cy="720080"/>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smtClean="0">
                <a:solidFill>
                  <a:schemeClr val="bg1"/>
                </a:solidFill>
                <a:latin typeface="+mn-ea"/>
                <a:ea typeface="+mn-ea"/>
              </a:rPr>
              <a:t>トランザクション</a:t>
            </a:r>
            <a:r>
              <a:rPr kumimoji="0" lang="ja-JP" altLang="en-US" sz="1600" dirty="0">
                <a:solidFill>
                  <a:schemeClr val="bg1"/>
                </a:solidFill>
                <a:latin typeface="+mn-ea"/>
                <a:ea typeface="+mn-ea"/>
              </a:rPr>
              <a:t>処理</a:t>
            </a:r>
            <a:r>
              <a:rPr kumimoji="0" lang="ja-JP" altLang="en-US" sz="1600" dirty="0" smtClean="0">
                <a:solidFill>
                  <a:schemeClr val="bg1"/>
                </a:solidFill>
                <a:latin typeface="+mn-ea"/>
                <a:ea typeface="+mn-ea"/>
              </a:rPr>
              <a:t>に向く </a:t>
            </a:r>
            <a:r>
              <a:rPr kumimoji="0" lang="en-US" altLang="ja-JP" sz="1600" dirty="0" smtClean="0">
                <a:solidFill>
                  <a:schemeClr val="bg1"/>
                </a:solidFill>
                <a:latin typeface="+mn-ea"/>
                <a:ea typeface="+mn-ea"/>
              </a:rPr>
              <a:t>(</a:t>
            </a:r>
            <a:r>
              <a:rPr kumimoji="0" lang="en-US" altLang="ja-JP" sz="1600" b="0" i="0" u="none" strike="noStrike" cap="none" normalizeH="0" baseline="0" dirty="0" smtClean="0">
                <a:ln>
                  <a:noFill/>
                </a:ln>
                <a:solidFill>
                  <a:schemeClr val="bg1"/>
                </a:solidFill>
                <a:effectLst/>
                <a:latin typeface="+mn-ea"/>
                <a:ea typeface="+mn-ea"/>
              </a:rPr>
              <a:t>ACID</a:t>
            </a:r>
            <a:r>
              <a:rPr kumimoji="0" lang="en-US" altLang="ja-JP" sz="1600" dirty="0">
                <a:solidFill>
                  <a:schemeClr val="bg1"/>
                </a:solidFill>
                <a:latin typeface="+mn-ea"/>
                <a:ea typeface="+mn-ea"/>
              </a:rPr>
              <a:t>)</a:t>
            </a:r>
            <a:endParaRPr kumimoji="0" lang="ja-JP" altLang="en-US" sz="1600" b="0" i="0" u="none" strike="noStrike" cap="none" normalizeH="0" baseline="0" dirty="0" smtClean="0">
              <a:ln>
                <a:noFill/>
              </a:ln>
              <a:solidFill>
                <a:schemeClr val="bg1"/>
              </a:solidFill>
              <a:effectLst/>
              <a:latin typeface="+mn-ea"/>
              <a:ea typeface="+mn-ea"/>
            </a:endParaRPr>
          </a:p>
        </p:txBody>
      </p:sp>
      <p:sp>
        <p:nvSpPr>
          <p:cNvPr id="10" name="角丸四角形 9"/>
          <p:cNvSpPr/>
          <p:nvPr/>
        </p:nvSpPr>
        <p:spPr bwMode="auto">
          <a:xfrm>
            <a:off x="4652392" y="3325498"/>
            <a:ext cx="4176464" cy="1518832"/>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mn-ea"/>
                <a:ea typeface="+mn-ea"/>
              </a:rPr>
              <a:t>テーブル結合や整合性の確保など、処理のオーバーヘッドが大きい</a:t>
            </a:r>
          </a:p>
        </p:txBody>
      </p:sp>
      <p:sp>
        <p:nvSpPr>
          <p:cNvPr id="11" name="角丸四角形 10"/>
          <p:cNvSpPr/>
          <p:nvPr/>
        </p:nvSpPr>
        <p:spPr bwMode="auto">
          <a:xfrm>
            <a:off x="4652392" y="4941168"/>
            <a:ext cx="4176464" cy="720080"/>
          </a:xfrm>
          <a:prstGeom prst="roundRect">
            <a:avLst>
              <a:gd name="adj" fmla="val 0"/>
            </a:avLst>
          </a:prstGeom>
          <a:solidFill>
            <a:srgbClr val="4168A7"/>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baseline="0" dirty="0" smtClean="0">
                <a:ln>
                  <a:noFill/>
                </a:ln>
                <a:solidFill>
                  <a:schemeClr val="bg1"/>
                </a:solidFill>
                <a:effectLst/>
                <a:latin typeface="+mn-ea"/>
                <a:ea typeface="+mn-ea"/>
              </a:rPr>
              <a:t>大規模な分散処理に向かない</a:t>
            </a:r>
          </a:p>
        </p:txBody>
      </p:sp>
      <p:sp>
        <p:nvSpPr>
          <p:cNvPr id="21" name="角丸四角形 20"/>
          <p:cNvSpPr/>
          <p:nvPr/>
        </p:nvSpPr>
        <p:spPr bwMode="auto">
          <a:xfrm>
            <a:off x="330030" y="980728"/>
            <a:ext cx="4176464" cy="623209"/>
          </a:xfrm>
          <a:prstGeom prst="roundRect">
            <a:avLst>
              <a:gd name="adj" fmla="val 0"/>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mn-ea"/>
                <a:ea typeface="+mn-ea"/>
              </a:rPr>
              <a:t>メリット</a:t>
            </a:r>
          </a:p>
        </p:txBody>
      </p:sp>
      <p:sp>
        <p:nvSpPr>
          <p:cNvPr id="22" name="角丸四角形 21"/>
          <p:cNvSpPr/>
          <p:nvPr/>
        </p:nvSpPr>
        <p:spPr bwMode="auto">
          <a:xfrm>
            <a:off x="4652392" y="5805264"/>
            <a:ext cx="4176464" cy="623209"/>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dirty="0" smtClean="0">
                <a:solidFill>
                  <a:schemeClr val="bg1"/>
                </a:solidFill>
                <a:latin typeface="+mn-ea"/>
                <a:ea typeface="+mn-ea"/>
              </a:rPr>
              <a:t>新しい</a:t>
            </a:r>
            <a:r>
              <a:rPr kumimoji="0" lang="en-US" altLang="ja-JP" sz="2000" dirty="0" smtClean="0">
                <a:solidFill>
                  <a:schemeClr val="bg1"/>
                </a:solidFill>
                <a:latin typeface="+mn-ea"/>
                <a:ea typeface="+mn-ea"/>
              </a:rPr>
              <a:t>DB = NoSQL</a:t>
            </a:r>
            <a:endParaRPr kumimoji="0" lang="ja-JP" altLang="en-US" sz="2000" b="0" i="0" u="none" strike="noStrike" cap="none" normalizeH="0" baseline="0" dirty="0" smtClean="0">
              <a:ln>
                <a:noFill/>
              </a:ln>
              <a:solidFill>
                <a:schemeClr val="bg1"/>
              </a:solidFill>
              <a:effectLst/>
              <a:latin typeface="+mn-ea"/>
              <a:ea typeface="+mn-ea"/>
            </a:endParaRPr>
          </a:p>
        </p:txBody>
      </p:sp>
      <p:sp>
        <p:nvSpPr>
          <p:cNvPr id="14" name="角丸四角形 13"/>
          <p:cNvSpPr/>
          <p:nvPr/>
        </p:nvSpPr>
        <p:spPr bwMode="auto">
          <a:xfrm>
            <a:off x="4652392" y="980728"/>
            <a:ext cx="4176464" cy="623209"/>
          </a:xfrm>
          <a:prstGeom prst="roundRect">
            <a:avLst>
              <a:gd name="adj" fmla="val 0"/>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mn-ea"/>
                <a:ea typeface="+mn-ea"/>
              </a:rPr>
              <a:t>デメリット</a:t>
            </a:r>
          </a:p>
        </p:txBody>
      </p:sp>
      <p:sp>
        <p:nvSpPr>
          <p:cNvPr id="12" name="右矢印 11"/>
          <p:cNvSpPr/>
          <p:nvPr/>
        </p:nvSpPr>
        <p:spPr bwMode="auto">
          <a:xfrm>
            <a:off x="330030" y="5805264"/>
            <a:ext cx="4169962" cy="623209"/>
          </a:xfrm>
          <a:prstGeom prst="rightArrow">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smtClean="0">
              <a:ln>
                <a:noFill/>
              </a:ln>
              <a:effectLst/>
              <a:latin typeface="+mn-lt"/>
              <a:ea typeface="+mn-ea"/>
            </a:endParaRPr>
          </a:p>
        </p:txBody>
      </p:sp>
    </p:spTree>
    <p:extLst>
      <p:ext uri="{BB962C8B-B14F-4D97-AF65-F5344CB8AC3E}">
        <p14:creationId xmlns:p14="http://schemas.microsoft.com/office/powerpoint/2010/main" val="3213739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wipe(left)">
                                      <p:cBhvr>
                                        <p:cTn id="41" dur="500"/>
                                        <p:tgtEl>
                                          <p:spTgt spid="12"/>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8" grpId="0" animBg="1"/>
      <p:bldP spid="9" grpId="0" animBg="1"/>
      <p:bldP spid="10" grpId="0" animBg="1"/>
      <p:bldP spid="11" grpId="0" animBg="1"/>
      <p:bldP spid="21" grpId="0" animBg="1"/>
      <p:bldP spid="22" grpId="0" animBg="1"/>
      <p:bldP spid="14" grpId="0" animBg="1"/>
      <p:bldP spid="12"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z="2800" dirty="0" smtClean="0"/>
              <a:t>現実のビジネスや業務で発生するデータは不定型</a:t>
            </a:r>
            <a:endParaRPr lang="ja-JP" altLang="en-US" sz="2800" dirty="0"/>
          </a:p>
        </p:txBody>
      </p:sp>
      <p:sp>
        <p:nvSpPr>
          <p:cNvPr id="45057" name="Rectangle 19"/>
          <p:cNvSpPr>
            <a:spLocks noGrp="1" noChangeArrowheads="1"/>
          </p:cNvSpPr>
          <p:nvPr>
            <p:ph type="ftr" sz="quarter" idx="4294967295"/>
          </p:nvPr>
        </p:nvSpPr>
        <p:spPr>
          <a:xfrm>
            <a:off x="0" y="6553200"/>
            <a:ext cx="9144000" cy="304800"/>
          </a:xfrm>
          <a:prstGeom prst="rect">
            <a:avLst/>
          </a:prstGeom>
          <a:solidFill>
            <a:schemeClr val="bg1"/>
          </a:solidFill>
          <a:ln/>
          <a:extLst/>
        </p:spPr>
        <p:txBody>
          <a:bodyPr/>
          <a:lstStyle>
            <a:lvl1pPr>
              <a:defRPr kumimoji="1" sz="2400">
                <a:solidFill>
                  <a:schemeClr val="tx1"/>
                </a:solidFill>
                <a:latin typeface="Arial Black" pitchFamily="34" charset="0"/>
                <a:ea typeface="HGP創英角ｺﾞｼｯｸUB" pitchFamily="50" charset="-128"/>
              </a:defRPr>
            </a:lvl1pPr>
            <a:lvl2pPr marL="742950" indent="-285750">
              <a:defRPr kumimoji="1" sz="2400">
                <a:solidFill>
                  <a:schemeClr val="tx1"/>
                </a:solidFill>
                <a:latin typeface="Arial Black" pitchFamily="34" charset="0"/>
                <a:ea typeface="HGP創英角ｺﾞｼｯｸUB" pitchFamily="50" charset="-128"/>
              </a:defRPr>
            </a:lvl2pPr>
            <a:lvl3pPr marL="1143000" indent="-228600">
              <a:defRPr kumimoji="1" sz="2400">
                <a:solidFill>
                  <a:schemeClr val="tx1"/>
                </a:solidFill>
                <a:latin typeface="Arial Black" pitchFamily="34" charset="0"/>
                <a:ea typeface="HGP創英角ｺﾞｼｯｸUB" pitchFamily="50" charset="-128"/>
              </a:defRPr>
            </a:lvl3pPr>
            <a:lvl4pPr marL="1600200" indent="-228600">
              <a:defRPr kumimoji="1" sz="2400">
                <a:solidFill>
                  <a:schemeClr val="tx1"/>
                </a:solidFill>
                <a:latin typeface="Arial Black" pitchFamily="34" charset="0"/>
                <a:ea typeface="HGP創英角ｺﾞｼｯｸUB" pitchFamily="50" charset="-128"/>
              </a:defRPr>
            </a:lvl4pPr>
            <a:lvl5pPr marL="2057400" indent="-228600">
              <a:defRPr kumimoji="1" sz="2400">
                <a:solidFill>
                  <a:schemeClr val="tx1"/>
                </a:solidFill>
                <a:latin typeface="Arial Black" pitchFamily="34" charset="0"/>
                <a:ea typeface="HGP創英角ｺﾞｼｯｸUB" pitchFamily="50" charset="-128"/>
              </a:defRPr>
            </a:lvl5pPr>
            <a:lvl6pPr marL="25146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6pPr>
            <a:lvl7pPr marL="29718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7pPr>
            <a:lvl8pPr marL="34290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8pPr>
            <a:lvl9pPr marL="38862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9pPr>
          </a:lstStyle>
          <a:p>
            <a:r>
              <a:rPr lang="en-US" altLang="ja-JP" sz="900" dirty="0">
                <a:latin typeface="+mn-lt"/>
                <a:ea typeface="+mn-ea"/>
              </a:rPr>
              <a:t>Copyright © 2012 </a:t>
            </a:r>
            <a:r>
              <a:rPr lang="en-US" altLang="ja-JP" sz="900" dirty="0" err="1">
                <a:latin typeface="+mn-lt"/>
                <a:ea typeface="+mn-ea"/>
              </a:rPr>
              <a:t>CyberTech</a:t>
            </a:r>
            <a:r>
              <a:rPr lang="en-US" altLang="ja-JP" sz="900" dirty="0">
                <a:latin typeface="+mn-lt"/>
                <a:ea typeface="+mn-ea"/>
              </a:rPr>
              <a:t> Corporation. All rights reserved.</a:t>
            </a:r>
            <a:endParaRPr lang="ja-JP" altLang="en-US" sz="900" dirty="0">
              <a:latin typeface="+mn-lt"/>
              <a:ea typeface="+mn-ea"/>
            </a:endParaRPr>
          </a:p>
        </p:txBody>
      </p:sp>
      <p:pic>
        <p:nvPicPr>
          <p:cNvPr id="45061"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9206" y="2095500"/>
            <a:ext cx="6605587" cy="427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prstDash val="dash"/>
                <a:miter lim="800000"/>
                <a:headEnd/>
                <a:tailEnd/>
              </a14:hiddenLine>
            </a:ext>
          </a:extLst>
        </p:spPr>
      </p:pic>
    </p:spTree>
    <p:extLst>
      <p:ext uri="{BB962C8B-B14F-4D97-AF65-F5344CB8AC3E}">
        <p14:creationId xmlns:p14="http://schemas.microsoft.com/office/powerpoint/2010/main" val="3176492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2400" y="152400"/>
            <a:ext cx="8668072" cy="533400"/>
          </a:xfrm>
        </p:spPr>
        <p:txBody>
          <a:bodyPr/>
          <a:lstStyle/>
          <a:p>
            <a:r>
              <a:rPr lang="en-US" altLang="ja-JP" sz="2800" dirty="0" smtClean="0">
                <a:latin typeface="+mn-lt"/>
                <a:ea typeface="+mn-ea"/>
              </a:rPr>
              <a:t>RDB</a:t>
            </a:r>
            <a:r>
              <a:rPr lang="en-US" altLang="ja-JP" sz="2800" dirty="0">
                <a:latin typeface="+mn-lt"/>
                <a:ea typeface="+mn-ea"/>
              </a:rPr>
              <a:t>MS</a:t>
            </a:r>
            <a:r>
              <a:rPr lang="ja-JP" altLang="en-US" sz="2800" dirty="0" smtClean="0">
                <a:latin typeface="+mn-lt"/>
                <a:ea typeface="+mn-ea"/>
              </a:rPr>
              <a:t> ～情報の一部分を抜き出して高速処理～</a:t>
            </a:r>
            <a:endParaRPr lang="ja-JP" altLang="en-US" sz="2800" dirty="0">
              <a:latin typeface="+mn-lt"/>
              <a:ea typeface="+mn-ea"/>
            </a:endParaRPr>
          </a:p>
        </p:txBody>
      </p:sp>
      <p:sp>
        <p:nvSpPr>
          <p:cNvPr id="47105" name="Rectangle 19"/>
          <p:cNvSpPr>
            <a:spLocks noGrp="1" noChangeArrowheads="1"/>
          </p:cNvSpPr>
          <p:nvPr>
            <p:ph type="ftr" sz="quarter" idx="4294967295"/>
          </p:nvPr>
        </p:nvSpPr>
        <p:spPr>
          <a:xfrm>
            <a:off x="0" y="6553200"/>
            <a:ext cx="9144000" cy="304800"/>
          </a:xfrm>
          <a:prstGeom prst="rect">
            <a:avLst/>
          </a:prstGeom>
          <a:solidFill>
            <a:schemeClr val="bg1"/>
          </a:solidFill>
          <a:ln w="9525">
            <a:noFill/>
            <a:miter lim="800000"/>
            <a:headEnd/>
            <a:tailEnd/>
          </a:ln>
          <a:extLst/>
        </p:spPr>
        <p:txBody>
          <a:bodyPr/>
          <a:lstStyle>
            <a:lvl1pPr>
              <a:defRPr kumimoji="1" sz="2400">
                <a:solidFill>
                  <a:schemeClr val="tx1"/>
                </a:solidFill>
                <a:latin typeface="Arial Black" pitchFamily="34" charset="0"/>
                <a:ea typeface="HGP創英角ｺﾞｼｯｸUB" pitchFamily="50" charset="-128"/>
              </a:defRPr>
            </a:lvl1pPr>
            <a:lvl2pPr marL="742950" indent="-285750">
              <a:defRPr kumimoji="1" sz="2400">
                <a:solidFill>
                  <a:schemeClr val="tx1"/>
                </a:solidFill>
                <a:latin typeface="Arial Black" pitchFamily="34" charset="0"/>
                <a:ea typeface="HGP創英角ｺﾞｼｯｸUB" pitchFamily="50" charset="-128"/>
              </a:defRPr>
            </a:lvl2pPr>
            <a:lvl3pPr marL="1143000" indent="-228600">
              <a:defRPr kumimoji="1" sz="2400">
                <a:solidFill>
                  <a:schemeClr val="tx1"/>
                </a:solidFill>
                <a:latin typeface="Arial Black" pitchFamily="34" charset="0"/>
                <a:ea typeface="HGP創英角ｺﾞｼｯｸUB" pitchFamily="50" charset="-128"/>
              </a:defRPr>
            </a:lvl3pPr>
            <a:lvl4pPr marL="1600200" indent="-228600">
              <a:defRPr kumimoji="1" sz="2400">
                <a:solidFill>
                  <a:schemeClr val="tx1"/>
                </a:solidFill>
                <a:latin typeface="Arial Black" pitchFamily="34" charset="0"/>
                <a:ea typeface="HGP創英角ｺﾞｼｯｸUB" pitchFamily="50" charset="-128"/>
              </a:defRPr>
            </a:lvl4pPr>
            <a:lvl5pPr marL="2057400" indent="-228600">
              <a:defRPr kumimoji="1" sz="2400">
                <a:solidFill>
                  <a:schemeClr val="tx1"/>
                </a:solidFill>
                <a:latin typeface="Arial Black" pitchFamily="34" charset="0"/>
                <a:ea typeface="HGP創英角ｺﾞｼｯｸUB" pitchFamily="50" charset="-128"/>
              </a:defRPr>
            </a:lvl5pPr>
            <a:lvl6pPr marL="25146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6pPr>
            <a:lvl7pPr marL="29718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7pPr>
            <a:lvl8pPr marL="34290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8pPr>
            <a:lvl9pPr marL="38862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9pPr>
          </a:lstStyle>
          <a:p>
            <a:r>
              <a:rPr lang="en-US" altLang="ja-JP" sz="900" dirty="0">
                <a:latin typeface="+mn-lt"/>
                <a:ea typeface="+mn-ea"/>
              </a:rPr>
              <a:t>Copyright © 2012 </a:t>
            </a:r>
            <a:r>
              <a:rPr lang="en-US" altLang="ja-JP" sz="900" dirty="0" err="1">
                <a:latin typeface="+mn-lt"/>
                <a:ea typeface="+mn-ea"/>
              </a:rPr>
              <a:t>CyberTech</a:t>
            </a:r>
            <a:r>
              <a:rPr lang="en-US" altLang="ja-JP" sz="900" dirty="0">
                <a:latin typeface="+mn-lt"/>
                <a:ea typeface="+mn-ea"/>
              </a:rPr>
              <a:t> Corporation. All rights reserved.</a:t>
            </a:r>
            <a:endParaRPr lang="ja-JP" altLang="en-US" sz="900" dirty="0">
              <a:latin typeface="+mn-lt"/>
              <a:ea typeface="+mn-ea"/>
            </a:endParaRPr>
          </a:p>
        </p:txBody>
      </p:sp>
      <p:pic>
        <p:nvPicPr>
          <p:cNvPr id="47110"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8413" y="2095500"/>
            <a:ext cx="6605587" cy="427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prstDash val="dash"/>
                <a:miter lim="800000"/>
                <a:headEnd/>
                <a:tailEnd/>
              </a14:hiddenLine>
            </a:ext>
          </a:extLst>
        </p:spPr>
      </p:pic>
      <p:sp>
        <p:nvSpPr>
          <p:cNvPr id="47111" name="Line 10"/>
          <p:cNvSpPr>
            <a:spLocks noChangeShapeType="1"/>
          </p:cNvSpPr>
          <p:nvPr/>
        </p:nvSpPr>
        <p:spPr bwMode="auto">
          <a:xfrm flipH="1" flipV="1">
            <a:off x="2463799" y="3428999"/>
            <a:ext cx="922338" cy="469900"/>
          </a:xfrm>
          <a:prstGeom prst="line">
            <a:avLst/>
          </a:prstGeom>
          <a:noFill/>
          <a:ln w="38100">
            <a:solidFill>
              <a:srgbClr val="FF0000"/>
            </a:solidFill>
            <a:round/>
            <a:headEnd type="oval" w="med" len="med"/>
            <a:tailEnd/>
          </a:ln>
          <a:extLst>
            <a:ext uri="{909E8E84-426E-40dd-AFC4-6F175D3DCCD1}">
              <a14:hiddenFill xmlns:a14="http://schemas.microsoft.com/office/drawing/2010/main" xmlns="">
                <a:noFill/>
              </a14:hiddenFill>
            </a:ext>
          </a:extLst>
        </p:spPr>
        <p:txBody>
          <a:bodyPr anchor="ctr"/>
          <a:lstStyle/>
          <a:p>
            <a:endParaRPr lang="ja-JP" altLang="en-US">
              <a:latin typeface="+mn-lt"/>
              <a:ea typeface="+mn-ea"/>
            </a:endParaRPr>
          </a:p>
        </p:txBody>
      </p:sp>
      <p:sp>
        <p:nvSpPr>
          <p:cNvPr id="47112" name="Text Box 11"/>
          <p:cNvSpPr txBox="1">
            <a:spLocks noChangeArrowheads="1"/>
          </p:cNvSpPr>
          <p:nvPr/>
        </p:nvSpPr>
        <p:spPr bwMode="auto">
          <a:xfrm>
            <a:off x="0" y="3097213"/>
            <a:ext cx="2441694"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Arial Black" pitchFamily="34" charset="0"/>
                <a:ea typeface="HGP創英角ｺﾞｼｯｸUB" pitchFamily="50" charset="-128"/>
              </a:defRPr>
            </a:lvl1pPr>
            <a:lvl2pPr marL="742950" indent="-285750">
              <a:defRPr kumimoji="1" sz="2400">
                <a:solidFill>
                  <a:schemeClr val="tx1"/>
                </a:solidFill>
                <a:latin typeface="Arial Black" pitchFamily="34" charset="0"/>
                <a:ea typeface="HGP創英角ｺﾞｼｯｸUB" pitchFamily="50" charset="-128"/>
              </a:defRPr>
            </a:lvl2pPr>
            <a:lvl3pPr marL="1143000" indent="-228600">
              <a:defRPr kumimoji="1" sz="2400">
                <a:solidFill>
                  <a:schemeClr val="tx1"/>
                </a:solidFill>
                <a:latin typeface="Arial Black" pitchFamily="34" charset="0"/>
                <a:ea typeface="HGP創英角ｺﾞｼｯｸUB" pitchFamily="50" charset="-128"/>
              </a:defRPr>
            </a:lvl3pPr>
            <a:lvl4pPr marL="1600200" indent="-228600">
              <a:defRPr kumimoji="1" sz="2400">
                <a:solidFill>
                  <a:schemeClr val="tx1"/>
                </a:solidFill>
                <a:latin typeface="Arial Black" pitchFamily="34" charset="0"/>
                <a:ea typeface="HGP創英角ｺﾞｼｯｸUB" pitchFamily="50" charset="-128"/>
              </a:defRPr>
            </a:lvl4pPr>
            <a:lvl5pPr marL="2057400" indent="-228600">
              <a:defRPr kumimoji="1" sz="2400">
                <a:solidFill>
                  <a:schemeClr val="tx1"/>
                </a:solidFill>
                <a:latin typeface="Arial Black" pitchFamily="34" charset="0"/>
                <a:ea typeface="HGP創英角ｺﾞｼｯｸUB" pitchFamily="50" charset="-128"/>
              </a:defRPr>
            </a:lvl5pPr>
            <a:lvl6pPr marL="25146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6pPr>
            <a:lvl7pPr marL="29718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7pPr>
            <a:lvl8pPr marL="34290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8pPr>
            <a:lvl9pPr marL="38862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9pPr>
          </a:lstStyle>
          <a:p>
            <a:r>
              <a:rPr lang="ja-JP" altLang="en-US" sz="1600" dirty="0">
                <a:solidFill>
                  <a:schemeClr val="tx2"/>
                </a:solidFill>
                <a:latin typeface="+mn-lt"/>
                <a:ea typeface="+mn-ea"/>
              </a:rPr>
              <a:t>必要な部分を正規化</a:t>
            </a:r>
            <a:endParaRPr lang="en-US" altLang="ja-JP" sz="1600" dirty="0">
              <a:solidFill>
                <a:schemeClr val="tx2"/>
              </a:solidFill>
              <a:latin typeface="+mn-lt"/>
              <a:ea typeface="+mn-ea"/>
            </a:endParaRPr>
          </a:p>
          <a:p>
            <a:r>
              <a:rPr lang="ja-JP" altLang="en-US" sz="1600" dirty="0">
                <a:solidFill>
                  <a:schemeClr val="tx2"/>
                </a:solidFill>
                <a:latin typeface="+mn-lt"/>
                <a:ea typeface="+mn-ea"/>
              </a:rPr>
              <a:t>・トランザクション処理</a:t>
            </a:r>
            <a:endParaRPr lang="en-US" altLang="ja-JP" sz="1600" dirty="0">
              <a:solidFill>
                <a:schemeClr val="tx2"/>
              </a:solidFill>
              <a:latin typeface="+mn-lt"/>
              <a:ea typeface="+mn-ea"/>
            </a:endParaRPr>
          </a:p>
          <a:p>
            <a:r>
              <a:rPr lang="ja-JP" altLang="en-US" sz="1600" dirty="0">
                <a:solidFill>
                  <a:schemeClr val="tx2"/>
                </a:solidFill>
                <a:latin typeface="+mn-lt"/>
                <a:ea typeface="+mn-ea"/>
              </a:rPr>
              <a:t>・演算処理</a:t>
            </a:r>
          </a:p>
        </p:txBody>
      </p:sp>
      <p:sp>
        <p:nvSpPr>
          <p:cNvPr id="3" name="正方形/長方形 2"/>
          <p:cNvSpPr/>
          <p:nvPr/>
        </p:nvSpPr>
        <p:spPr bwMode="auto">
          <a:xfrm>
            <a:off x="539552" y="1052736"/>
            <a:ext cx="8136904" cy="936104"/>
          </a:xfrm>
          <a:prstGeom prst="rect">
            <a:avLst/>
          </a:prstGeom>
          <a:solidFill>
            <a:schemeClr val="bg1">
              <a:lumMod val="8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000" dirty="0">
                <a:latin typeface="+mn-lt"/>
                <a:ea typeface="+mn-ea"/>
              </a:rPr>
              <a:t>表</a:t>
            </a:r>
            <a:r>
              <a:rPr kumimoji="0" lang="ja-JP" altLang="en-US" sz="2000" dirty="0" smtClean="0">
                <a:latin typeface="+mn-lt"/>
                <a:ea typeface="+mn-ea"/>
              </a:rPr>
              <a:t>に入れるのに都合の良いデータ</a:t>
            </a:r>
            <a:endParaRPr kumimoji="0" lang="en-US" altLang="ja-JP" sz="2000" dirty="0" smtClean="0">
              <a:latin typeface="+mn-lt"/>
              <a:ea typeface="+mn-ea"/>
            </a:endParaRPr>
          </a:p>
          <a:p>
            <a:pPr algn="ctr">
              <a:spcBef>
                <a:spcPct val="20000"/>
              </a:spcBef>
            </a:pPr>
            <a:r>
              <a:rPr kumimoji="0" lang="ja-JP" altLang="en-US" sz="2000" dirty="0">
                <a:latin typeface="+mn-lt"/>
                <a:ea typeface="+mn-ea"/>
              </a:rPr>
              <a:t>お行儀の良い</a:t>
            </a:r>
            <a:r>
              <a:rPr kumimoji="0" lang="ja-JP" altLang="en-US" sz="2000" dirty="0" smtClean="0">
                <a:latin typeface="+mn-lt"/>
                <a:ea typeface="+mn-ea"/>
              </a:rPr>
              <a:t>データ＝正規化可能なデータ＝構造化データ</a:t>
            </a:r>
            <a:endParaRPr kumimoji="0" lang="ja-JP" altLang="en-US" sz="2000" dirty="0">
              <a:latin typeface="+mn-lt"/>
              <a:ea typeface="+mn-ea"/>
            </a:endParaRPr>
          </a:p>
        </p:txBody>
      </p:sp>
    </p:spTree>
    <p:extLst>
      <p:ext uri="{BB962C8B-B14F-4D97-AF65-F5344CB8AC3E}">
        <p14:creationId xmlns:p14="http://schemas.microsoft.com/office/powerpoint/2010/main" val="2380297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8"/>
          <p:cNvSpPr>
            <a:spLocks noGrp="1" noChangeArrowheads="1"/>
          </p:cNvSpPr>
          <p:nvPr>
            <p:ph type="title"/>
          </p:nvPr>
        </p:nvSpPr>
        <p:spPr>
          <a:xfrm>
            <a:off x="250825" y="228600"/>
            <a:ext cx="8893175" cy="533400"/>
          </a:xfrm>
        </p:spPr>
        <p:txBody>
          <a:bodyPr/>
          <a:lstStyle/>
          <a:p>
            <a:pPr eaLnBrk="1" hangingPunct="1"/>
            <a:r>
              <a:rPr lang="ja-JP" altLang="en-US" sz="2800" dirty="0" smtClean="0">
                <a:solidFill>
                  <a:srgbClr val="7F7F7F"/>
                </a:solidFill>
                <a:ea typeface="ＭＳ Ｐゴシック" charset="-128"/>
              </a:rPr>
              <a:t>歴史的背景から考えるクラウドへの期待</a:t>
            </a:r>
            <a:endParaRPr lang="en-US" altLang="ja-JP" sz="2800" dirty="0" smtClean="0">
              <a:solidFill>
                <a:srgbClr val="7F7F7F"/>
              </a:solidFill>
              <a:ea typeface="ＭＳ Ｐゴシック" charset="-128"/>
            </a:endParaRPr>
          </a:p>
        </p:txBody>
      </p:sp>
      <p:sp>
        <p:nvSpPr>
          <p:cNvPr id="760841" name="AutoShape 9"/>
          <p:cNvSpPr>
            <a:spLocks noChangeArrowheads="1"/>
          </p:cNvSpPr>
          <p:nvPr/>
        </p:nvSpPr>
        <p:spPr bwMode="auto">
          <a:xfrm>
            <a:off x="279791" y="3016363"/>
            <a:ext cx="1219200" cy="609600"/>
          </a:xfrm>
          <a:prstGeom prst="roundRect">
            <a:avLst>
              <a:gd name="adj" fmla="val 0"/>
            </a:avLst>
          </a:prstGeom>
          <a:solidFill>
            <a:schemeClr val="tx1">
              <a:lumMod val="50000"/>
              <a:lumOff val="50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400" dirty="0">
                <a:solidFill>
                  <a:srgbClr val="FFFFFF"/>
                </a:solidFill>
                <a:ea typeface="HGP創英角ｺﾞｼｯｸUB" pitchFamily="50" charset="-128"/>
              </a:rPr>
              <a:t>業務別専用機</a:t>
            </a:r>
          </a:p>
        </p:txBody>
      </p:sp>
      <p:sp>
        <p:nvSpPr>
          <p:cNvPr id="760842" name="AutoShape 10"/>
          <p:cNvSpPr>
            <a:spLocks noChangeArrowheads="1"/>
          </p:cNvSpPr>
          <p:nvPr/>
        </p:nvSpPr>
        <p:spPr bwMode="auto">
          <a:xfrm>
            <a:off x="279791" y="4065644"/>
            <a:ext cx="1219200" cy="609600"/>
          </a:xfrm>
          <a:prstGeom prst="roundRect">
            <a:avLst>
              <a:gd name="adj" fmla="val 0"/>
            </a:avLst>
          </a:prstGeom>
          <a:solidFill>
            <a:schemeClr val="tx1">
              <a:lumMod val="50000"/>
              <a:lumOff val="50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400" dirty="0">
                <a:solidFill>
                  <a:srgbClr val="FFFFFF"/>
                </a:solidFill>
                <a:ea typeface="HGP創英角ｺﾞｼｯｸUB" pitchFamily="50" charset="-128"/>
              </a:rPr>
              <a:t>業務別専用機</a:t>
            </a:r>
          </a:p>
        </p:txBody>
      </p:sp>
      <p:sp>
        <p:nvSpPr>
          <p:cNvPr id="760843" name="AutoShape 11"/>
          <p:cNvSpPr>
            <a:spLocks noChangeArrowheads="1"/>
          </p:cNvSpPr>
          <p:nvPr/>
        </p:nvSpPr>
        <p:spPr bwMode="auto">
          <a:xfrm>
            <a:off x="279845" y="5202733"/>
            <a:ext cx="1219200" cy="609600"/>
          </a:xfrm>
          <a:prstGeom prst="roundRect">
            <a:avLst>
              <a:gd name="adj" fmla="val 0"/>
            </a:avLst>
          </a:prstGeom>
          <a:solidFill>
            <a:schemeClr val="tx1">
              <a:lumMod val="50000"/>
              <a:lumOff val="50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400" dirty="0">
                <a:solidFill>
                  <a:srgbClr val="FFFFFF"/>
                </a:solidFill>
                <a:ea typeface="HGP創英角ｺﾞｼｯｸUB" pitchFamily="50" charset="-128"/>
              </a:rPr>
              <a:t>業務別専用機</a:t>
            </a:r>
          </a:p>
        </p:txBody>
      </p:sp>
      <p:sp>
        <p:nvSpPr>
          <p:cNvPr id="760844" name="AutoShape 12"/>
          <p:cNvSpPr>
            <a:spLocks noChangeArrowheads="1"/>
          </p:cNvSpPr>
          <p:nvPr/>
        </p:nvSpPr>
        <p:spPr bwMode="auto">
          <a:xfrm>
            <a:off x="279791" y="1849715"/>
            <a:ext cx="1219200" cy="609600"/>
          </a:xfrm>
          <a:prstGeom prst="roundRect">
            <a:avLst>
              <a:gd name="adj" fmla="val 0"/>
            </a:avLst>
          </a:prstGeom>
          <a:solidFill>
            <a:schemeClr val="tx1">
              <a:lumMod val="50000"/>
              <a:lumOff val="50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400" dirty="0">
                <a:solidFill>
                  <a:srgbClr val="FFFFFF"/>
                </a:solidFill>
                <a:ea typeface="HGP創英角ｺﾞｼｯｸUB" pitchFamily="50" charset="-128"/>
              </a:rPr>
              <a:t>業務別専用機</a:t>
            </a:r>
          </a:p>
        </p:txBody>
      </p:sp>
      <p:grpSp>
        <p:nvGrpSpPr>
          <p:cNvPr id="8" name="図形グループ 7"/>
          <p:cNvGrpSpPr/>
          <p:nvPr/>
        </p:nvGrpSpPr>
        <p:grpSpPr>
          <a:xfrm>
            <a:off x="5057728" y="1849715"/>
            <a:ext cx="1906971" cy="3962619"/>
            <a:chOff x="5057728" y="1849715"/>
            <a:chExt cx="1906971" cy="3962619"/>
          </a:xfrm>
        </p:grpSpPr>
        <p:sp>
          <p:nvSpPr>
            <p:cNvPr id="87" name="右矢印 86"/>
            <p:cNvSpPr/>
            <p:nvPr/>
          </p:nvSpPr>
          <p:spPr bwMode="auto">
            <a:xfrm>
              <a:off x="5119970" y="3885656"/>
              <a:ext cx="457200" cy="471216"/>
            </a:xfrm>
            <a:prstGeom prst="rightArrow">
              <a:avLst/>
            </a:prstGeom>
            <a:solidFill>
              <a:schemeClr val="accent6">
                <a:lumMod val="60000"/>
                <a:lumOff val="4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ea typeface="HG丸ｺﾞｼｯｸM-PRO" pitchFamily="50" charset="-128"/>
              </a:endParaRPr>
            </a:p>
          </p:txBody>
        </p:sp>
        <p:cxnSp>
          <p:nvCxnSpPr>
            <p:cNvPr id="23595" name="AutoShape 41"/>
            <p:cNvCxnSpPr>
              <a:cxnSpLocks noChangeShapeType="1"/>
              <a:stCxn id="23602" idx="3"/>
              <a:endCxn id="23597" idx="1"/>
            </p:cNvCxnSpPr>
            <p:nvPr/>
          </p:nvCxnSpPr>
          <p:spPr bwMode="auto">
            <a:xfrm>
              <a:off x="5057728" y="5598842"/>
              <a:ext cx="535371" cy="1"/>
            </a:xfrm>
            <a:prstGeom prst="straightConnector1">
              <a:avLst/>
            </a:prstGeom>
            <a:ln>
              <a:solidFill>
                <a:schemeClr val="accent5">
                  <a:lumMod val="75000"/>
                </a:schemeClr>
              </a:solidFill>
              <a:headEnd/>
              <a:tailEnd type="triangl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23596" name="AutoShape 42"/>
            <p:cNvSpPr>
              <a:spLocks noChangeArrowheads="1"/>
            </p:cNvSpPr>
            <p:nvPr/>
          </p:nvSpPr>
          <p:spPr bwMode="auto">
            <a:xfrm>
              <a:off x="5577170" y="2761706"/>
              <a:ext cx="1371600" cy="412750"/>
            </a:xfrm>
            <a:prstGeom prst="roundRect">
              <a:avLst>
                <a:gd name="adj" fmla="val 0"/>
              </a:avLst>
            </a:prstGeom>
            <a:solidFill>
              <a:schemeClr val="accent3">
                <a:lumMod val="50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lnSpc>
                  <a:spcPct val="80000"/>
                </a:lnSpc>
              </a:pPr>
              <a:r>
                <a:rPr lang="en-US" altLang="ja-JP" sz="1400" dirty="0">
                  <a:solidFill>
                    <a:srgbClr val="FFFFFF"/>
                  </a:solidFill>
                  <a:ea typeface="HGP創英角ｺﾞｼｯｸUB" pitchFamily="50" charset="-128"/>
                </a:rPr>
                <a:t>UNIX</a:t>
              </a:r>
              <a:r>
                <a:rPr lang="ja-JP" altLang="en-US" sz="1400" dirty="0" smtClean="0">
                  <a:solidFill>
                    <a:srgbClr val="FFFFFF"/>
                  </a:solidFill>
                  <a:ea typeface="HGP創英角ｺﾞｼｯｸUB" pitchFamily="50" charset="-128"/>
                </a:rPr>
                <a:t>サーバー</a:t>
              </a:r>
              <a:endParaRPr lang="ja-JP" altLang="en-US" sz="1400" dirty="0">
                <a:solidFill>
                  <a:srgbClr val="FFFFFF"/>
                </a:solidFill>
                <a:ea typeface="HGP創英角ｺﾞｼｯｸUB" pitchFamily="50" charset="-128"/>
              </a:endParaRPr>
            </a:p>
          </p:txBody>
        </p:sp>
        <p:sp>
          <p:nvSpPr>
            <p:cNvPr id="23597" name="AutoShape 43"/>
            <p:cNvSpPr>
              <a:spLocks noChangeArrowheads="1"/>
            </p:cNvSpPr>
            <p:nvPr/>
          </p:nvSpPr>
          <p:spPr bwMode="auto">
            <a:xfrm>
              <a:off x="5593099" y="5385351"/>
              <a:ext cx="1371600" cy="426983"/>
            </a:xfrm>
            <a:prstGeom prst="roundRect">
              <a:avLst>
                <a:gd name="adj" fmla="val 0"/>
              </a:avLst>
            </a:prstGeom>
            <a:solidFill>
              <a:schemeClr val="accent2">
                <a:lumMod val="75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400" dirty="0">
                  <a:solidFill>
                    <a:srgbClr val="FFFFFF"/>
                  </a:solidFill>
                  <a:ea typeface="HGP創英角ｺﾞｼｯｸUB" pitchFamily="50" charset="-128"/>
                </a:rPr>
                <a:t>ＰＣ</a:t>
              </a:r>
            </a:p>
          </p:txBody>
        </p:sp>
        <p:sp>
          <p:nvSpPr>
            <p:cNvPr id="23598" name="AutoShape 44"/>
            <p:cNvSpPr>
              <a:spLocks noChangeArrowheads="1"/>
            </p:cNvSpPr>
            <p:nvPr/>
          </p:nvSpPr>
          <p:spPr bwMode="auto">
            <a:xfrm>
              <a:off x="5589870" y="3289413"/>
              <a:ext cx="1371600" cy="412750"/>
            </a:xfrm>
            <a:prstGeom prst="roundRect">
              <a:avLst>
                <a:gd name="adj" fmla="val 0"/>
              </a:avLst>
            </a:prstGeom>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400" dirty="0" smtClean="0">
                  <a:solidFill>
                    <a:srgbClr val="FFFFFF"/>
                  </a:solidFill>
                  <a:ea typeface="HGP創英角ｺﾞｼｯｸUB" pitchFamily="50" charset="-128"/>
                </a:rPr>
                <a:t>ＰＣサーバー</a:t>
              </a:r>
              <a:endParaRPr lang="ja-JP" altLang="en-US" sz="1400" dirty="0">
                <a:solidFill>
                  <a:srgbClr val="FFFFFF"/>
                </a:solidFill>
                <a:ea typeface="HGP創英角ｺﾞｼｯｸUB" pitchFamily="50" charset="-128"/>
              </a:endParaRPr>
            </a:p>
          </p:txBody>
        </p:sp>
        <p:cxnSp>
          <p:nvCxnSpPr>
            <p:cNvPr id="75" name="AutoShape 57"/>
            <p:cNvCxnSpPr>
              <a:cxnSpLocks noChangeShapeType="1"/>
              <a:stCxn id="23607" idx="3"/>
              <a:endCxn id="23597" idx="1"/>
            </p:cNvCxnSpPr>
            <p:nvPr/>
          </p:nvCxnSpPr>
          <p:spPr bwMode="auto">
            <a:xfrm>
              <a:off x="5057728" y="4822938"/>
              <a:ext cx="535371" cy="775905"/>
            </a:xfrm>
            <a:prstGeom prst="bentConnector3">
              <a:avLst>
                <a:gd name="adj1" fmla="val 50000"/>
              </a:avLst>
            </a:prstGeom>
            <a:ln>
              <a:solidFill>
                <a:schemeClr val="accent5">
                  <a:lumMod val="75000"/>
                </a:schemeClr>
              </a:solidFill>
              <a:headEnd/>
              <a:tailEnd type="triangl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cxnSp>
          <p:nvCxnSpPr>
            <p:cNvPr id="109" name="AutoShape 31"/>
            <p:cNvCxnSpPr>
              <a:cxnSpLocks noChangeShapeType="1"/>
              <a:stCxn id="23601" idx="3"/>
              <a:endCxn id="23596" idx="1"/>
            </p:cNvCxnSpPr>
            <p:nvPr/>
          </p:nvCxnSpPr>
          <p:spPr bwMode="auto">
            <a:xfrm flipV="1">
              <a:off x="5057728" y="2968081"/>
              <a:ext cx="519442" cy="3832"/>
            </a:xfrm>
            <a:prstGeom prst="straightConnector1">
              <a:avLst/>
            </a:prstGeom>
            <a:ln>
              <a:solidFill>
                <a:schemeClr val="accent5">
                  <a:lumMod val="75000"/>
                </a:schemeClr>
              </a:solidFill>
              <a:headEnd/>
              <a:tailEnd type="triangl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cxnSp>
          <p:nvCxnSpPr>
            <p:cNvPr id="112" name="AutoShape 31"/>
            <p:cNvCxnSpPr>
              <a:cxnSpLocks noChangeShapeType="1"/>
              <a:stCxn id="23605" idx="3"/>
              <a:endCxn id="23598" idx="1"/>
            </p:cNvCxnSpPr>
            <p:nvPr/>
          </p:nvCxnSpPr>
          <p:spPr bwMode="auto">
            <a:xfrm>
              <a:off x="5057728" y="3495788"/>
              <a:ext cx="532142" cy="0"/>
            </a:xfrm>
            <a:prstGeom prst="straightConnector1">
              <a:avLst/>
            </a:prstGeom>
            <a:ln>
              <a:solidFill>
                <a:schemeClr val="accent5">
                  <a:lumMod val="75000"/>
                </a:schemeClr>
              </a:solidFill>
              <a:headEnd/>
              <a:tailEnd type="triangl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204" name="AutoShape 28"/>
            <p:cNvSpPr>
              <a:spLocks noChangeArrowheads="1"/>
            </p:cNvSpPr>
            <p:nvPr/>
          </p:nvSpPr>
          <p:spPr bwMode="auto">
            <a:xfrm>
              <a:off x="5593099" y="3934156"/>
              <a:ext cx="1371600" cy="381000"/>
            </a:xfrm>
            <a:prstGeom prst="roundRect">
              <a:avLst>
                <a:gd name="adj" fmla="val 50000"/>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altLang="ja-JP" sz="1000" dirty="0" smtClean="0">
                  <a:solidFill>
                    <a:schemeClr val="bg1"/>
                  </a:solidFill>
                  <a:latin typeface="HGP創英角ｺﾞｼｯｸUB" pitchFamily="50" charset="-128"/>
                  <a:ea typeface="HGP創英角ｺﾞｼｯｸUB" pitchFamily="50" charset="-128"/>
                </a:rPr>
                <a:t>Intel </a:t>
              </a:r>
            </a:p>
            <a:p>
              <a:pPr algn="ctr"/>
              <a:r>
                <a:rPr lang="ja-JP" altLang="en-US" sz="1000" dirty="0" smtClean="0">
                  <a:solidFill>
                    <a:schemeClr val="bg1"/>
                  </a:solidFill>
                  <a:latin typeface="HGP創英角ｺﾞｼｯｸUB" pitchFamily="50" charset="-128"/>
                  <a:ea typeface="HGP創英角ｺﾞｼｯｸUB" pitchFamily="50" charset="-128"/>
                </a:rPr>
                <a:t>アーキテクチャ</a:t>
              </a:r>
              <a:endParaRPr lang="ja-JP" altLang="en-US" sz="1000" dirty="0">
                <a:solidFill>
                  <a:schemeClr val="bg1"/>
                </a:solidFill>
                <a:latin typeface="HGP創英角ｺﾞｼｯｸUB" pitchFamily="50" charset="-128"/>
                <a:ea typeface="HGP創英角ｺﾞｼｯｸUB" pitchFamily="50" charset="-128"/>
              </a:endParaRPr>
            </a:p>
          </p:txBody>
        </p:sp>
        <p:sp>
          <p:nvSpPr>
            <p:cNvPr id="66" name="AutoShape 15"/>
            <p:cNvSpPr>
              <a:spLocks noChangeArrowheads="1"/>
            </p:cNvSpPr>
            <p:nvPr/>
          </p:nvSpPr>
          <p:spPr bwMode="auto">
            <a:xfrm>
              <a:off x="5589870" y="1849715"/>
              <a:ext cx="1371600" cy="609600"/>
            </a:xfrm>
            <a:prstGeom prst="roundRect">
              <a:avLst>
                <a:gd name="adj" fmla="val 0"/>
              </a:avLst>
            </a:prstGeom>
            <a:solidFill>
              <a:srgbClr val="0000FF"/>
            </a:solidFill>
            <a:ln>
              <a:noFill/>
              <a:headEnd/>
              <a:tailEnd/>
            </a:ln>
            <a:effectLst>
              <a:outerShdw blurRad="50800" dist="38100" dir="2700000" algn="tl" rotWithShape="0">
                <a:prstClr val="black">
                  <a:alpha val="40000"/>
                </a:prstClr>
              </a:outerShdw>
            </a:effectLst>
          </p:spPr>
          <p:style>
            <a:lnRef idx="2">
              <a:schemeClr val="accent4">
                <a:shade val="50000"/>
              </a:schemeClr>
            </a:lnRef>
            <a:fillRef idx="1">
              <a:schemeClr val="accent4"/>
            </a:fillRef>
            <a:effectRef idx="0">
              <a:schemeClr val="accent4"/>
            </a:effectRef>
            <a:fontRef idx="minor">
              <a:schemeClr val="lt1"/>
            </a:fontRef>
          </p:style>
          <p:txBody>
            <a:bodyPr wrap="none" anchor="ctr"/>
            <a:lstStyle/>
            <a:p>
              <a:pPr algn="ctr">
                <a:spcBef>
                  <a:spcPts val="0"/>
                </a:spcBef>
              </a:pPr>
              <a:r>
                <a:rPr lang="ja-JP" altLang="en-US" sz="1400" dirty="0">
                  <a:solidFill>
                    <a:srgbClr val="FFFFFF"/>
                  </a:solidFill>
                  <a:ea typeface="HGP創英角ｺﾞｼｯｸUB" pitchFamily="50" charset="-128"/>
                </a:rPr>
                <a:t>汎用機</a:t>
              </a:r>
            </a:p>
            <a:p>
              <a:pPr algn="ctr">
                <a:spcBef>
                  <a:spcPts val="0"/>
                </a:spcBef>
              </a:pPr>
              <a:r>
                <a:rPr lang="ja-JP" altLang="en-US" sz="1200" dirty="0">
                  <a:solidFill>
                    <a:srgbClr val="FFFFFF"/>
                  </a:solidFill>
                  <a:ea typeface="HGP創英角ｺﾞｼｯｸUB" pitchFamily="50" charset="-128"/>
                </a:rPr>
                <a:t>メインフレーム</a:t>
              </a:r>
            </a:p>
          </p:txBody>
        </p:sp>
        <p:cxnSp>
          <p:nvCxnSpPr>
            <p:cNvPr id="138" name="直線矢印コネクタ 137"/>
            <p:cNvCxnSpPr>
              <a:stCxn id="127" idx="3"/>
              <a:endCxn id="66" idx="1"/>
            </p:cNvCxnSpPr>
            <p:nvPr/>
          </p:nvCxnSpPr>
          <p:spPr bwMode="auto">
            <a:xfrm>
              <a:off x="5057728" y="2154515"/>
              <a:ext cx="532142" cy="0"/>
            </a:xfrm>
            <a:prstGeom prst="straightConnector1">
              <a:avLst/>
            </a:prstGeom>
            <a:noFill/>
            <a:ln w="38100">
              <a:solidFill>
                <a:srgbClr val="4F81BD"/>
              </a:solidFill>
              <a:miter lim="800000"/>
              <a:headEnd/>
              <a:tailEnd type="triangle" w="med" len="med"/>
            </a:ln>
            <a:extLst/>
          </p:spPr>
        </p:cxnSp>
      </p:grpSp>
      <p:grpSp>
        <p:nvGrpSpPr>
          <p:cNvPr id="2" name="図形グループ 1"/>
          <p:cNvGrpSpPr/>
          <p:nvPr/>
        </p:nvGrpSpPr>
        <p:grpSpPr>
          <a:xfrm>
            <a:off x="1498991" y="1320914"/>
            <a:ext cx="1708540" cy="4186619"/>
            <a:chOff x="1498991" y="1320914"/>
            <a:chExt cx="1708540" cy="4186619"/>
          </a:xfrm>
        </p:grpSpPr>
        <p:sp>
          <p:nvSpPr>
            <p:cNvPr id="64" name="AutoShape 15"/>
            <p:cNvSpPr>
              <a:spLocks noChangeArrowheads="1"/>
            </p:cNvSpPr>
            <p:nvPr/>
          </p:nvSpPr>
          <p:spPr bwMode="auto">
            <a:xfrm>
              <a:off x="2016961" y="2076563"/>
              <a:ext cx="1190570" cy="609600"/>
            </a:xfrm>
            <a:prstGeom prst="roundRect">
              <a:avLst>
                <a:gd name="adj" fmla="val 0"/>
              </a:avLst>
            </a:prstGeom>
            <a:solidFill>
              <a:srgbClr val="000090"/>
            </a:solidFill>
            <a:ln>
              <a:noFill/>
              <a:headEnd/>
              <a:tailEnd/>
            </a:ln>
            <a:effectLst>
              <a:outerShdw blurRad="50800" dist="38100" dir="2700000" algn="tl" rotWithShape="0">
                <a:prstClr val="black">
                  <a:alpha val="40000"/>
                </a:prstClr>
              </a:outerShdw>
            </a:effectLst>
          </p:spPr>
          <p:style>
            <a:lnRef idx="2">
              <a:schemeClr val="accent4">
                <a:shade val="50000"/>
              </a:schemeClr>
            </a:lnRef>
            <a:fillRef idx="1">
              <a:schemeClr val="accent4"/>
            </a:fillRef>
            <a:effectRef idx="0">
              <a:schemeClr val="accent4"/>
            </a:effectRef>
            <a:fontRef idx="minor">
              <a:schemeClr val="lt1"/>
            </a:fontRef>
          </p:style>
          <p:txBody>
            <a:bodyPr wrap="none" anchor="ctr"/>
            <a:lstStyle/>
            <a:p>
              <a:pPr algn="ctr">
                <a:spcBef>
                  <a:spcPts val="0"/>
                </a:spcBef>
              </a:pPr>
              <a:endParaRPr lang="en-US" altLang="ja-JP" sz="1200" dirty="0" smtClean="0">
                <a:solidFill>
                  <a:srgbClr val="FFFFFF"/>
                </a:solidFill>
                <a:ea typeface="HGP創英角ｺﾞｼｯｸUB" pitchFamily="50" charset="-128"/>
              </a:endParaRPr>
            </a:p>
            <a:p>
              <a:pPr algn="ctr">
                <a:spcBef>
                  <a:spcPts val="0"/>
                </a:spcBef>
              </a:pPr>
              <a:endParaRPr lang="en-US" altLang="ja-JP" sz="1200" dirty="0">
                <a:solidFill>
                  <a:srgbClr val="FFFFFF"/>
                </a:solidFill>
                <a:ea typeface="HGP創英角ｺﾞｼｯｸUB" pitchFamily="50" charset="-128"/>
              </a:endParaRPr>
            </a:p>
            <a:p>
              <a:pPr algn="ctr">
                <a:spcBef>
                  <a:spcPts val="0"/>
                </a:spcBef>
              </a:pPr>
              <a:r>
                <a:rPr lang="en-US" altLang="ja-JP" sz="1200" dirty="0" smtClean="0">
                  <a:solidFill>
                    <a:srgbClr val="FFFFFF"/>
                  </a:solidFill>
                  <a:ea typeface="HGP創英角ｺﾞｼｯｸUB" pitchFamily="50" charset="-128"/>
                </a:rPr>
                <a:t>IBM System/360</a:t>
              </a:r>
              <a:endParaRPr lang="ja-JP" altLang="en-US" sz="1200" dirty="0">
                <a:solidFill>
                  <a:srgbClr val="FFFFFF"/>
                </a:solidFill>
                <a:ea typeface="HGP創英角ｺﾞｼｯｸUB" pitchFamily="50" charset="-128"/>
              </a:endParaRPr>
            </a:p>
          </p:txBody>
        </p:sp>
        <p:sp>
          <p:nvSpPr>
            <p:cNvPr id="205" name="AutoShape 28"/>
            <p:cNvSpPr>
              <a:spLocks noChangeArrowheads="1"/>
            </p:cNvSpPr>
            <p:nvPr/>
          </p:nvSpPr>
          <p:spPr bwMode="auto">
            <a:xfrm>
              <a:off x="1964130" y="3934156"/>
              <a:ext cx="1190570" cy="381000"/>
            </a:xfrm>
            <a:prstGeom prst="roundRect">
              <a:avLst>
                <a:gd name="adj" fmla="val 50000"/>
              </a:avLst>
            </a:prstGeom>
            <a:solidFill>
              <a:schemeClr val="accent6">
                <a:lumMod val="75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en-US" altLang="ja-JP" sz="1000" dirty="0" smtClean="0">
                  <a:solidFill>
                    <a:srgbClr val="FFFFFF"/>
                  </a:solidFill>
                  <a:ea typeface="HGP創英角ｺﾞｼｯｸUB" pitchFamily="50" charset="-128"/>
                </a:rPr>
                <a:t>IBM System/360</a:t>
              </a:r>
            </a:p>
            <a:p>
              <a:pPr algn="ctr"/>
              <a:r>
                <a:rPr lang="ja-JP" altLang="en-US" sz="1000" dirty="0" smtClean="0">
                  <a:solidFill>
                    <a:srgbClr val="FFFFFF"/>
                  </a:solidFill>
                  <a:ea typeface="HGP創英角ｺﾞｼｯｸUB" pitchFamily="50" charset="-128"/>
                </a:rPr>
                <a:t>アーキテクチャ</a:t>
              </a:r>
              <a:endParaRPr lang="ja-JP" altLang="en-US" sz="1000" dirty="0">
                <a:solidFill>
                  <a:srgbClr val="FFFFFF"/>
                </a:solidFill>
                <a:ea typeface="HGP創英角ｺﾞｼｯｸUB" pitchFamily="50" charset="-128"/>
              </a:endParaRPr>
            </a:p>
          </p:txBody>
        </p:sp>
        <p:sp>
          <p:nvSpPr>
            <p:cNvPr id="23610" name="Text Box 20"/>
            <p:cNvSpPr txBox="1">
              <a:spLocks noChangeArrowheads="1"/>
            </p:cNvSpPr>
            <p:nvPr/>
          </p:nvSpPr>
          <p:spPr bwMode="auto">
            <a:xfrm>
              <a:off x="1878403" y="1320914"/>
              <a:ext cx="1200150" cy="396875"/>
            </a:xfrm>
            <a:prstGeom prst="rect">
              <a:avLst/>
            </a:prstGeom>
            <a:noFill/>
            <a:ln w="9525">
              <a:noFill/>
              <a:miter lim="800000"/>
              <a:headEnd/>
              <a:tailEnd/>
            </a:ln>
          </p:spPr>
          <p:txBody>
            <a:bodyPr wrap="none">
              <a:spAutoFit/>
            </a:bodyPr>
            <a:lstStyle/>
            <a:p>
              <a:r>
                <a:rPr lang="ja-JP" altLang="en-US" sz="2000" dirty="0">
                  <a:solidFill>
                    <a:srgbClr val="0000FF"/>
                  </a:solidFill>
                  <a:ea typeface="HGP創英角ｺﾞｼｯｸUB" pitchFamily="50" charset="-128"/>
                </a:rPr>
                <a:t>～１９６４</a:t>
              </a:r>
            </a:p>
          </p:txBody>
        </p:sp>
        <p:sp>
          <p:nvSpPr>
            <p:cNvPr id="23611" name="AutoShape 15"/>
            <p:cNvSpPr>
              <a:spLocks noChangeArrowheads="1"/>
            </p:cNvSpPr>
            <p:nvPr/>
          </p:nvSpPr>
          <p:spPr bwMode="auto">
            <a:xfrm>
              <a:off x="1964130" y="1849715"/>
              <a:ext cx="1190570" cy="609600"/>
            </a:xfrm>
            <a:prstGeom prst="roundRect">
              <a:avLst>
                <a:gd name="adj" fmla="val 0"/>
              </a:avLst>
            </a:prstGeom>
            <a:solidFill>
              <a:srgbClr val="0000FF"/>
            </a:solidFill>
            <a:ln>
              <a:noFill/>
              <a:headEnd/>
              <a:tailEnd/>
            </a:ln>
            <a:effectLst>
              <a:outerShdw blurRad="50800" dist="38100" dir="2700000" algn="tl" rotWithShape="0">
                <a:prstClr val="black">
                  <a:alpha val="40000"/>
                </a:prstClr>
              </a:outerShdw>
            </a:effectLst>
          </p:spPr>
          <p:style>
            <a:lnRef idx="2">
              <a:schemeClr val="accent4">
                <a:shade val="50000"/>
              </a:schemeClr>
            </a:lnRef>
            <a:fillRef idx="1">
              <a:schemeClr val="accent4"/>
            </a:fillRef>
            <a:effectRef idx="0">
              <a:schemeClr val="accent4"/>
            </a:effectRef>
            <a:fontRef idx="minor">
              <a:schemeClr val="lt1"/>
            </a:fontRef>
          </p:style>
          <p:txBody>
            <a:bodyPr wrap="none" anchor="ctr"/>
            <a:lstStyle/>
            <a:p>
              <a:pPr algn="ctr">
                <a:spcBef>
                  <a:spcPts val="0"/>
                </a:spcBef>
              </a:pPr>
              <a:r>
                <a:rPr lang="ja-JP" altLang="en-US" sz="1400" dirty="0">
                  <a:solidFill>
                    <a:srgbClr val="FFFFFF"/>
                  </a:solidFill>
                  <a:ea typeface="HGP創英角ｺﾞｼｯｸUB" pitchFamily="50" charset="-128"/>
                </a:rPr>
                <a:t>汎用機</a:t>
              </a:r>
            </a:p>
            <a:p>
              <a:pPr algn="ctr">
                <a:spcBef>
                  <a:spcPts val="0"/>
                </a:spcBef>
              </a:pPr>
              <a:r>
                <a:rPr lang="ja-JP" altLang="en-US" sz="1200" dirty="0">
                  <a:solidFill>
                    <a:srgbClr val="FFFFFF"/>
                  </a:solidFill>
                  <a:ea typeface="HGP創英角ｺﾞｼｯｸUB" pitchFamily="50" charset="-128"/>
                </a:rPr>
                <a:t>メインフレーム</a:t>
              </a:r>
            </a:p>
          </p:txBody>
        </p:sp>
        <p:cxnSp>
          <p:nvCxnSpPr>
            <p:cNvPr id="23612" name="AutoShape 16"/>
            <p:cNvCxnSpPr>
              <a:cxnSpLocks noChangeShapeType="1"/>
              <a:stCxn id="760844" idx="3"/>
              <a:endCxn id="23611" idx="1"/>
            </p:cNvCxnSpPr>
            <p:nvPr/>
          </p:nvCxnSpPr>
          <p:spPr bwMode="auto">
            <a:xfrm>
              <a:off x="1498991" y="2154515"/>
              <a:ext cx="465139" cy="12700"/>
            </a:xfrm>
            <a:prstGeom prst="bentConnector3">
              <a:avLst>
                <a:gd name="adj1" fmla="val 50000"/>
              </a:avLst>
            </a:prstGeom>
            <a:noFill/>
            <a:ln w="38100">
              <a:solidFill>
                <a:srgbClr val="4F81BD"/>
              </a:solidFill>
              <a:miter lim="800000"/>
              <a:headEnd/>
              <a:tailEnd type="triangle" w="med" len="med"/>
            </a:ln>
          </p:spPr>
        </p:cxnSp>
        <p:cxnSp>
          <p:nvCxnSpPr>
            <p:cNvPr id="23613" name="AutoShape 17"/>
            <p:cNvCxnSpPr>
              <a:cxnSpLocks noChangeShapeType="1"/>
              <a:stCxn id="760841" idx="3"/>
              <a:endCxn id="23611" idx="1"/>
            </p:cNvCxnSpPr>
            <p:nvPr/>
          </p:nvCxnSpPr>
          <p:spPr bwMode="auto">
            <a:xfrm flipV="1">
              <a:off x="1498991" y="2154515"/>
              <a:ext cx="465139" cy="1166648"/>
            </a:xfrm>
            <a:prstGeom prst="bentConnector3">
              <a:avLst>
                <a:gd name="adj1" fmla="val 50000"/>
              </a:avLst>
            </a:prstGeom>
            <a:noFill/>
            <a:ln w="38100">
              <a:solidFill>
                <a:srgbClr val="4F81BD"/>
              </a:solidFill>
              <a:miter lim="800000"/>
              <a:headEnd/>
              <a:tailEnd type="triangle" w="med" len="med"/>
            </a:ln>
          </p:spPr>
        </p:cxnSp>
        <p:cxnSp>
          <p:nvCxnSpPr>
            <p:cNvPr id="23614" name="AutoShape 18"/>
            <p:cNvCxnSpPr>
              <a:cxnSpLocks noChangeShapeType="1"/>
              <a:stCxn id="760842" idx="3"/>
              <a:endCxn id="23611" idx="1"/>
            </p:cNvCxnSpPr>
            <p:nvPr/>
          </p:nvCxnSpPr>
          <p:spPr bwMode="auto">
            <a:xfrm flipV="1">
              <a:off x="1498991" y="2154515"/>
              <a:ext cx="465139" cy="2215929"/>
            </a:xfrm>
            <a:prstGeom prst="bentConnector3">
              <a:avLst>
                <a:gd name="adj1" fmla="val 50000"/>
              </a:avLst>
            </a:prstGeom>
            <a:noFill/>
            <a:ln w="38100">
              <a:solidFill>
                <a:srgbClr val="4F81BD"/>
              </a:solidFill>
              <a:miter lim="800000"/>
              <a:headEnd/>
              <a:tailEnd type="triangle" w="med" len="med"/>
            </a:ln>
          </p:spPr>
        </p:cxnSp>
        <p:cxnSp>
          <p:nvCxnSpPr>
            <p:cNvPr id="23615" name="AutoShape 19"/>
            <p:cNvCxnSpPr>
              <a:cxnSpLocks noChangeShapeType="1"/>
              <a:stCxn id="760843" idx="3"/>
              <a:endCxn id="23611" idx="1"/>
            </p:cNvCxnSpPr>
            <p:nvPr/>
          </p:nvCxnSpPr>
          <p:spPr bwMode="auto">
            <a:xfrm flipV="1">
              <a:off x="1499045" y="2154515"/>
              <a:ext cx="465085" cy="3353018"/>
            </a:xfrm>
            <a:prstGeom prst="bentConnector3">
              <a:avLst>
                <a:gd name="adj1" fmla="val 50000"/>
              </a:avLst>
            </a:prstGeom>
            <a:noFill/>
            <a:ln w="38100">
              <a:solidFill>
                <a:srgbClr val="4F81BD"/>
              </a:solidFill>
              <a:miter lim="800000"/>
              <a:headEnd/>
              <a:tailEnd type="triangle" w="med" len="med"/>
            </a:ln>
          </p:spPr>
        </p:cxnSp>
      </p:grpSp>
      <p:grpSp>
        <p:nvGrpSpPr>
          <p:cNvPr id="3" name="図形グループ 2"/>
          <p:cNvGrpSpPr/>
          <p:nvPr/>
        </p:nvGrpSpPr>
        <p:grpSpPr>
          <a:xfrm>
            <a:off x="3154700" y="1320914"/>
            <a:ext cx="1904999" cy="4491419"/>
            <a:chOff x="3154700" y="1320914"/>
            <a:chExt cx="1904999" cy="4491419"/>
          </a:xfrm>
        </p:grpSpPr>
        <p:sp>
          <p:nvSpPr>
            <p:cNvPr id="23602" name="AutoShape 30"/>
            <p:cNvSpPr>
              <a:spLocks noChangeArrowheads="1"/>
            </p:cNvSpPr>
            <p:nvPr/>
          </p:nvSpPr>
          <p:spPr bwMode="auto">
            <a:xfrm>
              <a:off x="3686128" y="5385351"/>
              <a:ext cx="1371600" cy="426982"/>
            </a:xfrm>
            <a:prstGeom prst="roundRect">
              <a:avLst>
                <a:gd name="adj" fmla="val 0"/>
              </a:avLst>
            </a:prstGeom>
            <a:solidFill>
              <a:schemeClr val="accent2">
                <a:lumMod val="75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400" dirty="0" smtClean="0">
                  <a:solidFill>
                    <a:srgbClr val="FFFFFF"/>
                  </a:solidFill>
                  <a:ea typeface="HGP創英角ｺﾞｼｯｸUB" pitchFamily="50" charset="-128"/>
                </a:rPr>
                <a:t>ＰＣ</a:t>
              </a:r>
              <a:endParaRPr lang="ja-JP" altLang="en-US" sz="1400" dirty="0">
                <a:solidFill>
                  <a:srgbClr val="FFFFFF"/>
                </a:solidFill>
                <a:ea typeface="HGP創英角ｺﾞｼｯｸUB" pitchFamily="50" charset="-128"/>
              </a:endParaRPr>
            </a:p>
          </p:txBody>
        </p:sp>
        <p:sp>
          <p:nvSpPr>
            <p:cNvPr id="23608" name="Text Box 36"/>
            <p:cNvSpPr txBox="1">
              <a:spLocks noChangeArrowheads="1"/>
            </p:cNvSpPr>
            <p:nvPr/>
          </p:nvSpPr>
          <p:spPr bwMode="auto">
            <a:xfrm>
              <a:off x="3659578" y="1320914"/>
              <a:ext cx="1200150" cy="396875"/>
            </a:xfrm>
            <a:prstGeom prst="rect">
              <a:avLst/>
            </a:prstGeom>
            <a:noFill/>
            <a:ln w="9525">
              <a:noFill/>
              <a:miter lim="800000"/>
              <a:headEnd/>
              <a:tailEnd/>
            </a:ln>
          </p:spPr>
          <p:txBody>
            <a:bodyPr wrap="none">
              <a:spAutoFit/>
            </a:bodyPr>
            <a:lstStyle/>
            <a:p>
              <a:r>
                <a:rPr lang="ja-JP" altLang="en-US" sz="2000" dirty="0">
                  <a:solidFill>
                    <a:srgbClr val="0000FF"/>
                  </a:solidFill>
                  <a:ea typeface="HGP創英角ｺﾞｼｯｸUB" pitchFamily="50" charset="-128"/>
                </a:rPr>
                <a:t>１９８０～</a:t>
              </a:r>
            </a:p>
          </p:txBody>
        </p:sp>
        <p:sp>
          <p:nvSpPr>
            <p:cNvPr id="23635" name="上下矢印 23634"/>
            <p:cNvSpPr/>
            <p:nvPr/>
          </p:nvSpPr>
          <p:spPr bwMode="auto">
            <a:xfrm>
              <a:off x="4104243" y="2482963"/>
              <a:ext cx="533400" cy="2902387"/>
            </a:xfrm>
            <a:prstGeom prst="upDownArrow">
              <a:avLst>
                <a:gd name="adj1" fmla="val 50000"/>
                <a:gd name="adj2" fmla="val 30952"/>
              </a:avLst>
            </a:prstGeom>
            <a:solidFill>
              <a:srgbClr val="FFC000"/>
            </a:solidFill>
            <a:ln w="28575"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ea typeface="HG丸ｺﾞｼｯｸM-PRO" pitchFamily="50" charset="-128"/>
              </a:endParaRPr>
            </a:p>
          </p:txBody>
        </p:sp>
        <p:sp>
          <p:nvSpPr>
            <p:cNvPr id="23601" name="AutoShape 29"/>
            <p:cNvSpPr>
              <a:spLocks noChangeArrowheads="1"/>
            </p:cNvSpPr>
            <p:nvPr/>
          </p:nvSpPr>
          <p:spPr bwMode="auto">
            <a:xfrm>
              <a:off x="3686128" y="2765538"/>
              <a:ext cx="1371600" cy="412750"/>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400" dirty="0" smtClean="0">
                  <a:solidFill>
                    <a:srgbClr val="FFFFFF"/>
                  </a:solidFill>
                  <a:ea typeface="HGP創英角ｺﾞｼｯｸUB" pitchFamily="50" charset="-128"/>
                </a:rPr>
                <a:t>ミニコン</a:t>
              </a:r>
              <a:endParaRPr lang="ja-JP" altLang="en-US" sz="1400" dirty="0">
                <a:solidFill>
                  <a:srgbClr val="FFFFFF"/>
                </a:solidFill>
                <a:ea typeface="HGP創英角ｺﾞｼｯｸUB" pitchFamily="50" charset="-128"/>
              </a:endParaRPr>
            </a:p>
          </p:txBody>
        </p:sp>
        <p:sp>
          <p:nvSpPr>
            <p:cNvPr id="23605" name="AutoShape 33"/>
            <p:cNvSpPr>
              <a:spLocks noChangeArrowheads="1"/>
            </p:cNvSpPr>
            <p:nvPr/>
          </p:nvSpPr>
          <p:spPr bwMode="auto">
            <a:xfrm>
              <a:off x="3686128" y="3289413"/>
              <a:ext cx="1371600" cy="412750"/>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400" dirty="0" smtClean="0">
                  <a:solidFill>
                    <a:srgbClr val="FFFFFF"/>
                  </a:solidFill>
                  <a:ea typeface="HGP創英角ｺﾞｼｯｸUB" pitchFamily="50" charset="-128"/>
                </a:rPr>
                <a:t>オフコン</a:t>
              </a:r>
              <a:endParaRPr lang="ja-JP" altLang="en-US" sz="1400" dirty="0">
                <a:solidFill>
                  <a:srgbClr val="FFFFFF"/>
                </a:solidFill>
                <a:ea typeface="HGP創英角ｺﾞｼｯｸUB" pitchFamily="50" charset="-128"/>
              </a:endParaRPr>
            </a:p>
          </p:txBody>
        </p:sp>
        <p:sp>
          <p:nvSpPr>
            <p:cNvPr id="23607" name="AutoShape 35"/>
            <p:cNvSpPr>
              <a:spLocks noChangeArrowheads="1"/>
            </p:cNvSpPr>
            <p:nvPr/>
          </p:nvSpPr>
          <p:spPr bwMode="auto">
            <a:xfrm>
              <a:off x="3686128" y="4616563"/>
              <a:ext cx="1371600" cy="412750"/>
            </a:xfrm>
            <a:prstGeom prst="roundRect">
              <a:avLst>
                <a:gd name="adj" fmla="val 0"/>
              </a:avLst>
            </a:prstGeom>
            <a:solidFill>
              <a:schemeClr val="accent3">
                <a:lumMod val="75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pPr>
              <a:r>
                <a:rPr lang="ja-JP" altLang="en-US" sz="1200" dirty="0">
                  <a:solidFill>
                    <a:srgbClr val="FFFFFF"/>
                  </a:solidFill>
                  <a:ea typeface="HGP創英角ｺﾞｼｯｸUB" pitchFamily="50" charset="-128"/>
                </a:rPr>
                <a:t>エンジニアリング</a:t>
              </a:r>
            </a:p>
            <a:p>
              <a:pPr algn="ctr">
                <a:spcBef>
                  <a:spcPts val="0"/>
                </a:spcBef>
              </a:pPr>
              <a:r>
                <a:rPr lang="ja-JP" altLang="en-US" sz="1200" dirty="0">
                  <a:solidFill>
                    <a:srgbClr val="FFFFFF"/>
                  </a:solidFill>
                  <a:ea typeface="HGP創英角ｺﾞｼｯｸUB" pitchFamily="50" charset="-128"/>
                </a:rPr>
                <a:t>ワークステーション</a:t>
              </a:r>
            </a:p>
          </p:txBody>
        </p:sp>
        <p:cxnSp>
          <p:nvCxnSpPr>
            <p:cNvPr id="23630" name="直線矢印コネクタ 23629"/>
            <p:cNvCxnSpPr>
              <a:stCxn id="23611" idx="3"/>
              <a:endCxn id="127" idx="1"/>
            </p:cNvCxnSpPr>
            <p:nvPr/>
          </p:nvCxnSpPr>
          <p:spPr bwMode="auto">
            <a:xfrm>
              <a:off x="3154700" y="2154515"/>
              <a:ext cx="531428" cy="0"/>
            </a:xfrm>
            <a:prstGeom prst="straightConnector1">
              <a:avLst/>
            </a:prstGeom>
            <a:noFill/>
            <a:ln w="38100">
              <a:solidFill>
                <a:srgbClr val="4F81BD"/>
              </a:solidFill>
              <a:miter lim="800000"/>
              <a:headEnd/>
              <a:tailEnd type="triangle" w="med" len="med"/>
            </a:ln>
            <a:extLst/>
          </p:spPr>
        </p:cxnSp>
        <p:sp>
          <p:nvSpPr>
            <p:cNvPr id="127" name="AutoShape 15"/>
            <p:cNvSpPr>
              <a:spLocks noChangeArrowheads="1"/>
            </p:cNvSpPr>
            <p:nvPr/>
          </p:nvSpPr>
          <p:spPr bwMode="auto">
            <a:xfrm>
              <a:off x="3686128" y="1849715"/>
              <a:ext cx="1371600" cy="609600"/>
            </a:xfrm>
            <a:prstGeom prst="roundRect">
              <a:avLst>
                <a:gd name="adj" fmla="val 0"/>
              </a:avLst>
            </a:prstGeom>
            <a:solidFill>
              <a:srgbClr val="0000FF"/>
            </a:solidFill>
            <a:ln>
              <a:noFill/>
              <a:headEnd/>
              <a:tailEnd/>
            </a:ln>
            <a:effectLst>
              <a:outerShdw blurRad="50800" dist="38100" dir="2700000" algn="tl" rotWithShape="0">
                <a:prstClr val="black">
                  <a:alpha val="40000"/>
                </a:prstClr>
              </a:outerShdw>
            </a:effectLst>
          </p:spPr>
          <p:style>
            <a:lnRef idx="2">
              <a:schemeClr val="accent4">
                <a:shade val="50000"/>
              </a:schemeClr>
            </a:lnRef>
            <a:fillRef idx="1">
              <a:schemeClr val="accent4"/>
            </a:fillRef>
            <a:effectRef idx="0">
              <a:schemeClr val="accent4"/>
            </a:effectRef>
            <a:fontRef idx="minor">
              <a:schemeClr val="lt1"/>
            </a:fontRef>
          </p:style>
          <p:txBody>
            <a:bodyPr wrap="none" anchor="ctr"/>
            <a:lstStyle/>
            <a:p>
              <a:pPr algn="ctr">
                <a:spcBef>
                  <a:spcPts val="0"/>
                </a:spcBef>
              </a:pPr>
              <a:r>
                <a:rPr lang="ja-JP" altLang="en-US" sz="1400" dirty="0">
                  <a:solidFill>
                    <a:srgbClr val="FFFFFF"/>
                  </a:solidFill>
                  <a:ea typeface="HGP創英角ｺﾞｼｯｸUB" pitchFamily="50" charset="-128"/>
                </a:rPr>
                <a:t>汎用機</a:t>
              </a:r>
            </a:p>
            <a:p>
              <a:pPr algn="ctr">
                <a:spcBef>
                  <a:spcPts val="0"/>
                </a:spcBef>
              </a:pPr>
              <a:r>
                <a:rPr lang="ja-JP" altLang="en-US" sz="1200" dirty="0">
                  <a:solidFill>
                    <a:srgbClr val="FFFFFF"/>
                  </a:solidFill>
                  <a:ea typeface="HGP創英角ｺﾞｼｯｸUB" pitchFamily="50" charset="-128"/>
                </a:rPr>
                <a:t>メインフレーム</a:t>
              </a:r>
            </a:p>
          </p:txBody>
        </p:sp>
        <p:sp>
          <p:nvSpPr>
            <p:cNvPr id="23600" name="AutoShape 28"/>
            <p:cNvSpPr>
              <a:spLocks noChangeArrowheads="1"/>
            </p:cNvSpPr>
            <p:nvPr/>
          </p:nvSpPr>
          <p:spPr bwMode="auto">
            <a:xfrm>
              <a:off x="3688099" y="3934156"/>
              <a:ext cx="1371600" cy="381000"/>
            </a:xfrm>
            <a:prstGeom prst="roundRect">
              <a:avLst>
                <a:gd name="adj" fmla="val 50000"/>
              </a:avLst>
            </a:prstGeom>
            <a:solidFill>
              <a:schemeClr val="accent6">
                <a:lumMod val="75000"/>
              </a:schemeClr>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000" dirty="0" smtClean="0">
                  <a:solidFill>
                    <a:srgbClr val="FFFFFF"/>
                  </a:solidFill>
                  <a:ea typeface="HGP創英角ｺﾞｼｯｸUB" pitchFamily="50" charset="-128"/>
                </a:rPr>
                <a:t>ダウンサイジング</a:t>
              </a:r>
              <a:endParaRPr lang="en-US" altLang="ja-JP" sz="1000" dirty="0" smtClean="0">
                <a:solidFill>
                  <a:srgbClr val="FFFFFF"/>
                </a:solidFill>
                <a:ea typeface="HGP創英角ｺﾞｼｯｸUB" pitchFamily="50" charset="-128"/>
              </a:endParaRPr>
            </a:p>
            <a:p>
              <a:pPr algn="ctr"/>
              <a:r>
                <a:rPr lang="ja-JP" altLang="en-US" sz="1000" dirty="0" smtClean="0">
                  <a:solidFill>
                    <a:srgbClr val="FFFFFF"/>
                  </a:solidFill>
                  <a:ea typeface="HGP創英角ｺﾞｼｯｸUB" pitchFamily="50" charset="-128"/>
                </a:rPr>
                <a:t>マルチベンダー</a:t>
              </a:r>
              <a:endParaRPr lang="ja-JP" altLang="en-US" sz="1000" dirty="0">
                <a:solidFill>
                  <a:srgbClr val="FFFFFF"/>
                </a:solidFill>
                <a:ea typeface="HGP創英角ｺﾞｼｯｸUB" pitchFamily="50" charset="-128"/>
              </a:endParaRPr>
            </a:p>
          </p:txBody>
        </p:sp>
        <p:sp>
          <p:nvSpPr>
            <p:cNvPr id="23636" name="右矢印 23635"/>
            <p:cNvSpPr/>
            <p:nvPr/>
          </p:nvSpPr>
          <p:spPr bwMode="auto">
            <a:xfrm>
              <a:off x="3202378" y="3883138"/>
              <a:ext cx="457200" cy="471216"/>
            </a:xfrm>
            <a:prstGeom prst="rightArrow">
              <a:avLst/>
            </a:prstGeom>
            <a:solidFill>
              <a:schemeClr val="accent6">
                <a:lumMod val="60000"/>
                <a:lumOff val="4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ea typeface="HG丸ｺﾞｼｯｸM-PRO" pitchFamily="50" charset="-128"/>
              </a:endParaRPr>
            </a:p>
          </p:txBody>
        </p:sp>
      </p:grpSp>
      <p:pic>
        <p:nvPicPr>
          <p:cNvPr id="74" name="図 73"/>
          <p:cNvPicPr>
            <a:picLocks noChangeAspect="1"/>
          </p:cNvPicPr>
          <p:nvPr/>
        </p:nvPicPr>
        <p:blipFill>
          <a:blip r:embed="rId3"/>
          <a:stretch>
            <a:fillRect/>
          </a:stretch>
        </p:blipFill>
        <p:spPr>
          <a:xfrm>
            <a:off x="8143909" y="6690380"/>
            <a:ext cx="892142" cy="152317"/>
          </a:xfrm>
          <a:prstGeom prst="rect">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pic>
      <p:grpSp>
        <p:nvGrpSpPr>
          <p:cNvPr id="9" name="図形グループ 8"/>
          <p:cNvGrpSpPr/>
          <p:nvPr/>
        </p:nvGrpSpPr>
        <p:grpSpPr>
          <a:xfrm>
            <a:off x="6948770" y="1320914"/>
            <a:ext cx="1788619" cy="4491419"/>
            <a:chOff x="6948770" y="1320914"/>
            <a:chExt cx="1788619" cy="4491419"/>
          </a:xfrm>
        </p:grpSpPr>
        <p:sp>
          <p:nvSpPr>
            <p:cNvPr id="13" name="正方形/長方形 12"/>
            <p:cNvSpPr/>
            <p:nvPr/>
          </p:nvSpPr>
          <p:spPr>
            <a:xfrm>
              <a:off x="7410450" y="1717789"/>
              <a:ext cx="1326939" cy="2639083"/>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581" name="Text Box 48"/>
            <p:cNvSpPr txBox="1">
              <a:spLocks noChangeArrowheads="1"/>
            </p:cNvSpPr>
            <p:nvPr/>
          </p:nvSpPr>
          <p:spPr bwMode="auto">
            <a:xfrm>
              <a:off x="7489943" y="1320914"/>
              <a:ext cx="1200150" cy="396875"/>
            </a:xfrm>
            <a:prstGeom prst="rect">
              <a:avLst/>
            </a:prstGeom>
            <a:noFill/>
            <a:ln w="9525">
              <a:noFill/>
              <a:miter lim="800000"/>
              <a:headEnd/>
              <a:tailEnd/>
            </a:ln>
          </p:spPr>
          <p:txBody>
            <a:bodyPr wrap="none">
              <a:spAutoFit/>
            </a:bodyPr>
            <a:lstStyle/>
            <a:p>
              <a:r>
                <a:rPr lang="ja-JP" altLang="en-US" sz="2000" dirty="0">
                  <a:solidFill>
                    <a:srgbClr val="0000FF"/>
                  </a:solidFill>
                  <a:ea typeface="HGP創英角ｺﾞｼｯｸUB" pitchFamily="50" charset="-128"/>
                </a:rPr>
                <a:t>２０１０～</a:t>
              </a:r>
            </a:p>
          </p:txBody>
        </p:sp>
        <p:sp>
          <p:nvSpPr>
            <p:cNvPr id="23582" name="AutoShape 49"/>
            <p:cNvSpPr>
              <a:spLocks noChangeArrowheads="1"/>
            </p:cNvSpPr>
            <p:nvPr/>
          </p:nvSpPr>
          <p:spPr bwMode="auto">
            <a:xfrm>
              <a:off x="7365789" y="5385350"/>
              <a:ext cx="1371600" cy="426983"/>
            </a:xfrm>
            <a:prstGeom prst="roundRect">
              <a:avLst>
                <a:gd name="adj" fmla="val 0"/>
              </a:avLst>
            </a:prstGeom>
            <a:solidFill>
              <a:srgbClr val="660066"/>
            </a:solid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lnSpc>
                  <a:spcPct val="90000"/>
                </a:lnSpc>
              </a:pPr>
              <a:r>
                <a:rPr lang="en-US" altLang="ja-JP" sz="1200" dirty="0" smtClean="0">
                  <a:solidFill>
                    <a:srgbClr val="FFFFFF"/>
                  </a:solidFill>
                  <a:latin typeface="Arial"/>
                  <a:ea typeface="HGP創英角ｺﾞｼｯｸUB" pitchFamily="50" charset="-128"/>
                  <a:cs typeface="Arial"/>
                </a:rPr>
                <a:t>PC+</a:t>
              </a:r>
              <a:r>
                <a:rPr lang="ja-JP" altLang="en-US" sz="1200" dirty="0" smtClean="0">
                  <a:solidFill>
                    <a:srgbClr val="FFFFFF"/>
                  </a:solidFill>
                  <a:latin typeface="Arial"/>
                  <a:ea typeface="HGP創英角ｺﾞｼｯｸUB" pitchFamily="50" charset="-128"/>
                  <a:cs typeface="Arial"/>
                </a:rPr>
                <a:t>モバイル</a:t>
              </a:r>
              <a:r>
                <a:rPr lang="en-US" altLang="ja-JP" sz="1200" dirty="0" smtClean="0">
                  <a:solidFill>
                    <a:srgbClr val="FFFFFF"/>
                  </a:solidFill>
                  <a:latin typeface="Arial"/>
                  <a:ea typeface="HGP創英角ｺﾞｼｯｸUB" pitchFamily="50" charset="-128"/>
                  <a:cs typeface="Arial"/>
                </a:rPr>
                <a:t>+</a:t>
              </a:r>
              <a:r>
                <a:rPr lang="en-US" altLang="ja-JP" sz="1200" dirty="0" err="1" smtClean="0">
                  <a:solidFill>
                    <a:srgbClr val="FFFFFF"/>
                  </a:solidFill>
                  <a:latin typeface="Arial"/>
                  <a:ea typeface="HGP創英角ｺﾞｼｯｸUB" pitchFamily="50" charset="-128"/>
                  <a:cs typeface="Arial"/>
                </a:rPr>
                <a:t>IoT</a:t>
              </a:r>
              <a:endParaRPr lang="en-US" altLang="ja-JP" sz="800" dirty="0" smtClean="0">
                <a:solidFill>
                  <a:srgbClr val="FFFFFF"/>
                </a:solidFill>
                <a:latin typeface="Arial"/>
                <a:ea typeface="HGP創英角ｺﾞｼｯｸUB" pitchFamily="50" charset="-128"/>
                <a:cs typeface="Arial"/>
              </a:endParaRPr>
            </a:p>
          </p:txBody>
        </p:sp>
        <p:cxnSp>
          <p:nvCxnSpPr>
            <p:cNvPr id="23588" name="AutoShape 55"/>
            <p:cNvCxnSpPr>
              <a:cxnSpLocks noChangeShapeType="1"/>
              <a:stCxn id="23598" idx="3"/>
              <a:endCxn id="68" idx="1"/>
            </p:cNvCxnSpPr>
            <p:nvPr/>
          </p:nvCxnSpPr>
          <p:spPr bwMode="auto">
            <a:xfrm flipV="1">
              <a:off x="6961470" y="2968081"/>
              <a:ext cx="545552" cy="527707"/>
            </a:xfrm>
            <a:prstGeom prst="bentConnector3">
              <a:avLst>
                <a:gd name="adj1" fmla="val 50000"/>
              </a:avLst>
            </a:prstGeom>
            <a:ln>
              <a:solidFill>
                <a:schemeClr val="accent5">
                  <a:lumMod val="75000"/>
                </a:schemeClr>
              </a:solidFill>
              <a:headEnd/>
              <a:tailEnd type="triangl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cxnSp>
          <p:nvCxnSpPr>
            <p:cNvPr id="77" name="AutoShape 57"/>
            <p:cNvCxnSpPr>
              <a:cxnSpLocks noChangeShapeType="1"/>
              <a:stCxn id="23597" idx="3"/>
              <a:endCxn id="23582" idx="1"/>
            </p:cNvCxnSpPr>
            <p:nvPr/>
          </p:nvCxnSpPr>
          <p:spPr bwMode="auto">
            <a:xfrm flipV="1">
              <a:off x="6964699" y="5598842"/>
              <a:ext cx="401090" cy="1"/>
            </a:xfrm>
            <a:prstGeom prst="bentConnector3">
              <a:avLst>
                <a:gd name="adj1" fmla="val 50000"/>
              </a:avLst>
            </a:prstGeom>
            <a:ln>
              <a:noFill/>
              <a:headEnd/>
              <a:tailEnd type="triangl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cxnSp>
          <p:nvCxnSpPr>
            <p:cNvPr id="144" name="AutoShape 55"/>
            <p:cNvCxnSpPr>
              <a:cxnSpLocks noChangeShapeType="1"/>
              <a:stCxn id="23596" idx="3"/>
              <a:endCxn id="68" idx="1"/>
            </p:cNvCxnSpPr>
            <p:nvPr/>
          </p:nvCxnSpPr>
          <p:spPr bwMode="auto">
            <a:xfrm>
              <a:off x="6948770" y="2968081"/>
              <a:ext cx="558252" cy="12700"/>
            </a:xfrm>
            <a:prstGeom prst="bentConnector3">
              <a:avLst>
                <a:gd name="adj1" fmla="val 50000"/>
              </a:avLst>
            </a:prstGeom>
            <a:ln>
              <a:solidFill>
                <a:schemeClr val="accent5">
                  <a:lumMod val="75000"/>
                </a:schemeClr>
              </a:solidFill>
              <a:headEnd/>
              <a:tailEnd type="triangl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147" name="AutoShape 15"/>
            <p:cNvSpPr>
              <a:spLocks noChangeArrowheads="1"/>
            </p:cNvSpPr>
            <p:nvPr/>
          </p:nvSpPr>
          <p:spPr bwMode="auto">
            <a:xfrm>
              <a:off x="7505700" y="1837891"/>
              <a:ext cx="1143000" cy="633248"/>
            </a:xfrm>
            <a:prstGeom prst="roundRect">
              <a:avLst>
                <a:gd name="adj" fmla="val 0"/>
              </a:avLst>
            </a:prstGeom>
            <a:solidFill>
              <a:srgbClr val="0000FF"/>
            </a:solidFill>
            <a:ln>
              <a:noFill/>
              <a:headEnd/>
              <a:tailEnd/>
            </a:ln>
            <a:effectLst>
              <a:outerShdw blurRad="50800" dist="38100" dir="2700000" algn="tl" rotWithShape="0">
                <a:prstClr val="black">
                  <a:alpha val="40000"/>
                </a:prstClr>
              </a:outerShdw>
            </a:effectLst>
          </p:spPr>
          <p:style>
            <a:lnRef idx="2">
              <a:schemeClr val="accent4">
                <a:shade val="50000"/>
              </a:schemeClr>
            </a:lnRef>
            <a:fillRef idx="1">
              <a:schemeClr val="accent4"/>
            </a:fillRef>
            <a:effectRef idx="0">
              <a:schemeClr val="accent4"/>
            </a:effectRef>
            <a:fontRef idx="minor">
              <a:schemeClr val="lt1"/>
            </a:fontRef>
          </p:style>
          <p:txBody>
            <a:bodyPr wrap="none" anchor="ctr"/>
            <a:lstStyle/>
            <a:p>
              <a:pPr algn="ctr">
                <a:spcBef>
                  <a:spcPts val="0"/>
                </a:spcBef>
              </a:pPr>
              <a:r>
                <a:rPr lang="ja-JP" altLang="en-US" sz="1400" dirty="0">
                  <a:solidFill>
                    <a:srgbClr val="FFFFFF"/>
                  </a:solidFill>
                  <a:ea typeface="HGP創英角ｺﾞｼｯｸUB" pitchFamily="50" charset="-128"/>
                </a:rPr>
                <a:t>汎用機</a:t>
              </a:r>
            </a:p>
            <a:p>
              <a:pPr algn="ctr">
                <a:spcBef>
                  <a:spcPts val="0"/>
                </a:spcBef>
              </a:pPr>
              <a:r>
                <a:rPr lang="ja-JP" altLang="en-US" sz="1200" dirty="0">
                  <a:solidFill>
                    <a:srgbClr val="FFFFFF"/>
                  </a:solidFill>
                  <a:ea typeface="HGP創英角ｺﾞｼｯｸUB" pitchFamily="50" charset="-128"/>
                </a:rPr>
                <a:t>メインフレーム</a:t>
              </a:r>
            </a:p>
          </p:txBody>
        </p:sp>
        <p:cxnSp>
          <p:nvCxnSpPr>
            <p:cNvPr id="157" name="AutoShape 55"/>
            <p:cNvCxnSpPr>
              <a:cxnSpLocks noChangeShapeType="1"/>
              <a:stCxn id="23597" idx="3"/>
              <a:endCxn id="68" idx="1"/>
            </p:cNvCxnSpPr>
            <p:nvPr/>
          </p:nvCxnSpPr>
          <p:spPr bwMode="auto">
            <a:xfrm flipV="1">
              <a:off x="6964699" y="2968081"/>
              <a:ext cx="542323" cy="2630762"/>
            </a:xfrm>
            <a:prstGeom prst="bentConnector3">
              <a:avLst>
                <a:gd name="adj1" fmla="val 50000"/>
              </a:avLst>
            </a:prstGeom>
            <a:ln>
              <a:solidFill>
                <a:schemeClr val="accent5">
                  <a:lumMod val="75000"/>
                </a:schemeClr>
              </a:solidFill>
              <a:headEnd/>
              <a:tailEnd type="triangl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cxnSp>
        <p:sp>
          <p:nvSpPr>
            <p:cNvPr id="67" name="AutoShape 44"/>
            <p:cNvSpPr>
              <a:spLocks noChangeArrowheads="1"/>
            </p:cNvSpPr>
            <p:nvPr/>
          </p:nvSpPr>
          <p:spPr bwMode="auto">
            <a:xfrm>
              <a:off x="7506365" y="2538418"/>
              <a:ext cx="1143000" cy="270312"/>
            </a:xfrm>
            <a:prstGeom prst="roundRect">
              <a:avLst>
                <a:gd name="adj" fmla="val 0"/>
              </a:avLst>
            </a:prstGeom>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200" dirty="0" smtClean="0">
                  <a:solidFill>
                    <a:srgbClr val="FFFFFF"/>
                  </a:solidFill>
                  <a:ea typeface="HGP創英角ｺﾞｼｯｸUB" pitchFamily="50" charset="-128"/>
                </a:rPr>
                <a:t>ＰＣサーバー</a:t>
              </a:r>
              <a:endParaRPr lang="ja-JP" altLang="en-US" sz="1200" dirty="0">
                <a:solidFill>
                  <a:srgbClr val="FFFFFF"/>
                </a:solidFill>
                <a:ea typeface="HGP創英角ｺﾞｼｯｸUB" pitchFamily="50" charset="-128"/>
              </a:endParaRPr>
            </a:p>
          </p:txBody>
        </p:sp>
        <p:sp>
          <p:nvSpPr>
            <p:cNvPr id="68" name="AutoShape 44"/>
            <p:cNvSpPr>
              <a:spLocks noChangeArrowheads="1"/>
            </p:cNvSpPr>
            <p:nvPr/>
          </p:nvSpPr>
          <p:spPr bwMode="auto">
            <a:xfrm>
              <a:off x="7507022" y="2832925"/>
              <a:ext cx="1143000" cy="270312"/>
            </a:xfrm>
            <a:prstGeom prst="roundRect">
              <a:avLst>
                <a:gd name="adj" fmla="val 0"/>
              </a:avLst>
            </a:prstGeom>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200" dirty="0" smtClean="0">
                  <a:solidFill>
                    <a:srgbClr val="FFFFFF"/>
                  </a:solidFill>
                  <a:ea typeface="HGP創英角ｺﾞｼｯｸUB" pitchFamily="50" charset="-128"/>
                </a:rPr>
                <a:t>ＰＣサーバー</a:t>
              </a:r>
              <a:endParaRPr lang="ja-JP" altLang="en-US" sz="1200" dirty="0">
                <a:solidFill>
                  <a:srgbClr val="FFFFFF"/>
                </a:solidFill>
                <a:ea typeface="HGP創英角ｺﾞｼｯｸUB" pitchFamily="50" charset="-128"/>
              </a:endParaRPr>
            </a:p>
          </p:txBody>
        </p:sp>
        <p:sp>
          <p:nvSpPr>
            <p:cNvPr id="69" name="AutoShape 44"/>
            <p:cNvSpPr>
              <a:spLocks noChangeArrowheads="1"/>
            </p:cNvSpPr>
            <p:nvPr/>
          </p:nvSpPr>
          <p:spPr bwMode="auto">
            <a:xfrm>
              <a:off x="7506365" y="3137451"/>
              <a:ext cx="1143000" cy="270312"/>
            </a:xfrm>
            <a:prstGeom prst="roundRect">
              <a:avLst>
                <a:gd name="adj" fmla="val 0"/>
              </a:avLst>
            </a:prstGeom>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r>
                <a:rPr lang="ja-JP" altLang="en-US" sz="1200" dirty="0" smtClean="0">
                  <a:solidFill>
                    <a:srgbClr val="FFFFFF"/>
                  </a:solidFill>
                  <a:ea typeface="HGP創英角ｺﾞｼｯｸUB" pitchFamily="50" charset="-128"/>
                </a:rPr>
                <a:t>ＰＣサーバー</a:t>
              </a:r>
              <a:endParaRPr lang="ja-JP" altLang="en-US" sz="1200" dirty="0">
                <a:solidFill>
                  <a:srgbClr val="FFFFFF"/>
                </a:solidFill>
                <a:ea typeface="HGP創英角ｺﾞｼｯｸUB" pitchFamily="50" charset="-128"/>
              </a:endParaRPr>
            </a:p>
          </p:txBody>
        </p:sp>
        <p:cxnSp>
          <p:nvCxnSpPr>
            <p:cNvPr id="142" name="直線矢印コネクタ 141"/>
            <p:cNvCxnSpPr>
              <a:stCxn id="66" idx="3"/>
              <a:endCxn id="147" idx="1"/>
            </p:cNvCxnSpPr>
            <p:nvPr/>
          </p:nvCxnSpPr>
          <p:spPr bwMode="auto">
            <a:xfrm>
              <a:off x="6961470" y="2154515"/>
              <a:ext cx="544230" cy="0"/>
            </a:xfrm>
            <a:prstGeom prst="straightConnector1">
              <a:avLst/>
            </a:prstGeom>
            <a:noFill/>
            <a:ln w="38100">
              <a:solidFill>
                <a:srgbClr val="4F81BD"/>
              </a:solidFill>
              <a:miter lim="800000"/>
              <a:headEnd/>
              <a:tailEnd type="triangle" w="med" len="med"/>
            </a:ln>
            <a:extLst/>
          </p:spPr>
        </p:cxnSp>
        <p:sp>
          <p:nvSpPr>
            <p:cNvPr id="65" name="上下矢印 64"/>
            <p:cNvSpPr/>
            <p:nvPr/>
          </p:nvSpPr>
          <p:spPr bwMode="auto">
            <a:xfrm>
              <a:off x="7810500" y="3702163"/>
              <a:ext cx="533400" cy="1683187"/>
            </a:xfrm>
            <a:prstGeom prst="upDownArrow">
              <a:avLst>
                <a:gd name="adj1" fmla="val 50000"/>
                <a:gd name="adj2" fmla="val 30952"/>
              </a:avLst>
            </a:prstGeom>
            <a:solidFill>
              <a:srgbClr val="FFC000"/>
            </a:solidFill>
            <a:ln w="28575"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ea typeface="HG丸ｺﾞｼｯｸM-PRO" pitchFamily="50" charset="-128"/>
              </a:endParaRPr>
            </a:p>
          </p:txBody>
        </p:sp>
        <p:sp>
          <p:nvSpPr>
            <p:cNvPr id="23586" name="Text Box 53"/>
            <p:cNvSpPr txBox="1">
              <a:spLocks noChangeArrowheads="1"/>
            </p:cNvSpPr>
            <p:nvPr/>
          </p:nvSpPr>
          <p:spPr bwMode="auto">
            <a:xfrm>
              <a:off x="7617428" y="3819422"/>
              <a:ext cx="919543" cy="492443"/>
            </a:xfrm>
            <a:prstGeom prst="rect">
              <a:avLst/>
            </a:prstGeom>
            <a:no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spAutoFit/>
            </a:bodyPr>
            <a:lstStyle/>
            <a:p>
              <a:r>
                <a:rPr lang="ja-JP" altLang="en-US" dirty="0">
                  <a:solidFill>
                    <a:srgbClr val="FF6600"/>
                  </a:solidFill>
                  <a:effectLst/>
                  <a:ea typeface="HGP創英角ｺﾞｼｯｸUB" pitchFamily="50" charset="-128"/>
                </a:rPr>
                <a:t>クラウド</a:t>
              </a:r>
            </a:p>
            <a:p>
              <a:r>
                <a:rPr lang="ja-JP" altLang="en-US" sz="800" dirty="0">
                  <a:solidFill>
                    <a:srgbClr val="FF6600"/>
                  </a:solidFill>
                  <a:effectLst/>
                  <a:ea typeface="HGP創英角ｺﾞｼｯｸUB" pitchFamily="50" charset="-128"/>
                </a:rPr>
                <a:t>コンピューティング</a:t>
              </a:r>
            </a:p>
          </p:txBody>
        </p:sp>
        <p:sp>
          <p:nvSpPr>
            <p:cNvPr id="70" name="Text Box 53"/>
            <p:cNvSpPr txBox="1">
              <a:spLocks noChangeArrowheads="1"/>
            </p:cNvSpPr>
            <p:nvPr/>
          </p:nvSpPr>
          <p:spPr bwMode="auto">
            <a:xfrm>
              <a:off x="7548038" y="3450677"/>
              <a:ext cx="1101984" cy="276999"/>
            </a:xfrm>
            <a:prstGeom prst="rect">
              <a:avLst/>
            </a:prstGeom>
            <a:noFill/>
            <a:ln>
              <a:noFill/>
              <a:headEnd/>
              <a:tailEn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a:spAutoFit/>
            </a:bodyPr>
            <a:lstStyle/>
            <a:p>
              <a:pPr algn="ctr"/>
              <a:r>
                <a:rPr lang="ja-JP" altLang="en-US" sz="1200" dirty="0" smtClean="0">
                  <a:solidFill>
                    <a:srgbClr val="0000FF"/>
                  </a:solidFill>
                  <a:effectLst/>
                  <a:ea typeface="HGP創英角ｺﾞｼｯｸUB" pitchFamily="50" charset="-128"/>
                </a:rPr>
                <a:t>データセンター</a:t>
              </a:r>
              <a:endParaRPr lang="ja-JP" altLang="en-US" sz="1200" dirty="0">
                <a:solidFill>
                  <a:srgbClr val="0000FF"/>
                </a:solidFill>
                <a:effectLst/>
                <a:ea typeface="HGP創英角ｺﾞｼｯｸUB" pitchFamily="50" charset="-128"/>
              </a:endParaRPr>
            </a:p>
          </p:txBody>
        </p:sp>
      </p:grpSp>
    </p:spTree>
    <p:extLst>
      <p:ext uri="{BB962C8B-B14F-4D97-AF65-F5344CB8AC3E}">
        <p14:creationId xmlns:p14="http://schemas.microsoft.com/office/powerpoint/2010/main" val="3208368574"/>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60841"/>
                                        </p:tgtEl>
                                        <p:attrNameLst>
                                          <p:attrName>style.visibility</p:attrName>
                                        </p:attrNameLst>
                                      </p:cBhvr>
                                      <p:to>
                                        <p:strVal val="visible"/>
                                      </p:to>
                                    </p:set>
                                    <p:anim calcmode="lin" valueType="num">
                                      <p:cBhvr>
                                        <p:cTn id="7" dur="500" fill="hold"/>
                                        <p:tgtEl>
                                          <p:spTgt spid="760841"/>
                                        </p:tgtEl>
                                        <p:attrNameLst>
                                          <p:attrName>ppt_w</p:attrName>
                                        </p:attrNameLst>
                                      </p:cBhvr>
                                      <p:tavLst>
                                        <p:tav tm="0">
                                          <p:val>
                                            <p:fltVal val="0"/>
                                          </p:val>
                                        </p:tav>
                                        <p:tav tm="100000">
                                          <p:val>
                                            <p:strVal val="#ppt_w"/>
                                          </p:val>
                                        </p:tav>
                                      </p:tavLst>
                                    </p:anim>
                                    <p:anim calcmode="lin" valueType="num">
                                      <p:cBhvr>
                                        <p:cTn id="8" dur="500" fill="hold"/>
                                        <p:tgtEl>
                                          <p:spTgt spid="760841"/>
                                        </p:tgtEl>
                                        <p:attrNameLst>
                                          <p:attrName>ppt_h</p:attrName>
                                        </p:attrNameLst>
                                      </p:cBhvr>
                                      <p:tavLst>
                                        <p:tav tm="0">
                                          <p:val>
                                            <p:fltVal val="0"/>
                                          </p:val>
                                        </p:tav>
                                        <p:tav tm="100000">
                                          <p:val>
                                            <p:strVal val="#ppt_h"/>
                                          </p:val>
                                        </p:tav>
                                      </p:tavLst>
                                    </p:anim>
                                    <p:animEffect transition="in" filter="fade">
                                      <p:cBhvr>
                                        <p:cTn id="9" dur="500"/>
                                        <p:tgtEl>
                                          <p:spTgt spid="7608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60844"/>
                                        </p:tgtEl>
                                        <p:attrNameLst>
                                          <p:attrName>style.visibility</p:attrName>
                                        </p:attrNameLst>
                                      </p:cBhvr>
                                      <p:to>
                                        <p:strVal val="visible"/>
                                      </p:to>
                                    </p:set>
                                    <p:anim calcmode="lin" valueType="num">
                                      <p:cBhvr>
                                        <p:cTn id="12" dur="500" fill="hold"/>
                                        <p:tgtEl>
                                          <p:spTgt spid="760844"/>
                                        </p:tgtEl>
                                        <p:attrNameLst>
                                          <p:attrName>ppt_w</p:attrName>
                                        </p:attrNameLst>
                                      </p:cBhvr>
                                      <p:tavLst>
                                        <p:tav tm="0">
                                          <p:val>
                                            <p:fltVal val="0"/>
                                          </p:val>
                                        </p:tav>
                                        <p:tav tm="100000">
                                          <p:val>
                                            <p:strVal val="#ppt_w"/>
                                          </p:val>
                                        </p:tav>
                                      </p:tavLst>
                                    </p:anim>
                                    <p:anim calcmode="lin" valueType="num">
                                      <p:cBhvr>
                                        <p:cTn id="13" dur="500" fill="hold"/>
                                        <p:tgtEl>
                                          <p:spTgt spid="760844"/>
                                        </p:tgtEl>
                                        <p:attrNameLst>
                                          <p:attrName>ppt_h</p:attrName>
                                        </p:attrNameLst>
                                      </p:cBhvr>
                                      <p:tavLst>
                                        <p:tav tm="0">
                                          <p:val>
                                            <p:fltVal val="0"/>
                                          </p:val>
                                        </p:tav>
                                        <p:tav tm="100000">
                                          <p:val>
                                            <p:strVal val="#ppt_h"/>
                                          </p:val>
                                        </p:tav>
                                      </p:tavLst>
                                    </p:anim>
                                    <p:animEffect transition="in" filter="fade">
                                      <p:cBhvr>
                                        <p:cTn id="14" dur="500"/>
                                        <p:tgtEl>
                                          <p:spTgt spid="76084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60842"/>
                                        </p:tgtEl>
                                        <p:attrNameLst>
                                          <p:attrName>style.visibility</p:attrName>
                                        </p:attrNameLst>
                                      </p:cBhvr>
                                      <p:to>
                                        <p:strVal val="visible"/>
                                      </p:to>
                                    </p:set>
                                    <p:anim calcmode="lin" valueType="num">
                                      <p:cBhvr>
                                        <p:cTn id="17" dur="500" fill="hold"/>
                                        <p:tgtEl>
                                          <p:spTgt spid="760842"/>
                                        </p:tgtEl>
                                        <p:attrNameLst>
                                          <p:attrName>ppt_w</p:attrName>
                                        </p:attrNameLst>
                                      </p:cBhvr>
                                      <p:tavLst>
                                        <p:tav tm="0">
                                          <p:val>
                                            <p:fltVal val="0"/>
                                          </p:val>
                                        </p:tav>
                                        <p:tav tm="100000">
                                          <p:val>
                                            <p:strVal val="#ppt_w"/>
                                          </p:val>
                                        </p:tav>
                                      </p:tavLst>
                                    </p:anim>
                                    <p:anim calcmode="lin" valueType="num">
                                      <p:cBhvr>
                                        <p:cTn id="18" dur="500" fill="hold"/>
                                        <p:tgtEl>
                                          <p:spTgt spid="760842"/>
                                        </p:tgtEl>
                                        <p:attrNameLst>
                                          <p:attrName>ppt_h</p:attrName>
                                        </p:attrNameLst>
                                      </p:cBhvr>
                                      <p:tavLst>
                                        <p:tav tm="0">
                                          <p:val>
                                            <p:fltVal val="0"/>
                                          </p:val>
                                        </p:tav>
                                        <p:tav tm="100000">
                                          <p:val>
                                            <p:strVal val="#ppt_h"/>
                                          </p:val>
                                        </p:tav>
                                      </p:tavLst>
                                    </p:anim>
                                    <p:animEffect transition="in" filter="fade">
                                      <p:cBhvr>
                                        <p:cTn id="19" dur="500"/>
                                        <p:tgtEl>
                                          <p:spTgt spid="76084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60843"/>
                                        </p:tgtEl>
                                        <p:attrNameLst>
                                          <p:attrName>style.visibility</p:attrName>
                                        </p:attrNameLst>
                                      </p:cBhvr>
                                      <p:to>
                                        <p:strVal val="visible"/>
                                      </p:to>
                                    </p:set>
                                    <p:anim calcmode="lin" valueType="num">
                                      <p:cBhvr>
                                        <p:cTn id="22" dur="500" fill="hold"/>
                                        <p:tgtEl>
                                          <p:spTgt spid="760843"/>
                                        </p:tgtEl>
                                        <p:attrNameLst>
                                          <p:attrName>ppt_w</p:attrName>
                                        </p:attrNameLst>
                                      </p:cBhvr>
                                      <p:tavLst>
                                        <p:tav tm="0">
                                          <p:val>
                                            <p:fltVal val="0"/>
                                          </p:val>
                                        </p:tav>
                                        <p:tav tm="100000">
                                          <p:val>
                                            <p:strVal val="#ppt_w"/>
                                          </p:val>
                                        </p:tav>
                                      </p:tavLst>
                                    </p:anim>
                                    <p:anim calcmode="lin" valueType="num">
                                      <p:cBhvr>
                                        <p:cTn id="23" dur="500" fill="hold"/>
                                        <p:tgtEl>
                                          <p:spTgt spid="760843"/>
                                        </p:tgtEl>
                                        <p:attrNameLst>
                                          <p:attrName>ppt_h</p:attrName>
                                        </p:attrNameLst>
                                      </p:cBhvr>
                                      <p:tavLst>
                                        <p:tav tm="0">
                                          <p:val>
                                            <p:fltVal val="0"/>
                                          </p:val>
                                        </p:tav>
                                        <p:tav tm="100000">
                                          <p:val>
                                            <p:strVal val="#ppt_h"/>
                                          </p:val>
                                        </p:tav>
                                      </p:tavLst>
                                    </p:anim>
                                    <p:animEffect transition="in" filter="fade">
                                      <p:cBhvr>
                                        <p:cTn id="24" dur="500"/>
                                        <p:tgtEl>
                                          <p:spTgt spid="76084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left)">
                                      <p:cBhvr>
                                        <p:cTn id="34" dur="500"/>
                                        <p:tgtEl>
                                          <p:spTgt spid="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left)">
                                      <p:cBhvr>
                                        <p:cTn id="39" dur="500"/>
                                        <p:tgtEl>
                                          <p:spTgt spid="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wipe(left)">
                                      <p:cBhvr>
                                        <p:cTn id="4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0841" grpId="0" animBg="1"/>
      <p:bldP spid="760842" grpId="0" animBg="1"/>
      <p:bldP spid="760843" grpId="0" animBg="1"/>
      <p:bldP spid="760844"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sz="2800" dirty="0" smtClean="0">
                <a:latin typeface="+mn-lt"/>
                <a:ea typeface="+mn-ea"/>
              </a:rPr>
              <a:t>RDBMS</a:t>
            </a:r>
            <a:r>
              <a:rPr lang="ja-JP" altLang="en-US" sz="2800" dirty="0" smtClean="0">
                <a:latin typeface="+mn-lt"/>
                <a:ea typeface="+mn-ea"/>
              </a:rPr>
              <a:t>で扱いづらいデータ</a:t>
            </a:r>
            <a:endParaRPr lang="ja-JP" altLang="en-US" sz="2800" dirty="0">
              <a:latin typeface="+mn-lt"/>
              <a:ea typeface="+mn-ea"/>
            </a:endParaRPr>
          </a:p>
        </p:txBody>
      </p:sp>
      <p:sp>
        <p:nvSpPr>
          <p:cNvPr id="49153" name="Rectangle 19"/>
          <p:cNvSpPr>
            <a:spLocks noGrp="1" noChangeArrowheads="1"/>
          </p:cNvSpPr>
          <p:nvPr>
            <p:ph type="ftr" sz="quarter" idx="4294967295"/>
          </p:nvPr>
        </p:nvSpPr>
        <p:spPr>
          <a:xfrm>
            <a:off x="0" y="6553200"/>
            <a:ext cx="9144000" cy="304800"/>
          </a:xfrm>
          <a:prstGeom prst="rect">
            <a:avLst/>
          </a:prstGeom>
          <a:solidFill>
            <a:schemeClr val="bg1"/>
          </a:solidFill>
          <a:ln/>
          <a:extLst/>
        </p:spPr>
        <p:txBody>
          <a:bodyPr/>
          <a:lstStyle>
            <a:lvl1pPr>
              <a:defRPr kumimoji="1" sz="2400">
                <a:solidFill>
                  <a:schemeClr val="tx1"/>
                </a:solidFill>
                <a:latin typeface="Arial Black" pitchFamily="34" charset="0"/>
                <a:ea typeface="HGP創英角ｺﾞｼｯｸUB" pitchFamily="50" charset="-128"/>
              </a:defRPr>
            </a:lvl1pPr>
            <a:lvl2pPr marL="742950" indent="-285750">
              <a:defRPr kumimoji="1" sz="2400">
                <a:solidFill>
                  <a:schemeClr val="tx1"/>
                </a:solidFill>
                <a:latin typeface="Arial Black" pitchFamily="34" charset="0"/>
                <a:ea typeface="HGP創英角ｺﾞｼｯｸUB" pitchFamily="50" charset="-128"/>
              </a:defRPr>
            </a:lvl2pPr>
            <a:lvl3pPr marL="1143000" indent="-228600">
              <a:defRPr kumimoji="1" sz="2400">
                <a:solidFill>
                  <a:schemeClr val="tx1"/>
                </a:solidFill>
                <a:latin typeface="Arial Black" pitchFamily="34" charset="0"/>
                <a:ea typeface="HGP創英角ｺﾞｼｯｸUB" pitchFamily="50" charset="-128"/>
              </a:defRPr>
            </a:lvl3pPr>
            <a:lvl4pPr marL="1600200" indent="-228600">
              <a:defRPr kumimoji="1" sz="2400">
                <a:solidFill>
                  <a:schemeClr val="tx1"/>
                </a:solidFill>
                <a:latin typeface="Arial Black" pitchFamily="34" charset="0"/>
                <a:ea typeface="HGP創英角ｺﾞｼｯｸUB" pitchFamily="50" charset="-128"/>
              </a:defRPr>
            </a:lvl4pPr>
            <a:lvl5pPr marL="2057400" indent="-228600">
              <a:defRPr kumimoji="1" sz="2400">
                <a:solidFill>
                  <a:schemeClr val="tx1"/>
                </a:solidFill>
                <a:latin typeface="Arial Black" pitchFamily="34" charset="0"/>
                <a:ea typeface="HGP創英角ｺﾞｼｯｸUB" pitchFamily="50" charset="-128"/>
              </a:defRPr>
            </a:lvl5pPr>
            <a:lvl6pPr marL="25146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6pPr>
            <a:lvl7pPr marL="29718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7pPr>
            <a:lvl8pPr marL="34290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8pPr>
            <a:lvl9pPr marL="38862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9pPr>
          </a:lstStyle>
          <a:p>
            <a:r>
              <a:rPr lang="en-US" altLang="ja-JP" sz="900">
                <a:latin typeface="+mn-lt"/>
                <a:ea typeface="+mn-ea"/>
              </a:rPr>
              <a:t>Copyright © 2012 CyberTech Corporation. All rights reserved.</a:t>
            </a:r>
            <a:endParaRPr lang="ja-JP" altLang="en-US" sz="900">
              <a:latin typeface="+mn-lt"/>
              <a:ea typeface="+mn-ea"/>
            </a:endParaRPr>
          </a:p>
        </p:txBody>
      </p:sp>
      <p:pic>
        <p:nvPicPr>
          <p:cNvPr id="49155"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3650" y="2095500"/>
            <a:ext cx="6616700" cy="427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prstDash val="dash"/>
                <a:miter lim="800000"/>
                <a:headEnd/>
                <a:tailEnd/>
              </a14:hiddenLine>
            </a:ext>
          </a:extLst>
        </p:spPr>
      </p:pic>
      <p:sp>
        <p:nvSpPr>
          <p:cNvPr id="49159" name="Line 10"/>
          <p:cNvSpPr>
            <a:spLocks noChangeShapeType="1"/>
          </p:cNvSpPr>
          <p:nvPr/>
        </p:nvSpPr>
        <p:spPr bwMode="auto">
          <a:xfrm flipH="1" flipV="1">
            <a:off x="2322512" y="3325813"/>
            <a:ext cx="1084263" cy="573087"/>
          </a:xfrm>
          <a:prstGeom prst="line">
            <a:avLst/>
          </a:prstGeom>
          <a:noFill/>
          <a:ln w="38100">
            <a:solidFill>
              <a:srgbClr val="FF0000"/>
            </a:solidFill>
            <a:round/>
            <a:headEnd type="oval" w="med" len="med"/>
            <a:tailEnd/>
          </a:ln>
          <a:extLst>
            <a:ext uri="{909E8E84-426E-40dd-AFC4-6F175D3DCCD1}">
              <a14:hiddenFill xmlns:a14="http://schemas.microsoft.com/office/drawing/2010/main" xmlns="">
                <a:noFill/>
              </a14:hiddenFill>
            </a:ext>
          </a:extLst>
        </p:spPr>
        <p:txBody>
          <a:bodyPr anchor="ctr"/>
          <a:lstStyle/>
          <a:p>
            <a:endParaRPr lang="ja-JP" altLang="en-US">
              <a:latin typeface="+mn-lt"/>
              <a:ea typeface="+mn-ea"/>
            </a:endParaRPr>
          </a:p>
        </p:txBody>
      </p:sp>
      <p:sp>
        <p:nvSpPr>
          <p:cNvPr id="49160" name="Text Box 11"/>
          <p:cNvSpPr txBox="1">
            <a:spLocks noChangeArrowheads="1"/>
          </p:cNvSpPr>
          <p:nvPr/>
        </p:nvSpPr>
        <p:spPr bwMode="auto">
          <a:xfrm>
            <a:off x="0" y="3097213"/>
            <a:ext cx="249299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Arial Black" pitchFamily="34" charset="0"/>
                <a:ea typeface="HGP創英角ｺﾞｼｯｸUB" pitchFamily="50" charset="-128"/>
              </a:defRPr>
            </a:lvl1pPr>
            <a:lvl2pPr marL="742950" indent="-285750">
              <a:defRPr kumimoji="1" sz="2400">
                <a:solidFill>
                  <a:schemeClr val="tx1"/>
                </a:solidFill>
                <a:latin typeface="Arial Black" pitchFamily="34" charset="0"/>
                <a:ea typeface="HGP創英角ｺﾞｼｯｸUB" pitchFamily="50" charset="-128"/>
              </a:defRPr>
            </a:lvl2pPr>
            <a:lvl3pPr marL="1143000" indent="-228600">
              <a:defRPr kumimoji="1" sz="2400">
                <a:solidFill>
                  <a:schemeClr val="tx1"/>
                </a:solidFill>
                <a:latin typeface="Arial Black" pitchFamily="34" charset="0"/>
                <a:ea typeface="HGP創英角ｺﾞｼｯｸUB" pitchFamily="50" charset="-128"/>
              </a:defRPr>
            </a:lvl3pPr>
            <a:lvl4pPr marL="1600200" indent="-228600">
              <a:defRPr kumimoji="1" sz="2400">
                <a:solidFill>
                  <a:schemeClr val="tx1"/>
                </a:solidFill>
                <a:latin typeface="Arial Black" pitchFamily="34" charset="0"/>
                <a:ea typeface="HGP創英角ｺﾞｼｯｸUB" pitchFamily="50" charset="-128"/>
              </a:defRPr>
            </a:lvl4pPr>
            <a:lvl5pPr marL="2057400" indent="-228600">
              <a:defRPr kumimoji="1" sz="2400">
                <a:solidFill>
                  <a:schemeClr val="tx1"/>
                </a:solidFill>
                <a:latin typeface="Arial Black" pitchFamily="34" charset="0"/>
                <a:ea typeface="HGP創英角ｺﾞｼｯｸUB" pitchFamily="50" charset="-128"/>
              </a:defRPr>
            </a:lvl5pPr>
            <a:lvl6pPr marL="25146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6pPr>
            <a:lvl7pPr marL="29718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7pPr>
            <a:lvl8pPr marL="34290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8pPr>
            <a:lvl9pPr marL="38862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9pPr>
          </a:lstStyle>
          <a:p>
            <a:r>
              <a:rPr lang="ja-JP" altLang="en-US" sz="1800">
                <a:solidFill>
                  <a:schemeClr val="tx2"/>
                </a:solidFill>
                <a:latin typeface="+mn-lt"/>
                <a:ea typeface="+mn-ea"/>
              </a:rPr>
              <a:t>基幹系（定型データ）</a:t>
            </a:r>
            <a:endParaRPr lang="en-US" altLang="ja-JP" sz="1800">
              <a:solidFill>
                <a:schemeClr val="tx2"/>
              </a:solidFill>
              <a:latin typeface="+mn-lt"/>
              <a:ea typeface="+mn-ea"/>
            </a:endParaRPr>
          </a:p>
          <a:p>
            <a:r>
              <a:rPr lang="ja-JP" altLang="en-US" sz="1800">
                <a:solidFill>
                  <a:schemeClr val="tx2"/>
                </a:solidFill>
                <a:latin typeface="+mn-lt"/>
                <a:ea typeface="+mn-ea"/>
              </a:rPr>
              <a:t>・会計</a:t>
            </a:r>
            <a:endParaRPr lang="en-US" altLang="ja-JP" sz="1800">
              <a:solidFill>
                <a:schemeClr val="tx2"/>
              </a:solidFill>
              <a:latin typeface="+mn-lt"/>
              <a:ea typeface="+mn-ea"/>
            </a:endParaRPr>
          </a:p>
          <a:p>
            <a:r>
              <a:rPr lang="ja-JP" altLang="en-US" sz="1800">
                <a:solidFill>
                  <a:schemeClr val="tx2"/>
                </a:solidFill>
                <a:latin typeface="+mn-lt"/>
                <a:ea typeface="+mn-ea"/>
              </a:rPr>
              <a:t>・生産管理</a:t>
            </a:r>
          </a:p>
        </p:txBody>
      </p:sp>
      <p:sp>
        <p:nvSpPr>
          <p:cNvPr id="49161" name="Text Box 12"/>
          <p:cNvSpPr txBox="1">
            <a:spLocks noChangeArrowheads="1"/>
          </p:cNvSpPr>
          <p:nvPr/>
        </p:nvSpPr>
        <p:spPr bwMode="auto">
          <a:xfrm>
            <a:off x="6410945" y="1124744"/>
            <a:ext cx="2723823"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kumimoji="1" sz="2400">
                <a:solidFill>
                  <a:schemeClr val="tx1"/>
                </a:solidFill>
                <a:latin typeface="Arial Black" pitchFamily="34" charset="0"/>
                <a:ea typeface="HGP創英角ｺﾞｼｯｸUB" pitchFamily="50" charset="-128"/>
              </a:defRPr>
            </a:lvl1pPr>
            <a:lvl2pPr marL="742950" indent="-285750">
              <a:defRPr kumimoji="1" sz="2400">
                <a:solidFill>
                  <a:schemeClr val="tx1"/>
                </a:solidFill>
                <a:latin typeface="Arial Black" pitchFamily="34" charset="0"/>
                <a:ea typeface="HGP創英角ｺﾞｼｯｸUB" pitchFamily="50" charset="-128"/>
              </a:defRPr>
            </a:lvl2pPr>
            <a:lvl3pPr marL="1143000" indent="-228600">
              <a:defRPr kumimoji="1" sz="2400">
                <a:solidFill>
                  <a:schemeClr val="tx1"/>
                </a:solidFill>
                <a:latin typeface="Arial Black" pitchFamily="34" charset="0"/>
                <a:ea typeface="HGP創英角ｺﾞｼｯｸUB" pitchFamily="50" charset="-128"/>
              </a:defRPr>
            </a:lvl3pPr>
            <a:lvl4pPr marL="1600200" indent="-228600">
              <a:defRPr kumimoji="1" sz="2400">
                <a:solidFill>
                  <a:schemeClr val="tx1"/>
                </a:solidFill>
                <a:latin typeface="Arial Black" pitchFamily="34" charset="0"/>
                <a:ea typeface="HGP創英角ｺﾞｼｯｸUB" pitchFamily="50" charset="-128"/>
              </a:defRPr>
            </a:lvl4pPr>
            <a:lvl5pPr marL="2057400" indent="-228600">
              <a:defRPr kumimoji="1" sz="2400">
                <a:solidFill>
                  <a:schemeClr val="tx1"/>
                </a:solidFill>
                <a:latin typeface="Arial Black" pitchFamily="34" charset="0"/>
                <a:ea typeface="HGP創英角ｺﾞｼｯｸUB" pitchFamily="50" charset="-128"/>
              </a:defRPr>
            </a:lvl5pPr>
            <a:lvl6pPr marL="25146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6pPr>
            <a:lvl7pPr marL="29718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7pPr>
            <a:lvl8pPr marL="34290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8pPr>
            <a:lvl9pPr marL="3886200" indent="-228600" fontAlgn="base">
              <a:spcBef>
                <a:spcPct val="0"/>
              </a:spcBef>
              <a:spcAft>
                <a:spcPct val="0"/>
              </a:spcAft>
              <a:defRPr kumimoji="1" sz="2400">
                <a:solidFill>
                  <a:schemeClr val="tx1"/>
                </a:solidFill>
                <a:latin typeface="Arial Black" pitchFamily="34" charset="0"/>
                <a:ea typeface="HGP創英角ｺﾞｼｯｸUB" pitchFamily="50" charset="-128"/>
              </a:defRPr>
            </a:lvl9pPr>
          </a:lstStyle>
          <a:p>
            <a:r>
              <a:rPr lang="ja-JP" altLang="en-US" sz="1800" dirty="0">
                <a:solidFill>
                  <a:schemeClr val="tx2"/>
                </a:solidFill>
                <a:latin typeface="+mn-lt"/>
                <a:ea typeface="+mn-ea"/>
              </a:rPr>
              <a:t>情報系（不定型データ）</a:t>
            </a:r>
            <a:endParaRPr lang="en-US" altLang="ja-JP" sz="1800" dirty="0">
              <a:solidFill>
                <a:schemeClr val="tx2"/>
              </a:solidFill>
              <a:latin typeface="+mn-lt"/>
              <a:ea typeface="+mn-ea"/>
            </a:endParaRPr>
          </a:p>
          <a:p>
            <a:r>
              <a:rPr lang="ja-JP" altLang="en-US" sz="1800" dirty="0">
                <a:solidFill>
                  <a:schemeClr val="tx2"/>
                </a:solidFill>
                <a:latin typeface="+mn-lt"/>
                <a:ea typeface="+mn-ea"/>
              </a:rPr>
              <a:t>・ドキュメント</a:t>
            </a:r>
            <a:endParaRPr lang="en-US" altLang="ja-JP" sz="1800" dirty="0">
              <a:solidFill>
                <a:schemeClr val="tx2"/>
              </a:solidFill>
              <a:latin typeface="+mn-lt"/>
              <a:ea typeface="+mn-ea"/>
            </a:endParaRPr>
          </a:p>
          <a:p>
            <a:r>
              <a:rPr lang="ja-JP" altLang="en-US" sz="1800" dirty="0">
                <a:solidFill>
                  <a:schemeClr val="tx2"/>
                </a:solidFill>
                <a:latin typeface="+mn-lt"/>
                <a:ea typeface="+mn-ea"/>
              </a:rPr>
              <a:t>・ナレッジ</a:t>
            </a:r>
            <a:endParaRPr lang="en-US" altLang="ja-JP" sz="1800" dirty="0">
              <a:solidFill>
                <a:schemeClr val="tx2"/>
              </a:solidFill>
              <a:latin typeface="+mn-lt"/>
              <a:ea typeface="+mn-ea"/>
            </a:endParaRPr>
          </a:p>
          <a:p>
            <a:r>
              <a:rPr lang="ja-JP" altLang="en-US" sz="1800" dirty="0">
                <a:solidFill>
                  <a:schemeClr val="tx2"/>
                </a:solidFill>
                <a:latin typeface="+mn-lt"/>
                <a:ea typeface="+mn-ea"/>
              </a:rPr>
              <a:t>・コンテンツ情報</a:t>
            </a:r>
          </a:p>
        </p:txBody>
      </p:sp>
      <p:sp>
        <p:nvSpPr>
          <p:cNvPr id="49162" name="Line 13"/>
          <p:cNvSpPr>
            <a:spLocks noChangeShapeType="1"/>
          </p:cNvSpPr>
          <p:nvPr/>
        </p:nvSpPr>
        <p:spPr bwMode="auto">
          <a:xfrm flipV="1">
            <a:off x="5652120" y="1335882"/>
            <a:ext cx="788988" cy="1135062"/>
          </a:xfrm>
          <a:prstGeom prst="line">
            <a:avLst/>
          </a:prstGeom>
          <a:noFill/>
          <a:ln w="38100">
            <a:solidFill>
              <a:srgbClr val="FF0000"/>
            </a:solidFill>
            <a:round/>
            <a:headEnd type="oval" w="med" len="med"/>
            <a:tailEnd/>
          </a:ln>
          <a:extLst>
            <a:ext uri="{909E8E84-426E-40dd-AFC4-6F175D3DCCD1}">
              <a14:hiddenFill xmlns:a14="http://schemas.microsoft.com/office/drawing/2010/main" xmlns="">
                <a:noFill/>
              </a14:hiddenFill>
            </a:ext>
          </a:extLst>
        </p:spPr>
        <p:txBody>
          <a:bodyPr anchor="ctr"/>
          <a:lstStyle/>
          <a:p>
            <a:endParaRPr lang="ja-JP" altLang="en-US">
              <a:latin typeface="+mn-lt"/>
              <a:ea typeface="+mn-ea"/>
            </a:endParaRPr>
          </a:p>
        </p:txBody>
      </p:sp>
    </p:spTree>
    <p:extLst>
      <p:ext uri="{BB962C8B-B14F-4D97-AF65-F5344CB8AC3E}">
        <p14:creationId xmlns:p14="http://schemas.microsoft.com/office/powerpoint/2010/main" val="7190081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Not Only SQL = NoSQL</a:t>
            </a:r>
            <a:endParaRPr kumimoji="1" lang="ja-JP" altLang="en-US" dirty="0"/>
          </a:p>
        </p:txBody>
      </p:sp>
      <p:sp>
        <p:nvSpPr>
          <p:cNvPr id="4" name="正方形/長方形 3"/>
          <p:cNvSpPr/>
          <p:nvPr/>
        </p:nvSpPr>
        <p:spPr bwMode="auto">
          <a:xfrm>
            <a:off x="356666" y="988186"/>
            <a:ext cx="2203648" cy="1755010"/>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smtClean="0">
                <a:solidFill>
                  <a:schemeClr val="bg1"/>
                </a:solidFill>
              </a:rPr>
              <a:t>キーバリュー</a:t>
            </a:r>
            <a:endParaRPr kumimoji="0" lang="en-US" altLang="ja-JP" sz="2400" dirty="0" smtClean="0">
              <a:solidFill>
                <a:schemeClr val="bg1"/>
              </a:solidFill>
            </a:endParaRPr>
          </a:p>
          <a:p>
            <a:pPr algn="ctr">
              <a:spcBef>
                <a:spcPct val="20000"/>
              </a:spcBef>
            </a:pPr>
            <a:r>
              <a:rPr kumimoji="0" lang="ja-JP" altLang="en-US" sz="2400" dirty="0" smtClean="0">
                <a:solidFill>
                  <a:schemeClr val="bg1"/>
                </a:solidFill>
              </a:rPr>
              <a:t>型</a:t>
            </a:r>
            <a:endParaRPr kumimoji="0" lang="en-US" altLang="ja-JP" sz="2400" dirty="0" smtClean="0">
              <a:solidFill>
                <a:schemeClr val="bg1"/>
              </a:solidFill>
            </a:endParaRPr>
          </a:p>
        </p:txBody>
      </p:sp>
      <p:sp>
        <p:nvSpPr>
          <p:cNvPr id="5" name="正方形/長方形 4"/>
          <p:cNvSpPr/>
          <p:nvPr/>
        </p:nvSpPr>
        <p:spPr bwMode="auto">
          <a:xfrm>
            <a:off x="2660652" y="988186"/>
            <a:ext cx="3890749" cy="175501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dirty="0" smtClean="0">
                <a:solidFill>
                  <a:schemeClr val="bg1"/>
                </a:solidFill>
                <a:latin typeface="+mn-lt"/>
                <a:ea typeface="+mn-ea"/>
              </a:rPr>
              <a:t>Key Value Store (KVS)</a:t>
            </a:r>
          </a:p>
          <a:p>
            <a:pPr>
              <a:spcBef>
                <a:spcPct val="20000"/>
              </a:spcBef>
            </a:pPr>
            <a:endParaRPr kumimoji="0" lang="en-US" altLang="ja-JP" sz="1400" dirty="0" smtClean="0">
              <a:solidFill>
                <a:schemeClr val="bg1"/>
              </a:solidFill>
            </a:endParaRPr>
          </a:p>
          <a:p>
            <a:pPr>
              <a:spcBef>
                <a:spcPct val="20000"/>
              </a:spcBef>
            </a:pPr>
            <a:r>
              <a:rPr kumimoji="0" lang="ja-JP" altLang="en-US" sz="1400" dirty="0" smtClean="0">
                <a:solidFill>
                  <a:schemeClr val="bg1"/>
                </a:solidFill>
              </a:rPr>
              <a:t>キー </a:t>
            </a:r>
            <a:r>
              <a:rPr kumimoji="0" lang="en-US" altLang="ja-JP" sz="1400" dirty="0" smtClean="0">
                <a:solidFill>
                  <a:schemeClr val="bg1"/>
                </a:solidFill>
              </a:rPr>
              <a:t>(Key) </a:t>
            </a:r>
            <a:r>
              <a:rPr kumimoji="0" lang="ja-JP" altLang="en-US" sz="1400" dirty="0" smtClean="0">
                <a:solidFill>
                  <a:schemeClr val="bg1"/>
                </a:solidFill>
              </a:rPr>
              <a:t>と値 </a:t>
            </a:r>
            <a:r>
              <a:rPr kumimoji="0" lang="en-US" altLang="ja-JP" sz="1400" dirty="0" smtClean="0">
                <a:solidFill>
                  <a:schemeClr val="bg1"/>
                </a:solidFill>
              </a:rPr>
              <a:t>(Value) </a:t>
            </a:r>
            <a:r>
              <a:rPr kumimoji="0" lang="ja-JP" altLang="en-US" sz="1400" dirty="0" smtClean="0">
                <a:solidFill>
                  <a:schemeClr val="bg1"/>
                </a:solidFill>
              </a:rPr>
              <a:t>の単純な組み合わせ</a:t>
            </a:r>
            <a:endParaRPr kumimoji="0" lang="en-US" altLang="ja-JP" sz="1400" dirty="0" smtClean="0">
              <a:solidFill>
                <a:schemeClr val="bg1"/>
              </a:solidFill>
            </a:endParaRPr>
          </a:p>
          <a:p>
            <a:pPr>
              <a:spcBef>
                <a:spcPct val="20000"/>
              </a:spcBef>
            </a:pPr>
            <a:r>
              <a:rPr kumimoji="0" lang="ja-JP" altLang="en-US" sz="1400" dirty="0">
                <a:solidFill>
                  <a:schemeClr val="bg1"/>
                </a:solidFill>
              </a:rPr>
              <a:t>機能は</a:t>
            </a:r>
            <a:r>
              <a:rPr kumimoji="0" lang="ja-JP" altLang="en-US" sz="1400" dirty="0" smtClean="0">
                <a:solidFill>
                  <a:schemeClr val="bg1"/>
                </a:solidFill>
              </a:rPr>
              <a:t>ミニマム</a:t>
            </a:r>
            <a:endParaRPr kumimoji="0" lang="en-US" altLang="ja-JP" sz="1400" dirty="0" smtClean="0">
              <a:solidFill>
                <a:schemeClr val="bg1"/>
              </a:solidFill>
            </a:endParaRPr>
          </a:p>
          <a:p>
            <a:pPr>
              <a:spcBef>
                <a:spcPct val="20000"/>
              </a:spcBef>
            </a:pPr>
            <a:r>
              <a:rPr kumimoji="0" lang="ja-JP" altLang="en-US" sz="1400" dirty="0">
                <a:solidFill>
                  <a:schemeClr val="bg1"/>
                </a:solidFill>
              </a:rPr>
              <a:t>大規模</a:t>
            </a:r>
            <a:r>
              <a:rPr kumimoji="0" lang="ja-JP" altLang="en-US" sz="1400" dirty="0" smtClean="0">
                <a:solidFill>
                  <a:schemeClr val="bg1"/>
                </a:solidFill>
              </a:rPr>
              <a:t>データの分散処理に向く</a:t>
            </a:r>
            <a:endParaRPr kumimoji="0" lang="ja-JP" altLang="en-US" sz="1400" dirty="0">
              <a:solidFill>
                <a:schemeClr val="bg1"/>
              </a:solidFill>
            </a:endParaRPr>
          </a:p>
        </p:txBody>
      </p:sp>
      <p:sp>
        <p:nvSpPr>
          <p:cNvPr id="10" name="正方形/長方形 9"/>
          <p:cNvSpPr/>
          <p:nvPr/>
        </p:nvSpPr>
        <p:spPr bwMode="auto">
          <a:xfrm>
            <a:off x="356666" y="2820292"/>
            <a:ext cx="2203648" cy="1755010"/>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smtClean="0">
                <a:solidFill>
                  <a:schemeClr val="bg1"/>
                </a:solidFill>
                <a:latin typeface="+mn-lt"/>
                <a:ea typeface="+mn-ea"/>
              </a:rPr>
              <a:t>ソート済み</a:t>
            </a:r>
            <a:endParaRPr kumimoji="0" lang="en-US" altLang="ja-JP" sz="2400" dirty="0" smtClean="0">
              <a:solidFill>
                <a:schemeClr val="bg1"/>
              </a:solidFill>
              <a:latin typeface="+mn-lt"/>
              <a:ea typeface="+mn-ea"/>
            </a:endParaRPr>
          </a:p>
          <a:p>
            <a:pPr algn="ctr">
              <a:spcBef>
                <a:spcPct val="20000"/>
              </a:spcBef>
            </a:pPr>
            <a:r>
              <a:rPr kumimoji="0" lang="ja-JP" altLang="en-US" sz="2400" dirty="0" smtClean="0">
                <a:solidFill>
                  <a:schemeClr val="bg1"/>
                </a:solidFill>
                <a:latin typeface="+mn-lt"/>
                <a:ea typeface="+mn-ea"/>
              </a:rPr>
              <a:t>カラム指向</a:t>
            </a:r>
            <a:endParaRPr kumimoji="0" lang="en-US" altLang="ja-JP" sz="2400" dirty="0" smtClean="0">
              <a:solidFill>
                <a:schemeClr val="bg1"/>
              </a:solidFill>
              <a:latin typeface="+mn-lt"/>
              <a:ea typeface="+mn-ea"/>
            </a:endParaRPr>
          </a:p>
        </p:txBody>
      </p:sp>
      <p:sp>
        <p:nvSpPr>
          <p:cNvPr id="11" name="正方形/長方形 10"/>
          <p:cNvSpPr/>
          <p:nvPr/>
        </p:nvSpPr>
        <p:spPr bwMode="auto">
          <a:xfrm>
            <a:off x="2660652" y="2820292"/>
            <a:ext cx="3890749" cy="175501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en-US" altLang="ja-JP" dirty="0" smtClean="0">
                <a:solidFill>
                  <a:schemeClr val="bg1"/>
                </a:solidFill>
                <a:latin typeface="+mn-lt"/>
                <a:ea typeface="+mn-ea"/>
              </a:rPr>
              <a:t>KVS</a:t>
            </a:r>
            <a:r>
              <a:rPr kumimoji="0" lang="ja-JP" altLang="en-US" dirty="0" smtClean="0">
                <a:solidFill>
                  <a:schemeClr val="bg1"/>
                </a:solidFill>
              </a:rPr>
              <a:t>の</a:t>
            </a:r>
            <a:r>
              <a:rPr kumimoji="0" lang="en-US" altLang="ja-JP" dirty="0" smtClean="0">
                <a:solidFill>
                  <a:schemeClr val="bg1"/>
                </a:solidFill>
              </a:rPr>
              <a:t>Value</a:t>
            </a:r>
            <a:r>
              <a:rPr kumimoji="0" lang="ja-JP" altLang="en-US" dirty="0" smtClean="0">
                <a:solidFill>
                  <a:schemeClr val="bg1"/>
                </a:solidFill>
              </a:rPr>
              <a:t>を列方向に拡張</a:t>
            </a:r>
            <a:endParaRPr kumimoji="0" lang="en-US" altLang="ja-JP" dirty="0" smtClean="0">
              <a:solidFill>
                <a:schemeClr val="bg1"/>
              </a:solidFill>
            </a:endParaRPr>
          </a:p>
          <a:p>
            <a:pPr>
              <a:spcBef>
                <a:spcPct val="20000"/>
              </a:spcBef>
            </a:pPr>
            <a:endParaRPr kumimoji="0" lang="en-US" altLang="ja-JP" sz="1400" dirty="0" smtClean="0">
              <a:solidFill>
                <a:schemeClr val="bg1"/>
              </a:solidFill>
            </a:endParaRPr>
          </a:p>
          <a:p>
            <a:pPr>
              <a:spcBef>
                <a:spcPct val="20000"/>
              </a:spcBef>
            </a:pPr>
            <a:r>
              <a:rPr kumimoji="0" lang="en-US" altLang="ja-JP" sz="1400" dirty="0" smtClean="0">
                <a:solidFill>
                  <a:schemeClr val="bg1"/>
                </a:solidFill>
              </a:rPr>
              <a:t>KVS</a:t>
            </a:r>
            <a:r>
              <a:rPr kumimoji="0" lang="ja-JP" altLang="en-US" sz="1400" dirty="0" smtClean="0">
                <a:solidFill>
                  <a:schemeClr val="bg1"/>
                </a:solidFill>
              </a:rPr>
              <a:t>よりも複雑なデータを持つことができる</a:t>
            </a:r>
            <a:endParaRPr kumimoji="0" lang="en-US" altLang="ja-JP" sz="1400" dirty="0" smtClean="0">
              <a:solidFill>
                <a:schemeClr val="bg1"/>
              </a:solidFill>
            </a:endParaRPr>
          </a:p>
          <a:p>
            <a:pPr>
              <a:spcBef>
                <a:spcPct val="20000"/>
              </a:spcBef>
            </a:pPr>
            <a:r>
              <a:rPr kumimoji="0" lang="ja-JP" altLang="en-US" sz="1400" dirty="0" smtClean="0">
                <a:solidFill>
                  <a:schemeClr val="bg1"/>
                </a:solidFill>
              </a:rPr>
              <a:t>非構造化データも取扱い可能</a:t>
            </a:r>
            <a:endParaRPr kumimoji="0" lang="en-US" altLang="ja-JP" sz="1400" dirty="0" smtClean="0">
              <a:solidFill>
                <a:schemeClr val="bg1"/>
              </a:solidFill>
            </a:endParaRPr>
          </a:p>
          <a:p>
            <a:pPr>
              <a:spcBef>
                <a:spcPct val="20000"/>
              </a:spcBef>
            </a:pPr>
            <a:r>
              <a:rPr kumimoji="0" lang="ja-JP" altLang="en-US" sz="1400" dirty="0" smtClean="0">
                <a:solidFill>
                  <a:schemeClr val="bg1"/>
                </a:solidFill>
              </a:rPr>
              <a:t>大規模</a:t>
            </a:r>
            <a:r>
              <a:rPr kumimoji="0" lang="ja-JP" altLang="en-US" sz="1400" dirty="0">
                <a:solidFill>
                  <a:schemeClr val="bg1"/>
                </a:solidFill>
              </a:rPr>
              <a:t>データ</a:t>
            </a:r>
            <a:r>
              <a:rPr kumimoji="0" lang="ja-JP" altLang="en-US" sz="1400" dirty="0" smtClean="0">
                <a:solidFill>
                  <a:schemeClr val="bg1"/>
                </a:solidFill>
              </a:rPr>
              <a:t>の分散処理に向く</a:t>
            </a:r>
            <a:endParaRPr kumimoji="0" lang="ja-JP" altLang="en-US" sz="1400" dirty="0">
              <a:solidFill>
                <a:schemeClr val="bg1"/>
              </a:solidFill>
            </a:endParaRPr>
          </a:p>
        </p:txBody>
      </p:sp>
      <p:sp>
        <p:nvSpPr>
          <p:cNvPr id="12" name="正方形/長方形 11"/>
          <p:cNvSpPr/>
          <p:nvPr/>
        </p:nvSpPr>
        <p:spPr bwMode="auto">
          <a:xfrm>
            <a:off x="356665" y="4658336"/>
            <a:ext cx="2203648" cy="1755010"/>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smtClean="0">
                <a:solidFill>
                  <a:schemeClr val="bg1"/>
                </a:solidFill>
                <a:latin typeface="+mn-lt"/>
                <a:ea typeface="+mn-ea"/>
              </a:rPr>
              <a:t>ドキュメント</a:t>
            </a:r>
            <a:endParaRPr kumimoji="0" lang="en-US" altLang="ja-JP" sz="2400" dirty="0" smtClean="0">
              <a:solidFill>
                <a:schemeClr val="bg1"/>
              </a:solidFill>
              <a:latin typeface="+mn-lt"/>
              <a:ea typeface="+mn-ea"/>
            </a:endParaRPr>
          </a:p>
          <a:p>
            <a:pPr algn="ctr">
              <a:spcBef>
                <a:spcPct val="20000"/>
              </a:spcBef>
            </a:pPr>
            <a:r>
              <a:rPr kumimoji="0" lang="ja-JP" altLang="en-US" sz="2400" dirty="0" smtClean="0">
                <a:solidFill>
                  <a:schemeClr val="bg1"/>
                </a:solidFill>
                <a:latin typeface="+mn-lt"/>
                <a:ea typeface="+mn-ea"/>
              </a:rPr>
              <a:t>指向</a:t>
            </a:r>
            <a:endParaRPr kumimoji="0" lang="ja-JP" altLang="en-US" sz="2400" dirty="0">
              <a:solidFill>
                <a:schemeClr val="bg1"/>
              </a:solidFill>
              <a:latin typeface="+mn-lt"/>
              <a:ea typeface="+mn-ea"/>
            </a:endParaRPr>
          </a:p>
        </p:txBody>
      </p:sp>
      <p:sp>
        <p:nvSpPr>
          <p:cNvPr id="13" name="正方形/長方形 12"/>
          <p:cNvSpPr/>
          <p:nvPr/>
        </p:nvSpPr>
        <p:spPr bwMode="auto">
          <a:xfrm>
            <a:off x="2660651" y="4658336"/>
            <a:ext cx="3890749" cy="1755010"/>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dirty="0">
                <a:solidFill>
                  <a:schemeClr val="bg1"/>
                </a:solidFill>
              </a:rPr>
              <a:t>木構造</a:t>
            </a:r>
            <a:r>
              <a:rPr kumimoji="0" lang="ja-JP" altLang="en-US" dirty="0" smtClean="0">
                <a:solidFill>
                  <a:schemeClr val="bg1"/>
                </a:solidFill>
              </a:rPr>
              <a:t>のデータに向く</a:t>
            </a:r>
            <a:endParaRPr kumimoji="0" lang="en-US" altLang="ja-JP" sz="1400" dirty="0" smtClean="0">
              <a:solidFill>
                <a:schemeClr val="bg1"/>
              </a:solidFill>
            </a:endParaRPr>
          </a:p>
          <a:p>
            <a:pPr>
              <a:spcBef>
                <a:spcPct val="20000"/>
              </a:spcBef>
            </a:pPr>
            <a:endParaRPr kumimoji="0" lang="en-US" altLang="ja-JP" sz="1400" dirty="0" smtClean="0">
              <a:solidFill>
                <a:schemeClr val="bg1"/>
              </a:solidFill>
            </a:endParaRPr>
          </a:p>
          <a:p>
            <a:pPr>
              <a:spcBef>
                <a:spcPct val="20000"/>
              </a:spcBef>
            </a:pPr>
            <a:r>
              <a:rPr kumimoji="0" lang="en-US" altLang="ja-JP" sz="1400" dirty="0" smtClean="0">
                <a:solidFill>
                  <a:schemeClr val="bg1"/>
                </a:solidFill>
              </a:rPr>
              <a:t>RDBMS</a:t>
            </a:r>
            <a:r>
              <a:rPr kumimoji="0" lang="ja-JP" altLang="en-US" sz="1400" dirty="0" smtClean="0">
                <a:solidFill>
                  <a:schemeClr val="bg1"/>
                </a:solidFill>
              </a:rPr>
              <a:t>で必須のスキーマが必要無い</a:t>
            </a:r>
            <a:endParaRPr kumimoji="0" lang="en-US" altLang="ja-JP" sz="1400" dirty="0" smtClean="0">
              <a:solidFill>
                <a:schemeClr val="bg1"/>
              </a:solidFill>
            </a:endParaRPr>
          </a:p>
          <a:p>
            <a:pPr>
              <a:spcBef>
                <a:spcPct val="20000"/>
              </a:spcBef>
            </a:pPr>
            <a:r>
              <a:rPr kumimoji="0" lang="ja-JP" altLang="en-US" sz="1400" dirty="0">
                <a:solidFill>
                  <a:schemeClr val="bg1"/>
                </a:solidFill>
              </a:rPr>
              <a:t>データ構造が</a:t>
            </a:r>
            <a:r>
              <a:rPr kumimoji="0" lang="ja-JP" altLang="en-US" sz="1400" dirty="0" smtClean="0">
                <a:solidFill>
                  <a:schemeClr val="bg1"/>
                </a:solidFill>
              </a:rPr>
              <a:t>柔軟で、追加・変更が簡単</a:t>
            </a:r>
            <a:endParaRPr kumimoji="0" lang="en-US" altLang="ja-JP" sz="1400" dirty="0">
              <a:solidFill>
                <a:schemeClr val="bg1"/>
              </a:solidFill>
            </a:endParaRPr>
          </a:p>
          <a:p>
            <a:pPr>
              <a:spcBef>
                <a:spcPct val="20000"/>
              </a:spcBef>
            </a:pPr>
            <a:r>
              <a:rPr kumimoji="0" lang="ja-JP" altLang="en-US" sz="1400" dirty="0" smtClean="0">
                <a:solidFill>
                  <a:schemeClr val="bg1"/>
                </a:solidFill>
              </a:rPr>
              <a:t>非構造化データに向く</a:t>
            </a:r>
            <a:endParaRPr kumimoji="0" lang="en-US" altLang="ja-JP" sz="1400" dirty="0" smtClean="0">
              <a:solidFill>
                <a:schemeClr val="bg1"/>
              </a:solidFill>
            </a:endParaRPr>
          </a:p>
          <a:p>
            <a:pPr>
              <a:spcBef>
                <a:spcPct val="20000"/>
              </a:spcBef>
            </a:pPr>
            <a:r>
              <a:rPr kumimoji="0" lang="ja-JP" altLang="en-US" sz="1400" dirty="0">
                <a:solidFill>
                  <a:schemeClr val="bg1"/>
                </a:solidFill>
              </a:rPr>
              <a:t>分散</a:t>
            </a:r>
            <a:r>
              <a:rPr kumimoji="0" lang="ja-JP" altLang="en-US" sz="1400" dirty="0" smtClean="0">
                <a:solidFill>
                  <a:schemeClr val="bg1"/>
                </a:solidFill>
              </a:rPr>
              <a:t>処理しやすい</a:t>
            </a:r>
            <a:endParaRPr kumimoji="0" lang="ja-JP" altLang="en-US" sz="1400" dirty="0">
              <a:solidFill>
                <a:schemeClr val="bg1"/>
              </a:solidFill>
            </a:endParaRPr>
          </a:p>
        </p:txBody>
      </p:sp>
      <p:sp>
        <p:nvSpPr>
          <p:cNvPr id="14" name="正方形/長方形 13"/>
          <p:cNvSpPr/>
          <p:nvPr/>
        </p:nvSpPr>
        <p:spPr bwMode="auto">
          <a:xfrm>
            <a:off x="6636279" y="988186"/>
            <a:ext cx="2203648" cy="1755010"/>
          </a:xfrm>
          <a:prstGeom prst="rect">
            <a:avLst/>
          </a:prstGeom>
          <a:solidFill>
            <a:schemeClr val="accent6">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dirty="0" smtClean="0">
                <a:solidFill>
                  <a:schemeClr val="bg1"/>
                </a:solidFill>
              </a:rPr>
              <a:t>Dynamo</a:t>
            </a:r>
          </a:p>
          <a:p>
            <a:pPr algn="ctr">
              <a:spcBef>
                <a:spcPct val="20000"/>
              </a:spcBef>
            </a:pPr>
            <a:r>
              <a:rPr kumimoji="0" lang="en-US" altLang="ja-JP" sz="2400" dirty="0" err="1" smtClean="0">
                <a:solidFill>
                  <a:schemeClr val="bg1"/>
                </a:solidFill>
              </a:rPr>
              <a:t>Riak</a:t>
            </a:r>
            <a:endParaRPr kumimoji="0" lang="en-US" altLang="ja-JP" sz="2400" dirty="0" smtClean="0">
              <a:solidFill>
                <a:schemeClr val="bg1"/>
              </a:solidFill>
            </a:endParaRPr>
          </a:p>
          <a:p>
            <a:pPr algn="ctr">
              <a:spcBef>
                <a:spcPct val="20000"/>
              </a:spcBef>
            </a:pPr>
            <a:r>
              <a:rPr kumimoji="0" lang="en-US" altLang="ja-JP" sz="2400" dirty="0" err="1" smtClean="0">
                <a:solidFill>
                  <a:schemeClr val="bg1"/>
                </a:solidFill>
              </a:rPr>
              <a:t>Redis</a:t>
            </a:r>
            <a:endParaRPr kumimoji="0" lang="en-US" altLang="ja-JP" sz="2400" dirty="0" smtClean="0">
              <a:solidFill>
                <a:schemeClr val="bg1"/>
              </a:solidFill>
            </a:endParaRPr>
          </a:p>
        </p:txBody>
      </p:sp>
      <p:sp>
        <p:nvSpPr>
          <p:cNvPr id="15" name="正方形/長方形 14"/>
          <p:cNvSpPr/>
          <p:nvPr/>
        </p:nvSpPr>
        <p:spPr bwMode="auto">
          <a:xfrm>
            <a:off x="6636279" y="2820292"/>
            <a:ext cx="2203648" cy="1755010"/>
          </a:xfrm>
          <a:prstGeom prst="rect">
            <a:avLst/>
          </a:prstGeom>
          <a:solidFill>
            <a:schemeClr val="accent6">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dirty="0" smtClean="0">
                <a:solidFill>
                  <a:schemeClr val="bg1"/>
                </a:solidFill>
              </a:rPr>
              <a:t>Cassandra</a:t>
            </a:r>
          </a:p>
          <a:p>
            <a:pPr algn="ctr">
              <a:spcBef>
                <a:spcPct val="20000"/>
              </a:spcBef>
            </a:pPr>
            <a:r>
              <a:rPr kumimoji="0" lang="en-US" altLang="ja-JP" sz="2400" dirty="0" err="1" smtClean="0">
                <a:solidFill>
                  <a:schemeClr val="bg1"/>
                </a:solidFill>
              </a:rPr>
              <a:t>HB</a:t>
            </a:r>
            <a:r>
              <a:rPr kumimoji="0" lang="en-US" altLang="ja-JP" sz="2400" dirty="0" err="1">
                <a:solidFill>
                  <a:schemeClr val="bg1"/>
                </a:solidFill>
              </a:rPr>
              <a:t>ase</a:t>
            </a:r>
            <a:endParaRPr kumimoji="0" lang="en-US" altLang="ja-JP" sz="2400" dirty="0" smtClean="0">
              <a:solidFill>
                <a:schemeClr val="bg1"/>
              </a:solidFill>
            </a:endParaRPr>
          </a:p>
        </p:txBody>
      </p:sp>
      <p:sp>
        <p:nvSpPr>
          <p:cNvPr id="16" name="正方形/長方形 15"/>
          <p:cNvSpPr/>
          <p:nvPr/>
        </p:nvSpPr>
        <p:spPr bwMode="auto">
          <a:xfrm>
            <a:off x="6636278" y="4658336"/>
            <a:ext cx="2203648" cy="1755010"/>
          </a:xfrm>
          <a:prstGeom prst="rect">
            <a:avLst/>
          </a:prstGeom>
          <a:solidFill>
            <a:schemeClr val="accent6">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dirty="0" err="1" smtClean="0">
                <a:solidFill>
                  <a:schemeClr val="bg1"/>
                </a:solidFill>
              </a:rPr>
              <a:t>MongoDB</a:t>
            </a:r>
            <a:endParaRPr kumimoji="0" lang="en-US" altLang="ja-JP" sz="2400" dirty="0" smtClean="0">
              <a:solidFill>
                <a:schemeClr val="bg1"/>
              </a:solidFill>
            </a:endParaRPr>
          </a:p>
          <a:p>
            <a:pPr algn="ctr">
              <a:spcBef>
                <a:spcPct val="20000"/>
              </a:spcBef>
            </a:pPr>
            <a:r>
              <a:rPr kumimoji="0" lang="en-US" altLang="ja-JP" sz="2400" dirty="0" err="1" smtClean="0">
                <a:solidFill>
                  <a:schemeClr val="bg1"/>
                </a:solidFill>
              </a:rPr>
              <a:t>CouchDB</a:t>
            </a:r>
            <a:endParaRPr kumimoji="0" lang="en-US" altLang="ja-JP" sz="2400" dirty="0" smtClean="0">
              <a:solidFill>
                <a:schemeClr val="bg1"/>
              </a:solidFill>
            </a:endParaRPr>
          </a:p>
          <a:p>
            <a:pPr algn="ctr">
              <a:spcBef>
                <a:spcPct val="20000"/>
              </a:spcBef>
            </a:pPr>
            <a:r>
              <a:rPr kumimoji="0" lang="en-US" altLang="ja-JP" sz="2400" dirty="0">
                <a:solidFill>
                  <a:schemeClr val="bg1"/>
                </a:solidFill>
              </a:rPr>
              <a:t>XMLDB</a:t>
            </a:r>
            <a:endParaRPr kumimoji="0" lang="ja-JP" altLang="en-US" sz="2400" dirty="0">
              <a:solidFill>
                <a:schemeClr val="bg1"/>
              </a:solidFill>
            </a:endParaRPr>
          </a:p>
        </p:txBody>
      </p:sp>
    </p:spTree>
    <p:extLst>
      <p:ext uri="{BB962C8B-B14F-4D97-AF65-F5344CB8AC3E}">
        <p14:creationId xmlns:p14="http://schemas.microsoft.com/office/powerpoint/2010/main" val="4220859604"/>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データベース高速化へのニーズの高まり</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262</a:t>
            </a:fld>
            <a:endParaRPr kumimoji="1" lang="ja-JP" altLang="en-US"/>
          </a:p>
        </p:txBody>
      </p:sp>
      <p:sp>
        <p:nvSpPr>
          <p:cNvPr id="4" name="正方形/長方形 3"/>
          <p:cNvSpPr/>
          <p:nvPr/>
        </p:nvSpPr>
        <p:spPr bwMode="auto">
          <a:xfrm>
            <a:off x="623457" y="2449240"/>
            <a:ext cx="7914261" cy="5760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これまでとは桁違いのデータ量</a:t>
            </a:r>
          </a:p>
        </p:txBody>
      </p:sp>
      <p:sp>
        <p:nvSpPr>
          <p:cNvPr id="5" name="正方形/長方形 4"/>
          <p:cNvSpPr/>
          <p:nvPr/>
        </p:nvSpPr>
        <p:spPr bwMode="auto">
          <a:xfrm>
            <a:off x="623458" y="3132386"/>
            <a:ext cx="7914260" cy="5760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非構造化データへの対応</a:t>
            </a:r>
          </a:p>
        </p:txBody>
      </p:sp>
      <p:sp>
        <p:nvSpPr>
          <p:cNvPr id="6" name="正方形/長方形 5"/>
          <p:cNvSpPr/>
          <p:nvPr/>
        </p:nvSpPr>
        <p:spPr bwMode="auto">
          <a:xfrm>
            <a:off x="623457" y="3815532"/>
            <a:ext cx="3921411" cy="5760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dirty="0" smtClean="0">
                <a:ln>
                  <a:noFill/>
                </a:ln>
                <a:solidFill>
                  <a:schemeClr val="bg1"/>
                </a:solidFill>
                <a:effectLst/>
                <a:latin typeface="+mn-lt"/>
                <a:ea typeface="+mn-ea"/>
              </a:rPr>
              <a:t>RDBMS</a:t>
            </a:r>
            <a:r>
              <a:rPr kumimoji="0" lang="ja-JP" altLang="en-US" b="0" i="0" u="none" strike="noStrike" cap="none" normalizeH="0" dirty="0" smtClean="0">
                <a:ln>
                  <a:noFill/>
                </a:ln>
                <a:solidFill>
                  <a:schemeClr val="bg1"/>
                </a:solidFill>
                <a:effectLst/>
                <a:latin typeface="+mn-lt"/>
                <a:ea typeface="+mn-ea"/>
              </a:rPr>
              <a:t>の高速化</a:t>
            </a:r>
          </a:p>
        </p:txBody>
      </p:sp>
      <p:sp>
        <p:nvSpPr>
          <p:cNvPr id="7" name="正方形/長方形 6"/>
          <p:cNvSpPr/>
          <p:nvPr/>
        </p:nvSpPr>
        <p:spPr bwMode="auto">
          <a:xfrm>
            <a:off x="4636800" y="3815532"/>
            <a:ext cx="3900917" cy="576064"/>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新しいデータベース</a:t>
            </a:r>
          </a:p>
        </p:txBody>
      </p:sp>
      <p:sp>
        <p:nvSpPr>
          <p:cNvPr id="8" name="正方形/長方形 7"/>
          <p:cNvSpPr/>
          <p:nvPr/>
        </p:nvSpPr>
        <p:spPr bwMode="auto">
          <a:xfrm>
            <a:off x="2650677" y="4498678"/>
            <a:ext cx="1894191" cy="5760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インメモリ</a:t>
            </a:r>
          </a:p>
        </p:txBody>
      </p:sp>
      <p:sp>
        <p:nvSpPr>
          <p:cNvPr id="9" name="正方形/長方形 8"/>
          <p:cNvSpPr/>
          <p:nvPr/>
        </p:nvSpPr>
        <p:spPr bwMode="auto">
          <a:xfrm>
            <a:off x="4636800" y="4498678"/>
            <a:ext cx="3900917" cy="576064"/>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dirty="0" smtClean="0">
                <a:ln>
                  <a:noFill/>
                </a:ln>
                <a:solidFill>
                  <a:schemeClr val="bg1"/>
                </a:solidFill>
                <a:effectLst/>
                <a:latin typeface="+mn-lt"/>
                <a:ea typeface="+mn-ea"/>
              </a:rPr>
              <a:t>NoSQL (Not Only SQL)</a:t>
            </a:r>
            <a:endParaRPr kumimoji="0" lang="ja-JP" altLang="en-US" b="0" i="0" u="none" strike="noStrike" cap="none" normalizeH="0" dirty="0" smtClean="0">
              <a:ln>
                <a:noFill/>
              </a:ln>
              <a:solidFill>
                <a:schemeClr val="bg1"/>
              </a:solidFill>
              <a:effectLst/>
              <a:latin typeface="+mn-lt"/>
              <a:ea typeface="+mn-ea"/>
            </a:endParaRPr>
          </a:p>
        </p:txBody>
      </p:sp>
      <p:sp>
        <p:nvSpPr>
          <p:cNvPr id="10" name="星 12 9"/>
          <p:cNvSpPr/>
          <p:nvPr/>
        </p:nvSpPr>
        <p:spPr>
          <a:xfrm rot="20590870">
            <a:off x="6349429" y="2525639"/>
            <a:ext cx="2086241" cy="1106413"/>
          </a:xfrm>
          <a:prstGeom prst="star12">
            <a:avLst/>
          </a:prstGeom>
          <a:solidFill>
            <a:srgbClr val="FF6666"/>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ビッグデータ</a:t>
            </a: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p:cNvSpPr/>
          <p:nvPr/>
        </p:nvSpPr>
        <p:spPr bwMode="auto">
          <a:xfrm>
            <a:off x="623458" y="4498678"/>
            <a:ext cx="1894191" cy="5760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カラム型</a:t>
            </a:r>
            <a:r>
              <a:rPr kumimoji="0" lang="en-US" altLang="ja-JP" b="0" i="0" u="none" strike="noStrike" cap="none" normalizeH="0" dirty="0" smtClean="0">
                <a:ln>
                  <a:noFill/>
                </a:ln>
                <a:solidFill>
                  <a:schemeClr val="bg1"/>
                </a:solidFill>
                <a:effectLst/>
                <a:latin typeface="+mn-lt"/>
                <a:ea typeface="+mn-ea"/>
              </a:rPr>
              <a:t>RDBMS</a:t>
            </a:r>
            <a:endParaRPr kumimoji="0" lang="ja-JP" altLang="en-US" b="0" i="0" u="none" strike="noStrike" cap="none" normalizeH="0" dirty="0" smtClean="0">
              <a:ln>
                <a:noFill/>
              </a:ln>
              <a:solidFill>
                <a:schemeClr val="bg1"/>
              </a:solidFill>
              <a:effectLst/>
              <a:latin typeface="+mn-lt"/>
              <a:ea typeface="+mn-ea"/>
            </a:endParaRPr>
          </a:p>
        </p:txBody>
      </p:sp>
      <p:sp>
        <p:nvSpPr>
          <p:cNvPr id="14" name="正方形/長方形 13"/>
          <p:cNvSpPr/>
          <p:nvPr/>
        </p:nvSpPr>
        <p:spPr bwMode="auto">
          <a:xfrm>
            <a:off x="2650678" y="5181824"/>
            <a:ext cx="1894191" cy="5760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dirty="0" smtClean="0">
                <a:ln>
                  <a:noFill/>
                </a:ln>
                <a:solidFill>
                  <a:schemeClr val="bg1"/>
                </a:solidFill>
                <a:effectLst/>
                <a:latin typeface="+mn-lt"/>
                <a:ea typeface="+mn-ea"/>
              </a:rPr>
              <a:t>SSD</a:t>
            </a:r>
            <a:endParaRPr kumimoji="0" lang="ja-JP" altLang="en-US" b="0" i="0" u="none" strike="noStrike" cap="none" normalizeH="0" dirty="0" smtClean="0">
              <a:ln>
                <a:noFill/>
              </a:ln>
              <a:solidFill>
                <a:schemeClr val="bg1"/>
              </a:solidFill>
              <a:effectLst/>
              <a:latin typeface="+mn-lt"/>
              <a:ea typeface="+mn-ea"/>
            </a:endParaRPr>
          </a:p>
        </p:txBody>
      </p:sp>
      <p:sp>
        <p:nvSpPr>
          <p:cNvPr id="15" name="正方形/長方形 14"/>
          <p:cNvSpPr/>
          <p:nvPr/>
        </p:nvSpPr>
        <p:spPr bwMode="auto">
          <a:xfrm>
            <a:off x="623458" y="5181824"/>
            <a:ext cx="1894191" cy="5760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dirty="0" smtClean="0">
                <a:ln>
                  <a:noFill/>
                </a:ln>
                <a:solidFill>
                  <a:schemeClr val="bg1"/>
                </a:solidFill>
                <a:effectLst/>
                <a:latin typeface="+mn-lt"/>
                <a:ea typeface="+mn-ea"/>
              </a:rPr>
              <a:t>I/O</a:t>
            </a:r>
            <a:r>
              <a:rPr kumimoji="0" lang="ja-JP" altLang="en-US" b="0" i="0" u="none" strike="noStrike" cap="none" normalizeH="0" dirty="0" smtClean="0">
                <a:ln>
                  <a:noFill/>
                </a:ln>
                <a:solidFill>
                  <a:schemeClr val="bg1"/>
                </a:solidFill>
                <a:effectLst/>
                <a:latin typeface="+mn-lt"/>
                <a:ea typeface="+mn-ea"/>
              </a:rPr>
              <a:t>強化</a:t>
            </a:r>
          </a:p>
        </p:txBody>
      </p:sp>
      <p:sp>
        <p:nvSpPr>
          <p:cNvPr id="18" name="正方形/長方形 17"/>
          <p:cNvSpPr/>
          <p:nvPr/>
        </p:nvSpPr>
        <p:spPr bwMode="auto">
          <a:xfrm>
            <a:off x="6664020" y="5181824"/>
            <a:ext cx="1894191" cy="576064"/>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ドキュメント</a:t>
            </a:r>
            <a:r>
              <a:rPr kumimoji="0" lang="en-US" altLang="ja-JP" b="0" i="0" u="none" strike="noStrike" cap="none" normalizeH="0" dirty="0" smtClean="0">
                <a:ln>
                  <a:noFill/>
                </a:ln>
                <a:solidFill>
                  <a:schemeClr val="bg1"/>
                </a:solidFill>
                <a:effectLst/>
                <a:latin typeface="+mn-lt"/>
                <a:ea typeface="+mn-ea"/>
              </a:rPr>
              <a:t>DB</a:t>
            </a:r>
            <a:endParaRPr kumimoji="0" lang="ja-JP" altLang="en-US" b="0" i="0" u="none" strike="noStrike" cap="none" normalizeH="0" dirty="0" smtClean="0">
              <a:ln>
                <a:noFill/>
              </a:ln>
              <a:solidFill>
                <a:schemeClr val="bg1"/>
              </a:solidFill>
              <a:effectLst/>
              <a:latin typeface="+mn-lt"/>
              <a:ea typeface="+mn-ea"/>
            </a:endParaRPr>
          </a:p>
        </p:txBody>
      </p:sp>
      <p:sp>
        <p:nvSpPr>
          <p:cNvPr id="19" name="正方形/長方形 18"/>
          <p:cNvSpPr/>
          <p:nvPr/>
        </p:nvSpPr>
        <p:spPr bwMode="auto">
          <a:xfrm>
            <a:off x="4636800" y="5181824"/>
            <a:ext cx="1894191" cy="576064"/>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b="0" i="0" u="none" strike="noStrike" cap="none" normalizeH="0" dirty="0" smtClean="0">
                <a:ln>
                  <a:noFill/>
                </a:ln>
                <a:solidFill>
                  <a:schemeClr val="bg1"/>
                </a:solidFill>
                <a:effectLst/>
                <a:latin typeface="+mn-lt"/>
                <a:ea typeface="+mn-ea"/>
              </a:rPr>
              <a:t>KVS</a:t>
            </a:r>
            <a:endParaRPr kumimoji="0" lang="ja-JP" altLang="en-US" b="0" i="0" u="none" strike="noStrike" cap="none" normalizeH="0" dirty="0" smtClean="0">
              <a:ln>
                <a:noFill/>
              </a:ln>
              <a:solidFill>
                <a:schemeClr val="bg1"/>
              </a:solidFill>
              <a:effectLst/>
              <a:latin typeface="+mn-lt"/>
              <a:ea typeface="+mn-ea"/>
            </a:endParaRPr>
          </a:p>
        </p:txBody>
      </p:sp>
      <p:sp>
        <p:nvSpPr>
          <p:cNvPr id="20" name="正方形/長方形 19"/>
          <p:cNvSpPr/>
          <p:nvPr/>
        </p:nvSpPr>
        <p:spPr bwMode="auto">
          <a:xfrm>
            <a:off x="623456" y="1082948"/>
            <a:ext cx="7914261" cy="5760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トランザクションの増加・高速化</a:t>
            </a:r>
          </a:p>
        </p:txBody>
      </p:sp>
      <p:sp>
        <p:nvSpPr>
          <p:cNvPr id="21" name="正方形/長方形 20"/>
          <p:cNvSpPr/>
          <p:nvPr/>
        </p:nvSpPr>
        <p:spPr bwMode="auto">
          <a:xfrm>
            <a:off x="623457" y="1766094"/>
            <a:ext cx="7914260" cy="576064"/>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smtClean="0">
                <a:ln>
                  <a:noFill/>
                </a:ln>
                <a:solidFill>
                  <a:schemeClr val="bg1"/>
                </a:solidFill>
                <a:effectLst/>
                <a:latin typeface="+mn-lt"/>
                <a:ea typeface="+mn-ea"/>
              </a:rPr>
              <a:t>データ解析ニーズの増大 </a:t>
            </a:r>
            <a:r>
              <a:rPr kumimoji="0" lang="en-US" altLang="ja-JP" b="0" i="0" u="none" strike="noStrike" cap="none" normalizeH="0" dirty="0" smtClean="0">
                <a:ln>
                  <a:noFill/>
                </a:ln>
                <a:solidFill>
                  <a:schemeClr val="bg1"/>
                </a:solidFill>
                <a:effectLst/>
                <a:latin typeface="+mn-lt"/>
                <a:ea typeface="+mn-ea"/>
              </a:rPr>
              <a:t>(BI)</a:t>
            </a:r>
            <a:endParaRPr kumimoji="0" lang="ja-JP" altLang="en-US" b="0" i="0" u="none" strike="noStrike" cap="none" normalizeH="0" dirty="0" smtClean="0">
              <a:ln>
                <a:noFill/>
              </a:ln>
              <a:solidFill>
                <a:schemeClr val="bg1"/>
              </a:solidFill>
              <a:effectLst/>
              <a:latin typeface="+mn-lt"/>
              <a:ea typeface="+mn-ea"/>
            </a:endParaRPr>
          </a:p>
        </p:txBody>
      </p:sp>
    </p:spTree>
    <p:extLst>
      <p:ext uri="{BB962C8B-B14F-4D97-AF65-F5344CB8AC3E}">
        <p14:creationId xmlns:p14="http://schemas.microsoft.com/office/powerpoint/2010/main" val="3373452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0-#ppt_w/2"/>
                                          </p:val>
                                        </p:tav>
                                        <p:tav tm="100000">
                                          <p:val>
                                            <p:strVal val="#ppt_x"/>
                                          </p:val>
                                        </p:tav>
                                      </p:tavLst>
                                    </p:anim>
                                    <p:anim calcmode="lin" valueType="num">
                                      <p:cBhvr additive="base">
                                        <p:cTn id="23" dur="500" fill="hold"/>
                                        <p:tgtEl>
                                          <p:spTgt spid="5"/>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500" fill="hold"/>
                                        <p:tgtEl>
                                          <p:spTgt spid="8"/>
                                        </p:tgtEl>
                                        <p:attrNameLst>
                                          <p:attrName>ppt_w</p:attrName>
                                        </p:attrNameLst>
                                      </p:cBhvr>
                                      <p:tavLst>
                                        <p:tav tm="0">
                                          <p:val>
                                            <p:fltVal val="0"/>
                                          </p:val>
                                        </p:tav>
                                        <p:tav tm="100000">
                                          <p:val>
                                            <p:strVal val="#ppt_w"/>
                                          </p:val>
                                        </p:tav>
                                      </p:tavLst>
                                    </p:anim>
                                    <p:anim calcmode="lin" valueType="num">
                                      <p:cBhvr>
                                        <p:cTn id="47" dur="500" fill="hold"/>
                                        <p:tgtEl>
                                          <p:spTgt spid="8"/>
                                        </p:tgtEl>
                                        <p:attrNameLst>
                                          <p:attrName>ppt_h</p:attrName>
                                        </p:attrNameLst>
                                      </p:cBhvr>
                                      <p:tavLst>
                                        <p:tav tm="0">
                                          <p:val>
                                            <p:fltVal val="0"/>
                                          </p:val>
                                        </p:tav>
                                        <p:tav tm="100000">
                                          <p:val>
                                            <p:strVal val="#ppt_h"/>
                                          </p:val>
                                        </p:tav>
                                      </p:tavLst>
                                    </p:anim>
                                    <p:animEffect transition="in" filter="fade">
                                      <p:cBhvr>
                                        <p:cTn id="48" dur="500"/>
                                        <p:tgtEl>
                                          <p:spTgt spid="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500" fill="hold"/>
                                        <p:tgtEl>
                                          <p:spTgt spid="13"/>
                                        </p:tgtEl>
                                        <p:attrNameLst>
                                          <p:attrName>ppt_w</p:attrName>
                                        </p:attrNameLst>
                                      </p:cBhvr>
                                      <p:tavLst>
                                        <p:tav tm="0">
                                          <p:val>
                                            <p:fltVal val="0"/>
                                          </p:val>
                                        </p:tav>
                                        <p:tav tm="100000">
                                          <p:val>
                                            <p:strVal val="#ppt_w"/>
                                          </p:val>
                                        </p:tav>
                                      </p:tavLst>
                                    </p:anim>
                                    <p:anim calcmode="lin" valueType="num">
                                      <p:cBhvr>
                                        <p:cTn id="52" dur="500" fill="hold"/>
                                        <p:tgtEl>
                                          <p:spTgt spid="13"/>
                                        </p:tgtEl>
                                        <p:attrNameLst>
                                          <p:attrName>ppt_h</p:attrName>
                                        </p:attrNameLst>
                                      </p:cBhvr>
                                      <p:tavLst>
                                        <p:tav tm="0">
                                          <p:val>
                                            <p:fltVal val="0"/>
                                          </p:val>
                                        </p:tav>
                                        <p:tav tm="100000">
                                          <p:val>
                                            <p:strVal val="#ppt_h"/>
                                          </p:val>
                                        </p:tav>
                                      </p:tavLst>
                                    </p:anim>
                                    <p:animEffect transition="in" filter="fade">
                                      <p:cBhvr>
                                        <p:cTn id="53" dur="500"/>
                                        <p:tgtEl>
                                          <p:spTgt spid="1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 calcmode="lin" valueType="num">
                                      <p:cBhvr>
                                        <p:cTn id="56" dur="500" fill="hold"/>
                                        <p:tgtEl>
                                          <p:spTgt spid="14"/>
                                        </p:tgtEl>
                                        <p:attrNameLst>
                                          <p:attrName>ppt_w</p:attrName>
                                        </p:attrNameLst>
                                      </p:cBhvr>
                                      <p:tavLst>
                                        <p:tav tm="0">
                                          <p:val>
                                            <p:fltVal val="0"/>
                                          </p:val>
                                        </p:tav>
                                        <p:tav tm="100000">
                                          <p:val>
                                            <p:strVal val="#ppt_w"/>
                                          </p:val>
                                        </p:tav>
                                      </p:tavLst>
                                    </p:anim>
                                    <p:anim calcmode="lin" valueType="num">
                                      <p:cBhvr>
                                        <p:cTn id="57" dur="500" fill="hold"/>
                                        <p:tgtEl>
                                          <p:spTgt spid="14"/>
                                        </p:tgtEl>
                                        <p:attrNameLst>
                                          <p:attrName>ppt_h</p:attrName>
                                        </p:attrNameLst>
                                      </p:cBhvr>
                                      <p:tavLst>
                                        <p:tav tm="0">
                                          <p:val>
                                            <p:fltVal val="0"/>
                                          </p:val>
                                        </p:tav>
                                        <p:tav tm="100000">
                                          <p:val>
                                            <p:strVal val="#ppt_h"/>
                                          </p:val>
                                        </p:tav>
                                      </p:tavLst>
                                    </p:anim>
                                    <p:animEffect transition="in" filter="fade">
                                      <p:cBhvr>
                                        <p:cTn id="58" dur="500"/>
                                        <p:tgtEl>
                                          <p:spTgt spid="1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grpId="0" nodeType="clickEffect">
                                  <p:stCondLst>
                                    <p:cond delay="0"/>
                                  </p:stCondLst>
                                  <p:childTnLst>
                                    <p:set>
                                      <p:cBhvr>
                                        <p:cTn id="67" dur="1" fill="hold">
                                          <p:stCondLst>
                                            <p:cond delay="0"/>
                                          </p:stCondLst>
                                        </p:cTn>
                                        <p:tgtEl>
                                          <p:spTgt spid="9"/>
                                        </p:tgtEl>
                                        <p:attrNameLst>
                                          <p:attrName>style.visibility</p:attrName>
                                        </p:attrNameLst>
                                      </p:cBhvr>
                                      <p:to>
                                        <p:strVal val="visible"/>
                                      </p:to>
                                    </p:set>
                                    <p:anim calcmode="lin" valueType="num">
                                      <p:cBhvr>
                                        <p:cTn id="68" dur="500" fill="hold"/>
                                        <p:tgtEl>
                                          <p:spTgt spid="9"/>
                                        </p:tgtEl>
                                        <p:attrNameLst>
                                          <p:attrName>ppt_w</p:attrName>
                                        </p:attrNameLst>
                                      </p:cBhvr>
                                      <p:tavLst>
                                        <p:tav tm="0">
                                          <p:val>
                                            <p:fltVal val="0"/>
                                          </p:val>
                                        </p:tav>
                                        <p:tav tm="100000">
                                          <p:val>
                                            <p:strVal val="#ppt_w"/>
                                          </p:val>
                                        </p:tav>
                                      </p:tavLst>
                                    </p:anim>
                                    <p:anim calcmode="lin" valueType="num">
                                      <p:cBhvr>
                                        <p:cTn id="69" dur="500" fill="hold"/>
                                        <p:tgtEl>
                                          <p:spTgt spid="9"/>
                                        </p:tgtEl>
                                        <p:attrNameLst>
                                          <p:attrName>ppt_h</p:attrName>
                                        </p:attrNameLst>
                                      </p:cBhvr>
                                      <p:tavLst>
                                        <p:tav tm="0">
                                          <p:val>
                                            <p:fltVal val="0"/>
                                          </p:val>
                                        </p:tav>
                                        <p:tav tm="100000">
                                          <p:val>
                                            <p:strVal val="#ppt_h"/>
                                          </p:val>
                                        </p:tav>
                                      </p:tavLst>
                                    </p:anim>
                                    <p:animEffect transition="in" filter="fade">
                                      <p:cBhvr>
                                        <p:cTn id="70" dur="500"/>
                                        <p:tgtEl>
                                          <p:spTgt spid="9"/>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p:cTn id="73" dur="500" fill="hold"/>
                                        <p:tgtEl>
                                          <p:spTgt spid="18"/>
                                        </p:tgtEl>
                                        <p:attrNameLst>
                                          <p:attrName>ppt_w</p:attrName>
                                        </p:attrNameLst>
                                      </p:cBhvr>
                                      <p:tavLst>
                                        <p:tav tm="0">
                                          <p:val>
                                            <p:fltVal val="0"/>
                                          </p:val>
                                        </p:tav>
                                        <p:tav tm="100000">
                                          <p:val>
                                            <p:strVal val="#ppt_w"/>
                                          </p:val>
                                        </p:tav>
                                      </p:tavLst>
                                    </p:anim>
                                    <p:anim calcmode="lin" valueType="num">
                                      <p:cBhvr>
                                        <p:cTn id="74" dur="500" fill="hold"/>
                                        <p:tgtEl>
                                          <p:spTgt spid="18"/>
                                        </p:tgtEl>
                                        <p:attrNameLst>
                                          <p:attrName>ppt_h</p:attrName>
                                        </p:attrNameLst>
                                      </p:cBhvr>
                                      <p:tavLst>
                                        <p:tav tm="0">
                                          <p:val>
                                            <p:fltVal val="0"/>
                                          </p:val>
                                        </p:tav>
                                        <p:tav tm="100000">
                                          <p:val>
                                            <p:strVal val="#ppt_h"/>
                                          </p:val>
                                        </p:tav>
                                      </p:tavLst>
                                    </p:anim>
                                    <p:animEffect transition="in" filter="fade">
                                      <p:cBhvr>
                                        <p:cTn id="75" dur="500"/>
                                        <p:tgtEl>
                                          <p:spTgt spid="18"/>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9"/>
                                        </p:tgtEl>
                                        <p:attrNameLst>
                                          <p:attrName>style.visibility</p:attrName>
                                        </p:attrNameLst>
                                      </p:cBhvr>
                                      <p:to>
                                        <p:strVal val="visible"/>
                                      </p:to>
                                    </p:set>
                                    <p:anim calcmode="lin" valueType="num">
                                      <p:cBhvr>
                                        <p:cTn id="78" dur="500" fill="hold"/>
                                        <p:tgtEl>
                                          <p:spTgt spid="19"/>
                                        </p:tgtEl>
                                        <p:attrNameLst>
                                          <p:attrName>ppt_w</p:attrName>
                                        </p:attrNameLst>
                                      </p:cBhvr>
                                      <p:tavLst>
                                        <p:tav tm="0">
                                          <p:val>
                                            <p:fltVal val="0"/>
                                          </p:val>
                                        </p:tav>
                                        <p:tav tm="100000">
                                          <p:val>
                                            <p:strVal val="#ppt_w"/>
                                          </p:val>
                                        </p:tav>
                                      </p:tavLst>
                                    </p:anim>
                                    <p:anim calcmode="lin" valueType="num">
                                      <p:cBhvr>
                                        <p:cTn id="79" dur="500" fill="hold"/>
                                        <p:tgtEl>
                                          <p:spTgt spid="19"/>
                                        </p:tgtEl>
                                        <p:attrNameLst>
                                          <p:attrName>ppt_h</p:attrName>
                                        </p:attrNameLst>
                                      </p:cBhvr>
                                      <p:tavLst>
                                        <p:tav tm="0">
                                          <p:val>
                                            <p:fltVal val="0"/>
                                          </p:val>
                                        </p:tav>
                                        <p:tav tm="100000">
                                          <p:val>
                                            <p:strVal val="#ppt_h"/>
                                          </p:val>
                                        </p:tav>
                                      </p:tavLst>
                                    </p:anim>
                                    <p:animEffect transition="in" filter="fade">
                                      <p:cBhvr>
                                        <p:cTn id="8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3" grpId="0" animBg="1"/>
      <p:bldP spid="14" grpId="0" animBg="1"/>
      <p:bldP spid="15" grpId="0" animBg="1"/>
      <p:bldP spid="18" grpId="0" animBg="1"/>
      <p:bldP spid="19" grpId="0" animBg="1"/>
      <p:bldP spid="20" grpId="0" animBg="1"/>
      <p:bldP spid="21"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dirty="0" smtClean="0">
                <a:solidFill>
                  <a:srgbClr val="FFFFFF"/>
                </a:solidFill>
                <a:latin typeface="Arial"/>
                <a:ea typeface="HGP創英角ｺﾞｼｯｸUB" pitchFamily="50" charset="-128"/>
                <a:cs typeface="Arial"/>
              </a:rPr>
              <a:t>ストレージの最新動向</a:t>
            </a:r>
            <a:endParaRPr lang="en-US" altLang="ja-JP" sz="2800" dirty="0" smtClean="0">
              <a:solidFill>
                <a:srgbClr val="FFFFFF"/>
              </a:solidFill>
              <a:latin typeface="Arial"/>
              <a:ea typeface="HGP創英角ｺﾞｼｯｸUB" pitchFamily="50"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pic>
        <p:nvPicPr>
          <p:cNvPr id="8" name="図 7"/>
          <p:cNvPicPr>
            <a:picLocks noChangeAspect="1"/>
          </p:cNvPicPr>
          <p:nvPr/>
        </p:nvPicPr>
        <p:blipFill>
          <a:blip r:embed="rId2"/>
          <a:stretch>
            <a:fillRect/>
          </a:stretch>
        </p:blipFill>
        <p:spPr>
          <a:xfrm>
            <a:off x="8128001" y="6690381"/>
            <a:ext cx="882650" cy="150697"/>
          </a:xfrm>
          <a:prstGeom prst="rect">
            <a:avLst/>
          </a:prstGeom>
          <a:ln>
            <a:no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14823172"/>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正方形/長方形 92"/>
          <p:cNvSpPr/>
          <p:nvPr/>
        </p:nvSpPr>
        <p:spPr>
          <a:xfrm>
            <a:off x="3148173" y="938103"/>
            <a:ext cx="2138424" cy="1294200"/>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4" name="正方形/長方形 93"/>
          <p:cNvSpPr/>
          <p:nvPr/>
        </p:nvSpPr>
        <p:spPr>
          <a:xfrm>
            <a:off x="5581713" y="951497"/>
            <a:ext cx="2807497" cy="1294200"/>
          </a:xfrm>
          <a:prstGeom prst="rect">
            <a:avLst/>
          </a:prstGeom>
          <a:solidFill>
            <a:schemeClr val="accent4">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正方形/長方形 91"/>
          <p:cNvSpPr/>
          <p:nvPr/>
        </p:nvSpPr>
        <p:spPr>
          <a:xfrm>
            <a:off x="757178" y="947379"/>
            <a:ext cx="2138424" cy="1294200"/>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円柱 48"/>
          <p:cNvSpPr/>
          <p:nvPr/>
        </p:nvSpPr>
        <p:spPr>
          <a:xfrm>
            <a:off x="754788" y="4321936"/>
            <a:ext cx="7634421" cy="1153105"/>
          </a:xfrm>
          <a:prstGeom prst="can">
            <a:avLst/>
          </a:prstGeom>
          <a:solidFill>
            <a:srgbClr val="0070C0"/>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rgbClr val="FFFFFF"/>
                </a:solidFill>
                <a:latin typeface="Meiryo" charset="-128"/>
                <a:ea typeface="Meiryo" charset="-128"/>
                <a:cs typeface="Meiryo" charset="-128"/>
              </a:rPr>
              <a:t>Data Lake</a:t>
            </a:r>
            <a:endParaRPr kumimoji="1" lang="ja-JP" altLang="en-US" sz="2400" dirty="0" smtClean="0">
              <a:solidFill>
                <a:srgbClr val="FFFFFF"/>
              </a:solidFill>
              <a:latin typeface="Meiryo" charset="-128"/>
              <a:ea typeface="Meiryo" charset="-128"/>
              <a:cs typeface="Meiryo" charset="-128"/>
            </a:endParaRPr>
          </a:p>
          <a:p>
            <a:pPr algn="ctr"/>
            <a:r>
              <a:rPr kumimoji="1" lang="ja-JP" altLang="en-US" sz="1200" dirty="0" smtClean="0">
                <a:solidFill>
                  <a:srgbClr val="FFFFFF"/>
                </a:solidFill>
                <a:latin typeface="Meiryo" charset="-128"/>
                <a:ea typeface="Meiryo" charset="-128"/>
                <a:cs typeface="Meiryo" charset="-128"/>
              </a:rPr>
              <a:t>非構造化データ／オブジェクトストア</a:t>
            </a:r>
            <a:endParaRPr kumimoji="1" lang="ja-JP" altLang="en-US" sz="1200" dirty="0">
              <a:solidFill>
                <a:srgbClr val="FFFFFF"/>
              </a:solidFill>
              <a:latin typeface="Meiryo" charset="-128"/>
              <a:ea typeface="Meiryo" charset="-128"/>
              <a:cs typeface="Meiryo" charset="-128"/>
            </a:endParaRPr>
          </a:p>
        </p:txBody>
      </p:sp>
      <p:sp>
        <p:nvSpPr>
          <p:cNvPr id="2" name="タイトル 1"/>
          <p:cNvSpPr>
            <a:spLocks noGrp="1"/>
          </p:cNvSpPr>
          <p:nvPr>
            <p:ph type="title"/>
          </p:nvPr>
        </p:nvSpPr>
        <p:spPr/>
        <p:txBody>
          <a:bodyPr/>
          <a:lstStyle/>
          <a:p>
            <a:r>
              <a:rPr kumimoji="1" lang="ja-JP" altLang="en-US" dirty="0" smtClean="0"/>
              <a:t>データ量の爆発的増大</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264</a:t>
            </a:fld>
            <a:endParaRPr kumimoji="1" lang="ja-JP" altLang="en-US"/>
          </a:p>
        </p:txBody>
      </p:sp>
      <p:sp>
        <p:nvSpPr>
          <p:cNvPr id="5" name="正方形/長方形 4"/>
          <p:cNvSpPr/>
          <p:nvPr/>
        </p:nvSpPr>
        <p:spPr>
          <a:xfrm>
            <a:off x="1656973" y="1544785"/>
            <a:ext cx="996780" cy="590298"/>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1345994" y="1480765"/>
            <a:ext cx="996780" cy="590298"/>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1022656" y="1416745"/>
            <a:ext cx="996780" cy="590298"/>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円柱 7"/>
          <p:cNvSpPr/>
          <p:nvPr/>
        </p:nvSpPr>
        <p:spPr>
          <a:xfrm>
            <a:off x="2118294" y="2387540"/>
            <a:ext cx="535459" cy="535459"/>
          </a:xfrm>
          <a:prstGeom prst="can">
            <a:avLst/>
          </a:prstGeom>
          <a:solidFill>
            <a:schemeClr val="accent3">
              <a:lumMod val="5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4" name="円柱 23"/>
          <p:cNvSpPr/>
          <p:nvPr/>
        </p:nvSpPr>
        <p:spPr>
          <a:xfrm>
            <a:off x="1570476" y="2387541"/>
            <a:ext cx="535459" cy="535459"/>
          </a:xfrm>
          <a:prstGeom prst="can">
            <a:avLst/>
          </a:prstGeom>
          <a:solidFill>
            <a:schemeClr val="accent3">
              <a:lumMod val="5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6" name="円柱 25"/>
          <p:cNvSpPr/>
          <p:nvPr/>
        </p:nvSpPr>
        <p:spPr>
          <a:xfrm>
            <a:off x="1022658" y="2390539"/>
            <a:ext cx="535459" cy="535459"/>
          </a:xfrm>
          <a:prstGeom prst="can">
            <a:avLst/>
          </a:prstGeom>
          <a:solidFill>
            <a:schemeClr val="accent3">
              <a:lumMod val="50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cxnSp>
        <p:nvCxnSpPr>
          <p:cNvPr id="30" name="直線矢印コネクタ 29"/>
          <p:cNvCxnSpPr>
            <a:endCxn id="26" idx="1"/>
          </p:cNvCxnSpPr>
          <p:nvPr/>
        </p:nvCxnSpPr>
        <p:spPr>
          <a:xfrm>
            <a:off x="1290387" y="2007043"/>
            <a:ext cx="1" cy="383496"/>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cxnSp>
        <p:nvCxnSpPr>
          <p:cNvPr id="32" name="直線矢印コネクタ 31"/>
          <p:cNvCxnSpPr>
            <a:stCxn id="6" idx="2"/>
            <a:endCxn id="24" idx="1"/>
          </p:cNvCxnSpPr>
          <p:nvPr/>
        </p:nvCxnSpPr>
        <p:spPr>
          <a:xfrm flipH="1">
            <a:off x="1838206" y="2071063"/>
            <a:ext cx="6178" cy="316478"/>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cxnSp>
        <p:nvCxnSpPr>
          <p:cNvPr id="34" name="直線矢印コネクタ 33"/>
          <p:cNvCxnSpPr/>
          <p:nvPr/>
        </p:nvCxnSpPr>
        <p:spPr>
          <a:xfrm>
            <a:off x="2386023" y="2135083"/>
            <a:ext cx="2058" cy="268973"/>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sp>
        <p:nvSpPr>
          <p:cNvPr id="37" name="正方形/長方形 36"/>
          <p:cNvSpPr/>
          <p:nvPr/>
        </p:nvSpPr>
        <p:spPr>
          <a:xfrm>
            <a:off x="1022657" y="3309494"/>
            <a:ext cx="1631095" cy="766119"/>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Meiryo" charset="-128"/>
                <a:ea typeface="Meiryo" charset="-128"/>
                <a:cs typeface="Meiryo" charset="-128"/>
              </a:rPr>
              <a:t>ETL</a:t>
            </a:r>
          </a:p>
          <a:p>
            <a:pPr algn="ctr"/>
            <a:r>
              <a:rPr kumimoji="1" lang="ja-JP" altLang="en-US" sz="1200" dirty="0" smtClean="0">
                <a:solidFill>
                  <a:srgbClr val="FFFFFF"/>
                </a:solidFill>
                <a:latin typeface="Meiryo" charset="-128"/>
                <a:ea typeface="Meiryo" charset="-128"/>
                <a:cs typeface="Meiryo" charset="-128"/>
              </a:rPr>
              <a:t>解析に必要なデータ</a:t>
            </a:r>
          </a:p>
          <a:p>
            <a:pPr algn="ctr"/>
            <a:r>
              <a:rPr kumimoji="1" lang="ja-JP" altLang="en-US" sz="1200" dirty="0" smtClean="0">
                <a:solidFill>
                  <a:srgbClr val="FFFFFF"/>
                </a:solidFill>
                <a:latin typeface="Meiryo" charset="-128"/>
                <a:ea typeface="Meiryo" charset="-128"/>
                <a:cs typeface="Meiryo" charset="-128"/>
              </a:rPr>
              <a:t>を選別・抽出</a:t>
            </a:r>
            <a:endParaRPr kumimoji="1" lang="ja-JP" altLang="en-US" sz="1200" dirty="0">
              <a:solidFill>
                <a:srgbClr val="FFFFFF"/>
              </a:solidFill>
              <a:latin typeface="Meiryo" charset="-128"/>
              <a:ea typeface="Meiryo" charset="-128"/>
              <a:cs typeface="Meiryo" charset="-128"/>
            </a:endParaRPr>
          </a:p>
        </p:txBody>
      </p:sp>
      <p:sp>
        <p:nvSpPr>
          <p:cNvPr id="38" name="円柱 37"/>
          <p:cNvSpPr/>
          <p:nvPr/>
        </p:nvSpPr>
        <p:spPr>
          <a:xfrm>
            <a:off x="1022658" y="4652116"/>
            <a:ext cx="1631094" cy="675105"/>
          </a:xfrm>
          <a:prstGeom prst="can">
            <a:avLst/>
          </a:prstGeom>
          <a:solidFill>
            <a:srgbClr val="33ACBD"/>
          </a:solidFill>
          <a:ln>
            <a:noFill/>
          </a:ln>
          <a:effectLst>
            <a:outerShdw blurRad="50800" dist="762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Meiryo" charset="-128"/>
                <a:ea typeface="Meiryo" charset="-128"/>
                <a:cs typeface="Meiryo" charset="-128"/>
              </a:rPr>
              <a:t>DWH</a:t>
            </a:r>
          </a:p>
          <a:p>
            <a:pPr algn="ctr"/>
            <a:r>
              <a:rPr kumimoji="1" lang="en-US" altLang="ja-JP" sz="1000" dirty="0" smtClean="0">
                <a:solidFill>
                  <a:srgbClr val="FFFFFF"/>
                </a:solidFill>
                <a:latin typeface="Meiryo" charset="-128"/>
                <a:ea typeface="Meiryo" charset="-128"/>
                <a:cs typeface="Meiryo" charset="-128"/>
              </a:rPr>
              <a:t>Data</a:t>
            </a:r>
            <a:r>
              <a:rPr lang="en-US" altLang="ja-JP" sz="1000" dirty="0">
                <a:solidFill>
                  <a:srgbClr val="FFFFFF"/>
                </a:solidFill>
                <a:latin typeface="Meiryo" charset="-128"/>
                <a:ea typeface="Meiryo" charset="-128"/>
                <a:cs typeface="Meiryo" charset="-128"/>
              </a:rPr>
              <a:t> </a:t>
            </a:r>
            <a:r>
              <a:rPr kumimoji="1" lang="en-US" altLang="ja-JP" sz="1000" dirty="0" err="1" smtClean="0">
                <a:solidFill>
                  <a:srgbClr val="FFFFFF"/>
                </a:solidFill>
                <a:latin typeface="Meiryo" charset="-128"/>
                <a:ea typeface="Meiryo" charset="-128"/>
                <a:cs typeface="Meiryo" charset="-128"/>
              </a:rPr>
              <a:t>Warehous</a:t>
            </a:r>
            <a:endParaRPr kumimoji="1" lang="ja-JP" altLang="en-US" sz="1000" dirty="0">
              <a:solidFill>
                <a:srgbClr val="FFFFFF"/>
              </a:solidFill>
              <a:latin typeface="Meiryo" charset="-128"/>
              <a:ea typeface="Meiryo" charset="-128"/>
              <a:cs typeface="Meiryo" charset="-128"/>
            </a:endParaRPr>
          </a:p>
        </p:txBody>
      </p:sp>
      <p:cxnSp>
        <p:nvCxnSpPr>
          <p:cNvPr id="39" name="直線矢印コネクタ 38"/>
          <p:cNvCxnSpPr>
            <a:stCxn id="37" idx="2"/>
            <a:endCxn id="38" idx="1"/>
          </p:cNvCxnSpPr>
          <p:nvPr/>
        </p:nvCxnSpPr>
        <p:spPr>
          <a:xfrm>
            <a:off x="1838205" y="4075613"/>
            <a:ext cx="0" cy="576503"/>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cxnSp>
        <p:nvCxnSpPr>
          <p:cNvPr id="44" name="直線矢印コネクタ 43"/>
          <p:cNvCxnSpPr>
            <a:stCxn id="24" idx="3"/>
            <a:endCxn id="37" idx="0"/>
          </p:cNvCxnSpPr>
          <p:nvPr/>
        </p:nvCxnSpPr>
        <p:spPr>
          <a:xfrm flipH="1">
            <a:off x="1838205" y="2923000"/>
            <a:ext cx="1" cy="386494"/>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pic>
        <p:nvPicPr>
          <p:cNvPr id="51" name="図 50" descr="imgres.jp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935383" y="1461982"/>
            <a:ext cx="792088" cy="543647"/>
          </a:xfrm>
          <a:prstGeom prst="rect">
            <a:avLst/>
          </a:prstGeom>
        </p:spPr>
      </p:pic>
      <p:grpSp>
        <p:nvGrpSpPr>
          <p:cNvPr id="56" name="図形グループ 55"/>
          <p:cNvGrpSpPr/>
          <p:nvPr/>
        </p:nvGrpSpPr>
        <p:grpSpPr>
          <a:xfrm>
            <a:off x="6784522" y="1433679"/>
            <a:ext cx="499492" cy="545661"/>
            <a:chOff x="6372200" y="5494210"/>
            <a:chExt cx="499492" cy="545661"/>
          </a:xfrm>
        </p:grpSpPr>
        <p:sp>
          <p:nvSpPr>
            <p:cNvPr id="57" name="角丸四角形 56"/>
            <p:cNvSpPr/>
            <p:nvPr/>
          </p:nvSpPr>
          <p:spPr>
            <a:xfrm>
              <a:off x="6372200" y="5494210"/>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p:cNvSpPr/>
            <p:nvPr/>
          </p:nvSpPr>
          <p:spPr>
            <a:xfrm>
              <a:off x="6459736" y="5554842"/>
              <a:ext cx="328940" cy="334540"/>
            </a:xfrm>
            <a:prstGeom prst="ellipse">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角丸四角形 58"/>
            <p:cNvSpPr/>
            <p:nvPr/>
          </p:nvSpPr>
          <p:spPr>
            <a:xfrm>
              <a:off x="6516216" y="5622525"/>
              <a:ext cx="45719" cy="197839"/>
            </a:xfrm>
            <a:prstGeom prst="roundRect">
              <a:avLst>
                <a:gd name="adj" fmla="val 10310"/>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0" name="図形グループ 59"/>
          <p:cNvGrpSpPr/>
          <p:nvPr/>
        </p:nvGrpSpPr>
        <p:grpSpPr>
          <a:xfrm>
            <a:off x="7416551" y="1416745"/>
            <a:ext cx="661093" cy="584299"/>
            <a:chOff x="7511307" y="5626752"/>
            <a:chExt cx="499492" cy="445407"/>
          </a:xfrm>
        </p:grpSpPr>
        <p:sp>
          <p:nvSpPr>
            <p:cNvPr id="61" name="台形 60"/>
            <p:cNvSpPr/>
            <p:nvPr/>
          </p:nvSpPr>
          <p:spPr>
            <a:xfrm>
              <a:off x="7651007" y="5973287"/>
              <a:ext cx="214536" cy="98872"/>
            </a:xfrm>
            <a:prstGeom prst="trapezoid">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角丸四角形 61"/>
            <p:cNvSpPr/>
            <p:nvPr/>
          </p:nvSpPr>
          <p:spPr>
            <a:xfrm>
              <a:off x="7511307" y="5626752"/>
              <a:ext cx="499492" cy="365585"/>
            </a:xfrm>
            <a:prstGeom prst="roundRect">
              <a:avLst>
                <a:gd name="adj" fmla="val 10310"/>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角丸四角形 62"/>
            <p:cNvSpPr/>
            <p:nvPr/>
          </p:nvSpPr>
          <p:spPr>
            <a:xfrm>
              <a:off x="7562107" y="5672301"/>
              <a:ext cx="400844" cy="275990"/>
            </a:xfrm>
            <a:prstGeom prst="roundRect">
              <a:avLst>
                <a:gd name="adj" fmla="val 10310"/>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66" name="正方形/長方形 65"/>
          <p:cNvSpPr/>
          <p:nvPr/>
        </p:nvSpPr>
        <p:spPr>
          <a:xfrm>
            <a:off x="4032505" y="1544785"/>
            <a:ext cx="996780" cy="590298"/>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正方形/長方形 66"/>
          <p:cNvSpPr/>
          <p:nvPr/>
        </p:nvSpPr>
        <p:spPr>
          <a:xfrm>
            <a:off x="3721526" y="1480765"/>
            <a:ext cx="996780" cy="590298"/>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正方形/長方形 67"/>
          <p:cNvSpPr/>
          <p:nvPr/>
        </p:nvSpPr>
        <p:spPr>
          <a:xfrm>
            <a:off x="3398188" y="1416745"/>
            <a:ext cx="996780" cy="590298"/>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円柱 68"/>
          <p:cNvSpPr/>
          <p:nvPr/>
        </p:nvSpPr>
        <p:spPr>
          <a:xfrm>
            <a:off x="4493826" y="2387540"/>
            <a:ext cx="535459" cy="535459"/>
          </a:xfrm>
          <a:prstGeom prst="can">
            <a:avLst/>
          </a:prstGeom>
          <a:solidFill>
            <a:srgbClr val="E6D6AF"/>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70" name="円柱 69"/>
          <p:cNvSpPr/>
          <p:nvPr/>
        </p:nvSpPr>
        <p:spPr>
          <a:xfrm>
            <a:off x="3946008" y="2387541"/>
            <a:ext cx="535459" cy="535459"/>
          </a:xfrm>
          <a:prstGeom prst="can">
            <a:avLst/>
          </a:prstGeom>
          <a:solidFill>
            <a:srgbClr val="E6D6AF"/>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71" name="円柱 70"/>
          <p:cNvSpPr/>
          <p:nvPr/>
        </p:nvSpPr>
        <p:spPr>
          <a:xfrm>
            <a:off x="3398190" y="2390539"/>
            <a:ext cx="535459" cy="535459"/>
          </a:xfrm>
          <a:prstGeom prst="can">
            <a:avLst/>
          </a:prstGeom>
          <a:solidFill>
            <a:srgbClr val="E6D6AF"/>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cxnSp>
        <p:nvCxnSpPr>
          <p:cNvPr id="72" name="直線矢印コネクタ 71"/>
          <p:cNvCxnSpPr>
            <a:endCxn id="71" idx="1"/>
          </p:cNvCxnSpPr>
          <p:nvPr/>
        </p:nvCxnSpPr>
        <p:spPr>
          <a:xfrm>
            <a:off x="3665919" y="2007043"/>
            <a:ext cx="1" cy="383496"/>
          </a:xfrm>
          <a:prstGeom prst="straightConnector1">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73" name="直線矢印コネクタ 72"/>
          <p:cNvCxnSpPr>
            <a:stCxn id="67" idx="2"/>
            <a:endCxn id="70" idx="1"/>
          </p:cNvCxnSpPr>
          <p:nvPr/>
        </p:nvCxnSpPr>
        <p:spPr>
          <a:xfrm flipH="1">
            <a:off x="4213738" y="2071063"/>
            <a:ext cx="6178" cy="316478"/>
          </a:xfrm>
          <a:prstGeom prst="straightConnector1">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74" name="直線矢印コネクタ 73"/>
          <p:cNvCxnSpPr/>
          <p:nvPr/>
        </p:nvCxnSpPr>
        <p:spPr>
          <a:xfrm>
            <a:off x="4761555" y="2135083"/>
            <a:ext cx="2058" cy="268973"/>
          </a:xfrm>
          <a:prstGeom prst="straightConnector1">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81" name="直線矢印コネクタ 80"/>
          <p:cNvCxnSpPr>
            <a:stCxn id="70" idx="3"/>
          </p:cNvCxnSpPr>
          <p:nvPr/>
        </p:nvCxnSpPr>
        <p:spPr>
          <a:xfrm flipH="1">
            <a:off x="4213737" y="2923000"/>
            <a:ext cx="1" cy="1595907"/>
          </a:xfrm>
          <a:prstGeom prst="straightConnector1">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82" name="直線矢印コネクタ 81"/>
          <p:cNvCxnSpPr/>
          <p:nvPr/>
        </p:nvCxnSpPr>
        <p:spPr>
          <a:xfrm>
            <a:off x="6295670" y="2154193"/>
            <a:ext cx="1" cy="2364714"/>
          </a:xfrm>
          <a:prstGeom prst="straightConnector1">
            <a:avLst/>
          </a:prstGeom>
          <a:ln>
            <a:solidFill>
              <a:schemeClr val="accent4">
                <a:lumMod val="7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98" name="正方形/長方形 97"/>
          <p:cNvSpPr/>
          <p:nvPr/>
        </p:nvSpPr>
        <p:spPr>
          <a:xfrm>
            <a:off x="754788" y="5741332"/>
            <a:ext cx="7634421" cy="820936"/>
          </a:xfrm>
          <a:prstGeom prst="rect">
            <a:avLst/>
          </a:prstGeom>
          <a:solidFill>
            <a:srgbClr val="00206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smtClean="0">
                <a:solidFill>
                  <a:srgbClr val="FFFFFF"/>
                </a:solidFill>
                <a:latin typeface="Meiryo" charset="-128"/>
                <a:ea typeface="Meiryo" charset="-128"/>
                <a:cs typeface="Meiryo" charset="-128"/>
              </a:rPr>
              <a:t>アナリティクス</a:t>
            </a:r>
            <a:endParaRPr kumimoji="1" lang="ja-JP" altLang="en-US" sz="2400" dirty="0">
              <a:solidFill>
                <a:srgbClr val="FFFFFF"/>
              </a:solidFill>
              <a:latin typeface="Meiryo" charset="-128"/>
              <a:ea typeface="Meiryo" charset="-128"/>
              <a:cs typeface="Meiryo" charset="-128"/>
            </a:endParaRPr>
          </a:p>
        </p:txBody>
      </p:sp>
      <p:sp>
        <p:nvSpPr>
          <p:cNvPr id="99" name="正方形/長方形 98"/>
          <p:cNvSpPr/>
          <p:nvPr/>
        </p:nvSpPr>
        <p:spPr>
          <a:xfrm>
            <a:off x="1022656" y="5860641"/>
            <a:ext cx="1631095" cy="630775"/>
          </a:xfrm>
          <a:prstGeom prst="rect">
            <a:avLst/>
          </a:prstGeom>
          <a:solidFill>
            <a:srgbClr val="0070C0"/>
          </a:solidFill>
          <a:ln>
            <a:noFill/>
          </a:ln>
          <a:effectLst>
            <a:outerShdw blurRad="50800" dist="762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rgbClr val="FFFFFF"/>
                </a:solidFill>
                <a:latin typeface="Meiryo" charset="-128"/>
                <a:ea typeface="Meiryo" charset="-128"/>
                <a:cs typeface="Meiryo" charset="-128"/>
              </a:rPr>
              <a:t>BI</a:t>
            </a:r>
          </a:p>
          <a:p>
            <a:pPr algn="ctr"/>
            <a:r>
              <a:rPr lang="en-US" altLang="ja-JP" sz="1000" dirty="0" smtClean="0">
                <a:solidFill>
                  <a:srgbClr val="FFFFFF"/>
                </a:solidFill>
                <a:latin typeface="Meiryo" charset="-128"/>
                <a:ea typeface="Meiryo" charset="-128"/>
                <a:cs typeface="Meiryo" charset="-128"/>
              </a:rPr>
              <a:t>Business Intelligence</a:t>
            </a:r>
            <a:endParaRPr kumimoji="1" lang="ja-JP" altLang="en-US" sz="1000" dirty="0">
              <a:solidFill>
                <a:srgbClr val="FFFFFF"/>
              </a:solidFill>
              <a:latin typeface="Meiryo" charset="-128"/>
              <a:ea typeface="Meiryo" charset="-128"/>
              <a:cs typeface="Meiryo" charset="-128"/>
            </a:endParaRPr>
          </a:p>
        </p:txBody>
      </p:sp>
      <p:cxnSp>
        <p:nvCxnSpPr>
          <p:cNvPr id="108" name="直線矢印コネクタ 107"/>
          <p:cNvCxnSpPr/>
          <p:nvPr/>
        </p:nvCxnSpPr>
        <p:spPr>
          <a:xfrm>
            <a:off x="7034268" y="2152911"/>
            <a:ext cx="1" cy="2364714"/>
          </a:xfrm>
          <a:prstGeom prst="straightConnector1">
            <a:avLst/>
          </a:prstGeom>
          <a:ln>
            <a:solidFill>
              <a:schemeClr val="accent4">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109" name="直線矢印コネクタ 108"/>
          <p:cNvCxnSpPr/>
          <p:nvPr/>
        </p:nvCxnSpPr>
        <p:spPr>
          <a:xfrm>
            <a:off x="7746558" y="2151645"/>
            <a:ext cx="1" cy="2364714"/>
          </a:xfrm>
          <a:prstGeom prst="straightConnector1">
            <a:avLst/>
          </a:prstGeom>
          <a:ln>
            <a:solidFill>
              <a:schemeClr val="accent4">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52" name="直線矢印コネクタ 51"/>
          <p:cNvCxnSpPr/>
          <p:nvPr/>
        </p:nvCxnSpPr>
        <p:spPr>
          <a:xfrm flipH="1">
            <a:off x="2387411" y="2920001"/>
            <a:ext cx="1" cy="386494"/>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cxnSp>
        <p:nvCxnSpPr>
          <p:cNvPr id="53" name="直線矢印コネクタ 52"/>
          <p:cNvCxnSpPr/>
          <p:nvPr/>
        </p:nvCxnSpPr>
        <p:spPr>
          <a:xfrm flipH="1">
            <a:off x="1287213" y="2903032"/>
            <a:ext cx="1" cy="386494"/>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cxnSp>
        <p:nvCxnSpPr>
          <p:cNvPr id="64" name="直線矢印コネクタ 63"/>
          <p:cNvCxnSpPr/>
          <p:nvPr/>
        </p:nvCxnSpPr>
        <p:spPr>
          <a:xfrm>
            <a:off x="1838205" y="5382641"/>
            <a:ext cx="0" cy="478000"/>
          </a:xfrm>
          <a:prstGeom prst="straightConnector1">
            <a:avLst/>
          </a:prstGeom>
          <a:ln>
            <a:solidFill>
              <a:srgbClr val="92D050"/>
            </a:solidFill>
            <a:tailEnd type="triangle"/>
          </a:ln>
        </p:spPr>
        <p:style>
          <a:lnRef idx="2">
            <a:schemeClr val="accent1"/>
          </a:lnRef>
          <a:fillRef idx="0">
            <a:schemeClr val="accent1"/>
          </a:fillRef>
          <a:effectRef idx="1">
            <a:schemeClr val="accent1"/>
          </a:effectRef>
          <a:fontRef idx="minor">
            <a:schemeClr val="tx1"/>
          </a:fontRef>
        </p:style>
      </p:cxnSp>
      <p:cxnSp>
        <p:nvCxnSpPr>
          <p:cNvPr id="65" name="直線矢印コネクタ 64"/>
          <p:cNvCxnSpPr>
            <a:stCxn id="49" idx="3"/>
            <a:endCxn id="98" idx="0"/>
          </p:cNvCxnSpPr>
          <p:nvPr/>
        </p:nvCxnSpPr>
        <p:spPr>
          <a:xfrm>
            <a:off x="4571999" y="5475041"/>
            <a:ext cx="0" cy="26629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76" name="直線矢印コネクタ 75"/>
          <p:cNvCxnSpPr/>
          <p:nvPr/>
        </p:nvCxnSpPr>
        <p:spPr>
          <a:xfrm flipH="1">
            <a:off x="4761555" y="2920452"/>
            <a:ext cx="1" cy="1595907"/>
          </a:xfrm>
          <a:prstGeom prst="straightConnector1">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78" name="直線矢印コネクタ 77"/>
          <p:cNvCxnSpPr/>
          <p:nvPr/>
        </p:nvCxnSpPr>
        <p:spPr>
          <a:xfrm flipH="1">
            <a:off x="3652409" y="2927167"/>
            <a:ext cx="1" cy="1595907"/>
          </a:xfrm>
          <a:prstGeom prst="straightConnector1">
            <a:avLst/>
          </a:prstGeom>
          <a:ln>
            <a:solidFill>
              <a:schemeClr val="accent6">
                <a:lumMod val="7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97" name="正方形/長方形 96"/>
          <p:cNvSpPr/>
          <p:nvPr/>
        </p:nvSpPr>
        <p:spPr>
          <a:xfrm>
            <a:off x="3148173" y="3289526"/>
            <a:ext cx="5241037" cy="766119"/>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Meiryo" charset="-128"/>
                <a:ea typeface="Meiryo" charset="-128"/>
                <a:cs typeface="Meiryo" charset="-128"/>
              </a:rPr>
              <a:t>全てのデータを収集</a:t>
            </a:r>
            <a:endParaRPr kumimoji="1" lang="ja-JP" altLang="en-US" sz="1200" dirty="0">
              <a:solidFill>
                <a:srgbClr val="FFFFFF"/>
              </a:solidFill>
              <a:latin typeface="Meiryo" charset="-128"/>
              <a:ea typeface="Meiryo" charset="-128"/>
              <a:cs typeface="Meiryo" charset="-128"/>
            </a:endParaRPr>
          </a:p>
        </p:txBody>
      </p:sp>
      <p:sp>
        <p:nvSpPr>
          <p:cNvPr id="25" name="テキスト ボックス 24"/>
          <p:cNvSpPr txBox="1"/>
          <p:nvPr/>
        </p:nvSpPr>
        <p:spPr>
          <a:xfrm>
            <a:off x="759092" y="1071733"/>
            <a:ext cx="2136509" cy="316341"/>
          </a:xfrm>
          <a:prstGeom prst="rect">
            <a:avLst/>
          </a:prstGeom>
          <a:noFill/>
        </p:spPr>
        <p:txBody>
          <a:bodyPr wrap="square" rtlCol="0">
            <a:spAutoFit/>
          </a:bodyPr>
          <a:lstStyle/>
          <a:p>
            <a:pPr algn="ctr"/>
            <a:r>
              <a:rPr kumimoji="1" lang="ja-JP" altLang="en-US" sz="1400" smtClean="0">
                <a:solidFill>
                  <a:schemeClr val="accent3">
                    <a:lumMod val="50000"/>
                  </a:schemeClr>
                </a:solidFill>
                <a:latin typeface="Meiryo" charset="-128"/>
                <a:ea typeface="Meiryo" charset="-128"/>
                <a:cs typeface="Meiryo" charset="-128"/>
              </a:rPr>
              <a:t>業務アプリケーション</a:t>
            </a:r>
            <a:endParaRPr kumimoji="1" lang="ja-JP" altLang="en-US" sz="1400" dirty="0">
              <a:solidFill>
                <a:schemeClr val="accent3">
                  <a:lumMod val="50000"/>
                </a:schemeClr>
              </a:solidFill>
              <a:latin typeface="Meiryo" charset="-128"/>
              <a:ea typeface="Meiryo" charset="-128"/>
              <a:cs typeface="Meiryo" charset="-128"/>
            </a:endParaRPr>
          </a:p>
        </p:txBody>
      </p:sp>
      <p:sp>
        <p:nvSpPr>
          <p:cNvPr id="79" name="テキスト ボックス 78"/>
          <p:cNvSpPr txBox="1"/>
          <p:nvPr/>
        </p:nvSpPr>
        <p:spPr>
          <a:xfrm>
            <a:off x="3150088" y="1071733"/>
            <a:ext cx="2136509" cy="316341"/>
          </a:xfrm>
          <a:prstGeom prst="rect">
            <a:avLst/>
          </a:prstGeom>
          <a:noFill/>
        </p:spPr>
        <p:txBody>
          <a:bodyPr wrap="square" rtlCol="0">
            <a:spAutoFit/>
          </a:bodyPr>
          <a:lstStyle/>
          <a:p>
            <a:pPr algn="ctr"/>
            <a:r>
              <a:rPr kumimoji="1" lang="en-US" altLang="ja-JP" sz="1400" smtClean="0">
                <a:solidFill>
                  <a:schemeClr val="accent6">
                    <a:lumMod val="50000"/>
                  </a:schemeClr>
                </a:solidFill>
                <a:latin typeface="Meiryo" charset="-128"/>
                <a:ea typeface="Meiryo" charset="-128"/>
                <a:cs typeface="Meiryo" charset="-128"/>
              </a:rPr>
              <a:t>Web</a:t>
            </a:r>
            <a:r>
              <a:rPr kumimoji="1" lang="ja-JP" altLang="en-US" sz="1400" dirty="0" smtClean="0">
                <a:solidFill>
                  <a:schemeClr val="accent6">
                    <a:lumMod val="50000"/>
                  </a:schemeClr>
                </a:solidFill>
                <a:latin typeface="Meiryo" charset="-128"/>
                <a:ea typeface="Meiryo" charset="-128"/>
                <a:cs typeface="Meiryo" charset="-128"/>
              </a:rPr>
              <a:t>アプリケーション</a:t>
            </a:r>
            <a:endParaRPr kumimoji="1" lang="ja-JP" altLang="en-US" sz="1400" dirty="0">
              <a:solidFill>
                <a:schemeClr val="accent6">
                  <a:lumMod val="50000"/>
                </a:schemeClr>
              </a:solidFill>
              <a:latin typeface="Meiryo" charset="-128"/>
              <a:ea typeface="Meiryo" charset="-128"/>
              <a:cs typeface="Meiryo" charset="-128"/>
            </a:endParaRPr>
          </a:p>
        </p:txBody>
      </p:sp>
      <p:sp>
        <p:nvSpPr>
          <p:cNvPr id="80" name="テキスト ボックス 79"/>
          <p:cNvSpPr txBox="1"/>
          <p:nvPr/>
        </p:nvSpPr>
        <p:spPr>
          <a:xfrm>
            <a:off x="5581714" y="1072037"/>
            <a:ext cx="2807495" cy="307777"/>
          </a:xfrm>
          <a:prstGeom prst="rect">
            <a:avLst/>
          </a:prstGeom>
          <a:noFill/>
        </p:spPr>
        <p:txBody>
          <a:bodyPr wrap="square" rtlCol="0">
            <a:spAutoFit/>
          </a:bodyPr>
          <a:lstStyle/>
          <a:p>
            <a:pPr algn="ctr"/>
            <a:r>
              <a:rPr kumimoji="1" lang="en-US" altLang="ja-JP" sz="1400" smtClean="0">
                <a:solidFill>
                  <a:srgbClr val="7030A0"/>
                </a:solidFill>
                <a:latin typeface="Meiryo" charset="-128"/>
                <a:ea typeface="Meiryo" charset="-128"/>
                <a:cs typeface="Meiryo" charset="-128"/>
              </a:rPr>
              <a:t>IoT</a:t>
            </a:r>
            <a:r>
              <a:rPr kumimoji="1" lang="ja-JP" altLang="en-US" sz="1400" dirty="0" smtClean="0">
                <a:solidFill>
                  <a:srgbClr val="7030A0"/>
                </a:solidFill>
                <a:latin typeface="Meiryo" charset="-128"/>
                <a:ea typeface="Meiryo" charset="-128"/>
                <a:cs typeface="Meiryo" charset="-128"/>
              </a:rPr>
              <a:t>アプリケーション</a:t>
            </a:r>
            <a:endParaRPr kumimoji="1" lang="ja-JP" altLang="en-US" sz="1400" dirty="0">
              <a:solidFill>
                <a:srgbClr val="7030A0"/>
              </a:solidFill>
              <a:latin typeface="Meiryo" charset="-128"/>
              <a:ea typeface="Meiryo" charset="-128"/>
              <a:cs typeface="Meiryo" charset="-128"/>
            </a:endParaRPr>
          </a:p>
        </p:txBody>
      </p:sp>
      <p:sp>
        <p:nvSpPr>
          <p:cNvPr id="83" name="正方形/長方形 82"/>
          <p:cNvSpPr/>
          <p:nvPr/>
        </p:nvSpPr>
        <p:spPr>
          <a:xfrm>
            <a:off x="6446549" y="5876774"/>
            <a:ext cx="1631095" cy="630775"/>
          </a:xfrm>
          <a:prstGeom prst="rect">
            <a:avLst/>
          </a:prstGeom>
          <a:solidFill>
            <a:srgbClr val="FF6666"/>
          </a:solidFill>
          <a:ln>
            <a:noFill/>
          </a:ln>
          <a:effectLst>
            <a:outerShdw blurRad="50800" dist="762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rgbClr val="FFFFFF"/>
                </a:solidFill>
                <a:latin typeface="Meiryo" charset="-128"/>
                <a:ea typeface="Meiryo" charset="-128"/>
                <a:cs typeface="Meiryo" charset="-128"/>
              </a:rPr>
              <a:t>AI</a:t>
            </a:r>
          </a:p>
          <a:p>
            <a:pPr algn="ctr"/>
            <a:r>
              <a:rPr lang="en-US" altLang="ja-JP" sz="1000" dirty="0" smtClean="0">
                <a:solidFill>
                  <a:srgbClr val="FFFFFF"/>
                </a:solidFill>
                <a:latin typeface="Meiryo" charset="-128"/>
                <a:ea typeface="Meiryo" charset="-128"/>
                <a:cs typeface="Meiryo" charset="-128"/>
              </a:rPr>
              <a:t>Artificial Intelligence</a:t>
            </a:r>
            <a:endParaRPr kumimoji="1" lang="ja-JP" altLang="en-US" sz="1000" dirty="0">
              <a:solidFill>
                <a:srgbClr val="FFFFFF"/>
              </a:solidFill>
              <a:latin typeface="Meiryo" charset="-128"/>
              <a:ea typeface="Meiryo" charset="-128"/>
              <a:cs typeface="Meiryo" charset="-128"/>
            </a:endParaRPr>
          </a:p>
        </p:txBody>
      </p:sp>
      <p:sp>
        <p:nvSpPr>
          <p:cNvPr id="29" name="四角形吹き出し 28"/>
          <p:cNvSpPr/>
          <p:nvPr/>
        </p:nvSpPr>
        <p:spPr>
          <a:xfrm>
            <a:off x="6446549" y="5096864"/>
            <a:ext cx="2309524" cy="511322"/>
          </a:xfrm>
          <a:prstGeom prst="wedgeRectCallout">
            <a:avLst>
              <a:gd name="adj1" fmla="val -4003"/>
              <a:gd name="adj2" fmla="val 108307"/>
            </a:avLst>
          </a:prstGeom>
          <a:solidFill>
            <a:schemeClr val="accent2">
              <a:lumMod val="60000"/>
              <a:lumOff val="40000"/>
            </a:schemeClr>
          </a:solidFill>
          <a:ln>
            <a:noFill/>
          </a:ln>
          <a:effectLst>
            <a:outerShdw blurRad="50800" dist="762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smtClean="0">
                <a:solidFill>
                  <a:srgbClr val="FFFFFF"/>
                </a:solidFill>
                <a:latin typeface="Meiryo" charset="-128"/>
                <a:ea typeface="Meiryo" charset="-128"/>
                <a:cs typeface="Meiryo" charset="-128"/>
              </a:rPr>
              <a:t>Data Lake(Big Data)</a:t>
            </a:r>
            <a:r>
              <a:rPr lang="ja-JP" altLang="en-US" sz="1200" dirty="0" smtClean="0">
                <a:solidFill>
                  <a:srgbClr val="FFFFFF"/>
                </a:solidFill>
                <a:latin typeface="Meiryo" charset="-128"/>
                <a:ea typeface="Meiryo" charset="-128"/>
                <a:cs typeface="Meiryo" charset="-128"/>
              </a:rPr>
              <a:t>を解析し</a:t>
            </a:r>
          </a:p>
          <a:p>
            <a:pPr algn="ctr"/>
            <a:r>
              <a:rPr kumimoji="1" lang="ja-JP" altLang="en-US" sz="1200" dirty="0" smtClean="0">
                <a:solidFill>
                  <a:srgbClr val="FFFFFF"/>
                </a:solidFill>
                <a:latin typeface="Meiryo" charset="-128"/>
                <a:ea typeface="Meiryo" charset="-128"/>
                <a:cs typeface="Meiryo" charset="-128"/>
              </a:rPr>
              <a:t>規則や構造、関係性を探索</a:t>
            </a:r>
          </a:p>
        </p:txBody>
      </p:sp>
    </p:spTree>
    <p:extLst>
      <p:ext uri="{BB962C8B-B14F-4D97-AF65-F5344CB8AC3E}">
        <p14:creationId xmlns:p14="http://schemas.microsoft.com/office/powerpoint/2010/main" val="1002932725"/>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アーキテクチャーから見るストレージの違い</a:t>
            </a:r>
            <a:endParaRPr kumimoji="1" lang="ja-JP" altLang="en-US" dirty="0"/>
          </a:p>
        </p:txBody>
      </p:sp>
      <p:sp>
        <p:nvSpPr>
          <p:cNvPr id="6" name="正方形/長方形 5"/>
          <p:cNvSpPr/>
          <p:nvPr/>
        </p:nvSpPr>
        <p:spPr>
          <a:xfrm>
            <a:off x="383557" y="1037138"/>
            <a:ext cx="4114800" cy="3234153"/>
          </a:xfrm>
          <a:prstGeom prst="rect">
            <a:avLst/>
          </a:prstGeom>
          <a:solidFill>
            <a:srgbClr val="FFFBD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4695294" y="1037766"/>
            <a:ext cx="4114800" cy="3234153"/>
          </a:xfrm>
          <a:prstGeom prst="rect">
            <a:avLst/>
          </a:prstGeom>
          <a:solidFill>
            <a:srgbClr val="FFFBD2"/>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 name="直線矢印コネクタ 8"/>
          <p:cNvCxnSpPr/>
          <p:nvPr/>
        </p:nvCxnSpPr>
        <p:spPr>
          <a:xfrm flipV="1">
            <a:off x="383557" y="1037138"/>
            <a:ext cx="0" cy="3234153"/>
          </a:xfrm>
          <a:prstGeom prst="straightConnector1">
            <a:avLst/>
          </a:prstGeom>
          <a:ln>
            <a:solidFill>
              <a:schemeClr val="tx2">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10" name="直線矢印コネクタ 9"/>
          <p:cNvCxnSpPr/>
          <p:nvPr/>
        </p:nvCxnSpPr>
        <p:spPr>
          <a:xfrm>
            <a:off x="383556" y="4271291"/>
            <a:ext cx="4114801" cy="0"/>
          </a:xfrm>
          <a:prstGeom prst="straightConnector1">
            <a:avLst/>
          </a:prstGeom>
          <a:ln>
            <a:solidFill>
              <a:schemeClr val="tx2">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13" name="フリーフォーム 12"/>
          <p:cNvSpPr/>
          <p:nvPr/>
        </p:nvSpPr>
        <p:spPr>
          <a:xfrm>
            <a:off x="443391" y="1742814"/>
            <a:ext cx="3995130" cy="1928466"/>
          </a:xfrm>
          <a:custGeom>
            <a:avLst/>
            <a:gdLst>
              <a:gd name="connsiteX0" fmla="*/ 0 w 3995130"/>
              <a:gd name="connsiteY0" fmla="*/ 1928466 h 1928466"/>
              <a:gd name="connsiteX1" fmla="*/ 1718335 w 3995130"/>
              <a:gd name="connsiteY1" fmla="*/ 283773 h 1928466"/>
              <a:gd name="connsiteX2" fmla="*/ 3995130 w 3995130"/>
              <a:gd name="connsiteY2" fmla="*/ 1475 h 1928466"/>
              <a:gd name="connsiteX3" fmla="*/ 3995130 w 3995130"/>
              <a:gd name="connsiteY3" fmla="*/ 1475 h 1928466"/>
              <a:gd name="connsiteX4" fmla="*/ 3995130 w 3995130"/>
              <a:gd name="connsiteY4" fmla="*/ 1475 h 19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5130" h="1928466">
                <a:moveTo>
                  <a:pt x="0" y="1928466"/>
                </a:moveTo>
                <a:cubicBezTo>
                  <a:pt x="526240" y="1266702"/>
                  <a:pt x="1052480" y="604938"/>
                  <a:pt x="1718335" y="283773"/>
                </a:cubicBezTo>
                <a:cubicBezTo>
                  <a:pt x="2384190" y="-37392"/>
                  <a:pt x="3995130" y="1475"/>
                  <a:pt x="3995130" y="1475"/>
                </a:cubicBezTo>
                <a:lnTo>
                  <a:pt x="3995130" y="1475"/>
                </a:lnTo>
                <a:lnTo>
                  <a:pt x="3995130" y="1475"/>
                </a:lnTo>
              </a:path>
            </a:pathLst>
          </a:custGeom>
          <a:noFill/>
          <a:ln>
            <a:solidFill>
              <a:schemeClr val="accent6">
                <a:lumMod val="7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14" name="正方形/長方形 13"/>
          <p:cNvSpPr/>
          <p:nvPr/>
        </p:nvSpPr>
        <p:spPr>
          <a:xfrm>
            <a:off x="681196" y="3464039"/>
            <a:ext cx="926675"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Meiryo" charset="-128"/>
                <a:ea typeface="Meiryo" charset="-128"/>
                <a:cs typeface="Meiryo" charset="-128"/>
              </a:rPr>
              <a:t>コントローラー</a:t>
            </a:r>
            <a:endParaRPr kumimoji="1" lang="ja-JP" altLang="en-US" sz="800" dirty="0">
              <a:solidFill>
                <a:srgbClr val="FFFFFF"/>
              </a:solidFill>
              <a:latin typeface="Meiryo" charset="-128"/>
              <a:ea typeface="Meiryo" charset="-128"/>
              <a:cs typeface="Meiryo" charset="-128"/>
            </a:endParaRPr>
          </a:p>
        </p:txBody>
      </p:sp>
      <p:sp>
        <p:nvSpPr>
          <p:cNvPr id="15" name="円柱 14"/>
          <p:cNvSpPr/>
          <p:nvPr/>
        </p:nvSpPr>
        <p:spPr>
          <a:xfrm>
            <a:off x="681196" y="3898530"/>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円柱 15"/>
          <p:cNvSpPr/>
          <p:nvPr/>
        </p:nvSpPr>
        <p:spPr>
          <a:xfrm>
            <a:off x="681196" y="3667788"/>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正方形/長方形 16"/>
          <p:cNvSpPr/>
          <p:nvPr/>
        </p:nvSpPr>
        <p:spPr>
          <a:xfrm>
            <a:off x="1969180" y="2292049"/>
            <a:ext cx="926675"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コントローラー</a:t>
            </a:r>
            <a:endParaRPr kumimoji="1" lang="ja-JP" altLang="en-US" sz="800" dirty="0">
              <a:solidFill>
                <a:srgbClr val="FFFFFF"/>
              </a:solidFill>
              <a:latin typeface="Meiryo" charset="-128"/>
              <a:ea typeface="Meiryo" charset="-128"/>
              <a:cs typeface="Meiryo" charset="-128"/>
            </a:endParaRPr>
          </a:p>
        </p:txBody>
      </p:sp>
      <p:sp>
        <p:nvSpPr>
          <p:cNvPr id="20" name="円柱 19"/>
          <p:cNvSpPr/>
          <p:nvPr/>
        </p:nvSpPr>
        <p:spPr>
          <a:xfrm>
            <a:off x="1969180" y="3188024"/>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円柱 20"/>
          <p:cNvSpPr/>
          <p:nvPr/>
        </p:nvSpPr>
        <p:spPr>
          <a:xfrm>
            <a:off x="1969180" y="2957282"/>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円柱 17"/>
          <p:cNvSpPr/>
          <p:nvPr/>
        </p:nvSpPr>
        <p:spPr>
          <a:xfrm>
            <a:off x="1969180" y="2726540"/>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円柱 18"/>
          <p:cNvSpPr/>
          <p:nvPr/>
        </p:nvSpPr>
        <p:spPr>
          <a:xfrm>
            <a:off x="1969180" y="2495798"/>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p:cNvSpPr/>
          <p:nvPr/>
        </p:nvSpPr>
        <p:spPr>
          <a:xfrm>
            <a:off x="3257164" y="1849534"/>
            <a:ext cx="926675"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コントローラー</a:t>
            </a:r>
            <a:endParaRPr kumimoji="1" lang="ja-JP" altLang="en-US" sz="800" dirty="0">
              <a:solidFill>
                <a:srgbClr val="FFFFFF"/>
              </a:solidFill>
              <a:latin typeface="Meiryo" charset="-128"/>
              <a:ea typeface="Meiryo" charset="-128"/>
              <a:cs typeface="Meiryo" charset="-128"/>
            </a:endParaRPr>
          </a:p>
        </p:txBody>
      </p:sp>
      <p:sp>
        <p:nvSpPr>
          <p:cNvPr id="27" name="円柱 26"/>
          <p:cNvSpPr/>
          <p:nvPr/>
        </p:nvSpPr>
        <p:spPr>
          <a:xfrm>
            <a:off x="3257164" y="3206992"/>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柱 27"/>
          <p:cNvSpPr/>
          <p:nvPr/>
        </p:nvSpPr>
        <p:spPr>
          <a:xfrm>
            <a:off x="3257164" y="2976250"/>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円柱 22"/>
          <p:cNvSpPr/>
          <p:nvPr/>
        </p:nvSpPr>
        <p:spPr>
          <a:xfrm>
            <a:off x="3257164" y="2745509"/>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円柱 23"/>
          <p:cNvSpPr/>
          <p:nvPr/>
        </p:nvSpPr>
        <p:spPr>
          <a:xfrm>
            <a:off x="3257164" y="2514767"/>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円柱 24"/>
          <p:cNvSpPr/>
          <p:nvPr/>
        </p:nvSpPr>
        <p:spPr>
          <a:xfrm>
            <a:off x="3257164" y="2284025"/>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円柱 25"/>
          <p:cNvSpPr/>
          <p:nvPr/>
        </p:nvSpPr>
        <p:spPr>
          <a:xfrm>
            <a:off x="3257164" y="2053283"/>
            <a:ext cx="926675" cy="257047"/>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p:cNvSpPr txBox="1"/>
          <p:nvPr/>
        </p:nvSpPr>
        <p:spPr>
          <a:xfrm>
            <a:off x="364589" y="1037137"/>
            <a:ext cx="369332" cy="488324"/>
          </a:xfrm>
          <a:prstGeom prst="rect">
            <a:avLst/>
          </a:prstGeom>
          <a:noFill/>
        </p:spPr>
        <p:txBody>
          <a:bodyPr vert="eaVert" wrap="square" rtlCol="0">
            <a:spAutoFit/>
          </a:bodyPr>
          <a:lstStyle/>
          <a:p>
            <a:r>
              <a:rPr kumimoji="1" lang="ja-JP" altLang="en-US" sz="1200" smtClean="0">
                <a:solidFill>
                  <a:srgbClr val="0070C0"/>
                </a:solidFill>
                <a:latin typeface="Meiryo" charset="-128"/>
                <a:ea typeface="Meiryo" charset="-128"/>
                <a:cs typeface="Meiryo" charset="-128"/>
              </a:rPr>
              <a:t>性能</a:t>
            </a:r>
            <a:endParaRPr kumimoji="1" lang="ja-JP" altLang="en-US" sz="1200">
              <a:solidFill>
                <a:srgbClr val="0070C0"/>
              </a:solidFill>
              <a:latin typeface="Meiryo" charset="-128"/>
              <a:ea typeface="Meiryo" charset="-128"/>
              <a:cs typeface="Meiryo" charset="-128"/>
            </a:endParaRPr>
          </a:p>
        </p:txBody>
      </p:sp>
      <p:cxnSp>
        <p:nvCxnSpPr>
          <p:cNvPr id="31" name="直線矢印コネクタ 30"/>
          <p:cNvCxnSpPr/>
          <p:nvPr/>
        </p:nvCxnSpPr>
        <p:spPr>
          <a:xfrm flipV="1">
            <a:off x="4695294" y="1037138"/>
            <a:ext cx="0" cy="3234153"/>
          </a:xfrm>
          <a:prstGeom prst="straightConnector1">
            <a:avLst/>
          </a:prstGeom>
          <a:ln>
            <a:solidFill>
              <a:schemeClr val="tx2">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33" name="テキスト ボックス 32"/>
          <p:cNvSpPr txBox="1"/>
          <p:nvPr/>
        </p:nvSpPr>
        <p:spPr>
          <a:xfrm>
            <a:off x="4676326" y="1037137"/>
            <a:ext cx="369332" cy="488324"/>
          </a:xfrm>
          <a:prstGeom prst="rect">
            <a:avLst/>
          </a:prstGeom>
          <a:noFill/>
        </p:spPr>
        <p:txBody>
          <a:bodyPr vert="eaVert" wrap="square" rtlCol="0">
            <a:spAutoFit/>
          </a:bodyPr>
          <a:lstStyle/>
          <a:p>
            <a:r>
              <a:rPr kumimoji="1" lang="ja-JP" altLang="en-US" sz="1200" smtClean="0">
                <a:solidFill>
                  <a:srgbClr val="0070C0"/>
                </a:solidFill>
                <a:latin typeface="Meiryo" charset="-128"/>
                <a:ea typeface="Meiryo" charset="-128"/>
                <a:cs typeface="Meiryo" charset="-128"/>
              </a:rPr>
              <a:t>性能</a:t>
            </a:r>
            <a:endParaRPr kumimoji="1" lang="ja-JP" altLang="en-US" sz="1200">
              <a:solidFill>
                <a:srgbClr val="0070C0"/>
              </a:solidFill>
              <a:latin typeface="Meiryo" charset="-128"/>
              <a:ea typeface="Meiryo" charset="-128"/>
              <a:cs typeface="Meiryo" charset="-128"/>
            </a:endParaRPr>
          </a:p>
        </p:txBody>
      </p:sp>
      <p:cxnSp>
        <p:nvCxnSpPr>
          <p:cNvPr id="36" name="直線矢印コネクタ 35"/>
          <p:cNvCxnSpPr/>
          <p:nvPr/>
        </p:nvCxnSpPr>
        <p:spPr>
          <a:xfrm flipV="1">
            <a:off x="4779699" y="1437974"/>
            <a:ext cx="3921844" cy="2433151"/>
          </a:xfrm>
          <a:prstGeom prst="straightConnector1">
            <a:avLst/>
          </a:prstGeom>
          <a:ln>
            <a:solidFill>
              <a:schemeClr val="accent6">
                <a:lumMod val="75000"/>
              </a:schemeClr>
            </a:solidFill>
            <a:tailEnd type="triangle"/>
          </a:ln>
          <a:effectLst/>
        </p:spPr>
        <p:style>
          <a:lnRef idx="2">
            <a:schemeClr val="accent1"/>
          </a:lnRef>
          <a:fillRef idx="0">
            <a:schemeClr val="accent1"/>
          </a:fillRef>
          <a:effectRef idx="1">
            <a:schemeClr val="accent1"/>
          </a:effectRef>
          <a:fontRef idx="minor">
            <a:schemeClr val="tx1"/>
          </a:fontRef>
        </p:style>
      </p:cxnSp>
      <p:sp>
        <p:nvSpPr>
          <p:cNvPr id="37" name="正方形/長方形 36"/>
          <p:cNvSpPr/>
          <p:nvPr/>
        </p:nvSpPr>
        <p:spPr>
          <a:xfrm>
            <a:off x="5163924" y="3651771"/>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40" name="正方形/長方形 39"/>
          <p:cNvSpPr/>
          <p:nvPr/>
        </p:nvSpPr>
        <p:spPr>
          <a:xfrm>
            <a:off x="5523476" y="3651771"/>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cxnSp>
        <p:nvCxnSpPr>
          <p:cNvPr id="44" name="カギ線コネクタ 43"/>
          <p:cNvCxnSpPr>
            <a:stCxn id="37" idx="0"/>
            <a:endCxn id="40" idx="0"/>
          </p:cNvCxnSpPr>
          <p:nvPr/>
        </p:nvCxnSpPr>
        <p:spPr>
          <a:xfrm rot="5400000" flipH="1" flipV="1">
            <a:off x="5516445" y="3471995"/>
            <a:ext cx="12700" cy="359552"/>
          </a:xfrm>
          <a:prstGeom prst="bentConnector3">
            <a:avLst>
              <a:gd name="adj1" fmla="val 688591"/>
            </a:avLst>
          </a:prstGeom>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55" name="正方形/長方形 54"/>
          <p:cNvSpPr/>
          <p:nvPr/>
        </p:nvSpPr>
        <p:spPr>
          <a:xfrm>
            <a:off x="5906052" y="2902247"/>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56" name="円柱 55"/>
          <p:cNvSpPr/>
          <p:nvPr/>
        </p:nvSpPr>
        <p:spPr>
          <a:xfrm>
            <a:off x="5906052" y="3263015"/>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57" name="円柱 56"/>
          <p:cNvSpPr/>
          <p:nvPr/>
        </p:nvSpPr>
        <p:spPr>
          <a:xfrm>
            <a:off x="5906052" y="3105997"/>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58" name="正方形/長方形 57"/>
          <p:cNvSpPr/>
          <p:nvPr/>
        </p:nvSpPr>
        <p:spPr>
          <a:xfrm>
            <a:off x="6265604" y="2902247"/>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59" name="円柱 58"/>
          <p:cNvSpPr/>
          <p:nvPr/>
        </p:nvSpPr>
        <p:spPr>
          <a:xfrm>
            <a:off x="6265604" y="3263015"/>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60" name="円柱 59"/>
          <p:cNvSpPr/>
          <p:nvPr/>
        </p:nvSpPr>
        <p:spPr>
          <a:xfrm>
            <a:off x="6265604" y="3105997"/>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61" name="カギ線コネクタ 60"/>
          <p:cNvCxnSpPr>
            <a:stCxn id="55" idx="0"/>
            <a:endCxn id="58" idx="0"/>
          </p:cNvCxnSpPr>
          <p:nvPr/>
        </p:nvCxnSpPr>
        <p:spPr>
          <a:xfrm rot="5400000" flipH="1" flipV="1">
            <a:off x="6258573" y="2722471"/>
            <a:ext cx="12700" cy="359552"/>
          </a:xfrm>
          <a:prstGeom prst="bentConnector3">
            <a:avLst>
              <a:gd name="adj1" fmla="val 640268"/>
            </a:avLst>
          </a:prstGeom>
        </p:spPr>
        <p:style>
          <a:lnRef idx="2">
            <a:schemeClr val="accent1"/>
          </a:lnRef>
          <a:fillRef idx="0">
            <a:schemeClr val="accent1"/>
          </a:fillRef>
          <a:effectRef idx="1">
            <a:schemeClr val="accent1"/>
          </a:effectRef>
          <a:fontRef idx="minor">
            <a:schemeClr val="tx1"/>
          </a:fontRef>
        </p:style>
      </p:cxnSp>
      <p:sp>
        <p:nvSpPr>
          <p:cNvPr id="62" name="正方形/長方形 61"/>
          <p:cNvSpPr/>
          <p:nvPr/>
        </p:nvSpPr>
        <p:spPr>
          <a:xfrm>
            <a:off x="6628996" y="2905755"/>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63" name="円柱 62"/>
          <p:cNvSpPr/>
          <p:nvPr/>
        </p:nvSpPr>
        <p:spPr>
          <a:xfrm>
            <a:off x="6628996" y="3266523"/>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64" name="円柱 63"/>
          <p:cNvSpPr/>
          <p:nvPr/>
        </p:nvSpPr>
        <p:spPr>
          <a:xfrm>
            <a:off x="6628996" y="3109505"/>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65" name="正方形/長方形 64"/>
          <p:cNvSpPr/>
          <p:nvPr/>
        </p:nvSpPr>
        <p:spPr>
          <a:xfrm>
            <a:off x="6988548" y="2905755"/>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66" name="円柱 65"/>
          <p:cNvSpPr/>
          <p:nvPr/>
        </p:nvSpPr>
        <p:spPr>
          <a:xfrm>
            <a:off x="6988548" y="3266523"/>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67" name="円柱 66"/>
          <p:cNvSpPr/>
          <p:nvPr/>
        </p:nvSpPr>
        <p:spPr>
          <a:xfrm>
            <a:off x="6988548" y="3109505"/>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68" name="カギ線コネクタ 67"/>
          <p:cNvCxnSpPr>
            <a:stCxn id="62" idx="0"/>
            <a:endCxn id="65" idx="0"/>
          </p:cNvCxnSpPr>
          <p:nvPr/>
        </p:nvCxnSpPr>
        <p:spPr>
          <a:xfrm rot="5400000" flipH="1" flipV="1">
            <a:off x="6981517" y="2725979"/>
            <a:ext cx="12700" cy="359552"/>
          </a:xfrm>
          <a:prstGeom prst="bentConnector3">
            <a:avLst>
              <a:gd name="adj1" fmla="val 640268"/>
            </a:avLst>
          </a:prstGeom>
        </p:spPr>
        <p:style>
          <a:lnRef idx="2">
            <a:schemeClr val="accent1"/>
          </a:lnRef>
          <a:fillRef idx="0">
            <a:schemeClr val="accent1"/>
          </a:fillRef>
          <a:effectRef idx="1">
            <a:schemeClr val="accent1"/>
          </a:effectRef>
          <a:fontRef idx="minor">
            <a:schemeClr val="tx1"/>
          </a:fontRef>
        </p:style>
      </p:cxnSp>
      <p:cxnSp>
        <p:nvCxnSpPr>
          <p:cNvPr id="69" name="カギ線コネクタ 68"/>
          <p:cNvCxnSpPr>
            <a:stCxn id="58" idx="0"/>
            <a:endCxn id="62" idx="0"/>
          </p:cNvCxnSpPr>
          <p:nvPr/>
        </p:nvCxnSpPr>
        <p:spPr>
          <a:xfrm rot="16200000" flipH="1">
            <a:off x="6618291" y="2722305"/>
            <a:ext cx="3508" cy="363392"/>
          </a:xfrm>
          <a:prstGeom prst="bentConnector3">
            <a:avLst>
              <a:gd name="adj1" fmla="val -2143016"/>
            </a:avLst>
          </a:prstGeom>
        </p:spPr>
        <p:style>
          <a:lnRef idx="2">
            <a:schemeClr val="accent1"/>
          </a:lnRef>
          <a:fillRef idx="0">
            <a:schemeClr val="accent1"/>
          </a:fillRef>
          <a:effectRef idx="1">
            <a:schemeClr val="accent1"/>
          </a:effectRef>
          <a:fontRef idx="minor">
            <a:schemeClr val="tx1"/>
          </a:fontRef>
        </p:style>
      </p:cxnSp>
      <p:sp>
        <p:nvSpPr>
          <p:cNvPr id="73" name="正方形/長方形 72"/>
          <p:cNvSpPr/>
          <p:nvPr/>
        </p:nvSpPr>
        <p:spPr>
          <a:xfrm>
            <a:off x="6476866" y="2035935"/>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74" name="円柱 73"/>
          <p:cNvSpPr/>
          <p:nvPr/>
        </p:nvSpPr>
        <p:spPr>
          <a:xfrm>
            <a:off x="6476866" y="2396703"/>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75" name="円柱 74"/>
          <p:cNvSpPr/>
          <p:nvPr/>
        </p:nvSpPr>
        <p:spPr>
          <a:xfrm>
            <a:off x="6476866" y="2239685"/>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76" name="正方形/長方形 75"/>
          <p:cNvSpPr/>
          <p:nvPr/>
        </p:nvSpPr>
        <p:spPr>
          <a:xfrm>
            <a:off x="6836418" y="2035935"/>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77" name="円柱 76"/>
          <p:cNvSpPr/>
          <p:nvPr/>
        </p:nvSpPr>
        <p:spPr>
          <a:xfrm>
            <a:off x="6836418" y="2396703"/>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78" name="円柱 77"/>
          <p:cNvSpPr/>
          <p:nvPr/>
        </p:nvSpPr>
        <p:spPr>
          <a:xfrm>
            <a:off x="6836418" y="2239685"/>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79" name="カギ線コネクタ 78"/>
          <p:cNvCxnSpPr>
            <a:stCxn id="73" idx="0"/>
            <a:endCxn id="76" idx="0"/>
          </p:cNvCxnSpPr>
          <p:nvPr/>
        </p:nvCxnSpPr>
        <p:spPr>
          <a:xfrm rot="5400000" flipH="1" flipV="1">
            <a:off x="6829387" y="1856159"/>
            <a:ext cx="12700" cy="359552"/>
          </a:xfrm>
          <a:prstGeom prst="bentConnector3">
            <a:avLst>
              <a:gd name="adj1" fmla="val 640268"/>
            </a:avLst>
          </a:prstGeom>
        </p:spPr>
        <p:style>
          <a:lnRef idx="2">
            <a:schemeClr val="accent1"/>
          </a:lnRef>
          <a:fillRef idx="0">
            <a:schemeClr val="accent1"/>
          </a:fillRef>
          <a:effectRef idx="1">
            <a:schemeClr val="accent1"/>
          </a:effectRef>
          <a:fontRef idx="minor">
            <a:schemeClr val="tx1"/>
          </a:fontRef>
        </p:style>
      </p:cxnSp>
      <p:sp>
        <p:nvSpPr>
          <p:cNvPr id="80" name="正方形/長方形 79"/>
          <p:cNvSpPr/>
          <p:nvPr/>
        </p:nvSpPr>
        <p:spPr>
          <a:xfrm>
            <a:off x="7199810" y="2039443"/>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81" name="円柱 80"/>
          <p:cNvSpPr/>
          <p:nvPr/>
        </p:nvSpPr>
        <p:spPr>
          <a:xfrm>
            <a:off x="7199810" y="2400211"/>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82" name="円柱 81"/>
          <p:cNvSpPr/>
          <p:nvPr/>
        </p:nvSpPr>
        <p:spPr>
          <a:xfrm>
            <a:off x="7199810" y="2243193"/>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83" name="正方形/長方形 82"/>
          <p:cNvSpPr/>
          <p:nvPr/>
        </p:nvSpPr>
        <p:spPr>
          <a:xfrm>
            <a:off x="7559362" y="2039443"/>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84" name="円柱 83"/>
          <p:cNvSpPr/>
          <p:nvPr/>
        </p:nvSpPr>
        <p:spPr>
          <a:xfrm>
            <a:off x="7559362" y="2400211"/>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85" name="円柱 84"/>
          <p:cNvSpPr/>
          <p:nvPr/>
        </p:nvSpPr>
        <p:spPr>
          <a:xfrm>
            <a:off x="7559362" y="2243193"/>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86" name="カギ線コネクタ 85"/>
          <p:cNvCxnSpPr>
            <a:stCxn id="80" idx="0"/>
            <a:endCxn id="83" idx="0"/>
          </p:cNvCxnSpPr>
          <p:nvPr/>
        </p:nvCxnSpPr>
        <p:spPr>
          <a:xfrm rot="5400000" flipH="1" flipV="1">
            <a:off x="7552331" y="1859667"/>
            <a:ext cx="12700" cy="359552"/>
          </a:xfrm>
          <a:prstGeom prst="bentConnector3">
            <a:avLst>
              <a:gd name="adj1" fmla="val 640276"/>
            </a:avLst>
          </a:prstGeom>
        </p:spPr>
        <p:style>
          <a:lnRef idx="2">
            <a:schemeClr val="accent1"/>
          </a:lnRef>
          <a:fillRef idx="0">
            <a:schemeClr val="accent1"/>
          </a:fillRef>
          <a:effectRef idx="1">
            <a:schemeClr val="accent1"/>
          </a:effectRef>
          <a:fontRef idx="minor">
            <a:schemeClr val="tx1"/>
          </a:fontRef>
        </p:style>
      </p:cxnSp>
      <p:cxnSp>
        <p:nvCxnSpPr>
          <p:cNvPr id="87" name="カギ線コネクタ 86"/>
          <p:cNvCxnSpPr>
            <a:stCxn id="76" idx="0"/>
            <a:endCxn id="80" idx="0"/>
          </p:cNvCxnSpPr>
          <p:nvPr/>
        </p:nvCxnSpPr>
        <p:spPr>
          <a:xfrm rot="16200000" flipH="1">
            <a:off x="7189105" y="1855993"/>
            <a:ext cx="3508" cy="363392"/>
          </a:xfrm>
          <a:prstGeom prst="bentConnector3">
            <a:avLst>
              <a:gd name="adj1" fmla="val -2143016"/>
            </a:avLst>
          </a:prstGeom>
        </p:spPr>
        <p:style>
          <a:lnRef idx="2">
            <a:schemeClr val="accent1"/>
          </a:lnRef>
          <a:fillRef idx="0">
            <a:schemeClr val="accent1"/>
          </a:fillRef>
          <a:effectRef idx="1">
            <a:schemeClr val="accent1"/>
          </a:effectRef>
          <a:fontRef idx="minor">
            <a:schemeClr val="tx1"/>
          </a:fontRef>
        </p:style>
      </p:cxnSp>
      <p:sp>
        <p:nvSpPr>
          <p:cNvPr id="88" name="正方形/長方形 87"/>
          <p:cNvSpPr/>
          <p:nvPr/>
        </p:nvSpPr>
        <p:spPr>
          <a:xfrm>
            <a:off x="7922132" y="2043368"/>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89" name="円柱 88"/>
          <p:cNvSpPr/>
          <p:nvPr/>
        </p:nvSpPr>
        <p:spPr>
          <a:xfrm>
            <a:off x="7922132" y="2404136"/>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90" name="円柱 89"/>
          <p:cNvSpPr/>
          <p:nvPr/>
        </p:nvSpPr>
        <p:spPr>
          <a:xfrm>
            <a:off x="7922132" y="2247118"/>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91" name="カギ線コネクタ 90"/>
          <p:cNvCxnSpPr>
            <a:endCxn id="88" idx="0"/>
          </p:cNvCxnSpPr>
          <p:nvPr/>
        </p:nvCxnSpPr>
        <p:spPr>
          <a:xfrm rot="5400000" flipH="1" flipV="1">
            <a:off x="7915101" y="1863592"/>
            <a:ext cx="12700" cy="359552"/>
          </a:xfrm>
          <a:prstGeom prst="bentConnector3">
            <a:avLst>
              <a:gd name="adj1" fmla="val 688591"/>
            </a:avLst>
          </a:prstGeom>
        </p:spPr>
        <p:style>
          <a:lnRef idx="2">
            <a:schemeClr val="accent1"/>
          </a:lnRef>
          <a:fillRef idx="0">
            <a:schemeClr val="accent1"/>
          </a:fillRef>
          <a:effectRef idx="1">
            <a:schemeClr val="accent1"/>
          </a:effectRef>
          <a:fontRef idx="minor">
            <a:schemeClr val="tx1"/>
          </a:fontRef>
        </p:style>
      </p:cxnSp>
      <p:sp>
        <p:nvSpPr>
          <p:cNvPr id="96" name="テキスト ボックス 95"/>
          <p:cNvSpPr txBox="1"/>
          <p:nvPr/>
        </p:nvSpPr>
        <p:spPr>
          <a:xfrm>
            <a:off x="846613" y="1063250"/>
            <a:ext cx="3188686" cy="307777"/>
          </a:xfrm>
          <a:prstGeom prst="rect">
            <a:avLst/>
          </a:prstGeom>
          <a:noFill/>
        </p:spPr>
        <p:txBody>
          <a:bodyPr wrap="square" rtlCol="0">
            <a:spAutoFit/>
          </a:bodyPr>
          <a:lstStyle/>
          <a:p>
            <a:pPr algn="ctr"/>
            <a:r>
              <a:rPr kumimoji="1" lang="ja-JP" altLang="en-US" sz="1400" b="1" smtClean="0">
                <a:solidFill>
                  <a:srgbClr val="0070C0"/>
                </a:solidFill>
                <a:latin typeface="Meiryo" charset="-128"/>
                <a:ea typeface="Meiryo" charset="-128"/>
                <a:cs typeface="Meiryo" charset="-128"/>
              </a:rPr>
              <a:t>スケールアップ・アーキテクチャ</a:t>
            </a:r>
            <a:endParaRPr kumimoji="1" lang="ja-JP" altLang="en-US" sz="1400" b="1" dirty="0">
              <a:solidFill>
                <a:srgbClr val="0070C0"/>
              </a:solidFill>
              <a:latin typeface="Meiryo" charset="-128"/>
              <a:ea typeface="Meiryo" charset="-128"/>
              <a:cs typeface="Meiryo" charset="-128"/>
            </a:endParaRPr>
          </a:p>
        </p:txBody>
      </p:sp>
      <p:sp>
        <p:nvSpPr>
          <p:cNvPr id="97" name="テキスト ボックス 96"/>
          <p:cNvSpPr txBox="1"/>
          <p:nvPr/>
        </p:nvSpPr>
        <p:spPr>
          <a:xfrm>
            <a:off x="5182849" y="1064338"/>
            <a:ext cx="3188686" cy="307777"/>
          </a:xfrm>
          <a:prstGeom prst="rect">
            <a:avLst/>
          </a:prstGeom>
          <a:noFill/>
        </p:spPr>
        <p:txBody>
          <a:bodyPr wrap="square" rtlCol="0">
            <a:spAutoFit/>
          </a:bodyPr>
          <a:lstStyle/>
          <a:p>
            <a:pPr algn="ctr"/>
            <a:r>
              <a:rPr kumimoji="1" lang="ja-JP" altLang="en-US" sz="1400" b="1" dirty="0" smtClean="0">
                <a:solidFill>
                  <a:srgbClr val="0070C0"/>
                </a:solidFill>
                <a:latin typeface="Meiryo" charset="-128"/>
                <a:ea typeface="Meiryo" charset="-128"/>
                <a:cs typeface="Meiryo" charset="-128"/>
              </a:rPr>
              <a:t>スケールアウト・アーキテクチャ</a:t>
            </a:r>
            <a:endParaRPr kumimoji="1" lang="ja-JP" altLang="en-US" sz="1400" b="1" dirty="0">
              <a:solidFill>
                <a:srgbClr val="0070C0"/>
              </a:solidFill>
              <a:latin typeface="Meiryo" charset="-128"/>
              <a:ea typeface="Meiryo" charset="-128"/>
              <a:cs typeface="Meiryo" charset="-128"/>
            </a:endParaRPr>
          </a:p>
        </p:txBody>
      </p:sp>
      <p:sp>
        <p:nvSpPr>
          <p:cNvPr id="100" name="正方形/長方形 99"/>
          <p:cNvSpPr/>
          <p:nvPr/>
        </p:nvSpPr>
        <p:spPr>
          <a:xfrm>
            <a:off x="8284202" y="2043057"/>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101" name="円柱 100"/>
          <p:cNvSpPr/>
          <p:nvPr/>
        </p:nvSpPr>
        <p:spPr>
          <a:xfrm>
            <a:off x="8284202" y="2403825"/>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02" name="円柱 101"/>
          <p:cNvSpPr/>
          <p:nvPr/>
        </p:nvSpPr>
        <p:spPr>
          <a:xfrm>
            <a:off x="8284202" y="2246807"/>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103" name="カギ線コネクタ 102"/>
          <p:cNvCxnSpPr>
            <a:endCxn id="100" idx="0"/>
          </p:cNvCxnSpPr>
          <p:nvPr/>
        </p:nvCxnSpPr>
        <p:spPr>
          <a:xfrm rot="5400000" flipH="1" flipV="1">
            <a:off x="8277171" y="1863281"/>
            <a:ext cx="12700" cy="359552"/>
          </a:xfrm>
          <a:prstGeom prst="bentConnector3">
            <a:avLst>
              <a:gd name="adj1" fmla="val 688591"/>
            </a:avLst>
          </a:prstGeom>
        </p:spPr>
        <p:style>
          <a:lnRef idx="2">
            <a:schemeClr val="accent1"/>
          </a:lnRef>
          <a:fillRef idx="0">
            <a:schemeClr val="accent1"/>
          </a:fillRef>
          <a:effectRef idx="1">
            <a:schemeClr val="accent1"/>
          </a:effectRef>
          <a:fontRef idx="minor">
            <a:schemeClr val="tx1"/>
          </a:fontRef>
        </p:style>
      </p:cxnSp>
      <p:sp>
        <p:nvSpPr>
          <p:cNvPr id="135" name="三角形 134"/>
          <p:cNvSpPr/>
          <p:nvPr/>
        </p:nvSpPr>
        <p:spPr>
          <a:xfrm>
            <a:off x="5664207" y="3851513"/>
            <a:ext cx="2152825" cy="1491885"/>
          </a:xfrm>
          <a:prstGeom prst="triangle">
            <a:avLst/>
          </a:prstGeom>
          <a:gradFill flip="none" rotWithShape="1">
            <a:gsLst>
              <a:gs pos="0">
                <a:schemeClr val="tx2">
                  <a:lumMod val="60000"/>
                  <a:lumOff val="40000"/>
                </a:schemeClr>
              </a:gs>
              <a:gs pos="37000">
                <a:schemeClr val="tx2">
                  <a:lumMod val="40000"/>
                  <a:lumOff val="60000"/>
                </a:schemeClr>
              </a:gs>
              <a:gs pos="100000">
                <a:srgbClr val="33ACBD">
                  <a:tint val="23500"/>
                  <a:satMod val="160000"/>
                </a:srgbClr>
              </a:gs>
            </a:gsLst>
            <a:lin ang="5400000" scaled="1"/>
            <a:tileRect/>
          </a:gra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 name="スライド番号プレースホルダー 2"/>
          <p:cNvSpPr>
            <a:spLocks noGrp="1"/>
          </p:cNvSpPr>
          <p:nvPr>
            <p:ph type="sldNum" sz="quarter" idx="12"/>
          </p:nvPr>
        </p:nvSpPr>
        <p:spPr>
          <a:xfrm>
            <a:off x="6927340" y="6659494"/>
            <a:ext cx="2133600" cy="217800"/>
          </a:xfrm>
        </p:spPr>
        <p:txBody>
          <a:bodyPr/>
          <a:lstStyle/>
          <a:p>
            <a:fld id="{8FF8CC5D-A65D-5946-99B5-645367A967AD}" type="slidenum">
              <a:rPr kumimoji="1" lang="ja-JP" altLang="en-US" smtClean="0"/>
              <a:t>265</a:t>
            </a:fld>
            <a:endParaRPr kumimoji="1" lang="ja-JP" altLang="en-US"/>
          </a:p>
        </p:txBody>
      </p:sp>
      <p:sp>
        <p:nvSpPr>
          <p:cNvPr id="30" name="テキスト ボックス 29"/>
          <p:cNvSpPr txBox="1"/>
          <p:nvPr/>
        </p:nvSpPr>
        <p:spPr>
          <a:xfrm>
            <a:off x="3990943" y="4017077"/>
            <a:ext cx="581057" cy="276999"/>
          </a:xfrm>
          <a:prstGeom prst="rect">
            <a:avLst/>
          </a:prstGeom>
          <a:noFill/>
        </p:spPr>
        <p:txBody>
          <a:bodyPr vert="horz" wrap="square" rtlCol="0">
            <a:spAutoFit/>
          </a:bodyPr>
          <a:lstStyle/>
          <a:p>
            <a:r>
              <a:rPr lang="ja-JP" altLang="en-US" sz="1200" smtClean="0">
                <a:solidFill>
                  <a:srgbClr val="0070C0"/>
                </a:solidFill>
                <a:latin typeface="Meiryo" charset="-128"/>
                <a:ea typeface="Meiryo" charset="-128"/>
                <a:cs typeface="Meiryo" charset="-128"/>
              </a:rPr>
              <a:t>容量</a:t>
            </a:r>
            <a:endParaRPr kumimoji="1" lang="ja-JP" altLang="en-US" sz="1200" dirty="0">
              <a:solidFill>
                <a:srgbClr val="0070C0"/>
              </a:solidFill>
              <a:latin typeface="Meiryo" charset="-128"/>
              <a:ea typeface="Meiryo" charset="-128"/>
              <a:cs typeface="Meiryo" charset="-128"/>
            </a:endParaRPr>
          </a:p>
        </p:txBody>
      </p:sp>
      <p:cxnSp>
        <p:nvCxnSpPr>
          <p:cNvPr id="32" name="直線矢印コネクタ 31"/>
          <p:cNvCxnSpPr/>
          <p:nvPr/>
        </p:nvCxnSpPr>
        <p:spPr>
          <a:xfrm>
            <a:off x="4695293" y="4271291"/>
            <a:ext cx="4114801" cy="0"/>
          </a:xfrm>
          <a:prstGeom prst="straightConnector1">
            <a:avLst/>
          </a:prstGeom>
          <a:ln>
            <a:solidFill>
              <a:schemeClr val="tx2">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34" name="テキスト ボックス 33"/>
          <p:cNvSpPr txBox="1"/>
          <p:nvPr/>
        </p:nvSpPr>
        <p:spPr>
          <a:xfrm>
            <a:off x="8302680" y="4017077"/>
            <a:ext cx="581057" cy="276999"/>
          </a:xfrm>
          <a:prstGeom prst="rect">
            <a:avLst/>
          </a:prstGeom>
          <a:noFill/>
        </p:spPr>
        <p:txBody>
          <a:bodyPr vert="horz" wrap="square" rtlCol="0">
            <a:spAutoFit/>
          </a:bodyPr>
          <a:lstStyle/>
          <a:p>
            <a:r>
              <a:rPr lang="ja-JP" altLang="en-US" sz="1200" smtClean="0">
                <a:solidFill>
                  <a:srgbClr val="0070C0"/>
                </a:solidFill>
                <a:latin typeface="Meiryo" charset="-128"/>
                <a:ea typeface="Meiryo" charset="-128"/>
                <a:cs typeface="Meiryo" charset="-128"/>
              </a:rPr>
              <a:t>容量</a:t>
            </a:r>
            <a:endParaRPr kumimoji="1" lang="ja-JP" altLang="en-US" sz="1200" dirty="0">
              <a:solidFill>
                <a:srgbClr val="0070C0"/>
              </a:solidFill>
              <a:latin typeface="Meiryo" charset="-128"/>
              <a:ea typeface="Meiryo" charset="-128"/>
              <a:cs typeface="Meiryo" charset="-128"/>
            </a:endParaRPr>
          </a:p>
        </p:txBody>
      </p:sp>
      <p:sp>
        <p:nvSpPr>
          <p:cNvPr id="38" name="円柱 37"/>
          <p:cNvSpPr/>
          <p:nvPr/>
        </p:nvSpPr>
        <p:spPr>
          <a:xfrm>
            <a:off x="5163924" y="4012539"/>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39" name="円柱 38"/>
          <p:cNvSpPr/>
          <p:nvPr/>
        </p:nvSpPr>
        <p:spPr>
          <a:xfrm>
            <a:off x="5163924" y="3855521"/>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41" name="円柱 40"/>
          <p:cNvSpPr/>
          <p:nvPr/>
        </p:nvSpPr>
        <p:spPr>
          <a:xfrm>
            <a:off x="5523476" y="4012539"/>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42" name="円柱 41"/>
          <p:cNvSpPr/>
          <p:nvPr/>
        </p:nvSpPr>
        <p:spPr>
          <a:xfrm>
            <a:off x="5523476" y="3855521"/>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05" name="正方形/長方形 104"/>
          <p:cNvSpPr/>
          <p:nvPr/>
        </p:nvSpPr>
        <p:spPr>
          <a:xfrm>
            <a:off x="5665749" y="5786831"/>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106" name="円柱 105"/>
          <p:cNvSpPr/>
          <p:nvPr/>
        </p:nvSpPr>
        <p:spPr>
          <a:xfrm>
            <a:off x="5665749" y="6147599"/>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07" name="円柱 106"/>
          <p:cNvSpPr/>
          <p:nvPr/>
        </p:nvSpPr>
        <p:spPr>
          <a:xfrm>
            <a:off x="5665749" y="5990581"/>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08" name="正方形/長方形 107"/>
          <p:cNvSpPr/>
          <p:nvPr/>
        </p:nvSpPr>
        <p:spPr>
          <a:xfrm>
            <a:off x="6025301" y="5786831"/>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109" name="円柱 108"/>
          <p:cNvSpPr/>
          <p:nvPr/>
        </p:nvSpPr>
        <p:spPr>
          <a:xfrm>
            <a:off x="6025301" y="6147599"/>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10" name="円柱 109"/>
          <p:cNvSpPr/>
          <p:nvPr/>
        </p:nvSpPr>
        <p:spPr>
          <a:xfrm>
            <a:off x="6025301" y="5990581"/>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111" name="カギ線コネクタ 110"/>
          <p:cNvCxnSpPr>
            <a:stCxn id="105" idx="0"/>
            <a:endCxn id="108" idx="0"/>
          </p:cNvCxnSpPr>
          <p:nvPr/>
        </p:nvCxnSpPr>
        <p:spPr>
          <a:xfrm rot="5400000" flipH="1" flipV="1">
            <a:off x="6018270" y="5607055"/>
            <a:ext cx="12700" cy="359552"/>
          </a:xfrm>
          <a:prstGeom prst="bentConnector3">
            <a:avLst>
              <a:gd name="adj1" fmla="val 640268"/>
            </a:avLst>
          </a:prstGeom>
        </p:spPr>
        <p:style>
          <a:lnRef idx="2">
            <a:schemeClr val="accent1"/>
          </a:lnRef>
          <a:fillRef idx="0">
            <a:schemeClr val="accent1"/>
          </a:fillRef>
          <a:effectRef idx="1">
            <a:schemeClr val="accent1"/>
          </a:effectRef>
          <a:fontRef idx="minor">
            <a:schemeClr val="tx1"/>
          </a:fontRef>
        </p:style>
      </p:cxnSp>
      <p:sp>
        <p:nvSpPr>
          <p:cNvPr id="112" name="正方形/長方形 111"/>
          <p:cNvSpPr/>
          <p:nvPr/>
        </p:nvSpPr>
        <p:spPr>
          <a:xfrm>
            <a:off x="6388693" y="5790339"/>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113" name="円柱 112"/>
          <p:cNvSpPr/>
          <p:nvPr/>
        </p:nvSpPr>
        <p:spPr>
          <a:xfrm>
            <a:off x="6388693" y="6151107"/>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14" name="円柱 113"/>
          <p:cNvSpPr/>
          <p:nvPr/>
        </p:nvSpPr>
        <p:spPr>
          <a:xfrm>
            <a:off x="6388693" y="5994089"/>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15" name="正方形/長方形 114"/>
          <p:cNvSpPr/>
          <p:nvPr/>
        </p:nvSpPr>
        <p:spPr>
          <a:xfrm>
            <a:off x="6748245" y="5790339"/>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116" name="円柱 115"/>
          <p:cNvSpPr/>
          <p:nvPr/>
        </p:nvSpPr>
        <p:spPr>
          <a:xfrm>
            <a:off x="6748245" y="6151107"/>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17" name="円柱 116"/>
          <p:cNvSpPr/>
          <p:nvPr/>
        </p:nvSpPr>
        <p:spPr>
          <a:xfrm>
            <a:off x="6748245" y="5994089"/>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118" name="カギ線コネクタ 117"/>
          <p:cNvCxnSpPr>
            <a:stCxn id="112" idx="0"/>
            <a:endCxn id="115" idx="0"/>
          </p:cNvCxnSpPr>
          <p:nvPr/>
        </p:nvCxnSpPr>
        <p:spPr>
          <a:xfrm rot="5400000" flipH="1" flipV="1">
            <a:off x="6741214" y="5610563"/>
            <a:ext cx="12700" cy="359552"/>
          </a:xfrm>
          <a:prstGeom prst="bentConnector3">
            <a:avLst>
              <a:gd name="adj1" fmla="val 640276"/>
            </a:avLst>
          </a:prstGeom>
        </p:spPr>
        <p:style>
          <a:lnRef idx="2">
            <a:schemeClr val="accent1"/>
          </a:lnRef>
          <a:fillRef idx="0">
            <a:schemeClr val="accent1"/>
          </a:fillRef>
          <a:effectRef idx="1">
            <a:schemeClr val="accent1"/>
          </a:effectRef>
          <a:fontRef idx="minor">
            <a:schemeClr val="tx1"/>
          </a:fontRef>
        </p:style>
      </p:cxnSp>
      <p:cxnSp>
        <p:nvCxnSpPr>
          <p:cNvPr id="119" name="カギ線コネクタ 118"/>
          <p:cNvCxnSpPr>
            <a:stCxn id="108" idx="0"/>
            <a:endCxn id="112" idx="0"/>
          </p:cNvCxnSpPr>
          <p:nvPr/>
        </p:nvCxnSpPr>
        <p:spPr>
          <a:xfrm rot="16200000" flipH="1">
            <a:off x="6377988" y="5606889"/>
            <a:ext cx="3508" cy="363392"/>
          </a:xfrm>
          <a:prstGeom prst="bentConnector3">
            <a:avLst>
              <a:gd name="adj1" fmla="val -2143016"/>
            </a:avLst>
          </a:prstGeom>
        </p:spPr>
        <p:style>
          <a:lnRef idx="2">
            <a:schemeClr val="accent1"/>
          </a:lnRef>
          <a:fillRef idx="0">
            <a:schemeClr val="accent1"/>
          </a:fillRef>
          <a:effectRef idx="1">
            <a:schemeClr val="accent1"/>
          </a:effectRef>
          <a:fontRef idx="minor">
            <a:schemeClr val="tx1"/>
          </a:fontRef>
        </p:style>
      </p:cxnSp>
      <p:sp>
        <p:nvSpPr>
          <p:cNvPr id="120" name="正方形/長方形 119"/>
          <p:cNvSpPr/>
          <p:nvPr/>
        </p:nvSpPr>
        <p:spPr>
          <a:xfrm>
            <a:off x="7111015" y="5794264"/>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121" name="円柱 120"/>
          <p:cNvSpPr/>
          <p:nvPr/>
        </p:nvSpPr>
        <p:spPr>
          <a:xfrm>
            <a:off x="7111015" y="6155032"/>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22" name="円柱 121"/>
          <p:cNvSpPr/>
          <p:nvPr/>
        </p:nvSpPr>
        <p:spPr>
          <a:xfrm>
            <a:off x="7111015" y="5998014"/>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123" name="カギ線コネクタ 122"/>
          <p:cNvCxnSpPr>
            <a:endCxn id="120" idx="0"/>
          </p:cNvCxnSpPr>
          <p:nvPr/>
        </p:nvCxnSpPr>
        <p:spPr>
          <a:xfrm rot="5400000" flipH="1" flipV="1">
            <a:off x="7103984" y="5614488"/>
            <a:ext cx="12700" cy="359552"/>
          </a:xfrm>
          <a:prstGeom prst="bentConnector3">
            <a:avLst>
              <a:gd name="adj1" fmla="val 688591"/>
            </a:avLst>
          </a:prstGeom>
        </p:spPr>
        <p:style>
          <a:lnRef idx="2">
            <a:schemeClr val="accent1"/>
          </a:lnRef>
          <a:fillRef idx="0">
            <a:schemeClr val="accent1"/>
          </a:fillRef>
          <a:effectRef idx="1">
            <a:schemeClr val="accent1"/>
          </a:effectRef>
          <a:fontRef idx="minor">
            <a:schemeClr val="tx1"/>
          </a:fontRef>
        </p:style>
      </p:cxnSp>
      <p:sp>
        <p:nvSpPr>
          <p:cNvPr id="124" name="正方形/長方形 123"/>
          <p:cNvSpPr/>
          <p:nvPr/>
        </p:nvSpPr>
        <p:spPr>
          <a:xfrm>
            <a:off x="7473085" y="5793953"/>
            <a:ext cx="345489" cy="184108"/>
          </a:xfrm>
          <a:prstGeom prst="rect">
            <a:avLst/>
          </a:prstGeom>
          <a:solidFill>
            <a:schemeClr val="tx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600" dirty="0" smtClean="0">
                <a:solidFill>
                  <a:srgbClr val="FFFFFF"/>
                </a:solidFill>
                <a:latin typeface="Meiryo" charset="-128"/>
                <a:ea typeface="Meiryo" charset="-128"/>
                <a:cs typeface="Meiryo" charset="-128"/>
              </a:rPr>
              <a:t>CTL</a:t>
            </a:r>
            <a:endParaRPr kumimoji="1" lang="ja-JP" altLang="en-US" sz="600" dirty="0">
              <a:solidFill>
                <a:srgbClr val="FFFFFF"/>
              </a:solidFill>
              <a:latin typeface="Meiryo" charset="-128"/>
              <a:ea typeface="Meiryo" charset="-128"/>
              <a:cs typeface="Meiryo" charset="-128"/>
            </a:endParaRPr>
          </a:p>
        </p:txBody>
      </p:sp>
      <p:sp>
        <p:nvSpPr>
          <p:cNvPr id="125" name="円柱 124"/>
          <p:cNvSpPr/>
          <p:nvPr/>
        </p:nvSpPr>
        <p:spPr>
          <a:xfrm>
            <a:off x="7473085" y="6154721"/>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sp>
        <p:nvSpPr>
          <p:cNvPr id="126" name="円柱 125"/>
          <p:cNvSpPr/>
          <p:nvPr/>
        </p:nvSpPr>
        <p:spPr>
          <a:xfrm>
            <a:off x="7473085" y="5997703"/>
            <a:ext cx="345490" cy="183324"/>
          </a:xfrm>
          <a:prstGeom prst="can">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600" dirty="0">
              <a:solidFill>
                <a:srgbClr val="FFFFFF"/>
              </a:solidFill>
              <a:latin typeface="ＭＳ Ｐゴシック"/>
              <a:ea typeface="ＭＳ Ｐゴシック"/>
              <a:cs typeface="ＭＳ Ｐゴシック"/>
            </a:endParaRPr>
          </a:p>
        </p:txBody>
      </p:sp>
      <p:cxnSp>
        <p:nvCxnSpPr>
          <p:cNvPr id="127" name="カギ線コネクタ 126"/>
          <p:cNvCxnSpPr>
            <a:endCxn id="124" idx="0"/>
          </p:cNvCxnSpPr>
          <p:nvPr/>
        </p:nvCxnSpPr>
        <p:spPr>
          <a:xfrm rot="5400000" flipH="1" flipV="1">
            <a:off x="7466054" y="5614177"/>
            <a:ext cx="12700" cy="359552"/>
          </a:xfrm>
          <a:prstGeom prst="bentConnector3">
            <a:avLst>
              <a:gd name="adj1" fmla="val 688591"/>
            </a:avLst>
          </a:prstGeom>
        </p:spPr>
        <p:style>
          <a:lnRef idx="2">
            <a:schemeClr val="accent1"/>
          </a:lnRef>
          <a:fillRef idx="0">
            <a:schemeClr val="accent1"/>
          </a:fillRef>
          <a:effectRef idx="1">
            <a:schemeClr val="accent1"/>
          </a:effectRef>
          <a:fontRef idx="minor">
            <a:schemeClr val="tx1"/>
          </a:fontRef>
        </p:style>
      </p:cxnSp>
      <p:sp>
        <p:nvSpPr>
          <p:cNvPr id="128" name="正方形/長方形 127"/>
          <p:cNvSpPr/>
          <p:nvPr/>
        </p:nvSpPr>
        <p:spPr>
          <a:xfrm>
            <a:off x="5664208" y="5340470"/>
            <a:ext cx="2152826" cy="39726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FFFFFF"/>
                </a:solidFill>
                <a:latin typeface="ＭＳ Ｐゴシック"/>
                <a:ea typeface="ＭＳ Ｐゴシック"/>
                <a:cs typeface="ＭＳ Ｐゴシック"/>
              </a:rPr>
              <a:t>共有メモリー</a:t>
            </a:r>
            <a:endParaRPr kumimoji="1" lang="ja-JP" altLang="en-US" sz="1200" dirty="0">
              <a:solidFill>
                <a:srgbClr val="FFFFFF"/>
              </a:solidFill>
              <a:latin typeface="ＭＳ Ｐゴシック"/>
              <a:ea typeface="ＭＳ Ｐゴシック"/>
              <a:cs typeface="ＭＳ Ｐゴシック"/>
            </a:endParaRPr>
          </a:p>
        </p:txBody>
      </p:sp>
      <p:sp>
        <p:nvSpPr>
          <p:cNvPr id="134" name="正方形/長方形 133"/>
          <p:cNvSpPr/>
          <p:nvPr/>
        </p:nvSpPr>
        <p:spPr>
          <a:xfrm>
            <a:off x="5664208" y="4818420"/>
            <a:ext cx="2152825" cy="236929"/>
          </a:xfrm>
          <a:prstGeom prst="rect">
            <a:avLst/>
          </a:prstGeom>
          <a:noFill/>
          <a:ln>
            <a:solidFill>
              <a:srgbClr val="0070C0"/>
            </a:solidFill>
            <a:prstDash val="sysDot"/>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smtClean="0">
                <a:solidFill>
                  <a:srgbClr val="0070C0"/>
                </a:solidFill>
                <a:latin typeface="ＭＳ Ｐゴシック"/>
                <a:ea typeface="ＭＳ Ｐゴシック"/>
                <a:cs typeface="ＭＳ Ｐゴシック"/>
              </a:rPr>
              <a:t>サーバー・アクセス</a:t>
            </a:r>
            <a:endParaRPr kumimoji="1" lang="ja-JP" altLang="en-US" sz="1200" dirty="0">
              <a:solidFill>
                <a:srgbClr val="0070C0"/>
              </a:solidFill>
              <a:latin typeface="ＭＳ Ｐゴシック"/>
              <a:ea typeface="ＭＳ Ｐゴシック"/>
              <a:cs typeface="ＭＳ Ｐゴシック"/>
            </a:endParaRPr>
          </a:p>
        </p:txBody>
      </p:sp>
      <p:sp>
        <p:nvSpPr>
          <p:cNvPr id="133" name="上下矢印 132"/>
          <p:cNvSpPr/>
          <p:nvPr/>
        </p:nvSpPr>
        <p:spPr>
          <a:xfrm>
            <a:off x="6592279" y="5006299"/>
            <a:ext cx="310570" cy="408252"/>
          </a:xfrm>
          <a:prstGeom prst="upDown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正方形/長方形 135"/>
          <p:cNvSpPr/>
          <p:nvPr/>
        </p:nvSpPr>
        <p:spPr>
          <a:xfrm>
            <a:off x="4949636" y="4343225"/>
            <a:ext cx="3595856" cy="307777"/>
          </a:xfrm>
          <a:prstGeom prst="rect">
            <a:avLst/>
          </a:prstGeom>
          <a:noFill/>
        </p:spPr>
        <p:txBody>
          <a:bodyPr wrap="square" rtlCol="0">
            <a:spAutoFit/>
          </a:bodyPr>
          <a:lstStyle/>
          <a:p>
            <a:pPr algn="ctr"/>
            <a:r>
              <a:rPr lang="ja-JP" altLang="en-US" sz="1400" b="1">
                <a:solidFill>
                  <a:srgbClr val="C00000"/>
                </a:solidFill>
                <a:latin typeface="Meiryo" charset="-128"/>
                <a:ea typeface="Meiryo" charset="-128"/>
                <a:cs typeface="Meiryo" charset="-128"/>
              </a:rPr>
              <a:t>密結合型スケールアウトアーキテクチャー</a:t>
            </a:r>
          </a:p>
        </p:txBody>
      </p:sp>
      <p:sp>
        <p:nvSpPr>
          <p:cNvPr id="137" name="正方形/長方形 136"/>
          <p:cNvSpPr/>
          <p:nvPr/>
        </p:nvSpPr>
        <p:spPr>
          <a:xfrm>
            <a:off x="2257248" y="6463260"/>
            <a:ext cx="6890646" cy="215444"/>
          </a:xfrm>
          <a:prstGeom prst="rect">
            <a:avLst/>
          </a:prstGeom>
        </p:spPr>
        <p:txBody>
          <a:bodyPr wrap="square">
            <a:spAutoFit/>
          </a:bodyPr>
          <a:lstStyle/>
          <a:p>
            <a:pPr algn="r"/>
            <a:r>
              <a:rPr lang="ja-JP" altLang="en-US" sz="800" dirty="0" smtClean="0">
                <a:solidFill>
                  <a:schemeClr val="tx1">
                    <a:lumMod val="50000"/>
                    <a:lumOff val="50000"/>
                  </a:schemeClr>
                </a:solidFill>
                <a:latin typeface="Meiryo" charset="-128"/>
                <a:ea typeface="Meiryo" charset="-128"/>
                <a:cs typeface="Meiryo" charset="-128"/>
              </a:rPr>
              <a:t>「</a:t>
            </a:r>
            <a:r>
              <a:rPr lang="ja-JP" altLang="en-US" sz="800" b="1" dirty="0">
                <a:solidFill>
                  <a:schemeClr val="tx1">
                    <a:lumMod val="50000"/>
                    <a:lumOff val="50000"/>
                  </a:schemeClr>
                </a:solidFill>
                <a:latin typeface="Meiryo" charset="-128"/>
                <a:ea typeface="Meiryo" charset="-128"/>
                <a:cs typeface="Meiryo" charset="-128"/>
              </a:rPr>
              <a:t>基礎から学べる！最新ストレージ技術と</a:t>
            </a:r>
            <a:r>
              <a:rPr lang="ja-JP" altLang="en-US" sz="800" b="1">
                <a:solidFill>
                  <a:schemeClr val="tx1">
                    <a:lumMod val="50000"/>
                    <a:lumOff val="50000"/>
                  </a:schemeClr>
                </a:solidFill>
                <a:latin typeface="Meiryo" charset="-128"/>
                <a:ea typeface="Meiryo" charset="-128"/>
                <a:cs typeface="Meiryo" charset="-128"/>
              </a:rPr>
              <a:t>選択</a:t>
            </a:r>
            <a:r>
              <a:rPr lang="ja-JP" altLang="en-US" sz="800" b="1" smtClean="0">
                <a:solidFill>
                  <a:schemeClr val="tx1">
                    <a:lumMod val="50000"/>
                    <a:lumOff val="50000"/>
                  </a:schemeClr>
                </a:solidFill>
                <a:latin typeface="Meiryo" charset="-128"/>
                <a:ea typeface="Meiryo" charset="-128"/>
                <a:cs typeface="Meiryo" charset="-128"/>
              </a:rPr>
              <a:t>ガイド</a:t>
            </a:r>
            <a:r>
              <a:rPr lang="ja-JP" altLang="en-US" sz="800" smtClean="0">
                <a:solidFill>
                  <a:schemeClr val="tx1">
                    <a:lumMod val="50000"/>
                    <a:lumOff val="50000"/>
                  </a:schemeClr>
                </a:solidFill>
                <a:latin typeface="Meiryo" charset="-128"/>
                <a:ea typeface="Meiryo" charset="-128"/>
                <a:cs typeface="Meiryo" charset="-128"/>
              </a:rPr>
              <a:t>」</a:t>
            </a:r>
            <a:r>
              <a:rPr lang="ja-JP" altLang="en-US" sz="800" dirty="0" smtClean="0">
                <a:solidFill>
                  <a:schemeClr val="tx1">
                    <a:lumMod val="50000"/>
                    <a:lumOff val="50000"/>
                  </a:schemeClr>
                </a:solidFill>
                <a:latin typeface="Meiryo" charset="-128"/>
                <a:ea typeface="Meiryo" charset="-128"/>
                <a:cs typeface="Meiryo" charset="-128"/>
              </a:rPr>
              <a:t>を参考に作成　http</a:t>
            </a:r>
            <a:r>
              <a:rPr lang="ja-JP" altLang="en-US" sz="800" dirty="0">
                <a:solidFill>
                  <a:schemeClr val="tx1">
                    <a:lumMod val="50000"/>
                    <a:lumOff val="50000"/>
                  </a:schemeClr>
                </a:solidFill>
                <a:latin typeface="Meiryo" charset="-128"/>
                <a:ea typeface="Meiryo" charset="-128"/>
                <a:cs typeface="Meiryo" charset="-128"/>
              </a:rPr>
              <a:t>://itpro.nikkeibp.co.jp/atclact/active/14/100700086/</a:t>
            </a:r>
          </a:p>
        </p:txBody>
      </p:sp>
      <p:sp>
        <p:nvSpPr>
          <p:cNvPr id="4" name="四角形吹き出し 3"/>
          <p:cNvSpPr/>
          <p:nvPr/>
        </p:nvSpPr>
        <p:spPr>
          <a:xfrm>
            <a:off x="580495" y="1766686"/>
            <a:ext cx="1208789" cy="349804"/>
          </a:xfrm>
          <a:prstGeom prst="wedgeRectCallout">
            <a:avLst>
              <a:gd name="adj1" fmla="val 83400"/>
              <a:gd name="adj2" fmla="val -9431"/>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Meiryo" charset="-128"/>
                <a:ea typeface="Meiryo" charset="-128"/>
                <a:cs typeface="Meiryo" charset="-128"/>
              </a:rPr>
              <a:t>コントローラー性能が</a:t>
            </a:r>
            <a:endParaRPr kumimoji="1"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ボトルネック</a:t>
            </a:r>
            <a:endParaRPr kumimoji="1" lang="ja-JP" altLang="en-US" sz="800" dirty="0">
              <a:solidFill>
                <a:srgbClr val="FFFFFF"/>
              </a:solidFill>
              <a:latin typeface="Meiryo" charset="-128"/>
              <a:ea typeface="Meiryo" charset="-128"/>
              <a:cs typeface="Meiryo" charset="-128"/>
            </a:endParaRPr>
          </a:p>
        </p:txBody>
      </p:sp>
    </p:spTree>
    <p:extLst>
      <p:ext uri="{BB962C8B-B14F-4D97-AF65-F5344CB8AC3E}">
        <p14:creationId xmlns:p14="http://schemas.microsoft.com/office/powerpoint/2010/main" val="691163772"/>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アーキテクチャーから見るストレージの違い</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266</a:t>
            </a:fld>
            <a:endParaRPr kumimoji="1" lang="ja-JP" altLang="en-US"/>
          </a:p>
        </p:txBody>
      </p:sp>
      <p:graphicFrame>
        <p:nvGraphicFramePr>
          <p:cNvPr id="5" name="表 4"/>
          <p:cNvGraphicFramePr>
            <a:graphicFrameLocks noGrp="1"/>
          </p:cNvGraphicFramePr>
          <p:nvPr>
            <p:extLst/>
          </p:nvPr>
        </p:nvGraphicFramePr>
        <p:xfrm>
          <a:off x="1030831" y="1534899"/>
          <a:ext cx="7082338" cy="4084320"/>
        </p:xfrm>
        <a:graphic>
          <a:graphicData uri="http://schemas.openxmlformats.org/drawingml/2006/table">
            <a:tbl>
              <a:tblPr>
                <a:effectLst>
                  <a:outerShdw blurRad="50800" dist="38100" dir="2700000" algn="tl" rotWithShape="0">
                    <a:prstClr val="black">
                      <a:alpha val="40000"/>
                    </a:prstClr>
                  </a:outerShdw>
                </a:effectLst>
              </a:tblPr>
              <a:tblGrid>
                <a:gridCol w="1595938"/>
                <a:gridCol w="2129509"/>
                <a:gridCol w="1620145"/>
                <a:gridCol w="1736746"/>
              </a:tblGrid>
              <a:tr h="0">
                <a:tc rowSpan="2">
                  <a:txBody>
                    <a:bodyPr/>
                    <a:lstStyle/>
                    <a:p>
                      <a:pPr algn="ctr"/>
                      <a:r>
                        <a:rPr lang="sk-SK" sz="1200" b="0" dirty="0">
                          <a:solidFill>
                            <a:srgbClr val="FFFFFF"/>
                          </a:solidFill>
                          <a:effectLst/>
                          <a:latin typeface="Meiryo" charset="-128"/>
                          <a:ea typeface="Meiryo" charset="-128"/>
                          <a:cs typeface="Meiryo" charset="-128"/>
                        </a:rPr>
                        <a:t> </a:t>
                      </a:r>
                      <a:r>
                        <a:rPr lang="ja-JP" altLang="en-US" sz="1200" b="0" dirty="0" smtClean="0">
                          <a:solidFill>
                            <a:srgbClr val="FFFFFF"/>
                          </a:solidFill>
                          <a:effectLst/>
                          <a:latin typeface="Meiryo" charset="-128"/>
                          <a:ea typeface="Meiryo" charset="-128"/>
                          <a:cs typeface="Meiryo" charset="-128"/>
                        </a:rPr>
                        <a:t>要件／方式</a:t>
                      </a:r>
                      <a:endParaRPr lang="sk-SK" sz="1200" b="0" dirty="0">
                        <a:solidFill>
                          <a:srgbClr val="FFFFFF"/>
                        </a:solidFill>
                        <a:effectLst/>
                        <a:latin typeface="Meiryo" charset="-128"/>
                        <a:ea typeface="Meiryo" charset="-128"/>
                        <a:cs typeface="Meiryo" charset="-128"/>
                      </a:endParaRP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4496D3"/>
                    </a:solidFill>
                  </a:tcPr>
                </a:tc>
                <a:tc rowSpan="2">
                  <a:txBody>
                    <a:bodyPr/>
                    <a:lstStyle/>
                    <a:p>
                      <a:pPr algn="ctr"/>
                      <a:r>
                        <a:rPr lang="ja-JP" altLang="en-US" sz="1200" b="0">
                          <a:solidFill>
                            <a:srgbClr val="FFFFFF"/>
                          </a:solidFill>
                          <a:effectLst/>
                          <a:latin typeface="Meiryo" charset="-128"/>
                          <a:ea typeface="Meiryo" charset="-128"/>
                          <a:cs typeface="Meiryo" charset="-128"/>
                        </a:rPr>
                        <a:t>スケールアップ</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4496D3"/>
                    </a:solidFill>
                  </a:tcPr>
                </a:tc>
                <a:tc gridSpan="2">
                  <a:txBody>
                    <a:bodyPr/>
                    <a:lstStyle/>
                    <a:p>
                      <a:pPr algn="ctr"/>
                      <a:r>
                        <a:rPr lang="ja-JP" altLang="en-US" sz="1200" b="0">
                          <a:solidFill>
                            <a:srgbClr val="FFFFFF"/>
                          </a:solidFill>
                          <a:effectLst/>
                          <a:latin typeface="Meiryo" charset="-128"/>
                          <a:ea typeface="Meiryo" charset="-128"/>
                          <a:cs typeface="Meiryo" charset="-128"/>
                        </a:rPr>
                        <a:t>スケールアウト</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4496D3"/>
                    </a:solidFill>
                  </a:tcPr>
                </a:tc>
                <a:tc hMerge="1">
                  <a:txBody>
                    <a:bodyPr/>
                    <a:lstStyle/>
                    <a:p>
                      <a:endParaRPr kumimoji="1" lang="ja-JP" altLang="en-US"/>
                    </a:p>
                  </a:txBody>
                  <a:tcPr/>
                </a:tc>
              </a:tr>
              <a:tr h="0">
                <a:tc vMerge="1">
                  <a:txBody>
                    <a:bodyPr/>
                    <a:lstStyle/>
                    <a:p>
                      <a:endParaRPr kumimoji="1" lang="ja-JP" altLang="en-US"/>
                    </a:p>
                  </a:txBody>
                  <a:tcPr/>
                </a:tc>
                <a:tc vMerge="1">
                  <a:txBody>
                    <a:bodyPr/>
                    <a:lstStyle/>
                    <a:p>
                      <a:endParaRPr kumimoji="1" lang="ja-JP" altLang="en-US"/>
                    </a:p>
                  </a:txBody>
                  <a:tcPr/>
                </a:tc>
                <a:tc>
                  <a:txBody>
                    <a:bodyPr/>
                    <a:lstStyle/>
                    <a:p>
                      <a:pPr algn="ctr"/>
                      <a:r>
                        <a:rPr lang="ja-JP" altLang="en-US" sz="1200" b="0">
                          <a:solidFill>
                            <a:srgbClr val="FFFFFF"/>
                          </a:solidFill>
                          <a:effectLst/>
                          <a:latin typeface="Meiryo" charset="-128"/>
                          <a:ea typeface="Meiryo" charset="-128"/>
                          <a:cs typeface="Meiryo" charset="-128"/>
                        </a:rPr>
                        <a:t>密結合型</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4496D3"/>
                    </a:solidFill>
                  </a:tcPr>
                </a:tc>
                <a:tc>
                  <a:txBody>
                    <a:bodyPr/>
                    <a:lstStyle/>
                    <a:p>
                      <a:pPr algn="ctr"/>
                      <a:r>
                        <a:rPr lang="ja-JP" altLang="en-US" sz="1200" b="0">
                          <a:solidFill>
                            <a:srgbClr val="FFFFFF"/>
                          </a:solidFill>
                          <a:effectLst/>
                          <a:latin typeface="Meiryo" charset="-128"/>
                          <a:ea typeface="Meiryo" charset="-128"/>
                          <a:cs typeface="Meiryo" charset="-128"/>
                        </a:rPr>
                        <a:t>疎結合型</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4496D3"/>
                    </a:solidFill>
                  </a:tcPr>
                </a:tc>
              </a:tr>
              <a:tr h="0">
                <a:tc>
                  <a:txBody>
                    <a:bodyPr/>
                    <a:lstStyle/>
                    <a:p>
                      <a:pPr algn="ctr"/>
                      <a:r>
                        <a:rPr lang="ja-JP" altLang="en-US" sz="1200" b="0">
                          <a:effectLst/>
                          <a:latin typeface="Meiryo" charset="-128"/>
                          <a:ea typeface="Meiryo" charset="-128"/>
                          <a:cs typeface="Meiryo" charset="-128"/>
                        </a:rPr>
                        <a:t>拡張方式</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0F0F0"/>
                    </a:solidFill>
                  </a:tcPr>
                </a:tc>
                <a:tc>
                  <a:txBody>
                    <a:bodyPr/>
                    <a:lstStyle/>
                    <a:p>
                      <a:r>
                        <a:rPr lang="ja-JP" altLang="en-US" sz="1200" dirty="0">
                          <a:effectLst/>
                          <a:latin typeface="Meiryo" charset="-128"/>
                          <a:ea typeface="Meiryo" charset="-128"/>
                          <a:cs typeface="Meiryo" charset="-128"/>
                        </a:rPr>
                        <a:t>ディスクドライブの増設</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a:effectLst/>
                          <a:latin typeface="Meiryo" charset="-128"/>
                          <a:ea typeface="Meiryo" charset="-128"/>
                          <a:cs typeface="Meiryo" charset="-128"/>
                        </a:rPr>
                        <a:t>ノード単位の増設</a:t>
                      </a:r>
                      <a:r>
                        <a:rPr lang="en-US" altLang="ja-JP" sz="1200" baseline="30000">
                          <a:effectLst/>
                          <a:latin typeface="Meiryo" charset="-128"/>
                          <a:ea typeface="Meiryo" charset="-128"/>
                          <a:cs typeface="Meiryo" charset="-128"/>
                        </a:rPr>
                        <a:t>(*1)</a:t>
                      </a:r>
                      <a:r>
                        <a:rPr lang="ja-JP" altLang="en-US" sz="1200">
                          <a:effectLst/>
                          <a:latin typeface="Meiryo" charset="-128"/>
                          <a:ea typeface="Meiryo" charset="-128"/>
                          <a:cs typeface="Meiryo" charset="-128"/>
                        </a:rPr>
                        <a:t/>
                      </a:r>
                      <a:br>
                        <a:rPr lang="ja-JP" altLang="en-US" sz="1200">
                          <a:effectLst/>
                          <a:latin typeface="Meiryo" charset="-128"/>
                          <a:ea typeface="Meiryo" charset="-128"/>
                          <a:cs typeface="Meiryo" charset="-128"/>
                        </a:rPr>
                      </a:br>
                      <a:r>
                        <a:rPr lang="ja-JP" altLang="en-US" sz="1200">
                          <a:effectLst/>
                          <a:latin typeface="Meiryo" charset="-128"/>
                          <a:ea typeface="Meiryo" charset="-128"/>
                          <a:cs typeface="Meiryo" charset="-128"/>
                        </a:rPr>
                        <a:t>容量と性能が同時に拡張可能</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a:effectLst/>
                          <a:latin typeface="Meiryo" charset="-128"/>
                          <a:ea typeface="Meiryo" charset="-128"/>
                          <a:cs typeface="Meiryo" charset="-128"/>
                        </a:rPr>
                        <a:t>ノード単位の増設</a:t>
                      </a:r>
                      <a:br>
                        <a:rPr lang="ja-JP" altLang="en-US" sz="1200">
                          <a:effectLst/>
                          <a:latin typeface="Meiryo" charset="-128"/>
                          <a:ea typeface="Meiryo" charset="-128"/>
                          <a:cs typeface="Meiryo" charset="-128"/>
                        </a:rPr>
                      </a:br>
                      <a:r>
                        <a:rPr lang="ja-JP" altLang="en-US" sz="1200">
                          <a:effectLst/>
                          <a:latin typeface="Meiryo" charset="-128"/>
                          <a:ea typeface="Meiryo" charset="-128"/>
                          <a:cs typeface="Meiryo" charset="-128"/>
                        </a:rPr>
                        <a:t>容量と性能が同時に拡張可能</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r>
              <a:tr h="0">
                <a:tc>
                  <a:txBody>
                    <a:bodyPr/>
                    <a:lstStyle/>
                    <a:p>
                      <a:pPr algn="ctr"/>
                      <a:r>
                        <a:rPr lang="ja-JP" altLang="en-US" sz="1200" b="0">
                          <a:effectLst/>
                          <a:latin typeface="Meiryo" charset="-128"/>
                          <a:ea typeface="Meiryo" charset="-128"/>
                          <a:cs typeface="Meiryo" charset="-128"/>
                        </a:rPr>
                        <a:t>性能上限</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0F0F0"/>
                    </a:solidFill>
                  </a:tcPr>
                </a:tc>
                <a:tc>
                  <a:txBody>
                    <a:bodyPr/>
                    <a:lstStyle/>
                    <a:p>
                      <a:r>
                        <a:rPr lang="ja-JP" altLang="en-US" sz="1200">
                          <a:effectLst/>
                          <a:latin typeface="Meiryo" charset="-128"/>
                          <a:ea typeface="Meiryo" charset="-128"/>
                          <a:cs typeface="Meiryo" charset="-128"/>
                        </a:rPr>
                        <a:t>コントローラ性能が上限</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a:effectLst/>
                          <a:latin typeface="Meiryo" charset="-128"/>
                          <a:ea typeface="Meiryo" charset="-128"/>
                          <a:cs typeface="Meiryo" charset="-128"/>
                        </a:rPr>
                        <a:t>ノード数の上限</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dirty="0">
                          <a:effectLst/>
                          <a:latin typeface="Meiryo" charset="-128"/>
                          <a:ea typeface="Meiryo" charset="-128"/>
                          <a:cs typeface="Meiryo" charset="-128"/>
                        </a:rPr>
                        <a:t>ノード数の上限</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r>
              <a:tr h="0">
                <a:tc>
                  <a:txBody>
                    <a:bodyPr/>
                    <a:lstStyle/>
                    <a:p>
                      <a:pPr algn="ctr"/>
                      <a:r>
                        <a:rPr lang="ja-JP" altLang="en-US" sz="1200" b="0">
                          <a:effectLst/>
                          <a:latin typeface="Meiryo" charset="-128"/>
                          <a:ea typeface="Meiryo" charset="-128"/>
                          <a:cs typeface="Meiryo" charset="-128"/>
                        </a:rPr>
                        <a:t>性能特性</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0F0F0"/>
                    </a:solidFill>
                  </a:tcPr>
                </a:tc>
                <a:tc>
                  <a:txBody>
                    <a:bodyPr/>
                    <a:lstStyle/>
                    <a:p>
                      <a:r>
                        <a:rPr lang="ja-JP" altLang="en-US" sz="1200">
                          <a:effectLst/>
                          <a:latin typeface="Meiryo" charset="-128"/>
                          <a:ea typeface="Meiryo" charset="-128"/>
                          <a:cs typeface="Meiryo" charset="-128"/>
                        </a:rPr>
                        <a:t>レスポンスタイムが短い</a:t>
                      </a:r>
                      <a:br>
                        <a:rPr lang="ja-JP" altLang="en-US" sz="1200">
                          <a:effectLst/>
                          <a:latin typeface="Meiryo" charset="-128"/>
                          <a:ea typeface="Meiryo" charset="-128"/>
                          <a:cs typeface="Meiryo" charset="-128"/>
                        </a:rPr>
                      </a:br>
                      <a:r>
                        <a:rPr lang="ja-JP" altLang="en-US" sz="1200">
                          <a:effectLst/>
                          <a:latin typeface="Meiryo" charset="-128"/>
                          <a:ea typeface="Meiryo" charset="-128"/>
                          <a:cs typeface="Meiryo" charset="-128"/>
                        </a:rPr>
                        <a:t>ランダム</a:t>
                      </a:r>
                      <a:r>
                        <a:rPr lang="en-US" altLang="ja-JP" sz="1200">
                          <a:effectLst/>
                          <a:latin typeface="Meiryo" charset="-128"/>
                          <a:ea typeface="Meiryo" charset="-128"/>
                          <a:cs typeface="Meiryo" charset="-128"/>
                        </a:rPr>
                        <a:t>I/O</a:t>
                      </a:r>
                      <a:r>
                        <a:rPr lang="ja-JP" altLang="en-US" sz="1200">
                          <a:effectLst/>
                          <a:latin typeface="Meiryo" charset="-128"/>
                          <a:ea typeface="Meiryo" charset="-128"/>
                          <a:cs typeface="Meiryo" charset="-128"/>
                        </a:rPr>
                        <a:t>に強い</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a:effectLst/>
                          <a:latin typeface="Meiryo" charset="-128"/>
                          <a:ea typeface="Meiryo" charset="-128"/>
                          <a:cs typeface="Meiryo" charset="-128"/>
                        </a:rPr>
                        <a:t>レスポンスタイムが短い</a:t>
                      </a:r>
                      <a:br>
                        <a:rPr lang="ja-JP" altLang="en-US" sz="1200">
                          <a:effectLst/>
                          <a:latin typeface="Meiryo" charset="-128"/>
                          <a:ea typeface="Meiryo" charset="-128"/>
                          <a:cs typeface="Meiryo" charset="-128"/>
                        </a:rPr>
                      </a:br>
                      <a:r>
                        <a:rPr lang="ja-JP" altLang="en-US" sz="1200">
                          <a:effectLst/>
                          <a:latin typeface="Meiryo" charset="-128"/>
                          <a:ea typeface="Meiryo" charset="-128"/>
                          <a:cs typeface="Meiryo" charset="-128"/>
                        </a:rPr>
                        <a:t>ランダム</a:t>
                      </a:r>
                      <a:r>
                        <a:rPr lang="en-US" altLang="ja-JP" sz="1200">
                          <a:effectLst/>
                          <a:latin typeface="Meiryo" charset="-128"/>
                          <a:ea typeface="Meiryo" charset="-128"/>
                          <a:cs typeface="Meiryo" charset="-128"/>
                        </a:rPr>
                        <a:t>I/O</a:t>
                      </a:r>
                      <a:r>
                        <a:rPr lang="ja-JP" altLang="en-US" sz="1200">
                          <a:effectLst/>
                          <a:latin typeface="Meiryo" charset="-128"/>
                          <a:ea typeface="Meiryo" charset="-128"/>
                          <a:cs typeface="Meiryo" charset="-128"/>
                        </a:rPr>
                        <a:t>に強い</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a:effectLst/>
                          <a:latin typeface="Meiryo" charset="-128"/>
                          <a:ea typeface="Meiryo" charset="-128"/>
                          <a:cs typeface="Meiryo" charset="-128"/>
                        </a:rPr>
                        <a:t>レスポンスタイムが長い</a:t>
                      </a:r>
                      <a:br>
                        <a:rPr lang="ja-JP" altLang="en-US" sz="1200">
                          <a:effectLst/>
                          <a:latin typeface="Meiryo" charset="-128"/>
                          <a:ea typeface="Meiryo" charset="-128"/>
                          <a:cs typeface="Meiryo" charset="-128"/>
                        </a:rPr>
                      </a:br>
                      <a:r>
                        <a:rPr lang="ja-JP" altLang="en-US" sz="1200">
                          <a:effectLst/>
                          <a:latin typeface="Meiryo" charset="-128"/>
                          <a:ea typeface="Meiryo" charset="-128"/>
                          <a:cs typeface="Meiryo" charset="-128"/>
                        </a:rPr>
                        <a:t>シーケンシャル</a:t>
                      </a:r>
                      <a:r>
                        <a:rPr lang="en-US" altLang="ja-JP" sz="1200">
                          <a:effectLst/>
                          <a:latin typeface="Meiryo" charset="-128"/>
                          <a:ea typeface="Meiryo" charset="-128"/>
                          <a:cs typeface="Meiryo" charset="-128"/>
                        </a:rPr>
                        <a:t>I/O</a:t>
                      </a:r>
                      <a:r>
                        <a:rPr lang="ja-JP" altLang="en-US" sz="1200">
                          <a:effectLst/>
                          <a:latin typeface="Meiryo" charset="-128"/>
                          <a:ea typeface="Meiryo" charset="-128"/>
                          <a:cs typeface="Meiryo" charset="-128"/>
                        </a:rPr>
                        <a:t>に強い</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r>
              <a:tr h="0">
                <a:tc>
                  <a:txBody>
                    <a:bodyPr/>
                    <a:lstStyle/>
                    <a:p>
                      <a:pPr algn="ctr"/>
                      <a:r>
                        <a:rPr lang="ja-JP" altLang="en-US" sz="1200" b="0">
                          <a:effectLst/>
                          <a:latin typeface="Meiryo" charset="-128"/>
                          <a:ea typeface="Meiryo" charset="-128"/>
                          <a:cs typeface="Meiryo" charset="-128"/>
                        </a:rPr>
                        <a:t>コントローラー</a:t>
                      </a:r>
                      <a:br>
                        <a:rPr lang="ja-JP" altLang="en-US" sz="1200" b="0">
                          <a:effectLst/>
                          <a:latin typeface="Meiryo" charset="-128"/>
                          <a:ea typeface="Meiryo" charset="-128"/>
                          <a:cs typeface="Meiryo" charset="-128"/>
                        </a:rPr>
                      </a:br>
                      <a:r>
                        <a:rPr lang="ja-JP" altLang="en-US" sz="1200" b="0">
                          <a:effectLst/>
                          <a:latin typeface="Meiryo" charset="-128"/>
                          <a:ea typeface="Meiryo" charset="-128"/>
                          <a:cs typeface="Meiryo" charset="-128"/>
                        </a:rPr>
                        <a:t>障害時影響</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0F0F0"/>
                    </a:solidFill>
                  </a:tcPr>
                </a:tc>
                <a:tc>
                  <a:txBody>
                    <a:bodyPr/>
                    <a:lstStyle/>
                    <a:p>
                      <a:r>
                        <a:rPr lang="en-US" altLang="ja-JP" sz="1200">
                          <a:effectLst/>
                          <a:latin typeface="Meiryo" charset="-128"/>
                          <a:ea typeface="Meiryo" charset="-128"/>
                          <a:cs typeface="Meiryo" charset="-128"/>
                        </a:rPr>
                        <a:t>50</a:t>
                      </a:r>
                      <a:r>
                        <a:rPr lang="ja-JP" altLang="en-US" sz="1200">
                          <a:effectLst/>
                          <a:latin typeface="Meiryo" charset="-128"/>
                          <a:ea typeface="Meiryo" charset="-128"/>
                          <a:cs typeface="Meiryo" charset="-128"/>
                        </a:rPr>
                        <a:t>％の性能低下</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en-US" altLang="ja-JP" sz="1200">
                          <a:effectLst/>
                          <a:latin typeface="Meiryo" charset="-128"/>
                          <a:ea typeface="Meiryo" charset="-128"/>
                          <a:cs typeface="Meiryo" charset="-128"/>
                        </a:rPr>
                        <a:t>1/N</a:t>
                      </a:r>
                      <a:r>
                        <a:rPr lang="ja-JP" altLang="en-US" sz="1200">
                          <a:effectLst/>
                          <a:latin typeface="Meiryo" charset="-128"/>
                          <a:ea typeface="Meiryo" charset="-128"/>
                          <a:cs typeface="Meiryo" charset="-128"/>
                        </a:rPr>
                        <a:t>の性能低下</a:t>
                      </a:r>
                      <a:br>
                        <a:rPr lang="ja-JP" altLang="en-US" sz="1200">
                          <a:effectLst/>
                          <a:latin typeface="Meiryo" charset="-128"/>
                          <a:ea typeface="Meiryo" charset="-128"/>
                          <a:cs typeface="Meiryo" charset="-128"/>
                        </a:rPr>
                      </a:br>
                      <a:r>
                        <a:rPr lang="ja-JP" altLang="en-US" sz="1200">
                          <a:effectLst/>
                          <a:latin typeface="Meiryo" charset="-128"/>
                          <a:ea typeface="Meiryo" charset="-128"/>
                          <a:cs typeface="Meiryo" charset="-128"/>
                        </a:rPr>
                        <a:t>（</a:t>
                      </a:r>
                      <a:r>
                        <a:rPr lang="en-US" altLang="ja-JP" sz="1200">
                          <a:effectLst/>
                          <a:latin typeface="Meiryo" charset="-128"/>
                          <a:ea typeface="Meiryo" charset="-128"/>
                          <a:cs typeface="Meiryo" charset="-128"/>
                        </a:rPr>
                        <a:t>N=</a:t>
                      </a:r>
                      <a:r>
                        <a:rPr lang="ja-JP" altLang="en-US" sz="1200">
                          <a:effectLst/>
                          <a:latin typeface="Meiryo" charset="-128"/>
                          <a:ea typeface="Meiryo" charset="-128"/>
                          <a:cs typeface="Meiryo" charset="-128"/>
                        </a:rPr>
                        <a:t>コントローラ数）</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en-US" altLang="ja-JP" sz="1200">
                          <a:effectLst/>
                          <a:latin typeface="Meiryo" charset="-128"/>
                          <a:ea typeface="Meiryo" charset="-128"/>
                          <a:cs typeface="Meiryo" charset="-128"/>
                        </a:rPr>
                        <a:t>1/N</a:t>
                      </a:r>
                      <a:r>
                        <a:rPr lang="ja-JP" altLang="en-US" sz="1200">
                          <a:effectLst/>
                          <a:latin typeface="Meiryo" charset="-128"/>
                          <a:ea typeface="Meiryo" charset="-128"/>
                          <a:cs typeface="Meiryo" charset="-128"/>
                        </a:rPr>
                        <a:t>の性能低下</a:t>
                      </a:r>
                      <a:br>
                        <a:rPr lang="ja-JP" altLang="en-US" sz="1200">
                          <a:effectLst/>
                          <a:latin typeface="Meiryo" charset="-128"/>
                          <a:ea typeface="Meiryo" charset="-128"/>
                          <a:cs typeface="Meiryo" charset="-128"/>
                        </a:rPr>
                      </a:br>
                      <a:r>
                        <a:rPr lang="ja-JP" altLang="en-US" sz="1200">
                          <a:effectLst/>
                          <a:latin typeface="Meiryo" charset="-128"/>
                          <a:ea typeface="Meiryo" charset="-128"/>
                          <a:cs typeface="Meiryo" charset="-128"/>
                        </a:rPr>
                        <a:t>（</a:t>
                      </a:r>
                      <a:r>
                        <a:rPr lang="en-US" altLang="ja-JP" sz="1200">
                          <a:effectLst/>
                          <a:latin typeface="Meiryo" charset="-128"/>
                          <a:ea typeface="Meiryo" charset="-128"/>
                          <a:cs typeface="Meiryo" charset="-128"/>
                        </a:rPr>
                        <a:t>N=</a:t>
                      </a:r>
                      <a:r>
                        <a:rPr lang="ja-JP" altLang="en-US" sz="1200">
                          <a:effectLst/>
                          <a:latin typeface="Meiryo" charset="-128"/>
                          <a:ea typeface="Meiryo" charset="-128"/>
                          <a:cs typeface="Meiryo" charset="-128"/>
                        </a:rPr>
                        <a:t>ノード数）</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r>
              <a:tr h="0">
                <a:tc>
                  <a:txBody>
                    <a:bodyPr/>
                    <a:lstStyle/>
                    <a:p>
                      <a:pPr algn="ctr"/>
                      <a:r>
                        <a:rPr lang="ja-JP" altLang="en-US" sz="1200" b="0">
                          <a:effectLst/>
                          <a:latin typeface="Meiryo" charset="-128"/>
                          <a:ea typeface="Meiryo" charset="-128"/>
                          <a:cs typeface="Meiryo" charset="-128"/>
                        </a:rPr>
                        <a:t>容量規模</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0F0F0"/>
                    </a:solidFill>
                  </a:tcPr>
                </a:tc>
                <a:tc>
                  <a:txBody>
                    <a:bodyPr/>
                    <a:lstStyle/>
                    <a:p>
                      <a:r>
                        <a:rPr lang="ja-JP" altLang="en-US" sz="1200">
                          <a:effectLst/>
                          <a:latin typeface="Meiryo" charset="-128"/>
                          <a:ea typeface="Meiryo" charset="-128"/>
                          <a:cs typeface="Meiryo" charset="-128"/>
                        </a:rPr>
                        <a:t>中規模（目安：数百テラバイト）</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a:effectLst/>
                          <a:latin typeface="Meiryo" charset="-128"/>
                          <a:ea typeface="Meiryo" charset="-128"/>
                          <a:cs typeface="Meiryo" charset="-128"/>
                        </a:rPr>
                        <a:t>大規模の対応が可能</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a:effectLst/>
                          <a:latin typeface="Meiryo" charset="-128"/>
                          <a:ea typeface="Meiryo" charset="-128"/>
                          <a:cs typeface="Meiryo" charset="-128"/>
                        </a:rPr>
                        <a:t>大規模の対応が可能</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r>
              <a:tr h="0">
                <a:tc>
                  <a:txBody>
                    <a:bodyPr/>
                    <a:lstStyle/>
                    <a:p>
                      <a:pPr algn="ctr"/>
                      <a:r>
                        <a:rPr lang="ja-JP" altLang="en-US" sz="1200" b="0">
                          <a:effectLst/>
                          <a:latin typeface="Meiryo" charset="-128"/>
                          <a:ea typeface="Meiryo" charset="-128"/>
                          <a:cs typeface="Meiryo" charset="-128"/>
                        </a:rPr>
                        <a:t>適用シーン</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0F0F0"/>
                    </a:solidFill>
                  </a:tcPr>
                </a:tc>
                <a:tc>
                  <a:txBody>
                    <a:bodyPr/>
                    <a:lstStyle/>
                    <a:p>
                      <a:r>
                        <a:rPr lang="ja-JP" altLang="en-US" sz="1200">
                          <a:effectLst/>
                          <a:latin typeface="Meiryo" charset="-128"/>
                          <a:ea typeface="Meiryo" charset="-128"/>
                          <a:cs typeface="Meiryo" charset="-128"/>
                        </a:rPr>
                        <a:t>データベース、仮想環境、ファイルサーバー、グループウェアなど多目的での利用が可能</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a:effectLst/>
                          <a:latin typeface="Meiryo" charset="-128"/>
                          <a:ea typeface="Meiryo" charset="-128"/>
                          <a:cs typeface="Meiryo" charset="-128"/>
                        </a:rPr>
                        <a:t>ミッションクリティカル基幹業務</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c>
                  <a:txBody>
                    <a:bodyPr/>
                    <a:lstStyle/>
                    <a:p>
                      <a:r>
                        <a:rPr lang="ja-JP" altLang="en-US" sz="1200" dirty="0">
                          <a:effectLst/>
                          <a:latin typeface="Meiryo" charset="-128"/>
                          <a:ea typeface="Meiryo" charset="-128"/>
                          <a:cs typeface="Meiryo" charset="-128"/>
                        </a:rPr>
                        <a:t>大規模ファイルサーバー、デジタルメディアコンテンツ保管、ビデオサーベランスなど</a:t>
                      </a:r>
                    </a:p>
                  </a:txBody>
                  <a:tcPr marL="38100" marR="38100" marT="38100" marB="38100" anchor="ctr">
                    <a:lnL w="12700" cap="flat" cmpd="sng" algn="ctr">
                      <a:solidFill>
                        <a:srgbClr val="666666"/>
                      </a:solidFill>
                      <a:prstDash val="solid"/>
                      <a:round/>
                      <a:headEnd type="none" w="med" len="med"/>
                      <a:tailEnd type="none" w="med" len="med"/>
                    </a:lnL>
                    <a:lnR w="12700" cap="flat" cmpd="sng" algn="ctr">
                      <a:solidFill>
                        <a:srgbClr val="666666"/>
                      </a:solidFill>
                      <a:prstDash val="solid"/>
                      <a:round/>
                      <a:headEnd type="none" w="med" len="med"/>
                      <a:tailEnd type="none" w="med" len="med"/>
                    </a:lnR>
                    <a:lnT w="12700" cap="flat" cmpd="sng" algn="ctr">
                      <a:solidFill>
                        <a:srgbClr val="666666"/>
                      </a:solidFill>
                      <a:prstDash val="solid"/>
                      <a:round/>
                      <a:headEnd type="none" w="med" len="med"/>
                      <a:tailEnd type="none" w="med" len="med"/>
                    </a:lnT>
                    <a:lnB w="12700" cap="flat" cmpd="sng" algn="ctr">
                      <a:solidFill>
                        <a:srgbClr val="666666"/>
                      </a:solidFill>
                      <a:prstDash val="solid"/>
                      <a:round/>
                      <a:headEnd type="none" w="med" len="med"/>
                      <a:tailEnd type="none" w="med" len="med"/>
                    </a:lnB>
                    <a:solidFill>
                      <a:srgbClr val="FFFFFF"/>
                    </a:solidFill>
                  </a:tcPr>
                </a:tc>
              </a:tr>
            </a:tbl>
          </a:graphicData>
        </a:graphic>
      </p:graphicFrame>
      <p:sp>
        <p:nvSpPr>
          <p:cNvPr id="6" name="正方形/長方形 5"/>
          <p:cNvSpPr/>
          <p:nvPr/>
        </p:nvSpPr>
        <p:spPr>
          <a:xfrm>
            <a:off x="2257248" y="6463260"/>
            <a:ext cx="6890646" cy="215444"/>
          </a:xfrm>
          <a:prstGeom prst="rect">
            <a:avLst/>
          </a:prstGeom>
        </p:spPr>
        <p:txBody>
          <a:bodyPr wrap="square">
            <a:spAutoFit/>
          </a:bodyPr>
          <a:lstStyle/>
          <a:p>
            <a:pPr algn="r"/>
            <a:r>
              <a:rPr lang="ja-JP" altLang="en-US" sz="800" dirty="0" smtClean="0">
                <a:solidFill>
                  <a:schemeClr val="tx1">
                    <a:lumMod val="50000"/>
                    <a:lumOff val="50000"/>
                  </a:schemeClr>
                </a:solidFill>
                <a:latin typeface="Meiryo" charset="-128"/>
                <a:ea typeface="Meiryo" charset="-128"/>
                <a:cs typeface="Meiryo" charset="-128"/>
              </a:rPr>
              <a:t>「</a:t>
            </a:r>
            <a:r>
              <a:rPr lang="ja-JP" altLang="en-US" sz="800" b="1" dirty="0">
                <a:solidFill>
                  <a:schemeClr val="tx1">
                    <a:lumMod val="50000"/>
                    <a:lumOff val="50000"/>
                  </a:schemeClr>
                </a:solidFill>
                <a:latin typeface="Meiryo" charset="-128"/>
                <a:ea typeface="Meiryo" charset="-128"/>
                <a:cs typeface="Meiryo" charset="-128"/>
              </a:rPr>
              <a:t>基礎から学べる！最新ストレージ技術と</a:t>
            </a:r>
            <a:r>
              <a:rPr lang="ja-JP" altLang="en-US" sz="800" b="1">
                <a:solidFill>
                  <a:schemeClr val="tx1">
                    <a:lumMod val="50000"/>
                    <a:lumOff val="50000"/>
                  </a:schemeClr>
                </a:solidFill>
                <a:latin typeface="Meiryo" charset="-128"/>
                <a:ea typeface="Meiryo" charset="-128"/>
                <a:cs typeface="Meiryo" charset="-128"/>
              </a:rPr>
              <a:t>選択</a:t>
            </a:r>
            <a:r>
              <a:rPr lang="ja-JP" altLang="en-US" sz="800" b="1" smtClean="0">
                <a:solidFill>
                  <a:schemeClr val="tx1">
                    <a:lumMod val="50000"/>
                    <a:lumOff val="50000"/>
                  </a:schemeClr>
                </a:solidFill>
                <a:latin typeface="Meiryo" charset="-128"/>
                <a:ea typeface="Meiryo" charset="-128"/>
                <a:cs typeface="Meiryo" charset="-128"/>
              </a:rPr>
              <a:t>ガイド</a:t>
            </a:r>
            <a:r>
              <a:rPr lang="ja-JP" altLang="en-US" sz="800" smtClean="0">
                <a:solidFill>
                  <a:schemeClr val="tx1">
                    <a:lumMod val="50000"/>
                    <a:lumOff val="50000"/>
                  </a:schemeClr>
                </a:solidFill>
                <a:latin typeface="Meiryo" charset="-128"/>
                <a:ea typeface="Meiryo" charset="-128"/>
                <a:cs typeface="Meiryo" charset="-128"/>
              </a:rPr>
              <a:t>」</a:t>
            </a:r>
            <a:r>
              <a:rPr lang="ja-JP" altLang="en-US" sz="800" dirty="0" smtClean="0">
                <a:solidFill>
                  <a:schemeClr val="tx1">
                    <a:lumMod val="50000"/>
                    <a:lumOff val="50000"/>
                  </a:schemeClr>
                </a:solidFill>
                <a:latin typeface="Meiryo" charset="-128"/>
                <a:ea typeface="Meiryo" charset="-128"/>
                <a:cs typeface="Meiryo" charset="-128"/>
              </a:rPr>
              <a:t>を参考に作成　http</a:t>
            </a:r>
            <a:r>
              <a:rPr lang="ja-JP" altLang="en-US" sz="800" dirty="0">
                <a:solidFill>
                  <a:schemeClr val="tx1">
                    <a:lumMod val="50000"/>
                    <a:lumOff val="50000"/>
                  </a:schemeClr>
                </a:solidFill>
                <a:latin typeface="Meiryo" charset="-128"/>
                <a:ea typeface="Meiryo" charset="-128"/>
                <a:cs typeface="Meiryo" charset="-128"/>
              </a:rPr>
              <a:t>://itpro.nikkeibp.co.jp/atclact/active/14/100700086/</a:t>
            </a:r>
          </a:p>
        </p:txBody>
      </p:sp>
    </p:spTree>
    <p:extLst>
      <p:ext uri="{BB962C8B-B14F-4D97-AF65-F5344CB8AC3E}">
        <p14:creationId xmlns:p14="http://schemas.microsoft.com/office/powerpoint/2010/main" val="650469381"/>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4668221" y="1055549"/>
            <a:ext cx="4035020" cy="5240923"/>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smtClean="0"/>
              <a:t>サーバー・ベースド・ストレージ</a:t>
            </a:r>
            <a:endParaRPr kumimoji="1" lang="ja-JP" altLang="en-US"/>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267</a:t>
            </a:fld>
            <a:endParaRPr kumimoji="1" lang="ja-JP" altLang="en-US"/>
          </a:p>
        </p:txBody>
      </p:sp>
      <p:sp>
        <p:nvSpPr>
          <p:cNvPr id="4" name="正方形/長方形 3"/>
          <p:cNvSpPr/>
          <p:nvPr/>
        </p:nvSpPr>
        <p:spPr>
          <a:xfrm>
            <a:off x="457200" y="1055549"/>
            <a:ext cx="4035020" cy="5240923"/>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円柱 4"/>
          <p:cNvSpPr/>
          <p:nvPr/>
        </p:nvSpPr>
        <p:spPr>
          <a:xfrm>
            <a:off x="1717208" y="3398704"/>
            <a:ext cx="1534228" cy="939860"/>
          </a:xfrm>
          <a:prstGeom prst="can">
            <a:avLst/>
          </a:prstGeom>
          <a:solidFill>
            <a:srgbClr val="0070C0"/>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1200" dirty="0" smtClean="0">
              <a:solidFill>
                <a:srgbClr val="FFFFFF"/>
              </a:solidFill>
              <a:latin typeface="Meiryo" charset="-128"/>
              <a:ea typeface="Meiryo" charset="-128"/>
              <a:cs typeface="Meiryo" charset="-128"/>
            </a:endParaRPr>
          </a:p>
          <a:p>
            <a:pPr algn="ctr"/>
            <a:r>
              <a:rPr lang="ja-JP" altLang="en-US" sz="1200" dirty="0" smtClean="0">
                <a:solidFill>
                  <a:srgbClr val="FFFFFF"/>
                </a:solidFill>
                <a:latin typeface="Meiryo" charset="-128"/>
                <a:ea typeface="Meiryo" charset="-128"/>
                <a:cs typeface="Meiryo" charset="-128"/>
              </a:rPr>
              <a:t>専用</a:t>
            </a:r>
            <a:endParaRPr lang="en-US" altLang="ja-JP" sz="1200" dirty="0">
              <a:solidFill>
                <a:srgbClr val="FFFFFF"/>
              </a:solidFill>
              <a:latin typeface="Meiryo" charset="-128"/>
              <a:ea typeface="Meiryo" charset="-128"/>
              <a:cs typeface="Meiryo" charset="-128"/>
            </a:endParaRPr>
          </a:p>
          <a:p>
            <a:pPr algn="ctr"/>
            <a:r>
              <a:rPr kumimoji="1" lang="ja-JP" altLang="en-US" sz="1200" dirty="0" smtClean="0">
                <a:solidFill>
                  <a:srgbClr val="FFFFFF"/>
                </a:solidFill>
                <a:latin typeface="Meiryo" charset="-128"/>
                <a:ea typeface="Meiryo" charset="-128"/>
                <a:cs typeface="Meiryo" charset="-128"/>
              </a:rPr>
              <a:t>ストレージ</a:t>
            </a:r>
            <a:endParaRPr kumimoji="1" lang="en-US" altLang="ja-JP" sz="1200" dirty="0" smtClean="0">
              <a:solidFill>
                <a:srgbClr val="FFFFFF"/>
              </a:solidFill>
              <a:latin typeface="Meiryo" charset="-128"/>
              <a:ea typeface="Meiryo" charset="-128"/>
              <a:cs typeface="Meiryo" charset="-128"/>
            </a:endParaRPr>
          </a:p>
          <a:p>
            <a:pPr algn="ctr"/>
            <a:r>
              <a:rPr lang="ja-JP" altLang="en-US" sz="1200" dirty="0" smtClean="0">
                <a:solidFill>
                  <a:srgbClr val="FFFFFF"/>
                </a:solidFill>
                <a:latin typeface="Meiryo" charset="-128"/>
                <a:ea typeface="Meiryo" charset="-128"/>
                <a:cs typeface="Meiryo" charset="-128"/>
              </a:rPr>
              <a:t>デバイス</a:t>
            </a:r>
            <a:endParaRPr kumimoji="1" lang="ja-JP" altLang="en-US" sz="1200" dirty="0">
              <a:solidFill>
                <a:srgbClr val="FFFFFF"/>
              </a:solidFill>
              <a:latin typeface="Meiryo" charset="-128"/>
              <a:ea typeface="Meiryo" charset="-128"/>
              <a:cs typeface="Meiryo" charset="-128"/>
            </a:endParaRPr>
          </a:p>
        </p:txBody>
      </p:sp>
      <p:grpSp>
        <p:nvGrpSpPr>
          <p:cNvPr id="6" name="図形グループ 5"/>
          <p:cNvGrpSpPr/>
          <p:nvPr/>
        </p:nvGrpSpPr>
        <p:grpSpPr>
          <a:xfrm>
            <a:off x="900635" y="1837602"/>
            <a:ext cx="816573" cy="347133"/>
            <a:chOff x="6769100" y="1390650"/>
            <a:chExt cx="317500" cy="157483"/>
          </a:xfrm>
        </p:grpSpPr>
        <p:sp>
          <p:nvSpPr>
            <p:cNvPr id="7" name="正方形/長方形 6"/>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円/楕円 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 name="直線コネクタ 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 name="図形グループ 9"/>
          <p:cNvGrpSpPr/>
          <p:nvPr/>
        </p:nvGrpSpPr>
        <p:grpSpPr>
          <a:xfrm>
            <a:off x="2076036" y="1837602"/>
            <a:ext cx="816573" cy="347133"/>
            <a:chOff x="6769100" y="1390650"/>
            <a:chExt cx="317500" cy="157483"/>
          </a:xfrm>
        </p:grpSpPr>
        <p:sp>
          <p:nvSpPr>
            <p:cNvPr id="11" name="正方形/長方形 10"/>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円/楕円 1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 name="直線コネクタ 1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 name="図形グループ 13"/>
          <p:cNvGrpSpPr/>
          <p:nvPr/>
        </p:nvGrpSpPr>
        <p:grpSpPr>
          <a:xfrm>
            <a:off x="3251437" y="1838549"/>
            <a:ext cx="816573" cy="347133"/>
            <a:chOff x="6769100" y="1390650"/>
            <a:chExt cx="317500" cy="157483"/>
          </a:xfrm>
        </p:grpSpPr>
        <p:sp>
          <p:nvSpPr>
            <p:cNvPr id="15" name="正方形/長方形 14"/>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円/楕円 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 name="直線コネクタ 1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8" name="フローチャート: 磁気ディスク 17"/>
          <p:cNvSpPr/>
          <p:nvPr/>
        </p:nvSpPr>
        <p:spPr>
          <a:xfrm>
            <a:off x="1331533" y="2054551"/>
            <a:ext cx="494969" cy="441501"/>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9" name="フローチャート: 磁気ディスク 18"/>
          <p:cNvSpPr/>
          <p:nvPr/>
        </p:nvSpPr>
        <p:spPr>
          <a:xfrm>
            <a:off x="2231612" y="2058987"/>
            <a:ext cx="494969" cy="441501"/>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0" name="フローチャート: 磁気ディスク 19"/>
          <p:cNvSpPr/>
          <p:nvPr/>
        </p:nvSpPr>
        <p:spPr>
          <a:xfrm>
            <a:off x="3142778" y="2055352"/>
            <a:ext cx="494969" cy="441501"/>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1" name="左右矢印 20"/>
          <p:cNvSpPr/>
          <p:nvPr/>
        </p:nvSpPr>
        <p:spPr>
          <a:xfrm rot="5400000">
            <a:off x="1970712" y="2893179"/>
            <a:ext cx="1027219" cy="294862"/>
          </a:xfrm>
          <a:prstGeom prst="lef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左右矢印 21"/>
          <p:cNvSpPr/>
          <p:nvPr/>
        </p:nvSpPr>
        <p:spPr>
          <a:xfrm rot="4007238">
            <a:off x="1265642" y="2884729"/>
            <a:ext cx="1080470" cy="294862"/>
          </a:xfrm>
          <a:prstGeom prst="lef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6" name="図形グループ 25"/>
          <p:cNvGrpSpPr/>
          <p:nvPr/>
        </p:nvGrpSpPr>
        <p:grpSpPr>
          <a:xfrm>
            <a:off x="5111656" y="1837602"/>
            <a:ext cx="816573" cy="347133"/>
            <a:chOff x="6769100" y="1390650"/>
            <a:chExt cx="317500" cy="157483"/>
          </a:xfrm>
        </p:grpSpPr>
        <p:sp>
          <p:nvSpPr>
            <p:cNvPr id="27" name="正方形/長方形 26"/>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楕円 2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 name="直線コネクタ 2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 name="図形グループ 29"/>
          <p:cNvGrpSpPr/>
          <p:nvPr/>
        </p:nvGrpSpPr>
        <p:grpSpPr>
          <a:xfrm>
            <a:off x="6287057" y="1837602"/>
            <a:ext cx="816573" cy="347133"/>
            <a:chOff x="6769100" y="1390650"/>
            <a:chExt cx="317500" cy="157483"/>
          </a:xfrm>
        </p:grpSpPr>
        <p:sp>
          <p:nvSpPr>
            <p:cNvPr id="31" name="正方形/長方形 30"/>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円/楕円 3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3" name="直線コネクタ 3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4" name="図形グループ 33"/>
          <p:cNvGrpSpPr/>
          <p:nvPr/>
        </p:nvGrpSpPr>
        <p:grpSpPr>
          <a:xfrm>
            <a:off x="7462458" y="1838549"/>
            <a:ext cx="816573" cy="347133"/>
            <a:chOff x="6769100" y="1390650"/>
            <a:chExt cx="317500" cy="157483"/>
          </a:xfrm>
        </p:grpSpPr>
        <p:sp>
          <p:nvSpPr>
            <p:cNvPr id="35" name="正方形/長方形 34"/>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円/楕円 3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7" name="直線コネクタ 3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8" name="フローチャート: 磁気ディスク 37"/>
          <p:cNvSpPr/>
          <p:nvPr/>
        </p:nvSpPr>
        <p:spPr>
          <a:xfrm>
            <a:off x="5542554" y="2054551"/>
            <a:ext cx="494969" cy="441501"/>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9" name="フローチャート: 磁気ディスク 38"/>
          <p:cNvSpPr/>
          <p:nvPr/>
        </p:nvSpPr>
        <p:spPr>
          <a:xfrm>
            <a:off x="6448728" y="2058987"/>
            <a:ext cx="494969" cy="441501"/>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40" name="フローチャート: 磁気ディスク 39"/>
          <p:cNvSpPr/>
          <p:nvPr/>
        </p:nvSpPr>
        <p:spPr>
          <a:xfrm>
            <a:off x="7353164" y="2062277"/>
            <a:ext cx="494969" cy="441501"/>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44" name="図形グループ 43"/>
          <p:cNvGrpSpPr/>
          <p:nvPr/>
        </p:nvGrpSpPr>
        <p:grpSpPr>
          <a:xfrm>
            <a:off x="5111656" y="5156879"/>
            <a:ext cx="816573" cy="347133"/>
            <a:chOff x="6769100" y="1390650"/>
            <a:chExt cx="317500" cy="157483"/>
          </a:xfrm>
        </p:grpSpPr>
        <p:sp>
          <p:nvSpPr>
            <p:cNvPr id="45" name="正方形/長方形 44"/>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円/楕円 4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7" name="直線コネクタ 4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8" name="図形グループ 47"/>
          <p:cNvGrpSpPr/>
          <p:nvPr/>
        </p:nvGrpSpPr>
        <p:grpSpPr>
          <a:xfrm>
            <a:off x="6287057" y="5156879"/>
            <a:ext cx="816573" cy="347133"/>
            <a:chOff x="6769100" y="1390650"/>
            <a:chExt cx="317500" cy="157483"/>
          </a:xfrm>
        </p:grpSpPr>
        <p:sp>
          <p:nvSpPr>
            <p:cNvPr id="49" name="正方形/長方形 48"/>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円/楕円 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1" name="直線コネクタ 5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2" name="図形グループ 51"/>
          <p:cNvGrpSpPr/>
          <p:nvPr/>
        </p:nvGrpSpPr>
        <p:grpSpPr>
          <a:xfrm>
            <a:off x="7462458" y="5157826"/>
            <a:ext cx="816573" cy="347133"/>
            <a:chOff x="6769100" y="1390650"/>
            <a:chExt cx="317500" cy="157483"/>
          </a:xfrm>
        </p:grpSpPr>
        <p:sp>
          <p:nvSpPr>
            <p:cNvPr id="53" name="正方形/長方形 52"/>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円/楕円 5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5" name="直線コネクタ 5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59" name="左右矢印 58"/>
          <p:cNvSpPr/>
          <p:nvPr/>
        </p:nvSpPr>
        <p:spPr>
          <a:xfrm rot="17592762" flipH="1">
            <a:off x="2620945" y="2884729"/>
            <a:ext cx="1080470" cy="294862"/>
          </a:xfrm>
          <a:prstGeom prst="lef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円柱 24"/>
          <p:cNvSpPr/>
          <p:nvPr/>
        </p:nvSpPr>
        <p:spPr>
          <a:xfrm>
            <a:off x="5928229" y="3398704"/>
            <a:ext cx="1534228" cy="939860"/>
          </a:xfrm>
          <a:prstGeom prst="can">
            <a:avLst/>
          </a:prstGeom>
          <a:solidFill>
            <a:srgbClr val="0070C0">
              <a:alpha val="47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60" name="左右矢印 59"/>
          <p:cNvSpPr/>
          <p:nvPr/>
        </p:nvSpPr>
        <p:spPr>
          <a:xfrm rot="5400000">
            <a:off x="6172123" y="2893175"/>
            <a:ext cx="1027216" cy="294862"/>
          </a:xfrm>
          <a:prstGeom prst="lef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左右矢印 60"/>
          <p:cNvSpPr/>
          <p:nvPr/>
        </p:nvSpPr>
        <p:spPr>
          <a:xfrm rot="4007238">
            <a:off x="5467051" y="2884727"/>
            <a:ext cx="1080470" cy="294862"/>
          </a:xfrm>
          <a:prstGeom prst="lef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左右矢印 61"/>
          <p:cNvSpPr/>
          <p:nvPr/>
        </p:nvSpPr>
        <p:spPr>
          <a:xfrm rot="17592762" flipH="1">
            <a:off x="6822354" y="2884727"/>
            <a:ext cx="1080470" cy="294862"/>
          </a:xfrm>
          <a:prstGeom prst="leftRightArrow">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三角形 64"/>
          <p:cNvSpPr/>
          <p:nvPr/>
        </p:nvSpPr>
        <p:spPr>
          <a:xfrm>
            <a:off x="5536287" y="4032663"/>
            <a:ext cx="2311846" cy="941608"/>
          </a:xfrm>
          <a:prstGeom prst="triangle">
            <a:avLst/>
          </a:prstGeom>
          <a:gradFill flip="none" rotWithShape="1">
            <a:gsLst>
              <a:gs pos="0">
                <a:srgbClr val="0070C0"/>
              </a:gs>
              <a:gs pos="57000">
                <a:schemeClr val="tx2">
                  <a:lumMod val="40000"/>
                  <a:lumOff val="60000"/>
                </a:schemeClr>
              </a:gs>
              <a:gs pos="93000">
                <a:schemeClr val="accent1">
                  <a:lumMod val="20000"/>
                  <a:lumOff val="80000"/>
                </a:schemeClr>
              </a:gs>
            </a:gsLst>
            <a:lin ang="5400000" scaled="1"/>
            <a:tileRect/>
          </a:gra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フローチャート: 磁気ディスク 55"/>
          <p:cNvSpPr/>
          <p:nvPr/>
        </p:nvSpPr>
        <p:spPr>
          <a:xfrm>
            <a:off x="5536738" y="4785363"/>
            <a:ext cx="494969" cy="441501"/>
          </a:xfrm>
          <a:prstGeom prst="flowChartMagneticDisk">
            <a:avLst/>
          </a:prstGeom>
          <a:solidFill>
            <a:srgbClr val="C00000"/>
          </a:solidFill>
          <a:ln w="12700" cmpd="sng">
            <a:solidFill>
              <a:schemeClr val="bg1">
                <a:lumMod val="95000"/>
              </a:schemeClr>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57" name="フローチャート: 磁気ディスク 56"/>
          <p:cNvSpPr/>
          <p:nvPr/>
        </p:nvSpPr>
        <p:spPr>
          <a:xfrm>
            <a:off x="6449671" y="4785363"/>
            <a:ext cx="494969" cy="441501"/>
          </a:xfrm>
          <a:prstGeom prst="flowChartMagneticDisk">
            <a:avLst/>
          </a:prstGeom>
          <a:solidFill>
            <a:srgbClr val="C00000"/>
          </a:solidFill>
          <a:ln w="12700" cmpd="sng">
            <a:solidFill>
              <a:schemeClr val="bg1">
                <a:lumMod val="95000"/>
              </a:schemeClr>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3" name="フローチャート: 磁気ディスク 62"/>
          <p:cNvSpPr/>
          <p:nvPr/>
        </p:nvSpPr>
        <p:spPr>
          <a:xfrm>
            <a:off x="7353164" y="4785161"/>
            <a:ext cx="494969" cy="441501"/>
          </a:xfrm>
          <a:prstGeom prst="flowChartMagneticDisk">
            <a:avLst/>
          </a:prstGeom>
          <a:solidFill>
            <a:srgbClr val="C00000"/>
          </a:solidFill>
          <a:ln w="12700" cmpd="sng">
            <a:solidFill>
              <a:schemeClr val="bg1">
                <a:lumMod val="95000"/>
              </a:schemeClr>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66" name="テキスト ボックス 65"/>
          <p:cNvSpPr txBox="1"/>
          <p:nvPr/>
        </p:nvSpPr>
        <p:spPr>
          <a:xfrm>
            <a:off x="6208677" y="3686173"/>
            <a:ext cx="954107" cy="646331"/>
          </a:xfrm>
          <a:prstGeom prst="rect">
            <a:avLst/>
          </a:prstGeom>
          <a:noFill/>
        </p:spPr>
        <p:txBody>
          <a:bodyPr wrap="none" rtlCol="0">
            <a:spAutoFit/>
          </a:bodyPr>
          <a:lstStyle/>
          <a:p>
            <a:pPr algn="ctr"/>
            <a:r>
              <a:rPr kumimoji="1" lang="ja-JP" altLang="en-US" sz="1200" dirty="0" smtClean="0">
                <a:solidFill>
                  <a:schemeClr val="bg1"/>
                </a:solidFill>
                <a:latin typeface="Meiryo" charset="-128"/>
                <a:ea typeface="Meiryo" charset="-128"/>
                <a:cs typeface="Meiryo" charset="-128"/>
              </a:rPr>
              <a:t>論理</a:t>
            </a:r>
            <a:endParaRPr kumimoji="1" lang="en-US" altLang="ja-JP" sz="1200" dirty="0" smtClean="0">
              <a:solidFill>
                <a:schemeClr val="bg1"/>
              </a:solidFill>
              <a:latin typeface="Meiryo" charset="-128"/>
              <a:ea typeface="Meiryo" charset="-128"/>
              <a:cs typeface="Meiryo" charset="-128"/>
            </a:endParaRPr>
          </a:p>
          <a:p>
            <a:pPr algn="ctr"/>
            <a:r>
              <a:rPr lang="ja-JP" altLang="en-US" sz="1200" dirty="0" smtClean="0">
                <a:solidFill>
                  <a:schemeClr val="bg1"/>
                </a:solidFill>
                <a:latin typeface="Meiryo" charset="-128"/>
                <a:ea typeface="Meiryo" charset="-128"/>
                <a:cs typeface="Meiryo" charset="-128"/>
              </a:rPr>
              <a:t>ストレージ</a:t>
            </a:r>
            <a:endParaRPr lang="en-US" altLang="ja-JP" sz="1200" dirty="0" smtClean="0">
              <a:solidFill>
                <a:schemeClr val="bg1"/>
              </a:solidFill>
              <a:latin typeface="Meiryo" charset="-128"/>
              <a:ea typeface="Meiryo" charset="-128"/>
              <a:cs typeface="Meiryo" charset="-128"/>
            </a:endParaRPr>
          </a:p>
          <a:p>
            <a:pPr algn="ctr"/>
            <a:r>
              <a:rPr kumimoji="1" lang="ja-JP" altLang="en-US" sz="1200" dirty="0" smtClean="0">
                <a:solidFill>
                  <a:schemeClr val="bg1"/>
                </a:solidFill>
                <a:latin typeface="Meiryo" charset="-128"/>
                <a:ea typeface="Meiryo" charset="-128"/>
                <a:cs typeface="Meiryo" charset="-128"/>
              </a:rPr>
              <a:t>デバイス</a:t>
            </a:r>
            <a:endParaRPr kumimoji="1" lang="ja-JP" altLang="en-US" sz="1200" dirty="0">
              <a:solidFill>
                <a:schemeClr val="bg1"/>
              </a:solidFill>
              <a:latin typeface="Meiryo" charset="-128"/>
              <a:ea typeface="Meiryo" charset="-128"/>
              <a:cs typeface="Meiryo" charset="-128"/>
            </a:endParaRPr>
          </a:p>
        </p:txBody>
      </p:sp>
      <p:sp>
        <p:nvSpPr>
          <p:cNvPr id="67" name="テキスト ボックス 66"/>
          <p:cNvSpPr txBox="1"/>
          <p:nvPr/>
        </p:nvSpPr>
        <p:spPr>
          <a:xfrm>
            <a:off x="5536288" y="4410887"/>
            <a:ext cx="2236510" cy="400110"/>
          </a:xfrm>
          <a:prstGeom prst="rect">
            <a:avLst/>
          </a:prstGeom>
          <a:noFill/>
        </p:spPr>
        <p:txBody>
          <a:bodyPr wrap="none" rtlCol="0">
            <a:spAutoFit/>
          </a:bodyPr>
          <a:lstStyle/>
          <a:p>
            <a:pPr algn="ctr"/>
            <a:r>
              <a:rPr kumimoji="1" lang="ja-JP" altLang="en-US" sz="1000" dirty="0" smtClean="0">
                <a:solidFill>
                  <a:srgbClr val="002060"/>
                </a:solidFill>
                <a:latin typeface="Meiryo" charset="-128"/>
                <a:ea typeface="Meiryo" charset="-128"/>
                <a:cs typeface="Meiryo" charset="-128"/>
              </a:rPr>
              <a:t>汎用サーバーのストレージを束ねて</a:t>
            </a:r>
            <a:endParaRPr kumimoji="1" lang="en-US" altLang="ja-JP" sz="1000" dirty="0" smtClean="0">
              <a:solidFill>
                <a:srgbClr val="002060"/>
              </a:solidFill>
              <a:latin typeface="Meiryo" charset="-128"/>
              <a:ea typeface="Meiryo" charset="-128"/>
              <a:cs typeface="Meiryo" charset="-128"/>
            </a:endParaRPr>
          </a:p>
          <a:p>
            <a:pPr algn="ctr"/>
            <a:r>
              <a:rPr kumimoji="1" lang="ja-JP" altLang="en-US" sz="1000" dirty="0" smtClean="0">
                <a:solidFill>
                  <a:srgbClr val="002060"/>
                </a:solidFill>
                <a:latin typeface="Meiryo" charset="-128"/>
                <a:ea typeface="Meiryo" charset="-128"/>
                <a:cs typeface="Meiryo" charset="-128"/>
              </a:rPr>
              <a:t>ひとつの共有ストレージとして扱う</a:t>
            </a:r>
            <a:endParaRPr kumimoji="1" lang="ja-JP" altLang="en-US" sz="1000" dirty="0">
              <a:solidFill>
                <a:srgbClr val="002060"/>
              </a:solidFill>
              <a:latin typeface="Meiryo" charset="-128"/>
              <a:ea typeface="Meiryo" charset="-128"/>
              <a:cs typeface="Meiryo" charset="-128"/>
            </a:endParaRPr>
          </a:p>
        </p:txBody>
      </p:sp>
      <p:sp>
        <p:nvSpPr>
          <p:cNvPr id="68" name="テキスト ボックス 67"/>
          <p:cNvSpPr txBox="1"/>
          <p:nvPr/>
        </p:nvSpPr>
        <p:spPr>
          <a:xfrm>
            <a:off x="1168481" y="4410887"/>
            <a:ext cx="2621230" cy="400110"/>
          </a:xfrm>
          <a:prstGeom prst="rect">
            <a:avLst/>
          </a:prstGeom>
          <a:noFill/>
        </p:spPr>
        <p:txBody>
          <a:bodyPr wrap="none" rtlCol="0">
            <a:spAutoFit/>
          </a:bodyPr>
          <a:lstStyle/>
          <a:p>
            <a:pPr algn="ctr"/>
            <a:r>
              <a:rPr kumimoji="1" lang="ja-JP" altLang="en-US" sz="1000" dirty="0" smtClean="0">
                <a:solidFill>
                  <a:srgbClr val="002060"/>
                </a:solidFill>
                <a:latin typeface="Meiryo" charset="-128"/>
                <a:ea typeface="Meiryo" charset="-128"/>
                <a:cs typeface="Meiryo" charset="-128"/>
              </a:rPr>
              <a:t>ストレージ・アレイなどの専用デバイスで</a:t>
            </a:r>
            <a:endParaRPr kumimoji="1" lang="en-US" altLang="ja-JP" sz="1000" dirty="0" smtClean="0">
              <a:solidFill>
                <a:srgbClr val="002060"/>
              </a:solidFill>
              <a:latin typeface="Meiryo" charset="-128"/>
              <a:ea typeface="Meiryo" charset="-128"/>
              <a:cs typeface="Meiryo" charset="-128"/>
            </a:endParaRPr>
          </a:p>
          <a:p>
            <a:pPr algn="ctr"/>
            <a:r>
              <a:rPr kumimoji="1" lang="ja-JP" altLang="en-US" sz="1000" dirty="0" smtClean="0">
                <a:solidFill>
                  <a:srgbClr val="002060"/>
                </a:solidFill>
                <a:latin typeface="Meiryo" charset="-128"/>
                <a:ea typeface="Meiryo" charset="-128"/>
                <a:cs typeface="Meiryo" charset="-128"/>
              </a:rPr>
              <a:t>共有ストレージを実現する</a:t>
            </a:r>
            <a:endParaRPr kumimoji="1" lang="ja-JP" altLang="en-US" sz="1000" dirty="0">
              <a:solidFill>
                <a:srgbClr val="002060"/>
              </a:solidFill>
              <a:latin typeface="Meiryo" charset="-128"/>
              <a:ea typeface="Meiryo" charset="-128"/>
              <a:cs typeface="Meiryo" charset="-128"/>
            </a:endParaRPr>
          </a:p>
        </p:txBody>
      </p:sp>
      <p:sp>
        <p:nvSpPr>
          <p:cNvPr id="69" name="テキスト ボックス 68"/>
          <p:cNvSpPr txBox="1"/>
          <p:nvPr/>
        </p:nvSpPr>
        <p:spPr>
          <a:xfrm>
            <a:off x="457200" y="1119838"/>
            <a:ext cx="4035020" cy="369332"/>
          </a:xfrm>
          <a:prstGeom prst="rect">
            <a:avLst/>
          </a:prstGeom>
          <a:noFill/>
        </p:spPr>
        <p:txBody>
          <a:bodyPr wrap="square" rtlCol="0">
            <a:spAutoFit/>
          </a:bodyPr>
          <a:lstStyle/>
          <a:p>
            <a:pPr algn="ctr"/>
            <a:r>
              <a:rPr kumimoji="1" lang="ja-JP" altLang="en-US" smtClean="0">
                <a:solidFill>
                  <a:srgbClr val="0070C0"/>
                </a:solidFill>
                <a:latin typeface="Meiryo" charset="-128"/>
                <a:ea typeface="Meiryo" charset="-128"/>
                <a:cs typeface="Meiryo" charset="-128"/>
              </a:rPr>
              <a:t>専用デバイスによる共有</a:t>
            </a:r>
            <a:r>
              <a:rPr kumimoji="1" lang="ja-JP" altLang="en-US" dirty="0" smtClean="0">
                <a:solidFill>
                  <a:srgbClr val="0070C0"/>
                </a:solidFill>
                <a:latin typeface="Meiryo" charset="-128"/>
                <a:ea typeface="Meiryo" charset="-128"/>
                <a:cs typeface="Meiryo" charset="-128"/>
              </a:rPr>
              <a:t>ストレージ</a:t>
            </a:r>
            <a:endParaRPr kumimoji="1" lang="ja-JP" altLang="en-US" dirty="0">
              <a:solidFill>
                <a:srgbClr val="0070C0"/>
              </a:solidFill>
              <a:latin typeface="Meiryo" charset="-128"/>
              <a:ea typeface="Meiryo" charset="-128"/>
              <a:cs typeface="Meiryo" charset="-128"/>
            </a:endParaRPr>
          </a:p>
        </p:txBody>
      </p:sp>
      <p:sp>
        <p:nvSpPr>
          <p:cNvPr id="70" name="テキスト ボックス 69"/>
          <p:cNvSpPr txBox="1"/>
          <p:nvPr/>
        </p:nvSpPr>
        <p:spPr>
          <a:xfrm>
            <a:off x="4668221" y="1117738"/>
            <a:ext cx="4035020" cy="369332"/>
          </a:xfrm>
          <a:prstGeom prst="rect">
            <a:avLst/>
          </a:prstGeom>
          <a:noFill/>
        </p:spPr>
        <p:txBody>
          <a:bodyPr wrap="square" rtlCol="0">
            <a:spAutoFit/>
          </a:bodyPr>
          <a:lstStyle/>
          <a:p>
            <a:pPr algn="ctr"/>
            <a:r>
              <a:rPr kumimoji="1" lang="ja-JP" altLang="en-US" dirty="0" smtClean="0">
                <a:solidFill>
                  <a:srgbClr val="0070C0"/>
                </a:solidFill>
                <a:latin typeface="Meiryo" charset="-128"/>
                <a:ea typeface="Meiryo" charset="-128"/>
                <a:cs typeface="Meiryo" charset="-128"/>
              </a:rPr>
              <a:t>サーバーベースド・ストレージ</a:t>
            </a:r>
            <a:endParaRPr kumimoji="1" lang="ja-JP" altLang="en-US" dirty="0">
              <a:solidFill>
                <a:srgbClr val="0070C0"/>
              </a:solidFill>
              <a:latin typeface="Meiryo" charset="-128"/>
              <a:ea typeface="Meiryo" charset="-128"/>
              <a:cs typeface="Meiryo" charset="-128"/>
            </a:endParaRPr>
          </a:p>
        </p:txBody>
      </p:sp>
      <p:sp>
        <p:nvSpPr>
          <p:cNvPr id="71" name="テキスト ボックス 70"/>
          <p:cNvSpPr txBox="1"/>
          <p:nvPr/>
        </p:nvSpPr>
        <p:spPr>
          <a:xfrm>
            <a:off x="1699490" y="5783003"/>
            <a:ext cx="1569661" cy="369332"/>
          </a:xfrm>
          <a:prstGeom prst="rect">
            <a:avLst/>
          </a:prstGeom>
          <a:noFill/>
        </p:spPr>
        <p:txBody>
          <a:bodyPr wrap="none" rtlCol="0">
            <a:spAutoFit/>
          </a:bodyPr>
          <a:lstStyle/>
          <a:p>
            <a:pPr algn="ctr"/>
            <a:r>
              <a:rPr lang="ja-JP" altLang="en-US" smtClean="0">
                <a:solidFill>
                  <a:srgbClr val="00B050"/>
                </a:solidFill>
                <a:latin typeface="Meiryo" charset="-128"/>
                <a:ea typeface="Meiryo" charset="-128"/>
                <a:cs typeface="Meiryo" charset="-128"/>
              </a:rPr>
              <a:t>高価だが高速</a:t>
            </a:r>
            <a:endParaRPr kumimoji="1" lang="ja-JP" altLang="en-US" dirty="0">
              <a:solidFill>
                <a:srgbClr val="00B050"/>
              </a:solidFill>
              <a:latin typeface="Meiryo" charset="-128"/>
              <a:ea typeface="Meiryo" charset="-128"/>
              <a:cs typeface="Meiryo" charset="-128"/>
            </a:endParaRPr>
          </a:p>
        </p:txBody>
      </p:sp>
      <p:sp>
        <p:nvSpPr>
          <p:cNvPr id="72" name="テキスト ボックス 71"/>
          <p:cNvSpPr txBox="1"/>
          <p:nvPr/>
        </p:nvSpPr>
        <p:spPr>
          <a:xfrm>
            <a:off x="5092986" y="5777855"/>
            <a:ext cx="3185487" cy="369332"/>
          </a:xfrm>
          <a:prstGeom prst="rect">
            <a:avLst/>
          </a:prstGeom>
          <a:noFill/>
        </p:spPr>
        <p:txBody>
          <a:bodyPr wrap="none" rtlCol="0">
            <a:spAutoFit/>
          </a:bodyPr>
          <a:lstStyle/>
          <a:p>
            <a:pPr algn="ctr"/>
            <a:r>
              <a:rPr lang="ja-JP" altLang="en-US" dirty="0" smtClean="0">
                <a:solidFill>
                  <a:srgbClr val="00B050"/>
                </a:solidFill>
                <a:latin typeface="Meiryo" charset="-128"/>
                <a:ea typeface="Meiryo" charset="-128"/>
                <a:cs typeface="Meiryo" charset="-128"/>
              </a:rPr>
              <a:t>安価で低速だが拡張性が高い</a:t>
            </a:r>
            <a:endParaRPr kumimoji="1" lang="ja-JP" altLang="en-US" dirty="0">
              <a:solidFill>
                <a:srgbClr val="00B050"/>
              </a:solidFill>
              <a:latin typeface="Meiryo" charset="-128"/>
              <a:ea typeface="Meiryo" charset="-128"/>
              <a:cs typeface="Meiryo" charset="-128"/>
            </a:endParaRPr>
          </a:p>
        </p:txBody>
      </p:sp>
      <p:sp>
        <p:nvSpPr>
          <p:cNvPr id="73" name="正方形/長方形 72"/>
          <p:cNvSpPr/>
          <p:nvPr/>
        </p:nvSpPr>
        <p:spPr>
          <a:xfrm>
            <a:off x="2257248" y="6463260"/>
            <a:ext cx="6890646" cy="215444"/>
          </a:xfrm>
          <a:prstGeom prst="rect">
            <a:avLst/>
          </a:prstGeom>
        </p:spPr>
        <p:txBody>
          <a:bodyPr wrap="square">
            <a:spAutoFit/>
          </a:bodyPr>
          <a:lstStyle/>
          <a:p>
            <a:pPr algn="r"/>
            <a:r>
              <a:rPr lang="ja-JP" altLang="en-US" sz="800" dirty="0" smtClean="0">
                <a:solidFill>
                  <a:schemeClr val="tx1">
                    <a:lumMod val="50000"/>
                    <a:lumOff val="50000"/>
                  </a:schemeClr>
                </a:solidFill>
                <a:latin typeface="Meiryo" charset="-128"/>
                <a:ea typeface="Meiryo" charset="-128"/>
                <a:cs typeface="Meiryo" charset="-128"/>
              </a:rPr>
              <a:t>「</a:t>
            </a:r>
            <a:r>
              <a:rPr lang="ja-JP" altLang="en-US" sz="800" b="1" dirty="0">
                <a:solidFill>
                  <a:schemeClr val="tx1">
                    <a:lumMod val="50000"/>
                    <a:lumOff val="50000"/>
                  </a:schemeClr>
                </a:solidFill>
                <a:latin typeface="Meiryo" charset="-128"/>
                <a:ea typeface="Meiryo" charset="-128"/>
                <a:cs typeface="Meiryo" charset="-128"/>
              </a:rPr>
              <a:t>基礎から学べる！最新ストレージ技術と</a:t>
            </a:r>
            <a:r>
              <a:rPr lang="ja-JP" altLang="en-US" sz="800" b="1">
                <a:solidFill>
                  <a:schemeClr val="tx1">
                    <a:lumMod val="50000"/>
                    <a:lumOff val="50000"/>
                  </a:schemeClr>
                </a:solidFill>
                <a:latin typeface="Meiryo" charset="-128"/>
                <a:ea typeface="Meiryo" charset="-128"/>
                <a:cs typeface="Meiryo" charset="-128"/>
              </a:rPr>
              <a:t>選択</a:t>
            </a:r>
            <a:r>
              <a:rPr lang="ja-JP" altLang="en-US" sz="800" b="1" smtClean="0">
                <a:solidFill>
                  <a:schemeClr val="tx1">
                    <a:lumMod val="50000"/>
                    <a:lumOff val="50000"/>
                  </a:schemeClr>
                </a:solidFill>
                <a:latin typeface="Meiryo" charset="-128"/>
                <a:ea typeface="Meiryo" charset="-128"/>
                <a:cs typeface="Meiryo" charset="-128"/>
              </a:rPr>
              <a:t>ガイド</a:t>
            </a:r>
            <a:r>
              <a:rPr lang="ja-JP" altLang="en-US" sz="800" smtClean="0">
                <a:solidFill>
                  <a:schemeClr val="tx1">
                    <a:lumMod val="50000"/>
                    <a:lumOff val="50000"/>
                  </a:schemeClr>
                </a:solidFill>
                <a:latin typeface="Meiryo" charset="-128"/>
                <a:ea typeface="Meiryo" charset="-128"/>
                <a:cs typeface="Meiryo" charset="-128"/>
              </a:rPr>
              <a:t>」</a:t>
            </a:r>
            <a:r>
              <a:rPr lang="ja-JP" altLang="en-US" sz="800" dirty="0" smtClean="0">
                <a:solidFill>
                  <a:schemeClr val="tx1">
                    <a:lumMod val="50000"/>
                    <a:lumOff val="50000"/>
                  </a:schemeClr>
                </a:solidFill>
                <a:latin typeface="Meiryo" charset="-128"/>
                <a:ea typeface="Meiryo" charset="-128"/>
                <a:cs typeface="Meiryo" charset="-128"/>
              </a:rPr>
              <a:t>を参考に作成　http</a:t>
            </a:r>
            <a:r>
              <a:rPr lang="ja-JP" altLang="en-US" sz="800" dirty="0">
                <a:solidFill>
                  <a:schemeClr val="tx1">
                    <a:lumMod val="50000"/>
                    <a:lumOff val="50000"/>
                  </a:schemeClr>
                </a:solidFill>
                <a:latin typeface="Meiryo" charset="-128"/>
                <a:ea typeface="Meiryo" charset="-128"/>
                <a:cs typeface="Meiryo" charset="-128"/>
              </a:rPr>
              <a:t>://itpro.nikkeibp.co.jp/atclact/active/14/100700086/</a:t>
            </a:r>
          </a:p>
        </p:txBody>
      </p:sp>
    </p:spTree>
    <p:extLst>
      <p:ext uri="{BB962C8B-B14F-4D97-AF65-F5344CB8AC3E}">
        <p14:creationId xmlns:p14="http://schemas.microsoft.com/office/powerpoint/2010/main" val="1747123237"/>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正方形/長方形 139"/>
          <p:cNvSpPr/>
          <p:nvPr/>
        </p:nvSpPr>
        <p:spPr>
          <a:xfrm>
            <a:off x="5933627" y="895989"/>
            <a:ext cx="2534545" cy="5547769"/>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5" name="フローチャート: 磁気ディスク 164"/>
          <p:cNvSpPr/>
          <p:nvPr/>
        </p:nvSpPr>
        <p:spPr>
          <a:xfrm>
            <a:off x="6259652" y="3963206"/>
            <a:ext cx="1759149" cy="922264"/>
          </a:xfrm>
          <a:prstGeom prst="flowChartMagneticDisk">
            <a:avLst/>
          </a:prstGeom>
          <a:solidFill>
            <a:schemeClr val="tx2">
              <a:lumMod val="40000"/>
              <a:lumOff val="60000"/>
              <a:alpha val="68000"/>
            </a:schemeClr>
          </a:solidFill>
          <a:ln w="12700" cmpd="sng">
            <a:solidFill>
              <a:schemeClr val="bg1"/>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54" name="正方形/長方形 253"/>
          <p:cNvSpPr/>
          <p:nvPr/>
        </p:nvSpPr>
        <p:spPr>
          <a:xfrm>
            <a:off x="6460928" y="4548205"/>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91" name="図 190"/>
          <p:cNvPicPr>
            <a:picLocks noChangeAspect="1"/>
          </p:cNvPicPr>
          <p:nvPr/>
        </p:nvPicPr>
        <p:blipFill>
          <a:blip r:embed="rId2">
            <a:clrChange>
              <a:clrFrom>
                <a:srgbClr val="FEFEFE"/>
              </a:clrFrom>
              <a:clrTo>
                <a:srgbClr val="FEFEFE">
                  <a:alpha val="0"/>
                </a:srgbClr>
              </a:clrTo>
            </a:clrChange>
          </a:blip>
          <a:stretch>
            <a:fillRect/>
          </a:stretch>
        </p:blipFill>
        <p:spPr>
          <a:xfrm>
            <a:off x="6451723" y="4561003"/>
            <a:ext cx="293088" cy="212632"/>
          </a:xfrm>
          <a:prstGeom prst="rect">
            <a:avLst/>
          </a:prstGeom>
        </p:spPr>
      </p:pic>
      <p:sp>
        <p:nvSpPr>
          <p:cNvPr id="255" name="正方形/長方形 254"/>
          <p:cNvSpPr/>
          <p:nvPr/>
        </p:nvSpPr>
        <p:spPr>
          <a:xfrm>
            <a:off x="6828914" y="4541660"/>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6" name="正方形/長方形 255"/>
          <p:cNvSpPr/>
          <p:nvPr/>
        </p:nvSpPr>
        <p:spPr>
          <a:xfrm>
            <a:off x="7200539" y="4548205"/>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7" name="正方形/長方形 256"/>
          <p:cNvSpPr/>
          <p:nvPr/>
        </p:nvSpPr>
        <p:spPr>
          <a:xfrm>
            <a:off x="7574280" y="4541660"/>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正方形/長方形 63"/>
          <p:cNvSpPr/>
          <p:nvPr/>
        </p:nvSpPr>
        <p:spPr>
          <a:xfrm>
            <a:off x="672577" y="895989"/>
            <a:ext cx="2534545" cy="5547769"/>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アクセス方式の違いから見るストレージ</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268</a:t>
            </a:fld>
            <a:endParaRPr kumimoji="1" lang="ja-JP" altLang="en-US"/>
          </a:p>
        </p:txBody>
      </p:sp>
      <p:sp>
        <p:nvSpPr>
          <p:cNvPr id="65" name="テキスト ボックス 64"/>
          <p:cNvSpPr txBox="1"/>
          <p:nvPr/>
        </p:nvSpPr>
        <p:spPr>
          <a:xfrm>
            <a:off x="672577" y="960859"/>
            <a:ext cx="2534545" cy="307777"/>
          </a:xfrm>
          <a:prstGeom prst="rect">
            <a:avLst/>
          </a:prstGeom>
          <a:noFill/>
        </p:spPr>
        <p:txBody>
          <a:bodyPr wrap="square" rtlCol="0">
            <a:spAutoFit/>
          </a:bodyPr>
          <a:lstStyle/>
          <a:p>
            <a:pPr algn="ctr"/>
            <a:r>
              <a:rPr kumimoji="1" lang="ja-JP" altLang="en-US" sz="1400" b="1" dirty="0" smtClean="0">
                <a:solidFill>
                  <a:srgbClr val="C00000"/>
                </a:solidFill>
                <a:latin typeface="Meiryo" charset="-128"/>
                <a:ea typeface="Meiryo" charset="-128"/>
                <a:cs typeface="Meiryo" charset="-128"/>
              </a:rPr>
              <a:t>ブロック・ストレージ</a:t>
            </a:r>
            <a:endParaRPr kumimoji="1" lang="ja-JP" altLang="en-US" sz="1400" b="1" dirty="0">
              <a:solidFill>
                <a:srgbClr val="C00000"/>
              </a:solidFill>
              <a:latin typeface="Meiryo" charset="-128"/>
              <a:ea typeface="Meiryo" charset="-128"/>
              <a:cs typeface="Meiryo" charset="-128"/>
            </a:endParaRPr>
          </a:p>
        </p:txBody>
      </p:sp>
      <p:sp>
        <p:nvSpPr>
          <p:cNvPr id="68" name="正方形/長方形 67"/>
          <p:cNvSpPr/>
          <p:nvPr/>
        </p:nvSpPr>
        <p:spPr>
          <a:xfrm>
            <a:off x="3304727" y="895989"/>
            <a:ext cx="2534545" cy="5547769"/>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69" name="図形グループ 68"/>
          <p:cNvGrpSpPr/>
          <p:nvPr/>
        </p:nvGrpSpPr>
        <p:grpSpPr>
          <a:xfrm>
            <a:off x="3692305" y="1518948"/>
            <a:ext cx="1133184" cy="486419"/>
            <a:chOff x="6769100" y="1390650"/>
            <a:chExt cx="317500" cy="157483"/>
          </a:xfrm>
        </p:grpSpPr>
        <p:sp>
          <p:nvSpPr>
            <p:cNvPr id="70" name="正方形/長方形 69"/>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1" name="円/楕円 7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2" name="直線コネクタ 7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3" name="フローチャート: 磁気ディスク 72"/>
          <p:cNvSpPr/>
          <p:nvPr/>
        </p:nvSpPr>
        <p:spPr>
          <a:xfrm>
            <a:off x="4290277" y="1615279"/>
            <a:ext cx="1161177" cy="922264"/>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74" name="図形グループ 73"/>
          <p:cNvGrpSpPr/>
          <p:nvPr/>
        </p:nvGrpSpPr>
        <p:grpSpPr>
          <a:xfrm>
            <a:off x="4431735" y="1992146"/>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75" name="正方形/長方形 74"/>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台形 75"/>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77" name="図形グループ 76"/>
          <p:cNvGrpSpPr/>
          <p:nvPr/>
        </p:nvGrpSpPr>
        <p:grpSpPr>
          <a:xfrm>
            <a:off x="4764493" y="1992814"/>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78" name="正方形/長方形 77"/>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台形 78"/>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0" name="図形グループ 79"/>
          <p:cNvGrpSpPr/>
          <p:nvPr/>
        </p:nvGrpSpPr>
        <p:grpSpPr>
          <a:xfrm>
            <a:off x="4771540" y="2242282"/>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81" name="正方形/長方形 80"/>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台形 81"/>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3" name="図形グループ 82"/>
          <p:cNvGrpSpPr/>
          <p:nvPr/>
        </p:nvGrpSpPr>
        <p:grpSpPr>
          <a:xfrm>
            <a:off x="5106119" y="1992327"/>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84" name="正方形/長方形 83"/>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台形 84"/>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6" name="図形グループ 85"/>
          <p:cNvGrpSpPr/>
          <p:nvPr/>
        </p:nvGrpSpPr>
        <p:grpSpPr>
          <a:xfrm>
            <a:off x="5106119" y="2242282"/>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87" name="正方形/長方形 86"/>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台形 87"/>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89" name="直線コネクタ 88"/>
          <p:cNvCxnSpPr>
            <a:stCxn id="78" idx="3"/>
            <a:endCxn id="84" idx="1"/>
          </p:cNvCxnSpPr>
          <p:nvPr/>
        </p:nvCxnSpPr>
        <p:spPr>
          <a:xfrm flipV="1">
            <a:off x="4936327" y="2082986"/>
            <a:ext cx="169792" cy="487"/>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0" name="直線コネクタ 89"/>
          <p:cNvCxnSpPr>
            <a:stCxn id="75" idx="3"/>
            <a:endCxn id="78" idx="1"/>
          </p:cNvCxnSpPr>
          <p:nvPr/>
        </p:nvCxnSpPr>
        <p:spPr>
          <a:xfrm>
            <a:off x="4603569" y="2082805"/>
            <a:ext cx="160924" cy="668"/>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1" name="カギ線コネクタ 90"/>
          <p:cNvCxnSpPr>
            <a:stCxn id="78" idx="3"/>
            <a:endCxn id="87" idx="1"/>
          </p:cNvCxnSpPr>
          <p:nvPr/>
        </p:nvCxnSpPr>
        <p:spPr>
          <a:xfrm>
            <a:off x="4936327" y="2083473"/>
            <a:ext cx="169792" cy="249468"/>
          </a:xfrm>
          <a:prstGeom prst="bentConnector3">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2" name="カギ線コネクタ 91"/>
          <p:cNvCxnSpPr>
            <a:stCxn id="75" idx="3"/>
            <a:endCxn id="81" idx="1"/>
          </p:cNvCxnSpPr>
          <p:nvPr/>
        </p:nvCxnSpPr>
        <p:spPr>
          <a:xfrm>
            <a:off x="4603569" y="2082805"/>
            <a:ext cx="167971" cy="250136"/>
          </a:xfrm>
          <a:prstGeom prst="bentConnector3">
            <a:avLst>
              <a:gd name="adj1" fmla="val 50000"/>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93" name="フローチャート: 磁気ディスク 92"/>
          <p:cNvSpPr/>
          <p:nvPr/>
        </p:nvSpPr>
        <p:spPr>
          <a:xfrm>
            <a:off x="3664767" y="3976799"/>
            <a:ext cx="1758578" cy="922264"/>
          </a:xfrm>
          <a:prstGeom prst="flowChartMagneticDisk">
            <a:avLst/>
          </a:prstGeom>
          <a:solidFill>
            <a:schemeClr val="tx2">
              <a:lumMod val="40000"/>
              <a:lumOff val="60000"/>
              <a:alpha val="68000"/>
            </a:schemeClr>
          </a:solidFill>
          <a:ln w="12700" cmpd="sng">
            <a:solidFill>
              <a:schemeClr val="bg1"/>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18" name="テキスト ボックス 117"/>
          <p:cNvSpPr txBox="1"/>
          <p:nvPr/>
        </p:nvSpPr>
        <p:spPr>
          <a:xfrm>
            <a:off x="3304727" y="960859"/>
            <a:ext cx="2534545" cy="307777"/>
          </a:xfrm>
          <a:prstGeom prst="rect">
            <a:avLst/>
          </a:prstGeom>
          <a:noFill/>
        </p:spPr>
        <p:txBody>
          <a:bodyPr wrap="square" rtlCol="0">
            <a:spAutoFit/>
          </a:bodyPr>
          <a:lstStyle/>
          <a:p>
            <a:pPr algn="ctr"/>
            <a:r>
              <a:rPr kumimoji="1" lang="ja-JP" altLang="en-US" sz="1400" b="1" dirty="0" smtClean="0">
                <a:solidFill>
                  <a:schemeClr val="accent6">
                    <a:lumMod val="75000"/>
                  </a:schemeClr>
                </a:solidFill>
                <a:latin typeface="Meiryo" charset="-128"/>
                <a:ea typeface="Meiryo" charset="-128"/>
                <a:cs typeface="Meiryo" charset="-128"/>
              </a:rPr>
              <a:t>ファイル・ストレージ</a:t>
            </a:r>
            <a:endParaRPr kumimoji="1" lang="ja-JP" altLang="en-US" sz="1400" b="1" dirty="0">
              <a:solidFill>
                <a:schemeClr val="accent6">
                  <a:lumMod val="75000"/>
                </a:schemeClr>
              </a:solidFill>
              <a:latin typeface="Meiryo" charset="-128"/>
              <a:ea typeface="Meiryo" charset="-128"/>
              <a:cs typeface="Meiryo" charset="-128"/>
            </a:endParaRPr>
          </a:p>
        </p:txBody>
      </p:sp>
      <p:sp>
        <p:nvSpPr>
          <p:cNvPr id="119" name="上下矢印 118"/>
          <p:cNvSpPr/>
          <p:nvPr/>
        </p:nvSpPr>
        <p:spPr>
          <a:xfrm>
            <a:off x="4352564" y="2516709"/>
            <a:ext cx="443431" cy="1695605"/>
          </a:xfrm>
          <a:prstGeom prst="upDown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0" name="正方形/長方形 119"/>
          <p:cNvSpPr/>
          <p:nvPr/>
        </p:nvSpPr>
        <p:spPr>
          <a:xfrm>
            <a:off x="3697959" y="2948221"/>
            <a:ext cx="1759148" cy="23934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chemeClr val="bg1"/>
                </a:solidFill>
                <a:latin typeface="Meiryo" charset="-128"/>
                <a:ea typeface="Meiryo" charset="-128"/>
                <a:cs typeface="Meiryo" charset="-128"/>
              </a:rPr>
              <a:t>ファイル単位</a:t>
            </a:r>
            <a:endParaRPr kumimoji="1" lang="ja-JP" altLang="en-US" sz="1050" dirty="0">
              <a:solidFill>
                <a:schemeClr val="bg1"/>
              </a:solidFill>
              <a:latin typeface="Meiryo" charset="-128"/>
              <a:ea typeface="Meiryo" charset="-128"/>
              <a:cs typeface="Meiryo" charset="-128"/>
            </a:endParaRPr>
          </a:p>
        </p:txBody>
      </p:sp>
      <p:grpSp>
        <p:nvGrpSpPr>
          <p:cNvPr id="121" name="図形グループ 120"/>
          <p:cNvGrpSpPr/>
          <p:nvPr/>
        </p:nvGrpSpPr>
        <p:grpSpPr>
          <a:xfrm>
            <a:off x="4111356" y="4347272"/>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22" name="正方形/長方形 121"/>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 name="台形 122"/>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4" name="図形グループ 123"/>
          <p:cNvGrpSpPr/>
          <p:nvPr/>
        </p:nvGrpSpPr>
        <p:grpSpPr>
          <a:xfrm>
            <a:off x="4444114" y="4347940"/>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25" name="正方形/長方形 124"/>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 name="台形 125"/>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7" name="図形グループ 126"/>
          <p:cNvGrpSpPr/>
          <p:nvPr/>
        </p:nvGrpSpPr>
        <p:grpSpPr>
          <a:xfrm>
            <a:off x="4451161" y="4597408"/>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28" name="正方形/長方形 127"/>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 name="台形 128"/>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0" name="図形グループ 129"/>
          <p:cNvGrpSpPr/>
          <p:nvPr/>
        </p:nvGrpSpPr>
        <p:grpSpPr>
          <a:xfrm>
            <a:off x="4785740" y="4347453"/>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31" name="正方形/長方形 130"/>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台形 131"/>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3" name="図形グループ 132"/>
          <p:cNvGrpSpPr/>
          <p:nvPr/>
        </p:nvGrpSpPr>
        <p:grpSpPr>
          <a:xfrm>
            <a:off x="4785740" y="4597408"/>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34" name="正方形/長方形 133"/>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台形 134"/>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136" name="直線コネクタ 135"/>
          <p:cNvCxnSpPr>
            <a:stCxn id="125" idx="3"/>
            <a:endCxn id="131" idx="1"/>
          </p:cNvCxnSpPr>
          <p:nvPr/>
        </p:nvCxnSpPr>
        <p:spPr>
          <a:xfrm flipV="1">
            <a:off x="4615948" y="4438112"/>
            <a:ext cx="169792" cy="487"/>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37" name="直線コネクタ 136"/>
          <p:cNvCxnSpPr>
            <a:stCxn id="122" idx="3"/>
            <a:endCxn id="125" idx="1"/>
          </p:cNvCxnSpPr>
          <p:nvPr/>
        </p:nvCxnSpPr>
        <p:spPr>
          <a:xfrm>
            <a:off x="4283190" y="4437931"/>
            <a:ext cx="160924" cy="668"/>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38" name="カギ線コネクタ 137"/>
          <p:cNvCxnSpPr>
            <a:stCxn id="125" idx="3"/>
            <a:endCxn id="134" idx="1"/>
          </p:cNvCxnSpPr>
          <p:nvPr/>
        </p:nvCxnSpPr>
        <p:spPr>
          <a:xfrm>
            <a:off x="4615948" y="4438599"/>
            <a:ext cx="169792" cy="249468"/>
          </a:xfrm>
          <a:prstGeom prst="bentConnector3">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39" name="カギ線コネクタ 138"/>
          <p:cNvCxnSpPr>
            <a:stCxn id="122" idx="3"/>
            <a:endCxn id="128" idx="1"/>
          </p:cNvCxnSpPr>
          <p:nvPr/>
        </p:nvCxnSpPr>
        <p:spPr>
          <a:xfrm>
            <a:off x="4283190" y="4437931"/>
            <a:ext cx="167971" cy="250136"/>
          </a:xfrm>
          <a:prstGeom prst="bentConnector3">
            <a:avLst>
              <a:gd name="adj1" fmla="val 50000"/>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66" name="テキスト ボックス 165"/>
          <p:cNvSpPr txBox="1"/>
          <p:nvPr/>
        </p:nvSpPr>
        <p:spPr>
          <a:xfrm>
            <a:off x="5933627" y="960859"/>
            <a:ext cx="2534545" cy="307777"/>
          </a:xfrm>
          <a:prstGeom prst="rect">
            <a:avLst/>
          </a:prstGeom>
          <a:noFill/>
        </p:spPr>
        <p:txBody>
          <a:bodyPr wrap="square" rtlCol="0">
            <a:spAutoFit/>
          </a:bodyPr>
          <a:lstStyle/>
          <a:p>
            <a:pPr algn="ctr"/>
            <a:r>
              <a:rPr kumimoji="1" lang="ja-JP" altLang="en-US" sz="1400" b="1" dirty="0" smtClean="0">
                <a:solidFill>
                  <a:schemeClr val="accent3">
                    <a:lumMod val="75000"/>
                  </a:schemeClr>
                </a:solidFill>
                <a:latin typeface="Meiryo" charset="-128"/>
                <a:ea typeface="Meiryo" charset="-128"/>
                <a:cs typeface="Meiryo" charset="-128"/>
              </a:rPr>
              <a:t>オブジェクト・ストレージ</a:t>
            </a:r>
            <a:endParaRPr kumimoji="1" lang="ja-JP" altLang="en-US" sz="1400" b="1" dirty="0">
              <a:solidFill>
                <a:schemeClr val="accent3">
                  <a:lumMod val="75000"/>
                </a:schemeClr>
              </a:solidFill>
              <a:latin typeface="Meiryo" charset="-128"/>
              <a:ea typeface="Meiryo" charset="-128"/>
              <a:cs typeface="Meiryo" charset="-128"/>
            </a:endParaRPr>
          </a:p>
        </p:txBody>
      </p:sp>
      <p:sp>
        <p:nvSpPr>
          <p:cNvPr id="188" name="正方形/長方形 187"/>
          <p:cNvSpPr/>
          <p:nvPr/>
        </p:nvSpPr>
        <p:spPr>
          <a:xfrm>
            <a:off x="6456376" y="4336938"/>
            <a:ext cx="288435" cy="15956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Arial" charset="0"/>
                <a:ea typeface="Arial" charset="0"/>
                <a:cs typeface="Arial" charset="0"/>
              </a:rPr>
              <a:t>ID</a:t>
            </a:r>
            <a:endParaRPr kumimoji="1" lang="ja-JP" altLang="en-US" sz="800" dirty="0">
              <a:solidFill>
                <a:srgbClr val="FFFFFF"/>
              </a:solidFill>
              <a:latin typeface="Arial" charset="0"/>
              <a:ea typeface="Arial" charset="0"/>
              <a:cs typeface="Arial" charset="0"/>
            </a:endParaRPr>
          </a:p>
        </p:txBody>
      </p:sp>
      <p:pic>
        <p:nvPicPr>
          <p:cNvPr id="189" name="図 188"/>
          <p:cNvPicPr>
            <a:picLocks noChangeAspect="1"/>
          </p:cNvPicPr>
          <p:nvPr/>
        </p:nvPicPr>
        <p:blipFill>
          <a:blip r:embed="rId3">
            <a:clrChange>
              <a:clrFrom>
                <a:srgbClr val="FEFEFE"/>
              </a:clrFrom>
              <a:clrTo>
                <a:srgbClr val="FEFEFE">
                  <a:alpha val="0"/>
                </a:srgbClr>
              </a:clrTo>
            </a:clrChange>
          </a:blip>
          <a:stretch>
            <a:fillRect/>
          </a:stretch>
        </p:blipFill>
        <p:spPr>
          <a:xfrm>
            <a:off x="7569015" y="4548729"/>
            <a:ext cx="288777" cy="237101"/>
          </a:xfrm>
          <a:prstGeom prst="rect">
            <a:avLst/>
          </a:prstGeom>
        </p:spPr>
      </p:pic>
      <p:pic>
        <p:nvPicPr>
          <p:cNvPr id="190" name="図 189"/>
          <p:cNvPicPr>
            <a:picLocks noChangeAspect="1"/>
          </p:cNvPicPr>
          <p:nvPr/>
        </p:nvPicPr>
        <p:blipFill>
          <a:blip r:embed="rId4">
            <a:clrChange>
              <a:clrFrom>
                <a:srgbClr val="FEFEFE"/>
              </a:clrFrom>
              <a:clrTo>
                <a:srgbClr val="FEFEFE">
                  <a:alpha val="0"/>
                </a:srgbClr>
              </a:clrTo>
            </a:clrChange>
          </a:blip>
          <a:stretch>
            <a:fillRect/>
          </a:stretch>
        </p:blipFill>
        <p:spPr>
          <a:xfrm>
            <a:off x="7222276" y="4555951"/>
            <a:ext cx="231004" cy="222655"/>
          </a:xfrm>
          <a:prstGeom prst="rect">
            <a:avLst/>
          </a:prstGeom>
        </p:spPr>
      </p:pic>
      <p:pic>
        <p:nvPicPr>
          <p:cNvPr id="192" name="図 191"/>
          <p:cNvPicPr>
            <a:picLocks noChangeAspect="1"/>
          </p:cNvPicPr>
          <p:nvPr/>
        </p:nvPicPr>
        <p:blipFill>
          <a:blip r:embed="rId5">
            <a:clrChange>
              <a:clrFrom>
                <a:srgbClr val="FEFEFE"/>
              </a:clrFrom>
              <a:clrTo>
                <a:srgbClr val="FEFEFE">
                  <a:alpha val="0"/>
                </a:srgbClr>
              </a:clrTo>
            </a:clrChange>
          </a:blip>
          <a:stretch>
            <a:fillRect/>
          </a:stretch>
        </p:blipFill>
        <p:spPr>
          <a:xfrm>
            <a:off x="6835051" y="4538819"/>
            <a:ext cx="253951" cy="228271"/>
          </a:xfrm>
          <a:prstGeom prst="rect">
            <a:avLst/>
          </a:prstGeom>
        </p:spPr>
      </p:pic>
      <p:sp>
        <p:nvSpPr>
          <p:cNvPr id="193" name="正方形/長方形 192"/>
          <p:cNvSpPr/>
          <p:nvPr/>
        </p:nvSpPr>
        <p:spPr>
          <a:xfrm>
            <a:off x="6828914" y="4336238"/>
            <a:ext cx="288435" cy="15956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smtClean="0">
                <a:solidFill>
                  <a:srgbClr val="FFFFFF"/>
                </a:solidFill>
                <a:latin typeface="Arial" charset="0"/>
                <a:ea typeface="Arial" charset="0"/>
                <a:cs typeface="Arial" charset="0"/>
              </a:rPr>
              <a:t>ID</a:t>
            </a:r>
            <a:endParaRPr kumimoji="1" lang="ja-JP" altLang="en-US" sz="800" dirty="0">
              <a:solidFill>
                <a:srgbClr val="FFFFFF"/>
              </a:solidFill>
              <a:latin typeface="Arial" charset="0"/>
              <a:ea typeface="Arial" charset="0"/>
              <a:cs typeface="Arial" charset="0"/>
            </a:endParaRPr>
          </a:p>
        </p:txBody>
      </p:sp>
      <p:sp>
        <p:nvSpPr>
          <p:cNvPr id="194" name="正方形/長方形 193"/>
          <p:cNvSpPr/>
          <p:nvPr/>
        </p:nvSpPr>
        <p:spPr>
          <a:xfrm>
            <a:off x="7200540" y="4336238"/>
            <a:ext cx="288435" cy="15956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Arial" charset="0"/>
                <a:ea typeface="Arial" charset="0"/>
                <a:cs typeface="Arial" charset="0"/>
              </a:rPr>
              <a:t>ID</a:t>
            </a:r>
            <a:endParaRPr kumimoji="1" lang="ja-JP" altLang="en-US" sz="800" dirty="0">
              <a:solidFill>
                <a:srgbClr val="FFFFFF"/>
              </a:solidFill>
              <a:latin typeface="Arial" charset="0"/>
              <a:ea typeface="Arial" charset="0"/>
              <a:cs typeface="Arial" charset="0"/>
            </a:endParaRPr>
          </a:p>
        </p:txBody>
      </p:sp>
      <p:sp>
        <p:nvSpPr>
          <p:cNvPr id="195" name="正方形/長方形 194"/>
          <p:cNvSpPr/>
          <p:nvPr/>
        </p:nvSpPr>
        <p:spPr>
          <a:xfrm>
            <a:off x="7569357" y="4341163"/>
            <a:ext cx="288435" cy="15956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smtClean="0">
                <a:solidFill>
                  <a:srgbClr val="FFFFFF"/>
                </a:solidFill>
                <a:latin typeface="Arial" charset="0"/>
                <a:ea typeface="Arial" charset="0"/>
                <a:cs typeface="Arial" charset="0"/>
              </a:rPr>
              <a:t>ID</a:t>
            </a:r>
            <a:endParaRPr kumimoji="1" lang="ja-JP" altLang="en-US" sz="800" dirty="0">
              <a:solidFill>
                <a:srgbClr val="FFFFFF"/>
              </a:solidFill>
              <a:latin typeface="Arial" charset="0"/>
              <a:ea typeface="Arial" charset="0"/>
              <a:cs typeface="Arial" charset="0"/>
            </a:endParaRPr>
          </a:p>
        </p:txBody>
      </p:sp>
      <p:grpSp>
        <p:nvGrpSpPr>
          <p:cNvPr id="278" name="図形グループ 277"/>
          <p:cNvGrpSpPr/>
          <p:nvPr/>
        </p:nvGrpSpPr>
        <p:grpSpPr>
          <a:xfrm>
            <a:off x="1031005" y="3963206"/>
            <a:ext cx="1758578" cy="922264"/>
            <a:chOff x="938950" y="3963206"/>
            <a:chExt cx="1758578" cy="922264"/>
          </a:xfrm>
        </p:grpSpPr>
        <p:sp>
          <p:nvSpPr>
            <p:cNvPr id="37" name="フローチャート: 磁気ディスク 36"/>
            <p:cNvSpPr/>
            <p:nvPr/>
          </p:nvSpPr>
          <p:spPr>
            <a:xfrm>
              <a:off x="938950" y="3963206"/>
              <a:ext cx="1758578" cy="922264"/>
            </a:xfrm>
            <a:prstGeom prst="flowChartMagneticDisk">
              <a:avLst/>
            </a:prstGeom>
            <a:solidFill>
              <a:schemeClr val="tx2">
                <a:lumMod val="40000"/>
                <a:lumOff val="60000"/>
                <a:alpha val="68000"/>
              </a:schemeClr>
            </a:solidFill>
            <a:ln w="12700" cmpd="sng">
              <a:solidFill>
                <a:schemeClr val="bg1"/>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8" name="正方形/長方形 37"/>
            <p:cNvSpPr/>
            <p:nvPr/>
          </p:nvSpPr>
          <p:spPr>
            <a:xfrm>
              <a:off x="1249196"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正方形/長方形 38"/>
            <p:cNvSpPr/>
            <p:nvPr/>
          </p:nvSpPr>
          <p:spPr>
            <a:xfrm>
              <a:off x="1409238"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正方形/長方形 39"/>
            <p:cNvSpPr/>
            <p:nvPr/>
          </p:nvSpPr>
          <p:spPr>
            <a:xfrm>
              <a:off x="1575417"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正方形/長方形 40"/>
            <p:cNvSpPr/>
            <p:nvPr/>
          </p:nvSpPr>
          <p:spPr>
            <a:xfrm>
              <a:off x="1739291"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正方形/長方形 41"/>
            <p:cNvSpPr/>
            <p:nvPr/>
          </p:nvSpPr>
          <p:spPr>
            <a:xfrm>
              <a:off x="1898851"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正方形/長方形 42"/>
            <p:cNvSpPr/>
            <p:nvPr/>
          </p:nvSpPr>
          <p:spPr>
            <a:xfrm>
              <a:off x="2065030"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正方形/長方形 45"/>
            <p:cNvSpPr/>
            <p:nvPr/>
          </p:nvSpPr>
          <p:spPr>
            <a:xfrm>
              <a:off x="1249196"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正方形/長方形 46"/>
            <p:cNvSpPr/>
            <p:nvPr/>
          </p:nvSpPr>
          <p:spPr>
            <a:xfrm>
              <a:off x="1409238"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正方形/長方形 47"/>
            <p:cNvSpPr/>
            <p:nvPr/>
          </p:nvSpPr>
          <p:spPr>
            <a:xfrm>
              <a:off x="1575417"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正方形/長方形 48"/>
            <p:cNvSpPr/>
            <p:nvPr/>
          </p:nvSpPr>
          <p:spPr>
            <a:xfrm>
              <a:off x="1739291"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p:cNvSpPr/>
            <p:nvPr/>
          </p:nvSpPr>
          <p:spPr>
            <a:xfrm>
              <a:off x="1898851"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正方形/長方形 50"/>
            <p:cNvSpPr/>
            <p:nvPr/>
          </p:nvSpPr>
          <p:spPr>
            <a:xfrm>
              <a:off x="2065030"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正方形/長方形 51"/>
            <p:cNvSpPr/>
            <p:nvPr/>
          </p:nvSpPr>
          <p:spPr>
            <a:xfrm>
              <a:off x="1249196"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正方形/長方形 52"/>
            <p:cNvSpPr/>
            <p:nvPr/>
          </p:nvSpPr>
          <p:spPr>
            <a:xfrm>
              <a:off x="1409238"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p:cNvSpPr/>
            <p:nvPr/>
          </p:nvSpPr>
          <p:spPr>
            <a:xfrm>
              <a:off x="1575417"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p:cNvSpPr/>
            <p:nvPr/>
          </p:nvSpPr>
          <p:spPr>
            <a:xfrm>
              <a:off x="1739291"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p:cNvSpPr/>
            <p:nvPr/>
          </p:nvSpPr>
          <p:spPr>
            <a:xfrm>
              <a:off x="1898851"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正方形/長方形 56"/>
            <p:cNvSpPr/>
            <p:nvPr/>
          </p:nvSpPr>
          <p:spPr>
            <a:xfrm>
              <a:off x="2065030"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正方形/長方形 57"/>
            <p:cNvSpPr/>
            <p:nvPr/>
          </p:nvSpPr>
          <p:spPr>
            <a:xfrm>
              <a:off x="1249196"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正方形/長方形 58"/>
            <p:cNvSpPr/>
            <p:nvPr/>
          </p:nvSpPr>
          <p:spPr>
            <a:xfrm>
              <a:off x="1409238"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正方形/長方形 59"/>
            <p:cNvSpPr/>
            <p:nvPr/>
          </p:nvSpPr>
          <p:spPr>
            <a:xfrm>
              <a:off x="1575417"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正方形/長方形 60"/>
            <p:cNvSpPr/>
            <p:nvPr/>
          </p:nvSpPr>
          <p:spPr>
            <a:xfrm>
              <a:off x="1739291"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正方形/長方形 61"/>
            <p:cNvSpPr/>
            <p:nvPr/>
          </p:nvSpPr>
          <p:spPr>
            <a:xfrm>
              <a:off x="1898851"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3" name="正方形/長方形 62"/>
            <p:cNvSpPr/>
            <p:nvPr/>
          </p:nvSpPr>
          <p:spPr>
            <a:xfrm>
              <a:off x="2065030"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6" name="正方形/長方形 195"/>
            <p:cNvSpPr/>
            <p:nvPr/>
          </p:nvSpPr>
          <p:spPr>
            <a:xfrm>
              <a:off x="2224142"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7" name="正方形/長方形 196"/>
            <p:cNvSpPr/>
            <p:nvPr/>
          </p:nvSpPr>
          <p:spPr>
            <a:xfrm>
              <a:off x="2224142"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8" name="正方形/長方形 197"/>
            <p:cNvSpPr/>
            <p:nvPr/>
          </p:nvSpPr>
          <p:spPr>
            <a:xfrm>
              <a:off x="2224142"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9" name="正方形/長方形 198"/>
            <p:cNvSpPr/>
            <p:nvPr/>
          </p:nvSpPr>
          <p:spPr>
            <a:xfrm>
              <a:off x="2224142"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00" name="図形グループ 199"/>
          <p:cNvGrpSpPr/>
          <p:nvPr/>
        </p:nvGrpSpPr>
        <p:grpSpPr>
          <a:xfrm>
            <a:off x="1055185" y="1524625"/>
            <a:ext cx="1133184" cy="486419"/>
            <a:chOff x="6769100" y="1390650"/>
            <a:chExt cx="317500" cy="157483"/>
          </a:xfrm>
        </p:grpSpPr>
        <p:sp>
          <p:nvSpPr>
            <p:cNvPr id="201" name="正方形/長方形 200"/>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円/楕円 20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3" name="直線コネクタ 20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04" name="フローチャート: 磁気ディスク 203"/>
          <p:cNvSpPr/>
          <p:nvPr/>
        </p:nvSpPr>
        <p:spPr>
          <a:xfrm>
            <a:off x="1653157" y="1620956"/>
            <a:ext cx="1161177" cy="922264"/>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05" name="図形グループ 204"/>
          <p:cNvGrpSpPr/>
          <p:nvPr/>
        </p:nvGrpSpPr>
        <p:grpSpPr>
          <a:xfrm>
            <a:off x="1794615" y="1997823"/>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206" name="正方形/長方形 205"/>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7" name="台形 206"/>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08" name="図形グループ 207"/>
          <p:cNvGrpSpPr/>
          <p:nvPr/>
        </p:nvGrpSpPr>
        <p:grpSpPr>
          <a:xfrm>
            <a:off x="2127373" y="1998491"/>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209" name="正方形/長方形 208"/>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0" name="台形 209"/>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1" name="図形グループ 210"/>
          <p:cNvGrpSpPr/>
          <p:nvPr/>
        </p:nvGrpSpPr>
        <p:grpSpPr>
          <a:xfrm>
            <a:off x="2134420" y="2247959"/>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212" name="正方形/長方形 211"/>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3" name="台形 212"/>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4" name="図形グループ 213"/>
          <p:cNvGrpSpPr/>
          <p:nvPr/>
        </p:nvGrpSpPr>
        <p:grpSpPr>
          <a:xfrm>
            <a:off x="2468999" y="1998004"/>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215" name="正方形/長方形 214"/>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6" name="台形 215"/>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7" name="図形グループ 216"/>
          <p:cNvGrpSpPr/>
          <p:nvPr/>
        </p:nvGrpSpPr>
        <p:grpSpPr>
          <a:xfrm>
            <a:off x="2468999" y="2247959"/>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218" name="正方形/長方形 217"/>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9" name="台形 218"/>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220" name="直線コネクタ 219"/>
          <p:cNvCxnSpPr>
            <a:stCxn id="209" idx="3"/>
            <a:endCxn id="215" idx="1"/>
          </p:cNvCxnSpPr>
          <p:nvPr/>
        </p:nvCxnSpPr>
        <p:spPr>
          <a:xfrm flipV="1">
            <a:off x="2299207" y="2088663"/>
            <a:ext cx="169792" cy="487"/>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1" name="直線コネクタ 220"/>
          <p:cNvCxnSpPr>
            <a:stCxn id="206" idx="3"/>
            <a:endCxn id="209" idx="1"/>
          </p:cNvCxnSpPr>
          <p:nvPr/>
        </p:nvCxnSpPr>
        <p:spPr>
          <a:xfrm>
            <a:off x="1966449" y="2088482"/>
            <a:ext cx="160924" cy="668"/>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2" name="カギ線コネクタ 221"/>
          <p:cNvCxnSpPr>
            <a:stCxn id="209" idx="3"/>
            <a:endCxn id="218" idx="1"/>
          </p:cNvCxnSpPr>
          <p:nvPr/>
        </p:nvCxnSpPr>
        <p:spPr>
          <a:xfrm>
            <a:off x="2299207" y="2089150"/>
            <a:ext cx="169792" cy="249468"/>
          </a:xfrm>
          <a:prstGeom prst="bentConnector3">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3" name="カギ線コネクタ 222"/>
          <p:cNvCxnSpPr>
            <a:stCxn id="206" idx="3"/>
            <a:endCxn id="212" idx="1"/>
          </p:cNvCxnSpPr>
          <p:nvPr/>
        </p:nvCxnSpPr>
        <p:spPr>
          <a:xfrm>
            <a:off x="1966449" y="2088482"/>
            <a:ext cx="167971" cy="250136"/>
          </a:xfrm>
          <a:prstGeom prst="bentConnector3">
            <a:avLst>
              <a:gd name="adj1" fmla="val 50000"/>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24" name="上下矢印 223"/>
          <p:cNvSpPr/>
          <p:nvPr/>
        </p:nvSpPr>
        <p:spPr>
          <a:xfrm>
            <a:off x="1715444" y="2522386"/>
            <a:ext cx="443431" cy="1695605"/>
          </a:xfrm>
          <a:prstGeom prst="upDown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25" name="図形グループ 224"/>
          <p:cNvGrpSpPr/>
          <p:nvPr/>
        </p:nvGrpSpPr>
        <p:grpSpPr>
          <a:xfrm>
            <a:off x="6304269" y="1524491"/>
            <a:ext cx="1133184" cy="486419"/>
            <a:chOff x="6769100" y="1390650"/>
            <a:chExt cx="317500" cy="157483"/>
          </a:xfrm>
        </p:grpSpPr>
        <p:sp>
          <p:nvSpPr>
            <p:cNvPr id="226" name="正方形/長方形 225"/>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7" name="円/楕円 22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8" name="直線コネクタ 22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29" name="フローチャート: 磁気ディスク 228"/>
          <p:cNvSpPr/>
          <p:nvPr/>
        </p:nvSpPr>
        <p:spPr>
          <a:xfrm>
            <a:off x="6902241" y="1620822"/>
            <a:ext cx="1161177" cy="922264"/>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49" name="上下矢印 248"/>
          <p:cNvSpPr/>
          <p:nvPr/>
        </p:nvSpPr>
        <p:spPr>
          <a:xfrm>
            <a:off x="6964528" y="2522252"/>
            <a:ext cx="443431" cy="1695605"/>
          </a:xfrm>
          <a:prstGeom prst="upDown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7" name="正方形/長方形 66"/>
          <p:cNvSpPr/>
          <p:nvPr/>
        </p:nvSpPr>
        <p:spPr>
          <a:xfrm>
            <a:off x="1055186" y="2942001"/>
            <a:ext cx="1759148" cy="23934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smtClean="0">
                <a:solidFill>
                  <a:schemeClr val="bg1"/>
                </a:solidFill>
                <a:latin typeface="Meiryo" charset="-128"/>
                <a:ea typeface="Meiryo" charset="-128"/>
                <a:cs typeface="Meiryo" charset="-128"/>
              </a:rPr>
              <a:t>ブロック単位</a:t>
            </a:r>
            <a:endParaRPr kumimoji="1" lang="ja-JP" altLang="en-US" sz="1050" dirty="0">
              <a:solidFill>
                <a:schemeClr val="bg1"/>
              </a:solidFill>
              <a:latin typeface="Meiryo" charset="-128"/>
              <a:ea typeface="Meiryo" charset="-128"/>
              <a:cs typeface="Meiryo" charset="-128"/>
            </a:endParaRPr>
          </a:p>
        </p:txBody>
      </p:sp>
      <p:sp>
        <p:nvSpPr>
          <p:cNvPr id="168" name="正方形/長方形 167"/>
          <p:cNvSpPr/>
          <p:nvPr/>
        </p:nvSpPr>
        <p:spPr>
          <a:xfrm>
            <a:off x="6304998" y="2942001"/>
            <a:ext cx="1759148" cy="23934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chemeClr val="bg1"/>
                </a:solidFill>
                <a:latin typeface="Meiryo" charset="-128"/>
                <a:ea typeface="Meiryo" charset="-128"/>
                <a:cs typeface="Meiryo" charset="-128"/>
              </a:rPr>
              <a:t>オブジェクト単位</a:t>
            </a:r>
            <a:endParaRPr kumimoji="1" lang="ja-JP" altLang="en-US" sz="1050" dirty="0">
              <a:solidFill>
                <a:schemeClr val="bg1"/>
              </a:solidFill>
              <a:latin typeface="Meiryo" charset="-128"/>
              <a:ea typeface="Meiryo" charset="-128"/>
              <a:cs typeface="Meiryo" charset="-128"/>
            </a:endParaRPr>
          </a:p>
        </p:txBody>
      </p:sp>
      <p:sp>
        <p:nvSpPr>
          <p:cNvPr id="258" name="正方形/長方形 257"/>
          <p:cNvSpPr/>
          <p:nvPr/>
        </p:nvSpPr>
        <p:spPr>
          <a:xfrm>
            <a:off x="7174799" y="1988127"/>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59" name="図 258"/>
          <p:cNvPicPr>
            <a:picLocks noChangeAspect="1"/>
          </p:cNvPicPr>
          <p:nvPr/>
        </p:nvPicPr>
        <p:blipFill>
          <a:blip r:embed="rId2">
            <a:clrChange>
              <a:clrFrom>
                <a:srgbClr val="FEFEFE"/>
              </a:clrFrom>
              <a:clrTo>
                <a:srgbClr val="FEFEFE">
                  <a:alpha val="0"/>
                </a:srgbClr>
              </a:clrTo>
            </a:clrChange>
          </a:blip>
          <a:stretch>
            <a:fillRect/>
          </a:stretch>
        </p:blipFill>
        <p:spPr>
          <a:xfrm>
            <a:off x="7165594" y="2000925"/>
            <a:ext cx="293088" cy="212632"/>
          </a:xfrm>
          <a:prstGeom prst="rect">
            <a:avLst/>
          </a:prstGeom>
        </p:spPr>
      </p:pic>
      <p:sp>
        <p:nvSpPr>
          <p:cNvPr id="260" name="正方形/長方形 259"/>
          <p:cNvSpPr/>
          <p:nvPr/>
        </p:nvSpPr>
        <p:spPr>
          <a:xfrm>
            <a:off x="7542785" y="1981582"/>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1" name="正方形/長方形 260"/>
          <p:cNvSpPr/>
          <p:nvPr/>
        </p:nvSpPr>
        <p:spPr>
          <a:xfrm>
            <a:off x="7170935" y="2251852"/>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2" name="正方形/長方形 261"/>
          <p:cNvSpPr/>
          <p:nvPr/>
        </p:nvSpPr>
        <p:spPr>
          <a:xfrm>
            <a:off x="7544676" y="2245307"/>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63" name="図 262"/>
          <p:cNvPicPr>
            <a:picLocks noChangeAspect="1"/>
          </p:cNvPicPr>
          <p:nvPr/>
        </p:nvPicPr>
        <p:blipFill>
          <a:blip r:embed="rId3">
            <a:clrChange>
              <a:clrFrom>
                <a:srgbClr val="FEFEFE"/>
              </a:clrFrom>
              <a:clrTo>
                <a:srgbClr val="FEFEFE">
                  <a:alpha val="0"/>
                </a:srgbClr>
              </a:clrTo>
            </a:clrChange>
          </a:blip>
          <a:stretch>
            <a:fillRect/>
          </a:stretch>
        </p:blipFill>
        <p:spPr>
          <a:xfrm>
            <a:off x="7539411" y="2252376"/>
            <a:ext cx="288777" cy="237101"/>
          </a:xfrm>
          <a:prstGeom prst="rect">
            <a:avLst/>
          </a:prstGeom>
        </p:spPr>
      </p:pic>
      <p:pic>
        <p:nvPicPr>
          <p:cNvPr id="264" name="図 263"/>
          <p:cNvPicPr>
            <a:picLocks noChangeAspect="1"/>
          </p:cNvPicPr>
          <p:nvPr/>
        </p:nvPicPr>
        <p:blipFill>
          <a:blip r:embed="rId4">
            <a:clrChange>
              <a:clrFrom>
                <a:srgbClr val="FEFEFE"/>
              </a:clrFrom>
              <a:clrTo>
                <a:srgbClr val="FEFEFE">
                  <a:alpha val="0"/>
                </a:srgbClr>
              </a:clrTo>
            </a:clrChange>
          </a:blip>
          <a:stretch>
            <a:fillRect/>
          </a:stretch>
        </p:blipFill>
        <p:spPr>
          <a:xfrm>
            <a:off x="7192672" y="2259598"/>
            <a:ext cx="231004" cy="222655"/>
          </a:xfrm>
          <a:prstGeom prst="rect">
            <a:avLst/>
          </a:prstGeom>
        </p:spPr>
      </p:pic>
      <p:pic>
        <p:nvPicPr>
          <p:cNvPr id="265" name="図 264"/>
          <p:cNvPicPr>
            <a:picLocks noChangeAspect="1"/>
          </p:cNvPicPr>
          <p:nvPr/>
        </p:nvPicPr>
        <p:blipFill>
          <a:blip r:embed="rId5">
            <a:clrChange>
              <a:clrFrom>
                <a:srgbClr val="FEFEFE"/>
              </a:clrFrom>
              <a:clrTo>
                <a:srgbClr val="FEFEFE">
                  <a:alpha val="0"/>
                </a:srgbClr>
              </a:clrTo>
            </a:clrChange>
          </a:blip>
          <a:stretch>
            <a:fillRect/>
          </a:stretch>
        </p:blipFill>
        <p:spPr>
          <a:xfrm>
            <a:off x="7548922" y="1978741"/>
            <a:ext cx="253951" cy="228271"/>
          </a:xfrm>
          <a:prstGeom prst="rect">
            <a:avLst/>
          </a:prstGeom>
        </p:spPr>
      </p:pic>
      <p:sp>
        <p:nvSpPr>
          <p:cNvPr id="268" name="Rectangle 1"/>
          <p:cNvSpPr>
            <a:spLocks noChangeArrowheads="1"/>
          </p:cNvSpPr>
          <p:nvPr/>
        </p:nvSpPr>
        <p:spPr bwMode="auto">
          <a:xfrm>
            <a:off x="1738410" y="165018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800" b="0" i="0" u="none" strike="noStrike" cap="none" normalizeH="0" baseline="0">
                <a:ln>
                  <a:noFill/>
                </a:ln>
                <a:solidFill>
                  <a:schemeClr val="tx1"/>
                </a:solidFill>
                <a:effectLst/>
                <a:latin typeface="Arial" charset="0"/>
              </a:rPr>
              <a:t/>
            </a:r>
            <a:br>
              <a:rPr kumimoji="0" lang="ja-JP" altLang="ja-JP" sz="1800" b="0" i="0" u="none" strike="noStrike" cap="none" normalizeH="0" baseline="0">
                <a:ln>
                  <a:noFill/>
                </a:ln>
                <a:solidFill>
                  <a:schemeClr val="tx1"/>
                </a:solidFill>
                <a:effectLst/>
                <a:latin typeface="Arial" charset="0"/>
              </a:rPr>
            </a:br>
            <a:endParaRPr kumimoji="0" lang="ja-JP" altLang="ja-JP" sz="1800" b="0" i="0" u="none" strike="noStrike" cap="none" normalizeH="0" baseline="0">
              <a:ln>
                <a:noFill/>
              </a:ln>
              <a:solidFill>
                <a:schemeClr val="tx1"/>
              </a:solidFill>
              <a:effectLst/>
              <a:latin typeface="Arial" charset="0"/>
            </a:endParaRPr>
          </a:p>
        </p:txBody>
      </p:sp>
      <p:sp>
        <p:nvSpPr>
          <p:cNvPr id="269" name="テキスト ボックス 268"/>
          <p:cNvSpPr txBox="1"/>
          <p:nvPr/>
        </p:nvSpPr>
        <p:spPr>
          <a:xfrm>
            <a:off x="851484" y="5163666"/>
            <a:ext cx="2165978" cy="1131079"/>
          </a:xfrm>
          <a:prstGeom prst="rect">
            <a:avLst/>
          </a:prstGeom>
          <a:noFill/>
        </p:spPr>
        <p:txBody>
          <a:bodyPr wrap="none" rtlCol="0">
            <a:spAutoFit/>
          </a:bodyPr>
          <a:lstStyle/>
          <a:p>
            <a:r>
              <a:rPr kumimoji="1" lang="ja-JP" altLang="en-US" sz="1200" dirty="0" smtClean="0">
                <a:solidFill>
                  <a:srgbClr val="0070C0"/>
                </a:solidFill>
                <a:latin typeface="Meiryo" charset="-128"/>
                <a:ea typeface="Meiryo" charset="-128"/>
                <a:cs typeface="Meiryo" charset="-128"/>
              </a:rPr>
              <a:t>ストレージの拡張性：</a:t>
            </a:r>
            <a:r>
              <a:rPr kumimoji="1" lang="ja-JP" altLang="en-US" sz="1200" dirty="0" smtClean="0">
                <a:solidFill>
                  <a:srgbClr val="0070C0"/>
                </a:solidFill>
                <a:latin typeface="Arial" charset="0"/>
                <a:ea typeface="Arial" charset="0"/>
                <a:cs typeface="Arial" charset="0"/>
              </a:rPr>
              <a:t>〇</a:t>
            </a:r>
            <a:endParaRPr kumimoji="1" lang="en-US" altLang="ja-JP" sz="1200" dirty="0" smtClean="0">
              <a:solidFill>
                <a:srgbClr val="0070C0"/>
              </a:solidFill>
              <a:latin typeface="Arial" charset="0"/>
              <a:ea typeface="Arial" charset="0"/>
              <a:cs typeface="Arial" charset="0"/>
            </a:endParaRPr>
          </a:p>
          <a:p>
            <a:r>
              <a:rPr lang="ja-JP" altLang="en-US" sz="1200" dirty="0" smtClean="0">
                <a:solidFill>
                  <a:srgbClr val="0070C0"/>
                </a:solidFill>
                <a:latin typeface="Meiryo" charset="-128"/>
                <a:ea typeface="Meiryo" charset="-128"/>
                <a:cs typeface="Meiryo" charset="-128"/>
              </a:rPr>
              <a:t>レスポンスタイム</a:t>
            </a:r>
            <a:r>
              <a:rPr lang="en-US" altLang="ja-JP" sz="1200" dirty="0" smtClean="0">
                <a:solidFill>
                  <a:srgbClr val="0070C0"/>
                </a:solidFill>
                <a:latin typeface="Meiryo" charset="-128"/>
                <a:ea typeface="Meiryo" charset="-128"/>
                <a:cs typeface="Meiryo" charset="-128"/>
              </a:rPr>
              <a:t>	</a:t>
            </a:r>
            <a:r>
              <a:rPr lang="ja-JP" altLang="en-US" sz="1200" dirty="0" smtClean="0">
                <a:solidFill>
                  <a:srgbClr val="0070C0"/>
                </a:solidFill>
                <a:latin typeface="Meiryo" charset="-128"/>
                <a:ea typeface="Meiryo" charset="-128"/>
                <a:cs typeface="Meiryo" charset="-128"/>
              </a:rPr>
              <a:t>：</a:t>
            </a:r>
            <a:r>
              <a:rPr lang="ja-JP" altLang="en-US" sz="1200" dirty="0" smtClean="0">
                <a:solidFill>
                  <a:srgbClr val="0070C0"/>
                </a:solidFill>
                <a:latin typeface="Arial" charset="0"/>
                <a:ea typeface="Arial" charset="0"/>
                <a:cs typeface="Arial" charset="0"/>
              </a:rPr>
              <a:t>◎</a:t>
            </a:r>
            <a:endParaRPr lang="en-US" altLang="ja-JP" sz="1200" dirty="0" smtClean="0">
              <a:solidFill>
                <a:srgbClr val="0070C0"/>
              </a:solidFill>
              <a:latin typeface="Arial" charset="0"/>
              <a:ea typeface="Arial" charset="0"/>
              <a:cs typeface="Arial" charset="0"/>
            </a:endParaRPr>
          </a:p>
          <a:p>
            <a:r>
              <a:rPr kumimoji="1" lang="ja-JP" altLang="en-US" sz="1200" dirty="0" smtClean="0">
                <a:solidFill>
                  <a:srgbClr val="0070C0"/>
                </a:solidFill>
                <a:latin typeface="Meiryo" charset="-128"/>
                <a:ea typeface="Meiryo" charset="-128"/>
                <a:cs typeface="Meiryo" charset="-128"/>
              </a:rPr>
              <a:t>主な用途</a:t>
            </a:r>
            <a:r>
              <a:rPr kumimoji="1" lang="en-US" altLang="ja-JP" sz="1200" dirty="0" smtClean="0">
                <a:solidFill>
                  <a:srgbClr val="0070C0"/>
                </a:solidFill>
                <a:latin typeface="Meiryo" charset="-128"/>
                <a:ea typeface="Meiryo" charset="-128"/>
                <a:cs typeface="Meiryo" charset="-128"/>
              </a:rPr>
              <a:t>		</a:t>
            </a:r>
            <a:r>
              <a:rPr kumimoji="1" lang="ja-JP" altLang="en-US" sz="1200" dirty="0" smtClean="0">
                <a:solidFill>
                  <a:srgbClr val="0070C0"/>
                </a:solidFill>
                <a:latin typeface="Meiryo" charset="-128"/>
                <a:ea typeface="Meiryo" charset="-128"/>
                <a:cs typeface="Meiryo" charset="-128"/>
              </a:rPr>
              <a:t>：</a:t>
            </a:r>
            <a:endParaRPr kumimoji="1" lang="en-US" altLang="ja-JP" sz="1200" dirty="0" smtClean="0">
              <a:solidFill>
                <a:srgbClr val="0070C0"/>
              </a:solidFill>
              <a:latin typeface="Meiryo" charset="-128"/>
              <a:ea typeface="Meiryo" charset="-128"/>
              <a:cs typeface="Meiryo" charset="-128"/>
            </a:endParaRPr>
          </a:p>
          <a:p>
            <a:pPr marL="628650" lvl="1" indent="-171450">
              <a:buFont typeface="Wingdings" charset="2"/>
              <a:buChar char="Ø"/>
            </a:pPr>
            <a:r>
              <a:rPr lang="ja-JP" altLang="en-US" sz="1050" dirty="0" smtClean="0">
                <a:solidFill>
                  <a:srgbClr val="0070C0"/>
                </a:solidFill>
                <a:latin typeface="Meiryo" charset="-128"/>
                <a:ea typeface="Meiryo" charset="-128"/>
                <a:cs typeface="Meiryo" charset="-128"/>
              </a:rPr>
              <a:t>データベース</a:t>
            </a:r>
            <a:endParaRPr lang="en-US" altLang="ja-JP" sz="1050" dirty="0" smtClean="0">
              <a:solidFill>
                <a:srgbClr val="0070C0"/>
              </a:solidFill>
              <a:latin typeface="Meiryo" charset="-128"/>
              <a:ea typeface="Meiryo" charset="-128"/>
              <a:cs typeface="Meiryo" charset="-128"/>
            </a:endParaRPr>
          </a:p>
          <a:p>
            <a:pPr marL="628650" lvl="1" indent="-171450">
              <a:buFont typeface="Wingdings" charset="2"/>
              <a:buChar char="Ø"/>
            </a:pPr>
            <a:r>
              <a:rPr kumimoji="1" lang="ja-JP" altLang="en-US" sz="1050" dirty="0" smtClean="0">
                <a:solidFill>
                  <a:srgbClr val="0070C0"/>
                </a:solidFill>
                <a:latin typeface="Meiryo" charset="-128"/>
                <a:ea typeface="Meiryo" charset="-128"/>
                <a:cs typeface="Meiryo" charset="-128"/>
              </a:rPr>
              <a:t>仮想環境</a:t>
            </a:r>
            <a:endParaRPr kumimoji="1" lang="en-US" altLang="ja-JP" sz="1050" dirty="0" smtClean="0">
              <a:solidFill>
                <a:srgbClr val="0070C0"/>
              </a:solidFill>
              <a:latin typeface="Meiryo" charset="-128"/>
              <a:ea typeface="Meiryo" charset="-128"/>
              <a:cs typeface="Meiryo" charset="-128"/>
            </a:endParaRPr>
          </a:p>
          <a:p>
            <a:pPr marL="628650" lvl="1" indent="-171450">
              <a:buFont typeface="Wingdings" charset="2"/>
              <a:buChar char="Ø"/>
            </a:pPr>
            <a:r>
              <a:rPr lang="ja-JP" altLang="en-US" sz="1050" dirty="0" smtClean="0">
                <a:solidFill>
                  <a:srgbClr val="0070C0"/>
                </a:solidFill>
                <a:latin typeface="Meiryo" charset="-128"/>
                <a:ea typeface="Meiryo" charset="-128"/>
                <a:cs typeface="Meiryo" charset="-128"/>
              </a:rPr>
              <a:t>基幹業務システムなど</a:t>
            </a:r>
            <a:endParaRPr kumimoji="1" lang="ja-JP" altLang="en-US" sz="1050" dirty="0">
              <a:solidFill>
                <a:srgbClr val="0070C0"/>
              </a:solidFill>
              <a:latin typeface="Meiryo" charset="-128"/>
              <a:ea typeface="Meiryo" charset="-128"/>
              <a:cs typeface="Meiryo" charset="-128"/>
            </a:endParaRPr>
          </a:p>
        </p:txBody>
      </p:sp>
      <p:sp>
        <p:nvSpPr>
          <p:cNvPr id="270" name="テキスト ボックス 269"/>
          <p:cNvSpPr txBox="1"/>
          <p:nvPr/>
        </p:nvSpPr>
        <p:spPr>
          <a:xfrm>
            <a:off x="3360569" y="5166188"/>
            <a:ext cx="2441694" cy="1131079"/>
          </a:xfrm>
          <a:prstGeom prst="rect">
            <a:avLst/>
          </a:prstGeom>
          <a:noFill/>
        </p:spPr>
        <p:txBody>
          <a:bodyPr wrap="none" rtlCol="0">
            <a:spAutoFit/>
          </a:bodyPr>
          <a:lstStyle/>
          <a:p>
            <a:r>
              <a:rPr kumimoji="1" lang="ja-JP" altLang="en-US" sz="1200" dirty="0" smtClean="0">
                <a:solidFill>
                  <a:srgbClr val="0070C0"/>
                </a:solidFill>
                <a:latin typeface="Meiryo" charset="-128"/>
                <a:ea typeface="Meiryo" charset="-128"/>
                <a:cs typeface="Meiryo" charset="-128"/>
              </a:rPr>
              <a:t>ストレージの拡張性：</a:t>
            </a:r>
            <a:r>
              <a:rPr kumimoji="1" lang="ja-JP" altLang="en-US" sz="1200" dirty="0" smtClean="0">
                <a:solidFill>
                  <a:srgbClr val="0070C0"/>
                </a:solidFill>
                <a:latin typeface="Arial" charset="0"/>
                <a:ea typeface="Arial" charset="0"/>
                <a:cs typeface="Arial" charset="0"/>
              </a:rPr>
              <a:t>〇</a:t>
            </a:r>
            <a:endParaRPr kumimoji="1" lang="en-US" altLang="ja-JP" sz="1200" dirty="0" smtClean="0">
              <a:solidFill>
                <a:srgbClr val="0070C0"/>
              </a:solidFill>
              <a:latin typeface="Arial" charset="0"/>
              <a:ea typeface="Arial" charset="0"/>
              <a:cs typeface="Arial" charset="0"/>
            </a:endParaRPr>
          </a:p>
          <a:p>
            <a:r>
              <a:rPr lang="ja-JP" altLang="en-US" sz="1200" dirty="0" smtClean="0">
                <a:solidFill>
                  <a:srgbClr val="0070C0"/>
                </a:solidFill>
                <a:latin typeface="Meiryo" charset="-128"/>
                <a:ea typeface="Meiryo" charset="-128"/>
                <a:cs typeface="Meiryo" charset="-128"/>
              </a:rPr>
              <a:t>レスポンスタイム</a:t>
            </a:r>
            <a:r>
              <a:rPr lang="en-US" altLang="ja-JP" sz="1200" dirty="0" smtClean="0">
                <a:solidFill>
                  <a:srgbClr val="0070C0"/>
                </a:solidFill>
                <a:latin typeface="Meiryo" charset="-128"/>
                <a:ea typeface="Meiryo" charset="-128"/>
                <a:cs typeface="Meiryo" charset="-128"/>
              </a:rPr>
              <a:t>	</a:t>
            </a:r>
            <a:r>
              <a:rPr lang="ja-JP" altLang="en-US" sz="1200" dirty="0" smtClean="0">
                <a:solidFill>
                  <a:srgbClr val="0070C0"/>
                </a:solidFill>
                <a:latin typeface="Meiryo" charset="-128"/>
                <a:ea typeface="Meiryo" charset="-128"/>
                <a:cs typeface="Meiryo" charset="-128"/>
              </a:rPr>
              <a:t>：</a:t>
            </a:r>
            <a:r>
              <a:rPr lang="ja-JP" altLang="en-US" sz="1200" dirty="0" smtClean="0">
                <a:solidFill>
                  <a:srgbClr val="0070C0"/>
                </a:solidFill>
                <a:latin typeface="Arial" charset="0"/>
                <a:ea typeface="Arial" charset="0"/>
                <a:cs typeface="Arial" charset="0"/>
              </a:rPr>
              <a:t>〇</a:t>
            </a:r>
            <a:endParaRPr lang="en-US" altLang="ja-JP" sz="1200" dirty="0" smtClean="0">
              <a:solidFill>
                <a:srgbClr val="0070C0"/>
              </a:solidFill>
              <a:latin typeface="Arial" charset="0"/>
              <a:ea typeface="Arial" charset="0"/>
              <a:cs typeface="Arial" charset="0"/>
            </a:endParaRPr>
          </a:p>
          <a:p>
            <a:r>
              <a:rPr kumimoji="1" lang="ja-JP" altLang="en-US" sz="1200" dirty="0" smtClean="0">
                <a:solidFill>
                  <a:srgbClr val="0070C0"/>
                </a:solidFill>
                <a:latin typeface="Meiryo" charset="-128"/>
                <a:ea typeface="Meiryo" charset="-128"/>
                <a:cs typeface="Meiryo" charset="-128"/>
              </a:rPr>
              <a:t>主な用途</a:t>
            </a:r>
            <a:r>
              <a:rPr kumimoji="1" lang="en-US" altLang="ja-JP" sz="1200" dirty="0" smtClean="0">
                <a:solidFill>
                  <a:srgbClr val="0070C0"/>
                </a:solidFill>
                <a:latin typeface="Meiryo" charset="-128"/>
                <a:ea typeface="Meiryo" charset="-128"/>
                <a:cs typeface="Meiryo" charset="-128"/>
              </a:rPr>
              <a:t>		</a:t>
            </a:r>
            <a:r>
              <a:rPr kumimoji="1" lang="ja-JP" altLang="en-US" sz="1200" dirty="0" smtClean="0">
                <a:solidFill>
                  <a:srgbClr val="0070C0"/>
                </a:solidFill>
                <a:latin typeface="Meiryo" charset="-128"/>
                <a:ea typeface="Meiryo" charset="-128"/>
                <a:cs typeface="Meiryo" charset="-128"/>
              </a:rPr>
              <a:t>：</a:t>
            </a:r>
            <a:endParaRPr kumimoji="1" lang="en-US" altLang="ja-JP" sz="1200" dirty="0" smtClean="0">
              <a:solidFill>
                <a:srgbClr val="0070C0"/>
              </a:solidFill>
              <a:latin typeface="Meiryo" charset="-128"/>
              <a:ea typeface="Meiryo" charset="-128"/>
              <a:cs typeface="Meiryo" charset="-128"/>
            </a:endParaRPr>
          </a:p>
          <a:p>
            <a:pPr marL="628650" lvl="1" indent="-171450">
              <a:buFont typeface="Wingdings" charset="2"/>
              <a:buChar char="Ø"/>
            </a:pPr>
            <a:r>
              <a:rPr lang="ja-JP" altLang="en-US" sz="1050" dirty="0" smtClean="0">
                <a:solidFill>
                  <a:srgbClr val="0070C0"/>
                </a:solidFill>
                <a:latin typeface="Meiryo" charset="-128"/>
                <a:ea typeface="Meiryo" charset="-128"/>
                <a:cs typeface="Meiryo" charset="-128"/>
              </a:rPr>
              <a:t>ファイルサーバー（</a:t>
            </a:r>
            <a:r>
              <a:rPr lang="en-US" altLang="ja-JP" sz="1050" dirty="0" smtClean="0">
                <a:solidFill>
                  <a:srgbClr val="0070C0"/>
                </a:solidFill>
                <a:latin typeface="Meiryo" charset="-128"/>
                <a:ea typeface="Meiryo" charset="-128"/>
                <a:cs typeface="Meiryo" charset="-128"/>
              </a:rPr>
              <a:t>NAS</a:t>
            </a:r>
            <a:r>
              <a:rPr lang="ja-JP" altLang="en-US" sz="1050" dirty="0" smtClean="0">
                <a:solidFill>
                  <a:srgbClr val="0070C0"/>
                </a:solidFill>
                <a:latin typeface="Meiryo" charset="-128"/>
                <a:ea typeface="Meiryo" charset="-128"/>
                <a:cs typeface="Meiryo" charset="-128"/>
              </a:rPr>
              <a:t>）</a:t>
            </a:r>
            <a:endParaRPr lang="en-US" altLang="ja-JP" sz="1050" dirty="0" smtClean="0">
              <a:solidFill>
                <a:srgbClr val="0070C0"/>
              </a:solidFill>
              <a:latin typeface="Meiryo" charset="-128"/>
              <a:ea typeface="Meiryo" charset="-128"/>
              <a:cs typeface="Meiryo" charset="-128"/>
            </a:endParaRPr>
          </a:p>
          <a:p>
            <a:pPr marL="628650" lvl="1" indent="-171450">
              <a:buFont typeface="Wingdings" charset="2"/>
              <a:buChar char="Ø"/>
            </a:pPr>
            <a:r>
              <a:rPr kumimoji="1" lang="ja-JP" altLang="en-US" sz="1050" dirty="0" smtClean="0">
                <a:solidFill>
                  <a:srgbClr val="0070C0"/>
                </a:solidFill>
                <a:latin typeface="Meiryo" charset="-128"/>
                <a:ea typeface="Meiryo" charset="-128"/>
                <a:cs typeface="Meiryo" charset="-128"/>
              </a:rPr>
              <a:t>仮想環境</a:t>
            </a:r>
            <a:endParaRPr kumimoji="1" lang="en-US" altLang="ja-JP" sz="1050" dirty="0" smtClean="0">
              <a:solidFill>
                <a:srgbClr val="0070C0"/>
              </a:solidFill>
              <a:latin typeface="Meiryo" charset="-128"/>
              <a:ea typeface="Meiryo" charset="-128"/>
              <a:cs typeface="Meiryo" charset="-128"/>
            </a:endParaRPr>
          </a:p>
          <a:p>
            <a:pPr marL="628650" lvl="1" indent="-171450">
              <a:buFont typeface="Wingdings" charset="2"/>
              <a:buChar char="Ø"/>
            </a:pPr>
            <a:r>
              <a:rPr lang="ja-JP" altLang="en-US" sz="1050" dirty="0" smtClean="0">
                <a:solidFill>
                  <a:srgbClr val="0070C0"/>
                </a:solidFill>
                <a:latin typeface="Meiryo" charset="-128"/>
                <a:ea typeface="Meiryo" charset="-128"/>
                <a:cs typeface="Meiryo" charset="-128"/>
              </a:rPr>
              <a:t>データアーカイブなど</a:t>
            </a:r>
            <a:endParaRPr kumimoji="1" lang="ja-JP" altLang="en-US" sz="1050" dirty="0">
              <a:solidFill>
                <a:srgbClr val="0070C0"/>
              </a:solidFill>
              <a:latin typeface="Meiryo" charset="-128"/>
              <a:ea typeface="Meiryo" charset="-128"/>
              <a:cs typeface="Meiryo" charset="-128"/>
            </a:endParaRPr>
          </a:p>
        </p:txBody>
      </p:sp>
      <p:sp>
        <p:nvSpPr>
          <p:cNvPr id="271" name="テキスト ボックス 270"/>
          <p:cNvSpPr txBox="1"/>
          <p:nvPr/>
        </p:nvSpPr>
        <p:spPr>
          <a:xfrm>
            <a:off x="6082035" y="5163665"/>
            <a:ext cx="2300630" cy="1131079"/>
          </a:xfrm>
          <a:prstGeom prst="rect">
            <a:avLst/>
          </a:prstGeom>
          <a:noFill/>
        </p:spPr>
        <p:txBody>
          <a:bodyPr wrap="none" rtlCol="0">
            <a:spAutoFit/>
          </a:bodyPr>
          <a:lstStyle/>
          <a:p>
            <a:r>
              <a:rPr kumimoji="1" lang="ja-JP" altLang="en-US" sz="1200" dirty="0" smtClean="0">
                <a:solidFill>
                  <a:srgbClr val="0070C0"/>
                </a:solidFill>
                <a:latin typeface="Meiryo" charset="-128"/>
                <a:ea typeface="Meiryo" charset="-128"/>
                <a:cs typeface="Meiryo" charset="-128"/>
              </a:rPr>
              <a:t>ストレージの拡張性：</a:t>
            </a:r>
            <a:r>
              <a:rPr kumimoji="1" lang="ja-JP" altLang="en-US" sz="1200" dirty="0" smtClean="0">
                <a:solidFill>
                  <a:srgbClr val="0070C0"/>
                </a:solidFill>
                <a:latin typeface="Arial" charset="0"/>
                <a:ea typeface="Arial" charset="0"/>
                <a:cs typeface="Arial" charset="0"/>
              </a:rPr>
              <a:t>◎</a:t>
            </a:r>
            <a:endParaRPr kumimoji="1" lang="en-US" altLang="ja-JP" sz="1200" dirty="0" smtClean="0">
              <a:solidFill>
                <a:srgbClr val="0070C0"/>
              </a:solidFill>
              <a:latin typeface="Arial" charset="0"/>
              <a:ea typeface="Arial" charset="0"/>
              <a:cs typeface="Arial" charset="0"/>
            </a:endParaRPr>
          </a:p>
          <a:p>
            <a:r>
              <a:rPr lang="ja-JP" altLang="en-US" sz="1200" dirty="0" smtClean="0">
                <a:solidFill>
                  <a:srgbClr val="0070C0"/>
                </a:solidFill>
                <a:latin typeface="Meiryo" charset="-128"/>
                <a:ea typeface="Meiryo" charset="-128"/>
                <a:cs typeface="Meiryo" charset="-128"/>
              </a:rPr>
              <a:t>レスポンスタイム</a:t>
            </a:r>
            <a:r>
              <a:rPr lang="en-US" altLang="ja-JP" sz="1200" dirty="0" smtClean="0">
                <a:solidFill>
                  <a:srgbClr val="0070C0"/>
                </a:solidFill>
                <a:latin typeface="Meiryo" charset="-128"/>
                <a:ea typeface="Meiryo" charset="-128"/>
                <a:cs typeface="Meiryo" charset="-128"/>
              </a:rPr>
              <a:t>	</a:t>
            </a:r>
            <a:r>
              <a:rPr lang="ja-JP" altLang="en-US" sz="1200" dirty="0" smtClean="0">
                <a:solidFill>
                  <a:srgbClr val="0070C0"/>
                </a:solidFill>
                <a:latin typeface="Meiryo" charset="-128"/>
                <a:ea typeface="Meiryo" charset="-128"/>
                <a:cs typeface="Meiryo" charset="-128"/>
              </a:rPr>
              <a:t>：</a:t>
            </a:r>
            <a:r>
              <a:rPr lang="ja-JP" altLang="en-US" sz="1200" dirty="0" smtClean="0">
                <a:solidFill>
                  <a:srgbClr val="0070C0"/>
                </a:solidFill>
                <a:latin typeface="Arial" charset="0"/>
                <a:ea typeface="Arial" charset="0"/>
                <a:cs typeface="Arial" charset="0"/>
              </a:rPr>
              <a:t>△</a:t>
            </a:r>
            <a:endParaRPr lang="en-US" altLang="ja-JP" sz="1200" dirty="0" smtClean="0">
              <a:solidFill>
                <a:srgbClr val="0070C0"/>
              </a:solidFill>
              <a:latin typeface="Arial" charset="0"/>
              <a:ea typeface="Arial" charset="0"/>
              <a:cs typeface="Arial" charset="0"/>
            </a:endParaRPr>
          </a:p>
          <a:p>
            <a:r>
              <a:rPr kumimoji="1" lang="ja-JP" altLang="en-US" sz="1200" dirty="0" smtClean="0">
                <a:solidFill>
                  <a:srgbClr val="0070C0"/>
                </a:solidFill>
                <a:latin typeface="Meiryo" charset="-128"/>
                <a:ea typeface="Meiryo" charset="-128"/>
                <a:cs typeface="Meiryo" charset="-128"/>
              </a:rPr>
              <a:t>主な用途</a:t>
            </a:r>
            <a:r>
              <a:rPr kumimoji="1" lang="en-US" altLang="ja-JP" sz="1200" dirty="0" smtClean="0">
                <a:solidFill>
                  <a:srgbClr val="0070C0"/>
                </a:solidFill>
                <a:latin typeface="Meiryo" charset="-128"/>
                <a:ea typeface="Meiryo" charset="-128"/>
                <a:cs typeface="Meiryo" charset="-128"/>
              </a:rPr>
              <a:t>		</a:t>
            </a:r>
            <a:r>
              <a:rPr kumimoji="1" lang="ja-JP" altLang="en-US" sz="1200" dirty="0" smtClean="0">
                <a:solidFill>
                  <a:srgbClr val="0070C0"/>
                </a:solidFill>
                <a:latin typeface="Meiryo" charset="-128"/>
                <a:ea typeface="Meiryo" charset="-128"/>
                <a:cs typeface="Meiryo" charset="-128"/>
              </a:rPr>
              <a:t>：</a:t>
            </a:r>
            <a:endParaRPr kumimoji="1" lang="en-US" altLang="ja-JP" sz="1200" dirty="0" smtClean="0">
              <a:solidFill>
                <a:srgbClr val="0070C0"/>
              </a:solidFill>
              <a:latin typeface="Meiryo" charset="-128"/>
              <a:ea typeface="Meiryo" charset="-128"/>
              <a:cs typeface="Meiryo" charset="-128"/>
            </a:endParaRPr>
          </a:p>
          <a:p>
            <a:pPr marL="628650" lvl="1" indent="-171450">
              <a:buFont typeface="Wingdings" charset="2"/>
              <a:buChar char="Ø"/>
            </a:pPr>
            <a:r>
              <a:rPr lang="ja-JP" altLang="en-US" sz="1050" dirty="0" smtClean="0">
                <a:solidFill>
                  <a:srgbClr val="0070C0"/>
                </a:solidFill>
                <a:latin typeface="Meiryo" charset="-128"/>
                <a:ea typeface="Meiryo" charset="-128"/>
                <a:cs typeface="Meiryo" charset="-128"/>
              </a:rPr>
              <a:t>デジタルコンテンツ保存</a:t>
            </a:r>
            <a:endParaRPr lang="en-US" altLang="ja-JP" sz="1050" dirty="0" smtClean="0">
              <a:solidFill>
                <a:srgbClr val="0070C0"/>
              </a:solidFill>
              <a:latin typeface="Meiryo" charset="-128"/>
              <a:ea typeface="Meiryo" charset="-128"/>
              <a:cs typeface="Meiryo" charset="-128"/>
            </a:endParaRPr>
          </a:p>
          <a:p>
            <a:pPr marL="628650" lvl="1" indent="-171450">
              <a:buFont typeface="Wingdings" charset="2"/>
              <a:buChar char="Ø"/>
            </a:pPr>
            <a:r>
              <a:rPr lang="ja-JP" altLang="en-US" sz="1050" dirty="0" smtClean="0">
                <a:solidFill>
                  <a:srgbClr val="0070C0"/>
                </a:solidFill>
                <a:latin typeface="Meiryo" charset="-128"/>
                <a:ea typeface="Meiryo" charset="-128"/>
                <a:cs typeface="Meiryo" charset="-128"/>
              </a:rPr>
              <a:t>オンライン・ストレージ</a:t>
            </a:r>
            <a:endParaRPr kumimoji="1" lang="en-US" altLang="ja-JP" sz="1050" dirty="0" smtClean="0">
              <a:solidFill>
                <a:srgbClr val="0070C0"/>
              </a:solidFill>
              <a:latin typeface="Meiryo" charset="-128"/>
              <a:ea typeface="Meiryo" charset="-128"/>
              <a:cs typeface="Meiryo" charset="-128"/>
            </a:endParaRPr>
          </a:p>
          <a:p>
            <a:pPr marL="628650" lvl="1" indent="-171450">
              <a:buFont typeface="Wingdings" charset="2"/>
              <a:buChar char="Ø"/>
            </a:pPr>
            <a:r>
              <a:rPr lang="ja-JP" altLang="en-US" sz="1050" dirty="0" smtClean="0">
                <a:solidFill>
                  <a:srgbClr val="0070C0"/>
                </a:solidFill>
                <a:latin typeface="Meiryo" charset="-128"/>
                <a:ea typeface="Meiryo" charset="-128"/>
                <a:cs typeface="Meiryo" charset="-128"/>
              </a:rPr>
              <a:t>データアーカイブなど</a:t>
            </a:r>
            <a:endParaRPr kumimoji="1" lang="ja-JP" altLang="en-US" sz="1050" dirty="0">
              <a:solidFill>
                <a:srgbClr val="0070C0"/>
              </a:solidFill>
              <a:latin typeface="Meiryo" charset="-128"/>
              <a:ea typeface="Meiryo" charset="-128"/>
              <a:cs typeface="Meiryo" charset="-128"/>
            </a:endParaRPr>
          </a:p>
        </p:txBody>
      </p:sp>
      <p:sp>
        <p:nvSpPr>
          <p:cNvPr id="272" name="正方形/長方形 271"/>
          <p:cNvSpPr/>
          <p:nvPr/>
        </p:nvSpPr>
        <p:spPr>
          <a:xfrm>
            <a:off x="3697959" y="3366114"/>
            <a:ext cx="1759148" cy="23934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50" dirty="0" smtClean="0">
                <a:solidFill>
                  <a:schemeClr val="bg1"/>
                </a:solidFill>
                <a:latin typeface="Meiryo" charset="-128"/>
                <a:ea typeface="Meiryo" charset="-128"/>
                <a:cs typeface="Meiryo" charset="-128"/>
              </a:rPr>
              <a:t>NFS,CIFS,SMB</a:t>
            </a:r>
            <a:endParaRPr kumimoji="1" lang="ja-JP" altLang="en-US" sz="1050" dirty="0">
              <a:solidFill>
                <a:schemeClr val="bg1"/>
              </a:solidFill>
              <a:latin typeface="Meiryo" charset="-128"/>
              <a:ea typeface="Meiryo" charset="-128"/>
              <a:cs typeface="Meiryo" charset="-128"/>
            </a:endParaRPr>
          </a:p>
        </p:txBody>
      </p:sp>
      <p:sp>
        <p:nvSpPr>
          <p:cNvPr id="273" name="正方形/長方形 272"/>
          <p:cNvSpPr/>
          <p:nvPr/>
        </p:nvSpPr>
        <p:spPr>
          <a:xfrm>
            <a:off x="1055186" y="3359894"/>
            <a:ext cx="1759148" cy="23934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50" dirty="0" err="1" smtClean="0">
                <a:solidFill>
                  <a:schemeClr val="bg1"/>
                </a:solidFill>
                <a:latin typeface="Meiryo" charset="-128"/>
                <a:ea typeface="Meiryo" charset="-128"/>
                <a:cs typeface="Meiryo" charset="-128"/>
              </a:rPr>
              <a:t>FC,FCoE,iSCSI</a:t>
            </a:r>
            <a:endParaRPr kumimoji="1" lang="ja-JP" altLang="en-US" sz="1050" dirty="0">
              <a:solidFill>
                <a:schemeClr val="bg1"/>
              </a:solidFill>
              <a:latin typeface="Meiryo" charset="-128"/>
              <a:ea typeface="Meiryo" charset="-128"/>
              <a:cs typeface="Meiryo" charset="-128"/>
            </a:endParaRPr>
          </a:p>
        </p:txBody>
      </p:sp>
      <p:sp>
        <p:nvSpPr>
          <p:cNvPr id="274" name="正方形/長方形 273"/>
          <p:cNvSpPr/>
          <p:nvPr/>
        </p:nvSpPr>
        <p:spPr>
          <a:xfrm>
            <a:off x="6304998" y="3359894"/>
            <a:ext cx="1759148" cy="23934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50" dirty="0" smtClean="0">
                <a:solidFill>
                  <a:schemeClr val="bg1"/>
                </a:solidFill>
                <a:latin typeface="Meiryo" charset="-128"/>
                <a:ea typeface="Meiryo" charset="-128"/>
                <a:cs typeface="Meiryo" charset="-128"/>
              </a:rPr>
              <a:t>HTTP/HTTPS</a:t>
            </a:r>
            <a:endParaRPr kumimoji="1" lang="ja-JP" altLang="en-US" sz="1050" dirty="0">
              <a:solidFill>
                <a:schemeClr val="bg1"/>
              </a:solidFill>
              <a:latin typeface="Meiryo" charset="-128"/>
              <a:ea typeface="Meiryo" charset="-128"/>
              <a:cs typeface="Meiryo" charset="-128"/>
            </a:endParaRPr>
          </a:p>
        </p:txBody>
      </p:sp>
      <p:sp>
        <p:nvSpPr>
          <p:cNvPr id="275" name="テキスト ボックス 274"/>
          <p:cNvSpPr txBox="1"/>
          <p:nvPr/>
        </p:nvSpPr>
        <p:spPr>
          <a:xfrm>
            <a:off x="7282435" y="3598400"/>
            <a:ext cx="780983" cy="215444"/>
          </a:xfrm>
          <a:prstGeom prst="rect">
            <a:avLst/>
          </a:prstGeom>
          <a:noFill/>
        </p:spPr>
        <p:txBody>
          <a:bodyPr wrap="none" rtlCol="0">
            <a:spAutoFit/>
          </a:bodyPr>
          <a:lstStyle/>
          <a:p>
            <a:r>
              <a:rPr kumimoji="1" lang="en-US" altLang="ja-JP" sz="800" dirty="0" smtClean="0">
                <a:solidFill>
                  <a:srgbClr val="0070C0"/>
                </a:solidFill>
              </a:rPr>
              <a:t>IP</a:t>
            </a:r>
            <a:r>
              <a:rPr lang="ja-JP" altLang="en-US" sz="800" dirty="0" smtClean="0">
                <a:solidFill>
                  <a:srgbClr val="0070C0"/>
                </a:solidFill>
              </a:rPr>
              <a:t>ネットワーク</a:t>
            </a:r>
            <a:endParaRPr kumimoji="1" lang="ja-JP" altLang="en-US" sz="800" dirty="0">
              <a:solidFill>
                <a:srgbClr val="0070C0"/>
              </a:solidFill>
            </a:endParaRPr>
          </a:p>
        </p:txBody>
      </p:sp>
      <p:sp>
        <p:nvSpPr>
          <p:cNvPr id="276" name="テキスト ボックス 275"/>
          <p:cNvSpPr txBox="1"/>
          <p:nvPr/>
        </p:nvSpPr>
        <p:spPr>
          <a:xfrm>
            <a:off x="4668162" y="3604518"/>
            <a:ext cx="780983" cy="215444"/>
          </a:xfrm>
          <a:prstGeom prst="rect">
            <a:avLst/>
          </a:prstGeom>
          <a:noFill/>
        </p:spPr>
        <p:txBody>
          <a:bodyPr wrap="none" rtlCol="0">
            <a:spAutoFit/>
          </a:bodyPr>
          <a:lstStyle/>
          <a:p>
            <a:r>
              <a:rPr kumimoji="1" lang="en-US" altLang="ja-JP" sz="800" dirty="0" smtClean="0">
                <a:solidFill>
                  <a:srgbClr val="0070C0"/>
                </a:solidFill>
              </a:rPr>
              <a:t>IP</a:t>
            </a:r>
            <a:r>
              <a:rPr lang="ja-JP" altLang="en-US" sz="800" dirty="0" smtClean="0">
                <a:solidFill>
                  <a:srgbClr val="0070C0"/>
                </a:solidFill>
              </a:rPr>
              <a:t>ネットワーク</a:t>
            </a:r>
            <a:endParaRPr kumimoji="1" lang="ja-JP" altLang="en-US" sz="800" dirty="0">
              <a:solidFill>
                <a:srgbClr val="0070C0"/>
              </a:solidFill>
            </a:endParaRPr>
          </a:p>
        </p:txBody>
      </p:sp>
      <p:sp>
        <p:nvSpPr>
          <p:cNvPr id="277" name="テキスト ボックス 276"/>
          <p:cNvSpPr txBox="1"/>
          <p:nvPr/>
        </p:nvSpPr>
        <p:spPr>
          <a:xfrm>
            <a:off x="2049211" y="3598400"/>
            <a:ext cx="907621" cy="338554"/>
          </a:xfrm>
          <a:prstGeom prst="rect">
            <a:avLst/>
          </a:prstGeom>
          <a:noFill/>
        </p:spPr>
        <p:txBody>
          <a:bodyPr wrap="none" rtlCol="0">
            <a:spAutoFit/>
          </a:bodyPr>
          <a:lstStyle/>
          <a:p>
            <a:r>
              <a:rPr kumimoji="1" lang="ja-JP" altLang="en-US" sz="800" dirty="0" smtClean="0">
                <a:solidFill>
                  <a:srgbClr val="FF6666"/>
                </a:solidFill>
              </a:rPr>
              <a:t>高速</a:t>
            </a:r>
            <a:r>
              <a:rPr lang="ja-JP" altLang="en-US" sz="800" dirty="0" smtClean="0">
                <a:solidFill>
                  <a:srgbClr val="FF6666"/>
                </a:solidFill>
              </a:rPr>
              <a:t>ネットワーク</a:t>
            </a:r>
            <a:endParaRPr lang="en-US" altLang="ja-JP" sz="800" dirty="0" smtClean="0">
              <a:solidFill>
                <a:srgbClr val="FF6666"/>
              </a:solidFill>
            </a:endParaRPr>
          </a:p>
          <a:p>
            <a:r>
              <a:rPr kumimoji="1" lang="en-US" altLang="ja-JP" sz="800" dirty="0" smtClean="0">
                <a:solidFill>
                  <a:srgbClr val="FF6666"/>
                </a:solidFill>
              </a:rPr>
              <a:t>(SAN</a:t>
            </a:r>
            <a:r>
              <a:rPr kumimoji="1" lang="ja-JP" altLang="en-US" sz="800" dirty="0" smtClean="0">
                <a:solidFill>
                  <a:srgbClr val="FF6666"/>
                </a:solidFill>
              </a:rPr>
              <a:t>など</a:t>
            </a:r>
            <a:r>
              <a:rPr kumimoji="1" lang="en-US" altLang="ja-JP" sz="800" dirty="0" smtClean="0">
                <a:solidFill>
                  <a:srgbClr val="FF6666"/>
                </a:solidFill>
              </a:rPr>
              <a:t>)</a:t>
            </a:r>
            <a:endParaRPr kumimoji="1" lang="ja-JP" altLang="en-US" sz="800" dirty="0">
              <a:solidFill>
                <a:srgbClr val="FF6666"/>
              </a:solidFill>
            </a:endParaRPr>
          </a:p>
        </p:txBody>
      </p:sp>
      <p:sp>
        <p:nvSpPr>
          <p:cNvPr id="279" name="正方形/長方形 278"/>
          <p:cNvSpPr/>
          <p:nvPr/>
        </p:nvSpPr>
        <p:spPr>
          <a:xfrm>
            <a:off x="2257248" y="6463260"/>
            <a:ext cx="6890646" cy="215444"/>
          </a:xfrm>
          <a:prstGeom prst="rect">
            <a:avLst/>
          </a:prstGeom>
        </p:spPr>
        <p:txBody>
          <a:bodyPr wrap="square">
            <a:spAutoFit/>
          </a:bodyPr>
          <a:lstStyle/>
          <a:p>
            <a:pPr algn="r"/>
            <a:r>
              <a:rPr lang="ja-JP" altLang="en-US" sz="800" dirty="0" smtClean="0">
                <a:solidFill>
                  <a:schemeClr val="tx1">
                    <a:lumMod val="50000"/>
                    <a:lumOff val="50000"/>
                  </a:schemeClr>
                </a:solidFill>
                <a:latin typeface="Meiryo" charset="-128"/>
                <a:ea typeface="Meiryo" charset="-128"/>
                <a:cs typeface="Meiryo" charset="-128"/>
              </a:rPr>
              <a:t>「</a:t>
            </a:r>
            <a:r>
              <a:rPr lang="ja-JP" altLang="en-US" sz="800" b="1" dirty="0">
                <a:solidFill>
                  <a:schemeClr val="tx1">
                    <a:lumMod val="50000"/>
                    <a:lumOff val="50000"/>
                  </a:schemeClr>
                </a:solidFill>
                <a:latin typeface="Meiryo" charset="-128"/>
                <a:ea typeface="Meiryo" charset="-128"/>
                <a:cs typeface="Meiryo" charset="-128"/>
              </a:rPr>
              <a:t>基礎から学べる！最新ストレージ技術と</a:t>
            </a:r>
            <a:r>
              <a:rPr lang="ja-JP" altLang="en-US" sz="800" b="1">
                <a:solidFill>
                  <a:schemeClr val="tx1">
                    <a:lumMod val="50000"/>
                    <a:lumOff val="50000"/>
                  </a:schemeClr>
                </a:solidFill>
                <a:latin typeface="Meiryo" charset="-128"/>
                <a:ea typeface="Meiryo" charset="-128"/>
                <a:cs typeface="Meiryo" charset="-128"/>
              </a:rPr>
              <a:t>選択</a:t>
            </a:r>
            <a:r>
              <a:rPr lang="ja-JP" altLang="en-US" sz="800" b="1" smtClean="0">
                <a:solidFill>
                  <a:schemeClr val="tx1">
                    <a:lumMod val="50000"/>
                    <a:lumOff val="50000"/>
                  </a:schemeClr>
                </a:solidFill>
                <a:latin typeface="Meiryo" charset="-128"/>
                <a:ea typeface="Meiryo" charset="-128"/>
                <a:cs typeface="Meiryo" charset="-128"/>
              </a:rPr>
              <a:t>ガイド</a:t>
            </a:r>
            <a:r>
              <a:rPr lang="ja-JP" altLang="en-US" sz="800" smtClean="0">
                <a:solidFill>
                  <a:schemeClr val="tx1">
                    <a:lumMod val="50000"/>
                    <a:lumOff val="50000"/>
                  </a:schemeClr>
                </a:solidFill>
                <a:latin typeface="Meiryo" charset="-128"/>
                <a:ea typeface="Meiryo" charset="-128"/>
                <a:cs typeface="Meiryo" charset="-128"/>
              </a:rPr>
              <a:t>」</a:t>
            </a:r>
            <a:r>
              <a:rPr lang="ja-JP" altLang="en-US" sz="800" dirty="0" smtClean="0">
                <a:solidFill>
                  <a:schemeClr val="tx1">
                    <a:lumMod val="50000"/>
                    <a:lumOff val="50000"/>
                  </a:schemeClr>
                </a:solidFill>
                <a:latin typeface="Meiryo" charset="-128"/>
                <a:ea typeface="Meiryo" charset="-128"/>
                <a:cs typeface="Meiryo" charset="-128"/>
              </a:rPr>
              <a:t>を参考に作成　http</a:t>
            </a:r>
            <a:r>
              <a:rPr lang="ja-JP" altLang="en-US" sz="800" dirty="0">
                <a:solidFill>
                  <a:schemeClr val="tx1">
                    <a:lumMod val="50000"/>
                    <a:lumOff val="50000"/>
                  </a:schemeClr>
                </a:solidFill>
                <a:latin typeface="Meiryo" charset="-128"/>
                <a:ea typeface="Meiryo" charset="-128"/>
                <a:cs typeface="Meiryo" charset="-128"/>
              </a:rPr>
              <a:t>://itpro.nikkeibp.co.jp/atclact/active/14/100700086/</a:t>
            </a:r>
          </a:p>
        </p:txBody>
      </p:sp>
    </p:spTree>
    <p:extLst>
      <p:ext uri="{BB962C8B-B14F-4D97-AF65-F5344CB8AC3E}">
        <p14:creationId xmlns:p14="http://schemas.microsoft.com/office/powerpoint/2010/main" val="1356338828"/>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 name="正方形/長方形 156"/>
          <p:cNvSpPr/>
          <p:nvPr/>
        </p:nvSpPr>
        <p:spPr>
          <a:xfrm>
            <a:off x="5933627" y="895989"/>
            <a:ext cx="2534545" cy="5547769"/>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91" name="図形グループ 190"/>
          <p:cNvGrpSpPr/>
          <p:nvPr/>
        </p:nvGrpSpPr>
        <p:grpSpPr>
          <a:xfrm>
            <a:off x="6304269" y="4090174"/>
            <a:ext cx="1758578" cy="922264"/>
            <a:chOff x="938950" y="3963206"/>
            <a:chExt cx="1758578" cy="922264"/>
          </a:xfrm>
        </p:grpSpPr>
        <p:sp>
          <p:nvSpPr>
            <p:cNvPr id="192" name="フローチャート: 磁気ディスク 191"/>
            <p:cNvSpPr/>
            <p:nvPr/>
          </p:nvSpPr>
          <p:spPr>
            <a:xfrm>
              <a:off x="938950" y="3963206"/>
              <a:ext cx="1758578" cy="922264"/>
            </a:xfrm>
            <a:prstGeom prst="flowChartMagneticDisk">
              <a:avLst/>
            </a:prstGeom>
            <a:solidFill>
              <a:schemeClr val="bg1">
                <a:lumMod val="85000"/>
                <a:alpha val="68000"/>
              </a:schemeClr>
            </a:solidFill>
            <a:ln w="12700" cmpd="sng">
              <a:solidFill>
                <a:schemeClr val="bg1"/>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93" name="正方形/長方形 192"/>
            <p:cNvSpPr/>
            <p:nvPr/>
          </p:nvSpPr>
          <p:spPr>
            <a:xfrm>
              <a:off x="1249196"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4" name="正方形/長方形 193"/>
            <p:cNvSpPr/>
            <p:nvPr/>
          </p:nvSpPr>
          <p:spPr>
            <a:xfrm>
              <a:off x="1409238"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5" name="正方形/長方形 194"/>
            <p:cNvSpPr/>
            <p:nvPr/>
          </p:nvSpPr>
          <p:spPr>
            <a:xfrm>
              <a:off x="1575417"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6" name="正方形/長方形 195"/>
            <p:cNvSpPr/>
            <p:nvPr/>
          </p:nvSpPr>
          <p:spPr>
            <a:xfrm>
              <a:off x="1739291"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7" name="正方形/長方形 196"/>
            <p:cNvSpPr/>
            <p:nvPr/>
          </p:nvSpPr>
          <p:spPr>
            <a:xfrm>
              <a:off x="1898851"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8" name="正方形/長方形 197"/>
            <p:cNvSpPr/>
            <p:nvPr/>
          </p:nvSpPr>
          <p:spPr>
            <a:xfrm>
              <a:off x="2065030"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9" name="正方形/長方形 198"/>
            <p:cNvSpPr/>
            <p:nvPr/>
          </p:nvSpPr>
          <p:spPr>
            <a:xfrm>
              <a:off x="1249196"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0" name="正方形/長方形 199"/>
            <p:cNvSpPr/>
            <p:nvPr/>
          </p:nvSpPr>
          <p:spPr>
            <a:xfrm>
              <a:off x="1409238"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1" name="正方形/長方形 200"/>
            <p:cNvSpPr/>
            <p:nvPr/>
          </p:nvSpPr>
          <p:spPr>
            <a:xfrm>
              <a:off x="1575417"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正方形/長方形 201"/>
            <p:cNvSpPr/>
            <p:nvPr/>
          </p:nvSpPr>
          <p:spPr>
            <a:xfrm>
              <a:off x="1739291"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3" name="正方形/長方形 202"/>
            <p:cNvSpPr/>
            <p:nvPr/>
          </p:nvSpPr>
          <p:spPr>
            <a:xfrm>
              <a:off x="1898851"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4" name="正方形/長方形 203"/>
            <p:cNvSpPr/>
            <p:nvPr/>
          </p:nvSpPr>
          <p:spPr>
            <a:xfrm>
              <a:off x="2065030"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5" name="正方形/長方形 204"/>
            <p:cNvSpPr/>
            <p:nvPr/>
          </p:nvSpPr>
          <p:spPr>
            <a:xfrm>
              <a:off x="1249196"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6" name="正方形/長方形 205"/>
            <p:cNvSpPr/>
            <p:nvPr/>
          </p:nvSpPr>
          <p:spPr>
            <a:xfrm>
              <a:off x="1409238"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7" name="正方形/長方形 206"/>
            <p:cNvSpPr/>
            <p:nvPr/>
          </p:nvSpPr>
          <p:spPr>
            <a:xfrm>
              <a:off x="1575417"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8" name="正方形/長方形 207"/>
            <p:cNvSpPr/>
            <p:nvPr/>
          </p:nvSpPr>
          <p:spPr>
            <a:xfrm>
              <a:off x="1739291"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9" name="正方形/長方形 208"/>
            <p:cNvSpPr/>
            <p:nvPr/>
          </p:nvSpPr>
          <p:spPr>
            <a:xfrm>
              <a:off x="1898851"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0" name="正方形/長方形 209"/>
            <p:cNvSpPr/>
            <p:nvPr/>
          </p:nvSpPr>
          <p:spPr>
            <a:xfrm>
              <a:off x="2065030"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1" name="正方形/長方形 210"/>
            <p:cNvSpPr/>
            <p:nvPr/>
          </p:nvSpPr>
          <p:spPr>
            <a:xfrm>
              <a:off x="1249196"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2" name="正方形/長方形 211"/>
            <p:cNvSpPr/>
            <p:nvPr/>
          </p:nvSpPr>
          <p:spPr>
            <a:xfrm>
              <a:off x="1409238"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3" name="正方形/長方形 212"/>
            <p:cNvSpPr/>
            <p:nvPr/>
          </p:nvSpPr>
          <p:spPr>
            <a:xfrm>
              <a:off x="1575417"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4" name="正方形/長方形 213"/>
            <p:cNvSpPr/>
            <p:nvPr/>
          </p:nvSpPr>
          <p:spPr>
            <a:xfrm>
              <a:off x="1739291"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5" name="正方形/長方形 214"/>
            <p:cNvSpPr/>
            <p:nvPr/>
          </p:nvSpPr>
          <p:spPr>
            <a:xfrm>
              <a:off x="1898851"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6" name="正方形/長方形 215"/>
            <p:cNvSpPr/>
            <p:nvPr/>
          </p:nvSpPr>
          <p:spPr>
            <a:xfrm>
              <a:off x="2065030"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7" name="正方形/長方形 216"/>
            <p:cNvSpPr/>
            <p:nvPr/>
          </p:nvSpPr>
          <p:spPr>
            <a:xfrm>
              <a:off x="2224142"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8" name="正方形/長方形 217"/>
            <p:cNvSpPr/>
            <p:nvPr/>
          </p:nvSpPr>
          <p:spPr>
            <a:xfrm>
              <a:off x="2224142"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9" name="正方形/長方形 218"/>
            <p:cNvSpPr/>
            <p:nvPr/>
          </p:nvSpPr>
          <p:spPr>
            <a:xfrm>
              <a:off x="2224142"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0" name="正方形/長方形 219"/>
            <p:cNvSpPr/>
            <p:nvPr/>
          </p:nvSpPr>
          <p:spPr>
            <a:xfrm>
              <a:off x="2224142"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53" name="正方形/長方形 152"/>
          <p:cNvSpPr/>
          <p:nvPr/>
        </p:nvSpPr>
        <p:spPr>
          <a:xfrm>
            <a:off x="647187" y="895989"/>
            <a:ext cx="2534545" cy="5547769"/>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4" name="テキスト ボックス 153"/>
          <p:cNvSpPr txBox="1"/>
          <p:nvPr/>
        </p:nvSpPr>
        <p:spPr>
          <a:xfrm>
            <a:off x="647187" y="960859"/>
            <a:ext cx="2534545" cy="307777"/>
          </a:xfrm>
          <a:prstGeom prst="rect">
            <a:avLst/>
          </a:prstGeom>
          <a:noFill/>
        </p:spPr>
        <p:txBody>
          <a:bodyPr wrap="square" rtlCol="0">
            <a:spAutoFit/>
          </a:bodyPr>
          <a:lstStyle/>
          <a:p>
            <a:pPr algn="ctr"/>
            <a:r>
              <a:rPr kumimoji="1" lang="ja-JP" altLang="en-US" sz="1400" b="1" dirty="0" smtClean="0">
                <a:solidFill>
                  <a:srgbClr val="C00000"/>
                </a:solidFill>
                <a:latin typeface="Meiryo" charset="-128"/>
                <a:ea typeface="Meiryo" charset="-128"/>
                <a:cs typeface="Meiryo" charset="-128"/>
              </a:rPr>
              <a:t>ブロック・ストレージ</a:t>
            </a:r>
            <a:endParaRPr kumimoji="1" lang="ja-JP" altLang="en-US" sz="1400" b="1" dirty="0">
              <a:solidFill>
                <a:srgbClr val="C00000"/>
              </a:solidFill>
              <a:latin typeface="Meiryo" charset="-128"/>
              <a:ea typeface="Meiryo" charset="-128"/>
              <a:cs typeface="Meiryo" charset="-128"/>
            </a:endParaRPr>
          </a:p>
        </p:txBody>
      </p:sp>
      <p:sp>
        <p:nvSpPr>
          <p:cNvPr id="73" name="正方形/長方形 72"/>
          <p:cNvSpPr/>
          <p:nvPr/>
        </p:nvSpPr>
        <p:spPr>
          <a:xfrm>
            <a:off x="3304727" y="895989"/>
            <a:ext cx="2534545" cy="5547769"/>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23" name="図形グループ 122"/>
          <p:cNvGrpSpPr/>
          <p:nvPr/>
        </p:nvGrpSpPr>
        <p:grpSpPr>
          <a:xfrm>
            <a:off x="3703464" y="4084571"/>
            <a:ext cx="1758578" cy="922264"/>
            <a:chOff x="938950" y="3963206"/>
            <a:chExt cx="1758578" cy="922264"/>
          </a:xfrm>
        </p:grpSpPr>
        <p:sp>
          <p:nvSpPr>
            <p:cNvPr id="124" name="フローチャート: 磁気ディスク 123"/>
            <p:cNvSpPr/>
            <p:nvPr/>
          </p:nvSpPr>
          <p:spPr>
            <a:xfrm>
              <a:off x="938950" y="3963206"/>
              <a:ext cx="1758578" cy="922264"/>
            </a:xfrm>
            <a:prstGeom prst="flowChartMagneticDisk">
              <a:avLst/>
            </a:prstGeom>
            <a:solidFill>
              <a:schemeClr val="bg1">
                <a:lumMod val="85000"/>
                <a:alpha val="68000"/>
              </a:schemeClr>
            </a:solidFill>
            <a:ln w="12700" cmpd="sng">
              <a:solidFill>
                <a:schemeClr val="bg1"/>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25" name="正方形/長方形 124"/>
            <p:cNvSpPr/>
            <p:nvPr/>
          </p:nvSpPr>
          <p:spPr>
            <a:xfrm>
              <a:off x="1249196"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 name="正方形/長方形 125"/>
            <p:cNvSpPr/>
            <p:nvPr/>
          </p:nvSpPr>
          <p:spPr>
            <a:xfrm>
              <a:off x="1409238"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7" name="正方形/長方形 126"/>
            <p:cNvSpPr/>
            <p:nvPr/>
          </p:nvSpPr>
          <p:spPr>
            <a:xfrm>
              <a:off x="1575417"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正方形/長方形 127"/>
            <p:cNvSpPr/>
            <p:nvPr/>
          </p:nvSpPr>
          <p:spPr>
            <a:xfrm>
              <a:off x="1739291"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9" name="正方形/長方形 128"/>
            <p:cNvSpPr/>
            <p:nvPr/>
          </p:nvSpPr>
          <p:spPr>
            <a:xfrm>
              <a:off x="1898851"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正方形/長方形 129"/>
            <p:cNvSpPr/>
            <p:nvPr/>
          </p:nvSpPr>
          <p:spPr>
            <a:xfrm>
              <a:off x="2065030"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正方形/長方形 130"/>
            <p:cNvSpPr/>
            <p:nvPr/>
          </p:nvSpPr>
          <p:spPr>
            <a:xfrm>
              <a:off x="1249196"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正方形/長方形 131"/>
            <p:cNvSpPr/>
            <p:nvPr/>
          </p:nvSpPr>
          <p:spPr>
            <a:xfrm>
              <a:off x="1409238"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3" name="正方形/長方形 132"/>
            <p:cNvSpPr/>
            <p:nvPr/>
          </p:nvSpPr>
          <p:spPr>
            <a:xfrm>
              <a:off x="1575417"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正方形/長方形 133"/>
            <p:cNvSpPr/>
            <p:nvPr/>
          </p:nvSpPr>
          <p:spPr>
            <a:xfrm>
              <a:off x="1739291"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正方形/長方形 134"/>
            <p:cNvSpPr/>
            <p:nvPr/>
          </p:nvSpPr>
          <p:spPr>
            <a:xfrm>
              <a:off x="1898851"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正方形/長方形 135"/>
            <p:cNvSpPr/>
            <p:nvPr/>
          </p:nvSpPr>
          <p:spPr>
            <a:xfrm>
              <a:off x="2065030"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7" name="正方形/長方形 136"/>
            <p:cNvSpPr/>
            <p:nvPr/>
          </p:nvSpPr>
          <p:spPr>
            <a:xfrm>
              <a:off x="1249196"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8" name="正方形/長方形 137"/>
            <p:cNvSpPr/>
            <p:nvPr/>
          </p:nvSpPr>
          <p:spPr>
            <a:xfrm>
              <a:off x="1409238"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9" name="正方形/長方形 138"/>
            <p:cNvSpPr/>
            <p:nvPr/>
          </p:nvSpPr>
          <p:spPr>
            <a:xfrm>
              <a:off x="1575417"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0" name="正方形/長方形 139"/>
            <p:cNvSpPr/>
            <p:nvPr/>
          </p:nvSpPr>
          <p:spPr>
            <a:xfrm>
              <a:off x="1739291"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1" name="正方形/長方形 140"/>
            <p:cNvSpPr/>
            <p:nvPr/>
          </p:nvSpPr>
          <p:spPr>
            <a:xfrm>
              <a:off x="1898851"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正方形/長方形 141"/>
            <p:cNvSpPr/>
            <p:nvPr/>
          </p:nvSpPr>
          <p:spPr>
            <a:xfrm>
              <a:off x="2065030"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3" name="正方形/長方形 142"/>
            <p:cNvSpPr/>
            <p:nvPr/>
          </p:nvSpPr>
          <p:spPr>
            <a:xfrm>
              <a:off x="1249196"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正方形/長方形 143"/>
            <p:cNvSpPr/>
            <p:nvPr/>
          </p:nvSpPr>
          <p:spPr>
            <a:xfrm>
              <a:off x="1409238"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5" name="正方形/長方形 144"/>
            <p:cNvSpPr/>
            <p:nvPr/>
          </p:nvSpPr>
          <p:spPr>
            <a:xfrm>
              <a:off x="1575417"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正方形/長方形 145"/>
            <p:cNvSpPr/>
            <p:nvPr/>
          </p:nvSpPr>
          <p:spPr>
            <a:xfrm>
              <a:off x="1739291"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7" name="正方形/長方形 146"/>
            <p:cNvSpPr/>
            <p:nvPr/>
          </p:nvSpPr>
          <p:spPr>
            <a:xfrm>
              <a:off x="1898851"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正方形/長方形 147"/>
            <p:cNvSpPr/>
            <p:nvPr/>
          </p:nvSpPr>
          <p:spPr>
            <a:xfrm>
              <a:off x="2065030"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9" name="正方形/長方形 148"/>
            <p:cNvSpPr/>
            <p:nvPr/>
          </p:nvSpPr>
          <p:spPr>
            <a:xfrm>
              <a:off x="2224142"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0" name="正方形/長方形 149"/>
            <p:cNvSpPr/>
            <p:nvPr/>
          </p:nvSpPr>
          <p:spPr>
            <a:xfrm>
              <a:off x="2224142"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1" name="正方形/長方形 150"/>
            <p:cNvSpPr/>
            <p:nvPr/>
          </p:nvSpPr>
          <p:spPr>
            <a:xfrm>
              <a:off x="2224142"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2" name="正方形/長方形 151"/>
            <p:cNvSpPr/>
            <p:nvPr/>
          </p:nvSpPr>
          <p:spPr>
            <a:xfrm>
              <a:off x="2224142"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 name="タイトル 1"/>
          <p:cNvSpPr>
            <a:spLocks noGrp="1"/>
          </p:cNvSpPr>
          <p:nvPr>
            <p:ph type="title"/>
          </p:nvPr>
        </p:nvSpPr>
        <p:spPr/>
        <p:txBody>
          <a:bodyPr/>
          <a:lstStyle/>
          <a:p>
            <a:r>
              <a:rPr lang="ja-JP" altLang="en-US" dirty="0"/>
              <a:t>アクセス方式の違いから見るストレージ</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269</a:t>
            </a:fld>
            <a:endParaRPr kumimoji="1" lang="ja-JP" altLang="en-US"/>
          </a:p>
        </p:txBody>
      </p:sp>
      <p:sp>
        <p:nvSpPr>
          <p:cNvPr id="4" name="フローチャート: 磁気ディスク 3"/>
          <p:cNvSpPr/>
          <p:nvPr/>
        </p:nvSpPr>
        <p:spPr>
          <a:xfrm>
            <a:off x="1011551" y="3963206"/>
            <a:ext cx="1758578" cy="922264"/>
          </a:xfrm>
          <a:prstGeom prst="flowChartMagneticDisk">
            <a:avLst/>
          </a:prstGeom>
          <a:solidFill>
            <a:schemeClr val="tx2">
              <a:lumMod val="40000"/>
              <a:lumOff val="60000"/>
              <a:alpha val="68000"/>
            </a:schemeClr>
          </a:solidFill>
          <a:ln w="12700" cmpd="sng">
            <a:solidFill>
              <a:schemeClr val="bg1"/>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60" name="図形グループ 59"/>
          <p:cNvGrpSpPr/>
          <p:nvPr/>
        </p:nvGrpSpPr>
        <p:grpSpPr>
          <a:xfrm>
            <a:off x="1321797" y="4337049"/>
            <a:ext cx="1134506" cy="417308"/>
            <a:chOff x="1249196" y="4337049"/>
            <a:chExt cx="1134506" cy="417308"/>
          </a:xfrm>
        </p:grpSpPr>
        <p:sp>
          <p:nvSpPr>
            <p:cNvPr id="5" name="正方形/長方形 4"/>
            <p:cNvSpPr/>
            <p:nvPr/>
          </p:nvSpPr>
          <p:spPr>
            <a:xfrm>
              <a:off x="1249196"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1409238"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1575417"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1739291"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p:cNvSpPr/>
            <p:nvPr/>
          </p:nvSpPr>
          <p:spPr>
            <a:xfrm>
              <a:off x="1898851"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2065030" y="4337049"/>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p:cNvSpPr/>
            <p:nvPr/>
          </p:nvSpPr>
          <p:spPr>
            <a:xfrm>
              <a:off x="1249196"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p:cNvSpPr/>
            <p:nvPr/>
          </p:nvSpPr>
          <p:spPr>
            <a:xfrm>
              <a:off x="1409238"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正方形/長方形 12"/>
            <p:cNvSpPr/>
            <p:nvPr/>
          </p:nvSpPr>
          <p:spPr>
            <a:xfrm>
              <a:off x="1575417" y="4441376"/>
              <a:ext cx="159560" cy="104327"/>
            </a:xfrm>
            <a:prstGeom prst="rect">
              <a:avLst/>
            </a:prstGeom>
            <a:solidFill>
              <a:srgbClr val="66FFCC"/>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正方形/長方形 13"/>
            <p:cNvSpPr/>
            <p:nvPr/>
          </p:nvSpPr>
          <p:spPr>
            <a:xfrm>
              <a:off x="1739291"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正方形/長方形 14"/>
            <p:cNvSpPr/>
            <p:nvPr/>
          </p:nvSpPr>
          <p:spPr>
            <a:xfrm>
              <a:off x="1898851"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p:cNvSpPr/>
            <p:nvPr/>
          </p:nvSpPr>
          <p:spPr>
            <a:xfrm>
              <a:off x="2065030"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正方形/長方形 16"/>
            <p:cNvSpPr/>
            <p:nvPr/>
          </p:nvSpPr>
          <p:spPr>
            <a:xfrm>
              <a:off x="1249196"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p:cNvSpPr/>
            <p:nvPr/>
          </p:nvSpPr>
          <p:spPr>
            <a:xfrm>
              <a:off x="1409238"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正方形/長方形 18"/>
            <p:cNvSpPr/>
            <p:nvPr/>
          </p:nvSpPr>
          <p:spPr>
            <a:xfrm>
              <a:off x="1575417"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正方形/長方形 19"/>
            <p:cNvSpPr/>
            <p:nvPr/>
          </p:nvSpPr>
          <p:spPr>
            <a:xfrm>
              <a:off x="1739291"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正方形/長方形 20"/>
            <p:cNvSpPr/>
            <p:nvPr/>
          </p:nvSpPr>
          <p:spPr>
            <a:xfrm>
              <a:off x="1898851"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正方形/長方形 21"/>
            <p:cNvSpPr/>
            <p:nvPr/>
          </p:nvSpPr>
          <p:spPr>
            <a:xfrm>
              <a:off x="2065030" y="4545703"/>
              <a:ext cx="159560" cy="104327"/>
            </a:xfrm>
            <a:prstGeom prst="rect">
              <a:avLst/>
            </a:prstGeom>
            <a:solidFill>
              <a:srgbClr val="66FFCC"/>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 name="正方形/長方形 22"/>
            <p:cNvSpPr/>
            <p:nvPr/>
          </p:nvSpPr>
          <p:spPr>
            <a:xfrm>
              <a:off x="1249196"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正方形/長方形 23"/>
            <p:cNvSpPr/>
            <p:nvPr/>
          </p:nvSpPr>
          <p:spPr>
            <a:xfrm>
              <a:off x="1409238"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正方形/長方形 24"/>
            <p:cNvSpPr/>
            <p:nvPr/>
          </p:nvSpPr>
          <p:spPr>
            <a:xfrm>
              <a:off x="1575417"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p:cNvSpPr/>
            <p:nvPr/>
          </p:nvSpPr>
          <p:spPr>
            <a:xfrm>
              <a:off x="1739291"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p:cNvSpPr/>
            <p:nvPr/>
          </p:nvSpPr>
          <p:spPr>
            <a:xfrm>
              <a:off x="1898851"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正方形/長方形 27"/>
            <p:cNvSpPr/>
            <p:nvPr/>
          </p:nvSpPr>
          <p:spPr>
            <a:xfrm>
              <a:off x="2065030"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p:cNvSpPr/>
            <p:nvPr/>
          </p:nvSpPr>
          <p:spPr>
            <a:xfrm>
              <a:off x="2224142" y="4337049"/>
              <a:ext cx="159560" cy="104327"/>
            </a:xfrm>
            <a:prstGeom prst="rect">
              <a:avLst/>
            </a:prstGeom>
            <a:solidFill>
              <a:srgbClr val="66FFCC"/>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正方形/長方形 29"/>
            <p:cNvSpPr/>
            <p:nvPr/>
          </p:nvSpPr>
          <p:spPr>
            <a:xfrm>
              <a:off x="2224142" y="4441376"/>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 name="正方形/長方形 30"/>
            <p:cNvSpPr/>
            <p:nvPr/>
          </p:nvSpPr>
          <p:spPr>
            <a:xfrm>
              <a:off x="2224142" y="4545703"/>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正方形/長方形 31"/>
            <p:cNvSpPr/>
            <p:nvPr/>
          </p:nvSpPr>
          <p:spPr>
            <a:xfrm>
              <a:off x="2224142" y="4650030"/>
              <a:ext cx="159560" cy="104327"/>
            </a:xfrm>
            <a:prstGeom prst="rect">
              <a:avLst/>
            </a:prstGeom>
            <a:solidFill>
              <a:srgbClr val="C00000"/>
            </a:solidFill>
            <a:ln w="12700">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3" name="図形グループ 32"/>
          <p:cNvGrpSpPr/>
          <p:nvPr/>
        </p:nvGrpSpPr>
        <p:grpSpPr>
          <a:xfrm>
            <a:off x="1035731" y="1524625"/>
            <a:ext cx="1133184" cy="486419"/>
            <a:chOff x="6769100" y="1390650"/>
            <a:chExt cx="317500" cy="157483"/>
          </a:xfrm>
        </p:grpSpPr>
        <p:sp>
          <p:nvSpPr>
            <p:cNvPr id="34" name="正方形/長方形 33"/>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円/楕円 3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 name="直線コネクタ 3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7" name="フローチャート: 磁気ディスク 36"/>
          <p:cNvSpPr/>
          <p:nvPr/>
        </p:nvSpPr>
        <p:spPr>
          <a:xfrm>
            <a:off x="1633703" y="1620956"/>
            <a:ext cx="1161177" cy="922264"/>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38" name="図形グループ 37"/>
          <p:cNvGrpSpPr/>
          <p:nvPr/>
        </p:nvGrpSpPr>
        <p:grpSpPr>
          <a:xfrm>
            <a:off x="1775161" y="1997823"/>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39" name="正方形/長方形 38"/>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台形 39"/>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1" name="図形グループ 40"/>
          <p:cNvGrpSpPr/>
          <p:nvPr/>
        </p:nvGrpSpPr>
        <p:grpSpPr>
          <a:xfrm>
            <a:off x="2107919" y="1998491"/>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42" name="正方形/長方形 41"/>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台形 42"/>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4" name="図形グループ 43"/>
          <p:cNvGrpSpPr/>
          <p:nvPr/>
        </p:nvGrpSpPr>
        <p:grpSpPr>
          <a:xfrm>
            <a:off x="2114966" y="2247959"/>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45" name="正方形/長方形 44"/>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台形 45"/>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7" name="図形グループ 46"/>
          <p:cNvGrpSpPr/>
          <p:nvPr/>
        </p:nvGrpSpPr>
        <p:grpSpPr>
          <a:xfrm>
            <a:off x="2449545" y="1998004"/>
            <a:ext cx="171834" cy="153423"/>
            <a:chOff x="1761294" y="3350754"/>
            <a:chExt cx="362078" cy="270024"/>
          </a:xfrm>
          <a:solidFill>
            <a:srgbClr val="66FFCC"/>
          </a:solidFill>
          <a:effectLst>
            <a:outerShdw blurRad="50800" dist="38100" dir="2700000" algn="tl" rotWithShape="0">
              <a:prstClr val="black">
                <a:alpha val="40000"/>
              </a:prstClr>
            </a:outerShdw>
          </a:effectLst>
        </p:grpSpPr>
        <p:sp>
          <p:nvSpPr>
            <p:cNvPr id="48" name="正方形/長方形 47"/>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台形 48"/>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0" name="図形グループ 49"/>
          <p:cNvGrpSpPr/>
          <p:nvPr/>
        </p:nvGrpSpPr>
        <p:grpSpPr>
          <a:xfrm>
            <a:off x="2449545" y="2247959"/>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51" name="正方形/長方形 50"/>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台形 51"/>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53" name="直線コネクタ 52"/>
          <p:cNvCxnSpPr/>
          <p:nvPr/>
        </p:nvCxnSpPr>
        <p:spPr>
          <a:xfrm flipV="1">
            <a:off x="2279753" y="2088663"/>
            <a:ext cx="169792" cy="487"/>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4" name="直線コネクタ 53"/>
          <p:cNvCxnSpPr/>
          <p:nvPr/>
        </p:nvCxnSpPr>
        <p:spPr>
          <a:xfrm>
            <a:off x="1946995" y="2088482"/>
            <a:ext cx="160924" cy="668"/>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5" name="カギ線コネクタ 54"/>
          <p:cNvCxnSpPr/>
          <p:nvPr/>
        </p:nvCxnSpPr>
        <p:spPr>
          <a:xfrm>
            <a:off x="2279753" y="2089150"/>
            <a:ext cx="169792" cy="249468"/>
          </a:xfrm>
          <a:prstGeom prst="bentConnector3">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6" name="カギ線コネクタ 55"/>
          <p:cNvCxnSpPr/>
          <p:nvPr/>
        </p:nvCxnSpPr>
        <p:spPr>
          <a:xfrm>
            <a:off x="1946995" y="2088482"/>
            <a:ext cx="167971" cy="250136"/>
          </a:xfrm>
          <a:prstGeom prst="bentConnector3">
            <a:avLst>
              <a:gd name="adj1" fmla="val 50000"/>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57" name="上下矢印 56"/>
          <p:cNvSpPr/>
          <p:nvPr/>
        </p:nvSpPr>
        <p:spPr>
          <a:xfrm>
            <a:off x="1695990" y="2522386"/>
            <a:ext cx="443431" cy="1695605"/>
          </a:xfrm>
          <a:prstGeom prst="upDown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正方形/長方形 60"/>
          <p:cNvSpPr/>
          <p:nvPr/>
        </p:nvSpPr>
        <p:spPr>
          <a:xfrm>
            <a:off x="1035732" y="2942000"/>
            <a:ext cx="1759148" cy="577111"/>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50" dirty="0" smtClean="0">
                <a:solidFill>
                  <a:schemeClr val="bg1"/>
                </a:solidFill>
                <a:latin typeface="Meiryo" charset="-128"/>
                <a:ea typeface="Meiryo" charset="-128"/>
                <a:cs typeface="Meiryo" charset="-128"/>
              </a:rPr>
              <a:t>ファイル・システム</a:t>
            </a:r>
            <a:endParaRPr kumimoji="1" lang="en-US" altLang="ja-JP" sz="1050" dirty="0" smtClean="0">
              <a:solidFill>
                <a:schemeClr val="bg1"/>
              </a:solidFill>
              <a:latin typeface="Meiryo" charset="-128"/>
              <a:ea typeface="Meiryo" charset="-128"/>
              <a:cs typeface="Meiryo" charset="-128"/>
            </a:endParaRPr>
          </a:p>
          <a:p>
            <a:pPr algn="ctr"/>
            <a:endParaRPr lang="en-US" altLang="ja-JP" sz="1050" dirty="0">
              <a:solidFill>
                <a:schemeClr val="bg1"/>
              </a:solidFill>
              <a:latin typeface="Meiryo" charset="-128"/>
              <a:ea typeface="Meiryo" charset="-128"/>
              <a:cs typeface="Meiryo" charset="-128"/>
            </a:endParaRPr>
          </a:p>
          <a:p>
            <a:pPr algn="ctr"/>
            <a:endParaRPr kumimoji="1" lang="ja-JP" altLang="en-US" sz="1050" dirty="0">
              <a:solidFill>
                <a:schemeClr val="bg1"/>
              </a:solidFill>
              <a:latin typeface="Meiryo" charset="-128"/>
              <a:ea typeface="Meiryo" charset="-128"/>
              <a:cs typeface="Meiryo" charset="-128"/>
            </a:endParaRPr>
          </a:p>
        </p:txBody>
      </p:sp>
      <p:grpSp>
        <p:nvGrpSpPr>
          <p:cNvPr id="62" name="図形グループ 61"/>
          <p:cNvGrpSpPr/>
          <p:nvPr/>
        </p:nvGrpSpPr>
        <p:grpSpPr>
          <a:xfrm>
            <a:off x="1255415" y="3240039"/>
            <a:ext cx="171834" cy="153423"/>
            <a:chOff x="1761294" y="3350754"/>
            <a:chExt cx="362078" cy="270024"/>
          </a:xfrm>
          <a:solidFill>
            <a:srgbClr val="66FFCC"/>
          </a:solidFill>
          <a:effectLst>
            <a:outerShdw blurRad="50800" dist="38100" dir="2700000" algn="tl" rotWithShape="0">
              <a:prstClr val="black">
                <a:alpha val="40000"/>
              </a:prstClr>
            </a:outerShdw>
          </a:effectLst>
        </p:grpSpPr>
        <p:sp>
          <p:nvSpPr>
            <p:cNvPr id="63" name="正方形/長方形 62"/>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台形 63"/>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65" name="右矢印 64"/>
          <p:cNvSpPr/>
          <p:nvPr/>
        </p:nvSpPr>
        <p:spPr>
          <a:xfrm>
            <a:off x="1547785" y="3230555"/>
            <a:ext cx="147286" cy="177971"/>
          </a:xfrm>
          <a:prstGeom prst="rightArrow">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67" name="図 66"/>
          <p:cNvPicPr>
            <a:picLocks noChangeAspect="1"/>
          </p:cNvPicPr>
          <p:nvPr/>
        </p:nvPicPr>
        <p:blipFill>
          <a:blip r:embed="rId2"/>
          <a:stretch>
            <a:fillRect/>
          </a:stretch>
        </p:blipFill>
        <p:spPr>
          <a:xfrm>
            <a:off x="1730700" y="3230555"/>
            <a:ext cx="292100" cy="241300"/>
          </a:xfrm>
          <a:prstGeom prst="rect">
            <a:avLst/>
          </a:prstGeom>
        </p:spPr>
      </p:pic>
      <p:sp>
        <p:nvSpPr>
          <p:cNvPr id="68" name="加算記号 67"/>
          <p:cNvSpPr/>
          <p:nvPr/>
        </p:nvSpPr>
        <p:spPr>
          <a:xfrm>
            <a:off x="1949269" y="3249525"/>
            <a:ext cx="119557" cy="134453"/>
          </a:xfrm>
          <a:prstGeom prst="mathPlus">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69" name="図 68"/>
          <p:cNvPicPr>
            <a:picLocks noChangeAspect="1"/>
          </p:cNvPicPr>
          <p:nvPr/>
        </p:nvPicPr>
        <p:blipFill>
          <a:blip r:embed="rId2"/>
          <a:stretch>
            <a:fillRect/>
          </a:stretch>
        </p:blipFill>
        <p:spPr>
          <a:xfrm>
            <a:off x="2056375" y="3228958"/>
            <a:ext cx="292100" cy="241300"/>
          </a:xfrm>
          <a:prstGeom prst="rect">
            <a:avLst/>
          </a:prstGeom>
        </p:spPr>
      </p:pic>
      <p:sp>
        <p:nvSpPr>
          <p:cNvPr id="70" name="加算記号 69"/>
          <p:cNvSpPr/>
          <p:nvPr/>
        </p:nvSpPr>
        <p:spPr>
          <a:xfrm>
            <a:off x="2274526" y="3249525"/>
            <a:ext cx="119557" cy="134453"/>
          </a:xfrm>
          <a:prstGeom prst="mathPlus">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71" name="図 70"/>
          <p:cNvPicPr>
            <a:picLocks noChangeAspect="1"/>
          </p:cNvPicPr>
          <p:nvPr/>
        </p:nvPicPr>
        <p:blipFill>
          <a:blip r:embed="rId2"/>
          <a:stretch>
            <a:fillRect/>
          </a:stretch>
        </p:blipFill>
        <p:spPr>
          <a:xfrm>
            <a:off x="2378219" y="3230555"/>
            <a:ext cx="292100" cy="241300"/>
          </a:xfrm>
          <a:prstGeom prst="rect">
            <a:avLst/>
          </a:prstGeom>
        </p:spPr>
      </p:pic>
      <p:sp>
        <p:nvSpPr>
          <p:cNvPr id="72" name="テキスト ボックス 71"/>
          <p:cNvSpPr txBox="1"/>
          <p:nvPr/>
        </p:nvSpPr>
        <p:spPr>
          <a:xfrm>
            <a:off x="647188" y="5107083"/>
            <a:ext cx="2534544" cy="861774"/>
          </a:xfrm>
          <a:prstGeom prst="rect">
            <a:avLst/>
          </a:prstGeom>
          <a:noFill/>
        </p:spPr>
        <p:txBody>
          <a:bodyPr wrap="square" rtlCol="0">
            <a:spAutoFit/>
          </a:bodyPr>
          <a:lstStyle/>
          <a:p>
            <a:r>
              <a:rPr lang="ja-JP" altLang="en-US" sz="1000" dirty="0" smtClean="0">
                <a:solidFill>
                  <a:srgbClr val="0070C0"/>
                </a:solidFill>
                <a:latin typeface="Meiryo" charset="-128"/>
                <a:ea typeface="Meiryo" charset="-128"/>
                <a:cs typeface="Meiryo" charset="-128"/>
              </a:rPr>
              <a:t>ブロック単位（</a:t>
            </a:r>
            <a:r>
              <a:rPr lang="en-US" altLang="ja-JP" sz="1000" dirty="0" smtClean="0">
                <a:solidFill>
                  <a:srgbClr val="0070C0"/>
                </a:solidFill>
                <a:latin typeface="Meiryo" charset="-128"/>
                <a:ea typeface="Meiryo" charset="-128"/>
                <a:cs typeface="Meiryo" charset="-128"/>
              </a:rPr>
              <a:t>4KB/8KB</a:t>
            </a:r>
            <a:r>
              <a:rPr lang="ja-JP" altLang="en-US" sz="1000" dirty="0" smtClean="0">
                <a:solidFill>
                  <a:srgbClr val="0070C0"/>
                </a:solidFill>
                <a:latin typeface="Meiryo" charset="-128"/>
                <a:ea typeface="Meiryo" charset="-128"/>
                <a:cs typeface="Meiryo" charset="-128"/>
              </a:rPr>
              <a:t>）で区分し、ファイル・システムで</a:t>
            </a:r>
            <a:r>
              <a:rPr kumimoji="1" lang="ja-JP" altLang="en-US" sz="1000" dirty="0" smtClean="0">
                <a:solidFill>
                  <a:srgbClr val="0070C0"/>
                </a:solidFill>
                <a:latin typeface="Meiryo" charset="-128"/>
                <a:ea typeface="Meiryo" charset="-128"/>
                <a:cs typeface="Meiryo" charset="-128"/>
              </a:rPr>
              <a:t>ファイルとブロックを紐付け。</a:t>
            </a:r>
            <a:endParaRPr kumimoji="1" lang="en-US" altLang="ja-JP" sz="1000" dirty="0" smtClean="0">
              <a:solidFill>
                <a:srgbClr val="0070C0"/>
              </a:solidFill>
              <a:latin typeface="Meiryo" charset="-128"/>
              <a:ea typeface="Meiryo" charset="-128"/>
              <a:cs typeface="Meiryo" charset="-128"/>
            </a:endParaRPr>
          </a:p>
          <a:p>
            <a:r>
              <a:rPr lang="ja-JP" altLang="en-US" sz="1000" dirty="0" smtClean="0">
                <a:solidFill>
                  <a:srgbClr val="0070C0"/>
                </a:solidFill>
                <a:latin typeface="Meiryo" charset="-128"/>
                <a:ea typeface="Meiryo" charset="-128"/>
                <a:cs typeface="Meiryo" charset="-128"/>
              </a:rPr>
              <a:t>ローカル・ストレージと同様に高速でアクセスできることを目的とする。</a:t>
            </a:r>
            <a:endParaRPr kumimoji="1" lang="ja-JP" altLang="en-US" sz="1000" dirty="0">
              <a:solidFill>
                <a:srgbClr val="0070C0"/>
              </a:solidFill>
              <a:latin typeface="Meiryo" charset="-128"/>
              <a:ea typeface="Meiryo" charset="-128"/>
              <a:cs typeface="Meiryo" charset="-128"/>
            </a:endParaRPr>
          </a:p>
        </p:txBody>
      </p:sp>
      <p:grpSp>
        <p:nvGrpSpPr>
          <p:cNvPr id="74" name="図形グループ 73"/>
          <p:cNvGrpSpPr/>
          <p:nvPr/>
        </p:nvGrpSpPr>
        <p:grpSpPr>
          <a:xfrm>
            <a:off x="3692305" y="1518948"/>
            <a:ext cx="1133184" cy="486419"/>
            <a:chOff x="6769100" y="1390650"/>
            <a:chExt cx="317500" cy="157483"/>
          </a:xfrm>
        </p:grpSpPr>
        <p:sp>
          <p:nvSpPr>
            <p:cNvPr id="75" name="正方形/長方形 74"/>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円/楕円 7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7" name="直線コネクタ 7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8" name="フローチャート: 磁気ディスク 77"/>
          <p:cNvSpPr/>
          <p:nvPr/>
        </p:nvSpPr>
        <p:spPr>
          <a:xfrm>
            <a:off x="4290277" y="1615279"/>
            <a:ext cx="1161177" cy="922264"/>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79" name="図形グループ 78"/>
          <p:cNvGrpSpPr/>
          <p:nvPr/>
        </p:nvGrpSpPr>
        <p:grpSpPr>
          <a:xfrm>
            <a:off x="4431735" y="1992146"/>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80" name="正方形/長方形 79"/>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1" name="台形 80"/>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2" name="図形グループ 81"/>
          <p:cNvGrpSpPr/>
          <p:nvPr/>
        </p:nvGrpSpPr>
        <p:grpSpPr>
          <a:xfrm>
            <a:off x="4764493" y="1992814"/>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83" name="正方形/長方形 82"/>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台形 83"/>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5" name="図形グループ 84"/>
          <p:cNvGrpSpPr/>
          <p:nvPr/>
        </p:nvGrpSpPr>
        <p:grpSpPr>
          <a:xfrm>
            <a:off x="4771540" y="2242282"/>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86" name="正方形/長方形 85"/>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7" name="台形 86"/>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8" name="図形グループ 87"/>
          <p:cNvGrpSpPr/>
          <p:nvPr/>
        </p:nvGrpSpPr>
        <p:grpSpPr>
          <a:xfrm>
            <a:off x="5106119" y="1992327"/>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89" name="正方形/長方形 88"/>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台形 89"/>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1" name="図形グループ 90"/>
          <p:cNvGrpSpPr/>
          <p:nvPr/>
        </p:nvGrpSpPr>
        <p:grpSpPr>
          <a:xfrm>
            <a:off x="5106119" y="2242282"/>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92" name="正方形/長方形 91"/>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台形 92"/>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94" name="直線コネクタ 93"/>
          <p:cNvCxnSpPr/>
          <p:nvPr/>
        </p:nvCxnSpPr>
        <p:spPr>
          <a:xfrm flipV="1">
            <a:off x="4936327" y="2082986"/>
            <a:ext cx="169792" cy="487"/>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5" name="直線コネクタ 94"/>
          <p:cNvCxnSpPr/>
          <p:nvPr/>
        </p:nvCxnSpPr>
        <p:spPr>
          <a:xfrm>
            <a:off x="4603569" y="2082805"/>
            <a:ext cx="160924" cy="668"/>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6" name="カギ線コネクタ 95"/>
          <p:cNvCxnSpPr/>
          <p:nvPr/>
        </p:nvCxnSpPr>
        <p:spPr>
          <a:xfrm>
            <a:off x="4936327" y="2083473"/>
            <a:ext cx="169792" cy="249468"/>
          </a:xfrm>
          <a:prstGeom prst="bentConnector3">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7" name="カギ線コネクタ 96"/>
          <p:cNvCxnSpPr/>
          <p:nvPr/>
        </p:nvCxnSpPr>
        <p:spPr>
          <a:xfrm>
            <a:off x="4603569" y="2082805"/>
            <a:ext cx="167971" cy="250136"/>
          </a:xfrm>
          <a:prstGeom prst="bentConnector3">
            <a:avLst>
              <a:gd name="adj1" fmla="val 50000"/>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98" name="フローチャート: 磁気ディスク 97"/>
          <p:cNvSpPr/>
          <p:nvPr/>
        </p:nvSpPr>
        <p:spPr>
          <a:xfrm>
            <a:off x="3664767" y="3976799"/>
            <a:ext cx="1758578" cy="922264"/>
          </a:xfrm>
          <a:prstGeom prst="flowChartMagneticDisk">
            <a:avLst/>
          </a:prstGeom>
          <a:solidFill>
            <a:schemeClr val="tx2">
              <a:lumMod val="40000"/>
              <a:lumOff val="60000"/>
              <a:alpha val="68000"/>
            </a:schemeClr>
          </a:solidFill>
          <a:ln w="12700" cmpd="sng">
            <a:solidFill>
              <a:schemeClr val="bg1"/>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99" name="テキスト ボックス 98"/>
          <p:cNvSpPr txBox="1"/>
          <p:nvPr/>
        </p:nvSpPr>
        <p:spPr>
          <a:xfrm>
            <a:off x="3304727" y="960859"/>
            <a:ext cx="2534545" cy="307777"/>
          </a:xfrm>
          <a:prstGeom prst="rect">
            <a:avLst/>
          </a:prstGeom>
          <a:noFill/>
        </p:spPr>
        <p:txBody>
          <a:bodyPr wrap="square" rtlCol="0">
            <a:spAutoFit/>
          </a:bodyPr>
          <a:lstStyle/>
          <a:p>
            <a:pPr algn="ctr"/>
            <a:r>
              <a:rPr kumimoji="1" lang="ja-JP" altLang="en-US" sz="1400" b="1" dirty="0" smtClean="0">
                <a:solidFill>
                  <a:schemeClr val="accent6">
                    <a:lumMod val="75000"/>
                  </a:schemeClr>
                </a:solidFill>
                <a:latin typeface="Meiryo" charset="-128"/>
                <a:ea typeface="Meiryo" charset="-128"/>
                <a:cs typeface="Meiryo" charset="-128"/>
              </a:rPr>
              <a:t>ファイル・ストレージ</a:t>
            </a:r>
            <a:endParaRPr kumimoji="1" lang="ja-JP" altLang="en-US" sz="1400" b="1" dirty="0">
              <a:solidFill>
                <a:schemeClr val="accent6">
                  <a:lumMod val="75000"/>
                </a:schemeClr>
              </a:solidFill>
              <a:latin typeface="Meiryo" charset="-128"/>
              <a:ea typeface="Meiryo" charset="-128"/>
              <a:cs typeface="Meiryo" charset="-128"/>
            </a:endParaRPr>
          </a:p>
        </p:txBody>
      </p:sp>
      <p:sp>
        <p:nvSpPr>
          <p:cNvPr id="100" name="上下矢印 99"/>
          <p:cNvSpPr/>
          <p:nvPr/>
        </p:nvSpPr>
        <p:spPr>
          <a:xfrm>
            <a:off x="4352564" y="2516709"/>
            <a:ext cx="443431" cy="1695605"/>
          </a:xfrm>
          <a:prstGeom prst="upDown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1" name="正方形/長方形 100"/>
          <p:cNvSpPr/>
          <p:nvPr/>
        </p:nvSpPr>
        <p:spPr>
          <a:xfrm>
            <a:off x="3697960" y="2942486"/>
            <a:ext cx="1725386" cy="576625"/>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171450" indent="-171450">
              <a:buFont typeface="Wingdings" charset="2"/>
              <a:buChar char="ü"/>
            </a:pPr>
            <a:r>
              <a:rPr kumimoji="1" lang="ja-JP" altLang="en-US" sz="800" dirty="0" smtClean="0">
                <a:solidFill>
                  <a:schemeClr val="bg1"/>
                </a:solidFill>
                <a:latin typeface="Meiryo" charset="-128"/>
                <a:ea typeface="Meiryo" charset="-128"/>
                <a:cs typeface="Meiryo" charset="-128"/>
              </a:rPr>
              <a:t>認証サーバー介し権限を確認</a:t>
            </a:r>
            <a:endParaRPr kumimoji="1" lang="en-US" altLang="ja-JP" sz="800" dirty="0" smtClean="0">
              <a:solidFill>
                <a:schemeClr val="bg1"/>
              </a:solidFill>
              <a:latin typeface="Meiryo" charset="-128"/>
              <a:ea typeface="Meiryo" charset="-128"/>
              <a:cs typeface="Meiryo" charset="-128"/>
            </a:endParaRPr>
          </a:p>
          <a:p>
            <a:pPr marL="171450" indent="-171450">
              <a:buFont typeface="Wingdings" charset="2"/>
              <a:buChar char="ü"/>
            </a:pPr>
            <a:r>
              <a:rPr lang="ja-JP" altLang="en-US" sz="800" dirty="0" smtClean="0">
                <a:solidFill>
                  <a:schemeClr val="bg1"/>
                </a:solidFill>
                <a:latin typeface="Meiryo" charset="-128"/>
                <a:ea typeface="Meiryo" charset="-128"/>
                <a:cs typeface="Meiryo" charset="-128"/>
              </a:rPr>
              <a:t>プロトコルの違いを変換</a:t>
            </a:r>
            <a:endParaRPr lang="en-US" altLang="ja-JP" sz="800" dirty="0" smtClean="0">
              <a:solidFill>
                <a:schemeClr val="bg1"/>
              </a:solidFill>
              <a:latin typeface="Meiryo" charset="-128"/>
              <a:ea typeface="Meiryo" charset="-128"/>
              <a:cs typeface="Meiryo" charset="-128"/>
            </a:endParaRPr>
          </a:p>
        </p:txBody>
      </p:sp>
      <p:grpSp>
        <p:nvGrpSpPr>
          <p:cNvPr id="102" name="図形グループ 101"/>
          <p:cNvGrpSpPr/>
          <p:nvPr/>
        </p:nvGrpSpPr>
        <p:grpSpPr>
          <a:xfrm>
            <a:off x="4111356" y="4347272"/>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03" name="正方形/長方形 102"/>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台形 103"/>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5" name="図形グループ 104"/>
          <p:cNvGrpSpPr/>
          <p:nvPr/>
        </p:nvGrpSpPr>
        <p:grpSpPr>
          <a:xfrm>
            <a:off x="4444114" y="4347940"/>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06" name="正方形/長方形 105"/>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7" name="台形 106"/>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08" name="図形グループ 107"/>
          <p:cNvGrpSpPr/>
          <p:nvPr/>
        </p:nvGrpSpPr>
        <p:grpSpPr>
          <a:xfrm>
            <a:off x="4451161" y="4597408"/>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09" name="正方形/長方形 108"/>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台形 109"/>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1" name="図形グループ 110"/>
          <p:cNvGrpSpPr/>
          <p:nvPr/>
        </p:nvGrpSpPr>
        <p:grpSpPr>
          <a:xfrm>
            <a:off x="4785740" y="4347453"/>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12" name="正方形/長方形 111"/>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3" name="台形 112"/>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4" name="図形グループ 113"/>
          <p:cNvGrpSpPr/>
          <p:nvPr/>
        </p:nvGrpSpPr>
        <p:grpSpPr>
          <a:xfrm>
            <a:off x="4785740" y="4597408"/>
            <a:ext cx="171834" cy="153423"/>
            <a:chOff x="1761294" y="3350754"/>
            <a:chExt cx="362078" cy="270024"/>
          </a:xfrm>
          <a:solidFill>
            <a:srgbClr val="FFC000"/>
          </a:solidFill>
          <a:effectLst>
            <a:outerShdw blurRad="50800" dist="38100" dir="2700000" algn="tl" rotWithShape="0">
              <a:prstClr val="black">
                <a:alpha val="40000"/>
              </a:prstClr>
            </a:outerShdw>
          </a:effectLst>
        </p:grpSpPr>
        <p:sp>
          <p:nvSpPr>
            <p:cNvPr id="115" name="正方形/長方形 114"/>
            <p:cNvSpPr/>
            <p:nvPr/>
          </p:nvSpPr>
          <p:spPr>
            <a:xfrm>
              <a:off x="1761294" y="3399849"/>
              <a:ext cx="362078" cy="220929"/>
            </a:xfrm>
            <a:prstGeom prst="rect">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台形 115"/>
            <p:cNvSpPr/>
            <p:nvPr/>
          </p:nvSpPr>
          <p:spPr>
            <a:xfrm>
              <a:off x="1779705" y="3350754"/>
              <a:ext cx="110464" cy="49096"/>
            </a:xfrm>
            <a:prstGeom prst="trapezoid">
              <a:avLst/>
            </a:prstGeom>
            <a:grp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cxnSp>
        <p:nvCxnSpPr>
          <p:cNvPr id="117" name="直線コネクタ 116"/>
          <p:cNvCxnSpPr/>
          <p:nvPr/>
        </p:nvCxnSpPr>
        <p:spPr>
          <a:xfrm flipV="1">
            <a:off x="4615948" y="4438112"/>
            <a:ext cx="169792" cy="487"/>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18" name="直線コネクタ 117"/>
          <p:cNvCxnSpPr/>
          <p:nvPr/>
        </p:nvCxnSpPr>
        <p:spPr>
          <a:xfrm>
            <a:off x="4283190" y="4437931"/>
            <a:ext cx="160924" cy="668"/>
          </a:xfrm>
          <a:prstGeom prst="line">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19" name="カギ線コネクタ 118"/>
          <p:cNvCxnSpPr/>
          <p:nvPr/>
        </p:nvCxnSpPr>
        <p:spPr>
          <a:xfrm>
            <a:off x="4615948" y="4438599"/>
            <a:ext cx="169792" cy="249468"/>
          </a:xfrm>
          <a:prstGeom prst="bentConnector3">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20" name="カギ線コネクタ 119"/>
          <p:cNvCxnSpPr/>
          <p:nvPr/>
        </p:nvCxnSpPr>
        <p:spPr>
          <a:xfrm>
            <a:off x="4283190" y="4437931"/>
            <a:ext cx="167971" cy="250136"/>
          </a:xfrm>
          <a:prstGeom prst="bentConnector3">
            <a:avLst>
              <a:gd name="adj1" fmla="val 50000"/>
            </a:avLst>
          </a:prstGeom>
          <a:ln w="12700">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55" name="テキスト ボックス 154"/>
          <p:cNvSpPr txBox="1"/>
          <p:nvPr/>
        </p:nvSpPr>
        <p:spPr>
          <a:xfrm>
            <a:off x="3304727" y="5103205"/>
            <a:ext cx="2534545" cy="707886"/>
          </a:xfrm>
          <a:prstGeom prst="rect">
            <a:avLst/>
          </a:prstGeom>
          <a:noFill/>
        </p:spPr>
        <p:txBody>
          <a:bodyPr wrap="square" rtlCol="0">
            <a:spAutoFit/>
          </a:bodyPr>
          <a:lstStyle/>
          <a:p>
            <a:r>
              <a:rPr lang="ja-JP" altLang="en-US" sz="1000" dirty="0" smtClean="0">
                <a:solidFill>
                  <a:srgbClr val="0070C0"/>
                </a:solidFill>
                <a:latin typeface="Meiryo" charset="-128"/>
                <a:ea typeface="Meiryo" charset="-128"/>
                <a:cs typeface="Meiryo" charset="-128"/>
              </a:rPr>
              <a:t>ブロック・ストレージに比べオーバーヘッドが大きくアクセスに時間はかかる。</a:t>
            </a:r>
            <a:endParaRPr lang="en-US" altLang="ja-JP" sz="1000" dirty="0" smtClean="0">
              <a:solidFill>
                <a:srgbClr val="0070C0"/>
              </a:solidFill>
              <a:latin typeface="Meiryo" charset="-128"/>
              <a:ea typeface="Meiryo" charset="-128"/>
              <a:cs typeface="Meiryo" charset="-128"/>
            </a:endParaRPr>
          </a:p>
          <a:p>
            <a:r>
              <a:rPr kumimoji="1" lang="ja-JP" altLang="en-US" sz="1000" dirty="0" smtClean="0">
                <a:solidFill>
                  <a:srgbClr val="0070C0"/>
                </a:solidFill>
                <a:latin typeface="Meiryo" charset="-128"/>
                <a:ea typeface="Meiryo" charset="-128"/>
                <a:cs typeface="Meiryo" charset="-128"/>
              </a:rPr>
              <a:t>複数ユーザーとのファイル共有（</a:t>
            </a:r>
            <a:r>
              <a:rPr kumimoji="1" lang="en-US" altLang="ja-JP" sz="1000" dirty="0" smtClean="0">
                <a:solidFill>
                  <a:srgbClr val="0070C0"/>
                </a:solidFill>
                <a:latin typeface="Meiryo" charset="-128"/>
                <a:ea typeface="Meiryo" charset="-128"/>
                <a:cs typeface="Meiryo" charset="-128"/>
              </a:rPr>
              <a:t>NAS</a:t>
            </a:r>
            <a:r>
              <a:rPr kumimoji="1" lang="ja-JP" altLang="en-US" sz="1000" dirty="0" smtClean="0">
                <a:solidFill>
                  <a:srgbClr val="0070C0"/>
                </a:solidFill>
                <a:latin typeface="Meiryo" charset="-128"/>
                <a:ea typeface="Meiryo" charset="-128"/>
                <a:cs typeface="Meiryo" charset="-128"/>
              </a:rPr>
              <a:t>）を目的に使われる。</a:t>
            </a:r>
            <a:endParaRPr kumimoji="1" lang="ja-JP" altLang="en-US" sz="1000" dirty="0">
              <a:solidFill>
                <a:srgbClr val="0070C0"/>
              </a:solidFill>
              <a:latin typeface="Meiryo" charset="-128"/>
              <a:ea typeface="Meiryo" charset="-128"/>
              <a:cs typeface="Meiryo" charset="-128"/>
            </a:endParaRPr>
          </a:p>
        </p:txBody>
      </p:sp>
      <p:sp>
        <p:nvSpPr>
          <p:cNvPr id="158" name="フローチャート: 磁気ディスク 157"/>
          <p:cNvSpPr/>
          <p:nvPr/>
        </p:nvSpPr>
        <p:spPr>
          <a:xfrm>
            <a:off x="6259652" y="3963206"/>
            <a:ext cx="1759149" cy="922264"/>
          </a:xfrm>
          <a:prstGeom prst="flowChartMagneticDisk">
            <a:avLst/>
          </a:prstGeom>
          <a:solidFill>
            <a:schemeClr val="tx2">
              <a:lumMod val="40000"/>
              <a:lumOff val="60000"/>
              <a:alpha val="68000"/>
            </a:schemeClr>
          </a:solidFill>
          <a:ln w="12700" cmpd="sng">
            <a:solidFill>
              <a:schemeClr val="bg1"/>
            </a:solidFill>
            <a:prstDash val="solid"/>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59" name="正方形/長方形 158"/>
          <p:cNvSpPr/>
          <p:nvPr/>
        </p:nvSpPr>
        <p:spPr>
          <a:xfrm>
            <a:off x="6632852" y="4560988"/>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60" name="図 159"/>
          <p:cNvPicPr>
            <a:picLocks noChangeAspect="1"/>
          </p:cNvPicPr>
          <p:nvPr/>
        </p:nvPicPr>
        <p:blipFill>
          <a:blip r:embed="rId3">
            <a:clrChange>
              <a:clrFrom>
                <a:srgbClr val="FEFEFE"/>
              </a:clrFrom>
              <a:clrTo>
                <a:srgbClr val="FEFEFE">
                  <a:alpha val="0"/>
                </a:srgbClr>
              </a:clrTo>
            </a:clrChange>
          </a:blip>
          <a:stretch>
            <a:fillRect/>
          </a:stretch>
        </p:blipFill>
        <p:spPr>
          <a:xfrm>
            <a:off x="6623647" y="4573786"/>
            <a:ext cx="293088" cy="212632"/>
          </a:xfrm>
          <a:prstGeom prst="rect">
            <a:avLst/>
          </a:prstGeom>
        </p:spPr>
      </p:pic>
      <p:sp>
        <p:nvSpPr>
          <p:cNvPr id="164" name="スライド番号プレースホルダー 2"/>
          <p:cNvSpPr txBox="1">
            <a:spLocks/>
          </p:cNvSpPr>
          <p:nvPr/>
        </p:nvSpPr>
        <p:spPr>
          <a:xfrm>
            <a:off x="6932246" y="6651702"/>
            <a:ext cx="2133600" cy="217800"/>
          </a:xfrm>
          <a:prstGeom prst="rect">
            <a:avLst/>
          </a:prstGeom>
        </p:spPr>
        <p:txBody>
          <a:bodyPr vert="horz" lIns="91440" tIns="45720" rIns="91440" bIns="45720" rtlCol="0" anchor="ctr"/>
          <a:lstStyle>
            <a:defPPr>
              <a:defRPr lang="ja-JP"/>
            </a:defPPr>
            <a:lvl1pPr marL="0" algn="r" defTabSz="457200" rtl="0" eaLnBrk="1" latinLnBrk="0" hangingPunct="1">
              <a:defRPr kumimoji="1" sz="1000" kern="1200">
                <a:solidFill>
                  <a:schemeClr val="bg1"/>
                </a:solidFill>
                <a:latin typeface="American Typewriter"/>
                <a:ea typeface="+mn-ea"/>
                <a:cs typeface="American Typewriter"/>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fld id="{8FF8CC5D-A65D-5946-99B5-645367A967AD}" type="slidenum">
              <a:rPr lang="ja-JP" altLang="en-US" smtClean="0"/>
              <a:pPr/>
              <a:t>269</a:t>
            </a:fld>
            <a:endParaRPr lang="ja-JP" altLang="en-US"/>
          </a:p>
        </p:txBody>
      </p:sp>
      <p:sp>
        <p:nvSpPr>
          <p:cNvPr id="165" name="テキスト ボックス 164"/>
          <p:cNvSpPr txBox="1"/>
          <p:nvPr/>
        </p:nvSpPr>
        <p:spPr>
          <a:xfrm>
            <a:off x="5933627" y="960859"/>
            <a:ext cx="2534545" cy="307777"/>
          </a:xfrm>
          <a:prstGeom prst="rect">
            <a:avLst/>
          </a:prstGeom>
          <a:noFill/>
        </p:spPr>
        <p:txBody>
          <a:bodyPr wrap="square" rtlCol="0">
            <a:spAutoFit/>
          </a:bodyPr>
          <a:lstStyle/>
          <a:p>
            <a:pPr algn="ctr"/>
            <a:r>
              <a:rPr kumimoji="1" lang="ja-JP" altLang="en-US" sz="1400" b="1" dirty="0" smtClean="0">
                <a:solidFill>
                  <a:schemeClr val="accent3">
                    <a:lumMod val="75000"/>
                  </a:schemeClr>
                </a:solidFill>
                <a:latin typeface="Meiryo" charset="-128"/>
                <a:ea typeface="Meiryo" charset="-128"/>
                <a:cs typeface="Meiryo" charset="-128"/>
              </a:rPr>
              <a:t>オブジェクト・ストレージ</a:t>
            </a:r>
            <a:endParaRPr kumimoji="1" lang="ja-JP" altLang="en-US" sz="1400" b="1" dirty="0">
              <a:solidFill>
                <a:schemeClr val="accent3">
                  <a:lumMod val="75000"/>
                </a:schemeClr>
              </a:solidFill>
              <a:latin typeface="Meiryo" charset="-128"/>
              <a:ea typeface="Meiryo" charset="-128"/>
              <a:cs typeface="Meiryo" charset="-128"/>
            </a:endParaRPr>
          </a:p>
        </p:txBody>
      </p:sp>
      <p:sp>
        <p:nvSpPr>
          <p:cNvPr id="166" name="正方形/長方形 165"/>
          <p:cNvSpPr/>
          <p:nvPr/>
        </p:nvSpPr>
        <p:spPr>
          <a:xfrm>
            <a:off x="6628300" y="4332099"/>
            <a:ext cx="1133085" cy="19445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オブジェクト</a:t>
            </a:r>
            <a:r>
              <a:rPr kumimoji="1" lang="en-US" altLang="ja-JP" sz="800" dirty="0" smtClean="0">
                <a:solidFill>
                  <a:srgbClr val="FFFFFF"/>
                </a:solidFill>
                <a:latin typeface="Meiryo" charset="-128"/>
                <a:ea typeface="Meiryo" charset="-128"/>
                <a:cs typeface="Meiryo" charset="-128"/>
              </a:rPr>
              <a:t>ID</a:t>
            </a:r>
            <a:endParaRPr kumimoji="1" lang="ja-JP" altLang="en-US" sz="800" dirty="0">
              <a:solidFill>
                <a:srgbClr val="FFFFFF"/>
              </a:solidFill>
              <a:latin typeface="Meiryo" charset="-128"/>
              <a:ea typeface="Meiryo" charset="-128"/>
              <a:cs typeface="Meiryo" charset="-128"/>
            </a:endParaRPr>
          </a:p>
        </p:txBody>
      </p:sp>
      <p:grpSp>
        <p:nvGrpSpPr>
          <p:cNvPr id="173" name="図形グループ 172"/>
          <p:cNvGrpSpPr/>
          <p:nvPr/>
        </p:nvGrpSpPr>
        <p:grpSpPr>
          <a:xfrm>
            <a:off x="6304269" y="1524491"/>
            <a:ext cx="1133184" cy="486419"/>
            <a:chOff x="6769100" y="1390650"/>
            <a:chExt cx="317500" cy="157483"/>
          </a:xfrm>
        </p:grpSpPr>
        <p:sp>
          <p:nvSpPr>
            <p:cNvPr id="174" name="正方形/長方形 173"/>
            <p:cNvSpPr/>
            <p:nvPr/>
          </p:nvSpPr>
          <p:spPr>
            <a:xfrm>
              <a:off x="6769100" y="1390650"/>
              <a:ext cx="317500" cy="157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5" name="円/楕円 17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6" name="直線コネクタ 17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77" name="フローチャート: 磁気ディスク 176"/>
          <p:cNvSpPr/>
          <p:nvPr/>
        </p:nvSpPr>
        <p:spPr>
          <a:xfrm>
            <a:off x="6902241" y="1620822"/>
            <a:ext cx="1161177" cy="922264"/>
          </a:xfrm>
          <a:prstGeom prst="flowChartMagneticDisk">
            <a:avLst/>
          </a:prstGeom>
          <a:solidFill>
            <a:srgbClr val="595959">
              <a:alpha val="50196"/>
            </a:srgbClr>
          </a:solidFill>
          <a:ln w="12700" cmpd="sng">
            <a:solidFill>
              <a:schemeClr val="bg1"/>
            </a:solidFill>
            <a:prstDash val="sysDot"/>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178" name="上下矢印 177"/>
          <p:cNvSpPr/>
          <p:nvPr/>
        </p:nvSpPr>
        <p:spPr>
          <a:xfrm>
            <a:off x="6964528" y="2522252"/>
            <a:ext cx="443431" cy="1695605"/>
          </a:xfrm>
          <a:prstGeom prst="upDownArrow">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9" name="正方形/長方形 178"/>
          <p:cNvSpPr/>
          <p:nvPr/>
        </p:nvSpPr>
        <p:spPr>
          <a:xfrm>
            <a:off x="6304998" y="2942001"/>
            <a:ext cx="1757849" cy="5771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50" dirty="0" smtClean="0">
                <a:solidFill>
                  <a:schemeClr val="bg1"/>
                </a:solidFill>
                <a:latin typeface="Meiryo" charset="-128"/>
                <a:ea typeface="Meiryo" charset="-128"/>
                <a:cs typeface="Meiryo" charset="-128"/>
              </a:rPr>
              <a:t>HTTP/HTTPS</a:t>
            </a:r>
            <a:r>
              <a:rPr kumimoji="1" lang="ja-JP" altLang="en-US" sz="1050" dirty="0" smtClean="0">
                <a:solidFill>
                  <a:schemeClr val="bg1"/>
                </a:solidFill>
                <a:latin typeface="Meiryo" charset="-128"/>
                <a:ea typeface="Meiryo" charset="-128"/>
                <a:cs typeface="Meiryo" charset="-128"/>
              </a:rPr>
              <a:t>でオブジェクトをストレージへ送信</a:t>
            </a:r>
            <a:endParaRPr kumimoji="1" lang="ja-JP" altLang="en-US" sz="1050" dirty="0">
              <a:solidFill>
                <a:schemeClr val="bg1"/>
              </a:solidFill>
              <a:latin typeface="Meiryo" charset="-128"/>
              <a:ea typeface="Meiryo" charset="-128"/>
              <a:cs typeface="Meiryo" charset="-128"/>
            </a:endParaRPr>
          </a:p>
        </p:txBody>
      </p:sp>
      <p:sp>
        <p:nvSpPr>
          <p:cNvPr id="180" name="正方形/長方形 179"/>
          <p:cNvSpPr/>
          <p:nvPr/>
        </p:nvSpPr>
        <p:spPr>
          <a:xfrm>
            <a:off x="7174799" y="1988127"/>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81" name="図 180"/>
          <p:cNvPicPr>
            <a:picLocks noChangeAspect="1"/>
          </p:cNvPicPr>
          <p:nvPr/>
        </p:nvPicPr>
        <p:blipFill>
          <a:blip r:embed="rId3">
            <a:clrChange>
              <a:clrFrom>
                <a:srgbClr val="FEFEFE"/>
              </a:clrFrom>
              <a:clrTo>
                <a:srgbClr val="FEFEFE">
                  <a:alpha val="0"/>
                </a:srgbClr>
              </a:clrTo>
            </a:clrChange>
          </a:blip>
          <a:stretch>
            <a:fillRect/>
          </a:stretch>
        </p:blipFill>
        <p:spPr>
          <a:xfrm>
            <a:off x="7165594" y="2000925"/>
            <a:ext cx="293088" cy="212632"/>
          </a:xfrm>
          <a:prstGeom prst="rect">
            <a:avLst/>
          </a:prstGeom>
        </p:spPr>
      </p:pic>
      <p:sp>
        <p:nvSpPr>
          <p:cNvPr id="182" name="正方形/長方形 181"/>
          <p:cNvSpPr/>
          <p:nvPr/>
        </p:nvSpPr>
        <p:spPr>
          <a:xfrm>
            <a:off x="7542785" y="1981582"/>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3" name="正方形/長方形 182"/>
          <p:cNvSpPr/>
          <p:nvPr/>
        </p:nvSpPr>
        <p:spPr>
          <a:xfrm>
            <a:off x="7170935" y="2251852"/>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4" name="正方形/長方形 183"/>
          <p:cNvSpPr/>
          <p:nvPr/>
        </p:nvSpPr>
        <p:spPr>
          <a:xfrm>
            <a:off x="7544676" y="2245307"/>
            <a:ext cx="288435" cy="22543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85" name="図 184"/>
          <p:cNvPicPr>
            <a:picLocks noChangeAspect="1"/>
          </p:cNvPicPr>
          <p:nvPr/>
        </p:nvPicPr>
        <p:blipFill>
          <a:blip r:embed="rId4">
            <a:clrChange>
              <a:clrFrom>
                <a:srgbClr val="FEFEFE"/>
              </a:clrFrom>
              <a:clrTo>
                <a:srgbClr val="FEFEFE">
                  <a:alpha val="0"/>
                </a:srgbClr>
              </a:clrTo>
            </a:clrChange>
          </a:blip>
          <a:stretch>
            <a:fillRect/>
          </a:stretch>
        </p:blipFill>
        <p:spPr>
          <a:xfrm>
            <a:off x="7539411" y="2252376"/>
            <a:ext cx="288777" cy="237101"/>
          </a:xfrm>
          <a:prstGeom prst="rect">
            <a:avLst/>
          </a:prstGeom>
        </p:spPr>
      </p:pic>
      <p:pic>
        <p:nvPicPr>
          <p:cNvPr id="186" name="図 185"/>
          <p:cNvPicPr>
            <a:picLocks noChangeAspect="1"/>
          </p:cNvPicPr>
          <p:nvPr/>
        </p:nvPicPr>
        <p:blipFill>
          <a:blip r:embed="rId5">
            <a:clrChange>
              <a:clrFrom>
                <a:srgbClr val="FEFEFE"/>
              </a:clrFrom>
              <a:clrTo>
                <a:srgbClr val="FEFEFE">
                  <a:alpha val="0"/>
                </a:srgbClr>
              </a:clrTo>
            </a:clrChange>
          </a:blip>
          <a:stretch>
            <a:fillRect/>
          </a:stretch>
        </p:blipFill>
        <p:spPr>
          <a:xfrm>
            <a:off x="7192672" y="2259598"/>
            <a:ext cx="231004" cy="222655"/>
          </a:xfrm>
          <a:prstGeom prst="rect">
            <a:avLst/>
          </a:prstGeom>
        </p:spPr>
      </p:pic>
      <p:pic>
        <p:nvPicPr>
          <p:cNvPr id="187" name="図 186"/>
          <p:cNvPicPr>
            <a:picLocks noChangeAspect="1"/>
          </p:cNvPicPr>
          <p:nvPr/>
        </p:nvPicPr>
        <p:blipFill>
          <a:blip r:embed="rId6">
            <a:clrChange>
              <a:clrFrom>
                <a:srgbClr val="FEFEFE"/>
              </a:clrFrom>
              <a:clrTo>
                <a:srgbClr val="FEFEFE">
                  <a:alpha val="0"/>
                </a:srgbClr>
              </a:clrTo>
            </a:clrChange>
          </a:blip>
          <a:stretch>
            <a:fillRect/>
          </a:stretch>
        </p:blipFill>
        <p:spPr>
          <a:xfrm>
            <a:off x="7548922" y="1978741"/>
            <a:ext cx="253951" cy="228271"/>
          </a:xfrm>
          <a:prstGeom prst="rect">
            <a:avLst/>
          </a:prstGeom>
        </p:spPr>
      </p:pic>
      <p:sp>
        <p:nvSpPr>
          <p:cNvPr id="221" name="正方形/長方形 220"/>
          <p:cNvSpPr/>
          <p:nvPr/>
        </p:nvSpPr>
        <p:spPr>
          <a:xfrm>
            <a:off x="6976475" y="4560988"/>
            <a:ext cx="784910" cy="22319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Meiryo" charset="-128"/>
                <a:ea typeface="Meiryo" charset="-128"/>
                <a:cs typeface="Meiryo" charset="-128"/>
              </a:rPr>
              <a:t>メタデータ</a:t>
            </a:r>
            <a:endParaRPr kumimoji="1" lang="ja-JP" altLang="en-US" sz="800" dirty="0">
              <a:solidFill>
                <a:srgbClr val="FFFFFF"/>
              </a:solidFill>
              <a:latin typeface="Meiryo" charset="-128"/>
              <a:ea typeface="Meiryo" charset="-128"/>
              <a:cs typeface="Meiryo" charset="-128"/>
            </a:endParaRPr>
          </a:p>
        </p:txBody>
      </p:sp>
      <p:sp>
        <p:nvSpPr>
          <p:cNvPr id="222" name="正方形/長方形 221"/>
          <p:cNvSpPr/>
          <p:nvPr/>
        </p:nvSpPr>
        <p:spPr>
          <a:xfrm>
            <a:off x="5933627" y="5101480"/>
            <a:ext cx="2534545" cy="1015663"/>
          </a:xfrm>
          <a:prstGeom prst="rect">
            <a:avLst/>
          </a:prstGeom>
          <a:noFill/>
        </p:spPr>
        <p:txBody>
          <a:bodyPr wrap="square" rtlCol="0">
            <a:spAutoFit/>
          </a:bodyPr>
          <a:lstStyle/>
          <a:p>
            <a:r>
              <a:rPr lang="ja-JP" altLang="en-US" sz="1000" dirty="0" smtClean="0">
                <a:solidFill>
                  <a:srgbClr val="0070C0"/>
                </a:solidFill>
                <a:latin typeface="Meiryo" charset="-128"/>
                <a:ea typeface="Meiryo" charset="-128"/>
                <a:cs typeface="Meiryo" charset="-128"/>
              </a:rPr>
              <a:t>ノード</a:t>
            </a:r>
            <a:r>
              <a:rPr lang="ja-JP" altLang="en-US" sz="1000" dirty="0">
                <a:solidFill>
                  <a:srgbClr val="0070C0"/>
                </a:solidFill>
                <a:latin typeface="Meiryo" charset="-128"/>
                <a:ea typeface="Meiryo" charset="-128"/>
                <a:cs typeface="Meiryo" charset="-128"/>
              </a:rPr>
              <a:t>追加により容易に容量を</a:t>
            </a:r>
            <a:r>
              <a:rPr lang="ja-JP" altLang="en-US" sz="1000" dirty="0" smtClean="0">
                <a:solidFill>
                  <a:srgbClr val="0070C0"/>
                </a:solidFill>
                <a:latin typeface="Meiryo" charset="-128"/>
                <a:ea typeface="Meiryo" charset="-128"/>
                <a:cs typeface="Meiryo" charset="-128"/>
              </a:rPr>
              <a:t>追加でき</a:t>
            </a:r>
            <a:r>
              <a:rPr lang="ja-JP" altLang="en-US" sz="1000" dirty="0">
                <a:solidFill>
                  <a:srgbClr val="0070C0"/>
                </a:solidFill>
                <a:latin typeface="Meiryo" charset="-128"/>
                <a:ea typeface="Meiryo" charset="-128"/>
                <a:cs typeface="Meiryo" charset="-128"/>
              </a:rPr>
              <a:t>、非常に拡張性が高い</a:t>
            </a:r>
            <a:r>
              <a:rPr lang="ja-JP" altLang="en-US" sz="1000" dirty="0" smtClean="0">
                <a:solidFill>
                  <a:srgbClr val="0070C0"/>
                </a:solidFill>
                <a:latin typeface="Meiryo" charset="-128"/>
                <a:ea typeface="Meiryo" charset="-128"/>
                <a:cs typeface="Meiryo" charset="-128"/>
              </a:rPr>
              <a:t>。階層構造がないため制限</a:t>
            </a:r>
            <a:r>
              <a:rPr lang="ja-JP" altLang="en-US" sz="1000" dirty="0">
                <a:solidFill>
                  <a:srgbClr val="0070C0"/>
                </a:solidFill>
                <a:latin typeface="Meiryo" charset="-128"/>
                <a:ea typeface="Meiryo" charset="-128"/>
                <a:cs typeface="Meiryo" charset="-128"/>
              </a:rPr>
              <a:t>なく無数のコンテンツを保管することができる</a:t>
            </a:r>
            <a:r>
              <a:rPr lang="ja-JP" altLang="en-US" sz="1000" dirty="0" smtClean="0">
                <a:solidFill>
                  <a:srgbClr val="0070C0"/>
                </a:solidFill>
                <a:latin typeface="Meiryo" charset="-128"/>
                <a:ea typeface="Meiryo" charset="-128"/>
                <a:cs typeface="Meiryo" charset="-128"/>
              </a:rPr>
              <a:t>。変更</a:t>
            </a:r>
            <a:r>
              <a:rPr lang="ja-JP" altLang="en-US" sz="1000" dirty="0">
                <a:solidFill>
                  <a:srgbClr val="0070C0"/>
                </a:solidFill>
                <a:latin typeface="Meiryo" charset="-128"/>
                <a:ea typeface="Meiryo" charset="-128"/>
                <a:cs typeface="Meiryo" charset="-128"/>
              </a:rPr>
              <a:t>頻度が少ないデータや膨大</a:t>
            </a:r>
            <a:r>
              <a:rPr lang="ja-JP" altLang="en-US" sz="1000" dirty="0" smtClean="0">
                <a:solidFill>
                  <a:srgbClr val="0070C0"/>
                </a:solidFill>
                <a:latin typeface="Meiryo" charset="-128"/>
                <a:ea typeface="Meiryo" charset="-128"/>
                <a:cs typeface="Meiryo" charset="-128"/>
              </a:rPr>
              <a:t>なデータ保管に</a:t>
            </a:r>
            <a:r>
              <a:rPr lang="ja-JP" altLang="en-US" sz="1000" dirty="0">
                <a:solidFill>
                  <a:srgbClr val="0070C0"/>
                </a:solidFill>
                <a:latin typeface="Meiryo" charset="-128"/>
                <a:ea typeface="Meiryo" charset="-128"/>
                <a:cs typeface="Meiryo" charset="-128"/>
              </a:rPr>
              <a:t>向いている。アーカイブ（長期保存</a:t>
            </a:r>
            <a:r>
              <a:rPr lang="ja-JP" altLang="en-US" sz="1000" dirty="0" smtClean="0">
                <a:solidFill>
                  <a:srgbClr val="0070C0"/>
                </a:solidFill>
                <a:latin typeface="Meiryo" charset="-128"/>
                <a:ea typeface="Meiryo" charset="-128"/>
                <a:cs typeface="Meiryo" charset="-128"/>
              </a:rPr>
              <a:t>）</a:t>
            </a:r>
            <a:r>
              <a:rPr lang="ja-JP" altLang="en-US" sz="1000" smtClean="0">
                <a:solidFill>
                  <a:srgbClr val="0070C0"/>
                </a:solidFill>
                <a:latin typeface="Meiryo" charset="-128"/>
                <a:ea typeface="Meiryo" charset="-128"/>
                <a:cs typeface="Meiryo" charset="-128"/>
              </a:rPr>
              <a:t>には最適。</a:t>
            </a:r>
            <a:endParaRPr lang="ja-JP" altLang="en-US" sz="1000" dirty="0">
              <a:solidFill>
                <a:srgbClr val="0070C0"/>
              </a:solidFill>
              <a:latin typeface="Meiryo" charset="-128"/>
              <a:ea typeface="Meiryo" charset="-128"/>
              <a:cs typeface="Meiryo" charset="-128"/>
            </a:endParaRPr>
          </a:p>
        </p:txBody>
      </p:sp>
      <p:sp>
        <p:nvSpPr>
          <p:cNvPr id="223" name="四角形吹き出し 222"/>
          <p:cNvSpPr/>
          <p:nvPr/>
        </p:nvSpPr>
        <p:spPr>
          <a:xfrm>
            <a:off x="7851435" y="3614237"/>
            <a:ext cx="982793" cy="954107"/>
          </a:xfrm>
          <a:prstGeom prst="wedgeRectCallout">
            <a:avLst>
              <a:gd name="adj1" fmla="val -59548"/>
              <a:gd name="adj2" fmla="val 62500"/>
            </a:avLst>
          </a:prstGeom>
          <a:solidFill>
            <a:srgbClr val="00B050">
              <a:alpha val="44000"/>
            </a:srgbClr>
          </a:solidFill>
          <a:effectLst>
            <a:outerShdw blurRad="50800" dist="38100" dir="2700000" algn="tl" rotWithShape="0">
              <a:prstClr val="black">
                <a:alpha val="79000"/>
              </a:prstClr>
            </a:outerShdw>
          </a:effectLst>
        </p:spPr>
        <p:txBody>
          <a:bodyPr wrap="square">
            <a:spAutoFit/>
          </a:bodyPr>
          <a:lstStyle/>
          <a:p>
            <a:r>
              <a:rPr lang="ja-JP" altLang="en-US" sz="800" dirty="0" smtClean="0">
                <a:solidFill>
                  <a:schemeClr val="bg1"/>
                </a:solidFill>
                <a:latin typeface="Meiryo" charset="-128"/>
                <a:ea typeface="Meiryo" charset="-128"/>
                <a:cs typeface="Meiryo" charset="-128"/>
              </a:rPr>
              <a:t>ファイル名</a:t>
            </a:r>
            <a:endParaRPr lang="en-US" altLang="ja-JP" sz="800" dirty="0" smtClean="0">
              <a:solidFill>
                <a:schemeClr val="bg1"/>
              </a:solidFill>
              <a:latin typeface="Meiryo" charset="-128"/>
              <a:ea typeface="Meiryo" charset="-128"/>
              <a:cs typeface="Meiryo" charset="-128"/>
            </a:endParaRPr>
          </a:p>
          <a:p>
            <a:r>
              <a:rPr lang="ja-JP" altLang="en-US" sz="800" dirty="0" smtClean="0">
                <a:solidFill>
                  <a:schemeClr val="bg1"/>
                </a:solidFill>
                <a:latin typeface="Meiryo" charset="-128"/>
                <a:ea typeface="Meiryo" charset="-128"/>
                <a:cs typeface="Meiryo" charset="-128"/>
              </a:rPr>
              <a:t>ファイルサイズ</a:t>
            </a:r>
            <a:endParaRPr lang="en-US" altLang="ja-JP" sz="800" dirty="0" smtClean="0">
              <a:solidFill>
                <a:schemeClr val="bg1"/>
              </a:solidFill>
              <a:latin typeface="Meiryo" charset="-128"/>
              <a:ea typeface="Meiryo" charset="-128"/>
              <a:cs typeface="Meiryo" charset="-128"/>
            </a:endParaRPr>
          </a:p>
          <a:p>
            <a:r>
              <a:rPr lang="ja-JP" altLang="en-US" sz="800" dirty="0" smtClean="0">
                <a:solidFill>
                  <a:schemeClr val="bg1"/>
                </a:solidFill>
                <a:latin typeface="Meiryo" charset="-128"/>
                <a:ea typeface="Meiryo" charset="-128"/>
                <a:cs typeface="Meiryo" charset="-128"/>
              </a:rPr>
              <a:t>作成日付</a:t>
            </a:r>
            <a:endParaRPr lang="en-US" altLang="ja-JP" sz="800" dirty="0" smtClean="0">
              <a:solidFill>
                <a:schemeClr val="bg1"/>
              </a:solidFill>
              <a:latin typeface="Meiryo" charset="-128"/>
              <a:ea typeface="Meiryo" charset="-128"/>
              <a:cs typeface="Meiryo" charset="-128"/>
            </a:endParaRPr>
          </a:p>
          <a:p>
            <a:r>
              <a:rPr lang="ja-JP" altLang="en-US" sz="800" dirty="0" smtClean="0">
                <a:solidFill>
                  <a:schemeClr val="bg1"/>
                </a:solidFill>
                <a:latin typeface="Meiryo" charset="-128"/>
                <a:ea typeface="Meiryo" charset="-128"/>
                <a:cs typeface="Meiryo" charset="-128"/>
              </a:rPr>
              <a:t>患者名</a:t>
            </a:r>
            <a:endParaRPr lang="en-US" altLang="ja-JP" sz="800" dirty="0" smtClean="0">
              <a:solidFill>
                <a:schemeClr val="bg1"/>
              </a:solidFill>
              <a:latin typeface="Meiryo" charset="-128"/>
              <a:ea typeface="Meiryo" charset="-128"/>
              <a:cs typeface="Meiryo" charset="-128"/>
            </a:endParaRPr>
          </a:p>
          <a:p>
            <a:r>
              <a:rPr lang="ja-JP" altLang="en-US" sz="800" dirty="0" smtClean="0">
                <a:solidFill>
                  <a:schemeClr val="bg1"/>
                </a:solidFill>
                <a:latin typeface="Meiryo" charset="-128"/>
                <a:ea typeface="Meiryo" charset="-128"/>
                <a:cs typeface="Meiryo" charset="-128"/>
              </a:rPr>
              <a:t>患者ID</a:t>
            </a:r>
            <a:endParaRPr lang="en-US" altLang="ja-JP" sz="800" dirty="0" smtClean="0">
              <a:solidFill>
                <a:schemeClr val="bg1"/>
              </a:solidFill>
              <a:latin typeface="Meiryo" charset="-128"/>
              <a:ea typeface="Meiryo" charset="-128"/>
              <a:cs typeface="Meiryo" charset="-128"/>
            </a:endParaRPr>
          </a:p>
          <a:p>
            <a:r>
              <a:rPr lang="ja-JP" altLang="en-US" sz="800" dirty="0" smtClean="0">
                <a:solidFill>
                  <a:schemeClr val="bg1"/>
                </a:solidFill>
                <a:latin typeface="Meiryo" charset="-128"/>
                <a:ea typeface="Meiryo" charset="-128"/>
                <a:cs typeface="Meiryo" charset="-128"/>
              </a:rPr>
              <a:t>診療科</a:t>
            </a:r>
            <a:endParaRPr lang="en-US" altLang="ja-JP" sz="800" dirty="0" smtClean="0">
              <a:solidFill>
                <a:schemeClr val="bg1"/>
              </a:solidFill>
              <a:latin typeface="Meiryo" charset="-128"/>
              <a:ea typeface="Meiryo" charset="-128"/>
              <a:cs typeface="Meiryo" charset="-128"/>
            </a:endParaRPr>
          </a:p>
          <a:p>
            <a:r>
              <a:rPr lang="ja-JP" altLang="en-US" sz="800" dirty="0" smtClean="0">
                <a:solidFill>
                  <a:schemeClr val="bg1"/>
                </a:solidFill>
                <a:latin typeface="Meiryo" charset="-128"/>
                <a:ea typeface="Meiryo" charset="-128"/>
                <a:cs typeface="Meiryo" charset="-128"/>
              </a:rPr>
              <a:t>主治医など</a:t>
            </a:r>
            <a:endParaRPr lang="ja-JP" altLang="en-US" sz="800" dirty="0">
              <a:solidFill>
                <a:schemeClr val="bg1"/>
              </a:solidFill>
              <a:latin typeface="Meiryo" charset="-128"/>
              <a:ea typeface="Meiryo" charset="-128"/>
              <a:cs typeface="Meiryo" charset="-128"/>
            </a:endParaRPr>
          </a:p>
        </p:txBody>
      </p:sp>
      <p:sp>
        <p:nvSpPr>
          <p:cNvPr id="224" name="正方形/長方形 223"/>
          <p:cNvSpPr/>
          <p:nvPr/>
        </p:nvSpPr>
        <p:spPr>
          <a:xfrm>
            <a:off x="2257248" y="6463260"/>
            <a:ext cx="6890646" cy="215444"/>
          </a:xfrm>
          <a:prstGeom prst="rect">
            <a:avLst/>
          </a:prstGeom>
        </p:spPr>
        <p:txBody>
          <a:bodyPr wrap="square">
            <a:spAutoFit/>
          </a:bodyPr>
          <a:lstStyle/>
          <a:p>
            <a:pPr algn="r"/>
            <a:r>
              <a:rPr lang="ja-JP" altLang="en-US" sz="800" dirty="0" smtClean="0">
                <a:solidFill>
                  <a:schemeClr val="tx1">
                    <a:lumMod val="50000"/>
                    <a:lumOff val="50000"/>
                  </a:schemeClr>
                </a:solidFill>
                <a:latin typeface="Meiryo" charset="-128"/>
                <a:ea typeface="Meiryo" charset="-128"/>
                <a:cs typeface="Meiryo" charset="-128"/>
              </a:rPr>
              <a:t>「</a:t>
            </a:r>
            <a:r>
              <a:rPr lang="ja-JP" altLang="en-US" sz="800" b="1" dirty="0">
                <a:solidFill>
                  <a:schemeClr val="tx1">
                    <a:lumMod val="50000"/>
                    <a:lumOff val="50000"/>
                  </a:schemeClr>
                </a:solidFill>
                <a:latin typeface="Meiryo" charset="-128"/>
                <a:ea typeface="Meiryo" charset="-128"/>
                <a:cs typeface="Meiryo" charset="-128"/>
              </a:rPr>
              <a:t>基礎から学べる！最新ストレージ技術と</a:t>
            </a:r>
            <a:r>
              <a:rPr lang="ja-JP" altLang="en-US" sz="800" b="1">
                <a:solidFill>
                  <a:schemeClr val="tx1">
                    <a:lumMod val="50000"/>
                    <a:lumOff val="50000"/>
                  </a:schemeClr>
                </a:solidFill>
                <a:latin typeface="Meiryo" charset="-128"/>
                <a:ea typeface="Meiryo" charset="-128"/>
                <a:cs typeface="Meiryo" charset="-128"/>
              </a:rPr>
              <a:t>選択</a:t>
            </a:r>
            <a:r>
              <a:rPr lang="ja-JP" altLang="en-US" sz="800" b="1" smtClean="0">
                <a:solidFill>
                  <a:schemeClr val="tx1">
                    <a:lumMod val="50000"/>
                    <a:lumOff val="50000"/>
                  </a:schemeClr>
                </a:solidFill>
                <a:latin typeface="Meiryo" charset="-128"/>
                <a:ea typeface="Meiryo" charset="-128"/>
                <a:cs typeface="Meiryo" charset="-128"/>
              </a:rPr>
              <a:t>ガイド</a:t>
            </a:r>
            <a:r>
              <a:rPr lang="ja-JP" altLang="en-US" sz="800" smtClean="0">
                <a:solidFill>
                  <a:schemeClr val="tx1">
                    <a:lumMod val="50000"/>
                    <a:lumOff val="50000"/>
                  </a:schemeClr>
                </a:solidFill>
                <a:latin typeface="Meiryo" charset="-128"/>
                <a:ea typeface="Meiryo" charset="-128"/>
                <a:cs typeface="Meiryo" charset="-128"/>
              </a:rPr>
              <a:t>」</a:t>
            </a:r>
            <a:r>
              <a:rPr lang="ja-JP" altLang="en-US" sz="800" dirty="0" smtClean="0">
                <a:solidFill>
                  <a:schemeClr val="tx1">
                    <a:lumMod val="50000"/>
                    <a:lumOff val="50000"/>
                  </a:schemeClr>
                </a:solidFill>
                <a:latin typeface="Meiryo" charset="-128"/>
                <a:ea typeface="Meiryo" charset="-128"/>
                <a:cs typeface="Meiryo" charset="-128"/>
              </a:rPr>
              <a:t>を参考に作成　http</a:t>
            </a:r>
            <a:r>
              <a:rPr lang="ja-JP" altLang="en-US" sz="800" dirty="0">
                <a:solidFill>
                  <a:schemeClr val="tx1">
                    <a:lumMod val="50000"/>
                    <a:lumOff val="50000"/>
                  </a:schemeClr>
                </a:solidFill>
                <a:latin typeface="Meiryo" charset="-128"/>
                <a:ea typeface="Meiryo" charset="-128"/>
                <a:cs typeface="Meiryo" charset="-128"/>
              </a:rPr>
              <a:t>://itpro.nikkeibp.co.jp/atclact/active/14/100700086/</a:t>
            </a:r>
          </a:p>
        </p:txBody>
      </p:sp>
    </p:spTree>
    <p:extLst>
      <p:ext uri="{BB962C8B-B14F-4D97-AF65-F5344CB8AC3E}">
        <p14:creationId xmlns:p14="http://schemas.microsoft.com/office/powerpoint/2010/main" val="44776929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図形グループ 1"/>
          <p:cNvGrpSpPr/>
          <p:nvPr/>
        </p:nvGrpSpPr>
        <p:grpSpPr>
          <a:xfrm>
            <a:off x="384387" y="1146695"/>
            <a:ext cx="8480213" cy="5220269"/>
            <a:chOff x="384387" y="752995"/>
            <a:chExt cx="8480213" cy="5220269"/>
          </a:xfrm>
        </p:grpSpPr>
        <p:sp>
          <p:nvSpPr>
            <p:cNvPr id="7" name="フリーフォーム 6"/>
            <p:cNvSpPr/>
            <p:nvPr/>
          </p:nvSpPr>
          <p:spPr>
            <a:xfrm>
              <a:off x="714349" y="752995"/>
              <a:ext cx="8150251" cy="3993875"/>
            </a:xfrm>
            <a:custGeom>
              <a:avLst/>
              <a:gdLst>
                <a:gd name="connsiteX0" fmla="*/ 0 w 6916755"/>
                <a:gd name="connsiteY0" fmla="*/ 3330561 h 3330561"/>
                <a:gd name="connsiteX1" fmla="*/ 628796 w 6916755"/>
                <a:gd name="connsiteY1" fmla="*/ 2919688 h 3330561"/>
                <a:gd name="connsiteX2" fmla="*/ 1083272 w 6916755"/>
                <a:gd name="connsiteY2" fmla="*/ 3087773 h 3330561"/>
                <a:gd name="connsiteX3" fmla="*/ 1600005 w 6916755"/>
                <a:gd name="connsiteY3" fmla="*/ 2745379 h 3330561"/>
                <a:gd name="connsiteX4" fmla="*/ 2284832 w 6916755"/>
                <a:gd name="connsiteY4" fmla="*/ 2919688 h 3330561"/>
                <a:gd name="connsiteX5" fmla="*/ 3175108 w 6916755"/>
                <a:gd name="connsiteY5" fmla="*/ 2241125 h 3330561"/>
                <a:gd name="connsiteX6" fmla="*/ 3909741 w 6916755"/>
                <a:gd name="connsiteY6" fmla="*/ 2303379 h 3330561"/>
                <a:gd name="connsiteX7" fmla="*/ 4806242 w 6916755"/>
                <a:gd name="connsiteY7" fmla="*/ 1394478 h 3330561"/>
                <a:gd name="connsiteX8" fmla="*/ 5821031 w 6916755"/>
                <a:gd name="connsiteY8" fmla="*/ 1593689 h 3330561"/>
                <a:gd name="connsiteX9" fmla="*/ 6916755 w 6916755"/>
                <a:gd name="connsiteY9" fmla="*/ 0 h 333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6755" h="3330561">
                  <a:moveTo>
                    <a:pt x="0" y="3330561"/>
                  </a:moveTo>
                  <a:lnTo>
                    <a:pt x="628796" y="2919688"/>
                  </a:lnTo>
                  <a:lnTo>
                    <a:pt x="1083272" y="3087773"/>
                  </a:lnTo>
                  <a:lnTo>
                    <a:pt x="1600005" y="2745379"/>
                  </a:lnTo>
                  <a:lnTo>
                    <a:pt x="2284832" y="2919688"/>
                  </a:lnTo>
                  <a:lnTo>
                    <a:pt x="3175108" y="2241125"/>
                  </a:lnTo>
                  <a:lnTo>
                    <a:pt x="3909741" y="2303379"/>
                  </a:lnTo>
                  <a:lnTo>
                    <a:pt x="4806242" y="1394478"/>
                  </a:lnTo>
                  <a:lnTo>
                    <a:pt x="5821031" y="1593689"/>
                  </a:lnTo>
                  <a:lnTo>
                    <a:pt x="6916755" y="0"/>
                  </a:lnTo>
                </a:path>
              </a:pathLst>
            </a:custGeom>
            <a:ln w="76200" cmpd="sng">
              <a:solidFill>
                <a:srgbClr val="3366FF"/>
              </a:solidFill>
              <a:headEnd type="none"/>
              <a:tailEnd type="arrow"/>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8" name="上矢印 7"/>
            <p:cNvSpPr/>
            <p:nvPr/>
          </p:nvSpPr>
          <p:spPr>
            <a:xfrm>
              <a:off x="384387" y="4628589"/>
              <a:ext cx="3025690" cy="1344675"/>
            </a:xfrm>
            <a:prstGeom prst="upArrow">
              <a:avLst>
                <a:gd name="adj1" fmla="val 76221"/>
                <a:gd name="adj2" fmla="val 50000"/>
              </a:avLst>
            </a:prstGeom>
            <a:solidFill>
              <a:srgbClr val="3366FF"/>
            </a:solidFill>
            <a:ln>
              <a:no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kumimoji="1" lang="ja-JP" altLang="en-US"/>
            </a:p>
          </p:txBody>
        </p:sp>
        <p:sp>
          <p:nvSpPr>
            <p:cNvPr id="10" name="テキスト ボックス 9"/>
            <p:cNvSpPr txBox="1"/>
            <p:nvPr/>
          </p:nvSpPr>
          <p:spPr>
            <a:xfrm>
              <a:off x="985077" y="5154598"/>
              <a:ext cx="1826141" cy="523220"/>
            </a:xfrm>
            <a:prstGeom prst="rect">
              <a:avLst/>
            </a:prstGeom>
            <a:noFill/>
          </p:spPr>
          <p:txBody>
            <a:bodyPr wrap="none" rtlCol="0">
              <a:spAutoFit/>
            </a:bodyPr>
            <a:lstStyle/>
            <a:p>
              <a:pPr algn="ctr"/>
              <a:r>
                <a:rPr kumimoji="1" lang="ja-JP" altLang="en-US" sz="1600" dirty="0" smtClean="0">
                  <a:solidFill>
                    <a:schemeClr val="bg1"/>
                  </a:solidFill>
                  <a:latin typeface="HGP創英角ｺﾞｼｯｸUB"/>
                  <a:ea typeface="HGP創英角ｺﾞｼｯｸUB"/>
                  <a:cs typeface="HGP創英角ｺﾞｼｯｸUB"/>
                </a:rPr>
                <a:t>社会的責任の担保</a:t>
              </a:r>
              <a:endParaRPr kumimoji="1" lang="en-US" altLang="ja-JP" sz="1600" dirty="0" smtClean="0">
                <a:solidFill>
                  <a:schemeClr val="bg1"/>
                </a:solidFill>
                <a:latin typeface="HGP創英角ｺﾞｼｯｸUB"/>
                <a:ea typeface="HGP創英角ｺﾞｼｯｸUB"/>
                <a:cs typeface="HGP創英角ｺﾞｼｯｸUB"/>
              </a:endParaRPr>
            </a:p>
            <a:p>
              <a:pPr algn="ctr"/>
              <a:r>
                <a:rPr lang="ja-JP" altLang="en-US" sz="1200" dirty="0" smtClean="0">
                  <a:solidFill>
                    <a:schemeClr val="bg1"/>
                  </a:solidFill>
                  <a:latin typeface="HGP創英角ｺﾞｼｯｸUB"/>
                  <a:ea typeface="HGP創英角ｺﾞｼｯｸUB"/>
                  <a:cs typeface="HGP創英角ｺﾞｼｯｸUB"/>
                </a:rPr>
                <a:t>災害、セキュリティ・・・</a:t>
              </a:r>
              <a:endParaRPr kumimoji="1" lang="ja-JP" altLang="en-US" sz="1200" dirty="0">
                <a:solidFill>
                  <a:schemeClr val="bg1"/>
                </a:solidFill>
                <a:latin typeface="HGP創英角ｺﾞｼｯｸUB"/>
                <a:ea typeface="HGP創英角ｺﾞｼｯｸUB"/>
                <a:cs typeface="HGP創英角ｺﾞｼｯｸUB"/>
              </a:endParaRPr>
            </a:p>
          </p:txBody>
        </p:sp>
        <p:sp>
          <p:nvSpPr>
            <p:cNvPr id="13" name="上矢印 12"/>
            <p:cNvSpPr/>
            <p:nvPr/>
          </p:nvSpPr>
          <p:spPr>
            <a:xfrm>
              <a:off x="3080115" y="3900222"/>
              <a:ext cx="3025690" cy="1344675"/>
            </a:xfrm>
            <a:prstGeom prst="upArrow">
              <a:avLst>
                <a:gd name="adj1" fmla="val 76221"/>
                <a:gd name="adj2" fmla="val 50000"/>
              </a:avLst>
            </a:prstGeom>
            <a:solidFill>
              <a:srgbClr val="3366FF"/>
            </a:solidFill>
            <a:ln>
              <a:no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kumimoji="1" lang="ja-JP" altLang="en-US">
                <a:latin typeface="HGP創英角ｺﾞｼｯｸUB"/>
                <a:ea typeface="HGP創英角ｺﾞｼｯｸUB"/>
                <a:cs typeface="HGP創英角ｺﾞｼｯｸUB"/>
              </a:endParaRPr>
            </a:p>
          </p:txBody>
        </p:sp>
        <p:sp>
          <p:nvSpPr>
            <p:cNvPr id="15" name="テキスト ボックス 14"/>
            <p:cNvSpPr txBox="1"/>
            <p:nvPr/>
          </p:nvSpPr>
          <p:spPr>
            <a:xfrm>
              <a:off x="3595046" y="4469871"/>
              <a:ext cx="1997662" cy="523220"/>
            </a:xfrm>
            <a:prstGeom prst="rect">
              <a:avLst/>
            </a:prstGeom>
            <a:noFill/>
          </p:spPr>
          <p:txBody>
            <a:bodyPr wrap="none" rtlCol="0">
              <a:spAutoFit/>
            </a:bodyPr>
            <a:lstStyle/>
            <a:p>
              <a:pPr algn="ctr"/>
              <a:r>
                <a:rPr lang="ja-JP" altLang="en-US" sz="1600" dirty="0" smtClean="0">
                  <a:solidFill>
                    <a:schemeClr val="bg1"/>
                  </a:solidFill>
                  <a:latin typeface="HGP創英角ｺﾞｼｯｸUB"/>
                  <a:ea typeface="HGP創英角ｺﾞｼｯｸUB"/>
                  <a:cs typeface="HGP創英角ｺﾞｼｯｸUB"/>
                </a:rPr>
                <a:t>事業成長への</a:t>
              </a:r>
              <a:r>
                <a:rPr lang="en-US" altLang="ja-JP" sz="1600" dirty="0" smtClean="0">
                  <a:solidFill>
                    <a:schemeClr val="bg1"/>
                  </a:solidFill>
                  <a:latin typeface="HGP創英角ｺﾞｼｯｸUB"/>
                  <a:ea typeface="HGP創英角ｺﾞｼｯｸUB"/>
                  <a:cs typeface="HGP創英角ｺﾞｼｯｸUB"/>
                </a:rPr>
                <a:t>IT</a:t>
              </a:r>
              <a:r>
                <a:rPr lang="ja-JP" altLang="en-US" sz="1600" dirty="0" smtClean="0">
                  <a:solidFill>
                    <a:schemeClr val="bg1"/>
                  </a:solidFill>
                  <a:latin typeface="HGP創英角ｺﾞｼｯｸUB"/>
                  <a:ea typeface="HGP創英角ｺﾞｼｯｸUB"/>
                  <a:cs typeface="HGP創英角ｺﾞｼｯｸUB"/>
                </a:rPr>
                <a:t>投資</a:t>
              </a:r>
              <a:endParaRPr lang="en-US" altLang="ja-JP" sz="1600" dirty="0" smtClean="0">
                <a:solidFill>
                  <a:schemeClr val="bg1"/>
                </a:solidFill>
                <a:latin typeface="HGP創英角ｺﾞｼｯｸUB"/>
                <a:ea typeface="HGP創英角ｺﾞｼｯｸUB"/>
                <a:cs typeface="HGP創英角ｺﾞｼｯｸUB"/>
              </a:endParaRPr>
            </a:p>
            <a:p>
              <a:pPr algn="ctr"/>
              <a:r>
                <a:rPr lang="ja-JP" altLang="en-US" sz="1200" dirty="0" smtClean="0">
                  <a:solidFill>
                    <a:schemeClr val="bg1"/>
                  </a:solidFill>
                  <a:latin typeface="HGP創英角ｺﾞｼｯｸUB"/>
                  <a:ea typeface="HGP創英角ｺﾞｼｯｸUB"/>
                  <a:cs typeface="HGP創英角ｺﾞｼｯｸUB"/>
                </a:rPr>
                <a:t>グローバル、新規事業・・・</a:t>
              </a:r>
              <a:endParaRPr kumimoji="1" lang="ja-JP" altLang="en-US" sz="1200" dirty="0">
                <a:solidFill>
                  <a:schemeClr val="bg1"/>
                </a:solidFill>
                <a:latin typeface="HGP創英角ｺﾞｼｯｸUB"/>
                <a:ea typeface="HGP創英角ｺﾞｼｯｸUB"/>
                <a:cs typeface="HGP創英角ｺﾞｼｯｸUB"/>
              </a:endParaRPr>
            </a:p>
          </p:txBody>
        </p:sp>
        <p:sp>
          <p:nvSpPr>
            <p:cNvPr id="14" name="上矢印 13"/>
            <p:cNvSpPr/>
            <p:nvPr/>
          </p:nvSpPr>
          <p:spPr>
            <a:xfrm>
              <a:off x="5718260" y="3159191"/>
              <a:ext cx="3025690" cy="1344675"/>
            </a:xfrm>
            <a:prstGeom prst="upArrow">
              <a:avLst>
                <a:gd name="adj1" fmla="val 76221"/>
                <a:gd name="adj2" fmla="val 50000"/>
              </a:avLst>
            </a:prstGeom>
            <a:solidFill>
              <a:srgbClr val="3366FF"/>
            </a:solidFill>
            <a:ln>
              <a:no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kumimoji="1" lang="ja-JP" altLang="en-US"/>
            </a:p>
          </p:txBody>
        </p:sp>
        <p:sp>
          <p:nvSpPr>
            <p:cNvPr id="16" name="テキスト ボックス 15"/>
            <p:cNvSpPr txBox="1"/>
            <p:nvPr/>
          </p:nvSpPr>
          <p:spPr>
            <a:xfrm>
              <a:off x="6284587" y="3727145"/>
              <a:ext cx="1894870" cy="523220"/>
            </a:xfrm>
            <a:prstGeom prst="rect">
              <a:avLst/>
            </a:prstGeom>
            <a:noFill/>
          </p:spPr>
          <p:txBody>
            <a:bodyPr wrap="none" rtlCol="0">
              <a:spAutoFit/>
            </a:bodyPr>
            <a:lstStyle/>
            <a:p>
              <a:pPr algn="ctr"/>
              <a:r>
                <a:rPr lang="en-US" altLang="ja-JP" sz="1600" dirty="0" smtClean="0">
                  <a:solidFill>
                    <a:schemeClr val="bg1"/>
                  </a:solidFill>
                  <a:latin typeface="HGP創英角ｺﾞｼｯｸUB"/>
                  <a:ea typeface="HGP創英角ｺﾞｼｯｸUB"/>
                  <a:cs typeface="HGP創英角ｺﾞｼｯｸUB"/>
                </a:rPr>
                <a:t>IT</a:t>
              </a:r>
              <a:r>
                <a:rPr lang="ja-JP" altLang="en-US" sz="1600" dirty="0" smtClean="0">
                  <a:solidFill>
                    <a:schemeClr val="bg1"/>
                  </a:solidFill>
                  <a:latin typeface="HGP創英角ｺﾞｼｯｸUB"/>
                  <a:ea typeface="HGP創英角ｺﾞｼｯｸUB"/>
                  <a:cs typeface="HGP創英角ｺﾞｼｯｸUB"/>
                </a:rPr>
                <a:t>環境への対応</a:t>
              </a:r>
              <a:endParaRPr lang="en-US" altLang="ja-JP" sz="1600" dirty="0" smtClean="0">
                <a:solidFill>
                  <a:schemeClr val="bg1"/>
                </a:solidFill>
                <a:latin typeface="HGP創英角ｺﾞｼｯｸUB"/>
                <a:ea typeface="HGP創英角ｺﾞｼｯｸUB"/>
                <a:cs typeface="HGP創英角ｺﾞｼｯｸUB"/>
              </a:endParaRPr>
            </a:p>
            <a:p>
              <a:pPr algn="ctr"/>
              <a:r>
                <a:rPr lang="ja-JP" altLang="en-US" sz="1200" dirty="0" smtClean="0">
                  <a:solidFill>
                    <a:schemeClr val="bg1"/>
                  </a:solidFill>
                  <a:latin typeface="HGP創英角ｺﾞｼｯｸUB"/>
                  <a:ea typeface="HGP創英角ｺﾞｼｯｸUB"/>
                  <a:cs typeface="HGP創英角ｺﾞｼｯｸUB"/>
                </a:rPr>
                <a:t>モバイル、ビッグデータ・・・</a:t>
              </a:r>
              <a:endParaRPr kumimoji="1" lang="ja-JP" altLang="en-US" sz="1200" dirty="0">
                <a:solidFill>
                  <a:schemeClr val="bg1"/>
                </a:solidFill>
                <a:latin typeface="HGP創英角ｺﾞｼｯｸUB"/>
                <a:ea typeface="HGP創英角ｺﾞｼｯｸUB"/>
                <a:cs typeface="HGP創英角ｺﾞｼｯｸUB"/>
              </a:endParaRPr>
            </a:p>
          </p:txBody>
        </p:sp>
      </p:grpSp>
      <p:sp>
        <p:nvSpPr>
          <p:cNvPr id="9" name="フリーフォーム 8"/>
          <p:cNvSpPr/>
          <p:nvPr/>
        </p:nvSpPr>
        <p:spPr>
          <a:xfrm flipV="1">
            <a:off x="670769" y="2628640"/>
            <a:ext cx="8073181" cy="1384559"/>
          </a:xfrm>
          <a:custGeom>
            <a:avLst/>
            <a:gdLst>
              <a:gd name="connsiteX0" fmla="*/ 0 w 6916755"/>
              <a:gd name="connsiteY0" fmla="*/ 3330561 h 3330561"/>
              <a:gd name="connsiteX1" fmla="*/ 628796 w 6916755"/>
              <a:gd name="connsiteY1" fmla="*/ 2919688 h 3330561"/>
              <a:gd name="connsiteX2" fmla="*/ 1083272 w 6916755"/>
              <a:gd name="connsiteY2" fmla="*/ 3087773 h 3330561"/>
              <a:gd name="connsiteX3" fmla="*/ 1600005 w 6916755"/>
              <a:gd name="connsiteY3" fmla="*/ 2745379 h 3330561"/>
              <a:gd name="connsiteX4" fmla="*/ 2284832 w 6916755"/>
              <a:gd name="connsiteY4" fmla="*/ 2919688 h 3330561"/>
              <a:gd name="connsiteX5" fmla="*/ 3175108 w 6916755"/>
              <a:gd name="connsiteY5" fmla="*/ 2241125 h 3330561"/>
              <a:gd name="connsiteX6" fmla="*/ 3909741 w 6916755"/>
              <a:gd name="connsiteY6" fmla="*/ 2303379 h 3330561"/>
              <a:gd name="connsiteX7" fmla="*/ 4806242 w 6916755"/>
              <a:gd name="connsiteY7" fmla="*/ 1394478 h 3330561"/>
              <a:gd name="connsiteX8" fmla="*/ 5821031 w 6916755"/>
              <a:gd name="connsiteY8" fmla="*/ 1593689 h 3330561"/>
              <a:gd name="connsiteX9" fmla="*/ 6916755 w 6916755"/>
              <a:gd name="connsiteY9" fmla="*/ 0 h 333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6755" h="3330561">
                <a:moveTo>
                  <a:pt x="0" y="3330561"/>
                </a:moveTo>
                <a:lnTo>
                  <a:pt x="628796" y="2919688"/>
                </a:lnTo>
                <a:lnTo>
                  <a:pt x="1083272" y="3087773"/>
                </a:lnTo>
                <a:lnTo>
                  <a:pt x="1600005" y="2745379"/>
                </a:lnTo>
                <a:lnTo>
                  <a:pt x="2284832" y="2919688"/>
                </a:lnTo>
                <a:lnTo>
                  <a:pt x="3175108" y="2241125"/>
                </a:lnTo>
                <a:lnTo>
                  <a:pt x="3909741" y="2303379"/>
                </a:lnTo>
                <a:lnTo>
                  <a:pt x="4806242" y="1394478"/>
                </a:lnTo>
                <a:lnTo>
                  <a:pt x="5821031" y="1593689"/>
                </a:lnTo>
                <a:lnTo>
                  <a:pt x="6916755" y="0"/>
                </a:lnTo>
              </a:path>
            </a:pathLst>
          </a:custGeom>
          <a:ln w="76200" cmpd="sng">
            <a:solidFill>
              <a:srgbClr val="FF0000"/>
            </a:solidFill>
            <a:headEnd type="none"/>
            <a:tailEnd type="arrow"/>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11" name="下矢印 10"/>
          <p:cNvSpPr/>
          <p:nvPr/>
        </p:nvSpPr>
        <p:spPr>
          <a:xfrm>
            <a:off x="2426415" y="1146695"/>
            <a:ext cx="3679390" cy="1755548"/>
          </a:xfrm>
          <a:prstGeom prst="downArrow">
            <a:avLst>
              <a:gd name="adj1" fmla="val 78426"/>
              <a:gd name="adj2" fmla="val 50000"/>
            </a:avLst>
          </a:prstGeom>
          <a:solidFill>
            <a:srgbClr val="800000"/>
          </a:solidFill>
          <a:ln>
            <a:noFill/>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kumimoji="1" lang="ja-JP" altLang="en-US"/>
          </a:p>
        </p:txBody>
      </p:sp>
      <p:sp>
        <p:nvSpPr>
          <p:cNvPr id="17" name="テキスト ボックス 16"/>
          <p:cNvSpPr txBox="1"/>
          <p:nvPr/>
        </p:nvSpPr>
        <p:spPr>
          <a:xfrm>
            <a:off x="3030313" y="1332955"/>
            <a:ext cx="2463936" cy="954107"/>
          </a:xfrm>
          <a:prstGeom prst="rect">
            <a:avLst/>
          </a:prstGeom>
          <a:noFill/>
        </p:spPr>
        <p:txBody>
          <a:bodyPr wrap="none" rtlCol="0">
            <a:spAutoFit/>
          </a:bodyPr>
          <a:lstStyle/>
          <a:p>
            <a:pPr algn="ctr"/>
            <a:r>
              <a:rPr kumimoji="1" lang="ja-JP" altLang="en-US" sz="2800" dirty="0" smtClean="0">
                <a:solidFill>
                  <a:schemeClr val="bg1"/>
                </a:solidFill>
                <a:latin typeface="HGP創英角ｺﾞｼｯｸUB"/>
                <a:ea typeface="HGP創英角ｺﾞｼｯｸUB"/>
                <a:cs typeface="HGP創英角ｺﾞｼｯｸUB"/>
              </a:rPr>
              <a:t>コスト削減への</a:t>
            </a:r>
            <a:endParaRPr kumimoji="1" lang="en-US" altLang="ja-JP" sz="2800" dirty="0" smtClean="0">
              <a:solidFill>
                <a:schemeClr val="bg1"/>
              </a:solidFill>
              <a:latin typeface="HGP創英角ｺﾞｼｯｸUB"/>
              <a:ea typeface="HGP創英角ｺﾞｼｯｸUB"/>
              <a:cs typeface="HGP創英角ｺﾞｼｯｸUB"/>
            </a:endParaRPr>
          </a:p>
          <a:p>
            <a:pPr algn="ctr"/>
            <a:r>
              <a:rPr lang="ja-JP" altLang="en-US" sz="2800" dirty="0" smtClean="0">
                <a:solidFill>
                  <a:schemeClr val="bg1"/>
                </a:solidFill>
                <a:latin typeface="HGP創英角ｺﾞｼｯｸUB"/>
                <a:ea typeface="HGP創英角ｺﾞｼｯｸUB"/>
                <a:cs typeface="HGP創英角ｺﾞｼｯｸUB"/>
              </a:rPr>
              <a:t>継続的圧力</a:t>
            </a:r>
            <a:endParaRPr kumimoji="1" lang="en-US" altLang="ja-JP" sz="2800" dirty="0" smtClean="0">
              <a:solidFill>
                <a:schemeClr val="bg1"/>
              </a:solidFill>
              <a:latin typeface="HGP創英角ｺﾞｼｯｸUB"/>
              <a:ea typeface="HGP創英角ｺﾞｼｯｸUB"/>
              <a:cs typeface="HGP創英角ｺﾞｼｯｸUB"/>
            </a:endParaRPr>
          </a:p>
        </p:txBody>
      </p:sp>
      <p:sp>
        <p:nvSpPr>
          <p:cNvPr id="3" name="タイトル 2"/>
          <p:cNvSpPr>
            <a:spLocks noGrp="1"/>
          </p:cNvSpPr>
          <p:nvPr>
            <p:ph type="title"/>
          </p:nvPr>
        </p:nvSpPr>
        <p:spPr>
          <a:xfrm>
            <a:off x="164800" y="274638"/>
            <a:ext cx="8979200" cy="416221"/>
          </a:xfrm>
        </p:spPr>
        <p:txBody>
          <a:bodyPr/>
          <a:lstStyle/>
          <a:p>
            <a:r>
              <a:rPr lang="ja-JP" altLang="en-US" dirty="0"/>
              <a:t>情報システム部門の現状から考えるクラウドへの期待（２）</a:t>
            </a:r>
            <a:endParaRPr kumimoji="1" lang="ja-JP" altLang="en-US" dirty="0"/>
          </a:p>
        </p:txBody>
      </p:sp>
    </p:spTree>
    <p:extLst>
      <p:ext uri="{BB962C8B-B14F-4D97-AF65-F5344CB8AC3E}">
        <p14:creationId xmlns:p14="http://schemas.microsoft.com/office/powerpoint/2010/main" val="3970561837"/>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xmlns:p14="http://schemas.microsoft.com/office/powerpoint/2010/mai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dirty="0" smtClean="0"/>
              <a:t>ストレージの市場動向（１）</a:t>
            </a:r>
            <a:endParaRPr kumimoji="1" lang="ja-JP" altLang="en-US" dirty="0"/>
          </a:p>
        </p:txBody>
      </p:sp>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270</a:t>
            </a:fld>
            <a:endParaRPr kumimoji="1" lang="ja-JP" altLang="en-US"/>
          </a:p>
        </p:txBody>
      </p:sp>
      <p:pic>
        <p:nvPicPr>
          <p:cNvPr id="9" name="図 8"/>
          <p:cNvPicPr>
            <a:picLocks noChangeAspect="1"/>
          </p:cNvPicPr>
          <p:nvPr/>
        </p:nvPicPr>
        <p:blipFill>
          <a:blip r:embed="rId2"/>
          <a:stretch>
            <a:fillRect/>
          </a:stretch>
        </p:blipFill>
        <p:spPr>
          <a:xfrm>
            <a:off x="227221" y="1538357"/>
            <a:ext cx="4171674" cy="2792468"/>
          </a:xfrm>
          <a:prstGeom prst="rect">
            <a:avLst/>
          </a:prstGeom>
        </p:spPr>
      </p:pic>
      <p:pic>
        <p:nvPicPr>
          <p:cNvPr id="10" name="図 9"/>
          <p:cNvPicPr>
            <a:picLocks noChangeAspect="1"/>
          </p:cNvPicPr>
          <p:nvPr/>
        </p:nvPicPr>
        <p:blipFill>
          <a:blip r:embed="rId3"/>
          <a:stretch>
            <a:fillRect/>
          </a:stretch>
        </p:blipFill>
        <p:spPr>
          <a:xfrm>
            <a:off x="4571999" y="1538357"/>
            <a:ext cx="4493020" cy="3007139"/>
          </a:xfrm>
          <a:prstGeom prst="rect">
            <a:avLst/>
          </a:prstGeom>
        </p:spPr>
      </p:pic>
      <p:sp>
        <p:nvSpPr>
          <p:cNvPr id="12" name="テキスト ボックス 11"/>
          <p:cNvSpPr txBox="1"/>
          <p:nvPr/>
        </p:nvSpPr>
        <p:spPr>
          <a:xfrm>
            <a:off x="857681" y="5120613"/>
            <a:ext cx="7428637" cy="400110"/>
          </a:xfrm>
          <a:prstGeom prst="rect">
            <a:avLst/>
          </a:prstGeom>
          <a:noFill/>
        </p:spPr>
        <p:txBody>
          <a:bodyPr wrap="none" rtlCol="0">
            <a:spAutoFit/>
          </a:bodyPr>
          <a:lstStyle/>
          <a:p>
            <a:pPr algn="ctr"/>
            <a:r>
              <a:rPr kumimoji="1" lang="en-US" altLang="ja-JP" sz="2000" dirty="0" smtClean="0">
                <a:latin typeface="Meiryo" charset="-128"/>
                <a:ea typeface="Meiryo" charset="-128"/>
                <a:cs typeface="Meiryo" charset="-128"/>
              </a:rPr>
              <a:t>HDD</a:t>
            </a:r>
            <a:r>
              <a:rPr kumimoji="1" lang="ja-JP" altLang="en-US" sz="2000" dirty="0" smtClean="0">
                <a:latin typeface="Meiryo" charset="-128"/>
                <a:ea typeface="Meiryo" charset="-128"/>
                <a:cs typeface="Meiryo" charset="-128"/>
              </a:rPr>
              <a:t>の出荷台数は減少傾向、一方で容量は今後とも拡大する。</a:t>
            </a:r>
            <a:endParaRPr kumimoji="1" lang="ja-JP" altLang="en-US" sz="2000" dirty="0">
              <a:latin typeface="Meiryo" charset="-128"/>
              <a:ea typeface="Meiryo" charset="-128"/>
              <a:cs typeface="Meiryo" charset="-128"/>
            </a:endParaRPr>
          </a:p>
        </p:txBody>
      </p:sp>
    </p:spTree>
    <p:extLst>
      <p:ext uri="{BB962C8B-B14F-4D97-AF65-F5344CB8AC3E}">
        <p14:creationId xmlns:p14="http://schemas.microsoft.com/office/powerpoint/2010/main" val="875774749"/>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ストレージの市場動向</a:t>
            </a:r>
            <a:r>
              <a:rPr lang="ja-JP" altLang="en-US" dirty="0" smtClean="0"/>
              <a:t>（２）</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271</a:t>
            </a:fld>
            <a:endParaRPr kumimoji="1" lang="ja-JP" altLang="en-US"/>
          </a:p>
        </p:txBody>
      </p:sp>
      <p:pic>
        <p:nvPicPr>
          <p:cNvPr id="4" name="図 3"/>
          <p:cNvPicPr>
            <a:picLocks noChangeAspect="1"/>
          </p:cNvPicPr>
          <p:nvPr/>
        </p:nvPicPr>
        <p:blipFill>
          <a:blip r:embed="rId2"/>
          <a:stretch>
            <a:fillRect/>
          </a:stretch>
        </p:blipFill>
        <p:spPr>
          <a:xfrm>
            <a:off x="1163502" y="1272869"/>
            <a:ext cx="6816995" cy="5049071"/>
          </a:xfrm>
          <a:prstGeom prst="rect">
            <a:avLst/>
          </a:prstGeom>
        </p:spPr>
      </p:pic>
    </p:spTree>
    <p:extLst>
      <p:ext uri="{BB962C8B-B14F-4D97-AF65-F5344CB8AC3E}">
        <p14:creationId xmlns:p14="http://schemas.microsoft.com/office/powerpoint/2010/main" val="293289905"/>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ストレージ性能の推移</a:t>
            </a:r>
            <a:endParaRPr kumimoji="1" lang="ja-JP" altLang="en-US" dirty="0"/>
          </a:p>
        </p:txBody>
      </p:sp>
      <p:sp>
        <p:nvSpPr>
          <p:cNvPr id="3" name="正方形/長方形 2"/>
          <p:cNvSpPr/>
          <p:nvPr/>
        </p:nvSpPr>
        <p:spPr bwMode="auto">
          <a:xfrm>
            <a:off x="684647" y="4797152"/>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 name="正方形/長方形 3"/>
          <p:cNvSpPr/>
          <p:nvPr/>
        </p:nvSpPr>
        <p:spPr bwMode="auto">
          <a:xfrm>
            <a:off x="684647" y="4293096"/>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5" name="正方形/長方形 4"/>
          <p:cNvSpPr/>
          <p:nvPr/>
        </p:nvSpPr>
        <p:spPr bwMode="auto">
          <a:xfrm>
            <a:off x="684647" y="3789040"/>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 name="正方形/長方形 5"/>
          <p:cNvSpPr/>
          <p:nvPr/>
        </p:nvSpPr>
        <p:spPr bwMode="auto">
          <a:xfrm>
            <a:off x="684647" y="3284984"/>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正方形/長方形 6"/>
          <p:cNvSpPr/>
          <p:nvPr/>
        </p:nvSpPr>
        <p:spPr bwMode="auto">
          <a:xfrm>
            <a:off x="684647" y="2780928"/>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正方形/長方形 7"/>
          <p:cNvSpPr/>
          <p:nvPr/>
        </p:nvSpPr>
        <p:spPr bwMode="auto">
          <a:xfrm>
            <a:off x="684647" y="2276872"/>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 name="正方形/長方形 8"/>
          <p:cNvSpPr/>
          <p:nvPr/>
        </p:nvSpPr>
        <p:spPr bwMode="auto">
          <a:xfrm>
            <a:off x="684647" y="1772816"/>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 name="正方形/長方形 9"/>
          <p:cNvSpPr/>
          <p:nvPr/>
        </p:nvSpPr>
        <p:spPr bwMode="auto">
          <a:xfrm>
            <a:off x="684647" y="1268760"/>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 name="正方形/長方形 10"/>
          <p:cNvSpPr/>
          <p:nvPr/>
        </p:nvSpPr>
        <p:spPr bwMode="auto">
          <a:xfrm>
            <a:off x="684647" y="5805264"/>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 name="正方形/長方形 11"/>
          <p:cNvSpPr/>
          <p:nvPr/>
        </p:nvSpPr>
        <p:spPr bwMode="auto">
          <a:xfrm>
            <a:off x="684647" y="5301208"/>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 name="正方形/長方形 12"/>
          <p:cNvSpPr/>
          <p:nvPr/>
        </p:nvSpPr>
        <p:spPr bwMode="auto">
          <a:xfrm>
            <a:off x="684647" y="1268760"/>
            <a:ext cx="7704856" cy="5040560"/>
          </a:xfrm>
          <a:prstGeom prst="rect">
            <a:avLst/>
          </a:prstGeom>
          <a:gradFill flip="none" rotWithShape="1">
            <a:gsLst>
              <a:gs pos="31000">
                <a:schemeClr val="bg1">
                  <a:alpha val="45000"/>
                </a:schemeClr>
              </a:gs>
              <a:gs pos="100000">
                <a:srgbClr val="0000FF">
                  <a:alpha val="47000"/>
                </a:srgbClr>
              </a:gs>
            </a:gsLst>
            <a:lin ang="19140000" scaled="0"/>
            <a:tileRect/>
          </a:gra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 name="テキスト ボックス 13"/>
          <p:cNvSpPr txBox="1"/>
          <p:nvPr/>
        </p:nvSpPr>
        <p:spPr>
          <a:xfrm>
            <a:off x="2851748" y="6309320"/>
            <a:ext cx="5792532" cy="261610"/>
          </a:xfrm>
          <a:prstGeom prst="rect">
            <a:avLst/>
          </a:prstGeom>
          <a:noFill/>
        </p:spPr>
        <p:txBody>
          <a:bodyPr wrap="none" rtlCol="0">
            <a:spAutoFit/>
          </a:bodyPr>
          <a:lstStyle/>
          <a:p>
            <a:pPr algn="r"/>
            <a:r>
              <a:rPr kumimoji="1" lang="en-US" altLang="ja-JP" sz="1100" dirty="0" smtClean="0">
                <a:solidFill>
                  <a:schemeClr val="tx1">
                    <a:lumMod val="50000"/>
                    <a:lumOff val="50000"/>
                  </a:schemeClr>
                </a:solidFill>
                <a:latin typeface="Avenir Book"/>
                <a:cs typeface="Avenir Book"/>
              </a:rPr>
              <a:t>2005      2006      2007       2008       2009       2010       2011       2012       2013       2014</a:t>
            </a:r>
            <a:endParaRPr kumimoji="1" lang="ja-JP" altLang="en-US" sz="1100" dirty="0">
              <a:solidFill>
                <a:schemeClr val="tx1">
                  <a:lumMod val="50000"/>
                  <a:lumOff val="50000"/>
                </a:schemeClr>
              </a:solidFill>
              <a:latin typeface="Avenir Book"/>
              <a:cs typeface="Avenir Book"/>
            </a:endParaRPr>
          </a:p>
        </p:txBody>
      </p:sp>
      <p:sp>
        <p:nvSpPr>
          <p:cNvPr id="16" name="テキスト ボックス 15"/>
          <p:cNvSpPr txBox="1"/>
          <p:nvPr/>
        </p:nvSpPr>
        <p:spPr>
          <a:xfrm>
            <a:off x="395536" y="6309320"/>
            <a:ext cx="526913" cy="276999"/>
          </a:xfrm>
          <a:prstGeom prst="rect">
            <a:avLst/>
          </a:prstGeom>
          <a:noFill/>
        </p:spPr>
        <p:txBody>
          <a:bodyPr wrap="none" rtlCol="0">
            <a:spAutoFit/>
          </a:bodyPr>
          <a:lstStyle/>
          <a:p>
            <a:r>
              <a:rPr kumimoji="1" lang="en-US" altLang="ja-JP" sz="1200" dirty="0" smtClean="0">
                <a:solidFill>
                  <a:schemeClr val="tx1">
                    <a:lumMod val="50000"/>
                    <a:lumOff val="50000"/>
                  </a:schemeClr>
                </a:solidFill>
                <a:latin typeface="Avenir Book"/>
                <a:cs typeface="Avenir Book"/>
              </a:rPr>
              <a:t>1980</a:t>
            </a:r>
            <a:endParaRPr kumimoji="1" lang="ja-JP" altLang="en-US" sz="1200" dirty="0">
              <a:solidFill>
                <a:schemeClr val="tx1">
                  <a:lumMod val="50000"/>
                  <a:lumOff val="50000"/>
                </a:schemeClr>
              </a:solidFill>
              <a:latin typeface="Avenir Book"/>
              <a:cs typeface="Avenir Book"/>
            </a:endParaRPr>
          </a:p>
        </p:txBody>
      </p:sp>
      <p:cxnSp>
        <p:nvCxnSpPr>
          <p:cNvPr id="18" name="直線コネクタ 17"/>
          <p:cNvCxnSpPr/>
          <p:nvPr/>
        </p:nvCxnSpPr>
        <p:spPr bwMode="auto">
          <a:xfrm flipV="1">
            <a:off x="3203848"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0" name="直線コネクタ 19"/>
          <p:cNvCxnSpPr/>
          <p:nvPr/>
        </p:nvCxnSpPr>
        <p:spPr bwMode="auto">
          <a:xfrm flipV="1">
            <a:off x="3779912"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1" name="直線コネクタ 20"/>
          <p:cNvCxnSpPr/>
          <p:nvPr/>
        </p:nvCxnSpPr>
        <p:spPr bwMode="auto">
          <a:xfrm flipV="1">
            <a:off x="4355976"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2" name="直線コネクタ 21"/>
          <p:cNvCxnSpPr/>
          <p:nvPr/>
        </p:nvCxnSpPr>
        <p:spPr bwMode="auto">
          <a:xfrm flipV="1">
            <a:off x="4932040"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3" name="直線コネクタ 22"/>
          <p:cNvCxnSpPr/>
          <p:nvPr/>
        </p:nvCxnSpPr>
        <p:spPr bwMode="auto">
          <a:xfrm flipV="1">
            <a:off x="5508104"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4" name="直線コネクタ 23"/>
          <p:cNvCxnSpPr/>
          <p:nvPr/>
        </p:nvCxnSpPr>
        <p:spPr bwMode="auto">
          <a:xfrm flipV="1">
            <a:off x="6084168"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5" name="直線コネクタ 24"/>
          <p:cNvCxnSpPr/>
          <p:nvPr/>
        </p:nvCxnSpPr>
        <p:spPr bwMode="auto">
          <a:xfrm flipV="1">
            <a:off x="6660232"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6" name="直線コネクタ 25"/>
          <p:cNvCxnSpPr/>
          <p:nvPr/>
        </p:nvCxnSpPr>
        <p:spPr bwMode="auto">
          <a:xfrm flipV="1">
            <a:off x="7236296"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7" name="直線コネクタ 26"/>
          <p:cNvCxnSpPr/>
          <p:nvPr/>
        </p:nvCxnSpPr>
        <p:spPr bwMode="auto">
          <a:xfrm flipV="1">
            <a:off x="7812360"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sp>
        <p:nvSpPr>
          <p:cNvPr id="28" name="円/楕円 27"/>
          <p:cNvSpPr/>
          <p:nvPr/>
        </p:nvSpPr>
        <p:spPr bwMode="auto">
          <a:xfrm>
            <a:off x="4283968" y="5733256"/>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9" name="円/楕円 28"/>
          <p:cNvSpPr/>
          <p:nvPr/>
        </p:nvSpPr>
        <p:spPr bwMode="auto">
          <a:xfrm>
            <a:off x="4860032" y="5491832"/>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0" name="円/楕円 29"/>
          <p:cNvSpPr/>
          <p:nvPr/>
        </p:nvSpPr>
        <p:spPr bwMode="auto">
          <a:xfrm>
            <a:off x="5433318" y="5225256"/>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 name="円/楕円 30"/>
          <p:cNvSpPr/>
          <p:nvPr/>
        </p:nvSpPr>
        <p:spPr bwMode="auto">
          <a:xfrm>
            <a:off x="6017518" y="4729956"/>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2" name="円/楕円 31"/>
          <p:cNvSpPr/>
          <p:nvPr/>
        </p:nvSpPr>
        <p:spPr bwMode="auto">
          <a:xfrm>
            <a:off x="6589018" y="4209256"/>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3" name="テキスト ボックス 32"/>
          <p:cNvSpPr txBox="1"/>
          <p:nvPr/>
        </p:nvSpPr>
        <p:spPr>
          <a:xfrm>
            <a:off x="412750" y="5670550"/>
            <a:ext cx="270228"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1</a:t>
            </a:r>
            <a:endParaRPr kumimoji="1" lang="ja-JP" altLang="en-US" sz="1200" dirty="0">
              <a:solidFill>
                <a:srgbClr val="7F7F7F"/>
              </a:solidFill>
              <a:latin typeface="Avenir Book"/>
              <a:cs typeface="Avenir Book"/>
            </a:endParaRPr>
          </a:p>
        </p:txBody>
      </p:sp>
      <p:sp>
        <p:nvSpPr>
          <p:cNvPr id="34" name="テキスト ボックス 33"/>
          <p:cNvSpPr txBox="1"/>
          <p:nvPr/>
        </p:nvSpPr>
        <p:spPr>
          <a:xfrm>
            <a:off x="412750" y="5156200"/>
            <a:ext cx="270228"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2</a:t>
            </a:r>
            <a:endParaRPr kumimoji="1" lang="ja-JP" altLang="en-US" sz="1200" dirty="0">
              <a:solidFill>
                <a:srgbClr val="7F7F7F"/>
              </a:solidFill>
              <a:latin typeface="Avenir Book"/>
              <a:cs typeface="Avenir Book"/>
            </a:endParaRPr>
          </a:p>
        </p:txBody>
      </p:sp>
      <p:sp>
        <p:nvSpPr>
          <p:cNvPr id="35" name="テキスト ボックス 34"/>
          <p:cNvSpPr txBox="1"/>
          <p:nvPr/>
        </p:nvSpPr>
        <p:spPr>
          <a:xfrm>
            <a:off x="412750" y="4660900"/>
            <a:ext cx="270228"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3</a:t>
            </a:r>
            <a:endParaRPr kumimoji="1" lang="ja-JP" altLang="en-US" sz="1200" dirty="0">
              <a:solidFill>
                <a:srgbClr val="7F7F7F"/>
              </a:solidFill>
              <a:latin typeface="Avenir Book"/>
              <a:cs typeface="Avenir Book"/>
            </a:endParaRPr>
          </a:p>
        </p:txBody>
      </p:sp>
      <p:sp>
        <p:nvSpPr>
          <p:cNvPr id="36" name="テキスト ボックス 35"/>
          <p:cNvSpPr txBox="1"/>
          <p:nvPr/>
        </p:nvSpPr>
        <p:spPr>
          <a:xfrm>
            <a:off x="412750" y="4146550"/>
            <a:ext cx="270228"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4</a:t>
            </a:r>
            <a:endParaRPr kumimoji="1" lang="ja-JP" altLang="en-US" sz="1200" dirty="0">
              <a:solidFill>
                <a:srgbClr val="7F7F7F"/>
              </a:solidFill>
              <a:latin typeface="Avenir Book"/>
              <a:cs typeface="Avenir Book"/>
            </a:endParaRPr>
          </a:p>
        </p:txBody>
      </p:sp>
      <p:sp>
        <p:nvSpPr>
          <p:cNvPr id="37" name="テキスト ボックス 36"/>
          <p:cNvSpPr txBox="1"/>
          <p:nvPr/>
        </p:nvSpPr>
        <p:spPr>
          <a:xfrm>
            <a:off x="412750" y="3663950"/>
            <a:ext cx="270228"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5</a:t>
            </a:r>
            <a:endParaRPr kumimoji="1" lang="ja-JP" altLang="en-US" sz="1200" dirty="0">
              <a:solidFill>
                <a:srgbClr val="7F7F7F"/>
              </a:solidFill>
              <a:latin typeface="Avenir Book"/>
              <a:cs typeface="Avenir Book"/>
            </a:endParaRPr>
          </a:p>
        </p:txBody>
      </p:sp>
      <p:sp>
        <p:nvSpPr>
          <p:cNvPr id="38" name="テキスト ボックス 37"/>
          <p:cNvSpPr txBox="1"/>
          <p:nvPr/>
        </p:nvSpPr>
        <p:spPr>
          <a:xfrm>
            <a:off x="412750" y="3149600"/>
            <a:ext cx="270228"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6</a:t>
            </a:r>
            <a:endParaRPr kumimoji="1" lang="ja-JP" altLang="en-US" sz="1200" dirty="0">
              <a:solidFill>
                <a:srgbClr val="7F7F7F"/>
              </a:solidFill>
              <a:latin typeface="Avenir Book"/>
              <a:cs typeface="Avenir Book"/>
            </a:endParaRPr>
          </a:p>
        </p:txBody>
      </p:sp>
      <p:sp>
        <p:nvSpPr>
          <p:cNvPr id="39" name="テキスト ボックス 38"/>
          <p:cNvSpPr txBox="1"/>
          <p:nvPr/>
        </p:nvSpPr>
        <p:spPr>
          <a:xfrm>
            <a:off x="412750" y="2654300"/>
            <a:ext cx="274434"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7</a:t>
            </a:r>
            <a:endParaRPr kumimoji="1" lang="ja-JP" altLang="en-US" sz="1200" dirty="0">
              <a:solidFill>
                <a:srgbClr val="7F7F7F"/>
              </a:solidFill>
              <a:latin typeface="Avenir Book"/>
              <a:cs typeface="Avenir Book"/>
            </a:endParaRPr>
          </a:p>
        </p:txBody>
      </p:sp>
      <p:sp>
        <p:nvSpPr>
          <p:cNvPr id="40" name="テキスト ボックス 39"/>
          <p:cNvSpPr txBox="1"/>
          <p:nvPr/>
        </p:nvSpPr>
        <p:spPr>
          <a:xfrm>
            <a:off x="412750" y="2139950"/>
            <a:ext cx="270228"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8</a:t>
            </a:r>
            <a:endParaRPr kumimoji="1" lang="ja-JP" altLang="en-US" sz="1200" dirty="0">
              <a:solidFill>
                <a:srgbClr val="7F7F7F"/>
              </a:solidFill>
              <a:latin typeface="Avenir Book"/>
              <a:cs typeface="Avenir Book"/>
            </a:endParaRPr>
          </a:p>
        </p:txBody>
      </p:sp>
      <p:sp>
        <p:nvSpPr>
          <p:cNvPr id="41" name="テキスト ボックス 40"/>
          <p:cNvSpPr txBox="1"/>
          <p:nvPr/>
        </p:nvSpPr>
        <p:spPr>
          <a:xfrm>
            <a:off x="412750" y="1638300"/>
            <a:ext cx="274434"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9</a:t>
            </a:r>
            <a:endParaRPr kumimoji="1" lang="ja-JP" altLang="en-US" sz="1200" dirty="0">
              <a:solidFill>
                <a:srgbClr val="7F7F7F"/>
              </a:solidFill>
              <a:latin typeface="Avenir Book"/>
              <a:cs typeface="Avenir Book"/>
            </a:endParaRPr>
          </a:p>
        </p:txBody>
      </p:sp>
      <p:sp>
        <p:nvSpPr>
          <p:cNvPr id="42" name="テキスト ボックス 41"/>
          <p:cNvSpPr txBox="1"/>
          <p:nvPr/>
        </p:nvSpPr>
        <p:spPr>
          <a:xfrm>
            <a:off x="368300" y="112395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10</a:t>
            </a:r>
            <a:endParaRPr kumimoji="1" lang="ja-JP" altLang="en-US" sz="1200" dirty="0">
              <a:solidFill>
                <a:srgbClr val="7F7F7F"/>
              </a:solidFill>
              <a:latin typeface="Avenir Book"/>
              <a:cs typeface="Avenir Book"/>
            </a:endParaRPr>
          </a:p>
        </p:txBody>
      </p:sp>
      <p:sp>
        <p:nvSpPr>
          <p:cNvPr id="43" name="円/楕円 42"/>
          <p:cNvSpPr/>
          <p:nvPr/>
        </p:nvSpPr>
        <p:spPr bwMode="auto">
          <a:xfrm>
            <a:off x="7744718" y="3205956"/>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4" name="円/楕円 43"/>
          <p:cNvSpPr/>
          <p:nvPr/>
        </p:nvSpPr>
        <p:spPr bwMode="auto">
          <a:xfrm>
            <a:off x="8309868" y="2209006"/>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5" name="円/楕円 44"/>
          <p:cNvSpPr/>
          <p:nvPr/>
        </p:nvSpPr>
        <p:spPr bwMode="auto">
          <a:xfrm>
            <a:off x="8309868" y="1199356"/>
            <a:ext cx="144016" cy="144016"/>
          </a:xfrm>
          <a:prstGeom prst="ellipse">
            <a:avLst/>
          </a:prstGeom>
          <a:solidFill>
            <a:srgbClr val="FFA89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円/楕円 45"/>
          <p:cNvSpPr/>
          <p:nvPr/>
        </p:nvSpPr>
        <p:spPr bwMode="auto">
          <a:xfrm>
            <a:off x="620018" y="6234906"/>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円/楕円 46"/>
          <p:cNvSpPr/>
          <p:nvPr/>
        </p:nvSpPr>
        <p:spPr bwMode="auto">
          <a:xfrm>
            <a:off x="3706118" y="5879306"/>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8" name="円/楕円 47"/>
          <p:cNvSpPr/>
          <p:nvPr/>
        </p:nvSpPr>
        <p:spPr bwMode="auto">
          <a:xfrm>
            <a:off x="3128268" y="5987256"/>
            <a:ext cx="144016" cy="144016"/>
          </a:xfrm>
          <a:prstGeom prst="ellipse">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cxnSp>
        <p:nvCxnSpPr>
          <p:cNvPr id="50" name="直線矢印コネクタ 49"/>
          <p:cNvCxnSpPr>
            <a:stCxn id="46" idx="6"/>
            <a:endCxn id="48" idx="2"/>
          </p:cNvCxnSpPr>
          <p:nvPr/>
        </p:nvCxnSpPr>
        <p:spPr bwMode="auto">
          <a:xfrm flipV="1">
            <a:off x="764034" y="6059264"/>
            <a:ext cx="2364234" cy="247650"/>
          </a:xfrm>
          <a:prstGeom prst="straightConnector1">
            <a:avLst/>
          </a:prstGeom>
          <a:solidFill>
            <a:schemeClr val="bg1"/>
          </a:solidFill>
          <a:ln w="9525" cap="flat" cmpd="sng" algn="ctr">
            <a:solidFill>
              <a:schemeClr val="bg1">
                <a:lumMod val="50000"/>
              </a:schemeClr>
            </a:solidFill>
            <a:prstDash val="sysDash"/>
            <a:round/>
            <a:headEnd type="none" w="med" len="med"/>
            <a:tailEnd type="none"/>
          </a:ln>
          <a:effectLst/>
        </p:spPr>
      </p:cxnSp>
      <p:cxnSp>
        <p:nvCxnSpPr>
          <p:cNvPr id="51" name="直線矢印コネクタ 50"/>
          <p:cNvCxnSpPr>
            <a:stCxn id="48" idx="6"/>
            <a:endCxn id="47" idx="2"/>
          </p:cNvCxnSpPr>
          <p:nvPr/>
        </p:nvCxnSpPr>
        <p:spPr bwMode="auto">
          <a:xfrm flipV="1">
            <a:off x="3272284" y="5951314"/>
            <a:ext cx="433834" cy="107950"/>
          </a:xfrm>
          <a:prstGeom prst="straightConnector1">
            <a:avLst/>
          </a:prstGeom>
          <a:solidFill>
            <a:schemeClr val="bg1"/>
          </a:solidFill>
          <a:ln w="9525" cap="flat" cmpd="sng" algn="ctr">
            <a:solidFill>
              <a:srgbClr val="800000"/>
            </a:solidFill>
            <a:prstDash val="solid"/>
            <a:round/>
            <a:headEnd type="none" w="med" len="med"/>
            <a:tailEnd type="none"/>
          </a:ln>
          <a:effectLst/>
        </p:spPr>
      </p:cxnSp>
      <p:cxnSp>
        <p:nvCxnSpPr>
          <p:cNvPr id="56" name="直線矢印コネクタ 55"/>
          <p:cNvCxnSpPr>
            <a:stCxn id="47" idx="6"/>
            <a:endCxn id="28" idx="2"/>
          </p:cNvCxnSpPr>
          <p:nvPr/>
        </p:nvCxnSpPr>
        <p:spPr bwMode="auto">
          <a:xfrm flipV="1">
            <a:off x="3850134" y="5805264"/>
            <a:ext cx="433834" cy="146050"/>
          </a:xfrm>
          <a:prstGeom prst="straightConnector1">
            <a:avLst/>
          </a:prstGeom>
          <a:solidFill>
            <a:schemeClr val="bg1"/>
          </a:solidFill>
          <a:ln w="9525" cap="flat" cmpd="sng" algn="ctr">
            <a:solidFill>
              <a:srgbClr val="800000"/>
            </a:solidFill>
            <a:prstDash val="solid"/>
            <a:round/>
            <a:headEnd type="none" w="med" len="med"/>
            <a:tailEnd type="none"/>
          </a:ln>
          <a:effectLst/>
        </p:spPr>
      </p:cxnSp>
      <p:cxnSp>
        <p:nvCxnSpPr>
          <p:cNvPr id="59" name="直線矢印コネクタ 58"/>
          <p:cNvCxnSpPr>
            <a:stCxn id="28" idx="6"/>
            <a:endCxn id="29" idx="3"/>
          </p:cNvCxnSpPr>
          <p:nvPr/>
        </p:nvCxnSpPr>
        <p:spPr bwMode="auto">
          <a:xfrm flipV="1">
            <a:off x="4427984" y="5614757"/>
            <a:ext cx="453139" cy="190507"/>
          </a:xfrm>
          <a:prstGeom prst="straightConnector1">
            <a:avLst/>
          </a:prstGeom>
          <a:solidFill>
            <a:schemeClr val="bg1"/>
          </a:solidFill>
          <a:ln w="9525" cap="flat" cmpd="sng" algn="ctr">
            <a:solidFill>
              <a:srgbClr val="800000"/>
            </a:solidFill>
            <a:prstDash val="solid"/>
            <a:round/>
            <a:headEnd type="none" w="med" len="med"/>
            <a:tailEnd type="none"/>
          </a:ln>
          <a:effectLst/>
        </p:spPr>
      </p:cxnSp>
      <p:cxnSp>
        <p:nvCxnSpPr>
          <p:cNvPr id="62" name="直線矢印コネクタ 61"/>
          <p:cNvCxnSpPr>
            <a:stCxn id="29" idx="6"/>
            <a:endCxn id="30" idx="3"/>
          </p:cNvCxnSpPr>
          <p:nvPr/>
        </p:nvCxnSpPr>
        <p:spPr bwMode="auto">
          <a:xfrm flipV="1">
            <a:off x="5004048" y="5348181"/>
            <a:ext cx="450361" cy="215659"/>
          </a:xfrm>
          <a:prstGeom prst="straightConnector1">
            <a:avLst/>
          </a:prstGeom>
          <a:solidFill>
            <a:schemeClr val="bg1"/>
          </a:solidFill>
          <a:ln w="9525" cap="flat" cmpd="sng" algn="ctr">
            <a:solidFill>
              <a:srgbClr val="800000"/>
            </a:solidFill>
            <a:prstDash val="solid"/>
            <a:round/>
            <a:headEnd type="none" w="med" len="med"/>
            <a:tailEnd type="none"/>
          </a:ln>
          <a:effectLst/>
        </p:spPr>
      </p:cxnSp>
      <p:cxnSp>
        <p:nvCxnSpPr>
          <p:cNvPr id="65" name="直線矢印コネクタ 64"/>
          <p:cNvCxnSpPr>
            <a:stCxn id="30" idx="7"/>
            <a:endCxn id="31" idx="3"/>
          </p:cNvCxnSpPr>
          <p:nvPr/>
        </p:nvCxnSpPr>
        <p:spPr bwMode="auto">
          <a:xfrm flipV="1">
            <a:off x="5556243" y="4852881"/>
            <a:ext cx="482366" cy="393466"/>
          </a:xfrm>
          <a:prstGeom prst="straightConnector1">
            <a:avLst/>
          </a:prstGeom>
          <a:solidFill>
            <a:schemeClr val="bg1"/>
          </a:solidFill>
          <a:ln w="9525" cap="flat" cmpd="sng" algn="ctr">
            <a:solidFill>
              <a:srgbClr val="800000"/>
            </a:solidFill>
            <a:prstDash val="solid"/>
            <a:round/>
            <a:headEnd type="none" w="med" len="med"/>
            <a:tailEnd type="none"/>
          </a:ln>
          <a:effectLst/>
        </p:spPr>
      </p:cxnSp>
      <p:cxnSp>
        <p:nvCxnSpPr>
          <p:cNvPr id="69" name="直線矢印コネクタ 68"/>
          <p:cNvCxnSpPr>
            <a:stCxn id="31" idx="7"/>
            <a:endCxn id="32" idx="3"/>
          </p:cNvCxnSpPr>
          <p:nvPr/>
        </p:nvCxnSpPr>
        <p:spPr bwMode="auto">
          <a:xfrm flipV="1">
            <a:off x="6140443" y="4332181"/>
            <a:ext cx="469666" cy="418866"/>
          </a:xfrm>
          <a:prstGeom prst="straightConnector1">
            <a:avLst/>
          </a:prstGeom>
          <a:solidFill>
            <a:schemeClr val="bg1"/>
          </a:solidFill>
          <a:ln w="9525" cap="flat" cmpd="sng" algn="ctr">
            <a:solidFill>
              <a:srgbClr val="800000"/>
            </a:solidFill>
            <a:prstDash val="solid"/>
            <a:round/>
            <a:headEnd type="none" w="med" len="med"/>
            <a:tailEnd type="none"/>
          </a:ln>
          <a:effectLst/>
        </p:spPr>
      </p:cxnSp>
      <p:cxnSp>
        <p:nvCxnSpPr>
          <p:cNvPr id="73" name="直線矢印コネクタ 72"/>
          <p:cNvCxnSpPr>
            <a:stCxn id="32" idx="7"/>
            <a:endCxn id="43" idx="3"/>
          </p:cNvCxnSpPr>
          <p:nvPr/>
        </p:nvCxnSpPr>
        <p:spPr bwMode="auto">
          <a:xfrm flipV="1">
            <a:off x="6711943" y="3328881"/>
            <a:ext cx="1053866" cy="901466"/>
          </a:xfrm>
          <a:prstGeom prst="straightConnector1">
            <a:avLst/>
          </a:prstGeom>
          <a:solidFill>
            <a:schemeClr val="bg1"/>
          </a:solidFill>
          <a:ln w="9525" cap="flat" cmpd="sng" algn="ctr">
            <a:solidFill>
              <a:srgbClr val="800000"/>
            </a:solidFill>
            <a:prstDash val="solid"/>
            <a:round/>
            <a:headEnd type="none" w="med" len="med"/>
            <a:tailEnd type="none"/>
          </a:ln>
          <a:effectLst/>
        </p:spPr>
      </p:cxnSp>
      <p:cxnSp>
        <p:nvCxnSpPr>
          <p:cNvPr id="76" name="直線矢印コネクタ 75"/>
          <p:cNvCxnSpPr>
            <a:stCxn id="43" idx="7"/>
            <a:endCxn id="44" idx="3"/>
          </p:cNvCxnSpPr>
          <p:nvPr/>
        </p:nvCxnSpPr>
        <p:spPr bwMode="auto">
          <a:xfrm flipV="1">
            <a:off x="7867643" y="2331931"/>
            <a:ext cx="463316" cy="895116"/>
          </a:xfrm>
          <a:prstGeom prst="straightConnector1">
            <a:avLst/>
          </a:prstGeom>
          <a:solidFill>
            <a:schemeClr val="bg1"/>
          </a:solidFill>
          <a:ln w="9525" cap="flat" cmpd="sng" algn="ctr">
            <a:solidFill>
              <a:srgbClr val="800000"/>
            </a:solidFill>
            <a:prstDash val="solid"/>
            <a:round/>
            <a:headEnd type="none" w="med" len="med"/>
            <a:tailEnd type="none"/>
          </a:ln>
          <a:effectLst/>
        </p:spPr>
      </p:cxnSp>
      <p:cxnSp>
        <p:nvCxnSpPr>
          <p:cNvPr id="79" name="直線矢印コネクタ 78"/>
          <p:cNvCxnSpPr>
            <a:stCxn id="43" idx="7"/>
            <a:endCxn id="45" idx="3"/>
          </p:cNvCxnSpPr>
          <p:nvPr/>
        </p:nvCxnSpPr>
        <p:spPr bwMode="auto">
          <a:xfrm flipV="1">
            <a:off x="7867643" y="1322281"/>
            <a:ext cx="463316" cy="1904766"/>
          </a:xfrm>
          <a:prstGeom prst="straightConnector1">
            <a:avLst/>
          </a:prstGeom>
          <a:solidFill>
            <a:schemeClr val="bg1"/>
          </a:solidFill>
          <a:ln w="9525" cap="flat" cmpd="sng" algn="ctr">
            <a:solidFill>
              <a:srgbClr val="800000"/>
            </a:solidFill>
            <a:prstDash val="sysDash"/>
            <a:round/>
            <a:headEnd type="none" w="med" len="med"/>
            <a:tailEnd type="none"/>
          </a:ln>
          <a:effectLst/>
        </p:spPr>
      </p:cxnSp>
      <p:sp>
        <p:nvSpPr>
          <p:cNvPr id="83" name="テキスト ボックス 82"/>
          <p:cNvSpPr txBox="1"/>
          <p:nvPr/>
        </p:nvSpPr>
        <p:spPr>
          <a:xfrm>
            <a:off x="355600" y="6089650"/>
            <a:ext cx="402674" cy="215444"/>
          </a:xfrm>
          <a:prstGeom prst="rect">
            <a:avLst/>
          </a:prstGeom>
          <a:noFill/>
        </p:spPr>
        <p:txBody>
          <a:bodyPr wrap="none" rtlCol="0">
            <a:spAutoFit/>
          </a:bodyPr>
          <a:lstStyle/>
          <a:p>
            <a:r>
              <a:rPr kumimoji="1" lang="en-US" altLang="ja-JP" sz="800" dirty="0" smtClean="0">
                <a:solidFill>
                  <a:srgbClr val="FF9933"/>
                </a:solidFill>
                <a:latin typeface="Avenir Book"/>
                <a:cs typeface="Avenir Book"/>
              </a:rPr>
              <a:t>5MB</a:t>
            </a:r>
            <a:endParaRPr kumimoji="1" lang="ja-JP" altLang="en-US" sz="800" dirty="0">
              <a:solidFill>
                <a:srgbClr val="FF9933"/>
              </a:solidFill>
              <a:latin typeface="Avenir Book"/>
              <a:cs typeface="Avenir Book"/>
            </a:endParaRPr>
          </a:p>
        </p:txBody>
      </p:sp>
      <p:sp>
        <p:nvSpPr>
          <p:cNvPr id="84" name="上矢印 83"/>
          <p:cNvSpPr/>
          <p:nvPr/>
        </p:nvSpPr>
        <p:spPr bwMode="auto">
          <a:xfrm>
            <a:off x="2616200" y="1263650"/>
            <a:ext cx="609600" cy="4737100"/>
          </a:xfrm>
          <a:prstGeom prst="upArrow">
            <a:avLst/>
          </a:prstGeom>
          <a:solidFill>
            <a:srgbClr val="FF993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ea typeface="HG丸ｺﾞｼｯｸM-PRO" pitchFamily="50" charset="-128"/>
              </a:rPr>
              <a:t>容量</a:t>
            </a:r>
            <a:r>
              <a:rPr kumimoji="0" lang="ja-JP" altLang="ja-JP" sz="1200" dirty="0">
                <a:solidFill>
                  <a:schemeClr val="bg1"/>
                </a:solidFill>
                <a:ea typeface="HG丸ｺﾞｼｯｸM-PRO" pitchFamily="50" charset="-128"/>
              </a:rPr>
              <a:t>　</a:t>
            </a:r>
            <a:r>
              <a:rPr kumimoji="0" lang="ja-JP" altLang="en-US" sz="1200" dirty="0" smtClean="0">
                <a:solidFill>
                  <a:schemeClr val="bg1"/>
                </a:solidFill>
                <a:ea typeface="HG丸ｺﾞｼｯｸM-PRO" pitchFamily="50" charset="-128"/>
              </a:rPr>
              <a:t>　倍</a:t>
            </a:r>
            <a:endParaRPr kumimoji="0" lang="ja-JP" altLang="en-US" sz="1200" b="0" i="0" u="none" strike="noStrike" cap="none" normalizeH="0" baseline="0" dirty="0" smtClean="0">
              <a:ln>
                <a:noFill/>
              </a:ln>
              <a:solidFill>
                <a:schemeClr val="bg1"/>
              </a:solidFill>
              <a:effectLst/>
              <a:ea typeface="HG丸ｺﾞｼｯｸM-PRO" pitchFamily="50" charset="-128"/>
            </a:endParaRPr>
          </a:p>
        </p:txBody>
      </p:sp>
      <p:sp>
        <p:nvSpPr>
          <p:cNvPr id="85" name="上矢印 84"/>
          <p:cNvSpPr/>
          <p:nvPr/>
        </p:nvSpPr>
        <p:spPr bwMode="auto">
          <a:xfrm>
            <a:off x="1936750" y="4121150"/>
            <a:ext cx="609600" cy="1866900"/>
          </a:xfrm>
          <a:prstGeom prst="upArrow">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ea typeface="HG丸ｺﾞｼｯｸM-PRO" pitchFamily="50" charset="-128"/>
              </a:rPr>
              <a:t>速度</a:t>
            </a:r>
            <a:r>
              <a:rPr kumimoji="0" lang="en-US" altLang="ja-JP" sz="1600" b="0" i="0" u="none" strike="noStrike" cap="none" normalizeH="0" baseline="0" dirty="0" smtClean="0">
                <a:ln>
                  <a:noFill/>
                </a:ln>
                <a:solidFill>
                  <a:srgbClr val="FFFFFF"/>
                </a:solidFill>
                <a:effectLst/>
                <a:ea typeface="HG丸ｺﾞｼｯｸM-PRO" pitchFamily="50" charset="-128"/>
              </a:rPr>
              <a:t> </a:t>
            </a:r>
            <a:r>
              <a:rPr kumimoji="0" lang="ja-JP" altLang="en-US" sz="1600" b="0" i="0" u="none" strike="noStrike" cap="none" normalizeH="0" baseline="0" dirty="0" smtClean="0">
                <a:ln>
                  <a:noFill/>
                </a:ln>
                <a:solidFill>
                  <a:srgbClr val="FFFFFF"/>
                </a:solidFill>
                <a:effectLst/>
                <a:ea typeface="HG丸ｺﾞｼｯｸM-PRO" pitchFamily="50" charset="-128"/>
              </a:rPr>
              <a:t>４</a:t>
            </a:r>
            <a:r>
              <a:rPr kumimoji="0" lang="en-US" altLang="ja-JP" sz="1600" b="0" i="0" u="none" strike="noStrike" cap="none" normalizeH="0" baseline="0" dirty="0" smtClean="0">
                <a:ln>
                  <a:noFill/>
                </a:ln>
                <a:solidFill>
                  <a:srgbClr val="FFFFFF"/>
                </a:solidFill>
                <a:effectLst/>
                <a:ea typeface="HG丸ｺﾞｼｯｸM-PRO" pitchFamily="50" charset="-128"/>
              </a:rPr>
              <a:t> </a:t>
            </a:r>
            <a:r>
              <a:rPr kumimoji="0" lang="ja-JP" altLang="en-US" sz="1200" dirty="0" smtClean="0">
                <a:solidFill>
                  <a:srgbClr val="FFFFFF"/>
                </a:solidFill>
                <a:ea typeface="HG丸ｺﾞｼｯｸM-PRO" pitchFamily="50" charset="-128"/>
              </a:rPr>
              <a:t>倍</a:t>
            </a:r>
            <a:endParaRPr kumimoji="0" lang="ja-JP" altLang="en-US" sz="1200" b="0" i="0" u="none" strike="noStrike" cap="none" normalizeH="0" baseline="0" dirty="0" smtClean="0">
              <a:ln>
                <a:noFill/>
              </a:ln>
              <a:solidFill>
                <a:srgbClr val="FFFFFF"/>
              </a:solidFill>
              <a:effectLst/>
              <a:ea typeface="HG丸ｺﾞｼｯｸM-PRO" pitchFamily="50" charset="-128"/>
            </a:endParaRPr>
          </a:p>
        </p:txBody>
      </p:sp>
      <p:sp>
        <p:nvSpPr>
          <p:cNvPr id="86" name="テキスト ボックス 85"/>
          <p:cNvSpPr txBox="1"/>
          <p:nvPr/>
        </p:nvSpPr>
        <p:spPr>
          <a:xfrm>
            <a:off x="2717800" y="3594100"/>
            <a:ext cx="412893" cy="338554"/>
          </a:xfrm>
          <a:prstGeom prst="rect">
            <a:avLst/>
          </a:prstGeom>
          <a:noFill/>
        </p:spPr>
        <p:txBody>
          <a:bodyPr wrap="none" rtlCol="0">
            <a:spAutoFit/>
          </a:bodyPr>
          <a:lstStyle/>
          <a:p>
            <a:r>
              <a:rPr kumimoji="1" lang="en-US" altLang="ja-JP" sz="1600" dirty="0" smtClean="0">
                <a:solidFill>
                  <a:srgbClr val="FFFFFF"/>
                </a:solidFill>
              </a:rPr>
              <a:t>20</a:t>
            </a:r>
            <a:endParaRPr kumimoji="1" lang="ja-JP" altLang="en-US" sz="1600" dirty="0">
              <a:solidFill>
                <a:srgbClr val="FFFFFF"/>
              </a:solidFill>
            </a:endParaRPr>
          </a:p>
        </p:txBody>
      </p:sp>
      <p:sp>
        <p:nvSpPr>
          <p:cNvPr id="88" name="上矢印 87"/>
          <p:cNvSpPr/>
          <p:nvPr/>
        </p:nvSpPr>
        <p:spPr bwMode="auto">
          <a:xfrm>
            <a:off x="1231900" y="5461000"/>
            <a:ext cx="609600" cy="533400"/>
          </a:xfrm>
          <a:prstGeom prst="upArrow">
            <a:avLst/>
          </a:prstGeom>
          <a:solidFill>
            <a:srgbClr val="800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eaVert"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endParaRPr kumimoji="0" lang="en-US" altLang="ja-JP" sz="800" b="0" i="0" u="none" strike="noStrike" cap="none" normalizeH="0" baseline="0" dirty="0" smtClean="0">
              <a:ln>
                <a:noFill/>
              </a:ln>
              <a:solidFill>
                <a:srgbClr val="FFFFFF"/>
              </a:solidFill>
              <a:effectLst/>
              <a:ea typeface="HG丸ｺﾞｼｯｸM-PRO" pitchFamily="50" charset="-128"/>
            </a:endParaRPr>
          </a:p>
        </p:txBody>
      </p:sp>
      <p:sp>
        <p:nvSpPr>
          <p:cNvPr id="90" name="テキスト ボックス 89"/>
          <p:cNvSpPr txBox="1"/>
          <p:nvPr/>
        </p:nvSpPr>
        <p:spPr>
          <a:xfrm>
            <a:off x="1143000" y="5118100"/>
            <a:ext cx="800219" cy="400110"/>
          </a:xfrm>
          <a:prstGeom prst="rect">
            <a:avLst/>
          </a:prstGeom>
          <a:noFill/>
        </p:spPr>
        <p:txBody>
          <a:bodyPr wrap="none" rtlCol="0">
            <a:spAutoFit/>
          </a:bodyPr>
          <a:lstStyle/>
          <a:p>
            <a:pPr algn="ctr"/>
            <a:r>
              <a:rPr kumimoji="1" lang="ja-JP" altLang="en-US" sz="800" dirty="0" smtClean="0">
                <a:solidFill>
                  <a:srgbClr val="800000"/>
                </a:solidFill>
                <a:latin typeface="HG丸ｺﾞｼｯｸM-PRO"/>
                <a:ea typeface="HG丸ｺﾞｼｯｸM-PRO"/>
                <a:cs typeface="HG丸ｺﾞｼｯｸM-PRO"/>
              </a:rPr>
              <a:t>アクセス性能</a:t>
            </a:r>
            <a:endParaRPr kumimoji="1" lang="en-US" altLang="ja-JP" sz="800" dirty="0" smtClean="0">
              <a:solidFill>
                <a:srgbClr val="800000"/>
              </a:solidFill>
              <a:latin typeface="HG丸ｺﾞｼｯｸM-PRO"/>
              <a:ea typeface="HG丸ｺﾞｼｯｸM-PRO"/>
              <a:cs typeface="HG丸ｺﾞｼｯｸM-PRO"/>
            </a:endParaRPr>
          </a:p>
          <a:p>
            <a:pPr algn="ctr"/>
            <a:r>
              <a:rPr lang="en-US" altLang="ja-JP" sz="1200" dirty="0" smtClean="0">
                <a:solidFill>
                  <a:srgbClr val="800000"/>
                </a:solidFill>
                <a:latin typeface="HG丸ｺﾞｼｯｸM-PRO"/>
                <a:ea typeface="HG丸ｺﾞｼｯｸM-PRO"/>
                <a:cs typeface="HG丸ｺﾞｼｯｸM-PRO"/>
              </a:rPr>
              <a:t>1.2</a:t>
            </a:r>
            <a:r>
              <a:rPr lang="ja-JP" altLang="en-US" sz="1200" dirty="0" smtClean="0">
                <a:solidFill>
                  <a:srgbClr val="800000"/>
                </a:solidFill>
                <a:latin typeface="HG丸ｺﾞｼｯｸM-PRO"/>
                <a:ea typeface="HG丸ｺﾞｼｯｸM-PRO"/>
                <a:cs typeface="HG丸ｺﾞｼｯｸM-PRO"/>
              </a:rPr>
              <a:t>倍</a:t>
            </a:r>
            <a:endParaRPr kumimoji="1" lang="ja-JP" altLang="en-US" sz="1200" dirty="0">
              <a:solidFill>
                <a:srgbClr val="800000"/>
              </a:solidFill>
              <a:latin typeface="HG丸ｺﾞｼｯｸM-PRO"/>
              <a:ea typeface="HG丸ｺﾞｼｯｸM-PRO"/>
              <a:cs typeface="HG丸ｺﾞｼｯｸM-PRO"/>
            </a:endParaRPr>
          </a:p>
        </p:txBody>
      </p:sp>
      <p:sp>
        <p:nvSpPr>
          <p:cNvPr id="92" name="テキスト ボックス 91"/>
          <p:cNvSpPr txBox="1"/>
          <p:nvPr/>
        </p:nvSpPr>
        <p:spPr>
          <a:xfrm>
            <a:off x="2066878" y="5695950"/>
            <a:ext cx="355837" cy="276999"/>
          </a:xfrm>
          <a:prstGeom prst="rect">
            <a:avLst/>
          </a:prstGeom>
          <a:noFill/>
        </p:spPr>
        <p:txBody>
          <a:bodyPr wrap="none" rtlCol="0">
            <a:spAutoFit/>
          </a:bodyPr>
          <a:lstStyle/>
          <a:p>
            <a:pPr algn="ctr"/>
            <a:r>
              <a:rPr kumimoji="1" lang="en-US" altLang="ja-JP" sz="600" dirty="0" smtClean="0">
                <a:solidFill>
                  <a:schemeClr val="bg1"/>
                </a:solidFill>
              </a:rPr>
              <a:t>3600</a:t>
            </a:r>
          </a:p>
          <a:p>
            <a:pPr algn="ctr"/>
            <a:r>
              <a:rPr kumimoji="1" lang="en-US" altLang="ja-JP" sz="600" dirty="0" smtClean="0">
                <a:solidFill>
                  <a:schemeClr val="bg1"/>
                </a:solidFill>
              </a:rPr>
              <a:t>rpm</a:t>
            </a:r>
            <a:endParaRPr kumimoji="1" lang="ja-JP" altLang="en-US" sz="600" dirty="0">
              <a:solidFill>
                <a:schemeClr val="bg1"/>
              </a:solidFill>
            </a:endParaRPr>
          </a:p>
        </p:txBody>
      </p:sp>
      <p:sp>
        <p:nvSpPr>
          <p:cNvPr id="93" name="テキスト ボックス 92"/>
          <p:cNvSpPr txBox="1"/>
          <p:nvPr/>
        </p:nvSpPr>
        <p:spPr>
          <a:xfrm>
            <a:off x="2045482" y="4216400"/>
            <a:ext cx="398629" cy="276999"/>
          </a:xfrm>
          <a:prstGeom prst="rect">
            <a:avLst/>
          </a:prstGeom>
          <a:noFill/>
        </p:spPr>
        <p:txBody>
          <a:bodyPr wrap="none" rtlCol="0">
            <a:spAutoFit/>
          </a:bodyPr>
          <a:lstStyle/>
          <a:p>
            <a:pPr algn="ctr"/>
            <a:r>
              <a:rPr kumimoji="1" lang="en-US" altLang="ja-JP" sz="600" dirty="0" smtClean="0">
                <a:solidFill>
                  <a:schemeClr val="bg1"/>
                </a:solidFill>
              </a:rPr>
              <a:t>15000</a:t>
            </a:r>
          </a:p>
          <a:p>
            <a:pPr algn="ctr"/>
            <a:r>
              <a:rPr kumimoji="1" lang="en-US" altLang="ja-JP" sz="600" dirty="0" smtClean="0">
                <a:solidFill>
                  <a:schemeClr val="bg1"/>
                </a:solidFill>
              </a:rPr>
              <a:t>rpm</a:t>
            </a:r>
            <a:endParaRPr kumimoji="1" lang="ja-JP" altLang="en-US" sz="600" dirty="0">
              <a:solidFill>
                <a:schemeClr val="bg1"/>
              </a:solidFill>
            </a:endParaRPr>
          </a:p>
        </p:txBody>
      </p:sp>
      <p:sp>
        <p:nvSpPr>
          <p:cNvPr id="94" name="テキスト ボックス 93"/>
          <p:cNvSpPr txBox="1"/>
          <p:nvPr/>
        </p:nvSpPr>
        <p:spPr>
          <a:xfrm>
            <a:off x="685800" y="1022350"/>
            <a:ext cx="511635" cy="230832"/>
          </a:xfrm>
          <a:prstGeom prst="rect">
            <a:avLst/>
          </a:prstGeom>
          <a:noFill/>
        </p:spPr>
        <p:txBody>
          <a:bodyPr wrap="none" rtlCol="0">
            <a:spAutoFit/>
          </a:bodyPr>
          <a:lstStyle/>
          <a:p>
            <a:r>
              <a:rPr kumimoji="1" lang="en-US" altLang="ja-JP" sz="900" dirty="0" smtClean="0">
                <a:solidFill>
                  <a:srgbClr val="7F7F7F"/>
                </a:solidFill>
                <a:latin typeface="Avenir Book"/>
                <a:cs typeface="Avenir Book"/>
              </a:rPr>
              <a:t>T byte</a:t>
            </a:r>
            <a:endParaRPr kumimoji="1" lang="ja-JP" altLang="en-US" sz="900" dirty="0">
              <a:solidFill>
                <a:srgbClr val="7F7F7F"/>
              </a:solidFill>
              <a:latin typeface="Avenir Book"/>
              <a:cs typeface="Avenir Book"/>
            </a:endParaRPr>
          </a:p>
        </p:txBody>
      </p:sp>
    </p:spTree>
    <p:extLst>
      <p:ext uri="{BB962C8B-B14F-4D97-AF65-F5344CB8AC3E}">
        <p14:creationId xmlns:p14="http://schemas.microsoft.com/office/powerpoint/2010/main" val="848463470"/>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CPU</a:t>
            </a:r>
            <a:r>
              <a:rPr kumimoji="1" lang="ja-JP" altLang="en-US" dirty="0" smtClean="0"/>
              <a:t>とストレージのパフォーマンス</a:t>
            </a:r>
            <a:endParaRPr kumimoji="1" lang="ja-JP" altLang="en-US" dirty="0"/>
          </a:p>
        </p:txBody>
      </p:sp>
      <p:sp>
        <p:nvSpPr>
          <p:cNvPr id="3" name="正方形/長方形 2"/>
          <p:cNvSpPr/>
          <p:nvPr/>
        </p:nvSpPr>
        <p:spPr bwMode="auto">
          <a:xfrm>
            <a:off x="684647" y="4797152"/>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 name="正方形/長方形 3"/>
          <p:cNvSpPr/>
          <p:nvPr/>
        </p:nvSpPr>
        <p:spPr bwMode="auto">
          <a:xfrm>
            <a:off x="684647" y="4293096"/>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5" name="正方形/長方形 4"/>
          <p:cNvSpPr/>
          <p:nvPr/>
        </p:nvSpPr>
        <p:spPr bwMode="auto">
          <a:xfrm>
            <a:off x="684647" y="3789040"/>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 name="正方形/長方形 5"/>
          <p:cNvSpPr/>
          <p:nvPr/>
        </p:nvSpPr>
        <p:spPr bwMode="auto">
          <a:xfrm>
            <a:off x="684647" y="3284984"/>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 name="正方形/長方形 6"/>
          <p:cNvSpPr/>
          <p:nvPr/>
        </p:nvSpPr>
        <p:spPr bwMode="auto">
          <a:xfrm>
            <a:off x="684647" y="2780928"/>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8" name="正方形/長方形 7"/>
          <p:cNvSpPr/>
          <p:nvPr/>
        </p:nvSpPr>
        <p:spPr bwMode="auto">
          <a:xfrm>
            <a:off x="684647" y="2276872"/>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 name="正方形/長方形 8"/>
          <p:cNvSpPr/>
          <p:nvPr/>
        </p:nvSpPr>
        <p:spPr bwMode="auto">
          <a:xfrm>
            <a:off x="684647" y="1772816"/>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 name="正方形/長方形 9"/>
          <p:cNvSpPr/>
          <p:nvPr/>
        </p:nvSpPr>
        <p:spPr bwMode="auto">
          <a:xfrm>
            <a:off x="684647" y="1268760"/>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 name="正方形/長方形 10"/>
          <p:cNvSpPr/>
          <p:nvPr/>
        </p:nvSpPr>
        <p:spPr bwMode="auto">
          <a:xfrm>
            <a:off x="684647" y="5805264"/>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 name="正方形/長方形 11"/>
          <p:cNvSpPr/>
          <p:nvPr/>
        </p:nvSpPr>
        <p:spPr bwMode="auto">
          <a:xfrm>
            <a:off x="684647" y="5301208"/>
            <a:ext cx="7704856" cy="504056"/>
          </a:xfrm>
          <a:prstGeom prst="rect">
            <a:avLst/>
          </a:prstGeom>
          <a:solidFill>
            <a:schemeClr val="bg1"/>
          </a:solidFill>
          <a:ln w="12700" cap="flat" cmpd="sng" algn="ctr">
            <a:solidFill>
              <a:srgbClr val="3366FF"/>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 name="正方形/長方形 12"/>
          <p:cNvSpPr/>
          <p:nvPr/>
        </p:nvSpPr>
        <p:spPr bwMode="auto">
          <a:xfrm>
            <a:off x="684647" y="1268760"/>
            <a:ext cx="7704856" cy="5040560"/>
          </a:xfrm>
          <a:prstGeom prst="rect">
            <a:avLst/>
          </a:prstGeom>
          <a:gradFill flip="none" rotWithShape="1">
            <a:gsLst>
              <a:gs pos="31000">
                <a:schemeClr val="bg1">
                  <a:alpha val="45000"/>
                </a:schemeClr>
              </a:gs>
              <a:gs pos="100000">
                <a:srgbClr val="33CC00">
                  <a:alpha val="47000"/>
                </a:srgbClr>
              </a:gs>
            </a:gsLst>
            <a:lin ang="19140000" scaled="0"/>
            <a:tileRect/>
          </a:gra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 name="テキスト ボックス 13"/>
          <p:cNvSpPr txBox="1"/>
          <p:nvPr/>
        </p:nvSpPr>
        <p:spPr>
          <a:xfrm>
            <a:off x="2851748" y="6309320"/>
            <a:ext cx="5792532" cy="261610"/>
          </a:xfrm>
          <a:prstGeom prst="rect">
            <a:avLst/>
          </a:prstGeom>
          <a:noFill/>
        </p:spPr>
        <p:txBody>
          <a:bodyPr wrap="none" rtlCol="0">
            <a:spAutoFit/>
          </a:bodyPr>
          <a:lstStyle/>
          <a:p>
            <a:pPr algn="r"/>
            <a:r>
              <a:rPr kumimoji="1" lang="en-US" altLang="ja-JP" sz="1100" dirty="0" smtClean="0">
                <a:solidFill>
                  <a:schemeClr val="tx1">
                    <a:lumMod val="50000"/>
                    <a:lumOff val="50000"/>
                  </a:schemeClr>
                </a:solidFill>
                <a:latin typeface="Avenir Book"/>
                <a:cs typeface="Avenir Book"/>
              </a:rPr>
              <a:t>2005      2006      2007       2008       2009       2010       2011       2012       2013       2014</a:t>
            </a:r>
            <a:endParaRPr kumimoji="1" lang="ja-JP" altLang="en-US" sz="1100" dirty="0">
              <a:solidFill>
                <a:schemeClr val="tx1">
                  <a:lumMod val="50000"/>
                  <a:lumOff val="50000"/>
                </a:schemeClr>
              </a:solidFill>
              <a:latin typeface="Avenir Book"/>
              <a:cs typeface="Avenir Book"/>
            </a:endParaRPr>
          </a:p>
        </p:txBody>
      </p:sp>
      <p:cxnSp>
        <p:nvCxnSpPr>
          <p:cNvPr id="18" name="直線コネクタ 17"/>
          <p:cNvCxnSpPr/>
          <p:nvPr/>
        </p:nvCxnSpPr>
        <p:spPr bwMode="auto">
          <a:xfrm flipV="1">
            <a:off x="3203848"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0" name="直線コネクタ 19"/>
          <p:cNvCxnSpPr/>
          <p:nvPr/>
        </p:nvCxnSpPr>
        <p:spPr bwMode="auto">
          <a:xfrm flipV="1">
            <a:off x="3779912"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1" name="直線コネクタ 20"/>
          <p:cNvCxnSpPr/>
          <p:nvPr/>
        </p:nvCxnSpPr>
        <p:spPr bwMode="auto">
          <a:xfrm flipV="1">
            <a:off x="4355976"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2" name="直線コネクタ 21"/>
          <p:cNvCxnSpPr/>
          <p:nvPr/>
        </p:nvCxnSpPr>
        <p:spPr bwMode="auto">
          <a:xfrm flipV="1">
            <a:off x="4932040"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3" name="直線コネクタ 22"/>
          <p:cNvCxnSpPr/>
          <p:nvPr/>
        </p:nvCxnSpPr>
        <p:spPr bwMode="auto">
          <a:xfrm flipV="1">
            <a:off x="5508104"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4" name="直線コネクタ 23"/>
          <p:cNvCxnSpPr/>
          <p:nvPr/>
        </p:nvCxnSpPr>
        <p:spPr bwMode="auto">
          <a:xfrm flipV="1">
            <a:off x="6084168"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5" name="直線コネクタ 24"/>
          <p:cNvCxnSpPr/>
          <p:nvPr/>
        </p:nvCxnSpPr>
        <p:spPr bwMode="auto">
          <a:xfrm flipV="1">
            <a:off x="6660232"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6" name="直線コネクタ 25"/>
          <p:cNvCxnSpPr/>
          <p:nvPr/>
        </p:nvCxnSpPr>
        <p:spPr bwMode="auto">
          <a:xfrm flipV="1">
            <a:off x="7236296"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cxnSp>
        <p:nvCxnSpPr>
          <p:cNvPr id="27" name="直線コネクタ 26"/>
          <p:cNvCxnSpPr/>
          <p:nvPr/>
        </p:nvCxnSpPr>
        <p:spPr bwMode="auto">
          <a:xfrm flipV="1">
            <a:off x="7812360" y="1268760"/>
            <a:ext cx="0" cy="5040560"/>
          </a:xfrm>
          <a:prstGeom prst="line">
            <a:avLst/>
          </a:prstGeom>
          <a:solidFill>
            <a:schemeClr val="bg1"/>
          </a:solidFill>
          <a:ln w="12700" cap="flat" cmpd="sng" algn="ctr">
            <a:solidFill>
              <a:schemeClr val="bg1">
                <a:lumMod val="50000"/>
              </a:schemeClr>
            </a:solidFill>
            <a:prstDash val="solid"/>
            <a:round/>
            <a:headEnd type="none" w="med" len="med"/>
            <a:tailEnd type="none" w="med" len="med"/>
          </a:ln>
          <a:effectLst/>
        </p:spPr>
      </p:cxnSp>
      <p:sp>
        <p:nvSpPr>
          <p:cNvPr id="33" name="テキスト ボックス 32"/>
          <p:cNvSpPr txBox="1"/>
          <p:nvPr/>
        </p:nvSpPr>
        <p:spPr>
          <a:xfrm>
            <a:off x="342900" y="567055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10</a:t>
            </a:r>
            <a:endParaRPr kumimoji="1" lang="ja-JP" altLang="en-US" sz="1200" dirty="0">
              <a:solidFill>
                <a:srgbClr val="7F7F7F"/>
              </a:solidFill>
              <a:latin typeface="Avenir Book"/>
              <a:cs typeface="Avenir Book"/>
            </a:endParaRPr>
          </a:p>
        </p:txBody>
      </p:sp>
      <p:sp>
        <p:nvSpPr>
          <p:cNvPr id="34" name="テキスト ボックス 33"/>
          <p:cNvSpPr txBox="1"/>
          <p:nvPr/>
        </p:nvSpPr>
        <p:spPr>
          <a:xfrm>
            <a:off x="342900" y="515620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20</a:t>
            </a:r>
            <a:endParaRPr kumimoji="1" lang="ja-JP" altLang="en-US" sz="1200" dirty="0">
              <a:solidFill>
                <a:srgbClr val="7F7F7F"/>
              </a:solidFill>
              <a:latin typeface="Avenir Book"/>
              <a:cs typeface="Avenir Book"/>
            </a:endParaRPr>
          </a:p>
        </p:txBody>
      </p:sp>
      <p:sp>
        <p:nvSpPr>
          <p:cNvPr id="35" name="テキスト ボックス 34"/>
          <p:cNvSpPr txBox="1"/>
          <p:nvPr/>
        </p:nvSpPr>
        <p:spPr>
          <a:xfrm>
            <a:off x="342900" y="466090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30</a:t>
            </a:r>
            <a:endParaRPr kumimoji="1" lang="ja-JP" altLang="en-US" sz="1200" dirty="0">
              <a:solidFill>
                <a:srgbClr val="7F7F7F"/>
              </a:solidFill>
              <a:latin typeface="Avenir Book"/>
              <a:cs typeface="Avenir Book"/>
            </a:endParaRPr>
          </a:p>
        </p:txBody>
      </p:sp>
      <p:sp>
        <p:nvSpPr>
          <p:cNvPr id="36" name="テキスト ボックス 35"/>
          <p:cNvSpPr txBox="1"/>
          <p:nvPr/>
        </p:nvSpPr>
        <p:spPr>
          <a:xfrm>
            <a:off x="342900" y="414655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40</a:t>
            </a:r>
            <a:endParaRPr kumimoji="1" lang="ja-JP" altLang="en-US" sz="1200" dirty="0">
              <a:solidFill>
                <a:srgbClr val="7F7F7F"/>
              </a:solidFill>
              <a:latin typeface="Avenir Book"/>
              <a:cs typeface="Avenir Book"/>
            </a:endParaRPr>
          </a:p>
        </p:txBody>
      </p:sp>
      <p:sp>
        <p:nvSpPr>
          <p:cNvPr id="37" name="テキスト ボックス 36"/>
          <p:cNvSpPr txBox="1"/>
          <p:nvPr/>
        </p:nvSpPr>
        <p:spPr>
          <a:xfrm>
            <a:off x="342900" y="366395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50</a:t>
            </a:r>
            <a:endParaRPr kumimoji="1" lang="ja-JP" altLang="en-US" sz="1200" dirty="0">
              <a:solidFill>
                <a:srgbClr val="7F7F7F"/>
              </a:solidFill>
              <a:latin typeface="Avenir Book"/>
              <a:cs typeface="Avenir Book"/>
            </a:endParaRPr>
          </a:p>
        </p:txBody>
      </p:sp>
      <p:sp>
        <p:nvSpPr>
          <p:cNvPr id="38" name="テキスト ボックス 37"/>
          <p:cNvSpPr txBox="1"/>
          <p:nvPr/>
        </p:nvSpPr>
        <p:spPr>
          <a:xfrm>
            <a:off x="342900" y="314960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60</a:t>
            </a:r>
            <a:endParaRPr kumimoji="1" lang="ja-JP" altLang="en-US" sz="1200" dirty="0">
              <a:solidFill>
                <a:srgbClr val="7F7F7F"/>
              </a:solidFill>
              <a:latin typeface="Avenir Book"/>
              <a:cs typeface="Avenir Book"/>
            </a:endParaRPr>
          </a:p>
        </p:txBody>
      </p:sp>
      <p:sp>
        <p:nvSpPr>
          <p:cNvPr id="39" name="テキスト ボックス 38"/>
          <p:cNvSpPr txBox="1"/>
          <p:nvPr/>
        </p:nvSpPr>
        <p:spPr>
          <a:xfrm>
            <a:off x="342900" y="265430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70</a:t>
            </a:r>
            <a:endParaRPr kumimoji="1" lang="ja-JP" altLang="en-US" sz="1200" dirty="0">
              <a:solidFill>
                <a:srgbClr val="7F7F7F"/>
              </a:solidFill>
              <a:latin typeface="Avenir Book"/>
              <a:cs typeface="Avenir Book"/>
            </a:endParaRPr>
          </a:p>
        </p:txBody>
      </p:sp>
      <p:sp>
        <p:nvSpPr>
          <p:cNvPr id="40" name="テキスト ボックス 39"/>
          <p:cNvSpPr txBox="1"/>
          <p:nvPr/>
        </p:nvSpPr>
        <p:spPr>
          <a:xfrm>
            <a:off x="342900" y="213995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80</a:t>
            </a:r>
            <a:endParaRPr kumimoji="1" lang="ja-JP" altLang="en-US" sz="1200" dirty="0">
              <a:solidFill>
                <a:srgbClr val="7F7F7F"/>
              </a:solidFill>
              <a:latin typeface="Avenir Book"/>
              <a:cs typeface="Avenir Book"/>
            </a:endParaRPr>
          </a:p>
        </p:txBody>
      </p:sp>
      <p:sp>
        <p:nvSpPr>
          <p:cNvPr id="41" name="テキスト ボックス 40"/>
          <p:cNvSpPr txBox="1"/>
          <p:nvPr/>
        </p:nvSpPr>
        <p:spPr>
          <a:xfrm>
            <a:off x="342900" y="1638300"/>
            <a:ext cx="355790"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90</a:t>
            </a:r>
            <a:endParaRPr kumimoji="1" lang="ja-JP" altLang="en-US" sz="1200" dirty="0">
              <a:solidFill>
                <a:srgbClr val="7F7F7F"/>
              </a:solidFill>
              <a:latin typeface="Avenir Book"/>
              <a:cs typeface="Avenir Book"/>
            </a:endParaRPr>
          </a:p>
        </p:txBody>
      </p:sp>
      <p:sp>
        <p:nvSpPr>
          <p:cNvPr id="42" name="テキスト ボックス 41"/>
          <p:cNvSpPr txBox="1"/>
          <p:nvPr/>
        </p:nvSpPr>
        <p:spPr>
          <a:xfrm>
            <a:off x="298450" y="1123950"/>
            <a:ext cx="441351" cy="276999"/>
          </a:xfrm>
          <a:prstGeom prst="rect">
            <a:avLst/>
          </a:prstGeom>
          <a:noFill/>
        </p:spPr>
        <p:txBody>
          <a:bodyPr wrap="none" rtlCol="0">
            <a:spAutoFit/>
          </a:bodyPr>
          <a:lstStyle/>
          <a:p>
            <a:r>
              <a:rPr kumimoji="1" lang="en-US" altLang="ja-JP" sz="1200" dirty="0" smtClean="0">
                <a:solidFill>
                  <a:srgbClr val="7F7F7F"/>
                </a:solidFill>
                <a:latin typeface="Avenir Book"/>
                <a:cs typeface="Avenir Book"/>
              </a:rPr>
              <a:t>100</a:t>
            </a:r>
            <a:endParaRPr kumimoji="1" lang="ja-JP" altLang="en-US" sz="1200" dirty="0">
              <a:solidFill>
                <a:srgbClr val="7F7F7F"/>
              </a:solidFill>
              <a:latin typeface="Avenir Book"/>
              <a:cs typeface="Avenir Book"/>
            </a:endParaRPr>
          </a:p>
        </p:txBody>
      </p:sp>
      <p:sp>
        <p:nvSpPr>
          <p:cNvPr id="46" name="円/楕円 45"/>
          <p:cNvSpPr/>
          <p:nvPr/>
        </p:nvSpPr>
        <p:spPr bwMode="auto">
          <a:xfrm>
            <a:off x="3128268" y="6171406"/>
            <a:ext cx="144016" cy="144016"/>
          </a:xfrm>
          <a:prstGeom prst="ellipse">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4" name="テキスト ボックス 93"/>
          <p:cNvSpPr txBox="1"/>
          <p:nvPr/>
        </p:nvSpPr>
        <p:spPr>
          <a:xfrm>
            <a:off x="685800" y="1022350"/>
            <a:ext cx="511635" cy="230832"/>
          </a:xfrm>
          <a:prstGeom prst="rect">
            <a:avLst/>
          </a:prstGeom>
          <a:noFill/>
        </p:spPr>
        <p:txBody>
          <a:bodyPr wrap="none" rtlCol="0">
            <a:spAutoFit/>
          </a:bodyPr>
          <a:lstStyle/>
          <a:p>
            <a:r>
              <a:rPr kumimoji="1" lang="en-US" altLang="ja-JP" sz="900" dirty="0" smtClean="0">
                <a:solidFill>
                  <a:srgbClr val="7F7F7F"/>
                </a:solidFill>
                <a:latin typeface="Avenir Book"/>
                <a:cs typeface="Avenir Book"/>
              </a:rPr>
              <a:t>T byte</a:t>
            </a:r>
            <a:endParaRPr kumimoji="1" lang="ja-JP" altLang="en-US" sz="900" dirty="0">
              <a:solidFill>
                <a:srgbClr val="7F7F7F"/>
              </a:solidFill>
              <a:latin typeface="Avenir Book"/>
              <a:cs typeface="Avenir Book"/>
            </a:endParaRPr>
          </a:p>
        </p:txBody>
      </p:sp>
      <p:sp>
        <p:nvSpPr>
          <p:cNvPr id="66" name="円/楕円 65"/>
          <p:cNvSpPr/>
          <p:nvPr/>
        </p:nvSpPr>
        <p:spPr bwMode="auto">
          <a:xfrm>
            <a:off x="8309868" y="1250156"/>
            <a:ext cx="144016" cy="144016"/>
          </a:xfrm>
          <a:prstGeom prst="ellipse">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8" name="円/楕円 67"/>
          <p:cNvSpPr/>
          <p:nvPr/>
        </p:nvSpPr>
        <p:spPr bwMode="auto">
          <a:xfrm>
            <a:off x="8322568" y="6139656"/>
            <a:ext cx="144016" cy="144016"/>
          </a:xfrm>
          <a:prstGeom prst="ellipse">
            <a:avLst/>
          </a:prstGeom>
          <a:solidFill>
            <a:srgbClr val="800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cxnSp>
        <p:nvCxnSpPr>
          <p:cNvPr id="19" name="直線矢印コネクタ 18"/>
          <p:cNvCxnSpPr>
            <a:stCxn id="46" idx="7"/>
            <a:endCxn id="66" idx="3"/>
          </p:cNvCxnSpPr>
          <p:nvPr/>
        </p:nvCxnSpPr>
        <p:spPr bwMode="auto">
          <a:xfrm flipV="1">
            <a:off x="3251193" y="1373081"/>
            <a:ext cx="5079766" cy="4819416"/>
          </a:xfrm>
          <a:prstGeom prst="straightConnector1">
            <a:avLst/>
          </a:prstGeom>
          <a:solidFill>
            <a:schemeClr val="bg1"/>
          </a:solidFill>
          <a:ln w="38100" cap="flat" cmpd="sng" algn="ctr">
            <a:solidFill>
              <a:srgbClr val="0000FF"/>
            </a:solidFill>
            <a:prstDash val="solid"/>
            <a:round/>
            <a:headEnd type="none" w="med" len="med"/>
            <a:tailEnd type="arrow"/>
          </a:ln>
          <a:effectLst>
            <a:outerShdw blurRad="50800" dist="38100" dir="2700000" algn="tl" rotWithShape="0">
              <a:prstClr val="black">
                <a:alpha val="40000"/>
              </a:prstClr>
            </a:outerShdw>
          </a:effectLst>
        </p:spPr>
      </p:cxnSp>
      <p:cxnSp>
        <p:nvCxnSpPr>
          <p:cNvPr id="71" name="直線矢印コネクタ 70"/>
          <p:cNvCxnSpPr>
            <a:stCxn id="46" idx="6"/>
            <a:endCxn id="68" idx="2"/>
          </p:cNvCxnSpPr>
          <p:nvPr/>
        </p:nvCxnSpPr>
        <p:spPr bwMode="auto">
          <a:xfrm flipV="1">
            <a:off x="3272284" y="6211664"/>
            <a:ext cx="5050284" cy="31750"/>
          </a:xfrm>
          <a:prstGeom prst="straightConnector1">
            <a:avLst/>
          </a:prstGeom>
          <a:solidFill>
            <a:schemeClr val="bg1"/>
          </a:solidFill>
          <a:ln w="38100" cap="flat" cmpd="sng" algn="ctr">
            <a:solidFill>
              <a:srgbClr val="800000"/>
            </a:solidFill>
            <a:prstDash val="solid"/>
            <a:round/>
            <a:headEnd type="none" w="med" len="med"/>
            <a:tailEnd type="arrow"/>
          </a:ln>
          <a:effectLst>
            <a:outerShdw blurRad="50800" dist="38100" dir="2700000" algn="tl" rotWithShape="0">
              <a:prstClr val="black">
                <a:alpha val="40000"/>
              </a:prstClr>
            </a:outerShdw>
          </a:effectLst>
        </p:spPr>
      </p:cxnSp>
      <p:pic>
        <p:nvPicPr>
          <p:cNvPr id="74" name="図 73" descr="hdd.jpg"/>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600825" y="5176774"/>
            <a:ext cx="1295400" cy="1109726"/>
          </a:xfrm>
          <a:prstGeom prst="rect">
            <a:avLst/>
          </a:prstGeom>
        </p:spPr>
      </p:pic>
      <p:grpSp>
        <p:nvGrpSpPr>
          <p:cNvPr id="75" name="図形グループ 74"/>
          <p:cNvGrpSpPr/>
          <p:nvPr/>
        </p:nvGrpSpPr>
        <p:grpSpPr>
          <a:xfrm>
            <a:off x="6737350" y="1684274"/>
            <a:ext cx="1219200" cy="913223"/>
            <a:chOff x="4876800" y="1447800"/>
            <a:chExt cx="1219200" cy="913223"/>
          </a:xfrm>
        </p:grpSpPr>
        <p:sp>
          <p:nvSpPr>
            <p:cNvPr id="77" name="正方形/長方形 76"/>
            <p:cNvSpPr/>
            <p:nvPr/>
          </p:nvSpPr>
          <p:spPr bwMode="auto">
            <a:xfrm rot="957712">
              <a:off x="5247874" y="1587197"/>
              <a:ext cx="537758" cy="557391"/>
            </a:xfrm>
            <a:prstGeom prst="rect">
              <a:avLst/>
            </a:prstGeom>
            <a:solidFill>
              <a:schemeClr val="bg1"/>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78" name="図 77" descr="imgres.jpe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876800" y="1447800"/>
              <a:ext cx="1219200" cy="913223"/>
            </a:xfrm>
            <a:prstGeom prst="rect">
              <a:avLst/>
            </a:prstGeom>
          </p:spPr>
        </p:pic>
      </p:grpSp>
      <p:sp>
        <p:nvSpPr>
          <p:cNvPr id="53" name="テキスト ボックス 52"/>
          <p:cNvSpPr txBox="1"/>
          <p:nvPr/>
        </p:nvSpPr>
        <p:spPr>
          <a:xfrm>
            <a:off x="5041900" y="1778000"/>
            <a:ext cx="1954381" cy="369332"/>
          </a:xfrm>
          <a:prstGeom prst="rect">
            <a:avLst/>
          </a:prstGeom>
          <a:noFill/>
        </p:spPr>
        <p:txBody>
          <a:bodyPr wrap="none" rtlCol="0">
            <a:spAutoFit/>
          </a:bodyPr>
          <a:lstStyle/>
          <a:p>
            <a:r>
              <a:rPr kumimoji="1" lang="en-US" altLang="ja-JP" dirty="0" smtClean="0">
                <a:solidFill>
                  <a:srgbClr val="0000FF"/>
                </a:solidFill>
                <a:latin typeface="メイリオ"/>
                <a:ea typeface="メイリオ"/>
                <a:cs typeface="メイリオ"/>
              </a:rPr>
              <a:t>CPU</a:t>
            </a:r>
            <a:r>
              <a:rPr kumimoji="1" lang="ja-JP" altLang="en-US" dirty="0" smtClean="0">
                <a:solidFill>
                  <a:srgbClr val="0000FF"/>
                </a:solidFill>
                <a:latin typeface="メイリオ"/>
                <a:ea typeface="メイリオ"/>
                <a:cs typeface="メイリオ"/>
              </a:rPr>
              <a:t>性能</a:t>
            </a:r>
            <a:r>
              <a:rPr kumimoji="1" lang="en-US" altLang="ja-JP" dirty="0" smtClean="0">
                <a:solidFill>
                  <a:srgbClr val="0000FF"/>
                </a:solidFill>
                <a:latin typeface="メイリオ"/>
                <a:ea typeface="メイリオ"/>
                <a:cs typeface="メイリオ"/>
              </a:rPr>
              <a:t>×100</a:t>
            </a:r>
            <a:r>
              <a:rPr kumimoji="1" lang="ja-JP" altLang="en-US" dirty="0" smtClean="0">
                <a:solidFill>
                  <a:srgbClr val="0000FF"/>
                </a:solidFill>
                <a:latin typeface="メイリオ"/>
                <a:ea typeface="メイリオ"/>
                <a:cs typeface="メイリオ"/>
              </a:rPr>
              <a:t>倍</a:t>
            </a:r>
            <a:endParaRPr kumimoji="1" lang="ja-JP" altLang="en-US" dirty="0">
              <a:solidFill>
                <a:srgbClr val="0000FF"/>
              </a:solidFill>
              <a:latin typeface="メイリオ"/>
              <a:ea typeface="メイリオ"/>
              <a:cs typeface="メイリオ"/>
            </a:endParaRPr>
          </a:p>
        </p:txBody>
      </p:sp>
      <p:sp>
        <p:nvSpPr>
          <p:cNvPr id="80" name="テキスト ボックス 79"/>
          <p:cNvSpPr txBox="1"/>
          <p:nvPr/>
        </p:nvSpPr>
        <p:spPr>
          <a:xfrm>
            <a:off x="4413250" y="5302250"/>
            <a:ext cx="2584174" cy="369332"/>
          </a:xfrm>
          <a:prstGeom prst="rect">
            <a:avLst/>
          </a:prstGeom>
          <a:noFill/>
        </p:spPr>
        <p:txBody>
          <a:bodyPr wrap="none" rtlCol="0">
            <a:spAutoFit/>
          </a:bodyPr>
          <a:lstStyle/>
          <a:p>
            <a:r>
              <a:rPr kumimoji="1" lang="ja-JP" altLang="en-US" dirty="0" smtClean="0">
                <a:solidFill>
                  <a:srgbClr val="800000"/>
                </a:solidFill>
                <a:latin typeface="メイリオ"/>
                <a:ea typeface="メイリオ"/>
                <a:cs typeface="メイリオ"/>
              </a:rPr>
              <a:t>ストレージ性能</a:t>
            </a:r>
            <a:r>
              <a:rPr kumimoji="1" lang="en-US" altLang="ja-JP" dirty="0" smtClean="0">
                <a:solidFill>
                  <a:srgbClr val="800000"/>
                </a:solidFill>
                <a:latin typeface="メイリオ"/>
                <a:ea typeface="メイリオ"/>
                <a:cs typeface="メイリオ"/>
              </a:rPr>
              <a:t>×1.2</a:t>
            </a:r>
            <a:r>
              <a:rPr kumimoji="1" lang="ja-JP" altLang="en-US" dirty="0" smtClean="0">
                <a:solidFill>
                  <a:srgbClr val="800000"/>
                </a:solidFill>
                <a:latin typeface="メイリオ"/>
                <a:ea typeface="メイリオ"/>
                <a:cs typeface="メイリオ"/>
              </a:rPr>
              <a:t>倍</a:t>
            </a:r>
            <a:endParaRPr kumimoji="1" lang="ja-JP" altLang="en-US" dirty="0">
              <a:solidFill>
                <a:srgbClr val="800000"/>
              </a:solidFill>
              <a:latin typeface="メイリオ"/>
              <a:ea typeface="メイリオ"/>
              <a:cs typeface="メイリオ"/>
            </a:endParaRPr>
          </a:p>
        </p:txBody>
      </p:sp>
      <p:sp>
        <p:nvSpPr>
          <p:cNvPr id="54" name="上下矢印 53"/>
          <p:cNvSpPr/>
          <p:nvPr/>
        </p:nvSpPr>
        <p:spPr bwMode="auto">
          <a:xfrm>
            <a:off x="1727200" y="1282700"/>
            <a:ext cx="1384300" cy="4864100"/>
          </a:xfrm>
          <a:prstGeom prst="upDownArrow">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Arial" charset="0"/>
                <a:ea typeface="HG丸ｺﾞｼｯｸM-PRO" pitchFamily="50" charset="-128"/>
              </a:rPr>
              <a:t>パフォーマンス・ギャップ</a:t>
            </a:r>
          </a:p>
        </p:txBody>
      </p:sp>
      <p:pic>
        <p:nvPicPr>
          <p:cNvPr id="87" name="図 86" descr="03.jp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86913" y="3315381"/>
            <a:ext cx="1404974" cy="1078819"/>
          </a:xfrm>
          <a:prstGeom prst="rect">
            <a:avLst/>
          </a:prstGeom>
          <a:ln>
            <a:noFill/>
          </a:ln>
          <a:effectLst>
            <a:outerShdw blurRad="292100" dist="139700" dir="2700000" algn="tl" rotWithShape="0">
              <a:srgbClr val="333333">
                <a:alpha val="65000"/>
              </a:srgbClr>
            </a:outerShdw>
          </a:effectLst>
        </p:spPr>
      </p:pic>
      <p:sp>
        <p:nvSpPr>
          <p:cNvPr id="89" name="テキスト ボックス 88"/>
          <p:cNvSpPr txBox="1"/>
          <p:nvPr/>
        </p:nvSpPr>
        <p:spPr>
          <a:xfrm>
            <a:off x="2889250" y="2800350"/>
            <a:ext cx="2723823" cy="507831"/>
          </a:xfrm>
          <a:prstGeom prst="rect">
            <a:avLst/>
          </a:prstGeom>
          <a:noFill/>
        </p:spPr>
        <p:txBody>
          <a:bodyPr wrap="none" rtlCol="0">
            <a:spAutoFit/>
          </a:bodyPr>
          <a:lstStyle/>
          <a:p>
            <a:r>
              <a:rPr kumimoji="1" lang="ja-JP" altLang="en-US" sz="900" dirty="0" smtClean="0">
                <a:solidFill>
                  <a:srgbClr val="FF6600"/>
                </a:solidFill>
                <a:latin typeface="メイリオ"/>
                <a:ea typeface="メイリオ"/>
                <a:cs typeface="メイリオ"/>
              </a:rPr>
              <a:t>両者のギャップを埋める手段として注目される</a:t>
            </a:r>
            <a:endParaRPr kumimoji="1" lang="en-US" altLang="ja-JP" sz="900" dirty="0" smtClean="0">
              <a:solidFill>
                <a:srgbClr val="FF6600"/>
              </a:solidFill>
              <a:latin typeface="メイリオ"/>
              <a:ea typeface="メイリオ"/>
              <a:cs typeface="メイリオ"/>
            </a:endParaRPr>
          </a:p>
          <a:p>
            <a:r>
              <a:rPr kumimoji="1" lang="ja-JP" altLang="en-US" dirty="0" smtClean="0">
                <a:solidFill>
                  <a:srgbClr val="FF6600"/>
                </a:solidFill>
                <a:latin typeface="メイリオ"/>
                <a:ea typeface="メイリオ"/>
                <a:cs typeface="メイリオ"/>
              </a:rPr>
              <a:t>フラッシュ・ストレージ</a:t>
            </a:r>
            <a:endParaRPr kumimoji="1" lang="ja-JP" altLang="en-US" dirty="0">
              <a:solidFill>
                <a:srgbClr val="FF6600"/>
              </a:solidFill>
              <a:latin typeface="メイリオ"/>
              <a:ea typeface="メイリオ"/>
              <a:cs typeface="メイリオ"/>
            </a:endParaRPr>
          </a:p>
        </p:txBody>
      </p:sp>
    </p:spTree>
    <p:extLst>
      <p:ext uri="{BB962C8B-B14F-4D97-AF65-F5344CB8AC3E}">
        <p14:creationId xmlns:p14="http://schemas.microsoft.com/office/powerpoint/2010/main" val="834124210"/>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曲折矢印 10"/>
          <p:cNvSpPr/>
          <p:nvPr/>
        </p:nvSpPr>
        <p:spPr bwMode="auto">
          <a:xfrm flipV="1">
            <a:off x="869950" y="3016250"/>
            <a:ext cx="1708150" cy="2895600"/>
          </a:xfrm>
          <a:prstGeom prst="bentArrow">
            <a:avLst/>
          </a:prstGeom>
          <a:solidFill>
            <a:srgbClr val="FF9933"/>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a:solidFill>
                <a:srgbClr val="484848"/>
              </a:solidFill>
              <a:ea typeface="HG丸ｺﾞｼｯｸM-PRO" pitchFamily="50" charset="-128"/>
            </a:endParaRPr>
          </a:p>
        </p:txBody>
      </p:sp>
      <p:sp>
        <p:nvSpPr>
          <p:cNvPr id="2" name="タイトル 1"/>
          <p:cNvSpPr>
            <a:spLocks noGrp="1"/>
          </p:cNvSpPr>
          <p:nvPr>
            <p:ph type="title"/>
          </p:nvPr>
        </p:nvSpPr>
        <p:spPr>
          <a:xfrm>
            <a:off x="152400" y="152400"/>
            <a:ext cx="8991600" cy="533400"/>
          </a:xfrm>
        </p:spPr>
        <p:txBody>
          <a:bodyPr/>
          <a:lstStyle/>
          <a:p>
            <a:r>
              <a:rPr lang="ja-JP" altLang="en-US" dirty="0"/>
              <a:t>フラッシュ</a:t>
            </a:r>
            <a:r>
              <a:rPr lang="en-US" altLang="ja-JP" dirty="0"/>
              <a:t>･</a:t>
            </a:r>
            <a:r>
              <a:rPr lang="ja-JP" altLang="en-US" dirty="0"/>
              <a:t>ストレージ</a:t>
            </a:r>
            <a:r>
              <a:rPr lang="ja-JP" altLang="en-US" dirty="0" smtClean="0"/>
              <a:t>／今後の展開</a:t>
            </a:r>
            <a:r>
              <a:rPr kumimoji="1" lang="ja-JP" altLang="en-US" dirty="0" smtClean="0"/>
              <a:t>とその分類</a:t>
            </a:r>
            <a:endParaRPr kumimoji="1" lang="ja-JP" altLang="en-US" dirty="0"/>
          </a:p>
        </p:txBody>
      </p:sp>
      <p:pic>
        <p:nvPicPr>
          <p:cNvPr id="8" name="図 7" descr="hdd.jpg"/>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15900" y="1308100"/>
            <a:ext cx="1905000" cy="1631950"/>
          </a:xfrm>
          <a:prstGeom prst="rect">
            <a:avLst/>
          </a:prstGeom>
        </p:spPr>
      </p:pic>
      <p:pic>
        <p:nvPicPr>
          <p:cNvPr id="31" name="図 30" descr="080105_sandisc_ssd.jp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111500" y="2482850"/>
            <a:ext cx="1657954" cy="1392198"/>
          </a:xfrm>
          <a:prstGeom prst="rect">
            <a:avLst/>
          </a:prstGeom>
        </p:spPr>
      </p:pic>
      <p:sp>
        <p:nvSpPr>
          <p:cNvPr id="34" name="右矢印 33"/>
          <p:cNvSpPr/>
          <p:nvPr/>
        </p:nvSpPr>
        <p:spPr bwMode="auto">
          <a:xfrm rot="1644300">
            <a:off x="1889820" y="2659832"/>
            <a:ext cx="1131529" cy="381000"/>
          </a:xfrm>
          <a:prstGeom prst="rightArrow">
            <a:avLst/>
          </a:prstGeom>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テキスト ボックス 39"/>
          <p:cNvSpPr txBox="1"/>
          <p:nvPr/>
        </p:nvSpPr>
        <p:spPr>
          <a:xfrm>
            <a:off x="298450" y="3060700"/>
            <a:ext cx="2557110" cy="923330"/>
          </a:xfrm>
          <a:prstGeom prst="rect">
            <a:avLst/>
          </a:prstGeom>
          <a:noFill/>
        </p:spPr>
        <p:txBody>
          <a:bodyPr wrap="none" rtlCol="0">
            <a:spAutoFit/>
          </a:bodyPr>
          <a:lstStyle/>
          <a:p>
            <a:pPr marL="285750" indent="-285750">
              <a:buFont typeface="Wingdings" charset="2"/>
              <a:buChar char="ü"/>
            </a:pPr>
            <a:r>
              <a:rPr kumimoji="1" lang="ja-JP" altLang="en-US" dirty="0" smtClean="0">
                <a:solidFill>
                  <a:srgbClr val="0000FF"/>
                </a:solidFill>
              </a:rPr>
              <a:t>大容量化の限界</a:t>
            </a:r>
            <a:endParaRPr kumimoji="1" lang="en-US" altLang="ja-JP" dirty="0" smtClean="0">
              <a:solidFill>
                <a:srgbClr val="0000FF"/>
              </a:solidFill>
            </a:endParaRPr>
          </a:p>
          <a:p>
            <a:pPr marL="285750" indent="-285750">
              <a:buFont typeface="Wingdings" charset="2"/>
              <a:buChar char="ü"/>
            </a:pPr>
            <a:r>
              <a:rPr kumimoji="1" lang="ja-JP" altLang="en-US" dirty="0" smtClean="0">
                <a:solidFill>
                  <a:srgbClr val="0000FF"/>
                </a:solidFill>
              </a:rPr>
              <a:t>高速化の限界</a:t>
            </a:r>
            <a:endParaRPr kumimoji="1" lang="en-US" altLang="ja-JP" dirty="0" smtClean="0">
              <a:solidFill>
                <a:srgbClr val="0000FF"/>
              </a:solidFill>
            </a:endParaRPr>
          </a:p>
          <a:p>
            <a:pPr marL="285750" indent="-285750">
              <a:buFont typeface="Wingdings" charset="2"/>
              <a:buChar char="ü"/>
            </a:pPr>
            <a:r>
              <a:rPr kumimoji="1" lang="ja-JP" altLang="en-US" dirty="0" smtClean="0">
                <a:solidFill>
                  <a:srgbClr val="0000FF"/>
                </a:solidFill>
              </a:rPr>
              <a:t>低消費電力化の限界</a:t>
            </a:r>
            <a:endParaRPr kumimoji="1" lang="ja-JP" altLang="en-US" dirty="0">
              <a:solidFill>
                <a:srgbClr val="0000FF"/>
              </a:solidFill>
            </a:endParaRPr>
          </a:p>
        </p:txBody>
      </p:sp>
      <p:sp>
        <p:nvSpPr>
          <p:cNvPr id="37" name="角丸四角形 36"/>
          <p:cNvSpPr/>
          <p:nvPr/>
        </p:nvSpPr>
        <p:spPr bwMode="auto">
          <a:xfrm>
            <a:off x="5181600" y="1295400"/>
            <a:ext cx="3733800" cy="5175250"/>
          </a:xfrm>
          <a:prstGeom prst="roundRect">
            <a:avLst>
              <a:gd name="adj" fmla="val 0"/>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 name="テキスト ボックス 22"/>
          <p:cNvSpPr txBox="1"/>
          <p:nvPr/>
        </p:nvSpPr>
        <p:spPr>
          <a:xfrm>
            <a:off x="6465703" y="2184400"/>
            <a:ext cx="2031926" cy="492443"/>
          </a:xfrm>
          <a:prstGeom prst="rect">
            <a:avLst/>
          </a:prstGeom>
          <a:noFill/>
        </p:spPr>
        <p:txBody>
          <a:bodyPr wrap="none" rtlCol="0">
            <a:spAutoFit/>
          </a:bodyPr>
          <a:lstStyle/>
          <a:p>
            <a:pPr algn="ctr"/>
            <a:r>
              <a:rPr kumimoji="1" lang="ja-JP" altLang="en-US" sz="1400" dirty="0" smtClean="0">
                <a:latin typeface="Arial"/>
                <a:ea typeface="HGP創英角ｺﾞｼｯｸUB"/>
                <a:cs typeface="Arial"/>
              </a:rPr>
              <a:t>サーバーサイド・フラッシュ</a:t>
            </a:r>
          </a:p>
          <a:p>
            <a:pPr algn="ctr"/>
            <a:r>
              <a:rPr lang="en-US" altLang="ja-JP" sz="1200" dirty="0" smtClean="0">
                <a:latin typeface="Arial"/>
                <a:ea typeface="HGP創英角ｺﾞｼｯｸUB"/>
                <a:cs typeface="Arial"/>
              </a:rPr>
              <a:t>(</a:t>
            </a:r>
            <a:r>
              <a:rPr lang="en-US" altLang="ja-JP" sz="1200" dirty="0" err="1" smtClean="0">
                <a:latin typeface="Arial"/>
                <a:ea typeface="HGP創英角ｺﾞｼｯｸUB"/>
                <a:cs typeface="Arial"/>
              </a:rPr>
              <a:t>PCIe</a:t>
            </a:r>
            <a:r>
              <a:rPr lang="ja-JP" altLang="en-US" sz="1200" dirty="0" smtClean="0">
                <a:latin typeface="Arial"/>
                <a:ea typeface="HGP創英角ｺﾞｼｯｸUB"/>
                <a:cs typeface="Arial"/>
              </a:rPr>
              <a:t>フラッシュ</a:t>
            </a:r>
            <a:r>
              <a:rPr lang="en-US" altLang="ja-JP" sz="1200" dirty="0" smtClean="0">
                <a:latin typeface="Arial"/>
                <a:ea typeface="HGP創英角ｺﾞｼｯｸUB"/>
                <a:cs typeface="Arial"/>
              </a:rPr>
              <a:t>)</a:t>
            </a:r>
            <a:endParaRPr kumimoji="1" lang="ja-JP" altLang="en-US" sz="1200" dirty="0">
              <a:latin typeface="Arial"/>
              <a:ea typeface="HGP創英角ｺﾞｼｯｸUB"/>
              <a:cs typeface="Arial"/>
            </a:endParaRPr>
          </a:p>
        </p:txBody>
      </p:sp>
      <p:sp>
        <p:nvSpPr>
          <p:cNvPr id="24" name="テキスト ボックス 23"/>
          <p:cNvSpPr txBox="1"/>
          <p:nvPr/>
        </p:nvSpPr>
        <p:spPr>
          <a:xfrm>
            <a:off x="6470650" y="3797300"/>
            <a:ext cx="2350323" cy="276999"/>
          </a:xfrm>
          <a:prstGeom prst="rect">
            <a:avLst/>
          </a:prstGeom>
          <a:noFill/>
        </p:spPr>
        <p:txBody>
          <a:bodyPr wrap="none" rtlCol="0">
            <a:spAutoFit/>
          </a:bodyPr>
          <a:lstStyle/>
          <a:p>
            <a:r>
              <a:rPr kumimoji="1" lang="ja-JP" altLang="en-US" sz="1200" dirty="0" smtClean="0">
                <a:latin typeface="HGP創英角ｺﾞｼｯｸUB"/>
                <a:ea typeface="HGP創英角ｺﾞｼｯｸUB"/>
                <a:cs typeface="HGP創英角ｺﾞｼｯｸUB"/>
              </a:rPr>
              <a:t>オールフラッシュ・ストレージ・アレイ</a:t>
            </a:r>
            <a:endParaRPr kumimoji="1" lang="ja-JP" altLang="en-US" sz="1200" dirty="0">
              <a:latin typeface="HGP創英角ｺﾞｼｯｸUB"/>
              <a:ea typeface="HGP創英角ｺﾞｼｯｸUB"/>
              <a:cs typeface="HGP創英角ｺﾞｼｯｸUB"/>
            </a:endParaRPr>
          </a:p>
        </p:txBody>
      </p:sp>
      <p:sp>
        <p:nvSpPr>
          <p:cNvPr id="25" name="テキスト ボックス 24"/>
          <p:cNvSpPr txBox="1"/>
          <p:nvPr/>
        </p:nvSpPr>
        <p:spPr>
          <a:xfrm>
            <a:off x="6540500" y="4984750"/>
            <a:ext cx="2066591" cy="276999"/>
          </a:xfrm>
          <a:prstGeom prst="rect">
            <a:avLst/>
          </a:prstGeom>
          <a:noFill/>
        </p:spPr>
        <p:txBody>
          <a:bodyPr wrap="none" rtlCol="0">
            <a:spAutoFit/>
          </a:bodyPr>
          <a:lstStyle/>
          <a:p>
            <a:r>
              <a:rPr kumimoji="1" lang="ja-JP" altLang="en-US" sz="1200" dirty="0" smtClean="0">
                <a:latin typeface="HGP創英角ｺﾞｼｯｸUB"/>
                <a:ea typeface="HGP創英角ｺﾞｼｯｸUB"/>
                <a:cs typeface="HGP創英角ｺﾞｼｯｸUB"/>
              </a:rPr>
              <a:t>ハイブリッド・ストレージ・アレイ</a:t>
            </a:r>
            <a:endParaRPr kumimoji="1" lang="ja-JP" altLang="en-US" sz="1200" dirty="0">
              <a:latin typeface="HGP創英角ｺﾞｼｯｸUB"/>
              <a:ea typeface="HGP創英角ｺﾞｼｯｸUB"/>
              <a:cs typeface="HGP創英角ｺﾞｼｯｸUB"/>
            </a:endParaRPr>
          </a:p>
        </p:txBody>
      </p:sp>
      <p:sp>
        <p:nvSpPr>
          <p:cNvPr id="26" name="テキスト ボックス 25"/>
          <p:cNvSpPr txBox="1"/>
          <p:nvPr/>
        </p:nvSpPr>
        <p:spPr>
          <a:xfrm>
            <a:off x="6483350" y="2711450"/>
            <a:ext cx="2254250" cy="707886"/>
          </a:xfrm>
          <a:prstGeom prst="rect">
            <a:avLst/>
          </a:prstGeom>
          <a:noFill/>
        </p:spPr>
        <p:txBody>
          <a:bodyPr wrap="square" rtlCol="0">
            <a:spAutoFit/>
          </a:bodyPr>
          <a:lstStyle/>
          <a:p>
            <a:r>
              <a:rPr lang="ja-JP" altLang="en-US" sz="800" dirty="0"/>
              <a:t>サーバー内の</a:t>
            </a:r>
            <a:r>
              <a:rPr lang="en-US" altLang="ja-JP" sz="800" dirty="0" err="1"/>
              <a:t>PCIe</a:t>
            </a:r>
            <a:r>
              <a:rPr lang="ja-JP" altLang="en-US" sz="800" dirty="0"/>
              <a:t>（</a:t>
            </a:r>
            <a:r>
              <a:rPr lang="en-US" altLang="ja-JP" sz="800" dirty="0"/>
              <a:t>PCI Express</a:t>
            </a:r>
            <a:r>
              <a:rPr lang="ja-JP" altLang="en-US" sz="800" dirty="0"/>
              <a:t>）ポートに直接接続する、ボード型のフラッシュストレージ製品。「ホストフラッシュ」と呼ばれることも。サーバー内の</a:t>
            </a:r>
            <a:r>
              <a:rPr lang="en-US" altLang="ja-JP" sz="800" dirty="0" err="1"/>
              <a:t>PCIe</a:t>
            </a:r>
            <a:r>
              <a:rPr lang="ja-JP" altLang="en-US" sz="800" dirty="0"/>
              <a:t>ポートに直接接続するので、他のサーバーとの共用はできない。</a:t>
            </a:r>
            <a:endParaRPr kumimoji="1" lang="ja-JP" altLang="en-US" sz="800" dirty="0"/>
          </a:p>
        </p:txBody>
      </p:sp>
      <p:sp>
        <p:nvSpPr>
          <p:cNvPr id="27" name="テキスト ボックス 26"/>
          <p:cNvSpPr txBox="1"/>
          <p:nvPr/>
        </p:nvSpPr>
        <p:spPr>
          <a:xfrm>
            <a:off x="6521450" y="4210050"/>
            <a:ext cx="2165350" cy="461665"/>
          </a:xfrm>
          <a:prstGeom prst="rect">
            <a:avLst/>
          </a:prstGeom>
          <a:noFill/>
        </p:spPr>
        <p:txBody>
          <a:bodyPr wrap="square" rtlCol="0">
            <a:spAutoFit/>
          </a:bodyPr>
          <a:lstStyle/>
          <a:p>
            <a:r>
              <a:rPr lang="ja-JP" altLang="en-US" sz="800" dirty="0"/>
              <a:t>ストレージアレイ内の記憶装置が、すべてフラッシュメモリで構成されたフラッシュストレージ製品。</a:t>
            </a:r>
            <a:endParaRPr kumimoji="1" lang="ja-JP" altLang="en-US" sz="800" dirty="0"/>
          </a:p>
        </p:txBody>
      </p:sp>
      <p:sp>
        <p:nvSpPr>
          <p:cNvPr id="28" name="テキスト ボックス 27"/>
          <p:cNvSpPr txBox="1"/>
          <p:nvPr/>
        </p:nvSpPr>
        <p:spPr>
          <a:xfrm>
            <a:off x="6502400" y="5410200"/>
            <a:ext cx="2254250" cy="584776"/>
          </a:xfrm>
          <a:prstGeom prst="rect">
            <a:avLst/>
          </a:prstGeom>
          <a:noFill/>
        </p:spPr>
        <p:txBody>
          <a:bodyPr wrap="square" rtlCol="0">
            <a:spAutoFit/>
          </a:bodyPr>
          <a:lstStyle/>
          <a:p>
            <a:r>
              <a:rPr lang="ja-JP" altLang="en-US" sz="800" dirty="0"/>
              <a:t>ストレージアレイ内の記憶装置が、フラッシュメモリと</a:t>
            </a:r>
            <a:r>
              <a:rPr lang="en-US" altLang="ja-JP" sz="800" dirty="0"/>
              <a:t>HDD</a:t>
            </a:r>
            <a:r>
              <a:rPr lang="ja-JP" altLang="en-US" sz="800" dirty="0"/>
              <a:t>の混在状態で構成されたフラッシュストレージ製品。</a:t>
            </a:r>
            <a:r>
              <a:rPr lang="en-US" altLang="ja-JP" sz="800" dirty="0"/>
              <a:t>HDD</a:t>
            </a:r>
            <a:r>
              <a:rPr lang="ja-JP" altLang="en-US" sz="800" dirty="0"/>
              <a:t>と混在することでオールフラッシュアレイよりもデータ容量を増やせる。</a:t>
            </a:r>
            <a:endParaRPr kumimoji="1" lang="ja-JP" altLang="en-US" sz="800" dirty="0"/>
          </a:p>
        </p:txBody>
      </p:sp>
      <p:pic>
        <p:nvPicPr>
          <p:cNvPr id="7" name="図 6" descr="05.jp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72100" y="3695700"/>
            <a:ext cx="1060450" cy="1060450"/>
          </a:xfrm>
          <a:prstGeom prst="rect">
            <a:avLst/>
          </a:prstGeom>
        </p:spPr>
      </p:pic>
      <p:pic>
        <p:nvPicPr>
          <p:cNvPr id="9" name="図 8" descr="03.jp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7500" y="2297226"/>
            <a:ext cx="1060450" cy="814274"/>
          </a:xfrm>
          <a:prstGeom prst="rect">
            <a:avLst/>
          </a:prstGeom>
        </p:spPr>
      </p:pic>
      <p:pic>
        <p:nvPicPr>
          <p:cNvPr id="10" name="図 9" descr="06.jpg"/>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289550" y="4927600"/>
            <a:ext cx="1212850" cy="1212850"/>
          </a:xfrm>
          <a:prstGeom prst="rect">
            <a:avLst/>
          </a:prstGeom>
        </p:spPr>
      </p:pic>
      <p:sp>
        <p:nvSpPr>
          <p:cNvPr id="32" name="右矢印 31"/>
          <p:cNvSpPr/>
          <p:nvPr/>
        </p:nvSpPr>
        <p:spPr bwMode="auto">
          <a:xfrm>
            <a:off x="2070100" y="1568450"/>
            <a:ext cx="3060054" cy="732498"/>
          </a:xfrm>
          <a:prstGeom prst="rightArrow">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テキスト ボックス 34"/>
          <p:cNvSpPr txBox="1"/>
          <p:nvPr/>
        </p:nvSpPr>
        <p:spPr>
          <a:xfrm>
            <a:off x="5700285" y="1466850"/>
            <a:ext cx="2800767" cy="461665"/>
          </a:xfrm>
          <a:prstGeom prst="rect">
            <a:avLst/>
          </a:prstGeom>
          <a:noFill/>
        </p:spPr>
        <p:txBody>
          <a:bodyPr wrap="none" rtlCol="0">
            <a:spAutoFit/>
          </a:bodyPr>
          <a:lstStyle/>
          <a:p>
            <a:pPr algn="ctr"/>
            <a:r>
              <a:rPr kumimoji="1" lang="ja-JP" altLang="en-US" sz="2400" dirty="0" smtClean="0">
                <a:solidFill>
                  <a:srgbClr val="0000FF"/>
                </a:solidFill>
                <a:latin typeface="Arial"/>
                <a:ea typeface="HGP創英角ｺﾞｼｯｸUB"/>
                <a:cs typeface="Arial"/>
              </a:rPr>
              <a:t>フラッシュ・ストレージ</a:t>
            </a:r>
            <a:endParaRPr kumimoji="1" lang="ja-JP" altLang="en-US" sz="2400" dirty="0">
              <a:solidFill>
                <a:srgbClr val="0000FF"/>
              </a:solidFill>
              <a:latin typeface="Arial"/>
              <a:ea typeface="HGP創英角ｺﾞｼｯｸUB"/>
              <a:cs typeface="Arial"/>
            </a:endParaRPr>
          </a:p>
        </p:txBody>
      </p:sp>
      <p:pic>
        <p:nvPicPr>
          <p:cNvPr id="41" name="図 40" descr="hdd.jpg"/>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759063" y="4838700"/>
            <a:ext cx="1927237" cy="1651000"/>
          </a:xfrm>
          <a:prstGeom prst="rect">
            <a:avLst/>
          </a:prstGeom>
        </p:spPr>
      </p:pic>
      <p:sp>
        <p:nvSpPr>
          <p:cNvPr id="42" name="テキスト ボックス 41"/>
          <p:cNvSpPr txBox="1"/>
          <p:nvPr/>
        </p:nvSpPr>
        <p:spPr>
          <a:xfrm>
            <a:off x="558800" y="5886450"/>
            <a:ext cx="2198038" cy="369332"/>
          </a:xfrm>
          <a:prstGeom prst="rect">
            <a:avLst/>
          </a:prstGeom>
          <a:noFill/>
        </p:spPr>
        <p:txBody>
          <a:bodyPr wrap="none" rtlCol="0">
            <a:spAutoFit/>
          </a:bodyPr>
          <a:lstStyle/>
          <a:p>
            <a:pPr marL="285750" indent="-285750">
              <a:buFont typeface="Wingdings" charset="2"/>
              <a:buChar char="Ø"/>
            </a:pPr>
            <a:r>
              <a:rPr kumimoji="1" lang="ja-JP" altLang="en-US" dirty="0" smtClean="0">
                <a:solidFill>
                  <a:srgbClr val="800000"/>
                </a:solidFill>
              </a:rPr>
              <a:t>長期・大容量保存</a:t>
            </a:r>
            <a:endParaRPr kumimoji="1" lang="ja-JP" altLang="en-US" dirty="0">
              <a:solidFill>
                <a:srgbClr val="800000"/>
              </a:solidFill>
            </a:endParaRPr>
          </a:p>
        </p:txBody>
      </p:sp>
      <p:sp>
        <p:nvSpPr>
          <p:cNvPr id="43" name="テキスト ボックス 42"/>
          <p:cNvSpPr txBox="1"/>
          <p:nvPr/>
        </p:nvSpPr>
        <p:spPr>
          <a:xfrm>
            <a:off x="2933700" y="1371600"/>
            <a:ext cx="1633781" cy="369332"/>
          </a:xfrm>
          <a:prstGeom prst="rect">
            <a:avLst/>
          </a:prstGeom>
          <a:noFill/>
        </p:spPr>
        <p:txBody>
          <a:bodyPr wrap="none" rtlCol="0">
            <a:spAutoFit/>
          </a:bodyPr>
          <a:lstStyle/>
          <a:p>
            <a:pPr marL="285750" indent="-285750">
              <a:buFont typeface="Wingdings" charset="2"/>
              <a:buChar char="Ø"/>
            </a:pPr>
            <a:r>
              <a:rPr kumimoji="1" lang="ja-JP" altLang="en-US" dirty="0" smtClean="0">
                <a:solidFill>
                  <a:srgbClr val="0000FF"/>
                </a:solidFill>
              </a:rPr>
              <a:t>高速</a:t>
            </a:r>
            <a:r>
              <a:rPr kumimoji="1" lang="en-US" altLang="ja-JP" dirty="0" smtClean="0">
                <a:solidFill>
                  <a:srgbClr val="0000FF"/>
                </a:solidFill>
              </a:rPr>
              <a:t>IO</a:t>
            </a:r>
            <a:r>
              <a:rPr kumimoji="1" lang="ja-JP" altLang="en-US" dirty="0" smtClean="0">
                <a:solidFill>
                  <a:srgbClr val="0000FF"/>
                </a:solidFill>
              </a:rPr>
              <a:t>性能</a:t>
            </a:r>
            <a:endParaRPr kumimoji="1" lang="ja-JP" altLang="en-US" dirty="0">
              <a:solidFill>
                <a:srgbClr val="0000FF"/>
              </a:solidFill>
            </a:endParaRPr>
          </a:p>
        </p:txBody>
      </p:sp>
      <p:sp>
        <p:nvSpPr>
          <p:cNvPr id="44" name="テキスト ボックス 43"/>
          <p:cNvSpPr txBox="1"/>
          <p:nvPr/>
        </p:nvSpPr>
        <p:spPr>
          <a:xfrm>
            <a:off x="2914650" y="3905250"/>
            <a:ext cx="1864613" cy="369332"/>
          </a:xfrm>
          <a:prstGeom prst="rect">
            <a:avLst/>
          </a:prstGeom>
          <a:noFill/>
        </p:spPr>
        <p:txBody>
          <a:bodyPr wrap="none" rtlCol="0">
            <a:spAutoFit/>
          </a:bodyPr>
          <a:lstStyle/>
          <a:p>
            <a:pPr marL="285750" indent="-285750">
              <a:buFont typeface="Wingdings" charset="2"/>
              <a:buChar char="Ø"/>
            </a:pPr>
            <a:r>
              <a:rPr kumimoji="1" lang="en-US" altLang="ja-JP" dirty="0" smtClean="0">
                <a:solidFill>
                  <a:srgbClr val="0000FF"/>
                </a:solidFill>
              </a:rPr>
              <a:t>HDD</a:t>
            </a:r>
            <a:r>
              <a:rPr kumimoji="1" lang="ja-JP" altLang="en-US" dirty="0" smtClean="0">
                <a:solidFill>
                  <a:srgbClr val="0000FF"/>
                </a:solidFill>
              </a:rPr>
              <a:t>互換・</a:t>
            </a:r>
            <a:r>
              <a:rPr kumimoji="1" lang="en-US" altLang="ja-JP" dirty="0" smtClean="0">
                <a:solidFill>
                  <a:srgbClr val="0000FF"/>
                </a:solidFill>
              </a:rPr>
              <a:t>PC</a:t>
            </a:r>
            <a:endParaRPr kumimoji="1" lang="ja-JP" altLang="en-US" dirty="0">
              <a:solidFill>
                <a:srgbClr val="0000FF"/>
              </a:solidFill>
            </a:endParaRPr>
          </a:p>
        </p:txBody>
      </p:sp>
    </p:spTree>
    <p:extLst>
      <p:ext uri="{BB962C8B-B14F-4D97-AF65-F5344CB8AC3E}">
        <p14:creationId xmlns:p14="http://schemas.microsoft.com/office/powerpoint/2010/main" val="352349854"/>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4631632" y="3308251"/>
            <a:ext cx="4214193" cy="954155"/>
          </a:xfrm>
          <a:prstGeom prst="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charset="-128"/>
              <a:ea typeface="Meiryo" charset="-128"/>
              <a:cs typeface="Meiryo" charset="-128"/>
            </a:endParaRPr>
          </a:p>
        </p:txBody>
      </p:sp>
      <p:sp>
        <p:nvSpPr>
          <p:cNvPr id="2" name="タイトル 1"/>
          <p:cNvSpPr>
            <a:spLocks noGrp="1"/>
          </p:cNvSpPr>
          <p:nvPr>
            <p:ph type="title"/>
          </p:nvPr>
        </p:nvSpPr>
        <p:spPr/>
        <p:txBody>
          <a:bodyPr/>
          <a:lstStyle/>
          <a:p>
            <a:r>
              <a:rPr kumimoji="1" lang="ja-JP" altLang="en-US" dirty="0" smtClean="0"/>
              <a:t>ストレージアレイ（</a:t>
            </a:r>
            <a:r>
              <a:rPr kumimoji="1" lang="en-US" altLang="ja-JP" dirty="0" smtClean="0"/>
              <a:t>HDD</a:t>
            </a:r>
            <a:r>
              <a:rPr kumimoji="1" lang="ja-JP" altLang="en-US" dirty="0" smtClean="0"/>
              <a:t>／</a:t>
            </a:r>
            <a:r>
              <a:rPr kumimoji="1" lang="en-US" altLang="ja-JP" dirty="0" smtClean="0"/>
              <a:t>SSD</a:t>
            </a:r>
            <a:r>
              <a:rPr lang="ja-JP" altLang="en-US" dirty="0" smtClean="0"/>
              <a:t>／</a:t>
            </a:r>
            <a:r>
              <a:rPr kumimoji="1" lang="ja-JP" altLang="en-US" dirty="0" smtClean="0"/>
              <a:t>フラッシュストレージ）</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275</a:t>
            </a:fld>
            <a:endParaRPr kumimoji="1" lang="ja-JP" altLang="en-US"/>
          </a:p>
        </p:txBody>
      </p:sp>
      <p:sp>
        <p:nvSpPr>
          <p:cNvPr id="4" name="正方形/長方形 3"/>
          <p:cNvSpPr/>
          <p:nvPr/>
        </p:nvSpPr>
        <p:spPr>
          <a:xfrm>
            <a:off x="1186069" y="3308251"/>
            <a:ext cx="1045346" cy="954155"/>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Meiryo" charset="-128"/>
                <a:ea typeface="Meiryo" charset="-128"/>
                <a:cs typeface="Meiryo" charset="-128"/>
              </a:rPr>
              <a:t>CPU</a:t>
            </a:r>
            <a:endParaRPr kumimoji="1" lang="ja-JP" altLang="en-US" sz="1200" dirty="0">
              <a:solidFill>
                <a:srgbClr val="FFFFFF"/>
              </a:solidFill>
              <a:latin typeface="Meiryo" charset="-128"/>
              <a:ea typeface="Meiryo" charset="-128"/>
              <a:cs typeface="Meiryo" charset="-128"/>
            </a:endParaRPr>
          </a:p>
        </p:txBody>
      </p:sp>
      <p:sp>
        <p:nvSpPr>
          <p:cNvPr id="5" name="正方形/長方形 4"/>
          <p:cNvSpPr/>
          <p:nvPr/>
        </p:nvSpPr>
        <p:spPr>
          <a:xfrm>
            <a:off x="4909931" y="3404328"/>
            <a:ext cx="914399" cy="76200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Meiryo" charset="-128"/>
                <a:ea typeface="Meiryo" charset="-128"/>
                <a:cs typeface="Meiryo" charset="-128"/>
              </a:rPr>
              <a:t>SSD</a:t>
            </a:r>
          </a:p>
          <a:p>
            <a:pPr algn="ctr"/>
            <a:r>
              <a:rPr lang="ja-JP" altLang="en-US" sz="800" dirty="0" smtClean="0">
                <a:solidFill>
                  <a:srgbClr val="FFFFFF"/>
                </a:solidFill>
                <a:latin typeface="Meiryo" charset="-128"/>
                <a:ea typeface="Meiryo" charset="-128"/>
                <a:cs typeface="Meiryo" charset="-128"/>
              </a:rPr>
              <a:t>コントローラー</a:t>
            </a:r>
            <a:endParaRPr kumimoji="1" lang="ja-JP" altLang="en-US" sz="800" dirty="0">
              <a:solidFill>
                <a:srgbClr val="FFFFFF"/>
              </a:solidFill>
              <a:latin typeface="Meiryo" charset="-128"/>
              <a:ea typeface="Meiryo" charset="-128"/>
              <a:cs typeface="Meiryo" charset="-128"/>
            </a:endParaRPr>
          </a:p>
        </p:txBody>
      </p:sp>
      <p:sp>
        <p:nvSpPr>
          <p:cNvPr id="7" name="正方形/長方形 6"/>
          <p:cNvSpPr/>
          <p:nvPr/>
        </p:nvSpPr>
        <p:spPr>
          <a:xfrm>
            <a:off x="3299790" y="3308251"/>
            <a:ext cx="1045346" cy="954155"/>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Meiryo" charset="-128"/>
                <a:ea typeface="Meiryo" charset="-128"/>
                <a:cs typeface="Meiryo" charset="-128"/>
              </a:rPr>
              <a:t>RAID</a:t>
            </a:r>
          </a:p>
          <a:p>
            <a:pPr algn="ctr"/>
            <a:r>
              <a:rPr kumimoji="1" lang="ja-JP" altLang="en-US" sz="800" dirty="0" smtClean="0">
                <a:solidFill>
                  <a:srgbClr val="FFFFFF"/>
                </a:solidFill>
                <a:latin typeface="Meiryo" charset="-128"/>
                <a:ea typeface="Meiryo" charset="-128"/>
                <a:cs typeface="Meiryo" charset="-128"/>
              </a:rPr>
              <a:t>コントローラー</a:t>
            </a:r>
            <a:endParaRPr kumimoji="1" lang="ja-JP" altLang="en-US" sz="800" dirty="0">
              <a:solidFill>
                <a:srgbClr val="FFFFFF"/>
              </a:solidFill>
              <a:latin typeface="Meiryo" charset="-128"/>
              <a:ea typeface="Meiryo" charset="-128"/>
              <a:cs typeface="Meiryo" charset="-128"/>
            </a:endParaRPr>
          </a:p>
        </p:txBody>
      </p:sp>
      <p:sp>
        <p:nvSpPr>
          <p:cNvPr id="8" name="正方形/長方形 7"/>
          <p:cNvSpPr/>
          <p:nvPr/>
        </p:nvSpPr>
        <p:spPr>
          <a:xfrm>
            <a:off x="6029738" y="3404328"/>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9" name="正方形/長方形 8"/>
          <p:cNvSpPr/>
          <p:nvPr/>
        </p:nvSpPr>
        <p:spPr>
          <a:xfrm>
            <a:off x="6029738" y="3835023"/>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10" name="正方形/長方形 9"/>
          <p:cNvSpPr/>
          <p:nvPr/>
        </p:nvSpPr>
        <p:spPr>
          <a:xfrm>
            <a:off x="6937512" y="3404328"/>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11" name="正方形/長方形 10"/>
          <p:cNvSpPr/>
          <p:nvPr/>
        </p:nvSpPr>
        <p:spPr>
          <a:xfrm>
            <a:off x="6937512" y="3835023"/>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12" name="正方形/長方形 11"/>
          <p:cNvSpPr/>
          <p:nvPr/>
        </p:nvSpPr>
        <p:spPr>
          <a:xfrm>
            <a:off x="7845286" y="3404328"/>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13" name="正方形/長方形 12"/>
          <p:cNvSpPr/>
          <p:nvPr/>
        </p:nvSpPr>
        <p:spPr>
          <a:xfrm>
            <a:off x="7845286" y="3835023"/>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cxnSp>
        <p:nvCxnSpPr>
          <p:cNvPr id="26" name="直線コネクタ 25"/>
          <p:cNvCxnSpPr>
            <a:stCxn id="4" idx="3"/>
            <a:endCxn id="7" idx="1"/>
          </p:cNvCxnSpPr>
          <p:nvPr/>
        </p:nvCxnSpPr>
        <p:spPr>
          <a:xfrm>
            <a:off x="2231415" y="3785329"/>
            <a:ext cx="1068375" cy="0"/>
          </a:xfrm>
          <a:prstGeom prst="line">
            <a:avLst/>
          </a:prstGeom>
          <a:ln w="76200">
            <a:solidFill>
              <a:srgbClr val="0070C0"/>
            </a:solidFill>
          </a:ln>
        </p:spPr>
        <p:style>
          <a:lnRef idx="2">
            <a:schemeClr val="accent1"/>
          </a:lnRef>
          <a:fillRef idx="0">
            <a:schemeClr val="accent1"/>
          </a:fillRef>
          <a:effectRef idx="1">
            <a:schemeClr val="accent1"/>
          </a:effectRef>
          <a:fontRef idx="minor">
            <a:schemeClr val="tx1"/>
          </a:fontRef>
        </p:style>
      </p:cxnSp>
      <p:cxnSp>
        <p:nvCxnSpPr>
          <p:cNvPr id="30" name="直線コネクタ 29"/>
          <p:cNvCxnSpPr>
            <a:stCxn id="7" idx="3"/>
          </p:cNvCxnSpPr>
          <p:nvPr/>
        </p:nvCxnSpPr>
        <p:spPr>
          <a:xfrm>
            <a:off x="4345136" y="3785329"/>
            <a:ext cx="564795" cy="0"/>
          </a:xfrm>
          <a:prstGeom prst="line">
            <a:avLst/>
          </a:prstGeom>
          <a:ln w="76200">
            <a:solidFill>
              <a:srgbClr val="92D050"/>
            </a:solidFill>
          </a:ln>
        </p:spPr>
        <p:style>
          <a:lnRef idx="2">
            <a:schemeClr val="accent1"/>
          </a:lnRef>
          <a:fillRef idx="0">
            <a:schemeClr val="accent1"/>
          </a:fillRef>
          <a:effectRef idx="1">
            <a:schemeClr val="accent1"/>
          </a:effectRef>
          <a:fontRef idx="minor">
            <a:schemeClr val="tx1"/>
          </a:fontRef>
        </p:style>
      </p:cxnSp>
      <p:sp>
        <p:nvSpPr>
          <p:cNvPr id="35" name="テキスト ボックス 34"/>
          <p:cNvSpPr txBox="1"/>
          <p:nvPr/>
        </p:nvSpPr>
        <p:spPr>
          <a:xfrm>
            <a:off x="2468102" y="3477719"/>
            <a:ext cx="585225" cy="307777"/>
          </a:xfrm>
          <a:prstGeom prst="rect">
            <a:avLst/>
          </a:prstGeom>
          <a:noFill/>
        </p:spPr>
        <p:txBody>
          <a:bodyPr wrap="none" rtlCol="0">
            <a:spAutoFit/>
          </a:bodyPr>
          <a:lstStyle/>
          <a:p>
            <a:r>
              <a:rPr kumimoji="1" lang="en-US" altLang="ja-JP" sz="1400" smtClean="0">
                <a:solidFill>
                  <a:srgbClr val="0070C0"/>
                </a:solidFill>
                <a:latin typeface="Meiryo" charset="-128"/>
                <a:ea typeface="Meiryo" charset="-128"/>
                <a:cs typeface="Meiryo" charset="-128"/>
              </a:rPr>
              <a:t>PCIe</a:t>
            </a:r>
            <a:endParaRPr kumimoji="1" lang="ja-JP" altLang="en-US" sz="1400" dirty="0">
              <a:solidFill>
                <a:srgbClr val="0070C0"/>
              </a:solidFill>
              <a:latin typeface="Meiryo" charset="-128"/>
              <a:ea typeface="Meiryo" charset="-128"/>
              <a:cs typeface="Meiryo" charset="-128"/>
            </a:endParaRPr>
          </a:p>
        </p:txBody>
      </p:sp>
      <p:sp>
        <p:nvSpPr>
          <p:cNvPr id="37" name="テキスト ボックス 36"/>
          <p:cNvSpPr txBox="1"/>
          <p:nvPr/>
        </p:nvSpPr>
        <p:spPr>
          <a:xfrm>
            <a:off x="4356374" y="3477719"/>
            <a:ext cx="534121" cy="307777"/>
          </a:xfrm>
          <a:prstGeom prst="rect">
            <a:avLst/>
          </a:prstGeom>
          <a:noFill/>
        </p:spPr>
        <p:txBody>
          <a:bodyPr wrap="none" rtlCol="0">
            <a:spAutoFit/>
          </a:bodyPr>
          <a:lstStyle/>
          <a:p>
            <a:r>
              <a:rPr kumimoji="1" lang="en-US" altLang="ja-JP" sz="1400" smtClean="0">
                <a:solidFill>
                  <a:srgbClr val="00B050"/>
                </a:solidFill>
                <a:latin typeface="Meiryo" charset="-128"/>
                <a:ea typeface="Meiryo" charset="-128"/>
                <a:cs typeface="Meiryo" charset="-128"/>
              </a:rPr>
              <a:t>SAS</a:t>
            </a:r>
            <a:endParaRPr kumimoji="1" lang="ja-JP" altLang="en-US" sz="1400" dirty="0">
              <a:solidFill>
                <a:srgbClr val="00B050"/>
              </a:solidFill>
              <a:latin typeface="Meiryo" charset="-128"/>
              <a:ea typeface="Meiryo" charset="-128"/>
              <a:cs typeface="Meiryo" charset="-128"/>
            </a:endParaRPr>
          </a:p>
        </p:txBody>
      </p:sp>
      <p:sp>
        <p:nvSpPr>
          <p:cNvPr id="38" name="正方形/長方形 37"/>
          <p:cNvSpPr/>
          <p:nvPr/>
        </p:nvSpPr>
        <p:spPr>
          <a:xfrm>
            <a:off x="4631632" y="5175107"/>
            <a:ext cx="4214193" cy="954155"/>
          </a:xfrm>
          <a:prstGeom prst="rect">
            <a:avLst/>
          </a:prstGeom>
          <a:solidFill>
            <a:schemeClr val="accent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charset="-128"/>
              <a:ea typeface="Meiryo" charset="-128"/>
              <a:cs typeface="Meiryo" charset="-128"/>
            </a:endParaRPr>
          </a:p>
        </p:txBody>
      </p:sp>
      <p:sp>
        <p:nvSpPr>
          <p:cNvPr id="39" name="正方形/長方形 38"/>
          <p:cNvSpPr/>
          <p:nvPr/>
        </p:nvSpPr>
        <p:spPr>
          <a:xfrm>
            <a:off x="1186069" y="5175107"/>
            <a:ext cx="1045346" cy="954155"/>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Meiryo" charset="-128"/>
                <a:ea typeface="Meiryo" charset="-128"/>
                <a:cs typeface="Meiryo" charset="-128"/>
              </a:rPr>
              <a:t>CPU</a:t>
            </a:r>
            <a:endParaRPr kumimoji="1" lang="ja-JP" altLang="en-US" sz="1200" dirty="0">
              <a:solidFill>
                <a:srgbClr val="FFFFFF"/>
              </a:solidFill>
              <a:latin typeface="Meiryo" charset="-128"/>
              <a:ea typeface="Meiryo" charset="-128"/>
              <a:cs typeface="Meiryo" charset="-128"/>
            </a:endParaRPr>
          </a:p>
        </p:txBody>
      </p:sp>
      <p:sp>
        <p:nvSpPr>
          <p:cNvPr id="40" name="正方形/長方形 39"/>
          <p:cNvSpPr/>
          <p:nvPr/>
        </p:nvSpPr>
        <p:spPr>
          <a:xfrm>
            <a:off x="4909931" y="5271184"/>
            <a:ext cx="914399" cy="76200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smtClean="0">
                <a:solidFill>
                  <a:srgbClr val="FFFFFF"/>
                </a:solidFill>
                <a:latin typeface="Meiryo" charset="-128"/>
                <a:ea typeface="Meiryo" charset="-128"/>
                <a:cs typeface="Meiryo" charset="-128"/>
              </a:rPr>
              <a:t>HDD</a:t>
            </a:r>
            <a:endParaRPr kumimoji="1" lang="en-US" altLang="ja-JP" sz="1200" dirty="0" smtClean="0">
              <a:solidFill>
                <a:srgbClr val="FFFFFF"/>
              </a:solidFill>
              <a:latin typeface="Meiryo" charset="-128"/>
              <a:ea typeface="Meiryo" charset="-128"/>
              <a:cs typeface="Meiryo" charset="-128"/>
            </a:endParaRPr>
          </a:p>
          <a:p>
            <a:pPr algn="ctr"/>
            <a:r>
              <a:rPr lang="ja-JP" altLang="en-US" sz="800" dirty="0" smtClean="0">
                <a:solidFill>
                  <a:srgbClr val="FFFFFF"/>
                </a:solidFill>
                <a:latin typeface="Meiryo" charset="-128"/>
                <a:ea typeface="Meiryo" charset="-128"/>
                <a:cs typeface="Meiryo" charset="-128"/>
              </a:rPr>
              <a:t>コントローラー</a:t>
            </a:r>
            <a:endParaRPr kumimoji="1" lang="ja-JP" altLang="en-US" sz="800" dirty="0">
              <a:solidFill>
                <a:srgbClr val="FFFFFF"/>
              </a:solidFill>
              <a:latin typeface="Meiryo" charset="-128"/>
              <a:ea typeface="Meiryo" charset="-128"/>
              <a:cs typeface="Meiryo" charset="-128"/>
            </a:endParaRPr>
          </a:p>
        </p:txBody>
      </p:sp>
      <p:sp>
        <p:nvSpPr>
          <p:cNvPr id="41" name="正方形/長方形 40"/>
          <p:cNvSpPr/>
          <p:nvPr/>
        </p:nvSpPr>
        <p:spPr>
          <a:xfrm>
            <a:off x="3299790" y="5175107"/>
            <a:ext cx="1045346" cy="954155"/>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Meiryo" charset="-128"/>
                <a:ea typeface="Meiryo" charset="-128"/>
                <a:cs typeface="Meiryo" charset="-128"/>
              </a:rPr>
              <a:t>RAID</a:t>
            </a:r>
          </a:p>
          <a:p>
            <a:pPr algn="ctr"/>
            <a:r>
              <a:rPr kumimoji="1" lang="ja-JP" altLang="en-US" sz="800" dirty="0" smtClean="0">
                <a:solidFill>
                  <a:srgbClr val="FFFFFF"/>
                </a:solidFill>
                <a:latin typeface="Meiryo" charset="-128"/>
                <a:ea typeface="Meiryo" charset="-128"/>
                <a:cs typeface="Meiryo" charset="-128"/>
              </a:rPr>
              <a:t>コントローラー</a:t>
            </a:r>
            <a:endParaRPr kumimoji="1" lang="ja-JP" altLang="en-US" sz="800" dirty="0">
              <a:solidFill>
                <a:srgbClr val="FFFFFF"/>
              </a:solidFill>
              <a:latin typeface="Meiryo" charset="-128"/>
              <a:ea typeface="Meiryo" charset="-128"/>
              <a:cs typeface="Meiryo" charset="-128"/>
            </a:endParaRPr>
          </a:p>
        </p:txBody>
      </p:sp>
      <p:sp>
        <p:nvSpPr>
          <p:cNvPr id="42" name="円柱 41"/>
          <p:cNvSpPr/>
          <p:nvPr/>
        </p:nvSpPr>
        <p:spPr>
          <a:xfrm>
            <a:off x="6029738" y="5271184"/>
            <a:ext cx="821635" cy="33130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800" dirty="0" smtClean="0">
                <a:solidFill>
                  <a:srgbClr val="FFFFFF"/>
                </a:solidFill>
                <a:latin typeface="Meiryo" charset="-128"/>
                <a:ea typeface="Meiryo" charset="-128"/>
                <a:cs typeface="Meiryo" charset="-128"/>
              </a:rPr>
              <a:t>HDD</a:t>
            </a:r>
            <a:endParaRPr kumimoji="1" lang="ja-JP" altLang="en-US" sz="800" dirty="0">
              <a:solidFill>
                <a:srgbClr val="FFFFFF"/>
              </a:solidFill>
              <a:latin typeface="Meiryo" charset="-128"/>
              <a:ea typeface="Meiryo" charset="-128"/>
              <a:cs typeface="Meiryo" charset="-128"/>
            </a:endParaRPr>
          </a:p>
        </p:txBody>
      </p:sp>
      <p:sp>
        <p:nvSpPr>
          <p:cNvPr id="43" name="円柱 42"/>
          <p:cNvSpPr/>
          <p:nvPr/>
        </p:nvSpPr>
        <p:spPr>
          <a:xfrm>
            <a:off x="6029738" y="5701879"/>
            <a:ext cx="821635" cy="33130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800" dirty="0" smtClean="0">
                <a:solidFill>
                  <a:srgbClr val="FFFFFF"/>
                </a:solidFill>
                <a:latin typeface="Meiryo" charset="-128"/>
                <a:ea typeface="Meiryo" charset="-128"/>
                <a:cs typeface="Meiryo" charset="-128"/>
              </a:rPr>
              <a:t>HDD</a:t>
            </a:r>
            <a:endParaRPr kumimoji="1" lang="ja-JP" altLang="en-US" sz="800" dirty="0">
              <a:solidFill>
                <a:srgbClr val="FFFFFF"/>
              </a:solidFill>
              <a:latin typeface="Meiryo" charset="-128"/>
              <a:ea typeface="Meiryo" charset="-128"/>
              <a:cs typeface="Meiryo" charset="-128"/>
            </a:endParaRPr>
          </a:p>
        </p:txBody>
      </p:sp>
      <p:sp>
        <p:nvSpPr>
          <p:cNvPr id="44" name="円柱 43"/>
          <p:cNvSpPr/>
          <p:nvPr/>
        </p:nvSpPr>
        <p:spPr>
          <a:xfrm>
            <a:off x="6937512" y="5271184"/>
            <a:ext cx="821635" cy="33130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800" dirty="0" smtClean="0">
                <a:solidFill>
                  <a:srgbClr val="FFFFFF"/>
                </a:solidFill>
                <a:latin typeface="Meiryo" charset="-128"/>
                <a:ea typeface="Meiryo" charset="-128"/>
                <a:cs typeface="Meiryo" charset="-128"/>
              </a:rPr>
              <a:t>HDD</a:t>
            </a:r>
            <a:endParaRPr kumimoji="1" lang="ja-JP" altLang="en-US" sz="800" dirty="0">
              <a:solidFill>
                <a:srgbClr val="FFFFFF"/>
              </a:solidFill>
              <a:latin typeface="Meiryo" charset="-128"/>
              <a:ea typeface="Meiryo" charset="-128"/>
              <a:cs typeface="Meiryo" charset="-128"/>
            </a:endParaRPr>
          </a:p>
        </p:txBody>
      </p:sp>
      <p:sp>
        <p:nvSpPr>
          <p:cNvPr id="45" name="円柱 44"/>
          <p:cNvSpPr/>
          <p:nvPr/>
        </p:nvSpPr>
        <p:spPr>
          <a:xfrm>
            <a:off x="6937512" y="5701879"/>
            <a:ext cx="821635" cy="33130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800" dirty="0" smtClean="0">
                <a:solidFill>
                  <a:srgbClr val="FFFFFF"/>
                </a:solidFill>
                <a:latin typeface="Meiryo" charset="-128"/>
                <a:ea typeface="Meiryo" charset="-128"/>
                <a:cs typeface="Meiryo" charset="-128"/>
              </a:rPr>
              <a:t>HDD</a:t>
            </a:r>
            <a:endParaRPr kumimoji="1" lang="ja-JP" altLang="en-US" sz="800" dirty="0">
              <a:solidFill>
                <a:srgbClr val="FFFFFF"/>
              </a:solidFill>
              <a:latin typeface="Meiryo" charset="-128"/>
              <a:ea typeface="Meiryo" charset="-128"/>
              <a:cs typeface="Meiryo" charset="-128"/>
            </a:endParaRPr>
          </a:p>
        </p:txBody>
      </p:sp>
      <p:sp>
        <p:nvSpPr>
          <p:cNvPr id="46" name="円柱 45"/>
          <p:cNvSpPr/>
          <p:nvPr/>
        </p:nvSpPr>
        <p:spPr>
          <a:xfrm>
            <a:off x="7845286" y="5271184"/>
            <a:ext cx="821635" cy="33130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800" dirty="0" smtClean="0">
                <a:solidFill>
                  <a:srgbClr val="FFFFFF"/>
                </a:solidFill>
                <a:latin typeface="Meiryo" charset="-128"/>
                <a:ea typeface="Meiryo" charset="-128"/>
                <a:cs typeface="Meiryo" charset="-128"/>
              </a:rPr>
              <a:t>HDD</a:t>
            </a:r>
            <a:endParaRPr kumimoji="1" lang="ja-JP" altLang="en-US" sz="800" dirty="0">
              <a:solidFill>
                <a:srgbClr val="FFFFFF"/>
              </a:solidFill>
              <a:latin typeface="Meiryo" charset="-128"/>
              <a:ea typeface="Meiryo" charset="-128"/>
              <a:cs typeface="Meiryo" charset="-128"/>
            </a:endParaRPr>
          </a:p>
        </p:txBody>
      </p:sp>
      <p:sp>
        <p:nvSpPr>
          <p:cNvPr id="47" name="円柱 46"/>
          <p:cNvSpPr/>
          <p:nvPr/>
        </p:nvSpPr>
        <p:spPr>
          <a:xfrm>
            <a:off x="7845286" y="5701879"/>
            <a:ext cx="821635" cy="331305"/>
          </a:xfrm>
          <a:prstGeom prst="can">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800" dirty="0" smtClean="0">
                <a:solidFill>
                  <a:srgbClr val="FFFFFF"/>
                </a:solidFill>
                <a:latin typeface="Meiryo" charset="-128"/>
                <a:ea typeface="Meiryo" charset="-128"/>
                <a:cs typeface="Meiryo" charset="-128"/>
              </a:rPr>
              <a:t>HDD</a:t>
            </a:r>
            <a:endParaRPr kumimoji="1" lang="ja-JP" altLang="en-US" sz="800" dirty="0">
              <a:solidFill>
                <a:srgbClr val="FFFFFF"/>
              </a:solidFill>
              <a:latin typeface="Meiryo" charset="-128"/>
              <a:ea typeface="Meiryo" charset="-128"/>
              <a:cs typeface="Meiryo" charset="-128"/>
            </a:endParaRPr>
          </a:p>
        </p:txBody>
      </p:sp>
      <p:cxnSp>
        <p:nvCxnSpPr>
          <p:cNvPr id="48" name="直線コネクタ 47"/>
          <p:cNvCxnSpPr>
            <a:stCxn id="39" idx="3"/>
            <a:endCxn id="41" idx="1"/>
          </p:cNvCxnSpPr>
          <p:nvPr/>
        </p:nvCxnSpPr>
        <p:spPr>
          <a:xfrm>
            <a:off x="2231415" y="5652185"/>
            <a:ext cx="1068375" cy="0"/>
          </a:xfrm>
          <a:prstGeom prst="line">
            <a:avLst/>
          </a:prstGeom>
          <a:ln w="76200">
            <a:solidFill>
              <a:srgbClr val="0070C0"/>
            </a:solidFill>
          </a:ln>
        </p:spPr>
        <p:style>
          <a:lnRef idx="2">
            <a:schemeClr val="accent1"/>
          </a:lnRef>
          <a:fillRef idx="0">
            <a:schemeClr val="accent1"/>
          </a:fillRef>
          <a:effectRef idx="1">
            <a:schemeClr val="accent1"/>
          </a:effectRef>
          <a:fontRef idx="minor">
            <a:schemeClr val="tx1"/>
          </a:fontRef>
        </p:style>
      </p:cxnSp>
      <p:cxnSp>
        <p:nvCxnSpPr>
          <p:cNvPr id="49" name="直線コネクタ 48"/>
          <p:cNvCxnSpPr>
            <a:stCxn id="41" idx="3"/>
          </p:cNvCxnSpPr>
          <p:nvPr/>
        </p:nvCxnSpPr>
        <p:spPr>
          <a:xfrm>
            <a:off x="4345136" y="5652185"/>
            <a:ext cx="564795" cy="0"/>
          </a:xfrm>
          <a:prstGeom prst="line">
            <a:avLst/>
          </a:prstGeom>
          <a:ln w="76200">
            <a:solidFill>
              <a:srgbClr val="92D050"/>
            </a:solidFill>
          </a:ln>
        </p:spPr>
        <p:style>
          <a:lnRef idx="2">
            <a:schemeClr val="accent1"/>
          </a:lnRef>
          <a:fillRef idx="0">
            <a:schemeClr val="accent1"/>
          </a:fillRef>
          <a:effectRef idx="1">
            <a:schemeClr val="accent1"/>
          </a:effectRef>
          <a:fontRef idx="minor">
            <a:schemeClr val="tx1"/>
          </a:fontRef>
        </p:style>
      </p:cxnSp>
      <p:sp>
        <p:nvSpPr>
          <p:cNvPr id="50" name="テキスト ボックス 49"/>
          <p:cNvSpPr txBox="1"/>
          <p:nvPr/>
        </p:nvSpPr>
        <p:spPr>
          <a:xfrm>
            <a:off x="2468102" y="5344575"/>
            <a:ext cx="585225" cy="307777"/>
          </a:xfrm>
          <a:prstGeom prst="rect">
            <a:avLst/>
          </a:prstGeom>
          <a:noFill/>
        </p:spPr>
        <p:txBody>
          <a:bodyPr wrap="none" rtlCol="0">
            <a:spAutoFit/>
          </a:bodyPr>
          <a:lstStyle/>
          <a:p>
            <a:r>
              <a:rPr kumimoji="1" lang="en-US" altLang="ja-JP" sz="1400" smtClean="0">
                <a:solidFill>
                  <a:srgbClr val="0070C0"/>
                </a:solidFill>
                <a:latin typeface="Meiryo" charset="-128"/>
                <a:ea typeface="Meiryo" charset="-128"/>
                <a:cs typeface="Meiryo" charset="-128"/>
              </a:rPr>
              <a:t>PCIe</a:t>
            </a:r>
            <a:endParaRPr kumimoji="1" lang="ja-JP" altLang="en-US" sz="1400" dirty="0">
              <a:solidFill>
                <a:srgbClr val="0070C0"/>
              </a:solidFill>
              <a:latin typeface="Meiryo" charset="-128"/>
              <a:ea typeface="Meiryo" charset="-128"/>
              <a:cs typeface="Meiryo" charset="-128"/>
            </a:endParaRPr>
          </a:p>
        </p:txBody>
      </p:sp>
      <p:sp>
        <p:nvSpPr>
          <p:cNvPr id="51" name="テキスト ボックス 50"/>
          <p:cNvSpPr txBox="1"/>
          <p:nvPr/>
        </p:nvSpPr>
        <p:spPr>
          <a:xfrm>
            <a:off x="4356374" y="5344575"/>
            <a:ext cx="534121" cy="307777"/>
          </a:xfrm>
          <a:prstGeom prst="rect">
            <a:avLst/>
          </a:prstGeom>
          <a:noFill/>
        </p:spPr>
        <p:txBody>
          <a:bodyPr wrap="none" rtlCol="0">
            <a:spAutoFit/>
          </a:bodyPr>
          <a:lstStyle/>
          <a:p>
            <a:r>
              <a:rPr kumimoji="1" lang="en-US" altLang="ja-JP" sz="1400" smtClean="0">
                <a:solidFill>
                  <a:srgbClr val="00B050"/>
                </a:solidFill>
                <a:latin typeface="Meiryo" charset="-128"/>
                <a:ea typeface="Meiryo" charset="-128"/>
                <a:cs typeface="Meiryo" charset="-128"/>
              </a:rPr>
              <a:t>SAS</a:t>
            </a:r>
            <a:endParaRPr kumimoji="1" lang="ja-JP" altLang="en-US" sz="1400" dirty="0">
              <a:solidFill>
                <a:srgbClr val="00B050"/>
              </a:solidFill>
              <a:latin typeface="Meiryo" charset="-128"/>
              <a:ea typeface="Meiryo" charset="-128"/>
              <a:cs typeface="Meiryo" charset="-128"/>
            </a:endParaRPr>
          </a:p>
        </p:txBody>
      </p:sp>
      <p:sp>
        <p:nvSpPr>
          <p:cNvPr id="52" name="テキスト ボックス 51"/>
          <p:cNvSpPr txBox="1"/>
          <p:nvPr/>
        </p:nvSpPr>
        <p:spPr>
          <a:xfrm>
            <a:off x="1186069" y="4805775"/>
            <a:ext cx="2925801" cy="369332"/>
          </a:xfrm>
          <a:prstGeom prst="rect">
            <a:avLst/>
          </a:prstGeom>
          <a:noFill/>
        </p:spPr>
        <p:txBody>
          <a:bodyPr wrap="none" rtlCol="0">
            <a:spAutoFit/>
          </a:bodyPr>
          <a:lstStyle/>
          <a:p>
            <a:r>
              <a:rPr kumimoji="1" lang="en-US" altLang="ja-JP" dirty="0" smtClean="0">
                <a:solidFill>
                  <a:srgbClr val="C00000"/>
                </a:solidFill>
                <a:latin typeface="Meiryo" charset="-128"/>
                <a:ea typeface="Meiryo" charset="-128"/>
                <a:cs typeface="Meiryo" charset="-128"/>
              </a:rPr>
              <a:t>HDD</a:t>
            </a:r>
            <a:r>
              <a:rPr kumimoji="1" lang="ja-JP" altLang="en-US" dirty="0" smtClean="0">
                <a:solidFill>
                  <a:srgbClr val="C00000"/>
                </a:solidFill>
                <a:latin typeface="Meiryo" charset="-128"/>
                <a:ea typeface="Meiryo" charset="-128"/>
                <a:cs typeface="Meiryo" charset="-128"/>
              </a:rPr>
              <a:t>（</a:t>
            </a:r>
            <a:r>
              <a:rPr kumimoji="1" lang="en-US" altLang="ja-JP" dirty="0" smtClean="0">
                <a:solidFill>
                  <a:srgbClr val="C00000"/>
                </a:solidFill>
                <a:latin typeface="Meiryo" charset="-128"/>
                <a:ea typeface="Meiryo" charset="-128"/>
                <a:cs typeface="Meiryo" charset="-128"/>
              </a:rPr>
              <a:t>Hard Disk Drive</a:t>
            </a:r>
            <a:r>
              <a:rPr kumimoji="1" lang="ja-JP" altLang="en-US" dirty="0" smtClean="0">
                <a:solidFill>
                  <a:srgbClr val="C00000"/>
                </a:solidFill>
                <a:latin typeface="Meiryo" charset="-128"/>
                <a:ea typeface="Meiryo" charset="-128"/>
                <a:cs typeface="Meiryo" charset="-128"/>
              </a:rPr>
              <a:t>）</a:t>
            </a:r>
            <a:endParaRPr kumimoji="1" lang="ja-JP" altLang="en-US" dirty="0">
              <a:solidFill>
                <a:srgbClr val="C00000"/>
              </a:solidFill>
              <a:latin typeface="Meiryo" charset="-128"/>
              <a:ea typeface="Meiryo" charset="-128"/>
              <a:cs typeface="Meiryo" charset="-128"/>
            </a:endParaRPr>
          </a:p>
        </p:txBody>
      </p:sp>
      <p:sp>
        <p:nvSpPr>
          <p:cNvPr id="53" name="テキスト ボックス 52"/>
          <p:cNvSpPr txBox="1"/>
          <p:nvPr/>
        </p:nvSpPr>
        <p:spPr>
          <a:xfrm>
            <a:off x="1186069" y="2932850"/>
            <a:ext cx="2987869" cy="369332"/>
          </a:xfrm>
          <a:prstGeom prst="rect">
            <a:avLst/>
          </a:prstGeom>
          <a:noFill/>
        </p:spPr>
        <p:txBody>
          <a:bodyPr wrap="none" rtlCol="0">
            <a:spAutoFit/>
          </a:bodyPr>
          <a:lstStyle/>
          <a:p>
            <a:r>
              <a:rPr kumimoji="1" lang="en-US" altLang="ja-JP" dirty="0" smtClean="0">
                <a:solidFill>
                  <a:srgbClr val="009051"/>
                </a:solidFill>
                <a:latin typeface="Meiryo" charset="-128"/>
                <a:ea typeface="Meiryo" charset="-128"/>
                <a:cs typeface="Meiryo" charset="-128"/>
              </a:rPr>
              <a:t>SSD</a:t>
            </a:r>
            <a:r>
              <a:rPr kumimoji="1" lang="ja-JP" altLang="en-US" dirty="0" smtClean="0">
                <a:solidFill>
                  <a:srgbClr val="009051"/>
                </a:solidFill>
                <a:latin typeface="Meiryo" charset="-128"/>
                <a:ea typeface="Meiryo" charset="-128"/>
                <a:cs typeface="Meiryo" charset="-128"/>
              </a:rPr>
              <a:t>（</a:t>
            </a:r>
            <a:r>
              <a:rPr kumimoji="1" lang="en-US" altLang="ja-JP" dirty="0" smtClean="0">
                <a:solidFill>
                  <a:srgbClr val="009051"/>
                </a:solidFill>
                <a:latin typeface="Meiryo" charset="-128"/>
                <a:ea typeface="Meiryo" charset="-128"/>
                <a:cs typeface="Meiryo" charset="-128"/>
              </a:rPr>
              <a:t>Solid State Drive</a:t>
            </a:r>
            <a:r>
              <a:rPr kumimoji="1" lang="ja-JP" altLang="en-US" dirty="0" smtClean="0">
                <a:solidFill>
                  <a:srgbClr val="009051"/>
                </a:solidFill>
                <a:latin typeface="Meiryo" charset="-128"/>
                <a:ea typeface="Meiryo" charset="-128"/>
                <a:cs typeface="Meiryo" charset="-128"/>
              </a:rPr>
              <a:t>）</a:t>
            </a:r>
            <a:endParaRPr kumimoji="1" lang="ja-JP" altLang="en-US" dirty="0">
              <a:solidFill>
                <a:srgbClr val="009051"/>
              </a:solidFill>
              <a:latin typeface="Meiryo" charset="-128"/>
              <a:ea typeface="Meiryo" charset="-128"/>
              <a:cs typeface="Meiryo" charset="-128"/>
            </a:endParaRPr>
          </a:p>
        </p:txBody>
      </p:sp>
      <p:sp>
        <p:nvSpPr>
          <p:cNvPr id="55" name="正方形/長方形 54"/>
          <p:cNvSpPr/>
          <p:nvPr/>
        </p:nvSpPr>
        <p:spPr>
          <a:xfrm>
            <a:off x="4631632" y="1435326"/>
            <a:ext cx="4214193" cy="954155"/>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Meiryo" charset="-128"/>
              <a:ea typeface="Meiryo" charset="-128"/>
              <a:cs typeface="Meiryo" charset="-128"/>
            </a:endParaRPr>
          </a:p>
        </p:txBody>
      </p:sp>
      <p:sp>
        <p:nvSpPr>
          <p:cNvPr id="56" name="正方形/長方形 55"/>
          <p:cNvSpPr/>
          <p:nvPr/>
        </p:nvSpPr>
        <p:spPr>
          <a:xfrm>
            <a:off x="1186069" y="1435326"/>
            <a:ext cx="1045346" cy="954155"/>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Meiryo" charset="-128"/>
                <a:ea typeface="Meiryo" charset="-128"/>
                <a:cs typeface="Meiryo" charset="-128"/>
              </a:rPr>
              <a:t>CPU</a:t>
            </a:r>
            <a:endParaRPr kumimoji="1" lang="ja-JP" altLang="en-US" sz="1200" dirty="0">
              <a:solidFill>
                <a:srgbClr val="FFFFFF"/>
              </a:solidFill>
              <a:latin typeface="Meiryo" charset="-128"/>
              <a:ea typeface="Meiryo" charset="-128"/>
              <a:cs typeface="Meiryo" charset="-128"/>
            </a:endParaRPr>
          </a:p>
        </p:txBody>
      </p:sp>
      <p:sp>
        <p:nvSpPr>
          <p:cNvPr id="57" name="正方形/長方形 56"/>
          <p:cNvSpPr/>
          <p:nvPr/>
        </p:nvSpPr>
        <p:spPr>
          <a:xfrm>
            <a:off x="4909931" y="1531403"/>
            <a:ext cx="914399" cy="76200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Meiryo" charset="-128"/>
                <a:ea typeface="Meiryo" charset="-128"/>
                <a:cs typeface="Meiryo" charset="-128"/>
              </a:rPr>
              <a:t>フラッシュ</a:t>
            </a:r>
            <a:endParaRPr kumimoji="1"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en-US" altLang="ja-JP" sz="800" dirty="0" smtClean="0">
              <a:solidFill>
                <a:srgbClr val="FFFFFF"/>
              </a:solidFill>
              <a:latin typeface="Meiryo" charset="-128"/>
              <a:ea typeface="Meiryo" charset="-128"/>
              <a:cs typeface="Meiryo" charset="-128"/>
            </a:endParaRPr>
          </a:p>
          <a:p>
            <a:pPr algn="ctr"/>
            <a:r>
              <a:rPr lang="ja-JP" altLang="en-US" sz="800" dirty="0" smtClean="0">
                <a:solidFill>
                  <a:srgbClr val="FFFFFF"/>
                </a:solidFill>
                <a:latin typeface="Meiryo" charset="-128"/>
                <a:ea typeface="Meiryo" charset="-128"/>
                <a:cs typeface="Meiryo" charset="-128"/>
              </a:rPr>
              <a:t>専用</a:t>
            </a:r>
            <a:endParaRPr lang="en-US" altLang="ja-JP" sz="800" dirty="0" smtClean="0">
              <a:solidFill>
                <a:srgbClr val="FFFFFF"/>
              </a:solidFill>
              <a:latin typeface="Meiryo" charset="-128"/>
              <a:ea typeface="Meiryo" charset="-128"/>
              <a:cs typeface="Meiryo" charset="-128"/>
            </a:endParaRPr>
          </a:p>
          <a:p>
            <a:pPr algn="ctr"/>
            <a:r>
              <a:rPr lang="ja-JP" altLang="en-US" sz="800" dirty="0" smtClean="0">
                <a:solidFill>
                  <a:srgbClr val="FFFFFF"/>
                </a:solidFill>
                <a:latin typeface="Meiryo" charset="-128"/>
                <a:ea typeface="Meiryo" charset="-128"/>
                <a:cs typeface="Meiryo" charset="-128"/>
              </a:rPr>
              <a:t>コントローラー</a:t>
            </a:r>
            <a:endParaRPr kumimoji="1" lang="ja-JP" altLang="en-US" sz="800" dirty="0">
              <a:solidFill>
                <a:srgbClr val="FFFFFF"/>
              </a:solidFill>
              <a:latin typeface="Meiryo" charset="-128"/>
              <a:ea typeface="Meiryo" charset="-128"/>
              <a:cs typeface="Meiryo" charset="-128"/>
            </a:endParaRPr>
          </a:p>
        </p:txBody>
      </p:sp>
      <p:sp>
        <p:nvSpPr>
          <p:cNvPr id="58" name="正方形/長方形 57"/>
          <p:cNvSpPr/>
          <p:nvPr/>
        </p:nvSpPr>
        <p:spPr>
          <a:xfrm>
            <a:off x="6029738" y="1531403"/>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59" name="正方形/長方形 58"/>
          <p:cNvSpPr/>
          <p:nvPr/>
        </p:nvSpPr>
        <p:spPr>
          <a:xfrm>
            <a:off x="6029738" y="1962098"/>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60" name="正方形/長方形 59"/>
          <p:cNvSpPr/>
          <p:nvPr/>
        </p:nvSpPr>
        <p:spPr>
          <a:xfrm>
            <a:off x="6937512" y="1531403"/>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61" name="正方形/長方形 60"/>
          <p:cNvSpPr/>
          <p:nvPr/>
        </p:nvSpPr>
        <p:spPr>
          <a:xfrm>
            <a:off x="6937512" y="1962098"/>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62" name="正方形/長方形 61"/>
          <p:cNvSpPr/>
          <p:nvPr/>
        </p:nvSpPr>
        <p:spPr>
          <a:xfrm>
            <a:off x="7845286" y="1531403"/>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sp>
        <p:nvSpPr>
          <p:cNvPr id="63" name="正方形/長方形 62"/>
          <p:cNvSpPr/>
          <p:nvPr/>
        </p:nvSpPr>
        <p:spPr>
          <a:xfrm>
            <a:off x="7845286" y="1962098"/>
            <a:ext cx="821635" cy="331305"/>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フラッシュ</a:t>
            </a:r>
            <a:endParaRPr lang="en-US" altLang="ja-JP" sz="800" dirty="0" smtClean="0">
              <a:solidFill>
                <a:srgbClr val="FFFFFF"/>
              </a:solidFill>
              <a:latin typeface="Meiryo" charset="-128"/>
              <a:ea typeface="Meiryo" charset="-128"/>
              <a:cs typeface="Meiryo" charset="-128"/>
            </a:endParaRPr>
          </a:p>
          <a:p>
            <a:pPr algn="ctr"/>
            <a:r>
              <a:rPr kumimoji="1" lang="ja-JP" altLang="en-US" sz="800" dirty="0" smtClean="0">
                <a:solidFill>
                  <a:srgbClr val="FFFFFF"/>
                </a:solidFill>
                <a:latin typeface="Meiryo" charset="-128"/>
                <a:ea typeface="Meiryo" charset="-128"/>
                <a:cs typeface="Meiryo" charset="-128"/>
              </a:rPr>
              <a:t>メモリー</a:t>
            </a:r>
            <a:endParaRPr kumimoji="1" lang="ja-JP" altLang="en-US" sz="800" dirty="0">
              <a:solidFill>
                <a:srgbClr val="FFFFFF"/>
              </a:solidFill>
              <a:latin typeface="Meiryo" charset="-128"/>
              <a:ea typeface="Meiryo" charset="-128"/>
              <a:cs typeface="Meiryo" charset="-128"/>
            </a:endParaRPr>
          </a:p>
        </p:txBody>
      </p:sp>
      <p:cxnSp>
        <p:nvCxnSpPr>
          <p:cNvPr id="64" name="直線コネクタ 63"/>
          <p:cNvCxnSpPr/>
          <p:nvPr/>
        </p:nvCxnSpPr>
        <p:spPr>
          <a:xfrm flipV="1">
            <a:off x="2231415" y="1912403"/>
            <a:ext cx="2678516" cy="1"/>
          </a:xfrm>
          <a:prstGeom prst="line">
            <a:avLst/>
          </a:prstGeom>
          <a:ln w="76200">
            <a:solidFill>
              <a:srgbClr val="0070C0"/>
            </a:solidFill>
          </a:ln>
        </p:spPr>
        <p:style>
          <a:lnRef idx="2">
            <a:schemeClr val="accent1"/>
          </a:lnRef>
          <a:fillRef idx="0">
            <a:schemeClr val="accent1"/>
          </a:fillRef>
          <a:effectRef idx="1">
            <a:schemeClr val="accent1"/>
          </a:effectRef>
          <a:fontRef idx="minor">
            <a:schemeClr val="tx1"/>
          </a:fontRef>
        </p:style>
      </p:cxnSp>
      <p:sp>
        <p:nvSpPr>
          <p:cNvPr id="65" name="テキスト ボックス 64"/>
          <p:cNvSpPr txBox="1"/>
          <p:nvPr/>
        </p:nvSpPr>
        <p:spPr>
          <a:xfrm>
            <a:off x="3007177" y="1654321"/>
            <a:ext cx="585225" cy="307777"/>
          </a:xfrm>
          <a:prstGeom prst="rect">
            <a:avLst/>
          </a:prstGeom>
          <a:noFill/>
        </p:spPr>
        <p:txBody>
          <a:bodyPr wrap="none" rtlCol="0">
            <a:spAutoFit/>
          </a:bodyPr>
          <a:lstStyle/>
          <a:p>
            <a:r>
              <a:rPr kumimoji="1" lang="en-US" altLang="ja-JP" sz="1400" smtClean="0">
                <a:solidFill>
                  <a:srgbClr val="0070C0"/>
                </a:solidFill>
                <a:latin typeface="Meiryo" charset="-128"/>
                <a:ea typeface="Meiryo" charset="-128"/>
                <a:cs typeface="Meiryo" charset="-128"/>
              </a:rPr>
              <a:t>PCIe</a:t>
            </a:r>
            <a:endParaRPr kumimoji="1" lang="ja-JP" altLang="en-US" sz="1400" dirty="0">
              <a:solidFill>
                <a:srgbClr val="0070C0"/>
              </a:solidFill>
              <a:latin typeface="Meiryo" charset="-128"/>
              <a:ea typeface="Meiryo" charset="-128"/>
              <a:cs typeface="Meiryo" charset="-128"/>
            </a:endParaRPr>
          </a:p>
        </p:txBody>
      </p:sp>
      <p:sp>
        <p:nvSpPr>
          <p:cNvPr id="66" name="テキスト ボックス 65"/>
          <p:cNvSpPr txBox="1"/>
          <p:nvPr/>
        </p:nvSpPr>
        <p:spPr>
          <a:xfrm>
            <a:off x="1186069" y="1064398"/>
            <a:ext cx="2492990" cy="369332"/>
          </a:xfrm>
          <a:prstGeom prst="rect">
            <a:avLst/>
          </a:prstGeom>
          <a:noFill/>
        </p:spPr>
        <p:txBody>
          <a:bodyPr wrap="none" rtlCol="0">
            <a:spAutoFit/>
          </a:bodyPr>
          <a:lstStyle/>
          <a:p>
            <a:r>
              <a:rPr kumimoji="1" lang="ja-JP" altLang="en-US" dirty="0" smtClean="0">
                <a:solidFill>
                  <a:srgbClr val="0432FF"/>
                </a:solidFill>
                <a:latin typeface="Meiryo" charset="-128"/>
                <a:ea typeface="Meiryo" charset="-128"/>
                <a:cs typeface="Meiryo" charset="-128"/>
              </a:rPr>
              <a:t>フラッシュストレージ</a:t>
            </a:r>
            <a:endParaRPr kumimoji="1" lang="ja-JP" altLang="en-US" dirty="0">
              <a:solidFill>
                <a:srgbClr val="0432FF"/>
              </a:solidFill>
              <a:latin typeface="Meiryo" charset="-128"/>
              <a:ea typeface="Meiryo" charset="-128"/>
              <a:cs typeface="Meiryo" charset="-128"/>
            </a:endParaRPr>
          </a:p>
        </p:txBody>
      </p:sp>
      <p:sp>
        <p:nvSpPr>
          <p:cNvPr id="6" name="上矢印 5"/>
          <p:cNvSpPr/>
          <p:nvPr/>
        </p:nvSpPr>
        <p:spPr>
          <a:xfrm>
            <a:off x="277785" y="1064398"/>
            <a:ext cx="728869" cy="5065226"/>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r>
              <a:rPr kumimoji="1" lang="ja-JP" altLang="en-US" sz="1200" smtClean="0">
                <a:solidFill>
                  <a:srgbClr val="FFFFFF"/>
                </a:solidFill>
                <a:latin typeface="HGPSoeiKakugothicUB" charset="-128"/>
                <a:ea typeface="HGPSoeiKakugothicUB" charset="-128"/>
                <a:cs typeface="HGPSoeiKakugothicUB" charset="-128"/>
              </a:rPr>
              <a:t>高速</a:t>
            </a:r>
            <a:endParaRPr kumimoji="1" lang="ja-JP" altLang="en-US" sz="1200" dirty="0">
              <a:solidFill>
                <a:srgbClr val="FFFFFF"/>
              </a:solidFill>
              <a:latin typeface="HGPSoeiKakugothicUB" charset="-128"/>
              <a:ea typeface="HGPSoeiKakugothicUB" charset="-128"/>
              <a:cs typeface="HGPSoeiKakugothicUB" charset="-128"/>
            </a:endParaRPr>
          </a:p>
        </p:txBody>
      </p:sp>
      <p:sp>
        <p:nvSpPr>
          <p:cNvPr id="18" name="テキスト ボックス 17"/>
          <p:cNvSpPr txBox="1"/>
          <p:nvPr/>
        </p:nvSpPr>
        <p:spPr>
          <a:xfrm>
            <a:off x="5261400" y="4620617"/>
            <a:ext cx="2954655" cy="276999"/>
          </a:xfrm>
          <a:prstGeom prst="rect">
            <a:avLst/>
          </a:prstGeom>
          <a:noFill/>
        </p:spPr>
        <p:txBody>
          <a:bodyPr wrap="none" rtlCol="0">
            <a:spAutoFit/>
          </a:bodyPr>
          <a:lstStyle/>
          <a:p>
            <a:r>
              <a:rPr kumimoji="1" lang="ja-JP" altLang="en-US" sz="1200" dirty="0" smtClean="0">
                <a:solidFill>
                  <a:srgbClr val="009051"/>
                </a:solidFill>
                <a:latin typeface="Meiryo" charset="-128"/>
                <a:ea typeface="Meiryo" charset="-128"/>
                <a:cs typeface="Meiryo" charset="-128"/>
              </a:rPr>
              <a:t>物理的スピードと電子的スピードの違い</a:t>
            </a:r>
            <a:endParaRPr kumimoji="1" lang="ja-JP" altLang="en-US" sz="1200" dirty="0">
              <a:solidFill>
                <a:srgbClr val="009051"/>
              </a:solidFill>
              <a:latin typeface="Meiryo" charset="-128"/>
              <a:ea typeface="Meiryo" charset="-128"/>
              <a:cs typeface="Meiryo" charset="-128"/>
            </a:endParaRPr>
          </a:p>
        </p:txBody>
      </p:sp>
      <p:sp>
        <p:nvSpPr>
          <p:cNvPr id="67" name="テキスト ボックス 66"/>
          <p:cNvSpPr txBox="1"/>
          <p:nvPr/>
        </p:nvSpPr>
        <p:spPr>
          <a:xfrm>
            <a:off x="4572000" y="2572793"/>
            <a:ext cx="4339650" cy="461665"/>
          </a:xfrm>
          <a:prstGeom prst="rect">
            <a:avLst/>
          </a:prstGeom>
          <a:noFill/>
        </p:spPr>
        <p:txBody>
          <a:bodyPr wrap="none" rtlCol="0">
            <a:spAutoFit/>
          </a:bodyPr>
          <a:lstStyle/>
          <a:p>
            <a:r>
              <a:rPr kumimoji="1" lang="en-US" altLang="ja-JP" sz="1200" dirty="0" smtClean="0">
                <a:solidFill>
                  <a:srgbClr val="0070C0"/>
                </a:solidFill>
                <a:latin typeface="Meiryo" charset="-128"/>
                <a:ea typeface="Meiryo" charset="-128"/>
                <a:cs typeface="Meiryo" charset="-128"/>
              </a:rPr>
              <a:t>HDD</a:t>
            </a:r>
            <a:r>
              <a:rPr kumimoji="1" lang="ja-JP" altLang="en-US" sz="1200" dirty="0" smtClean="0">
                <a:solidFill>
                  <a:srgbClr val="0070C0"/>
                </a:solidFill>
                <a:latin typeface="Meiryo" charset="-128"/>
                <a:ea typeface="Meiryo" charset="-128"/>
                <a:cs typeface="Meiryo" charset="-128"/>
              </a:rPr>
              <a:t>代替を前提とした設計か</a:t>
            </a:r>
            <a:endParaRPr kumimoji="1" lang="en-US" altLang="ja-JP" sz="1200" dirty="0" smtClean="0">
              <a:solidFill>
                <a:srgbClr val="0070C0"/>
              </a:solidFill>
              <a:latin typeface="Meiryo" charset="-128"/>
              <a:ea typeface="Meiryo" charset="-128"/>
              <a:cs typeface="Meiryo" charset="-128"/>
            </a:endParaRPr>
          </a:p>
          <a:p>
            <a:r>
              <a:rPr kumimoji="1" lang="ja-JP" altLang="en-US" sz="1200" dirty="0" smtClean="0">
                <a:solidFill>
                  <a:srgbClr val="0070C0"/>
                </a:solidFill>
                <a:latin typeface="Meiryo" charset="-128"/>
                <a:ea typeface="Meiryo" charset="-128"/>
                <a:cs typeface="Meiryo" charset="-128"/>
              </a:rPr>
              <a:t>フラッシュメモリーの性能に最適化された専用設計かの違い</a:t>
            </a:r>
            <a:endParaRPr kumimoji="1" lang="ja-JP" altLang="en-US" sz="1200" dirty="0">
              <a:solidFill>
                <a:srgbClr val="0070C0"/>
              </a:solidFill>
              <a:latin typeface="Meiryo" charset="-128"/>
              <a:ea typeface="Meiryo" charset="-128"/>
              <a:cs typeface="Meiryo" charset="-128"/>
            </a:endParaRPr>
          </a:p>
        </p:txBody>
      </p:sp>
    </p:spTree>
    <p:extLst>
      <p:ext uri="{BB962C8B-B14F-4D97-AF65-F5344CB8AC3E}">
        <p14:creationId xmlns:p14="http://schemas.microsoft.com/office/powerpoint/2010/main" val="156727172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ja-JP" dirty="0"/>
              <a:t>フラッシュ</a:t>
            </a:r>
            <a:r>
              <a:rPr lang="en-US" altLang="ja-JP" dirty="0"/>
              <a:t>･</a:t>
            </a:r>
            <a:r>
              <a:rPr lang="ja-JP" altLang="ja-JP" dirty="0"/>
              <a:t>ストレージ／</a:t>
            </a:r>
            <a:r>
              <a:rPr kumimoji="1" lang="ja-JP" altLang="en-US" dirty="0" smtClean="0"/>
              <a:t>性能比較と用途</a:t>
            </a:r>
            <a:endParaRPr kumimoji="1" lang="ja-JP" altLang="en-US" dirty="0"/>
          </a:p>
        </p:txBody>
      </p:sp>
      <p:grpSp>
        <p:nvGrpSpPr>
          <p:cNvPr id="12" name="図形グループ 11"/>
          <p:cNvGrpSpPr/>
          <p:nvPr/>
        </p:nvGrpSpPr>
        <p:grpSpPr>
          <a:xfrm>
            <a:off x="228600" y="914400"/>
            <a:ext cx="4150787" cy="5257800"/>
            <a:chOff x="228600" y="914400"/>
            <a:chExt cx="4150787" cy="5257800"/>
          </a:xfrm>
        </p:grpSpPr>
        <p:sp>
          <p:nvSpPr>
            <p:cNvPr id="51" name="テキスト ボックス 50"/>
            <p:cNvSpPr txBox="1"/>
            <p:nvPr/>
          </p:nvSpPr>
          <p:spPr>
            <a:xfrm>
              <a:off x="3810000" y="5049612"/>
              <a:ext cx="569387" cy="307777"/>
            </a:xfrm>
            <a:prstGeom prst="rect">
              <a:avLst/>
            </a:prstGeom>
            <a:noFill/>
          </p:spPr>
          <p:txBody>
            <a:bodyPr wrap="none" rtlCol="0">
              <a:spAutoFit/>
            </a:bodyPr>
            <a:lstStyle/>
            <a:p>
              <a:pPr algn="ctr"/>
              <a:r>
                <a:rPr kumimoji="1" lang="en-US" altLang="ja-JP" sz="800" dirty="0" smtClean="0"/>
                <a:t>SRAM</a:t>
              </a:r>
            </a:p>
            <a:p>
              <a:pPr algn="ctr"/>
              <a:r>
                <a:rPr lang="ja-JP" altLang="en-US" sz="600" dirty="0" smtClean="0"/>
                <a:t>キャッシュ</a:t>
              </a:r>
              <a:endParaRPr kumimoji="1" lang="ja-JP" altLang="en-US" sz="600" dirty="0"/>
            </a:p>
          </p:txBody>
        </p:sp>
        <p:grpSp>
          <p:nvGrpSpPr>
            <p:cNvPr id="5" name="図形グループ 4"/>
            <p:cNvGrpSpPr/>
            <p:nvPr/>
          </p:nvGrpSpPr>
          <p:grpSpPr>
            <a:xfrm>
              <a:off x="228600" y="914400"/>
              <a:ext cx="4114800" cy="5257800"/>
              <a:chOff x="228600" y="914400"/>
              <a:chExt cx="4114800" cy="5257800"/>
            </a:xfrm>
          </p:grpSpPr>
          <p:sp>
            <p:nvSpPr>
              <p:cNvPr id="7" name="角丸四角形 6"/>
              <p:cNvSpPr/>
              <p:nvPr/>
            </p:nvSpPr>
            <p:spPr bwMode="auto">
              <a:xfrm>
                <a:off x="3886200" y="5638800"/>
                <a:ext cx="381000" cy="228600"/>
              </a:xfrm>
              <a:prstGeom prst="roundRect">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角丸四角形 34"/>
              <p:cNvSpPr/>
              <p:nvPr/>
            </p:nvSpPr>
            <p:spPr bwMode="auto">
              <a:xfrm>
                <a:off x="3352800" y="5486400"/>
                <a:ext cx="381000" cy="381000"/>
              </a:xfrm>
              <a:prstGeom prst="roundRect">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角丸四角形 40"/>
              <p:cNvSpPr/>
              <p:nvPr/>
            </p:nvSpPr>
            <p:spPr bwMode="auto">
              <a:xfrm>
                <a:off x="2286000" y="4953000"/>
                <a:ext cx="381000" cy="914400"/>
              </a:xfrm>
              <a:prstGeom prst="round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42" name="角丸四角形 41"/>
              <p:cNvSpPr/>
              <p:nvPr/>
            </p:nvSpPr>
            <p:spPr bwMode="auto">
              <a:xfrm>
                <a:off x="2819400" y="5257800"/>
                <a:ext cx="381000" cy="609600"/>
              </a:xfrm>
              <a:prstGeom prst="round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角丸四角形 42"/>
              <p:cNvSpPr/>
              <p:nvPr/>
            </p:nvSpPr>
            <p:spPr bwMode="auto">
              <a:xfrm>
                <a:off x="990600" y="3352800"/>
                <a:ext cx="381000" cy="2514600"/>
              </a:xfrm>
              <a:prstGeom prst="roundRect">
                <a:avLst/>
              </a:prstGeom>
              <a:ln>
                <a:headEnd type="none" w="med" len="med"/>
                <a:tailEnd type="none" w="med" len="med"/>
              </a:ln>
              <a:extLst/>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4" name="角丸四角形 43"/>
              <p:cNvSpPr/>
              <p:nvPr/>
            </p:nvSpPr>
            <p:spPr bwMode="auto">
              <a:xfrm>
                <a:off x="457200" y="1676400"/>
                <a:ext cx="381000" cy="4191000"/>
              </a:xfrm>
              <a:prstGeom prst="roundRect">
                <a:avLst/>
              </a:prstGeom>
              <a:ln>
                <a:headEnd type="none" w="med" len="med"/>
                <a:tailEnd type="none" w="med" len="med"/>
              </a:ln>
              <a:extLst/>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9" name="片側の 2 つの角を丸めた四角形 8"/>
              <p:cNvSpPr/>
              <p:nvPr/>
            </p:nvSpPr>
            <p:spPr bwMode="auto">
              <a:xfrm flipV="1">
                <a:off x="457200" y="5791200"/>
                <a:ext cx="3810000" cy="381000"/>
              </a:xfrm>
              <a:prstGeom prst="round2SameRect">
                <a:avLst/>
              </a:prstGeom>
              <a:gradFill flip="none" rotWithShape="1">
                <a:gsLst>
                  <a:gs pos="0">
                    <a:srgbClr val="FF0000"/>
                  </a:gs>
                  <a:gs pos="100000">
                    <a:srgbClr val="00CCFF"/>
                  </a:gs>
                </a:gsLst>
                <a:lin ang="0" scaled="1"/>
                <a:tileRect/>
              </a:gra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pic>
            <p:nvPicPr>
              <p:cNvPr id="46" name="図 45" descr="hdd.jpg"/>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28600" y="914400"/>
                <a:ext cx="838200" cy="718058"/>
              </a:xfrm>
              <a:prstGeom prst="rect">
                <a:avLst/>
              </a:prstGeom>
            </p:spPr>
          </p:pic>
          <p:pic>
            <p:nvPicPr>
              <p:cNvPr id="47" name="図 46"/>
              <p:cNvPicPr>
                <a:picLocks noChangeAspect="1"/>
              </p:cNvPicPr>
              <p:nvPr/>
            </p:nvPicPr>
            <p:blipFill>
              <a:blip r:embed="rId3">
                <a:clrChange>
                  <a:clrFrom>
                    <a:srgbClr val="FFFFFF"/>
                  </a:clrFrom>
                  <a:clrTo>
                    <a:srgbClr val="FFFFFF">
                      <a:alpha val="0"/>
                    </a:srgbClr>
                  </a:clrTo>
                </a:clrChange>
              </a:blip>
              <a:stretch>
                <a:fillRect/>
              </a:stretch>
            </p:blipFill>
            <p:spPr>
              <a:xfrm>
                <a:off x="2667000" y="4724400"/>
                <a:ext cx="689548" cy="457200"/>
              </a:xfrm>
              <a:prstGeom prst="rect">
                <a:avLst/>
              </a:prstGeom>
            </p:spPr>
          </p:pic>
          <p:pic>
            <p:nvPicPr>
              <p:cNvPr id="48" name="図 47" descr="080105_sandisc_ssd.jpg"/>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990600" y="2819400"/>
                <a:ext cx="569005" cy="477798"/>
              </a:xfrm>
              <a:prstGeom prst="rect">
                <a:avLst/>
              </a:prstGeom>
            </p:spPr>
          </p:pic>
          <p:pic>
            <p:nvPicPr>
              <p:cNvPr id="50" name="図 49"/>
              <p:cNvPicPr>
                <a:picLocks noChangeAspect="1"/>
              </p:cNvPicPr>
              <p:nvPr/>
            </p:nvPicPr>
            <p:blipFill>
              <a:blip r:embed="rId5">
                <a:clrChange>
                  <a:clrFrom>
                    <a:srgbClr val="FFFFFF"/>
                  </a:clrFrom>
                  <a:clrTo>
                    <a:srgbClr val="FFFFFF">
                      <a:alpha val="0"/>
                    </a:srgbClr>
                  </a:clrTo>
                </a:clrChange>
              </a:blip>
              <a:stretch>
                <a:fillRect/>
              </a:stretch>
            </p:blipFill>
            <p:spPr>
              <a:xfrm>
                <a:off x="2209800" y="4267200"/>
                <a:ext cx="546712" cy="609600"/>
              </a:xfrm>
              <a:prstGeom prst="rect">
                <a:avLst/>
              </a:prstGeom>
            </p:spPr>
          </p:pic>
          <p:pic>
            <p:nvPicPr>
              <p:cNvPr id="10" name="図 9"/>
              <p:cNvPicPr>
                <a:picLocks noChangeAspect="1"/>
              </p:cNvPicPr>
              <p:nvPr/>
            </p:nvPicPr>
            <p:blipFill>
              <a:blip r:embed="rId6"/>
              <a:stretch>
                <a:fillRect/>
              </a:stretch>
            </p:blipFill>
            <p:spPr>
              <a:xfrm>
                <a:off x="3276600" y="5105400"/>
                <a:ext cx="533400" cy="315979"/>
              </a:xfrm>
              <a:prstGeom prst="rect">
                <a:avLst/>
              </a:prstGeom>
            </p:spPr>
          </p:pic>
          <p:pic>
            <p:nvPicPr>
              <p:cNvPr id="11" name="図 10"/>
              <p:cNvPicPr>
                <a:picLocks noChangeAspect="1"/>
              </p:cNvPicPr>
              <p:nvPr/>
            </p:nvPicPr>
            <p:blipFill>
              <a:blip r:embed="rId7"/>
              <a:stretch>
                <a:fillRect/>
              </a:stretch>
            </p:blipFill>
            <p:spPr>
              <a:xfrm>
                <a:off x="3886200" y="5354412"/>
                <a:ext cx="381000" cy="208188"/>
              </a:xfrm>
              <a:prstGeom prst="rect">
                <a:avLst/>
              </a:prstGeom>
            </p:spPr>
          </p:pic>
          <p:sp>
            <p:nvSpPr>
              <p:cNvPr id="16" name="テキスト ボックス 15"/>
              <p:cNvSpPr txBox="1"/>
              <p:nvPr/>
            </p:nvSpPr>
            <p:spPr>
              <a:xfrm>
                <a:off x="3352800" y="4941821"/>
                <a:ext cx="486732" cy="215444"/>
              </a:xfrm>
              <a:prstGeom prst="rect">
                <a:avLst/>
              </a:prstGeom>
              <a:noFill/>
            </p:spPr>
            <p:txBody>
              <a:bodyPr wrap="none" rtlCol="0">
                <a:spAutoFit/>
              </a:bodyPr>
              <a:lstStyle/>
              <a:p>
                <a:pPr algn="ctr"/>
                <a:r>
                  <a:rPr kumimoji="1" lang="en-US" altLang="ja-JP" sz="800" dirty="0" smtClean="0"/>
                  <a:t>DRAM</a:t>
                </a:r>
                <a:endParaRPr kumimoji="1" lang="ja-JP" altLang="en-US" sz="800" dirty="0"/>
              </a:p>
            </p:txBody>
          </p:sp>
          <p:sp>
            <p:nvSpPr>
              <p:cNvPr id="17" name="テキスト ボックス 16"/>
              <p:cNvSpPr txBox="1"/>
              <p:nvPr/>
            </p:nvSpPr>
            <p:spPr>
              <a:xfrm>
                <a:off x="457200" y="5867400"/>
                <a:ext cx="736099" cy="215444"/>
              </a:xfrm>
              <a:prstGeom prst="rect">
                <a:avLst/>
              </a:prstGeom>
              <a:noFill/>
            </p:spPr>
            <p:txBody>
              <a:bodyPr wrap="none" rtlCol="0">
                <a:spAutoFit/>
              </a:bodyPr>
              <a:lstStyle/>
              <a:p>
                <a:r>
                  <a:rPr kumimoji="1" lang="ja-JP" altLang="en-US" sz="800" dirty="0" smtClean="0">
                    <a:solidFill>
                      <a:srgbClr val="FFFFFF"/>
                    </a:solidFill>
                  </a:rPr>
                  <a:t>ミリ秒</a:t>
                </a:r>
                <a:r>
                  <a:rPr kumimoji="1" lang="en-US" altLang="ja-JP" sz="800" dirty="0" smtClean="0">
                    <a:solidFill>
                      <a:srgbClr val="FFFFFF"/>
                    </a:solidFill>
                  </a:rPr>
                  <a:t>(10</a:t>
                </a:r>
                <a:r>
                  <a:rPr kumimoji="1" lang="en-US" altLang="ja-JP" sz="800" baseline="30000" dirty="0" smtClean="0">
                    <a:solidFill>
                      <a:srgbClr val="FFFFFF"/>
                    </a:solidFill>
                  </a:rPr>
                  <a:t>-3</a:t>
                </a:r>
                <a:r>
                  <a:rPr kumimoji="1" lang="en-US" altLang="ja-JP" sz="800" dirty="0" smtClean="0">
                    <a:solidFill>
                      <a:srgbClr val="FFFFFF"/>
                    </a:solidFill>
                  </a:rPr>
                  <a:t>)</a:t>
                </a:r>
                <a:endParaRPr kumimoji="1" lang="ja-JP" altLang="en-US" sz="800" dirty="0">
                  <a:solidFill>
                    <a:srgbClr val="FFFFFF"/>
                  </a:solidFill>
                </a:endParaRPr>
              </a:p>
            </p:txBody>
          </p:sp>
          <p:sp>
            <p:nvSpPr>
              <p:cNvPr id="52" name="テキスト ボックス 51"/>
              <p:cNvSpPr txBox="1"/>
              <p:nvPr/>
            </p:nvSpPr>
            <p:spPr>
              <a:xfrm>
                <a:off x="2286000" y="5867400"/>
                <a:ext cx="1066800" cy="215444"/>
              </a:xfrm>
              <a:prstGeom prst="rect">
                <a:avLst/>
              </a:prstGeom>
              <a:noFill/>
            </p:spPr>
            <p:txBody>
              <a:bodyPr wrap="square" rtlCol="0">
                <a:spAutoFit/>
              </a:bodyPr>
              <a:lstStyle/>
              <a:p>
                <a:r>
                  <a:rPr kumimoji="1" lang="ja-JP" altLang="en-US" sz="800" dirty="0" smtClean="0">
                    <a:solidFill>
                      <a:srgbClr val="FFFFFF"/>
                    </a:solidFill>
                  </a:rPr>
                  <a:t>マイクロ秒</a:t>
                </a:r>
                <a:r>
                  <a:rPr lang="en-US" altLang="ja-JP" sz="800" dirty="0">
                    <a:solidFill>
                      <a:srgbClr val="FFFFFF"/>
                    </a:solidFill>
                  </a:rPr>
                  <a:t>(10</a:t>
                </a:r>
                <a:r>
                  <a:rPr lang="en-US" altLang="ja-JP" sz="800" baseline="30000" dirty="0" smtClean="0">
                    <a:solidFill>
                      <a:srgbClr val="FFFFFF"/>
                    </a:solidFill>
                  </a:rPr>
                  <a:t>-6</a:t>
                </a:r>
                <a:r>
                  <a:rPr lang="en-US" altLang="ja-JP" sz="800" dirty="0" smtClean="0">
                    <a:solidFill>
                      <a:srgbClr val="FFFFFF"/>
                    </a:solidFill>
                  </a:rPr>
                  <a:t>)</a:t>
                </a:r>
                <a:endParaRPr kumimoji="1" lang="ja-JP" altLang="en-US" sz="800" dirty="0">
                  <a:solidFill>
                    <a:srgbClr val="FFFFFF"/>
                  </a:solidFill>
                </a:endParaRPr>
              </a:p>
            </p:txBody>
          </p:sp>
          <p:sp>
            <p:nvSpPr>
              <p:cNvPr id="53" name="テキスト ボックス 52"/>
              <p:cNvSpPr txBox="1"/>
              <p:nvPr/>
            </p:nvSpPr>
            <p:spPr>
              <a:xfrm>
                <a:off x="3581400" y="5867400"/>
                <a:ext cx="762000" cy="215444"/>
              </a:xfrm>
              <a:prstGeom prst="rect">
                <a:avLst/>
              </a:prstGeom>
              <a:noFill/>
            </p:spPr>
            <p:txBody>
              <a:bodyPr wrap="square" rtlCol="0">
                <a:spAutoFit/>
              </a:bodyPr>
              <a:lstStyle/>
              <a:p>
                <a:r>
                  <a:rPr lang="ja-JP" altLang="en-US" sz="800" dirty="0" smtClean="0">
                    <a:solidFill>
                      <a:srgbClr val="FFFFFF"/>
                    </a:solidFill>
                  </a:rPr>
                  <a:t>ナノ</a:t>
                </a:r>
                <a:r>
                  <a:rPr kumimoji="1" lang="ja-JP" altLang="en-US" sz="800" dirty="0" smtClean="0">
                    <a:solidFill>
                      <a:srgbClr val="FFFFFF"/>
                    </a:solidFill>
                  </a:rPr>
                  <a:t>秒</a:t>
                </a:r>
                <a:r>
                  <a:rPr lang="en-US" altLang="ja-JP" sz="800" dirty="0">
                    <a:solidFill>
                      <a:srgbClr val="FFFFFF"/>
                    </a:solidFill>
                  </a:rPr>
                  <a:t>(10</a:t>
                </a:r>
                <a:r>
                  <a:rPr lang="en-US" altLang="ja-JP" sz="800" baseline="30000" dirty="0" smtClean="0">
                    <a:solidFill>
                      <a:srgbClr val="FFFFFF"/>
                    </a:solidFill>
                  </a:rPr>
                  <a:t>-9</a:t>
                </a:r>
                <a:r>
                  <a:rPr lang="en-US" altLang="ja-JP" sz="800" dirty="0" smtClean="0">
                    <a:solidFill>
                      <a:srgbClr val="FFFFFF"/>
                    </a:solidFill>
                  </a:rPr>
                  <a:t>)</a:t>
                </a:r>
                <a:endParaRPr lang="ja-JP" altLang="en-US" sz="800" dirty="0">
                  <a:solidFill>
                    <a:srgbClr val="FFFFFF"/>
                  </a:solidFill>
                </a:endParaRPr>
              </a:p>
            </p:txBody>
          </p:sp>
          <p:cxnSp>
            <p:nvCxnSpPr>
              <p:cNvPr id="20" name="曲線コネクタ 19"/>
              <p:cNvCxnSpPr/>
              <p:nvPr/>
            </p:nvCxnSpPr>
            <p:spPr bwMode="auto">
              <a:xfrm flipV="1">
                <a:off x="381000" y="2362200"/>
                <a:ext cx="533400" cy="152400"/>
              </a:xfrm>
              <a:prstGeom prst="curvedConnector3">
                <a:avLst/>
              </a:prstGeom>
              <a:solidFill>
                <a:schemeClr val="bg1"/>
              </a:solidFill>
              <a:ln w="76200"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4" name="曲線コネクタ 53"/>
              <p:cNvCxnSpPr/>
              <p:nvPr/>
            </p:nvCxnSpPr>
            <p:spPr bwMode="auto">
              <a:xfrm flipV="1">
                <a:off x="914400" y="3810000"/>
                <a:ext cx="533400" cy="152400"/>
              </a:xfrm>
              <a:prstGeom prst="curvedConnector3">
                <a:avLst/>
              </a:prstGeom>
              <a:solidFill>
                <a:schemeClr val="bg1"/>
              </a:solidFill>
              <a:ln w="76200"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64" name="左右矢印 63"/>
              <p:cNvSpPr/>
              <p:nvPr/>
            </p:nvSpPr>
            <p:spPr bwMode="auto">
              <a:xfrm>
                <a:off x="1447800" y="4953000"/>
                <a:ext cx="762000" cy="304800"/>
              </a:xfrm>
              <a:prstGeom prst="leftRightArrow">
                <a:avLst/>
              </a:prstGeom>
              <a:solidFill>
                <a:srgbClr val="FF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5" name="角丸四角形吹き出し 64"/>
              <p:cNvSpPr/>
              <p:nvPr/>
            </p:nvSpPr>
            <p:spPr bwMode="auto">
              <a:xfrm>
                <a:off x="1524000" y="3810000"/>
                <a:ext cx="990600" cy="381000"/>
              </a:xfrm>
              <a:prstGeom prst="wedgeRoundRectCallout">
                <a:avLst>
                  <a:gd name="adj1" fmla="val -19545"/>
                  <a:gd name="adj2" fmla="val 260061"/>
                  <a:gd name="adj3" fmla="val 16667"/>
                </a:avLst>
              </a:prstGeom>
              <a:solidFill>
                <a:srgbClr val="FF66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3</a:t>
                </a: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桁の違い</a:t>
                </a:r>
              </a:p>
            </p:txBody>
          </p:sp>
        </p:grpSp>
      </p:grpSp>
      <p:grpSp>
        <p:nvGrpSpPr>
          <p:cNvPr id="4" name="図形グループ 3"/>
          <p:cNvGrpSpPr/>
          <p:nvPr/>
        </p:nvGrpSpPr>
        <p:grpSpPr>
          <a:xfrm>
            <a:off x="4800600" y="1143000"/>
            <a:ext cx="4007370" cy="5202198"/>
            <a:chOff x="4800600" y="1143000"/>
            <a:chExt cx="4007370" cy="5202198"/>
          </a:xfrm>
        </p:grpSpPr>
        <p:sp>
          <p:nvSpPr>
            <p:cNvPr id="3" name="正方形/長方形 2"/>
            <p:cNvSpPr/>
            <p:nvPr/>
          </p:nvSpPr>
          <p:spPr bwMode="auto">
            <a:xfrm>
              <a:off x="4953000" y="5181600"/>
              <a:ext cx="838200" cy="76200"/>
            </a:xfrm>
            <a:prstGeom prst="rect">
              <a:avLst/>
            </a:prstGeom>
            <a:ln>
              <a:headEnd type="none" w="med" len="med"/>
              <a:tailEnd type="none" w="med" len="med"/>
            </a:ln>
            <a:extLst/>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lumMod val="50000"/>
                  </a:schemeClr>
                </a:solidFill>
                <a:effectLst/>
                <a:latin typeface="Arial" charset="0"/>
                <a:ea typeface="HG丸ｺﾞｼｯｸM-PRO" pitchFamily="50" charset="-128"/>
              </a:endParaRPr>
            </a:p>
          </p:txBody>
        </p:sp>
        <p:sp>
          <p:nvSpPr>
            <p:cNvPr id="29" name="正方形/長方形 28"/>
            <p:cNvSpPr/>
            <p:nvPr/>
          </p:nvSpPr>
          <p:spPr bwMode="auto">
            <a:xfrm>
              <a:off x="6324600" y="4648200"/>
              <a:ext cx="838200" cy="609600"/>
            </a:xfrm>
            <a:prstGeom prst="rect">
              <a:avLst/>
            </a:prstGeom>
            <a:ln>
              <a:headEnd type="none" w="med" len="med"/>
              <a:tailEnd type="none" w="med" len="med"/>
            </a:ln>
            <a:extLst/>
          </p:spPr>
          <p:style>
            <a:lnRef idx="1">
              <a:schemeClr val="accent4"/>
            </a:lnRef>
            <a:fillRef idx="2">
              <a:schemeClr val="accent4"/>
            </a:fillRef>
            <a:effectRef idx="1">
              <a:schemeClr val="accent4"/>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lumMod val="50000"/>
                  </a:schemeClr>
                </a:solidFill>
                <a:effectLst/>
                <a:latin typeface="Arial" charset="0"/>
                <a:ea typeface="HG丸ｺﾞｼｯｸM-PRO" pitchFamily="50" charset="-128"/>
              </a:endParaRPr>
            </a:p>
          </p:txBody>
        </p:sp>
        <p:sp>
          <p:nvSpPr>
            <p:cNvPr id="30" name="正方形/長方形 29"/>
            <p:cNvSpPr/>
            <p:nvPr/>
          </p:nvSpPr>
          <p:spPr bwMode="auto">
            <a:xfrm>
              <a:off x="7772400" y="1447800"/>
              <a:ext cx="838200" cy="3810000"/>
            </a:xfrm>
            <a:prstGeom prst="rect">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6" name="図 5" descr="hdd.jpg"/>
            <p:cNvPicPr>
              <a:picLocks noChangeAspect="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800600" y="5410200"/>
              <a:ext cx="1066800" cy="913892"/>
            </a:xfrm>
            <a:prstGeom prst="rect">
              <a:avLst/>
            </a:prstGeom>
          </p:spPr>
        </p:pic>
        <p:pic>
          <p:nvPicPr>
            <p:cNvPr id="14" name="図 13"/>
            <p:cNvPicPr>
              <a:picLocks noChangeAspect="1"/>
            </p:cNvPicPr>
            <p:nvPr/>
          </p:nvPicPr>
          <p:blipFill>
            <a:blip r:embed="rId3">
              <a:clrChange>
                <a:clrFrom>
                  <a:srgbClr val="FFFFFF"/>
                </a:clrFrom>
                <a:clrTo>
                  <a:srgbClr val="FFFFFF">
                    <a:alpha val="0"/>
                  </a:srgbClr>
                </a:clrTo>
              </a:clrChange>
            </a:blip>
            <a:stretch>
              <a:fillRect/>
            </a:stretch>
          </p:blipFill>
          <p:spPr>
            <a:xfrm>
              <a:off x="7543800" y="5486400"/>
              <a:ext cx="1264170" cy="838200"/>
            </a:xfrm>
            <a:prstGeom prst="rect">
              <a:avLst/>
            </a:prstGeom>
          </p:spPr>
        </p:pic>
        <p:pic>
          <p:nvPicPr>
            <p:cNvPr id="31" name="図 30" descr="080105_sandisc_ssd.jpg"/>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324600" y="5486400"/>
              <a:ext cx="1022734" cy="858798"/>
            </a:xfrm>
            <a:prstGeom prst="rect">
              <a:avLst/>
            </a:prstGeom>
          </p:spPr>
        </p:pic>
        <p:sp>
          <p:nvSpPr>
            <p:cNvPr id="66" name="テキスト ボックス 65"/>
            <p:cNvSpPr txBox="1"/>
            <p:nvPr/>
          </p:nvSpPr>
          <p:spPr>
            <a:xfrm>
              <a:off x="5029200" y="4876800"/>
              <a:ext cx="793231" cy="307777"/>
            </a:xfrm>
            <a:prstGeom prst="rect">
              <a:avLst/>
            </a:prstGeom>
            <a:noFill/>
          </p:spPr>
          <p:txBody>
            <a:bodyPr wrap="none" rtlCol="0">
              <a:spAutoFit/>
            </a:bodyPr>
            <a:lstStyle/>
            <a:p>
              <a:r>
                <a:rPr kumimoji="1" lang="ja-JP" altLang="en-US" sz="1400" dirty="0" smtClean="0">
                  <a:solidFill>
                    <a:schemeClr val="bg1">
                      <a:lumMod val="50000"/>
                    </a:schemeClr>
                  </a:solidFill>
                </a:rPr>
                <a:t>百</a:t>
              </a:r>
              <a:r>
                <a:rPr lang="en-US" altLang="ja-JP" sz="1400" dirty="0" smtClean="0">
                  <a:solidFill>
                    <a:schemeClr val="bg1">
                      <a:lumMod val="50000"/>
                    </a:schemeClr>
                  </a:solidFill>
                </a:rPr>
                <a:t>IOPS</a:t>
              </a:r>
              <a:endParaRPr kumimoji="1" lang="ja-JP" altLang="en-US" sz="1400" dirty="0">
                <a:solidFill>
                  <a:schemeClr val="bg1">
                    <a:lumMod val="50000"/>
                  </a:schemeClr>
                </a:solidFill>
              </a:endParaRPr>
            </a:p>
          </p:txBody>
        </p:sp>
        <p:sp>
          <p:nvSpPr>
            <p:cNvPr id="67" name="テキスト ボックス 66"/>
            <p:cNvSpPr txBox="1"/>
            <p:nvPr/>
          </p:nvSpPr>
          <p:spPr>
            <a:xfrm>
              <a:off x="6267563" y="4343400"/>
              <a:ext cx="972767" cy="307777"/>
            </a:xfrm>
            <a:prstGeom prst="rect">
              <a:avLst/>
            </a:prstGeom>
            <a:noFill/>
          </p:spPr>
          <p:txBody>
            <a:bodyPr wrap="none" rtlCol="0">
              <a:spAutoFit/>
            </a:bodyPr>
            <a:lstStyle/>
            <a:p>
              <a:pPr algn="ctr"/>
              <a:r>
                <a:rPr lang="ja-JP" altLang="en-US" sz="1400" dirty="0" smtClean="0">
                  <a:solidFill>
                    <a:schemeClr val="bg1">
                      <a:lumMod val="50000"/>
                    </a:schemeClr>
                  </a:solidFill>
                </a:rPr>
                <a:t>数万</a:t>
              </a:r>
              <a:r>
                <a:rPr lang="en-US" altLang="ja-JP" sz="1400" dirty="0" smtClean="0">
                  <a:solidFill>
                    <a:schemeClr val="bg1">
                      <a:lumMod val="50000"/>
                    </a:schemeClr>
                  </a:solidFill>
                </a:rPr>
                <a:t>IOPS</a:t>
              </a:r>
              <a:endParaRPr kumimoji="1" lang="ja-JP" altLang="en-US" sz="1400" dirty="0">
                <a:solidFill>
                  <a:schemeClr val="bg1">
                    <a:lumMod val="50000"/>
                  </a:schemeClr>
                </a:solidFill>
              </a:endParaRPr>
            </a:p>
          </p:txBody>
        </p:sp>
        <p:sp>
          <p:nvSpPr>
            <p:cNvPr id="68" name="テキスト ボックス 67"/>
            <p:cNvSpPr txBox="1"/>
            <p:nvPr/>
          </p:nvSpPr>
          <p:spPr>
            <a:xfrm>
              <a:off x="7626339" y="1143000"/>
              <a:ext cx="1152304" cy="307777"/>
            </a:xfrm>
            <a:prstGeom prst="rect">
              <a:avLst/>
            </a:prstGeom>
            <a:noFill/>
          </p:spPr>
          <p:txBody>
            <a:bodyPr wrap="none" rtlCol="0">
              <a:spAutoFit/>
            </a:bodyPr>
            <a:lstStyle/>
            <a:p>
              <a:pPr algn="ctr"/>
              <a:r>
                <a:rPr lang="ja-JP" altLang="en-US" sz="1400" dirty="0" smtClean="0">
                  <a:solidFill>
                    <a:srgbClr val="0000FF"/>
                  </a:solidFill>
                </a:rPr>
                <a:t>数百万</a:t>
              </a:r>
              <a:r>
                <a:rPr lang="en-US" altLang="ja-JP" sz="1400" dirty="0" smtClean="0">
                  <a:solidFill>
                    <a:srgbClr val="0000FF"/>
                  </a:solidFill>
                </a:rPr>
                <a:t>IOPS</a:t>
              </a:r>
              <a:endParaRPr kumimoji="1" lang="ja-JP" altLang="en-US" sz="1400" dirty="0">
                <a:solidFill>
                  <a:srgbClr val="0000FF"/>
                </a:solidFill>
              </a:endParaRPr>
            </a:p>
          </p:txBody>
        </p:sp>
      </p:grpSp>
      <p:grpSp>
        <p:nvGrpSpPr>
          <p:cNvPr id="8" name="図形グループ 7"/>
          <p:cNvGrpSpPr/>
          <p:nvPr/>
        </p:nvGrpSpPr>
        <p:grpSpPr>
          <a:xfrm>
            <a:off x="2979256" y="1447800"/>
            <a:ext cx="3185487" cy="2146995"/>
            <a:chOff x="2979256" y="1447800"/>
            <a:chExt cx="3185487" cy="2146995"/>
          </a:xfrm>
        </p:grpSpPr>
        <p:sp>
          <p:nvSpPr>
            <p:cNvPr id="69" name="角丸四角形 68"/>
            <p:cNvSpPr/>
            <p:nvPr/>
          </p:nvSpPr>
          <p:spPr bwMode="auto">
            <a:xfrm>
              <a:off x="3009900" y="1447800"/>
              <a:ext cx="3124200" cy="533400"/>
            </a:xfrm>
            <a:prstGeom prst="roundRect">
              <a:avLst>
                <a:gd name="adj" fmla="val 0"/>
              </a:avLst>
            </a:prstGeom>
            <a:solidFill>
              <a:srgbClr val="FF6666"/>
            </a:soli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Arial" charset="0"/>
                  <a:ea typeface="HG丸ｺﾞｼｯｸM-PRO" pitchFamily="50" charset="-128"/>
                </a:rPr>
                <a:t>メモリー速度に近い</a:t>
              </a:r>
              <a:r>
                <a:rPr kumimoji="0" lang="en-US" altLang="ja-JP" sz="1600" b="0" i="0" u="none" strike="noStrike" cap="none" normalizeH="0" baseline="0" dirty="0" smtClean="0">
                  <a:ln>
                    <a:noFill/>
                  </a:ln>
                  <a:solidFill>
                    <a:schemeClr val="bg1"/>
                  </a:solidFill>
                  <a:effectLst/>
                  <a:latin typeface="Arial" charset="0"/>
                  <a:ea typeface="HG丸ｺﾞｼｯｸM-PRO" pitchFamily="50" charset="-128"/>
                </a:rPr>
                <a:t>IO</a:t>
              </a:r>
              <a:r>
                <a:rPr kumimoji="0" lang="ja-JP" altLang="en-US" sz="1600" b="0" i="0" u="none" strike="noStrike" cap="none" normalizeH="0" baseline="0" dirty="0" smtClean="0">
                  <a:ln>
                    <a:noFill/>
                  </a:ln>
                  <a:solidFill>
                    <a:schemeClr val="bg1"/>
                  </a:solidFill>
                  <a:effectLst/>
                  <a:latin typeface="Arial" charset="0"/>
                  <a:ea typeface="HG丸ｺﾞｼｯｸM-PRO" pitchFamily="50" charset="-128"/>
                </a:rPr>
                <a:t>速度</a:t>
              </a:r>
            </a:p>
          </p:txBody>
        </p:sp>
        <p:sp>
          <p:nvSpPr>
            <p:cNvPr id="70" name="テキスト ボックス 69"/>
            <p:cNvSpPr txBox="1"/>
            <p:nvPr/>
          </p:nvSpPr>
          <p:spPr>
            <a:xfrm>
              <a:off x="2979256" y="2209800"/>
              <a:ext cx="3185487" cy="1384995"/>
            </a:xfrm>
            <a:prstGeom prst="rect">
              <a:avLst/>
            </a:prstGeom>
            <a:noFill/>
          </p:spPr>
          <p:txBody>
            <a:bodyPr wrap="none" rtlCol="0">
              <a:spAutoFit/>
            </a:bodyPr>
            <a:lstStyle/>
            <a:p>
              <a:pPr marL="457200" indent="-457200">
                <a:buFont typeface="Wingdings" charset="2"/>
                <a:buChar char="v"/>
              </a:pPr>
              <a:r>
                <a:rPr kumimoji="1" lang="ja-JP" altLang="en-US" sz="2800" dirty="0" smtClean="0">
                  <a:solidFill>
                    <a:srgbClr val="0000FF"/>
                  </a:solidFill>
                </a:rPr>
                <a:t>仮想化</a:t>
              </a:r>
              <a:r>
                <a:rPr kumimoji="1" lang="en-US" altLang="ja-JP" sz="2800" dirty="0" smtClean="0">
                  <a:solidFill>
                    <a:srgbClr val="0000FF"/>
                  </a:solidFill>
                </a:rPr>
                <a:t> </a:t>
              </a:r>
              <a:r>
                <a:rPr kumimoji="1" lang="en-US" altLang="ja-JP" sz="900" dirty="0" smtClean="0">
                  <a:solidFill>
                    <a:srgbClr val="0000FF"/>
                  </a:solidFill>
                </a:rPr>
                <a:t>(</a:t>
              </a:r>
              <a:r>
                <a:rPr kumimoji="1" lang="ja-JP" altLang="en-US" sz="900" dirty="0" smtClean="0">
                  <a:solidFill>
                    <a:srgbClr val="0000FF"/>
                  </a:solidFill>
                </a:rPr>
                <a:t>サーバーやデスクトップ</a:t>
              </a:r>
              <a:r>
                <a:rPr kumimoji="1" lang="en-US" altLang="ja-JP" sz="900" dirty="0" smtClean="0">
                  <a:solidFill>
                    <a:srgbClr val="0000FF"/>
                  </a:solidFill>
                </a:rPr>
                <a:t>)</a:t>
              </a:r>
              <a:endParaRPr kumimoji="1" lang="ja-JP" altLang="en-US" sz="900" dirty="0" smtClean="0">
                <a:solidFill>
                  <a:srgbClr val="0000FF"/>
                </a:solidFill>
              </a:endParaRPr>
            </a:p>
            <a:p>
              <a:pPr marL="457200" indent="-457200">
                <a:buFont typeface="Wingdings" charset="2"/>
                <a:buChar char="v"/>
              </a:pPr>
              <a:r>
                <a:rPr lang="ja-JP" altLang="en-US" sz="2800" dirty="0" smtClean="0">
                  <a:solidFill>
                    <a:srgbClr val="0000FF"/>
                  </a:solidFill>
                </a:rPr>
                <a:t>データ分析</a:t>
              </a:r>
            </a:p>
            <a:p>
              <a:pPr marL="457200" indent="-457200">
                <a:buFont typeface="Wingdings" charset="2"/>
                <a:buChar char="v"/>
              </a:pPr>
              <a:r>
                <a:rPr kumimoji="1" lang="ja-JP" altLang="en-US" sz="2800" dirty="0" smtClean="0">
                  <a:solidFill>
                    <a:srgbClr val="0000FF"/>
                  </a:solidFill>
                </a:rPr>
                <a:t>デーベース処理</a:t>
              </a:r>
            </a:p>
          </p:txBody>
        </p:sp>
      </p:grpSp>
    </p:spTree>
    <p:extLst>
      <p:ext uri="{BB962C8B-B14F-4D97-AF65-F5344CB8AC3E}">
        <p14:creationId xmlns:p14="http://schemas.microsoft.com/office/powerpoint/2010/main" val="1331581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10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フラッシュストレージが注目される理由</a:t>
            </a:r>
            <a:endParaRPr kumimoji="1" lang="ja-JP" altLang="en-US" dirty="0"/>
          </a:p>
        </p:txBody>
      </p:sp>
      <p:sp>
        <p:nvSpPr>
          <p:cNvPr id="3" name="スライド番号プレースホルダー 2"/>
          <p:cNvSpPr>
            <a:spLocks noGrp="1"/>
          </p:cNvSpPr>
          <p:nvPr>
            <p:ph type="sldNum" sz="quarter" idx="12"/>
          </p:nvPr>
        </p:nvSpPr>
        <p:spPr>
          <a:xfrm>
            <a:off x="6932246" y="7036015"/>
            <a:ext cx="2133600" cy="217800"/>
          </a:xfrm>
        </p:spPr>
        <p:txBody>
          <a:bodyPr/>
          <a:lstStyle/>
          <a:p>
            <a:fld id="{8FF8CC5D-A65D-5946-99B5-645367A967AD}" type="slidenum">
              <a:rPr kumimoji="1" lang="ja-JP" altLang="en-US" smtClean="0"/>
              <a:t>277</a:t>
            </a:fld>
            <a:endParaRPr kumimoji="1" lang="ja-JP" altLang="en-US"/>
          </a:p>
        </p:txBody>
      </p:sp>
      <p:pic>
        <p:nvPicPr>
          <p:cNvPr id="5" name="図 4"/>
          <p:cNvPicPr>
            <a:picLocks noChangeAspect="1"/>
          </p:cNvPicPr>
          <p:nvPr/>
        </p:nvPicPr>
        <p:blipFill>
          <a:blip r:embed="rId2"/>
          <a:stretch>
            <a:fillRect/>
          </a:stretch>
        </p:blipFill>
        <p:spPr>
          <a:xfrm>
            <a:off x="457200" y="1343439"/>
            <a:ext cx="5269396" cy="904846"/>
          </a:xfrm>
          <a:prstGeom prst="rect">
            <a:avLst/>
          </a:prstGeom>
        </p:spPr>
      </p:pic>
      <p:sp>
        <p:nvSpPr>
          <p:cNvPr id="6" name="テキスト ボックス 5"/>
          <p:cNvSpPr txBox="1"/>
          <p:nvPr/>
        </p:nvSpPr>
        <p:spPr>
          <a:xfrm>
            <a:off x="5864087" y="1395752"/>
            <a:ext cx="2826415" cy="800219"/>
          </a:xfrm>
          <a:prstGeom prst="rect">
            <a:avLst/>
          </a:prstGeom>
          <a:noFill/>
        </p:spPr>
        <p:txBody>
          <a:bodyPr wrap="none" rtlCol="0">
            <a:spAutoFit/>
          </a:bodyPr>
          <a:lstStyle/>
          <a:p>
            <a:pPr marL="285750" indent="-285750">
              <a:buFont typeface="Wingdings" charset="2"/>
              <a:buChar char="l"/>
            </a:pPr>
            <a:r>
              <a:rPr kumimoji="1" lang="ja-JP" altLang="en-US" sz="1600" dirty="0" smtClean="0">
                <a:solidFill>
                  <a:schemeClr val="tx1">
                    <a:lumMod val="50000"/>
                    <a:lumOff val="50000"/>
                  </a:schemeClr>
                </a:solidFill>
              </a:rPr>
              <a:t>年率</a:t>
            </a:r>
            <a:r>
              <a:rPr kumimoji="1" lang="en-US" altLang="ja-JP" sz="1600" dirty="0" smtClean="0">
                <a:solidFill>
                  <a:schemeClr val="tx1">
                    <a:lumMod val="50000"/>
                    <a:lumOff val="50000"/>
                  </a:schemeClr>
                </a:solidFill>
              </a:rPr>
              <a:t>30%〜40%</a:t>
            </a:r>
            <a:r>
              <a:rPr kumimoji="1" lang="ja-JP" altLang="en-US" sz="1600" dirty="0" smtClean="0">
                <a:solidFill>
                  <a:schemeClr val="tx1">
                    <a:lumMod val="50000"/>
                    <a:lumOff val="50000"/>
                  </a:schemeClr>
                </a:solidFill>
              </a:rPr>
              <a:t>の容量単価</a:t>
            </a:r>
            <a:endParaRPr kumimoji="1" lang="en-US" altLang="ja-JP" sz="1600" dirty="0" smtClean="0">
              <a:solidFill>
                <a:schemeClr val="tx1">
                  <a:lumMod val="50000"/>
                  <a:lumOff val="50000"/>
                </a:schemeClr>
              </a:solidFill>
            </a:endParaRPr>
          </a:p>
          <a:p>
            <a:pPr marL="285750" indent="-285750">
              <a:buFont typeface="Wingdings" charset="2"/>
              <a:buChar char="l"/>
            </a:pPr>
            <a:r>
              <a:rPr lang="ja-JP" altLang="en-US" sz="1600" dirty="0" smtClean="0">
                <a:solidFill>
                  <a:schemeClr val="tx1">
                    <a:lumMod val="50000"/>
                    <a:lumOff val="50000"/>
                  </a:schemeClr>
                </a:solidFill>
              </a:rPr>
              <a:t>信頼性・可用性の向上</a:t>
            </a:r>
            <a:endParaRPr lang="en-US" altLang="ja-JP" sz="1600" dirty="0" smtClean="0">
              <a:solidFill>
                <a:schemeClr val="tx1">
                  <a:lumMod val="50000"/>
                  <a:lumOff val="50000"/>
                </a:schemeClr>
              </a:solidFill>
            </a:endParaRPr>
          </a:p>
          <a:p>
            <a:r>
              <a:rPr lang="ja-JP" altLang="en-US" sz="1400" dirty="0" smtClean="0">
                <a:solidFill>
                  <a:schemeClr val="tx1">
                    <a:lumMod val="50000"/>
                    <a:lumOff val="50000"/>
                  </a:schemeClr>
                </a:solidFill>
              </a:rPr>
              <a:t>　　（</a:t>
            </a:r>
            <a:r>
              <a:rPr lang="en-US" altLang="ja-JP" sz="1400" dirty="0" smtClean="0">
                <a:solidFill>
                  <a:schemeClr val="tx1">
                    <a:lumMod val="50000"/>
                    <a:lumOff val="50000"/>
                  </a:schemeClr>
                </a:solidFill>
              </a:rPr>
              <a:t>99.9999%</a:t>
            </a:r>
            <a:r>
              <a:rPr lang="ja-JP" altLang="en-US" sz="1400" dirty="0" smtClean="0">
                <a:solidFill>
                  <a:schemeClr val="tx1">
                    <a:lumMod val="50000"/>
                    <a:lumOff val="50000"/>
                  </a:schemeClr>
                </a:solidFill>
              </a:rPr>
              <a:t>＝</a:t>
            </a:r>
            <a:r>
              <a:rPr lang="en-US" altLang="ja-JP" sz="1400" dirty="0" smtClean="0">
                <a:solidFill>
                  <a:schemeClr val="tx1">
                    <a:lumMod val="50000"/>
                    <a:lumOff val="50000"/>
                  </a:schemeClr>
                </a:solidFill>
              </a:rPr>
              <a:t>31</a:t>
            </a:r>
            <a:r>
              <a:rPr lang="ja-JP" altLang="en-US" sz="1400" dirty="0" smtClean="0">
                <a:solidFill>
                  <a:schemeClr val="tx1">
                    <a:lumMod val="50000"/>
                    <a:lumOff val="50000"/>
                  </a:schemeClr>
                </a:solidFill>
              </a:rPr>
              <a:t>秒停止／年）</a:t>
            </a:r>
            <a:endParaRPr kumimoji="1" lang="ja-JP" altLang="en-US" sz="1400" dirty="0">
              <a:solidFill>
                <a:schemeClr val="tx1">
                  <a:lumMod val="50000"/>
                  <a:lumOff val="50000"/>
                </a:schemeClr>
              </a:solidFill>
            </a:endParaRPr>
          </a:p>
        </p:txBody>
      </p:sp>
      <p:sp>
        <p:nvSpPr>
          <p:cNvPr id="7" name="正方形/長方形 6"/>
          <p:cNvSpPr/>
          <p:nvPr/>
        </p:nvSpPr>
        <p:spPr>
          <a:xfrm>
            <a:off x="2210628" y="2270331"/>
            <a:ext cx="3717684" cy="246221"/>
          </a:xfrm>
          <a:prstGeom prst="rect">
            <a:avLst/>
          </a:prstGeom>
        </p:spPr>
        <p:txBody>
          <a:bodyPr wrap="none">
            <a:spAutoFit/>
          </a:bodyPr>
          <a:lstStyle/>
          <a:p>
            <a:r>
              <a:rPr lang="ja-JP" altLang="en-US" sz="1000" dirty="0" smtClean="0">
                <a:solidFill>
                  <a:schemeClr val="tx1">
                    <a:lumMod val="50000"/>
                    <a:lumOff val="50000"/>
                  </a:schemeClr>
                </a:solidFill>
                <a:latin typeface="Meiryo" charset="-128"/>
                <a:ea typeface="Meiryo" charset="-128"/>
                <a:cs typeface="Meiryo" charset="-128"/>
              </a:rPr>
              <a:t>＊</a:t>
            </a:r>
            <a:r>
              <a:rPr lang="en-US" altLang="ja-JP" sz="1000" dirty="0" smtClean="0">
                <a:solidFill>
                  <a:schemeClr val="tx1">
                    <a:lumMod val="50000"/>
                    <a:lumOff val="50000"/>
                  </a:schemeClr>
                </a:solidFill>
                <a:latin typeface="Meiryo" charset="-128"/>
                <a:ea typeface="Meiryo" charset="-128"/>
                <a:cs typeface="Meiryo" charset="-128"/>
              </a:rPr>
              <a:t>960GB</a:t>
            </a:r>
            <a:r>
              <a:rPr lang="ja-JP" altLang="en-US" sz="1000" dirty="0">
                <a:solidFill>
                  <a:schemeClr val="tx1">
                    <a:lumMod val="50000"/>
                    <a:lumOff val="50000"/>
                  </a:schemeClr>
                </a:solidFill>
                <a:latin typeface="Meiryo" charset="-128"/>
                <a:ea typeface="Meiryo" charset="-128"/>
                <a:cs typeface="Meiryo" charset="-128"/>
              </a:rPr>
              <a:t>の</a:t>
            </a:r>
            <a:r>
              <a:rPr lang="en-US" altLang="ja-JP" sz="1000" dirty="0">
                <a:solidFill>
                  <a:schemeClr val="tx1">
                    <a:lumMod val="50000"/>
                    <a:lumOff val="50000"/>
                  </a:schemeClr>
                </a:solidFill>
                <a:latin typeface="Meiryo" charset="-128"/>
                <a:ea typeface="Meiryo" charset="-128"/>
                <a:cs typeface="Meiryo" charset="-128"/>
              </a:rPr>
              <a:t>SSD</a:t>
            </a:r>
            <a:r>
              <a:rPr lang="ja-JP" altLang="en-US" sz="1000" dirty="0">
                <a:solidFill>
                  <a:schemeClr val="tx1">
                    <a:lumMod val="50000"/>
                    <a:lumOff val="50000"/>
                  </a:schemeClr>
                </a:solidFill>
                <a:latin typeface="Meiryo" charset="-128"/>
                <a:ea typeface="Meiryo" charset="-128"/>
                <a:cs typeface="Meiryo" charset="-128"/>
              </a:rPr>
              <a:t>が</a:t>
            </a:r>
            <a:r>
              <a:rPr lang="en-US" altLang="ja-JP" sz="1000" dirty="0">
                <a:solidFill>
                  <a:schemeClr val="tx1">
                    <a:lumMod val="50000"/>
                    <a:lumOff val="50000"/>
                  </a:schemeClr>
                </a:solidFill>
                <a:latin typeface="Meiryo" charset="-128"/>
                <a:ea typeface="Meiryo" charset="-128"/>
                <a:cs typeface="Meiryo" charset="-128"/>
              </a:rPr>
              <a:t>24000</a:t>
            </a:r>
            <a:r>
              <a:rPr lang="ja-JP" altLang="en-US" sz="1000" dirty="0">
                <a:solidFill>
                  <a:schemeClr val="tx1">
                    <a:lumMod val="50000"/>
                    <a:lumOff val="50000"/>
                  </a:schemeClr>
                </a:solidFill>
                <a:latin typeface="Meiryo" charset="-128"/>
                <a:ea typeface="Meiryo" charset="-128"/>
                <a:cs typeface="Meiryo" charset="-128"/>
              </a:rPr>
              <a:t>円を</a:t>
            </a:r>
            <a:r>
              <a:rPr lang="ja-JP" altLang="en-US" sz="1000" dirty="0" smtClean="0">
                <a:solidFill>
                  <a:schemeClr val="tx1">
                    <a:lumMod val="50000"/>
                    <a:lumOff val="50000"/>
                  </a:schemeClr>
                </a:solidFill>
                <a:latin typeface="Meiryo" charset="-128"/>
                <a:ea typeface="Meiryo" charset="-128"/>
                <a:cs typeface="Meiryo" charset="-128"/>
              </a:rPr>
              <a:t>切る製品が登場（</a:t>
            </a:r>
            <a:r>
              <a:rPr lang="en-US" altLang="ja-JP" sz="1000" dirty="0" smtClean="0">
                <a:solidFill>
                  <a:schemeClr val="tx1">
                    <a:lumMod val="50000"/>
                    <a:lumOff val="50000"/>
                  </a:schemeClr>
                </a:solidFill>
                <a:latin typeface="Meiryo" charset="-128"/>
                <a:ea typeface="Meiryo" charset="-128"/>
                <a:cs typeface="Meiryo" charset="-128"/>
              </a:rPr>
              <a:t>@25</a:t>
            </a:r>
            <a:r>
              <a:rPr lang="ja-JP" altLang="en-US" sz="1000" dirty="0" smtClean="0">
                <a:solidFill>
                  <a:schemeClr val="tx1">
                    <a:lumMod val="50000"/>
                    <a:lumOff val="50000"/>
                  </a:schemeClr>
                </a:solidFill>
                <a:latin typeface="Meiryo" charset="-128"/>
                <a:ea typeface="Meiryo" charset="-128"/>
                <a:cs typeface="Meiryo" charset="-128"/>
              </a:rPr>
              <a:t>円</a:t>
            </a:r>
            <a:r>
              <a:rPr lang="en-US" altLang="ja-JP" sz="1000" dirty="0" smtClean="0">
                <a:solidFill>
                  <a:schemeClr val="tx1">
                    <a:lumMod val="50000"/>
                    <a:lumOff val="50000"/>
                  </a:schemeClr>
                </a:solidFill>
                <a:latin typeface="Meiryo" charset="-128"/>
                <a:ea typeface="Meiryo" charset="-128"/>
                <a:cs typeface="Meiryo" charset="-128"/>
              </a:rPr>
              <a:t>/GB</a:t>
            </a:r>
            <a:r>
              <a:rPr lang="ja-JP" altLang="en-US" sz="1000" dirty="0" smtClean="0">
                <a:solidFill>
                  <a:srgbClr val="000000"/>
                </a:solidFill>
                <a:latin typeface="Meiryo" charset="-128"/>
                <a:ea typeface="Meiryo" charset="-128"/>
                <a:cs typeface="Meiryo" charset="-128"/>
              </a:rPr>
              <a:t>）</a:t>
            </a:r>
            <a:endParaRPr lang="ja-JP" altLang="en-US" sz="1000" dirty="0">
              <a:latin typeface="Meiryo" charset="-128"/>
              <a:ea typeface="Meiryo" charset="-128"/>
              <a:cs typeface="Meiryo" charset="-128"/>
            </a:endParaRPr>
          </a:p>
        </p:txBody>
      </p:sp>
      <p:sp>
        <p:nvSpPr>
          <p:cNvPr id="8" name="テキスト ボックス 7"/>
          <p:cNvSpPr txBox="1"/>
          <p:nvPr/>
        </p:nvSpPr>
        <p:spPr>
          <a:xfrm>
            <a:off x="607625" y="2954767"/>
            <a:ext cx="5859296" cy="1384995"/>
          </a:xfrm>
          <a:prstGeom prst="rect">
            <a:avLst/>
          </a:prstGeom>
          <a:noFill/>
        </p:spPr>
        <p:txBody>
          <a:bodyPr wrap="none" rtlCol="0">
            <a:spAutoFit/>
          </a:bodyPr>
          <a:lstStyle/>
          <a:p>
            <a:r>
              <a:rPr kumimoji="1" lang="ja-JP" altLang="en-US" sz="2400" b="1" dirty="0" smtClean="0">
                <a:solidFill>
                  <a:srgbClr val="0070C0"/>
                </a:solidFill>
                <a:latin typeface="Meiryo" charset="-128"/>
                <a:ea typeface="Meiryo" charset="-128"/>
                <a:cs typeface="Meiryo" charset="-128"/>
              </a:rPr>
              <a:t>性能＝</a:t>
            </a:r>
            <a:r>
              <a:rPr kumimoji="1" lang="en-US" altLang="ja-JP" sz="2400" b="1" dirty="0" smtClean="0">
                <a:solidFill>
                  <a:srgbClr val="0070C0"/>
                </a:solidFill>
                <a:latin typeface="Meiryo" charset="-128"/>
                <a:ea typeface="Meiryo" charset="-128"/>
                <a:cs typeface="Meiryo" charset="-128"/>
              </a:rPr>
              <a:t>10</a:t>
            </a:r>
            <a:r>
              <a:rPr kumimoji="1" lang="ja-JP" altLang="en-US" sz="2400" b="1" dirty="0" smtClean="0">
                <a:solidFill>
                  <a:srgbClr val="0070C0"/>
                </a:solidFill>
                <a:latin typeface="Meiryo" charset="-128"/>
                <a:ea typeface="Meiryo" charset="-128"/>
                <a:cs typeface="Meiryo" charset="-128"/>
              </a:rPr>
              <a:t>倍／運用管理コスト＝</a:t>
            </a:r>
            <a:r>
              <a:rPr kumimoji="1" lang="en-US" altLang="ja-JP" sz="2400" b="1" dirty="0" smtClean="0">
                <a:solidFill>
                  <a:srgbClr val="0070C0"/>
                </a:solidFill>
                <a:latin typeface="Meiryo" charset="-128"/>
                <a:ea typeface="Meiryo" charset="-128"/>
                <a:cs typeface="Meiryo" charset="-128"/>
              </a:rPr>
              <a:t>1/3</a:t>
            </a:r>
            <a:endParaRPr lang="en-US" altLang="ja-JP" sz="2400" b="1" dirty="0">
              <a:solidFill>
                <a:srgbClr val="0070C0"/>
              </a:solidFill>
              <a:latin typeface="Meiryo" charset="-128"/>
              <a:ea typeface="Meiryo" charset="-128"/>
              <a:cs typeface="Meiryo" charset="-128"/>
            </a:endParaRPr>
          </a:p>
          <a:p>
            <a:pPr marL="285750" indent="-285750">
              <a:buFont typeface="Wingdings" charset="2"/>
              <a:buChar char="l"/>
            </a:pPr>
            <a:r>
              <a:rPr lang="ja-JP" altLang="en-US" sz="2000" dirty="0" smtClean="0">
                <a:solidFill>
                  <a:schemeClr val="tx1">
                    <a:lumMod val="50000"/>
                    <a:lumOff val="50000"/>
                  </a:schemeClr>
                </a:solidFill>
                <a:latin typeface="Meiryo" charset="-128"/>
                <a:ea typeface="Meiryo" charset="-128"/>
                <a:cs typeface="Meiryo" charset="-128"/>
              </a:rPr>
              <a:t>設置面積　</a:t>
            </a:r>
            <a:r>
              <a:rPr lang="en-US" altLang="ja-JP" sz="2000" dirty="0" smtClean="0">
                <a:solidFill>
                  <a:schemeClr val="tx1">
                    <a:lumMod val="50000"/>
                    <a:lumOff val="50000"/>
                  </a:schemeClr>
                </a:solidFill>
                <a:latin typeface="Meiryo" charset="-128"/>
                <a:ea typeface="Meiryo" charset="-128"/>
                <a:cs typeface="Meiryo" charset="-128"/>
              </a:rPr>
              <a:t>5</a:t>
            </a:r>
            <a:r>
              <a:rPr lang="ja-JP" altLang="en-US" sz="2000" dirty="0" smtClean="0">
                <a:solidFill>
                  <a:schemeClr val="tx1">
                    <a:lumMod val="50000"/>
                    <a:lumOff val="50000"/>
                  </a:schemeClr>
                </a:solidFill>
                <a:latin typeface="Meiryo" charset="-128"/>
                <a:ea typeface="Meiryo" charset="-128"/>
                <a:cs typeface="Meiryo" charset="-128"/>
              </a:rPr>
              <a:t>ラック（</a:t>
            </a:r>
            <a:r>
              <a:rPr lang="en-US" altLang="ja-JP" sz="2000" dirty="0" smtClean="0">
                <a:solidFill>
                  <a:schemeClr val="tx1">
                    <a:lumMod val="50000"/>
                    <a:lumOff val="50000"/>
                  </a:schemeClr>
                </a:solidFill>
                <a:latin typeface="Meiryo" charset="-128"/>
                <a:ea typeface="Meiryo" charset="-128"/>
                <a:cs typeface="Meiryo" charset="-128"/>
              </a:rPr>
              <a:t>210U</a:t>
            </a:r>
            <a:r>
              <a:rPr lang="ja-JP" altLang="en-US" sz="2000" dirty="0" smtClean="0">
                <a:solidFill>
                  <a:schemeClr val="tx1">
                    <a:lumMod val="50000"/>
                    <a:lumOff val="50000"/>
                  </a:schemeClr>
                </a:solidFill>
                <a:latin typeface="Meiryo" charset="-128"/>
                <a:ea typeface="Meiryo" charset="-128"/>
                <a:cs typeface="Meiryo" charset="-128"/>
              </a:rPr>
              <a:t>＝</a:t>
            </a:r>
            <a:r>
              <a:rPr lang="en-US" altLang="ja-JP" sz="2000" dirty="0" smtClean="0">
                <a:solidFill>
                  <a:schemeClr val="tx1">
                    <a:lumMod val="50000"/>
                    <a:lumOff val="50000"/>
                  </a:schemeClr>
                </a:solidFill>
                <a:latin typeface="Meiryo" charset="-128"/>
                <a:ea typeface="Meiryo" charset="-128"/>
                <a:cs typeface="Meiryo" charset="-128"/>
              </a:rPr>
              <a:t>42Ux5</a:t>
            </a:r>
            <a:r>
              <a:rPr lang="ja-JP" altLang="en-US" sz="2000" dirty="0" smtClean="0">
                <a:solidFill>
                  <a:schemeClr val="tx1">
                    <a:lumMod val="50000"/>
                    <a:lumOff val="50000"/>
                  </a:schemeClr>
                </a:solidFill>
                <a:latin typeface="Meiryo" charset="-128"/>
                <a:ea typeface="Meiryo" charset="-128"/>
                <a:cs typeface="Meiryo" charset="-128"/>
              </a:rPr>
              <a:t>）→</a:t>
            </a:r>
            <a:r>
              <a:rPr lang="en-US" altLang="ja-JP" sz="2000" dirty="0" smtClean="0">
                <a:solidFill>
                  <a:schemeClr val="tx1">
                    <a:lumMod val="50000"/>
                    <a:lumOff val="50000"/>
                  </a:schemeClr>
                </a:solidFill>
                <a:latin typeface="Meiryo" charset="-128"/>
                <a:ea typeface="Meiryo" charset="-128"/>
                <a:cs typeface="Meiryo" charset="-128"/>
              </a:rPr>
              <a:t>3U</a:t>
            </a:r>
            <a:endParaRPr lang="en-US" altLang="ja-JP" sz="2000" dirty="0">
              <a:solidFill>
                <a:schemeClr val="tx1">
                  <a:lumMod val="50000"/>
                  <a:lumOff val="50000"/>
                </a:schemeClr>
              </a:solidFill>
              <a:latin typeface="Meiryo" charset="-128"/>
              <a:ea typeface="Meiryo" charset="-128"/>
              <a:cs typeface="Meiryo" charset="-128"/>
            </a:endParaRPr>
          </a:p>
          <a:p>
            <a:pPr marL="285750" indent="-285750">
              <a:buFont typeface="Wingdings" charset="2"/>
              <a:buChar char="l"/>
            </a:pPr>
            <a:r>
              <a:rPr kumimoji="1" lang="ja-JP" altLang="en-US" sz="2000" dirty="0" smtClean="0">
                <a:solidFill>
                  <a:schemeClr val="tx1">
                    <a:lumMod val="50000"/>
                    <a:lumOff val="50000"/>
                  </a:schemeClr>
                </a:solidFill>
                <a:latin typeface="Meiryo" charset="-128"/>
                <a:ea typeface="Meiryo" charset="-128"/>
                <a:cs typeface="Meiryo" charset="-128"/>
              </a:rPr>
              <a:t>消費電力　大幅低減（機械稼働→半導体）</a:t>
            </a:r>
            <a:endParaRPr kumimoji="1" lang="en-US" altLang="ja-JP" sz="2000" dirty="0" smtClean="0">
              <a:solidFill>
                <a:schemeClr val="tx1">
                  <a:lumMod val="50000"/>
                  <a:lumOff val="50000"/>
                </a:schemeClr>
              </a:solidFill>
              <a:latin typeface="Meiryo" charset="-128"/>
              <a:ea typeface="Meiryo" charset="-128"/>
              <a:cs typeface="Meiryo" charset="-128"/>
            </a:endParaRPr>
          </a:p>
          <a:p>
            <a:pPr marL="285750" indent="-285750">
              <a:buFont typeface="Wingdings" charset="2"/>
              <a:buChar char="l"/>
            </a:pPr>
            <a:r>
              <a:rPr lang="ja-JP" altLang="en-US" sz="2000" dirty="0" smtClean="0">
                <a:solidFill>
                  <a:schemeClr val="tx1">
                    <a:lumMod val="50000"/>
                    <a:lumOff val="50000"/>
                  </a:schemeClr>
                </a:solidFill>
                <a:latin typeface="Meiryo" charset="-128"/>
                <a:ea typeface="Meiryo" charset="-128"/>
                <a:cs typeface="Meiryo" charset="-128"/>
              </a:rPr>
              <a:t>発熱量・消費電力が少ないため高密度化が可能</a:t>
            </a:r>
            <a:endParaRPr kumimoji="1" lang="ja-JP" altLang="en-US" sz="2000" dirty="0">
              <a:solidFill>
                <a:schemeClr val="tx1">
                  <a:lumMod val="50000"/>
                  <a:lumOff val="50000"/>
                </a:schemeClr>
              </a:solidFill>
              <a:latin typeface="Meiryo" charset="-128"/>
              <a:ea typeface="Meiryo" charset="-128"/>
              <a:cs typeface="Meiryo" charset="-128"/>
            </a:endParaRPr>
          </a:p>
        </p:txBody>
      </p:sp>
      <p:sp>
        <p:nvSpPr>
          <p:cNvPr id="9" name="テキスト ボックス 8"/>
          <p:cNvSpPr txBox="1"/>
          <p:nvPr/>
        </p:nvSpPr>
        <p:spPr>
          <a:xfrm>
            <a:off x="607625" y="4660343"/>
            <a:ext cx="7986482" cy="1384995"/>
          </a:xfrm>
          <a:prstGeom prst="rect">
            <a:avLst/>
          </a:prstGeom>
          <a:noFill/>
        </p:spPr>
        <p:txBody>
          <a:bodyPr wrap="none" rtlCol="0">
            <a:spAutoFit/>
          </a:bodyPr>
          <a:lstStyle/>
          <a:p>
            <a:r>
              <a:rPr lang="en-US" altLang="ja-JP" sz="2400" b="1" dirty="0" smtClean="0">
                <a:solidFill>
                  <a:srgbClr val="0070C0"/>
                </a:solidFill>
                <a:latin typeface="Meiryo" charset="-128"/>
                <a:ea typeface="Meiryo" charset="-128"/>
                <a:cs typeface="Meiryo" charset="-128"/>
              </a:rPr>
              <a:t>I/O</a:t>
            </a:r>
            <a:r>
              <a:rPr lang="ja-JP" altLang="en-US" sz="2400" b="1" dirty="0" smtClean="0">
                <a:solidFill>
                  <a:srgbClr val="0070C0"/>
                </a:solidFill>
                <a:latin typeface="Meiryo" charset="-128"/>
                <a:ea typeface="Meiryo" charset="-128"/>
                <a:cs typeface="Meiryo" charset="-128"/>
              </a:rPr>
              <a:t>ボトルネックの解消</a:t>
            </a:r>
            <a:endParaRPr lang="en-US" altLang="ja-JP" sz="2400" b="1" dirty="0" smtClean="0">
              <a:solidFill>
                <a:srgbClr val="0070C0"/>
              </a:solidFill>
              <a:latin typeface="Meiryo" charset="-128"/>
              <a:ea typeface="Meiryo" charset="-128"/>
              <a:cs typeface="Meiryo" charset="-128"/>
            </a:endParaRPr>
          </a:p>
          <a:p>
            <a:pPr marL="285750" indent="-285750">
              <a:buFont typeface="Wingdings" charset="2"/>
              <a:buChar char="l"/>
            </a:pPr>
            <a:r>
              <a:rPr lang="ja-JP" altLang="en-US" sz="2000" dirty="0" smtClean="0">
                <a:solidFill>
                  <a:schemeClr val="tx1">
                    <a:lumMod val="50000"/>
                    <a:lumOff val="50000"/>
                  </a:schemeClr>
                </a:solidFill>
                <a:latin typeface="Meiryo" charset="-128"/>
                <a:ea typeface="Meiryo" charset="-128"/>
                <a:cs typeface="Meiryo" charset="-128"/>
              </a:rPr>
              <a:t>バッチ処理時間の大幅低減</a:t>
            </a:r>
            <a:endParaRPr lang="en-US" altLang="ja-JP" sz="2000" dirty="0" smtClean="0">
              <a:solidFill>
                <a:schemeClr val="tx1">
                  <a:lumMod val="50000"/>
                  <a:lumOff val="50000"/>
                </a:schemeClr>
              </a:solidFill>
              <a:latin typeface="Meiryo" charset="-128"/>
              <a:ea typeface="Meiryo" charset="-128"/>
              <a:cs typeface="Meiryo" charset="-128"/>
            </a:endParaRPr>
          </a:p>
          <a:p>
            <a:pPr marL="285750" indent="-285750">
              <a:buFont typeface="Wingdings" charset="2"/>
              <a:buChar char="l"/>
            </a:pPr>
            <a:r>
              <a:rPr lang="ja-JP" altLang="en-US" sz="2000" dirty="0" smtClean="0">
                <a:solidFill>
                  <a:schemeClr val="tx1">
                    <a:lumMod val="50000"/>
                    <a:lumOff val="50000"/>
                  </a:schemeClr>
                </a:solidFill>
                <a:latin typeface="Meiryo" charset="-128"/>
                <a:ea typeface="Meiryo" charset="-128"/>
                <a:cs typeface="Meiryo" charset="-128"/>
              </a:rPr>
              <a:t>ユーザー・レスポンスの改善（</a:t>
            </a:r>
            <a:r>
              <a:rPr lang="en-US" altLang="ja-JP" sz="2000" dirty="0" smtClean="0">
                <a:solidFill>
                  <a:schemeClr val="tx1">
                    <a:lumMod val="50000"/>
                    <a:lumOff val="50000"/>
                  </a:schemeClr>
                </a:solidFill>
                <a:latin typeface="Meiryo" charset="-128"/>
                <a:ea typeface="Meiryo" charset="-128"/>
                <a:cs typeface="Meiryo" charset="-128"/>
              </a:rPr>
              <a:t>EC</a:t>
            </a:r>
            <a:r>
              <a:rPr lang="ja-JP" altLang="en-US" sz="2000" dirty="0" smtClean="0">
                <a:solidFill>
                  <a:schemeClr val="tx1">
                    <a:lumMod val="50000"/>
                    <a:lumOff val="50000"/>
                  </a:schemeClr>
                </a:solidFill>
                <a:latin typeface="Meiryo" charset="-128"/>
                <a:ea typeface="Meiryo" charset="-128"/>
                <a:cs typeface="Meiryo" charset="-128"/>
              </a:rPr>
              <a:t>、オンライン・トレードなど）</a:t>
            </a:r>
            <a:endParaRPr lang="en-US" altLang="ja-JP" sz="2000" dirty="0" smtClean="0">
              <a:solidFill>
                <a:schemeClr val="tx1">
                  <a:lumMod val="50000"/>
                  <a:lumOff val="50000"/>
                </a:schemeClr>
              </a:solidFill>
              <a:latin typeface="Meiryo" charset="-128"/>
              <a:ea typeface="Meiryo" charset="-128"/>
              <a:cs typeface="Meiryo" charset="-128"/>
            </a:endParaRPr>
          </a:p>
          <a:p>
            <a:pPr marL="285750" indent="-285750">
              <a:buFont typeface="Wingdings" charset="2"/>
              <a:buChar char="l"/>
            </a:pPr>
            <a:r>
              <a:rPr lang="en-US" altLang="ja-JP" sz="2000" dirty="0" smtClean="0">
                <a:solidFill>
                  <a:schemeClr val="tx1">
                    <a:lumMod val="50000"/>
                    <a:lumOff val="50000"/>
                  </a:schemeClr>
                </a:solidFill>
                <a:latin typeface="Meiryo" charset="-128"/>
                <a:ea typeface="Meiryo" charset="-128"/>
                <a:cs typeface="Meiryo" charset="-128"/>
              </a:rPr>
              <a:t>DB</a:t>
            </a:r>
            <a:r>
              <a:rPr lang="ja-JP" altLang="en-US" sz="2000" dirty="0" smtClean="0">
                <a:solidFill>
                  <a:schemeClr val="tx1">
                    <a:lumMod val="50000"/>
                    <a:lumOff val="50000"/>
                  </a:schemeClr>
                </a:solidFill>
                <a:latin typeface="Meiryo" charset="-128"/>
                <a:ea typeface="Meiryo" charset="-128"/>
                <a:cs typeface="Meiryo" charset="-128"/>
              </a:rPr>
              <a:t>ライセンスの削減（契約</a:t>
            </a:r>
            <a:r>
              <a:rPr lang="en-US" altLang="ja-JP" sz="2000" dirty="0" smtClean="0">
                <a:solidFill>
                  <a:schemeClr val="tx1">
                    <a:lumMod val="50000"/>
                    <a:lumOff val="50000"/>
                  </a:schemeClr>
                </a:solidFill>
                <a:latin typeface="Meiryo" charset="-128"/>
                <a:ea typeface="Meiryo" charset="-128"/>
                <a:cs typeface="Meiryo" charset="-128"/>
              </a:rPr>
              <a:t>CPU</a:t>
            </a:r>
            <a:r>
              <a:rPr lang="ja-JP" altLang="en-US" sz="2000" dirty="0" smtClean="0">
                <a:solidFill>
                  <a:schemeClr val="tx1">
                    <a:lumMod val="50000"/>
                    <a:lumOff val="50000"/>
                  </a:schemeClr>
                </a:solidFill>
                <a:latin typeface="Meiryo" charset="-128"/>
                <a:ea typeface="Meiryo" charset="-128"/>
                <a:cs typeface="Meiryo" charset="-128"/>
              </a:rPr>
              <a:t>コアをフル利用）</a:t>
            </a:r>
            <a:endParaRPr lang="en-US" altLang="ja-JP" sz="2000" dirty="0" smtClean="0">
              <a:solidFill>
                <a:schemeClr val="tx1">
                  <a:lumMod val="50000"/>
                  <a:lumOff val="50000"/>
                </a:schemeClr>
              </a:solidFill>
              <a:latin typeface="Meiryo" charset="-128"/>
              <a:ea typeface="Meiryo" charset="-128"/>
              <a:cs typeface="Meiryo" charset="-128"/>
            </a:endParaRPr>
          </a:p>
        </p:txBody>
      </p:sp>
    </p:spTree>
    <p:extLst>
      <p:ext uri="{BB962C8B-B14F-4D97-AF65-F5344CB8AC3E}">
        <p14:creationId xmlns:p14="http://schemas.microsoft.com/office/powerpoint/2010/main" val="1901397075"/>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ja-JP" dirty="0"/>
              <a:t>フラッシュ</a:t>
            </a:r>
            <a:r>
              <a:rPr lang="en-US" altLang="ja-JP" dirty="0"/>
              <a:t>･</a:t>
            </a:r>
            <a:r>
              <a:rPr lang="ja-JP" altLang="ja-JP" dirty="0"/>
              <a:t>ストレージ</a:t>
            </a:r>
            <a:r>
              <a:rPr lang="ja-JP" altLang="ja-JP" dirty="0" smtClean="0"/>
              <a:t>／</a:t>
            </a:r>
            <a:r>
              <a:rPr lang="ja-JP" altLang="en-US" dirty="0" smtClean="0"/>
              <a:t>提供される価値</a:t>
            </a:r>
            <a:endParaRPr kumimoji="1" lang="ja-JP" altLang="en-US" dirty="0"/>
          </a:p>
        </p:txBody>
      </p:sp>
      <p:sp>
        <p:nvSpPr>
          <p:cNvPr id="9" name="角丸四角形 8"/>
          <p:cNvSpPr/>
          <p:nvPr/>
        </p:nvSpPr>
        <p:spPr bwMode="auto">
          <a:xfrm>
            <a:off x="457200" y="1295400"/>
            <a:ext cx="8229600" cy="533400"/>
          </a:xfrm>
          <a:prstGeom prst="roundRect">
            <a:avLst>
              <a:gd name="adj" fmla="val 0"/>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rgbClr val="FFFFFF"/>
                </a:solidFill>
                <a:effectLst/>
                <a:latin typeface="Arial" charset="0"/>
                <a:ea typeface="HG丸ｺﾞｼｯｸM-PRO" pitchFamily="50" charset="-128"/>
              </a:rPr>
              <a:t>大量アクセス</a:t>
            </a:r>
            <a:r>
              <a:rPr kumimoji="0" lang="en-US" altLang="ja-JP" sz="2400" b="0" i="0" u="none" strike="noStrike" cap="none" normalizeH="0" baseline="0" dirty="0" smtClean="0">
                <a:ln>
                  <a:noFill/>
                </a:ln>
                <a:solidFill>
                  <a:srgbClr val="FFFFFF"/>
                </a:solidFill>
                <a:effectLst/>
                <a:latin typeface="Arial" charset="0"/>
                <a:ea typeface="HG丸ｺﾞｼｯｸM-PRO" pitchFamily="50" charset="-128"/>
              </a:rPr>
              <a:t>+</a:t>
            </a:r>
            <a:r>
              <a:rPr kumimoji="0" lang="ja-JP" altLang="en-US" sz="2400" b="0" i="0" u="none" strike="noStrike" cap="none" normalizeH="0" baseline="0" dirty="0" smtClean="0">
                <a:ln>
                  <a:noFill/>
                </a:ln>
                <a:solidFill>
                  <a:srgbClr val="FFFFFF"/>
                </a:solidFill>
                <a:effectLst/>
                <a:latin typeface="Arial" charset="0"/>
                <a:ea typeface="HG丸ｺﾞｼｯｸM-PRO" pitchFamily="50" charset="-128"/>
              </a:rPr>
              <a:t>高速応答</a:t>
            </a:r>
          </a:p>
        </p:txBody>
      </p:sp>
      <p:sp>
        <p:nvSpPr>
          <p:cNvPr id="10" name="角丸四角形 9"/>
          <p:cNvSpPr/>
          <p:nvPr/>
        </p:nvSpPr>
        <p:spPr bwMode="auto">
          <a:xfrm>
            <a:off x="457200" y="2133600"/>
            <a:ext cx="3886200" cy="4175720"/>
          </a:xfrm>
          <a:prstGeom prst="roundRect">
            <a:avLst>
              <a:gd name="adj" fmla="val 0"/>
            </a:avLst>
          </a:prstGeom>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11" name="テキスト ボックス 10"/>
          <p:cNvSpPr txBox="1"/>
          <p:nvPr/>
        </p:nvSpPr>
        <p:spPr>
          <a:xfrm>
            <a:off x="457200" y="2286000"/>
            <a:ext cx="3886200" cy="369332"/>
          </a:xfrm>
          <a:prstGeom prst="rect">
            <a:avLst/>
          </a:prstGeom>
          <a:noFill/>
        </p:spPr>
        <p:txBody>
          <a:bodyPr wrap="square" rtlCol="0">
            <a:spAutoFit/>
          </a:bodyPr>
          <a:lstStyle/>
          <a:p>
            <a:pPr algn="ctr"/>
            <a:r>
              <a:rPr kumimoji="1" lang="ja-JP" altLang="en-US" sz="1800" dirty="0" smtClean="0"/>
              <a:t>現状の</a:t>
            </a:r>
            <a:r>
              <a:rPr kumimoji="1" lang="en-US" altLang="ja-JP" sz="1800" dirty="0" smtClean="0"/>
              <a:t>HDD</a:t>
            </a:r>
            <a:r>
              <a:rPr kumimoji="1" lang="ja-JP" altLang="en-US" sz="1800" dirty="0" smtClean="0"/>
              <a:t>ストレージによる対応</a:t>
            </a:r>
            <a:endParaRPr kumimoji="1" lang="ja-JP" altLang="en-US" sz="1800" dirty="0"/>
          </a:p>
        </p:txBody>
      </p:sp>
      <p:sp>
        <p:nvSpPr>
          <p:cNvPr id="44" name="角丸四角形 43"/>
          <p:cNvSpPr/>
          <p:nvPr/>
        </p:nvSpPr>
        <p:spPr bwMode="auto">
          <a:xfrm>
            <a:off x="685800" y="3140968"/>
            <a:ext cx="3429000" cy="389384"/>
          </a:xfrm>
          <a:prstGeom prst="roundRect">
            <a:avLst>
              <a:gd name="adj" fmla="val 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smtClean="0">
                <a:solidFill>
                  <a:srgbClr val="FFFFFF"/>
                </a:solidFill>
                <a:latin typeface="Arial" charset="0"/>
                <a:ea typeface="HG丸ｺﾞｼｯｸM-PRO" pitchFamily="50" charset="-128"/>
              </a:rPr>
              <a:t>メモリー</a:t>
            </a:r>
            <a:endParaRPr kumimoji="0" lang="ja-JP" altLang="en-US" sz="16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48" name="角丸四角形 47"/>
          <p:cNvSpPr/>
          <p:nvPr/>
        </p:nvSpPr>
        <p:spPr bwMode="auto">
          <a:xfrm>
            <a:off x="685800" y="4221088"/>
            <a:ext cx="3429000" cy="1791816"/>
          </a:xfrm>
          <a:prstGeom prst="roundRect">
            <a:avLst>
              <a:gd name="adj" fmla="val 0"/>
            </a:avLst>
          </a:prstGeom>
          <a:ln>
            <a:headEnd type="none" w="med" len="med"/>
            <a:tailEnd type="none" w="med" len="med"/>
          </a:ln>
          <a:extLst/>
        </p:spPr>
        <p:style>
          <a:lnRef idx="1">
            <a:schemeClr val="dk1"/>
          </a:lnRef>
          <a:fillRef idx="2">
            <a:schemeClr val="dk1"/>
          </a:fillRef>
          <a:effectRef idx="1">
            <a:schemeClr val="dk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5" name="上下矢印 64"/>
          <p:cNvSpPr/>
          <p:nvPr/>
        </p:nvSpPr>
        <p:spPr bwMode="auto">
          <a:xfrm>
            <a:off x="1043608" y="3429000"/>
            <a:ext cx="457200" cy="914400"/>
          </a:xfrm>
          <a:prstGeom prst="upDownArrow">
            <a:avLst/>
          </a:prstGeom>
          <a:solidFill>
            <a:schemeClr val="accent5">
              <a:lumMod val="50000"/>
            </a:schemeClr>
          </a:solidFill>
          <a:ln>
            <a:headEnd type="none" w="med" len="med"/>
            <a:tailEnd type="none" w="med" len="med"/>
          </a:ln>
          <a:extLst/>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6" name="上下矢印 65"/>
          <p:cNvSpPr/>
          <p:nvPr/>
        </p:nvSpPr>
        <p:spPr bwMode="auto">
          <a:xfrm>
            <a:off x="2195736" y="3429000"/>
            <a:ext cx="457200" cy="914400"/>
          </a:xfrm>
          <a:prstGeom prst="upDownArrow">
            <a:avLst/>
          </a:prstGeom>
          <a:solidFill>
            <a:schemeClr val="accent5">
              <a:lumMod val="50000"/>
            </a:schemeClr>
          </a:solidFill>
          <a:ln>
            <a:headEnd type="none" w="med" len="med"/>
            <a:tailEnd type="none" w="med" len="med"/>
          </a:ln>
          <a:extLst/>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7" name="上下矢印 66"/>
          <p:cNvSpPr/>
          <p:nvPr/>
        </p:nvSpPr>
        <p:spPr bwMode="auto">
          <a:xfrm>
            <a:off x="3275856" y="3429000"/>
            <a:ext cx="457200" cy="914400"/>
          </a:xfrm>
          <a:prstGeom prst="upDownArrow">
            <a:avLst/>
          </a:prstGeom>
          <a:solidFill>
            <a:schemeClr val="accent5">
              <a:lumMod val="50000"/>
            </a:schemeClr>
          </a:solidFill>
          <a:ln>
            <a:headEnd type="none" w="med" len="med"/>
            <a:tailEnd type="none" w="med" len="med"/>
          </a:ln>
          <a:extLst/>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5" name="角丸四角形 44"/>
          <p:cNvSpPr/>
          <p:nvPr/>
        </p:nvSpPr>
        <p:spPr bwMode="auto">
          <a:xfrm>
            <a:off x="685800" y="3755504"/>
            <a:ext cx="1066800" cy="304800"/>
          </a:xfrm>
          <a:prstGeom prst="roundRect">
            <a:avLst>
              <a:gd name="adj" fmla="val 0"/>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分散キャッシュ</a:t>
            </a:r>
          </a:p>
        </p:txBody>
      </p:sp>
      <p:sp>
        <p:nvSpPr>
          <p:cNvPr id="46" name="角丸四角形 45"/>
          <p:cNvSpPr/>
          <p:nvPr/>
        </p:nvSpPr>
        <p:spPr bwMode="auto">
          <a:xfrm>
            <a:off x="1866900" y="3755504"/>
            <a:ext cx="1104900" cy="304800"/>
          </a:xfrm>
          <a:prstGeom prst="roundRect">
            <a:avLst>
              <a:gd name="adj" fmla="val 0"/>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シャーディング</a:t>
            </a:r>
          </a:p>
        </p:txBody>
      </p:sp>
      <p:sp>
        <p:nvSpPr>
          <p:cNvPr id="47" name="角丸四角形 46"/>
          <p:cNvSpPr/>
          <p:nvPr/>
        </p:nvSpPr>
        <p:spPr bwMode="auto">
          <a:xfrm>
            <a:off x="3048000" y="3755504"/>
            <a:ext cx="1066800" cy="304800"/>
          </a:xfrm>
          <a:prstGeom prst="roundRect">
            <a:avLst>
              <a:gd name="adj" fmla="val 0"/>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800" b="0" i="0" u="none" strike="noStrike" cap="none" normalizeH="0" baseline="0" dirty="0" smtClean="0">
                <a:ln>
                  <a:noFill/>
                </a:ln>
                <a:solidFill>
                  <a:srgbClr val="FFFFFF"/>
                </a:solidFill>
                <a:effectLst/>
                <a:latin typeface="Arial" charset="0"/>
                <a:ea typeface="HG丸ｺﾞｼｯｸM-PRO" pitchFamily="50" charset="-128"/>
              </a:rPr>
              <a:t>大規模分散処理</a:t>
            </a: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dirty="0" smtClean="0">
                <a:solidFill>
                  <a:srgbClr val="FFFFFF"/>
                </a:solidFill>
                <a:ea typeface="HG丸ｺﾞｼｯｸM-PRO" pitchFamily="50" charset="-128"/>
              </a:rPr>
              <a:t>(</a:t>
            </a:r>
            <a:r>
              <a:rPr kumimoji="0" lang="en-US" altLang="ja-JP" sz="800" dirty="0" err="1" smtClean="0">
                <a:solidFill>
                  <a:srgbClr val="FFFFFF"/>
                </a:solidFill>
                <a:ea typeface="HG丸ｺﾞｼｯｸM-PRO" pitchFamily="50" charset="-128"/>
              </a:rPr>
              <a:t>NoSQL</a:t>
            </a:r>
            <a:r>
              <a:rPr kumimoji="0" lang="en-US" altLang="ja-JP" sz="800" dirty="0" smtClean="0">
                <a:solidFill>
                  <a:srgbClr val="FFFFFF"/>
                </a:solidFill>
                <a:ea typeface="HG丸ｺﾞｼｯｸM-PRO" pitchFamily="50" charset="-128"/>
              </a:rPr>
              <a:t>)</a:t>
            </a:r>
            <a:endParaRPr kumimoji="0" lang="ja-JP" altLang="en-US" sz="800" b="0" i="0" u="none" strike="noStrike" cap="none" normalizeH="0" baseline="0" dirty="0" smtClean="0">
              <a:ln>
                <a:noFill/>
              </a:ln>
              <a:solidFill>
                <a:srgbClr val="FFFFFF"/>
              </a:solidFill>
              <a:effectLst/>
              <a:ea typeface="HG丸ｺﾞｼｯｸM-PRO" pitchFamily="50" charset="-128"/>
            </a:endParaRPr>
          </a:p>
        </p:txBody>
      </p:sp>
      <p:sp>
        <p:nvSpPr>
          <p:cNvPr id="88" name="フローチャート: 磁気ディスク 87"/>
          <p:cNvSpPr/>
          <p:nvPr/>
        </p:nvSpPr>
        <p:spPr bwMode="auto">
          <a:xfrm>
            <a:off x="762000" y="54795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98" name="フローチャート: 磁気ディスク 97"/>
          <p:cNvSpPr/>
          <p:nvPr/>
        </p:nvSpPr>
        <p:spPr bwMode="auto">
          <a:xfrm>
            <a:off x="1447800" y="54795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99" name="フローチャート: 磁気ディスク 98"/>
          <p:cNvSpPr/>
          <p:nvPr/>
        </p:nvSpPr>
        <p:spPr bwMode="auto">
          <a:xfrm>
            <a:off x="2133600" y="54795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100" name="フローチャート: 磁気ディスク 99"/>
          <p:cNvSpPr/>
          <p:nvPr/>
        </p:nvSpPr>
        <p:spPr bwMode="auto">
          <a:xfrm>
            <a:off x="2819400" y="54795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101" name="フローチャート: 磁気ディスク 100"/>
          <p:cNvSpPr/>
          <p:nvPr/>
        </p:nvSpPr>
        <p:spPr bwMode="auto">
          <a:xfrm>
            <a:off x="3505200" y="54795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54" name="フローチャート: 磁気ディスク 53"/>
          <p:cNvSpPr/>
          <p:nvPr/>
        </p:nvSpPr>
        <p:spPr bwMode="auto">
          <a:xfrm>
            <a:off x="762000" y="51747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55" name="フローチャート: 磁気ディスク 54"/>
          <p:cNvSpPr/>
          <p:nvPr/>
        </p:nvSpPr>
        <p:spPr bwMode="auto">
          <a:xfrm>
            <a:off x="1447800" y="51747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56" name="フローチャート: 磁気ディスク 55"/>
          <p:cNvSpPr/>
          <p:nvPr/>
        </p:nvSpPr>
        <p:spPr bwMode="auto">
          <a:xfrm>
            <a:off x="2133600" y="51747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57" name="フローチャート: 磁気ディスク 56"/>
          <p:cNvSpPr/>
          <p:nvPr/>
        </p:nvSpPr>
        <p:spPr bwMode="auto">
          <a:xfrm>
            <a:off x="2819400" y="51747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58" name="フローチャート: 磁気ディスク 57"/>
          <p:cNvSpPr/>
          <p:nvPr/>
        </p:nvSpPr>
        <p:spPr bwMode="auto">
          <a:xfrm>
            <a:off x="3505200" y="51747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49" name="フローチャート: 磁気ディスク 48"/>
          <p:cNvSpPr/>
          <p:nvPr/>
        </p:nvSpPr>
        <p:spPr bwMode="auto">
          <a:xfrm>
            <a:off x="762000" y="48699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50" name="フローチャート: 磁気ディスク 49"/>
          <p:cNvSpPr/>
          <p:nvPr/>
        </p:nvSpPr>
        <p:spPr bwMode="auto">
          <a:xfrm>
            <a:off x="1447800" y="48699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51" name="フローチャート: 磁気ディスク 50"/>
          <p:cNvSpPr/>
          <p:nvPr/>
        </p:nvSpPr>
        <p:spPr bwMode="auto">
          <a:xfrm>
            <a:off x="2133600" y="48699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52" name="フローチャート: 磁気ディスク 51"/>
          <p:cNvSpPr/>
          <p:nvPr/>
        </p:nvSpPr>
        <p:spPr bwMode="auto">
          <a:xfrm>
            <a:off x="2819400" y="48699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53" name="フローチャート: 磁気ディスク 52"/>
          <p:cNvSpPr/>
          <p:nvPr/>
        </p:nvSpPr>
        <p:spPr bwMode="auto">
          <a:xfrm>
            <a:off x="3505200" y="48699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107" name="フローチャート: 磁気ディスク 106"/>
          <p:cNvSpPr/>
          <p:nvPr/>
        </p:nvSpPr>
        <p:spPr bwMode="auto">
          <a:xfrm>
            <a:off x="762000" y="45651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108" name="フローチャート: 磁気ディスク 107"/>
          <p:cNvSpPr/>
          <p:nvPr/>
        </p:nvSpPr>
        <p:spPr bwMode="auto">
          <a:xfrm>
            <a:off x="1447800" y="45651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109" name="フローチャート: 磁気ディスク 108"/>
          <p:cNvSpPr/>
          <p:nvPr/>
        </p:nvSpPr>
        <p:spPr bwMode="auto">
          <a:xfrm>
            <a:off x="2133600" y="45651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110" name="フローチャート: 磁気ディスク 109"/>
          <p:cNvSpPr/>
          <p:nvPr/>
        </p:nvSpPr>
        <p:spPr bwMode="auto">
          <a:xfrm>
            <a:off x="2819400" y="45651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111" name="フローチャート: 磁気ディスク 110"/>
          <p:cNvSpPr/>
          <p:nvPr/>
        </p:nvSpPr>
        <p:spPr bwMode="auto">
          <a:xfrm>
            <a:off x="3505200" y="4565104"/>
            <a:ext cx="533400" cy="381000"/>
          </a:xfrm>
          <a:prstGeom prst="flowChartMagneticDisk">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rPr>
              <a:t>HDD</a:t>
            </a:r>
            <a:endParaRPr kumimoji="0" lang="ja-JP" altLang="en-US" sz="800" b="0" i="0" u="none" strike="noStrike" cap="none" normalizeH="0" baseline="0" dirty="0" smtClean="0">
              <a:ln>
                <a:noFill/>
              </a:ln>
              <a:solidFill>
                <a:srgbClr val="FFFFFF"/>
              </a:solidFill>
              <a:effectLst>
                <a:glow rad="101600">
                  <a:schemeClr val="accent6">
                    <a:lumMod val="60000"/>
                    <a:lumOff val="40000"/>
                    <a:alpha val="75000"/>
                  </a:schemeClr>
                </a:glow>
              </a:effectLst>
              <a:latin typeface="Arial" charset="0"/>
              <a:ea typeface="HG丸ｺﾞｼｯｸM-PRO" pitchFamily="50" charset="-128"/>
            </a:endParaRPr>
          </a:p>
        </p:txBody>
      </p:sp>
      <p:sp>
        <p:nvSpPr>
          <p:cNvPr id="113" name="星 32 112"/>
          <p:cNvSpPr/>
          <p:nvPr/>
        </p:nvSpPr>
        <p:spPr bwMode="auto">
          <a:xfrm>
            <a:off x="685800" y="4953000"/>
            <a:ext cx="3352800" cy="1295400"/>
          </a:xfrm>
          <a:prstGeom prst="star32">
            <a:avLst/>
          </a:prstGeom>
          <a:solidFill>
            <a:srgbClr val="FFFF00">
              <a:alpha val="70000"/>
            </a:srgbClr>
          </a:solidFill>
          <a:ln w="57150" cmpd="sng">
            <a:solidFill>
              <a:srgbClr val="FF6600">
                <a:alpha val="66000"/>
              </a:srgbClr>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342900" marR="0" indent="-342900" defTabSz="914400" rtl="0" eaLnBrk="1" fontAlgn="base" latinLnBrk="0" hangingPunct="1">
              <a:lnSpc>
                <a:spcPct val="100000"/>
              </a:lnSpc>
              <a:spcBef>
                <a:spcPts val="0"/>
              </a:spcBef>
              <a:spcAft>
                <a:spcPct val="0"/>
              </a:spcAft>
              <a:buClrTx/>
              <a:buSzTx/>
              <a:buFont typeface="Wingdings" charset="2"/>
              <a:buChar char="l"/>
              <a:tabLst/>
            </a:pPr>
            <a:r>
              <a:rPr kumimoji="0" lang="ja-JP" altLang="en-US" sz="1200" dirty="0" smtClean="0">
                <a:solidFill>
                  <a:srgbClr val="FF0000"/>
                </a:solidFill>
                <a:latin typeface="ヒラギノ角ゴ StdN W8"/>
                <a:ea typeface="ヒラギノ角ゴ StdN W8"/>
                <a:cs typeface="ヒラギノ角ゴ StdN W8"/>
              </a:rPr>
              <a:t>サーバー台数増加</a:t>
            </a:r>
          </a:p>
          <a:p>
            <a:pPr marL="342900" marR="0" indent="-342900" defTabSz="914400" rtl="0" eaLnBrk="1" fontAlgn="base" latinLnBrk="0" hangingPunct="1">
              <a:lnSpc>
                <a:spcPct val="100000"/>
              </a:lnSpc>
              <a:spcBef>
                <a:spcPts val="0"/>
              </a:spcBef>
              <a:spcAft>
                <a:spcPct val="0"/>
              </a:spcAft>
              <a:buClrTx/>
              <a:buSzTx/>
              <a:buFont typeface="Wingdings" charset="2"/>
              <a:buChar char="l"/>
              <a:tabLst/>
            </a:pPr>
            <a:r>
              <a:rPr kumimoji="0" lang="ja-JP" altLang="en-US" sz="1200" dirty="0" smtClean="0">
                <a:solidFill>
                  <a:srgbClr val="FF0000"/>
                </a:solidFill>
                <a:latin typeface="ヒラギノ角ゴ StdN W8"/>
                <a:ea typeface="ヒラギノ角ゴ StdN W8"/>
                <a:cs typeface="ヒラギノ角ゴ StdN W8"/>
              </a:rPr>
              <a:t>ライセンス増加</a:t>
            </a:r>
          </a:p>
          <a:p>
            <a:pPr marL="342900" marR="0" indent="-342900" defTabSz="914400" rtl="0" eaLnBrk="1" fontAlgn="base" latinLnBrk="0" hangingPunct="1">
              <a:lnSpc>
                <a:spcPct val="100000"/>
              </a:lnSpc>
              <a:spcBef>
                <a:spcPts val="0"/>
              </a:spcBef>
              <a:spcAft>
                <a:spcPct val="0"/>
              </a:spcAft>
              <a:buClrTx/>
              <a:buSzTx/>
              <a:buFont typeface="Wingdings" charset="2"/>
              <a:buChar char="l"/>
              <a:tabLst/>
            </a:pPr>
            <a:r>
              <a:rPr kumimoji="0" lang="ja-JP" altLang="en-US" sz="1200" dirty="0" smtClean="0">
                <a:solidFill>
                  <a:srgbClr val="FF0000"/>
                </a:solidFill>
                <a:latin typeface="ヒラギノ角ゴ StdN W8"/>
                <a:ea typeface="ヒラギノ角ゴ StdN W8"/>
                <a:cs typeface="ヒラギノ角ゴ StdN W8"/>
              </a:rPr>
              <a:t>保守負担増大</a:t>
            </a:r>
          </a:p>
        </p:txBody>
      </p:sp>
      <p:sp>
        <p:nvSpPr>
          <p:cNvPr id="68" name="角丸四角形 67"/>
          <p:cNvSpPr/>
          <p:nvPr/>
        </p:nvSpPr>
        <p:spPr bwMode="auto">
          <a:xfrm>
            <a:off x="685800" y="2708920"/>
            <a:ext cx="3429000" cy="389384"/>
          </a:xfrm>
          <a:prstGeom prst="roundRect">
            <a:avLst>
              <a:gd name="adj" fmla="val 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600" dirty="0" smtClean="0">
                <a:solidFill>
                  <a:srgbClr val="FFFFFF"/>
                </a:solidFill>
                <a:latin typeface="Arial" charset="0"/>
                <a:ea typeface="HG丸ｺﾞｼｯｸM-PRO" pitchFamily="50" charset="-128"/>
              </a:rPr>
              <a:t>CPU</a:t>
            </a:r>
            <a:endParaRPr kumimoji="0" lang="ja-JP" altLang="en-US" sz="1600" b="0" i="0" u="none" strike="noStrike" cap="none" normalizeH="0" baseline="0" dirty="0" smtClean="0">
              <a:ln>
                <a:noFill/>
              </a:ln>
              <a:solidFill>
                <a:srgbClr val="FFFFFF"/>
              </a:solidFill>
              <a:effectLst/>
              <a:latin typeface="Arial" charset="0"/>
              <a:ea typeface="HG丸ｺﾞｼｯｸM-PRO" pitchFamily="50" charset="-128"/>
            </a:endParaRPr>
          </a:p>
        </p:txBody>
      </p:sp>
      <p:grpSp>
        <p:nvGrpSpPr>
          <p:cNvPr id="5" name="図形グループ 4"/>
          <p:cNvGrpSpPr/>
          <p:nvPr/>
        </p:nvGrpSpPr>
        <p:grpSpPr>
          <a:xfrm>
            <a:off x="4800600" y="2133600"/>
            <a:ext cx="3886200" cy="4175720"/>
            <a:chOff x="4800600" y="2133600"/>
            <a:chExt cx="3886200" cy="4175720"/>
          </a:xfrm>
        </p:grpSpPr>
        <p:sp>
          <p:nvSpPr>
            <p:cNvPr id="12" name="角丸四角形 11"/>
            <p:cNvSpPr/>
            <p:nvPr/>
          </p:nvSpPr>
          <p:spPr bwMode="auto">
            <a:xfrm>
              <a:off x="4800600" y="2133600"/>
              <a:ext cx="3886200" cy="4175720"/>
            </a:xfrm>
            <a:prstGeom prst="roundRect">
              <a:avLst>
                <a:gd name="adj" fmla="val 0"/>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14" name="角丸四角形 13"/>
            <p:cNvSpPr/>
            <p:nvPr/>
          </p:nvSpPr>
          <p:spPr bwMode="auto">
            <a:xfrm>
              <a:off x="5040313" y="4184104"/>
              <a:ext cx="3341687" cy="1981200"/>
            </a:xfrm>
            <a:prstGeom prst="roundRect">
              <a:avLst>
                <a:gd name="adj" fmla="val 0"/>
              </a:avLst>
            </a:prstGeom>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 name="テキスト ボックス 12"/>
            <p:cNvSpPr txBox="1"/>
            <p:nvPr/>
          </p:nvSpPr>
          <p:spPr>
            <a:xfrm>
              <a:off x="4800600" y="2286000"/>
              <a:ext cx="3886200" cy="369332"/>
            </a:xfrm>
            <a:prstGeom prst="rect">
              <a:avLst/>
            </a:prstGeom>
            <a:noFill/>
          </p:spPr>
          <p:txBody>
            <a:bodyPr wrap="square" rtlCol="0">
              <a:spAutoFit/>
            </a:bodyPr>
            <a:lstStyle/>
            <a:p>
              <a:pPr algn="ctr"/>
              <a:r>
                <a:rPr kumimoji="1" lang="ja-JP" altLang="en-US" sz="1800" dirty="0" smtClean="0"/>
                <a:t>フラッシュストレージによる対応</a:t>
              </a:r>
              <a:endParaRPr kumimoji="1" lang="ja-JP" altLang="en-US" sz="1800" dirty="0"/>
            </a:p>
          </p:txBody>
        </p:sp>
        <p:sp>
          <p:nvSpPr>
            <p:cNvPr id="19" name="額縁 18"/>
            <p:cNvSpPr/>
            <p:nvPr/>
          </p:nvSpPr>
          <p:spPr bwMode="auto">
            <a:xfrm>
              <a:off x="6934200" y="44127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 name="額縁 19"/>
            <p:cNvSpPr/>
            <p:nvPr/>
          </p:nvSpPr>
          <p:spPr bwMode="auto">
            <a:xfrm>
              <a:off x="6629400" y="44127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 name="額縁 21"/>
            <p:cNvSpPr/>
            <p:nvPr/>
          </p:nvSpPr>
          <p:spPr bwMode="auto">
            <a:xfrm>
              <a:off x="7239000" y="44127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 name="額縁 22"/>
            <p:cNvSpPr/>
            <p:nvPr/>
          </p:nvSpPr>
          <p:spPr bwMode="auto">
            <a:xfrm>
              <a:off x="6934200" y="47175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 name="額縁 23"/>
            <p:cNvSpPr/>
            <p:nvPr/>
          </p:nvSpPr>
          <p:spPr bwMode="auto">
            <a:xfrm>
              <a:off x="6629400" y="47175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 name="額縁 24"/>
            <p:cNvSpPr/>
            <p:nvPr/>
          </p:nvSpPr>
          <p:spPr bwMode="auto">
            <a:xfrm>
              <a:off x="7543800" y="47175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 name="額縁 25"/>
            <p:cNvSpPr/>
            <p:nvPr/>
          </p:nvSpPr>
          <p:spPr bwMode="auto">
            <a:xfrm>
              <a:off x="7239000" y="47175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額縁 33"/>
            <p:cNvSpPr/>
            <p:nvPr/>
          </p:nvSpPr>
          <p:spPr bwMode="auto">
            <a:xfrm>
              <a:off x="6324600" y="44127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額縁 34"/>
            <p:cNvSpPr/>
            <p:nvPr/>
          </p:nvSpPr>
          <p:spPr bwMode="auto">
            <a:xfrm>
              <a:off x="6019800" y="44127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6" name="額縁 35"/>
            <p:cNvSpPr/>
            <p:nvPr/>
          </p:nvSpPr>
          <p:spPr bwMode="auto">
            <a:xfrm>
              <a:off x="5715000" y="47175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8" name="額縁 37"/>
            <p:cNvSpPr/>
            <p:nvPr/>
          </p:nvSpPr>
          <p:spPr bwMode="auto">
            <a:xfrm>
              <a:off x="6324600" y="47175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9" name="額縁 38"/>
            <p:cNvSpPr/>
            <p:nvPr/>
          </p:nvSpPr>
          <p:spPr bwMode="auto">
            <a:xfrm>
              <a:off x="6019800" y="47175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9" name="角丸四角形 58"/>
            <p:cNvSpPr/>
            <p:nvPr/>
          </p:nvSpPr>
          <p:spPr bwMode="auto">
            <a:xfrm>
              <a:off x="5040313" y="3140968"/>
              <a:ext cx="3417887" cy="389384"/>
            </a:xfrm>
            <a:prstGeom prst="roundRect">
              <a:avLst>
                <a:gd name="adj" fmla="val 0"/>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Arial" charset="0"/>
                  <a:ea typeface="HG丸ｺﾞｼｯｸM-PRO" pitchFamily="50" charset="-128"/>
                </a:rPr>
                <a:t>メモリー</a:t>
              </a:r>
            </a:p>
          </p:txBody>
        </p:sp>
        <p:sp>
          <p:nvSpPr>
            <p:cNvPr id="62" name="上下矢印 61"/>
            <p:cNvSpPr/>
            <p:nvPr/>
          </p:nvSpPr>
          <p:spPr bwMode="auto">
            <a:xfrm>
              <a:off x="5364088" y="3429000"/>
              <a:ext cx="457200" cy="914400"/>
            </a:xfrm>
            <a:prstGeom prst="upDownArrow">
              <a:avLst/>
            </a:prstGeom>
            <a:solidFill>
              <a:srgbClr val="800000"/>
            </a:solidFill>
            <a:ln>
              <a:headEnd type="none" w="med" len="med"/>
              <a:tailEnd type="none" w="med" len="med"/>
            </a:ln>
            <a:extLst/>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3" name="上下矢印 62"/>
            <p:cNvSpPr/>
            <p:nvPr/>
          </p:nvSpPr>
          <p:spPr bwMode="auto">
            <a:xfrm>
              <a:off x="6516216" y="3429000"/>
              <a:ext cx="457200" cy="914400"/>
            </a:xfrm>
            <a:prstGeom prst="upDownArrow">
              <a:avLst/>
            </a:prstGeom>
            <a:solidFill>
              <a:srgbClr val="800000"/>
            </a:solidFill>
            <a:ln>
              <a:headEnd type="none" w="med" len="med"/>
              <a:tailEnd type="none" w="med" len="med"/>
            </a:ln>
            <a:extLst/>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4" name="上下矢印 63"/>
            <p:cNvSpPr/>
            <p:nvPr/>
          </p:nvSpPr>
          <p:spPr bwMode="auto">
            <a:xfrm>
              <a:off x="7668344" y="3429000"/>
              <a:ext cx="457200" cy="914400"/>
            </a:xfrm>
            <a:prstGeom prst="upDownArrow">
              <a:avLst/>
            </a:prstGeom>
            <a:solidFill>
              <a:srgbClr val="800000"/>
            </a:solidFill>
            <a:ln>
              <a:headEnd type="none" w="med" len="med"/>
              <a:tailEnd type="none" w="med" len="med"/>
            </a:ln>
            <a:extLst/>
          </p:spPr>
          <p:style>
            <a:lnRef idx="0">
              <a:schemeClr val="accent5"/>
            </a:lnRef>
            <a:fillRef idx="3">
              <a:schemeClr val="accent5"/>
            </a:fillRef>
            <a:effectRef idx="3">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9" name="額縁 68"/>
            <p:cNvSpPr/>
            <p:nvPr/>
          </p:nvSpPr>
          <p:spPr bwMode="auto">
            <a:xfrm>
              <a:off x="6934200" y="50223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0" name="額縁 69"/>
            <p:cNvSpPr/>
            <p:nvPr/>
          </p:nvSpPr>
          <p:spPr bwMode="auto">
            <a:xfrm>
              <a:off x="6629400" y="50223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2" name="額縁 71"/>
            <p:cNvSpPr/>
            <p:nvPr/>
          </p:nvSpPr>
          <p:spPr bwMode="auto">
            <a:xfrm>
              <a:off x="7239000" y="50223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9" name="額縁 78"/>
            <p:cNvSpPr/>
            <p:nvPr/>
          </p:nvSpPr>
          <p:spPr bwMode="auto">
            <a:xfrm>
              <a:off x="6324600" y="50223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0" name="額縁 79"/>
            <p:cNvSpPr/>
            <p:nvPr/>
          </p:nvSpPr>
          <p:spPr bwMode="auto">
            <a:xfrm>
              <a:off x="6019800" y="5022304"/>
              <a:ext cx="304800" cy="304800"/>
            </a:xfrm>
            <a:prstGeom prst="bevel">
              <a:avLst/>
            </a:prstGeom>
            <a:solidFill>
              <a:srgbClr val="127C5E"/>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85" name="テキスト ボックス 84"/>
            <p:cNvSpPr txBox="1"/>
            <p:nvPr/>
          </p:nvSpPr>
          <p:spPr>
            <a:xfrm>
              <a:off x="5410200" y="4727684"/>
              <a:ext cx="2743200" cy="523220"/>
            </a:xfrm>
            <a:prstGeom prst="rect">
              <a:avLst/>
            </a:prstGeom>
            <a:noFill/>
          </p:spPr>
          <p:txBody>
            <a:bodyPr wrap="square" rtlCol="0">
              <a:spAutoFit/>
            </a:bodyPr>
            <a:lstStyle/>
            <a:p>
              <a:pPr algn="ctr"/>
              <a:r>
                <a:rPr kumimoji="1" lang="ja-JP" altLang="en-US" sz="1400" dirty="0" smtClean="0">
                  <a:solidFill>
                    <a:srgbClr val="FFFFFF"/>
                  </a:solidFill>
                  <a:latin typeface="HGP創英角ｺﾞｼｯｸUB"/>
                  <a:ea typeface="HGP創英角ｺﾞｼｯｸUB"/>
                  <a:cs typeface="HGP創英角ｺﾞｼｯｸUB"/>
                </a:rPr>
                <a:t>フラッシュ・</a:t>
              </a:r>
              <a:r>
                <a:rPr lang="ja-JP" altLang="en-US" sz="1400" dirty="0" smtClean="0">
                  <a:solidFill>
                    <a:srgbClr val="FFFFFF"/>
                  </a:solidFill>
                  <a:latin typeface="HGP創英角ｺﾞｼｯｸUB"/>
                  <a:ea typeface="HGP創英角ｺﾞｼｯｸUB"/>
                  <a:cs typeface="HGP創英角ｺﾞｼｯｸUB"/>
                </a:rPr>
                <a:t>ストレージ</a:t>
              </a:r>
            </a:p>
            <a:p>
              <a:pPr algn="ctr"/>
              <a:r>
                <a:rPr kumimoji="1" lang="ja-JP" altLang="en-US" sz="1400" dirty="0" smtClean="0">
                  <a:solidFill>
                    <a:srgbClr val="FFFFFF"/>
                  </a:solidFill>
                  <a:latin typeface="HGP創英角ｺﾞｼｯｸUB"/>
                  <a:ea typeface="HGP創英角ｺﾞｼｯｸUB"/>
                  <a:cs typeface="HGP創英角ｺﾞｼｯｸUB"/>
                </a:rPr>
                <a:t>アレイ</a:t>
              </a:r>
              <a:endParaRPr kumimoji="1" lang="ja-JP" altLang="en-US" sz="1400" dirty="0">
                <a:solidFill>
                  <a:srgbClr val="FFFFFF"/>
                </a:solidFill>
                <a:latin typeface="HGP創英角ｺﾞｼｯｸUB"/>
                <a:ea typeface="HGP創英角ｺﾞｼｯｸUB"/>
                <a:cs typeface="HGP創英角ｺﾞｼｯｸUB"/>
              </a:endParaRPr>
            </a:p>
          </p:txBody>
        </p:sp>
        <p:sp>
          <p:nvSpPr>
            <p:cNvPr id="4" name="テキスト ボックス 3"/>
            <p:cNvSpPr txBox="1"/>
            <p:nvPr/>
          </p:nvSpPr>
          <p:spPr>
            <a:xfrm>
              <a:off x="5274201" y="5403304"/>
              <a:ext cx="2951449" cy="646331"/>
            </a:xfrm>
            <a:prstGeom prst="rect">
              <a:avLst/>
            </a:prstGeom>
            <a:noFill/>
          </p:spPr>
          <p:txBody>
            <a:bodyPr wrap="none" rtlCol="0">
              <a:spAutoFit/>
            </a:bodyPr>
            <a:lstStyle/>
            <a:p>
              <a:pPr marL="171450" indent="-171450">
                <a:buFont typeface="Wingdings" charset="2"/>
                <a:buChar char="v"/>
              </a:pPr>
              <a:r>
                <a:rPr kumimoji="1" lang="en-US" altLang="ja-JP" sz="1200" dirty="0" smtClean="0">
                  <a:solidFill>
                    <a:schemeClr val="bg1"/>
                  </a:solidFill>
                  <a:effectLst>
                    <a:glow rad="228600">
                      <a:schemeClr val="accent2">
                        <a:satMod val="175000"/>
                        <a:alpha val="40000"/>
                      </a:schemeClr>
                    </a:glow>
                  </a:effectLst>
                </a:rPr>
                <a:t>DB</a:t>
              </a:r>
              <a:r>
                <a:rPr kumimoji="1" lang="ja-JP" altLang="en-US" sz="1200" dirty="0" smtClean="0">
                  <a:solidFill>
                    <a:schemeClr val="bg1"/>
                  </a:solidFill>
                  <a:effectLst>
                    <a:glow rad="228600">
                      <a:schemeClr val="accent2">
                        <a:satMod val="175000"/>
                        <a:alpha val="40000"/>
                      </a:schemeClr>
                    </a:glow>
                  </a:effectLst>
                </a:rPr>
                <a:t>サーバー集約により台数の大幅削減</a:t>
              </a:r>
            </a:p>
            <a:p>
              <a:pPr marL="171450" indent="-171450">
                <a:buFont typeface="Wingdings" charset="2"/>
                <a:buChar char="v"/>
              </a:pPr>
              <a:r>
                <a:rPr lang="ja-JP" altLang="en-US" sz="1200" dirty="0" smtClean="0">
                  <a:solidFill>
                    <a:schemeClr val="bg1"/>
                  </a:solidFill>
                  <a:effectLst>
                    <a:glow rad="228600">
                      <a:schemeClr val="accent2">
                        <a:satMod val="175000"/>
                        <a:alpha val="40000"/>
                      </a:schemeClr>
                    </a:glow>
                  </a:effectLst>
                </a:rPr>
                <a:t>ソフトウェア・ライセンスの削減</a:t>
              </a:r>
            </a:p>
            <a:p>
              <a:pPr marL="171450" indent="-171450">
                <a:buFont typeface="Wingdings" charset="2"/>
                <a:buChar char="v"/>
              </a:pPr>
              <a:r>
                <a:rPr kumimoji="1" lang="ja-JP" altLang="en-US" sz="1200" dirty="0" smtClean="0">
                  <a:solidFill>
                    <a:schemeClr val="bg1"/>
                  </a:solidFill>
                  <a:effectLst>
                    <a:glow rad="228600">
                      <a:schemeClr val="accent2">
                        <a:satMod val="175000"/>
                        <a:alpha val="40000"/>
                      </a:schemeClr>
                    </a:glow>
                  </a:effectLst>
                </a:rPr>
                <a:t>メンテナンスの簡素化</a:t>
              </a:r>
              <a:endParaRPr kumimoji="1" lang="ja-JP" altLang="en-US" sz="1200" dirty="0">
                <a:solidFill>
                  <a:schemeClr val="bg1"/>
                </a:solidFill>
                <a:effectLst>
                  <a:glow rad="228600">
                    <a:schemeClr val="accent2">
                      <a:satMod val="175000"/>
                      <a:alpha val="40000"/>
                    </a:schemeClr>
                  </a:glow>
                </a:effectLst>
              </a:endParaRPr>
            </a:p>
          </p:txBody>
        </p:sp>
        <p:sp>
          <p:nvSpPr>
            <p:cNvPr id="3" name="角丸四角形 2"/>
            <p:cNvSpPr/>
            <p:nvPr/>
          </p:nvSpPr>
          <p:spPr bwMode="auto">
            <a:xfrm>
              <a:off x="5040313" y="3755504"/>
              <a:ext cx="3420119" cy="288032"/>
            </a:xfrm>
            <a:prstGeom prst="roundRect">
              <a:avLst>
                <a:gd name="adj" fmla="val 0"/>
              </a:avLst>
            </a:prstGeom>
            <a:solidFill>
              <a:srgbClr val="FF66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ea typeface="HG丸ｺﾞｼｯｸM-PRO" pitchFamily="50" charset="-128"/>
                </a:rPr>
                <a:t>高速接続</a:t>
              </a:r>
              <a:r>
                <a:rPr kumimoji="0" lang="en-US" altLang="ja-JP" sz="1200" dirty="0">
                  <a:solidFill>
                    <a:srgbClr val="FFFFFF"/>
                  </a:solidFill>
                  <a:ea typeface="HG丸ｺﾞｼｯｸM-PRO" pitchFamily="50" charset="-128"/>
                </a:rPr>
                <a:t>:</a:t>
              </a:r>
              <a:r>
                <a:rPr kumimoji="0" lang="en-US" altLang="ja-JP" sz="1200" dirty="0" smtClean="0">
                  <a:solidFill>
                    <a:srgbClr val="FFFFFF"/>
                  </a:solidFill>
                  <a:ea typeface="HG丸ｺﾞｼｯｸM-PRO" pitchFamily="50" charset="-128"/>
                </a:rPr>
                <a:t> </a:t>
              </a:r>
              <a:r>
                <a:rPr kumimoji="0" lang="en-US" altLang="ja-JP" sz="1200" dirty="0" err="1" smtClean="0">
                  <a:solidFill>
                    <a:srgbClr val="FFFFFF"/>
                  </a:solidFill>
                  <a:ea typeface="HG丸ｺﾞｼｯｸM-PRO" pitchFamily="50" charset="-128"/>
                </a:rPr>
                <a:t>PCIe,InfiniBand,FC</a:t>
              </a:r>
              <a:r>
                <a:rPr kumimoji="0" lang="ja-JP" altLang="en-US" sz="1200" dirty="0" smtClean="0">
                  <a:solidFill>
                    <a:srgbClr val="FFFFFF"/>
                  </a:solidFill>
                  <a:ea typeface="HG丸ｺﾞｼｯｸM-PRO" pitchFamily="50" charset="-128"/>
                </a:rPr>
                <a:t>など</a:t>
              </a:r>
              <a:endParaRPr kumimoji="0" lang="ja-JP" altLang="en-US" sz="1200" b="0" i="0" u="none" strike="noStrike" cap="none" normalizeH="0" baseline="0" dirty="0" smtClean="0">
                <a:ln>
                  <a:noFill/>
                </a:ln>
                <a:solidFill>
                  <a:srgbClr val="FFFFFF"/>
                </a:solidFill>
                <a:effectLst/>
                <a:ea typeface="HG丸ｺﾞｼｯｸM-PRO" pitchFamily="50" charset="-128"/>
              </a:endParaRPr>
            </a:p>
          </p:txBody>
        </p:sp>
        <p:sp>
          <p:nvSpPr>
            <p:cNvPr id="71" name="角丸四角形 70"/>
            <p:cNvSpPr/>
            <p:nvPr/>
          </p:nvSpPr>
          <p:spPr bwMode="auto">
            <a:xfrm>
              <a:off x="5040313" y="2708920"/>
              <a:ext cx="3417887" cy="389384"/>
            </a:xfrm>
            <a:prstGeom prst="roundRect">
              <a:avLst>
                <a:gd name="adj" fmla="val 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baseline="0" dirty="0" smtClean="0">
                  <a:ln>
                    <a:noFill/>
                  </a:ln>
                  <a:solidFill>
                    <a:srgbClr val="FFFFFF"/>
                  </a:solidFill>
                  <a:effectLst/>
                  <a:latin typeface="Arial" charset="0"/>
                  <a:ea typeface="HG丸ｺﾞｼｯｸM-PRO" pitchFamily="50" charset="-128"/>
                </a:rPr>
                <a:t>CPU</a:t>
              </a:r>
              <a:endParaRPr kumimoji="0" lang="ja-JP" altLang="en-US" sz="1600" b="0" i="0" u="none" strike="noStrike" cap="none" normalizeH="0" baseline="0" dirty="0" smtClean="0">
                <a:ln>
                  <a:noFill/>
                </a:ln>
                <a:solidFill>
                  <a:srgbClr val="FFFFFF"/>
                </a:solidFill>
                <a:effectLst/>
                <a:latin typeface="Arial" charset="0"/>
                <a:ea typeface="HG丸ｺﾞｼｯｸM-PRO" pitchFamily="50" charset="-128"/>
              </a:endParaRPr>
            </a:p>
          </p:txBody>
        </p:sp>
      </p:grpSp>
    </p:spTree>
    <p:extLst>
      <p:ext uri="{BB962C8B-B14F-4D97-AF65-F5344CB8AC3E}">
        <p14:creationId xmlns:p14="http://schemas.microsoft.com/office/powerpoint/2010/main" val="961487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ppt_x</p:attrName>
                                        </p:attrNameLst>
                                      </p:cBhvr>
                                      <p:tavLst>
                                        <p:tav tm="0">
                                          <p:val>
                                            <p:strVal val="#ppt_x-#ppt_w*1.125000"/>
                                          </p:val>
                                        </p:tav>
                                        <p:tav tm="100000">
                                          <p:val>
                                            <p:strVal val="#ppt_x"/>
                                          </p:val>
                                        </p:tav>
                                      </p:tavLst>
                                    </p:anim>
                                    <p:animEffect transition="in" filter="wipe(right)">
                                      <p:cBhvr>
                                        <p:cTn id="8" dur="500"/>
                                        <p:tgtEl>
                                          <p:spTgt spid="5"/>
                                        </p:tgtEl>
                                      </p:cBhvr>
                                    </p:animEffect>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13"/>
                                        </p:tgtEl>
                                        <p:attrNameLst>
                                          <p:attrName>style.visibility</p:attrName>
                                        </p:attrNameLst>
                                      </p:cBhvr>
                                      <p:to>
                                        <p:strVal val="visible"/>
                                      </p:to>
                                    </p:set>
                                    <p:anim calcmode="lin" valueType="num">
                                      <p:cBhvr>
                                        <p:cTn id="13" dur="500" fill="hold"/>
                                        <p:tgtEl>
                                          <p:spTgt spid="113"/>
                                        </p:tgtEl>
                                        <p:attrNameLst>
                                          <p:attrName>ppt_w</p:attrName>
                                        </p:attrNameLst>
                                      </p:cBhvr>
                                      <p:tavLst>
                                        <p:tav tm="0">
                                          <p:val>
                                            <p:fltVal val="0"/>
                                          </p:val>
                                        </p:tav>
                                        <p:tav tm="100000">
                                          <p:val>
                                            <p:strVal val="#ppt_w"/>
                                          </p:val>
                                        </p:tav>
                                      </p:tavLst>
                                    </p:anim>
                                    <p:anim calcmode="lin" valueType="num">
                                      <p:cBhvr>
                                        <p:cTn id="14" dur="500" fill="hold"/>
                                        <p:tgtEl>
                                          <p:spTgt spid="113"/>
                                        </p:tgtEl>
                                        <p:attrNameLst>
                                          <p:attrName>ppt_h</p:attrName>
                                        </p:attrNameLst>
                                      </p:cBhvr>
                                      <p:tavLst>
                                        <p:tav tm="0">
                                          <p:val>
                                            <p:fltVal val="0"/>
                                          </p:val>
                                        </p:tav>
                                        <p:tav tm="100000">
                                          <p:val>
                                            <p:strVal val="#ppt_h"/>
                                          </p:val>
                                        </p:tav>
                                      </p:tavLst>
                                    </p:anim>
                                    <p:animEffect transition="in" filter="fade">
                                      <p:cBhvr>
                                        <p:cTn id="15"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 name="フリーフォーム 318"/>
          <p:cNvSpPr/>
          <p:nvPr/>
        </p:nvSpPr>
        <p:spPr>
          <a:xfrm>
            <a:off x="1026583" y="1268761"/>
            <a:ext cx="593089" cy="2808312"/>
          </a:xfrm>
          <a:custGeom>
            <a:avLst/>
            <a:gdLst>
              <a:gd name="connsiteX0" fmla="*/ 74084 w 582084"/>
              <a:gd name="connsiteY0" fmla="*/ 455083 h 2804583"/>
              <a:gd name="connsiteX1" fmla="*/ 550334 w 582084"/>
              <a:gd name="connsiteY1" fmla="*/ 0 h 2804583"/>
              <a:gd name="connsiteX2" fmla="*/ 582084 w 582084"/>
              <a:gd name="connsiteY2" fmla="*/ 2804583 h 2804583"/>
              <a:gd name="connsiteX3" fmla="*/ 0 w 582084"/>
              <a:gd name="connsiteY3" fmla="*/ 476250 h 2804583"/>
              <a:gd name="connsiteX0" fmla="*/ 74084 w 585800"/>
              <a:gd name="connsiteY0" fmla="*/ 455083 h 2804583"/>
              <a:gd name="connsiteX1" fmla="*/ 585800 w 585800"/>
              <a:gd name="connsiteY1" fmla="*/ 0 h 2804583"/>
              <a:gd name="connsiteX2" fmla="*/ 582084 w 585800"/>
              <a:gd name="connsiteY2" fmla="*/ 2804583 h 2804583"/>
              <a:gd name="connsiteX3" fmla="*/ 0 w 585800"/>
              <a:gd name="connsiteY3" fmla="*/ 476250 h 2804583"/>
              <a:gd name="connsiteX0" fmla="*/ 74084 w 589907"/>
              <a:gd name="connsiteY0" fmla="*/ 455083 h 2804583"/>
              <a:gd name="connsiteX1" fmla="*/ 585800 w 589907"/>
              <a:gd name="connsiteY1" fmla="*/ 0 h 2804583"/>
              <a:gd name="connsiteX2" fmla="*/ 582084 w 589907"/>
              <a:gd name="connsiteY2" fmla="*/ 2804583 h 2804583"/>
              <a:gd name="connsiteX3" fmla="*/ 0 w 589907"/>
              <a:gd name="connsiteY3" fmla="*/ 476250 h 2804583"/>
              <a:gd name="connsiteX0" fmla="*/ 14972 w 589908"/>
              <a:gd name="connsiteY0" fmla="*/ 465652 h 2804583"/>
              <a:gd name="connsiteX1" fmla="*/ 585800 w 589908"/>
              <a:gd name="connsiteY1" fmla="*/ 0 h 2804583"/>
              <a:gd name="connsiteX2" fmla="*/ 582084 w 589908"/>
              <a:gd name="connsiteY2" fmla="*/ 2804583 h 2804583"/>
              <a:gd name="connsiteX3" fmla="*/ 0 w 589908"/>
              <a:gd name="connsiteY3" fmla="*/ 476250 h 2804583"/>
            </a:gdLst>
            <a:ahLst/>
            <a:cxnLst>
              <a:cxn ang="0">
                <a:pos x="connsiteX0" y="connsiteY0"/>
              </a:cxn>
              <a:cxn ang="0">
                <a:pos x="connsiteX1" y="connsiteY1"/>
              </a:cxn>
              <a:cxn ang="0">
                <a:pos x="connsiteX2" y="connsiteY2"/>
              </a:cxn>
              <a:cxn ang="0">
                <a:pos x="connsiteX3" y="connsiteY3"/>
              </a:cxn>
            </a:cxnLst>
            <a:rect l="l" t="t" r="r" b="b"/>
            <a:pathLst>
              <a:path w="589908" h="2804583">
                <a:moveTo>
                  <a:pt x="14972" y="465652"/>
                </a:moveTo>
                <a:lnTo>
                  <a:pt x="585800" y="0"/>
                </a:lnTo>
                <a:cubicBezTo>
                  <a:pt x="596383" y="934861"/>
                  <a:pt x="583323" y="1869722"/>
                  <a:pt x="582084" y="2804583"/>
                </a:cubicBezTo>
                <a:lnTo>
                  <a:pt x="0" y="476250"/>
                </a:lnTo>
              </a:path>
            </a:pathLst>
          </a:custGeom>
          <a:gradFill flip="none" rotWithShape="1">
            <a:gsLst>
              <a:gs pos="0">
                <a:srgbClr val="0000FF"/>
              </a:gs>
              <a:gs pos="100000">
                <a:srgbClr val="FFFFFF"/>
              </a:gs>
            </a:gsLst>
            <a:lin ang="0" scaled="1"/>
            <a:tileRect/>
          </a:gradFill>
          <a:ln>
            <a:noFill/>
          </a:ln>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04" name="ホームベース 303"/>
          <p:cNvSpPr/>
          <p:nvPr/>
        </p:nvSpPr>
        <p:spPr bwMode="auto">
          <a:xfrm flipH="1">
            <a:off x="5148064" y="5733256"/>
            <a:ext cx="3579440" cy="685800"/>
          </a:xfrm>
          <a:prstGeom prst="homePlate">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ソフトウェア</a:t>
            </a:r>
            <a:r>
              <a:rPr kumimoji="0" lang="ja-JP" altLang="en-US" sz="1200" dirty="0" smtClean="0">
                <a:solidFill>
                  <a:schemeClr val="bg1"/>
                </a:solidFill>
                <a:ea typeface="HG丸ｺﾞｼｯｸM-PRO" pitchFamily="50" charset="-128"/>
              </a:rPr>
              <a:t>として提供される場合と</a:t>
            </a:r>
          </a:p>
          <a:p>
            <a:pPr algn="ctr">
              <a:spcBef>
                <a:spcPct val="20000"/>
              </a:spcBef>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アプライアンスとして提供される場合</a:t>
            </a:r>
          </a:p>
        </p:txBody>
      </p:sp>
      <p:sp>
        <p:nvSpPr>
          <p:cNvPr id="305" name="ホームベース 304"/>
          <p:cNvSpPr/>
          <p:nvPr/>
        </p:nvSpPr>
        <p:spPr bwMode="auto">
          <a:xfrm flipH="1">
            <a:off x="5148064" y="4293096"/>
            <a:ext cx="3579440" cy="685800"/>
          </a:xfrm>
          <a:prstGeom prst="homePlate">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200" dirty="0" smtClean="0">
                <a:solidFill>
                  <a:schemeClr val="bg1"/>
                </a:solidFill>
                <a:ea typeface="HG丸ｺﾞｼｯｸM-PRO" pitchFamily="50" charset="-128"/>
              </a:rPr>
              <a:t>ハードディスクなどの不揮発性媒体である</a:t>
            </a:r>
          </a:p>
          <a:p>
            <a:pPr algn="ctr">
              <a:spcBef>
                <a:spcPts val="0"/>
              </a:spcBef>
            </a:pPr>
            <a:r>
              <a:rPr kumimoji="0" lang="ja-JP" altLang="en-US" sz="1200" dirty="0" smtClean="0">
                <a:solidFill>
                  <a:schemeClr val="bg1"/>
                </a:solidFill>
                <a:ea typeface="HG丸ｺﾞｼｯｸM-PRO" pitchFamily="50" charset="-128"/>
              </a:rPr>
              <a:t>二次</a:t>
            </a:r>
            <a:r>
              <a:rPr kumimoji="0" lang="ja-JP" altLang="en-US" sz="1200" dirty="0">
                <a:solidFill>
                  <a:schemeClr val="bg1"/>
                </a:solidFill>
                <a:ea typeface="HG丸ｺﾞｼｯｸM-PRO" pitchFamily="50" charset="-128"/>
              </a:rPr>
              <a:t>記憶</a:t>
            </a:r>
            <a:r>
              <a:rPr kumimoji="0" lang="ja-JP" altLang="ja-JP" sz="1200" dirty="0" smtClean="0">
                <a:solidFill>
                  <a:schemeClr val="bg1"/>
                </a:solidFill>
                <a:ea typeface="HG丸ｺﾞｼｯｸM-PRO" pitchFamily="50" charset="-128"/>
              </a:rPr>
              <a:t>（</a:t>
            </a:r>
            <a:r>
              <a:rPr kumimoji="0" lang="ja-JP" altLang="en-US" sz="1200" dirty="0" smtClean="0">
                <a:solidFill>
                  <a:schemeClr val="bg1"/>
                </a:solidFill>
                <a:ea typeface="HG丸ｺﾞｼｯｸM-PRO" pitchFamily="50" charset="-128"/>
              </a:rPr>
              <a:t>ストレージ）にリアルタイムで</a:t>
            </a:r>
          </a:p>
          <a:p>
            <a:pPr algn="ctr">
              <a:spcBef>
                <a:spcPts val="0"/>
              </a:spcBef>
            </a:pPr>
            <a:r>
              <a:rPr kumimoji="0" lang="ja-JP" altLang="en-US" sz="1200" dirty="0" smtClean="0">
                <a:solidFill>
                  <a:schemeClr val="bg1"/>
                </a:solidFill>
                <a:ea typeface="HG丸ｺﾞｼｯｸM-PRO" pitchFamily="50" charset="-128"/>
              </a:rPr>
              <a:t>データの永続化を行わない</a:t>
            </a:r>
            <a:endParaRPr kumimoji="0" lang="ja-JP" altLang="en-US" sz="10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306" name="ホームベース 305"/>
          <p:cNvSpPr/>
          <p:nvPr/>
        </p:nvSpPr>
        <p:spPr bwMode="auto">
          <a:xfrm flipH="1">
            <a:off x="5148064" y="5013176"/>
            <a:ext cx="3579440" cy="685800"/>
          </a:xfrm>
          <a:prstGeom prst="homePlate">
            <a:avLst/>
          </a:prstGeom>
          <a:solidFill>
            <a:srgbClr val="FF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リセットや電源が切断されても</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a:p>
            <a:pPr algn="ctr">
              <a:spcBef>
                <a:spcPct val="20000"/>
              </a:spcBef>
            </a:pPr>
            <a:r>
              <a:rPr kumimoji="0" lang="ja-JP" altLang="en-US" sz="1200" dirty="0" smtClean="0">
                <a:solidFill>
                  <a:schemeClr val="bg1"/>
                </a:solidFill>
                <a:latin typeface="Arial" charset="0"/>
                <a:ea typeface="HG丸ｺﾞｼｯｸM-PRO" pitchFamily="50" charset="-128"/>
              </a:rPr>
              <a:t>ログとスナップショットからデータを</a:t>
            </a: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復元</a:t>
            </a:r>
          </a:p>
        </p:txBody>
      </p:sp>
      <p:sp>
        <p:nvSpPr>
          <p:cNvPr id="26" name="角丸四角形 25"/>
          <p:cNvSpPr/>
          <p:nvPr/>
        </p:nvSpPr>
        <p:spPr bwMode="auto">
          <a:xfrm>
            <a:off x="1547664" y="1268760"/>
            <a:ext cx="3024336" cy="2808312"/>
          </a:xfrm>
          <a:prstGeom prst="roundRect">
            <a:avLst>
              <a:gd name="adj" fmla="val 0"/>
            </a:avLst>
          </a:prstGeom>
          <a:solidFill>
            <a:srgbClr val="CCFFCC"/>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 name="タイトル 1"/>
          <p:cNvSpPr>
            <a:spLocks noGrp="1"/>
          </p:cNvSpPr>
          <p:nvPr>
            <p:ph type="title"/>
          </p:nvPr>
        </p:nvSpPr>
        <p:spPr/>
        <p:txBody>
          <a:bodyPr/>
          <a:lstStyle/>
          <a:p>
            <a:r>
              <a:rPr kumimoji="1" lang="ja-JP" altLang="en-US" dirty="0" smtClean="0"/>
              <a:t>インメモリー・データベース</a:t>
            </a:r>
            <a:endParaRPr kumimoji="1" lang="ja-JP" altLang="en-US" dirty="0"/>
          </a:p>
        </p:txBody>
      </p:sp>
      <p:pic>
        <p:nvPicPr>
          <p:cNvPr id="6" name="Picture 117" descr="MCj043163700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8" y="1268760"/>
            <a:ext cx="1106432" cy="1084418"/>
          </a:xfrm>
          <a:prstGeom prst="rect">
            <a:avLst/>
          </a:prstGeom>
          <a:noFill/>
          <a:extLst>
            <a:ext uri="{909E8E84-426E-40dd-AFC4-6F175D3DCCD1}">
              <a14:hiddenFill xmlns:a14="http://schemas.microsoft.com/office/drawing/2010/main" xmlns="">
                <a:solidFill>
                  <a:srgbClr val="FFFFFF"/>
                </a:solidFill>
              </a14:hiddenFill>
            </a:ext>
          </a:extLst>
        </p:spPr>
      </p:pic>
      <p:grpSp>
        <p:nvGrpSpPr>
          <p:cNvPr id="4" name="図形グループ 3"/>
          <p:cNvGrpSpPr/>
          <p:nvPr/>
        </p:nvGrpSpPr>
        <p:grpSpPr>
          <a:xfrm>
            <a:off x="1802458" y="2780928"/>
            <a:ext cx="2448272" cy="1152128"/>
            <a:chOff x="2090490" y="3573016"/>
            <a:chExt cx="2448272" cy="1152128"/>
          </a:xfrm>
        </p:grpSpPr>
        <p:sp>
          <p:nvSpPr>
            <p:cNvPr id="34" name="正方形/長方形 33"/>
            <p:cNvSpPr/>
            <p:nvPr/>
          </p:nvSpPr>
          <p:spPr bwMode="auto">
            <a:xfrm>
              <a:off x="2090490"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5" name="正方形/長方形 34"/>
            <p:cNvSpPr/>
            <p:nvPr/>
          </p:nvSpPr>
          <p:spPr bwMode="auto">
            <a:xfrm>
              <a:off x="2234506"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6" name="正方形/長方形 35"/>
            <p:cNvSpPr/>
            <p:nvPr/>
          </p:nvSpPr>
          <p:spPr bwMode="auto">
            <a:xfrm>
              <a:off x="2378522"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7" name="正方形/長方形 36"/>
            <p:cNvSpPr/>
            <p:nvPr/>
          </p:nvSpPr>
          <p:spPr bwMode="auto">
            <a:xfrm>
              <a:off x="2522538"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8" name="正方形/長方形 37"/>
            <p:cNvSpPr/>
            <p:nvPr/>
          </p:nvSpPr>
          <p:spPr bwMode="auto">
            <a:xfrm>
              <a:off x="2666554"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39" name="正方形/長方形 38"/>
            <p:cNvSpPr/>
            <p:nvPr/>
          </p:nvSpPr>
          <p:spPr bwMode="auto">
            <a:xfrm>
              <a:off x="2810570"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0" name="正方形/長方形 39"/>
            <p:cNvSpPr/>
            <p:nvPr/>
          </p:nvSpPr>
          <p:spPr bwMode="auto">
            <a:xfrm>
              <a:off x="2954586"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1" name="正方形/長方形 40"/>
            <p:cNvSpPr/>
            <p:nvPr/>
          </p:nvSpPr>
          <p:spPr bwMode="auto">
            <a:xfrm>
              <a:off x="3098602"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2" name="正方形/長方形 41"/>
            <p:cNvSpPr/>
            <p:nvPr/>
          </p:nvSpPr>
          <p:spPr bwMode="auto">
            <a:xfrm>
              <a:off x="3242618"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3" name="正方形/長方形 42"/>
            <p:cNvSpPr/>
            <p:nvPr/>
          </p:nvSpPr>
          <p:spPr bwMode="auto">
            <a:xfrm>
              <a:off x="3386634"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4" name="正方形/長方形 43"/>
            <p:cNvSpPr/>
            <p:nvPr/>
          </p:nvSpPr>
          <p:spPr bwMode="auto">
            <a:xfrm>
              <a:off x="3530650"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5" name="正方形/長方形 44"/>
            <p:cNvSpPr/>
            <p:nvPr/>
          </p:nvSpPr>
          <p:spPr bwMode="auto">
            <a:xfrm>
              <a:off x="3674666"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6" name="正方形/長方形 45"/>
            <p:cNvSpPr/>
            <p:nvPr/>
          </p:nvSpPr>
          <p:spPr bwMode="auto">
            <a:xfrm>
              <a:off x="3818682"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7" name="正方形/長方形 46"/>
            <p:cNvSpPr/>
            <p:nvPr/>
          </p:nvSpPr>
          <p:spPr bwMode="auto">
            <a:xfrm>
              <a:off x="3962698"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8" name="正方形/長方形 47"/>
            <p:cNvSpPr/>
            <p:nvPr/>
          </p:nvSpPr>
          <p:spPr bwMode="auto">
            <a:xfrm>
              <a:off x="4106714"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49" name="正方形/長方形 48"/>
            <p:cNvSpPr/>
            <p:nvPr/>
          </p:nvSpPr>
          <p:spPr bwMode="auto">
            <a:xfrm>
              <a:off x="4250730"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50" name="正方形/長方形 49"/>
            <p:cNvSpPr/>
            <p:nvPr/>
          </p:nvSpPr>
          <p:spPr bwMode="auto">
            <a:xfrm>
              <a:off x="4394746" y="371059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6" name="正方形/長方形 65"/>
            <p:cNvSpPr/>
            <p:nvPr/>
          </p:nvSpPr>
          <p:spPr bwMode="auto">
            <a:xfrm>
              <a:off x="2090490"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7" name="正方形/長方形 66"/>
            <p:cNvSpPr/>
            <p:nvPr/>
          </p:nvSpPr>
          <p:spPr bwMode="auto">
            <a:xfrm>
              <a:off x="2234506"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8" name="正方形/長方形 67"/>
            <p:cNvSpPr/>
            <p:nvPr/>
          </p:nvSpPr>
          <p:spPr bwMode="auto">
            <a:xfrm>
              <a:off x="2378522"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9" name="正方形/長方形 68"/>
            <p:cNvSpPr/>
            <p:nvPr/>
          </p:nvSpPr>
          <p:spPr bwMode="auto">
            <a:xfrm>
              <a:off x="2522538"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0" name="正方形/長方形 69"/>
            <p:cNvSpPr/>
            <p:nvPr/>
          </p:nvSpPr>
          <p:spPr bwMode="auto">
            <a:xfrm>
              <a:off x="2666554"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1" name="正方形/長方形 70"/>
            <p:cNvSpPr/>
            <p:nvPr/>
          </p:nvSpPr>
          <p:spPr bwMode="auto">
            <a:xfrm>
              <a:off x="2810570"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2" name="正方形/長方形 71"/>
            <p:cNvSpPr/>
            <p:nvPr/>
          </p:nvSpPr>
          <p:spPr bwMode="auto">
            <a:xfrm>
              <a:off x="2954586"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3" name="正方形/長方形 72"/>
            <p:cNvSpPr/>
            <p:nvPr/>
          </p:nvSpPr>
          <p:spPr bwMode="auto">
            <a:xfrm>
              <a:off x="3098602"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4" name="正方形/長方形 73"/>
            <p:cNvSpPr/>
            <p:nvPr/>
          </p:nvSpPr>
          <p:spPr bwMode="auto">
            <a:xfrm>
              <a:off x="3242618"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5" name="正方形/長方形 74"/>
            <p:cNvSpPr/>
            <p:nvPr/>
          </p:nvSpPr>
          <p:spPr bwMode="auto">
            <a:xfrm>
              <a:off x="3386634"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6" name="正方形/長方形 75"/>
            <p:cNvSpPr/>
            <p:nvPr/>
          </p:nvSpPr>
          <p:spPr bwMode="auto">
            <a:xfrm>
              <a:off x="3530650"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7" name="正方形/長方形 76"/>
            <p:cNvSpPr/>
            <p:nvPr/>
          </p:nvSpPr>
          <p:spPr bwMode="auto">
            <a:xfrm>
              <a:off x="3674666"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8" name="正方形/長方形 77"/>
            <p:cNvSpPr/>
            <p:nvPr/>
          </p:nvSpPr>
          <p:spPr bwMode="auto">
            <a:xfrm>
              <a:off x="3818682"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9" name="正方形/長方形 78"/>
            <p:cNvSpPr/>
            <p:nvPr/>
          </p:nvSpPr>
          <p:spPr bwMode="auto">
            <a:xfrm>
              <a:off x="3962698"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80" name="正方形/長方形 79"/>
            <p:cNvSpPr/>
            <p:nvPr/>
          </p:nvSpPr>
          <p:spPr bwMode="auto">
            <a:xfrm>
              <a:off x="4106714"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81" name="正方形/長方形 80"/>
            <p:cNvSpPr/>
            <p:nvPr/>
          </p:nvSpPr>
          <p:spPr bwMode="auto">
            <a:xfrm>
              <a:off x="4250730"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82" name="正方形/長方形 81"/>
            <p:cNvSpPr/>
            <p:nvPr/>
          </p:nvSpPr>
          <p:spPr bwMode="auto">
            <a:xfrm>
              <a:off x="4394746" y="357301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8" name="正方形/長方形 97"/>
            <p:cNvSpPr/>
            <p:nvPr/>
          </p:nvSpPr>
          <p:spPr bwMode="auto">
            <a:xfrm>
              <a:off x="2090490"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9" name="正方形/長方形 98"/>
            <p:cNvSpPr/>
            <p:nvPr/>
          </p:nvSpPr>
          <p:spPr bwMode="auto">
            <a:xfrm>
              <a:off x="2234506"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0" name="正方形/長方形 99"/>
            <p:cNvSpPr/>
            <p:nvPr/>
          </p:nvSpPr>
          <p:spPr bwMode="auto">
            <a:xfrm>
              <a:off x="2378522"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1" name="正方形/長方形 100"/>
            <p:cNvSpPr/>
            <p:nvPr/>
          </p:nvSpPr>
          <p:spPr bwMode="auto">
            <a:xfrm>
              <a:off x="2522538"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2" name="正方形/長方形 101"/>
            <p:cNvSpPr/>
            <p:nvPr/>
          </p:nvSpPr>
          <p:spPr bwMode="auto">
            <a:xfrm>
              <a:off x="2666554"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3" name="正方形/長方形 102"/>
            <p:cNvSpPr/>
            <p:nvPr/>
          </p:nvSpPr>
          <p:spPr bwMode="auto">
            <a:xfrm>
              <a:off x="2810570"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4" name="正方形/長方形 103"/>
            <p:cNvSpPr/>
            <p:nvPr/>
          </p:nvSpPr>
          <p:spPr bwMode="auto">
            <a:xfrm>
              <a:off x="2954586"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5" name="正方形/長方形 104"/>
            <p:cNvSpPr/>
            <p:nvPr/>
          </p:nvSpPr>
          <p:spPr bwMode="auto">
            <a:xfrm>
              <a:off x="3098602"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6" name="正方形/長方形 105"/>
            <p:cNvSpPr/>
            <p:nvPr/>
          </p:nvSpPr>
          <p:spPr bwMode="auto">
            <a:xfrm>
              <a:off x="3242618"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7" name="正方形/長方形 106"/>
            <p:cNvSpPr/>
            <p:nvPr/>
          </p:nvSpPr>
          <p:spPr bwMode="auto">
            <a:xfrm>
              <a:off x="3386634"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8" name="正方形/長方形 107"/>
            <p:cNvSpPr/>
            <p:nvPr/>
          </p:nvSpPr>
          <p:spPr bwMode="auto">
            <a:xfrm>
              <a:off x="3530650"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9" name="正方形/長方形 108"/>
            <p:cNvSpPr/>
            <p:nvPr/>
          </p:nvSpPr>
          <p:spPr bwMode="auto">
            <a:xfrm>
              <a:off x="3674666"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0" name="正方形/長方形 109"/>
            <p:cNvSpPr/>
            <p:nvPr/>
          </p:nvSpPr>
          <p:spPr bwMode="auto">
            <a:xfrm>
              <a:off x="3818682"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1" name="正方形/長方形 110"/>
            <p:cNvSpPr/>
            <p:nvPr/>
          </p:nvSpPr>
          <p:spPr bwMode="auto">
            <a:xfrm>
              <a:off x="3962698"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2" name="正方形/長方形 111"/>
            <p:cNvSpPr/>
            <p:nvPr/>
          </p:nvSpPr>
          <p:spPr bwMode="auto">
            <a:xfrm>
              <a:off x="4106714"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3" name="正方形/長方形 112"/>
            <p:cNvSpPr/>
            <p:nvPr/>
          </p:nvSpPr>
          <p:spPr bwMode="auto">
            <a:xfrm>
              <a:off x="4250730"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4" name="正方形/長方形 113"/>
            <p:cNvSpPr/>
            <p:nvPr/>
          </p:nvSpPr>
          <p:spPr bwMode="auto">
            <a:xfrm>
              <a:off x="4394746" y="3998631"/>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0" name="正方形/長方形 129"/>
            <p:cNvSpPr/>
            <p:nvPr/>
          </p:nvSpPr>
          <p:spPr bwMode="auto">
            <a:xfrm>
              <a:off x="2090490"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1" name="正方形/長方形 130"/>
            <p:cNvSpPr/>
            <p:nvPr/>
          </p:nvSpPr>
          <p:spPr bwMode="auto">
            <a:xfrm>
              <a:off x="2234506"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2" name="正方形/長方形 131"/>
            <p:cNvSpPr/>
            <p:nvPr/>
          </p:nvSpPr>
          <p:spPr bwMode="auto">
            <a:xfrm>
              <a:off x="2378522"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3" name="正方形/長方形 132"/>
            <p:cNvSpPr/>
            <p:nvPr/>
          </p:nvSpPr>
          <p:spPr bwMode="auto">
            <a:xfrm>
              <a:off x="2522538"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4" name="正方形/長方形 133"/>
            <p:cNvSpPr/>
            <p:nvPr/>
          </p:nvSpPr>
          <p:spPr bwMode="auto">
            <a:xfrm>
              <a:off x="2666554"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5" name="正方形/長方形 134"/>
            <p:cNvSpPr/>
            <p:nvPr/>
          </p:nvSpPr>
          <p:spPr bwMode="auto">
            <a:xfrm>
              <a:off x="2810570"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6" name="正方形/長方形 135"/>
            <p:cNvSpPr/>
            <p:nvPr/>
          </p:nvSpPr>
          <p:spPr bwMode="auto">
            <a:xfrm>
              <a:off x="2954586"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7" name="正方形/長方形 136"/>
            <p:cNvSpPr/>
            <p:nvPr/>
          </p:nvSpPr>
          <p:spPr bwMode="auto">
            <a:xfrm>
              <a:off x="3098602"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8" name="正方形/長方形 137"/>
            <p:cNvSpPr/>
            <p:nvPr/>
          </p:nvSpPr>
          <p:spPr bwMode="auto">
            <a:xfrm>
              <a:off x="3242618"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9" name="正方形/長方形 138"/>
            <p:cNvSpPr/>
            <p:nvPr/>
          </p:nvSpPr>
          <p:spPr bwMode="auto">
            <a:xfrm>
              <a:off x="3386634"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0" name="正方形/長方形 139"/>
            <p:cNvSpPr/>
            <p:nvPr/>
          </p:nvSpPr>
          <p:spPr bwMode="auto">
            <a:xfrm>
              <a:off x="3530650"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1" name="正方形/長方形 140"/>
            <p:cNvSpPr/>
            <p:nvPr/>
          </p:nvSpPr>
          <p:spPr bwMode="auto">
            <a:xfrm>
              <a:off x="3674666"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2" name="正方形/長方形 141"/>
            <p:cNvSpPr/>
            <p:nvPr/>
          </p:nvSpPr>
          <p:spPr bwMode="auto">
            <a:xfrm>
              <a:off x="3818682"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3" name="正方形/長方形 142"/>
            <p:cNvSpPr/>
            <p:nvPr/>
          </p:nvSpPr>
          <p:spPr bwMode="auto">
            <a:xfrm>
              <a:off x="3962698"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4" name="正方形/長方形 143"/>
            <p:cNvSpPr/>
            <p:nvPr/>
          </p:nvSpPr>
          <p:spPr bwMode="auto">
            <a:xfrm>
              <a:off x="4106714"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5" name="正方形/長方形 144"/>
            <p:cNvSpPr/>
            <p:nvPr/>
          </p:nvSpPr>
          <p:spPr bwMode="auto">
            <a:xfrm>
              <a:off x="4250730"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6" name="正方形/長方形 145"/>
            <p:cNvSpPr/>
            <p:nvPr/>
          </p:nvSpPr>
          <p:spPr bwMode="auto">
            <a:xfrm>
              <a:off x="4394746" y="386104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2" name="正方形/長方形 161"/>
            <p:cNvSpPr/>
            <p:nvPr/>
          </p:nvSpPr>
          <p:spPr bwMode="auto">
            <a:xfrm>
              <a:off x="2090490"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3" name="正方形/長方形 162"/>
            <p:cNvSpPr/>
            <p:nvPr/>
          </p:nvSpPr>
          <p:spPr bwMode="auto">
            <a:xfrm>
              <a:off x="2234506"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4" name="正方形/長方形 163"/>
            <p:cNvSpPr/>
            <p:nvPr/>
          </p:nvSpPr>
          <p:spPr bwMode="auto">
            <a:xfrm>
              <a:off x="2378522"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5" name="正方形/長方形 164"/>
            <p:cNvSpPr/>
            <p:nvPr/>
          </p:nvSpPr>
          <p:spPr bwMode="auto">
            <a:xfrm>
              <a:off x="2522538"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6" name="正方形/長方形 165"/>
            <p:cNvSpPr/>
            <p:nvPr/>
          </p:nvSpPr>
          <p:spPr bwMode="auto">
            <a:xfrm>
              <a:off x="2666554"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7" name="正方形/長方形 166"/>
            <p:cNvSpPr/>
            <p:nvPr/>
          </p:nvSpPr>
          <p:spPr bwMode="auto">
            <a:xfrm>
              <a:off x="2810570"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8" name="正方形/長方形 167"/>
            <p:cNvSpPr/>
            <p:nvPr/>
          </p:nvSpPr>
          <p:spPr bwMode="auto">
            <a:xfrm>
              <a:off x="2954586"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9" name="正方形/長方形 168"/>
            <p:cNvSpPr/>
            <p:nvPr/>
          </p:nvSpPr>
          <p:spPr bwMode="auto">
            <a:xfrm>
              <a:off x="3098602"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0" name="正方形/長方形 169"/>
            <p:cNvSpPr/>
            <p:nvPr/>
          </p:nvSpPr>
          <p:spPr bwMode="auto">
            <a:xfrm>
              <a:off x="3242618"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1" name="正方形/長方形 170"/>
            <p:cNvSpPr/>
            <p:nvPr/>
          </p:nvSpPr>
          <p:spPr bwMode="auto">
            <a:xfrm>
              <a:off x="3386634"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2" name="正方形/長方形 171"/>
            <p:cNvSpPr/>
            <p:nvPr/>
          </p:nvSpPr>
          <p:spPr bwMode="auto">
            <a:xfrm>
              <a:off x="3530650"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3" name="正方形/長方形 172"/>
            <p:cNvSpPr/>
            <p:nvPr/>
          </p:nvSpPr>
          <p:spPr bwMode="auto">
            <a:xfrm>
              <a:off x="3674666"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4" name="正方形/長方形 173"/>
            <p:cNvSpPr/>
            <p:nvPr/>
          </p:nvSpPr>
          <p:spPr bwMode="auto">
            <a:xfrm>
              <a:off x="3818682"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5" name="正方形/長方形 174"/>
            <p:cNvSpPr/>
            <p:nvPr/>
          </p:nvSpPr>
          <p:spPr bwMode="auto">
            <a:xfrm>
              <a:off x="3962698"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6" name="正方形/長方形 175"/>
            <p:cNvSpPr/>
            <p:nvPr/>
          </p:nvSpPr>
          <p:spPr bwMode="auto">
            <a:xfrm>
              <a:off x="4106714"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7" name="正方形/長方形 176"/>
            <p:cNvSpPr/>
            <p:nvPr/>
          </p:nvSpPr>
          <p:spPr bwMode="auto">
            <a:xfrm>
              <a:off x="4250730"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8" name="正方形/長方形 177"/>
            <p:cNvSpPr/>
            <p:nvPr/>
          </p:nvSpPr>
          <p:spPr bwMode="auto">
            <a:xfrm>
              <a:off x="4394746" y="429309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4" name="正方形/長方形 193"/>
            <p:cNvSpPr/>
            <p:nvPr/>
          </p:nvSpPr>
          <p:spPr bwMode="auto">
            <a:xfrm>
              <a:off x="2090490"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5" name="正方形/長方形 194"/>
            <p:cNvSpPr/>
            <p:nvPr/>
          </p:nvSpPr>
          <p:spPr bwMode="auto">
            <a:xfrm>
              <a:off x="2234506"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6" name="正方形/長方形 195"/>
            <p:cNvSpPr/>
            <p:nvPr/>
          </p:nvSpPr>
          <p:spPr bwMode="auto">
            <a:xfrm>
              <a:off x="2378522"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7" name="正方形/長方形 196"/>
            <p:cNvSpPr/>
            <p:nvPr/>
          </p:nvSpPr>
          <p:spPr bwMode="auto">
            <a:xfrm>
              <a:off x="2522538"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8" name="正方形/長方形 197"/>
            <p:cNvSpPr/>
            <p:nvPr/>
          </p:nvSpPr>
          <p:spPr bwMode="auto">
            <a:xfrm>
              <a:off x="2666554"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9" name="正方形/長方形 198"/>
            <p:cNvSpPr/>
            <p:nvPr/>
          </p:nvSpPr>
          <p:spPr bwMode="auto">
            <a:xfrm>
              <a:off x="2810570"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0" name="正方形/長方形 199"/>
            <p:cNvSpPr/>
            <p:nvPr/>
          </p:nvSpPr>
          <p:spPr bwMode="auto">
            <a:xfrm>
              <a:off x="2954586"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1" name="正方形/長方形 200"/>
            <p:cNvSpPr/>
            <p:nvPr/>
          </p:nvSpPr>
          <p:spPr bwMode="auto">
            <a:xfrm>
              <a:off x="3098602"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2" name="正方形/長方形 201"/>
            <p:cNvSpPr/>
            <p:nvPr/>
          </p:nvSpPr>
          <p:spPr bwMode="auto">
            <a:xfrm>
              <a:off x="3242618"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3" name="正方形/長方形 202"/>
            <p:cNvSpPr/>
            <p:nvPr/>
          </p:nvSpPr>
          <p:spPr bwMode="auto">
            <a:xfrm>
              <a:off x="3386634"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4" name="正方形/長方形 203"/>
            <p:cNvSpPr/>
            <p:nvPr/>
          </p:nvSpPr>
          <p:spPr bwMode="auto">
            <a:xfrm>
              <a:off x="3530650"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5" name="正方形/長方形 204"/>
            <p:cNvSpPr/>
            <p:nvPr/>
          </p:nvSpPr>
          <p:spPr bwMode="auto">
            <a:xfrm>
              <a:off x="3674666"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6" name="正方形/長方形 205"/>
            <p:cNvSpPr/>
            <p:nvPr/>
          </p:nvSpPr>
          <p:spPr bwMode="auto">
            <a:xfrm>
              <a:off x="3818682"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7" name="正方形/長方形 206"/>
            <p:cNvSpPr/>
            <p:nvPr/>
          </p:nvSpPr>
          <p:spPr bwMode="auto">
            <a:xfrm>
              <a:off x="3962698"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8" name="正方形/長方形 207"/>
            <p:cNvSpPr/>
            <p:nvPr/>
          </p:nvSpPr>
          <p:spPr bwMode="auto">
            <a:xfrm>
              <a:off x="4106714"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9" name="正方形/長方形 208"/>
            <p:cNvSpPr/>
            <p:nvPr/>
          </p:nvSpPr>
          <p:spPr bwMode="auto">
            <a:xfrm>
              <a:off x="4250730"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0" name="正方形/長方形 209"/>
            <p:cNvSpPr/>
            <p:nvPr/>
          </p:nvSpPr>
          <p:spPr bwMode="auto">
            <a:xfrm>
              <a:off x="4394746" y="4155513"/>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6" name="正方形/長方形 225"/>
            <p:cNvSpPr/>
            <p:nvPr/>
          </p:nvSpPr>
          <p:spPr bwMode="auto">
            <a:xfrm>
              <a:off x="2090490"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7" name="正方形/長方形 226"/>
            <p:cNvSpPr/>
            <p:nvPr/>
          </p:nvSpPr>
          <p:spPr bwMode="auto">
            <a:xfrm>
              <a:off x="2234506"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8" name="正方形/長方形 227"/>
            <p:cNvSpPr/>
            <p:nvPr/>
          </p:nvSpPr>
          <p:spPr bwMode="auto">
            <a:xfrm>
              <a:off x="2378522"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9" name="正方形/長方形 228"/>
            <p:cNvSpPr/>
            <p:nvPr/>
          </p:nvSpPr>
          <p:spPr bwMode="auto">
            <a:xfrm>
              <a:off x="2522538"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0" name="正方形/長方形 229"/>
            <p:cNvSpPr/>
            <p:nvPr/>
          </p:nvSpPr>
          <p:spPr bwMode="auto">
            <a:xfrm>
              <a:off x="2666554"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1" name="正方形/長方形 230"/>
            <p:cNvSpPr/>
            <p:nvPr/>
          </p:nvSpPr>
          <p:spPr bwMode="auto">
            <a:xfrm>
              <a:off x="2810570"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2" name="正方形/長方形 231"/>
            <p:cNvSpPr/>
            <p:nvPr/>
          </p:nvSpPr>
          <p:spPr bwMode="auto">
            <a:xfrm>
              <a:off x="2954586"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3" name="正方形/長方形 232"/>
            <p:cNvSpPr/>
            <p:nvPr/>
          </p:nvSpPr>
          <p:spPr bwMode="auto">
            <a:xfrm>
              <a:off x="3098602"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4" name="正方形/長方形 233"/>
            <p:cNvSpPr/>
            <p:nvPr/>
          </p:nvSpPr>
          <p:spPr bwMode="auto">
            <a:xfrm>
              <a:off x="3242618"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5" name="正方形/長方形 234"/>
            <p:cNvSpPr/>
            <p:nvPr/>
          </p:nvSpPr>
          <p:spPr bwMode="auto">
            <a:xfrm>
              <a:off x="3386634"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6" name="正方形/長方形 235"/>
            <p:cNvSpPr/>
            <p:nvPr/>
          </p:nvSpPr>
          <p:spPr bwMode="auto">
            <a:xfrm>
              <a:off x="3530650"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7" name="正方形/長方形 236"/>
            <p:cNvSpPr/>
            <p:nvPr/>
          </p:nvSpPr>
          <p:spPr bwMode="auto">
            <a:xfrm>
              <a:off x="3674666"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8" name="正方形/長方形 237"/>
            <p:cNvSpPr/>
            <p:nvPr/>
          </p:nvSpPr>
          <p:spPr bwMode="auto">
            <a:xfrm>
              <a:off x="3818682"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9" name="正方形/長方形 238"/>
            <p:cNvSpPr/>
            <p:nvPr/>
          </p:nvSpPr>
          <p:spPr bwMode="auto">
            <a:xfrm>
              <a:off x="3962698"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0" name="正方形/長方形 239"/>
            <p:cNvSpPr/>
            <p:nvPr/>
          </p:nvSpPr>
          <p:spPr bwMode="auto">
            <a:xfrm>
              <a:off x="4106714"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1" name="正方形/長方形 240"/>
            <p:cNvSpPr/>
            <p:nvPr/>
          </p:nvSpPr>
          <p:spPr bwMode="auto">
            <a:xfrm>
              <a:off x="4250730"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2" name="正方形/長方形 241"/>
            <p:cNvSpPr/>
            <p:nvPr/>
          </p:nvSpPr>
          <p:spPr bwMode="auto">
            <a:xfrm>
              <a:off x="4394746" y="4581128"/>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8" name="正方形/長方形 257"/>
            <p:cNvSpPr/>
            <p:nvPr/>
          </p:nvSpPr>
          <p:spPr bwMode="auto">
            <a:xfrm>
              <a:off x="2090490"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9" name="正方形/長方形 258"/>
            <p:cNvSpPr/>
            <p:nvPr/>
          </p:nvSpPr>
          <p:spPr bwMode="auto">
            <a:xfrm>
              <a:off x="2234506"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0" name="正方形/長方形 259"/>
            <p:cNvSpPr/>
            <p:nvPr/>
          </p:nvSpPr>
          <p:spPr bwMode="auto">
            <a:xfrm>
              <a:off x="2378522"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1" name="正方形/長方形 260"/>
            <p:cNvSpPr/>
            <p:nvPr/>
          </p:nvSpPr>
          <p:spPr bwMode="auto">
            <a:xfrm>
              <a:off x="2522538"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2" name="正方形/長方形 261"/>
            <p:cNvSpPr/>
            <p:nvPr/>
          </p:nvSpPr>
          <p:spPr bwMode="auto">
            <a:xfrm>
              <a:off x="2666554"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3" name="正方形/長方形 262"/>
            <p:cNvSpPr/>
            <p:nvPr/>
          </p:nvSpPr>
          <p:spPr bwMode="auto">
            <a:xfrm>
              <a:off x="2810570"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4" name="正方形/長方形 263"/>
            <p:cNvSpPr/>
            <p:nvPr/>
          </p:nvSpPr>
          <p:spPr bwMode="auto">
            <a:xfrm>
              <a:off x="2954586"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5" name="正方形/長方形 264"/>
            <p:cNvSpPr/>
            <p:nvPr/>
          </p:nvSpPr>
          <p:spPr bwMode="auto">
            <a:xfrm>
              <a:off x="3098602"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6" name="正方形/長方形 265"/>
            <p:cNvSpPr/>
            <p:nvPr/>
          </p:nvSpPr>
          <p:spPr bwMode="auto">
            <a:xfrm>
              <a:off x="3242618"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7" name="正方形/長方形 266"/>
            <p:cNvSpPr/>
            <p:nvPr/>
          </p:nvSpPr>
          <p:spPr bwMode="auto">
            <a:xfrm>
              <a:off x="3386634"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8" name="正方形/長方形 267"/>
            <p:cNvSpPr/>
            <p:nvPr/>
          </p:nvSpPr>
          <p:spPr bwMode="auto">
            <a:xfrm>
              <a:off x="3530650"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69" name="正方形/長方形 268"/>
            <p:cNvSpPr/>
            <p:nvPr/>
          </p:nvSpPr>
          <p:spPr bwMode="auto">
            <a:xfrm>
              <a:off x="3674666"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70" name="正方形/長方形 269"/>
            <p:cNvSpPr/>
            <p:nvPr/>
          </p:nvSpPr>
          <p:spPr bwMode="auto">
            <a:xfrm>
              <a:off x="3818682"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71" name="正方形/長方形 270"/>
            <p:cNvSpPr/>
            <p:nvPr/>
          </p:nvSpPr>
          <p:spPr bwMode="auto">
            <a:xfrm>
              <a:off x="3962698"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72" name="正方形/長方形 271"/>
            <p:cNvSpPr/>
            <p:nvPr/>
          </p:nvSpPr>
          <p:spPr bwMode="auto">
            <a:xfrm>
              <a:off x="4106714"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73" name="正方形/長方形 272"/>
            <p:cNvSpPr/>
            <p:nvPr/>
          </p:nvSpPr>
          <p:spPr bwMode="auto">
            <a:xfrm>
              <a:off x="4250730"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74" name="正方形/長方形 273"/>
            <p:cNvSpPr/>
            <p:nvPr/>
          </p:nvSpPr>
          <p:spPr bwMode="auto">
            <a:xfrm>
              <a:off x="4394746" y="444354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grpSp>
      <p:sp>
        <p:nvSpPr>
          <p:cNvPr id="291" name="角丸四角形 290"/>
          <p:cNvSpPr/>
          <p:nvPr/>
        </p:nvSpPr>
        <p:spPr bwMode="auto">
          <a:xfrm>
            <a:off x="1763688" y="2060848"/>
            <a:ext cx="2520280" cy="648072"/>
          </a:xfrm>
          <a:prstGeom prst="roundRect">
            <a:avLst/>
          </a:prstGeom>
          <a:solidFill>
            <a:srgbClr val="FF66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smtClean="0">
                <a:ln>
                  <a:noFill/>
                </a:ln>
                <a:solidFill>
                  <a:schemeClr val="bg1"/>
                </a:solidFill>
                <a:effectLst/>
                <a:latin typeface="Arial" charset="0"/>
                <a:ea typeface="HG丸ｺﾞｼｯｸM-PRO" pitchFamily="50" charset="-128"/>
              </a:rPr>
              <a:t>DBMS</a:t>
            </a:r>
            <a:endParaRPr kumimoji="0" lang="ja-JP" altLang="en-US" sz="2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292" name="テキスト ボックス 291"/>
          <p:cNvSpPr txBox="1"/>
          <p:nvPr/>
        </p:nvSpPr>
        <p:spPr>
          <a:xfrm>
            <a:off x="1763688" y="1484784"/>
            <a:ext cx="2477887" cy="369332"/>
          </a:xfrm>
          <a:prstGeom prst="rect">
            <a:avLst/>
          </a:prstGeom>
          <a:noFill/>
        </p:spPr>
        <p:txBody>
          <a:bodyPr wrap="none" rtlCol="0">
            <a:spAutoFit/>
          </a:bodyPr>
          <a:lstStyle/>
          <a:p>
            <a:pPr algn="ctr"/>
            <a:r>
              <a:rPr lang="ja-JP" altLang="en-US" dirty="0" smtClean="0">
                <a:solidFill>
                  <a:srgbClr val="0000FF"/>
                </a:solidFill>
              </a:rPr>
              <a:t>揮発性メモリー</a:t>
            </a:r>
            <a:r>
              <a:rPr lang="en-US" altLang="ja-JP" dirty="0" smtClean="0">
                <a:solidFill>
                  <a:srgbClr val="0000FF"/>
                </a:solidFill>
              </a:rPr>
              <a:t>(DRAM)</a:t>
            </a:r>
            <a:endParaRPr kumimoji="1" lang="ja-JP" altLang="en-US" dirty="0">
              <a:solidFill>
                <a:srgbClr val="0000FF"/>
              </a:solidFill>
            </a:endParaRPr>
          </a:p>
        </p:txBody>
      </p:sp>
      <p:cxnSp>
        <p:nvCxnSpPr>
          <p:cNvPr id="15" name="曲線コネクタ 14"/>
          <p:cNvCxnSpPr>
            <a:stCxn id="3" idx="4"/>
            <a:endCxn id="26" idx="3"/>
          </p:cNvCxnSpPr>
          <p:nvPr/>
        </p:nvCxnSpPr>
        <p:spPr bwMode="auto">
          <a:xfrm flipH="1" flipV="1">
            <a:off x="4572000" y="2672916"/>
            <a:ext cx="1" cy="3276364"/>
          </a:xfrm>
          <a:prstGeom prst="curvedConnector3">
            <a:avLst>
              <a:gd name="adj1" fmla="val -22860000000"/>
            </a:avLst>
          </a:prstGeom>
          <a:solidFill>
            <a:schemeClr val="bg1"/>
          </a:solidFill>
          <a:ln w="38100" cap="flat" cmpd="sng" algn="ctr">
            <a:solidFill>
              <a:srgbClr val="FF0000"/>
            </a:solidFill>
            <a:prstDash val="sysDash"/>
            <a:round/>
            <a:headEnd type="none" w="med" len="med"/>
            <a:tailEnd type="triangle"/>
          </a:ln>
          <a:effectLst/>
        </p:spPr>
      </p:cxnSp>
      <p:cxnSp>
        <p:nvCxnSpPr>
          <p:cNvPr id="295" name="曲線コネクタ 294"/>
          <p:cNvCxnSpPr>
            <a:stCxn id="293" idx="2"/>
            <a:endCxn id="26" idx="1"/>
          </p:cNvCxnSpPr>
          <p:nvPr/>
        </p:nvCxnSpPr>
        <p:spPr bwMode="auto">
          <a:xfrm rot="10800000">
            <a:off x="1547665" y="2672916"/>
            <a:ext cx="1" cy="3276364"/>
          </a:xfrm>
          <a:prstGeom prst="curvedConnector3">
            <a:avLst>
              <a:gd name="adj1" fmla="val 22860100000"/>
            </a:avLst>
          </a:prstGeom>
          <a:solidFill>
            <a:schemeClr val="bg1"/>
          </a:solidFill>
          <a:ln w="38100" cap="flat" cmpd="sng" algn="ctr">
            <a:solidFill>
              <a:srgbClr val="FF0000"/>
            </a:solidFill>
            <a:prstDash val="sysDash"/>
            <a:round/>
            <a:headEnd type="none" w="med" len="med"/>
            <a:tailEnd type="triangle"/>
          </a:ln>
          <a:effectLst/>
        </p:spPr>
      </p:cxnSp>
      <p:grpSp>
        <p:nvGrpSpPr>
          <p:cNvPr id="323" name="図形グループ 322"/>
          <p:cNvGrpSpPr/>
          <p:nvPr/>
        </p:nvGrpSpPr>
        <p:grpSpPr>
          <a:xfrm>
            <a:off x="1547664" y="4077072"/>
            <a:ext cx="3024337" cy="2376264"/>
            <a:chOff x="1547664" y="4077072"/>
            <a:chExt cx="3024337" cy="2376264"/>
          </a:xfrm>
        </p:grpSpPr>
        <p:sp>
          <p:nvSpPr>
            <p:cNvPr id="3" name="フローチャート: 磁気ディスク 2"/>
            <p:cNvSpPr/>
            <p:nvPr/>
          </p:nvSpPr>
          <p:spPr bwMode="auto">
            <a:xfrm>
              <a:off x="3203849" y="5445224"/>
              <a:ext cx="1368152" cy="1008112"/>
            </a:xfrm>
            <a:prstGeom prst="flowChartMagneticDisk">
              <a:avLst/>
            </a:prstGeom>
            <a:gradFill>
              <a:gsLst>
                <a:gs pos="0">
                  <a:srgbClr val="CCFF99"/>
                </a:gs>
                <a:gs pos="43000">
                  <a:srgbClr val="C4E59F"/>
                </a:gs>
                <a:gs pos="100000">
                  <a:srgbClr val="CCFFCC"/>
                </a:gs>
              </a:gsLst>
            </a:gradFill>
            <a:ln>
              <a:solidFill>
                <a:srgbClr val="008000"/>
              </a:solidFill>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endParaRPr kumimoji="0" lang="en-US" altLang="ja-JP" sz="1400" b="0" i="0" u="none" strike="noStrike" cap="none" normalizeH="0" baseline="0" dirty="0" smtClean="0">
                <a:ln>
                  <a:noFill/>
                </a:ln>
                <a:solidFill>
                  <a:schemeClr val="bg1"/>
                </a:solidFill>
                <a:effectLst>
                  <a:glow rad="190500">
                    <a:srgbClr val="008000">
                      <a:alpha val="40000"/>
                    </a:srgbClr>
                  </a:glow>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glow rad="190500">
                      <a:srgbClr val="008000">
                        <a:alpha val="40000"/>
                      </a:srgbClr>
                    </a:glow>
                  </a:effectLst>
                  <a:latin typeface="Arial" charset="0"/>
                  <a:ea typeface="HG丸ｺﾞｼｯｸM-PRO" pitchFamily="50" charset="-128"/>
                </a:rPr>
                <a:t>スナップ</a:t>
              </a:r>
              <a:endParaRPr kumimoji="0" lang="en-US" altLang="ja-JP" sz="1400" b="0" i="0" u="none" strike="noStrike" cap="none" normalizeH="0" baseline="0" dirty="0" smtClean="0">
                <a:ln>
                  <a:noFill/>
                </a:ln>
                <a:solidFill>
                  <a:schemeClr val="bg1"/>
                </a:solidFill>
                <a:effectLst>
                  <a:glow rad="190500">
                    <a:srgbClr val="008000">
                      <a:alpha val="40000"/>
                    </a:srgbClr>
                  </a:glow>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glow rad="190500">
                      <a:srgbClr val="008000">
                        <a:alpha val="40000"/>
                      </a:srgbClr>
                    </a:glow>
                  </a:effectLst>
                  <a:latin typeface="Arial" charset="0"/>
                  <a:ea typeface="HG丸ｺﾞｼｯｸM-PRO" pitchFamily="50" charset="-128"/>
                </a:rPr>
                <a:t>ショット</a:t>
              </a:r>
            </a:p>
          </p:txBody>
        </p:sp>
        <p:sp>
          <p:nvSpPr>
            <p:cNvPr id="293" name="フローチャート: 磁気ディスク 292"/>
            <p:cNvSpPr/>
            <p:nvPr/>
          </p:nvSpPr>
          <p:spPr bwMode="auto">
            <a:xfrm>
              <a:off x="1547665" y="5445224"/>
              <a:ext cx="1368152" cy="1008112"/>
            </a:xfrm>
            <a:prstGeom prst="flowChartMagneticDisk">
              <a:avLst/>
            </a:pr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glow rad="139700">
                      <a:schemeClr val="accent2">
                        <a:satMod val="175000"/>
                        <a:alpha val="40000"/>
                      </a:schemeClr>
                    </a:glow>
                  </a:effectLst>
                  <a:latin typeface="Arial" charset="0"/>
                  <a:ea typeface="HG丸ｺﾞｼｯｸM-PRO" pitchFamily="50" charset="-128"/>
                </a:rPr>
                <a:t>ログ</a:t>
              </a:r>
            </a:p>
          </p:txBody>
        </p:sp>
        <p:cxnSp>
          <p:nvCxnSpPr>
            <p:cNvPr id="7" name="直線矢印コネクタ 6"/>
            <p:cNvCxnSpPr>
              <a:stCxn id="26" idx="2"/>
              <a:endCxn id="293" idx="1"/>
            </p:cNvCxnSpPr>
            <p:nvPr/>
          </p:nvCxnSpPr>
          <p:spPr bwMode="auto">
            <a:xfrm flipH="1">
              <a:off x="2231741" y="4077072"/>
              <a:ext cx="828091" cy="1368152"/>
            </a:xfrm>
            <a:prstGeom prst="straightConnector1">
              <a:avLst/>
            </a:prstGeom>
            <a:solidFill>
              <a:schemeClr val="bg1"/>
            </a:solidFill>
            <a:ln w="76200" cap="flat" cmpd="sng" algn="ctr">
              <a:solidFill>
                <a:srgbClr val="0000FF"/>
              </a:solidFill>
              <a:prstDash val="solid"/>
              <a:round/>
              <a:headEnd type="none" w="med" len="med"/>
              <a:tailEnd type="triangle"/>
            </a:ln>
            <a:effectLst/>
          </p:spPr>
        </p:cxnSp>
        <p:cxnSp>
          <p:nvCxnSpPr>
            <p:cNvPr id="294" name="直線矢印コネクタ 293"/>
            <p:cNvCxnSpPr>
              <a:stCxn id="26" idx="2"/>
              <a:endCxn id="3" idx="1"/>
            </p:cNvCxnSpPr>
            <p:nvPr/>
          </p:nvCxnSpPr>
          <p:spPr bwMode="auto">
            <a:xfrm>
              <a:off x="3059832" y="4077072"/>
              <a:ext cx="828093" cy="1368152"/>
            </a:xfrm>
            <a:prstGeom prst="straightConnector1">
              <a:avLst/>
            </a:prstGeom>
            <a:solidFill>
              <a:schemeClr val="bg1"/>
            </a:solidFill>
            <a:ln w="76200" cap="flat" cmpd="sng" algn="ctr">
              <a:solidFill>
                <a:srgbClr val="008000"/>
              </a:solidFill>
              <a:prstDash val="solid"/>
              <a:round/>
              <a:headEnd type="none" w="med" len="med"/>
              <a:tailEnd type="triangle"/>
            </a:ln>
            <a:effectLst/>
          </p:spPr>
        </p:cxnSp>
        <p:sp>
          <p:nvSpPr>
            <p:cNvPr id="28" name="テキスト ボックス 27"/>
            <p:cNvSpPr txBox="1"/>
            <p:nvPr/>
          </p:nvSpPr>
          <p:spPr>
            <a:xfrm>
              <a:off x="1547664" y="4509120"/>
              <a:ext cx="1031051" cy="307777"/>
            </a:xfrm>
            <a:prstGeom prst="rect">
              <a:avLst/>
            </a:prstGeom>
            <a:noFill/>
          </p:spPr>
          <p:txBody>
            <a:bodyPr wrap="none" rtlCol="0">
              <a:spAutoFit/>
            </a:bodyPr>
            <a:lstStyle/>
            <a:p>
              <a:r>
                <a:rPr kumimoji="1" lang="ja-JP" altLang="en-US" sz="1400" dirty="0" smtClean="0">
                  <a:solidFill>
                    <a:srgbClr val="0000FF"/>
                  </a:solidFill>
                </a:rPr>
                <a:t>データ更新</a:t>
              </a:r>
              <a:endParaRPr kumimoji="1" lang="ja-JP" altLang="en-US" sz="1400" dirty="0">
                <a:solidFill>
                  <a:srgbClr val="0000FF"/>
                </a:solidFill>
              </a:endParaRPr>
            </a:p>
          </p:txBody>
        </p:sp>
        <p:sp>
          <p:nvSpPr>
            <p:cNvPr id="300" name="テキスト ボックス 299"/>
            <p:cNvSpPr txBox="1"/>
            <p:nvPr/>
          </p:nvSpPr>
          <p:spPr>
            <a:xfrm>
              <a:off x="3664496" y="4365104"/>
              <a:ext cx="902811" cy="738664"/>
            </a:xfrm>
            <a:prstGeom prst="rect">
              <a:avLst/>
            </a:prstGeom>
            <a:noFill/>
          </p:spPr>
          <p:txBody>
            <a:bodyPr wrap="none" rtlCol="0">
              <a:spAutoFit/>
            </a:bodyPr>
            <a:lstStyle/>
            <a:p>
              <a:pPr algn="r"/>
              <a:r>
                <a:rPr kumimoji="1" lang="ja-JP" altLang="en-US" sz="1400" dirty="0" smtClean="0">
                  <a:solidFill>
                    <a:srgbClr val="008000"/>
                  </a:solidFill>
                </a:rPr>
                <a:t>定期的</a:t>
              </a:r>
              <a:endParaRPr kumimoji="1" lang="en-US" altLang="ja-JP" sz="1400" dirty="0" smtClean="0">
                <a:solidFill>
                  <a:srgbClr val="008000"/>
                </a:solidFill>
              </a:endParaRPr>
            </a:p>
            <a:p>
              <a:pPr algn="r"/>
              <a:r>
                <a:rPr kumimoji="1" lang="ja-JP" altLang="en-US" sz="1400" dirty="0" smtClean="0">
                  <a:solidFill>
                    <a:srgbClr val="008000"/>
                  </a:solidFill>
                </a:rPr>
                <a:t>セーフ</a:t>
              </a:r>
              <a:endParaRPr kumimoji="1" lang="en-US" altLang="ja-JP" sz="1400" dirty="0" smtClean="0">
                <a:solidFill>
                  <a:srgbClr val="008000"/>
                </a:solidFill>
              </a:endParaRPr>
            </a:p>
            <a:p>
              <a:pPr algn="r"/>
              <a:r>
                <a:rPr kumimoji="1" lang="ja-JP" altLang="en-US" sz="1400" dirty="0" smtClean="0">
                  <a:solidFill>
                    <a:srgbClr val="008000"/>
                  </a:solidFill>
                </a:rPr>
                <a:t>ポイント</a:t>
              </a:r>
              <a:endParaRPr kumimoji="1" lang="ja-JP" altLang="en-US" sz="1400" dirty="0">
                <a:solidFill>
                  <a:srgbClr val="008000"/>
                </a:solidFill>
              </a:endParaRPr>
            </a:p>
          </p:txBody>
        </p:sp>
      </p:grpSp>
      <p:grpSp>
        <p:nvGrpSpPr>
          <p:cNvPr id="322" name="図形グループ 321"/>
          <p:cNvGrpSpPr/>
          <p:nvPr/>
        </p:nvGrpSpPr>
        <p:grpSpPr>
          <a:xfrm>
            <a:off x="5220071" y="1268760"/>
            <a:ext cx="3528393" cy="2808312"/>
            <a:chOff x="5076055" y="1268760"/>
            <a:chExt cx="3528393" cy="2808312"/>
          </a:xfrm>
          <a:solidFill>
            <a:srgbClr val="FF6666"/>
          </a:solidFill>
        </p:grpSpPr>
        <p:sp>
          <p:nvSpPr>
            <p:cNvPr id="313" name="角丸四角形 312"/>
            <p:cNvSpPr/>
            <p:nvPr/>
          </p:nvSpPr>
          <p:spPr bwMode="auto">
            <a:xfrm>
              <a:off x="5076055" y="1268760"/>
              <a:ext cx="3528392" cy="2808312"/>
            </a:xfrm>
            <a:prstGeom prst="roundRect">
              <a:avLst>
                <a:gd name="adj" fmla="val 0"/>
              </a:avLst>
            </a:prstGeom>
            <a:grp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1" name="テキスト ボックス 30"/>
            <p:cNvSpPr txBox="1"/>
            <p:nvPr/>
          </p:nvSpPr>
          <p:spPr>
            <a:xfrm>
              <a:off x="5076055" y="2924944"/>
              <a:ext cx="3528392" cy="923330"/>
            </a:xfrm>
            <a:prstGeom prst="rect">
              <a:avLst/>
            </a:prstGeom>
            <a:grpFill/>
          </p:spPr>
          <p:txBody>
            <a:bodyPr wrap="square" rtlCol="0">
              <a:spAutoFit/>
            </a:bodyPr>
            <a:lstStyle/>
            <a:p>
              <a:pPr algn="ctr"/>
              <a:r>
                <a:rPr kumimoji="1" lang="en-US" altLang="ja-JP" sz="1800" dirty="0" smtClean="0">
                  <a:solidFill>
                    <a:srgbClr val="FFFFFF"/>
                  </a:solidFill>
                  <a:effectLst/>
                </a:rPr>
                <a:t> SAP HANA, IBM </a:t>
              </a:r>
              <a:r>
                <a:rPr kumimoji="1" lang="en-US" altLang="ja-JP" sz="1800" dirty="0" err="1" smtClean="0">
                  <a:solidFill>
                    <a:srgbClr val="FFFFFF"/>
                  </a:solidFill>
                  <a:effectLst/>
                </a:rPr>
                <a:t>solidDB</a:t>
              </a:r>
              <a:endParaRPr kumimoji="1" lang="ja-JP" altLang="en-US" sz="1800" dirty="0" smtClean="0">
                <a:solidFill>
                  <a:srgbClr val="FFFFFF"/>
                </a:solidFill>
                <a:effectLst/>
              </a:endParaRPr>
            </a:p>
            <a:p>
              <a:pPr algn="ctr"/>
              <a:r>
                <a:rPr kumimoji="1" lang="en-US" altLang="ja-JP" sz="1800" dirty="0" smtClean="0">
                  <a:solidFill>
                    <a:srgbClr val="FFFFFF"/>
                  </a:solidFill>
                  <a:effectLst/>
                </a:rPr>
                <a:t>Oracle </a:t>
              </a:r>
              <a:r>
                <a:rPr kumimoji="1" lang="en-US" altLang="ja-JP" sz="1800" dirty="0" err="1" smtClean="0">
                  <a:solidFill>
                    <a:srgbClr val="FFFFFF"/>
                  </a:solidFill>
                  <a:effectLst/>
                </a:rPr>
                <a:t>TimeTen</a:t>
              </a:r>
              <a:r>
                <a:rPr kumimoji="1" lang="en-US" altLang="ja-JP" sz="1800" dirty="0" smtClean="0">
                  <a:solidFill>
                    <a:srgbClr val="FFFFFF"/>
                  </a:solidFill>
                  <a:effectLst/>
                </a:rPr>
                <a:t>, </a:t>
              </a:r>
              <a:r>
                <a:rPr kumimoji="1" lang="en-US" altLang="ja-JP" sz="1800" dirty="0" err="1" smtClean="0">
                  <a:solidFill>
                    <a:srgbClr val="FFFFFF"/>
                  </a:solidFill>
                  <a:effectLst/>
                </a:rPr>
                <a:t>Altibase</a:t>
              </a:r>
              <a:endParaRPr kumimoji="1" lang="en-US" altLang="ja-JP" sz="1800" dirty="0" smtClean="0">
                <a:solidFill>
                  <a:srgbClr val="FFFFFF"/>
                </a:solidFill>
                <a:effectLst/>
              </a:endParaRPr>
            </a:p>
            <a:p>
              <a:pPr algn="ctr"/>
              <a:r>
                <a:rPr kumimoji="1" lang="ja-JP" altLang="en-US" sz="1800" dirty="0" smtClean="0">
                  <a:solidFill>
                    <a:srgbClr val="FFFFFF"/>
                  </a:solidFill>
                  <a:effectLst/>
                </a:rPr>
                <a:t>・・・</a:t>
              </a:r>
              <a:r>
                <a:rPr kumimoji="1" lang="en-US" altLang="ja-JP" sz="1800" dirty="0" smtClean="0">
                  <a:solidFill>
                    <a:srgbClr val="FFFFFF"/>
                  </a:solidFill>
                  <a:effectLst/>
                </a:rPr>
                <a:t> </a:t>
              </a:r>
              <a:endParaRPr kumimoji="1" lang="ja-JP" altLang="en-US" sz="1800" dirty="0" smtClean="0">
                <a:solidFill>
                  <a:srgbClr val="FFFFFF"/>
                </a:solidFill>
                <a:effectLst/>
              </a:endParaRPr>
            </a:p>
          </p:txBody>
        </p:sp>
        <p:sp>
          <p:nvSpPr>
            <p:cNvPr id="307" name="テキスト ボックス 306"/>
            <p:cNvSpPr txBox="1"/>
            <p:nvPr/>
          </p:nvSpPr>
          <p:spPr>
            <a:xfrm>
              <a:off x="5076056" y="1628800"/>
              <a:ext cx="3528392" cy="923330"/>
            </a:xfrm>
            <a:prstGeom prst="rect">
              <a:avLst/>
            </a:prstGeom>
            <a:grpFill/>
          </p:spPr>
          <p:txBody>
            <a:bodyPr wrap="square" rtlCol="0">
              <a:spAutoFit/>
            </a:bodyPr>
            <a:lstStyle/>
            <a:p>
              <a:pPr algn="ctr"/>
              <a:r>
                <a:rPr kumimoji="1" lang="en-US" altLang="ja-JP" sz="1800" dirty="0" smtClean="0">
                  <a:solidFill>
                    <a:srgbClr val="FFFFFF"/>
                  </a:solidFill>
                  <a:effectLst/>
                </a:rPr>
                <a:t>DRAM</a:t>
              </a:r>
              <a:r>
                <a:rPr kumimoji="1" lang="ja-JP" altLang="en-US" sz="1800" dirty="0" smtClean="0">
                  <a:solidFill>
                    <a:srgbClr val="FFFFFF"/>
                  </a:solidFill>
                  <a:effectLst/>
                </a:rPr>
                <a:t>などの揮発性メモリーの</a:t>
              </a:r>
            </a:p>
            <a:p>
              <a:pPr algn="ctr"/>
              <a:r>
                <a:rPr kumimoji="1" lang="ja-JP" altLang="en-US" sz="1800" dirty="0" smtClean="0">
                  <a:solidFill>
                    <a:srgbClr val="FFFFFF"/>
                  </a:solidFill>
                  <a:effectLst/>
                </a:rPr>
                <a:t>一次記憶</a:t>
              </a:r>
              <a:r>
                <a:rPr lang="ja-JP" altLang="ja-JP" sz="1800" dirty="0" smtClean="0">
                  <a:solidFill>
                    <a:srgbClr val="FFFFFF"/>
                  </a:solidFill>
                  <a:effectLst/>
                </a:rPr>
                <a:t>（</a:t>
              </a:r>
              <a:r>
                <a:rPr lang="ja-JP" altLang="en-US" sz="1800" dirty="0" smtClean="0">
                  <a:solidFill>
                    <a:srgbClr val="FFFFFF"/>
                  </a:solidFill>
                  <a:effectLst/>
                </a:rPr>
                <a:t>主記憶装置）に</a:t>
              </a:r>
              <a:endParaRPr lang="en-US" altLang="ja-JP" sz="1800" dirty="0" smtClean="0">
                <a:solidFill>
                  <a:srgbClr val="FFFFFF"/>
                </a:solidFill>
                <a:effectLst/>
              </a:endParaRPr>
            </a:p>
            <a:p>
              <a:pPr algn="ctr"/>
              <a:r>
                <a:rPr lang="ja-JP" altLang="en-US" sz="1800" dirty="0" smtClean="0">
                  <a:solidFill>
                    <a:srgbClr val="FFFFFF"/>
                  </a:solidFill>
                  <a:effectLst/>
                </a:rPr>
                <a:t>データを保持・処理</a:t>
              </a:r>
              <a:endParaRPr kumimoji="1" lang="ja-JP" altLang="en-US" sz="1800" dirty="0">
                <a:solidFill>
                  <a:srgbClr val="FFFFFF"/>
                </a:solidFill>
                <a:effectLst/>
              </a:endParaRPr>
            </a:p>
          </p:txBody>
        </p:sp>
      </p:grpSp>
      <p:sp>
        <p:nvSpPr>
          <p:cNvPr id="325" name="テキスト ボックス 324"/>
          <p:cNvSpPr txBox="1"/>
          <p:nvPr/>
        </p:nvSpPr>
        <p:spPr>
          <a:xfrm>
            <a:off x="2248674" y="2996952"/>
            <a:ext cx="1563248" cy="707886"/>
          </a:xfrm>
          <a:prstGeom prst="rect">
            <a:avLst/>
          </a:prstGeom>
          <a:noFill/>
        </p:spPr>
        <p:txBody>
          <a:bodyPr wrap="none" rtlCol="0">
            <a:spAutoFit/>
          </a:bodyPr>
          <a:lstStyle/>
          <a:p>
            <a:pPr algn="ctr"/>
            <a:r>
              <a:rPr kumimoji="1" lang="ja-JP" altLang="en-US" sz="4000" dirty="0" smtClean="0">
                <a:solidFill>
                  <a:schemeClr val="bg1"/>
                </a:solidFill>
                <a:effectLst>
                  <a:glow rad="228600">
                    <a:schemeClr val="accent2">
                      <a:satMod val="175000"/>
                      <a:alpha val="40000"/>
                    </a:schemeClr>
                  </a:glow>
                </a:effectLst>
              </a:rPr>
              <a:t>データ</a:t>
            </a:r>
            <a:endParaRPr kumimoji="1" lang="ja-JP" altLang="en-US" sz="4000" dirty="0">
              <a:solidFill>
                <a:schemeClr val="bg1"/>
              </a:solidFill>
              <a:effectLst>
                <a:glow rad="228600">
                  <a:schemeClr val="accent2">
                    <a:satMod val="175000"/>
                    <a:alpha val="40000"/>
                  </a:schemeClr>
                </a:glow>
              </a:effectLst>
            </a:endParaRPr>
          </a:p>
        </p:txBody>
      </p:sp>
    </p:spTree>
    <p:extLst>
      <p:ext uri="{BB962C8B-B14F-4D97-AF65-F5344CB8AC3E}">
        <p14:creationId xmlns:p14="http://schemas.microsoft.com/office/powerpoint/2010/main" val="43611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322"/>
                                        </p:tgtEl>
                                        <p:attrNameLst>
                                          <p:attrName>style.visibility</p:attrName>
                                        </p:attrNameLst>
                                      </p:cBhvr>
                                      <p:to>
                                        <p:strVal val="visible"/>
                                      </p:to>
                                    </p:set>
                                    <p:anim calcmode="lin" valueType="num">
                                      <p:cBhvr additive="base">
                                        <p:cTn id="7" dur="500"/>
                                        <p:tgtEl>
                                          <p:spTgt spid="322"/>
                                        </p:tgtEl>
                                        <p:attrNameLst>
                                          <p:attrName>ppt_x</p:attrName>
                                        </p:attrNameLst>
                                      </p:cBhvr>
                                      <p:tavLst>
                                        <p:tav tm="0">
                                          <p:val>
                                            <p:strVal val="#ppt_x-#ppt_w*1.125000"/>
                                          </p:val>
                                        </p:tav>
                                        <p:tav tm="100000">
                                          <p:val>
                                            <p:strVal val="#ppt_x"/>
                                          </p:val>
                                        </p:tav>
                                      </p:tavLst>
                                    </p:anim>
                                    <p:animEffect transition="in" filter="wipe(right)">
                                      <p:cBhvr>
                                        <p:cTn id="8" dur="500"/>
                                        <p:tgtEl>
                                          <p:spTgt spid="322"/>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05"/>
                                        </p:tgtEl>
                                        <p:attrNameLst>
                                          <p:attrName>style.visibility</p:attrName>
                                        </p:attrNameLst>
                                      </p:cBhvr>
                                      <p:to>
                                        <p:strVal val="visible"/>
                                      </p:to>
                                    </p:set>
                                    <p:anim calcmode="lin" valueType="num">
                                      <p:cBhvr additive="base">
                                        <p:cTn id="13" dur="500" fill="hold"/>
                                        <p:tgtEl>
                                          <p:spTgt spid="305"/>
                                        </p:tgtEl>
                                        <p:attrNameLst>
                                          <p:attrName>ppt_x</p:attrName>
                                        </p:attrNameLst>
                                      </p:cBhvr>
                                      <p:tavLst>
                                        <p:tav tm="0">
                                          <p:val>
                                            <p:strVal val="1+#ppt_w/2"/>
                                          </p:val>
                                        </p:tav>
                                        <p:tav tm="100000">
                                          <p:val>
                                            <p:strVal val="#ppt_x"/>
                                          </p:val>
                                        </p:tav>
                                      </p:tavLst>
                                    </p:anim>
                                    <p:anim calcmode="lin" valueType="num">
                                      <p:cBhvr additive="base">
                                        <p:cTn id="14" dur="500" fill="hold"/>
                                        <p:tgtEl>
                                          <p:spTgt spid="30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323"/>
                                        </p:tgtEl>
                                        <p:attrNameLst>
                                          <p:attrName>style.visibility</p:attrName>
                                        </p:attrNameLst>
                                      </p:cBhvr>
                                      <p:to>
                                        <p:strVal val="visible"/>
                                      </p:to>
                                    </p:set>
                                    <p:animEffect transition="in" filter="wipe(up)">
                                      <p:cBhvr>
                                        <p:cTn id="19" dur="500"/>
                                        <p:tgtEl>
                                          <p:spTgt spid="32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295"/>
                                        </p:tgtEl>
                                        <p:attrNameLst>
                                          <p:attrName>style.visibility</p:attrName>
                                        </p:attrNameLst>
                                      </p:cBhvr>
                                      <p:to>
                                        <p:strVal val="visible"/>
                                      </p:to>
                                    </p:set>
                                    <p:animEffect transition="in" filter="wipe(down)">
                                      <p:cBhvr>
                                        <p:cTn id="24" dur="500"/>
                                        <p:tgtEl>
                                          <p:spTgt spid="295"/>
                                        </p:tgtEl>
                                      </p:cBhvr>
                                    </p:animEffect>
                                  </p:childTnLst>
                                </p:cTn>
                              </p:par>
                              <p:par>
                                <p:cTn id="25" presetID="22" presetClass="entr" presetSubtype="4"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down)">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306"/>
                                        </p:tgtEl>
                                        <p:attrNameLst>
                                          <p:attrName>style.visibility</p:attrName>
                                        </p:attrNameLst>
                                      </p:cBhvr>
                                      <p:to>
                                        <p:strVal val="visible"/>
                                      </p:to>
                                    </p:set>
                                    <p:anim calcmode="lin" valueType="num">
                                      <p:cBhvr additive="base">
                                        <p:cTn id="32" dur="500" fill="hold"/>
                                        <p:tgtEl>
                                          <p:spTgt spid="306"/>
                                        </p:tgtEl>
                                        <p:attrNameLst>
                                          <p:attrName>ppt_x</p:attrName>
                                        </p:attrNameLst>
                                      </p:cBhvr>
                                      <p:tavLst>
                                        <p:tav tm="0">
                                          <p:val>
                                            <p:strVal val="1+#ppt_w/2"/>
                                          </p:val>
                                        </p:tav>
                                        <p:tav tm="100000">
                                          <p:val>
                                            <p:strVal val="#ppt_x"/>
                                          </p:val>
                                        </p:tav>
                                      </p:tavLst>
                                    </p:anim>
                                    <p:anim calcmode="lin" valueType="num">
                                      <p:cBhvr additive="base">
                                        <p:cTn id="33" dur="500" fill="hold"/>
                                        <p:tgtEl>
                                          <p:spTgt spid="306"/>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2" fill="hold" grpId="0" nodeType="clickEffect">
                                  <p:stCondLst>
                                    <p:cond delay="0"/>
                                  </p:stCondLst>
                                  <p:childTnLst>
                                    <p:set>
                                      <p:cBhvr>
                                        <p:cTn id="37" dur="1" fill="hold">
                                          <p:stCondLst>
                                            <p:cond delay="0"/>
                                          </p:stCondLst>
                                        </p:cTn>
                                        <p:tgtEl>
                                          <p:spTgt spid="304"/>
                                        </p:tgtEl>
                                        <p:attrNameLst>
                                          <p:attrName>style.visibility</p:attrName>
                                        </p:attrNameLst>
                                      </p:cBhvr>
                                      <p:to>
                                        <p:strVal val="visible"/>
                                      </p:to>
                                    </p:set>
                                    <p:anim calcmode="lin" valueType="num">
                                      <p:cBhvr additive="base">
                                        <p:cTn id="38" dur="500" fill="hold"/>
                                        <p:tgtEl>
                                          <p:spTgt spid="304"/>
                                        </p:tgtEl>
                                        <p:attrNameLst>
                                          <p:attrName>ppt_x</p:attrName>
                                        </p:attrNameLst>
                                      </p:cBhvr>
                                      <p:tavLst>
                                        <p:tav tm="0">
                                          <p:val>
                                            <p:strVal val="1+#ppt_w/2"/>
                                          </p:val>
                                        </p:tav>
                                        <p:tav tm="100000">
                                          <p:val>
                                            <p:strVal val="#ppt_x"/>
                                          </p:val>
                                        </p:tav>
                                      </p:tavLst>
                                    </p:anim>
                                    <p:anim calcmode="lin" valueType="num">
                                      <p:cBhvr additive="base">
                                        <p:cTn id="39" dur="500" fill="hold"/>
                                        <p:tgtEl>
                                          <p:spTgt spid="3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 grpId="0" animBg="1"/>
      <p:bldP spid="305" grpId="0" animBg="1"/>
      <p:bldP spid="306"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2400" y="152400"/>
            <a:ext cx="8915400" cy="533400"/>
          </a:xfrm>
        </p:spPr>
        <p:txBody>
          <a:bodyPr/>
          <a:lstStyle/>
          <a:p>
            <a:r>
              <a:rPr kumimoji="1" lang="ja-JP" altLang="en-US" dirty="0" smtClean="0"/>
              <a:t>情報システム部門の現状から考えるクラウドへの期待（２）</a:t>
            </a:r>
            <a:endParaRPr kumimoji="1" lang="ja-JP" altLang="en-US" dirty="0"/>
          </a:p>
        </p:txBody>
      </p:sp>
      <p:sp>
        <p:nvSpPr>
          <p:cNvPr id="4" name="円柱 3"/>
          <p:cNvSpPr/>
          <p:nvPr/>
        </p:nvSpPr>
        <p:spPr>
          <a:xfrm>
            <a:off x="1116147" y="2960858"/>
            <a:ext cx="2614795" cy="2250463"/>
          </a:xfrm>
          <a:prstGeom prst="can">
            <a:avLst>
              <a:gd name="adj" fmla="val 20777"/>
            </a:avLst>
          </a:prstGeom>
          <a:solidFill>
            <a:srgbClr val="FF6600"/>
          </a:solidFill>
          <a:ln w="381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sp>
        <p:nvSpPr>
          <p:cNvPr id="5" name="円柱 4"/>
          <p:cNvSpPr/>
          <p:nvPr/>
        </p:nvSpPr>
        <p:spPr>
          <a:xfrm>
            <a:off x="1116147" y="1720622"/>
            <a:ext cx="2614795" cy="1738263"/>
          </a:xfrm>
          <a:prstGeom prst="can">
            <a:avLst/>
          </a:prstGeom>
          <a:solidFill>
            <a:srgbClr val="3366FF"/>
          </a:solidFill>
          <a:ln w="381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sp>
        <p:nvSpPr>
          <p:cNvPr id="6" name="テキスト ボックス 5"/>
          <p:cNvSpPr txBox="1"/>
          <p:nvPr/>
        </p:nvSpPr>
        <p:spPr>
          <a:xfrm>
            <a:off x="1215402" y="2249690"/>
            <a:ext cx="2416246" cy="307777"/>
          </a:xfrm>
          <a:prstGeom prst="rect">
            <a:avLst/>
          </a:prstGeom>
          <a:noFill/>
          <a:ln>
            <a:noFill/>
          </a:ln>
        </p:spPr>
        <p:txBody>
          <a:bodyPr wrap="none" rtlCol="0">
            <a:spAutoFit/>
          </a:bodyPr>
          <a:lstStyle/>
          <a:p>
            <a:pPr algn="ctr"/>
            <a:r>
              <a:rPr kumimoji="1" lang="ja-JP" altLang="en-US" sz="1400" dirty="0" smtClean="0">
                <a:solidFill>
                  <a:srgbClr val="FFFFFF"/>
                </a:solidFill>
                <a:latin typeface="ＭＳ Ｐゴシック"/>
                <a:ea typeface="ＭＳ Ｐゴシック"/>
                <a:cs typeface="ＭＳ Ｐゴシック"/>
              </a:rPr>
              <a:t>新規システムに投資する予算</a:t>
            </a:r>
            <a:endParaRPr kumimoji="1" lang="ja-JP" altLang="en-US" sz="1400" dirty="0">
              <a:solidFill>
                <a:srgbClr val="FFFFFF"/>
              </a:solidFill>
              <a:latin typeface="ＭＳ Ｐゴシック"/>
              <a:ea typeface="ＭＳ Ｐゴシック"/>
              <a:cs typeface="ＭＳ Ｐゴシック"/>
            </a:endParaRPr>
          </a:p>
        </p:txBody>
      </p:sp>
      <p:sp>
        <p:nvSpPr>
          <p:cNvPr id="7" name="テキスト ボックス 6"/>
          <p:cNvSpPr txBox="1"/>
          <p:nvPr/>
        </p:nvSpPr>
        <p:spPr>
          <a:xfrm>
            <a:off x="1221915" y="3634453"/>
            <a:ext cx="2403222" cy="615553"/>
          </a:xfrm>
          <a:prstGeom prst="rect">
            <a:avLst/>
          </a:prstGeom>
          <a:noFill/>
          <a:ln>
            <a:noFill/>
          </a:ln>
        </p:spPr>
        <p:txBody>
          <a:bodyPr wrap="none" rtlCol="0">
            <a:spAutoFit/>
          </a:bodyPr>
          <a:lstStyle/>
          <a:p>
            <a:pPr algn="ctr"/>
            <a:r>
              <a:rPr kumimoji="1" lang="ja-JP" altLang="en-US" sz="1400" dirty="0" smtClean="0">
                <a:solidFill>
                  <a:srgbClr val="FFFFFF"/>
                </a:solidFill>
                <a:latin typeface="ＭＳ Ｐゴシック"/>
                <a:ea typeface="ＭＳ Ｐゴシック"/>
                <a:cs typeface="ＭＳ Ｐゴシック"/>
              </a:rPr>
              <a:t>既存システムを維持する予算</a:t>
            </a:r>
            <a:endParaRPr kumimoji="1" lang="en-US" altLang="ja-JP" sz="1400" dirty="0" smtClean="0">
              <a:solidFill>
                <a:srgbClr val="FFFFFF"/>
              </a:solidFill>
              <a:latin typeface="ＭＳ Ｐゴシック"/>
              <a:ea typeface="ＭＳ Ｐゴシック"/>
              <a:cs typeface="ＭＳ Ｐゴシック"/>
            </a:endParaRPr>
          </a:p>
          <a:p>
            <a:pPr algn="ctr"/>
            <a:r>
              <a:rPr kumimoji="1" lang="ja-JP" altLang="en-US" sz="2000" dirty="0" smtClean="0">
                <a:solidFill>
                  <a:srgbClr val="FFFFFF"/>
                </a:solidFill>
                <a:latin typeface="ＭＳ Ｐゴシック"/>
                <a:ea typeface="ＭＳ Ｐゴシック"/>
                <a:cs typeface="ＭＳ Ｐゴシック"/>
              </a:rPr>
              <a:t>（</a:t>
            </a:r>
            <a:r>
              <a:rPr kumimoji="1" lang="en-US" altLang="ja-JP" sz="2000" dirty="0" smtClean="0">
                <a:solidFill>
                  <a:srgbClr val="FFFFFF"/>
                </a:solidFill>
                <a:latin typeface="ＭＳ Ｐゴシック"/>
                <a:ea typeface="ＭＳ Ｐゴシック"/>
                <a:cs typeface="ＭＳ Ｐゴシック"/>
              </a:rPr>
              <a:t>TCO</a:t>
            </a:r>
            <a:r>
              <a:rPr kumimoji="1" lang="ja-JP" altLang="en-US" sz="2000" dirty="0" smtClean="0">
                <a:solidFill>
                  <a:srgbClr val="FFFFFF"/>
                </a:solidFill>
                <a:latin typeface="ＭＳ Ｐゴシック"/>
                <a:ea typeface="ＭＳ Ｐゴシック"/>
                <a:cs typeface="ＭＳ Ｐゴシック"/>
              </a:rPr>
              <a:t>）</a:t>
            </a:r>
            <a:endParaRPr kumimoji="1" lang="ja-JP" altLang="en-US" sz="2000" dirty="0">
              <a:solidFill>
                <a:srgbClr val="FFFFFF"/>
              </a:solidFill>
              <a:latin typeface="ＭＳ Ｐゴシック"/>
              <a:ea typeface="ＭＳ Ｐゴシック"/>
              <a:cs typeface="ＭＳ Ｐゴシック"/>
            </a:endParaRPr>
          </a:p>
        </p:txBody>
      </p:sp>
      <p:sp>
        <p:nvSpPr>
          <p:cNvPr id="8" name="テキスト ボックス 7"/>
          <p:cNvSpPr txBox="1"/>
          <p:nvPr/>
        </p:nvSpPr>
        <p:spPr>
          <a:xfrm>
            <a:off x="1676267" y="2552498"/>
            <a:ext cx="1501633" cy="769441"/>
          </a:xfrm>
          <a:prstGeom prst="rect">
            <a:avLst/>
          </a:prstGeom>
          <a:noFill/>
          <a:ln>
            <a:noFill/>
          </a:ln>
        </p:spPr>
        <p:txBody>
          <a:bodyPr wrap="none" rtlCol="0">
            <a:spAutoFit/>
          </a:bodyPr>
          <a:lstStyle/>
          <a:p>
            <a:pPr algn="ctr"/>
            <a:r>
              <a:rPr lang="en-US" altLang="ja-JP" sz="4400" dirty="0" smtClean="0">
                <a:solidFill>
                  <a:srgbClr val="FFFFFF"/>
                </a:solidFill>
                <a:latin typeface="Arial Black"/>
                <a:ea typeface="ＭＳ Ｐゴシック"/>
                <a:cs typeface="Arial Black"/>
              </a:rPr>
              <a:t>40%</a:t>
            </a:r>
            <a:endParaRPr kumimoji="1" lang="ja-JP" altLang="en-US" sz="4400" dirty="0">
              <a:solidFill>
                <a:srgbClr val="FFFFFF"/>
              </a:solidFill>
              <a:latin typeface="Arial Black"/>
              <a:ea typeface="ＭＳ Ｐゴシック"/>
              <a:cs typeface="Arial Black"/>
            </a:endParaRPr>
          </a:p>
        </p:txBody>
      </p:sp>
      <p:sp>
        <p:nvSpPr>
          <p:cNvPr id="9" name="テキスト ボックス 8"/>
          <p:cNvSpPr txBox="1"/>
          <p:nvPr/>
        </p:nvSpPr>
        <p:spPr>
          <a:xfrm>
            <a:off x="1676267" y="4127512"/>
            <a:ext cx="1501633" cy="769441"/>
          </a:xfrm>
          <a:prstGeom prst="rect">
            <a:avLst/>
          </a:prstGeom>
          <a:noFill/>
          <a:ln>
            <a:noFill/>
          </a:ln>
        </p:spPr>
        <p:txBody>
          <a:bodyPr wrap="none" rtlCol="0">
            <a:spAutoFit/>
          </a:bodyPr>
          <a:lstStyle/>
          <a:p>
            <a:pPr algn="ctr"/>
            <a:r>
              <a:rPr lang="en-US" altLang="ja-JP" sz="4400" dirty="0">
                <a:solidFill>
                  <a:srgbClr val="FFFFFF"/>
                </a:solidFill>
                <a:latin typeface="Arial Black"/>
                <a:ea typeface="ＭＳ Ｐゴシック"/>
                <a:cs typeface="Arial Black"/>
              </a:rPr>
              <a:t>6</a:t>
            </a:r>
            <a:r>
              <a:rPr lang="en-US" altLang="ja-JP" sz="4400" dirty="0" smtClean="0">
                <a:solidFill>
                  <a:srgbClr val="FFFFFF"/>
                </a:solidFill>
                <a:latin typeface="Arial Black"/>
                <a:ea typeface="ＭＳ Ｐゴシック"/>
                <a:cs typeface="Arial Black"/>
              </a:rPr>
              <a:t>0%</a:t>
            </a:r>
            <a:endParaRPr kumimoji="1" lang="ja-JP" altLang="en-US" sz="4400" dirty="0">
              <a:solidFill>
                <a:srgbClr val="FFFFFF"/>
              </a:solidFill>
              <a:latin typeface="Arial Black"/>
              <a:ea typeface="ＭＳ Ｐゴシック"/>
              <a:cs typeface="Arial Black"/>
            </a:endParaRPr>
          </a:p>
        </p:txBody>
      </p:sp>
      <p:sp>
        <p:nvSpPr>
          <p:cNvPr id="11" name="円柱 10"/>
          <p:cNvSpPr/>
          <p:nvPr/>
        </p:nvSpPr>
        <p:spPr>
          <a:xfrm>
            <a:off x="5474139" y="3651872"/>
            <a:ext cx="2614795" cy="1556336"/>
          </a:xfrm>
          <a:prstGeom prst="can">
            <a:avLst>
              <a:gd name="adj" fmla="val 29653"/>
            </a:avLst>
          </a:prstGeom>
          <a:solidFill>
            <a:srgbClr val="FF6600"/>
          </a:solidFill>
          <a:ln w="381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sp>
        <p:nvSpPr>
          <p:cNvPr id="12" name="円柱 11"/>
          <p:cNvSpPr/>
          <p:nvPr/>
        </p:nvSpPr>
        <p:spPr>
          <a:xfrm>
            <a:off x="5474139" y="1720622"/>
            <a:ext cx="2614795" cy="2398151"/>
          </a:xfrm>
          <a:prstGeom prst="can">
            <a:avLst>
              <a:gd name="adj" fmla="val 18770"/>
            </a:avLst>
          </a:prstGeom>
          <a:solidFill>
            <a:srgbClr val="3366FF"/>
          </a:solidFill>
          <a:ln w="381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cxnSp>
        <p:nvCxnSpPr>
          <p:cNvPr id="13" name="直線コネクタ 12"/>
          <p:cNvCxnSpPr/>
          <p:nvPr/>
        </p:nvCxnSpPr>
        <p:spPr>
          <a:xfrm>
            <a:off x="3742676" y="1927450"/>
            <a:ext cx="1743197" cy="6225"/>
          </a:xfrm>
          <a:prstGeom prst="line">
            <a:avLst/>
          </a:prstGeom>
          <a:ln w="38100" cmpd="sng">
            <a:solidFill>
              <a:srgbClr val="7F7F7F"/>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4" name="直線コネクタ 13"/>
          <p:cNvCxnSpPr/>
          <p:nvPr/>
        </p:nvCxnSpPr>
        <p:spPr>
          <a:xfrm>
            <a:off x="3742676" y="3265900"/>
            <a:ext cx="1743197" cy="666112"/>
          </a:xfrm>
          <a:prstGeom prst="line">
            <a:avLst/>
          </a:prstGeom>
          <a:ln w="38100" cmpd="sng">
            <a:solidFill>
              <a:srgbClr val="7F7F7F"/>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sp>
        <p:nvSpPr>
          <p:cNvPr id="15" name="テキスト ボックス 14"/>
          <p:cNvSpPr txBox="1"/>
          <p:nvPr/>
        </p:nvSpPr>
        <p:spPr>
          <a:xfrm>
            <a:off x="5585790" y="2960858"/>
            <a:ext cx="2416246" cy="307777"/>
          </a:xfrm>
          <a:prstGeom prst="rect">
            <a:avLst/>
          </a:prstGeom>
          <a:noFill/>
        </p:spPr>
        <p:txBody>
          <a:bodyPr wrap="none" rtlCol="0">
            <a:spAutoFit/>
          </a:bodyPr>
          <a:lstStyle/>
          <a:p>
            <a:pPr algn="ctr"/>
            <a:r>
              <a:rPr kumimoji="1" lang="ja-JP" altLang="en-US" sz="1400" dirty="0" smtClean="0">
                <a:solidFill>
                  <a:srgbClr val="FFFFFF"/>
                </a:solidFill>
                <a:latin typeface="ＭＳ Ｐゴシック"/>
                <a:ea typeface="ＭＳ Ｐゴシック"/>
                <a:cs typeface="ＭＳ Ｐゴシック"/>
              </a:rPr>
              <a:t>新規システムに投資する予算</a:t>
            </a:r>
            <a:endParaRPr kumimoji="1" lang="ja-JP" altLang="en-US" sz="1400" dirty="0">
              <a:solidFill>
                <a:srgbClr val="FFFFFF"/>
              </a:solidFill>
              <a:latin typeface="ＭＳ Ｐゴシック"/>
              <a:ea typeface="ＭＳ Ｐゴシック"/>
              <a:cs typeface="ＭＳ Ｐゴシック"/>
            </a:endParaRPr>
          </a:p>
        </p:txBody>
      </p:sp>
      <p:sp>
        <p:nvSpPr>
          <p:cNvPr id="16" name="テキスト ボックス 15"/>
          <p:cNvSpPr txBox="1"/>
          <p:nvPr/>
        </p:nvSpPr>
        <p:spPr>
          <a:xfrm>
            <a:off x="5592303" y="4499775"/>
            <a:ext cx="2403222" cy="307777"/>
          </a:xfrm>
          <a:prstGeom prst="rect">
            <a:avLst/>
          </a:prstGeom>
          <a:noFill/>
        </p:spPr>
        <p:txBody>
          <a:bodyPr wrap="none" rtlCol="0">
            <a:spAutoFit/>
          </a:bodyPr>
          <a:lstStyle/>
          <a:p>
            <a:pPr algn="ctr"/>
            <a:r>
              <a:rPr kumimoji="1" lang="ja-JP" altLang="en-US" sz="1400" dirty="0" smtClean="0">
                <a:solidFill>
                  <a:srgbClr val="FFFFFF"/>
                </a:solidFill>
                <a:latin typeface="ＭＳ Ｐゴシック"/>
                <a:ea typeface="ＭＳ Ｐゴシック"/>
                <a:cs typeface="ＭＳ Ｐゴシック"/>
              </a:rPr>
              <a:t>既存システムを維持する予算</a:t>
            </a:r>
            <a:endParaRPr kumimoji="1" lang="ja-JP" altLang="en-US" sz="1400" dirty="0">
              <a:solidFill>
                <a:srgbClr val="FFFFFF"/>
              </a:solidFill>
              <a:latin typeface="ＭＳ Ｐゴシック"/>
              <a:ea typeface="ＭＳ Ｐゴシック"/>
              <a:cs typeface="ＭＳ Ｐゴシック"/>
            </a:endParaRPr>
          </a:p>
        </p:txBody>
      </p:sp>
      <p:sp>
        <p:nvSpPr>
          <p:cNvPr id="17" name="上矢印 16"/>
          <p:cNvSpPr/>
          <p:nvPr/>
        </p:nvSpPr>
        <p:spPr>
          <a:xfrm>
            <a:off x="6479515" y="2249690"/>
            <a:ext cx="628796" cy="611562"/>
          </a:xfrm>
          <a:prstGeom prst="upArrow">
            <a:avLst/>
          </a:prstGeom>
          <a:solidFill>
            <a:schemeClr val="bg1"/>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sp>
        <p:nvSpPr>
          <p:cNvPr id="18" name="上矢印 17"/>
          <p:cNvSpPr/>
          <p:nvPr/>
        </p:nvSpPr>
        <p:spPr>
          <a:xfrm flipV="1">
            <a:off x="6479515" y="3346091"/>
            <a:ext cx="628796" cy="611562"/>
          </a:xfrm>
          <a:prstGeom prst="upArrow">
            <a:avLst/>
          </a:prstGeom>
          <a:solidFill>
            <a:schemeClr val="bg1"/>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sp>
        <p:nvSpPr>
          <p:cNvPr id="19" name="上矢印 18"/>
          <p:cNvSpPr/>
          <p:nvPr/>
        </p:nvSpPr>
        <p:spPr>
          <a:xfrm>
            <a:off x="6479515" y="4782652"/>
            <a:ext cx="628796" cy="363303"/>
          </a:xfrm>
          <a:prstGeom prst="upArrow">
            <a:avLst/>
          </a:prstGeom>
          <a:solidFill>
            <a:schemeClr val="bg1"/>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sp>
        <p:nvSpPr>
          <p:cNvPr id="20" name="上矢印 19"/>
          <p:cNvSpPr/>
          <p:nvPr/>
        </p:nvSpPr>
        <p:spPr>
          <a:xfrm flipV="1">
            <a:off x="6479515" y="4175303"/>
            <a:ext cx="628796" cy="363303"/>
          </a:xfrm>
          <a:prstGeom prst="upArrow">
            <a:avLst/>
          </a:prstGeom>
          <a:solidFill>
            <a:schemeClr val="bg1"/>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cxnSp>
        <p:nvCxnSpPr>
          <p:cNvPr id="21" name="直線コネクタ 20"/>
          <p:cNvCxnSpPr/>
          <p:nvPr/>
        </p:nvCxnSpPr>
        <p:spPr>
          <a:xfrm>
            <a:off x="3742676" y="4996547"/>
            <a:ext cx="1743197" cy="6225"/>
          </a:xfrm>
          <a:prstGeom prst="line">
            <a:avLst/>
          </a:prstGeom>
          <a:ln w="38100" cmpd="sng">
            <a:solidFill>
              <a:schemeClr val="bg1">
                <a:lumMod val="50000"/>
              </a:schemeClr>
            </a:solidFill>
            <a:prstDash val="sysDash"/>
            <a:headEnd type="none"/>
            <a:tailEnd type="triangle"/>
          </a:ln>
        </p:spPr>
        <p:style>
          <a:lnRef idx="2">
            <a:schemeClr val="accent1"/>
          </a:lnRef>
          <a:fillRef idx="0">
            <a:schemeClr val="accent1"/>
          </a:fillRef>
          <a:effectRef idx="1">
            <a:schemeClr val="accent1"/>
          </a:effectRef>
          <a:fontRef idx="minor">
            <a:schemeClr val="tx1"/>
          </a:fontRef>
        </p:style>
      </p:cxnSp>
      <p:sp>
        <p:nvSpPr>
          <p:cNvPr id="23" name="テキスト ボックス 22"/>
          <p:cNvSpPr txBox="1"/>
          <p:nvPr/>
        </p:nvSpPr>
        <p:spPr>
          <a:xfrm>
            <a:off x="1299362" y="835294"/>
            <a:ext cx="6621191" cy="646331"/>
          </a:xfrm>
          <a:prstGeom prst="rect">
            <a:avLst/>
          </a:prstGeom>
          <a:noFill/>
        </p:spPr>
        <p:txBody>
          <a:bodyPr wrap="none" rtlCol="0">
            <a:spAutoFit/>
          </a:bodyPr>
          <a:lstStyle/>
          <a:p>
            <a:pPr algn="ctr"/>
            <a:r>
              <a:rPr lang="en-US" altLang="ja-JP" sz="3600" dirty="0" smtClean="0">
                <a:solidFill>
                  <a:srgbClr val="FF0000"/>
                </a:solidFill>
                <a:effectLst>
                  <a:glow rad="101600">
                    <a:schemeClr val="bg1">
                      <a:alpha val="75000"/>
                    </a:schemeClr>
                  </a:glow>
                </a:effectLst>
                <a:latin typeface="ＭＳ Ｐゴシック"/>
                <a:ea typeface="ＭＳ Ｐゴシック"/>
                <a:cs typeface="ＭＳ Ｐゴシック"/>
              </a:rPr>
              <a:t>IT</a:t>
            </a:r>
            <a:r>
              <a:rPr lang="ja-JP" altLang="en-US" sz="3600" dirty="0" smtClean="0">
                <a:solidFill>
                  <a:srgbClr val="FF0000"/>
                </a:solidFill>
                <a:effectLst>
                  <a:glow rad="101600">
                    <a:schemeClr val="bg1">
                      <a:alpha val="75000"/>
                    </a:schemeClr>
                  </a:glow>
                </a:effectLst>
                <a:latin typeface="ＭＳ Ｐゴシック"/>
                <a:ea typeface="ＭＳ Ｐゴシック"/>
                <a:cs typeface="ＭＳ Ｐゴシック"/>
              </a:rPr>
              <a:t>予算の増加は期待できない！</a:t>
            </a:r>
            <a:endParaRPr lang="en-US" altLang="ja-JP" sz="3600" dirty="0" smtClean="0">
              <a:solidFill>
                <a:srgbClr val="FF0000"/>
              </a:solidFill>
              <a:effectLst>
                <a:glow rad="101600">
                  <a:schemeClr val="bg1">
                    <a:alpha val="75000"/>
                  </a:schemeClr>
                </a:glow>
              </a:effectLst>
              <a:latin typeface="ＭＳ Ｐゴシック"/>
              <a:ea typeface="ＭＳ Ｐゴシック"/>
              <a:cs typeface="ＭＳ Ｐゴシック"/>
            </a:endParaRPr>
          </a:p>
        </p:txBody>
      </p:sp>
      <p:sp>
        <p:nvSpPr>
          <p:cNvPr id="24" name="上矢印 23"/>
          <p:cNvSpPr/>
          <p:nvPr/>
        </p:nvSpPr>
        <p:spPr>
          <a:xfrm flipV="1">
            <a:off x="1812591" y="1568780"/>
            <a:ext cx="1211661" cy="414697"/>
          </a:xfrm>
          <a:prstGeom prst="upArrow">
            <a:avLst/>
          </a:prstGeom>
          <a:solidFill>
            <a:srgbClr val="FF0000"/>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sp>
        <p:nvSpPr>
          <p:cNvPr id="25" name="上矢印 24"/>
          <p:cNvSpPr/>
          <p:nvPr/>
        </p:nvSpPr>
        <p:spPr>
          <a:xfrm flipV="1">
            <a:off x="6188082" y="1568780"/>
            <a:ext cx="1211661" cy="414697"/>
          </a:xfrm>
          <a:prstGeom prst="upArrow">
            <a:avLst/>
          </a:prstGeom>
          <a:solidFill>
            <a:srgbClr val="FF0000"/>
          </a:solidFill>
          <a:ln>
            <a:noFill/>
          </a:ln>
          <a:effectLst>
            <a:outerShdw blurRad="50800" dist="38100" dir="2700000" algn="tl" rotWithShape="0">
              <a:prstClr val="black">
                <a:alpha val="40000"/>
              </a:prstClr>
            </a:outerShdw>
          </a:effectLst>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latin typeface="ＭＳ Ｐゴシック"/>
              <a:ea typeface="ＭＳ Ｐゴシック"/>
              <a:cs typeface="ＭＳ Ｐゴシック"/>
            </a:endParaRPr>
          </a:p>
        </p:txBody>
      </p:sp>
      <p:sp>
        <p:nvSpPr>
          <p:cNvPr id="29" name="ホームベース 28"/>
          <p:cNvSpPr/>
          <p:nvPr/>
        </p:nvSpPr>
        <p:spPr bwMode="gray">
          <a:xfrm>
            <a:off x="3859880" y="4000015"/>
            <a:ext cx="1502196" cy="821244"/>
          </a:xfrm>
          <a:prstGeom prst="homePlate">
            <a:avLst>
              <a:gd name="adj" fmla="val 32564"/>
            </a:avLst>
          </a:prstGeom>
          <a:solidFill>
            <a:srgbClr val="FF6666"/>
          </a:solidFill>
          <a:ln>
            <a:noFill/>
            <a:headEnd type="none" w="med" len="med"/>
            <a:tailEnd type="none" w="med" len="med"/>
          </a:ln>
          <a:effectLst>
            <a:outerShdw blurRad="50800" dist="38100" dir="2700000" algn="tl" rotWithShape="0">
              <a:prstClr val="black">
                <a:alpha val="40000"/>
              </a:prstClr>
            </a:outerShdw>
          </a:effectLst>
        </p:spPr>
        <p:style>
          <a:lnRef idx="2">
            <a:schemeClr val="accent2">
              <a:shade val="50000"/>
            </a:schemeClr>
          </a:lnRef>
          <a:fillRef idx="1">
            <a:schemeClr val="accent2"/>
          </a:fillRef>
          <a:effectRef idx="0">
            <a:schemeClr val="accent2"/>
          </a:effectRef>
          <a:fontRef idx="minor">
            <a:schemeClr val="lt1"/>
          </a:fontRef>
        </p:style>
        <p:txBody>
          <a:bodyPr vert="horz" wrap="none" lIns="90000" tIns="144000" rIns="90000" bIns="4680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
                <a:schemeClr val="folHlink"/>
              </a:buClr>
              <a:buSzTx/>
              <a:buFont typeface="Wingdings" pitchFamily="2" charset="2"/>
              <a:buNone/>
              <a:tabLst/>
            </a:pPr>
            <a:r>
              <a:rPr kumimoji="1" lang="ja-JP" altLang="en-US" sz="1200" i="0" u="none" strike="noStrike" cap="none" normalizeH="0" baseline="0" dirty="0" smtClean="0">
                <a:ln>
                  <a:noFill/>
                </a:ln>
                <a:solidFill>
                  <a:schemeClr val="bg1"/>
                </a:solidFill>
                <a:effectLst/>
                <a:latin typeface="ＭＳ Ｐゴシック"/>
                <a:ea typeface="ＭＳ Ｐゴシック"/>
                <a:cs typeface="ＭＳ Ｐゴシック"/>
              </a:rPr>
              <a:t>既存システムを</a:t>
            </a:r>
            <a:endParaRPr kumimoji="1" lang="en-US" altLang="ja-JP" sz="1200" i="0" u="none" strike="noStrike" cap="none" normalizeH="0" baseline="0" dirty="0" smtClean="0">
              <a:ln>
                <a:noFill/>
              </a:ln>
              <a:solidFill>
                <a:schemeClr val="bg1"/>
              </a:solidFill>
              <a:effectLst/>
              <a:latin typeface="ＭＳ Ｐゴシック"/>
              <a:ea typeface="ＭＳ Ｐゴシック"/>
              <a:cs typeface="ＭＳ Ｐゴシック"/>
            </a:endParaRPr>
          </a:p>
          <a:p>
            <a:pPr marL="0" marR="0" indent="0" algn="ctr" defTabSz="914400" rtl="0" eaLnBrk="1" fontAlgn="base" latinLnBrk="0" hangingPunct="1">
              <a:lnSpc>
                <a:spcPct val="100000"/>
              </a:lnSpc>
              <a:spcBef>
                <a:spcPct val="0"/>
              </a:spcBef>
              <a:spcAft>
                <a:spcPct val="0"/>
              </a:spcAft>
              <a:buClr>
                <a:schemeClr val="folHlink"/>
              </a:buClr>
              <a:buSzTx/>
              <a:buFont typeface="Wingdings" pitchFamily="2" charset="2"/>
              <a:buNone/>
              <a:tabLst/>
            </a:pPr>
            <a:r>
              <a:rPr kumimoji="1" lang="ja-JP" altLang="en-US" sz="1200" i="0" u="none" strike="noStrike" cap="none" normalizeH="0" baseline="0" dirty="0" smtClean="0">
                <a:ln>
                  <a:noFill/>
                </a:ln>
                <a:solidFill>
                  <a:schemeClr val="bg1"/>
                </a:solidFill>
                <a:effectLst/>
                <a:latin typeface="ＭＳ Ｐゴシック"/>
                <a:ea typeface="ＭＳ Ｐゴシック"/>
                <a:cs typeface="ＭＳ Ｐゴシック"/>
              </a:rPr>
              <a:t>維持するための</a:t>
            </a:r>
            <a:endParaRPr kumimoji="1" lang="en-US" altLang="ja-JP" sz="1200" i="0" u="none" strike="noStrike" cap="none" normalizeH="0" baseline="0" dirty="0" smtClean="0">
              <a:ln>
                <a:noFill/>
              </a:ln>
              <a:solidFill>
                <a:schemeClr val="bg1"/>
              </a:solidFill>
              <a:effectLst/>
              <a:latin typeface="ＭＳ Ｐゴシック"/>
              <a:ea typeface="ＭＳ Ｐゴシック"/>
              <a:cs typeface="ＭＳ Ｐゴシック"/>
            </a:endParaRPr>
          </a:p>
          <a:p>
            <a:pPr marL="0" marR="0" indent="0" algn="ctr" defTabSz="914400" rtl="0" eaLnBrk="1" fontAlgn="base" latinLnBrk="0" hangingPunct="1">
              <a:lnSpc>
                <a:spcPct val="100000"/>
              </a:lnSpc>
              <a:spcBef>
                <a:spcPct val="0"/>
              </a:spcBef>
              <a:spcAft>
                <a:spcPct val="0"/>
              </a:spcAft>
              <a:buClr>
                <a:schemeClr val="folHlink"/>
              </a:buClr>
              <a:buSzTx/>
              <a:buFont typeface="Wingdings" pitchFamily="2" charset="2"/>
              <a:buNone/>
              <a:tabLst/>
            </a:pPr>
            <a:r>
              <a:rPr lang="ja-JP" altLang="en-US" sz="1200" dirty="0" smtClean="0">
                <a:solidFill>
                  <a:schemeClr val="bg1"/>
                </a:solidFill>
                <a:latin typeface="ＭＳ Ｐゴシック"/>
                <a:ea typeface="ＭＳ Ｐゴシック"/>
                <a:cs typeface="ＭＳ Ｐゴシック"/>
              </a:rPr>
              <a:t>コスト削減</a:t>
            </a:r>
            <a:endParaRPr kumimoji="1" lang="ja-JP" altLang="en-US" sz="1200" i="0" u="none" strike="noStrike" cap="none" normalizeH="0" baseline="0" dirty="0" smtClean="0">
              <a:ln>
                <a:noFill/>
              </a:ln>
              <a:solidFill>
                <a:schemeClr val="bg1"/>
              </a:solidFill>
              <a:effectLst/>
              <a:latin typeface="ＭＳ Ｐゴシック"/>
              <a:ea typeface="ＭＳ Ｐゴシック"/>
              <a:cs typeface="ＭＳ Ｐゴシック"/>
            </a:endParaRPr>
          </a:p>
        </p:txBody>
      </p:sp>
      <p:sp>
        <p:nvSpPr>
          <p:cNvPr id="26" name="テキスト ボックス 25"/>
          <p:cNvSpPr txBox="1"/>
          <p:nvPr/>
        </p:nvSpPr>
        <p:spPr>
          <a:xfrm>
            <a:off x="1116147" y="5417483"/>
            <a:ext cx="2993127" cy="954107"/>
          </a:xfrm>
          <a:prstGeom prst="rect">
            <a:avLst/>
          </a:prstGeom>
          <a:noFill/>
        </p:spPr>
        <p:txBody>
          <a:bodyPr wrap="none" rtlCol="0">
            <a:spAutoFit/>
          </a:bodyPr>
          <a:lstStyle/>
          <a:p>
            <a:pPr marL="457200" indent="-457200">
              <a:buFont typeface="Wingdings" charset="2"/>
              <a:buChar char="v"/>
            </a:pPr>
            <a:r>
              <a:rPr kumimoji="1" lang="en-US" altLang="ja-JP" sz="2800" dirty="0" smtClean="0">
                <a:solidFill>
                  <a:srgbClr val="FF0000"/>
                </a:solidFill>
                <a:effectLst/>
              </a:rPr>
              <a:t>TCO</a:t>
            </a:r>
            <a:r>
              <a:rPr kumimoji="1" lang="ja-JP" altLang="en-US" sz="2800" dirty="0" smtClean="0">
                <a:solidFill>
                  <a:srgbClr val="FF0000"/>
                </a:solidFill>
                <a:effectLst/>
              </a:rPr>
              <a:t>の上昇</a:t>
            </a:r>
            <a:endParaRPr kumimoji="1" lang="en-US" altLang="ja-JP" sz="2800" dirty="0" smtClean="0">
              <a:solidFill>
                <a:srgbClr val="FF0000"/>
              </a:solidFill>
              <a:effectLst/>
            </a:endParaRPr>
          </a:p>
          <a:p>
            <a:pPr marL="457200" indent="-457200">
              <a:buFont typeface="Wingdings" charset="2"/>
              <a:buChar char="v"/>
            </a:pPr>
            <a:r>
              <a:rPr lang="en-US" altLang="ja-JP" sz="2800" dirty="0" smtClean="0">
                <a:solidFill>
                  <a:srgbClr val="FF0000"/>
                </a:solidFill>
                <a:effectLst/>
              </a:rPr>
              <a:t>IT</a:t>
            </a:r>
            <a:r>
              <a:rPr lang="ja-JP" altLang="en-US" sz="2800" dirty="0" smtClean="0">
                <a:solidFill>
                  <a:srgbClr val="FF0000"/>
                </a:solidFill>
                <a:effectLst/>
              </a:rPr>
              <a:t>予算の頭打ち</a:t>
            </a:r>
            <a:endParaRPr kumimoji="1" lang="ja-JP" altLang="en-US" sz="2800" dirty="0">
              <a:solidFill>
                <a:srgbClr val="FF0000"/>
              </a:solidFill>
              <a:effectLst/>
            </a:endParaRPr>
          </a:p>
        </p:txBody>
      </p:sp>
      <p:grpSp>
        <p:nvGrpSpPr>
          <p:cNvPr id="27" name="図形グループ 26"/>
          <p:cNvGrpSpPr/>
          <p:nvPr/>
        </p:nvGrpSpPr>
        <p:grpSpPr>
          <a:xfrm>
            <a:off x="4109274" y="5468192"/>
            <a:ext cx="4324707" cy="939891"/>
            <a:chOff x="3897590" y="1193709"/>
            <a:chExt cx="4324707" cy="939891"/>
          </a:xfrm>
        </p:grpSpPr>
        <p:sp>
          <p:nvSpPr>
            <p:cNvPr id="28" name="右矢印 27"/>
            <p:cNvSpPr/>
            <p:nvPr/>
          </p:nvSpPr>
          <p:spPr bwMode="auto">
            <a:xfrm>
              <a:off x="3897590" y="1219200"/>
              <a:ext cx="787562" cy="914400"/>
            </a:xfrm>
            <a:prstGeom prst="rightArrow">
              <a:avLst/>
            </a:prstGeom>
            <a:solidFill>
              <a:srgbClr val="FF6600"/>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0000FF"/>
                </a:solidFill>
                <a:effectLst/>
                <a:latin typeface="Arial" charset="0"/>
                <a:ea typeface="HG丸ｺﾞｼｯｸM-PRO" pitchFamily="50" charset="-128"/>
              </a:endParaRPr>
            </a:p>
          </p:txBody>
        </p:sp>
        <p:sp>
          <p:nvSpPr>
            <p:cNvPr id="30" name="テキスト ボックス 29"/>
            <p:cNvSpPr txBox="1"/>
            <p:nvPr/>
          </p:nvSpPr>
          <p:spPr>
            <a:xfrm>
              <a:off x="4685151" y="1193709"/>
              <a:ext cx="3537146" cy="861774"/>
            </a:xfrm>
            <a:prstGeom prst="rect">
              <a:avLst/>
            </a:prstGeom>
            <a:noFill/>
          </p:spPr>
          <p:txBody>
            <a:bodyPr wrap="none" rtlCol="0">
              <a:spAutoFit/>
            </a:bodyPr>
            <a:lstStyle/>
            <a:p>
              <a:pPr algn="ctr"/>
              <a:r>
                <a:rPr kumimoji="1" lang="ja-JP" altLang="en-US" sz="3600" dirty="0" smtClean="0">
                  <a:solidFill>
                    <a:srgbClr val="0000FF"/>
                  </a:solidFill>
                  <a:effectLst/>
                </a:rPr>
                <a:t>クラウドへの期待</a:t>
              </a:r>
              <a:endParaRPr kumimoji="1" lang="en-US" altLang="ja-JP" sz="3600" dirty="0" smtClean="0">
                <a:solidFill>
                  <a:srgbClr val="0000FF"/>
                </a:solidFill>
                <a:effectLst/>
              </a:endParaRPr>
            </a:p>
            <a:p>
              <a:r>
                <a:rPr kumimoji="1" lang="ja-JP" altLang="en-US" sz="1400" dirty="0" smtClean="0">
                  <a:solidFill>
                    <a:srgbClr val="0000FF"/>
                  </a:solidFill>
                  <a:effectLst/>
                </a:rPr>
                <a:t>「所有」の限界、使えればいいという割り切り</a:t>
              </a:r>
              <a:endParaRPr kumimoji="1" lang="en-US" altLang="ja-JP" sz="1400" dirty="0" smtClean="0">
                <a:solidFill>
                  <a:srgbClr val="0000FF"/>
                </a:solidFill>
                <a:effectLst/>
              </a:endParaRPr>
            </a:p>
          </p:txBody>
        </p:sp>
      </p:grpSp>
    </p:spTree>
    <p:extLst>
      <p:ext uri="{BB962C8B-B14F-4D97-AF65-F5344CB8AC3E}">
        <p14:creationId xmlns:p14="http://schemas.microsoft.com/office/powerpoint/2010/main" val="359793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p:tgtEl>
                                          <p:spTgt spid="29"/>
                                        </p:tgtEl>
                                        <p:attrNameLst>
                                          <p:attrName>ppt_x</p:attrName>
                                        </p:attrNameLst>
                                      </p:cBhvr>
                                      <p:tavLst>
                                        <p:tav tm="0">
                                          <p:val>
                                            <p:strVal val="#ppt_x-#ppt_w*1.125000"/>
                                          </p:val>
                                        </p:tav>
                                        <p:tav tm="100000">
                                          <p:val>
                                            <p:strVal val="#ppt_x"/>
                                          </p:val>
                                        </p:tav>
                                      </p:tavLst>
                                    </p:anim>
                                    <p:animEffect transition="in" filter="wipe(right)">
                                      <p:cBhvr>
                                        <p:cTn id="8" dur="500"/>
                                        <p:tgtEl>
                                          <p:spTgt spid="29"/>
                                        </p:tgtEl>
                                      </p:cBhvr>
                                    </p:animEffect>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dissolve">
                                      <p:cBhvr>
                                        <p:cTn id="13" dur="500"/>
                                        <p:tgtEl>
                                          <p:spTgt spid="2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6"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図形グループ 8"/>
          <p:cNvGrpSpPr/>
          <p:nvPr/>
        </p:nvGrpSpPr>
        <p:grpSpPr>
          <a:xfrm>
            <a:off x="2627784" y="1988840"/>
            <a:ext cx="3816424" cy="2346002"/>
            <a:chOff x="2627784" y="1988840"/>
            <a:chExt cx="3816424" cy="2346002"/>
          </a:xfrm>
        </p:grpSpPr>
        <p:sp>
          <p:nvSpPr>
            <p:cNvPr id="22" name="角丸四角形 21"/>
            <p:cNvSpPr/>
            <p:nvPr/>
          </p:nvSpPr>
          <p:spPr bwMode="auto">
            <a:xfrm>
              <a:off x="2627784" y="1988840"/>
              <a:ext cx="3816424" cy="2346002"/>
            </a:xfrm>
            <a:prstGeom prst="roundRect">
              <a:avLst>
                <a:gd name="adj" fmla="val 0"/>
              </a:avLst>
            </a:prstGeom>
            <a:solidFill>
              <a:srgbClr val="CCFFCC"/>
            </a:solidFill>
            <a:ln>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1" name="テキスト ボックス 160"/>
            <p:cNvSpPr txBox="1"/>
            <p:nvPr/>
          </p:nvSpPr>
          <p:spPr>
            <a:xfrm>
              <a:off x="3552934" y="2833191"/>
              <a:ext cx="1968282" cy="307777"/>
            </a:xfrm>
            <a:prstGeom prst="rect">
              <a:avLst/>
            </a:prstGeom>
            <a:noFill/>
          </p:spPr>
          <p:txBody>
            <a:bodyPr wrap="none" rtlCol="0">
              <a:spAutoFit/>
            </a:bodyPr>
            <a:lstStyle/>
            <a:p>
              <a:pPr algn="ctr"/>
              <a:r>
                <a:rPr lang="ja-JP" altLang="en-US" sz="1400" dirty="0" smtClean="0">
                  <a:solidFill>
                    <a:srgbClr val="0000FF"/>
                  </a:solidFill>
                </a:rPr>
                <a:t>揮発性メモリー</a:t>
              </a:r>
              <a:r>
                <a:rPr lang="en-US" altLang="ja-JP" sz="1400" dirty="0" smtClean="0">
                  <a:solidFill>
                    <a:srgbClr val="0000FF"/>
                  </a:solidFill>
                </a:rPr>
                <a:t>(DRAM)</a:t>
              </a:r>
              <a:endParaRPr kumimoji="1" lang="ja-JP" altLang="en-US" sz="1400" dirty="0">
                <a:solidFill>
                  <a:srgbClr val="0000FF"/>
                </a:solidFill>
              </a:endParaRPr>
            </a:p>
          </p:txBody>
        </p:sp>
        <p:grpSp>
          <p:nvGrpSpPr>
            <p:cNvPr id="3" name="図形グループ 2"/>
            <p:cNvGrpSpPr/>
            <p:nvPr/>
          </p:nvGrpSpPr>
          <p:grpSpPr>
            <a:xfrm>
              <a:off x="3312939" y="3140968"/>
              <a:ext cx="2448272" cy="1031809"/>
              <a:chOff x="3275856" y="2763664"/>
              <a:chExt cx="2448272" cy="1031809"/>
            </a:xfrm>
          </p:grpSpPr>
          <p:sp>
            <p:nvSpPr>
              <p:cNvPr id="160" name="角丸四角形 159"/>
              <p:cNvSpPr/>
              <p:nvPr/>
            </p:nvSpPr>
            <p:spPr bwMode="auto">
              <a:xfrm>
                <a:off x="3275856" y="2763664"/>
                <a:ext cx="2411189" cy="233288"/>
              </a:xfrm>
              <a:prstGeom prst="roundRect">
                <a:avLst>
                  <a:gd name="adj" fmla="val 8828"/>
                </a:avLst>
              </a:prstGeom>
              <a:solidFill>
                <a:srgbClr val="FF6600"/>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baseline="0" dirty="0" smtClean="0">
                    <a:ln>
                      <a:noFill/>
                    </a:ln>
                    <a:solidFill>
                      <a:schemeClr val="bg1"/>
                    </a:solidFill>
                    <a:effectLst/>
                    <a:latin typeface="Arial" charset="0"/>
                    <a:ea typeface="HG丸ｺﾞｼｯｸM-PRO" pitchFamily="50" charset="-128"/>
                  </a:rPr>
                  <a:t>DBMS</a:t>
                </a:r>
                <a:endParaRPr kumimoji="0" lang="ja-JP" altLang="en-US" sz="16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63" name="正方形/長方形 162"/>
              <p:cNvSpPr/>
              <p:nvPr/>
            </p:nvSpPr>
            <p:spPr bwMode="auto">
              <a:xfrm>
                <a:off x="3275856"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4" name="正方形/長方形 163"/>
              <p:cNvSpPr/>
              <p:nvPr/>
            </p:nvSpPr>
            <p:spPr bwMode="auto">
              <a:xfrm>
                <a:off x="3419872"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5" name="正方形/長方形 164"/>
              <p:cNvSpPr/>
              <p:nvPr/>
            </p:nvSpPr>
            <p:spPr bwMode="auto">
              <a:xfrm>
                <a:off x="3563888"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6" name="正方形/長方形 165"/>
              <p:cNvSpPr/>
              <p:nvPr/>
            </p:nvSpPr>
            <p:spPr bwMode="auto">
              <a:xfrm>
                <a:off x="3707904"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7" name="正方形/長方形 166"/>
              <p:cNvSpPr/>
              <p:nvPr/>
            </p:nvSpPr>
            <p:spPr bwMode="auto">
              <a:xfrm>
                <a:off x="3851920"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8" name="正方形/長方形 167"/>
              <p:cNvSpPr/>
              <p:nvPr/>
            </p:nvSpPr>
            <p:spPr bwMode="auto">
              <a:xfrm>
                <a:off x="3995936"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9" name="正方形/長方形 168"/>
              <p:cNvSpPr/>
              <p:nvPr/>
            </p:nvSpPr>
            <p:spPr bwMode="auto">
              <a:xfrm>
                <a:off x="4139952"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0" name="正方形/長方形 169"/>
              <p:cNvSpPr/>
              <p:nvPr/>
            </p:nvSpPr>
            <p:spPr bwMode="auto">
              <a:xfrm>
                <a:off x="4283968"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1" name="正方形/長方形 170"/>
              <p:cNvSpPr/>
              <p:nvPr/>
            </p:nvSpPr>
            <p:spPr bwMode="auto">
              <a:xfrm>
                <a:off x="4427984"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2" name="正方形/長方形 171"/>
              <p:cNvSpPr/>
              <p:nvPr/>
            </p:nvSpPr>
            <p:spPr bwMode="auto">
              <a:xfrm>
                <a:off x="4572000"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3" name="正方形/長方形 172"/>
              <p:cNvSpPr/>
              <p:nvPr/>
            </p:nvSpPr>
            <p:spPr bwMode="auto">
              <a:xfrm>
                <a:off x="4716016"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4" name="正方形/長方形 173"/>
              <p:cNvSpPr/>
              <p:nvPr/>
            </p:nvSpPr>
            <p:spPr bwMode="auto">
              <a:xfrm>
                <a:off x="4860032"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5" name="正方形/長方形 174"/>
              <p:cNvSpPr/>
              <p:nvPr/>
            </p:nvSpPr>
            <p:spPr bwMode="auto">
              <a:xfrm>
                <a:off x="5004048"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6" name="正方形/長方形 175"/>
              <p:cNvSpPr/>
              <p:nvPr/>
            </p:nvSpPr>
            <p:spPr bwMode="auto">
              <a:xfrm>
                <a:off x="5148064"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7" name="正方形/長方形 176"/>
              <p:cNvSpPr/>
              <p:nvPr/>
            </p:nvSpPr>
            <p:spPr bwMode="auto">
              <a:xfrm>
                <a:off x="5292080"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8" name="正方形/長方形 177"/>
              <p:cNvSpPr/>
              <p:nvPr/>
            </p:nvSpPr>
            <p:spPr bwMode="auto">
              <a:xfrm>
                <a:off x="5436096"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9" name="正方形/長方形 178"/>
              <p:cNvSpPr/>
              <p:nvPr/>
            </p:nvSpPr>
            <p:spPr bwMode="auto">
              <a:xfrm>
                <a:off x="5580112" y="3068960"/>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0" name="正方形/長方形 179"/>
              <p:cNvSpPr/>
              <p:nvPr/>
            </p:nvSpPr>
            <p:spPr bwMode="auto">
              <a:xfrm>
                <a:off x="3275856"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1" name="正方形/長方形 180"/>
              <p:cNvSpPr/>
              <p:nvPr/>
            </p:nvSpPr>
            <p:spPr bwMode="auto">
              <a:xfrm>
                <a:off x="3419872"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2" name="正方形/長方形 181"/>
              <p:cNvSpPr/>
              <p:nvPr/>
            </p:nvSpPr>
            <p:spPr bwMode="auto">
              <a:xfrm>
                <a:off x="3563888"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3" name="正方形/長方形 182"/>
              <p:cNvSpPr/>
              <p:nvPr/>
            </p:nvSpPr>
            <p:spPr bwMode="auto">
              <a:xfrm>
                <a:off x="3707904"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4" name="正方形/長方形 183"/>
              <p:cNvSpPr/>
              <p:nvPr/>
            </p:nvSpPr>
            <p:spPr bwMode="auto">
              <a:xfrm>
                <a:off x="3851920"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5" name="正方形/長方形 184"/>
              <p:cNvSpPr/>
              <p:nvPr/>
            </p:nvSpPr>
            <p:spPr bwMode="auto">
              <a:xfrm>
                <a:off x="3995936"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6" name="正方形/長方形 185"/>
              <p:cNvSpPr/>
              <p:nvPr/>
            </p:nvSpPr>
            <p:spPr bwMode="auto">
              <a:xfrm>
                <a:off x="4139952"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7" name="正方形/長方形 186"/>
              <p:cNvSpPr/>
              <p:nvPr/>
            </p:nvSpPr>
            <p:spPr bwMode="auto">
              <a:xfrm>
                <a:off x="4283968"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8" name="正方形/長方形 187"/>
              <p:cNvSpPr/>
              <p:nvPr/>
            </p:nvSpPr>
            <p:spPr bwMode="auto">
              <a:xfrm>
                <a:off x="4427984"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89" name="正方形/長方形 188"/>
              <p:cNvSpPr/>
              <p:nvPr/>
            </p:nvSpPr>
            <p:spPr bwMode="auto">
              <a:xfrm>
                <a:off x="4572000"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0" name="正方形/長方形 189"/>
              <p:cNvSpPr/>
              <p:nvPr/>
            </p:nvSpPr>
            <p:spPr bwMode="auto">
              <a:xfrm>
                <a:off x="4716016"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1" name="正方形/長方形 190"/>
              <p:cNvSpPr/>
              <p:nvPr/>
            </p:nvSpPr>
            <p:spPr bwMode="auto">
              <a:xfrm>
                <a:off x="4860032"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2" name="正方形/長方形 191"/>
              <p:cNvSpPr/>
              <p:nvPr/>
            </p:nvSpPr>
            <p:spPr bwMode="auto">
              <a:xfrm>
                <a:off x="5004048"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3" name="正方形/長方形 192"/>
              <p:cNvSpPr/>
              <p:nvPr/>
            </p:nvSpPr>
            <p:spPr bwMode="auto">
              <a:xfrm>
                <a:off x="5148064"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4" name="正方形/長方形 193"/>
              <p:cNvSpPr/>
              <p:nvPr/>
            </p:nvSpPr>
            <p:spPr bwMode="auto">
              <a:xfrm>
                <a:off x="5292080"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5" name="正方形/長方形 194"/>
              <p:cNvSpPr/>
              <p:nvPr/>
            </p:nvSpPr>
            <p:spPr bwMode="auto">
              <a:xfrm>
                <a:off x="5436096"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6" name="正方形/長方形 195"/>
              <p:cNvSpPr/>
              <p:nvPr/>
            </p:nvSpPr>
            <p:spPr bwMode="auto">
              <a:xfrm>
                <a:off x="5580112" y="3363425"/>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7" name="正方形/長方形 196"/>
              <p:cNvSpPr/>
              <p:nvPr/>
            </p:nvSpPr>
            <p:spPr bwMode="auto">
              <a:xfrm>
                <a:off x="3275856"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8" name="正方形/長方形 197"/>
              <p:cNvSpPr/>
              <p:nvPr/>
            </p:nvSpPr>
            <p:spPr bwMode="auto">
              <a:xfrm>
                <a:off x="3419872"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99" name="正方形/長方形 198"/>
              <p:cNvSpPr/>
              <p:nvPr/>
            </p:nvSpPr>
            <p:spPr bwMode="auto">
              <a:xfrm>
                <a:off x="3563888"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0" name="正方形/長方形 199"/>
              <p:cNvSpPr/>
              <p:nvPr/>
            </p:nvSpPr>
            <p:spPr bwMode="auto">
              <a:xfrm>
                <a:off x="3707904"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1" name="正方形/長方形 200"/>
              <p:cNvSpPr/>
              <p:nvPr/>
            </p:nvSpPr>
            <p:spPr bwMode="auto">
              <a:xfrm>
                <a:off x="3851920"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2" name="正方形/長方形 201"/>
              <p:cNvSpPr/>
              <p:nvPr/>
            </p:nvSpPr>
            <p:spPr bwMode="auto">
              <a:xfrm>
                <a:off x="3995936"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3" name="正方形/長方形 202"/>
              <p:cNvSpPr/>
              <p:nvPr/>
            </p:nvSpPr>
            <p:spPr bwMode="auto">
              <a:xfrm>
                <a:off x="4139952"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4" name="正方形/長方形 203"/>
              <p:cNvSpPr/>
              <p:nvPr/>
            </p:nvSpPr>
            <p:spPr bwMode="auto">
              <a:xfrm>
                <a:off x="4283968"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5" name="正方形/長方形 204"/>
              <p:cNvSpPr/>
              <p:nvPr/>
            </p:nvSpPr>
            <p:spPr bwMode="auto">
              <a:xfrm>
                <a:off x="4427984"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6" name="正方形/長方形 205"/>
              <p:cNvSpPr/>
              <p:nvPr/>
            </p:nvSpPr>
            <p:spPr bwMode="auto">
              <a:xfrm>
                <a:off x="4572000"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7" name="正方形/長方形 206"/>
              <p:cNvSpPr/>
              <p:nvPr/>
            </p:nvSpPr>
            <p:spPr bwMode="auto">
              <a:xfrm>
                <a:off x="4716016"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8" name="正方形/長方形 207"/>
              <p:cNvSpPr/>
              <p:nvPr/>
            </p:nvSpPr>
            <p:spPr bwMode="auto">
              <a:xfrm>
                <a:off x="4860032"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09" name="正方形/長方形 208"/>
              <p:cNvSpPr/>
              <p:nvPr/>
            </p:nvSpPr>
            <p:spPr bwMode="auto">
              <a:xfrm>
                <a:off x="5004048"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0" name="正方形/長方形 209"/>
              <p:cNvSpPr/>
              <p:nvPr/>
            </p:nvSpPr>
            <p:spPr bwMode="auto">
              <a:xfrm>
                <a:off x="5148064"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1" name="正方形/長方形 210"/>
              <p:cNvSpPr/>
              <p:nvPr/>
            </p:nvSpPr>
            <p:spPr bwMode="auto">
              <a:xfrm>
                <a:off x="5292080"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2" name="正方形/長方形 211"/>
              <p:cNvSpPr/>
              <p:nvPr/>
            </p:nvSpPr>
            <p:spPr bwMode="auto">
              <a:xfrm>
                <a:off x="5436096"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3" name="正方形/長方形 212"/>
              <p:cNvSpPr/>
              <p:nvPr/>
            </p:nvSpPr>
            <p:spPr bwMode="auto">
              <a:xfrm>
                <a:off x="5580112" y="322584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4" name="正方形/長方形 213"/>
              <p:cNvSpPr/>
              <p:nvPr/>
            </p:nvSpPr>
            <p:spPr bwMode="auto">
              <a:xfrm>
                <a:off x="3275856"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5" name="正方形/長方形 214"/>
              <p:cNvSpPr/>
              <p:nvPr/>
            </p:nvSpPr>
            <p:spPr bwMode="auto">
              <a:xfrm>
                <a:off x="3419872"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6" name="正方形/長方形 215"/>
              <p:cNvSpPr/>
              <p:nvPr/>
            </p:nvSpPr>
            <p:spPr bwMode="auto">
              <a:xfrm>
                <a:off x="3563888"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7" name="正方形/長方形 216"/>
              <p:cNvSpPr/>
              <p:nvPr/>
            </p:nvSpPr>
            <p:spPr bwMode="auto">
              <a:xfrm>
                <a:off x="3707904"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8" name="正方形/長方形 217"/>
              <p:cNvSpPr/>
              <p:nvPr/>
            </p:nvSpPr>
            <p:spPr bwMode="auto">
              <a:xfrm>
                <a:off x="3851920"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19" name="正方形/長方形 218"/>
              <p:cNvSpPr/>
              <p:nvPr/>
            </p:nvSpPr>
            <p:spPr bwMode="auto">
              <a:xfrm>
                <a:off x="3995936"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0" name="正方形/長方形 219"/>
              <p:cNvSpPr/>
              <p:nvPr/>
            </p:nvSpPr>
            <p:spPr bwMode="auto">
              <a:xfrm>
                <a:off x="4139952"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1" name="正方形/長方形 220"/>
              <p:cNvSpPr/>
              <p:nvPr/>
            </p:nvSpPr>
            <p:spPr bwMode="auto">
              <a:xfrm>
                <a:off x="4283968"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2" name="正方形/長方形 221"/>
              <p:cNvSpPr/>
              <p:nvPr/>
            </p:nvSpPr>
            <p:spPr bwMode="auto">
              <a:xfrm>
                <a:off x="4427984"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3" name="正方形/長方形 222"/>
              <p:cNvSpPr/>
              <p:nvPr/>
            </p:nvSpPr>
            <p:spPr bwMode="auto">
              <a:xfrm>
                <a:off x="4572000"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4" name="正方形/長方形 223"/>
              <p:cNvSpPr/>
              <p:nvPr/>
            </p:nvSpPr>
            <p:spPr bwMode="auto">
              <a:xfrm>
                <a:off x="4716016"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5" name="正方形/長方形 224"/>
              <p:cNvSpPr/>
              <p:nvPr/>
            </p:nvSpPr>
            <p:spPr bwMode="auto">
              <a:xfrm>
                <a:off x="4860032"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6" name="正方形/長方形 225"/>
              <p:cNvSpPr/>
              <p:nvPr/>
            </p:nvSpPr>
            <p:spPr bwMode="auto">
              <a:xfrm>
                <a:off x="5004048"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7" name="正方形/長方形 226"/>
              <p:cNvSpPr/>
              <p:nvPr/>
            </p:nvSpPr>
            <p:spPr bwMode="auto">
              <a:xfrm>
                <a:off x="5148064"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8" name="正方形/長方形 227"/>
              <p:cNvSpPr/>
              <p:nvPr/>
            </p:nvSpPr>
            <p:spPr bwMode="auto">
              <a:xfrm>
                <a:off x="5292080"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29" name="正方形/長方形 228"/>
              <p:cNvSpPr/>
              <p:nvPr/>
            </p:nvSpPr>
            <p:spPr bwMode="auto">
              <a:xfrm>
                <a:off x="5436096"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0" name="正方形/長方形 229"/>
              <p:cNvSpPr/>
              <p:nvPr/>
            </p:nvSpPr>
            <p:spPr bwMode="auto">
              <a:xfrm>
                <a:off x="5580112" y="365145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1" name="正方形/長方形 230"/>
              <p:cNvSpPr/>
              <p:nvPr/>
            </p:nvSpPr>
            <p:spPr bwMode="auto">
              <a:xfrm>
                <a:off x="3275856"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2" name="正方形/長方形 231"/>
              <p:cNvSpPr/>
              <p:nvPr/>
            </p:nvSpPr>
            <p:spPr bwMode="auto">
              <a:xfrm>
                <a:off x="3419872"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3" name="正方形/長方形 232"/>
              <p:cNvSpPr/>
              <p:nvPr/>
            </p:nvSpPr>
            <p:spPr bwMode="auto">
              <a:xfrm>
                <a:off x="3563888"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4" name="正方形/長方形 233"/>
              <p:cNvSpPr/>
              <p:nvPr/>
            </p:nvSpPr>
            <p:spPr bwMode="auto">
              <a:xfrm>
                <a:off x="3707904"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5" name="正方形/長方形 234"/>
              <p:cNvSpPr/>
              <p:nvPr/>
            </p:nvSpPr>
            <p:spPr bwMode="auto">
              <a:xfrm>
                <a:off x="3851920"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6" name="正方形/長方形 235"/>
              <p:cNvSpPr/>
              <p:nvPr/>
            </p:nvSpPr>
            <p:spPr bwMode="auto">
              <a:xfrm>
                <a:off x="3995936"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7" name="正方形/長方形 236"/>
              <p:cNvSpPr/>
              <p:nvPr/>
            </p:nvSpPr>
            <p:spPr bwMode="auto">
              <a:xfrm>
                <a:off x="4139952"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8" name="正方形/長方形 237"/>
              <p:cNvSpPr/>
              <p:nvPr/>
            </p:nvSpPr>
            <p:spPr bwMode="auto">
              <a:xfrm>
                <a:off x="4283968"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39" name="正方形/長方形 238"/>
              <p:cNvSpPr/>
              <p:nvPr/>
            </p:nvSpPr>
            <p:spPr bwMode="auto">
              <a:xfrm>
                <a:off x="4427984"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0" name="正方形/長方形 239"/>
              <p:cNvSpPr/>
              <p:nvPr/>
            </p:nvSpPr>
            <p:spPr bwMode="auto">
              <a:xfrm>
                <a:off x="4572000"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1" name="正方形/長方形 240"/>
              <p:cNvSpPr/>
              <p:nvPr/>
            </p:nvSpPr>
            <p:spPr bwMode="auto">
              <a:xfrm>
                <a:off x="4716016"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2" name="正方形/長方形 241"/>
              <p:cNvSpPr/>
              <p:nvPr/>
            </p:nvSpPr>
            <p:spPr bwMode="auto">
              <a:xfrm>
                <a:off x="4860032"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3" name="正方形/長方形 242"/>
              <p:cNvSpPr/>
              <p:nvPr/>
            </p:nvSpPr>
            <p:spPr bwMode="auto">
              <a:xfrm>
                <a:off x="5004048"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4" name="正方形/長方形 243"/>
              <p:cNvSpPr/>
              <p:nvPr/>
            </p:nvSpPr>
            <p:spPr bwMode="auto">
              <a:xfrm>
                <a:off x="5148064"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5" name="正方形/長方形 244"/>
              <p:cNvSpPr/>
              <p:nvPr/>
            </p:nvSpPr>
            <p:spPr bwMode="auto">
              <a:xfrm>
                <a:off x="5292080"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6" name="正方形/長方形 245"/>
              <p:cNvSpPr/>
              <p:nvPr/>
            </p:nvSpPr>
            <p:spPr bwMode="auto">
              <a:xfrm>
                <a:off x="5436096"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7" name="正方形/長方形 246"/>
              <p:cNvSpPr/>
              <p:nvPr/>
            </p:nvSpPr>
            <p:spPr bwMode="auto">
              <a:xfrm>
                <a:off x="5580112" y="351387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48" name="テキスト ボックス 247"/>
              <p:cNvSpPr txBox="1"/>
              <p:nvPr/>
            </p:nvSpPr>
            <p:spPr>
              <a:xfrm>
                <a:off x="3947929" y="3193812"/>
                <a:ext cx="1149674" cy="523220"/>
              </a:xfrm>
              <a:prstGeom prst="rect">
                <a:avLst/>
              </a:prstGeom>
              <a:noFill/>
            </p:spPr>
            <p:txBody>
              <a:bodyPr wrap="none" rtlCol="0">
                <a:spAutoFit/>
              </a:bodyPr>
              <a:lstStyle/>
              <a:p>
                <a:pPr algn="ctr"/>
                <a:r>
                  <a:rPr kumimoji="1" lang="ja-JP" altLang="en-US" sz="2800" dirty="0" smtClean="0">
                    <a:solidFill>
                      <a:schemeClr val="bg1"/>
                    </a:solidFill>
                    <a:effectLst>
                      <a:glow rad="228600">
                        <a:schemeClr val="accent2">
                          <a:satMod val="175000"/>
                          <a:alpha val="40000"/>
                        </a:schemeClr>
                      </a:glow>
                    </a:effectLst>
                  </a:rPr>
                  <a:t>データ</a:t>
                </a:r>
                <a:endParaRPr kumimoji="1" lang="ja-JP" altLang="en-US" sz="2800" dirty="0">
                  <a:solidFill>
                    <a:schemeClr val="bg1"/>
                  </a:solidFill>
                  <a:effectLst>
                    <a:glow rad="228600">
                      <a:schemeClr val="accent2">
                        <a:satMod val="175000"/>
                        <a:alpha val="40000"/>
                      </a:schemeClr>
                    </a:glow>
                  </a:effectLst>
                </a:endParaRPr>
              </a:p>
            </p:txBody>
          </p:sp>
        </p:grpSp>
        <p:sp>
          <p:nvSpPr>
            <p:cNvPr id="256" name="テキスト ボックス 255"/>
            <p:cNvSpPr txBox="1"/>
            <p:nvPr/>
          </p:nvSpPr>
          <p:spPr>
            <a:xfrm>
              <a:off x="2699792" y="2564904"/>
              <a:ext cx="1341834" cy="307777"/>
            </a:xfrm>
            <a:prstGeom prst="rect">
              <a:avLst/>
            </a:prstGeom>
            <a:noFill/>
          </p:spPr>
          <p:txBody>
            <a:bodyPr wrap="none" rtlCol="0">
              <a:spAutoFit/>
            </a:bodyPr>
            <a:lstStyle/>
            <a:p>
              <a:pPr algn="ctr"/>
              <a:r>
                <a:rPr lang="en-US" altLang="ja-JP" sz="1400" dirty="0" smtClean="0">
                  <a:solidFill>
                    <a:schemeClr val="bg1"/>
                  </a:solidFill>
                  <a:effectLst>
                    <a:glow rad="101600">
                      <a:srgbClr val="008000">
                        <a:alpha val="75000"/>
                      </a:srgbClr>
                    </a:glow>
                  </a:effectLst>
                </a:rPr>
                <a:t>In-Memory DB</a:t>
              </a:r>
              <a:endParaRPr kumimoji="1" lang="ja-JP" altLang="en-US" sz="1400" dirty="0">
                <a:solidFill>
                  <a:schemeClr val="bg1"/>
                </a:solidFill>
                <a:effectLst>
                  <a:glow rad="101600">
                    <a:srgbClr val="008000">
                      <a:alpha val="75000"/>
                    </a:srgbClr>
                  </a:glow>
                </a:effectLst>
              </a:endParaRPr>
            </a:p>
          </p:txBody>
        </p:sp>
      </p:grpSp>
      <p:sp>
        <p:nvSpPr>
          <p:cNvPr id="12" name="角丸四角形 11"/>
          <p:cNvSpPr/>
          <p:nvPr/>
        </p:nvSpPr>
        <p:spPr bwMode="auto">
          <a:xfrm>
            <a:off x="827584" y="1052736"/>
            <a:ext cx="3528392" cy="1440160"/>
          </a:xfrm>
          <a:prstGeom prst="roundRect">
            <a:avLst>
              <a:gd name="adj" fmla="val 0"/>
            </a:avLst>
          </a:prstGeom>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3" name="角丸四角形 252"/>
          <p:cNvSpPr/>
          <p:nvPr/>
        </p:nvSpPr>
        <p:spPr bwMode="auto">
          <a:xfrm>
            <a:off x="4716016" y="1052736"/>
            <a:ext cx="3528392" cy="1440160"/>
          </a:xfrm>
          <a:prstGeom prst="roundRect">
            <a:avLst>
              <a:gd name="adj" fmla="val 0"/>
            </a:avLst>
          </a:prstGeom>
          <a:solidFill>
            <a:srgbClr val="FF6666"/>
          </a:solidFill>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 name="タイトル 1"/>
          <p:cNvSpPr>
            <a:spLocks noGrp="1"/>
          </p:cNvSpPr>
          <p:nvPr>
            <p:ph type="title"/>
          </p:nvPr>
        </p:nvSpPr>
        <p:spPr/>
        <p:txBody>
          <a:bodyPr/>
          <a:lstStyle/>
          <a:p>
            <a:r>
              <a:rPr kumimoji="1" lang="ja-JP" altLang="en-US" dirty="0" smtClean="0"/>
              <a:t>デュアル</a:t>
            </a:r>
            <a:r>
              <a:rPr kumimoji="1" lang="en-US" altLang="ja-JP" dirty="0" smtClean="0"/>
              <a:t>･</a:t>
            </a:r>
            <a:r>
              <a:rPr kumimoji="1" lang="ja-JP" altLang="en-US" smtClean="0"/>
              <a:t>フォーマット・データベース</a:t>
            </a:r>
            <a:endParaRPr kumimoji="1" lang="ja-JP" altLang="en-US" dirty="0"/>
          </a:p>
        </p:txBody>
      </p:sp>
      <p:grpSp>
        <p:nvGrpSpPr>
          <p:cNvPr id="25" name="図形グループ 24"/>
          <p:cNvGrpSpPr/>
          <p:nvPr/>
        </p:nvGrpSpPr>
        <p:grpSpPr>
          <a:xfrm>
            <a:off x="6581794" y="5312241"/>
            <a:ext cx="2119753" cy="276999"/>
            <a:chOff x="6581794" y="5312241"/>
            <a:chExt cx="2119753" cy="276999"/>
          </a:xfrm>
        </p:grpSpPr>
        <p:pic>
          <p:nvPicPr>
            <p:cNvPr id="16" name="図 15"/>
            <p:cNvPicPr>
              <a:picLocks noChangeAspect="1"/>
            </p:cNvPicPr>
            <p:nvPr/>
          </p:nvPicPr>
          <p:blipFill>
            <a:blip r:embed="rId2"/>
            <a:stretch>
              <a:fillRect/>
            </a:stretch>
          </p:blipFill>
          <p:spPr>
            <a:xfrm>
              <a:off x="6581794" y="5380499"/>
              <a:ext cx="913032" cy="188532"/>
            </a:xfrm>
            <a:prstGeom prst="rect">
              <a:avLst/>
            </a:prstGeom>
          </p:spPr>
        </p:pic>
        <p:sp>
          <p:nvSpPr>
            <p:cNvPr id="20" name="テキスト ボックス 19"/>
            <p:cNvSpPr txBox="1"/>
            <p:nvPr/>
          </p:nvSpPr>
          <p:spPr>
            <a:xfrm>
              <a:off x="7524497" y="5312241"/>
              <a:ext cx="1177050" cy="276999"/>
            </a:xfrm>
            <a:prstGeom prst="rect">
              <a:avLst/>
            </a:prstGeom>
            <a:noFill/>
          </p:spPr>
          <p:txBody>
            <a:bodyPr wrap="none" rtlCol="0">
              <a:spAutoFit/>
            </a:bodyPr>
            <a:lstStyle/>
            <a:p>
              <a:r>
                <a:rPr kumimoji="1" lang="en-US" altLang="ja-JP" sz="1200" dirty="0" smtClean="0">
                  <a:solidFill>
                    <a:srgbClr val="0000FF"/>
                  </a:solidFill>
                </a:rPr>
                <a:t>Database 12c</a:t>
              </a:r>
              <a:endParaRPr kumimoji="1" lang="ja-JP" altLang="en-US" sz="1200" dirty="0">
                <a:solidFill>
                  <a:srgbClr val="0000FF"/>
                </a:solidFill>
              </a:endParaRPr>
            </a:p>
          </p:txBody>
        </p:sp>
      </p:grpSp>
      <p:sp>
        <p:nvSpPr>
          <p:cNvPr id="21" name="角丸四角形 20"/>
          <p:cNvSpPr/>
          <p:nvPr/>
        </p:nvSpPr>
        <p:spPr bwMode="auto">
          <a:xfrm>
            <a:off x="827584" y="5966544"/>
            <a:ext cx="7416824" cy="558800"/>
          </a:xfrm>
          <a:prstGeom prst="roundRect">
            <a:avLst>
              <a:gd name="adj" fmla="val 0"/>
            </a:avLst>
          </a:prstGeom>
          <a:solidFill>
            <a:srgbClr val="0000FF"/>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Arial" charset="0"/>
                <a:ea typeface="HG丸ｺﾞｼｯｸM-PRO" pitchFamily="50" charset="-128"/>
              </a:rPr>
              <a:t>リアルタイム統合データベース</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基幹業務</a:t>
            </a: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(ERP)+</a:t>
            </a: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分析業務</a:t>
            </a: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(BI)</a:t>
            </a:r>
          </a:p>
        </p:txBody>
      </p:sp>
      <p:pic>
        <p:nvPicPr>
          <p:cNvPr id="249" name="図 248"/>
          <p:cNvPicPr>
            <a:picLocks noChangeAspect="1"/>
          </p:cNvPicPr>
          <p:nvPr/>
        </p:nvPicPr>
        <p:blipFill>
          <a:blip r:embed="rId3"/>
          <a:stretch>
            <a:fillRect/>
          </a:stretch>
        </p:blipFill>
        <p:spPr>
          <a:xfrm>
            <a:off x="2624336" y="1124744"/>
            <a:ext cx="1371600" cy="1206500"/>
          </a:xfrm>
          <a:prstGeom prst="rect">
            <a:avLst/>
          </a:prstGeom>
          <a:ln>
            <a:noFill/>
          </a:ln>
          <a:effectLst>
            <a:outerShdw blurRad="292100" dist="139700" dir="2700000" algn="tl" rotWithShape="0">
              <a:srgbClr val="333333">
                <a:alpha val="65000"/>
              </a:srgbClr>
            </a:outerShdw>
          </a:effectLst>
        </p:spPr>
      </p:pic>
      <p:sp>
        <p:nvSpPr>
          <p:cNvPr id="7" name="正方形/長方形 6"/>
          <p:cNvSpPr/>
          <p:nvPr/>
        </p:nvSpPr>
        <p:spPr bwMode="auto">
          <a:xfrm>
            <a:off x="2624336" y="1484784"/>
            <a:ext cx="1368152" cy="216024"/>
          </a:xfrm>
          <a:prstGeom prst="rect">
            <a:avLst/>
          </a:prstGeom>
          <a:solidFill>
            <a:srgbClr val="800000"/>
          </a:solidFill>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dirty="0" smtClean="0">
                <a:solidFill>
                  <a:schemeClr val="bg1"/>
                </a:solidFill>
                <a:latin typeface="Arial" charset="0"/>
                <a:ea typeface="HG丸ｺﾞｼｯｸM-PRO" pitchFamily="50" charset="-128"/>
              </a:rPr>
              <a:t>行単位で処理</a:t>
            </a:r>
            <a:endParaRPr kumimoji="0" lang="ja-JP" altLang="en-US" sz="1000" b="0" i="0" u="none" strike="noStrike" cap="none" normalizeH="0" baseline="0" dirty="0" smtClean="0">
              <a:ln>
                <a:noFill/>
              </a:ln>
              <a:solidFill>
                <a:schemeClr val="bg1"/>
              </a:solidFill>
              <a:effectLst/>
              <a:latin typeface="Arial" charset="0"/>
              <a:ea typeface="HG丸ｺﾞｼｯｸM-PRO" pitchFamily="50" charset="-128"/>
            </a:endParaRPr>
          </a:p>
        </p:txBody>
      </p:sp>
      <p:pic>
        <p:nvPicPr>
          <p:cNvPr id="250" name="図 249"/>
          <p:cNvPicPr>
            <a:picLocks noChangeAspect="1"/>
          </p:cNvPicPr>
          <p:nvPr/>
        </p:nvPicPr>
        <p:blipFill>
          <a:blip r:embed="rId3"/>
          <a:stretch>
            <a:fillRect/>
          </a:stretch>
        </p:blipFill>
        <p:spPr>
          <a:xfrm>
            <a:off x="5076056" y="1124744"/>
            <a:ext cx="1371600" cy="1206500"/>
          </a:xfrm>
          <a:prstGeom prst="rect">
            <a:avLst/>
          </a:prstGeom>
          <a:ln>
            <a:noFill/>
          </a:ln>
          <a:effectLst>
            <a:outerShdw blurRad="292100" dist="139700" dir="2700000" algn="tl" rotWithShape="0">
              <a:srgbClr val="333333">
                <a:alpha val="65000"/>
              </a:srgbClr>
            </a:outerShdw>
          </a:effectLst>
        </p:spPr>
      </p:pic>
      <p:sp>
        <p:nvSpPr>
          <p:cNvPr id="251" name="正方形/長方形 250"/>
          <p:cNvSpPr/>
          <p:nvPr/>
        </p:nvSpPr>
        <p:spPr bwMode="auto">
          <a:xfrm>
            <a:off x="5364088" y="1412776"/>
            <a:ext cx="216024" cy="936104"/>
          </a:xfrm>
          <a:prstGeom prst="rect">
            <a:avLst/>
          </a:prstGeom>
          <a:solidFill>
            <a:srgbClr val="800000"/>
          </a:solidFill>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列単位で処理</a:t>
            </a:r>
          </a:p>
        </p:txBody>
      </p:sp>
      <p:sp>
        <p:nvSpPr>
          <p:cNvPr id="8" name="右矢印 7"/>
          <p:cNvSpPr/>
          <p:nvPr/>
        </p:nvSpPr>
        <p:spPr bwMode="auto">
          <a:xfrm flipH="1">
            <a:off x="3995936" y="1484784"/>
            <a:ext cx="288032" cy="216024"/>
          </a:xfrm>
          <a:prstGeom prst="rightArrow">
            <a:avLst/>
          </a:prstGeom>
          <a:solidFill>
            <a:srgbClr val="FF6600"/>
          </a:solidFill>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 name="下矢印 9"/>
          <p:cNvSpPr/>
          <p:nvPr/>
        </p:nvSpPr>
        <p:spPr bwMode="auto">
          <a:xfrm>
            <a:off x="5364088" y="1124744"/>
            <a:ext cx="216024" cy="288032"/>
          </a:xfrm>
          <a:prstGeom prst="downArrow">
            <a:avLst/>
          </a:prstGeom>
          <a:solidFill>
            <a:srgbClr val="FF6600"/>
          </a:solidFill>
          <a:ln>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 name="テキスト ボックス 10"/>
          <p:cNvSpPr txBox="1"/>
          <p:nvPr/>
        </p:nvSpPr>
        <p:spPr>
          <a:xfrm>
            <a:off x="2813062" y="1722874"/>
            <a:ext cx="1041271" cy="553998"/>
          </a:xfrm>
          <a:prstGeom prst="rect">
            <a:avLst/>
          </a:prstGeom>
          <a:noFill/>
        </p:spPr>
        <p:txBody>
          <a:bodyPr wrap="none" rtlCol="0">
            <a:spAutoFit/>
          </a:bodyPr>
          <a:lstStyle/>
          <a:p>
            <a:pPr algn="ctr"/>
            <a:r>
              <a:rPr kumimoji="1" lang="ja-JP" altLang="en-US" sz="1000" dirty="0" smtClean="0">
                <a:solidFill>
                  <a:srgbClr val="000090"/>
                </a:solidFill>
              </a:rPr>
              <a:t>行指向</a:t>
            </a:r>
            <a:endParaRPr kumimoji="1" lang="en-US" altLang="ja-JP" sz="1000" dirty="0" smtClean="0">
              <a:solidFill>
                <a:srgbClr val="000090"/>
              </a:solidFill>
            </a:endParaRPr>
          </a:p>
          <a:p>
            <a:pPr algn="ctr"/>
            <a:r>
              <a:rPr kumimoji="1" lang="ja-JP" altLang="en-US" sz="1000" dirty="0" smtClean="0">
                <a:solidFill>
                  <a:srgbClr val="000090"/>
                </a:solidFill>
              </a:rPr>
              <a:t>データベース</a:t>
            </a:r>
            <a:endParaRPr kumimoji="1" lang="en-US" altLang="ja-JP" sz="1000" dirty="0" smtClean="0">
              <a:solidFill>
                <a:srgbClr val="000090"/>
              </a:solidFill>
            </a:endParaRPr>
          </a:p>
          <a:p>
            <a:pPr algn="ctr"/>
            <a:r>
              <a:rPr lang="en-US" altLang="ja-JP" sz="1000" dirty="0" smtClean="0">
                <a:solidFill>
                  <a:srgbClr val="000090"/>
                </a:solidFill>
              </a:rPr>
              <a:t>(</a:t>
            </a:r>
            <a:r>
              <a:rPr lang="ja-JP" altLang="en-US" sz="1000" dirty="0" smtClean="0">
                <a:solidFill>
                  <a:srgbClr val="000090"/>
                </a:solidFill>
              </a:rPr>
              <a:t>一般的な</a:t>
            </a:r>
            <a:r>
              <a:rPr lang="en-US" altLang="ja-JP" sz="1000" dirty="0" smtClean="0">
                <a:solidFill>
                  <a:srgbClr val="000090"/>
                </a:solidFill>
              </a:rPr>
              <a:t>RDB)</a:t>
            </a:r>
            <a:endParaRPr kumimoji="1" lang="ja-JP" altLang="en-US" sz="1000" dirty="0">
              <a:solidFill>
                <a:srgbClr val="000090"/>
              </a:solidFill>
            </a:endParaRPr>
          </a:p>
        </p:txBody>
      </p:sp>
      <p:sp>
        <p:nvSpPr>
          <p:cNvPr id="252" name="テキスト ボックス 251"/>
          <p:cNvSpPr txBox="1"/>
          <p:nvPr/>
        </p:nvSpPr>
        <p:spPr>
          <a:xfrm>
            <a:off x="5580112" y="1556792"/>
            <a:ext cx="889987" cy="553998"/>
          </a:xfrm>
          <a:prstGeom prst="rect">
            <a:avLst/>
          </a:prstGeom>
          <a:noFill/>
        </p:spPr>
        <p:txBody>
          <a:bodyPr wrap="none" rtlCol="0">
            <a:spAutoFit/>
          </a:bodyPr>
          <a:lstStyle/>
          <a:p>
            <a:pPr algn="ctr"/>
            <a:r>
              <a:rPr kumimoji="1" lang="ja-JP" altLang="en-US" sz="1000" dirty="0" smtClean="0">
                <a:solidFill>
                  <a:srgbClr val="000090"/>
                </a:solidFill>
              </a:rPr>
              <a:t>列指向</a:t>
            </a:r>
            <a:endParaRPr kumimoji="1" lang="en-US" altLang="ja-JP" sz="1000" dirty="0" smtClean="0">
              <a:solidFill>
                <a:srgbClr val="000090"/>
              </a:solidFill>
            </a:endParaRPr>
          </a:p>
          <a:p>
            <a:pPr algn="ctr"/>
            <a:r>
              <a:rPr kumimoji="1" lang="ja-JP" altLang="en-US" sz="1000" dirty="0" smtClean="0">
                <a:solidFill>
                  <a:srgbClr val="000090"/>
                </a:solidFill>
              </a:rPr>
              <a:t>データベース</a:t>
            </a:r>
            <a:endParaRPr kumimoji="1" lang="en-US" altLang="ja-JP" sz="1000" dirty="0" smtClean="0">
              <a:solidFill>
                <a:srgbClr val="000090"/>
              </a:solidFill>
            </a:endParaRPr>
          </a:p>
          <a:p>
            <a:pPr algn="ctr"/>
            <a:r>
              <a:rPr lang="en-US" altLang="ja-JP" sz="1000" dirty="0" smtClean="0">
                <a:solidFill>
                  <a:srgbClr val="000090"/>
                </a:solidFill>
              </a:rPr>
              <a:t>(DWH)</a:t>
            </a:r>
            <a:endParaRPr kumimoji="1" lang="ja-JP" altLang="en-US" sz="1000" dirty="0">
              <a:solidFill>
                <a:srgbClr val="000090"/>
              </a:solidFill>
            </a:endParaRPr>
          </a:p>
        </p:txBody>
      </p:sp>
      <p:sp>
        <p:nvSpPr>
          <p:cNvPr id="13" name="テキスト ボックス 12"/>
          <p:cNvSpPr txBox="1"/>
          <p:nvPr/>
        </p:nvSpPr>
        <p:spPr>
          <a:xfrm>
            <a:off x="838341" y="1340768"/>
            <a:ext cx="1839566" cy="861774"/>
          </a:xfrm>
          <a:prstGeom prst="rect">
            <a:avLst/>
          </a:prstGeom>
          <a:noFill/>
        </p:spPr>
        <p:txBody>
          <a:bodyPr wrap="none" rtlCol="0">
            <a:spAutoFit/>
          </a:bodyPr>
          <a:lstStyle/>
          <a:p>
            <a:pPr algn="ctr"/>
            <a:r>
              <a:rPr kumimoji="1" lang="ja-JP" altLang="en-US" sz="1200" dirty="0" smtClean="0">
                <a:solidFill>
                  <a:srgbClr val="000090"/>
                </a:solidFill>
              </a:rPr>
              <a:t>業務トランザクション処理</a:t>
            </a:r>
            <a:endParaRPr kumimoji="1" lang="en-US" altLang="ja-JP" sz="1200" dirty="0" smtClean="0">
              <a:solidFill>
                <a:srgbClr val="000090"/>
              </a:solidFill>
            </a:endParaRPr>
          </a:p>
          <a:p>
            <a:pPr algn="ctr"/>
            <a:r>
              <a:rPr lang="en-US" altLang="ja-JP" sz="2000" dirty="0" smtClean="0">
                <a:solidFill>
                  <a:srgbClr val="000090"/>
                </a:solidFill>
              </a:rPr>
              <a:t>OLTP</a:t>
            </a:r>
          </a:p>
          <a:p>
            <a:pPr algn="ctr"/>
            <a:r>
              <a:rPr lang="en-US" altLang="ja-JP" sz="800" dirty="0" smtClean="0">
                <a:solidFill>
                  <a:srgbClr val="000090"/>
                </a:solidFill>
              </a:rPr>
              <a:t>(Online Transaction Processing)</a:t>
            </a:r>
          </a:p>
          <a:p>
            <a:pPr algn="ctr"/>
            <a:r>
              <a:rPr lang="ja-JP" altLang="en-US" sz="1000" dirty="0" smtClean="0">
                <a:solidFill>
                  <a:srgbClr val="000090"/>
                </a:solidFill>
              </a:rPr>
              <a:t>頻繁にデータを</a:t>
            </a:r>
            <a:r>
              <a:rPr kumimoji="1" lang="ja-JP" altLang="en-US" sz="1000" dirty="0" smtClean="0">
                <a:solidFill>
                  <a:srgbClr val="000090"/>
                </a:solidFill>
              </a:rPr>
              <a:t>追加・更新</a:t>
            </a:r>
            <a:endParaRPr kumimoji="1" lang="ja-JP" altLang="en-US" sz="1000" dirty="0">
              <a:solidFill>
                <a:srgbClr val="000090"/>
              </a:solidFill>
            </a:endParaRPr>
          </a:p>
        </p:txBody>
      </p:sp>
      <p:sp>
        <p:nvSpPr>
          <p:cNvPr id="254" name="テキスト ボックス 253"/>
          <p:cNvSpPr txBox="1"/>
          <p:nvPr/>
        </p:nvSpPr>
        <p:spPr>
          <a:xfrm>
            <a:off x="6386459" y="1340768"/>
            <a:ext cx="1876335" cy="861774"/>
          </a:xfrm>
          <a:prstGeom prst="rect">
            <a:avLst/>
          </a:prstGeom>
          <a:noFill/>
        </p:spPr>
        <p:txBody>
          <a:bodyPr wrap="none" rtlCol="0">
            <a:spAutoFit/>
          </a:bodyPr>
          <a:lstStyle/>
          <a:p>
            <a:pPr algn="ctr"/>
            <a:r>
              <a:rPr kumimoji="1" lang="ja-JP" altLang="en-US" sz="1200" dirty="0" smtClean="0">
                <a:solidFill>
                  <a:schemeClr val="bg1"/>
                </a:solidFill>
                <a:effectLst/>
              </a:rPr>
              <a:t>分析・レポーティング処理</a:t>
            </a:r>
            <a:endParaRPr kumimoji="1" lang="en-US" altLang="ja-JP" sz="1200" dirty="0" smtClean="0">
              <a:solidFill>
                <a:schemeClr val="bg1"/>
              </a:solidFill>
              <a:effectLst/>
            </a:endParaRPr>
          </a:p>
          <a:p>
            <a:pPr algn="ctr"/>
            <a:r>
              <a:rPr lang="en-US" altLang="ja-JP" sz="2000" dirty="0" smtClean="0">
                <a:solidFill>
                  <a:schemeClr val="bg1"/>
                </a:solidFill>
                <a:effectLst/>
              </a:rPr>
              <a:t>OLAP</a:t>
            </a:r>
          </a:p>
          <a:p>
            <a:pPr algn="ctr"/>
            <a:r>
              <a:rPr lang="en-US" altLang="ja-JP" sz="800" dirty="0" smtClean="0">
                <a:solidFill>
                  <a:schemeClr val="bg1"/>
                </a:solidFill>
                <a:effectLst/>
              </a:rPr>
              <a:t>(Online Analytic Processing)</a:t>
            </a:r>
          </a:p>
          <a:p>
            <a:pPr algn="ctr"/>
            <a:r>
              <a:rPr lang="ja-JP" altLang="en-US" sz="1000" dirty="0" smtClean="0">
                <a:solidFill>
                  <a:schemeClr val="bg1"/>
                </a:solidFill>
                <a:effectLst/>
              </a:rPr>
              <a:t>大量にデータを検索</a:t>
            </a:r>
            <a:r>
              <a:rPr kumimoji="1" lang="ja-JP" altLang="en-US" sz="1000" dirty="0" smtClean="0">
                <a:solidFill>
                  <a:schemeClr val="bg1"/>
                </a:solidFill>
                <a:effectLst/>
              </a:rPr>
              <a:t>・集計</a:t>
            </a:r>
            <a:endParaRPr kumimoji="1" lang="ja-JP" altLang="en-US" sz="1000" dirty="0">
              <a:solidFill>
                <a:schemeClr val="bg1"/>
              </a:solidFill>
              <a:effectLst/>
            </a:endParaRPr>
          </a:p>
        </p:txBody>
      </p:sp>
      <p:grpSp>
        <p:nvGrpSpPr>
          <p:cNvPr id="23" name="図形グループ 22"/>
          <p:cNvGrpSpPr/>
          <p:nvPr/>
        </p:nvGrpSpPr>
        <p:grpSpPr>
          <a:xfrm>
            <a:off x="4081369" y="2085541"/>
            <a:ext cx="911411" cy="911411"/>
            <a:chOff x="4081369" y="2085541"/>
            <a:chExt cx="911411" cy="911411"/>
          </a:xfrm>
        </p:grpSpPr>
        <p:pic>
          <p:nvPicPr>
            <p:cNvPr id="14" name="図 13" descr="MC900431582.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081369" y="2085541"/>
              <a:ext cx="911411" cy="911411"/>
            </a:xfrm>
            <a:prstGeom prst="rect">
              <a:avLst/>
            </a:prstGeom>
          </p:spPr>
        </p:pic>
        <p:sp>
          <p:nvSpPr>
            <p:cNvPr id="255" name="テキスト ボックス 254"/>
            <p:cNvSpPr txBox="1"/>
            <p:nvPr/>
          </p:nvSpPr>
          <p:spPr>
            <a:xfrm>
              <a:off x="4136965" y="2312598"/>
              <a:ext cx="800219" cy="276999"/>
            </a:xfrm>
            <a:prstGeom prst="rect">
              <a:avLst/>
            </a:prstGeom>
            <a:noFill/>
          </p:spPr>
          <p:txBody>
            <a:bodyPr wrap="none" rtlCol="0">
              <a:spAutoFit/>
            </a:bodyPr>
            <a:lstStyle/>
            <a:p>
              <a:pPr algn="ctr"/>
              <a:r>
                <a:rPr kumimoji="1" lang="ja-JP" altLang="en-US" sz="1200" dirty="0" smtClean="0">
                  <a:solidFill>
                    <a:srgbClr val="008000"/>
                  </a:solidFill>
                  <a:effectLst>
                    <a:glow rad="139700">
                      <a:schemeClr val="accent3">
                        <a:satMod val="175000"/>
                        <a:alpha val="40000"/>
                      </a:schemeClr>
                    </a:glow>
                  </a:effectLst>
                </a:rPr>
                <a:t>自動同期</a:t>
              </a:r>
              <a:endParaRPr kumimoji="1" lang="ja-JP" altLang="en-US" sz="1200" dirty="0">
                <a:solidFill>
                  <a:srgbClr val="008000"/>
                </a:solidFill>
                <a:effectLst>
                  <a:glow rad="139700">
                    <a:schemeClr val="accent3">
                      <a:satMod val="175000"/>
                      <a:alpha val="40000"/>
                    </a:schemeClr>
                  </a:glow>
                </a:effectLst>
              </a:endParaRPr>
            </a:p>
          </p:txBody>
        </p:sp>
      </p:grpSp>
      <p:grpSp>
        <p:nvGrpSpPr>
          <p:cNvPr id="24" name="図形グループ 23"/>
          <p:cNvGrpSpPr/>
          <p:nvPr/>
        </p:nvGrpSpPr>
        <p:grpSpPr>
          <a:xfrm>
            <a:off x="2627784" y="4238352"/>
            <a:ext cx="3816424" cy="1631702"/>
            <a:chOff x="2627784" y="4238352"/>
            <a:chExt cx="3816424" cy="1631702"/>
          </a:xfrm>
        </p:grpSpPr>
        <p:sp>
          <p:nvSpPr>
            <p:cNvPr id="5" name="フローチャート: 磁気ディスク 4"/>
            <p:cNvSpPr/>
            <p:nvPr/>
          </p:nvSpPr>
          <p:spPr bwMode="auto">
            <a:xfrm>
              <a:off x="2627784" y="4382368"/>
              <a:ext cx="3816424" cy="1487686"/>
            </a:xfrm>
            <a:prstGeom prst="flowChartMagneticDisk">
              <a:avLst/>
            </a:prstGeom>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smtClean="0">
                <a:solidFill>
                  <a:schemeClr val="bg1"/>
                </a:solidFill>
                <a:effectLst>
                  <a:glow rad="139700">
                    <a:schemeClr val="accent2">
                      <a:satMod val="175000"/>
                      <a:alpha val="40000"/>
                    </a:schemeClr>
                  </a:glow>
                </a:effectLst>
                <a:ea typeface="HG丸ｺﾞｼｯｸM-PRO" pitchFamily="50" charset="-128"/>
              </a:endParaRPr>
            </a:p>
          </p:txBody>
        </p:sp>
        <p:grpSp>
          <p:nvGrpSpPr>
            <p:cNvPr id="4" name="図形グループ 3"/>
            <p:cNvGrpSpPr/>
            <p:nvPr/>
          </p:nvGrpSpPr>
          <p:grpSpPr>
            <a:xfrm>
              <a:off x="3312939" y="4958432"/>
              <a:ext cx="2448272" cy="726513"/>
              <a:chOff x="3275856" y="4568262"/>
              <a:chExt cx="2448272" cy="726513"/>
            </a:xfrm>
          </p:grpSpPr>
          <p:sp>
            <p:nvSpPr>
              <p:cNvPr id="58" name="正方形/長方形 57"/>
              <p:cNvSpPr/>
              <p:nvPr/>
            </p:nvSpPr>
            <p:spPr bwMode="auto">
              <a:xfrm>
                <a:off x="3275856"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59" name="正方形/長方形 58"/>
              <p:cNvSpPr/>
              <p:nvPr/>
            </p:nvSpPr>
            <p:spPr bwMode="auto">
              <a:xfrm>
                <a:off x="3419872"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0" name="正方形/長方形 59"/>
              <p:cNvSpPr/>
              <p:nvPr/>
            </p:nvSpPr>
            <p:spPr bwMode="auto">
              <a:xfrm>
                <a:off x="3563888"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1" name="正方形/長方形 60"/>
              <p:cNvSpPr/>
              <p:nvPr/>
            </p:nvSpPr>
            <p:spPr bwMode="auto">
              <a:xfrm>
                <a:off x="3707904"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2" name="正方形/長方形 61"/>
              <p:cNvSpPr/>
              <p:nvPr/>
            </p:nvSpPr>
            <p:spPr bwMode="auto">
              <a:xfrm>
                <a:off x="3851920"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3" name="正方形/長方形 62"/>
              <p:cNvSpPr/>
              <p:nvPr/>
            </p:nvSpPr>
            <p:spPr bwMode="auto">
              <a:xfrm>
                <a:off x="3995936"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4" name="正方形/長方形 63"/>
              <p:cNvSpPr/>
              <p:nvPr/>
            </p:nvSpPr>
            <p:spPr bwMode="auto">
              <a:xfrm>
                <a:off x="4139952"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5" name="正方形/長方形 64"/>
              <p:cNvSpPr/>
              <p:nvPr/>
            </p:nvSpPr>
            <p:spPr bwMode="auto">
              <a:xfrm>
                <a:off x="4283968"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6" name="正方形/長方形 65"/>
              <p:cNvSpPr/>
              <p:nvPr/>
            </p:nvSpPr>
            <p:spPr bwMode="auto">
              <a:xfrm>
                <a:off x="4427984"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7" name="正方形/長方形 66"/>
              <p:cNvSpPr/>
              <p:nvPr/>
            </p:nvSpPr>
            <p:spPr bwMode="auto">
              <a:xfrm>
                <a:off x="4572000"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8" name="正方形/長方形 67"/>
              <p:cNvSpPr/>
              <p:nvPr/>
            </p:nvSpPr>
            <p:spPr bwMode="auto">
              <a:xfrm>
                <a:off x="4716016"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69" name="正方形/長方形 68"/>
              <p:cNvSpPr/>
              <p:nvPr/>
            </p:nvSpPr>
            <p:spPr bwMode="auto">
              <a:xfrm>
                <a:off x="4860032"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0" name="正方形/長方形 69"/>
              <p:cNvSpPr/>
              <p:nvPr/>
            </p:nvSpPr>
            <p:spPr bwMode="auto">
              <a:xfrm>
                <a:off x="5004048"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1" name="正方形/長方形 70"/>
              <p:cNvSpPr/>
              <p:nvPr/>
            </p:nvSpPr>
            <p:spPr bwMode="auto">
              <a:xfrm>
                <a:off x="5148064"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2" name="正方形/長方形 71"/>
              <p:cNvSpPr/>
              <p:nvPr/>
            </p:nvSpPr>
            <p:spPr bwMode="auto">
              <a:xfrm>
                <a:off x="5292080"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3" name="正方形/長方形 72"/>
              <p:cNvSpPr/>
              <p:nvPr/>
            </p:nvSpPr>
            <p:spPr bwMode="auto">
              <a:xfrm>
                <a:off x="5436096"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74" name="正方形/長方形 73"/>
              <p:cNvSpPr/>
              <p:nvPr/>
            </p:nvSpPr>
            <p:spPr bwMode="auto">
              <a:xfrm>
                <a:off x="5580112" y="4568262"/>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2" name="正方形/長方形 91"/>
              <p:cNvSpPr/>
              <p:nvPr/>
            </p:nvSpPr>
            <p:spPr bwMode="auto">
              <a:xfrm>
                <a:off x="3275856"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3" name="正方形/長方形 92"/>
              <p:cNvSpPr/>
              <p:nvPr/>
            </p:nvSpPr>
            <p:spPr bwMode="auto">
              <a:xfrm>
                <a:off x="3419872"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4" name="正方形/長方形 93"/>
              <p:cNvSpPr/>
              <p:nvPr/>
            </p:nvSpPr>
            <p:spPr bwMode="auto">
              <a:xfrm>
                <a:off x="3563888"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5" name="正方形/長方形 94"/>
              <p:cNvSpPr/>
              <p:nvPr/>
            </p:nvSpPr>
            <p:spPr bwMode="auto">
              <a:xfrm>
                <a:off x="3707904"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6" name="正方形/長方形 95"/>
              <p:cNvSpPr/>
              <p:nvPr/>
            </p:nvSpPr>
            <p:spPr bwMode="auto">
              <a:xfrm>
                <a:off x="3851920"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7" name="正方形/長方形 96"/>
              <p:cNvSpPr/>
              <p:nvPr/>
            </p:nvSpPr>
            <p:spPr bwMode="auto">
              <a:xfrm>
                <a:off x="3995936"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8" name="正方形/長方形 97"/>
              <p:cNvSpPr/>
              <p:nvPr/>
            </p:nvSpPr>
            <p:spPr bwMode="auto">
              <a:xfrm>
                <a:off x="4139952"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99" name="正方形/長方形 98"/>
              <p:cNvSpPr/>
              <p:nvPr/>
            </p:nvSpPr>
            <p:spPr bwMode="auto">
              <a:xfrm>
                <a:off x="4283968"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0" name="正方形/長方形 99"/>
              <p:cNvSpPr/>
              <p:nvPr/>
            </p:nvSpPr>
            <p:spPr bwMode="auto">
              <a:xfrm>
                <a:off x="4427984"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1" name="正方形/長方形 100"/>
              <p:cNvSpPr/>
              <p:nvPr/>
            </p:nvSpPr>
            <p:spPr bwMode="auto">
              <a:xfrm>
                <a:off x="4572000"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2" name="正方形/長方形 101"/>
              <p:cNvSpPr/>
              <p:nvPr/>
            </p:nvSpPr>
            <p:spPr bwMode="auto">
              <a:xfrm>
                <a:off x="4716016"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3" name="正方形/長方形 102"/>
              <p:cNvSpPr/>
              <p:nvPr/>
            </p:nvSpPr>
            <p:spPr bwMode="auto">
              <a:xfrm>
                <a:off x="4860032"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4" name="正方形/長方形 103"/>
              <p:cNvSpPr/>
              <p:nvPr/>
            </p:nvSpPr>
            <p:spPr bwMode="auto">
              <a:xfrm>
                <a:off x="5004048"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5" name="正方形/長方形 104"/>
              <p:cNvSpPr/>
              <p:nvPr/>
            </p:nvSpPr>
            <p:spPr bwMode="auto">
              <a:xfrm>
                <a:off x="5148064"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6" name="正方形/長方形 105"/>
              <p:cNvSpPr/>
              <p:nvPr/>
            </p:nvSpPr>
            <p:spPr bwMode="auto">
              <a:xfrm>
                <a:off x="5292080"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7" name="正方形/長方形 106"/>
              <p:cNvSpPr/>
              <p:nvPr/>
            </p:nvSpPr>
            <p:spPr bwMode="auto">
              <a:xfrm>
                <a:off x="5436096"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8" name="正方形/長方形 107"/>
              <p:cNvSpPr/>
              <p:nvPr/>
            </p:nvSpPr>
            <p:spPr bwMode="auto">
              <a:xfrm>
                <a:off x="5580112" y="4862727"/>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09" name="正方形/長方形 108"/>
              <p:cNvSpPr/>
              <p:nvPr/>
            </p:nvSpPr>
            <p:spPr bwMode="auto">
              <a:xfrm>
                <a:off x="3275856"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0" name="正方形/長方形 109"/>
              <p:cNvSpPr/>
              <p:nvPr/>
            </p:nvSpPr>
            <p:spPr bwMode="auto">
              <a:xfrm>
                <a:off x="3419872"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1" name="正方形/長方形 110"/>
              <p:cNvSpPr/>
              <p:nvPr/>
            </p:nvSpPr>
            <p:spPr bwMode="auto">
              <a:xfrm>
                <a:off x="3563888"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2" name="正方形/長方形 111"/>
              <p:cNvSpPr/>
              <p:nvPr/>
            </p:nvSpPr>
            <p:spPr bwMode="auto">
              <a:xfrm>
                <a:off x="3707904"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3" name="正方形/長方形 112"/>
              <p:cNvSpPr/>
              <p:nvPr/>
            </p:nvSpPr>
            <p:spPr bwMode="auto">
              <a:xfrm>
                <a:off x="3851920"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4" name="正方形/長方形 113"/>
              <p:cNvSpPr/>
              <p:nvPr/>
            </p:nvSpPr>
            <p:spPr bwMode="auto">
              <a:xfrm>
                <a:off x="3995936"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5" name="正方形/長方形 114"/>
              <p:cNvSpPr/>
              <p:nvPr/>
            </p:nvSpPr>
            <p:spPr bwMode="auto">
              <a:xfrm>
                <a:off x="4139952"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6" name="正方形/長方形 115"/>
              <p:cNvSpPr/>
              <p:nvPr/>
            </p:nvSpPr>
            <p:spPr bwMode="auto">
              <a:xfrm>
                <a:off x="4283968"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7" name="正方形/長方形 116"/>
              <p:cNvSpPr/>
              <p:nvPr/>
            </p:nvSpPr>
            <p:spPr bwMode="auto">
              <a:xfrm>
                <a:off x="4427984"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8" name="正方形/長方形 117"/>
              <p:cNvSpPr/>
              <p:nvPr/>
            </p:nvSpPr>
            <p:spPr bwMode="auto">
              <a:xfrm>
                <a:off x="4572000"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19" name="正方形/長方形 118"/>
              <p:cNvSpPr/>
              <p:nvPr/>
            </p:nvSpPr>
            <p:spPr bwMode="auto">
              <a:xfrm>
                <a:off x="4716016"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0" name="正方形/長方形 119"/>
              <p:cNvSpPr/>
              <p:nvPr/>
            </p:nvSpPr>
            <p:spPr bwMode="auto">
              <a:xfrm>
                <a:off x="4860032"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1" name="正方形/長方形 120"/>
              <p:cNvSpPr/>
              <p:nvPr/>
            </p:nvSpPr>
            <p:spPr bwMode="auto">
              <a:xfrm>
                <a:off x="5004048"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2" name="正方形/長方形 121"/>
              <p:cNvSpPr/>
              <p:nvPr/>
            </p:nvSpPr>
            <p:spPr bwMode="auto">
              <a:xfrm>
                <a:off x="5148064"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3" name="正方形/長方形 122"/>
              <p:cNvSpPr/>
              <p:nvPr/>
            </p:nvSpPr>
            <p:spPr bwMode="auto">
              <a:xfrm>
                <a:off x="5292080"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4" name="正方形/長方形 123"/>
              <p:cNvSpPr/>
              <p:nvPr/>
            </p:nvSpPr>
            <p:spPr bwMode="auto">
              <a:xfrm>
                <a:off x="5436096"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5" name="正方形/長方形 124"/>
              <p:cNvSpPr/>
              <p:nvPr/>
            </p:nvSpPr>
            <p:spPr bwMode="auto">
              <a:xfrm>
                <a:off x="5580112" y="4725144"/>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6" name="正方形/長方形 125"/>
              <p:cNvSpPr/>
              <p:nvPr/>
            </p:nvSpPr>
            <p:spPr bwMode="auto">
              <a:xfrm>
                <a:off x="3275856"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7" name="正方形/長方形 126"/>
              <p:cNvSpPr/>
              <p:nvPr/>
            </p:nvSpPr>
            <p:spPr bwMode="auto">
              <a:xfrm>
                <a:off x="3419872"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8" name="正方形/長方形 127"/>
              <p:cNvSpPr/>
              <p:nvPr/>
            </p:nvSpPr>
            <p:spPr bwMode="auto">
              <a:xfrm>
                <a:off x="3563888"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9" name="正方形/長方形 128"/>
              <p:cNvSpPr/>
              <p:nvPr/>
            </p:nvSpPr>
            <p:spPr bwMode="auto">
              <a:xfrm>
                <a:off x="3707904"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0" name="正方形/長方形 129"/>
              <p:cNvSpPr/>
              <p:nvPr/>
            </p:nvSpPr>
            <p:spPr bwMode="auto">
              <a:xfrm>
                <a:off x="3851920"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1" name="正方形/長方形 130"/>
              <p:cNvSpPr/>
              <p:nvPr/>
            </p:nvSpPr>
            <p:spPr bwMode="auto">
              <a:xfrm>
                <a:off x="3995936"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2" name="正方形/長方形 131"/>
              <p:cNvSpPr/>
              <p:nvPr/>
            </p:nvSpPr>
            <p:spPr bwMode="auto">
              <a:xfrm>
                <a:off x="4139952"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3" name="正方形/長方形 132"/>
              <p:cNvSpPr/>
              <p:nvPr/>
            </p:nvSpPr>
            <p:spPr bwMode="auto">
              <a:xfrm>
                <a:off x="4283968"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4" name="正方形/長方形 133"/>
              <p:cNvSpPr/>
              <p:nvPr/>
            </p:nvSpPr>
            <p:spPr bwMode="auto">
              <a:xfrm>
                <a:off x="4427984"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5" name="正方形/長方形 134"/>
              <p:cNvSpPr/>
              <p:nvPr/>
            </p:nvSpPr>
            <p:spPr bwMode="auto">
              <a:xfrm>
                <a:off x="4572000"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6" name="正方形/長方形 135"/>
              <p:cNvSpPr/>
              <p:nvPr/>
            </p:nvSpPr>
            <p:spPr bwMode="auto">
              <a:xfrm>
                <a:off x="4716016"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7" name="正方形/長方形 136"/>
              <p:cNvSpPr/>
              <p:nvPr/>
            </p:nvSpPr>
            <p:spPr bwMode="auto">
              <a:xfrm>
                <a:off x="4860032"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8" name="正方形/長方形 137"/>
              <p:cNvSpPr/>
              <p:nvPr/>
            </p:nvSpPr>
            <p:spPr bwMode="auto">
              <a:xfrm>
                <a:off x="5004048"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39" name="正方形/長方形 138"/>
              <p:cNvSpPr/>
              <p:nvPr/>
            </p:nvSpPr>
            <p:spPr bwMode="auto">
              <a:xfrm>
                <a:off x="5148064"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0" name="正方形/長方形 139"/>
              <p:cNvSpPr/>
              <p:nvPr/>
            </p:nvSpPr>
            <p:spPr bwMode="auto">
              <a:xfrm>
                <a:off x="5292080"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1" name="正方形/長方形 140"/>
              <p:cNvSpPr/>
              <p:nvPr/>
            </p:nvSpPr>
            <p:spPr bwMode="auto">
              <a:xfrm>
                <a:off x="5436096"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2" name="正方形/長方形 141"/>
              <p:cNvSpPr/>
              <p:nvPr/>
            </p:nvSpPr>
            <p:spPr bwMode="auto">
              <a:xfrm>
                <a:off x="5580112" y="5150759"/>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3" name="正方形/長方形 142"/>
              <p:cNvSpPr/>
              <p:nvPr/>
            </p:nvSpPr>
            <p:spPr bwMode="auto">
              <a:xfrm>
                <a:off x="3275856"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4" name="正方形/長方形 143"/>
              <p:cNvSpPr/>
              <p:nvPr/>
            </p:nvSpPr>
            <p:spPr bwMode="auto">
              <a:xfrm>
                <a:off x="3419872"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5" name="正方形/長方形 144"/>
              <p:cNvSpPr/>
              <p:nvPr/>
            </p:nvSpPr>
            <p:spPr bwMode="auto">
              <a:xfrm>
                <a:off x="3563888"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6" name="正方形/長方形 145"/>
              <p:cNvSpPr/>
              <p:nvPr/>
            </p:nvSpPr>
            <p:spPr bwMode="auto">
              <a:xfrm>
                <a:off x="3707904"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7" name="正方形/長方形 146"/>
              <p:cNvSpPr/>
              <p:nvPr/>
            </p:nvSpPr>
            <p:spPr bwMode="auto">
              <a:xfrm>
                <a:off x="3851920"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8" name="正方形/長方形 147"/>
              <p:cNvSpPr/>
              <p:nvPr/>
            </p:nvSpPr>
            <p:spPr bwMode="auto">
              <a:xfrm>
                <a:off x="3995936"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9" name="正方形/長方形 148"/>
              <p:cNvSpPr/>
              <p:nvPr/>
            </p:nvSpPr>
            <p:spPr bwMode="auto">
              <a:xfrm>
                <a:off x="4139952"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0" name="正方形/長方形 149"/>
              <p:cNvSpPr/>
              <p:nvPr/>
            </p:nvSpPr>
            <p:spPr bwMode="auto">
              <a:xfrm>
                <a:off x="4283968"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1" name="正方形/長方形 150"/>
              <p:cNvSpPr/>
              <p:nvPr/>
            </p:nvSpPr>
            <p:spPr bwMode="auto">
              <a:xfrm>
                <a:off x="4427984"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2" name="正方形/長方形 151"/>
              <p:cNvSpPr/>
              <p:nvPr/>
            </p:nvSpPr>
            <p:spPr bwMode="auto">
              <a:xfrm>
                <a:off x="4572000"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3" name="正方形/長方形 152"/>
              <p:cNvSpPr/>
              <p:nvPr/>
            </p:nvSpPr>
            <p:spPr bwMode="auto">
              <a:xfrm>
                <a:off x="4716016"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4" name="正方形/長方形 153"/>
              <p:cNvSpPr/>
              <p:nvPr/>
            </p:nvSpPr>
            <p:spPr bwMode="auto">
              <a:xfrm>
                <a:off x="4860032"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5" name="正方形/長方形 154"/>
              <p:cNvSpPr/>
              <p:nvPr/>
            </p:nvSpPr>
            <p:spPr bwMode="auto">
              <a:xfrm>
                <a:off x="5004048"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6" name="正方形/長方形 155"/>
              <p:cNvSpPr/>
              <p:nvPr/>
            </p:nvSpPr>
            <p:spPr bwMode="auto">
              <a:xfrm>
                <a:off x="5148064"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7" name="正方形/長方形 156"/>
              <p:cNvSpPr/>
              <p:nvPr/>
            </p:nvSpPr>
            <p:spPr bwMode="auto">
              <a:xfrm>
                <a:off x="5292080"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8" name="正方形/長方形 157"/>
              <p:cNvSpPr/>
              <p:nvPr/>
            </p:nvSpPr>
            <p:spPr bwMode="auto">
              <a:xfrm>
                <a:off x="5436096"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59" name="正方形/長方形 158"/>
              <p:cNvSpPr/>
              <p:nvPr/>
            </p:nvSpPr>
            <p:spPr bwMode="auto">
              <a:xfrm>
                <a:off x="5580112" y="5013176"/>
                <a:ext cx="144016" cy="144016"/>
              </a:xfrm>
              <a:prstGeom prst="rect">
                <a:avLst/>
              </a:prstGeom>
              <a:ln>
                <a:solidFill>
                  <a:schemeClr val="bg1"/>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162" name="テキスト ボックス 161"/>
              <p:cNvSpPr txBox="1"/>
              <p:nvPr/>
            </p:nvSpPr>
            <p:spPr>
              <a:xfrm>
                <a:off x="3947929" y="4705980"/>
                <a:ext cx="1149674" cy="523220"/>
              </a:xfrm>
              <a:prstGeom prst="rect">
                <a:avLst/>
              </a:prstGeom>
              <a:noFill/>
            </p:spPr>
            <p:txBody>
              <a:bodyPr wrap="none" rtlCol="0">
                <a:spAutoFit/>
              </a:bodyPr>
              <a:lstStyle/>
              <a:p>
                <a:pPr algn="ctr"/>
                <a:r>
                  <a:rPr kumimoji="1" lang="ja-JP" altLang="en-US" sz="2800" dirty="0" smtClean="0">
                    <a:solidFill>
                      <a:schemeClr val="bg1"/>
                    </a:solidFill>
                    <a:effectLst>
                      <a:glow rad="228600">
                        <a:schemeClr val="accent2">
                          <a:satMod val="175000"/>
                          <a:alpha val="40000"/>
                        </a:schemeClr>
                      </a:glow>
                    </a:effectLst>
                  </a:rPr>
                  <a:t>データ</a:t>
                </a:r>
                <a:endParaRPr kumimoji="1" lang="ja-JP" altLang="en-US" sz="2800" dirty="0">
                  <a:solidFill>
                    <a:schemeClr val="bg1"/>
                  </a:solidFill>
                  <a:effectLst>
                    <a:glow rad="228600">
                      <a:schemeClr val="accent2">
                        <a:satMod val="175000"/>
                        <a:alpha val="40000"/>
                      </a:schemeClr>
                    </a:glow>
                  </a:effectLst>
                </a:endParaRPr>
              </a:p>
            </p:txBody>
          </p:sp>
        </p:grpSp>
        <p:sp>
          <p:nvSpPr>
            <p:cNvPr id="6" name="上下矢印 5"/>
            <p:cNvSpPr/>
            <p:nvPr/>
          </p:nvSpPr>
          <p:spPr bwMode="auto">
            <a:xfrm>
              <a:off x="4393059" y="4238352"/>
              <a:ext cx="288032" cy="576064"/>
            </a:xfrm>
            <a:prstGeom prst="upDownArrow">
              <a:avLst/>
            </a:prstGeom>
            <a:solidFill>
              <a:srgbClr val="3366FF"/>
            </a:solidFill>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7" name="テキスト ボックス 256"/>
            <p:cNvSpPr txBox="1"/>
            <p:nvPr/>
          </p:nvSpPr>
          <p:spPr>
            <a:xfrm>
              <a:off x="3347864" y="4437112"/>
              <a:ext cx="949799" cy="307777"/>
            </a:xfrm>
            <a:prstGeom prst="rect">
              <a:avLst/>
            </a:prstGeom>
            <a:noFill/>
          </p:spPr>
          <p:txBody>
            <a:bodyPr wrap="none" rtlCol="0">
              <a:spAutoFit/>
            </a:bodyPr>
            <a:lstStyle/>
            <a:p>
              <a:pPr algn="ctr"/>
              <a:r>
                <a:rPr kumimoji="1" lang="ja-JP" altLang="en-US" sz="1400" dirty="0" smtClean="0">
                  <a:solidFill>
                    <a:srgbClr val="0000FF"/>
                  </a:solidFill>
                </a:rPr>
                <a:t>ストレージ</a:t>
              </a:r>
              <a:endParaRPr kumimoji="1" lang="ja-JP" altLang="en-US" sz="1400" dirty="0">
                <a:solidFill>
                  <a:srgbClr val="0000FF"/>
                </a:solidFill>
              </a:endParaRPr>
            </a:p>
          </p:txBody>
        </p:sp>
      </p:grpSp>
    </p:spTree>
    <p:extLst>
      <p:ext uri="{BB962C8B-B14F-4D97-AF65-F5344CB8AC3E}">
        <p14:creationId xmlns:p14="http://schemas.microsoft.com/office/powerpoint/2010/main" val="683245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wipe(up)">
                                      <p:cBhvr>
                                        <p:cTn id="14" dur="500"/>
                                        <p:tgtEl>
                                          <p:spTgt spid="24"/>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2800" dirty="0" smtClean="0">
                <a:solidFill>
                  <a:srgbClr val="FFFFFF"/>
                </a:solidFill>
                <a:latin typeface="Arial"/>
                <a:ea typeface="HGP創英角ｺﾞｼｯｸUB" pitchFamily="50" charset="-128"/>
                <a:cs typeface="Arial"/>
              </a:rPr>
              <a:t>5G </a:t>
            </a:r>
            <a:r>
              <a:rPr lang="ja-JP" altLang="en-US" sz="2800" dirty="0" smtClean="0">
                <a:solidFill>
                  <a:srgbClr val="FFFFFF"/>
                </a:solidFill>
                <a:latin typeface="Arial"/>
                <a:ea typeface="HGP創英角ｺﾞｼｯｸUB" pitchFamily="50" charset="-128"/>
                <a:cs typeface="Arial"/>
              </a:rPr>
              <a:t>（次世代移動体通信システム）</a:t>
            </a:r>
            <a:endParaRPr lang="en-US" altLang="ja-JP" sz="2800" dirty="0" smtClean="0">
              <a:solidFill>
                <a:srgbClr val="FFFFFF"/>
              </a:solidFill>
              <a:latin typeface="Arial"/>
              <a:ea typeface="HGP創英角ｺﾞｼｯｸUB" pitchFamily="50"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pic>
        <p:nvPicPr>
          <p:cNvPr id="8" name="図 7"/>
          <p:cNvPicPr>
            <a:picLocks noChangeAspect="1"/>
          </p:cNvPicPr>
          <p:nvPr/>
        </p:nvPicPr>
        <p:blipFill>
          <a:blip r:embed="rId2"/>
          <a:stretch>
            <a:fillRect/>
          </a:stretch>
        </p:blipFill>
        <p:spPr>
          <a:xfrm>
            <a:off x="8128001" y="6690381"/>
            <a:ext cx="882650" cy="150697"/>
          </a:xfrm>
          <a:prstGeom prst="rect">
            <a:avLst/>
          </a:prstGeom>
          <a:ln>
            <a:no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74097467"/>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参考資料</a:t>
            </a:r>
            <a:endParaRPr kumimoji="1" lang="ja-JP" altLang="en-US" dirty="0"/>
          </a:p>
        </p:txBody>
      </p:sp>
      <p:pic>
        <p:nvPicPr>
          <p:cNvPr id="3" name="図 2"/>
          <p:cNvPicPr>
            <a:picLocks noChangeAspect="1"/>
          </p:cNvPicPr>
          <p:nvPr/>
        </p:nvPicPr>
        <p:blipFill>
          <a:blip r:embed="rId3"/>
          <a:stretch>
            <a:fillRect/>
          </a:stretch>
        </p:blipFill>
        <p:spPr>
          <a:xfrm>
            <a:off x="2962275" y="1290637"/>
            <a:ext cx="3219450" cy="4276725"/>
          </a:xfrm>
          <a:prstGeom prst="rect">
            <a:avLst/>
          </a:prstGeom>
        </p:spPr>
      </p:pic>
    </p:spTree>
    <p:extLst>
      <p:ext uri="{BB962C8B-B14F-4D97-AF65-F5344CB8AC3E}">
        <p14:creationId xmlns:p14="http://schemas.microsoft.com/office/powerpoint/2010/main" val="1963096256"/>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これからの移動体通信への要求</a:t>
            </a:r>
            <a:endParaRPr kumimoji="1" lang="ja-JP" altLang="en-US" dirty="0"/>
          </a:p>
        </p:txBody>
      </p:sp>
      <p:sp>
        <p:nvSpPr>
          <p:cNvPr id="4" name="角丸四角形 3"/>
          <p:cNvSpPr/>
          <p:nvPr/>
        </p:nvSpPr>
        <p:spPr>
          <a:xfrm>
            <a:off x="457200" y="1173105"/>
            <a:ext cx="4015717" cy="806447"/>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mj-lt"/>
                <a:ea typeface="+mj-ea"/>
                <a:cs typeface="ＭＳ Ｐゴシック"/>
              </a:rPr>
              <a:t>全てが無線で繋がる</a:t>
            </a:r>
          </a:p>
        </p:txBody>
      </p:sp>
      <p:sp>
        <p:nvSpPr>
          <p:cNvPr id="5" name="角丸四角形 4"/>
          <p:cNvSpPr/>
          <p:nvPr/>
        </p:nvSpPr>
        <p:spPr>
          <a:xfrm>
            <a:off x="4625317" y="1173105"/>
            <a:ext cx="4015717" cy="806447"/>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mj-lt"/>
                <a:ea typeface="+mj-ea"/>
                <a:cs typeface="ＭＳ Ｐゴシック"/>
              </a:rPr>
              <a:t>サービスの多様化・高度化</a:t>
            </a:r>
          </a:p>
        </p:txBody>
      </p:sp>
      <p:sp>
        <p:nvSpPr>
          <p:cNvPr id="6" name="角丸四角形 5"/>
          <p:cNvSpPr/>
          <p:nvPr/>
        </p:nvSpPr>
        <p:spPr>
          <a:xfrm>
            <a:off x="457200" y="2153168"/>
            <a:ext cx="4015717" cy="806447"/>
          </a:xfrm>
          <a:prstGeom prst="roundRect">
            <a:avLst>
              <a:gd name="adj" fmla="val 0"/>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rgbClr val="FFFFFF"/>
                </a:solidFill>
                <a:latin typeface="+mj-lt"/>
                <a:ea typeface="+mj-ea"/>
                <a:cs typeface="ＭＳ Ｐゴシック"/>
              </a:rPr>
              <a:t>Internet of Things</a:t>
            </a:r>
            <a:endParaRPr kumimoji="1" lang="ja-JP" altLang="en-US" sz="2400" dirty="0" smtClean="0">
              <a:solidFill>
                <a:srgbClr val="FFFFFF"/>
              </a:solidFill>
              <a:latin typeface="+mj-lt"/>
              <a:ea typeface="+mj-ea"/>
              <a:cs typeface="ＭＳ Ｐゴシック"/>
            </a:endParaRPr>
          </a:p>
        </p:txBody>
      </p:sp>
      <p:sp>
        <p:nvSpPr>
          <p:cNvPr id="7" name="角丸四角形 6"/>
          <p:cNvSpPr/>
          <p:nvPr/>
        </p:nvSpPr>
        <p:spPr>
          <a:xfrm>
            <a:off x="4625317" y="2153168"/>
            <a:ext cx="4015717" cy="806447"/>
          </a:xfrm>
          <a:prstGeom prst="roundRect">
            <a:avLst>
              <a:gd name="adj" fmla="val 0"/>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rgbClr val="FFFFFF"/>
                </a:solidFill>
                <a:latin typeface="+mj-lt"/>
                <a:ea typeface="+mj-ea"/>
                <a:cs typeface="ＭＳ Ｐゴシック"/>
              </a:rPr>
              <a:t>4K/8K Video Streaming</a:t>
            </a:r>
            <a:endParaRPr kumimoji="1" lang="ja-JP" altLang="en-US" sz="2400" dirty="0" smtClean="0">
              <a:solidFill>
                <a:srgbClr val="FFFFFF"/>
              </a:solidFill>
              <a:latin typeface="+mj-lt"/>
              <a:ea typeface="+mj-ea"/>
              <a:cs typeface="ＭＳ Ｐゴシック"/>
            </a:endParaRPr>
          </a:p>
        </p:txBody>
      </p:sp>
      <p:sp>
        <p:nvSpPr>
          <p:cNvPr id="8" name="角丸四角形 7"/>
          <p:cNvSpPr/>
          <p:nvPr/>
        </p:nvSpPr>
        <p:spPr>
          <a:xfrm>
            <a:off x="457200" y="3133231"/>
            <a:ext cx="4015717" cy="806447"/>
          </a:xfrm>
          <a:prstGeom prst="roundRect">
            <a:avLst>
              <a:gd name="adj" fmla="val 0"/>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rgbClr val="FFFFFF"/>
                </a:solidFill>
                <a:latin typeface="+mj-lt"/>
                <a:ea typeface="+mj-ea"/>
                <a:cs typeface="ＭＳ Ｐゴシック"/>
              </a:rPr>
              <a:t>Machine to Machine</a:t>
            </a:r>
            <a:endParaRPr kumimoji="1" lang="ja-JP" altLang="en-US" sz="2400" dirty="0" smtClean="0">
              <a:solidFill>
                <a:srgbClr val="FFFFFF"/>
              </a:solidFill>
              <a:latin typeface="+mj-lt"/>
              <a:ea typeface="+mj-ea"/>
              <a:cs typeface="ＭＳ Ｐゴシック"/>
            </a:endParaRPr>
          </a:p>
        </p:txBody>
      </p:sp>
      <p:sp>
        <p:nvSpPr>
          <p:cNvPr id="9" name="角丸四角形 8"/>
          <p:cNvSpPr/>
          <p:nvPr/>
        </p:nvSpPr>
        <p:spPr>
          <a:xfrm>
            <a:off x="4625317" y="3133231"/>
            <a:ext cx="4015717" cy="806447"/>
          </a:xfrm>
          <a:prstGeom prst="roundRect">
            <a:avLst>
              <a:gd name="adj" fmla="val 0"/>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rgbClr val="FFFFFF"/>
                </a:solidFill>
                <a:latin typeface="+mj-lt"/>
                <a:ea typeface="+mj-ea"/>
                <a:cs typeface="ＭＳ Ｐゴシック"/>
              </a:rPr>
              <a:t>SNS/UGM/UGC</a:t>
            </a:r>
            <a:endParaRPr kumimoji="1" lang="ja-JP" altLang="en-US" sz="2400" dirty="0" smtClean="0">
              <a:solidFill>
                <a:srgbClr val="FFFFFF"/>
              </a:solidFill>
              <a:latin typeface="+mj-lt"/>
              <a:ea typeface="+mj-ea"/>
              <a:cs typeface="ＭＳ Ｐゴシック"/>
            </a:endParaRPr>
          </a:p>
        </p:txBody>
      </p:sp>
      <p:sp>
        <p:nvSpPr>
          <p:cNvPr id="10" name="角丸四角形 9"/>
          <p:cNvSpPr/>
          <p:nvPr/>
        </p:nvSpPr>
        <p:spPr>
          <a:xfrm>
            <a:off x="457200" y="4113294"/>
            <a:ext cx="4015717" cy="806447"/>
          </a:xfrm>
          <a:prstGeom prst="roundRect">
            <a:avLst>
              <a:gd name="adj" fmla="val 0"/>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rgbClr val="FFFFFF"/>
                </a:solidFill>
                <a:latin typeface="+mj-lt"/>
                <a:ea typeface="+mj-ea"/>
                <a:cs typeface="ＭＳ Ｐゴシック"/>
              </a:rPr>
              <a:t>Wearable/Health</a:t>
            </a:r>
            <a:endParaRPr kumimoji="1" lang="ja-JP" altLang="en-US" sz="2400" dirty="0" smtClean="0">
              <a:solidFill>
                <a:srgbClr val="FFFFFF"/>
              </a:solidFill>
              <a:latin typeface="+mj-lt"/>
              <a:ea typeface="+mj-ea"/>
              <a:cs typeface="ＭＳ Ｐゴシック"/>
            </a:endParaRPr>
          </a:p>
        </p:txBody>
      </p:sp>
      <p:sp>
        <p:nvSpPr>
          <p:cNvPr id="11" name="角丸四角形 10"/>
          <p:cNvSpPr/>
          <p:nvPr/>
        </p:nvSpPr>
        <p:spPr>
          <a:xfrm>
            <a:off x="4625317" y="4113294"/>
            <a:ext cx="4015717" cy="806447"/>
          </a:xfrm>
          <a:prstGeom prst="roundRect">
            <a:avLst>
              <a:gd name="adj" fmla="val 0"/>
            </a:avLst>
          </a:prstGeom>
          <a:solidFill>
            <a:schemeClr val="tx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400" dirty="0" smtClean="0">
                <a:solidFill>
                  <a:srgbClr val="FFFFFF"/>
                </a:solidFill>
                <a:latin typeface="+mj-lt"/>
                <a:ea typeface="+mj-ea"/>
                <a:cs typeface="ＭＳ Ｐゴシック"/>
              </a:rPr>
              <a:t>AR/VR</a:t>
            </a:r>
            <a:endParaRPr kumimoji="1" lang="ja-JP" altLang="en-US" sz="2400" dirty="0" smtClean="0">
              <a:solidFill>
                <a:srgbClr val="FFFFFF"/>
              </a:solidFill>
              <a:latin typeface="+mj-lt"/>
              <a:ea typeface="+mj-ea"/>
              <a:cs typeface="ＭＳ Ｐゴシック"/>
            </a:endParaRPr>
          </a:p>
        </p:txBody>
      </p:sp>
      <p:sp>
        <p:nvSpPr>
          <p:cNvPr id="12" name="角丸四角形 11"/>
          <p:cNvSpPr/>
          <p:nvPr/>
        </p:nvSpPr>
        <p:spPr>
          <a:xfrm>
            <a:off x="457200" y="5093357"/>
            <a:ext cx="4015717" cy="1280754"/>
          </a:xfrm>
          <a:prstGeom prst="roundRect">
            <a:avLst>
              <a:gd name="adj" fmla="val 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mj-lt"/>
                <a:ea typeface="+mj-ea"/>
                <a:cs typeface="ＭＳ Ｐゴシック"/>
              </a:rPr>
              <a:t>大量のデバイスを接続</a:t>
            </a:r>
          </a:p>
        </p:txBody>
      </p:sp>
      <p:sp>
        <p:nvSpPr>
          <p:cNvPr id="13" name="角丸四角形 12"/>
          <p:cNvSpPr/>
          <p:nvPr/>
        </p:nvSpPr>
        <p:spPr>
          <a:xfrm>
            <a:off x="4625317" y="5093357"/>
            <a:ext cx="4015717" cy="1280754"/>
          </a:xfrm>
          <a:prstGeom prst="roundRect">
            <a:avLst>
              <a:gd name="adj" fmla="val 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400" dirty="0" smtClean="0">
                <a:solidFill>
                  <a:srgbClr val="FFFFFF"/>
                </a:solidFill>
                <a:latin typeface="+mj-lt"/>
                <a:ea typeface="+mj-ea"/>
                <a:cs typeface="ＭＳ Ｐゴシック"/>
              </a:rPr>
              <a:t>トラフィックの増大</a:t>
            </a:r>
            <a:endParaRPr kumimoji="1" lang="en-US" altLang="ja-JP" sz="2400" dirty="0" smtClean="0">
              <a:solidFill>
                <a:srgbClr val="FFFFFF"/>
              </a:solidFill>
              <a:latin typeface="+mj-lt"/>
              <a:ea typeface="+mj-ea"/>
              <a:cs typeface="ＭＳ Ｐゴシック"/>
            </a:endParaRPr>
          </a:p>
          <a:p>
            <a:pPr algn="ctr"/>
            <a:r>
              <a:rPr kumimoji="1" lang="ja-JP" altLang="en-US" sz="2400" dirty="0" smtClean="0">
                <a:solidFill>
                  <a:srgbClr val="FFFFFF"/>
                </a:solidFill>
                <a:latin typeface="+mj-lt"/>
                <a:ea typeface="+mj-ea"/>
                <a:cs typeface="ＭＳ Ｐゴシック"/>
              </a:rPr>
              <a:t>高レスポンス</a:t>
            </a:r>
          </a:p>
        </p:txBody>
      </p:sp>
    </p:spTree>
    <p:extLst>
      <p:ext uri="{BB962C8B-B14F-4D97-AF65-F5344CB8AC3E}">
        <p14:creationId xmlns:p14="http://schemas.microsoft.com/office/powerpoint/2010/main" val="915624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fltVal val="0"/>
                                          </p:val>
                                        </p:tav>
                                        <p:tav tm="100000">
                                          <p:val>
                                            <p:strVal val="#ppt_h"/>
                                          </p:val>
                                        </p:tav>
                                      </p:tavLst>
                                    </p:anim>
                                    <p:animEffect transition="in" filter="fade">
                                      <p:cBhvr>
                                        <p:cTn id="26" dur="500"/>
                                        <p:tgtEl>
                                          <p:spTgt spid="7"/>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p:cTn id="34" dur="500" fill="hold"/>
                                        <p:tgtEl>
                                          <p:spTgt spid="9"/>
                                        </p:tgtEl>
                                        <p:attrNameLst>
                                          <p:attrName>ppt_w</p:attrName>
                                        </p:attrNameLst>
                                      </p:cBhvr>
                                      <p:tavLst>
                                        <p:tav tm="0">
                                          <p:val>
                                            <p:fltVal val="0"/>
                                          </p:val>
                                        </p:tav>
                                        <p:tav tm="100000">
                                          <p:val>
                                            <p:strVal val="#ppt_w"/>
                                          </p:val>
                                        </p:tav>
                                      </p:tavLst>
                                    </p:anim>
                                    <p:anim calcmode="lin" valueType="num">
                                      <p:cBhvr>
                                        <p:cTn id="35" dur="500" fill="hold"/>
                                        <p:tgtEl>
                                          <p:spTgt spid="9"/>
                                        </p:tgtEl>
                                        <p:attrNameLst>
                                          <p:attrName>ppt_h</p:attrName>
                                        </p:attrNameLst>
                                      </p:cBhvr>
                                      <p:tavLst>
                                        <p:tav tm="0">
                                          <p:val>
                                            <p:fltVal val="0"/>
                                          </p:val>
                                        </p:tav>
                                        <p:tav tm="100000">
                                          <p:val>
                                            <p:strVal val="#ppt_h"/>
                                          </p:val>
                                        </p:tav>
                                      </p:tavLst>
                                    </p:anim>
                                    <p:animEffect transition="in" filter="fade">
                                      <p:cBhvr>
                                        <p:cTn id="36" dur="500"/>
                                        <p:tgtEl>
                                          <p:spTgt spid="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500" fill="hold"/>
                                        <p:tgtEl>
                                          <p:spTgt spid="10"/>
                                        </p:tgtEl>
                                        <p:attrNameLst>
                                          <p:attrName>ppt_w</p:attrName>
                                        </p:attrNameLst>
                                      </p:cBhvr>
                                      <p:tavLst>
                                        <p:tav tm="0">
                                          <p:val>
                                            <p:fltVal val="0"/>
                                          </p:val>
                                        </p:tav>
                                        <p:tav tm="100000">
                                          <p:val>
                                            <p:strVal val="#ppt_w"/>
                                          </p:val>
                                        </p:tav>
                                      </p:tavLst>
                                    </p:anim>
                                    <p:anim calcmode="lin" valueType="num">
                                      <p:cBhvr>
                                        <p:cTn id="40" dur="500" fill="hold"/>
                                        <p:tgtEl>
                                          <p:spTgt spid="10"/>
                                        </p:tgtEl>
                                        <p:attrNameLst>
                                          <p:attrName>ppt_h</p:attrName>
                                        </p:attrNameLst>
                                      </p:cBhvr>
                                      <p:tavLst>
                                        <p:tav tm="0">
                                          <p:val>
                                            <p:fltVal val="0"/>
                                          </p:val>
                                        </p:tav>
                                        <p:tav tm="100000">
                                          <p:val>
                                            <p:strVal val="#ppt_h"/>
                                          </p:val>
                                        </p:tav>
                                      </p:tavLst>
                                    </p:anim>
                                    <p:animEffect transition="in" filter="fade">
                                      <p:cBhvr>
                                        <p:cTn id="41" dur="50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データ伝送速度の高速化の歴史</a:t>
            </a:r>
            <a:endParaRPr kumimoji="1" lang="ja-JP" altLang="en-US" dirty="0"/>
          </a:p>
        </p:txBody>
      </p:sp>
      <p:cxnSp>
        <p:nvCxnSpPr>
          <p:cNvPr id="10" name="直線矢印コネクタ 9"/>
          <p:cNvCxnSpPr/>
          <p:nvPr/>
        </p:nvCxnSpPr>
        <p:spPr>
          <a:xfrm>
            <a:off x="764275" y="5581936"/>
            <a:ext cx="7861110"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2" name="直線矢印コネクタ 11"/>
          <p:cNvCxnSpPr/>
          <p:nvPr/>
        </p:nvCxnSpPr>
        <p:spPr>
          <a:xfrm flipV="1">
            <a:off x="764275" y="1351130"/>
            <a:ext cx="0" cy="423080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13" name="テキスト ボックス 12"/>
          <p:cNvSpPr txBox="1"/>
          <p:nvPr/>
        </p:nvSpPr>
        <p:spPr>
          <a:xfrm>
            <a:off x="611188" y="5718987"/>
            <a:ext cx="1556836" cy="646331"/>
          </a:xfrm>
          <a:prstGeom prst="rect">
            <a:avLst/>
          </a:prstGeom>
          <a:noFill/>
        </p:spPr>
        <p:txBody>
          <a:bodyPr wrap="none" rtlCol="0">
            <a:spAutoFit/>
          </a:bodyPr>
          <a:lstStyle/>
          <a:p>
            <a:pPr algn="ctr"/>
            <a:r>
              <a:rPr kumimoji="1" lang="en-US" altLang="ja-JP" dirty="0" smtClean="0">
                <a:solidFill>
                  <a:schemeClr val="tx2"/>
                </a:solidFill>
              </a:rPr>
              <a:t>1981</a:t>
            </a:r>
          </a:p>
          <a:p>
            <a:pPr algn="ctr"/>
            <a:r>
              <a:rPr kumimoji="1" lang="en-US" altLang="ja-JP" dirty="0" smtClean="0">
                <a:solidFill>
                  <a:schemeClr val="tx2"/>
                </a:solidFill>
              </a:rPr>
              <a:t>1G (analog)</a:t>
            </a:r>
          </a:p>
        </p:txBody>
      </p:sp>
      <p:sp>
        <p:nvSpPr>
          <p:cNvPr id="14" name="テキスト ボックス 13"/>
          <p:cNvSpPr txBox="1"/>
          <p:nvPr/>
        </p:nvSpPr>
        <p:spPr>
          <a:xfrm>
            <a:off x="2323111" y="5718987"/>
            <a:ext cx="1438214" cy="646331"/>
          </a:xfrm>
          <a:prstGeom prst="rect">
            <a:avLst/>
          </a:prstGeom>
          <a:noFill/>
        </p:spPr>
        <p:txBody>
          <a:bodyPr wrap="none" rtlCol="0">
            <a:spAutoFit/>
          </a:bodyPr>
          <a:lstStyle/>
          <a:p>
            <a:pPr algn="ctr"/>
            <a:r>
              <a:rPr kumimoji="1" lang="en-US" altLang="ja-JP" dirty="0" smtClean="0">
                <a:solidFill>
                  <a:schemeClr val="tx2"/>
                </a:solidFill>
              </a:rPr>
              <a:t>1992</a:t>
            </a:r>
          </a:p>
          <a:p>
            <a:pPr algn="ctr"/>
            <a:r>
              <a:rPr kumimoji="1" lang="en-US" altLang="ja-JP" dirty="0" smtClean="0">
                <a:solidFill>
                  <a:schemeClr val="tx2"/>
                </a:solidFill>
              </a:rPr>
              <a:t>2G (digital)</a:t>
            </a:r>
          </a:p>
        </p:txBody>
      </p:sp>
      <p:sp>
        <p:nvSpPr>
          <p:cNvPr id="15" name="テキスト ボックス 14"/>
          <p:cNvSpPr txBox="1"/>
          <p:nvPr/>
        </p:nvSpPr>
        <p:spPr>
          <a:xfrm>
            <a:off x="4346015" y="5718987"/>
            <a:ext cx="697627" cy="646331"/>
          </a:xfrm>
          <a:prstGeom prst="rect">
            <a:avLst/>
          </a:prstGeom>
          <a:noFill/>
        </p:spPr>
        <p:txBody>
          <a:bodyPr wrap="none" rtlCol="0">
            <a:spAutoFit/>
          </a:bodyPr>
          <a:lstStyle/>
          <a:p>
            <a:pPr algn="ctr"/>
            <a:r>
              <a:rPr kumimoji="1" lang="en-US" altLang="ja-JP" dirty="0" smtClean="0">
                <a:solidFill>
                  <a:schemeClr val="tx2"/>
                </a:solidFill>
              </a:rPr>
              <a:t>2001</a:t>
            </a:r>
          </a:p>
          <a:p>
            <a:pPr algn="ctr"/>
            <a:r>
              <a:rPr kumimoji="1" lang="en-US" altLang="ja-JP" dirty="0" smtClean="0">
                <a:solidFill>
                  <a:schemeClr val="tx2"/>
                </a:solidFill>
              </a:rPr>
              <a:t>3G</a:t>
            </a:r>
          </a:p>
        </p:txBody>
      </p:sp>
      <p:sp>
        <p:nvSpPr>
          <p:cNvPr id="16" name="テキスト ボックス 15"/>
          <p:cNvSpPr txBox="1"/>
          <p:nvPr/>
        </p:nvSpPr>
        <p:spPr>
          <a:xfrm>
            <a:off x="5998627" y="5718987"/>
            <a:ext cx="697627" cy="646331"/>
          </a:xfrm>
          <a:prstGeom prst="rect">
            <a:avLst/>
          </a:prstGeom>
          <a:noFill/>
        </p:spPr>
        <p:txBody>
          <a:bodyPr wrap="none" rtlCol="0">
            <a:spAutoFit/>
          </a:bodyPr>
          <a:lstStyle/>
          <a:p>
            <a:pPr algn="ctr"/>
            <a:r>
              <a:rPr kumimoji="1" lang="en-US" altLang="ja-JP" dirty="0" smtClean="0">
                <a:solidFill>
                  <a:schemeClr val="tx2"/>
                </a:solidFill>
              </a:rPr>
              <a:t>2010</a:t>
            </a:r>
          </a:p>
          <a:p>
            <a:pPr algn="ctr"/>
            <a:r>
              <a:rPr kumimoji="1" lang="en-US" altLang="ja-JP" dirty="0" smtClean="0">
                <a:solidFill>
                  <a:schemeClr val="tx2"/>
                </a:solidFill>
              </a:rPr>
              <a:t>4G</a:t>
            </a:r>
          </a:p>
        </p:txBody>
      </p:sp>
      <p:sp>
        <p:nvSpPr>
          <p:cNvPr id="17" name="テキスト ボックス 16"/>
          <p:cNvSpPr txBox="1"/>
          <p:nvPr/>
        </p:nvSpPr>
        <p:spPr>
          <a:xfrm>
            <a:off x="7651239" y="5718987"/>
            <a:ext cx="697627" cy="646331"/>
          </a:xfrm>
          <a:prstGeom prst="rect">
            <a:avLst/>
          </a:prstGeom>
          <a:noFill/>
        </p:spPr>
        <p:txBody>
          <a:bodyPr wrap="none" rtlCol="0">
            <a:spAutoFit/>
          </a:bodyPr>
          <a:lstStyle/>
          <a:p>
            <a:pPr algn="ctr"/>
            <a:r>
              <a:rPr kumimoji="1" lang="en-US" altLang="ja-JP" dirty="0" smtClean="0">
                <a:solidFill>
                  <a:schemeClr val="tx2"/>
                </a:solidFill>
              </a:rPr>
              <a:t>2020</a:t>
            </a:r>
          </a:p>
          <a:p>
            <a:pPr algn="ctr"/>
            <a:r>
              <a:rPr kumimoji="1" lang="en-US" altLang="ja-JP" dirty="0" smtClean="0">
                <a:solidFill>
                  <a:schemeClr val="tx2"/>
                </a:solidFill>
              </a:rPr>
              <a:t>5G</a:t>
            </a:r>
          </a:p>
        </p:txBody>
      </p:sp>
      <p:sp>
        <p:nvSpPr>
          <p:cNvPr id="18" name="上下矢印 17"/>
          <p:cNvSpPr/>
          <p:nvPr/>
        </p:nvSpPr>
        <p:spPr>
          <a:xfrm>
            <a:off x="7708947" y="1255595"/>
            <a:ext cx="582211" cy="818865"/>
          </a:xfrm>
          <a:prstGeom prst="up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cxnSp>
        <p:nvCxnSpPr>
          <p:cNvPr id="20" name="直線コネクタ 19"/>
          <p:cNvCxnSpPr/>
          <p:nvPr/>
        </p:nvCxnSpPr>
        <p:spPr>
          <a:xfrm>
            <a:off x="764275" y="2115404"/>
            <a:ext cx="7861110" cy="0"/>
          </a:xfrm>
          <a:prstGeom prst="line">
            <a:avLst/>
          </a:prstGeom>
          <a:ln>
            <a:prstDash val="sysDash"/>
          </a:ln>
        </p:spPr>
        <p:style>
          <a:lnRef idx="2">
            <a:schemeClr val="accent1"/>
          </a:lnRef>
          <a:fillRef idx="0">
            <a:schemeClr val="accent1"/>
          </a:fillRef>
          <a:effectRef idx="1">
            <a:schemeClr val="accent1"/>
          </a:effectRef>
          <a:fontRef idx="minor">
            <a:schemeClr val="tx1"/>
          </a:fontRef>
        </p:style>
      </p:cxnSp>
      <p:cxnSp>
        <p:nvCxnSpPr>
          <p:cNvPr id="21" name="直線コネクタ 20"/>
          <p:cNvCxnSpPr/>
          <p:nvPr/>
        </p:nvCxnSpPr>
        <p:spPr>
          <a:xfrm>
            <a:off x="764275" y="3266364"/>
            <a:ext cx="7861110" cy="0"/>
          </a:xfrm>
          <a:prstGeom prst="line">
            <a:avLst/>
          </a:prstGeom>
          <a:ln>
            <a:prstDash val="sysDash"/>
          </a:ln>
        </p:spPr>
        <p:style>
          <a:lnRef idx="2">
            <a:schemeClr val="accent1"/>
          </a:lnRef>
          <a:fillRef idx="0">
            <a:schemeClr val="accent1"/>
          </a:fillRef>
          <a:effectRef idx="1">
            <a:schemeClr val="accent1"/>
          </a:effectRef>
          <a:fontRef idx="minor">
            <a:schemeClr val="tx1"/>
          </a:fontRef>
        </p:style>
      </p:cxnSp>
      <p:cxnSp>
        <p:nvCxnSpPr>
          <p:cNvPr id="22" name="直線コネクタ 21"/>
          <p:cNvCxnSpPr/>
          <p:nvPr/>
        </p:nvCxnSpPr>
        <p:spPr>
          <a:xfrm>
            <a:off x="764275" y="4467367"/>
            <a:ext cx="7861110" cy="0"/>
          </a:xfrm>
          <a:prstGeom prst="line">
            <a:avLst/>
          </a:prstGeom>
          <a:ln>
            <a:prstDash val="sysDash"/>
          </a:ln>
        </p:spPr>
        <p:style>
          <a:lnRef idx="2">
            <a:schemeClr val="accent1"/>
          </a:lnRef>
          <a:fillRef idx="0">
            <a:schemeClr val="accent1"/>
          </a:fillRef>
          <a:effectRef idx="1">
            <a:schemeClr val="accent1"/>
          </a:effectRef>
          <a:fontRef idx="minor">
            <a:schemeClr val="tx1"/>
          </a:fontRef>
        </p:style>
      </p:cxnSp>
      <p:sp>
        <p:nvSpPr>
          <p:cNvPr id="23" name="テキスト ボックス 22"/>
          <p:cNvSpPr txBox="1"/>
          <p:nvPr/>
        </p:nvSpPr>
        <p:spPr>
          <a:xfrm>
            <a:off x="155140" y="1961515"/>
            <a:ext cx="514885" cy="369332"/>
          </a:xfrm>
          <a:prstGeom prst="rect">
            <a:avLst/>
          </a:prstGeom>
          <a:noFill/>
        </p:spPr>
        <p:txBody>
          <a:bodyPr wrap="none" rtlCol="0">
            <a:spAutoFit/>
          </a:bodyPr>
          <a:lstStyle/>
          <a:p>
            <a:pPr algn="ctr"/>
            <a:r>
              <a:rPr kumimoji="1" lang="en-US" altLang="ja-JP" dirty="0" smtClean="0">
                <a:solidFill>
                  <a:schemeClr val="tx2"/>
                </a:solidFill>
              </a:rPr>
              <a:t>1G</a:t>
            </a:r>
          </a:p>
        </p:txBody>
      </p:sp>
      <p:sp>
        <p:nvSpPr>
          <p:cNvPr id="24" name="テキスト ボックス 23"/>
          <p:cNvSpPr txBox="1"/>
          <p:nvPr/>
        </p:nvSpPr>
        <p:spPr>
          <a:xfrm>
            <a:off x="24177" y="3112475"/>
            <a:ext cx="780983" cy="369332"/>
          </a:xfrm>
          <a:prstGeom prst="rect">
            <a:avLst/>
          </a:prstGeom>
          <a:noFill/>
        </p:spPr>
        <p:txBody>
          <a:bodyPr wrap="none" rtlCol="0">
            <a:spAutoFit/>
          </a:bodyPr>
          <a:lstStyle/>
          <a:p>
            <a:pPr algn="ctr"/>
            <a:r>
              <a:rPr kumimoji="1" lang="en-US" altLang="ja-JP" dirty="0" smtClean="0">
                <a:solidFill>
                  <a:schemeClr val="tx2"/>
                </a:solidFill>
              </a:rPr>
              <a:t>100M</a:t>
            </a:r>
          </a:p>
        </p:txBody>
      </p:sp>
      <p:sp>
        <p:nvSpPr>
          <p:cNvPr id="25" name="テキスト ボックス 24"/>
          <p:cNvSpPr txBox="1"/>
          <p:nvPr/>
        </p:nvSpPr>
        <p:spPr>
          <a:xfrm>
            <a:off x="88297" y="4313478"/>
            <a:ext cx="652743" cy="369332"/>
          </a:xfrm>
          <a:prstGeom prst="rect">
            <a:avLst/>
          </a:prstGeom>
          <a:noFill/>
        </p:spPr>
        <p:txBody>
          <a:bodyPr wrap="none" rtlCol="0">
            <a:spAutoFit/>
          </a:bodyPr>
          <a:lstStyle/>
          <a:p>
            <a:pPr algn="ctr"/>
            <a:r>
              <a:rPr kumimoji="1" lang="en-US" altLang="ja-JP" dirty="0" smtClean="0">
                <a:solidFill>
                  <a:schemeClr val="tx2"/>
                </a:solidFill>
              </a:rPr>
              <a:t>10M</a:t>
            </a:r>
          </a:p>
        </p:txBody>
      </p:sp>
      <p:sp>
        <p:nvSpPr>
          <p:cNvPr id="26" name="上下矢印 25"/>
          <p:cNvSpPr/>
          <p:nvPr/>
        </p:nvSpPr>
        <p:spPr>
          <a:xfrm>
            <a:off x="2751112" y="5336275"/>
            <a:ext cx="582211" cy="175906"/>
          </a:xfrm>
          <a:prstGeom prst="upDownArrow">
            <a:avLst>
              <a:gd name="adj1" fmla="val 50000"/>
              <a:gd name="adj2" fmla="val 21871"/>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sp>
        <p:nvSpPr>
          <p:cNvPr id="28" name="上下矢印 27"/>
          <p:cNvSpPr/>
          <p:nvPr/>
        </p:nvSpPr>
        <p:spPr>
          <a:xfrm>
            <a:off x="6061074" y="2856930"/>
            <a:ext cx="582211" cy="818865"/>
          </a:xfrm>
          <a:prstGeom prst="up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grpSp>
        <p:nvGrpSpPr>
          <p:cNvPr id="36" name="グループ化 35"/>
          <p:cNvGrpSpPr/>
          <p:nvPr/>
        </p:nvGrpSpPr>
        <p:grpSpPr>
          <a:xfrm>
            <a:off x="4231390" y="1665027"/>
            <a:ext cx="2847116" cy="2665290"/>
            <a:chOff x="4231390" y="1665027"/>
            <a:chExt cx="2847116" cy="2665290"/>
          </a:xfrm>
        </p:grpSpPr>
        <p:cxnSp>
          <p:nvCxnSpPr>
            <p:cNvPr id="30" name="直線コネクタ 29"/>
            <p:cNvCxnSpPr/>
            <p:nvPr/>
          </p:nvCxnSpPr>
          <p:spPr>
            <a:xfrm flipV="1">
              <a:off x="4231390" y="3920884"/>
              <a:ext cx="812252" cy="409433"/>
            </a:xfrm>
            <a:prstGeom prst="line">
              <a:avLst/>
            </a:prstGeom>
            <a:ln w="38100">
              <a:solidFill>
                <a:schemeClr val="accent3"/>
              </a:solidFill>
            </a:ln>
          </p:spPr>
          <p:style>
            <a:lnRef idx="2">
              <a:schemeClr val="accent1"/>
            </a:lnRef>
            <a:fillRef idx="0">
              <a:schemeClr val="accent1"/>
            </a:fillRef>
            <a:effectRef idx="1">
              <a:schemeClr val="accent1"/>
            </a:effectRef>
            <a:fontRef idx="minor">
              <a:schemeClr val="tx1"/>
            </a:fontRef>
          </p:style>
        </p:cxnSp>
        <p:cxnSp>
          <p:nvCxnSpPr>
            <p:cNvPr id="32" name="直線コネクタ 31"/>
            <p:cNvCxnSpPr/>
            <p:nvPr/>
          </p:nvCxnSpPr>
          <p:spPr>
            <a:xfrm flipV="1">
              <a:off x="5043642" y="2984703"/>
              <a:ext cx="1017432" cy="936182"/>
            </a:xfrm>
            <a:prstGeom prst="line">
              <a:avLst/>
            </a:prstGeom>
            <a:ln w="38100">
              <a:solidFill>
                <a:schemeClr val="accent3"/>
              </a:solidFill>
            </a:ln>
          </p:spPr>
          <p:style>
            <a:lnRef idx="2">
              <a:schemeClr val="accent1"/>
            </a:lnRef>
            <a:fillRef idx="0">
              <a:schemeClr val="accent1"/>
            </a:fillRef>
            <a:effectRef idx="1">
              <a:schemeClr val="accent1"/>
            </a:effectRef>
            <a:fontRef idx="minor">
              <a:schemeClr val="tx1"/>
            </a:fontRef>
          </p:style>
        </p:cxnSp>
        <p:cxnSp>
          <p:nvCxnSpPr>
            <p:cNvPr id="34" name="直線コネクタ 33"/>
            <p:cNvCxnSpPr/>
            <p:nvPr/>
          </p:nvCxnSpPr>
          <p:spPr>
            <a:xfrm flipV="1">
              <a:off x="6061074" y="1665027"/>
              <a:ext cx="1017432" cy="1316606"/>
            </a:xfrm>
            <a:prstGeom prst="line">
              <a:avLst/>
            </a:prstGeom>
            <a:ln w="38100">
              <a:solidFill>
                <a:schemeClr val="accent3"/>
              </a:solidFill>
            </a:ln>
          </p:spPr>
          <p:style>
            <a:lnRef idx="2">
              <a:schemeClr val="accent1"/>
            </a:lnRef>
            <a:fillRef idx="0">
              <a:schemeClr val="accent1"/>
            </a:fillRef>
            <a:effectRef idx="1">
              <a:schemeClr val="accent1"/>
            </a:effectRef>
            <a:fontRef idx="minor">
              <a:schemeClr val="tx1"/>
            </a:fontRef>
          </p:style>
        </p:cxnSp>
      </p:grpSp>
      <p:sp>
        <p:nvSpPr>
          <p:cNvPr id="27" name="上下矢印 26"/>
          <p:cNvSpPr/>
          <p:nvPr/>
        </p:nvSpPr>
        <p:spPr>
          <a:xfrm>
            <a:off x="4403723" y="4057934"/>
            <a:ext cx="582211" cy="818865"/>
          </a:xfrm>
          <a:prstGeom prst="up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sp>
        <p:nvSpPr>
          <p:cNvPr id="37" name="テキスト ボックス 36"/>
          <p:cNvSpPr txBox="1"/>
          <p:nvPr/>
        </p:nvSpPr>
        <p:spPr>
          <a:xfrm>
            <a:off x="6085188" y="1579215"/>
            <a:ext cx="611066" cy="369332"/>
          </a:xfrm>
          <a:prstGeom prst="rect">
            <a:avLst/>
          </a:prstGeom>
          <a:noFill/>
        </p:spPr>
        <p:txBody>
          <a:bodyPr wrap="none" rtlCol="0">
            <a:spAutoFit/>
          </a:bodyPr>
          <a:lstStyle/>
          <a:p>
            <a:pPr algn="ctr"/>
            <a:r>
              <a:rPr kumimoji="1" lang="en-US" altLang="ja-JP" dirty="0" err="1" smtClean="0">
                <a:solidFill>
                  <a:schemeClr val="accent3"/>
                </a:solidFill>
              </a:rPr>
              <a:t>WiFi</a:t>
            </a:r>
            <a:endParaRPr kumimoji="1" lang="en-US" altLang="ja-JP" dirty="0" smtClean="0">
              <a:solidFill>
                <a:schemeClr val="accent3"/>
              </a:solidFill>
            </a:endParaRPr>
          </a:p>
        </p:txBody>
      </p:sp>
    </p:spTree>
    <p:extLst>
      <p:ext uri="{BB962C8B-B14F-4D97-AF65-F5344CB8AC3E}">
        <p14:creationId xmlns:p14="http://schemas.microsoft.com/office/powerpoint/2010/main" val="1702588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outHorizontal)">
                                      <p:cBhvr>
                                        <p:cTn id="7" dur="500"/>
                                        <p:tgtEl>
                                          <p:spTgt spid="26"/>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barn(outHorizontal)">
                                      <p:cBhvr>
                                        <p:cTn id="11" dur="500"/>
                                        <p:tgtEl>
                                          <p:spTgt spid="2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barn(outHorizontal)">
                                      <p:cBhvr>
                                        <p:cTn id="15" dur="500"/>
                                        <p:tgtEl>
                                          <p:spTgt spid="28"/>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42"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barn(outHorizontal)">
                                      <p:cBhvr>
                                        <p:cTn id="20" dur="500"/>
                                        <p:tgtEl>
                                          <p:spTgt spid="1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wipe(left)">
                                      <p:cBhvr>
                                        <p:cTn id="25" dur="500"/>
                                        <p:tgtEl>
                                          <p:spTgt spid="36"/>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6" grpId="0" animBg="1"/>
      <p:bldP spid="28" grpId="0" animBg="1"/>
      <p:bldP spid="27" grpId="0" animBg="1"/>
      <p:bldP spid="37"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5G</a:t>
            </a:r>
            <a:r>
              <a:rPr kumimoji="1" lang="ja-JP" altLang="en-US" dirty="0" smtClean="0"/>
              <a:t>の要件 </a:t>
            </a:r>
            <a:r>
              <a:rPr kumimoji="1" lang="en-US" altLang="ja-JP" dirty="0" smtClean="0"/>
              <a:t>(</a:t>
            </a:r>
            <a:r>
              <a:rPr lang="ja-JP" altLang="en-US" dirty="0"/>
              <a:t>ドコモ</a:t>
            </a:r>
            <a:r>
              <a:rPr lang="en-US" altLang="ja-JP" dirty="0"/>
              <a:t>5G</a:t>
            </a:r>
            <a:r>
              <a:rPr lang="ja-JP" altLang="en-US" dirty="0"/>
              <a:t>ホワイトペーパー</a:t>
            </a:r>
            <a:r>
              <a:rPr lang="ja-JP" altLang="en-US" dirty="0" smtClean="0"/>
              <a:t>より</a:t>
            </a:r>
            <a:r>
              <a:rPr kumimoji="1" lang="en-US" altLang="ja-JP" dirty="0" smtClean="0"/>
              <a:t>)</a:t>
            </a:r>
            <a:endParaRPr kumimoji="1" lang="ja-JP" altLang="en-US" dirty="0"/>
          </a:p>
        </p:txBody>
      </p:sp>
      <p:graphicFrame>
        <p:nvGraphicFramePr>
          <p:cNvPr id="4" name="図表 3"/>
          <p:cNvGraphicFramePr/>
          <p:nvPr>
            <p:extLst/>
          </p:nvPr>
        </p:nvGraphicFramePr>
        <p:xfrm>
          <a:off x="-31199" y="980439"/>
          <a:ext cx="7853680" cy="523578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テキスト ボックス 4"/>
          <p:cNvSpPr txBox="1"/>
          <p:nvPr/>
        </p:nvSpPr>
        <p:spPr>
          <a:xfrm>
            <a:off x="4724976" y="1339702"/>
            <a:ext cx="2243470" cy="646331"/>
          </a:xfrm>
          <a:prstGeom prst="rect">
            <a:avLst/>
          </a:prstGeom>
          <a:noFill/>
        </p:spPr>
        <p:txBody>
          <a:bodyPr wrap="square" rtlCol="0">
            <a:spAutoFit/>
          </a:bodyPr>
          <a:lstStyle/>
          <a:p>
            <a:r>
              <a:rPr kumimoji="1" lang="ja-JP" altLang="en-US" dirty="0" smtClean="0"/>
              <a:t>単位面積当たり</a:t>
            </a:r>
            <a:r>
              <a:rPr kumimoji="1" lang="en-US" altLang="ja-JP" dirty="0" smtClean="0"/>
              <a:t>1,000</a:t>
            </a:r>
            <a:r>
              <a:rPr kumimoji="1" lang="ja-JP" altLang="en-US" dirty="0" smtClean="0"/>
              <a:t>倍の大容量</a:t>
            </a:r>
            <a:endParaRPr kumimoji="1" lang="ja-JP" altLang="en-US" dirty="0"/>
          </a:p>
        </p:txBody>
      </p:sp>
      <p:sp>
        <p:nvSpPr>
          <p:cNvPr id="6" name="テキスト ボックス 5"/>
          <p:cNvSpPr txBox="1"/>
          <p:nvPr/>
        </p:nvSpPr>
        <p:spPr>
          <a:xfrm>
            <a:off x="6700746" y="2720966"/>
            <a:ext cx="2243470" cy="923330"/>
          </a:xfrm>
          <a:prstGeom prst="rect">
            <a:avLst/>
          </a:prstGeom>
          <a:noFill/>
        </p:spPr>
        <p:txBody>
          <a:bodyPr wrap="square" rtlCol="0">
            <a:spAutoFit/>
          </a:bodyPr>
          <a:lstStyle/>
          <a:p>
            <a:r>
              <a:rPr kumimoji="1" lang="en-US" altLang="ja-JP" dirty="0" smtClean="0"/>
              <a:t>LTE</a:t>
            </a:r>
            <a:r>
              <a:rPr kumimoji="1" lang="ja-JP" altLang="en-US" dirty="0" smtClean="0"/>
              <a:t>の</a:t>
            </a:r>
            <a:r>
              <a:rPr kumimoji="1" lang="en-US" altLang="ja-JP" dirty="0" smtClean="0"/>
              <a:t>100</a:t>
            </a:r>
            <a:r>
              <a:rPr kumimoji="1" lang="ja-JP" altLang="en-US" dirty="0" smtClean="0"/>
              <a:t>倍程度のユーザー体感データ伝送速度</a:t>
            </a:r>
            <a:endParaRPr kumimoji="1" lang="ja-JP" altLang="en-US" dirty="0"/>
          </a:p>
        </p:txBody>
      </p:sp>
      <p:sp>
        <p:nvSpPr>
          <p:cNvPr id="7" name="テキスト ボックス 6"/>
          <p:cNvSpPr txBox="1"/>
          <p:nvPr/>
        </p:nvSpPr>
        <p:spPr>
          <a:xfrm>
            <a:off x="363086" y="5189656"/>
            <a:ext cx="1465703" cy="646331"/>
          </a:xfrm>
          <a:prstGeom prst="rect">
            <a:avLst/>
          </a:prstGeom>
          <a:noFill/>
        </p:spPr>
        <p:txBody>
          <a:bodyPr wrap="square" rtlCol="0">
            <a:spAutoFit/>
          </a:bodyPr>
          <a:lstStyle/>
          <a:p>
            <a:pPr algn="r"/>
            <a:r>
              <a:rPr kumimoji="1" lang="en-US" altLang="ja-JP" dirty="0" smtClean="0"/>
              <a:t>1ms</a:t>
            </a:r>
            <a:r>
              <a:rPr kumimoji="1" lang="ja-JP" altLang="en-US" dirty="0" smtClean="0"/>
              <a:t>以下の低遅延時間</a:t>
            </a:r>
            <a:endParaRPr kumimoji="1" lang="ja-JP" altLang="en-US" dirty="0"/>
          </a:p>
        </p:txBody>
      </p:sp>
      <p:sp>
        <p:nvSpPr>
          <p:cNvPr id="8" name="テキスト ボックス 7"/>
          <p:cNvSpPr txBox="1"/>
          <p:nvPr/>
        </p:nvSpPr>
        <p:spPr>
          <a:xfrm>
            <a:off x="6092682" y="5189656"/>
            <a:ext cx="2243470" cy="646331"/>
          </a:xfrm>
          <a:prstGeom prst="rect">
            <a:avLst/>
          </a:prstGeom>
          <a:noFill/>
        </p:spPr>
        <p:txBody>
          <a:bodyPr wrap="square" rtlCol="0">
            <a:spAutoFit/>
          </a:bodyPr>
          <a:lstStyle/>
          <a:p>
            <a:r>
              <a:rPr kumimoji="1" lang="en-US" altLang="ja-JP" dirty="0" smtClean="0"/>
              <a:t>LTE</a:t>
            </a:r>
            <a:r>
              <a:rPr kumimoji="1" lang="ja-JP" altLang="en-US" dirty="0" smtClean="0"/>
              <a:t>の</a:t>
            </a:r>
            <a:r>
              <a:rPr kumimoji="1" lang="en-US" altLang="ja-JP" dirty="0" smtClean="0"/>
              <a:t>100</a:t>
            </a:r>
            <a:r>
              <a:rPr kumimoji="1" lang="ja-JP" altLang="en-US" dirty="0" smtClean="0"/>
              <a:t>倍以上の同時接続数</a:t>
            </a:r>
            <a:endParaRPr kumimoji="1" lang="ja-JP" altLang="en-US" dirty="0"/>
          </a:p>
        </p:txBody>
      </p:sp>
    </p:spTree>
    <p:extLst>
      <p:ext uri="{BB962C8B-B14F-4D97-AF65-F5344CB8AC3E}">
        <p14:creationId xmlns:p14="http://schemas.microsoft.com/office/powerpoint/2010/main" val="1927324806"/>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角丸四角形 65"/>
          <p:cNvSpPr/>
          <p:nvPr/>
        </p:nvSpPr>
        <p:spPr>
          <a:xfrm>
            <a:off x="4815279" y="1771207"/>
            <a:ext cx="3896179" cy="1936189"/>
          </a:xfrm>
          <a:prstGeom prst="roundRect">
            <a:avLst>
              <a:gd name="adj" fmla="val 0"/>
            </a:avLst>
          </a:prstGeom>
          <a:solidFill>
            <a:srgbClr val="33ACBD">
              <a:alpha val="59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dirty="0">
              <a:solidFill>
                <a:srgbClr val="FFFFFF"/>
              </a:solidFill>
              <a:latin typeface="メイリオ"/>
              <a:ea typeface="メイリオ"/>
              <a:cs typeface="メイリオ"/>
            </a:endParaRPr>
          </a:p>
        </p:txBody>
      </p:sp>
      <p:sp>
        <p:nvSpPr>
          <p:cNvPr id="149" name="片側の 2 つの角を切り取った四角形 148"/>
          <p:cNvSpPr/>
          <p:nvPr/>
        </p:nvSpPr>
        <p:spPr>
          <a:xfrm>
            <a:off x="6464300" y="4929818"/>
            <a:ext cx="1274724" cy="1222258"/>
          </a:xfrm>
          <a:prstGeom prst="snip2SameRect">
            <a:avLst>
              <a:gd name="adj1" fmla="val 0"/>
              <a:gd name="adj2" fmla="val 0"/>
            </a:avLst>
          </a:prstGeom>
          <a:solidFill>
            <a:srgbClr val="0000FF">
              <a:alpha val="35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50" name="片側の 2 つの角を切り取った四角形 149"/>
          <p:cNvSpPr/>
          <p:nvPr/>
        </p:nvSpPr>
        <p:spPr>
          <a:xfrm>
            <a:off x="4990768" y="4909202"/>
            <a:ext cx="754746" cy="1222258"/>
          </a:xfrm>
          <a:prstGeom prst="snip2SameRect">
            <a:avLst>
              <a:gd name="adj1" fmla="val 50000"/>
              <a:gd name="adj2" fmla="val 0"/>
            </a:avLst>
          </a:prstGeom>
          <a:solidFill>
            <a:schemeClr val="accent6">
              <a:lumMod val="50000"/>
              <a:alpha val="47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0" name="片側の 2 つの角を切り取った四角形 139"/>
          <p:cNvSpPr/>
          <p:nvPr/>
        </p:nvSpPr>
        <p:spPr>
          <a:xfrm flipV="1">
            <a:off x="5936030" y="5869310"/>
            <a:ext cx="378647" cy="282765"/>
          </a:xfrm>
          <a:prstGeom prst="snip2SameRect">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1" name="右大かっこ 140"/>
          <p:cNvSpPr/>
          <p:nvPr/>
        </p:nvSpPr>
        <p:spPr>
          <a:xfrm>
            <a:off x="6321090" y="5934491"/>
            <a:ext cx="103436" cy="130365"/>
          </a:xfrm>
          <a:prstGeom prst="rightBracket">
            <a:avLst/>
          </a:prstGeom>
          <a:solidFill>
            <a:schemeClr val="bg1">
              <a:lumMod val="65000"/>
            </a:schemeClr>
          </a:solidFill>
          <a:ln>
            <a:no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latin typeface="メイリオ"/>
              <a:ea typeface="メイリオ"/>
              <a:cs typeface="メイリオ"/>
            </a:endParaRPr>
          </a:p>
        </p:txBody>
      </p:sp>
      <p:sp>
        <p:nvSpPr>
          <p:cNvPr id="4" name="正方形/長方形 3"/>
          <p:cNvSpPr/>
          <p:nvPr/>
        </p:nvSpPr>
        <p:spPr>
          <a:xfrm>
            <a:off x="345488" y="3637570"/>
            <a:ext cx="3911600" cy="2526818"/>
          </a:xfrm>
          <a:prstGeom prst="rect">
            <a:avLst/>
          </a:prstGeom>
          <a:solidFill>
            <a:srgbClr val="0000FF">
              <a:alpha val="35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メイリオ"/>
              <a:ea typeface="メイリオ"/>
              <a:cs typeface="メイリオ"/>
            </a:endParaRPr>
          </a:p>
        </p:txBody>
      </p:sp>
      <p:sp>
        <p:nvSpPr>
          <p:cNvPr id="2" name="タイトル 1"/>
          <p:cNvSpPr>
            <a:spLocks noGrp="1"/>
          </p:cNvSpPr>
          <p:nvPr>
            <p:ph type="title"/>
          </p:nvPr>
        </p:nvSpPr>
        <p:spPr/>
        <p:txBody>
          <a:bodyPr/>
          <a:lstStyle/>
          <a:p>
            <a:r>
              <a:rPr kumimoji="1" lang="ja-JP" altLang="en-US" dirty="0" smtClean="0"/>
              <a:t>これからのオフィス・インフラ</a:t>
            </a:r>
            <a:endParaRPr kumimoji="1" lang="ja-JP" altLang="en-US" dirty="0"/>
          </a:p>
        </p:txBody>
      </p:sp>
      <p:grpSp>
        <p:nvGrpSpPr>
          <p:cNvPr id="5" name="図形グループ 4"/>
          <p:cNvGrpSpPr/>
          <p:nvPr/>
        </p:nvGrpSpPr>
        <p:grpSpPr>
          <a:xfrm>
            <a:off x="7900325" y="5132501"/>
            <a:ext cx="452632" cy="369857"/>
            <a:chOff x="-62676" y="3965594"/>
            <a:chExt cx="679541" cy="593816"/>
          </a:xfrm>
        </p:grpSpPr>
        <p:sp>
          <p:nvSpPr>
            <p:cNvPr id="6" name="角丸四角形 5"/>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7" name="図 6"/>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8" name="図形グループ 7"/>
          <p:cNvGrpSpPr/>
          <p:nvPr/>
        </p:nvGrpSpPr>
        <p:grpSpPr>
          <a:xfrm>
            <a:off x="8371579" y="5103192"/>
            <a:ext cx="237248" cy="390909"/>
            <a:chOff x="1140657" y="4229811"/>
            <a:chExt cx="341289" cy="550466"/>
          </a:xfrm>
        </p:grpSpPr>
        <p:sp>
          <p:nvSpPr>
            <p:cNvPr id="9" name="角丸四角形 8"/>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10" name="図 9"/>
            <p:cNvPicPr>
              <a:picLocks noChangeAspect="1"/>
            </p:cNvPicPr>
            <p:nvPr/>
          </p:nvPicPr>
          <p:blipFill>
            <a:blip r:embed="rId4">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11" name="図形グループ 10"/>
          <p:cNvGrpSpPr/>
          <p:nvPr/>
        </p:nvGrpSpPr>
        <p:grpSpPr>
          <a:xfrm>
            <a:off x="5103991" y="5076029"/>
            <a:ext cx="517785" cy="587435"/>
            <a:chOff x="2667295" y="1059799"/>
            <a:chExt cx="681672" cy="722281"/>
          </a:xfrm>
        </p:grpSpPr>
        <p:sp>
          <p:nvSpPr>
            <p:cNvPr id="12" name="角丸四角形 11"/>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3" name="図 12"/>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4" name="図形グループ 13"/>
          <p:cNvGrpSpPr/>
          <p:nvPr/>
        </p:nvGrpSpPr>
        <p:grpSpPr>
          <a:xfrm>
            <a:off x="4825258" y="4241576"/>
            <a:ext cx="517785" cy="587435"/>
            <a:chOff x="2667295" y="1059799"/>
            <a:chExt cx="681672" cy="722281"/>
          </a:xfrm>
        </p:grpSpPr>
        <p:sp>
          <p:nvSpPr>
            <p:cNvPr id="15" name="角丸四角形 14"/>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6" name="図 15"/>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32" name="図形グループ 31"/>
          <p:cNvGrpSpPr/>
          <p:nvPr/>
        </p:nvGrpSpPr>
        <p:grpSpPr>
          <a:xfrm>
            <a:off x="8268920" y="4256443"/>
            <a:ext cx="452632" cy="369857"/>
            <a:chOff x="-62676" y="3965594"/>
            <a:chExt cx="679541" cy="593816"/>
          </a:xfrm>
        </p:grpSpPr>
        <p:sp>
          <p:nvSpPr>
            <p:cNvPr id="33" name="角丸四角形 32"/>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34" name="図 33"/>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35" name="図形グループ 34"/>
          <p:cNvGrpSpPr/>
          <p:nvPr/>
        </p:nvGrpSpPr>
        <p:grpSpPr>
          <a:xfrm>
            <a:off x="5298122" y="5305958"/>
            <a:ext cx="265954" cy="577851"/>
            <a:chOff x="1946324" y="4125162"/>
            <a:chExt cx="969964" cy="2007872"/>
          </a:xfrm>
        </p:grpSpPr>
        <p:sp>
          <p:nvSpPr>
            <p:cNvPr id="36" name="円/楕円 3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7" name="フローチャート: 論理積ゲート 3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38" name="図形グループ 37"/>
          <p:cNvGrpSpPr/>
          <p:nvPr/>
        </p:nvGrpSpPr>
        <p:grpSpPr>
          <a:xfrm>
            <a:off x="4914294" y="4459422"/>
            <a:ext cx="265954" cy="577851"/>
            <a:chOff x="1946324" y="4125162"/>
            <a:chExt cx="969964" cy="2007872"/>
          </a:xfrm>
        </p:grpSpPr>
        <p:sp>
          <p:nvSpPr>
            <p:cNvPr id="39" name="円/楕円 3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0" name="フローチャート: 論理積ゲート 3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4" name="図形グループ 43"/>
          <p:cNvGrpSpPr/>
          <p:nvPr/>
        </p:nvGrpSpPr>
        <p:grpSpPr>
          <a:xfrm>
            <a:off x="8443873" y="4442239"/>
            <a:ext cx="265954" cy="577851"/>
            <a:chOff x="1946324" y="4125162"/>
            <a:chExt cx="969964" cy="2007872"/>
          </a:xfrm>
        </p:grpSpPr>
        <p:sp>
          <p:nvSpPr>
            <p:cNvPr id="45" name="円/楕円 4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6" name="フローチャート: 論理積ゲート 4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47" name="図形グループ 46"/>
          <p:cNvGrpSpPr/>
          <p:nvPr/>
        </p:nvGrpSpPr>
        <p:grpSpPr>
          <a:xfrm>
            <a:off x="7939688" y="5317431"/>
            <a:ext cx="265954" cy="577850"/>
            <a:chOff x="1946324" y="4125162"/>
            <a:chExt cx="969964" cy="2007867"/>
          </a:xfrm>
        </p:grpSpPr>
        <p:sp>
          <p:nvSpPr>
            <p:cNvPr id="48" name="円/楕円 4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9" name="フローチャート: 論理積ゲート 48"/>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50" name="図形グループ 49"/>
          <p:cNvGrpSpPr/>
          <p:nvPr/>
        </p:nvGrpSpPr>
        <p:grpSpPr>
          <a:xfrm>
            <a:off x="8309461" y="5321038"/>
            <a:ext cx="265954" cy="577851"/>
            <a:chOff x="1946324" y="4125162"/>
            <a:chExt cx="969964" cy="2007872"/>
          </a:xfrm>
        </p:grpSpPr>
        <p:sp>
          <p:nvSpPr>
            <p:cNvPr id="51" name="円/楕円 5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2" name="フローチャート: 論理積ゲート 5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3" name="スライド番号プレースホルダー 2"/>
          <p:cNvSpPr>
            <a:spLocks noGrp="1"/>
          </p:cNvSpPr>
          <p:nvPr>
            <p:ph type="sldNum" sz="quarter" idx="4294967295"/>
          </p:nvPr>
        </p:nvSpPr>
        <p:spPr>
          <a:xfrm>
            <a:off x="6957020" y="6640200"/>
            <a:ext cx="2133600" cy="217800"/>
          </a:xfrm>
          <a:prstGeom prst="rect">
            <a:avLst/>
          </a:prstGeom>
        </p:spPr>
        <p:txBody>
          <a:bodyPr/>
          <a:lstStyle/>
          <a:p>
            <a:fld id="{8FF8CC5D-A65D-5946-99B5-645367A967AD}" type="slidenum">
              <a:rPr kumimoji="1" lang="ja-JP" altLang="en-US" smtClean="0"/>
              <a:t>286</a:t>
            </a:fld>
            <a:endParaRPr kumimoji="1" lang="ja-JP" altLang="en-US"/>
          </a:p>
        </p:txBody>
      </p:sp>
      <p:grpSp>
        <p:nvGrpSpPr>
          <p:cNvPr id="143" name="図形グループ 142"/>
          <p:cNvGrpSpPr/>
          <p:nvPr/>
        </p:nvGrpSpPr>
        <p:grpSpPr>
          <a:xfrm>
            <a:off x="6560122" y="5076029"/>
            <a:ext cx="517785" cy="587435"/>
            <a:chOff x="2667295" y="1059799"/>
            <a:chExt cx="681672" cy="722281"/>
          </a:xfrm>
        </p:grpSpPr>
        <p:sp>
          <p:nvSpPr>
            <p:cNvPr id="144" name="角丸四角形 14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45" name="図 144"/>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46" name="図形グループ 145"/>
          <p:cNvGrpSpPr/>
          <p:nvPr/>
        </p:nvGrpSpPr>
        <p:grpSpPr>
          <a:xfrm>
            <a:off x="6741553" y="5305958"/>
            <a:ext cx="265954" cy="577851"/>
            <a:chOff x="1946324" y="4125162"/>
            <a:chExt cx="969964" cy="2007872"/>
          </a:xfrm>
        </p:grpSpPr>
        <p:sp>
          <p:nvSpPr>
            <p:cNvPr id="147" name="円/楕円 14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8" name="フローチャート: 論理積ゲート 14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151" name="図形グループ 150"/>
          <p:cNvGrpSpPr/>
          <p:nvPr/>
        </p:nvGrpSpPr>
        <p:grpSpPr>
          <a:xfrm>
            <a:off x="5807719" y="5121029"/>
            <a:ext cx="452632" cy="369857"/>
            <a:chOff x="-62676" y="3965594"/>
            <a:chExt cx="679541" cy="593816"/>
          </a:xfrm>
        </p:grpSpPr>
        <p:sp>
          <p:nvSpPr>
            <p:cNvPr id="152" name="角丸四角形 151"/>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pic>
          <p:nvPicPr>
            <p:cNvPr id="153" name="図 152"/>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154" name="図形グループ 153"/>
          <p:cNvGrpSpPr/>
          <p:nvPr/>
        </p:nvGrpSpPr>
        <p:grpSpPr>
          <a:xfrm>
            <a:off x="5847082" y="5305959"/>
            <a:ext cx="265954" cy="577850"/>
            <a:chOff x="1946324" y="4125162"/>
            <a:chExt cx="969964" cy="2007867"/>
          </a:xfrm>
        </p:grpSpPr>
        <p:sp>
          <p:nvSpPr>
            <p:cNvPr id="155" name="円/楕円 15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56" name="フローチャート: 論理積ゲート 155"/>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58" name="テキスト ボックス 157"/>
          <p:cNvSpPr txBox="1"/>
          <p:nvPr/>
        </p:nvSpPr>
        <p:spPr>
          <a:xfrm>
            <a:off x="4990768" y="5887389"/>
            <a:ext cx="754746" cy="276999"/>
          </a:xfrm>
          <a:prstGeom prst="rect">
            <a:avLst/>
          </a:prstGeom>
          <a:noFill/>
        </p:spPr>
        <p:txBody>
          <a:bodyPr wrap="square" rtlCol="0">
            <a:spAutoFit/>
          </a:bodyPr>
          <a:lstStyle/>
          <a:p>
            <a:pPr algn="ctr"/>
            <a:r>
              <a:rPr kumimoji="1" lang="ja-JP" altLang="en-US" sz="1200" dirty="0" smtClean="0">
                <a:solidFill>
                  <a:schemeClr val="bg1"/>
                </a:solidFill>
                <a:latin typeface="メイリオ"/>
                <a:ea typeface="メイリオ"/>
                <a:cs typeface="メイリオ"/>
              </a:rPr>
              <a:t>自宅</a:t>
            </a:r>
            <a:endParaRPr kumimoji="1" lang="ja-JP" altLang="en-US" sz="1200" dirty="0">
              <a:solidFill>
                <a:schemeClr val="bg1"/>
              </a:solidFill>
              <a:latin typeface="メイリオ"/>
              <a:ea typeface="メイリオ"/>
              <a:cs typeface="メイリオ"/>
            </a:endParaRPr>
          </a:p>
        </p:txBody>
      </p:sp>
      <p:sp>
        <p:nvSpPr>
          <p:cNvPr id="159" name="テキスト ボックス 158"/>
          <p:cNvSpPr txBox="1"/>
          <p:nvPr/>
        </p:nvSpPr>
        <p:spPr>
          <a:xfrm>
            <a:off x="5669780" y="5887389"/>
            <a:ext cx="754746" cy="276999"/>
          </a:xfrm>
          <a:prstGeom prst="rect">
            <a:avLst/>
          </a:prstGeom>
          <a:noFill/>
        </p:spPr>
        <p:txBody>
          <a:bodyPr wrap="square" rtlCol="0">
            <a:spAutoFit/>
          </a:bodyPr>
          <a:lstStyle/>
          <a:p>
            <a:pPr algn="ctr"/>
            <a:r>
              <a:rPr kumimoji="1" lang="ja-JP" altLang="en-US" sz="1200" dirty="0" smtClean="0">
                <a:solidFill>
                  <a:schemeClr val="tx1">
                    <a:lumMod val="95000"/>
                    <a:lumOff val="5000"/>
                  </a:schemeClr>
                </a:solidFill>
                <a:latin typeface="メイリオ"/>
                <a:ea typeface="メイリオ"/>
                <a:cs typeface="メイリオ"/>
              </a:rPr>
              <a:t>カフェ</a:t>
            </a:r>
            <a:endParaRPr kumimoji="1" lang="ja-JP" altLang="en-US" sz="1200" dirty="0">
              <a:solidFill>
                <a:schemeClr val="tx1">
                  <a:lumMod val="95000"/>
                  <a:lumOff val="5000"/>
                </a:schemeClr>
              </a:solidFill>
              <a:latin typeface="メイリオ"/>
              <a:ea typeface="メイリオ"/>
              <a:cs typeface="メイリオ"/>
            </a:endParaRPr>
          </a:p>
        </p:txBody>
      </p:sp>
      <p:sp>
        <p:nvSpPr>
          <p:cNvPr id="160" name="テキスト ボックス 159"/>
          <p:cNvSpPr txBox="1"/>
          <p:nvPr/>
        </p:nvSpPr>
        <p:spPr>
          <a:xfrm>
            <a:off x="6464300" y="5887389"/>
            <a:ext cx="1274724" cy="276999"/>
          </a:xfrm>
          <a:prstGeom prst="rect">
            <a:avLst/>
          </a:prstGeom>
          <a:noFill/>
        </p:spPr>
        <p:txBody>
          <a:bodyPr wrap="square" rtlCol="0">
            <a:spAutoFit/>
          </a:bodyPr>
          <a:lstStyle/>
          <a:p>
            <a:pPr algn="ctr"/>
            <a:r>
              <a:rPr kumimoji="1" lang="ja-JP" altLang="en-US" sz="1200" dirty="0" smtClean="0">
                <a:solidFill>
                  <a:schemeClr val="bg1"/>
                </a:solidFill>
                <a:latin typeface="メイリオ"/>
                <a:ea typeface="メイリオ"/>
                <a:cs typeface="メイリオ"/>
              </a:rPr>
              <a:t>オフィス</a:t>
            </a:r>
            <a:endParaRPr kumimoji="1" lang="ja-JP" altLang="en-US" sz="1200" dirty="0">
              <a:solidFill>
                <a:schemeClr val="bg1"/>
              </a:solidFill>
              <a:latin typeface="メイリオ"/>
              <a:ea typeface="メイリオ"/>
              <a:cs typeface="メイリオ"/>
            </a:endParaRPr>
          </a:p>
        </p:txBody>
      </p:sp>
      <p:sp>
        <p:nvSpPr>
          <p:cNvPr id="166" name="正方形/長方形 165"/>
          <p:cNvSpPr/>
          <p:nvPr/>
        </p:nvSpPr>
        <p:spPr>
          <a:xfrm>
            <a:off x="6223035" y="2269428"/>
            <a:ext cx="1112146" cy="611033"/>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000" dirty="0">
                <a:solidFill>
                  <a:srgbClr val="FFFFFF"/>
                </a:solidFill>
                <a:latin typeface="メイリオ"/>
                <a:ea typeface="メイリオ"/>
                <a:cs typeface="メイリオ"/>
              </a:rPr>
              <a:t>仮想</a:t>
            </a:r>
            <a:endParaRPr lang="en-US" altLang="ja-JP" sz="1000" dirty="0">
              <a:solidFill>
                <a:srgbClr val="FFFFFF"/>
              </a:solidFill>
              <a:latin typeface="メイリオ"/>
              <a:ea typeface="メイリオ"/>
              <a:cs typeface="メイリオ"/>
            </a:endParaRPr>
          </a:p>
          <a:p>
            <a:pPr algn="ctr"/>
            <a:r>
              <a:rPr lang="ja-JP" altLang="en-US" sz="1000" dirty="0" smtClean="0">
                <a:solidFill>
                  <a:srgbClr val="FFFFFF"/>
                </a:solidFill>
                <a:latin typeface="メイリオ"/>
                <a:ea typeface="メイリオ"/>
                <a:cs typeface="メイリオ"/>
              </a:rPr>
              <a:t>データセンター</a:t>
            </a:r>
            <a:endParaRPr lang="en-US" altLang="ja-JP" sz="1000" dirty="0" smtClean="0">
              <a:solidFill>
                <a:srgbClr val="FFFFFF"/>
              </a:solidFill>
              <a:latin typeface="メイリオ"/>
              <a:ea typeface="メイリオ"/>
              <a:cs typeface="メイリオ"/>
            </a:endParaRPr>
          </a:p>
          <a:p>
            <a:pPr algn="ctr"/>
            <a:r>
              <a:rPr lang="ja-JP" altLang="en-US" sz="800" dirty="0" smtClean="0">
                <a:solidFill>
                  <a:srgbClr val="FFFFFF"/>
                </a:solidFill>
                <a:latin typeface="メイリオ"/>
                <a:ea typeface="メイリオ"/>
                <a:cs typeface="メイリオ"/>
              </a:rPr>
              <a:t>（</a:t>
            </a:r>
            <a:r>
              <a:rPr lang="en-US" altLang="ja-JP" sz="800" dirty="0" smtClean="0">
                <a:solidFill>
                  <a:srgbClr val="FFFFFF"/>
                </a:solidFill>
                <a:latin typeface="メイリオ"/>
                <a:ea typeface="メイリオ"/>
                <a:cs typeface="メイリオ"/>
              </a:rPr>
              <a:t>NPO</a:t>
            </a:r>
            <a:r>
              <a:rPr lang="ja-JP" altLang="en-US" sz="800" dirty="0" smtClean="0">
                <a:solidFill>
                  <a:srgbClr val="FFFFFF"/>
                </a:solidFill>
                <a:latin typeface="メイリオ"/>
                <a:ea typeface="メイリオ"/>
                <a:cs typeface="メイリオ"/>
              </a:rPr>
              <a:t>やコミュニティ）</a:t>
            </a:r>
            <a:endParaRPr lang="en-US" altLang="ja-JP" sz="800" dirty="0">
              <a:solidFill>
                <a:srgbClr val="FFFFFF"/>
              </a:solidFill>
              <a:latin typeface="メイリオ"/>
              <a:ea typeface="メイリオ"/>
              <a:cs typeface="メイリオ"/>
            </a:endParaRPr>
          </a:p>
        </p:txBody>
      </p:sp>
      <p:sp>
        <p:nvSpPr>
          <p:cNvPr id="170" name="テキスト ボックス 169"/>
          <p:cNvSpPr txBox="1"/>
          <p:nvPr/>
        </p:nvSpPr>
        <p:spPr>
          <a:xfrm>
            <a:off x="379103" y="1115795"/>
            <a:ext cx="3877985" cy="461665"/>
          </a:xfrm>
          <a:prstGeom prst="rect">
            <a:avLst/>
          </a:prstGeom>
          <a:noFill/>
        </p:spPr>
        <p:txBody>
          <a:bodyPr wrap="none" rtlCol="0">
            <a:spAutoFit/>
          </a:bodyPr>
          <a:lstStyle/>
          <a:p>
            <a:pPr algn="ctr"/>
            <a:r>
              <a:rPr kumimoji="1" lang="ja-JP" altLang="en-US" sz="2400" dirty="0" smtClean="0">
                <a:solidFill>
                  <a:schemeClr val="tx1">
                    <a:lumMod val="50000"/>
                    <a:lumOff val="50000"/>
                  </a:schemeClr>
                </a:solidFill>
                <a:latin typeface="メイリオ"/>
                <a:ea typeface="メイリオ"/>
                <a:cs typeface="メイリオ"/>
              </a:rPr>
              <a:t>従来のオフィス・インフラ</a:t>
            </a:r>
            <a:endParaRPr kumimoji="1" lang="ja-JP" altLang="en-US" sz="2400" dirty="0">
              <a:solidFill>
                <a:schemeClr val="tx1">
                  <a:lumMod val="50000"/>
                  <a:lumOff val="50000"/>
                </a:schemeClr>
              </a:solidFill>
              <a:latin typeface="メイリオ"/>
              <a:ea typeface="メイリオ"/>
              <a:cs typeface="メイリオ"/>
            </a:endParaRPr>
          </a:p>
        </p:txBody>
      </p:sp>
      <p:sp>
        <p:nvSpPr>
          <p:cNvPr id="171" name="テキスト ボックス 170"/>
          <p:cNvSpPr txBox="1"/>
          <p:nvPr/>
        </p:nvSpPr>
        <p:spPr>
          <a:xfrm>
            <a:off x="4833473" y="1115795"/>
            <a:ext cx="3877985" cy="461665"/>
          </a:xfrm>
          <a:prstGeom prst="rect">
            <a:avLst/>
          </a:prstGeom>
          <a:noFill/>
        </p:spPr>
        <p:txBody>
          <a:bodyPr wrap="none" rtlCol="0">
            <a:spAutoFit/>
          </a:bodyPr>
          <a:lstStyle/>
          <a:p>
            <a:pPr algn="ctr"/>
            <a:r>
              <a:rPr kumimoji="1" lang="ja-JP" altLang="en-US" sz="2400" dirty="0" smtClean="0">
                <a:solidFill>
                  <a:srgbClr val="0000FF"/>
                </a:solidFill>
                <a:latin typeface="メイリオ"/>
                <a:ea typeface="メイリオ"/>
                <a:cs typeface="メイリオ"/>
              </a:rPr>
              <a:t>新しいオフィス・インフラ</a:t>
            </a:r>
            <a:endParaRPr kumimoji="1" lang="ja-JP" altLang="en-US" sz="2400" dirty="0">
              <a:solidFill>
                <a:srgbClr val="0000FF"/>
              </a:solidFill>
              <a:latin typeface="メイリオ"/>
              <a:ea typeface="メイリオ"/>
              <a:cs typeface="メイリオ"/>
            </a:endParaRPr>
          </a:p>
        </p:txBody>
      </p:sp>
      <p:grpSp>
        <p:nvGrpSpPr>
          <p:cNvPr id="172" name="図形グループ 171"/>
          <p:cNvGrpSpPr/>
          <p:nvPr/>
        </p:nvGrpSpPr>
        <p:grpSpPr>
          <a:xfrm>
            <a:off x="7101036" y="5083956"/>
            <a:ext cx="517785" cy="587435"/>
            <a:chOff x="2667295" y="1059799"/>
            <a:chExt cx="681672" cy="722281"/>
          </a:xfrm>
        </p:grpSpPr>
        <p:sp>
          <p:nvSpPr>
            <p:cNvPr id="173" name="角丸四角形 172"/>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174" name="図 173"/>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75" name="図形グループ 174"/>
          <p:cNvGrpSpPr/>
          <p:nvPr/>
        </p:nvGrpSpPr>
        <p:grpSpPr>
          <a:xfrm>
            <a:off x="7190072" y="5301802"/>
            <a:ext cx="265954" cy="577851"/>
            <a:chOff x="1946324" y="4125162"/>
            <a:chExt cx="969964" cy="2007872"/>
          </a:xfrm>
        </p:grpSpPr>
        <p:sp>
          <p:nvSpPr>
            <p:cNvPr id="176" name="円/楕円 1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77" name="フローチャート: 論理積ゲート 1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137" name="太陽 136"/>
          <p:cNvSpPr/>
          <p:nvPr/>
        </p:nvSpPr>
        <p:spPr>
          <a:xfrm>
            <a:off x="8315738" y="5700246"/>
            <a:ext cx="471978" cy="464892"/>
          </a:xfrm>
          <a:prstGeom prst="sun">
            <a:avLst/>
          </a:prstGeom>
          <a:solidFill>
            <a:srgbClr val="FFFF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61" name="テキスト ボックス 160"/>
          <p:cNvSpPr txBox="1"/>
          <p:nvPr/>
        </p:nvSpPr>
        <p:spPr>
          <a:xfrm>
            <a:off x="7774800" y="5898890"/>
            <a:ext cx="754746" cy="276999"/>
          </a:xfrm>
          <a:prstGeom prst="rect">
            <a:avLst/>
          </a:prstGeom>
          <a:noFill/>
        </p:spPr>
        <p:txBody>
          <a:bodyPr wrap="square" rtlCol="0">
            <a:spAutoFit/>
          </a:bodyPr>
          <a:lstStyle/>
          <a:p>
            <a:pPr algn="ctr"/>
            <a:r>
              <a:rPr kumimoji="1" lang="ja-JP" altLang="en-US" sz="1200" dirty="0" smtClean="0">
                <a:solidFill>
                  <a:srgbClr val="0000FF"/>
                </a:solidFill>
                <a:latin typeface="メイリオ"/>
                <a:ea typeface="メイリオ"/>
                <a:cs typeface="メイリオ"/>
              </a:rPr>
              <a:t>外出先</a:t>
            </a:r>
            <a:endParaRPr kumimoji="1" lang="ja-JP" altLang="en-US" sz="1200" dirty="0">
              <a:solidFill>
                <a:srgbClr val="0000FF"/>
              </a:solidFill>
              <a:latin typeface="メイリオ"/>
              <a:ea typeface="メイリオ"/>
              <a:cs typeface="メイリオ"/>
            </a:endParaRPr>
          </a:p>
        </p:txBody>
      </p:sp>
      <p:pic>
        <p:nvPicPr>
          <p:cNvPr id="157" name="図 156" descr="radio-45967_640.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378492" y="3941549"/>
            <a:ext cx="811580" cy="908061"/>
          </a:xfrm>
          <a:prstGeom prst="rect">
            <a:avLst/>
          </a:prstGeom>
        </p:spPr>
      </p:pic>
      <p:sp>
        <p:nvSpPr>
          <p:cNvPr id="17" name="テキスト ボックス 16"/>
          <p:cNvSpPr txBox="1"/>
          <p:nvPr/>
        </p:nvSpPr>
        <p:spPr>
          <a:xfrm>
            <a:off x="5847082" y="3713633"/>
            <a:ext cx="1881081" cy="369332"/>
          </a:xfrm>
          <a:prstGeom prst="rect">
            <a:avLst/>
          </a:prstGeom>
          <a:noFill/>
        </p:spPr>
        <p:txBody>
          <a:bodyPr wrap="none" rtlCol="0">
            <a:spAutoFit/>
          </a:bodyPr>
          <a:lstStyle/>
          <a:p>
            <a:r>
              <a:rPr lang="en-US" altLang="ja-JP" dirty="0" smtClean="0">
                <a:solidFill>
                  <a:srgbClr val="0000FF"/>
                </a:solidFill>
                <a:latin typeface="メイリオ"/>
                <a:ea typeface="メイリオ"/>
                <a:cs typeface="メイリオ"/>
              </a:rPr>
              <a:t>5G</a:t>
            </a:r>
            <a:r>
              <a:rPr lang="ja-JP" altLang="en-US" dirty="0" smtClean="0">
                <a:solidFill>
                  <a:srgbClr val="0000FF"/>
                </a:solidFill>
                <a:latin typeface="メイリオ"/>
                <a:ea typeface="メイリオ"/>
                <a:cs typeface="メイリオ"/>
              </a:rPr>
              <a:t>ネットワーク</a:t>
            </a:r>
            <a:endParaRPr kumimoji="1" lang="ja-JP" altLang="en-US" dirty="0">
              <a:solidFill>
                <a:srgbClr val="0000FF"/>
              </a:solidFill>
              <a:latin typeface="メイリオ"/>
              <a:ea typeface="メイリオ"/>
              <a:cs typeface="メイリオ"/>
            </a:endParaRPr>
          </a:p>
        </p:txBody>
      </p:sp>
      <p:sp>
        <p:nvSpPr>
          <p:cNvPr id="179" name="正方形/長方形 178"/>
          <p:cNvSpPr/>
          <p:nvPr/>
        </p:nvSpPr>
        <p:spPr>
          <a:xfrm>
            <a:off x="5009170" y="2269428"/>
            <a:ext cx="1112146" cy="61103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仮想</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データセンター</a:t>
            </a:r>
            <a:endParaRPr kumimoji="1" lang="en-US" altLang="ja-JP" sz="1000" dirty="0" smtClean="0">
              <a:solidFill>
                <a:srgbClr val="FFFFFF"/>
              </a:solidFill>
              <a:latin typeface="メイリオ"/>
              <a:ea typeface="メイリオ"/>
              <a:cs typeface="メイリオ"/>
            </a:endParaRPr>
          </a:p>
          <a:p>
            <a:pPr algn="ctr"/>
            <a:r>
              <a:rPr lang="ja-JP" altLang="en-US" sz="800" dirty="0" smtClean="0">
                <a:solidFill>
                  <a:srgbClr val="FFFFFF"/>
                </a:solidFill>
                <a:latin typeface="メイリオ"/>
                <a:ea typeface="メイリオ"/>
                <a:cs typeface="メイリオ"/>
              </a:rPr>
              <a:t>（所属する企業）</a:t>
            </a:r>
            <a:endParaRPr kumimoji="1" lang="en-US" altLang="ja-JP" sz="800" dirty="0" smtClean="0">
              <a:solidFill>
                <a:srgbClr val="FFFFFF"/>
              </a:solidFill>
              <a:latin typeface="メイリオ"/>
              <a:ea typeface="メイリオ"/>
              <a:cs typeface="メイリオ"/>
            </a:endParaRPr>
          </a:p>
        </p:txBody>
      </p:sp>
      <p:sp>
        <p:nvSpPr>
          <p:cNvPr id="184" name="正方形/長方形 183"/>
          <p:cNvSpPr/>
          <p:nvPr/>
        </p:nvSpPr>
        <p:spPr>
          <a:xfrm>
            <a:off x="7426799" y="2269428"/>
            <a:ext cx="1112146" cy="611033"/>
          </a:xfrm>
          <a:prstGeom prst="rect">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err="1" smtClean="0">
                <a:solidFill>
                  <a:srgbClr val="FFFFFF"/>
                </a:solidFill>
                <a:latin typeface="メイリオ"/>
                <a:ea typeface="メイリオ"/>
                <a:cs typeface="メイリオ"/>
              </a:rPr>
              <a:t>SaaS</a:t>
            </a:r>
            <a:r>
              <a:rPr lang="en-US" altLang="ja-JP" sz="1000" dirty="0" smtClean="0">
                <a:solidFill>
                  <a:srgbClr val="FFFFFF"/>
                </a:solidFill>
                <a:latin typeface="メイリオ"/>
                <a:ea typeface="メイリオ"/>
                <a:cs typeface="メイリオ"/>
              </a:rPr>
              <a:t>/</a:t>
            </a:r>
            <a:r>
              <a:rPr lang="en-US" altLang="ja-JP" sz="1000" dirty="0" err="1" smtClean="0">
                <a:solidFill>
                  <a:srgbClr val="FFFFFF"/>
                </a:solidFill>
                <a:latin typeface="メイリオ"/>
                <a:ea typeface="メイリオ"/>
                <a:cs typeface="メイリオ"/>
              </a:rPr>
              <a:t>PaaS</a:t>
            </a:r>
            <a:r>
              <a:rPr lang="ja-JP" altLang="en-US" sz="1000" dirty="0" smtClean="0">
                <a:solidFill>
                  <a:srgbClr val="FFFFFF"/>
                </a:solidFill>
                <a:latin typeface="メイリオ"/>
                <a:ea typeface="メイリオ"/>
                <a:cs typeface="メイリオ"/>
              </a:rPr>
              <a:t>など</a:t>
            </a:r>
            <a:endParaRPr lang="en-US" altLang="ja-JP" sz="1000" dirty="0" smtClean="0">
              <a:solidFill>
                <a:srgbClr val="FFFFFF"/>
              </a:solidFill>
              <a:latin typeface="メイリオ"/>
              <a:ea typeface="メイリオ"/>
              <a:cs typeface="メイリオ"/>
            </a:endParaRPr>
          </a:p>
        </p:txBody>
      </p:sp>
      <p:sp>
        <p:nvSpPr>
          <p:cNvPr id="185" name="正方形/長方形 184"/>
          <p:cNvSpPr/>
          <p:nvPr/>
        </p:nvSpPr>
        <p:spPr>
          <a:xfrm>
            <a:off x="5000889" y="2964476"/>
            <a:ext cx="3575372" cy="580387"/>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en-US" altLang="ja-JP" sz="1400" dirty="0">
                <a:solidFill>
                  <a:srgbClr val="FFFFFF"/>
                </a:solidFill>
                <a:latin typeface="メイリオ"/>
                <a:ea typeface="メイリオ"/>
                <a:cs typeface="メイリオ"/>
              </a:rPr>
              <a:t> </a:t>
            </a:r>
            <a:r>
              <a:rPr kumimoji="1" lang="ja-JP" altLang="en-US" sz="1400" dirty="0" smtClean="0">
                <a:solidFill>
                  <a:srgbClr val="FFFFFF"/>
                </a:solidFill>
                <a:latin typeface="メイリオ"/>
                <a:ea typeface="メイリオ"/>
                <a:cs typeface="メイリオ"/>
              </a:rPr>
              <a:t>パーソナル・デスクトップ</a:t>
            </a:r>
            <a:endParaRPr kumimoji="1" lang="en-US" altLang="ja-JP" sz="1400" dirty="0" smtClean="0">
              <a:solidFill>
                <a:srgbClr val="FFFFFF"/>
              </a:solidFill>
              <a:latin typeface="メイリオ"/>
              <a:ea typeface="メイリオ"/>
              <a:cs typeface="メイリオ"/>
            </a:endParaRPr>
          </a:p>
        </p:txBody>
      </p:sp>
      <p:sp>
        <p:nvSpPr>
          <p:cNvPr id="186" name="円柱 185"/>
          <p:cNvSpPr/>
          <p:nvPr/>
        </p:nvSpPr>
        <p:spPr>
          <a:xfrm>
            <a:off x="7426799" y="3017791"/>
            <a:ext cx="1093443" cy="456574"/>
          </a:xfrm>
          <a:prstGeom prst="can">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パーソナル</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ストレージ</a:t>
            </a:r>
            <a:endParaRPr kumimoji="1" lang="ja-JP" altLang="en-US" sz="1000" dirty="0">
              <a:solidFill>
                <a:srgbClr val="FFFFFF"/>
              </a:solidFill>
              <a:latin typeface="メイリオ"/>
              <a:ea typeface="メイリオ"/>
              <a:cs typeface="メイリオ"/>
            </a:endParaRPr>
          </a:p>
        </p:txBody>
      </p:sp>
      <p:grpSp>
        <p:nvGrpSpPr>
          <p:cNvPr id="199" name="図形グループ 198"/>
          <p:cNvGrpSpPr/>
          <p:nvPr/>
        </p:nvGrpSpPr>
        <p:grpSpPr>
          <a:xfrm>
            <a:off x="1223822" y="5032403"/>
            <a:ext cx="517785" cy="587435"/>
            <a:chOff x="2667295" y="1059799"/>
            <a:chExt cx="681672" cy="722281"/>
          </a:xfrm>
        </p:grpSpPr>
        <p:sp>
          <p:nvSpPr>
            <p:cNvPr id="200" name="角丸四角形 19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01" name="図 200"/>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02" name="図形グループ 201"/>
          <p:cNvGrpSpPr/>
          <p:nvPr/>
        </p:nvGrpSpPr>
        <p:grpSpPr>
          <a:xfrm>
            <a:off x="1405253" y="5262332"/>
            <a:ext cx="265954" cy="577851"/>
            <a:chOff x="1946324" y="4125162"/>
            <a:chExt cx="969964" cy="2007872"/>
          </a:xfrm>
        </p:grpSpPr>
        <p:sp>
          <p:nvSpPr>
            <p:cNvPr id="203" name="円/楕円 20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04" name="フローチャート: 論理積ゲート 20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205" name="図形グループ 204"/>
          <p:cNvGrpSpPr/>
          <p:nvPr/>
        </p:nvGrpSpPr>
        <p:grpSpPr>
          <a:xfrm>
            <a:off x="1764736" y="5040330"/>
            <a:ext cx="517785" cy="587435"/>
            <a:chOff x="2667295" y="1059799"/>
            <a:chExt cx="681672" cy="722281"/>
          </a:xfrm>
        </p:grpSpPr>
        <p:sp>
          <p:nvSpPr>
            <p:cNvPr id="206" name="角丸四角形 205"/>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07" name="図 206"/>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08" name="図形グループ 207"/>
          <p:cNvGrpSpPr/>
          <p:nvPr/>
        </p:nvGrpSpPr>
        <p:grpSpPr>
          <a:xfrm>
            <a:off x="1853772" y="5258176"/>
            <a:ext cx="265954" cy="577851"/>
            <a:chOff x="1946324" y="4125162"/>
            <a:chExt cx="969964" cy="2007872"/>
          </a:xfrm>
        </p:grpSpPr>
        <p:sp>
          <p:nvSpPr>
            <p:cNvPr id="209" name="円/楕円 20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10" name="フローチャート: 論理積ゲート 20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225" name="角丸四角形 224"/>
          <p:cNvSpPr/>
          <p:nvPr/>
        </p:nvSpPr>
        <p:spPr>
          <a:xfrm>
            <a:off x="345488" y="1783520"/>
            <a:ext cx="3911600" cy="1234271"/>
          </a:xfrm>
          <a:prstGeom prst="roundRect">
            <a:avLst>
              <a:gd name="adj" fmla="val 0"/>
            </a:avLst>
          </a:prstGeom>
          <a:solidFill>
            <a:srgbClr val="33ACBD">
              <a:alpha val="59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dirty="0">
              <a:solidFill>
                <a:srgbClr val="FFFFFF"/>
              </a:solidFill>
              <a:latin typeface="メイリオ"/>
              <a:ea typeface="メイリオ"/>
              <a:cs typeface="メイリオ"/>
            </a:endParaRPr>
          </a:p>
        </p:txBody>
      </p:sp>
      <p:sp>
        <p:nvSpPr>
          <p:cNvPr id="226" name="円柱 225"/>
          <p:cNvSpPr/>
          <p:nvPr/>
        </p:nvSpPr>
        <p:spPr>
          <a:xfrm>
            <a:off x="2994069" y="3781805"/>
            <a:ext cx="1093443" cy="589845"/>
          </a:xfrm>
          <a:prstGeom prst="can">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コーポレイト</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ストレージ</a:t>
            </a:r>
            <a:endParaRPr kumimoji="1" lang="ja-JP" altLang="en-US" sz="1000" dirty="0">
              <a:solidFill>
                <a:srgbClr val="FFFFFF"/>
              </a:solidFill>
              <a:latin typeface="メイリオ"/>
              <a:ea typeface="メイリオ"/>
              <a:cs typeface="メイリオ"/>
            </a:endParaRPr>
          </a:p>
        </p:txBody>
      </p:sp>
      <p:grpSp>
        <p:nvGrpSpPr>
          <p:cNvPr id="228" name="図形グループ 227"/>
          <p:cNvGrpSpPr/>
          <p:nvPr/>
        </p:nvGrpSpPr>
        <p:grpSpPr>
          <a:xfrm>
            <a:off x="1957272" y="3785874"/>
            <a:ext cx="317500" cy="157483"/>
            <a:chOff x="6769100" y="1390650"/>
            <a:chExt cx="317500" cy="157483"/>
          </a:xfrm>
        </p:grpSpPr>
        <p:sp>
          <p:nvSpPr>
            <p:cNvPr id="229" name="正方形/長方形 22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0" name="円/楕円 22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1" name="直線コネクタ 230"/>
            <p:cNvCxnSpPr>
              <a:stCxn id="230" idx="6"/>
              <a:endCxn id="22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2" name="図形グループ 231"/>
          <p:cNvGrpSpPr/>
          <p:nvPr/>
        </p:nvGrpSpPr>
        <p:grpSpPr>
          <a:xfrm>
            <a:off x="1957272" y="3979336"/>
            <a:ext cx="317500" cy="157483"/>
            <a:chOff x="6769100" y="1390650"/>
            <a:chExt cx="317500" cy="157483"/>
          </a:xfrm>
        </p:grpSpPr>
        <p:sp>
          <p:nvSpPr>
            <p:cNvPr id="233" name="正方形/長方形 23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4" name="円/楕円 23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5" name="直線コネクタ 234"/>
            <p:cNvCxnSpPr>
              <a:stCxn id="234" idx="6"/>
              <a:endCxn id="23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6" name="図形グループ 235"/>
          <p:cNvGrpSpPr/>
          <p:nvPr/>
        </p:nvGrpSpPr>
        <p:grpSpPr>
          <a:xfrm>
            <a:off x="1957272" y="4160929"/>
            <a:ext cx="317500" cy="157483"/>
            <a:chOff x="6769100" y="1390650"/>
            <a:chExt cx="317500" cy="157483"/>
          </a:xfrm>
        </p:grpSpPr>
        <p:sp>
          <p:nvSpPr>
            <p:cNvPr id="237" name="正方形/長方形 23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8" name="円/楕円 23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9" name="直線コネクタ 238"/>
            <p:cNvCxnSpPr>
              <a:stCxn id="238" idx="6"/>
              <a:endCxn id="23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48" name="フローチャート: 磁気ディスク 247"/>
          <p:cNvSpPr/>
          <p:nvPr/>
        </p:nvSpPr>
        <p:spPr>
          <a:xfrm>
            <a:off x="2387974" y="4063994"/>
            <a:ext cx="374652" cy="254418"/>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249" name="フローチャート: 磁気ディスク 248"/>
          <p:cNvSpPr/>
          <p:nvPr/>
        </p:nvSpPr>
        <p:spPr>
          <a:xfrm>
            <a:off x="2387974" y="3797300"/>
            <a:ext cx="374652" cy="254418"/>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50" name="図形グループ 249"/>
          <p:cNvGrpSpPr/>
          <p:nvPr/>
        </p:nvGrpSpPr>
        <p:grpSpPr>
          <a:xfrm>
            <a:off x="633724" y="5027320"/>
            <a:ext cx="517785" cy="587435"/>
            <a:chOff x="2667295" y="1059799"/>
            <a:chExt cx="681672" cy="722281"/>
          </a:xfrm>
        </p:grpSpPr>
        <p:sp>
          <p:nvSpPr>
            <p:cNvPr id="251" name="角丸四角形 250"/>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52" name="図 251"/>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53" name="図形グループ 252"/>
          <p:cNvGrpSpPr/>
          <p:nvPr/>
        </p:nvGrpSpPr>
        <p:grpSpPr>
          <a:xfrm>
            <a:off x="722760" y="5245166"/>
            <a:ext cx="265954" cy="577851"/>
            <a:chOff x="1946324" y="4125162"/>
            <a:chExt cx="969964" cy="2007872"/>
          </a:xfrm>
        </p:grpSpPr>
        <p:sp>
          <p:nvSpPr>
            <p:cNvPr id="254" name="円/楕円 25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55" name="フローチャート: 論理積ゲート 25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262" name="テキスト ボックス 261"/>
          <p:cNvSpPr txBox="1"/>
          <p:nvPr/>
        </p:nvSpPr>
        <p:spPr>
          <a:xfrm>
            <a:off x="4821901" y="1825501"/>
            <a:ext cx="3904977" cy="338554"/>
          </a:xfrm>
          <a:prstGeom prst="rect">
            <a:avLst/>
          </a:prstGeom>
          <a:noFill/>
        </p:spPr>
        <p:txBody>
          <a:bodyPr wrap="square" rtlCol="0">
            <a:spAutoFit/>
          </a:bodyPr>
          <a:lstStyle/>
          <a:p>
            <a:pPr algn="ctr"/>
            <a:r>
              <a:rPr kumimoji="1" lang="ja-JP" altLang="en-US" sz="1600" dirty="0" smtClean="0">
                <a:solidFill>
                  <a:schemeClr val="bg1"/>
                </a:solidFill>
                <a:latin typeface="メイリオ"/>
                <a:ea typeface="メイリオ"/>
                <a:cs typeface="メイリオ"/>
              </a:rPr>
              <a:t>クラウド・コンピューティング</a:t>
            </a:r>
            <a:endParaRPr kumimoji="1" lang="ja-JP" altLang="en-US" sz="1600" dirty="0">
              <a:solidFill>
                <a:schemeClr val="bg1"/>
              </a:solidFill>
              <a:latin typeface="メイリオ"/>
              <a:ea typeface="メイリオ"/>
              <a:cs typeface="メイリオ"/>
            </a:endParaRPr>
          </a:p>
        </p:txBody>
      </p:sp>
      <p:sp>
        <p:nvSpPr>
          <p:cNvPr id="263" name="テキスト ボックス 262"/>
          <p:cNvSpPr txBox="1"/>
          <p:nvPr/>
        </p:nvSpPr>
        <p:spPr>
          <a:xfrm>
            <a:off x="352111" y="1825501"/>
            <a:ext cx="3904977" cy="338554"/>
          </a:xfrm>
          <a:prstGeom prst="rect">
            <a:avLst/>
          </a:prstGeom>
          <a:noFill/>
        </p:spPr>
        <p:txBody>
          <a:bodyPr wrap="square" rtlCol="0">
            <a:spAutoFit/>
          </a:bodyPr>
          <a:lstStyle/>
          <a:p>
            <a:pPr algn="ctr"/>
            <a:r>
              <a:rPr kumimoji="1" lang="ja-JP" altLang="en-US" sz="1600" dirty="0" smtClean="0">
                <a:solidFill>
                  <a:schemeClr val="bg1"/>
                </a:solidFill>
                <a:latin typeface="メイリオ"/>
                <a:ea typeface="メイリオ"/>
                <a:cs typeface="メイリオ"/>
              </a:rPr>
              <a:t>クラウド・コンピューティング</a:t>
            </a:r>
            <a:endParaRPr kumimoji="1" lang="ja-JP" altLang="en-US" sz="1600" dirty="0">
              <a:solidFill>
                <a:schemeClr val="bg1"/>
              </a:solidFill>
              <a:latin typeface="メイリオ"/>
              <a:ea typeface="メイリオ"/>
              <a:cs typeface="メイリオ"/>
            </a:endParaRPr>
          </a:p>
        </p:txBody>
      </p:sp>
      <p:sp>
        <p:nvSpPr>
          <p:cNvPr id="264" name="正方形/長方形 263"/>
          <p:cNvSpPr/>
          <p:nvPr/>
        </p:nvSpPr>
        <p:spPr>
          <a:xfrm>
            <a:off x="559060" y="2269428"/>
            <a:ext cx="1112146" cy="611033"/>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err="1" smtClean="0">
                <a:solidFill>
                  <a:srgbClr val="FFFFFF"/>
                </a:solidFill>
                <a:latin typeface="メイリオ"/>
                <a:ea typeface="メイリオ"/>
                <a:cs typeface="メイリオ"/>
              </a:rPr>
              <a:t>SaaS</a:t>
            </a:r>
            <a:endParaRPr kumimoji="1" lang="en-US" altLang="ja-JP" sz="1000" dirty="0" smtClean="0">
              <a:solidFill>
                <a:srgbClr val="FFFFFF"/>
              </a:solidFill>
              <a:latin typeface="メイリオ"/>
              <a:ea typeface="メイリオ"/>
              <a:cs typeface="メイリオ"/>
            </a:endParaRPr>
          </a:p>
          <a:p>
            <a:pPr algn="ctr"/>
            <a:r>
              <a:rPr kumimoji="1" lang="ja-JP" altLang="en-US" sz="800" dirty="0" smtClean="0">
                <a:solidFill>
                  <a:srgbClr val="FFFFFF"/>
                </a:solidFill>
                <a:latin typeface="メイリオ"/>
                <a:ea typeface="メイリオ"/>
                <a:cs typeface="メイリオ"/>
              </a:rPr>
              <a:t>コミュニケーション</a:t>
            </a:r>
            <a:endParaRPr kumimoji="1" lang="en-US" altLang="ja-JP" sz="800" dirty="0" smtClean="0">
              <a:solidFill>
                <a:srgbClr val="FFFFFF"/>
              </a:solidFill>
              <a:latin typeface="メイリオ"/>
              <a:ea typeface="メイリオ"/>
              <a:cs typeface="メイリオ"/>
            </a:endParaRPr>
          </a:p>
          <a:p>
            <a:pPr algn="ctr"/>
            <a:r>
              <a:rPr lang="ja-JP" altLang="en-US" sz="800" dirty="0" smtClean="0">
                <a:solidFill>
                  <a:srgbClr val="FFFFFF"/>
                </a:solidFill>
                <a:latin typeface="メイリオ"/>
                <a:ea typeface="メイリオ"/>
                <a:cs typeface="メイリオ"/>
              </a:rPr>
              <a:t>コラボレーション</a:t>
            </a:r>
            <a:endParaRPr kumimoji="1" lang="en-US" altLang="ja-JP" sz="800" dirty="0" smtClean="0">
              <a:solidFill>
                <a:srgbClr val="FFFFFF"/>
              </a:solidFill>
              <a:latin typeface="メイリオ"/>
              <a:ea typeface="メイリオ"/>
              <a:cs typeface="メイリオ"/>
            </a:endParaRPr>
          </a:p>
        </p:txBody>
      </p:sp>
      <p:sp>
        <p:nvSpPr>
          <p:cNvPr id="265" name="正方形/長方形 264"/>
          <p:cNvSpPr/>
          <p:nvPr/>
        </p:nvSpPr>
        <p:spPr>
          <a:xfrm>
            <a:off x="1777568" y="2269428"/>
            <a:ext cx="1112146" cy="611033"/>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000" dirty="0" err="1" smtClean="0">
                <a:solidFill>
                  <a:srgbClr val="FFFFFF"/>
                </a:solidFill>
                <a:latin typeface="メイリオ"/>
                <a:ea typeface="メイリオ"/>
                <a:cs typeface="メイリオ"/>
              </a:rPr>
              <a:t>SaaS</a:t>
            </a:r>
            <a:r>
              <a:rPr lang="en-US" altLang="ja-JP" sz="1000" dirty="0" smtClean="0">
                <a:solidFill>
                  <a:srgbClr val="FFFFFF"/>
                </a:solidFill>
                <a:latin typeface="メイリオ"/>
                <a:ea typeface="メイリオ"/>
                <a:cs typeface="メイリオ"/>
              </a:rPr>
              <a:t>/</a:t>
            </a:r>
            <a:r>
              <a:rPr lang="en-US" altLang="ja-JP" sz="1000" dirty="0" err="1" smtClean="0">
                <a:solidFill>
                  <a:srgbClr val="FFFFFF"/>
                </a:solidFill>
                <a:latin typeface="メイリオ"/>
                <a:ea typeface="メイリオ"/>
                <a:cs typeface="メイリオ"/>
              </a:rPr>
              <a:t>PaaS</a:t>
            </a:r>
            <a:r>
              <a:rPr lang="ja-JP" altLang="en-US" sz="1000" dirty="0" smtClean="0">
                <a:solidFill>
                  <a:srgbClr val="FFFFFF"/>
                </a:solidFill>
                <a:latin typeface="メイリオ"/>
                <a:ea typeface="メイリオ"/>
                <a:cs typeface="メイリオ"/>
              </a:rPr>
              <a:t>など</a:t>
            </a:r>
            <a:endParaRPr lang="en-US" altLang="ja-JP" sz="1000" dirty="0" smtClean="0">
              <a:solidFill>
                <a:srgbClr val="FFFFFF"/>
              </a:solidFill>
              <a:latin typeface="メイリオ"/>
              <a:ea typeface="メイリオ"/>
              <a:cs typeface="メイリオ"/>
            </a:endParaRPr>
          </a:p>
        </p:txBody>
      </p:sp>
      <p:sp>
        <p:nvSpPr>
          <p:cNvPr id="266" name="円柱 265"/>
          <p:cNvSpPr/>
          <p:nvPr/>
        </p:nvSpPr>
        <p:spPr>
          <a:xfrm>
            <a:off x="2998812" y="2269428"/>
            <a:ext cx="1093443" cy="589845"/>
          </a:xfrm>
          <a:prstGeom prst="can">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メイリオ"/>
                <a:ea typeface="メイリオ"/>
                <a:cs typeface="メイリオ"/>
              </a:rPr>
              <a:t>コーポレイト</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ストレージ</a:t>
            </a:r>
            <a:endParaRPr kumimoji="1" lang="ja-JP" altLang="en-US" sz="1000" dirty="0">
              <a:solidFill>
                <a:srgbClr val="FFFFFF"/>
              </a:solidFill>
              <a:latin typeface="メイリオ"/>
              <a:ea typeface="メイリオ"/>
              <a:cs typeface="メイリオ"/>
            </a:endParaRPr>
          </a:p>
        </p:txBody>
      </p:sp>
      <p:cxnSp>
        <p:nvCxnSpPr>
          <p:cNvPr id="26" name="直線コネクタ 25"/>
          <p:cNvCxnSpPr/>
          <p:nvPr/>
        </p:nvCxnSpPr>
        <p:spPr>
          <a:xfrm>
            <a:off x="951633" y="3493439"/>
            <a:ext cx="1" cy="1033844"/>
          </a:xfrm>
          <a:prstGeom prst="line">
            <a:avLst/>
          </a:prstGeom>
          <a:ln w="57150" cmpd="sng">
            <a:solidFill>
              <a:srgbClr val="0000FF"/>
            </a:solidFill>
          </a:ln>
        </p:spPr>
        <p:style>
          <a:lnRef idx="2">
            <a:schemeClr val="accent1"/>
          </a:lnRef>
          <a:fillRef idx="0">
            <a:schemeClr val="accent1"/>
          </a:fillRef>
          <a:effectRef idx="1">
            <a:schemeClr val="accent1"/>
          </a:effectRef>
          <a:fontRef idx="minor">
            <a:schemeClr val="tx1"/>
          </a:fontRef>
        </p:style>
      </p:cxnSp>
      <p:sp>
        <p:nvSpPr>
          <p:cNvPr id="24" name="正方形/長方形 23"/>
          <p:cNvSpPr/>
          <p:nvPr/>
        </p:nvSpPr>
        <p:spPr>
          <a:xfrm>
            <a:off x="559060" y="3817624"/>
            <a:ext cx="771529" cy="500788"/>
          </a:xfrm>
          <a:prstGeom prst="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dirty="0" smtClean="0">
                <a:solidFill>
                  <a:srgbClr val="FFFFFF"/>
                </a:solidFill>
                <a:latin typeface="ＭＳ Ｐゴシック"/>
                <a:ea typeface="ＭＳ Ｐゴシック"/>
                <a:cs typeface="ＭＳ Ｐゴシック"/>
              </a:rPr>
              <a:t>ネットワーク</a:t>
            </a:r>
            <a:endParaRPr kumimoji="1" lang="en-US" altLang="ja-JP" sz="800" dirty="0" smtClean="0">
              <a:solidFill>
                <a:srgbClr val="FFFFFF"/>
              </a:solidFill>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機器</a:t>
            </a:r>
            <a:endParaRPr kumimoji="1" lang="ja-JP" altLang="en-US" sz="800" dirty="0">
              <a:solidFill>
                <a:srgbClr val="FFFFFF"/>
              </a:solidFill>
              <a:latin typeface="ＭＳ Ｐゴシック"/>
              <a:ea typeface="ＭＳ Ｐゴシック"/>
              <a:cs typeface="ＭＳ Ｐゴシック"/>
            </a:endParaRPr>
          </a:p>
        </p:txBody>
      </p:sp>
      <p:sp>
        <p:nvSpPr>
          <p:cNvPr id="18" name="角丸四角形 17"/>
          <p:cNvSpPr/>
          <p:nvPr/>
        </p:nvSpPr>
        <p:spPr>
          <a:xfrm>
            <a:off x="611841" y="4527283"/>
            <a:ext cx="3485636" cy="359882"/>
          </a:xfrm>
          <a:prstGeom prst="round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メイリオ"/>
                <a:ea typeface="メイリオ"/>
                <a:cs typeface="メイリオ"/>
              </a:rPr>
              <a:t>LAN</a:t>
            </a:r>
            <a:endParaRPr kumimoji="1" lang="ja-JP" altLang="en-US" sz="2000" dirty="0">
              <a:solidFill>
                <a:srgbClr val="FFFFFF"/>
              </a:solidFill>
              <a:latin typeface="メイリオ"/>
              <a:ea typeface="メイリオ"/>
              <a:cs typeface="メイリオ"/>
            </a:endParaRPr>
          </a:p>
        </p:txBody>
      </p:sp>
      <p:sp>
        <p:nvSpPr>
          <p:cNvPr id="267" name="角丸四角形 266"/>
          <p:cNvSpPr/>
          <p:nvPr/>
        </p:nvSpPr>
        <p:spPr>
          <a:xfrm>
            <a:off x="577683" y="3151338"/>
            <a:ext cx="3485636" cy="359882"/>
          </a:xfrm>
          <a:prstGeom prst="roundRect">
            <a:avLst/>
          </a:prstGeom>
          <a:solidFill>
            <a:srgbClr val="00009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smtClean="0">
                <a:solidFill>
                  <a:srgbClr val="FFFFFF"/>
                </a:solidFill>
                <a:latin typeface="メイリオ"/>
                <a:ea typeface="メイリオ"/>
                <a:cs typeface="メイリオ"/>
              </a:rPr>
              <a:t>インターネット</a:t>
            </a:r>
            <a:r>
              <a:rPr lang="ja-JP" altLang="en-US" dirty="0" smtClean="0">
                <a:solidFill>
                  <a:srgbClr val="FFFFFF"/>
                </a:solidFill>
                <a:latin typeface="メイリオ"/>
                <a:ea typeface="メイリオ"/>
                <a:cs typeface="メイリオ"/>
              </a:rPr>
              <a:t>／専用線</a:t>
            </a:r>
            <a:endParaRPr kumimoji="1" lang="ja-JP" altLang="en-US" dirty="0">
              <a:solidFill>
                <a:srgbClr val="FFFFFF"/>
              </a:solidFill>
              <a:latin typeface="メイリオ"/>
              <a:ea typeface="メイリオ"/>
              <a:cs typeface="メイリオ"/>
            </a:endParaRPr>
          </a:p>
        </p:txBody>
      </p:sp>
      <p:sp>
        <p:nvSpPr>
          <p:cNvPr id="19" name="正方形/長方形 18"/>
          <p:cNvSpPr/>
          <p:nvPr/>
        </p:nvSpPr>
        <p:spPr>
          <a:xfrm>
            <a:off x="2610393" y="5213492"/>
            <a:ext cx="1481862" cy="851363"/>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5" name="正方形/長方形 134"/>
          <p:cNvSpPr/>
          <p:nvPr/>
        </p:nvSpPr>
        <p:spPr>
          <a:xfrm>
            <a:off x="3391429" y="5301802"/>
            <a:ext cx="658378" cy="179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プログラム</a:t>
            </a:r>
            <a:endParaRPr kumimoji="1" lang="ja-JP" altLang="en-US" sz="800" dirty="0">
              <a:solidFill>
                <a:srgbClr val="FFFFFF"/>
              </a:solidFill>
              <a:latin typeface="ＭＳ Ｐゴシック"/>
              <a:ea typeface="ＭＳ Ｐゴシック"/>
              <a:cs typeface="ＭＳ Ｐゴシック"/>
            </a:endParaRPr>
          </a:p>
        </p:txBody>
      </p:sp>
      <p:sp>
        <p:nvSpPr>
          <p:cNvPr id="136" name="正方形/長方形 135"/>
          <p:cNvSpPr/>
          <p:nvPr/>
        </p:nvSpPr>
        <p:spPr>
          <a:xfrm>
            <a:off x="3391429" y="5546857"/>
            <a:ext cx="658378" cy="179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プログラム</a:t>
            </a:r>
            <a:endParaRPr kumimoji="1" lang="ja-JP" altLang="en-US" sz="800" dirty="0">
              <a:solidFill>
                <a:srgbClr val="FFFFFF"/>
              </a:solidFill>
              <a:latin typeface="ＭＳ Ｐゴシック"/>
              <a:ea typeface="ＭＳ Ｐゴシック"/>
              <a:cs typeface="ＭＳ Ｐゴシック"/>
            </a:endParaRPr>
          </a:p>
        </p:txBody>
      </p:sp>
      <p:sp>
        <p:nvSpPr>
          <p:cNvPr id="138" name="正方形/長方形 137"/>
          <p:cNvSpPr/>
          <p:nvPr/>
        </p:nvSpPr>
        <p:spPr>
          <a:xfrm>
            <a:off x="3391429" y="5788880"/>
            <a:ext cx="658378" cy="179483"/>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ＭＳ Ｐゴシック"/>
                <a:ea typeface="ＭＳ Ｐゴシック"/>
                <a:cs typeface="ＭＳ Ｐゴシック"/>
              </a:rPr>
              <a:t>プログラム</a:t>
            </a:r>
            <a:endParaRPr kumimoji="1" lang="ja-JP" altLang="en-US" sz="800" dirty="0">
              <a:solidFill>
                <a:srgbClr val="FFFFFF"/>
              </a:solidFill>
              <a:latin typeface="ＭＳ Ｐゴシック"/>
              <a:ea typeface="ＭＳ Ｐゴシック"/>
              <a:cs typeface="ＭＳ Ｐゴシック"/>
            </a:endParaRPr>
          </a:p>
        </p:txBody>
      </p:sp>
      <p:sp>
        <p:nvSpPr>
          <p:cNvPr id="168" name="テキスト ボックス 167"/>
          <p:cNvSpPr txBox="1"/>
          <p:nvPr/>
        </p:nvSpPr>
        <p:spPr>
          <a:xfrm>
            <a:off x="379103" y="5895281"/>
            <a:ext cx="800219" cy="276999"/>
          </a:xfrm>
          <a:prstGeom prst="rect">
            <a:avLst/>
          </a:prstGeom>
          <a:noFill/>
        </p:spPr>
        <p:txBody>
          <a:bodyPr wrap="none" rtlCol="0">
            <a:spAutoFit/>
          </a:bodyPr>
          <a:lstStyle/>
          <a:p>
            <a:r>
              <a:rPr kumimoji="1" lang="ja-JP" altLang="en-US" sz="1200" dirty="0" smtClean="0">
                <a:solidFill>
                  <a:schemeClr val="bg1"/>
                </a:solidFill>
                <a:latin typeface="メイリオ"/>
                <a:ea typeface="メイリオ"/>
                <a:cs typeface="メイリオ"/>
              </a:rPr>
              <a:t>オフィス</a:t>
            </a:r>
            <a:endParaRPr kumimoji="1" lang="ja-JP" altLang="en-US" sz="1200" dirty="0">
              <a:solidFill>
                <a:schemeClr val="bg1"/>
              </a:solidFill>
              <a:latin typeface="メイリオ"/>
              <a:ea typeface="メイリオ"/>
              <a:cs typeface="メイリオ"/>
            </a:endParaRPr>
          </a:p>
        </p:txBody>
      </p:sp>
      <p:sp>
        <p:nvSpPr>
          <p:cNvPr id="139" name="円柱 138"/>
          <p:cNvSpPr/>
          <p:nvPr/>
        </p:nvSpPr>
        <p:spPr>
          <a:xfrm>
            <a:off x="2762626" y="5301803"/>
            <a:ext cx="557429" cy="678536"/>
          </a:xfrm>
          <a:prstGeom prst="can">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メイリオ"/>
              <a:ea typeface="メイリオ"/>
              <a:cs typeface="メイリオ"/>
            </a:endParaRPr>
          </a:p>
        </p:txBody>
      </p:sp>
      <p:grpSp>
        <p:nvGrpSpPr>
          <p:cNvPr id="213" name="図形グループ 212"/>
          <p:cNvGrpSpPr/>
          <p:nvPr/>
        </p:nvGrpSpPr>
        <p:grpSpPr>
          <a:xfrm>
            <a:off x="2428962" y="5032403"/>
            <a:ext cx="517785" cy="587435"/>
            <a:chOff x="2667295" y="1059799"/>
            <a:chExt cx="681672" cy="722281"/>
          </a:xfrm>
        </p:grpSpPr>
        <p:sp>
          <p:nvSpPr>
            <p:cNvPr id="214" name="角丸四角形 21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15" name="図 214"/>
            <p:cNvPicPr>
              <a:picLocks noChangeAspect="1"/>
            </p:cNvPicPr>
            <p:nvPr/>
          </p:nvPicPr>
          <p:blipFill>
            <a:blip r:embed="rId5">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16" name="図形グループ 215"/>
          <p:cNvGrpSpPr/>
          <p:nvPr/>
        </p:nvGrpSpPr>
        <p:grpSpPr>
          <a:xfrm>
            <a:off x="2610393" y="5262332"/>
            <a:ext cx="265954" cy="577851"/>
            <a:chOff x="1946324" y="4125162"/>
            <a:chExt cx="969964" cy="2007872"/>
          </a:xfrm>
        </p:grpSpPr>
        <p:sp>
          <p:nvSpPr>
            <p:cNvPr id="217" name="円/楕円 21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18" name="フローチャート: 論理積ゲート 21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23" name="テキスト ボックス 22"/>
          <p:cNvSpPr txBox="1"/>
          <p:nvPr/>
        </p:nvSpPr>
        <p:spPr>
          <a:xfrm>
            <a:off x="7101036" y="4468153"/>
            <a:ext cx="1075685" cy="461665"/>
          </a:xfrm>
          <a:prstGeom prst="rect">
            <a:avLst/>
          </a:prstGeom>
          <a:noFill/>
        </p:spPr>
        <p:txBody>
          <a:bodyPr wrap="none" rtlCol="0">
            <a:spAutoFit/>
          </a:bodyPr>
          <a:lstStyle/>
          <a:p>
            <a:r>
              <a:rPr kumimoji="1" lang="ja-JP" altLang="en-US" sz="800" dirty="0" smtClean="0">
                <a:latin typeface="メイリオ"/>
                <a:ea typeface="メイリオ"/>
                <a:cs typeface="メイリオ"/>
              </a:rPr>
              <a:t>通信速度：</a:t>
            </a:r>
            <a:r>
              <a:rPr kumimoji="1" lang="en-US" altLang="ja-JP" sz="800" dirty="0" smtClean="0">
                <a:latin typeface="メイリオ"/>
                <a:ea typeface="メイリオ"/>
                <a:cs typeface="メイリオ"/>
              </a:rPr>
              <a:t>10Gbps</a:t>
            </a:r>
          </a:p>
          <a:p>
            <a:r>
              <a:rPr lang="ja-JP" altLang="en-US" sz="800" dirty="0" smtClean="0">
                <a:latin typeface="メイリオ"/>
                <a:ea typeface="メイリオ"/>
                <a:cs typeface="メイリオ"/>
              </a:rPr>
              <a:t>遅延時間：</a:t>
            </a:r>
            <a:r>
              <a:rPr lang="en-US" altLang="ja-JP" sz="800" dirty="0" smtClean="0">
                <a:latin typeface="メイリオ"/>
                <a:ea typeface="メイリオ"/>
                <a:cs typeface="メイリオ"/>
              </a:rPr>
              <a:t>5ms</a:t>
            </a:r>
          </a:p>
          <a:p>
            <a:r>
              <a:rPr kumimoji="1" lang="ja-JP" altLang="en-US" sz="800" dirty="0" smtClean="0">
                <a:latin typeface="メイリオ"/>
                <a:ea typeface="メイリオ"/>
                <a:cs typeface="メイリオ"/>
              </a:rPr>
              <a:t>信頼性：</a:t>
            </a:r>
            <a:r>
              <a:rPr kumimoji="1" lang="en-US" altLang="ja-JP" sz="800" dirty="0" smtClean="0">
                <a:latin typeface="メイリオ"/>
                <a:ea typeface="メイリオ"/>
                <a:cs typeface="メイリオ"/>
              </a:rPr>
              <a:t>99.999%</a:t>
            </a:r>
            <a:endParaRPr kumimoji="1" lang="ja-JP" altLang="en-US" sz="800" dirty="0">
              <a:latin typeface="メイリオ"/>
              <a:ea typeface="メイリオ"/>
              <a:cs typeface="メイリオ"/>
            </a:endParaRPr>
          </a:p>
        </p:txBody>
      </p:sp>
    </p:spTree>
    <p:extLst>
      <p:ext uri="{BB962C8B-B14F-4D97-AF65-F5344CB8AC3E}">
        <p14:creationId xmlns:p14="http://schemas.microsoft.com/office/powerpoint/2010/main" val="31561520"/>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z="2400" dirty="0" smtClean="0"/>
              <a:t>周波数帯ごとの主な用途 </a:t>
            </a:r>
            <a:r>
              <a:rPr kumimoji="1" lang="en-US" altLang="ja-JP" sz="2400" dirty="0" smtClean="0"/>
              <a:t>(</a:t>
            </a:r>
            <a:r>
              <a:rPr kumimoji="1" lang="ja-JP" altLang="en-US" sz="2400" dirty="0" smtClean="0"/>
              <a:t>総務省</a:t>
            </a:r>
            <a:r>
              <a:rPr kumimoji="1" lang="en-US" altLang="ja-JP" sz="2400" dirty="0" smtClean="0"/>
              <a:t>:</a:t>
            </a:r>
            <a:r>
              <a:rPr kumimoji="1" lang="ja-JP" altLang="en-US" sz="2400" dirty="0" smtClean="0"/>
              <a:t>電波利用ホームページ</a:t>
            </a:r>
            <a:r>
              <a:rPr kumimoji="1" lang="en-US" altLang="ja-JP" sz="2400" dirty="0" smtClean="0"/>
              <a:t>)</a:t>
            </a:r>
            <a:endParaRPr kumimoji="1" lang="ja-JP" altLang="en-US" sz="2400" dirty="0"/>
          </a:p>
        </p:txBody>
      </p:sp>
      <p:pic>
        <p:nvPicPr>
          <p:cNvPr id="1026" name="Picture 2" descr="http://www.tele.soumu.go.jp/j/adm/freq/search/myuse/summary/__icsFiles/artimage/2014/02/07/c_summary2/eqsp001.gif"/>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8588" y="1262616"/>
            <a:ext cx="7442437" cy="50743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0821276"/>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z="2400" dirty="0" smtClean="0"/>
              <a:t>電波使用状況 </a:t>
            </a:r>
            <a:r>
              <a:rPr lang="en-US" altLang="ja-JP" sz="2400" dirty="0" smtClean="0"/>
              <a:t>(</a:t>
            </a:r>
            <a:r>
              <a:rPr lang="ja-JP" altLang="en-US" sz="2400" dirty="0"/>
              <a:t>総務省</a:t>
            </a:r>
            <a:r>
              <a:rPr lang="en-US" altLang="ja-JP" sz="2400" dirty="0"/>
              <a:t>:</a:t>
            </a:r>
            <a:r>
              <a:rPr lang="ja-JP" altLang="en-US" sz="2400" dirty="0"/>
              <a:t>電波利用ホームページ</a:t>
            </a:r>
            <a:r>
              <a:rPr lang="en-US" altLang="ja-JP" sz="2400" dirty="0"/>
              <a:t>)</a:t>
            </a:r>
            <a:endParaRPr kumimoji="1" lang="ja-JP" altLang="en-US" sz="2400" dirty="0"/>
          </a:p>
        </p:txBody>
      </p:sp>
      <p:pic>
        <p:nvPicPr>
          <p:cNvPr id="4" name="図 3"/>
          <p:cNvPicPr>
            <a:picLocks noChangeAspect="1"/>
          </p:cNvPicPr>
          <p:nvPr/>
        </p:nvPicPr>
        <p:blipFill>
          <a:blip r:embed="rId3"/>
          <a:stretch>
            <a:fillRect/>
          </a:stretch>
        </p:blipFill>
        <p:spPr>
          <a:xfrm>
            <a:off x="457200" y="828394"/>
            <a:ext cx="8155172" cy="5699727"/>
          </a:xfrm>
          <a:prstGeom prst="rect">
            <a:avLst/>
          </a:prstGeom>
        </p:spPr>
      </p:pic>
      <p:sp>
        <p:nvSpPr>
          <p:cNvPr id="5" name="正方形/長方形 4"/>
          <p:cNvSpPr/>
          <p:nvPr/>
        </p:nvSpPr>
        <p:spPr>
          <a:xfrm>
            <a:off x="2551814" y="4316819"/>
            <a:ext cx="850605" cy="531628"/>
          </a:xfrm>
          <a:prstGeom prst="rect">
            <a:avLst/>
          </a:prstGeom>
          <a:noFill/>
          <a:ln w="57150">
            <a:solidFill>
              <a:srgbClr val="C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sp>
        <p:nvSpPr>
          <p:cNvPr id="6" name="正方形/長方形 5"/>
          <p:cNvSpPr/>
          <p:nvPr/>
        </p:nvSpPr>
        <p:spPr>
          <a:xfrm>
            <a:off x="5071730" y="4316819"/>
            <a:ext cx="1382233" cy="531628"/>
          </a:xfrm>
          <a:prstGeom prst="rect">
            <a:avLst/>
          </a:prstGeom>
          <a:noFill/>
          <a:ln w="57150">
            <a:solidFill>
              <a:srgbClr val="C0000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spTree>
    <p:extLst>
      <p:ext uri="{BB962C8B-B14F-4D97-AF65-F5344CB8AC3E}">
        <p14:creationId xmlns:p14="http://schemas.microsoft.com/office/powerpoint/2010/main" val="669380495"/>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err="1" smtClean="0"/>
              <a:t>Celular</a:t>
            </a:r>
            <a:r>
              <a:rPr kumimoji="1" lang="ja-JP" altLang="en-US" dirty="0" smtClean="0"/>
              <a:t>方式とは</a:t>
            </a:r>
            <a:endParaRPr kumimoji="1" lang="ja-JP" altLang="en-US" dirty="0"/>
          </a:p>
        </p:txBody>
      </p:sp>
      <p:grpSp>
        <p:nvGrpSpPr>
          <p:cNvPr id="54" name="グループ化 53"/>
          <p:cNvGrpSpPr/>
          <p:nvPr/>
        </p:nvGrpSpPr>
        <p:grpSpPr>
          <a:xfrm>
            <a:off x="5278370" y="1847901"/>
            <a:ext cx="3244272" cy="2188699"/>
            <a:chOff x="5278370" y="1847901"/>
            <a:chExt cx="3244272" cy="2188699"/>
          </a:xfrm>
        </p:grpSpPr>
        <p:grpSp>
          <p:nvGrpSpPr>
            <p:cNvPr id="16" name="グループ化 15"/>
            <p:cNvGrpSpPr/>
            <p:nvPr/>
          </p:nvGrpSpPr>
          <p:grpSpPr>
            <a:xfrm>
              <a:off x="5278370" y="2398340"/>
              <a:ext cx="1261872" cy="1087821"/>
              <a:chOff x="1527048" y="1856232"/>
              <a:chExt cx="1261872" cy="1087821"/>
            </a:xfrm>
          </p:grpSpPr>
          <p:sp>
            <p:nvSpPr>
              <p:cNvPr id="4" name="六角形 3"/>
              <p:cNvSpPr/>
              <p:nvPr/>
            </p:nvSpPr>
            <p:spPr>
              <a:xfrm>
                <a:off x="1527048" y="1856232"/>
                <a:ext cx="1261872" cy="1087821"/>
              </a:xfrm>
              <a:prstGeom prst="hexagon">
                <a:avLst/>
              </a:prstGeom>
              <a:solidFill>
                <a:schemeClr val="bg1"/>
              </a:solidFill>
              <a:ln>
                <a:solidFill>
                  <a:schemeClr val="accent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grpSp>
            <p:nvGrpSpPr>
              <p:cNvPr id="15" name="グループ化 14"/>
              <p:cNvGrpSpPr/>
              <p:nvPr/>
            </p:nvGrpSpPr>
            <p:grpSpPr>
              <a:xfrm>
                <a:off x="1972562" y="2141355"/>
                <a:ext cx="370844" cy="517574"/>
                <a:chOff x="3483162" y="2033602"/>
                <a:chExt cx="370844" cy="517574"/>
              </a:xfrm>
            </p:grpSpPr>
            <p:sp>
              <p:nvSpPr>
                <p:cNvPr id="5" name="二等辺三角形 4"/>
                <p:cNvSpPr/>
                <p:nvPr/>
              </p:nvSpPr>
              <p:spPr>
                <a:xfrm>
                  <a:off x="3538728" y="2039112"/>
                  <a:ext cx="246888" cy="512064"/>
                </a:xfrm>
                <a:prstGeom prst="triangle">
                  <a:avLst/>
                </a:prstGeom>
                <a:solidFill>
                  <a:schemeClr val="accent2"/>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cxnSp>
              <p:nvCxnSpPr>
                <p:cNvPr id="7" name="直線コネクタ 6"/>
                <p:cNvCxnSpPr/>
                <p:nvPr/>
              </p:nvCxnSpPr>
              <p:spPr>
                <a:xfrm>
                  <a:off x="3588327" y="2111434"/>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8" name="直線コネクタ 7"/>
                <p:cNvCxnSpPr/>
                <p:nvPr/>
              </p:nvCxnSpPr>
              <p:spPr>
                <a:xfrm>
                  <a:off x="3588327" y="2161310"/>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grpSp>
              <p:nvGrpSpPr>
                <p:cNvPr id="11" name="グループ化 10"/>
                <p:cNvGrpSpPr/>
                <p:nvPr/>
              </p:nvGrpSpPr>
              <p:grpSpPr>
                <a:xfrm rot="2700000">
                  <a:off x="3654501" y="2034971"/>
                  <a:ext cx="199505" cy="199505"/>
                  <a:chOff x="3690851" y="1740131"/>
                  <a:chExt cx="199505" cy="199505"/>
                </a:xfrm>
              </p:grpSpPr>
              <p:sp>
                <p:nvSpPr>
                  <p:cNvPr id="9" name="円弧 8"/>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10" name="円弧 9"/>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nvGrpSpPr>
                <p:cNvPr id="12" name="グループ化 11"/>
                <p:cNvGrpSpPr/>
                <p:nvPr/>
              </p:nvGrpSpPr>
              <p:grpSpPr>
                <a:xfrm rot="13500000">
                  <a:off x="3483162" y="2033602"/>
                  <a:ext cx="199505" cy="199505"/>
                  <a:chOff x="3690851" y="1740131"/>
                  <a:chExt cx="199505" cy="199505"/>
                </a:xfrm>
              </p:grpSpPr>
              <p:sp>
                <p:nvSpPr>
                  <p:cNvPr id="13" name="円弧 12"/>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14" name="円弧 13"/>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grpSp>
        <p:grpSp>
          <p:nvGrpSpPr>
            <p:cNvPr id="17" name="グループ化 16"/>
            <p:cNvGrpSpPr/>
            <p:nvPr/>
          </p:nvGrpSpPr>
          <p:grpSpPr>
            <a:xfrm>
              <a:off x="6261632" y="1847901"/>
              <a:ext cx="1261872" cy="1087821"/>
              <a:chOff x="1527048" y="1856232"/>
              <a:chExt cx="1261872" cy="1087821"/>
            </a:xfrm>
          </p:grpSpPr>
          <p:sp>
            <p:nvSpPr>
              <p:cNvPr id="18" name="六角形 17"/>
              <p:cNvSpPr/>
              <p:nvPr/>
            </p:nvSpPr>
            <p:spPr>
              <a:xfrm>
                <a:off x="1527048" y="1856232"/>
                <a:ext cx="1261872" cy="1087821"/>
              </a:xfrm>
              <a:prstGeom prst="hexagon">
                <a:avLst/>
              </a:prstGeom>
              <a:solidFill>
                <a:schemeClr val="bg1"/>
              </a:solidFill>
              <a:ln>
                <a:solidFill>
                  <a:schemeClr val="accent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grpSp>
            <p:nvGrpSpPr>
              <p:cNvPr id="19" name="グループ化 18"/>
              <p:cNvGrpSpPr/>
              <p:nvPr/>
            </p:nvGrpSpPr>
            <p:grpSpPr>
              <a:xfrm>
                <a:off x="1972562" y="2141355"/>
                <a:ext cx="370844" cy="517574"/>
                <a:chOff x="3483162" y="2033602"/>
                <a:chExt cx="370844" cy="517574"/>
              </a:xfrm>
            </p:grpSpPr>
            <p:sp>
              <p:nvSpPr>
                <p:cNvPr id="20" name="二等辺三角形 19"/>
                <p:cNvSpPr/>
                <p:nvPr/>
              </p:nvSpPr>
              <p:spPr>
                <a:xfrm>
                  <a:off x="3538728" y="2039112"/>
                  <a:ext cx="246888" cy="512064"/>
                </a:xfrm>
                <a:prstGeom prst="triangle">
                  <a:avLst/>
                </a:prstGeom>
                <a:solidFill>
                  <a:schemeClr val="accent2"/>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cxnSp>
              <p:nvCxnSpPr>
                <p:cNvPr id="21" name="直線コネクタ 20"/>
                <p:cNvCxnSpPr/>
                <p:nvPr/>
              </p:nvCxnSpPr>
              <p:spPr>
                <a:xfrm>
                  <a:off x="3588327" y="2111434"/>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2" name="直線コネクタ 21"/>
                <p:cNvCxnSpPr/>
                <p:nvPr/>
              </p:nvCxnSpPr>
              <p:spPr>
                <a:xfrm>
                  <a:off x="3588327" y="2161310"/>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grpSp>
              <p:nvGrpSpPr>
                <p:cNvPr id="23" name="グループ化 22"/>
                <p:cNvGrpSpPr/>
                <p:nvPr/>
              </p:nvGrpSpPr>
              <p:grpSpPr>
                <a:xfrm rot="2700000">
                  <a:off x="3654501" y="2034971"/>
                  <a:ext cx="199505" cy="199505"/>
                  <a:chOff x="3690851" y="1740131"/>
                  <a:chExt cx="199505" cy="199505"/>
                </a:xfrm>
              </p:grpSpPr>
              <p:sp>
                <p:nvSpPr>
                  <p:cNvPr id="27" name="円弧 26"/>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28" name="円弧 27"/>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nvGrpSpPr>
                <p:cNvPr id="24" name="グループ化 23"/>
                <p:cNvGrpSpPr/>
                <p:nvPr/>
              </p:nvGrpSpPr>
              <p:grpSpPr>
                <a:xfrm rot="13500000">
                  <a:off x="3483162" y="2033602"/>
                  <a:ext cx="199505" cy="199505"/>
                  <a:chOff x="3690851" y="1740131"/>
                  <a:chExt cx="199505" cy="199505"/>
                </a:xfrm>
              </p:grpSpPr>
              <p:sp>
                <p:nvSpPr>
                  <p:cNvPr id="25" name="円弧 24"/>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26" name="円弧 25"/>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grpSp>
        <p:grpSp>
          <p:nvGrpSpPr>
            <p:cNvPr id="29" name="グループ化 28"/>
            <p:cNvGrpSpPr/>
            <p:nvPr/>
          </p:nvGrpSpPr>
          <p:grpSpPr>
            <a:xfrm>
              <a:off x="6261632" y="2948779"/>
              <a:ext cx="1261872" cy="1087821"/>
              <a:chOff x="1527048" y="1856232"/>
              <a:chExt cx="1261872" cy="1087821"/>
            </a:xfrm>
          </p:grpSpPr>
          <p:sp>
            <p:nvSpPr>
              <p:cNvPr id="30" name="六角形 29"/>
              <p:cNvSpPr/>
              <p:nvPr/>
            </p:nvSpPr>
            <p:spPr>
              <a:xfrm>
                <a:off x="1527048" y="1856232"/>
                <a:ext cx="1261872" cy="1087821"/>
              </a:xfrm>
              <a:prstGeom prst="hexagon">
                <a:avLst/>
              </a:prstGeom>
              <a:solidFill>
                <a:schemeClr val="bg1"/>
              </a:solidFill>
              <a:ln>
                <a:solidFill>
                  <a:schemeClr val="accent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grpSp>
            <p:nvGrpSpPr>
              <p:cNvPr id="31" name="グループ化 30"/>
              <p:cNvGrpSpPr/>
              <p:nvPr/>
            </p:nvGrpSpPr>
            <p:grpSpPr>
              <a:xfrm>
                <a:off x="1972562" y="2141355"/>
                <a:ext cx="370844" cy="517574"/>
                <a:chOff x="3483162" y="2033602"/>
                <a:chExt cx="370844" cy="517574"/>
              </a:xfrm>
            </p:grpSpPr>
            <p:sp>
              <p:nvSpPr>
                <p:cNvPr id="32" name="二等辺三角形 31"/>
                <p:cNvSpPr/>
                <p:nvPr/>
              </p:nvSpPr>
              <p:spPr>
                <a:xfrm>
                  <a:off x="3538728" y="2039112"/>
                  <a:ext cx="246888" cy="512064"/>
                </a:xfrm>
                <a:prstGeom prst="triangle">
                  <a:avLst/>
                </a:prstGeom>
                <a:solidFill>
                  <a:schemeClr val="accent2"/>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cxnSp>
              <p:nvCxnSpPr>
                <p:cNvPr id="33" name="直線コネクタ 32"/>
                <p:cNvCxnSpPr/>
                <p:nvPr/>
              </p:nvCxnSpPr>
              <p:spPr>
                <a:xfrm>
                  <a:off x="3588327" y="2111434"/>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34" name="直線コネクタ 33"/>
                <p:cNvCxnSpPr/>
                <p:nvPr/>
              </p:nvCxnSpPr>
              <p:spPr>
                <a:xfrm>
                  <a:off x="3588327" y="2161310"/>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grpSp>
              <p:nvGrpSpPr>
                <p:cNvPr id="35" name="グループ化 34"/>
                <p:cNvGrpSpPr/>
                <p:nvPr/>
              </p:nvGrpSpPr>
              <p:grpSpPr>
                <a:xfrm rot="2700000">
                  <a:off x="3654501" y="2034971"/>
                  <a:ext cx="199505" cy="199505"/>
                  <a:chOff x="3690851" y="1740131"/>
                  <a:chExt cx="199505" cy="199505"/>
                </a:xfrm>
              </p:grpSpPr>
              <p:sp>
                <p:nvSpPr>
                  <p:cNvPr id="39" name="円弧 38"/>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40" name="円弧 39"/>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nvGrpSpPr>
                <p:cNvPr id="36" name="グループ化 35"/>
                <p:cNvGrpSpPr/>
                <p:nvPr/>
              </p:nvGrpSpPr>
              <p:grpSpPr>
                <a:xfrm rot="13500000">
                  <a:off x="3483162" y="2033602"/>
                  <a:ext cx="199505" cy="199505"/>
                  <a:chOff x="3690851" y="1740131"/>
                  <a:chExt cx="199505" cy="199505"/>
                </a:xfrm>
              </p:grpSpPr>
              <p:sp>
                <p:nvSpPr>
                  <p:cNvPr id="37" name="円弧 36"/>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38" name="円弧 37"/>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grpSp>
        <p:grpSp>
          <p:nvGrpSpPr>
            <p:cNvPr id="41" name="グループ化 40"/>
            <p:cNvGrpSpPr/>
            <p:nvPr/>
          </p:nvGrpSpPr>
          <p:grpSpPr>
            <a:xfrm>
              <a:off x="7260770" y="2391811"/>
              <a:ext cx="1261872" cy="1087821"/>
              <a:chOff x="1527048" y="1856232"/>
              <a:chExt cx="1261872" cy="1087821"/>
            </a:xfrm>
          </p:grpSpPr>
          <p:sp>
            <p:nvSpPr>
              <p:cNvPr id="42" name="六角形 41"/>
              <p:cNvSpPr/>
              <p:nvPr/>
            </p:nvSpPr>
            <p:spPr>
              <a:xfrm>
                <a:off x="1527048" y="1856232"/>
                <a:ext cx="1261872" cy="1087821"/>
              </a:xfrm>
              <a:prstGeom prst="hexagon">
                <a:avLst/>
              </a:prstGeom>
              <a:solidFill>
                <a:schemeClr val="bg1"/>
              </a:solidFill>
              <a:ln>
                <a:solidFill>
                  <a:schemeClr val="accent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grpSp>
            <p:nvGrpSpPr>
              <p:cNvPr id="43" name="グループ化 42"/>
              <p:cNvGrpSpPr/>
              <p:nvPr/>
            </p:nvGrpSpPr>
            <p:grpSpPr>
              <a:xfrm>
                <a:off x="1972562" y="2141355"/>
                <a:ext cx="370844" cy="517574"/>
                <a:chOff x="3483162" y="2033602"/>
                <a:chExt cx="370844" cy="517574"/>
              </a:xfrm>
            </p:grpSpPr>
            <p:sp>
              <p:nvSpPr>
                <p:cNvPr id="44" name="二等辺三角形 43"/>
                <p:cNvSpPr/>
                <p:nvPr/>
              </p:nvSpPr>
              <p:spPr>
                <a:xfrm>
                  <a:off x="3538728" y="2039112"/>
                  <a:ext cx="246888" cy="512064"/>
                </a:xfrm>
                <a:prstGeom prst="triangle">
                  <a:avLst/>
                </a:prstGeom>
                <a:solidFill>
                  <a:schemeClr val="accent2"/>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cxnSp>
              <p:nvCxnSpPr>
                <p:cNvPr id="45" name="直線コネクタ 44"/>
                <p:cNvCxnSpPr/>
                <p:nvPr/>
              </p:nvCxnSpPr>
              <p:spPr>
                <a:xfrm>
                  <a:off x="3588327" y="2111434"/>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46" name="直線コネクタ 45"/>
                <p:cNvCxnSpPr/>
                <p:nvPr/>
              </p:nvCxnSpPr>
              <p:spPr>
                <a:xfrm>
                  <a:off x="3588327" y="2161310"/>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grpSp>
              <p:nvGrpSpPr>
                <p:cNvPr id="47" name="グループ化 46"/>
                <p:cNvGrpSpPr/>
                <p:nvPr/>
              </p:nvGrpSpPr>
              <p:grpSpPr>
                <a:xfrm rot="2700000">
                  <a:off x="3654501" y="2034971"/>
                  <a:ext cx="199505" cy="199505"/>
                  <a:chOff x="3690851" y="1740131"/>
                  <a:chExt cx="199505" cy="199505"/>
                </a:xfrm>
              </p:grpSpPr>
              <p:sp>
                <p:nvSpPr>
                  <p:cNvPr id="51" name="円弧 50"/>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52" name="円弧 51"/>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nvGrpSpPr>
                <p:cNvPr id="48" name="グループ化 47"/>
                <p:cNvGrpSpPr/>
                <p:nvPr/>
              </p:nvGrpSpPr>
              <p:grpSpPr>
                <a:xfrm rot="13500000">
                  <a:off x="3483162" y="2033602"/>
                  <a:ext cx="199505" cy="199505"/>
                  <a:chOff x="3690851" y="1740131"/>
                  <a:chExt cx="199505" cy="199505"/>
                </a:xfrm>
              </p:grpSpPr>
              <p:sp>
                <p:nvSpPr>
                  <p:cNvPr id="49" name="円弧 48"/>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50" name="円弧 49"/>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grpSp>
      </p:grpSp>
      <p:grpSp>
        <p:nvGrpSpPr>
          <p:cNvPr id="66" name="グループ化 65"/>
          <p:cNvGrpSpPr/>
          <p:nvPr/>
        </p:nvGrpSpPr>
        <p:grpSpPr>
          <a:xfrm>
            <a:off x="492227" y="1381123"/>
            <a:ext cx="4279011" cy="3135312"/>
            <a:chOff x="93656" y="3633480"/>
            <a:chExt cx="4279011" cy="3135312"/>
          </a:xfrm>
        </p:grpSpPr>
        <p:sp>
          <p:nvSpPr>
            <p:cNvPr id="53" name="円/楕円 52"/>
            <p:cNvSpPr/>
            <p:nvPr/>
          </p:nvSpPr>
          <p:spPr>
            <a:xfrm>
              <a:off x="93656" y="3633480"/>
              <a:ext cx="4279011" cy="3135312"/>
            </a:xfrm>
            <a:prstGeom prst="ellipse">
              <a:avLst/>
            </a:prstGeom>
            <a:solidFill>
              <a:schemeClr val="accent1">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grpSp>
          <p:nvGrpSpPr>
            <p:cNvPr id="56" name="グループ化 55"/>
            <p:cNvGrpSpPr/>
            <p:nvPr/>
          </p:nvGrpSpPr>
          <p:grpSpPr>
            <a:xfrm>
              <a:off x="2047739" y="4947859"/>
              <a:ext cx="370844" cy="543152"/>
              <a:chOff x="3483162" y="2033602"/>
              <a:chExt cx="370844" cy="543152"/>
            </a:xfrm>
          </p:grpSpPr>
          <p:sp>
            <p:nvSpPr>
              <p:cNvPr id="57" name="二等辺三角形 56"/>
              <p:cNvSpPr/>
              <p:nvPr/>
            </p:nvSpPr>
            <p:spPr>
              <a:xfrm>
                <a:off x="3538727" y="2039111"/>
                <a:ext cx="259221" cy="537643"/>
              </a:xfrm>
              <a:prstGeom prst="triangle">
                <a:avLst/>
              </a:prstGeom>
              <a:solidFill>
                <a:schemeClr val="accent2"/>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cxnSp>
            <p:nvCxnSpPr>
              <p:cNvPr id="58" name="直線コネクタ 57"/>
              <p:cNvCxnSpPr/>
              <p:nvPr/>
            </p:nvCxnSpPr>
            <p:spPr>
              <a:xfrm>
                <a:off x="3588327" y="2111434"/>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59" name="直線コネクタ 58"/>
              <p:cNvCxnSpPr/>
              <p:nvPr/>
            </p:nvCxnSpPr>
            <p:spPr>
              <a:xfrm>
                <a:off x="3588327" y="2161310"/>
                <a:ext cx="152400"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grpSp>
            <p:nvGrpSpPr>
              <p:cNvPr id="60" name="グループ化 59"/>
              <p:cNvGrpSpPr/>
              <p:nvPr/>
            </p:nvGrpSpPr>
            <p:grpSpPr>
              <a:xfrm rot="2700000">
                <a:off x="3654501" y="2034971"/>
                <a:ext cx="199505" cy="199505"/>
                <a:chOff x="3690851" y="1740131"/>
                <a:chExt cx="199505" cy="199505"/>
              </a:xfrm>
            </p:grpSpPr>
            <p:sp>
              <p:nvSpPr>
                <p:cNvPr id="64" name="円弧 63"/>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65" name="円弧 64"/>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nvGrpSpPr>
              <p:cNvPr id="61" name="グループ化 60"/>
              <p:cNvGrpSpPr/>
              <p:nvPr/>
            </p:nvGrpSpPr>
            <p:grpSpPr>
              <a:xfrm rot="13500000">
                <a:off x="3483162" y="2033602"/>
                <a:ext cx="199505" cy="199505"/>
                <a:chOff x="3690851" y="1740131"/>
                <a:chExt cx="199505" cy="199505"/>
              </a:xfrm>
            </p:grpSpPr>
            <p:sp>
              <p:nvSpPr>
                <p:cNvPr id="62" name="円弧 61"/>
                <p:cNvSpPr/>
                <p:nvPr/>
              </p:nvSpPr>
              <p:spPr>
                <a:xfrm>
                  <a:off x="3740727" y="1784466"/>
                  <a:ext cx="99753" cy="99753"/>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sp>
              <p:nvSpPr>
                <p:cNvPr id="63" name="円弧 62"/>
                <p:cNvSpPr/>
                <p:nvPr/>
              </p:nvSpPr>
              <p:spPr>
                <a:xfrm>
                  <a:off x="3690851" y="1740131"/>
                  <a:ext cx="199505" cy="199505"/>
                </a:xfrm>
                <a:prstGeom prst="arc">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kumimoji="1" lang="ja-JP" altLang="en-US"/>
                </a:p>
              </p:txBody>
            </p:sp>
          </p:grpSp>
        </p:grpSp>
      </p:grpSp>
      <p:sp>
        <p:nvSpPr>
          <p:cNvPr id="3" name="左右矢印 2"/>
          <p:cNvSpPr/>
          <p:nvPr/>
        </p:nvSpPr>
        <p:spPr>
          <a:xfrm>
            <a:off x="6261632" y="4417505"/>
            <a:ext cx="1261872" cy="438337"/>
          </a:xfrm>
          <a:prstGeom prst="leftRight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800" dirty="0" smtClean="0">
              <a:solidFill>
                <a:srgbClr val="FFFFFF"/>
              </a:solidFill>
              <a:latin typeface="+mj-lt"/>
              <a:ea typeface="+mj-ea"/>
              <a:cs typeface="ＭＳ Ｐゴシック"/>
            </a:endParaRPr>
          </a:p>
        </p:txBody>
      </p:sp>
      <p:sp>
        <p:nvSpPr>
          <p:cNvPr id="6" name="テキスト ボックス 5"/>
          <p:cNvSpPr txBox="1"/>
          <p:nvPr/>
        </p:nvSpPr>
        <p:spPr>
          <a:xfrm>
            <a:off x="6339371" y="4888680"/>
            <a:ext cx="1106393" cy="369332"/>
          </a:xfrm>
          <a:prstGeom prst="rect">
            <a:avLst/>
          </a:prstGeom>
          <a:noFill/>
        </p:spPr>
        <p:txBody>
          <a:bodyPr wrap="none" rtlCol="0">
            <a:spAutoFit/>
          </a:bodyPr>
          <a:lstStyle/>
          <a:p>
            <a:pPr algn="ctr"/>
            <a:r>
              <a:rPr kumimoji="1" lang="en-US" altLang="ja-JP" dirty="0" smtClean="0"/>
              <a:t>1</a:t>
            </a:r>
            <a:r>
              <a:rPr kumimoji="1" lang="ja-JP" altLang="en-US" dirty="0" smtClean="0"/>
              <a:t>～数</a:t>
            </a:r>
            <a:r>
              <a:rPr kumimoji="1" lang="en-US" altLang="ja-JP" dirty="0" smtClean="0"/>
              <a:t>km</a:t>
            </a:r>
            <a:endParaRPr kumimoji="1" lang="ja-JP" altLang="en-US" dirty="0"/>
          </a:p>
        </p:txBody>
      </p:sp>
      <p:sp>
        <p:nvSpPr>
          <p:cNvPr id="67" name="テキスト ボックス 66"/>
          <p:cNvSpPr txBox="1"/>
          <p:nvPr/>
        </p:nvSpPr>
        <p:spPr>
          <a:xfrm>
            <a:off x="919516" y="4856414"/>
            <a:ext cx="3416320" cy="646331"/>
          </a:xfrm>
          <a:prstGeom prst="rect">
            <a:avLst/>
          </a:prstGeom>
          <a:noFill/>
        </p:spPr>
        <p:txBody>
          <a:bodyPr wrap="none" rtlCol="0">
            <a:spAutoFit/>
          </a:bodyPr>
          <a:lstStyle/>
          <a:p>
            <a:pPr algn="ctr"/>
            <a:r>
              <a:rPr kumimoji="1" lang="ja-JP" altLang="en-US" dirty="0" smtClean="0"/>
              <a:t>電波の利用効率が低い</a:t>
            </a:r>
            <a:endParaRPr kumimoji="1" lang="en-US" altLang="ja-JP" dirty="0" smtClean="0"/>
          </a:p>
          <a:p>
            <a:pPr algn="ctr"/>
            <a:r>
              <a:rPr kumimoji="1" lang="ja-JP" altLang="en-US" dirty="0" smtClean="0"/>
              <a:t>デバイスの出力には限りが有る</a:t>
            </a:r>
            <a:endParaRPr kumimoji="1" lang="ja-JP" altLang="en-US" dirty="0"/>
          </a:p>
        </p:txBody>
      </p:sp>
    </p:spTree>
    <p:extLst>
      <p:ext uri="{BB962C8B-B14F-4D97-AF65-F5344CB8AC3E}">
        <p14:creationId xmlns:p14="http://schemas.microsoft.com/office/powerpoint/2010/main" val="15858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500" fill="hold"/>
                                        <p:tgtEl>
                                          <p:spTgt spid="66"/>
                                        </p:tgtEl>
                                        <p:attrNameLst>
                                          <p:attrName>ppt_w</p:attrName>
                                        </p:attrNameLst>
                                      </p:cBhvr>
                                      <p:tavLst>
                                        <p:tav tm="0">
                                          <p:val>
                                            <p:fltVal val="0"/>
                                          </p:val>
                                        </p:tav>
                                        <p:tav tm="100000">
                                          <p:val>
                                            <p:strVal val="#ppt_w"/>
                                          </p:val>
                                        </p:tav>
                                      </p:tavLst>
                                    </p:anim>
                                    <p:anim calcmode="lin" valueType="num">
                                      <p:cBhvr>
                                        <p:cTn id="8" dur="500" fill="hold"/>
                                        <p:tgtEl>
                                          <p:spTgt spid="66"/>
                                        </p:tgtEl>
                                        <p:attrNameLst>
                                          <p:attrName>ppt_h</p:attrName>
                                        </p:attrNameLst>
                                      </p:cBhvr>
                                      <p:tavLst>
                                        <p:tav tm="0">
                                          <p:val>
                                            <p:fltVal val="0"/>
                                          </p:val>
                                        </p:tav>
                                        <p:tav tm="100000">
                                          <p:val>
                                            <p:strVal val="#ppt_h"/>
                                          </p:val>
                                        </p:tav>
                                      </p:tavLst>
                                    </p:anim>
                                    <p:animEffect transition="in" filter="fade">
                                      <p:cBhvr>
                                        <p:cTn id="9" dur="500"/>
                                        <p:tgtEl>
                                          <p:spTgt spid="6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7"/>
                                        </p:tgtEl>
                                        <p:attrNameLst>
                                          <p:attrName>style.visibility</p:attrName>
                                        </p:attrNameLst>
                                      </p:cBhvr>
                                      <p:to>
                                        <p:strVal val="visible"/>
                                      </p:to>
                                    </p:set>
                                    <p:anim calcmode="lin" valueType="num">
                                      <p:cBhvr>
                                        <p:cTn id="12" dur="500" fill="hold"/>
                                        <p:tgtEl>
                                          <p:spTgt spid="67"/>
                                        </p:tgtEl>
                                        <p:attrNameLst>
                                          <p:attrName>ppt_w</p:attrName>
                                        </p:attrNameLst>
                                      </p:cBhvr>
                                      <p:tavLst>
                                        <p:tav tm="0">
                                          <p:val>
                                            <p:fltVal val="0"/>
                                          </p:val>
                                        </p:tav>
                                        <p:tav tm="100000">
                                          <p:val>
                                            <p:strVal val="#ppt_w"/>
                                          </p:val>
                                        </p:tav>
                                      </p:tavLst>
                                    </p:anim>
                                    <p:anim calcmode="lin" valueType="num">
                                      <p:cBhvr>
                                        <p:cTn id="13" dur="500" fill="hold"/>
                                        <p:tgtEl>
                                          <p:spTgt spid="67"/>
                                        </p:tgtEl>
                                        <p:attrNameLst>
                                          <p:attrName>ppt_h</p:attrName>
                                        </p:attrNameLst>
                                      </p:cBhvr>
                                      <p:tavLst>
                                        <p:tav tm="0">
                                          <p:val>
                                            <p:fltVal val="0"/>
                                          </p:val>
                                        </p:tav>
                                        <p:tav tm="100000">
                                          <p:val>
                                            <p:strVal val="#ppt_h"/>
                                          </p:val>
                                        </p:tav>
                                      </p:tavLst>
                                    </p:anim>
                                    <p:animEffect transition="in" filter="fade">
                                      <p:cBhvr>
                                        <p:cTn id="14" dur="500"/>
                                        <p:tgtEl>
                                          <p:spTgt spid="6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p:cTn id="19" dur="500" fill="hold"/>
                                        <p:tgtEl>
                                          <p:spTgt spid="54"/>
                                        </p:tgtEl>
                                        <p:attrNameLst>
                                          <p:attrName>ppt_w</p:attrName>
                                        </p:attrNameLst>
                                      </p:cBhvr>
                                      <p:tavLst>
                                        <p:tav tm="0">
                                          <p:val>
                                            <p:fltVal val="0"/>
                                          </p:val>
                                        </p:tav>
                                        <p:tav tm="100000">
                                          <p:val>
                                            <p:strVal val="#ppt_w"/>
                                          </p:val>
                                        </p:tav>
                                      </p:tavLst>
                                    </p:anim>
                                    <p:anim calcmode="lin" valueType="num">
                                      <p:cBhvr>
                                        <p:cTn id="20" dur="500" fill="hold"/>
                                        <p:tgtEl>
                                          <p:spTgt spid="54"/>
                                        </p:tgtEl>
                                        <p:attrNameLst>
                                          <p:attrName>ppt_h</p:attrName>
                                        </p:attrNameLst>
                                      </p:cBhvr>
                                      <p:tavLst>
                                        <p:tav tm="0">
                                          <p:val>
                                            <p:fltVal val="0"/>
                                          </p:val>
                                        </p:tav>
                                        <p:tav tm="100000">
                                          <p:val>
                                            <p:strVal val="#ppt_h"/>
                                          </p:val>
                                        </p:tav>
                                      </p:tavLst>
                                    </p:anim>
                                    <p:animEffect transition="in" filter="fade">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37"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barn(outVertical)">
                                      <p:cBhvr>
                                        <p:cTn id="26" dur="500"/>
                                        <p:tgtEl>
                                          <p:spTgt spid="3"/>
                                        </p:tgtEl>
                                      </p:cBhvr>
                                    </p:animEffect>
                                  </p:childTnLst>
                                </p:cTn>
                              </p:par>
                              <p:par>
                                <p:cTn id="27" presetID="16" presetClass="entr" presetSubtype="37"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barn(outVertical)">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p:bldP spid="6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511675" y="827249"/>
            <a:ext cx="3548650" cy="5708645"/>
          </a:xfrm>
          <a:prstGeom prst="roundRect">
            <a:avLst>
              <a:gd name="adj" fmla="val 0"/>
            </a:avLst>
          </a:prstGeom>
          <a:solidFill>
            <a:srgbClr val="FFFBD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5083675" y="840427"/>
            <a:ext cx="3548650" cy="5708645"/>
          </a:xfrm>
          <a:prstGeom prst="roundRect">
            <a:avLst>
              <a:gd name="adj" fmla="val 0"/>
            </a:avLst>
          </a:prstGeom>
          <a:solidFill>
            <a:schemeClr val="accent5">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p:nvPr>
        </p:nvSpPr>
        <p:spPr/>
        <p:txBody>
          <a:bodyPr/>
          <a:lstStyle/>
          <a:p>
            <a:r>
              <a:rPr kumimoji="1" lang="ja-JP" altLang="en-US" dirty="0" smtClean="0"/>
              <a:t>システム資源の</a:t>
            </a:r>
            <a:r>
              <a:rPr kumimoji="1" lang="en-US" altLang="ja-JP" dirty="0" smtClean="0"/>
              <a:t>EC</a:t>
            </a:r>
            <a:r>
              <a:rPr kumimoji="1" lang="ja-JP" altLang="en-US" dirty="0" smtClean="0"/>
              <a:t>サイト</a:t>
            </a:r>
            <a:endParaRPr kumimoji="1" lang="ja-JP" altLang="en-US" dirty="0"/>
          </a:p>
        </p:txBody>
      </p:sp>
      <p:pic>
        <p:nvPicPr>
          <p:cNvPr id="30" name="図 29"/>
          <p:cNvPicPr>
            <a:picLocks noChangeAspect="1"/>
          </p:cNvPicPr>
          <p:nvPr/>
        </p:nvPicPr>
        <p:blipFill>
          <a:blip r:embed="rId3">
            <a:clrChange>
              <a:clrFrom>
                <a:srgbClr val="FEFEFE"/>
              </a:clrFrom>
              <a:clrTo>
                <a:srgbClr val="FEFEFE">
                  <a:alpha val="0"/>
                </a:srgbClr>
              </a:clrTo>
            </a:clrChange>
          </a:blip>
          <a:stretch>
            <a:fillRect/>
          </a:stretch>
        </p:blipFill>
        <p:spPr>
          <a:xfrm>
            <a:off x="2667000" y="2814675"/>
            <a:ext cx="1066800" cy="935229"/>
          </a:xfrm>
          <a:prstGeom prst="rect">
            <a:avLst/>
          </a:prstGeom>
        </p:spPr>
      </p:pic>
      <p:sp>
        <p:nvSpPr>
          <p:cNvPr id="10" name="メモ 9"/>
          <p:cNvSpPr/>
          <p:nvPr/>
        </p:nvSpPr>
        <p:spPr bwMode="auto">
          <a:xfrm>
            <a:off x="1066800" y="2738475"/>
            <a:ext cx="762000" cy="838200"/>
          </a:xfrm>
          <a:prstGeom prst="foldedCorner">
            <a:avLst/>
          </a:prstGeom>
          <a:solidFill>
            <a:srgbClr val="CCFFCC"/>
          </a:solidFill>
          <a:ln>
            <a:headEnd type="none" w="med" len="med"/>
            <a:tailEnd type="none" w="med" len="med"/>
          </a:ln>
          <a:ex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2" name="メモ 31"/>
          <p:cNvSpPr/>
          <p:nvPr/>
        </p:nvSpPr>
        <p:spPr bwMode="auto">
          <a:xfrm>
            <a:off x="1219200" y="3043275"/>
            <a:ext cx="762000" cy="838200"/>
          </a:xfrm>
          <a:prstGeom prst="foldedCorner">
            <a:avLst/>
          </a:prstGeom>
          <a:solidFill>
            <a:srgbClr val="CCFFCC"/>
          </a:solidFill>
          <a:ln>
            <a:headEnd type="none" w="med" len="med"/>
            <a:tailEnd type="none" w="med" len="med"/>
          </a:ln>
          <a:ex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2" name="テキスト ボックス 11"/>
          <p:cNvSpPr txBox="1"/>
          <p:nvPr/>
        </p:nvSpPr>
        <p:spPr>
          <a:xfrm>
            <a:off x="1143000" y="2738475"/>
            <a:ext cx="646331" cy="276999"/>
          </a:xfrm>
          <a:prstGeom prst="rect">
            <a:avLst/>
          </a:prstGeom>
          <a:noFill/>
        </p:spPr>
        <p:txBody>
          <a:bodyPr wrap="none" rtlCol="0">
            <a:spAutoFit/>
          </a:bodyPr>
          <a:lstStyle/>
          <a:p>
            <a:r>
              <a:rPr kumimoji="1" lang="ja-JP" altLang="en-US" sz="1200" dirty="0" smtClean="0">
                <a:solidFill>
                  <a:srgbClr val="800000"/>
                </a:solidFill>
              </a:rPr>
              <a:t>見積書</a:t>
            </a:r>
            <a:endParaRPr kumimoji="1" lang="ja-JP" altLang="en-US" sz="1200" dirty="0">
              <a:solidFill>
                <a:srgbClr val="800000"/>
              </a:solidFill>
            </a:endParaRPr>
          </a:p>
        </p:txBody>
      </p:sp>
      <p:sp>
        <p:nvSpPr>
          <p:cNvPr id="33" name="テキスト ボックス 32"/>
          <p:cNvSpPr txBox="1"/>
          <p:nvPr/>
        </p:nvSpPr>
        <p:spPr>
          <a:xfrm>
            <a:off x="1295400" y="3119475"/>
            <a:ext cx="646331" cy="276999"/>
          </a:xfrm>
          <a:prstGeom prst="rect">
            <a:avLst/>
          </a:prstGeom>
          <a:noFill/>
        </p:spPr>
        <p:txBody>
          <a:bodyPr wrap="none" rtlCol="0">
            <a:spAutoFit/>
          </a:bodyPr>
          <a:lstStyle/>
          <a:p>
            <a:r>
              <a:rPr kumimoji="1" lang="ja-JP" altLang="en-US" sz="1200" dirty="0" smtClean="0">
                <a:solidFill>
                  <a:srgbClr val="800000"/>
                </a:solidFill>
              </a:rPr>
              <a:t>契約書</a:t>
            </a:r>
            <a:endParaRPr kumimoji="1" lang="ja-JP" altLang="en-US" sz="1200" dirty="0">
              <a:solidFill>
                <a:srgbClr val="800000"/>
              </a:solidFill>
            </a:endParaRPr>
          </a:p>
        </p:txBody>
      </p:sp>
      <p:pic>
        <p:nvPicPr>
          <p:cNvPr id="6" name="図 5" descr="MC900433925.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8200" y="3348075"/>
            <a:ext cx="1447800" cy="1447800"/>
          </a:xfrm>
          <a:prstGeom prst="rect">
            <a:avLst/>
          </a:prstGeom>
        </p:spPr>
      </p:pic>
      <p:pic>
        <p:nvPicPr>
          <p:cNvPr id="8" name="図 7" descr="MC900433949.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667000" y="3805275"/>
            <a:ext cx="1066800" cy="1066800"/>
          </a:xfrm>
          <a:prstGeom prst="rect">
            <a:avLst/>
          </a:prstGeom>
        </p:spPr>
      </p:pic>
      <p:sp>
        <p:nvSpPr>
          <p:cNvPr id="13" name="テキスト ボックス 12"/>
          <p:cNvSpPr txBox="1"/>
          <p:nvPr/>
        </p:nvSpPr>
        <p:spPr>
          <a:xfrm>
            <a:off x="3057207" y="3057992"/>
            <a:ext cx="697627" cy="400110"/>
          </a:xfrm>
          <a:prstGeom prst="rect">
            <a:avLst/>
          </a:prstGeom>
          <a:noFill/>
        </p:spPr>
        <p:txBody>
          <a:bodyPr wrap="none" rtlCol="0">
            <a:spAutoFit/>
          </a:bodyPr>
          <a:lstStyle/>
          <a:p>
            <a:r>
              <a:rPr kumimoji="1" lang="ja-JP" altLang="en-US" sz="1000" dirty="0" smtClean="0">
                <a:solidFill>
                  <a:schemeClr val="bg1"/>
                </a:solidFill>
              </a:rPr>
              <a:t>調達手配</a:t>
            </a:r>
            <a:endParaRPr kumimoji="1" lang="en-US" altLang="ja-JP" sz="1000" dirty="0" smtClean="0">
              <a:solidFill>
                <a:schemeClr val="bg1"/>
              </a:solidFill>
            </a:endParaRPr>
          </a:p>
          <a:p>
            <a:r>
              <a:rPr lang="ja-JP" altLang="en-US" sz="1000" dirty="0" smtClean="0">
                <a:solidFill>
                  <a:schemeClr val="bg1"/>
                </a:solidFill>
              </a:rPr>
              <a:t>導入作業</a:t>
            </a:r>
            <a:endParaRPr kumimoji="1" lang="ja-JP" altLang="en-US" sz="1000" dirty="0">
              <a:solidFill>
                <a:schemeClr val="bg1"/>
              </a:solidFill>
            </a:endParaRPr>
          </a:p>
        </p:txBody>
      </p:sp>
      <p:pic>
        <p:nvPicPr>
          <p:cNvPr id="14" name="図 13" descr="MM900283085.GIF"/>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00200" y="1443075"/>
            <a:ext cx="1547117" cy="990600"/>
          </a:xfrm>
          <a:prstGeom prst="rect">
            <a:avLst/>
          </a:prstGeom>
        </p:spPr>
      </p:pic>
      <p:sp>
        <p:nvSpPr>
          <p:cNvPr id="34" name="下カーブ矢印 33"/>
          <p:cNvSpPr/>
          <p:nvPr/>
        </p:nvSpPr>
        <p:spPr bwMode="auto">
          <a:xfrm>
            <a:off x="1905000" y="2509875"/>
            <a:ext cx="1143000" cy="457200"/>
          </a:xfrm>
          <a:prstGeom prst="curvedDownArrow">
            <a:avLst/>
          </a:prstGeom>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7" name="テキスト ボックス 36"/>
          <p:cNvSpPr txBox="1"/>
          <p:nvPr/>
        </p:nvSpPr>
        <p:spPr>
          <a:xfrm>
            <a:off x="2209800" y="1910455"/>
            <a:ext cx="847407" cy="523220"/>
          </a:xfrm>
          <a:prstGeom prst="rect">
            <a:avLst/>
          </a:prstGeom>
          <a:noFill/>
        </p:spPr>
        <p:txBody>
          <a:bodyPr wrap="none" rtlCol="0">
            <a:spAutoFit/>
          </a:bodyPr>
          <a:lstStyle/>
          <a:p>
            <a:r>
              <a:rPr kumimoji="1" lang="ja-JP" altLang="en-US" sz="1400" dirty="0" smtClean="0">
                <a:solidFill>
                  <a:schemeClr val="bg1"/>
                </a:solidFill>
                <a:effectLst>
                  <a:glow rad="101600">
                    <a:schemeClr val="accent6">
                      <a:satMod val="175000"/>
                      <a:alpha val="40000"/>
                    </a:schemeClr>
                  </a:glow>
                </a:effectLst>
              </a:rPr>
              <a:t>メーカー</a:t>
            </a:r>
            <a:endParaRPr kumimoji="1" lang="en-US" altLang="ja-JP" sz="1400" dirty="0" smtClean="0">
              <a:solidFill>
                <a:schemeClr val="bg1"/>
              </a:solidFill>
              <a:effectLst>
                <a:glow rad="101600">
                  <a:schemeClr val="accent6">
                    <a:satMod val="175000"/>
                    <a:alpha val="40000"/>
                  </a:schemeClr>
                </a:glow>
              </a:effectLst>
            </a:endParaRPr>
          </a:p>
          <a:p>
            <a:r>
              <a:rPr lang="ja-JP" altLang="en-US" sz="1400" dirty="0" smtClean="0">
                <a:solidFill>
                  <a:schemeClr val="bg1"/>
                </a:solidFill>
                <a:effectLst>
                  <a:glow rad="101600">
                    <a:schemeClr val="accent6">
                      <a:satMod val="175000"/>
                      <a:alpha val="40000"/>
                    </a:schemeClr>
                  </a:glow>
                </a:effectLst>
              </a:rPr>
              <a:t>ベンダー</a:t>
            </a:r>
            <a:endParaRPr kumimoji="1" lang="ja-JP" altLang="en-US" sz="1400" dirty="0">
              <a:solidFill>
                <a:schemeClr val="bg1"/>
              </a:solidFill>
              <a:effectLst>
                <a:glow rad="101600">
                  <a:schemeClr val="accent6">
                    <a:satMod val="175000"/>
                    <a:alpha val="40000"/>
                  </a:schemeClr>
                </a:glow>
              </a:effectLst>
            </a:endParaRPr>
          </a:p>
        </p:txBody>
      </p:sp>
      <p:sp>
        <p:nvSpPr>
          <p:cNvPr id="41" name="六角形 40"/>
          <p:cNvSpPr/>
          <p:nvPr/>
        </p:nvSpPr>
        <p:spPr bwMode="auto">
          <a:xfrm>
            <a:off x="3845719" y="5399125"/>
            <a:ext cx="1449387" cy="457200"/>
          </a:xfrm>
          <a:prstGeom prst="hexagon">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rPr>
              <a:t>サイジング</a:t>
            </a:r>
          </a:p>
        </p:txBody>
      </p:sp>
      <p:sp>
        <p:nvSpPr>
          <p:cNvPr id="42" name="六角形 41"/>
          <p:cNvSpPr/>
          <p:nvPr/>
        </p:nvSpPr>
        <p:spPr bwMode="auto">
          <a:xfrm>
            <a:off x="3845719" y="4865725"/>
            <a:ext cx="1449387" cy="457200"/>
          </a:xfrm>
          <a:prstGeom prst="hexagon">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chemeClr val="bg1"/>
                </a:solidFill>
              </a:rPr>
              <a:t>調　達</a:t>
            </a:r>
            <a:endParaRPr kumimoji="0" lang="ja-JP" altLang="en-US" sz="1400" b="0" i="0" u="none" strike="noStrike" cap="none" normalizeH="0" baseline="0" dirty="0" smtClean="0">
              <a:ln>
                <a:noFill/>
              </a:ln>
              <a:solidFill>
                <a:schemeClr val="bg1"/>
              </a:solidFill>
              <a:effectLst/>
            </a:endParaRPr>
          </a:p>
        </p:txBody>
      </p:sp>
      <p:sp>
        <p:nvSpPr>
          <p:cNvPr id="44" name="六角形 43"/>
          <p:cNvSpPr/>
          <p:nvPr/>
        </p:nvSpPr>
        <p:spPr bwMode="auto">
          <a:xfrm>
            <a:off x="3845719" y="5932525"/>
            <a:ext cx="1449387" cy="457200"/>
          </a:xfrm>
          <a:prstGeom prst="hexagon">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rPr>
              <a:t>費　用</a:t>
            </a:r>
          </a:p>
        </p:txBody>
      </p:sp>
      <p:sp>
        <p:nvSpPr>
          <p:cNvPr id="45" name="角丸四角形 44"/>
          <p:cNvSpPr/>
          <p:nvPr/>
        </p:nvSpPr>
        <p:spPr bwMode="auto">
          <a:xfrm>
            <a:off x="838200" y="4859375"/>
            <a:ext cx="2895600" cy="457200"/>
          </a:xfrm>
          <a:prstGeom prst="roundRect">
            <a:avLst>
              <a:gd name="adj" fmla="val 0"/>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数週間から数ヶ月</a:t>
            </a:r>
          </a:p>
        </p:txBody>
      </p:sp>
      <p:sp>
        <p:nvSpPr>
          <p:cNvPr id="46" name="角丸四角形 45"/>
          <p:cNvSpPr/>
          <p:nvPr/>
        </p:nvSpPr>
        <p:spPr bwMode="auto">
          <a:xfrm>
            <a:off x="838200" y="5392775"/>
            <a:ext cx="2895600" cy="457200"/>
          </a:xfrm>
          <a:prstGeom prst="roundRect">
            <a:avLst>
              <a:gd name="adj" fmla="val 0"/>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数ヶ月から数年を想定</a:t>
            </a:r>
          </a:p>
        </p:txBody>
      </p:sp>
      <p:sp>
        <p:nvSpPr>
          <p:cNvPr id="47" name="角丸四角形 46"/>
          <p:cNvSpPr/>
          <p:nvPr/>
        </p:nvSpPr>
        <p:spPr bwMode="auto">
          <a:xfrm>
            <a:off x="838200" y="5926175"/>
            <a:ext cx="2895600" cy="457200"/>
          </a:xfrm>
          <a:prstGeom prst="roundRect">
            <a:avLst>
              <a:gd name="adj" fmla="val 0"/>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現物資産またはリース資産</a:t>
            </a:r>
          </a:p>
        </p:txBody>
      </p:sp>
      <p:sp>
        <p:nvSpPr>
          <p:cNvPr id="51" name="テキスト ボックス 50"/>
          <p:cNvSpPr txBox="1"/>
          <p:nvPr/>
        </p:nvSpPr>
        <p:spPr>
          <a:xfrm>
            <a:off x="1460279" y="909675"/>
            <a:ext cx="1723549" cy="461665"/>
          </a:xfrm>
          <a:prstGeom prst="rect">
            <a:avLst/>
          </a:prstGeom>
          <a:noFill/>
        </p:spPr>
        <p:txBody>
          <a:bodyPr wrap="none" rtlCol="0">
            <a:spAutoFit/>
          </a:bodyPr>
          <a:lstStyle/>
          <a:p>
            <a:pPr algn="ctr"/>
            <a:r>
              <a:rPr kumimoji="1" lang="ja-JP" altLang="en-US" sz="2400" dirty="0" smtClean="0">
                <a:solidFill>
                  <a:srgbClr val="800000"/>
                </a:solidFill>
                <a:effectLst/>
              </a:rPr>
              <a:t>従来の方法</a:t>
            </a:r>
            <a:endParaRPr kumimoji="1" lang="ja-JP" altLang="en-US" sz="2400" dirty="0">
              <a:solidFill>
                <a:srgbClr val="800000"/>
              </a:solidFill>
              <a:effectLst/>
            </a:endParaRPr>
          </a:p>
        </p:txBody>
      </p:sp>
      <p:grpSp>
        <p:nvGrpSpPr>
          <p:cNvPr id="7" name="図形グループ 6"/>
          <p:cNvGrpSpPr/>
          <p:nvPr/>
        </p:nvGrpSpPr>
        <p:grpSpPr>
          <a:xfrm>
            <a:off x="5133280" y="468150"/>
            <a:ext cx="3429000" cy="5921700"/>
            <a:chOff x="5133280" y="555300"/>
            <a:chExt cx="3429000" cy="5921700"/>
          </a:xfrm>
        </p:grpSpPr>
        <p:grpSp>
          <p:nvGrpSpPr>
            <p:cNvPr id="3" name="図形グループ 2"/>
            <p:cNvGrpSpPr/>
            <p:nvPr/>
          </p:nvGrpSpPr>
          <p:grpSpPr>
            <a:xfrm>
              <a:off x="5133280" y="555300"/>
              <a:ext cx="3429000" cy="5921700"/>
              <a:chOff x="5133280" y="555300"/>
              <a:chExt cx="3429000" cy="5921700"/>
            </a:xfrm>
          </p:grpSpPr>
          <p:pic>
            <p:nvPicPr>
              <p:cNvPr id="19" name="図 18" descr="MC900441809.PN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133280" y="555300"/>
                <a:ext cx="3429000" cy="3429000"/>
              </a:xfrm>
              <a:prstGeom prst="rect">
                <a:avLst/>
              </a:prstGeom>
            </p:spPr>
          </p:pic>
          <p:pic>
            <p:nvPicPr>
              <p:cNvPr id="27" name="図 26"/>
              <p:cNvPicPr>
                <a:picLocks noChangeAspect="1"/>
              </p:cNvPicPr>
              <p:nvPr/>
            </p:nvPicPr>
            <p:blipFill>
              <a:blip r:embed="rId3">
                <a:clrChange>
                  <a:clrFrom>
                    <a:srgbClr val="FEFEFE"/>
                  </a:clrFrom>
                  <a:clrTo>
                    <a:srgbClr val="FEFEFE">
                      <a:alpha val="0"/>
                    </a:srgbClr>
                  </a:clrTo>
                </a:clrChange>
              </a:blip>
              <a:stretch>
                <a:fillRect/>
              </a:stretch>
            </p:blipFill>
            <p:spPr>
              <a:xfrm>
                <a:off x="6407485" y="1600200"/>
                <a:ext cx="831515" cy="728962"/>
              </a:xfrm>
              <a:prstGeom prst="rect">
                <a:avLst/>
              </a:prstGeom>
            </p:spPr>
          </p:pic>
          <p:pic>
            <p:nvPicPr>
              <p:cNvPr id="28" name="図 27"/>
              <p:cNvPicPr>
                <a:picLocks noChangeAspect="1"/>
              </p:cNvPicPr>
              <p:nvPr/>
            </p:nvPicPr>
            <p:blipFill>
              <a:blip r:embed="rId3">
                <a:clrChange>
                  <a:clrFrom>
                    <a:srgbClr val="FEFEFE"/>
                  </a:clrFrom>
                  <a:clrTo>
                    <a:srgbClr val="FEFEFE">
                      <a:alpha val="0"/>
                    </a:srgbClr>
                  </a:clrTo>
                </a:clrChange>
              </a:blip>
              <a:stretch>
                <a:fillRect/>
              </a:stretch>
            </p:blipFill>
            <p:spPr>
              <a:xfrm>
                <a:off x="7245685" y="1600200"/>
                <a:ext cx="831515" cy="728962"/>
              </a:xfrm>
              <a:prstGeom prst="rect">
                <a:avLst/>
              </a:prstGeom>
            </p:spPr>
          </p:pic>
          <p:pic>
            <p:nvPicPr>
              <p:cNvPr id="29" name="図 28"/>
              <p:cNvPicPr>
                <a:picLocks noChangeAspect="1"/>
              </p:cNvPicPr>
              <p:nvPr/>
            </p:nvPicPr>
            <p:blipFill>
              <a:blip r:embed="rId3">
                <a:clrChange>
                  <a:clrFrom>
                    <a:srgbClr val="FEFEFE"/>
                  </a:clrFrom>
                  <a:clrTo>
                    <a:srgbClr val="FEFEFE">
                      <a:alpha val="0"/>
                    </a:srgbClr>
                  </a:clrTo>
                </a:clrChange>
              </a:blip>
              <a:stretch>
                <a:fillRect/>
              </a:stretch>
            </p:blipFill>
            <p:spPr>
              <a:xfrm>
                <a:off x="5569285" y="1600200"/>
                <a:ext cx="831515" cy="728962"/>
              </a:xfrm>
              <a:prstGeom prst="rect">
                <a:avLst/>
              </a:prstGeom>
            </p:spPr>
          </p:pic>
          <p:sp>
            <p:nvSpPr>
              <p:cNvPr id="35" name="角丸四角形 34"/>
              <p:cNvSpPr/>
              <p:nvPr/>
            </p:nvSpPr>
            <p:spPr bwMode="auto">
              <a:xfrm>
                <a:off x="6019800" y="3124200"/>
                <a:ext cx="1828800" cy="1447800"/>
              </a:xfrm>
              <a:prstGeom prst="roundRect">
                <a:avLst>
                  <a:gd name="adj" fmla="val 0"/>
                </a:avLst>
              </a:prstGeom>
              <a:solidFill>
                <a:schemeClr val="accent6">
                  <a:lumMod val="75000"/>
                </a:schemeClr>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20" name="Picture 26" descr="j0433941[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58000" y="3810000"/>
                <a:ext cx="1066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 name="テキスト ボックス 35"/>
              <p:cNvSpPr txBox="1"/>
              <p:nvPr/>
            </p:nvSpPr>
            <p:spPr>
              <a:xfrm>
                <a:off x="6026485" y="3200400"/>
                <a:ext cx="1828800" cy="246221"/>
              </a:xfrm>
              <a:prstGeom prst="rect">
                <a:avLst/>
              </a:prstGeom>
              <a:noFill/>
            </p:spPr>
            <p:txBody>
              <a:bodyPr wrap="square" rtlCol="0">
                <a:spAutoFit/>
              </a:bodyPr>
              <a:lstStyle/>
              <a:p>
                <a:pPr algn="ctr"/>
                <a:r>
                  <a:rPr kumimoji="1" lang="ja-JP" altLang="en-US" sz="1000" dirty="0" smtClean="0">
                    <a:solidFill>
                      <a:srgbClr val="FFFFFF"/>
                    </a:solidFill>
                  </a:rPr>
                  <a:t>セルフ</a:t>
                </a:r>
                <a:r>
                  <a:rPr kumimoji="1" lang="en-US" altLang="ja-JP" sz="1000" dirty="0" smtClean="0">
                    <a:solidFill>
                      <a:srgbClr val="FFFFFF"/>
                    </a:solidFill>
                  </a:rPr>
                  <a:t>･</a:t>
                </a:r>
                <a:r>
                  <a:rPr kumimoji="1" lang="ja-JP" altLang="en-US" sz="1000" dirty="0" smtClean="0">
                    <a:solidFill>
                      <a:srgbClr val="FFFFFF"/>
                    </a:solidFill>
                  </a:rPr>
                  <a:t>サービス・ポータル</a:t>
                </a:r>
                <a:endParaRPr kumimoji="1" lang="ja-JP" altLang="en-US" sz="1000" dirty="0">
                  <a:solidFill>
                    <a:srgbClr val="FFFFFF"/>
                  </a:solidFill>
                </a:endParaRPr>
              </a:p>
            </p:txBody>
          </p:sp>
          <p:sp>
            <p:nvSpPr>
              <p:cNvPr id="40" name="テキスト ボックス 39"/>
              <p:cNvSpPr txBox="1"/>
              <p:nvPr/>
            </p:nvSpPr>
            <p:spPr>
              <a:xfrm>
                <a:off x="6019800" y="3505200"/>
                <a:ext cx="1828800" cy="830997"/>
              </a:xfrm>
              <a:prstGeom prst="rect">
                <a:avLst/>
              </a:prstGeom>
              <a:noFill/>
            </p:spPr>
            <p:txBody>
              <a:bodyPr wrap="square" rtlCol="0">
                <a:spAutoFit/>
              </a:bodyPr>
              <a:lstStyle/>
              <a:p>
                <a:pPr marL="171450" indent="-171450">
                  <a:buFont typeface="Wingdings" charset="2"/>
                  <a:buChar char="l"/>
                </a:pPr>
                <a:r>
                  <a:rPr kumimoji="1" lang="ja-JP" altLang="en-US" sz="1200" dirty="0" smtClean="0">
                    <a:solidFill>
                      <a:srgbClr val="FFFFFF"/>
                    </a:solidFill>
                  </a:rPr>
                  <a:t>調達・構成変更</a:t>
                </a:r>
                <a:endParaRPr kumimoji="1" lang="en-US" altLang="ja-JP" sz="1200" dirty="0" smtClean="0">
                  <a:solidFill>
                    <a:srgbClr val="FFFFFF"/>
                  </a:solidFill>
                </a:endParaRPr>
              </a:p>
              <a:p>
                <a:pPr marL="171450" indent="-171450">
                  <a:buFont typeface="Wingdings" charset="2"/>
                  <a:buChar char="l"/>
                </a:pPr>
                <a:r>
                  <a:rPr lang="ja-JP" altLang="en-US" sz="1200" dirty="0">
                    <a:solidFill>
                      <a:srgbClr val="FFFFFF"/>
                    </a:solidFill>
                  </a:rPr>
                  <a:t>サービスレベル設定</a:t>
                </a:r>
                <a:endParaRPr lang="en-US" altLang="ja-JP" sz="1200" dirty="0">
                  <a:solidFill>
                    <a:srgbClr val="FFFFFF"/>
                  </a:solidFill>
                </a:endParaRPr>
              </a:p>
              <a:p>
                <a:pPr marL="171450" indent="-171450">
                  <a:buFont typeface="Wingdings" charset="2"/>
                  <a:buChar char="l"/>
                </a:pPr>
                <a:r>
                  <a:rPr lang="ja-JP" altLang="en-US" sz="1200" dirty="0" smtClean="0">
                    <a:solidFill>
                      <a:srgbClr val="FFFFFF"/>
                    </a:solidFill>
                  </a:rPr>
                  <a:t>運用設定</a:t>
                </a:r>
                <a:endParaRPr lang="en-US" altLang="ja-JP" sz="1200" dirty="0" smtClean="0">
                  <a:solidFill>
                    <a:srgbClr val="FFFFFF"/>
                  </a:solidFill>
                </a:endParaRPr>
              </a:p>
              <a:p>
                <a:pPr marL="171450" indent="-171450">
                  <a:buFont typeface="Wingdings" charset="2"/>
                  <a:buChar char="l"/>
                </a:pPr>
                <a:r>
                  <a:rPr lang="ja-JP" altLang="en-US" sz="1200" dirty="0" smtClean="0">
                    <a:solidFill>
                      <a:srgbClr val="FFFFFF"/>
                    </a:solidFill>
                  </a:rPr>
                  <a:t>・・・</a:t>
                </a:r>
                <a:endParaRPr kumimoji="1" lang="ja-JP" altLang="en-US" sz="1200" dirty="0">
                  <a:solidFill>
                    <a:srgbClr val="FFFFFF"/>
                  </a:solidFill>
                </a:endParaRPr>
              </a:p>
            </p:txBody>
          </p:sp>
          <p:sp>
            <p:nvSpPr>
              <p:cNvPr id="48" name="角丸四角形 47"/>
              <p:cNvSpPr/>
              <p:nvPr/>
            </p:nvSpPr>
            <p:spPr bwMode="auto">
              <a:xfrm>
                <a:off x="5410200" y="4953000"/>
                <a:ext cx="2895600" cy="4572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数分から数十分</a:t>
                </a:r>
              </a:p>
            </p:txBody>
          </p:sp>
          <p:sp>
            <p:nvSpPr>
              <p:cNvPr id="49" name="角丸四角形 48"/>
              <p:cNvSpPr/>
              <p:nvPr/>
            </p:nvSpPr>
            <p:spPr bwMode="auto">
              <a:xfrm>
                <a:off x="5410200" y="5486400"/>
                <a:ext cx="2895600" cy="4572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rgbClr val="FFFFFF"/>
                    </a:solidFill>
                    <a:latin typeface="Arial" charset="0"/>
                    <a:ea typeface="HG丸ｺﾞｼｯｸM-PRO" pitchFamily="50" charset="-128"/>
                  </a:rPr>
                  <a:t>直近のみ</a:t>
                </a: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・必要に応じて増減</a:t>
                </a:r>
              </a:p>
            </p:txBody>
          </p:sp>
          <p:sp>
            <p:nvSpPr>
              <p:cNvPr id="50" name="角丸四角形 49"/>
              <p:cNvSpPr/>
              <p:nvPr/>
            </p:nvSpPr>
            <p:spPr bwMode="auto">
              <a:xfrm>
                <a:off x="5410200" y="6019800"/>
                <a:ext cx="2895600" cy="4572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latin typeface="Arial" charset="0"/>
                    <a:ea typeface="HG丸ｺﾞｼｯｸM-PRO" pitchFamily="50" charset="-128"/>
                  </a:rPr>
                  <a:t>経費・</a:t>
                </a:r>
                <a:r>
                  <a:rPr kumimoji="0" lang="ja-JP" altLang="en-US" sz="1400" dirty="0" smtClean="0">
                    <a:solidFill>
                      <a:srgbClr val="FFFFFF"/>
                    </a:solidFill>
                  </a:rPr>
                  <a:t>従量課金／定額課金</a:t>
                </a:r>
                <a:endParaRPr kumimoji="0" lang="ja-JP" altLang="en-US" sz="14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52" name="テキスト ボックス 51"/>
              <p:cNvSpPr txBox="1"/>
              <p:nvPr/>
            </p:nvSpPr>
            <p:spPr>
              <a:xfrm>
                <a:off x="6263726" y="990600"/>
                <a:ext cx="1188547" cy="461665"/>
              </a:xfrm>
              <a:prstGeom prst="rect">
                <a:avLst/>
              </a:prstGeom>
              <a:noFill/>
            </p:spPr>
            <p:txBody>
              <a:bodyPr wrap="none" rtlCol="0">
                <a:spAutoFit/>
              </a:bodyPr>
              <a:lstStyle/>
              <a:p>
                <a:pPr algn="ctr"/>
                <a:r>
                  <a:rPr kumimoji="1" lang="ja-JP" altLang="en-US" sz="2400" dirty="0" smtClean="0">
                    <a:solidFill>
                      <a:srgbClr val="0000FF"/>
                    </a:solidFill>
                    <a:effectLst/>
                  </a:rPr>
                  <a:t>クラウド</a:t>
                </a:r>
                <a:endParaRPr kumimoji="1" lang="ja-JP" altLang="en-US" sz="2400" dirty="0">
                  <a:solidFill>
                    <a:srgbClr val="0000FF"/>
                  </a:solidFill>
                  <a:effectLst/>
                </a:endParaRPr>
              </a:p>
            </p:txBody>
          </p:sp>
        </p:grpSp>
        <p:sp>
          <p:nvSpPr>
            <p:cNvPr id="4" name="上下矢印 3"/>
            <p:cNvSpPr/>
            <p:nvPr/>
          </p:nvSpPr>
          <p:spPr bwMode="auto">
            <a:xfrm>
              <a:off x="6705600" y="2286000"/>
              <a:ext cx="381000" cy="838200"/>
            </a:xfrm>
            <a:prstGeom prst="upDownArrow">
              <a:avLst/>
            </a:prstGeom>
            <a:solidFill>
              <a:srgbClr val="FF6600"/>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5" name="テキスト ボックス 4"/>
            <p:cNvSpPr txBox="1"/>
            <p:nvPr/>
          </p:nvSpPr>
          <p:spPr>
            <a:xfrm>
              <a:off x="5416108" y="2427748"/>
              <a:ext cx="2225289" cy="338554"/>
            </a:xfrm>
            <a:prstGeom prst="rect">
              <a:avLst/>
            </a:prstGeom>
            <a:noFill/>
          </p:spPr>
          <p:txBody>
            <a:bodyPr wrap="none" rtlCol="0">
              <a:spAutoFit/>
            </a:bodyPr>
            <a:lstStyle/>
            <a:p>
              <a:r>
                <a:rPr kumimoji="1" lang="ja-JP" altLang="en-US" sz="1600" dirty="0" smtClean="0">
                  <a:solidFill>
                    <a:srgbClr val="FFFFFF"/>
                  </a:solidFill>
                  <a:effectLst>
                    <a:glow rad="101600">
                      <a:schemeClr val="accent1">
                        <a:satMod val="175000"/>
                        <a:alpha val="40000"/>
                      </a:schemeClr>
                    </a:glow>
                  </a:effectLst>
                </a:rPr>
                <a:t>オンライン</a:t>
              </a:r>
              <a:r>
                <a:rPr kumimoji="1" lang="en-US" altLang="ja-JP" sz="1600" dirty="0" smtClean="0">
                  <a:solidFill>
                    <a:srgbClr val="FFFFFF"/>
                  </a:solidFill>
                  <a:effectLst>
                    <a:glow rad="101600">
                      <a:schemeClr val="accent1">
                        <a:satMod val="175000"/>
                        <a:alpha val="40000"/>
                      </a:schemeClr>
                    </a:glow>
                  </a:effectLst>
                </a:rPr>
                <a:t>･</a:t>
              </a:r>
              <a:r>
                <a:rPr lang="ja-JP" altLang="en-US" sz="1600" dirty="0" smtClean="0">
                  <a:solidFill>
                    <a:srgbClr val="FFFFFF"/>
                  </a:solidFill>
                  <a:effectLst>
                    <a:glow rad="101600">
                      <a:schemeClr val="accent1">
                        <a:satMod val="175000"/>
                        <a:alpha val="40000"/>
                      </a:schemeClr>
                    </a:glow>
                  </a:effectLst>
                </a:rPr>
                <a:t>リアルタイム</a:t>
              </a:r>
              <a:endParaRPr kumimoji="1" lang="ja-JP" altLang="en-US" sz="1600" dirty="0">
                <a:solidFill>
                  <a:srgbClr val="FFFFFF"/>
                </a:solidFill>
                <a:effectLst>
                  <a:glow rad="101600">
                    <a:schemeClr val="accent1">
                      <a:satMod val="175000"/>
                      <a:alpha val="40000"/>
                    </a:schemeClr>
                  </a:glow>
                </a:effectLst>
              </a:endParaRPr>
            </a:p>
          </p:txBody>
        </p:sp>
      </p:grpSp>
    </p:spTree>
    <p:extLst>
      <p:ext uri="{BB962C8B-B14F-4D97-AF65-F5344CB8AC3E}">
        <p14:creationId xmlns:p14="http://schemas.microsoft.com/office/powerpoint/2010/main" val="607920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p:tgtEl>
                                          <p:spTgt spid="7"/>
                                        </p:tgtEl>
                                        <p:attrNameLst>
                                          <p:attrName>ppt_x</p:attrName>
                                        </p:attrNameLst>
                                      </p:cBhvr>
                                      <p:tavLst>
                                        <p:tav tm="0">
                                          <p:val>
                                            <p:strVal val="#ppt_x-#ppt_w*1.125000"/>
                                          </p:val>
                                        </p:tav>
                                        <p:tav tm="100000">
                                          <p:val>
                                            <p:strVal val="#ppt_x"/>
                                          </p:val>
                                        </p:tav>
                                      </p:tavLst>
                                    </p:anim>
                                    <p:animEffect transition="in" filter="wipe(right)">
                                      <p:cBhvr>
                                        <p:cTn id="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5G</a:t>
            </a:r>
            <a:r>
              <a:rPr kumimoji="1" lang="ja-JP" altLang="en-US" dirty="0" smtClean="0"/>
              <a:t>の高速化手法</a:t>
            </a:r>
            <a:endParaRPr kumimoji="1" lang="ja-JP" altLang="en-US" dirty="0"/>
          </a:p>
        </p:txBody>
      </p:sp>
      <p:pic>
        <p:nvPicPr>
          <p:cNvPr id="4" name="図 3"/>
          <p:cNvPicPr>
            <a:picLocks noChangeAspect="1"/>
          </p:cNvPicPr>
          <p:nvPr/>
        </p:nvPicPr>
        <p:blipFill>
          <a:blip r:embed="rId2"/>
          <a:stretch>
            <a:fillRect/>
          </a:stretch>
        </p:blipFill>
        <p:spPr>
          <a:xfrm>
            <a:off x="419100" y="1204912"/>
            <a:ext cx="8305800" cy="4448175"/>
          </a:xfrm>
          <a:prstGeom prst="rect">
            <a:avLst/>
          </a:prstGeom>
        </p:spPr>
      </p:pic>
    </p:spTree>
    <p:extLst>
      <p:ext uri="{BB962C8B-B14F-4D97-AF65-F5344CB8AC3E}">
        <p14:creationId xmlns:p14="http://schemas.microsoft.com/office/powerpoint/2010/main" val="727425266"/>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5G</a:t>
            </a:r>
            <a:r>
              <a:rPr lang="ja-JP" altLang="en-US" dirty="0"/>
              <a:t>以外の通信規格</a:t>
            </a:r>
            <a:endParaRPr kumimoji="1" lang="ja-JP" altLang="en-US" dirty="0"/>
          </a:p>
        </p:txBody>
      </p:sp>
      <p:pic>
        <p:nvPicPr>
          <p:cNvPr id="3" name="図 2"/>
          <p:cNvPicPr>
            <a:picLocks noChangeAspect="1"/>
          </p:cNvPicPr>
          <p:nvPr/>
        </p:nvPicPr>
        <p:blipFill>
          <a:blip r:embed="rId3"/>
          <a:stretch>
            <a:fillRect/>
          </a:stretch>
        </p:blipFill>
        <p:spPr>
          <a:xfrm>
            <a:off x="151062" y="1295400"/>
            <a:ext cx="8890000" cy="3810000"/>
          </a:xfrm>
          <a:prstGeom prst="rect">
            <a:avLst/>
          </a:prstGeom>
        </p:spPr>
      </p:pic>
      <p:sp>
        <p:nvSpPr>
          <p:cNvPr id="4" name="正方形/長方形 3"/>
          <p:cNvSpPr/>
          <p:nvPr/>
        </p:nvSpPr>
        <p:spPr bwMode="auto">
          <a:xfrm>
            <a:off x="1743809" y="5445247"/>
            <a:ext cx="5704507" cy="423428"/>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chemeClr val="bg1"/>
                </a:solidFill>
              </a:rPr>
              <a:t>IEEE</a:t>
            </a:r>
            <a:r>
              <a:rPr kumimoji="0" lang="ja-JP" altLang="en-US" sz="2000" dirty="0">
                <a:solidFill>
                  <a:schemeClr val="bg1"/>
                </a:solidFill>
              </a:rPr>
              <a:t> </a:t>
            </a:r>
            <a:r>
              <a:rPr kumimoji="0" lang="en-US" altLang="ja-JP" sz="2000" dirty="0">
                <a:solidFill>
                  <a:schemeClr val="bg1"/>
                </a:solidFill>
              </a:rPr>
              <a:t>802.11</a:t>
            </a:r>
            <a:r>
              <a:rPr kumimoji="0" lang="ja-JP" altLang="en-US" sz="2000" dirty="0">
                <a:solidFill>
                  <a:schemeClr val="bg1"/>
                </a:solidFill>
              </a:rPr>
              <a:t> </a:t>
            </a:r>
            <a:r>
              <a:rPr kumimoji="0" lang="en-US" altLang="ja-JP" sz="2000" dirty="0">
                <a:solidFill>
                  <a:schemeClr val="bg1"/>
                </a:solidFill>
              </a:rPr>
              <a:t>ah</a:t>
            </a:r>
          </a:p>
        </p:txBody>
      </p:sp>
    </p:spTree>
    <p:extLst>
      <p:ext uri="{BB962C8B-B14F-4D97-AF65-F5344CB8AC3E}">
        <p14:creationId xmlns:p14="http://schemas.microsoft.com/office/powerpoint/2010/main" val="2109400271"/>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それでも何故</a:t>
            </a:r>
            <a:r>
              <a:rPr kumimoji="1" lang="en-US" altLang="ja-JP" dirty="0" err="1" smtClean="0"/>
              <a:t>docomo</a:t>
            </a:r>
            <a:r>
              <a:rPr kumimoji="1" lang="ja-JP" altLang="en-US" dirty="0" smtClean="0"/>
              <a:t>は</a:t>
            </a:r>
            <a:r>
              <a:rPr kumimoji="1" lang="en-US" altLang="ja-JP" dirty="0" smtClean="0"/>
              <a:t>5G</a:t>
            </a:r>
            <a:r>
              <a:rPr kumimoji="1" lang="ja-JP" altLang="en-US" dirty="0" smtClean="0"/>
              <a:t>を目指すのか</a:t>
            </a:r>
            <a:r>
              <a:rPr kumimoji="1" lang="en-US" altLang="ja-JP" dirty="0" smtClean="0"/>
              <a:t>?</a:t>
            </a:r>
            <a:endParaRPr kumimoji="1" lang="ja-JP" altLang="en-US" dirty="0"/>
          </a:p>
        </p:txBody>
      </p:sp>
      <p:pic>
        <p:nvPicPr>
          <p:cNvPr id="4" name="図 3"/>
          <p:cNvPicPr>
            <a:picLocks noChangeAspect="1"/>
          </p:cNvPicPr>
          <p:nvPr/>
        </p:nvPicPr>
        <p:blipFill>
          <a:blip r:embed="rId3"/>
          <a:stretch>
            <a:fillRect/>
          </a:stretch>
        </p:blipFill>
        <p:spPr>
          <a:xfrm>
            <a:off x="317500" y="1097074"/>
            <a:ext cx="8509000" cy="2298700"/>
          </a:xfrm>
          <a:prstGeom prst="rect">
            <a:avLst/>
          </a:prstGeom>
        </p:spPr>
      </p:pic>
      <p:sp>
        <p:nvSpPr>
          <p:cNvPr id="5" name="角丸四角形 4"/>
          <p:cNvSpPr/>
          <p:nvPr/>
        </p:nvSpPr>
        <p:spPr>
          <a:xfrm>
            <a:off x="589547" y="3669637"/>
            <a:ext cx="7964906" cy="2225842"/>
          </a:xfrm>
          <a:prstGeom prst="roundRect">
            <a:avLst>
              <a:gd name="adj" fmla="val 0"/>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2800" dirty="0">
                <a:solidFill>
                  <a:schemeClr val="bg1"/>
                </a:solidFill>
              </a:rPr>
              <a:t>「</a:t>
            </a:r>
            <a:r>
              <a:rPr lang="en-US" altLang="ja-JP" sz="2800" dirty="0">
                <a:solidFill>
                  <a:schemeClr val="bg1"/>
                </a:solidFill>
              </a:rPr>
              <a:t>3G</a:t>
            </a:r>
            <a:r>
              <a:rPr lang="ja-JP" altLang="en-US" sz="2800" dirty="0">
                <a:solidFill>
                  <a:schemeClr val="bg1"/>
                </a:solidFill>
              </a:rPr>
              <a:t>、</a:t>
            </a:r>
            <a:r>
              <a:rPr lang="en-US" altLang="ja-JP" sz="2800" dirty="0">
                <a:solidFill>
                  <a:schemeClr val="bg1"/>
                </a:solidFill>
              </a:rPr>
              <a:t>4G</a:t>
            </a:r>
            <a:r>
              <a:rPr lang="ja-JP" altLang="en-US" sz="2800" dirty="0">
                <a:solidFill>
                  <a:schemeClr val="bg1"/>
                </a:solidFill>
              </a:rPr>
              <a:t>の頃はサービスをあまり考えず、太くて速い“土管”を作ることが第一の使命だった。だが</a:t>
            </a:r>
            <a:r>
              <a:rPr lang="en-US" altLang="ja-JP" sz="2800" dirty="0">
                <a:solidFill>
                  <a:schemeClr val="bg1"/>
                </a:solidFill>
              </a:rPr>
              <a:t>5G</a:t>
            </a:r>
            <a:r>
              <a:rPr lang="ja-JP" altLang="en-US" sz="2800" dirty="0">
                <a:solidFill>
                  <a:schemeClr val="bg1"/>
                </a:solidFill>
              </a:rPr>
              <a:t>になると、土管だけでは語りつくせないサービスが必要になってくる」</a:t>
            </a:r>
            <a:endParaRPr lang="en-US" altLang="ja-JP" sz="2800" dirty="0">
              <a:solidFill>
                <a:schemeClr val="bg1"/>
              </a:solidFill>
            </a:endParaRPr>
          </a:p>
        </p:txBody>
      </p:sp>
    </p:spTree>
    <p:extLst>
      <p:ext uri="{BB962C8B-B14F-4D97-AF65-F5344CB8AC3E}">
        <p14:creationId xmlns:p14="http://schemas.microsoft.com/office/powerpoint/2010/main" val="1049556324"/>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正方形/長方形 24"/>
          <p:cNvSpPr/>
          <p:nvPr/>
        </p:nvSpPr>
        <p:spPr>
          <a:xfrm>
            <a:off x="5239050" y="5359400"/>
            <a:ext cx="3359151" cy="768350"/>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関連情報</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293</a:t>
            </a:fld>
            <a:endParaRPr kumimoji="1" lang="ja-JP" altLang="en-US"/>
          </a:p>
        </p:txBody>
      </p:sp>
      <p:sp>
        <p:nvSpPr>
          <p:cNvPr id="7" name="正方形/長方形 6"/>
          <p:cNvSpPr/>
          <p:nvPr/>
        </p:nvSpPr>
        <p:spPr>
          <a:xfrm>
            <a:off x="1377949" y="4398006"/>
            <a:ext cx="1525327" cy="215444"/>
          </a:xfrm>
          <a:prstGeom prst="rect">
            <a:avLst/>
          </a:prstGeom>
        </p:spPr>
        <p:txBody>
          <a:bodyPr wrap="none">
            <a:spAutoFit/>
          </a:bodyPr>
          <a:lstStyle/>
          <a:p>
            <a:r>
              <a:rPr lang="en-US" altLang="ja-JP" sz="800" dirty="0" smtClean="0">
                <a:solidFill>
                  <a:srgbClr val="595959"/>
                </a:solidFill>
              </a:rPr>
              <a:t>http://libra.netcommerce.co.jp/</a:t>
            </a:r>
            <a:endParaRPr lang="ja-JP" altLang="en-US" sz="800" dirty="0">
              <a:solidFill>
                <a:srgbClr val="595959"/>
              </a:solidFill>
            </a:endParaRPr>
          </a:p>
        </p:txBody>
      </p:sp>
      <p:pic>
        <p:nvPicPr>
          <p:cNvPr id="8" name="図 7" descr="LIBRA_logo-300x53.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5861" y="4453538"/>
            <a:ext cx="762089" cy="134636"/>
          </a:xfrm>
          <a:prstGeom prst="rect">
            <a:avLst/>
          </a:prstGeom>
        </p:spPr>
      </p:pic>
      <p:pic>
        <p:nvPicPr>
          <p:cNvPr id="9" name="図 8" descr="スクリーンショット 2014-11-13 16.16.26.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5861" y="1215434"/>
            <a:ext cx="2279120" cy="3099952"/>
          </a:xfrm>
          <a:prstGeom prst="rect">
            <a:avLst/>
          </a:prstGeom>
          <a:ln>
            <a:noFill/>
          </a:ln>
          <a:effectLst>
            <a:outerShdw blurRad="292100" dist="139700" dir="2700000" algn="tl" rotWithShape="0">
              <a:srgbClr val="333333">
                <a:alpha val="65000"/>
              </a:srgbClr>
            </a:outerShdw>
          </a:effectLst>
        </p:spPr>
      </p:pic>
      <p:sp>
        <p:nvSpPr>
          <p:cNvPr id="10" name="テキスト ボックス 2"/>
          <p:cNvSpPr txBox="1">
            <a:spLocks noChangeArrowheads="1"/>
          </p:cNvSpPr>
          <p:nvPr/>
        </p:nvSpPr>
        <p:spPr bwMode="auto">
          <a:xfrm>
            <a:off x="3248527" y="4407910"/>
            <a:ext cx="2351926" cy="215444"/>
          </a:xfrm>
          <a:prstGeom prst="rect">
            <a:avLst/>
          </a:prstGeom>
          <a:noFill/>
          <a:ln w="9525">
            <a:noFill/>
            <a:miter lim="800000"/>
            <a:headEnd/>
            <a:tailEnd/>
          </a:ln>
        </p:spPr>
        <p:txBody>
          <a:bodyPr wrap="none">
            <a:spAutoFit/>
          </a:bodyPr>
          <a:lstStyle/>
          <a:p>
            <a:pPr algn="l"/>
            <a:r>
              <a:rPr lang="en-US" altLang="ja-JP" sz="800" dirty="0" smtClean="0">
                <a:solidFill>
                  <a:srgbClr val="595959"/>
                </a:solidFill>
                <a:latin typeface="メイリオ"/>
                <a:ea typeface="メイリオ"/>
                <a:cs typeface="メイリオ"/>
              </a:rPr>
              <a:t>【</a:t>
            </a:r>
            <a:r>
              <a:rPr lang="ja-JP" altLang="en-US" sz="800" dirty="0" smtClean="0">
                <a:solidFill>
                  <a:srgbClr val="595959"/>
                </a:solidFill>
                <a:latin typeface="メイリオ"/>
                <a:ea typeface="メイリオ"/>
                <a:cs typeface="メイリオ"/>
              </a:rPr>
              <a:t>毎日更新</a:t>
            </a:r>
            <a:r>
              <a:rPr lang="en-US" altLang="ja-JP" sz="800" dirty="0" smtClean="0">
                <a:solidFill>
                  <a:srgbClr val="595959"/>
                </a:solidFill>
                <a:latin typeface="メイリオ"/>
                <a:ea typeface="メイリオ"/>
                <a:cs typeface="メイリオ"/>
              </a:rPr>
              <a:t>】</a:t>
            </a:r>
            <a:r>
              <a:rPr lang="en-US" altLang="ja-JP" sz="800" dirty="0" err="1" smtClean="0">
                <a:solidFill>
                  <a:srgbClr val="595959"/>
                </a:solidFill>
                <a:latin typeface="メイリオ"/>
                <a:ea typeface="メイリオ"/>
                <a:cs typeface="メイリオ"/>
              </a:rPr>
              <a:t>Itmedia</a:t>
            </a:r>
            <a:r>
              <a:rPr lang="en-US" altLang="ja-JP" sz="800" dirty="0" smtClean="0">
                <a:solidFill>
                  <a:srgbClr val="595959"/>
                </a:solidFill>
                <a:latin typeface="メイリオ"/>
                <a:ea typeface="メイリオ"/>
                <a:cs typeface="メイリオ"/>
              </a:rPr>
              <a:t> </a:t>
            </a:r>
            <a:r>
              <a:rPr lang="ja-JP" altLang="en-US" sz="800" dirty="0" smtClean="0">
                <a:solidFill>
                  <a:srgbClr val="595959"/>
                </a:solidFill>
                <a:latin typeface="メイリオ"/>
                <a:ea typeface="メイリオ"/>
                <a:cs typeface="メイリオ"/>
              </a:rPr>
              <a:t>オルタナティブ・ブログ</a:t>
            </a:r>
            <a:endParaRPr lang="ja-JP" altLang="en-US" sz="800" dirty="0">
              <a:solidFill>
                <a:srgbClr val="595959"/>
              </a:solidFill>
              <a:latin typeface="メイリオ"/>
              <a:ea typeface="メイリオ"/>
              <a:cs typeface="メイリオ"/>
            </a:endParaRPr>
          </a:p>
        </p:txBody>
      </p:sp>
      <p:sp>
        <p:nvSpPr>
          <p:cNvPr id="11" name="正方形/長方形 5">
            <a:hlinkClick r:id="rId4"/>
          </p:cNvPr>
          <p:cNvSpPr>
            <a:spLocks noChangeArrowheads="1"/>
          </p:cNvSpPr>
          <p:nvPr/>
        </p:nvSpPr>
        <p:spPr bwMode="auto">
          <a:xfrm>
            <a:off x="3861175" y="4569044"/>
            <a:ext cx="1908295" cy="215444"/>
          </a:xfrm>
          <a:prstGeom prst="rect">
            <a:avLst/>
          </a:prstGeom>
          <a:noFill/>
          <a:ln w="9525">
            <a:noFill/>
            <a:miter lim="800000"/>
            <a:headEnd/>
            <a:tailEnd/>
          </a:ln>
        </p:spPr>
        <p:txBody>
          <a:bodyPr wrap="none">
            <a:spAutoFit/>
          </a:bodyPr>
          <a:lstStyle/>
          <a:p>
            <a:r>
              <a:rPr lang="en-US" altLang="ja-JP" sz="800" dirty="0">
                <a:solidFill>
                  <a:srgbClr val="595959"/>
                </a:solidFill>
                <a:effectLst/>
              </a:rPr>
              <a:t>http://</a:t>
            </a:r>
            <a:r>
              <a:rPr lang="en-US" altLang="ja-JP" sz="800" dirty="0" err="1">
                <a:solidFill>
                  <a:srgbClr val="595959"/>
                </a:solidFill>
                <a:effectLst/>
              </a:rPr>
              <a:t>blogs.itmedia.co.jp</a:t>
            </a:r>
            <a:r>
              <a:rPr lang="en-US" altLang="ja-JP" sz="800" dirty="0">
                <a:solidFill>
                  <a:srgbClr val="595959"/>
                </a:solidFill>
                <a:effectLst/>
              </a:rPr>
              <a:t>/</a:t>
            </a:r>
            <a:r>
              <a:rPr lang="en-US" altLang="ja-JP" sz="800" dirty="0" err="1">
                <a:solidFill>
                  <a:srgbClr val="595959"/>
                </a:solidFill>
                <a:effectLst/>
              </a:rPr>
              <a:t>itsolutionjuku</a:t>
            </a:r>
            <a:r>
              <a:rPr lang="en-US" altLang="ja-JP" sz="800" dirty="0">
                <a:solidFill>
                  <a:srgbClr val="595959"/>
                </a:solidFill>
                <a:effectLst/>
              </a:rPr>
              <a:t>/</a:t>
            </a:r>
            <a:endParaRPr lang="ja-JP" altLang="en-US" sz="800" dirty="0">
              <a:solidFill>
                <a:srgbClr val="595959"/>
              </a:solidFill>
              <a:effectLst/>
            </a:endParaRPr>
          </a:p>
        </p:txBody>
      </p:sp>
      <p:pic>
        <p:nvPicPr>
          <p:cNvPr id="12" name="図 11" descr="スクリーンショット 2014-06-09 15.36.08.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71181" y="1215434"/>
            <a:ext cx="2684589" cy="2946400"/>
          </a:xfrm>
          <a:prstGeom prst="rect">
            <a:avLst/>
          </a:prstGeom>
          <a:ln>
            <a:noFill/>
          </a:ln>
          <a:effectLst>
            <a:outerShdw blurRad="292100" dist="139700" dir="2700000" algn="tl" rotWithShape="0">
              <a:srgbClr val="333333">
                <a:alpha val="65000"/>
              </a:srgbClr>
            </a:outerShdw>
          </a:effectLst>
        </p:spPr>
      </p:pic>
      <p:sp>
        <p:nvSpPr>
          <p:cNvPr id="13" name="正方形/長方形 5">
            <a:hlinkClick r:id="rId4"/>
          </p:cNvPr>
          <p:cNvSpPr>
            <a:spLocks noChangeArrowheads="1"/>
          </p:cNvSpPr>
          <p:nvPr/>
        </p:nvSpPr>
        <p:spPr bwMode="auto">
          <a:xfrm>
            <a:off x="3861175" y="4922170"/>
            <a:ext cx="1739278" cy="215444"/>
          </a:xfrm>
          <a:prstGeom prst="rect">
            <a:avLst/>
          </a:prstGeom>
          <a:noFill/>
          <a:ln w="9525">
            <a:noFill/>
            <a:miter lim="800000"/>
            <a:headEnd/>
            <a:tailEnd/>
          </a:ln>
        </p:spPr>
        <p:txBody>
          <a:bodyPr wrap="none">
            <a:spAutoFit/>
          </a:bodyPr>
          <a:lstStyle/>
          <a:p>
            <a:r>
              <a:rPr lang="en-US" altLang="ja-JP" sz="800" dirty="0">
                <a:solidFill>
                  <a:srgbClr val="595959"/>
                </a:solidFill>
                <a:effectLst/>
              </a:rPr>
              <a:t>http://</a:t>
            </a:r>
            <a:r>
              <a:rPr lang="en-US" altLang="ja-JP" sz="800" dirty="0" err="1">
                <a:solidFill>
                  <a:srgbClr val="595959"/>
                </a:solidFill>
                <a:effectLst/>
              </a:rPr>
              <a:t>www.netcommerce.co.jp</a:t>
            </a:r>
            <a:r>
              <a:rPr lang="en-US" altLang="ja-JP" sz="800" dirty="0">
                <a:solidFill>
                  <a:srgbClr val="595959"/>
                </a:solidFill>
                <a:effectLst/>
              </a:rPr>
              <a:t>/blog</a:t>
            </a:r>
            <a:endParaRPr lang="ja-JP" altLang="en-US" sz="800" dirty="0">
              <a:solidFill>
                <a:srgbClr val="595959"/>
              </a:solidFill>
              <a:effectLst/>
            </a:endParaRPr>
          </a:p>
        </p:txBody>
      </p:sp>
      <p:pic>
        <p:nvPicPr>
          <p:cNvPr id="14" name="図 13" descr="スクリーンショット 2014-06-09 15.41.25.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10031" y="1407967"/>
            <a:ext cx="2170757" cy="2907419"/>
          </a:xfrm>
          <a:prstGeom prst="rect">
            <a:avLst/>
          </a:prstGeom>
          <a:ln>
            <a:noFill/>
          </a:ln>
          <a:effectLst>
            <a:outerShdw blurRad="292100" dist="139700" dir="2700000" algn="tl" rotWithShape="0">
              <a:srgbClr val="333333">
                <a:alpha val="65000"/>
              </a:srgbClr>
            </a:outerShdw>
          </a:effectLst>
        </p:spPr>
      </p:pic>
      <p:sp>
        <p:nvSpPr>
          <p:cNvPr id="15" name="テキスト ボックス 2"/>
          <p:cNvSpPr txBox="1">
            <a:spLocks noChangeArrowheads="1"/>
          </p:cNvSpPr>
          <p:nvPr/>
        </p:nvSpPr>
        <p:spPr bwMode="auto">
          <a:xfrm>
            <a:off x="3248527" y="4814448"/>
            <a:ext cx="1856548" cy="215444"/>
          </a:xfrm>
          <a:prstGeom prst="rect">
            <a:avLst/>
          </a:prstGeom>
          <a:noFill/>
          <a:ln w="9525">
            <a:noFill/>
            <a:miter lim="800000"/>
            <a:headEnd/>
            <a:tailEnd/>
          </a:ln>
        </p:spPr>
        <p:txBody>
          <a:bodyPr wrap="none">
            <a:spAutoFit/>
          </a:bodyPr>
          <a:lstStyle/>
          <a:p>
            <a:pPr algn="l"/>
            <a:r>
              <a:rPr lang="en-US" altLang="ja-JP" sz="800" dirty="0" smtClean="0">
                <a:solidFill>
                  <a:srgbClr val="595959"/>
                </a:solidFill>
                <a:latin typeface="メイリオ"/>
                <a:ea typeface="メイリオ"/>
                <a:cs typeface="メイリオ"/>
              </a:rPr>
              <a:t>【</a:t>
            </a:r>
            <a:r>
              <a:rPr lang="ja-JP" altLang="en-US" sz="800" dirty="0" smtClean="0">
                <a:solidFill>
                  <a:srgbClr val="595959"/>
                </a:solidFill>
                <a:latin typeface="メイリオ"/>
                <a:ea typeface="メイリオ"/>
                <a:cs typeface="メイリオ"/>
              </a:rPr>
              <a:t>毎週更新</a:t>
            </a:r>
            <a:r>
              <a:rPr lang="en-US" altLang="ja-JP" sz="800" dirty="0" smtClean="0">
                <a:solidFill>
                  <a:srgbClr val="595959"/>
                </a:solidFill>
                <a:latin typeface="メイリオ"/>
                <a:ea typeface="メイリオ"/>
                <a:cs typeface="メイリオ"/>
              </a:rPr>
              <a:t>】NetCommerce </a:t>
            </a:r>
            <a:r>
              <a:rPr lang="ja-JP" altLang="en-US" sz="800" dirty="0" smtClean="0">
                <a:solidFill>
                  <a:srgbClr val="595959"/>
                </a:solidFill>
                <a:latin typeface="メイリオ"/>
                <a:ea typeface="メイリオ"/>
                <a:cs typeface="メイリオ"/>
              </a:rPr>
              <a:t>ブログ</a:t>
            </a:r>
            <a:endParaRPr lang="ja-JP" altLang="en-US" sz="800" dirty="0">
              <a:solidFill>
                <a:srgbClr val="595959"/>
              </a:solidFill>
              <a:latin typeface="メイリオ"/>
              <a:ea typeface="メイリオ"/>
              <a:cs typeface="メイリオ"/>
            </a:endParaRPr>
          </a:p>
        </p:txBody>
      </p:sp>
      <p:sp>
        <p:nvSpPr>
          <p:cNvPr id="21" name="正方形/長方形 20"/>
          <p:cNvSpPr/>
          <p:nvPr/>
        </p:nvSpPr>
        <p:spPr>
          <a:xfrm>
            <a:off x="6153150" y="4411317"/>
            <a:ext cx="2552700" cy="430887"/>
          </a:xfrm>
          <a:prstGeom prst="rect">
            <a:avLst/>
          </a:prstGeom>
        </p:spPr>
        <p:txBody>
          <a:bodyPr wrap="square">
            <a:spAutoFit/>
          </a:bodyPr>
          <a:lstStyle/>
          <a:p>
            <a:r>
              <a:rPr lang="ja-JP" altLang="en-US" sz="1200" dirty="0">
                <a:solidFill>
                  <a:srgbClr val="595959"/>
                </a:solidFill>
                <a:latin typeface="メイリオ"/>
                <a:ea typeface="メイリオ"/>
                <a:cs typeface="メイリオ"/>
              </a:rPr>
              <a:t>システムインテグレーション崩壊</a:t>
            </a:r>
          </a:p>
          <a:p>
            <a:r>
              <a:rPr lang="ja-JP" altLang="en-US" sz="1000" dirty="0" smtClean="0">
                <a:solidFill>
                  <a:srgbClr val="595959"/>
                </a:solidFill>
                <a:latin typeface="メイリオ"/>
                <a:ea typeface="メイリオ"/>
                <a:cs typeface="メイリオ"/>
              </a:rPr>
              <a:t>これから</a:t>
            </a:r>
            <a:r>
              <a:rPr lang="en-US" altLang="ja-JP" sz="1000" dirty="0" err="1">
                <a:solidFill>
                  <a:srgbClr val="595959"/>
                </a:solidFill>
                <a:latin typeface="メイリオ"/>
                <a:ea typeface="メイリオ"/>
                <a:cs typeface="メイリオ"/>
              </a:rPr>
              <a:t>SIer</a:t>
            </a:r>
            <a:r>
              <a:rPr lang="ja-JP" altLang="en-US" sz="1000" dirty="0">
                <a:solidFill>
                  <a:srgbClr val="595959"/>
                </a:solidFill>
                <a:latin typeface="メイリオ"/>
                <a:ea typeface="メイリオ"/>
                <a:cs typeface="メイリオ"/>
              </a:rPr>
              <a:t>はどう生き残ればいいか？</a:t>
            </a:r>
          </a:p>
        </p:txBody>
      </p:sp>
      <p:sp>
        <p:nvSpPr>
          <p:cNvPr id="23" name="正方形/長方形 22"/>
          <p:cNvSpPr/>
          <p:nvPr/>
        </p:nvSpPr>
        <p:spPr>
          <a:xfrm>
            <a:off x="7274391" y="4846435"/>
            <a:ext cx="1200018" cy="215444"/>
          </a:xfrm>
          <a:prstGeom prst="rect">
            <a:avLst/>
          </a:prstGeom>
        </p:spPr>
        <p:txBody>
          <a:bodyPr wrap="none">
            <a:spAutoFit/>
          </a:bodyPr>
          <a:lstStyle/>
          <a:p>
            <a:r>
              <a:rPr lang="en-US" altLang="ja-JP" sz="800" dirty="0"/>
              <a:t>http://</a:t>
            </a:r>
            <a:r>
              <a:rPr lang="en-US" altLang="ja-JP" sz="800" dirty="0" err="1"/>
              <a:t>amzn.to</a:t>
            </a:r>
            <a:r>
              <a:rPr lang="en-US" altLang="ja-JP" sz="800" dirty="0"/>
              <a:t>/1vkHc18</a:t>
            </a:r>
            <a:endParaRPr lang="ja-JP" altLang="en-US" sz="800" dirty="0">
              <a:solidFill>
                <a:srgbClr val="595959"/>
              </a:solidFill>
            </a:endParaRPr>
          </a:p>
        </p:txBody>
      </p:sp>
      <p:pic>
        <p:nvPicPr>
          <p:cNvPr id="24" name="図 23" descr="IT_logo2.pn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435575" y="5538613"/>
            <a:ext cx="2984825" cy="315854"/>
          </a:xfrm>
          <a:prstGeom prst="rect">
            <a:avLst/>
          </a:prstGeom>
        </p:spPr>
      </p:pic>
      <p:sp>
        <p:nvSpPr>
          <p:cNvPr id="26" name="正方形/長方形 25"/>
          <p:cNvSpPr/>
          <p:nvPr/>
        </p:nvSpPr>
        <p:spPr>
          <a:xfrm>
            <a:off x="5239050" y="5854467"/>
            <a:ext cx="3359152" cy="184666"/>
          </a:xfrm>
          <a:prstGeom prst="rect">
            <a:avLst/>
          </a:prstGeom>
        </p:spPr>
        <p:txBody>
          <a:bodyPr wrap="square">
            <a:spAutoFit/>
          </a:bodyPr>
          <a:lstStyle/>
          <a:p>
            <a:pPr algn="ctr"/>
            <a:r>
              <a:rPr lang="ja-JP" altLang="en-US" sz="600" dirty="0">
                <a:solidFill>
                  <a:schemeClr val="bg1"/>
                </a:solidFill>
              </a:rPr>
              <a:t>今さら聞けない最新</a:t>
            </a:r>
            <a:r>
              <a:rPr lang="en-US" altLang="ja-JP" sz="600" dirty="0">
                <a:solidFill>
                  <a:schemeClr val="bg1"/>
                </a:solidFill>
              </a:rPr>
              <a:t>IT</a:t>
            </a:r>
            <a:r>
              <a:rPr lang="ja-JP" altLang="en-US" sz="600" dirty="0">
                <a:solidFill>
                  <a:schemeClr val="bg1"/>
                </a:solidFill>
              </a:rPr>
              <a:t>トレンドをわかりやすく解説。 ビジネスに活かす実践ノウハウを学びます。</a:t>
            </a:r>
          </a:p>
        </p:txBody>
      </p:sp>
      <p:sp>
        <p:nvSpPr>
          <p:cNvPr id="27" name="正方形/長方形 26"/>
          <p:cNvSpPr/>
          <p:nvPr/>
        </p:nvSpPr>
        <p:spPr>
          <a:xfrm>
            <a:off x="4570413" y="6147540"/>
            <a:ext cx="4027789" cy="215444"/>
          </a:xfrm>
          <a:prstGeom prst="rect">
            <a:avLst/>
          </a:prstGeom>
        </p:spPr>
        <p:txBody>
          <a:bodyPr wrap="square">
            <a:spAutoFit/>
          </a:bodyPr>
          <a:lstStyle/>
          <a:p>
            <a:pPr algn="r"/>
            <a:r>
              <a:rPr lang="en-US" altLang="ja-JP" sz="800" dirty="0">
                <a:solidFill>
                  <a:schemeClr val="tx1">
                    <a:lumMod val="50000"/>
                    <a:lumOff val="50000"/>
                  </a:schemeClr>
                </a:solidFill>
                <a:latin typeface="メイリオ"/>
                <a:ea typeface="メイリオ"/>
                <a:cs typeface="メイリオ"/>
              </a:rPr>
              <a:t>http://</a:t>
            </a:r>
            <a:r>
              <a:rPr lang="en-US" altLang="ja-JP" sz="800" dirty="0" err="1">
                <a:solidFill>
                  <a:schemeClr val="tx1">
                    <a:lumMod val="50000"/>
                    <a:lumOff val="50000"/>
                  </a:schemeClr>
                </a:solidFill>
                <a:latin typeface="メイリオ"/>
                <a:ea typeface="メイリオ"/>
                <a:cs typeface="メイリオ"/>
              </a:rPr>
              <a:t>www.netcommerce.co.jp</a:t>
            </a:r>
            <a:r>
              <a:rPr lang="en-US" altLang="ja-JP" sz="800" dirty="0">
                <a:solidFill>
                  <a:schemeClr val="tx1">
                    <a:lumMod val="50000"/>
                    <a:lumOff val="50000"/>
                  </a:schemeClr>
                </a:solidFill>
                <a:latin typeface="メイリオ"/>
                <a:ea typeface="メイリオ"/>
                <a:cs typeface="メイリオ"/>
              </a:rPr>
              <a:t>/</a:t>
            </a:r>
            <a:r>
              <a:rPr lang="en-US" altLang="ja-JP" sz="800" dirty="0" err="1">
                <a:solidFill>
                  <a:schemeClr val="tx1">
                    <a:lumMod val="50000"/>
                    <a:lumOff val="50000"/>
                  </a:schemeClr>
                </a:solidFill>
                <a:latin typeface="メイリオ"/>
                <a:ea typeface="メイリオ"/>
                <a:cs typeface="メイリオ"/>
              </a:rPr>
              <a:t>forit</a:t>
            </a:r>
            <a:r>
              <a:rPr lang="en-US" altLang="ja-JP" sz="800" dirty="0">
                <a:solidFill>
                  <a:schemeClr val="tx1">
                    <a:lumMod val="50000"/>
                    <a:lumOff val="50000"/>
                  </a:schemeClr>
                </a:solidFill>
                <a:latin typeface="メイリオ"/>
                <a:ea typeface="メイリオ"/>
                <a:cs typeface="メイリオ"/>
              </a:rPr>
              <a:t>/it-workshop</a:t>
            </a:r>
            <a:endParaRPr lang="ja-JP" altLang="en-US" sz="800" dirty="0">
              <a:solidFill>
                <a:schemeClr val="tx1">
                  <a:lumMod val="50000"/>
                  <a:lumOff val="50000"/>
                </a:schemeClr>
              </a:solidFill>
              <a:latin typeface="メイリオ"/>
              <a:ea typeface="メイリオ"/>
              <a:cs typeface="メイリオ"/>
            </a:endParaRPr>
          </a:p>
        </p:txBody>
      </p:sp>
      <p:pic>
        <p:nvPicPr>
          <p:cNvPr id="20" name="図 19" descr="TH160_9784774165226.jpg">
            <a:hlinkClick r:id="rId8"/>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309875" y="1136228"/>
            <a:ext cx="2164534" cy="317915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514913411"/>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最新の</a:t>
            </a:r>
            <a:r>
              <a:rPr kumimoji="1" lang="en-US" altLang="ja-JP" dirty="0" smtClean="0"/>
              <a:t>IT</a:t>
            </a:r>
            <a:r>
              <a:rPr kumimoji="1" lang="ja-JP" altLang="en-US" dirty="0" smtClean="0"/>
              <a:t>トレンドを図解で俯瞰する</a:t>
            </a:r>
            <a:endParaRPr kumimoji="1" lang="ja-JP" altLang="en-US" dirty="0"/>
          </a:p>
        </p:txBody>
      </p:sp>
      <p:sp>
        <p:nvSpPr>
          <p:cNvPr id="3" name="スライド番号プレースホルダー 2"/>
          <p:cNvSpPr>
            <a:spLocks noGrp="1"/>
          </p:cNvSpPr>
          <p:nvPr>
            <p:ph type="sldNum" sz="quarter" idx="12"/>
          </p:nvPr>
        </p:nvSpPr>
        <p:spPr>
          <a:xfrm>
            <a:off x="6932246" y="6847097"/>
            <a:ext cx="2133600" cy="217800"/>
          </a:xfrm>
        </p:spPr>
        <p:txBody>
          <a:bodyPr/>
          <a:lstStyle/>
          <a:p>
            <a:fld id="{8FF8CC5D-A65D-5946-99B5-645367A967AD}" type="slidenum">
              <a:rPr kumimoji="1" lang="ja-JP" altLang="en-US" smtClean="0"/>
              <a:t>294</a:t>
            </a:fld>
            <a:endParaRPr kumimoji="1" lang="ja-JP" altLang="en-US"/>
          </a:p>
        </p:txBody>
      </p:sp>
      <p:pic>
        <p:nvPicPr>
          <p:cNvPr id="4" name="図 3" descr="Top1.png">
            <a:hlinkClick r:id="rId2"/>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 y="1012313"/>
            <a:ext cx="2831070" cy="3494389"/>
          </a:xfrm>
          <a:prstGeom prst="rect">
            <a:avLst/>
          </a:prstGeom>
          <a:ln>
            <a:noFill/>
          </a:ln>
          <a:effectLst>
            <a:outerShdw blurRad="292100" dist="139700" dir="2700000" algn="tl" rotWithShape="0">
              <a:srgbClr val="333333">
                <a:alpha val="65000"/>
              </a:srgbClr>
            </a:outerShdw>
          </a:effectLst>
        </p:spPr>
      </p:pic>
      <p:pic>
        <p:nvPicPr>
          <p:cNvPr id="5" name="図 4" descr="Sample1_Cloud.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831158" y="1012313"/>
            <a:ext cx="2250714" cy="1645789"/>
          </a:xfrm>
          <a:prstGeom prst="rect">
            <a:avLst/>
          </a:prstGeom>
          <a:ln>
            <a:noFill/>
          </a:ln>
          <a:effectLst>
            <a:outerShdw blurRad="292100" dist="139700" dir="2700000" algn="tl" rotWithShape="0">
              <a:srgbClr val="333333">
                <a:alpha val="65000"/>
              </a:srgbClr>
            </a:outerShdw>
          </a:effectLst>
        </p:spPr>
      </p:pic>
      <p:pic>
        <p:nvPicPr>
          <p:cNvPr id="6" name="図 5" descr="Sample1_Fig.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386400" y="1012315"/>
            <a:ext cx="2255907" cy="1645789"/>
          </a:xfrm>
          <a:prstGeom prst="rect">
            <a:avLst/>
          </a:prstGeom>
          <a:ln>
            <a:noFill/>
          </a:ln>
          <a:effectLst>
            <a:outerShdw blurRad="292100" dist="139700" dir="2700000" algn="tl" rotWithShape="0">
              <a:srgbClr val="333333">
                <a:alpha val="65000"/>
              </a:srgbClr>
            </a:outerShdw>
          </a:effectLst>
        </p:spPr>
      </p:pic>
      <p:pic>
        <p:nvPicPr>
          <p:cNvPr id="10" name="図 9" descr="Sample3_SmartMachi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831158" y="2857435"/>
            <a:ext cx="2254381" cy="1650594"/>
          </a:xfrm>
          <a:prstGeom prst="rect">
            <a:avLst/>
          </a:prstGeom>
          <a:ln>
            <a:noFill/>
          </a:ln>
          <a:effectLst>
            <a:outerShdw blurRad="292100" dist="139700" dir="2700000" algn="tl" rotWithShape="0">
              <a:srgbClr val="333333">
                <a:alpha val="65000"/>
              </a:srgbClr>
            </a:outerShdw>
          </a:effectLst>
        </p:spPr>
      </p:pic>
      <p:pic>
        <p:nvPicPr>
          <p:cNvPr id="7" name="図 6" descr="Sample2_Fig.pn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67770" y="2857437"/>
            <a:ext cx="2374538" cy="1645789"/>
          </a:xfrm>
          <a:prstGeom prst="rect">
            <a:avLst/>
          </a:prstGeom>
          <a:ln>
            <a:noFill/>
          </a:ln>
          <a:effectLst>
            <a:outerShdw blurRad="292100" dist="139700" dir="2700000" algn="tl" rotWithShape="0">
              <a:srgbClr val="333333">
                <a:alpha val="65000"/>
              </a:srgbClr>
            </a:outerShdw>
          </a:effectLst>
        </p:spPr>
      </p:pic>
      <p:pic>
        <p:nvPicPr>
          <p:cNvPr id="9" name="図 8" descr="Sample2_ITinfra.png"/>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31158" y="4696193"/>
            <a:ext cx="2252124" cy="1647149"/>
          </a:xfrm>
          <a:prstGeom prst="rect">
            <a:avLst/>
          </a:prstGeom>
          <a:ln>
            <a:noFill/>
          </a:ln>
          <a:effectLst>
            <a:outerShdw blurRad="292100" dist="139700" dir="2700000" algn="tl" rotWithShape="0">
              <a:srgbClr val="333333">
                <a:alpha val="65000"/>
              </a:srgbClr>
            </a:outerShdw>
          </a:effectLst>
        </p:spPr>
      </p:pic>
      <p:pic>
        <p:nvPicPr>
          <p:cNvPr id="11" name="図 10" descr="Sample3_Fig.pn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267770" y="4696195"/>
            <a:ext cx="2374538" cy="1647149"/>
          </a:xfrm>
          <a:prstGeom prst="rect">
            <a:avLst/>
          </a:prstGeom>
          <a:ln>
            <a:noFill/>
          </a:ln>
          <a:effectLst>
            <a:outerShdw blurRad="292100" dist="139700" dir="2700000" algn="tl" rotWithShape="0">
              <a:srgbClr val="333333">
                <a:alpha val="65000"/>
              </a:srgbClr>
            </a:outerShdw>
          </a:effectLst>
        </p:spPr>
      </p:pic>
      <p:sp>
        <p:nvSpPr>
          <p:cNvPr id="12" name="テキスト ボックス 11"/>
          <p:cNvSpPr txBox="1"/>
          <p:nvPr/>
        </p:nvSpPr>
        <p:spPr>
          <a:xfrm>
            <a:off x="384431" y="4696193"/>
            <a:ext cx="3329461" cy="1800493"/>
          </a:xfrm>
          <a:prstGeom prst="rect">
            <a:avLst/>
          </a:prstGeom>
          <a:noFill/>
        </p:spPr>
        <p:txBody>
          <a:bodyPr wrap="square" rtlCol="0">
            <a:spAutoFit/>
          </a:bodyPr>
          <a:lstStyle/>
          <a:p>
            <a:pPr marL="285750" indent="-285750">
              <a:buFont typeface="Wingdings" charset="2"/>
              <a:buChar char="l"/>
            </a:pPr>
            <a:r>
              <a:rPr kumimoji="1" lang="ja-JP" altLang="en-US" sz="1200" dirty="0" smtClean="0">
                <a:solidFill>
                  <a:srgbClr val="3366FF"/>
                </a:solidFill>
              </a:rPr>
              <a:t>ネットをながめても、</a:t>
            </a:r>
            <a:r>
              <a:rPr lang="ja-JP" altLang="en-US" sz="1200" dirty="0" smtClean="0">
                <a:solidFill>
                  <a:srgbClr val="3366FF"/>
                </a:solidFill>
              </a:rPr>
              <a:t>テクノロジーのトレンド、意味や価値は見えてきません。</a:t>
            </a:r>
            <a:endParaRPr lang="en-US" altLang="ja-JP" sz="1200" dirty="0" smtClean="0">
              <a:solidFill>
                <a:srgbClr val="3366FF"/>
              </a:solidFill>
            </a:endParaRPr>
          </a:p>
          <a:p>
            <a:pPr marL="285750" indent="-285750">
              <a:buFont typeface="Wingdings" charset="2"/>
              <a:buChar char="l"/>
            </a:pPr>
            <a:r>
              <a:rPr lang="ja-JP" altLang="en-US" sz="1200" dirty="0" smtClean="0">
                <a:solidFill>
                  <a:srgbClr val="3366FF"/>
                </a:solidFill>
              </a:rPr>
              <a:t>難しい技術用語を並べられていても、専門知識がなければ理解できません。</a:t>
            </a:r>
            <a:endParaRPr lang="en-US" altLang="ja-JP" sz="1200" dirty="0" smtClean="0">
              <a:solidFill>
                <a:srgbClr val="3366FF"/>
              </a:solidFill>
            </a:endParaRPr>
          </a:p>
          <a:p>
            <a:pPr marL="285750" indent="-285750">
              <a:buFont typeface="Wingdings" charset="2"/>
              <a:buChar char="l"/>
            </a:pPr>
            <a:r>
              <a:rPr lang="ja-JP" altLang="en-US" sz="1200" dirty="0" smtClean="0">
                <a:solidFill>
                  <a:srgbClr val="3366FF"/>
                </a:solidFill>
              </a:rPr>
              <a:t>製品説明をつなぎ合わせても、テクノロジーの背景や本質は、分かりません。</a:t>
            </a:r>
            <a:endParaRPr lang="en-US" altLang="ja-JP" sz="900" dirty="0" smtClean="0">
              <a:solidFill>
                <a:srgbClr val="3366FF"/>
              </a:solidFill>
            </a:endParaRPr>
          </a:p>
          <a:p>
            <a:endParaRPr lang="en-US" altLang="ja-JP" sz="900" dirty="0">
              <a:solidFill>
                <a:srgbClr val="3366FF"/>
              </a:solidFill>
            </a:endParaRPr>
          </a:p>
          <a:p>
            <a:r>
              <a:rPr lang="ja-JP" altLang="en-US" sz="900" dirty="0" smtClean="0">
                <a:solidFill>
                  <a:schemeClr val="tx1">
                    <a:lumMod val="50000"/>
                    <a:lumOff val="50000"/>
                  </a:schemeClr>
                </a:solidFill>
              </a:rPr>
              <a:t>本書は、約</a:t>
            </a:r>
            <a:r>
              <a:rPr lang="en-US" altLang="ja-JP" sz="900" dirty="0" smtClean="0">
                <a:solidFill>
                  <a:schemeClr val="tx1">
                    <a:lumMod val="50000"/>
                    <a:lumOff val="50000"/>
                  </a:schemeClr>
                </a:solidFill>
              </a:rPr>
              <a:t>100</a:t>
            </a:r>
            <a:r>
              <a:rPr lang="ja-JP" altLang="en-US" sz="900" dirty="0" smtClean="0">
                <a:solidFill>
                  <a:schemeClr val="tx1">
                    <a:lumMod val="50000"/>
                    <a:lumOff val="50000"/>
                  </a:schemeClr>
                </a:solidFill>
              </a:rPr>
              <a:t>枚の</a:t>
            </a:r>
            <a:r>
              <a:rPr lang="ja-JP" altLang="en-US" sz="900" dirty="0">
                <a:solidFill>
                  <a:schemeClr val="tx1">
                    <a:lumMod val="50000"/>
                    <a:lumOff val="50000"/>
                  </a:schemeClr>
                </a:solidFill>
              </a:rPr>
              <a:t>わかりやすい</a:t>
            </a:r>
            <a:r>
              <a:rPr lang="ja-JP" altLang="en-US" sz="900" dirty="0" smtClean="0">
                <a:solidFill>
                  <a:schemeClr val="tx1">
                    <a:lumMod val="50000"/>
                    <a:lumOff val="50000"/>
                  </a:schemeClr>
                </a:solidFill>
              </a:rPr>
              <a:t>図表と平易な解説で、そんなお悩みを解決します。さらに、本書に掲載されている全ての図表は、ロイヤリティ・フリーのパワーポイントでダウンロードできます。</a:t>
            </a:r>
            <a:endParaRPr kumimoji="1" lang="ja-JP" altLang="en-US" sz="900" dirty="0">
              <a:solidFill>
                <a:schemeClr val="tx1">
                  <a:lumMod val="50000"/>
                  <a:lumOff val="50000"/>
                </a:schemeClr>
              </a:solidFill>
            </a:endParaRPr>
          </a:p>
        </p:txBody>
      </p:sp>
      <p:sp>
        <p:nvSpPr>
          <p:cNvPr id="8" name="正方形/長方形 7"/>
          <p:cNvSpPr/>
          <p:nvPr/>
        </p:nvSpPr>
        <p:spPr>
          <a:xfrm>
            <a:off x="2085693" y="4524908"/>
            <a:ext cx="1205278" cy="215444"/>
          </a:xfrm>
          <a:prstGeom prst="rect">
            <a:avLst/>
          </a:prstGeom>
        </p:spPr>
        <p:txBody>
          <a:bodyPr wrap="none">
            <a:spAutoFit/>
          </a:bodyPr>
          <a:lstStyle/>
          <a:p>
            <a:pPr algn="r"/>
            <a:r>
              <a:rPr lang="en-US" altLang="ja-JP" sz="800" dirty="0"/>
              <a:t>http://</a:t>
            </a:r>
            <a:r>
              <a:rPr lang="en-US" altLang="ja-JP" sz="800" dirty="0" err="1"/>
              <a:t>amzn.to</a:t>
            </a:r>
            <a:r>
              <a:rPr lang="en-US" altLang="ja-JP" sz="800" dirty="0"/>
              <a:t>/1AQtPXz</a:t>
            </a:r>
            <a:endParaRPr lang="ja-JP" altLang="en-US" sz="800" dirty="0"/>
          </a:p>
        </p:txBody>
      </p:sp>
    </p:spTree>
    <p:extLst>
      <p:ext uri="{BB962C8B-B14F-4D97-AF65-F5344CB8AC3E}">
        <p14:creationId xmlns:p14="http://schemas.microsoft.com/office/powerpoint/2010/main" val="2009391543"/>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295</a:t>
            </a:fld>
            <a:endParaRPr kumimoji="1" lang="ja-JP" altLang="en-US"/>
          </a:p>
        </p:txBody>
      </p:sp>
      <p:pic>
        <p:nvPicPr>
          <p:cNvPr id="4" name="図 3" descr="単独LOGO0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58687" y="5878036"/>
            <a:ext cx="617713" cy="677108"/>
          </a:xfrm>
          <a:prstGeom prst="rect">
            <a:avLst/>
          </a:prstGeom>
        </p:spPr>
      </p:pic>
      <p:sp>
        <p:nvSpPr>
          <p:cNvPr id="6" name="正方形/長方形 5"/>
          <p:cNvSpPr/>
          <p:nvPr/>
        </p:nvSpPr>
        <p:spPr>
          <a:xfrm>
            <a:off x="6127750" y="5878036"/>
            <a:ext cx="2938096" cy="677108"/>
          </a:xfrm>
          <a:prstGeom prst="rect">
            <a:avLst/>
          </a:prstGeom>
        </p:spPr>
        <p:txBody>
          <a:bodyPr wrap="square">
            <a:spAutoFit/>
          </a:bodyPr>
          <a:lstStyle/>
          <a:p>
            <a:pPr algn="r"/>
            <a:r>
              <a:rPr lang="ja-JP" altLang="en-US" sz="1400" dirty="0">
                <a:solidFill>
                  <a:srgbClr val="595959"/>
                </a:solidFill>
                <a:latin typeface="メイリオ"/>
                <a:ea typeface="メイリオ"/>
                <a:cs typeface="メイリオ"/>
              </a:rPr>
              <a:t>ネットコマース株式</a:t>
            </a:r>
            <a:r>
              <a:rPr lang="ja-JP" altLang="en-US" sz="1400" dirty="0" smtClean="0">
                <a:solidFill>
                  <a:srgbClr val="595959"/>
                </a:solidFill>
                <a:latin typeface="メイリオ"/>
                <a:ea typeface="メイリオ"/>
                <a:cs typeface="メイリオ"/>
              </a:rPr>
              <a:t>会社</a:t>
            </a:r>
            <a:endParaRPr lang="ja-JP" altLang="en-US" sz="1400" dirty="0">
              <a:solidFill>
                <a:srgbClr val="595959"/>
              </a:solidFill>
              <a:latin typeface="メイリオ"/>
              <a:ea typeface="メイリオ"/>
              <a:cs typeface="メイリオ"/>
            </a:endParaRPr>
          </a:p>
          <a:p>
            <a:pPr algn="r"/>
            <a:r>
              <a:rPr lang="en-US" altLang="ja-JP" sz="800" dirty="0" smtClean="0">
                <a:solidFill>
                  <a:srgbClr val="595959"/>
                </a:solidFill>
                <a:latin typeface="メイリオ"/>
                <a:ea typeface="メイリオ"/>
                <a:cs typeface="メイリオ"/>
              </a:rPr>
              <a:t>180</a:t>
            </a:r>
            <a:r>
              <a:rPr lang="en-US" altLang="ja-JP" sz="800" dirty="0">
                <a:solidFill>
                  <a:srgbClr val="595959"/>
                </a:solidFill>
                <a:latin typeface="メイリオ"/>
                <a:ea typeface="メイリオ"/>
                <a:cs typeface="メイリオ"/>
              </a:rPr>
              <a:t>-</a:t>
            </a:r>
            <a:r>
              <a:rPr lang="en-US" altLang="ja-JP" sz="800" dirty="0" smtClean="0">
                <a:solidFill>
                  <a:srgbClr val="595959"/>
                </a:solidFill>
                <a:latin typeface="メイリオ"/>
                <a:ea typeface="メイリオ"/>
                <a:cs typeface="メイリオ"/>
              </a:rPr>
              <a:t>0004</a:t>
            </a:r>
            <a:r>
              <a:rPr lang="ja-JP" altLang="en-US" sz="800" dirty="0" smtClean="0">
                <a:solidFill>
                  <a:srgbClr val="595959"/>
                </a:solidFill>
                <a:latin typeface="メイリオ"/>
                <a:ea typeface="メイリオ"/>
                <a:cs typeface="メイリオ"/>
              </a:rPr>
              <a:t>　東京都</a:t>
            </a:r>
            <a:r>
              <a:rPr lang="ja-JP" altLang="en-US" sz="800" dirty="0">
                <a:solidFill>
                  <a:srgbClr val="595959"/>
                </a:solidFill>
                <a:latin typeface="メイリオ"/>
                <a:ea typeface="メイリオ"/>
                <a:cs typeface="メイリオ"/>
              </a:rPr>
              <a:t>武蔵野市吉祥寺本町</a:t>
            </a:r>
            <a:r>
              <a:rPr lang="en-US" altLang="ja-JP" sz="800" dirty="0">
                <a:solidFill>
                  <a:srgbClr val="595959"/>
                </a:solidFill>
                <a:latin typeface="メイリオ"/>
                <a:ea typeface="メイリオ"/>
                <a:cs typeface="メイリオ"/>
              </a:rPr>
              <a:t>2-4-17</a:t>
            </a:r>
          </a:p>
          <a:p>
            <a:pPr algn="r"/>
            <a:r>
              <a:rPr lang="ja-JP" altLang="en-US" sz="800" dirty="0">
                <a:solidFill>
                  <a:srgbClr val="595959"/>
                </a:solidFill>
                <a:latin typeface="メイリオ"/>
                <a:ea typeface="メイリオ"/>
                <a:cs typeface="メイリオ"/>
              </a:rPr>
              <a:t>エスト・グランデール・カーロ </a:t>
            </a:r>
            <a:r>
              <a:rPr lang="en-US" altLang="ja-JP" sz="800" dirty="0" smtClean="0">
                <a:solidFill>
                  <a:srgbClr val="595959"/>
                </a:solidFill>
                <a:latin typeface="メイリオ"/>
                <a:ea typeface="メイリオ"/>
                <a:cs typeface="メイリオ"/>
              </a:rPr>
              <a:t>1201</a:t>
            </a:r>
          </a:p>
          <a:p>
            <a:pPr algn="r"/>
            <a:r>
              <a:rPr lang="en-US" altLang="ja-JP" sz="800" dirty="0" smtClean="0">
                <a:solidFill>
                  <a:srgbClr val="595959"/>
                </a:solidFill>
                <a:latin typeface="メイリオ"/>
                <a:ea typeface="メイリオ"/>
                <a:cs typeface="メイリオ"/>
                <a:hlinkClick r:id="rId3"/>
              </a:rPr>
              <a:t>http://</a:t>
            </a:r>
            <a:r>
              <a:rPr lang="en-US" altLang="ja-JP" sz="800" dirty="0" err="1" smtClean="0">
                <a:solidFill>
                  <a:srgbClr val="595959"/>
                </a:solidFill>
                <a:latin typeface="メイリオ"/>
                <a:ea typeface="メイリオ"/>
                <a:cs typeface="メイリオ"/>
                <a:hlinkClick r:id="rId3"/>
              </a:rPr>
              <a:t>www.netcommerce.co.jp</a:t>
            </a:r>
            <a:r>
              <a:rPr lang="en-US" altLang="ja-JP" sz="800" dirty="0" smtClean="0">
                <a:solidFill>
                  <a:srgbClr val="595959"/>
                </a:solidFill>
                <a:latin typeface="メイリオ"/>
                <a:ea typeface="メイリオ"/>
                <a:cs typeface="メイリオ"/>
                <a:hlinkClick r:id="rId3"/>
              </a:rPr>
              <a:t>/</a:t>
            </a:r>
            <a:endParaRPr lang="ja-JP" altLang="en-US" sz="800" dirty="0">
              <a:solidFill>
                <a:srgbClr val="595959"/>
              </a:solidFill>
              <a:latin typeface="メイリオ"/>
              <a:ea typeface="メイリオ"/>
              <a:cs typeface="メイリオ"/>
            </a:endParaRPr>
          </a:p>
        </p:txBody>
      </p:sp>
    </p:spTree>
    <p:extLst>
      <p:ext uri="{BB962C8B-B14F-4D97-AF65-F5344CB8AC3E}">
        <p14:creationId xmlns:p14="http://schemas.microsoft.com/office/powerpoint/2010/main" val="127319296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3</a:t>
            </a:fld>
            <a:endParaRPr kumimoji="1" lang="ja-JP" altLang="en-US"/>
          </a:p>
        </p:txBody>
      </p:sp>
      <p:sp>
        <p:nvSpPr>
          <p:cNvPr id="3" name="正方形/長方形 2"/>
          <p:cNvSpPr/>
          <p:nvPr/>
        </p:nvSpPr>
        <p:spPr>
          <a:xfrm>
            <a:off x="397204" y="1196752"/>
            <a:ext cx="8349592" cy="4647426"/>
          </a:xfrm>
          <a:prstGeom prst="rect">
            <a:avLst/>
          </a:prstGeom>
        </p:spPr>
        <p:txBody>
          <a:bodyPr wrap="square">
            <a:spAutoFit/>
          </a:bodyPr>
          <a:lstStyle/>
          <a:p>
            <a:pPr>
              <a:spcBef>
                <a:spcPts val="1200"/>
              </a:spcBef>
            </a:pPr>
            <a:r>
              <a:rPr lang="ja-JP" altLang="en-US" sz="2400" b="1" dirty="0" smtClean="0">
                <a:solidFill>
                  <a:srgbClr val="3366FF"/>
                </a:solidFill>
                <a:latin typeface="メイリオ"/>
                <a:ea typeface="メイリオ"/>
                <a:cs typeface="メイリオ"/>
              </a:rPr>
              <a:t>インフラ</a:t>
            </a:r>
            <a:r>
              <a:rPr lang="en-US" altLang="ja-JP" sz="2400" b="1" dirty="0" smtClean="0">
                <a:solidFill>
                  <a:srgbClr val="3366FF"/>
                </a:solidFill>
                <a:latin typeface="メイリオ"/>
                <a:ea typeface="メイリオ"/>
                <a:cs typeface="メイリオ"/>
              </a:rPr>
              <a:t>&amp;</a:t>
            </a:r>
            <a:r>
              <a:rPr lang="ja-JP" altLang="en-US" sz="2400" b="1" dirty="0" smtClean="0">
                <a:solidFill>
                  <a:srgbClr val="3366FF"/>
                </a:solidFill>
                <a:latin typeface="メイリオ"/>
                <a:ea typeface="メイリオ"/>
                <a:cs typeface="メイリオ"/>
              </a:rPr>
              <a:t>プラットフォーム編</a:t>
            </a:r>
          </a:p>
          <a:p>
            <a:pPr marL="342900" indent="-342900">
              <a:spcBef>
                <a:spcPts val="1200"/>
              </a:spcBef>
              <a:buFont typeface="Wingdings" charset="2"/>
              <a:buChar char="v"/>
            </a:pPr>
            <a:endParaRPr lang="ja-JP" altLang="en-US" sz="2400" dirty="0" smtClean="0">
              <a:solidFill>
                <a:srgbClr val="3366FF"/>
              </a:solidFill>
              <a:latin typeface="メイリオ"/>
              <a:ea typeface="メイリオ"/>
              <a:cs typeface="メイリオ"/>
            </a:endParaRPr>
          </a:p>
          <a:p>
            <a:pPr marL="342900" indent="-342900">
              <a:spcBef>
                <a:spcPts val="1200"/>
              </a:spcBef>
              <a:buFont typeface="Wingdings" charset="2"/>
              <a:buChar char="v"/>
            </a:pPr>
            <a:r>
              <a:rPr lang="ja-JP" altLang="en-US" sz="2400" dirty="0" smtClean="0">
                <a:solidFill>
                  <a:srgbClr val="3366FF"/>
                </a:solidFill>
                <a:latin typeface="メイリオ"/>
                <a:ea typeface="メイリオ"/>
                <a:cs typeface="メイリオ"/>
              </a:rPr>
              <a:t>最新の</a:t>
            </a:r>
            <a:r>
              <a:rPr lang="en-US" altLang="ja-JP" sz="2400" dirty="0" smtClean="0">
                <a:solidFill>
                  <a:srgbClr val="3366FF"/>
                </a:solidFill>
                <a:latin typeface="メイリオ"/>
                <a:ea typeface="メイリオ"/>
                <a:cs typeface="メイリオ"/>
              </a:rPr>
              <a:t>IT</a:t>
            </a:r>
            <a:r>
              <a:rPr lang="ja-JP" altLang="en-US" sz="2400" dirty="0" smtClean="0">
                <a:solidFill>
                  <a:srgbClr val="3366FF"/>
                </a:solidFill>
                <a:latin typeface="メイリオ"/>
                <a:ea typeface="メイリオ"/>
                <a:cs typeface="メイリオ"/>
              </a:rPr>
              <a:t>トレンドとビジネス戦略</a:t>
            </a:r>
            <a:endParaRPr lang="en-US" altLang="ja-JP" sz="2400" dirty="0" smtClean="0">
              <a:solidFill>
                <a:srgbClr val="3366FF"/>
              </a:solidFill>
              <a:latin typeface="メイリオ"/>
              <a:ea typeface="メイリオ"/>
              <a:cs typeface="メイリオ"/>
            </a:endParaRPr>
          </a:p>
          <a:p>
            <a:pPr marL="342900" indent="-342900">
              <a:spcBef>
                <a:spcPts val="1200"/>
              </a:spcBef>
              <a:buFont typeface="Wingdings" charset="2"/>
              <a:buChar char="v"/>
            </a:pPr>
            <a:r>
              <a:rPr lang="ja-JP" altLang="en-US" sz="2400" dirty="0" smtClean="0">
                <a:solidFill>
                  <a:srgbClr val="3366FF"/>
                </a:solidFill>
                <a:latin typeface="メイリオ"/>
                <a:ea typeface="メイリオ"/>
                <a:cs typeface="メイリオ"/>
              </a:rPr>
              <a:t>クラウド</a:t>
            </a:r>
            <a:r>
              <a:rPr lang="ja-JP" altLang="en-US" sz="2400" dirty="0">
                <a:solidFill>
                  <a:srgbClr val="3366FF"/>
                </a:solidFill>
                <a:latin typeface="メイリオ"/>
                <a:ea typeface="メイリオ"/>
                <a:cs typeface="メイリオ"/>
              </a:rPr>
              <a:t>・</a:t>
            </a:r>
            <a:r>
              <a:rPr lang="ja-JP" altLang="en-US" sz="2400" dirty="0" smtClean="0">
                <a:solidFill>
                  <a:srgbClr val="3366FF"/>
                </a:solidFill>
                <a:latin typeface="メイリオ"/>
                <a:ea typeface="メイリオ"/>
                <a:cs typeface="メイリオ"/>
              </a:rPr>
              <a:t>コンピューティング</a:t>
            </a:r>
            <a:endParaRPr lang="en-US" altLang="ja-JP" sz="2400" dirty="0" smtClean="0">
              <a:solidFill>
                <a:srgbClr val="3366FF"/>
              </a:solidFill>
              <a:latin typeface="メイリオ"/>
              <a:ea typeface="メイリオ"/>
              <a:cs typeface="メイリオ"/>
            </a:endParaRPr>
          </a:p>
          <a:p>
            <a:pPr marL="342900" indent="-342900">
              <a:spcBef>
                <a:spcPts val="1200"/>
              </a:spcBef>
              <a:buFont typeface="Wingdings" charset="2"/>
              <a:buChar char="v"/>
            </a:pPr>
            <a:r>
              <a:rPr lang="ja-JP" altLang="en-US" sz="2400" dirty="0" smtClean="0">
                <a:solidFill>
                  <a:srgbClr val="3366FF"/>
                </a:solidFill>
                <a:latin typeface="メイリオ"/>
                <a:ea typeface="メイリオ"/>
                <a:cs typeface="メイリオ"/>
              </a:rPr>
              <a:t>モバイル</a:t>
            </a:r>
            <a:r>
              <a:rPr lang="ja-JP" altLang="en-US" sz="2400" dirty="0">
                <a:solidFill>
                  <a:srgbClr val="3366FF"/>
                </a:solidFill>
                <a:latin typeface="メイリオ"/>
                <a:ea typeface="メイリオ"/>
                <a:cs typeface="メイリオ"/>
              </a:rPr>
              <a:t>とウェアラブル</a:t>
            </a:r>
            <a:endParaRPr lang="en-US" altLang="ja-JP" sz="2400" dirty="0">
              <a:solidFill>
                <a:srgbClr val="3366FF"/>
              </a:solidFill>
              <a:latin typeface="メイリオ"/>
              <a:ea typeface="メイリオ"/>
              <a:cs typeface="メイリオ"/>
            </a:endParaRPr>
          </a:p>
          <a:p>
            <a:pPr marL="342900" indent="-342900">
              <a:spcBef>
                <a:spcPts val="1200"/>
              </a:spcBef>
              <a:buFont typeface="Wingdings" charset="2"/>
              <a:buChar char="v"/>
            </a:pPr>
            <a:r>
              <a:rPr lang="ja-JP" altLang="en-US" sz="2400" dirty="0" smtClean="0">
                <a:solidFill>
                  <a:srgbClr val="3366FF"/>
                </a:solidFill>
                <a:latin typeface="メイリオ"/>
                <a:ea typeface="メイリオ"/>
                <a:cs typeface="メイリオ"/>
              </a:rPr>
              <a:t>仮想化と</a:t>
            </a:r>
            <a:r>
              <a:rPr lang="en-US" altLang="ja-JP" sz="2400" dirty="0" smtClean="0">
                <a:solidFill>
                  <a:srgbClr val="3366FF"/>
                </a:solidFill>
                <a:latin typeface="メイリオ"/>
                <a:ea typeface="メイリオ"/>
                <a:cs typeface="メイリオ"/>
              </a:rPr>
              <a:t>SDI (Software Defined Infrastructure)</a:t>
            </a:r>
          </a:p>
          <a:p>
            <a:pPr marL="342900" indent="-342900">
              <a:spcBef>
                <a:spcPts val="1200"/>
              </a:spcBef>
              <a:buFont typeface="Wingdings" charset="2"/>
              <a:buChar char="v"/>
            </a:pPr>
            <a:r>
              <a:rPr lang="ja-JP" altLang="en-US" sz="2400" dirty="0" smtClean="0">
                <a:solidFill>
                  <a:srgbClr val="3366FF"/>
                </a:solidFill>
                <a:latin typeface="メイリオ"/>
                <a:ea typeface="メイリオ"/>
                <a:cs typeface="メイリオ"/>
              </a:rPr>
              <a:t>データベース</a:t>
            </a:r>
            <a:endParaRPr lang="en-US" altLang="ja-JP" sz="2400" dirty="0" smtClean="0">
              <a:solidFill>
                <a:srgbClr val="3366FF"/>
              </a:solidFill>
              <a:latin typeface="メイリオ"/>
              <a:ea typeface="メイリオ"/>
              <a:cs typeface="メイリオ"/>
            </a:endParaRPr>
          </a:p>
          <a:p>
            <a:pPr marL="342900" indent="-342900">
              <a:spcBef>
                <a:spcPts val="1200"/>
              </a:spcBef>
              <a:buFont typeface="Wingdings" charset="2"/>
              <a:buChar char="v"/>
            </a:pPr>
            <a:r>
              <a:rPr lang="ja-JP" altLang="en-US" sz="2400" dirty="0" smtClean="0">
                <a:solidFill>
                  <a:srgbClr val="3366FF"/>
                </a:solidFill>
                <a:latin typeface="メイリオ"/>
                <a:ea typeface="メイリオ"/>
                <a:cs typeface="メイリオ"/>
              </a:rPr>
              <a:t>ストレージ</a:t>
            </a:r>
            <a:endParaRPr lang="en-US" altLang="ja-JP" sz="2400" dirty="0" smtClean="0">
              <a:solidFill>
                <a:srgbClr val="3366FF"/>
              </a:solidFill>
              <a:latin typeface="メイリオ"/>
              <a:ea typeface="メイリオ"/>
              <a:cs typeface="メイリオ"/>
            </a:endParaRPr>
          </a:p>
          <a:p>
            <a:pPr marL="342900" indent="-342900">
              <a:spcBef>
                <a:spcPts val="1200"/>
              </a:spcBef>
              <a:buFont typeface="Wingdings" charset="2"/>
              <a:buChar char="v"/>
            </a:pPr>
            <a:r>
              <a:rPr lang="en-US" altLang="ja-JP" sz="2400" dirty="0" smtClean="0">
                <a:solidFill>
                  <a:srgbClr val="3366FF"/>
                </a:solidFill>
                <a:latin typeface="メイリオ"/>
                <a:ea typeface="メイリオ"/>
                <a:cs typeface="メイリオ"/>
              </a:rPr>
              <a:t>5G</a:t>
            </a:r>
            <a:r>
              <a:rPr lang="ja-JP" altLang="en-US" sz="2400" dirty="0" smtClean="0">
                <a:solidFill>
                  <a:srgbClr val="3366FF"/>
                </a:solidFill>
                <a:latin typeface="メイリオ"/>
                <a:ea typeface="メイリオ"/>
                <a:cs typeface="メイリオ"/>
              </a:rPr>
              <a:t>（次世代通信網）</a:t>
            </a:r>
            <a:endParaRPr lang="en-US" altLang="ja-JP" sz="2400" dirty="0">
              <a:solidFill>
                <a:srgbClr val="3366FF"/>
              </a:solidFill>
              <a:latin typeface="メイリオ"/>
              <a:ea typeface="メイリオ"/>
              <a:cs typeface="メイリオ"/>
            </a:endParaRPr>
          </a:p>
        </p:txBody>
      </p:sp>
    </p:spTree>
    <p:extLst>
      <p:ext uri="{BB962C8B-B14F-4D97-AF65-F5344CB8AC3E}">
        <p14:creationId xmlns:p14="http://schemas.microsoft.com/office/powerpoint/2010/main" val="176741664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2400" y="152400"/>
            <a:ext cx="8991600" cy="533400"/>
          </a:xfrm>
        </p:spPr>
        <p:txBody>
          <a:bodyPr/>
          <a:lstStyle/>
          <a:p>
            <a:r>
              <a:rPr kumimoji="1" lang="ja-JP" altLang="en-US" dirty="0" smtClean="0"/>
              <a:t>クラウド</a:t>
            </a:r>
            <a:r>
              <a:rPr lang="ja-JP" altLang="en-US" dirty="0" smtClean="0"/>
              <a:t>ならではの費用対効果の考え方</a:t>
            </a:r>
            <a:endParaRPr kumimoji="1" lang="ja-JP" altLang="en-US" dirty="0"/>
          </a:p>
        </p:txBody>
      </p:sp>
      <p:cxnSp>
        <p:nvCxnSpPr>
          <p:cNvPr id="22" name="直線矢印コネクタ 21"/>
          <p:cNvCxnSpPr/>
          <p:nvPr/>
        </p:nvCxnSpPr>
        <p:spPr bwMode="auto">
          <a:xfrm flipV="1">
            <a:off x="1114855" y="1066800"/>
            <a:ext cx="0" cy="4953000"/>
          </a:xfrm>
          <a:prstGeom prst="straightConnector1">
            <a:avLst/>
          </a:prstGeom>
          <a:solidFill>
            <a:schemeClr val="bg1"/>
          </a:solidFill>
          <a:ln w="38100" cap="flat" cmpd="sng" algn="ctr">
            <a:solidFill>
              <a:srgbClr val="FF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7" name="直線矢印コネクタ 26"/>
          <p:cNvCxnSpPr/>
          <p:nvPr/>
        </p:nvCxnSpPr>
        <p:spPr bwMode="auto">
          <a:xfrm>
            <a:off x="1114855" y="6019800"/>
            <a:ext cx="7162800" cy="0"/>
          </a:xfrm>
          <a:prstGeom prst="straightConnector1">
            <a:avLst/>
          </a:prstGeom>
          <a:solidFill>
            <a:schemeClr val="bg1"/>
          </a:solidFill>
          <a:ln w="38100" cap="flat" cmpd="sng" algn="ctr">
            <a:solidFill>
              <a:srgbClr val="008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pic>
        <p:nvPicPr>
          <p:cNvPr id="32" name="図 31" descr="MC900431631.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3855" y="1295400"/>
            <a:ext cx="762000" cy="762000"/>
          </a:xfrm>
          <a:prstGeom prst="rect">
            <a:avLst/>
          </a:prstGeom>
        </p:spPr>
      </p:pic>
      <p:pic>
        <p:nvPicPr>
          <p:cNvPr id="33" name="図 32" descr="MC900431586.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287055" y="5715000"/>
            <a:ext cx="673100" cy="673100"/>
          </a:xfrm>
          <a:prstGeom prst="rect">
            <a:avLst/>
          </a:prstGeom>
        </p:spPr>
      </p:pic>
      <p:grpSp>
        <p:nvGrpSpPr>
          <p:cNvPr id="4" name="図形グループ 3"/>
          <p:cNvGrpSpPr/>
          <p:nvPr/>
        </p:nvGrpSpPr>
        <p:grpSpPr>
          <a:xfrm>
            <a:off x="1343455" y="2819400"/>
            <a:ext cx="6934200" cy="2895600"/>
            <a:chOff x="1524000" y="3048000"/>
            <a:chExt cx="6934200" cy="2895600"/>
          </a:xfrm>
        </p:grpSpPr>
        <p:cxnSp>
          <p:nvCxnSpPr>
            <p:cNvPr id="34" name="直線矢印コネクタ 33"/>
            <p:cNvCxnSpPr/>
            <p:nvPr/>
          </p:nvCxnSpPr>
          <p:spPr bwMode="auto">
            <a:xfrm>
              <a:off x="1752600" y="3048000"/>
              <a:ext cx="6705600" cy="2895600"/>
            </a:xfrm>
            <a:prstGeom prst="straightConnector1">
              <a:avLst/>
            </a:prstGeom>
            <a:solidFill>
              <a:schemeClr val="bg1"/>
            </a:solidFill>
            <a:ln w="76200" cap="flat" cmpd="sng" algn="ctr">
              <a:solidFill>
                <a:srgbClr val="FF6FCF"/>
              </a:solidFill>
              <a:prstDash val="sysDash"/>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6" name="テキスト ボックス 35"/>
            <p:cNvSpPr txBox="1"/>
            <p:nvPr/>
          </p:nvSpPr>
          <p:spPr>
            <a:xfrm>
              <a:off x="1524000" y="3886200"/>
              <a:ext cx="2345714" cy="707886"/>
            </a:xfrm>
            <a:prstGeom prst="rect">
              <a:avLst/>
            </a:prstGeom>
            <a:noFill/>
          </p:spPr>
          <p:txBody>
            <a:bodyPr wrap="none" rtlCol="0">
              <a:spAutoFit/>
            </a:bodyPr>
            <a:lstStyle/>
            <a:p>
              <a:r>
                <a:rPr lang="ja-JP" altLang="en-US" sz="2000" dirty="0" smtClean="0">
                  <a:solidFill>
                    <a:srgbClr val="FF66FF"/>
                  </a:solidFill>
                  <a:effectLst/>
                  <a:latin typeface="HGP創英角ｺﾞｼｯｸUB"/>
                  <a:ea typeface="HGP創英角ｺﾞｼｯｸUB"/>
                  <a:cs typeface="HGP創英角ｺﾞｼｯｸUB"/>
                </a:rPr>
                <a:t>システム関連機器の</a:t>
              </a:r>
              <a:endParaRPr lang="en-US" altLang="ja-JP" sz="2000" dirty="0" smtClean="0">
                <a:solidFill>
                  <a:srgbClr val="FF66FF"/>
                </a:solidFill>
                <a:effectLst/>
                <a:latin typeface="HGP創英角ｺﾞｼｯｸUB"/>
                <a:ea typeface="HGP創英角ｺﾞｼｯｸUB"/>
                <a:cs typeface="HGP創英角ｺﾞｼｯｸUB"/>
              </a:endParaRPr>
            </a:p>
            <a:p>
              <a:r>
                <a:rPr lang="ja-JP" altLang="en-US" sz="2000" dirty="0" smtClean="0">
                  <a:solidFill>
                    <a:srgbClr val="FF66FF"/>
                  </a:solidFill>
                  <a:effectLst/>
                  <a:latin typeface="HGP創英角ｺﾞｼｯｸUB"/>
                  <a:ea typeface="HGP創英角ｺﾞｼｯｸUB"/>
                  <a:cs typeface="HGP創英角ｺﾞｼｯｸUB"/>
                </a:rPr>
                <a:t>コストパフォーマンス</a:t>
              </a:r>
              <a:endParaRPr kumimoji="1" lang="ja-JP" altLang="en-US" sz="2000" dirty="0">
                <a:solidFill>
                  <a:srgbClr val="FF66FF"/>
                </a:solidFill>
                <a:effectLst/>
                <a:latin typeface="HGP創英角ｺﾞｼｯｸUB"/>
                <a:ea typeface="HGP創英角ｺﾞｼｯｸUB"/>
                <a:cs typeface="HGP創英角ｺﾞｼｯｸUB"/>
              </a:endParaRPr>
            </a:p>
          </p:txBody>
        </p:sp>
      </p:grpSp>
      <p:cxnSp>
        <p:nvCxnSpPr>
          <p:cNvPr id="15" name="直線矢印コネクタ 14"/>
          <p:cNvCxnSpPr/>
          <p:nvPr/>
        </p:nvCxnSpPr>
        <p:spPr bwMode="auto">
          <a:xfrm>
            <a:off x="1572055" y="2590800"/>
            <a:ext cx="6705600" cy="0"/>
          </a:xfrm>
          <a:prstGeom prst="straightConnector1">
            <a:avLst/>
          </a:prstGeom>
          <a:solidFill>
            <a:schemeClr val="bg1"/>
          </a:solidFill>
          <a:ln w="76200" cap="flat" cmpd="sng" algn="ctr">
            <a:solidFill>
              <a:srgbClr val="33ACBD"/>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26" name="テキスト ボックス 25"/>
          <p:cNvSpPr txBox="1"/>
          <p:nvPr/>
        </p:nvSpPr>
        <p:spPr>
          <a:xfrm>
            <a:off x="6982255" y="1981200"/>
            <a:ext cx="1052892" cy="523220"/>
          </a:xfrm>
          <a:prstGeom prst="rect">
            <a:avLst/>
          </a:prstGeom>
          <a:noFill/>
        </p:spPr>
        <p:txBody>
          <a:bodyPr wrap="none" rtlCol="0">
            <a:spAutoFit/>
          </a:bodyPr>
          <a:lstStyle/>
          <a:p>
            <a:r>
              <a:rPr kumimoji="1" lang="ja-JP" altLang="en-US" sz="2800" dirty="0" smtClean="0">
                <a:solidFill>
                  <a:srgbClr val="008000"/>
                </a:solidFill>
                <a:effectLst/>
                <a:latin typeface="HGP創英角ｺﾞｼｯｸUB"/>
                <a:ea typeface="HGP創英角ｺﾞｼｯｸUB"/>
                <a:cs typeface="HGP創英角ｺﾞｼｯｸUB"/>
              </a:rPr>
              <a:t>リース</a:t>
            </a:r>
            <a:endParaRPr kumimoji="1" lang="ja-JP" altLang="en-US" sz="2800" dirty="0">
              <a:solidFill>
                <a:srgbClr val="008000"/>
              </a:solidFill>
              <a:effectLst/>
              <a:latin typeface="HGP創英角ｺﾞｼｯｸUB"/>
              <a:ea typeface="HGP創英角ｺﾞｼｯｸUB"/>
              <a:cs typeface="HGP創英角ｺﾞｼｯｸUB"/>
            </a:endParaRPr>
          </a:p>
        </p:txBody>
      </p:sp>
      <p:sp>
        <p:nvSpPr>
          <p:cNvPr id="37" name="角丸四角形吹き出し 36"/>
          <p:cNvSpPr/>
          <p:nvPr/>
        </p:nvSpPr>
        <p:spPr bwMode="auto">
          <a:xfrm>
            <a:off x="4620055" y="1371600"/>
            <a:ext cx="2133600" cy="609600"/>
          </a:xfrm>
          <a:prstGeom prst="wedgeRoundRectCallout">
            <a:avLst>
              <a:gd name="adj1" fmla="val 59881"/>
              <a:gd name="adj2" fmla="val 89583"/>
              <a:gd name="adj3" fmla="val 16667"/>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rgbClr val="FFFFFF"/>
                </a:solidFill>
              </a:rPr>
              <a:t>コストパフォーマンスが</a:t>
            </a:r>
            <a:endParaRPr kumimoji="0" lang="en-US" altLang="ja-JP" sz="1400" dirty="0" smtClean="0">
              <a:solidFill>
                <a:srgbClr val="FFFFFF"/>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rgbClr val="FFFFFF"/>
                </a:solidFill>
              </a:rPr>
              <a:t>長期的に固定化</a:t>
            </a:r>
            <a:endParaRPr kumimoji="0" lang="ja-JP" altLang="en-US" sz="1400" b="0" i="0" u="none" strike="noStrike" cap="none" normalizeH="0" baseline="0" dirty="0" smtClean="0">
              <a:ln>
                <a:noFill/>
              </a:ln>
              <a:solidFill>
                <a:srgbClr val="FFFFFF"/>
              </a:solidFill>
              <a:effectLst/>
            </a:endParaRPr>
          </a:p>
        </p:txBody>
      </p:sp>
      <p:cxnSp>
        <p:nvCxnSpPr>
          <p:cNvPr id="28" name="直線矢印コネクタ 27"/>
          <p:cNvCxnSpPr/>
          <p:nvPr/>
        </p:nvCxnSpPr>
        <p:spPr bwMode="auto">
          <a:xfrm>
            <a:off x="1572055" y="2133600"/>
            <a:ext cx="6705600" cy="2819400"/>
          </a:xfrm>
          <a:prstGeom prst="straightConnector1">
            <a:avLst/>
          </a:prstGeom>
          <a:solidFill>
            <a:schemeClr val="bg1"/>
          </a:solidFill>
          <a:ln w="76200" cap="flat" cmpd="sng" algn="ctr">
            <a:solidFill>
              <a:srgbClr val="FF99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1" name="テキスト ボックス 30"/>
          <p:cNvSpPr txBox="1"/>
          <p:nvPr/>
        </p:nvSpPr>
        <p:spPr>
          <a:xfrm>
            <a:off x="6601255" y="4340086"/>
            <a:ext cx="1338828" cy="523220"/>
          </a:xfrm>
          <a:prstGeom prst="rect">
            <a:avLst/>
          </a:prstGeom>
          <a:noFill/>
        </p:spPr>
        <p:txBody>
          <a:bodyPr wrap="none" rtlCol="0">
            <a:spAutoFit/>
          </a:bodyPr>
          <a:lstStyle/>
          <a:p>
            <a:r>
              <a:rPr kumimoji="1" lang="ja-JP" altLang="en-US" sz="2800" dirty="0" smtClean="0">
                <a:solidFill>
                  <a:srgbClr val="0000FF"/>
                </a:solidFill>
                <a:effectLst/>
                <a:latin typeface="HGP創英角ｺﾞｼｯｸUB"/>
                <a:ea typeface="HGP創英角ｺﾞｼｯｸUB"/>
                <a:cs typeface="HGP創英角ｺﾞｼｯｸUB"/>
              </a:rPr>
              <a:t>クラウド</a:t>
            </a:r>
            <a:endParaRPr kumimoji="1" lang="ja-JP" altLang="en-US" sz="2800" dirty="0">
              <a:solidFill>
                <a:srgbClr val="0000FF"/>
              </a:solidFill>
              <a:effectLst/>
              <a:latin typeface="HGP創英角ｺﾞｼｯｸUB"/>
              <a:ea typeface="HGP創英角ｺﾞｼｯｸUB"/>
              <a:cs typeface="HGP創英角ｺﾞｼｯｸUB"/>
            </a:endParaRPr>
          </a:p>
        </p:txBody>
      </p:sp>
      <p:sp>
        <p:nvSpPr>
          <p:cNvPr id="38" name="角丸四角形吹き出し 37"/>
          <p:cNvSpPr/>
          <p:nvPr/>
        </p:nvSpPr>
        <p:spPr bwMode="auto">
          <a:xfrm>
            <a:off x="3324655" y="5105400"/>
            <a:ext cx="3276600" cy="609600"/>
          </a:xfrm>
          <a:prstGeom prst="wedgeRoundRectCallout">
            <a:avLst>
              <a:gd name="adj1" fmla="val 53761"/>
              <a:gd name="adj2" fmla="val -112500"/>
              <a:gd name="adj3" fmla="val 16667"/>
            </a:avLst>
          </a:prstGeom>
          <a:solidFill>
            <a:srgbClr val="FF66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rgbClr val="FFFFFF"/>
                </a:solidFill>
              </a:rPr>
              <a:t>新機種追加、</a:t>
            </a:r>
            <a:r>
              <a:rPr kumimoji="0" lang="ja-JP" altLang="en-US" sz="1400" b="0" i="0" u="none" strike="noStrike" cap="none" normalizeH="0" baseline="0" dirty="0" smtClean="0">
                <a:ln>
                  <a:noFill/>
                </a:ln>
                <a:solidFill>
                  <a:srgbClr val="FFFFFF"/>
                </a:solidFill>
                <a:effectLst/>
              </a:rPr>
              <a:t>新旧の入替え</a:t>
            </a:r>
            <a:r>
              <a:rPr kumimoji="0" lang="ja-JP" altLang="en-US" sz="1400" dirty="0" smtClean="0">
                <a:solidFill>
                  <a:srgbClr val="FFFFFF"/>
                </a:solidFill>
              </a:rPr>
              <a:t>を繰り返し</a:t>
            </a:r>
            <a:endParaRPr kumimoji="0" lang="en-US" altLang="ja-JP" sz="1400" dirty="0" smtClean="0">
              <a:solidFill>
                <a:srgbClr val="FFFFFF"/>
              </a:solidFil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FFFFFF"/>
                </a:solidFill>
                <a:effectLst/>
              </a:rPr>
              <a:t>継続的にコストパフォーマンスを改善</a:t>
            </a:r>
          </a:p>
        </p:txBody>
      </p:sp>
      <p:sp>
        <p:nvSpPr>
          <p:cNvPr id="41" name="角丸四角形吹き出し 40"/>
          <p:cNvSpPr/>
          <p:nvPr/>
        </p:nvSpPr>
        <p:spPr bwMode="auto">
          <a:xfrm>
            <a:off x="2029255" y="1371600"/>
            <a:ext cx="1752600" cy="609600"/>
          </a:xfrm>
          <a:prstGeom prst="wedgeRoundRectCallout">
            <a:avLst>
              <a:gd name="adj1" fmla="val -68232"/>
              <a:gd name="adj2" fmla="val 114174"/>
              <a:gd name="adj3" fmla="val 16667"/>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rPr>
              <a:t>移行・環境変更に</a:t>
            </a:r>
            <a:endParaRPr kumimoji="0" lang="en-US" altLang="ja-JP" sz="1400" b="0" i="0" u="none" strike="noStrike" cap="none" normalizeH="0" baseline="0" dirty="0" smtClean="0">
              <a:ln>
                <a:noFill/>
              </a:ln>
              <a:solidFill>
                <a:schemeClr val="bg1"/>
              </a:solidFill>
              <a:effectLst/>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rPr>
              <a:t>かかる一時経費</a:t>
            </a:r>
          </a:p>
        </p:txBody>
      </p:sp>
      <p:cxnSp>
        <p:nvCxnSpPr>
          <p:cNvPr id="43" name="直線矢印コネクタ 42"/>
          <p:cNvCxnSpPr/>
          <p:nvPr/>
        </p:nvCxnSpPr>
        <p:spPr bwMode="auto">
          <a:xfrm>
            <a:off x="1648255" y="2219980"/>
            <a:ext cx="0" cy="294620"/>
          </a:xfrm>
          <a:prstGeom prst="straightConnector1">
            <a:avLst/>
          </a:prstGeom>
          <a:solidFill>
            <a:schemeClr val="bg1"/>
          </a:solidFill>
          <a:ln w="38100" cap="flat" cmpd="sng" algn="ctr">
            <a:solidFill>
              <a:srgbClr val="FF0000"/>
            </a:solidFill>
            <a:prstDash val="solid"/>
            <a:round/>
            <a:headEnd type="triangl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6" name="上下矢印 5"/>
          <p:cNvSpPr/>
          <p:nvPr/>
        </p:nvSpPr>
        <p:spPr bwMode="auto">
          <a:xfrm>
            <a:off x="7668055" y="2743200"/>
            <a:ext cx="609600" cy="1758950"/>
          </a:xfrm>
          <a:prstGeom prst="upDownArrow">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grpSp>
        <p:nvGrpSpPr>
          <p:cNvPr id="10" name="図形グループ 9"/>
          <p:cNvGrpSpPr/>
          <p:nvPr/>
        </p:nvGrpSpPr>
        <p:grpSpPr>
          <a:xfrm>
            <a:off x="5305855" y="3048000"/>
            <a:ext cx="2286000" cy="1066800"/>
            <a:chOff x="6705600" y="609600"/>
            <a:chExt cx="2286000" cy="1066800"/>
          </a:xfrm>
        </p:grpSpPr>
        <p:sp>
          <p:nvSpPr>
            <p:cNvPr id="9" name="星 24 8"/>
            <p:cNvSpPr/>
            <p:nvPr/>
          </p:nvSpPr>
          <p:spPr bwMode="auto">
            <a:xfrm>
              <a:off x="6705600" y="609600"/>
              <a:ext cx="2286000" cy="1066800"/>
            </a:xfrm>
            <a:prstGeom prst="star24">
              <a:avLst/>
            </a:prstGeom>
            <a:solidFill>
              <a:srgbClr val="FFFF00"/>
            </a:solidFill>
            <a:ln w="38100" cmpd="sng">
              <a:solidFill>
                <a:srgbClr val="FF6600"/>
              </a:solidFill>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7" name="図 6"/>
            <p:cNvPicPr>
              <a:picLocks noChangeAspect="1"/>
            </p:cNvPicPr>
            <p:nvPr/>
          </p:nvPicPr>
          <p:blipFill>
            <a:blip r:embed="rId5"/>
            <a:stretch>
              <a:fillRect/>
            </a:stretch>
          </p:blipFill>
          <p:spPr>
            <a:xfrm>
              <a:off x="7467600" y="757535"/>
              <a:ext cx="852985" cy="381000"/>
            </a:xfrm>
            <a:prstGeom prst="rect">
              <a:avLst/>
            </a:prstGeom>
          </p:spPr>
        </p:pic>
        <p:sp>
          <p:nvSpPr>
            <p:cNvPr id="8" name="テキスト ボックス 7"/>
            <p:cNvSpPr txBox="1"/>
            <p:nvPr/>
          </p:nvSpPr>
          <p:spPr>
            <a:xfrm>
              <a:off x="7328501" y="1062335"/>
              <a:ext cx="1082348" cy="400110"/>
            </a:xfrm>
            <a:prstGeom prst="rect">
              <a:avLst/>
            </a:prstGeom>
            <a:noFill/>
          </p:spPr>
          <p:txBody>
            <a:bodyPr wrap="none" rtlCol="0">
              <a:spAutoFit/>
            </a:bodyPr>
            <a:lstStyle/>
            <a:p>
              <a:pPr algn="ctr"/>
              <a:r>
                <a:rPr kumimoji="1" lang="en-US" altLang="ja-JP" sz="1000" dirty="0" smtClean="0">
                  <a:solidFill>
                    <a:srgbClr val="0000FF"/>
                  </a:solidFill>
                </a:rPr>
                <a:t>2006/3/14〜</a:t>
              </a:r>
              <a:endParaRPr lang="en-US" altLang="ja-JP" sz="1000" dirty="0">
                <a:solidFill>
                  <a:srgbClr val="0000FF"/>
                </a:solidFill>
              </a:endParaRPr>
            </a:p>
            <a:p>
              <a:pPr algn="ctr"/>
              <a:r>
                <a:rPr lang="en-US" altLang="ja-JP" sz="1000" dirty="0" smtClean="0">
                  <a:solidFill>
                    <a:srgbClr val="0000FF"/>
                  </a:solidFill>
                </a:rPr>
                <a:t>40</a:t>
              </a:r>
              <a:r>
                <a:rPr lang="ja-JP" altLang="en-US" sz="1000" dirty="0" smtClean="0">
                  <a:solidFill>
                    <a:srgbClr val="0000FF"/>
                  </a:solidFill>
                </a:rPr>
                <a:t>回以上値下げ</a:t>
              </a:r>
              <a:endParaRPr kumimoji="1" lang="ja-JP" altLang="en-US" sz="1000" dirty="0">
                <a:solidFill>
                  <a:srgbClr val="0000FF"/>
                </a:solidFill>
              </a:endParaRPr>
            </a:p>
          </p:txBody>
        </p:sp>
      </p:grpSp>
    </p:spTree>
    <p:extLst>
      <p:ext uri="{BB962C8B-B14F-4D97-AF65-F5344CB8AC3E}">
        <p14:creationId xmlns:p14="http://schemas.microsoft.com/office/powerpoint/2010/main" val="2795444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42"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out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図形グループ 23"/>
          <p:cNvGrpSpPr/>
          <p:nvPr/>
        </p:nvGrpSpPr>
        <p:grpSpPr>
          <a:xfrm>
            <a:off x="710406" y="2620982"/>
            <a:ext cx="3804444" cy="2116118"/>
            <a:chOff x="710406" y="2419350"/>
            <a:chExt cx="3804444" cy="2254250"/>
          </a:xfrm>
        </p:grpSpPr>
        <p:sp>
          <p:nvSpPr>
            <p:cNvPr id="10" name="正方形/長方形 9"/>
            <p:cNvSpPr/>
            <p:nvPr/>
          </p:nvSpPr>
          <p:spPr>
            <a:xfrm>
              <a:off x="710406" y="2419350"/>
              <a:ext cx="3804444" cy="225425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7" name="テキスト ボックス 16"/>
            <p:cNvSpPr txBox="1"/>
            <p:nvPr/>
          </p:nvSpPr>
          <p:spPr>
            <a:xfrm>
              <a:off x="968442" y="2803627"/>
              <a:ext cx="2313454" cy="1081962"/>
            </a:xfrm>
            <a:prstGeom prst="rect">
              <a:avLst/>
            </a:prstGeom>
            <a:noFill/>
          </p:spPr>
          <p:txBody>
            <a:bodyPr wrap="none" rtlCol="0">
              <a:spAutoFit/>
            </a:bodyPr>
            <a:lstStyle/>
            <a:p>
              <a:pPr marL="342900" indent="-342900">
                <a:buFont typeface="Wingdings" charset="2"/>
                <a:buChar char="v"/>
              </a:pPr>
              <a:r>
                <a:rPr kumimoji="1" lang="ja-JP" altLang="en-US" sz="2000" dirty="0" smtClean="0">
                  <a:solidFill>
                    <a:schemeClr val="bg1"/>
                  </a:solidFill>
                  <a:latin typeface="メイリオ"/>
                  <a:ea typeface="メイリオ"/>
                  <a:cs typeface="メイリオ"/>
                </a:rPr>
                <a:t>徹底した標準化</a:t>
              </a:r>
              <a:endParaRPr kumimoji="1" lang="en-US" altLang="ja-JP" sz="2000" dirty="0" smtClean="0">
                <a:solidFill>
                  <a:schemeClr val="bg1"/>
                </a:solidFill>
                <a:latin typeface="メイリオ"/>
                <a:ea typeface="メイリオ"/>
                <a:cs typeface="メイリオ"/>
              </a:endParaRPr>
            </a:p>
            <a:p>
              <a:pPr marL="342900" indent="-342900">
                <a:buFont typeface="Wingdings" charset="2"/>
                <a:buChar char="v"/>
              </a:pPr>
              <a:r>
                <a:rPr kumimoji="1" lang="ja-JP" altLang="en-US" sz="2000" dirty="0" smtClean="0">
                  <a:solidFill>
                    <a:schemeClr val="bg1"/>
                  </a:solidFill>
                  <a:latin typeface="メイリオ"/>
                  <a:ea typeface="メイリオ"/>
                  <a:cs typeface="メイリオ"/>
                </a:rPr>
                <a:t>大量購入</a:t>
              </a:r>
              <a:endParaRPr kumimoji="1" lang="en-US" altLang="ja-JP" sz="2000" dirty="0" smtClean="0">
                <a:solidFill>
                  <a:schemeClr val="bg1"/>
                </a:solidFill>
                <a:latin typeface="メイリオ"/>
                <a:ea typeface="メイリオ"/>
                <a:cs typeface="メイリオ"/>
              </a:endParaRPr>
            </a:p>
            <a:p>
              <a:pPr marL="342900" indent="-342900">
                <a:buFont typeface="Wingdings" charset="2"/>
                <a:buChar char="v"/>
              </a:pPr>
              <a:r>
                <a:rPr lang="ja-JP" altLang="en-US" sz="2000" dirty="0" smtClean="0">
                  <a:solidFill>
                    <a:schemeClr val="bg1"/>
                  </a:solidFill>
                  <a:latin typeface="メイリオ"/>
                  <a:ea typeface="メイリオ"/>
                  <a:cs typeface="メイリオ"/>
                </a:rPr>
                <a:t>負荷の平準化</a:t>
              </a:r>
              <a:endParaRPr kumimoji="1" lang="ja-JP" altLang="en-US" sz="2000" dirty="0">
                <a:solidFill>
                  <a:schemeClr val="bg1"/>
                </a:solidFill>
                <a:latin typeface="メイリオ"/>
                <a:ea typeface="メイリオ"/>
                <a:cs typeface="メイリオ"/>
              </a:endParaRPr>
            </a:p>
          </p:txBody>
        </p:sp>
      </p:grpSp>
      <p:grpSp>
        <p:nvGrpSpPr>
          <p:cNvPr id="25" name="図形グループ 24"/>
          <p:cNvGrpSpPr/>
          <p:nvPr/>
        </p:nvGrpSpPr>
        <p:grpSpPr>
          <a:xfrm>
            <a:off x="4633912" y="2620982"/>
            <a:ext cx="3804444" cy="2116118"/>
            <a:chOff x="4633912" y="2419350"/>
            <a:chExt cx="3804444" cy="2254250"/>
          </a:xfrm>
        </p:grpSpPr>
        <p:sp>
          <p:nvSpPr>
            <p:cNvPr id="9" name="正方形/長方形 8"/>
            <p:cNvSpPr/>
            <p:nvPr/>
          </p:nvSpPr>
          <p:spPr>
            <a:xfrm>
              <a:off x="4633912" y="2419350"/>
              <a:ext cx="3804444" cy="225425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8" name="テキスト ボックス 17"/>
            <p:cNvSpPr txBox="1"/>
            <p:nvPr/>
          </p:nvSpPr>
          <p:spPr>
            <a:xfrm>
              <a:off x="5663237" y="2803627"/>
              <a:ext cx="2569934" cy="1429394"/>
            </a:xfrm>
            <a:prstGeom prst="rect">
              <a:avLst/>
            </a:prstGeom>
            <a:noFill/>
          </p:spPr>
          <p:txBody>
            <a:bodyPr wrap="none" rtlCol="0">
              <a:spAutoFit/>
            </a:bodyPr>
            <a:lstStyle/>
            <a:p>
              <a:pPr marL="342900" indent="-342900">
                <a:buFont typeface="Wingdings" charset="2"/>
                <a:buChar char="v"/>
              </a:pPr>
              <a:r>
                <a:rPr kumimoji="1" lang="en-US" altLang="ja-JP" sz="2000" dirty="0" smtClean="0">
                  <a:solidFill>
                    <a:schemeClr val="bg1"/>
                  </a:solidFill>
                  <a:latin typeface="メイリオ"/>
                  <a:ea typeface="メイリオ"/>
                  <a:cs typeface="メイリオ"/>
                </a:rPr>
                <a:t>API</a:t>
              </a:r>
              <a:r>
                <a:rPr kumimoji="1" lang="ja-JP" altLang="en-US" sz="2000" dirty="0" smtClean="0">
                  <a:solidFill>
                    <a:schemeClr val="bg1"/>
                  </a:solidFill>
                  <a:latin typeface="メイリオ"/>
                  <a:ea typeface="メイリオ"/>
                  <a:cs typeface="メイリオ"/>
                </a:rPr>
                <a:t>の充実・整備</a:t>
              </a:r>
              <a:endParaRPr kumimoji="1" lang="en-US" altLang="ja-JP" sz="2000" dirty="0" smtClean="0">
                <a:solidFill>
                  <a:schemeClr val="bg1"/>
                </a:solidFill>
                <a:latin typeface="メイリオ"/>
                <a:ea typeface="メイリオ"/>
                <a:cs typeface="メイリオ"/>
              </a:endParaRPr>
            </a:p>
            <a:p>
              <a:pPr marL="342900" indent="-342900">
                <a:buFont typeface="Wingdings" charset="2"/>
                <a:buChar char="v"/>
              </a:pPr>
              <a:r>
                <a:rPr lang="ja-JP" altLang="en-US" sz="2000" dirty="0" smtClean="0">
                  <a:solidFill>
                    <a:schemeClr val="bg1"/>
                  </a:solidFill>
                  <a:latin typeface="メイリオ"/>
                  <a:ea typeface="メイリオ"/>
                  <a:cs typeface="メイリオ"/>
                </a:rPr>
                <a:t>セルフサービス化</a:t>
              </a:r>
            </a:p>
            <a:p>
              <a:pPr marL="342900" indent="-342900">
                <a:buFont typeface="Wingdings" charset="2"/>
                <a:buChar char="v"/>
              </a:pPr>
              <a:r>
                <a:rPr lang="ja-JP" altLang="en-US" sz="2000" dirty="0" smtClean="0">
                  <a:solidFill>
                    <a:schemeClr val="bg1"/>
                  </a:solidFill>
                  <a:latin typeface="メイリオ"/>
                  <a:ea typeface="メイリオ"/>
                  <a:cs typeface="メイリオ"/>
                </a:rPr>
                <a:t>機能のメニュー化</a:t>
              </a:r>
              <a:endParaRPr lang="en-US" altLang="ja-JP" sz="2000" dirty="0" smtClean="0">
                <a:solidFill>
                  <a:schemeClr val="bg1"/>
                </a:solidFill>
                <a:latin typeface="メイリオ"/>
                <a:ea typeface="メイリオ"/>
                <a:cs typeface="メイリオ"/>
              </a:endParaRPr>
            </a:p>
          </p:txBody>
        </p:sp>
      </p:grpSp>
      <p:sp>
        <p:nvSpPr>
          <p:cNvPr id="2" name="タイトル 1"/>
          <p:cNvSpPr>
            <a:spLocks noGrp="1"/>
          </p:cNvSpPr>
          <p:nvPr>
            <p:ph type="title"/>
          </p:nvPr>
        </p:nvSpPr>
        <p:spPr/>
        <p:txBody>
          <a:bodyPr/>
          <a:lstStyle/>
          <a:p>
            <a:r>
              <a:rPr kumimoji="1" lang="ja-JP" altLang="en-US" dirty="0" smtClean="0"/>
              <a:t>クラウド・コンピューティングのビジネス・モデル</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31</a:t>
            </a:fld>
            <a:endParaRPr kumimoji="1" lang="ja-JP" altLang="en-US"/>
          </a:p>
        </p:txBody>
      </p:sp>
      <p:sp>
        <p:nvSpPr>
          <p:cNvPr id="11" name="正方形/長方形 10"/>
          <p:cNvSpPr/>
          <p:nvPr/>
        </p:nvSpPr>
        <p:spPr>
          <a:xfrm>
            <a:off x="706438" y="4837132"/>
            <a:ext cx="7727950" cy="1085850"/>
          </a:xfrm>
          <a:prstGeom prst="rect">
            <a:avLst/>
          </a:prstGeom>
          <a:solidFill>
            <a:srgbClr val="6600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3200" dirty="0" smtClean="0">
                <a:solidFill>
                  <a:srgbClr val="FFFFFF"/>
                </a:solidFill>
                <a:latin typeface="メイリオ"/>
                <a:ea typeface="メイリオ"/>
                <a:cs typeface="メイリオ"/>
              </a:rPr>
              <a:t>クラウド・コンピューティング</a:t>
            </a:r>
            <a:endParaRPr lang="en-US" altLang="ja-JP" sz="3200" dirty="0" smtClean="0">
              <a:solidFill>
                <a:srgbClr val="FFFFFF"/>
              </a:solidFill>
              <a:latin typeface="メイリオ"/>
              <a:ea typeface="メイリオ"/>
              <a:cs typeface="メイリオ"/>
            </a:endParaRPr>
          </a:p>
          <a:p>
            <a:pPr algn="ctr"/>
            <a:endParaRPr kumimoji="1" lang="ja-JP" altLang="en-US" sz="3200" dirty="0">
              <a:solidFill>
                <a:srgbClr val="FFFFFF"/>
              </a:solidFill>
              <a:latin typeface="メイリオ"/>
              <a:ea typeface="メイリオ"/>
              <a:cs typeface="メイリオ"/>
            </a:endParaRPr>
          </a:p>
        </p:txBody>
      </p:sp>
      <p:sp>
        <p:nvSpPr>
          <p:cNvPr id="12" name="正方形/長方形 11"/>
          <p:cNvSpPr/>
          <p:nvPr/>
        </p:nvSpPr>
        <p:spPr>
          <a:xfrm>
            <a:off x="3649663" y="3239498"/>
            <a:ext cx="1841500" cy="376218"/>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dirty="0" smtClean="0">
                <a:solidFill>
                  <a:srgbClr val="FFFFFF"/>
                </a:solidFill>
                <a:latin typeface="メイリオ"/>
                <a:ea typeface="メイリオ"/>
                <a:cs typeface="メイリオ"/>
              </a:rPr>
              <a:t>オンデマンド</a:t>
            </a:r>
            <a:endParaRPr kumimoji="1" lang="ja-JP" altLang="en-US" dirty="0">
              <a:solidFill>
                <a:srgbClr val="FFFFFF"/>
              </a:solidFill>
              <a:latin typeface="メイリオ"/>
              <a:ea typeface="メイリオ"/>
              <a:cs typeface="メイリオ"/>
            </a:endParaRPr>
          </a:p>
        </p:txBody>
      </p:sp>
      <p:sp>
        <p:nvSpPr>
          <p:cNvPr id="13" name="正方形/長方形 12"/>
          <p:cNvSpPr/>
          <p:nvPr/>
        </p:nvSpPr>
        <p:spPr>
          <a:xfrm>
            <a:off x="3649663" y="3679864"/>
            <a:ext cx="1841500" cy="376218"/>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dirty="0" smtClean="0">
                <a:solidFill>
                  <a:srgbClr val="FFFFFF"/>
                </a:solidFill>
                <a:latin typeface="メイリオ"/>
                <a:ea typeface="メイリオ"/>
                <a:cs typeface="メイリオ"/>
              </a:rPr>
              <a:t>従量課金</a:t>
            </a:r>
            <a:endParaRPr kumimoji="1" lang="ja-JP" altLang="en-US" dirty="0">
              <a:solidFill>
                <a:srgbClr val="FFFFFF"/>
              </a:solidFill>
              <a:latin typeface="メイリオ"/>
              <a:ea typeface="メイリオ"/>
              <a:cs typeface="メイリオ"/>
            </a:endParaRPr>
          </a:p>
        </p:txBody>
      </p:sp>
      <p:sp>
        <p:nvSpPr>
          <p:cNvPr id="14" name="正方形/長方形 13"/>
          <p:cNvSpPr/>
          <p:nvPr/>
        </p:nvSpPr>
        <p:spPr>
          <a:xfrm>
            <a:off x="3649663" y="2798782"/>
            <a:ext cx="1841500" cy="376218"/>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smtClean="0">
                <a:solidFill>
                  <a:srgbClr val="FFFFFF"/>
                </a:solidFill>
                <a:latin typeface="メイリオ"/>
                <a:ea typeface="メイリオ"/>
                <a:cs typeface="メイリオ"/>
              </a:rPr>
              <a:t>自動化・自律化</a:t>
            </a:r>
            <a:endParaRPr kumimoji="1" lang="ja-JP" altLang="en-US" dirty="0">
              <a:solidFill>
                <a:srgbClr val="FFFFFF"/>
              </a:solidFill>
              <a:latin typeface="メイリオ"/>
              <a:ea typeface="メイリオ"/>
              <a:cs typeface="メイリオ"/>
            </a:endParaRPr>
          </a:p>
        </p:txBody>
      </p:sp>
      <p:grpSp>
        <p:nvGrpSpPr>
          <p:cNvPr id="22" name="図形グループ 21"/>
          <p:cNvGrpSpPr/>
          <p:nvPr/>
        </p:nvGrpSpPr>
        <p:grpSpPr>
          <a:xfrm>
            <a:off x="710406" y="1350982"/>
            <a:ext cx="4438650" cy="1181100"/>
            <a:chOff x="710406" y="1149350"/>
            <a:chExt cx="4438650" cy="1181100"/>
          </a:xfrm>
        </p:grpSpPr>
        <p:sp>
          <p:nvSpPr>
            <p:cNvPr id="7" name="フリーフォーム 6"/>
            <p:cNvSpPr/>
            <p:nvPr/>
          </p:nvSpPr>
          <p:spPr>
            <a:xfrm>
              <a:off x="710406" y="1149350"/>
              <a:ext cx="4438650" cy="1181100"/>
            </a:xfrm>
            <a:custGeom>
              <a:avLst/>
              <a:gdLst>
                <a:gd name="connsiteX0" fmla="*/ 0 w 4438650"/>
                <a:gd name="connsiteY0" fmla="*/ 0 h 1181100"/>
                <a:gd name="connsiteX1" fmla="*/ 0 w 4438650"/>
                <a:gd name="connsiteY1" fmla="*/ 1181100 h 1181100"/>
                <a:gd name="connsiteX2" fmla="*/ 4438650 w 4438650"/>
                <a:gd name="connsiteY2" fmla="*/ 1181100 h 1181100"/>
                <a:gd name="connsiteX3" fmla="*/ 3257550 w 4438650"/>
                <a:gd name="connsiteY3" fmla="*/ 6350 h 1181100"/>
                <a:gd name="connsiteX4" fmla="*/ 0 w 4438650"/>
                <a:gd name="connsiteY4" fmla="*/ 0 h 118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650" h="1181100">
                  <a:moveTo>
                    <a:pt x="0" y="0"/>
                  </a:moveTo>
                  <a:lnTo>
                    <a:pt x="0" y="1181100"/>
                  </a:lnTo>
                  <a:lnTo>
                    <a:pt x="4438650" y="1181100"/>
                  </a:lnTo>
                  <a:lnTo>
                    <a:pt x="3257550" y="6350"/>
                  </a:lnTo>
                  <a:lnTo>
                    <a:pt x="0" y="0"/>
                  </a:lnTo>
                  <a:close/>
                </a:path>
              </a:pathLst>
            </a:cu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5" name="テキスト ボックス 14"/>
            <p:cNvSpPr txBox="1"/>
            <p:nvPr/>
          </p:nvSpPr>
          <p:spPr>
            <a:xfrm>
              <a:off x="1101792" y="1308100"/>
              <a:ext cx="2339102" cy="954107"/>
            </a:xfrm>
            <a:prstGeom prst="rect">
              <a:avLst/>
            </a:prstGeom>
            <a:noFill/>
          </p:spPr>
          <p:txBody>
            <a:bodyPr wrap="none" rtlCol="0">
              <a:spAutoFit/>
            </a:bodyPr>
            <a:lstStyle/>
            <a:p>
              <a:r>
                <a:rPr kumimoji="1" lang="ja-JP" altLang="en-US" sz="2800" dirty="0" smtClean="0">
                  <a:solidFill>
                    <a:srgbClr val="FFFFFF"/>
                  </a:solidFill>
                  <a:latin typeface="メイリオ"/>
                  <a:ea typeface="メイリオ"/>
                  <a:cs typeface="メイリオ"/>
                </a:rPr>
                <a:t>システム資源</a:t>
              </a:r>
              <a:endParaRPr kumimoji="1" lang="en-US" altLang="ja-JP" sz="2800" dirty="0" smtClean="0">
                <a:solidFill>
                  <a:srgbClr val="FFFFFF"/>
                </a:solidFill>
                <a:latin typeface="メイリオ"/>
                <a:ea typeface="メイリオ"/>
                <a:cs typeface="メイリオ"/>
              </a:endParaRPr>
            </a:p>
            <a:p>
              <a:r>
                <a:rPr lang="ja-JP" altLang="en-US" sz="2800" dirty="0" smtClean="0">
                  <a:solidFill>
                    <a:srgbClr val="FFFFFF"/>
                  </a:solidFill>
                  <a:latin typeface="メイリオ"/>
                  <a:ea typeface="メイリオ"/>
                  <a:cs typeface="メイリオ"/>
                </a:rPr>
                <a:t>の共同購買</a:t>
              </a:r>
              <a:endParaRPr kumimoji="1" lang="ja-JP" altLang="en-US" sz="2800" dirty="0">
                <a:solidFill>
                  <a:srgbClr val="FFFFFF"/>
                </a:solidFill>
                <a:latin typeface="メイリオ"/>
                <a:ea typeface="メイリオ"/>
                <a:cs typeface="メイリオ"/>
              </a:endParaRPr>
            </a:p>
          </p:txBody>
        </p:sp>
      </p:grpSp>
      <p:grpSp>
        <p:nvGrpSpPr>
          <p:cNvPr id="23" name="図形グループ 22"/>
          <p:cNvGrpSpPr/>
          <p:nvPr/>
        </p:nvGrpSpPr>
        <p:grpSpPr>
          <a:xfrm>
            <a:off x="3999706" y="1350982"/>
            <a:ext cx="4438650" cy="1181100"/>
            <a:chOff x="3999706" y="1149350"/>
            <a:chExt cx="4438650" cy="1181100"/>
          </a:xfrm>
        </p:grpSpPr>
        <p:sp>
          <p:nvSpPr>
            <p:cNvPr id="8" name="フリーフォーム 7"/>
            <p:cNvSpPr/>
            <p:nvPr/>
          </p:nvSpPr>
          <p:spPr>
            <a:xfrm flipH="1" flipV="1">
              <a:off x="3999706" y="1149350"/>
              <a:ext cx="4438650" cy="1181100"/>
            </a:xfrm>
            <a:custGeom>
              <a:avLst/>
              <a:gdLst>
                <a:gd name="connsiteX0" fmla="*/ 0 w 4438650"/>
                <a:gd name="connsiteY0" fmla="*/ 0 h 1181100"/>
                <a:gd name="connsiteX1" fmla="*/ 0 w 4438650"/>
                <a:gd name="connsiteY1" fmla="*/ 1181100 h 1181100"/>
                <a:gd name="connsiteX2" fmla="*/ 4438650 w 4438650"/>
                <a:gd name="connsiteY2" fmla="*/ 1181100 h 1181100"/>
                <a:gd name="connsiteX3" fmla="*/ 3257550 w 4438650"/>
                <a:gd name="connsiteY3" fmla="*/ 6350 h 1181100"/>
                <a:gd name="connsiteX4" fmla="*/ 0 w 4438650"/>
                <a:gd name="connsiteY4" fmla="*/ 0 h 118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650" h="1181100">
                  <a:moveTo>
                    <a:pt x="0" y="0"/>
                  </a:moveTo>
                  <a:lnTo>
                    <a:pt x="0" y="1181100"/>
                  </a:lnTo>
                  <a:lnTo>
                    <a:pt x="4438650" y="1181100"/>
                  </a:lnTo>
                  <a:lnTo>
                    <a:pt x="3257550" y="6350"/>
                  </a:lnTo>
                  <a:lnTo>
                    <a:pt x="0" y="0"/>
                  </a:lnTo>
                  <a:close/>
                </a:path>
              </a:pathLst>
            </a:cu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6" name="テキスト ボックス 15"/>
            <p:cNvSpPr txBox="1"/>
            <p:nvPr/>
          </p:nvSpPr>
          <p:spPr>
            <a:xfrm>
              <a:off x="5889583" y="1479550"/>
              <a:ext cx="1980029" cy="523220"/>
            </a:xfrm>
            <a:prstGeom prst="rect">
              <a:avLst/>
            </a:prstGeom>
            <a:noFill/>
          </p:spPr>
          <p:txBody>
            <a:bodyPr wrap="none" rtlCol="0">
              <a:spAutoFit/>
            </a:bodyPr>
            <a:lstStyle/>
            <a:p>
              <a:pPr algn="ctr"/>
              <a:r>
                <a:rPr kumimoji="1" lang="ja-JP" altLang="en-US" sz="2800" dirty="0" smtClean="0">
                  <a:solidFill>
                    <a:srgbClr val="FFFFFF"/>
                  </a:solidFill>
                  <a:latin typeface="メイリオ"/>
                  <a:ea typeface="メイリオ"/>
                  <a:cs typeface="メイリオ"/>
                </a:rPr>
                <a:t>サービス化</a:t>
              </a:r>
              <a:endParaRPr kumimoji="1" lang="en-US" altLang="ja-JP" sz="2800" dirty="0" smtClean="0">
                <a:solidFill>
                  <a:srgbClr val="FFFFFF"/>
                </a:solidFill>
                <a:latin typeface="メイリオ"/>
                <a:ea typeface="メイリオ"/>
                <a:cs typeface="メイリオ"/>
              </a:endParaRPr>
            </a:p>
          </p:txBody>
        </p:sp>
      </p:grpSp>
      <p:sp>
        <p:nvSpPr>
          <p:cNvPr id="19" name="正方形/長方形 18"/>
          <p:cNvSpPr/>
          <p:nvPr/>
        </p:nvSpPr>
        <p:spPr>
          <a:xfrm>
            <a:off x="1376363" y="5472132"/>
            <a:ext cx="1841500" cy="349250"/>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メイリオ"/>
                <a:ea typeface="メイリオ"/>
                <a:cs typeface="メイリオ"/>
              </a:rPr>
              <a:t>低コスト</a:t>
            </a:r>
            <a:endParaRPr kumimoji="1" lang="ja-JP" altLang="en-US" sz="1600" dirty="0">
              <a:solidFill>
                <a:srgbClr val="FFFFFF"/>
              </a:solidFill>
              <a:latin typeface="メイリオ"/>
              <a:ea typeface="メイリオ"/>
              <a:cs typeface="メイリオ"/>
            </a:endParaRPr>
          </a:p>
        </p:txBody>
      </p:sp>
      <p:sp>
        <p:nvSpPr>
          <p:cNvPr id="20" name="正方形/長方形 19"/>
          <p:cNvSpPr/>
          <p:nvPr/>
        </p:nvSpPr>
        <p:spPr>
          <a:xfrm>
            <a:off x="3649663" y="5472132"/>
            <a:ext cx="1841500" cy="349250"/>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メイリオ"/>
                <a:ea typeface="メイリオ"/>
                <a:cs typeface="メイリオ"/>
              </a:rPr>
              <a:t>俊敏性</a:t>
            </a:r>
            <a:endParaRPr kumimoji="1" lang="ja-JP" altLang="en-US" sz="1600" dirty="0">
              <a:solidFill>
                <a:srgbClr val="FFFFFF"/>
              </a:solidFill>
              <a:latin typeface="メイリオ"/>
              <a:ea typeface="メイリオ"/>
              <a:cs typeface="メイリオ"/>
            </a:endParaRPr>
          </a:p>
        </p:txBody>
      </p:sp>
      <p:sp>
        <p:nvSpPr>
          <p:cNvPr id="21" name="正方形/長方形 20"/>
          <p:cNvSpPr/>
          <p:nvPr/>
        </p:nvSpPr>
        <p:spPr>
          <a:xfrm>
            <a:off x="5922596" y="5472132"/>
            <a:ext cx="1841500" cy="349250"/>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メイリオ"/>
                <a:ea typeface="メイリオ"/>
                <a:cs typeface="メイリオ"/>
              </a:rPr>
              <a:t>スケーラビリティ</a:t>
            </a:r>
            <a:endParaRPr kumimoji="1" lang="ja-JP" altLang="en-US" sz="1600" dirty="0">
              <a:solidFill>
                <a:srgbClr val="FFFFFF"/>
              </a:solidFill>
              <a:latin typeface="メイリオ"/>
              <a:ea typeface="メイリオ"/>
              <a:cs typeface="メイリオ"/>
            </a:endParaRPr>
          </a:p>
        </p:txBody>
      </p:sp>
      <p:sp>
        <p:nvSpPr>
          <p:cNvPr id="4" name="正方形/長方形 3"/>
          <p:cNvSpPr/>
          <p:nvPr/>
        </p:nvSpPr>
        <p:spPr>
          <a:xfrm>
            <a:off x="1380331" y="4165600"/>
            <a:ext cx="6387733" cy="442932"/>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2000" dirty="0" smtClean="0">
                <a:solidFill>
                  <a:srgbClr val="FFFFFF"/>
                </a:solidFill>
                <a:latin typeface="メイリオ"/>
                <a:ea typeface="メイリオ"/>
                <a:cs typeface="メイリオ"/>
              </a:rPr>
              <a:t>SDI (Software </a:t>
            </a:r>
            <a:r>
              <a:rPr lang="en-US" altLang="ja-JP" sz="2000" smtClean="0">
                <a:solidFill>
                  <a:srgbClr val="FFFFFF"/>
                </a:solidFill>
                <a:latin typeface="メイリオ"/>
                <a:ea typeface="メイリオ"/>
                <a:cs typeface="メイリオ"/>
              </a:rPr>
              <a:t>Defined Infrastructure</a:t>
            </a:r>
            <a:r>
              <a:rPr lang="en-US" altLang="ja-JP" sz="2000" dirty="0" smtClean="0">
                <a:solidFill>
                  <a:srgbClr val="FFFFFF"/>
                </a:solidFill>
                <a:latin typeface="メイリオ"/>
                <a:ea typeface="メイリオ"/>
                <a:cs typeface="メイリオ"/>
              </a:rPr>
              <a:t>)</a:t>
            </a:r>
            <a:endParaRPr lang="ja-JP" altLang="en-US" sz="2000" dirty="0">
              <a:solidFill>
                <a:srgbClr val="FFFFFF"/>
              </a:solidFill>
              <a:latin typeface="メイリオ"/>
              <a:ea typeface="メイリオ"/>
              <a:cs typeface="メイリオ"/>
            </a:endParaRPr>
          </a:p>
        </p:txBody>
      </p:sp>
    </p:spTree>
    <p:extLst>
      <p:ext uri="{BB962C8B-B14F-4D97-AF65-F5344CB8AC3E}">
        <p14:creationId xmlns:p14="http://schemas.microsoft.com/office/powerpoint/2010/main" val="1459785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1+#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p:cTn id="17" dur="500" fill="hold"/>
                                        <p:tgtEl>
                                          <p:spTgt spid="24"/>
                                        </p:tgtEl>
                                        <p:attrNameLst>
                                          <p:attrName>ppt_w</p:attrName>
                                        </p:attrNameLst>
                                      </p:cBhvr>
                                      <p:tavLst>
                                        <p:tav tm="0">
                                          <p:val>
                                            <p:fltVal val="0"/>
                                          </p:val>
                                        </p:tav>
                                        <p:tav tm="100000">
                                          <p:val>
                                            <p:strVal val="#ppt_w"/>
                                          </p:val>
                                        </p:tav>
                                      </p:tavLst>
                                    </p:anim>
                                    <p:anim calcmode="lin" valueType="num">
                                      <p:cBhvr>
                                        <p:cTn id="18" dur="500" fill="hold"/>
                                        <p:tgtEl>
                                          <p:spTgt spid="24"/>
                                        </p:tgtEl>
                                        <p:attrNameLst>
                                          <p:attrName>ppt_h</p:attrName>
                                        </p:attrNameLst>
                                      </p:cBhvr>
                                      <p:tavLst>
                                        <p:tav tm="0">
                                          <p:val>
                                            <p:fltVal val="0"/>
                                          </p:val>
                                        </p:tav>
                                        <p:tav tm="100000">
                                          <p:val>
                                            <p:strVal val="#ppt_h"/>
                                          </p:val>
                                        </p:tav>
                                      </p:tavLst>
                                    </p:anim>
                                    <p:animEffect transition="in" filter="fade">
                                      <p:cBhvr>
                                        <p:cTn id="19" dur="500"/>
                                        <p:tgtEl>
                                          <p:spTgt spid="24"/>
                                        </p:tgtEl>
                                      </p:cBhvr>
                                    </p:animEffect>
                                  </p:childTnLst>
                                </p:cTn>
                              </p:par>
                              <p:par>
                                <p:cTn id="20" presetID="53" presetClass="entr" presetSubtype="16"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animEffect transition="in" filter="fade">
                                      <p:cBhvr>
                                        <p:cTn id="41" dur="500"/>
                                        <p:tgtEl>
                                          <p:spTgt spid="1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dissolve">
                                      <p:cBhvr>
                                        <p:cTn id="46" dur="500"/>
                                        <p:tgtEl>
                                          <p:spTgt spid="4"/>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1" fill="hold" grpId="0" nodeType="click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500"/>
                                        <p:tgtEl>
                                          <p:spTgt spid="11"/>
                                        </p:tgtEl>
                                        <p:attrNameLst>
                                          <p:attrName>ppt_y</p:attrName>
                                        </p:attrNameLst>
                                      </p:cBhvr>
                                      <p:tavLst>
                                        <p:tav tm="0">
                                          <p:val>
                                            <p:strVal val="#ppt_y-#ppt_h*1.125000"/>
                                          </p:val>
                                        </p:tav>
                                        <p:tav tm="100000">
                                          <p:val>
                                            <p:strVal val="#ppt_y"/>
                                          </p:val>
                                        </p:tav>
                                      </p:tavLst>
                                    </p:anim>
                                    <p:animEffect transition="in" filter="wipe(down)">
                                      <p:cBhvr>
                                        <p:cTn id="52" dur="500"/>
                                        <p:tgtEl>
                                          <p:spTgt spid="11"/>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p:cTn id="57" dur="500" fill="hold"/>
                                        <p:tgtEl>
                                          <p:spTgt spid="19"/>
                                        </p:tgtEl>
                                        <p:attrNameLst>
                                          <p:attrName>ppt_w</p:attrName>
                                        </p:attrNameLst>
                                      </p:cBhvr>
                                      <p:tavLst>
                                        <p:tav tm="0">
                                          <p:val>
                                            <p:fltVal val="0"/>
                                          </p:val>
                                        </p:tav>
                                        <p:tav tm="100000">
                                          <p:val>
                                            <p:strVal val="#ppt_w"/>
                                          </p:val>
                                        </p:tav>
                                      </p:tavLst>
                                    </p:anim>
                                    <p:anim calcmode="lin" valueType="num">
                                      <p:cBhvr>
                                        <p:cTn id="58" dur="500" fill="hold"/>
                                        <p:tgtEl>
                                          <p:spTgt spid="19"/>
                                        </p:tgtEl>
                                        <p:attrNameLst>
                                          <p:attrName>ppt_h</p:attrName>
                                        </p:attrNameLst>
                                      </p:cBhvr>
                                      <p:tavLst>
                                        <p:tav tm="0">
                                          <p:val>
                                            <p:fltVal val="0"/>
                                          </p:val>
                                        </p:tav>
                                        <p:tav tm="100000">
                                          <p:val>
                                            <p:strVal val="#ppt_h"/>
                                          </p:val>
                                        </p:tav>
                                      </p:tavLst>
                                    </p:anim>
                                    <p:animEffect transition="in" filter="fade">
                                      <p:cBhvr>
                                        <p:cTn id="59" dur="500"/>
                                        <p:tgtEl>
                                          <p:spTgt spid="19"/>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p:cTn id="62" dur="500" fill="hold"/>
                                        <p:tgtEl>
                                          <p:spTgt spid="20"/>
                                        </p:tgtEl>
                                        <p:attrNameLst>
                                          <p:attrName>ppt_w</p:attrName>
                                        </p:attrNameLst>
                                      </p:cBhvr>
                                      <p:tavLst>
                                        <p:tav tm="0">
                                          <p:val>
                                            <p:fltVal val="0"/>
                                          </p:val>
                                        </p:tav>
                                        <p:tav tm="100000">
                                          <p:val>
                                            <p:strVal val="#ppt_w"/>
                                          </p:val>
                                        </p:tav>
                                      </p:tavLst>
                                    </p:anim>
                                    <p:anim calcmode="lin" valueType="num">
                                      <p:cBhvr>
                                        <p:cTn id="63" dur="500" fill="hold"/>
                                        <p:tgtEl>
                                          <p:spTgt spid="20"/>
                                        </p:tgtEl>
                                        <p:attrNameLst>
                                          <p:attrName>ppt_h</p:attrName>
                                        </p:attrNameLst>
                                      </p:cBhvr>
                                      <p:tavLst>
                                        <p:tav tm="0">
                                          <p:val>
                                            <p:fltVal val="0"/>
                                          </p:val>
                                        </p:tav>
                                        <p:tav tm="100000">
                                          <p:val>
                                            <p:strVal val="#ppt_h"/>
                                          </p:val>
                                        </p:tav>
                                      </p:tavLst>
                                    </p:anim>
                                    <p:animEffect transition="in" filter="fade">
                                      <p:cBhvr>
                                        <p:cTn id="64" dur="500"/>
                                        <p:tgtEl>
                                          <p:spTgt spid="20"/>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p:cTn id="67" dur="500" fill="hold"/>
                                        <p:tgtEl>
                                          <p:spTgt spid="21"/>
                                        </p:tgtEl>
                                        <p:attrNameLst>
                                          <p:attrName>ppt_w</p:attrName>
                                        </p:attrNameLst>
                                      </p:cBhvr>
                                      <p:tavLst>
                                        <p:tav tm="0">
                                          <p:val>
                                            <p:fltVal val="0"/>
                                          </p:val>
                                        </p:tav>
                                        <p:tav tm="100000">
                                          <p:val>
                                            <p:strVal val="#ppt_w"/>
                                          </p:val>
                                        </p:tav>
                                      </p:tavLst>
                                    </p:anim>
                                    <p:anim calcmode="lin" valueType="num">
                                      <p:cBhvr>
                                        <p:cTn id="68" dur="500" fill="hold"/>
                                        <p:tgtEl>
                                          <p:spTgt spid="21"/>
                                        </p:tgtEl>
                                        <p:attrNameLst>
                                          <p:attrName>ppt_h</p:attrName>
                                        </p:attrNameLst>
                                      </p:cBhvr>
                                      <p:tavLst>
                                        <p:tav tm="0">
                                          <p:val>
                                            <p:fltVal val="0"/>
                                          </p:val>
                                        </p:tav>
                                        <p:tav tm="100000">
                                          <p:val>
                                            <p:strVal val="#ppt_h"/>
                                          </p:val>
                                        </p:tav>
                                      </p:tavLst>
                                    </p:anim>
                                    <p:animEffect transition="in" filter="fade">
                                      <p:cBhvr>
                                        <p:cTn id="6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9" grpId="0" animBg="1"/>
      <p:bldP spid="20" grpId="0" animBg="1"/>
      <p:bldP spid="21" grpId="0" animBg="1"/>
      <p:bldP spid="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 name="正方形/長方形 254"/>
          <p:cNvSpPr/>
          <p:nvPr/>
        </p:nvSpPr>
        <p:spPr>
          <a:xfrm>
            <a:off x="1931988" y="4679950"/>
            <a:ext cx="5276850" cy="381000"/>
          </a:xfrm>
          <a:prstGeom prst="rect">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IT</a:t>
            </a:r>
            <a:r>
              <a:rPr kumimoji="1" lang="ja-JP" altLang="en-US" sz="1200" dirty="0" smtClean="0">
                <a:solidFill>
                  <a:srgbClr val="FFFFFF"/>
                </a:solidFill>
                <a:latin typeface="ＭＳ Ｐゴシック"/>
                <a:ea typeface="ＭＳ Ｐゴシック"/>
                <a:cs typeface="ＭＳ Ｐゴシック"/>
              </a:rPr>
              <a:t>活用</a:t>
            </a:r>
            <a:endParaRPr kumimoji="1" lang="ja-JP" altLang="en-US" sz="1200" dirty="0">
              <a:solidFill>
                <a:srgbClr val="FFFFFF"/>
              </a:solidFill>
              <a:latin typeface="ＭＳ Ｐゴシック"/>
              <a:ea typeface="ＭＳ Ｐゴシック"/>
              <a:cs typeface="ＭＳ Ｐゴシック"/>
            </a:endParaRPr>
          </a:p>
        </p:txBody>
      </p:sp>
      <p:sp>
        <p:nvSpPr>
          <p:cNvPr id="256" name="正方形/長方形 255"/>
          <p:cNvSpPr/>
          <p:nvPr/>
        </p:nvSpPr>
        <p:spPr>
          <a:xfrm>
            <a:off x="2058193" y="4783136"/>
            <a:ext cx="1674813" cy="206375"/>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適用領域の拡大</a:t>
            </a:r>
            <a:endParaRPr kumimoji="1" lang="ja-JP" altLang="en-US" sz="1000" dirty="0">
              <a:solidFill>
                <a:srgbClr val="FFFFFF"/>
              </a:solidFill>
              <a:latin typeface="ＭＳ Ｐゴシック"/>
              <a:ea typeface="ＭＳ Ｐゴシック"/>
              <a:cs typeface="ＭＳ Ｐゴシック"/>
            </a:endParaRPr>
          </a:p>
        </p:txBody>
      </p:sp>
      <p:sp>
        <p:nvSpPr>
          <p:cNvPr id="257" name="正方形/長方形 256"/>
          <p:cNvSpPr/>
          <p:nvPr/>
        </p:nvSpPr>
        <p:spPr>
          <a:xfrm>
            <a:off x="5407819" y="4783136"/>
            <a:ext cx="1674813" cy="206375"/>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難しさの隠蔽</a:t>
            </a:r>
            <a:endParaRPr kumimoji="1" lang="ja-JP" altLang="en-US" sz="1000" dirty="0">
              <a:solidFill>
                <a:srgbClr val="FFFFFF"/>
              </a:solidFill>
              <a:latin typeface="ＭＳ Ｐゴシック"/>
              <a:ea typeface="ＭＳ Ｐゴシック"/>
              <a:cs typeface="ＭＳ Ｐゴシック"/>
            </a:endParaRPr>
          </a:p>
        </p:txBody>
      </p:sp>
      <p:sp>
        <p:nvSpPr>
          <p:cNvPr id="236" name="正方形/長方形 235"/>
          <p:cNvSpPr/>
          <p:nvPr/>
        </p:nvSpPr>
        <p:spPr>
          <a:xfrm>
            <a:off x="1931988" y="1536700"/>
            <a:ext cx="5276850" cy="381000"/>
          </a:xfrm>
          <a:prstGeom prst="rect">
            <a:avLst/>
          </a:prstGeom>
          <a:solidFill>
            <a:srgbClr val="D99694"/>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システム資源</a:t>
            </a:r>
            <a:endParaRPr kumimoji="1" lang="ja-JP" altLang="en-US" sz="1200" dirty="0">
              <a:solidFill>
                <a:srgbClr val="FFFFFF"/>
              </a:solidFill>
              <a:latin typeface="ＭＳ Ｐゴシック"/>
              <a:ea typeface="ＭＳ Ｐゴシック"/>
              <a:cs typeface="ＭＳ Ｐゴシック"/>
            </a:endParaRPr>
          </a:p>
        </p:txBody>
      </p:sp>
      <p:sp>
        <p:nvSpPr>
          <p:cNvPr id="46" name="正方形/長方形 45"/>
          <p:cNvSpPr/>
          <p:nvPr/>
        </p:nvSpPr>
        <p:spPr>
          <a:xfrm>
            <a:off x="1931988" y="2781300"/>
            <a:ext cx="5276850" cy="984250"/>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エコシステム</a:t>
            </a:r>
            <a:endParaRPr kumimoji="1" lang="en-US" altLang="ja-JP" sz="1200" dirty="0" smtClean="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クラウドがもたらした</a:t>
            </a:r>
            <a:r>
              <a:rPr kumimoji="1" lang="en-US" altLang="ja-JP" dirty="0" smtClean="0"/>
              <a:t>IT</a:t>
            </a:r>
            <a:r>
              <a:rPr kumimoji="1" lang="ja-JP" altLang="en-US" dirty="0" smtClean="0"/>
              <a:t>の新しい価値</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32</a:t>
            </a:fld>
            <a:endParaRPr kumimoji="1" lang="ja-JP" altLang="en-US"/>
          </a:p>
        </p:txBody>
      </p:sp>
      <p:sp>
        <p:nvSpPr>
          <p:cNvPr id="4" name="正方形/長方形 3"/>
          <p:cNvSpPr/>
          <p:nvPr/>
        </p:nvSpPr>
        <p:spPr>
          <a:xfrm>
            <a:off x="3090069" y="927100"/>
            <a:ext cx="2960688" cy="349250"/>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クラウド・コンピューティング</a:t>
            </a: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3090069" y="4064000"/>
            <a:ext cx="2960688" cy="349250"/>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ＭＳ Ｐゴシック"/>
                <a:ea typeface="ＭＳ Ｐゴシック"/>
                <a:cs typeface="ＭＳ Ｐゴシック"/>
              </a:rPr>
              <a:t>IT</a:t>
            </a:r>
            <a:r>
              <a:rPr kumimoji="1" lang="ja-JP" altLang="en-US" sz="1200" dirty="0" smtClean="0">
                <a:solidFill>
                  <a:srgbClr val="FFFFFF"/>
                </a:solidFill>
                <a:latin typeface="ＭＳ Ｐゴシック"/>
                <a:ea typeface="ＭＳ Ｐゴシック"/>
                <a:cs typeface="ＭＳ Ｐゴシック"/>
              </a:rPr>
              <a:t>利用のイノベーションを促進</a:t>
            </a: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3090069" y="5962650"/>
            <a:ext cx="2960688" cy="349250"/>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ビジネスにおける</a:t>
            </a:r>
            <a:r>
              <a:rPr kumimoji="1" lang="en-US" altLang="ja-JP" sz="1200" dirty="0" smtClean="0">
                <a:solidFill>
                  <a:srgbClr val="FFFFFF"/>
                </a:solidFill>
                <a:latin typeface="ＭＳ Ｐゴシック"/>
                <a:ea typeface="ＭＳ Ｐゴシック"/>
                <a:cs typeface="ＭＳ Ｐゴシック"/>
              </a:rPr>
              <a:t>IT</a:t>
            </a:r>
            <a:r>
              <a:rPr kumimoji="1" lang="ja-JP" altLang="en-US" sz="1200" dirty="0" smtClean="0">
                <a:solidFill>
                  <a:srgbClr val="FFFFFF"/>
                </a:solidFill>
                <a:latin typeface="ＭＳ Ｐゴシック"/>
                <a:ea typeface="ＭＳ Ｐゴシック"/>
                <a:cs typeface="ＭＳ Ｐゴシック"/>
              </a:rPr>
              <a:t>価値の変化・向上</a:t>
            </a: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3090068" y="2168525"/>
            <a:ext cx="2960689" cy="349250"/>
          </a:xfrm>
          <a:prstGeom prst="rect">
            <a:avLst/>
          </a:prstGeom>
          <a:solidFill>
            <a:srgbClr val="3366FF"/>
          </a:solidFill>
          <a:ln w="3810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ＭＳ Ｐゴシック"/>
                <a:ea typeface="ＭＳ Ｐゴシック"/>
                <a:cs typeface="ＭＳ Ｐゴシック"/>
              </a:rPr>
              <a:t>新たな需要・潜在需要の喚起</a:t>
            </a: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p:cNvSpPr/>
          <p:nvPr/>
        </p:nvSpPr>
        <p:spPr>
          <a:xfrm>
            <a:off x="2058193" y="2878136"/>
            <a:ext cx="1674813" cy="20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モバイル・ウェアラブル</a:t>
            </a:r>
            <a:endParaRPr kumimoji="1" lang="ja-JP" altLang="en-US" sz="1000" dirty="0">
              <a:solidFill>
                <a:srgbClr val="FFFFFF"/>
              </a:solidFill>
              <a:latin typeface="ＭＳ Ｐゴシック"/>
              <a:ea typeface="ＭＳ Ｐゴシック"/>
              <a:cs typeface="ＭＳ Ｐゴシック"/>
            </a:endParaRPr>
          </a:p>
        </p:txBody>
      </p:sp>
      <p:sp>
        <p:nvSpPr>
          <p:cNvPr id="12" name="正方形/長方形 11"/>
          <p:cNvSpPr/>
          <p:nvPr/>
        </p:nvSpPr>
        <p:spPr>
          <a:xfrm>
            <a:off x="2058193" y="3194049"/>
            <a:ext cx="1674813" cy="20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ソーシャル</a:t>
            </a:r>
            <a:endParaRPr kumimoji="1" lang="ja-JP" altLang="en-US" sz="1000" dirty="0">
              <a:solidFill>
                <a:srgbClr val="FFFFFF"/>
              </a:solidFill>
              <a:latin typeface="ＭＳ Ｐゴシック"/>
              <a:ea typeface="ＭＳ Ｐゴシック"/>
              <a:cs typeface="ＭＳ Ｐゴシック"/>
            </a:endParaRPr>
          </a:p>
        </p:txBody>
      </p:sp>
      <p:sp>
        <p:nvSpPr>
          <p:cNvPr id="13" name="正方形/長方形 12"/>
          <p:cNvSpPr/>
          <p:nvPr/>
        </p:nvSpPr>
        <p:spPr>
          <a:xfrm>
            <a:off x="5407819" y="3194049"/>
            <a:ext cx="1674813" cy="20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人工知能</a:t>
            </a:r>
            <a:endParaRPr kumimoji="1" lang="ja-JP" altLang="en-US" sz="1000" dirty="0">
              <a:solidFill>
                <a:srgbClr val="FFFFFF"/>
              </a:solidFill>
              <a:latin typeface="ＭＳ Ｐゴシック"/>
              <a:ea typeface="ＭＳ Ｐゴシック"/>
              <a:cs typeface="ＭＳ Ｐゴシック"/>
            </a:endParaRPr>
          </a:p>
        </p:txBody>
      </p:sp>
      <p:sp>
        <p:nvSpPr>
          <p:cNvPr id="14" name="正方形/長方形 13"/>
          <p:cNvSpPr/>
          <p:nvPr/>
        </p:nvSpPr>
        <p:spPr>
          <a:xfrm>
            <a:off x="5407819" y="2878136"/>
            <a:ext cx="1674813" cy="20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ビッグデータ</a:t>
            </a:r>
            <a:endParaRPr kumimoji="1" lang="ja-JP" altLang="en-US" sz="1000" dirty="0">
              <a:solidFill>
                <a:srgbClr val="FFFFFF"/>
              </a:solidFill>
              <a:latin typeface="ＭＳ Ｐゴシック"/>
              <a:ea typeface="ＭＳ Ｐゴシック"/>
              <a:cs typeface="ＭＳ Ｐゴシック"/>
            </a:endParaRPr>
          </a:p>
        </p:txBody>
      </p:sp>
      <p:sp>
        <p:nvSpPr>
          <p:cNvPr id="17" name="正方形/長方形 16"/>
          <p:cNvSpPr/>
          <p:nvPr/>
        </p:nvSpPr>
        <p:spPr>
          <a:xfrm>
            <a:off x="3090069" y="5327649"/>
            <a:ext cx="2960688" cy="349250"/>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en-US" altLang="ja-JP" sz="1200" dirty="0" smtClean="0">
                <a:solidFill>
                  <a:srgbClr val="FFFFFF"/>
                </a:solidFill>
                <a:latin typeface="ＭＳ Ｐゴシック"/>
                <a:ea typeface="ＭＳ Ｐゴシック"/>
                <a:cs typeface="ＭＳ Ｐゴシック"/>
              </a:rPr>
              <a:t>IT</a:t>
            </a:r>
            <a:r>
              <a:rPr lang="ja-JP" altLang="en-US" sz="1200" dirty="0" smtClean="0">
                <a:solidFill>
                  <a:srgbClr val="FFFFFF"/>
                </a:solidFill>
                <a:latin typeface="ＭＳ Ｐゴシック"/>
                <a:ea typeface="ＭＳ Ｐゴシック"/>
                <a:cs typeface="ＭＳ Ｐゴシック"/>
              </a:rPr>
              <a:t>利用者の拡大</a:t>
            </a:r>
            <a:endParaRPr kumimoji="1" lang="ja-JP" altLang="en-US" sz="1200" dirty="0">
              <a:solidFill>
                <a:srgbClr val="FFFFFF"/>
              </a:solidFill>
              <a:latin typeface="ＭＳ Ｐゴシック"/>
              <a:ea typeface="ＭＳ Ｐゴシック"/>
              <a:cs typeface="ＭＳ Ｐゴシック"/>
            </a:endParaRPr>
          </a:p>
        </p:txBody>
      </p:sp>
      <p:sp>
        <p:nvSpPr>
          <p:cNvPr id="18" name="正方形/長方形 17"/>
          <p:cNvSpPr/>
          <p:nvPr/>
        </p:nvSpPr>
        <p:spPr>
          <a:xfrm>
            <a:off x="2058193" y="3476624"/>
            <a:ext cx="1674813" cy="20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000" dirty="0" err="1" smtClean="0">
                <a:solidFill>
                  <a:srgbClr val="FFFFFF"/>
                </a:solidFill>
                <a:latin typeface="ＭＳ Ｐゴシック"/>
                <a:ea typeface="ＭＳ Ｐゴシック"/>
                <a:cs typeface="ＭＳ Ｐゴシック"/>
              </a:rPr>
              <a:t>IoT</a:t>
            </a:r>
            <a:endParaRPr kumimoji="1" lang="ja-JP" altLang="en-US" sz="1000" dirty="0">
              <a:solidFill>
                <a:srgbClr val="FFFFFF"/>
              </a:solidFill>
              <a:latin typeface="ＭＳ Ｐゴシック"/>
              <a:ea typeface="ＭＳ Ｐゴシック"/>
              <a:cs typeface="ＭＳ Ｐゴシック"/>
            </a:endParaRPr>
          </a:p>
        </p:txBody>
      </p:sp>
      <p:sp>
        <p:nvSpPr>
          <p:cNvPr id="19" name="正方形/長方形 18"/>
          <p:cNvSpPr/>
          <p:nvPr/>
        </p:nvSpPr>
        <p:spPr>
          <a:xfrm>
            <a:off x="5407819" y="3476624"/>
            <a:ext cx="1674813" cy="20637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ロボット</a:t>
            </a:r>
            <a:endParaRPr kumimoji="1" lang="ja-JP" altLang="en-US" sz="1000" dirty="0">
              <a:solidFill>
                <a:srgbClr val="FFFFFF"/>
              </a:solidFill>
              <a:latin typeface="ＭＳ Ｐゴシック"/>
              <a:ea typeface="ＭＳ Ｐゴシック"/>
              <a:cs typeface="ＭＳ Ｐゴシック"/>
            </a:endParaRPr>
          </a:p>
        </p:txBody>
      </p:sp>
      <p:cxnSp>
        <p:nvCxnSpPr>
          <p:cNvPr id="57" name="直線矢印コネクタ 56"/>
          <p:cNvCxnSpPr>
            <a:stCxn id="10" idx="2"/>
            <a:endCxn id="46" idx="0"/>
          </p:cNvCxnSpPr>
          <p:nvPr/>
        </p:nvCxnSpPr>
        <p:spPr>
          <a:xfrm>
            <a:off x="4570413" y="2517775"/>
            <a:ext cx="0" cy="263525"/>
          </a:xfrm>
          <a:prstGeom prst="straightConnector1">
            <a:avLst/>
          </a:prstGeom>
          <a:ln w="28575" cmpd="sng">
            <a:solidFill>
              <a:schemeClr val="tx2">
                <a:lumMod val="60000"/>
                <a:lumOff val="40000"/>
              </a:schemeClr>
            </a:solidFill>
            <a:tailEnd type="arrow"/>
          </a:ln>
        </p:spPr>
        <p:style>
          <a:lnRef idx="2">
            <a:schemeClr val="accent1"/>
          </a:lnRef>
          <a:fillRef idx="0">
            <a:schemeClr val="accent1"/>
          </a:fillRef>
          <a:effectRef idx="1">
            <a:schemeClr val="accent1"/>
          </a:effectRef>
          <a:fontRef idx="minor">
            <a:schemeClr val="tx1"/>
          </a:fontRef>
        </p:style>
      </p:cxnSp>
      <p:cxnSp>
        <p:nvCxnSpPr>
          <p:cNvPr id="150" name="直線矢印コネクタ 149"/>
          <p:cNvCxnSpPr>
            <a:stCxn id="6" idx="2"/>
            <a:endCxn id="255" idx="0"/>
          </p:cNvCxnSpPr>
          <p:nvPr/>
        </p:nvCxnSpPr>
        <p:spPr>
          <a:xfrm>
            <a:off x="4570413" y="4413250"/>
            <a:ext cx="0" cy="266700"/>
          </a:xfrm>
          <a:prstGeom prst="straightConnector1">
            <a:avLst/>
          </a:prstGeom>
          <a:ln w="38100" cmpd="sng">
            <a:solidFill>
              <a:srgbClr val="FF6600"/>
            </a:solidFill>
            <a:tailEnd type="arrow"/>
          </a:ln>
        </p:spPr>
        <p:style>
          <a:lnRef idx="2">
            <a:schemeClr val="accent1"/>
          </a:lnRef>
          <a:fillRef idx="0">
            <a:schemeClr val="accent1"/>
          </a:fillRef>
          <a:effectRef idx="1">
            <a:schemeClr val="accent1"/>
          </a:effectRef>
          <a:fontRef idx="minor">
            <a:schemeClr val="tx1"/>
          </a:fontRef>
        </p:style>
      </p:cxnSp>
      <p:cxnSp>
        <p:nvCxnSpPr>
          <p:cNvPr id="161" name="直線矢印コネクタ 160"/>
          <p:cNvCxnSpPr>
            <a:stCxn id="46" idx="2"/>
            <a:endCxn id="6" idx="0"/>
          </p:cNvCxnSpPr>
          <p:nvPr/>
        </p:nvCxnSpPr>
        <p:spPr>
          <a:xfrm>
            <a:off x="4570413" y="3765550"/>
            <a:ext cx="0" cy="298450"/>
          </a:xfrm>
          <a:prstGeom prst="straightConnector1">
            <a:avLst/>
          </a:prstGeom>
          <a:ln w="38100" cmpd="sng">
            <a:solidFill>
              <a:srgbClr val="FF6600"/>
            </a:solidFill>
            <a:tailEnd type="arrow"/>
          </a:ln>
        </p:spPr>
        <p:style>
          <a:lnRef idx="2">
            <a:schemeClr val="accent1"/>
          </a:lnRef>
          <a:fillRef idx="0">
            <a:schemeClr val="accent1"/>
          </a:fillRef>
          <a:effectRef idx="1">
            <a:schemeClr val="accent1"/>
          </a:effectRef>
          <a:fontRef idx="minor">
            <a:schemeClr val="tx1"/>
          </a:fontRef>
        </p:style>
      </p:cxnSp>
      <p:sp>
        <p:nvSpPr>
          <p:cNvPr id="237" name="正方形/長方形 236"/>
          <p:cNvSpPr/>
          <p:nvPr/>
        </p:nvSpPr>
        <p:spPr>
          <a:xfrm>
            <a:off x="2058193" y="1639886"/>
            <a:ext cx="1674813" cy="206375"/>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価格破壊</a:t>
            </a:r>
            <a:endParaRPr kumimoji="1" lang="ja-JP" altLang="en-US" sz="1000" dirty="0">
              <a:solidFill>
                <a:srgbClr val="FFFFFF"/>
              </a:solidFill>
              <a:latin typeface="ＭＳ Ｐゴシック"/>
              <a:ea typeface="ＭＳ Ｐゴシック"/>
              <a:cs typeface="ＭＳ Ｐゴシック"/>
            </a:endParaRPr>
          </a:p>
        </p:txBody>
      </p:sp>
      <p:sp>
        <p:nvSpPr>
          <p:cNvPr id="238" name="正方形/長方形 237"/>
          <p:cNvSpPr/>
          <p:nvPr/>
        </p:nvSpPr>
        <p:spPr>
          <a:xfrm>
            <a:off x="5407819" y="1639886"/>
            <a:ext cx="1674813" cy="206375"/>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000" dirty="0" smtClean="0">
                <a:solidFill>
                  <a:srgbClr val="FFFFFF"/>
                </a:solidFill>
                <a:latin typeface="ＭＳ Ｐゴシック"/>
                <a:ea typeface="ＭＳ Ｐゴシック"/>
                <a:cs typeface="ＭＳ Ｐゴシック"/>
              </a:rPr>
              <a:t>サービス化</a:t>
            </a:r>
            <a:endParaRPr kumimoji="1" lang="ja-JP" altLang="en-US" sz="1000" dirty="0">
              <a:solidFill>
                <a:srgbClr val="FFFFFF"/>
              </a:solidFill>
              <a:latin typeface="ＭＳ Ｐゴシック"/>
              <a:ea typeface="ＭＳ Ｐゴシック"/>
              <a:cs typeface="ＭＳ Ｐゴシック"/>
            </a:endParaRPr>
          </a:p>
        </p:txBody>
      </p:sp>
      <p:cxnSp>
        <p:nvCxnSpPr>
          <p:cNvPr id="240" name="カギ線コネクタ 239"/>
          <p:cNvCxnSpPr>
            <a:stCxn id="6" idx="3"/>
            <a:endCxn id="46" idx="3"/>
          </p:cNvCxnSpPr>
          <p:nvPr/>
        </p:nvCxnSpPr>
        <p:spPr>
          <a:xfrm flipV="1">
            <a:off x="6050757" y="3273425"/>
            <a:ext cx="1158081" cy="965200"/>
          </a:xfrm>
          <a:prstGeom prst="bentConnector3">
            <a:avLst>
              <a:gd name="adj1" fmla="val 119740"/>
            </a:avLst>
          </a:prstGeom>
          <a:ln w="38100" cmpd="sng">
            <a:solidFill>
              <a:srgbClr val="FF6600"/>
            </a:solidFill>
            <a:tailEnd type="arrow"/>
          </a:ln>
        </p:spPr>
        <p:style>
          <a:lnRef idx="2">
            <a:schemeClr val="accent1"/>
          </a:lnRef>
          <a:fillRef idx="0">
            <a:schemeClr val="accent1"/>
          </a:fillRef>
          <a:effectRef idx="1">
            <a:schemeClr val="accent1"/>
          </a:effectRef>
          <a:fontRef idx="minor">
            <a:schemeClr val="tx1"/>
          </a:fontRef>
        </p:style>
      </p:cxnSp>
      <p:cxnSp>
        <p:nvCxnSpPr>
          <p:cNvPr id="241" name="直線矢印コネクタ 240"/>
          <p:cNvCxnSpPr>
            <a:stCxn id="4" idx="2"/>
            <a:endCxn id="236" idx="0"/>
          </p:cNvCxnSpPr>
          <p:nvPr/>
        </p:nvCxnSpPr>
        <p:spPr>
          <a:xfrm>
            <a:off x="4570413" y="1276350"/>
            <a:ext cx="0" cy="260350"/>
          </a:xfrm>
          <a:prstGeom prst="straightConnector1">
            <a:avLst/>
          </a:prstGeom>
          <a:ln w="28575" cmpd="sng">
            <a:solidFill>
              <a:schemeClr val="tx2">
                <a:lumMod val="60000"/>
                <a:lumOff val="40000"/>
              </a:schemeClr>
            </a:solidFill>
            <a:tailEnd type="arrow"/>
          </a:ln>
        </p:spPr>
        <p:style>
          <a:lnRef idx="2">
            <a:schemeClr val="accent1"/>
          </a:lnRef>
          <a:fillRef idx="0">
            <a:schemeClr val="accent1"/>
          </a:fillRef>
          <a:effectRef idx="1">
            <a:schemeClr val="accent1"/>
          </a:effectRef>
          <a:fontRef idx="minor">
            <a:schemeClr val="tx1"/>
          </a:fontRef>
        </p:style>
      </p:cxnSp>
      <p:cxnSp>
        <p:nvCxnSpPr>
          <p:cNvPr id="245" name="直線矢印コネクタ 244"/>
          <p:cNvCxnSpPr>
            <a:stCxn id="236" idx="2"/>
            <a:endCxn id="10" idx="0"/>
          </p:cNvCxnSpPr>
          <p:nvPr/>
        </p:nvCxnSpPr>
        <p:spPr>
          <a:xfrm>
            <a:off x="4570413" y="1917700"/>
            <a:ext cx="0" cy="250825"/>
          </a:xfrm>
          <a:prstGeom prst="straightConnector1">
            <a:avLst/>
          </a:prstGeom>
          <a:ln w="28575" cmpd="sng">
            <a:solidFill>
              <a:schemeClr val="tx2">
                <a:lumMod val="60000"/>
                <a:lumOff val="40000"/>
              </a:schemeClr>
            </a:solidFill>
            <a:tailEnd type="arrow"/>
          </a:ln>
        </p:spPr>
        <p:style>
          <a:lnRef idx="2">
            <a:schemeClr val="accent1"/>
          </a:lnRef>
          <a:fillRef idx="0">
            <a:schemeClr val="accent1"/>
          </a:fillRef>
          <a:effectRef idx="1">
            <a:schemeClr val="accent1"/>
          </a:effectRef>
          <a:fontRef idx="minor">
            <a:schemeClr val="tx1"/>
          </a:fontRef>
        </p:style>
      </p:cxnSp>
      <p:cxnSp>
        <p:nvCxnSpPr>
          <p:cNvPr id="277" name="直線矢印コネクタ 276"/>
          <p:cNvCxnSpPr>
            <a:stCxn id="255" idx="2"/>
            <a:endCxn id="17" idx="0"/>
          </p:cNvCxnSpPr>
          <p:nvPr/>
        </p:nvCxnSpPr>
        <p:spPr>
          <a:xfrm>
            <a:off x="4570413" y="5060950"/>
            <a:ext cx="0" cy="266699"/>
          </a:xfrm>
          <a:prstGeom prst="straightConnector1">
            <a:avLst/>
          </a:prstGeom>
          <a:ln w="28575" cmpd="sng">
            <a:solidFill>
              <a:schemeClr val="tx2">
                <a:lumMod val="60000"/>
                <a:lumOff val="40000"/>
              </a:schemeClr>
            </a:solidFill>
            <a:tailEnd type="arrow"/>
          </a:ln>
        </p:spPr>
        <p:style>
          <a:lnRef idx="2">
            <a:schemeClr val="accent1"/>
          </a:lnRef>
          <a:fillRef idx="0">
            <a:schemeClr val="accent1"/>
          </a:fillRef>
          <a:effectRef idx="1">
            <a:schemeClr val="accent1"/>
          </a:effectRef>
          <a:fontRef idx="minor">
            <a:schemeClr val="tx1"/>
          </a:fontRef>
        </p:style>
      </p:cxnSp>
      <p:cxnSp>
        <p:nvCxnSpPr>
          <p:cNvPr id="280" name="直線矢印コネクタ 279"/>
          <p:cNvCxnSpPr>
            <a:stCxn id="17" idx="2"/>
            <a:endCxn id="8" idx="0"/>
          </p:cNvCxnSpPr>
          <p:nvPr/>
        </p:nvCxnSpPr>
        <p:spPr>
          <a:xfrm>
            <a:off x="4570413" y="5676899"/>
            <a:ext cx="0" cy="285751"/>
          </a:xfrm>
          <a:prstGeom prst="straightConnector1">
            <a:avLst/>
          </a:prstGeom>
          <a:ln w="28575" cmpd="sng">
            <a:solidFill>
              <a:schemeClr val="tx2">
                <a:lumMod val="60000"/>
                <a:lumOff val="40000"/>
              </a:schemeClr>
            </a:solidFill>
            <a:tailEnd type="arrow"/>
          </a:ln>
        </p:spPr>
        <p:style>
          <a:lnRef idx="2">
            <a:schemeClr val="accent1"/>
          </a:lnRef>
          <a:fillRef idx="0">
            <a:schemeClr val="accent1"/>
          </a:fillRef>
          <a:effectRef idx="1">
            <a:schemeClr val="accent1"/>
          </a:effectRef>
          <a:fontRef idx="minor">
            <a:schemeClr val="tx1"/>
          </a:fontRef>
        </p:style>
      </p:cxnSp>
      <p:cxnSp>
        <p:nvCxnSpPr>
          <p:cNvPr id="283" name="カギ線コネクタ 282"/>
          <p:cNvCxnSpPr>
            <a:stCxn id="255" idx="1"/>
            <a:endCxn id="6" idx="1"/>
          </p:cNvCxnSpPr>
          <p:nvPr/>
        </p:nvCxnSpPr>
        <p:spPr>
          <a:xfrm rot="10800000" flipH="1">
            <a:off x="1931987" y="4238626"/>
            <a:ext cx="1158081" cy="631825"/>
          </a:xfrm>
          <a:prstGeom prst="bentConnector3">
            <a:avLst>
              <a:gd name="adj1" fmla="val -19740"/>
            </a:avLst>
          </a:prstGeom>
          <a:ln w="38100" cmpd="sng">
            <a:solidFill>
              <a:srgbClr val="FF66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29005667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Arial"/>
                <a:ea typeface="HGP創英角ｺﾞｼｯｸUB" pitchFamily="50" charset="-128"/>
                <a:cs typeface="Arial"/>
              </a:rPr>
              <a:t>クラウド・</a:t>
            </a:r>
            <a:r>
              <a:rPr lang="ja-JP" altLang="en-US" sz="2400" dirty="0" smtClean="0">
                <a:solidFill>
                  <a:srgbClr val="FFFFFF"/>
                </a:solidFill>
                <a:effectLst/>
                <a:latin typeface="Arial"/>
                <a:ea typeface="HGP創英角ｺﾞｼｯｸUB" pitchFamily="50" charset="-128"/>
                <a:cs typeface="Arial"/>
              </a:rPr>
              <a:t>コンピューティング</a:t>
            </a:r>
          </a:p>
          <a:p>
            <a:pPr algn="r"/>
            <a:r>
              <a:rPr lang="ja-JP" altLang="en-US" sz="2400" dirty="0" smtClean="0">
                <a:solidFill>
                  <a:srgbClr val="FFFFFF"/>
                </a:solidFill>
                <a:effectLst/>
                <a:latin typeface="Arial"/>
                <a:ea typeface="HGP創英角ｺﾞｼｯｸUB" pitchFamily="50" charset="-128"/>
                <a:cs typeface="Arial"/>
              </a:rPr>
              <a:t>がもたらすパラダイム・シフト</a:t>
            </a:r>
            <a:endParaRPr lang="en-US" altLang="ja-JP" sz="2400" dirty="0" smtClean="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97354923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直角三角形 38"/>
          <p:cNvSpPr/>
          <p:nvPr/>
        </p:nvSpPr>
        <p:spPr>
          <a:xfrm>
            <a:off x="319624" y="1276346"/>
            <a:ext cx="1873181" cy="5029202"/>
          </a:xfrm>
          <a:prstGeom prst="rtTriangle">
            <a:avLst/>
          </a:prstGeom>
          <a:solidFill>
            <a:srgbClr val="E6D6AF"/>
          </a:solidFill>
          <a:ln>
            <a:no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algn="ctr"/>
            <a:endParaRPr kumimoji="1" lang="ja-JP" altLang="en-US"/>
          </a:p>
        </p:txBody>
      </p:sp>
      <p:sp>
        <p:nvSpPr>
          <p:cNvPr id="4" name="直角三角形 3"/>
          <p:cNvSpPr/>
          <p:nvPr/>
        </p:nvSpPr>
        <p:spPr>
          <a:xfrm flipH="1" flipV="1">
            <a:off x="6966560" y="1275332"/>
            <a:ext cx="1873181" cy="5029202"/>
          </a:xfrm>
          <a:prstGeom prst="rtTriangle">
            <a:avLst/>
          </a:prstGeom>
          <a:solidFill>
            <a:schemeClr val="accent5">
              <a:lumMod val="40000"/>
              <a:lumOff val="60000"/>
            </a:schemeClr>
          </a:solidFill>
          <a:ln>
            <a:no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algn="ctr"/>
            <a:endParaRPr lang="ja-JP" altLang="en-US">
              <a:solidFill>
                <a:schemeClr val="dk1"/>
              </a:solidFill>
            </a:endParaRPr>
          </a:p>
        </p:txBody>
      </p:sp>
      <p:sp>
        <p:nvSpPr>
          <p:cNvPr id="59" name="角丸四角形 58"/>
          <p:cNvSpPr/>
          <p:nvPr/>
        </p:nvSpPr>
        <p:spPr bwMode="auto">
          <a:xfrm rot="16200000">
            <a:off x="1932428" y="1481730"/>
            <a:ext cx="5029200" cy="4618433"/>
          </a:xfrm>
          <a:prstGeom prst="roundRect">
            <a:avLst>
              <a:gd name="adj" fmla="val 0"/>
            </a:avLst>
          </a:prstGeom>
          <a:solidFill>
            <a:srgbClr val="0000FF">
              <a:alpha val="38000"/>
            </a:srgbClr>
          </a:solidFill>
          <a:ln w="19050" cap="flat" cmpd="sng" algn="ctr">
            <a:noFill/>
            <a:prstDash val="sysDash"/>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000090"/>
              </a:solidFill>
              <a:effectLst/>
              <a:latin typeface="Arial" charset="0"/>
              <a:ea typeface="HG丸ｺﾞｼｯｸM-PRO" pitchFamily="50" charset="-128"/>
            </a:endParaRPr>
          </a:p>
        </p:txBody>
      </p:sp>
      <p:sp>
        <p:nvSpPr>
          <p:cNvPr id="38" name="テキスト ボックス 37"/>
          <p:cNvSpPr txBox="1"/>
          <p:nvPr/>
        </p:nvSpPr>
        <p:spPr>
          <a:xfrm>
            <a:off x="5393908" y="2584968"/>
            <a:ext cx="1353979" cy="523220"/>
          </a:xfrm>
          <a:prstGeom prst="rect">
            <a:avLst/>
          </a:prstGeom>
          <a:noFill/>
          <a:ln>
            <a:noFill/>
          </a:ln>
        </p:spPr>
        <p:txBody>
          <a:bodyPr wrap="square" rtlCol="0">
            <a:spAutoFit/>
          </a:bodyPr>
          <a:lstStyle/>
          <a:p>
            <a:pPr algn="ctr"/>
            <a:r>
              <a:rPr kumimoji="1" lang="en-US" altLang="ja-JP" sz="2000" dirty="0" err="1" smtClean="0">
                <a:solidFill>
                  <a:schemeClr val="bg1"/>
                </a:solidFill>
                <a:effectLst/>
              </a:rPr>
              <a:t>IoT</a:t>
            </a:r>
            <a:endParaRPr kumimoji="1" lang="en-US" altLang="ja-JP" sz="2000" dirty="0" smtClean="0">
              <a:solidFill>
                <a:schemeClr val="bg1"/>
              </a:solidFill>
              <a:effectLst/>
            </a:endParaRPr>
          </a:p>
          <a:p>
            <a:pPr algn="ctr"/>
            <a:r>
              <a:rPr lang="en-US" altLang="ja-JP" sz="800" dirty="0" smtClean="0">
                <a:solidFill>
                  <a:schemeClr val="bg1"/>
                </a:solidFill>
                <a:effectLst/>
              </a:rPr>
              <a:t>Internet of Things</a:t>
            </a:r>
            <a:endParaRPr kumimoji="1" lang="ja-JP" altLang="en-US" sz="800" dirty="0">
              <a:solidFill>
                <a:schemeClr val="bg1"/>
              </a:solidFill>
              <a:effectLst/>
            </a:endParaRPr>
          </a:p>
        </p:txBody>
      </p:sp>
      <p:sp>
        <p:nvSpPr>
          <p:cNvPr id="58" name="角丸四角形 57"/>
          <p:cNvSpPr/>
          <p:nvPr/>
        </p:nvSpPr>
        <p:spPr bwMode="auto">
          <a:xfrm rot="16200000">
            <a:off x="1438931" y="2137551"/>
            <a:ext cx="4828032" cy="3258024"/>
          </a:xfrm>
          <a:prstGeom prst="roundRect">
            <a:avLst>
              <a:gd name="adj" fmla="val 0"/>
            </a:avLst>
          </a:prstGeom>
          <a:solidFill>
            <a:srgbClr val="3366FF">
              <a:alpha val="43000"/>
            </a:srgbClr>
          </a:solidFill>
          <a:ln w="19050" cap="flat" cmpd="sng" algn="ctr">
            <a:noFill/>
            <a:prstDash val="sysDash"/>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409" name="Rectangle 2"/>
          <p:cNvSpPr>
            <a:spLocks noGrp="1" noChangeArrowheads="1"/>
          </p:cNvSpPr>
          <p:nvPr>
            <p:ph type="title"/>
          </p:nvPr>
        </p:nvSpPr>
        <p:spPr/>
        <p:txBody>
          <a:bodyPr/>
          <a:lstStyle/>
          <a:p>
            <a:pPr eaLnBrk="1" hangingPunct="1"/>
            <a:r>
              <a:rPr lang="ja-JP" altLang="en-US" sz="2800" dirty="0" smtClean="0">
                <a:ea typeface="ＭＳ Ｐゴシック" charset="-128"/>
              </a:rPr>
              <a:t>クラウドがもたらす本当の変化（１）</a:t>
            </a:r>
          </a:p>
        </p:txBody>
      </p:sp>
      <p:sp>
        <p:nvSpPr>
          <p:cNvPr id="27" name="テキスト ボックス 26"/>
          <p:cNvSpPr txBox="1"/>
          <p:nvPr/>
        </p:nvSpPr>
        <p:spPr>
          <a:xfrm>
            <a:off x="3979950" y="4011540"/>
            <a:ext cx="2698976" cy="338554"/>
          </a:xfrm>
          <a:prstGeom prst="rect">
            <a:avLst/>
          </a:prstGeom>
          <a:noFill/>
        </p:spPr>
        <p:txBody>
          <a:bodyPr wrap="none" rtlCol="0">
            <a:spAutoFit/>
          </a:bodyPr>
          <a:lstStyle/>
          <a:p>
            <a:pPr algn="ctr"/>
            <a:r>
              <a:rPr lang="ja-JP" altLang="en-US" sz="1600" dirty="0" smtClean="0">
                <a:solidFill>
                  <a:srgbClr val="FFFFFF"/>
                </a:solidFill>
                <a:effectLst/>
                <a:latin typeface="Arial"/>
                <a:ea typeface="HGP創英角ｺﾞｼｯｸUB"/>
                <a:cs typeface="Arial"/>
              </a:rPr>
              <a:t>リアルとネットの融合と日常化</a:t>
            </a:r>
            <a:endParaRPr kumimoji="1" lang="en-US" altLang="ja-JP" dirty="0" smtClean="0">
              <a:solidFill>
                <a:srgbClr val="FFFFFF"/>
              </a:solidFill>
              <a:effectLst/>
              <a:latin typeface="Arial"/>
              <a:ea typeface="HGP創英角ｺﾞｼｯｸUB"/>
              <a:cs typeface="Arial"/>
            </a:endParaRPr>
          </a:p>
        </p:txBody>
      </p:sp>
      <p:sp>
        <p:nvSpPr>
          <p:cNvPr id="60" name="テキスト ボックス 59"/>
          <p:cNvSpPr txBox="1"/>
          <p:nvPr/>
        </p:nvSpPr>
        <p:spPr>
          <a:xfrm>
            <a:off x="6477000" y="1276346"/>
            <a:ext cx="2362742" cy="615553"/>
          </a:xfrm>
          <a:prstGeom prst="rect">
            <a:avLst/>
          </a:prstGeom>
          <a:noFill/>
        </p:spPr>
        <p:txBody>
          <a:bodyPr wrap="square" rtlCol="0">
            <a:spAutoFit/>
          </a:bodyPr>
          <a:lstStyle/>
          <a:p>
            <a:pPr algn="r"/>
            <a:r>
              <a:rPr lang="ja-JP" altLang="en-US" sz="1400" dirty="0" smtClean="0">
                <a:solidFill>
                  <a:srgbClr val="0000FF"/>
                </a:solidFill>
                <a:effectLst/>
              </a:rPr>
              <a:t>クラウド</a:t>
            </a:r>
            <a:r>
              <a:rPr lang="en-US" altLang="ja-JP" sz="1400" dirty="0" smtClean="0">
                <a:solidFill>
                  <a:srgbClr val="0000FF"/>
                </a:solidFill>
                <a:effectLst/>
              </a:rPr>
              <a:t> + </a:t>
            </a:r>
            <a:r>
              <a:rPr lang="ja-JP" altLang="en-US" sz="1400" dirty="0" smtClean="0">
                <a:solidFill>
                  <a:srgbClr val="0000FF"/>
                </a:solidFill>
                <a:effectLst/>
              </a:rPr>
              <a:t>モバイル</a:t>
            </a:r>
            <a:r>
              <a:rPr lang="en-US" altLang="ja-JP" sz="1400" dirty="0" smtClean="0">
                <a:solidFill>
                  <a:srgbClr val="0000FF"/>
                </a:solidFill>
                <a:effectLst/>
              </a:rPr>
              <a:t> + </a:t>
            </a:r>
            <a:r>
              <a:rPr lang="en-US" altLang="ja-JP" sz="1400" dirty="0" err="1" smtClean="0">
                <a:solidFill>
                  <a:srgbClr val="0000FF"/>
                </a:solidFill>
                <a:effectLst/>
              </a:rPr>
              <a:t>IoT</a:t>
            </a:r>
            <a:endParaRPr lang="en-US" altLang="ja-JP" sz="1400" dirty="0" smtClean="0">
              <a:solidFill>
                <a:srgbClr val="0000FF"/>
              </a:solidFill>
              <a:effectLst/>
            </a:endParaRPr>
          </a:p>
          <a:p>
            <a:pPr algn="r"/>
            <a:r>
              <a:rPr lang="ja-JP" altLang="en-US" sz="1400" dirty="0" smtClean="0">
                <a:solidFill>
                  <a:srgbClr val="0000FF"/>
                </a:solidFill>
                <a:effectLst/>
              </a:rPr>
              <a:t>が</a:t>
            </a:r>
            <a:r>
              <a:rPr kumimoji="1" lang="ja-JP" altLang="en-US" sz="1400" dirty="0" smtClean="0">
                <a:solidFill>
                  <a:srgbClr val="0000FF"/>
                </a:solidFill>
                <a:effectLst/>
              </a:rPr>
              <a:t>一体となった</a:t>
            </a:r>
            <a:r>
              <a:rPr kumimoji="1" lang="en-US" altLang="ja-JP" sz="2000" dirty="0" smtClean="0">
                <a:solidFill>
                  <a:srgbClr val="0000FF"/>
                </a:solidFill>
                <a:effectLst/>
              </a:rPr>
              <a:t>IT</a:t>
            </a:r>
            <a:r>
              <a:rPr kumimoji="1" lang="ja-JP" altLang="en-US" sz="2000" dirty="0" smtClean="0">
                <a:solidFill>
                  <a:srgbClr val="0000FF"/>
                </a:solidFill>
                <a:effectLst/>
              </a:rPr>
              <a:t>基盤</a:t>
            </a:r>
            <a:endParaRPr kumimoji="1" lang="ja-JP" altLang="en-US" sz="2000" dirty="0">
              <a:solidFill>
                <a:srgbClr val="0000FF"/>
              </a:solidFill>
              <a:effectLst/>
            </a:endParaRPr>
          </a:p>
        </p:txBody>
      </p:sp>
      <p:sp>
        <p:nvSpPr>
          <p:cNvPr id="67" name="テキスト ボックス 66"/>
          <p:cNvSpPr txBox="1"/>
          <p:nvPr/>
        </p:nvSpPr>
        <p:spPr>
          <a:xfrm>
            <a:off x="6756579" y="3492360"/>
            <a:ext cx="2082621" cy="646331"/>
          </a:xfrm>
          <a:prstGeom prst="rect">
            <a:avLst/>
          </a:prstGeom>
          <a:noFill/>
        </p:spPr>
        <p:txBody>
          <a:bodyPr wrap="none" rtlCol="0">
            <a:spAutoFit/>
          </a:bodyPr>
          <a:lstStyle/>
          <a:p>
            <a:pPr algn="r"/>
            <a:r>
              <a:rPr kumimoji="1" lang="ja-JP" altLang="en-US" sz="1800" b="1" dirty="0" smtClean="0">
                <a:solidFill>
                  <a:srgbClr val="0000FF"/>
                </a:solidFill>
                <a:effectLst/>
              </a:rPr>
              <a:t>これからのビジネス</a:t>
            </a:r>
            <a:endParaRPr kumimoji="1" lang="en-US" altLang="ja-JP" sz="1800" b="1" dirty="0" smtClean="0">
              <a:solidFill>
                <a:srgbClr val="0000FF"/>
              </a:solidFill>
              <a:effectLst/>
            </a:endParaRPr>
          </a:p>
          <a:p>
            <a:pPr algn="r"/>
            <a:r>
              <a:rPr kumimoji="1" lang="ja-JP" altLang="en-US" sz="1800" b="1" dirty="0" smtClean="0">
                <a:solidFill>
                  <a:srgbClr val="0000FF"/>
                </a:solidFill>
                <a:effectLst/>
              </a:rPr>
              <a:t>や生活の基盤</a:t>
            </a:r>
            <a:endParaRPr kumimoji="1" lang="en-US" altLang="ja-JP" sz="1800" b="1" dirty="0" smtClean="0">
              <a:solidFill>
                <a:srgbClr val="0000FF"/>
              </a:solidFill>
              <a:effectLst/>
            </a:endParaRPr>
          </a:p>
        </p:txBody>
      </p:sp>
      <p:sp>
        <p:nvSpPr>
          <p:cNvPr id="68" name="正方形/長方形 67"/>
          <p:cNvSpPr/>
          <p:nvPr/>
        </p:nvSpPr>
        <p:spPr>
          <a:xfrm>
            <a:off x="6477542" y="2151327"/>
            <a:ext cx="2362200" cy="1169551"/>
          </a:xfrm>
          <a:prstGeom prst="rect">
            <a:avLst/>
          </a:prstGeom>
        </p:spPr>
        <p:txBody>
          <a:bodyPr wrap="square">
            <a:spAutoFit/>
          </a:bodyPr>
          <a:lstStyle/>
          <a:p>
            <a:pPr algn="r">
              <a:spcBef>
                <a:spcPts val="0"/>
              </a:spcBef>
            </a:pPr>
            <a:r>
              <a:rPr lang="ja-JP" altLang="en-US" sz="1400" dirty="0">
                <a:solidFill>
                  <a:srgbClr val="0000FF"/>
                </a:solidFill>
                <a:effectLst/>
              </a:rPr>
              <a:t>職場だけでは</a:t>
            </a:r>
            <a:r>
              <a:rPr lang="ja-JP" altLang="en-US" sz="1400" dirty="0" smtClean="0">
                <a:solidFill>
                  <a:srgbClr val="0000FF"/>
                </a:solidFill>
                <a:effectLst/>
              </a:rPr>
              <a:t>ない</a:t>
            </a:r>
            <a:endParaRPr lang="en-US" altLang="ja-JP" sz="1400" dirty="0" smtClean="0">
              <a:solidFill>
                <a:srgbClr val="0000FF"/>
              </a:solidFill>
              <a:effectLst/>
            </a:endParaRPr>
          </a:p>
          <a:p>
            <a:pPr algn="r">
              <a:spcBef>
                <a:spcPts val="0"/>
              </a:spcBef>
            </a:pPr>
            <a:r>
              <a:rPr lang="ja-JP" altLang="en-US" sz="1400" dirty="0" smtClean="0">
                <a:solidFill>
                  <a:srgbClr val="0000FF"/>
                </a:solidFill>
                <a:effectLst/>
              </a:rPr>
              <a:t>日常</a:t>
            </a:r>
            <a:r>
              <a:rPr lang="ja-JP" altLang="en-US" sz="1400" dirty="0">
                <a:solidFill>
                  <a:srgbClr val="0000FF"/>
                </a:solidFill>
                <a:effectLst/>
              </a:rPr>
              <a:t>生活や行動が</a:t>
            </a:r>
            <a:endParaRPr lang="en-US" altLang="ja-JP" sz="1400" dirty="0">
              <a:solidFill>
                <a:srgbClr val="0000FF"/>
              </a:solidFill>
              <a:effectLst/>
            </a:endParaRPr>
          </a:p>
          <a:p>
            <a:pPr algn="r">
              <a:spcBef>
                <a:spcPts val="0"/>
              </a:spcBef>
            </a:pPr>
            <a:r>
              <a:rPr lang="ja-JP" altLang="en-US" sz="1400" dirty="0">
                <a:solidFill>
                  <a:srgbClr val="0000FF"/>
                </a:solidFill>
                <a:effectLst/>
              </a:rPr>
              <a:t>ネットワークを</a:t>
            </a:r>
            <a:r>
              <a:rPr lang="ja-JP" altLang="en-US" sz="1400" dirty="0" smtClean="0">
                <a:solidFill>
                  <a:srgbClr val="0000FF"/>
                </a:solidFill>
                <a:effectLst/>
              </a:rPr>
              <a:t>介して</a:t>
            </a:r>
            <a:endParaRPr lang="en-US" altLang="ja-JP" sz="1400" dirty="0" smtClean="0">
              <a:solidFill>
                <a:srgbClr val="0000FF"/>
              </a:solidFill>
              <a:effectLst/>
            </a:endParaRPr>
          </a:p>
          <a:p>
            <a:pPr algn="r">
              <a:spcBef>
                <a:spcPts val="0"/>
              </a:spcBef>
            </a:pPr>
            <a:r>
              <a:rPr lang="ja-JP" altLang="en-US" sz="1400" dirty="0" smtClean="0">
                <a:solidFill>
                  <a:srgbClr val="0000FF"/>
                </a:solidFill>
                <a:effectLst/>
              </a:rPr>
              <a:t>情報</a:t>
            </a:r>
            <a:r>
              <a:rPr lang="ja-JP" altLang="en-US" sz="1400" dirty="0">
                <a:solidFill>
                  <a:srgbClr val="0000FF"/>
                </a:solidFill>
                <a:effectLst/>
              </a:rPr>
              <a:t>システムと</a:t>
            </a:r>
            <a:r>
              <a:rPr lang="ja-JP" altLang="en-US" sz="1400" dirty="0" smtClean="0">
                <a:solidFill>
                  <a:srgbClr val="0000FF"/>
                </a:solidFill>
                <a:effectLst/>
              </a:rPr>
              <a:t>つながる</a:t>
            </a:r>
            <a:endParaRPr lang="en-US" altLang="ja-JP" sz="1400" dirty="0" smtClean="0">
              <a:solidFill>
                <a:srgbClr val="0000FF"/>
              </a:solidFill>
              <a:effectLst/>
            </a:endParaRPr>
          </a:p>
          <a:p>
            <a:pPr algn="r">
              <a:spcBef>
                <a:spcPts val="0"/>
              </a:spcBef>
            </a:pPr>
            <a:r>
              <a:rPr lang="ja-JP" altLang="en-US" sz="1400" dirty="0" smtClean="0">
                <a:solidFill>
                  <a:srgbClr val="0000FF"/>
                </a:solidFill>
                <a:effectLst/>
              </a:rPr>
              <a:t>新しい</a:t>
            </a:r>
            <a:r>
              <a:rPr lang="ja-JP" altLang="en-US" sz="1400" dirty="0">
                <a:solidFill>
                  <a:srgbClr val="0000FF"/>
                </a:solidFill>
                <a:effectLst/>
              </a:rPr>
              <a:t>社会基盤</a:t>
            </a:r>
            <a:endParaRPr lang="en-US" altLang="ja-JP" sz="1400" dirty="0">
              <a:solidFill>
                <a:srgbClr val="0000FF"/>
              </a:solidFill>
              <a:effectLst/>
            </a:endParaRPr>
          </a:p>
        </p:txBody>
      </p:sp>
      <p:sp>
        <p:nvSpPr>
          <p:cNvPr id="69" name="テキスト ボックス 68"/>
          <p:cNvSpPr txBox="1"/>
          <p:nvPr/>
        </p:nvSpPr>
        <p:spPr>
          <a:xfrm>
            <a:off x="7010400" y="5029200"/>
            <a:ext cx="1600200" cy="1077218"/>
          </a:xfrm>
          <a:prstGeom prst="rect">
            <a:avLst/>
          </a:prstGeom>
          <a:noFill/>
        </p:spPr>
        <p:txBody>
          <a:bodyPr wrap="square" rtlCol="0">
            <a:spAutoFit/>
          </a:bodyPr>
          <a:lstStyle/>
          <a:p>
            <a:pPr algn="r"/>
            <a:r>
              <a:rPr kumimoji="1" lang="ja-JP" altLang="en-US" sz="3200" dirty="0" smtClean="0">
                <a:solidFill>
                  <a:srgbClr val="0000FF"/>
                </a:solidFill>
                <a:effectLst/>
                <a:latin typeface="HGP創英角ｺﾞｼｯｸUB"/>
                <a:ea typeface="HGP創英角ｺﾞｼｯｸUB"/>
                <a:cs typeface="HGP創英角ｺﾞｼｯｸUB"/>
              </a:rPr>
              <a:t>本質的</a:t>
            </a:r>
          </a:p>
          <a:p>
            <a:pPr algn="r"/>
            <a:r>
              <a:rPr kumimoji="1" lang="ja-JP" altLang="en-US" sz="3200" dirty="0" smtClean="0">
                <a:solidFill>
                  <a:srgbClr val="0000FF"/>
                </a:solidFill>
                <a:effectLst/>
                <a:latin typeface="HGP創英角ｺﾞｼｯｸUB"/>
                <a:ea typeface="HGP創英角ｺﾞｼｯｸUB"/>
                <a:cs typeface="HGP創英角ｺﾞｼｯｸUB"/>
              </a:rPr>
              <a:t>な変化</a:t>
            </a:r>
            <a:endParaRPr kumimoji="1" lang="ja-JP" altLang="en-US" sz="3200" dirty="0">
              <a:solidFill>
                <a:srgbClr val="0000FF"/>
              </a:solidFill>
              <a:effectLst/>
              <a:latin typeface="HGP創英角ｺﾞｼｯｸUB"/>
              <a:ea typeface="HGP創英角ｺﾞｼｯｸUB"/>
              <a:cs typeface="HGP創英角ｺﾞｼｯｸUB"/>
            </a:endParaRPr>
          </a:p>
        </p:txBody>
      </p:sp>
      <p:sp>
        <p:nvSpPr>
          <p:cNvPr id="48" name="角丸四角形 47"/>
          <p:cNvSpPr/>
          <p:nvPr/>
        </p:nvSpPr>
        <p:spPr bwMode="auto">
          <a:xfrm rot="16200000">
            <a:off x="808002" y="2918022"/>
            <a:ext cx="4618118" cy="1639568"/>
          </a:xfrm>
          <a:prstGeom prst="roundRect">
            <a:avLst>
              <a:gd name="adj" fmla="val 0"/>
            </a:avLst>
          </a:prstGeom>
          <a:solidFill>
            <a:srgbClr val="33ACBD">
              <a:alpha val="50000"/>
            </a:srgbClr>
          </a:solidFill>
          <a:ln w="19050" cap="flat" cmpd="sng" algn="ctr">
            <a:noFill/>
            <a:prstDash val="sysDash"/>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pic>
        <p:nvPicPr>
          <p:cNvPr id="14" name="図 13" descr="MC900441809.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90011" y="741735"/>
            <a:ext cx="2819400" cy="2819400"/>
          </a:xfrm>
          <a:prstGeom prst="rect">
            <a:avLst/>
          </a:prstGeom>
        </p:spPr>
      </p:pic>
      <p:sp>
        <p:nvSpPr>
          <p:cNvPr id="17" name="テキスト ボックス 16"/>
          <p:cNvSpPr txBox="1"/>
          <p:nvPr/>
        </p:nvSpPr>
        <p:spPr>
          <a:xfrm>
            <a:off x="2716211" y="1975248"/>
            <a:ext cx="1371600" cy="523220"/>
          </a:xfrm>
          <a:prstGeom prst="rect">
            <a:avLst/>
          </a:prstGeom>
          <a:noFill/>
        </p:spPr>
        <p:txBody>
          <a:bodyPr wrap="square" rtlCol="0">
            <a:spAutoFit/>
          </a:bodyPr>
          <a:lstStyle/>
          <a:p>
            <a:pPr algn="ctr"/>
            <a:r>
              <a:rPr kumimoji="1" lang="ja-JP" altLang="en-US" sz="2800" dirty="0" smtClean="0">
                <a:solidFill>
                  <a:srgbClr val="FFFFFF"/>
                </a:solidFill>
                <a:effectLst/>
                <a:latin typeface="HGP創英角ｺﾞｼｯｸUB"/>
                <a:ea typeface="HGP創英角ｺﾞｼｯｸUB"/>
                <a:cs typeface="HGP創英角ｺﾞｼｯｸUB"/>
              </a:rPr>
              <a:t>クラウド</a:t>
            </a:r>
            <a:endParaRPr kumimoji="1" lang="ja-JP" altLang="en-US" sz="2800" dirty="0">
              <a:solidFill>
                <a:srgbClr val="FFFFFF"/>
              </a:solidFill>
              <a:effectLst/>
              <a:latin typeface="HGP創英角ｺﾞｼｯｸUB"/>
              <a:ea typeface="HGP創英角ｺﾞｼｯｸUB"/>
              <a:cs typeface="HGP創英角ｺﾞｼｯｸUB"/>
            </a:endParaRPr>
          </a:p>
        </p:txBody>
      </p:sp>
      <p:sp>
        <p:nvSpPr>
          <p:cNvPr id="54" name="フリーフォーム 53"/>
          <p:cNvSpPr/>
          <p:nvPr/>
        </p:nvSpPr>
        <p:spPr>
          <a:xfrm>
            <a:off x="1461525" y="2029229"/>
            <a:ext cx="1108237" cy="707886"/>
          </a:xfrm>
          <a:custGeom>
            <a:avLst/>
            <a:gdLst>
              <a:gd name="connsiteX0" fmla="*/ 0 w 5899150"/>
              <a:gd name="connsiteY0" fmla="*/ 3257550 h 3257550"/>
              <a:gd name="connsiteX1" fmla="*/ 4953000 w 5899150"/>
              <a:gd name="connsiteY1" fmla="*/ 393700 h 3257550"/>
              <a:gd name="connsiteX2" fmla="*/ 4768850 w 5899150"/>
              <a:gd name="connsiteY2" fmla="*/ 0 h 3257550"/>
              <a:gd name="connsiteX3" fmla="*/ 5899150 w 5899150"/>
              <a:gd name="connsiteY3" fmla="*/ 400050 h 3257550"/>
              <a:gd name="connsiteX4" fmla="*/ 5511800 w 5899150"/>
              <a:gd name="connsiteY4" fmla="*/ 1536700 h 3257550"/>
              <a:gd name="connsiteX5" fmla="*/ 5327650 w 5899150"/>
              <a:gd name="connsiteY5" fmla="*/ 1149350 h 3257550"/>
              <a:gd name="connsiteX6" fmla="*/ 0 w 5899150"/>
              <a:gd name="connsiteY6" fmla="*/ 3257550 h 32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9150" h="3257550">
                <a:moveTo>
                  <a:pt x="0" y="3257550"/>
                </a:moveTo>
                <a:lnTo>
                  <a:pt x="4953000" y="393700"/>
                </a:lnTo>
                <a:lnTo>
                  <a:pt x="4768850" y="0"/>
                </a:lnTo>
                <a:lnTo>
                  <a:pt x="5899150" y="400050"/>
                </a:lnTo>
                <a:lnTo>
                  <a:pt x="5511800" y="1536700"/>
                </a:lnTo>
                <a:lnTo>
                  <a:pt x="5327650" y="1149350"/>
                </a:lnTo>
                <a:lnTo>
                  <a:pt x="0" y="3257550"/>
                </a:lnTo>
                <a:close/>
              </a:path>
            </a:pathLst>
          </a:custGeom>
          <a:solidFill>
            <a:srgbClr val="FFCC66"/>
          </a:solidFill>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49" name="ホームベース 48"/>
          <p:cNvSpPr/>
          <p:nvPr/>
        </p:nvSpPr>
        <p:spPr bwMode="auto">
          <a:xfrm>
            <a:off x="4023292" y="4540247"/>
            <a:ext cx="2504353" cy="228600"/>
          </a:xfrm>
          <a:prstGeom prst="homePlate">
            <a:avLst/>
          </a:prstGeom>
          <a:solidFill>
            <a:schemeClr val="accent2">
              <a:lumMod val="40000"/>
              <a:lumOff val="6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常時接続</a:t>
            </a:r>
          </a:p>
        </p:txBody>
      </p:sp>
      <p:sp>
        <p:nvSpPr>
          <p:cNvPr id="18" name="ホームベース 17"/>
          <p:cNvSpPr/>
          <p:nvPr/>
        </p:nvSpPr>
        <p:spPr bwMode="auto">
          <a:xfrm>
            <a:off x="2565245" y="4781547"/>
            <a:ext cx="2057400" cy="228600"/>
          </a:xfrm>
          <a:prstGeom prst="homePlate">
            <a:avLst/>
          </a:prstGeom>
          <a:solidFill>
            <a:srgbClr val="CCFFCC"/>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008000"/>
                </a:solidFill>
                <a:effectLst/>
                <a:latin typeface="Arial" charset="0"/>
                <a:ea typeface="HG丸ｺﾞｼｯｸM-PRO" pitchFamily="50" charset="-128"/>
              </a:rPr>
              <a:t>随時接続</a:t>
            </a:r>
          </a:p>
        </p:txBody>
      </p:sp>
      <p:sp>
        <p:nvSpPr>
          <p:cNvPr id="53" name="ホームベース 52"/>
          <p:cNvSpPr/>
          <p:nvPr/>
        </p:nvSpPr>
        <p:spPr bwMode="auto">
          <a:xfrm>
            <a:off x="4552080" y="5238747"/>
            <a:ext cx="1975565" cy="228600"/>
          </a:xfrm>
          <a:prstGeom prst="homePlate">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ソーシャル</a:t>
            </a:r>
          </a:p>
        </p:txBody>
      </p:sp>
      <p:sp>
        <p:nvSpPr>
          <p:cNvPr id="50" name="ホームベース 49"/>
          <p:cNvSpPr/>
          <p:nvPr/>
        </p:nvSpPr>
        <p:spPr bwMode="auto">
          <a:xfrm>
            <a:off x="3728453" y="5467347"/>
            <a:ext cx="2799192" cy="228600"/>
          </a:xfrm>
          <a:prstGeom prst="homePlate">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パーソナル</a:t>
            </a:r>
          </a:p>
        </p:txBody>
      </p:sp>
      <p:sp>
        <p:nvSpPr>
          <p:cNvPr id="51" name="ホームベース 50"/>
          <p:cNvSpPr/>
          <p:nvPr/>
        </p:nvSpPr>
        <p:spPr bwMode="auto">
          <a:xfrm>
            <a:off x="2553179" y="5695947"/>
            <a:ext cx="3974465" cy="228600"/>
          </a:xfrm>
          <a:prstGeom prst="homePlate">
            <a:avLst/>
          </a:prstGeom>
          <a:solidFill>
            <a:schemeClr val="accent5">
              <a:lumMod val="60000"/>
              <a:lumOff val="4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ビジネス</a:t>
            </a:r>
          </a:p>
        </p:txBody>
      </p:sp>
      <p:pic>
        <p:nvPicPr>
          <p:cNvPr id="37" name="図 36"/>
          <p:cNvPicPr>
            <a:picLocks noChangeAspect="1"/>
          </p:cNvPicPr>
          <p:nvPr/>
        </p:nvPicPr>
        <p:blipFill>
          <a:blip r:embed="rId4"/>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1" name="テキスト ボックス 20"/>
          <p:cNvSpPr txBox="1"/>
          <p:nvPr/>
        </p:nvSpPr>
        <p:spPr>
          <a:xfrm>
            <a:off x="4030666" y="3463755"/>
            <a:ext cx="1353979" cy="523220"/>
          </a:xfrm>
          <a:prstGeom prst="rect">
            <a:avLst/>
          </a:prstGeom>
          <a:noFill/>
        </p:spPr>
        <p:txBody>
          <a:bodyPr wrap="square" rtlCol="0">
            <a:spAutoFit/>
          </a:bodyPr>
          <a:lstStyle/>
          <a:p>
            <a:pPr algn="ctr"/>
            <a:r>
              <a:rPr lang="ja-JP" altLang="en-US" sz="2000" dirty="0" smtClean="0">
                <a:solidFill>
                  <a:srgbClr val="FFFFFF"/>
                </a:solidFill>
                <a:effectLst/>
              </a:rPr>
              <a:t>モバイル</a:t>
            </a:r>
            <a:endParaRPr lang="en-US" altLang="ja-JP" sz="2000" dirty="0" smtClean="0">
              <a:solidFill>
                <a:srgbClr val="FFFFFF"/>
              </a:solidFill>
              <a:effectLst/>
            </a:endParaRPr>
          </a:p>
          <a:p>
            <a:pPr algn="ctr"/>
            <a:r>
              <a:rPr lang="en-US" altLang="ja-JP" sz="800" dirty="0" smtClean="0">
                <a:solidFill>
                  <a:srgbClr val="FFFFFF"/>
                </a:solidFill>
                <a:effectLst/>
              </a:rPr>
              <a:t> Smart Mobile Device</a:t>
            </a:r>
            <a:endParaRPr kumimoji="1" lang="ja-JP" altLang="en-US" sz="800" dirty="0">
              <a:solidFill>
                <a:srgbClr val="FFFFFF"/>
              </a:solidFill>
              <a:effectLst/>
            </a:endParaRPr>
          </a:p>
        </p:txBody>
      </p:sp>
      <p:sp>
        <p:nvSpPr>
          <p:cNvPr id="47" name="テキスト ボックス 46"/>
          <p:cNvSpPr txBox="1"/>
          <p:nvPr/>
        </p:nvSpPr>
        <p:spPr>
          <a:xfrm>
            <a:off x="2412845" y="4094977"/>
            <a:ext cx="1353979" cy="523220"/>
          </a:xfrm>
          <a:prstGeom prst="rect">
            <a:avLst/>
          </a:prstGeom>
          <a:noFill/>
        </p:spPr>
        <p:txBody>
          <a:bodyPr wrap="square" rtlCol="0">
            <a:spAutoFit/>
          </a:bodyPr>
          <a:lstStyle/>
          <a:p>
            <a:pPr algn="ctr"/>
            <a:r>
              <a:rPr kumimoji="1" lang="en-US" altLang="ja-JP" sz="2000" dirty="0" smtClean="0">
                <a:solidFill>
                  <a:srgbClr val="FFFFFF"/>
                </a:solidFill>
                <a:effectLst/>
              </a:rPr>
              <a:t>PC</a:t>
            </a:r>
          </a:p>
          <a:p>
            <a:pPr algn="ctr"/>
            <a:r>
              <a:rPr lang="en-US" altLang="ja-JP" sz="800" dirty="0" smtClean="0">
                <a:solidFill>
                  <a:srgbClr val="FFFFFF"/>
                </a:solidFill>
                <a:effectLst/>
              </a:rPr>
              <a:t>Personal Computer</a:t>
            </a:r>
            <a:endParaRPr kumimoji="1" lang="ja-JP" altLang="en-US" sz="800" dirty="0">
              <a:solidFill>
                <a:srgbClr val="FFFFFF"/>
              </a:solidFill>
              <a:effectLst/>
            </a:endParaRPr>
          </a:p>
        </p:txBody>
      </p:sp>
      <p:sp>
        <p:nvSpPr>
          <p:cNvPr id="41" name="テキスト ボックス 40"/>
          <p:cNvSpPr txBox="1"/>
          <p:nvPr/>
        </p:nvSpPr>
        <p:spPr>
          <a:xfrm>
            <a:off x="389022" y="5029200"/>
            <a:ext cx="1600200" cy="1077218"/>
          </a:xfrm>
          <a:prstGeom prst="rect">
            <a:avLst/>
          </a:prstGeom>
          <a:noFill/>
        </p:spPr>
        <p:txBody>
          <a:bodyPr wrap="square" rtlCol="0">
            <a:spAutoFit/>
          </a:bodyPr>
          <a:lstStyle/>
          <a:p>
            <a:r>
              <a:rPr kumimoji="1" lang="ja-JP" altLang="en-US" sz="3200" dirty="0" smtClean="0">
                <a:solidFill>
                  <a:srgbClr val="800000"/>
                </a:solidFill>
                <a:effectLst/>
                <a:latin typeface="HGP創英角ｺﾞｼｯｸUB"/>
                <a:ea typeface="HGP創英角ｺﾞｼｯｸUB"/>
                <a:cs typeface="HGP創英角ｺﾞｼｯｸUB"/>
              </a:rPr>
              <a:t>従来の</a:t>
            </a:r>
            <a:endParaRPr kumimoji="1" lang="en-US" altLang="ja-JP" sz="3200" dirty="0" smtClean="0">
              <a:solidFill>
                <a:srgbClr val="800000"/>
              </a:solidFill>
              <a:effectLst/>
              <a:latin typeface="HGP創英角ｺﾞｼｯｸUB"/>
              <a:ea typeface="HGP創英角ｺﾞｼｯｸUB"/>
              <a:cs typeface="HGP創英角ｺﾞｼｯｸUB"/>
            </a:endParaRPr>
          </a:p>
          <a:p>
            <a:r>
              <a:rPr lang="ja-JP" altLang="en-US" sz="3200" dirty="0" smtClean="0">
                <a:solidFill>
                  <a:srgbClr val="800000"/>
                </a:solidFill>
                <a:effectLst/>
                <a:latin typeface="HGP創英角ｺﾞｼｯｸUB"/>
                <a:ea typeface="HGP創英角ｺﾞｼｯｸUB"/>
                <a:cs typeface="HGP創英角ｺﾞｼｯｸUB"/>
              </a:rPr>
              <a:t>システム</a:t>
            </a:r>
            <a:endParaRPr kumimoji="1" lang="ja-JP" altLang="en-US" sz="3200" dirty="0">
              <a:solidFill>
                <a:srgbClr val="800000"/>
              </a:solidFill>
              <a:effectLst/>
              <a:latin typeface="HGP創英角ｺﾞｼｯｸUB"/>
              <a:ea typeface="HGP創英角ｺﾞｼｯｸUB"/>
              <a:cs typeface="HGP創英角ｺﾞｼｯｸUB"/>
            </a:endParaRPr>
          </a:p>
        </p:txBody>
      </p:sp>
      <p:grpSp>
        <p:nvGrpSpPr>
          <p:cNvPr id="3" name="図形グループ 2"/>
          <p:cNvGrpSpPr/>
          <p:nvPr/>
        </p:nvGrpSpPr>
        <p:grpSpPr>
          <a:xfrm>
            <a:off x="639009" y="2109442"/>
            <a:ext cx="1045796" cy="894082"/>
            <a:chOff x="639009" y="2109442"/>
            <a:chExt cx="1045796" cy="894082"/>
          </a:xfrm>
        </p:grpSpPr>
        <p:grpSp>
          <p:nvGrpSpPr>
            <p:cNvPr id="96" name="図形グループ 95"/>
            <p:cNvGrpSpPr/>
            <p:nvPr/>
          </p:nvGrpSpPr>
          <p:grpSpPr>
            <a:xfrm>
              <a:off x="639009" y="2111983"/>
              <a:ext cx="317500" cy="157483"/>
              <a:chOff x="6769100" y="1390650"/>
              <a:chExt cx="317500" cy="157483"/>
            </a:xfrm>
          </p:grpSpPr>
          <p:sp>
            <p:nvSpPr>
              <p:cNvPr id="97" name="正方形/長方形 9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円/楕円 9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9" name="直線コネクタ 98"/>
              <p:cNvCxnSpPr>
                <a:stCxn id="98" idx="6"/>
                <a:endCxn id="9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0" name="図形グループ 99"/>
            <p:cNvGrpSpPr/>
            <p:nvPr/>
          </p:nvGrpSpPr>
          <p:grpSpPr>
            <a:xfrm>
              <a:off x="639009" y="2305445"/>
              <a:ext cx="317500" cy="157483"/>
              <a:chOff x="6769100" y="1390650"/>
              <a:chExt cx="317500" cy="157483"/>
            </a:xfrm>
          </p:grpSpPr>
          <p:sp>
            <p:nvSpPr>
              <p:cNvPr id="101" name="正方形/長方形 10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円/楕円 10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3" name="直線コネクタ 102"/>
              <p:cNvCxnSpPr>
                <a:stCxn id="102" idx="6"/>
                <a:endCxn id="10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4" name="図形グループ 103"/>
            <p:cNvGrpSpPr/>
            <p:nvPr/>
          </p:nvGrpSpPr>
          <p:grpSpPr>
            <a:xfrm>
              <a:off x="639009" y="2487038"/>
              <a:ext cx="317500" cy="157483"/>
              <a:chOff x="6769100" y="1390650"/>
              <a:chExt cx="317500" cy="157483"/>
            </a:xfrm>
          </p:grpSpPr>
          <p:sp>
            <p:nvSpPr>
              <p:cNvPr id="105" name="正方形/長方形 10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円/楕円 10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7" name="直線コネクタ 106"/>
              <p:cNvCxnSpPr>
                <a:stCxn id="106" idx="6"/>
                <a:endCxn id="10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8" name="図形グループ 107"/>
            <p:cNvGrpSpPr/>
            <p:nvPr/>
          </p:nvGrpSpPr>
          <p:grpSpPr>
            <a:xfrm>
              <a:off x="639009" y="2846041"/>
              <a:ext cx="317500" cy="157483"/>
              <a:chOff x="6769100" y="1390650"/>
              <a:chExt cx="317500" cy="157483"/>
            </a:xfrm>
          </p:grpSpPr>
          <p:sp>
            <p:nvSpPr>
              <p:cNvPr id="109" name="正方形/長方形 10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円/楕円 10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1" name="直線コネクタ 110"/>
              <p:cNvCxnSpPr>
                <a:stCxn id="110" idx="6"/>
                <a:endCxn id="10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2" name="図形グループ 111"/>
            <p:cNvGrpSpPr/>
            <p:nvPr/>
          </p:nvGrpSpPr>
          <p:grpSpPr>
            <a:xfrm>
              <a:off x="639009" y="2662726"/>
              <a:ext cx="317500" cy="157483"/>
              <a:chOff x="6769100" y="1390650"/>
              <a:chExt cx="317500" cy="157483"/>
            </a:xfrm>
          </p:grpSpPr>
          <p:sp>
            <p:nvSpPr>
              <p:cNvPr id="113" name="正方形/長方形 11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円/楕円 11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5" name="直線コネクタ 114"/>
              <p:cNvCxnSpPr>
                <a:stCxn id="114" idx="6"/>
                <a:endCxn id="11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6" name="図形グループ 115"/>
            <p:cNvGrpSpPr/>
            <p:nvPr/>
          </p:nvGrpSpPr>
          <p:grpSpPr>
            <a:xfrm>
              <a:off x="992655" y="2109442"/>
              <a:ext cx="317500" cy="157483"/>
              <a:chOff x="6769100" y="1390650"/>
              <a:chExt cx="317500" cy="157483"/>
            </a:xfrm>
          </p:grpSpPr>
          <p:sp>
            <p:nvSpPr>
              <p:cNvPr id="117" name="正方形/長方形 11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8" name="円/楕円 11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9" name="直線コネクタ 118"/>
              <p:cNvCxnSpPr>
                <a:stCxn id="118" idx="6"/>
                <a:endCxn id="11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0" name="図形グループ 119"/>
            <p:cNvGrpSpPr/>
            <p:nvPr/>
          </p:nvGrpSpPr>
          <p:grpSpPr>
            <a:xfrm>
              <a:off x="992655" y="2302904"/>
              <a:ext cx="317500" cy="157483"/>
              <a:chOff x="6769100" y="1390650"/>
              <a:chExt cx="317500" cy="157483"/>
            </a:xfrm>
          </p:grpSpPr>
          <p:sp>
            <p:nvSpPr>
              <p:cNvPr id="121" name="正方形/長方形 12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円/楕円 12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3" name="直線コネクタ 122"/>
              <p:cNvCxnSpPr>
                <a:stCxn id="122" idx="6"/>
                <a:endCxn id="12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4" name="図形グループ 123"/>
            <p:cNvGrpSpPr/>
            <p:nvPr/>
          </p:nvGrpSpPr>
          <p:grpSpPr>
            <a:xfrm>
              <a:off x="992655" y="2484497"/>
              <a:ext cx="317500" cy="157483"/>
              <a:chOff x="6769100" y="1390650"/>
              <a:chExt cx="317500" cy="157483"/>
            </a:xfrm>
          </p:grpSpPr>
          <p:sp>
            <p:nvSpPr>
              <p:cNvPr id="125" name="正方形/長方形 12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6" name="円/楕円 12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7" name="直線コネクタ 126"/>
              <p:cNvCxnSpPr>
                <a:stCxn id="126" idx="6"/>
                <a:endCxn id="12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8" name="図形グループ 127"/>
            <p:cNvGrpSpPr/>
            <p:nvPr/>
          </p:nvGrpSpPr>
          <p:grpSpPr>
            <a:xfrm>
              <a:off x="992655" y="2843500"/>
              <a:ext cx="317500" cy="157483"/>
              <a:chOff x="6769100" y="1390650"/>
              <a:chExt cx="317500" cy="157483"/>
            </a:xfrm>
          </p:grpSpPr>
          <p:sp>
            <p:nvSpPr>
              <p:cNvPr id="129" name="正方形/長方形 12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円/楕円 12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1" name="直線コネクタ 130"/>
              <p:cNvCxnSpPr>
                <a:stCxn id="130" idx="6"/>
                <a:endCxn id="12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2" name="図形グループ 131"/>
            <p:cNvGrpSpPr/>
            <p:nvPr/>
          </p:nvGrpSpPr>
          <p:grpSpPr>
            <a:xfrm>
              <a:off x="992655" y="2660185"/>
              <a:ext cx="317500" cy="157483"/>
              <a:chOff x="6769100" y="1390650"/>
              <a:chExt cx="317500" cy="157483"/>
            </a:xfrm>
          </p:grpSpPr>
          <p:sp>
            <p:nvSpPr>
              <p:cNvPr id="133" name="正方形/長方形 13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4" name="円/楕円 13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5" name="直線コネクタ 134"/>
              <p:cNvCxnSpPr>
                <a:stCxn id="134" idx="6"/>
                <a:endCxn id="13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6" name="図形グループ 135"/>
            <p:cNvGrpSpPr/>
            <p:nvPr/>
          </p:nvGrpSpPr>
          <p:grpSpPr>
            <a:xfrm>
              <a:off x="1367305" y="2111983"/>
              <a:ext cx="317500" cy="157483"/>
              <a:chOff x="6769100" y="1390650"/>
              <a:chExt cx="317500" cy="157483"/>
            </a:xfrm>
          </p:grpSpPr>
          <p:sp>
            <p:nvSpPr>
              <p:cNvPr id="137" name="正方形/長方形 13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8" name="円/楕円 13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9" name="直線コネクタ 138"/>
              <p:cNvCxnSpPr>
                <a:stCxn id="138" idx="6"/>
                <a:endCxn id="13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0" name="図形グループ 139"/>
            <p:cNvGrpSpPr/>
            <p:nvPr/>
          </p:nvGrpSpPr>
          <p:grpSpPr>
            <a:xfrm>
              <a:off x="1367305" y="2305445"/>
              <a:ext cx="317500" cy="157483"/>
              <a:chOff x="6769100" y="1390650"/>
              <a:chExt cx="317500" cy="157483"/>
            </a:xfrm>
          </p:grpSpPr>
          <p:sp>
            <p:nvSpPr>
              <p:cNvPr id="141" name="正方形/長方形 14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円/楕円 14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3" name="直線コネクタ 142"/>
              <p:cNvCxnSpPr>
                <a:stCxn id="142" idx="6"/>
                <a:endCxn id="14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4" name="図形グループ 143"/>
            <p:cNvGrpSpPr/>
            <p:nvPr/>
          </p:nvGrpSpPr>
          <p:grpSpPr>
            <a:xfrm>
              <a:off x="1367305" y="2487038"/>
              <a:ext cx="317500" cy="157483"/>
              <a:chOff x="6769100" y="1390650"/>
              <a:chExt cx="317500" cy="157483"/>
            </a:xfrm>
          </p:grpSpPr>
          <p:sp>
            <p:nvSpPr>
              <p:cNvPr id="145" name="正方形/長方形 14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円/楕円 14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7" name="直線コネクタ 146"/>
              <p:cNvCxnSpPr>
                <a:stCxn id="146" idx="6"/>
                <a:endCxn id="14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8" name="図形グループ 147"/>
            <p:cNvGrpSpPr/>
            <p:nvPr/>
          </p:nvGrpSpPr>
          <p:grpSpPr>
            <a:xfrm>
              <a:off x="1367305" y="2846041"/>
              <a:ext cx="317500" cy="157483"/>
              <a:chOff x="6769100" y="1390650"/>
              <a:chExt cx="317500" cy="157483"/>
            </a:xfrm>
          </p:grpSpPr>
          <p:sp>
            <p:nvSpPr>
              <p:cNvPr id="149" name="正方形/長方形 14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0" name="円/楕円 1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1" name="直線コネクタ 150"/>
              <p:cNvCxnSpPr>
                <a:stCxn id="150" idx="6"/>
                <a:endCxn id="14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2" name="図形グループ 151"/>
            <p:cNvGrpSpPr/>
            <p:nvPr/>
          </p:nvGrpSpPr>
          <p:grpSpPr>
            <a:xfrm>
              <a:off x="1367305" y="2662726"/>
              <a:ext cx="317500" cy="157483"/>
              <a:chOff x="6769100" y="1390650"/>
              <a:chExt cx="317500" cy="157483"/>
            </a:xfrm>
          </p:grpSpPr>
          <p:sp>
            <p:nvSpPr>
              <p:cNvPr id="153" name="正方形/長方形 15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4" name="円/楕円 15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5" name="直線コネクタ 154"/>
              <p:cNvCxnSpPr>
                <a:stCxn id="154" idx="6"/>
                <a:endCxn id="15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pic>
        <p:nvPicPr>
          <p:cNvPr id="156" name="図 155"/>
          <p:cNvPicPr>
            <a:picLocks noChangeAspect="1"/>
          </p:cNvPicPr>
          <p:nvPr/>
        </p:nvPicPr>
        <p:blipFill>
          <a:blip r:embed="rId5">
            <a:clrChange>
              <a:clrFrom>
                <a:srgbClr val="FFFFFF"/>
              </a:clrFrom>
              <a:clrTo>
                <a:srgbClr val="FFFFFF">
                  <a:alpha val="0"/>
                </a:srgbClr>
              </a:clrTo>
            </a:clrChange>
          </a:blip>
          <a:stretch>
            <a:fillRect/>
          </a:stretch>
        </p:blipFill>
        <p:spPr>
          <a:xfrm>
            <a:off x="2716211" y="3393801"/>
            <a:ext cx="738189" cy="782165"/>
          </a:xfrm>
          <a:prstGeom prst="rect">
            <a:avLst/>
          </a:prstGeom>
        </p:spPr>
      </p:pic>
      <p:pic>
        <p:nvPicPr>
          <p:cNvPr id="157" name="図 156"/>
          <p:cNvPicPr>
            <a:picLocks noChangeAspect="1"/>
          </p:cNvPicPr>
          <p:nvPr/>
        </p:nvPicPr>
        <p:blipFill>
          <a:blip r:embed="rId6">
            <a:clrChange>
              <a:clrFrom>
                <a:srgbClr val="FFFFFF"/>
              </a:clrFrom>
              <a:clrTo>
                <a:srgbClr val="FFFFFF">
                  <a:alpha val="0"/>
                </a:srgbClr>
              </a:clrTo>
            </a:clrChange>
          </a:blip>
          <a:stretch>
            <a:fillRect/>
          </a:stretch>
        </p:blipFill>
        <p:spPr>
          <a:xfrm>
            <a:off x="4243987" y="2875249"/>
            <a:ext cx="667826" cy="583579"/>
          </a:xfrm>
          <a:prstGeom prst="rect">
            <a:avLst/>
          </a:prstGeom>
        </p:spPr>
      </p:pic>
      <p:pic>
        <p:nvPicPr>
          <p:cNvPr id="158" name="図 157"/>
          <p:cNvPicPr>
            <a:picLocks noChangeAspect="1"/>
          </p:cNvPicPr>
          <p:nvPr/>
        </p:nvPicPr>
        <p:blipFill>
          <a:blip r:embed="rId7">
            <a:clrChange>
              <a:clrFrom>
                <a:srgbClr val="FFFFFF"/>
              </a:clrFrom>
              <a:clrTo>
                <a:srgbClr val="FFFFFF">
                  <a:alpha val="0"/>
                </a:srgbClr>
              </a:clrTo>
            </a:clrChange>
          </a:blip>
          <a:stretch>
            <a:fillRect/>
          </a:stretch>
        </p:blipFill>
        <p:spPr>
          <a:xfrm>
            <a:off x="4936482" y="2915027"/>
            <a:ext cx="345858" cy="557836"/>
          </a:xfrm>
          <a:prstGeom prst="rect">
            <a:avLst/>
          </a:prstGeom>
        </p:spPr>
      </p:pic>
      <p:pic>
        <p:nvPicPr>
          <p:cNvPr id="159" name="図 158" descr="imgres.jpg"/>
          <p:cNvPicPr>
            <a:picLocks noChangeAspect="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648353" y="2128570"/>
            <a:ext cx="879292" cy="603500"/>
          </a:xfrm>
          <a:prstGeom prst="rect">
            <a:avLst/>
          </a:prstGeom>
        </p:spPr>
      </p:pic>
      <p:grpSp>
        <p:nvGrpSpPr>
          <p:cNvPr id="8" name="図形グループ 7"/>
          <p:cNvGrpSpPr/>
          <p:nvPr/>
        </p:nvGrpSpPr>
        <p:grpSpPr>
          <a:xfrm>
            <a:off x="764055" y="3128710"/>
            <a:ext cx="806939" cy="688305"/>
            <a:chOff x="758730" y="3198675"/>
            <a:chExt cx="806939" cy="688305"/>
          </a:xfrm>
        </p:grpSpPr>
        <p:sp>
          <p:nvSpPr>
            <p:cNvPr id="7" name="正方形/長方形 6"/>
            <p:cNvSpPr/>
            <p:nvPr/>
          </p:nvSpPr>
          <p:spPr>
            <a:xfrm>
              <a:off x="1253932" y="3267470"/>
              <a:ext cx="311737" cy="579575"/>
            </a:xfrm>
            <a:prstGeom prst="rect">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0" name="角丸四角形 159"/>
            <p:cNvSpPr/>
            <p:nvPr/>
          </p:nvSpPr>
          <p:spPr>
            <a:xfrm>
              <a:off x="812214" y="3198675"/>
              <a:ext cx="566762" cy="469230"/>
            </a:xfrm>
            <a:prstGeom prst="roundRect">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角丸四角形 4"/>
            <p:cNvSpPr/>
            <p:nvPr/>
          </p:nvSpPr>
          <p:spPr>
            <a:xfrm>
              <a:off x="904780" y="3269865"/>
              <a:ext cx="396383" cy="303456"/>
            </a:xfrm>
            <a:prstGeom prst="roundRect">
              <a:avLst/>
            </a:prstGeom>
            <a:ln>
              <a:no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台形 5"/>
            <p:cNvSpPr/>
            <p:nvPr/>
          </p:nvSpPr>
          <p:spPr>
            <a:xfrm>
              <a:off x="758730" y="3706005"/>
              <a:ext cx="702795" cy="180975"/>
            </a:xfrm>
            <a:prstGeom prst="trapezoid">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6" name="フリーフォーム 55"/>
          <p:cNvSpPr/>
          <p:nvPr/>
        </p:nvSpPr>
        <p:spPr>
          <a:xfrm flipV="1">
            <a:off x="1474225" y="3322391"/>
            <a:ext cx="1108237" cy="739928"/>
          </a:xfrm>
          <a:custGeom>
            <a:avLst/>
            <a:gdLst>
              <a:gd name="connsiteX0" fmla="*/ 0 w 5899150"/>
              <a:gd name="connsiteY0" fmla="*/ 3257550 h 3257550"/>
              <a:gd name="connsiteX1" fmla="*/ 4953000 w 5899150"/>
              <a:gd name="connsiteY1" fmla="*/ 393700 h 3257550"/>
              <a:gd name="connsiteX2" fmla="*/ 4768850 w 5899150"/>
              <a:gd name="connsiteY2" fmla="*/ 0 h 3257550"/>
              <a:gd name="connsiteX3" fmla="*/ 5899150 w 5899150"/>
              <a:gd name="connsiteY3" fmla="*/ 400050 h 3257550"/>
              <a:gd name="connsiteX4" fmla="*/ 5511800 w 5899150"/>
              <a:gd name="connsiteY4" fmla="*/ 1536700 h 3257550"/>
              <a:gd name="connsiteX5" fmla="*/ 5327650 w 5899150"/>
              <a:gd name="connsiteY5" fmla="*/ 1149350 h 3257550"/>
              <a:gd name="connsiteX6" fmla="*/ 0 w 5899150"/>
              <a:gd name="connsiteY6" fmla="*/ 3257550 h 32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9150" h="3257550">
                <a:moveTo>
                  <a:pt x="0" y="3257550"/>
                </a:moveTo>
                <a:lnTo>
                  <a:pt x="4953000" y="393700"/>
                </a:lnTo>
                <a:lnTo>
                  <a:pt x="4768850" y="0"/>
                </a:lnTo>
                <a:lnTo>
                  <a:pt x="5899150" y="400050"/>
                </a:lnTo>
                <a:lnTo>
                  <a:pt x="5511800" y="1536700"/>
                </a:lnTo>
                <a:lnTo>
                  <a:pt x="5327650" y="1149350"/>
                </a:lnTo>
                <a:lnTo>
                  <a:pt x="0" y="3257550"/>
                </a:lnTo>
                <a:close/>
              </a:path>
            </a:pathLst>
          </a:custGeom>
          <a:solidFill>
            <a:srgbClr val="FFCC66"/>
          </a:solidFill>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Tree>
    <p:extLst>
      <p:ext uri="{BB962C8B-B14F-4D97-AF65-F5344CB8AC3E}">
        <p14:creationId xmlns:p14="http://schemas.microsoft.com/office/powerpoint/2010/main" val="394004627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wipe(left)">
                                      <p:cBhvr>
                                        <p:cTn id="14" dur="500"/>
                                        <p:tgtEl>
                                          <p:spTgt spid="18"/>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wipe(left)">
                                      <p:cBhvr>
                                        <p:cTn id="17" dur="500"/>
                                        <p:tgtEl>
                                          <p:spTgt spid="4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wipe(left)">
                                      <p:cBhvr>
                                        <p:cTn id="22" dur="500"/>
                                        <p:tgtEl>
                                          <p:spTgt spid="53"/>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50"/>
                                        </p:tgtEl>
                                        <p:attrNameLst>
                                          <p:attrName>style.visibility</p:attrName>
                                        </p:attrNameLst>
                                      </p:cBhvr>
                                      <p:to>
                                        <p:strVal val="visible"/>
                                      </p:to>
                                    </p:set>
                                    <p:animEffect transition="in" filter="wipe(left)">
                                      <p:cBhvr>
                                        <p:cTn id="25" dur="500"/>
                                        <p:tgtEl>
                                          <p:spTgt spid="50"/>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51"/>
                                        </p:tgtEl>
                                        <p:attrNameLst>
                                          <p:attrName>style.visibility</p:attrName>
                                        </p:attrNameLst>
                                      </p:cBhvr>
                                      <p:to>
                                        <p:strVal val="visible"/>
                                      </p:to>
                                    </p:set>
                                    <p:animEffect transition="in" filter="wipe(left)">
                                      <p:cBhvr>
                                        <p:cTn id="28" dur="500"/>
                                        <p:tgtEl>
                                          <p:spTgt spid="51"/>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8" fill="hold" grpId="0" nodeType="clickEffect">
                                  <p:stCondLst>
                                    <p:cond delay="0"/>
                                  </p:stCondLst>
                                  <p:childTnLst>
                                    <p:set>
                                      <p:cBhvr>
                                        <p:cTn id="32" dur="1" fill="hold">
                                          <p:stCondLst>
                                            <p:cond delay="0"/>
                                          </p:stCondLst>
                                        </p:cTn>
                                        <p:tgtEl>
                                          <p:spTgt spid="60"/>
                                        </p:tgtEl>
                                        <p:attrNameLst>
                                          <p:attrName>style.visibility</p:attrName>
                                        </p:attrNameLst>
                                      </p:cBhvr>
                                      <p:to>
                                        <p:strVal val="visible"/>
                                      </p:to>
                                    </p:set>
                                    <p:anim calcmode="lin" valueType="num">
                                      <p:cBhvr additive="base">
                                        <p:cTn id="33" dur="500"/>
                                        <p:tgtEl>
                                          <p:spTgt spid="60"/>
                                        </p:tgtEl>
                                        <p:attrNameLst>
                                          <p:attrName>ppt_x</p:attrName>
                                        </p:attrNameLst>
                                      </p:cBhvr>
                                      <p:tavLst>
                                        <p:tav tm="0">
                                          <p:val>
                                            <p:strVal val="#ppt_x-#ppt_w*1.125000"/>
                                          </p:val>
                                        </p:tav>
                                        <p:tav tm="100000">
                                          <p:val>
                                            <p:strVal val="#ppt_x"/>
                                          </p:val>
                                        </p:tav>
                                      </p:tavLst>
                                    </p:anim>
                                    <p:animEffect transition="in" filter="wipe(right)">
                                      <p:cBhvr>
                                        <p:cTn id="34" dur="500"/>
                                        <p:tgtEl>
                                          <p:spTgt spid="60"/>
                                        </p:tgtEl>
                                      </p:cBhvr>
                                    </p:animEffect>
                                  </p:childTnLst>
                                </p:cTn>
                              </p:par>
                              <p:par>
                                <p:cTn id="35" presetID="12" presetClass="entr" presetSubtype="8" fill="hold" grpId="0" nodeType="with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additive="base">
                                        <p:cTn id="37" dur="500"/>
                                        <p:tgtEl>
                                          <p:spTgt spid="68"/>
                                        </p:tgtEl>
                                        <p:attrNameLst>
                                          <p:attrName>ppt_x</p:attrName>
                                        </p:attrNameLst>
                                      </p:cBhvr>
                                      <p:tavLst>
                                        <p:tav tm="0">
                                          <p:val>
                                            <p:strVal val="#ppt_x-#ppt_w*1.125000"/>
                                          </p:val>
                                        </p:tav>
                                        <p:tav tm="100000">
                                          <p:val>
                                            <p:strVal val="#ppt_x"/>
                                          </p:val>
                                        </p:tav>
                                      </p:tavLst>
                                    </p:anim>
                                    <p:animEffect transition="in" filter="wipe(right)">
                                      <p:cBhvr>
                                        <p:cTn id="38" dur="500"/>
                                        <p:tgtEl>
                                          <p:spTgt spid="68"/>
                                        </p:tgtEl>
                                      </p:cBhvr>
                                    </p:animEffect>
                                  </p:childTnLst>
                                </p:cTn>
                              </p:par>
                              <p:par>
                                <p:cTn id="39" presetID="12" presetClass="entr" presetSubtype="8" fill="hold" grpId="0" nodeType="with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500"/>
                                        <p:tgtEl>
                                          <p:spTgt spid="67"/>
                                        </p:tgtEl>
                                        <p:attrNameLst>
                                          <p:attrName>ppt_x</p:attrName>
                                        </p:attrNameLst>
                                      </p:cBhvr>
                                      <p:tavLst>
                                        <p:tav tm="0">
                                          <p:val>
                                            <p:strVal val="#ppt_x-#ppt_w*1.125000"/>
                                          </p:val>
                                        </p:tav>
                                        <p:tav tm="100000">
                                          <p:val>
                                            <p:strVal val="#ppt_x"/>
                                          </p:val>
                                        </p:tav>
                                      </p:tavLst>
                                    </p:anim>
                                    <p:animEffect transition="in" filter="wipe(right)">
                                      <p:cBhvr>
                                        <p:cTn id="4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60" grpId="0"/>
      <p:bldP spid="67" grpId="0"/>
      <p:bldP spid="68" grpId="0"/>
      <p:bldP spid="49" grpId="0" animBg="1"/>
      <p:bldP spid="18" grpId="0" animBg="1"/>
      <p:bldP spid="53" grpId="0" animBg="1"/>
      <p:bldP spid="50" grpId="0" animBg="1"/>
      <p:bldP spid="51"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角丸四角形 17"/>
          <p:cNvSpPr/>
          <p:nvPr/>
        </p:nvSpPr>
        <p:spPr bwMode="auto">
          <a:xfrm>
            <a:off x="476250" y="1198827"/>
            <a:ext cx="5988050" cy="1905000"/>
          </a:xfrm>
          <a:prstGeom prst="roundRect">
            <a:avLst>
              <a:gd name="adj" fmla="val 0"/>
            </a:avLst>
          </a:prstGeom>
          <a:solidFill>
            <a:schemeClr val="bg1">
              <a:lumMod val="75000"/>
              <a:alpha val="61000"/>
            </a:schemeClr>
          </a:solidFill>
          <a:ln w="19050" cap="flat" cmpd="sng" algn="ctr">
            <a:no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25" name="直角三角形 24"/>
          <p:cNvSpPr/>
          <p:nvPr/>
        </p:nvSpPr>
        <p:spPr>
          <a:xfrm flipH="1" flipV="1">
            <a:off x="6966560" y="1275332"/>
            <a:ext cx="1873181" cy="5029202"/>
          </a:xfrm>
          <a:prstGeom prst="rtTriangle">
            <a:avLst/>
          </a:prstGeom>
          <a:solidFill>
            <a:schemeClr val="accent5">
              <a:lumMod val="40000"/>
              <a:lumOff val="60000"/>
            </a:schemeClr>
          </a:solidFill>
          <a:ln>
            <a:solidFill>
              <a:schemeClr val="bg1"/>
            </a:solidFill>
          </a:ln>
        </p:spPr>
        <p:style>
          <a:lnRef idx="2">
            <a:schemeClr val="accent1"/>
          </a:lnRef>
          <a:fillRef idx="1">
            <a:schemeClr val="lt1"/>
          </a:fillRef>
          <a:effectRef idx="0">
            <a:schemeClr val="accent1"/>
          </a:effectRef>
          <a:fontRef idx="minor">
            <a:schemeClr val="dk1"/>
          </a:fontRef>
        </p:style>
        <p:txBody>
          <a:bodyPr rtlCol="0" anchor="ctr"/>
          <a:lstStyle/>
          <a:p>
            <a:pPr algn="ctr"/>
            <a:endParaRPr lang="ja-JP" altLang="en-US">
              <a:solidFill>
                <a:schemeClr val="dk1"/>
              </a:solidFill>
            </a:endParaRPr>
          </a:p>
        </p:txBody>
      </p:sp>
      <p:sp>
        <p:nvSpPr>
          <p:cNvPr id="2" name="角丸四角形 1"/>
          <p:cNvSpPr/>
          <p:nvPr/>
        </p:nvSpPr>
        <p:spPr bwMode="auto">
          <a:xfrm>
            <a:off x="2724150" y="4572000"/>
            <a:ext cx="6273800" cy="1905000"/>
          </a:xfrm>
          <a:prstGeom prst="roundRect">
            <a:avLst>
              <a:gd name="adj" fmla="val 0"/>
            </a:avLst>
          </a:prstGeom>
          <a:solidFill>
            <a:srgbClr val="FFFF00">
              <a:alpha val="61000"/>
            </a:srgbClr>
          </a:solidFill>
          <a:ln w="19050" cap="flat" cmpd="sng" algn="ctr">
            <a:no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7409" name="Rectangle 2"/>
          <p:cNvSpPr>
            <a:spLocks noGrp="1" noChangeArrowheads="1"/>
          </p:cNvSpPr>
          <p:nvPr>
            <p:ph type="title"/>
          </p:nvPr>
        </p:nvSpPr>
        <p:spPr/>
        <p:txBody>
          <a:bodyPr/>
          <a:lstStyle/>
          <a:p>
            <a:pPr eaLnBrk="1" hangingPunct="1"/>
            <a:r>
              <a:rPr lang="ja-JP" altLang="en-US" sz="2800" dirty="0" smtClean="0">
                <a:ea typeface="ＭＳ Ｐゴシック" charset="-128"/>
              </a:rPr>
              <a:t>クラウドがもたらす本当の変化（２）</a:t>
            </a:r>
          </a:p>
        </p:txBody>
      </p:sp>
      <p:sp>
        <p:nvSpPr>
          <p:cNvPr id="32" name="角丸四角形 31"/>
          <p:cNvSpPr/>
          <p:nvPr/>
        </p:nvSpPr>
        <p:spPr bwMode="auto">
          <a:xfrm>
            <a:off x="2970213" y="1366410"/>
            <a:ext cx="3200400" cy="475715"/>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dirty="0" smtClean="0">
                <a:solidFill>
                  <a:schemeClr val="bg1"/>
                </a:solidFill>
                <a:latin typeface="Arial" charset="0"/>
                <a:ea typeface="HG丸ｺﾞｼｯｸM-PRO" pitchFamily="50" charset="-128"/>
              </a:rPr>
              <a:t>デバイスの種類が増える</a:t>
            </a:r>
            <a:endParaRPr kumimoji="0" lang="ja-JP" altLang="en-US" sz="1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33" name="角丸四角形 32"/>
          <p:cNvSpPr/>
          <p:nvPr/>
        </p:nvSpPr>
        <p:spPr bwMode="auto">
          <a:xfrm>
            <a:off x="2970213" y="1899810"/>
            <a:ext cx="3200400" cy="475715"/>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800" dirty="0" smtClean="0">
                <a:solidFill>
                  <a:schemeClr val="bg1"/>
                </a:solidFill>
                <a:latin typeface="Arial" charset="0"/>
                <a:ea typeface="HG丸ｺﾞｼｯｸM-PRO" pitchFamily="50" charset="-128"/>
              </a:rPr>
              <a:t>UI</a:t>
            </a:r>
            <a:r>
              <a:rPr kumimoji="0" lang="ja-JP" altLang="en-US" sz="1800" dirty="0" smtClean="0">
                <a:solidFill>
                  <a:schemeClr val="bg1"/>
                </a:solidFill>
                <a:latin typeface="Arial" charset="0"/>
                <a:ea typeface="HG丸ｺﾞｼｯｸM-PRO" pitchFamily="50" charset="-128"/>
              </a:rPr>
              <a:t>が</a:t>
            </a:r>
            <a:r>
              <a:rPr kumimoji="0" lang="en-US" altLang="ja-JP" sz="1800" dirty="0" smtClean="0">
                <a:solidFill>
                  <a:schemeClr val="bg1"/>
                </a:solidFill>
                <a:latin typeface="Arial" charset="0"/>
                <a:ea typeface="HG丸ｺﾞｼｯｸM-PRO" pitchFamily="50" charset="-128"/>
              </a:rPr>
              <a:t> +UX </a:t>
            </a:r>
            <a:r>
              <a:rPr kumimoji="0" lang="ja-JP" altLang="en-US" sz="1800" dirty="0" smtClean="0">
                <a:solidFill>
                  <a:schemeClr val="bg1"/>
                </a:solidFill>
                <a:latin typeface="Arial" charset="0"/>
                <a:ea typeface="HG丸ｺﾞｼｯｸM-PRO" pitchFamily="50" charset="-128"/>
              </a:rPr>
              <a:t>へ</a:t>
            </a:r>
            <a:endParaRPr kumimoji="0" lang="ja-JP" altLang="en-US" sz="1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34" name="角丸四角形 33"/>
          <p:cNvSpPr/>
          <p:nvPr/>
        </p:nvSpPr>
        <p:spPr bwMode="auto">
          <a:xfrm>
            <a:off x="2970213" y="2433210"/>
            <a:ext cx="3200400" cy="475715"/>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charset="0"/>
                <a:ea typeface="HG丸ｺﾞｼｯｸM-PRO" pitchFamily="50" charset="-128"/>
              </a:rPr>
              <a:t>アクセス手段が多様化する</a:t>
            </a:r>
          </a:p>
        </p:txBody>
      </p:sp>
      <p:sp>
        <p:nvSpPr>
          <p:cNvPr id="36" name="角丸四角形 35"/>
          <p:cNvSpPr/>
          <p:nvPr/>
        </p:nvSpPr>
        <p:spPr bwMode="auto">
          <a:xfrm>
            <a:off x="2970213" y="4782085"/>
            <a:ext cx="3200400" cy="475715"/>
          </a:xfrm>
          <a:prstGeom prst="roundRect">
            <a:avLst>
              <a:gd name="adj" fmla="val 0"/>
            </a:avLst>
          </a:prstGeom>
          <a:solidFill>
            <a:srgbClr val="33ACBD"/>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lnRef>
          <a:fillRef idx="1">
            <a:schemeClr val="lt1"/>
          </a:fillRef>
          <a:effectRef idx="0">
            <a:schemeClr val="accent6"/>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charset="0"/>
                <a:ea typeface="HG丸ｺﾞｼｯｸM-PRO" pitchFamily="50" charset="-128"/>
              </a:rPr>
              <a:t>仕事のやり方が変わる</a:t>
            </a:r>
          </a:p>
        </p:txBody>
      </p:sp>
      <p:sp>
        <p:nvSpPr>
          <p:cNvPr id="37" name="角丸四角形 36"/>
          <p:cNvSpPr/>
          <p:nvPr/>
        </p:nvSpPr>
        <p:spPr bwMode="auto">
          <a:xfrm>
            <a:off x="2970213" y="5315485"/>
            <a:ext cx="3200400" cy="475715"/>
          </a:xfrm>
          <a:prstGeom prst="roundRect">
            <a:avLst>
              <a:gd name="adj" fmla="val 0"/>
            </a:avLst>
          </a:prstGeom>
          <a:solidFill>
            <a:srgbClr val="33ACBD"/>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lnRef>
          <a:fillRef idx="1">
            <a:schemeClr val="lt1"/>
          </a:fillRef>
          <a:effectRef idx="0">
            <a:schemeClr val="accent6"/>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charset="0"/>
                <a:ea typeface="HG丸ｺﾞｼｯｸM-PRO" pitchFamily="50" charset="-128"/>
              </a:rPr>
              <a:t>人との係わり方が変わる</a:t>
            </a:r>
          </a:p>
        </p:txBody>
      </p:sp>
      <p:sp>
        <p:nvSpPr>
          <p:cNvPr id="39" name="角丸四角形 38"/>
          <p:cNvSpPr/>
          <p:nvPr/>
        </p:nvSpPr>
        <p:spPr bwMode="auto">
          <a:xfrm>
            <a:off x="2970213" y="5848885"/>
            <a:ext cx="3200400" cy="475715"/>
          </a:xfrm>
          <a:prstGeom prst="roundRect">
            <a:avLst>
              <a:gd name="adj" fmla="val 0"/>
            </a:avLst>
          </a:prstGeom>
          <a:solidFill>
            <a:srgbClr val="33ACBD"/>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lnRef>
          <a:fillRef idx="1">
            <a:schemeClr val="lt1"/>
          </a:fillRef>
          <a:effectRef idx="0">
            <a:schemeClr val="accent6"/>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charset="0"/>
                <a:ea typeface="HG丸ｺﾞｼｯｸM-PRO" pitchFamily="50" charset="-128"/>
              </a:rPr>
              <a:t>価値観が変わる</a:t>
            </a:r>
          </a:p>
        </p:txBody>
      </p:sp>
      <p:sp>
        <p:nvSpPr>
          <p:cNvPr id="41" name="角丸四角形 40"/>
          <p:cNvSpPr/>
          <p:nvPr/>
        </p:nvSpPr>
        <p:spPr bwMode="auto">
          <a:xfrm>
            <a:off x="476250" y="3505200"/>
            <a:ext cx="5988050" cy="68580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lnRef>
          <a:fillRef idx="1">
            <a:schemeClr val="lt1"/>
          </a:fillRef>
          <a:effectRef idx="0">
            <a:schemeClr val="accent5"/>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Arial" charset="0"/>
                <a:ea typeface="HG丸ｺﾞｼｯｸM-PRO" pitchFamily="50" charset="-128"/>
              </a:rPr>
              <a:t>常識が変わる　</a:t>
            </a:r>
            <a:r>
              <a:rPr kumimoji="0" lang="en-US" altLang="ja-JP" sz="2400" b="0" i="0" u="none" strike="noStrike" cap="none" normalizeH="0" baseline="0" dirty="0" smtClean="0">
                <a:ln>
                  <a:noFill/>
                </a:ln>
                <a:solidFill>
                  <a:schemeClr val="bg1"/>
                </a:solidFill>
                <a:effectLst/>
                <a:latin typeface="Arial" charset="0"/>
                <a:ea typeface="HG丸ｺﾞｼｯｸM-PRO" pitchFamily="50" charset="-128"/>
              </a:rPr>
              <a:t>= </a:t>
            </a:r>
            <a:r>
              <a:rPr kumimoji="0" lang="ja-JP" altLang="en-US" sz="2400" b="0" i="0" u="none" strike="noStrike" cap="none" normalizeH="0" baseline="0" dirty="0" smtClean="0">
                <a:ln>
                  <a:noFill/>
                </a:ln>
                <a:solidFill>
                  <a:schemeClr val="bg1"/>
                </a:solidFill>
                <a:effectLst/>
                <a:latin typeface="Arial" charset="0"/>
                <a:ea typeface="HG丸ｺﾞｼｯｸM-PRO" pitchFamily="50" charset="-128"/>
              </a:rPr>
              <a:t>パラダイム・シフト</a:t>
            </a:r>
          </a:p>
        </p:txBody>
      </p:sp>
      <p:sp>
        <p:nvSpPr>
          <p:cNvPr id="42" name="テキスト ボックス 41"/>
          <p:cNvSpPr txBox="1"/>
          <p:nvPr/>
        </p:nvSpPr>
        <p:spPr>
          <a:xfrm>
            <a:off x="711200" y="1593850"/>
            <a:ext cx="1600200" cy="1077218"/>
          </a:xfrm>
          <a:prstGeom prst="rect">
            <a:avLst/>
          </a:prstGeom>
          <a:noFill/>
        </p:spPr>
        <p:txBody>
          <a:bodyPr wrap="square" rtlCol="0">
            <a:spAutoFit/>
          </a:bodyPr>
          <a:lstStyle/>
          <a:p>
            <a:pPr algn="ctr"/>
            <a:r>
              <a:rPr kumimoji="1" lang="ja-JP" altLang="en-US" sz="3200" dirty="0" smtClean="0">
                <a:solidFill>
                  <a:srgbClr val="800000"/>
                </a:solidFill>
                <a:effectLst/>
                <a:latin typeface="HGP創英角ｺﾞｼｯｸUB"/>
                <a:ea typeface="HGP創英角ｺﾞｼｯｸUB"/>
                <a:cs typeface="HGP創英角ｺﾞｼｯｸUB"/>
              </a:rPr>
              <a:t>表面的</a:t>
            </a:r>
          </a:p>
          <a:p>
            <a:pPr algn="ctr"/>
            <a:r>
              <a:rPr kumimoji="1" lang="ja-JP" altLang="en-US" sz="3200" dirty="0" smtClean="0">
                <a:solidFill>
                  <a:srgbClr val="800000"/>
                </a:solidFill>
                <a:effectLst/>
                <a:latin typeface="HGP創英角ｺﾞｼｯｸUB"/>
                <a:ea typeface="HGP創英角ｺﾞｼｯｸUB"/>
                <a:cs typeface="HGP創英角ｺﾞｼｯｸUB"/>
              </a:rPr>
              <a:t>な変化</a:t>
            </a:r>
            <a:endParaRPr kumimoji="1" lang="ja-JP" altLang="en-US" sz="3200" dirty="0">
              <a:solidFill>
                <a:srgbClr val="800000"/>
              </a:solidFill>
              <a:effectLst/>
              <a:latin typeface="HGP創英角ｺﾞｼｯｸUB"/>
              <a:ea typeface="HGP創英角ｺﾞｼｯｸUB"/>
              <a:cs typeface="HGP創英角ｺﾞｼｯｸUB"/>
            </a:endParaRPr>
          </a:p>
        </p:txBody>
      </p:sp>
      <p:sp>
        <p:nvSpPr>
          <p:cNvPr id="26" name="テキスト ボックス 25"/>
          <p:cNvSpPr txBox="1"/>
          <p:nvPr/>
        </p:nvSpPr>
        <p:spPr>
          <a:xfrm>
            <a:off x="6477000" y="1276346"/>
            <a:ext cx="2362742" cy="615553"/>
          </a:xfrm>
          <a:prstGeom prst="rect">
            <a:avLst/>
          </a:prstGeom>
          <a:noFill/>
        </p:spPr>
        <p:txBody>
          <a:bodyPr wrap="square" rtlCol="0">
            <a:spAutoFit/>
          </a:bodyPr>
          <a:lstStyle/>
          <a:p>
            <a:pPr algn="r"/>
            <a:r>
              <a:rPr lang="ja-JP" altLang="en-US" sz="1400" dirty="0" smtClean="0">
                <a:solidFill>
                  <a:srgbClr val="0000FF"/>
                </a:solidFill>
                <a:effectLst/>
              </a:rPr>
              <a:t>クラウド</a:t>
            </a:r>
            <a:r>
              <a:rPr lang="en-US" altLang="ja-JP" sz="1400" dirty="0" smtClean="0">
                <a:solidFill>
                  <a:srgbClr val="0000FF"/>
                </a:solidFill>
                <a:effectLst/>
              </a:rPr>
              <a:t> + </a:t>
            </a:r>
            <a:r>
              <a:rPr lang="ja-JP" altLang="en-US" sz="1400" dirty="0" smtClean="0">
                <a:solidFill>
                  <a:srgbClr val="0000FF"/>
                </a:solidFill>
                <a:effectLst/>
              </a:rPr>
              <a:t>モバイル</a:t>
            </a:r>
            <a:r>
              <a:rPr lang="en-US" altLang="ja-JP" sz="1400" dirty="0" smtClean="0">
                <a:solidFill>
                  <a:srgbClr val="0000FF"/>
                </a:solidFill>
                <a:effectLst/>
              </a:rPr>
              <a:t> + </a:t>
            </a:r>
            <a:r>
              <a:rPr lang="en-US" altLang="ja-JP" sz="1400" dirty="0" err="1" smtClean="0">
                <a:solidFill>
                  <a:srgbClr val="0000FF"/>
                </a:solidFill>
                <a:effectLst/>
              </a:rPr>
              <a:t>IoT</a:t>
            </a:r>
            <a:endParaRPr lang="en-US" altLang="ja-JP" sz="1400" dirty="0" smtClean="0">
              <a:solidFill>
                <a:srgbClr val="0000FF"/>
              </a:solidFill>
              <a:effectLst/>
            </a:endParaRPr>
          </a:p>
          <a:p>
            <a:pPr algn="r"/>
            <a:r>
              <a:rPr lang="ja-JP" altLang="en-US" sz="1400" dirty="0" smtClean="0">
                <a:solidFill>
                  <a:srgbClr val="0000FF"/>
                </a:solidFill>
                <a:effectLst/>
              </a:rPr>
              <a:t>が</a:t>
            </a:r>
            <a:r>
              <a:rPr kumimoji="1" lang="ja-JP" altLang="en-US" sz="1400" dirty="0" smtClean="0">
                <a:solidFill>
                  <a:srgbClr val="0000FF"/>
                </a:solidFill>
                <a:effectLst/>
              </a:rPr>
              <a:t>一体となった</a:t>
            </a:r>
            <a:r>
              <a:rPr kumimoji="1" lang="en-US" altLang="ja-JP" sz="2000" dirty="0" smtClean="0">
                <a:solidFill>
                  <a:srgbClr val="0000FF"/>
                </a:solidFill>
                <a:effectLst/>
              </a:rPr>
              <a:t>IT</a:t>
            </a:r>
            <a:r>
              <a:rPr kumimoji="1" lang="ja-JP" altLang="en-US" sz="2000" dirty="0" smtClean="0">
                <a:solidFill>
                  <a:srgbClr val="0000FF"/>
                </a:solidFill>
                <a:effectLst/>
              </a:rPr>
              <a:t>基盤</a:t>
            </a:r>
            <a:endParaRPr kumimoji="1" lang="ja-JP" altLang="en-US" sz="2000" dirty="0">
              <a:solidFill>
                <a:srgbClr val="0000FF"/>
              </a:solidFill>
              <a:effectLst/>
            </a:endParaRPr>
          </a:p>
        </p:txBody>
      </p:sp>
      <p:sp>
        <p:nvSpPr>
          <p:cNvPr id="27" name="テキスト ボックス 26"/>
          <p:cNvSpPr txBox="1"/>
          <p:nvPr/>
        </p:nvSpPr>
        <p:spPr>
          <a:xfrm>
            <a:off x="6756579" y="3492360"/>
            <a:ext cx="2082621" cy="646331"/>
          </a:xfrm>
          <a:prstGeom prst="rect">
            <a:avLst/>
          </a:prstGeom>
          <a:noFill/>
        </p:spPr>
        <p:txBody>
          <a:bodyPr wrap="none" rtlCol="0">
            <a:spAutoFit/>
          </a:bodyPr>
          <a:lstStyle/>
          <a:p>
            <a:pPr algn="r"/>
            <a:r>
              <a:rPr kumimoji="1" lang="ja-JP" altLang="en-US" sz="1800" b="1" dirty="0" smtClean="0">
                <a:solidFill>
                  <a:srgbClr val="0000FF"/>
                </a:solidFill>
                <a:effectLst/>
              </a:rPr>
              <a:t>これからのビジネス</a:t>
            </a:r>
            <a:endParaRPr kumimoji="1" lang="en-US" altLang="ja-JP" sz="1800" b="1" dirty="0" smtClean="0">
              <a:solidFill>
                <a:srgbClr val="0000FF"/>
              </a:solidFill>
              <a:effectLst/>
            </a:endParaRPr>
          </a:p>
          <a:p>
            <a:pPr algn="r"/>
            <a:r>
              <a:rPr kumimoji="1" lang="ja-JP" altLang="en-US" sz="1800" b="1" dirty="0" smtClean="0">
                <a:solidFill>
                  <a:srgbClr val="0000FF"/>
                </a:solidFill>
                <a:effectLst/>
              </a:rPr>
              <a:t>や生活の基盤</a:t>
            </a:r>
            <a:endParaRPr kumimoji="1" lang="en-US" altLang="ja-JP" sz="1800" b="1" dirty="0" smtClean="0">
              <a:solidFill>
                <a:srgbClr val="0000FF"/>
              </a:solidFill>
              <a:effectLst/>
            </a:endParaRPr>
          </a:p>
        </p:txBody>
      </p:sp>
      <p:sp>
        <p:nvSpPr>
          <p:cNvPr id="28" name="正方形/長方形 27"/>
          <p:cNvSpPr/>
          <p:nvPr/>
        </p:nvSpPr>
        <p:spPr>
          <a:xfrm>
            <a:off x="6477542" y="2151327"/>
            <a:ext cx="2362200" cy="1169551"/>
          </a:xfrm>
          <a:prstGeom prst="rect">
            <a:avLst/>
          </a:prstGeom>
        </p:spPr>
        <p:txBody>
          <a:bodyPr wrap="square">
            <a:spAutoFit/>
          </a:bodyPr>
          <a:lstStyle/>
          <a:p>
            <a:pPr algn="r">
              <a:spcBef>
                <a:spcPts val="0"/>
              </a:spcBef>
            </a:pPr>
            <a:r>
              <a:rPr lang="ja-JP" altLang="en-US" sz="1400" dirty="0">
                <a:solidFill>
                  <a:srgbClr val="0000FF"/>
                </a:solidFill>
                <a:effectLst/>
              </a:rPr>
              <a:t>職場だけでは</a:t>
            </a:r>
            <a:r>
              <a:rPr lang="ja-JP" altLang="en-US" sz="1400" dirty="0" smtClean="0">
                <a:solidFill>
                  <a:srgbClr val="0000FF"/>
                </a:solidFill>
                <a:effectLst/>
              </a:rPr>
              <a:t>ない</a:t>
            </a:r>
            <a:endParaRPr lang="en-US" altLang="ja-JP" sz="1400" dirty="0" smtClean="0">
              <a:solidFill>
                <a:srgbClr val="0000FF"/>
              </a:solidFill>
              <a:effectLst/>
            </a:endParaRPr>
          </a:p>
          <a:p>
            <a:pPr algn="r">
              <a:spcBef>
                <a:spcPts val="0"/>
              </a:spcBef>
            </a:pPr>
            <a:r>
              <a:rPr lang="ja-JP" altLang="en-US" sz="1400" dirty="0" smtClean="0">
                <a:solidFill>
                  <a:srgbClr val="0000FF"/>
                </a:solidFill>
                <a:effectLst/>
              </a:rPr>
              <a:t>日常</a:t>
            </a:r>
            <a:r>
              <a:rPr lang="ja-JP" altLang="en-US" sz="1400" dirty="0">
                <a:solidFill>
                  <a:srgbClr val="0000FF"/>
                </a:solidFill>
                <a:effectLst/>
              </a:rPr>
              <a:t>生活や行動が</a:t>
            </a:r>
            <a:endParaRPr lang="en-US" altLang="ja-JP" sz="1400" dirty="0">
              <a:solidFill>
                <a:srgbClr val="0000FF"/>
              </a:solidFill>
              <a:effectLst/>
            </a:endParaRPr>
          </a:p>
          <a:p>
            <a:pPr algn="r">
              <a:spcBef>
                <a:spcPts val="0"/>
              </a:spcBef>
            </a:pPr>
            <a:r>
              <a:rPr lang="ja-JP" altLang="en-US" sz="1400" dirty="0">
                <a:solidFill>
                  <a:srgbClr val="0000FF"/>
                </a:solidFill>
                <a:effectLst/>
              </a:rPr>
              <a:t>ネットワークを</a:t>
            </a:r>
            <a:r>
              <a:rPr lang="ja-JP" altLang="en-US" sz="1400" dirty="0" smtClean="0">
                <a:solidFill>
                  <a:srgbClr val="0000FF"/>
                </a:solidFill>
                <a:effectLst/>
              </a:rPr>
              <a:t>介して</a:t>
            </a:r>
            <a:endParaRPr lang="en-US" altLang="ja-JP" sz="1400" dirty="0" smtClean="0">
              <a:solidFill>
                <a:srgbClr val="0000FF"/>
              </a:solidFill>
              <a:effectLst/>
            </a:endParaRPr>
          </a:p>
          <a:p>
            <a:pPr algn="r">
              <a:spcBef>
                <a:spcPts val="0"/>
              </a:spcBef>
            </a:pPr>
            <a:r>
              <a:rPr lang="ja-JP" altLang="en-US" sz="1400" dirty="0" smtClean="0">
                <a:solidFill>
                  <a:srgbClr val="0000FF"/>
                </a:solidFill>
                <a:effectLst/>
              </a:rPr>
              <a:t>情報</a:t>
            </a:r>
            <a:r>
              <a:rPr lang="ja-JP" altLang="en-US" sz="1400" dirty="0">
                <a:solidFill>
                  <a:srgbClr val="0000FF"/>
                </a:solidFill>
                <a:effectLst/>
              </a:rPr>
              <a:t>システムと</a:t>
            </a:r>
            <a:r>
              <a:rPr lang="ja-JP" altLang="en-US" sz="1400" dirty="0" smtClean="0">
                <a:solidFill>
                  <a:srgbClr val="0000FF"/>
                </a:solidFill>
                <a:effectLst/>
              </a:rPr>
              <a:t>つながる</a:t>
            </a:r>
            <a:endParaRPr lang="en-US" altLang="ja-JP" sz="1400" dirty="0" smtClean="0">
              <a:solidFill>
                <a:srgbClr val="0000FF"/>
              </a:solidFill>
              <a:effectLst/>
            </a:endParaRPr>
          </a:p>
          <a:p>
            <a:pPr algn="r">
              <a:spcBef>
                <a:spcPts val="0"/>
              </a:spcBef>
            </a:pPr>
            <a:r>
              <a:rPr lang="ja-JP" altLang="en-US" sz="1400" dirty="0" smtClean="0">
                <a:solidFill>
                  <a:srgbClr val="0000FF"/>
                </a:solidFill>
                <a:effectLst/>
              </a:rPr>
              <a:t>新しい</a:t>
            </a:r>
            <a:r>
              <a:rPr lang="ja-JP" altLang="en-US" sz="1400" dirty="0">
                <a:solidFill>
                  <a:srgbClr val="0000FF"/>
                </a:solidFill>
                <a:effectLst/>
              </a:rPr>
              <a:t>社会基盤</a:t>
            </a:r>
            <a:endParaRPr lang="en-US" altLang="ja-JP" sz="1400" dirty="0">
              <a:solidFill>
                <a:srgbClr val="0000FF"/>
              </a:solidFill>
              <a:effectLst/>
            </a:endParaRPr>
          </a:p>
        </p:txBody>
      </p:sp>
      <p:sp>
        <p:nvSpPr>
          <p:cNvPr id="29" name="テキスト ボックス 28"/>
          <p:cNvSpPr txBox="1"/>
          <p:nvPr/>
        </p:nvSpPr>
        <p:spPr>
          <a:xfrm>
            <a:off x="7010400" y="5029200"/>
            <a:ext cx="1600200" cy="1077218"/>
          </a:xfrm>
          <a:prstGeom prst="rect">
            <a:avLst/>
          </a:prstGeom>
          <a:noFill/>
        </p:spPr>
        <p:txBody>
          <a:bodyPr wrap="square" rtlCol="0">
            <a:spAutoFit/>
          </a:bodyPr>
          <a:lstStyle/>
          <a:p>
            <a:pPr algn="r"/>
            <a:r>
              <a:rPr kumimoji="1" lang="ja-JP" altLang="en-US" sz="3200" dirty="0" smtClean="0">
                <a:solidFill>
                  <a:srgbClr val="0000FF"/>
                </a:solidFill>
                <a:effectLst/>
                <a:latin typeface="HGP創英角ｺﾞｼｯｸUB"/>
                <a:ea typeface="HGP創英角ｺﾞｼｯｸUB"/>
                <a:cs typeface="HGP創英角ｺﾞｼｯｸUB"/>
              </a:rPr>
              <a:t>本質的</a:t>
            </a:r>
          </a:p>
          <a:p>
            <a:pPr algn="r"/>
            <a:r>
              <a:rPr kumimoji="1" lang="ja-JP" altLang="en-US" sz="3200" dirty="0" smtClean="0">
                <a:solidFill>
                  <a:srgbClr val="0000FF"/>
                </a:solidFill>
                <a:effectLst/>
                <a:latin typeface="HGP創英角ｺﾞｼｯｸUB"/>
                <a:ea typeface="HGP創英角ｺﾞｼｯｸUB"/>
                <a:cs typeface="HGP創英角ｺﾞｼｯｸUB"/>
              </a:rPr>
              <a:t>な変化</a:t>
            </a:r>
            <a:endParaRPr kumimoji="1" lang="ja-JP" altLang="en-US" sz="3200" dirty="0">
              <a:solidFill>
                <a:srgbClr val="0000FF"/>
              </a:solidFill>
              <a:effectLst/>
              <a:latin typeface="HGP創英角ｺﾞｼｯｸUB"/>
              <a:ea typeface="HGP創英角ｺﾞｼｯｸUB"/>
              <a:cs typeface="HGP創英角ｺﾞｼｯｸUB"/>
            </a:endParaRPr>
          </a:p>
        </p:txBody>
      </p:sp>
      <p:pic>
        <p:nvPicPr>
          <p:cNvPr id="30" name="図 29"/>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pic>
        <p:nvPicPr>
          <p:cNvPr id="19" name="図 18" descr="MC900441809.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 y="4572000"/>
            <a:ext cx="2055118" cy="2055118"/>
          </a:xfrm>
          <a:prstGeom prst="rect">
            <a:avLst/>
          </a:prstGeom>
        </p:spPr>
      </p:pic>
    </p:spTree>
    <p:extLst>
      <p:ext uri="{BB962C8B-B14F-4D97-AF65-F5344CB8AC3E}">
        <p14:creationId xmlns:p14="http://schemas.microsoft.com/office/powerpoint/2010/main" val="47030537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dissolve">
                                      <p:cBhvr>
                                        <p:cTn id="12" dur="5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dissolve">
                                      <p:cBhvr>
                                        <p:cTn id="17" dur="500"/>
                                        <p:tgtEl>
                                          <p:spTgt spid="34"/>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8" fill="hold" grpId="0" nodeType="click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p:tgtEl>
                                          <p:spTgt spid="42"/>
                                        </p:tgtEl>
                                        <p:attrNameLst>
                                          <p:attrName>ppt_x</p:attrName>
                                        </p:attrNameLst>
                                      </p:cBhvr>
                                      <p:tavLst>
                                        <p:tav tm="0">
                                          <p:val>
                                            <p:strVal val="#ppt_x-#ppt_w*1.125000"/>
                                          </p:val>
                                        </p:tav>
                                        <p:tav tm="100000">
                                          <p:val>
                                            <p:strVal val="#ppt_x"/>
                                          </p:val>
                                        </p:tav>
                                      </p:tavLst>
                                    </p:anim>
                                    <p:animEffect transition="in" filter="wipe(right)">
                                      <p:cBhvr>
                                        <p:cTn id="23" dur="500"/>
                                        <p:tgtEl>
                                          <p:spTgt spid="4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dissolve">
                                      <p:cBhvr>
                                        <p:cTn id="33" dur="500"/>
                                        <p:tgtEl>
                                          <p:spTgt spid="37"/>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39"/>
                                        </p:tgtEl>
                                        <p:attrNameLst>
                                          <p:attrName>style.visibility</p:attrName>
                                        </p:attrNameLst>
                                      </p:cBhvr>
                                      <p:to>
                                        <p:strVal val="visible"/>
                                      </p:to>
                                    </p:set>
                                    <p:animEffect transition="in" filter="dissolve">
                                      <p:cBhvr>
                                        <p:cTn id="38" dur="500"/>
                                        <p:tgtEl>
                                          <p:spTgt spid="39"/>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p:cTn id="43" dur="500" fill="hold"/>
                                        <p:tgtEl>
                                          <p:spTgt spid="2"/>
                                        </p:tgtEl>
                                        <p:attrNameLst>
                                          <p:attrName>ppt_w</p:attrName>
                                        </p:attrNameLst>
                                      </p:cBhvr>
                                      <p:tavLst>
                                        <p:tav tm="0">
                                          <p:val>
                                            <p:fltVal val="0"/>
                                          </p:val>
                                        </p:tav>
                                        <p:tav tm="100000">
                                          <p:val>
                                            <p:strVal val="#ppt_w"/>
                                          </p:val>
                                        </p:tav>
                                      </p:tavLst>
                                    </p:anim>
                                    <p:anim calcmode="lin" valueType="num">
                                      <p:cBhvr>
                                        <p:cTn id="44" dur="500" fill="hold"/>
                                        <p:tgtEl>
                                          <p:spTgt spid="2"/>
                                        </p:tgtEl>
                                        <p:attrNameLst>
                                          <p:attrName>ppt_h</p:attrName>
                                        </p:attrNameLst>
                                      </p:cBhvr>
                                      <p:tavLst>
                                        <p:tav tm="0">
                                          <p:val>
                                            <p:fltVal val="0"/>
                                          </p:val>
                                        </p:tav>
                                        <p:tav tm="100000">
                                          <p:val>
                                            <p:strVal val="#ppt_h"/>
                                          </p:val>
                                        </p:tav>
                                      </p:tavLst>
                                    </p:anim>
                                    <p:animEffect transition="in" filter="fade">
                                      <p:cBhvr>
                                        <p:cTn id="45" dur="500"/>
                                        <p:tgtEl>
                                          <p:spTgt spid="2"/>
                                        </p:tgtEl>
                                      </p:cBhvr>
                                    </p:animEffect>
                                  </p:childTnLst>
                                </p:cTn>
                              </p:par>
                            </p:childTnLst>
                          </p:cTn>
                        </p:par>
                      </p:childTnLst>
                    </p:cTn>
                  </p:par>
                  <p:par>
                    <p:cTn id="46" fill="hold">
                      <p:stCondLst>
                        <p:cond delay="indefinite"/>
                      </p:stCondLst>
                      <p:childTnLst>
                        <p:par>
                          <p:cTn id="47" fill="hold">
                            <p:stCondLst>
                              <p:cond delay="0"/>
                            </p:stCondLst>
                            <p:childTnLst>
                              <p:par>
                                <p:cTn id="48" presetID="5" presetClass="entr" presetSubtype="10" fill="hold" grpId="0" nodeType="click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checkerboard(across)">
                                      <p:cBhvr>
                                        <p:cTn id="50" dur="500"/>
                                        <p:tgtEl>
                                          <p:spTgt spid="41"/>
                                        </p:tgtEl>
                                      </p:cBhvr>
                                    </p:animEffect>
                                  </p:childTnLst>
                                </p:cTn>
                              </p:par>
                            </p:childTnLst>
                          </p:cTn>
                        </p:par>
                      </p:childTnLst>
                    </p:cTn>
                  </p:par>
                  <p:par>
                    <p:cTn id="51" fill="hold">
                      <p:stCondLst>
                        <p:cond delay="indefinite"/>
                      </p:stCondLst>
                      <p:childTnLst>
                        <p:par>
                          <p:cTn id="52" fill="hold">
                            <p:stCondLst>
                              <p:cond delay="0"/>
                            </p:stCondLst>
                            <p:childTnLst>
                              <p:par>
                                <p:cTn id="53" presetID="12" presetClass="entr" presetSubtype="8"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additive="base">
                                        <p:cTn id="55" dur="500"/>
                                        <p:tgtEl>
                                          <p:spTgt spid="26"/>
                                        </p:tgtEl>
                                        <p:attrNameLst>
                                          <p:attrName>ppt_x</p:attrName>
                                        </p:attrNameLst>
                                      </p:cBhvr>
                                      <p:tavLst>
                                        <p:tav tm="0">
                                          <p:val>
                                            <p:strVal val="#ppt_x-#ppt_w*1.125000"/>
                                          </p:val>
                                        </p:tav>
                                        <p:tav tm="100000">
                                          <p:val>
                                            <p:strVal val="#ppt_x"/>
                                          </p:val>
                                        </p:tav>
                                      </p:tavLst>
                                    </p:anim>
                                    <p:animEffect transition="in" filter="wipe(right)">
                                      <p:cBhvr>
                                        <p:cTn id="56" dur="500"/>
                                        <p:tgtEl>
                                          <p:spTgt spid="26"/>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additive="base">
                                        <p:cTn id="59" dur="500"/>
                                        <p:tgtEl>
                                          <p:spTgt spid="28"/>
                                        </p:tgtEl>
                                        <p:attrNameLst>
                                          <p:attrName>ppt_x</p:attrName>
                                        </p:attrNameLst>
                                      </p:cBhvr>
                                      <p:tavLst>
                                        <p:tav tm="0">
                                          <p:val>
                                            <p:strVal val="#ppt_x-#ppt_w*1.125000"/>
                                          </p:val>
                                        </p:tav>
                                        <p:tav tm="100000">
                                          <p:val>
                                            <p:strVal val="#ppt_x"/>
                                          </p:val>
                                        </p:tav>
                                      </p:tavLst>
                                    </p:anim>
                                    <p:animEffect transition="in" filter="wipe(right)">
                                      <p:cBhvr>
                                        <p:cTn id="60" dur="500"/>
                                        <p:tgtEl>
                                          <p:spTgt spid="28"/>
                                        </p:tgtEl>
                                      </p:cBhvr>
                                    </p:animEffect>
                                  </p:childTnLst>
                                </p:cTn>
                              </p:par>
                              <p:par>
                                <p:cTn id="61" presetID="12" presetClass="entr" presetSubtype="8"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500"/>
                                        <p:tgtEl>
                                          <p:spTgt spid="27"/>
                                        </p:tgtEl>
                                        <p:attrNameLst>
                                          <p:attrName>ppt_x</p:attrName>
                                        </p:attrNameLst>
                                      </p:cBhvr>
                                      <p:tavLst>
                                        <p:tav tm="0">
                                          <p:val>
                                            <p:strVal val="#ppt_x-#ppt_w*1.125000"/>
                                          </p:val>
                                        </p:tav>
                                        <p:tav tm="100000">
                                          <p:val>
                                            <p:strVal val="#ppt_x"/>
                                          </p:val>
                                        </p:tav>
                                      </p:tavLst>
                                    </p:anim>
                                    <p:animEffect transition="in" filter="wipe(right)">
                                      <p:cBhvr>
                                        <p:cTn id="64" dur="500"/>
                                        <p:tgtEl>
                                          <p:spTgt spid="27"/>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grpId="0" nodeType="clickEffect">
                                  <p:stCondLst>
                                    <p:cond delay="0"/>
                                  </p:stCondLst>
                                  <p:childTnLst>
                                    <p:set>
                                      <p:cBhvr>
                                        <p:cTn id="68" dur="1" fill="hold">
                                          <p:stCondLst>
                                            <p:cond delay="0"/>
                                          </p:stCondLst>
                                        </p:cTn>
                                        <p:tgtEl>
                                          <p:spTgt spid="18"/>
                                        </p:tgtEl>
                                        <p:attrNameLst>
                                          <p:attrName>style.visibility</p:attrName>
                                        </p:attrNameLst>
                                      </p:cBhvr>
                                      <p:to>
                                        <p:strVal val="visible"/>
                                      </p:to>
                                    </p:set>
                                    <p:anim calcmode="lin" valueType="num">
                                      <p:cBhvr>
                                        <p:cTn id="69" dur="500" fill="hold"/>
                                        <p:tgtEl>
                                          <p:spTgt spid="18"/>
                                        </p:tgtEl>
                                        <p:attrNameLst>
                                          <p:attrName>ppt_w</p:attrName>
                                        </p:attrNameLst>
                                      </p:cBhvr>
                                      <p:tavLst>
                                        <p:tav tm="0">
                                          <p:val>
                                            <p:fltVal val="0"/>
                                          </p:val>
                                        </p:tav>
                                        <p:tav tm="100000">
                                          <p:val>
                                            <p:strVal val="#ppt_w"/>
                                          </p:val>
                                        </p:tav>
                                      </p:tavLst>
                                    </p:anim>
                                    <p:anim calcmode="lin" valueType="num">
                                      <p:cBhvr>
                                        <p:cTn id="70" dur="500" fill="hold"/>
                                        <p:tgtEl>
                                          <p:spTgt spid="18"/>
                                        </p:tgtEl>
                                        <p:attrNameLst>
                                          <p:attrName>ppt_h</p:attrName>
                                        </p:attrNameLst>
                                      </p:cBhvr>
                                      <p:tavLst>
                                        <p:tav tm="0">
                                          <p:val>
                                            <p:fltVal val="0"/>
                                          </p:val>
                                        </p:tav>
                                        <p:tav tm="100000">
                                          <p:val>
                                            <p:strVal val="#ppt_h"/>
                                          </p:val>
                                        </p:tav>
                                      </p:tavLst>
                                    </p:anim>
                                    <p:animEffect transition="in" filter="fade">
                                      <p:cBhvr>
                                        <p:cTn id="7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32" grpId="0" animBg="1"/>
      <p:bldP spid="33" grpId="0" animBg="1"/>
      <p:bldP spid="34" grpId="0" animBg="1"/>
      <p:bldP spid="36" grpId="0" animBg="1"/>
      <p:bldP spid="37" grpId="0" animBg="1"/>
      <p:bldP spid="39" grpId="0" animBg="1"/>
      <p:bldP spid="41" grpId="0" animBg="1"/>
      <p:bldP spid="42" grpId="0"/>
      <p:bldP spid="26" grpId="0"/>
      <p:bldP spid="27" grpId="0"/>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クラウドによる新しい組合せ</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36</a:t>
            </a:fld>
            <a:endParaRPr kumimoji="1" lang="ja-JP" altLang="en-US"/>
          </a:p>
        </p:txBody>
      </p:sp>
      <p:sp>
        <p:nvSpPr>
          <p:cNvPr id="4" name="角丸四角形 3"/>
          <p:cNvSpPr/>
          <p:nvPr/>
        </p:nvSpPr>
        <p:spPr>
          <a:xfrm>
            <a:off x="1067061" y="2388309"/>
            <a:ext cx="6900834" cy="3001073"/>
          </a:xfrm>
          <a:prstGeom prst="roundRect">
            <a:avLst/>
          </a:prstGeom>
          <a:solidFill>
            <a:srgbClr val="92D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1424960" y="5210967"/>
            <a:ext cx="864096" cy="720080"/>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11" name="正方形/長方形 10"/>
          <p:cNvSpPr/>
          <p:nvPr/>
        </p:nvSpPr>
        <p:spPr>
          <a:xfrm>
            <a:off x="1244940" y="5409151"/>
            <a:ext cx="864096" cy="720080"/>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12" name="正方形/長方形 11"/>
          <p:cNvSpPr/>
          <p:nvPr/>
        </p:nvSpPr>
        <p:spPr>
          <a:xfrm>
            <a:off x="2876163" y="5210967"/>
            <a:ext cx="864096" cy="720080"/>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13" name="正方形/長方形 12"/>
          <p:cNvSpPr/>
          <p:nvPr/>
        </p:nvSpPr>
        <p:spPr>
          <a:xfrm>
            <a:off x="2696143" y="5409151"/>
            <a:ext cx="864096" cy="720080"/>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14" name="正方形/長方形 13"/>
          <p:cNvSpPr/>
          <p:nvPr/>
        </p:nvSpPr>
        <p:spPr>
          <a:xfrm>
            <a:off x="4317831" y="5195111"/>
            <a:ext cx="864096" cy="720080"/>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15" name="正方形/長方形 14"/>
          <p:cNvSpPr/>
          <p:nvPr/>
        </p:nvSpPr>
        <p:spPr>
          <a:xfrm>
            <a:off x="4137811" y="5393295"/>
            <a:ext cx="864096" cy="720080"/>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16" name="正方形/長方形 15"/>
          <p:cNvSpPr/>
          <p:nvPr/>
        </p:nvSpPr>
        <p:spPr>
          <a:xfrm>
            <a:off x="5726587" y="5195111"/>
            <a:ext cx="864096" cy="720080"/>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17" name="正方形/長方形 16"/>
          <p:cNvSpPr/>
          <p:nvPr/>
        </p:nvSpPr>
        <p:spPr>
          <a:xfrm>
            <a:off x="5546567" y="5393295"/>
            <a:ext cx="864096" cy="720080"/>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18" name="正方形/長方形 17"/>
          <p:cNvSpPr/>
          <p:nvPr/>
        </p:nvSpPr>
        <p:spPr>
          <a:xfrm>
            <a:off x="7101657" y="5157216"/>
            <a:ext cx="864096" cy="720080"/>
          </a:xfrm>
          <a:prstGeom prst="rect">
            <a:avLst/>
          </a:prstGeom>
          <a:solidFill>
            <a:schemeClr val="tx1">
              <a:lumMod val="85000"/>
              <a:lumOff val="1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19" name="正方形/長方形 18"/>
          <p:cNvSpPr/>
          <p:nvPr/>
        </p:nvSpPr>
        <p:spPr>
          <a:xfrm>
            <a:off x="6921637" y="5355400"/>
            <a:ext cx="864096" cy="720080"/>
          </a:xfrm>
          <a:prstGeom prst="rect">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5" name="正方形/長方形 4"/>
          <p:cNvSpPr/>
          <p:nvPr/>
        </p:nvSpPr>
        <p:spPr>
          <a:xfrm>
            <a:off x="1064920" y="5616348"/>
            <a:ext cx="864096" cy="720080"/>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smtClean="0">
                <a:solidFill>
                  <a:srgbClr val="FFFFFF"/>
                </a:solidFill>
                <a:latin typeface="Meiryo" charset="-128"/>
                <a:ea typeface="Meiryo" charset="-128"/>
                <a:cs typeface="Meiryo" charset="-128"/>
              </a:rPr>
              <a:t>銀行</a:t>
            </a:r>
            <a:endParaRPr kumimoji="1" lang="ja-JP" altLang="en-US" sz="2000" dirty="0">
              <a:solidFill>
                <a:srgbClr val="FFFFFF"/>
              </a:solidFill>
              <a:latin typeface="Meiryo" charset="-128"/>
              <a:ea typeface="Meiryo" charset="-128"/>
              <a:cs typeface="Meiryo" charset="-128"/>
            </a:endParaRPr>
          </a:p>
        </p:txBody>
      </p:sp>
      <p:sp>
        <p:nvSpPr>
          <p:cNvPr id="6" name="正方形/長方形 5"/>
          <p:cNvSpPr/>
          <p:nvPr/>
        </p:nvSpPr>
        <p:spPr>
          <a:xfrm>
            <a:off x="2475740" y="5616348"/>
            <a:ext cx="864096" cy="720080"/>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smtClean="0">
                <a:solidFill>
                  <a:srgbClr val="FFFFFF"/>
                </a:solidFill>
                <a:latin typeface="Meiryo" charset="-128"/>
                <a:ea typeface="Meiryo" charset="-128"/>
                <a:cs typeface="Meiryo" charset="-128"/>
              </a:rPr>
              <a:t>カード</a:t>
            </a:r>
            <a:endParaRPr lang="en-US" altLang="ja-JP" sz="1400" dirty="0" smtClean="0">
              <a:solidFill>
                <a:srgbClr val="FFFFFF"/>
              </a:solidFill>
              <a:latin typeface="Meiryo" charset="-128"/>
              <a:ea typeface="Meiryo" charset="-128"/>
              <a:cs typeface="Meiryo" charset="-128"/>
            </a:endParaRPr>
          </a:p>
          <a:p>
            <a:pPr algn="ctr"/>
            <a:r>
              <a:rPr lang="ja-JP" altLang="en-US" sz="2000" dirty="0" smtClean="0">
                <a:solidFill>
                  <a:srgbClr val="FFFFFF"/>
                </a:solidFill>
                <a:latin typeface="Meiryo" charset="-128"/>
                <a:ea typeface="Meiryo" charset="-128"/>
                <a:cs typeface="Meiryo" charset="-128"/>
              </a:rPr>
              <a:t>会社</a:t>
            </a:r>
            <a:endParaRPr kumimoji="1" lang="ja-JP" altLang="en-US" sz="2000" dirty="0">
              <a:solidFill>
                <a:srgbClr val="FFFFFF"/>
              </a:solidFill>
              <a:latin typeface="Meiryo" charset="-128"/>
              <a:ea typeface="Meiryo" charset="-128"/>
              <a:cs typeface="Meiryo" charset="-128"/>
            </a:endParaRPr>
          </a:p>
        </p:txBody>
      </p:sp>
      <p:sp>
        <p:nvSpPr>
          <p:cNvPr id="7" name="正方形/長方形 6"/>
          <p:cNvSpPr/>
          <p:nvPr/>
        </p:nvSpPr>
        <p:spPr>
          <a:xfrm>
            <a:off x="5361947" y="5641012"/>
            <a:ext cx="864096" cy="720080"/>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smtClean="0">
                <a:solidFill>
                  <a:srgbClr val="FFFFFF"/>
                </a:solidFill>
                <a:latin typeface="Meiryo" charset="-128"/>
                <a:ea typeface="Meiryo" charset="-128"/>
                <a:cs typeface="Meiryo" charset="-128"/>
              </a:rPr>
              <a:t>保険会社</a:t>
            </a:r>
            <a:endParaRPr kumimoji="1" lang="ja-JP" altLang="en-US" sz="2000" dirty="0">
              <a:solidFill>
                <a:srgbClr val="FFFFFF"/>
              </a:solidFill>
              <a:latin typeface="Meiryo" charset="-128"/>
              <a:ea typeface="Meiryo" charset="-128"/>
              <a:cs typeface="Meiryo" charset="-128"/>
            </a:endParaRPr>
          </a:p>
        </p:txBody>
      </p:sp>
      <p:sp>
        <p:nvSpPr>
          <p:cNvPr id="8" name="正方形/長方形 7"/>
          <p:cNvSpPr/>
          <p:nvPr/>
        </p:nvSpPr>
        <p:spPr>
          <a:xfrm>
            <a:off x="3940447" y="5628634"/>
            <a:ext cx="864096" cy="720080"/>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smtClean="0">
                <a:solidFill>
                  <a:srgbClr val="FFFFFF"/>
                </a:solidFill>
                <a:latin typeface="Meiryo" charset="-128"/>
                <a:ea typeface="Meiryo" charset="-128"/>
                <a:cs typeface="Meiryo" charset="-128"/>
              </a:rPr>
              <a:t>運送会社</a:t>
            </a:r>
            <a:endParaRPr kumimoji="1" lang="ja-JP" altLang="en-US" sz="2000" dirty="0">
              <a:solidFill>
                <a:srgbClr val="FFFFFF"/>
              </a:solidFill>
              <a:latin typeface="Meiryo" charset="-128"/>
              <a:ea typeface="Meiryo" charset="-128"/>
              <a:cs typeface="Meiryo" charset="-128"/>
            </a:endParaRPr>
          </a:p>
        </p:txBody>
      </p:sp>
      <p:sp>
        <p:nvSpPr>
          <p:cNvPr id="9" name="正方形/長方形 8"/>
          <p:cNvSpPr/>
          <p:nvPr/>
        </p:nvSpPr>
        <p:spPr>
          <a:xfrm>
            <a:off x="6730098" y="5616348"/>
            <a:ext cx="864096" cy="720080"/>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smtClean="0">
                <a:solidFill>
                  <a:srgbClr val="FFFFFF"/>
                </a:solidFill>
                <a:latin typeface="Meiryo" charset="-128"/>
                <a:ea typeface="Meiryo" charset="-128"/>
                <a:cs typeface="Meiryo" charset="-128"/>
              </a:rPr>
              <a:t>電力</a:t>
            </a:r>
            <a:endParaRPr lang="en-US" altLang="ja-JP" sz="2000" dirty="0" smtClean="0">
              <a:solidFill>
                <a:srgbClr val="FFFFFF"/>
              </a:solidFill>
              <a:latin typeface="Meiryo" charset="-128"/>
              <a:ea typeface="Meiryo" charset="-128"/>
              <a:cs typeface="Meiryo" charset="-128"/>
            </a:endParaRPr>
          </a:p>
          <a:p>
            <a:pPr algn="ctr"/>
            <a:r>
              <a:rPr lang="ja-JP" altLang="en-US" sz="2000" dirty="0" smtClean="0">
                <a:solidFill>
                  <a:srgbClr val="FFFFFF"/>
                </a:solidFill>
                <a:latin typeface="Meiryo" charset="-128"/>
                <a:ea typeface="Meiryo" charset="-128"/>
                <a:cs typeface="Meiryo" charset="-128"/>
              </a:rPr>
              <a:t>会社</a:t>
            </a:r>
            <a:endParaRPr kumimoji="1" lang="ja-JP" altLang="en-US" sz="2000" dirty="0">
              <a:solidFill>
                <a:srgbClr val="FFFFFF"/>
              </a:solidFill>
              <a:latin typeface="Meiryo" charset="-128"/>
              <a:ea typeface="Meiryo" charset="-128"/>
              <a:cs typeface="Meiryo" charset="-128"/>
            </a:endParaRPr>
          </a:p>
        </p:txBody>
      </p:sp>
      <p:grpSp>
        <p:nvGrpSpPr>
          <p:cNvPr id="35" name="図形グループ 34"/>
          <p:cNvGrpSpPr/>
          <p:nvPr/>
        </p:nvGrpSpPr>
        <p:grpSpPr>
          <a:xfrm>
            <a:off x="1247080" y="3580642"/>
            <a:ext cx="517785" cy="587435"/>
            <a:chOff x="2667295" y="1059799"/>
            <a:chExt cx="681672" cy="722281"/>
          </a:xfrm>
        </p:grpSpPr>
        <p:sp>
          <p:nvSpPr>
            <p:cNvPr id="36" name="角丸四角形 35"/>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37" name="図 36"/>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38" name="図形グループ 37"/>
          <p:cNvGrpSpPr/>
          <p:nvPr/>
        </p:nvGrpSpPr>
        <p:grpSpPr>
          <a:xfrm>
            <a:off x="1325365" y="3677383"/>
            <a:ext cx="265954" cy="577851"/>
            <a:chOff x="1946324" y="4125162"/>
            <a:chExt cx="969964" cy="2007872"/>
          </a:xfrm>
        </p:grpSpPr>
        <p:sp>
          <p:nvSpPr>
            <p:cNvPr id="39" name="円/楕円 3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0" name="フローチャート: 論理積ゲート 3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pic>
        <p:nvPicPr>
          <p:cNvPr id="41" name="図 40" descr="imgres.jpg"/>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171417" y="2669555"/>
            <a:ext cx="792088" cy="543647"/>
          </a:xfrm>
          <a:prstGeom prst="rect">
            <a:avLst/>
          </a:prstGeom>
        </p:spPr>
      </p:pic>
      <p:grpSp>
        <p:nvGrpSpPr>
          <p:cNvPr id="42" name="図形グループ 41"/>
          <p:cNvGrpSpPr/>
          <p:nvPr/>
        </p:nvGrpSpPr>
        <p:grpSpPr>
          <a:xfrm>
            <a:off x="7539143" y="3358243"/>
            <a:ext cx="341289" cy="550466"/>
            <a:chOff x="1140657" y="4229811"/>
            <a:chExt cx="341289" cy="550466"/>
          </a:xfrm>
        </p:grpSpPr>
        <p:sp>
          <p:nvSpPr>
            <p:cNvPr id="43" name="角丸四角形 42"/>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44" name="図 43"/>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45" name="図形グループ 44"/>
          <p:cNvGrpSpPr/>
          <p:nvPr/>
        </p:nvGrpSpPr>
        <p:grpSpPr>
          <a:xfrm>
            <a:off x="7364216" y="3459856"/>
            <a:ext cx="265954" cy="577851"/>
            <a:chOff x="1946324" y="4125162"/>
            <a:chExt cx="969964" cy="2007872"/>
          </a:xfrm>
        </p:grpSpPr>
        <p:sp>
          <p:nvSpPr>
            <p:cNvPr id="46" name="円/楕円 4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7" name="フローチャート: 論理積ゲート 4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56" name="テキスト ボックス 55"/>
          <p:cNvSpPr txBox="1"/>
          <p:nvPr/>
        </p:nvSpPr>
        <p:spPr>
          <a:xfrm>
            <a:off x="3065526" y="4766010"/>
            <a:ext cx="4801314" cy="369332"/>
          </a:xfrm>
          <a:prstGeom prst="rect">
            <a:avLst/>
          </a:prstGeom>
          <a:noFill/>
        </p:spPr>
        <p:txBody>
          <a:bodyPr wrap="none" rtlCol="0">
            <a:spAutoFit/>
          </a:bodyPr>
          <a:lstStyle/>
          <a:p>
            <a:r>
              <a:rPr kumimoji="1" lang="ja-JP" altLang="en-US" dirty="0" smtClean="0">
                <a:solidFill>
                  <a:schemeClr val="bg1"/>
                </a:solidFill>
                <a:latin typeface="Meiryo" charset="-128"/>
                <a:ea typeface="Meiryo" charset="-128"/>
                <a:cs typeface="Meiryo" charset="-128"/>
              </a:rPr>
              <a:t>様々な企業やサービスがオープンにつながる</a:t>
            </a:r>
            <a:endParaRPr kumimoji="1" lang="ja-JP" altLang="en-US" dirty="0">
              <a:solidFill>
                <a:schemeClr val="bg1"/>
              </a:solidFill>
              <a:latin typeface="Meiryo" charset="-128"/>
              <a:ea typeface="Meiryo" charset="-128"/>
              <a:cs typeface="Meiryo" charset="-128"/>
            </a:endParaRPr>
          </a:p>
        </p:txBody>
      </p:sp>
      <p:sp>
        <p:nvSpPr>
          <p:cNvPr id="58" name="テキスト ボックス 57"/>
          <p:cNvSpPr txBox="1"/>
          <p:nvPr/>
        </p:nvSpPr>
        <p:spPr>
          <a:xfrm>
            <a:off x="3219855" y="3642048"/>
            <a:ext cx="2698175" cy="523220"/>
          </a:xfrm>
          <a:prstGeom prst="rect">
            <a:avLst/>
          </a:prstGeom>
          <a:noFill/>
        </p:spPr>
        <p:txBody>
          <a:bodyPr wrap="none" rtlCol="0">
            <a:spAutoFit/>
          </a:bodyPr>
          <a:lstStyle/>
          <a:p>
            <a:pPr algn="ctr"/>
            <a:r>
              <a:rPr kumimoji="1" lang="ja-JP" altLang="en-US" sz="2800" b="1" dirty="0" smtClean="0">
                <a:solidFill>
                  <a:schemeClr val="bg1"/>
                </a:solidFill>
                <a:latin typeface="Meiryo" charset="-128"/>
                <a:ea typeface="Meiryo" charset="-128"/>
                <a:cs typeface="Meiryo" charset="-128"/>
              </a:rPr>
              <a:t>インターネット</a:t>
            </a:r>
            <a:endParaRPr kumimoji="1" lang="ja-JP" altLang="en-US" sz="2800" b="1" dirty="0">
              <a:solidFill>
                <a:schemeClr val="bg1"/>
              </a:solidFill>
              <a:latin typeface="Meiryo" charset="-128"/>
              <a:ea typeface="Meiryo" charset="-128"/>
              <a:cs typeface="Meiryo" charset="-128"/>
            </a:endParaRPr>
          </a:p>
        </p:txBody>
      </p:sp>
      <p:sp>
        <p:nvSpPr>
          <p:cNvPr id="59" name="四角形吹き出し 58"/>
          <p:cNvSpPr/>
          <p:nvPr/>
        </p:nvSpPr>
        <p:spPr>
          <a:xfrm>
            <a:off x="7059960" y="2716631"/>
            <a:ext cx="1640943" cy="395313"/>
          </a:xfrm>
          <a:prstGeom prst="wedgeRectCallout">
            <a:avLst>
              <a:gd name="adj1" fmla="val -59699"/>
              <a:gd name="adj2" fmla="val -21358"/>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000" dirty="0" smtClean="0">
                <a:solidFill>
                  <a:srgbClr val="FFFFFF"/>
                </a:solidFill>
                <a:latin typeface="Meiryo" charset="-128"/>
                <a:ea typeface="Meiryo" charset="-128"/>
                <a:cs typeface="Meiryo" charset="-128"/>
              </a:rPr>
              <a:t>運転の丁寧さに応じて</a:t>
            </a:r>
            <a:endParaRPr lang="en-US" altLang="ja-JP" sz="1000" dirty="0" smtClean="0">
              <a:solidFill>
                <a:srgbClr val="FFFFFF"/>
              </a:solidFill>
              <a:latin typeface="Meiryo" charset="-128"/>
              <a:ea typeface="Meiryo" charset="-128"/>
              <a:cs typeface="Meiryo" charset="-128"/>
            </a:endParaRPr>
          </a:p>
          <a:p>
            <a:r>
              <a:rPr lang="ja-JP" altLang="en-US" sz="1000" dirty="0" smtClean="0">
                <a:solidFill>
                  <a:srgbClr val="FFFFFF"/>
                </a:solidFill>
                <a:latin typeface="Meiryo" charset="-128"/>
                <a:ea typeface="Meiryo" charset="-128"/>
                <a:cs typeface="Meiryo" charset="-128"/>
              </a:rPr>
              <a:t>料金が変わる自動車保険</a:t>
            </a:r>
            <a:endParaRPr kumimoji="1" lang="ja-JP" altLang="en-US" sz="1000" dirty="0">
              <a:solidFill>
                <a:srgbClr val="FFFFFF"/>
              </a:solidFill>
              <a:latin typeface="Meiryo" charset="-128"/>
              <a:ea typeface="Meiryo" charset="-128"/>
              <a:cs typeface="Meiryo" charset="-128"/>
            </a:endParaRPr>
          </a:p>
        </p:txBody>
      </p:sp>
      <p:sp>
        <p:nvSpPr>
          <p:cNvPr id="60" name="四角形吹き出し 59"/>
          <p:cNvSpPr/>
          <p:nvPr/>
        </p:nvSpPr>
        <p:spPr>
          <a:xfrm>
            <a:off x="6084168" y="4156426"/>
            <a:ext cx="2616735" cy="409213"/>
          </a:xfrm>
          <a:prstGeom prst="wedgeRectCallout">
            <a:avLst>
              <a:gd name="adj1" fmla="val -5667"/>
              <a:gd name="adj2" fmla="val -95867"/>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000" dirty="0" smtClean="0">
                <a:solidFill>
                  <a:srgbClr val="FFFFFF"/>
                </a:solidFill>
                <a:latin typeface="Meiryo" charset="-128"/>
                <a:ea typeface="Meiryo" charset="-128"/>
                <a:cs typeface="Meiryo" charset="-128"/>
              </a:rPr>
              <a:t>ネットや店舗での買い物や銀行やカードの引き落とし</a:t>
            </a:r>
            <a:r>
              <a:rPr lang="ja-JP" altLang="en-US" sz="1000" smtClean="0">
                <a:solidFill>
                  <a:srgbClr val="FFFFFF"/>
                </a:solidFill>
                <a:latin typeface="Meiryo" charset="-128"/>
                <a:ea typeface="Meiryo" charset="-128"/>
                <a:cs typeface="Meiryo" charset="-128"/>
              </a:rPr>
              <a:t>をまとめて管理できる家計簿</a:t>
            </a:r>
            <a:endParaRPr kumimoji="1" lang="ja-JP" altLang="en-US" sz="1000" dirty="0">
              <a:solidFill>
                <a:srgbClr val="FFFFFF"/>
              </a:solidFill>
              <a:latin typeface="Meiryo" charset="-128"/>
              <a:ea typeface="Meiryo" charset="-128"/>
              <a:cs typeface="Meiryo" charset="-128"/>
            </a:endParaRPr>
          </a:p>
        </p:txBody>
      </p:sp>
      <p:sp>
        <p:nvSpPr>
          <p:cNvPr id="61" name="四角形吹き出し 60"/>
          <p:cNvSpPr/>
          <p:nvPr/>
        </p:nvSpPr>
        <p:spPr>
          <a:xfrm>
            <a:off x="536703" y="3115227"/>
            <a:ext cx="2595137" cy="395313"/>
          </a:xfrm>
          <a:prstGeom prst="wedgeRectCallout">
            <a:avLst>
              <a:gd name="adj1" fmla="val -13804"/>
              <a:gd name="adj2" fmla="val 7000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000" dirty="0" smtClean="0">
                <a:solidFill>
                  <a:srgbClr val="FFFFFF"/>
                </a:solidFill>
                <a:latin typeface="Meiryo" charset="-128"/>
                <a:ea typeface="Meiryo" charset="-128"/>
                <a:cs typeface="Meiryo" charset="-128"/>
              </a:rPr>
              <a:t>荷台に空きのあるトラック</a:t>
            </a:r>
            <a:r>
              <a:rPr lang="ja-JP" altLang="en-US" sz="1000" smtClean="0">
                <a:solidFill>
                  <a:srgbClr val="FFFFFF"/>
                </a:solidFill>
                <a:latin typeface="Meiryo" charset="-128"/>
                <a:ea typeface="Meiryo" charset="-128"/>
                <a:cs typeface="Meiryo" charset="-128"/>
              </a:rPr>
              <a:t>を見つけ安く荷物を運び、自動で銀行振込を行う</a:t>
            </a:r>
            <a:endParaRPr kumimoji="1" lang="ja-JP" altLang="en-US" sz="1000" dirty="0">
              <a:solidFill>
                <a:srgbClr val="FFFFFF"/>
              </a:solidFill>
              <a:latin typeface="Meiryo" charset="-128"/>
              <a:ea typeface="Meiryo" charset="-128"/>
              <a:cs typeface="Meiryo" charset="-128"/>
            </a:endParaRPr>
          </a:p>
        </p:txBody>
      </p:sp>
      <p:sp>
        <p:nvSpPr>
          <p:cNvPr id="62" name="四角形吹き出し 61"/>
          <p:cNvSpPr/>
          <p:nvPr/>
        </p:nvSpPr>
        <p:spPr>
          <a:xfrm>
            <a:off x="3989712" y="3110169"/>
            <a:ext cx="2094834" cy="395313"/>
          </a:xfrm>
          <a:prstGeom prst="wedgeRectCallout">
            <a:avLst>
              <a:gd name="adj1" fmla="val 100230"/>
              <a:gd name="adj2" fmla="val 50562"/>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000" dirty="0" smtClean="0">
                <a:solidFill>
                  <a:srgbClr val="FFFFFF"/>
                </a:solidFill>
                <a:latin typeface="Meiryo" charset="-128"/>
                <a:ea typeface="Meiryo" charset="-128"/>
                <a:cs typeface="Meiryo" charset="-128"/>
              </a:rPr>
              <a:t>未使用の時間に自動車を借りて料金はカードで引き落とす</a:t>
            </a:r>
            <a:endParaRPr kumimoji="1" lang="ja-JP" altLang="en-US" sz="1000" dirty="0">
              <a:solidFill>
                <a:srgbClr val="FFFFFF"/>
              </a:solidFill>
              <a:latin typeface="Meiryo" charset="-128"/>
              <a:ea typeface="Meiryo" charset="-128"/>
              <a:cs typeface="Meiryo" charset="-128"/>
            </a:endParaRPr>
          </a:p>
        </p:txBody>
      </p:sp>
      <p:sp>
        <p:nvSpPr>
          <p:cNvPr id="63" name="四角形吹き出し 62"/>
          <p:cNvSpPr/>
          <p:nvPr/>
        </p:nvSpPr>
        <p:spPr>
          <a:xfrm>
            <a:off x="2604240" y="4170326"/>
            <a:ext cx="2215014" cy="395313"/>
          </a:xfrm>
          <a:prstGeom prst="wedgeRectCallout">
            <a:avLst>
              <a:gd name="adj1" fmla="val -55433"/>
              <a:gd name="adj2" fmla="val 95269"/>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000" dirty="0" smtClean="0">
                <a:solidFill>
                  <a:srgbClr val="FFFFFF"/>
                </a:solidFill>
                <a:latin typeface="Meiryo" charset="-128"/>
                <a:ea typeface="Meiryo" charset="-128"/>
                <a:cs typeface="Meiryo" charset="-128"/>
              </a:rPr>
              <a:t>電気の使用状況</a:t>
            </a:r>
            <a:r>
              <a:rPr lang="ja-JP" altLang="en-US" sz="1000" smtClean="0">
                <a:solidFill>
                  <a:srgbClr val="FFFFFF"/>
                </a:solidFill>
                <a:latin typeface="Meiryo" charset="-128"/>
                <a:ea typeface="Meiryo" charset="-128"/>
                <a:cs typeface="Meiryo" charset="-128"/>
              </a:rPr>
              <a:t>から節電方法をアドバイス、割安な料金プランを提示</a:t>
            </a:r>
            <a:endParaRPr lang="en-US" altLang="ja-JP" sz="1000" dirty="0" smtClean="0">
              <a:solidFill>
                <a:srgbClr val="FFFFFF"/>
              </a:solidFill>
              <a:latin typeface="Meiryo" charset="-128"/>
              <a:ea typeface="Meiryo" charset="-128"/>
              <a:cs typeface="Meiryo" charset="-128"/>
            </a:endParaRPr>
          </a:p>
        </p:txBody>
      </p:sp>
      <p:grpSp>
        <p:nvGrpSpPr>
          <p:cNvPr id="64" name="図形グループ 63"/>
          <p:cNvGrpSpPr/>
          <p:nvPr/>
        </p:nvGrpSpPr>
        <p:grpSpPr>
          <a:xfrm>
            <a:off x="1978388" y="4606309"/>
            <a:ext cx="499492" cy="545661"/>
            <a:chOff x="4000500" y="1182650"/>
            <a:chExt cx="499492" cy="545661"/>
          </a:xfrm>
        </p:grpSpPr>
        <p:sp>
          <p:nvSpPr>
            <p:cNvPr id="65" name="角丸四角形 64"/>
            <p:cNvSpPr/>
            <p:nvPr/>
          </p:nvSpPr>
          <p:spPr>
            <a:xfrm>
              <a:off x="4000500" y="1182650"/>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 name="正方形/長方形 65"/>
            <p:cNvSpPr/>
            <p:nvPr/>
          </p:nvSpPr>
          <p:spPr>
            <a:xfrm>
              <a:off x="4070350" y="1234549"/>
              <a:ext cx="368300" cy="28312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263</a:t>
              </a:r>
            </a:p>
            <a:p>
              <a:pPr algn="ctr"/>
              <a:r>
                <a:rPr kumimoji="1" lang="en-US" altLang="ja-JP" sz="800" dirty="0" smtClean="0">
                  <a:solidFill>
                    <a:srgbClr val="FFFFFF"/>
                  </a:solidFill>
                  <a:latin typeface="ＭＳ Ｐゴシック"/>
                  <a:ea typeface="ＭＳ Ｐゴシック"/>
                  <a:cs typeface="ＭＳ Ｐゴシック"/>
                </a:rPr>
                <a:t>Kw</a:t>
              </a:r>
              <a:endParaRPr kumimoji="1" lang="ja-JP" altLang="en-US" sz="800" dirty="0">
                <a:solidFill>
                  <a:srgbClr val="FFFFFF"/>
                </a:solidFill>
                <a:latin typeface="ＭＳ Ｐゴシック"/>
                <a:ea typeface="ＭＳ Ｐゴシック"/>
                <a:cs typeface="ＭＳ Ｐゴシック"/>
              </a:endParaRPr>
            </a:p>
          </p:txBody>
        </p:sp>
        <p:sp>
          <p:nvSpPr>
            <p:cNvPr id="67" name="テキスト ボックス 66"/>
            <p:cNvSpPr txBox="1"/>
            <p:nvPr/>
          </p:nvSpPr>
          <p:spPr>
            <a:xfrm>
              <a:off x="4000500" y="1511573"/>
              <a:ext cx="497352" cy="215444"/>
            </a:xfrm>
            <a:prstGeom prst="rect">
              <a:avLst/>
            </a:prstGeom>
            <a:noFill/>
          </p:spPr>
          <p:txBody>
            <a:bodyPr wrap="none" rtlCol="0">
              <a:spAutoFit/>
            </a:bodyPr>
            <a:lstStyle/>
            <a:p>
              <a:pPr algn="ctr"/>
              <a:r>
                <a:rPr kumimoji="1" lang="en-US" altLang="ja-JP" sz="800" dirty="0" smtClean="0">
                  <a:solidFill>
                    <a:schemeClr val="bg1"/>
                  </a:solidFill>
                </a:rPr>
                <a:t>○×</a:t>
              </a:r>
              <a:r>
                <a:rPr kumimoji="1" lang="ja-JP" altLang="en-US" sz="800" dirty="0" smtClean="0">
                  <a:solidFill>
                    <a:schemeClr val="bg1"/>
                  </a:solidFill>
                </a:rPr>
                <a:t>電力</a:t>
              </a:r>
              <a:endParaRPr kumimoji="1" lang="ja-JP" altLang="en-US" sz="800" dirty="0">
                <a:solidFill>
                  <a:schemeClr val="bg1"/>
                </a:solidFill>
              </a:endParaRPr>
            </a:p>
          </p:txBody>
        </p:sp>
      </p:grpSp>
      <p:pic>
        <p:nvPicPr>
          <p:cNvPr id="68" name="図 67" descr="design_img_f_1133791_s.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46606" y="260648"/>
            <a:ext cx="8067745" cy="3113574"/>
          </a:xfrm>
          <a:prstGeom prst="rect">
            <a:avLst/>
          </a:prstGeom>
          <a:ln>
            <a:noFill/>
          </a:ln>
          <a:effectLst>
            <a:outerShdw blurRad="292100" dist="139700" dir="2700000" algn="tl" rotWithShape="0">
              <a:srgbClr val="333333">
                <a:alpha val="65000"/>
              </a:srgbClr>
            </a:outerShdw>
          </a:effectLst>
        </p:spPr>
      </p:pic>
      <p:sp>
        <p:nvSpPr>
          <p:cNvPr id="20" name="正方形/長方形 19"/>
          <p:cNvSpPr/>
          <p:nvPr/>
        </p:nvSpPr>
        <p:spPr>
          <a:xfrm>
            <a:off x="1424960" y="1095880"/>
            <a:ext cx="864096" cy="720080"/>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21" name="正方形/長方形 20"/>
          <p:cNvSpPr/>
          <p:nvPr/>
        </p:nvSpPr>
        <p:spPr>
          <a:xfrm>
            <a:off x="1244940" y="1294064"/>
            <a:ext cx="864096" cy="720080"/>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22" name="正方形/長方形 21"/>
          <p:cNvSpPr/>
          <p:nvPr/>
        </p:nvSpPr>
        <p:spPr>
          <a:xfrm>
            <a:off x="2876163" y="1095880"/>
            <a:ext cx="864096" cy="720080"/>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23" name="正方形/長方形 22"/>
          <p:cNvSpPr/>
          <p:nvPr/>
        </p:nvSpPr>
        <p:spPr>
          <a:xfrm>
            <a:off x="2696143" y="1294064"/>
            <a:ext cx="864096" cy="72008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24" name="正方形/長方形 23"/>
          <p:cNvSpPr/>
          <p:nvPr/>
        </p:nvSpPr>
        <p:spPr>
          <a:xfrm>
            <a:off x="4317831" y="1080024"/>
            <a:ext cx="864096" cy="720080"/>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25" name="正方形/長方形 24"/>
          <p:cNvSpPr/>
          <p:nvPr/>
        </p:nvSpPr>
        <p:spPr>
          <a:xfrm>
            <a:off x="4137811" y="1278208"/>
            <a:ext cx="864096" cy="72008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26" name="正方形/長方形 25"/>
          <p:cNvSpPr/>
          <p:nvPr/>
        </p:nvSpPr>
        <p:spPr>
          <a:xfrm>
            <a:off x="5726587" y="1080024"/>
            <a:ext cx="864096" cy="720080"/>
          </a:xfrm>
          <a:prstGeom prst="rect">
            <a:avLst/>
          </a:prstGeom>
          <a:solidFill>
            <a:schemeClr val="accent4">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27" name="正方形/長方形 26"/>
          <p:cNvSpPr/>
          <p:nvPr/>
        </p:nvSpPr>
        <p:spPr>
          <a:xfrm>
            <a:off x="5546567" y="1278208"/>
            <a:ext cx="864096" cy="720080"/>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28" name="正方形/長方形 27"/>
          <p:cNvSpPr/>
          <p:nvPr/>
        </p:nvSpPr>
        <p:spPr>
          <a:xfrm>
            <a:off x="7101658" y="1052736"/>
            <a:ext cx="864096" cy="720080"/>
          </a:xfrm>
          <a:prstGeom prst="rect">
            <a:avLst/>
          </a:prstGeom>
          <a:solidFill>
            <a:schemeClr val="accent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29" name="正方形/長方形 28"/>
          <p:cNvSpPr/>
          <p:nvPr/>
        </p:nvSpPr>
        <p:spPr>
          <a:xfrm>
            <a:off x="6921638" y="1250920"/>
            <a:ext cx="864096" cy="720080"/>
          </a:xfrm>
          <a:prstGeom prst="rect">
            <a:avLst/>
          </a:prstGeom>
          <a:solidFill>
            <a:schemeClr val="accent5">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2000" dirty="0">
              <a:solidFill>
                <a:srgbClr val="FFFFFF"/>
              </a:solidFill>
              <a:latin typeface="Meiryo" charset="-128"/>
              <a:ea typeface="Meiryo" charset="-128"/>
              <a:cs typeface="Meiryo" charset="-128"/>
            </a:endParaRPr>
          </a:p>
        </p:txBody>
      </p:sp>
      <p:sp>
        <p:nvSpPr>
          <p:cNvPr id="30" name="正方形/長方形 29"/>
          <p:cNvSpPr/>
          <p:nvPr/>
        </p:nvSpPr>
        <p:spPr>
          <a:xfrm>
            <a:off x="1064920" y="1501261"/>
            <a:ext cx="864096" cy="720080"/>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800" dirty="0" smtClean="0">
                <a:solidFill>
                  <a:srgbClr val="FFFFFF"/>
                </a:solidFill>
                <a:latin typeface="Meiryo" charset="-128"/>
                <a:ea typeface="Meiryo" charset="-128"/>
                <a:cs typeface="Meiryo" charset="-128"/>
              </a:rPr>
              <a:t>ショッピング</a:t>
            </a:r>
            <a:endParaRPr lang="en-US" altLang="ja-JP" sz="800" dirty="0" smtClean="0">
              <a:solidFill>
                <a:srgbClr val="FFFFFF"/>
              </a:solidFill>
              <a:latin typeface="Meiryo" charset="-128"/>
              <a:ea typeface="Meiryo" charset="-128"/>
              <a:cs typeface="Meiryo" charset="-128"/>
            </a:endParaRPr>
          </a:p>
          <a:p>
            <a:pPr algn="ctr"/>
            <a:r>
              <a:rPr kumimoji="1" lang="en-US" altLang="ja-JP" sz="800" dirty="0" smtClean="0">
                <a:solidFill>
                  <a:srgbClr val="FFFFFF"/>
                </a:solidFill>
                <a:latin typeface="Meiryo" charset="-128"/>
                <a:ea typeface="Meiryo" charset="-128"/>
                <a:cs typeface="Meiryo" charset="-128"/>
              </a:rPr>
              <a:t>EC</a:t>
            </a:r>
            <a:r>
              <a:rPr kumimoji="1" lang="ja-JP" altLang="en-US" sz="800" dirty="0" smtClean="0">
                <a:solidFill>
                  <a:srgbClr val="FFFFFF"/>
                </a:solidFill>
                <a:latin typeface="Meiryo" charset="-128"/>
                <a:ea typeface="Meiryo" charset="-128"/>
                <a:cs typeface="Meiryo" charset="-128"/>
              </a:rPr>
              <a:t>サービス</a:t>
            </a:r>
            <a:endParaRPr kumimoji="1" lang="ja-JP" altLang="en-US" sz="800" dirty="0">
              <a:solidFill>
                <a:srgbClr val="FFFFFF"/>
              </a:solidFill>
              <a:latin typeface="Meiryo" charset="-128"/>
              <a:ea typeface="Meiryo" charset="-128"/>
              <a:cs typeface="Meiryo" charset="-128"/>
            </a:endParaRPr>
          </a:p>
        </p:txBody>
      </p:sp>
      <p:sp>
        <p:nvSpPr>
          <p:cNvPr id="31" name="正方形/長方形 30"/>
          <p:cNvSpPr/>
          <p:nvPr/>
        </p:nvSpPr>
        <p:spPr>
          <a:xfrm>
            <a:off x="2475740" y="1501261"/>
            <a:ext cx="864096" cy="720080"/>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健康管理</a:t>
            </a:r>
            <a:endParaRPr lang="en-US" altLang="ja-JP" sz="1200" dirty="0" smtClean="0">
              <a:solidFill>
                <a:srgbClr val="FFFFFF"/>
              </a:solidFill>
              <a:latin typeface="Meiryo" charset="-128"/>
              <a:ea typeface="Meiryo" charset="-128"/>
              <a:cs typeface="Meiryo" charset="-128"/>
            </a:endParaRPr>
          </a:p>
          <a:p>
            <a:pPr algn="ctr"/>
            <a:r>
              <a:rPr kumimoji="1" lang="ja-JP" altLang="en-US" sz="1200" dirty="0" smtClean="0">
                <a:solidFill>
                  <a:srgbClr val="FFFFFF"/>
                </a:solidFill>
                <a:latin typeface="Meiryo" charset="-128"/>
                <a:ea typeface="Meiryo" charset="-128"/>
                <a:cs typeface="Meiryo" charset="-128"/>
              </a:rPr>
              <a:t>サービス</a:t>
            </a:r>
            <a:endParaRPr kumimoji="1" lang="ja-JP" altLang="en-US" sz="1200" dirty="0">
              <a:solidFill>
                <a:srgbClr val="FFFFFF"/>
              </a:solidFill>
              <a:latin typeface="Meiryo" charset="-128"/>
              <a:ea typeface="Meiryo" charset="-128"/>
              <a:cs typeface="Meiryo" charset="-128"/>
            </a:endParaRPr>
          </a:p>
        </p:txBody>
      </p:sp>
      <p:sp>
        <p:nvSpPr>
          <p:cNvPr id="32" name="正方形/長方形 31"/>
          <p:cNvSpPr/>
          <p:nvPr/>
        </p:nvSpPr>
        <p:spPr>
          <a:xfrm>
            <a:off x="5361947" y="1525925"/>
            <a:ext cx="864096" cy="720080"/>
          </a:xfrm>
          <a:prstGeom prst="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研修</a:t>
            </a:r>
            <a:endParaRPr lang="en-US" altLang="ja-JP" sz="1200" dirty="0" smtClean="0">
              <a:solidFill>
                <a:srgbClr val="FFFFFF"/>
              </a:solidFill>
              <a:latin typeface="Meiryo" charset="-128"/>
              <a:ea typeface="Meiryo" charset="-128"/>
              <a:cs typeface="Meiryo" charset="-128"/>
            </a:endParaRPr>
          </a:p>
          <a:p>
            <a:pPr algn="ctr"/>
            <a:r>
              <a:rPr kumimoji="1" lang="ja-JP" altLang="en-US" sz="1200" dirty="0" smtClean="0">
                <a:solidFill>
                  <a:srgbClr val="FFFFFF"/>
                </a:solidFill>
                <a:latin typeface="Meiryo" charset="-128"/>
                <a:ea typeface="Meiryo" charset="-128"/>
                <a:cs typeface="Meiryo" charset="-128"/>
              </a:rPr>
              <a:t>サービス</a:t>
            </a:r>
            <a:endParaRPr kumimoji="1" lang="ja-JP" altLang="en-US" sz="1200" dirty="0">
              <a:solidFill>
                <a:srgbClr val="FFFFFF"/>
              </a:solidFill>
              <a:latin typeface="Meiryo" charset="-128"/>
              <a:ea typeface="Meiryo" charset="-128"/>
              <a:cs typeface="Meiryo" charset="-128"/>
            </a:endParaRPr>
          </a:p>
        </p:txBody>
      </p:sp>
      <p:sp>
        <p:nvSpPr>
          <p:cNvPr id="33" name="正方形/長方形 32"/>
          <p:cNvSpPr/>
          <p:nvPr/>
        </p:nvSpPr>
        <p:spPr>
          <a:xfrm>
            <a:off x="3940447" y="1513547"/>
            <a:ext cx="864096" cy="720080"/>
          </a:xfrm>
          <a:prstGeom prst="rect">
            <a:avLst/>
          </a:prstGeom>
          <a:solidFill>
            <a:srgbClr val="CC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家計簿</a:t>
            </a:r>
            <a:endParaRPr lang="en-US" altLang="ja-JP" sz="1200" dirty="0" smtClean="0">
              <a:solidFill>
                <a:srgbClr val="FFFFFF"/>
              </a:solidFill>
              <a:latin typeface="Meiryo" charset="-128"/>
              <a:ea typeface="Meiryo" charset="-128"/>
              <a:cs typeface="Meiryo" charset="-128"/>
            </a:endParaRPr>
          </a:p>
          <a:p>
            <a:pPr algn="ctr"/>
            <a:r>
              <a:rPr lang="ja-JP" altLang="en-US" sz="1200" dirty="0" smtClean="0">
                <a:solidFill>
                  <a:srgbClr val="FFFFFF"/>
                </a:solidFill>
                <a:latin typeface="Meiryo" charset="-128"/>
                <a:ea typeface="Meiryo" charset="-128"/>
                <a:cs typeface="Meiryo" charset="-128"/>
              </a:rPr>
              <a:t>サービス</a:t>
            </a:r>
            <a:endParaRPr kumimoji="1" lang="ja-JP" altLang="en-US" sz="1200" dirty="0">
              <a:solidFill>
                <a:srgbClr val="FFFFFF"/>
              </a:solidFill>
              <a:latin typeface="Meiryo" charset="-128"/>
              <a:ea typeface="Meiryo" charset="-128"/>
              <a:cs typeface="Meiryo" charset="-128"/>
            </a:endParaRPr>
          </a:p>
        </p:txBody>
      </p:sp>
      <p:sp>
        <p:nvSpPr>
          <p:cNvPr id="34" name="正方形/長方形 33"/>
          <p:cNvSpPr/>
          <p:nvPr/>
        </p:nvSpPr>
        <p:spPr>
          <a:xfrm>
            <a:off x="6730099" y="1511868"/>
            <a:ext cx="864096" cy="720080"/>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カーシェアリング</a:t>
            </a:r>
            <a:endParaRPr lang="en-US" altLang="ja-JP" sz="1200" dirty="0" smtClean="0">
              <a:solidFill>
                <a:srgbClr val="FFFFFF"/>
              </a:solidFill>
              <a:latin typeface="Meiryo" charset="-128"/>
              <a:ea typeface="Meiryo" charset="-128"/>
              <a:cs typeface="Meiryo" charset="-128"/>
            </a:endParaRPr>
          </a:p>
          <a:p>
            <a:pPr algn="ctr"/>
            <a:r>
              <a:rPr kumimoji="1" lang="ja-JP" altLang="en-US" sz="1200" dirty="0" smtClean="0">
                <a:solidFill>
                  <a:srgbClr val="FFFFFF"/>
                </a:solidFill>
                <a:latin typeface="Meiryo" charset="-128"/>
                <a:ea typeface="Meiryo" charset="-128"/>
                <a:cs typeface="Meiryo" charset="-128"/>
              </a:rPr>
              <a:t>サービス</a:t>
            </a:r>
            <a:endParaRPr kumimoji="1" lang="en-US" altLang="ja-JP" sz="1200" dirty="0" smtClean="0">
              <a:solidFill>
                <a:srgbClr val="FFFFFF"/>
              </a:solidFill>
              <a:latin typeface="Meiryo" charset="-128"/>
              <a:ea typeface="Meiryo" charset="-128"/>
              <a:cs typeface="Meiryo" charset="-128"/>
            </a:endParaRPr>
          </a:p>
        </p:txBody>
      </p:sp>
      <p:sp>
        <p:nvSpPr>
          <p:cNvPr id="57" name="テキスト ボックス 56"/>
          <p:cNvSpPr txBox="1"/>
          <p:nvPr/>
        </p:nvSpPr>
        <p:spPr>
          <a:xfrm>
            <a:off x="1204075" y="2656653"/>
            <a:ext cx="5032147" cy="369332"/>
          </a:xfrm>
          <a:prstGeom prst="rect">
            <a:avLst/>
          </a:prstGeom>
          <a:noFill/>
        </p:spPr>
        <p:txBody>
          <a:bodyPr wrap="none" rtlCol="0">
            <a:spAutoFit/>
          </a:bodyPr>
          <a:lstStyle/>
          <a:p>
            <a:pPr algn="r"/>
            <a:r>
              <a:rPr kumimoji="1" lang="ja-JP" altLang="en-US" dirty="0" smtClean="0">
                <a:solidFill>
                  <a:schemeClr val="bg1"/>
                </a:solidFill>
                <a:latin typeface="Meiryo" charset="-128"/>
                <a:ea typeface="Meiryo" charset="-128"/>
                <a:cs typeface="Meiryo" charset="-128"/>
              </a:rPr>
              <a:t>オープンな</a:t>
            </a:r>
            <a:r>
              <a:rPr kumimoji="1" lang="ja-JP" altLang="en-US" smtClean="0">
                <a:solidFill>
                  <a:schemeClr val="bg1"/>
                </a:solidFill>
                <a:latin typeface="Meiryo" charset="-128"/>
                <a:ea typeface="Meiryo" charset="-128"/>
                <a:cs typeface="Meiryo" charset="-128"/>
              </a:rPr>
              <a:t>組合せが</a:t>
            </a:r>
            <a:r>
              <a:rPr lang="ja-JP" altLang="en-US" smtClean="0">
                <a:solidFill>
                  <a:schemeClr val="bg1"/>
                </a:solidFill>
                <a:latin typeface="Meiryo" charset="-128"/>
                <a:ea typeface="Meiryo" charset="-128"/>
                <a:cs typeface="Meiryo" charset="-128"/>
              </a:rPr>
              <a:t>新た</a:t>
            </a:r>
            <a:r>
              <a:rPr lang="ja-JP" altLang="en-US" dirty="0" smtClean="0">
                <a:solidFill>
                  <a:schemeClr val="bg1"/>
                </a:solidFill>
                <a:latin typeface="Meiryo" charset="-128"/>
                <a:ea typeface="Meiryo" charset="-128"/>
                <a:cs typeface="Meiryo" charset="-128"/>
              </a:rPr>
              <a:t>なビジネスを生みだす</a:t>
            </a:r>
            <a:endParaRPr kumimoji="1" lang="ja-JP" altLang="en-US"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107626916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Arial"/>
                <a:ea typeface="HGP創英角ｺﾞｼｯｸUB" pitchFamily="50" charset="-128"/>
                <a:cs typeface="Arial"/>
              </a:rPr>
              <a:t>クラウド・</a:t>
            </a:r>
            <a:r>
              <a:rPr lang="ja-JP" altLang="en-US" sz="2400" dirty="0" smtClean="0">
                <a:solidFill>
                  <a:srgbClr val="FFFFFF"/>
                </a:solidFill>
                <a:effectLst/>
                <a:latin typeface="Arial"/>
                <a:ea typeface="HGP創英角ｺﾞｼｯｸUB" pitchFamily="50" charset="-128"/>
                <a:cs typeface="Arial"/>
              </a:rPr>
              <a:t>コンピューティング</a:t>
            </a:r>
          </a:p>
          <a:p>
            <a:pPr algn="r"/>
            <a:r>
              <a:rPr lang="ja-JP" altLang="en-US" sz="2400" dirty="0" smtClean="0">
                <a:solidFill>
                  <a:srgbClr val="FFFFFF"/>
                </a:solidFill>
                <a:effectLst/>
                <a:latin typeface="Arial"/>
                <a:ea typeface="HGP創英角ｺﾞｼｯｸUB" pitchFamily="50" charset="-128"/>
                <a:cs typeface="Arial"/>
              </a:rPr>
              <a:t>とは</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6919703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descr="eric-schmidt.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 y="939800"/>
            <a:ext cx="4327408" cy="2336800"/>
          </a:xfrm>
          <a:prstGeom prst="rect">
            <a:avLst/>
          </a:prstGeom>
          <a:ln>
            <a:noFill/>
          </a:ln>
          <a:effectLst>
            <a:softEdge rad="112500"/>
          </a:effectLst>
        </p:spPr>
      </p:pic>
      <p:grpSp>
        <p:nvGrpSpPr>
          <p:cNvPr id="628738" name="Group 2"/>
          <p:cNvGrpSpPr>
            <a:grpSpLocks/>
          </p:cNvGrpSpPr>
          <p:nvPr/>
        </p:nvGrpSpPr>
        <p:grpSpPr bwMode="auto">
          <a:xfrm>
            <a:off x="685800" y="3403600"/>
            <a:ext cx="7488238" cy="3257550"/>
            <a:chOff x="432" y="2039"/>
            <a:chExt cx="4717" cy="2052"/>
          </a:xfrm>
        </p:grpSpPr>
        <p:sp>
          <p:nvSpPr>
            <p:cNvPr id="15379" name="Line 3"/>
            <p:cNvSpPr>
              <a:spLocks noChangeShapeType="1"/>
            </p:cNvSpPr>
            <p:nvPr/>
          </p:nvSpPr>
          <p:spPr bwMode="auto">
            <a:xfrm>
              <a:off x="432" y="3082"/>
              <a:ext cx="4717" cy="0"/>
            </a:xfrm>
            <a:prstGeom prst="line">
              <a:avLst/>
            </a:prstGeom>
            <a:noFill/>
            <a:ln w="38100">
              <a:solidFill>
                <a:schemeClr val="bg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0" name="AutoShape 4"/>
            <p:cNvSpPr>
              <a:spLocks noChangeArrowheads="1"/>
            </p:cNvSpPr>
            <p:nvPr/>
          </p:nvSpPr>
          <p:spPr bwMode="auto">
            <a:xfrm>
              <a:off x="886" y="2039"/>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1" name="AutoShape 5"/>
            <p:cNvSpPr>
              <a:spLocks noChangeArrowheads="1"/>
            </p:cNvSpPr>
            <p:nvPr/>
          </p:nvSpPr>
          <p:spPr bwMode="auto">
            <a:xfrm>
              <a:off x="2518" y="2039"/>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2" name="AutoShape 6"/>
            <p:cNvSpPr>
              <a:spLocks noChangeArrowheads="1"/>
            </p:cNvSpPr>
            <p:nvPr/>
          </p:nvSpPr>
          <p:spPr bwMode="auto">
            <a:xfrm>
              <a:off x="1204" y="2039"/>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3" name="AutoShape 7"/>
            <p:cNvSpPr>
              <a:spLocks noChangeArrowheads="1"/>
            </p:cNvSpPr>
            <p:nvPr/>
          </p:nvSpPr>
          <p:spPr bwMode="auto">
            <a:xfrm>
              <a:off x="2201" y="2039"/>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4" name="AutoShape 8"/>
            <p:cNvSpPr>
              <a:spLocks noChangeArrowheads="1"/>
            </p:cNvSpPr>
            <p:nvPr/>
          </p:nvSpPr>
          <p:spPr bwMode="auto">
            <a:xfrm>
              <a:off x="3153" y="2039"/>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5" name="AutoShape 9"/>
            <p:cNvSpPr>
              <a:spLocks noChangeArrowheads="1"/>
            </p:cNvSpPr>
            <p:nvPr/>
          </p:nvSpPr>
          <p:spPr bwMode="auto">
            <a:xfrm>
              <a:off x="2836" y="2039"/>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6" name="AutoShape 10"/>
            <p:cNvSpPr>
              <a:spLocks noChangeArrowheads="1"/>
            </p:cNvSpPr>
            <p:nvPr/>
          </p:nvSpPr>
          <p:spPr bwMode="auto">
            <a:xfrm>
              <a:off x="1521" y="2039"/>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7" name="AutoShape 11"/>
            <p:cNvSpPr>
              <a:spLocks noChangeArrowheads="1"/>
            </p:cNvSpPr>
            <p:nvPr/>
          </p:nvSpPr>
          <p:spPr bwMode="auto">
            <a:xfrm>
              <a:off x="1839" y="2039"/>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8" name="AutoShape 12"/>
            <p:cNvSpPr>
              <a:spLocks noChangeArrowheads="1"/>
            </p:cNvSpPr>
            <p:nvPr/>
          </p:nvSpPr>
          <p:spPr bwMode="auto">
            <a:xfrm>
              <a:off x="2246" y="2220"/>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89" name="AutoShape 13"/>
            <p:cNvSpPr>
              <a:spLocks noChangeArrowheads="1"/>
            </p:cNvSpPr>
            <p:nvPr/>
          </p:nvSpPr>
          <p:spPr bwMode="auto">
            <a:xfrm>
              <a:off x="3878" y="2220"/>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0" name="AutoShape 14"/>
            <p:cNvSpPr>
              <a:spLocks noChangeArrowheads="1"/>
            </p:cNvSpPr>
            <p:nvPr/>
          </p:nvSpPr>
          <p:spPr bwMode="auto">
            <a:xfrm>
              <a:off x="2564" y="2220"/>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1" name="AutoShape 15"/>
            <p:cNvSpPr>
              <a:spLocks noChangeArrowheads="1"/>
            </p:cNvSpPr>
            <p:nvPr/>
          </p:nvSpPr>
          <p:spPr bwMode="auto">
            <a:xfrm>
              <a:off x="3561" y="2220"/>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2" name="AutoShape 16"/>
            <p:cNvSpPr>
              <a:spLocks noChangeArrowheads="1"/>
            </p:cNvSpPr>
            <p:nvPr/>
          </p:nvSpPr>
          <p:spPr bwMode="auto">
            <a:xfrm>
              <a:off x="4513" y="2220"/>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3" name="AutoShape 17"/>
            <p:cNvSpPr>
              <a:spLocks noChangeArrowheads="1"/>
            </p:cNvSpPr>
            <p:nvPr/>
          </p:nvSpPr>
          <p:spPr bwMode="auto">
            <a:xfrm>
              <a:off x="4196" y="2220"/>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4" name="AutoShape 18"/>
            <p:cNvSpPr>
              <a:spLocks noChangeArrowheads="1"/>
            </p:cNvSpPr>
            <p:nvPr/>
          </p:nvSpPr>
          <p:spPr bwMode="auto">
            <a:xfrm>
              <a:off x="2881" y="2220"/>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5" name="AutoShape 19"/>
            <p:cNvSpPr>
              <a:spLocks noChangeArrowheads="1"/>
            </p:cNvSpPr>
            <p:nvPr/>
          </p:nvSpPr>
          <p:spPr bwMode="auto">
            <a:xfrm>
              <a:off x="3199" y="2220"/>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6" name="AutoShape 20"/>
            <p:cNvSpPr>
              <a:spLocks noChangeArrowheads="1"/>
            </p:cNvSpPr>
            <p:nvPr/>
          </p:nvSpPr>
          <p:spPr bwMode="auto">
            <a:xfrm>
              <a:off x="1658" y="2490"/>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7" name="AutoShape 21"/>
            <p:cNvSpPr>
              <a:spLocks noChangeArrowheads="1"/>
            </p:cNvSpPr>
            <p:nvPr/>
          </p:nvSpPr>
          <p:spPr bwMode="auto">
            <a:xfrm>
              <a:off x="3290" y="2490"/>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8" name="AutoShape 22"/>
            <p:cNvSpPr>
              <a:spLocks noChangeArrowheads="1"/>
            </p:cNvSpPr>
            <p:nvPr/>
          </p:nvSpPr>
          <p:spPr bwMode="auto">
            <a:xfrm>
              <a:off x="1976" y="2490"/>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399" name="AutoShape 23"/>
            <p:cNvSpPr>
              <a:spLocks noChangeArrowheads="1"/>
            </p:cNvSpPr>
            <p:nvPr/>
          </p:nvSpPr>
          <p:spPr bwMode="auto">
            <a:xfrm>
              <a:off x="2973" y="2490"/>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400" name="AutoShape 24"/>
            <p:cNvSpPr>
              <a:spLocks noChangeArrowheads="1"/>
            </p:cNvSpPr>
            <p:nvPr/>
          </p:nvSpPr>
          <p:spPr bwMode="auto">
            <a:xfrm>
              <a:off x="3925" y="2490"/>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401" name="AutoShape 25"/>
            <p:cNvSpPr>
              <a:spLocks noChangeArrowheads="1"/>
            </p:cNvSpPr>
            <p:nvPr/>
          </p:nvSpPr>
          <p:spPr bwMode="auto">
            <a:xfrm>
              <a:off x="3608" y="2490"/>
              <a:ext cx="272" cy="454"/>
            </a:xfrm>
            <a:prstGeom prst="can">
              <a:avLst>
                <a:gd name="adj" fmla="val 41728"/>
              </a:avLst>
            </a:prstGeom>
            <a:solidFill>
              <a:srgbClr val="9999FF"/>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402" name="AutoShape 26"/>
            <p:cNvSpPr>
              <a:spLocks noChangeArrowheads="1"/>
            </p:cNvSpPr>
            <p:nvPr/>
          </p:nvSpPr>
          <p:spPr bwMode="auto">
            <a:xfrm>
              <a:off x="2293" y="2490"/>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sp>
          <p:nvSpPr>
            <p:cNvPr id="15403" name="AutoShape 27"/>
            <p:cNvSpPr>
              <a:spLocks noChangeArrowheads="1"/>
            </p:cNvSpPr>
            <p:nvPr/>
          </p:nvSpPr>
          <p:spPr bwMode="auto">
            <a:xfrm>
              <a:off x="2611" y="2490"/>
              <a:ext cx="272" cy="455"/>
            </a:xfrm>
            <a:prstGeom prst="cube">
              <a:avLst>
                <a:gd name="adj" fmla="val 25000"/>
              </a:avLst>
            </a:prstGeom>
            <a:solidFill>
              <a:srgbClr val="9999FF"/>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ja-JP" altLang="en-US" sz="1200">
                <a:solidFill>
                  <a:srgbClr val="484848"/>
                </a:solidFill>
                <a:latin typeface="Arial" pitchFamily="34" charset="0"/>
                <a:ea typeface="HGP創英角ｺﾞｼｯｸUB" pitchFamily="50" charset="-128"/>
                <a:cs typeface="Arial" pitchFamily="34" charset="0"/>
              </a:endParaRPr>
            </a:p>
          </p:txBody>
        </p:sp>
        <p:pic>
          <p:nvPicPr>
            <p:cNvPr id="15404" name="Cloud"/>
            <p:cNvPicPr>
              <a:picLocks noChangeAspect="1" noEditPoints="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5" y="2581"/>
              <a:ext cx="3946" cy="11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5" name="Picture 7" descr="j043394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66" y="3306"/>
              <a:ext cx="637"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6" name="Picture 7" descr="j043394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46" y="3443"/>
              <a:ext cx="637" cy="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7" name="Picture 8" descr="j043394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20" y="3408"/>
              <a:ext cx="683" cy="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08" name="Text Box 32"/>
            <p:cNvSpPr txBox="1">
              <a:spLocks noChangeArrowheads="1"/>
            </p:cNvSpPr>
            <p:nvPr/>
          </p:nvSpPr>
          <p:spPr bwMode="auto">
            <a:xfrm>
              <a:off x="2069" y="2856"/>
              <a:ext cx="1383" cy="60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sz="1400">
                  <a:solidFill>
                    <a:srgbClr val="484848"/>
                  </a:solidFill>
                  <a:latin typeface="Arial" charset="0"/>
                  <a:ea typeface="HG丸ｺﾞｼｯｸM-PRO" pitchFamily="50" charset="-128"/>
                </a:defRPr>
              </a:lvl1pPr>
              <a:lvl2pPr marL="742950" indent="-285750" eaLnBrk="0" hangingPunct="0">
                <a:defRPr sz="1400">
                  <a:solidFill>
                    <a:srgbClr val="484848"/>
                  </a:solidFill>
                  <a:latin typeface="Arial" charset="0"/>
                  <a:ea typeface="HG丸ｺﾞｼｯｸM-PRO" pitchFamily="50" charset="-128"/>
                </a:defRPr>
              </a:lvl2pPr>
              <a:lvl3pPr marL="1143000" indent="-228600" eaLnBrk="0" hangingPunct="0">
                <a:defRPr sz="1400">
                  <a:solidFill>
                    <a:srgbClr val="484848"/>
                  </a:solidFill>
                  <a:latin typeface="Arial" charset="0"/>
                  <a:ea typeface="HG丸ｺﾞｼｯｸM-PRO" pitchFamily="50" charset="-128"/>
                </a:defRPr>
              </a:lvl3pPr>
              <a:lvl4pPr marL="1600200" indent="-228600" eaLnBrk="0" hangingPunct="0">
                <a:defRPr sz="1400">
                  <a:solidFill>
                    <a:srgbClr val="484848"/>
                  </a:solidFill>
                  <a:latin typeface="Arial" charset="0"/>
                  <a:ea typeface="HG丸ｺﾞｼｯｸM-PRO" pitchFamily="50" charset="-128"/>
                </a:defRPr>
              </a:lvl4pPr>
              <a:lvl5pPr marL="2057400" indent="-228600" eaLnBrk="0" hangingPunct="0">
                <a:defRPr sz="1400">
                  <a:solidFill>
                    <a:srgbClr val="484848"/>
                  </a:solidFill>
                  <a:latin typeface="Arial" charset="0"/>
                  <a:ea typeface="HG丸ｺﾞｼｯｸM-PRO" pitchFamily="50" charset="-128"/>
                </a:defRPr>
              </a:lvl5pPr>
              <a:lvl6pPr marL="2514600" indent="-228600" eaLnBrk="0" fontAlgn="base" hangingPunct="0">
                <a:spcBef>
                  <a:spcPct val="20000"/>
                </a:spcBef>
                <a:spcAft>
                  <a:spcPct val="0"/>
                </a:spcAft>
                <a:defRPr sz="1400">
                  <a:solidFill>
                    <a:srgbClr val="484848"/>
                  </a:solidFill>
                  <a:latin typeface="Arial" charset="0"/>
                  <a:ea typeface="HG丸ｺﾞｼｯｸM-PRO" pitchFamily="50" charset="-128"/>
                </a:defRPr>
              </a:lvl6pPr>
              <a:lvl7pPr marL="2971800" indent="-228600" eaLnBrk="0" fontAlgn="base" hangingPunct="0">
                <a:spcBef>
                  <a:spcPct val="20000"/>
                </a:spcBef>
                <a:spcAft>
                  <a:spcPct val="0"/>
                </a:spcAft>
                <a:defRPr sz="1400">
                  <a:solidFill>
                    <a:srgbClr val="484848"/>
                  </a:solidFill>
                  <a:latin typeface="Arial" charset="0"/>
                  <a:ea typeface="HG丸ｺﾞｼｯｸM-PRO" pitchFamily="50" charset="-128"/>
                </a:defRPr>
              </a:lvl7pPr>
              <a:lvl8pPr marL="3429000" indent="-228600" eaLnBrk="0" fontAlgn="base" hangingPunct="0">
                <a:spcBef>
                  <a:spcPct val="20000"/>
                </a:spcBef>
                <a:spcAft>
                  <a:spcPct val="0"/>
                </a:spcAft>
                <a:defRPr sz="1400">
                  <a:solidFill>
                    <a:srgbClr val="484848"/>
                  </a:solidFill>
                  <a:latin typeface="Arial" charset="0"/>
                  <a:ea typeface="HG丸ｺﾞｼｯｸM-PRO" pitchFamily="50" charset="-128"/>
                </a:defRPr>
              </a:lvl8pPr>
              <a:lvl9pPr marL="3886200" indent="-228600" eaLnBrk="0" fontAlgn="base" hangingPunct="0">
                <a:spcBef>
                  <a:spcPct val="20000"/>
                </a:spcBef>
                <a:spcAft>
                  <a:spcPct val="0"/>
                </a:spcAft>
                <a:defRPr sz="1400">
                  <a:solidFill>
                    <a:srgbClr val="484848"/>
                  </a:solidFill>
                  <a:latin typeface="Arial" charset="0"/>
                  <a:ea typeface="HG丸ｺﾞｼｯｸM-PRO" pitchFamily="50" charset="-128"/>
                </a:defRPr>
              </a:lvl9pPr>
            </a:lstStyle>
            <a:p>
              <a:pPr algn="ctr" eaLnBrk="1" hangingPunct="1"/>
              <a:r>
                <a:rPr lang="ja-JP" altLang="en-US" sz="3200" dirty="0">
                  <a:solidFill>
                    <a:srgbClr val="FFFFFF"/>
                  </a:solidFill>
                  <a:effectLst>
                    <a:glow rad="139700">
                      <a:schemeClr val="accent4">
                        <a:satMod val="175000"/>
                        <a:alpha val="40000"/>
                      </a:schemeClr>
                    </a:glow>
                  </a:effectLst>
                  <a:latin typeface="Arial" pitchFamily="34" charset="0"/>
                  <a:ea typeface="HGP創英角ｺﾞｼｯｸUB" pitchFamily="50" charset="-128"/>
                  <a:cs typeface="Arial" pitchFamily="34" charset="0"/>
                </a:rPr>
                <a:t>ネットワーク</a:t>
              </a:r>
            </a:p>
            <a:p>
              <a:pPr algn="ctr" eaLnBrk="1" hangingPunct="1"/>
              <a:r>
                <a:rPr lang="ja-JP" altLang="en-US" sz="2400" dirty="0">
                  <a:solidFill>
                    <a:srgbClr val="FFFFFF"/>
                  </a:solidFill>
                  <a:effectLst>
                    <a:glow rad="139700">
                      <a:schemeClr val="accent4">
                        <a:satMod val="175000"/>
                        <a:alpha val="40000"/>
                      </a:schemeClr>
                    </a:glow>
                  </a:effectLst>
                  <a:latin typeface="Arial" pitchFamily="34" charset="0"/>
                  <a:ea typeface="HGP創英角ｺﾞｼｯｸUB" pitchFamily="50" charset="-128"/>
                  <a:cs typeface="Arial" pitchFamily="34" charset="0"/>
                </a:rPr>
                <a:t>（インターネット）</a:t>
              </a:r>
            </a:p>
          </p:txBody>
        </p:sp>
        <p:sp>
          <p:nvSpPr>
            <p:cNvPr id="15409" name="Text Box 33"/>
            <p:cNvSpPr txBox="1">
              <a:spLocks noChangeArrowheads="1"/>
            </p:cNvSpPr>
            <p:nvPr/>
          </p:nvSpPr>
          <p:spPr bwMode="auto">
            <a:xfrm>
              <a:off x="1731" y="2251"/>
              <a:ext cx="1643" cy="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sz="1400">
                  <a:solidFill>
                    <a:srgbClr val="484848"/>
                  </a:solidFill>
                  <a:latin typeface="Arial" charset="0"/>
                  <a:ea typeface="HG丸ｺﾞｼｯｸM-PRO" pitchFamily="50" charset="-128"/>
                </a:defRPr>
              </a:lvl1pPr>
              <a:lvl2pPr marL="742950" indent="-285750" eaLnBrk="0" hangingPunct="0">
                <a:defRPr sz="1400">
                  <a:solidFill>
                    <a:srgbClr val="484848"/>
                  </a:solidFill>
                  <a:latin typeface="Arial" charset="0"/>
                  <a:ea typeface="HG丸ｺﾞｼｯｸM-PRO" pitchFamily="50" charset="-128"/>
                </a:defRPr>
              </a:lvl2pPr>
              <a:lvl3pPr marL="1143000" indent="-228600" eaLnBrk="0" hangingPunct="0">
                <a:defRPr sz="1400">
                  <a:solidFill>
                    <a:srgbClr val="484848"/>
                  </a:solidFill>
                  <a:latin typeface="Arial" charset="0"/>
                  <a:ea typeface="HG丸ｺﾞｼｯｸM-PRO" pitchFamily="50" charset="-128"/>
                </a:defRPr>
              </a:lvl3pPr>
              <a:lvl4pPr marL="1600200" indent="-228600" eaLnBrk="0" hangingPunct="0">
                <a:defRPr sz="1400">
                  <a:solidFill>
                    <a:srgbClr val="484848"/>
                  </a:solidFill>
                  <a:latin typeface="Arial" charset="0"/>
                  <a:ea typeface="HG丸ｺﾞｼｯｸM-PRO" pitchFamily="50" charset="-128"/>
                </a:defRPr>
              </a:lvl4pPr>
              <a:lvl5pPr marL="2057400" indent="-228600" eaLnBrk="0" hangingPunct="0">
                <a:defRPr sz="1400">
                  <a:solidFill>
                    <a:srgbClr val="484848"/>
                  </a:solidFill>
                  <a:latin typeface="Arial" charset="0"/>
                  <a:ea typeface="HG丸ｺﾞｼｯｸM-PRO" pitchFamily="50" charset="-128"/>
                </a:defRPr>
              </a:lvl5pPr>
              <a:lvl6pPr marL="2514600" indent="-228600" eaLnBrk="0" fontAlgn="base" hangingPunct="0">
                <a:spcBef>
                  <a:spcPct val="20000"/>
                </a:spcBef>
                <a:spcAft>
                  <a:spcPct val="0"/>
                </a:spcAft>
                <a:defRPr sz="1400">
                  <a:solidFill>
                    <a:srgbClr val="484848"/>
                  </a:solidFill>
                  <a:latin typeface="Arial" charset="0"/>
                  <a:ea typeface="HG丸ｺﾞｼｯｸM-PRO" pitchFamily="50" charset="-128"/>
                </a:defRPr>
              </a:lvl6pPr>
              <a:lvl7pPr marL="2971800" indent="-228600" eaLnBrk="0" fontAlgn="base" hangingPunct="0">
                <a:spcBef>
                  <a:spcPct val="20000"/>
                </a:spcBef>
                <a:spcAft>
                  <a:spcPct val="0"/>
                </a:spcAft>
                <a:defRPr sz="1400">
                  <a:solidFill>
                    <a:srgbClr val="484848"/>
                  </a:solidFill>
                  <a:latin typeface="Arial" charset="0"/>
                  <a:ea typeface="HG丸ｺﾞｼｯｸM-PRO" pitchFamily="50" charset="-128"/>
                </a:defRPr>
              </a:lvl7pPr>
              <a:lvl8pPr marL="3429000" indent="-228600" eaLnBrk="0" fontAlgn="base" hangingPunct="0">
                <a:spcBef>
                  <a:spcPct val="20000"/>
                </a:spcBef>
                <a:spcAft>
                  <a:spcPct val="0"/>
                </a:spcAft>
                <a:defRPr sz="1400">
                  <a:solidFill>
                    <a:srgbClr val="484848"/>
                  </a:solidFill>
                  <a:latin typeface="Arial" charset="0"/>
                  <a:ea typeface="HG丸ｺﾞｼｯｸM-PRO" pitchFamily="50" charset="-128"/>
                </a:defRPr>
              </a:lvl8pPr>
              <a:lvl9pPr marL="3886200" indent="-228600" eaLnBrk="0" fontAlgn="base" hangingPunct="0">
                <a:spcBef>
                  <a:spcPct val="20000"/>
                </a:spcBef>
                <a:spcAft>
                  <a:spcPct val="0"/>
                </a:spcAft>
                <a:defRPr sz="1400">
                  <a:solidFill>
                    <a:srgbClr val="484848"/>
                  </a:solidFill>
                  <a:latin typeface="Arial" charset="0"/>
                  <a:ea typeface="HG丸ｺﾞｼｯｸM-PRO" pitchFamily="50" charset="-128"/>
                </a:defRPr>
              </a:lvl9pPr>
            </a:lstStyle>
            <a:p>
              <a:pPr eaLnBrk="1" hangingPunct="1"/>
              <a:r>
                <a:rPr lang="ja-JP" altLang="en-US" dirty="0">
                  <a:solidFill>
                    <a:schemeClr val="bg1"/>
                  </a:solidFill>
                  <a:effectLst>
                    <a:glow rad="101600">
                      <a:schemeClr val="accent4">
                        <a:satMod val="175000"/>
                        <a:alpha val="40000"/>
                      </a:schemeClr>
                    </a:glow>
                  </a:effectLst>
                  <a:latin typeface="Arial" pitchFamily="34" charset="0"/>
                  <a:ea typeface="HGP創英角ｺﾞｼｯｸUB" pitchFamily="50" charset="-128"/>
                  <a:cs typeface="Arial" pitchFamily="34" charset="0"/>
                </a:rPr>
                <a:t>巨大</a:t>
              </a:r>
              <a:r>
                <a:rPr lang="ja-JP" altLang="en-US" dirty="0" smtClean="0">
                  <a:solidFill>
                    <a:schemeClr val="bg1"/>
                  </a:solidFill>
                  <a:effectLst>
                    <a:glow rad="101600">
                      <a:schemeClr val="accent4">
                        <a:satMod val="175000"/>
                        <a:alpha val="40000"/>
                      </a:schemeClr>
                    </a:glow>
                  </a:effectLst>
                  <a:latin typeface="Arial" pitchFamily="34" charset="0"/>
                  <a:ea typeface="HGP創英角ｺﾞｼｯｸUB" pitchFamily="50" charset="-128"/>
                  <a:cs typeface="Arial" pitchFamily="34" charset="0"/>
                </a:rPr>
                <a:t>なコンピューター</a:t>
              </a:r>
              <a:r>
                <a:rPr lang="ja-JP" altLang="en-US" dirty="0">
                  <a:solidFill>
                    <a:schemeClr val="bg1"/>
                  </a:solidFill>
                  <a:effectLst>
                    <a:glow rad="101600">
                      <a:schemeClr val="accent4">
                        <a:satMod val="175000"/>
                        <a:alpha val="40000"/>
                      </a:schemeClr>
                    </a:glow>
                  </a:effectLst>
                  <a:latin typeface="Arial" pitchFamily="34" charset="0"/>
                  <a:ea typeface="HGP創英角ｺﾞｼｯｸUB" pitchFamily="50" charset="-128"/>
                  <a:cs typeface="Arial" pitchFamily="34" charset="0"/>
                </a:rPr>
                <a:t>・システム群</a:t>
              </a:r>
            </a:p>
          </p:txBody>
        </p:sp>
        <p:sp>
          <p:nvSpPr>
            <p:cNvPr id="15410" name="AutoShape 34"/>
            <p:cNvSpPr>
              <a:spLocks noChangeArrowheads="1"/>
            </p:cNvSpPr>
            <p:nvPr/>
          </p:nvSpPr>
          <p:spPr bwMode="auto">
            <a:xfrm>
              <a:off x="432" y="2039"/>
              <a:ext cx="363" cy="771"/>
            </a:xfrm>
            <a:prstGeom prst="upArrow">
              <a:avLst>
                <a:gd name="adj1" fmla="val 68593"/>
                <a:gd name="adj2" fmla="val 55095"/>
              </a:avLst>
            </a:prstGeom>
            <a:ln>
              <a:headEnd/>
              <a:tailEnd/>
            </a:ln>
            <a:extLst/>
          </p:spPr>
          <p:style>
            <a:lnRef idx="0">
              <a:schemeClr val="accent2"/>
            </a:lnRef>
            <a:fillRef idx="3">
              <a:schemeClr val="accent2"/>
            </a:fillRef>
            <a:effectRef idx="3">
              <a:schemeClr val="accent2"/>
            </a:effectRef>
            <a:fontRef idx="minor">
              <a:schemeClr val="lt1"/>
            </a:fontRef>
          </p:style>
          <p:txBody>
            <a:bodyPr vert="eaVert" wrap="none" anchor="ctr"/>
            <a:lstStyle/>
            <a:p>
              <a:pPr algn="ctr"/>
              <a:r>
                <a:rPr lang="ja-JP" altLang="en-US" sz="1600">
                  <a:solidFill>
                    <a:srgbClr val="FFFFFF"/>
                  </a:solidFill>
                  <a:ea typeface="HGP創英角ｺﾞｼｯｸUB" pitchFamily="50" charset="-128"/>
                  <a:cs typeface="Arial" pitchFamily="34" charset="0"/>
                </a:rPr>
                <a:t>向こう側</a:t>
              </a:r>
            </a:p>
          </p:txBody>
        </p:sp>
        <p:sp>
          <p:nvSpPr>
            <p:cNvPr id="15411" name="AutoShape 35"/>
            <p:cNvSpPr>
              <a:spLocks noChangeArrowheads="1"/>
            </p:cNvSpPr>
            <p:nvPr/>
          </p:nvSpPr>
          <p:spPr bwMode="auto">
            <a:xfrm>
              <a:off x="432" y="3265"/>
              <a:ext cx="363" cy="772"/>
            </a:xfrm>
            <a:prstGeom prst="downArrow">
              <a:avLst>
                <a:gd name="adj1" fmla="val 68593"/>
                <a:gd name="adj2" fmla="val 51238"/>
              </a:avLst>
            </a:prstGeom>
            <a:solidFill>
              <a:srgbClr val="008000"/>
            </a:solidFill>
            <a:ln>
              <a:headEnd/>
              <a:tailEnd/>
            </a:ln>
            <a:extLst/>
          </p:spPr>
          <p:style>
            <a:lnRef idx="0">
              <a:schemeClr val="accent2"/>
            </a:lnRef>
            <a:fillRef idx="3">
              <a:schemeClr val="accent2"/>
            </a:fillRef>
            <a:effectRef idx="3">
              <a:schemeClr val="accent2"/>
            </a:effectRef>
            <a:fontRef idx="minor">
              <a:schemeClr val="lt1"/>
            </a:fontRef>
          </p:style>
          <p:txBody>
            <a:bodyPr vert="eaVert" wrap="none" anchor="ctr"/>
            <a:lstStyle/>
            <a:p>
              <a:pPr algn="ctr"/>
              <a:r>
                <a:rPr lang="ja-JP" altLang="en-US" sz="1600">
                  <a:solidFill>
                    <a:srgbClr val="FFFFFF"/>
                  </a:solidFill>
                  <a:ea typeface="HGP創英角ｺﾞｼｯｸUB" pitchFamily="50" charset="-128"/>
                  <a:cs typeface="Arial" pitchFamily="34" charset="0"/>
                </a:rPr>
                <a:t>こちら側</a:t>
              </a:r>
            </a:p>
          </p:txBody>
        </p:sp>
        <p:pic>
          <p:nvPicPr>
            <p:cNvPr id="15412" name="Picture 36" descr="MCj04242040000[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104" y="3312"/>
              <a:ext cx="277" cy="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13" name="Picture 37" descr="MCj04326290000[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032" y="3360"/>
              <a:ext cx="432" cy="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5363" name="Rectangle 38"/>
          <p:cNvSpPr>
            <a:spLocks noGrp="1" noChangeArrowheads="1"/>
          </p:cNvSpPr>
          <p:nvPr>
            <p:ph type="title"/>
          </p:nvPr>
        </p:nvSpPr>
        <p:spPr/>
        <p:txBody>
          <a:bodyPr/>
          <a:lstStyle/>
          <a:p>
            <a:pPr eaLnBrk="1" hangingPunct="1"/>
            <a:r>
              <a:rPr lang="ja-JP" altLang="en-US" sz="2800" dirty="0" smtClean="0"/>
              <a:t>クラウド・コンピューティングの起源と</a:t>
            </a:r>
            <a:r>
              <a:rPr lang="en-US" altLang="ja-JP" sz="2800" dirty="0" smtClean="0"/>
              <a:t>Google</a:t>
            </a:r>
            <a:r>
              <a:rPr lang="ja-JP" altLang="en-US" sz="2800" dirty="0" smtClean="0"/>
              <a:t>の定義</a:t>
            </a:r>
          </a:p>
        </p:txBody>
      </p:sp>
      <p:sp>
        <p:nvSpPr>
          <p:cNvPr id="628775" name="AutoShape 39"/>
          <p:cNvSpPr>
            <a:spLocks noChangeArrowheads="1"/>
          </p:cNvSpPr>
          <p:nvPr/>
        </p:nvSpPr>
        <p:spPr bwMode="auto">
          <a:xfrm>
            <a:off x="5480050" y="5156078"/>
            <a:ext cx="3215563" cy="306467"/>
          </a:xfrm>
          <a:prstGeom prst="wedgeRoundRectCallout">
            <a:avLst>
              <a:gd name="adj1" fmla="val -37036"/>
              <a:gd name="adj2" fmla="val 104252"/>
              <a:gd name="adj3" fmla="val 16667"/>
            </a:avLst>
          </a:prstGeom>
          <a:solidFill>
            <a:srgbClr val="008000"/>
          </a:solidFill>
          <a:ln>
            <a:headEnd/>
            <a:tailEnd/>
          </a:ln>
          <a:extLst/>
        </p:spPr>
        <p:style>
          <a:lnRef idx="0">
            <a:schemeClr val="accent2"/>
          </a:lnRef>
          <a:fillRef idx="3">
            <a:schemeClr val="accent2"/>
          </a:fillRef>
          <a:effectRef idx="3">
            <a:schemeClr val="accent2"/>
          </a:effectRef>
          <a:fontRef idx="minor">
            <a:schemeClr val="lt1"/>
          </a:fontRef>
        </p:style>
        <p:txBody>
          <a:bodyPr wrap="square">
            <a:spAutoFit/>
          </a:bodyPr>
          <a:lstStyle/>
          <a:p>
            <a:pPr algn="ctr"/>
            <a:r>
              <a:rPr lang="ja-JP" altLang="en-US" sz="1200" dirty="0" smtClean="0">
                <a:solidFill>
                  <a:srgbClr val="FFFFFF"/>
                </a:solidFill>
                <a:ea typeface="HGP創英角ｺﾞｼｯｸUB" pitchFamily="50" charset="-128"/>
                <a:cs typeface="Arial" pitchFamily="34" charset="0"/>
              </a:rPr>
              <a:t>利用する側：自分</a:t>
            </a:r>
            <a:r>
              <a:rPr lang="ja-JP" altLang="en-US" sz="1200" dirty="0">
                <a:solidFill>
                  <a:srgbClr val="FFFFFF"/>
                </a:solidFill>
                <a:ea typeface="HGP創英角ｺﾞｼｯｸUB" pitchFamily="50" charset="-128"/>
                <a:cs typeface="Arial" pitchFamily="34" charset="0"/>
              </a:rPr>
              <a:t>専用</a:t>
            </a:r>
            <a:r>
              <a:rPr lang="ja-JP" altLang="en-US" sz="1200" dirty="0" smtClean="0">
                <a:solidFill>
                  <a:srgbClr val="FFFFFF"/>
                </a:solidFill>
                <a:ea typeface="HGP創英角ｺﾞｼｯｸUB" pitchFamily="50" charset="-128"/>
                <a:cs typeface="Arial" pitchFamily="34" charset="0"/>
              </a:rPr>
              <a:t>のシステム</a:t>
            </a:r>
            <a:endParaRPr lang="ja-JP" altLang="en-US" sz="1200" dirty="0">
              <a:solidFill>
                <a:srgbClr val="FFFFFF"/>
              </a:solidFill>
              <a:ea typeface="HGP創英角ｺﾞｼｯｸUB" pitchFamily="50" charset="-128"/>
              <a:cs typeface="Arial" pitchFamily="34" charset="0"/>
            </a:endParaRPr>
          </a:p>
        </p:txBody>
      </p:sp>
      <p:sp>
        <p:nvSpPr>
          <p:cNvPr id="628779" name="AutoShape 43"/>
          <p:cNvSpPr>
            <a:spLocks noChangeArrowheads="1"/>
          </p:cNvSpPr>
          <p:nvPr/>
        </p:nvSpPr>
        <p:spPr bwMode="auto">
          <a:xfrm>
            <a:off x="5480050" y="3352800"/>
            <a:ext cx="3206749" cy="306467"/>
          </a:xfrm>
          <a:prstGeom prst="wedgeRoundRectCallout">
            <a:avLst>
              <a:gd name="adj1" fmla="val -32680"/>
              <a:gd name="adj2" fmla="val 124108"/>
              <a:gd name="adj3"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square">
            <a:spAutoFit/>
          </a:bodyPr>
          <a:lstStyle/>
          <a:p>
            <a:pPr algn="ctr"/>
            <a:r>
              <a:rPr lang="ja-JP" altLang="en-US" sz="1200" dirty="0" smtClean="0">
                <a:solidFill>
                  <a:srgbClr val="FFFFFF"/>
                </a:solidFill>
                <a:ea typeface="HGP創英角ｺﾞｼｯｸUB" pitchFamily="50" charset="-128"/>
                <a:cs typeface="Arial" pitchFamily="34" charset="0"/>
              </a:rPr>
              <a:t>提供する側：世界中</a:t>
            </a:r>
            <a:r>
              <a:rPr lang="ja-JP" altLang="en-US" sz="1200" dirty="0">
                <a:solidFill>
                  <a:srgbClr val="FFFFFF"/>
                </a:solidFill>
                <a:ea typeface="HGP創英角ｺﾞｼｯｸUB" pitchFamily="50" charset="-128"/>
                <a:cs typeface="Arial" pitchFamily="34" charset="0"/>
              </a:rPr>
              <a:t>の複数拠点に分散</a:t>
            </a:r>
            <a:r>
              <a:rPr lang="ja-JP" altLang="en-US" sz="1200" dirty="0" smtClean="0">
                <a:solidFill>
                  <a:srgbClr val="FFFFFF"/>
                </a:solidFill>
                <a:ea typeface="HGP創英角ｺﾞｼｯｸUB" pitchFamily="50" charset="-128"/>
                <a:cs typeface="Arial" pitchFamily="34" charset="0"/>
              </a:rPr>
              <a:t>配置</a:t>
            </a:r>
            <a:endParaRPr lang="ja-JP" altLang="en-US" sz="1200" dirty="0">
              <a:solidFill>
                <a:srgbClr val="FFFFFF"/>
              </a:solidFill>
              <a:ea typeface="HGP創英角ｺﾞｼｯｸUB" pitchFamily="50" charset="-128"/>
              <a:cs typeface="Arial" pitchFamily="34" charset="0"/>
            </a:endParaRPr>
          </a:p>
        </p:txBody>
      </p:sp>
      <p:sp>
        <p:nvSpPr>
          <p:cNvPr id="47" name="スライド番号プレースホルダー 2"/>
          <p:cNvSpPr txBox="1">
            <a:spLocks/>
          </p:cNvSpPr>
          <p:nvPr/>
        </p:nvSpPr>
        <p:spPr bwMode="auto">
          <a:xfrm>
            <a:off x="0" y="6400800"/>
            <a:ext cx="1905000" cy="457200"/>
          </a:xfrm>
          <a:prstGeom prst="rect">
            <a:avLst/>
          </a:prstGeom>
          <a:noFill/>
          <a:ln w="9525">
            <a:noFill/>
            <a:miter lim="800000"/>
            <a:headEnd/>
            <a:tailEnd/>
          </a:ln>
        </p:spPr>
        <p:txBody>
          <a:bodyPr/>
          <a:lstStyle/>
          <a:p>
            <a:fld id="{3F26FB40-5F71-4876-A9E8-317E2CF79CAD}" type="slidenum">
              <a:rPr lang="ja-JP" altLang="en-US"/>
              <a:pPr/>
              <a:t>38</a:t>
            </a:fld>
            <a:endParaRPr lang="en-US" altLang="ja-JP" dirty="0"/>
          </a:p>
        </p:txBody>
      </p:sp>
      <p:sp>
        <p:nvSpPr>
          <p:cNvPr id="15378" name="Text Box 42"/>
          <p:cNvSpPr txBox="1">
            <a:spLocks noChangeArrowheads="1"/>
          </p:cNvSpPr>
          <p:nvPr/>
        </p:nvSpPr>
        <p:spPr bwMode="auto">
          <a:xfrm>
            <a:off x="1988344" y="1057738"/>
            <a:ext cx="7079456" cy="17840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38100" algn="ctr">
                <a:solidFill>
                  <a:srgbClr val="4168A7"/>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lvl1pPr eaLnBrk="0" hangingPunct="0">
              <a:defRPr sz="1400">
                <a:solidFill>
                  <a:srgbClr val="484848"/>
                </a:solidFill>
                <a:latin typeface="Arial" charset="0"/>
                <a:ea typeface="HG丸ｺﾞｼｯｸM-PRO" pitchFamily="50" charset="-128"/>
              </a:defRPr>
            </a:lvl1pPr>
            <a:lvl2pPr marL="742950" indent="-285750" eaLnBrk="0" hangingPunct="0">
              <a:defRPr sz="1400">
                <a:solidFill>
                  <a:srgbClr val="484848"/>
                </a:solidFill>
                <a:latin typeface="Arial" charset="0"/>
                <a:ea typeface="HG丸ｺﾞｼｯｸM-PRO" pitchFamily="50" charset="-128"/>
              </a:defRPr>
            </a:lvl2pPr>
            <a:lvl3pPr marL="1143000" indent="-228600" eaLnBrk="0" hangingPunct="0">
              <a:defRPr sz="1400">
                <a:solidFill>
                  <a:srgbClr val="484848"/>
                </a:solidFill>
                <a:latin typeface="Arial" charset="0"/>
                <a:ea typeface="HG丸ｺﾞｼｯｸM-PRO" pitchFamily="50" charset="-128"/>
              </a:defRPr>
            </a:lvl3pPr>
            <a:lvl4pPr marL="1600200" indent="-228600" eaLnBrk="0" hangingPunct="0">
              <a:defRPr sz="1400">
                <a:solidFill>
                  <a:srgbClr val="484848"/>
                </a:solidFill>
                <a:latin typeface="Arial" charset="0"/>
                <a:ea typeface="HG丸ｺﾞｼｯｸM-PRO" pitchFamily="50" charset="-128"/>
              </a:defRPr>
            </a:lvl4pPr>
            <a:lvl5pPr marL="2057400" indent="-228600" eaLnBrk="0" hangingPunct="0">
              <a:defRPr sz="1400">
                <a:solidFill>
                  <a:srgbClr val="484848"/>
                </a:solidFill>
                <a:latin typeface="Arial" charset="0"/>
                <a:ea typeface="HG丸ｺﾞｼｯｸM-PRO" pitchFamily="50" charset="-128"/>
              </a:defRPr>
            </a:lvl5pPr>
            <a:lvl6pPr marL="2514600" indent="-228600" eaLnBrk="0" fontAlgn="base" hangingPunct="0">
              <a:spcBef>
                <a:spcPct val="20000"/>
              </a:spcBef>
              <a:spcAft>
                <a:spcPct val="0"/>
              </a:spcAft>
              <a:defRPr sz="1400">
                <a:solidFill>
                  <a:srgbClr val="484848"/>
                </a:solidFill>
                <a:latin typeface="Arial" charset="0"/>
                <a:ea typeface="HG丸ｺﾞｼｯｸM-PRO" pitchFamily="50" charset="-128"/>
              </a:defRPr>
            </a:lvl6pPr>
            <a:lvl7pPr marL="2971800" indent="-228600" eaLnBrk="0" fontAlgn="base" hangingPunct="0">
              <a:spcBef>
                <a:spcPct val="20000"/>
              </a:spcBef>
              <a:spcAft>
                <a:spcPct val="0"/>
              </a:spcAft>
              <a:defRPr sz="1400">
                <a:solidFill>
                  <a:srgbClr val="484848"/>
                </a:solidFill>
                <a:latin typeface="Arial" charset="0"/>
                <a:ea typeface="HG丸ｺﾞｼｯｸM-PRO" pitchFamily="50" charset="-128"/>
              </a:defRPr>
            </a:lvl7pPr>
            <a:lvl8pPr marL="3429000" indent="-228600" eaLnBrk="0" fontAlgn="base" hangingPunct="0">
              <a:spcBef>
                <a:spcPct val="20000"/>
              </a:spcBef>
              <a:spcAft>
                <a:spcPct val="0"/>
              </a:spcAft>
              <a:defRPr sz="1400">
                <a:solidFill>
                  <a:srgbClr val="484848"/>
                </a:solidFill>
                <a:latin typeface="Arial" charset="0"/>
                <a:ea typeface="HG丸ｺﾞｼｯｸM-PRO" pitchFamily="50" charset="-128"/>
              </a:defRPr>
            </a:lvl8pPr>
            <a:lvl9pPr marL="3886200" indent="-228600" eaLnBrk="0" fontAlgn="base" hangingPunct="0">
              <a:spcBef>
                <a:spcPct val="20000"/>
              </a:spcBef>
              <a:spcAft>
                <a:spcPct val="0"/>
              </a:spcAft>
              <a:defRPr sz="1400">
                <a:solidFill>
                  <a:srgbClr val="484848"/>
                </a:solidFill>
                <a:latin typeface="Arial" charset="0"/>
                <a:ea typeface="HG丸ｺﾞｼｯｸM-PRO" pitchFamily="50" charset="-128"/>
              </a:defRPr>
            </a:lvl9pPr>
          </a:lstStyle>
          <a:p>
            <a:pPr eaLnBrk="1" hangingPunct="1">
              <a:lnSpc>
                <a:spcPct val="120000"/>
              </a:lnSpc>
            </a:pPr>
            <a:r>
              <a:rPr lang="en-US" altLang="ja-JP" b="1" dirty="0">
                <a:effectLst>
                  <a:glow rad="101600">
                    <a:schemeClr val="bg1">
                      <a:alpha val="75000"/>
                    </a:schemeClr>
                  </a:glow>
                </a:effectLst>
                <a:latin typeface="Arial"/>
                <a:ea typeface="ＤＦＰ太丸ゴシック体"/>
                <a:cs typeface="Arial"/>
              </a:rPr>
              <a:t>Google CEO </a:t>
            </a:r>
            <a:r>
              <a:rPr lang="ja-JP" altLang="en-US" b="1" dirty="0">
                <a:effectLst>
                  <a:glow rad="101600">
                    <a:schemeClr val="bg1">
                      <a:alpha val="75000"/>
                    </a:schemeClr>
                  </a:glow>
                </a:effectLst>
                <a:latin typeface="Arial"/>
                <a:ea typeface="ＤＦＰ太丸ゴシック体"/>
                <a:cs typeface="Arial"/>
              </a:rPr>
              <a:t>エリック・シュミット</a:t>
            </a:r>
            <a:r>
              <a:rPr lang="ja-JP" altLang="en-US" sz="800" dirty="0">
                <a:effectLst>
                  <a:glow rad="101600">
                    <a:schemeClr val="bg1">
                      <a:alpha val="75000"/>
                    </a:schemeClr>
                  </a:glow>
                </a:effectLst>
                <a:latin typeface="Arial"/>
                <a:ea typeface="ＤＦＰ太丸ゴシック体"/>
                <a:cs typeface="Arial"/>
              </a:rPr>
              <a:t>　</a:t>
            </a:r>
            <a:r>
              <a:rPr lang="en-US" altLang="ja-JP" sz="800" dirty="0" smtClean="0">
                <a:effectLst>
                  <a:glow rad="101600">
                    <a:schemeClr val="bg1">
                      <a:alpha val="75000"/>
                    </a:schemeClr>
                  </a:glow>
                </a:effectLst>
                <a:latin typeface="Arial"/>
                <a:ea typeface="ＤＦＰ太丸ゴシック体"/>
                <a:cs typeface="Arial"/>
              </a:rPr>
              <a:t>6.Mar.2006, “Search Engine Strategies Conference @ San </a:t>
            </a:r>
            <a:r>
              <a:rPr lang="en-US" altLang="ja-JP" sz="800" dirty="0">
                <a:effectLst>
                  <a:glow rad="101600">
                    <a:schemeClr val="bg1">
                      <a:alpha val="75000"/>
                    </a:schemeClr>
                  </a:glow>
                </a:effectLst>
                <a:latin typeface="Arial"/>
                <a:ea typeface="ＤＦＰ太丸ゴシック体"/>
                <a:cs typeface="Arial"/>
              </a:rPr>
              <a:t>Jose, </a:t>
            </a:r>
            <a:r>
              <a:rPr lang="en-US" altLang="ja-JP" sz="800" dirty="0" smtClean="0">
                <a:effectLst>
                  <a:glow rad="101600">
                    <a:schemeClr val="bg1">
                      <a:alpha val="75000"/>
                    </a:schemeClr>
                  </a:glow>
                </a:effectLst>
                <a:latin typeface="Arial"/>
                <a:ea typeface="ＤＦＰ太丸ゴシック体"/>
                <a:cs typeface="Arial"/>
              </a:rPr>
              <a:t>CA</a:t>
            </a:r>
          </a:p>
          <a:p>
            <a:pPr eaLnBrk="1" hangingPunct="1">
              <a:lnSpc>
                <a:spcPct val="120000"/>
              </a:lnSpc>
            </a:pPr>
            <a:r>
              <a:rPr lang="en-US" altLang="ja-JP" sz="800" dirty="0" smtClean="0">
                <a:effectLst>
                  <a:glow rad="101600">
                    <a:schemeClr val="bg1">
                      <a:alpha val="75000"/>
                    </a:schemeClr>
                  </a:glow>
                </a:effectLst>
                <a:latin typeface="Arial"/>
                <a:ea typeface="ＤＦＰ太丸ゴシック体"/>
                <a:cs typeface="Arial"/>
              </a:rPr>
              <a:t> </a:t>
            </a:r>
          </a:p>
          <a:p>
            <a:pPr eaLnBrk="1" hangingPunct="1">
              <a:lnSpc>
                <a:spcPct val="120000"/>
              </a:lnSpc>
              <a:spcBef>
                <a:spcPts val="0"/>
              </a:spcBef>
            </a:pPr>
            <a:r>
              <a:rPr lang="ja-JP" altLang="en-US" dirty="0" smtClean="0">
                <a:effectLst>
                  <a:glow rad="101600">
                    <a:schemeClr val="bg1">
                      <a:alpha val="75000"/>
                    </a:schemeClr>
                  </a:glow>
                </a:effectLst>
                <a:latin typeface="Arial"/>
                <a:ea typeface="ＤＦＰ太丸ゴシック体"/>
                <a:cs typeface="Arial"/>
              </a:rPr>
              <a:t>データ</a:t>
            </a:r>
            <a:r>
              <a:rPr lang="ja-JP" altLang="en-US" dirty="0">
                <a:effectLst>
                  <a:glow rad="101600">
                    <a:schemeClr val="bg1">
                      <a:alpha val="75000"/>
                    </a:schemeClr>
                  </a:glow>
                </a:effectLst>
                <a:latin typeface="Arial"/>
                <a:ea typeface="ＤＦＰ太丸ゴシック体"/>
                <a:cs typeface="Arial"/>
              </a:rPr>
              <a:t>もプログラムも、サーバー群の上に置いて</a:t>
            </a:r>
            <a:r>
              <a:rPr lang="ja-JP" altLang="en-US" dirty="0" smtClean="0">
                <a:effectLst>
                  <a:glow rad="101600">
                    <a:schemeClr val="bg1">
                      <a:alpha val="75000"/>
                    </a:schemeClr>
                  </a:glow>
                </a:effectLst>
                <a:latin typeface="Arial"/>
                <a:ea typeface="ＤＦＰ太丸ゴシック体"/>
                <a:cs typeface="Arial"/>
              </a:rPr>
              <a:t>おこう・・・そう</a:t>
            </a:r>
            <a:r>
              <a:rPr lang="ja-JP" altLang="en-US" dirty="0">
                <a:effectLst>
                  <a:glow rad="101600">
                    <a:schemeClr val="bg1">
                      <a:alpha val="75000"/>
                    </a:schemeClr>
                  </a:glow>
                </a:effectLst>
                <a:latin typeface="Arial"/>
                <a:ea typeface="ＤＦＰ太丸ゴシック体"/>
                <a:cs typeface="Arial"/>
              </a:rPr>
              <a:t>いったものは、どこ</a:t>
            </a:r>
            <a:r>
              <a:rPr lang="ja-JP" altLang="en-US" dirty="0" smtClean="0">
                <a:effectLst>
                  <a:glow rad="101600">
                    <a:schemeClr val="bg1">
                      <a:alpha val="75000"/>
                    </a:schemeClr>
                  </a:glow>
                </a:effectLst>
                <a:latin typeface="Arial"/>
                <a:ea typeface="ＤＦＰ太丸ゴシック体"/>
                <a:cs typeface="Arial"/>
              </a:rPr>
              <a:t>か “</a:t>
            </a:r>
            <a:r>
              <a:rPr lang="ja-JP" altLang="en-US" b="1" dirty="0">
                <a:solidFill>
                  <a:srgbClr val="FF6600"/>
                </a:solidFill>
                <a:effectLst>
                  <a:glow rad="101600">
                    <a:schemeClr val="bg1">
                      <a:alpha val="75000"/>
                    </a:schemeClr>
                  </a:glow>
                </a:effectLst>
                <a:latin typeface="Arial"/>
                <a:ea typeface="ＤＦＰ太丸ゴシック体"/>
                <a:cs typeface="Arial"/>
              </a:rPr>
              <a:t>雲（クラウド）</a:t>
            </a:r>
            <a:r>
              <a:rPr lang="ja-JP" altLang="en-US" dirty="0">
                <a:effectLst>
                  <a:glow rad="101600">
                    <a:schemeClr val="bg1">
                      <a:alpha val="75000"/>
                    </a:schemeClr>
                  </a:glow>
                </a:effectLst>
                <a:latin typeface="Arial"/>
                <a:ea typeface="ＤＦＰ太丸ゴシック体"/>
                <a:cs typeface="Arial"/>
              </a:rPr>
              <a:t>”の中にあればいい。必要なのは</a:t>
            </a:r>
            <a:r>
              <a:rPr lang="ja-JP" altLang="en-US" dirty="0">
                <a:solidFill>
                  <a:srgbClr val="FF6600"/>
                </a:solidFill>
                <a:effectLst>
                  <a:glow rad="101600">
                    <a:schemeClr val="bg1">
                      <a:alpha val="75000"/>
                    </a:schemeClr>
                  </a:glow>
                </a:effectLst>
                <a:latin typeface="Arial"/>
                <a:ea typeface="ＤＦＰ太丸ゴシック体"/>
                <a:cs typeface="Arial"/>
              </a:rPr>
              <a:t>ブラウザーとインターネットへのアクセス</a:t>
            </a:r>
            <a:r>
              <a:rPr lang="ja-JP" altLang="en-US" dirty="0">
                <a:effectLst>
                  <a:glow rad="101600">
                    <a:schemeClr val="bg1">
                      <a:alpha val="75000"/>
                    </a:schemeClr>
                  </a:glow>
                </a:effectLst>
                <a:latin typeface="Arial"/>
                <a:ea typeface="ＤＦＰ太丸ゴシック体"/>
                <a:cs typeface="Arial"/>
              </a:rPr>
              <a:t>。パソコン、マック、携帯電話、ブラックベリー、とにかく手元にある</a:t>
            </a:r>
            <a:r>
              <a:rPr lang="ja-JP" altLang="en-US" dirty="0">
                <a:solidFill>
                  <a:srgbClr val="FF6600"/>
                </a:solidFill>
                <a:effectLst>
                  <a:glow rad="101600">
                    <a:schemeClr val="bg1">
                      <a:alpha val="75000"/>
                    </a:schemeClr>
                  </a:glow>
                </a:effectLst>
                <a:latin typeface="Arial"/>
                <a:ea typeface="ＤＦＰ太丸ゴシック体"/>
                <a:cs typeface="Arial"/>
              </a:rPr>
              <a:t>どんな端末から</a:t>
            </a:r>
            <a:r>
              <a:rPr lang="ja-JP" altLang="en-US" dirty="0" smtClean="0">
                <a:solidFill>
                  <a:srgbClr val="FF6600"/>
                </a:solidFill>
                <a:effectLst>
                  <a:glow rad="101600">
                    <a:schemeClr val="bg1">
                      <a:alpha val="75000"/>
                    </a:schemeClr>
                  </a:glow>
                </a:effectLst>
                <a:latin typeface="Arial"/>
                <a:ea typeface="ＤＦＰ太丸ゴシック体"/>
                <a:cs typeface="Arial"/>
              </a:rPr>
              <a:t>でも</a:t>
            </a:r>
            <a:r>
              <a:rPr lang="ja-JP" altLang="en-US" dirty="0" smtClean="0">
                <a:effectLst>
                  <a:glow rad="101600">
                    <a:schemeClr val="bg1">
                      <a:alpha val="75000"/>
                    </a:schemeClr>
                  </a:glow>
                </a:effectLst>
                <a:latin typeface="Arial"/>
                <a:ea typeface="ＤＦＰ太丸ゴシック体"/>
                <a:cs typeface="Arial"/>
              </a:rPr>
              <a:t>使える・・・データ</a:t>
            </a:r>
            <a:r>
              <a:rPr lang="ja-JP" altLang="en-US" dirty="0">
                <a:effectLst>
                  <a:glow rad="101600">
                    <a:schemeClr val="bg1">
                      <a:alpha val="75000"/>
                    </a:schemeClr>
                  </a:glow>
                </a:effectLst>
                <a:latin typeface="Arial"/>
                <a:ea typeface="ＤＦＰ太丸ゴシック体"/>
                <a:cs typeface="Arial"/>
              </a:rPr>
              <a:t>もデータ処理も、その他あれやこれやもみんな</a:t>
            </a:r>
            <a:r>
              <a:rPr lang="ja-JP" altLang="en-US" dirty="0" smtClean="0">
                <a:effectLst>
                  <a:glow rad="101600">
                    <a:schemeClr val="bg1">
                      <a:alpha val="75000"/>
                    </a:schemeClr>
                  </a:glow>
                </a:effectLst>
                <a:latin typeface="Arial"/>
                <a:ea typeface="ＤＦＰ太丸ゴシック体"/>
                <a:cs typeface="Arial"/>
              </a:rPr>
              <a:t>サーバーに、だ。</a:t>
            </a:r>
            <a:endParaRPr lang="ja-JP" altLang="en-US" sz="1200" dirty="0">
              <a:effectLst>
                <a:glow rad="101600">
                  <a:schemeClr val="bg1">
                    <a:alpha val="75000"/>
                  </a:schemeClr>
                </a:glow>
              </a:effectLst>
              <a:latin typeface="Arial"/>
              <a:ea typeface="ＤＦＰ太丸ゴシック体"/>
              <a:cs typeface="Arial"/>
            </a:endParaRPr>
          </a:p>
        </p:txBody>
      </p:sp>
      <p:sp>
        <p:nvSpPr>
          <p:cNvPr id="2" name="正方形/長方形 1"/>
          <p:cNvSpPr/>
          <p:nvPr/>
        </p:nvSpPr>
        <p:spPr>
          <a:xfrm>
            <a:off x="6354749" y="6397467"/>
            <a:ext cx="2789251" cy="230832"/>
          </a:xfrm>
          <a:prstGeom prst="rect">
            <a:avLst/>
          </a:prstGeom>
        </p:spPr>
        <p:txBody>
          <a:bodyPr wrap="none">
            <a:spAutoFit/>
          </a:bodyPr>
          <a:lstStyle/>
          <a:p>
            <a:r>
              <a:rPr lang="en-US" altLang="ja-JP" sz="900" dirty="0">
                <a:solidFill>
                  <a:schemeClr val="accent6">
                    <a:lumMod val="60000"/>
                    <a:lumOff val="40000"/>
                  </a:schemeClr>
                </a:solidFill>
              </a:rPr>
              <a:t>http://</a:t>
            </a:r>
            <a:r>
              <a:rPr lang="en-US" altLang="ja-JP" sz="900" dirty="0" err="1">
                <a:solidFill>
                  <a:schemeClr val="accent6">
                    <a:lumMod val="60000"/>
                    <a:lumOff val="40000"/>
                  </a:schemeClr>
                </a:solidFill>
              </a:rPr>
              <a:t>www.google.com</a:t>
            </a:r>
            <a:r>
              <a:rPr lang="en-US" altLang="ja-JP" sz="900" dirty="0">
                <a:solidFill>
                  <a:schemeClr val="accent6">
                    <a:lumMod val="60000"/>
                    <a:lumOff val="40000"/>
                  </a:schemeClr>
                </a:solidFill>
              </a:rPr>
              <a:t>/press/podium/ses2006.html</a:t>
            </a:r>
            <a:endParaRPr lang="ja-JP" altLang="en-US" sz="900" dirty="0">
              <a:solidFill>
                <a:schemeClr val="accent6">
                  <a:lumMod val="60000"/>
                  <a:lumOff val="40000"/>
                </a:schemeClr>
              </a:solidFill>
            </a:endParaRPr>
          </a:p>
        </p:txBody>
      </p:sp>
    </p:spTree>
    <p:extLst>
      <p:ext uri="{BB962C8B-B14F-4D97-AF65-F5344CB8AC3E}">
        <p14:creationId xmlns:p14="http://schemas.microsoft.com/office/powerpoint/2010/main" val="2894312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378"/>
                                        </p:tgtEl>
                                        <p:attrNameLst>
                                          <p:attrName>style.visibility</p:attrName>
                                        </p:attrNameLst>
                                      </p:cBhvr>
                                      <p:to>
                                        <p:strVal val="visible"/>
                                      </p:to>
                                    </p:set>
                                    <p:animEffect transition="in" filter="wipe(left)">
                                      <p:cBhvr>
                                        <p:cTn id="7" dur="500"/>
                                        <p:tgtEl>
                                          <p:spTgt spid="15378"/>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32" fill="hold" nodeType="clickEffect">
                                  <p:stCondLst>
                                    <p:cond delay="0"/>
                                  </p:stCondLst>
                                  <p:childTnLst>
                                    <p:set>
                                      <p:cBhvr>
                                        <p:cTn id="11" dur="1" fill="hold">
                                          <p:stCondLst>
                                            <p:cond delay="0"/>
                                          </p:stCondLst>
                                        </p:cTn>
                                        <p:tgtEl>
                                          <p:spTgt spid="628738"/>
                                        </p:tgtEl>
                                        <p:attrNameLst>
                                          <p:attrName>style.visibility</p:attrName>
                                        </p:attrNameLst>
                                      </p:cBhvr>
                                      <p:to>
                                        <p:strVal val="visible"/>
                                      </p:to>
                                    </p:set>
                                    <p:animEffect transition="in" filter="box(out)">
                                      <p:cBhvr>
                                        <p:cTn id="12" dur="500"/>
                                        <p:tgtEl>
                                          <p:spTgt spid="62873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28779"/>
                                        </p:tgtEl>
                                        <p:attrNameLst>
                                          <p:attrName>style.visibility</p:attrName>
                                        </p:attrNameLst>
                                      </p:cBhvr>
                                      <p:to>
                                        <p:strVal val="visible"/>
                                      </p:to>
                                    </p:set>
                                    <p:animEffect transition="in" filter="wipe(down)">
                                      <p:cBhvr>
                                        <p:cTn id="17" dur="500"/>
                                        <p:tgtEl>
                                          <p:spTgt spid="62877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628775"/>
                                        </p:tgtEl>
                                        <p:attrNameLst>
                                          <p:attrName>style.visibility</p:attrName>
                                        </p:attrNameLst>
                                      </p:cBhvr>
                                      <p:to>
                                        <p:strVal val="visible"/>
                                      </p:to>
                                    </p:set>
                                    <p:animEffect transition="in" filter="wipe(up)">
                                      <p:cBhvr>
                                        <p:cTn id="22" dur="500"/>
                                        <p:tgtEl>
                                          <p:spTgt spid="6287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75" grpId="0" animBg="1"/>
      <p:bldP spid="628779" grpId="0" animBg="1"/>
      <p:bldP spid="1537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38"/>
          <p:cNvSpPr>
            <a:spLocks noGrp="1" noChangeArrowheads="1"/>
          </p:cNvSpPr>
          <p:nvPr>
            <p:ph type="title"/>
          </p:nvPr>
        </p:nvSpPr>
        <p:spPr/>
        <p:txBody>
          <a:bodyPr/>
          <a:lstStyle/>
          <a:p>
            <a:pPr eaLnBrk="1" hangingPunct="1"/>
            <a:r>
              <a:rPr lang="ja-JP" altLang="en-US" sz="2800" dirty="0" smtClean="0"/>
              <a:t>クラウドの定義／</a:t>
            </a:r>
            <a:r>
              <a:rPr lang="en-US" altLang="ja-JP" sz="2800" dirty="0" smtClean="0"/>
              <a:t>NIST</a:t>
            </a:r>
            <a:r>
              <a:rPr lang="ja-JP" altLang="en-US" sz="2800" dirty="0" smtClean="0"/>
              <a:t>の定義</a:t>
            </a:r>
          </a:p>
        </p:txBody>
      </p:sp>
      <p:grpSp>
        <p:nvGrpSpPr>
          <p:cNvPr id="2" name="図形グループ 1"/>
          <p:cNvGrpSpPr/>
          <p:nvPr/>
        </p:nvGrpSpPr>
        <p:grpSpPr>
          <a:xfrm>
            <a:off x="457200" y="2522587"/>
            <a:ext cx="8153400" cy="5297878"/>
            <a:chOff x="457200" y="2561323"/>
            <a:chExt cx="8153400" cy="5297878"/>
          </a:xfrm>
        </p:grpSpPr>
        <p:pic>
          <p:nvPicPr>
            <p:cNvPr id="49" name="図 48" descr="MC900441809.PNG"/>
            <p:cNvPicPr>
              <a:picLocks noChangeAspect="1"/>
            </p:cNvPicPr>
            <p:nvPr/>
          </p:nvPicPr>
          <p:blipFill>
            <a:blip r:embed="rId3">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2227861" y="2561323"/>
              <a:ext cx="5297878" cy="5297878"/>
            </a:xfrm>
            <a:prstGeom prst="rect">
              <a:avLst/>
            </a:prstGeom>
          </p:spPr>
        </p:pic>
        <p:sp>
          <p:nvSpPr>
            <p:cNvPr id="50" name="テキスト ボックス 49"/>
            <p:cNvSpPr txBox="1"/>
            <p:nvPr/>
          </p:nvSpPr>
          <p:spPr>
            <a:xfrm>
              <a:off x="457200" y="3931088"/>
              <a:ext cx="8153400" cy="1569660"/>
            </a:xfrm>
            <a:prstGeom prst="rect">
              <a:avLst/>
            </a:prstGeom>
            <a:noFill/>
          </p:spPr>
          <p:txBody>
            <a:bodyPr wrap="square" rtlCol="0">
              <a:spAutoFit/>
            </a:bodyPr>
            <a:lstStyle/>
            <a:p>
              <a:pPr algn="r"/>
              <a:r>
                <a:rPr kumimoji="1" lang="ja-JP" altLang="en-US" sz="3200" dirty="0" smtClean="0">
                  <a:solidFill>
                    <a:srgbClr val="0000FF"/>
                  </a:solidFill>
                  <a:effectLst/>
                  <a:latin typeface="メイリオ"/>
                  <a:ea typeface="メイリオ"/>
                  <a:cs typeface="メイリオ"/>
                </a:rPr>
                <a:t>クラウド・コンピューティングは</a:t>
              </a:r>
              <a:endParaRPr kumimoji="1" lang="en-US" altLang="ja-JP" sz="3200" dirty="0" smtClean="0">
                <a:solidFill>
                  <a:srgbClr val="0000FF"/>
                </a:solidFill>
                <a:effectLst/>
                <a:latin typeface="メイリオ"/>
                <a:ea typeface="メイリオ"/>
                <a:cs typeface="メイリオ"/>
              </a:endParaRPr>
            </a:p>
            <a:p>
              <a:pPr algn="r"/>
              <a:r>
                <a:rPr kumimoji="1" lang="ja-JP" altLang="en-US" sz="3200" dirty="0" smtClean="0">
                  <a:solidFill>
                    <a:srgbClr val="0000FF"/>
                  </a:solidFill>
                  <a:effectLst/>
                  <a:latin typeface="メイリオ"/>
                  <a:ea typeface="メイリオ"/>
                  <a:cs typeface="メイリオ"/>
                </a:rPr>
                <a:t>コンピューティング資源を</a:t>
              </a:r>
              <a:endParaRPr kumimoji="1" lang="en-US" altLang="ja-JP" sz="3200" dirty="0" smtClean="0">
                <a:solidFill>
                  <a:srgbClr val="0000FF"/>
                </a:solidFill>
                <a:effectLst/>
                <a:latin typeface="メイリオ"/>
                <a:ea typeface="メイリオ"/>
                <a:cs typeface="メイリオ"/>
              </a:endParaRPr>
            </a:p>
            <a:p>
              <a:pPr algn="r"/>
              <a:r>
                <a:rPr kumimoji="1" lang="ja-JP" altLang="en-US" sz="3200" dirty="0" smtClean="0">
                  <a:solidFill>
                    <a:srgbClr val="0000FF"/>
                  </a:solidFill>
                  <a:effectLst/>
                  <a:latin typeface="メイリオ"/>
                  <a:ea typeface="メイリオ"/>
                  <a:cs typeface="メイリオ"/>
                </a:rPr>
                <a:t>必要なとき必要なだけ簡単に使える仕組み</a:t>
              </a:r>
              <a:endParaRPr kumimoji="1" lang="ja-JP" altLang="en-US" sz="3200" dirty="0">
                <a:solidFill>
                  <a:srgbClr val="0000FF"/>
                </a:solidFill>
                <a:effectLst/>
                <a:latin typeface="メイリオ"/>
                <a:ea typeface="メイリオ"/>
                <a:cs typeface="メイリオ"/>
              </a:endParaRPr>
            </a:p>
          </p:txBody>
        </p:sp>
      </p:grpSp>
      <p:sp>
        <p:nvSpPr>
          <p:cNvPr id="8" name="角丸四角形 7"/>
          <p:cNvSpPr/>
          <p:nvPr/>
        </p:nvSpPr>
        <p:spPr bwMode="auto">
          <a:xfrm>
            <a:off x="4876800" y="2070100"/>
            <a:ext cx="3613477" cy="5969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b="0" i="0" u="none" strike="noStrike" cap="none" normalizeH="0" baseline="0" dirty="0" smtClean="0">
                <a:ln>
                  <a:noFill/>
                </a:ln>
                <a:solidFill>
                  <a:schemeClr val="bg1"/>
                </a:solidFill>
                <a:effectLst/>
                <a:latin typeface="ＤＦＰ太丸ゴシック体"/>
                <a:ea typeface="ＤＦＰ太丸ゴシック体"/>
                <a:cs typeface="ＤＦＰ太丸ゴシック体"/>
              </a:rPr>
              <a:t>配置モデル</a:t>
            </a:r>
          </a:p>
        </p:txBody>
      </p:sp>
      <p:sp>
        <p:nvSpPr>
          <p:cNvPr id="52" name="角丸四角形 51"/>
          <p:cNvSpPr/>
          <p:nvPr/>
        </p:nvSpPr>
        <p:spPr bwMode="auto">
          <a:xfrm>
            <a:off x="4876800" y="1371600"/>
            <a:ext cx="3613477" cy="5969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dirty="0" smtClean="0">
                <a:solidFill>
                  <a:schemeClr val="bg1"/>
                </a:solidFill>
                <a:latin typeface="ＤＦＰ太丸ゴシック体"/>
                <a:ea typeface="ＤＦＰ太丸ゴシック体"/>
                <a:cs typeface="ＤＦＰ太丸ゴシック体"/>
              </a:rPr>
              <a:t>サービス・モデル</a:t>
            </a:r>
            <a:endParaRPr kumimoji="0" lang="ja-JP" altLang="en-US" sz="2800" b="0" i="0" u="none" strike="noStrike" cap="none" normalizeH="0" baseline="0" dirty="0" smtClean="0">
              <a:ln>
                <a:noFill/>
              </a:ln>
              <a:solidFill>
                <a:schemeClr val="bg1"/>
              </a:solidFill>
              <a:effectLst/>
              <a:latin typeface="ＤＦＰ太丸ゴシック体"/>
              <a:ea typeface="ＤＦＰ太丸ゴシック体"/>
              <a:cs typeface="ＤＦＰ太丸ゴシック体"/>
            </a:endParaRPr>
          </a:p>
        </p:txBody>
      </p:sp>
      <p:sp>
        <p:nvSpPr>
          <p:cNvPr id="53" name="角丸四角形 52"/>
          <p:cNvSpPr/>
          <p:nvPr/>
        </p:nvSpPr>
        <p:spPr bwMode="auto">
          <a:xfrm>
            <a:off x="4876800" y="2755900"/>
            <a:ext cx="3613477" cy="596900"/>
          </a:xfrm>
          <a:prstGeom prst="roundRect">
            <a:avLst>
              <a:gd name="adj" fmla="val 0"/>
            </a:avLst>
          </a:prstGeom>
          <a:solidFill>
            <a:srgbClr val="3366FF"/>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800" b="0" i="0" u="none" strike="noStrike" cap="none" normalizeH="0" baseline="0" dirty="0" smtClean="0">
                <a:ln>
                  <a:noFill/>
                </a:ln>
                <a:solidFill>
                  <a:schemeClr val="bg1"/>
                </a:solidFill>
                <a:effectLst/>
                <a:latin typeface="ＤＦＰ太丸ゴシック体"/>
                <a:ea typeface="ＤＦＰ太丸ゴシック体"/>
                <a:cs typeface="ＤＦＰ太丸ゴシック体"/>
              </a:rPr>
              <a:t>5</a:t>
            </a:r>
            <a:r>
              <a:rPr kumimoji="0" lang="ja-JP" altLang="en-US" sz="2800" b="0" i="0" u="none" strike="noStrike" cap="none" normalizeH="0" baseline="0" dirty="0" smtClean="0">
                <a:ln>
                  <a:noFill/>
                </a:ln>
                <a:solidFill>
                  <a:schemeClr val="bg1"/>
                </a:solidFill>
                <a:effectLst/>
                <a:latin typeface="ＤＦＰ太丸ゴシック体"/>
                <a:ea typeface="ＤＦＰ太丸ゴシック体"/>
                <a:cs typeface="ＤＦＰ太丸ゴシック体"/>
              </a:rPr>
              <a:t>つの重要な特徴</a:t>
            </a:r>
          </a:p>
        </p:txBody>
      </p:sp>
      <p:pic>
        <p:nvPicPr>
          <p:cNvPr id="10" name="図 9" descr="スクリーンショット 2013-09-16 13.26.22.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8122" y="1085119"/>
            <a:ext cx="2923278" cy="2431676"/>
          </a:xfrm>
          <a:prstGeom prst="rect">
            <a:avLst/>
          </a:prstGeom>
          <a:ln>
            <a:noFill/>
          </a:ln>
          <a:effectLst>
            <a:outerShdw blurRad="292100" dist="139700" dir="2700000" algn="tl" rotWithShape="0">
              <a:srgbClr val="333333">
                <a:alpha val="65000"/>
              </a:srgbClr>
            </a:outerShdw>
          </a:effectLst>
        </p:spPr>
      </p:pic>
      <p:sp>
        <p:nvSpPr>
          <p:cNvPr id="5" name="正方形/長方形 4"/>
          <p:cNvSpPr/>
          <p:nvPr/>
        </p:nvSpPr>
        <p:spPr>
          <a:xfrm>
            <a:off x="761902" y="3523020"/>
            <a:ext cx="2723823" cy="369332"/>
          </a:xfrm>
          <a:prstGeom prst="rect">
            <a:avLst/>
          </a:prstGeom>
        </p:spPr>
        <p:txBody>
          <a:bodyPr wrap="none">
            <a:spAutoFit/>
          </a:bodyPr>
          <a:lstStyle/>
          <a:p>
            <a:pPr algn="ctr"/>
            <a:r>
              <a:rPr lang="ja-JP" altLang="en-US" sz="1800" dirty="0">
                <a:solidFill>
                  <a:schemeClr val="tx1">
                    <a:lumMod val="85000"/>
                    <a:lumOff val="15000"/>
                  </a:schemeClr>
                </a:solidFill>
                <a:effectLst/>
                <a:latin typeface="ＤＦＰ太丸ゴシック体"/>
                <a:ea typeface="ＤＦＰ太丸ゴシック体"/>
                <a:cs typeface="ＤＦＰ太丸ゴシック体"/>
              </a:rPr>
              <a:t>米国国立標準技術</a:t>
            </a:r>
            <a:r>
              <a:rPr lang="ja-JP" altLang="en-US" sz="1800" dirty="0" smtClean="0">
                <a:solidFill>
                  <a:schemeClr val="tx1">
                    <a:lumMod val="85000"/>
                    <a:lumOff val="15000"/>
                  </a:schemeClr>
                </a:solidFill>
                <a:effectLst/>
                <a:latin typeface="ＤＦＰ太丸ゴシック体"/>
                <a:ea typeface="ＤＦＰ太丸ゴシック体"/>
                <a:cs typeface="ＤＦＰ太丸ゴシック体"/>
              </a:rPr>
              <a:t>研究所</a:t>
            </a:r>
            <a:endParaRPr lang="ja-JP" altLang="en-US" sz="800" dirty="0">
              <a:solidFill>
                <a:schemeClr val="tx1">
                  <a:lumMod val="85000"/>
                  <a:lumOff val="15000"/>
                </a:schemeClr>
              </a:solidFill>
              <a:effectLst/>
              <a:latin typeface="ＤＦＰ太丸ゴシック体"/>
              <a:ea typeface="ＤＦＰ太丸ゴシック体"/>
              <a:cs typeface="ＤＦＰ太丸ゴシック体"/>
            </a:endParaRPr>
          </a:p>
        </p:txBody>
      </p:sp>
      <p:sp>
        <p:nvSpPr>
          <p:cNvPr id="3" name="正方形/長方形 2"/>
          <p:cNvSpPr/>
          <p:nvPr/>
        </p:nvSpPr>
        <p:spPr>
          <a:xfrm>
            <a:off x="761902" y="5560708"/>
            <a:ext cx="7848698" cy="840092"/>
          </a:xfrm>
          <a:prstGeom prst="rect">
            <a:avLst/>
          </a:prstGeom>
          <a:solidFill>
            <a:srgbClr val="0000FF">
              <a:alpha val="70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smtClean="0">
                <a:solidFill>
                  <a:srgbClr val="FFFFFF"/>
                </a:solidFill>
                <a:latin typeface="ＭＳ Ｐゴシック"/>
                <a:ea typeface="ＭＳ Ｐゴシック"/>
                <a:cs typeface="ＭＳ Ｐゴシック"/>
              </a:rPr>
              <a:t>「クラウドコンピューティング</a:t>
            </a:r>
            <a:r>
              <a:rPr lang="ja-JP" altLang="en-US" sz="1200" dirty="0">
                <a:solidFill>
                  <a:srgbClr val="FFFFFF"/>
                </a:solidFill>
                <a:latin typeface="ＭＳ Ｐゴシック"/>
                <a:ea typeface="ＭＳ Ｐゴシック"/>
                <a:cs typeface="ＭＳ Ｐゴシック"/>
              </a:rPr>
              <a:t>とは、ネットワーク、サーバー、ストレージ、アプリケーション、サービスなどの構成可能なコンピューティングリソースの共用プールに対して、便利かつオンデマンドにアクセスでき、最小の管理労力またはサービスプロバイダ間の相互動作によって迅速に提供され利用できるという、モデルのひとつで</a:t>
            </a:r>
            <a:r>
              <a:rPr lang="ja-JP" altLang="en-US" sz="1200" dirty="0" smtClean="0">
                <a:solidFill>
                  <a:srgbClr val="FFFFFF"/>
                </a:solidFill>
                <a:latin typeface="ＭＳ Ｐゴシック"/>
                <a:ea typeface="ＭＳ Ｐゴシック"/>
                <a:cs typeface="ＭＳ Ｐゴシック"/>
              </a:rPr>
              <a:t>ある　</a:t>
            </a:r>
            <a:r>
              <a:rPr lang="en-US" altLang="ja-JP" sz="1200" dirty="0" smtClean="0">
                <a:solidFill>
                  <a:srgbClr val="FFFFFF"/>
                </a:solidFill>
                <a:latin typeface="ＭＳ Ｐゴシック"/>
                <a:ea typeface="ＭＳ Ｐゴシック"/>
                <a:cs typeface="ＭＳ Ｐゴシック"/>
              </a:rPr>
              <a:t>(NIST</a:t>
            </a:r>
            <a:r>
              <a:rPr lang="ja-JP" altLang="en-US" sz="1200" dirty="0" smtClean="0">
                <a:solidFill>
                  <a:srgbClr val="FFFFFF"/>
                </a:solidFill>
                <a:latin typeface="ＭＳ Ｐゴシック"/>
                <a:ea typeface="ＭＳ Ｐゴシック"/>
                <a:cs typeface="ＭＳ Ｐゴシック"/>
              </a:rPr>
              <a:t>の定義</a:t>
            </a:r>
            <a:r>
              <a:rPr lang="en-US" altLang="ja-JP" sz="1200" dirty="0" smtClean="0">
                <a:solidFill>
                  <a:srgbClr val="FFFFFF"/>
                </a:solidFill>
                <a:latin typeface="ＭＳ Ｐゴシック"/>
                <a:ea typeface="ＭＳ Ｐゴシック"/>
                <a:cs typeface="ＭＳ Ｐゴシック"/>
              </a:rPr>
              <a:t>)</a:t>
            </a:r>
            <a:r>
              <a:rPr lang="ja-JP" altLang="en-US" sz="1200" dirty="0" smtClean="0">
                <a:solidFill>
                  <a:srgbClr val="FFFFFF"/>
                </a:solidFill>
                <a:latin typeface="ＭＳ Ｐゴシック"/>
                <a:ea typeface="ＭＳ Ｐゴシック"/>
                <a:cs typeface="ＭＳ Ｐゴシック"/>
              </a:rPr>
              <a:t>」。</a:t>
            </a:r>
            <a:endParaRPr kumimoji="1" lang="ja-JP" altLang="en-US" sz="1200" dirty="0">
              <a:solidFill>
                <a:srgbClr val="FFFFFF"/>
              </a:solidFill>
              <a:effectLst/>
              <a:latin typeface="ＭＳ Ｐゴシック"/>
              <a:ea typeface="ＭＳ Ｐゴシック"/>
              <a:cs typeface="ＭＳ Ｐゴシック"/>
            </a:endParaRPr>
          </a:p>
        </p:txBody>
      </p:sp>
    </p:spTree>
    <p:extLst>
      <p:ext uri="{BB962C8B-B14F-4D97-AF65-F5344CB8AC3E}">
        <p14:creationId xmlns:p14="http://schemas.microsoft.com/office/powerpoint/2010/main" val="2558873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2" presetClass="entr" presetSubtype="8" fill="hold" grpId="0" nodeType="clickEffect">
                                  <p:stCondLst>
                                    <p:cond delay="0"/>
                                  </p:stCondLst>
                                  <p:childTnLst>
                                    <p:set>
                                      <p:cBhvr>
                                        <p:cTn id="13" dur="1" fill="hold">
                                          <p:stCondLst>
                                            <p:cond delay="0"/>
                                          </p:stCondLst>
                                        </p:cTn>
                                        <p:tgtEl>
                                          <p:spTgt spid="52"/>
                                        </p:tgtEl>
                                        <p:attrNameLst>
                                          <p:attrName>style.visibility</p:attrName>
                                        </p:attrNameLst>
                                      </p:cBhvr>
                                      <p:to>
                                        <p:strVal val="visible"/>
                                      </p:to>
                                    </p:set>
                                    <p:anim calcmode="lin" valueType="num">
                                      <p:cBhvr additive="base">
                                        <p:cTn id="14" dur="500"/>
                                        <p:tgtEl>
                                          <p:spTgt spid="52"/>
                                        </p:tgtEl>
                                        <p:attrNameLst>
                                          <p:attrName>ppt_x</p:attrName>
                                        </p:attrNameLst>
                                      </p:cBhvr>
                                      <p:tavLst>
                                        <p:tav tm="0">
                                          <p:val>
                                            <p:strVal val="#ppt_x-#ppt_w*1.125000"/>
                                          </p:val>
                                        </p:tav>
                                        <p:tav tm="100000">
                                          <p:val>
                                            <p:strVal val="#ppt_x"/>
                                          </p:val>
                                        </p:tav>
                                      </p:tavLst>
                                    </p:anim>
                                    <p:animEffect transition="in" filter="wipe(right)">
                                      <p:cBhvr>
                                        <p:cTn id="15" dur="500"/>
                                        <p:tgtEl>
                                          <p:spTgt spid="52"/>
                                        </p:tgtEl>
                                      </p:cBhvr>
                                    </p:animEffect>
                                  </p:childTnLst>
                                </p:cTn>
                              </p:par>
                              <p:par>
                                <p:cTn id="16" presetID="12" presetClass="entr" presetSubtype="8"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p:tgtEl>
                                          <p:spTgt spid="8"/>
                                        </p:tgtEl>
                                        <p:attrNameLst>
                                          <p:attrName>ppt_x</p:attrName>
                                        </p:attrNameLst>
                                      </p:cBhvr>
                                      <p:tavLst>
                                        <p:tav tm="0">
                                          <p:val>
                                            <p:strVal val="#ppt_x-#ppt_w*1.125000"/>
                                          </p:val>
                                        </p:tav>
                                        <p:tav tm="100000">
                                          <p:val>
                                            <p:strVal val="#ppt_x"/>
                                          </p:val>
                                        </p:tav>
                                      </p:tavLst>
                                    </p:anim>
                                    <p:animEffect transition="in" filter="wipe(right)">
                                      <p:cBhvr>
                                        <p:cTn id="19" dur="500"/>
                                        <p:tgtEl>
                                          <p:spTgt spid="8"/>
                                        </p:tgtEl>
                                      </p:cBhvr>
                                    </p:animEffect>
                                  </p:childTnLst>
                                </p:cTn>
                              </p:par>
                              <p:par>
                                <p:cTn id="20" presetID="12" presetClass="entr" presetSubtype="8" fill="hold" grpId="0" nodeType="withEffect">
                                  <p:stCondLst>
                                    <p:cond delay="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500"/>
                                        <p:tgtEl>
                                          <p:spTgt spid="53"/>
                                        </p:tgtEl>
                                        <p:attrNameLst>
                                          <p:attrName>ppt_x</p:attrName>
                                        </p:attrNameLst>
                                      </p:cBhvr>
                                      <p:tavLst>
                                        <p:tav tm="0">
                                          <p:val>
                                            <p:strVal val="#ppt_x-#ppt_w*1.125000"/>
                                          </p:val>
                                        </p:tav>
                                        <p:tav tm="100000">
                                          <p:val>
                                            <p:strVal val="#ppt_x"/>
                                          </p:val>
                                        </p:tav>
                                      </p:tavLst>
                                    </p:anim>
                                    <p:animEffect transition="in" filter="wipe(right)">
                                      <p:cBhvr>
                                        <p:cTn id="23"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2" grpId="0" animBg="1"/>
      <p:bldP spid="5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スライド番号プレースホルダー 4"/>
          <p:cNvSpPr>
            <a:spLocks noGrp="1"/>
          </p:cNvSpPr>
          <p:nvPr>
            <p:ph type="sldNum" sz="quarter" idx="12"/>
          </p:nvPr>
        </p:nvSpPr>
        <p:spPr/>
        <p:txBody>
          <a:bodyPr/>
          <a:lstStyle/>
          <a:p>
            <a:fld id="{8FF8CC5D-A65D-5946-99B5-645367A967AD}" type="slidenum">
              <a:rPr kumimoji="1" lang="ja-JP" altLang="en-US" smtClean="0"/>
              <a:t>4</a:t>
            </a:fld>
            <a:endParaRPr kumimoji="1" lang="ja-JP" altLang="en-US" dirty="0"/>
          </a:p>
        </p:txBody>
      </p:sp>
      <p:sp>
        <p:nvSpPr>
          <p:cNvPr id="6" name="正方形/長方形 5"/>
          <p:cNvSpPr/>
          <p:nvPr/>
        </p:nvSpPr>
        <p:spPr>
          <a:xfrm>
            <a:off x="830355" y="2775338"/>
            <a:ext cx="7499634"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800" dirty="0" smtClean="0">
                <a:solidFill>
                  <a:srgbClr val="FFFFFF"/>
                </a:solidFill>
                <a:effectLst/>
                <a:latin typeface="Arial"/>
                <a:ea typeface="HGP創英角ｺﾞｼｯｸUB" pitchFamily="50" charset="-128"/>
                <a:cs typeface="Arial"/>
              </a:rPr>
              <a:t>最新の</a:t>
            </a:r>
            <a:r>
              <a:rPr lang="en-US" altLang="ja-JP" sz="2800" dirty="0" smtClean="0">
                <a:solidFill>
                  <a:srgbClr val="FFFFFF"/>
                </a:solidFill>
                <a:effectLst/>
                <a:latin typeface="Arial"/>
                <a:ea typeface="HGP創英角ｺﾞｼｯｸUB" pitchFamily="50" charset="-128"/>
                <a:cs typeface="Arial"/>
              </a:rPr>
              <a:t>IT</a:t>
            </a:r>
            <a:r>
              <a:rPr lang="ja-JP" altLang="en-US" sz="2800" dirty="0" smtClean="0">
                <a:solidFill>
                  <a:srgbClr val="FFFFFF"/>
                </a:solidFill>
                <a:effectLst/>
                <a:latin typeface="Arial"/>
                <a:ea typeface="HGP創英角ｺﾞｼｯｸUB" pitchFamily="50" charset="-128"/>
                <a:cs typeface="Arial"/>
              </a:rPr>
              <a:t>トレンドと</a:t>
            </a:r>
            <a:r>
              <a:rPr lang="en-US" altLang="ja-JP" sz="2800" dirty="0" smtClean="0">
                <a:solidFill>
                  <a:srgbClr val="FFFFFF"/>
                </a:solidFill>
                <a:effectLst/>
                <a:latin typeface="Arial"/>
                <a:ea typeface="HGP創英角ｺﾞｼｯｸUB" pitchFamily="50" charset="-128"/>
                <a:cs typeface="Arial"/>
              </a:rPr>
              <a:t>IT</a:t>
            </a:r>
            <a:r>
              <a:rPr lang="ja-JP" altLang="en-US" sz="2800" dirty="0" smtClean="0">
                <a:solidFill>
                  <a:srgbClr val="FFFFFF"/>
                </a:solidFill>
                <a:effectLst/>
                <a:latin typeface="Arial"/>
                <a:ea typeface="HGP創英角ｺﾞｼｯｸUB" pitchFamily="50" charset="-128"/>
                <a:cs typeface="Arial"/>
              </a:rPr>
              <a:t>ビジネス</a:t>
            </a:r>
            <a:endParaRPr lang="en-US" altLang="ja-JP" sz="2800" dirty="0">
              <a:solidFill>
                <a:srgbClr val="FFFFFF"/>
              </a:solidFill>
              <a:effectLst/>
              <a:latin typeface="Arial"/>
              <a:ea typeface="HGP創英角ｺﾞｼｯｸUB" pitchFamily="50" charset="-128"/>
              <a:cs typeface="Arial"/>
            </a:endParaRPr>
          </a:p>
        </p:txBody>
      </p:sp>
      <p:sp>
        <p:nvSpPr>
          <p:cNvPr id="7" name="正方形/長方形 6"/>
          <p:cNvSpPr/>
          <p:nvPr/>
        </p:nvSpPr>
        <p:spPr>
          <a:xfrm>
            <a:off x="830354" y="2775338"/>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90787941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3" name="Rectangle 30"/>
          <p:cNvSpPr>
            <a:spLocks noGrp="1" noChangeArrowheads="1"/>
          </p:cNvSpPr>
          <p:nvPr>
            <p:ph type="title"/>
          </p:nvPr>
        </p:nvSpPr>
        <p:spPr/>
        <p:txBody>
          <a:bodyPr/>
          <a:lstStyle/>
          <a:p>
            <a:pPr eaLnBrk="1" hangingPunct="1"/>
            <a:r>
              <a:rPr lang="ja-JP" altLang="en-US" sz="2800" dirty="0" smtClean="0">
                <a:ea typeface="ＭＳ Ｐゴシック" charset="-128"/>
              </a:rPr>
              <a:t>クラウドの定義／サービス・モデル </a:t>
            </a:r>
            <a:r>
              <a:rPr lang="en-US" altLang="ja-JP" sz="2800" dirty="0" smtClean="0">
                <a:ea typeface="ＭＳ Ｐゴシック" charset="-128"/>
              </a:rPr>
              <a:t>(Service Model)</a:t>
            </a:r>
            <a:endParaRPr lang="ja-JP" altLang="en-US" sz="2800" dirty="0" smtClean="0">
              <a:ea typeface="ＭＳ Ｐゴシック" charset="-128"/>
            </a:endParaRPr>
          </a:p>
        </p:txBody>
      </p:sp>
      <p:sp>
        <p:nvSpPr>
          <p:cNvPr id="72" name="AutoShape 41"/>
          <p:cNvSpPr>
            <a:spLocks noChangeArrowheads="1"/>
          </p:cNvSpPr>
          <p:nvPr/>
        </p:nvSpPr>
        <p:spPr bwMode="auto">
          <a:xfrm>
            <a:off x="381000" y="1388075"/>
            <a:ext cx="6278563" cy="923925"/>
          </a:xfrm>
          <a:prstGeom prst="roundRect">
            <a:avLst>
              <a:gd name="adj" fmla="val 0"/>
            </a:avLst>
          </a:prstGeom>
          <a:solidFill>
            <a:srgbClr val="FFFBD2"/>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endParaRPr lang="ja-JP" altLang="en-US" sz="1200">
              <a:solidFill>
                <a:schemeClr val="tx1">
                  <a:lumMod val="65000"/>
                  <a:lumOff val="35000"/>
                </a:schemeClr>
              </a:solidFill>
              <a:latin typeface="Meiryo" charset="-128"/>
              <a:ea typeface="Meiryo" charset="-128"/>
              <a:cs typeface="Meiryo" charset="-128"/>
            </a:endParaRPr>
          </a:p>
        </p:txBody>
      </p:sp>
      <p:sp>
        <p:nvSpPr>
          <p:cNvPr id="73" name="AutoShape 42"/>
          <p:cNvSpPr>
            <a:spLocks noChangeArrowheads="1"/>
          </p:cNvSpPr>
          <p:nvPr/>
        </p:nvSpPr>
        <p:spPr bwMode="auto">
          <a:xfrm>
            <a:off x="381000" y="2312000"/>
            <a:ext cx="6278563" cy="923925"/>
          </a:xfrm>
          <a:prstGeom prst="roundRect">
            <a:avLst>
              <a:gd name="adj" fmla="val 0"/>
            </a:avLst>
          </a:prstGeom>
          <a:solidFill>
            <a:schemeClr val="accent3">
              <a:lumMod val="20000"/>
              <a:lumOff val="80000"/>
            </a:schemeClr>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endParaRPr lang="ja-JP" altLang="en-US" sz="1200">
              <a:solidFill>
                <a:srgbClr val="FFFFFF"/>
              </a:solidFill>
              <a:latin typeface="Meiryo" charset="-128"/>
              <a:ea typeface="Meiryo" charset="-128"/>
              <a:cs typeface="Meiryo" charset="-128"/>
            </a:endParaRPr>
          </a:p>
        </p:txBody>
      </p:sp>
      <p:sp>
        <p:nvSpPr>
          <p:cNvPr id="74" name="AutoShape 43"/>
          <p:cNvSpPr>
            <a:spLocks noChangeArrowheads="1"/>
          </p:cNvSpPr>
          <p:nvPr/>
        </p:nvSpPr>
        <p:spPr bwMode="auto">
          <a:xfrm>
            <a:off x="381000" y="3235925"/>
            <a:ext cx="6278563" cy="923925"/>
          </a:xfrm>
          <a:prstGeom prst="roundRect">
            <a:avLst>
              <a:gd name="adj" fmla="val 0"/>
            </a:avLst>
          </a:prstGeom>
          <a:solidFill>
            <a:schemeClr val="accent3">
              <a:lumMod val="40000"/>
              <a:lumOff val="60000"/>
            </a:schemeClr>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endParaRPr lang="ja-JP" altLang="en-US" sz="1200">
              <a:solidFill>
                <a:srgbClr val="FFFFFF"/>
              </a:solidFill>
              <a:latin typeface="Meiryo" charset="-128"/>
              <a:ea typeface="Meiryo" charset="-128"/>
              <a:cs typeface="Meiryo" charset="-128"/>
            </a:endParaRPr>
          </a:p>
        </p:txBody>
      </p:sp>
      <p:sp>
        <p:nvSpPr>
          <p:cNvPr id="75" name="AutoShape 44"/>
          <p:cNvSpPr>
            <a:spLocks noChangeArrowheads="1"/>
          </p:cNvSpPr>
          <p:nvPr/>
        </p:nvSpPr>
        <p:spPr bwMode="auto">
          <a:xfrm>
            <a:off x="381000" y="4159850"/>
            <a:ext cx="6278563" cy="923925"/>
          </a:xfrm>
          <a:prstGeom prst="roundRect">
            <a:avLst>
              <a:gd name="adj" fmla="val 0"/>
            </a:avLst>
          </a:prstGeom>
          <a:solidFill>
            <a:schemeClr val="accent5">
              <a:lumMod val="20000"/>
              <a:lumOff val="80000"/>
            </a:schemeClr>
          </a:solidFill>
          <a:ln>
            <a:noFill/>
            <a:headEnd/>
            <a:tailEn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endParaRPr lang="ja-JP" altLang="en-US" sz="1200">
              <a:solidFill>
                <a:srgbClr val="FFFFFF"/>
              </a:solidFill>
              <a:effectLst/>
              <a:latin typeface="Meiryo" charset="-128"/>
              <a:ea typeface="Meiryo" charset="-128"/>
              <a:cs typeface="Meiryo" charset="-128"/>
            </a:endParaRPr>
          </a:p>
        </p:txBody>
      </p:sp>
      <p:sp>
        <p:nvSpPr>
          <p:cNvPr id="76" name="Text Box 45"/>
          <p:cNvSpPr txBox="1">
            <a:spLocks noChangeArrowheads="1"/>
          </p:cNvSpPr>
          <p:nvPr/>
        </p:nvSpPr>
        <p:spPr bwMode="auto">
          <a:xfrm>
            <a:off x="580314" y="1680175"/>
            <a:ext cx="1620957" cy="307777"/>
          </a:xfrm>
          <a:prstGeom prst="rect">
            <a:avLst/>
          </a:prstGeom>
          <a:noFill/>
          <a:ln w="9525">
            <a:noFill/>
            <a:miter lim="800000"/>
            <a:headEnd/>
            <a:tailEnd/>
          </a:ln>
        </p:spPr>
        <p:txBody>
          <a:bodyPr wrap="none">
            <a:spAutoFit/>
          </a:bodyPr>
          <a:lstStyle/>
          <a:p>
            <a:r>
              <a:rPr lang="ja-JP" altLang="en-US" sz="1400" dirty="0">
                <a:solidFill>
                  <a:srgbClr val="0432FF"/>
                </a:solidFill>
                <a:effectLst/>
                <a:latin typeface="Meiryo" charset="-128"/>
                <a:ea typeface="Meiryo" charset="-128"/>
                <a:cs typeface="Meiryo" charset="-128"/>
              </a:rPr>
              <a:t>アプリケーション</a:t>
            </a:r>
          </a:p>
        </p:txBody>
      </p:sp>
      <p:sp>
        <p:nvSpPr>
          <p:cNvPr id="77" name="Text Box 46"/>
          <p:cNvSpPr txBox="1">
            <a:spLocks noChangeArrowheads="1"/>
          </p:cNvSpPr>
          <p:nvPr/>
        </p:nvSpPr>
        <p:spPr bwMode="auto">
          <a:xfrm>
            <a:off x="911216" y="2604100"/>
            <a:ext cx="1107996" cy="276999"/>
          </a:xfrm>
          <a:prstGeom prst="rect">
            <a:avLst/>
          </a:prstGeom>
          <a:noFill/>
          <a:ln w="9525">
            <a:noFill/>
            <a:miter lim="800000"/>
            <a:headEnd/>
            <a:tailEnd/>
          </a:ln>
        </p:spPr>
        <p:txBody>
          <a:bodyPr wrap="none">
            <a:spAutoFit/>
          </a:bodyPr>
          <a:lstStyle/>
          <a:p>
            <a:r>
              <a:rPr lang="ja-JP" altLang="en-US" sz="1200" dirty="0">
                <a:solidFill>
                  <a:srgbClr val="0432FF"/>
                </a:solidFill>
                <a:effectLst/>
                <a:latin typeface="Meiryo" charset="-128"/>
                <a:ea typeface="Meiryo" charset="-128"/>
                <a:cs typeface="Meiryo" charset="-128"/>
              </a:rPr>
              <a:t>ミドルウェア</a:t>
            </a:r>
          </a:p>
        </p:txBody>
      </p:sp>
      <p:sp>
        <p:nvSpPr>
          <p:cNvPr id="78" name="Text Box 47"/>
          <p:cNvSpPr txBox="1">
            <a:spLocks noChangeArrowheads="1"/>
          </p:cNvSpPr>
          <p:nvPr/>
        </p:nvSpPr>
        <p:spPr bwMode="auto">
          <a:xfrm>
            <a:off x="849968" y="3418610"/>
            <a:ext cx="1415772" cy="461665"/>
          </a:xfrm>
          <a:prstGeom prst="rect">
            <a:avLst/>
          </a:prstGeom>
          <a:noFill/>
          <a:ln w="9525">
            <a:noFill/>
            <a:miter lim="800000"/>
            <a:headEnd/>
            <a:tailEnd/>
          </a:ln>
        </p:spPr>
        <p:txBody>
          <a:bodyPr wrap="none">
            <a:spAutoFit/>
          </a:bodyPr>
          <a:lstStyle/>
          <a:p>
            <a:r>
              <a:rPr lang="ja-JP" altLang="en-US" sz="1200" dirty="0" smtClean="0">
                <a:solidFill>
                  <a:srgbClr val="0432FF"/>
                </a:solidFill>
                <a:effectLst/>
                <a:latin typeface="Meiryo" charset="-128"/>
                <a:ea typeface="Meiryo" charset="-128"/>
                <a:cs typeface="Meiryo" charset="-128"/>
              </a:rPr>
              <a:t>オペレーティング</a:t>
            </a:r>
          </a:p>
          <a:p>
            <a:r>
              <a:rPr lang="ja-JP" altLang="en-US" sz="1200" dirty="0" smtClean="0">
                <a:solidFill>
                  <a:srgbClr val="0432FF"/>
                </a:solidFill>
                <a:effectLst/>
                <a:latin typeface="Meiryo" charset="-128"/>
                <a:ea typeface="Meiryo" charset="-128"/>
                <a:cs typeface="Meiryo" charset="-128"/>
              </a:rPr>
              <a:t>システム</a:t>
            </a:r>
            <a:endParaRPr lang="en-US" altLang="ja-JP" sz="1200" dirty="0">
              <a:solidFill>
                <a:srgbClr val="0432FF"/>
              </a:solidFill>
              <a:effectLst/>
              <a:latin typeface="Meiryo" charset="-128"/>
              <a:ea typeface="Meiryo" charset="-128"/>
              <a:cs typeface="Meiryo" charset="-128"/>
            </a:endParaRPr>
          </a:p>
        </p:txBody>
      </p:sp>
      <p:sp>
        <p:nvSpPr>
          <p:cNvPr id="79" name="Text Box 48"/>
          <p:cNvSpPr txBox="1">
            <a:spLocks noChangeArrowheads="1"/>
          </p:cNvSpPr>
          <p:nvPr/>
        </p:nvSpPr>
        <p:spPr bwMode="auto">
          <a:xfrm>
            <a:off x="575933" y="4452535"/>
            <a:ext cx="1261884" cy="307777"/>
          </a:xfrm>
          <a:prstGeom prst="rect">
            <a:avLst/>
          </a:prstGeom>
          <a:noFill/>
          <a:ln w="9525">
            <a:noFill/>
            <a:miter lim="800000"/>
            <a:headEnd/>
            <a:tailEnd/>
          </a:ln>
        </p:spPr>
        <p:txBody>
          <a:bodyPr wrap="none">
            <a:spAutoFit/>
          </a:bodyPr>
          <a:lstStyle/>
          <a:p>
            <a:r>
              <a:rPr lang="ja-JP" altLang="en-US" sz="1400" dirty="0">
                <a:solidFill>
                  <a:srgbClr val="0432FF"/>
                </a:solidFill>
                <a:effectLst/>
                <a:latin typeface="Meiryo" charset="-128"/>
                <a:ea typeface="Meiryo" charset="-128"/>
                <a:cs typeface="Meiryo" charset="-128"/>
              </a:rPr>
              <a:t>ハードウェア</a:t>
            </a:r>
          </a:p>
        </p:txBody>
      </p:sp>
      <p:sp>
        <p:nvSpPr>
          <p:cNvPr id="81" name="AutoShape 50"/>
          <p:cNvSpPr>
            <a:spLocks noChangeArrowheads="1"/>
          </p:cNvSpPr>
          <p:nvPr/>
        </p:nvSpPr>
        <p:spPr bwMode="auto">
          <a:xfrm>
            <a:off x="3659187" y="2398409"/>
            <a:ext cx="1233299" cy="2609165"/>
          </a:xfrm>
          <a:prstGeom prst="roundRect">
            <a:avLst>
              <a:gd name="adj" fmla="val 0"/>
            </a:avLst>
          </a:prstGeom>
          <a:solidFill>
            <a:srgbClr val="FF6666"/>
          </a:solidFill>
          <a:ln>
            <a:noFill/>
            <a:headEnd/>
            <a:tailEn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pPr algn="ctr">
              <a:defRPr/>
            </a:pPr>
            <a:endParaRPr lang="en-US" altLang="ja-JP" sz="2800" dirty="0" smtClean="0">
              <a:solidFill>
                <a:srgbClr val="FFFFFF"/>
              </a:solidFill>
              <a:latin typeface="Meiryo" charset="-128"/>
              <a:ea typeface="Meiryo" charset="-128"/>
              <a:cs typeface="Meiryo" charset="-128"/>
            </a:endParaRPr>
          </a:p>
          <a:p>
            <a:pPr algn="ctr">
              <a:defRPr/>
            </a:pPr>
            <a:r>
              <a:rPr lang="en-US" altLang="ja-JP" sz="2800" dirty="0" err="1" smtClean="0">
                <a:solidFill>
                  <a:srgbClr val="FFFFFF"/>
                </a:solidFill>
                <a:latin typeface="Meiryo" charset="-128"/>
                <a:ea typeface="Meiryo" charset="-128"/>
                <a:cs typeface="Meiryo" charset="-128"/>
              </a:rPr>
              <a:t>PaaS</a:t>
            </a:r>
            <a:endParaRPr lang="en-US" altLang="ja-JP" sz="2800" dirty="0" smtClean="0">
              <a:solidFill>
                <a:srgbClr val="FFFFFF"/>
              </a:solidFill>
              <a:latin typeface="Meiryo" charset="-128"/>
              <a:ea typeface="Meiryo" charset="-128"/>
              <a:cs typeface="Meiryo" charset="-128"/>
            </a:endParaRPr>
          </a:p>
          <a:p>
            <a:pPr algn="ctr">
              <a:defRPr/>
            </a:pPr>
            <a:endParaRPr lang="en-US" altLang="ja-JP" sz="2800" dirty="0">
              <a:solidFill>
                <a:srgbClr val="FFFFFF"/>
              </a:solidFill>
              <a:latin typeface="Meiryo" charset="-128"/>
              <a:ea typeface="Meiryo" charset="-128"/>
              <a:cs typeface="Meiryo" charset="-128"/>
            </a:endParaRPr>
          </a:p>
          <a:p>
            <a:pPr algn="ctr">
              <a:defRPr/>
            </a:pPr>
            <a:endParaRPr lang="en-US" altLang="ja-JP" sz="2800" dirty="0" smtClean="0">
              <a:solidFill>
                <a:srgbClr val="FFFFFF"/>
              </a:solidFill>
              <a:latin typeface="Meiryo" charset="-128"/>
              <a:ea typeface="Meiryo" charset="-128"/>
              <a:cs typeface="Meiryo" charset="-128"/>
            </a:endParaRPr>
          </a:p>
          <a:p>
            <a:pPr algn="ctr">
              <a:defRPr/>
            </a:pPr>
            <a:endParaRPr lang="en-US" altLang="ja-JP" sz="2800" dirty="0">
              <a:solidFill>
                <a:srgbClr val="FFFFFF"/>
              </a:solidFill>
              <a:latin typeface="Meiryo" charset="-128"/>
              <a:ea typeface="Meiryo" charset="-128"/>
              <a:cs typeface="Meiryo" charset="-128"/>
            </a:endParaRPr>
          </a:p>
          <a:p>
            <a:pPr algn="ctr">
              <a:defRPr/>
            </a:pPr>
            <a:endParaRPr lang="en-US" altLang="ja-JP" sz="2800" dirty="0">
              <a:solidFill>
                <a:srgbClr val="FFFFFF"/>
              </a:solidFill>
              <a:latin typeface="Meiryo" charset="-128"/>
              <a:ea typeface="Meiryo" charset="-128"/>
              <a:cs typeface="Meiryo" charset="-128"/>
            </a:endParaRPr>
          </a:p>
          <a:p>
            <a:pPr algn="ctr">
              <a:defRPr/>
            </a:pPr>
            <a:endParaRPr lang="en-US" altLang="ja-JP" sz="2800" dirty="0">
              <a:solidFill>
                <a:srgbClr val="FFFFFF"/>
              </a:solidFill>
              <a:latin typeface="Meiryo" charset="-128"/>
              <a:ea typeface="Meiryo" charset="-128"/>
              <a:cs typeface="Meiryo" charset="-128"/>
            </a:endParaRPr>
          </a:p>
        </p:txBody>
      </p:sp>
      <p:sp>
        <p:nvSpPr>
          <p:cNvPr id="83" name="Text Box 65"/>
          <p:cNvSpPr txBox="1">
            <a:spLocks noChangeArrowheads="1"/>
          </p:cNvSpPr>
          <p:nvPr/>
        </p:nvSpPr>
        <p:spPr bwMode="auto">
          <a:xfrm>
            <a:off x="3682999" y="3174667"/>
            <a:ext cx="1185674" cy="430887"/>
          </a:xfrm>
          <a:prstGeom prst="rect">
            <a:avLst/>
          </a:prstGeom>
          <a:noFill/>
          <a:ln w="9525">
            <a:noFill/>
            <a:miter lim="800000"/>
            <a:headEnd/>
            <a:tailEnd/>
          </a:ln>
        </p:spPr>
        <p:txBody>
          <a:bodyPr wrap="square">
            <a:spAutoFit/>
          </a:bodyPr>
          <a:lstStyle/>
          <a:p>
            <a:pPr algn="ctr"/>
            <a:r>
              <a:rPr lang="en-US" altLang="ja-JP" sz="1100" dirty="0">
                <a:solidFill>
                  <a:srgbClr val="FFFFFF"/>
                </a:solidFill>
                <a:latin typeface="Meiryo" charset="-128"/>
                <a:ea typeface="Meiryo" charset="-128"/>
                <a:cs typeface="Meiryo" charset="-128"/>
              </a:rPr>
              <a:t>Platform </a:t>
            </a:r>
            <a:endParaRPr lang="en-US" altLang="ja-JP" sz="1100" dirty="0" smtClean="0">
              <a:solidFill>
                <a:srgbClr val="FFFFFF"/>
              </a:solidFill>
              <a:latin typeface="Meiryo" charset="-128"/>
              <a:ea typeface="Meiryo" charset="-128"/>
              <a:cs typeface="Meiryo" charset="-128"/>
            </a:endParaRPr>
          </a:p>
          <a:p>
            <a:pPr algn="ctr"/>
            <a:r>
              <a:rPr lang="en-US" altLang="ja-JP" sz="1100" dirty="0" smtClean="0">
                <a:solidFill>
                  <a:srgbClr val="FFFFFF"/>
                </a:solidFill>
                <a:latin typeface="Meiryo" charset="-128"/>
                <a:ea typeface="Meiryo" charset="-128"/>
                <a:cs typeface="Meiryo" charset="-128"/>
              </a:rPr>
              <a:t>as </a:t>
            </a:r>
            <a:r>
              <a:rPr lang="en-US" altLang="ja-JP" sz="1100" dirty="0">
                <a:solidFill>
                  <a:srgbClr val="FFFFFF"/>
                </a:solidFill>
                <a:latin typeface="Meiryo" charset="-128"/>
                <a:ea typeface="Meiryo" charset="-128"/>
                <a:cs typeface="Meiryo" charset="-128"/>
              </a:rPr>
              <a:t>a Service</a:t>
            </a:r>
          </a:p>
        </p:txBody>
      </p:sp>
      <p:sp>
        <p:nvSpPr>
          <p:cNvPr id="85" name="AutoShape 51"/>
          <p:cNvSpPr>
            <a:spLocks noChangeArrowheads="1"/>
          </p:cNvSpPr>
          <p:nvPr/>
        </p:nvSpPr>
        <p:spPr bwMode="auto">
          <a:xfrm>
            <a:off x="5027613" y="4233748"/>
            <a:ext cx="1220787" cy="771877"/>
          </a:xfrm>
          <a:prstGeom prst="roundRect">
            <a:avLst>
              <a:gd name="adj" fmla="val 0"/>
            </a:avLst>
          </a:prstGeom>
          <a:solidFill>
            <a:schemeClr val="accent6">
              <a:lumMod val="75000"/>
            </a:schemeClr>
          </a:solidFill>
          <a:ln>
            <a:noFill/>
            <a:headEnd/>
            <a:tailEn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pPr algn="ctr">
              <a:lnSpc>
                <a:spcPts val="2800"/>
              </a:lnSpc>
              <a:defRPr/>
            </a:pPr>
            <a:r>
              <a:rPr lang="en-US" altLang="ja-JP" sz="2800" dirty="0" err="1" smtClean="0">
                <a:solidFill>
                  <a:srgbClr val="FFFFFF"/>
                </a:solidFill>
                <a:latin typeface="Meiryo" charset="-128"/>
                <a:ea typeface="Meiryo" charset="-128"/>
                <a:cs typeface="Meiryo" charset="-128"/>
              </a:rPr>
              <a:t>IaaS</a:t>
            </a:r>
            <a:endParaRPr lang="en-US" altLang="ja-JP" sz="2800" dirty="0" smtClean="0">
              <a:solidFill>
                <a:srgbClr val="FFFFFF"/>
              </a:solidFill>
              <a:latin typeface="Meiryo" charset="-128"/>
              <a:ea typeface="Meiryo" charset="-128"/>
              <a:cs typeface="Meiryo" charset="-128"/>
            </a:endParaRPr>
          </a:p>
          <a:p>
            <a:pPr algn="ctr">
              <a:lnSpc>
                <a:spcPts val="2800"/>
              </a:lnSpc>
              <a:defRPr/>
            </a:pPr>
            <a:endParaRPr lang="en-US" altLang="ja-JP" sz="2800" dirty="0">
              <a:solidFill>
                <a:srgbClr val="FFFFFF"/>
              </a:solidFill>
              <a:latin typeface="Meiryo" charset="-128"/>
              <a:ea typeface="Meiryo" charset="-128"/>
              <a:cs typeface="Meiryo" charset="-128"/>
            </a:endParaRPr>
          </a:p>
        </p:txBody>
      </p:sp>
      <p:sp>
        <p:nvSpPr>
          <p:cNvPr id="87" name="Text Box 66"/>
          <p:cNvSpPr txBox="1">
            <a:spLocks noChangeArrowheads="1"/>
          </p:cNvSpPr>
          <p:nvPr/>
        </p:nvSpPr>
        <p:spPr bwMode="auto">
          <a:xfrm>
            <a:off x="4953000" y="4572075"/>
            <a:ext cx="1365961" cy="430887"/>
          </a:xfrm>
          <a:prstGeom prst="rect">
            <a:avLst/>
          </a:prstGeom>
          <a:noFill/>
          <a:ln w="9525">
            <a:noFill/>
            <a:miter lim="800000"/>
            <a:headEnd/>
            <a:tailEnd/>
          </a:ln>
        </p:spPr>
        <p:txBody>
          <a:bodyPr wrap="square">
            <a:spAutoFit/>
          </a:bodyPr>
          <a:lstStyle/>
          <a:p>
            <a:pPr algn="ctr"/>
            <a:r>
              <a:rPr lang="en-US" altLang="ja-JP" sz="1100" dirty="0">
                <a:solidFill>
                  <a:srgbClr val="FFFFFF"/>
                </a:solidFill>
                <a:latin typeface="Meiryo" charset="-128"/>
                <a:ea typeface="Meiryo" charset="-128"/>
                <a:cs typeface="Meiryo" charset="-128"/>
              </a:rPr>
              <a:t>Infrastructure </a:t>
            </a:r>
            <a:endParaRPr lang="en-US" altLang="ja-JP" sz="1100" dirty="0" smtClean="0">
              <a:solidFill>
                <a:srgbClr val="FFFFFF"/>
              </a:solidFill>
              <a:latin typeface="Meiryo" charset="-128"/>
              <a:ea typeface="Meiryo" charset="-128"/>
              <a:cs typeface="Meiryo" charset="-128"/>
            </a:endParaRPr>
          </a:p>
          <a:p>
            <a:pPr algn="ctr"/>
            <a:r>
              <a:rPr lang="en-US" altLang="ja-JP" sz="1100" dirty="0" smtClean="0">
                <a:solidFill>
                  <a:srgbClr val="FFFFFF"/>
                </a:solidFill>
                <a:latin typeface="Meiryo" charset="-128"/>
                <a:ea typeface="Meiryo" charset="-128"/>
                <a:cs typeface="Meiryo" charset="-128"/>
              </a:rPr>
              <a:t>as </a:t>
            </a:r>
            <a:r>
              <a:rPr lang="en-US" altLang="ja-JP" sz="1100" dirty="0">
                <a:solidFill>
                  <a:srgbClr val="FFFFFF"/>
                </a:solidFill>
                <a:latin typeface="Meiryo" charset="-128"/>
                <a:ea typeface="Meiryo" charset="-128"/>
                <a:cs typeface="Meiryo" charset="-128"/>
              </a:rPr>
              <a:t>a Service</a:t>
            </a:r>
          </a:p>
        </p:txBody>
      </p:sp>
      <p:sp>
        <p:nvSpPr>
          <p:cNvPr id="92" name="AutoShape 49"/>
          <p:cNvSpPr>
            <a:spLocks noChangeArrowheads="1"/>
          </p:cNvSpPr>
          <p:nvPr/>
        </p:nvSpPr>
        <p:spPr bwMode="auto">
          <a:xfrm>
            <a:off x="2285999" y="1464274"/>
            <a:ext cx="1233299" cy="3543301"/>
          </a:xfrm>
          <a:prstGeom prst="roundRect">
            <a:avLst>
              <a:gd name="adj" fmla="val 0"/>
            </a:avLst>
          </a:prstGeom>
          <a:solidFill>
            <a:srgbClr val="800000"/>
          </a:solidFill>
          <a:ln>
            <a:noFill/>
            <a:headEnd/>
            <a:tailEn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wrap="none" anchor="ctr"/>
          <a:lstStyle/>
          <a:p>
            <a:pPr algn="ctr">
              <a:defRPr/>
            </a:pPr>
            <a:endParaRPr lang="en-US" altLang="ja-JP" sz="2400" dirty="0">
              <a:solidFill>
                <a:srgbClr val="FFFFFF"/>
              </a:solidFill>
              <a:latin typeface="Meiryo" charset="-128"/>
              <a:ea typeface="Meiryo" charset="-128"/>
              <a:cs typeface="Meiryo" charset="-128"/>
            </a:endParaRPr>
          </a:p>
          <a:p>
            <a:pPr algn="ctr">
              <a:defRPr/>
            </a:pPr>
            <a:endParaRPr lang="en-US" altLang="ja-JP" sz="2400" dirty="0">
              <a:solidFill>
                <a:srgbClr val="FFFFFF"/>
              </a:solidFill>
              <a:latin typeface="Meiryo" charset="-128"/>
              <a:ea typeface="Meiryo" charset="-128"/>
              <a:cs typeface="Meiryo" charset="-128"/>
            </a:endParaRPr>
          </a:p>
          <a:p>
            <a:pPr algn="ctr">
              <a:defRPr/>
            </a:pPr>
            <a:endParaRPr lang="en-US" altLang="ja-JP" sz="2400" dirty="0">
              <a:solidFill>
                <a:srgbClr val="FFFFFF"/>
              </a:solidFill>
              <a:latin typeface="Meiryo" charset="-128"/>
              <a:ea typeface="Meiryo" charset="-128"/>
              <a:cs typeface="Meiryo" charset="-128"/>
            </a:endParaRPr>
          </a:p>
        </p:txBody>
      </p:sp>
      <p:sp>
        <p:nvSpPr>
          <p:cNvPr id="90" name="Text Box 64"/>
          <p:cNvSpPr txBox="1">
            <a:spLocks noChangeArrowheads="1"/>
          </p:cNvSpPr>
          <p:nvPr/>
        </p:nvSpPr>
        <p:spPr bwMode="auto">
          <a:xfrm>
            <a:off x="2285998" y="2136799"/>
            <a:ext cx="1233299" cy="430887"/>
          </a:xfrm>
          <a:prstGeom prst="rect">
            <a:avLst/>
          </a:prstGeom>
          <a:noFill/>
          <a:ln w="9525">
            <a:noFill/>
            <a:miter lim="800000"/>
            <a:headEnd/>
            <a:tailEnd/>
          </a:ln>
        </p:spPr>
        <p:txBody>
          <a:bodyPr wrap="square">
            <a:spAutoFit/>
          </a:bodyPr>
          <a:lstStyle/>
          <a:p>
            <a:pPr algn="ctr"/>
            <a:r>
              <a:rPr lang="en-US" altLang="ja-JP" sz="1100" dirty="0">
                <a:solidFill>
                  <a:srgbClr val="FFFFFF"/>
                </a:solidFill>
                <a:latin typeface="Meiryo" charset="-128"/>
                <a:ea typeface="Meiryo" charset="-128"/>
                <a:cs typeface="Meiryo" charset="-128"/>
              </a:rPr>
              <a:t>Software </a:t>
            </a:r>
            <a:endParaRPr lang="en-US" altLang="ja-JP" sz="1100" dirty="0" smtClean="0">
              <a:solidFill>
                <a:srgbClr val="FFFFFF"/>
              </a:solidFill>
              <a:latin typeface="Meiryo" charset="-128"/>
              <a:ea typeface="Meiryo" charset="-128"/>
              <a:cs typeface="Meiryo" charset="-128"/>
            </a:endParaRPr>
          </a:p>
          <a:p>
            <a:pPr algn="ctr"/>
            <a:r>
              <a:rPr lang="en-US" altLang="ja-JP" sz="1100" dirty="0" smtClean="0">
                <a:solidFill>
                  <a:srgbClr val="FFFFFF"/>
                </a:solidFill>
                <a:latin typeface="Meiryo" charset="-128"/>
                <a:ea typeface="Meiryo" charset="-128"/>
                <a:cs typeface="Meiryo" charset="-128"/>
              </a:rPr>
              <a:t>as </a:t>
            </a:r>
            <a:r>
              <a:rPr lang="en-US" altLang="ja-JP" sz="1100" dirty="0">
                <a:solidFill>
                  <a:srgbClr val="FFFFFF"/>
                </a:solidFill>
                <a:latin typeface="Meiryo" charset="-128"/>
                <a:ea typeface="Meiryo" charset="-128"/>
                <a:cs typeface="Meiryo" charset="-128"/>
              </a:rPr>
              <a:t>a Service</a:t>
            </a:r>
          </a:p>
        </p:txBody>
      </p:sp>
      <p:sp>
        <p:nvSpPr>
          <p:cNvPr id="91" name="正方形/長方形 90"/>
          <p:cNvSpPr/>
          <p:nvPr/>
        </p:nvSpPr>
        <p:spPr>
          <a:xfrm>
            <a:off x="2374297" y="1583309"/>
            <a:ext cx="1056700" cy="523220"/>
          </a:xfrm>
          <a:prstGeom prst="rect">
            <a:avLst/>
          </a:prstGeom>
        </p:spPr>
        <p:txBody>
          <a:bodyPr wrap="none">
            <a:spAutoFit/>
          </a:bodyPr>
          <a:lstStyle/>
          <a:p>
            <a:pPr lvl="0" algn="ctr">
              <a:defRPr/>
            </a:pPr>
            <a:r>
              <a:rPr lang="en-US" altLang="ja-JP" sz="2800" dirty="0" err="1">
                <a:solidFill>
                  <a:srgbClr val="FFFFFF"/>
                </a:solidFill>
                <a:latin typeface="Meiryo" charset="-128"/>
                <a:ea typeface="Meiryo" charset="-128"/>
                <a:cs typeface="Meiryo" charset="-128"/>
              </a:rPr>
              <a:t>SaaS</a:t>
            </a:r>
            <a:endParaRPr lang="en-US" altLang="ja-JP" sz="2800" dirty="0">
              <a:solidFill>
                <a:srgbClr val="FFFFFF"/>
              </a:solidFill>
              <a:latin typeface="Meiryo" charset="-128"/>
              <a:ea typeface="Meiryo" charset="-128"/>
              <a:cs typeface="Meiryo" charset="-128"/>
            </a:endParaRPr>
          </a:p>
        </p:txBody>
      </p:sp>
      <p:sp>
        <p:nvSpPr>
          <p:cNvPr id="8" name="ホームベース 7"/>
          <p:cNvSpPr/>
          <p:nvPr/>
        </p:nvSpPr>
        <p:spPr bwMode="auto">
          <a:xfrm rot="16200000">
            <a:off x="2358434" y="5184379"/>
            <a:ext cx="1088427" cy="1235269"/>
          </a:xfrm>
          <a:prstGeom prst="homePlate">
            <a:avLst>
              <a:gd name="adj" fmla="val 26664"/>
            </a:avLst>
          </a:prstGeom>
          <a:solidFill>
            <a:srgbClr val="800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9" name="テキスト ボックス 8"/>
          <p:cNvSpPr txBox="1"/>
          <p:nvPr/>
        </p:nvSpPr>
        <p:spPr>
          <a:xfrm>
            <a:off x="2276515" y="5611306"/>
            <a:ext cx="1252266" cy="553998"/>
          </a:xfrm>
          <a:prstGeom prst="rect">
            <a:avLst/>
          </a:prstGeom>
          <a:noFill/>
        </p:spPr>
        <p:txBody>
          <a:bodyPr wrap="none" rtlCol="0">
            <a:spAutoFit/>
          </a:bodyPr>
          <a:lstStyle/>
          <a:p>
            <a:pPr algn="ctr"/>
            <a:r>
              <a:rPr kumimoji="1" lang="en-US" altLang="ja-JP" sz="1000" dirty="0" smtClean="0">
                <a:solidFill>
                  <a:schemeClr val="bg1"/>
                </a:solidFill>
              </a:rPr>
              <a:t>Salesfoce.com</a:t>
            </a:r>
          </a:p>
          <a:p>
            <a:pPr algn="ctr"/>
            <a:r>
              <a:rPr lang="en-US" altLang="ja-JP" sz="1000" dirty="0" smtClean="0">
                <a:solidFill>
                  <a:schemeClr val="bg1"/>
                </a:solidFill>
              </a:rPr>
              <a:t>Google Apps</a:t>
            </a:r>
          </a:p>
          <a:p>
            <a:pPr algn="ctr"/>
            <a:r>
              <a:rPr lang="en-US" altLang="ja-JP" sz="1000" dirty="0" smtClean="0">
                <a:solidFill>
                  <a:schemeClr val="bg1"/>
                </a:solidFill>
              </a:rPr>
              <a:t>Microsoft Office 365</a:t>
            </a:r>
            <a:endParaRPr kumimoji="1" lang="ja-JP" altLang="en-US" sz="1000" dirty="0">
              <a:solidFill>
                <a:schemeClr val="bg1"/>
              </a:solidFill>
            </a:endParaRPr>
          </a:p>
        </p:txBody>
      </p:sp>
      <p:sp>
        <p:nvSpPr>
          <p:cNvPr id="100" name="ホームベース 99"/>
          <p:cNvSpPr/>
          <p:nvPr/>
        </p:nvSpPr>
        <p:spPr bwMode="auto">
          <a:xfrm rot="16200000">
            <a:off x="3732248" y="5184377"/>
            <a:ext cx="1088427" cy="1235269"/>
          </a:xfrm>
          <a:prstGeom prst="homePlate">
            <a:avLst>
              <a:gd name="adj" fmla="val 26664"/>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101" name="テキスト ボックス 100"/>
          <p:cNvSpPr txBox="1"/>
          <p:nvPr/>
        </p:nvSpPr>
        <p:spPr>
          <a:xfrm>
            <a:off x="3691206" y="5611305"/>
            <a:ext cx="1170513" cy="553998"/>
          </a:xfrm>
          <a:prstGeom prst="rect">
            <a:avLst/>
          </a:prstGeom>
          <a:noFill/>
        </p:spPr>
        <p:txBody>
          <a:bodyPr wrap="none" rtlCol="0">
            <a:spAutoFit/>
          </a:bodyPr>
          <a:lstStyle/>
          <a:p>
            <a:pPr algn="ctr"/>
            <a:r>
              <a:rPr lang="en-US" altLang="ja-JP" sz="1000" dirty="0" smtClean="0">
                <a:solidFill>
                  <a:schemeClr val="bg1"/>
                </a:solidFill>
              </a:rPr>
              <a:t>Microsoft Azure</a:t>
            </a:r>
          </a:p>
          <a:p>
            <a:pPr algn="ctr"/>
            <a:r>
              <a:rPr kumimoji="1" lang="en-US" altLang="ja-JP" sz="1000" dirty="0" err="1" smtClean="0">
                <a:solidFill>
                  <a:schemeClr val="bg1"/>
                </a:solidFill>
              </a:rPr>
              <a:t>Force.com</a:t>
            </a:r>
            <a:endParaRPr kumimoji="1" lang="en-US" altLang="ja-JP" sz="1000" dirty="0" smtClean="0">
              <a:solidFill>
                <a:schemeClr val="bg1"/>
              </a:solidFill>
            </a:endParaRPr>
          </a:p>
          <a:p>
            <a:pPr algn="ctr"/>
            <a:r>
              <a:rPr lang="en-US" altLang="ja-JP" sz="1000" dirty="0" smtClean="0">
                <a:solidFill>
                  <a:schemeClr val="bg1"/>
                </a:solidFill>
              </a:rPr>
              <a:t>Google App Engine</a:t>
            </a:r>
            <a:endParaRPr kumimoji="1" lang="ja-JP" altLang="en-US" sz="1000" dirty="0">
              <a:solidFill>
                <a:schemeClr val="bg1"/>
              </a:solidFill>
            </a:endParaRPr>
          </a:p>
        </p:txBody>
      </p:sp>
      <p:sp>
        <p:nvSpPr>
          <p:cNvPr id="102" name="ホームベース 101"/>
          <p:cNvSpPr/>
          <p:nvPr/>
        </p:nvSpPr>
        <p:spPr bwMode="auto">
          <a:xfrm rot="16200000">
            <a:off x="5106937" y="5184379"/>
            <a:ext cx="1088427" cy="1235269"/>
          </a:xfrm>
          <a:prstGeom prst="homePlate">
            <a:avLst>
              <a:gd name="adj" fmla="val 26664"/>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103" name="テキスト ボックス 102"/>
          <p:cNvSpPr txBox="1"/>
          <p:nvPr/>
        </p:nvSpPr>
        <p:spPr>
          <a:xfrm>
            <a:off x="5061202" y="5626409"/>
            <a:ext cx="1132041" cy="523220"/>
          </a:xfrm>
          <a:prstGeom prst="rect">
            <a:avLst/>
          </a:prstGeom>
          <a:noFill/>
        </p:spPr>
        <p:txBody>
          <a:bodyPr wrap="none" rtlCol="0">
            <a:spAutoFit/>
          </a:bodyPr>
          <a:lstStyle/>
          <a:p>
            <a:pPr algn="ctr"/>
            <a:r>
              <a:rPr lang="en-US" altLang="ja-JP" sz="1000" dirty="0" smtClean="0">
                <a:solidFill>
                  <a:schemeClr val="bg1"/>
                </a:solidFill>
              </a:rPr>
              <a:t>Amazon EC2</a:t>
            </a:r>
          </a:p>
          <a:p>
            <a:pPr algn="ctr"/>
            <a:r>
              <a:rPr kumimoji="1" lang="en-US" altLang="ja-JP" sz="1000" dirty="0" smtClean="0">
                <a:solidFill>
                  <a:schemeClr val="bg1"/>
                </a:solidFill>
              </a:rPr>
              <a:t>IIJ GIO Cloud</a:t>
            </a:r>
          </a:p>
          <a:p>
            <a:pPr algn="ctr"/>
            <a:r>
              <a:rPr lang="en-US" altLang="ja-JP" sz="800" dirty="0" smtClean="0">
                <a:solidFill>
                  <a:schemeClr val="bg1"/>
                </a:solidFill>
              </a:rPr>
              <a:t>Google Cloud Platform</a:t>
            </a:r>
            <a:endParaRPr kumimoji="1" lang="ja-JP" altLang="en-US" sz="800" dirty="0">
              <a:solidFill>
                <a:schemeClr val="bg1"/>
              </a:solidFill>
            </a:endParaRPr>
          </a:p>
        </p:txBody>
      </p:sp>
      <p:sp>
        <p:nvSpPr>
          <p:cNvPr id="7" name="ホームベース 6"/>
          <p:cNvSpPr/>
          <p:nvPr/>
        </p:nvSpPr>
        <p:spPr bwMode="auto">
          <a:xfrm>
            <a:off x="3666426" y="1583309"/>
            <a:ext cx="4085336" cy="435420"/>
          </a:xfrm>
          <a:prstGeom prst="homePlate">
            <a:avLst/>
          </a:prstGeom>
          <a:solidFill>
            <a:srgbClr val="800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Meiryo" charset="-128"/>
                <a:ea typeface="Meiryo" charset="-128"/>
                <a:cs typeface="Meiryo" charset="-128"/>
              </a:rPr>
              <a:t>アプリケーション</a:t>
            </a:r>
          </a:p>
        </p:txBody>
      </p:sp>
      <p:pic>
        <p:nvPicPr>
          <p:cNvPr id="27655" name="Picture 8" descr="j0433942"/>
          <p:cNvPicPr>
            <a:picLocks noChangeAspect="1" noChangeArrowheads="1"/>
          </p:cNvPicPr>
          <p:nvPr/>
        </p:nvPicPr>
        <p:blipFill>
          <a:blip r:embed="rId3"/>
          <a:srcRect/>
          <a:stretch>
            <a:fillRect/>
          </a:stretch>
        </p:blipFill>
        <p:spPr bwMode="auto">
          <a:xfrm>
            <a:off x="7824787" y="1249863"/>
            <a:ext cx="1084263" cy="1084263"/>
          </a:xfrm>
          <a:prstGeom prst="rect">
            <a:avLst/>
          </a:prstGeom>
          <a:noFill/>
          <a:ln w="9525">
            <a:noFill/>
            <a:miter lim="800000"/>
            <a:headEnd/>
            <a:tailEnd/>
          </a:ln>
        </p:spPr>
      </p:pic>
      <p:sp>
        <p:nvSpPr>
          <p:cNvPr id="2" name="テキスト ボックス 1"/>
          <p:cNvSpPr txBox="1"/>
          <p:nvPr/>
        </p:nvSpPr>
        <p:spPr>
          <a:xfrm>
            <a:off x="6742439" y="2140475"/>
            <a:ext cx="1082348" cy="246221"/>
          </a:xfrm>
          <a:prstGeom prst="rect">
            <a:avLst/>
          </a:prstGeom>
          <a:noFill/>
        </p:spPr>
        <p:txBody>
          <a:bodyPr wrap="none" rtlCol="0">
            <a:spAutoFit/>
          </a:bodyPr>
          <a:lstStyle/>
          <a:p>
            <a:pPr algn="r"/>
            <a:r>
              <a:rPr kumimoji="1" lang="ja-JP" altLang="en-US" sz="1000" dirty="0" smtClean="0">
                <a:solidFill>
                  <a:srgbClr val="3366FF"/>
                </a:solidFill>
                <a:latin typeface="Meiryo" charset="-128"/>
                <a:ea typeface="Meiryo" charset="-128"/>
                <a:cs typeface="Meiryo" charset="-128"/>
              </a:rPr>
              <a:t>エンドユーザー</a:t>
            </a:r>
            <a:endParaRPr kumimoji="1" lang="ja-JP" altLang="en-US" sz="1000" dirty="0">
              <a:solidFill>
                <a:srgbClr val="3366FF"/>
              </a:solidFill>
              <a:latin typeface="Meiryo" charset="-128"/>
              <a:ea typeface="Meiryo" charset="-128"/>
              <a:cs typeface="Meiryo" charset="-128"/>
            </a:endParaRPr>
          </a:p>
        </p:txBody>
      </p:sp>
      <p:pic>
        <p:nvPicPr>
          <p:cNvPr id="27654" name="Picture 7" descr="j0433941"/>
          <p:cNvPicPr>
            <a:picLocks noChangeAspect="1" noChangeArrowheads="1"/>
          </p:cNvPicPr>
          <p:nvPr/>
        </p:nvPicPr>
        <p:blipFill>
          <a:blip r:embed="rId4"/>
          <a:srcRect/>
          <a:stretch>
            <a:fillRect/>
          </a:stretch>
        </p:blipFill>
        <p:spPr bwMode="auto">
          <a:xfrm flipH="1">
            <a:off x="7824787" y="2224687"/>
            <a:ext cx="1011238" cy="1011238"/>
          </a:xfrm>
          <a:prstGeom prst="rect">
            <a:avLst/>
          </a:prstGeom>
          <a:noFill/>
          <a:ln w="9525">
            <a:noFill/>
            <a:miter lim="800000"/>
            <a:headEnd/>
            <a:tailEnd/>
          </a:ln>
        </p:spPr>
      </p:pic>
      <p:sp>
        <p:nvSpPr>
          <p:cNvPr id="95" name="ホームベース 94"/>
          <p:cNvSpPr/>
          <p:nvPr/>
        </p:nvSpPr>
        <p:spPr bwMode="auto">
          <a:xfrm>
            <a:off x="4975924" y="2556252"/>
            <a:ext cx="2775838" cy="435420"/>
          </a:xfrm>
          <a:prstGeom prst="homePlate">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Meiryo" charset="-128"/>
                <a:ea typeface="Meiryo" charset="-128"/>
                <a:cs typeface="Meiryo" charset="-128"/>
              </a:rPr>
              <a:t>ミドルウェア</a:t>
            </a:r>
          </a:p>
        </p:txBody>
      </p:sp>
      <p:sp>
        <p:nvSpPr>
          <p:cNvPr id="42" name="テキスト ボックス 41"/>
          <p:cNvSpPr txBox="1"/>
          <p:nvPr/>
        </p:nvSpPr>
        <p:spPr>
          <a:xfrm>
            <a:off x="6638012" y="3036167"/>
            <a:ext cx="1210588" cy="400110"/>
          </a:xfrm>
          <a:prstGeom prst="rect">
            <a:avLst/>
          </a:prstGeom>
          <a:noFill/>
        </p:spPr>
        <p:txBody>
          <a:bodyPr wrap="none" rtlCol="0">
            <a:spAutoFit/>
          </a:bodyPr>
          <a:lstStyle/>
          <a:p>
            <a:pPr algn="r"/>
            <a:r>
              <a:rPr kumimoji="1" lang="ja-JP" altLang="en-US" sz="1000" dirty="0" smtClean="0">
                <a:solidFill>
                  <a:srgbClr val="0000FF"/>
                </a:solidFill>
                <a:latin typeface="Meiryo" charset="-128"/>
                <a:ea typeface="Meiryo" charset="-128"/>
                <a:cs typeface="Meiryo" charset="-128"/>
              </a:rPr>
              <a:t>アプリケーション</a:t>
            </a:r>
            <a:endParaRPr kumimoji="1" lang="en-US" altLang="ja-JP" sz="1000" dirty="0" smtClean="0">
              <a:solidFill>
                <a:srgbClr val="0000FF"/>
              </a:solidFill>
              <a:latin typeface="Meiryo" charset="-128"/>
              <a:ea typeface="Meiryo" charset="-128"/>
              <a:cs typeface="Meiryo" charset="-128"/>
            </a:endParaRPr>
          </a:p>
          <a:p>
            <a:pPr algn="r"/>
            <a:r>
              <a:rPr lang="ja-JP" altLang="en-US" sz="1000" dirty="0" smtClean="0">
                <a:solidFill>
                  <a:srgbClr val="0000FF"/>
                </a:solidFill>
                <a:latin typeface="Meiryo" charset="-128"/>
                <a:ea typeface="Meiryo" charset="-128"/>
                <a:cs typeface="Meiryo" charset="-128"/>
              </a:rPr>
              <a:t>開発者</a:t>
            </a:r>
            <a:endParaRPr kumimoji="1" lang="ja-JP" altLang="en-US" sz="1000" dirty="0">
              <a:solidFill>
                <a:srgbClr val="0000FF"/>
              </a:solidFill>
              <a:latin typeface="Meiryo" charset="-128"/>
              <a:ea typeface="Meiryo" charset="-128"/>
              <a:cs typeface="Meiryo" charset="-128"/>
            </a:endParaRPr>
          </a:p>
        </p:txBody>
      </p:sp>
      <p:sp>
        <p:nvSpPr>
          <p:cNvPr id="96" name="ホームベース 95"/>
          <p:cNvSpPr/>
          <p:nvPr/>
        </p:nvSpPr>
        <p:spPr bwMode="auto">
          <a:xfrm>
            <a:off x="6363843" y="4402709"/>
            <a:ext cx="1387919" cy="435420"/>
          </a:xfrm>
          <a:prstGeom prst="homePlate">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Meiryo" charset="-128"/>
                <a:ea typeface="Meiryo" charset="-128"/>
                <a:cs typeface="Meiryo" charset="-128"/>
              </a:rPr>
              <a:t>マシン</a:t>
            </a:r>
          </a:p>
        </p:txBody>
      </p:sp>
      <p:pic>
        <p:nvPicPr>
          <p:cNvPr id="97" name="Picture 7" descr="j0433941"/>
          <p:cNvPicPr>
            <a:picLocks noChangeAspect="1" noChangeArrowheads="1"/>
          </p:cNvPicPr>
          <p:nvPr/>
        </p:nvPicPr>
        <p:blipFill>
          <a:blip r:embed="rId4"/>
          <a:srcRect/>
          <a:stretch>
            <a:fillRect/>
          </a:stretch>
        </p:blipFill>
        <p:spPr bwMode="auto">
          <a:xfrm flipH="1">
            <a:off x="7824787" y="4042146"/>
            <a:ext cx="1011238" cy="1011238"/>
          </a:xfrm>
          <a:prstGeom prst="rect">
            <a:avLst/>
          </a:prstGeom>
          <a:noFill/>
          <a:ln w="9525">
            <a:noFill/>
            <a:miter lim="800000"/>
            <a:headEnd/>
            <a:tailEnd/>
          </a:ln>
        </p:spPr>
      </p:pic>
      <p:sp>
        <p:nvSpPr>
          <p:cNvPr id="43" name="テキスト ボックス 42"/>
          <p:cNvSpPr txBox="1"/>
          <p:nvPr/>
        </p:nvSpPr>
        <p:spPr>
          <a:xfrm>
            <a:off x="6870680" y="4857689"/>
            <a:ext cx="954107" cy="400110"/>
          </a:xfrm>
          <a:prstGeom prst="rect">
            <a:avLst/>
          </a:prstGeom>
          <a:noFill/>
        </p:spPr>
        <p:txBody>
          <a:bodyPr wrap="none" rtlCol="0">
            <a:spAutoFit/>
          </a:bodyPr>
          <a:lstStyle/>
          <a:p>
            <a:pPr algn="r"/>
            <a:r>
              <a:rPr kumimoji="1" lang="ja-JP" altLang="en-US" sz="1000" dirty="0" smtClean="0">
                <a:solidFill>
                  <a:srgbClr val="800000"/>
                </a:solidFill>
                <a:latin typeface="Meiryo" charset="-128"/>
                <a:ea typeface="Meiryo" charset="-128"/>
                <a:cs typeface="Meiryo" charset="-128"/>
              </a:rPr>
              <a:t>システム</a:t>
            </a:r>
            <a:endParaRPr kumimoji="1" lang="en-US" altLang="ja-JP" sz="1000" dirty="0" smtClean="0">
              <a:solidFill>
                <a:srgbClr val="800000"/>
              </a:solidFill>
              <a:latin typeface="Meiryo" charset="-128"/>
              <a:ea typeface="Meiryo" charset="-128"/>
              <a:cs typeface="Meiryo" charset="-128"/>
            </a:endParaRPr>
          </a:p>
          <a:p>
            <a:pPr algn="r"/>
            <a:r>
              <a:rPr lang="ja-JP" altLang="en-US" sz="1000" dirty="0" smtClean="0">
                <a:solidFill>
                  <a:srgbClr val="800000"/>
                </a:solidFill>
                <a:latin typeface="Meiryo" charset="-128"/>
                <a:ea typeface="Meiryo" charset="-128"/>
                <a:cs typeface="Meiryo" charset="-128"/>
              </a:rPr>
              <a:t>アーキテクト</a:t>
            </a:r>
            <a:endParaRPr kumimoji="1" lang="ja-JP" altLang="en-US" sz="1000" dirty="0">
              <a:solidFill>
                <a:srgbClr val="800000"/>
              </a:solidFill>
              <a:latin typeface="Meiryo" charset="-128"/>
              <a:ea typeface="Meiryo" charset="-128"/>
              <a:cs typeface="Meiryo" charset="-128"/>
            </a:endParaRPr>
          </a:p>
        </p:txBody>
      </p:sp>
      <p:sp>
        <p:nvSpPr>
          <p:cNvPr id="33" name="AutoShape 43"/>
          <p:cNvSpPr>
            <a:spLocks noChangeArrowheads="1"/>
          </p:cNvSpPr>
          <p:nvPr/>
        </p:nvSpPr>
        <p:spPr bwMode="auto">
          <a:xfrm>
            <a:off x="386989" y="2320660"/>
            <a:ext cx="377099" cy="1839189"/>
          </a:xfrm>
          <a:prstGeom prst="roundRect">
            <a:avLst>
              <a:gd name="adj" fmla="val 0"/>
            </a:avLst>
          </a:prstGeom>
          <a:solidFill>
            <a:srgbClr val="CCFFCC"/>
          </a:solidFill>
          <a:ln>
            <a:noFill/>
            <a:headEnd/>
            <a:tailEnd/>
          </a:ln>
          <a:effectLst/>
        </p:spPr>
        <p:style>
          <a:lnRef idx="2">
            <a:schemeClr val="accent5">
              <a:shade val="50000"/>
            </a:schemeClr>
          </a:lnRef>
          <a:fillRef idx="1">
            <a:schemeClr val="accent5"/>
          </a:fillRef>
          <a:effectRef idx="0">
            <a:schemeClr val="accent5"/>
          </a:effectRef>
          <a:fontRef idx="minor">
            <a:schemeClr val="lt1"/>
          </a:fontRef>
        </p:style>
        <p:txBody>
          <a:bodyPr vert="eaVert" wrap="none" anchor="ctr"/>
          <a:lstStyle/>
          <a:p>
            <a:pPr algn="ctr"/>
            <a:r>
              <a:rPr lang="ja-JP" altLang="en-US" sz="1200" smtClean="0">
                <a:solidFill>
                  <a:srgbClr val="0432FF"/>
                </a:solidFill>
                <a:latin typeface="HGMaruGothicMPRO" charset="-128"/>
                <a:ea typeface="HGMaruGothicMPRO" charset="-128"/>
                <a:cs typeface="HGMaruGothicMPRO" charset="-128"/>
              </a:rPr>
              <a:t>プラットフォーム</a:t>
            </a:r>
            <a:endParaRPr lang="ja-JP" altLang="en-US" sz="1200">
              <a:solidFill>
                <a:srgbClr val="0432FF"/>
              </a:solidFill>
              <a:latin typeface="HGMaruGothicMPRO" charset="-128"/>
              <a:ea typeface="HGMaruGothicMPRO" charset="-128"/>
              <a:cs typeface="HGMaruGothicMPRO" charset="-128"/>
            </a:endParaRPr>
          </a:p>
        </p:txBody>
      </p:sp>
    </p:spTree>
    <p:extLst>
      <p:ext uri="{BB962C8B-B14F-4D97-AF65-F5344CB8AC3E}">
        <p14:creationId xmlns:p14="http://schemas.microsoft.com/office/powerpoint/2010/main" val="1740703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2400" y="152400"/>
            <a:ext cx="8991600" cy="533400"/>
          </a:xfrm>
        </p:spPr>
        <p:txBody>
          <a:bodyPr/>
          <a:lstStyle/>
          <a:p>
            <a:r>
              <a:rPr lang="ja-JP" altLang="en-US" sz="2800" dirty="0">
                <a:ea typeface="ＭＳ Ｐゴシック" charset="-128"/>
              </a:rPr>
              <a:t>クラウドの定義／サービス・モデル </a:t>
            </a:r>
            <a:r>
              <a:rPr lang="en-US" altLang="ja-JP" sz="2800" dirty="0">
                <a:ea typeface="ＭＳ Ｐゴシック" charset="-128"/>
              </a:rPr>
              <a:t>(Service Model)</a:t>
            </a:r>
            <a:endParaRPr kumimoji="1" lang="ja-JP" altLang="en-US" sz="2800" dirty="0"/>
          </a:p>
        </p:txBody>
      </p:sp>
      <p:sp>
        <p:nvSpPr>
          <p:cNvPr id="3" name="正方形/長方形 2"/>
          <p:cNvSpPr/>
          <p:nvPr/>
        </p:nvSpPr>
        <p:spPr bwMode="auto">
          <a:xfrm>
            <a:off x="990600" y="3048000"/>
            <a:ext cx="7162800" cy="1066800"/>
          </a:xfrm>
          <a:prstGeom prst="rect">
            <a:avLst/>
          </a:prstGeom>
          <a:solidFill>
            <a:srgbClr val="CCFFCC"/>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0000FF"/>
                </a:solidFill>
                <a:effectLst/>
                <a:latin typeface="メイリオ"/>
                <a:ea typeface="メイリオ"/>
                <a:cs typeface="メイリオ"/>
              </a:rPr>
              <a:t>プラットフォーム</a:t>
            </a:r>
            <a:endParaRPr kumimoji="0" lang="en-US" altLang="ja-JP" sz="1800" b="0" i="0" u="none" strike="noStrike" cap="none" normalizeH="0" baseline="0" dirty="0" smtClean="0">
              <a:ln>
                <a:noFill/>
              </a:ln>
              <a:solidFill>
                <a:srgbClr val="0000FF"/>
              </a:solidFill>
              <a:effectLst/>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000" dirty="0" smtClean="0">
                <a:solidFill>
                  <a:srgbClr val="0000FF"/>
                </a:solidFill>
                <a:latin typeface="メイリオ"/>
                <a:ea typeface="メイリオ"/>
                <a:cs typeface="メイリオ"/>
              </a:rPr>
              <a:t>開発や実行に必要なソフトウエア</a:t>
            </a:r>
            <a:endParaRPr kumimoji="0" lang="en-US" altLang="ja-JP" sz="1000" b="0" i="0" u="none" strike="noStrike" cap="none" normalizeH="0" baseline="0" dirty="0" smtClean="0">
              <a:ln>
                <a:noFill/>
              </a:ln>
              <a:solidFill>
                <a:srgbClr val="0000FF"/>
              </a:solidFill>
              <a:effectLst/>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0000FF"/>
                </a:solidFill>
                <a:effectLst/>
                <a:latin typeface="メイリオ"/>
                <a:ea typeface="メイリオ"/>
                <a:cs typeface="メイリオ"/>
              </a:rPr>
              <a:t>実行と運用管理</a:t>
            </a:r>
          </a:p>
        </p:txBody>
      </p:sp>
      <p:sp>
        <p:nvSpPr>
          <p:cNvPr id="4" name="正方形/長方形 3"/>
          <p:cNvSpPr/>
          <p:nvPr/>
        </p:nvSpPr>
        <p:spPr bwMode="auto">
          <a:xfrm>
            <a:off x="990600" y="1905000"/>
            <a:ext cx="7162800" cy="1066800"/>
          </a:xfrm>
          <a:prstGeom prst="rect">
            <a:avLst/>
          </a:prstGeom>
          <a:solidFill>
            <a:srgbClr val="FFFFCC"/>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800" dirty="0" smtClean="0">
                <a:solidFill>
                  <a:srgbClr val="0000FF"/>
                </a:solidFill>
                <a:latin typeface="メイリオ"/>
                <a:ea typeface="メイリオ"/>
                <a:cs typeface="メイリオ"/>
              </a:rPr>
              <a:t>アプリケーション</a:t>
            </a:r>
            <a:endParaRPr kumimoji="0" lang="en-US" altLang="ja-JP" sz="1800" dirty="0" smtClean="0">
              <a:solidFill>
                <a:srgbClr val="0000FF"/>
              </a:solidFill>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000" dirty="0" smtClean="0">
                <a:solidFill>
                  <a:srgbClr val="0000FF"/>
                </a:solidFill>
                <a:latin typeface="メイリオ"/>
                <a:ea typeface="メイリオ"/>
                <a:cs typeface="メイリオ"/>
              </a:rPr>
              <a:t>業務遂行に必要なソフトウエア</a:t>
            </a:r>
            <a:endParaRPr kumimoji="0" lang="en-US" altLang="ja-JP" sz="1000" b="0" i="0" u="none" strike="noStrike" cap="none" normalizeH="0" baseline="0" dirty="0" smtClean="0">
              <a:ln>
                <a:noFill/>
              </a:ln>
              <a:solidFill>
                <a:srgbClr val="0000FF"/>
              </a:solidFill>
              <a:effectLst/>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0000FF"/>
                </a:solidFill>
                <a:effectLst/>
                <a:latin typeface="メイリオ"/>
                <a:ea typeface="メイリオ"/>
                <a:cs typeface="メイリオ"/>
              </a:rPr>
              <a:t>実行と運用管理</a:t>
            </a:r>
          </a:p>
        </p:txBody>
      </p:sp>
      <p:sp>
        <p:nvSpPr>
          <p:cNvPr id="5" name="正方形/長方形 4"/>
          <p:cNvSpPr/>
          <p:nvPr/>
        </p:nvSpPr>
        <p:spPr bwMode="auto">
          <a:xfrm>
            <a:off x="990600" y="4191000"/>
            <a:ext cx="7162800" cy="1066800"/>
          </a:xfrm>
          <a:prstGeom prst="rect">
            <a:avLst/>
          </a:prstGeom>
          <a:solidFill>
            <a:srgbClr val="EAFFFF"/>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0000FF"/>
                </a:solidFill>
                <a:effectLst/>
                <a:latin typeface="メイリオ"/>
                <a:ea typeface="メイリオ"/>
                <a:cs typeface="メイリオ"/>
              </a:rPr>
              <a:t>インフラストラクチャー</a:t>
            </a:r>
            <a:endParaRPr kumimoji="0" lang="en-US" altLang="ja-JP" sz="1800" b="0" i="0" u="none" strike="noStrike" cap="none" normalizeH="0" baseline="0" dirty="0" smtClean="0">
              <a:ln>
                <a:noFill/>
              </a:ln>
              <a:solidFill>
                <a:srgbClr val="0000FF"/>
              </a:solidFill>
              <a:effectLst/>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000" dirty="0" smtClean="0">
                <a:solidFill>
                  <a:srgbClr val="0000FF"/>
                </a:solidFill>
                <a:latin typeface="メイリオ"/>
                <a:ea typeface="メイリオ"/>
                <a:cs typeface="メイリオ"/>
              </a:rPr>
              <a:t>プロセッサー、メモリー、ストレージ、</a:t>
            </a:r>
            <a:endParaRPr kumimoji="0" lang="en-US" altLang="ja-JP" sz="1000" dirty="0" smtClean="0">
              <a:solidFill>
                <a:srgbClr val="0000FF"/>
              </a:solidFill>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000" dirty="0" smtClean="0">
                <a:solidFill>
                  <a:srgbClr val="0000FF"/>
                </a:solidFill>
                <a:latin typeface="メイリオ"/>
                <a:ea typeface="メイリオ"/>
                <a:cs typeface="メイリオ"/>
              </a:rPr>
              <a:t>ネットワークなどのシステム資源、施設</a:t>
            </a:r>
            <a:endParaRPr kumimoji="0" lang="en-US" altLang="ja-JP" sz="1000" dirty="0" smtClean="0">
              <a:solidFill>
                <a:srgbClr val="0000FF"/>
              </a:solidFill>
              <a:latin typeface="メイリオ"/>
              <a:ea typeface="メイリオ"/>
              <a:cs typeface="メイリオ"/>
            </a:endParaRPr>
          </a:p>
          <a:p>
            <a:pPr marL="0" marR="0" indent="0" defTabSz="914400" rtl="0" eaLnBrk="1" fontAlgn="base" latinLnBrk="0" hangingPunct="1">
              <a:lnSpc>
                <a:spcPct val="100000"/>
              </a:lnSpc>
              <a:spcBef>
                <a:spcPct val="20000"/>
              </a:spcBef>
              <a:spcAft>
                <a:spcPct val="0"/>
              </a:spcAft>
              <a:buClrTx/>
              <a:buSzTx/>
              <a:buFontTx/>
              <a:buNone/>
              <a:tabLst/>
            </a:pPr>
            <a:r>
              <a:rPr kumimoji="0" lang="ja-JP" altLang="en-US" dirty="0" smtClean="0">
                <a:solidFill>
                  <a:srgbClr val="0000FF"/>
                </a:solidFill>
                <a:latin typeface="メイリオ"/>
                <a:ea typeface="メイリオ"/>
                <a:cs typeface="メイリオ"/>
              </a:rPr>
              <a:t>実行と運用管理</a:t>
            </a:r>
            <a:endParaRPr kumimoji="0" lang="ja-JP" altLang="en-US" sz="1200" b="0" i="0" u="none" strike="noStrike" cap="none" normalizeH="0" baseline="0" dirty="0" smtClean="0">
              <a:ln>
                <a:noFill/>
              </a:ln>
              <a:solidFill>
                <a:srgbClr val="0000FF"/>
              </a:solidFill>
              <a:effectLst/>
              <a:latin typeface="メイリオ"/>
              <a:ea typeface="メイリオ"/>
              <a:cs typeface="メイリオ"/>
            </a:endParaRPr>
          </a:p>
        </p:txBody>
      </p:sp>
      <p:sp>
        <p:nvSpPr>
          <p:cNvPr id="7" name="AutoShape 50"/>
          <p:cNvSpPr>
            <a:spLocks noChangeArrowheads="1"/>
          </p:cNvSpPr>
          <p:nvPr/>
        </p:nvSpPr>
        <p:spPr bwMode="auto">
          <a:xfrm>
            <a:off x="4876800" y="3124200"/>
            <a:ext cx="1003958" cy="2051895"/>
          </a:xfrm>
          <a:prstGeom prst="roundRect">
            <a:avLst>
              <a:gd name="adj" fmla="val 0"/>
            </a:avLst>
          </a:prstGeom>
          <a:solidFill>
            <a:srgbClr val="0432FF"/>
          </a:solidFill>
          <a:ln>
            <a:noFill/>
            <a:headEnd/>
            <a:tailEn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endParaRPr lang="en-US" altLang="ja-JP" sz="1600" dirty="0" smtClean="0">
              <a:solidFill>
                <a:srgbClr val="FFFFFF"/>
              </a:solidFill>
              <a:latin typeface="メイリオ"/>
              <a:ea typeface="メイリオ"/>
              <a:cs typeface="メイリオ"/>
            </a:endParaRPr>
          </a:p>
          <a:p>
            <a:pPr algn="ctr">
              <a:spcBef>
                <a:spcPts val="0"/>
              </a:spcBef>
              <a:defRPr/>
            </a:pPr>
            <a:endParaRPr lang="en-US" altLang="ja-JP" sz="1600" dirty="0" smtClean="0">
              <a:solidFill>
                <a:srgbClr val="FFFFFF"/>
              </a:solidFill>
              <a:latin typeface="メイリオ"/>
              <a:ea typeface="メイリオ"/>
              <a:cs typeface="メイリオ"/>
            </a:endParaRPr>
          </a:p>
          <a:p>
            <a:pPr algn="ctr">
              <a:spcBef>
                <a:spcPts val="0"/>
              </a:spcBef>
              <a:defRPr/>
            </a:pPr>
            <a:r>
              <a:rPr lang="ja-JP" altLang="en-US" sz="1600" dirty="0" smtClean="0">
                <a:solidFill>
                  <a:srgbClr val="FFFFFF"/>
                </a:solidFill>
                <a:latin typeface="メイリオ"/>
                <a:ea typeface="メイリオ"/>
                <a:cs typeface="メイリオ"/>
              </a:rPr>
              <a:t>サービス</a:t>
            </a:r>
            <a:endParaRPr lang="en-US" altLang="ja-JP" sz="1600" dirty="0" smtClean="0">
              <a:solidFill>
                <a:srgbClr val="FFFFFF"/>
              </a:solidFill>
              <a:latin typeface="メイリオ"/>
              <a:ea typeface="メイリオ"/>
              <a:cs typeface="メイリオ"/>
            </a:endParaRPr>
          </a:p>
          <a:p>
            <a:pPr algn="ctr">
              <a:spcBef>
                <a:spcPts val="0"/>
              </a:spcBef>
              <a:defRPr/>
            </a:pPr>
            <a:r>
              <a:rPr lang="ja-JP" altLang="en-US" sz="1600" dirty="0" smtClean="0">
                <a:solidFill>
                  <a:srgbClr val="FFFFFF"/>
                </a:solidFill>
                <a:latin typeface="メイリオ"/>
                <a:ea typeface="メイリオ"/>
                <a:cs typeface="メイリオ"/>
              </a:rPr>
              <a:t>事業者</a:t>
            </a:r>
            <a:endParaRPr lang="en-US" altLang="ja-JP" sz="1600" dirty="0" smtClean="0">
              <a:solidFill>
                <a:srgbClr val="FFFFFF"/>
              </a:solidFill>
              <a:latin typeface="メイリオ"/>
              <a:ea typeface="メイリオ"/>
              <a:cs typeface="メイリオ"/>
            </a:endParaRPr>
          </a:p>
          <a:p>
            <a:pPr algn="ctr">
              <a:spcBef>
                <a:spcPts val="0"/>
              </a:spcBef>
              <a:defRPr/>
            </a:pPr>
            <a:endParaRPr lang="en-US" altLang="ja-JP" sz="1600" dirty="0">
              <a:solidFill>
                <a:srgbClr val="FFFFFF"/>
              </a:solidFill>
              <a:latin typeface="メイリオ"/>
              <a:ea typeface="メイリオ"/>
              <a:cs typeface="メイリオ"/>
            </a:endParaRPr>
          </a:p>
          <a:p>
            <a:pPr algn="ctr">
              <a:spcBef>
                <a:spcPts val="0"/>
              </a:spcBef>
              <a:defRPr/>
            </a:pPr>
            <a:endParaRPr lang="en-US" altLang="ja-JP" sz="1600" dirty="0" smtClean="0">
              <a:solidFill>
                <a:srgbClr val="FFFFFF"/>
              </a:solidFill>
              <a:latin typeface="メイリオ"/>
              <a:ea typeface="メイリオ"/>
              <a:cs typeface="メイリオ"/>
            </a:endParaRPr>
          </a:p>
          <a:p>
            <a:pPr algn="ctr">
              <a:spcBef>
                <a:spcPts val="0"/>
              </a:spcBef>
              <a:defRPr/>
            </a:pPr>
            <a:endParaRPr lang="en-US" altLang="ja-JP" sz="1600" dirty="0">
              <a:solidFill>
                <a:srgbClr val="FFFFFF"/>
              </a:solidFill>
              <a:latin typeface="メイリオ"/>
              <a:ea typeface="メイリオ"/>
              <a:cs typeface="メイリオ"/>
            </a:endParaRPr>
          </a:p>
          <a:p>
            <a:pPr algn="ctr">
              <a:spcBef>
                <a:spcPts val="0"/>
              </a:spcBef>
              <a:defRPr/>
            </a:pPr>
            <a:endParaRPr lang="en-US" altLang="ja-JP" sz="1600" dirty="0">
              <a:solidFill>
                <a:srgbClr val="FFFFFF"/>
              </a:solidFill>
              <a:latin typeface="メイリオ"/>
              <a:ea typeface="メイリオ"/>
              <a:cs typeface="メイリオ"/>
            </a:endParaRPr>
          </a:p>
          <a:p>
            <a:pPr algn="ctr">
              <a:spcBef>
                <a:spcPts val="0"/>
              </a:spcBef>
              <a:defRPr/>
            </a:pPr>
            <a:endParaRPr lang="en-US" altLang="ja-JP" sz="1600" dirty="0">
              <a:solidFill>
                <a:srgbClr val="FFFFFF"/>
              </a:solidFill>
              <a:latin typeface="メイリオ"/>
              <a:ea typeface="メイリオ"/>
              <a:cs typeface="メイリオ"/>
            </a:endParaRPr>
          </a:p>
        </p:txBody>
      </p:sp>
      <p:sp>
        <p:nvSpPr>
          <p:cNvPr id="10" name="AutoShape 51"/>
          <p:cNvSpPr>
            <a:spLocks noChangeArrowheads="1"/>
          </p:cNvSpPr>
          <p:nvPr/>
        </p:nvSpPr>
        <p:spPr bwMode="auto">
          <a:xfrm>
            <a:off x="5943600" y="4267200"/>
            <a:ext cx="993773" cy="906943"/>
          </a:xfrm>
          <a:prstGeom prst="roundRect">
            <a:avLst>
              <a:gd name="adj" fmla="val 0"/>
            </a:avLst>
          </a:prstGeom>
          <a:solidFill>
            <a:srgbClr val="0432FF"/>
          </a:solidFill>
          <a:ln>
            <a:noFill/>
            <a:headEnd/>
            <a:tailEn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ja-JP" altLang="en-US" sz="1600" dirty="0" smtClean="0">
                <a:solidFill>
                  <a:srgbClr val="FFFFFF"/>
                </a:solidFill>
                <a:latin typeface="メイリオ"/>
                <a:ea typeface="メイリオ"/>
                <a:cs typeface="メイリオ"/>
              </a:rPr>
              <a:t>サービス</a:t>
            </a:r>
            <a:endParaRPr lang="en-US" altLang="ja-JP" sz="1600" dirty="0" smtClean="0">
              <a:solidFill>
                <a:srgbClr val="FFFFFF"/>
              </a:solidFill>
              <a:latin typeface="メイリオ"/>
              <a:ea typeface="メイリオ"/>
              <a:cs typeface="メイリオ"/>
            </a:endParaRPr>
          </a:p>
          <a:p>
            <a:pPr algn="ctr">
              <a:spcBef>
                <a:spcPts val="0"/>
              </a:spcBef>
              <a:defRPr/>
            </a:pPr>
            <a:r>
              <a:rPr lang="ja-JP" altLang="en-US" sz="1600" dirty="0" smtClean="0">
                <a:solidFill>
                  <a:srgbClr val="FFFFFF"/>
                </a:solidFill>
                <a:latin typeface="メイリオ"/>
                <a:ea typeface="メイリオ"/>
                <a:cs typeface="メイリオ"/>
              </a:rPr>
              <a:t>事業者</a:t>
            </a:r>
            <a:endParaRPr lang="en-US" altLang="ja-JP" sz="1600" dirty="0">
              <a:solidFill>
                <a:srgbClr val="FFFFFF"/>
              </a:solidFill>
              <a:latin typeface="メイリオ"/>
              <a:ea typeface="メイリオ"/>
              <a:cs typeface="メイリオ"/>
            </a:endParaRPr>
          </a:p>
        </p:txBody>
      </p:sp>
      <p:sp>
        <p:nvSpPr>
          <p:cNvPr id="13" name="AutoShape 49"/>
          <p:cNvSpPr>
            <a:spLocks noChangeArrowheads="1"/>
          </p:cNvSpPr>
          <p:nvPr/>
        </p:nvSpPr>
        <p:spPr bwMode="auto">
          <a:xfrm>
            <a:off x="3808413" y="1981200"/>
            <a:ext cx="1003958" cy="3194896"/>
          </a:xfrm>
          <a:prstGeom prst="roundRect">
            <a:avLst>
              <a:gd name="adj" fmla="val 0"/>
            </a:avLst>
          </a:prstGeom>
          <a:solidFill>
            <a:srgbClr val="0432FF"/>
          </a:solidFill>
          <a:ln>
            <a:noFill/>
            <a:headEnd/>
            <a:tailEn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ja-JP" altLang="en-US" sz="1600" dirty="0" smtClean="0">
                <a:solidFill>
                  <a:srgbClr val="FFFFFF"/>
                </a:solidFill>
                <a:latin typeface="メイリオ"/>
                <a:ea typeface="メイリオ"/>
                <a:cs typeface="メイリオ"/>
              </a:rPr>
              <a:t>サービス</a:t>
            </a:r>
            <a:endParaRPr lang="en-US" altLang="ja-JP" sz="1600" dirty="0" smtClean="0">
              <a:solidFill>
                <a:srgbClr val="FFFFFF"/>
              </a:solidFill>
              <a:latin typeface="メイリオ"/>
              <a:ea typeface="メイリオ"/>
              <a:cs typeface="メイリオ"/>
            </a:endParaRPr>
          </a:p>
          <a:p>
            <a:pPr algn="ctr">
              <a:spcBef>
                <a:spcPts val="0"/>
              </a:spcBef>
              <a:defRPr/>
            </a:pPr>
            <a:r>
              <a:rPr lang="ja-JP" altLang="en-US" sz="1600" dirty="0" smtClean="0">
                <a:solidFill>
                  <a:srgbClr val="FFFFFF"/>
                </a:solidFill>
                <a:latin typeface="メイリオ"/>
                <a:ea typeface="メイリオ"/>
                <a:cs typeface="メイリオ"/>
              </a:rPr>
              <a:t>事業者</a:t>
            </a:r>
            <a:endParaRPr lang="en-US" altLang="ja-JP" sz="1600" dirty="0">
              <a:solidFill>
                <a:srgbClr val="FFFFFF"/>
              </a:solidFill>
              <a:latin typeface="メイリオ"/>
              <a:ea typeface="メイリオ"/>
              <a:cs typeface="メイリオ"/>
            </a:endParaRPr>
          </a:p>
        </p:txBody>
      </p:sp>
      <p:sp>
        <p:nvSpPr>
          <p:cNvPr id="16" name="AutoShape 50"/>
          <p:cNvSpPr>
            <a:spLocks noChangeArrowheads="1"/>
          </p:cNvSpPr>
          <p:nvPr/>
        </p:nvSpPr>
        <p:spPr bwMode="auto">
          <a:xfrm>
            <a:off x="4895850" y="5410200"/>
            <a:ext cx="1003958" cy="303023"/>
          </a:xfrm>
          <a:prstGeom prst="roundRect">
            <a:avLst>
              <a:gd name="adj" fmla="val 0"/>
            </a:avLst>
          </a:prstGeom>
          <a:solidFill>
            <a:srgbClr val="FF6666"/>
          </a:solidFill>
          <a:ln>
            <a:noFill/>
            <a:headEnd/>
            <a:tailEn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en-US" altLang="ja-JP" sz="1600" dirty="0" err="1" smtClean="0">
                <a:solidFill>
                  <a:srgbClr val="FFFFFF"/>
                </a:solidFill>
                <a:latin typeface="メイリオ"/>
                <a:ea typeface="メイリオ"/>
                <a:cs typeface="メイリオ"/>
              </a:rPr>
              <a:t>PaaS</a:t>
            </a:r>
            <a:endParaRPr lang="en-US" altLang="ja-JP" sz="1600" dirty="0">
              <a:solidFill>
                <a:srgbClr val="FFFFFF"/>
              </a:solidFill>
              <a:latin typeface="メイリオ"/>
              <a:ea typeface="メイリオ"/>
              <a:cs typeface="メイリオ"/>
            </a:endParaRPr>
          </a:p>
        </p:txBody>
      </p:sp>
      <p:sp>
        <p:nvSpPr>
          <p:cNvPr id="17" name="AutoShape 51"/>
          <p:cNvSpPr>
            <a:spLocks noChangeArrowheads="1"/>
          </p:cNvSpPr>
          <p:nvPr/>
        </p:nvSpPr>
        <p:spPr bwMode="auto">
          <a:xfrm>
            <a:off x="5962650" y="5410200"/>
            <a:ext cx="993773" cy="301071"/>
          </a:xfrm>
          <a:prstGeom prst="roundRect">
            <a:avLst>
              <a:gd name="adj" fmla="val 0"/>
            </a:avLst>
          </a:prstGeom>
          <a:solidFill>
            <a:schemeClr val="accent6">
              <a:lumMod val="75000"/>
            </a:schemeClr>
          </a:solidFill>
          <a:ln>
            <a:noFill/>
            <a:headEnd/>
            <a:tailEn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en-US" altLang="ja-JP" sz="1600" dirty="0" err="1" smtClean="0">
                <a:solidFill>
                  <a:srgbClr val="FFFFFF"/>
                </a:solidFill>
                <a:latin typeface="メイリオ"/>
                <a:ea typeface="メイリオ"/>
                <a:cs typeface="メイリオ"/>
              </a:rPr>
              <a:t>IaaS</a:t>
            </a:r>
            <a:endParaRPr lang="en-US" altLang="ja-JP" sz="1600" dirty="0">
              <a:solidFill>
                <a:srgbClr val="FFFFFF"/>
              </a:solidFill>
              <a:latin typeface="メイリオ"/>
              <a:ea typeface="メイリオ"/>
              <a:cs typeface="メイリオ"/>
            </a:endParaRPr>
          </a:p>
        </p:txBody>
      </p:sp>
      <p:sp>
        <p:nvSpPr>
          <p:cNvPr id="18" name="AutoShape 49"/>
          <p:cNvSpPr>
            <a:spLocks noChangeArrowheads="1"/>
          </p:cNvSpPr>
          <p:nvPr/>
        </p:nvSpPr>
        <p:spPr bwMode="auto">
          <a:xfrm>
            <a:off x="3827463" y="5410200"/>
            <a:ext cx="1003958" cy="303024"/>
          </a:xfrm>
          <a:prstGeom prst="roundRect">
            <a:avLst>
              <a:gd name="adj" fmla="val 0"/>
            </a:avLst>
          </a:prstGeom>
          <a:solidFill>
            <a:srgbClr val="C00000"/>
          </a:solidFill>
          <a:ln>
            <a:noFill/>
            <a:headEnd/>
            <a:tailEn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en-US" altLang="ja-JP" sz="1600" dirty="0" err="1" smtClean="0">
                <a:solidFill>
                  <a:srgbClr val="FFFFFF"/>
                </a:solidFill>
                <a:latin typeface="メイリオ"/>
                <a:ea typeface="メイリオ"/>
                <a:cs typeface="メイリオ"/>
              </a:rPr>
              <a:t>SaaS</a:t>
            </a:r>
            <a:endParaRPr lang="en-US" altLang="ja-JP" sz="1600" dirty="0">
              <a:solidFill>
                <a:srgbClr val="FFFFFF"/>
              </a:solidFill>
              <a:latin typeface="メイリオ"/>
              <a:ea typeface="メイリオ"/>
              <a:cs typeface="メイリオ"/>
            </a:endParaRPr>
          </a:p>
        </p:txBody>
      </p:sp>
      <p:sp>
        <p:nvSpPr>
          <p:cNvPr id="19" name="AutoShape 49"/>
          <p:cNvSpPr>
            <a:spLocks noChangeArrowheads="1"/>
          </p:cNvSpPr>
          <p:nvPr/>
        </p:nvSpPr>
        <p:spPr bwMode="auto">
          <a:xfrm>
            <a:off x="6997042" y="1979247"/>
            <a:ext cx="1003958" cy="3194896"/>
          </a:xfrm>
          <a:prstGeom prst="roundRect">
            <a:avLst>
              <a:gd name="adj" fmla="val 0"/>
            </a:avLst>
          </a:prstGeom>
          <a:solidFill>
            <a:schemeClr val="accent3">
              <a:lumMod val="50000"/>
            </a:schemeClr>
          </a:solidFill>
          <a:ln>
            <a:noFill/>
            <a:headEnd/>
            <a:tailEn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600" dirty="0" smtClean="0">
                <a:solidFill>
                  <a:srgbClr val="FFFFFF"/>
                </a:solidFill>
                <a:latin typeface="メイリオ"/>
                <a:ea typeface="メイリオ"/>
                <a:cs typeface="メイリオ"/>
              </a:rPr>
              <a:t>ユーザー</a:t>
            </a:r>
            <a:endParaRPr lang="en-US" altLang="ja-JP" sz="1600" dirty="0">
              <a:solidFill>
                <a:srgbClr val="FFFFFF"/>
              </a:solidFill>
              <a:latin typeface="メイリオ"/>
              <a:ea typeface="メイリオ"/>
              <a:cs typeface="メイリオ"/>
            </a:endParaRPr>
          </a:p>
        </p:txBody>
      </p:sp>
      <p:sp>
        <p:nvSpPr>
          <p:cNvPr id="20" name="AutoShape 51"/>
          <p:cNvSpPr>
            <a:spLocks noChangeArrowheads="1"/>
          </p:cNvSpPr>
          <p:nvPr/>
        </p:nvSpPr>
        <p:spPr bwMode="auto">
          <a:xfrm>
            <a:off x="7007227" y="5410200"/>
            <a:ext cx="993773" cy="301071"/>
          </a:xfrm>
          <a:prstGeom prst="roundRect">
            <a:avLst>
              <a:gd name="adj" fmla="val 0"/>
            </a:avLst>
          </a:prstGeom>
          <a:ln>
            <a:noFill/>
            <a:headEnd/>
            <a:tailEnd/>
          </a:ln>
          <a:effectLst>
            <a:outerShdw blurRad="50800" dist="38100" dir="2700000" algn="tl" rotWithShape="0">
              <a:prstClr val="black">
                <a:alpha val="40000"/>
              </a:prstClr>
            </a:outerShdw>
          </a:effectLst>
          <a:extLst/>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spcBef>
                <a:spcPts val="0"/>
              </a:spcBef>
              <a:defRPr/>
            </a:pPr>
            <a:r>
              <a:rPr lang="ja-JP" altLang="en-US" sz="1600" dirty="0" smtClean="0">
                <a:solidFill>
                  <a:srgbClr val="FFFFFF"/>
                </a:solidFill>
                <a:latin typeface="メイリオ"/>
                <a:ea typeface="メイリオ"/>
                <a:cs typeface="メイリオ"/>
              </a:rPr>
              <a:t>自社所有</a:t>
            </a:r>
            <a:endParaRPr lang="en-US" altLang="ja-JP" sz="1600" dirty="0">
              <a:solidFill>
                <a:srgbClr val="FFFFFF"/>
              </a:solidFill>
              <a:latin typeface="メイリオ"/>
              <a:ea typeface="メイリオ"/>
              <a:cs typeface="メイリオ"/>
            </a:endParaRPr>
          </a:p>
        </p:txBody>
      </p:sp>
      <p:sp>
        <p:nvSpPr>
          <p:cNvPr id="21" name="AutoShape 50"/>
          <p:cNvSpPr>
            <a:spLocks noChangeArrowheads="1"/>
          </p:cNvSpPr>
          <p:nvPr/>
        </p:nvSpPr>
        <p:spPr bwMode="auto">
          <a:xfrm>
            <a:off x="5933415" y="1981200"/>
            <a:ext cx="1003958" cy="2051895"/>
          </a:xfrm>
          <a:prstGeom prst="roundRect">
            <a:avLst>
              <a:gd name="adj" fmla="val 0"/>
            </a:avLst>
          </a:prstGeom>
          <a:solidFill>
            <a:schemeClr val="accent3">
              <a:lumMod val="50000"/>
            </a:schemeClr>
          </a:solidFill>
          <a:ln>
            <a:noFill/>
            <a:headEnd/>
            <a:tailEn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600" dirty="0" smtClean="0">
                <a:solidFill>
                  <a:srgbClr val="FFFFFF"/>
                </a:solidFill>
                <a:latin typeface="メイリオ"/>
                <a:ea typeface="メイリオ"/>
                <a:cs typeface="メイリオ"/>
              </a:rPr>
              <a:t>ユーザー</a:t>
            </a:r>
            <a:endParaRPr lang="en-US" altLang="ja-JP" sz="1600" dirty="0">
              <a:solidFill>
                <a:srgbClr val="FFFFFF"/>
              </a:solidFill>
              <a:latin typeface="メイリオ"/>
              <a:ea typeface="メイリオ"/>
              <a:cs typeface="メイリオ"/>
            </a:endParaRPr>
          </a:p>
        </p:txBody>
      </p:sp>
      <p:sp>
        <p:nvSpPr>
          <p:cNvPr id="22" name="AutoShape 51"/>
          <p:cNvSpPr>
            <a:spLocks noChangeArrowheads="1"/>
          </p:cNvSpPr>
          <p:nvPr/>
        </p:nvSpPr>
        <p:spPr bwMode="auto">
          <a:xfrm>
            <a:off x="4876800" y="1981200"/>
            <a:ext cx="993773" cy="906943"/>
          </a:xfrm>
          <a:prstGeom prst="roundRect">
            <a:avLst>
              <a:gd name="adj" fmla="val 0"/>
            </a:avLst>
          </a:prstGeom>
          <a:solidFill>
            <a:schemeClr val="accent3">
              <a:lumMod val="50000"/>
            </a:schemeClr>
          </a:solidFill>
          <a:ln>
            <a:noFill/>
            <a:headEnd/>
            <a:tailEn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wrap="none" anchor="ctr"/>
          <a:lstStyle/>
          <a:p>
            <a:pPr algn="ctr">
              <a:spcBef>
                <a:spcPts val="0"/>
              </a:spcBef>
              <a:defRPr/>
            </a:pPr>
            <a:r>
              <a:rPr lang="ja-JP" altLang="en-US" sz="1600" dirty="0" smtClean="0">
                <a:solidFill>
                  <a:srgbClr val="FFFFFF"/>
                </a:solidFill>
                <a:latin typeface="メイリオ"/>
                <a:ea typeface="メイリオ"/>
                <a:cs typeface="メイリオ"/>
              </a:rPr>
              <a:t>ユーザー</a:t>
            </a:r>
            <a:endParaRPr lang="en-US" altLang="ja-JP" sz="1600" dirty="0">
              <a:solidFill>
                <a:srgbClr val="FFFFFF"/>
              </a:solidFill>
              <a:latin typeface="メイリオ"/>
              <a:ea typeface="メイリオ"/>
              <a:cs typeface="メイリオ"/>
            </a:endParaRPr>
          </a:p>
        </p:txBody>
      </p:sp>
    </p:spTree>
    <p:extLst>
      <p:ext uri="{BB962C8B-B14F-4D97-AF65-F5344CB8AC3E}">
        <p14:creationId xmlns:p14="http://schemas.microsoft.com/office/powerpoint/2010/main" val="800649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ふたつのタイプの</a:t>
            </a:r>
            <a:r>
              <a:rPr kumimoji="1" lang="en-US" altLang="ja-JP" dirty="0" err="1" smtClean="0"/>
              <a:t>IaaS</a:t>
            </a:r>
            <a:r>
              <a:rPr kumimoji="1" lang="en-US" altLang="ja-JP" dirty="0" smtClean="0"/>
              <a:t> </a:t>
            </a:r>
            <a:r>
              <a:rPr kumimoji="1" lang="ja-JP" altLang="en-US" dirty="0" smtClean="0"/>
              <a:t>（日本の個別事情）</a:t>
            </a:r>
            <a:endParaRPr kumimoji="1" lang="ja-JP" altLang="en-US" dirty="0"/>
          </a:p>
        </p:txBody>
      </p:sp>
      <p:sp>
        <p:nvSpPr>
          <p:cNvPr id="3" name="正方形/長方形 2"/>
          <p:cNvSpPr/>
          <p:nvPr/>
        </p:nvSpPr>
        <p:spPr bwMode="auto">
          <a:xfrm>
            <a:off x="990600" y="1782495"/>
            <a:ext cx="7239000" cy="1676400"/>
          </a:xfrm>
          <a:prstGeom prst="rect">
            <a:avLst/>
          </a:prstGeom>
          <a:solidFill>
            <a:srgbClr val="CCFFCC"/>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spcBef>
                <a:spcPts val="0"/>
              </a:spcBef>
            </a:pPr>
            <a:r>
              <a:rPr kumimoji="0" lang="en-US" altLang="ja-JP" sz="2000" dirty="0" smtClean="0">
                <a:solidFill>
                  <a:srgbClr val="0000FF"/>
                </a:solidFill>
                <a:latin typeface="メイリオ"/>
                <a:ea typeface="メイリオ"/>
                <a:cs typeface="メイリオ"/>
              </a:rPr>
              <a:t> </a:t>
            </a:r>
            <a:r>
              <a:rPr kumimoji="0" lang="ja-JP" altLang="en-US" sz="2000" dirty="0" smtClean="0">
                <a:solidFill>
                  <a:srgbClr val="0000FF"/>
                </a:solidFill>
                <a:latin typeface="メイリオ"/>
                <a:ea typeface="メイリオ"/>
                <a:cs typeface="メイリオ"/>
              </a:rPr>
              <a:t>運用管理</a:t>
            </a:r>
            <a:endParaRPr kumimoji="0" lang="en-US" altLang="ja-JP" sz="20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構築（作成）</a:t>
            </a:r>
            <a:endParaRPr kumimoji="0" lang="en-US" altLang="ja-JP" sz="12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起動</a:t>
            </a:r>
            <a:r>
              <a:rPr kumimoji="0" lang="en-US" altLang="ja-JP" sz="1200" dirty="0">
                <a:solidFill>
                  <a:srgbClr val="0000FF"/>
                </a:solidFill>
                <a:latin typeface="メイリオ"/>
                <a:ea typeface="メイリオ"/>
                <a:cs typeface="メイリオ"/>
              </a:rPr>
              <a:t>/</a:t>
            </a:r>
            <a:r>
              <a:rPr kumimoji="0" lang="ja-JP" altLang="en-US" sz="1200" dirty="0" smtClean="0">
                <a:solidFill>
                  <a:srgbClr val="0000FF"/>
                </a:solidFill>
                <a:latin typeface="メイリオ"/>
                <a:ea typeface="メイリオ"/>
                <a:cs typeface="メイリオ"/>
              </a:rPr>
              <a:t>シャットダウン</a:t>
            </a:r>
            <a:endParaRPr kumimoji="0" lang="en-US" altLang="ja-JP" sz="12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バックアップ</a:t>
            </a:r>
            <a:endParaRPr kumimoji="0" lang="en-US" altLang="ja-JP" sz="1200" dirty="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仮想マシンの複製</a:t>
            </a:r>
            <a:endParaRPr kumimoji="0" lang="en-US" altLang="ja-JP" sz="12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リソースの変更や監視</a:t>
            </a:r>
            <a:endParaRPr kumimoji="0" lang="en-US" altLang="ja-JP" sz="12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運用</a:t>
            </a:r>
            <a:r>
              <a:rPr kumimoji="0" lang="ja-JP" altLang="en-US" sz="1200" dirty="0">
                <a:solidFill>
                  <a:srgbClr val="0000FF"/>
                </a:solidFill>
                <a:latin typeface="メイリオ"/>
                <a:ea typeface="メイリオ"/>
                <a:cs typeface="メイリオ"/>
              </a:rPr>
              <a:t>サービス</a:t>
            </a:r>
            <a:r>
              <a:rPr kumimoji="0" lang="ja-JP" altLang="en-US" sz="1200" dirty="0" smtClean="0">
                <a:solidFill>
                  <a:srgbClr val="0000FF"/>
                </a:solidFill>
                <a:latin typeface="メイリオ"/>
                <a:ea typeface="メイリオ"/>
                <a:cs typeface="メイリオ"/>
              </a:rPr>
              <a:t>設定など</a:t>
            </a:r>
            <a:endParaRPr kumimoji="0" lang="en-US" altLang="en-US" sz="1200" dirty="0" smtClean="0">
              <a:solidFill>
                <a:srgbClr val="0000FF"/>
              </a:solidFill>
              <a:latin typeface="メイリオ"/>
              <a:ea typeface="メイリオ"/>
              <a:cs typeface="メイリオ"/>
            </a:endParaRPr>
          </a:p>
        </p:txBody>
      </p:sp>
      <p:sp>
        <p:nvSpPr>
          <p:cNvPr id="4" name="正方形/長方形 3"/>
          <p:cNvSpPr/>
          <p:nvPr/>
        </p:nvSpPr>
        <p:spPr bwMode="auto">
          <a:xfrm>
            <a:off x="990600" y="3535095"/>
            <a:ext cx="7239000" cy="1676400"/>
          </a:xfrm>
          <a:prstGeom prst="rect">
            <a:avLst/>
          </a:prstGeom>
          <a:solidFill>
            <a:schemeClr val="accent1">
              <a:lumMod val="20000"/>
              <a:lumOff val="80000"/>
            </a:schemeClr>
          </a:soli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ts val="0"/>
              </a:spcBef>
              <a:spcAft>
                <a:spcPct val="0"/>
              </a:spcAft>
              <a:buClrTx/>
              <a:buSzTx/>
              <a:buFontTx/>
              <a:buNone/>
              <a:tabLst/>
            </a:pPr>
            <a:r>
              <a:rPr kumimoji="0" lang="en-US" altLang="ja-JP" sz="2000" dirty="0" smtClean="0">
                <a:solidFill>
                  <a:srgbClr val="0000FF"/>
                </a:solidFill>
                <a:latin typeface="メイリオ"/>
                <a:ea typeface="メイリオ"/>
                <a:cs typeface="メイリオ"/>
              </a:rPr>
              <a:t> </a:t>
            </a:r>
            <a:r>
              <a:rPr kumimoji="0" lang="ja-JP" altLang="en-US" sz="2000" dirty="0" smtClean="0">
                <a:solidFill>
                  <a:srgbClr val="0000FF"/>
                </a:solidFill>
                <a:latin typeface="メイリオ"/>
                <a:ea typeface="メイリオ"/>
                <a:cs typeface="メイリオ"/>
              </a:rPr>
              <a:t>システム資源</a:t>
            </a:r>
            <a:endParaRPr kumimoji="0" lang="en-US" altLang="ja-JP" sz="20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プロセッサー</a:t>
            </a:r>
            <a:endParaRPr kumimoji="0" lang="en-US" altLang="ja-JP" sz="12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メモリー</a:t>
            </a:r>
            <a:endParaRPr kumimoji="0" lang="en-US" altLang="ja-JP" sz="12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ストレージ</a:t>
            </a:r>
            <a:endParaRPr kumimoji="0" lang="en-US" altLang="ja-JP" sz="12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デスクトップ</a:t>
            </a:r>
            <a:endParaRPr kumimoji="0" lang="en-US" altLang="ja-JP" sz="1200" dirty="0" smtClean="0">
              <a:solidFill>
                <a:srgbClr val="0000FF"/>
              </a:solidFill>
              <a:latin typeface="メイリオ"/>
              <a:ea typeface="メイリオ"/>
              <a:cs typeface="メイリオ"/>
            </a:endParaRPr>
          </a:p>
          <a:p>
            <a:pPr marL="361950" lvl="1" indent="-171450">
              <a:spcBef>
                <a:spcPts val="0"/>
              </a:spcBef>
              <a:buFont typeface="Wingdings" charset="2"/>
              <a:buChar char="v"/>
            </a:pPr>
            <a:r>
              <a:rPr kumimoji="0" lang="ja-JP" altLang="en-US" sz="1200" b="0" i="0" u="none" strike="noStrike" cap="none" normalizeH="0" baseline="0" dirty="0" smtClean="0">
                <a:ln>
                  <a:noFill/>
                </a:ln>
                <a:solidFill>
                  <a:srgbClr val="0000FF"/>
                </a:solidFill>
                <a:effectLst/>
                <a:latin typeface="メイリオ"/>
                <a:ea typeface="メイリオ"/>
                <a:cs typeface="メイリオ"/>
              </a:rPr>
              <a:t>ネットワーク</a:t>
            </a:r>
            <a:endParaRPr kumimoji="0" lang="en-US" altLang="ja-JP" sz="1200" b="0" i="0" u="none" strike="noStrike" cap="none" normalizeH="0" baseline="0" dirty="0" smtClean="0">
              <a:ln>
                <a:noFill/>
              </a:ln>
              <a:solidFill>
                <a:srgbClr val="0000FF"/>
              </a:solidFill>
              <a:effectLst/>
              <a:latin typeface="メイリオ"/>
              <a:ea typeface="メイリオ"/>
              <a:cs typeface="メイリオ"/>
            </a:endParaRPr>
          </a:p>
          <a:p>
            <a:pPr marL="361950" lvl="1" indent="-171450">
              <a:spcBef>
                <a:spcPts val="0"/>
              </a:spcBef>
              <a:buFont typeface="Wingdings" charset="2"/>
              <a:buChar char="v"/>
            </a:pPr>
            <a:r>
              <a:rPr kumimoji="0" lang="ja-JP" altLang="en-US" sz="1200" dirty="0" smtClean="0">
                <a:solidFill>
                  <a:srgbClr val="0000FF"/>
                </a:solidFill>
                <a:latin typeface="メイリオ"/>
                <a:ea typeface="メイリオ"/>
                <a:cs typeface="メイリオ"/>
              </a:rPr>
              <a:t>データセンター設備</a:t>
            </a:r>
            <a:r>
              <a:rPr kumimoji="0" lang="ja-JP" altLang="en-US" sz="1200" b="0" i="0" u="none" strike="noStrike" cap="none" normalizeH="0" baseline="0" dirty="0" smtClean="0">
                <a:ln>
                  <a:noFill/>
                </a:ln>
                <a:solidFill>
                  <a:srgbClr val="0000FF"/>
                </a:solidFill>
                <a:effectLst/>
                <a:latin typeface="メイリオ"/>
                <a:ea typeface="メイリオ"/>
                <a:cs typeface="メイリオ"/>
              </a:rPr>
              <a:t>など</a:t>
            </a:r>
          </a:p>
        </p:txBody>
      </p:sp>
      <p:sp>
        <p:nvSpPr>
          <p:cNvPr id="5" name="AutoShape 50"/>
          <p:cNvSpPr>
            <a:spLocks noChangeArrowheads="1"/>
          </p:cNvSpPr>
          <p:nvPr/>
        </p:nvSpPr>
        <p:spPr bwMode="auto">
          <a:xfrm>
            <a:off x="3503638" y="3611295"/>
            <a:ext cx="2078486" cy="1518495"/>
          </a:xfrm>
          <a:prstGeom prst="roundRect">
            <a:avLst>
              <a:gd name="adj" fmla="val 0"/>
            </a:avLst>
          </a:prstGeom>
          <a:ln>
            <a:noFill/>
            <a:headEnd/>
            <a:tailEnd/>
          </a:ln>
          <a:extLst/>
        </p:spPr>
        <p:style>
          <a:lnRef idx="3">
            <a:schemeClr val="lt1"/>
          </a:lnRef>
          <a:fillRef idx="1">
            <a:schemeClr val="accent1"/>
          </a:fillRef>
          <a:effectRef idx="1">
            <a:schemeClr val="accent1"/>
          </a:effectRef>
          <a:fontRef idx="minor">
            <a:schemeClr val="lt1"/>
          </a:fontRef>
        </p:style>
        <p:txBody>
          <a:bodyPr wrap="square" anchor="ctr"/>
          <a:lstStyle/>
          <a:p>
            <a:pPr algn="ctr">
              <a:spcBef>
                <a:spcPts val="0"/>
              </a:spcBef>
              <a:defRPr/>
            </a:pPr>
            <a:r>
              <a:rPr lang="ja-JP" altLang="en-US" sz="2000" dirty="0" smtClean="0">
                <a:solidFill>
                  <a:srgbClr val="FFFFFF"/>
                </a:solidFill>
                <a:latin typeface="メイリオ"/>
                <a:ea typeface="メイリオ"/>
                <a:cs typeface="メイリオ"/>
              </a:rPr>
              <a:t>サービス事業者</a:t>
            </a:r>
            <a:endParaRPr lang="en-US" altLang="ja-JP" sz="2000" dirty="0" smtClean="0">
              <a:solidFill>
                <a:srgbClr val="FFFFFF"/>
              </a:solidFill>
              <a:latin typeface="メイリオ"/>
              <a:ea typeface="メイリオ"/>
              <a:cs typeface="メイリオ"/>
            </a:endParaRPr>
          </a:p>
          <a:p>
            <a:pPr>
              <a:spcBef>
                <a:spcPts val="0"/>
              </a:spcBef>
              <a:defRPr/>
            </a:pPr>
            <a:endParaRPr lang="en-US" altLang="ja-JP" sz="1000" dirty="0" smtClean="0">
              <a:solidFill>
                <a:srgbClr val="FFFFFF"/>
              </a:solidFill>
              <a:latin typeface="メイリオ"/>
              <a:ea typeface="メイリオ"/>
              <a:cs typeface="メイリオ"/>
            </a:endParaRPr>
          </a:p>
          <a:p>
            <a:pPr>
              <a:spcBef>
                <a:spcPts val="0"/>
              </a:spcBef>
              <a:defRPr/>
            </a:pPr>
            <a:r>
              <a:rPr lang="ja-JP" altLang="en-US" sz="1000" dirty="0" smtClean="0">
                <a:solidFill>
                  <a:srgbClr val="FFFFFF"/>
                </a:solidFill>
                <a:latin typeface="メイリオ"/>
                <a:ea typeface="メイリオ"/>
                <a:cs typeface="メイリオ"/>
              </a:rPr>
              <a:t>標準化されたシステム構成、運用管理メニューを提供。調達・運用管理の自動化を徹底。</a:t>
            </a:r>
            <a:endParaRPr lang="en-US" altLang="ja-JP" sz="1000" dirty="0">
              <a:solidFill>
                <a:srgbClr val="FFFFFF"/>
              </a:solidFill>
              <a:latin typeface="メイリオ"/>
              <a:ea typeface="メイリオ"/>
              <a:cs typeface="メイリオ"/>
            </a:endParaRPr>
          </a:p>
        </p:txBody>
      </p:sp>
      <p:sp>
        <p:nvSpPr>
          <p:cNvPr id="6" name="AutoShape 51"/>
          <p:cNvSpPr>
            <a:spLocks noChangeArrowheads="1"/>
          </p:cNvSpPr>
          <p:nvPr/>
        </p:nvSpPr>
        <p:spPr bwMode="auto">
          <a:xfrm>
            <a:off x="3505200" y="1858695"/>
            <a:ext cx="2057400" cy="1523999"/>
          </a:xfrm>
          <a:prstGeom prst="roundRect">
            <a:avLst>
              <a:gd name="adj" fmla="val 0"/>
            </a:avLst>
          </a:prstGeom>
          <a:ln>
            <a:noFill/>
            <a:headEnd/>
            <a:tailEnd/>
          </a:ln>
          <a:extLst/>
        </p:spPr>
        <p:style>
          <a:lnRef idx="3">
            <a:schemeClr val="lt1"/>
          </a:lnRef>
          <a:fillRef idx="1">
            <a:schemeClr val="accent2"/>
          </a:fillRef>
          <a:effectRef idx="1">
            <a:schemeClr val="accent2"/>
          </a:effectRef>
          <a:fontRef idx="minor">
            <a:schemeClr val="lt1"/>
          </a:fontRef>
        </p:style>
        <p:txBody>
          <a:bodyPr wrap="square" anchor="ctr"/>
          <a:lstStyle/>
          <a:p>
            <a:pPr algn="ctr">
              <a:spcBef>
                <a:spcPts val="0"/>
              </a:spcBef>
              <a:defRPr/>
            </a:pPr>
            <a:r>
              <a:rPr lang="ja-JP" altLang="en-US" sz="2000" dirty="0" smtClean="0">
                <a:solidFill>
                  <a:srgbClr val="FFFFFF"/>
                </a:solidFill>
                <a:latin typeface="メイリオ"/>
                <a:ea typeface="メイリオ"/>
                <a:cs typeface="メイリオ"/>
              </a:rPr>
              <a:t>ユーザー</a:t>
            </a:r>
            <a:endParaRPr lang="en-US" altLang="ja-JP" sz="2000" dirty="0" smtClean="0">
              <a:solidFill>
                <a:srgbClr val="FFFFFF"/>
              </a:solidFill>
              <a:latin typeface="メイリオ"/>
              <a:ea typeface="メイリオ"/>
              <a:cs typeface="メイリオ"/>
            </a:endParaRPr>
          </a:p>
          <a:p>
            <a:pPr>
              <a:spcBef>
                <a:spcPts val="0"/>
              </a:spcBef>
              <a:defRPr/>
            </a:pPr>
            <a:endParaRPr lang="en-US" altLang="ja-JP" sz="1000" dirty="0" smtClean="0">
              <a:solidFill>
                <a:srgbClr val="FFFFFF"/>
              </a:solidFill>
              <a:latin typeface="メイリオ"/>
              <a:ea typeface="メイリオ"/>
              <a:cs typeface="メイリオ"/>
            </a:endParaRPr>
          </a:p>
          <a:p>
            <a:pPr>
              <a:spcBef>
                <a:spcPts val="0"/>
              </a:spcBef>
              <a:defRPr/>
            </a:pPr>
            <a:r>
              <a:rPr lang="ja-JP" altLang="en-US" sz="1000" dirty="0" smtClean="0">
                <a:solidFill>
                  <a:srgbClr val="FFFFFF"/>
                </a:solidFill>
                <a:latin typeface="メイリオ"/>
                <a:ea typeface="メイリオ"/>
                <a:cs typeface="メイリオ"/>
              </a:rPr>
              <a:t>セルフサービス・ポータルを使って自社要員で必要な管理・設定を行う。</a:t>
            </a:r>
            <a:endParaRPr lang="en-US" altLang="ja-JP" sz="1000" dirty="0" smtClean="0">
              <a:solidFill>
                <a:srgbClr val="FFFFFF"/>
              </a:solidFill>
              <a:latin typeface="メイリオ"/>
              <a:ea typeface="メイリオ"/>
              <a:cs typeface="メイリオ"/>
            </a:endParaRPr>
          </a:p>
        </p:txBody>
      </p:sp>
      <p:sp>
        <p:nvSpPr>
          <p:cNvPr id="7" name="AutoShape 50"/>
          <p:cNvSpPr>
            <a:spLocks noChangeArrowheads="1"/>
          </p:cNvSpPr>
          <p:nvPr/>
        </p:nvSpPr>
        <p:spPr bwMode="auto">
          <a:xfrm>
            <a:off x="5844120" y="1858695"/>
            <a:ext cx="2078486" cy="3271095"/>
          </a:xfrm>
          <a:prstGeom prst="roundRect">
            <a:avLst>
              <a:gd name="adj" fmla="val 0"/>
            </a:avLst>
          </a:prstGeom>
          <a:ln>
            <a:noFill/>
            <a:headEnd/>
            <a:tailEnd/>
          </a:ln>
          <a:extLst/>
        </p:spPr>
        <p:style>
          <a:lnRef idx="3">
            <a:schemeClr val="lt1"/>
          </a:lnRef>
          <a:fillRef idx="1">
            <a:schemeClr val="accent1"/>
          </a:fillRef>
          <a:effectRef idx="1">
            <a:schemeClr val="accent1"/>
          </a:effectRef>
          <a:fontRef idx="minor">
            <a:schemeClr val="lt1"/>
          </a:fontRef>
        </p:style>
        <p:txBody>
          <a:bodyPr wrap="square" anchor="ctr"/>
          <a:lstStyle/>
          <a:p>
            <a:pPr algn="ctr">
              <a:spcBef>
                <a:spcPts val="0"/>
              </a:spcBef>
              <a:defRPr/>
            </a:pPr>
            <a:r>
              <a:rPr lang="ja-JP" altLang="en-US" sz="2000" dirty="0" smtClean="0">
                <a:solidFill>
                  <a:srgbClr val="FFFFFF"/>
                </a:solidFill>
                <a:latin typeface="メイリオ"/>
                <a:ea typeface="メイリオ"/>
                <a:cs typeface="メイリオ"/>
              </a:rPr>
              <a:t>サービス事業者</a:t>
            </a:r>
          </a:p>
          <a:p>
            <a:pPr>
              <a:spcBef>
                <a:spcPts val="0"/>
              </a:spcBef>
              <a:defRPr/>
            </a:pPr>
            <a:endParaRPr lang="en-US" altLang="ja-JP" sz="1000" dirty="0" smtClean="0">
              <a:solidFill>
                <a:srgbClr val="FFFFFF"/>
              </a:solidFill>
              <a:latin typeface="メイリオ"/>
              <a:ea typeface="メイリオ"/>
              <a:cs typeface="メイリオ"/>
            </a:endParaRPr>
          </a:p>
          <a:p>
            <a:pPr>
              <a:spcBef>
                <a:spcPts val="0"/>
              </a:spcBef>
              <a:defRPr/>
            </a:pPr>
            <a:r>
              <a:rPr lang="ja-JP" altLang="en-US" sz="1000" dirty="0" smtClean="0">
                <a:solidFill>
                  <a:srgbClr val="FFFFFF"/>
                </a:solidFill>
                <a:latin typeface="メイリオ"/>
                <a:ea typeface="メイリオ"/>
                <a:cs typeface="メイリオ"/>
              </a:rPr>
              <a:t>ユーザーの個別の要望に応じて、サービス事業者がシステムの構築、運用設計を実施。それに応じた運用サービスを提供する。</a:t>
            </a:r>
            <a:endParaRPr lang="en-US" altLang="ja-JP" sz="1000" dirty="0" smtClean="0">
              <a:solidFill>
                <a:srgbClr val="FFFFFF"/>
              </a:solidFill>
              <a:latin typeface="メイリオ"/>
              <a:ea typeface="メイリオ"/>
              <a:cs typeface="メイリオ"/>
            </a:endParaRPr>
          </a:p>
        </p:txBody>
      </p:sp>
      <p:sp>
        <p:nvSpPr>
          <p:cNvPr id="8" name="AutoShape 50"/>
          <p:cNvSpPr>
            <a:spLocks noChangeArrowheads="1"/>
          </p:cNvSpPr>
          <p:nvPr/>
        </p:nvSpPr>
        <p:spPr bwMode="auto">
          <a:xfrm>
            <a:off x="3515864" y="5287695"/>
            <a:ext cx="2046736" cy="685800"/>
          </a:xfrm>
          <a:prstGeom prst="roundRect">
            <a:avLst>
              <a:gd name="adj" fmla="val 0"/>
            </a:avLst>
          </a:prstGeom>
          <a:ln>
            <a:noFill/>
            <a:headEnd/>
            <a:tailEnd/>
          </a:ln>
          <a:extLst/>
        </p:spPr>
        <p:style>
          <a:lnRef idx="3">
            <a:schemeClr val="lt1"/>
          </a:lnRef>
          <a:fillRef idx="1">
            <a:schemeClr val="accent6"/>
          </a:fillRef>
          <a:effectRef idx="1">
            <a:schemeClr val="accent6"/>
          </a:effectRef>
          <a:fontRef idx="minor">
            <a:schemeClr val="lt1"/>
          </a:fontRef>
        </p:style>
        <p:txBody>
          <a:bodyPr wrap="square" anchor="ctr"/>
          <a:lstStyle/>
          <a:p>
            <a:pPr>
              <a:spcBef>
                <a:spcPts val="0"/>
              </a:spcBef>
              <a:defRPr/>
            </a:pPr>
            <a:r>
              <a:rPr lang="ja-JP" altLang="en-US" sz="1000" dirty="0" smtClean="0">
                <a:solidFill>
                  <a:srgbClr val="FFFFFF"/>
                </a:solidFill>
                <a:latin typeface="メイリオ"/>
                <a:ea typeface="メイリオ"/>
                <a:cs typeface="メイリオ"/>
              </a:rPr>
              <a:t>割安。継続的なサービスや機能の拡充、コスト低減などを享受できる。</a:t>
            </a:r>
            <a:endParaRPr lang="en-US" altLang="ja-JP" sz="1000" dirty="0">
              <a:solidFill>
                <a:srgbClr val="FFFFFF"/>
              </a:solidFill>
              <a:latin typeface="メイリオ"/>
              <a:ea typeface="メイリオ"/>
              <a:cs typeface="メイリオ"/>
            </a:endParaRPr>
          </a:p>
        </p:txBody>
      </p:sp>
      <p:sp>
        <p:nvSpPr>
          <p:cNvPr id="9" name="AutoShape 50"/>
          <p:cNvSpPr>
            <a:spLocks noChangeArrowheads="1"/>
          </p:cNvSpPr>
          <p:nvPr/>
        </p:nvSpPr>
        <p:spPr bwMode="auto">
          <a:xfrm>
            <a:off x="5844120" y="5287695"/>
            <a:ext cx="2046736" cy="685800"/>
          </a:xfrm>
          <a:prstGeom prst="roundRect">
            <a:avLst>
              <a:gd name="adj" fmla="val 0"/>
            </a:avLst>
          </a:prstGeom>
          <a:ln>
            <a:noFill/>
            <a:headEnd/>
            <a:tailEnd/>
          </a:ln>
          <a:extLst/>
        </p:spPr>
        <p:style>
          <a:lnRef idx="3">
            <a:schemeClr val="lt1"/>
          </a:lnRef>
          <a:fillRef idx="1">
            <a:schemeClr val="accent3"/>
          </a:fillRef>
          <a:effectRef idx="1">
            <a:schemeClr val="accent3"/>
          </a:effectRef>
          <a:fontRef idx="minor">
            <a:schemeClr val="lt1"/>
          </a:fontRef>
        </p:style>
        <p:txBody>
          <a:bodyPr wrap="square" anchor="ctr"/>
          <a:lstStyle/>
          <a:p>
            <a:pPr>
              <a:spcBef>
                <a:spcPts val="0"/>
              </a:spcBef>
              <a:defRPr/>
            </a:pPr>
            <a:r>
              <a:rPr lang="ja-JP" altLang="en-US" sz="1000" dirty="0" smtClean="0">
                <a:solidFill>
                  <a:srgbClr val="FFFFFF"/>
                </a:solidFill>
                <a:latin typeface="メイリオ"/>
                <a:ea typeface="メイリオ"/>
                <a:cs typeface="メイリオ"/>
              </a:rPr>
              <a:t>割高。サービスや機能は固定化または変更に手間はかかる。継続的なコスト低減は難しい。</a:t>
            </a:r>
            <a:endParaRPr lang="en-US" altLang="ja-JP" sz="1000" dirty="0">
              <a:solidFill>
                <a:srgbClr val="FFFFFF"/>
              </a:solidFill>
              <a:latin typeface="メイリオ"/>
              <a:ea typeface="メイリオ"/>
              <a:cs typeface="メイリオ"/>
            </a:endParaRPr>
          </a:p>
        </p:txBody>
      </p:sp>
      <p:sp>
        <p:nvSpPr>
          <p:cNvPr id="10" name="AutoShape 50"/>
          <p:cNvSpPr>
            <a:spLocks noChangeArrowheads="1"/>
          </p:cNvSpPr>
          <p:nvPr/>
        </p:nvSpPr>
        <p:spPr bwMode="auto">
          <a:xfrm>
            <a:off x="3515864" y="944295"/>
            <a:ext cx="2066260" cy="762000"/>
          </a:xfrm>
          <a:prstGeom prst="roundRect">
            <a:avLst>
              <a:gd name="adj" fmla="val 0"/>
            </a:avLst>
          </a:prstGeom>
          <a:ln>
            <a:noFill/>
            <a:headEnd/>
            <a:tailEnd/>
          </a:ln>
          <a:extLst/>
        </p:spPr>
        <p:style>
          <a:lnRef idx="3">
            <a:schemeClr val="lt1"/>
          </a:lnRef>
          <a:fillRef idx="1">
            <a:schemeClr val="accent6"/>
          </a:fillRef>
          <a:effectRef idx="1">
            <a:schemeClr val="accent6"/>
          </a:effectRef>
          <a:fontRef idx="minor">
            <a:schemeClr val="lt1"/>
          </a:fontRef>
        </p:style>
        <p:txBody>
          <a:bodyPr wrap="square" anchor="ctr"/>
          <a:lstStyle/>
          <a:p>
            <a:pPr algn="ctr">
              <a:spcBef>
                <a:spcPts val="0"/>
              </a:spcBef>
              <a:defRPr/>
            </a:pPr>
            <a:r>
              <a:rPr lang="ja-JP" altLang="en-US" dirty="0" smtClean="0">
                <a:solidFill>
                  <a:srgbClr val="FFFFFF"/>
                </a:solidFill>
                <a:latin typeface="メイリオ"/>
                <a:ea typeface="メイリオ"/>
                <a:cs typeface="メイリオ"/>
              </a:rPr>
              <a:t>セルフサービス型</a:t>
            </a:r>
            <a:endParaRPr lang="en-US" altLang="ja-JP" dirty="0" smtClean="0">
              <a:solidFill>
                <a:srgbClr val="FFFFFF"/>
              </a:solidFill>
              <a:latin typeface="メイリオ"/>
              <a:ea typeface="メイリオ"/>
              <a:cs typeface="メイリオ"/>
            </a:endParaRPr>
          </a:p>
          <a:p>
            <a:pPr algn="ctr">
              <a:spcBef>
                <a:spcPts val="0"/>
              </a:spcBef>
              <a:defRPr/>
            </a:pPr>
            <a:r>
              <a:rPr lang="en-US" altLang="ja-JP" sz="2800" dirty="0" err="1" smtClean="0">
                <a:solidFill>
                  <a:srgbClr val="FFFFFF"/>
                </a:solidFill>
                <a:latin typeface="メイリオ"/>
                <a:ea typeface="メイリオ"/>
                <a:cs typeface="メイリオ"/>
              </a:rPr>
              <a:t>IaaS</a:t>
            </a:r>
            <a:endParaRPr lang="en-US" altLang="ja-JP" sz="2800" dirty="0">
              <a:solidFill>
                <a:srgbClr val="FFFFFF"/>
              </a:solidFill>
              <a:latin typeface="メイリオ"/>
              <a:ea typeface="メイリオ"/>
              <a:cs typeface="メイリオ"/>
            </a:endParaRPr>
          </a:p>
        </p:txBody>
      </p:sp>
      <p:sp>
        <p:nvSpPr>
          <p:cNvPr id="11" name="AutoShape 50"/>
          <p:cNvSpPr>
            <a:spLocks noChangeArrowheads="1"/>
          </p:cNvSpPr>
          <p:nvPr/>
        </p:nvSpPr>
        <p:spPr bwMode="auto">
          <a:xfrm>
            <a:off x="5844120" y="944295"/>
            <a:ext cx="2066260" cy="762000"/>
          </a:xfrm>
          <a:prstGeom prst="roundRect">
            <a:avLst>
              <a:gd name="adj" fmla="val 0"/>
            </a:avLst>
          </a:prstGeom>
          <a:ln>
            <a:noFill/>
            <a:headEnd/>
            <a:tailEnd/>
          </a:ln>
          <a:extLst/>
        </p:spPr>
        <p:style>
          <a:lnRef idx="3">
            <a:schemeClr val="lt1"/>
          </a:lnRef>
          <a:fillRef idx="1">
            <a:schemeClr val="accent3"/>
          </a:fillRef>
          <a:effectRef idx="1">
            <a:schemeClr val="accent3"/>
          </a:effectRef>
          <a:fontRef idx="minor">
            <a:schemeClr val="lt1"/>
          </a:fontRef>
        </p:style>
        <p:txBody>
          <a:bodyPr wrap="square" anchor="ctr"/>
          <a:lstStyle/>
          <a:p>
            <a:pPr algn="ctr">
              <a:spcBef>
                <a:spcPts val="0"/>
              </a:spcBef>
              <a:defRPr/>
            </a:pPr>
            <a:r>
              <a:rPr lang="ja-JP" altLang="en-US" dirty="0" smtClean="0">
                <a:solidFill>
                  <a:srgbClr val="FFFFFF"/>
                </a:solidFill>
                <a:latin typeface="メイリオ"/>
                <a:ea typeface="メイリオ"/>
                <a:cs typeface="メイリオ"/>
              </a:rPr>
              <a:t>フルサービス型</a:t>
            </a:r>
            <a:endParaRPr lang="en-US" altLang="ja-JP" dirty="0" smtClean="0">
              <a:solidFill>
                <a:srgbClr val="FFFFFF"/>
              </a:solidFill>
              <a:latin typeface="メイリオ"/>
              <a:ea typeface="メイリオ"/>
              <a:cs typeface="メイリオ"/>
            </a:endParaRPr>
          </a:p>
          <a:p>
            <a:pPr algn="ctr">
              <a:spcBef>
                <a:spcPts val="0"/>
              </a:spcBef>
              <a:defRPr/>
            </a:pPr>
            <a:r>
              <a:rPr lang="en-US" altLang="ja-JP" sz="2800" dirty="0" err="1" smtClean="0">
                <a:solidFill>
                  <a:srgbClr val="FFFFFF"/>
                </a:solidFill>
                <a:latin typeface="メイリオ"/>
                <a:ea typeface="メイリオ"/>
                <a:cs typeface="メイリオ"/>
              </a:rPr>
              <a:t>IaaS</a:t>
            </a:r>
            <a:endParaRPr lang="en-US" altLang="ja-JP" sz="2800" dirty="0">
              <a:solidFill>
                <a:srgbClr val="FFFFFF"/>
              </a:solidFill>
              <a:latin typeface="メイリオ"/>
              <a:ea typeface="メイリオ"/>
              <a:cs typeface="メイリオ"/>
            </a:endParaRPr>
          </a:p>
        </p:txBody>
      </p:sp>
      <p:sp>
        <p:nvSpPr>
          <p:cNvPr id="12" name="AutoShape 50"/>
          <p:cNvSpPr>
            <a:spLocks noChangeArrowheads="1"/>
          </p:cNvSpPr>
          <p:nvPr/>
        </p:nvSpPr>
        <p:spPr bwMode="auto">
          <a:xfrm>
            <a:off x="3515864" y="5998895"/>
            <a:ext cx="2046736" cy="431800"/>
          </a:xfrm>
          <a:prstGeom prst="roundRect">
            <a:avLst>
              <a:gd name="adj" fmla="val 0"/>
            </a:avLst>
          </a:prstGeom>
          <a:ln>
            <a:noFill/>
            <a:headEnd/>
            <a:tailEnd/>
          </a:ln>
          <a:extLst/>
        </p:spPr>
        <p:style>
          <a:lnRef idx="3">
            <a:schemeClr val="lt1"/>
          </a:lnRef>
          <a:fillRef idx="1">
            <a:schemeClr val="accent6"/>
          </a:fillRef>
          <a:effectRef idx="1">
            <a:schemeClr val="accent6"/>
          </a:effectRef>
          <a:fontRef idx="minor">
            <a:schemeClr val="lt1"/>
          </a:fontRef>
        </p:style>
        <p:txBody>
          <a:bodyPr wrap="square" anchor="ctr"/>
          <a:lstStyle/>
          <a:p>
            <a:pPr algn="ctr">
              <a:spcBef>
                <a:spcPts val="0"/>
              </a:spcBef>
              <a:defRPr/>
            </a:pPr>
            <a:r>
              <a:rPr lang="en-US" altLang="ja-JP" sz="1000" dirty="0" err="1" smtClean="0">
                <a:solidFill>
                  <a:srgbClr val="FFFFFF"/>
                </a:solidFill>
                <a:latin typeface="メイリオ"/>
                <a:ea typeface="メイリオ"/>
                <a:cs typeface="メイリオ"/>
              </a:rPr>
              <a:t>AWS,SoftLayer,cloud</a:t>
            </a:r>
            <a:r>
              <a:rPr lang="en-US" altLang="ja-JP" sz="1000" baseline="30000" dirty="0" err="1" smtClean="0">
                <a:solidFill>
                  <a:srgbClr val="FFFFFF"/>
                </a:solidFill>
                <a:latin typeface="メイリオ"/>
                <a:ea typeface="メイリオ"/>
                <a:cs typeface="メイリオ"/>
              </a:rPr>
              <a:t>n</a:t>
            </a:r>
            <a:r>
              <a:rPr lang="ja-JP" altLang="en-US" sz="1000" dirty="0" smtClean="0">
                <a:solidFill>
                  <a:srgbClr val="FFFFFF"/>
                </a:solidFill>
                <a:latin typeface="メイリオ"/>
                <a:ea typeface="メイリオ"/>
                <a:cs typeface="メイリオ"/>
              </a:rPr>
              <a:t>など</a:t>
            </a:r>
            <a:endParaRPr lang="en-US" altLang="ja-JP" sz="1000" dirty="0" smtClean="0">
              <a:solidFill>
                <a:srgbClr val="FFFFFF"/>
              </a:solidFill>
              <a:latin typeface="メイリオ"/>
              <a:ea typeface="メイリオ"/>
              <a:cs typeface="メイリオ"/>
            </a:endParaRPr>
          </a:p>
        </p:txBody>
      </p:sp>
      <p:sp>
        <p:nvSpPr>
          <p:cNvPr id="13" name="AutoShape 50"/>
          <p:cNvSpPr>
            <a:spLocks noChangeArrowheads="1"/>
          </p:cNvSpPr>
          <p:nvPr/>
        </p:nvSpPr>
        <p:spPr bwMode="auto">
          <a:xfrm>
            <a:off x="5844120" y="5998895"/>
            <a:ext cx="2046736" cy="431800"/>
          </a:xfrm>
          <a:prstGeom prst="roundRect">
            <a:avLst>
              <a:gd name="adj" fmla="val 0"/>
            </a:avLst>
          </a:prstGeom>
          <a:ln>
            <a:noFill/>
            <a:headEnd/>
            <a:tailEnd/>
          </a:ln>
          <a:extLst/>
        </p:spPr>
        <p:style>
          <a:lnRef idx="3">
            <a:schemeClr val="lt1"/>
          </a:lnRef>
          <a:fillRef idx="1">
            <a:schemeClr val="accent3"/>
          </a:fillRef>
          <a:effectRef idx="1">
            <a:schemeClr val="accent3"/>
          </a:effectRef>
          <a:fontRef idx="minor">
            <a:schemeClr val="lt1"/>
          </a:fontRef>
        </p:style>
        <p:txBody>
          <a:bodyPr wrap="square" anchor="ctr"/>
          <a:lstStyle/>
          <a:p>
            <a:pPr algn="ctr">
              <a:spcBef>
                <a:spcPts val="0"/>
              </a:spcBef>
              <a:defRPr/>
            </a:pPr>
            <a:r>
              <a:rPr lang="ja-JP" altLang="en-US" sz="1000" dirty="0" smtClean="0">
                <a:solidFill>
                  <a:srgbClr val="FFFFFF"/>
                </a:solidFill>
                <a:latin typeface="メイリオ"/>
                <a:ea typeface="メイリオ"/>
                <a:cs typeface="メイリオ"/>
              </a:rPr>
              <a:t>国内</a:t>
            </a:r>
            <a:r>
              <a:rPr lang="en-US" altLang="ja-JP" sz="1000" dirty="0" smtClean="0">
                <a:solidFill>
                  <a:srgbClr val="FFFFFF"/>
                </a:solidFill>
                <a:latin typeface="メイリオ"/>
                <a:ea typeface="メイリオ"/>
                <a:cs typeface="メイリオ"/>
              </a:rPr>
              <a:t>SI</a:t>
            </a:r>
            <a:r>
              <a:rPr lang="ja-JP" altLang="en-US" sz="1000" dirty="0" smtClean="0">
                <a:solidFill>
                  <a:srgbClr val="FFFFFF"/>
                </a:solidFill>
                <a:latin typeface="メイリオ"/>
                <a:ea typeface="メイリオ"/>
                <a:cs typeface="メイリオ"/>
              </a:rPr>
              <a:t>事業者に多い</a:t>
            </a:r>
            <a:endParaRPr lang="en-US" altLang="ja-JP" sz="1000" dirty="0">
              <a:solidFill>
                <a:srgbClr val="FFFFFF"/>
              </a:solidFill>
              <a:latin typeface="メイリオ"/>
              <a:ea typeface="メイリオ"/>
              <a:cs typeface="メイリオ"/>
            </a:endParaRPr>
          </a:p>
        </p:txBody>
      </p:sp>
      <p:sp>
        <p:nvSpPr>
          <p:cNvPr id="14" name="正方形/長方形 13"/>
          <p:cNvSpPr/>
          <p:nvPr/>
        </p:nvSpPr>
        <p:spPr>
          <a:xfrm>
            <a:off x="3433031" y="840093"/>
            <a:ext cx="2215925" cy="5649126"/>
          </a:xfrm>
          <a:prstGeom prst="rect">
            <a:avLst/>
          </a:prstGeom>
          <a:noFill/>
          <a:ln>
            <a:solidFill>
              <a:schemeClr val="accent6">
                <a:lumMod val="75000"/>
              </a:schemeClr>
            </a:solidFill>
            <a:prstDash val="sysDash"/>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メイリオ"/>
              <a:ea typeface="メイリオ"/>
              <a:cs typeface="メイリオ"/>
            </a:endParaRPr>
          </a:p>
        </p:txBody>
      </p:sp>
      <p:sp>
        <p:nvSpPr>
          <p:cNvPr id="15" name="角丸四角形吹き出し 14"/>
          <p:cNvSpPr/>
          <p:nvPr/>
        </p:nvSpPr>
        <p:spPr>
          <a:xfrm>
            <a:off x="990600" y="805382"/>
            <a:ext cx="2329981" cy="502732"/>
          </a:xfrm>
          <a:prstGeom prst="wedgeRoundRectCallout">
            <a:avLst>
              <a:gd name="adj1" fmla="val 57013"/>
              <a:gd name="adj2" fmla="val 40132"/>
              <a:gd name="adj3" fmla="val 16667"/>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en-US" altLang="ja-JP" sz="1600" dirty="0" smtClean="0">
                <a:solidFill>
                  <a:srgbClr val="FFFFFF"/>
                </a:solidFill>
                <a:latin typeface="メイリオ"/>
                <a:ea typeface="メイリオ"/>
                <a:cs typeface="メイリオ"/>
              </a:rPr>
              <a:t>NIST</a:t>
            </a:r>
            <a:r>
              <a:rPr kumimoji="1" lang="ja-JP" altLang="en-US" sz="1600" dirty="0" smtClean="0">
                <a:solidFill>
                  <a:srgbClr val="FFFFFF"/>
                </a:solidFill>
                <a:latin typeface="メイリオ"/>
                <a:ea typeface="メイリオ"/>
                <a:cs typeface="メイリオ"/>
              </a:rPr>
              <a:t>の定義に該当</a:t>
            </a:r>
            <a:endParaRPr kumimoji="1" lang="ja-JP" altLang="en-US" sz="1600" dirty="0">
              <a:solidFill>
                <a:srgbClr val="FFFFFF"/>
              </a:solidFill>
              <a:latin typeface="メイリオ"/>
              <a:ea typeface="メイリオ"/>
              <a:cs typeface="メイリオ"/>
            </a:endParaRPr>
          </a:p>
        </p:txBody>
      </p:sp>
    </p:spTree>
    <p:extLst>
      <p:ext uri="{BB962C8B-B14F-4D97-AF65-F5344CB8AC3E}">
        <p14:creationId xmlns:p14="http://schemas.microsoft.com/office/powerpoint/2010/main" val="3775262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正方形/長方形 66"/>
          <p:cNvSpPr/>
          <p:nvPr/>
        </p:nvSpPr>
        <p:spPr bwMode="auto">
          <a:xfrm>
            <a:off x="304801" y="5728950"/>
            <a:ext cx="1219200" cy="539750"/>
          </a:xfrm>
          <a:prstGeom prst="rect">
            <a:avLst/>
          </a:prstGeom>
          <a:solidFill>
            <a:schemeClr val="bg1">
              <a:lumMod val="75000"/>
            </a:scheme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8" name="正方形/長方形 67"/>
          <p:cNvSpPr/>
          <p:nvPr/>
        </p:nvSpPr>
        <p:spPr bwMode="auto">
          <a:xfrm>
            <a:off x="1524002" y="5201900"/>
            <a:ext cx="1219200" cy="1066800"/>
          </a:xfrm>
          <a:prstGeom prst="rect">
            <a:avLst/>
          </a:prstGeom>
          <a:solidFill>
            <a:schemeClr val="bg1">
              <a:lumMod val="75000"/>
            </a:scheme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69" name="正方形/長方形 68"/>
          <p:cNvSpPr/>
          <p:nvPr/>
        </p:nvSpPr>
        <p:spPr bwMode="auto">
          <a:xfrm>
            <a:off x="2755902" y="4662149"/>
            <a:ext cx="1219200" cy="1604964"/>
          </a:xfrm>
          <a:prstGeom prst="rect">
            <a:avLst/>
          </a:prstGeom>
          <a:solidFill>
            <a:schemeClr val="bg1">
              <a:lumMod val="75000"/>
            </a:scheme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0" name="正方形/長方形 69"/>
          <p:cNvSpPr/>
          <p:nvPr/>
        </p:nvSpPr>
        <p:spPr bwMode="auto">
          <a:xfrm>
            <a:off x="3975102" y="4128750"/>
            <a:ext cx="1219200" cy="2139950"/>
          </a:xfrm>
          <a:prstGeom prst="rect">
            <a:avLst/>
          </a:prstGeom>
          <a:solidFill>
            <a:schemeClr val="bg1">
              <a:lumMod val="75000"/>
            </a:schemeClr>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71" name="正方形/長方形 70"/>
          <p:cNvSpPr/>
          <p:nvPr/>
        </p:nvSpPr>
        <p:spPr bwMode="auto">
          <a:xfrm>
            <a:off x="5181600" y="3595350"/>
            <a:ext cx="1219200" cy="2673350"/>
          </a:xfrm>
          <a:prstGeom prst="rect">
            <a:avLst/>
          </a:prstGeom>
          <a:solidFill>
            <a:srgbClr val="FFCC66"/>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72" name="正方形/長方形 71"/>
          <p:cNvSpPr/>
          <p:nvPr/>
        </p:nvSpPr>
        <p:spPr bwMode="auto">
          <a:xfrm>
            <a:off x="6400800" y="1995150"/>
            <a:ext cx="1219200" cy="4273550"/>
          </a:xfrm>
          <a:prstGeom prst="rect">
            <a:avLst/>
          </a:prstGeom>
          <a:solidFill>
            <a:srgbClr val="FFCC66"/>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73" name="正方形/長方形 72"/>
          <p:cNvSpPr/>
          <p:nvPr/>
        </p:nvSpPr>
        <p:spPr bwMode="auto">
          <a:xfrm>
            <a:off x="7620000" y="1461750"/>
            <a:ext cx="1219200" cy="4806950"/>
          </a:xfrm>
          <a:prstGeom prst="rect">
            <a:avLst/>
          </a:prstGeom>
          <a:solidFill>
            <a:srgbClr val="FFCC66"/>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charset="0"/>
              <a:ea typeface="HG丸ｺﾞｼｯｸM-PRO" pitchFamily="50" charset="-128"/>
            </a:endParaRPr>
          </a:p>
        </p:txBody>
      </p:sp>
      <p:sp>
        <p:nvSpPr>
          <p:cNvPr id="2" name="タイトル 1"/>
          <p:cNvSpPr>
            <a:spLocks noGrp="1"/>
          </p:cNvSpPr>
          <p:nvPr>
            <p:ph type="title"/>
          </p:nvPr>
        </p:nvSpPr>
        <p:spPr/>
        <p:txBody>
          <a:bodyPr/>
          <a:lstStyle/>
          <a:p>
            <a:r>
              <a:rPr kumimoji="1" lang="ja-JP" altLang="en-US" dirty="0" smtClean="0"/>
              <a:t>データセンター・サービスとクラウドの関係</a:t>
            </a:r>
            <a:endParaRPr kumimoji="1" lang="ja-JP" altLang="en-US" dirty="0"/>
          </a:p>
        </p:txBody>
      </p:sp>
      <p:sp>
        <p:nvSpPr>
          <p:cNvPr id="3" name="正方形/長方形 2"/>
          <p:cNvSpPr/>
          <p:nvPr/>
        </p:nvSpPr>
        <p:spPr bwMode="auto">
          <a:xfrm>
            <a:off x="381000" y="5805150"/>
            <a:ext cx="10668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データセンター</a:t>
            </a:r>
            <a:endParaRPr kumimoji="0" lang="en-US" altLang="ja-JP" sz="1000" dirty="0" smtClean="0">
              <a:solidFill>
                <a:srgbClr val="FFFFFF"/>
              </a:solidFil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設備</a:t>
            </a:r>
            <a:endParaRPr kumimoji="0" lang="ja-JP" altLang="en-US" sz="1000" b="0" i="0" u="none" strike="noStrike" cap="none" normalizeH="0" baseline="0" dirty="0" smtClean="0">
              <a:ln>
                <a:noFill/>
              </a:ln>
              <a:solidFill>
                <a:srgbClr val="FFFFFF"/>
              </a:solidFill>
              <a:effectLst/>
            </a:endParaRPr>
          </a:p>
        </p:txBody>
      </p:sp>
      <p:sp>
        <p:nvSpPr>
          <p:cNvPr id="4" name="正方形/長方形 3"/>
          <p:cNvSpPr/>
          <p:nvPr/>
        </p:nvSpPr>
        <p:spPr bwMode="auto">
          <a:xfrm>
            <a:off x="381000" y="4738350"/>
            <a:ext cx="1066800" cy="381000"/>
          </a:xfrm>
          <a:prstGeom prst="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5" name="正方形/長方形 4"/>
          <p:cNvSpPr/>
          <p:nvPr/>
        </p:nvSpPr>
        <p:spPr bwMode="auto">
          <a:xfrm>
            <a:off x="381000" y="4204950"/>
            <a:ext cx="1066800" cy="381000"/>
          </a:xfrm>
          <a:prstGeom prst="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仮想マシン</a:t>
            </a:r>
          </a:p>
        </p:txBody>
      </p:sp>
      <p:sp>
        <p:nvSpPr>
          <p:cNvPr id="7" name="正方形/長方形 6"/>
          <p:cNvSpPr/>
          <p:nvPr/>
        </p:nvSpPr>
        <p:spPr bwMode="auto">
          <a:xfrm>
            <a:off x="381000" y="2604750"/>
            <a:ext cx="1066800" cy="381000"/>
          </a:xfrm>
          <a:prstGeom prst="rect">
            <a:avLst/>
          </a:prstGeom>
          <a:solidFill>
            <a:schemeClr val="accent6">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ミドルウェア</a:t>
            </a:r>
          </a:p>
        </p:txBody>
      </p:sp>
      <p:sp>
        <p:nvSpPr>
          <p:cNvPr id="8" name="正方形/長方形 7"/>
          <p:cNvSpPr/>
          <p:nvPr/>
        </p:nvSpPr>
        <p:spPr bwMode="auto">
          <a:xfrm>
            <a:off x="381000" y="2071350"/>
            <a:ext cx="1066800" cy="381000"/>
          </a:xfrm>
          <a:prstGeom prst="rect">
            <a:avLst/>
          </a:prstGeom>
          <a:solidFill>
            <a:schemeClr val="accent5">
              <a:lumMod val="2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rgbClr val="FFFFFF"/>
                </a:solidFill>
                <a:effectLst/>
                <a:latin typeface="Arial" charset="0"/>
                <a:ea typeface="HG丸ｺﾞｼｯｸM-PRO" pitchFamily="50" charset="-128"/>
              </a:rPr>
              <a:t>ランタイム</a:t>
            </a:r>
          </a:p>
        </p:txBody>
      </p:sp>
      <p:sp>
        <p:nvSpPr>
          <p:cNvPr id="9" name="正方形/長方形 8"/>
          <p:cNvSpPr/>
          <p:nvPr/>
        </p:nvSpPr>
        <p:spPr bwMode="auto">
          <a:xfrm>
            <a:off x="1600200" y="5805150"/>
            <a:ext cx="10668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データセンター</a:t>
            </a:r>
            <a:endParaRPr kumimoji="0" lang="en-US" altLang="ja-JP" sz="1000" dirty="0" smtClean="0">
              <a:solidFill>
                <a:srgbClr val="FFFFFF"/>
              </a:solidFil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設備</a:t>
            </a:r>
            <a:endParaRPr kumimoji="0" lang="ja-JP" altLang="en-US" sz="1000" b="0" i="0" u="none" strike="noStrike" cap="none" normalizeH="0" baseline="0" dirty="0" smtClean="0">
              <a:ln>
                <a:noFill/>
              </a:ln>
              <a:solidFill>
                <a:srgbClr val="FFFFFF"/>
              </a:solidFill>
              <a:effectLst/>
            </a:endParaRPr>
          </a:p>
        </p:txBody>
      </p:sp>
      <p:sp>
        <p:nvSpPr>
          <p:cNvPr id="10" name="正方形/長方形 9"/>
          <p:cNvSpPr/>
          <p:nvPr/>
        </p:nvSpPr>
        <p:spPr bwMode="auto">
          <a:xfrm>
            <a:off x="1600200" y="4738350"/>
            <a:ext cx="1066800" cy="381000"/>
          </a:xfrm>
          <a:prstGeom prst="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1" name="正方形/長方形 10"/>
          <p:cNvSpPr/>
          <p:nvPr/>
        </p:nvSpPr>
        <p:spPr bwMode="auto">
          <a:xfrm>
            <a:off x="1600200" y="4204950"/>
            <a:ext cx="1066800" cy="381000"/>
          </a:xfrm>
          <a:prstGeom prst="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仮想マシン</a:t>
            </a:r>
          </a:p>
        </p:txBody>
      </p:sp>
      <p:sp>
        <p:nvSpPr>
          <p:cNvPr id="13" name="正方形/長方形 12"/>
          <p:cNvSpPr/>
          <p:nvPr/>
        </p:nvSpPr>
        <p:spPr bwMode="auto">
          <a:xfrm>
            <a:off x="1600200" y="2604750"/>
            <a:ext cx="1066800" cy="381000"/>
          </a:xfrm>
          <a:prstGeom prst="rect">
            <a:avLst/>
          </a:prstGeom>
          <a:solidFill>
            <a:schemeClr val="accent6">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ミドルウェア</a:t>
            </a:r>
          </a:p>
        </p:txBody>
      </p:sp>
      <p:sp>
        <p:nvSpPr>
          <p:cNvPr id="14" name="正方形/長方形 13"/>
          <p:cNvSpPr/>
          <p:nvPr/>
        </p:nvSpPr>
        <p:spPr bwMode="auto">
          <a:xfrm>
            <a:off x="1600200" y="2071350"/>
            <a:ext cx="1066800" cy="381000"/>
          </a:xfrm>
          <a:prstGeom prst="rect">
            <a:avLst/>
          </a:prstGeom>
          <a:solidFill>
            <a:schemeClr val="accent5">
              <a:lumMod val="2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50" dirty="0">
                <a:solidFill>
                  <a:srgbClr val="FFFFFF"/>
                </a:solidFill>
                <a:latin typeface="Arial" charset="0"/>
                <a:ea typeface="HG丸ｺﾞｼｯｸM-PRO" pitchFamily="50" charset="-128"/>
              </a:rPr>
              <a:t>ランタイム</a:t>
            </a:r>
          </a:p>
        </p:txBody>
      </p:sp>
      <p:sp>
        <p:nvSpPr>
          <p:cNvPr id="15" name="正方形/長方形 14"/>
          <p:cNvSpPr/>
          <p:nvPr/>
        </p:nvSpPr>
        <p:spPr bwMode="auto">
          <a:xfrm>
            <a:off x="2819400" y="5805150"/>
            <a:ext cx="10668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データセンター</a:t>
            </a:r>
            <a:endParaRPr kumimoji="0" lang="en-US" altLang="ja-JP" sz="1000" dirty="0" smtClean="0">
              <a:solidFill>
                <a:srgbClr val="FFFFFF"/>
              </a:solidFil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設備</a:t>
            </a:r>
            <a:endParaRPr kumimoji="0" lang="ja-JP" altLang="en-US" sz="1000" b="0" i="0" u="none" strike="noStrike" cap="none" normalizeH="0" baseline="0" dirty="0" smtClean="0">
              <a:ln>
                <a:noFill/>
              </a:ln>
              <a:solidFill>
                <a:srgbClr val="FFFFFF"/>
              </a:solidFill>
              <a:effectLst/>
            </a:endParaRPr>
          </a:p>
        </p:txBody>
      </p:sp>
      <p:sp>
        <p:nvSpPr>
          <p:cNvPr id="16" name="正方形/長方形 15"/>
          <p:cNvSpPr/>
          <p:nvPr/>
        </p:nvSpPr>
        <p:spPr bwMode="auto">
          <a:xfrm>
            <a:off x="2819400" y="4738350"/>
            <a:ext cx="1066800" cy="381000"/>
          </a:xfrm>
          <a:prstGeom prst="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17" name="正方形/長方形 16"/>
          <p:cNvSpPr/>
          <p:nvPr/>
        </p:nvSpPr>
        <p:spPr bwMode="auto">
          <a:xfrm>
            <a:off x="2819400" y="4204950"/>
            <a:ext cx="1066800" cy="381000"/>
          </a:xfrm>
          <a:prstGeom prst="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仮想マシン</a:t>
            </a:r>
          </a:p>
        </p:txBody>
      </p:sp>
      <p:sp>
        <p:nvSpPr>
          <p:cNvPr id="19" name="正方形/長方形 18"/>
          <p:cNvSpPr/>
          <p:nvPr/>
        </p:nvSpPr>
        <p:spPr bwMode="auto">
          <a:xfrm>
            <a:off x="2819400" y="2604750"/>
            <a:ext cx="1066800" cy="381000"/>
          </a:xfrm>
          <a:prstGeom prst="rect">
            <a:avLst/>
          </a:prstGeom>
          <a:solidFill>
            <a:schemeClr val="accent6">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ミドルウェア</a:t>
            </a:r>
          </a:p>
        </p:txBody>
      </p:sp>
      <p:sp>
        <p:nvSpPr>
          <p:cNvPr id="20" name="正方形/長方形 19"/>
          <p:cNvSpPr/>
          <p:nvPr/>
        </p:nvSpPr>
        <p:spPr bwMode="auto">
          <a:xfrm>
            <a:off x="2819400" y="2071350"/>
            <a:ext cx="1066800" cy="381000"/>
          </a:xfrm>
          <a:prstGeom prst="rect">
            <a:avLst/>
          </a:prstGeom>
          <a:solidFill>
            <a:schemeClr val="accent5">
              <a:lumMod val="2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50" dirty="0">
                <a:solidFill>
                  <a:srgbClr val="FFFFFF"/>
                </a:solidFill>
                <a:latin typeface="Arial" charset="0"/>
                <a:ea typeface="HG丸ｺﾞｼｯｸM-PRO" pitchFamily="50" charset="-128"/>
              </a:rPr>
              <a:t>ランタイム</a:t>
            </a:r>
          </a:p>
        </p:txBody>
      </p:sp>
      <p:sp>
        <p:nvSpPr>
          <p:cNvPr id="21" name="正方形/長方形 20"/>
          <p:cNvSpPr/>
          <p:nvPr/>
        </p:nvSpPr>
        <p:spPr bwMode="auto">
          <a:xfrm>
            <a:off x="4038600" y="5805150"/>
            <a:ext cx="10668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データセンター</a:t>
            </a:r>
            <a:endParaRPr kumimoji="0" lang="en-US" altLang="ja-JP" sz="1000" dirty="0" smtClean="0">
              <a:solidFill>
                <a:srgbClr val="FFFFFF"/>
              </a:solidFil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設備</a:t>
            </a:r>
            <a:endParaRPr kumimoji="0" lang="ja-JP" altLang="en-US" sz="1000" b="0" i="0" u="none" strike="noStrike" cap="none" normalizeH="0" baseline="0" dirty="0" smtClean="0">
              <a:ln>
                <a:noFill/>
              </a:ln>
              <a:solidFill>
                <a:srgbClr val="FFFFFF"/>
              </a:solidFill>
              <a:effectLst/>
            </a:endParaRPr>
          </a:p>
        </p:txBody>
      </p:sp>
      <p:sp>
        <p:nvSpPr>
          <p:cNvPr id="22" name="正方形/長方形 21"/>
          <p:cNvSpPr/>
          <p:nvPr/>
        </p:nvSpPr>
        <p:spPr bwMode="auto">
          <a:xfrm>
            <a:off x="4038600" y="4738350"/>
            <a:ext cx="1066800" cy="381000"/>
          </a:xfrm>
          <a:prstGeom prst="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23" name="正方形/長方形 22"/>
          <p:cNvSpPr/>
          <p:nvPr/>
        </p:nvSpPr>
        <p:spPr bwMode="auto">
          <a:xfrm>
            <a:off x="4038600" y="4204950"/>
            <a:ext cx="1066800" cy="381000"/>
          </a:xfrm>
          <a:prstGeom prst="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仮想マシン</a:t>
            </a:r>
          </a:p>
        </p:txBody>
      </p:sp>
      <p:sp>
        <p:nvSpPr>
          <p:cNvPr id="25" name="正方形/長方形 24"/>
          <p:cNvSpPr/>
          <p:nvPr/>
        </p:nvSpPr>
        <p:spPr bwMode="auto">
          <a:xfrm>
            <a:off x="4038600" y="2604750"/>
            <a:ext cx="1066800" cy="381000"/>
          </a:xfrm>
          <a:prstGeom prst="rect">
            <a:avLst/>
          </a:prstGeom>
          <a:solidFill>
            <a:schemeClr val="accent6">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ミドルウェア</a:t>
            </a:r>
          </a:p>
        </p:txBody>
      </p:sp>
      <p:sp>
        <p:nvSpPr>
          <p:cNvPr id="26" name="正方形/長方形 25"/>
          <p:cNvSpPr/>
          <p:nvPr/>
        </p:nvSpPr>
        <p:spPr bwMode="auto">
          <a:xfrm>
            <a:off x="4038600" y="2071350"/>
            <a:ext cx="1066800" cy="381000"/>
          </a:xfrm>
          <a:prstGeom prst="rect">
            <a:avLst/>
          </a:prstGeom>
          <a:solidFill>
            <a:schemeClr val="accent5">
              <a:lumMod val="2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50" dirty="0">
                <a:solidFill>
                  <a:srgbClr val="FFFFFF"/>
                </a:solidFill>
                <a:latin typeface="Arial" charset="0"/>
                <a:ea typeface="HG丸ｺﾞｼｯｸM-PRO" pitchFamily="50" charset="-128"/>
              </a:rPr>
              <a:t>ランタイム</a:t>
            </a:r>
          </a:p>
        </p:txBody>
      </p:sp>
      <p:sp>
        <p:nvSpPr>
          <p:cNvPr id="27" name="正方形/長方形 26"/>
          <p:cNvSpPr/>
          <p:nvPr/>
        </p:nvSpPr>
        <p:spPr bwMode="auto">
          <a:xfrm>
            <a:off x="5262418" y="5805150"/>
            <a:ext cx="10668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データセンター</a:t>
            </a:r>
            <a:endParaRPr kumimoji="0" lang="en-US" altLang="ja-JP" sz="1000" dirty="0" smtClean="0">
              <a:solidFill>
                <a:srgbClr val="FFFFFF"/>
              </a:solidFil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設備</a:t>
            </a:r>
            <a:endParaRPr kumimoji="0" lang="ja-JP" altLang="en-US" sz="1000" b="0" i="0" u="none" strike="noStrike" cap="none" normalizeH="0" baseline="0" dirty="0" smtClean="0">
              <a:ln>
                <a:noFill/>
              </a:ln>
              <a:solidFill>
                <a:srgbClr val="FFFFFF"/>
              </a:solidFill>
              <a:effectLst/>
            </a:endParaRPr>
          </a:p>
        </p:txBody>
      </p:sp>
      <p:sp>
        <p:nvSpPr>
          <p:cNvPr id="28" name="正方形/長方形 27"/>
          <p:cNvSpPr/>
          <p:nvPr/>
        </p:nvSpPr>
        <p:spPr bwMode="auto">
          <a:xfrm>
            <a:off x="5262418" y="4738350"/>
            <a:ext cx="1066800" cy="381000"/>
          </a:xfrm>
          <a:prstGeom prst="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29" name="正方形/長方形 28"/>
          <p:cNvSpPr/>
          <p:nvPr/>
        </p:nvSpPr>
        <p:spPr bwMode="auto">
          <a:xfrm>
            <a:off x="5262418" y="4204950"/>
            <a:ext cx="1066800" cy="381000"/>
          </a:xfrm>
          <a:prstGeom prst="rect">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仮想マシン</a:t>
            </a:r>
          </a:p>
        </p:txBody>
      </p:sp>
      <p:sp>
        <p:nvSpPr>
          <p:cNvPr id="31" name="正方形/長方形 30"/>
          <p:cNvSpPr/>
          <p:nvPr/>
        </p:nvSpPr>
        <p:spPr bwMode="auto">
          <a:xfrm>
            <a:off x="5262418" y="2604750"/>
            <a:ext cx="1066800" cy="381000"/>
          </a:xfrm>
          <a:prstGeom prst="rect">
            <a:avLst/>
          </a:prstGeom>
          <a:solidFill>
            <a:schemeClr val="accent6">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ミドルウェア</a:t>
            </a:r>
          </a:p>
        </p:txBody>
      </p:sp>
      <p:sp>
        <p:nvSpPr>
          <p:cNvPr id="32" name="正方形/長方形 31"/>
          <p:cNvSpPr/>
          <p:nvPr/>
        </p:nvSpPr>
        <p:spPr bwMode="auto">
          <a:xfrm>
            <a:off x="5262418" y="2071350"/>
            <a:ext cx="1066800" cy="381000"/>
          </a:xfrm>
          <a:prstGeom prst="rect">
            <a:avLst/>
          </a:prstGeom>
          <a:solidFill>
            <a:schemeClr val="accent5">
              <a:lumMod val="2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50" dirty="0">
                <a:solidFill>
                  <a:srgbClr val="FFFFFF"/>
                </a:solidFill>
                <a:latin typeface="Arial" charset="0"/>
                <a:ea typeface="HG丸ｺﾞｼｯｸM-PRO" pitchFamily="50" charset="-128"/>
              </a:rPr>
              <a:t>ランタイム</a:t>
            </a:r>
          </a:p>
        </p:txBody>
      </p:sp>
      <p:sp>
        <p:nvSpPr>
          <p:cNvPr id="33" name="正方形/長方形 32"/>
          <p:cNvSpPr/>
          <p:nvPr/>
        </p:nvSpPr>
        <p:spPr bwMode="auto">
          <a:xfrm>
            <a:off x="6477000" y="5805150"/>
            <a:ext cx="10668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データセンター</a:t>
            </a:r>
            <a:endParaRPr kumimoji="0" lang="en-US" altLang="ja-JP" sz="1000" dirty="0" smtClean="0">
              <a:solidFill>
                <a:srgbClr val="FFFFFF"/>
              </a:solidFil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設備</a:t>
            </a:r>
            <a:endParaRPr kumimoji="0" lang="ja-JP" altLang="en-US" sz="1000" b="0" i="0" u="none" strike="noStrike" cap="none" normalizeH="0" baseline="0" dirty="0" smtClean="0">
              <a:ln>
                <a:noFill/>
              </a:ln>
              <a:solidFill>
                <a:srgbClr val="FFFFFF"/>
              </a:solidFill>
              <a:effectLst/>
            </a:endParaRPr>
          </a:p>
        </p:txBody>
      </p:sp>
      <p:sp>
        <p:nvSpPr>
          <p:cNvPr id="34" name="正方形/長方形 33"/>
          <p:cNvSpPr/>
          <p:nvPr/>
        </p:nvSpPr>
        <p:spPr bwMode="auto">
          <a:xfrm>
            <a:off x="6477000" y="4738350"/>
            <a:ext cx="1066800" cy="381000"/>
          </a:xfrm>
          <a:prstGeom prst="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35" name="正方形/長方形 34"/>
          <p:cNvSpPr/>
          <p:nvPr/>
        </p:nvSpPr>
        <p:spPr bwMode="auto">
          <a:xfrm>
            <a:off x="6477000" y="4204950"/>
            <a:ext cx="1066800" cy="381000"/>
          </a:xfrm>
          <a:prstGeom prst="rect">
            <a:avLst/>
          </a:prstGeom>
          <a:solidFill>
            <a:schemeClr val="accent3">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仮想マシン</a:t>
            </a:r>
            <a:endParaRPr kumimoji="0" lang="en-US" altLang="ja-JP" sz="12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dirty="0" smtClean="0">
                <a:solidFill>
                  <a:srgbClr val="FFFFFF"/>
                </a:solidFill>
                <a:latin typeface="Arial" charset="0"/>
                <a:ea typeface="HG丸ｺﾞｼｯｸM-PRO" pitchFamily="50" charset="-128"/>
              </a:rPr>
              <a:t>(</a:t>
            </a:r>
            <a:r>
              <a:rPr kumimoji="0" lang="ja-JP" altLang="en-US" sz="800" dirty="0" smtClean="0">
                <a:solidFill>
                  <a:srgbClr val="FFFFFF"/>
                </a:solidFill>
                <a:latin typeface="Arial" charset="0"/>
                <a:ea typeface="HG丸ｺﾞｼｯｸM-PRO" pitchFamily="50" charset="-128"/>
              </a:rPr>
              <a:t>絶対条件ではない</a:t>
            </a:r>
            <a:r>
              <a:rPr kumimoji="0" lang="en-US" altLang="ja-JP" sz="800" dirty="0" smtClean="0">
                <a:solidFill>
                  <a:srgbClr val="FFFFFF"/>
                </a:solidFill>
                <a:latin typeface="Arial" charset="0"/>
                <a:ea typeface="HG丸ｺﾞｼｯｸM-PRO" pitchFamily="50" charset="-128"/>
              </a:rPr>
              <a:t>)</a:t>
            </a:r>
            <a:endParaRPr kumimoji="0" lang="ja-JP" altLang="en-US" sz="8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37" name="正方形/長方形 36"/>
          <p:cNvSpPr/>
          <p:nvPr/>
        </p:nvSpPr>
        <p:spPr bwMode="auto">
          <a:xfrm>
            <a:off x="6477000" y="2604750"/>
            <a:ext cx="1066800" cy="381000"/>
          </a:xfrm>
          <a:prstGeom prst="rect">
            <a:avLst/>
          </a:prstGeom>
          <a:solidFill>
            <a:schemeClr val="accent6">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ミドルウェア</a:t>
            </a:r>
          </a:p>
        </p:txBody>
      </p:sp>
      <p:sp>
        <p:nvSpPr>
          <p:cNvPr id="38" name="正方形/長方形 37"/>
          <p:cNvSpPr/>
          <p:nvPr/>
        </p:nvSpPr>
        <p:spPr bwMode="auto">
          <a:xfrm>
            <a:off x="6477000" y="2071350"/>
            <a:ext cx="1066800" cy="381000"/>
          </a:xfrm>
          <a:prstGeom prst="rect">
            <a:avLst/>
          </a:prstGeom>
          <a:solidFill>
            <a:schemeClr val="accent5">
              <a:lumMod val="2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50" dirty="0">
                <a:solidFill>
                  <a:srgbClr val="FFFFFF"/>
                </a:solidFill>
                <a:latin typeface="Arial" charset="0"/>
                <a:ea typeface="HG丸ｺﾞｼｯｸM-PRO" pitchFamily="50" charset="-128"/>
              </a:rPr>
              <a:t>ランタイム</a:t>
            </a:r>
          </a:p>
        </p:txBody>
      </p:sp>
      <p:sp>
        <p:nvSpPr>
          <p:cNvPr id="39" name="正方形/長方形 38"/>
          <p:cNvSpPr/>
          <p:nvPr/>
        </p:nvSpPr>
        <p:spPr bwMode="auto">
          <a:xfrm>
            <a:off x="381000" y="5278677"/>
            <a:ext cx="1066800" cy="3810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ラック</a:t>
            </a:r>
          </a:p>
        </p:txBody>
      </p:sp>
      <p:sp>
        <p:nvSpPr>
          <p:cNvPr id="40" name="正方形/長方形 39"/>
          <p:cNvSpPr/>
          <p:nvPr/>
        </p:nvSpPr>
        <p:spPr bwMode="auto">
          <a:xfrm>
            <a:off x="1600200" y="5278677"/>
            <a:ext cx="1066800" cy="3810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ラック</a:t>
            </a:r>
          </a:p>
        </p:txBody>
      </p:sp>
      <p:sp>
        <p:nvSpPr>
          <p:cNvPr id="41" name="正方形/長方形 40"/>
          <p:cNvSpPr/>
          <p:nvPr/>
        </p:nvSpPr>
        <p:spPr bwMode="auto">
          <a:xfrm>
            <a:off x="2819400" y="5278677"/>
            <a:ext cx="1066800" cy="3810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ラック</a:t>
            </a:r>
          </a:p>
        </p:txBody>
      </p:sp>
      <p:sp>
        <p:nvSpPr>
          <p:cNvPr id="42" name="正方形/長方形 41"/>
          <p:cNvSpPr/>
          <p:nvPr/>
        </p:nvSpPr>
        <p:spPr bwMode="auto">
          <a:xfrm>
            <a:off x="4038600" y="5278677"/>
            <a:ext cx="1066800" cy="3810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ラック</a:t>
            </a:r>
          </a:p>
        </p:txBody>
      </p:sp>
      <p:sp>
        <p:nvSpPr>
          <p:cNvPr id="43" name="正方形/長方形 42"/>
          <p:cNvSpPr/>
          <p:nvPr/>
        </p:nvSpPr>
        <p:spPr bwMode="auto">
          <a:xfrm>
            <a:off x="5262418" y="5278677"/>
            <a:ext cx="1066800" cy="3810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ラック</a:t>
            </a:r>
          </a:p>
        </p:txBody>
      </p:sp>
      <p:sp>
        <p:nvSpPr>
          <p:cNvPr id="44" name="正方形/長方形 43"/>
          <p:cNvSpPr/>
          <p:nvPr/>
        </p:nvSpPr>
        <p:spPr bwMode="auto">
          <a:xfrm>
            <a:off x="6477000" y="5278677"/>
            <a:ext cx="1066800" cy="3810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ラック</a:t>
            </a:r>
          </a:p>
        </p:txBody>
      </p:sp>
      <p:sp>
        <p:nvSpPr>
          <p:cNvPr id="46" name="正方形/長方形 45"/>
          <p:cNvSpPr/>
          <p:nvPr/>
        </p:nvSpPr>
        <p:spPr bwMode="auto">
          <a:xfrm>
            <a:off x="381000" y="3138150"/>
            <a:ext cx="1066800" cy="381000"/>
          </a:xfrm>
          <a:prstGeom prst="rect">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47" name="正方形/長方形 46"/>
          <p:cNvSpPr/>
          <p:nvPr/>
        </p:nvSpPr>
        <p:spPr bwMode="auto">
          <a:xfrm>
            <a:off x="1600200" y="3138150"/>
            <a:ext cx="1066800" cy="381000"/>
          </a:xfrm>
          <a:prstGeom prst="rect">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48" name="正方形/長方形 47"/>
          <p:cNvSpPr/>
          <p:nvPr/>
        </p:nvSpPr>
        <p:spPr bwMode="auto">
          <a:xfrm>
            <a:off x="2819400" y="3138150"/>
            <a:ext cx="1066800" cy="381000"/>
          </a:xfrm>
          <a:prstGeom prst="rect">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49" name="正方形/長方形 48"/>
          <p:cNvSpPr/>
          <p:nvPr/>
        </p:nvSpPr>
        <p:spPr bwMode="auto">
          <a:xfrm>
            <a:off x="4038600" y="3138150"/>
            <a:ext cx="1066800" cy="381000"/>
          </a:xfrm>
          <a:prstGeom prst="rect">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50" name="正方形/長方形 49"/>
          <p:cNvSpPr/>
          <p:nvPr/>
        </p:nvSpPr>
        <p:spPr bwMode="auto">
          <a:xfrm>
            <a:off x="5262418" y="3138150"/>
            <a:ext cx="1066800" cy="381000"/>
          </a:xfrm>
          <a:prstGeom prst="rect">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51" name="正方形/長方形 50"/>
          <p:cNvSpPr/>
          <p:nvPr/>
        </p:nvSpPr>
        <p:spPr bwMode="auto">
          <a:xfrm>
            <a:off x="6477000" y="3138150"/>
            <a:ext cx="1066800" cy="381000"/>
          </a:xfrm>
          <a:prstGeom prst="rect">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52" name="テキスト ボックス 51"/>
          <p:cNvSpPr txBox="1"/>
          <p:nvPr/>
        </p:nvSpPr>
        <p:spPr>
          <a:xfrm>
            <a:off x="1600200" y="6331136"/>
            <a:ext cx="1066800" cy="276999"/>
          </a:xfrm>
          <a:prstGeom prst="rect">
            <a:avLst/>
          </a:prstGeom>
          <a:noFill/>
        </p:spPr>
        <p:txBody>
          <a:bodyPr wrap="square" rtlCol="0">
            <a:spAutoFit/>
          </a:bodyPr>
          <a:lstStyle/>
          <a:p>
            <a:pPr algn="ctr"/>
            <a:r>
              <a:rPr kumimoji="1" lang="ja-JP" altLang="en-US" sz="1200" dirty="0" smtClean="0">
                <a:solidFill>
                  <a:schemeClr val="bg1">
                    <a:lumMod val="50000"/>
                  </a:schemeClr>
                </a:solidFill>
                <a:latin typeface="ＭＳ Ｐゴシック"/>
                <a:ea typeface="ＭＳ Ｐゴシック"/>
                <a:cs typeface="ＭＳ Ｐゴシック"/>
              </a:rPr>
              <a:t>ハウジング</a:t>
            </a:r>
            <a:endParaRPr kumimoji="1" lang="ja-JP" altLang="en-US" sz="1200" dirty="0">
              <a:solidFill>
                <a:schemeClr val="bg1">
                  <a:lumMod val="50000"/>
                </a:schemeClr>
              </a:solidFill>
              <a:latin typeface="ＭＳ Ｐゴシック"/>
              <a:ea typeface="ＭＳ Ｐゴシック"/>
              <a:cs typeface="ＭＳ Ｐゴシック"/>
            </a:endParaRPr>
          </a:p>
        </p:txBody>
      </p:sp>
      <p:sp>
        <p:nvSpPr>
          <p:cNvPr id="53" name="テキスト ボックス 52"/>
          <p:cNvSpPr txBox="1"/>
          <p:nvPr/>
        </p:nvSpPr>
        <p:spPr>
          <a:xfrm>
            <a:off x="304801" y="6314517"/>
            <a:ext cx="1219201" cy="276999"/>
          </a:xfrm>
          <a:prstGeom prst="rect">
            <a:avLst/>
          </a:prstGeom>
          <a:noFill/>
        </p:spPr>
        <p:txBody>
          <a:bodyPr wrap="square" rtlCol="0">
            <a:spAutoFit/>
          </a:bodyPr>
          <a:lstStyle/>
          <a:p>
            <a:pPr algn="ctr"/>
            <a:r>
              <a:rPr kumimoji="1" lang="ja-JP" altLang="en-US" sz="1200" dirty="0" smtClean="0">
                <a:solidFill>
                  <a:schemeClr val="bg1">
                    <a:lumMod val="50000"/>
                  </a:schemeClr>
                </a:solidFill>
                <a:latin typeface="ＭＳ Ｐゴシック"/>
                <a:ea typeface="ＭＳ Ｐゴシック"/>
                <a:cs typeface="ＭＳ Ｐゴシック"/>
              </a:rPr>
              <a:t>コロケーション</a:t>
            </a:r>
            <a:endParaRPr kumimoji="1" lang="ja-JP" altLang="en-US" sz="1200" dirty="0">
              <a:solidFill>
                <a:schemeClr val="bg1">
                  <a:lumMod val="50000"/>
                </a:schemeClr>
              </a:solidFill>
              <a:latin typeface="ＭＳ Ｐゴシック"/>
              <a:ea typeface="ＭＳ Ｐゴシック"/>
              <a:cs typeface="ＭＳ Ｐゴシック"/>
            </a:endParaRPr>
          </a:p>
        </p:txBody>
      </p:sp>
      <p:sp>
        <p:nvSpPr>
          <p:cNvPr id="54" name="テキスト ボックス 53"/>
          <p:cNvSpPr txBox="1"/>
          <p:nvPr/>
        </p:nvSpPr>
        <p:spPr>
          <a:xfrm>
            <a:off x="2819400" y="6315459"/>
            <a:ext cx="1066800" cy="276999"/>
          </a:xfrm>
          <a:prstGeom prst="rect">
            <a:avLst/>
          </a:prstGeom>
          <a:noFill/>
        </p:spPr>
        <p:txBody>
          <a:bodyPr wrap="square" rtlCol="0">
            <a:spAutoFit/>
          </a:bodyPr>
          <a:lstStyle/>
          <a:p>
            <a:pPr algn="ctr"/>
            <a:r>
              <a:rPr kumimoji="1" lang="ja-JP" altLang="en-US" sz="1200" dirty="0" smtClean="0">
                <a:solidFill>
                  <a:schemeClr val="bg1">
                    <a:lumMod val="50000"/>
                  </a:schemeClr>
                </a:solidFill>
                <a:latin typeface="ＭＳ Ｐゴシック"/>
                <a:ea typeface="ＭＳ Ｐゴシック"/>
                <a:cs typeface="ＭＳ Ｐゴシック"/>
              </a:rPr>
              <a:t>ホスティング</a:t>
            </a:r>
            <a:endParaRPr kumimoji="1" lang="ja-JP" altLang="en-US" sz="1200" dirty="0">
              <a:solidFill>
                <a:schemeClr val="bg1">
                  <a:lumMod val="50000"/>
                </a:schemeClr>
              </a:solidFill>
              <a:latin typeface="ＭＳ Ｐゴシック"/>
              <a:ea typeface="ＭＳ Ｐゴシック"/>
              <a:cs typeface="ＭＳ Ｐゴシック"/>
            </a:endParaRPr>
          </a:p>
        </p:txBody>
      </p:sp>
      <p:sp>
        <p:nvSpPr>
          <p:cNvPr id="55" name="テキスト ボックス 54"/>
          <p:cNvSpPr txBox="1"/>
          <p:nvPr/>
        </p:nvSpPr>
        <p:spPr>
          <a:xfrm>
            <a:off x="3841750" y="6315459"/>
            <a:ext cx="1447800" cy="276999"/>
          </a:xfrm>
          <a:prstGeom prst="rect">
            <a:avLst/>
          </a:prstGeom>
          <a:noFill/>
        </p:spPr>
        <p:txBody>
          <a:bodyPr wrap="square" rtlCol="0">
            <a:spAutoFit/>
          </a:bodyPr>
          <a:lstStyle/>
          <a:p>
            <a:pPr algn="ctr"/>
            <a:r>
              <a:rPr lang="ja-JP" altLang="en-US" sz="1200" dirty="0" smtClean="0">
                <a:solidFill>
                  <a:schemeClr val="bg1">
                    <a:lumMod val="50000"/>
                  </a:schemeClr>
                </a:solidFill>
                <a:latin typeface="ＭＳ Ｐゴシック"/>
                <a:ea typeface="ＭＳ Ｐゴシック"/>
                <a:cs typeface="ＭＳ Ｐゴシック"/>
              </a:rPr>
              <a:t>仮想ホスティング</a:t>
            </a:r>
            <a:endParaRPr kumimoji="1" lang="ja-JP" altLang="en-US" sz="1200" dirty="0">
              <a:solidFill>
                <a:schemeClr val="bg1">
                  <a:lumMod val="50000"/>
                </a:schemeClr>
              </a:solidFill>
              <a:latin typeface="ＭＳ Ｐゴシック"/>
              <a:ea typeface="ＭＳ Ｐゴシック"/>
              <a:cs typeface="ＭＳ Ｐゴシック"/>
            </a:endParaRPr>
          </a:p>
        </p:txBody>
      </p:sp>
      <p:sp>
        <p:nvSpPr>
          <p:cNvPr id="56" name="テキスト ボックス 55"/>
          <p:cNvSpPr txBox="1"/>
          <p:nvPr/>
        </p:nvSpPr>
        <p:spPr>
          <a:xfrm>
            <a:off x="5257800" y="6290151"/>
            <a:ext cx="1066800" cy="307777"/>
          </a:xfrm>
          <a:prstGeom prst="rect">
            <a:avLst/>
          </a:prstGeom>
          <a:noFill/>
        </p:spPr>
        <p:txBody>
          <a:bodyPr wrap="square" rtlCol="0">
            <a:spAutoFit/>
          </a:bodyPr>
          <a:lstStyle/>
          <a:p>
            <a:pPr algn="ctr"/>
            <a:r>
              <a:rPr lang="en-US" altLang="ja-JP" sz="1400" dirty="0" err="1" smtClean="0">
                <a:solidFill>
                  <a:srgbClr val="3366FF"/>
                </a:solidFill>
                <a:latin typeface="Arial Black"/>
                <a:cs typeface="Arial Black"/>
              </a:rPr>
              <a:t>IaaS</a:t>
            </a:r>
            <a:endParaRPr kumimoji="1" lang="ja-JP" altLang="en-US" sz="1400" dirty="0">
              <a:solidFill>
                <a:srgbClr val="3366FF"/>
              </a:solidFill>
              <a:latin typeface="Arial Black"/>
              <a:cs typeface="Arial Black"/>
            </a:endParaRPr>
          </a:p>
        </p:txBody>
      </p:sp>
      <p:sp>
        <p:nvSpPr>
          <p:cNvPr id="57" name="テキスト ボックス 56"/>
          <p:cNvSpPr txBox="1"/>
          <p:nvPr/>
        </p:nvSpPr>
        <p:spPr>
          <a:xfrm>
            <a:off x="6477000" y="6290151"/>
            <a:ext cx="1066800" cy="307777"/>
          </a:xfrm>
          <a:prstGeom prst="rect">
            <a:avLst/>
          </a:prstGeom>
          <a:noFill/>
        </p:spPr>
        <p:txBody>
          <a:bodyPr wrap="square" rtlCol="0">
            <a:spAutoFit/>
          </a:bodyPr>
          <a:lstStyle/>
          <a:p>
            <a:pPr algn="ctr"/>
            <a:r>
              <a:rPr lang="en-US" altLang="ja-JP" sz="1400" dirty="0" err="1">
                <a:solidFill>
                  <a:srgbClr val="3366FF"/>
                </a:solidFill>
                <a:latin typeface="Arial Black"/>
                <a:cs typeface="Arial Black"/>
              </a:rPr>
              <a:t>P</a:t>
            </a:r>
            <a:r>
              <a:rPr lang="en-US" altLang="ja-JP" sz="1400" dirty="0" err="1" smtClean="0">
                <a:solidFill>
                  <a:srgbClr val="3366FF"/>
                </a:solidFill>
                <a:latin typeface="Arial Black"/>
                <a:cs typeface="Arial Black"/>
              </a:rPr>
              <a:t>aaS</a:t>
            </a:r>
            <a:endParaRPr kumimoji="1" lang="ja-JP" altLang="en-US" sz="1400" dirty="0">
              <a:solidFill>
                <a:srgbClr val="3366FF"/>
              </a:solidFill>
              <a:latin typeface="Arial Black"/>
              <a:cs typeface="Arial Black"/>
            </a:endParaRPr>
          </a:p>
        </p:txBody>
      </p:sp>
      <p:sp>
        <p:nvSpPr>
          <p:cNvPr id="58" name="正方形/長方形 57"/>
          <p:cNvSpPr/>
          <p:nvPr/>
        </p:nvSpPr>
        <p:spPr bwMode="auto">
          <a:xfrm>
            <a:off x="7696200" y="5805150"/>
            <a:ext cx="1066800" cy="381000"/>
          </a:xfrm>
          <a:prstGeom prst="rect">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データセンター</a:t>
            </a:r>
            <a:endParaRPr kumimoji="0" lang="en-US" altLang="ja-JP" sz="1000" dirty="0" smtClean="0">
              <a:solidFill>
                <a:srgbClr val="FFFFFF"/>
              </a:solidFil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rPr>
              <a:t>設備</a:t>
            </a:r>
            <a:endParaRPr kumimoji="0" lang="ja-JP" altLang="en-US" sz="1000" b="0" i="0" u="none" strike="noStrike" cap="none" normalizeH="0" baseline="0" dirty="0" smtClean="0">
              <a:ln>
                <a:noFill/>
              </a:ln>
              <a:solidFill>
                <a:srgbClr val="FFFFFF"/>
              </a:solidFill>
              <a:effectLst/>
            </a:endParaRPr>
          </a:p>
        </p:txBody>
      </p:sp>
      <p:sp>
        <p:nvSpPr>
          <p:cNvPr id="59" name="正方形/長方形 58"/>
          <p:cNvSpPr/>
          <p:nvPr/>
        </p:nvSpPr>
        <p:spPr bwMode="auto">
          <a:xfrm>
            <a:off x="7696200" y="4738350"/>
            <a:ext cx="1066800" cy="381000"/>
          </a:xfrm>
          <a:prstGeom prst="rect">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サーバー</a:t>
            </a:r>
          </a:p>
        </p:txBody>
      </p:sp>
      <p:sp>
        <p:nvSpPr>
          <p:cNvPr id="62" name="正方形/長方形 61"/>
          <p:cNvSpPr/>
          <p:nvPr/>
        </p:nvSpPr>
        <p:spPr bwMode="auto">
          <a:xfrm>
            <a:off x="7696200" y="2604750"/>
            <a:ext cx="1066800" cy="381000"/>
          </a:xfrm>
          <a:prstGeom prst="rect">
            <a:avLst/>
          </a:prstGeom>
          <a:solidFill>
            <a:schemeClr val="accent6">
              <a:lumMod val="7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ミドルウェア</a:t>
            </a:r>
          </a:p>
        </p:txBody>
      </p:sp>
      <p:sp>
        <p:nvSpPr>
          <p:cNvPr id="63" name="正方形/長方形 62"/>
          <p:cNvSpPr/>
          <p:nvPr/>
        </p:nvSpPr>
        <p:spPr bwMode="auto">
          <a:xfrm>
            <a:off x="7696200" y="2071350"/>
            <a:ext cx="1066800" cy="381000"/>
          </a:xfrm>
          <a:prstGeom prst="rect">
            <a:avLst/>
          </a:prstGeom>
          <a:solidFill>
            <a:schemeClr val="accent5">
              <a:lumMod val="25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50" dirty="0">
                <a:solidFill>
                  <a:srgbClr val="FFFFFF"/>
                </a:solidFill>
                <a:latin typeface="Arial" charset="0"/>
                <a:ea typeface="HG丸ｺﾞｼｯｸM-PRO" pitchFamily="50" charset="-128"/>
              </a:rPr>
              <a:t>ランタイム</a:t>
            </a:r>
          </a:p>
        </p:txBody>
      </p:sp>
      <p:sp>
        <p:nvSpPr>
          <p:cNvPr id="64" name="正方形/長方形 63"/>
          <p:cNvSpPr/>
          <p:nvPr/>
        </p:nvSpPr>
        <p:spPr bwMode="auto">
          <a:xfrm>
            <a:off x="7696200" y="5278677"/>
            <a:ext cx="1066800" cy="381000"/>
          </a:xfrm>
          <a:prstGeom prst="rect">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ラック</a:t>
            </a:r>
          </a:p>
        </p:txBody>
      </p:sp>
      <p:sp>
        <p:nvSpPr>
          <p:cNvPr id="65" name="正方形/長方形 64"/>
          <p:cNvSpPr/>
          <p:nvPr/>
        </p:nvSpPr>
        <p:spPr bwMode="auto">
          <a:xfrm>
            <a:off x="7696200" y="3138150"/>
            <a:ext cx="1066800" cy="381000"/>
          </a:xfrm>
          <a:prstGeom prst="rect">
            <a:avLst/>
          </a:prstGeom>
          <a:solidFill>
            <a:srgbClr val="660066"/>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200" b="0" i="0" u="none" strike="noStrike" cap="none" normalizeH="0" baseline="0" dirty="0" smtClean="0">
                <a:ln>
                  <a:noFill/>
                </a:ln>
                <a:solidFill>
                  <a:srgbClr val="FFFFFF"/>
                </a:solidFill>
                <a:effectLst/>
                <a:latin typeface="Arial" charset="0"/>
                <a:ea typeface="HG丸ｺﾞｼｯｸM-PRO" pitchFamily="50" charset="-128"/>
              </a:rPr>
              <a:t>OS</a:t>
            </a:r>
            <a:endParaRPr kumimoji="0" lang="ja-JP" altLang="en-US" sz="12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66" name="テキスト ボックス 65"/>
          <p:cNvSpPr txBox="1"/>
          <p:nvPr/>
        </p:nvSpPr>
        <p:spPr>
          <a:xfrm>
            <a:off x="7696200" y="6290151"/>
            <a:ext cx="1066800" cy="307777"/>
          </a:xfrm>
          <a:prstGeom prst="rect">
            <a:avLst/>
          </a:prstGeom>
          <a:noFill/>
        </p:spPr>
        <p:txBody>
          <a:bodyPr wrap="square" rtlCol="0">
            <a:spAutoFit/>
          </a:bodyPr>
          <a:lstStyle/>
          <a:p>
            <a:pPr algn="ctr"/>
            <a:r>
              <a:rPr lang="en-US" altLang="ja-JP" sz="1400" dirty="0" err="1" smtClean="0">
                <a:solidFill>
                  <a:srgbClr val="3366FF"/>
                </a:solidFill>
                <a:latin typeface="Arial Black"/>
                <a:cs typeface="Arial Black"/>
              </a:rPr>
              <a:t>SaaS</a:t>
            </a:r>
            <a:endParaRPr kumimoji="1" lang="ja-JP" altLang="en-US" sz="1400" dirty="0">
              <a:solidFill>
                <a:srgbClr val="3366FF"/>
              </a:solidFill>
              <a:latin typeface="Arial Black"/>
              <a:cs typeface="Arial Black"/>
            </a:endParaRPr>
          </a:p>
        </p:txBody>
      </p:sp>
      <p:sp>
        <p:nvSpPr>
          <p:cNvPr id="74" name="正方形/長方形 73"/>
          <p:cNvSpPr/>
          <p:nvPr/>
        </p:nvSpPr>
        <p:spPr bwMode="auto">
          <a:xfrm>
            <a:off x="381000" y="3671550"/>
            <a:ext cx="1066800" cy="381000"/>
          </a:xfrm>
          <a:prstGeom prst="rect">
            <a:avLst/>
          </a:prstGeom>
          <a:solidFill>
            <a:schemeClr val="bg2">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運用・調達</a:t>
            </a:r>
            <a:endParaRPr kumimoji="0" lang="en-US" altLang="ja-JP" sz="10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75" name="正方形/長方形 74"/>
          <p:cNvSpPr/>
          <p:nvPr/>
        </p:nvSpPr>
        <p:spPr bwMode="auto">
          <a:xfrm>
            <a:off x="1600200" y="3671550"/>
            <a:ext cx="1066800" cy="381000"/>
          </a:xfrm>
          <a:prstGeom prst="rect">
            <a:avLst/>
          </a:prstGeom>
          <a:solidFill>
            <a:schemeClr val="bg2">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00" dirty="0">
                <a:solidFill>
                  <a:srgbClr val="FFFFFF"/>
                </a:solidFill>
                <a:latin typeface="Arial" charset="0"/>
                <a:ea typeface="HG丸ｺﾞｼｯｸM-PRO" pitchFamily="50" charset="-128"/>
              </a:rPr>
              <a:t>運用・</a:t>
            </a:r>
            <a:r>
              <a:rPr kumimoji="0" lang="ja-JP" altLang="en-US" sz="1000" dirty="0" smtClean="0">
                <a:solidFill>
                  <a:srgbClr val="FFFFFF"/>
                </a:solidFill>
                <a:latin typeface="Arial" charset="0"/>
                <a:ea typeface="HG丸ｺﾞｼｯｸM-PRO" pitchFamily="50" charset="-128"/>
              </a:rPr>
              <a:t>調達</a:t>
            </a:r>
            <a:endParaRPr kumimoji="0" lang="en-US" altLang="ja-JP" sz="1000" dirty="0">
              <a:solidFill>
                <a:srgbClr val="FFFFFF"/>
              </a:solidFill>
              <a:latin typeface="Arial" charset="0"/>
              <a:ea typeface="HG丸ｺﾞｼｯｸM-PRO" pitchFamily="50" charset="-128"/>
            </a:endParaRPr>
          </a:p>
        </p:txBody>
      </p:sp>
      <p:sp>
        <p:nvSpPr>
          <p:cNvPr id="81" name="左右矢印 80"/>
          <p:cNvSpPr/>
          <p:nvPr/>
        </p:nvSpPr>
        <p:spPr bwMode="auto">
          <a:xfrm>
            <a:off x="381001" y="852150"/>
            <a:ext cx="8458199" cy="457200"/>
          </a:xfrm>
          <a:prstGeom prst="leftRightArrow">
            <a:avLst>
              <a:gd name="adj1" fmla="val 70833"/>
              <a:gd name="adj2" fmla="val 50000"/>
            </a:avLst>
          </a:prstGeom>
          <a:gradFill flip="none" rotWithShape="1">
            <a:gsLst>
              <a:gs pos="0">
                <a:srgbClr val="FF0000"/>
              </a:gs>
              <a:gs pos="50000">
                <a:srgbClr val="FFFF00"/>
              </a:gs>
              <a:gs pos="100000">
                <a:srgbClr val="3366FF"/>
              </a:gs>
            </a:gsLst>
            <a:lin ang="0" scaled="1"/>
            <a:tileRect/>
          </a:gradFill>
          <a:ln w="38100" cap="flat" cmpd="sng" algn="ctr">
            <a:no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rgbClr val="000090"/>
                </a:solidFill>
                <a:effectLst/>
                <a:latin typeface="Arial" charset="0"/>
                <a:ea typeface="HG丸ｺﾞｼｯｸM-PRO" pitchFamily="50" charset="-128"/>
              </a:rPr>
              <a:t>ユーザー企業の運用管理負担</a:t>
            </a:r>
          </a:p>
        </p:txBody>
      </p:sp>
      <p:sp>
        <p:nvSpPr>
          <p:cNvPr id="82" name="テキスト ボックス 81"/>
          <p:cNvSpPr txBox="1"/>
          <p:nvPr/>
        </p:nvSpPr>
        <p:spPr>
          <a:xfrm>
            <a:off x="889496" y="911473"/>
            <a:ext cx="389850" cy="338554"/>
          </a:xfrm>
          <a:prstGeom prst="rect">
            <a:avLst/>
          </a:prstGeom>
          <a:noFill/>
        </p:spPr>
        <p:txBody>
          <a:bodyPr wrap="none" rtlCol="0">
            <a:spAutoFit/>
          </a:bodyPr>
          <a:lstStyle/>
          <a:p>
            <a:pPr algn="ctr"/>
            <a:r>
              <a:rPr lang="ja-JP" altLang="en-US" sz="1600" dirty="0" smtClean="0">
                <a:solidFill>
                  <a:srgbClr val="FFFFFF"/>
                </a:solidFill>
              </a:rPr>
              <a:t>高</a:t>
            </a:r>
            <a:endParaRPr kumimoji="1" lang="ja-JP" altLang="en-US" sz="1600" dirty="0">
              <a:solidFill>
                <a:srgbClr val="FFFFFF"/>
              </a:solidFill>
            </a:endParaRPr>
          </a:p>
        </p:txBody>
      </p:sp>
      <p:sp>
        <p:nvSpPr>
          <p:cNvPr id="83" name="テキスト ボックス 82"/>
          <p:cNvSpPr txBox="1"/>
          <p:nvPr/>
        </p:nvSpPr>
        <p:spPr>
          <a:xfrm>
            <a:off x="7958476" y="911473"/>
            <a:ext cx="389850" cy="338554"/>
          </a:xfrm>
          <a:prstGeom prst="rect">
            <a:avLst/>
          </a:prstGeom>
          <a:noFill/>
        </p:spPr>
        <p:txBody>
          <a:bodyPr wrap="none" rtlCol="0">
            <a:spAutoFit/>
          </a:bodyPr>
          <a:lstStyle/>
          <a:p>
            <a:pPr algn="ctr"/>
            <a:r>
              <a:rPr kumimoji="1" lang="ja-JP" altLang="en-US" sz="1600" dirty="0" smtClean="0">
                <a:solidFill>
                  <a:schemeClr val="bg1"/>
                </a:solidFill>
              </a:rPr>
              <a:t>低</a:t>
            </a:r>
            <a:endParaRPr kumimoji="1" lang="ja-JP" altLang="en-US" sz="1600" dirty="0">
              <a:solidFill>
                <a:schemeClr val="bg1"/>
              </a:solidFill>
            </a:endParaRPr>
          </a:p>
        </p:txBody>
      </p:sp>
      <p:sp>
        <p:nvSpPr>
          <p:cNvPr id="84" name="正方形/長方形 83"/>
          <p:cNvSpPr/>
          <p:nvPr/>
        </p:nvSpPr>
        <p:spPr bwMode="auto">
          <a:xfrm>
            <a:off x="2819400" y="3665200"/>
            <a:ext cx="1066800" cy="381000"/>
          </a:xfrm>
          <a:prstGeom prst="rect">
            <a:avLst/>
          </a:prstGeom>
          <a:solidFill>
            <a:schemeClr val="bg2">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運用・調達</a:t>
            </a:r>
            <a:endParaRPr kumimoji="0" lang="en-US" altLang="ja-JP" sz="10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85" name="正方形/長方形 84"/>
          <p:cNvSpPr/>
          <p:nvPr/>
        </p:nvSpPr>
        <p:spPr bwMode="auto">
          <a:xfrm>
            <a:off x="4038600" y="3665200"/>
            <a:ext cx="1066800" cy="381000"/>
          </a:xfrm>
          <a:prstGeom prst="rect">
            <a:avLst/>
          </a:prstGeom>
          <a:solidFill>
            <a:schemeClr val="bg2">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00" dirty="0">
                <a:solidFill>
                  <a:srgbClr val="FFFFFF"/>
                </a:solidFill>
                <a:latin typeface="Arial" charset="0"/>
                <a:ea typeface="HG丸ｺﾞｼｯｸM-PRO" pitchFamily="50" charset="-128"/>
              </a:rPr>
              <a:t>運用・</a:t>
            </a:r>
            <a:r>
              <a:rPr kumimoji="0" lang="ja-JP" altLang="en-US" sz="1000" dirty="0" smtClean="0">
                <a:solidFill>
                  <a:srgbClr val="FFFFFF"/>
                </a:solidFill>
                <a:latin typeface="Arial" charset="0"/>
                <a:ea typeface="HG丸ｺﾞｼｯｸM-PRO" pitchFamily="50" charset="-128"/>
              </a:rPr>
              <a:t>調達</a:t>
            </a:r>
            <a:endParaRPr kumimoji="0" lang="en-US" altLang="ja-JP" sz="1000" dirty="0">
              <a:solidFill>
                <a:srgbClr val="FFFFFF"/>
              </a:solidFill>
              <a:latin typeface="Arial" charset="0"/>
              <a:ea typeface="HG丸ｺﾞｼｯｸM-PRO" pitchFamily="50" charset="-128"/>
            </a:endParaRPr>
          </a:p>
        </p:txBody>
      </p:sp>
      <p:sp>
        <p:nvSpPr>
          <p:cNvPr id="86" name="正方形/長方形 85"/>
          <p:cNvSpPr/>
          <p:nvPr/>
        </p:nvSpPr>
        <p:spPr bwMode="auto">
          <a:xfrm>
            <a:off x="5257800" y="3671550"/>
            <a:ext cx="1066800" cy="381000"/>
          </a:xfrm>
          <a:prstGeom prst="rect">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00" dirty="0">
                <a:solidFill>
                  <a:srgbClr val="FFFFFF"/>
                </a:solidFill>
                <a:latin typeface="Arial" charset="0"/>
                <a:ea typeface="HG丸ｺﾞｼｯｸM-PRO" pitchFamily="50" charset="-128"/>
              </a:rPr>
              <a:t>運用・調達</a:t>
            </a:r>
            <a:endParaRPr kumimoji="0" lang="en-US" altLang="ja-JP" sz="1000" dirty="0">
              <a:solidFill>
                <a:srgbClr val="FFFFFF"/>
              </a:solidFill>
              <a:latin typeface="Arial" charset="0"/>
              <a:ea typeface="HG丸ｺﾞｼｯｸM-PRO" pitchFamily="50" charset="-128"/>
            </a:endParaRPr>
          </a:p>
          <a:p>
            <a:pPr algn="ctr">
              <a:spcBef>
                <a:spcPts val="0"/>
              </a:spcBef>
            </a:pPr>
            <a:r>
              <a:rPr kumimoji="0" lang="ja-JP" altLang="en-US" sz="1000" dirty="0" smtClean="0">
                <a:solidFill>
                  <a:srgbClr val="FFFFFF"/>
                </a:solidFill>
                <a:latin typeface="Arial" charset="0"/>
                <a:ea typeface="HG丸ｺﾞｼｯｸM-PRO" pitchFamily="50" charset="-128"/>
              </a:rPr>
              <a:t>自動化</a:t>
            </a:r>
            <a:endParaRPr kumimoji="0" lang="ja-JP" altLang="en-US" sz="1000" dirty="0">
              <a:solidFill>
                <a:srgbClr val="FFFFFF"/>
              </a:solidFill>
            </a:endParaRPr>
          </a:p>
        </p:txBody>
      </p:sp>
      <p:sp>
        <p:nvSpPr>
          <p:cNvPr id="87" name="正方形/長方形 86"/>
          <p:cNvSpPr/>
          <p:nvPr/>
        </p:nvSpPr>
        <p:spPr bwMode="auto">
          <a:xfrm>
            <a:off x="6477000" y="3665200"/>
            <a:ext cx="1066800" cy="381000"/>
          </a:xfrm>
          <a:prstGeom prst="rect">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b="0" i="0" u="none" strike="noStrike" cap="none" normalizeH="0" baseline="0" dirty="0" smtClean="0">
                <a:ln>
                  <a:noFill/>
                </a:ln>
                <a:solidFill>
                  <a:srgbClr val="FFFFFF"/>
                </a:solidFill>
                <a:effectLst/>
                <a:latin typeface="Arial" charset="0"/>
                <a:ea typeface="HG丸ｺﾞｼｯｸM-PRO" pitchFamily="50" charset="-128"/>
              </a:rPr>
              <a:t>運用・調達</a:t>
            </a:r>
            <a:endParaRPr kumimoji="0" lang="en-US" altLang="ja-JP" sz="10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00" dirty="0" smtClean="0">
                <a:solidFill>
                  <a:srgbClr val="FFFFFF"/>
                </a:solidFill>
                <a:latin typeface="Arial" charset="0"/>
                <a:ea typeface="HG丸ｺﾞｼｯｸM-PRO" pitchFamily="50" charset="-128"/>
              </a:rPr>
              <a:t>自動化</a:t>
            </a:r>
            <a:endParaRPr kumimoji="0" lang="ja-JP" altLang="en-US" sz="1000" b="0" i="0" u="none" strike="noStrike" cap="none" normalizeH="0" baseline="0" dirty="0" smtClean="0">
              <a:ln>
                <a:noFill/>
              </a:ln>
              <a:solidFill>
                <a:srgbClr val="FFFFFF"/>
              </a:solidFill>
              <a:effectLst/>
              <a:latin typeface="Arial" charset="0"/>
              <a:ea typeface="HG丸ｺﾞｼｯｸM-PRO" pitchFamily="50" charset="-128"/>
            </a:endParaRPr>
          </a:p>
        </p:txBody>
      </p:sp>
      <p:sp>
        <p:nvSpPr>
          <p:cNvPr id="88" name="正方形/長方形 87"/>
          <p:cNvSpPr/>
          <p:nvPr/>
        </p:nvSpPr>
        <p:spPr bwMode="auto">
          <a:xfrm>
            <a:off x="7696200" y="3665200"/>
            <a:ext cx="1066800" cy="381000"/>
          </a:xfrm>
          <a:prstGeom prst="rect">
            <a:avLst/>
          </a:prstGeom>
          <a:solidFill>
            <a:srgbClr val="800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00" dirty="0">
                <a:solidFill>
                  <a:srgbClr val="FFFFFF"/>
                </a:solidFill>
                <a:latin typeface="Arial" charset="0"/>
                <a:ea typeface="HG丸ｺﾞｼｯｸM-PRO" pitchFamily="50" charset="-128"/>
              </a:rPr>
              <a:t>運用・調達</a:t>
            </a:r>
            <a:endParaRPr kumimoji="0" lang="en-US" altLang="ja-JP" sz="1000" dirty="0">
              <a:solidFill>
                <a:srgbClr val="FFFFFF"/>
              </a:solidFill>
              <a:latin typeface="Arial" charset="0"/>
              <a:ea typeface="HG丸ｺﾞｼｯｸM-PRO" pitchFamily="50" charset="-128"/>
            </a:endParaRPr>
          </a:p>
          <a:p>
            <a:pPr algn="ctr">
              <a:spcBef>
                <a:spcPts val="0"/>
              </a:spcBef>
            </a:pPr>
            <a:r>
              <a:rPr kumimoji="0" lang="ja-JP" altLang="en-US" sz="1000" dirty="0" smtClean="0">
                <a:solidFill>
                  <a:srgbClr val="FFFFFF"/>
                </a:solidFill>
                <a:latin typeface="Arial" charset="0"/>
                <a:ea typeface="HG丸ｺﾞｼｯｸM-PRO" pitchFamily="50" charset="-128"/>
              </a:rPr>
              <a:t>自動化</a:t>
            </a:r>
            <a:endParaRPr kumimoji="0" lang="ja-JP" altLang="en-US" sz="1000" dirty="0">
              <a:solidFill>
                <a:srgbClr val="FFFFFF"/>
              </a:solidFill>
            </a:endParaRPr>
          </a:p>
        </p:txBody>
      </p:sp>
      <p:sp>
        <p:nvSpPr>
          <p:cNvPr id="76" name="正方形/長方形 75"/>
          <p:cNvSpPr/>
          <p:nvPr/>
        </p:nvSpPr>
        <p:spPr bwMode="auto">
          <a:xfrm>
            <a:off x="381000" y="1537950"/>
            <a:ext cx="1066800" cy="38100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rgbClr val="FFFFFF"/>
                </a:solidFill>
                <a:effectLst/>
                <a:latin typeface="Arial" charset="0"/>
                <a:ea typeface="HG丸ｺﾞｼｯｸM-PRO" pitchFamily="50" charset="-128"/>
              </a:rPr>
              <a:t>アプリケーション</a:t>
            </a:r>
          </a:p>
        </p:txBody>
      </p:sp>
      <p:sp>
        <p:nvSpPr>
          <p:cNvPr id="77" name="正方形/長方形 76"/>
          <p:cNvSpPr/>
          <p:nvPr/>
        </p:nvSpPr>
        <p:spPr bwMode="auto">
          <a:xfrm>
            <a:off x="1600200" y="1537950"/>
            <a:ext cx="1066800" cy="38100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rgbClr val="FFFFFF"/>
                </a:solidFill>
                <a:effectLst/>
                <a:latin typeface="Arial" charset="0"/>
                <a:ea typeface="HG丸ｺﾞｼｯｸM-PRO" pitchFamily="50" charset="-128"/>
              </a:rPr>
              <a:t>アプリケーション</a:t>
            </a:r>
          </a:p>
        </p:txBody>
      </p:sp>
      <p:sp>
        <p:nvSpPr>
          <p:cNvPr id="78" name="正方形/長方形 77"/>
          <p:cNvSpPr/>
          <p:nvPr/>
        </p:nvSpPr>
        <p:spPr bwMode="auto">
          <a:xfrm>
            <a:off x="2819400" y="1537950"/>
            <a:ext cx="1066800" cy="38100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rgbClr val="FFFFFF"/>
                </a:solidFill>
                <a:effectLst/>
                <a:latin typeface="Arial" charset="0"/>
                <a:ea typeface="HG丸ｺﾞｼｯｸM-PRO" pitchFamily="50" charset="-128"/>
              </a:rPr>
              <a:t>アプリケーション</a:t>
            </a:r>
          </a:p>
        </p:txBody>
      </p:sp>
      <p:sp>
        <p:nvSpPr>
          <p:cNvPr id="79" name="正方形/長方形 78"/>
          <p:cNvSpPr/>
          <p:nvPr/>
        </p:nvSpPr>
        <p:spPr bwMode="auto">
          <a:xfrm>
            <a:off x="4038600" y="1537950"/>
            <a:ext cx="1066800" cy="38100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rgbClr val="FFFFFF"/>
                </a:solidFill>
                <a:effectLst/>
                <a:latin typeface="Arial" charset="0"/>
                <a:ea typeface="HG丸ｺﾞｼｯｸM-PRO" pitchFamily="50" charset="-128"/>
              </a:rPr>
              <a:t>アプリケーション</a:t>
            </a:r>
          </a:p>
        </p:txBody>
      </p:sp>
      <p:sp>
        <p:nvSpPr>
          <p:cNvPr id="80" name="正方形/長方形 79"/>
          <p:cNvSpPr/>
          <p:nvPr/>
        </p:nvSpPr>
        <p:spPr bwMode="auto">
          <a:xfrm>
            <a:off x="5262418" y="1537950"/>
            <a:ext cx="1066800" cy="38100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rgbClr val="FFFFFF"/>
                </a:solidFill>
                <a:effectLst/>
                <a:latin typeface="Arial" charset="0"/>
                <a:ea typeface="HG丸ｺﾞｼｯｸM-PRO" pitchFamily="50" charset="-128"/>
              </a:rPr>
              <a:t>アプリケーション</a:t>
            </a:r>
          </a:p>
        </p:txBody>
      </p:sp>
      <p:sp>
        <p:nvSpPr>
          <p:cNvPr id="89" name="正方形/長方形 88"/>
          <p:cNvSpPr/>
          <p:nvPr/>
        </p:nvSpPr>
        <p:spPr bwMode="auto">
          <a:xfrm>
            <a:off x="6477000" y="1537950"/>
            <a:ext cx="1066800" cy="38100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rgbClr val="FFFFFF"/>
                </a:solidFill>
                <a:effectLst/>
                <a:latin typeface="Arial" charset="0"/>
                <a:ea typeface="HG丸ｺﾞｼｯｸM-PRO" pitchFamily="50" charset="-128"/>
              </a:rPr>
              <a:t>アプリケーション</a:t>
            </a:r>
          </a:p>
        </p:txBody>
      </p:sp>
      <p:sp>
        <p:nvSpPr>
          <p:cNvPr id="90" name="正方形/長方形 89"/>
          <p:cNvSpPr/>
          <p:nvPr/>
        </p:nvSpPr>
        <p:spPr bwMode="auto">
          <a:xfrm>
            <a:off x="7696200" y="1537950"/>
            <a:ext cx="1066800" cy="381000"/>
          </a:xfrm>
          <a:prstGeom prst="rect">
            <a:avLst/>
          </a:prstGeom>
          <a:solidFill>
            <a:schemeClr val="accent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050" b="0" i="0" u="none" strike="noStrike" cap="none" normalizeH="0" baseline="0" dirty="0" smtClean="0">
                <a:ln>
                  <a:noFill/>
                </a:ln>
                <a:solidFill>
                  <a:srgbClr val="FFFFFF"/>
                </a:solidFill>
                <a:effectLst/>
                <a:latin typeface="Arial" charset="0"/>
                <a:ea typeface="HG丸ｺﾞｼｯｸM-PRO" pitchFamily="50" charset="-128"/>
              </a:rPr>
              <a:t>アプリケーション</a:t>
            </a:r>
          </a:p>
        </p:txBody>
      </p:sp>
      <p:sp>
        <p:nvSpPr>
          <p:cNvPr id="91" name="正方形/長方形 90"/>
          <p:cNvSpPr/>
          <p:nvPr/>
        </p:nvSpPr>
        <p:spPr bwMode="auto">
          <a:xfrm>
            <a:off x="7696200" y="4204950"/>
            <a:ext cx="1066800" cy="381000"/>
          </a:xfrm>
          <a:prstGeom prst="rect">
            <a:avLst/>
          </a:prstGeom>
          <a:solidFill>
            <a:schemeClr val="accent3">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仮想マシン</a:t>
            </a:r>
            <a:endParaRPr kumimoji="0" lang="en-US" altLang="ja-JP" sz="1200" b="0" i="0" u="none" strike="noStrike" cap="none" normalizeH="0" baseline="0" dirty="0" smtClean="0">
              <a:ln>
                <a:noFill/>
              </a:ln>
              <a:solidFill>
                <a:srgbClr val="FFFFFF"/>
              </a:solidFill>
              <a:effectLst/>
              <a:latin typeface="Arial" charset="0"/>
              <a:ea typeface="HG丸ｺﾞｼｯｸM-PRO" pitchFamily="50" charset="-128"/>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800" dirty="0" smtClean="0">
                <a:solidFill>
                  <a:srgbClr val="FFFFFF"/>
                </a:solidFill>
                <a:latin typeface="Arial" charset="0"/>
                <a:ea typeface="HG丸ｺﾞｼｯｸM-PRO" pitchFamily="50" charset="-128"/>
              </a:rPr>
              <a:t>(</a:t>
            </a:r>
            <a:r>
              <a:rPr kumimoji="0" lang="ja-JP" altLang="en-US" sz="800" dirty="0" smtClean="0">
                <a:solidFill>
                  <a:srgbClr val="FFFFFF"/>
                </a:solidFill>
                <a:latin typeface="Arial" charset="0"/>
                <a:ea typeface="HG丸ｺﾞｼｯｸM-PRO" pitchFamily="50" charset="-128"/>
              </a:rPr>
              <a:t>絶対条件ではない</a:t>
            </a:r>
            <a:r>
              <a:rPr kumimoji="0" lang="en-US" altLang="ja-JP" sz="800" dirty="0" smtClean="0">
                <a:solidFill>
                  <a:srgbClr val="FFFFFF"/>
                </a:solidFill>
                <a:latin typeface="Arial" charset="0"/>
                <a:ea typeface="HG丸ｺﾞｼｯｸM-PRO" pitchFamily="50" charset="-128"/>
              </a:rPr>
              <a:t>)</a:t>
            </a:r>
            <a:endParaRPr kumimoji="0" lang="ja-JP" altLang="en-US" sz="800" b="0" i="0" u="none" strike="noStrike" cap="none" normalizeH="0" baseline="0" dirty="0" smtClean="0">
              <a:ln>
                <a:noFill/>
              </a:ln>
              <a:solidFill>
                <a:srgbClr val="FFFFFF"/>
              </a:solidFill>
              <a:effectLst/>
              <a:latin typeface="Arial" charset="0"/>
              <a:ea typeface="HG丸ｺﾞｼｯｸM-PRO" pitchFamily="50" charset="-128"/>
            </a:endParaRPr>
          </a:p>
        </p:txBody>
      </p:sp>
    </p:spTree>
    <p:extLst>
      <p:ext uri="{BB962C8B-B14F-4D97-AF65-F5344CB8AC3E}">
        <p14:creationId xmlns:p14="http://schemas.microsoft.com/office/powerpoint/2010/main" val="2723197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 name="角丸四角形 169"/>
          <p:cNvSpPr/>
          <p:nvPr/>
        </p:nvSpPr>
        <p:spPr bwMode="auto">
          <a:xfrm>
            <a:off x="228601" y="2667000"/>
            <a:ext cx="8686797" cy="3124199"/>
          </a:xfrm>
          <a:prstGeom prst="roundRect">
            <a:avLst>
              <a:gd name="adj" fmla="val 0"/>
            </a:avLst>
          </a:prstGeom>
          <a:solidFill>
            <a:srgbClr val="FFFF99"/>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71" name="テキスト ボックス 170"/>
          <p:cNvSpPr txBox="1"/>
          <p:nvPr/>
        </p:nvSpPr>
        <p:spPr>
          <a:xfrm>
            <a:off x="3186278" y="5421868"/>
            <a:ext cx="2723823" cy="369332"/>
          </a:xfrm>
          <a:prstGeom prst="rect">
            <a:avLst/>
          </a:prstGeom>
          <a:noFill/>
        </p:spPr>
        <p:txBody>
          <a:bodyPr wrap="none" rtlCol="0">
            <a:spAutoFit/>
          </a:bodyPr>
          <a:lstStyle/>
          <a:p>
            <a:pPr algn="ctr"/>
            <a:r>
              <a:rPr kumimoji="1" lang="ja-JP" altLang="en-US" sz="1800" dirty="0" smtClean="0">
                <a:solidFill>
                  <a:srgbClr val="008000"/>
                </a:solidFill>
                <a:latin typeface="Meiryo" charset="-128"/>
                <a:ea typeface="Meiryo" charset="-128"/>
                <a:cs typeface="Meiryo" charset="-128"/>
              </a:rPr>
              <a:t>ハイブリッド・クラウド</a:t>
            </a:r>
            <a:endParaRPr kumimoji="1" lang="ja-JP" altLang="en-US" sz="1800" dirty="0">
              <a:solidFill>
                <a:srgbClr val="008000"/>
              </a:solidFill>
              <a:latin typeface="Meiryo" charset="-128"/>
              <a:ea typeface="Meiryo" charset="-128"/>
              <a:cs typeface="Meiryo" charset="-128"/>
            </a:endParaRPr>
          </a:p>
        </p:txBody>
      </p:sp>
      <p:sp>
        <p:nvSpPr>
          <p:cNvPr id="13" name="角丸四角形 12"/>
          <p:cNvSpPr/>
          <p:nvPr/>
        </p:nvSpPr>
        <p:spPr bwMode="auto">
          <a:xfrm>
            <a:off x="3276600" y="2743200"/>
            <a:ext cx="5486400" cy="2579132"/>
          </a:xfrm>
          <a:prstGeom prst="roundRect">
            <a:avLst>
              <a:gd name="adj" fmla="val 0"/>
            </a:avLst>
          </a:prstGeom>
          <a:solidFill>
            <a:srgbClr val="33CC33"/>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53" name="テキスト ボックス 152"/>
          <p:cNvSpPr txBox="1"/>
          <p:nvPr/>
        </p:nvSpPr>
        <p:spPr>
          <a:xfrm>
            <a:off x="6095683" y="4394200"/>
            <a:ext cx="2031325" cy="461665"/>
          </a:xfrm>
          <a:prstGeom prst="rect">
            <a:avLst/>
          </a:prstGeom>
          <a:noFill/>
        </p:spPr>
        <p:txBody>
          <a:bodyPr wrap="none" rtlCol="0">
            <a:spAutoFit/>
          </a:bodyPr>
          <a:lstStyle/>
          <a:p>
            <a:pPr algn="ctr"/>
            <a:r>
              <a:rPr kumimoji="1" lang="ja-JP" altLang="en-US" sz="2400" dirty="0" smtClean="0">
                <a:solidFill>
                  <a:srgbClr val="FFFFFF"/>
                </a:solidFill>
                <a:latin typeface="Meiryo" charset="-128"/>
                <a:ea typeface="Meiryo" charset="-128"/>
                <a:cs typeface="Meiryo" charset="-128"/>
              </a:rPr>
              <a:t>複数企業共用</a:t>
            </a:r>
            <a:endParaRPr kumimoji="1" lang="ja-JP" altLang="en-US" sz="2400" dirty="0">
              <a:solidFill>
                <a:srgbClr val="FFFFFF"/>
              </a:solidFill>
              <a:latin typeface="Meiryo" charset="-128"/>
              <a:ea typeface="Meiryo" charset="-128"/>
              <a:cs typeface="Meiryo" charset="-128"/>
            </a:endParaRPr>
          </a:p>
        </p:txBody>
      </p:sp>
      <p:sp>
        <p:nvSpPr>
          <p:cNvPr id="159" name="テキスト ボックス 158"/>
          <p:cNvSpPr txBox="1"/>
          <p:nvPr/>
        </p:nvSpPr>
        <p:spPr>
          <a:xfrm>
            <a:off x="4799062" y="4876800"/>
            <a:ext cx="2492990" cy="369332"/>
          </a:xfrm>
          <a:prstGeom prst="rect">
            <a:avLst/>
          </a:prstGeom>
          <a:noFill/>
        </p:spPr>
        <p:txBody>
          <a:bodyPr wrap="none" rtlCol="0">
            <a:spAutoFit/>
          </a:bodyPr>
          <a:lstStyle/>
          <a:p>
            <a:pPr algn="ctr"/>
            <a:r>
              <a:rPr kumimoji="1" lang="ja-JP" altLang="en-US" sz="1800" dirty="0" smtClean="0">
                <a:solidFill>
                  <a:srgbClr val="FFFFFF"/>
                </a:solidFill>
                <a:latin typeface="Meiryo" charset="-128"/>
                <a:ea typeface="Meiryo" charset="-128"/>
                <a:cs typeface="Meiryo" charset="-128"/>
              </a:rPr>
              <a:t>パブリック・クラウド</a:t>
            </a:r>
            <a:endParaRPr kumimoji="1" lang="ja-JP" altLang="en-US" sz="1800" dirty="0">
              <a:solidFill>
                <a:srgbClr val="FFFFFF"/>
              </a:solidFill>
              <a:latin typeface="Meiryo" charset="-128"/>
              <a:ea typeface="Meiryo" charset="-128"/>
              <a:cs typeface="Meiryo" charset="-128"/>
            </a:endParaRPr>
          </a:p>
        </p:txBody>
      </p:sp>
      <p:sp>
        <p:nvSpPr>
          <p:cNvPr id="21506" name="Rectangle 2"/>
          <p:cNvSpPr>
            <a:spLocks noGrp="1" noChangeArrowheads="1"/>
          </p:cNvSpPr>
          <p:nvPr>
            <p:ph type="title"/>
          </p:nvPr>
        </p:nvSpPr>
        <p:spPr>
          <a:xfrm>
            <a:off x="152400" y="152400"/>
            <a:ext cx="8991600" cy="533400"/>
          </a:xfrm>
        </p:spPr>
        <p:txBody>
          <a:bodyPr/>
          <a:lstStyle/>
          <a:p>
            <a:r>
              <a:rPr lang="ja-JP" altLang="en-US" sz="2800" dirty="0"/>
              <a:t>クラウドの定義／配置</a:t>
            </a:r>
            <a:r>
              <a:rPr lang="ja-JP" altLang="en-US" sz="2800" dirty="0" smtClean="0"/>
              <a:t>モデル </a:t>
            </a:r>
            <a:r>
              <a:rPr lang="en-US" altLang="ja-JP" sz="2800" dirty="0" smtClean="0"/>
              <a:t>(Deployment Model)</a:t>
            </a:r>
            <a:endParaRPr lang="ja-JP" altLang="en-US" sz="2800" dirty="0" smtClean="0">
              <a:ea typeface="ＭＳ Ｐゴシック" charset="-128"/>
            </a:endParaRPr>
          </a:p>
        </p:txBody>
      </p:sp>
      <p:sp>
        <p:nvSpPr>
          <p:cNvPr id="156" name="角丸四角形 155"/>
          <p:cNvSpPr/>
          <p:nvPr/>
        </p:nvSpPr>
        <p:spPr bwMode="auto">
          <a:xfrm>
            <a:off x="390688" y="2743200"/>
            <a:ext cx="2723823" cy="2579132"/>
          </a:xfrm>
          <a:prstGeom prst="roundRect">
            <a:avLst>
              <a:gd name="adj" fmla="val 0"/>
            </a:avLst>
          </a:prstGeom>
          <a:solidFill>
            <a:schemeClr val="accent6">
              <a:lumMod val="20000"/>
              <a:lumOff val="80000"/>
            </a:schemeClr>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pic>
        <p:nvPicPr>
          <p:cNvPr id="150" name="Picture 82" descr="server"/>
          <p:cNvPicPr>
            <a:picLocks noChangeAspect="1" noChangeArrowheads="1"/>
          </p:cNvPicPr>
          <p:nvPr/>
        </p:nvPicPr>
        <p:blipFill>
          <a:blip r:embed="rId3"/>
          <a:srcRect/>
          <a:stretch>
            <a:fillRect/>
          </a:stretch>
        </p:blipFill>
        <p:spPr bwMode="auto">
          <a:xfrm>
            <a:off x="914638" y="2925724"/>
            <a:ext cx="832252" cy="1258463"/>
          </a:xfrm>
          <a:prstGeom prst="rect">
            <a:avLst/>
          </a:prstGeom>
          <a:noFill/>
          <a:ln w="9525">
            <a:noFill/>
            <a:miter lim="800000"/>
            <a:headEnd/>
            <a:tailEnd/>
          </a:ln>
        </p:spPr>
      </p:pic>
      <p:pic>
        <p:nvPicPr>
          <p:cNvPr id="151" name="Picture 82" descr="server"/>
          <p:cNvPicPr>
            <a:picLocks noChangeAspect="1" noChangeArrowheads="1"/>
          </p:cNvPicPr>
          <p:nvPr/>
        </p:nvPicPr>
        <p:blipFill>
          <a:blip r:embed="rId3"/>
          <a:srcRect/>
          <a:stretch>
            <a:fillRect/>
          </a:stretch>
        </p:blipFill>
        <p:spPr bwMode="auto">
          <a:xfrm>
            <a:off x="1392621" y="2931702"/>
            <a:ext cx="829440" cy="1261453"/>
          </a:xfrm>
          <a:prstGeom prst="rect">
            <a:avLst/>
          </a:prstGeom>
          <a:noFill/>
          <a:ln w="9525">
            <a:noFill/>
            <a:miter lim="800000"/>
            <a:headEnd/>
            <a:tailEnd/>
          </a:ln>
        </p:spPr>
      </p:pic>
      <p:pic>
        <p:nvPicPr>
          <p:cNvPr id="152" name="Picture 82" descr="server"/>
          <p:cNvPicPr>
            <a:picLocks noChangeAspect="1" noChangeArrowheads="1"/>
          </p:cNvPicPr>
          <p:nvPr/>
        </p:nvPicPr>
        <p:blipFill>
          <a:blip r:embed="rId3"/>
          <a:srcRect/>
          <a:stretch>
            <a:fillRect/>
          </a:stretch>
        </p:blipFill>
        <p:spPr bwMode="auto">
          <a:xfrm>
            <a:off x="1805935" y="2955616"/>
            <a:ext cx="832252" cy="1261453"/>
          </a:xfrm>
          <a:prstGeom prst="rect">
            <a:avLst/>
          </a:prstGeom>
          <a:noFill/>
          <a:ln w="9525">
            <a:noFill/>
            <a:miter lim="800000"/>
            <a:headEnd/>
            <a:tailEnd/>
          </a:ln>
        </p:spPr>
      </p:pic>
      <p:sp>
        <p:nvSpPr>
          <p:cNvPr id="158" name="テキスト ボックス 157"/>
          <p:cNvSpPr txBox="1"/>
          <p:nvPr/>
        </p:nvSpPr>
        <p:spPr>
          <a:xfrm>
            <a:off x="414501" y="4876800"/>
            <a:ext cx="2723823" cy="369332"/>
          </a:xfrm>
          <a:prstGeom prst="rect">
            <a:avLst/>
          </a:prstGeom>
          <a:noFill/>
        </p:spPr>
        <p:txBody>
          <a:bodyPr wrap="none" rtlCol="0">
            <a:spAutoFit/>
          </a:bodyPr>
          <a:lstStyle/>
          <a:p>
            <a:pPr algn="ctr"/>
            <a:r>
              <a:rPr kumimoji="1" lang="ja-JP" altLang="en-US" sz="1800" dirty="0" smtClean="0">
                <a:solidFill>
                  <a:srgbClr val="000090"/>
                </a:solidFill>
                <a:latin typeface="Meiryo" charset="-128"/>
                <a:ea typeface="Meiryo" charset="-128"/>
                <a:cs typeface="Meiryo" charset="-128"/>
              </a:rPr>
              <a:t>プライベート・クラウド</a:t>
            </a:r>
            <a:endParaRPr kumimoji="1" lang="ja-JP" altLang="en-US" sz="1800" dirty="0">
              <a:solidFill>
                <a:srgbClr val="000090"/>
              </a:solidFill>
              <a:latin typeface="Meiryo" charset="-128"/>
              <a:ea typeface="Meiryo" charset="-128"/>
              <a:cs typeface="Meiryo" charset="-128"/>
            </a:endParaRPr>
          </a:p>
        </p:txBody>
      </p:sp>
      <p:sp>
        <p:nvSpPr>
          <p:cNvPr id="160" name="テキスト ボックス 159"/>
          <p:cNvSpPr txBox="1"/>
          <p:nvPr/>
        </p:nvSpPr>
        <p:spPr>
          <a:xfrm>
            <a:off x="731229" y="4394200"/>
            <a:ext cx="2031325" cy="461665"/>
          </a:xfrm>
          <a:prstGeom prst="rect">
            <a:avLst/>
          </a:prstGeom>
          <a:noFill/>
        </p:spPr>
        <p:txBody>
          <a:bodyPr wrap="none" rtlCol="0">
            <a:spAutoFit/>
          </a:bodyPr>
          <a:lstStyle/>
          <a:p>
            <a:pPr algn="ctr"/>
            <a:r>
              <a:rPr kumimoji="1" lang="ja-JP" altLang="en-US" sz="2400" dirty="0" smtClean="0">
                <a:solidFill>
                  <a:srgbClr val="000090"/>
                </a:solidFill>
                <a:latin typeface="Meiryo" charset="-128"/>
                <a:ea typeface="Meiryo" charset="-128"/>
                <a:cs typeface="Meiryo" charset="-128"/>
              </a:rPr>
              <a:t>個別企業専用</a:t>
            </a:r>
            <a:endParaRPr kumimoji="1" lang="ja-JP" altLang="en-US" sz="2400" dirty="0">
              <a:solidFill>
                <a:srgbClr val="000090"/>
              </a:solidFill>
              <a:latin typeface="Meiryo" charset="-128"/>
              <a:ea typeface="Meiryo" charset="-128"/>
              <a:cs typeface="Meiryo" charset="-128"/>
            </a:endParaRPr>
          </a:p>
        </p:txBody>
      </p:sp>
      <p:sp>
        <p:nvSpPr>
          <p:cNvPr id="16" name="左右矢印 15"/>
          <p:cNvSpPr/>
          <p:nvPr/>
        </p:nvSpPr>
        <p:spPr bwMode="auto">
          <a:xfrm>
            <a:off x="228600" y="5867400"/>
            <a:ext cx="8686799" cy="685800"/>
          </a:xfrm>
          <a:prstGeom prst="leftRightArrow">
            <a:avLst>
              <a:gd name="adj1" fmla="val 70000"/>
              <a:gd name="adj2" fmla="val 5000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Meiryo" charset="-128"/>
              <a:ea typeface="Meiryo" charset="-128"/>
              <a:cs typeface="Meiryo" charset="-128"/>
            </a:endParaRPr>
          </a:p>
        </p:txBody>
      </p:sp>
      <p:sp>
        <p:nvSpPr>
          <p:cNvPr id="17" name="テキスト ボックス 16"/>
          <p:cNvSpPr txBox="1"/>
          <p:nvPr/>
        </p:nvSpPr>
        <p:spPr>
          <a:xfrm>
            <a:off x="592402" y="6019800"/>
            <a:ext cx="1851789" cy="400110"/>
          </a:xfrm>
          <a:prstGeom prst="rect">
            <a:avLst/>
          </a:prstGeom>
          <a:noFill/>
        </p:spPr>
        <p:txBody>
          <a:bodyPr wrap="none" rtlCol="0">
            <a:spAutoFit/>
          </a:bodyPr>
          <a:lstStyle/>
          <a:p>
            <a:r>
              <a:rPr kumimoji="1" lang="ja-JP" altLang="en-US" sz="2000" dirty="0" smtClean="0">
                <a:solidFill>
                  <a:schemeClr val="bg1"/>
                </a:solidFill>
                <a:latin typeface="Meiryo" charset="-128"/>
                <a:ea typeface="Meiryo" charset="-128"/>
                <a:cs typeface="Meiryo" charset="-128"/>
              </a:rPr>
              <a:t>個別</a:t>
            </a:r>
            <a:r>
              <a:rPr kumimoji="1" lang="en-US" altLang="ja-JP" sz="2000" dirty="0" smtClean="0">
                <a:solidFill>
                  <a:schemeClr val="bg1"/>
                </a:solidFill>
                <a:latin typeface="Meiryo" charset="-128"/>
                <a:ea typeface="Meiryo" charset="-128"/>
                <a:cs typeface="Meiryo" charset="-128"/>
              </a:rPr>
              <a:t>･</a:t>
            </a:r>
            <a:r>
              <a:rPr kumimoji="1" lang="ja-JP" altLang="en-US" sz="2000" dirty="0" smtClean="0">
                <a:solidFill>
                  <a:schemeClr val="bg1"/>
                </a:solidFill>
                <a:latin typeface="Meiryo" charset="-128"/>
                <a:ea typeface="Meiryo" charset="-128"/>
                <a:cs typeface="Meiryo" charset="-128"/>
              </a:rPr>
              <a:t>少数企業</a:t>
            </a:r>
            <a:endParaRPr kumimoji="1" lang="ja-JP" altLang="en-US" sz="2000" dirty="0">
              <a:solidFill>
                <a:schemeClr val="bg1"/>
              </a:solidFill>
              <a:latin typeface="Meiryo" charset="-128"/>
              <a:ea typeface="Meiryo" charset="-128"/>
              <a:cs typeface="Meiryo" charset="-128"/>
            </a:endParaRPr>
          </a:p>
        </p:txBody>
      </p:sp>
      <p:sp>
        <p:nvSpPr>
          <p:cNvPr id="172" name="テキスト ボックス 171"/>
          <p:cNvSpPr txBox="1"/>
          <p:nvPr/>
        </p:nvSpPr>
        <p:spPr>
          <a:xfrm>
            <a:off x="5583238" y="6019800"/>
            <a:ext cx="3005951" cy="400110"/>
          </a:xfrm>
          <a:prstGeom prst="rect">
            <a:avLst/>
          </a:prstGeom>
          <a:noFill/>
        </p:spPr>
        <p:txBody>
          <a:bodyPr wrap="none" rtlCol="0">
            <a:spAutoFit/>
          </a:bodyPr>
          <a:lstStyle/>
          <a:p>
            <a:pPr algn="r"/>
            <a:r>
              <a:rPr kumimoji="1" lang="ja-JP" altLang="en-US" sz="2000" dirty="0" smtClean="0">
                <a:solidFill>
                  <a:schemeClr val="bg1"/>
                </a:solidFill>
                <a:latin typeface="Meiryo" charset="-128"/>
                <a:ea typeface="Meiryo" charset="-128"/>
                <a:cs typeface="Meiryo" charset="-128"/>
              </a:rPr>
              <a:t>不特定・複数企業／個人</a:t>
            </a:r>
            <a:endParaRPr kumimoji="1" lang="ja-JP" altLang="en-US" sz="2000" dirty="0">
              <a:solidFill>
                <a:schemeClr val="bg1"/>
              </a:solidFill>
              <a:latin typeface="Meiryo" charset="-128"/>
              <a:ea typeface="Meiryo" charset="-128"/>
              <a:cs typeface="Meiryo" charset="-128"/>
            </a:endParaRPr>
          </a:p>
        </p:txBody>
      </p:sp>
      <p:sp>
        <p:nvSpPr>
          <p:cNvPr id="175" name="上下矢印 174"/>
          <p:cNvSpPr/>
          <p:nvPr/>
        </p:nvSpPr>
        <p:spPr bwMode="auto">
          <a:xfrm>
            <a:off x="6211402" y="1676400"/>
            <a:ext cx="363802" cy="1056640"/>
          </a:xfrm>
          <a:prstGeom prst="upDownArrow">
            <a:avLst/>
          </a:prstGeom>
          <a:solidFill>
            <a:schemeClr val="accent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77" name="角丸四角形 176"/>
          <p:cNvSpPr/>
          <p:nvPr/>
        </p:nvSpPr>
        <p:spPr bwMode="auto">
          <a:xfrm>
            <a:off x="5638800" y="1382986"/>
            <a:ext cx="1500541" cy="293414"/>
          </a:xfrm>
          <a:prstGeom prst="roundRect">
            <a:avLst>
              <a:gd name="adj" fmla="val 5000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spcBef>
                <a:spcPts val="0"/>
              </a:spcBef>
              <a:defRPr/>
            </a:pPr>
            <a:r>
              <a:rPr kumimoji="0" lang="en-US" altLang="ja-JP" sz="1200" dirty="0">
                <a:solidFill>
                  <a:srgbClr val="FFFFFF"/>
                </a:solidFill>
                <a:latin typeface="Meiryo" charset="-128"/>
                <a:ea typeface="Meiryo" charset="-128"/>
                <a:cs typeface="Meiryo" charset="-128"/>
              </a:rPr>
              <a:t>LAN</a:t>
            </a:r>
            <a:endParaRPr kumimoji="0" lang="ja-JP" altLang="en-US" sz="1200" dirty="0">
              <a:solidFill>
                <a:srgbClr val="FFFFFF"/>
              </a:solidFill>
              <a:latin typeface="Meiryo" charset="-128"/>
              <a:ea typeface="Meiryo" charset="-128"/>
              <a:cs typeface="Meiryo" charset="-128"/>
            </a:endParaRPr>
          </a:p>
        </p:txBody>
      </p:sp>
      <p:pic>
        <p:nvPicPr>
          <p:cNvPr id="178" name="Picture 7" descr="j0433941"/>
          <p:cNvPicPr>
            <a:picLocks noChangeAspect="1" noChangeArrowheads="1"/>
          </p:cNvPicPr>
          <p:nvPr/>
        </p:nvPicPr>
        <p:blipFill>
          <a:blip r:embed="rId4"/>
          <a:srcRect/>
          <a:stretch>
            <a:fillRect/>
          </a:stretch>
        </p:blipFill>
        <p:spPr bwMode="auto">
          <a:xfrm>
            <a:off x="5681442" y="949079"/>
            <a:ext cx="533400" cy="534988"/>
          </a:xfrm>
          <a:prstGeom prst="rect">
            <a:avLst/>
          </a:prstGeom>
          <a:noFill/>
          <a:ln w="9525">
            <a:noFill/>
            <a:miter lim="800000"/>
            <a:headEnd/>
            <a:tailEnd/>
          </a:ln>
        </p:spPr>
      </p:pic>
      <p:pic>
        <p:nvPicPr>
          <p:cNvPr id="179" name="Picture 7" descr="j0433941"/>
          <p:cNvPicPr>
            <a:picLocks noChangeAspect="1" noChangeArrowheads="1"/>
          </p:cNvPicPr>
          <p:nvPr/>
        </p:nvPicPr>
        <p:blipFill>
          <a:blip r:embed="rId4"/>
          <a:srcRect/>
          <a:stretch>
            <a:fillRect/>
          </a:stretch>
        </p:blipFill>
        <p:spPr bwMode="auto">
          <a:xfrm>
            <a:off x="6162455" y="950667"/>
            <a:ext cx="533400" cy="533400"/>
          </a:xfrm>
          <a:prstGeom prst="rect">
            <a:avLst/>
          </a:prstGeom>
          <a:noFill/>
          <a:ln w="9525">
            <a:noFill/>
            <a:miter lim="800000"/>
            <a:headEnd/>
            <a:tailEnd/>
          </a:ln>
        </p:spPr>
      </p:pic>
      <p:pic>
        <p:nvPicPr>
          <p:cNvPr id="180" name="Picture 7" descr="j0433941"/>
          <p:cNvPicPr>
            <a:picLocks noChangeAspect="1" noChangeArrowheads="1"/>
          </p:cNvPicPr>
          <p:nvPr/>
        </p:nvPicPr>
        <p:blipFill>
          <a:blip r:embed="rId4"/>
          <a:srcRect/>
          <a:stretch>
            <a:fillRect/>
          </a:stretch>
        </p:blipFill>
        <p:spPr bwMode="auto">
          <a:xfrm>
            <a:off x="6672042" y="950667"/>
            <a:ext cx="533400" cy="533400"/>
          </a:xfrm>
          <a:prstGeom prst="rect">
            <a:avLst/>
          </a:prstGeom>
          <a:noFill/>
          <a:ln w="9525">
            <a:noFill/>
            <a:miter lim="800000"/>
            <a:headEnd/>
            <a:tailEnd/>
          </a:ln>
        </p:spPr>
      </p:pic>
      <p:sp>
        <p:nvSpPr>
          <p:cNvPr id="182" name="角丸四角形 181"/>
          <p:cNvSpPr/>
          <p:nvPr/>
        </p:nvSpPr>
        <p:spPr bwMode="auto">
          <a:xfrm>
            <a:off x="7348757" y="1393146"/>
            <a:ext cx="1500541" cy="293414"/>
          </a:xfrm>
          <a:prstGeom prst="roundRect">
            <a:avLst>
              <a:gd name="adj" fmla="val 5000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spcBef>
                <a:spcPts val="0"/>
              </a:spcBef>
              <a:defRPr/>
            </a:pPr>
            <a:r>
              <a:rPr kumimoji="0" lang="en-US" altLang="ja-JP" sz="1200" dirty="0">
                <a:solidFill>
                  <a:srgbClr val="FFFFFF"/>
                </a:solidFill>
                <a:latin typeface="Meiryo" charset="-128"/>
                <a:ea typeface="Meiryo" charset="-128"/>
                <a:cs typeface="Meiryo" charset="-128"/>
              </a:rPr>
              <a:t>LAN</a:t>
            </a:r>
            <a:endParaRPr kumimoji="0" lang="ja-JP" altLang="en-US" sz="1200" dirty="0">
              <a:solidFill>
                <a:srgbClr val="FFFFFF"/>
              </a:solidFill>
              <a:latin typeface="Meiryo" charset="-128"/>
              <a:ea typeface="Meiryo" charset="-128"/>
              <a:cs typeface="Meiryo" charset="-128"/>
            </a:endParaRPr>
          </a:p>
        </p:txBody>
      </p:sp>
      <p:pic>
        <p:nvPicPr>
          <p:cNvPr id="183" name="Picture 7" descr="j0433941"/>
          <p:cNvPicPr>
            <a:picLocks noChangeAspect="1" noChangeArrowheads="1"/>
          </p:cNvPicPr>
          <p:nvPr/>
        </p:nvPicPr>
        <p:blipFill>
          <a:blip r:embed="rId4"/>
          <a:srcRect/>
          <a:stretch>
            <a:fillRect/>
          </a:stretch>
        </p:blipFill>
        <p:spPr bwMode="auto">
          <a:xfrm>
            <a:off x="7391399" y="959239"/>
            <a:ext cx="533400" cy="534988"/>
          </a:xfrm>
          <a:prstGeom prst="rect">
            <a:avLst/>
          </a:prstGeom>
          <a:noFill/>
          <a:ln w="9525">
            <a:noFill/>
            <a:miter lim="800000"/>
            <a:headEnd/>
            <a:tailEnd/>
          </a:ln>
        </p:spPr>
      </p:pic>
      <p:pic>
        <p:nvPicPr>
          <p:cNvPr id="184" name="Picture 7" descr="j0433941"/>
          <p:cNvPicPr>
            <a:picLocks noChangeAspect="1" noChangeArrowheads="1"/>
          </p:cNvPicPr>
          <p:nvPr/>
        </p:nvPicPr>
        <p:blipFill>
          <a:blip r:embed="rId4"/>
          <a:srcRect/>
          <a:stretch>
            <a:fillRect/>
          </a:stretch>
        </p:blipFill>
        <p:spPr bwMode="auto">
          <a:xfrm>
            <a:off x="7872412" y="960827"/>
            <a:ext cx="533400" cy="533400"/>
          </a:xfrm>
          <a:prstGeom prst="rect">
            <a:avLst/>
          </a:prstGeom>
          <a:noFill/>
          <a:ln w="9525">
            <a:noFill/>
            <a:miter lim="800000"/>
            <a:headEnd/>
            <a:tailEnd/>
          </a:ln>
        </p:spPr>
      </p:pic>
      <p:pic>
        <p:nvPicPr>
          <p:cNvPr id="185" name="Picture 7" descr="j0433941"/>
          <p:cNvPicPr>
            <a:picLocks noChangeAspect="1" noChangeArrowheads="1"/>
          </p:cNvPicPr>
          <p:nvPr/>
        </p:nvPicPr>
        <p:blipFill>
          <a:blip r:embed="rId4"/>
          <a:srcRect/>
          <a:stretch>
            <a:fillRect/>
          </a:stretch>
        </p:blipFill>
        <p:spPr bwMode="auto">
          <a:xfrm>
            <a:off x="8381999" y="960827"/>
            <a:ext cx="533400" cy="533400"/>
          </a:xfrm>
          <a:prstGeom prst="rect">
            <a:avLst/>
          </a:prstGeom>
          <a:noFill/>
          <a:ln w="9525">
            <a:noFill/>
            <a:miter lim="800000"/>
            <a:headEnd/>
            <a:tailEnd/>
          </a:ln>
        </p:spPr>
      </p:pic>
      <p:sp>
        <p:nvSpPr>
          <p:cNvPr id="186" name="上下矢印 185"/>
          <p:cNvSpPr/>
          <p:nvPr/>
        </p:nvSpPr>
        <p:spPr bwMode="auto">
          <a:xfrm>
            <a:off x="7909741" y="1676400"/>
            <a:ext cx="363802" cy="1056640"/>
          </a:xfrm>
          <a:prstGeom prst="upDownArrow">
            <a:avLst/>
          </a:prstGeom>
          <a:solidFill>
            <a:schemeClr val="accent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57" name="角丸四角形 156"/>
          <p:cNvSpPr/>
          <p:nvPr/>
        </p:nvSpPr>
        <p:spPr bwMode="auto">
          <a:xfrm>
            <a:off x="5638799" y="1981200"/>
            <a:ext cx="3276599" cy="381000"/>
          </a:xfrm>
          <a:prstGeom prst="roundRect">
            <a:avLst>
              <a:gd name="adj" fmla="val 5000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Meiryo" charset="-128"/>
                <a:ea typeface="Meiryo" charset="-128"/>
                <a:cs typeface="Meiryo" charset="-128"/>
              </a:rPr>
              <a:t>インターネット</a:t>
            </a:r>
          </a:p>
        </p:txBody>
      </p:sp>
      <p:sp>
        <p:nvSpPr>
          <p:cNvPr id="154" name="角丸四角形 153"/>
          <p:cNvSpPr/>
          <p:nvPr/>
        </p:nvSpPr>
        <p:spPr bwMode="auto">
          <a:xfrm>
            <a:off x="3481388" y="2811046"/>
            <a:ext cx="2189392" cy="1921708"/>
          </a:xfrm>
          <a:prstGeom prst="roundRect">
            <a:avLst>
              <a:gd name="adj" fmla="val 0"/>
            </a:avLst>
          </a:prstGeom>
          <a:solidFill>
            <a:srgbClr val="4597A0"/>
          </a:solidFill>
          <a:ln w="38100" cap="flat" cmpd="sng" algn="ctr">
            <a:solidFill>
              <a:schemeClr val="bg1"/>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1" name="角丸四角形 10"/>
          <p:cNvSpPr/>
          <p:nvPr/>
        </p:nvSpPr>
        <p:spPr bwMode="auto">
          <a:xfrm>
            <a:off x="3657600" y="2955617"/>
            <a:ext cx="1777759" cy="1159184"/>
          </a:xfrm>
          <a:prstGeom prst="roundRect">
            <a:avLst>
              <a:gd name="adj" fmla="val 9039"/>
            </a:avLst>
          </a:prstGeom>
          <a:solidFill>
            <a:srgbClr val="CCFFCC"/>
          </a:solidFill>
          <a:ln w="19050" cap="flat" cmpd="sng" algn="ctr">
            <a:solidFill>
              <a:srgbClr val="008000"/>
            </a:solidFill>
            <a:prstDash val="sysDash"/>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0" name="ホームベース 9"/>
          <p:cNvSpPr/>
          <p:nvPr/>
        </p:nvSpPr>
        <p:spPr bwMode="auto">
          <a:xfrm flipH="1">
            <a:off x="5181591" y="3348335"/>
            <a:ext cx="3265266" cy="461665"/>
          </a:xfrm>
          <a:prstGeom prst="homePlate">
            <a:avLst/>
          </a:prstGeom>
          <a:solidFill>
            <a:srgbClr val="CCFFCC"/>
          </a:solidFill>
          <a:ln w="38100" cap="flat" cmpd="sng" algn="ctr">
            <a:solidFill>
              <a:srgbClr val="00800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2" name="テキスト ボックス 11"/>
          <p:cNvSpPr txBox="1"/>
          <p:nvPr/>
        </p:nvSpPr>
        <p:spPr>
          <a:xfrm>
            <a:off x="3711810" y="2999601"/>
            <a:ext cx="1723549" cy="400110"/>
          </a:xfrm>
          <a:prstGeom prst="rect">
            <a:avLst/>
          </a:prstGeom>
          <a:noFill/>
        </p:spPr>
        <p:txBody>
          <a:bodyPr wrap="none" rtlCol="0">
            <a:spAutoFit/>
          </a:bodyPr>
          <a:lstStyle/>
          <a:p>
            <a:pPr algn="ctr"/>
            <a:r>
              <a:rPr kumimoji="1" lang="ja-JP" altLang="en-US" sz="2000" dirty="0" smtClean="0">
                <a:latin typeface="Meiryo" charset="-128"/>
                <a:ea typeface="Meiryo" charset="-128"/>
                <a:cs typeface="Meiryo" charset="-128"/>
              </a:rPr>
              <a:t>特定企業占有</a:t>
            </a:r>
            <a:endParaRPr kumimoji="1" lang="ja-JP" altLang="en-US" sz="2000" dirty="0">
              <a:latin typeface="Meiryo" charset="-128"/>
              <a:ea typeface="Meiryo" charset="-128"/>
              <a:cs typeface="Meiryo" charset="-128"/>
            </a:endParaRPr>
          </a:p>
        </p:txBody>
      </p:sp>
      <p:sp>
        <p:nvSpPr>
          <p:cNvPr id="15" name="テキスト ボックス 14"/>
          <p:cNvSpPr txBox="1"/>
          <p:nvPr/>
        </p:nvSpPr>
        <p:spPr>
          <a:xfrm>
            <a:off x="3393143" y="4295741"/>
            <a:ext cx="2357714" cy="230832"/>
          </a:xfrm>
          <a:prstGeom prst="rect">
            <a:avLst/>
          </a:prstGeom>
          <a:noFill/>
        </p:spPr>
        <p:txBody>
          <a:bodyPr wrap="square" rtlCol="0">
            <a:spAutoFit/>
          </a:bodyPr>
          <a:lstStyle/>
          <a:p>
            <a:pPr algn="ctr"/>
            <a:r>
              <a:rPr kumimoji="1" lang="ja-JP" altLang="en-US" sz="900" smtClean="0">
                <a:solidFill>
                  <a:schemeClr val="bg1"/>
                </a:solidFill>
                <a:latin typeface="Meiryo" charset="-128"/>
                <a:ea typeface="Meiryo" charset="-128"/>
                <a:cs typeface="Meiryo" charset="-128"/>
              </a:rPr>
              <a:t>ホス</a:t>
            </a:r>
            <a:r>
              <a:rPr lang="ja-JP" altLang="en-US" sz="900" smtClean="0">
                <a:solidFill>
                  <a:schemeClr val="bg1"/>
                </a:solidFill>
                <a:latin typeface="Meiryo" charset="-128"/>
                <a:ea typeface="Meiryo" charset="-128"/>
                <a:cs typeface="Meiryo" charset="-128"/>
              </a:rPr>
              <a:t>テッド</a:t>
            </a:r>
            <a:r>
              <a:rPr lang="ja-JP" altLang="en-US" sz="900" dirty="0" smtClean="0">
                <a:solidFill>
                  <a:schemeClr val="bg1"/>
                </a:solidFill>
                <a:latin typeface="Meiryo" charset="-128"/>
                <a:ea typeface="Meiryo" charset="-128"/>
                <a:cs typeface="Meiryo" charset="-128"/>
              </a:rPr>
              <a:t>・プライベート・クラウド</a:t>
            </a:r>
            <a:endParaRPr kumimoji="1" lang="ja-JP" altLang="en-US" sz="900" dirty="0">
              <a:solidFill>
                <a:schemeClr val="bg1"/>
              </a:solidFill>
              <a:latin typeface="Meiryo" charset="-128"/>
              <a:ea typeface="Meiryo" charset="-128"/>
              <a:cs typeface="Meiryo" charset="-128"/>
            </a:endParaRPr>
          </a:p>
        </p:txBody>
      </p:sp>
      <p:sp>
        <p:nvSpPr>
          <p:cNvPr id="173" name="テキスト ボックス 172"/>
          <p:cNvSpPr txBox="1"/>
          <p:nvPr/>
        </p:nvSpPr>
        <p:spPr>
          <a:xfrm>
            <a:off x="5387796" y="3409884"/>
            <a:ext cx="1210588" cy="338554"/>
          </a:xfrm>
          <a:prstGeom prst="rect">
            <a:avLst/>
          </a:prstGeom>
          <a:noFill/>
        </p:spPr>
        <p:txBody>
          <a:bodyPr wrap="none" rtlCol="0">
            <a:spAutoFit/>
          </a:bodyPr>
          <a:lstStyle/>
          <a:p>
            <a:pPr algn="ctr"/>
            <a:r>
              <a:rPr kumimoji="1" lang="ja-JP" altLang="en-US" sz="1600" dirty="0" smtClean="0">
                <a:solidFill>
                  <a:srgbClr val="008000"/>
                </a:solidFill>
                <a:latin typeface="Meiryo" charset="-128"/>
                <a:ea typeface="Meiryo" charset="-128"/>
                <a:cs typeface="Meiryo" charset="-128"/>
              </a:rPr>
              <a:t>固定割当て</a:t>
            </a:r>
            <a:endParaRPr kumimoji="1" lang="ja-JP" altLang="en-US" sz="1600" dirty="0">
              <a:solidFill>
                <a:srgbClr val="008000"/>
              </a:solidFill>
              <a:latin typeface="Meiryo" charset="-128"/>
              <a:ea typeface="Meiryo" charset="-128"/>
              <a:cs typeface="Meiryo" charset="-128"/>
            </a:endParaRPr>
          </a:p>
        </p:txBody>
      </p:sp>
      <p:pic>
        <p:nvPicPr>
          <p:cNvPr id="145" name="Picture 82" descr="server"/>
          <p:cNvPicPr>
            <a:picLocks noChangeAspect="1" noChangeArrowheads="1"/>
          </p:cNvPicPr>
          <p:nvPr/>
        </p:nvPicPr>
        <p:blipFill>
          <a:blip r:embed="rId3"/>
          <a:srcRect/>
          <a:stretch>
            <a:fillRect/>
          </a:stretch>
        </p:blipFill>
        <p:spPr bwMode="auto">
          <a:xfrm>
            <a:off x="3985122" y="3352800"/>
            <a:ext cx="565241" cy="696880"/>
          </a:xfrm>
          <a:prstGeom prst="rect">
            <a:avLst/>
          </a:prstGeom>
          <a:noFill/>
          <a:ln w="9525">
            <a:noFill/>
            <a:miter lim="800000"/>
            <a:headEnd/>
            <a:tailEnd/>
          </a:ln>
        </p:spPr>
      </p:pic>
      <p:pic>
        <p:nvPicPr>
          <p:cNvPr id="147" name="Picture 82" descr="server"/>
          <p:cNvPicPr>
            <a:picLocks noChangeAspect="1" noChangeArrowheads="1"/>
          </p:cNvPicPr>
          <p:nvPr/>
        </p:nvPicPr>
        <p:blipFill>
          <a:blip r:embed="rId3"/>
          <a:srcRect/>
          <a:stretch>
            <a:fillRect/>
          </a:stretch>
        </p:blipFill>
        <p:spPr bwMode="auto">
          <a:xfrm>
            <a:off x="4309753" y="3356111"/>
            <a:ext cx="563330" cy="698536"/>
          </a:xfrm>
          <a:prstGeom prst="rect">
            <a:avLst/>
          </a:prstGeom>
          <a:noFill/>
          <a:ln w="9525">
            <a:noFill/>
            <a:miter lim="800000"/>
            <a:headEnd/>
            <a:tailEnd/>
          </a:ln>
        </p:spPr>
      </p:pic>
      <p:pic>
        <p:nvPicPr>
          <p:cNvPr id="148" name="Picture 82" descr="server"/>
          <p:cNvPicPr>
            <a:picLocks noChangeAspect="1" noChangeArrowheads="1"/>
          </p:cNvPicPr>
          <p:nvPr/>
        </p:nvPicPr>
        <p:blipFill>
          <a:blip r:embed="rId3"/>
          <a:srcRect/>
          <a:stretch>
            <a:fillRect/>
          </a:stretch>
        </p:blipFill>
        <p:spPr bwMode="auto">
          <a:xfrm>
            <a:off x="4590463" y="3369353"/>
            <a:ext cx="565241" cy="698536"/>
          </a:xfrm>
          <a:prstGeom prst="rect">
            <a:avLst/>
          </a:prstGeom>
          <a:noFill/>
          <a:ln w="9525">
            <a:noFill/>
            <a:miter lim="800000"/>
            <a:headEnd/>
            <a:tailEnd/>
          </a:ln>
        </p:spPr>
      </p:pic>
      <p:pic>
        <p:nvPicPr>
          <p:cNvPr id="162" name="Picture 82" descr="server"/>
          <p:cNvPicPr>
            <a:picLocks noChangeAspect="1" noChangeArrowheads="1"/>
          </p:cNvPicPr>
          <p:nvPr/>
        </p:nvPicPr>
        <p:blipFill>
          <a:blip r:embed="rId3"/>
          <a:srcRect/>
          <a:stretch>
            <a:fillRect/>
          </a:stretch>
        </p:blipFill>
        <p:spPr bwMode="auto">
          <a:xfrm>
            <a:off x="6604726" y="2971800"/>
            <a:ext cx="832252" cy="1258463"/>
          </a:xfrm>
          <a:prstGeom prst="rect">
            <a:avLst/>
          </a:prstGeom>
          <a:noFill/>
          <a:ln w="9525">
            <a:noFill/>
            <a:miter lim="800000"/>
            <a:headEnd/>
            <a:tailEnd/>
          </a:ln>
        </p:spPr>
      </p:pic>
      <p:pic>
        <p:nvPicPr>
          <p:cNvPr id="163" name="Picture 82" descr="server"/>
          <p:cNvPicPr>
            <a:picLocks noChangeAspect="1" noChangeArrowheads="1"/>
          </p:cNvPicPr>
          <p:nvPr/>
        </p:nvPicPr>
        <p:blipFill>
          <a:blip r:embed="rId3"/>
          <a:srcRect/>
          <a:stretch>
            <a:fillRect/>
          </a:stretch>
        </p:blipFill>
        <p:spPr bwMode="auto">
          <a:xfrm>
            <a:off x="7082709" y="2977778"/>
            <a:ext cx="829440" cy="1261453"/>
          </a:xfrm>
          <a:prstGeom prst="rect">
            <a:avLst/>
          </a:prstGeom>
          <a:noFill/>
          <a:ln w="9525">
            <a:noFill/>
            <a:miter lim="800000"/>
            <a:headEnd/>
            <a:tailEnd/>
          </a:ln>
        </p:spPr>
      </p:pic>
      <p:pic>
        <p:nvPicPr>
          <p:cNvPr id="164" name="Picture 82" descr="server"/>
          <p:cNvPicPr>
            <a:picLocks noChangeAspect="1" noChangeArrowheads="1"/>
          </p:cNvPicPr>
          <p:nvPr/>
        </p:nvPicPr>
        <p:blipFill>
          <a:blip r:embed="rId3"/>
          <a:srcRect/>
          <a:stretch>
            <a:fillRect/>
          </a:stretch>
        </p:blipFill>
        <p:spPr bwMode="auto">
          <a:xfrm>
            <a:off x="7496023" y="3001692"/>
            <a:ext cx="832252" cy="1261453"/>
          </a:xfrm>
          <a:prstGeom prst="rect">
            <a:avLst/>
          </a:prstGeom>
          <a:noFill/>
          <a:ln w="9525">
            <a:noFill/>
            <a:miter lim="800000"/>
            <a:headEnd/>
            <a:tailEnd/>
          </a:ln>
        </p:spPr>
      </p:pic>
      <p:sp>
        <p:nvSpPr>
          <p:cNvPr id="133" name="角丸四角形 132"/>
          <p:cNvSpPr/>
          <p:nvPr/>
        </p:nvSpPr>
        <p:spPr bwMode="auto">
          <a:xfrm>
            <a:off x="3843558" y="1382986"/>
            <a:ext cx="1500541" cy="293414"/>
          </a:xfrm>
          <a:prstGeom prst="roundRect">
            <a:avLst>
              <a:gd name="adj" fmla="val 5000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spcBef>
                <a:spcPts val="0"/>
              </a:spcBef>
              <a:defRPr/>
            </a:pPr>
            <a:r>
              <a:rPr kumimoji="0" lang="en-US" altLang="ja-JP" sz="1200" dirty="0">
                <a:solidFill>
                  <a:srgbClr val="FFFFFF"/>
                </a:solidFill>
                <a:latin typeface="Meiryo" charset="-128"/>
                <a:ea typeface="Meiryo" charset="-128"/>
                <a:cs typeface="Meiryo" charset="-128"/>
              </a:rPr>
              <a:t>LAN</a:t>
            </a:r>
            <a:endParaRPr kumimoji="0" lang="ja-JP" altLang="en-US" sz="1200" dirty="0">
              <a:solidFill>
                <a:srgbClr val="FFFFFF"/>
              </a:solidFill>
              <a:latin typeface="Meiryo" charset="-128"/>
              <a:ea typeface="Meiryo" charset="-128"/>
              <a:cs typeface="Meiryo" charset="-128"/>
            </a:endParaRPr>
          </a:p>
        </p:txBody>
      </p:sp>
      <p:pic>
        <p:nvPicPr>
          <p:cNvPr id="135" name="Picture 7" descr="j0433941"/>
          <p:cNvPicPr>
            <a:picLocks noChangeAspect="1" noChangeArrowheads="1"/>
          </p:cNvPicPr>
          <p:nvPr/>
        </p:nvPicPr>
        <p:blipFill>
          <a:blip r:embed="rId4"/>
          <a:srcRect/>
          <a:stretch>
            <a:fillRect/>
          </a:stretch>
        </p:blipFill>
        <p:spPr bwMode="auto">
          <a:xfrm>
            <a:off x="3886200" y="949079"/>
            <a:ext cx="533400" cy="534988"/>
          </a:xfrm>
          <a:prstGeom prst="rect">
            <a:avLst/>
          </a:prstGeom>
          <a:noFill/>
          <a:ln w="9525">
            <a:noFill/>
            <a:miter lim="800000"/>
            <a:headEnd/>
            <a:tailEnd/>
          </a:ln>
        </p:spPr>
      </p:pic>
      <p:pic>
        <p:nvPicPr>
          <p:cNvPr id="136" name="Picture 7" descr="j0433941"/>
          <p:cNvPicPr>
            <a:picLocks noChangeAspect="1" noChangeArrowheads="1"/>
          </p:cNvPicPr>
          <p:nvPr/>
        </p:nvPicPr>
        <p:blipFill>
          <a:blip r:embed="rId4"/>
          <a:srcRect/>
          <a:stretch>
            <a:fillRect/>
          </a:stretch>
        </p:blipFill>
        <p:spPr bwMode="auto">
          <a:xfrm>
            <a:off x="4367213" y="950667"/>
            <a:ext cx="533400" cy="533400"/>
          </a:xfrm>
          <a:prstGeom prst="rect">
            <a:avLst/>
          </a:prstGeom>
          <a:noFill/>
          <a:ln w="9525">
            <a:noFill/>
            <a:miter lim="800000"/>
            <a:headEnd/>
            <a:tailEnd/>
          </a:ln>
        </p:spPr>
      </p:pic>
      <p:pic>
        <p:nvPicPr>
          <p:cNvPr id="137" name="Picture 7" descr="j0433941"/>
          <p:cNvPicPr>
            <a:picLocks noChangeAspect="1" noChangeArrowheads="1"/>
          </p:cNvPicPr>
          <p:nvPr/>
        </p:nvPicPr>
        <p:blipFill>
          <a:blip r:embed="rId4"/>
          <a:srcRect/>
          <a:stretch>
            <a:fillRect/>
          </a:stretch>
        </p:blipFill>
        <p:spPr bwMode="auto">
          <a:xfrm>
            <a:off x="4876800" y="950667"/>
            <a:ext cx="533400" cy="533400"/>
          </a:xfrm>
          <a:prstGeom prst="rect">
            <a:avLst/>
          </a:prstGeom>
          <a:noFill/>
          <a:ln w="9525">
            <a:noFill/>
            <a:miter lim="800000"/>
            <a:headEnd/>
            <a:tailEnd/>
          </a:ln>
        </p:spPr>
      </p:pic>
      <p:sp>
        <p:nvSpPr>
          <p:cNvPr id="174" name="上下矢印 173"/>
          <p:cNvSpPr/>
          <p:nvPr/>
        </p:nvSpPr>
        <p:spPr bwMode="auto">
          <a:xfrm>
            <a:off x="4411928" y="1676400"/>
            <a:ext cx="387134" cy="1134646"/>
          </a:xfrm>
          <a:prstGeom prst="upDownArrow">
            <a:avLst/>
          </a:prstGeom>
          <a:solidFill>
            <a:schemeClr val="accent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9" name="上下矢印 18"/>
          <p:cNvSpPr/>
          <p:nvPr/>
        </p:nvSpPr>
        <p:spPr bwMode="auto">
          <a:xfrm>
            <a:off x="1594512" y="1686560"/>
            <a:ext cx="363802" cy="1056639"/>
          </a:xfrm>
          <a:prstGeom prst="upDownArrow">
            <a:avLst/>
          </a:prstGeom>
          <a:solidFill>
            <a:schemeClr val="accent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Meiryo" charset="-128"/>
              <a:ea typeface="Meiryo" charset="-128"/>
              <a:cs typeface="Meiryo" charset="-128"/>
            </a:endParaRPr>
          </a:p>
        </p:txBody>
      </p:sp>
      <p:sp>
        <p:nvSpPr>
          <p:cNvPr id="14" name="角丸四角形 13"/>
          <p:cNvSpPr/>
          <p:nvPr/>
        </p:nvSpPr>
        <p:spPr bwMode="auto">
          <a:xfrm>
            <a:off x="228600" y="1981200"/>
            <a:ext cx="5115499" cy="381000"/>
          </a:xfrm>
          <a:prstGeom prst="roundRect">
            <a:avLst>
              <a:gd name="adj" fmla="val 50000"/>
            </a:avLst>
          </a:prstGeom>
          <a:solidFill>
            <a:srgbClr val="6600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Meiryo" charset="-128"/>
                <a:ea typeface="Meiryo" charset="-128"/>
                <a:cs typeface="Meiryo" charset="-128"/>
              </a:rPr>
              <a:t>専用回線・</a:t>
            </a:r>
            <a:r>
              <a:rPr kumimoji="0" lang="en-US" altLang="ja-JP" sz="1600" b="0" i="0" u="none" strike="noStrike" cap="none" normalizeH="0" baseline="0" dirty="0" smtClean="0">
                <a:ln>
                  <a:noFill/>
                </a:ln>
                <a:solidFill>
                  <a:srgbClr val="FFFFFF"/>
                </a:solidFill>
                <a:effectLst/>
                <a:latin typeface="Meiryo" charset="-128"/>
                <a:ea typeface="Meiryo" charset="-128"/>
                <a:cs typeface="Meiryo" charset="-128"/>
              </a:rPr>
              <a:t>VPN</a:t>
            </a:r>
            <a:endParaRPr kumimoji="0" lang="ja-JP" altLang="en-US" sz="1600" b="0" i="0" u="none" strike="noStrike" cap="none" normalizeH="0" baseline="0" dirty="0" smtClean="0">
              <a:ln>
                <a:noFill/>
              </a:ln>
              <a:solidFill>
                <a:srgbClr val="FFFFFF"/>
              </a:solidFill>
              <a:effectLst/>
              <a:latin typeface="Meiryo" charset="-128"/>
              <a:ea typeface="Meiryo" charset="-128"/>
              <a:cs typeface="Meiryo" charset="-128"/>
            </a:endParaRPr>
          </a:p>
        </p:txBody>
      </p:sp>
      <p:sp>
        <p:nvSpPr>
          <p:cNvPr id="188" name="角丸四角形 187"/>
          <p:cNvSpPr/>
          <p:nvPr/>
        </p:nvSpPr>
        <p:spPr bwMode="auto">
          <a:xfrm>
            <a:off x="1022614" y="1382986"/>
            <a:ext cx="1500541" cy="293414"/>
          </a:xfrm>
          <a:prstGeom prst="roundRect">
            <a:avLst>
              <a:gd name="adj" fmla="val 50000"/>
            </a:avLst>
          </a:prstGeom>
          <a:ln>
            <a:noFill/>
            <a:headEnd type="none" w="med" len="med"/>
            <a:tailEnd type="none" w="med" len="med"/>
          </a:ln>
          <a:effectLst>
            <a:outerShdw blurRad="50800" dist="38100" dir="2700000" algn="tl"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spcBef>
                <a:spcPts val="0"/>
              </a:spcBef>
              <a:defRPr/>
            </a:pPr>
            <a:r>
              <a:rPr kumimoji="0" lang="en-US" altLang="ja-JP" sz="1200" dirty="0">
                <a:solidFill>
                  <a:srgbClr val="FFFFFF"/>
                </a:solidFill>
                <a:latin typeface="Meiryo" charset="-128"/>
                <a:ea typeface="Meiryo" charset="-128"/>
                <a:cs typeface="Meiryo" charset="-128"/>
              </a:rPr>
              <a:t>LAN</a:t>
            </a:r>
            <a:endParaRPr kumimoji="0" lang="ja-JP" altLang="en-US" sz="1200" dirty="0">
              <a:solidFill>
                <a:srgbClr val="FFFFFF"/>
              </a:solidFill>
              <a:latin typeface="Meiryo" charset="-128"/>
              <a:ea typeface="Meiryo" charset="-128"/>
              <a:cs typeface="Meiryo" charset="-128"/>
            </a:endParaRPr>
          </a:p>
        </p:txBody>
      </p:sp>
      <p:pic>
        <p:nvPicPr>
          <p:cNvPr id="189" name="Picture 7" descr="j0433941"/>
          <p:cNvPicPr>
            <a:picLocks noChangeAspect="1" noChangeArrowheads="1"/>
          </p:cNvPicPr>
          <p:nvPr/>
        </p:nvPicPr>
        <p:blipFill>
          <a:blip r:embed="rId4"/>
          <a:srcRect/>
          <a:stretch>
            <a:fillRect/>
          </a:stretch>
        </p:blipFill>
        <p:spPr bwMode="auto">
          <a:xfrm>
            <a:off x="1065256" y="949079"/>
            <a:ext cx="533400" cy="534988"/>
          </a:xfrm>
          <a:prstGeom prst="rect">
            <a:avLst/>
          </a:prstGeom>
          <a:noFill/>
          <a:ln w="9525">
            <a:noFill/>
            <a:miter lim="800000"/>
            <a:headEnd/>
            <a:tailEnd/>
          </a:ln>
        </p:spPr>
      </p:pic>
      <p:pic>
        <p:nvPicPr>
          <p:cNvPr id="190" name="Picture 7" descr="j0433941"/>
          <p:cNvPicPr>
            <a:picLocks noChangeAspect="1" noChangeArrowheads="1"/>
          </p:cNvPicPr>
          <p:nvPr/>
        </p:nvPicPr>
        <p:blipFill>
          <a:blip r:embed="rId4"/>
          <a:srcRect/>
          <a:stretch>
            <a:fillRect/>
          </a:stretch>
        </p:blipFill>
        <p:spPr bwMode="auto">
          <a:xfrm>
            <a:off x="1546269" y="950667"/>
            <a:ext cx="533400" cy="533400"/>
          </a:xfrm>
          <a:prstGeom prst="rect">
            <a:avLst/>
          </a:prstGeom>
          <a:noFill/>
          <a:ln w="9525">
            <a:noFill/>
            <a:miter lim="800000"/>
            <a:headEnd/>
            <a:tailEnd/>
          </a:ln>
        </p:spPr>
      </p:pic>
      <p:pic>
        <p:nvPicPr>
          <p:cNvPr id="191" name="Picture 7" descr="j0433941"/>
          <p:cNvPicPr>
            <a:picLocks noChangeAspect="1" noChangeArrowheads="1"/>
          </p:cNvPicPr>
          <p:nvPr/>
        </p:nvPicPr>
        <p:blipFill>
          <a:blip r:embed="rId4"/>
          <a:srcRect/>
          <a:stretch>
            <a:fillRect/>
          </a:stretch>
        </p:blipFill>
        <p:spPr bwMode="auto">
          <a:xfrm>
            <a:off x="2055856" y="950667"/>
            <a:ext cx="533400" cy="533400"/>
          </a:xfrm>
          <a:prstGeom prst="rect">
            <a:avLst/>
          </a:prstGeom>
          <a:noFill/>
          <a:ln w="9525">
            <a:noFill/>
            <a:miter lim="800000"/>
            <a:headEnd/>
            <a:tailEnd/>
          </a:ln>
        </p:spPr>
      </p:pic>
    </p:spTree>
    <p:extLst>
      <p:ext uri="{BB962C8B-B14F-4D97-AF65-F5344CB8AC3E}">
        <p14:creationId xmlns:p14="http://schemas.microsoft.com/office/powerpoint/2010/main" val="949891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プライベートクラウド（１）</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45</a:t>
            </a:fld>
            <a:endParaRPr kumimoji="1" lang="ja-JP" altLang="en-US"/>
          </a:p>
        </p:txBody>
      </p:sp>
      <p:pic>
        <p:nvPicPr>
          <p:cNvPr id="4" name="図 3" descr="20150909_1.gi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033611"/>
            <a:ext cx="4428628" cy="2871227"/>
          </a:xfrm>
          <a:prstGeom prst="rect">
            <a:avLst/>
          </a:prstGeom>
        </p:spPr>
      </p:pic>
      <p:sp>
        <p:nvSpPr>
          <p:cNvPr id="5" name="正方形/長方形 4"/>
          <p:cNvSpPr/>
          <p:nvPr/>
        </p:nvSpPr>
        <p:spPr>
          <a:xfrm>
            <a:off x="58488" y="1540207"/>
            <a:ext cx="4261283" cy="215444"/>
          </a:xfrm>
          <a:prstGeom prst="rect">
            <a:avLst/>
          </a:prstGeom>
        </p:spPr>
        <p:txBody>
          <a:bodyPr wrap="square">
            <a:spAutoFit/>
          </a:bodyPr>
          <a:lstStyle/>
          <a:p>
            <a:pPr algn="r"/>
            <a:r>
              <a:rPr lang="en-US" altLang="ja-JP" sz="800" dirty="0">
                <a:solidFill>
                  <a:schemeClr val="tx1">
                    <a:lumMod val="50000"/>
                    <a:lumOff val="50000"/>
                  </a:schemeClr>
                </a:solidFill>
                <a:latin typeface="メイリオ"/>
                <a:ea typeface="メイリオ"/>
                <a:cs typeface="メイリオ"/>
              </a:rPr>
              <a:t>http://</a:t>
            </a:r>
            <a:r>
              <a:rPr lang="en-US" altLang="ja-JP" sz="800" dirty="0" err="1">
                <a:solidFill>
                  <a:schemeClr val="tx1">
                    <a:lumMod val="50000"/>
                    <a:lumOff val="50000"/>
                  </a:schemeClr>
                </a:solidFill>
                <a:latin typeface="メイリオ"/>
                <a:ea typeface="メイリオ"/>
                <a:cs typeface="メイリオ"/>
              </a:rPr>
              <a:t>www.idcjapan.co.jp</a:t>
            </a:r>
            <a:r>
              <a:rPr lang="en-US" altLang="ja-JP" sz="800" dirty="0">
                <a:solidFill>
                  <a:schemeClr val="tx1">
                    <a:lumMod val="50000"/>
                    <a:lumOff val="50000"/>
                  </a:schemeClr>
                </a:solidFill>
                <a:latin typeface="メイリオ"/>
                <a:ea typeface="メイリオ"/>
                <a:cs typeface="メイリオ"/>
              </a:rPr>
              <a:t>/Press/Current/20150909Apr.html</a:t>
            </a:r>
            <a:endParaRPr lang="ja-JP" altLang="en-US" sz="800" dirty="0">
              <a:solidFill>
                <a:schemeClr val="tx1">
                  <a:lumMod val="50000"/>
                  <a:lumOff val="50000"/>
                </a:schemeClr>
              </a:solidFill>
              <a:latin typeface="メイリオ"/>
              <a:ea typeface="メイリオ"/>
              <a:cs typeface="メイリオ"/>
            </a:endParaRPr>
          </a:p>
        </p:txBody>
      </p:sp>
      <p:sp>
        <p:nvSpPr>
          <p:cNvPr id="6" name="正方形/長方形 5"/>
          <p:cNvSpPr/>
          <p:nvPr/>
        </p:nvSpPr>
        <p:spPr>
          <a:xfrm>
            <a:off x="147005" y="1078542"/>
            <a:ext cx="4172766" cy="461665"/>
          </a:xfrm>
          <a:prstGeom prst="rect">
            <a:avLst/>
          </a:prstGeom>
        </p:spPr>
        <p:txBody>
          <a:bodyPr wrap="square">
            <a:spAutoFit/>
          </a:bodyPr>
          <a:lstStyle/>
          <a:p>
            <a:pPr algn="r"/>
            <a:r>
              <a:rPr lang="ja-JP" altLang="en-US" sz="1200" b="1" dirty="0">
                <a:solidFill>
                  <a:schemeClr val="tx1">
                    <a:lumMod val="50000"/>
                    <a:lumOff val="50000"/>
                  </a:schemeClr>
                </a:solidFill>
                <a:latin typeface="メイリオ"/>
                <a:ea typeface="メイリオ"/>
                <a:cs typeface="メイリオ"/>
              </a:rPr>
              <a:t>国内プライベートクラウド市場 配備モデル別支出額</a:t>
            </a:r>
            <a:r>
              <a:rPr lang="ja-JP" altLang="en-US" sz="1200" b="1" dirty="0" smtClean="0">
                <a:solidFill>
                  <a:schemeClr val="tx1">
                    <a:lumMod val="50000"/>
                    <a:lumOff val="50000"/>
                  </a:schemeClr>
                </a:solidFill>
                <a:latin typeface="メイリオ"/>
                <a:ea typeface="メイリオ"/>
                <a:cs typeface="メイリオ"/>
              </a:rPr>
              <a:t>予測</a:t>
            </a:r>
            <a:endParaRPr lang="en-US" altLang="ja-JP" sz="1200" b="1" dirty="0" smtClean="0">
              <a:solidFill>
                <a:schemeClr val="tx1">
                  <a:lumMod val="50000"/>
                  <a:lumOff val="50000"/>
                </a:schemeClr>
              </a:solidFill>
              <a:latin typeface="メイリオ"/>
              <a:ea typeface="メイリオ"/>
              <a:cs typeface="メイリオ"/>
            </a:endParaRPr>
          </a:p>
          <a:p>
            <a:pPr algn="r"/>
            <a:r>
              <a:rPr lang="en-US" altLang="ja-JP" sz="1200" dirty="0" smtClean="0">
                <a:solidFill>
                  <a:schemeClr val="tx1">
                    <a:lumMod val="50000"/>
                    <a:lumOff val="50000"/>
                  </a:schemeClr>
                </a:solidFill>
                <a:latin typeface="メイリオ"/>
                <a:ea typeface="メイリオ"/>
                <a:cs typeface="メイリオ"/>
              </a:rPr>
              <a:t>2014</a:t>
            </a:r>
            <a:r>
              <a:rPr lang="ja-JP" altLang="en-US" sz="1200" dirty="0">
                <a:solidFill>
                  <a:schemeClr val="tx1">
                    <a:lumMod val="50000"/>
                    <a:lumOff val="50000"/>
                  </a:schemeClr>
                </a:solidFill>
                <a:latin typeface="メイリオ"/>
                <a:ea typeface="メイリオ"/>
                <a:cs typeface="メイリオ"/>
              </a:rPr>
              <a:t>年～</a:t>
            </a:r>
            <a:r>
              <a:rPr lang="en-US" altLang="ja-JP" sz="1200" dirty="0">
                <a:solidFill>
                  <a:schemeClr val="tx1">
                    <a:lumMod val="50000"/>
                    <a:lumOff val="50000"/>
                  </a:schemeClr>
                </a:solidFill>
                <a:latin typeface="メイリオ"/>
                <a:ea typeface="メイリオ"/>
                <a:cs typeface="メイリオ"/>
              </a:rPr>
              <a:t>2019</a:t>
            </a:r>
            <a:r>
              <a:rPr lang="ja-JP" altLang="en-US" sz="1200" dirty="0">
                <a:solidFill>
                  <a:schemeClr val="tx1">
                    <a:lumMod val="50000"/>
                    <a:lumOff val="50000"/>
                  </a:schemeClr>
                </a:solidFill>
                <a:latin typeface="メイリオ"/>
                <a:ea typeface="メイリオ"/>
                <a:cs typeface="メイリオ"/>
              </a:rPr>
              <a:t>年</a:t>
            </a:r>
          </a:p>
        </p:txBody>
      </p:sp>
      <p:sp>
        <p:nvSpPr>
          <p:cNvPr id="7" name="正方形/長方形 6"/>
          <p:cNvSpPr/>
          <p:nvPr/>
        </p:nvSpPr>
        <p:spPr>
          <a:xfrm>
            <a:off x="147005" y="5105378"/>
            <a:ext cx="4444045" cy="892552"/>
          </a:xfrm>
          <a:prstGeom prst="rect">
            <a:avLst/>
          </a:prstGeom>
        </p:spPr>
        <p:txBody>
          <a:bodyPr wrap="square">
            <a:spAutoFit/>
          </a:bodyPr>
          <a:lstStyle/>
          <a:p>
            <a:pPr marL="285750" indent="-285750">
              <a:buFont typeface="Wingdings" charset="2"/>
              <a:buChar char="v"/>
            </a:pPr>
            <a:r>
              <a:rPr lang="ja-JP" altLang="en-US" sz="1400" dirty="0" smtClean="0">
                <a:solidFill>
                  <a:schemeClr val="accent3">
                    <a:lumMod val="50000"/>
                  </a:schemeClr>
                </a:solidFill>
                <a:latin typeface="メイリオ"/>
                <a:ea typeface="メイリオ"/>
                <a:cs typeface="メイリオ"/>
              </a:rPr>
              <a:t>オンプレミス・プライベートクラウド</a:t>
            </a:r>
            <a:endParaRPr lang="en-US" altLang="ja-JP" sz="1400" dirty="0" smtClean="0">
              <a:solidFill>
                <a:schemeClr val="accent3">
                  <a:lumMod val="50000"/>
                </a:schemeClr>
              </a:solidFill>
              <a:latin typeface="メイリオ"/>
              <a:ea typeface="メイリオ"/>
              <a:cs typeface="メイリオ"/>
            </a:endParaRPr>
          </a:p>
          <a:p>
            <a:pPr marL="285750" indent="-285750">
              <a:buFont typeface="Wingdings" charset="2"/>
              <a:buChar char="v"/>
            </a:pPr>
            <a:r>
              <a:rPr lang="ja-JP" altLang="en-US" sz="1400" dirty="0" smtClean="0">
                <a:solidFill>
                  <a:srgbClr val="0000FF"/>
                </a:solidFill>
                <a:latin typeface="メイリオ"/>
                <a:ea typeface="メイリオ"/>
                <a:cs typeface="メイリオ"/>
              </a:rPr>
              <a:t>ホステッド・プライベートクラウド</a:t>
            </a:r>
            <a:endParaRPr lang="en-US" altLang="ja-JP" sz="1400" dirty="0" smtClean="0">
              <a:solidFill>
                <a:srgbClr val="0000FF"/>
              </a:solidFill>
              <a:latin typeface="メイリオ"/>
              <a:ea typeface="メイリオ"/>
              <a:cs typeface="メイリオ"/>
            </a:endParaRPr>
          </a:p>
          <a:p>
            <a:pPr marL="742950" lvl="1" indent="-285750">
              <a:buFont typeface="Wingdings" charset="2"/>
              <a:buChar char="Ø"/>
            </a:pPr>
            <a:r>
              <a:rPr lang="ja-JP" altLang="en-US" sz="1200" dirty="0" smtClean="0">
                <a:solidFill>
                  <a:srgbClr val="0000FF"/>
                </a:solidFill>
                <a:latin typeface="メイリオ"/>
                <a:ea typeface="メイリオ"/>
                <a:cs typeface="メイリオ"/>
              </a:rPr>
              <a:t>デディケイテッド・プライベート・クラウド</a:t>
            </a:r>
            <a:endParaRPr lang="en-US" altLang="ja-JP" sz="1200" dirty="0" smtClean="0">
              <a:solidFill>
                <a:srgbClr val="0000FF"/>
              </a:solidFill>
              <a:latin typeface="メイリオ"/>
              <a:ea typeface="メイリオ"/>
              <a:cs typeface="メイリオ"/>
            </a:endParaRPr>
          </a:p>
          <a:p>
            <a:pPr marL="742950" lvl="1" indent="-285750">
              <a:buFont typeface="Wingdings" charset="2"/>
              <a:buChar char="Ø"/>
            </a:pPr>
            <a:r>
              <a:rPr lang="ja-JP" altLang="en-US" sz="1200" dirty="0" smtClean="0">
                <a:solidFill>
                  <a:srgbClr val="0000FF"/>
                </a:solidFill>
                <a:latin typeface="メイリオ"/>
                <a:ea typeface="メイリオ"/>
                <a:cs typeface="メイリオ"/>
              </a:rPr>
              <a:t>コミュニティ・プライベート・クラウド</a:t>
            </a:r>
            <a:endParaRPr lang="ja-JP" altLang="en-US" sz="1200" dirty="0">
              <a:solidFill>
                <a:srgbClr val="0000FF"/>
              </a:solidFill>
              <a:latin typeface="メイリオ"/>
              <a:ea typeface="メイリオ"/>
              <a:cs typeface="メイリオ"/>
            </a:endParaRPr>
          </a:p>
        </p:txBody>
      </p:sp>
      <p:sp>
        <p:nvSpPr>
          <p:cNvPr id="8" name="正方形/長方形 7"/>
          <p:cNvSpPr/>
          <p:nvPr/>
        </p:nvSpPr>
        <p:spPr>
          <a:xfrm>
            <a:off x="5155315" y="1155841"/>
            <a:ext cx="3626267" cy="552420"/>
          </a:xfrm>
          <a:prstGeom prst="rect">
            <a:avLst/>
          </a:prstGeom>
          <a:solidFill>
            <a:srgbClr val="6600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dirty="0" smtClean="0">
                <a:solidFill>
                  <a:srgbClr val="FFFFFF"/>
                </a:solidFill>
                <a:latin typeface="メイリオ"/>
                <a:ea typeface="メイリオ"/>
                <a:cs typeface="メイリオ"/>
              </a:rPr>
              <a:t>プライベート・クラウド</a:t>
            </a:r>
            <a:endParaRPr kumimoji="1" lang="ja-JP" altLang="en-US" dirty="0">
              <a:solidFill>
                <a:srgbClr val="FFFFFF"/>
              </a:solidFill>
              <a:latin typeface="メイリオ"/>
              <a:ea typeface="メイリオ"/>
              <a:cs typeface="メイリオ"/>
            </a:endParaRPr>
          </a:p>
        </p:txBody>
      </p:sp>
      <p:sp>
        <p:nvSpPr>
          <p:cNvPr id="9" name="正方形/長方形 8"/>
          <p:cNvSpPr/>
          <p:nvPr/>
        </p:nvSpPr>
        <p:spPr>
          <a:xfrm>
            <a:off x="7018580" y="2343793"/>
            <a:ext cx="1763001" cy="676818"/>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b="1" dirty="0" smtClean="0">
                <a:solidFill>
                  <a:srgbClr val="FFFFFF"/>
                </a:solidFill>
                <a:latin typeface="メイリオ"/>
                <a:ea typeface="メイリオ"/>
                <a:cs typeface="メイリオ"/>
              </a:rPr>
              <a:t>ホステッド</a:t>
            </a:r>
            <a:endParaRPr lang="en-US" altLang="ja-JP" sz="1400" b="1" dirty="0" smtClean="0">
              <a:solidFill>
                <a:srgbClr val="FFFFFF"/>
              </a:solidFill>
              <a:latin typeface="メイリオ"/>
              <a:ea typeface="メイリオ"/>
              <a:cs typeface="メイリオ"/>
            </a:endParaRPr>
          </a:p>
          <a:p>
            <a:pPr algn="ctr"/>
            <a:r>
              <a:rPr lang="ja-JP" altLang="en-US" sz="1000" dirty="0" smtClean="0">
                <a:solidFill>
                  <a:srgbClr val="FFFFFF"/>
                </a:solidFill>
                <a:latin typeface="メイリオ"/>
                <a:ea typeface="メイリオ"/>
                <a:cs typeface="メイリオ"/>
              </a:rPr>
              <a:t>プライベート・クラウド</a:t>
            </a:r>
            <a:endParaRPr kumimoji="1" lang="ja-JP" altLang="en-US" sz="1000" dirty="0">
              <a:solidFill>
                <a:srgbClr val="FFFFFF"/>
              </a:solidFill>
              <a:latin typeface="メイリオ"/>
              <a:ea typeface="メイリオ"/>
              <a:cs typeface="メイリオ"/>
            </a:endParaRPr>
          </a:p>
        </p:txBody>
      </p:sp>
      <p:sp>
        <p:nvSpPr>
          <p:cNvPr id="10" name="正方形/長方形 9"/>
          <p:cNvSpPr/>
          <p:nvPr/>
        </p:nvSpPr>
        <p:spPr>
          <a:xfrm>
            <a:off x="5155315" y="2343793"/>
            <a:ext cx="1763001" cy="676817"/>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b="1" dirty="0" smtClean="0">
                <a:solidFill>
                  <a:srgbClr val="FFFFFF"/>
                </a:solidFill>
                <a:latin typeface="メイリオ"/>
                <a:ea typeface="メイリオ"/>
                <a:cs typeface="メイリオ"/>
              </a:rPr>
              <a:t>オンプレミス</a:t>
            </a:r>
            <a:endParaRPr lang="en-US" altLang="ja-JP" sz="1400" b="1" dirty="0">
              <a:solidFill>
                <a:srgbClr val="FFFFFF"/>
              </a:solidFill>
              <a:latin typeface="メイリオ"/>
              <a:ea typeface="メイリオ"/>
              <a:cs typeface="メイリオ"/>
            </a:endParaRPr>
          </a:p>
          <a:p>
            <a:pPr algn="ctr"/>
            <a:r>
              <a:rPr lang="ja-JP" altLang="en-US" sz="1000" dirty="0" smtClean="0">
                <a:solidFill>
                  <a:srgbClr val="FFFFFF"/>
                </a:solidFill>
                <a:latin typeface="メイリオ"/>
                <a:ea typeface="メイリオ"/>
                <a:cs typeface="メイリオ"/>
              </a:rPr>
              <a:t>プライベート・クラウド</a:t>
            </a:r>
            <a:endParaRPr kumimoji="1" lang="ja-JP" altLang="en-US" sz="1000" dirty="0">
              <a:solidFill>
                <a:srgbClr val="FFFFFF"/>
              </a:solidFill>
              <a:latin typeface="メイリオ"/>
              <a:ea typeface="メイリオ"/>
              <a:cs typeface="メイリオ"/>
            </a:endParaRPr>
          </a:p>
        </p:txBody>
      </p:sp>
      <p:sp>
        <p:nvSpPr>
          <p:cNvPr id="11" name="正方形/長方形 10"/>
          <p:cNvSpPr/>
          <p:nvPr/>
        </p:nvSpPr>
        <p:spPr>
          <a:xfrm>
            <a:off x="5155314" y="4361711"/>
            <a:ext cx="1763001" cy="676818"/>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smtClean="0">
                <a:solidFill>
                  <a:srgbClr val="FFFFFF"/>
                </a:solidFill>
                <a:latin typeface="メイリオ"/>
                <a:ea typeface="メイリオ"/>
                <a:cs typeface="メイリオ"/>
              </a:rPr>
              <a:t>デ</a:t>
            </a:r>
            <a:r>
              <a:rPr kumimoji="1" lang="ja-JP" altLang="en-US" sz="1400" dirty="0" smtClean="0">
                <a:solidFill>
                  <a:srgbClr val="FFFFFF"/>
                </a:solidFill>
                <a:latin typeface="メイリオ"/>
                <a:ea typeface="メイリオ"/>
                <a:cs typeface="メイリオ"/>
              </a:rPr>
              <a:t>ディケイテッド</a:t>
            </a:r>
            <a:endParaRPr kumimoji="1" lang="en-US" altLang="ja-JP" sz="1400" dirty="0" smtClean="0">
              <a:solidFill>
                <a:srgbClr val="FFFFFF"/>
              </a:solidFill>
              <a:latin typeface="メイリオ"/>
              <a:ea typeface="メイリオ"/>
              <a:cs typeface="メイリオ"/>
            </a:endParaRPr>
          </a:p>
          <a:p>
            <a:pPr algn="ctr"/>
            <a:r>
              <a:rPr lang="ja-JP" altLang="en-US" sz="1000" dirty="0" smtClean="0">
                <a:solidFill>
                  <a:srgbClr val="FFFFFF"/>
                </a:solidFill>
                <a:latin typeface="メイリオ"/>
                <a:ea typeface="メイリオ"/>
                <a:cs typeface="メイリオ"/>
              </a:rPr>
              <a:t>プライベート・クラウド</a:t>
            </a:r>
            <a:endParaRPr kumimoji="1" lang="ja-JP" altLang="en-US" sz="1000" dirty="0">
              <a:solidFill>
                <a:srgbClr val="FFFFFF"/>
              </a:solidFill>
              <a:latin typeface="メイリオ"/>
              <a:ea typeface="メイリオ"/>
              <a:cs typeface="メイリオ"/>
            </a:endParaRPr>
          </a:p>
        </p:txBody>
      </p:sp>
      <p:sp>
        <p:nvSpPr>
          <p:cNvPr id="12" name="正方形/長方形 11"/>
          <p:cNvSpPr/>
          <p:nvPr/>
        </p:nvSpPr>
        <p:spPr>
          <a:xfrm>
            <a:off x="7018580" y="4361711"/>
            <a:ext cx="1763001" cy="67681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smtClean="0">
                <a:solidFill>
                  <a:srgbClr val="FFFFFF"/>
                </a:solidFill>
                <a:latin typeface="メイリオ"/>
                <a:ea typeface="メイリオ"/>
                <a:cs typeface="メイリオ"/>
              </a:rPr>
              <a:t>コミュニティ</a:t>
            </a:r>
            <a:endParaRPr lang="en-US" altLang="ja-JP" sz="1400" dirty="0" smtClean="0">
              <a:solidFill>
                <a:srgbClr val="FFFFFF"/>
              </a:solidFill>
              <a:latin typeface="メイリオ"/>
              <a:ea typeface="メイリオ"/>
              <a:cs typeface="メイリオ"/>
            </a:endParaRPr>
          </a:p>
          <a:p>
            <a:pPr algn="ctr"/>
            <a:r>
              <a:rPr lang="ja-JP" altLang="en-US" sz="1000" dirty="0">
                <a:solidFill>
                  <a:srgbClr val="FFFFFF"/>
                </a:solidFill>
                <a:latin typeface="メイリオ"/>
                <a:ea typeface="メイリオ"/>
                <a:cs typeface="メイリオ"/>
              </a:rPr>
              <a:t>プライベート・</a:t>
            </a:r>
            <a:r>
              <a:rPr lang="ja-JP" altLang="en-US" sz="1000" dirty="0" smtClean="0">
                <a:solidFill>
                  <a:srgbClr val="FFFFFF"/>
                </a:solidFill>
                <a:latin typeface="メイリオ"/>
                <a:ea typeface="メイリオ"/>
                <a:cs typeface="メイリオ"/>
              </a:rPr>
              <a:t>クラウド</a:t>
            </a:r>
            <a:endParaRPr lang="ja-JP" altLang="en-US" sz="1000" dirty="0">
              <a:solidFill>
                <a:srgbClr val="FFFFFF"/>
              </a:solidFill>
              <a:latin typeface="メイリオ"/>
              <a:ea typeface="メイリオ"/>
              <a:cs typeface="メイリオ"/>
            </a:endParaRPr>
          </a:p>
        </p:txBody>
      </p:sp>
      <p:sp>
        <p:nvSpPr>
          <p:cNvPr id="13" name="正方形/長方形 12"/>
          <p:cNvSpPr/>
          <p:nvPr/>
        </p:nvSpPr>
        <p:spPr>
          <a:xfrm>
            <a:off x="5155314" y="3145947"/>
            <a:ext cx="1763001" cy="676818"/>
          </a:xfrm>
          <a:prstGeom prst="rect">
            <a:avLst/>
          </a:prstGeom>
          <a:solidFill>
            <a:schemeClr val="bg1"/>
          </a:solidFill>
          <a:ln>
            <a:solidFill>
              <a:schemeClr val="accent3">
                <a:lumMod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171450" indent="-171450">
              <a:buFont typeface="Wingdings" charset="2"/>
              <a:buChar char="ü"/>
            </a:pPr>
            <a:r>
              <a:rPr kumimoji="1" lang="ja-JP" altLang="en-US" sz="800" dirty="0" smtClean="0">
                <a:solidFill>
                  <a:schemeClr val="accent3">
                    <a:lumMod val="50000"/>
                  </a:schemeClr>
                </a:solidFill>
                <a:latin typeface="メイリオ"/>
                <a:ea typeface="メイリオ"/>
                <a:cs typeface="メイリオ"/>
              </a:rPr>
              <a:t>ユーザー企業構内に設置</a:t>
            </a:r>
            <a:endParaRPr kumimoji="1" lang="en-US" altLang="ja-JP" sz="800" dirty="0" smtClean="0">
              <a:solidFill>
                <a:schemeClr val="accent3">
                  <a:lumMod val="50000"/>
                </a:schemeClr>
              </a:solidFill>
              <a:latin typeface="メイリオ"/>
              <a:ea typeface="メイリオ"/>
              <a:cs typeface="メイリオ"/>
            </a:endParaRPr>
          </a:p>
          <a:p>
            <a:pPr marL="171450" indent="-171450">
              <a:buFont typeface="Wingdings" charset="2"/>
              <a:buChar char="ü"/>
            </a:pPr>
            <a:r>
              <a:rPr lang="ja-JP" altLang="en-US" sz="800" dirty="0" smtClean="0">
                <a:solidFill>
                  <a:schemeClr val="accent3">
                    <a:lumMod val="50000"/>
                  </a:schemeClr>
                </a:solidFill>
                <a:latin typeface="メイリオ"/>
                <a:ea typeface="メイリオ"/>
                <a:cs typeface="メイリオ"/>
              </a:rPr>
              <a:t>自社資産</a:t>
            </a:r>
            <a:endParaRPr lang="en-US" altLang="ja-JP" sz="800" dirty="0" smtClean="0">
              <a:solidFill>
                <a:schemeClr val="accent3">
                  <a:lumMod val="50000"/>
                </a:schemeClr>
              </a:solidFill>
              <a:latin typeface="メイリオ"/>
              <a:ea typeface="メイリオ"/>
              <a:cs typeface="メイリオ"/>
            </a:endParaRPr>
          </a:p>
          <a:p>
            <a:pPr marL="171450" indent="-171450">
              <a:buFont typeface="Wingdings" charset="2"/>
              <a:buChar char="ü"/>
            </a:pPr>
            <a:r>
              <a:rPr kumimoji="1" lang="ja-JP" altLang="en-US" sz="800" dirty="0" smtClean="0">
                <a:solidFill>
                  <a:schemeClr val="accent3">
                    <a:lumMod val="50000"/>
                  </a:schemeClr>
                </a:solidFill>
                <a:latin typeface="メイリオ"/>
                <a:ea typeface="メイリオ"/>
                <a:cs typeface="メイリオ"/>
              </a:rPr>
              <a:t>自社運用・管理</a:t>
            </a:r>
            <a:endParaRPr kumimoji="1" lang="ja-JP" altLang="en-US" sz="800" dirty="0">
              <a:solidFill>
                <a:schemeClr val="accent3">
                  <a:lumMod val="50000"/>
                </a:schemeClr>
              </a:solidFill>
              <a:latin typeface="メイリオ"/>
              <a:ea typeface="メイリオ"/>
              <a:cs typeface="メイリオ"/>
            </a:endParaRPr>
          </a:p>
        </p:txBody>
      </p:sp>
      <p:sp>
        <p:nvSpPr>
          <p:cNvPr id="14" name="正方形/長方形 13"/>
          <p:cNvSpPr/>
          <p:nvPr/>
        </p:nvSpPr>
        <p:spPr>
          <a:xfrm>
            <a:off x="7018581" y="3145947"/>
            <a:ext cx="1763001" cy="676818"/>
          </a:xfrm>
          <a:prstGeom prst="rect">
            <a:avLst/>
          </a:prstGeom>
          <a:solidFill>
            <a:schemeClr val="bg1"/>
          </a:solidFill>
          <a:ln>
            <a:solidFill>
              <a:srgbClr val="0000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171450" indent="-171450">
              <a:buFont typeface="Wingdings" charset="2"/>
              <a:buChar char="ü"/>
            </a:pPr>
            <a:r>
              <a:rPr kumimoji="1" lang="ja-JP" altLang="en-US" sz="800" dirty="0" smtClean="0">
                <a:solidFill>
                  <a:srgbClr val="0000FF"/>
                </a:solidFill>
                <a:latin typeface="メイリオ"/>
                <a:ea typeface="メイリオ"/>
                <a:cs typeface="メイリオ"/>
              </a:rPr>
              <a:t>サービス事業者施設内に設置</a:t>
            </a:r>
            <a:endParaRPr kumimoji="1" lang="en-US" altLang="ja-JP" sz="800" dirty="0" smtClean="0">
              <a:solidFill>
                <a:srgbClr val="0000FF"/>
              </a:solidFill>
              <a:latin typeface="メイリオ"/>
              <a:ea typeface="メイリオ"/>
              <a:cs typeface="メイリオ"/>
            </a:endParaRPr>
          </a:p>
          <a:p>
            <a:pPr marL="171450" indent="-171450">
              <a:buFont typeface="Wingdings" charset="2"/>
              <a:buChar char="ü"/>
            </a:pPr>
            <a:r>
              <a:rPr kumimoji="1" lang="ja-JP" altLang="en-US" sz="800" dirty="0" smtClean="0">
                <a:solidFill>
                  <a:srgbClr val="0000FF"/>
                </a:solidFill>
                <a:latin typeface="メイリオ"/>
                <a:ea typeface="メイリオ"/>
                <a:cs typeface="メイリオ"/>
              </a:rPr>
              <a:t>サービス事業者の資産</a:t>
            </a:r>
            <a:endParaRPr kumimoji="1" lang="en-US" altLang="ja-JP" sz="800" dirty="0" smtClean="0">
              <a:solidFill>
                <a:srgbClr val="0000FF"/>
              </a:solidFill>
              <a:latin typeface="メイリオ"/>
              <a:ea typeface="メイリオ"/>
              <a:cs typeface="メイリオ"/>
            </a:endParaRPr>
          </a:p>
          <a:p>
            <a:pPr marL="171450" indent="-171450">
              <a:buFont typeface="Wingdings" charset="2"/>
              <a:buChar char="ü"/>
            </a:pPr>
            <a:r>
              <a:rPr kumimoji="1" lang="ja-JP" altLang="en-US" sz="800" dirty="0" smtClean="0">
                <a:solidFill>
                  <a:srgbClr val="0000FF"/>
                </a:solidFill>
                <a:latin typeface="メイリオ"/>
                <a:ea typeface="メイリオ"/>
                <a:cs typeface="メイリオ"/>
              </a:rPr>
              <a:t>定額利用料金／従量課金</a:t>
            </a:r>
            <a:endParaRPr kumimoji="1" lang="ja-JP" altLang="en-US" sz="800" dirty="0">
              <a:solidFill>
                <a:srgbClr val="0000FF"/>
              </a:solidFill>
              <a:latin typeface="メイリオ"/>
              <a:ea typeface="メイリオ"/>
              <a:cs typeface="メイリオ"/>
            </a:endParaRPr>
          </a:p>
        </p:txBody>
      </p:sp>
      <p:sp>
        <p:nvSpPr>
          <p:cNvPr id="15" name="正方形/長方形 14"/>
          <p:cNvSpPr/>
          <p:nvPr/>
        </p:nvSpPr>
        <p:spPr>
          <a:xfrm>
            <a:off x="5169245" y="5172220"/>
            <a:ext cx="1763001" cy="676818"/>
          </a:xfrm>
          <a:prstGeom prst="rect">
            <a:avLst/>
          </a:prstGeom>
          <a:solidFill>
            <a:schemeClr val="bg1"/>
          </a:solidFill>
          <a:ln>
            <a:solidFill>
              <a:schemeClr val="accent5">
                <a:lumMod val="7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800" dirty="0" smtClean="0">
                <a:solidFill>
                  <a:schemeClr val="accent5">
                    <a:lumMod val="75000"/>
                  </a:schemeClr>
                </a:solidFill>
                <a:latin typeface="メイリオ"/>
                <a:ea typeface="メイリオ"/>
                <a:cs typeface="メイリオ"/>
              </a:rPr>
              <a:t>パブリック・クラウドの一部をユーザー（テナント）に占有使用</a:t>
            </a:r>
            <a:endParaRPr kumimoji="1" lang="ja-JP" altLang="en-US" sz="800" dirty="0">
              <a:solidFill>
                <a:schemeClr val="accent5">
                  <a:lumMod val="75000"/>
                </a:schemeClr>
              </a:solidFill>
              <a:latin typeface="メイリオ"/>
              <a:ea typeface="メイリオ"/>
              <a:cs typeface="メイリオ"/>
            </a:endParaRPr>
          </a:p>
        </p:txBody>
      </p:sp>
      <p:sp>
        <p:nvSpPr>
          <p:cNvPr id="16" name="正方形/長方形 15"/>
          <p:cNvSpPr/>
          <p:nvPr/>
        </p:nvSpPr>
        <p:spPr>
          <a:xfrm>
            <a:off x="7018581" y="5172220"/>
            <a:ext cx="1763001" cy="676818"/>
          </a:xfrm>
          <a:prstGeom prst="rect">
            <a:avLst/>
          </a:prstGeom>
          <a:solidFill>
            <a:schemeClr val="bg1"/>
          </a:solidFill>
          <a:ln>
            <a:solidFill>
              <a:srgbClr val="3366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800" dirty="0" smtClean="0">
                <a:solidFill>
                  <a:srgbClr val="3366FF"/>
                </a:solidFill>
                <a:latin typeface="メイリオ"/>
                <a:ea typeface="メイリオ"/>
                <a:cs typeface="メイリオ"/>
              </a:rPr>
              <a:t>ユーザー（テナント）毎のプライベート・クラウドを管理・運用</a:t>
            </a:r>
            <a:endParaRPr kumimoji="1" lang="ja-JP" altLang="en-US" sz="800" dirty="0">
              <a:solidFill>
                <a:srgbClr val="3366FF"/>
              </a:solidFill>
              <a:latin typeface="メイリオ"/>
              <a:ea typeface="メイリオ"/>
              <a:cs typeface="メイリオ"/>
            </a:endParaRPr>
          </a:p>
        </p:txBody>
      </p:sp>
      <p:cxnSp>
        <p:nvCxnSpPr>
          <p:cNvPr id="18" name="カギ線コネクタ 17"/>
          <p:cNvCxnSpPr>
            <a:stCxn id="8" idx="2"/>
            <a:endCxn id="10" idx="0"/>
          </p:cNvCxnSpPr>
          <p:nvPr/>
        </p:nvCxnSpPr>
        <p:spPr>
          <a:xfrm rot="5400000">
            <a:off x="6184867" y="1560211"/>
            <a:ext cx="635532" cy="931633"/>
          </a:xfrm>
          <a:prstGeom prst="bentConnector3">
            <a:avLst>
              <a:gd name="adj1" fmla="val 50000"/>
            </a:avLst>
          </a:prstGeom>
          <a:ln>
            <a:solidFill>
              <a:srgbClr val="660066"/>
            </a:solidFill>
          </a:ln>
        </p:spPr>
        <p:style>
          <a:lnRef idx="2">
            <a:schemeClr val="accent1"/>
          </a:lnRef>
          <a:fillRef idx="0">
            <a:schemeClr val="accent1"/>
          </a:fillRef>
          <a:effectRef idx="1">
            <a:schemeClr val="accent1"/>
          </a:effectRef>
          <a:fontRef idx="minor">
            <a:schemeClr val="tx1"/>
          </a:fontRef>
        </p:style>
      </p:cxnSp>
      <p:cxnSp>
        <p:nvCxnSpPr>
          <p:cNvPr id="20" name="カギ線コネクタ 19"/>
          <p:cNvCxnSpPr>
            <a:stCxn id="9" idx="0"/>
            <a:endCxn id="8" idx="2"/>
          </p:cNvCxnSpPr>
          <p:nvPr/>
        </p:nvCxnSpPr>
        <p:spPr>
          <a:xfrm rot="16200000" flipV="1">
            <a:off x="7116499" y="1560211"/>
            <a:ext cx="635532" cy="931632"/>
          </a:xfrm>
          <a:prstGeom prst="bentConnector3">
            <a:avLst>
              <a:gd name="adj1" fmla="val 50000"/>
            </a:avLst>
          </a:prstGeom>
          <a:ln>
            <a:solidFill>
              <a:srgbClr val="660066"/>
            </a:solidFill>
          </a:ln>
        </p:spPr>
        <p:style>
          <a:lnRef idx="2">
            <a:schemeClr val="accent1"/>
          </a:lnRef>
          <a:fillRef idx="0">
            <a:schemeClr val="accent1"/>
          </a:fillRef>
          <a:effectRef idx="1">
            <a:schemeClr val="accent1"/>
          </a:effectRef>
          <a:fontRef idx="minor">
            <a:schemeClr val="tx1"/>
          </a:fontRef>
        </p:style>
      </p:cxnSp>
      <p:cxnSp>
        <p:nvCxnSpPr>
          <p:cNvPr id="23" name="カギ線コネクタ 22"/>
          <p:cNvCxnSpPr>
            <a:stCxn id="11" idx="0"/>
            <a:endCxn id="14" idx="2"/>
          </p:cNvCxnSpPr>
          <p:nvPr/>
        </p:nvCxnSpPr>
        <p:spPr>
          <a:xfrm rot="5400000" flipH="1" flipV="1">
            <a:off x="6698975" y="3160605"/>
            <a:ext cx="538946" cy="1863267"/>
          </a:xfrm>
          <a:prstGeom prst="bentConnector3">
            <a:avLst>
              <a:gd name="adj1" fmla="val 50000"/>
            </a:avLst>
          </a:prstGeom>
          <a:ln>
            <a:solidFill>
              <a:srgbClr val="0000FF"/>
            </a:solidFill>
          </a:ln>
        </p:spPr>
        <p:style>
          <a:lnRef idx="2">
            <a:schemeClr val="accent1"/>
          </a:lnRef>
          <a:fillRef idx="0">
            <a:schemeClr val="accent1"/>
          </a:fillRef>
          <a:effectRef idx="1">
            <a:schemeClr val="accent1"/>
          </a:effectRef>
          <a:fontRef idx="minor">
            <a:schemeClr val="tx1"/>
          </a:fontRef>
        </p:style>
      </p:cxnSp>
      <p:cxnSp>
        <p:nvCxnSpPr>
          <p:cNvPr id="29" name="カギ線コネクタ 28"/>
          <p:cNvCxnSpPr>
            <a:stCxn id="12" idx="0"/>
            <a:endCxn id="14" idx="2"/>
          </p:cNvCxnSpPr>
          <p:nvPr/>
        </p:nvCxnSpPr>
        <p:spPr>
          <a:xfrm rot="5400000" flipH="1" flipV="1">
            <a:off x="7630608" y="4092238"/>
            <a:ext cx="538946" cy="1"/>
          </a:xfrm>
          <a:prstGeom prst="bentConnector3">
            <a:avLst>
              <a:gd name="adj1" fmla="val 50000"/>
            </a:avLst>
          </a:prstGeom>
          <a:ln>
            <a:solidFill>
              <a:srgbClr val="0000FF"/>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4616741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smtClean="0"/>
              <a:t>プライベートクラウド（２）</a:t>
            </a:r>
            <a:endParaRPr kumimoji="1" lang="ja-JP" altLang="en-US" dirty="0"/>
          </a:p>
        </p:txBody>
      </p:sp>
      <p:sp>
        <p:nvSpPr>
          <p:cNvPr id="3" name="スライド番号プレースホルダー 2"/>
          <p:cNvSpPr>
            <a:spLocks noGrp="1"/>
          </p:cNvSpPr>
          <p:nvPr>
            <p:ph type="sldNum" sz="quarter" idx="12"/>
          </p:nvPr>
        </p:nvSpPr>
        <p:spPr>
          <a:xfrm>
            <a:off x="6934702" y="6508280"/>
            <a:ext cx="2133600" cy="217800"/>
          </a:xfrm>
        </p:spPr>
        <p:txBody>
          <a:bodyPr/>
          <a:lstStyle/>
          <a:p>
            <a:fld id="{8FF8CC5D-A65D-5946-99B5-645367A967AD}" type="slidenum">
              <a:rPr kumimoji="1" lang="ja-JP" altLang="en-US" smtClean="0">
                <a:latin typeface="Meiryo" charset="-128"/>
                <a:ea typeface="Meiryo" charset="-128"/>
                <a:cs typeface="Meiryo" charset="-128"/>
              </a:rPr>
              <a:t>46</a:t>
            </a:fld>
            <a:endParaRPr kumimoji="1" lang="ja-JP" altLang="en-US">
              <a:latin typeface="Meiryo" charset="-128"/>
              <a:ea typeface="Meiryo" charset="-128"/>
              <a:cs typeface="Meiryo" charset="-128"/>
            </a:endParaRPr>
          </a:p>
        </p:txBody>
      </p:sp>
      <p:sp>
        <p:nvSpPr>
          <p:cNvPr id="4" name="正方形/長方形 3"/>
          <p:cNvSpPr/>
          <p:nvPr/>
        </p:nvSpPr>
        <p:spPr>
          <a:xfrm>
            <a:off x="392950" y="836712"/>
            <a:ext cx="8358100" cy="504055"/>
          </a:xfrm>
          <a:prstGeom prst="rect">
            <a:avLst/>
          </a:prstGeom>
          <a:solidFill>
            <a:srgbClr val="6600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dirty="0" smtClean="0">
                <a:solidFill>
                  <a:srgbClr val="FFFFFF"/>
                </a:solidFill>
                <a:latin typeface="Meiryo" charset="-128"/>
                <a:ea typeface="Meiryo" charset="-128"/>
                <a:cs typeface="Meiryo" charset="-128"/>
              </a:rPr>
              <a:t>プライベート・クラウド</a:t>
            </a:r>
            <a:endParaRPr kumimoji="1" lang="ja-JP" altLang="en-US" dirty="0">
              <a:solidFill>
                <a:srgbClr val="FFFFFF"/>
              </a:solidFill>
              <a:latin typeface="Meiryo" charset="-128"/>
              <a:ea typeface="Meiryo" charset="-128"/>
              <a:cs typeface="Meiryo" charset="-128"/>
            </a:endParaRPr>
          </a:p>
        </p:txBody>
      </p:sp>
      <p:sp>
        <p:nvSpPr>
          <p:cNvPr id="5" name="正方形/長方形 4"/>
          <p:cNvSpPr/>
          <p:nvPr/>
        </p:nvSpPr>
        <p:spPr>
          <a:xfrm>
            <a:off x="3205011" y="1412776"/>
            <a:ext cx="5548495" cy="455172"/>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tIns="0" bIns="0" numCol="1" rtlCol="0" anchor="ctr"/>
          <a:lstStyle/>
          <a:p>
            <a:pPr algn="ctr"/>
            <a:r>
              <a:rPr lang="ja-JP" altLang="en-US" sz="1400" b="1" dirty="0" smtClean="0">
                <a:solidFill>
                  <a:srgbClr val="FFFFFF"/>
                </a:solidFill>
                <a:latin typeface="Meiryo" charset="-128"/>
                <a:ea typeface="Meiryo" charset="-128"/>
                <a:cs typeface="Meiryo" charset="-128"/>
              </a:rPr>
              <a:t>ホステッド</a:t>
            </a:r>
            <a:endParaRPr lang="en-US" altLang="ja-JP" sz="1400" b="1" dirty="0" smtClean="0">
              <a:solidFill>
                <a:srgbClr val="FFFFFF"/>
              </a:solidFill>
              <a:latin typeface="Meiryo" charset="-128"/>
              <a:ea typeface="Meiryo" charset="-128"/>
              <a:cs typeface="Meiryo" charset="-128"/>
            </a:endParaRPr>
          </a:p>
          <a:p>
            <a:pPr algn="ctr"/>
            <a:r>
              <a:rPr lang="ja-JP" altLang="en-US" sz="900" dirty="0" smtClean="0">
                <a:solidFill>
                  <a:srgbClr val="FFFFFF"/>
                </a:solidFill>
                <a:latin typeface="Meiryo" charset="-128"/>
                <a:ea typeface="Meiryo" charset="-128"/>
                <a:cs typeface="Meiryo" charset="-128"/>
              </a:rPr>
              <a:t>プライベート・クラウド</a:t>
            </a:r>
            <a:endParaRPr kumimoji="1" lang="ja-JP" altLang="en-US" sz="900" dirty="0">
              <a:solidFill>
                <a:srgbClr val="FFFFFF"/>
              </a:solidFill>
              <a:latin typeface="Meiryo" charset="-128"/>
              <a:ea typeface="Meiryo" charset="-128"/>
              <a:cs typeface="Meiryo" charset="-128"/>
            </a:endParaRPr>
          </a:p>
        </p:txBody>
      </p:sp>
      <p:sp>
        <p:nvSpPr>
          <p:cNvPr id="6" name="正方形/長方形 5"/>
          <p:cNvSpPr/>
          <p:nvPr/>
        </p:nvSpPr>
        <p:spPr>
          <a:xfrm>
            <a:off x="392950" y="1412776"/>
            <a:ext cx="2738890" cy="953124"/>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r>
              <a:rPr lang="ja-JP" altLang="en-US" sz="1400" b="1" dirty="0" smtClean="0">
                <a:solidFill>
                  <a:srgbClr val="FFFFFF"/>
                </a:solidFill>
                <a:latin typeface="Meiryo" charset="-128"/>
                <a:ea typeface="Meiryo" charset="-128"/>
                <a:cs typeface="Meiryo" charset="-128"/>
              </a:rPr>
              <a:t>オンプレミス</a:t>
            </a:r>
            <a:endParaRPr lang="en-US" altLang="ja-JP" sz="1400" b="1" dirty="0">
              <a:solidFill>
                <a:srgbClr val="FFFFFF"/>
              </a:solidFill>
              <a:latin typeface="Meiryo" charset="-128"/>
              <a:ea typeface="Meiryo" charset="-128"/>
              <a:cs typeface="Meiryo" charset="-128"/>
            </a:endParaRPr>
          </a:p>
          <a:p>
            <a:pPr algn="ctr"/>
            <a:r>
              <a:rPr lang="ja-JP" altLang="en-US" sz="900" dirty="0" smtClean="0">
                <a:solidFill>
                  <a:srgbClr val="FFFFFF"/>
                </a:solidFill>
                <a:latin typeface="Meiryo" charset="-128"/>
                <a:ea typeface="Meiryo" charset="-128"/>
                <a:cs typeface="Meiryo" charset="-128"/>
              </a:rPr>
              <a:t>プライベート・クラウド</a:t>
            </a:r>
            <a:endParaRPr kumimoji="1" lang="ja-JP" altLang="en-US" sz="900" dirty="0">
              <a:solidFill>
                <a:srgbClr val="FFFFFF"/>
              </a:solidFill>
              <a:latin typeface="Meiryo" charset="-128"/>
              <a:ea typeface="Meiryo" charset="-128"/>
              <a:cs typeface="Meiryo" charset="-128"/>
            </a:endParaRPr>
          </a:p>
        </p:txBody>
      </p:sp>
      <p:sp>
        <p:nvSpPr>
          <p:cNvPr id="7" name="正方形/長方形 6"/>
          <p:cNvSpPr/>
          <p:nvPr/>
        </p:nvSpPr>
        <p:spPr>
          <a:xfrm>
            <a:off x="3205011" y="1931651"/>
            <a:ext cx="2738890" cy="434249"/>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r>
              <a:rPr lang="ja-JP" altLang="en-US" sz="1400" b="1" dirty="0" smtClean="0">
                <a:solidFill>
                  <a:srgbClr val="FFFFFF"/>
                </a:solidFill>
                <a:latin typeface="Meiryo" charset="-128"/>
                <a:ea typeface="Meiryo" charset="-128"/>
                <a:cs typeface="Meiryo" charset="-128"/>
              </a:rPr>
              <a:t>デ</a:t>
            </a:r>
            <a:r>
              <a:rPr kumimoji="1" lang="ja-JP" altLang="en-US" sz="1400" b="1" dirty="0" smtClean="0">
                <a:solidFill>
                  <a:srgbClr val="FFFFFF"/>
                </a:solidFill>
                <a:latin typeface="Meiryo" charset="-128"/>
                <a:ea typeface="Meiryo" charset="-128"/>
                <a:cs typeface="Meiryo" charset="-128"/>
              </a:rPr>
              <a:t>ディケイテッド</a:t>
            </a:r>
            <a:endParaRPr kumimoji="1" lang="en-US" altLang="ja-JP" sz="1400" b="1" dirty="0" smtClean="0">
              <a:solidFill>
                <a:srgbClr val="FFFFFF"/>
              </a:solidFill>
              <a:latin typeface="Meiryo" charset="-128"/>
              <a:ea typeface="Meiryo" charset="-128"/>
              <a:cs typeface="Meiryo" charset="-128"/>
            </a:endParaRPr>
          </a:p>
          <a:p>
            <a:pPr algn="ctr"/>
            <a:r>
              <a:rPr lang="ja-JP" altLang="en-US" sz="900" dirty="0" smtClean="0">
                <a:solidFill>
                  <a:srgbClr val="FFFFFF"/>
                </a:solidFill>
                <a:latin typeface="Meiryo" charset="-128"/>
                <a:ea typeface="Meiryo" charset="-128"/>
                <a:cs typeface="Meiryo" charset="-128"/>
              </a:rPr>
              <a:t>プライベート・クラウド</a:t>
            </a:r>
            <a:endParaRPr kumimoji="1" lang="ja-JP" altLang="en-US" sz="900" dirty="0">
              <a:solidFill>
                <a:srgbClr val="FFFFFF"/>
              </a:solidFill>
              <a:latin typeface="Meiryo" charset="-128"/>
              <a:ea typeface="Meiryo" charset="-128"/>
              <a:cs typeface="Meiryo" charset="-128"/>
            </a:endParaRPr>
          </a:p>
        </p:txBody>
      </p:sp>
      <p:sp>
        <p:nvSpPr>
          <p:cNvPr id="8" name="正方形/長方形 7"/>
          <p:cNvSpPr/>
          <p:nvPr/>
        </p:nvSpPr>
        <p:spPr>
          <a:xfrm>
            <a:off x="6017072" y="1928278"/>
            <a:ext cx="2736434" cy="440993"/>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r>
              <a:rPr lang="ja-JP" altLang="en-US" sz="1400" b="1" dirty="0" smtClean="0">
                <a:solidFill>
                  <a:srgbClr val="FFFFFF"/>
                </a:solidFill>
                <a:latin typeface="Meiryo" charset="-128"/>
                <a:ea typeface="Meiryo" charset="-128"/>
                <a:cs typeface="Meiryo" charset="-128"/>
              </a:rPr>
              <a:t>コミュニティ</a:t>
            </a:r>
            <a:endParaRPr lang="en-US" altLang="ja-JP" sz="1400" b="1" dirty="0" smtClean="0">
              <a:solidFill>
                <a:srgbClr val="FFFFFF"/>
              </a:solidFill>
              <a:latin typeface="Meiryo" charset="-128"/>
              <a:ea typeface="Meiryo" charset="-128"/>
              <a:cs typeface="Meiryo" charset="-128"/>
            </a:endParaRPr>
          </a:p>
          <a:p>
            <a:pPr algn="ctr"/>
            <a:r>
              <a:rPr lang="ja-JP" altLang="en-US" sz="900" dirty="0">
                <a:solidFill>
                  <a:srgbClr val="FFFFFF"/>
                </a:solidFill>
                <a:latin typeface="Meiryo" charset="-128"/>
                <a:ea typeface="Meiryo" charset="-128"/>
                <a:cs typeface="Meiryo" charset="-128"/>
              </a:rPr>
              <a:t>プライベート・</a:t>
            </a:r>
            <a:r>
              <a:rPr lang="ja-JP" altLang="en-US" sz="900" dirty="0" smtClean="0">
                <a:solidFill>
                  <a:srgbClr val="FFFFFF"/>
                </a:solidFill>
                <a:latin typeface="Meiryo" charset="-128"/>
                <a:ea typeface="Meiryo" charset="-128"/>
                <a:cs typeface="Meiryo" charset="-128"/>
              </a:rPr>
              <a:t>クラウド</a:t>
            </a:r>
            <a:endParaRPr lang="ja-JP" altLang="en-US" sz="900" dirty="0">
              <a:solidFill>
                <a:srgbClr val="FFFFFF"/>
              </a:solidFill>
              <a:latin typeface="Meiryo" charset="-128"/>
              <a:ea typeface="Meiryo" charset="-128"/>
              <a:cs typeface="Meiryo" charset="-128"/>
            </a:endParaRPr>
          </a:p>
        </p:txBody>
      </p:sp>
      <p:sp>
        <p:nvSpPr>
          <p:cNvPr id="9" name="正方形/長方形 8"/>
          <p:cNvSpPr/>
          <p:nvPr/>
        </p:nvSpPr>
        <p:spPr>
          <a:xfrm>
            <a:off x="392950" y="2421482"/>
            <a:ext cx="2738890" cy="4031854"/>
          </a:xfrm>
          <a:prstGeom prst="rect">
            <a:avLst/>
          </a:prstGeom>
          <a:solidFill>
            <a:schemeClr val="bg1"/>
          </a:solidFill>
          <a:ln>
            <a:solidFill>
              <a:schemeClr val="accent3">
                <a:lumMod val="50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171450" indent="-171450">
              <a:buFont typeface="Wingdings" charset="2"/>
              <a:buChar char="ü"/>
            </a:pPr>
            <a:endParaRPr kumimoji="1" lang="ja-JP" altLang="en-US" sz="800" dirty="0">
              <a:solidFill>
                <a:schemeClr val="accent3">
                  <a:lumMod val="50000"/>
                </a:schemeClr>
              </a:solidFill>
              <a:latin typeface="Meiryo" charset="-128"/>
              <a:ea typeface="Meiryo" charset="-128"/>
              <a:cs typeface="Meiryo" charset="-128"/>
            </a:endParaRPr>
          </a:p>
        </p:txBody>
      </p:sp>
      <p:sp>
        <p:nvSpPr>
          <p:cNvPr id="11" name="正方形/長方形 10"/>
          <p:cNvSpPr/>
          <p:nvPr/>
        </p:nvSpPr>
        <p:spPr>
          <a:xfrm>
            <a:off x="3205011" y="2426154"/>
            <a:ext cx="5548495" cy="4027182"/>
          </a:xfrm>
          <a:prstGeom prst="rect">
            <a:avLst/>
          </a:prstGeom>
          <a:solidFill>
            <a:schemeClr val="bg1"/>
          </a:solidFill>
          <a:ln>
            <a:solidFill>
              <a:srgbClr val="0070C0"/>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endParaRPr kumimoji="1" lang="ja-JP" altLang="en-US" sz="800" dirty="0">
              <a:solidFill>
                <a:schemeClr val="accent5">
                  <a:lumMod val="75000"/>
                </a:schemeClr>
              </a:solidFill>
              <a:latin typeface="Meiryo" charset="-128"/>
              <a:ea typeface="Meiryo" charset="-128"/>
              <a:cs typeface="Meiryo" charset="-128"/>
            </a:endParaRPr>
          </a:p>
        </p:txBody>
      </p:sp>
      <p:sp>
        <p:nvSpPr>
          <p:cNvPr id="13" name="正方形/長方形 12"/>
          <p:cNvSpPr/>
          <p:nvPr/>
        </p:nvSpPr>
        <p:spPr>
          <a:xfrm>
            <a:off x="3241661" y="2831198"/>
            <a:ext cx="2702240" cy="2523994"/>
          </a:xfrm>
          <a:prstGeom prst="rect">
            <a:avLst/>
          </a:prstGeom>
          <a:solidFill>
            <a:schemeClr val="bg1">
              <a:lumMod val="9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kumimoji="1" lang="ja-JP" altLang="en-US" sz="900" dirty="0">
              <a:solidFill>
                <a:srgbClr val="FFFFFF"/>
              </a:solidFill>
              <a:latin typeface="Meiryo" charset="-128"/>
              <a:ea typeface="Meiryo" charset="-128"/>
              <a:cs typeface="Meiryo" charset="-128"/>
            </a:endParaRPr>
          </a:p>
        </p:txBody>
      </p:sp>
      <p:sp>
        <p:nvSpPr>
          <p:cNvPr id="14" name="正方形/長方形 13"/>
          <p:cNvSpPr/>
          <p:nvPr/>
        </p:nvSpPr>
        <p:spPr>
          <a:xfrm>
            <a:off x="6087863" y="2821086"/>
            <a:ext cx="821855" cy="80220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lang="ja-JP" altLang="en-US" sz="900" dirty="0">
              <a:solidFill>
                <a:srgbClr val="FFFFFF"/>
              </a:solidFill>
              <a:latin typeface="Meiryo" charset="-128"/>
              <a:ea typeface="Meiryo" charset="-128"/>
              <a:cs typeface="Meiryo" charset="-128"/>
            </a:endParaRPr>
          </a:p>
        </p:txBody>
      </p:sp>
      <p:sp>
        <p:nvSpPr>
          <p:cNvPr id="15" name="正方形/長方形 14"/>
          <p:cNvSpPr/>
          <p:nvPr/>
        </p:nvSpPr>
        <p:spPr>
          <a:xfrm>
            <a:off x="6950786" y="2831198"/>
            <a:ext cx="821855" cy="80220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lang="ja-JP" altLang="en-US" sz="900" dirty="0">
              <a:solidFill>
                <a:srgbClr val="FFFFFF"/>
              </a:solidFill>
              <a:latin typeface="Meiryo" charset="-128"/>
              <a:ea typeface="Meiryo" charset="-128"/>
              <a:cs typeface="Meiryo" charset="-128"/>
            </a:endParaRPr>
          </a:p>
        </p:txBody>
      </p:sp>
      <p:sp>
        <p:nvSpPr>
          <p:cNvPr id="16" name="正方形/長方形 15"/>
          <p:cNvSpPr/>
          <p:nvPr/>
        </p:nvSpPr>
        <p:spPr>
          <a:xfrm>
            <a:off x="7827268" y="2831198"/>
            <a:ext cx="821855" cy="80220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lang="ja-JP" altLang="en-US" sz="900" dirty="0">
              <a:solidFill>
                <a:srgbClr val="FFFFFF"/>
              </a:solidFill>
              <a:latin typeface="Meiryo" charset="-128"/>
              <a:ea typeface="Meiryo" charset="-128"/>
              <a:cs typeface="Meiryo" charset="-128"/>
            </a:endParaRPr>
          </a:p>
        </p:txBody>
      </p:sp>
      <p:sp>
        <p:nvSpPr>
          <p:cNvPr id="18" name="正方形/長方形 17"/>
          <p:cNvSpPr/>
          <p:nvPr/>
        </p:nvSpPr>
        <p:spPr>
          <a:xfrm>
            <a:off x="6950786" y="3697723"/>
            <a:ext cx="821855" cy="80220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lang="ja-JP" altLang="en-US" sz="900" dirty="0">
              <a:solidFill>
                <a:srgbClr val="FFFFFF"/>
              </a:solidFill>
              <a:latin typeface="Meiryo" charset="-128"/>
              <a:ea typeface="Meiryo" charset="-128"/>
              <a:cs typeface="Meiryo" charset="-128"/>
            </a:endParaRPr>
          </a:p>
        </p:txBody>
      </p:sp>
      <p:sp>
        <p:nvSpPr>
          <p:cNvPr id="19" name="正方形/長方形 18"/>
          <p:cNvSpPr/>
          <p:nvPr/>
        </p:nvSpPr>
        <p:spPr>
          <a:xfrm>
            <a:off x="7827268" y="3697723"/>
            <a:ext cx="821855" cy="80220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lang="ja-JP" altLang="en-US" sz="900" dirty="0">
              <a:solidFill>
                <a:srgbClr val="FFFFFF"/>
              </a:solidFill>
              <a:latin typeface="Meiryo" charset="-128"/>
              <a:ea typeface="Meiryo" charset="-128"/>
              <a:cs typeface="Meiryo" charset="-128"/>
            </a:endParaRPr>
          </a:p>
        </p:txBody>
      </p:sp>
      <p:sp>
        <p:nvSpPr>
          <p:cNvPr id="20" name="正方形/長方形 19"/>
          <p:cNvSpPr/>
          <p:nvPr/>
        </p:nvSpPr>
        <p:spPr>
          <a:xfrm>
            <a:off x="6087969" y="4552992"/>
            <a:ext cx="821855" cy="80220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lang="ja-JP" altLang="en-US" sz="900" dirty="0">
              <a:solidFill>
                <a:srgbClr val="FFFFFF"/>
              </a:solidFill>
              <a:latin typeface="Meiryo" charset="-128"/>
              <a:ea typeface="Meiryo" charset="-128"/>
              <a:cs typeface="Meiryo" charset="-128"/>
            </a:endParaRPr>
          </a:p>
        </p:txBody>
      </p:sp>
      <p:sp>
        <p:nvSpPr>
          <p:cNvPr id="21" name="正方形/長方形 20"/>
          <p:cNvSpPr/>
          <p:nvPr/>
        </p:nvSpPr>
        <p:spPr>
          <a:xfrm>
            <a:off x="6950892" y="4563104"/>
            <a:ext cx="821855" cy="80220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lang="ja-JP" altLang="en-US" sz="900" dirty="0">
              <a:solidFill>
                <a:srgbClr val="FFFFFF"/>
              </a:solidFill>
              <a:latin typeface="Meiryo" charset="-128"/>
              <a:ea typeface="Meiryo" charset="-128"/>
              <a:cs typeface="Meiryo" charset="-128"/>
            </a:endParaRPr>
          </a:p>
        </p:txBody>
      </p:sp>
      <p:sp>
        <p:nvSpPr>
          <p:cNvPr id="22" name="正方形/長方形 21"/>
          <p:cNvSpPr/>
          <p:nvPr/>
        </p:nvSpPr>
        <p:spPr>
          <a:xfrm>
            <a:off x="7827374" y="4563104"/>
            <a:ext cx="821855" cy="80220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lang="ja-JP" altLang="en-US" sz="900" dirty="0">
              <a:solidFill>
                <a:srgbClr val="FFFFFF"/>
              </a:solidFill>
              <a:latin typeface="Meiryo" charset="-128"/>
              <a:ea typeface="Meiryo" charset="-128"/>
              <a:cs typeface="Meiryo" charset="-128"/>
            </a:endParaRPr>
          </a:p>
        </p:txBody>
      </p:sp>
      <p:sp>
        <p:nvSpPr>
          <p:cNvPr id="23" name="正方形/長方形 22"/>
          <p:cNvSpPr/>
          <p:nvPr/>
        </p:nvSpPr>
        <p:spPr>
          <a:xfrm>
            <a:off x="3994734" y="3807951"/>
            <a:ext cx="1154532" cy="1018818"/>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r>
              <a:rPr lang="ja-JP" altLang="en-US" sz="900" dirty="0" smtClean="0">
                <a:solidFill>
                  <a:srgbClr val="FFFFFF"/>
                </a:solidFill>
                <a:latin typeface="Meiryo" charset="-128"/>
                <a:ea typeface="Meiryo" charset="-128"/>
                <a:cs typeface="Meiryo" charset="-128"/>
              </a:rPr>
              <a:t>ユーザー企業に</a:t>
            </a:r>
          </a:p>
          <a:p>
            <a:pPr algn="ctr"/>
            <a:r>
              <a:rPr lang="ja-JP" altLang="en-US" sz="900" dirty="0" smtClean="0">
                <a:solidFill>
                  <a:srgbClr val="FFFFFF"/>
                </a:solidFill>
                <a:latin typeface="Meiryo" charset="-128"/>
                <a:ea typeface="Meiryo" charset="-128"/>
                <a:cs typeface="Meiryo" charset="-128"/>
              </a:rPr>
              <a:t>システム資源を</a:t>
            </a:r>
          </a:p>
          <a:p>
            <a:pPr algn="ctr"/>
            <a:r>
              <a:rPr lang="ja-JP" altLang="en-US" sz="900" dirty="0" smtClean="0">
                <a:solidFill>
                  <a:srgbClr val="FFFFFF"/>
                </a:solidFill>
                <a:latin typeface="Meiryo" charset="-128"/>
                <a:ea typeface="Meiryo" charset="-128"/>
                <a:cs typeface="Meiryo" charset="-128"/>
              </a:rPr>
              <a:t>占有・割り当て</a:t>
            </a:r>
            <a:endParaRPr lang="ja-JP" altLang="en-US" sz="900" dirty="0">
              <a:solidFill>
                <a:srgbClr val="FFFFFF"/>
              </a:solidFill>
              <a:latin typeface="Meiryo" charset="-128"/>
              <a:ea typeface="Meiryo" charset="-128"/>
              <a:cs typeface="Meiryo" charset="-128"/>
            </a:endParaRPr>
          </a:p>
        </p:txBody>
      </p:sp>
      <p:sp>
        <p:nvSpPr>
          <p:cNvPr id="24" name="テキスト ボックス 23"/>
          <p:cNvSpPr txBox="1"/>
          <p:nvPr/>
        </p:nvSpPr>
        <p:spPr>
          <a:xfrm>
            <a:off x="3320987" y="3413124"/>
            <a:ext cx="2492991" cy="369332"/>
          </a:xfrm>
          <a:prstGeom prst="rect">
            <a:avLst/>
          </a:prstGeom>
          <a:noFill/>
        </p:spPr>
        <p:txBody>
          <a:bodyPr wrap="none" rtlCol="0">
            <a:spAutoFit/>
          </a:bodyPr>
          <a:lstStyle/>
          <a:p>
            <a:pPr algn="ctr"/>
            <a:r>
              <a:rPr kumimoji="1" lang="ja-JP" altLang="en-US" dirty="0" smtClean="0">
                <a:solidFill>
                  <a:schemeClr val="accent5">
                    <a:lumMod val="75000"/>
                  </a:schemeClr>
                </a:solidFill>
                <a:latin typeface="Meiryo" charset="-128"/>
                <a:ea typeface="Meiryo" charset="-128"/>
                <a:cs typeface="Meiryo" charset="-128"/>
              </a:rPr>
              <a:t>パブリック・クラウド</a:t>
            </a:r>
            <a:endParaRPr kumimoji="1" lang="ja-JP" altLang="en-US" dirty="0">
              <a:solidFill>
                <a:schemeClr val="accent5">
                  <a:lumMod val="75000"/>
                </a:schemeClr>
              </a:solidFill>
              <a:latin typeface="Meiryo" charset="-128"/>
              <a:ea typeface="Meiryo" charset="-128"/>
              <a:cs typeface="Meiryo" charset="-128"/>
            </a:endParaRPr>
          </a:p>
        </p:txBody>
      </p:sp>
      <p:sp>
        <p:nvSpPr>
          <p:cNvPr id="25" name="テキスト ボックス 24"/>
          <p:cNvSpPr txBox="1"/>
          <p:nvPr/>
        </p:nvSpPr>
        <p:spPr>
          <a:xfrm>
            <a:off x="392950" y="2463279"/>
            <a:ext cx="2738890" cy="461665"/>
          </a:xfrm>
          <a:prstGeom prst="rect">
            <a:avLst/>
          </a:prstGeom>
          <a:noFill/>
        </p:spPr>
        <p:txBody>
          <a:bodyPr wrap="square" rtlCol="0">
            <a:spAutoFit/>
          </a:bodyPr>
          <a:lstStyle/>
          <a:p>
            <a:pPr algn="ctr"/>
            <a:r>
              <a:rPr kumimoji="1" lang="ja-JP" altLang="en-US" sz="1200" dirty="0" smtClean="0">
                <a:solidFill>
                  <a:schemeClr val="accent3">
                    <a:lumMod val="50000"/>
                  </a:schemeClr>
                </a:solidFill>
                <a:latin typeface="Meiryo" charset="-128"/>
                <a:ea typeface="Meiryo" charset="-128"/>
                <a:cs typeface="Meiryo" charset="-128"/>
              </a:rPr>
              <a:t>ユーザー企業・自社構内</a:t>
            </a:r>
          </a:p>
          <a:p>
            <a:pPr algn="ctr"/>
            <a:r>
              <a:rPr kumimoji="1" lang="ja-JP" altLang="en-US" sz="1200" dirty="0" smtClean="0">
                <a:solidFill>
                  <a:schemeClr val="accent3">
                    <a:lumMod val="50000"/>
                  </a:schemeClr>
                </a:solidFill>
                <a:latin typeface="Meiryo" charset="-128"/>
                <a:ea typeface="Meiryo" charset="-128"/>
                <a:cs typeface="Meiryo" charset="-128"/>
              </a:rPr>
              <a:t>データセンタ・占有借用施設内</a:t>
            </a:r>
            <a:endParaRPr kumimoji="1" lang="ja-JP" altLang="en-US" sz="1200" dirty="0">
              <a:solidFill>
                <a:schemeClr val="accent3">
                  <a:lumMod val="50000"/>
                </a:schemeClr>
              </a:solidFill>
              <a:latin typeface="Meiryo" charset="-128"/>
              <a:ea typeface="Meiryo" charset="-128"/>
              <a:cs typeface="Meiryo" charset="-128"/>
            </a:endParaRPr>
          </a:p>
        </p:txBody>
      </p:sp>
      <p:sp>
        <p:nvSpPr>
          <p:cNvPr id="26" name="テキスト ボックス 25"/>
          <p:cNvSpPr txBox="1"/>
          <p:nvPr/>
        </p:nvSpPr>
        <p:spPr>
          <a:xfrm>
            <a:off x="4692485" y="2493669"/>
            <a:ext cx="2646878" cy="338554"/>
          </a:xfrm>
          <a:prstGeom prst="rect">
            <a:avLst/>
          </a:prstGeom>
          <a:noFill/>
        </p:spPr>
        <p:txBody>
          <a:bodyPr wrap="none" rtlCol="0">
            <a:spAutoFit/>
          </a:bodyPr>
          <a:lstStyle/>
          <a:p>
            <a:pPr algn="ctr"/>
            <a:r>
              <a:rPr kumimoji="1" lang="ja-JP" altLang="en-US" sz="1600" dirty="0" smtClean="0">
                <a:solidFill>
                  <a:srgbClr val="0432FF"/>
                </a:solidFill>
                <a:latin typeface="Meiryo" charset="-128"/>
                <a:ea typeface="Meiryo" charset="-128"/>
                <a:cs typeface="Meiryo" charset="-128"/>
              </a:rPr>
              <a:t>クラウド・サービス事業者</a:t>
            </a:r>
            <a:endParaRPr kumimoji="1" lang="ja-JP" altLang="en-US" sz="1600" dirty="0">
              <a:solidFill>
                <a:srgbClr val="0432FF"/>
              </a:solidFill>
              <a:latin typeface="Meiryo" charset="-128"/>
              <a:ea typeface="Meiryo" charset="-128"/>
              <a:cs typeface="Meiryo" charset="-128"/>
            </a:endParaRPr>
          </a:p>
        </p:txBody>
      </p:sp>
      <p:sp>
        <p:nvSpPr>
          <p:cNvPr id="27" name="正方形/長方形 26"/>
          <p:cNvSpPr/>
          <p:nvPr/>
        </p:nvSpPr>
        <p:spPr>
          <a:xfrm>
            <a:off x="1130902" y="3803269"/>
            <a:ext cx="1154533" cy="1015718"/>
          </a:xfrm>
          <a:prstGeom prst="rect">
            <a:avLst/>
          </a:prstGeom>
          <a:solidFill>
            <a:schemeClr val="accent3">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r>
              <a:rPr lang="ja-JP" altLang="en-US" sz="1400" dirty="0" smtClean="0">
                <a:solidFill>
                  <a:srgbClr val="FFFFFF"/>
                </a:solidFill>
                <a:latin typeface="Meiryo" charset="-128"/>
                <a:ea typeface="Meiryo" charset="-128"/>
                <a:cs typeface="Meiryo" charset="-128"/>
              </a:rPr>
              <a:t>自社専用</a:t>
            </a:r>
          </a:p>
          <a:p>
            <a:pPr algn="ctr"/>
            <a:r>
              <a:rPr kumimoji="1" lang="ja-JP" altLang="en-US" sz="900" dirty="0" smtClean="0">
                <a:solidFill>
                  <a:srgbClr val="FFFFFF"/>
                </a:solidFill>
                <a:latin typeface="Meiryo" charset="-128"/>
                <a:ea typeface="Meiryo" charset="-128"/>
                <a:cs typeface="Meiryo" charset="-128"/>
              </a:rPr>
              <a:t>クラウド環境</a:t>
            </a:r>
            <a:endParaRPr kumimoji="1" lang="ja-JP" altLang="en-US" sz="900" dirty="0">
              <a:solidFill>
                <a:srgbClr val="FFFFFF"/>
              </a:solidFill>
              <a:latin typeface="Meiryo" charset="-128"/>
              <a:ea typeface="Meiryo" charset="-128"/>
              <a:cs typeface="Meiryo" charset="-128"/>
            </a:endParaRPr>
          </a:p>
        </p:txBody>
      </p:sp>
      <p:sp>
        <p:nvSpPr>
          <p:cNvPr id="28" name="正方形/長方形 27"/>
          <p:cNvSpPr/>
          <p:nvPr/>
        </p:nvSpPr>
        <p:spPr>
          <a:xfrm>
            <a:off x="6086996" y="3689941"/>
            <a:ext cx="821855" cy="802200"/>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endParaRPr lang="ja-JP" altLang="en-US" sz="900" dirty="0">
              <a:solidFill>
                <a:srgbClr val="FFFFFF"/>
              </a:solidFill>
              <a:latin typeface="Meiryo" charset="-128"/>
              <a:ea typeface="Meiryo" charset="-128"/>
              <a:cs typeface="Meiryo" charset="-128"/>
            </a:endParaRPr>
          </a:p>
        </p:txBody>
      </p:sp>
      <p:sp>
        <p:nvSpPr>
          <p:cNvPr id="29" name="正方形/長方形 28"/>
          <p:cNvSpPr/>
          <p:nvPr/>
        </p:nvSpPr>
        <p:spPr>
          <a:xfrm>
            <a:off x="6801207" y="3803269"/>
            <a:ext cx="1200295" cy="1018818"/>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numCol="1" rtlCol="0" anchor="ctr"/>
          <a:lstStyle/>
          <a:p>
            <a:pPr algn="ctr"/>
            <a:r>
              <a:rPr lang="ja-JP" altLang="en-US" sz="900" dirty="0" smtClean="0">
                <a:solidFill>
                  <a:srgbClr val="FFFFFF"/>
                </a:solidFill>
                <a:latin typeface="Meiryo" charset="-128"/>
                <a:ea typeface="Meiryo" charset="-128"/>
                <a:cs typeface="Meiryo" charset="-128"/>
              </a:rPr>
              <a:t>予め用意された</a:t>
            </a:r>
          </a:p>
          <a:p>
            <a:pPr algn="ctr"/>
            <a:r>
              <a:rPr lang="ja-JP" altLang="en-US" sz="900" dirty="0" smtClean="0">
                <a:solidFill>
                  <a:srgbClr val="FFFFFF"/>
                </a:solidFill>
                <a:latin typeface="Meiryo" charset="-128"/>
                <a:ea typeface="Meiryo" charset="-128"/>
                <a:cs typeface="Meiryo" charset="-128"/>
              </a:rPr>
              <a:t>標準仕様を組合せユーザー企業毎に個別仕様で</a:t>
            </a:r>
          </a:p>
          <a:p>
            <a:pPr algn="ctr"/>
            <a:r>
              <a:rPr lang="ja-JP" altLang="en-US" sz="900" dirty="0" smtClean="0">
                <a:solidFill>
                  <a:srgbClr val="FFFFFF"/>
                </a:solidFill>
                <a:latin typeface="Meiryo" charset="-128"/>
                <a:ea typeface="Meiryo" charset="-128"/>
                <a:cs typeface="Meiryo" charset="-128"/>
              </a:rPr>
              <a:t>クラウドを提供</a:t>
            </a:r>
            <a:endParaRPr lang="ja-JP" altLang="en-US" sz="900" dirty="0">
              <a:solidFill>
                <a:srgbClr val="FFFFFF"/>
              </a:solidFill>
              <a:latin typeface="Meiryo" charset="-128"/>
              <a:ea typeface="Meiryo" charset="-128"/>
              <a:cs typeface="Meiryo" charset="-128"/>
            </a:endParaRPr>
          </a:p>
        </p:txBody>
      </p:sp>
      <p:sp>
        <p:nvSpPr>
          <p:cNvPr id="30" name="テキスト ボックス 29"/>
          <p:cNvSpPr txBox="1"/>
          <p:nvPr/>
        </p:nvSpPr>
        <p:spPr>
          <a:xfrm>
            <a:off x="392950" y="5416043"/>
            <a:ext cx="2738890" cy="338554"/>
          </a:xfrm>
          <a:prstGeom prst="rect">
            <a:avLst/>
          </a:prstGeom>
          <a:noFill/>
        </p:spPr>
        <p:txBody>
          <a:bodyPr wrap="square" rtlCol="0">
            <a:spAutoFit/>
          </a:bodyPr>
          <a:lstStyle/>
          <a:p>
            <a:pPr algn="ctr"/>
            <a:r>
              <a:rPr kumimoji="1" lang="ja-JP" altLang="en-US" sz="1600" dirty="0" smtClean="0">
                <a:solidFill>
                  <a:schemeClr val="accent3">
                    <a:lumMod val="50000"/>
                  </a:schemeClr>
                </a:solidFill>
                <a:latin typeface="Meiryo" charset="-128"/>
                <a:ea typeface="Meiryo" charset="-128"/>
                <a:cs typeface="Meiryo" charset="-128"/>
              </a:rPr>
              <a:t>ユーザー</a:t>
            </a:r>
            <a:r>
              <a:rPr kumimoji="1" lang="ja-JP" altLang="en-US" sz="1600" smtClean="0">
                <a:solidFill>
                  <a:schemeClr val="accent3">
                    <a:lumMod val="50000"/>
                  </a:schemeClr>
                </a:solidFill>
                <a:latin typeface="Meiryo" charset="-128"/>
                <a:ea typeface="Meiryo" charset="-128"/>
                <a:cs typeface="Meiryo" charset="-128"/>
              </a:rPr>
              <a:t>企業の資産</a:t>
            </a:r>
            <a:endParaRPr kumimoji="1" lang="ja-JP" altLang="en-US" sz="1600" dirty="0">
              <a:solidFill>
                <a:schemeClr val="accent3">
                  <a:lumMod val="50000"/>
                </a:schemeClr>
              </a:solidFill>
              <a:latin typeface="Meiryo" charset="-128"/>
              <a:ea typeface="Meiryo" charset="-128"/>
              <a:cs typeface="Meiryo" charset="-128"/>
            </a:endParaRPr>
          </a:p>
        </p:txBody>
      </p:sp>
      <p:sp>
        <p:nvSpPr>
          <p:cNvPr id="31" name="テキスト ボックス 30"/>
          <p:cNvSpPr txBox="1"/>
          <p:nvPr/>
        </p:nvSpPr>
        <p:spPr>
          <a:xfrm>
            <a:off x="3224578" y="5417470"/>
            <a:ext cx="5526472" cy="338554"/>
          </a:xfrm>
          <a:prstGeom prst="rect">
            <a:avLst/>
          </a:prstGeom>
          <a:noFill/>
        </p:spPr>
        <p:txBody>
          <a:bodyPr wrap="square" rtlCol="0">
            <a:spAutoFit/>
          </a:bodyPr>
          <a:lstStyle/>
          <a:p>
            <a:pPr algn="ctr"/>
            <a:r>
              <a:rPr kumimoji="1" lang="ja-JP" altLang="en-US" sz="1600" dirty="0" smtClean="0">
                <a:solidFill>
                  <a:srgbClr val="0432FF"/>
                </a:solidFill>
                <a:latin typeface="Meiryo" charset="-128"/>
                <a:ea typeface="Meiryo" charset="-128"/>
                <a:cs typeface="Meiryo" charset="-128"/>
              </a:rPr>
              <a:t>クラウド・サービス事業者の資産</a:t>
            </a:r>
            <a:endParaRPr kumimoji="1" lang="ja-JP" altLang="en-US" sz="1600" dirty="0">
              <a:solidFill>
                <a:srgbClr val="0432FF"/>
              </a:solidFill>
              <a:latin typeface="Meiryo" charset="-128"/>
              <a:ea typeface="Meiryo" charset="-128"/>
              <a:cs typeface="Meiryo" charset="-128"/>
            </a:endParaRPr>
          </a:p>
        </p:txBody>
      </p:sp>
      <p:grpSp>
        <p:nvGrpSpPr>
          <p:cNvPr id="32" name="図形グループ 31"/>
          <p:cNvGrpSpPr/>
          <p:nvPr/>
        </p:nvGrpSpPr>
        <p:grpSpPr>
          <a:xfrm>
            <a:off x="683568" y="3123274"/>
            <a:ext cx="131584" cy="275838"/>
            <a:chOff x="1305189" y="2570455"/>
            <a:chExt cx="969964" cy="2007872"/>
          </a:xfrm>
        </p:grpSpPr>
        <p:sp>
          <p:nvSpPr>
            <p:cNvPr id="33" name="円/楕円 32"/>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34" name="フローチャート: 論理積ゲート 33"/>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35" name="図形グループ 34"/>
          <p:cNvGrpSpPr/>
          <p:nvPr/>
        </p:nvGrpSpPr>
        <p:grpSpPr>
          <a:xfrm>
            <a:off x="905791" y="3123274"/>
            <a:ext cx="131584" cy="275838"/>
            <a:chOff x="1305189" y="2570455"/>
            <a:chExt cx="969964" cy="2007872"/>
          </a:xfrm>
        </p:grpSpPr>
        <p:sp>
          <p:nvSpPr>
            <p:cNvPr id="36" name="円/楕円 35"/>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37" name="フローチャート: 論理積ゲート 36"/>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38" name="図形グループ 37"/>
          <p:cNvGrpSpPr/>
          <p:nvPr/>
        </p:nvGrpSpPr>
        <p:grpSpPr>
          <a:xfrm>
            <a:off x="776853" y="3026569"/>
            <a:ext cx="131584" cy="275838"/>
            <a:chOff x="1305189" y="2570455"/>
            <a:chExt cx="969964" cy="2007872"/>
          </a:xfrm>
        </p:grpSpPr>
        <p:sp>
          <p:nvSpPr>
            <p:cNvPr id="39" name="円/楕円 38"/>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40" name="フローチャート: 論理積ゲート 39"/>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sp>
        <p:nvSpPr>
          <p:cNvPr id="41" name="テキスト ボックス 40"/>
          <p:cNvSpPr txBox="1"/>
          <p:nvPr/>
        </p:nvSpPr>
        <p:spPr>
          <a:xfrm>
            <a:off x="1043608" y="3140122"/>
            <a:ext cx="1910935" cy="307777"/>
          </a:xfrm>
          <a:prstGeom prst="rect">
            <a:avLst/>
          </a:prstGeom>
          <a:noFill/>
        </p:spPr>
        <p:txBody>
          <a:bodyPr wrap="square" rtlCol="0">
            <a:spAutoFit/>
          </a:bodyPr>
          <a:lstStyle/>
          <a:p>
            <a:pPr algn="r"/>
            <a:r>
              <a:rPr kumimoji="1" lang="ja-JP" altLang="en-US" sz="1400" dirty="0" smtClean="0">
                <a:solidFill>
                  <a:schemeClr val="accent3">
                    <a:lumMod val="50000"/>
                  </a:schemeClr>
                </a:solidFill>
                <a:latin typeface="Meiryo" charset="-128"/>
                <a:ea typeface="Meiryo" charset="-128"/>
                <a:cs typeface="Meiryo" charset="-128"/>
              </a:rPr>
              <a:t>運用管理責任は自社</a:t>
            </a:r>
            <a:endParaRPr kumimoji="1" lang="ja-JP" altLang="en-US" sz="1400" dirty="0">
              <a:solidFill>
                <a:schemeClr val="accent3">
                  <a:lumMod val="50000"/>
                </a:schemeClr>
              </a:solidFill>
              <a:latin typeface="Meiryo" charset="-128"/>
              <a:ea typeface="Meiryo" charset="-128"/>
              <a:cs typeface="Meiryo" charset="-128"/>
            </a:endParaRPr>
          </a:p>
        </p:txBody>
      </p:sp>
      <p:sp>
        <p:nvSpPr>
          <p:cNvPr id="51" name="テキスト ボックス 50"/>
          <p:cNvSpPr txBox="1"/>
          <p:nvPr/>
        </p:nvSpPr>
        <p:spPr>
          <a:xfrm>
            <a:off x="3240687" y="3140122"/>
            <a:ext cx="2703214" cy="307777"/>
          </a:xfrm>
          <a:prstGeom prst="rect">
            <a:avLst/>
          </a:prstGeom>
          <a:noFill/>
        </p:spPr>
        <p:txBody>
          <a:bodyPr wrap="square" rtlCol="0">
            <a:spAutoFit/>
          </a:bodyPr>
          <a:lstStyle/>
          <a:p>
            <a:pPr algn="ctr"/>
            <a:r>
              <a:rPr kumimoji="1" lang="ja-JP" altLang="en-US" sz="1400" dirty="0" smtClean="0">
                <a:solidFill>
                  <a:schemeClr val="accent5">
                    <a:lumMod val="75000"/>
                  </a:schemeClr>
                </a:solidFill>
                <a:latin typeface="Meiryo" charset="-128"/>
                <a:ea typeface="Meiryo" charset="-128"/>
                <a:cs typeface="Meiryo" charset="-128"/>
              </a:rPr>
              <a:t>運用管理責任は事業者</a:t>
            </a:r>
            <a:endParaRPr kumimoji="1" lang="ja-JP" altLang="en-US" sz="1400" dirty="0">
              <a:solidFill>
                <a:schemeClr val="accent5">
                  <a:lumMod val="75000"/>
                </a:schemeClr>
              </a:solidFill>
              <a:latin typeface="Meiryo" charset="-128"/>
              <a:ea typeface="Meiryo" charset="-128"/>
              <a:cs typeface="Meiryo" charset="-128"/>
            </a:endParaRPr>
          </a:p>
        </p:txBody>
      </p:sp>
      <p:sp>
        <p:nvSpPr>
          <p:cNvPr id="52" name="テキスト ボックス 51"/>
          <p:cNvSpPr txBox="1"/>
          <p:nvPr/>
        </p:nvSpPr>
        <p:spPr>
          <a:xfrm>
            <a:off x="6033682" y="3140122"/>
            <a:ext cx="2703214" cy="307777"/>
          </a:xfrm>
          <a:prstGeom prst="rect">
            <a:avLst/>
          </a:prstGeom>
          <a:noFill/>
        </p:spPr>
        <p:txBody>
          <a:bodyPr wrap="square" rtlCol="0">
            <a:spAutoFit/>
          </a:bodyPr>
          <a:lstStyle/>
          <a:p>
            <a:pPr algn="ctr"/>
            <a:r>
              <a:rPr kumimoji="1" lang="ja-JP" altLang="en-US" sz="1400" dirty="0" smtClean="0">
                <a:solidFill>
                  <a:srgbClr val="0070C0"/>
                </a:solidFill>
                <a:latin typeface="Meiryo" charset="-128"/>
                <a:ea typeface="Meiryo" charset="-128"/>
                <a:cs typeface="Meiryo" charset="-128"/>
              </a:rPr>
              <a:t>運用管理責任は事業者</a:t>
            </a:r>
            <a:endParaRPr kumimoji="1" lang="ja-JP" altLang="en-US" sz="1400" dirty="0">
              <a:solidFill>
                <a:srgbClr val="0070C0"/>
              </a:solidFill>
              <a:latin typeface="Meiryo" charset="-128"/>
              <a:ea typeface="Meiryo" charset="-128"/>
              <a:cs typeface="Meiryo" charset="-128"/>
            </a:endParaRPr>
          </a:p>
        </p:txBody>
      </p:sp>
      <p:sp>
        <p:nvSpPr>
          <p:cNvPr id="53" name="テキスト ボックス 52"/>
          <p:cNvSpPr txBox="1"/>
          <p:nvPr/>
        </p:nvSpPr>
        <p:spPr>
          <a:xfrm>
            <a:off x="390494" y="4969749"/>
            <a:ext cx="2724736" cy="276999"/>
          </a:xfrm>
          <a:prstGeom prst="rect">
            <a:avLst/>
          </a:prstGeom>
          <a:noFill/>
        </p:spPr>
        <p:txBody>
          <a:bodyPr wrap="square" rtlCol="0">
            <a:spAutoFit/>
          </a:bodyPr>
          <a:lstStyle/>
          <a:p>
            <a:pPr algn="ctr"/>
            <a:r>
              <a:rPr kumimoji="1" lang="ja-JP" altLang="en-US" sz="1200" dirty="0" smtClean="0">
                <a:solidFill>
                  <a:schemeClr val="accent3">
                    <a:lumMod val="50000"/>
                  </a:schemeClr>
                </a:solidFill>
                <a:latin typeface="Meiryo" charset="-128"/>
                <a:ea typeface="Meiryo" charset="-128"/>
                <a:cs typeface="Meiryo" charset="-128"/>
              </a:rPr>
              <a:t>リース</a:t>
            </a:r>
            <a:r>
              <a:rPr kumimoji="1" lang="ja-JP" altLang="en-US" sz="1200" smtClean="0">
                <a:solidFill>
                  <a:schemeClr val="accent3">
                    <a:lumMod val="50000"/>
                  </a:schemeClr>
                </a:solidFill>
                <a:latin typeface="Meiryo" charset="-128"/>
                <a:ea typeface="Meiryo" charset="-128"/>
                <a:cs typeface="Meiryo" charset="-128"/>
              </a:rPr>
              <a:t>または減価償却</a:t>
            </a:r>
            <a:endParaRPr kumimoji="1" lang="ja-JP" altLang="en-US" sz="1200" dirty="0">
              <a:solidFill>
                <a:schemeClr val="accent3">
                  <a:lumMod val="50000"/>
                </a:schemeClr>
              </a:solidFill>
              <a:latin typeface="Meiryo" charset="-128"/>
              <a:ea typeface="Meiryo" charset="-128"/>
              <a:cs typeface="Meiryo" charset="-128"/>
            </a:endParaRPr>
          </a:p>
        </p:txBody>
      </p:sp>
      <p:sp>
        <p:nvSpPr>
          <p:cNvPr id="54" name="テキスト ボックス 53"/>
          <p:cNvSpPr txBox="1"/>
          <p:nvPr/>
        </p:nvSpPr>
        <p:spPr>
          <a:xfrm>
            <a:off x="3240687" y="4972146"/>
            <a:ext cx="2703213" cy="276999"/>
          </a:xfrm>
          <a:prstGeom prst="rect">
            <a:avLst/>
          </a:prstGeom>
          <a:noFill/>
        </p:spPr>
        <p:txBody>
          <a:bodyPr wrap="square" rtlCol="0">
            <a:spAutoFit/>
          </a:bodyPr>
          <a:lstStyle/>
          <a:p>
            <a:pPr algn="ctr"/>
            <a:r>
              <a:rPr kumimoji="1" lang="ja-JP" altLang="en-US" sz="1200" dirty="0" smtClean="0">
                <a:solidFill>
                  <a:schemeClr val="accent5">
                    <a:lumMod val="75000"/>
                  </a:schemeClr>
                </a:solidFill>
                <a:latin typeface="Meiryo" charset="-128"/>
                <a:ea typeface="Meiryo" charset="-128"/>
                <a:cs typeface="Meiryo" charset="-128"/>
              </a:rPr>
              <a:t>サブスクリプション</a:t>
            </a:r>
            <a:endParaRPr kumimoji="1" lang="ja-JP" altLang="en-US" sz="1200" dirty="0">
              <a:solidFill>
                <a:schemeClr val="accent5">
                  <a:lumMod val="75000"/>
                </a:schemeClr>
              </a:solidFill>
              <a:latin typeface="Meiryo" charset="-128"/>
              <a:ea typeface="Meiryo" charset="-128"/>
              <a:cs typeface="Meiryo" charset="-128"/>
            </a:endParaRPr>
          </a:p>
        </p:txBody>
      </p:sp>
      <p:sp>
        <p:nvSpPr>
          <p:cNvPr id="55" name="テキスト ボックス 54"/>
          <p:cNvSpPr txBox="1"/>
          <p:nvPr/>
        </p:nvSpPr>
        <p:spPr>
          <a:xfrm>
            <a:off x="6086996" y="4971845"/>
            <a:ext cx="2586515" cy="276999"/>
          </a:xfrm>
          <a:prstGeom prst="rect">
            <a:avLst/>
          </a:prstGeom>
          <a:noFill/>
        </p:spPr>
        <p:txBody>
          <a:bodyPr wrap="square" rtlCol="0">
            <a:spAutoFit/>
          </a:bodyPr>
          <a:lstStyle/>
          <a:p>
            <a:pPr algn="ctr"/>
            <a:r>
              <a:rPr kumimoji="1" lang="ja-JP" altLang="en-US" sz="1200" dirty="0" smtClean="0">
                <a:solidFill>
                  <a:srgbClr val="0070C0"/>
                </a:solidFill>
                <a:latin typeface="Meiryo" charset="-128"/>
                <a:ea typeface="Meiryo" charset="-128"/>
                <a:cs typeface="Meiryo" charset="-128"/>
              </a:rPr>
              <a:t>サブスクリプション</a:t>
            </a:r>
            <a:r>
              <a:rPr kumimoji="1" lang="en-US" altLang="ja-JP" sz="1200" dirty="0" smtClean="0">
                <a:solidFill>
                  <a:srgbClr val="0070C0"/>
                </a:solidFill>
                <a:latin typeface="Meiryo" charset="-128"/>
                <a:ea typeface="Meiryo" charset="-128"/>
                <a:cs typeface="Meiryo" charset="-128"/>
              </a:rPr>
              <a:t>+</a:t>
            </a:r>
            <a:r>
              <a:rPr kumimoji="1" lang="ja-JP" altLang="en-US" sz="1200" dirty="0" smtClean="0">
                <a:solidFill>
                  <a:srgbClr val="0070C0"/>
                </a:solidFill>
                <a:latin typeface="Meiryo" charset="-128"/>
                <a:ea typeface="Meiryo" charset="-128"/>
                <a:cs typeface="Meiryo" charset="-128"/>
              </a:rPr>
              <a:t>初期費用</a:t>
            </a:r>
            <a:endParaRPr kumimoji="1" lang="ja-JP" altLang="en-US" sz="1200" dirty="0">
              <a:solidFill>
                <a:srgbClr val="0070C0"/>
              </a:solidFill>
              <a:latin typeface="Meiryo" charset="-128"/>
              <a:ea typeface="Meiryo" charset="-128"/>
              <a:cs typeface="Meiryo" charset="-128"/>
            </a:endParaRPr>
          </a:p>
        </p:txBody>
      </p:sp>
      <p:sp>
        <p:nvSpPr>
          <p:cNvPr id="56" name="テキスト ボックス 55"/>
          <p:cNvSpPr txBox="1"/>
          <p:nvPr/>
        </p:nvSpPr>
        <p:spPr>
          <a:xfrm>
            <a:off x="845912" y="5760232"/>
            <a:ext cx="1724511" cy="553998"/>
          </a:xfrm>
          <a:prstGeom prst="rect">
            <a:avLst/>
          </a:prstGeom>
          <a:noFill/>
        </p:spPr>
        <p:txBody>
          <a:bodyPr wrap="none" tIns="0" bIns="0" rtlCol="0">
            <a:spAutoFit/>
          </a:bodyPr>
          <a:lstStyle/>
          <a:p>
            <a:pPr marL="171450" indent="-171450">
              <a:buFont typeface="Wingdings" charset="2"/>
              <a:buChar char="l"/>
            </a:pPr>
            <a:r>
              <a:rPr kumimoji="1" lang="en-US" altLang="ja-JP" sz="1200" dirty="0" err="1" smtClean="0">
                <a:solidFill>
                  <a:schemeClr val="accent3">
                    <a:lumMod val="50000"/>
                  </a:schemeClr>
                </a:solidFill>
              </a:rPr>
              <a:t>OpenStack</a:t>
            </a:r>
            <a:r>
              <a:rPr kumimoji="1" lang="ja-JP" altLang="en-US" sz="1200" dirty="0" smtClean="0">
                <a:solidFill>
                  <a:schemeClr val="accent3">
                    <a:lumMod val="50000"/>
                  </a:schemeClr>
                </a:solidFill>
              </a:rPr>
              <a:t>（</a:t>
            </a:r>
            <a:r>
              <a:rPr kumimoji="1" lang="en-US" altLang="ja-JP" sz="1200" dirty="0" smtClean="0">
                <a:solidFill>
                  <a:schemeClr val="accent3">
                    <a:lumMod val="50000"/>
                  </a:schemeClr>
                </a:solidFill>
              </a:rPr>
              <a:t>OSS</a:t>
            </a:r>
            <a:r>
              <a:rPr kumimoji="1" lang="ja-JP" altLang="en-US" sz="1200" dirty="0" smtClean="0">
                <a:solidFill>
                  <a:schemeClr val="accent3">
                    <a:lumMod val="50000"/>
                  </a:schemeClr>
                </a:solidFill>
              </a:rPr>
              <a:t>）</a:t>
            </a:r>
            <a:endParaRPr lang="en-US" altLang="ja-JP" sz="1200" dirty="0">
              <a:solidFill>
                <a:schemeClr val="accent3">
                  <a:lumMod val="50000"/>
                </a:schemeClr>
              </a:solidFill>
            </a:endParaRPr>
          </a:p>
          <a:p>
            <a:pPr marL="171450" indent="-171450">
              <a:buFont typeface="Wingdings" charset="2"/>
              <a:buChar char="l"/>
            </a:pPr>
            <a:r>
              <a:rPr lang="en-US" altLang="ja-JP" sz="1200" dirty="0" smtClean="0">
                <a:solidFill>
                  <a:schemeClr val="accent3">
                    <a:lumMod val="50000"/>
                  </a:schemeClr>
                </a:solidFill>
              </a:rPr>
              <a:t>Microsoft Azure Stack</a:t>
            </a:r>
            <a:endParaRPr lang="en-US" altLang="ja-JP" sz="1200" dirty="0">
              <a:solidFill>
                <a:schemeClr val="accent3">
                  <a:lumMod val="50000"/>
                </a:schemeClr>
              </a:solidFill>
            </a:endParaRPr>
          </a:p>
          <a:p>
            <a:pPr marL="171450" indent="-171450">
              <a:buFont typeface="Wingdings" charset="2"/>
              <a:buChar char="l"/>
            </a:pPr>
            <a:r>
              <a:rPr kumimoji="1" lang="en-US" altLang="ja-JP" sz="1200" dirty="0" err="1" smtClean="0">
                <a:solidFill>
                  <a:schemeClr val="accent3">
                    <a:lumMod val="50000"/>
                  </a:schemeClr>
                </a:solidFill>
              </a:rPr>
              <a:t>Vmware</a:t>
            </a:r>
            <a:r>
              <a:rPr kumimoji="1" lang="en-US" altLang="ja-JP" sz="1200" dirty="0" smtClean="0">
                <a:solidFill>
                  <a:schemeClr val="accent3">
                    <a:lumMod val="50000"/>
                  </a:schemeClr>
                </a:solidFill>
              </a:rPr>
              <a:t> vSphere </a:t>
            </a:r>
            <a:r>
              <a:rPr kumimoji="1" lang="ja-JP" altLang="en-US" sz="1200" dirty="0" smtClean="0">
                <a:solidFill>
                  <a:schemeClr val="accent3">
                    <a:lumMod val="50000"/>
                  </a:schemeClr>
                </a:solidFill>
              </a:rPr>
              <a:t>など</a:t>
            </a:r>
            <a:endParaRPr kumimoji="1" lang="ja-JP" altLang="en-US" sz="1200" dirty="0">
              <a:solidFill>
                <a:schemeClr val="accent3">
                  <a:lumMod val="50000"/>
                </a:schemeClr>
              </a:solidFill>
            </a:endParaRPr>
          </a:p>
        </p:txBody>
      </p:sp>
      <p:sp>
        <p:nvSpPr>
          <p:cNvPr id="57" name="テキスト ボックス 56"/>
          <p:cNvSpPr txBox="1"/>
          <p:nvPr/>
        </p:nvSpPr>
        <p:spPr>
          <a:xfrm>
            <a:off x="3554042" y="5760232"/>
            <a:ext cx="2047997" cy="553998"/>
          </a:xfrm>
          <a:prstGeom prst="rect">
            <a:avLst/>
          </a:prstGeom>
          <a:noFill/>
        </p:spPr>
        <p:txBody>
          <a:bodyPr wrap="none" tIns="0" bIns="0" rtlCol="0">
            <a:spAutoFit/>
          </a:bodyPr>
          <a:lstStyle/>
          <a:p>
            <a:pPr marL="171450" indent="-171450">
              <a:buFont typeface="Wingdings" charset="2"/>
              <a:buChar char="l"/>
            </a:pPr>
            <a:r>
              <a:rPr lang="en-US" altLang="ja-JP" sz="1200" dirty="0" smtClean="0">
                <a:solidFill>
                  <a:schemeClr val="accent5">
                    <a:lumMod val="75000"/>
                  </a:schemeClr>
                </a:solidFill>
              </a:rPr>
              <a:t>AWS Virtual Private Cloud</a:t>
            </a:r>
            <a:endParaRPr lang="ja-JP" altLang="en-US" sz="1200" dirty="0" smtClean="0">
              <a:solidFill>
                <a:schemeClr val="accent5">
                  <a:lumMod val="75000"/>
                </a:schemeClr>
              </a:solidFill>
            </a:endParaRPr>
          </a:p>
          <a:p>
            <a:pPr marL="171450" indent="-171450">
              <a:buFont typeface="Wingdings" charset="2"/>
              <a:buChar char="l"/>
            </a:pPr>
            <a:r>
              <a:rPr lang="en-US" altLang="ja-JP" sz="1200" dirty="0" smtClean="0">
                <a:solidFill>
                  <a:schemeClr val="accent5">
                    <a:lumMod val="75000"/>
                  </a:schemeClr>
                </a:solidFill>
              </a:rPr>
              <a:t>Microsoft Virtual Network</a:t>
            </a:r>
            <a:endParaRPr lang="en-US" altLang="ja-JP" sz="1200" dirty="0">
              <a:solidFill>
                <a:schemeClr val="accent5">
                  <a:lumMod val="75000"/>
                </a:schemeClr>
              </a:solidFill>
            </a:endParaRPr>
          </a:p>
          <a:p>
            <a:pPr marL="171450" indent="-171450">
              <a:buFont typeface="Wingdings" charset="2"/>
              <a:buChar char="l"/>
            </a:pPr>
            <a:r>
              <a:rPr lang="en-US" altLang="ja-JP" sz="1200" dirty="0" smtClean="0">
                <a:solidFill>
                  <a:schemeClr val="accent5">
                    <a:lumMod val="75000"/>
                  </a:schemeClr>
                </a:solidFill>
              </a:rPr>
              <a:t>IBM </a:t>
            </a:r>
            <a:r>
              <a:rPr lang="en-US" altLang="ja-JP" sz="1200" dirty="0" err="1" smtClean="0">
                <a:solidFill>
                  <a:schemeClr val="accent5">
                    <a:lumMod val="75000"/>
                  </a:schemeClr>
                </a:solidFill>
              </a:rPr>
              <a:t>Blumix</a:t>
            </a:r>
            <a:r>
              <a:rPr lang="en-US" altLang="ja-JP" sz="1200" dirty="0" smtClean="0">
                <a:solidFill>
                  <a:schemeClr val="accent5">
                    <a:lumMod val="75000"/>
                  </a:schemeClr>
                </a:solidFill>
              </a:rPr>
              <a:t> Dedicated </a:t>
            </a:r>
            <a:r>
              <a:rPr kumimoji="1" lang="ja-JP" altLang="en-US" sz="1200" dirty="0" smtClean="0">
                <a:solidFill>
                  <a:schemeClr val="accent5">
                    <a:lumMod val="75000"/>
                  </a:schemeClr>
                </a:solidFill>
              </a:rPr>
              <a:t>など</a:t>
            </a:r>
            <a:endParaRPr kumimoji="1" lang="ja-JP" altLang="en-US" sz="1200" dirty="0">
              <a:solidFill>
                <a:schemeClr val="accent5">
                  <a:lumMod val="75000"/>
                </a:schemeClr>
              </a:solidFill>
            </a:endParaRPr>
          </a:p>
        </p:txBody>
      </p:sp>
      <p:sp>
        <p:nvSpPr>
          <p:cNvPr id="58" name="テキスト ボックス 57"/>
          <p:cNvSpPr txBox="1"/>
          <p:nvPr/>
        </p:nvSpPr>
        <p:spPr>
          <a:xfrm>
            <a:off x="6551042" y="5764116"/>
            <a:ext cx="2056012" cy="553998"/>
          </a:xfrm>
          <a:prstGeom prst="rect">
            <a:avLst/>
          </a:prstGeom>
          <a:noFill/>
        </p:spPr>
        <p:txBody>
          <a:bodyPr wrap="none" tIns="0" bIns="0" rtlCol="0">
            <a:spAutoFit/>
          </a:bodyPr>
          <a:lstStyle/>
          <a:p>
            <a:pPr marL="171450" indent="-171450">
              <a:buFont typeface="Wingdings" charset="2"/>
              <a:buChar char="l"/>
            </a:pPr>
            <a:r>
              <a:rPr lang="en-US" altLang="ja-JP" sz="1200" dirty="0" smtClean="0">
                <a:solidFill>
                  <a:srgbClr val="0070C0"/>
                </a:solidFill>
              </a:rPr>
              <a:t>NTT</a:t>
            </a:r>
            <a:r>
              <a:rPr lang="en-US" altLang="ja-JP" sz="1200" dirty="0">
                <a:solidFill>
                  <a:srgbClr val="0070C0"/>
                </a:solidFill>
              </a:rPr>
              <a:t> </a:t>
            </a:r>
            <a:r>
              <a:rPr lang="ja-JP" altLang="en-US" sz="1200" dirty="0" smtClean="0">
                <a:solidFill>
                  <a:srgbClr val="0070C0"/>
                </a:solidFill>
              </a:rPr>
              <a:t>コム　</a:t>
            </a:r>
            <a:r>
              <a:rPr kumimoji="1" lang="en-US" altLang="ja-JP" sz="1200" dirty="0" smtClean="0">
                <a:solidFill>
                  <a:srgbClr val="0070C0"/>
                </a:solidFill>
              </a:rPr>
              <a:t>Enterprise Cloud</a:t>
            </a:r>
            <a:endParaRPr lang="ja-JP" altLang="en-US" sz="1200" dirty="0">
              <a:solidFill>
                <a:srgbClr val="0070C0"/>
              </a:solidFill>
            </a:endParaRPr>
          </a:p>
          <a:p>
            <a:pPr marL="171450" indent="-171450">
              <a:buFont typeface="Wingdings" charset="2"/>
              <a:buChar char="l"/>
            </a:pPr>
            <a:r>
              <a:rPr lang="en-US" altLang="ja-JP" sz="1200" dirty="0" smtClean="0">
                <a:solidFill>
                  <a:srgbClr val="0070C0"/>
                </a:solidFill>
              </a:rPr>
              <a:t>NSSOL </a:t>
            </a:r>
            <a:r>
              <a:rPr lang="en-US" altLang="ja-JP" sz="1200" dirty="0" err="1" smtClean="0">
                <a:solidFill>
                  <a:srgbClr val="0070C0"/>
                </a:solidFill>
              </a:rPr>
              <a:t>absonne</a:t>
            </a:r>
            <a:endParaRPr lang="en-US" altLang="ja-JP" sz="1200" dirty="0" smtClean="0">
              <a:solidFill>
                <a:srgbClr val="0070C0"/>
              </a:solidFill>
            </a:endParaRPr>
          </a:p>
          <a:p>
            <a:pPr marL="171450" indent="-171450">
              <a:buFont typeface="Wingdings" charset="2"/>
              <a:buChar char="l"/>
            </a:pPr>
            <a:r>
              <a:rPr lang="en-US" altLang="ja-JP" sz="1200" dirty="0" smtClean="0">
                <a:solidFill>
                  <a:srgbClr val="0070C0"/>
                </a:solidFill>
              </a:rPr>
              <a:t>CTC CUVICmc2 </a:t>
            </a:r>
            <a:r>
              <a:rPr kumimoji="1" lang="ja-JP" altLang="en-US" sz="1200" dirty="0" smtClean="0">
                <a:solidFill>
                  <a:srgbClr val="0070C0"/>
                </a:solidFill>
              </a:rPr>
              <a:t>など</a:t>
            </a:r>
            <a:endParaRPr kumimoji="1" lang="ja-JP" altLang="en-US" sz="1200" dirty="0">
              <a:solidFill>
                <a:srgbClr val="0070C0"/>
              </a:solidFill>
            </a:endParaRPr>
          </a:p>
        </p:txBody>
      </p:sp>
    </p:spTree>
    <p:extLst>
      <p:ext uri="{BB962C8B-B14F-4D97-AF65-F5344CB8AC3E}">
        <p14:creationId xmlns:p14="http://schemas.microsoft.com/office/powerpoint/2010/main" val="130822756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正方形/長方形 48"/>
          <p:cNvSpPr/>
          <p:nvPr/>
        </p:nvSpPr>
        <p:spPr>
          <a:xfrm>
            <a:off x="240000" y="1226127"/>
            <a:ext cx="1219201" cy="1627910"/>
          </a:xfrm>
          <a:prstGeom prst="rect">
            <a:avLst/>
          </a:prstGeom>
          <a:solidFill>
            <a:srgbClr val="FFFDA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ハイブリッド</a:t>
            </a:r>
            <a:r>
              <a:rPr kumimoji="1" lang="ja-JP" altLang="en-US" smtClean="0"/>
              <a:t>・クラウド</a:t>
            </a:r>
            <a:endParaRPr kumimoji="1" lang="ja-JP" altLang="en-US" dirty="0"/>
          </a:p>
        </p:txBody>
      </p:sp>
      <p:sp>
        <p:nvSpPr>
          <p:cNvPr id="3" name="正方形/長方形 2"/>
          <p:cNvSpPr/>
          <p:nvPr/>
        </p:nvSpPr>
        <p:spPr>
          <a:xfrm>
            <a:off x="240000" y="893617"/>
            <a:ext cx="1219201" cy="277091"/>
          </a:xfrm>
          <a:prstGeom prst="rect">
            <a:avLst/>
          </a:prstGeom>
          <a:solidFill>
            <a:srgbClr val="005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モバイル連携</a:t>
            </a:r>
            <a:endParaRPr kumimoji="1" lang="ja-JP" altLang="en-US" sz="1200" dirty="0">
              <a:solidFill>
                <a:srgbClr val="FFFFFF"/>
              </a:solidFill>
              <a:latin typeface="Meiryo" charset="-128"/>
              <a:ea typeface="Meiryo" charset="-128"/>
              <a:cs typeface="Meiryo" charset="-128"/>
            </a:endParaRPr>
          </a:p>
        </p:txBody>
      </p:sp>
      <p:sp>
        <p:nvSpPr>
          <p:cNvPr id="41" name="正方形/長方形 40"/>
          <p:cNvSpPr/>
          <p:nvPr/>
        </p:nvSpPr>
        <p:spPr>
          <a:xfrm>
            <a:off x="1475508" y="893617"/>
            <a:ext cx="1219201" cy="277091"/>
          </a:xfrm>
          <a:prstGeom prst="rect">
            <a:avLst/>
          </a:prstGeom>
          <a:solidFill>
            <a:srgbClr val="005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使い分け</a:t>
            </a:r>
            <a:endParaRPr kumimoji="1" lang="ja-JP" altLang="en-US" sz="1200" dirty="0">
              <a:solidFill>
                <a:srgbClr val="FFFFFF"/>
              </a:solidFill>
              <a:latin typeface="Meiryo" charset="-128"/>
              <a:ea typeface="Meiryo" charset="-128"/>
              <a:cs typeface="Meiryo" charset="-128"/>
            </a:endParaRPr>
          </a:p>
        </p:txBody>
      </p:sp>
      <p:sp>
        <p:nvSpPr>
          <p:cNvPr id="43" name="正方形/長方形 42"/>
          <p:cNvSpPr/>
          <p:nvPr/>
        </p:nvSpPr>
        <p:spPr>
          <a:xfrm>
            <a:off x="2711016" y="893617"/>
            <a:ext cx="1219201" cy="277091"/>
          </a:xfrm>
          <a:prstGeom prst="rect">
            <a:avLst/>
          </a:prstGeom>
          <a:solidFill>
            <a:srgbClr val="005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災害対策</a:t>
            </a:r>
            <a:endParaRPr kumimoji="1" lang="ja-JP" altLang="en-US" sz="1200" dirty="0">
              <a:solidFill>
                <a:srgbClr val="FFFFFF"/>
              </a:solidFill>
              <a:latin typeface="Meiryo" charset="-128"/>
              <a:ea typeface="Meiryo" charset="-128"/>
              <a:cs typeface="Meiryo" charset="-128"/>
            </a:endParaRPr>
          </a:p>
        </p:txBody>
      </p:sp>
      <p:sp>
        <p:nvSpPr>
          <p:cNvPr id="44" name="正方形/長方形 43"/>
          <p:cNvSpPr/>
          <p:nvPr/>
        </p:nvSpPr>
        <p:spPr>
          <a:xfrm>
            <a:off x="3946524" y="893617"/>
            <a:ext cx="1219201" cy="277091"/>
          </a:xfrm>
          <a:prstGeom prst="rect">
            <a:avLst/>
          </a:prstGeom>
          <a:solidFill>
            <a:srgbClr val="005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負荷</a:t>
            </a:r>
            <a:r>
              <a:rPr kumimoji="1" lang="ja-JP" altLang="en-US" sz="1200" dirty="0" smtClean="0">
                <a:solidFill>
                  <a:srgbClr val="FFFFFF"/>
                </a:solidFill>
                <a:latin typeface="Meiryo" charset="-128"/>
                <a:ea typeface="Meiryo" charset="-128"/>
                <a:cs typeface="Meiryo" charset="-128"/>
              </a:rPr>
              <a:t>調整</a:t>
            </a:r>
            <a:endParaRPr kumimoji="1" lang="ja-JP" altLang="en-US" sz="1200" dirty="0">
              <a:solidFill>
                <a:srgbClr val="FFFFFF"/>
              </a:solidFill>
              <a:latin typeface="Meiryo" charset="-128"/>
              <a:ea typeface="Meiryo" charset="-128"/>
              <a:cs typeface="Meiryo" charset="-128"/>
            </a:endParaRPr>
          </a:p>
        </p:txBody>
      </p:sp>
      <p:sp>
        <p:nvSpPr>
          <p:cNvPr id="45" name="正方形/長方形 44"/>
          <p:cNvSpPr/>
          <p:nvPr/>
        </p:nvSpPr>
        <p:spPr>
          <a:xfrm>
            <a:off x="5182032" y="893617"/>
            <a:ext cx="1219201" cy="277091"/>
          </a:xfrm>
          <a:prstGeom prst="rect">
            <a:avLst/>
          </a:prstGeom>
          <a:solidFill>
            <a:srgbClr val="005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1200" dirty="0" smtClean="0">
                <a:solidFill>
                  <a:srgbClr val="FFFFFF"/>
                </a:solidFill>
                <a:latin typeface="Meiryo" charset="-128"/>
                <a:ea typeface="Meiryo" charset="-128"/>
                <a:cs typeface="Meiryo" charset="-128"/>
              </a:rPr>
              <a:t>SaaS</a:t>
            </a:r>
            <a:r>
              <a:rPr kumimoji="1" lang="ja-JP" altLang="en-US" sz="1200" dirty="0" smtClean="0">
                <a:solidFill>
                  <a:srgbClr val="FFFFFF"/>
                </a:solidFill>
                <a:latin typeface="Meiryo" charset="-128"/>
                <a:ea typeface="Meiryo" charset="-128"/>
                <a:cs typeface="Meiryo" charset="-128"/>
              </a:rPr>
              <a:t>連携</a:t>
            </a:r>
            <a:endParaRPr kumimoji="1" lang="ja-JP" altLang="en-US" sz="1200" dirty="0">
              <a:solidFill>
                <a:srgbClr val="FFFFFF"/>
              </a:solidFill>
              <a:latin typeface="Meiryo" charset="-128"/>
              <a:ea typeface="Meiryo" charset="-128"/>
              <a:cs typeface="Meiryo" charset="-128"/>
            </a:endParaRPr>
          </a:p>
        </p:txBody>
      </p:sp>
      <p:sp>
        <p:nvSpPr>
          <p:cNvPr id="46" name="正方形/長方形 45"/>
          <p:cNvSpPr/>
          <p:nvPr/>
        </p:nvSpPr>
        <p:spPr>
          <a:xfrm>
            <a:off x="6417540" y="893617"/>
            <a:ext cx="1219201" cy="277091"/>
          </a:xfrm>
          <a:prstGeom prst="rect">
            <a:avLst/>
          </a:prstGeom>
          <a:solidFill>
            <a:srgbClr val="005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ピーク対応</a:t>
            </a:r>
            <a:endParaRPr kumimoji="1" lang="ja-JP" altLang="en-US" sz="1200" dirty="0">
              <a:solidFill>
                <a:srgbClr val="FFFFFF"/>
              </a:solidFill>
              <a:latin typeface="Meiryo" charset="-128"/>
              <a:ea typeface="Meiryo" charset="-128"/>
              <a:cs typeface="Meiryo" charset="-128"/>
            </a:endParaRPr>
          </a:p>
        </p:txBody>
      </p:sp>
      <p:sp>
        <p:nvSpPr>
          <p:cNvPr id="47" name="正方形/長方形 46"/>
          <p:cNvSpPr/>
          <p:nvPr/>
        </p:nvSpPr>
        <p:spPr>
          <a:xfrm>
            <a:off x="7653048" y="893617"/>
            <a:ext cx="1219201" cy="277091"/>
          </a:xfrm>
          <a:prstGeom prst="rect">
            <a:avLst/>
          </a:prstGeom>
          <a:solidFill>
            <a:srgbClr val="005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柔軟対応</a:t>
            </a:r>
            <a:endParaRPr kumimoji="1" lang="ja-JP" altLang="en-US" sz="1200" dirty="0">
              <a:solidFill>
                <a:srgbClr val="FFFFFF"/>
              </a:solidFill>
              <a:latin typeface="Meiryo" charset="-128"/>
              <a:ea typeface="Meiryo" charset="-128"/>
              <a:cs typeface="Meiryo" charset="-128"/>
            </a:endParaRPr>
          </a:p>
        </p:txBody>
      </p:sp>
      <p:sp>
        <p:nvSpPr>
          <p:cNvPr id="11" name="正方形/長方形 10"/>
          <p:cNvSpPr/>
          <p:nvPr/>
        </p:nvSpPr>
        <p:spPr>
          <a:xfrm>
            <a:off x="873266" y="1373466"/>
            <a:ext cx="521998" cy="469189"/>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Public</a:t>
            </a:r>
            <a:endParaRPr kumimoji="1" lang="ja-JP" altLang="en-US" sz="800" dirty="0">
              <a:solidFill>
                <a:srgbClr val="FFFFFF"/>
              </a:solidFill>
              <a:latin typeface="ＭＳ Ｐゴシック"/>
              <a:ea typeface="ＭＳ Ｐゴシック"/>
              <a:cs typeface="ＭＳ Ｐゴシック"/>
            </a:endParaRPr>
          </a:p>
        </p:txBody>
      </p:sp>
      <p:sp>
        <p:nvSpPr>
          <p:cNvPr id="48" name="正方形/長方形 47"/>
          <p:cNvSpPr/>
          <p:nvPr/>
        </p:nvSpPr>
        <p:spPr>
          <a:xfrm>
            <a:off x="295634" y="1373466"/>
            <a:ext cx="521998" cy="469189"/>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Private</a:t>
            </a:r>
            <a:endParaRPr kumimoji="1" lang="ja-JP" altLang="en-US" sz="800" dirty="0">
              <a:solidFill>
                <a:srgbClr val="FFFFFF"/>
              </a:solidFill>
              <a:latin typeface="ＭＳ Ｐゴシック"/>
              <a:ea typeface="ＭＳ Ｐゴシック"/>
              <a:cs typeface="ＭＳ Ｐゴシック"/>
            </a:endParaRPr>
          </a:p>
        </p:txBody>
      </p:sp>
      <p:sp>
        <p:nvSpPr>
          <p:cNvPr id="50" name="正方形/長方形 49"/>
          <p:cNvSpPr/>
          <p:nvPr/>
        </p:nvSpPr>
        <p:spPr>
          <a:xfrm>
            <a:off x="1475508" y="1226127"/>
            <a:ext cx="1219201" cy="1627910"/>
          </a:xfrm>
          <a:prstGeom prst="rect">
            <a:avLst/>
          </a:prstGeom>
          <a:solidFill>
            <a:srgbClr val="FFFDA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正方形/長方形 50"/>
          <p:cNvSpPr/>
          <p:nvPr/>
        </p:nvSpPr>
        <p:spPr>
          <a:xfrm>
            <a:off x="2711016" y="1226127"/>
            <a:ext cx="1219201" cy="1627910"/>
          </a:xfrm>
          <a:prstGeom prst="rect">
            <a:avLst/>
          </a:prstGeom>
          <a:solidFill>
            <a:srgbClr val="FFFDA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正方形/長方形 51"/>
          <p:cNvSpPr/>
          <p:nvPr/>
        </p:nvSpPr>
        <p:spPr>
          <a:xfrm>
            <a:off x="3946524" y="1226127"/>
            <a:ext cx="1219201" cy="1627910"/>
          </a:xfrm>
          <a:prstGeom prst="rect">
            <a:avLst/>
          </a:prstGeom>
          <a:solidFill>
            <a:srgbClr val="FFFDA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正方形/長方形 52"/>
          <p:cNvSpPr/>
          <p:nvPr/>
        </p:nvSpPr>
        <p:spPr>
          <a:xfrm>
            <a:off x="5182032" y="1226127"/>
            <a:ext cx="1219201" cy="1627910"/>
          </a:xfrm>
          <a:prstGeom prst="rect">
            <a:avLst/>
          </a:prstGeom>
          <a:solidFill>
            <a:srgbClr val="FFFDA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正方形/長方形 53"/>
          <p:cNvSpPr/>
          <p:nvPr/>
        </p:nvSpPr>
        <p:spPr>
          <a:xfrm>
            <a:off x="6417540" y="1226127"/>
            <a:ext cx="1219201" cy="1627910"/>
          </a:xfrm>
          <a:prstGeom prst="rect">
            <a:avLst/>
          </a:prstGeom>
          <a:solidFill>
            <a:srgbClr val="FFFDA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5" name="正方形/長方形 54"/>
          <p:cNvSpPr/>
          <p:nvPr/>
        </p:nvSpPr>
        <p:spPr>
          <a:xfrm>
            <a:off x="7653048" y="1226127"/>
            <a:ext cx="1219201" cy="1627910"/>
          </a:xfrm>
          <a:prstGeom prst="rect">
            <a:avLst/>
          </a:prstGeom>
          <a:solidFill>
            <a:srgbClr val="FFFDA9"/>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正方形/長方形 55"/>
          <p:cNvSpPr/>
          <p:nvPr/>
        </p:nvSpPr>
        <p:spPr>
          <a:xfrm>
            <a:off x="2115271" y="1373466"/>
            <a:ext cx="521998" cy="469189"/>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Public</a:t>
            </a:r>
            <a:endParaRPr kumimoji="1" lang="ja-JP" altLang="en-US" sz="800" dirty="0">
              <a:solidFill>
                <a:srgbClr val="FFFFFF"/>
              </a:solidFill>
              <a:latin typeface="ＭＳ Ｐゴシック"/>
              <a:ea typeface="ＭＳ Ｐゴシック"/>
              <a:cs typeface="ＭＳ Ｐゴシック"/>
            </a:endParaRPr>
          </a:p>
        </p:txBody>
      </p:sp>
      <p:sp>
        <p:nvSpPr>
          <p:cNvPr id="57" name="正方形/長方形 56"/>
          <p:cNvSpPr/>
          <p:nvPr/>
        </p:nvSpPr>
        <p:spPr>
          <a:xfrm>
            <a:off x="1537639" y="1373466"/>
            <a:ext cx="521998" cy="469189"/>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Private</a:t>
            </a:r>
            <a:endParaRPr kumimoji="1" lang="ja-JP" altLang="en-US" sz="800" dirty="0">
              <a:solidFill>
                <a:srgbClr val="FFFFFF"/>
              </a:solidFill>
              <a:latin typeface="ＭＳ Ｐゴシック"/>
              <a:ea typeface="ＭＳ Ｐゴシック"/>
              <a:cs typeface="ＭＳ Ｐゴシック"/>
            </a:endParaRPr>
          </a:p>
        </p:txBody>
      </p:sp>
      <p:sp>
        <p:nvSpPr>
          <p:cNvPr id="58" name="正方形/長方形 57"/>
          <p:cNvSpPr/>
          <p:nvPr/>
        </p:nvSpPr>
        <p:spPr>
          <a:xfrm>
            <a:off x="4576111" y="1373466"/>
            <a:ext cx="521998" cy="469189"/>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Public</a:t>
            </a:r>
            <a:endParaRPr kumimoji="1" lang="ja-JP" altLang="en-US" sz="800" dirty="0">
              <a:solidFill>
                <a:srgbClr val="FFFFFF"/>
              </a:solidFill>
              <a:latin typeface="ＭＳ Ｐゴシック"/>
              <a:ea typeface="ＭＳ Ｐゴシック"/>
              <a:cs typeface="ＭＳ Ｐゴシック"/>
            </a:endParaRPr>
          </a:p>
        </p:txBody>
      </p:sp>
      <p:sp>
        <p:nvSpPr>
          <p:cNvPr id="59" name="正方形/長方形 58"/>
          <p:cNvSpPr/>
          <p:nvPr/>
        </p:nvSpPr>
        <p:spPr>
          <a:xfrm>
            <a:off x="3998479" y="1373466"/>
            <a:ext cx="521998" cy="469189"/>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Private</a:t>
            </a:r>
            <a:endParaRPr kumimoji="1" lang="ja-JP" altLang="en-US" sz="800" dirty="0">
              <a:solidFill>
                <a:srgbClr val="FFFFFF"/>
              </a:solidFill>
              <a:latin typeface="ＭＳ Ｐゴシック"/>
              <a:ea typeface="ＭＳ Ｐゴシック"/>
              <a:cs typeface="ＭＳ Ｐゴシック"/>
            </a:endParaRPr>
          </a:p>
        </p:txBody>
      </p:sp>
      <p:sp>
        <p:nvSpPr>
          <p:cNvPr id="60" name="正方形/長方形 59"/>
          <p:cNvSpPr/>
          <p:nvPr/>
        </p:nvSpPr>
        <p:spPr>
          <a:xfrm>
            <a:off x="5815298" y="1373466"/>
            <a:ext cx="521998" cy="469189"/>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Public</a:t>
            </a:r>
            <a:endParaRPr kumimoji="1" lang="ja-JP" altLang="en-US" sz="800" dirty="0">
              <a:solidFill>
                <a:srgbClr val="FFFFFF"/>
              </a:solidFill>
              <a:latin typeface="ＭＳ Ｐゴシック"/>
              <a:ea typeface="ＭＳ Ｐゴシック"/>
              <a:cs typeface="ＭＳ Ｐゴシック"/>
            </a:endParaRPr>
          </a:p>
        </p:txBody>
      </p:sp>
      <p:sp>
        <p:nvSpPr>
          <p:cNvPr id="61" name="正方形/長方形 60"/>
          <p:cNvSpPr/>
          <p:nvPr/>
        </p:nvSpPr>
        <p:spPr>
          <a:xfrm>
            <a:off x="5237666" y="1373466"/>
            <a:ext cx="521998" cy="469189"/>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Private</a:t>
            </a:r>
            <a:endParaRPr kumimoji="1" lang="ja-JP" altLang="en-US" sz="800" dirty="0">
              <a:solidFill>
                <a:srgbClr val="FFFFFF"/>
              </a:solidFill>
              <a:latin typeface="ＭＳ Ｐゴシック"/>
              <a:ea typeface="ＭＳ Ｐゴシック"/>
              <a:cs typeface="ＭＳ Ｐゴシック"/>
            </a:endParaRPr>
          </a:p>
        </p:txBody>
      </p:sp>
      <p:sp>
        <p:nvSpPr>
          <p:cNvPr id="62" name="正方形/長方形 61"/>
          <p:cNvSpPr/>
          <p:nvPr/>
        </p:nvSpPr>
        <p:spPr>
          <a:xfrm>
            <a:off x="3340603" y="1373466"/>
            <a:ext cx="521998" cy="469189"/>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Public</a:t>
            </a:r>
            <a:endParaRPr kumimoji="1" lang="ja-JP" altLang="en-US" sz="800" dirty="0">
              <a:solidFill>
                <a:srgbClr val="FFFFFF"/>
              </a:solidFill>
              <a:latin typeface="ＭＳ Ｐゴシック"/>
              <a:ea typeface="ＭＳ Ｐゴシック"/>
              <a:cs typeface="ＭＳ Ｐゴシック"/>
            </a:endParaRPr>
          </a:p>
        </p:txBody>
      </p:sp>
      <p:sp>
        <p:nvSpPr>
          <p:cNvPr id="63" name="正方形/長方形 62"/>
          <p:cNvSpPr/>
          <p:nvPr/>
        </p:nvSpPr>
        <p:spPr>
          <a:xfrm>
            <a:off x="2762971" y="1373466"/>
            <a:ext cx="521998" cy="469189"/>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Private</a:t>
            </a:r>
            <a:endParaRPr kumimoji="1" lang="ja-JP" altLang="en-US" sz="800" dirty="0">
              <a:solidFill>
                <a:srgbClr val="FFFFFF"/>
              </a:solidFill>
              <a:latin typeface="ＭＳ Ｐゴシック"/>
              <a:ea typeface="ＭＳ Ｐゴシック"/>
              <a:cs typeface="ＭＳ Ｐゴシック"/>
            </a:endParaRPr>
          </a:p>
        </p:txBody>
      </p:sp>
      <p:sp>
        <p:nvSpPr>
          <p:cNvPr id="64" name="正方形/長方形 63"/>
          <p:cNvSpPr/>
          <p:nvPr/>
        </p:nvSpPr>
        <p:spPr>
          <a:xfrm>
            <a:off x="7048613" y="1373466"/>
            <a:ext cx="521998" cy="469189"/>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Public</a:t>
            </a:r>
            <a:endParaRPr kumimoji="1" lang="ja-JP" altLang="en-US" sz="800" dirty="0">
              <a:solidFill>
                <a:srgbClr val="FFFFFF"/>
              </a:solidFill>
              <a:latin typeface="ＭＳ Ｐゴシック"/>
              <a:ea typeface="ＭＳ Ｐゴシック"/>
              <a:cs typeface="ＭＳ Ｐゴシック"/>
            </a:endParaRPr>
          </a:p>
        </p:txBody>
      </p:sp>
      <p:sp>
        <p:nvSpPr>
          <p:cNvPr id="65" name="正方形/長方形 64"/>
          <p:cNvSpPr/>
          <p:nvPr/>
        </p:nvSpPr>
        <p:spPr>
          <a:xfrm>
            <a:off x="6470981" y="1373466"/>
            <a:ext cx="521998" cy="469189"/>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Private</a:t>
            </a:r>
            <a:endParaRPr kumimoji="1" lang="ja-JP" altLang="en-US" sz="800" dirty="0">
              <a:solidFill>
                <a:srgbClr val="FFFFFF"/>
              </a:solidFill>
              <a:latin typeface="ＭＳ Ｐゴシック"/>
              <a:ea typeface="ＭＳ Ｐゴシック"/>
              <a:cs typeface="ＭＳ Ｐゴシック"/>
            </a:endParaRPr>
          </a:p>
        </p:txBody>
      </p:sp>
      <p:sp>
        <p:nvSpPr>
          <p:cNvPr id="66" name="正方形/長方形 65"/>
          <p:cNvSpPr/>
          <p:nvPr/>
        </p:nvSpPr>
        <p:spPr>
          <a:xfrm>
            <a:off x="8300428" y="1373466"/>
            <a:ext cx="521998" cy="469189"/>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Public</a:t>
            </a:r>
            <a:endParaRPr kumimoji="1" lang="ja-JP" altLang="en-US" sz="800" dirty="0">
              <a:solidFill>
                <a:srgbClr val="FFFFFF"/>
              </a:solidFill>
              <a:latin typeface="ＭＳ Ｐゴシック"/>
              <a:ea typeface="ＭＳ Ｐゴシック"/>
              <a:cs typeface="ＭＳ Ｐゴシック"/>
            </a:endParaRPr>
          </a:p>
        </p:txBody>
      </p:sp>
      <p:sp>
        <p:nvSpPr>
          <p:cNvPr id="67" name="正方形/長方形 66"/>
          <p:cNvSpPr/>
          <p:nvPr/>
        </p:nvSpPr>
        <p:spPr>
          <a:xfrm>
            <a:off x="7722796" y="1373466"/>
            <a:ext cx="521998" cy="469189"/>
          </a:xfrm>
          <a:prstGeom prst="rect">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800" dirty="0" smtClean="0">
                <a:solidFill>
                  <a:srgbClr val="FFFFFF"/>
                </a:solidFill>
                <a:latin typeface="ＭＳ Ｐゴシック"/>
                <a:ea typeface="ＭＳ Ｐゴシック"/>
                <a:cs typeface="ＭＳ Ｐゴシック"/>
              </a:rPr>
              <a:t>Private</a:t>
            </a:r>
            <a:endParaRPr kumimoji="1" lang="ja-JP" altLang="en-US" sz="800" dirty="0">
              <a:solidFill>
                <a:srgbClr val="FFFFFF"/>
              </a:solidFill>
              <a:latin typeface="ＭＳ Ｐゴシック"/>
              <a:ea typeface="ＭＳ Ｐゴシック"/>
              <a:cs typeface="ＭＳ Ｐゴシック"/>
            </a:endParaRPr>
          </a:p>
        </p:txBody>
      </p:sp>
      <p:pic>
        <p:nvPicPr>
          <p:cNvPr id="68" name="図 67"/>
          <p:cNvPicPr>
            <a:picLocks noChangeAspect="1"/>
          </p:cNvPicPr>
          <p:nvPr/>
        </p:nvPicPr>
        <p:blipFill>
          <a:blip r:embed="rId3">
            <a:clrChange>
              <a:clrFrom>
                <a:srgbClr val="FFFFFF"/>
              </a:clrFrom>
              <a:clrTo>
                <a:srgbClr val="FFFFFF">
                  <a:alpha val="0"/>
                </a:srgbClr>
              </a:clrTo>
            </a:clrChange>
          </a:blip>
          <a:stretch>
            <a:fillRect/>
          </a:stretch>
        </p:blipFill>
        <p:spPr>
          <a:xfrm>
            <a:off x="1134265" y="2300168"/>
            <a:ext cx="140574" cy="226732"/>
          </a:xfrm>
          <a:prstGeom prst="rect">
            <a:avLst/>
          </a:prstGeom>
        </p:spPr>
      </p:pic>
      <p:grpSp>
        <p:nvGrpSpPr>
          <p:cNvPr id="69" name="図形グループ 68"/>
          <p:cNvGrpSpPr/>
          <p:nvPr/>
        </p:nvGrpSpPr>
        <p:grpSpPr>
          <a:xfrm>
            <a:off x="1060320" y="2380184"/>
            <a:ext cx="131584" cy="275838"/>
            <a:chOff x="1305189" y="2570455"/>
            <a:chExt cx="969964" cy="2007872"/>
          </a:xfrm>
        </p:grpSpPr>
        <p:sp>
          <p:nvSpPr>
            <p:cNvPr id="70" name="円/楕円 69"/>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71" name="フローチャート: 論理積ゲート 70"/>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cxnSp>
        <p:nvCxnSpPr>
          <p:cNvPr id="13" name="直線矢印コネクタ 12"/>
          <p:cNvCxnSpPr/>
          <p:nvPr/>
        </p:nvCxnSpPr>
        <p:spPr>
          <a:xfrm flipH="1" flipV="1">
            <a:off x="1208022" y="1842655"/>
            <a:ext cx="1" cy="457513"/>
          </a:xfrm>
          <a:prstGeom prst="straightConnector1">
            <a:avLst/>
          </a:prstGeom>
          <a:ln w="9525">
            <a:solidFill>
              <a:schemeClr val="tx2">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73" name="曲線コネクタ 72"/>
          <p:cNvCxnSpPr>
            <a:stCxn id="11" idx="2"/>
            <a:endCxn id="48" idx="2"/>
          </p:cNvCxnSpPr>
          <p:nvPr/>
        </p:nvCxnSpPr>
        <p:spPr>
          <a:xfrm rot="5400000">
            <a:off x="845449" y="1553839"/>
            <a:ext cx="12700" cy="577632"/>
          </a:xfrm>
          <a:prstGeom prst="curvedConnector3">
            <a:avLst>
              <a:gd name="adj1" fmla="val 1800000"/>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74" name="正方形/長方形 73"/>
          <p:cNvSpPr/>
          <p:nvPr/>
        </p:nvSpPr>
        <p:spPr>
          <a:xfrm>
            <a:off x="240000" y="2909456"/>
            <a:ext cx="1219201" cy="16279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1200" dirty="0" smtClean="0">
                <a:solidFill>
                  <a:srgbClr val="FFFFFF"/>
                </a:solidFill>
                <a:latin typeface="Meiryo" charset="-128"/>
                <a:ea typeface="Meiryo" charset="-128"/>
                <a:cs typeface="Meiryo" charset="-128"/>
              </a:rPr>
              <a:t>パブリックでモバイル・アプリケーションと連携</a:t>
            </a:r>
            <a:endParaRPr kumimoji="1" lang="en-US" altLang="ja-JP" sz="1200" dirty="0" smtClean="0">
              <a:solidFill>
                <a:srgbClr val="FFFFFF"/>
              </a:solidFill>
              <a:latin typeface="Meiryo" charset="-128"/>
              <a:ea typeface="Meiryo" charset="-128"/>
              <a:cs typeface="Meiryo" charset="-128"/>
            </a:endParaRPr>
          </a:p>
          <a:p>
            <a:r>
              <a:rPr lang="ja-JP" altLang="en-US" sz="1200" dirty="0" smtClean="0">
                <a:solidFill>
                  <a:srgbClr val="FFFFFF"/>
                </a:solidFill>
                <a:latin typeface="Meiryo" charset="-128"/>
                <a:ea typeface="Meiryo" charset="-128"/>
                <a:cs typeface="Meiryo" charset="-128"/>
              </a:rPr>
              <a:t>プライベートで基幹業務系の処理</a:t>
            </a:r>
            <a:endParaRPr kumimoji="1" lang="ja-JP" altLang="en-US" sz="1200" dirty="0">
              <a:solidFill>
                <a:srgbClr val="FFFFFF"/>
              </a:solidFill>
              <a:latin typeface="Meiryo" charset="-128"/>
              <a:ea typeface="Meiryo" charset="-128"/>
              <a:cs typeface="Meiryo" charset="-128"/>
            </a:endParaRPr>
          </a:p>
        </p:txBody>
      </p:sp>
      <p:sp>
        <p:nvSpPr>
          <p:cNvPr id="75" name="正方形/長方形 74"/>
          <p:cNvSpPr/>
          <p:nvPr/>
        </p:nvSpPr>
        <p:spPr>
          <a:xfrm>
            <a:off x="1475508" y="2909456"/>
            <a:ext cx="1219201" cy="16279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1200" dirty="0" smtClean="0">
                <a:solidFill>
                  <a:srgbClr val="FFFFFF"/>
                </a:solidFill>
                <a:latin typeface="Meiryo" charset="-128"/>
                <a:ea typeface="Meiryo" charset="-128"/>
                <a:cs typeface="Meiryo" charset="-128"/>
              </a:rPr>
              <a:t>業務ごとに両者を使い分け</a:t>
            </a:r>
            <a:endParaRPr kumimoji="1" lang="ja-JP" altLang="en-US" sz="1200" dirty="0">
              <a:solidFill>
                <a:srgbClr val="FFFFFF"/>
              </a:solidFill>
              <a:latin typeface="Meiryo" charset="-128"/>
              <a:ea typeface="Meiryo" charset="-128"/>
              <a:cs typeface="Meiryo" charset="-128"/>
            </a:endParaRPr>
          </a:p>
        </p:txBody>
      </p:sp>
      <p:sp>
        <p:nvSpPr>
          <p:cNvPr id="76" name="正方形/長方形 75"/>
          <p:cNvSpPr/>
          <p:nvPr/>
        </p:nvSpPr>
        <p:spPr>
          <a:xfrm>
            <a:off x="2711016" y="2909456"/>
            <a:ext cx="1219201" cy="16279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a:solidFill>
                  <a:srgbClr val="FFFFFF"/>
                </a:solidFill>
                <a:latin typeface="Meiryo" charset="-128"/>
                <a:ea typeface="Meiryo" charset="-128"/>
                <a:cs typeface="Meiryo" charset="-128"/>
              </a:rPr>
              <a:t>通常時はプライベート</a:t>
            </a:r>
            <a:endParaRPr lang="en-US" altLang="ja-JP" sz="1200" dirty="0">
              <a:solidFill>
                <a:srgbClr val="FFFFFF"/>
              </a:solidFill>
              <a:latin typeface="Meiryo" charset="-128"/>
              <a:ea typeface="Meiryo" charset="-128"/>
              <a:cs typeface="Meiryo" charset="-128"/>
            </a:endParaRPr>
          </a:p>
          <a:p>
            <a:r>
              <a:rPr lang="ja-JP" altLang="en-US" sz="1200" dirty="0">
                <a:solidFill>
                  <a:srgbClr val="FFFFFF"/>
                </a:solidFill>
                <a:latin typeface="Meiryo" charset="-128"/>
                <a:ea typeface="Meiryo" charset="-128"/>
                <a:cs typeface="Meiryo" charset="-128"/>
              </a:rPr>
              <a:t>災害時にはパブリックに切り替え</a:t>
            </a:r>
          </a:p>
        </p:txBody>
      </p:sp>
      <p:sp>
        <p:nvSpPr>
          <p:cNvPr id="77" name="正方形/長方形 76"/>
          <p:cNvSpPr/>
          <p:nvPr/>
        </p:nvSpPr>
        <p:spPr>
          <a:xfrm>
            <a:off x="3946524" y="2909456"/>
            <a:ext cx="1219201" cy="16279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a:solidFill>
                  <a:srgbClr val="FFFFFF"/>
                </a:solidFill>
                <a:latin typeface="Meiryo" charset="-128"/>
                <a:ea typeface="Meiryo" charset="-128"/>
                <a:cs typeface="Meiryo" charset="-128"/>
              </a:rPr>
              <a:t>プライベートで負荷をまかないきれないときにパブリックを追加リソースと</a:t>
            </a:r>
            <a:r>
              <a:rPr lang="ja-JP" altLang="en-US" sz="1200" dirty="0" smtClean="0">
                <a:solidFill>
                  <a:srgbClr val="FFFFFF"/>
                </a:solidFill>
                <a:latin typeface="Meiryo" charset="-128"/>
                <a:ea typeface="Meiryo" charset="-128"/>
                <a:cs typeface="Meiryo" charset="-128"/>
              </a:rPr>
              <a:t>して使用</a:t>
            </a:r>
            <a:endParaRPr lang="ja-JP" altLang="en-US" sz="1200" dirty="0">
              <a:solidFill>
                <a:srgbClr val="FFFFFF"/>
              </a:solidFill>
              <a:latin typeface="Meiryo" charset="-128"/>
              <a:ea typeface="Meiryo" charset="-128"/>
              <a:cs typeface="Meiryo" charset="-128"/>
            </a:endParaRPr>
          </a:p>
        </p:txBody>
      </p:sp>
      <p:sp>
        <p:nvSpPr>
          <p:cNvPr id="78" name="正方形/長方形 77"/>
          <p:cNvSpPr/>
          <p:nvPr/>
        </p:nvSpPr>
        <p:spPr>
          <a:xfrm>
            <a:off x="5182032" y="2909456"/>
            <a:ext cx="1219201" cy="16279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a:solidFill>
                  <a:srgbClr val="FFFFFF"/>
                </a:solidFill>
                <a:latin typeface="Meiryo" charset="-128"/>
                <a:ea typeface="Meiryo" charset="-128"/>
                <a:cs typeface="Meiryo" charset="-128"/>
              </a:rPr>
              <a:t>パブリックで</a:t>
            </a:r>
            <a:r>
              <a:rPr lang="en-US" altLang="ja-JP" sz="1200" dirty="0">
                <a:solidFill>
                  <a:srgbClr val="FFFFFF"/>
                </a:solidFill>
                <a:latin typeface="Meiryo" charset="-128"/>
                <a:ea typeface="Meiryo" charset="-128"/>
                <a:cs typeface="Meiryo" charset="-128"/>
              </a:rPr>
              <a:t>SaaS</a:t>
            </a:r>
            <a:r>
              <a:rPr lang="ja-JP" altLang="en-US" sz="1200" dirty="0">
                <a:solidFill>
                  <a:srgbClr val="FFFFFF"/>
                </a:solidFill>
                <a:latin typeface="Meiryo" charset="-128"/>
                <a:ea typeface="Meiryo" charset="-128"/>
                <a:cs typeface="Meiryo" charset="-128"/>
              </a:rPr>
              <a:t>を使用</a:t>
            </a:r>
            <a:endParaRPr lang="en-US" altLang="ja-JP" sz="1200" dirty="0">
              <a:solidFill>
                <a:srgbClr val="FFFFFF"/>
              </a:solidFill>
              <a:latin typeface="Meiryo" charset="-128"/>
              <a:ea typeface="Meiryo" charset="-128"/>
              <a:cs typeface="Meiryo" charset="-128"/>
            </a:endParaRPr>
          </a:p>
          <a:p>
            <a:r>
              <a:rPr lang="ja-JP" altLang="en-US" sz="1200" dirty="0">
                <a:solidFill>
                  <a:srgbClr val="FFFFFF"/>
                </a:solidFill>
                <a:latin typeface="Meiryo" charset="-128"/>
                <a:ea typeface="Meiryo" charset="-128"/>
                <a:cs typeface="Meiryo" charset="-128"/>
              </a:rPr>
              <a:t>そのデータをプライベートの業務システムで処理する</a:t>
            </a:r>
          </a:p>
        </p:txBody>
      </p:sp>
      <p:sp>
        <p:nvSpPr>
          <p:cNvPr id="79" name="正方形/長方形 78"/>
          <p:cNvSpPr/>
          <p:nvPr/>
        </p:nvSpPr>
        <p:spPr>
          <a:xfrm>
            <a:off x="6417540" y="2909456"/>
            <a:ext cx="1219201" cy="16279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a:solidFill>
                  <a:srgbClr val="FFFFFF"/>
                </a:solidFill>
                <a:latin typeface="Meiryo" charset="-128"/>
                <a:ea typeface="Meiryo" charset="-128"/>
                <a:cs typeface="Meiryo" charset="-128"/>
              </a:rPr>
              <a:t>通常はプライベートで処理するがピーク時はパブリックにリソースを拡大する</a:t>
            </a:r>
          </a:p>
        </p:txBody>
      </p:sp>
      <p:sp>
        <p:nvSpPr>
          <p:cNvPr id="80" name="正方形/長方形 79"/>
          <p:cNvSpPr/>
          <p:nvPr/>
        </p:nvSpPr>
        <p:spPr>
          <a:xfrm>
            <a:off x="7653048" y="2909456"/>
            <a:ext cx="1219201" cy="162791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a:solidFill>
                  <a:srgbClr val="FFFFFF"/>
                </a:solidFill>
                <a:latin typeface="Meiryo" charset="-128"/>
                <a:ea typeface="Meiryo" charset="-128"/>
                <a:cs typeface="Meiryo" charset="-128"/>
              </a:rPr>
              <a:t>業務状況に応じて業務やデータを両者で柔軟に使い分ける</a:t>
            </a:r>
            <a:endParaRPr lang="en-US" altLang="ja-JP" sz="1200" dirty="0">
              <a:solidFill>
                <a:srgbClr val="FFFFFF"/>
              </a:solidFill>
              <a:latin typeface="Meiryo" charset="-128"/>
              <a:ea typeface="Meiryo" charset="-128"/>
              <a:cs typeface="Meiryo" charset="-128"/>
            </a:endParaRPr>
          </a:p>
          <a:p>
            <a:r>
              <a:rPr lang="ja-JP" altLang="en-US" sz="1000" dirty="0" smtClean="0">
                <a:solidFill>
                  <a:srgbClr val="FFFFFF"/>
                </a:solidFill>
                <a:latin typeface="Meiryo" charset="-128"/>
                <a:ea typeface="Meiryo" charset="-128"/>
                <a:cs typeface="Meiryo" charset="-128"/>
              </a:rPr>
              <a:t>（単一リソース）</a:t>
            </a:r>
            <a:endParaRPr lang="ja-JP" altLang="en-US" sz="1000" dirty="0">
              <a:solidFill>
                <a:srgbClr val="FFFFFF"/>
              </a:solidFill>
              <a:latin typeface="Meiryo" charset="-128"/>
              <a:ea typeface="Meiryo" charset="-128"/>
              <a:cs typeface="Meiryo" charset="-128"/>
            </a:endParaRPr>
          </a:p>
        </p:txBody>
      </p:sp>
      <p:sp>
        <p:nvSpPr>
          <p:cNvPr id="81" name="正方形/長方形 80"/>
          <p:cNvSpPr/>
          <p:nvPr/>
        </p:nvSpPr>
        <p:spPr>
          <a:xfrm>
            <a:off x="1584091" y="2181894"/>
            <a:ext cx="178009" cy="46918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800" smtClean="0">
                <a:solidFill>
                  <a:srgbClr val="FFFFFF"/>
                </a:solidFill>
                <a:latin typeface="ＭＳ Ｐゴシック"/>
                <a:ea typeface="ＭＳ Ｐゴシック"/>
                <a:cs typeface="ＭＳ Ｐゴシック"/>
              </a:rPr>
              <a:t>業務Ａ</a:t>
            </a:r>
            <a:endParaRPr kumimoji="1" lang="ja-JP" altLang="en-US" sz="800" dirty="0">
              <a:solidFill>
                <a:srgbClr val="FFFFFF"/>
              </a:solidFill>
              <a:latin typeface="ＭＳ Ｐゴシック"/>
              <a:ea typeface="ＭＳ Ｐゴシック"/>
              <a:cs typeface="ＭＳ Ｐゴシック"/>
            </a:endParaRPr>
          </a:p>
        </p:txBody>
      </p:sp>
      <p:sp>
        <p:nvSpPr>
          <p:cNvPr id="82" name="正方形/長方形 81"/>
          <p:cNvSpPr/>
          <p:nvPr/>
        </p:nvSpPr>
        <p:spPr>
          <a:xfrm>
            <a:off x="1842640" y="2174032"/>
            <a:ext cx="178009" cy="469189"/>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800" dirty="0" smtClean="0">
                <a:solidFill>
                  <a:srgbClr val="FFFFFF"/>
                </a:solidFill>
                <a:latin typeface="ＭＳ Ｐゴシック"/>
                <a:ea typeface="ＭＳ Ｐゴシック"/>
                <a:cs typeface="ＭＳ Ｐゴシック"/>
              </a:rPr>
              <a:t>業務</a:t>
            </a:r>
            <a:r>
              <a:rPr lang="ja-JP" altLang="en-US" sz="800" dirty="0">
                <a:solidFill>
                  <a:srgbClr val="FFFFFF"/>
                </a:solidFill>
                <a:latin typeface="ＭＳ Ｐゴシック"/>
                <a:ea typeface="ＭＳ Ｐゴシック"/>
                <a:cs typeface="ＭＳ Ｐゴシック"/>
              </a:rPr>
              <a:t>Ｂ</a:t>
            </a:r>
            <a:endParaRPr kumimoji="1" lang="ja-JP" altLang="en-US" sz="800" dirty="0">
              <a:solidFill>
                <a:srgbClr val="FFFFFF"/>
              </a:solidFill>
              <a:latin typeface="ＭＳ Ｐゴシック"/>
              <a:ea typeface="ＭＳ Ｐゴシック"/>
              <a:cs typeface="ＭＳ Ｐゴシック"/>
            </a:endParaRPr>
          </a:p>
        </p:txBody>
      </p:sp>
      <p:sp>
        <p:nvSpPr>
          <p:cNvPr id="83" name="正方形/長方形 82"/>
          <p:cNvSpPr/>
          <p:nvPr/>
        </p:nvSpPr>
        <p:spPr>
          <a:xfrm>
            <a:off x="2152480" y="2181894"/>
            <a:ext cx="178009" cy="46918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800" dirty="0" smtClean="0">
                <a:solidFill>
                  <a:srgbClr val="FFFFFF"/>
                </a:solidFill>
                <a:latin typeface="ＭＳ Ｐゴシック"/>
                <a:ea typeface="ＭＳ Ｐゴシック"/>
                <a:cs typeface="ＭＳ Ｐゴシック"/>
              </a:rPr>
              <a:t>業務Ｃ</a:t>
            </a:r>
            <a:endParaRPr kumimoji="1" lang="ja-JP" altLang="en-US" sz="800" dirty="0">
              <a:solidFill>
                <a:srgbClr val="FFFFFF"/>
              </a:solidFill>
              <a:latin typeface="ＭＳ Ｐゴシック"/>
              <a:ea typeface="ＭＳ Ｐゴシック"/>
              <a:cs typeface="ＭＳ Ｐゴシック"/>
            </a:endParaRPr>
          </a:p>
        </p:txBody>
      </p:sp>
      <p:sp>
        <p:nvSpPr>
          <p:cNvPr id="84" name="正方形/長方形 83"/>
          <p:cNvSpPr/>
          <p:nvPr/>
        </p:nvSpPr>
        <p:spPr>
          <a:xfrm>
            <a:off x="2411029" y="2174032"/>
            <a:ext cx="178009" cy="469189"/>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800" dirty="0" smtClean="0">
                <a:solidFill>
                  <a:srgbClr val="FFFFFF"/>
                </a:solidFill>
                <a:latin typeface="ＭＳ Ｐゴシック"/>
                <a:ea typeface="ＭＳ Ｐゴシック"/>
                <a:cs typeface="ＭＳ Ｐゴシック"/>
              </a:rPr>
              <a:t>業務</a:t>
            </a:r>
            <a:r>
              <a:rPr lang="ja-JP" altLang="en-US" sz="800" dirty="0" smtClean="0">
                <a:solidFill>
                  <a:srgbClr val="FFFFFF"/>
                </a:solidFill>
                <a:latin typeface="ＭＳ Ｐゴシック"/>
                <a:ea typeface="ＭＳ Ｐゴシック"/>
                <a:cs typeface="ＭＳ Ｐゴシック"/>
              </a:rPr>
              <a:t>Ｄ</a:t>
            </a:r>
            <a:endParaRPr kumimoji="1" lang="ja-JP" altLang="en-US" sz="800" dirty="0">
              <a:solidFill>
                <a:srgbClr val="FFFFFF"/>
              </a:solidFill>
              <a:latin typeface="ＭＳ Ｐゴシック"/>
              <a:ea typeface="ＭＳ Ｐゴシック"/>
              <a:cs typeface="ＭＳ Ｐゴシック"/>
            </a:endParaRPr>
          </a:p>
        </p:txBody>
      </p:sp>
      <p:cxnSp>
        <p:nvCxnSpPr>
          <p:cNvPr id="85" name="直線矢印コネクタ 84"/>
          <p:cNvCxnSpPr>
            <a:stCxn id="81" idx="0"/>
            <a:endCxn id="57" idx="2"/>
          </p:cNvCxnSpPr>
          <p:nvPr/>
        </p:nvCxnSpPr>
        <p:spPr>
          <a:xfrm flipV="1">
            <a:off x="1673096" y="1842655"/>
            <a:ext cx="125542" cy="339239"/>
          </a:xfrm>
          <a:prstGeom prst="straightConnector1">
            <a:avLst/>
          </a:prstGeom>
          <a:ln w="9525">
            <a:solidFill>
              <a:schemeClr val="tx2">
                <a:lumMod val="60000"/>
                <a:lumOff val="40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8" name="直線矢印コネクタ 87"/>
          <p:cNvCxnSpPr>
            <a:stCxn id="82" idx="0"/>
            <a:endCxn id="57" idx="2"/>
          </p:cNvCxnSpPr>
          <p:nvPr/>
        </p:nvCxnSpPr>
        <p:spPr>
          <a:xfrm flipH="1" flipV="1">
            <a:off x="1798638" y="1842655"/>
            <a:ext cx="133007" cy="331377"/>
          </a:xfrm>
          <a:prstGeom prst="straightConnector1">
            <a:avLst/>
          </a:prstGeom>
          <a:ln w="9525">
            <a:solidFill>
              <a:schemeClr val="tx2">
                <a:lumMod val="60000"/>
                <a:lumOff val="40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1" name="直線矢印コネクタ 90"/>
          <p:cNvCxnSpPr>
            <a:stCxn id="83" idx="0"/>
            <a:endCxn id="56" idx="2"/>
          </p:cNvCxnSpPr>
          <p:nvPr/>
        </p:nvCxnSpPr>
        <p:spPr>
          <a:xfrm flipV="1">
            <a:off x="2241485" y="1842655"/>
            <a:ext cx="134785" cy="339239"/>
          </a:xfrm>
          <a:prstGeom prst="straightConnector1">
            <a:avLst/>
          </a:prstGeom>
          <a:ln w="9525">
            <a:solidFill>
              <a:schemeClr val="tx2">
                <a:lumMod val="60000"/>
                <a:lumOff val="40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2" name="直線矢印コネクタ 91"/>
          <p:cNvCxnSpPr>
            <a:stCxn id="84" idx="0"/>
            <a:endCxn id="56" idx="2"/>
          </p:cNvCxnSpPr>
          <p:nvPr/>
        </p:nvCxnSpPr>
        <p:spPr>
          <a:xfrm flipH="1" flipV="1">
            <a:off x="2376270" y="1842655"/>
            <a:ext cx="123764" cy="331377"/>
          </a:xfrm>
          <a:prstGeom prst="straightConnector1">
            <a:avLst/>
          </a:prstGeom>
          <a:ln w="9525">
            <a:solidFill>
              <a:schemeClr val="tx2">
                <a:lumMod val="60000"/>
                <a:lumOff val="40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99" name="円柱 98"/>
          <p:cNvSpPr/>
          <p:nvPr/>
        </p:nvSpPr>
        <p:spPr>
          <a:xfrm>
            <a:off x="2826526" y="2174032"/>
            <a:ext cx="382442" cy="469189"/>
          </a:xfrm>
          <a:prstGeom prst="can">
            <a:avLst/>
          </a:prstGeom>
          <a:solidFill>
            <a:srgbClr val="66CC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円柱 103"/>
          <p:cNvSpPr/>
          <p:nvPr/>
        </p:nvSpPr>
        <p:spPr>
          <a:xfrm>
            <a:off x="3410381" y="2175292"/>
            <a:ext cx="382442" cy="469189"/>
          </a:xfrm>
          <a:prstGeom prst="can">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正方形/長方形 105"/>
          <p:cNvSpPr/>
          <p:nvPr/>
        </p:nvSpPr>
        <p:spPr>
          <a:xfrm>
            <a:off x="2822913" y="1762693"/>
            <a:ext cx="392449" cy="18537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800" smtClean="0">
                <a:solidFill>
                  <a:srgbClr val="FFFFFF"/>
                </a:solidFill>
                <a:latin typeface="ＭＳ Ｐゴシック"/>
                <a:ea typeface="ＭＳ Ｐゴシック"/>
                <a:cs typeface="ＭＳ Ｐゴシック"/>
              </a:rPr>
              <a:t>業務</a:t>
            </a:r>
            <a:endParaRPr kumimoji="1" lang="ja-JP" altLang="en-US" sz="800" dirty="0">
              <a:solidFill>
                <a:srgbClr val="FFFFFF"/>
              </a:solidFill>
              <a:latin typeface="ＭＳ Ｐゴシック"/>
              <a:ea typeface="ＭＳ Ｐゴシック"/>
              <a:cs typeface="ＭＳ Ｐゴシック"/>
            </a:endParaRPr>
          </a:p>
        </p:txBody>
      </p:sp>
      <p:sp>
        <p:nvSpPr>
          <p:cNvPr id="107" name="正方形/長方形 106"/>
          <p:cNvSpPr/>
          <p:nvPr/>
        </p:nvSpPr>
        <p:spPr>
          <a:xfrm>
            <a:off x="3400374" y="1769622"/>
            <a:ext cx="392449" cy="18537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800" smtClean="0">
                <a:solidFill>
                  <a:srgbClr val="FFFFFF"/>
                </a:solidFill>
                <a:latin typeface="ＭＳ Ｐゴシック"/>
                <a:ea typeface="ＭＳ Ｐゴシック"/>
                <a:cs typeface="ＭＳ Ｐゴシック"/>
              </a:rPr>
              <a:t>業務</a:t>
            </a:r>
            <a:endParaRPr kumimoji="1" lang="ja-JP" altLang="en-US" sz="800" dirty="0">
              <a:solidFill>
                <a:srgbClr val="FFFFFF"/>
              </a:solidFill>
              <a:latin typeface="ＭＳ Ｐゴシック"/>
              <a:ea typeface="ＭＳ Ｐゴシック"/>
              <a:cs typeface="ＭＳ Ｐゴシック"/>
            </a:endParaRPr>
          </a:p>
        </p:txBody>
      </p:sp>
      <p:cxnSp>
        <p:nvCxnSpPr>
          <p:cNvPr id="109" name="曲線コネクタ 108"/>
          <p:cNvCxnSpPr>
            <a:stCxn id="107" idx="2"/>
            <a:endCxn id="106" idx="2"/>
          </p:cNvCxnSpPr>
          <p:nvPr/>
        </p:nvCxnSpPr>
        <p:spPr>
          <a:xfrm rot="5400000" flipH="1">
            <a:off x="3304404" y="1662798"/>
            <a:ext cx="6929" cy="577461"/>
          </a:xfrm>
          <a:prstGeom prst="curvedConnector3">
            <a:avLst>
              <a:gd name="adj1" fmla="val -1999509"/>
            </a:avLst>
          </a:prstGeom>
          <a:ln>
            <a:solidFill>
              <a:schemeClr val="accent6">
                <a:lumMod val="75000"/>
              </a:schemeClr>
            </a:solidFill>
            <a:prstDash val="solid"/>
            <a:headEnd type="triangl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14" name="直線矢印コネクタ 113"/>
          <p:cNvCxnSpPr>
            <a:stCxn id="104" idx="2"/>
            <a:endCxn id="99" idx="4"/>
          </p:cNvCxnSpPr>
          <p:nvPr/>
        </p:nvCxnSpPr>
        <p:spPr>
          <a:xfrm flipH="1" flipV="1">
            <a:off x="3208968" y="2408627"/>
            <a:ext cx="201413" cy="1260"/>
          </a:xfrm>
          <a:prstGeom prst="straightConnector1">
            <a:avLst/>
          </a:prstGeom>
          <a:ln>
            <a:solidFill>
              <a:schemeClr val="accent6">
                <a:lumMod val="75000"/>
              </a:schemeClr>
            </a:solidFill>
            <a:prstDash val="solid"/>
            <a:headEnd type="triangle" w="med" len="med"/>
            <a:tailEnd type="none" w="med" len="med"/>
          </a:ln>
        </p:spPr>
        <p:style>
          <a:lnRef idx="2">
            <a:schemeClr val="accent1"/>
          </a:lnRef>
          <a:fillRef idx="0">
            <a:schemeClr val="accent1"/>
          </a:fillRef>
          <a:effectRef idx="1">
            <a:schemeClr val="accent1"/>
          </a:effectRef>
          <a:fontRef idx="minor">
            <a:schemeClr val="tx1"/>
          </a:fontRef>
        </p:style>
      </p:cxnSp>
      <p:sp>
        <p:nvSpPr>
          <p:cNvPr id="120" name="正方形/長方形 119"/>
          <p:cNvSpPr/>
          <p:nvPr/>
        </p:nvSpPr>
        <p:spPr>
          <a:xfrm>
            <a:off x="4067662" y="1767286"/>
            <a:ext cx="392449" cy="18537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800" smtClean="0">
                <a:solidFill>
                  <a:srgbClr val="FFFFFF"/>
                </a:solidFill>
                <a:latin typeface="ＭＳ Ｐゴシック"/>
                <a:ea typeface="ＭＳ Ｐゴシック"/>
                <a:cs typeface="ＭＳ Ｐゴシック"/>
              </a:rPr>
              <a:t>業務</a:t>
            </a:r>
            <a:endParaRPr kumimoji="1" lang="ja-JP" altLang="en-US" sz="800" dirty="0">
              <a:solidFill>
                <a:srgbClr val="FFFFFF"/>
              </a:solidFill>
              <a:latin typeface="ＭＳ Ｐゴシック"/>
              <a:ea typeface="ＭＳ Ｐゴシック"/>
              <a:cs typeface="ＭＳ Ｐゴシック"/>
            </a:endParaRPr>
          </a:p>
        </p:txBody>
      </p:sp>
      <p:sp>
        <p:nvSpPr>
          <p:cNvPr id="121" name="正方形/長方形 120"/>
          <p:cNvSpPr/>
          <p:nvPr/>
        </p:nvSpPr>
        <p:spPr>
          <a:xfrm>
            <a:off x="4645123" y="1774215"/>
            <a:ext cx="392449" cy="18537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800" smtClean="0">
                <a:solidFill>
                  <a:srgbClr val="FFFFFF"/>
                </a:solidFill>
                <a:latin typeface="ＭＳ Ｐゴシック"/>
                <a:ea typeface="ＭＳ Ｐゴシック"/>
                <a:cs typeface="ＭＳ Ｐゴシック"/>
              </a:rPr>
              <a:t>業務</a:t>
            </a:r>
            <a:endParaRPr kumimoji="1" lang="ja-JP" altLang="en-US" sz="800" dirty="0">
              <a:solidFill>
                <a:srgbClr val="FFFFFF"/>
              </a:solidFill>
              <a:latin typeface="ＭＳ Ｐゴシック"/>
              <a:ea typeface="ＭＳ Ｐゴシック"/>
              <a:cs typeface="ＭＳ Ｐゴシック"/>
            </a:endParaRPr>
          </a:p>
        </p:txBody>
      </p:sp>
      <p:grpSp>
        <p:nvGrpSpPr>
          <p:cNvPr id="122" name="図形グループ 121"/>
          <p:cNvGrpSpPr/>
          <p:nvPr/>
        </p:nvGrpSpPr>
        <p:grpSpPr>
          <a:xfrm>
            <a:off x="4159257" y="2375245"/>
            <a:ext cx="131584" cy="275838"/>
            <a:chOff x="1305189" y="2570455"/>
            <a:chExt cx="969964" cy="2007872"/>
          </a:xfrm>
        </p:grpSpPr>
        <p:sp>
          <p:nvSpPr>
            <p:cNvPr id="123" name="円/楕円 122"/>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24" name="フローチャート: 論理積ゲート 123"/>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25" name="図形グループ 124"/>
          <p:cNvGrpSpPr/>
          <p:nvPr/>
        </p:nvGrpSpPr>
        <p:grpSpPr>
          <a:xfrm>
            <a:off x="4430880" y="2380618"/>
            <a:ext cx="131584" cy="275838"/>
            <a:chOff x="1305189" y="2570455"/>
            <a:chExt cx="969964" cy="2007872"/>
          </a:xfrm>
        </p:grpSpPr>
        <p:sp>
          <p:nvSpPr>
            <p:cNvPr id="126" name="円/楕円 125"/>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27" name="フローチャート: 論理積ゲート 126"/>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28" name="図形グループ 127"/>
          <p:cNvGrpSpPr/>
          <p:nvPr/>
        </p:nvGrpSpPr>
        <p:grpSpPr>
          <a:xfrm>
            <a:off x="4299296" y="2346476"/>
            <a:ext cx="131584" cy="275838"/>
            <a:chOff x="1305189" y="2570455"/>
            <a:chExt cx="969964" cy="2007872"/>
          </a:xfrm>
        </p:grpSpPr>
        <p:sp>
          <p:nvSpPr>
            <p:cNvPr id="129" name="円/楕円 128"/>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30" name="フローチャート: 論理積ゲート 129"/>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31" name="図形グループ 130"/>
          <p:cNvGrpSpPr/>
          <p:nvPr/>
        </p:nvGrpSpPr>
        <p:grpSpPr>
          <a:xfrm>
            <a:off x="4570919" y="2351849"/>
            <a:ext cx="131584" cy="275838"/>
            <a:chOff x="1305189" y="2570455"/>
            <a:chExt cx="969964" cy="2007872"/>
          </a:xfrm>
        </p:grpSpPr>
        <p:sp>
          <p:nvSpPr>
            <p:cNvPr id="132" name="円/楕円 131"/>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33" name="フローチャート: 論理積ゲート 132"/>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34" name="図形グループ 133"/>
          <p:cNvGrpSpPr/>
          <p:nvPr/>
        </p:nvGrpSpPr>
        <p:grpSpPr>
          <a:xfrm>
            <a:off x="4715320" y="2375245"/>
            <a:ext cx="131584" cy="275838"/>
            <a:chOff x="1305189" y="2570455"/>
            <a:chExt cx="969964" cy="2007872"/>
          </a:xfrm>
        </p:grpSpPr>
        <p:sp>
          <p:nvSpPr>
            <p:cNvPr id="135" name="円/楕円 134"/>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36" name="フローチャート: 論理積ゲート 135"/>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37" name="図形グループ 136"/>
          <p:cNvGrpSpPr/>
          <p:nvPr/>
        </p:nvGrpSpPr>
        <p:grpSpPr>
          <a:xfrm>
            <a:off x="4855358" y="2346476"/>
            <a:ext cx="131584" cy="275838"/>
            <a:chOff x="1305189" y="2570455"/>
            <a:chExt cx="969964" cy="2007872"/>
          </a:xfrm>
        </p:grpSpPr>
        <p:sp>
          <p:nvSpPr>
            <p:cNvPr id="138" name="円/楕円 137"/>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39" name="フローチャート: 論理積ゲート 138"/>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sp>
        <p:nvSpPr>
          <p:cNvPr id="140" name="角丸四角形 139"/>
          <p:cNvSpPr/>
          <p:nvPr/>
        </p:nvSpPr>
        <p:spPr>
          <a:xfrm>
            <a:off x="4128467" y="2169510"/>
            <a:ext cx="855313" cy="143470"/>
          </a:xfrm>
          <a:prstGeom prst="roundRect">
            <a:avLst/>
          </a:prstGeom>
          <a:solidFill>
            <a:srgbClr val="7030A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800" smtClean="0">
                <a:solidFill>
                  <a:srgbClr val="FFFFFF"/>
                </a:solidFill>
                <a:latin typeface="Hiragino Kaku Gothic Pro W6" charset="-128"/>
                <a:ea typeface="Hiragino Kaku Gothic Pro W6" charset="-128"/>
                <a:cs typeface="Hiragino Kaku Gothic Pro W6" charset="-128"/>
              </a:rPr>
              <a:t>負荷調整</a:t>
            </a:r>
            <a:endParaRPr kumimoji="1" lang="ja-JP" altLang="en-US" sz="800" dirty="0">
              <a:solidFill>
                <a:srgbClr val="FFFFFF"/>
              </a:solidFill>
              <a:latin typeface="Hiragino Kaku Gothic Pro W6" charset="-128"/>
              <a:ea typeface="Hiragino Kaku Gothic Pro W6" charset="-128"/>
              <a:cs typeface="Hiragino Kaku Gothic Pro W6" charset="-128"/>
            </a:endParaRPr>
          </a:p>
        </p:txBody>
      </p:sp>
      <p:cxnSp>
        <p:nvCxnSpPr>
          <p:cNvPr id="144" name="直線矢印コネクタ 143"/>
          <p:cNvCxnSpPr>
            <a:stCxn id="120" idx="2"/>
            <a:endCxn id="140" idx="0"/>
          </p:cNvCxnSpPr>
          <p:nvPr/>
        </p:nvCxnSpPr>
        <p:spPr>
          <a:xfrm>
            <a:off x="4263887" y="1952656"/>
            <a:ext cx="292237" cy="216854"/>
          </a:xfrm>
          <a:prstGeom prst="straightConnector1">
            <a:avLst/>
          </a:prstGeom>
          <a:ln>
            <a:solidFill>
              <a:schemeClr val="accent6">
                <a:lumMod val="75000"/>
              </a:schemeClr>
            </a:solidFill>
            <a:prstDash val="solid"/>
            <a:headEnd type="triangl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48" name="直線矢印コネクタ 147"/>
          <p:cNvCxnSpPr>
            <a:stCxn id="121" idx="2"/>
            <a:endCxn id="140" idx="0"/>
          </p:cNvCxnSpPr>
          <p:nvPr/>
        </p:nvCxnSpPr>
        <p:spPr>
          <a:xfrm flipH="1">
            <a:off x="4556124" y="1959585"/>
            <a:ext cx="285224" cy="209925"/>
          </a:xfrm>
          <a:prstGeom prst="straightConnector1">
            <a:avLst/>
          </a:prstGeom>
          <a:ln>
            <a:solidFill>
              <a:schemeClr val="accent6">
                <a:lumMod val="75000"/>
              </a:schemeClr>
            </a:solidFill>
            <a:prstDash val="solid"/>
            <a:headEnd type="triangle" w="med" len="med"/>
            <a:tailEnd type="none" w="med" len="med"/>
          </a:ln>
        </p:spPr>
        <p:style>
          <a:lnRef idx="2">
            <a:schemeClr val="accent1"/>
          </a:lnRef>
          <a:fillRef idx="0">
            <a:schemeClr val="accent1"/>
          </a:fillRef>
          <a:effectRef idx="1">
            <a:schemeClr val="accent1"/>
          </a:effectRef>
          <a:fontRef idx="minor">
            <a:schemeClr val="tx1"/>
          </a:fontRef>
        </p:style>
      </p:cxnSp>
      <p:sp>
        <p:nvSpPr>
          <p:cNvPr id="153" name="正方形/長方形 152"/>
          <p:cNvSpPr/>
          <p:nvPr/>
        </p:nvSpPr>
        <p:spPr>
          <a:xfrm>
            <a:off x="5306849" y="1771915"/>
            <a:ext cx="392449" cy="18537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800" smtClean="0">
                <a:solidFill>
                  <a:srgbClr val="FFFFFF"/>
                </a:solidFill>
                <a:latin typeface="ＭＳ Ｐゴシック"/>
                <a:ea typeface="ＭＳ Ｐゴシック"/>
                <a:cs typeface="ＭＳ Ｐゴシック"/>
              </a:rPr>
              <a:t>業務</a:t>
            </a:r>
            <a:endParaRPr kumimoji="1" lang="ja-JP" altLang="en-US" sz="800" dirty="0">
              <a:solidFill>
                <a:srgbClr val="FFFFFF"/>
              </a:solidFill>
              <a:latin typeface="ＭＳ Ｐゴシック"/>
              <a:ea typeface="ＭＳ Ｐゴシック"/>
              <a:cs typeface="ＭＳ Ｐゴシック"/>
            </a:endParaRPr>
          </a:p>
        </p:txBody>
      </p:sp>
      <p:sp>
        <p:nvSpPr>
          <p:cNvPr id="154" name="正方形/長方形 153"/>
          <p:cNvSpPr/>
          <p:nvPr/>
        </p:nvSpPr>
        <p:spPr>
          <a:xfrm>
            <a:off x="5884310" y="1778844"/>
            <a:ext cx="392449" cy="185370"/>
          </a:xfrm>
          <a:prstGeom prst="rect">
            <a:avLst/>
          </a:prstGeom>
          <a:solidFill>
            <a:srgbClr val="00206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en-US" altLang="ja-JP" sz="700" smtClean="0">
                <a:solidFill>
                  <a:srgbClr val="FFFFFF"/>
                </a:solidFill>
                <a:latin typeface="ＭＳ Ｐゴシック"/>
                <a:ea typeface="ＭＳ Ｐゴシック"/>
                <a:cs typeface="ＭＳ Ｐゴシック"/>
              </a:rPr>
              <a:t>SaaS</a:t>
            </a:r>
            <a:endParaRPr kumimoji="1" lang="ja-JP" altLang="en-US" sz="700" dirty="0">
              <a:solidFill>
                <a:srgbClr val="FFFFFF"/>
              </a:solidFill>
              <a:latin typeface="ＭＳ Ｐゴシック"/>
              <a:ea typeface="ＭＳ Ｐゴシック"/>
              <a:cs typeface="ＭＳ Ｐゴシック"/>
            </a:endParaRPr>
          </a:p>
        </p:txBody>
      </p:sp>
      <p:cxnSp>
        <p:nvCxnSpPr>
          <p:cNvPr id="164" name="直線矢印コネクタ 163"/>
          <p:cNvCxnSpPr/>
          <p:nvPr/>
        </p:nvCxnSpPr>
        <p:spPr>
          <a:xfrm flipH="1" flipV="1">
            <a:off x="6094602" y="1960039"/>
            <a:ext cx="1" cy="457513"/>
          </a:xfrm>
          <a:prstGeom prst="straightConnector1">
            <a:avLst/>
          </a:prstGeom>
          <a:ln w="9525">
            <a:solidFill>
              <a:schemeClr val="tx2">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grpSp>
        <p:nvGrpSpPr>
          <p:cNvPr id="155" name="図形グループ 154"/>
          <p:cNvGrpSpPr/>
          <p:nvPr/>
        </p:nvGrpSpPr>
        <p:grpSpPr>
          <a:xfrm>
            <a:off x="5871497" y="2354720"/>
            <a:ext cx="131584" cy="275838"/>
            <a:chOff x="1305189" y="2570455"/>
            <a:chExt cx="969964" cy="2007872"/>
          </a:xfrm>
        </p:grpSpPr>
        <p:sp>
          <p:nvSpPr>
            <p:cNvPr id="156" name="円/楕円 155"/>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57" name="フローチャート: 論理積ゲート 156"/>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58" name="図形グループ 157"/>
          <p:cNvGrpSpPr/>
          <p:nvPr/>
        </p:nvGrpSpPr>
        <p:grpSpPr>
          <a:xfrm>
            <a:off x="6015898" y="2378116"/>
            <a:ext cx="131584" cy="275838"/>
            <a:chOff x="1305189" y="2570455"/>
            <a:chExt cx="969964" cy="2007872"/>
          </a:xfrm>
        </p:grpSpPr>
        <p:sp>
          <p:nvSpPr>
            <p:cNvPr id="159" name="円/楕円 158"/>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60" name="フローチャート: 論理積ゲート 159"/>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61" name="図形グループ 160"/>
          <p:cNvGrpSpPr/>
          <p:nvPr/>
        </p:nvGrpSpPr>
        <p:grpSpPr>
          <a:xfrm>
            <a:off x="6155936" y="2349347"/>
            <a:ext cx="131584" cy="275838"/>
            <a:chOff x="1305189" y="2570455"/>
            <a:chExt cx="969964" cy="2007872"/>
          </a:xfrm>
        </p:grpSpPr>
        <p:sp>
          <p:nvSpPr>
            <p:cNvPr id="162" name="円/楕円 161"/>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63" name="フローチャート: 論理積ゲート 162"/>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cxnSp>
        <p:nvCxnSpPr>
          <p:cNvPr id="165" name="曲線コネクタ 164"/>
          <p:cNvCxnSpPr>
            <a:stCxn id="153" idx="2"/>
            <a:endCxn id="154" idx="2"/>
          </p:cNvCxnSpPr>
          <p:nvPr/>
        </p:nvCxnSpPr>
        <p:spPr>
          <a:xfrm rot="16200000" flipH="1">
            <a:off x="5788340" y="1672018"/>
            <a:ext cx="6929" cy="577461"/>
          </a:xfrm>
          <a:prstGeom prst="curvedConnector3">
            <a:avLst>
              <a:gd name="adj1" fmla="val 3399177"/>
            </a:avLst>
          </a:prstGeom>
          <a:ln>
            <a:solidFill>
              <a:schemeClr val="accent6">
                <a:lumMod val="75000"/>
              </a:schemeClr>
            </a:solidFill>
            <a:prstDash val="solid"/>
            <a:headEnd type="triangle" w="med" len="med"/>
            <a:tailEnd type="none" w="med" len="med"/>
          </a:ln>
        </p:spPr>
        <p:style>
          <a:lnRef idx="2">
            <a:schemeClr val="accent1"/>
          </a:lnRef>
          <a:fillRef idx="0">
            <a:schemeClr val="accent1"/>
          </a:fillRef>
          <a:effectRef idx="1">
            <a:schemeClr val="accent1"/>
          </a:effectRef>
          <a:fontRef idx="minor">
            <a:schemeClr val="tx1"/>
          </a:fontRef>
        </p:style>
      </p:cxnSp>
      <p:sp>
        <p:nvSpPr>
          <p:cNvPr id="168" name="正方形/長方形 167"/>
          <p:cNvSpPr/>
          <p:nvPr/>
        </p:nvSpPr>
        <p:spPr>
          <a:xfrm>
            <a:off x="6551773" y="1771808"/>
            <a:ext cx="392449" cy="18537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800" smtClean="0">
                <a:solidFill>
                  <a:srgbClr val="FFFFFF"/>
                </a:solidFill>
                <a:latin typeface="ＭＳ Ｐゴシック"/>
                <a:ea typeface="ＭＳ Ｐゴシック"/>
                <a:cs typeface="ＭＳ Ｐゴシック"/>
              </a:rPr>
              <a:t>業務</a:t>
            </a:r>
            <a:endParaRPr kumimoji="1" lang="ja-JP" altLang="en-US" sz="800" dirty="0">
              <a:solidFill>
                <a:srgbClr val="FFFFFF"/>
              </a:solidFill>
              <a:latin typeface="ＭＳ Ｐゴシック"/>
              <a:ea typeface="ＭＳ Ｐゴシック"/>
              <a:cs typeface="ＭＳ Ｐゴシック"/>
            </a:endParaRPr>
          </a:p>
        </p:txBody>
      </p:sp>
      <p:sp>
        <p:nvSpPr>
          <p:cNvPr id="169" name="正方形/長方形 168"/>
          <p:cNvSpPr/>
          <p:nvPr/>
        </p:nvSpPr>
        <p:spPr>
          <a:xfrm>
            <a:off x="7129234" y="1778737"/>
            <a:ext cx="392449" cy="185370"/>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horz" rtlCol="0" anchor="ctr"/>
          <a:lstStyle/>
          <a:p>
            <a:pPr algn="ctr"/>
            <a:r>
              <a:rPr kumimoji="1" lang="ja-JP" altLang="en-US" sz="800" smtClean="0">
                <a:solidFill>
                  <a:srgbClr val="FFFFFF"/>
                </a:solidFill>
                <a:latin typeface="ＭＳ Ｐゴシック"/>
                <a:ea typeface="ＭＳ Ｐゴシック"/>
                <a:cs typeface="ＭＳ Ｐゴシック"/>
              </a:rPr>
              <a:t>業務</a:t>
            </a:r>
            <a:endParaRPr kumimoji="1" lang="ja-JP" altLang="en-US" sz="800" dirty="0">
              <a:solidFill>
                <a:srgbClr val="FFFFFF"/>
              </a:solidFill>
              <a:latin typeface="ＭＳ Ｐゴシック"/>
              <a:ea typeface="ＭＳ Ｐゴシック"/>
              <a:cs typeface="ＭＳ Ｐゴシック"/>
            </a:endParaRPr>
          </a:p>
        </p:txBody>
      </p:sp>
      <p:grpSp>
        <p:nvGrpSpPr>
          <p:cNvPr id="170" name="図形グループ 169"/>
          <p:cNvGrpSpPr/>
          <p:nvPr/>
        </p:nvGrpSpPr>
        <p:grpSpPr>
          <a:xfrm>
            <a:off x="6560239" y="2379767"/>
            <a:ext cx="131584" cy="275838"/>
            <a:chOff x="1305189" y="2570455"/>
            <a:chExt cx="969964" cy="2007872"/>
          </a:xfrm>
        </p:grpSpPr>
        <p:sp>
          <p:nvSpPr>
            <p:cNvPr id="171" name="円/楕円 170"/>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72" name="フローチャート: 論理積ゲート 171"/>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73" name="図形グループ 172"/>
          <p:cNvGrpSpPr/>
          <p:nvPr/>
        </p:nvGrpSpPr>
        <p:grpSpPr>
          <a:xfrm>
            <a:off x="6831862" y="2385140"/>
            <a:ext cx="131584" cy="275838"/>
            <a:chOff x="1305189" y="2570455"/>
            <a:chExt cx="969964" cy="2007872"/>
          </a:xfrm>
        </p:grpSpPr>
        <p:sp>
          <p:nvSpPr>
            <p:cNvPr id="174" name="円/楕円 173"/>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75" name="フローチャート: 論理積ゲート 174"/>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76" name="図形グループ 175"/>
          <p:cNvGrpSpPr/>
          <p:nvPr/>
        </p:nvGrpSpPr>
        <p:grpSpPr>
          <a:xfrm>
            <a:off x="6700278" y="2350998"/>
            <a:ext cx="131584" cy="275838"/>
            <a:chOff x="1305189" y="2570455"/>
            <a:chExt cx="969964" cy="2007872"/>
          </a:xfrm>
        </p:grpSpPr>
        <p:sp>
          <p:nvSpPr>
            <p:cNvPr id="177" name="円/楕円 176"/>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78" name="フローチャート: 論理積ゲート 177"/>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79" name="図形グループ 178"/>
          <p:cNvGrpSpPr/>
          <p:nvPr/>
        </p:nvGrpSpPr>
        <p:grpSpPr>
          <a:xfrm>
            <a:off x="7117373" y="2356371"/>
            <a:ext cx="131584" cy="275838"/>
            <a:chOff x="1305189" y="2570455"/>
            <a:chExt cx="969964" cy="2007872"/>
          </a:xfrm>
        </p:grpSpPr>
        <p:sp>
          <p:nvSpPr>
            <p:cNvPr id="180" name="円/楕円 179"/>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81" name="フローチャート: 論理積ゲート 180"/>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82" name="図形グループ 181"/>
          <p:cNvGrpSpPr/>
          <p:nvPr/>
        </p:nvGrpSpPr>
        <p:grpSpPr>
          <a:xfrm>
            <a:off x="7261774" y="2379767"/>
            <a:ext cx="131584" cy="275838"/>
            <a:chOff x="1305189" y="2570455"/>
            <a:chExt cx="969964" cy="2007872"/>
          </a:xfrm>
        </p:grpSpPr>
        <p:sp>
          <p:nvSpPr>
            <p:cNvPr id="183" name="円/楕円 182"/>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84" name="フローチャート: 論理積ゲート 183"/>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185" name="図形グループ 184"/>
          <p:cNvGrpSpPr/>
          <p:nvPr/>
        </p:nvGrpSpPr>
        <p:grpSpPr>
          <a:xfrm>
            <a:off x="7415666" y="2350998"/>
            <a:ext cx="131584" cy="275838"/>
            <a:chOff x="1305189" y="2570455"/>
            <a:chExt cx="969964" cy="2007872"/>
          </a:xfrm>
        </p:grpSpPr>
        <p:sp>
          <p:nvSpPr>
            <p:cNvPr id="186" name="円/楕円 185"/>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87" name="フローチャート: 論理積ゲート 186"/>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cxnSp>
        <p:nvCxnSpPr>
          <p:cNvPr id="191" name="直線矢印コネクタ 190"/>
          <p:cNvCxnSpPr/>
          <p:nvPr/>
        </p:nvCxnSpPr>
        <p:spPr>
          <a:xfrm flipH="1" flipV="1">
            <a:off x="6685856" y="1965024"/>
            <a:ext cx="1" cy="457513"/>
          </a:xfrm>
          <a:prstGeom prst="straightConnector1">
            <a:avLst/>
          </a:prstGeom>
          <a:ln w="9525">
            <a:solidFill>
              <a:schemeClr val="tx2">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192" name="直線矢印コネクタ 191"/>
          <p:cNvCxnSpPr/>
          <p:nvPr/>
        </p:nvCxnSpPr>
        <p:spPr>
          <a:xfrm flipH="1" flipV="1">
            <a:off x="7381598" y="1963881"/>
            <a:ext cx="1" cy="457513"/>
          </a:xfrm>
          <a:prstGeom prst="straightConnector1">
            <a:avLst/>
          </a:prstGeom>
          <a:ln w="9525">
            <a:solidFill>
              <a:schemeClr val="tx2">
                <a:lumMod val="60000"/>
                <a:lumOff val="40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193" name="曲線コネクタ 192"/>
          <p:cNvCxnSpPr>
            <a:stCxn id="169" idx="2"/>
            <a:endCxn id="168" idx="2"/>
          </p:cNvCxnSpPr>
          <p:nvPr/>
        </p:nvCxnSpPr>
        <p:spPr>
          <a:xfrm rot="5400000" flipH="1">
            <a:off x="7033264" y="1671913"/>
            <a:ext cx="6929" cy="577461"/>
          </a:xfrm>
          <a:prstGeom prst="curvedConnector3">
            <a:avLst>
              <a:gd name="adj1" fmla="val -3299177"/>
            </a:avLst>
          </a:prstGeom>
          <a:ln>
            <a:solidFill>
              <a:schemeClr val="accent6">
                <a:lumMod val="75000"/>
              </a:schemeClr>
            </a:solidFill>
            <a:prstDash val="solid"/>
            <a:headEnd type="triangle" w="med" len="med"/>
            <a:tailEnd type="none" w="med" len="med"/>
          </a:ln>
        </p:spPr>
        <p:style>
          <a:lnRef idx="2">
            <a:schemeClr val="accent1"/>
          </a:lnRef>
          <a:fillRef idx="0">
            <a:schemeClr val="accent1"/>
          </a:fillRef>
          <a:effectRef idx="1">
            <a:schemeClr val="accent1"/>
          </a:effectRef>
          <a:fontRef idx="minor">
            <a:schemeClr val="tx1"/>
          </a:fontRef>
        </p:style>
      </p:cxnSp>
      <p:sp>
        <p:nvSpPr>
          <p:cNvPr id="200" name="正方形/長方形 199"/>
          <p:cNvSpPr/>
          <p:nvPr/>
        </p:nvSpPr>
        <p:spPr>
          <a:xfrm>
            <a:off x="7776524" y="2169232"/>
            <a:ext cx="178009" cy="469189"/>
          </a:xfrm>
          <a:prstGeom prst="rect">
            <a:avLst/>
          </a:prstGeom>
          <a:solidFill>
            <a:schemeClr val="accent2">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800" dirty="0" smtClean="0">
                <a:solidFill>
                  <a:srgbClr val="FFFFFF"/>
                </a:solidFill>
                <a:latin typeface="ＭＳ Ｐゴシック"/>
                <a:ea typeface="ＭＳ Ｐゴシック"/>
                <a:cs typeface="ＭＳ Ｐゴシック"/>
              </a:rPr>
              <a:t>業務Ａ</a:t>
            </a:r>
            <a:endParaRPr kumimoji="1" lang="ja-JP" altLang="en-US" sz="800" dirty="0">
              <a:solidFill>
                <a:srgbClr val="FFFFFF"/>
              </a:solidFill>
              <a:latin typeface="ＭＳ Ｐゴシック"/>
              <a:ea typeface="ＭＳ Ｐゴシック"/>
              <a:cs typeface="ＭＳ Ｐゴシック"/>
            </a:endParaRPr>
          </a:p>
        </p:txBody>
      </p:sp>
      <p:sp>
        <p:nvSpPr>
          <p:cNvPr id="201" name="正方形/長方形 200"/>
          <p:cNvSpPr/>
          <p:nvPr/>
        </p:nvSpPr>
        <p:spPr>
          <a:xfrm>
            <a:off x="8035073" y="2161370"/>
            <a:ext cx="178009" cy="469189"/>
          </a:xfrm>
          <a:prstGeom prst="rect">
            <a:avLst/>
          </a:prstGeom>
          <a:solidFill>
            <a:schemeClr val="accent4">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800" dirty="0" smtClean="0">
                <a:solidFill>
                  <a:srgbClr val="FFFFFF"/>
                </a:solidFill>
                <a:latin typeface="ＭＳ Ｐゴシック"/>
                <a:ea typeface="ＭＳ Ｐゴシック"/>
                <a:cs typeface="ＭＳ Ｐゴシック"/>
              </a:rPr>
              <a:t>業務</a:t>
            </a:r>
            <a:r>
              <a:rPr lang="ja-JP" altLang="en-US" sz="800" dirty="0">
                <a:solidFill>
                  <a:srgbClr val="FFFFFF"/>
                </a:solidFill>
                <a:latin typeface="ＭＳ Ｐゴシック"/>
                <a:ea typeface="ＭＳ Ｐゴシック"/>
                <a:cs typeface="ＭＳ Ｐゴシック"/>
              </a:rPr>
              <a:t>Ｂ</a:t>
            </a:r>
            <a:endParaRPr kumimoji="1" lang="ja-JP" altLang="en-US" sz="800" dirty="0">
              <a:solidFill>
                <a:srgbClr val="FFFFFF"/>
              </a:solidFill>
              <a:latin typeface="ＭＳ Ｐゴシック"/>
              <a:ea typeface="ＭＳ Ｐゴシック"/>
              <a:cs typeface="ＭＳ Ｐゴシック"/>
            </a:endParaRPr>
          </a:p>
        </p:txBody>
      </p:sp>
      <p:sp>
        <p:nvSpPr>
          <p:cNvPr id="202" name="正方形/長方形 201"/>
          <p:cNvSpPr/>
          <p:nvPr/>
        </p:nvSpPr>
        <p:spPr>
          <a:xfrm>
            <a:off x="8344913" y="2169232"/>
            <a:ext cx="178009" cy="469189"/>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800" dirty="0" smtClean="0">
                <a:solidFill>
                  <a:srgbClr val="FFFFFF"/>
                </a:solidFill>
                <a:latin typeface="ＭＳ Ｐゴシック"/>
                <a:ea typeface="ＭＳ Ｐゴシック"/>
                <a:cs typeface="ＭＳ Ｐゴシック"/>
              </a:rPr>
              <a:t>業務Ｃ</a:t>
            </a:r>
            <a:endParaRPr kumimoji="1" lang="ja-JP" altLang="en-US" sz="800" dirty="0">
              <a:solidFill>
                <a:srgbClr val="FFFFFF"/>
              </a:solidFill>
              <a:latin typeface="ＭＳ Ｐゴシック"/>
              <a:ea typeface="ＭＳ Ｐゴシック"/>
              <a:cs typeface="ＭＳ Ｐゴシック"/>
            </a:endParaRPr>
          </a:p>
        </p:txBody>
      </p:sp>
      <p:sp>
        <p:nvSpPr>
          <p:cNvPr id="203" name="正方形/長方形 202"/>
          <p:cNvSpPr/>
          <p:nvPr/>
        </p:nvSpPr>
        <p:spPr>
          <a:xfrm>
            <a:off x="8603462" y="2161370"/>
            <a:ext cx="178009" cy="469189"/>
          </a:xfrm>
          <a:prstGeom prst="rect">
            <a:avLst/>
          </a:prstGeom>
          <a:solidFill>
            <a:schemeClr val="bg2">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800" dirty="0" smtClean="0">
                <a:solidFill>
                  <a:srgbClr val="FFFFFF"/>
                </a:solidFill>
                <a:latin typeface="ＭＳ Ｐゴシック"/>
                <a:ea typeface="ＭＳ Ｐゴシック"/>
                <a:cs typeface="ＭＳ Ｐゴシック"/>
              </a:rPr>
              <a:t>業務</a:t>
            </a:r>
            <a:r>
              <a:rPr lang="ja-JP" altLang="en-US" sz="800" dirty="0" smtClean="0">
                <a:solidFill>
                  <a:srgbClr val="FFFFFF"/>
                </a:solidFill>
                <a:latin typeface="ＭＳ Ｐゴシック"/>
                <a:ea typeface="ＭＳ Ｐゴシック"/>
                <a:cs typeface="ＭＳ Ｐゴシック"/>
              </a:rPr>
              <a:t>Ｄ</a:t>
            </a:r>
            <a:endParaRPr kumimoji="1" lang="ja-JP" altLang="en-US" sz="800" dirty="0">
              <a:solidFill>
                <a:srgbClr val="FFFFFF"/>
              </a:solidFill>
              <a:latin typeface="ＭＳ Ｐゴシック"/>
              <a:ea typeface="ＭＳ Ｐゴシック"/>
              <a:cs typeface="ＭＳ Ｐゴシック"/>
            </a:endParaRPr>
          </a:p>
        </p:txBody>
      </p:sp>
      <p:cxnSp>
        <p:nvCxnSpPr>
          <p:cNvPr id="204" name="直線矢印コネクタ 203"/>
          <p:cNvCxnSpPr>
            <a:stCxn id="200" idx="0"/>
            <a:endCxn id="67" idx="2"/>
          </p:cNvCxnSpPr>
          <p:nvPr/>
        </p:nvCxnSpPr>
        <p:spPr>
          <a:xfrm flipV="1">
            <a:off x="7865529" y="1842655"/>
            <a:ext cx="118266" cy="326577"/>
          </a:xfrm>
          <a:prstGeom prst="straightConnector1">
            <a:avLst/>
          </a:prstGeom>
          <a:ln w="9525">
            <a:solidFill>
              <a:schemeClr val="tx2">
                <a:lumMod val="60000"/>
                <a:lumOff val="40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5" name="直線矢印コネクタ 204"/>
          <p:cNvCxnSpPr>
            <a:stCxn id="201" idx="0"/>
            <a:endCxn id="67" idx="2"/>
          </p:cNvCxnSpPr>
          <p:nvPr/>
        </p:nvCxnSpPr>
        <p:spPr>
          <a:xfrm flipH="1" flipV="1">
            <a:off x="7983795" y="1842655"/>
            <a:ext cx="140283" cy="318715"/>
          </a:xfrm>
          <a:prstGeom prst="straightConnector1">
            <a:avLst/>
          </a:prstGeom>
          <a:ln w="9525">
            <a:solidFill>
              <a:schemeClr val="tx2">
                <a:lumMod val="60000"/>
                <a:lumOff val="40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13" name="直線矢印コネクタ 212"/>
          <p:cNvCxnSpPr>
            <a:stCxn id="202" idx="0"/>
            <a:endCxn id="66" idx="2"/>
          </p:cNvCxnSpPr>
          <p:nvPr/>
        </p:nvCxnSpPr>
        <p:spPr>
          <a:xfrm flipV="1">
            <a:off x="8433918" y="1842655"/>
            <a:ext cx="127509" cy="326577"/>
          </a:xfrm>
          <a:prstGeom prst="straightConnector1">
            <a:avLst/>
          </a:prstGeom>
          <a:ln w="9525">
            <a:solidFill>
              <a:schemeClr val="tx2">
                <a:lumMod val="60000"/>
                <a:lumOff val="40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14" name="直線矢印コネクタ 213"/>
          <p:cNvCxnSpPr>
            <a:stCxn id="203" idx="0"/>
            <a:endCxn id="66" idx="2"/>
          </p:cNvCxnSpPr>
          <p:nvPr/>
        </p:nvCxnSpPr>
        <p:spPr>
          <a:xfrm flipH="1" flipV="1">
            <a:off x="8561427" y="1842655"/>
            <a:ext cx="131040" cy="318715"/>
          </a:xfrm>
          <a:prstGeom prst="straightConnector1">
            <a:avLst/>
          </a:prstGeom>
          <a:ln w="9525">
            <a:solidFill>
              <a:schemeClr val="tx2">
                <a:lumMod val="60000"/>
                <a:lumOff val="40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21" name="直線矢印コネクタ 220"/>
          <p:cNvCxnSpPr>
            <a:stCxn id="201" idx="0"/>
            <a:endCxn id="66" idx="2"/>
          </p:cNvCxnSpPr>
          <p:nvPr/>
        </p:nvCxnSpPr>
        <p:spPr>
          <a:xfrm flipV="1">
            <a:off x="8124078" y="1842655"/>
            <a:ext cx="437349" cy="318715"/>
          </a:xfrm>
          <a:prstGeom prst="straightConnector1">
            <a:avLst/>
          </a:prstGeom>
          <a:ln w="9525">
            <a:solidFill>
              <a:schemeClr val="accent6">
                <a:lumMod val="75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26" name="直線矢印コネクタ 225"/>
          <p:cNvCxnSpPr>
            <a:stCxn id="202" idx="0"/>
            <a:endCxn id="67" idx="2"/>
          </p:cNvCxnSpPr>
          <p:nvPr/>
        </p:nvCxnSpPr>
        <p:spPr>
          <a:xfrm flipH="1" flipV="1">
            <a:off x="7983795" y="1842655"/>
            <a:ext cx="450123" cy="326577"/>
          </a:xfrm>
          <a:prstGeom prst="straightConnector1">
            <a:avLst/>
          </a:prstGeom>
          <a:ln w="9525">
            <a:solidFill>
              <a:schemeClr val="accent6">
                <a:lumMod val="75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30" name="直線矢印コネクタ 229"/>
          <p:cNvCxnSpPr>
            <a:stCxn id="203" idx="0"/>
            <a:endCxn id="67" idx="2"/>
          </p:cNvCxnSpPr>
          <p:nvPr/>
        </p:nvCxnSpPr>
        <p:spPr>
          <a:xfrm flipH="1" flipV="1">
            <a:off x="7983795" y="1842655"/>
            <a:ext cx="708672" cy="318715"/>
          </a:xfrm>
          <a:prstGeom prst="straightConnector1">
            <a:avLst/>
          </a:prstGeom>
          <a:ln w="9525">
            <a:solidFill>
              <a:schemeClr val="accent6">
                <a:lumMod val="75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33" name="直線矢印コネクタ 232"/>
          <p:cNvCxnSpPr>
            <a:stCxn id="200" idx="0"/>
            <a:endCxn id="66" idx="2"/>
          </p:cNvCxnSpPr>
          <p:nvPr/>
        </p:nvCxnSpPr>
        <p:spPr>
          <a:xfrm flipV="1">
            <a:off x="7865529" y="1842655"/>
            <a:ext cx="695898" cy="326577"/>
          </a:xfrm>
          <a:prstGeom prst="straightConnector1">
            <a:avLst/>
          </a:prstGeom>
          <a:ln w="9525">
            <a:solidFill>
              <a:schemeClr val="accent6">
                <a:lumMod val="75000"/>
              </a:schemeClr>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236" name="正方形/長方形 235"/>
          <p:cNvSpPr/>
          <p:nvPr/>
        </p:nvSpPr>
        <p:spPr>
          <a:xfrm>
            <a:off x="240000" y="4592785"/>
            <a:ext cx="1219201" cy="162791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1200" dirty="0" smtClean="0">
                <a:solidFill>
                  <a:srgbClr val="FFFFFF"/>
                </a:solidFill>
                <a:latin typeface="Meiryo" charset="-128"/>
                <a:ea typeface="Meiryo" charset="-128"/>
                <a:cs typeface="Meiryo" charset="-128"/>
              </a:rPr>
              <a:t>対象とする業務アプリケーションへのアクセス方法</a:t>
            </a:r>
            <a:endParaRPr kumimoji="1" lang="ja-JP" altLang="en-US" sz="1200" dirty="0">
              <a:solidFill>
                <a:srgbClr val="FFFFFF"/>
              </a:solidFill>
              <a:latin typeface="Meiryo" charset="-128"/>
              <a:ea typeface="Meiryo" charset="-128"/>
              <a:cs typeface="Meiryo" charset="-128"/>
            </a:endParaRPr>
          </a:p>
        </p:txBody>
      </p:sp>
      <p:sp>
        <p:nvSpPr>
          <p:cNvPr id="237" name="正方形/長方形 236"/>
          <p:cNvSpPr/>
          <p:nvPr/>
        </p:nvSpPr>
        <p:spPr>
          <a:xfrm>
            <a:off x="1475508" y="4592785"/>
            <a:ext cx="1219201" cy="162791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ja-JP" altLang="en-US" sz="1200" dirty="0" smtClean="0">
                <a:solidFill>
                  <a:srgbClr val="FFFFFF"/>
                </a:solidFill>
                <a:latin typeface="Meiryo" charset="-128"/>
                <a:ea typeface="Meiryo" charset="-128"/>
                <a:cs typeface="Meiryo" charset="-128"/>
              </a:rPr>
              <a:t>業務の配置と統合監視・管理方法</a:t>
            </a:r>
            <a:endParaRPr kumimoji="1" lang="ja-JP" altLang="en-US" sz="1200" dirty="0">
              <a:solidFill>
                <a:srgbClr val="FFFFFF"/>
              </a:solidFill>
              <a:latin typeface="Meiryo" charset="-128"/>
              <a:ea typeface="Meiryo" charset="-128"/>
              <a:cs typeface="Meiryo" charset="-128"/>
            </a:endParaRPr>
          </a:p>
        </p:txBody>
      </p:sp>
      <p:sp>
        <p:nvSpPr>
          <p:cNvPr id="238" name="正方形/長方形 237"/>
          <p:cNvSpPr/>
          <p:nvPr/>
        </p:nvSpPr>
        <p:spPr>
          <a:xfrm>
            <a:off x="2711016" y="4592785"/>
            <a:ext cx="1219201" cy="162791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smtClean="0">
                <a:solidFill>
                  <a:srgbClr val="FFFFFF"/>
                </a:solidFill>
                <a:latin typeface="Meiryo" charset="-128"/>
                <a:ea typeface="Meiryo" charset="-128"/>
                <a:cs typeface="Meiryo" charset="-128"/>
              </a:rPr>
              <a:t>データやアプリケーション同期の方法やタイミング</a:t>
            </a:r>
            <a:endParaRPr lang="en-US" altLang="ja-JP" sz="1200" dirty="0" smtClean="0">
              <a:solidFill>
                <a:srgbClr val="FFFFFF"/>
              </a:solidFill>
              <a:latin typeface="Meiryo" charset="-128"/>
              <a:ea typeface="Meiryo" charset="-128"/>
              <a:cs typeface="Meiryo" charset="-128"/>
            </a:endParaRPr>
          </a:p>
          <a:p>
            <a:r>
              <a:rPr lang="ja-JP" altLang="en-US" sz="1200" dirty="0" smtClean="0">
                <a:solidFill>
                  <a:srgbClr val="FFFFFF"/>
                </a:solidFill>
                <a:latin typeface="Meiryo" charset="-128"/>
                <a:ea typeface="Meiryo" charset="-128"/>
                <a:cs typeface="Meiryo" charset="-128"/>
              </a:rPr>
              <a:t>サイト切り替え法</a:t>
            </a:r>
            <a:endParaRPr lang="en-US" altLang="ja-JP" sz="1200" dirty="0" smtClean="0">
              <a:solidFill>
                <a:srgbClr val="FFFFFF"/>
              </a:solidFill>
              <a:latin typeface="Meiryo" charset="-128"/>
              <a:ea typeface="Meiryo" charset="-128"/>
              <a:cs typeface="Meiryo" charset="-128"/>
            </a:endParaRPr>
          </a:p>
          <a:p>
            <a:r>
              <a:rPr lang="ja-JP" altLang="en-US" sz="1200" dirty="0" smtClean="0">
                <a:solidFill>
                  <a:srgbClr val="FFFFFF"/>
                </a:solidFill>
                <a:latin typeface="Meiryo" charset="-128"/>
                <a:ea typeface="Meiryo" charset="-128"/>
                <a:cs typeface="Meiryo" charset="-128"/>
              </a:rPr>
              <a:t>統合監視・管理方法</a:t>
            </a:r>
            <a:endParaRPr lang="ja-JP" altLang="en-US" sz="1200" dirty="0">
              <a:solidFill>
                <a:srgbClr val="FFFFFF"/>
              </a:solidFill>
              <a:latin typeface="Meiryo" charset="-128"/>
              <a:ea typeface="Meiryo" charset="-128"/>
              <a:cs typeface="Meiryo" charset="-128"/>
            </a:endParaRPr>
          </a:p>
        </p:txBody>
      </p:sp>
      <p:sp>
        <p:nvSpPr>
          <p:cNvPr id="239" name="正方形/長方形 238"/>
          <p:cNvSpPr/>
          <p:nvPr/>
        </p:nvSpPr>
        <p:spPr>
          <a:xfrm>
            <a:off x="3946524" y="4592785"/>
            <a:ext cx="1219201" cy="162791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smtClean="0">
                <a:solidFill>
                  <a:srgbClr val="FFFFFF"/>
                </a:solidFill>
                <a:latin typeface="Meiryo" charset="-128"/>
                <a:ea typeface="Meiryo" charset="-128"/>
                <a:cs typeface="Meiryo" charset="-128"/>
              </a:rPr>
              <a:t>ネットワーク帯域・設定</a:t>
            </a:r>
            <a:endParaRPr lang="en-US" altLang="ja-JP" sz="1200" dirty="0" smtClean="0">
              <a:solidFill>
                <a:srgbClr val="FFFFFF"/>
              </a:solidFill>
              <a:latin typeface="Meiryo" charset="-128"/>
              <a:ea typeface="Meiryo" charset="-128"/>
              <a:cs typeface="Meiryo" charset="-128"/>
            </a:endParaRPr>
          </a:p>
          <a:p>
            <a:r>
              <a:rPr lang="ja-JP" altLang="en-US" sz="1200" dirty="0" smtClean="0">
                <a:solidFill>
                  <a:srgbClr val="FFFFFF"/>
                </a:solidFill>
                <a:latin typeface="Meiryo" charset="-128"/>
                <a:ea typeface="Meiryo" charset="-128"/>
                <a:cs typeface="Meiryo" charset="-128"/>
              </a:rPr>
              <a:t>振り分けが自動か手動で難易度が変わる</a:t>
            </a:r>
            <a:endParaRPr lang="ja-JP" altLang="en-US" sz="1200" dirty="0">
              <a:solidFill>
                <a:srgbClr val="FFFFFF"/>
              </a:solidFill>
              <a:latin typeface="Meiryo" charset="-128"/>
              <a:ea typeface="Meiryo" charset="-128"/>
              <a:cs typeface="Meiryo" charset="-128"/>
            </a:endParaRPr>
          </a:p>
        </p:txBody>
      </p:sp>
      <p:sp>
        <p:nvSpPr>
          <p:cNvPr id="240" name="正方形/長方形 239"/>
          <p:cNvSpPr/>
          <p:nvPr/>
        </p:nvSpPr>
        <p:spPr>
          <a:xfrm>
            <a:off x="5182032" y="4592785"/>
            <a:ext cx="1219201" cy="162791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en-US" altLang="ja-JP" sz="1200" dirty="0" smtClean="0">
                <a:solidFill>
                  <a:srgbClr val="FFFFFF"/>
                </a:solidFill>
                <a:latin typeface="Meiryo" charset="-128"/>
                <a:ea typeface="Meiryo" charset="-128"/>
                <a:cs typeface="Meiryo" charset="-128"/>
              </a:rPr>
              <a:t>SaaS/API</a:t>
            </a:r>
            <a:r>
              <a:rPr lang="ja-JP" altLang="en-US" sz="1200" dirty="0" smtClean="0">
                <a:solidFill>
                  <a:srgbClr val="FFFFFF"/>
                </a:solidFill>
                <a:latin typeface="Meiryo" charset="-128"/>
                <a:ea typeface="Meiryo" charset="-128"/>
                <a:cs typeface="Meiryo" charset="-128"/>
              </a:rPr>
              <a:t>連携の方法</a:t>
            </a:r>
            <a:endParaRPr lang="ja-JP" altLang="en-US" sz="1200" dirty="0">
              <a:solidFill>
                <a:srgbClr val="FFFFFF"/>
              </a:solidFill>
              <a:latin typeface="Meiryo" charset="-128"/>
              <a:ea typeface="Meiryo" charset="-128"/>
              <a:cs typeface="Meiryo" charset="-128"/>
            </a:endParaRPr>
          </a:p>
        </p:txBody>
      </p:sp>
      <p:sp>
        <p:nvSpPr>
          <p:cNvPr id="241" name="正方形/長方形 240"/>
          <p:cNvSpPr/>
          <p:nvPr/>
        </p:nvSpPr>
        <p:spPr>
          <a:xfrm>
            <a:off x="6417540" y="4592785"/>
            <a:ext cx="1219201" cy="162791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a:solidFill>
                  <a:srgbClr val="FFFFFF"/>
                </a:solidFill>
                <a:latin typeface="Meiryo" charset="-128"/>
                <a:ea typeface="Meiryo" charset="-128"/>
                <a:cs typeface="Meiryo" charset="-128"/>
              </a:rPr>
              <a:t>データやアプリケーション同期の方法やタイミング</a:t>
            </a:r>
            <a:endParaRPr lang="en-US" altLang="ja-JP" sz="1200" dirty="0">
              <a:solidFill>
                <a:srgbClr val="FFFFFF"/>
              </a:solidFill>
              <a:latin typeface="Meiryo" charset="-128"/>
              <a:ea typeface="Meiryo" charset="-128"/>
              <a:cs typeface="Meiryo" charset="-128"/>
            </a:endParaRPr>
          </a:p>
          <a:p>
            <a:r>
              <a:rPr lang="ja-JP" altLang="en-US" sz="1200" dirty="0">
                <a:solidFill>
                  <a:srgbClr val="FFFFFF"/>
                </a:solidFill>
                <a:latin typeface="Meiryo" charset="-128"/>
                <a:ea typeface="Meiryo" charset="-128"/>
                <a:cs typeface="Meiryo" charset="-128"/>
              </a:rPr>
              <a:t>サイト切り替え法</a:t>
            </a:r>
            <a:endParaRPr lang="en-US" altLang="ja-JP" sz="1200" dirty="0">
              <a:solidFill>
                <a:srgbClr val="FFFFFF"/>
              </a:solidFill>
              <a:latin typeface="Meiryo" charset="-128"/>
              <a:ea typeface="Meiryo" charset="-128"/>
              <a:cs typeface="Meiryo" charset="-128"/>
            </a:endParaRPr>
          </a:p>
          <a:p>
            <a:r>
              <a:rPr lang="ja-JP" altLang="en-US" sz="1200" dirty="0">
                <a:solidFill>
                  <a:srgbClr val="FFFFFF"/>
                </a:solidFill>
                <a:latin typeface="Meiryo" charset="-128"/>
                <a:ea typeface="Meiryo" charset="-128"/>
                <a:cs typeface="Meiryo" charset="-128"/>
              </a:rPr>
              <a:t>統合監視・管理方法</a:t>
            </a:r>
          </a:p>
        </p:txBody>
      </p:sp>
      <p:sp>
        <p:nvSpPr>
          <p:cNvPr id="242" name="正方形/長方形 241"/>
          <p:cNvSpPr/>
          <p:nvPr/>
        </p:nvSpPr>
        <p:spPr>
          <a:xfrm>
            <a:off x="7653048" y="4592785"/>
            <a:ext cx="1219201" cy="1627910"/>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1200" dirty="0">
                <a:solidFill>
                  <a:srgbClr val="FFFFFF"/>
                </a:solidFill>
                <a:latin typeface="Meiryo" charset="-128"/>
                <a:ea typeface="Meiryo" charset="-128"/>
                <a:cs typeface="Meiryo" charset="-128"/>
              </a:rPr>
              <a:t>データやアプリケーション同期の方法やタイミング</a:t>
            </a:r>
            <a:endParaRPr lang="en-US" altLang="ja-JP" sz="1200" dirty="0">
              <a:solidFill>
                <a:srgbClr val="FFFFFF"/>
              </a:solidFill>
              <a:latin typeface="Meiryo" charset="-128"/>
              <a:ea typeface="Meiryo" charset="-128"/>
              <a:cs typeface="Meiryo" charset="-128"/>
            </a:endParaRPr>
          </a:p>
          <a:p>
            <a:r>
              <a:rPr lang="ja-JP" altLang="en-US" sz="1200" dirty="0">
                <a:solidFill>
                  <a:srgbClr val="FFFFFF"/>
                </a:solidFill>
                <a:latin typeface="Meiryo" charset="-128"/>
                <a:ea typeface="Meiryo" charset="-128"/>
                <a:cs typeface="Meiryo" charset="-128"/>
              </a:rPr>
              <a:t>サイト切り替え法</a:t>
            </a:r>
            <a:endParaRPr lang="en-US" altLang="ja-JP" sz="1200" dirty="0">
              <a:solidFill>
                <a:srgbClr val="FFFFFF"/>
              </a:solidFill>
              <a:latin typeface="Meiryo" charset="-128"/>
              <a:ea typeface="Meiryo" charset="-128"/>
              <a:cs typeface="Meiryo" charset="-128"/>
            </a:endParaRPr>
          </a:p>
          <a:p>
            <a:r>
              <a:rPr lang="ja-JP" altLang="en-US" sz="1200" dirty="0">
                <a:solidFill>
                  <a:srgbClr val="FFFFFF"/>
                </a:solidFill>
                <a:latin typeface="Meiryo" charset="-128"/>
                <a:ea typeface="Meiryo" charset="-128"/>
                <a:cs typeface="Meiryo" charset="-128"/>
              </a:rPr>
              <a:t>統合監視・管理方法</a:t>
            </a:r>
          </a:p>
        </p:txBody>
      </p:sp>
      <p:sp>
        <p:nvSpPr>
          <p:cNvPr id="243" name="正方形/長方形 242"/>
          <p:cNvSpPr/>
          <p:nvPr/>
        </p:nvSpPr>
        <p:spPr>
          <a:xfrm>
            <a:off x="241339" y="6276114"/>
            <a:ext cx="1219201" cy="263232"/>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低</a:t>
            </a:r>
            <a:endParaRPr kumimoji="1" lang="ja-JP" altLang="en-US" sz="1200" dirty="0">
              <a:solidFill>
                <a:srgbClr val="FFFFFF"/>
              </a:solidFill>
              <a:latin typeface="Meiryo" charset="-128"/>
              <a:ea typeface="Meiryo" charset="-128"/>
              <a:cs typeface="Meiryo" charset="-128"/>
            </a:endParaRPr>
          </a:p>
        </p:txBody>
      </p:sp>
      <p:sp>
        <p:nvSpPr>
          <p:cNvPr id="244" name="正方形/長方形 243"/>
          <p:cNvSpPr/>
          <p:nvPr/>
        </p:nvSpPr>
        <p:spPr>
          <a:xfrm>
            <a:off x="1476847" y="6276114"/>
            <a:ext cx="1219201" cy="263232"/>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Meiryo" charset="-128"/>
                <a:ea typeface="Meiryo" charset="-128"/>
                <a:cs typeface="Meiryo" charset="-128"/>
              </a:rPr>
              <a:t>低</a:t>
            </a:r>
            <a:endParaRPr kumimoji="1" lang="ja-JP" altLang="en-US" sz="1200" dirty="0">
              <a:solidFill>
                <a:srgbClr val="FFFFFF"/>
              </a:solidFill>
              <a:latin typeface="Meiryo" charset="-128"/>
              <a:ea typeface="Meiryo" charset="-128"/>
              <a:cs typeface="Meiryo" charset="-128"/>
            </a:endParaRPr>
          </a:p>
        </p:txBody>
      </p:sp>
      <p:sp>
        <p:nvSpPr>
          <p:cNvPr id="245" name="正方形/長方形 244"/>
          <p:cNvSpPr/>
          <p:nvPr/>
        </p:nvSpPr>
        <p:spPr>
          <a:xfrm>
            <a:off x="2712355" y="6276114"/>
            <a:ext cx="1219201" cy="263232"/>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中</a:t>
            </a:r>
            <a:endParaRPr lang="ja-JP" altLang="en-US" sz="1200" dirty="0">
              <a:solidFill>
                <a:srgbClr val="FFFFFF"/>
              </a:solidFill>
              <a:latin typeface="Meiryo" charset="-128"/>
              <a:ea typeface="Meiryo" charset="-128"/>
              <a:cs typeface="Meiryo" charset="-128"/>
            </a:endParaRPr>
          </a:p>
        </p:txBody>
      </p:sp>
      <p:sp>
        <p:nvSpPr>
          <p:cNvPr id="246" name="正方形/長方形 245"/>
          <p:cNvSpPr/>
          <p:nvPr/>
        </p:nvSpPr>
        <p:spPr>
          <a:xfrm>
            <a:off x="3947863" y="6276114"/>
            <a:ext cx="1219201" cy="263232"/>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高</a:t>
            </a:r>
            <a:endParaRPr lang="ja-JP" altLang="en-US" sz="1200" dirty="0">
              <a:solidFill>
                <a:srgbClr val="FFFFFF"/>
              </a:solidFill>
              <a:latin typeface="Meiryo" charset="-128"/>
              <a:ea typeface="Meiryo" charset="-128"/>
              <a:cs typeface="Meiryo" charset="-128"/>
            </a:endParaRPr>
          </a:p>
        </p:txBody>
      </p:sp>
      <p:sp>
        <p:nvSpPr>
          <p:cNvPr id="247" name="正方形/長方形 246"/>
          <p:cNvSpPr/>
          <p:nvPr/>
        </p:nvSpPr>
        <p:spPr>
          <a:xfrm>
            <a:off x="5183371" y="6276114"/>
            <a:ext cx="1219201" cy="263232"/>
          </a:xfrm>
          <a:prstGeom prst="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高</a:t>
            </a:r>
            <a:endParaRPr lang="ja-JP" altLang="en-US" sz="1200" dirty="0">
              <a:solidFill>
                <a:srgbClr val="FFFFFF"/>
              </a:solidFill>
              <a:latin typeface="Meiryo" charset="-128"/>
              <a:ea typeface="Meiryo" charset="-128"/>
              <a:cs typeface="Meiryo" charset="-128"/>
            </a:endParaRPr>
          </a:p>
        </p:txBody>
      </p:sp>
      <p:sp>
        <p:nvSpPr>
          <p:cNvPr id="248" name="正方形/長方形 247"/>
          <p:cNvSpPr/>
          <p:nvPr/>
        </p:nvSpPr>
        <p:spPr>
          <a:xfrm>
            <a:off x="6418879" y="6276114"/>
            <a:ext cx="1219201" cy="263232"/>
          </a:xfrm>
          <a:prstGeom prst="rect">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高</a:t>
            </a:r>
            <a:r>
              <a:rPr lang="en-US" altLang="ja-JP" sz="1200" dirty="0" smtClean="0">
                <a:solidFill>
                  <a:srgbClr val="FFFFFF"/>
                </a:solidFill>
                <a:latin typeface="Meiryo" charset="-128"/>
                <a:ea typeface="Meiryo" charset="-128"/>
                <a:cs typeface="Meiryo" charset="-128"/>
              </a:rPr>
              <a:t>+</a:t>
            </a:r>
            <a:endParaRPr lang="ja-JP" altLang="en-US" sz="1200" dirty="0">
              <a:solidFill>
                <a:srgbClr val="FFFFFF"/>
              </a:solidFill>
              <a:latin typeface="Meiryo" charset="-128"/>
              <a:ea typeface="Meiryo" charset="-128"/>
              <a:cs typeface="Meiryo" charset="-128"/>
            </a:endParaRPr>
          </a:p>
        </p:txBody>
      </p:sp>
      <p:sp>
        <p:nvSpPr>
          <p:cNvPr id="249" name="正方形/長方形 248"/>
          <p:cNvSpPr/>
          <p:nvPr/>
        </p:nvSpPr>
        <p:spPr>
          <a:xfrm>
            <a:off x="7654387" y="6276114"/>
            <a:ext cx="1219201" cy="263232"/>
          </a:xfrm>
          <a:prstGeom prst="rect">
            <a:avLst/>
          </a:prstGeom>
          <a:solidFill>
            <a:srgbClr val="FF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srgbClr val="FFFFFF"/>
                </a:solidFill>
                <a:latin typeface="Meiryo" charset="-128"/>
                <a:ea typeface="Meiryo" charset="-128"/>
                <a:cs typeface="Meiryo" charset="-128"/>
              </a:rPr>
              <a:t>高</a:t>
            </a:r>
            <a:r>
              <a:rPr lang="en-US" altLang="ja-JP" sz="1200" dirty="0" smtClean="0">
                <a:solidFill>
                  <a:srgbClr val="FFFFFF"/>
                </a:solidFill>
                <a:latin typeface="Meiryo" charset="-128"/>
                <a:ea typeface="Meiryo" charset="-128"/>
                <a:cs typeface="Meiryo" charset="-128"/>
              </a:rPr>
              <a:t>+</a:t>
            </a:r>
            <a:endParaRPr lang="ja-JP" altLang="en-US" sz="1200" dirty="0">
              <a:solidFill>
                <a:srgbClr val="FFFFFF"/>
              </a:solidFill>
              <a:latin typeface="Meiryo" charset="-128"/>
              <a:ea typeface="Meiryo" charset="-128"/>
              <a:cs typeface="Meiryo" charset="-128"/>
            </a:endParaRPr>
          </a:p>
        </p:txBody>
      </p:sp>
    </p:spTree>
    <p:extLst>
      <p:ext uri="{BB962C8B-B14F-4D97-AF65-F5344CB8AC3E}">
        <p14:creationId xmlns:p14="http://schemas.microsoft.com/office/powerpoint/2010/main" val="1128233837"/>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図形グループ 28"/>
          <p:cNvGrpSpPr/>
          <p:nvPr/>
        </p:nvGrpSpPr>
        <p:grpSpPr>
          <a:xfrm>
            <a:off x="5108974" y="3458302"/>
            <a:ext cx="3670338" cy="1725404"/>
            <a:chOff x="5097077" y="2733040"/>
            <a:chExt cx="3670338" cy="1725404"/>
          </a:xfrm>
          <a:effectLst>
            <a:outerShdw blurRad="50800" dist="38100" dir="2700000" algn="tl" rotWithShape="0">
              <a:prstClr val="black">
                <a:alpha val="40000"/>
              </a:prstClr>
            </a:outerShdw>
          </a:effectLst>
        </p:grpSpPr>
        <p:sp>
          <p:nvSpPr>
            <p:cNvPr id="12" name="角丸四角形 11"/>
            <p:cNvSpPr/>
            <p:nvPr/>
          </p:nvSpPr>
          <p:spPr>
            <a:xfrm>
              <a:off x="5464843" y="3009782"/>
              <a:ext cx="2936919" cy="813632"/>
            </a:xfrm>
            <a:prstGeom prst="roundRect">
              <a:avLst/>
            </a:prstGeom>
            <a:solidFill>
              <a:srgbClr val="3366FF"/>
            </a:solidFill>
            <a:ln>
              <a:noFill/>
            </a:ln>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effectLst/>
                  <a:latin typeface="ＭＳ Ｐゴシック"/>
                  <a:ea typeface="ＭＳ Ｐゴシック"/>
                  <a:cs typeface="ＭＳ Ｐゴシック"/>
                </a:rPr>
                <a:t>経費精算サービス</a:t>
              </a:r>
              <a:endParaRPr lang="en-US" altLang="ja-JP" sz="2000" dirty="0">
                <a:solidFill>
                  <a:srgbClr val="FFFFFF"/>
                </a:solidFill>
                <a:latin typeface="ＭＳ Ｐゴシック"/>
                <a:ea typeface="ＭＳ Ｐゴシック"/>
                <a:cs typeface="ＭＳ Ｐゴシック"/>
              </a:endParaRPr>
            </a:p>
            <a:p>
              <a:pPr algn="ctr"/>
              <a:r>
                <a:rPr lang="ja-JP" altLang="en-US" sz="1600" dirty="0" smtClean="0">
                  <a:solidFill>
                    <a:srgbClr val="FFFFFF"/>
                  </a:solidFill>
                  <a:latin typeface="ＭＳ Ｐゴシック"/>
                  <a:ea typeface="ＭＳ Ｐゴシック"/>
                  <a:cs typeface="ＭＳ Ｐゴシック"/>
                </a:rPr>
                <a:t>インターネット越しに経費精算</a:t>
              </a:r>
              <a:endParaRPr kumimoji="1" lang="ja-JP" altLang="en-US" sz="1600" dirty="0">
                <a:solidFill>
                  <a:srgbClr val="FFFFFF"/>
                </a:solidFill>
                <a:effectLst/>
                <a:latin typeface="ＭＳ Ｐゴシック"/>
                <a:ea typeface="ＭＳ Ｐゴシック"/>
                <a:cs typeface="ＭＳ Ｐゴシック"/>
              </a:endParaRPr>
            </a:p>
          </p:txBody>
        </p:sp>
        <p:grpSp>
          <p:nvGrpSpPr>
            <p:cNvPr id="10" name="図形グループ 9"/>
            <p:cNvGrpSpPr/>
            <p:nvPr/>
          </p:nvGrpSpPr>
          <p:grpSpPr>
            <a:xfrm>
              <a:off x="5097077" y="2733040"/>
              <a:ext cx="3670338" cy="1725404"/>
              <a:chOff x="3276600" y="2743200"/>
              <a:chExt cx="5486400" cy="1725404"/>
            </a:xfrm>
          </p:grpSpPr>
          <p:sp>
            <p:nvSpPr>
              <p:cNvPr id="11" name="角丸四角形 10"/>
              <p:cNvSpPr/>
              <p:nvPr/>
            </p:nvSpPr>
            <p:spPr bwMode="auto">
              <a:xfrm>
                <a:off x="3276600" y="2743200"/>
                <a:ext cx="5486400" cy="1725404"/>
              </a:xfrm>
              <a:prstGeom prst="roundRect">
                <a:avLst>
                  <a:gd name="adj" fmla="val 0"/>
                </a:avLst>
              </a:prstGeom>
              <a:solidFill>
                <a:srgbClr val="33CC33"/>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ＤＦＰ太丸ゴシック体"/>
                  <a:ea typeface="ＤＦＰ太丸ゴシック体"/>
                  <a:cs typeface="ＤＦＰ太丸ゴシック体"/>
                </a:endParaRPr>
              </a:p>
            </p:txBody>
          </p:sp>
          <p:sp>
            <p:nvSpPr>
              <p:cNvPr id="13" name="テキスト ボックス 12"/>
              <p:cNvSpPr txBox="1"/>
              <p:nvPr/>
            </p:nvSpPr>
            <p:spPr>
              <a:xfrm>
                <a:off x="4799061" y="3944100"/>
                <a:ext cx="2492989" cy="369332"/>
              </a:xfrm>
              <a:prstGeom prst="rect">
                <a:avLst/>
              </a:prstGeom>
              <a:noFill/>
              <a:ln>
                <a:noFill/>
              </a:ln>
            </p:spPr>
            <p:txBody>
              <a:bodyPr wrap="none" rtlCol="0">
                <a:spAutoFit/>
              </a:bodyPr>
              <a:lstStyle/>
              <a:p>
                <a:pPr algn="ctr"/>
                <a:r>
                  <a:rPr kumimoji="1" lang="ja-JP" altLang="en-US" sz="1800" dirty="0" smtClean="0">
                    <a:solidFill>
                      <a:srgbClr val="FFFFFF"/>
                    </a:solidFill>
                    <a:latin typeface="ＤＦＰ太丸ゴシック体"/>
                    <a:ea typeface="ＤＦＰ太丸ゴシック体"/>
                    <a:cs typeface="ＤＦＰ太丸ゴシック体"/>
                  </a:rPr>
                  <a:t>パブリック・クラウド</a:t>
                </a:r>
                <a:endParaRPr kumimoji="1" lang="ja-JP" altLang="en-US" sz="1800" dirty="0">
                  <a:solidFill>
                    <a:srgbClr val="FFFFFF"/>
                  </a:solidFill>
                  <a:latin typeface="ＤＦＰ太丸ゴシック体"/>
                  <a:ea typeface="ＤＦＰ太丸ゴシック体"/>
                  <a:cs typeface="ＤＦＰ太丸ゴシック体"/>
                </a:endParaRPr>
              </a:p>
            </p:txBody>
          </p:sp>
        </p:grpSp>
      </p:grpSp>
      <p:sp>
        <p:nvSpPr>
          <p:cNvPr id="2" name="タイトル 1"/>
          <p:cNvSpPr>
            <a:spLocks noGrp="1"/>
          </p:cNvSpPr>
          <p:nvPr>
            <p:ph type="title"/>
          </p:nvPr>
        </p:nvSpPr>
        <p:spPr/>
        <p:txBody>
          <a:bodyPr/>
          <a:lstStyle/>
          <a:p>
            <a:r>
              <a:rPr lang="ja-JP" altLang="en-US" dirty="0"/>
              <a:t>ハイブリッド・クラウド</a:t>
            </a:r>
            <a:r>
              <a:rPr lang="ja-JP" altLang="en-US" dirty="0" smtClean="0"/>
              <a:t>（２）</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48</a:t>
            </a:fld>
            <a:endParaRPr kumimoji="1" lang="ja-JP" altLang="en-US"/>
          </a:p>
        </p:txBody>
      </p:sp>
      <p:grpSp>
        <p:nvGrpSpPr>
          <p:cNvPr id="18" name="図形グループ 17"/>
          <p:cNvGrpSpPr/>
          <p:nvPr/>
        </p:nvGrpSpPr>
        <p:grpSpPr>
          <a:xfrm>
            <a:off x="465318" y="3458302"/>
            <a:ext cx="3662015" cy="1725404"/>
            <a:chOff x="390688" y="2743200"/>
            <a:chExt cx="2747636" cy="2579132"/>
          </a:xfrm>
          <a:effectLst>
            <a:outerShdw blurRad="50800" dist="38100" dir="2700000" algn="tl" rotWithShape="0">
              <a:prstClr val="black">
                <a:alpha val="40000"/>
              </a:prstClr>
            </a:outerShdw>
          </a:effectLst>
        </p:grpSpPr>
        <p:sp>
          <p:nvSpPr>
            <p:cNvPr id="19" name="角丸四角形 18"/>
            <p:cNvSpPr/>
            <p:nvPr/>
          </p:nvSpPr>
          <p:spPr bwMode="auto">
            <a:xfrm>
              <a:off x="390688" y="2743200"/>
              <a:ext cx="2723823" cy="2579132"/>
            </a:xfrm>
            <a:prstGeom prst="roundRect">
              <a:avLst>
                <a:gd name="adj" fmla="val 0"/>
              </a:avLst>
            </a:prstGeom>
            <a:solidFill>
              <a:schemeClr val="accent6">
                <a:lumMod val="20000"/>
                <a:lumOff val="80000"/>
              </a:schemeClr>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ＤＦＰ太丸ゴシック体"/>
                <a:ea typeface="ＤＦＰ太丸ゴシック体"/>
                <a:cs typeface="ＤＦＰ太丸ゴシック体"/>
              </a:endParaRPr>
            </a:p>
          </p:txBody>
        </p:sp>
        <p:sp>
          <p:nvSpPr>
            <p:cNvPr id="21" name="テキスト ボックス 20"/>
            <p:cNvSpPr txBox="1"/>
            <p:nvPr/>
          </p:nvSpPr>
          <p:spPr>
            <a:xfrm>
              <a:off x="414501" y="4567393"/>
              <a:ext cx="2723823" cy="369332"/>
            </a:xfrm>
            <a:prstGeom prst="rect">
              <a:avLst/>
            </a:prstGeom>
            <a:noFill/>
            <a:ln>
              <a:noFill/>
            </a:ln>
          </p:spPr>
          <p:txBody>
            <a:bodyPr wrap="none" rtlCol="0">
              <a:spAutoFit/>
            </a:bodyPr>
            <a:lstStyle/>
            <a:p>
              <a:pPr algn="ctr"/>
              <a:r>
                <a:rPr kumimoji="1" lang="ja-JP" altLang="en-US" sz="1800" dirty="0" smtClean="0">
                  <a:solidFill>
                    <a:srgbClr val="000090"/>
                  </a:solidFill>
                  <a:latin typeface="ＤＦＰ太丸ゴシック体"/>
                  <a:ea typeface="ＤＦＰ太丸ゴシック体"/>
                  <a:cs typeface="ＤＦＰ太丸ゴシック体"/>
                </a:rPr>
                <a:t>プライベート・クラウド</a:t>
              </a:r>
              <a:endParaRPr kumimoji="1" lang="ja-JP" altLang="en-US" sz="1800" dirty="0">
                <a:solidFill>
                  <a:srgbClr val="000090"/>
                </a:solidFill>
                <a:latin typeface="ＤＦＰ太丸ゴシック体"/>
                <a:ea typeface="ＤＦＰ太丸ゴシック体"/>
                <a:cs typeface="ＤＦＰ太丸ゴシック体"/>
              </a:endParaRPr>
            </a:p>
          </p:txBody>
        </p:sp>
      </p:grpSp>
      <p:sp>
        <p:nvSpPr>
          <p:cNvPr id="26" name="角丸四角形 25"/>
          <p:cNvSpPr/>
          <p:nvPr/>
        </p:nvSpPr>
        <p:spPr>
          <a:xfrm>
            <a:off x="824762" y="3735044"/>
            <a:ext cx="2936919" cy="813632"/>
          </a:xfrm>
          <a:prstGeom prst="roundRect">
            <a:avLst>
              <a:gd name="adj" fmla="val 0"/>
            </a:avLst>
          </a:prstGeom>
          <a:ln>
            <a:noFill/>
          </a:ln>
          <a:effectLst>
            <a:outerShdw blurRad="50800" dist="38100" dir="2700000" algn="tl" rotWithShape="0">
              <a:prstClr val="black">
                <a:alpha val="40000"/>
              </a:prstClr>
            </a:outerShdw>
          </a:effectLst>
        </p:spPr>
        <p:style>
          <a:lnRef idx="3">
            <a:schemeClr val="lt1"/>
          </a:lnRef>
          <a:fillRef idx="1">
            <a:schemeClr val="accent2"/>
          </a:fillRef>
          <a:effectRef idx="1">
            <a:schemeClr val="accent2"/>
          </a:effectRef>
          <a:fontRef idx="minor">
            <a:schemeClr val="lt1"/>
          </a:fontRef>
        </p:style>
        <p:txBody>
          <a:bodyPr rtlCol="0" anchor="ctr"/>
          <a:lstStyle/>
          <a:p>
            <a:pPr algn="ctr"/>
            <a:r>
              <a:rPr kumimoji="1" lang="en-US" altLang="ja-JP" sz="2000" dirty="0" smtClean="0">
                <a:solidFill>
                  <a:srgbClr val="FFFFFF"/>
                </a:solidFill>
                <a:effectLst/>
                <a:latin typeface="ＭＳ Ｐゴシック"/>
                <a:ea typeface="ＭＳ Ｐゴシック"/>
                <a:cs typeface="ＭＳ Ｐゴシック"/>
              </a:rPr>
              <a:t>ERP</a:t>
            </a:r>
          </a:p>
          <a:p>
            <a:pPr algn="ctr"/>
            <a:r>
              <a:rPr lang="ja-JP" altLang="en-US" sz="1200" dirty="0" smtClean="0">
                <a:solidFill>
                  <a:srgbClr val="FFFFFF"/>
                </a:solidFill>
                <a:latin typeface="ＭＳ Ｐゴシック"/>
                <a:ea typeface="ＭＳ Ｐゴシック"/>
                <a:cs typeface="ＭＳ Ｐゴシック"/>
              </a:rPr>
              <a:t>会計・小口請求処理</a:t>
            </a:r>
            <a:endParaRPr kumimoji="1" lang="ja-JP" altLang="en-US" sz="1200" dirty="0">
              <a:solidFill>
                <a:srgbClr val="FFFFFF"/>
              </a:solidFill>
              <a:effectLst/>
              <a:latin typeface="ＭＳ Ｐゴシック"/>
              <a:ea typeface="ＭＳ Ｐゴシック"/>
              <a:cs typeface="ＭＳ Ｐゴシック"/>
            </a:endParaRPr>
          </a:p>
        </p:txBody>
      </p:sp>
      <p:pic>
        <p:nvPicPr>
          <p:cNvPr id="28" name="Picture 7" descr="j0433941"/>
          <p:cNvPicPr>
            <a:picLocks noChangeAspect="1" noChangeArrowheads="1"/>
          </p:cNvPicPr>
          <p:nvPr/>
        </p:nvPicPr>
        <p:blipFill>
          <a:blip r:embed="rId2"/>
          <a:srcRect/>
          <a:stretch>
            <a:fillRect/>
          </a:stretch>
        </p:blipFill>
        <p:spPr bwMode="auto">
          <a:xfrm flipH="1">
            <a:off x="3318518" y="1893662"/>
            <a:ext cx="533400" cy="533400"/>
          </a:xfrm>
          <a:prstGeom prst="rect">
            <a:avLst/>
          </a:prstGeom>
          <a:noFill/>
          <a:ln w="9525">
            <a:noFill/>
            <a:miter lim="800000"/>
            <a:headEnd/>
            <a:tailEnd/>
          </a:ln>
        </p:spPr>
      </p:pic>
      <p:sp>
        <p:nvSpPr>
          <p:cNvPr id="32" name="角丸四角形 31"/>
          <p:cNvSpPr/>
          <p:nvPr/>
        </p:nvSpPr>
        <p:spPr>
          <a:xfrm>
            <a:off x="5476740" y="3735044"/>
            <a:ext cx="2936919" cy="813632"/>
          </a:xfrm>
          <a:prstGeom prst="roundRect">
            <a:avLst>
              <a:gd name="adj" fmla="val 0"/>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600" dirty="0" smtClean="0">
                <a:solidFill>
                  <a:srgbClr val="FFFFFF"/>
                </a:solidFill>
                <a:latin typeface="ＭＳ Ｐゴシック"/>
                <a:ea typeface="ＭＳ Ｐゴシック"/>
                <a:cs typeface="ＭＳ Ｐゴシック"/>
              </a:rPr>
              <a:t>経費精算サービス</a:t>
            </a:r>
            <a:endParaRPr lang="en-US" altLang="ja-JP" sz="1600" dirty="0" smtClean="0">
              <a:solidFill>
                <a:srgbClr val="FFFFFF"/>
              </a:solidFill>
              <a:latin typeface="ＭＳ Ｐゴシック"/>
              <a:ea typeface="ＭＳ Ｐゴシック"/>
              <a:cs typeface="ＭＳ Ｐゴシック"/>
            </a:endParaRPr>
          </a:p>
          <a:p>
            <a:pPr algn="ctr"/>
            <a:r>
              <a:rPr lang="ja-JP" altLang="en-US" sz="1200" dirty="0" smtClean="0">
                <a:solidFill>
                  <a:srgbClr val="FFFFFF"/>
                </a:solidFill>
                <a:latin typeface="ＭＳ Ｐゴシック"/>
                <a:ea typeface="ＭＳ Ｐゴシック"/>
                <a:cs typeface="ＭＳ Ｐゴシック"/>
              </a:rPr>
              <a:t>交通費やその他経費の精算手続き</a:t>
            </a:r>
            <a:endParaRPr lang="en-US" altLang="ja-JP" sz="1200" dirty="0" smtClean="0">
              <a:solidFill>
                <a:srgbClr val="FFFFFF"/>
              </a:solidFill>
              <a:latin typeface="ＭＳ Ｐゴシック"/>
              <a:ea typeface="ＭＳ Ｐゴシック"/>
              <a:cs typeface="ＭＳ Ｐゴシック"/>
            </a:endParaRPr>
          </a:p>
        </p:txBody>
      </p:sp>
      <p:sp>
        <p:nvSpPr>
          <p:cNvPr id="5" name="角丸四角形 4"/>
          <p:cNvSpPr/>
          <p:nvPr/>
        </p:nvSpPr>
        <p:spPr bwMode="auto">
          <a:xfrm>
            <a:off x="5223133" y="2109836"/>
            <a:ext cx="1500541" cy="293414"/>
          </a:xfrm>
          <a:prstGeom prst="roundRect">
            <a:avLst>
              <a:gd name="adj" fmla="val 50000"/>
            </a:avLst>
          </a:prstGeom>
          <a:gradFill flip="none" rotWithShape="1">
            <a:gsLst>
              <a:gs pos="0">
                <a:srgbClr val="92D050"/>
              </a:gs>
              <a:gs pos="100000">
                <a:srgbClr val="00B050"/>
              </a:gs>
            </a:gsLst>
            <a:path path="shape">
              <a:fillToRect l="50000" t="50000" r="50000" b="50000"/>
            </a:path>
            <a:tileRect/>
          </a:gradFill>
          <a:ln>
            <a:noFill/>
            <a:headEnd type="none" w="med" len="med"/>
            <a:tailEnd type="none" w="med" len="med"/>
          </a:ln>
          <a:effectLst>
            <a:outerShdw blurRad="50800" dist="38100" dir="2700000" algn="tl" rotWithShape="0">
              <a:prstClr val="black">
                <a:alpha val="40000"/>
              </a:prstClr>
            </a:outerShdw>
          </a:effectLst>
        </p:spPr>
        <p:style>
          <a:lnRef idx="0">
            <a:schemeClr val="accent2"/>
          </a:lnRef>
          <a:fillRef idx="1003">
            <a:schemeClr val="lt1"/>
          </a:fillRef>
          <a:effectRef idx="3">
            <a:schemeClr val="accent2"/>
          </a:effectRef>
          <a:fontRef idx="minor">
            <a:schemeClr val="lt1"/>
          </a:fontRef>
        </p:style>
        <p:txBody>
          <a:bodyPr anchor="ctr"/>
          <a:lstStyle/>
          <a:p>
            <a:pPr algn="ctr">
              <a:spcBef>
                <a:spcPts val="0"/>
              </a:spcBef>
              <a:defRPr/>
            </a:pPr>
            <a:r>
              <a:rPr kumimoji="0" lang="en-US" altLang="ja-JP" sz="1200" dirty="0">
                <a:solidFill>
                  <a:srgbClr val="FFFFFF"/>
                </a:solidFill>
                <a:latin typeface="ＤＦＰ太丸ゴシック体"/>
                <a:ea typeface="ＤＦＰ太丸ゴシック体"/>
                <a:cs typeface="ＤＦＰ太丸ゴシック体"/>
              </a:rPr>
              <a:t>LAN</a:t>
            </a:r>
            <a:endParaRPr kumimoji="0" lang="ja-JP" altLang="en-US" sz="1200" dirty="0">
              <a:solidFill>
                <a:srgbClr val="FFFFFF"/>
              </a:solidFill>
              <a:latin typeface="ＤＦＰ太丸ゴシック体"/>
              <a:ea typeface="ＤＦＰ太丸ゴシック体"/>
              <a:cs typeface="ＤＦＰ太丸ゴシック体"/>
            </a:endParaRPr>
          </a:p>
        </p:txBody>
      </p:sp>
      <p:pic>
        <p:nvPicPr>
          <p:cNvPr id="6" name="Picture 7" descr="j0433941"/>
          <p:cNvPicPr>
            <a:picLocks noChangeAspect="1" noChangeArrowheads="1"/>
          </p:cNvPicPr>
          <p:nvPr/>
        </p:nvPicPr>
        <p:blipFill>
          <a:blip r:embed="rId2"/>
          <a:srcRect/>
          <a:stretch>
            <a:fillRect/>
          </a:stretch>
        </p:blipFill>
        <p:spPr bwMode="auto">
          <a:xfrm>
            <a:off x="5265775" y="1675929"/>
            <a:ext cx="533400" cy="534988"/>
          </a:xfrm>
          <a:prstGeom prst="rect">
            <a:avLst/>
          </a:prstGeom>
          <a:noFill/>
          <a:ln w="9525">
            <a:noFill/>
            <a:miter lim="800000"/>
            <a:headEnd/>
            <a:tailEnd/>
          </a:ln>
          <a:effectLst>
            <a:outerShdw blurRad="50800" dist="38100" dir="2700000" algn="tl" rotWithShape="0">
              <a:prstClr val="black">
                <a:alpha val="40000"/>
              </a:prstClr>
            </a:outerShdw>
          </a:effectLst>
        </p:spPr>
      </p:pic>
      <p:pic>
        <p:nvPicPr>
          <p:cNvPr id="7" name="Picture 7" descr="j0433941"/>
          <p:cNvPicPr>
            <a:picLocks noChangeAspect="1" noChangeArrowheads="1"/>
          </p:cNvPicPr>
          <p:nvPr/>
        </p:nvPicPr>
        <p:blipFill>
          <a:blip r:embed="rId2"/>
          <a:srcRect/>
          <a:stretch>
            <a:fillRect/>
          </a:stretch>
        </p:blipFill>
        <p:spPr bwMode="auto">
          <a:xfrm>
            <a:off x="5746788" y="1677517"/>
            <a:ext cx="533400" cy="533400"/>
          </a:xfrm>
          <a:prstGeom prst="rect">
            <a:avLst/>
          </a:prstGeom>
          <a:noFill/>
          <a:ln w="9525">
            <a:noFill/>
            <a:miter lim="800000"/>
            <a:headEnd/>
            <a:tailEnd/>
          </a:ln>
          <a:effectLst>
            <a:outerShdw blurRad="50800" dist="38100" dir="2700000" algn="tl" rotWithShape="0">
              <a:prstClr val="black">
                <a:alpha val="40000"/>
              </a:prstClr>
            </a:outerShdw>
          </a:effectLst>
        </p:spPr>
      </p:pic>
      <p:pic>
        <p:nvPicPr>
          <p:cNvPr id="8" name="Picture 7" descr="j0433941"/>
          <p:cNvPicPr>
            <a:picLocks noChangeAspect="1" noChangeArrowheads="1"/>
          </p:cNvPicPr>
          <p:nvPr/>
        </p:nvPicPr>
        <p:blipFill>
          <a:blip r:embed="rId2"/>
          <a:srcRect/>
          <a:stretch>
            <a:fillRect/>
          </a:stretch>
        </p:blipFill>
        <p:spPr bwMode="auto">
          <a:xfrm>
            <a:off x="6256375" y="1677517"/>
            <a:ext cx="533400" cy="533400"/>
          </a:xfrm>
          <a:prstGeom prst="rect">
            <a:avLst/>
          </a:prstGeom>
          <a:noFill/>
          <a:ln w="9525">
            <a:noFill/>
            <a:miter lim="800000"/>
            <a:headEnd/>
            <a:tailEnd/>
          </a:ln>
          <a:effectLst>
            <a:outerShdw blurRad="50800" dist="38100" dir="2700000" algn="tl" rotWithShape="0">
              <a:prstClr val="black">
                <a:alpha val="40000"/>
              </a:prstClr>
            </a:outerShdw>
          </a:effectLst>
        </p:spPr>
      </p:pic>
      <p:pic>
        <p:nvPicPr>
          <p:cNvPr id="14" name="図 13" descr="MC900434888.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7948650" y="1832405"/>
            <a:ext cx="570845" cy="570845"/>
          </a:xfrm>
          <a:prstGeom prst="rect">
            <a:avLst/>
          </a:prstGeom>
        </p:spPr>
      </p:pic>
      <p:pic>
        <p:nvPicPr>
          <p:cNvPr id="15" name="図 10"/>
          <p:cNvPicPr>
            <a:picLocks noChangeAspect="1"/>
          </p:cNvPicPr>
          <p:nvPr/>
        </p:nvPicPr>
        <p:blipFill>
          <a:blip r:embed="rId4" cstate="email">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777245" y="1991147"/>
            <a:ext cx="257396" cy="4102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図 32" descr="MC900439829.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086673" y="1939199"/>
            <a:ext cx="399839" cy="399839"/>
          </a:xfrm>
          <a:prstGeom prst="rect">
            <a:avLst/>
          </a:prstGeom>
        </p:spPr>
      </p:pic>
      <p:sp>
        <p:nvSpPr>
          <p:cNvPr id="35" name="上下矢印 34"/>
          <p:cNvSpPr/>
          <p:nvPr/>
        </p:nvSpPr>
        <p:spPr bwMode="auto">
          <a:xfrm>
            <a:off x="3387994" y="2421565"/>
            <a:ext cx="363802" cy="1331794"/>
          </a:xfrm>
          <a:prstGeom prst="upDownArrow">
            <a:avLst/>
          </a:prstGeom>
          <a:ln>
            <a:noFill/>
            <a:headEnd type="none" w="med" len="med"/>
            <a:tailEnd type="none" w="med" len="med"/>
          </a:ln>
          <a:effectLst>
            <a:outerShdw blurRad="50800" dist="38100" dir="2700000" algn="tl" rotWithShape="0">
              <a:prstClr val="black">
                <a:alpha val="40000"/>
              </a:prstClr>
            </a:outerShdw>
          </a:effectLst>
          <a:extLst/>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ＤＦＰ太丸ゴシック体"/>
              <a:ea typeface="ＤＦＰ太丸ゴシック体"/>
              <a:cs typeface="ＤＦＰ太丸ゴシック体"/>
            </a:endParaRPr>
          </a:p>
        </p:txBody>
      </p:sp>
      <p:sp>
        <p:nvSpPr>
          <p:cNvPr id="36" name="テキスト ボックス 35"/>
          <p:cNvSpPr txBox="1"/>
          <p:nvPr/>
        </p:nvSpPr>
        <p:spPr>
          <a:xfrm>
            <a:off x="3184564" y="1716602"/>
            <a:ext cx="800219" cy="276999"/>
          </a:xfrm>
          <a:prstGeom prst="rect">
            <a:avLst/>
          </a:prstGeom>
          <a:noFill/>
        </p:spPr>
        <p:txBody>
          <a:bodyPr wrap="none" rtlCol="0">
            <a:spAutoFit/>
          </a:bodyPr>
          <a:lstStyle/>
          <a:p>
            <a:r>
              <a:rPr kumimoji="1" lang="ja-JP" altLang="en-US" sz="1200" dirty="0" smtClean="0">
                <a:solidFill>
                  <a:srgbClr val="0000FF"/>
                </a:solidFill>
              </a:rPr>
              <a:t>経理担当</a:t>
            </a:r>
            <a:endParaRPr kumimoji="1" lang="ja-JP" altLang="en-US" sz="1200" dirty="0">
              <a:solidFill>
                <a:srgbClr val="0000FF"/>
              </a:solidFill>
            </a:endParaRPr>
          </a:p>
        </p:txBody>
      </p:sp>
      <p:sp>
        <p:nvSpPr>
          <p:cNvPr id="37" name="左矢印 36"/>
          <p:cNvSpPr/>
          <p:nvPr/>
        </p:nvSpPr>
        <p:spPr>
          <a:xfrm>
            <a:off x="3761681" y="3940105"/>
            <a:ext cx="1614741" cy="416738"/>
          </a:xfrm>
          <a:prstGeom prst="left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r"/>
            <a:endParaRPr kumimoji="1" lang="ja-JP" altLang="en-US" sz="2400" dirty="0">
              <a:solidFill>
                <a:srgbClr val="FFFFFF"/>
              </a:solidFill>
              <a:effectLst/>
              <a:latin typeface="Arial"/>
              <a:ea typeface="HGP創英角ｺﾞｼｯｸUB" pitchFamily="50" charset="-128"/>
              <a:cs typeface="Arial"/>
            </a:endParaRPr>
          </a:p>
        </p:txBody>
      </p:sp>
      <p:sp>
        <p:nvSpPr>
          <p:cNvPr id="38" name="角丸四角形 37"/>
          <p:cNvSpPr/>
          <p:nvPr/>
        </p:nvSpPr>
        <p:spPr>
          <a:xfrm>
            <a:off x="2082300" y="1826908"/>
            <a:ext cx="1055961" cy="594657"/>
          </a:xfrm>
          <a:prstGeom prst="roundRect">
            <a:avLst>
              <a:gd name="adj" fmla="val 0"/>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effectLst/>
                <a:latin typeface="ＭＳ Ｐゴシック"/>
                <a:ea typeface="ＭＳ Ｐゴシック"/>
                <a:cs typeface="ＭＳ Ｐゴシック"/>
              </a:rPr>
              <a:t>カード会社</a:t>
            </a:r>
            <a:endParaRPr kumimoji="1" lang="ja-JP" altLang="en-US" sz="1200" dirty="0">
              <a:solidFill>
                <a:srgbClr val="FFFFFF"/>
              </a:solidFill>
              <a:effectLst/>
              <a:latin typeface="ＭＳ Ｐゴシック"/>
              <a:ea typeface="ＭＳ Ｐゴシック"/>
              <a:cs typeface="ＭＳ Ｐゴシック"/>
            </a:endParaRPr>
          </a:p>
        </p:txBody>
      </p:sp>
      <p:sp>
        <p:nvSpPr>
          <p:cNvPr id="39" name="角丸四角形 38"/>
          <p:cNvSpPr/>
          <p:nvPr/>
        </p:nvSpPr>
        <p:spPr>
          <a:xfrm>
            <a:off x="824762" y="1846204"/>
            <a:ext cx="1055961" cy="594657"/>
          </a:xfrm>
          <a:prstGeom prst="roundRect">
            <a:avLst>
              <a:gd name="adj" fmla="val 0"/>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effectLst/>
                <a:latin typeface="ＭＳ Ｐゴシック"/>
                <a:ea typeface="ＭＳ Ｐゴシック"/>
                <a:cs typeface="ＭＳ Ｐゴシック"/>
              </a:rPr>
              <a:t>銀行</a:t>
            </a:r>
            <a:endParaRPr kumimoji="1" lang="en-US" altLang="ja-JP" sz="1200" dirty="0" smtClean="0">
              <a:solidFill>
                <a:srgbClr val="FFFFFF"/>
              </a:solidFill>
              <a:effectLst/>
              <a:latin typeface="ＭＳ Ｐゴシック"/>
              <a:ea typeface="ＭＳ Ｐゴシック"/>
              <a:cs typeface="ＭＳ Ｐゴシック"/>
            </a:endParaRPr>
          </a:p>
          <a:p>
            <a:pPr algn="ctr"/>
            <a:r>
              <a:rPr lang="ja-JP" altLang="en-US" sz="800" dirty="0" smtClean="0">
                <a:solidFill>
                  <a:srgbClr val="FFFFFF"/>
                </a:solidFill>
                <a:latin typeface="ＭＳ Ｐゴシック"/>
                <a:ea typeface="ＭＳ Ｐゴシック"/>
                <a:cs typeface="ＭＳ Ｐゴシック"/>
              </a:rPr>
              <a:t>（個人口座）</a:t>
            </a:r>
            <a:endParaRPr kumimoji="1" lang="ja-JP" altLang="en-US" sz="800" dirty="0">
              <a:solidFill>
                <a:srgbClr val="FFFFFF"/>
              </a:solidFill>
              <a:effectLst/>
              <a:latin typeface="ＭＳ Ｐゴシック"/>
              <a:ea typeface="ＭＳ Ｐゴシック"/>
              <a:cs typeface="ＭＳ Ｐゴシック"/>
            </a:endParaRPr>
          </a:p>
        </p:txBody>
      </p:sp>
      <p:sp>
        <p:nvSpPr>
          <p:cNvPr id="41" name="下矢印 40"/>
          <p:cNvSpPr/>
          <p:nvPr/>
        </p:nvSpPr>
        <p:spPr>
          <a:xfrm>
            <a:off x="2440825" y="2440861"/>
            <a:ext cx="343964" cy="1312498"/>
          </a:xfrm>
          <a:prstGeom prst="downArrow">
            <a:avLst/>
          </a:prstGeom>
          <a:ln>
            <a:noFill/>
            <a:headEnd type="none" w="med" len="med"/>
            <a:tailEnd type="none" w="med" len="med"/>
          </a:ln>
          <a:effectLst>
            <a:outerShdw blurRad="50800" dist="38100" dir="2700000" algn="t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defTabSz="914400" fontAlgn="base">
              <a:spcBef>
                <a:spcPct val="20000"/>
              </a:spcBef>
              <a:spcAft>
                <a:spcPct val="0"/>
              </a:spcAft>
            </a:pPr>
            <a:endParaRPr kumimoji="0" lang="ja-JP" altLang="en-US" sz="1200" dirty="0">
              <a:solidFill>
                <a:srgbClr val="484848"/>
              </a:solidFill>
              <a:latin typeface="ＤＦＰ太丸ゴシック体"/>
              <a:ea typeface="ＤＦＰ太丸ゴシック体"/>
              <a:cs typeface="ＤＦＰ太丸ゴシック体"/>
            </a:endParaRPr>
          </a:p>
        </p:txBody>
      </p:sp>
      <p:sp>
        <p:nvSpPr>
          <p:cNvPr id="42" name="下矢印 41"/>
          <p:cNvSpPr/>
          <p:nvPr/>
        </p:nvSpPr>
        <p:spPr>
          <a:xfrm flipV="1">
            <a:off x="1184032" y="2440861"/>
            <a:ext cx="343964" cy="1312498"/>
          </a:xfrm>
          <a:prstGeom prst="downArrow">
            <a:avLst/>
          </a:prstGeom>
          <a:ln>
            <a:noFill/>
            <a:headEnd type="none" w="med" len="med"/>
            <a:tailEnd type="none" w="med" len="med"/>
          </a:ln>
          <a:effectLst>
            <a:outerShdw blurRad="50800" dist="38100" dir="2700000" algn="t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defTabSz="914400" fontAlgn="base">
              <a:spcBef>
                <a:spcPct val="20000"/>
              </a:spcBef>
              <a:spcAft>
                <a:spcPct val="0"/>
              </a:spcAft>
            </a:pPr>
            <a:endParaRPr kumimoji="0" lang="ja-JP" altLang="en-US" sz="1200" dirty="0">
              <a:solidFill>
                <a:srgbClr val="484848"/>
              </a:solidFill>
              <a:latin typeface="ＤＦＰ太丸ゴシック体"/>
              <a:ea typeface="ＤＦＰ太丸ゴシック体"/>
              <a:cs typeface="ＤＦＰ太丸ゴシック体"/>
            </a:endParaRPr>
          </a:p>
        </p:txBody>
      </p:sp>
      <p:sp>
        <p:nvSpPr>
          <p:cNvPr id="43" name="下矢印 42"/>
          <p:cNvSpPr/>
          <p:nvPr/>
        </p:nvSpPr>
        <p:spPr>
          <a:xfrm>
            <a:off x="5799175" y="2401432"/>
            <a:ext cx="343964" cy="1312498"/>
          </a:xfrm>
          <a:prstGeom prst="downArrow">
            <a:avLst/>
          </a:prstGeom>
          <a:ln>
            <a:noFill/>
            <a:headEnd type="none" w="med" len="med"/>
            <a:tailEnd type="none" w="med" len="med"/>
          </a:ln>
          <a:effectLst>
            <a:outerShdw blurRad="50800" dist="38100" dir="2700000" algn="t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defTabSz="914400" fontAlgn="base">
              <a:spcBef>
                <a:spcPct val="20000"/>
              </a:spcBef>
              <a:spcAft>
                <a:spcPct val="0"/>
              </a:spcAft>
            </a:pPr>
            <a:endParaRPr kumimoji="0" lang="ja-JP" altLang="en-US" sz="1200" dirty="0">
              <a:solidFill>
                <a:srgbClr val="484848"/>
              </a:solidFill>
              <a:latin typeface="ＤＦＰ太丸ゴシック体"/>
              <a:ea typeface="ＤＦＰ太丸ゴシック体"/>
              <a:cs typeface="ＤＦＰ太丸ゴシック体"/>
            </a:endParaRPr>
          </a:p>
        </p:txBody>
      </p:sp>
      <p:sp>
        <p:nvSpPr>
          <p:cNvPr id="44" name="下矢印 43"/>
          <p:cNvSpPr/>
          <p:nvPr/>
        </p:nvSpPr>
        <p:spPr>
          <a:xfrm>
            <a:off x="7862659" y="2403250"/>
            <a:ext cx="343964" cy="1312498"/>
          </a:xfrm>
          <a:prstGeom prst="downArrow">
            <a:avLst/>
          </a:prstGeom>
          <a:ln>
            <a:noFill/>
            <a:headEnd type="none" w="med" len="med"/>
            <a:tailEnd type="none" w="med" len="med"/>
          </a:ln>
          <a:effectLst>
            <a:outerShdw blurRad="50800" dist="38100" dir="2700000" algn="t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defTabSz="914400" fontAlgn="base">
              <a:spcBef>
                <a:spcPct val="20000"/>
              </a:spcBef>
              <a:spcAft>
                <a:spcPct val="0"/>
              </a:spcAft>
            </a:pPr>
            <a:endParaRPr kumimoji="0" lang="ja-JP" altLang="en-US" sz="1200" dirty="0">
              <a:solidFill>
                <a:srgbClr val="484848"/>
              </a:solidFill>
              <a:latin typeface="ＤＦＰ太丸ゴシック体"/>
              <a:ea typeface="ＤＦＰ太丸ゴシック体"/>
              <a:cs typeface="ＤＦＰ太丸ゴシック体"/>
            </a:endParaRPr>
          </a:p>
        </p:txBody>
      </p:sp>
      <p:sp>
        <p:nvSpPr>
          <p:cNvPr id="9" name="角丸四角形 8"/>
          <p:cNvSpPr/>
          <p:nvPr/>
        </p:nvSpPr>
        <p:spPr bwMode="auto">
          <a:xfrm>
            <a:off x="5214811" y="2706462"/>
            <a:ext cx="3564502" cy="381000"/>
          </a:xfrm>
          <a:prstGeom prst="roundRect">
            <a:avLst>
              <a:gd name="adj" fmla="val 50000"/>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ＤＦＰ太丸ゴシック体"/>
                <a:ea typeface="ＤＦＰ太丸ゴシック体"/>
                <a:cs typeface="ＤＦＰ太丸ゴシック体"/>
              </a:rPr>
              <a:t>インターネット</a:t>
            </a:r>
          </a:p>
        </p:txBody>
      </p:sp>
    </p:spTree>
    <p:extLst>
      <p:ext uri="{BB962C8B-B14F-4D97-AF65-F5344CB8AC3E}">
        <p14:creationId xmlns:p14="http://schemas.microsoft.com/office/powerpoint/2010/main" val="82085249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52400" y="152400"/>
            <a:ext cx="8991600" cy="533400"/>
          </a:xfrm>
        </p:spPr>
        <p:txBody>
          <a:bodyPr/>
          <a:lstStyle/>
          <a:p>
            <a:r>
              <a:rPr kumimoji="1" lang="ja-JP" altLang="en-US" sz="2800" dirty="0" smtClean="0"/>
              <a:t>ハイブリッド・クラウド</a:t>
            </a:r>
            <a:r>
              <a:rPr lang="ja-JP" altLang="en-US" dirty="0" smtClean="0"/>
              <a:t>（３）</a:t>
            </a:r>
            <a:endParaRPr kumimoji="1" lang="ja-JP" altLang="en-US" sz="2800" dirty="0"/>
          </a:p>
        </p:txBody>
      </p:sp>
      <p:sp>
        <p:nvSpPr>
          <p:cNvPr id="16" name="角丸四角形 15"/>
          <p:cNvSpPr/>
          <p:nvPr/>
        </p:nvSpPr>
        <p:spPr bwMode="auto">
          <a:xfrm>
            <a:off x="533400" y="990600"/>
            <a:ext cx="3657600" cy="4648200"/>
          </a:xfrm>
          <a:prstGeom prst="roundRect">
            <a:avLst>
              <a:gd name="adj" fmla="val 0"/>
            </a:avLst>
          </a:prstGeom>
          <a:solidFill>
            <a:srgbClr val="33ACBD"/>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メイリオ"/>
              <a:ea typeface="メイリオ"/>
              <a:cs typeface="メイリオ"/>
            </a:endParaRPr>
          </a:p>
        </p:txBody>
      </p:sp>
      <p:sp>
        <p:nvSpPr>
          <p:cNvPr id="17" name="正方形/長方形 16"/>
          <p:cNvSpPr/>
          <p:nvPr/>
        </p:nvSpPr>
        <p:spPr bwMode="auto">
          <a:xfrm>
            <a:off x="838200" y="1613848"/>
            <a:ext cx="3048000" cy="1333500"/>
          </a:xfrm>
          <a:prstGeom prst="rect">
            <a:avLst/>
          </a:prstGeom>
          <a:solidFill>
            <a:schemeClr val="accent4">
              <a:lumMod val="75000"/>
            </a:schemeClr>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メイリオ"/>
              <a:ea typeface="メイリオ"/>
              <a:cs typeface="メイリオ"/>
            </a:endParaRPr>
          </a:p>
        </p:txBody>
      </p:sp>
      <p:sp>
        <p:nvSpPr>
          <p:cNvPr id="18" name="正方形/長方形 17"/>
          <p:cNvSpPr/>
          <p:nvPr/>
        </p:nvSpPr>
        <p:spPr bwMode="auto">
          <a:xfrm>
            <a:off x="838200" y="3962400"/>
            <a:ext cx="3048000" cy="1333500"/>
          </a:xfrm>
          <a:prstGeom prst="rect">
            <a:avLst/>
          </a:prstGeom>
          <a:solidFill>
            <a:srgbClr val="008000"/>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メイリオ"/>
              <a:ea typeface="メイリオ"/>
              <a:cs typeface="メイリオ"/>
            </a:endParaRPr>
          </a:p>
        </p:txBody>
      </p:sp>
      <p:sp>
        <p:nvSpPr>
          <p:cNvPr id="22" name="テキスト ボックス 21"/>
          <p:cNvSpPr txBox="1"/>
          <p:nvPr/>
        </p:nvSpPr>
        <p:spPr>
          <a:xfrm>
            <a:off x="868604" y="1066800"/>
            <a:ext cx="3005951" cy="400110"/>
          </a:xfrm>
          <a:prstGeom prst="rect">
            <a:avLst/>
          </a:prstGeom>
          <a:noFill/>
        </p:spPr>
        <p:txBody>
          <a:bodyPr wrap="none" rtlCol="0">
            <a:spAutoFit/>
          </a:bodyPr>
          <a:lstStyle/>
          <a:p>
            <a:pPr algn="ctr"/>
            <a:r>
              <a:rPr lang="ja-JP" altLang="en-US" sz="2000" dirty="0" smtClean="0">
                <a:solidFill>
                  <a:schemeClr val="bg1"/>
                </a:solidFill>
                <a:latin typeface="メイリオ"/>
                <a:ea typeface="メイリオ"/>
                <a:cs typeface="メイリオ"/>
              </a:rPr>
              <a:t>同一のアーキテクチャー</a:t>
            </a:r>
            <a:endParaRPr kumimoji="1" lang="ja-JP" altLang="en-US" sz="2000" dirty="0">
              <a:solidFill>
                <a:schemeClr val="bg1"/>
              </a:solidFill>
              <a:latin typeface="メイリオ"/>
              <a:ea typeface="メイリオ"/>
              <a:cs typeface="メイリオ"/>
            </a:endParaRPr>
          </a:p>
        </p:txBody>
      </p:sp>
      <p:sp>
        <p:nvSpPr>
          <p:cNvPr id="23" name="正方形/長方形 22"/>
          <p:cNvSpPr/>
          <p:nvPr/>
        </p:nvSpPr>
        <p:spPr bwMode="auto">
          <a:xfrm>
            <a:off x="955431" y="2280598"/>
            <a:ext cx="1295400" cy="432748"/>
          </a:xfrm>
          <a:prstGeom prst="rect">
            <a:avLst/>
          </a:prstGeom>
          <a:solidFill>
            <a:schemeClr val="accent3">
              <a:lumMod val="75000"/>
            </a:schemeClr>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メイリオ"/>
                <a:ea typeface="メイリオ"/>
                <a:cs typeface="メイリオ"/>
              </a:rPr>
              <a:t>リソース　Ａ</a:t>
            </a:r>
          </a:p>
        </p:txBody>
      </p:sp>
      <p:sp>
        <p:nvSpPr>
          <p:cNvPr id="24" name="正方形/長方形 23"/>
          <p:cNvSpPr/>
          <p:nvPr/>
        </p:nvSpPr>
        <p:spPr bwMode="auto">
          <a:xfrm>
            <a:off x="2438400" y="2280598"/>
            <a:ext cx="1295400" cy="432748"/>
          </a:xfrm>
          <a:prstGeom prst="rect">
            <a:avLst/>
          </a:prstGeom>
          <a:solidFill>
            <a:schemeClr val="accent5">
              <a:lumMod val="75000"/>
            </a:schemeClr>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メイリオ"/>
                <a:ea typeface="メイリオ"/>
                <a:cs typeface="メイリオ"/>
              </a:rPr>
              <a:t>リソース　Ｂ</a:t>
            </a:r>
          </a:p>
        </p:txBody>
      </p:sp>
      <p:sp>
        <p:nvSpPr>
          <p:cNvPr id="25" name="正方形/長方形 24"/>
          <p:cNvSpPr/>
          <p:nvPr/>
        </p:nvSpPr>
        <p:spPr bwMode="auto">
          <a:xfrm>
            <a:off x="955431" y="4629150"/>
            <a:ext cx="1295400" cy="432748"/>
          </a:xfrm>
          <a:prstGeom prst="rect">
            <a:avLst/>
          </a:prstGeom>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メイリオ"/>
                <a:ea typeface="メイリオ"/>
                <a:cs typeface="メイリオ"/>
              </a:rPr>
              <a:t>リソース　Ｃ</a:t>
            </a:r>
          </a:p>
        </p:txBody>
      </p:sp>
      <p:sp>
        <p:nvSpPr>
          <p:cNvPr id="26" name="テキスト ボックス 25"/>
          <p:cNvSpPr txBox="1"/>
          <p:nvPr/>
        </p:nvSpPr>
        <p:spPr>
          <a:xfrm>
            <a:off x="987465" y="1752600"/>
            <a:ext cx="2749471" cy="400110"/>
          </a:xfrm>
          <a:prstGeom prst="rect">
            <a:avLst/>
          </a:prstGeom>
          <a:noFill/>
          <a:ln>
            <a:noFill/>
          </a:ln>
        </p:spPr>
        <p:style>
          <a:lnRef idx="3">
            <a:schemeClr val="lt1"/>
          </a:lnRef>
          <a:fillRef idx="1">
            <a:schemeClr val="accent2"/>
          </a:fillRef>
          <a:effectRef idx="1">
            <a:schemeClr val="accent2"/>
          </a:effectRef>
          <a:fontRef idx="minor">
            <a:schemeClr val="lt1"/>
          </a:fontRef>
        </p:style>
        <p:txBody>
          <a:bodyPr wrap="none" rtlCol="0">
            <a:spAutoFit/>
          </a:bodyPr>
          <a:lstStyle/>
          <a:p>
            <a:pPr algn="ctr"/>
            <a:r>
              <a:rPr kumimoji="1" lang="ja-JP" altLang="en-US" sz="2000" dirty="0" smtClean="0">
                <a:solidFill>
                  <a:schemeClr val="bg1"/>
                </a:solidFill>
                <a:latin typeface="メイリオ"/>
                <a:ea typeface="メイリオ"/>
                <a:cs typeface="メイリオ"/>
              </a:rPr>
              <a:t>パブリック・クラウド</a:t>
            </a:r>
            <a:endParaRPr kumimoji="1" lang="ja-JP" altLang="en-US" sz="2000" dirty="0">
              <a:solidFill>
                <a:schemeClr val="bg1"/>
              </a:solidFill>
              <a:latin typeface="メイリオ"/>
              <a:ea typeface="メイリオ"/>
              <a:cs typeface="メイリオ"/>
            </a:endParaRPr>
          </a:p>
        </p:txBody>
      </p:sp>
      <p:sp>
        <p:nvSpPr>
          <p:cNvPr id="27" name="テキスト ボックス 26"/>
          <p:cNvSpPr txBox="1"/>
          <p:nvPr/>
        </p:nvSpPr>
        <p:spPr>
          <a:xfrm>
            <a:off x="859225" y="4095690"/>
            <a:ext cx="3005951" cy="400110"/>
          </a:xfrm>
          <a:prstGeom prst="rect">
            <a:avLst/>
          </a:prstGeom>
          <a:noFill/>
          <a:ln>
            <a:noFill/>
          </a:ln>
        </p:spPr>
        <p:style>
          <a:lnRef idx="3">
            <a:schemeClr val="lt1"/>
          </a:lnRef>
          <a:fillRef idx="1">
            <a:schemeClr val="accent2"/>
          </a:fillRef>
          <a:effectRef idx="1">
            <a:schemeClr val="accent2"/>
          </a:effectRef>
          <a:fontRef idx="minor">
            <a:schemeClr val="lt1"/>
          </a:fontRef>
        </p:style>
        <p:txBody>
          <a:bodyPr wrap="none" rtlCol="0">
            <a:spAutoFit/>
          </a:bodyPr>
          <a:lstStyle/>
          <a:p>
            <a:pPr algn="ctr"/>
            <a:r>
              <a:rPr kumimoji="1" lang="ja-JP" altLang="en-US" sz="2000" dirty="0" smtClean="0">
                <a:solidFill>
                  <a:schemeClr val="bg1"/>
                </a:solidFill>
                <a:latin typeface="メイリオ"/>
                <a:ea typeface="メイリオ"/>
                <a:cs typeface="メイリオ"/>
              </a:rPr>
              <a:t>プライベート・クラウド</a:t>
            </a:r>
            <a:endParaRPr kumimoji="1" lang="ja-JP" altLang="en-US" sz="2000" dirty="0">
              <a:solidFill>
                <a:schemeClr val="bg1"/>
              </a:solidFill>
              <a:latin typeface="メイリオ"/>
              <a:ea typeface="メイリオ"/>
              <a:cs typeface="メイリオ"/>
            </a:endParaRPr>
          </a:p>
        </p:txBody>
      </p:sp>
      <p:sp>
        <p:nvSpPr>
          <p:cNvPr id="32" name="角丸四角形 31"/>
          <p:cNvSpPr/>
          <p:nvPr/>
        </p:nvSpPr>
        <p:spPr bwMode="auto">
          <a:xfrm>
            <a:off x="533400" y="5791200"/>
            <a:ext cx="3657600" cy="628710"/>
          </a:xfrm>
          <a:prstGeom prst="roundRect">
            <a:avLst>
              <a:gd name="adj" fmla="val 50000"/>
            </a:avLst>
          </a:prstGeom>
          <a:solidFill>
            <a:srgbClr val="FF6666"/>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メイリオ"/>
                <a:ea typeface="メイリオ"/>
                <a:cs typeface="メイリオ"/>
              </a:rPr>
              <a:t>クラウド基盤</a:t>
            </a:r>
          </a:p>
        </p:txBody>
      </p:sp>
      <p:sp>
        <p:nvSpPr>
          <p:cNvPr id="33" name="角丸四角形 32"/>
          <p:cNvSpPr/>
          <p:nvPr/>
        </p:nvSpPr>
        <p:spPr bwMode="auto">
          <a:xfrm>
            <a:off x="4756245" y="5791200"/>
            <a:ext cx="3930555" cy="628710"/>
          </a:xfrm>
          <a:prstGeom prst="roundRect">
            <a:avLst>
              <a:gd name="adj" fmla="val 50000"/>
            </a:avLst>
          </a:prstGeom>
          <a:solidFill>
            <a:schemeClr val="accent1">
              <a:lumMod val="75000"/>
            </a:schemeClr>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メイリオ"/>
                <a:ea typeface="メイリオ"/>
                <a:cs typeface="メイリオ"/>
              </a:rPr>
              <a:t>仮想基板</a:t>
            </a:r>
          </a:p>
        </p:txBody>
      </p:sp>
      <p:grpSp>
        <p:nvGrpSpPr>
          <p:cNvPr id="39" name="グループ化 38"/>
          <p:cNvGrpSpPr/>
          <p:nvPr/>
        </p:nvGrpSpPr>
        <p:grpSpPr>
          <a:xfrm>
            <a:off x="834787" y="2826224"/>
            <a:ext cx="3048000" cy="1269466"/>
            <a:chOff x="987187" y="2826224"/>
            <a:chExt cx="3048000" cy="1269466"/>
          </a:xfrm>
        </p:grpSpPr>
        <p:sp>
          <p:nvSpPr>
            <p:cNvPr id="34" name="上下矢印 33"/>
            <p:cNvSpPr/>
            <p:nvPr/>
          </p:nvSpPr>
          <p:spPr bwMode="auto">
            <a:xfrm>
              <a:off x="2231977" y="2826224"/>
              <a:ext cx="565245" cy="1269466"/>
            </a:xfrm>
            <a:prstGeom prst="upDownArrow">
              <a:avLst/>
            </a:prstGeom>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メイリオ"/>
                <a:ea typeface="メイリオ"/>
                <a:cs typeface="メイリオ"/>
              </a:endParaRPr>
            </a:p>
          </p:txBody>
        </p:sp>
        <p:sp>
          <p:nvSpPr>
            <p:cNvPr id="19" name="正方形/長方形 18"/>
            <p:cNvSpPr/>
            <p:nvPr/>
          </p:nvSpPr>
          <p:spPr bwMode="auto">
            <a:xfrm>
              <a:off x="987187" y="3171825"/>
              <a:ext cx="3048000" cy="566098"/>
            </a:xfrm>
            <a:prstGeom prst="rect">
              <a:avLst/>
            </a:prstGeom>
            <a:solidFill>
              <a:srgbClr val="FF6600"/>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メイリオ"/>
                  <a:ea typeface="メイリオ"/>
                  <a:cs typeface="メイリオ"/>
                </a:rPr>
                <a:t>セルフサービス・ポータル</a:t>
              </a:r>
            </a:p>
          </p:txBody>
        </p:sp>
      </p:grpSp>
      <p:pic>
        <p:nvPicPr>
          <p:cNvPr id="37" name="Picture 7" descr="j0433941"/>
          <p:cNvPicPr>
            <a:picLocks noChangeAspect="1" noChangeArrowheads="1"/>
          </p:cNvPicPr>
          <p:nvPr/>
        </p:nvPicPr>
        <p:blipFill>
          <a:blip r:embed="rId3"/>
          <a:srcRect/>
          <a:stretch>
            <a:fillRect/>
          </a:stretch>
        </p:blipFill>
        <p:spPr bwMode="auto">
          <a:xfrm flipH="1">
            <a:off x="6934200" y="4045424"/>
            <a:ext cx="1600200" cy="1600200"/>
          </a:xfrm>
          <a:prstGeom prst="rect">
            <a:avLst/>
          </a:prstGeom>
          <a:noFill/>
          <a:ln>
            <a:noFill/>
            <a:headEnd/>
            <a:tailEnd/>
          </a:ln>
        </p:spPr>
        <p:style>
          <a:lnRef idx="3">
            <a:schemeClr val="lt1"/>
          </a:lnRef>
          <a:fillRef idx="1">
            <a:schemeClr val="accent2"/>
          </a:fillRef>
          <a:effectRef idx="1">
            <a:schemeClr val="accent2"/>
          </a:effectRef>
          <a:fontRef idx="minor">
            <a:schemeClr val="lt1"/>
          </a:fontRef>
        </p:style>
      </p:pic>
      <p:grpSp>
        <p:nvGrpSpPr>
          <p:cNvPr id="40" name="グループ化 39"/>
          <p:cNvGrpSpPr/>
          <p:nvPr/>
        </p:nvGrpSpPr>
        <p:grpSpPr>
          <a:xfrm>
            <a:off x="3873690" y="1610436"/>
            <a:ext cx="2755710" cy="3685464"/>
            <a:chOff x="4026090" y="1610436"/>
            <a:chExt cx="2755710" cy="3685464"/>
          </a:xfrm>
        </p:grpSpPr>
        <p:sp>
          <p:nvSpPr>
            <p:cNvPr id="36" name="フリーフォーム 35"/>
            <p:cNvSpPr/>
            <p:nvPr/>
          </p:nvSpPr>
          <p:spPr bwMode="auto">
            <a:xfrm>
              <a:off x="4026090" y="1610436"/>
              <a:ext cx="1050877" cy="3684895"/>
            </a:xfrm>
            <a:custGeom>
              <a:avLst/>
              <a:gdLst>
                <a:gd name="connsiteX0" fmla="*/ 0 w 1050877"/>
                <a:gd name="connsiteY0" fmla="*/ 1555845 h 3684895"/>
                <a:gd name="connsiteX1" fmla="*/ 1050877 w 1050877"/>
                <a:gd name="connsiteY1" fmla="*/ 0 h 3684895"/>
                <a:gd name="connsiteX2" fmla="*/ 1037229 w 1050877"/>
                <a:gd name="connsiteY2" fmla="*/ 3684895 h 3684895"/>
                <a:gd name="connsiteX3" fmla="*/ 0 w 1050877"/>
                <a:gd name="connsiteY3" fmla="*/ 2142698 h 3684895"/>
                <a:gd name="connsiteX4" fmla="*/ 0 w 1050877"/>
                <a:gd name="connsiteY4" fmla="*/ 1555845 h 3684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0877" h="3684895">
                  <a:moveTo>
                    <a:pt x="0" y="1555845"/>
                  </a:moveTo>
                  <a:lnTo>
                    <a:pt x="1050877" y="0"/>
                  </a:lnTo>
                  <a:cubicBezTo>
                    <a:pt x="1046328" y="1228298"/>
                    <a:pt x="1041778" y="2456597"/>
                    <a:pt x="1037229" y="3684895"/>
                  </a:cubicBezTo>
                  <a:lnTo>
                    <a:pt x="0" y="2142698"/>
                  </a:lnTo>
                  <a:lnTo>
                    <a:pt x="0" y="1555845"/>
                  </a:lnTo>
                  <a:close/>
                </a:path>
              </a:pathLst>
            </a:custGeom>
            <a:solidFill>
              <a:schemeClr val="accent6">
                <a:lumMod val="40000"/>
                <a:lumOff val="60000"/>
              </a:schemeClr>
            </a:solidFill>
            <a:ln>
              <a:noFill/>
              <a:headEnd type="none" w="med" len="med"/>
              <a:tailEnd type="none" w="med" len="med"/>
            </a:ln>
            <a:effectLst/>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メイリオ"/>
                <a:ea typeface="メイリオ"/>
                <a:cs typeface="メイリオ"/>
              </a:endParaRPr>
            </a:p>
          </p:txBody>
        </p:sp>
        <p:sp>
          <p:nvSpPr>
            <p:cNvPr id="21" name="正方形/長方形 20"/>
            <p:cNvSpPr/>
            <p:nvPr/>
          </p:nvSpPr>
          <p:spPr bwMode="auto">
            <a:xfrm>
              <a:off x="5061045" y="1613848"/>
              <a:ext cx="1720755" cy="3682052"/>
            </a:xfrm>
            <a:prstGeom prst="rect">
              <a:avLst/>
            </a:prstGeom>
            <a:solidFill>
              <a:schemeClr val="accent6">
                <a:lumMod val="40000"/>
                <a:lumOff val="60000"/>
              </a:schemeClr>
            </a:solidFill>
            <a:ln>
              <a:noFill/>
              <a:headEnd type="none" w="med" len="med"/>
              <a:tailEnd type="none" w="med" len="med"/>
            </a:ln>
            <a:effectLst/>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メイリオ"/>
                <a:ea typeface="メイリオ"/>
                <a:cs typeface="メイリオ"/>
              </a:endParaRPr>
            </a:p>
          </p:txBody>
        </p:sp>
        <p:sp>
          <p:nvSpPr>
            <p:cNvPr id="28" name="正方形/長方形 27"/>
            <p:cNvSpPr/>
            <p:nvPr/>
          </p:nvSpPr>
          <p:spPr bwMode="auto">
            <a:xfrm>
              <a:off x="5273722" y="2514600"/>
              <a:ext cx="1295400" cy="432748"/>
            </a:xfrm>
            <a:prstGeom prst="rect">
              <a:avLst/>
            </a:prstGeom>
            <a:solidFill>
              <a:srgbClr val="77933C"/>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メイリオ"/>
                  <a:ea typeface="メイリオ"/>
                  <a:cs typeface="メイリオ"/>
                </a:rPr>
                <a:t>リソース　Ａ</a:t>
              </a:r>
            </a:p>
          </p:txBody>
        </p:sp>
        <p:sp>
          <p:nvSpPr>
            <p:cNvPr id="29" name="正方形/長方形 28"/>
            <p:cNvSpPr/>
            <p:nvPr/>
          </p:nvSpPr>
          <p:spPr bwMode="auto">
            <a:xfrm>
              <a:off x="5273722" y="3238500"/>
              <a:ext cx="1295400" cy="432748"/>
            </a:xfrm>
            <a:prstGeom prst="rect">
              <a:avLst/>
            </a:prstGeom>
            <a:solidFill>
              <a:srgbClr val="31859C"/>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メイリオ"/>
                  <a:ea typeface="メイリオ"/>
                  <a:cs typeface="メイリオ"/>
                </a:rPr>
                <a:t>リソース　Ｂ</a:t>
              </a:r>
            </a:p>
          </p:txBody>
        </p:sp>
        <p:sp>
          <p:nvSpPr>
            <p:cNvPr id="30" name="正方形/長方形 29"/>
            <p:cNvSpPr/>
            <p:nvPr/>
          </p:nvSpPr>
          <p:spPr bwMode="auto">
            <a:xfrm>
              <a:off x="5273722" y="3962400"/>
              <a:ext cx="1295400" cy="432748"/>
            </a:xfrm>
            <a:prstGeom prst="rect">
              <a:avLst/>
            </a:prstGeom>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メイリオ"/>
                  <a:ea typeface="メイリオ"/>
                  <a:cs typeface="メイリオ"/>
                </a:rPr>
                <a:t>リソース　Ｃ</a:t>
              </a:r>
            </a:p>
          </p:txBody>
        </p:sp>
        <p:sp>
          <p:nvSpPr>
            <p:cNvPr id="38" name="テキスト ボックス 37"/>
            <p:cNvSpPr txBox="1"/>
            <p:nvPr/>
          </p:nvSpPr>
          <p:spPr>
            <a:xfrm>
              <a:off x="5105400" y="1840468"/>
              <a:ext cx="1620957" cy="307777"/>
            </a:xfrm>
            <a:prstGeom prst="rect">
              <a:avLst/>
            </a:prstGeom>
            <a:ln>
              <a:noFill/>
            </a:ln>
          </p:spPr>
          <p:style>
            <a:lnRef idx="3">
              <a:schemeClr val="lt1"/>
            </a:lnRef>
            <a:fillRef idx="1">
              <a:schemeClr val="accent2"/>
            </a:fillRef>
            <a:effectRef idx="1">
              <a:schemeClr val="accent2"/>
            </a:effectRef>
            <a:fontRef idx="minor">
              <a:schemeClr val="lt1"/>
            </a:fontRef>
          </p:style>
          <p:txBody>
            <a:bodyPr wrap="none" rtlCol="0">
              <a:spAutoFit/>
            </a:bodyPr>
            <a:lstStyle/>
            <a:p>
              <a:pPr algn="ctr"/>
              <a:r>
                <a:rPr kumimoji="1" lang="ja-JP" altLang="en-US" sz="1400" dirty="0" smtClean="0">
                  <a:solidFill>
                    <a:schemeClr val="bg1"/>
                  </a:solidFill>
                  <a:latin typeface="メイリオ"/>
                  <a:ea typeface="メイリオ"/>
                  <a:cs typeface="メイリオ"/>
                </a:rPr>
                <a:t>ユーザー・ビュー</a:t>
              </a:r>
              <a:endParaRPr kumimoji="1" lang="ja-JP" altLang="en-US" sz="1400" dirty="0">
                <a:solidFill>
                  <a:schemeClr val="bg1"/>
                </a:solidFill>
                <a:latin typeface="メイリオ"/>
                <a:ea typeface="メイリオ"/>
                <a:cs typeface="メイリオ"/>
              </a:endParaRPr>
            </a:p>
          </p:txBody>
        </p:sp>
      </p:grpSp>
      <p:sp>
        <p:nvSpPr>
          <p:cNvPr id="41" name="角丸四角形吹き出し 40"/>
          <p:cNvSpPr/>
          <p:nvPr/>
        </p:nvSpPr>
        <p:spPr bwMode="auto">
          <a:xfrm>
            <a:off x="6781800" y="1610436"/>
            <a:ext cx="1905000" cy="2095500"/>
          </a:xfrm>
          <a:prstGeom prst="wedgeRoundRectCallout">
            <a:avLst>
              <a:gd name="adj1" fmla="val -5259"/>
              <a:gd name="adj2" fmla="val 78131"/>
              <a:gd name="adj3" fmla="val 16667"/>
            </a:avLst>
          </a:prstGeom>
          <a:solidFill>
            <a:schemeClr val="accent6">
              <a:lumMod val="75000"/>
            </a:schemeClr>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メイリオ"/>
                <a:ea typeface="メイリオ"/>
                <a:cs typeface="メイリオ"/>
              </a:rPr>
              <a:t>パブリックと</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メイリオ"/>
                <a:ea typeface="メイリオ"/>
                <a:cs typeface="メイリオ"/>
              </a:rPr>
              <a:t>プライベートが</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メイリオ"/>
                <a:ea typeface="メイリオ"/>
                <a:cs typeface="メイリオ"/>
              </a:rPr>
              <a:t>ひとつの</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メイリオ"/>
                <a:ea typeface="メイリオ"/>
                <a:cs typeface="メイリオ"/>
              </a:rPr>
              <a:t>リソース</a:t>
            </a:r>
            <a:endParaRPr kumimoji="0" lang="en-US" altLang="ja-JP" sz="1600" b="0" i="0" u="none" strike="noStrike" cap="none" normalizeH="0" baseline="0" dirty="0" smtClean="0">
              <a:ln>
                <a:noFill/>
              </a:ln>
              <a:solidFill>
                <a:schemeClr val="bg1"/>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chemeClr val="bg1"/>
                </a:solidFill>
                <a:effectLst/>
                <a:latin typeface="メイリオ"/>
                <a:ea typeface="メイリオ"/>
                <a:cs typeface="メイリオ"/>
              </a:rPr>
              <a:t>プール</a:t>
            </a:r>
          </a:p>
        </p:txBody>
      </p:sp>
      <p:grpSp>
        <p:nvGrpSpPr>
          <p:cNvPr id="45" name="グループ化 44"/>
          <p:cNvGrpSpPr/>
          <p:nvPr/>
        </p:nvGrpSpPr>
        <p:grpSpPr>
          <a:xfrm>
            <a:off x="3927712" y="990600"/>
            <a:ext cx="4797188" cy="483386"/>
            <a:chOff x="3737212" y="990600"/>
            <a:chExt cx="4797188" cy="483386"/>
          </a:xfrm>
        </p:grpSpPr>
        <p:sp>
          <p:nvSpPr>
            <p:cNvPr id="44" name="角丸四角形 43"/>
            <p:cNvSpPr/>
            <p:nvPr/>
          </p:nvSpPr>
          <p:spPr bwMode="auto">
            <a:xfrm>
              <a:off x="5562599" y="990600"/>
              <a:ext cx="2971801" cy="483386"/>
            </a:xfrm>
            <a:prstGeom prst="roundRect">
              <a:avLst>
                <a:gd name="adj" fmla="val 50000"/>
              </a:avLst>
            </a:prstGeom>
            <a:solidFill>
              <a:srgbClr val="3366FF"/>
            </a:solidFill>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メイリオ"/>
                  <a:ea typeface="メイリオ"/>
                  <a:cs typeface="メイリオ"/>
                </a:rPr>
                <a:t>標準化の主導権争い</a:t>
              </a:r>
            </a:p>
          </p:txBody>
        </p:sp>
        <p:sp>
          <p:nvSpPr>
            <p:cNvPr id="43" name="V 字形矢印 42"/>
            <p:cNvSpPr/>
            <p:nvPr/>
          </p:nvSpPr>
          <p:spPr bwMode="auto">
            <a:xfrm>
              <a:off x="3737212" y="996300"/>
              <a:ext cx="1905000" cy="433372"/>
            </a:xfrm>
            <a:prstGeom prst="notchedRightArrow">
              <a:avLst/>
            </a:prstGeom>
            <a:ln>
              <a:noFill/>
              <a:headEnd type="none" w="med" len="med"/>
              <a:tailEnd type="none" w="med" len="med"/>
            </a:ln>
            <a:extLst/>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メイリオ"/>
                <a:ea typeface="メイリオ"/>
                <a:cs typeface="メイリオ"/>
              </a:endParaRPr>
            </a:p>
          </p:txBody>
        </p:sp>
      </p:grpSp>
    </p:spTree>
    <p:extLst>
      <p:ext uri="{BB962C8B-B14F-4D97-AF65-F5344CB8AC3E}">
        <p14:creationId xmlns:p14="http://schemas.microsoft.com/office/powerpoint/2010/main" val="302001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outHorizontal)">
                                      <p:cBhvr>
                                        <p:cTn id="7" dur="5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left)">
                                      <p:cBhvr>
                                        <p:cTn id="12" dur="500"/>
                                        <p:tgtEl>
                                          <p:spTgt spid="40"/>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path" presetSubtype="0" accel="50000" decel="50000" fill="hold" grpId="0" nodeType="clickEffect">
                                  <p:stCondLst>
                                    <p:cond delay="0"/>
                                  </p:stCondLst>
                                  <p:childTnLst>
                                    <p:animMotion origin="layout" path="M 3.33333E-6 -3.53377E-6 L -0.00417 0.34667 " pathEditMode="relative" rAng="0" ptsTypes="AA">
                                      <p:cBhvr>
                                        <p:cTn id="16" dur="2000" fill="hold"/>
                                        <p:tgtEl>
                                          <p:spTgt spid="24"/>
                                        </p:tgtEl>
                                        <p:attrNameLst>
                                          <p:attrName>ppt_x</p:attrName>
                                          <p:attrName>ppt_y</p:attrName>
                                        </p:attrNameLst>
                                      </p:cBhvr>
                                      <p:rCtr x="-208" y="17322"/>
                                    </p:animMotion>
                                  </p:childTnLst>
                                </p:cTn>
                              </p:par>
                            </p:childTnLst>
                          </p:cTn>
                        </p:par>
                      </p:childTnLst>
                    </p:cTn>
                  </p:par>
                  <p:par>
                    <p:cTn id="17" fill="hold">
                      <p:stCondLst>
                        <p:cond delay="indefinite"/>
                      </p:stCondLst>
                      <p:childTnLst>
                        <p:par>
                          <p:cTn id="18" fill="hold">
                            <p:stCondLst>
                              <p:cond delay="0"/>
                            </p:stCondLst>
                            <p:childTnLst>
                              <p:par>
                                <p:cTn id="19" presetID="56" presetClass="path" presetSubtype="0" accel="50000" decel="50000" fill="hold" grpId="0" nodeType="clickEffect">
                                  <p:stCondLst>
                                    <p:cond delay="0"/>
                                  </p:stCondLst>
                                  <p:childTnLst>
                                    <p:animMotion origin="layout" path="M -0.00416 -0.00254 L 0.16216 -0.34204 " pathEditMode="relative" rAng="0" ptsTypes="AA">
                                      <p:cBhvr>
                                        <p:cTn id="20" dur="2000" fill="hold"/>
                                        <p:tgtEl>
                                          <p:spTgt spid="25"/>
                                        </p:tgtEl>
                                        <p:attrNameLst>
                                          <p:attrName>ppt_x</p:attrName>
                                          <p:attrName>ppt_y</p:attrName>
                                        </p:attrNameLst>
                                      </p:cBhvr>
                                      <p:rCtr x="8316" y="-16975"/>
                                    </p:animMotion>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wipe(down)">
                                      <p:cBhvr>
                                        <p:cTn id="25" dur="500"/>
                                        <p:tgtEl>
                                          <p:spTgt spid="4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ipe(left)">
                                      <p:cBhvr>
                                        <p:cTn id="3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41"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1393152" y="892848"/>
            <a:ext cx="7429449" cy="2488310"/>
          </a:xfrm>
          <a:prstGeom prst="roundRect">
            <a:avLst>
              <a:gd name="adj" fmla="val 0"/>
            </a:avLst>
          </a:prstGeom>
          <a:solidFill>
            <a:schemeClr val="accent6">
              <a:lumMod val="20000"/>
              <a:lumOff val="80000"/>
            </a:schemeClr>
          </a:solidFill>
          <a:ln w="28575"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solidFill>
                <a:srgbClr val="0000FF"/>
              </a:solidFill>
              <a:effectLst/>
              <a:latin typeface="メイリオ"/>
              <a:ea typeface="メイリオ"/>
              <a:cs typeface="メイリオ"/>
            </a:endParaRPr>
          </a:p>
        </p:txBody>
      </p:sp>
      <p:sp>
        <p:nvSpPr>
          <p:cNvPr id="21" name="右矢印 20"/>
          <p:cNvSpPr/>
          <p:nvPr/>
        </p:nvSpPr>
        <p:spPr>
          <a:xfrm rot="19506590">
            <a:off x="168109" y="2300770"/>
            <a:ext cx="8735025" cy="2979990"/>
          </a:xfrm>
          <a:custGeom>
            <a:avLst/>
            <a:gdLst>
              <a:gd name="connsiteX0" fmla="*/ 0 w 8586936"/>
              <a:gd name="connsiteY0" fmla="*/ 744998 h 2979990"/>
              <a:gd name="connsiteX1" fmla="*/ 7096941 w 8586936"/>
              <a:gd name="connsiteY1" fmla="*/ 744998 h 2979990"/>
              <a:gd name="connsiteX2" fmla="*/ 7096941 w 8586936"/>
              <a:gd name="connsiteY2" fmla="*/ 0 h 2979990"/>
              <a:gd name="connsiteX3" fmla="*/ 8586936 w 8586936"/>
              <a:gd name="connsiteY3" fmla="*/ 1489995 h 2979990"/>
              <a:gd name="connsiteX4" fmla="*/ 7096941 w 8586936"/>
              <a:gd name="connsiteY4" fmla="*/ 2979990 h 2979990"/>
              <a:gd name="connsiteX5" fmla="*/ 7096941 w 8586936"/>
              <a:gd name="connsiteY5" fmla="*/ 2234993 h 2979990"/>
              <a:gd name="connsiteX6" fmla="*/ 0 w 8586936"/>
              <a:gd name="connsiteY6" fmla="*/ 2234993 h 2979990"/>
              <a:gd name="connsiteX7" fmla="*/ 0 w 8586936"/>
              <a:gd name="connsiteY7" fmla="*/ 744998 h 2979990"/>
              <a:gd name="connsiteX0" fmla="*/ 0 w 8597179"/>
              <a:gd name="connsiteY0" fmla="*/ 1492631 h 2979990"/>
              <a:gd name="connsiteX1" fmla="*/ 7107184 w 8597179"/>
              <a:gd name="connsiteY1" fmla="*/ 744998 h 2979990"/>
              <a:gd name="connsiteX2" fmla="*/ 7107184 w 8597179"/>
              <a:gd name="connsiteY2" fmla="*/ 0 h 2979990"/>
              <a:gd name="connsiteX3" fmla="*/ 8597179 w 8597179"/>
              <a:gd name="connsiteY3" fmla="*/ 1489995 h 2979990"/>
              <a:gd name="connsiteX4" fmla="*/ 7107184 w 8597179"/>
              <a:gd name="connsiteY4" fmla="*/ 2979990 h 2979990"/>
              <a:gd name="connsiteX5" fmla="*/ 7107184 w 8597179"/>
              <a:gd name="connsiteY5" fmla="*/ 2234993 h 2979990"/>
              <a:gd name="connsiteX6" fmla="*/ 10243 w 8597179"/>
              <a:gd name="connsiteY6" fmla="*/ 2234993 h 2979990"/>
              <a:gd name="connsiteX7" fmla="*/ 0 w 8597179"/>
              <a:gd name="connsiteY7" fmla="*/ 1492631 h 2979990"/>
              <a:gd name="connsiteX0" fmla="*/ 10242 w 8607421"/>
              <a:gd name="connsiteY0" fmla="*/ 1492631 h 2979990"/>
              <a:gd name="connsiteX1" fmla="*/ 7117426 w 8607421"/>
              <a:gd name="connsiteY1" fmla="*/ 744998 h 2979990"/>
              <a:gd name="connsiteX2" fmla="*/ 7117426 w 8607421"/>
              <a:gd name="connsiteY2" fmla="*/ 0 h 2979990"/>
              <a:gd name="connsiteX3" fmla="*/ 8607421 w 8607421"/>
              <a:gd name="connsiteY3" fmla="*/ 1489995 h 2979990"/>
              <a:gd name="connsiteX4" fmla="*/ 7117426 w 8607421"/>
              <a:gd name="connsiteY4" fmla="*/ 2979990 h 2979990"/>
              <a:gd name="connsiteX5" fmla="*/ 7117426 w 8607421"/>
              <a:gd name="connsiteY5" fmla="*/ 2234993 h 2979990"/>
              <a:gd name="connsiteX6" fmla="*/ 0 w 8607421"/>
              <a:gd name="connsiteY6" fmla="*/ 1497601 h 2979990"/>
              <a:gd name="connsiteX7" fmla="*/ 10242 w 8607421"/>
              <a:gd name="connsiteY7" fmla="*/ 1492631 h 297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7421" h="2979990">
                <a:moveTo>
                  <a:pt x="10242" y="1492631"/>
                </a:moveTo>
                <a:lnTo>
                  <a:pt x="7117426" y="744998"/>
                </a:lnTo>
                <a:lnTo>
                  <a:pt x="7117426" y="0"/>
                </a:lnTo>
                <a:lnTo>
                  <a:pt x="8607421" y="1489995"/>
                </a:lnTo>
                <a:lnTo>
                  <a:pt x="7117426" y="2979990"/>
                </a:lnTo>
                <a:lnTo>
                  <a:pt x="7117426" y="2234993"/>
                </a:lnTo>
                <a:lnTo>
                  <a:pt x="0" y="1497601"/>
                </a:lnTo>
                <a:lnTo>
                  <a:pt x="10242" y="1492631"/>
                </a:lnTo>
                <a:close/>
              </a:path>
            </a:pathLst>
          </a:custGeom>
          <a:solidFill>
            <a:srgbClr val="FFFF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9" name="図形グループ 18"/>
          <p:cNvGrpSpPr/>
          <p:nvPr/>
        </p:nvGrpSpPr>
        <p:grpSpPr>
          <a:xfrm>
            <a:off x="493112" y="4436017"/>
            <a:ext cx="8282197" cy="1077218"/>
            <a:chOff x="493112" y="4466805"/>
            <a:chExt cx="8282197" cy="1077218"/>
          </a:xfrm>
        </p:grpSpPr>
        <p:pic>
          <p:nvPicPr>
            <p:cNvPr id="12" name="図 11" descr="ibm5150.jp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93112" y="4489164"/>
              <a:ext cx="1367924" cy="999979"/>
            </a:xfrm>
            <a:prstGeom prst="rect">
              <a:avLst/>
            </a:prstGeom>
            <a:ln>
              <a:noFill/>
            </a:ln>
            <a:effectLst>
              <a:outerShdw blurRad="292100" dist="139700" dir="2700000" algn="tl" rotWithShape="0">
                <a:srgbClr val="333333">
                  <a:alpha val="65000"/>
                </a:srgbClr>
              </a:outerShdw>
            </a:effectLst>
          </p:spPr>
        </p:pic>
        <p:sp>
          <p:nvSpPr>
            <p:cNvPr id="5" name="テキスト ボックス 4"/>
            <p:cNvSpPr txBox="1"/>
            <p:nvPr/>
          </p:nvSpPr>
          <p:spPr>
            <a:xfrm>
              <a:off x="1861036" y="4466805"/>
              <a:ext cx="6914273" cy="1077218"/>
            </a:xfrm>
            <a:prstGeom prst="rect">
              <a:avLst/>
            </a:prstGeom>
            <a:noFill/>
          </p:spPr>
          <p:txBody>
            <a:bodyPr wrap="none" rtlCol="0">
              <a:spAutoFit/>
            </a:bodyPr>
            <a:lstStyle/>
            <a:p>
              <a:r>
                <a:rPr lang="en-US" altLang="ja-JP" sz="2400" dirty="0">
                  <a:solidFill>
                    <a:srgbClr val="0000FF"/>
                  </a:solidFill>
                  <a:effectLst>
                    <a:outerShdw blurRad="50800" dist="38100" dir="2700000" algn="tl" rotWithShape="0">
                      <a:prstClr val="black">
                        <a:alpha val="40000"/>
                      </a:prstClr>
                    </a:outerShdw>
                  </a:effectLst>
                  <a:latin typeface="メイリオ"/>
                  <a:ea typeface="メイリオ"/>
                  <a:cs typeface="メイリオ"/>
                </a:rPr>
                <a:t>1980</a:t>
              </a:r>
              <a:r>
                <a:rPr lang="en-US" altLang="ja-JP" sz="24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 </a:t>
              </a:r>
              <a:r>
                <a:rPr lang="en-US" altLang="ja-JP" sz="1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(1981 IBM Personal Computer 5150)</a:t>
              </a:r>
              <a:endParaRPr lang="en-US" altLang="ja-JP" sz="1000" dirty="0">
                <a:solidFill>
                  <a:srgbClr val="0000FF"/>
                </a:solidFill>
                <a:effectLst>
                  <a:outerShdw blurRad="50800" dist="38100" dir="2700000" algn="tl" rotWithShape="0">
                    <a:prstClr val="black">
                      <a:alpha val="40000"/>
                    </a:prstClr>
                  </a:outerShdw>
                </a:effectLst>
                <a:latin typeface="メイリオ"/>
                <a:ea typeface="メイリオ"/>
                <a:cs typeface="メイリオ"/>
              </a:endParaRPr>
            </a:p>
            <a:p>
              <a:r>
                <a:rPr lang="en-US" altLang="ja-JP" sz="2000" dirty="0">
                  <a:solidFill>
                    <a:srgbClr val="0000FF"/>
                  </a:solidFill>
                  <a:effectLst>
                    <a:outerShdw blurRad="50800" dist="38100" dir="2700000" algn="tl" rotWithShape="0">
                      <a:prstClr val="black">
                        <a:alpha val="40000"/>
                      </a:prstClr>
                    </a:outerShdw>
                  </a:effectLst>
                  <a:latin typeface="メイリオ"/>
                  <a:ea typeface="メイリオ"/>
                  <a:cs typeface="メイリオ"/>
                </a:rPr>
                <a:t>PC</a:t>
              </a:r>
              <a:r>
                <a:rPr lang="ja-JP" altLang="en-US" sz="2000" dirty="0">
                  <a:solidFill>
                    <a:srgbClr val="0000FF"/>
                  </a:solidFill>
                  <a:effectLst>
                    <a:outerShdw blurRad="50800" dist="38100" dir="2700000" algn="tl" rotWithShape="0">
                      <a:prstClr val="black">
                        <a:alpha val="40000"/>
                      </a:prstClr>
                    </a:outerShdw>
                  </a:effectLst>
                  <a:latin typeface="メイリオ"/>
                  <a:ea typeface="メイリオ"/>
                  <a:cs typeface="メイリオ"/>
                </a:rPr>
                <a:t>の登場による</a:t>
              </a:r>
              <a:r>
                <a:rPr lang="ja-JP" altLang="en-US"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クライアントサーバーの普及・分散処理</a:t>
              </a:r>
              <a:endParaRPr lang="en-US" altLang="ja-JP"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endParaRPr>
            </a:p>
            <a:p>
              <a:r>
                <a:rPr lang="ja-JP" altLang="en-US"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適用業務領域</a:t>
              </a:r>
              <a:r>
                <a:rPr lang="ja-JP" altLang="en-US" sz="2000" dirty="0">
                  <a:solidFill>
                    <a:srgbClr val="0000FF"/>
                  </a:solidFill>
                  <a:effectLst>
                    <a:outerShdw blurRad="50800" dist="38100" dir="2700000" algn="tl" rotWithShape="0">
                      <a:prstClr val="black">
                        <a:alpha val="40000"/>
                      </a:prstClr>
                    </a:outerShdw>
                  </a:effectLst>
                  <a:latin typeface="メイリオ"/>
                  <a:ea typeface="メイリオ"/>
                  <a:cs typeface="メイリオ"/>
                </a:rPr>
                <a:t>と利用者の拡大</a:t>
              </a:r>
              <a:endParaRPr kumimoji="1" lang="en-US" altLang="ja-JP"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endParaRPr>
            </a:p>
          </p:txBody>
        </p:sp>
      </p:grpSp>
      <p:grpSp>
        <p:nvGrpSpPr>
          <p:cNvPr id="4" name="図形グループ 3"/>
          <p:cNvGrpSpPr/>
          <p:nvPr/>
        </p:nvGrpSpPr>
        <p:grpSpPr>
          <a:xfrm>
            <a:off x="274357" y="5513235"/>
            <a:ext cx="5744673" cy="1077218"/>
            <a:chOff x="274357" y="5544023"/>
            <a:chExt cx="5744673" cy="1077218"/>
          </a:xfrm>
        </p:grpSpPr>
        <p:pic>
          <p:nvPicPr>
            <p:cNvPr id="3" name="図 2" descr="us__en_us__ibm100__system_360__360genrl__620x350.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86985" y="5603391"/>
              <a:ext cx="1632045" cy="921315"/>
            </a:xfrm>
            <a:prstGeom prst="rect">
              <a:avLst/>
            </a:prstGeom>
            <a:ln>
              <a:noFill/>
            </a:ln>
            <a:effectLst>
              <a:outerShdw blurRad="292100" dist="139700" dir="2700000" algn="tl" rotWithShape="0">
                <a:srgbClr val="333333">
                  <a:alpha val="65000"/>
                </a:srgbClr>
              </a:outerShdw>
            </a:effectLst>
          </p:spPr>
        </p:pic>
        <p:sp>
          <p:nvSpPr>
            <p:cNvPr id="6" name="テキスト ボックス 5"/>
            <p:cNvSpPr txBox="1"/>
            <p:nvPr/>
          </p:nvSpPr>
          <p:spPr>
            <a:xfrm>
              <a:off x="274357" y="5544023"/>
              <a:ext cx="4031873" cy="1077218"/>
            </a:xfrm>
            <a:prstGeom prst="rect">
              <a:avLst/>
            </a:prstGeom>
            <a:noFill/>
          </p:spPr>
          <p:txBody>
            <a:bodyPr wrap="none" rtlCol="0">
              <a:spAutoFit/>
            </a:bodyPr>
            <a:lstStyle/>
            <a:p>
              <a:r>
                <a:rPr lang="en-US" altLang="ja-JP" sz="24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1960〜 </a:t>
              </a:r>
              <a:r>
                <a:rPr lang="en-US" altLang="ja-JP" sz="1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(1964 IBM System/360) </a:t>
              </a:r>
            </a:p>
            <a:p>
              <a:r>
                <a:rPr lang="ja-JP" altLang="en-US"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メインフレームの登場と集中処理</a:t>
              </a:r>
              <a:endParaRPr lang="en-US" altLang="ja-JP"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endParaRPr>
            </a:p>
            <a:p>
              <a:r>
                <a:rPr lang="ja-JP" altLang="en-US"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業務効率や生産性</a:t>
              </a:r>
              <a:r>
                <a:rPr lang="ja-JP" altLang="en-US" sz="2000" dirty="0">
                  <a:solidFill>
                    <a:srgbClr val="0000FF"/>
                  </a:solidFill>
                  <a:effectLst>
                    <a:outerShdw blurRad="50800" dist="38100" dir="2700000" algn="tl" rotWithShape="0">
                      <a:prstClr val="black">
                        <a:alpha val="40000"/>
                      </a:prstClr>
                    </a:outerShdw>
                  </a:effectLst>
                  <a:latin typeface="メイリオ"/>
                  <a:ea typeface="メイリオ"/>
                  <a:cs typeface="メイリオ"/>
                </a:rPr>
                <a:t>の向上</a:t>
              </a:r>
              <a:endParaRPr kumimoji="1" lang="ja-JP" altLang="en-US" sz="2000" dirty="0">
                <a:solidFill>
                  <a:srgbClr val="0000FF"/>
                </a:solidFill>
                <a:effectLst>
                  <a:outerShdw blurRad="50800" dist="38100" dir="2700000" algn="tl" rotWithShape="0">
                    <a:prstClr val="black">
                      <a:alpha val="40000"/>
                    </a:prstClr>
                  </a:outerShdw>
                </a:effectLst>
                <a:latin typeface="メイリオ"/>
                <a:ea typeface="メイリオ"/>
                <a:cs typeface="メイリオ"/>
              </a:endParaRPr>
            </a:p>
          </p:txBody>
        </p:sp>
      </p:grpSp>
      <p:grpSp>
        <p:nvGrpSpPr>
          <p:cNvPr id="20" name="図形グループ 19"/>
          <p:cNvGrpSpPr/>
          <p:nvPr/>
        </p:nvGrpSpPr>
        <p:grpSpPr>
          <a:xfrm>
            <a:off x="1098617" y="3295811"/>
            <a:ext cx="7761687" cy="1162565"/>
            <a:chOff x="1098617" y="3326599"/>
            <a:chExt cx="7761687" cy="1162565"/>
          </a:xfrm>
        </p:grpSpPr>
        <p:pic>
          <p:nvPicPr>
            <p:cNvPr id="13" name="図 12" descr="old-pc-windows-95.jp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98617" y="3526228"/>
              <a:ext cx="1379788" cy="776130"/>
            </a:xfrm>
            <a:prstGeom prst="rect">
              <a:avLst/>
            </a:prstGeom>
            <a:ln>
              <a:noFill/>
            </a:ln>
            <a:effectLst>
              <a:outerShdw blurRad="292100" dist="139700" dir="2700000" algn="tl" rotWithShape="0">
                <a:srgbClr val="333333">
                  <a:alpha val="65000"/>
                </a:srgbClr>
              </a:outerShdw>
            </a:effectLst>
          </p:spPr>
        </p:pic>
        <p:pic>
          <p:nvPicPr>
            <p:cNvPr id="14" name="図 13" descr="f2-10.gif"/>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930577" y="3326599"/>
              <a:ext cx="905377" cy="679033"/>
            </a:xfrm>
            <a:prstGeom prst="rect">
              <a:avLst/>
            </a:prstGeom>
            <a:ln>
              <a:noFill/>
            </a:ln>
            <a:effectLst>
              <a:outerShdw blurRad="292100" dist="139700" dir="2700000" algn="tl" rotWithShape="0">
                <a:srgbClr val="333333">
                  <a:alpha val="65000"/>
                </a:srgbClr>
              </a:outerShdw>
            </a:effectLst>
          </p:spPr>
        </p:pic>
        <p:pic>
          <p:nvPicPr>
            <p:cNvPr id="22" name="図 21" descr="03.jp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993468" y="3797291"/>
              <a:ext cx="969876" cy="592542"/>
            </a:xfrm>
            <a:prstGeom prst="rect">
              <a:avLst/>
            </a:prstGeom>
            <a:ln>
              <a:noFill/>
            </a:ln>
            <a:effectLst>
              <a:outerShdw blurRad="292100" dist="139700" dir="2700000" algn="tl" rotWithShape="0">
                <a:srgbClr val="333333">
                  <a:alpha val="65000"/>
                </a:srgbClr>
              </a:outerShdw>
            </a:effectLst>
          </p:spPr>
        </p:pic>
        <p:sp>
          <p:nvSpPr>
            <p:cNvPr id="7" name="テキスト ボックス 6"/>
            <p:cNvSpPr txBox="1"/>
            <p:nvPr/>
          </p:nvSpPr>
          <p:spPr>
            <a:xfrm>
              <a:off x="3033068" y="3411946"/>
              <a:ext cx="5827236" cy="1077218"/>
            </a:xfrm>
            <a:prstGeom prst="rect">
              <a:avLst/>
            </a:prstGeom>
            <a:noFill/>
          </p:spPr>
          <p:txBody>
            <a:bodyPr wrap="none" rtlCol="0">
              <a:spAutoFit/>
            </a:bodyPr>
            <a:lstStyle/>
            <a:p>
              <a:r>
                <a:rPr kumimoji="1" lang="en-US" altLang="ja-JP" sz="24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1990</a:t>
              </a:r>
              <a:r>
                <a:rPr lang="en-US" altLang="ja-JP" sz="24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 </a:t>
              </a:r>
              <a:r>
                <a:rPr lang="en-US" altLang="ja-JP" sz="1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(1993 </a:t>
              </a:r>
              <a:r>
                <a:rPr lang="ja-JP" altLang="en-US" sz="1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インターネット商用利用・</a:t>
              </a:r>
              <a:r>
                <a:rPr lang="en-US" altLang="ja-JP" sz="1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1995</a:t>
              </a:r>
              <a:r>
                <a:rPr lang="ja-JP" altLang="en-US" sz="1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年</a:t>
              </a:r>
              <a:r>
                <a:rPr lang="en-US" altLang="ja-JP" sz="1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 Windows95+Internet Explorer)</a:t>
              </a:r>
            </a:p>
            <a:p>
              <a:r>
                <a:rPr lang="ja-JP" altLang="en-US" sz="2000" dirty="0">
                  <a:solidFill>
                    <a:srgbClr val="0000FF"/>
                  </a:solidFill>
                  <a:effectLst>
                    <a:outerShdw blurRad="50800" dist="38100" dir="2700000" algn="tl" rotWithShape="0">
                      <a:prstClr val="black">
                        <a:alpha val="40000"/>
                      </a:prstClr>
                    </a:outerShdw>
                  </a:effectLst>
                  <a:latin typeface="メイリオ"/>
                  <a:ea typeface="メイリオ"/>
                  <a:cs typeface="メイリオ"/>
                </a:rPr>
                <a:t>インターネットの登場による</a:t>
              </a:r>
              <a:r>
                <a:rPr lang="ja-JP" altLang="en-US"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接続の広がりと拡大</a:t>
              </a:r>
              <a:endParaRPr lang="en-US" altLang="ja-JP"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endParaRPr>
            </a:p>
            <a:p>
              <a:r>
                <a:rPr lang="ja-JP" altLang="en-US"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rPr>
                <a:t>企業や地域を越えた業務の連携や</a:t>
              </a:r>
              <a:r>
                <a:rPr lang="ja-JP" altLang="en-US" sz="2000" dirty="0">
                  <a:solidFill>
                    <a:srgbClr val="0000FF"/>
                  </a:solidFill>
                  <a:effectLst>
                    <a:outerShdw blurRad="50800" dist="38100" dir="2700000" algn="tl" rotWithShape="0">
                      <a:prstClr val="black">
                        <a:alpha val="40000"/>
                      </a:prstClr>
                    </a:outerShdw>
                  </a:effectLst>
                  <a:latin typeface="メイリオ"/>
                  <a:ea typeface="メイリオ"/>
                  <a:cs typeface="メイリオ"/>
                </a:rPr>
                <a:t>調整の実現</a:t>
              </a:r>
              <a:endParaRPr kumimoji="1" lang="en-US" altLang="ja-JP" sz="2000" dirty="0" smtClean="0">
                <a:solidFill>
                  <a:srgbClr val="0000FF"/>
                </a:solidFill>
                <a:effectLst>
                  <a:outerShdw blurRad="50800" dist="38100" dir="2700000" algn="tl" rotWithShape="0">
                    <a:prstClr val="black">
                      <a:alpha val="40000"/>
                    </a:prstClr>
                  </a:outerShdw>
                </a:effectLst>
                <a:latin typeface="メイリオ"/>
                <a:ea typeface="メイリオ"/>
                <a:cs typeface="メイリオ"/>
              </a:endParaRPr>
            </a:p>
          </p:txBody>
        </p:sp>
      </p:grpSp>
      <p:grpSp>
        <p:nvGrpSpPr>
          <p:cNvPr id="28" name="図形グループ 27"/>
          <p:cNvGrpSpPr/>
          <p:nvPr/>
        </p:nvGrpSpPr>
        <p:grpSpPr>
          <a:xfrm>
            <a:off x="4225636" y="893610"/>
            <a:ext cx="4596966" cy="898309"/>
            <a:chOff x="4225636" y="924398"/>
            <a:chExt cx="4596966" cy="898309"/>
          </a:xfrm>
        </p:grpSpPr>
        <p:sp>
          <p:nvSpPr>
            <p:cNvPr id="11" name="テキスト ボックス 10"/>
            <p:cNvSpPr txBox="1"/>
            <p:nvPr/>
          </p:nvSpPr>
          <p:spPr>
            <a:xfrm>
              <a:off x="4306230" y="924398"/>
              <a:ext cx="4516372" cy="584776"/>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kumimoji="1" lang="en-US" altLang="ja-JP" sz="3200" b="1" dirty="0" smtClean="0">
                  <a:solidFill>
                    <a:srgbClr val="0000FF"/>
                  </a:solidFill>
                  <a:effectLst/>
                  <a:latin typeface="メイリオ"/>
                  <a:ea typeface="メイリオ"/>
                  <a:cs typeface="メイリオ"/>
                </a:rPr>
                <a:t>IT</a:t>
              </a:r>
              <a:r>
                <a:rPr kumimoji="1" lang="ja-JP" altLang="en-US" sz="3200" b="1" dirty="0" smtClean="0">
                  <a:solidFill>
                    <a:srgbClr val="0000FF"/>
                  </a:solidFill>
                  <a:effectLst/>
                  <a:latin typeface="メイリオ"/>
                  <a:ea typeface="メイリオ"/>
                  <a:cs typeface="メイリオ"/>
                </a:rPr>
                <a:t>のカンブリア大爆発</a:t>
              </a:r>
              <a:endParaRPr kumimoji="1" lang="en-US" altLang="ja-JP" sz="3200" b="1" dirty="0" smtClean="0">
                <a:solidFill>
                  <a:srgbClr val="0000FF"/>
                </a:solidFill>
                <a:effectLst/>
                <a:latin typeface="メイリオ"/>
                <a:ea typeface="メイリオ"/>
                <a:cs typeface="メイリオ"/>
              </a:endParaRPr>
            </a:p>
          </p:txBody>
        </p:sp>
        <p:sp>
          <p:nvSpPr>
            <p:cNvPr id="15" name="テキスト ボックス 14"/>
            <p:cNvSpPr txBox="1"/>
            <p:nvPr/>
          </p:nvSpPr>
          <p:spPr>
            <a:xfrm>
              <a:off x="4225636" y="1484153"/>
              <a:ext cx="4596966" cy="338554"/>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ja-JP" altLang="en-US" sz="1600" b="1" dirty="0">
                  <a:solidFill>
                    <a:srgbClr val="0000FF"/>
                  </a:solidFill>
                  <a:effectLst/>
                  <a:latin typeface="メイリオ"/>
                  <a:ea typeface="メイリオ"/>
                  <a:cs typeface="メイリオ"/>
                </a:rPr>
                <a:t>テクノロジーの</a:t>
              </a:r>
              <a:r>
                <a:rPr lang="ja-JP" altLang="en-US" sz="1600" b="1" dirty="0" smtClean="0">
                  <a:solidFill>
                    <a:srgbClr val="0000FF"/>
                  </a:solidFill>
                  <a:effectLst/>
                  <a:latin typeface="メイリオ"/>
                  <a:ea typeface="メイリオ"/>
                  <a:cs typeface="メイリオ"/>
                </a:rPr>
                <a:t>アンビエント化・日常</a:t>
              </a:r>
              <a:r>
                <a:rPr lang="ja-JP" altLang="en-US" sz="1600" b="1" dirty="0">
                  <a:solidFill>
                    <a:srgbClr val="0000FF"/>
                  </a:solidFill>
                  <a:effectLst/>
                  <a:latin typeface="メイリオ"/>
                  <a:ea typeface="メイリオ"/>
                  <a:cs typeface="メイリオ"/>
                </a:rPr>
                <a:t>への浸透</a:t>
              </a:r>
              <a:endParaRPr kumimoji="1" lang="en-US" altLang="ja-JP" sz="1600" b="1" dirty="0" smtClean="0">
                <a:solidFill>
                  <a:srgbClr val="0000FF"/>
                </a:solidFill>
                <a:effectLst/>
                <a:latin typeface="メイリオ"/>
                <a:ea typeface="メイリオ"/>
                <a:cs typeface="メイリオ"/>
              </a:endParaRPr>
            </a:p>
          </p:txBody>
        </p:sp>
      </p:grpSp>
      <p:grpSp>
        <p:nvGrpSpPr>
          <p:cNvPr id="27" name="図形グループ 26"/>
          <p:cNvGrpSpPr/>
          <p:nvPr/>
        </p:nvGrpSpPr>
        <p:grpSpPr>
          <a:xfrm>
            <a:off x="734489" y="1031394"/>
            <a:ext cx="8088113" cy="2250531"/>
            <a:chOff x="734489" y="1062182"/>
            <a:chExt cx="8088113" cy="2250531"/>
          </a:xfrm>
        </p:grpSpPr>
        <p:sp>
          <p:nvSpPr>
            <p:cNvPr id="8" name="テキスト ボックス 7"/>
            <p:cNvSpPr txBox="1"/>
            <p:nvPr/>
          </p:nvSpPr>
          <p:spPr>
            <a:xfrm>
              <a:off x="4473222" y="2269990"/>
              <a:ext cx="4349380" cy="584776"/>
            </a:xfrm>
            <a:prstGeom prst="rect">
              <a:avLst/>
            </a:prstGeom>
            <a:noFill/>
            <a:effectLst>
              <a:outerShdw blurRad="50800" dist="38100" dir="2700000" algn="tl" rotWithShape="0">
                <a:prstClr val="black">
                  <a:alpha val="40000"/>
                </a:prstClr>
              </a:outerShdw>
            </a:effectLst>
          </p:spPr>
          <p:txBody>
            <a:bodyPr wrap="square" rtlCol="0">
              <a:spAutoFit/>
            </a:bodyPr>
            <a:lstStyle/>
            <a:p>
              <a:r>
                <a:rPr lang="en-US" altLang="ja-JP" sz="1600" dirty="0" smtClean="0">
                  <a:solidFill>
                    <a:srgbClr val="0000FF"/>
                  </a:solidFill>
                  <a:effectLst/>
                  <a:latin typeface="メイリオ"/>
                  <a:ea typeface="メイリオ"/>
                  <a:cs typeface="メイリオ"/>
                </a:rPr>
                <a:t>2007〜	</a:t>
              </a:r>
              <a:r>
                <a:rPr lang="ja-JP" altLang="en-US" sz="1600" dirty="0" smtClean="0">
                  <a:solidFill>
                    <a:srgbClr val="0000FF"/>
                  </a:solidFill>
                  <a:effectLst/>
                  <a:latin typeface="メイリオ"/>
                  <a:ea typeface="メイリオ"/>
                  <a:cs typeface="メイリオ"/>
                </a:rPr>
                <a:t>モバイル（</a:t>
              </a:r>
              <a:r>
                <a:rPr lang="en-US" altLang="ja-JP" sz="1600" dirty="0" smtClean="0">
                  <a:solidFill>
                    <a:srgbClr val="0000FF"/>
                  </a:solidFill>
                  <a:effectLst/>
                  <a:latin typeface="メイリオ"/>
                  <a:ea typeface="メイリオ"/>
                  <a:cs typeface="メイリオ"/>
                </a:rPr>
                <a:t>iPhone</a:t>
              </a:r>
              <a:r>
                <a:rPr lang="ja-JP" altLang="en-US" sz="1600" dirty="0" smtClean="0">
                  <a:solidFill>
                    <a:srgbClr val="0000FF"/>
                  </a:solidFill>
                  <a:effectLst/>
                  <a:latin typeface="メイリオ"/>
                  <a:ea typeface="メイリオ"/>
                  <a:cs typeface="メイリオ"/>
                </a:rPr>
                <a:t>）</a:t>
              </a:r>
              <a:endParaRPr lang="en-US" altLang="ja-JP" sz="1600" dirty="0">
                <a:solidFill>
                  <a:srgbClr val="0000FF"/>
                </a:solidFill>
                <a:effectLst/>
                <a:latin typeface="メイリオ"/>
                <a:ea typeface="メイリオ"/>
                <a:cs typeface="メイリオ"/>
              </a:endParaRPr>
            </a:p>
            <a:p>
              <a:r>
                <a:rPr lang="ja-JP" altLang="ja-JP" sz="1600" dirty="0" smtClean="0">
                  <a:solidFill>
                    <a:srgbClr val="0000FF"/>
                  </a:solidFill>
                  <a:effectLst/>
                  <a:latin typeface="メイリオ"/>
                  <a:ea typeface="メイリオ"/>
                  <a:cs typeface="メイリオ"/>
                </a:rPr>
                <a:t>　</a:t>
              </a:r>
              <a:r>
                <a:rPr lang="ja-JP" altLang="en-US" sz="1600" dirty="0" smtClean="0">
                  <a:solidFill>
                    <a:srgbClr val="0000FF"/>
                  </a:solidFill>
                  <a:effectLst/>
                  <a:latin typeface="メイリオ"/>
                  <a:ea typeface="メイリオ"/>
                  <a:cs typeface="メイリオ"/>
                </a:rPr>
                <a:t>　　</a:t>
              </a:r>
              <a:r>
                <a:rPr lang="en-US" altLang="ja-JP" sz="1600" dirty="0" smtClean="0">
                  <a:solidFill>
                    <a:srgbClr val="0000FF"/>
                  </a:solidFill>
                  <a:effectLst/>
                  <a:latin typeface="メイリオ"/>
                  <a:ea typeface="メイリオ"/>
                  <a:cs typeface="メイリオ"/>
                </a:rPr>
                <a:t> 	</a:t>
              </a:r>
              <a:r>
                <a:rPr lang="ja-JP" altLang="en-US" sz="1600" dirty="0" smtClean="0">
                  <a:solidFill>
                    <a:srgbClr val="0000FF"/>
                  </a:solidFill>
                  <a:effectLst/>
                  <a:latin typeface="メイリオ"/>
                  <a:ea typeface="メイリオ"/>
                  <a:cs typeface="メイリオ"/>
                </a:rPr>
                <a:t>ソーシャル（</a:t>
              </a:r>
              <a:r>
                <a:rPr lang="en-US" altLang="ja-JP" sz="1600" dirty="0" smtClean="0">
                  <a:solidFill>
                    <a:srgbClr val="0000FF"/>
                  </a:solidFill>
                  <a:effectLst/>
                  <a:latin typeface="メイリオ"/>
                  <a:ea typeface="メイリオ"/>
                  <a:cs typeface="メイリオ"/>
                </a:rPr>
                <a:t>Facebook</a:t>
              </a:r>
              <a:r>
                <a:rPr lang="ja-JP" altLang="en-US" sz="1600" dirty="0" smtClean="0">
                  <a:solidFill>
                    <a:srgbClr val="0000FF"/>
                  </a:solidFill>
                  <a:effectLst/>
                  <a:latin typeface="メイリオ"/>
                  <a:ea typeface="メイリオ"/>
                  <a:cs typeface="メイリオ"/>
                </a:rPr>
                <a:t>、</a:t>
              </a:r>
              <a:r>
                <a:rPr lang="en-US" altLang="ja-JP" sz="1600" dirty="0" smtClean="0">
                  <a:solidFill>
                    <a:srgbClr val="0000FF"/>
                  </a:solidFill>
                  <a:effectLst/>
                  <a:latin typeface="メイリオ"/>
                  <a:ea typeface="メイリオ"/>
                  <a:cs typeface="メイリオ"/>
                </a:rPr>
                <a:t>Twitter</a:t>
              </a:r>
              <a:r>
                <a:rPr lang="ja-JP" altLang="en-US" sz="1600" dirty="0" smtClean="0">
                  <a:solidFill>
                    <a:srgbClr val="0000FF"/>
                  </a:solidFill>
                  <a:effectLst/>
                  <a:latin typeface="メイリオ"/>
                  <a:ea typeface="メイリオ"/>
                  <a:cs typeface="メイリオ"/>
                </a:rPr>
                <a:t>）</a:t>
              </a:r>
              <a:endParaRPr lang="en-US" altLang="ja-JP" sz="1600" dirty="0" smtClean="0">
                <a:solidFill>
                  <a:srgbClr val="0000FF"/>
                </a:solidFill>
                <a:effectLst/>
                <a:latin typeface="メイリオ"/>
                <a:ea typeface="メイリオ"/>
                <a:cs typeface="メイリオ"/>
              </a:endParaRPr>
            </a:p>
          </p:txBody>
        </p:sp>
        <p:sp>
          <p:nvSpPr>
            <p:cNvPr id="9" name="テキスト ボックス 8"/>
            <p:cNvSpPr txBox="1"/>
            <p:nvPr/>
          </p:nvSpPr>
          <p:spPr>
            <a:xfrm>
              <a:off x="4306230" y="2974159"/>
              <a:ext cx="3853238" cy="338554"/>
            </a:xfrm>
            <a:prstGeom prst="rect">
              <a:avLst/>
            </a:prstGeom>
            <a:noFill/>
            <a:effectLst>
              <a:outerShdw blurRad="50800" dist="38100" dir="2700000" algn="tl" rotWithShape="0">
                <a:prstClr val="black">
                  <a:alpha val="40000"/>
                </a:prstClr>
              </a:outerShdw>
            </a:effectLst>
          </p:spPr>
          <p:txBody>
            <a:bodyPr wrap="none" rtlCol="0">
              <a:spAutoFit/>
            </a:bodyPr>
            <a:lstStyle/>
            <a:p>
              <a:r>
                <a:rPr lang="en-US" altLang="ja-JP" sz="1600" dirty="0" smtClean="0">
                  <a:solidFill>
                    <a:srgbClr val="0000FF"/>
                  </a:solidFill>
                  <a:effectLst/>
                  <a:latin typeface="メイリオ"/>
                  <a:ea typeface="メイリオ"/>
                  <a:cs typeface="メイリオ"/>
                </a:rPr>
                <a:t>2000〜	</a:t>
              </a:r>
              <a:r>
                <a:rPr lang="ja-JP" altLang="en-US" sz="1600" dirty="0" smtClean="0">
                  <a:solidFill>
                    <a:srgbClr val="0000FF"/>
                  </a:solidFill>
                  <a:effectLst/>
                  <a:latin typeface="メイリオ"/>
                  <a:ea typeface="メイリオ"/>
                  <a:cs typeface="メイリオ"/>
                </a:rPr>
                <a:t>クラウド（</a:t>
              </a:r>
              <a:r>
                <a:rPr lang="en-US" altLang="ja-JP" sz="1600" dirty="0" err="1" smtClean="0">
                  <a:solidFill>
                    <a:srgbClr val="0000FF"/>
                  </a:solidFill>
                  <a:effectLst/>
                  <a:latin typeface="メイリオ"/>
                  <a:ea typeface="メイリオ"/>
                  <a:cs typeface="メイリオ"/>
                </a:rPr>
                <a:t>Salesforce.com</a:t>
              </a:r>
              <a:r>
                <a:rPr lang="ja-JP" altLang="en-US" sz="1600" dirty="0" smtClean="0">
                  <a:solidFill>
                    <a:srgbClr val="0000FF"/>
                  </a:solidFill>
                  <a:effectLst/>
                  <a:latin typeface="メイリオ"/>
                  <a:ea typeface="メイリオ"/>
                  <a:cs typeface="メイリオ"/>
                </a:rPr>
                <a:t>）</a:t>
              </a:r>
              <a:endParaRPr lang="en-US" altLang="ja-JP" sz="1600" dirty="0" smtClean="0">
                <a:solidFill>
                  <a:srgbClr val="0000FF"/>
                </a:solidFill>
                <a:effectLst/>
                <a:latin typeface="メイリオ"/>
                <a:ea typeface="メイリオ"/>
                <a:cs typeface="メイリオ"/>
              </a:endParaRPr>
            </a:p>
          </p:txBody>
        </p:sp>
        <p:sp>
          <p:nvSpPr>
            <p:cNvPr id="10" name="テキスト ボックス 9"/>
            <p:cNvSpPr txBox="1"/>
            <p:nvPr/>
          </p:nvSpPr>
          <p:spPr>
            <a:xfrm>
              <a:off x="6228864" y="1808943"/>
              <a:ext cx="1210588" cy="400110"/>
            </a:xfrm>
            <a:prstGeom prst="rect">
              <a:avLst/>
            </a:prstGeom>
            <a:noFill/>
            <a:effectLst>
              <a:outerShdw blurRad="50800" dist="38100" dir="2700000" algn="tl" rotWithShape="0">
                <a:prstClr val="black">
                  <a:alpha val="40000"/>
                </a:prstClr>
              </a:outerShdw>
            </a:effectLst>
          </p:spPr>
          <p:txBody>
            <a:bodyPr wrap="none" rtlCol="0">
              <a:spAutoFit/>
            </a:bodyPr>
            <a:lstStyle/>
            <a:p>
              <a:r>
                <a:rPr lang="ja-JP" altLang="en-US" sz="2000" dirty="0" smtClean="0">
                  <a:solidFill>
                    <a:srgbClr val="0000FF"/>
                  </a:solidFill>
                  <a:effectLst/>
                  <a:latin typeface="メイリオ"/>
                  <a:ea typeface="メイリオ"/>
                  <a:cs typeface="メイリオ"/>
                </a:rPr>
                <a:t>人工知能</a:t>
              </a:r>
              <a:endParaRPr lang="en-US" altLang="ja-JP" sz="2000" dirty="0" smtClean="0">
                <a:solidFill>
                  <a:srgbClr val="0000FF"/>
                </a:solidFill>
                <a:effectLst/>
                <a:latin typeface="メイリオ"/>
                <a:ea typeface="メイリオ"/>
                <a:cs typeface="メイリオ"/>
              </a:endParaRPr>
            </a:p>
          </p:txBody>
        </p:sp>
        <p:sp>
          <p:nvSpPr>
            <p:cNvPr id="16" name="テキスト ボックス 15"/>
            <p:cNvSpPr txBox="1"/>
            <p:nvPr/>
          </p:nvSpPr>
          <p:spPr>
            <a:xfrm>
              <a:off x="5630298" y="1808943"/>
              <a:ext cx="598566" cy="400110"/>
            </a:xfrm>
            <a:prstGeom prst="rect">
              <a:avLst/>
            </a:prstGeom>
            <a:noFill/>
            <a:effectLst>
              <a:outerShdw blurRad="50800" dist="38100" dir="2700000" algn="tl" rotWithShape="0">
                <a:prstClr val="black">
                  <a:alpha val="40000"/>
                </a:prstClr>
              </a:outerShdw>
            </a:effectLst>
          </p:spPr>
          <p:txBody>
            <a:bodyPr wrap="none" rtlCol="0">
              <a:spAutoFit/>
            </a:bodyPr>
            <a:lstStyle>
              <a:defPPr>
                <a:defRPr lang="ja-JP"/>
              </a:defPPr>
              <a:lvl1pPr>
                <a:defRPr sz="2000">
                  <a:solidFill>
                    <a:srgbClr val="800000"/>
                  </a:solidFill>
                  <a:effectLst>
                    <a:glow rad="101600">
                      <a:schemeClr val="bg1">
                        <a:alpha val="75000"/>
                      </a:schemeClr>
                    </a:glow>
                  </a:effectLst>
                  <a:latin typeface="メイリオ"/>
                  <a:ea typeface="メイリオ"/>
                  <a:cs typeface="メイリオ"/>
                </a:defRPr>
              </a:lvl1pPr>
            </a:lstStyle>
            <a:p>
              <a:r>
                <a:rPr lang="en-US" altLang="ja-JP" dirty="0" err="1">
                  <a:solidFill>
                    <a:srgbClr val="0000FF"/>
                  </a:solidFill>
                  <a:effectLst/>
                </a:rPr>
                <a:t>IoT</a:t>
              </a:r>
              <a:endParaRPr lang="en-US" altLang="ja-JP" dirty="0">
                <a:solidFill>
                  <a:srgbClr val="0000FF"/>
                </a:solidFill>
                <a:effectLst/>
              </a:endParaRPr>
            </a:p>
          </p:txBody>
        </p:sp>
        <p:sp>
          <p:nvSpPr>
            <p:cNvPr id="18" name="テキスト ボックス 17"/>
            <p:cNvSpPr txBox="1"/>
            <p:nvPr/>
          </p:nvSpPr>
          <p:spPr>
            <a:xfrm>
              <a:off x="7418472" y="1808943"/>
              <a:ext cx="1210588" cy="400110"/>
            </a:xfrm>
            <a:prstGeom prst="rect">
              <a:avLst/>
            </a:prstGeom>
            <a:noFill/>
            <a:effectLst>
              <a:outerShdw blurRad="50800" dist="38100" dir="2700000" algn="tl" rotWithShape="0">
                <a:prstClr val="black">
                  <a:alpha val="40000"/>
                </a:prstClr>
              </a:outerShdw>
            </a:effectLst>
          </p:spPr>
          <p:txBody>
            <a:bodyPr wrap="none" rtlCol="0">
              <a:spAutoFit/>
            </a:bodyPr>
            <a:lstStyle>
              <a:defPPr>
                <a:defRPr lang="ja-JP"/>
              </a:defPPr>
              <a:lvl1pPr>
                <a:defRPr sz="2000">
                  <a:solidFill>
                    <a:srgbClr val="800000"/>
                  </a:solidFill>
                  <a:effectLst>
                    <a:glow rad="101600">
                      <a:schemeClr val="bg1">
                        <a:alpha val="75000"/>
                      </a:schemeClr>
                    </a:glow>
                  </a:effectLst>
                  <a:latin typeface="メイリオ"/>
                  <a:ea typeface="メイリオ"/>
                  <a:cs typeface="メイリオ"/>
                </a:defRPr>
              </a:lvl1pPr>
            </a:lstStyle>
            <a:p>
              <a:r>
                <a:rPr lang="ja-JP" altLang="en-US" dirty="0">
                  <a:solidFill>
                    <a:srgbClr val="0000FF"/>
                  </a:solidFill>
                  <a:effectLst/>
                </a:rPr>
                <a:t>ロボット</a:t>
              </a:r>
              <a:endParaRPr lang="en-US" altLang="ja-JP" dirty="0">
                <a:solidFill>
                  <a:srgbClr val="0000FF"/>
                </a:solidFill>
                <a:effectLst/>
              </a:endParaRPr>
            </a:p>
          </p:txBody>
        </p:sp>
        <p:pic>
          <p:nvPicPr>
            <p:cNvPr id="23" name="図 22" descr="robot.jpg"/>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78405" y="1062182"/>
              <a:ext cx="1747230" cy="920026"/>
            </a:xfrm>
            <a:prstGeom prst="rect">
              <a:avLst/>
            </a:prstGeom>
            <a:ln>
              <a:noFill/>
            </a:ln>
            <a:effectLst>
              <a:outerShdw blurRad="292100" dist="139700" dir="2700000" algn="tl" rotWithShape="0">
                <a:srgbClr val="333333">
                  <a:alpha val="65000"/>
                </a:srgbClr>
              </a:outerShdw>
            </a:effectLst>
          </p:spPr>
        </p:pic>
        <p:pic>
          <p:nvPicPr>
            <p:cNvPr id="25" name="図 24" descr="Mercedes-Benz-F-015.jp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478404" y="2079480"/>
              <a:ext cx="1747231" cy="982818"/>
            </a:xfrm>
            <a:prstGeom prst="rect">
              <a:avLst/>
            </a:prstGeom>
            <a:ln>
              <a:noFill/>
            </a:ln>
            <a:effectLst>
              <a:outerShdw blurRad="292100" dist="139700" dir="2700000" algn="tl" rotWithShape="0">
                <a:srgbClr val="333333">
                  <a:alpha val="65000"/>
                </a:srgbClr>
              </a:outerShdw>
            </a:effectLst>
          </p:spPr>
        </p:pic>
        <p:pic>
          <p:nvPicPr>
            <p:cNvPr id="24" name="図 23" descr="news20140704_01.jpg"/>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34489" y="1136435"/>
              <a:ext cx="2620850" cy="1965637"/>
            </a:xfrm>
            <a:prstGeom prst="rect">
              <a:avLst/>
            </a:prstGeom>
            <a:ln>
              <a:noFill/>
            </a:ln>
            <a:effectLst>
              <a:outerShdw blurRad="292100" dist="139700" dir="2700000" algn="tl" rotWithShape="0">
                <a:srgbClr val="333333">
                  <a:alpha val="65000"/>
                </a:srgbClr>
              </a:outerShdw>
            </a:effectLst>
          </p:spPr>
        </p:pic>
      </p:grpSp>
      <p:sp>
        <p:nvSpPr>
          <p:cNvPr id="26" name="タイトル 25"/>
          <p:cNvSpPr>
            <a:spLocks noGrp="1"/>
          </p:cNvSpPr>
          <p:nvPr>
            <p:ph type="title"/>
          </p:nvPr>
        </p:nvSpPr>
        <p:spPr/>
        <p:txBody>
          <a:bodyPr/>
          <a:lstStyle/>
          <a:p>
            <a:r>
              <a:rPr kumimoji="1" lang="ja-JP" altLang="en-US" dirty="0" smtClean="0"/>
              <a:t>歴史から振り返る</a:t>
            </a:r>
            <a:r>
              <a:rPr kumimoji="1" lang="en-US" altLang="ja-JP" dirty="0" smtClean="0"/>
              <a:t>IT</a:t>
            </a:r>
            <a:r>
              <a:rPr kumimoji="1" lang="ja-JP" altLang="en-US" dirty="0" smtClean="0"/>
              <a:t>のトレンド</a:t>
            </a:r>
            <a:endParaRPr kumimoji="1" lang="ja-JP" altLang="en-US" dirty="0"/>
          </a:p>
        </p:txBody>
      </p:sp>
    </p:spTree>
    <p:extLst>
      <p:ext uri="{BB962C8B-B14F-4D97-AF65-F5344CB8AC3E}">
        <p14:creationId xmlns:p14="http://schemas.microsoft.com/office/powerpoint/2010/main" val="3423405540"/>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xmlns:p14="http://schemas.microsoft.com/office/powerpoint/2010/mai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500" fill="hold"/>
                                        <p:tgtEl>
                                          <p:spTgt spid="19"/>
                                        </p:tgtEl>
                                        <p:attrNameLst>
                                          <p:attrName>ppt_x</p:attrName>
                                        </p:attrNameLst>
                                      </p:cBhvr>
                                      <p:tavLst>
                                        <p:tav tm="0">
                                          <p:val>
                                            <p:strVal val="0-#ppt_w/2"/>
                                          </p:val>
                                        </p:tav>
                                        <p:tav tm="100000">
                                          <p:val>
                                            <p:strVal val="#ppt_x"/>
                                          </p:val>
                                        </p:tav>
                                      </p:tavLst>
                                    </p:anim>
                                    <p:anim calcmode="lin" valueType="num">
                                      <p:cBhvr additive="base">
                                        <p:cTn id="13" dur="500" fill="hold"/>
                                        <p:tgtEl>
                                          <p:spTgt spid="19"/>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0-#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2" presetClass="entr" presetSubtype="4" fill="hold" nodeType="click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p:tgtEl>
                                          <p:spTgt spid="28"/>
                                        </p:tgtEl>
                                        <p:attrNameLst>
                                          <p:attrName>ppt_y</p:attrName>
                                        </p:attrNameLst>
                                      </p:cBhvr>
                                      <p:tavLst>
                                        <p:tav tm="0">
                                          <p:val>
                                            <p:strVal val="#ppt_y+#ppt_h*1.125000"/>
                                          </p:val>
                                        </p:tav>
                                        <p:tav tm="100000">
                                          <p:val>
                                            <p:strVal val="#ppt_y"/>
                                          </p:val>
                                        </p:tav>
                                      </p:tavLst>
                                    </p:anim>
                                    <p:animEffect transition="in" filter="wipe(up)">
                                      <p:cBhvr>
                                        <p:cTn id="24" dur="500"/>
                                        <p:tgtEl>
                                          <p:spTgt spid="28"/>
                                        </p:tgtEl>
                                      </p:cBhvr>
                                    </p:animEffect>
                                  </p:childTnLst>
                                </p:cTn>
                              </p:par>
                              <p:par>
                                <p:cTn id="25" presetID="12" presetClass="entr" presetSubtype="4" fill="hold"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p:tgtEl>
                                          <p:spTgt spid="27"/>
                                        </p:tgtEl>
                                        <p:attrNameLst>
                                          <p:attrName>ppt_y</p:attrName>
                                        </p:attrNameLst>
                                      </p:cBhvr>
                                      <p:tavLst>
                                        <p:tav tm="0">
                                          <p:val>
                                            <p:strVal val="#ppt_y+#ppt_h*1.125000"/>
                                          </p:val>
                                        </p:tav>
                                        <p:tav tm="100000">
                                          <p:val>
                                            <p:strVal val="#ppt_y"/>
                                          </p:val>
                                        </p:tav>
                                      </p:tavLst>
                                    </p:anim>
                                    <p:animEffect transition="in" filter="wipe(up)">
                                      <p:cBhvr>
                                        <p:cTn id="28" dur="500"/>
                                        <p:tgtEl>
                                          <p:spTgt spid="27"/>
                                        </p:tgtEl>
                                      </p:cBhvr>
                                    </p:animEffect>
                                  </p:childTnLst>
                                </p:cTn>
                              </p:par>
                              <p:par>
                                <p:cTn id="29" presetID="1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p:tgtEl>
                                          <p:spTgt spid="17"/>
                                        </p:tgtEl>
                                        <p:attrNameLst>
                                          <p:attrName>ppt_y</p:attrName>
                                        </p:attrNameLst>
                                      </p:cBhvr>
                                      <p:tavLst>
                                        <p:tav tm="0">
                                          <p:val>
                                            <p:strVal val="#ppt_y+#ppt_h*1.125000"/>
                                          </p:val>
                                        </p:tav>
                                        <p:tav tm="100000">
                                          <p:val>
                                            <p:strVal val="#ppt_y"/>
                                          </p:val>
                                        </p:tav>
                                      </p:tavLst>
                                    </p:anim>
                                    <p:animEffect transition="in" filter="wipe(up)">
                                      <p:cBhvr>
                                        <p:cTn id="3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角丸四角形 50"/>
          <p:cNvSpPr/>
          <p:nvPr/>
        </p:nvSpPr>
        <p:spPr bwMode="auto">
          <a:xfrm>
            <a:off x="546729" y="952700"/>
            <a:ext cx="8050541" cy="2764332"/>
          </a:xfrm>
          <a:prstGeom prst="roundRect">
            <a:avLst>
              <a:gd name="adj" fmla="val 0"/>
            </a:avLst>
          </a:prstGeom>
          <a:solidFill>
            <a:schemeClr val="accent6">
              <a:lumMod val="20000"/>
              <a:lumOff val="80000"/>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en-US" altLang="ja-JP" sz="1200" dirty="0">
              <a:solidFill>
                <a:schemeClr val="bg1"/>
              </a:solidFill>
              <a:latin typeface="Tahoma" pitchFamily="34" charset="0"/>
              <a:ea typeface="Tahoma" pitchFamily="34" charset="0"/>
              <a:cs typeface="Tahoma" pitchFamily="34" charset="0"/>
            </a:endParaRPr>
          </a:p>
        </p:txBody>
      </p:sp>
      <p:sp>
        <p:nvSpPr>
          <p:cNvPr id="50" name="角丸四角形 49"/>
          <p:cNvSpPr/>
          <p:nvPr/>
        </p:nvSpPr>
        <p:spPr bwMode="auto">
          <a:xfrm>
            <a:off x="553907" y="3789040"/>
            <a:ext cx="8050541" cy="2764332"/>
          </a:xfrm>
          <a:prstGeom prst="roundRect">
            <a:avLst>
              <a:gd name="adj" fmla="val 0"/>
            </a:avLst>
          </a:prstGeom>
          <a:solidFill>
            <a:srgbClr val="FFFBD2"/>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en-US" altLang="ja-JP" sz="1200" dirty="0">
              <a:solidFill>
                <a:schemeClr val="bg1"/>
              </a:solidFill>
              <a:latin typeface="Tahoma" pitchFamily="34" charset="0"/>
              <a:ea typeface="Tahoma" pitchFamily="34" charset="0"/>
              <a:cs typeface="Tahoma" pitchFamily="34" charset="0"/>
            </a:endParaRPr>
          </a:p>
        </p:txBody>
      </p:sp>
      <p:sp>
        <p:nvSpPr>
          <p:cNvPr id="2" name="タイトル 1"/>
          <p:cNvSpPr>
            <a:spLocks noGrp="1"/>
          </p:cNvSpPr>
          <p:nvPr>
            <p:ph type="title"/>
          </p:nvPr>
        </p:nvSpPr>
        <p:spPr/>
        <p:txBody>
          <a:bodyPr/>
          <a:lstStyle/>
          <a:p>
            <a:r>
              <a:rPr kumimoji="1" lang="ja-JP" altLang="en-US" dirty="0" smtClean="0"/>
              <a:t>ハイブリッド・クラウド</a:t>
            </a:r>
            <a:endParaRPr kumimoji="1" lang="ja-JP" altLang="en-US" dirty="0"/>
          </a:p>
        </p:txBody>
      </p:sp>
      <p:sp>
        <p:nvSpPr>
          <p:cNvPr id="3" name="スライド番号プレースホルダー 2"/>
          <p:cNvSpPr>
            <a:spLocks noGrp="1"/>
          </p:cNvSpPr>
          <p:nvPr>
            <p:ph type="sldNum" sz="quarter" idx="12"/>
          </p:nvPr>
        </p:nvSpPr>
        <p:spPr>
          <a:xfrm>
            <a:off x="7356228" y="6588645"/>
            <a:ext cx="1709618" cy="280857"/>
          </a:xfrm>
        </p:spPr>
        <p:txBody>
          <a:bodyPr/>
          <a:lstStyle/>
          <a:p>
            <a:fld id="{8FF8CC5D-A65D-5946-99B5-645367A967AD}" type="slidenum">
              <a:rPr kumimoji="1" lang="ja-JP" altLang="en-US" sz="1200" smtClean="0"/>
              <a:t>50</a:t>
            </a:fld>
            <a:endParaRPr kumimoji="1" lang="ja-JP" altLang="en-US" sz="1200"/>
          </a:p>
        </p:txBody>
      </p:sp>
      <p:sp>
        <p:nvSpPr>
          <p:cNvPr id="4" name="角丸四角形 3"/>
          <p:cNvSpPr/>
          <p:nvPr/>
        </p:nvSpPr>
        <p:spPr bwMode="auto">
          <a:xfrm>
            <a:off x="975654" y="5108931"/>
            <a:ext cx="1842588" cy="773655"/>
          </a:xfrm>
          <a:prstGeom prst="roundRect">
            <a:avLst>
              <a:gd name="adj" fmla="val 0"/>
            </a:avLst>
          </a:prstGeom>
          <a:solidFill>
            <a:schemeClr val="accent3">
              <a:lumMod val="75000"/>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smtClean="0">
                <a:solidFill>
                  <a:schemeClr val="bg1"/>
                </a:solidFill>
                <a:latin typeface="Tahoma" pitchFamily="34" charset="0"/>
                <a:ea typeface="Tahoma" pitchFamily="34" charset="0"/>
                <a:cs typeface="Tahoma" pitchFamily="34" charset="0"/>
              </a:rPr>
              <a:t>Cloud Stack</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5" name="角丸四角形 4"/>
          <p:cNvSpPr/>
          <p:nvPr/>
        </p:nvSpPr>
        <p:spPr bwMode="auto">
          <a:xfrm>
            <a:off x="2227657" y="2554955"/>
            <a:ext cx="1211675" cy="773655"/>
          </a:xfrm>
          <a:prstGeom prst="roundRect">
            <a:avLst>
              <a:gd name="adj" fmla="val 0"/>
            </a:avLst>
          </a:prstGeom>
          <a:solidFill>
            <a:srgbClr val="0432FF"/>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smtClean="0">
                <a:solidFill>
                  <a:schemeClr val="bg1"/>
                </a:solidFill>
                <a:latin typeface="Tahoma" pitchFamily="34" charset="0"/>
                <a:ea typeface="Tahoma" pitchFamily="34" charset="0"/>
                <a:cs typeface="Tahoma" pitchFamily="34" charset="0"/>
              </a:rPr>
              <a:t>AWS</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6" name="角丸四角形 5"/>
          <p:cNvSpPr/>
          <p:nvPr/>
        </p:nvSpPr>
        <p:spPr bwMode="auto">
          <a:xfrm>
            <a:off x="2854317" y="5108930"/>
            <a:ext cx="1835450" cy="773655"/>
          </a:xfrm>
          <a:prstGeom prst="roundRect">
            <a:avLst>
              <a:gd name="adj" fmla="val 0"/>
            </a:avLst>
          </a:prstGeom>
          <a:solidFill>
            <a:srgbClr val="009051"/>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err="1" smtClean="0">
                <a:solidFill>
                  <a:schemeClr val="bg1"/>
                </a:solidFill>
                <a:latin typeface="Tahoma" pitchFamily="34" charset="0"/>
                <a:ea typeface="Tahoma" pitchFamily="34" charset="0"/>
                <a:cs typeface="Tahoma" pitchFamily="34" charset="0"/>
              </a:rPr>
              <a:t>OpenStack</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9" name="角丸四角形 8"/>
          <p:cNvSpPr/>
          <p:nvPr/>
        </p:nvSpPr>
        <p:spPr bwMode="auto">
          <a:xfrm>
            <a:off x="975654" y="2554955"/>
            <a:ext cx="1211675" cy="773655"/>
          </a:xfrm>
          <a:prstGeom prst="roundRect">
            <a:avLst>
              <a:gd name="adj" fmla="val 0"/>
            </a:avLst>
          </a:prstGeom>
          <a:solidFill>
            <a:schemeClr val="accent3">
              <a:lumMod val="75000"/>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smtClean="0">
                <a:solidFill>
                  <a:schemeClr val="bg1"/>
                </a:solidFill>
                <a:latin typeface="Tahoma" pitchFamily="34" charset="0"/>
                <a:ea typeface="Tahoma" pitchFamily="34" charset="0"/>
                <a:cs typeface="Tahoma" pitchFamily="34" charset="0"/>
              </a:rPr>
              <a:t>Cloud Stack</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10" name="角丸四角形 9"/>
          <p:cNvSpPr/>
          <p:nvPr/>
        </p:nvSpPr>
        <p:spPr bwMode="auto">
          <a:xfrm>
            <a:off x="4730095" y="2554955"/>
            <a:ext cx="1211675" cy="773655"/>
          </a:xfrm>
          <a:prstGeom prst="roundRect">
            <a:avLst>
              <a:gd name="adj" fmla="val 0"/>
            </a:avLst>
          </a:prstGeom>
          <a:solidFill>
            <a:schemeClr val="tx2">
              <a:lumMod val="60000"/>
              <a:lumOff val="40000"/>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err="1" smtClean="0">
                <a:solidFill>
                  <a:schemeClr val="bg1"/>
                </a:solidFill>
                <a:latin typeface="Tahoma" pitchFamily="34" charset="0"/>
                <a:ea typeface="Tahoma" pitchFamily="34" charset="0"/>
                <a:cs typeface="Tahoma" pitchFamily="34" charset="0"/>
              </a:rPr>
              <a:t>vmware</a:t>
            </a:r>
            <a:endParaRPr kumimoji="0" lang="ja-JP" altLang="en-US" sz="1200" dirty="0" smtClean="0">
              <a:solidFill>
                <a:schemeClr val="bg1"/>
              </a:solidFill>
              <a:latin typeface="Tahoma" pitchFamily="34" charset="0"/>
              <a:ea typeface="Tahoma" pitchFamily="34" charset="0"/>
              <a:cs typeface="Tahoma" pitchFamily="34" charset="0"/>
            </a:endParaRPr>
          </a:p>
          <a:p>
            <a:pPr algn="ctr">
              <a:spcBef>
                <a:spcPct val="20000"/>
              </a:spcBef>
            </a:pPr>
            <a:r>
              <a:rPr kumimoji="0" lang="en-US" altLang="ja-JP" sz="1200" dirty="0" err="1" smtClean="0">
                <a:solidFill>
                  <a:schemeClr val="bg1"/>
                </a:solidFill>
                <a:latin typeface="Tahoma" pitchFamily="34" charset="0"/>
                <a:ea typeface="Tahoma" pitchFamily="34" charset="0"/>
                <a:cs typeface="Tahoma" pitchFamily="34" charset="0"/>
              </a:rPr>
              <a:t>vCloud</a:t>
            </a:r>
            <a:r>
              <a:rPr kumimoji="0" lang="en-US" altLang="ja-JP" sz="1200" dirty="0" smtClean="0">
                <a:solidFill>
                  <a:schemeClr val="bg1"/>
                </a:solidFill>
                <a:latin typeface="Tahoma" pitchFamily="34" charset="0"/>
                <a:ea typeface="Tahoma" pitchFamily="34" charset="0"/>
                <a:cs typeface="Tahoma" pitchFamily="34" charset="0"/>
              </a:rPr>
              <a:t> Air</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11" name="角丸四角形 10"/>
          <p:cNvSpPr/>
          <p:nvPr/>
        </p:nvSpPr>
        <p:spPr bwMode="auto">
          <a:xfrm>
            <a:off x="4730095" y="5108930"/>
            <a:ext cx="1211675" cy="773655"/>
          </a:xfrm>
          <a:prstGeom prst="roundRect">
            <a:avLst>
              <a:gd name="adj" fmla="val 0"/>
            </a:avLst>
          </a:prstGeom>
          <a:solidFill>
            <a:schemeClr val="tx2">
              <a:lumMod val="60000"/>
              <a:lumOff val="40000"/>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err="1" smtClean="0">
                <a:solidFill>
                  <a:schemeClr val="bg1"/>
                </a:solidFill>
                <a:latin typeface="Tahoma" pitchFamily="34" charset="0"/>
                <a:ea typeface="Tahoma" pitchFamily="34" charset="0"/>
                <a:cs typeface="Tahoma" pitchFamily="34" charset="0"/>
              </a:rPr>
              <a:t>vmware</a:t>
            </a:r>
            <a:endParaRPr kumimoji="0" lang="en-US" altLang="ja-JP" sz="1200" dirty="0" smtClean="0">
              <a:solidFill>
                <a:schemeClr val="bg1"/>
              </a:solidFill>
              <a:latin typeface="Tahoma" pitchFamily="34" charset="0"/>
              <a:ea typeface="Tahoma" pitchFamily="34" charset="0"/>
              <a:cs typeface="Tahoma" pitchFamily="34" charset="0"/>
            </a:endParaRPr>
          </a:p>
          <a:p>
            <a:pPr algn="ctr">
              <a:spcBef>
                <a:spcPct val="20000"/>
              </a:spcBef>
            </a:pPr>
            <a:r>
              <a:rPr kumimoji="0" lang="en-US" altLang="ja-JP" sz="1200" dirty="0" err="1" smtClean="0">
                <a:solidFill>
                  <a:schemeClr val="bg1"/>
                </a:solidFill>
                <a:latin typeface="Tahoma" pitchFamily="34" charset="0"/>
                <a:ea typeface="Tahoma" pitchFamily="34" charset="0"/>
                <a:cs typeface="Tahoma" pitchFamily="34" charset="0"/>
              </a:rPr>
              <a:t>vCloud</a:t>
            </a:r>
            <a:r>
              <a:rPr kumimoji="0" lang="en-US" altLang="ja-JP" sz="1200" dirty="0" smtClean="0">
                <a:solidFill>
                  <a:schemeClr val="bg1"/>
                </a:solidFill>
                <a:latin typeface="Tahoma" pitchFamily="34" charset="0"/>
                <a:ea typeface="Tahoma" pitchFamily="34" charset="0"/>
                <a:cs typeface="Tahoma" pitchFamily="34" charset="0"/>
              </a:rPr>
              <a:t> Suites</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12" name="角丸四角形 11"/>
          <p:cNvSpPr/>
          <p:nvPr/>
        </p:nvSpPr>
        <p:spPr bwMode="auto">
          <a:xfrm>
            <a:off x="5982098" y="1526963"/>
            <a:ext cx="1211675" cy="1801647"/>
          </a:xfrm>
          <a:prstGeom prst="roundRect">
            <a:avLst>
              <a:gd name="adj" fmla="val 0"/>
            </a:avLst>
          </a:prstGeom>
          <a:solidFill>
            <a:srgbClr val="00B0F0"/>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smtClean="0">
                <a:solidFill>
                  <a:schemeClr val="bg1"/>
                </a:solidFill>
                <a:latin typeface="Tahoma" pitchFamily="34" charset="0"/>
                <a:ea typeface="Tahoma" pitchFamily="34" charset="0"/>
                <a:cs typeface="Tahoma" pitchFamily="34" charset="0"/>
              </a:rPr>
              <a:t>Azure</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13" name="角丸四角形 12"/>
          <p:cNvSpPr/>
          <p:nvPr/>
        </p:nvSpPr>
        <p:spPr bwMode="auto">
          <a:xfrm>
            <a:off x="5982097" y="5108930"/>
            <a:ext cx="1211676" cy="773656"/>
          </a:xfrm>
          <a:prstGeom prst="roundRect">
            <a:avLst>
              <a:gd name="adj" fmla="val 0"/>
            </a:avLst>
          </a:prstGeom>
          <a:solidFill>
            <a:srgbClr val="00B0F0"/>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smtClean="0">
                <a:solidFill>
                  <a:schemeClr val="bg1"/>
                </a:solidFill>
                <a:latin typeface="Tahoma" pitchFamily="34" charset="0"/>
                <a:ea typeface="Tahoma" pitchFamily="34" charset="0"/>
                <a:cs typeface="Tahoma" pitchFamily="34" charset="0"/>
              </a:rPr>
              <a:t>Azure Stack</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14" name="角丸四角形 13"/>
          <p:cNvSpPr/>
          <p:nvPr/>
        </p:nvSpPr>
        <p:spPr bwMode="auto">
          <a:xfrm>
            <a:off x="7234101" y="2554955"/>
            <a:ext cx="1211675" cy="773655"/>
          </a:xfrm>
          <a:prstGeom prst="roundRect">
            <a:avLst>
              <a:gd name="adj" fmla="val 0"/>
            </a:avLst>
          </a:prstGeom>
          <a:solidFill>
            <a:srgbClr val="FF6666"/>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smtClean="0">
                <a:solidFill>
                  <a:schemeClr val="bg1"/>
                </a:solidFill>
                <a:latin typeface="Tahoma" pitchFamily="34" charset="0"/>
                <a:ea typeface="Tahoma" pitchFamily="34" charset="0"/>
                <a:cs typeface="Tahoma" pitchFamily="34" charset="0"/>
              </a:rPr>
              <a:t>Google</a:t>
            </a:r>
          </a:p>
          <a:p>
            <a:pPr algn="ctr">
              <a:spcBef>
                <a:spcPct val="20000"/>
              </a:spcBef>
            </a:pPr>
            <a:r>
              <a:rPr kumimoji="0" lang="en-US" altLang="ja-JP" sz="1200" dirty="0" smtClean="0">
                <a:solidFill>
                  <a:schemeClr val="bg1"/>
                </a:solidFill>
                <a:latin typeface="Tahoma" pitchFamily="34" charset="0"/>
                <a:ea typeface="Tahoma" pitchFamily="34" charset="0"/>
                <a:cs typeface="Tahoma" pitchFamily="34" charset="0"/>
              </a:rPr>
              <a:t>Cloud Platform</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15" name="角丸四角形 14"/>
          <p:cNvSpPr/>
          <p:nvPr/>
        </p:nvSpPr>
        <p:spPr bwMode="auto">
          <a:xfrm>
            <a:off x="7234101" y="4078933"/>
            <a:ext cx="1211675" cy="1803653"/>
          </a:xfrm>
          <a:prstGeom prst="roundRect">
            <a:avLst>
              <a:gd name="adj" fmla="val 0"/>
            </a:avLst>
          </a:prstGeom>
          <a:solidFill>
            <a:schemeClr val="bg1">
              <a:lumMod val="95000"/>
            </a:schemeClr>
          </a:solidFill>
          <a:ln w="19050">
            <a:solidFill>
              <a:schemeClr val="tx1"/>
            </a:solidFill>
            <a:prstDash val="sysDot"/>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200" smtClean="0">
                <a:solidFill>
                  <a:schemeClr val="bg1">
                    <a:lumMod val="50000"/>
                  </a:schemeClr>
                </a:solidFill>
                <a:latin typeface="Meiryo" charset="-128"/>
                <a:ea typeface="Meiryo" charset="-128"/>
                <a:cs typeface="Meiryo" charset="-128"/>
              </a:rPr>
              <a:t>なし</a:t>
            </a:r>
            <a:endParaRPr kumimoji="0" lang="en-US" altLang="ja-JP" sz="1200" dirty="0">
              <a:solidFill>
                <a:schemeClr val="bg1">
                  <a:lumMod val="50000"/>
                </a:schemeClr>
              </a:solidFill>
              <a:latin typeface="Meiryo" charset="-128"/>
              <a:ea typeface="Meiryo" charset="-128"/>
              <a:cs typeface="Meiryo" charset="-128"/>
            </a:endParaRPr>
          </a:p>
        </p:txBody>
      </p:sp>
      <p:sp>
        <p:nvSpPr>
          <p:cNvPr id="16" name="角丸四角形 15"/>
          <p:cNvSpPr/>
          <p:nvPr/>
        </p:nvSpPr>
        <p:spPr bwMode="auto">
          <a:xfrm>
            <a:off x="971600" y="1526963"/>
            <a:ext cx="4966116" cy="773655"/>
          </a:xfrm>
          <a:prstGeom prst="roundRect">
            <a:avLst>
              <a:gd name="adj" fmla="val 0"/>
            </a:avLst>
          </a:prstGeom>
          <a:solidFill>
            <a:schemeClr val="accent4">
              <a:lumMod val="75000"/>
              <a:alpha val="66275"/>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r>
              <a:rPr kumimoji="0" lang="en-US" altLang="ja-JP" sz="1200" dirty="0">
                <a:solidFill>
                  <a:schemeClr val="bg1"/>
                </a:solidFill>
                <a:latin typeface="Tahoma" pitchFamily="34" charset="0"/>
                <a:ea typeface="Tahoma" pitchFamily="34" charset="0"/>
                <a:cs typeface="Tahoma" pitchFamily="34" charset="0"/>
              </a:rPr>
              <a:t> </a:t>
            </a:r>
            <a:r>
              <a:rPr kumimoji="0" lang="en-US" altLang="ja-JP" sz="1200" dirty="0" smtClean="0">
                <a:solidFill>
                  <a:schemeClr val="bg1"/>
                </a:solidFill>
                <a:latin typeface="Tahoma" pitchFamily="34" charset="0"/>
                <a:ea typeface="Tahoma" pitchFamily="34" charset="0"/>
                <a:cs typeface="Tahoma" pitchFamily="34" charset="0"/>
              </a:rPr>
              <a:t>                   Cloud Foundry</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19" name="角丸四角形 18"/>
          <p:cNvSpPr/>
          <p:nvPr/>
        </p:nvSpPr>
        <p:spPr bwMode="auto">
          <a:xfrm>
            <a:off x="7234101" y="1526963"/>
            <a:ext cx="1211675" cy="773655"/>
          </a:xfrm>
          <a:prstGeom prst="roundRect">
            <a:avLst>
              <a:gd name="adj" fmla="val 0"/>
            </a:avLst>
          </a:prstGeom>
          <a:solidFill>
            <a:srgbClr val="FF6666"/>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smtClean="0">
                <a:solidFill>
                  <a:schemeClr val="bg1"/>
                </a:solidFill>
                <a:latin typeface="Tahoma" pitchFamily="34" charset="0"/>
                <a:ea typeface="Tahoma" pitchFamily="34" charset="0"/>
                <a:cs typeface="Tahoma" pitchFamily="34" charset="0"/>
              </a:rPr>
              <a:t>Google</a:t>
            </a:r>
          </a:p>
          <a:p>
            <a:pPr algn="ctr">
              <a:spcBef>
                <a:spcPct val="20000"/>
              </a:spcBef>
            </a:pPr>
            <a:r>
              <a:rPr kumimoji="0" lang="en-US" altLang="ja-JP" sz="1200" dirty="0" smtClean="0">
                <a:solidFill>
                  <a:schemeClr val="bg1"/>
                </a:solidFill>
                <a:latin typeface="Tahoma" pitchFamily="34" charset="0"/>
                <a:ea typeface="Tahoma" pitchFamily="34" charset="0"/>
                <a:cs typeface="Tahoma" pitchFamily="34" charset="0"/>
              </a:rPr>
              <a:t>App Engine</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21" name="角丸四角形 20"/>
          <p:cNvSpPr/>
          <p:nvPr/>
        </p:nvSpPr>
        <p:spPr bwMode="auto">
          <a:xfrm>
            <a:off x="2242982" y="2053892"/>
            <a:ext cx="1211676" cy="365344"/>
          </a:xfrm>
          <a:prstGeom prst="roundRect">
            <a:avLst>
              <a:gd name="adj" fmla="val 0"/>
            </a:avLst>
          </a:prstGeom>
          <a:solidFill>
            <a:srgbClr val="0432FF">
              <a:alpha val="52941"/>
            </a:srgbClr>
          </a:solidFill>
          <a:ln w="19050">
            <a:solidFill>
              <a:schemeClr val="bg1"/>
            </a:solidFill>
            <a:prstDash val="sysDot"/>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800" dirty="0" smtClean="0">
                <a:solidFill>
                  <a:schemeClr val="bg1"/>
                </a:solidFill>
                <a:latin typeface="Meiryo" charset="-128"/>
                <a:ea typeface="Meiryo" charset="-128"/>
                <a:cs typeface="Meiryo" charset="-128"/>
              </a:rPr>
              <a:t>Elastic Beans Talk</a:t>
            </a:r>
          </a:p>
          <a:p>
            <a:pPr algn="ctr">
              <a:spcBef>
                <a:spcPct val="20000"/>
              </a:spcBef>
            </a:pPr>
            <a:r>
              <a:rPr kumimoji="0" lang="en-US" altLang="ja-JP" sz="800" dirty="0" smtClean="0">
                <a:solidFill>
                  <a:schemeClr val="bg1"/>
                </a:solidFill>
                <a:latin typeface="Meiryo" charset="-128"/>
                <a:ea typeface="Meiryo" charset="-128"/>
                <a:cs typeface="Meiryo" charset="-128"/>
              </a:rPr>
              <a:t>Lambda</a:t>
            </a:r>
            <a:r>
              <a:rPr kumimoji="0" lang="en-US" altLang="ja-JP" sz="800" dirty="0">
                <a:solidFill>
                  <a:schemeClr val="bg1"/>
                </a:solidFill>
                <a:latin typeface="Meiryo" charset="-128"/>
                <a:ea typeface="Meiryo" charset="-128"/>
                <a:cs typeface="Meiryo" charset="-128"/>
              </a:rPr>
              <a:t> </a:t>
            </a:r>
            <a:r>
              <a:rPr kumimoji="0" lang="ja-JP" altLang="en-US" sz="800" dirty="0" smtClean="0">
                <a:solidFill>
                  <a:schemeClr val="bg1"/>
                </a:solidFill>
                <a:latin typeface="Meiryo" charset="-128"/>
                <a:ea typeface="Meiryo" charset="-128"/>
                <a:cs typeface="Meiryo" charset="-128"/>
              </a:rPr>
              <a:t>など</a:t>
            </a:r>
            <a:endParaRPr kumimoji="0" lang="en-US" altLang="ja-JP" sz="800" dirty="0" smtClean="0">
              <a:solidFill>
                <a:schemeClr val="bg1"/>
              </a:solidFill>
              <a:latin typeface="Meiryo" charset="-128"/>
              <a:ea typeface="Meiryo" charset="-128"/>
              <a:cs typeface="Meiryo" charset="-128"/>
            </a:endParaRPr>
          </a:p>
        </p:txBody>
      </p:sp>
      <p:sp>
        <p:nvSpPr>
          <p:cNvPr id="22" name="角丸四角形 21"/>
          <p:cNvSpPr/>
          <p:nvPr/>
        </p:nvSpPr>
        <p:spPr bwMode="auto">
          <a:xfrm>
            <a:off x="3972776" y="1418090"/>
            <a:ext cx="720080" cy="1001145"/>
          </a:xfrm>
          <a:prstGeom prst="roundRect">
            <a:avLst>
              <a:gd name="adj" fmla="val 0"/>
            </a:avLst>
          </a:prstGeom>
          <a:solidFill>
            <a:schemeClr val="tx2">
              <a:lumMod val="60000"/>
              <a:lumOff val="40000"/>
              <a:alpha val="52941"/>
            </a:schemeClr>
          </a:solidFill>
          <a:ln w="19050">
            <a:solidFill>
              <a:schemeClr val="bg1"/>
            </a:solidFill>
            <a:prstDash val="sysDot"/>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800" dirty="0" smtClean="0">
                <a:solidFill>
                  <a:schemeClr val="bg1"/>
                </a:solidFill>
                <a:latin typeface="Meiryo" charset="-128"/>
                <a:ea typeface="Meiryo" charset="-128"/>
                <a:cs typeface="Meiryo" charset="-128"/>
              </a:rPr>
              <a:t>IBM</a:t>
            </a:r>
          </a:p>
          <a:p>
            <a:pPr algn="ctr">
              <a:spcBef>
                <a:spcPct val="20000"/>
              </a:spcBef>
            </a:pPr>
            <a:r>
              <a:rPr kumimoji="0" lang="en-US" altLang="ja-JP" sz="800" dirty="0" err="1" smtClean="0">
                <a:solidFill>
                  <a:schemeClr val="bg1"/>
                </a:solidFill>
                <a:latin typeface="Meiryo" charset="-128"/>
                <a:ea typeface="Meiryo" charset="-128"/>
                <a:cs typeface="Meiryo" charset="-128"/>
              </a:rPr>
              <a:t>Bluemix</a:t>
            </a:r>
            <a:endParaRPr kumimoji="0" lang="en-US" altLang="ja-JP" sz="800" dirty="0" smtClean="0">
              <a:solidFill>
                <a:schemeClr val="bg1"/>
              </a:solidFill>
              <a:latin typeface="Meiryo" charset="-128"/>
              <a:ea typeface="Meiryo" charset="-128"/>
              <a:cs typeface="Meiryo" charset="-128"/>
            </a:endParaRPr>
          </a:p>
          <a:p>
            <a:pPr algn="ctr">
              <a:spcBef>
                <a:spcPct val="20000"/>
              </a:spcBef>
            </a:pPr>
            <a:endParaRPr kumimoji="0" lang="en-US" altLang="ja-JP" sz="800" dirty="0" smtClean="0">
              <a:solidFill>
                <a:schemeClr val="bg1"/>
              </a:solidFill>
              <a:latin typeface="Meiryo" charset="-128"/>
              <a:ea typeface="Meiryo" charset="-128"/>
              <a:cs typeface="Meiryo" charset="-128"/>
            </a:endParaRPr>
          </a:p>
          <a:p>
            <a:pPr algn="ctr">
              <a:spcBef>
                <a:spcPct val="20000"/>
              </a:spcBef>
            </a:pPr>
            <a:r>
              <a:rPr kumimoji="0" lang="en-US" altLang="ja-JP" sz="800" dirty="0" err="1" smtClean="0">
                <a:solidFill>
                  <a:schemeClr val="bg1"/>
                </a:solidFill>
                <a:latin typeface="Meiryo" charset="-128"/>
                <a:ea typeface="Meiryo" charset="-128"/>
                <a:cs typeface="Meiryo" charset="-128"/>
              </a:rPr>
              <a:t>BlueMIx</a:t>
            </a:r>
            <a:r>
              <a:rPr kumimoji="0" lang="en-US" altLang="ja-JP" sz="800" dirty="0" smtClean="0">
                <a:solidFill>
                  <a:schemeClr val="bg1"/>
                </a:solidFill>
                <a:latin typeface="Meiryo" charset="-128"/>
                <a:ea typeface="Meiryo" charset="-128"/>
                <a:cs typeface="Meiryo" charset="-128"/>
              </a:rPr>
              <a:t> Dedicated</a:t>
            </a:r>
          </a:p>
        </p:txBody>
      </p:sp>
      <p:cxnSp>
        <p:nvCxnSpPr>
          <p:cNvPr id="28" name="直線矢印コネクタ 27"/>
          <p:cNvCxnSpPr/>
          <p:nvPr/>
        </p:nvCxnSpPr>
        <p:spPr>
          <a:xfrm flipH="1">
            <a:off x="2504619" y="3328610"/>
            <a:ext cx="1" cy="1780320"/>
          </a:xfrm>
          <a:prstGeom prst="straightConnector1">
            <a:avLst/>
          </a:prstGeom>
          <a:ln>
            <a:solidFill>
              <a:schemeClr val="accent3">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29" name="直線矢印コネクタ 28"/>
          <p:cNvCxnSpPr/>
          <p:nvPr/>
        </p:nvCxnSpPr>
        <p:spPr>
          <a:xfrm flipH="1">
            <a:off x="3148167" y="3304930"/>
            <a:ext cx="1" cy="1780320"/>
          </a:xfrm>
          <a:prstGeom prst="straightConnector1">
            <a:avLst/>
          </a:prstGeom>
          <a:ln>
            <a:solidFill>
              <a:srgbClr val="00B050"/>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26" name="角丸四角形 25"/>
          <p:cNvSpPr/>
          <p:nvPr/>
        </p:nvSpPr>
        <p:spPr bwMode="auto">
          <a:xfrm>
            <a:off x="2248128" y="3589156"/>
            <a:ext cx="1226928" cy="324562"/>
          </a:xfrm>
          <a:prstGeom prst="roundRect">
            <a:avLst>
              <a:gd name="adj" fmla="val 0"/>
            </a:avLst>
          </a:prstGeom>
          <a:solidFill>
            <a:schemeClr val="accent3">
              <a:lumMod val="40000"/>
              <a:lumOff val="60000"/>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200" dirty="0" smtClean="0">
                <a:solidFill>
                  <a:srgbClr val="00B050"/>
                </a:solidFill>
                <a:latin typeface="Meiryo" charset="-128"/>
                <a:ea typeface="Meiryo" charset="-128"/>
                <a:cs typeface="Meiryo" charset="-128"/>
              </a:rPr>
              <a:t>互換</a:t>
            </a:r>
            <a:r>
              <a:rPr kumimoji="0" lang="en-US" altLang="ja-JP" sz="1200" dirty="0" smtClean="0">
                <a:solidFill>
                  <a:srgbClr val="00B050"/>
                </a:solidFill>
                <a:latin typeface="Meiryo" charset="-128"/>
                <a:ea typeface="Meiryo" charset="-128"/>
                <a:cs typeface="Meiryo" charset="-128"/>
              </a:rPr>
              <a:t>API</a:t>
            </a:r>
            <a:endParaRPr kumimoji="0" lang="en-US" altLang="ja-JP" sz="1200" dirty="0">
              <a:solidFill>
                <a:srgbClr val="00B050"/>
              </a:solidFill>
              <a:latin typeface="Meiryo" charset="-128"/>
              <a:ea typeface="Meiryo" charset="-128"/>
              <a:cs typeface="Meiryo" charset="-128"/>
            </a:endParaRPr>
          </a:p>
        </p:txBody>
      </p:sp>
      <p:cxnSp>
        <p:nvCxnSpPr>
          <p:cNvPr id="30" name="直線矢印コネクタ 29"/>
          <p:cNvCxnSpPr/>
          <p:nvPr/>
        </p:nvCxnSpPr>
        <p:spPr>
          <a:xfrm flipH="1">
            <a:off x="1581490" y="3328610"/>
            <a:ext cx="1" cy="1780320"/>
          </a:xfrm>
          <a:prstGeom prst="straightConnector1">
            <a:avLst/>
          </a:prstGeom>
          <a:ln>
            <a:solidFill>
              <a:schemeClr val="accent3">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31" name="直線矢印コネクタ 30"/>
          <p:cNvCxnSpPr/>
          <p:nvPr/>
        </p:nvCxnSpPr>
        <p:spPr>
          <a:xfrm flipH="1">
            <a:off x="3777975" y="3328610"/>
            <a:ext cx="1" cy="1780320"/>
          </a:xfrm>
          <a:prstGeom prst="straightConnector1">
            <a:avLst/>
          </a:prstGeom>
          <a:ln>
            <a:solidFill>
              <a:srgbClr val="00B050"/>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32" name="直線矢印コネクタ 31"/>
          <p:cNvCxnSpPr>
            <a:stCxn id="22" idx="2"/>
            <a:endCxn id="23" idx="0"/>
          </p:cNvCxnSpPr>
          <p:nvPr/>
        </p:nvCxnSpPr>
        <p:spPr>
          <a:xfrm flipH="1">
            <a:off x="4331272" y="2419235"/>
            <a:ext cx="1544" cy="1591143"/>
          </a:xfrm>
          <a:prstGeom prst="straightConnector1">
            <a:avLst/>
          </a:prstGeom>
          <a:ln>
            <a:solidFill>
              <a:srgbClr val="0070C0"/>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33" name="直線矢印コネクタ 32"/>
          <p:cNvCxnSpPr>
            <a:stCxn id="10" idx="2"/>
            <a:endCxn id="11" idx="0"/>
          </p:cNvCxnSpPr>
          <p:nvPr/>
        </p:nvCxnSpPr>
        <p:spPr>
          <a:xfrm>
            <a:off x="5335933" y="3328610"/>
            <a:ext cx="0" cy="1780320"/>
          </a:xfrm>
          <a:prstGeom prst="straightConnector1">
            <a:avLst/>
          </a:prstGeom>
          <a:ln>
            <a:solidFill>
              <a:srgbClr val="0432FF"/>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36" name="直線矢印コネクタ 35"/>
          <p:cNvCxnSpPr>
            <a:stCxn id="12" idx="2"/>
            <a:endCxn id="13" idx="0"/>
          </p:cNvCxnSpPr>
          <p:nvPr/>
        </p:nvCxnSpPr>
        <p:spPr>
          <a:xfrm flipH="1">
            <a:off x="6587935" y="3328610"/>
            <a:ext cx="1" cy="1780320"/>
          </a:xfrm>
          <a:prstGeom prst="straightConnector1">
            <a:avLst/>
          </a:prstGeom>
          <a:ln>
            <a:solidFill>
              <a:srgbClr val="00B0F0"/>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8" name="角丸四角形 7"/>
          <p:cNvSpPr/>
          <p:nvPr/>
        </p:nvSpPr>
        <p:spPr bwMode="auto">
          <a:xfrm>
            <a:off x="3478092" y="2554955"/>
            <a:ext cx="1211675" cy="773655"/>
          </a:xfrm>
          <a:prstGeom prst="roundRect">
            <a:avLst>
              <a:gd name="adj" fmla="val 0"/>
            </a:avLst>
          </a:prstGeom>
          <a:solidFill>
            <a:srgbClr val="009051"/>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err="1" smtClean="0">
                <a:solidFill>
                  <a:schemeClr val="bg1"/>
                </a:solidFill>
                <a:latin typeface="Tahoma" pitchFamily="34" charset="0"/>
                <a:ea typeface="Tahoma" pitchFamily="34" charset="0"/>
                <a:cs typeface="Tahoma" pitchFamily="34" charset="0"/>
              </a:rPr>
              <a:t>OpenStack</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24" name="角丸四角形 23"/>
          <p:cNvSpPr/>
          <p:nvPr/>
        </p:nvSpPr>
        <p:spPr bwMode="auto">
          <a:xfrm>
            <a:off x="971600" y="4078933"/>
            <a:ext cx="4975747" cy="797336"/>
          </a:xfrm>
          <a:prstGeom prst="roundRect">
            <a:avLst>
              <a:gd name="adj" fmla="val 0"/>
            </a:avLst>
          </a:prstGeom>
          <a:solidFill>
            <a:schemeClr val="accent4">
              <a:lumMod val="75000"/>
              <a:alpha val="66275"/>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r>
              <a:rPr kumimoji="0" lang="en-US" altLang="ja-JP" sz="1200" dirty="0" smtClean="0">
                <a:solidFill>
                  <a:schemeClr val="bg1"/>
                </a:solidFill>
                <a:latin typeface="Tahoma" pitchFamily="34" charset="0"/>
                <a:ea typeface="Tahoma" pitchFamily="34" charset="0"/>
                <a:cs typeface="Tahoma" pitchFamily="34" charset="0"/>
              </a:rPr>
              <a:t>                     Cloud Foundry</a:t>
            </a:r>
            <a:endParaRPr kumimoji="0" lang="en-US" altLang="ja-JP" sz="1200" dirty="0">
              <a:solidFill>
                <a:schemeClr val="bg1"/>
              </a:solidFill>
              <a:latin typeface="Tahoma" pitchFamily="34" charset="0"/>
              <a:ea typeface="Tahoma" pitchFamily="34" charset="0"/>
              <a:cs typeface="Tahoma" pitchFamily="34" charset="0"/>
            </a:endParaRPr>
          </a:p>
        </p:txBody>
      </p:sp>
      <p:sp>
        <p:nvSpPr>
          <p:cNvPr id="23" name="角丸四角形 22"/>
          <p:cNvSpPr/>
          <p:nvPr/>
        </p:nvSpPr>
        <p:spPr bwMode="auto">
          <a:xfrm>
            <a:off x="3972776" y="4010378"/>
            <a:ext cx="716991" cy="968169"/>
          </a:xfrm>
          <a:prstGeom prst="roundRect">
            <a:avLst>
              <a:gd name="adj" fmla="val 0"/>
            </a:avLst>
          </a:prstGeom>
          <a:solidFill>
            <a:schemeClr val="tx2">
              <a:lumMod val="60000"/>
              <a:lumOff val="40000"/>
              <a:alpha val="52941"/>
            </a:schemeClr>
          </a:solidFill>
          <a:ln w="19050">
            <a:solidFill>
              <a:schemeClr val="bg1"/>
            </a:solidFill>
            <a:prstDash val="sysDot"/>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800" dirty="0">
                <a:solidFill>
                  <a:schemeClr val="bg1"/>
                </a:solidFill>
                <a:latin typeface="Meiryo" charset="-128"/>
                <a:ea typeface="Meiryo" charset="-128"/>
                <a:cs typeface="Meiryo" charset="-128"/>
              </a:rPr>
              <a:t>IBM</a:t>
            </a:r>
          </a:p>
          <a:p>
            <a:pPr algn="ctr">
              <a:spcBef>
                <a:spcPct val="20000"/>
              </a:spcBef>
            </a:pPr>
            <a:r>
              <a:rPr kumimoji="0" lang="en-US" altLang="ja-JP" sz="800" dirty="0" err="1" smtClean="0">
                <a:solidFill>
                  <a:schemeClr val="bg1"/>
                </a:solidFill>
                <a:latin typeface="Meiryo" charset="-128"/>
                <a:ea typeface="Meiryo" charset="-128"/>
                <a:cs typeface="Meiryo" charset="-128"/>
              </a:rPr>
              <a:t>Bluemix</a:t>
            </a:r>
            <a:endParaRPr kumimoji="0" lang="en-US" altLang="ja-JP" sz="800" dirty="0" smtClean="0">
              <a:solidFill>
                <a:schemeClr val="bg1"/>
              </a:solidFill>
              <a:latin typeface="Meiryo" charset="-128"/>
              <a:ea typeface="Meiryo" charset="-128"/>
              <a:cs typeface="Meiryo" charset="-128"/>
            </a:endParaRPr>
          </a:p>
          <a:p>
            <a:pPr algn="ctr">
              <a:spcBef>
                <a:spcPct val="20000"/>
              </a:spcBef>
            </a:pPr>
            <a:r>
              <a:rPr kumimoji="0" lang="en-US" altLang="ja-JP" sz="800" dirty="0" smtClean="0">
                <a:solidFill>
                  <a:schemeClr val="bg1"/>
                </a:solidFill>
                <a:latin typeface="Meiryo" charset="-128"/>
                <a:ea typeface="Meiryo" charset="-128"/>
                <a:cs typeface="Meiryo" charset="-128"/>
              </a:rPr>
              <a:t>Local</a:t>
            </a:r>
            <a:endParaRPr kumimoji="0" lang="en-US" altLang="ja-JP" sz="800" dirty="0">
              <a:solidFill>
                <a:schemeClr val="bg1"/>
              </a:solidFill>
              <a:latin typeface="Meiryo" charset="-128"/>
              <a:ea typeface="Meiryo" charset="-128"/>
              <a:cs typeface="Meiryo" charset="-128"/>
            </a:endParaRPr>
          </a:p>
        </p:txBody>
      </p:sp>
      <p:sp>
        <p:nvSpPr>
          <p:cNvPr id="52" name="テキスト ボックス 51"/>
          <p:cNvSpPr txBox="1"/>
          <p:nvPr/>
        </p:nvSpPr>
        <p:spPr>
          <a:xfrm>
            <a:off x="3198495" y="6115705"/>
            <a:ext cx="2723823" cy="369332"/>
          </a:xfrm>
          <a:prstGeom prst="rect">
            <a:avLst/>
          </a:prstGeom>
          <a:noFill/>
        </p:spPr>
        <p:txBody>
          <a:bodyPr wrap="none" rtlCol="0">
            <a:spAutoFit/>
          </a:bodyPr>
          <a:lstStyle/>
          <a:p>
            <a:pPr algn="ctr"/>
            <a:r>
              <a:rPr kumimoji="1" lang="ja-JP" altLang="en-US" b="1" smtClean="0">
                <a:solidFill>
                  <a:srgbClr val="0432FF"/>
                </a:solidFill>
                <a:latin typeface="Meiryo" charset="-128"/>
                <a:ea typeface="Meiryo" charset="-128"/>
                <a:cs typeface="Meiryo" charset="-128"/>
              </a:rPr>
              <a:t>プライベート・クラウド</a:t>
            </a:r>
            <a:endParaRPr kumimoji="1" lang="ja-JP" altLang="en-US" b="1" dirty="0">
              <a:solidFill>
                <a:srgbClr val="0432FF"/>
              </a:solidFill>
              <a:latin typeface="Meiryo" charset="-128"/>
              <a:ea typeface="Meiryo" charset="-128"/>
              <a:cs typeface="Meiryo" charset="-128"/>
            </a:endParaRPr>
          </a:p>
        </p:txBody>
      </p:sp>
      <p:sp>
        <p:nvSpPr>
          <p:cNvPr id="53" name="テキスト ボックス 52"/>
          <p:cNvSpPr txBox="1"/>
          <p:nvPr/>
        </p:nvSpPr>
        <p:spPr>
          <a:xfrm>
            <a:off x="3313911" y="1000729"/>
            <a:ext cx="2492991" cy="369332"/>
          </a:xfrm>
          <a:prstGeom prst="rect">
            <a:avLst/>
          </a:prstGeom>
          <a:noFill/>
        </p:spPr>
        <p:txBody>
          <a:bodyPr wrap="none" rtlCol="0">
            <a:spAutoFit/>
          </a:bodyPr>
          <a:lstStyle/>
          <a:p>
            <a:pPr algn="ctr"/>
            <a:r>
              <a:rPr kumimoji="1" lang="ja-JP" altLang="en-US" b="1" dirty="0" smtClean="0">
                <a:solidFill>
                  <a:srgbClr val="0432FF"/>
                </a:solidFill>
                <a:latin typeface="Meiryo" charset="-128"/>
                <a:ea typeface="Meiryo" charset="-128"/>
                <a:cs typeface="Meiryo" charset="-128"/>
              </a:rPr>
              <a:t>パブリック・クラウド</a:t>
            </a:r>
            <a:endParaRPr kumimoji="1" lang="ja-JP" altLang="en-US" b="1" dirty="0">
              <a:solidFill>
                <a:srgbClr val="0432FF"/>
              </a:solidFill>
              <a:latin typeface="Meiryo" charset="-128"/>
              <a:ea typeface="Meiryo" charset="-128"/>
              <a:cs typeface="Meiryo" charset="-128"/>
            </a:endParaRPr>
          </a:p>
        </p:txBody>
      </p:sp>
      <p:sp>
        <p:nvSpPr>
          <p:cNvPr id="7" name="ホームベース 6"/>
          <p:cNvSpPr/>
          <p:nvPr/>
        </p:nvSpPr>
        <p:spPr>
          <a:xfrm>
            <a:off x="365762" y="1526963"/>
            <a:ext cx="603690" cy="773655"/>
          </a:xfrm>
          <a:prstGeom prst="homePlate">
            <a:avLst>
              <a:gd name="adj" fmla="val 27367"/>
            </a:avLst>
          </a:prstGeom>
          <a:solidFill>
            <a:srgbClr val="7030A0"/>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r>
              <a:rPr kumimoji="0" lang="en-US" altLang="ja-JP" sz="1200" smtClean="0">
                <a:solidFill>
                  <a:schemeClr val="bg1"/>
                </a:solidFill>
                <a:latin typeface="Tahoma" pitchFamily="34" charset="0"/>
                <a:ea typeface="Tahoma" pitchFamily="34" charset="0"/>
                <a:cs typeface="Tahoma" pitchFamily="34" charset="0"/>
              </a:rPr>
              <a:t>PaaS</a:t>
            </a:r>
            <a:endParaRPr kumimoji="0" lang="ja-JP" altLang="en-US" sz="1200" dirty="0">
              <a:solidFill>
                <a:schemeClr val="bg1"/>
              </a:solidFill>
              <a:latin typeface="Tahoma" pitchFamily="34" charset="0"/>
              <a:ea typeface="Tahoma" pitchFamily="34" charset="0"/>
              <a:cs typeface="Tahoma" pitchFamily="34" charset="0"/>
            </a:endParaRPr>
          </a:p>
        </p:txBody>
      </p:sp>
      <p:sp>
        <p:nvSpPr>
          <p:cNvPr id="34" name="ホームベース 33"/>
          <p:cNvSpPr/>
          <p:nvPr/>
        </p:nvSpPr>
        <p:spPr>
          <a:xfrm>
            <a:off x="365762" y="2574186"/>
            <a:ext cx="603690" cy="773655"/>
          </a:xfrm>
          <a:prstGeom prst="homePlate">
            <a:avLst>
              <a:gd name="adj" fmla="val 27367"/>
            </a:avLst>
          </a:prstGeom>
          <a:solidFill>
            <a:schemeClr val="accent6">
              <a:lumMod val="75000"/>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r>
              <a:rPr kumimoji="0" lang="en-US" altLang="ja-JP" sz="1200" dirty="0" err="1" smtClean="0">
                <a:solidFill>
                  <a:schemeClr val="bg1"/>
                </a:solidFill>
                <a:latin typeface="Tahoma" pitchFamily="34" charset="0"/>
                <a:ea typeface="Tahoma" pitchFamily="34" charset="0"/>
                <a:cs typeface="Tahoma" pitchFamily="34" charset="0"/>
              </a:rPr>
              <a:t>IaaS</a:t>
            </a:r>
            <a:endParaRPr kumimoji="0" lang="ja-JP" altLang="en-US" sz="1200" dirty="0">
              <a:solidFill>
                <a:schemeClr val="bg1"/>
              </a:solidFill>
              <a:latin typeface="Tahoma" pitchFamily="34" charset="0"/>
              <a:ea typeface="Tahoma" pitchFamily="34" charset="0"/>
              <a:cs typeface="Tahoma" pitchFamily="34" charset="0"/>
            </a:endParaRPr>
          </a:p>
        </p:txBody>
      </p:sp>
      <p:sp>
        <p:nvSpPr>
          <p:cNvPr id="35" name="ホームベース 34"/>
          <p:cNvSpPr/>
          <p:nvPr/>
        </p:nvSpPr>
        <p:spPr>
          <a:xfrm>
            <a:off x="376668" y="4078933"/>
            <a:ext cx="603690" cy="773655"/>
          </a:xfrm>
          <a:prstGeom prst="homePlate">
            <a:avLst>
              <a:gd name="adj" fmla="val 27367"/>
            </a:avLst>
          </a:prstGeom>
          <a:solidFill>
            <a:srgbClr val="7030A0"/>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r>
              <a:rPr kumimoji="0" lang="en-US" altLang="ja-JP" sz="1200" smtClean="0">
                <a:solidFill>
                  <a:schemeClr val="bg1"/>
                </a:solidFill>
                <a:latin typeface="Tahoma" pitchFamily="34" charset="0"/>
                <a:ea typeface="Tahoma" pitchFamily="34" charset="0"/>
                <a:cs typeface="Tahoma" pitchFamily="34" charset="0"/>
              </a:rPr>
              <a:t>PaaS</a:t>
            </a:r>
            <a:endParaRPr kumimoji="0" lang="ja-JP" altLang="en-US" sz="1200" dirty="0">
              <a:solidFill>
                <a:schemeClr val="bg1"/>
              </a:solidFill>
              <a:latin typeface="Tahoma" pitchFamily="34" charset="0"/>
              <a:ea typeface="Tahoma" pitchFamily="34" charset="0"/>
              <a:cs typeface="Tahoma" pitchFamily="34" charset="0"/>
            </a:endParaRPr>
          </a:p>
        </p:txBody>
      </p:sp>
      <p:sp>
        <p:nvSpPr>
          <p:cNvPr id="37" name="ホームベース 36"/>
          <p:cNvSpPr/>
          <p:nvPr/>
        </p:nvSpPr>
        <p:spPr>
          <a:xfrm>
            <a:off x="376668" y="5126156"/>
            <a:ext cx="603690" cy="773655"/>
          </a:xfrm>
          <a:prstGeom prst="homePlate">
            <a:avLst>
              <a:gd name="adj" fmla="val 27367"/>
            </a:avLst>
          </a:prstGeom>
          <a:solidFill>
            <a:schemeClr val="accent6">
              <a:lumMod val="75000"/>
            </a:schemeClr>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r>
              <a:rPr kumimoji="0" lang="en-US" altLang="ja-JP" sz="1200" dirty="0" err="1" smtClean="0">
                <a:solidFill>
                  <a:schemeClr val="bg1"/>
                </a:solidFill>
                <a:latin typeface="Tahoma" pitchFamily="34" charset="0"/>
                <a:ea typeface="Tahoma" pitchFamily="34" charset="0"/>
                <a:cs typeface="Tahoma" pitchFamily="34" charset="0"/>
              </a:rPr>
              <a:t>IaaS</a:t>
            </a:r>
            <a:endParaRPr kumimoji="0" lang="ja-JP" altLang="en-US" sz="1200" dirty="0">
              <a:solidFill>
                <a:schemeClr val="bg1"/>
              </a:solidFill>
              <a:latin typeface="Tahoma" pitchFamily="34" charset="0"/>
              <a:ea typeface="Tahoma" pitchFamily="34" charset="0"/>
              <a:cs typeface="Tahoma" pitchFamily="34" charset="0"/>
            </a:endParaRPr>
          </a:p>
        </p:txBody>
      </p:sp>
      <p:sp>
        <p:nvSpPr>
          <p:cNvPr id="40" name="角丸四角形 39"/>
          <p:cNvSpPr/>
          <p:nvPr/>
        </p:nvSpPr>
        <p:spPr bwMode="auto">
          <a:xfrm>
            <a:off x="5982097" y="4078932"/>
            <a:ext cx="1211676" cy="773656"/>
          </a:xfrm>
          <a:prstGeom prst="roundRect">
            <a:avLst>
              <a:gd name="adj" fmla="val 0"/>
            </a:avLst>
          </a:prstGeom>
          <a:solidFill>
            <a:srgbClr val="407AAA"/>
          </a:solidFill>
          <a:ln>
            <a:noFill/>
            <a:headEnd type="none" w="med" len="med"/>
            <a:tailEnd type="none" w="med" len="med"/>
          </a:ln>
        </p:spPr>
        <p:style>
          <a:lnRef idx="3">
            <a:schemeClr val="lt1"/>
          </a:lnRef>
          <a:fillRef idx="1">
            <a:schemeClr val="accent2"/>
          </a:fillRef>
          <a:effectRef idx="1">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1200" dirty="0" smtClean="0">
                <a:solidFill>
                  <a:schemeClr val="bg1"/>
                </a:solidFill>
                <a:latin typeface="Meiryo" charset="-128"/>
                <a:ea typeface="Meiryo" charset="-128"/>
                <a:cs typeface="Meiryo" charset="-128"/>
              </a:rPr>
              <a:t>SQL Server</a:t>
            </a:r>
          </a:p>
          <a:p>
            <a:pPr algn="ctr">
              <a:spcBef>
                <a:spcPct val="20000"/>
              </a:spcBef>
            </a:pPr>
            <a:r>
              <a:rPr kumimoji="0" lang="en-US" altLang="ja-JP" sz="1200" dirty="0">
                <a:solidFill>
                  <a:schemeClr val="bg1"/>
                </a:solidFill>
                <a:latin typeface="Meiryo" charset="-128"/>
                <a:ea typeface="Meiryo" charset="-128"/>
                <a:cs typeface="Meiryo" charset="-128"/>
              </a:rPr>
              <a:t>Visual Studio </a:t>
            </a:r>
            <a:endParaRPr kumimoji="0" lang="en-US" altLang="ja-JP" sz="1200" dirty="0" smtClean="0">
              <a:solidFill>
                <a:schemeClr val="bg1"/>
              </a:solidFill>
              <a:latin typeface="Meiryo" charset="-128"/>
              <a:ea typeface="Meiryo" charset="-128"/>
              <a:cs typeface="Meiryo" charset="-128"/>
            </a:endParaRPr>
          </a:p>
          <a:p>
            <a:pPr algn="ctr">
              <a:spcBef>
                <a:spcPct val="20000"/>
              </a:spcBef>
            </a:pPr>
            <a:r>
              <a:rPr kumimoji="0" lang="en-US" altLang="ja-JP" sz="1200" dirty="0" err="1" smtClean="0">
                <a:solidFill>
                  <a:schemeClr val="bg1"/>
                </a:solidFill>
                <a:latin typeface="Meiryo" charset="-128"/>
                <a:ea typeface="Meiryo" charset="-128"/>
                <a:cs typeface="Meiryo" charset="-128"/>
              </a:rPr>
              <a:t>.Net</a:t>
            </a:r>
            <a:r>
              <a:rPr kumimoji="0" lang="en-US" altLang="ja-JP" sz="1200" dirty="0" smtClean="0">
                <a:solidFill>
                  <a:schemeClr val="bg1"/>
                </a:solidFill>
                <a:latin typeface="Meiryo" charset="-128"/>
                <a:ea typeface="Meiryo" charset="-128"/>
                <a:cs typeface="Meiryo" charset="-128"/>
              </a:rPr>
              <a:t> </a:t>
            </a:r>
            <a:r>
              <a:rPr kumimoji="0" lang="ja-JP" altLang="en-US" sz="1200" dirty="0" smtClean="0">
                <a:solidFill>
                  <a:schemeClr val="bg1"/>
                </a:solidFill>
                <a:latin typeface="Meiryo" charset="-128"/>
                <a:ea typeface="Meiryo" charset="-128"/>
                <a:cs typeface="Meiryo" charset="-128"/>
              </a:rPr>
              <a:t>など</a:t>
            </a:r>
            <a:endParaRPr kumimoji="0" lang="en-US" altLang="ja-JP" sz="1200" dirty="0" smtClean="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160943389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角丸四角形 31"/>
          <p:cNvSpPr/>
          <p:nvPr/>
        </p:nvSpPr>
        <p:spPr bwMode="auto">
          <a:xfrm>
            <a:off x="1447799" y="4524027"/>
            <a:ext cx="7412093" cy="1844676"/>
          </a:xfrm>
          <a:prstGeom prst="roundRect">
            <a:avLst>
              <a:gd name="adj" fmla="val 0"/>
            </a:avLst>
          </a:prstGeom>
          <a:solidFill>
            <a:srgbClr val="E6D6A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anchor="ctr"/>
          <a:lstStyle/>
          <a:p>
            <a:pPr>
              <a:spcBef>
                <a:spcPct val="20000"/>
              </a:spcBef>
              <a:defRPr/>
            </a:pPr>
            <a:endParaRPr kumimoji="0" lang="ja-JP" altLang="en-US" sz="1200" dirty="0">
              <a:solidFill>
                <a:srgbClr val="484848"/>
              </a:solidFill>
              <a:latin typeface="Meiryo" charset="-128"/>
              <a:ea typeface="Meiryo" charset="-128"/>
              <a:cs typeface="Meiryo" charset="-128"/>
            </a:endParaRPr>
          </a:p>
          <a:p>
            <a:pPr>
              <a:spcBef>
                <a:spcPct val="20000"/>
              </a:spcBef>
              <a:defRPr/>
            </a:pPr>
            <a:endParaRPr lang="ja-JP" altLang="en-US" sz="1200" dirty="0">
              <a:solidFill>
                <a:srgbClr val="484848"/>
              </a:solidFill>
              <a:latin typeface="Meiryo" charset="-128"/>
              <a:ea typeface="Meiryo" charset="-128"/>
              <a:cs typeface="Meiryo" charset="-128"/>
            </a:endParaRPr>
          </a:p>
        </p:txBody>
      </p:sp>
      <p:sp>
        <p:nvSpPr>
          <p:cNvPr id="8" name="テキスト ボックス 7"/>
          <p:cNvSpPr txBox="1"/>
          <p:nvPr/>
        </p:nvSpPr>
        <p:spPr>
          <a:xfrm>
            <a:off x="7806214" y="4707701"/>
            <a:ext cx="738664" cy="1477328"/>
          </a:xfrm>
          <a:prstGeom prst="rect">
            <a:avLst/>
          </a:prstGeom>
          <a:noFill/>
        </p:spPr>
        <p:txBody>
          <a:bodyPr vert="eaVert" wrap="none" rtlCol="0">
            <a:spAutoFit/>
          </a:bodyPr>
          <a:lstStyle/>
          <a:p>
            <a:pPr algn="ctr"/>
            <a:r>
              <a:rPr kumimoji="1" lang="ja-JP" altLang="en-US" sz="1800" dirty="0" smtClean="0">
                <a:solidFill>
                  <a:srgbClr val="000090"/>
                </a:solidFill>
                <a:latin typeface="Meiryo" charset="-128"/>
                <a:ea typeface="Meiryo" charset="-128"/>
                <a:cs typeface="Meiryo" charset="-128"/>
              </a:rPr>
              <a:t>ハイブリッド</a:t>
            </a:r>
            <a:endParaRPr kumimoji="1" lang="en-US" altLang="ja-JP" sz="1800" dirty="0" smtClean="0">
              <a:solidFill>
                <a:srgbClr val="000090"/>
              </a:solidFill>
              <a:latin typeface="Meiryo" charset="-128"/>
              <a:ea typeface="Meiryo" charset="-128"/>
              <a:cs typeface="Meiryo" charset="-128"/>
            </a:endParaRPr>
          </a:p>
          <a:p>
            <a:pPr algn="ctr"/>
            <a:r>
              <a:rPr lang="ja-JP" altLang="en-US" sz="1800" dirty="0" smtClean="0">
                <a:solidFill>
                  <a:srgbClr val="000090"/>
                </a:solidFill>
                <a:latin typeface="Meiryo" charset="-128"/>
                <a:ea typeface="Meiryo" charset="-128"/>
                <a:cs typeface="Meiryo" charset="-128"/>
              </a:rPr>
              <a:t>クラウド</a:t>
            </a:r>
            <a:endParaRPr kumimoji="1" lang="ja-JP" altLang="en-US" sz="1800" dirty="0">
              <a:solidFill>
                <a:srgbClr val="000090"/>
              </a:solidFill>
              <a:latin typeface="Meiryo" charset="-128"/>
              <a:ea typeface="Meiryo" charset="-128"/>
              <a:cs typeface="Meiryo" charset="-128"/>
            </a:endParaRPr>
          </a:p>
        </p:txBody>
      </p:sp>
      <p:sp>
        <p:nvSpPr>
          <p:cNvPr id="29715" name="AutoShape 11"/>
          <p:cNvSpPr>
            <a:spLocks noChangeArrowheads="1"/>
          </p:cNvSpPr>
          <p:nvPr/>
        </p:nvSpPr>
        <p:spPr bwMode="auto">
          <a:xfrm>
            <a:off x="990600" y="4590702"/>
            <a:ext cx="6567487" cy="811213"/>
          </a:xfrm>
          <a:prstGeom prst="roundRect">
            <a:avLst>
              <a:gd name="adj" fmla="val 0"/>
            </a:avLst>
          </a:prstGeom>
          <a:solidFill>
            <a:srgbClr val="99FFCC">
              <a:alpha val="65000"/>
            </a:srgbClr>
          </a:solidFill>
          <a:ln w="28575" cap="sq" algn="ctr">
            <a:noFill/>
            <a:round/>
            <a:headEnd/>
            <a:tailEnd/>
          </a:ln>
          <a:effectLst>
            <a:outerShdw blurRad="50800" dist="38100" dir="2700000" algn="tl" rotWithShape="0">
              <a:prstClr val="black">
                <a:alpha val="40000"/>
              </a:prstClr>
            </a:outerShdw>
          </a:effectLst>
        </p:spPr>
        <p:txBody>
          <a:bodyPr wrap="none" anchor="ctr"/>
          <a:lstStyle/>
          <a:p>
            <a:endParaRPr lang="ja-JP" altLang="en-US" sz="1200">
              <a:solidFill>
                <a:srgbClr val="484848"/>
              </a:solidFill>
              <a:latin typeface="Meiryo" charset="-128"/>
              <a:ea typeface="Meiryo" charset="-128"/>
              <a:cs typeface="Meiryo" charset="-128"/>
            </a:endParaRPr>
          </a:p>
        </p:txBody>
      </p:sp>
      <p:sp>
        <p:nvSpPr>
          <p:cNvPr id="29716" name="Text Box 12"/>
          <p:cNvSpPr txBox="1">
            <a:spLocks noChangeArrowheads="1"/>
          </p:cNvSpPr>
          <p:nvPr/>
        </p:nvSpPr>
        <p:spPr bwMode="auto">
          <a:xfrm>
            <a:off x="3113087" y="4763740"/>
            <a:ext cx="2525712" cy="523875"/>
          </a:xfrm>
          <a:prstGeom prst="rect">
            <a:avLst/>
          </a:prstGeom>
          <a:noFill/>
          <a:ln w="9525">
            <a:noFill/>
            <a:miter lim="800000"/>
            <a:headEnd/>
            <a:tailEnd/>
          </a:ln>
        </p:spPr>
        <p:txBody>
          <a:bodyPr wrap="square">
            <a:spAutoFit/>
          </a:bodyPr>
          <a:lstStyle/>
          <a:p>
            <a:pPr>
              <a:buFont typeface="Wingdings" pitchFamily="2" charset="2"/>
              <a:buNone/>
            </a:pPr>
            <a:r>
              <a:rPr lang="ja-JP" altLang="en-US" sz="1400" dirty="0">
                <a:solidFill>
                  <a:srgbClr val="40458C"/>
                </a:solidFill>
                <a:latin typeface="Meiryo" charset="-128"/>
                <a:ea typeface="Meiryo" charset="-128"/>
                <a:cs typeface="Meiryo" charset="-128"/>
              </a:rPr>
              <a:t>ベンダーにて</a:t>
            </a:r>
            <a:r>
              <a:rPr lang="ja-JP" altLang="en-US" sz="1400" dirty="0" smtClean="0">
                <a:solidFill>
                  <a:srgbClr val="40458C"/>
                </a:solidFill>
                <a:latin typeface="Meiryo" charset="-128"/>
                <a:ea typeface="Meiryo" charset="-128"/>
                <a:cs typeface="Meiryo" charset="-128"/>
              </a:rPr>
              <a:t>運用、ネットワーク</a:t>
            </a:r>
            <a:r>
              <a:rPr lang="ja-JP" altLang="en-US" sz="1400" dirty="0">
                <a:solidFill>
                  <a:srgbClr val="40458C"/>
                </a:solidFill>
                <a:latin typeface="Meiryo" charset="-128"/>
                <a:ea typeface="Meiryo" charset="-128"/>
                <a:cs typeface="Meiryo" charset="-128"/>
              </a:rPr>
              <a:t>を</a:t>
            </a:r>
            <a:r>
              <a:rPr lang="ja-JP" altLang="en-US" sz="1400" dirty="0" smtClean="0">
                <a:solidFill>
                  <a:srgbClr val="40458C"/>
                </a:solidFill>
                <a:latin typeface="Meiryo" charset="-128"/>
                <a:ea typeface="Meiryo" charset="-128"/>
                <a:cs typeface="Meiryo" charset="-128"/>
              </a:rPr>
              <a:t>介してサービス</a:t>
            </a:r>
            <a:r>
              <a:rPr lang="ja-JP" altLang="en-US" sz="1400" dirty="0">
                <a:solidFill>
                  <a:srgbClr val="40458C"/>
                </a:solidFill>
                <a:latin typeface="Meiryo" charset="-128"/>
                <a:ea typeface="Meiryo" charset="-128"/>
                <a:cs typeface="Meiryo" charset="-128"/>
              </a:rPr>
              <a:t>提供</a:t>
            </a:r>
          </a:p>
        </p:txBody>
      </p:sp>
      <p:sp>
        <p:nvSpPr>
          <p:cNvPr id="29717" name="Text Box 13"/>
          <p:cNvSpPr txBox="1">
            <a:spLocks noChangeArrowheads="1"/>
          </p:cNvSpPr>
          <p:nvPr/>
        </p:nvSpPr>
        <p:spPr bwMode="auto">
          <a:xfrm>
            <a:off x="1524000" y="4724052"/>
            <a:ext cx="1338828" cy="646331"/>
          </a:xfrm>
          <a:prstGeom prst="rect">
            <a:avLst/>
          </a:prstGeom>
          <a:noFill/>
          <a:ln w="9525">
            <a:noFill/>
            <a:miter lim="800000"/>
            <a:headEnd/>
            <a:tailEnd/>
          </a:ln>
        </p:spPr>
        <p:txBody>
          <a:bodyPr wrap="none">
            <a:spAutoFit/>
          </a:bodyPr>
          <a:lstStyle/>
          <a:p>
            <a:pPr>
              <a:buFont typeface="Wingdings" pitchFamily="2" charset="2"/>
              <a:buNone/>
            </a:pPr>
            <a:r>
              <a:rPr lang="ja-JP" altLang="en-US" sz="1800" dirty="0">
                <a:solidFill>
                  <a:srgbClr val="40458C"/>
                </a:solidFill>
                <a:latin typeface="Meiryo" charset="-128"/>
                <a:ea typeface="Meiryo" charset="-128"/>
                <a:cs typeface="Meiryo" charset="-128"/>
              </a:rPr>
              <a:t>パブリック</a:t>
            </a:r>
          </a:p>
          <a:p>
            <a:pPr>
              <a:buFont typeface="Wingdings" pitchFamily="2" charset="2"/>
              <a:buNone/>
            </a:pPr>
            <a:r>
              <a:rPr lang="ja-JP" altLang="en-US" sz="1800" dirty="0">
                <a:solidFill>
                  <a:srgbClr val="40458C"/>
                </a:solidFill>
                <a:latin typeface="Meiryo" charset="-128"/>
                <a:ea typeface="Meiryo" charset="-128"/>
                <a:cs typeface="Meiryo" charset="-128"/>
              </a:rPr>
              <a:t>クラウド</a:t>
            </a:r>
          </a:p>
        </p:txBody>
      </p:sp>
      <p:sp>
        <p:nvSpPr>
          <p:cNvPr id="29718" name="AutoShape 15"/>
          <p:cNvSpPr>
            <a:spLocks noChangeArrowheads="1"/>
          </p:cNvSpPr>
          <p:nvPr/>
        </p:nvSpPr>
        <p:spPr bwMode="auto">
          <a:xfrm>
            <a:off x="990600" y="5446365"/>
            <a:ext cx="6567487" cy="811213"/>
          </a:xfrm>
          <a:prstGeom prst="roundRect">
            <a:avLst>
              <a:gd name="adj" fmla="val 0"/>
            </a:avLst>
          </a:prstGeom>
          <a:solidFill>
            <a:srgbClr val="CCFFFF">
              <a:alpha val="65000"/>
            </a:srgbClr>
          </a:solidFill>
          <a:ln w="28575" cap="sq" algn="ctr">
            <a:noFill/>
            <a:round/>
            <a:headEnd/>
            <a:tailEnd/>
          </a:ln>
          <a:effectLst>
            <a:outerShdw blurRad="50800" dist="38100" dir="2700000" algn="tl" rotWithShape="0">
              <a:prstClr val="black">
                <a:alpha val="40000"/>
              </a:prstClr>
            </a:outerShdw>
          </a:effectLst>
        </p:spPr>
        <p:txBody>
          <a:bodyPr wrap="none" anchor="ctr"/>
          <a:lstStyle/>
          <a:p>
            <a:endParaRPr lang="ja-JP" altLang="en-US" sz="1200">
              <a:solidFill>
                <a:srgbClr val="484848"/>
              </a:solidFill>
              <a:latin typeface="Meiryo" charset="-128"/>
              <a:ea typeface="Meiryo" charset="-128"/>
              <a:cs typeface="Meiryo" charset="-128"/>
            </a:endParaRPr>
          </a:p>
        </p:txBody>
      </p:sp>
      <p:sp>
        <p:nvSpPr>
          <p:cNvPr id="29719" name="Text Box 16"/>
          <p:cNvSpPr txBox="1">
            <a:spLocks noChangeArrowheads="1"/>
          </p:cNvSpPr>
          <p:nvPr/>
        </p:nvSpPr>
        <p:spPr bwMode="auto">
          <a:xfrm>
            <a:off x="3113087" y="5590827"/>
            <a:ext cx="2525712" cy="523875"/>
          </a:xfrm>
          <a:prstGeom prst="rect">
            <a:avLst/>
          </a:prstGeom>
          <a:noFill/>
          <a:ln w="9525">
            <a:noFill/>
            <a:miter lim="800000"/>
            <a:headEnd/>
            <a:tailEnd/>
          </a:ln>
        </p:spPr>
        <p:txBody>
          <a:bodyPr wrap="square">
            <a:spAutoFit/>
          </a:bodyPr>
          <a:lstStyle/>
          <a:p>
            <a:pPr>
              <a:buFont typeface="Wingdings" pitchFamily="2" charset="2"/>
              <a:buNone/>
            </a:pPr>
            <a:r>
              <a:rPr lang="ja-JP" altLang="en-US" sz="1400" dirty="0">
                <a:solidFill>
                  <a:srgbClr val="40458C"/>
                </a:solidFill>
                <a:latin typeface="Meiryo" charset="-128"/>
                <a:ea typeface="Meiryo" charset="-128"/>
                <a:cs typeface="Meiryo" charset="-128"/>
              </a:rPr>
              <a:t>自社マシン室</a:t>
            </a:r>
            <a:r>
              <a:rPr lang="ja-JP" altLang="en-US" sz="1400" dirty="0" smtClean="0">
                <a:solidFill>
                  <a:srgbClr val="40458C"/>
                </a:solidFill>
                <a:latin typeface="Meiryo" charset="-128"/>
                <a:ea typeface="Meiryo" charset="-128"/>
                <a:cs typeface="Meiryo" charset="-128"/>
              </a:rPr>
              <a:t>・自社データセンターで</a:t>
            </a:r>
            <a:r>
              <a:rPr lang="ja-JP" altLang="en-US" sz="1400" dirty="0">
                <a:solidFill>
                  <a:srgbClr val="40458C"/>
                </a:solidFill>
                <a:latin typeface="Meiryo" charset="-128"/>
                <a:ea typeface="Meiryo" charset="-128"/>
                <a:cs typeface="Meiryo" charset="-128"/>
              </a:rPr>
              <a:t>運用・サービス提供</a:t>
            </a:r>
          </a:p>
        </p:txBody>
      </p:sp>
      <p:sp>
        <p:nvSpPr>
          <p:cNvPr id="29720" name="Text Box 17"/>
          <p:cNvSpPr txBox="1">
            <a:spLocks noChangeArrowheads="1"/>
          </p:cNvSpPr>
          <p:nvPr/>
        </p:nvSpPr>
        <p:spPr bwMode="auto">
          <a:xfrm>
            <a:off x="1524000" y="5533677"/>
            <a:ext cx="1569660" cy="646331"/>
          </a:xfrm>
          <a:prstGeom prst="rect">
            <a:avLst/>
          </a:prstGeom>
          <a:noFill/>
          <a:ln w="9525">
            <a:noFill/>
            <a:miter lim="800000"/>
            <a:headEnd/>
            <a:tailEnd/>
          </a:ln>
        </p:spPr>
        <p:txBody>
          <a:bodyPr wrap="none">
            <a:spAutoFit/>
          </a:bodyPr>
          <a:lstStyle/>
          <a:p>
            <a:pPr>
              <a:buFont typeface="Wingdings" pitchFamily="2" charset="2"/>
              <a:buNone/>
            </a:pPr>
            <a:r>
              <a:rPr lang="ja-JP" altLang="en-US" sz="1800">
                <a:solidFill>
                  <a:srgbClr val="40458C"/>
                </a:solidFill>
                <a:latin typeface="Meiryo" charset="-128"/>
                <a:ea typeface="Meiryo" charset="-128"/>
                <a:cs typeface="Meiryo" charset="-128"/>
              </a:rPr>
              <a:t>プライベート</a:t>
            </a:r>
          </a:p>
          <a:p>
            <a:pPr>
              <a:buFont typeface="Wingdings" pitchFamily="2" charset="2"/>
              <a:buNone/>
            </a:pPr>
            <a:r>
              <a:rPr lang="ja-JP" altLang="en-US" sz="1800">
                <a:solidFill>
                  <a:srgbClr val="40458C"/>
                </a:solidFill>
                <a:latin typeface="Meiryo" charset="-128"/>
                <a:ea typeface="Meiryo" charset="-128"/>
                <a:cs typeface="Meiryo" charset="-128"/>
              </a:rPr>
              <a:t>クラウド</a:t>
            </a:r>
          </a:p>
        </p:txBody>
      </p:sp>
      <p:pic>
        <p:nvPicPr>
          <p:cNvPr id="29721" name="Picture 7" descr="j0433941"/>
          <p:cNvPicPr>
            <a:picLocks noChangeAspect="1" noChangeArrowheads="1"/>
          </p:cNvPicPr>
          <p:nvPr/>
        </p:nvPicPr>
        <p:blipFill>
          <a:blip r:embed="rId3"/>
          <a:srcRect/>
          <a:stretch>
            <a:fillRect/>
          </a:stretch>
        </p:blipFill>
        <p:spPr bwMode="auto">
          <a:xfrm>
            <a:off x="381000" y="4816127"/>
            <a:ext cx="990600" cy="990600"/>
          </a:xfrm>
          <a:prstGeom prst="rect">
            <a:avLst/>
          </a:prstGeom>
          <a:noFill/>
          <a:ln w="9525">
            <a:noFill/>
            <a:miter lim="800000"/>
            <a:headEnd/>
            <a:tailEnd/>
          </a:ln>
        </p:spPr>
      </p:pic>
      <p:sp>
        <p:nvSpPr>
          <p:cNvPr id="29699" name="Rectangle 6"/>
          <p:cNvSpPr>
            <a:spLocks noGrp="1" noChangeArrowheads="1"/>
          </p:cNvSpPr>
          <p:nvPr>
            <p:ph type="title"/>
          </p:nvPr>
        </p:nvSpPr>
        <p:spPr/>
        <p:txBody>
          <a:bodyPr/>
          <a:lstStyle/>
          <a:p>
            <a:pPr eaLnBrk="1" hangingPunct="1"/>
            <a:r>
              <a:rPr lang="ja-JP" altLang="en-US" sz="2800" dirty="0" smtClean="0">
                <a:ea typeface="ＭＳ Ｐゴシック" charset="-128"/>
              </a:rPr>
              <a:t>５つの必須の特徴</a:t>
            </a:r>
          </a:p>
        </p:txBody>
      </p:sp>
      <p:sp>
        <p:nvSpPr>
          <p:cNvPr id="29" name="Oval 46"/>
          <p:cNvSpPr>
            <a:spLocks noChangeArrowheads="1"/>
          </p:cNvSpPr>
          <p:nvPr/>
        </p:nvSpPr>
        <p:spPr bwMode="auto">
          <a:xfrm>
            <a:off x="6745342" y="3746579"/>
            <a:ext cx="2114550" cy="631059"/>
          </a:xfrm>
          <a:prstGeom prst="wedgeRoundRectCallout">
            <a:avLst>
              <a:gd name="adj1" fmla="val -59271"/>
              <a:gd name="adj2" fmla="val 93982"/>
              <a:gd name="adj3" fmla="val 16667"/>
            </a:avLst>
          </a:prstGeom>
          <a:solidFill>
            <a:schemeClr val="accent6">
              <a:lumMod val="75000"/>
            </a:schemeClr>
          </a:solidFill>
          <a:ln>
            <a:noFill/>
            <a:headEnd/>
            <a:tailEn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wrap="none" anchor="ctr"/>
          <a:lstStyle/>
          <a:p>
            <a:pPr algn="ctr"/>
            <a:r>
              <a:rPr lang="ja-JP" altLang="en-US" sz="2000" dirty="0">
                <a:solidFill>
                  <a:srgbClr val="FFFFFF"/>
                </a:solidFill>
                <a:latin typeface="Meiryo" charset="-128"/>
                <a:ea typeface="Meiryo" charset="-128"/>
                <a:cs typeface="Meiryo" charset="-128"/>
              </a:rPr>
              <a:t>人的</a:t>
            </a:r>
            <a:r>
              <a:rPr lang="ja-JP" altLang="en-US" sz="2000" dirty="0" smtClean="0">
                <a:solidFill>
                  <a:srgbClr val="FFFFFF"/>
                </a:solidFill>
                <a:latin typeface="Meiryo" charset="-128"/>
                <a:ea typeface="Meiryo" charset="-128"/>
                <a:cs typeface="Meiryo" charset="-128"/>
              </a:rPr>
              <a:t>介在を</a:t>
            </a:r>
            <a:r>
              <a:rPr lang="ja-JP" altLang="en-US" sz="2000" dirty="0">
                <a:solidFill>
                  <a:srgbClr val="FFFFFF"/>
                </a:solidFill>
                <a:latin typeface="Meiryo" charset="-128"/>
                <a:ea typeface="Meiryo" charset="-128"/>
                <a:cs typeface="Meiryo" charset="-128"/>
              </a:rPr>
              <a:t>排除</a:t>
            </a:r>
          </a:p>
        </p:txBody>
      </p:sp>
      <p:sp>
        <p:nvSpPr>
          <p:cNvPr id="2" name="角丸四角形 1"/>
          <p:cNvSpPr/>
          <p:nvPr/>
        </p:nvSpPr>
        <p:spPr bwMode="auto">
          <a:xfrm>
            <a:off x="6745342" y="840177"/>
            <a:ext cx="2114550" cy="231629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5400" dirty="0" smtClean="0">
                <a:solidFill>
                  <a:schemeClr val="bg1"/>
                </a:solidFill>
                <a:latin typeface="Meiryo" charset="-128"/>
                <a:ea typeface="Meiryo" charset="-128"/>
                <a:cs typeface="Meiryo" charset="-128"/>
              </a:rPr>
              <a:t>無人</a:t>
            </a:r>
          </a:p>
          <a:p>
            <a:pPr algn="ctr">
              <a:spcBef>
                <a:spcPts val="0"/>
              </a:spcBef>
            </a:pPr>
            <a:r>
              <a:rPr kumimoji="0" lang="ja-JP" altLang="en-US" sz="2800" dirty="0" smtClean="0">
                <a:solidFill>
                  <a:schemeClr val="bg1"/>
                </a:solidFill>
                <a:latin typeface="Meiryo" charset="-128"/>
                <a:ea typeface="Meiryo" charset="-128"/>
                <a:cs typeface="Meiryo" charset="-128"/>
              </a:rPr>
              <a:t>システム</a:t>
            </a:r>
          </a:p>
          <a:p>
            <a:pPr algn="ctr">
              <a:spcBef>
                <a:spcPts val="0"/>
              </a:spcBef>
            </a:pPr>
            <a:r>
              <a:rPr kumimoji="0" lang="en-US" altLang="ja-JP" dirty="0" smtClean="0">
                <a:solidFill>
                  <a:schemeClr val="bg1"/>
                </a:solidFill>
                <a:latin typeface="Meiryo" charset="-128"/>
                <a:ea typeface="Meiryo" charset="-128"/>
                <a:cs typeface="Meiryo" charset="-128"/>
              </a:rPr>
              <a:t>TCO</a:t>
            </a:r>
            <a:r>
              <a:rPr kumimoji="0" lang="ja-JP" altLang="en-US" dirty="0" smtClean="0">
                <a:solidFill>
                  <a:schemeClr val="bg1"/>
                </a:solidFill>
                <a:latin typeface="Meiryo" charset="-128"/>
                <a:ea typeface="Meiryo" charset="-128"/>
                <a:cs typeface="Meiryo" charset="-128"/>
              </a:rPr>
              <a:t>の削減</a:t>
            </a:r>
            <a:endParaRPr kumimoji="0" lang="en-US" altLang="ja-JP" dirty="0" smtClean="0">
              <a:solidFill>
                <a:schemeClr val="bg1"/>
              </a:solidFill>
              <a:latin typeface="Meiryo" charset="-128"/>
              <a:ea typeface="Meiryo" charset="-128"/>
              <a:cs typeface="Meiryo" charset="-128"/>
            </a:endParaRPr>
          </a:p>
          <a:p>
            <a:pPr algn="ctr"/>
            <a:r>
              <a:rPr kumimoji="0" lang="ja-JP" altLang="en-US" dirty="0">
                <a:solidFill>
                  <a:schemeClr val="bg1"/>
                </a:solidFill>
                <a:latin typeface="Meiryo" charset="-128"/>
                <a:ea typeface="Meiryo" charset="-128"/>
                <a:cs typeface="Meiryo" charset="-128"/>
              </a:rPr>
              <a:t>人的ミスの回避</a:t>
            </a:r>
          </a:p>
          <a:p>
            <a:pPr algn="ctr">
              <a:spcBef>
                <a:spcPts val="0"/>
              </a:spcBef>
            </a:pPr>
            <a:r>
              <a:rPr kumimoji="0" lang="ja-JP" altLang="en-US" dirty="0" smtClean="0">
                <a:solidFill>
                  <a:schemeClr val="bg1"/>
                </a:solidFill>
                <a:latin typeface="Meiryo" charset="-128"/>
                <a:ea typeface="Meiryo" charset="-128"/>
                <a:cs typeface="Meiryo" charset="-128"/>
              </a:rPr>
              <a:t>変更への即応</a:t>
            </a:r>
            <a:endParaRPr kumimoji="0" lang="en-US" altLang="ja-JP" dirty="0" smtClean="0">
              <a:solidFill>
                <a:schemeClr val="bg1"/>
              </a:solidFill>
              <a:latin typeface="Meiryo" charset="-128"/>
              <a:ea typeface="Meiryo" charset="-128"/>
              <a:cs typeface="Meiryo" charset="-128"/>
            </a:endParaRPr>
          </a:p>
        </p:txBody>
      </p:sp>
      <p:sp>
        <p:nvSpPr>
          <p:cNvPr id="3" name="上矢印 2"/>
          <p:cNvSpPr/>
          <p:nvPr/>
        </p:nvSpPr>
        <p:spPr bwMode="auto">
          <a:xfrm>
            <a:off x="7031914" y="3109034"/>
            <a:ext cx="1578686" cy="694616"/>
          </a:xfrm>
          <a:prstGeom prst="upArrow">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Meiryo" charset="-128"/>
              <a:ea typeface="Meiryo" charset="-128"/>
              <a:cs typeface="Meiryo" charset="-128"/>
            </a:endParaRPr>
          </a:p>
        </p:txBody>
      </p:sp>
      <p:sp>
        <p:nvSpPr>
          <p:cNvPr id="29703" name="AutoShape 19"/>
          <p:cNvSpPr>
            <a:spLocks noChangeArrowheads="1"/>
          </p:cNvSpPr>
          <p:nvPr/>
        </p:nvSpPr>
        <p:spPr bwMode="auto">
          <a:xfrm>
            <a:off x="5715000" y="4707384"/>
            <a:ext cx="522343" cy="1477962"/>
          </a:xfrm>
          <a:prstGeom prst="roundRect">
            <a:avLst>
              <a:gd name="adj" fmla="val 0"/>
            </a:avLst>
          </a:prstGeom>
          <a:ln>
            <a:noFill/>
            <a:headEnd/>
            <a:tailEn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eaVert" wrap="none" anchor="ctr"/>
          <a:lstStyle/>
          <a:p>
            <a:pPr algn="ctr">
              <a:buFont typeface="Wingdings" pitchFamily="2" charset="2"/>
              <a:buNone/>
            </a:pPr>
            <a:r>
              <a:rPr lang="ja-JP" altLang="en-US" sz="2000" dirty="0">
                <a:solidFill>
                  <a:srgbClr val="FFFFFF"/>
                </a:solidFill>
                <a:latin typeface="HGPSoeiKakugothicUB" charset="-128"/>
                <a:ea typeface="HGPSoeiKakugothicUB" charset="-128"/>
                <a:cs typeface="HGPSoeiKakugothicUB" charset="-128"/>
              </a:rPr>
              <a:t>仮想化</a:t>
            </a:r>
          </a:p>
        </p:txBody>
      </p:sp>
      <p:sp>
        <p:nvSpPr>
          <p:cNvPr id="29706" name="AutoShape 38"/>
          <p:cNvSpPr>
            <a:spLocks noChangeArrowheads="1"/>
          </p:cNvSpPr>
          <p:nvPr/>
        </p:nvSpPr>
        <p:spPr bwMode="auto">
          <a:xfrm>
            <a:off x="6814371" y="4707384"/>
            <a:ext cx="522343" cy="1477962"/>
          </a:xfrm>
          <a:prstGeom prst="roundRect">
            <a:avLst>
              <a:gd name="adj" fmla="val 0"/>
            </a:avLst>
          </a:prstGeom>
          <a:solidFill>
            <a:srgbClr val="008000"/>
          </a:solidFill>
          <a:ln>
            <a:noFill/>
            <a:headEnd/>
            <a:tailEn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eaVert" wrap="none" anchor="ctr"/>
          <a:lstStyle/>
          <a:p>
            <a:pPr algn="ctr">
              <a:buFont typeface="Wingdings" pitchFamily="2" charset="2"/>
              <a:buNone/>
            </a:pPr>
            <a:r>
              <a:rPr lang="ja-JP" altLang="en-US" sz="1600" dirty="0" smtClean="0">
                <a:solidFill>
                  <a:srgbClr val="FFFFFF"/>
                </a:solidFill>
                <a:latin typeface="HGPSoeiKakugothicUB" charset="-128"/>
                <a:ea typeface="HGPSoeiKakugothicUB" charset="-128"/>
                <a:cs typeface="HGPSoeiKakugothicUB" charset="-128"/>
              </a:rPr>
              <a:t>調達の自動化</a:t>
            </a:r>
            <a:endParaRPr lang="ja-JP" altLang="en-US" sz="1600" dirty="0">
              <a:solidFill>
                <a:srgbClr val="FFFFFF"/>
              </a:solidFill>
              <a:latin typeface="HGPSoeiKakugothicUB" charset="-128"/>
              <a:ea typeface="HGPSoeiKakugothicUB" charset="-128"/>
              <a:cs typeface="HGPSoeiKakugothicUB" charset="-128"/>
            </a:endParaRPr>
          </a:p>
        </p:txBody>
      </p:sp>
      <p:sp>
        <p:nvSpPr>
          <p:cNvPr id="28" name="AutoShape 38"/>
          <p:cNvSpPr>
            <a:spLocks noChangeArrowheads="1"/>
          </p:cNvSpPr>
          <p:nvPr/>
        </p:nvSpPr>
        <p:spPr bwMode="auto">
          <a:xfrm>
            <a:off x="6266626" y="4701828"/>
            <a:ext cx="522343" cy="1477962"/>
          </a:xfrm>
          <a:prstGeom prst="roundRect">
            <a:avLst>
              <a:gd name="adj" fmla="val 0"/>
            </a:avLst>
          </a:prstGeom>
          <a:solidFill>
            <a:srgbClr val="008000"/>
          </a:solidFill>
          <a:ln>
            <a:noFill/>
            <a:headEnd/>
            <a:tailEnd/>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vert="eaVert" wrap="none" anchor="ctr"/>
          <a:lstStyle/>
          <a:p>
            <a:pPr algn="ctr">
              <a:buFont typeface="Wingdings" pitchFamily="2" charset="2"/>
              <a:buNone/>
            </a:pPr>
            <a:r>
              <a:rPr lang="ja-JP" altLang="en-US" sz="1600" dirty="0" smtClean="0">
                <a:solidFill>
                  <a:srgbClr val="FFFFFF"/>
                </a:solidFill>
                <a:latin typeface="HGPSoeiKakugothicUB" charset="-128"/>
                <a:ea typeface="HGPSoeiKakugothicUB" charset="-128"/>
                <a:cs typeface="HGPSoeiKakugothicUB" charset="-128"/>
              </a:rPr>
              <a:t>運用の自動化</a:t>
            </a:r>
            <a:endParaRPr lang="ja-JP" altLang="en-US" sz="1600" dirty="0">
              <a:solidFill>
                <a:srgbClr val="FFFFFF"/>
              </a:solidFill>
              <a:latin typeface="HGPSoeiKakugothicUB" charset="-128"/>
              <a:ea typeface="HGPSoeiKakugothicUB" charset="-128"/>
              <a:cs typeface="HGPSoeiKakugothicUB" charset="-128"/>
            </a:endParaRPr>
          </a:p>
        </p:txBody>
      </p:sp>
      <p:sp>
        <p:nvSpPr>
          <p:cNvPr id="10" name="角丸四角形 9"/>
          <p:cNvSpPr/>
          <p:nvPr/>
        </p:nvSpPr>
        <p:spPr bwMode="auto">
          <a:xfrm>
            <a:off x="495300" y="840177"/>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Meiryo" charset="-128"/>
                <a:ea typeface="Meiryo" charset="-128"/>
                <a:cs typeface="Meiryo" charset="-128"/>
              </a:rPr>
              <a:t>オンデマンド・セルフサービス</a:t>
            </a:r>
          </a:p>
        </p:txBody>
      </p:sp>
      <p:sp>
        <p:nvSpPr>
          <p:cNvPr id="30" name="角丸四角形 29"/>
          <p:cNvSpPr/>
          <p:nvPr/>
        </p:nvSpPr>
        <p:spPr bwMode="auto">
          <a:xfrm>
            <a:off x="495300" y="1567580"/>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Meiryo" charset="-128"/>
                <a:ea typeface="Meiryo" charset="-128"/>
                <a:cs typeface="Meiryo" charset="-128"/>
              </a:rPr>
              <a:t>幅広いネットワークアクセス</a:t>
            </a:r>
          </a:p>
        </p:txBody>
      </p:sp>
      <p:sp>
        <p:nvSpPr>
          <p:cNvPr id="31" name="角丸四角形 30"/>
          <p:cNvSpPr/>
          <p:nvPr/>
        </p:nvSpPr>
        <p:spPr bwMode="auto">
          <a:xfrm>
            <a:off x="488950" y="3025671"/>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Meiryo" charset="-128"/>
                <a:ea typeface="Meiryo" charset="-128"/>
                <a:cs typeface="Meiryo" charset="-128"/>
              </a:rPr>
              <a:t>迅速な拡張性</a:t>
            </a:r>
          </a:p>
        </p:txBody>
      </p:sp>
      <p:sp>
        <p:nvSpPr>
          <p:cNvPr id="33" name="角丸四角形 32"/>
          <p:cNvSpPr/>
          <p:nvPr/>
        </p:nvSpPr>
        <p:spPr bwMode="auto">
          <a:xfrm>
            <a:off x="495300" y="3746579"/>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Meiryo" charset="-128"/>
                <a:ea typeface="Meiryo" charset="-128"/>
                <a:cs typeface="Meiryo" charset="-128"/>
              </a:rPr>
              <a:t>サービスの計測可能・従量課金</a:t>
            </a:r>
          </a:p>
        </p:txBody>
      </p:sp>
      <p:sp>
        <p:nvSpPr>
          <p:cNvPr id="34" name="角丸四角形 33"/>
          <p:cNvSpPr/>
          <p:nvPr/>
        </p:nvSpPr>
        <p:spPr bwMode="auto">
          <a:xfrm>
            <a:off x="495300" y="2300239"/>
            <a:ext cx="6057900" cy="631059"/>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b="0" i="0" u="none" strike="noStrike" cap="none" normalizeH="0" baseline="0" dirty="0" smtClean="0">
                <a:ln>
                  <a:noFill/>
                </a:ln>
                <a:solidFill>
                  <a:schemeClr val="bg1"/>
                </a:solidFill>
                <a:effectLst/>
                <a:latin typeface="Meiryo" charset="-128"/>
                <a:ea typeface="Meiryo" charset="-128"/>
                <a:cs typeface="Meiryo" charset="-128"/>
              </a:rPr>
              <a:t>リソースの共有</a:t>
            </a:r>
          </a:p>
        </p:txBody>
      </p:sp>
      <p:sp>
        <p:nvSpPr>
          <p:cNvPr id="7" name="テキスト ボックス 6"/>
          <p:cNvSpPr txBox="1"/>
          <p:nvPr/>
        </p:nvSpPr>
        <p:spPr>
          <a:xfrm>
            <a:off x="4905049" y="6368703"/>
            <a:ext cx="3848811" cy="276999"/>
          </a:xfrm>
          <a:prstGeom prst="rect">
            <a:avLst/>
          </a:prstGeom>
          <a:noFill/>
        </p:spPr>
        <p:txBody>
          <a:bodyPr wrap="none" rtlCol="0">
            <a:spAutoFit/>
          </a:bodyPr>
          <a:lstStyle/>
          <a:p>
            <a:r>
              <a:rPr kumimoji="1" lang="ja-JP" altLang="en-US" sz="1200" dirty="0" smtClean="0">
                <a:solidFill>
                  <a:schemeClr val="accent3">
                    <a:lumMod val="50000"/>
                  </a:schemeClr>
                </a:solidFill>
                <a:latin typeface="Meiryo" charset="-128"/>
                <a:ea typeface="Meiryo" charset="-128"/>
                <a:cs typeface="Meiryo" charset="-128"/>
              </a:rPr>
              <a:t>＊</a:t>
            </a:r>
            <a:r>
              <a:rPr kumimoji="1" lang="en-US" altLang="ja-JP" sz="1200" dirty="0" err="1" smtClean="0">
                <a:solidFill>
                  <a:schemeClr val="accent3">
                    <a:lumMod val="50000"/>
                  </a:schemeClr>
                </a:solidFill>
                <a:latin typeface="Meiryo" charset="-128"/>
                <a:ea typeface="Meiryo" charset="-128"/>
                <a:cs typeface="Meiryo" charset="-128"/>
              </a:rPr>
              <a:t>SaaS</a:t>
            </a:r>
            <a:r>
              <a:rPr kumimoji="1" lang="ja-JP" altLang="en-US" sz="1200" dirty="0" smtClean="0">
                <a:solidFill>
                  <a:schemeClr val="accent3">
                    <a:lumMod val="50000"/>
                  </a:schemeClr>
                </a:solidFill>
                <a:latin typeface="Meiryo" charset="-128"/>
                <a:ea typeface="Meiryo" charset="-128"/>
                <a:cs typeface="Meiryo" charset="-128"/>
              </a:rPr>
              <a:t>や</a:t>
            </a:r>
            <a:r>
              <a:rPr kumimoji="1" lang="en-US" altLang="ja-JP" sz="1200" dirty="0" err="1" smtClean="0">
                <a:solidFill>
                  <a:schemeClr val="accent3">
                    <a:lumMod val="50000"/>
                  </a:schemeClr>
                </a:solidFill>
                <a:latin typeface="Meiryo" charset="-128"/>
                <a:ea typeface="Meiryo" charset="-128"/>
                <a:cs typeface="Meiryo" charset="-128"/>
              </a:rPr>
              <a:t>PaaS</a:t>
            </a:r>
            <a:r>
              <a:rPr kumimoji="1" lang="ja-JP" altLang="en-US" sz="1200" dirty="0" smtClean="0">
                <a:solidFill>
                  <a:schemeClr val="accent3">
                    <a:lumMod val="50000"/>
                  </a:schemeClr>
                </a:solidFill>
                <a:latin typeface="Meiryo" charset="-128"/>
                <a:ea typeface="Meiryo" charset="-128"/>
                <a:cs typeface="Meiryo" charset="-128"/>
              </a:rPr>
              <a:t>の場合、仮想化は絶対条件ではない。</a:t>
            </a:r>
            <a:endParaRPr kumimoji="1" lang="ja-JP" altLang="en-US" sz="1200" dirty="0">
              <a:solidFill>
                <a:schemeClr val="accent3">
                  <a:lumMod val="50000"/>
                </a:schemeClr>
              </a:solidFill>
              <a:latin typeface="Meiryo" charset="-128"/>
              <a:ea typeface="Meiryo" charset="-128"/>
              <a:cs typeface="Meiryo" charset="-128"/>
            </a:endParaRPr>
          </a:p>
        </p:txBody>
      </p:sp>
    </p:spTree>
    <p:extLst>
      <p:ext uri="{BB962C8B-B14F-4D97-AF65-F5344CB8AC3E}">
        <p14:creationId xmlns:p14="http://schemas.microsoft.com/office/powerpoint/2010/main" val="3656166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500" fill="hold"/>
                                        <p:tgtEl>
                                          <p:spTgt spid="29703"/>
                                        </p:tgtEl>
                                        <p:attrNameLst>
                                          <p:attrName>ppt_w</p:attrName>
                                        </p:attrNameLst>
                                      </p:cBhvr>
                                      <p:tavLst>
                                        <p:tav tm="0">
                                          <p:val>
                                            <p:fltVal val="0"/>
                                          </p:val>
                                        </p:tav>
                                        <p:tav tm="100000">
                                          <p:val>
                                            <p:strVal val="#ppt_w"/>
                                          </p:val>
                                        </p:tav>
                                      </p:tavLst>
                                    </p:anim>
                                    <p:anim calcmode="lin" valueType="num">
                                      <p:cBhvr>
                                        <p:cTn id="8" dur="500" fill="hold"/>
                                        <p:tgtEl>
                                          <p:spTgt spid="29703"/>
                                        </p:tgtEl>
                                        <p:attrNameLst>
                                          <p:attrName>ppt_h</p:attrName>
                                        </p:attrNameLst>
                                      </p:cBhvr>
                                      <p:tavLst>
                                        <p:tav tm="0">
                                          <p:val>
                                            <p:fltVal val="0"/>
                                          </p:val>
                                        </p:tav>
                                        <p:tav tm="100000">
                                          <p:val>
                                            <p:strVal val="#ppt_h"/>
                                          </p:val>
                                        </p:tav>
                                      </p:tavLst>
                                    </p:anim>
                                    <p:animEffect transition="in" filter="fade">
                                      <p:cBhvr>
                                        <p:cTn id="9" dur="500"/>
                                        <p:tgtEl>
                                          <p:spTgt spid="2970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fltVal val="0"/>
                                          </p:val>
                                        </p:tav>
                                        <p:tav tm="100000">
                                          <p:val>
                                            <p:strVal val="#ppt_w"/>
                                          </p:val>
                                        </p:tav>
                                      </p:tavLst>
                                    </p:anim>
                                    <p:anim calcmode="lin" valueType="num">
                                      <p:cBhvr>
                                        <p:cTn id="13" dur="500" fill="hold"/>
                                        <p:tgtEl>
                                          <p:spTgt spid="28"/>
                                        </p:tgtEl>
                                        <p:attrNameLst>
                                          <p:attrName>ppt_h</p:attrName>
                                        </p:attrNameLst>
                                      </p:cBhvr>
                                      <p:tavLst>
                                        <p:tav tm="0">
                                          <p:val>
                                            <p:fltVal val="0"/>
                                          </p:val>
                                        </p:tav>
                                        <p:tav tm="100000">
                                          <p:val>
                                            <p:strVal val="#ppt_h"/>
                                          </p:val>
                                        </p:tav>
                                      </p:tavLst>
                                    </p:anim>
                                    <p:animEffect transition="in" filter="fade">
                                      <p:cBhvr>
                                        <p:cTn id="14" dur="5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9706"/>
                                        </p:tgtEl>
                                        <p:attrNameLst>
                                          <p:attrName>style.visibility</p:attrName>
                                        </p:attrNameLst>
                                      </p:cBhvr>
                                      <p:to>
                                        <p:strVal val="visible"/>
                                      </p:to>
                                    </p:set>
                                    <p:anim calcmode="lin" valueType="num">
                                      <p:cBhvr>
                                        <p:cTn id="17" dur="500" fill="hold"/>
                                        <p:tgtEl>
                                          <p:spTgt spid="29706"/>
                                        </p:tgtEl>
                                        <p:attrNameLst>
                                          <p:attrName>ppt_w</p:attrName>
                                        </p:attrNameLst>
                                      </p:cBhvr>
                                      <p:tavLst>
                                        <p:tav tm="0">
                                          <p:val>
                                            <p:fltVal val="0"/>
                                          </p:val>
                                        </p:tav>
                                        <p:tav tm="100000">
                                          <p:val>
                                            <p:strVal val="#ppt_w"/>
                                          </p:val>
                                        </p:tav>
                                      </p:tavLst>
                                    </p:anim>
                                    <p:anim calcmode="lin" valueType="num">
                                      <p:cBhvr>
                                        <p:cTn id="18" dur="500" fill="hold"/>
                                        <p:tgtEl>
                                          <p:spTgt spid="29706"/>
                                        </p:tgtEl>
                                        <p:attrNameLst>
                                          <p:attrName>ppt_h</p:attrName>
                                        </p:attrNameLst>
                                      </p:cBhvr>
                                      <p:tavLst>
                                        <p:tav tm="0">
                                          <p:val>
                                            <p:fltVal val="0"/>
                                          </p:val>
                                        </p:tav>
                                        <p:tav tm="100000">
                                          <p:val>
                                            <p:strVal val="#ppt_h"/>
                                          </p:val>
                                        </p:tav>
                                      </p:tavLst>
                                    </p:anim>
                                    <p:animEffect transition="in" filter="fade">
                                      <p:cBhvr>
                                        <p:cTn id="19" dur="500"/>
                                        <p:tgtEl>
                                          <p:spTgt spid="2970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wipe(down)">
                                      <p:cBhvr>
                                        <p:cTn id="2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9703" grpId="0" animBg="1"/>
      <p:bldP spid="29706" grpId="0" animBg="1"/>
      <p:bldP spid="2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図形グループ 4"/>
          <p:cNvGrpSpPr/>
          <p:nvPr/>
        </p:nvGrpSpPr>
        <p:grpSpPr>
          <a:xfrm>
            <a:off x="4572000" y="934575"/>
            <a:ext cx="4114800" cy="5638800"/>
            <a:chOff x="4572000" y="990600"/>
            <a:chExt cx="4114800" cy="5638800"/>
          </a:xfrm>
        </p:grpSpPr>
        <p:sp>
          <p:nvSpPr>
            <p:cNvPr id="15" name="角丸四角形 14"/>
            <p:cNvSpPr/>
            <p:nvPr/>
          </p:nvSpPr>
          <p:spPr bwMode="auto">
            <a:xfrm>
              <a:off x="4572000" y="990600"/>
              <a:ext cx="4114800" cy="5638800"/>
            </a:xfrm>
            <a:prstGeom prst="roundRect">
              <a:avLst>
                <a:gd name="adj" fmla="val 5758"/>
              </a:avLst>
            </a:prstGeom>
            <a:solidFill>
              <a:schemeClr val="bg1">
                <a:lumMod val="85000"/>
              </a:schemeClr>
            </a:solidFill>
            <a:ln>
              <a:solidFill>
                <a:schemeClr val="bg2">
                  <a:lumMod val="50000"/>
                </a:schemeClr>
              </a:solidFill>
              <a:headEnd type="none" w="med" len="med"/>
              <a:tailEnd type="none" w="med" len="med"/>
            </a:ln>
            <a:extLst/>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14" name="テキスト ボックス 13"/>
            <p:cNvSpPr txBox="1"/>
            <p:nvPr/>
          </p:nvSpPr>
          <p:spPr>
            <a:xfrm>
              <a:off x="5791200" y="6172200"/>
              <a:ext cx="1723549" cy="400110"/>
            </a:xfrm>
            <a:prstGeom prst="rect">
              <a:avLst/>
            </a:prstGeom>
            <a:noFill/>
          </p:spPr>
          <p:txBody>
            <a:bodyPr wrap="none" rtlCol="0">
              <a:spAutoFit/>
            </a:bodyPr>
            <a:lstStyle/>
            <a:p>
              <a:r>
                <a:rPr kumimoji="1" lang="ja-JP" altLang="en-US" sz="2000" dirty="0" smtClean="0"/>
                <a:t>オンプレミス</a:t>
              </a:r>
              <a:endParaRPr kumimoji="1" lang="ja-JP" altLang="en-US" sz="2000" dirty="0"/>
            </a:p>
          </p:txBody>
        </p:sp>
      </p:grpSp>
      <p:grpSp>
        <p:nvGrpSpPr>
          <p:cNvPr id="4" name="図形グループ 3"/>
          <p:cNvGrpSpPr/>
          <p:nvPr/>
        </p:nvGrpSpPr>
        <p:grpSpPr>
          <a:xfrm>
            <a:off x="4648200" y="5201775"/>
            <a:ext cx="3962400" cy="914400"/>
            <a:chOff x="4648200" y="5257800"/>
            <a:chExt cx="3962400" cy="914400"/>
          </a:xfrm>
        </p:grpSpPr>
        <p:sp>
          <p:nvSpPr>
            <p:cNvPr id="926" name="AutoShape 3"/>
            <p:cNvSpPr>
              <a:spLocks noChangeArrowheads="1"/>
            </p:cNvSpPr>
            <p:nvPr/>
          </p:nvSpPr>
          <p:spPr bwMode="auto">
            <a:xfrm>
              <a:off x="4648200" y="5257800"/>
              <a:ext cx="3962400" cy="914400"/>
            </a:xfrm>
            <a:prstGeom prst="roundRect">
              <a:avLst>
                <a:gd name="adj" fmla="val 17913"/>
              </a:avLst>
            </a:prstGeom>
            <a:ln>
              <a:headEnd/>
              <a:tailEnd/>
            </a:ln>
            <a:extLst/>
          </p:spPr>
          <p:style>
            <a:lnRef idx="1">
              <a:schemeClr val="dk1"/>
            </a:lnRef>
            <a:fillRef idx="2">
              <a:schemeClr val="dk1"/>
            </a:fillRef>
            <a:effectRef idx="1">
              <a:schemeClr val="dk1"/>
            </a:effectRef>
            <a:fontRef idx="minor">
              <a:schemeClr val="dk1"/>
            </a:fontRef>
          </p:style>
          <p:txBody>
            <a:bodyPr wrap="none" anchor="ct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nvGrpSpPr>
            <p:cNvPr id="13" name="図形グループ 12"/>
            <p:cNvGrpSpPr/>
            <p:nvPr/>
          </p:nvGrpSpPr>
          <p:grpSpPr>
            <a:xfrm>
              <a:off x="7645483" y="5372464"/>
              <a:ext cx="533400" cy="685800"/>
              <a:chOff x="7620000" y="5334000"/>
              <a:chExt cx="685800" cy="838200"/>
            </a:xfrm>
          </p:grpSpPr>
          <p:grpSp>
            <p:nvGrpSpPr>
              <p:cNvPr id="927" name="Group 17"/>
              <p:cNvGrpSpPr>
                <a:grpSpLocks/>
              </p:cNvGrpSpPr>
              <p:nvPr/>
            </p:nvGrpSpPr>
            <p:grpSpPr bwMode="auto">
              <a:xfrm>
                <a:off x="7620000" y="5334000"/>
                <a:ext cx="457200" cy="685800"/>
                <a:chOff x="3072" y="1056"/>
                <a:chExt cx="914" cy="1180"/>
              </a:xfrm>
            </p:grpSpPr>
            <p:sp>
              <p:nvSpPr>
                <p:cNvPr id="928" name="AutoShape 18"/>
                <p:cNvSpPr>
                  <a:spLocks noChangeAspect="1" noChangeArrowheads="1" noTextEdit="1"/>
                </p:cNvSpPr>
                <p:nvPr/>
              </p:nvSpPr>
              <p:spPr bwMode="auto">
                <a:xfrm>
                  <a:off x="3072" y="1056"/>
                  <a:ext cx="914" cy="11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nvGrpSpPr>
                <p:cNvPr id="929" name="Group 19"/>
                <p:cNvGrpSpPr>
                  <a:grpSpLocks/>
                </p:cNvGrpSpPr>
                <p:nvPr/>
              </p:nvGrpSpPr>
              <p:grpSpPr bwMode="auto">
                <a:xfrm>
                  <a:off x="3076" y="1060"/>
                  <a:ext cx="754" cy="1172"/>
                  <a:chOff x="3076" y="1060"/>
                  <a:chExt cx="754" cy="1172"/>
                </a:xfrm>
              </p:grpSpPr>
              <p:sp>
                <p:nvSpPr>
                  <p:cNvPr id="1158" name="Freeform 20"/>
                  <p:cNvSpPr>
                    <a:spLocks/>
                  </p:cNvSpPr>
                  <p:nvPr/>
                </p:nvSpPr>
                <p:spPr bwMode="auto">
                  <a:xfrm>
                    <a:off x="3076" y="1060"/>
                    <a:ext cx="754" cy="1172"/>
                  </a:xfrm>
                  <a:custGeom>
                    <a:avLst/>
                    <a:gdLst>
                      <a:gd name="T0" fmla="*/ 390 w 754"/>
                      <a:gd name="T1" fmla="*/ 0 h 1172"/>
                      <a:gd name="T2" fmla="*/ 0 w 754"/>
                      <a:gd name="T3" fmla="*/ 228 h 1172"/>
                      <a:gd name="T4" fmla="*/ 0 w 754"/>
                      <a:gd name="T5" fmla="*/ 964 h 1172"/>
                      <a:gd name="T6" fmla="*/ 358 w 754"/>
                      <a:gd name="T7" fmla="*/ 1172 h 1172"/>
                      <a:gd name="T8" fmla="*/ 364 w 754"/>
                      <a:gd name="T9" fmla="*/ 1172 h 1172"/>
                      <a:gd name="T10" fmla="*/ 364 w 754"/>
                      <a:gd name="T11" fmla="*/ 1172 h 1172"/>
                      <a:gd name="T12" fmla="*/ 368 w 754"/>
                      <a:gd name="T13" fmla="*/ 1172 h 1172"/>
                      <a:gd name="T14" fmla="*/ 376 w 754"/>
                      <a:gd name="T15" fmla="*/ 1168 h 1172"/>
                      <a:gd name="T16" fmla="*/ 430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58" y="1172"/>
                        </a:lnTo>
                        <a:lnTo>
                          <a:pt x="364" y="1172"/>
                        </a:lnTo>
                        <a:lnTo>
                          <a:pt x="364" y="1172"/>
                        </a:lnTo>
                        <a:lnTo>
                          <a:pt x="368" y="1172"/>
                        </a:lnTo>
                        <a:lnTo>
                          <a:pt x="376" y="1168"/>
                        </a:lnTo>
                        <a:lnTo>
                          <a:pt x="430"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59" name="Freeform 21"/>
                  <p:cNvSpPr>
                    <a:spLocks/>
                  </p:cNvSpPr>
                  <p:nvPr/>
                </p:nvSpPr>
                <p:spPr bwMode="auto">
                  <a:xfrm>
                    <a:off x="3094" y="1798"/>
                    <a:ext cx="716" cy="416"/>
                  </a:xfrm>
                  <a:custGeom>
                    <a:avLst/>
                    <a:gdLst>
                      <a:gd name="T0" fmla="*/ 0 w 716"/>
                      <a:gd name="T1" fmla="*/ 216 h 416"/>
                      <a:gd name="T2" fmla="*/ 372 w 716"/>
                      <a:gd name="T3" fmla="*/ 0 h 416"/>
                      <a:gd name="T4" fmla="*/ 716 w 716"/>
                      <a:gd name="T5" fmla="*/ 200 h 416"/>
                      <a:gd name="T6" fmla="*/ 346 w 716"/>
                      <a:gd name="T7" fmla="*/ 416 h 416"/>
                      <a:gd name="T8" fmla="*/ 0 w 716"/>
                      <a:gd name="T9" fmla="*/ 216 h 416"/>
                    </a:gdLst>
                    <a:ahLst/>
                    <a:cxnLst>
                      <a:cxn ang="0">
                        <a:pos x="T0" y="T1"/>
                      </a:cxn>
                      <a:cxn ang="0">
                        <a:pos x="T2" y="T3"/>
                      </a:cxn>
                      <a:cxn ang="0">
                        <a:pos x="T4" y="T5"/>
                      </a:cxn>
                      <a:cxn ang="0">
                        <a:pos x="T6" y="T7"/>
                      </a:cxn>
                      <a:cxn ang="0">
                        <a:pos x="T8" y="T9"/>
                      </a:cxn>
                    </a:cxnLst>
                    <a:rect l="0" t="0" r="r" b="b"/>
                    <a:pathLst>
                      <a:path w="716" h="416">
                        <a:moveTo>
                          <a:pt x="0" y="216"/>
                        </a:moveTo>
                        <a:lnTo>
                          <a:pt x="372" y="0"/>
                        </a:lnTo>
                        <a:lnTo>
                          <a:pt x="716" y="200"/>
                        </a:lnTo>
                        <a:lnTo>
                          <a:pt x="346" y="416"/>
                        </a:lnTo>
                        <a:lnTo>
                          <a:pt x="0" y="2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0" name="Freeform 22"/>
                  <p:cNvSpPr>
                    <a:spLocks/>
                  </p:cNvSpPr>
                  <p:nvPr/>
                </p:nvSpPr>
                <p:spPr bwMode="auto">
                  <a:xfrm>
                    <a:off x="3094" y="1082"/>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1" name="Freeform 23"/>
                  <p:cNvSpPr>
                    <a:spLocks/>
                  </p:cNvSpPr>
                  <p:nvPr/>
                </p:nvSpPr>
                <p:spPr bwMode="auto">
                  <a:xfrm>
                    <a:off x="3456" y="1886"/>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2" name="Freeform 24"/>
                  <p:cNvSpPr>
                    <a:spLocks/>
                  </p:cNvSpPr>
                  <p:nvPr/>
                </p:nvSpPr>
                <p:spPr bwMode="auto">
                  <a:xfrm>
                    <a:off x="3160" y="1714"/>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3" name="Freeform 25"/>
                  <p:cNvSpPr>
                    <a:spLocks/>
                  </p:cNvSpPr>
                  <p:nvPr/>
                </p:nvSpPr>
                <p:spPr bwMode="auto">
                  <a:xfrm>
                    <a:off x="3160" y="1912"/>
                    <a:ext cx="296" cy="216"/>
                  </a:xfrm>
                  <a:custGeom>
                    <a:avLst/>
                    <a:gdLst>
                      <a:gd name="T0" fmla="*/ 296 w 296"/>
                      <a:gd name="T1" fmla="*/ 172 h 216"/>
                      <a:gd name="T2" fmla="*/ 296 w 296"/>
                      <a:gd name="T3" fmla="*/ 216 h 216"/>
                      <a:gd name="T4" fmla="*/ 0 w 296"/>
                      <a:gd name="T5" fmla="*/ 44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4"/>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4" name="Freeform 26"/>
                  <p:cNvSpPr>
                    <a:spLocks/>
                  </p:cNvSpPr>
                  <p:nvPr/>
                </p:nvSpPr>
                <p:spPr bwMode="auto">
                  <a:xfrm>
                    <a:off x="3180" y="1932"/>
                    <a:ext cx="100" cy="72"/>
                  </a:xfrm>
                  <a:custGeom>
                    <a:avLst/>
                    <a:gdLst>
                      <a:gd name="T0" fmla="*/ 0 w 100"/>
                      <a:gd name="T1" fmla="*/ 16 h 72"/>
                      <a:gd name="T2" fmla="*/ 0 w 100"/>
                      <a:gd name="T3" fmla="*/ 0 h 72"/>
                      <a:gd name="T4" fmla="*/ 100 w 100"/>
                      <a:gd name="T5" fmla="*/ 58 h 72"/>
                      <a:gd name="T6" fmla="*/ 100 w 100"/>
                      <a:gd name="T7" fmla="*/ 72 h 72"/>
                      <a:gd name="T8" fmla="*/ 0 w 100"/>
                      <a:gd name="T9" fmla="*/ 16 h 72"/>
                    </a:gdLst>
                    <a:ahLst/>
                    <a:cxnLst>
                      <a:cxn ang="0">
                        <a:pos x="T0" y="T1"/>
                      </a:cxn>
                      <a:cxn ang="0">
                        <a:pos x="T2" y="T3"/>
                      </a:cxn>
                      <a:cxn ang="0">
                        <a:pos x="T4" y="T5"/>
                      </a:cxn>
                      <a:cxn ang="0">
                        <a:pos x="T6" y="T7"/>
                      </a:cxn>
                      <a:cxn ang="0">
                        <a:pos x="T8" y="T9"/>
                      </a:cxn>
                    </a:cxnLst>
                    <a:rect l="0" t="0" r="r" b="b"/>
                    <a:pathLst>
                      <a:path w="100" h="72">
                        <a:moveTo>
                          <a:pt x="0" y="16"/>
                        </a:moveTo>
                        <a:lnTo>
                          <a:pt x="0" y="0"/>
                        </a:lnTo>
                        <a:lnTo>
                          <a:pt x="100" y="58"/>
                        </a:lnTo>
                        <a:lnTo>
                          <a:pt x="100" y="72"/>
                        </a:lnTo>
                        <a:lnTo>
                          <a:pt x="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5" name="Freeform 27"/>
                  <p:cNvSpPr>
                    <a:spLocks/>
                  </p:cNvSpPr>
                  <p:nvPr/>
                </p:nvSpPr>
                <p:spPr bwMode="auto">
                  <a:xfrm>
                    <a:off x="3180" y="19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6" name="Freeform 28"/>
                  <p:cNvSpPr>
                    <a:spLocks/>
                  </p:cNvSpPr>
                  <p:nvPr/>
                </p:nvSpPr>
                <p:spPr bwMode="auto">
                  <a:xfrm>
                    <a:off x="3180" y="1946"/>
                    <a:ext cx="100" cy="58"/>
                  </a:xfrm>
                  <a:custGeom>
                    <a:avLst/>
                    <a:gdLst>
                      <a:gd name="T0" fmla="*/ 100 w 100"/>
                      <a:gd name="T1" fmla="*/ 58 h 58"/>
                      <a:gd name="T2" fmla="*/ 100 w 100"/>
                      <a:gd name="T3" fmla="*/ 56 h 58"/>
                      <a:gd name="T4" fmla="*/ 2 w 100"/>
                      <a:gd name="T5" fmla="*/ 0 h 58"/>
                      <a:gd name="T6" fmla="*/ 0 w 100"/>
                      <a:gd name="T7" fmla="*/ 2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2"/>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7" name="Freeform 29"/>
                  <p:cNvSpPr>
                    <a:spLocks/>
                  </p:cNvSpPr>
                  <p:nvPr/>
                </p:nvSpPr>
                <p:spPr bwMode="auto">
                  <a:xfrm>
                    <a:off x="3442" y="208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8" name="Rectangle 30"/>
                  <p:cNvSpPr>
                    <a:spLocks noChangeArrowheads="1"/>
                  </p:cNvSpPr>
                  <p:nvPr/>
                </p:nvSpPr>
                <p:spPr bwMode="auto">
                  <a:xfrm>
                    <a:off x="3442" y="208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69" name="Freeform 31"/>
                  <p:cNvSpPr>
                    <a:spLocks/>
                  </p:cNvSpPr>
                  <p:nvPr/>
                </p:nvSpPr>
                <p:spPr bwMode="auto">
                  <a:xfrm>
                    <a:off x="3442" y="211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0" name="Freeform 32"/>
                  <p:cNvSpPr>
                    <a:spLocks/>
                  </p:cNvSpPr>
                  <p:nvPr/>
                </p:nvSpPr>
                <p:spPr bwMode="auto">
                  <a:xfrm>
                    <a:off x="3432" y="2076"/>
                    <a:ext cx="6" cy="36"/>
                  </a:xfrm>
                  <a:custGeom>
                    <a:avLst/>
                    <a:gdLst>
                      <a:gd name="T0" fmla="*/ 0 w 6"/>
                      <a:gd name="T1" fmla="*/ 32 h 36"/>
                      <a:gd name="T2" fmla="*/ 0 w 6"/>
                      <a:gd name="T3" fmla="*/ 0 h 36"/>
                      <a:gd name="T4" fmla="*/ 6 w 6"/>
                      <a:gd name="T5" fmla="*/ 6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6"/>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1" name="Freeform 33"/>
                  <p:cNvSpPr>
                    <a:spLocks/>
                  </p:cNvSpPr>
                  <p:nvPr/>
                </p:nvSpPr>
                <p:spPr bwMode="auto">
                  <a:xfrm>
                    <a:off x="343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2" name="Freeform 34"/>
                  <p:cNvSpPr>
                    <a:spLocks/>
                  </p:cNvSpPr>
                  <p:nvPr/>
                </p:nvSpPr>
                <p:spPr bwMode="auto">
                  <a:xfrm>
                    <a:off x="3432" y="210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3" name="Freeform 35"/>
                  <p:cNvSpPr>
                    <a:spLocks/>
                  </p:cNvSpPr>
                  <p:nvPr/>
                </p:nvSpPr>
                <p:spPr bwMode="auto">
                  <a:xfrm>
                    <a:off x="3420" y="207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4" name="Freeform 36"/>
                  <p:cNvSpPr>
                    <a:spLocks/>
                  </p:cNvSpPr>
                  <p:nvPr/>
                </p:nvSpPr>
                <p:spPr bwMode="auto">
                  <a:xfrm>
                    <a:off x="3420"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5" name="Freeform 37"/>
                  <p:cNvSpPr>
                    <a:spLocks/>
                  </p:cNvSpPr>
                  <p:nvPr/>
                </p:nvSpPr>
                <p:spPr bwMode="auto">
                  <a:xfrm>
                    <a:off x="3420" y="21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6" name="Freeform 38"/>
                  <p:cNvSpPr>
                    <a:spLocks/>
                  </p:cNvSpPr>
                  <p:nvPr/>
                </p:nvSpPr>
                <p:spPr bwMode="auto">
                  <a:xfrm>
                    <a:off x="3410"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7" name="Freeform 39"/>
                  <p:cNvSpPr>
                    <a:spLocks/>
                  </p:cNvSpPr>
                  <p:nvPr/>
                </p:nvSpPr>
                <p:spPr bwMode="auto">
                  <a:xfrm>
                    <a:off x="3410" y="206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8" name="Freeform 40"/>
                  <p:cNvSpPr>
                    <a:spLocks/>
                  </p:cNvSpPr>
                  <p:nvPr/>
                </p:nvSpPr>
                <p:spPr bwMode="auto">
                  <a:xfrm>
                    <a:off x="3410" y="209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79" name="Freeform 41"/>
                  <p:cNvSpPr>
                    <a:spLocks/>
                  </p:cNvSpPr>
                  <p:nvPr/>
                </p:nvSpPr>
                <p:spPr bwMode="auto">
                  <a:xfrm>
                    <a:off x="3400" y="20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0" name="Freeform 42"/>
                  <p:cNvSpPr>
                    <a:spLocks/>
                  </p:cNvSpPr>
                  <p:nvPr/>
                </p:nvSpPr>
                <p:spPr bwMode="auto">
                  <a:xfrm>
                    <a:off x="3400" y="205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1" name="Freeform 43"/>
                  <p:cNvSpPr>
                    <a:spLocks/>
                  </p:cNvSpPr>
                  <p:nvPr/>
                </p:nvSpPr>
                <p:spPr bwMode="auto">
                  <a:xfrm>
                    <a:off x="3400" y="208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2" name="Freeform 44"/>
                  <p:cNvSpPr>
                    <a:spLocks/>
                  </p:cNvSpPr>
                  <p:nvPr/>
                </p:nvSpPr>
                <p:spPr bwMode="auto">
                  <a:xfrm>
                    <a:off x="3388" y="20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3" name="Freeform 45"/>
                  <p:cNvSpPr>
                    <a:spLocks/>
                  </p:cNvSpPr>
                  <p:nvPr/>
                </p:nvSpPr>
                <p:spPr bwMode="auto">
                  <a:xfrm>
                    <a:off x="3388"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4" name="Freeform 46"/>
                  <p:cNvSpPr>
                    <a:spLocks/>
                  </p:cNvSpPr>
                  <p:nvPr/>
                </p:nvSpPr>
                <p:spPr bwMode="auto">
                  <a:xfrm>
                    <a:off x="3388" y="20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5" name="Freeform 47"/>
                  <p:cNvSpPr>
                    <a:spLocks/>
                  </p:cNvSpPr>
                  <p:nvPr/>
                </p:nvSpPr>
                <p:spPr bwMode="auto">
                  <a:xfrm>
                    <a:off x="3378" y="20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6" name="Freeform 48"/>
                  <p:cNvSpPr>
                    <a:spLocks/>
                  </p:cNvSpPr>
                  <p:nvPr/>
                </p:nvSpPr>
                <p:spPr bwMode="auto">
                  <a:xfrm>
                    <a:off x="3378" y="20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7" name="Freeform 49"/>
                  <p:cNvSpPr>
                    <a:spLocks/>
                  </p:cNvSpPr>
                  <p:nvPr/>
                </p:nvSpPr>
                <p:spPr bwMode="auto">
                  <a:xfrm>
                    <a:off x="3378" y="20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8" name="Freeform 50"/>
                  <p:cNvSpPr>
                    <a:spLocks/>
                  </p:cNvSpPr>
                  <p:nvPr/>
                </p:nvSpPr>
                <p:spPr bwMode="auto">
                  <a:xfrm>
                    <a:off x="3366" y="20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89" name="Freeform 51"/>
                  <p:cNvSpPr>
                    <a:spLocks/>
                  </p:cNvSpPr>
                  <p:nvPr/>
                </p:nvSpPr>
                <p:spPr bwMode="auto">
                  <a:xfrm>
                    <a:off x="3366" y="20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0" name="Freeform 52"/>
                  <p:cNvSpPr>
                    <a:spLocks/>
                  </p:cNvSpPr>
                  <p:nvPr/>
                </p:nvSpPr>
                <p:spPr bwMode="auto">
                  <a:xfrm>
                    <a:off x="3366" y="20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1" name="Freeform 53"/>
                  <p:cNvSpPr>
                    <a:spLocks/>
                  </p:cNvSpPr>
                  <p:nvPr/>
                </p:nvSpPr>
                <p:spPr bwMode="auto">
                  <a:xfrm>
                    <a:off x="3356" y="203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2" name="Rectangle 54"/>
                  <p:cNvSpPr>
                    <a:spLocks noChangeArrowheads="1"/>
                  </p:cNvSpPr>
                  <p:nvPr/>
                </p:nvSpPr>
                <p:spPr bwMode="auto">
                  <a:xfrm>
                    <a:off x="3356" y="203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3" name="Freeform 55"/>
                  <p:cNvSpPr>
                    <a:spLocks/>
                  </p:cNvSpPr>
                  <p:nvPr/>
                </p:nvSpPr>
                <p:spPr bwMode="auto">
                  <a:xfrm>
                    <a:off x="3356" y="206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4" name="Freeform 56"/>
                  <p:cNvSpPr>
                    <a:spLocks/>
                  </p:cNvSpPr>
                  <p:nvPr/>
                </p:nvSpPr>
                <p:spPr bwMode="auto">
                  <a:xfrm>
                    <a:off x="3346" y="20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5" name="Rectangle 57"/>
                  <p:cNvSpPr>
                    <a:spLocks noChangeArrowheads="1"/>
                  </p:cNvSpPr>
                  <p:nvPr/>
                </p:nvSpPr>
                <p:spPr bwMode="auto">
                  <a:xfrm>
                    <a:off x="3346" y="2028"/>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6" name="Freeform 58"/>
                  <p:cNvSpPr>
                    <a:spLocks/>
                  </p:cNvSpPr>
                  <p:nvPr/>
                </p:nvSpPr>
                <p:spPr bwMode="auto">
                  <a:xfrm>
                    <a:off x="3346" y="205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7" name="Freeform 59"/>
                  <p:cNvSpPr>
                    <a:spLocks/>
                  </p:cNvSpPr>
                  <p:nvPr/>
                </p:nvSpPr>
                <p:spPr bwMode="auto">
                  <a:xfrm>
                    <a:off x="3334" y="202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8" name="Freeform 60"/>
                  <p:cNvSpPr>
                    <a:spLocks/>
                  </p:cNvSpPr>
                  <p:nvPr/>
                </p:nvSpPr>
                <p:spPr bwMode="auto">
                  <a:xfrm>
                    <a:off x="3334" y="20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99" name="Freeform 61"/>
                  <p:cNvSpPr>
                    <a:spLocks/>
                  </p:cNvSpPr>
                  <p:nvPr/>
                </p:nvSpPr>
                <p:spPr bwMode="auto">
                  <a:xfrm>
                    <a:off x="3334" y="20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0" name="Freeform 62"/>
                  <p:cNvSpPr>
                    <a:spLocks/>
                  </p:cNvSpPr>
                  <p:nvPr/>
                </p:nvSpPr>
                <p:spPr bwMode="auto">
                  <a:xfrm>
                    <a:off x="3324" y="20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1" name="Freeform 63"/>
                  <p:cNvSpPr>
                    <a:spLocks/>
                  </p:cNvSpPr>
                  <p:nvPr/>
                </p:nvSpPr>
                <p:spPr bwMode="auto">
                  <a:xfrm>
                    <a:off x="3324" y="20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2" name="Freeform 64"/>
                  <p:cNvSpPr>
                    <a:spLocks/>
                  </p:cNvSpPr>
                  <p:nvPr/>
                </p:nvSpPr>
                <p:spPr bwMode="auto">
                  <a:xfrm>
                    <a:off x="3324" y="20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3" name="Freeform 65"/>
                  <p:cNvSpPr>
                    <a:spLocks/>
                  </p:cNvSpPr>
                  <p:nvPr/>
                </p:nvSpPr>
                <p:spPr bwMode="auto">
                  <a:xfrm>
                    <a:off x="3162" y="1916"/>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4" name="Freeform 66"/>
                  <p:cNvSpPr>
                    <a:spLocks/>
                  </p:cNvSpPr>
                  <p:nvPr/>
                </p:nvSpPr>
                <p:spPr bwMode="auto">
                  <a:xfrm>
                    <a:off x="3176" y="1928"/>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5" name="Freeform 67"/>
                  <p:cNvSpPr>
                    <a:spLocks/>
                  </p:cNvSpPr>
                  <p:nvPr/>
                </p:nvSpPr>
                <p:spPr bwMode="auto">
                  <a:xfrm>
                    <a:off x="3160" y="1918"/>
                    <a:ext cx="18" cy="10"/>
                  </a:xfrm>
                  <a:custGeom>
                    <a:avLst/>
                    <a:gdLst>
                      <a:gd name="T0" fmla="*/ 0 w 18"/>
                      <a:gd name="T1" fmla="*/ 2 h 10"/>
                      <a:gd name="T2" fmla="*/ 2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6" name="Freeform 68"/>
                  <p:cNvSpPr>
                    <a:spLocks/>
                  </p:cNvSpPr>
                  <p:nvPr/>
                </p:nvSpPr>
                <p:spPr bwMode="auto">
                  <a:xfrm>
                    <a:off x="3160" y="1920"/>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7" name="Freeform 69"/>
                  <p:cNvSpPr>
                    <a:spLocks/>
                  </p:cNvSpPr>
                  <p:nvPr/>
                </p:nvSpPr>
                <p:spPr bwMode="auto">
                  <a:xfrm>
                    <a:off x="3456" y="1824"/>
                    <a:ext cx="340" cy="242"/>
                  </a:xfrm>
                  <a:custGeom>
                    <a:avLst/>
                    <a:gdLst>
                      <a:gd name="T0" fmla="*/ 0 w 340"/>
                      <a:gd name="T1" fmla="*/ 196 h 242"/>
                      <a:gd name="T2" fmla="*/ 340 w 340"/>
                      <a:gd name="T3" fmla="*/ 0 h 242"/>
                      <a:gd name="T4" fmla="*/ 340 w 340"/>
                      <a:gd name="T5" fmla="*/ 44 h 242"/>
                      <a:gd name="T6" fmla="*/ 0 w 340"/>
                      <a:gd name="T7" fmla="*/ 242 h 242"/>
                      <a:gd name="T8" fmla="*/ 0 w 340"/>
                      <a:gd name="T9" fmla="*/ 196 h 242"/>
                    </a:gdLst>
                    <a:ahLst/>
                    <a:cxnLst>
                      <a:cxn ang="0">
                        <a:pos x="T0" y="T1"/>
                      </a:cxn>
                      <a:cxn ang="0">
                        <a:pos x="T2" y="T3"/>
                      </a:cxn>
                      <a:cxn ang="0">
                        <a:pos x="T4" y="T5"/>
                      </a:cxn>
                      <a:cxn ang="0">
                        <a:pos x="T6" y="T7"/>
                      </a:cxn>
                      <a:cxn ang="0">
                        <a:pos x="T8" y="T9"/>
                      </a:cxn>
                    </a:cxnLst>
                    <a:rect l="0" t="0" r="r" b="b"/>
                    <a:pathLst>
                      <a:path w="340" h="242">
                        <a:moveTo>
                          <a:pt x="0" y="196"/>
                        </a:moveTo>
                        <a:lnTo>
                          <a:pt x="340" y="0"/>
                        </a:lnTo>
                        <a:lnTo>
                          <a:pt x="340" y="44"/>
                        </a:lnTo>
                        <a:lnTo>
                          <a:pt x="0" y="242"/>
                        </a:lnTo>
                        <a:lnTo>
                          <a:pt x="0" y="19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8" name="Freeform 70"/>
                  <p:cNvSpPr>
                    <a:spLocks/>
                  </p:cNvSpPr>
                  <p:nvPr/>
                </p:nvSpPr>
                <p:spPr bwMode="auto">
                  <a:xfrm>
                    <a:off x="3160" y="1652"/>
                    <a:ext cx="636" cy="368"/>
                  </a:xfrm>
                  <a:custGeom>
                    <a:avLst/>
                    <a:gdLst>
                      <a:gd name="T0" fmla="*/ 0 w 636"/>
                      <a:gd name="T1" fmla="*/ 198 h 368"/>
                      <a:gd name="T2" fmla="*/ 338 w 636"/>
                      <a:gd name="T3" fmla="*/ 0 h 368"/>
                      <a:gd name="T4" fmla="*/ 636 w 636"/>
                      <a:gd name="T5" fmla="*/ 172 h 368"/>
                      <a:gd name="T6" fmla="*/ 296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38" y="0"/>
                        </a:lnTo>
                        <a:lnTo>
                          <a:pt x="636" y="172"/>
                        </a:lnTo>
                        <a:lnTo>
                          <a:pt x="296" y="368"/>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09" name="Freeform 71"/>
                  <p:cNvSpPr>
                    <a:spLocks/>
                  </p:cNvSpPr>
                  <p:nvPr/>
                </p:nvSpPr>
                <p:spPr bwMode="auto">
                  <a:xfrm>
                    <a:off x="3160" y="1850"/>
                    <a:ext cx="296" cy="216"/>
                  </a:xfrm>
                  <a:custGeom>
                    <a:avLst/>
                    <a:gdLst>
                      <a:gd name="T0" fmla="*/ 296 w 296"/>
                      <a:gd name="T1" fmla="*/ 170 h 216"/>
                      <a:gd name="T2" fmla="*/ 296 w 296"/>
                      <a:gd name="T3" fmla="*/ 216 h 216"/>
                      <a:gd name="T4" fmla="*/ 0 w 296"/>
                      <a:gd name="T5" fmla="*/ 44 h 216"/>
                      <a:gd name="T6" fmla="*/ 0 w 296"/>
                      <a:gd name="T7" fmla="*/ 0 h 216"/>
                      <a:gd name="T8" fmla="*/ 296 w 296"/>
                      <a:gd name="T9" fmla="*/ 170 h 216"/>
                    </a:gdLst>
                    <a:ahLst/>
                    <a:cxnLst>
                      <a:cxn ang="0">
                        <a:pos x="T0" y="T1"/>
                      </a:cxn>
                      <a:cxn ang="0">
                        <a:pos x="T2" y="T3"/>
                      </a:cxn>
                      <a:cxn ang="0">
                        <a:pos x="T4" y="T5"/>
                      </a:cxn>
                      <a:cxn ang="0">
                        <a:pos x="T6" y="T7"/>
                      </a:cxn>
                      <a:cxn ang="0">
                        <a:pos x="T8" y="T9"/>
                      </a:cxn>
                    </a:cxnLst>
                    <a:rect l="0" t="0" r="r" b="b"/>
                    <a:pathLst>
                      <a:path w="296" h="216">
                        <a:moveTo>
                          <a:pt x="296" y="170"/>
                        </a:moveTo>
                        <a:lnTo>
                          <a:pt x="296" y="216"/>
                        </a:lnTo>
                        <a:lnTo>
                          <a:pt x="0" y="44"/>
                        </a:lnTo>
                        <a:lnTo>
                          <a:pt x="0" y="0"/>
                        </a:lnTo>
                        <a:lnTo>
                          <a:pt x="296" y="170"/>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0" name="Freeform 72"/>
                  <p:cNvSpPr>
                    <a:spLocks/>
                  </p:cNvSpPr>
                  <p:nvPr/>
                </p:nvSpPr>
                <p:spPr bwMode="auto">
                  <a:xfrm>
                    <a:off x="3180" y="1870"/>
                    <a:ext cx="100" cy="72"/>
                  </a:xfrm>
                  <a:custGeom>
                    <a:avLst/>
                    <a:gdLst>
                      <a:gd name="T0" fmla="*/ 0 w 100"/>
                      <a:gd name="T1" fmla="*/ 14 h 72"/>
                      <a:gd name="T2" fmla="*/ 0 w 100"/>
                      <a:gd name="T3" fmla="*/ 0 h 72"/>
                      <a:gd name="T4" fmla="*/ 100 w 100"/>
                      <a:gd name="T5" fmla="*/ 56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6"/>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1" name="Rectangle 73"/>
                  <p:cNvSpPr>
                    <a:spLocks noChangeArrowheads="1"/>
                  </p:cNvSpPr>
                  <p:nvPr/>
                </p:nvSpPr>
                <p:spPr bwMode="auto">
                  <a:xfrm>
                    <a:off x="3180" y="1870"/>
                    <a:ext cx="2" cy="14"/>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2" name="Freeform 74"/>
                  <p:cNvSpPr>
                    <a:spLocks/>
                  </p:cNvSpPr>
                  <p:nvPr/>
                </p:nvSpPr>
                <p:spPr bwMode="auto">
                  <a:xfrm>
                    <a:off x="3180" y="1884"/>
                    <a:ext cx="100" cy="58"/>
                  </a:xfrm>
                  <a:custGeom>
                    <a:avLst/>
                    <a:gdLst>
                      <a:gd name="T0" fmla="*/ 100 w 100"/>
                      <a:gd name="T1" fmla="*/ 58 h 58"/>
                      <a:gd name="T2" fmla="*/ 100 w 100"/>
                      <a:gd name="T3" fmla="*/ 56 h 58"/>
                      <a:gd name="T4" fmla="*/ 2 w 100"/>
                      <a:gd name="T5" fmla="*/ 0 h 58"/>
                      <a:gd name="T6" fmla="*/ 0 w 100"/>
                      <a:gd name="T7" fmla="*/ 0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0"/>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3" name="Freeform 75"/>
                  <p:cNvSpPr>
                    <a:spLocks/>
                  </p:cNvSpPr>
                  <p:nvPr/>
                </p:nvSpPr>
                <p:spPr bwMode="auto">
                  <a:xfrm>
                    <a:off x="3442" y="202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4" name="Freeform 76"/>
                  <p:cNvSpPr>
                    <a:spLocks/>
                  </p:cNvSpPr>
                  <p:nvPr/>
                </p:nvSpPr>
                <p:spPr bwMode="auto">
                  <a:xfrm>
                    <a:off x="3442" y="202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5" name="Freeform 77"/>
                  <p:cNvSpPr>
                    <a:spLocks/>
                  </p:cNvSpPr>
                  <p:nvPr/>
                </p:nvSpPr>
                <p:spPr bwMode="auto">
                  <a:xfrm>
                    <a:off x="3442" y="205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6" name="Freeform 78"/>
                  <p:cNvSpPr>
                    <a:spLocks/>
                  </p:cNvSpPr>
                  <p:nvPr/>
                </p:nvSpPr>
                <p:spPr bwMode="auto">
                  <a:xfrm>
                    <a:off x="3432" y="20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7" name="Freeform 79"/>
                  <p:cNvSpPr>
                    <a:spLocks/>
                  </p:cNvSpPr>
                  <p:nvPr/>
                </p:nvSpPr>
                <p:spPr bwMode="auto">
                  <a:xfrm>
                    <a:off x="3432" y="201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8" name="Freeform 80"/>
                  <p:cNvSpPr>
                    <a:spLocks/>
                  </p:cNvSpPr>
                  <p:nvPr/>
                </p:nvSpPr>
                <p:spPr bwMode="auto">
                  <a:xfrm>
                    <a:off x="3432" y="204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19" name="Freeform 81"/>
                  <p:cNvSpPr>
                    <a:spLocks/>
                  </p:cNvSpPr>
                  <p:nvPr/>
                </p:nvSpPr>
                <p:spPr bwMode="auto">
                  <a:xfrm>
                    <a:off x="3420" y="20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0" name="Freeform 82"/>
                  <p:cNvSpPr>
                    <a:spLocks/>
                  </p:cNvSpPr>
                  <p:nvPr/>
                </p:nvSpPr>
                <p:spPr bwMode="auto">
                  <a:xfrm>
                    <a:off x="3420" y="20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1" name="Freeform 83"/>
                  <p:cNvSpPr>
                    <a:spLocks/>
                  </p:cNvSpPr>
                  <p:nvPr/>
                </p:nvSpPr>
                <p:spPr bwMode="auto">
                  <a:xfrm>
                    <a:off x="3420" y="20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2" name="Freeform 84"/>
                  <p:cNvSpPr>
                    <a:spLocks/>
                  </p:cNvSpPr>
                  <p:nvPr/>
                </p:nvSpPr>
                <p:spPr bwMode="auto">
                  <a:xfrm>
                    <a:off x="3410" y="20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3" name="Freeform 85"/>
                  <p:cNvSpPr>
                    <a:spLocks/>
                  </p:cNvSpPr>
                  <p:nvPr/>
                </p:nvSpPr>
                <p:spPr bwMode="auto">
                  <a:xfrm>
                    <a:off x="3410" y="200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4" name="Freeform 86"/>
                  <p:cNvSpPr>
                    <a:spLocks/>
                  </p:cNvSpPr>
                  <p:nvPr/>
                </p:nvSpPr>
                <p:spPr bwMode="auto">
                  <a:xfrm>
                    <a:off x="3410" y="20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5" name="Freeform 87"/>
                  <p:cNvSpPr>
                    <a:spLocks/>
                  </p:cNvSpPr>
                  <p:nvPr/>
                </p:nvSpPr>
                <p:spPr bwMode="auto">
                  <a:xfrm>
                    <a:off x="3400" y="19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6" name="Freeform 88"/>
                  <p:cNvSpPr>
                    <a:spLocks/>
                  </p:cNvSpPr>
                  <p:nvPr/>
                </p:nvSpPr>
                <p:spPr bwMode="auto">
                  <a:xfrm>
                    <a:off x="3400" y="1996"/>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7" name="Freeform 89"/>
                  <p:cNvSpPr>
                    <a:spLocks/>
                  </p:cNvSpPr>
                  <p:nvPr/>
                </p:nvSpPr>
                <p:spPr bwMode="auto">
                  <a:xfrm>
                    <a:off x="3400" y="2026"/>
                    <a:ext cx="6" cy="6"/>
                  </a:xfrm>
                  <a:custGeom>
                    <a:avLst/>
                    <a:gdLst>
                      <a:gd name="T0" fmla="*/ 6 w 6"/>
                      <a:gd name="T1" fmla="*/ 6 h 6"/>
                      <a:gd name="T2" fmla="*/ 6 w 6"/>
                      <a:gd name="T3" fmla="*/ 2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8" name="Freeform 90"/>
                  <p:cNvSpPr>
                    <a:spLocks/>
                  </p:cNvSpPr>
                  <p:nvPr/>
                </p:nvSpPr>
                <p:spPr bwMode="auto">
                  <a:xfrm>
                    <a:off x="3388" y="19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29" name="Rectangle 91"/>
                  <p:cNvSpPr>
                    <a:spLocks noChangeArrowheads="1"/>
                  </p:cNvSpPr>
                  <p:nvPr/>
                </p:nvSpPr>
                <p:spPr bwMode="auto">
                  <a:xfrm>
                    <a:off x="3388" y="199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0" name="Freeform 92"/>
                  <p:cNvSpPr>
                    <a:spLocks/>
                  </p:cNvSpPr>
                  <p:nvPr/>
                </p:nvSpPr>
                <p:spPr bwMode="auto">
                  <a:xfrm>
                    <a:off x="3388" y="20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1" name="Freeform 93"/>
                  <p:cNvSpPr>
                    <a:spLocks/>
                  </p:cNvSpPr>
                  <p:nvPr/>
                </p:nvSpPr>
                <p:spPr bwMode="auto">
                  <a:xfrm>
                    <a:off x="3378" y="19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2" name="Rectangle 94"/>
                  <p:cNvSpPr>
                    <a:spLocks noChangeArrowheads="1"/>
                  </p:cNvSpPr>
                  <p:nvPr/>
                </p:nvSpPr>
                <p:spPr bwMode="auto">
                  <a:xfrm>
                    <a:off x="3378" y="198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3" name="Freeform 95"/>
                  <p:cNvSpPr>
                    <a:spLocks/>
                  </p:cNvSpPr>
                  <p:nvPr/>
                </p:nvSpPr>
                <p:spPr bwMode="auto">
                  <a:xfrm>
                    <a:off x="3378" y="20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4" name="Freeform 96"/>
                  <p:cNvSpPr>
                    <a:spLocks/>
                  </p:cNvSpPr>
                  <p:nvPr/>
                </p:nvSpPr>
                <p:spPr bwMode="auto">
                  <a:xfrm>
                    <a:off x="3366" y="19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5" name="Freeform 97"/>
                  <p:cNvSpPr>
                    <a:spLocks/>
                  </p:cNvSpPr>
                  <p:nvPr/>
                </p:nvSpPr>
                <p:spPr bwMode="auto">
                  <a:xfrm>
                    <a:off x="3366" y="19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6" name="Freeform 98"/>
                  <p:cNvSpPr>
                    <a:spLocks/>
                  </p:cNvSpPr>
                  <p:nvPr/>
                </p:nvSpPr>
                <p:spPr bwMode="auto">
                  <a:xfrm>
                    <a:off x="3366" y="20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7" name="Freeform 99"/>
                  <p:cNvSpPr>
                    <a:spLocks/>
                  </p:cNvSpPr>
                  <p:nvPr/>
                </p:nvSpPr>
                <p:spPr bwMode="auto">
                  <a:xfrm>
                    <a:off x="3356" y="19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8" name="Freeform 100"/>
                  <p:cNvSpPr>
                    <a:spLocks/>
                  </p:cNvSpPr>
                  <p:nvPr/>
                </p:nvSpPr>
                <p:spPr bwMode="auto">
                  <a:xfrm>
                    <a:off x="3356" y="19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39" name="Freeform 101"/>
                  <p:cNvSpPr>
                    <a:spLocks/>
                  </p:cNvSpPr>
                  <p:nvPr/>
                </p:nvSpPr>
                <p:spPr bwMode="auto">
                  <a:xfrm>
                    <a:off x="3356" y="20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0" name="Freeform 102"/>
                  <p:cNvSpPr>
                    <a:spLocks/>
                  </p:cNvSpPr>
                  <p:nvPr/>
                </p:nvSpPr>
                <p:spPr bwMode="auto">
                  <a:xfrm>
                    <a:off x="3346" y="19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1" name="Freeform 103"/>
                  <p:cNvSpPr>
                    <a:spLocks/>
                  </p:cNvSpPr>
                  <p:nvPr/>
                </p:nvSpPr>
                <p:spPr bwMode="auto">
                  <a:xfrm>
                    <a:off x="3346" y="196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2" name="Freeform 104"/>
                  <p:cNvSpPr>
                    <a:spLocks/>
                  </p:cNvSpPr>
                  <p:nvPr/>
                </p:nvSpPr>
                <p:spPr bwMode="auto">
                  <a:xfrm>
                    <a:off x="3346" y="199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3" name="Freeform 105"/>
                  <p:cNvSpPr>
                    <a:spLocks/>
                  </p:cNvSpPr>
                  <p:nvPr/>
                </p:nvSpPr>
                <p:spPr bwMode="auto">
                  <a:xfrm>
                    <a:off x="3334" y="19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4" name="Freeform 106"/>
                  <p:cNvSpPr>
                    <a:spLocks/>
                  </p:cNvSpPr>
                  <p:nvPr/>
                </p:nvSpPr>
                <p:spPr bwMode="auto">
                  <a:xfrm>
                    <a:off x="3334" y="19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5" name="Freeform 107"/>
                  <p:cNvSpPr>
                    <a:spLocks/>
                  </p:cNvSpPr>
                  <p:nvPr/>
                </p:nvSpPr>
                <p:spPr bwMode="auto">
                  <a:xfrm>
                    <a:off x="3334" y="19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6" name="Freeform 108"/>
                  <p:cNvSpPr>
                    <a:spLocks/>
                  </p:cNvSpPr>
                  <p:nvPr/>
                </p:nvSpPr>
                <p:spPr bwMode="auto">
                  <a:xfrm>
                    <a:off x="3324" y="19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7" name="Freeform 109"/>
                  <p:cNvSpPr>
                    <a:spLocks/>
                  </p:cNvSpPr>
                  <p:nvPr/>
                </p:nvSpPr>
                <p:spPr bwMode="auto">
                  <a:xfrm>
                    <a:off x="3324" y="19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8" name="Freeform 110"/>
                  <p:cNvSpPr>
                    <a:spLocks/>
                  </p:cNvSpPr>
                  <p:nvPr/>
                </p:nvSpPr>
                <p:spPr bwMode="auto">
                  <a:xfrm>
                    <a:off x="3324" y="198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49" name="Freeform 111"/>
                  <p:cNvSpPr>
                    <a:spLocks/>
                  </p:cNvSpPr>
                  <p:nvPr/>
                </p:nvSpPr>
                <p:spPr bwMode="auto">
                  <a:xfrm>
                    <a:off x="3162" y="1854"/>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0" name="Freeform 112"/>
                  <p:cNvSpPr>
                    <a:spLocks/>
                  </p:cNvSpPr>
                  <p:nvPr/>
                </p:nvSpPr>
                <p:spPr bwMode="auto">
                  <a:xfrm>
                    <a:off x="3176" y="1864"/>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1" name="Freeform 113"/>
                  <p:cNvSpPr>
                    <a:spLocks/>
                  </p:cNvSpPr>
                  <p:nvPr/>
                </p:nvSpPr>
                <p:spPr bwMode="auto">
                  <a:xfrm>
                    <a:off x="3160" y="1856"/>
                    <a:ext cx="18" cy="10"/>
                  </a:xfrm>
                  <a:custGeom>
                    <a:avLst/>
                    <a:gdLst>
                      <a:gd name="T0" fmla="*/ 0 w 18"/>
                      <a:gd name="T1" fmla="*/ 2 h 10"/>
                      <a:gd name="T2" fmla="*/ 2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2" name="Freeform 114"/>
                  <p:cNvSpPr>
                    <a:spLocks/>
                  </p:cNvSpPr>
                  <p:nvPr/>
                </p:nvSpPr>
                <p:spPr bwMode="auto">
                  <a:xfrm>
                    <a:off x="3160" y="1858"/>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3" name="Freeform 115"/>
                  <p:cNvSpPr>
                    <a:spLocks/>
                  </p:cNvSpPr>
                  <p:nvPr/>
                </p:nvSpPr>
                <p:spPr bwMode="auto">
                  <a:xfrm>
                    <a:off x="3456" y="1760"/>
                    <a:ext cx="340" cy="244"/>
                  </a:xfrm>
                  <a:custGeom>
                    <a:avLst/>
                    <a:gdLst>
                      <a:gd name="T0" fmla="*/ 0 w 340"/>
                      <a:gd name="T1" fmla="*/ 198 h 244"/>
                      <a:gd name="T2" fmla="*/ 340 w 340"/>
                      <a:gd name="T3" fmla="*/ 0 h 244"/>
                      <a:gd name="T4" fmla="*/ 340 w 340"/>
                      <a:gd name="T5" fmla="*/ 46 h 244"/>
                      <a:gd name="T6" fmla="*/ 0 w 340"/>
                      <a:gd name="T7" fmla="*/ 244 h 244"/>
                      <a:gd name="T8" fmla="*/ 0 w 340"/>
                      <a:gd name="T9" fmla="*/ 198 h 244"/>
                    </a:gdLst>
                    <a:ahLst/>
                    <a:cxnLst>
                      <a:cxn ang="0">
                        <a:pos x="T0" y="T1"/>
                      </a:cxn>
                      <a:cxn ang="0">
                        <a:pos x="T2" y="T3"/>
                      </a:cxn>
                      <a:cxn ang="0">
                        <a:pos x="T4" y="T5"/>
                      </a:cxn>
                      <a:cxn ang="0">
                        <a:pos x="T6" y="T7"/>
                      </a:cxn>
                      <a:cxn ang="0">
                        <a:pos x="T8" y="T9"/>
                      </a:cxn>
                    </a:cxnLst>
                    <a:rect l="0" t="0" r="r" b="b"/>
                    <a:pathLst>
                      <a:path w="340" h="244">
                        <a:moveTo>
                          <a:pt x="0" y="198"/>
                        </a:moveTo>
                        <a:lnTo>
                          <a:pt x="340" y="0"/>
                        </a:lnTo>
                        <a:lnTo>
                          <a:pt x="340" y="46"/>
                        </a:lnTo>
                        <a:lnTo>
                          <a:pt x="0" y="244"/>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4" name="Freeform 116"/>
                  <p:cNvSpPr>
                    <a:spLocks/>
                  </p:cNvSpPr>
                  <p:nvPr/>
                </p:nvSpPr>
                <p:spPr bwMode="auto">
                  <a:xfrm>
                    <a:off x="3160" y="1590"/>
                    <a:ext cx="636" cy="368"/>
                  </a:xfrm>
                  <a:custGeom>
                    <a:avLst/>
                    <a:gdLst>
                      <a:gd name="T0" fmla="*/ 0 w 636"/>
                      <a:gd name="T1" fmla="*/ 196 h 368"/>
                      <a:gd name="T2" fmla="*/ 338 w 636"/>
                      <a:gd name="T3" fmla="*/ 0 h 368"/>
                      <a:gd name="T4" fmla="*/ 636 w 636"/>
                      <a:gd name="T5" fmla="*/ 170 h 368"/>
                      <a:gd name="T6" fmla="*/ 296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38" y="0"/>
                        </a:lnTo>
                        <a:lnTo>
                          <a:pt x="636" y="170"/>
                        </a:lnTo>
                        <a:lnTo>
                          <a:pt x="296" y="368"/>
                        </a:lnTo>
                        <a:lnTo>
                          <a:pt x="0" y="19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5" name="Freeform 117"/>
                  <p:cNvSpPr>
                    <a:spLocks/>
                  </p:cNvSpPr>
                  <p:nvPr/>
                </p:nvSpPr>
                <p:spPr bwMode="auto">
                  <a:xfrm>
                    <a:off x="3160" y="1786"/>
                    <a:ext cx="296" cy="218"/>
                  </a:xfrm>
                  <a:custGeom>
                    <a:avLst/>
                    <a:gdLst>
                      <a:gd name="T0" fmla="*/ 296 w 296"/>
                      <a:gd name="T1" fmla="*/ 172 h 218"/>
                      <a:gd name="T2" fmla="*/ 296 w 296"/>
                      <a:gd name="T3" fmla="*/ 218 h 218"/>
                      <a:gd name="T4" fmla="*/ 0 w 296"/>
                      <a:gd name="T5" fmla="*/ 46 h 218"/>
                      <a:gd name="T6" fmla="*/ 0 w 296"/>
                      <a:gd name="T7" fmla="*/ 0 h 218"/>
                      <a:gd name="T8" fmla="*/ 296 w 296"/>
                      <a:gd name="T9" fmla="*/ 172 h 218"/>
                    </a:gdLst>
                    <a:ahLst/>
                    <a:cxnLst>
                      <a:cxn ang="0">
                        <a:pos x="T0" y="T1"/>
                      </a:cxn>
                      <a:cxn ang="0">
                        <a:pos x="T2" y="T3"/>
                      </a:cxn>
                      <a:cxn ang="0">
                        <a:pos x="T4" y="T5"/>
                      </a:cxn>
                      <a:cxn ang="0">
                        <a:pos x="T6" y="T7"/>
                      </a:cxn>
                      <a:cxn ang="0">
                        <a:pos x="T8" y="T9"/>
                      </a:cxn>
                    </a:cxnLst>
                    <a:rect l="0" t="0" r="r" b="b"/>
                    <a:pathLst>
                      <a:path w="296" h="218">
                        <a:moveTo>
                          <a:pt x="296" y="172"/>
                        </a:moveTo>
                        <a:lnTo>
                          <a:pt x="296" y="218"/>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6" name="Freeform 118"/>
                  <p:cNvSpPr>
                    <a:spLocks/>
                  </p:cNvSpPr>
                  <p:nvPr/>
                </p:nvSpPr>
                <p:spPr bwMode="auto">
                  <a:xfrm>
                    <a:off x="3180" y="1806"/>
                    <a:ext cx="100" cy="72"/>
                  </a:xfrm>
                  <a:custGeom>
                    <a:avLst/>
                    <a:gdLst>
                      <a:gd name="T0" fmla="*/ 0 w 100"/>
                      <a:gd name="T1" fmla="*/ 16 h 72"/>
                      <a:gd name="T2" fmla="*/ 0 w 100"/>
                      <a:gd name="T3" fmla="*/ 0 h 72"/>
                      <a:gd name="T4" fmla="*/ 100 w 100"/>
                      <a:gd name="T5" fmla="*/ 58 h 72"/>
                      <a:gd name="T6" fmla="*/ 100 w 100"/>
                      <a:gd name="T7" fmla="*/ 72 h 72"/>
                      <a:gd name="T8" fmla="*/ 0 w 100"/>
                      <a:gd name="T9" fmla="*/ 16 h 72"/>
                    </a:gdLst>
                    <a:ahLst/>
                    <a:cxnLst>
                      <a:cxn ang="0">
                        <a:pos x="T0" y="T1"/>
                      </a:cxn>
                      <a:cxn ang="0">
                        <a:pos x="T2" y="T3"/>
                      </a:cxn>
                      <a:cxn ang="0">
                        <a:pos x="T4" y="T5"/>
                      </a:cxn>
                      <a:cxn ang="0">
                        <a:pos x="T6" y="T7"/>
                      </a:cxn>
                      <a:cxn ang="0">
                        <a:pos x="T8" y="T9"/>
                      </a:cxn>
                    </a:cxnLst>
                    <a:rect l="0" t="0" r="r" b="b"/>
                    <a:pathLst>
                      <a:path w="100" h="72">
                        <a:moveTo>
                          <a:pt x="0" y="16"/>
                        </a:moveTo>
                        <a:lnTo>
                          <a:pt x="0" y="0"/>
                        </a:lnTo>
                        <a:lnTo>
                          <a:pt x="100" y="58"/>
                        </a:lnTo>
                        <a:lnTo>
                          <a:pt x="100" y="72"/>
                        </a:lnTo>
                        <a:lnTo>
                          <a:pt x="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7" name="Freeform 119"/>
                  <p:cNvSpPr>
                    <a:spLocks/>
                  </p:cNvSpPr>
                  <p:nvPr/>
                </p:nvSpPr>
                <p:spPr bwMode="auto">
                  <a:xfrm>
                    <a:off x="3180" y="180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8" name="Freeform 120"/>
                  <p:cNvSpPr>
                    <a:spLocks/>
                  </p:cNvSpPr>
                  <p:nvPr/>
                </p:nvSpPr>
                <p:spPr bwMode="auto">
                  <a:xfrm>
                    <a:off x="3180" y="1820"/>
                    <a:ext cx="100" cy="58"/>
                  </a:xfrm>
                  <a:custGeom>
                    <a:avLst/>
                    <a:gdLst>
                      <a:gd name="T0" fmla="*/ 100 w 100"/>
                      <a:gd name="T1" fmla="*/ 58 h 58"/>
                      <a:gd name="T2" fmla="*/ 100 w 100"/>
                      <a:gd name="T3" fmla="*/ 56 h 58"/>
                      <a:gd name="T4" fmla="*/ 2 w 100"/>
                      <a:gd name="T5" fmla="*/ 0 h 58"/>
                      <a:gd name="T6" fmla="*/ 0 w 100"/>
                      <a:gd name="T7" fmla="*/ 2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2"/>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59" name="Freeform 121"/>
                  <p:cNvSpPr>
                    <a:spLocks/>
                  </p:cNvSpPr>
                  <p:nvPr/>
                </p:nvSpPr>
                <p:spPr bwMode="auto">
                  <a:xfrm>
                    <a:off x="3442" y="19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0" name="Freeform 122"/>
                  <p:cNvSpPr>
                    <a:spLocks/>
                  </p:cNvSpPr>
                  <p:nvPr/>
                </p:nvSpPr>
                <p:spPr bwMode="auto">
                  <a:xfrm>
                    <a:off x="3442" y="195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1" name="Freeform 123"/>
                  <p:cNvSpPr>
                    <a:spLocks/>
                  </p:cNvSpPr>
                  <p:nvPr/>
                </p:nvSpPr>
                <p:spPr bwMode="auto">
                  <a:xfrm>
                    <a:off x="3442" y="19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2" name="Freeform 124"/>
                  <p:cNvSpPr>
                    <a:spLocks/>
                  </p:cNvSpPr>
                  <p:nvPr/>
                </p:nvSpPr>
                <p:spPr bwMode="auto">
                  <a:xfrm>
                    <a:off x="3432" y="19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3" name="Freeform 125"/>
                  <p:cNvSpPr>
                    <a:spLocks/>
                  </p:cNvSpPr>
                  <p:nvPr/>
                </p:nvSpPr>
                <p:spPr bwMode="auto">
                  <a:xfrm>
                    <a:off x="3432" y="195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4" name="Freeform 126"/>
                  <p:cNvSpPr>
                    <a:spLocks/>
                  </p:cNvSpPr>
                  <p:nvPr/>
                </p:nvSpPr>
                <p:spPr bwMode="auto">
                  <a:xfrm>
                    <a:off x="3432" y="198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5" name="Freeform 127"/>
                  <p:cNvSpPr>
                    <a:spLocks/>
                  </p:cNvSpPr>
                  <p:nvPr/>
                </p:nvSpPr>
                <p:spPr bwMode="auto">
                  <a:xfrm>
                    <a:off x="3420" y="194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6" name="Rectangle 128"/>
                  <p:cNvSpPr>
                    <a:spLocks noChangeArrowheads="1"/>
                  </p:cNvSpPr>
                  <p:nvPr/>
                </p:nvSpPr>
                <p:spPr bwMode="auto">
                  <a:xfrm>
                    <a:off x="3420" y="194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7" name="Freeform 129"/>
                  <p:cNvSpPr>
                    <a:spLocks/>
                  </p:cNvSpPr>
                  <p:nvPr/>
                </p:nvSpPr>
                <p:spPr bwMode="auto">
                  <a:xfrm>
                    <a:off x="3420" y="197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8" name="Freeform 130"/>
                  <p:cNvSpPr>
                    <a:spLocks/>
                  </p:cNvSpPr>
                  <p:nvPr/>
                </p:nvSpPr>
                <p:spPr bwMode="auto">
                  <a:xfrm>
                    <a:off x="3410" y="194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69" name="Rectangle 131"/>
                  <p:cNvSpPr>
                    <a:spLocks noChangeArrowheads="1"/>
                  </p:cNvSpPr>
                  <p:nvPr/>
                </p:nvSpPr>
                <p:spPr bwMode="auto">
                  <a:xfrm>
                    <a:off x="3410" y="194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0" name="Freeform 132"/>
                  <p:cNvSpPr>
                    <a:spLocks/>
                  </p:cNvSpPr>
                  <p:nvPr/>
                </p:nvSpPr>
                <p:spPr bwMode="auto">
                  <a:xfrm>
                    <a:off x="3410" y="197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1" name="Freeform 133"/>
                  <p:cNvSpPr>
                    <a:spLocks/>
                  </p:cNvSpPr>
                  <p:nvPr/>
                </p:nvSpPr>
                <p:spPr bwMode="auto">
                  <a:xfrm>
                    <a:off x="3400" y="193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2" name="Freeform 134"/>
                  <p:cNvSpPr>
                    <a:spLocks/>
                  </p:cNvSpPr>
                  <p:nvPr/>
                </p:nvSpPr>
                <p:spPr bwMode="auto">
                  <a:xfrm>
                    <a:off x="3400" y="1932"/>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3" name="Freeform 135"/>
                  <p:cNvSpPr>
                    <a:spLocks/>
                  </p:cNvSpPr>
                  <p:nvPr/>
                </p:nvSpPr>
                <p:spPr bwMode="auto">
                  <a:xfrm>
                    <a:off x="3400" y="196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4" name="Freeform 136"/>
                  <p:cNvSpPr>
                    <a:spLocks/>
                  </p:cNvSpPr>
                  <p:nvPr/>
                </p:nvSpPr>
                <p:spPr bwMode="auto">
                  <a:xfrm>
                    <a:off x="3388" y="192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5" name="Freeform 137"/>
                  <p:cNvSpPr>
                    <a:spLocks/>
                  </p:cNvSpPr>
                  <p:nvPr/>
                </p:nvSpPr>
                <p:spPr bwMode="auto">
                  <a:xfrm>
                    <a:off x="3388" y="192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6" name="Freeform 138"/>
                  <p:cNvSpPr>
                    <a:spLocks/>
                  </p:cNvSpPr>
                  <p:nvPr/>
                </p:nvSpPr>
                <p:spPr bwMode="auto">
                  <a:xfrm>
                    <a:off x="3388" y="195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7" name="Freeform 139"/>
                  <p:cNvSpPr>
                    <a:spLocks/>
                  </p:cNvSpPr>
                  <p:nvPr/>
                </p:nvSpPr>
                <p:spPr bwMode="auto">
                  <a:xfrm>
                    <a:off x="3378" y="192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8" name="Freeform 140"/>
                  <p:cNvSpPr>
                    <a:spLocks/>
                  </p:cNvSpPr>
                  <p:nvPr/>
                </p:nvSpPr>
                <p:spPr bwMode="auto">
                  <a:xfrm>
                    <a:off x="3378" y="192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79" name="Freeform 141"/>
                  <p:cNvSpPr>
                    <a:spLocks/>
                  </p:cNvSpPr>
                  <p:nvPr/>
                </p:nvSpPr>
                <p:spPr bwMode="auto">
                  <a:xfrm>
                    <a:off x="3378" y="195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0" name="Freeform 142"/>
                  <p:cNvSpPr>
                    <a:spLocks/>
                  </p:cNvSpPr>
                  <p:nvPr/>
                </p:nvSpPr>
                <p:spPr bwMode="auto">
                  <a:xfrm>
                    <a:off x="3366" y="19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1" name="Freeform 143"/>
                  <p:cNvSpPr>
                    <a:spLocks/>
                  </p:cNvSpPr>
                  <p:nvPr/>
                </p:nvSpPr>
                <p:spPr bwMode="auto">
                  <a:xfrm>
                    <a:off x="3366" y="191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2" name="Freeform 144"/>
                  <p:cNvSpPr>
                    <a:spLocks/>
                  </p:cNvSpPr>
                  <p:nvPr/>
                </p:nvSpPr>
                <p:spPr bwMode="auto">
                  <a:xfrm>
                    <a:off x="3366" y="194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3" name="Freeform 145"/>
                  <p:cNvSpPr>
                    <a:spLocks/>
                  </p:cNvSpPr>
                  <p:nvPr/>
                </p:nvSpPr>
                <p:spPr bwMode="auto">
                  <a:xfrm>
                    <a:off x="3356" y="19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4" name="Freeform 146"/>
                  <p:cNvSpPr>
                    <a:spLocks/>
                  </p:cNvSpPr>
                  <p:nvPr/>
                </p:nvSpPr>
                <p:spPr bwMode="auto">
                  <a:xfrm>
                    <a:off x="3356" y="19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5" name="Freeform 147"/>
                  <p:cNvSpPr>
                    <a:spLocks/>
                  </p:cNvSpPr>
                  <p:nvPr/>
                </p:nvSpPr>
                <p:spPr bwMode="auto">
                  <a:xfrm>
                    <a:off x="3356" y="19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6" name="Freeform 148"/>
                  <p:cNvSpPr>
                    <a:spLocks/>
                  </p:cNvSpPr>
                  <p:nvPr/>
                </p:nvSpPr>
                <p:spPr bwMode="auto">
                  <a:xfrm>
                    <a:off x="3346" y="19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7" name="Freeform 149"/>
                  <p:cNvSpPr>
                    <a:spLocks/>
                  </p:cNvSpPr>
                  <p:nvPr/>
                </p:nvSpPr>
                <p:spPr bwMode="auto">
                  <a:xfrm>
                    <a:off x="3346" y="190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8" name="Freeform 150"/>
                  <p:cNvSpPr>
                    <a:spLocks/>
                  </p:cNvSpPr>
                  <p:nvPr/>
                </p:nvSpPr>
                <p:spPr bwMode="auto">
                  <a:xfrm>
                    <a:off x="3346" y="19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89" name="Freeform 151"/>
                  <p:cNvSpPr>
                    <a:spLocks/>
                  </p:cNvSpPr>
                  <p:nvPr/>
                </p:nvSpPr>
                <p:spPr bwMode="auto">
                  <a:xfrm>
                    <a:off x="3334" y="18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0" name="Freeform 152"/>
                  <p:cNvSpPr>
                    <a:spLocks/>
                  </p:cNvSpPr>
                  <p:nvPr/>
                </p:nvSpPr>
                <p:spPr bwMode="auto">
                  <a:xfrm>
                    <a:off x="3334" y="189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1" name="Freeform 153"/>
                  <p:cNvSpPr>
                    <a:spLocks/>
                  </p:cNvSpPr>
                  <p:nvPr/>
                </p:nvSpPr>
                <p:spPr bwMode="auto">
                  <a:xfrm>
                    <a:off x="3334" y="19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2" name="Freeform 154"/>
                  <p:cNvSpPr>
                    <a:spLocks/>
                  </p:cNvSpPr>
                  <p:nvPr/>
                </p:nvSpPr>
                <p:spPr bwMode="auto">
                  <a:xfrm>
                    <a:off x="3324" y="189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3" name="Rectangle 155"/>
                  <p:cNvSpPr>
                    <a:spLocks noChangeArrowheads="1"/>
                  </p:cNvSpPr>
                  <p:nvPr/>
                </p:nvSpPr>
                <p:spPr bwMode="auto">
                  <a:xfrm>
                    <a:off x="3324" y="189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4" name="Freeform 156"/>
                  <p:cNvSpPr>
                    <a:spLocks/>
                  </p:cNvSpPr>
                  <p:nvPr/>
                </p:nvSpPr>
                <p:spPr bwMode="auto">
                  <a:xfrm>
                    <a:off x="3324" y="192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5" name="Freeform 157"/>
                  <p:cNvSpPr>
                    <a:spLocks/>
                  </p:cNvSpPr>
                  <p:nvPr/>
                </p:nvSpPr>
                <p:spPr bwMode="auto">
                  <a:xfrm>
                    <a:off x="3162" y="1792"/>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6" name="Freeform 158"/>
                  <p:cNvSpPr>
                    <a:spLocks/>
                  </p:cNvSpPr>
                  <p:nvPr/>
                </p:nvSpPr>
                <p:spPr bwMode="auto">
                  <a:xfrm>
                    <a:off x="3176" y="1802"/>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7" name="Freeform 159"/>
                  <p:cNvSpPr>
                    <a:spLocks/>
                  </p:cNvSpPr>
                  <p:nvPr/>
                </p:nvSpPr>
                <p:spPr bwMode="auto">
                  <a:xfrm>
                    <a:off x="3160" y="1794"/>
                    <a:ext cx="18" cy="10"/>
                  </a:xfrm>
                  <a:custGeom>
                    <a:avLst/>
                    <a:gdLst>
                      <a:gd name="T0" fmla="*/ 0 w 18"/>
                      <a:gd name="T1" fmla="*/ 0 h 10"/>
                      <a:gd name="T2" fmla="*/ 2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2"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8" name="Freeform 160"/>
                  <p:cNvSpPr>
                    <a:spLocks/>
                  </p:cNvSpPr>
                  <p:nvPr/>
                </p:nvSpPr>
                <p:spPr bwMode="auto">
                  <a:xfrm>
                    <a:off x="3160" y="1794"/>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299" name="Freeform 161"/>
                  <p:cNvSpPr>
                    <a:spLocks/>
                  </p:cNvSpPr>
                  <p:nvPr/>
                </p:nvSpPr>
                <p:spPr bwMode="auto">
                  <a:xfrm>
                    <a:off x="3456" y="1698"/>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0" name="Freeform 162"/>
                  <p:cNvSpPr>
                    <a:spLocks/>
                  </p:cNvSpPr>
                  <p:nvPr/>
                </p:nvSpPr>
                <p:spPr bwMode="auto">
                  <a:xfrm>
                    <a:off x="3160" y="1526"/>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1" name="Freeform 163"/>
                  <p:cNvSpPr>
                    <a:spLocks/>
                  </p:cNvSpPr>
                  <p:nvPr/>
                </p:nvSpPr>
                <p:spPr bwMode="auto">
                  <a:xfrm>
                    <a:off x="3160" y="1724"/>
                    <a:ext cx="296" cy="216"/>
                  </a:xfrm>
                  <a:custGeom>
                    <a:avLst/>
                    <a:gdLst>
                      <a:gd name="T0" fmla="*/ 296 w 296"/>
                      <a:gd name="T1" fmla="*/ 172 h 216"/>
                      <a:gd name="T2" fmla="*/ 296 w 296"/>
                      <a:gd name="T3" fmla="*/ 216 h 216"/>
                      <a:gd name="T4" fmla="*/ 0 w 296"/>
                      <a:gd name="T5" fmla="*/ 44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4"/>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2" name="Freeform 164"/>
                  <p:cNvSpPr>
                    <a:spLocks/>
                  </p:cNvSpPr>
                  <p:nvPr/>
                </p:nvSpPr>
                <p:spPr bwMode="auto">
                  <a:xfrm>
                    <a:off x="3180" y="1744"/>
                    <a:ext cx="100" cy="72"/>
                  </a:xfrm>
                  <a:custGeom>
                    <a:avLst/>
                    <a:gdLst>
                      <a:gd name="T0" fmla="*/ 0 w 100"/>
                      <a:gd name="T1" fmla="*/ 14 h 72"/>
                      <a:gd name="T2" fmla="*/ 0 w 100"/>
                      <a:gd name="T3" fmla="*/ 0 h 72"/>
                      <a:gd name="T4" fmla="*/ 100 w 100"/>
                      <a:gd name="T5" fmla="*/ 58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8"/>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3" name="Freeform 165"/>
                  <p:cNvSpPr>
                    <a:spLocks/>
                  </p:cNvSpPr>
                  <p:nvPr/>
                </p:nvSpPr>
                <p:spPr bwMode="auto">
                  <a:xfrm>
                    <a:off x="3180" y="1744"/>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4" name="Freeform 166"/>
                  <p:cNvSpPr>
                    <a:spLocks/>
                  </p:cNvSpPr>
                  <p:nvPr/>
                </p:nvSpPr>
                <p:spPr bwMode="auto">
                  <a:xfrm>
                    <a:off x="3180" y="1758"/>
                    <a:ext cx="100" cy="58"/>
                  </a:xfrm>
                  <a:custGeom>
                    <a:avLst/>
                    <a:gdLst>
                      <a:gd name="T0" fmla="*/ 100 w 100"/>
                      <a:gd name="T1" fmla="*/ 58 h 58"/>
                      <a:gd name="T2" fmla="*/ 100 w 100"/>
                      <a:gd name="T3" fmla="*/ 56 h 58"/>
                      <a:gd name="T4" fmla="*/ 2 w 100"/>
                      <a:gd name="T5" fmla="*/ 0 h 58"/>
                      <a:gd name="T6" fmla="*/ 0 w 100"/>
                      <a:gd name="T7" fmla="*/ 0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0"/>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5" name="Freeform 167"/>
                  <p:cNvSpPr>
                    <a:spLocks/>
                  </p:cNvSpPr>
                  <p:nvPr/>
                </p:nvSpPr>
                <p:spPr bwMode="auto">
                  <a:xfrm>
                    <a:off x="3442" y="189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6" name="Rectangle 168"/>
                  <p:cNvSpPr>
                    <a:spLocks noChangeArrowheads="1"/>
                  </p:cNvSpPr>
                  <p:nvPr/>
                </p:nvSpPr>
                <p:spPr bwMode="auto">
                  <a:xfrm>
                    <a:off x="3442" y="189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7" name="Freeform 169"/>
                  <p:cNvSpPr>
                    <a:spLocks/>
                  </p:cNvSpPr>
                  <p:nvPr/>
                </p:nvSpPr>
                <p:spPr bwMode="auto">
                  <a:xfrm>
                    <a:off x="3442" y="192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8" name="Freeform 170"/>
                  <p:cNvSpPr>
                    <a:spLocks/>
                  </p:cNvSpPr>
                  <p:nvPr/>
                </p:nvSpPr>
                <p:spPr bwMode="auto">
                  <a:xfrm>
                    <a:off x="3432" y="188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09" name="Freeform 171"/>
                  <p:cNvSpPr>
                    <a:spLocks/>
                  </p:cNvSpPr>
                  <p:nvPr/>
                </p:nvSpPr>
                <p:spPr bwMode="auto">
                  <a:xfrm>
                    <a:off x="3432" y="188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0" name="Freeform 172"/>
                  <p:cNvSpPr>
                    <a:spLocks/>
                  </p:cNvSpPr>
                  <p:nvPr/>
                </p:nvSpPr>
                <p:spPr bwMode="auto">
                  <a:xfrm>
                    <a:off x="3432" y="192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1" name="Freeform 173"/>
                  <p:cNvSpPr>
                    <a:spLocks/>
                  </p:cNvSpPr>
                  <p:nvPr/>
                </p:nvSpPr>
                <p:spPr bwMode="auto">
                  <a:xfrm>
                    <a:off x="3420" y="188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2" name="Freeform 174"/>
                  <p:cNvSpPr>
                    <a:spLocks/>
                  </p:cNvSpPr>
                  <p:nvPr/>
                </p:nvSpPr>
                <p:spPr bwMode="auto">
                  <a:xfrm>
                    <a:off x="3420" y="188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3" name="Freeform 175"/>
                  <p:cNvSpPr>
                    <a:spLocks/>
                  </p:cNvSpPr>
                  <p:nvPr/>
                </p:nvSpPr>
                <p:spPr bwMode="auto">
                  <a:xfrm>
                    <a:off x="3420" y="191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4" name="Freeform 176"/>
                  <p:cNvSpPr>
                    <a:spLocks/>
                  </p:cNvSpPr>
                  <p:nvPr/>
                </p:nvSpPr>
                <p:spPr bwMode="auto">
                  <a:xfrm>
                    <a:off x="3410" y="187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5" name="Freeform 177"/>
                  <p:cNvSpPr>
                    <a:spLocks/>
                  </p:cNvSpPr>
                  <p:nvPr/>
                </p:nvSpPr>
                <p:spPr bwMode="auto">
                  <a:xfrm>
                    <a:off x="3410" y="187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6" name="Freeform 178"/>
                  <p:cNvSpPr>
                    <a:spLocks/>
                  </p:cNvSpPr>
                  <p:nvPr/>
                </p:nvSpPr>
                <p:spPr bwMode="auto">
                  <a:xfrm>
                    <a:off x="3410" y="190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7" name="Freeform 179"/>
                  <p:cNvSpPr>
                    <a:spLocks/>
                  </p:cNvSpPr>
                  <p:nvPr/>
                </p:nvSpPr>
                <p:spPr bwMode="auto">
                  <a:xfrm>
                    <a:off x="3400" y="18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8" name="Freeform 180"/>
                  <p:cNvSpPr>
                    <a:spLocks/>
                  </p:cNvSpPr>
                  <p:nvPr/>
                </p:nvSpPr>
                <p:spPr bwMode="auto">
                  <a:xfrm>
                    <a:off x="3400" y="1870"/>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19" name="Freeform 181"/>
                  <p:cNvSpPr>
                    <a:spLocks/>
                  </p:cNvSpPr>
                  <p:nvPr/>
                </p:nvSpPr>
                <p:spPr bwMode="auto">
                  <a:xfrm>
                    <a:off x="3400" y="190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0" name="Freeform 182"/>
                  <p:cNvSpPr>
                    <a:spLocks/>
                  </p:cNvSpPr>
                  <p:nvPr/>
                </p:nvSpPr>
                <p:spPr bwMode="auto">
                  <a:xfrm>
                    <a:off x="3388" y="186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1" name="Freeform 183"/>
                  <p:cNvSpPr>
                    <a:spLocks/>
                  </p:cNvSpPr>
                  <p:nvPr/>
                </p:nvSpPr>
                <p:spPr bwMode="auto">
                  <a:xfrm>
                    <a:off x="3388" y="186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2" name="Freeform 184"/>
                  <p:cNvSpPr>
                    <a:spLocks/>
                  </p:cNvSpPr>
                  <p:nvPr/>
                </p:nvSpPr>
                <p:spPr bwMode="auto">
                  <a:xfrm>
                    <a:off x="3388" y="189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3" name="Freeform 185"/>
                  <p:cNvSpPr>
                    <a:spLocks/>
                  </p:cNvSpPr>
                  <p:nvPr/>
                </p:nvSpPr>
                <p:spPr bwMode="auto">
                  <a:xfrm>
                    <a:off x="3378" y="18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4" name="Freeform 186"/>
                  <p:cNvSpPr>
                    <a:spLocks/>
                  </p:cNvSpPr>
                  <p:nvPr/>
                </p:nvSpPr>
                <p:spPr bwMode="auto">
                  <a:xfrm>
                    <a:off x="3378" y="185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5" name="Freeform 187"/>
                  <p:cNvSpPr>
                    <a:spLocks/>
                  </p:cNvSpPr>
                  <p:nvPr/>
                </p:nvSpPr>
                <p:spPr bwMode="auto">
                  <a:xfrm>
                    <a:off x="3378" y="188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6" name="Freeform 188"/>
                  <p:cNvSpPr>
                    <a:spLocks/>
                  </p:cNvSpPr>
                  <p:nvPr/>
                </p:nvSpPr>
                <p:spPr bwMode="auto">
                  <a:xfrm>
                    <a:off x="3366" y="18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7" name="Freeform 189"/>
                  <p:cNvSpPr>
                    <a:spLocks/>
                  </p:cNvSpPr>
                  <p:nvPr/>
                </p:nvSpPr>
                <p:spPr bwMode="auto">
                  <a:xfrm>
                    <a:off x="3366" y="185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8" name="Freeform 190"/>
                  <p:cNvSpPr>
                    <a:spLocks/>
                  </p:cNvSpPr>
                  <p:nvPr/>
                </p:nvSpPr>
                <p:spPr bwMode="auto">
                  <a:xfrm>
                    <a:off x="3366" y="1882"/>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29" name="Freeform 191"/>
                  <p:cNvSpPr>
                    <a:spLocks/>
                  </p:cNvSpPr>
                  <p:nvPr/>
                </p:nvSpPr>
                <p:spPr bwMode="auto">
                  <a:xfrm>
                    <a:off x="3356" y="184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0" name="Rectangle 192"/>
                  <p:cNvSpPr>
                    <a:spLocks noChangeArrowheads="1"/>
                  </p:cNvSpPr>
                  <p:nvPr/>
                </p:nvSpPr>
                <p:spPr bwMode="auto">
                  <a:xfrm>
                    <a:off x="3356" y="184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1" name="Freeform 193"/>
                  <p:cNvSpPr>
                    <a:spLocks/>
                  </p:cNvSpPr>
                  <p:nvPr/>
                </p:nvSpPr>
                <p:spPr bwMode="auto">
                  <a:xfrm>
                    <a:off x="3356" y="187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2" name="Freeform 194"/>
                  <p:cNvSpPr>
                    <a:spLocks/>
                  </p:cNvSpPr>
                  <p:nvPr/>
                </p:nvSpPr>
                <p:spPr bwMode="auto">
                  <a:xfrm>
                    <a:off x="3346" y="184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3" name="Rectangle 195"/>
                  <p:cNvSpPr>
                    <a:spLocks noChangeArrowheads="1"/>
                  </p:cNvSpPr>
                  <p:nvPr/>
                </p:nvSpPr>
                <p:spPr bwMode="auto">
                  <a:xfrm>
                    <a:off x="3346" y="184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4" name="Freeform 196"/>
                  <p:cNvSpPr>
                    <a:spLocks/>
                  </p:cNvSpPr>
                  <p:nvPr/>
                </p:nvSpPr>
                <p:spPr bwMode="auto">
                  <a:xfrm>
                    <a:off x="3346" y="187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5" name="Freeform 197"/>
                  <p:cNvSpPr>
                    <a:spLocks/>
                  </p:cNvSpPr>
                  <p:nvPr/>
                </p:nvSpPr>
                <p:spPr bwMode="auto">
                  <a:xfrm>
                    <a:off x="3334" y="183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6" name="Freeform 198"/>
                  <p:cNvSpPr>
                    <a:spLocks/>
                  </p:cNvSpPr>
                  <p:nvPr/>
                </p:nvSpPr>
                <p:spPr bwMode="auto">
                  <a:xfrm>
                    <a:off x="3334" y="183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7" name="Freeform 199"/>
                  <p:cNvSpPr>
                    <a:spLocks/>
                  </p:cNvSpPr>
                  <p:nvPr/>
                </p:nvSpPr>
                <p:spPr bwMode="auto">
                  <a:xfrm>
                    <a:off x="3334" y="186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8" name="Freeform 200"/>
                  <p:cNvSpPr>
                    <a:spLocks/>
                  </p:cNvSpPr>
                  <p:nvPr/>
                </p:nvSpPr>
                <p:spPr bwMode="auto">
                  <a:xfrm>
                    <a:off x="3324" y="182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39" name="Freeform 201"/>
                  <p:cNvSpPr>
                    <a:spLocks/>
                  </p:cNvSpPr>
                  <p:nvPr/>
                </p:nvSpPr>
                <p:spPr bwMode="auto">
                  <a:xfrm>
                    <a:off x="3324" y="182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0" name="Freeform 202"/>
                  <p:cNvSpPr>
                    <a:spLocks/>
                  </p:cNvSpPr>
                  <p:nvPr/>
                </p:nvSpPr>
                <p:spPr bwMode="auto">
                  <a:xfrm>
                    <a:off x="3324" y="185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1" name="Freeform 203"/>
                  <p:cNvSpPr>
                    <a:spLocks/>
                  </p:cNvSpPr>
                  <p:nvPr/>
                </p:nvSpPr>
                <p:spPr bwMode="auto">
                  <a:xfrm>
                    <a:off x="3162" y="1728"/>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2" name="Freeform 204"/>
                  <p:cNvSpPr>
                    <a:spLocks/>
                  </p:cNvSpPr>
                  <p:nvPr/>
                </p:nvSpPr>
                <p:spPr bwMode="auto">
                  <a:xfrm>
                    <a:off x="3176" y="1740"/>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3" name="Freeform 205"/>
                  <p:cNvSpPr>
                    <a:spLocks/>
                  </p:cNvSpPr>
                  <p:nvPr/>
                </p:nvSpPr>
                <p:spPr bwMode="auto">
                  <a:xfrm>
                    <a:off x="3160" y="1730"/>
                    <a:ext cx="18" cy="10"/>
                  </a:xfrm>
                  <a:custGeom>
                    <a:avLst/>
                    <a:gdLst>
                      <a:gd name="T0" fmla="*/ 0 w 18"/>
                      <a:gd name="T1" fmla="*/ 2 h 10"/>
                      <a:gd name="T2" fmla="*/ 2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4" name="Freeform 206"/>
                  <p:cNvSpPr>
                    <a:spLocks/>
                  </p:cNvSpPr>
                  <p:nvPr/>
                </p:nvSpPr>
                <p:spPr bwMode="auto">
                  <a:xfrm>
                    <a:off x="3160" y="1732"/>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5" name="Freeform 207"/>
                  <p:cNvSpPr>
                    <a:spLocks/>
                  </p:cNvSpPr>
                  <p:nvPr/>
                </p:nvSpPr>
                <p:spPr bwMode="auto">
                  <a:xfrm>
                    <a:off x="3456" y="1636"/>
                    <a:ext cx="340" cy="242"/>
                  </a:xfrm>
                  <a:custGeom>
                    <a:avLst/>
                    <a:gdLst>
                      <a:gd name="T0" fmla="*/ 0 w 340"/>
                      <a:gd name="T1" fmla="*/ 196 h 242"/>
                      <a:gd name="T2" fmla="*/ 340 w 340"/>
                      <a:gd name="T3" fmla="*/ 0 h 242"/>
                      <a:gd name="T4" fmla="*/ 340 w 340"/>
                      <a:gd name="T5" fmla="*/ 44 h 242"/>
                      <a:gd name="T6" fmla="*/ 0 w 340"/>
                      <a:gd name="T7" fmla="*/ 242 h 242"/>
                      <a:gd name="T8" fmla="*/ 0 w 340"/>
                      <a:gd name="T9" fmla="*/ 196 h 242"/>
                    </a:gdLst>
                    <a:ahLst/>
                    <a:cxnLst>
                      <a:cxn ang="0">
                        <a:pos x="T0" y="T1"/>
                      </a:cxn>
                      <a:cxn ang="0">
                        <a:pos x="T2" y="T3"/>
                      </a:cxn>
                      <a:cxn ang="0">
                        <a:pos x="T4" y="T5"/>
                      </a:cxn>
                      <a:cxn ang="0">
                        <a:pos x="T6" y="T7"/>
                      </a:cxn>
                      <a:cxn ang="0">
                        <a:pos x="T8" y="T9"/>
                      </a:cxn>
                    </a:cxnLst>
                    <a:rect l="0" t="0" r="r" b="b"/>
                    <a:pathLst>
                      <a:path w="340" h="242">
                        <a:moveTo>
                          <a:pt x="0" y="196"/>
                        </a:moveTo>
                        <a:lnTo>
                          <a:pt x="340" y="0"/>
                        </a:lnTo>
                        <a:lnTo>
                          <a:pt x="340" y="44"/>
                        </a:lnTo>
                        <a:lnTo>
                          <a:pt x="0" y="242"/>
                        </a:lnTo>
                        <a:lnTo>
                          <a:pt x="0" y="19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6" name="Freeform 208"/>
                  <p:cNvSpPr>
                    <a:spLocks/>
                  </p:cNvSpPr>
                  <p:nvPr/>
                </p:nvSpPr>
                <p:spPr bwMode="auto">
                  <a:xfrm>
                    <a:off x="3160" y="1464"/>
                    <a:ext cx="636" cy="368"/>
                  </a:xfrm>
                  <a:custGeom>
                    <a:avLst/>
                    <a:gdLst>
                      <a:gd name="T0" fmla="*/ 0 w 636"/>
                      <a:gd name="T1" fmla="*/ 196 h 368"/>
                      <a:gd name="T2" fmla="*/ 338 w 636"/>
                      <a:gd name="T3" fmla="*/ 0 h 368"/>
                      <a:gd name="T4" fmla="*/ 636 w 636"/>
                      <a:gd name="T5" fmla="*/ 172 h 368"/>
                      <a:gd name="T6" fmla="*/ 296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38" y="0"/>
                        </a:lnTo>
                        <a:lnTo>
                          <a:pt x="636" y="172"/>
                        </a:lnTo>
                        <a:lnTo>
                          <a:pt x="296" y="368"/>
                        </a:lnTo>
                        <a:lnTo>
                          <a:pt x="0" y="19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7" name="Freeform 209"/>
                  <p:cNvSpPr>
                    <a:spLocks/>
                  </p:cNvSpPr>
                  <p:nvPr/>
                </p:nvSpPr>
                <p:spPr bwMode="auto">
                  <a:xfrm>
                    <a:off x="3160" y="1660"/>
                    <a:ext cx="296" cy="218"/>
                  </a:xfrm>
                  <a:custGeom>
                    <a:avLst/>
                    <a:gdLst>
                      <a:gd name="T0" fmla="*/ 296 w 296"/>
                      <a:gd name="T1" fmla="*/ 172 h 218"/>
                      <a:gd name="T2" fmla="*/ 296 w 296"/>
                      <a:gd name="T3" fmla="*/ 218 h 218"/>
                      <a:gd name="T4" fmla="*/ 0 w 296"/>
                      <a:gd name="T5" fmla="*/ 46 h 218"/>
                      <a:gd name="T6" fmla="*/ 0 w 296"/>
                      <a:gd name="T7" fmla="*/ 0 h 218"/>
                      <a:gd name="T8" fmla="*/ 296 w 296"/>
                      <a:gd name="T9" fmla="*/ 172 h 218"/>
                    </a:gdLst>
                    <a:ahLst/>
                    <a:cxnLst>
                      <a:cxn ang="0">
                        <a:pos x="T0" y="T1"/>
                      </a:cxn>
                      <a:cxn ang="0">
                        <a:pos x="T2" y="T3"/>
                      </a:cxn>
                      <a:cxn ang="0">
                        <a:pos x="T4" y="T5"/>
                      </a:cxn>
                      <a:cxn ang="0">
                        <a:pos x="T6" y="T7"/>
                      </a:cxn>
                      <a:cxn ang="0">
                        <a:pos x="T8" y="T9"/>
                      </a:cxn>
                    </a:cxnLst>
                    <a:rect l="0" t="0" r="r" b="b"/>
                    <a:pathLst>
                      <a:path w="296" h="218">
                        <a:moveTo>
                          <a:pt x="296" y="172"/>
                        </a:moveTo>
                        <a:lnTo>
                          <a:pt x="296" y="218"/>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8" name="Freeform 210"/>
                  <p:cNvSpPr>
                    <a:spLocks/>
                  </p:cNvSpPr>
                  <p:nvPr/>
                </p:nvSpPr>
                <p:spPr bwMode="auto">
                  <a:xfrm>
                    <a:off x="3180" y="1682"/>
                    <a:ext cx="100" cy="72"/>
                  </a:xfrm>
                  <a:custGeom>
                    <a:avLst/>
                    <a:gdLst>
                      <a:gd name="T0" fmla="*/ 0 w 100"/>
                      <a:gd name="T1" fmla="*/ 14 h 72"/>
                      <a:gd name="T2" fmla="*/ 0 w 100"/>
                      <a:gd name="T3" fmla="*/ 0 h 72"/>
                      <a:gd name="T4" fmla="*/ 100 w 100"/>
                      <a:gd name="T5" fmla="*/ 56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6"/>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49" name="Rectangle 211"/>
                  <p:cNvSpPr>
                    <a:spLocks noChangeArrowheads="1"/>
                  </p:cNvSpPr>
                  <p:nvPr/>
                </p:nvSpPr>
                <p:spPr bwMode="auto">
                  <a:xfrm>
                    <a:off x="3180" y="1682"/>
                    <a:ext cx="2" cy="14"/>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50" name="Freeform 212"/>
                  <p:cNvSpPr>
                    <a:spLocks/>
                  </p:cNvSpPr>
                  <p:nvPr/>
                </p:nvSpPr>
                <p:spPr bwMode="auto">
                  <a:xfrm>
                    <a:off x="3180" y="1696"/>
                    <a:ext cx="100" cy="58"/>
                  </a:xfrm>
                  <a:custGeom>
                    <a:avLst/>
                    <a:gdLst>
                      <a:gd name="T0" fmla="*/ 100 w 100"/>
                      <a:gd name="T1" fmla="*/ 58 h 58"/>
                      <a:gd name="T2" fmla="*/ 100 w 100"/>
                      <a:gd name="T3" fmla="*/ 56 h 58"/>
                      <a:gd name="T4" fmla="*/ 2 w 100"/>
                      <a:gd name="T5" fmla="*/ 0 h 58"/>
                      <a:gd name="T6" fmla="*/ 0 w 100"/>
                      <a:gd name="T7" fmla="*/ 0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0"/>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51" name="Freeform 213"/>
                  <p:cNvSpPr>
                    <a:spLocks/>
                  </p:cNvSpPr>
                  <p:nvPr/>
                </p:nvSpPr>
                <p:spPr bwMode="auto">
                  <a:xfrm>
                    <a:off x="3442" y="183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52" name="Freeform 214"/>
                  <p:cNvSpPr>
                    <a:spLocks/>
                  </p:cNvSpPr>
                  <p:nvPr/>
                </p:nvSpPr>
                <p:spPr bwMode="auto">
                  <a:xfrm>
                    <a:off x="3442" y="183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53" name="Freeform 215"/>
                  <p:cNvSpPr>
                    <a:spLocks/>
                  </p:cNvSpPr>
                  <p:nvPr/>
                </p:nvSpPr>
                <p:spPr bwMode="auto">
                  <a:xfrm>
                    <a:off x="3442" y="186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54" name="Freeform 216"/>
                  <p:cNvSpPr>
                    <a:spLocks/>
                  </p:cNvSpPr>
                  <p:nvPr/>
                </p:nvSpPr>
                <p:spPr bwMode="auto">
                  <a:xfrm>
                    <a:off x="3432" y="182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55" name="Freeform 217"/>
                  <p:cNvSpPr>
                    <a:spLocks/>
                  </p:cNvSpPr>
                  <p:nvPr/>
                </p:nvSpPr>
                <p:spPr bwMode="auto">
                  <a:xfrm>
                    <a:off x="3432" y="182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56" name="Freeform 218"/>
                  <p:cNvSpPr>
                    <a:spLocks/>
                  </p:cNvSpPr>
                  <p:nvPr/>
                </p:nvSpPr>
                <p:spPr bwMode="auto">
                  <a:xfrm>
                    <a:off x="3432" y="185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57" name="Freeform 219"/>
                  <p:cNvSpPr>
                    <a:spLocks/>
                  </p:cNvSpPr>
                  <p:nvPr/>
                </p:nvSpPr>
                <p:spPr bwMode="auto">
                  <a:xfrm>
                    <a:off x="3420" y="182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grpSp>
              <p:nvGrpSpPr>
                <p:cNvPr id="930" name="Group 220"/>
                <p:cNvGrpSpPr>
                  <a:grpSpLocks/>
                </p:cNvGrpSpPr>
                <p:nvPr/>
              </p:nvGrpSpPr>
              <p:grpSpPr bwMode="auto">
                <a:xfrm>
                  <a:off x="3160" y="1212"/>
                  <a:ext cx="636" cy="644"/>
                  <a:chOff x="3160" y="1212"/>
                  <a:chExt cx="636" cy="644"/>
                </a:xfrm>
              </p:grpSpPr>
              <p:sp>
                <p:nvSpPr>
                  <p:cNvPr id="958" name="Freeform 221"/>
                  <p:cNvSpPr>
                    <a:spLocks/>
                  </p:cNvSpPr>
                  <p:nvPr/>
                </p:nvSpPr>
                <p:spPr bwMode="auto">
                  <a:xfrm>
                    <a:off x="3420" y="182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59" name="Freeform 222"/>
                  <p:cNvSpPr>
                    <a:spLocks/>
                  </p:cNvSpPr>
                  <p:nvPr/>
                </p:nvSpPr>
                <p:spPr bwMode="auto">
                  <a:xfrm>
                    <a:off x="3420" y="185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0" name="Freeform 223"/>
                  <p:cNvSpPr>
                    <a:spLocks/>
                  </p:cNvSpPr>
                  <p:nvPr/>
                </p:nvSpPr>
                <p:spPr bwMode="auto">
                  <a:xfrm>
                    <a:off x="3410" y="18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1" name="Freeform 224"/>
                  <p:cNvSpPr>
                    <a:spLocks/>
                  </p:cNvSpPr>
                  <p:nvPr/>
                </p:nvSpPr>
                <p:spPr bwMode="auto">
                  <a:xfrm>
                    <a:off x="3410" y="181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2" name="Freeform 225"/>
                  <p:cNvSpPr>
                    <a:spLocks/>
                  </p:cNvSpPr>
                  <p:nvPr/>
                </p:nvSpPr>
                <p:spPr bwMode="auto">
                  <a:xfrm>
                    <a:off x="3410" y="184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3" name="Freeform 226"/>
                  <p:cNvSpPr>
                    <a:spLocks/>
                  </p:cNvSpPr>
                  <p:nvPr/>
                </p:nvSpPr>
                <p:spPr bwMode="auto">
                  <a:xfrm>
                    <a:off x="3400" y="18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4" name="Freeform 227"/>
                  <p:cNvSpPr>
                    <a:spLocks/>
                  </p:cNvSpPr>
                  <p:nvPr/>
                </p:nvSpPr>
                <p:spPr bwMode="auto">
                  <a:xfrm>
                    <a:off x="3400" y="1808"/>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5" name="Freeform 228"/>
                  <p:cNvSpPr>
                    <a:spLocks/>
                  </p:cNvSpPr>
                  <p:nvPr/>
                </p:nvSpPr>
                <p:spPr bwMode="auto">
                  <a:xfrm>
                    <a:off x="3400" y="1838"/>
                    <a:ext cx="6" cy="6"/>
                  </a:xfrm>
                  <a:custGeom>
                    <a:avLst/>
                    <a:gdLst>
                      <a:gd name="T0" fmla="*/ 6 w 6"/>
                      <a:gd name="T1" fmla="*/ 6 h 6"/>
                      <a:gd name="T2" fmla="*/ 6 w 6"/>
                      <a:gd name="T3" fmla="*/ 2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6" name="Freeform 229"/>
                  <p:cNvSpPr>
                    <a:spLocks/>
                  </p:cNvSpPr>
                  <p:nvPr/>
                </p:nvSpPr>
                <p:spPr bwMode="auto">
                  <a:xfrm>
                    <a:off x="3388" y="180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7" name="Rectangle 230"/>
                  <p:cNvSpPr>
                    <a:spLocks noChangeArrowheads="1"/>
                  </p:cNvSpPr>
                  <p:nvPr/>
                </p:nvSpPr>
                <p:spPr bwMode="auto">
                  <a:xfrm>
                    <a:off x="3388" y="1802"/>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8" name="Freeform 231"/>
                  <p:cNvSpPr>
                    <a:spLocks/>
                  </p:cNvSpPr>
                  <p:nvPr/>
                </p:nvSpPr>
                <p:spPr bwMode="auto">
                  <a:xfrm>
                    <a:off x="3388" y="183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69" name="Freeform 232"/>
                  <p:cNvSpPr>
                    <a:spLocks/>
                  </p:cNvSpPr>
                  <p:nvPr/>
                </p:nvSpPr>
                <p:spPr bwMode="auto">
                  <a:xfrm>
                    <a:off x="3378" y="179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0" name="Rectangle 233"/>
                  <p:cNvSpPr>
                    <a:spLocks noChangeArrowheads="1"/>
                  </p:cNvSpPr>
                  <p:nvPr/>
                </p:nvSpPr>
                <p:spPr bwMode="auto">
                  <a:xfrm>
                    <a:off x="3378" y="179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1" name="Freeform 234"/>
                  <p:cNvSpPr>
                    <a:spLocks/>
                  </p:cNvSpPr>
                  <p:nvPr/>
                </p:nvSpPr>
                <p:spPr bwMode="auto">
                  <a:xfrm>
                    <a:off x="3378" y="182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2" name="Freeform 235"/>
                  <p:cNvSpPr>
                    <a:spLocks/>
                  </p:cNvSpPr>
                  <p:nvPr/>
                </p:nvSpPr>
                <p:spPr bwMode="auto">
                  <a:xfrm>
                    <a:off x="3366" y="178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3" name="Freeform 236"/>
                  <p:cNvSpPr>
                    <a:spLocks/>
                  </p:cNvSpPr>
                  <p:nvPr/>
                </p:nvSpPr>
                <p:spPr bwMode="auto">
                  <a:xfrm>
                    <a:off x="3366" y="178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4" name="Freeform 237"/>
                  <p:cNvSpPr>
                    <a:spLocks/>
                  </p:cNvSpPr>
                  <p:nvPr/>
                </p:nvSpPr>
                <p:spPr bwMode="auto">
                  <a:xfrm>
                    <a:off x="3366" y="18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5" name="Freeform 238"/>
                  <p:cNvSpPr>
                    <a:spLocks/>
                  </p:cNvSpPr>
                  <p:nvPr/>
                </p:nvSpPr>
                <p:spPr bwMode="auto">
                  <a:xfrm>
                    <a:off x="3356" y="178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6" name="Freeform 239"/>
                  <p:cNvSpPr>
                    <a:spLocks/>
                  </p:cNvSpPr>
                  <p:nvPr/>
                </p:nvSpPr>
                <p:spPr bwMode="auto">
                  <a:xfrm>
                    <a:off x="3356" y="178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7" name="Freeform 240"/>
                  <p:cNvSpPr>
                    <a:spLocks/>
                  </p:cNvSpPr>
                  <p:nvPr/>
                </p:nvSpPr>
                <p:spPr bwMode="auto">
                  <a:xfrm>
                    <a:off x="3356" y="181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8" name="Freeform 241"/>
                  <p:cNvSpPr>
                    <a:spLocks/>
                  </p:cNvSpPr>
                  <p:nvPr/>
                </p:nvSpPr>
                <p:spPr bwMode="auto">
                  <a:xfrm>
                    <a:off x="3346" y="177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79" name="Freeform 242"/>
                  <p:cNvSpPr>
                    <a:spLocks/>
                  </p:cNvSpPr>
                  <p:nvPr/>
                </p:nvSpPr>
                <p:spPr bwMode="auto">
                  <a:xfrm>
                    <a:off x="3346" y="177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0" name="Freeform 243"/>
                  <p:cNvSpPr>
                    <a:spLocks/>
                  </p:cNvSpPr>
                  <p:nvPr/>
                </p:nvSpPr>
                <p:spPr bwMode="auto">
                  <a:xfrm>
                    <a:off x="3346" y="180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1" name="Freeform 244"/>
                  <p:cNvSpPr>
                    <a:spLocks/>
                  </p:cNvSpPr>
                  <p:nvPr/>
                </p:nvSpPr>
                <p:spPr bwMode="auto">
                  <a:xfrm>
                    <a:off x="3334" y="177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2" name="Freeform 245"/>
                  <p:cNvSpPr>
                    <a:spLocks/>
                  </p:cNvSpPr>
                  <p:nvPr/>
                </p:nvSpPr>
                <p:spPr bwMode="auto">
                  <a:xfrm>
                    <a:off x="3334" y="177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3" name="Freeform 246"/>
                  <p:cNvSpPr>
                    <a:spLocks/>
                  </p:cNvSpPr>
                  <p:nvPr/>
                </p:nvSpPr>
                <p:spPr bwMode="auto">
                  <a:xfrm>
                    <a:off x="3334" y="180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4" name="Freeform 247"/>
                  <p:cNvSpPr>
                    <a:spLocks/>
                  </p:cNvSpPr>
                  <p:nvPr/>
                </p:nvSpPr>
                <p:spPr bwMode="auto">
                  <a:xfrm>
                    <a:off x="3324" y="17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5" name="Freeform 248"/>
                  <p:cNvSpPr>
                    <a:spLocks/>
                  </p:cNvSpPr>
                  <p:nvPr/>
                </p:nvSpPr>
                <p:spPr bwMode="auto">
                  <a:xfrm>
                    <a:off x="3324" y="176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6" name="Freeform 249"/>
                  <p:cNvSpPr>
                    <a:spLocks/>
                  </p:cNvSpPr>
                  <p:nvPr/>
                </p:nvSpPr>
                <p:spPr bwMode="auto">
                  <a:xfrm>
                    <a:off x="3324" y="179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7" name="Freeform 250"/>
                  <p:cNvSpPr>
                    <a:spLocks/>
                  </p:cNvSpPr>
                  <p:nvPr/>
                </p:nvSpPr>
                <p:spPr bwMode="auto">
                  <a:xfrm>
                    <a:off x="3162" y="1666"/>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8" name="Freeform 251"/>
                  <p:cNvSpPr>
                    <a:spLocks/>
                  </p:cNvSpPr>
                  <p:nvPr/>
                </p:nvSpPr>
                <p:spPr bwMode="auto">
                  <a:xfrm>
                    <a:off x="3176" y="1676"/>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89" name="Freeform 252"/>
                  <p:cNvSpPr>
                    <a:spLocks/>
                  </p:cNvSpPr>
                  <p:nvPr/>
                </p:nvSpPr>
                <p:spPr bwMode="auto">
                  <a:xfrm>
                    <a:off x="3160" y="1668"/>
                    <a:ext cx="18" cy="10"/>
                  </a:xfrm>
                  <a:custGeom>
                    <a:avLst/>
                    <a:gdLst>
                      <a:gd name="T0" fmla="*/ 0 w 18"/>
                      <a:gd name="T1" fmla="*/ 2 h 10"/>
                      <a:gd name="T2" fmla="*/ 2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0" name="Freeform 253"/>
                  <p:cNvSpPr>
                    <a:spLocks/>
                  </p:cNvSpPr>
                  <p:nvPr/>
                </p:nvSpPr>
                <p:spPr bwMode="auto">
                  <a:xfrm>
                    <a:off x="3160" y="1670"/>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1" name="Freeform 254"/>
                  <p:cNvSpPr>
                    <a:spLocks/>
                  </p:cNvSpPr>
                  <p:nvPr/>
                </p:nvSpPr>
                <p:spPr bwMode="auto">
                  <a:xfrm>
                    <a:off x="3456" y="1572"/>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2" name="Freeform 255"/>
                  <p:cNvSpPr>
                    <a:spLocks/>
                  </p:cNvSpPr>
                  <p:nvPr/>
                </p:nvSpPr>
                <p:spPr bwMode="auto">
                  <a:xfrm>
                    <a:off x="3160" y="1400"/>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3" name="Freeform 256"/>
                  <p:cNvSpPr>
                    <a:spLocks/>
                  </p:cNvSpPr>
                  <p:nvPr/>
                </p:nvSpPr>
                <p:spPr bwMode="auto">
                  <a:xfrm>
                    <a:off x="3160" y="1598"/>
                    <a:ext cx="296" cy="216"/>
                  </a:xfrm>
                  <a:custGeom>
                    <a:avLst/>
                    <a:gdLst>
                      <a:gd name="T0" fmla="*/ 296 w 296"/>
                      <a:gd name="T1" fmla="*/ 172 h 216"/>
                      <a:gd name="T2" fmla="*/ 296 w 296"/>
                      <a:gd name="T3" fmla="*/ 216 h 216"/>
                      <a:gd name="T4" fmla="*/ 0 w 296"/>
                      <a:gd name="T5" fmla="*/ 46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4" name="Freeform 257"/>
                  <p:cNvSpPr>
                    <a:spLocks/>
                  </p:cNvSpPr>
                  <p:nvPr/>
                </p:nvSpPr>
                <p:spPr bwMode="auto">
                  <a:xfrm>
                    <a:off x="3180" y="1618"/>
                    <a:ext cx="100" cy="72"/>
                  </a:xfrm>
                  <a:custGeom>
                    <a:avLst/>
                    <a:gdLst>
                      <a:gd name="T0" fmla="*/ 0 w 100"/>
                      <a:gd name="T1" fmla="*/ 16 h 72"/>
                      <a:gd name="T2" fmla="*/ 0 w 100"/>
                      <a:gd name="T3" fmla="*/ 0 h 72"/>
                      <a:gd name="T4" fmla="*/ 100 w 100"/>
                      <a:gd name="T5" fmla="*/ 58 h 72"/>
                      <a:gd name="T6" fmla="*/ 100 w 100"/>
                      <a:gd name="T7" fmla="*/ 72 h 72"/>
                      <a:gd name="T8" fmla="*/ 0 w 100"/>
                      <a:gd name="T9" fmla="*/ 16 h 72"/>
                    </a:gdLst>
                    <a:ahLst/>
                    <a:cxnLst>
                      <a:cxn ang="0">
                        <a:pos x="T0" y="T1"/>
                      </a:cxn>
                      <a:cxn ang="0">
                        <a:pos x="T2" y="T3"/>
                      </a:cxn>
                      <a:cxn ang="0">
                        <a:pos x="T4" y="T5"/>
                      </a:cxn>
                      <a:cxn ang="0">
                        <a:pos x="T6" y="T7"/>
                      </a:cxn>
                      <a:cxn ang="0">
                        <a:pos x="T8" y="T9"/>
                      </a:cxn>
                    </a:cxnLst>
                    <a:rect l="0" t="0" r="r" b="b"/>
                    <a:pathLst>
                      <a:path w="100" h="72">
                        <a:moveTo>
                          <a:pt x="0" y="16"/>
                        </a:moveTo>
                        <a:lnTo>
                          <a:pt x="0" y="0"/>
                        </a:lnTo>
                        <a:lnTo>
                          <a:pt x="100" y="58"/>
                        </a:lnTo>
                        <a:lnTo>
                          <a:pt x="100" y="72"/>
                        </a:lnTo>
                        <a:lnTo>
                          <a:pt x="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5" name="Freeform 258"/>
                  <p:cNvSpPr>
                    <a:spLocks/>
                  </p:cNvSpPr>
                  <p:nvPr/>
                </p:nvSpPr>
                <p:spPr bwMode="auto">
                  <a:xfrm>
                    <a:off x="3180" y="1618"/>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6" name="Freeform 259"/>
                  <p:cNvSpPr>
                    <a:spLocks/>
                  </p:cNvSpPr>
                  <p:nvPr/>
                </p:nvSpPr>
                <p:spPr bwMode="auto">
                  <a:xfrm>
                    <a:off x="3180" y="1632"/>
                    <a:ext cx="100" cy="58"/>
                  </a:xfrm>
                  <a:custGeom>
                    <a:avLst/>
                    <a:gdLst>
                      <a:gd name="T0" fmla="*/ 100 w 100"/>
                      <a:gd name="T1" fmla="*/ 58 h 58"/>
                      <a:gd name="T2" fmla="*/ 100 w 100"/>
                      <a:gd name="T3" fmla="*/ 56 h 58"/>
                      <a:gd name="T4" fmla="*/ 2 w 100"/>
                      <a:gd name="T5" fmla="*/ 0 h 58"/>
                      <a:gd name="T6" fmla="*/ 0 w 100"/>
                      <a:gd name="T7" fmla="*/ 2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2"/>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7" name="Freeform 260"/>
                  <p:cNvSpPr>
                    <a:spLocks/>
                  </p:cNvSpPr>
                  <p:nvPr/>
                </p:nvSpPr>
                <p:spPr bwMode="auto">
                  <a:xfrm>
                    <a:off x="3442" y="177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8" name="Freeform 261"/>
                  <p:cNvSpPr>
                    <a:spLocks/>
                  </p:cNvSpPr>
                  <p:nvPr/>
                </p:nvSpPr>
                <p:spPr bwMode="auto">
                  <a:xfrm>
                    <a:off x="3442" y="177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99" name="Freeform 262"/>
                  <p:cNvSpPr>
                    <a:spLocks/>
                  </p:cNvSpPr>
                  <p:nvPr/>
                </p:nvSpPr>
                <p:spPr bwMode="auto">
                  <a:xfrm>
                    <a:off x="3442" y="180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0" name="Freeform 263"/>
                  <p:cNvSpPr>
                    <a:spLocks/>
                  </p:cNvSpPr>
                  <p:nvPr/>
                </p:nvSpPr>
                <p:spPr bwMode="auto">
                  <a:xfrm>
                    <a:off x="3432" y="17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1" name="Freeform 264"/>
                  <p:cNvSpPr>
                    <a:spLocks/>
                  </p:cNvSpPr>
                  <p:nvPr/>
                </p:nvSpPr>
                <p:spPr bwMode="auto">
                  <a:xfrm>
                    <a:off x="3432" y="176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2" name="Freeform 265"/>
                  <p:cNvSpPr>
                    <a:spLocks/>
                  </p:cNvSpPr>
                  <p:nvPr/>
                </p:nvSpPr>
                <p:spPr bwMode="auto">
                  <a:xfrm>
                    <a:off x="3432" y="179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3" name="Freeform 266"/>
                  <p:cNvSpPr>
                    <a:spLocks/>
                  </p:cNvSpPr>
                  <p:nvPr/>
                </p:nvSpPr>
                <p:spPr bwMode="auto">
                  <a:xfrm>
                    <a:off x="3420" y="175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4" name="Rectangle 267"/>
                  <p:cNvSpPr>
                    <a:spLocks noChangeArrowheads="1"/>
                  </p:cNvSpPr>
                  <p:nvPr/>
                </p:nvSpPr>
                <p:spPr bwMode="auto">
                  <a:xfrm>
                    <a:off x="3420" y="1758"/>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5" name="Freeform 268"/>
                  <p:cNvSpPr>
                    <a:spLocks/>
                  </p:cNvSpPr>
                  <p:nvPr/>
                </p:nvSpPr>
                <p:spPr bwMode="auto">
                  <a:xfrm>
                    <a:off x="3420" y="178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6" name="Freeform 269"/>
                  <p:cNvSpPr>
                    <a:spLocks/>
                  </p:cNvSpPr>
                  <p:nvPr/>
                </p:nvSpPr>
                <p:spPr bwMode="auto">
                  <a:xfrm>
                    <a:off x="3410" y="175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7" name="Rectangle 270"/>
                  <p:cNvSpPr>
                    <a:spLocks noChangeArrowheads="1"/>
                  </p:cNvSpPr>
                  <p:nvPr/>
                </p:nvSpPr>
                <p:spPr bwMode="auto">
                  <a:xfrm>
                    <a:off x="3410" y="1752"/>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8" name="Freeform 271"/>
                  <p:cNvSpPr>
                    <a:spLocks/>
                  </p:cNvSpPr>
                  <p:nvPr/>
                </p:nvSpPr>
                <p:spPr bwMode="auto">
                  <a:xfrm>
                    <a:off x="3410" y="178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09" name="Freeform 272"/>
                  <p:cNvSpPr>
                    <a:spLocks/>
                  </p:cNvSpPr>
                  <p:nvPr/>
                </p:nvSpPr>
                <p:spPr bwMode="auto">
                  <a:xfrm>
                    <a:off x="3400" y="174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0" name="Freeform 273"/>
                  <p:cNvSpPr>
                    <a:spLocks/>
                  </p:cNvSpPr>
                  <p:nvPr/>
                </p:nvSpPr>
                <p:spPr bwMode="auto">
                  <a:xfrm>
                    <a:off x="3400" y="1744"/>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1" name="Freeform 274"/>
                  <p:cNvSpPr>
                    <a:spLocks/>
                  </p:cNvSpPr>
                  <p:nvPr/>
                </p:nvSpPr>
                <p:spPr bwMode="auto">
                  <a:xfrm>
                    <a:off x="3400" y="177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2" name="Freeform 275"/>
                  <p:cNvSpPr>
                    <a:spLocks/>
                  </p:cNvSpPr>
                  <p:nvPr/>
                </p:nvSpPr>
                <p:spPr bwMode="auto">
                  <a:xfrm>
                    <a:off x="3388" y="173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3" name="Freeform 276"/>
                  <p:cNvSpPr>
                    <a:spLocks/>
                  </p:cNvSpPr>
                  <p:nvPr/>
                </p:nvSpPr>
                <p:spPr bwMode="auto">
                  <a:xfrm>
                    <a:off x="3388" y="173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4" name="Freeform 277"/>
                  <p:cNvSpPr>
                    <a:spLocks/>
                  </p:cNvSpPr>
                  <p:nvPr/>
                </p:nvSpPr>
                <p:spPr bwMode="auto">
                  <a:xfrm>
                    <a:off x="3388" y="176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5" name="Freeform 278"/>
                  <p:cNvSpPr>
                    <a:spLocks/>
                  </p:cNvSpPr>
                  <p:nvPr/>
                </p:nvSpPr>
                <p:spPr bwMode="auto">
                  <a:xfrm>
                    <a:off x="3378" y="173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6" name="Freeform 279"/>
                  <p:cNvSpPr>
                    <a:spLocks/>
                  </p:cNvSpPr>
                  <p:nvPr/>
                </p:nvSpPr>
                <p:spPr bwMode="auto">
                  <a:xfrm>
                    <a:off x="3378" y="173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7" name="Freeform 280"/>
                  <p:cNvSpPr>
                    <a:spLocks/>
                  </p:cNvSpPr>
                  <p:nvPr/>
                </p:nvSpPr>
                <p:spPr bwMode="auto">
                  <a:xfrm>
                    <a:off x="3378" y="176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8" name="Freeform 281"/>
                  <p:cNvSpPr>
                    <a:spLocks/>
                  </p:cNvSpPr>
                  <p:nvPr/>
                </p:nvSpPr>
                <p:spPr bwMode="auto">
                  <a:xfrm>
                    <a:off x="3366" y="172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19" name="Freeform 282"/>
                  <p:cNvSpPr>
                    <a:spLocks/>
                  </p:cNvSpPr>
                  <p:nvPr/>
                </p:nvSpPr>
                <p:spPr bwMode="auto">
                  <a:xfrm>
                    <a:off x="3366" y="172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0" name="Freeform 283"/>
                  <p:cNvSpPr>
                    <a:spLocks/>
                  </p:cNvSpPr>
                  <p:nvPr/>
                </p:nvSpPr>
                <p:spPr bwMode="auto">
                  <a:xfrm>
                    <a:off x="3366" y="175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1" name="Freeform 284"/>
                  <p:cNvSpPr>
                    <a:spLocks/>
                  </p:cNvSpPr>
                  <p:nvPr/>
                </p:nvSpPr>
                <p:spPr bwMode="auto">
                  <a:xfrm>
                    <a:off x="3356" y="172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2" name="Freeform 285"/>
                  <p:cNvSpPr>
                    <a:spLocks/>
                  </p:cNvSpPr>
                  <p:nvPr/>
                </p:nvSpPr>
                <p:spPr bwMode="auto">
                  <a:xfrm>
                    <a:off x="3356" y="172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3" name="Freeform 286"/>
                  <p:cNvSpPr>
                    <a:spLocks/>
                  </p:cNvSpPr>
                  <p:nvPr/>
                </p:nvSpPr>
                <p:spPr bwMode="auto">
                  <a:xfrm>
                    <a:off x="3356" y="175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4" name="Freeform 287"/>
                  <p:cNvSpPr>
                    <a:spLocks/>
                  </p:cNvSpPr>
                  <p:nvPr/>
                </p:nvSpPr>
                <p:spPr bwMode="auto">
                  <a:xfrm>
                    <a:off x="3346" y="17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5" name="Freeform 288"/>
                  <p:cNvSpPr>
                    <a:spLocks/>
                  </p:cNvSpPr>
                  <p:nvPr/>
                </p:nvSpPr>
                <p:spPr bwMode="auto">
                  <a:xfrm>
                    <a:off x="3346" y="171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6" name="Freeform 289"/>
                  <p:cNvSpPr>
                    <a:spLocks/>
                  </p:cNvSpPr>
                  <p:nvPr/>
                </p:nvSpPr>
                <p:spPr bwMode="auto">
                  <a:xfrm>
                    <a:off x="3346" y="174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7" name="Freeform 290"/>
                  <p:cNvSpPr>
                    <a:spLocks/>
                  </p:cNvSpPr>
                  <p:nvPr/>
                </p:nvSpPr>
                <p:spPr bwMode="auto">
                  <a:xfrm>
                    <a:off x="3334" y="1708"/>
                    <a:ext cx="8" cy="36"/>
                  </a:xfrm>
                  <a:custGeom>
                    <a:avLst/>
                    <a:gdLst>
                      <a:gd name="T0" fmla="*/ 0 w 8"/>
                      <a:gd name="T1" fmla="*/ 30 h 36"/>
                      <a:gd name="T2" fmla="*/ 0 w 8"/>
                      <a:gd name="T3" fmla="*/ 0 h 36"/>
                      <a:gd name="T4" fmla="*/ 8 w 8"/>
                      <a:gd name="T5" fmla="*/ 4 h 36"/>
                      <a:gd name="T6" fmla="*/ 8 w 8"/>
                      <a:gd name="T7" fmla="*/ 36 h 36"/>
                      <a:gd name="T8" fmla="*/ 0 w 8"/>
                      <a:gd name="T9" fmla="*/ 30 h 36"/>
                    </a:gdLst>
                    <a:ahLst/>
                    <a:cxnLst>
                      <a:cxn ang="0">
                        <a:pos x="T0" y="T1"/>
                      </a:cxn>
                      <a:cxn ang="0">
                        <a:pos x="T2" y="T3"/>
                      </a:cxn>
                      <a:cxn ang="0">
                        <a:pos x="T4" y="T5"/>
                      </a:cxn>
                      <a:cxn ang="0">
                        <a:pos x="T6" y="T7"/>
                      </a:cxn>
                      <a:cxn ang="0">
                        <a:pos x="T8" y="T9"/>
                      </a:cxn>
                    </a:cxnLst>
                    <a:rect l="0" t="0" r="r" b="b"/>
                    <a:pathLst>
                      <a:path w="8" h="36">
                        <a:moveTo>
                          <a:pt x="0" y="30"/>
                        </a:moveTo>
                        <a:lnTo>
                          <a:pt x="0" y="0"/>
                        </a:lnTo>
                        <a:lnTo>
                          <a:pt x="8" y="4"/>
                        </a:lnTo>
                        <a:lnTo>
                          <a:pt x="8" y="36"/>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8" name="Rectangle 291"/>
                  <p:cNvSpPr>
                    <a:spLocks noChangeArrowheads="1"/>
                  </p:cNvSpPr>
                  <p:nvPr/>
                </p:nvSpPr>
                <p:spPr bwMode="auto">
                  <a:xfrm>
                    <a:off x="3334" y="1708"/>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29" name="Freeform 292"/>
                  <p:cNvSpPr>
                    <a:spLocks/>
                  </p:cNvSpPr>
                  <p:nvPr/>
                </p:nvSpPr>
                <p:spPr bwMode="auto">
                  <a:xfrm>
                    <a:off x="3334" y="1738"/>
                    <a:ext cx="8" cy="6"/>
                  </a:xfrm>
                  <a:custGeom>
                    <a:avLst/>
                    <a:gdLst>
                      <a:gd name="T0" fmla="*/ 8 w 8"/>
                      <a:gd name="T1" fmla="*/ 6 h 6"/>
                      <a:gd name="T2" fmla="*/ 8 w 8"/>
                      <a:gd name="T3" fmla="*/ 2 h 6"/>
                      <a:gd name="T4" fmla="*/ 2 w 8"/>
                      <a:gd name="T5" fmla="*/ 0 h 6"/>
                      <a:gd name="T6" fmla="*/ 0 w 8"/>
                      <a:gd name="T7" fmla="*/ 0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0"/>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0" name="Freeform 293"/>
                  <p:cNvSpPr>
                    <a:spLocks/>
                  </p:cNvSpPr>
                  <p:nvPr/>
                </p:nvSpPr>
                <p:spPr bwMode="auto">
                  <a:xfrm>
                    <a:off x="3324" y="170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1" name="Rectangle 294"/>
                  <p:cNvSpPr>
                    <a:spLocks noChangeArrowheads="1"/>
                  </p:cNvSpPr>
                  <p:nvPr/>
                </p:nvSpPr>
                <p:spPr bwMode="auto">
                  <a:xfrm>
                    <a:off x="3324" y="1702"/>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2" name="Freeform 295"/>
                  <p:cNvSpPr>
                    <a:spLocks/>
                  </p:cNvSpPr>
                  <p:nvPr/>
                </p:nvSpPr>
                <p:spPr bwMode="auto">
                  <a:xfrm>
                    <a:off x="3324" y="173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3" name="Freeform 296"/>
                  <p:cNvSpPr>
                    <a:spLocks/>
                  </p:cNvSpPr>
                  <p:nvPr/>
                </p:nvSpPr>
                <p:spPr bwMode="auto">
                  <a:xfrm>
                    <a:off x="3162" y="1604"/>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4" name="Freeform 297"/>
                  <p:cNvSpPr>
                    <a:spLocks/>
                  </p:cNvSpPr>
                  <p:nvPr/>
                </p:nvSpPr>
                <p:spPr bwMode="auto">
                  <a:xfrm>
                    <a:off x="3176" y="1614"/>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5" name="Freeform 298"/>
                  <p:cNvSpPr>
                    <a:spLocks/>
                  </p:cNvSpPr>
                  <p:nvPr/>
                </p:nvSpPr>
                <p:spPr bwMode="auto">
                  <a:xfrm>
                    <a:off x="3160" y="1604"/>
                    <a:ext cx="18" cy="12"/>
                  </a:xfrm>
                  <a:custGeom>
                    <a:avLst/>
                    <a:gdLst>
                      <a:gd name="T0" fmla="*/ 0 w 18"/>
                      <a:gd name="T1" fmla="*/ 2 h 12"/>
                      <a:gd name="T2" fmla="*/ 2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2"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6" name="Freeform 299"/>
                  <p:cNvSpPr>
                    <a:spLocks/>
                  </p:cNvSpPr>
                  <p:nvPr/>
                </p:nvSpPr>
                <p:spPr bwMode="auto">
                  <a:xfrm>
                    <a:off x="3160" y="1606"/>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7" name="Freeform 300"/>
                  <p:cNvSpPr>
                    <a:spLocks/>
                  </p:cNvSpPr>
                  <p:nvPr/>
                </p:nvSpPr>
                <p:spPr bwMode="auto">
                  <a:xfrm>
                    <a:off x="3456" y="1510"/>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8" name="Freeform 301"/>
                  <p:cNvSpPr>
                    <a:spLocks/>
                  </p:cNvSpPr>
                  <p:nvPr/>
                </p:nvSpPr>
                <p:spPr bwMode="auto">
                  <a:xfrm>
                    <a:off x="3160" y="1338"/>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39" name="Freeform 302"/>
                  <p:cNvSpPr>
                    <a:spLocks/>
                  </p:cNvSpPr>
                  <p:nvPr/>
                </p:nvSpPr>
                <p:spPr bwMode="auto">
                  <a:xfrm>
                    <a:off x="3160" y="1536"/>
                    <a:ext cx="296" cy="216"/>
                  </a:xfrm>
                  <a:custGeom>
                    <a:avLst/>
                    <a:gdLst>
                      <a:gd name="T0" fmla="*/ 296 w 296"/>
                      <a:gd name="T1" fmla="*/ 172 h 216"/>
                      <a:gd name="T2" fmla="*/ 296 w 296"/>
                      <a:gd name="T3" fmla="*/ 216 h 216"/>
                      <a:gd name="T4" fmla="*/ 0 w 296"/>
                      <a:gd name="T5" fmla="*/ 44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4"/>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0" name="Freeform 303"/>
                  <p:cNvSpPr>
                    <a:spLocks/>
                  </p:cNvSpPr>
                  <p:nvPr/>
                </p:nvSpPr>
                <p:spPr bwMode="auto">
                  <a:xfrm>
                    <a:off x="3180" y="1556"/>
                    <a:ext cx="100" cy="72"/>
                  </a:xfrm>
                  <a:custGeom>
                    <a:avLst/>
                    <a:gdLst>
                      <a:gd name="T0" fmla="*/ 0 w 100"/>
                      <a:gd name="T1" fmla="*/ 14 h 72"/>
                      <a:gd name="T2" fmla="*/ 0 w 100"/>
                      <a:gd name="T3" fmla="*/ 0 h 72"/>
                      <a:gd name="T4" fmla="*/ 100 w 100"/>
                      <a:gd name="T5" fmla="*/ 56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6"/>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1" name="Rectangle 304"/>
                  <p:cNvSpPr>
                    <a:spLocks noChangeArrowheads="1"/>
                  </p:cNvSpPr>
                  <p:nvPr/>
                </p:nvSpPr>
                <p:spPr bwMode="auto">
                  <a:xfrm>
                    <a:off x="3180" y="1556"/>
                    <a:ext cx="2" cy="14"/>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2" name="Freeform 305"/>
                  <p:cNvSpPr>
                    <a:spLocks/>
                  </p:cNvSpPr>
                  <p:nvPr/>
                </p:nvSpPr>
                <p:spPr bwMode="auto">
                  <a:xfrm>
                    <a:off x="3180" y="1570"/>
                    <a:ext cx="100" cy="58"/>
                  </a:xfrm>
                  <a:custGeom>
                    <a:avLst/>
                    <a:gdLst>
                      <a:gd name="T0" fmla="*/ 100 w 100"/>
                      <a:gd name="T1" fmla="*/ 58 h 58"/>
                      <a:gd name="T2" fmla="*/ 100 w 100"/>
                      <a:gd name="T3" fmla="*/ 56 h 58"/>
                      <a:gd name="T4" fmla="*/ 2 w 100"/>
                      <a:gd name="T5" fmla="*/ 0 h 58"/>
                      <a:gd name="T6" fmla="*/ 0 w 100"/>
                      <a:gd name="T7" fmla="*/ 0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0"/>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3" name="Freeform 306"/>
                  <p:cNvSpPr>
                    <a:spLocks/>
                  </p:cNvSpPr>
                  <p:nvPr/>
                </p:nvSpPr>
                <p:spPr bwMode="auto">
                  <a:xfrm>
                    <a:off x="3442" y="1706"/>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4" name="Freeform 307"/>
                  <p:cNvSpPr>
                    <a:spLocks/>
                  </p:cNvSpPr>
                  <p:nvPr/>
                </p:nvSpPr>
                <p:spPr bwMode="auto">
                  <a:xfrm>
                    <a:off x="3442" y="170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5" name="Freeform 308"/>
                  <p:cNvSpPr>
                    <a:spLocks/>
                  </p:cNvSpPr>
                  <p:nvPr/>
                </p:nvSpPr>
                <p:spPr bwMode="auto">
                  <a:xfrm>
                    <a:off x="3442" y="173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6" name="Freeform 309"/>
                  <p:cNvSpPr>
                    <a:spLocks/>
                  </p:cNvSpPr>
                  <p:nvPr/>
                </p:nvSpPr>
                <p:spPr bwMode="auto">
                  <a:xfrm>
                    <a:off x="3432" y="170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7" name="Freeform 310"/>
                  <p:cNvSpPr>
                    <a:spLocks/>
                  </p:cNvSpPr>
                  <p:nvPr/>
                </p:nvSpPr>
                <p:spPr bwMode="auto">
                  <a:xfrm>
                    <a:off x="3432" y="170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8" name="Freeform 311"/>
                  <p:cNvSpPr>
                    <a:spLocks/>
                  </p:cNvSpPr>
                  <p:nvPr/>
                </p:nvSpPr>
                <p:spPr bwMode="auto">
                  <a:xfrm>
                    <a:off x="3432" y="173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49" name="Freeform 312"/>
                  <p:cNvSpPr>
                    <a:spLocks/>
                  </p:cNvSpPr>
                  <p:nvPr/>
                </p:nvSpPr>
                <p:spPr bwMode="auto">
                  <a:xfrm>
                    <a:off x="3420" y="169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0" name="Freeform 313"/>
                  <p:cNvSpPr>
                    <a:spLocks/>
                  </p:cNvSpPr>
                  <p:nvPr/>
                </p:nvSpPr>
                <p:spPr bwMode="auto">
                  <a:xfrm>
                    <a:off x="3420" y="169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1" name="Freeform 314"/>
                  <p:cNvSpPr>
                    <a:spLocks/>
                  </p:cNvSpPr>
                  <p:nvPr/>
                </p:nvSpPr>
                <p:spPr bwMode="auto">
                  <a:xfrm>
                    <a:off x="3420" y="172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2" name="Freeform 315"/>
                  <p:cNvSpPr>
                    <a:spLocks/>
                  </p:cNvSpPr>
                  <p:nvPr/>
                </p:nvSpPr>
                <p:spPr bwMode="auto">
                  <a:xfrm>
                    <a:off x="3410" y="168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3" name="Freeform 316"/>
                  <p:cNvSpPr>
                    <a:spLocks/>
                  </p:cNvSpPr>
                  <p:nvPr/>
                </p:nvSpPr>
                <p:spPr bwMode="auto">
                  <a:xfrm>
                    <a:off x="3410" y="168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4" name="Freeform 317"/>
                  <p:cNvSpPr>
                    <a:spLocks/>
                  </p:cNvSpPr>
                  <p:nvPr/>
                </p:nvSpPr>
                <p:spPr bwMode="auto">
                  <a:xfrm>
                    <a:off x="3410" y="171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5" name="Freeform 318"/>
                  <p:cNvSpPr>
                    <a:spLocks/>
                  </p:cNvSpPr>
                  <p:nvPr/>
                </p:nvSpPr>
                <p:spPr bwMode="auto">
                  <a:xfrm>
                    <a:off x="3400" y="168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6" name="Freeform 319"/>
                  <p:cNvSpPr>
                    <a:spLocks/>
                  </p:cNvSpPr>
                  <p:nvPr/>
                </p:nvSpPr>
                <p:spPr bwMode="auto">
                  <a:xfrm>
                    <a:off x="3400" y="168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7" name="Freeform 320"/>
                  <p:cNvSpPr>
                    <a:spLocks/>
                  </p:cNvSpPr>
                  <p:nvPr/>
                </p:nvSpPr>
                <p:spPr bwMode="auto">
                  <a:xfrm>
                    <a:off x="3400" y="171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8" name="Freeform 321"/>
                  <p:cNvSpPr>
                    <a:spLocks/>
                  </p:cNvSpPr>
                  <p:nvPr/>
                </p:nvSpPr>
                <p:spPr bwMode="auto">
                  <a:xfrm>
                    <a:off x="3388" y="16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59" name="Freeform 322"/>
                  <p:cNvSpPr>
                    <a:spLocks/>
                  </p:cNvSpPr>
                  <p:nvPr/>
                </p:nvSpPr>
                <p:spPr bwMode="auto">
                  <a:xfrm>
                    <a:off x="3388" y="167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0" name="Freeform 323"/>
                  <p:cNvSpPr>
                    <a:spLocks/>
                  </p:cNvSpPr>
                  <p:nvPr/>
                </p:nvSpPr>
                <p:spPr bwMode="auto">
                  <a:xfrm>
                    <a:off x="3388" y="170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1" name="Freeform 324"/>
                  <p:cNvSpPr>
                    <a:spLocks/>
                  </p:cNvSpPr>
                  <p:nvPr/>
                </p:nvSpPr>
                <p:spPr bwMode="auto">
                  <a:xfrm>
                    <a:off x="3378" y="16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2" name="Freeform 325"/>
                  <p:cNvSpPr>
                    <a:spLocks/>
                  </p:cNvSpPr>
                  <p:nvPr/>
                </p:nvSpPr>
                <p:spPr bwMode="auto">
                  <a:xfrm>
                    <a:off x="3378" y="167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3" name="Freeform 326"/>
                  <p:cNvSpPr>
                    <a:spLocks/>
                  </p:cNvSpPr>
                  <p:nvPr/>
                </p:nvSpPr>
                <p:spPr bwMode="auto">
                  <a:xfrm>
                    <a:off x="3378" y="170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4" name="Freeform 327"/>
                  <p:cNvSpPr>
                    <a:spLocks/>
                  </p:cNvSpPr>
                  <p:nvPr/>
                </p:nvSpPr>
                <p:spPr bwMode="auto">
                  <a:xfrm>
                    <a:off x="3366" y="1664"/>
                    <a:ext cx="8" cy="36"/>
                  </a:xfrm>
                  <a:custGeom>
                    <a:avLst/>
                    <a:gdLst>
                      <a:gd name="T0" fmla="*/ 0 w 8"/>
                      <a:gd name="T1" fmla="*/ 30 h 36"/>
                      <a:gd name="T2" fmla="*/ 0 w 8"/>
                      <a:gd name="T3" fmla="*/ 0 h 36"/>
                      <a:gd name="T4" fmla="*/ 8 w 8"/>
                      <a:gd name="T5" fmla="*/ 4 h 36"/>
                      <a:gd name="T6" fmla="*/ 8 w 8"/>
                      <a:gd name="T7" fmla="*/ 36 h 36"/>
                      <a:gd name="T8" fmla="*/ 0 w 8"/>
                      <a:gd name="T9" fmla="*/ 30 h 36"/>
                    </a:gdLst>
                    <a:ahLst/>
                    <a:cxnLst>
                      <a:cxn ang="0">
                        <a:pos x="T0" y="T1"/>
                      </a:cxn>
                      <a:cxn ang="0">
                        <a:pos x="T2" y="T3"/>
                      </a:cxn>
                      <a:cxn ang="0">
                        <a:pos x="T4" y="T5"/>
                      </a:cxn>
                      <a:cxn ang="0">
                        <a:pos x="T6" y="T7"/>
                      </a:cxn>
                      <a:cxn ang="0">
                        <a:pos x="T8" y="T9"/>
                      </a:cxn>
                    </a:cxnLst>
                    <a:rect l="0" t="0" r="r" b="b"/>
                    <a:pathLst>
                      <a:path w="8" h="36">
                        <a:moveTo>
                          <a:pt x="0" y="30"/>
                        </a:moveTo>
                        <a:lnTo>
                          <a:pt x="0" y="0"/>
                        </a:lnTo>
                        <a:lnTo>
                          <a:pt x="8" y="4"/>
                        </a:lnTo>
                        <a:lnTo>
                          <a:pt x="8" y="36"/>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5" name="Rectangle 328"/>
                  <p:cNvSpPr>
                    <a:spLocks noChangeArrowheads="1"/>
                  </p:cNvSpPr>
                  <p:nvPr/>
                </p:nvSpPr>
                <p:spPr bwMode="auto">
                  <a:xfrm>
                    <a:off x="3366" y="166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6" name="Freeform 329"/>
                  <p:cNvSpPr>
                    <a:spLocks/>
                  </p:cNvSpPr>
                  <p:nvPr/>
                </p:nvSpPr>
                <p:spPr bwMode="auto">
                  <a:xfrm>
                    <a:off x="3366" y="1694"/>
                    <a:ext cx="8" cy="6"/>
                  </a:xfrm>
                  <a:custGeom>
                    <a:avLst/>
                    <a:gdLst>
                      <a:gd name="T0" fmla="*/ 8 w 8"/>
                      <a:gd name="T1" fmla="*/ 6 h 6"/>
                      <a:gd name="T2" fmla="*/ 8 w 8"/>
                      <a:gd name="T3" fmla="*/ 2 h 6"/>
                      <a:gd name="T4" fmla="*/ 2 w 8"/>
                      <a:gd name="T5" fmla="*/ 0 h 6"/>
                      <a:gd name="T6" fmla="*/ 0 w 8"/>
                      <a:gd name="T7" fmla="*/ 0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0"/>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7" name="Freeform 330"/>
                  <p:cNvSpPr>
                    <a:spLocks/>
                  </p:cNvSpPr>
                  <p:nvPr/>
                </p:nvSpPr>
                <p:spPr bwMode="auto">
                  <a:xfrm>
                    <a:off x="3356" y="165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8" name="Rectangle 331"/>
                  <p:cNvSpPr>
                    <a:spLocks noChangeArrowheads="1"/>
                  </p:cNvSpPr>
                  <p:nvPr/>
                </p:nvSpPr>
                <p:spPr bwMode="auto">
                  <a:xfrm>
                    <a:off x="3356" y="1658"/>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69" name="Freeform 332"/>
                  <p:cNvSpPr>
                    <a:spLocks/>
                  </p:cNvSpPr>
                  <p:nvPr/>
                </p:nvSpPr>
                <p:spPr bwMode="auto">
                  <a:xfrm>
                    <a:off x="3356" y="168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0" name="Freeform 333"/>
                  <p:cNvSpPr>
                    <a:spLocks/>
                  </p:cNvSpPr>
                  <p:nvPr/>
                </p:nvSpPr>
                <p:spPr bwMode="auto">
                  <a:xfrm>
                    <a:off x="3346" y="1650"/>
                    <a:ext cx="6" cy="36"/>
                  </a:xfrm>
                  <a:custGeom>
                    <a:avLst/>
                    <a:gdLst>
                      <a:gd name="T0" fmla="*/ 0 w 6"/>
                      <a:gd name="T1" fmla="*/ 32 h 36"/>
                      <a:gd name="T2" fmla="*/ 0 w 6"/>
                      <a:gd name="T3" fmla="*/ 0 h 36"/>
                      <a:gd name="T4" fmla="*/ 6 w 6"/>
                      <a:gd name="T5" fmla="*/ 6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6"/>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1" name="Freeform 334"/>
                  <p:cNvSpPr>
                    <a:spLocks/>
                  </p:cNvSpPr>
                  <p:nvPr/>
                </p:nvSpPr>
                <p:spPr bwMode="auto">
                  <a:xfrm>
                    <a:off x="3346" y="165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2" name="Freeform 335"/>
                  <p:cNvSpPr>
                    <a:spLocks/>
                  </p:cNvSpPr>
                  <p:nvPr/>
                </p:nvSpPr>
                <p:spPr bwMode="auto">
                  <a:xfrm>
                    <a:off x="3346" y="168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3" name="Freeform 336"/>
                  <p:cNvSpPr>
                    <a:spLocks/>
                  </p:cNvSpPr>
                  <p:nvPr/>
                </p:nvSpPr>
                <p:spPr bwMode="auto">
                  <a:xfrm>
                    <a:off x="3334" y="164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4" name="Freeform 337"/>
                  <p:cNvSpPr>
                    <a:spLocks/>
                  </p:cNvSpPr>
                  <p:nvPr/>
                </p:nvSpPr>
                <p:spPr bwMode="auto">
                  <a:xfrm>
                    <a:off x="3334" y="164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5" name="Freeform 338"/>
                  <p:cNvSpPr>
                    <a:spLocks/>
                  </p:cNvSpPr>
                  <p:nvPr/>
                </p:nvSpPr>
                <p:spPr bwMode="auto">
                  <a:xfrm>
                    <a:off x="3334" y="167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6" name="Freeform 339"/>
                  <p:cNvSpPr>
                    <a:spLocks/>
                  </p:cNvSpPr>
                  <p:nvPr/>
                </p:nvSpPr>
                <p:spPr bwMode="auto">
                  <a:xfrm>
                    <a:off x="3324" y="163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7" name="Freeform 340"/>
                  <p:cNvSpPr>
                    <a:spLocks/>
                  </p:cNvSpPr>
                  <p:nvPr/>
                </p:nvSpPr>
                <p:spPr bwMode="auto">
                  <a:xfrm>
                    <a:off x="3324" y="163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8" name="Freeform 341"/>
                  <p:cNvSpPr>
                    <a:spLocks/>
                  </p:cNvSpPr>
                  <p:nvPr/>
                </p:nvSpPr>
                <p:spPr bwMode="auto">
                  <a:xfrm>
                    <a:off x="3324" y="166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79" name="Freeform 342"/>
                  <p:cNvSpPr>
                    <a:spLocks/>
                  </p:cNvSpPr>
                  <p:nvPr/>
                </p:nvSpPr>
                <p:spPr bwMode="auto">
                  <a:xfrm>
                    <a:off x="3162" y="1540"/>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0" name="Freeform 343"/>
                  <p:cNvSpPr>
                    <a:spLocks/>
                  </p:cNvSpPr>
                  <p:nvPr/>
                </p:nvSpPr>
                <p:spPr bwMode="auto">
                  <a:xfrm>
                    <a:off x="3176" y="155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1" name="Freeform 344"/>
                  <p:cNvSpPr>
                    <a:spLocks/>
                  </p:cNvSpPr>
                  <p:nvPr/>
                </p:nvSpPr>
                <p:spPr bwMode="auto">
                  <a:xfrm>
                    <a:off x="3160" y="1542"/>
                    <a:ext cx="18" cy="10"/>
                  </a:xfrm>
                  <a:custGeom>
                    <a:avLst/>
                    <a:gdLst>
                      <a:gd name="T0" fmla="*/ 0 w 18"/>
                      <a:gd name="T1" fmla="*/ 2 h 10"/>
                      <a:gd name="T2" fmla="*/ 2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2" name="Freeform 345"/>
                  <p:cNvSpPr>
                    <a:spLocks/>
                  </p:cNvSpPr>
                  <p:nvPr/>
                </p:nvSpPr>
                <p:spPr bwMode="auto">
                  <a:xfrm>
                    <a:off x="3160" y="154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3" name="Freeform 346"/>
                  <p:cNvSpPr>
                    <a:spLocks/>
                  </p:cNvSpPr>
                  <p:nvPr/>
                </p:nvSpPr>
                <p:spPr bwMode="auto">
                  <a:xfrm>
                    <a:off x="3456" y="1448"/>
                    <a:ext cx="340" cy="242"/>
                  </a:xfrm>
                  <a:custGeom>
                    <a:avLst/>
                    <a:gdLst>
                      <a:gd name="T0" fmla="*/ 0 w 340"/>
                      <a:gd name="T1" fmla="*/ 196 h 242"/>
                      <a:gd name="T2" fmla="*/ 340 w 340"/>
                      <a:gd name="T3" fmla="*/ 0 h 242"/>
                      <a:gd name="T4" fmla="*/ 340 w 340"/>
                      <a:gd name="T5" fmla="*/ 44 h 242"/>
                      <a:gd name="T6" fmla="*/ 0 w 340"/>
                      <a:gd name="T7" fmla="*/ 242 h 242"/>
                      <a:gd name="T8" fmla="*/ 0 w 340"/>
                      <a:gd name="T9" fmla="*/ 196 h 242"/>
                    </a:gdLst>
                    <a:ahLst/>
                    <a:cxnLst>
                      <a:cxn ang="0">
                        <a:pos x="T0" y="T1"/>
                      </a:cxn>
                      <a:cxn ang="0">
                        <a:pos x="T2" y="T3"/>
                      </a:cxn>
                      <a:cxn ang="0">
                        <a:pos x="T4" y="T5"/>
                      </a:cxn>
                      <a:cxn ang="0">
                        <a:pos x="T6" y="T7"/>
                      </a:cxn>
                      <a:cxn ang="0">
                        <a:pos x="T8" y="T9"/>
                      </a:cxn>
                    </a:cxnLst>
                    <a:rect l="0" t="0" r="r" b="b"/>
                    <a:pathLst>
                      <a:path w="340" h="242">
                        <a:moveTo>
                          <a:pt x="0" y="196"/>
                        </a:moveTo>
                        <a:lnTo>
                          <a:pt x="340" y="0"/>
                        </a:lnTo>
                        <a:lnTo>
                          <a:pt x="340" y="44"/>
                        </a:lnTo>
                        <a:lnTo>
                          <a:pt x="0" y="242"/>
                        </a:lnTo>
                        <a:lnTo>
                          <a:pt x="0" y="19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4" name="Freeform 347"/>
                  <p:cNvSpPr>
                    <a:spLocks/>
                  </p:cNvSpPr>
                  <p:nvPr/>
                </p:nvSpPr>
                <p:spPr bwMode="auto">
                  <a:xfrm>
                    <a:off x="3160" y="1276"/>
                    <a:ext cx="636" cy="368"/>
                  </a:xfrm>
                  <a:custGeom>
                    <a:avLst/>
                    <a:gdLst>
                      <a:gd name="T0" fmla="*/ 0 w 636"/>
                      <a:gd name="T1" fmla="*/ 196 h 368"/>
                      <a:gd name="T2" fmla="*/ 338 w 636"/>
                      <a:gd name="T3" fmla="*/ 0 h 368"/>
                      <a:gd name="T4" fmla="*/ 636 w 636"/>
                      <a:gd name="T5" fmla="*/ 172 h 368"/>
                      <a:gd name="T6" fmla="*/ 296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38" y="0"/>
                        </a:lnTo>
                        <a:lnTo>
                          <a:pt x="636" y="172"/>
                        </a:lnTo>
                        <a:lnTo>
                          <a:pt x="296" y="368"/>
                        </a:lnTo>
                        <a:lnTo>
                          <a:pt x="0" y="19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5" name="Freeform 348"/>
                  <p:cNvSpPr>
                    <a:spLocks/>
                  </p:cNvSpPr>
                  <p:nvPr/>
                </p:nvSpPr>
                <p:spPr bwMode="auto">
                  <a:xfrm>
                    <a:off x="3160" y="1472"/>
                    <a:ext cx="296" cy="218"/>
                  </a:xfrm>
                  <a:custGeom>
                    <a:avLst/>
                    <a:gdLst>
                      <a:gd name="T0" fmla="*/ 296 w 296"/>
                      <a:gd name="T1" fmla="*/ 172 h 218"/>
                      <a:gd name="T2" fmla="*/ 296 w 296"/>
                      <a:gd name="T3" fmla="*/ 218 h 218"/>
                      <a:gd name="T4" fmla="*/ 0 w 296"/>
                      <a:gd name="T5" fmla="*/ 46 h 218"/>
                      <a:gd name="T6" fmla="*/ 0 w 296"/>
                      <a:gd name="T7" fmla="*/ 0 h 218"/>
                      <a:gd name="T8" fmla="*/ 296 w 296"/>
                      <a:gd name="T9" fmla="*/ 172 h 218"/>
                    </a:gdLst>
                    <a:ahLst/>
                    <a:cxnLst>
                      <a:cxn ang="0">
                        <a:pos x="T0" y="T1"/>
                      </a:cxn>
                      <a:cxn ang="0">
                        <a:pos x="T2" y="T3"/>
                      </a:cxn>
                      <a:cxn ang="0">
                        <a:pos x="T4" y="T5"/>
                      </a:cxn>
                      <a:cxn ang="0">
                        <a:pos x="T6" y="T7"/>
                      </a:cxn>
                      <a:cxn ang="0">
                        <a:pos x="T8" y="T9"/>
                      </a:cxn>
                    </a:cxnLst>
                    <a:rect l="0" t="0" r="r" b="b"/>
                    <a:pathLst>
                      <a:path w="296" h="218">
                        <a:moveTo>
                          <a:pt x="296" y="172"/>
                        </a:moveTo>
                        <a:lnTo>
                          <a:pt x="296" y="218"/>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6" name="Freeform 349"/>
                  <p:cNvSpPr>
                    <a:spLocks/>
                  </p:cNvSpPr>
                  <p:nvPr/>
                </p:nvSpPr>
                <p:spPr bwMode="auto">
                  <a:xfrm>
                    <a:off x="3180" y="1494"/>
                    <a:ext cx="100" cy="72"/>
                  </a:xfrm>
                  <a:custGeom>
                    <a:avLst/>
                    <a:gdLst>
                      <a:gd name="T0" fmla="*/ 0 w 100"/>
                      <a:gd name="T1" fmla="*/ 14 h 72"/>
                      <a:gd name="T2" fmla="*/ 0 w 100"/>
                      <a:gd name="T3" fmla="*/ 0 h 72"/>
                      <a:gd name="T4" fmla="*/ 100 w 100"/>
                      <a:gd name="T5" fmla="*/ 56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6"/>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7" name="Freeform 350"/>
                  <p:cNvSpPr>
                    <a:spLocks/>
                  </p:cNvSpPr>
                  <p:nvPr/>
                </p:nvSpPr>
                <p:spPr bwMode="auto">
                  <a:xfrm>
                    <a:off x="3180" y="1494"/>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8" name="Freeform 351"/>
                  <p:cNvSpPr>
                    <a:spLocks/>
                  </p:cNvSpPr>
                  <p:nvPr/>
                </p:nvSpPr>
                <p:spPr bwMode="auto">
                  <a:xfrm>
                    <a:off x="3180" y="1506"/>
                    <a:ext cx="100" cy="60"/>
                  </a:xfrm>
                  <a:custGeom>
                    <a:avLst/>
                    <a:gdLst>
                      <a:gd name="T0" fmla="*/ 100 w 100"/>
                      <a:gd name="T1" fmla="*/ 60 h 60"/>
                      <a:gd name="T2" fmla="*/ 100 w 100"/>
                      <a:gd name="T3" fmla="*/ 56 h 60"/>
                      <a:gd name="T4" fmla="*/ 2 w 100"/>
                      <a:gd name="T5" fmla="*/ 0 h 60"/>
                      <a:gd name="T6" fmla="*/ 0 w 100"/>
                      <a:gd name="T7" fmla="*/ 2 h 60"/>
                      <a:gd name="T8" fmla="*/ 100 w 100"/>
                      <a:gd name="T9" fmla="*/ 60 h 60"/>
                    </a:gdLst>
                    <a:ahLst/>
                    <a:cxnLst>
                      <a:cxn ang="0">
                        <a:pos x="T0" y="T1"/>
                      </a:cxn>
                      <a:cxn ang="0">
                        <a:pos x="T2" y="T3"/>
                      </a:cxn>
                      <a:cxn ang="0">
                        <a:pos x="T4" y="T5"/>
                      </a:cxn>
                      <a:cxn ang="0">
                        <a:pos x="T6" y="T7"/>
                      </a:cxn>
                      <a:cxn ang="0">
                        <a:pos x="T8" y="T9"/>
                      </a:cxn>
                    </a:cxnLst>
                    <a:rect l="0" t="0" r="r" b="b"/>
                    <a:pathLst>
                      <a:path w="100" h="60">
                        <a:moveTo>
                          <a:pt x="100" y="60"/>
                        </a:moveTo>
                        <a:lnTo>
                          <a:pt x="100" y="56"/>
                        </a:lnTo>
                        <a:lnTo>
                          <a:pt x="2" y="0"/>
                        </a:lnTo>
                        <a:lnTo>
                          <a:pt x="0" y="2"/>
                        </a:lnTo>
                        <a:lnTo>
                          <a:pt x="100" y="60"/>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89" name="Freeform 352"/>
                  <p:cNvSpPr>
                    <a:spLocks/>
                  </p:cNvSpPr>
                  <p:nvPr/>
                </p:nvSpPr>
                <p:spPr bwMode="auto">
                  <a:xfrm>
                    <a:off x="3442" y="164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0" name="Freeform 353"/>
                  <p:cNvSpPr>
                    <a:spLocks/>
                  </p:cNvSpPr>
                  <p:nvPr/>
                </p:nvSpPr>
                <p:spPr bwMode="auto">
                  <a:xfrm>
                    <a:off x="3442" y="164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1" name="Freeform 354"/>
                  <p:cNvSpPr>
                    <a:spLocks/>
                  </p:cNvSpPr>
                  <p:nvPr/>
                </p:nvSpPr>
                <p:spPr bwMode="auto">
                  <a:xfrm>
                    <a:off x="3442" y="167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2" name="Freeform 355"/>
                  <p:cNvSpPr>
                    <a:spLocks/>
                  </p:cNvSpPr>
                  <p:nvPr/>
                </p:nvSpPr>
                <p:spPr bwMode="auto">
                  <a:xfrm>
                    <a:off x="3432" y="163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3" name="Freeform 356"/>
                  <p:cNvSpPr>
                    <a:spLocks/>
                  </p:cNvSpPr>
                  <p:nvPr/>
                </p:nvSpPr>
                <p:spPr bwMode="auto">
                  <a:xfrm>
                    <a:off x="3432" y="163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4" name="Freeform 357"/>
                  <p:cNvSpPr>
                    <a:spLocks/>
                  </p:cNvSpPr>
                  <p:nvPr/>
                </p:nvSpPr>
                <p:spPr bwMode="auto">
                  <a:xfrm>
                    <a:off x="3432" y="166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5" name="Freeform 358"/>
                  <p:cNvSpPr>
                    <a:spLocks/>
                  </p:cNvSpPr>
                  <p:nvPr/>
                </p:nvSpPr>
                <p:spPr bwMode="auto">
                  <a:xfrm>
                    <a:off x="3420" y="163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6" name="Freeform 359"/>
                  <p:cNvSpPr>
                    <a:spLocks/>
                  </p:cNvSpPr>
                  <p:nvPr/>
                </p:nvSpPr>
                <p:spPr bwMode="auto">
                  <a:xfrm>
                    <a:off x="3420" y="163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7" name="Freeform 360"/>
                  <p:cNvSpPr>
                    <a:spLocks/>
                  </p:cNvSpPr>
                  <p:nvPr/>
                </p:nvSpPr>
                <p:spPr bwMode="auto">
                  <a:xfrm>
                    <a:off x="3420" y="166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8" name="Freeform 361"/>
                  <p:cNvSpPr>
                    <a:spLocks/>
                  </p:cNvSpPr>
                  <p:nvPr/>
                </p:nvSpPr>
                <p:spPr bwMode="auto">
                  <a:xfrm>
                    <a:off x="3410" y="162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099" name="Freeform 362"/>
                  <p:cNvSpPr>
                    <a:spLocks/>
                  </p:cNvSpPr>
                  <p:nvPr/>
                </p:nvSpPr>
                <p:spPr bwMode="auto">
                  <a:xfrm>
                    <a:off x="3410" y="162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0" name="Freeform 363"/>
                  <p:cNvSpPr>
                    <a:spLocks/>
                  </p:cNvSpPr>
                  <p:nvPr/>
                </p:nvSpPr>
                <p:spPr bwMode="auto">
                  <a:xfrm>
                    <a:off x="3410" y="165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1" name="Freeform 364"/>
                  <p:cNvSpPr>
                    <a:spLocks/>
                  </p:cNvSpPr>
                  <p:nvPr/>
                </p:nvSpPr>
                <p:spPr bwMode="auto">
                  <a:xfrm>
                    <a:off x="3400" y="1620"/>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2" name="Freeform 365"/>
                  <p:cNvSpPr>
                    <a:spLocks/>
                  </p:cNvSpPr>
                  <p:nvPr/>
                </p:nvSpPr>
                <p:spPr bwMode="auto">
                  <a:xfrm>
                    <a:off x="3400" y="1620"/>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3" name="Freeform 366"/>
                  <p:cNvSpPr>
                    <a:spLocks/>
                  </p:cNvSpPr>
                  <p:nvPr/>
                </p:nvSpPr>
                <p:spPr bwMode="auto">
                  <a:xfrm>
                    <a:off x="3400" y="1650"/>
                    <a:ext cx="6" cy="6"/>
                  </a:xfrm>
                  <a:custGeom>
                    <a:avLst/>
                    <a:gdLst>
                      <a:gd name="T0" fmla="*/ 6 w 6"/>
                      <a:gd name="T1" fmla="*/ 6 h 6"/>
                      <a:gd name="T2" fmla="*/ 6 w 6"/>
                      <a:gd name="T3" fmla="*/ 2 h 6"/>
                      <a:gd name="T4" fmla="*/ 0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0" y="0"/>
                        </a:lnTo>
                        <a:lnTo>
                          <a:pt x="0" y="0"/>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4" name="Freeform 367"/>
                  <p:cNvSpPr>
                    <a:spLocks/>
                  </p:cNvSpPr>
                  <p:nvPr/>
                </p:nvSpPr>
                <p:spPr bwMode="auto">
                  <a:xfrm>
                    <a:off x="3388" y="161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5" name="Rectangle 368"/>
                  <p:cNvSpPr>
                    <a:spLocks noChangeArrowheads="1"/>
                  </p:cNvSpPr>
                  <p:nvPr/>
                </p:nvSpPr>
                <p:spPr bwMode="auto">
                  <a:xfrm>
                    <a:off x="3388" y="161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6" name="Freeform 369"/>
                  <p:cNvSpPr>
                    <a:spLocks/>
                  </p:cNvSpPr>
                  <p:nvPr/>
                </p:nvSpPr>
                <p:spPr bwMode="auto">
                  <a:xfrm>
                    <a:off x="3388" y="164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7" name="Freeform 370"/>
                  <p:cNvSpPr>
                    <a:spLocks/>
                  </p:cNvSpPr>
                  <p:nvPr/>
                </p:nvSpPr>
                <p:spPr bwMode="auto">
                  <a:xfrm>
                    <a:off x="3378" y="1606"/>
                    <a:ext cx="6" cy="36"/>
                  </a:xfrm>
                  <a:custGeom>
                    <a:avLst/>
                    <a:gdLst>
                      <a:gd name="T0" fmla="*/ 0 w 6"/>
                      <a:gd name="T1" fmla="*/ 32 h 36"/>
                      <a:gd name="T2" fmla="*/ 0 w 6"/>
                      <a:gd name="T3" fmla="*/ 0 h 36"/>
                      <a:gd name="T4" fmla="*/ 6 w 6"/>
                      <a:gd name="T5" fmla="*/ 6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6"/>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8" name="Freeform 371"/>
                  <p:cNvSpPr>
                    <a:spLocks/>
                  </p:cNvSpPr>
                  <p:nvPr/>
                </p:nvSpPr>
                <p:spPr bwMode="auto">
                  <a:xfrm>
                    <a:off x="3378" y="160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09" name="Freeform 372"/>
                  <p:cNvSpPr>
                    <a:spLocks/>
                  </p:cNvSpPr>
                  <p:nvPr/>
                </p:nvSpPr>
                <p:spPr bwMode="auto">
                  <a:xfrm>
                    <a:off x="3378" y="163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0" name="Freeform 373"/>
                  <p:cNvSpPr>
                    <a:spLocks/>
                  </p:cNvSpPr>
                  <p:nvPr/>
                </p:nvSpPr>
                <p:spPr bwMode="auto">
                  <a:xfrm>
                    <a:off x="3366" y="160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1" name="Freeform 374"/>
                  <p:cNvSpPr>
                    <a:spLocks/>
                  </p:cNvSpPr>
                  <p:nvPr/>
                </p:nvSpPr>
                <p:spPr bwMode="auto">
                  <a:xfrm>
                    <a:off x="3366" y="160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2" name="Freeform 375"/>
                  <p:cNvSpPr>
                    <a:spLocks/>
                  </p:cNvSpPr>
                  <p:nvPr/>
                </p:nvSpPr>
                <p:spPr bwMode="auto">
                  <a:xfrm>
                    <a:off x="3366" y="163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3" name="Freeform 376"/>
                  <p:cNvSpPr>
                    <a:spLocks/>
                  </p:cNvSpPr>
                  <p:nvPr/>
                </p:nvSpPr>
                <p:spPr bwMode="auto">
                  <a:xfrm>
                    <a:off x="3356" y="159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4" name="Freeform 377"/>
                  <p:cNvSpPr>
                    <a:spLocks/>
                  </p:cNvSpPr>
                  <p:nvPr/>
                </p:nvSpPr>
                <p:spPr bwMode="auto">
                  <a:xfrm>
                    <a:off x="3356" y="159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5" name="Freeform 378"/>
                  <p:cNvSpPr>
                    <a:spLocks/>
                  </p:cNvSpPr>
                  <p:nvPr/>
                </p:nvSpPr>
                <p:spPr bwMode="auto">
                  <a:xfrm>
                    <a:off x="3356" y="162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6" name="Freeform 379"/>
                  <p:cNvSpPr>
                    <a:spLocks/>
                  </p:cNvSpPr>
                  <p:nvPr/>
                </p:nvSpPr>
                <p:spPr bwMode="auto">
                  <a:xfrm>
                    <a:off x="3346" y="158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7" name="Freeform 380"/>
                  <p:cNvSpPr>
                    <a:spLocks/>
                  </p:cNvSpPr>
                  <p:nvPr/>
                </p:nvSpPr>
                <p:spPr bwMode="auto">
                  <a:xfrm>
                    <a:off x="3346" y="158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8" name="Freeform 381"/>
                  <p:cNvSpPr>
                    <a:spLocks/>
                  </p:cNvSpPr>
                  <p:nvPr/>
                </p:nvSpPr>
                <p:spPr bwMode="auto">
                  <a:xfrm>
                    <a:off x="3346" y="161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19" name="Freeform 382"/>
                  <p:cNvSpPr>
                    <a:spLocks/>
                  </p:cNvSpPr>
                  <p:nvPr/>
                </p:nvSpPr>
                <p:spPr bwMode="auto">
                  <a:xfrm>
                    <a:off x="3334" y="158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0" name="Freeform 383"/>
                  <p:cNvSpPr>
                    <a:spLocks/>
                  </p:cNvSpPr>
                  <p:nvPr/>
                </p:nvSpPr>
                <p:spPr bwMode="auto">
                  <a:xfrm>
                    <a:off x="3334" y="158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1" name="Freeform 384"/>
                  <p:cNvSpPr>
                    <a:spLocks/>
                  </p:cNvSpPr>
                  <p:nvPr/>
                </p:nvSpPr>
                <p:spPr bwMode="auto">
                  <a:xfrm>
                    <a:off x="3334" y="161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2" name="Freeform 385"/>
                  <p:cNvSpPr>
                    <a:spLocks/>
                  </p:cNvSpPr>
                  <p:nvPr/>
                </p:nvSpPr>
                <p:spPr bwMode="auto">
                  <a:xfrm>
                    <a:off x="3324" y="157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3" name="Freeform 386"/>
                  <p:cNvSpPr>
                    <a:spLocks/>
                  </p:cNvSpPr>
                  <p:nvPr/>
                </p:nvSpPr>
                <p:spPr bwMode="auto">
                  <a:xfrm>
                    <a:off x="3324" y="157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4" name="Freeform 387"/>
                  <p:cNvSpPr>
                    <a:spLocks/>
                  </p:cNvSpPr>
                  <p:nvPr/>
                </p:nvSpPr>
                <p:spPr bwMode="auto">
                  <a:xfrm>
                    <a:off x="3324" y="160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5" name="Freeform 388"/>
                  <p:cNvSpPr>
                    <a:spLocks/>
                  </p:cNvSpPr>
                  <p:nvPr/>
                </p:nvSpPr>
                <p:spPr bwMode="auto">
                  <a:xfrm>
                    <a:off x="3162" y="1478"/>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6" name="Freeform 389"/>
                  <p:cNvSpPr>
                    <a:spLocks/>
                  </p:cNvSpPr>
                  <p:nvPr/>
                </p:nvSpPr>
                <p:spPr bwMode="auto">
                  <a:xfrm>
                    <a:off x="3176" y="148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7" name="Freeform 390"/>
                  <p:cNvSpPr>
                    <a:spLocks/>
                  </p:cNvSpPr>
                  <p:nvPr/>
                </p:nvSpPr>
                <p:spPr bwMode="auto">
                  <a:xfrm>
                    <a:off x="3160" y="1480"/>
                    <a:ext cx="18" cy="10"/>
                  </a:xfrm>
                  <a:custGeom>
                    <a:avLst/>
                    <a:gdLst>
                      <a:gd name="T0" fmla="*/ 0 w 18"/>
                      <a:gd name="T1" fmla="*/ 2 h 10"/>
                      <a:gd name="T2" fmla="*/ 2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8" name="Freeform 391"/>
                  <p:cNvSpPr>
                    <a:spLocks/>
                  </p:cNvSpPr>
                  <p:nvPr/>
                </p:nvSpPr>
                <p:spPr bwMode="auto">
                  <a:xfrm>
                    <a:off x="3160" y="148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29" name="Freeform 392"/>
                  <p:cNvSpPr>
                    <a:spLocks/>
                  </p:cNvSpPr>
                  <p:nvPr/>
                </p:nvSpPr>
                <p:spPr bwMode="auto">
                  <a:xfrm>
                    <a:off x="3456" y="1384"/>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0" name="Freeform 393"/>
                  <p:cNvSpPr>
                    <a:spLocks/>
                  </p:cNvSpPr>
                  <p:nvPr/>
                </p:nvSpPr>
                <p:spPr bwMode="auto">
                  <a:xfrm>
                    <a:off x="3160" y="1212"/>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1" name="Freeform 394"/>
                  <p:cNvSpPr>
                    <a:spLocks/>
                  </p:cNvSpPr>
                  <p:nvPr/>
                </p:nvSpPr>
                <p:spPr bwMode="auto">
                  <a:xfrm>
                    <a:off x="3160" y="1410"/>
                    <a:ext cx="296" cy="216"/>
                  </a:xfrm>
                  <a:custGeom>
                    <a:avLst/>
                    <a:gdLst>
                      <a:gd name="T0" fmla="*/ 296 w 296"/>
                      <a:gd name="T1" fmla="*/ 172 h 216"/>
                      <a:gd name="T2" fmla="*/ 296 w 296"/>
                      <a:gd name="T3" fmla="*/ 216 h 216"/>
                      <a:gd name="T4" fmla="*/ 0 w 296"/>
                      <a:gd name="T5" fmla="*/ 46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2" name="Freeform 395"/>
                  <p:cNvSpPr>
                    <a:spLocks/>
                  </p:cNvSpPr>
                  <p:nvPr/>
                </p:nvSpPr>
                <p:spPr bwMode="auto">
                  <a:xfrm>
                    <a:off x="3180" y="1430"/>
                    <a:ext cx="100" cy="72"/>
                  </a:xfrm>
                  <a:custGeom>
                    <a:avLst/>
                    <a:gdLst>
                      <a:gd name="T0" fmla="*/ 0 w 100"/>
                      <a:gd name="T1" fmla="*/ 16 h 72"/>
                      <a:gd name="T2" fmla="*/ 0 w 100"/>
                      <a:gd name="T3" fmla="*/ 0 h 72"/>
                      <a:gd name="T4" fmla="*/ 100 w 100"/>
                      <a:gd name="T5" fmla="*/ 58 h 72"/>
                      <a:gd name="T6" fmla="*/ 100 w 100"/>
                      <a:gd name="T7" fmla="*/ 72 h 72"/>
                      <a:gd name="T8" fmla="*/ 0 w 100"/>
                      <a:gd name="T9" fmla="*/ 16 h 72"/>
                    </a:gdLst>
                    <a:ahLst/>
                    <a:cxnLst>
                      <a:cxn ang="0">
                        <a:pos x="T0" y="T1"/>
                      </a:cxn>
                      <a:cxn ang="0">
                        <a:pos x="T2" y="T3"/>
                      </a:cxn>
                      <a:cxn ang="0">
                        <a:pos x="T4" y="T5"/>
                      </a:cxn>
                      <a:cxn ang="0">
                        <a:pos x="T6" y="T7"/>
                      </a:cxn>
                      <a:cxn ang="0">
                        <a:pos x="T8" y="T9"/>
                      </a:cxn>
                    </a:cxnLst>
                    <a:rect l="0" t="0" r="r" b="b"/>
                    <a:pathLst>
                      <a:path w="100" h="72">
                        <a:moveTo>
                          <a:pt x="0" y="16"/>
                        </a:moveTo>
                        <a:lnTo>
                          <a:pt x="0" y="0"/>
                        </a:lnTo>
                        <a:lnTo>
                          <a:pt x="100" y="58"/>
                        </a:lnTo>
                        <a:lnTo>
                          <a:pt x="100" y="72"/>
                        </a:lnTo>
                        <a:lnTo>
                          <a:pt x="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3" name="Freeform 396"/>
                  <p:cNvSpPr>
                    <a:spLocks/>
                  </p:cNvSpPr>
                  <p:nvPr/>
                </p:nvSpPr>
                <p:spPr bwMode="auto">
                  <a:xfrm>
                    <a:off x="3180" y="143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4" name="Freeform 397"/>
                  <p:cNvSpPr>
                    <a:spLocks/>
                  </p:cNvSpPr>
                  <p:nvPr/>
                </p:nvSpPr>
                <p:spPr bwMode="auto">
                  <a:xfrm>
                    <a:off x="3180" y="1444"/>
                    <a:ext cx="100" cy="58"/>
                  </a:xfrm>
                  <a:custGeom>
                    <a:avLst/>
                    <a:gdLst>
                      <a:gd name="T0" fmla="*/ 100 w 100"/>
                      <a:gd name="T1" fmla="*/ 58 h 58"/>
                      <a:gd name="T2" fmla="*/ 100 w 100"/>
                      <a:gd name="T3" fmla="*/ 56 h 58"/>
                      <a:gd name="T4" fmla="*/ 2 w 100"/>
                      <a:gd name="T5" fmla="*/ 0 h 58"/>
                      <a:gd name="T6" fmla="*/ 0 w 100"/>
                      <a:gd name="T7" fmla="*/ 2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2"/>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5" name="Freeform 398"/>
                  <p:cNvSpPr>
                    <a:spLocks/>
                  </p:cNvSpPr>
                  <p:nvPr/>
                </p:nvSpPr>
                <p:spPr bwMode="auto">
                  <a:xfrm>
                    <a:off x="3442" y="158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6" name="Freeform 399"/>
                  <p:cNvSpPr>
                    <a:spLocks/>
                  </p:cNvSpPr>
                  <p:nvPr/>
                </p:nvSpPr>
                <p:spPr bwMode="auto">
                  <a:xfrm>
                    <a:off x="3442" y="158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7" name="Freeform 400"/>
                  <p:cNvSpPr>
                    <a:spLocks/>
                  </p:cNvSpPr>
                  <p:nvPr/>
                </p:nvSpPr>
                <p:spPr bwMode="auto">
                  <a:xfrm>
                    <a:off x="3442" y="1612"/>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8" name="Freeform 401"/>
                  <p:cNvSpPr>
                    <a:spLocks/>
                  </p:cNvSpPr>
                  <p:nvPr/>
                </p:nvSpPr>
                <p:spPr bwMode="auto">
                  <a:xfrm>
                    <a:off x="3432" y="157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39" name="Rectangle 402"/>
                  <p:cNvSpPr>
                    <a:spLocks noChangeArrowheads="1"/>
                  </p:cNvSpPr>
                  <p:nvPr/>
                </p:nvSpPr>
                <p:spPr bwMode="auto">
                  <a:xfrm>
                    <a:off x="3432" y="157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0" name="Freeform 403"/>
                  <p:cNvSpPr>
                    <a:spLocks/>
                  </p:cNvSpPr>
                  <p:nvPr/>
                </p:nvSpPr>
                <p:spPr bwMode="auto">
                  <a:xfrm>
                    <a:off x="3432" y="160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1" name="Freeform 404"/>
                  <p:cNvSpPr>
                    <a:spLocks/>
                  </p:cNvSpPr>
                  <p:nvPr/>
                </p:nvSpPr>
                <p:spPr bwMode="auto">
                  <a:xfrm>
                    <a:off x="3420" y="157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2" name="Rectangle 405"/>
                  <p:cNvSpPr>
                    <a:spLocks noChangeArrowheads="1"/>
                  </p:cNvSpPr>
                  <p:nvPr/>
                </p:nvSpPr>
                <p:spPr bwMode="auto">
                  <a:xfrm>
                    <a:off x="3420" y="157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3" name="Freeform 406"/>
                  <p:cNvSpPr>
                    <a:spLocks/>
                  </p:cNvSpPr>
                  <p:nvPr/>
                </p:nvSpPr>
                <p:spPr bwMode="auto">
                  <a:xfrm>
                    <a:off x="3420" y="160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4" name="Freeform 407"/>
                  <p:cNvSpPr>
                    <a:spLocks/>
                  </p:cNvSpPr>
                  <p:nvPr/>
                </p:nvSpPr>
                <p:spPr bwMode="auto">
                  <a:xfrm>
                    <a:off x="3410" y="156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5" name="Freeform 408"/>
                  <p:cNvSpPr>
                    <a:spLocks/>
                  </p:cNvSpPr>
                  <p:nvPr/>
                </p:nvSpPr>
                <p:spPr bwMode="auto">
                  <a:xfrm>
                    <a:off x="3410" y="156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6" name="Freeform 409"/>
                  <p:cNvSpPr>
                    <a:spLocks/>
                  </p:cNvSpPr>
                  <p:nvPr/>
                </p:nvSpPr>
                <p:spPr bwMode="auto">
                  <a:xfrm>
                    <a:off x="3410" y="159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7" name="Freeform 410"/>
                  <p:cNvSpPr>
                    <a:spLocks/>
                  </p:cNvSpPr>
                  <p:nvPr/>
                </p:nvSpPr>
                <p:spPr bwMode="auto">
                  <a:xfrm>
                    <a:off x="3400" y="155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8" name="Freeform 411"/>
                  <p:cNvSpPr>
                    <a:spLocks/>
                  </p:cNvSpPr>
                  <p:nvPr/>
                </p:nvSpPr>
                <p:spPr bwMode="auto">
                  <a:xfrm>
                    <a:off x="3400" y="1556"/>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49" name="Freeform 412"/>
                  <p:cNvSpPr>
                    <a:spLocks/>
                  </p:cNvSpPr>
                  <p:nvPr/>
                </p:nvSpPr>
                <p:spPr bwMode="auto">
                  <a:xfrm>
                    <a:off x="3400" y="158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50" name="Freeform 413"/>
                  <p:cNvSpPr>
                    <a:spLocks/>
                  </p:cNvSpPr>
                  <p:nvPr/>
                </p:nvSpPr>
                <p:spPr bwMode="auto">
                  <a:xfrm>
                    <a:off x="3388" y="155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51" name="Freeform 414"/>
                  <p:cNvSpPr>
                    <a:spLocks/>
                  </p:cNvSpPr>
                  <p:nvPr/>
                </p:nvSpPr>
                <p:spPr bwMode="auto">
                  <a:xfrm>
                    <a:off x="3388" y="155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52" name="Freeform 415"/>
                  <p:cNvSpPr>
                    <a:spLocks/>
                  </p:cNvSpPr>
                  <p:nvPr/>
                </p:nvSpPr>
                <p:spPr bwMode="auto">
                  <a:xfrm>
                    <a:off x="3388" y="158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53" name="Freeform 416"/>
                  <p:cNvSpPr>
                    <a:spLocks/>
                  </p:cNvSpPr>
                  <p:nvPr/>
                </p:nvSpPr>
                <p:spPr bwMode="auto">
                  <a:xfrm>
                    <a:off x="3378" y="154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54" name="Freeform 417"/>
                  <p:cNvSpPr>
                    <a:spLocks/>
                  </p:cNvSpPr>
                  <p:nvPr/>
                </p:nvSpPr>
                <p:spPr bwMode="auto">
                  <a:xfrm>
                    <a:off x="3378" y="154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55" name="Freeform 418"/>
                  <p:cNvSpPr>
                    <a:spLocks/>
                  </p:cNvSpPr>
                  <p:nvPr/>
                </p:nvSpPr>
                <p:spPr bwMode="auto">
                  <a:xfrm>
                    <a:off x="3378" y="157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56" name="Freeform 419"/>
                  <p:cNvSpPr>
                    <a:spLocks/>
                  </p:cNvSpPr>
                  <p:nvPr/>
                </p:nvSpPr>
                <p:spPr bwMode="auto">
                  <a:xfrm>
                    <a:off x="3366" y="153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57" name="Freeform 420"/>
                  <p:cNvSpPr>
                    <a:spLocks/>
                  </p:cNvSpPr>
                  <p:nvPr/>
                </p:nvSpPr>
                <p:spPr bwMode="auto">
                  <a:xfrm>
                    <a:off x="3366" y="153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sp>
              <p:nvSpPr>
                <p:cNvPr id="931" name="Freeform 421"/>
                <p:cNvSpPr>
                  <a:spLocks/>
                </p:cNvSpPr>
                <p:nvPr/>
              </p:nvSpPr>
              <p:spPr bwMode="auto">
                <a:xfrm>
                  <a:off x="3366" y="156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32" name="Freeform 422"/>
                <p:cNvSpPr>
                  <a:spLocks/>
                </p:cNvSpPr>
                <p:nvPr/>
              </p:nvSpPr>
              <p:spPr bwMode="auto">
                <a:xfrm>
                  <a:off x="3356" y="153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33" name="Freeform 423"/>
                <p:cNvSpPr>
                  <a:spLocks/>
                </p:cNvSpPr>
                <p:nvPr/>
              </p:nvSpPr>
              <p:spPr bwMode="auto">
                <a:xfrm>
                  <a:off x="3356" y="153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34" name="Freeform 424"/>
                <p:cNvSpPr>
                  <a:spLocks/>
                </p:cNvSpPr>
                <p:nvPr/>
              </p:nvSpPr>
              <p:spPr bwMode="auto">
                <a:xfrm>
                  <a:off x="3356" y="156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35" name="Freeform 425"/>
                <p:cNvSpPr>
                  <a:spLocks/>
                </p:cNvSpPr>
                <p:nvPr/>
              </p:nvSpPr>
              <p:spPr bwMode="auto">
                <a:xfrm>
                  <a:off x="3346" y="152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36" name="Freeform 426"/>
                <p:cNvSpPr>
                  <a:spLocks/>
                </p:cNvSpPr>
                <p:nvPr/>
              </p:nvSpPr>
              <p:spPr bwMode="auto">
                <a:xfrm>
                  <a:off x="3346" y="152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37" name="Freeform 427"/>
                <p:cNvSpPr>
                  <a:spLocks/>
                </p:cNvSpPr>
                <p:nvPr/>
              </p:nvSpPr>
              <p:spPr bwMode="auto">
                <a:xfrm>
                  <a:off x="3346" y="155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38" name="Freeform 428"/>
                <p:cNvSpPr>
                  <a:spLocks/>
                </p:cNvSpPr>
                <p:nvPr/>
              </p:nvSpPr>
              <p:spPr bwMode="auto">
                <a:xfrm>
                  <a:off x="3334" y="152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39" name="Rectangle 429"/>
                <p:cNvSpPr>
                  <a:spLocks noChangeArrowheads="1"/>
                </p:cNvSpPr>
                <p:nvPr/>
              </p:nvSpPr>
              <p:spPr bwMode="auto">
                <a:xfrm>
                  <a:off x="3334" y="152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0" name="Freeform 430"/>
                <p:cNvSpPr>
                  <a:spLocks/>
                </p:cNvSpPr>
                <p:nvPr/>
              </p:nvSpPr>
              <p:spPr bwMode="auto">
                <a:xfrm>
                  <a:off x="3334" y="155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1" name="Freeform 431"/>
                <p:cNvSpPr>
                  <a:spLocks/>
                </p:cNvSpPr>
                <p:nvPr/>
              </p:nvSpPr>
              <p:spPr bwMode="auto">
                <a:xfrm>
                  <a:off x="3324" y="151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2" name="Rectangle 432"/>
                <p:cNvSpPr>
                  <a:spLocks noChangeArrowheads="1"/>
                </p:cNvSpPr>
                <p:nvPr/>
              </p:nvSpPr>
              <p:spPr bwMode="auto">
                <a:xfrm>
                  <a:off x="3324" y="151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3" name="Freeform 433"/>
                <p:cNvSpPr>
                  <a:spLocks/>
                </p:cNvSpPr>
                <p:nvPr/>
              </p:nvSpPr>
              <p:spPr bwMode="auto">
                <a:xfrm>
                  <a:off x="3324" y="154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4" name="Freeform 434"/>
                <p:cNvSpPr>
                  <a:spLocks/>
                </p:cNvSpPr>
                <p:nvPr/>
              </p:nvSpPr>
              <p:spPr bwMode="auto">
                <a:xfrm>
                  <a:off x="3162" y="1416"/>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5" name="Freeform 435"/>
                <p:cNvSpPr>
                  <a:spLocks/>
                </p:cNvSpPr>
                <p:nvPr/>
              </p:nvSpPr>
              <p:spPr bwMode="auto">
                <a:xfrm>
                  <a:off x="3176" y="142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6" name="Freeform 436"/>
                <p:cNvSpPr>
                  <a:spLocks/>
                </p:cNvSpPr>
                <p:nvPr/>
              </p:nvSpPr>
              <p:spPr bwMode="auto">
                <a:xfrm>
                  <a:off x="3160" y="1416"/>
                  <a:ext cx="18" cy="12"/>
                </a:xfrm>
                <a:custGeom>
                  <a:avLst/>
                  <a:gdLst>
                    <a:gd name="T0" fmla="*/ 0 w 18"/>
                    <a:gd name="T1" fmla="*/ 2 h 12"/>
                    <a:gd name="T2" fmla="*/ 2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2"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7" name="Freeform 437"/>
                <p:cNvSpPr>
                  <a:spLocks/>
                </p:cNvSpPr>
                <p:nvPr/>
              </p:nvSpPr>
              <p:spPr bwMode="auto">
                <a:xfrm>
                  <a:off x="3160" y="141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8" name="Freeform 438"/>
                <p:cNvSpPr>
                  <a:spLocks/>
                </p:cNvSpPr>
                <p:nvPr/>
              </p:nvSpPr>
              <p:spPr bwMode="auto">
                <a:xfrm>
                  <a:off x="3440" y="1282"/>
                  <a:ext cx="370" cy="932"/>
                </a:xfrm>
                <a:custGeom>
                  <a:avLst/>
                  <a:gdLst>
                    <a:gd name="T0" fmla="*/ 0 w 370"/>
                    <a:gd name="T1" fmla="*/ 216 h 932"/>
                    <a:gd name="T2" fmla="*/ 370 w 370"/>
                    <a:gd name="T3" fmla="*/ 0 h 932"/>
                    <a:gd name="T4" fmla="*/ 370 w 370"/>
                    <a:gd name="T5" fmla="*/ 716 h 932"/>
                    <a:gd name="T6" fmla="*/ 0 w 370"/>
                    <a:gd name="T7" fmla="*/ 932 h 932"/>
                    <a:gd name="T8" fmla="*/ 0 w 370"/>
                    <a:gd name="T9" fmla="*/ 216 h 932"/>
                  </a:gdLst>
                  <a:ahLst/>
                  <a:cxnLst>
                    <a:cxn ang="0">
                      <a:pos x="T0" y="T1"/>
                    </a:cxn>
                    <a:cxn ang="0">
                      <a:pos x="T2" y="T3"/>
                    </a:cxn>
                    <a:cxn ang="0">
                      <a:pos x="T4" y="T5"/>
                    </a:cxn>
                    <a:cxn ang="0">
                      <a:pos x="T6" y="T7"/>
                    </a:cxn>
                    <a:cxn ang="0">
                      <a:pos x="T8" y="T9"/>
                    </a:cxn>
                  </a:cxnLst>
                  <a:rect l="0" t="0" r="r" b="b"/>
                  <a:pathLst>
                    <a:path w="370" h="932">
                      <a:moveTo>
                        <a:pt x="0" y="216"/>
                      </a:moveTo>
                      <a:lnTo>
                        <a:pt x="370" y="0"/>
                      </a:lnTo>
                      <a:lnTo>
                        <a:pt x="370" y="716"/>
                      </a:lnTo>
                      <a:lnTo>
                        <a:pt x="0" y="932"/>
                      </a:lnTo>
                      <a:lnTo>
                        <a:pt x="0" y="216"/>
                      </a:lnTo>
                      <a:close/>
                    </a:path>
                  </a:pathLst>
                </a:custGeom>
                <a:solidFill>
                  <a:srgbClr val="0D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49" name="Freeform 439"/>
                <p:cNvSpPr>
                  <a:spLocks/>
                </p:cNvSpPr>
                <p:nvPr/>
              </p:nvSpPr>
              <p:spPr bwMode="auto">
                <a:xfrm>
                  <a:off x="3440" y="1496"/>
                  <a:ext cx="4" cy="718"/>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50" name="Freeform 440"/>
                <p:cNvSpPr>
                  <a:spLocks/>
                </p:cNvSpPr>
                <p:nvPr/>
              </p:nvSpPr>
              <p:spPr bwMode="auto">
                <a:xfrm>
                  <a:off x="3146" y="1364"/>
                  <a:ext cx="10" cy="640"/>
                </a:xfrm>
                <a:custGeom>
                  <a:avLst/>
                  <a:gdLst>
                    <a:gd name="T0" fmla="*/ 2 w 10"/>
                    <a:gd name="T1" fmla="*/ 6 h 640"/>
                    <a:gd name="T2" fmla="*/ 10 w 10"/>
                    <a:gd name="T3" fmla="*/ 0 h 640"/>
                    <a:gd name="T4" fmla="*/ 10 w 10"/>
                    <a:gd name="T5" fmla="*/ 632 h 640"/>
                    <a:gd name="T6" fmla="*/ 0 w 10"/>
                    <a:gd name="T7" fmla="*/ 640 h 640"/>
                    <a:gd name="T8" fmla="*/ 2 w 10"/>
                    <a:gd name="T9" fmla="*/ 6 h 640"/>
                  </a:gdLst>
                  <a:ahLst/>
                  <a:cxnLst>
                    <a:cxn ang="0">
                      <a:pos x="T0" y="T1"/>
                    </a:cxn>
                    <a:cxn ang="0">
                      <a:pos x="T2" y="T3"/>
                    </a:cxn>
                    <a:cxn ang="0">
                      <a:pos x="T4" y="T5"/>
                    </a:cxn>
                    <a:cxn ang="0">
                      <a:pos x="T6" y="T7"/>
                    </a:cxn>
                    <a:cxn ang="0">
                      <a:pos x="T8" y="T9"/>
                    </a:cxn>
                  </a:cxnLst>
                  <a:rect l="0" t="0" r="r" b="b"/>
                  <a:pathLst>
                    <a:path w="10" h="640">
                      <a:moveTo>
                        <a:pt x="2" y="6"/>
                      </a:moveTo>
                      <a:lnTo>
                        <a:pt x="10" y="0"/>
                      </a:lnTo>
                      <a:lnTo>
                        <a:pt x="10" y="632"/>
                      </a:lnTo>
                      <a:lnTo>
                        <a:pt x="0" y="640"/>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51" name="Freeform 441"/>
                <p:cNvSpPr>
                  <a:spLocks/>
                </p:cNvSpPr>
                <p:nvPr/>
              </p:nvSpPr>
              <p:spPr bwMode="auto">
                <a:xfrm>
                  <a:off x="3094" y="1082"/>
                  <a:ext cx="716" cy="416"/>
                </a:xfrm>
                <a:custGeom>
                  <a:avLst/>
                  <a:gdLst>
                    <a:gd name="T0" fmla="*/ 0 w 716"/>
                    <a:gd name="T1" fmla="*/ 216 h 416"/>
                    <a:gd name="T2" fmla="*/ 372 w 716"/>
                    <a:gd name="T3" fmla="*/ 0 h 416"/>
                    <a:gd name="T4" fmla="*/ 716 w 716"/>
                    <a:gd name="T5" fmla="*/ 200 h 416"/>
                    <a:gd name="T6" fmla="*/ 346 w 716"/>
                    <a:gd name="T7" fmla="*/ 416 h 416"/>
                    <a:gd name="T8" fmla="*/ 0 w 716"/>
                    <a:gd name="T9" fmla="*/ 216 h 416"/>
                  </a:gdLst>
                  <a:ahLst/>
                  <a:cxnLst>
                    <a:cxn ang="0">
                      <a:pos x="T0" y="T1"/>
                    </a:cxn>
                    <a:cxn ang="0">
                      <a:pos x="T2" y="T3"/>
                    </a:cxn>
                    <a:cxn ang="0">
                      <a:pos x="T4" y="T5"/>
                    </a:cxn>
                    <a:cxn ang="0">
                      <a:pos x="T6" y="T7"/>
                    </a:cxn>
                    <a:cxn ang="0">
                      <a:pos x="T8" y="T9"/>
                    </a:cxn>
                  </a:cxnLst>
                  <a:rect l="0" t="0" r="r" b="b"/>
                  <a:pathLst>
                    <a:path w="716" h="416">
                      <a:moveTo>
                        <a:pt x="0" y="216"/>
                      </a:moveTo>
                      <a:lnTo>
                        <a:pt x="372" y="0"/>
                      </a:lnTo>
                      <a:lnTo>
                        <a:pt x="716" y="200"/>
                      </a:lnTo>
                      <a:lnTo>
                        <a:pt x="346" y="416"/>
                      </a:lnTo>
                      <a:lnTo>
                        <a:pt x="0" y="21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52" name="Freeform 442"/>
                <p:cNvSpPr>
                  <a:spLocks/>
                </p:cNvSpPr>
                <p:nvPr/>
              </p:nvSpPr>
              <p:spPr bwMode="auto">
                <a:xfrm>
                  <a:off x="3094" y="1296"/>
                  <a:ext cx="350" cy="202"/>
                </a:xfrm>
                <a:custGeom>
                  <a:avLst/>
                  <a:gdLst>
                    <a:gd name="T0" fmla="*/ 0 w 350"/>
                    <a:gd name="T1" fmla="*/ 2 h 202"/>
                    <a:gd name="T2" fmla="*/ 4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4"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53" name="Freeform 443"/>
                <p:cNvSpPr>
                  <a:spLocks/>
                </p:cNvSpPr>
                <p:nvPr/>
              </p:nvSpPr>
              <p:spPr bwMode="auto">
                <a:xfrm>
                  <a:off x="3146" y="1996"/>
                  <a:ext cx="232" cy="136"/>
                </a:xfrm>
                <a:custGeom>
                  <a:avLst/>
                  <a:gdLst>
                    <a:gd name="T0" fmla="*/ 0 w 232"/>
                    <a:gd name="T1" fmla="*/ 8 h 136"/>
                    <a:gd name="T2" fmla="*/ 10 w 232"/>
                    <a:gd name="T3" fmla="*/ 0 h 136"/>
                    <a:gd name="T4" fmla="*/ 232 w 232"/>
                    <a:gd name="T5" fmla="*/ 130 h 136"/>
                    <a:gd name="T6" fmla="*/ 224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4" y="136"/>
                      </a:lnTo>
                      <a:lnTo>
                        <a:pt x="0" y="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54" name="Freeform 444"/>
                <p:cNvSpPr>
                  <a:spLocks noEditPoints="1"/>
                </p:cNvSpPr>
                <p:nvPr/>
              </p:nvSpPr>
              <p:spPr bwMode="auto">
                <a:xfrm>
                  <a:off x="3094" y="1298"/>
                  <a:ext cx="346" cy="916"/>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2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2"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55" name="Freeform 445"/>
                <p:cNvSpPr>
                  <a:spLocks/>
                </p:cNvSpPr>
                <p:nvPr/>
              </p:nvSpPr>
              <p:spPr bwMode="auto">
                <a:xfrm>
                  <a:off x="3222" y="1384"/>
                  <a:ext cx="76" cy="56"/>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56" name="Freeform 446"/>
                <p:cNvSpPr>
                  <a:spLocks/>
                </p:cNvSpPr>
                <p:nvPr/>
              </p:nvSpPr>
              <p:spPr bwMode="auto">
                <a:xfrm>
                  <a:off x="3222" y="1382"/>
                  <a:ext cx="80" cy="46"/>
                </a:xfrm>
                <a:custGeom>
                  <a:avLst/>
                  <a:gdLst>
                    <a:gd name="T0" fmla="*/ 0 w 80"/>
                    <a:gd name="T1" fmla="*/ 2 h 46"/>
                    <a:gd name="T2" fmla="*/ 6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6"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957" name="Freeform 447"/>
                <p:cNvSpPr>
                  <a:spLocks/>
                </p:cNvSpPr>
                <p:nvPr/>
              </p:nvSpPr>
              <p:spPr bwMode="auto">
                <a:xfrm>
                  <a:off x="3298" y="1426"/>
                  <a:ext cx="4" cy="1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grpSp>
            <p:nvGrpSpPr>
              <p:cNvPr id="1358" name="Group 448"/>
              <p:cNvGrpSpPr>
                <a:grpSpLocks/>
              </p:cNvGrpSpPr>
              <p:nvPr/>
            </p:nvGrpSpPr>
            <p:grpSpPr bwMode="auto">
              <a:xfrm>
                <a:off x="7848600" y="5486400"/>
                <a:ext cx="457200" cy="685800"/>
                <a:chOff x="3072" y="1056"/>
                <a:chExt cx="914" cy="1180"/>
              </a:xfrm>
            </p:grpSpPr>
            <p:sp>
              <p:nvSpPr>
                <p:cNvPr id="1359" name="AutoShape 449"/>
                <p:cNvSpPr>
                  <a:spLocks noChangeAspect="1" noChangeArrowheads="1" noTextEdit="1"/>
                </p:cNvSpPr>
                <p:nvPr/>
              </p:nvSpPr>
              <p:spPr bwMode="auto">
                <a:xfrm>
                  <a:off x="3072" y="1056"/>
                  <a:ext cx="914" cy="11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nvGrpSpPr>
                <p:cNvPr id="1360" name="Group 450"/>
                <p:cNvGrpSpPr>
                  <a:grpSpLocks/>
                </p:cNvGrpSpPr>
                <p:nvPr/>
              </p:nvGrpSpPr>
              <p:grpSpPr bwMode="auto">
                <a:xfrm>
                  <a:off x="3076" y="1060"/>
                  <a:ext cx="754" cy="1172"/>
                  <a:chOff x="3076" y="1060"/>
                  <a:chExt cx="754" cy="1172"/>
                </a:xfrm>
              </p:grpSpPr>
              <p:sp>
                <p:nvSpPr>
                  <p:cNvPr id="1589" name="Freeform 451"/>
                  <p:cNvSpPr>
                    <a:spLocks/>
                  </p:cNvSpPr>
                  <p:nvPr/>
                </p:nvSpPr>
                <p:spPr bwMode="auto">
                  <a:xfrm>
                    <a:off x="3076" y="1060"/>
                    <a:ext cx="754" cy="1172"/>
                  </a:xfrm>
                  <a:custGeom>
                    <a:avLst/>
                    <a:gdLst>
                      <a:gd name="T0" fmla="*/ 390 w 754"/>
                      <a:gd name="T1" fmla="*/ 0 h 1172"/>
                      <a:gd name="T2" fmla="*/ 0 w 754"/>
                      <a:gd name="T3" fmla="*/ 228 h 1172"/>
                      <a:gd name="T4" fmla="*/ 0 w 754"/>
                      <a:gd name="T5" fmla="*/ 964 h 1172"/>
                      <a:gd name="T6" fmla="*/ 358 w 754"/>
                      <a:gd name="T7" fmla="*/ 1172 h 1172"/>
                      <a:gd name="T8" fmla="*/ 364 w 754"/>
                      <a:gd name="T9" fmla="*/ 1172 h 1172"/>
                      <a:gd name="T10" fmla="*/ 364 w 754"/>
                      <a:gd name="T11" fmla="*/ 1172 h 1172"/>
                      <a:gd name="T12" fmla="*/ 368 w 754"/>
                      <a:gd name="T13" fmla="*/ 1172 h 1172"/>
                      <a:gd name="T14" fmla="*/ 376 w 754"/>
                      <a:gd name="T15" fmla="*/ 1168 h 1172"/>
                      <a:gd name="T16" fmla="*/ 430 w 754"/>
                      <a:gd name="T17" fmla="*/ 1136 h 1172"/>
                      <a:gd name="T18" fmla="*/ 754 w 754"/>
                      <a:gd name="T19" fmla="*/ 948 h 1172"/>
                      <a:gd name="T20" fmla="*/ 754 w 754"/>
                      <a:gd name="T21" fmla="*/ 212 h 1172"/>
                      <a:gd name="T22" fmla="*/ 390 w 754"/>
                      <a:gd name="T23" fmla="*/ 0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4" h="1172">
                        <a:moveTo>
                          <a:pt x="390" y="0"/>
                        </a:moveTo>
                        <a:lnTo>
                          <a:pt x="0" y="228"/>
                        </a:lnTo>
                        <a:lnTo>
                          <a:pt x="0" y="964"/>
                        </a:lnTo>
                        <a:lnTo>
                          <a:pt x="358" y="1172"/>
                        </a:lnTo>
                        <a:lnTo>
                          <a:pt x="364" y="1172"/>
                        </a:lnTo>
                        <a:lnTo>
                          <a:pt x="364" y="1172"/>
                        </a:lnTo>
                        <a:lnTo>
                          <a:pt x="368" y="1172"/>
                        </a:lnTo>
                        <a:lnTo>
                          <a:pt x="376" y="1168"/>
                        </a:lnTo>
                        <a:lnTo>
                          <a:pt x="430" y="1136"/>
                        </a:lnTo>
                        <a:lnTo>
                          <a:pt x="754" y="948"/>
                        </a:lnTo>
                        <a:lnTo>
                          <a:pt x="754" y="212"/>
                        </a:lnTo>
                        <a:lnTo>
                          <a:pt x="39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0" name="Freeform 452"/>
                  <p:cNvSpPr>
                    <a:spLocks/>
                  </p:cNvSpPr>
                  <p:nvPr/>
                </p:nvSpPr>
                <p:spPr bwMode="auto">
                  <a:xfrm>
                    <a:off x="3094" y="1798"/>
                    <a:ext cx="716" cy="416"/>
                  </a:xfrm>
                  <a:custGeom>
                    <a:avLst/>
                    <a:gdLst>
                      <a:gd name="T0" fmla="*/ 0 w 716"/>
                      <a:gd name="T1" fmla="*/ 216 h 416"/>
                      <a:gd name="T2" fmla="*/ 372 w 716"/>
                      <a:gd name="T3" fmla="*/ 0 h 416"/>
                      <a:gd name="T4" fmla="*/ 716 w 716"/>
                      <a:gd name="T5" fmla="*/ 200 h 416"/>
                      <a:gd name="T6" fmla="*/ 346 w 716"/>
                      <a:gd name="T7" fmla="*/ 416 h 416"/>
                      <a:gd name="T8" fmla="*/ 0 w 716"/>
                      <a:gd name="T9" fmla="*/ 216 h 416"/>
                    </a:gdLst>
                    <a:ahLst/>
                    <a:cxnLst>
                      <a:cxn ang="0">
                        <a:pos x="T0" y="T1"/>
                      </a:cxn>
                      <a:cxn ang="0">
                        <a:pos x="T2" y="T3"/>
                      </a:cxn>
                      <a:cxn ang="0">
                        <a:pos x="T4" y="T5"/>
                      </a:cxn>
                      <a:cxn ang="0">
                        <a:pos x="T6" y="T7"/>
                      </a:cxn>
                      <a:cxn ang="0">
                        <a:pos x="T8" y="T9"/>
                      </a:cxn>
                    </a:cxnLst>
                    <a:rect l="0" t="0" r="r" b="b"/>
                    <a:pathLst>
                      <a:path w="716" h="416">
                        <a:moveTo>
                          <a:pt x="0" y="216"/>
                        </a:moveTo>
                        <a:lnTo>
                          <a:pt x="372" y="0"/>
                        </a:lnTo>
                        <a:lnTo>
                          <a:pt x="716" y="200"/>
                        </a:lnTo>
                        <a:lnTo>
                          <a:pt x="346" y="416"/>
                        </a:lnTo>
                        <a:lnTo>
                          <a:pt x="0" y="2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1" name="Freeform 453"/>
                  <p:cNvSpPr>
                    <a:spLocks/>
                  </p:cNvSpPr>
                  <p:nvPr/>
                </p:nvSpPr>
                <p:spPr bwMode="auto">
                  <a:xfrm>
                    <a:off x="3094" y="1082"/>
                    <a:ext cx="372" cy="932"/>
                  </a:xfrm>
                  <a:custGeom>
                    <a:avLst/>
                    <a:gdLst>
                      <a:gd name="T0" fmla="*/ 0 w 372"/>
                      <a:gd name="T1" fmla="*/ 216 h 932"/>
                      <a:gd name="T2" fmla="*/ 372 w 372"/>
                      <a:gd name="T3" fmla="*/ 0 h 932"/>
                      <a:gd name="T4" fmla="*/ 372 w 372"/>
                      <a:gd name="T5" fmla="*/ 716 h 932"/>
                      <a:gd name="T6" fmla="*/ 0 w 372"/>
                      <a:gd name="T7" fmla="*/ 932 h 932"/>
                      <a:gd name="T8" fmla="*/ 0 w 372"/>
                      <a:gd name="T9" fmla="*/ 216 h 932"/>
                    </a:gdLst>
                    <a:ahLst/>
                    <a:cxnLst>
                      <a:cxn ang="0">
                        <a:pos x="T0" y="T1"/>
                      </a:cxn>
                      <a:cxn ang="0">
                        <a:pos x="T2" y="T3"/>
                      </a:cxn>
                      <a:cxn ang="0">
                        <a:pos x="T4" y="T5"/>
                      </a:cxn>
                      <a:cxn ang="0">
                        <a:pos x="T6" y="T7"/>
                      </a:cxn>
                      <a:cxn ang="0">
                        <a:pos x="T8" y="T9"/>
                      </a:cxn>
                    </a:cxnLst>
                    <a:rect l="0" t="0" r="r" b="b"/>
                    <a:pathLst>
                      <a:path w="372" h="932">
                        <a:moveTo>
                          <a:pt x="0" y="216"/>
                        </a:moveTo>
                        <a:lnTo>
                          <a:pt x="372" y="0"/>
                        </a:lnTo>
                        <a:lnTo>
                          <a:pt x="372" y="716"/>
                        </a:lnTo>
                        <a:lnTo>
                          <a:pt x="0" y="932"/>
                        </a:lnTo>
                        <a:lnTo>
                          <a:pt x="0" y="2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2" name="Freeform 454"/>
                  <p:cNvSpPr>
                    <a:spLocks/>
                  </p:cNvSpPr>
                  <p:nvPr/>
                </p:nvSpPr>
                <p:spPr bwMode="auto">
                  <a:xfrm>
                    <a:off x="3456" y="1886"/>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3" name="Freeform 455"/>
                  <p:cNvSpPr>
                    <a:spLocks/>
                  </p:cNvSpPr>
                  <p:nvPr/>
                </p:nvSpPr>
                <p:spPr bwMode="auto">
                  <a:xfrm>
                    <a:off x="3160" y="1714"/>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4" name="Freeform 456"/>
                  <p:cNvSpPr>
                    <a:spLocks/>
                  </p:cNvSpPr>
                  <p:nvPr/>
                </p:nvSpPr>
                <p:spPr bwMode="auto">
                  <a:xfrm>
                    <a:off x="3160" y="1912"/>
                    <a:ext cx="296" cy="216"/>
                  </a:xfrm>
                  <a:custGeom>
                    <a:avLst/>
                    <a:gdLst>
                      <a:gd name="T0" fmla="*/ 296 w 296"/>
                      <a:gd name="T1" fmla="*/ 172 h 216"/>
                      <a:gd name="T2" fmla="*/ 296 w 296"/>
                      <a:gd name="T3" fmla="*/ 216 h 216"/>
                      <a:gd name="T4" fmla="*/ 0 w 296"/>
                      <a:gd name="T5" fmla="*/ 44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4"/>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5" name="Freeform 457"/>
                  <p:cNvSpPr>
                    <a:spLocks/>
                  </p:cNvSpPr>
                  <p:nvPr/>
                </p:nvSpPr>
                <p:spPr bwMode="auto">
                  <a:xfrm>
                    <a:off x="3180" y="1932"/>
                    <a:ext cx="100" cy="72"/>
                  </a:xfrm>
                  <a:custGeom>
                    <a:avLst/>
                    <a:gdLst>
                      <a:gd name="T0" fmla="*/ 0 w 100"/>
                      <a:gd name="T1" fmla="*/ 16 h 72"/>
                      <a:gd name="T2" fmla="*/ 0 w 100"/>
                      <a:gd name="T3" fmla="*/ 0 h 72"/>
                      <a:gd name="T4" fmla="*/ 100 w 100"/>
                      <a:gd name="T5" fmla="*/ 58 h 72"/>
                      <a:gd name="T6" fmla="*/ 100 w 100"/>
                      <a:gd name="T7" fmla="*/ 72 h 72"/>
                      <a:gd name="T8" fmla="*/ 0 w 100"/>
                      <a:gd name="T9" fmla="*/ 16 h 72"/>
                    </a:gdLst>
                    <a:ahLst/>
                    <a:cxnLst>
                      <a:cxn ang="0">
                        <a:pos x="T0" y="T1"/>
                      </a:cxn>
                      <a:cxn ang="0">
                        <a:pos x="T2" y="T3"/>
                      </a:cxn>
                      <a:cxn ang="0">
                        <a:pos x="T4" y="T5"/>
                      </a:cxn>
                      <a:cxn ang="0">
                        <a:pos x="T6" y="T7"/>
                      </a:cxn>
                      <a:cxn ang="0">
                        <a:pos x="T8" y="T9"/>
                      </a:cxn>
                    </a:cxnLst>
                    <a:rect l="0" t="0" r="r" b="b"/>
                    <a:pathLst>
                      <a:path w="100" h="72">
                        <a:moveTo>
                          <a:pt x="0" y="16"/>
                        </a:moveTo>
                        <a:lnTo>
                          <a:pt x="0" y="0"/>
                        </a:lnTo>
                        <a:lnTo>
                          <a:pt x="100" y="58"/>
                        </a:lnTo>
                        <a:lnTo>
                          <a:pt x="100" y="72"/>
                        </a:lnTo>
                        <a:lnTo>
                          <a:pt x="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6" name="Freeform 458"/>
                  <p:cNvSpPr>
                    <a:spLocks/>
                  </p:cNvSpPr>
                  <p:nvPr/>
                </p:nvSpPr>
                <p:spPr bwMode="auto">
                  <a:xfrm>
                    <a:off x="3180" y="1932"/>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7" name="Freeform 459"/>
                  <p:cNvSpPr>
                    <a:spLocks/>
                  </p:cNvSpPr>
                  <p:nvPr/>
                </p:nvSpPr>
                <p:spPr bwMode="auto">
                  <a:xfrm>
                    <a:off x="3180" y="1946"/>
                    <a:ext cx="100" cy="58"/>
                  </a:xfrm>
                  <a:custGeom>
                    <a:avLst/>
                    <a:gdLst>
                      <a:gd name="T0" fmla="*/ 100 w 100"/>
                      <a:gd name="T1" fmla="*/ 58 h 58"/>
                      <a:gd name="T2" fmla="*/ 100 w 100"/>
                      <a:gd name="T3" fmla="*/ 56 h 58"/>
                      <a:gd name="T4" fmla="*/ 2 w 100"/>
                      <a:gd name="T5" fmla="*/ 0 h 58"/>
                      <a:gd name="T6" fmla="*/ 0 w 100"/>
                      <a:gd name="T7" fmla="*/ 2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2"/>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8" name="Freeform 460"/>
                  <p:cNvSpPr>
                    <a:spLocks/>
                  </p:cNvSpPr>
                  <p:nvPr/>
                </p:nvSpPr>
                <p:spPr bwMode="auto">
                  <a:xfrm>
                    <a:off x="3442" y="208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99" name="Rectangle 461"/>
                  <p:cNvSpPr>
                    <a:spLocks noChangeArrowheads="1"/>
                  </p:cNvSpPr>
                  <p:nvPr/>
                </p:nvSpPr>
                <p:spPr bwMode="auto">
                  <a:xfrm>
                    <a:off x="3442" y="208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0" name="Freeform 462"/>
                  <p:cNvSpPr>
                    <a:spLocks/>
                  </p:cNvSpPr>
                  <p:nvPr/>
                </p:nvSpPr>
                <p:spPr bwMode="auto">
                  <a:xfrm>
                    <a:off x="3442" y="211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1" name="Freeform 463"/>
                  <p:cNvSpPr>
                    <a:spLocks/>
                  </p:cNvSpPr>
                  <p:nvPr/>
                </p:nvSpPr>
                <p:spPr bwMode="auto">
                  <a:xfrm>
                    <a:off x="3432" y="2076"/>
                    <a:ext cx="6" cy="36"/>
                  </a:xfrm>
                  <a:custGeom>
                    <a:avLst/>
                    <a:gdLst>
                      <a:gd name="T0" fmla="*/ 0 w 6"/>
                      <a:gd name="T1" fmla="*/ 32 h 36"/>
                      <a:gd name="T2" fmla="*/ 0 w 6"/>
                      <a:gd name="T3" fmla="*/ 0 h 36"/>
                      <a:gd name="T4" fmla="*/ 6 w 6"/>
                      <a:gd name="T5" fmla="*/ 6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6"/>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2" name="Freeform 464"/>
                  <p:cNvSpPr>
                    <a:spLocks/>
                  </p:cNvSpPr>
                  <p:nvPr/>
                </p:nvSpPr>
                <p:spPr bwMode="auto">
                  <a:xfrm>
                    <a:off x="3432" y="20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3" name="Freeform 465"/>
                  <p:cNvSpPr>
                    <a:spLocks/>
                  </p:cNvSpPr>
                  <p:nvPr/>
                </p:nvSpPr>
                <p:spPr bwMode="auto">
                  <a:xfrm>
                    <a:off x="3432" y="210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4" name="Freeform 466"/>
                  <p:cNvSpPr>
                    <a:spLocks/>
                  </p:cNvSpPr>
                  <p:nvPr/>
                </p:nvSpPr>
                <p:spPr bwMode="auto">
                  <a:xfrm>
                    <a:off x="3420" y="207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5" name="Freeform 467"/>
                  <p:cNvSpPr>
                    <a:spLocks/>
                  </p:cNvSpPr>
                  <p:nvPr/>
                </p:nvSpPr>
                <p:spPr bwMode="auto">
                  <a:xfrm>
                    <a:off x="3420" y="20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6" name="Freeform 468"/>
                  <p:cNvSpPr>
                    <a:spLocks/>
                  </p:cNvSpPr>
                  <p:nvPr/>
                </p:nvSpPr>
                <p:spPr bwMode="auto">
                  <a:xfrm>
                    <a:off x="3420" y="210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7" name="Freeform 469"/>
                  <p:cNvSpPr>
                    <a:spLocks/>
                  </p:cNvSpPr>
                  <p:nvPr/>
                </p:nvSpPr>
                <p:spPr bwMode="auto">
                  <a:xfrm>
                    <a:off x="3410" y="20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8" name="Freeform 470"/>
                  <p:cNvSpPr>
                    <a:spLocks/>
                  </p:cNvSpPr>
                  <p:nvPr/>
                </p:nvSpPr>
                <p:spPr bwMode="auto">
                  <a:xfrm>
                    <a:off x="3410" y="206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09" name="Freeform 471"/>
                  <p:cNvSpPr>
                    <a:spLocks/>
                  </p:cNvSpPr>
                  <p:nvPr/>
                </p:nvSpPr>
                <p:spPr bwMode="auto">
                  <a:xfrm>
                    <a:off x="3410" y="209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0" name="Freeform 472"/>
                  <p:cNvSpPr>
                    <a:spLocks/>
                  </p:cNvSpPr>
                  <p:nvPr/>
                </p:nvSpPr>
                <p:spPr bwMode="auto">
                  <a:xfrm>
                    <a:off x="3400" y="20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1" name="Freeform 473"/>
                  <p:cNvSpPr>
                    <a:spLocks/>
                  </p:cNvSpPr>
                  <p:nvPr/>
                </p:nvSpPr>
                <p:spPr bwMode="auto">
                  <a:xfrm>
                    <a:off x="3400" y="2058"/>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2" name="Freeform 474"/>
                  <p:cNvSpPr>
                    <a:spLocks/>
                  </p:cNvSpPr>
                  <p:nvPr/>
                </p:nvSpPr>
                <p:spPr bwMode="auto">
                  <a:xfrm>
                    <a:off x="3400" y="2088"/>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3" name="Freeform 475"/>
                  <p:cNvSpPr>
                    <a:spLocks/>
                  </p:cNvSpPr>
                  <p:nvPr/>
                </p:nvSpPr>
                <p:spPr bwMode="auto">
                  <a:xfrm>
                    <a:off x="3388" y="20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4" name="Freeform 476"/>
                  <p:cNvSpPr>
                    <a:spLocks/>
                  </p:cNvSpPr>
                  <p:nvPr/>
                </p:nvSpPr>
                <p:spPr bwMode="auto">
                  <a:xfrm>
                    <a:off x="3388" y="20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5" name="Freeform 477"/>
                  <p:cNvSpPr>
                    <a:spLocks/>
                  </p:cNvSpPr>
                  <p:nvPr/>
                </p:nvSpPr>
                <p:spPr bwMode="auto">
                  <a:xfrm>
                    <a:off x="3388" y="208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6" name="Freeform 478"/>
                  <p:cNvSpPr>
                    <a:spLocks/>
                  </p:cNvSpPr>
                  <p:nvPr/>
                </p:nvSpPr>
                <p:spPr bwMode="auto">
                  <a:xfrm>
                    <a:off x="3378" y="204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7" name="Freeform 479"/>
                  <p:cNvSpPr>
                    <a:spLocks/>
                  </p:cNvSpPr>
                  <p:nvPr/>
                </p:nvSpPr>
                <p:spPr bwMode="auto">
                  <a:xfrm>
                    <a:off x="3378" y="204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8" name="Freeform 480"/>
                  <p:cNvSpPr>
                    <a:spLocks/>
                  </p:cNvSpPr>
                  <p:nvPr/>
                </p:nvSpPr>
                <p:spPr bwMode="auto">
                  <a:xfrm>
                    <a:off x="3378" y="207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19" name="Freeform 481"/>
                  <p:cNvSpPr>
                    <a:spLocks/>
                  </p:cNvSpPr>
                  <p:nvPr/>
                </p:nvSpPr>
                <p:spPr bwMode="auto">
                  <a:xfrm>
                    <a:off x="3366" y="204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0" name="Freeform 482"/>
                  <p:cNvSpPr>
                    <a:spLocks/>
                  </p:cNvSpPr>
                  <p:nvPr/>
                </p:nvSpPr>
                <p:spPr bwMode="auto">
                  <a:xfrm>
                    <a:off x="3366" y="204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1" name="Freeform 483"/>
                  <p:cNvSpPr>
                    <a:spLocks/>
                  </p:cNvSpPr>
                  <p:nvPr/>
                </p:nvSpPr>
                <p:spPr bwMode="auto">
                  <a:xfrm>
                    <a:off x="3366" y="2070"/>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2" name="Freeform 484"/>
                  <p:cNvSpPr>
                    <a:spLocks/>
                  </p:cNvSpPr>
                  <p:nvPr/>
                </p:nvSpPr>
                <p:spPr bwMode="auto">
                  <a:xfrm>
                    <a:off x="3356" y="203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3" name="Rectangle 485"/>
                  <p:cNvSpPr>
                    <a:spLocks noChangeArrowheads="1"/>
                  </p:cNvSpPr>
                  <p:nvPr/>
                </p:nvSpPr>
                <p:spPr bwMode="auto">
                  <a:xfrm>
                    <a:off x="3356" y="203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4" name="Freeform 486"/>
                  <p:cNvSpPr>
                    <a:spLocks/>
                  </p:cNvSpPr>
                  <p:nvPr/>
                </p:nvSpPr>
                <p:spPr bwMode="auto">
                  <a:xfrm>
                    <a:off x="3356" y="206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5" name="Freeform 487"/>
                  <p:cNvSpPr>
                    <a:spLocks/>
                  </p:cNvSpPr>
                  <p:nvPr/>
                </p:nvSpPr>
                <p:spPr bwMode="auto">
                  <a:xfrm>
                    <a:off x="3346" y="202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6" name="Rectangle 488"/>
                  <p:cNvSpPr>
                    <a:spLocks noChangeArrowheads="1"/>
                  </p:cNvSpPr>
                  <p:nvPr/>
                </p:nvSpPr>
                <p:spPr bwMode="auto">
                  <a:xfrm>
                    <a:off x="3346" y="2028"/>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7" name="Freeform 489"/>
                  <p:cNvSpPr>
                    <a:spLocks/>
                  </p:cNvSpPr>
                  <p:nvPr/>
                </p:nvSpPr>
                <p:spPr bwMode="auto">
                  <a:xfrm>
                    <a:off x="3346" y="205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8" name="Freeform 490"/>
                  <p:cNvSpPr>
                    <a:spLocks/>
                  </p:cNvSpPr>
                  <p:nvPr/>
                </p:nvSpPr>
                <p:spPr bwMode="auto">
                  <a:xfrm>
                    <a:off x="3334" y="202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29" name="Freeform 491"/>
                  <p:cNvSpPr>
                    <a:spLocks/>
                  </p:cNvSpPr>
                  <p:nvPr/>
                </p:nvSpPr>
                <p:spPr bwMode="auto">
                  <a:xfrm>
                    <a:off x="3334" y="202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0" name="Freeform 492"/>
                  <p:cNvSpPr>
                    <a:spLocks/>
                  </p:cNvSpPr>
                  <p:nvPr/>
                </p:nvSpPr>
                <p:spPr bwMode="auto">
                  <a:xfrm>
                    <a:off x="3334" y="205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1" name="Freeform 493"/>
                  <p:cNvSpPr>
                    <a:spLocks/>
                  </p:cNvSpPr>
                  <p:nvPr/>
                </p:nvSpPr>
                <p:spPr bwMode="auto">
                  <a:xfrm>
                    <a:off x="3324" y="20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2" name="Freeform 494"/>
                  <p:cNvSpPr>
                    <a:spLocks/>
                  </p:cNvSpPr>
                  <p:nvPr/>
                </p:nvSpPr>
                <p:spPr bwMode="auto">
                  <a:xfrm>
                    <a:off x="3324" y="201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3" name="Freeform 495"/>
                  <p:cNvSpPr>
                    <a:spLocks/>
                  </p:cNvSpPr>
                  <p:nvPr/>
                </p:nvSpPr>
                <p:spPr bwMode="auto">
                  <a:xfrm>
                    <a:off x="3324" y="204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4" name="Freeform 496"/>
                  <p:cNvSpPr>
                    <a:spLocks/>
                  </p:cNvSpPr>
                  <p:nvPr/>
                </p:nvSpPr>
                <p:spPr bwMode="auto">
                  <a:xfrm>
                    <a:off x="3162" y="1916"/>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5" name="Freeform 497"/>
                  <p:cNvSpPr>
                    <a:spLocks/>
                  </p:cNvSpPr>
                  <p:nvPr/>
                </p:nvSpPr>
                <p:spPr bwMode="auto">
                  <a:xfrm>
                    <a:off x="3176" y="1928"/>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6" name="Freeform 498"/>
                  <p:cNvSpPr>
                    <a:spLocks/>
                  </p:cNvSpPr>
                  <p:nvPr/>
                </p:nvSpPr>
                <p:spPr bwMode="auto">
                  <a:xfrm>
                    <a:off x="3160" y="1918"/>
                    <a:ext cx="18" cy="10"/>
                  </a:xfrm>
                  <a:custGeom>
                    <a:avLst/>
                    <a:gdLst>
                      <a:gd name="T0" fmla="*/ 0 w 18"/>
                      <a:gd name="T1" fmla="*/ 2 h 10"/>
                      <a:gd name="T2" fmla="*/ 2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7" name="Freeform 499"/>
                  <p:cNvSpPr>
                    <a:spLocks/>
                  </p:cNvSpPr>
                  <p:nvPr/>
                </p:nvSpPr>
                <p:spPr bwMode="auto">
                  <a:xfrm>
                    <a:off x="3160" y="1920"/>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8" name="Freeform 500"/>
                  <p:cNvSpPr>
                    <a:spLocks/>
                  </p:cNvSpPr>
                  <p:nvPr/>
                </p:nvSpPr>
                <p:spPr bwMode="auto">
                  <a:xfrm>
                    <a:off x="3456" y="1824"/>
                    <a:ext cx="340" cy="242"/>
                  </a:xfrm>
                  <a:custGeom>
                    <a:avLst/>
                    <a:gdLst>
                      <a:gd name="T0" fmla="*/ 0 w 340"/>
                      <a:gd name="T1" fmla="*/ 196 h 242"/>
                      <a:gd name="T2" fmla="*/ 340 w 340"/>
                      <a:gd name="T3" fmla="*/ 0 h 242"/>
                      <a:gd name="T4" fmla="*/ 340 w 340"/>
                      <a:gd name="T5" fmla="*/ 44 h 242"/>
                      <a:gd name="T6" fmla="*/ 0 w 340"/>
                      <a:gd name="T7" fmla="*/ 242 h 242"/>
                      <a:gd name="T8" fmla="*/ 0 w 340"/>
                      <a:gd name="T9" fmla="*/ 196 h 242"/>
                    </a:gdLst>
                    <a:ahLst/>
                    <a:cxnLst>
                      <a:cxn ang="0">
                        <a:pos x="T0" y="T1"/>
                      </a:cxn>
                      <a:cxn ang="0">
                        <a:pos x="T2" y="T3"/>
                      </a:cxn>
                      <a:cxn ang="0">
                        <a:pos x="T4" y="T5"/>
                      </a:cxn>
                      <a:cxn ang="0">
                        <a:pos x="T6" y="T7"/>
                      </a:cxn>
                      <a:cxn ang="0">
                        <a:pos x="T8" y="T9"/>
                      </a:cxn>
                    </a:cxnLst>
                    <a:rect l="0" t="0" r="r" b="b"/>
                    <a:pathLst>
                      <a:path w="340" h="242">
                        <a:moveTo>
                          <a:pt x="0" y="196"/>
                        </a:moveTo>
                        <a:lnTo>
                          <a:pt x="340" y="0"/>
                        </a:lnTo>
                        <a:lnTo>
                          <a:pt x="340" y="44"/>
                        </a:lnTo>
                        <a:lnTo>
                          <a:pt x="0" y="242"/>
                        </a:lnTo>
                        <a:lnTo>
                          <a:pt x="0" y="19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39" name="Freeform 501"/>
                  <p:cNvSpPr>
                    <a:spLocks/>
                  </p:cNvSpPr>
                  <p:nvPr/>
                </p:nvSpPr>
                <p:spPr bwMode="auto">
                  <a:xfrm>
                    <a:off x="3160" y="1652"/>
                    <a:ext cx="636" cy="368"/>
                  </a:xfrm>
                  <a:custGeom>
                    <a:avLst/>
                    <a:gdLst>
                      <a:gd name="T0" fmla="*/ 0 w 636"/>
                      <a:gd name="T1" fmla="*/ 198 h 368"/>
                      <a:gd name="T2" fmla="*/ 338 w 636"/>
                      <a:gd name="T3" fmla="*/ 0 h 368"/>
                      <a:gd name="T4" fmla="*/ 636 w 636"/>
                      <a:gd name="T5" fmla="*/ 172 h 368"/>
                      <a:gd name="T6" fmla="*/ 296 w 636"/>
                      <a:gd name="T7" fmla="*/ 368 h 368"/>
                      <a:gd name="T8" fmla="*/ 0 w 636"/>
                      <a:gd name="T9" fmla="*/ 198 h 368"/>
                    </a:gdLst>
                    <a:ahLst/>
                    <a:cxnLst>
                      <a:cxn ang="0">
                        <a:pos x="T0" y="T1"/>
                      </a:cxn>
                      <a:cxn ang="0">
                        <a:pos x="T2" y="T3"/>
                      </a:cxn>
                      <a:cxn ang="0">
                        <a:pos x="T4" y="T5"/>
                      </a:cxn>
                      <a:cxn ang="0">
                        <a:pos x="T6" y="T7"/>
                      </a:cxn>
                      <a:cxn ang="0">
                        <a:pos x="T8" y="T9"/>
                      </a:cxn>
                    </a:cxnLst>
                    <a:rect l="0" t="0" r="r" b="b"/>
                    <a:pathLst>
                      <a:path w="636" h="368">
                        <a:moveTo>
                          <a:pt x="0" y="198"/>
                        </a:moveTo>
                        <a:lnTo>
                          <a:pt x="338" y="0"/>
                        </a:lnTo>
                        <a:lnTo>
                          <a:pt x="636" y="172"/>
                        </a:lnTo>
                        <a:lnTo>
                          <a:pt x="296" y="368"/>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0" name="Freeform 502"/>
                  <p:cNvSpPr>
                    <a:spLocks/>
                  </p:cNvSpPr>
                  <p:nvPr/>
                </p:nvSpPr>
                <p:spPr bwMode="auto">
                  <a:xfrm>
                    <a:off x="3160" y="1850"/>
                    <a:ext cx="296" cy="216"/>
                  </a:xfrm>
                  <a:custGeom>
                    <a:avLst/>
                    <a:gdLst>
                      <a:gd name="T0" fmla="*/ 296 w 296"/>
                      <a:gd name="T1" fmla="*/ 170 h 216"/>
                      <a:gd name="T2" fmla="*/ 296 w 296"/>
                      <a:gd name="T3" fmla="*/ 216 h 216"/>
                      <a:gd name="T4" fmla="*/ 0 w 296"/>
                      <a:gd name="T5" fmla="*/ 44 h 216"/>
                      <a:gd name="T6" fmla="*/ 0 w 296"/>
                      <a:gd name="T7" fmla="*/ 0 h 216"/>
                      <a:gd name="T8" fmla="*/ 296 w 296"/>
                      <a:gd name="T9" fmla="*/ 170 h 216"/>
                    </a:gdLst>
                    <a:ahLst/>
                    <a:cxnLst>
                      <a:cxn ang="0">
                        <a:pos x="T0" y="T1"/>
                      </a:cxn>
                      <a:cxn ang="0">
                        <a:pos x="T2" y="T3"/>
                      </a:cxn>
                      <a:cxn ang="0">
                        <a:pos x="T4" y="T5"/>
                      </a:cxn>
                      <a:cxn ang="0">
                        <a:pos x="T6" y="T7"/>
                      </a:cxn>
                      <a:cxn ang="0">
                        <a:pos x="T8" y="T9"/>
                      </a:cxn>
                    </a:cxnLst>
                    <a:rect l="0" t="0" r="r" b="b"/>
                    <a:pathLst>
                      <a:path w="296" h="216">
                        <a:moveTo>
                          <a:pt x="296" y="170"/>
                        </a:moveTo>
                        <a:lnTo>
                          <a:pt x="296" y="216"/>
                        </a:lnTo>
                        <a:lnTo>
                          <a:pt x="0" y="44"/>
                        </a:lnTo>
                        <a:lnTo>
                          <a:pt x="0" y="0"/>
                        </a:lnTo>
                        <a:lnTo>
                          <a:pt x="296" y="170"/>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1" name="Freeform 503"/>
                  <p:cNvSpPr>
                    <a:spLocks/>
                  </p:cNvSpPr>
                  <p:nvPr/>
                </p:nvSpPr>
                <p:spPr bwMode="auto">
                  <a:xfrm>
                    <a:off x="3180" y="1870"/>
                    <a:ext cx="100" cy="72"/>
                  </a:xfrm>
                  <a:custGeom>
                    <a:avLst/>
                    <a:gdLst>
                      <a:gd name="T0" fmla="*/ 0 w 100"/>
                      <a:gd name="T1" fmla="*/ 14 h 72"/>
                      <a:gd name="T2" fmla="*/ 0 w 100"/>
                      <a:gd name="T3" fmla="*/ 0 h 72"/>
                      <a:gd name="T4" fmla="*/ 100 w 100"/>
                      <a:gd name="T5" fmla="*/ 56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6"/>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2" name="Rectangle 504"/>
                  <p:cNvSpPr>
                    <a:spLocks noChangeArrowheads="1"/>
                  </p:cNvSpPr>
                  <p:nvPr/>
                </p:nvSpPr>
                <p:spPr bwMode="auto">
                  <a:xfrm>
                    <a:off x="3180" y="1870"/>
                    <a:ext cx="2" cy="14"/>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3" name="Freeform 505"/>
                  <p:cNvSpPr>
                    <a:spLocks/>
                  </p:cNvSpPr>
                  <p:nvPr/>
                </p:nvSpPr>
                <p:spPr bwMode="auto">
                  <a:xfrm>
                    <a:off x="3180" y="1884"/>
                    <a:ext cx="100" cy="58"/>
                  </a:xfrm>
                  <a:custGeom>
                    <a:avLst/>
                    <a:gdLst>
                      <a:gd name="T0" fmla="*/ 100 w 100"/>
                      <a:gd name="T1" fmla="*/ 58 h 58"/>
                      <a:gd name="T2" fmla="*/ 100 w 100"/>
                      <a:gd name="T3" fmla="*/ 56 h 58"/>
                      <a:gd name="T4" fmla="*/ 2 w 100"/>
                      <a:gd name="T5" fmla="*/ 0 h 58"/>
                      <a:gd name="T6" fmla="*/ 0 w 100"/>
                      <a:gd name="T7" fmla="*/ 0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0"/>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4" name="Freeform 506"/>
                  <p:cNvSpPr>
                    <a:spLocks/>
                  </p:cNvSpPr>
                  <p:nvPr/>
                </p:nvSpPr>
                <p:spPr bwMode="auto">
                  <a:xfrm>
                    <a:off x="3442" y="202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5" name="Freeform 507"/>
                  <p:cNvSpPr>
                    <a:spLocks/>
                  </p:cNvSpPr>
                  <p:nvPr/>
                </p:nvSpPr>
                <p:spPr bwMode="auto">
                  <a:xfrm>
                    <a:off x="3442" y="202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6" name="Freeform 508"/>
                  <p:cNvSpPr>
                    <a:spLocks/>
                  </p:cNvSpPr>
                  <p:nvPr/>
                </p:nvSpPr>
                <p:spPr bwMode="auto">
                  <a:xfrm>
                    <a:off x="3442" y="205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7" name="Freeform 509"/>
                  <p:cNvSpPr>
                    <a:spLocks/>
                  </p:cNvSpPr>
                  <p:nvPr/>
                </p:nvSpPr>
                <p:spPr bwMode="auto">
                  <a:xfrm>
                    <a:off x="3432" y="20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8" name="Freeform 510"/>
                  <p:cNvSpPr>
                    <a:spLocks/>
                  </p:cNvSpPr>
                  <p:nvPr/>
                </p:nvSpPr>
                <p:spPr bwMode="auto">
                  <a:xfrm>
                    <a:off x="3432" y="201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49" name="Freeform 511"/>
                  <p:cNvSpPr>
                    <a:spLocks/>
                  </p:cNvSpPr>
                  <p:nvPr/>
                </p:nvSpPr>
                <p:spPr bwMode="auto">
                  <a:xfrm>
                    <a:off x="3432" y="204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0" name="Freeform 512"/>
                  <p:cNvSpPr>
                    <a:spLocks/>
                  </p:cNvSpPr>
                  <p:nvPr/>
                </p:nvSpPr>
                <p:spPr bwMode="auto">
                  <a:xfrm>
                    <a:off x="3420" y="200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1" name="Freeform 513"/>
                  <p:cNvSpPr>
                    <a:spLocks/>
                  </p:cNvSpPr>
                  <p:nvPr/>
                </p:nvSpPr>
                <p:spPr bwMode="auto">
                  <a:xfrm>
                    <a:off x="3420" y="20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2" name="Freeform 514"/>
                  <p:cNvSpPr>
                    <a:spLocks/>
                  </p:cNvSpPr>
                  <p:nvPr/>
                </p:nvSpPr>
                <p:spPr bwMode="auto">
                  <a:xfrm>
                    <a:off x="3420" y="203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3" name="Freeform 515"/>
                  <p:cNvSpPr>
                    <a:spLocks/>
                  </p:cNvSpPr>
                  <p:nvPr/>
                </p:nvSpPr>
                <p:spPr bwMode="auto">
                  <a:xfrm>
                    <a:off x="3410" y="20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4" name="Freeform 516"/>
                  <p:cNvSpPr>
                    <a:spLocks/>
                  </p:cNvSpPr>
                  <p:nvPr/>
                </p:nvSpPr>
                <p:spPr bwMode="auto">
                  <a:xfrm>
                    <a:off x="3410" y="200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5" name="Freeform 517"/>
                  <p:cNvSpPr>
                    <a:spLocks/>
                  </p:cNvSpPr>
                  <p:nvPr/>
                </p:nvSpPr>
                <p:spPr bwMode="auto">
                  <a:xfrm>
                    <a:off x="3410" y="20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6" name="Freeform 518"/>
                  <p:cNvSpPr>
                    <a:spLocks/>
                  </p:cNvSpPr>
                  <p:nvPr/>
                </p:nvSpPr>
                <p:spPr bwMode="auto">
                  <a:xfrm>
                    <a:off x="3400" y="199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7" name="Freeform 519"/>
                  <p:cNvSpPr>
                    <a:spLocks/>
                  </p:cNvSpPr>
                  <p:nvPr/>
                </p:nvSpPr>
                <p:spPr bwMode="auto">
                  <a:xfrm>
                    <a:off x="3400" y="1996"/>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8" name="Freeform 520"/>
                  <p:cNvSpPr>
                    <a:spLocks/>
                  </p:cNvSpPr>
                  <p:nvPr/>
                </p:nvSpPr>
                <p:spPr bwMode="auto">
                  <a:xfrm>
                    <a:off x="3400" y="2026"/>
                    <a:ext cx="6" cy="6"/>
                  </a:xfrm>
                  <a:custGeom>
                    <a:avLst/>
                    <a:gdLst>
                      <a:gd name="T0" fmla="*/ 6 w 6"/>
                      <a:gd name="T1" fmla="*/ 6 h 6"/>
                      <a:gd name="T2" fmla="*/ 6 w 6"/>
                      <a:gd name="T3" fmla="*/ 2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59" name="Freeform 521"/>
                  <p:cNvSpPr>
                    <a:spLocks/>
                  </p:cNvSpPr>
                  <p:nvPr/>
                </p:nvSpPr>
                <p:spPr bwMode="auto">
                  <a:xfrm>
                    <a:off x="3388" y="199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0" name="Rectangle 522"/>
                  <p:cNvSpPr>
                    <a:spLocks noChangeArrowheads="1"/>
                  </p:cNvSpPr>
                  <p:nvPr/>
                </p:nvSpPr>
                <p:spPr bwMode="auto">
                  <a:xfrm>
                    <a:off x="3388" y="199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1" name="Freeform 523"/>
                  <p:cNvSpPr>
                    <a:spLocks/>
                  </p:cNvSpPr>
                  <p:nvPr/>
                </p:nvSpPr>
                <p:spPr bwMode="auto">
                  <a:xfrm>
                    <a:off x="3388" y="20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2" name="Freeform 524"/>
                  <p:cNvSpPr>
                    <a:spLocks/>
                  </p:cNvSpPr>
                  <p:nvPr/>
                </p:nvSpPr>
                <p:spPr bwMode="auto">
                  <a:xfrm>
                    <a:off x="3378" y="198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3" name="Rectangle 525"/>
                  <p:cNvSpPr>
                    <a:spLocks noChangeArrowheads="1"/>
                  </p:cNvSpPr>
                  <p:nvPr/>
                </p:nvSpPr>
                <p:spPr bwMode="auto">
                  <a:xfrm>
                    <a:off x="3378" y="198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4" name="Freeform 526"/>
                  <p:cNvSpPr>
                    <a:spLocks/>
                  </p:cNvSpPr>
                  <p:nvPr/>
                </p:nvSpPr>
                <p:spPr bwMode="auto">
                  <a:xfrm>
                    <a:off x="3378" y="201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5" name="Freeform 527"/>
                  <p:cNvSpPr>
                    <a:spLocks/>
                  </p:cNvSpPr>
                  <p:nvPr/>
                </p:nvSpPr>
                <p:spPr bwMode="auto">
                  <a:xfrm>
                    <a:off x="3366" y="19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6" name="Freeform 528"/>
                  <p:cNvSpPr>
                    <a:spLocks/>
                  </p:cNvSpPr>
                  <p:nvPr/>
                </p:nvSpPr>
                <p:spPr bwMode="auto">
                  <a:xfrm>
                    <a:off x="3366" y="197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7" name="Freeform 529"/>
                  <p:cNvSpPr>
                    <a:spLocks/>
                  </p:cNvSpPr>
                  <p:nvPr/>
                </p:nvSpPr>
                <p:spPr bwMode="auto">
                  <a:xfrm>
                    <a:off x="3366" y="200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8" name="Freeform 530"/>
                  <p:cNvSpPr>
                    <a:spLocks/>
                  </p:cNvSpPr>
                  <p:nvPr/>
                </p:nvSpPr>
                <p:spPr bwMode="auto">
                  <a:xfrm>
                    <a:off x="3356" y="19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69" name="Freeform 531"/>
                  <p:cNvSpPr>
                    <a:spLocks/>
                  </p:cNvSpPr>
                  <p:nvPr/>
                </p:nvSpPr>
                <p:spPr bwMode="auto">
                  <a:xfrm>
                    <a:off x="3356" y="197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0" name="Freeform 532"/>
                  <p:cNvSpPr>
                    <a:spLocks/>
                  </p:cNvSpPr>
                  <p:nvPr/>
                </p:nvSpPr>
                <p:spPr bwMode="auto">
                  <a:xfrm>
                    <a:off x="3356" y="200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1" name="Freeform 533"/>
                  <p:cNvSpPr>
                    <a:spLocks/>
                  </p:cNvSpPr>
                  <p:nvPr/>
                </p:nvSpPr>
                <p:spPr bwMode="auto">
                  <a:xfrm>
                    <a:off x="3346" y="19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2" name="Freeform 534"/>
                  <p:cNvSpPr>
                    <a:spLocks/>
                  </p:cNvSpPr>
                  <p:nvPr/>
                </p:nvSpPr>
                <p:spPr bwMode="auto">
                  <a:xfrm>
                    <a:off x="3346" y="196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3" name="Freeform 535"/>
                  <p:cNvSpPr>
                    <a:spLocks/>
                  </p:cNvSpPr>
                  <p:nvPr/>
                </p:nvSpPr>
                <p:spPr bwMode="auto">
                  <a:xfrm>
                    <a:off x="3346" y="199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4" name="Freeform 536"/>
                  <p:cNvSpPr>
                    <a:spLocks/>
                  </p:cNvSpPr>
                  <p:nvPr/>
                </p:nvSpPr>
                <p:spPr bwMode="auto">
                  <a:xfrm>
                    <a:off x="3334" y="19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5" name="Freeform 537"/>
                  <p:cNvSpPr>
                    <a:spLocks/>
                  </p:cNvSpPr>
                  <p:nvPr/>
                </p:nvSpPr>
                <p:spPr bwMode="auto">
                  <a:xfrm>
                    <a:off x="3334" y="195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6" name="Freeform 538"/>
                  <p:cNvSpPr>
                    <a:spLocks/>
                  </p:cNvSpPr>
                  <p:nvPr/>
                </p:nvSpPr>
                <p:spPr bwMode="auto">
                  <a:xfrm>
                    <a:off x="3334" y="19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7" name="Freeform 539"/>
                  <p:cNvSpPr>
                    <a:spLocks/>
                  </p:cNvSpPr>
                  <p:nvPr/>
                </p:nvSpPr>
                <p:spPr bwMode="auto">
                  <a:xfrm>
                    <a:off x="3324" y="19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8" name="Freeform 540"/>
                  <p:cNvSpPr>
                    <a:spLocks/>
                  </p:cNvSpPr>
                  <p:nvPr/>
                </p:nvSpPr>
                <p:spPr bwMode="auto">
                  <a:xfrm>
                    <a:off x="3324" y="195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79" name="Freeform 541"/>
                  <p:cNvSpPr>
                    <a:spLocks/>
                  </p:cNvSpPr>
                  <p:nvPr/>
                </p:nvSpPr>
                <p:spPr bwMode="auto">
                  <a:xfrm>
                    <a:off x="3324" y="198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0" name="Freeform 542"/>
                  <p:cNvSpPr>
                    <a:spLocks/>
                  </p:cNvSpPr>
                  <p:nvPr/>
                </p:nvSpPr>
                <p:spPr bwMode="auto">
                  <a:xfrm>
                    <a:off x="3162" y="1854"/>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1" name="Freeform 543"/>
                  <p:cNvSpPr>
                    <a:spLocks/>
                  </p:cNvSpPr>
                  <p:nvPr/>
                </p:nvSpPr>
                <p:spPr bwMode="auto">
                  <a:xfrm>
                    <a:off x="3176" y="1864"/>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2" name="Freeform 544"/>
                  <p:cNvSpPr>
                    <a:spLocks/>
                  </p:cNvSpPr>
                  <p:nvPr/>
                </p:nvSpPr>
                <p:spPr bwMode="auto">
                  <a:xfrm>
                    <a:off x="3160" y="1856"/>
                    <a:ext cx="18" cy="10"/>
                  </a:xfrm>
                  <a:custGeom>
                    <a:avLst/>
                    <a:gdLst>
                      <a:gd name="T0" fmla="*/ 0 w 18"/>
                      <a:gd name="T1" fmla="*/ 2 h 10"/>
                      <a:gd name="T2" fmla="*/ 2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3" name="Freeform 545"/>
                  <p:cNvSpPr>
                    <a:spLocks/>
                  </p:cNvSpPr>
                  <p:nvPr/>
                </p:nvSpPr>
                <p:spPr bwMode="auto">
                  <a:xfrm>
                    <a:off x="3160" y="1858"/>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4" name="Freeform 546"/>
                  <p:cNvSpPr>
                    <a:spLocks/>
                  </p:cNvSpPr>
                  <p:nvPr/>
                </p:nvSpPr>
                <p:spPr bwMode="auto">
                  <a:xfrm>
                    <a:off x="3456" y="1760"/>
                    <a:ext cx="340" cy="244"/>
                  </a:xfrm>
                  <a:custGeom>
                    <a:avLst/>
                    <a:gdLst>
                      <a:gd name="T0" fmla="*/ 0 w 340"/>
                      <a:gd name="T1" fmla="*/ 198 h 244"/>
                      <a:gd name="T2" fmla="*/ 340 w 340"/>
                      <a:gd name="T3" fmla="*/ 0 h 244"/>
                      <a:gd name="T4" fmla="*/ 340 w 340"/>
                      <a:gd name="T5" fmla="*/ 46 h 244"/>
                      <a:gd name="T6" fmla="*/ 0 w 340"/>
                      <a:gd name="T7" fmla="*/ 244 h 244"/>
                      <a:gd name="T8" fmla="*/ 0 w 340"/>
                      <a:gd name="T9" fmla="*/ 198 h 244"/>
                    </a:gdLst>
                    <a:ahLst/>
                    <a:cxnLst>
                      <a:cxn ang="0">
                        <a:pos x="T0" y="T1"/>
                      </a:cxn>
                      <a:cxn ang="0">
                        <a:pos x="T2" y="T3"/>
                      </a:cxn>
                      <a:cxn ang="0">
                        <a:pos x="T4" y="T5"/>
                      </a:cxn>
                      <a:cxn ang="0">
                        <a:pos x="T6" y="T7"/>
                      </a:cxn>
                      <a:cxn ang="0">
                        <a:pos x="T8" y="T9"/>
                      </a:cxn>
                    </a:cxnLst>
                    <a:rect l="0" t="0" r="r" b="b"/>
                    <a:pathLst>
                      <a:path w="340" h="244">
                        <a:moveTo>
                          <a:pt x="0" y="198"/>
                        </a:moveTo>
                        <a:lnTo>
                          <a:pt x="340" y="0"/>
                        </a:lnTo>
                        <a:lnTo>
                          <a:pt x="340" y="46"/>
                        </a:lnTo>
                        <a:lnTo>
                          <a:pt x="0" y="244"/>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5" name="Freeform 547"/>
                  <p:cNvSpPr>
                    <a:spLocks/>
                  </p:cNvSpPr>
                  <p:nvPr/>
                </p:nvSpPr>
                <p:spPr bwMode="auto">
                  <a:xfrm>
                    <a:off x="3160" y="1590"/>
                    <a:ext cx="636" cy="368"/>
                  </a:xfrm>
                  <a:custGeom>
                    <a:avLst/>
                    <a:gdLst>
                      <a:gd name="T0" fmla="*/ 0 w 636"/>
                      <a:gd name="T1" fmla="*/ 196 h 368"/>
                      <a:gd name="T2" fmla="*/ 338 w 636"/>
                      <a:gd name="T3" fmla="*/ 0 h 368"/>
                      <a:gd name="T4" fmla="*/ 636 w 636"/>
                      <a:gd name="T5" fmla="*/ 170 h 368"/>
                      <a:gd name="T6" fmla="*/ 296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38" y="0"/>
                        </a:lnTo>
                        <a:lnTo>
                          <a:pt x="636" y="170"/>
                        </a:lnTo>
                        <a:lnTo>
                          <a:pt x="296" y="368"/>
                        </a:lnTo>
                        <a:lnTo>
                          <a:pt x="0" y="19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6" name="Freeform 548"/>
                  <p:cNvSpPr>
                    <a:spLocks/>
                  </p:cNvSpPr>
                  <p:nvPr/>
                </p:nvSpPr>
                <p:spPr bwMode="auto">
                  <a:xfrm>
                    <a:off x="3160" y="1786"/>
                    <a:ext cx="296" cy="218"/>
                  </a:xfrm>
                  <a:custGeom>
                    <a:avLst/>
                    <a:gdLst>
                      <a:gd name="T0" fmla="*/ 296 w 296"/>
                      <a:gd name="T1" fmla="*/ 172 h 218"/>
                      <a:gd name="T2" fmla="*/ 296 w 296"/>
                      <a:gd name="T3" fmla="*/ 218 h 218"/>
                      <a:gd name="T4" fmla="*/ 0 w 296"/>
                      <a:gd name="T5" fmla="*/ 46 h 218"/>
                      <a:gd name="T6" fmla="*/ 0 w 296"/>
                      <a:gd name="T7" fmla="*/ 0 h 218"/>
                      <a:gd name="T8" fmla="*/ 296 w 296"/>
                      <a:gd name="T9" fmla="*/ 172 h 218"/>
                    </a:gdLst>
                    <a:ahLst/>
                    <a:cxnLst>
                      <a:cxn ang="0">
                        <a:pos x="T0" y="T1"/>
                      </a:cxn>
                      <a:cxn ang="0">
                        <a:pos x="T2" y="T3"/>
                      </a:cxn>
                      <a:cxn ang="0">
                        <a:pos x="T4" y="T5"/>
                      </a:cxn>
                      <a:cxn ang="0">
                        <a:pos x="T6" y="T7"/>
                      </a:cxn>
                      <a:cxn ang="0">
                        <a:pos x="T8" y="T9"/>
                      </a:cxn>
                    </a:cxnLst>
                    <a:rect l="0" t="0" r="r" b="b"/>
                    <a:pathLst>
                      <a:path w="296" h="218">
                        <a:moveTo>
                          <a:pt x="296" y="172"/>
                        </a:moveTo>
                        <a:lnTo>
                          <a:pt x="296" y="218"/>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7" name="Freeform 549"/>
                  <p:cNvSpPr>
                    <a:spLocks/>
                  </p:cNvSpPr>
                  <p:nvPr/>
                </p:nvSpPr>
                <p:spPr bwMode="auto">
                  <a:xfrm>
                    <a:off x="3180" y="1806"/>
                    <a:ext cx="100" cy="72"/>
                  </a:xfrm>
                  <a:custGeom>
                    <a:avLst/>
                    <a:gdLst>
                      <a:gd name="T0" fmla="*/ 0 w 100"/>
                      <a:gd name="T1" fmla="*/ 16 h 72"/>
                      <a:gd name="T2" fmla="*/ 0 w 100"/>
                      <a:gd name="T3" fmla="*/ 0 h 72"/>
                      <a:gd name="T4" fmla="*/ 100 w 100"/>
                      <a:gd name="T5" fmla="*/ 58 h 72"/>
                      <a:gd name="T6" fmla="*/ 100 w 100"/>
                      <a:gd name="T7" fmla="*/ 72 h 72"/>
                      <a:gd name="T8" fmla="*/ 0 w 100"/>
                      <a:gd name="T9" fmla="*/ 16 h 72"/>
                    </a:gdLst>
                    <a:ahLst/>
                    <a:cxnLst>
                      <a:cxn ang="0">
                        <a:pos x="T0" y="T1"/>
                      </a:cxn>
                      <a:cxn ang="0">
                        <a:pos x="T2" y="T3"/>
                      </a:cxn>
                      <a:cxn ang="0">
                        <a:pos x="T4" y="T5"/>
                      </a:cxn>
                      <a:cxn ang="0">
                        <a:pos x="T6" y="T7"/>
                      </a:cxn>
                      <a:cxn ang="0">
                        <a:pos x="T8" y="T9"/>
                      </a:cxn>
                    </a:cxnLst>
                    <a:rect l="0" t="0" r="r" b="b"/>
                    <a:pathLst>
                      <a:path w="100" h="72">
                        <a:moveTo>
                          <a:pt x="0" y="16"/>
                        </a:moveTo>
                        <a:lnTo>
                          <a:pt x="0" y="0"/>
                        </a:lnTo>
                        <a:lnTo>
                          <a:pt x="100" y="58"/>
                        </a:lnTo>
                        <a:lnTo>
                          <a:pt x="100" y="72"/>
                        </a:lnTo>
                        <a:lnTo>
                          <a:pt x="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8" name="Freeform 550"/>
                  <p:cNvSpPr>
                    <a:spLocks/>
                  </p:cNvSpPr>
                  <p:nvPr/>
                </p:nvSpPr>
                <p:spPr bwMode="auto">
                  <a:xfrm>
                    <a:off x="3180" y="1806"/>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89" name="Freeform 551"/>
                  <p:cNvSpPr>
                    <a:spLocks/>
                  </p:cNvSpPr>
                  <p:nvPr/>
                </p:nvSpPr>
                <p:spPr bwMode="auto">
                  <a:xfrm>
                    <a:off x="3180" y="1820"/>
                    <a:ext cx="100" cy="58"/>
                  </a:xfrm>
                  <a:custGeom>
                    <a:avLst/>
                    <a:gdLst>
                      <a:gd name="T0" fmla="*/ 100 w 100"/>
                      <a:gd name="T1" fmla="*/ 58 h 58"/>
                      <a:gd name="T2" fmla="*/ 100 w 100"/>
                      <a:gd name="T3" fmla="*/ 56 h 58"/>
                      <a:gd name="T4" fmla="*/ 2 w 100"/>
                      <a:gd name="T5" fmla="*/ 0 h 58"/>
                      <a:gd name="T6" fmla="*/ 0 w 100"/>
                      <a:gd name="T7" fmla="*/ 2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2"/>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0" name="Freeform 552"/>
                  <p:cNvSpPr>
                    <a:spLocks/>
                  </p:cNvSpPr>
                  <p:nvPr/>
                </p:nvSpPr>
                <p:spPr bwMode="auto">
                  <a:xfrm>
                    <a:off x="3442" y="195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1" name="Freeform 553"/>
                  <p:cNvSpPr>
                    <a:spLocks/>
                  </p:cNvSpPr>
                  <p:nvPr/>
                </p:nvSpPr>
                <p:spPr bwMode="auto">
                  <a:xfrm>
                    <a:off x="3442" y="195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2" name="Freeform 554"/>
                  <p:cNvSpPr>
                    <a:spLocks/>
                  </p:cNvSpPr>
                  <p:nvPr/>
                </p:nvSpPr>
                <p:spPr bwMode="auto">
                  <a:xfrm>
                    <a:off x="3442" y="198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3" name="Freeform 555"/>
                  <p:cNvSpPr>
                    <a:spLocks/>
                  </p:cNvSpPr>
                  <p:nvPr/>
                </p:nvSpPr>
                <p:spPr bwMode="auto">
                  <a:xfrm>
                    <a:off x="3432" y="195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4" name="Freeform 556"/>
                  <p:cNvSpPr>
                    <a:spLocks/>
                  </p:cNvSpPr>
                  <p:nvPr/>
                </p:nvSpPr>
                <p:spPr bwMode="auto">
                  <a:xfrm>
                    <a:off x="3432" y="195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5" name="Freeform 557"/>
                  <p:cNvSpPr>
                    <a:spLocks/>
                  </p:cNvSpPr>
                  <p:nvPr/>
                </p:nvSpPr>
                <p:spPr bwMode="auto">
                  <a:xfrm>
                    <a:off x="3432" y="1982"/>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6" name="Freeform 558"/>
                  <p:cNvSpPr>
                    <a:spLocks/>
                  </p:cNvSpPr>
                  <p:nvPr/>
                </p:nvSpPr>
                <p:spPr bwMode="auto">
                  <a:xfrm>
                    <a:off x="3420" y="194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7" name="Rectangle 559"/>
                  <p:cNvSpPr>
                    <a:spLocks noChangeArrowheads="1"/>
                  </p:cNvSpPr>
                  <p:nvPr/>
                </p:nvSpPr>
                <p:spPr bwMode="auto">
                  <a:xfrm>
                    <a:off x="3420" y="194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8" name="Freeform 560"/>
                  <p:cNvSpPr>
                    <a:spLocks/>
                  </p:cNvSpPr>
                  <p:nvPr/>
                </p:nvSpPr>
                <p:spPr bwMode="auto">
                  <a:xfrm>
                    <a:off x="3420" y="197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699" name="Freeform 561"/>
                  <p:cNvSpPr>
                    <a:spLocks/>
                  </p:cNvSpPr>
                  <p:nvPr/>
                </p:nvSpPr>
                <p:spPr bwMode="auto">
                  <a:xfrm>
                    <a:off x="3410" y="194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0" name="Rectangle 562"/>
                  <p:cNvSpPr>
                    <a:spLocks noChangeArrowheads="1"/>
                  </p:cNvSpPr>
                  <p:nvPr/>
                </p:nvSpPr>
                <p:spPr bwMode="auto">
                  <a:xfrm>
                    <a:off x="3410" y="194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1" name="Freeform 563"/>
                  <p:cNvSpPr>
                    <a:spLocks/>
                  </p:cNvSpPr>
                  <p:nvPr/>
                </p:nvSpPr>
                <p:spPr bwMode="auto">
                  <a:xfrm>
                    <a:off x="3410" y="197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2" name="Freeform 564"/>
                  <p:cNvSpPr>
                    <a:spLocks/>
                  </p:cNvSpPr>
                  <p:nvPr/>
                </p:nvSpPr>
                <p:spPr bwMode="auto">
                  <a:xfrm>
                    <a:off x="3400" y="193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3" name="Freeform 565"/>
                  <p:cNvSpPr>
                    <a:spLocks/>
                  </p:cNvSpPr>
                  <p:nvPr/>
                </p:nvSpPr>
                <p:spPr bwMode="auto">
                  <a:xfrm>
                    <a:off x="3400" y="1932"/>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4" name="Freeform 566"/>
                  <p:cNvSpPr>
                    <a:spLocks/>
                  </p:cNvSpPr>
                  <p:nvPr/>
                </p:nvSpPr>
                <p:spPr bwMode="auto">
                  <a:xfrm>
                    <a:off x="3400" y="1964"/>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5" name="Freeform 567"/>
                  <p:cNvSpPr>
                    <a:spLocks/>
                  </p:cNvSpPr>
                  <p:nvPr/>
                </p:nvSpPr>
                <p:spPr bwMode="auto">
                  <a:xfrm>
                    <a:off x="3388" y="192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6" name="Freeform 568"/>
                  <p:cNvSpPr>
                    <a:spLocks/>
                  </p:cNvSpPr>
                  <p:nvPr/>
                </p:nvSpPr>
                <p:spPr bwMode="auto">
                  <a:xfrm>
                    <a:off x="3388" y="192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7" name="Freeform 569"/>
                  <p:cNvSpPr>
                    <a:spLocks/>
                  </p:cNvSpPr>
                  <p:nvPr/>
                </p:nvSpPr>
                <p:spPr bwMode="auto">
                  <a:xfrm>
                    <a:off x="3388" y="195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8" name="Freeform 570"/>
                  <p:cNvSpPr>
                    <a:spLocks/>
                  </p:cNvSpPr>
                  <p:nvPr/>
                </p:nvSpPr>
                <p:spPr bwMode="auto">
                  <a:xfrm>
                    <a:off x="3378" y="192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09" name="Freeform 571"/>
                  <p:cNvSpPr>
                    <a:spLocks/>
                  </p:cNvSpPr>
                  <p:nvPr/>
                </p:nvSpPr>
                <p:spPr bwMode="auto">
                  <a:xfrm>
                    <a:off x="3378" y="192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0" name="Freeform 572"/>
                  <p:cNvSpPr>
                    <a:spLocks/>
                  </p:cNvSpPr>
                  <p:nvPr/>
                </p:nvSpPr>
                <p:spPr bwMode="auto">
                  <a:xfrm>
                    <a:off x="3378" y="195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1" name="Freeform 573"/>
                  <p:cNvSpPr>
                    <a:spLocks/>
                  </p:cNvSpPr>
                  <p:nvPr/>
                </p:nvSpPr>
                <p:spPr bwMode="auto">
                  <a:xfrm>
                    <a:off x="3366" y="191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2" name="Freeform 574"/>
                  <p:cNvSpPr>
                    <a:spLocks/>
                  </p:cNvSpPr>
                  <p:nvPr/>
                </p:nvSpPr>
                <p:spPr bwMode="auto">
                  <a:xfrm>
                    <a:off x="3366" y="191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3" name="Freeform 575"/>
                  <p:cNvSpPr>
                    <a:spLocks/>
                  </p:cNvSpPr>
                  <p:nvPr/>
                </p:nvSpPr>
                <p:spPr bwMode="auto">
                  <a:xfrm>
                    <a:off x="3366" y="194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4" name="Freeform 576"/>
                  <p:cNvSpPr>
                    <a:spLocks/>
                  </p:cNvSpPr>
                  <p:nvPr/>
                </p:nvSpPr>
                <p:spPr bwMode="auto">
                  <a:xfrm>
                    <a:off x="3356" y="19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5" name="Freeform 577"/>
                  <p:cNvSpPr>
                    <a:spLocks/>
                  </p:cNvSpPr>
                  <p:nvPr/>
                </p:nvSpPr>
                <p:spPr bwMode="auto">
                  <a:xfrm>
                    <a:off x="3356" y="190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6" name="Freeform 578"/>
                  <p:cNvSpPr>
                    <a:spLocks/>
                  </p:cNvSpPr>
                  <p:nvPr/>
                </p:nvSpPr>
                <p:spPr bwMode="auto">
                  <a:xfrm>
                    <a:off x="3356" y="193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7" name="Freeform 579"/>
                  <p:cNvSpPr>
                    <a:spLocks/>
                  </p:cNvSpPr>
                  <p:nvPr/>
                </p:nvSpPr>
                <p:spPr bwMode="auto">
                  <a:xfrm>
                    <a:off x="3346" y="190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8" name="Freeform 580"/>
                  <p:cNvSpPr>
                    <a:spLocks/>
                  </p:cNvSpPr>
                  <p:nvPr/>
                </p:nvSpPr>
                <p:spPr bwMode="auto">
                  <a:xfrm>
                    <a:off x="3346" y="190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19" name="Freeform 581"/>
                  <p:cNvSpPr>
                    <a:spLocks/>
                  </p:cNvSpPr>
                  <p:nvPr/>
                </p:nvSpPr>
                <p:spPr bwMode="auto">
                  <a:xfrm>
                    <a:off x="3346" y="193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0" name="Freeform 582"/>
                  <p:cNvSpPr>
                    <a:spLocks/>
                  </p:cNvSpPr>
                  <p:nvPr/>
                </p:nvSpPr>
                <p:spPr bwMode="auto">
                  <a:xfrm>
                    <a:off x="3334" y="189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1" name="Freeform 583"/>
                  <p:cNvSpPr>
                    <a:spLocks/>
                  </p:cNvSpPr>
                  <p:nvPr/>
                </p:nvSpPr>
                <p:spPr bwMode="auto">
                  <a:xfrm>
                    <a:off x="3334" y="189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2" name="Freeform 584"/>
                  <p:cNvSpPr>
                    <a:spLocks/>
                  </p:cNvSpPr>
                  <p:nvPr/>
                </p:nvSpPr>
                <p:spPr bwMode="auto">
                  <a:xfrm>
                    <a:off x="3334" y="1926"/>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3" name="Freeform 585"/>
                  <p:cNvSpPr>
                    <a:spLocks/>
                  </p:cNvSpPr>
                  <p:nvPr/>
                </p:nvSpPr>
                <p:spPr bwMode="auto">
                  <a:xfrm>
                    <a:off x="3324" y="189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4" name="Rectangle 586"/>
                  <p:cNvSpPr>
                    <a:spLocks noChangeArrowheads="1"/>
                  </p:cNvSpPr>
                  <p:nvPr/>
                </p:nvSpPr>
                <p:spPr bwMode="auto">
                  <a:xfrm>
                    <a:off x="3324" y="189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5" name="Freeform 587"/>
                  <p:cNvSpPr>
                    <a:spLocks/>
                  </p:cNvSpPr>
                  <p:nvPr/>
                </p:nvSpPr>
                <p:spPr bwMode="auto">
                  <a:xfrm>
                    <a:off x="3324" y="192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6" name="Freeform 588"/>
                  <p:cNvSpPr>
                    <a:spLocks/>
                  </p:cNvSpPr>
                  <p:nvPr/>
                </p:nvSpPr>
                <p:spPr bwMode="auto">
                  <a:xfrm>
                    <a:off x="3162" y="1792"/>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7" name="Freeform 589"/>
                  <p:cNvSpPr>
                    <a:spLocks/>
                  </p:cNvSpPr>
                  <p:nvPr/>
                </p:nvSpPr>
                <p:spPr bwMode="auto">
                  <a:xfrm>
                    <a:off x="3176" y="1802"/>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8" name="Freeform 590"/>
                  <p:cNvSpPr>
                    <a:spLocks/>
                  </p:cNvSpPr>
                  <p:nvPr/>
                </p:nvSpPr>
                <p:spPr bwMode="auto">
                  <a:xfrm>
                    <a:off x="3160" y="1794"/>
                    <a:ext cx="18" cy="10"/>
                  </a:xfrm>
                  <a:custGeom>
                    <a:avLst/>
                    <a:gdLst>
                      <a:gd name="T0" fmla="*/ 0 w 18"/>
                      <a:gd name="T1" fmla="*/ 0 h 10"/>
                      <a:gd name="T2" fmla="*/ 2 w 18"/>
                      <a:gd name="T3" fmla="*/ 0 h 10"/>
                      <a:gd name="T4" fmla="*/ 18 w 18"/>
                      <a:gd name="T5" fmla="*/ 8 h 10"/>
                      <a:gd name="T6" fmla="*/ 16 w 18"/>
                      <a:gd name="T7" fmla="*/ 10 h 10"/>
                      <a:gd name="T8" fmla="*/ 0 w 18"/>
                      <a:gd name="T9" fmla="*/ 0 h 10"/>
                    </a:gdLst>
                    <a:ahLst/>
                    <a:cxnLst>
                      <a:cxn ang="0">
                        <a:pos x="T0" y="T1"/>
                      </a:cxn>
                      <a:cxn ang="0">
                        <a:pos x="T2" y="T3"/>
                      </a:cxn>
                      <a:cxn ang="0">
                        <a:pos x="T4" y="T5"/>
                      </a:cxn>
                      <a:cxn ang="0">
                        <a:pos x="T6" y="T7"/>
                      </a:cxn>
                      <a:cxn ang="0">
                        <a:pos x="T8" y="T9"/>
                      </a:cxn>
                    </a:cxnLst>
                    <a:rect l="0" t="0" r="r" b="b"/>
                    <a:pathLst>
                      <a:path w="18" h="10">
                        <a:moveTo>
                          <a:pt x="0" y="0"/>
                        </a:moveTo>
                        <a:lnTo>
                          <a:pt x="2" y="0"/>
                        </a:lnTo>
                        <a:lnTo>
                          <a:pt x="18" y="8"/>
                        </a:lnTo>
                        <a:lnTo>
                          <a:pt x="16" y="10"/>
                        </a:lnTo>
                        <a:lnTo>
                          <a:pt x="0" y="0"/>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29" name="Freeform 591"/>
                  <p:cNvSpPr>
                    <a:spLocks/>
                  </p:cNvSpPr>
                  <p:nvPr/>
                </p:nvSpPr>
                <p:spPr bwMode="auto">
                  <a:xfrm>
                    <a:off x="3160" y="1794"/>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0" name="Freeform 592"/>
                  <p:cNvSpPr>
                    <a:spLocks/>
                  </p:cNvSpPr>
                  <p:nvPr/>
                </p:nvSpPr>
                <p:spPr bwMode="auto">
                  <a:xfrm>
                    <a:off x="3456" y="1698"/>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1" name="Freeform 593"/>
                  <p:cNvSpPr>
                    <a:spLocks/>
                  </p:cNvSpPr>
                  <p:nvPr/>
                </p:nvSpPr>
                <p:spPr bwMode="auto">
                  <a:xfrm>
                    <a:off x="3160" y="1526"/>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2" name="Freeform 594"/>
                  <p:cNvSpPr>
                    <a:spLocks/>
                  </p:cNvSpPr>
                  <p:nvPr/>
                </p:nvSpPr>
                <p:spPr bwMode="auto">
                  <a:xfrm>
                    <a:off x="3160" y="1724"/>
                    <a:ext cx="296" cy="216"/>
                  </a:xfrm>
                  <a:custGeom>
                    <a:avLst/>
                    <a:gdLst>
                      <a:gd name="T0" fmla="*/ 296 w 296"/>
                      <a:gd name="T1" fmla="*/ 172 h 216"/>
                      <a:gd name="T2" fmla="*/ 296 w 296"/>
                      <a:gd name="T3" fmla="*/ 216 h 216"/>
                      <a:gd name="T4" fmla="*/ 0 w 296"/>
                      <a:gd name="T5" fmla="*/ 44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4"/>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3" name="Freeform 595"/>
                  <p:cNvSpPr>
                    <a:spLocks/>
                  </p:cNvSpPr>
                  <p:nvPr/>
                </p:nvSpPr>
                <p:spPr bwMode="auto">
                  <a:xfrm>
                    <a:off x="3180" y="1744"/>
                    <a:ext cx="100" cy="72"/>
                  </a:xfrm>
                  <a:custGeom>
                    <a:avLst/>
                    <a:gdLst>
                      <a:gd name="T0" fmla="*/ 0 w 100"/>
                      <a:gd name="T1" fmla="*/ 14 h 72"/>
                      <a:gd name="T2" fmla="*/ 0 w 100"/>
                      <a:gd name="T3" fmla="*/ 0 h 72"/>
                      <a:gd name="T4" fmla="*/ 100 w 100"/>
                      <a:gd name="T5" fmla="*/ 58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8"/>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4" name="Freeform 596"/>
                  <p:cNvSpPr>
                    <a:spLocks/>
                  </p:cNvSpPr>
                  <p:nvPr/>
                </p:nvSpPr>
                <p:spPr bwMode="auto">
                  <a:xfrm>
                    <a:off x="3180" y="1744"/>
                    <a:ext cx="2" cy="14"/>
                  </a:xfrm>
                  <a:custGeom>
                    <a:avLst/>
                    <a:gdLst>
                      <a:gd name="T0" fmla="*/ 0 w 2"/>
                      <a:gd name="T1" fmla="*/ 14 h 14"/>
                      <a:gd name="T2" fmla="*/ 2 w 2"/>
                      <a:gd name="T3" fmla="*/ 14 h 14"/>
                      <a:gd name="T4" fmla="*/ 2 w 2"/>
                      <a:gd name="T5" fmla="*/ 2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4"/>
                        </a:lnTo>
                        <a:lnTo>
                          <a:pt x="2" y="2"/>
                        </a:lnTo>
                        <a:lnTo>
                          <a:pt x="0" y="0"/>
                        </a:lnTo>
                        <a:lnTo>
                          <a:pt x="0" y="14"/>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5" name="Freeform 597"/>
                  <p:cNvSpPr>
                    <a:spLocks/>
                  </p:cNvSpPr>
                  <p:nvPr/>
                </p:nvSpPr>
                <p:spPr bwMode="auto">
                  <a:xfrm>
                    <a:off x="3180" y="1758"/>
                    <a:ext cx="100" cy="58"/>
                  </a:xfrm>
                  <a:custGeom>
                    <a:avLst/>
                    <a:gdLst>
                      <a:gd name="T0" fmla="*/ 100 w 100"/>
                      <a:gd name="T1" fmla="*/ 58 h 58"/>
                      <a:gd name="T2" fmla="*/ 100 w 100"/>
                      <a:gd name="T3" fmla="*/ 56 h 58"/>
                      <a:gd name="T4" fmla="*/ 2 w 100"/>
                      <a:gd name="T5" fmla="*/ 0 h 58"/>
                      <a:gd name="T6" fmla="*/ 0 w 100"/>
                      <a:gd name="T7" fmla="*/ 0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0"/>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6" name="Freeform 598"/>
                  <p:cNvSpPr>
                    <a:spLocks/>
                  </p:cNvSpPr>
                  <p:nvPr/>
                </p:nvSpPr>
                <p:spPr bwMode="auto">
                  <a:xfrm>
                    <a:off x="3442" y="1896"/>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7" name="Rectangle 599"/>
                  <p:cNvSpPr>
                    <a:spLocks noChangeArrowheads="1"/>
                  </p:cNvSpPr>
                  <p:nvPr/>
                </p:nvSpPr>
                <p:spPr bwMode="auto">
                  <a:xfrm>
                    <a:off x="3442" y="189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8" name="Freeform 600"/>
                  <p:cNvSpPr>
                    <a:spLocks/>
                  </p:cNvSpPr>
                  <p:nvPr/>
                </p:nvSpPr>
                <p:spPr bwMode="auto">
                  <a:xfrm>
                    <a:off x="3442" y="192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39" name="Freeform 601"/>
                  <p:cNvSpPr>
                    <a:spLocks/>
                  </p:cNvSpPr>
                  <p:nvPr/>
                </p:nvSpPr>
                <p:spPr bwMode="auto">
                  <a:xfrm>
                    <a:off x="3432" y="188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0" name="Freeform 602"/>
                  <p:cNvSpPr>
                    <a:spLocks/>
                  </p:cNvSpPr>
                  <p:nvPr/>
                </p:nvSpPr>
                <p:spPr bwMode="auto">
                  <a:xfrm>
                    <a:off x="3432" y="188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1" name="Freeform 603"/>
                  <p:cNvSpPr>
                    <a:spLocks/>
                  </p:cNvSpPr>
                  <p:nvPr/>
                </p:nvSpPr>
                <p:spPr bwMode="auto">
                  <a:xfrm>
                    <a:off x="3432" y="192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2" name="Freeform 604"/>
                  <p:cNvSpPr>
                    <a:spLocks/>
                  </p:cNvSpPr>
                  <p:nvPr/>
                </p:nvSpPr>
                <p:spPr bwMode="auto">
                  <a:xfrm>
                    <a:off x="3420" y="188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3" name="Freeform 605"/>
                  <p:cNvSpPr>
                    <a:spLocks/>
                  </p:cNvSpPr>
                  <p:nvPr/>
                </p:nvSpPr>
                <p:spPr bwMode="auto">
                  <a:xfrm>
                    <a:off x="3420" y="188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4" name="Freeform 606"/>
                  <p:cNvSpPr>
                    <a:spLocks/>
                  </p:cNvSpPr>
                  <p:nvPr/>
                </p:nvSpPr>
                <p:spPr bwMode="auto">
                  <a:xfrm>
                    <a:off x="3420" y="191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5" name="Freeform 607"/>
                  <p:cNvSpPr>
                    <a:spLocks/>
                  </p:cNvSpPr>
                  <p:nvPr/>
                </p:nvSpPr>
                <p:spPr bwMode="auto">
                  <a:xfrm>
                    <a:off x="3410" y="187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6" name="Freeform 608"/>
                  <p:cNvSpPr>
                    <a:spLocks/>
                  </p:cNvSpPr>
                  <p:nvPr/>
                </p:nvSpPr>
                <p:spPr bwMode="auto">
                  <a:xfrm>
                    <a:off x="3410" y="187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7" name="Freeform 609"/>
                  <p:cNvSpPr>
                    <a:spLocks/>
                  </p:cNvSpPr>
                  <p:nvPr/>
                </p:nvSpPr>
                <p:spPr bwMode="auto">
                  <a:xfrm>
                    <a:off x="3410" y="190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8" name="Freeform 610"/>
                  <p:cNvSpPr>
                    <a:spLocks/>
                  </p:cNvSpPr>
                  <p:nvPr/>
                </p:nvSpPr>
                <p:spPr bwMode="auto">
                  <a:xfrm>
                    <a:off x="3400" y="18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49" name="Freeform 611"/>
                  <p:cNvSpPr>
                    <a:spLocks/>
                  </p:cNvSpPr>
                  <p:nvPr/>
                </p:nvSpPr>
                <p:spPr bwMode="auto">
                  <a:xfrm>
                    <a:off x="3400" y="1870"/>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0" name="Freeform 612"/>
                  <p:cNvSpPr>
                    <a:spLocks/>
                  </p:cNvSpPr>
                  <p:nvPr/>
                </p:nvSpPr>
                <p:spPr bwMode="auto">
                  <a:xfrm>
                    <a:off x="3400" y="1900"/>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1" name="Freeform 613"/>
                  <p:cNvSpPr>
                    <a:spLocks/>
                  </p:cNvSpPr>
                  <p:nvPr/>
                </p:nvSpPr>
                <p:spPr bwMode="auto">
                  <a:xfrm>
                    <a:off x="3388" y="186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2" name="Freeform 614"/>
                  <p:cNvSpPr>
                    <a:spLocks/>
                  </p:cNvSpPr>
                  <p:nvPr/>
                </p:nvSpPr>
                <p:spPr bwMode="auto">
                  <a:xfrm>
                    <a:off x="3388" y="186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3" name="Freeform 615"/>
                  <p:cNvSpPr>
                    <a:spLocks/>
                  </p:cNvSpPr>
                  <p:nvPr/>
                </p:nvSpPr>
                <p:spPr bwMode="auto">
                  <a:xfrm>
                    <a:off x="3388" y="189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4" name="Freeform 616"/>
                  <p:cNvSpPr>
                    <a:spLocks/>
                  </p:cNvSpPr>
                  <p:nvPr/>
                </p:nvSpPr>
                <p:spPr bwMode="auto">
                  <a:xfrm>
                    <a:off x="3378" y="185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5" name="Freeform 617"/>
                  <p:cNvSpPr>
                    <a:spLocks/>
                  </p:cNvSpPr>
                  <p:nvPr/>
                </p:nvSpPr>
                <p:spPr bwMode="auto">
                  <a:xfrm>
                    <a:off x="3378" y="1858"/>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6" name="Freeform 618"/>
                  <p:cNvSpPr>
                    <a:spLocks/>
                  </p:cNvSpPr>
                  <p:nvPr/>
                </p:nvSpPr>
                <p:spPr bwMode="auto">
                  <a:xfrm>
                    <a:off x="3378" y="188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7" name="Freeform 619"/>
                  <p:cNvSpPr>
                    <a:spLocks/>
                  </p:cNvSpPr>
                  <p:nvPr/>
                </p:nvSpPr>
                <p:spPr bwMode="auto">
                  <a:xfrm>
                    <a:off x="3366" y="185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8" name="Freeform 620"/>
                  <p:cNvSpPr>
                    <a:spLocks/>
                  </p:cNvSpPr>
                  <p:nvPr/>
                </p:nvSpPr>
                <p:spPr bwMode="auto">
                  <a:xfrm>
                    <a:off x="3366" y="185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59" name="Freeform 621"/>
                  <p:cNvSpPr>
                    <a:spLocks/>
                  </p:cNvSpPr>
                  <p:nvPr/>
                </p:nvSpPr>
                <p:spPr bwMode="auto">
                  <a:xfrm>
                    <a:off x="3366" y="1882"/>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0" name="Freeform 622"/>
                  <p:cNvSpPr>
                    <a:spLocks/>
                  </p:cNvSpPr>
                  <p:nvPr/>
                </p:nvSpPr>
                <p:spPr bwMode="auto">
                  <a:xfrm>
                    <a:off x="3356" y="184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1" name="Rectangle 623"/>
                  <p:cNvSpPr>
                    <a:spLocks noChangeArrowheads="1"/>
                  </p:cNvSpPr>
                  <p:nvPr/>
                </p:nvSpPr>
                <p:spPr bwMode="auto">
                  <a:xfrm>
                    <a:off x="3356" y="184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2" name="Freeform 624"/>
                  <p:cNvSpPr>
                    <a:spLocks/>
                  </p:cNvSpPr>
                  <p:nvPr/>
                </p:nvSpPr>
                <p:spPr bwMode="auto">
                  <a:xfrm>
                    <a:off x="3356" y="187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3" name="Freeform 625"/>
                  <p:cNvSpPr>
                    <a:spLocks/>
                  </p:cNvSpPr>
                  <p:nvPr/>
                </p:nvSpPr>
                <p:spPr bwMode="auto">
                  <a:xfrm>
                    <a:off x="3346" y="1840"/>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4" name="Rectangle 626"/>
                  <p:cNvSpPr>
                    <a:spLocks noChangeArrowheads="1"/>
                  </p:cNvSpPr>
                  <p:nvPr/>
                </p:nvSpPr>
                <p:spPr bwMode="auto">
                  <a:xfrm>
                    <a:off x="3346" y="184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5" name="Freeform 627"/>
                  <p:cNvSpPr>
                    <a:spLocks/>
                  </p:cNvSpPr>
                  <p:nvPr/>
                </p:nvSpPr>
                <p:spPr bwMode="auto">
                  <a:xfrm>
                    <a:off x="3346" y="1870"/>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6" name="Freeform 628"/>
                  <p:cNvSpPr>
                    <a:spLocks/>
                  </p:cNvSpPr>
                  <p:nvPr/>
                </p:nvSpPr>
                <p:spPr bwMode="auto">
                  <a:xfrm>
                    <a:off x="3334" y="183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7" name="Freeform 629"/>
                  <p:cNvSpPr>
                    <a:spLocks/>
                  </p:cNvSpPr>
                  <p:nvPr/>
                </p:nvSpPr>
                <p:spPr bwMode="auto">
                  <a:xfrm>
                    <a:off x="3334" y="183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8" name="Freeform 630"/>
                  <p:cNvSpPr>
                    <a:spLocks/>
                  </p:cNvSpPr>
                  <p:nvPr/>
                </p:nvSpPr>
                <p:spPr bwMode="auto">
                  <a:xfrm>
                    <a:off x="3334" y="186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69" name="Freeform 631"/>
                  <p:cNvSpPr>
                    <a:spLocks/>
                  </p:cNvSpPr>
                  <p:nvPr/>
                </p:nvSpPr>
                <p:spPr bwMode="auto">
                  <a:xfrm>
                    <a:off x="3324" y="182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0" name="Freeform 632"/>
                  <p:cNvSpPr>
                    <a:spLocks/>
                  </p:cNvSpPr>
                  <p:nvPr/>
                </p:nvSpPr>
                <p:spPr bwMode="auto">
                  <a:xfrm>
                    <a:off x="3324" y="182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1" name="Freeform 633"/>
                  <p:cNvSpPr>
                    <a:spLocks/>
                  </p:cNvSpPr>
                  <p:nvPr/>
                </p:nvSpPr>
                <p:spPr bwMode="auto">
                  <a:xfrm>
                    <a:off x="3324" y="185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2" name="Freeform 634"/>
                  <p:cNvSpPr>
                    <a:spLocks/>
                  </p:cNvSpPr>
                  <p:nvPr/>
                </p:nvSpPr>
                <p:spPr bwMode="auto">
                  <a:xfrm>
                    <a:off x="3162" y="1728"/>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3" name="Freeform 635"/>
                  <p:cNvSpPr>
                    <a:spLocks/>
                  </p:cNvSpPr>
                  <p:nvPr/>
                </p:nvSpPr>
                <p:spPr bwMode="auto">
                  <a:xfrm>
                    <a:off x="3176" y="1740"/>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4" name="Freeform 636"/>
                  <p:cNvSpPr>
                    <a:spLocks/>
                  </p:cNvSpPr>
                  <p:nvPr/>
                </p:nvSpPr>
                <p:spPr bwMode="auto">
                  <a:xfrm>
                    <a:off x="3160" y="1730"/>
                    <a:ext cx="18" cy="10"/>
                  </a:xfrm>
                  <a:custGeom>
                    <a:avLst/>
                    <a:gdLst>
                      <a:gd name="T0" fmla="*/ 0 w 18"/>
                      <a:gd name="T1" fmla="*/ 2 h 10"/>
                      <a:gd name="T2" fmla="*/ 2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5" name="Freeform 637"/>
                  <p:cNvSpPr>
                    <a:spLocks/>
                  </p:cNvSpPr>
                  <p:nvPr/>
                </p:nvSpPr>
                <p:spPr bwMode="auto">
                  <a:xfrm>
                    <a:off x="3160" y="1732"/>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6" name="Freeform 638"/>
                  <p:cNvSpPr>
                    <a:spLocks/>
                  </p:cNvSpPr>
                  <p:nvPr/>
                </p:nvSpPr>
                <p:spPr bwMode="auto">
                  <a:xfrm>
                    <a:off x="3456" y="1636"/>
                    <a:ext cx="340" cy="242"/>
                  </a:xfrm>
                  <a:custGeom>
                    <a:avLst/>
                    <a:gdLst>
                      <a:gd name="T0" fmla="*/ 0 w 340"/>
                      <a:gd name="T1" fmla="*/ 196 h 242"/>
                      <a:gd name="T2" fmla="*/ 340 w 340"/>
                      <a:gd name="T3" fmla="*/ 0 h 242"/>
                      <a:gd name="T4" fmla="*/ 340 w 340"/>
                      <a:gd name="T5" fmla="*/ 44 h 242"/>
                      <a:gd name="T6" fmla="*/ 0 w 340"/>
                      <a:gd name="T7" fmla="*/ 242 h 242"/>
                      <a:gd name="T8" fmla="*/ 0 w 340"/>
                      <a:gd name="T9" fmla="*/ 196 h 242"/>
                    </a:gdLst>
                    <a:ahLst/>
                    <a:cxnLst>
                      <a:cxn ang="0">
                        <a:pos x="T0" y="T1"/>
                      </a:cxn>
                      <a:cxn ang="0">
                        <a:pos x="T2" y="T3"/>
                      </a:cxn>
                      <a:cxn ang="0">
                        <a:pos x="T4" y="T5"/>
                      </a:cxn>
                      <a:cxn ang="0">
                        <a:pos x="T6" y="T7"/>
                      </a:cxn>
                      <a:cxn ang="0">
                        <a:pos x="T8" y="T9"/>
                      </a:cxn>
                    </a:cxnLst>
                    <a:rect l="0" t="0" r="r" b="b"/>
                    <a:pathLst>
                      <a:path w="340" h="242">
                        <a:moveTo>
                          <a:pt x="0" y="196"/>
                        </a:moveTo>
                        <a:lnTo>
                          <a:pt x="340" y="0"/>
                        </a:lnTo>
                        <a:lnTo>
                          <a:pt x="340" y="44"/>
                        </a:lnTo>
                        <a:lnTo>
                          <a:pt x="0" y="242"/>
                        </a:lnTo>
                        <a:lnTo>
                          <a:pt x="0" y="19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7" name="Freeform 639"/>
                  <p:cNvSpPr>
                    <a:spLocks/>
                  </p:cNvSpPr>
                  <p:nvPr/>
                </p:nvSpPr>
                <p:spPr bwMode="auto">
                  <a:xfrm>
                    <a:off x="3160" y="1464"/>
                    <a:ext cx="636" cy="368"/>
                  </a:xfrm>
                  <a:custGeom>
                    <a:avLst/>
                    <a:gdLst>
                      <a:gd name="T0" fmla="*/ 0 w 636"/>
                      <a:gd name="T1" fmla="*/ 196 h 368"/>
                      <a:gd name="T2" fmla="*/ 338 w 636"/>
                      <a:gd name="T3" fmla="*/ 0 h 368"/>
                      <a:gd name="T4" fmla="*/ 636 w 636"/>
                      <a:gd name="T5" fmla="*/ 172 h 368"/>
                      <a:gd name="T6" fmla="*/ 296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38" y="0"/>
                        </a:lnTo>
                        <a:lnTo>
                          <a:pt x="636" y="172"/>
                        </a:lnTo>
                        <a:lnTo>
                          <a:pt x="296" y="368"/>
                        </a:lnTo>
                        <a:lnTo>
                          <a:pt x="0" y="19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8" name="Freeform 640"/>
                  <p:cNvSpPr>
                    <a:spLocks/>
                  </p:cNvSpPr>
                  <p:nvPr/>
                </p:nvSpPr>
                <p:spPr bwMode="auto">
                  <a:xfrm>
                    <a:off x="3160" y="1660"/>
                    <a:ext cx="296" cy="218"/>
                  </a:xfrm>
                  <a:custGeom>
                    <a:avLst/>
                    <a:gdLst>
                      <a:gd name="T0" fmla="*/ 296 w 296"/>
                      <a:gd name="T1" fmla="*/ 172 h 218"/>
                      <a:gd name="T2" fmla="*/ 296 w 296"/>
                      <a:gd name="T3" fmla="*/ 218 h 218"/>
                      <a:gd name="T4" fmla="*/ 0 w 296"/>
                      <a:gd name="T5" fmla="*/ 46 h 218"/>
                      <a:gd name="T6" fmla="*/ 0 w 296"/>
                      <a:gd name="T7" fmla="*/ 0 h 218"/>
                      <a:gd name="T8" fmla="*/ 296 w 296"/>
                      <a:gd name="T9" fmla="*/ 172 h 218"/>
                    </a:gdLst>
                    <a:ahLst/>
                    <a:cxnLst>
                      <a:cxn ang="0">
                        <a:pos x="T0" y="T1"/>
                      </a:cxn>
                      <a:cxn ang="0">
                        <a:pos x="T2" y="T3"/>
                      </a:cxn>
                      <a:cxn ang="0">
                        <a:pos x="T4" y="T5"/>
                      </a:cxn>
                      <a:cxn ang="0">
                        <a:pos x="T6" y="T7"/>
                      </a:cxn>
                      <a:cxn ang="0">
                        <a:pos x="T8" y="T9"/>
                      </a:cxn>
                    </a:cxnLst>
                    <a:rect l="0" t="0" r="r" b="b"/>
                    <a:pathLst>
                      <a:path w="296" h="218">
                        <a:moveTo>
                          <a:pt x="296" y="172"/>
                        </a:moveTo>
                        <a:lnTo>
                          <a:pt x="296" y="218"/>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79" name="Freeform 641"/>
                  <p:cNvSpPr>
                    <a:spLocks/>
                  </p:cNvSpPr>
                  <p:nvPr/>
                </p:nvSpPr>
                <p:spPr bwMode="auto">
                  <a:xfrm>
                    <a:off x="3180" y="1682"/>
                    <a:ext cx="100" cy="72"/>
                  </a:xfrm>
                  <a:custGeom>
                    <a:avLst/>
                    <a:gdLst>
                      <a:gd name="T0" fmla="*/ 0 w 100"/>
                      <a:gd name="T1" fmla="*/ 14 h 72"/>
                      <a:gd name="T2" fmla="*/ 0 w 100"/>
                      <a:gd name="T3" fmla="*/ 0 h 72"/>
                      <a:gd name="T4" fmla="*/ 100 w 100"/>
                      <a:gd name="T5" fmla="*/ 56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6"/>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80" name="Rectangle 642"/>
                  <p:cNvSpPr>
                    <a:spLocks noChangeArrowheads="1"/>
                  </p:cNvSpPr>
                  <p:nvPr/>
                </p:nvSpPr>
                <p:spPr bwMode="auto">
                  <a:xfrm>
                    <a:off x="3180" y="1682"/>
                    <a:ext cx="2" cy="14"/>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81" name="Freeform 643"/>
                  <p:cNvSpPr>
                    <a:spLocks/>
                  </p:cNvSpPr>
                  <p:nvPr/>
                </p:nvSpPr>
                <p:spPr bwMode="auto">
                  <a:xfrm>
                    <a:off x="3180" y="1696"/>
                    <a:ext cx="100" cy="58"/>
                  </a:xfrm>
                  <a:custGeom>
                    <a:avLst/>
                    <a:gdLst>
                      <a:gd name="T0" fmla="*/ 100 w 100"/>
                      <a:gd name="T1" fmla="*/ 58 h 58"/>
                      <a:gd name="T2" fmla="*/ 100 w 100"/>
                      <a:gd name="T3" fmla="*/ 56 h 58"/>
                      <a:gd name="T4" fmla="*/ 2 w 100"/>
                      <a:gd name="T5" fmla="*/ 0 h 58"/>
                      <a:gd name="T6" fmla="*/ 0 w 100"/>
                      <a:gd name="T7" fmla="*/ 0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0"/>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82" name="Freeform 644"/>
                  <p:cNvSpPr>
                    <a:spLocks/>
                  </p:cNvSpPr>
                  <p:nvPr/>
                </p:nvSpPr>
                <p:spPr bwMode="auto">
                  <a:xfrm>
                    <a:off x="3442" y="183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83" name="Freeform 645"/>
                  <p:cNvSpPr>
                    <a:spLocks/>
                  </p:cNvSpPr>
                  <p:nvPr/>
                </p:nvSpPr>
                <p:spPr bwMode="auto">
                  <a:xfrm>
                    <a:off x="3442" y="183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84" name="Freeform 646"/>
                  <p:cNvSpPr>
                    <a:spLocks/>
                  </p:cNvSpPr>
                  <p:nvPr/>
                </p:nvSpPr>
                <p:spPr bwMode="auto">
                  <a:xfrm>
                    <a:off x="3442" y="186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85" name="Freeform 647"/>
                  <p:cNvSpPr>
                    <a:spLocks/>
                  </p:cNvSpPr>
                  <p:nvPr/>
                </p:nvSpPr>
                <p:spPr bwMode="auto">
                  <a:xfrm>
                    <a:off x="3432" y="182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86" name="Freeform 648"/>
                  <p:cNvSpPr>
                    <a:spLocks/>
                  </p:cNvSpPr>
                  <p:nvPr/>
                </p:nvSpPr>
                <p:spPr bwMode="auto">
                  <a:xfrm>
                    <a:off x="3432" y="182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87" name="Freeform 649"/>
                  <p:cNvSpPr>
                    <a:spLocks/>
                  </p:cNvSpPr>
                  <p:nvPr/>
                </p:nvSpPr>
                <p:spPr bwMode="auto">
                  <a:xfrm>
                    <a:off x="3432" y="185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788" name="Freeform 650"/>
                  <p:cNvSpPr>
                    <a:spLocks/>
                  </p:cNvSpPr>
                  <p:nvPr/>
                </p:nvSpPr>
                <p:spPr bwMode="auto">
                  <a:xfrm>
                    <a:off x="3420" y="182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grpSp>
              <p:nvGrpSpPr>
                <p:cNvPr id="1361" name="Group 651"/>
                <p:cNvGrpSpPr>
                  <a:grpSpLocks/>
                </p:cNvGrpSpPr>
                <p:nvPr/>
              </p:nvGrpSpPr>
              <p:grpSpPr bwMode="auto">
                <a:xfrm>
                  <a:off x="3160" y="1212"/>
                  <a:ext cx="636" cy="644"/>
                  <a:chOff x="3160" y="1212"/>
                  <a:chExt cx="636" cy="644"/>
                </a:xfrm>
              </p:grpSpPr>
              <p:sp>
                <p:nvSpPr>
                  <p:cNvPr id="1389" name="Freeform 652"/>
                  <p:cNvSpPr>
                    <a:spLocks/>
                  </p:cNvSpPr>
                  <p:nvPr/>
                </p:nvSpPr>
                <p:spPr bwMode="auto">
                  <a:xfrm>
                    <a:off x="3420" y="182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0" name="Freeform 653"/>
                  <p:cNvSpPr>
                    <a:spLocks/>
                  </p:cNvSpPr>
                  <p:nvPr/>
                </p:nvSpPr>
                <p:spPr bwMode="auto">
                  <a:xfrm>
                    <a:off x="3420" y="185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1" name="Freeform 654"/>
                  <p:cNvSpPr>
                    <a:spLocks/>
                  </p:cNvSpPr>
                  <p:nvPr/>
                </p:nvSpPr>
                <p:spPr bwMode="auto">
                  <a:xfrm>
                    <a:off x="3410" y="18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2" name="Freeform 655"/>
                  <p:cNvSpPr>
                    <a:spLocks/>
                  </p:cNvSpPr>
                  <p:nvPr/>
                </p:nvSpPr>
                <p:spPr bwMode="auto">
                  <a:xfrm>
                    <a:off x="3410" y="181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3" name="Freeform 656"/>
                  <p:cNvSpPr>
                    <a:spLocks/>
                  </p:cNvSpPr>
                  <p:nvPr/>
                </p:nvSpPr>
                <p:spPr bwMode="auto">
                  <a:xfrm>
                    <a:off x="3410" y="184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4" name="Freeform 657"/>
                  <p:cNvSpPr>
                    <a:spLocks/>
                  </p:cNvSpPr>
                  <p:nvPr/>
                </p:nvSpPr>
                <p:spPr bwMode="auto">
                  <a:xfrm>
                    <a:off x="3400" y="180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5" name="Freeform 658"/>
                  <p:cNvSpPr>
                    <a:spLocks/>
                  </p:cNvSpPr>
                  <p:nvPr/>
                </p:nvSpPr>
                <p:spPr bwMode="auto">
                  <a:xfrm>
                    <a:off x="3400" y="1808"/>
                    <a:ext cx="2" cy="32"/>
                  </a:xfrm>
                  <a:custGeom>
                    <a:avLst/>
                    <a:gdLst>
                      <a:gd name="T0" fmla="*/ 0 w 2"/>
                      <a:gd name="T1" fmla="*/ 32 h 32"/>
                      <a:gd name="T2" fmla="*/ 0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6" name="Freeform 659"/>
                  <p:cNvSpPr>
                    <a:spLocks/>
                  </p:cNvSpPr>
                  <p:nvPr/>
                </p:nvSpPr>
                <p:spPr bwMode="auto">
                  <a:xfrm>
                    <a:off x="3400" y="1838"/>
                    <a:ext cx="6" cy="6"/>
                  </a:xfrm>
                  <a:custGeom>
                    <a:avLst/>
                    <a:gdLst>
                      <a:gd name="T0" fmla="*/ 6 w 6"/>
                      <a:gd name="T1" fmla="*/ 6 h 6"/>
                      <a:gd name="T2" fmla="*/ 6 w 6"/>
                      <a:gd name="T3" fmla="*/ 2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7" name="Freeform 660"/>
                  <p:cNvSpPr>
                    <a:spLocks/>
                  </p:cNvSpPr>
                  <p:nvPr/>
                </p:nvSpPr>
                <p:spPr bwMode="auto">
                  <a:xfrm>
                    <a:off x="3388" y="1802"/>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8" name="Rectangle 661"/>
                  <p:cNvSpPr>
                    <a:spLocks noChangeArrowheads="1"/>
                  </p:cNvSpPr>
                  <p:nvPr/>
                </p:nvSpPr>
                <p:spPr bwMode="auto">
                  <a:xfrm>
                    <a:off x="3388" y="1802"/>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99" name="Freeform 662"/>
                  <p:cNvSpPr>
                    <a:spLocks/>
                  </p:cNvSpPr>
                  <p:nvPr/>
                </p:nvSpPr>
                <p:spPr bwMode="auto">
                  <a:xfrm>
                    <a:off x="3388" y="183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0" name="Freeform 663"/>
                  <p:cNvSpPr>
                    <a:spLocks/>
                  </p:cNvSpPr>
                  <p:nvPr/>
                </p:nvSpPr>
                <p:spPr bwMode="auto">
                  <a:xfrm>
                    <a:off x="3378" y="179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1" name="Rectangle 664"/>
                  <p:cNvSpPr>
                    <a:spLocks noChangeArrowheads="1"/>
                  </p:cNvSpPr>
                  <p:nvPr/>
                </p:nvSpPr>
                <p:spPr bwMode="auto">
                  <a:xfrm>
                    <a:off x="3378" y="179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2" name="Freeform 665"/>
                  <p:cNvSpPr>
                    <a:spLocks/>
                  </p:cNvSpPr>
                  <p:nvPr/>
                </p:nvSpPr>
                <p:spPr bwMode="auto">
                  <a:xfrm>
                    <a:off x="3378" y="182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3" name="Freeform 666"/>
                  <p:cNvSpPr>
                    <a:spLocks/>
                  </p:cNvSpPr>
                  <p:nvPr/>
                </p:nvSpPr>
                <p:spPr bwMode="auto">
                  <a:xfrm>
                    <a:off x="3366" y="178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4" name="Freeform 667"/>
                  <p:cNvSpPr>
                    <a:spLocks/>
                  </p:cNvSpPr>
                  <p:nvPr/>
                </p:nvSpPr>
                <p:spPr bwMode="auto">
                  <a:xfrm>
                    <a:off x="3366" y="1788"/>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5" name="Freeform 668"/>
                  <p:cNvSpPr>
                    <a:spLocks/>
                  </p:cNvSpPr>
                  <p:nvPr/>
                </p:nvSpPr>
                <p:spPr bwMode="auto">
                  <a:xfrm>
                    <a:off x="3366" y="182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6" name="Freeform 669"/>
                  <p:cNvSpPr>
                    <a:spLocks/>
                  </p:cNvSpPr>
                  <p:nvPr/>
                </p:nvSpPr>
                <p:spPr bwMode="auto">
                  <a:xfrm>
                    <a:off x="3356" y="178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7" name="Freeform 670"/>
                  <p:cNvSpPr>
                    <a:spLocks/>
                  </p:cNvSpPr>
                  <p:nvPr/>
                </p:nvSpPr>
                <p:spPr bwMode="auto">
                  <a:xfrm>
                    <a:off x="3356" y="178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8" name="Freeform 671"/>
                  <p:cNvSpPr>
                    <a:spLocks/>
                  </p:cNvSpPr>
                  <p:nvPr/>
                </p:nvSpPr>
                <p:spPr bwMode="auto">
                  <a:xfrm>
                    <a:off x="3356" y="181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09" name="Freeform 672"/>
                  <p:cNvSpPr>
                    <a:spLocks/>
                  </p:cNvSpPr>
                  <p:nvPr/>
                </p:nvSpPr>
                <p:spPr bwMode="auto">
                  <a:xfrm>
                    <a:off x="3346" y="177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0" name="Freeform 673"/>
                  <p:cNvSpPr>
                    <a:spLocks/>
                  </p:cNvSpPr>
                  <p:nvPr/>
                </p:nvSpPr>
                <p:spPr bwMode="auto">
                  <a:xfrm>
                    <a:off x="3346" y="177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1" name="Freeform 674"/>
                  <p:cNvSpPr>
                    <a:spLocks/>
                  </p:cNvSpPr>
                  <p:nvPr/>
                </p:nvSpPr>
                <p:spPr bwMode="auto">
                  <a:xfrm>
                    <a:off x="3346" y="180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2" name="Freeform 675"/>
                  <p:cNvSpPr>
                    <a:spLocks/>
                  </p:cNvSpPr>
                  <p:nvPr/>
                </p:nvSpPr>
                <p:spPr bwMode="auto">
                  <a:xfrm>
                    <a:off x="3334" y="177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3" name="Freeform 676"/>
                  <p:cNvSpPr>
                    <a:spLocks/>
                  </p:cNvSpPr>
                  <p:nvPr/>
                </p:nvSpPr>
                <p:spPr bwMode="auto">
                  <a:xfrm>
                    <a:off x="3334" y="177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4" name="Freeform 677"/>
                  <p:cNvSpPr>
                    <a:spLocks/>
                  </p:cNvSpPr>
                  <p:nvPr/>
                </p:nvSpPr>
                <p:spPr bwMode="auto">
                  <a:xfrm>
                    <a:off x="3334" y="180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5" name="Freeform 678"/>
                  <p:cNvSpPr>
                    <a:spLocks/>
                  </p:cNvSpPr>
                  <p:nvPr/>
                </p:nvSpPr>
                <p:spPr bwMode="auto">
                  <a:xfrm>
                    <a:off x="3324" y="17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6" name="Freeform 679"/>
                  <p:cNvSpPr>
                    <a:spLocks/>
                  </p:cNvSpPr>
                  <p:nvPr/>
                </p:nvSpPr>
                <p:spPr bwMode="auto">
                  <a:xfrm>
                    <a:off x="3324" y="176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7" name="Freeform 680"/>
                  <p:cNvSpPr>
                    <a:spLocks/>
                  </p:cNvSpPr>
                  <p:nvPr/>
                </p:nvSpPr>
                <p:spPr bwMode="auto">
                  <a:xfrm>
                    <a:off x="3324" y="179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8" name="Freeform 681"/>
                  <p:cNvSpPr>
                    <a:spLocks/>
                  </p:cNvSpPr>
                  <p:nvPr/>
                </p:nvSpPr>
                <p:spPr bwMode="auto">
                  <a:xfrm>
                    <a:off x="3162" y="1666"/>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19" name="Freeform 682"/>
                  <p:cNvSpPr>
                    <a:spLocks/>
                  </p:cNvSpPr>
                  <p:nvPr/>
                </p:nvSpPr>
                <p:spPr bwMode="auto">
                  <a:xfrm>
                    <a:off x="3176" y="1676"/>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0" name="Freeform 683"/>
                  <p:cNvSpPr>
                    <a:spLocks/>
                  </p:cNvSpPr>
                  <p:nvPr/>
                </p:nvSpPr>
                <p:spPr bwMode="auto">
                  <a:xfrm>
                    <a:off x="3160" y="1668"/>
                    <a:ext cx="18" cy="10"/>
                  </a:xfrm>
                  <a:custGeom>
                    <a:avLst/>
                    <a:gdLst>
                      <a:gd name="T0" fmla="*/ 0 w 18"/>
                      <a:gd name="T1" fmla="*/ 2 h 10"/>
                      <a:gd name="T2" fmla="*/ 2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1" name="Freeform 684"/>
                  <p:cNvSpPr>
                    <a:spLocks/>
                  </p:cNvSpPr>
                  <p:nvPr/>
                </p:nvSpPr>
                <p:spPr bwMode="auto">
                  <a:xfrm>
                    <a:off x="3160" y="1670"/>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2" name="Freeform 685"/>
                  <p:cNvSpPr>
                    <a:spLocks/>
                  </p:cNvSpPr>
                  <p:nvPr/>
                </p:nvSpPr>
                <p:spPr bwMode="auto">
                  <a:xfrm>
                    <a:off x="3456" y="1572"/>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3" name="Freeform 686"/>
                  <p:cNvSpPr>
                    <a:spLocks/>
                  </p:cNvSpPr>
                  <p:nvPr/>
                </p:nvSpPr>
                <p:spPr bwMode="auto">
                  <a:xfrm>
                    <a:off x="3160" y="1400"/>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4" name="Freeform 687"/>
                  <p:cNvSpPr>
                    <a:spLocks/>
                  </p:cNvSpPr>
                  <p:nvPr/>
                </p:nvSpPr>
                <p:spPr bwMode="auto">
                  <a:xfrm>
                    <a:off x="3160" y="1598"/>
                    <a:ext cx="296" cy="216"/>
                  </a:xfrm>
                  <a:custGeom>
                    <a:avLst/>
                    <a:gdLst>
                      <a:gd name="T0" fmla="*/ 296 w 296"/>
                      <a:gd name="T1" fmla="*/ 172 h 216"/>
                      <a:gd name="T2" fmla="*/ 296 w 296"/>
                      <a:gd name="T3" fmla="*/ 216 h 216"/>
                      <a:gd name="T4" fmla="*/ 0 w 296"/>
                      <a:gd name="T5" fmla="*/ 46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5" name="Freeform 688"/>
                  <p:cNvSpPr>
                    <a:spLocks/>
                  </p:cNvSpPr>
                  <p:nvPr/>
                </p:nvSpPr>
                <p:spPr bwMode="auto">
                  <a:xfrm>
                    <a:off x="3180" y="1618"/>
                    <a:ext cx="100" cy="72"/>
                  </a:xfrm>
                  <a:custGeom>
                    <a:avLst/>
                    <a:gdLst>
                      <a:gd name="T0" fmla="*/ 0 w 100"/>
                      <a:gd name="T1" fmla="*/ 16 h 72"/>
                      <a:gd name="T2" fmla="*/ 0 w 100"/>
                      <a:gd name="T3" fmla="*/ 0 h 72"/>
                      <a:gd name="T4" fmla="*/ 100 w 100"/>
                      <a:gd name="T5" fmla="*/ 58 h 72"/>
                      <a:gd name="T6" fmla="*/ 100 w 100"/>
                      <a:gd name="T7" fmla="*/ 72 h 72"/>
                      <a:gd name="T8" fmla="*/ 0 w 100"/>
                      <a:gd name="T9" fmla="*/ 16 h 72"/>
                    </a:gdLst>
                    <a:ahLst/>
                    <a:cxnLst>
                      <a:cxn ang="0">
                        <a:pos x="T0" y="T1"/>
                      </a:cxn>
                      <a:cxn ang="0">
                        <a:pos x="T2" y="T3"/>
                      </a:cxn>
                      <a:cxn ang="0">
                        <a:pos x="T4" y="T5"/>
                      </a:cxn>
                      <a:cxn ang="0">
                        <a:pos x="T6" y="T7"/>
                      </a:cxn>
                      <a:cxn ang="0">
                        <a:pos x="T8" y="T9"/>
                      </a:cxn>
                    </a:cxnLst>
                    <a:rect l="0" t="0" r="r" b="b"/>
                    <a:pathLst>
                      <a:path w="100" h="72">
                        <a:moveTo>
                          <a:pt x="0" y="16"/>
                        </a:moveTo>
                        <a:lnTo>
                          <a:pt x="0" y="0"/>
                        </a:lnTo>
                        <a:lnTo>
                          <a:pt x="100" y="58"/>
                        </a:lnTo>
                        <a:lnTo>
                          <a:pt x="100" y="72"/>
                        </a:lnTo>
                        <a:lnTo>
                          <a:pt x="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6" name="Freeform 689"/>
                  <p:cNvSpPr>
                    <a:spLocks/>
                  </p:cNvSpPr>
                  <p:nvPr/>
                </p:nvSpPr>
                <p:spPr bwMode="auto">
                  <a:xfrm>
                    <a:off x="3180" y="1618"/>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7" name="Freeform 690"/>
                  <p:cNvSpPr>
                    <a:spLocks/>
                  </p:cNvSpPr>
                  <p:nvPr/>
                </p:nvSpPr>
                <p:spPr bwMode="auto">
                  <a:xfrm>
                    <a:off x="3180" y="1632"/>
                    <a:ext cx="100" cy="58"/>
                  </a:xfrm>
                  <a:custGeom>
                    <a:avLst/>
                    <a:gdLst>
                      <a:gd name="T0" fmla="*/ 100 w 100"/>
                      <a:gd name="T1" fmla="*/ 58 h 58"/>
                      <a:gd name="T2" fmla="*/ 100 w 100"/>
                      <a:gd name="T3" fmla="*/ 56 h 58"/>
                      <a:gd name="T4" fmla="*/ 2 w 100"/>
                      <a:gd name="T5" fmla="*/ 0 h 58"/>
                      <a:gd name="T6" fmla="*/ 0 w 100"/>
                      <a:gd name="T7" fmla="*/ 2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2"/>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8" name="Freeform 691"/>
                  <p:cNvSpPr>
                    <a:spLocks/>
                  </p:cNvSpPr>
                  <p:nvPr/>
                </p:nvSpPr>
                <p:spPr bwMode="auto">
                  <a:xfrm>
                    <a:off x="3442" y="177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29" name="Freeform 692"/>
                  <p:cNvSpPr>
                    <a:spLocks/>
                  </p:cNvSpPr>
                  <p:nvPr/>
                </p:nvSpPr>
                <p:spPr bwMode="auto">
                  <a:xfrm>
                    <a:off x="3442" y="177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0" name="Freeform 693"/>
                  <p:cNvSpPr>
                    <a:spLocks/>
                  </p:cNvSpPr>
                  <p:nvPr/>
                </p:nvSpPr>
                <p:spPr bwMode="auto">
                  <a:xfrm>
                    <a:off x="3442" y="180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1" name="Freeform 694"/>
                  <p:cNvSpPr>
                    <a:spLocks/>
                  </p:cNvSpPr>
                  <p:nvPr/>
                </p:nvSpPr>
                <p:spPr bwMode="auto">
                  <a:xfrm>
                    <a:off x="3432" y="176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2" name="Freeform 695"/>
                  <p:cNvSpPr>
                    <a:spLocks/>
                  </p:cNvSpPr>
                  <p:nvPr/>
                </p:nvSpPr>
                <p:spPr bwMode="auto">
                  <a:xfrm>
                    <a:off x="3432" y="176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3" name="Freeform 696"/>
                  <p:cNvSpPr>
                    <a:spLocks/>
                  </p:cNvSpPr>
                  <p:nvPr/>
                </p:nvSpPr>
                <p:spPr bwMode="auto">
                  <a:xfrm>
                    <a:off x="3432" y="1794"/>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4" name="Freeform 697"/>
                  <p:cNvSpPr>
                    <a:spLocks/>
                  </p:cNvSpPr>
                  <p:nvPr/>
                </p:nvSpPr>
                <p:spPr bwMode="auto">
                  <a:xfrm>
                    <a:off x="3420" y="1758"/>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5" name="Rectangle 698"/>
                  <p:cNvSpPr>
                    <a:spLocks noChangeArrowheads="1"/>
                  </p:cNvSpPr>
                  <p:nvPr/>
                </p:nvSpPr>
                <p:spPr bwMode="auto">
                  <a:xfrm>
                    <a:off x="3420" y="1758"/>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6" name="Freeform 699"/>
                  <p:cNvSpPr>
                    <a:spLocks/>
                  </p:cNvSpPr>
                  <p:nvPr/>
                </p:nvSpPr>
                <p:spPr bwMode="auto">
                  <a:xfrm>
                    <a:off x="3420" y="178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7" name="Freeform 700"/>
                  <p:cNvSpPr>
                    <a:spLocks/>
                  </p:cNvSpPr>
                  <p:nvPr/>
                </p:nvSpPr>
                <p:spPr bwMode="auto">
                  <a:xfrm>
                    <a:off x="3410" y="175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8" name="Rectangle 701"/>
                  <p:cNvSpPr>
                    <a:spLocks noChangeArrowheads="1"/>
                  </p:cNvSpPr>
                  <p:nvPr/>
                </p:nvSpPr>
                <p:spPr bwMode="auto">
                  <a:xfrm>
                    <a:off x="3410" y="1752"/>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39" name="Freeform 702"/>
                  <p:cNvSpPr>
                    <a:spLocks/>
                  </p:cNvSpPr>
                  <p:nvPr/>
                </p:nvSpPr>
                <p:spPr bwMode="auto">
                  <a:xfrm>
                    <a:off x="3410" y="178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0" name="Freeform 703"/>
                  <p:cNvSpPr>
                    <a:spLocks/>
                  </p:cNvSpPr>
                  <p:nvPr/>
                </p:nvSpPr>
                <p:spPr bwMode="auto">
                  <a:xfrm>
                    <a:off x="3400" y="174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1" name="Freeform 704"/>
                  <p:cNvSpPr>
                    <a:spLocks/>
                  </p:cNvSpPr>
                  <p:nvPr/>
                </p:nvSpPr>
                <p:spPr bwMode="auto">
                  <a:xfrm>
                    <a:off x="3400" y="1744"/>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2" name="Freeform 705"/>
                  <p:cNvSpPr>
                    <a:spLocks/>
                  </p:cNvSpPr>
                  <p:nvPr/>
                </p:nvSpPr>
                <p:spPr bwMode="auto">
                  <a:xfrm>
                    <a:off x="3400" y="1776"/>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3" name="Freeform 706"/>
                  <p:cNvSpPr>
                    <a:spLocks/>
                  </p:cNvSpPr>
                  <p:nvPr/>
                </p:nvSpPr>
                <p:spPr bwMode="auto">
                  <a:xfrm>
                    <a:off x="3388" y="173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4" name="Freeform 707"/>
                  <p:cNvSpPr>
                    <a:spLocks/>
                  </p:cNvSpPr>
                  <p:nvPr/>
                </p:nvSpPr>
                <p:spPr bwMode="auto">
                  <a:xfrm>
                    <a:off x="3388" y="173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5" name="Freeform 708"/>
                  <p:cNvSpPr>
                    <a:spLocks/>
                  </p:cNvSpPr>
                  <p:nvPr/>
                </p:nvSpPr>
                <p:spPr bwMode="auto">
                  <a:xfrm>
                    <a:off x="3388" y="176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6" name="Freeform 709"/>
                  <p:cNvSpPr>
                    <a:spLocks/>
                  </p:cNvSpPr>
                  <p:nvPr/>
                </p:nvSpPr>
                <p:spPr bwMode="auto">
                  <a:xfrm>
                    <a:off x="3378" y="173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7" name="Freeform 710"/>
                  <p:cNvSpPr>
                    <a:spLocks/>
                  </p:cNvSpPr>
                  <p:nvPr/>
                </p:nvSpPr>
                <p:spPr bwMode="auto">
                  <a:xfrm>
                    <a:off x="3378" y="173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8" name="Freeform 711"/>
                  <p:cNvSpPr>
                    <a:spLocks/>
                  </p:cNvSpPr>
                  <p:nvPr/>
                </p:nvSpPr>
                <p:spPr bwMode="auto">
                  <a:xfrm>
                    <a:off x="3378" y="176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49" name="Freeform 712"/>
                  <p:cNvSpPr>
                    <a:spLocks/>
                  </p:cNvSpPr>
                  <p:nvPr/>
                </p:nvSpPr>
                <p:spPr bwMode="auto">
                  <a:xfrm>
                    <a:off x="3366" y="172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0" name="Freeform 713"/>
                  <p:cNvSpPr>
                    <a:spLocks/>
                  </p:cNvSpPr>
                  <p:nvPr/>
                </p:nvSpPr>
                <p:spPr bwMode="auto">
                  <a:xfrm>
                    <a:off x="3366" y="1726"/>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1" name="Freeform 714"/>
                  <p:cNvSpPr>
                    <a:spLocks/>
                  </p:cNvSpPr>
                  <p:nvPr/>
                </p:nvSpPr>
                <p:spPr bwMode="auto">
                  <a:xfrm>
                    <a:off x="3366" y="175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2" name="Freeform 715"/>
                  <p:cNvSpPr>
                    <a:spLocks/>
                  </p:cNvSpPr>
                  <p:nvPr/>
                </p:nvSpPr>
                <p:spPr bwMode="auto">
                  <a:xfrm>
                    <a:off x="3356" y="172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3" name="Freeform 716"/>
                  <p:cNvSpPr>
                    <a:spLocks/>
                  </p:cNvSpPr>
                  <p:nvPr/>
                </p:nvSpPr>
                <p:spPr bwMode="auto">
                  <a:xfrm>
                    <a:off x="3356" y="172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4" name="Freeform 717"/>
                  <p:cNvSpPr>
                    <a:spLocks/>
                  </p:cNvSpPr>
                  <p:nvPr/>
                </p:nvSpPr>
                <p:spPr bwMode="auto">
                  <a:xfrm>
                    <a:off x="3356" y="1750"/>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5" name="Freeform 718"/>
                  <p:cNvSpPr>
                    <a:spLocks/>
                  </p:cNvSpPr>
                  <p:nvPr/>
                </p:nvSpPr>
                <p:spPr bwMode="auto">
                  <a:xfrm>
                    <a:off x="3346" y="171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6" name="Freeform 719"/>
                  <p:cNvSpPr>
                    <a:spLocks/>
                  </p:cNvSpPr>
                  <p:nvPr/>
                </p:nvSpPr>
                <p:spPr bwMode="auto">
                  <a:xfrm>
                    <a:off x="3346" y="1714"/>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7" name="Freeform 720"/>
                  <p:cNvSpPr>
                    <a:spLocks/>
                  </p:cNvSpPr>
                  <p:nvPr/>
                </p:nvSpPr>
                <p:spPr bwMode="auto">
                  <a:xfrm>
                    <a:off x="3346" y="174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8" name="Freeform 721"/>
                  <p:cNvSpPr>
                    <a:spLocks/>
                  </p:cNvSpPr>
                  <p:nvPr/>
                </p:nvSpPr>
                <p:spPr bwMode="auto">
                  <a:xfrm>
                    <a:off x="3334" y="1708"/>
                    <a:ext cx="8" cy="36"/>
                  </a:xfrm>
                  <a:custGeom>
                    <a:avLst/>
                    <a:gdLst>
                      <a:gd name="T0" fmla="*/ 0 w 8"/>
                      <a:gd name="T1" fmla="*/ 30 h 36"/>
                      <a:gd name="T2" fmla="*/ 0 w 8"/>
                      <a:gd name="T3" fmla="*/ 0 h 36"/>
                      <a:gd name="T4" fmla="*/ 8 w 8"/>
                      <a:gd name="T5" fmla="*/ 4 h 36"/>
                      <a:gd name="T6" fmla="*/ 8 w 8"/>
                      <a:gd name="T7" fmla="*/ 36 h 36"/>
                      <a:gd name="T8" fmla="*/ 0 w 8"/>
                      <a:gd name="T9" fmla="*/ 30 h 36"/>
                    </a:gdLst>
                    <a:ahLst/>
                    <a:cxnLst>
                      <a:cxn ang="0">
                        <a:pos x="T0" y="T1"/>
                      </a:cxn>
                      <a:cxn ang="0">
                        <a:pos x="T2" y="T3"/>
                      </a:cxn>
                      <a:cxn ang="0">
                        <a:pos x="T4" y="T5"/>
                      </a:cxn>
                      <a:cxn ang="0">
                        <a:pos x="T6" y="T7"/>
                      </a:cxn>
                      <a:cxn ang="0">
                        <a:pos x="T8" y="T9"/>
                      </a:cxn>
                    </a:cxnLst>
                    <a:rect l="0" t="0" r="r" b="b"/>
                    <a:pathLst>
                      <a:path w="8" h="36">
                        <a:moveTo>
                          <a:pt x="0" y="30"/>
                        </a:moveTo>
                        <a:lnTo>
                          <a:pt x="0" y="0"/>
                        </a:lnTo>
                        <a:lnTo>
                          <a:pt x="8" y="4"/>
                        </a:lnTo>
                        <a:lnTo>
                          <a:pt x="8" y="36"/>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59" name="Rectangle 722"/>
                  <p:cNvSpPr>
                    <a:spLocks noChangeArrowheads="1"/>
                  </p:cNvSpPr>
                  <p:nvPr/>
                </p:nvSpPr>
                <p:spPr bwMode="auto">
                  <a:xfrm>
                    <a:off x="3334" y="1708"/>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0" name="Freeform 723"/>
                  <p:cNvSpPr>
                    <a:spLocks/>
                  </p:cNvSpPr>
                  <p:nvPr/>
                </p:nvSpPr>
                <p:spPr bwMode="auto">
                  <a:xfrm>
                    <a:off x="3334" y="1738"/>
                    <a:ext cx="8" cy="6"/>
                  </a:xfrm>
                  <a:custGeom>
                    <a:avLst/>
                    <a:gdLst>
                      <a:gd name="T0" fmla="*/ 8 w 8"/>
                      <a:gd name="T1" fmla="*/ 6 h 6"/>
                      <a:gd name="T2" fmla="*/ 8 w 8"/>
                      <a:gd name="T3" fmla="*/ 2 h 6"/>
                      <a:gd name="T4" fmla="*/ 2 w 8"/>
                      <a:gd name="T5" fmla="*/ 0 h 6"/>
                      <a:gd name="T6" fmla="*/ 0 w 8"/>
                      <a:gd name="T7" fmla="*/ 0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0"/>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1" name="Freeform 724"/>
                  <p:cNvSpPr>
                    <a:spLocks/>
                  </p:cNvSpPr>
                  <p:nvPr/>
                </p:nvSpPr>
                <p:spPr bwMode="auto">
                  <a:xfrm>
                    <a:off x="3324" y="1702"/>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2" name="Rectangle 725"/>
                  <p:cNvSpPr>
                    <a:spLocks noChangeArrowheads="1"/>
                  </p:cNvSpPr>
                  <p:nvPr/>
                </p:nvSpPr>
                <p:spPr bwMode="auto">
                  <a:xfrm>
                    <a:off x="3324" y="1702"/>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3" name="Freeform 726"/>
                  <p:cNvSpPr>
                    <a:spLocks/>
                  </p:cNvSpPr>
                  <p:nvPr/>
                </p:nvSpPr>
                <p:spPr bwMode="auto">
                  <a:xfrm>
                    <a:off x="3324" y="173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4" name="Freeform 727"/>
                  <p:cNvSpPr>
                    <a:spLocks/>
                  </p:cNvSpPr>
                  <p:nvPr/>
                </p:nvSpPr>
                <p:spPr bwMode="auto">
                  <a:xfrm>
                    <a:off x="3162" y="1604"/>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5" name="Freeform 728"/>
                  <p:cNvSpPr>
                    <a:spLocks/>
                  </p:cNvSpPr>
                  <p:nvPr/>
                </p:nvSpPr>
                <p:spPr bwMode="auto">
                  <a:xfrm>
                    <a:off x="3176" y="1614"/>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6" name="Freeform 729"/>
                  <p:cNvSpPr>
                    <a:spLocks/>
                  </p:cNvSpPr>
                  <p:nvPr/>
                </p:nvSpPr>
                <p:spPr bwMode="auto">
                  <a:xfrm>
                    <a:off x="3160" y="1604"/>
                    <a:ext cx="18" cy="12"/>
                  </a:xfrm>
                  <a:custGeom>
                    <a:avLst/>
                    <a:gdLst>
                      <a:gd name="T0" fmla="*/ 0 w 18"/>
                      <a:gd name="T1" fmla="*/ 2 h 12"/>
                      <a:gd name="T2" fmla="*/ 2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2"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7" name="Freeform 730"/>
                  <p:cNvSpPr>
                    <a:spLocks/>
                  </p:cNvSpPr>
                  <p:nvPr/>
                </p:nvSpPr>
                <p:spPr bwMode="auto">
                  <a:xfrm>
                    <a:off x="3160" y="1606"/>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8" name="Freeform 731"/>
                  <p:cNvSpPr>
                    <a:spLocks/>
                  </p:cNvSpPr>
                  <p:nvPr/>
                </p:nvSpPr>
                <p:spPr bwMode="auto">
                  <a:xfrm>
                    <a:off x="3456" y="1510"/>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69" name="Freeform 732"/>
                  <p:cNvSpPr>
                    <a:spLocks/>
                  </p:cNvSpPr>
                  <p:nvPr/>
                </p:nvSpPr>
                <p:spPr bwMode="auto">
                  <a:xfrm>
                    <a:off x="3160" y="1338"/>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0" name="Freeform 733"/>
                  <p:cNvSpPr>
                    <a:spLocks/>
                  </p:cNvSpPr>
                  <p:nvPr/>
                </p:nvSpPr>
                <p:spPr bwMode="auto">
                  <a:xfrm>
                    <a:off x="3160" y="1536"/>
                    <a:ext cx="296" cy="216"/>
                  </a:xfrm>
                  <a:custGeom>
                    <a:avLst/>
                    <a:gdLst>
                      <a:gd name="T0" fmla="*/ 296 w 296"/>
                      <a:gd name="T1" fmla="*/ 172 h 216"/>
                      <a:gd name="T2" fmla="*/ 296 w 296"/>
                      <a:gd name="T3" fmla="*/ 216 h 216"/>
                      <a:gd name="T4" fmla="*/ 0 w 296"/>
                      <a:gd name="T5" fmla="*/ 44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4"/>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1" name="Freeform 734"/>
                  <p:cNvSpPr>
                    <a:spLocks/>
                  </p:cNvSpPr>
                  <p:nvPr/>
                </p:nvSpPr>
                <p:spPr bwMode="auto">
                  <a:xfrm>
                    <a:off x="3180" y="1556"/>
                    <a:ext cx="100" cy="72"/>
                  </a:xfrm>
                  <a:custGeom>
                    <a:avLst/>
                    <a:gdLst>
                      <a:gd name="T0" fmla="*/ 0 w 100"/>
                      <a:gd name="T1" fmla="*/ 14 h 72"/>
                      <a:gd name="T2" fmla="*/ 0 w 100"/>
                      <a:gd name="T3" fmla="*/ 0 h 72"/>
                      <a:gd name="T4" fmla="*/ 100 w 100"/>
                      <a:gd name="T5" fmla="*/ 56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6"/>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2" name="Rectangle 735"/>
                  <p:cNvSpPr>
                    <a:spLocks noChangeArrowheads="1"/>
                  </p:cNvSpPr>
                  <p:nvPr/>
                </p:nvSpPr>
                <p:spPr bwMode="auto">
                  <a:xfrm>
                    <a:off x="3180" y="1556"/>
                    <a:ext cx="2" cy="14"/>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3" name="Freeform 736"/>
                  <p:cNvSpPr>
                    <a:spLocks/>
                  </p:cNvSpPr>
                  <p:nvPr/>
                </p:nvSpPr>
                <p:spPr bwMode="auto">
                  <a:xfrm>
                    <a:off x="3180" y="1570"/>
                    <a:ext cx="100" cy="58"/>
                  </a:xfrm>
                  <a:custGeom>
                    <a:avLst/>
                    <a:gdLst>
                      <a:gd name="T0" fmla="*/ 100 w 100"/>
                      <a:gd name="T1" fmla="*/ 58 h 58"/>
                      <a:gd name="T2" fmla="*/ 100 w 100"/>
                      <a:gd name="T3" fmla="*/ 56 h 58"/>
                      <a:gd name="T4" fmla="*/ 2 w 100"/>
                      <a:gd name="T5" fmla="*/ 0 h 58"/>
                      <a:gd name="T6" fmla="*/ 0 w 100"/>
                      <a:gd name="T7" fmla="*/ 0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0"/>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4" name="Freeform 737"/>
                  <p:cNvSpPr>
                    <a:spLocks/>
                  </p:cNvSpPr>
                  <p:nvPr/>
                </p:nvSpPr>
                <p:spPr bwMode="auto">
                  <a:xfrm>
                    <a:off x="3442" y="1706"/>
                    <a:ext cx="8" cy="36"/>
                  </a:xfrm>
                  <a:custGeom>
                    <a:avLst/>
                    <a:gdLst>
                      <a:gd name="T0" fmla="*/ 0 w 8"/>
                      <a:gd name="T1" fmla="*/ 32 h 36"/>
                      <a:gd name="T2" fmla="*/ 0 w 8"/>
                      <a:gd name="T3" fmla="*/ 0 h 36"/>
                      <a:gd name="T4" fmla="*/ 8 w 8"/>
                      <a:gd name="T5" fmla="*/ 6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6"/>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5" name="Freeform 738"/>
                  <p:cNvSpPr>
                    <a:spLocks/>
                  </p:cNvSpPr>
                  <p:nvPr/>
                </p:nvSpPr>
                <p:spPr bwMode="auto">
                  <a:xfrm>
                    <a:off x="3442" y="170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6" name="Freeform 739"/>
                  <p:cNvSpPr>
                    <a:spLocks/>
                  </p:cNvSpPr>
                  <p:nvPr/>
                </p:nvSpPr>
                <p:spPr bwMode="auto">
                  <a:xfrm>
                    <a:off x="3442" y="1738"/>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7" name="Freeform 740"/>
                  <p:cNvSpPr>
                    <a:spLocks/>
                  </p:cNvSpPr>
                  <p:nvPr/>
                </p:nvSpPr>
                <p:spPr bwMode="auto">
                  <a:xfrm>
                    <a:off x="3432" y="170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8" name="Freeform 741"/>
                  <p:cNvSpPr>
                    <a:spLocks/>
                  </p:cNvSpPr>
                  <p:nvPr/>
                </p:nvSpPr>
                <p:spPr bwMode="auto">
                  <a:xfrm>
                    <a:off x="3432" y="170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79" name="Freeform 742"/>
                  <p:cNvSpPr>
                    <a:spLocks/>
                  </p:cNvSpPr>
                  <p:nvPr/>
                </p:nvSpPr>
                <p:spPr bwMode="auto">
                  <a:xfrm>
                    <a:off x="3432" y="173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0" name="Freeform 743"/>
                  <p:cNvSpPr>
                    <a:spLocks/>
                  </p:cNvSpPr>
                  <p:nvPr/>
                </p:nvSpPr>
                <p:spPr bwMode="auto">
                  <a:xfrm>
                    <a:off x="3420" y="169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1" name="Freeform 744"/>
                  <p:cNvSpPr>
                    <a:spLocks/>
                  </p:cNvSpPr>
                  <p:nvPr/>
                </p:nvSpPr>
                <p:spPr bwMode="auto">
                  <a:xfrm>
                    <a:off x="3420" y="169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2" name="Freeform 745"/>
                  <p:cNvSpPr>
                    <a:spLocks/>
                  </p:cNvSpPr>
                  <p:nvPr/>
                </p:nvSpPr>
                <p:spPr bwMode="auto">
                  <a:xfrm>
                    <a:off x="3420" y="172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3" name="Freeform 746"/>
                  <p:cNvSpPr>
                    <a:spLocks/>
                  </p:cNvSpPr>
                  <p:nvPr/>
                </p:nvSpPr>
                <p:spPr bwMode="auto">
                  <a:xfrm>
                    <a:off x="3410" y="168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4" name="Freeform 747"/>
                  <p:cNvSpPr>
                    <a:spLocks/>
                  </p:cNvSpPr>
                  <p:nvPr/>
                </p:nvSpPr>
                <p:spPr bwMode="auto">
                  <a:xfrm>
                    <a:off x="3410" y="168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5" name="Freeform 748"/>
                  <p:cNvSpPr>
                    <a:spLocks/>
                  </p:cNvSpPr>
                  <p:nvPr/>
                </p:nvSpPr>
                <p:spPr bwMode="auto">
                  <a:xfrm>
                    <a:off x="3410" y="171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6" name="Freeform 749"/>
                  <p:cNvSpPr>
                    <a:spLocks/>
                  </p:cNvSpPr>
                  <p:nvPr/>
                </p:nvSpPr>
                <p:spPr bwMode="auto">
                  <a:xfrm>
                    <a:off x="3400" y="168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7" name="Freeform 750"/>
                  <p:cNvSpPr>
                    <a:spLocks/>
                  </p:cNvSpPr>
                  <p:nvPr/>
                </p:nvSpPr>
                <p:spPr bwMode="auto">
                  <a:xfrm>
                    <a:off x="3400" y="1682"/>
                    <a:ext cx="2" cy="32"/>
                  </a:xfrm>
                  <a:custGeom>
                    <a:avLst/>
                    <a:gdLst>
                      <a:gd name="T0" fmla="*/ 0 w 2"/>
                      <a:gd name="T1" fmla="*/ 32 h 32"/>
                      <a:gd name="T2" fmla="*/ 0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8" name="Freeform 751"/>
                  <p:cNvSpPr>
                    <a:spLocks/>
                  </p:cNvSpPr>
                  <p:nvPr/>
                </p:nvSpPr>
                <p:spPr bwMode="auto">
                  <a:xfrm>
                    <a:off x="3400" y="1712"/>
                    <a:ext cx="6" cy="6"/>
                  </a:xfrm>
                  <a:custGeom>
                    <a:avLst/>
                    <a:gdLst>
                      <a:gd name="T0" fmla="*/ 6 w 6"/>
                      <a:gd name="T1" fmla="*/ 6 h 6"/>
                      <a:gd name="T2" fmla="*/ 6 w 6"/>
                      <a:gd name="T3" fmla="*/ 4 h 6"/>
                      <a:gd name="T4" fmla="*/ 0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0"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89" name="Freeform 752"/>
                  <p:cNvSpPr>
                    <a:spLocks/>
                  </p:cNvSpPr>
                  <p:nvPr/>
                </p:nvSpPr>
                <p:spPr bwMode="auto">
                  <a:xfrm>
                    <a:off x="3388" y="1676"/>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0" name="Freeform 753"/>
                  <p:cNvSpPr>
                    <a:spLocks/>
                  </p:cNvSpPr>
                  <p:nvPr/>
                </p:nvSpPr>
                <p:spPr bwMode="auto">
                  <a:xfrm>
                    <a:off x="3388" y="167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1" name="Freeform 754"/>
                  <p:cNvSpPr>
                    <a:spLocks/>
                  </p:cNvSpPr>
                  <p:nvPr/>
                </p:nvSpPr>
                <p:spPr bwMode="auto">
                  <a:xfrm>
                    <a:off x="3388" y="1706"/>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2" name="Freeform 755"/>
                  <p:cNvSpPr>
                    <a:spLocks/>
                  </p:cNvSpPr>
                  <p:nvPr/>
                </p:nvSpPr>
                <p:spPr bwMode="auto">
                  <a:xfrm>
                    <a:off x="3378" y="1670"/>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3" name="Freeform 756"/>
                  <p:cNvSpPr>
                    <a:spLocks/>
                  </p:cNvSpPr>
                  <p:nvPr/>
                </p:nvSpPr>
                <p:spPr bwMode="auto">
                  <a:xfrm>
                    <a:off x="3378" y="1670"/>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4" name="Freeform 757"/>
                  <p:cNvSpPr>
                    <a:spLocks/>
                  </p:cNvSpPr>
                  <p:nvPr/>
                </p:nvSpPr>
                <p:spPr bwMode="auto">
                  <a:xfrm>
                    <a:off x="3378" y="1700"/>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5" name="Freeform 758"/>
                  <p:cNvSpPr>
                    <a:spLocks/>
                  </p:cNvSpPr>
                  <p:nvPr/>
                </p:nvSpPr>
                <p:spPr bwMode="auto">
                  <a:xfrm>
                    <a:off x="3366" y="1664"/>
                    <a:ext cx="8" cy="36"/>
                  </a:xfrm>
                  <a:custGeom>
                    <a:avLst/>
                    <a:gdLst>
                      <a:gd name="T0" fmla="*/ 0 w 8"/>
                      <a:gd name="T1" fmla="*/ 30 h 36"/>
                      <a:gd name="T2" fmla="*/ 0 w 8"/>
                      <a:gd name="T3" fmla="*/ 0 h 36"/>
                      <a:gd name="T4" fmla="*/ 8 w 8"/>
                      <a:gd name="T5" fmla="*/ 4 h 36"/>
                      <a:gd name="T6" fmla="*/ 8 w 8"/>
                      <a:gd name="T7" fmla="*/ 36 h 36"/>
                      <a:gd name="T8" fmla="*/ 0 w 8"/>
                      <a:gd name="T9" fmla="*/ 30 h 36"/>
                    </a:gdLst>
                    <a:ahLst/>
                    <a:cxnLst>
                      <a:cxn ang="0">
                        <a:pos x="T0" y="T1"/>
                      </a:cxn>
                      <a:cxn ang="0">
                        <a:pos x="T2" y="T3"/>
                      </a:cxn>
                      <a:cxn ang="0">
                        <a:pos x="T4" y="T5"/>
                      </a:cxn>
                      <a:cxn ang="0">
                        <a:pos x="T6" y="T7"/>
                      </a:cxn>
                      <a:cxn ang="0">
                        <a:pos x="T8" y="T9"/>
                      </a:cxn>
                    </a:cxnLst>
                    <a:rect l="0" t="0" r="r" b="b"/>
                    <a:pathLst>
                      <a:path w="8" h="36">
                        <a:moveTo>
                          <a:pt x="0" y="30"/>
                        </a:moveTo>
                        <a:lnTo>
                          <a:pt x="0" y="0"/>
                        </a:lnTo>
                        <a:lnTo>
                          <a:pt x="8" y="4"/>
                        </a:lnTo>
                        <a:lnTo>
                          <a:pt x="8" y="36"/>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6" name="Rectangle 759"/>
                  <p:cNvSpPr>
                    <a:spLocks noChangeArrowheads="1"/>
                  </p:cNvSpPr>
                  <p:nvPr/>
                </p:nvSpPr>
                <p:spPr bwMode="auto">
                  <a:xfrm>
                    <a:off x="3366" y="166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7" name="Freeform 760"/>
                  <p:cNvSpPr>
                    <a:spLocks/>
                  </p:cNvSpPr>
                  <p:nvPr/>
                </p:nvSpPr>
                <p:spPr bwMode="auto">
                  <a:xfrm>
                    <a:off x="3366" y="1694"/>
                    <a:ext cx="8" cy="6"/>
                  </a:xfrm>
                  <a:custGeom>
                    <a:avLst/>
                    <a:gdLst>
                      <a:gd name="T0" fmla="*/ 8 w 8"/>
                      <a:gd name="T1" fmla="*/ 6 h 6"/>
                      <a:gd name="T2" fmla="*/ 8 w 8"/>
                      <a:gd name="T3" fmla="*/ 2 h 6"/>
                      <a:gd name="T4" fmla="*/ 2 w 8"/>
                      <a:gd name="T5" fmla="*/ 0 h 6"/>
                      <a:gd name="T6" fmla="*/ 0 w 8"/>
                      <a:gd name="T7" fmla="*/ 0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0"/>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8" name="Freeform 761"/>
                  <p:cNvSpPr>
                    <a:spLocks/>
                  </p:cNvSpPr>
                  <p:nvPr/>
                </p:nvSpPr>
                <p:spPr bwMode="auto">
                  <a:xfrm>
                    <a:off x="3356" y="1658"/>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499" name="Rectangle 762"/>
                  <p:cNvSpPr>
                    <a:spLocks noChangeArrowheads="1"/>
                  </p:cNvSpPr>
                  <p:nvPr/>
                </p:nvSpPr>
                <p:spPr bwMode="auto">
                  <a:xfrm>
                    <a:off x="3356" y="1658"/>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0" name="Freeform 763"/>
                  <p:cNvSpPr>
                    <a:spLocks/>
                  </p:cNvSpPr>
                  <p:nvPr/>
                </p:nvSpPr>
                <p:spPr bwMode="auto">
                  <a:xfrm>
                    <a:off x="3356" y="168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1" name="Freeform 764"/>
                  <p:cNvSpPr>
                    <a:spLocks/>
                  </p:cNvSpPr>
                  <p:nvPr/>
                </p:nvSpPr>
                <p:spPr bwMode="auto">
                  <a:xfrm>
                    <a:off x="3346" y="1650"/>
                    <a:ext cx="6" cy="36"/>
                  </a:xfrm>
                  <a:custGeom>
                    <a:avLst/>
                    <a:gdLst>
                      <a:gd name="T0" fmla="*/ 0 w 6"/>
                      <a:gd name="T1" fmla="*/ 32 h 36"/>
                      <a:gd name="T2" fmla="*/ 0 w 6"/>
                      <a:gd name="T3" fmla="*/ 0 h 36"/>
                      <a:gd name="T4" fmla="*/ 6 w 6"/>
                      <a:gd name="T5" fmla="*/ 6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6"/>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2" name="Freeform 765"/>
                  <p:cNvSpPr>
                    <a:spLocks/>
                  </p:cNvSpPr>
                  <p:nvPr/>
                </p:nvSpPr>
                <p:spPr bwMode="auto">
                  <a:xfrm>
                    <a:off x="3346" y="165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3" name="Freeform 766"/>
                  <p:cNvSpPr>
                    <a:spLocks/>
                  </p:cNvSpPr>
                  <p:nvPr/>
                </p:nvSpPr>
                <p:spPr bwMode="auto">
                  <a:xfrm>
                    <a:off x="3346" y="1682"/>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4" name="Freeform 767"/>
                  <p:cNvSpPr>
                    <a:spLocks/>
                  </p:cNvSpPr>
                  <p:nvPr/>
                </p:nvSpPr>
                <p:spPr bwMode="auto">
                  <a:xfrm>
                    <a:off x="3334" y="164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5" name="Freeform 768"/>
                  <p:cNvSpPr>
                    <a:spLocks/>
                  </p:cNvSpPr>
                  <p:nvPr/>
                </p:nvSpPr>
                <p:spPr bwMode="auto">
                  <a:xfrm>
                    <a:off x="3334" y="1644"/>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6" name="Freeform 769"/>
                  <p:cNvSpPr>
                    <a:spLocks/>
                  </p:cNvSpPr>
                  <p:nvPr/>
                </p:nvSpPr>
                <p:spPr bwMode="auto">
                  <a:xfrm>
                    <a:off x="3334" y="1676"/>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7" name="Freeform 770"/>
                  <p:cNvSpPr>
                    <a:spLocks/>
                  </p:cNvSpPr>
                  <p:nvPr/>
                </p:nvSpPr>
                <p:spPr bwMode="auto">
                  <a:xfrm>
                    <a:off x="3324" y="163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8" name="Freeform 771"/>
                  <p:cNvSpPr>
                    <a:spLocks/>
                  </p:cNvSpPr>
                  <p:nvPr/>
                </p:nvSpPr>
                <p:spPr bwMode="auto">
                  <a:xfrm>
                    <a:off x="3324" y="163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09" name="Freeform 772"/>
                  <p:cNvSpPr>
                    <a:spLocks/>
                  </p:cNvSpPr>
                  <p:nvPr/>
                </p:nvSpPr>
                <p:spPr bwMode="auto">
                  <a:xfrm>
                    <a:off x="3324" y="166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0" name="Freeform 773"/>
                  <p:cNvSpPr>
                    <a:spLocks/>
                  </p:cNvSpPr>
                  <p:nvPr/>
                </p:nvSpPr>
                <p:spPr bwMode="auto">
                  <a:xfrm>
                    <a:off x="3162" y="1540"/>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1" name="Freeform 774"/>
                  <p:cNvSpPr>
                    <a:spLocks/>
                  </p:cNvSpPr>
                  <p:nvPr/>
                </p:nvSpPr>
                <p:spPr bwMode="auto">
                  <a:xfrm>
                    <a:off x="3176" y="1552"/>
                    <a:ext cx="2" cy="10"/>
                  </a:xfrm>
                  <a:custGeom>
                    <a:avLst/>
                    <a:gdLst>
                      <a:gd name="T0" fmla="*/ 0 w 2"/>
                      <a:gd name="T1" fmla="*/ 0 h 10"/>
                      <a:gd name="T2" fmla="*/ 2 w 2"/>
                      <a:gd name="T3" fmla="*/ 0 h 10"/>
                      <a:gd name="T4" fmla="*/ 2 w 2"/>
                      <a:gd name="T5" fmla="*/ 8 h 10"/>
                      <a:gd name="T6" fmla="*/ 0 w 2"/>
                      <a:gd name="T7" fmla="*/ 10 h 10"/>
                      <a:gd name="T8" fmla="*/ 0 w 2"/>
                      <a:gd name="T9" fmla="*/ 0 h 10"/>
                    </a:gdLst>
                    <a:ahLst/>
                    <a:cxnLst>
                      <a:cxn ang="0">
                        <a:pos x="T0" y="T1"/>
                      </a:cxn>
                      <a:cxn ang="0">
                        <a:pos x="T2" y="T3"/>
                      </a:cxn>
                      <a:cxn ang="0">
                        <a:pos x="T4" y="T5"/>
                      </a:cxn>
                      <a:cxn ang="0">
                        <a:pos x="T6" y="T7"/>
                      </a:cxn>
                      <a:cxn ang="0">
                        <a:pos x="T8" y="T9"/>
                      </a:cxn>
                    </a:cxnLst>
                    <a:rect l="0" t="0" r="r" b="b"/>
                    <a:pathLst>
                      <a:path w="2" h="10">
                        <a:moveTo>
                          <a:pt x="0" y="0"/>
                        </a:moveTo>
                        <a:lnTo>
                          <a:pt x="2" y="0"/>
                        </a:lnTo>
                        <a:lnTo>
                          <a:pt x="2" y="8"/>
                        </a:lnTo>
                        <a:lnTo>
                          <a:pt x="0" y="10"/>
                        </a:lnTo>
                        <a:lnTo>
                          <a:pt x="0" y="0"/>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2" name="Freeform 775"/>
                  <p:cNvSpPr>
                    <a:spLocks/>
                  </p:cNvSpPr>
                  <p:nvPr/>
                </p:nvSpPr>
                <p:spPr bwMode="auto">
                  <a:xfrm>
                    <a:off x="3160" y="1542"/>
                    <a:ext cx="18" cy="10"/>
                  </a:xfrm>
                  <a:custGeom>
                    <a:avLst/>
                    <a:gdLst>
                      <a:gd name="T0" fmla="*/ 0 w 18"/>
                      <a:gd name="T1" fmla="*/ 2 h 10"/>
                      <a:gd name="T2" fmla="*/ 2 w 18"/>
                      <a:gd name="T3" fmla="*/ 0 h 10"/>
                      <a:gd name="T4" fmla="*/ 18 w 18"/>
                      <a:gd name="T5" fmla="*/ 10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10"/>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3" name="Freeform 776"/>
                  <p:cNvSpPr>
                    <a:spLocks/>
                  </p:cNvSpPr>
                  <p:nvPr/>
                </p:nvSpPr>
                <p:spPr bwMode="auto">
                  <a:xfrm>
                    <a:off x="3160" y="1544"/>
                    <a:ext cx="16" cy="18"/>
                  </a:xfrm>
                  <a:custGeom>
                    <a:avLst/>
                    <a:gdLst>
                      <a:gd name="T0" fmla="*/ 16 w 16"/>
                      <a:gd name="T1" fmla="*/ 8 h 18"/>
                      <a:gd name="T2" fmla="*/ 16 w 16"/>
                      <a:gd name="T3" fmla="*/ 18 h 18"/>
                      <a:gd name="T4" fmla="*/ 0 w 16"/>
                      <a:gd name="T5" fmla="*/ 10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10"/>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4" name="Freeform 777"/>
                  <p:cNvSpPr>
                    <a:spLocks/>
                  </p:cNvSpPr>
                  <p:nvPr/>
                </p:nvSpPr>
                <p:spPr bwMode="auto">
                  <a:xfrm>
                    <a:off x="3456" y="1448"/>
                    <a:ext cx="340" cy="242"/>
                  </a:xfrm>
                  <a:custGeom>
                    <a:avLst/>
                    <a:gdLst>
                      <a:gd name="T0" fmla="*/ 0 w 340"/>
                      <a:gd name="T1" fmla="*/ 196 h 242"/>
                      <a:gd name="T2" fmla="*/ 340 w 340"/>
                      <a:gd name="T3" fmla="*/ 0 h 242"/>
                      <a:gd name="T4" fmla="*/ 340 w 340"/>
                      <a:gd name="T5" fmla="*/ 44 h 242"/>
                      <a:gd name="T6" fmla="*/ 0 w 340"/>
                      <a:gd name="T7" fmla="*/ 242 h 242"/>
                      <a:gd name="T8" fmla="*/ 0 w 340"/>
                      <a:gd name="T9" fmla="*/ 196 h 242"/>
                    </a:gdLst>
                    <a:ahLst/>
                    <a:cxnLst>
                      <a:cxn ang="0">
                        <a:pos x="T0" y="T1"/>
                      </a:cxn>
                      <a:cxn ang="0">
                        <a:pos x="T2" y="T3"/>
                      </a:cxn>
                      <a:cxn ang="0">
                        <a:pos x="T4" y="T5"/>
                      </a:cxn>
                      <a:cxn ang="0">
                        <a:pos x="T6" y="T7"/>
                      </a:cxn>
                      <a:cxn ang="0">
                        <a:pos x="T8" y="T9"/>
                      </a:cxn>
                    </a:cxnLst>
                    <a:rect l="0" t="0" r="r" b="b"/>
                    <a:pathLst>
                      <a:path w="340" h="242">
                        <a:moveTo>
                          <a:pt x="0" y="196"/>
                        </a:moveTo>
                        <a:lnTo>
                          <a:pt x="340" y="0"/>
                        </a:lnTo>
                        <a:lnTo>
                          <a:pt x="340" y="44"/>
                        </a:lnTo>
                        <a:lnTo>
                          <a:pt x="0" y="242"/>
                        </a:lnTo>
                        <a:lnTo>
                          <a:pt x="0" y="19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5" name="Freeform 778"/>
                  <p:cNvSpPr>
                    <a:spLocks/>
                  </p:cNvSpPr>
                  <p:nvPr/>
                </p:nvSpPr>
                <p:spPr bwMode="auto">
                  <a:xfrm>
                    <a:off x="3160" y="1276"/>
                    <a:ext cx="636" cy="368"/>
                  </a:xfrm>
                  <a:custGeom>
                    <a:avLst/>
                    <a:gdLst>
                      <a:gd name="T0" fmla="*/ 0 w 636"/>
                      <a:gd name="T1" fmla="*/ 196 h 368"/>
                      <a:gd name="T2" fmla="*/ 338 w 636"/>
                      <a:gd name="T3" fmla="*/ 0 h 368"/>
                      <a:gd name="T4" fmla="*/ 636 w 636"/>
                      <a:gd name="T5" fmla="*/ 172 h 368"/>
                      <a:gd name="T6" fmla="*/ 296 w 636"/>
                      <a:gd name="T7" fmla="*/ 368 h 368"/>
                      <a:gd name="T8" fmla="*/ 0 w 636"/>
                      <a:gd name="T9" fmla="*/ 196 h 368"/>
                    </a:gdLst>
                    <a:ahLst/>
                    <a:cxnLst>
                      <a:cxn ang="0">
                        <a:pos x="T0" y="T1"/>
                      </a:cxn>
                      <a:cxn ang="0">
                        <a:pos x="T2" y="T3"/>
                      </a:cxn>
                      <a:cxn ang="0">
                        <a:pos x="T4" y="T5"/>
                      </a:cxn>
                      <a:cxn ang="0">
                        <a:pos x="T6" y="T7"/>
                      </a:cxn>
                      <a:cxn ang="0">
                        <a:pos x="T8" y="T9"/>
                      </a:cxn>
                    </a:cxnLst>
                    <a:rect l="0" t="0" r="r" b="b"/>
                    <a:pathLst>
                      <a:path w="636" h="368">
                        <a:moveTo>
                          <a:pt x="0" y="196"/>
                        </a:moveTo>
                        <a:lnTo>
                          <a:pt x="338" y="0"/>
                        </a:lnTo>
                        <a:lnTo>
                          <a:pt x="636" y="172"/>
                        </a:lnTo>
                        <a:lnTo>
                          <a:pt x="296" y="368"/>
                        </a:lnTo>
                        <a:lnTo>
                          <a:pt x="0" y="19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6" name="Freeform 779"/>
                  <p:cNvSpPr>
                    <a:spLocks/>
                  </p:cNvSpPr>
                  <p:nvPr/>
                </p:nvSpPr>
                <p:spPr bwMode="auto">
                  <a:xfrm>
                    <a:off x="3160" y="1472"/>
                    <a:ext cx="296" cy="218"/>
                  </a:xfrm>
                  <a:custGeom>
                    <a:avLst/>
                    <a:gdLst>
                      <a:gd name="T0" fmla="*/ 296 w 296"/>
                      <a:gd name="T1" fmla="*/ 172 h 218"/>
                      <a:gd name="T2" fmla="*/ 296 w 296"/>
                      <a:gd name="T3" fmla="*/ 218 h 218"/>
                      <a:gd name="T4" fmla="*/ 0 w 296"/>
                      <a:gd name="T5" fmla="*/ 46 h 218"/>
                      <a:gd name="T6" fmla="*/ 0 w 296"/>
                      <a:gd name="T7" fmla="*/ 0 h 218"/>
                      <a:gd name="T8" fmla="*/ 296 w 296"/>
                      <a:gd name="T9" fmla="*/ 172 h 218"/>
                    </a:gdLst>
                    <a:ahLst/>
                    <a:cxnLst>
                      <a:cxn ang="0">
                        <a:pos x="T0" y="T1"/>
                      </a:cxn>
                      <a:cxn ang="0">
                        <a:pos x="T2" y="T3"/>
                      </a:cxn>
                      <a:cxn ang="0">
                        <a:pos x="T4" y="T5"/>
                      </a:cxn>
                      <a:cxn ang="0">
                        <a:pos x="T6" y="T7"/>
                      </a:cxn>
                      <a:cxn ang="0">
                        <a:pos x="T8" y="T9"/>
                      </a:cxn>
                    </a:cxnLst>
                    <a:rect l="0" t="0" r="r" b="b"/>
                    <a:pathLst>
                      <a:path w="296" h="218">
                        <a:moveTo>
                          <a:pt x="296" y="172"/>
                        </a:moveTo>
                        <a:lnTo>
                          <a:pt x="296" y="218"/>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7" name="Freeform 780"/>
                  <p:cNvSpPr>
                    <a:spLocks/>
                  </p:cNvSpPr>
                  <p:nvPr/>
                </p:nvSpPr>
                <p:spPr bwMode="auto">
                  <a:xfrm>
                    <a:off x="3180" y="1494"/>
                    <a:ext cx="100" cy="72"/>
                  </a:xfrm>
                  <a:custGeom>
                    <a:avLst/>
                    <a:gdLst>
                      <a:gd name="T0" fmla="*/ 0 w 100"/>
                      <a:gd name="T1" fmla="*/ 14 h 72"/>
                      <a:gd name="T2" fmla="*/ 0 w 100"/>
                      <a:gd name="T3" fmla="*/ 0 h 72"/>
                      <a:gd name="T4" fmla="*/ 100 w 100"/>
                      <a:gd name="T5" fmla="*/ 56 h 72"/>
                      <a:gd name="T6" fmla="*/ 100 w 100"/>
                      <a:gd name="T7" fmla="*/ 72 h 72"/>
                      <a:gd name="T8" fmla="*/ 0 w 100"/>
                      <a:gd name="T9" fmla="*/ 14 h 72"/>
                    </a:gdLst>
                    <a:ahLst/>
                    <a:cxnLst>
                      <a:cxn ang="0">
                        <a:pos x="T0" y="T1"/>
                      </a:cxn>
                      <a:cxn ang="0">
                        <a:pos x="T2" y="T3"/>
                      </a:cxn>
                      <a:cxn ang="0">
                        <a:pos x="T4" y="T5"/>
                      </a:cxn>
                      <a:cxn ang="0">
                        <a:pos x="T6" y="T7"/>
                      </a:cxn>
                      <a:cxn ang="0">
                        <a:pos x="T8" y="T9"/>
                      </a:cxn>
                    </a:cxnLst>
                    <a:rect l="0" t="0" r="r" b="b"/>
                    <a:pathLst>
                      <a:path w="100" h="72">
                        <a:moveTo>
                          <a:pt x="0" y="14"/>
                        </a:moveTo>
                        <a:lnTo>
                          <a:pt x="0" y="0"/>
                        </a:lnTo>
                        <a:lnTo>
                          <a:pt x="100" y="56"/>
                        </a:lnTo>
                        <a:lnTo>
                          <a:pt x="100" y="7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8" name="Freeform 781"/>
                  <p:cNvSpPr>
                    <a:spLocks/>
                  </p:cNvSpPr>
                  <p:nvPr/>
                </p:nvSpPr>
                <p:spPr bwMode="auto">
                  <a:xfrm>
                    <a:off x="3180" y="1494"/>
                    <a:ext cx="2" cy="14"/>
                  </a:xfrm>
                  <a:custGeom>
                    <a:avLst/>
                    <a:gdLst>
                      <a:gd name="T0" fmla="*/ 0 w 2"/>
                      <a:gd name="T1" fmla="*/ 14 h 14"/>
                      <a:gd name="T2" fmla="*/ 2 w 2"/>
                      <a:gd name="T3" fmla="*/ 12 h 14"/>
                      <a:gd name="T4" fmla="*/ 2 w 2"/>
                      <a:gd name="T5" fmla="*/ 0 h 14"/>
                      <a:gd name="T6" fmla="*/ 0 w 2"/>
                      <a:gd name="T7" fmla="*/ 0 h 14"/>
                      <a:gd name="T8" fmla="*/ 0 w 2"/>
                      <a:gd name="T9" fmla="*/ 14 h 14"/>
                    </a:gdLst>
                    <a:ahLst/>
                    <a:cxnLst>
                      <a:cxn ang="0">
                        <a:pos x="T0" y="T1"/>
                      </a:cxn>
                      <a:cxn ang="0">
                        <a:pos x="T2" y="T3"/>
                      </a:cxn>
                      <a:cxn ang="0">
                        <a:pos x="T4" y="T5"/>
                      </a:cxn>
                      <a:cxn ang="0">
                        <a:pos x="T6" y="T7"/>
                      </a:cxn>
                      <a:cxn ang="0">
                        <a:pos x="T8" y="T9"/>
                      </a:cxn>
                    </a:cxnLst>
                    <a:rect l="0" t="0" r="r" b="b"/>
                    <a:pathLst>
                      <a:path w="2" h="14">
                        <a:moveTo>
                          <a:pt x="0" y="14"/>
                        </a:moveTo>
                        <a:lnTo>
                          <a:pt x="2" y="12"/>
                        </a:lnTo>
                        <a:lnTo>
                          <a:pt x="2" y="0"/>
                        </a:lnTo>
                        <a:lnTo>
                          <a:pt x="0" y="0"/>
                        </a:lnTo>
                        <a:lnTo>
                          <a:pt x="0" y="14"/>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19" name="Freeform 782"/>
                  <p:cNvSpPr>
                    <a:spLocks/>
                  </p:cNvSpPr>
                  <p:nvPr/>
                </p:nvSpPr>
                <p:spPr bwMode="auto">
                  <a:xfrm>
                    <a:off x="3180" y="1506"/>
                    <a:ext cx="100" cy="60"/>
                  </a:xfrm>
                  <a:custGeom>
                    <a:avLst/>
                    <a:gdLst>
                      <a:gd name="T0" fmla="*/ 100 w 100"/>
                      <a:gd name="T1" fmla="*/ 60 h 60"/>
                      <a:gd name="T2" fmla="*/ 100 w 100"/>
                      <a:gd name="T3" fmla="*/ 56 h 60"/>
                      <a:gd name="T4" fmla="*/ 2 w 100"/>
                      <a:gd name="T5" fmla="*/ 0 h 60"/>
                      <a:gd name="T6" fmla="*/ 0 w 100"/>
                      <a:gd name="T7" fmla="*/ 2 h 60"/>
                      <a:gd name="T8" fmla="*/ 100 w 100"/>
                      <a:gd name="T9" fmla="*/ 60 h 60"/>
                    </a:gdLst>
                    <a:ahLst/>
                    <a:cxnLst>
                      <a:cxn ang="0">
                        <a:pos x="T0" y="T1"/>
                      </a:cxn>
                      <a:cxn ang="0">
                        <a:pos x="T2" y="T3"/>
                      </a:cxn>
                      <a:cxn ang="0">
                        <a:pos x="T4" y="T5"/>
                      </a:cxn>
                      <a:cxn ang="0">
                        <a:pos x="T6" y="T7"/>
                      </a:cxn>
                      <a:cxn ang="0">
                        <a:pos x="T8" y="T9"/>
                      </a:cxn>
                    </a:cxnLst>
                    <a:rect l="0" t="0" r="r" b="b"/>
                    <a:pathLst>
                      <a:path w="100" h="60">
                        <a:moveTo>
                          <a:pt x="100" y="60"/>
                        </a:moveTo>
                        <a:lnTo>
                          <a:pt x="100" y="56"/>
                        </a:lnTo>
                        <a:lnTo>
                          <a:pt x="2" y="0"/>
                        </a:lnTo>
                        <a:lnTo>
                          <a:pt x="0" y="2"/>
                        </a:lnTo>
                        <a:lnTo>
                          <a:pt x="100" y="60"/>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0" name="Freeform 783"/>
                  <p:cNvSpPr>
                    <a:spLocks/>
                  </p:cNvSpPr>
                  <p:nvPr/>
                </p:nvSpPr>
                <p:spPr bwMode="auto">
                  <a:xfrm>
                    <a:off x="3442" y="1644"/>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1" name="Freeform 784"/>
                  <p:cNvSpPr>
                    <a:spLocks/>
                  </p:cNvSpPr>
                  <p:nvPr/>
                </p:nvSpPr>
                <p:spPr bwMode="auto">
                  <a:xfrm>
                    <a:off x="3442" y="164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2" name="Freeform 785"/>
                  <p:cNvSpPr>
                    <a:spLocks/>
                  </p:cNvSpPr>
                  <p:nvPr/>
                </p:nvSpPr>
                <p:spPr bwMode="auto">
                  <a:xfrm>
                    <a:off x="3442" y="1674"/>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3" name="Freeform 786"/>
                  <p:cNvSpPr>
                    <a:spLocks/>
                  </p:cNvSpPr>
                  <p:nvPr/>
                </p:nvSpPr>
                <p:spPr bwMode="auto">
                  <a:xfrm>
                    <a:off x="3432" y="163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4" name="Freeform 787"/>
                  <p:cNvSpPr>
                    <a:spLocks/>
                  </p:cNvSpPr>
                  <p:nvPr/>
                </p:nvSpPr>
                <p:spPr bwMode="auto">
                  <a:xfrm>
                    <a:off x="3432" y="163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5" name="Freeform 788"/>
                  <p:cNvSpPr>
                    <a:spLocks/>
                  </p:cNvSpPr>
                  <p:nvPr/>
                </p:nvSpPr>
                <p:spPr bwMode="auto">
                  <a:xfrm>
                    <a:off x="3432" y="166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6" name="Freeform 789"/>
                  <p:cNvSpPr>
                    <a:spLocks/>
                  </p:cNvSpPr>
                  <p:nvPr/>
                </p:nvSpPr>
                <p:spPr bwMode="auto">
                  <a:xfrm>
                    <a:off x="3420" y="163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7" name="Freeform 790"/>
                  <p:cNvSpPr>
                    <a:spLocks/>
                  </p:cNvSpPr>
                  <p:nvPr/>
                </p:nvSpPr>
                <p:spPr bwMode="auto">
                  <a:xfrm>
                    <a:off x="3420" y="163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8" name="Freeform 791"/>
                  <p:cNvSpPr>
                    <a:spLocks/>
                  </p:cNvSpPr>
                  <p:nvPr/>
                </p:nvSpPr>
                <p:spPr bwMode="auto">
                  <a:xfrm>
                    <a:off x="3420" y="166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29" name="Freeform 792"/>
                  <p:cNvSpPr>
                    <a:spLocks/>
                  </p:cNvSpPr>
                  <p:nvPr/>
                </p:nvSpPr>
                <p:spPr bwMode="auto">
                  <a:xfrm>
                    <a:off x="3410" y="162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0" name="Freeform 793"/>
                  <p:cNvSpPr>
                    <a:spLocks/>
                  </p:cNvSpPr>
                  <p:nvPr/>
                </p:nvSpPr>
                <p:spPr bwMode="auto">
                  <a:xfrm>
                    <a:off x="3410" y="162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1" name="Freeform 794"/>
                  <p:cNvSpPr>
                    <a:spLocks/>
                  </p:cNvSpPr>
                  <p:nvPr/>
                </p:nvSpPr>
                <p:spPr bwMode="auto">
                  <a:xfrm>
                    <a:off x="3410" y="165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2" name="Freeform 795"/>
                  <p:cNvSpPr>
                    <a:spLocks/>
                  </p:cNvSpPr>
                  <p:nvPr/>
                </p:nvSpPr>
                <p:spPr bwMode="auto">
                  <a:xfrm>
                    <a:off x="3400" y="1620"/>
                    <a:ext cx="6" cy="36"/>
                  </a:xfrm>
                  <a:custGeom>
                    <a:avLst/>
                    <a:gdLst>
                      <a:gd name="T0" fmla="*/ 0 w 6"/>
                      <a:gd name="T1" fmla="*/ 30 h 36"/>
                      <a:gd name="T2" fmla="*/ 0 w 6"/>
                      <a:gd name="T3" fmla="*/ 0 h 36"/>
                      <a:gd name="T4" fmla="*/ 6 w 6"/>
                      <a:gd name="T5" fmla="*/ 4 h 36"/>
                      <a:gd name="T6" fmla="*/ 6 w 6"/>
                      <a:gd name="T7" fmla="*/ 36 h 36"/>
                      <a:gd name="T8" fmla="*/ 0 w 6"/>
                      <a:gd name="T9" fmla="*/ 30 h 36"/>
                    </a:gdLst>
                    <a:ahLst/>
                    <a:cxnLst>
                      <a:cxn ang="0">
                        <a:pos x="T0" y="T1"/>
                      </a:cxn>
                      <a:cxn ang="0">
                        <a:pos x="T2" y="T3"/>
                      </a:cxn>
                      <a:cxn ang="0">
                        <a:pos x="T4" y="T5"/>
                      </a:cxn>
                      <a:cxn ang="0">
                        <a:pos x="T6" y="T7"/>
                      </a:cxn>
                      <a:cxn ang="0">
                        <a:pos x="T8" y="T9"/>
                      </a:cxn>
                    </a:cxnLst>
                    <a:rect l="0" t="0" r="r" b="b"/>
                    <a:pathLst>
                      <a:path w="6" h="36">
                        <a:moveTo>
                          <a:pt x="0" y="30"/>
                        </a:moveTo>
                        <a:lnTo>
                          <a:pt x="0" y="0"/>
                        </a:lnTo>
                        <a:lnTo>
                          <a:pt x="6" y="4"/>
                        </a:lnTo>
                        <a:lnTo>
                          <a:pt x="6" y="36"/>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3" name="Freeform 796"/>
                  <p:cNvSpPr>
                    <a:spLocks/>
                  </p:cNvSpPr>
                  <p:nvPr/>
                </p:nvSpPr>
                <p:spPr bwMode="auto">
                  <a:xfrm>
                    <a:off x="3400" y="1620"/>
                    <a:ext cx="2" cy="30"/>
                  </a:xfrm>
                  <a:custGeom>
                    <a:avLst/>
                    <a:gdLst>
                      <a:gd name="T0" fmla="*/ 0 w 2"/>
                      <a:gd name="T1" fmla="*/ 30 h 30"/>
                      <a:gd name="T2" fmla="*/ 0 w 2"/>
                      <a:gd name="T3" fmla="*/ 30 h 30"/>
                      <a:gd name="T4" fmla="*/ 2 w 2"/>
                      <a:gd name="T5" fmla="*/ 0 h 30"/>
                      <a:gd name="T6" fmla="*/ 0 w 2"/>
                      <a:gd name="T7" fmla="*/ 0 h 30"/>
                      <a:gd name="T8" fmla="*/ 0 w 2"/>
                      <a:gd name="T9" fmla="*/ 30 h 30"/>
                    </a:gdLst>
                    <a:ahLst/>
                    <a:cxnLst>
                      <a:cxn ang="0">
                        <a:pos x="T0" y="T1"/>
                      </a:cxn>
                      <a:cxn ang="0">
                        <a:pos x="T2" y="T3"/>
                      </a:cxn>
                      <a:cxn ang="0">
                        <a:pos x="T4" y="T5"/>
                      </a:cxn>
                      <a:cxn ang="0">
                        <a:pos x="T6" y="T7"/>
                      </a:cxn>
                      <a:cxn ang="0">
                        <a:pos x="T8" y="T9"/>
                      </a:cxn>
                    </a:cxnLst>
                    <a:rect l="0" t="0" r="r" b="b"/>
                    <a:pathLst>
                      <a:path w="2" h="30">
                        <a:moveTo>
                          <a:pt x="0" y="30"/>
                        </a:moveTo>
                        <a:lnTo>
                          <a:pt x="0" y="30"/>
                        </a:lnTo>
                        <a:lnTo>
                          <a:pt x="2" y="0"/>
                        </a:lnTo>
                        <a:lnTo>
                          <a:pt x="0" y="0"/>
                        </a:lnTo>
                        <a:lnTo>
                          <a:pt x="0" y="30"/>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4" name="Freeform 797"/>
                  <p:cNvSpPr>
                    <a:spLocks/>
                  </p:cNvSpPr>
                  <p:nvPr/>
                </p:nvSpPr>
                <p:spPr bwMode="auto">
                  <a:xfrm>
                    <a:off x="3400" y="1650"/>
                    <a:ext cx="6" cy="6"/>
                  </a:xfrm>
                  <a:custGeom>
                    <a:avLst/>
                    <a:gdLst>
                      <a:gd name="T0" fmla="*/ 6 w 6"/>
                      <a:gd name="T1" fmla="*/ 6 h 6"/>
                      <a:gd name="T2" fmla="*/ 6 w 6"/>
                      <a:gd name="T3" fmla="*/ 2 h 6"/>
                      <a:gd name="T4" fmla="*/ 0 w 6"/>
                      <a:gd name="T5" fmla="*/ 0 h 6"/>
                      <a:gd name="T6" fmla="*/ 0 w 6"/>
                      <a:gd name="T7" fmla="*/ 0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0" y="0"/>
                        </a:lnTo>
                        <a:lnTo>
                          <a:pt x="0" y="0"/>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5" name="Freeform 798"/>
                  <p:cNvSpPr>
                    <a:spLocks/>
                  </p:cNvSpPr>
                  <p:nvPr/>
                </p:nvSpPr>
                <p:spPr bwMode="auto">
                  <a:xfrm>
                    <a:off x="3388" y="1614"/>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6" name="Rectangle 799"/>
                  <p:cNvSpPr>
                    <a:spLocks noChangeArrowheads="1"/>
                  </p:cNvSpPr>
                  <p:nvPr/>
                </p:nvSpPr>
                <p:spPr bwMode="auto">
                  <a:xfrm>
                    <a:off x="3388" y="161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7" name="Freeform 800"/>
                  <p:cNvSpPr>
                    <a:spLocks/>
                  </p:cNvSpPr>
                  <p:nvPr/>
                </p:nvSpPr>
                <p:spPr bwMode="auto">
                  <a:xfrm>
                    <a:off x="3388" y="1644"/>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8" name="Freeform 801"/>
                  <p:cNvSpPr>
                    <a:spLocks/>
                  </p:cNvSpPr>
                  <p:nvPr/>
                </p:nvSpPr>
                <p:spPr bwMode="auto">
                  <a:xfrm>
                    <a:off x="3378" y="1606"/>
                    <a:ext cx="6" cy="36"/>
                  </a:xfrm>
                  <a:custGeom>
                    <a:avLst/>
                    <a:gdLst>
                      <a:gd name="T0" fmla="*/ 0 w 6"/>
                      <a:gd name="T1" fmla="*/ 32 h 36"/>
                      <a:gd name="T2" fmla="*/ 0 w 6"/>
                      <a:gd name="T3" fmla="*/ 0 h 36"/>
                      <a:gd name="T4" fmla="*/ 6 w 6"/>
                      <a:gd name="T5" fmla="*/ 6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6"/>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39" name="Freeform 802"/>
                  <p:cNvSpPr>
                    <a:spLocks/>
                  </p:cNvSpPr>
                  <p:nvPr/>
                </p:nvSpPr>
                <p:spPr bwMode="auto">
                  <a:xfrm>
                    <a:off x="3378" y="1606"/>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0" name="Freeform 803"/>
                  <p:cNvSpPr>
                    <a:spLocks/>
                  </p:cNvSpPr>
                  <p:nvPr/>
                </p:nvSpPr>
                <p:spPr bwMode="auto">
                  <a:xfrm>
                    <a:off x="3378" y="1638"/>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1" name="Freeform 804"/>
                  <p:cNvSpPr>
                    <a:spLocks/>
                  </p:cNvSpPr>
                  <p:nvPr/>
                </p:nvSpPr>
                <p:spPr bwMode="auto">
                  <a:xfrm>
                    <a:off x="3366" y="160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2" name="Freeform 805"/>
                  <p:cNvSpPr>
                    <a:spLocks/>
                  </p:cNvSpPr>
                  <p:nvPr/>
                </p:nvSpPr>
                <p:spPr bwMode="auto">
                  <a:xfrm>
                    <a:off x="3366" y="1600"/>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3" name="Freeform 806"/>
                  <p:cNvSpPr>
                    <a:spLocks/>
                  </p:cNvSpPr>
                  <p:nvPr/>
                </p:nvSpPr>
                <p:spPr bwMode="auto">
                  <a:xfrm>
                    <a:off x="3366" y="1632"/>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4" name="Freeform 807"/>
                  <p:cNvSpPr>
                    <a:spLocks/>
                  </p:cNvSpPr>
                  <p:nvPr/>
                </p:nvSpPr>
                <p:spPr bwMode="auto">
                  <a:xfrm>
                    <a:off x="3356" y="159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5" name="Freeform 808"/>
                  <p:cNvSpPr>
                    <a:spLocks/>
                  </p:cNvSpPr>
                  <p:nvPr/>
                </p:nvSpPr>
                <p:spPr bwMode="auto">
                  <a:xfrm>
                    <a:off x="3356" y="159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6" name="Freeform 809"/>
                  <p:cNvSpPr>
                    <a:spLocks/>
                  </p:cNvSpPr>
                  <p:nvPr/>
                </p:nvSpPr>
                <p:spPr bwMode="auto">
                  <a:xfrm>
                    <a:off x="3356" y="162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7" name="Freeform 810"/>
                  <p:cNvSpPr>
                    <a:spLocks/>
                  </p:cNvSpPr>
                  <p:nvPr/>
                </p:nvSpPr>
                <p:spPr bwMode="auto">
                  <a:xfrm>
                    <a:off x="3346" y="1588"/>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8" name="Freeform 811"/>
                  <p:cNvSpPr>
                    <a:spLocks/>
                  </p:cNvSpPr>
                  <p:nvPr/>
                </p:nvSpPr>
                <p:spPr bwMode="auto">
                  <a:xfrm>
                    <a:off x="3346" y="158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49" name="Freeform 812"/>
                  <p:cNvSpPr>
                    <a:spLocks/>
                  </p:cNvSpPr>
                  <p:nvPr/>
                </p:nvSpPr>
                <p:spPr bwMode="auto">
                  <a:xfrm>
                    <a:off x="3346" y="1618"/>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0" name="Freeform 813"/>
                  <p:cNvSpPr>
                    <a:spLocks/>
                  </p:cNvSpPr>
                  <p:nvPr/>
                </p:nvSpPr>
                <p:spPr bwMode="auto">
                  <a:xfrm>
                    <a:off x="3334" y="158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1" name="Freeform 814"/>
                  <p:cNvSpPr>
                    <a:spLocks/>
                  </p:cNvSpPr>
                  <p:nvPr/>
                </p:nvSpPr>
                <p:spPr bwMode="auto">
                  <a:xfrm>
                    <a:off x="3334" y="1582"/>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2" name="Freeform 815"/>
                  <p:cNvSpPr>
                    <a:spLocks/>
                  </p:cNvSpPr>
                  <p:nvPr/>
                </p:nvSpPr>
                <p:spPr bwMode="auto">
                  <a:xfrm>
                    <a:off x="3334" y="1612"/>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3" name="Freeform 816"/>
                  <p:cNvSpPr>
                    <a:spLocks/>
                  </p:cNvSpPr>
                  <p:nvPr/>
                </p:nvSpPr>
                <p:spPr bwMode="auto">
                  <a:xfrm>
                    <a:off x="3324" y="157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4" name="Freeform 817"/>
                  <p:cNvSpPr>
                    <a:spLocks/>
                  </p:cNvSpPr>
                  <p:nvPr/>
                </p:nvSpPr>
                <p:spPr bwMode="auto">
                  <a:xfrm>
                    <a:off x="3324" y="157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5" name="Freeform 818"/>
                  <p:cNvSpPr>
                    <a:spLocks/>
                  </p:cNvSpPr>
                  <p:nvPr/>
                </p:nvSpPr>
                <p:spPr bwMode="auto">
                  <a:xfrm>
                    <a:off x="3324" y="1606"/>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6" name="Freeform 819"/>
                  <p:cNvSpPr>
                    <a:spLocks/>
                  </p:cNvSpPr>
                  <p:nvPr/>
                </p:nvSpPr>
                <p:spPr bwMode="auto">
                  <a:xfrm>
                    <a:off x="3162" y="1478"/>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7" name="Freeform 820"/>
                  <p:cNvSpPr>
                    <a:spLocks/>
                  </p:cNvSpPr>
                  <p:nvPr/>
                </p:nvSpPr>
                <p:spPr bwMode="auto">
                  <a:xfrm>
                    <a:off x="3176" y="1488"/>
                    <a:ext cx="2" cy="12"/>
                  </a:xfrm>
                  <a:custGeom>
                    <a:avLst/>
                    <a:gdLst>
                      <a:gd name="T0" fmla="*/ 0 w 2"/>
                      <a:gd name="T1" fmla="*/ 2 h 12"/>
                      <a:gd name="T2" fmla="*/ 2 w 2"/>
                      <a:gd name="T3" fmla="*/ 0 h 12"/>
                      <a:gd name="T4" fmla="*/ 2 w 2"/>
                      <a:gd name="T5" fmla="*/ 10 h 12"/>
                      <a:gd name="T6" fmla="*/ 0 w 2"/>
                      <a:gd name="T7" fmla="*/ 12 h 12"/>
                      <a:gd name="T8" fmla="*/ 0 w 2"/>
                      <a:gd name="T9" fmla="*/ 2 h 12"/>
                    </a:gdLst>
                    <a:ahLst/>
                    <a:cxnLst>
                      <a:cxn ang="0">
                        <a:pos x="T0" y="T1"/>
                      </a:cxn>
                      <a:cxn ang="0">
                        <a:pos x="T2" y="T3"/>
                      </a:cxn>
                      <a:cxn ang="0">
                        <a:pos x="T4" y="T5"/>
                      </a:cxn>
                      <a:cxn ang="0">
                        <a:pos x="T6" y="T7"/>
                      </a:cxn>
                      <a:cxn ang="0">
                        <a:pos x="T8" y="T9"/>
                      </a:cxn>
                    </a:cxnLst>
                    <a:rect l="0" t="0" r="r" b="b"/>
                    <a:pathLst>
                      <a:path w="2" h="12">
                        <a:moveTo>
                          <a:pt x="0" y="2"/>
                        </a:moveTo>
                        <a:lnTo>
                          <a:pt x="2" y="0"/>
                        </a:lnTo>
                        <a:lnTo>
                          <a:pt x="2" y="10"/>
                        </a:lnTo>
                        <a:lnTo>
                          <a:pt x="0" y="12"/>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8" name="Freeform 821"/>
                  <p:cNvSpPr>
                    <a:spLocks/>
                  </p:cNvSpPr>
                  <p:nvPr/>
                </p:nvSpPr>
                <p:spPr bwMode="auto">
                  <a:xfrm>
                    <a:off x="3160" y="1480"/>
                    <a:ext cx="18" cy="10"/>
                  </a:xfrm>
                  <a:custGeom>
                    <a:avLst/>
                    <a:gdLst>
                      <a:gd name="T0" fmla="*/ 0 w 18"/>
                      <a:gd name="T1" fmla="*/ 2 h 10"/>
                      <a:gd name="T2" fmla="*/ 2 w 18"/>
                      <a:gd name="T3" fmla="*/ 0 h 10"/>
                      <a:gd name="T4" fmla="*/ 18 w 18"/>
                      <a:gd name="T5" fmla="*/ 8 h 10"/>
                      <a:gd name="T6" fmla="*/ 16 w 18"/>
                      <a:gd name="T7" fmla="*/ 10 h 10"/>
                      <a:gd name="T8" fmla="*/ 0 w 18"/>
                      <a:gd name="T9" fmla="*/ 2 h 10"/>
                    </a:gdLst>
                    <a:ahLst/>
                    <a:cxnLst>
                      <a:cxn ang="0">
                        <a:pos x="T0" y="T1"/>
                      </a:cxn>
                      <a:cxn ang="0">
                        <a:pos x="T2" y="T3"/>
                      </a:cxn>
                      <a:cxn ang="0">
                        <a:pos x="T4" y="T5"/>
                      </a:cxn>
                      <a:cxn ang="0">
                        <a:pos x="T6" y="T7"/>
                      </a:cxn>
                      <a:cxn ang="0">
                        <a:pos x="T8" y="T9"/>
                      </a:cxn>
                    </a:cxnLst>
                    <a:rect l="0" t="0" r="r" b="b"/>
                    <a:pathLst>
                      <a:path w="18" h="10">
                        <a:moveTo>
                          <a:pt x="0" y="2"/>
                        </a:moveTo>
                        <a:lnTo>
                          <a:pt x="2" y="0"/>
                        </a:lnTo>
                        <a:lnTo>
                          <a:pt x="18" y="8"/>
                        </a:lnTo>
                        <a:lnTo>
                          <a:pt x="16" y="10"/>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59" name="Freeform 822"/>
                  <p:cNvSpPr>
                    <a:spLocks/>
                  </p:cNvSpPr>
                  <p:nvPr/>
                </p:nvSpPr>
                <p:spPr bwMode="auto">
                  <a:xfrm>
                    <a:off x="3160" y="1482"/>
                    <a:ext cx="16" cy="18"/>
                  </a:xfrm>
                  <a:custGeom>
                    <a:avLst/>
                    <a:gdLst>
                      <a:gd name="T0" fmla="*/ 16 w 16"/>
                      <a:gd name="T1" fmla="*/ 8 h 18"/>
                      <a:gd name="T2" fmla="*/ 16 w 16"/>
                      <a:gd name="T3" fmla="*/ 18 h 18"/>
                      <a:gd name="T4" fmla="*/ 0 w 16"/>
                      <a:gd name="T5" fmla="*/ 8 h 18"/>
                      <a:gd name="T6" fmla="*/ 0 w 16"/>
                      <a:gd name="T7" fmla="*/ 0 h 18"/>
                      <a:gd name="T8" fmla="*/ 16 w 16"/>
                      <a:gd name="T9" fmla="*/ 8 h 18"/>
                    </a:gdLst>
                    <a:ahLst/>
                    <a:cxnLst>
                      <a:cxn ang="0">
                        <a:pos x="T0" y="T1"/>
                      </a:cxn>
                      <a:cxn ang="0">
                        <a:pos x="T2" y="T3"/>
                      </a:cxn>
                      <a:cxn ang="0">
                        <a:pos x="T4" y="T5"/>
                      </a:cxn>
                      <a:cxn ang="0">
                        <a:pos x="T6" y="T7"/>
                      </a:cxn>
                      <a:cxn ang="0">
                        <a:pos x="T8" y="T9"/>
                      </a:cxn>
                    </a:cxnLst>
                    <a:rect l="0" t="0" r="r" b="b"/>
                    <a:pathLst>
                      <a:path w="16" h="18">
                        <a:moveTo>
                          <a:pt x="16" y="8"/>
                        </a:moveTo>
                        <a:lnTo>
                          <a:pt x="16" y="18"/>
                        </a:lnTo>
                        <a:lnTo>
                          <a:pt x="0" y="8"/>
                        </a:lnTo>
                        <a:lnTo>
                          <a:pt x="0" y="0"/>
                        </a:lnTo>
                        <a:lnTo>
                          <a:pt x="16" y="8"/>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0" name="Freeform 823"/>
                  <p:cNvSpPr>
                    <a:spLocks/>
                  </p:cNvSpPr>
                  <p:nvPr/>
                </p:nvSpPr>
                <p:spPr bwMode="auto">
                  <a:xfrm>
                    <a:off x="3456" y="1384"/>
                    <a:ext cx="340" cy="242"/>
                  </a:xfrm>
                  <a:custGeom>
                    <a:avLst/>
                    <a:gdLst>
                      <a:gd name="T0" fmla="*/ 0 w 340"/>
                      <a:gd name="T1" fmla="*/ 198 h 242"/>
                      <a:gd name="T2" fmla="*/ 340 w 340"/>
                      <a:gd name="T3" fmla="*/ 0 h 242"/>
                      <a:gd name="T4" fmla="*/ 340 w 340"/>
                      <a:gd name="T5" fmla="*/ 46 h 242"/>
                      <a:gd name="T6" fmla="*/ 0 w 340"/>
                      <a:gd name="T7" fmla="*/ 242 h 242"/>
                      <a:gd name="T8" fmla="*/ 0 w 340"/>
                      <a:gd name="T9" fmla="*/ 198 h 242"/>
                    </a:gdLst>
                    <a:ahLst/>
                    <a:cxnLst>
                      <a:cxn ang="0">
                        <a:pos x="T0" y="T1"/>
                      </a:cxn>
                      <a:cxn ang="0">
                        <a:pos x="T2" y="T3"/>
                      </a:cxn>
                      <a:cxn ang="0">
                        <a:pos x="T4" y="T5"/>
                      </a:cxn>
                      <a:cxn ang="0">
                        <a:pos x="T6" y="T7"/>
                      </a:cxn>
                      <a:cxn ang="0">
                        <a:pos x="T8" y="T9"/>
                      </a:cxn>
                    </a:cxnLst>
                    <a:rect l="0" t="0" r="r" b="b"/>
                    <a:pathLst>
                      <a:path w="340" h="242">
                        <a:moveTo>
                          <a:pt x="0" y="198"/>
                        </a:moveTo>
                        <a:lnTo>
                          <a:pt x="340" y="0"/>
                        </a:lnTo>
                        <a:lnTo>
                          <a:pt x="340" y="46"/>
                        </a:lnTo>
                        <a:lnTo>
                          <a:pt x="0" y="242"/>
                        </a:lnTo>
                        <a:lnTo>
                          <a:pt x="0" y="1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1" name="Freeform 824"/>
                  <p:cNvSpPr>
                    <a:spLocks/>
                  </p:cNvSpPr>
                  <p:nvPr/>
                </p:nvSpPr>
                <p:spPr bwMode="auto">
                  <a:xfrm>
                    <a:off x="3160" y="1212"/>
                    <a:ext cx="636" cy="370"/>
                  </a:xfrm>
                  <a:custGeom>
                    <a:avLst/>
                    <a:gdLst>
                      <a:gd name="T0" fmla="*/ 0 w 636"/>
                      <a:gd name="T1" fmla="*/ 198 h 370"/>
                      <a:gd name="T2" fmla="*/ 338 w 636"/>
                      <a:gd name="T3" fmla="*/ 0 h 370"/>
                      <a:gd name="T4" fmla="*/ 636 w 636"/>
                      <a:gd name="T5" fmla="*/ 172 h 370"/>
                      <a:gd name="T6" fmla="*/ 296 w 636"/>
                      <a:gd name="T7" fmla="*/ 370 h 370"/>
                      <a:gd name="T8" fmla="*/ 0 w 636"/>
                      <a:gd name="T9" fmla="*/ 198 h 370"/>
                    </a:gdLst>
                    <a:ahLst/>
                    <a:cxnLst>
                      <a:cxn ang="0">
                        <a:pos x="T0" y="T1"/>
                      </a:cxn>
                      <a:cxn ang="0">
                        <a:pos x="T2" y="T3"/>
                      </a:cxn>
                      <a:cxn ang="0">
                        <a:pos x="T4" y="T5"/>
                      </a:cxn>
                      <a:cxn ang="0">
                        <a:pos x="T6" y="T7"/>
                      </a:cxn>
                      <a:cxn ang="0">
                        <a:pos x="T8" y="T9"/>
                      </a:cxn>
                    </a:cxnLst>
                    <a:rect l="0" t="0" r="r" b="b"/>
                    <a:pathLst>
                      <a:path w="636" h="370">
                        <a:moveTo>
                          <a:pt x="0" y="198"/>
                        </a:moveTo>
                        <a:lnTo>
                          <a:pt x="338" y="0"/>
                        </a:lnTo>
                        <a:lnTo>
                          <a:pt x="636" y="172"/>
                        </a:lnTo>
                        <a:lnTo>
                          <a:pt x="296" y="370"/>
                        </a:lnTo>
                        <a:lnTo>
                          <a:pt x="0" y="19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2" name="Freeform 825"/>
                  <p:cNvSpPr>
                    <a:spLocks/>
                  </p:cNvSpPr>
                  <p:nvPr/>
                </p:nvSpPr>
                <p:spPr bwMode="auto">
                  <a:xfrm>
                    <a:off x="3160" y="1410"/>
                    <a:ext cx="296" cy="216"/>
                  </a:xfrm>
                  <a:custGeom>
                    <a:avLst/>
                    <a:gdLst>
                      <a:gd name="T0" fmla="*/ 296 w 296"/>
                      <a:gd name="T1" fmla="*/ 172 h 216"/>
                      <a:gd name="T2" fmla="*/ 296 w 296"/>
                      <a:gd name="T3" fmla="*/ 216 h 216"/>
                      <a:gd name="T4" fmla="*/ 0 w 296"/>
                      <a:gd name="T5" fmla="*/ 46 h 216"/>
                      <a:gd name="T6" fmla="*/ 0 w 296"/>
                      <a:gd name="T7" fmla="*/ 0 h 216"/>
                      <a:gd name="T8" fmla="*/ 296 w 296"/>
                      <a:gd name="T9" fmla="*/ 172 h 216"/>
                    </a:gdLst>
                    <a:ahLst/>
                    <a:cxnLst>
                      <a:cxn ang="0">
                        <a:pos x="T0" y="T1"/>
                      </a:cxn>
                      <a:cxn ang="0">
                        <a:pos x="T2" y="T3"/>
                      </a:cxn>
                      <a:cxn ang="0">
                        <a:pos x="T4" y="T5"/>
                      </a:cxn>
                      <a:cxn ang="0">
                        <a:pos x="T6" y="T7"/>
                      </a:cxn>
                      <a:cxn ang="0">
                        <a:pos x="T8" y="T9"/>
                      </a:cxn>
                    </a:cxnLst>
                    <a:rect l="0" t="0" r="r" b="b"/>
                    <a:pathLst>
                      <a:path w="296" h="216">
                        <a:moveTo>
                          <a:pt x="296" y="172"/>
                        </a:moveTo>
                        <a:lnTo>
                          <a:pt x="296" y="216"/>
                        </a:lnTo>
                        <a:lnTo>
                          <a:pt x="0" y="46"/>
                        </a:lnTo>
                        <a:lnTo>
                          <a:pt x="0" y="0"/>
                        </a:lnTo>
                        <a:lnTo>
                          <a:pt x="296" y="172"/>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3" name="Freeform 826"/>
                  <p:cNvSpPr>
                    <a:spLocks/>
                  </p:cNvSpPr>
                  <p:nvPr/>
                </p:nvSpPr>
                <p:spPr bwMode="auto">
                  <a:xfrm>
                    <a:off x="3180" y="1430"/>
                    <a:ext cx="100" cy="72"/>
                  </a:xfrm>
                  <a:custGeom>
                    <a:avLst/>
                    <a:gdLst>
                      <a:gd name="T0" fmla="*/ 0 w 100"/>
                      <a:gd name="T1" fmla="*/ 16 h 72"/>
                      <a:gd name="T2" fmla="*/ 0 w 100"/>
                      <a:gd name="T3" fmla="*/ 0 h 72"/>
                      <a:gd name="T4" fmla="*/ 100 w 100"/>
                      <a:gd name="T5" fmla="*/ 58 h 72"/>
                      <a:gd name="T6" fmla="*/ 100 w 100"/>
                      <a:gd name="T7" fmla="*/ 72 h 72"/>
                      <a:gd name="T8" fmla="*/ 0 w 100"/>
                      <a:gd name="T9" fmla="*/ 16 h 72"/>
                    </a:gdLst>
                    <a:ahLst/>
                    <a:cxnLst>
                      <a:cxn ang="0">
                        <a:pos x="T0" y="T1"/>
                      </a:cxn>
                      <a:cxn ang="0">
                        <a:pos x="T2" y="T3"/>
                      </a:cxn>
                      <a:cxn ang="0">
                        <a:pos x="T4" y="T5"/>
                      </a:cxn>
                      <a:cxn ang="0">
                        <a:pos x="T6" y="T7"/>
                      </a:cxn>
                      <a:cxn ang="0">
                        <a:pos x="T8" y="T9"/>
                      </a:cxn>
                    </a:cxnLst>
                    <a:rect l="0" t="0" r="r" b="b"/>
                    <a:pathLst>
                      <a:path w="100" h="72">
                        <a:moveTo>
                          <a:pt x="0" y="16"/>
                        </a:moveTo>
                        <a:lnTo>
                          <a:pt x="0" y="0"/>
                        </a:lnTo>
                        <a:lnTo>
                          <a:pt x="100" y="58"/>
                        </a:lnTo>
                        <a:lnTo>
                          <a:pt x="100" y="72"/>
                        </a:lnTo>
                        <a:lnTo>
                          <a:pt x="0"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4" name="Freeform 827"/>
                  <p:cNvSpPr>
                    <a:spLocks/>
                  </p:cNvSpPr>
                  <p:nvPr/>
                </p:nvSpPr>
                <p:spPr bwMode="auto">
                  <a:xfrm>
                    <a:off x="3180" y="1430"/>
                    <a:ext cx="2" cy="16"/>
                  </a:xfrm>
                  <a:custGeom>
                    <a:avLst/>
                    <a:gdLst>
                      <a:gd name="T0" fmla="*/ 0 w 2"/>
                      <a:gd name="T1" fmla="*/ 16 h 16"/>
                      <a:gd name="T2" fmla="*/ 2 w 2"/>
                      <a:gd name="T3" fmla="*/ 14 h 16"/>
                      <a:gd name="T4" fmla="*/ 2 w 2"/>
                      <a:gd name="T5" fmla="*/ 2 h 16"/>
                      <a:gd name="T6" fmla="*/ 0 w 2"/>
                      <a:gd name="T7" fmla="*/ 0 h 16"/>
                      <a:gd name="T8" fmla="*/ 0 w 2"/>
                      <a:gd name="T9" fmla="*/ 16 h 16"/>
                    </a:gdLst>
                    <a:ahLst/>
                    <a:cxnLst>
                      <a:cxn ang="0">
                        <a:pos x="T0" y="T1"/>
                      </a:cxn>
                      <a:cxn ang="0">
                        <a:pos x="T2" y="T3"/>
                      </a:cxn>
                      <a:cxn ang="0">
                        <a:pos x="T4" y="T5"/>
                      </a:cxn>
                      <a:cxn ang="0">
                        <a:pos x="T6" y="T7"/>
                      </a:cxn>
                      <a:cxn ang="0">
                        <a:pos x="T8" y="T9"/>
                      </a:cxn>
                    </a:cxnLst>
                    <a:rect l="0" t="0" r="r" b="b"/>
                    <a:pathLst>
                      <a:path w="2" h="16">
                        <a:moveTo>
                          <a:pt x="0" y="16"/>
                        </a:moveTo>
                        <a:lnTo>
                          <a:pt x="2" y="14"/>
                        </a:lnTo>
                        <a:lnTo>
                          <a:pt x="2" y="2"/>
                        </a:lnTo>
                        <a:lnTo>
                          <a:pt x="0" y="0"/>
                        </a:lnTo>
                        <a:lnTo>
                          <a:pt x="0" y="16"/>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5" name="Freeform 828"/>
                  <p:cNvSpPr>
                    <a:spLocks/>
                  </p:cNvSpPr>
                  <p:nvPr/>
                </p:nvSpPr>
                <p:spPr bwMode="auto">
                  <a:xfrm>
                    <a:off x="3180" y="1444"/>
                    <a:ext cx="100" cy="58"/>
                  </a:xfrm>
                  <a:custGeom>
                    <a:avLst/>
                    <a:gdLst>
                      <a:gd name="T0" fmla="*/ 100 w 100"/>
                      <a:gd name="T1" fmla="*/ 58 h 58"/>
                      <a:gd name="T2" fmla="*/ 100 w 100"/>
                      <a:gd name="T3" fmla="*/ 56 h 58"/>
                      <a:gd name="T4" fmla="*/ 2 w 100"/>
                      <a:gd name="T5" fmla="*/ 0 h 58"/>
                      <a:gd name="T6" fmla="*/ 0 w 100"/>
                      <a:gd name="T7" fmla="*/ 2 h 58"/>
                      <a:gd name="T8" fmla="*/ 100 w 100"/>
                      <a:gd name="T9" fmla="*/ 58 h 58"/>
                    </a:gdLst>
                    <a:ahLst/>
                    <a:cxnLst>
                      <a:cxn ang="0">
                        <a:pos x="T0" y="T1"/>
                      </a:cxn>
                      <a:cxn ang="0">
                        <a:pos x="T2" y="T3"/>
                      </a:cxn>
                      <a:cxn ang="0">
                        <a:pos x="T4" y="T5"/>
                      </a:cxn>
                      <a:cxn ang="0">
                        <a:pos x="T6" y="T7"/>
                      </a:cxn>
                      <a:cxn ang="0">
                        <a:pos x="T8" y="T9"/>
                      </a:cxn>
                    </a:cxnLst>
                    <a:rect l="0" t="0" r="r" b="b"/>
                    <a:pathLst>
                      <a:path w="100" h="58">
                        <a:moveTo>
                          <a:pt x="100" y="58"/>
                        </a:moveTo>
                        <a:lnTo>
                          <a:pt x="100" y="56"/>
                        </a:lnTo>
                        <a:lnTo>
                          <a:pt x="2" y="0"/>
                        </a:lnTo>
                        <a:lnTo>
                          <a:pt x="0" y="2"/>
                        </a:lnTo>
                        <a:lnTo>
                          <a:pt x="100" y="5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6" name="Freeform 829"/>
                  <p:cNvSpPr>
                    <a:spLocks/>
                  </p:cNvSpPr>
                  <p:nvPr/>
                </p:nvSpPr>
                <p:spPr bwMode="auto">
                  <a:xfrm>
                    <a:off x="3442" y="1582"/>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7" name="Freeform 830"/>
                  <p:cNvSpPr>
                    <a:spLocks/>
                  </p:cNvSpPr>
                  <p:nvPr/>
                </p:nvSpPr>
                <p:spPr bwMode="auto">
                  <a:xfrm>
                    <a:off x="3442" y="158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8" name="Freeform 831"/>
                  <p:cNvSpPr>
                    <a:spLocks/>
                  </p:cNvSpPr>
                  <p:nvPr/>
                </p:nvSpPr>
                <p:spPr bwMode="auto">
                  <a:xfrm>
                    <a:off x="3442" y="1612"/>
                    <a:ext cx="8" cy="6"/>
                  </a:xfrm>
                  <a:custGeom>
                    <a:avLst/>
                    <a:gdLst>
                      <a:gd name="T0" fmla="*/ 8 w 8"/>
                      <a:gd name="T1" fmla="*/ 6 h 6"/>
                      <a:gd name="T2" fmla="*/ 8 w 8"/>
                      <a:gd name="T3" fmla="*/ 2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2"/>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69" name="Freeform 832"/>
                  <p:cNvSpPr>
                    <a:spLocks/>
                  </p:cNvSpPr>
                  <p:nvPr/>
                </p:nvSpPr>
                <p:spPr bwMode="auto">
                  <a:xfrm>
                    <a:off x="3432" y="1576"/>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0" name="Rectangle 833"/>
                  <p:cNvSpPr>
                    <a:spLocks noChangeArrowheads="1"/>
                  </p:cNvSpPr>
                  <p:nvPr/>
                </p:nvSpPr>
                <p:spPr bwMode="auto">
                  <a:xfrm>
                    <a:off x="3432" y="1576"/>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1" name="Freeform 834"/>
                  <p:cNvSpPr>
                    <a:spLocks/>
                  </p:cNvSpPr>
                  <p:nvPr/>
                </p:nvSpPr>
                <p:spPr bwMode="auto">
                  <a:xfrm>
                    <a:off x="3432" y="1606"/>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2" name="Freeform 835"/>
                  <p:cNvSpPr>
                    <a:spLocks/>
                  </p:cNvSpPr>
                  <p:nvPr/>
                </p:nvSpPr>
                <p:spPr bwMode="auto">
                  <a:xfrm>
                    <a:off x="3420" y="157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3" name="Rectangle 836"/>
                  <p:cNvSpPr>
                    <a:spLocks noChangeArrowheads="1"/>
                  </p:cNvSpPr>
                  <p:nvPr/>
                </p:nvSpPr>
                <p:spPr bwMode="auto">
                  <a:xfrm>
                    <a:off x="3420" y="157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4" name="Freeform 837"/>
                  <p:cNvSpPr>
                    <a:spLocks/>
                  </p:cNvSpPr>
                  <p:nvPr/>
                </p:nvSpPr>
                <p:spPr bwMode="auto">
                  <a:xfrm>
                    <a:off x="3420" y="160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5" name="Freeform 838"/>
                  <p:cNvSpPr>
                    <a:spLocks/>
                  </p:cNvSpPr>
                  <p:nvPr/>
                </p:nvSpPr>
                <p:spPr bwMode="auto">
                  <a:xfrm>
                    <a:off x="3410" y="156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6" name="Freeform 839"/>
                  <p:cNvSpPr>
                    <a:spLocks/>
                  </p:cNvSpPr>
                  <p:nvPr/>
                </p:nvSpPr>
                <p:spPr bwMode="auto">
                  <a:xfrm>
                    <a:off x="3410" y="1562"/>
                    <a:ext cx="2" cy="32"/>
                  </a:xfrm>
                  <a:custGeom>
                    <a:avLst/>
                    <a:gdLst>
                      <a:gd name="T0" fmla="*/ 0 w 2"/>
                      <a:gd name="T1" fmla="*/ 32 h 32"/>
                      <a:gd name="T2" fmla="*/ 2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7" name="Freeform 840"/>
                  <p:cNvSpPr>
                    <a:spLocks/>
                  </p:cNvSpPr>
                  <p:nvPr/>
                </p:nvSpPr>
                <p:spPr bwMode="auto">
                  <a:xfrm>
                    <a:off x="3410" y="159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8" name="Freeform 841"/>
                  <p:cNvSpPr>
                    <a:spLocks/>
                  </p:cNvSpPr>
                  <p:nvPr/>
                </p:nvSpPr>
                <p:spPr bwMode="auto">
                  <a:xfrm>
                    <a:off x="3400" y="155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79" name="Freeform 842"/>
                  <p:cNvSpPr>
                    <a:spLocks/>
                  </p:cNvSpPr>
                  <p:nvPr/>
                </p:nvSpPr>
                <p:spPr bwMode="auto">
                  <a:xfrm>
                    <a:off x="3400" y="1556"/>
                    <a:ext cx="2" cy="32"/>
                  </a:xfrm>
                  <a:custGeom>
                    <a:avLst/>
                    <a:gdLst>
                      <a:gd name="T0" fmla="*/ 0 w 2"/>
                      <a:gd name="T1" fmla="*/ 32 h 32"/>
                      <a:gd name="T2" fmla="*/ 0 w 2"/>
                      <a:gd name="T3" fmla="*/ 32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0" y="32"/>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80" name="Freeform 843"/>
                  <p:cNvSpPr>
                    <a:spLocks/>
                  </p:cNvSpPr>
                  <p:nvPr/>
                </p:nvSpPr>
                <p:spPr bwMode="auto">
                  <a:xfrm>
                    <a:off x="3400" y="1588"/>
                    <a:ext cx="6" cy="4"/>
                  </a:xfrm>
                  <a:custGeom>
                    <a:avLst/>
                    <a:gdLst>
                      <a:gd name="T0" fmla="*/ 6 w 6"/>
                      <a:gd name="T1" fmla="*/ 4 h 4"/>
                      <a:gd name="T2" fmla="*/ 6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0"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81" name="Freeform 844"/>
                  <p:cNvSpPr>
                    <a:spLocks/>
                  </p:cNvSpPr>
                  <p:nvPr/>
                </p:nvSpPr>
                <p:spPr bwMode="auto">
                  <a:xfrm>
                    <a:off x="3388" y="1550"/>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82" name="Freeform 845"/>
                  <p:cNvSpPr>
                    <a:spLocks/>
                  </p:cNvSpPr>
                  <p:nvPr/>
                </p:nvSpPr>
                <p:spPr bwMode="auto">
                  <a:xfrm>
                    <a:off x="3388" y="1550"/>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83" name="Freeform 846"/>
                  <p:cNvSpPr>
                    <a:spLocks/>
                  </p:cNvSpPr>
                  <p:nvPr/>
                </p:nvSpPr>
                <p:spPr bwMode="auto">
                  <a:xfrm>
                    <a:off x="3388" y="1580"/>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84" name="Freeform 847"/>
                  <p:cNvSpPr>
                    <a:spLocks/>
                  </p:cNvSpPr>
                  <p:nvPr/>
                </p:nvSpPr>
                <p:spPr bwMode="auto">
                  <a:xfrm>
                    <a:off x="3378" y="1544"/>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85" name="Freeform 848"/>
                  <p:cNvSpPr>
                    <a:spLocks/>
                  </p:cNvSpPr>
                  <p:nvPr/>
                </p:nvSpPr>
                <p:spPr bwMode="auto">
                  <a:xfrm>
                    <a:off x="3378" y="1544"/>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86" name="Freeform 849"/>
                  <p:cNvSpPr>
                    <a:spLocks/>
                  </p:cNvSpPr>
                  <p:nvPr/>
                </p:nvSpPr>
                <p:spPr bwMode="auto">
                  <a:xfrm>
                    <a:off x="3378" y="1574"/>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87" name="Freeform 850"/>
                  <p:cNvSpPr>
                    <a:spLocks/>
                  </p:cNvSpPr>
                  <p:nvPr/>
                </p:nvSpPr>
                <p:spPr bwMode="auto">
                  <a:xfrm>
                    <a:off x="3366" y="1538"/>
                    <a:ext cx="8" cy="36"/>
                  </a:xfrm>
                  <a:custGeom>
                    <a:avLst/>
                    <a:gdLst>
                      <a:gd name="T0" fmla="*/ 0 w 8"/>
                      <a:gd name="T1" fmla="*/ 32 h 36"/>
                      <a:gd name="T2" fmla="*/ 0 w 8"/>
                      <a:gd name="T3" fmla="*/ 0 h 36"/>
                      <a:gd name="T4" fmla="*/ 8 w 8"/>
                      <a:gd name="T5" fmla="*/ 4 h 36"/>
                      <a:gd name="T6" fmla="*/ 8 w 8"/>
                      <a:gd name="T7" fmla="*/ 36 h 36"/>
                      <a:gd name="T8" fmla="*/ 0 w 8"/>
                      <a:gd name="T9" fmla="*/ 32 h 36"/>
                    </a:gdLst>
                    <a:ahLst/>
                    <a:cxnLst>
                      <a:cxn ang="0">
                        <a:pos x="T0" y="T1"/>
                      </a:cxn>
                      <a:cxn ang="0">
                        <a:pos x="T2" y="T3"/>
                      </a:cxn>
                      <a:cxn ang="0">
                        <a:pos x="T4" y="T5"/>
                      </a:cxn>
                      <a:cxn ang="0">
                        <a:pos x="T6" y="T7"/>
                      </a:cxn>
                      <a:cxn ang="0">
                        <a:pos x="T8" y="T9"/>
                      </a:cxn>
                    </a:cxnLst>
                    <a:rect l="0" t="0" r="r" b="b"/>
                    <a:pathLst>
                      <a:path w="8" h="36">
                        <a:moveTo>
                          <a:pt x="0" y="32"/>
                        </a:moveTo>
                        <a:lnTo>
                          <a:pt x="0" y="0"/>
                        </a:lnTo>
                        <a:lnTo>
                          <a:pt x="8" y="4"/>
                        </a:lnTo>
                        <a:lnTo>
                          <a:pt x="8"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588" name="Freeform 851"/>
                  <p:cNvSpPr>
                    <a:spLocks/>
                  </p:cNvSpPr>
                  <p:nvPr/>
                </p:nvSpPr>
                <p:spPr bwMode="auto">
                  <a:xfrm>
                    <a:off x="3366" y="1538"/>
                    <a:ext cx="2" cy="32"/>
                  </a:xfrm>
                  <a:custGeom>
                    <a:avLst/>
                    <a:gdLst>
                      <a:gd name="T0" fmla="*/ 0 w 2"/>
                      <a:gd name="T1" fmla="*/ 32 h 32"/>
                      <a:gd name="T2" fmla="*/ 2 w 2"/>
                      <a:gd name="T3" fmla="*/ 30 h 32"/>
                      <a:gd name="T4" fmla="*/ 2 w 2"/>
                      <a:gd name="T5" fmla="*/ 2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2"/>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sp>
              <p:nvSpPr>
                <p:cNvPr id="1362" name="Freeform 852"/>
                <p:cNvSpPr>
                  <a:spLocks/>
                </p:cNvSpPr>
                <p:nvPr/>
              </p:nvSpPr>
              <p:spPr bwMode="auto">
                <a:xfrm>
                  <a:off x="3366" y="1568"/>
                  <a:ext cx="8" cy="6"/>
                </a:xfrm>
                <a:custGeom>
                  <a:avLst/>
                  <a:gdLst>
                    <a:gd name="T0" fmla="*/ 8 w 8"/>
                    <a:gd name="T1" fmla="*/ 6 h 6"/>
                    <a:gd name="T2" fmla="*/ 8 w 8"/>
                    <a:gd name="T3" fmla="*/ 4 h 6"/>
                    <a:gd name="T4" fmla="*/ 2 w 8"/>
                    <a:gd name="T5" fmla="*/ 0 h 6"/>
                    <a:gd name="T6" fmla="*/ 0 w 8"/>
                    <a:gd name="T7" fmla="*/ 2 h 6"/>
                    <a:gd name="T8" fmla="*/ 8 w 8"/>
                    <a:gd name="T9" fmla="*/ 6 h 6"/>
                  </a:gdLst>
                  <a:ahLst/>
                  <a:cxnLst>
                    <a:cxn ang="0">
                      <a:pos x="T0" y="T1"/>
                    </a:cxn>
                    <a:cxn ang="0">
                      <a:pos x="T2" y="T3"/>
                    </a:cxn>
                    <a:cxn ang="0">
                      <a:pos x="T4" y="T5"/>
                    </a:cxn>
                    <a:cxn ang="0">
                      <a:pos x="T6" y="T7"/>
                    </a:cxn>
                    <a:cxn ang="0">
                      <a:pos x="T8" y="T9"/>
                    </a:cxn>
                  </a:cxnLst>
                  <a:rect l="0" t="0" r="r" b="b"/>
                  <a:pathLst>
                    <a:path w="8" h="6">
                      <a:moveTo>
                        <a:pt x="8" y="6"/>
                      </a:moveTo>
                      <a:lnTo>
                        <a:pt x="8" y="4"/>
                      </a:lnTo>
                      <a:lnTo>
                        <a:pt x="2" y="0"/>
                      </a:lnTo>
                      <a:lnTo>
                        <a:pt x="0" y="2"/>
                      </a:lnTo>
                      <a:lnTo>
                        <a:pt x="8"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63" name="Freeform 853"/>
                <p:cNvSpPr>
                  <a:spLocks/>
                </p:cNvSpPr>
                <p:nvPr/>
              </p:nvSpPr>
              <p:spPr bwMode="auto">
                <a:xfrm>
                  <a:off x="3356" y="1532"/>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64" name="Freeform 854"/>
                <p:cNvSpPr>
                  <a:spLocks/>
                </p:cNvSpPr>
                <p:nvPr/>
              </p:nvSpPr>
              <p:spPr bwMode="auto">
                <a:xfrm>
                  <a:off x="3356" y="1532"/>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65" name="Freeform 855"/>
                <p:cNvSpPr>
                  <a:spLocks/>
                </p:cNvSpPr>
                <p:nvPr/>
              </p:nvSpPr>
              <p:spPr bwMode="auto">
                <a:xfrm>
                  <a:off x="3356" y="1562"/>
                  <a:ext cx="6" cy="6"/>
                </a:xfrm>
                <a:custGeom>
                  <a:avLst/>
                  <a:gdLst>
                    <a:gd name="T0" fmla="*/ 6 w 6"/>
                    <a:gd name="T1" fmla="*/ 6 h 6"/>
                    <a:gd name="T2" fmla="*/ 6 w 6"/>
                    <a:gd name="T3" fmla="*/ 4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4"/>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66" name="Freeform 856"/>
                <p:cNvSpPr>
                  <a:spLocks/>
                </p:cNvSpPr>
                <p:nvPr/>
              </p:nvSpPr>
              <p:spPr bwMode="auto">
                <a:xfrm>
                  <a:off x="3346" y="1526"/>
                  <a:ext cx="6" cy="36"/>
                </a:xfrm>
                <a:custGeom>
                  <a:avLst/>
                  <a:gdLst>
                    <a:gd name="T0" fmla="*/ 0 w 6"/>
                    <a:gd name="T1" fmla="*/ 32 h 36"/>
                    <a:gd name="T2" fmla="*/ 0 w 6"/>
                    <a:gd name="T3" fmla="*/ 0 h 36"/>
                    <a:gd name="T4" fmla="*/ 6 w 6"/>
                    <a:gd name="T5" fmla="*/ 4 h 36"/>
                    <a:gd name="T6" fmla="*/ 6 w 6"/>
                    <a:gd name="T7" fmla="*/ 36 h 36"/>
                    <a:gd name="T8" fmla="*/ 0 w 6"/>
                    <a:gd name="T9" fmla="*/ 32 h 36"/>
                  </a:gdLst>
                  <a:ahLst/>
                  <a:cxnLst>
                    <a:cxn ang="0">
                      <a:pos x="T0" y="T1"/>
                    </a:cxn>
                    <a:cxn ang="0">
                      <a:pos x="T2" y="T3"/>
                    </a:cxn>
                    <a:cxn ang="0">
                      <a:pos x="T4" y="T5"/>
                    </a:cxn>
                    <a:cxn ang="0">
                      <a:pos x="T6" y="T7"/>
                    </a:cxn>
                    <a:cxn ang="0">
                      <a:pos x="T8" y="T9"/>
                    </a:cxn>
                  </a:cxnLst>
                  <a:rect l="0" t="0" r="r" b="b"/>
                  <a:pathLst>
                    <a:path w="6" h="36">
                      <a:moveTo>
                        <a:pt x="0" y="32"/>
                      </a:moveTo>
                      <a:lnTo>
                        <a:pt x="0" y="0"/>
                      </a:lnTo>
                      <a:lnTo>
                        <a:pt x="6" y="4"/>
                      </a:lnTo>
                      <a:lnTo>
                        <a:pt x="6" y="36"/>
                      </a:lnTo>
                      <a:lnTo>
                        <a:pt x="0" y="3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67" name="Freeform 857"/>
                <p:cNvSpPr>
                  <a:spLocks/>
                </p:cNvSpPr>
                <p:nvPr/>
              </p:nvSpPr>
              <p:spPr bwMode="auto">
                <a:xfrm>
                  <a:off x="3346" y="1526"/>
                  <a:ext cx="2" cy="32"/>
                </a:xfrm>
                <a:custGeom>
                  <a:avLst/>
                  <a:gdLst>
                    <a:gd name="T0" fmla="*/ 0 w 2"/>
                    <a:gd name="T1" fmla="*/ 32 h 32"/>
                    <a:gd name="T2" fmla="*/ 2 w 2"/>
                    <a:gd name="T3" fmla="*/ 30 h 32"/>
                    <a:gd name="T4" fmla="*/ 2 w 2"/>
                    <a:gd name="T5" fmla="*/ 0 h 32"/>
                    <a:gd name="T6" fmla="*/ 0 w 2"/>
                    <a:gd name="T7" fmla="*/ 0 h 32"/>
                    <a:gd name="T8" fmla="*/ 0 w 2"/>
                    <a:gd name="T9" fmla="*/ 32 h 32"/>
                  </a:gdLst>
                  <a:ahLst/>
                  <a:cxnLst>
                    <a:cxn ang="0">
                      <a:pos x="T0" y="T1"/>
                    </a:cxn>
                    <a:cxn ang="0">
                      <a:pos x="T2" y="T3"/>
                    </a:cxn>
                    <a:cxn ang="0">
                      <a:pos x="T4" y="T5"/>
                    </a:cxn>
                    <a:cxn ang="0">
                      <a:pos x="T6" y="T7"/>
                    </a:cxn>
                    <a:cxn ang="0">
                      <a:pos x="T8" y="T9"/>
                    </a:cxn>
                  </a:cxnLst>
                  <a:rect l="0" t="0" r="r" b="b"/>
                  <a:pathLst>
                    <a:path w="2" h="32">
                      <a:moveTo>
                        <a:pt x="0" y="32"/>
                      </a:moveTo>
                      <a:lnTo>
                        <a:pt x="2" y="30"/>
                      </a:lnTo>
                      <a:lnTo>
                        <a:pt x="2" y="0"/>
                      </a:lnTo>
                      <a:lnTo>
                        <a:pt x="0" y="0"/>
                      </a:lnTo>
                      <a:lnTo>
                        <a:pt x="0" y="32"/>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68" name="Freeform 858"/>
                <p:cNvSpPr>
                  <a:spLocks/>
                </p:cNvSpPr>
                <p:nvPr/>
              </p:nvSpPr>
              <p:spPr bwMode="auto">
                <a:xfrm>
                  <a:off x="3346" y="1556"/>
                  <a:ext cx="6" cy="6"/>
                </a:xfrm>
                <a:custGeom>
                  <a:avLst/>
                  <a:gdLst>
                    <a:gd name="T0" fmla="*/ 6 w 6"/>
                    <a:gd name="T1" fmla="*/ 6 h 6"/>
                    <a:gd name="T2" fmla="*/ 6 w 6"/>
                    <a:gd name="T3" fmla="*/ 2 h 6"/>
                    <a:gd name="T4" fmla="*/ 2 w 6"/>
                    <a:gd name="T5" fmla="*/ 0 h 6"/>
                    <a:gd name="T6" fmla="*/ 0 w 6"/>
                    <a:gd name="T7" fmla="*/ 2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2"/>
                      </a:lnTo>
                      <a:lnTo>
                        <a:pt x="2" y="0"/>
                      </a:lnTo>
                      <a:lnTo>
                        <a:pt x="0" y="2"/>
                      </a:lnTo>
                      <a:lnTo>
                        <a:pt x="6" y="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69" name="Freeform 859"/>
                <p:cNvSpPr>
                  <a:spLocks/>
                </p:cNvSpPr>
                <p:nvPr/>
              </p:nvSpPr>
              <p:spPr bwMode="auto">
                <a:xfrm>
                  <a:off x="3334" y="1520"/>
                  <a:ext cx="8" cy="34"/>
                </a:xfrm>
                <a:custGeom>
                  <a:avLst/>
                  <a:gdLst>
                    <a:gd name="T0" fmla="*/ 0 w 8"/>
                    <a:gd name="T1" fmla="*/ 30 h 34"/>
                    <a:gd name="T2" fmla="*/ 0 w 8"/>
                    <a:gd name="T3" fmla="*/ 0 h 34"/>
                    <a:gd name="T4" fmla="*/ 8 w 8"/>
                    <a:gd name="T5" fmla="*/ 4 h 34"/>
                    <a:gd name="T6" fmla="*/ 8 w 8"/>
                    <a:gd name="T7" fmla="*/ 34 h 34"/>
                    <a:gd name="T8" fmla="*/ 0 w 8"/>
                    <a:gd name="T9" fmla="*/ 30 h 34"/>
                  </a:gdLst>
                  <a:ahLst/>
                  <a:cxnLst>
                    <a:cxn ang="0">
                      <a:pos x="T0" y="T1"/>
                    </a:cxn>
                    <a:cxn ang="0">
                      <a:pos x="T2" y="T3"/>
                    </a:cxn>
                    <a:cxn ang="0">
                      <a:pos x="T4" y="T5"/>
                    </a:cxn>
                    <a:cxn ang="0">
                      <a:pos x="T6" y="T7"/>
                    </a:cxn>
                    <a:cxn ang="0">
                      <a:pos x="T8" y="T9"/>
                    </a:cxn>
                  </a:cxnLst>
                  <a:rect l="0" t="0" r="r" b="b"/>
                  <a:pathLst>
                    <a:path w="8" h="34">
                      <a:moveTo>
                        <a:pt x="0" y="30"/>
                      </a:moveTo>
                      <a:lnTo>
                        <a:pt x="0" y="0"/>
                      </a:lnTo>
                      <a:lnTo>
                        <a:pt x="8" y="4"/>
                      </a:lnTo>
                      <a:lnTo>
                        <a:pt x="8"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0" name="Rectangle 860"/>
                <p:cNvSpPr>
                  <a:spLocks noChangeArrowheads="1"/>
                </p:cNvSpPr>
                <p:nvPr/>
              </p:nvSpPr>
              <p:spPr bwMode="auto">
                <a:xfrm>
                  <a:off x="3334" y="1520"/>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1" name="Freeform 861"/>
                <p:cNvSpPr>
                  <a:spLocks/>
                </p:cNvSpPr>
                <p:nvPr/>
              </p:nvSpPr>
              <p:spPr bwMode="auto">
                <a:xfrm>
                  <a:off x="3334" y="1550"/>
                  <a:ext cx="8" cy="4"/>
                </a:xfrm>
                <a:custGeom>
                  <a:avLst/>
                  <a:gdLst>
                    <a:gd name="T0" fmla="*/ 8 w 8"/>
                    <a:gd name="T1" fmla="*/ 4 h 4"/>
                    <a:gd name="T2" fmla="*/ 8 w 8"/>
                    <a:gd name="T3" fmla="*/ 2 h 4"/>
                    <a:gd name="T4" fmla="*/ 2 w 8"/>
                    <a:gd name="T5" fmla="*/ 0 h 4"/>
                    <a:gd name="T6" fmla="*/ 0 w 8"/>
                    <a:gd name="T7" fmla="*/ 0 h 4"/>
                    <a:gd name="T8" fmla="*/ 8 w 8"/>
                    <a:gd name="T9" fmla="*/ 4 h 4"/>
                  </a:gdLst>
                  <a:ahLst/>
                  <a:cxnLst>
                    <a:cxn ang="0">
                      <a:pos x="T0" y="T1"/>
                    </a:cxn>
                    <a:cxn ang="0">
                      <a:pos x="T2" y="T3"/>
                    </a:cxn>
                    <a:cxn ang="0">
                      <a:pos x="T4" y="T5"/>
                    </a:cxn>
                    <a:cxn ang="0">
                      <a:pos x="T6" y="T7"/>
                    </a:cxn>
                    <a:cxn ang="0">
                      <a:pos x="T8" y="T9"/>
                    </a:cxn>
                  </a:cxnLst>
                  <a:rect l="0" t="0" r="r" b="b"/>
                  <a:pathLst>
                    <a:path w="8" h="4">
                      <a:moveTo>
                        <a:pt x="8" y="4"/>
                      </a:moveTo>
                      <a:lnTo>
                        <a:pt x="8" y="2"/>
                      </a:lnTo>
                      <a:lnTo>
                        <a:pt x="2" y="0"/>
                      </a:lnTo>
                      <a:lnTo>
                        <a:pt x="0" y="0"/>
                      </a:lnTo>
                      <a:lnTo>
                        <a:pt x="8"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2" name="Freeform 862"/>
                <p:cNvSpPr>
                  <a:spLocks/>
                </p:cNvSpPr>
                <p:nvPr/>
              </p:nvSpPr>
              <p:spPr bwMode="auto">
                <a:xfrm>
                  <a:off x="3324" y="1514"/>
                  <a:ext cx="6" cy="34"/>
                </a:xfrm>
                <a:custGeom>
                  <a:avLst/>
                  <a:gdLst>
                    <a:gd name="T0" fmla="*/ 0 w 6"/>
                    <a:gd name="T1" fmla="*/ 30 h 34"/>
                    <a:gd name="T2" fmla="*/ 0 w 6"/>
                    <a:gd name="T3" fmla="*/ 0 h 34"/>
                    <a:gd name="T4" fmla="*/ 6 w 6"/>
                    <a:gd name="T5" fmla="*/ 4 h 34"/>
                    <a:gd name="T6" fmla="*/ 6 w 6"/>
                    <a:gd name="T7" fmla="*/ 34 h 34"/>
                    <a:gd name="T8" fmla="*/ 0 w 6"/>
                    <a:gd name="T9" fmla="*/ 30 h 34"/>
                  </a:gdLst>
                  <a:ahLst/>
                  <a:cxnLst>
                    <a:cxn ang="0">
                      <a:pos x="T0" y="T1"/>
                    </a:cxn>
                    <a:cxn ang="0">
                      <a:pos x="T2" y="T3"/>
                    </a:cxn>
                    <a:cxn ang="0">
                      <a:pos x="T4" y="T5"/>
                    </a:cxn>
                    <a:cxn ang="0">
                      <a:pos x="T6" y="T7"/>
                    </a:cxn>
                    <a:cxn ang="0">
                      <a:pos x="T8" y="T9"/>
                    </a:cxn>
                  </a:cxnLst>
                  <a:rect l="0" t="0" r="r" b="b"/>
                  <a:pathLst>
                    <a:path w="6" h="34">
                      <a:moveTo>
                        <a:pt x="0" y="30"/>
                      </a:moveTo>
                      <a:lnTo>
                        <a:pt x="0" y="0"/>
                      </a:lnTo>
                      <a:lnTo>
                        <a:pt x="6" y="4"/>
                      </a:lnTo>
                      <a:lnTo>
                        <a:pt x="6" y="34"/>
                      </a:lnTo>
                      <a:lnTo>
                        <a:pt x="0"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3" name="Rectangle 863"/>
                <p:cNvSpPr>
                  <a:spLocks noChangeArrowheads="1"/>
                </p:cNvSpPr>
                <p:nvPr/>
              </p:nvSpPr>
              <p:spPr bwMode="auto">
                <a:xfrm>
                  <a:off x="3324" y="1514"/>
                  <a:ext cx="2" cy="30"/>
                </a:xfrm>
                <a:prstGeom prst="rect">
                  <a:avLst/>
                </a:prstGeom>
                <a:solidFill>
                  <a:srgbClr val="808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4" name="Freeform 864"/>
                <p:cNvSpPr>
                  <a:spLocks/>
                </p:cNvSpPr>
                <p:nvPr/>
              </p:nvSpPr>
              <p:spPr bwMode="auto">
                <a:xfrm>
                  <a:off x="3324" y="1544"/>
                  <a:ext cx="6" cy="4"/>
                </a:xfrm>
                <a:custGeom>
                  <a:avLst/>
                  <a:gdLst>
                    <a:gd name="T0" fmla="*/ 6 w 6"/>
                    <a:gd name="T1" fmla="*/ 4 h 4"/>
                    <a:gd name="T2" fmla="*/ 6 w 6"/>
                    <a:gd name="T3" fmla="*/ 2 h 4"/>
                    <a:gd name="T4" fmla="*/ 2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lnTo>
                        <a:pt x="6" y="2"/>
                      </a:lnTo>
                      <a:lnTo>
                        <a:pt x="2" y="0"/>
                      </a:lnTo>
                      <a:lnTo>
                        <a:pt x="0" y="0"/>
                      </a:lnTo>
                      <a:lnTo>
                        <a:pt x="6" y="4"/>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5" name="Freeform 865"/>
                <p:cNvSpPr>
                  <a:spLocks/>
                </p:cNvSpPr>
                <p:nvPr/>
              </p:nvSpPr>
              <p:spPr bwMode="auto">
                <a:xfrm>
                  <a:off x="3162" y="1416"/>
                  <a:ext cx="16" cy="22"/>
                </a:xfrm>
                <a:custGeom>
                  <a:avLst/>
                  <a:gdLst>
                    <a:gd name="T0" fmla="*/ 16 w 16"/>
                    <a:gd name="T1" fmla="*/ 10 h 22"/>
                    <a:gd name="T2" fmla="*/ 16 w 16"/>
                    <a:gd name="T3" fmla="*/ 22 h 22"/>
                    <a:gd name="T4" fmla="*/ 0 w 16"/>
                    <a:gd name="T5" fmla="*/ 12 h 22"/>
                    <a:gd name="T6" fmla="*/ 0 w 16"/>
                    <a:gd name="T7" fmla="*/ 0 h 22"/>
                    <a:gd name="T8" fmla="*/ 16 w 16"/>
                    <a:gd name="T9" fmla="*/ 10 h 22"/>
                  </a:gdLst>
                  <a:ahLst/>
                  <a:cxnLst>
                    <a:cxn ang="0">
                      <a:pos x="T0" y="T1"/>
                    </a:cxn>
                    <a:cxn ang="0">
                      <a:pos x="T2" y="T3"/>
                    </a:cxn>
                    <a:cxn ang="0">
                      <a:pos x="T4" y="T5"/>
                    </a:cxn>
                    <a:cxn ang="0">
                      <a:pos x="T6" y="T7"/>
                    </a:cxn>
                    <a:cxn ang="0">
                      <a:pos x="T8" y="T9"/>
                    </a:cxn>
                  </a:cxnLst>
                  <a:rect l="0" t="0" r="r" b="b"/>
                  <a:pathLst>
                    <a:path w="16" h="22">
                      <a:moveTo>
                        <a:pt x="16" y="10"/>
                      </a:moveTo>
                      <a:lnTo>
                        <a:pt x="16" y="22"/>
                      </a:lnTo>
                      <a:lnTo>
                        <a:pt x="0" y="12"/>
                      </a:lnTo>
                      <a:lnTo>
                        <a:pt x="0" y="0"/>
                      </a:lnTo>
                      <a:lnTo>
                        <a:pt x="16"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6" name="Freeform 866"/>
                <p:cNvSpPr>
                  <a:spLocks/>
                </p:cNvSpPr>
                <p:nvPr/>
              </p:nvSpPr>
              <p:spPr bwMode="auto">
                <a:xfrm>
                  <a:off x="3176" y="1426"/>
                  <a:ext cx="2" cy="10"/>
                </a:xfrm>
                <a:custGeom>
                  <a:avLst/>
                  <a:gdLst>
                    <a:gd name="T0" fmla="*/ 0 w 2"/>
                    <a:gd name="T1" fmla="*/ 2 h 10"/>
                    <a:gd name="T2" fmla="*/ 2 w 2"/>
                    <a:gd name="T3" fmla="*/ 0 h 10"/>
                    <a:gd name="T4" fmla="*/ 2 w 2"/>
                    <a:gd name="T5" fmla="*/ 10 h 10"/>
                    <a:gd name="T6" fmla="*/ 0 w 2"/>
                    <a:gd name="T7" fmla="*/ 10 h 10"/>
                    <a:gd name="T8" fmla="*/ 0 w 2"/>
                    <a:gd name="T9" fmla="*/ 2 h 10"/>
                  </a:gdLst>
                  <a:ahLst/>
                  <a:cxnLst>
                    <a:cxn ang="0">
                      <a:pos x="T0" y="T1"/>
                    </a:cxn>
                    <a:cxn ang="0">
                      <a:pos x="T2" y="T3"/>
                    </a:cxn>
                    <a:cxn ang="0">
                      <a:pos x="T4" y="T5"/>
                    </a:cxn>
                    <a:cxn ang="0">
                      <a:pos x="T6" y="T7"/>
                    </a:cxn>
                    <a:cxn ang="0">
                      <a:pos x="T8" y="T9"/>
                    </a:cxn>
                  </a:cxnLst>
                  <a:rect l="0" t="0" r="r" b="b"/>
                  <a:pathLst>
                    <a:path w="2" h="10">
                      <a:moveTo>
                        <a:pt x="0" y="2"/>
                      </a:moveTo>
                      <a:lnTo>
                        <a:pt x="2" y="0"/>
                      </a:lnTo>
                      <a:lnTo>
                        <a:pt x="2" y="10"/>
                      </a:lnTo>
                      <a:lnTo>
                        <a:pt x="0" y="10"/>
                      </a:lnTo>
                      <a:lnTo>
                        <a:pt x="0" y="2"/>
                      </a:lnTo>
                      <a:close/>
                    </a:path>
                  </a:pathLst>
                </a:custGeom>
                <a:solidFill>
                  <a:srgbClr val="725A1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7" name="Freeform 867"/>
                <p:cNvSpPr>
                  <a:spLocks/>
                </p:cNvSpPr>
                <p:nvPr/>
              </p:nvSpPr>
              <p:spPr bwMode="auto">
                <a:xfrm>
                  <a:off x="3160" y="1416"/>
                  <a:ext cx="18" cy="12"/>
                </a:xfrm>
                <a:custGeom>
                  <a:avLst/>
                  <a:gdLst>
                    <a:gd name="T0" fmla="*/ 0 w 18"/>
                    <a:gd name="T1" fmla="*/ 2 h 12"/>
                    <a:gd name="T2" fmla="*/ 2 w 18"/>
                    <a:gd name="T3" fmla="*/ 0 h 12"/>
                    <a:gd name="T4" fmla="*/ 18 w 18"/>
                    <a:gd name="T5" fmla="*/ 10 h 12"/>
                    <a:gd name="T6" fmla="*/ 16 w 18"/>
                    <a:gd name="T7" fmla="*/ 12 h 12"/>
                    <a:gd name="T8" fmla="*/ 0 w 18"/>
                    <a:gd name="T9" fmla="*/ 2 h 12"/>
                  </a:gdLst>
                  <a:ahLst/>
                  <a:cxnLst>
                    <a:cxn ang="0">
                      <a:pos x="T0" y="T1"/>
                    </a:cxn>
                    <a:cxn ang="0">
                      <a:pos x="T2" y="T3"/>
                    </a:cxn>
                    <a:cxn ang="0">
                      <a:pos x="T4" y="T5"/>
                    </a:cxn>
                    <a:cxn ang="0">
                      <a:pos x="T6" y="T7"/>
                    </a:cxn>
                    <a:cxn ang="0">
                      <a:pos x="T8" y="T9"/>
                    </a:cxn>
                  </a:cxnLst>
                  <a:rect l="0" t="0" r="r" b="b"/>
                  <a:pathLst>
                    <a:path w="18" h="12">
                      <a:moveTo>
                        <a:pt x="0" y="2"/>
                      </a:moveTo>
                      <a:lnTo>
                        <a:pt x="2" y="0"/>
                      </a:lnTo>
                      <a:lnTo>
                        <a:pt x="18" y="10"/>
                      </a:lnTo>
                      <a:lnTo>
                        <a:pt x="16" y="12"/>
                      </a:lnTo>
                      <a:lnTo>
                        <a:pt x="0" y="2"/>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8" name="Freeform 868"/>
                <p:cNvSpPr>
                  <a:spLocks/>
                </p:cNvSpPr>
                <p:nvPr/>
              </p:nvSpPr>
              <p:spPr bwMode="auto">
                <a:xfrm>
                  <a:off x="3160" y="1418"/>
                  <a:ext cx="16" cy="18"/>
                </a:xfrm>
                <a:custGeom>
                  <a:avLst/>
                  <a:gdLst>
                    <a:gd name="T0" fmla="*/ 16 w 16"/>
                    <a:gd name="T1" fmla="*/ 10 h 18"/>
                    <a:gd name="T2" fmla="*/ 16 w 16"/>
                    <a:gd name="T3" fmla="*/ 18 h 18"/>
                    <a:gd name="T4" fmla="*/ 0 w 16"/>
                    <a:gd name="T5" fmla="*/ 10 h 18"/>
                    <a:gd name="T6" fmla="*/ 0 w 16"/>
                    <a:gd name="T7" fmla="*/ 0 h 18"/>
                    <a:gd name="T8" fmla="*/ 16 w 16"/>
                    <a:gd name="T9" fmla="*/ 10 h 18"/>
                  </a:gdLst>
                  <a:ahLst/>
                  <a:cxnLst>
                    <a:cxn ang="0">
                      <a:pos x="T0" y="T1"/>
                    </a:cxn>
                    <a:cxn ang="0">
                      <a:pos x="T2" y="T3"/>
                    </a:cxn>
                    <a:cxn ang="0">
                      <a:pos x="T4" y="T5"/>
                    </a:cxn>
                    <a:cxn ang="0">
                      <a:pos x="T6" y="T7"/>
                    </a:cxn>
                    <a:cxn ang="0">
                      <a:pos x="T8" y="T9"/>
                    </a:cxn>
                  </a:cxnLst>
                  <a:rect l="0" t="0" r="r" b="b"/>
                  <a:pathLst>
                    <a:path w="16" h="18">
                      <a:moveTo>
                        <a:pt x="16" y="10"/>
                      </a:moveTo>
                      <a:lnTo>
                        <a:pt x="16" y="18"/>
                      </a:lnTo>
                      <a:lnTo>
                        <a:pt x="0" y="10"/>
                      </a:lnTo>
                      <a:lnTo>
                        <a:pt x="0" y="0"/>
                      </a:lnTo>
                      <a:lnTo>
                        <a:pt x="16" y="10"/>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79" name="Freeform 869"/>
                <p:cNvSpPr>
                  <a:spLocks/>
                </p:cNvSpPr>
                <p:nvPr/>
              </p:nvSpPr>
              <p:spPr bwMode="auto">
                <a:xfrm>
                  <a:off x="3440" y="1282"/>
                  <a:ext cx="370" cy="932"/>
                </a:xfrm>
                <a:custGeom>
                  <a:avLst/>
                  <a:gdLst>
                    <a:gd name="T0" fmla="*/ 0 w 370"/>
                    <a:gd name="T1" fmla="*/ 216 h 932"/>
                    <a:gd name="T2" fmla="*/ 370 w 370"/>
                    <a:gd name="T3" fmla="*/ 0 h 932"/>
                    <a:gd name="T4" fmla="*/ 370 w 370"/>
                    <a:gd name="T5" fmla="*/ 716 h 932"/>
                    <a:gd name="T6" fmla="*/ 0 w 370"/>
                    <a:gd name="T7" fmla="*/ 932 h 932"/>
                    <a:gd name="T8" fmla="*/ 0 w 370"/>
                    <a:gd name="T9" fmla="*/ 216 h 932"/>
                  </a:gdLst>
                  <a:ahLst/>
                  <a:cxnLst>
                    <a:cxn ang="0">
                      <a:pos x="T0" y="T1"/>
                    </a:cxn>
                    <a:cxn ang="0">
                      <a:pos x="T2" y="T3"/>
                    </a:cxn>
                    <a:cxn ang="0">
                      <a:pos x="T4" y="T5"/>
                    </a:cxn>
                    <a:cxn ang="0">
                      <a:pos x="T6" y="T7"/>
                    </a:cxn>
                    <a:cxn ang="0">
                      <a:pos x="T8" y="T9"/>
                    </a:cxn>
                  </a:cxnLst>
                  <a:rect l="0" t="0" r="r" b="b"/>
                  <a:pathLst>
                    <a:path w="370" h="932">
                      <a:moveTo>
                        <a:pt x="0" y="216"/>
                      </a:moveTo>
                      <a:lnTo>
                        <a:pt x="370" y="0"/>
                      </a:lnTo>
                      <a:lnTo>
                        <a:pt x="370" y="716"/>
                      </a:lnTo>
                      <a:lnTo>
                        <a:pt x="0" y="932"/>
                      </a:lnTo>
                      <a:lnTo>
                        <a:pt x="0" y="216"/>
                      </a:lnTo>
                      <a:close/>
                    </a:path>
                  </a:pathLst>
                </a:custGeom>
                <a:solidFill>
                  <a:srgbClr val="0D0D0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80" name="Freeform 870"/>
                <p:cNvSpPr>
                  <a:spLocks/>
                </p:cNvSpPr>
                <p:nvPr/>
              </p:nvSpPr>
              <p:spPr bwMode="auto">
                <a:xfrm>
                  <a:off x="3440" y="1496"/>
                  <a:ext cx="4" cy="718"/>
                </a:xfrm>
                <a:custGeom>
                  <a:avLst/>
                  <a:gdLst>
                    <a:gd name="T0" fmla="*/ 0 w 4"/>
                    <a:gd name="T1" fmla="*/ 2 h 718"/>
                    <a:gd name="T2" fmla="*/ 4 w 4"/>
                    <a:gd name="T3" fmla="*/ 0 h 718"/>
                    <a:gd name="T4" fmla="*/ 4 w 4"/>
                    <a:gd name="T5" fmla="*/ 716 h 718"/>
                    <a:gd name="T6" fmla="*/ 0 w 4"/>
                    <a:gd name="T7" fmla="*/ 718 h 718"/>
                    <a:gd name="T8" fmla="*/ 0 w 4"/>
                    <a:gd name="T9" fmla="*/ 2 h 718"/>
                  </a:gdLst>
                  <a:ahLst/>
                  <a:cxnLst>
                    <a:cxn ang="0">
                      <a:pos x="T0" y="T1"/>
                    </a:cxn>
                    <a:cxn ang="0">
                      <a:pos x="T2" y="T3"/>
                    </a:cxn>
                    <a:cxn ang="0">
                      <a:pos x="T4" y="T5"/>
                    </a:cxn>
                    <a:cxn ang="0">
                      <a:pos x="T6" y="T7"/>
                    </a:cxn>
                    <a:cxn ang="0">
                      <a:pos x="T8" y="T9"/>
                    </a:cxn>
                  </a:cxnLst>
                  <a:rect l="0" t="0" r="r" b="b"/>
                  <a:pathLst>
                    <a:path w="4" h="718">
                      <a:moveTo>
                        <a:pt x="0" y="2"/>
                      </a:moveTo>
                      <a:lnTo>
                        <a:pt x="4" y="0"/>
                      </a:lnTo>
                      <a:lnTo>
                        <a:pt x="4" y="716"/>
                      </a:lnTo>
                      <a:lnTo>
                        <a:pt x="0" y="718"/>
                      </a:lnTo>
                      <a:lnTo>
                        <a:pt x="0" y="2"/>
                      </a:lnTo>
                      <a:close/>
                    </a:path>
                  </a:pathLst>
                </a:custGeom>
                <a:solidFill>
                  <a:srgbClr val="1A1A1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81" name="Freeform 871"/>
                <p:cNvSpPr>
                  <a:spLocks/>
                </p:cNvSpPr>
                <p:nvPr/>
              </p:nvSpPr>
              <p:spPr bwMode="auto">
                <a:xfrm>
                  <a:off x="3146" y="1364"/>
                  <a:ext cx="10" cy="640"/>
                </a:xfrm>
                <a:custGeom>
                  <a:avLst/>
                  <a:gdLst>
                    <a:gd name="T0" fmla="*/ 2 w 10"/>
                    <a:gd name="T1" fmla="*/ 6 h 640"/>
                    <a:gd name="T2" fmla="*/ 10 w 10"/>
                    <a:gd name="T3" fmla="*/ 0 h 640"/>
                    <a:gd name="T4" fmla="*/ 10 w 10"/>
                    <a:gd name="T5" fmla="*/ 632 h 640"/>
                    <a:gd name="T6" fmla="*/ 0 w 10"/>
                    <a:gd name="T7" fmla="*/ 640 h 640"/>
                    <a:gd name="T8" fmla="*/ 2 w 10"/>
                    <a:gd name="T9" fmla="*/ 6 h 640"/>
                  </a:gdLst>
                  <a:ahLst/>
                  <a:cxnLst>
                    <a:cxn ang="0">
                      <a:pos x="T0" y="T1"/>
                    </a:cxn>
                    <a:cxn ang="0">
                      <a:pos x="T2" y="T3"/>
                    </a:cxn>
                    <a:cxn ang="0">
                      <a:pos x="T4" y="T5"/>
                    </a:cxn>
                    <a:cxn ang="0">
                      <a:pos x="T6" y="T7"/>
                    </a:cxn>
                    <a:cxn ang="0">
                      <a:pos x="T8" y="T9"/>
                    </a:cxn>
                  </a:cxnLst>
                  <a:rect l="0" t="0" r="r" b="b"/>
                  <a:pathLst>
                    <a:path w="10" h="640">
                      <a:moveTo>
                        <a:pt x="2" y="6"/>
                      </a:moveTo>
                      <a:lnTo>
                        <a:pt x="10" y="0"/>
                      </a:lnTo>
                      <a:lnTo>
                        <a:pt x="10" y="632"/>
                      </a:lnTo>
                      <a:lnTo>
                        <a:pt x="0" y="640"/>
                      </a:lnTo>
                      <a:lnTo>
                        <a:pt x="2"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82" name="Freeform 872"/>
                <p:cNvSpPr>
                  <a:spLocks/>
                </p:cNvSpPr>
                <p:nvPr/>
              </p:nvSpPr>
              <p:spPr bwMode="auto">
                <a:xfrm>
                  <a:off x="3094" y="1082"/>
                  <a:ext cx="716" cy="416"/>
                </a:xfrm>
                <a:custGeom>
                  <a:avLst/>
                  <a:gdLst>
                    <a:gd name="T0" fmla="*/ 0 w 716"/>
                    <a:gd name="T1" fmla="*/ 216 h 416"/>
                    <a:gd name="T2" fmla="*/ 372 w 716"/>
                    <a:gd name="T3" fmla="*/ 0 h 416"/>
                    <a:gd name="T4" fmla="*/ 716 w 716"/>
                    <a:gd name="T5" fmla="*/ 200 h 416"/>
                    <a:gd name="T6" fmla="*/ 346 w 716"/>
                    <a:gd name="T7" fmla="*/ 416 h 416"/>
                    <a:gd name="T8" fmla="*/ 0 w 716"/>
                    <a:gd name="T9" fmla="*/ 216 h 416"/>
                  </a:gdLst>
                  <a:ahLst/>
                  <a:cxnLst>
                    <a:cxn ang="0">
                      <a:pos x="T0" y="T1"/>
                    </a:cxn>
                    <a:cxn ang="0">
                      <a:pos x="T2" y="T3"/>
                    </a:cxn>
                    <a:cxn ang="0">
                      <a:pos x="T4" y="T5"/>
                    </a:cxn>
                    <a:cxn ang="0">
                      <a:pos x="T6" y="T7"/>
                    </a:cxn>
                    <a:cxn ang="0">
                      <a:pos x="T8" y="T9"/>
                    </a:cxn>
                  </a:cxnLst>
                  <a:rect l="0" t="0" r="r" b="b"/>
                  <a:pathLst>
                    <a:path w="716" h="416">
                      <a:moveTo>
                        <a:pt x="0" y="216"/>
                      </a:moveTo>
                      <a:lnTo>
                        <a:pt x="372" y="0"/>
                      </a:lnTo>
                      <a:lnTo>
                        <a:pt x="716" y="200"/>
                      </a:lnTo>
                      <a:lnTo>
                        <a:pt x="346" y="416"/>
                      </a:lnTo>
                      <a:lnTo>
                        <a:pt x="0" y="216"/>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83" name="Freeform 873"/>
                <p:cNvSpPr>
                  <a:spLocks/>
                </p:cNvSpPr>
                <p:nvPr/>
              </p:nvSpPr>
              <p:spPr bwMode="auto">
                <a:xfrm>
                  <a:off x="3094" y="1296"/>
                  <a:ext cx="350" cy="202"/>
                </a:xfrm>
                <a:custGeom>
                  <a:avLst/>
                  <a:gdLst>
                    <a:gd name="T0" fmla="*/ 0 w 350"/>
                    <a:gd name="T1" fmla="*/ 2 h 202"/>
                    <a:gd name="T2" fmla="*/ 4 w 350"/>
                    <a:gd name="T3" fmla="*/ 0 h 202"/>
                    <a:gd name="T4" fmla="*/ 350 w 350"/>
                    <a:gd name="T5" fmla="*/ 200 h 202"/>
                    <a:gd name="T6" fmla="*/ 346 w 350"/>
                    <a:gd name="T7" fmla="*/ 202 h 202"/>
                    <a:gd name="T8" fmla="*/ 0 w 350"/>
                    <a:gd name="T9" fmla="*/ 2 h 202"/>
                  </a:gdLst>
                  <a:ahLst/>
                  <a:cxnLst>
                    <a:cxn ang="0">
                      <a:pos x="T0" y="T1"/>
                    </a:cxn>
                    <a:cxn ang="0">
                      <a:pos x="T2" y="T3"/>
                    </a:cxn>
                    <a:cxn ang="0">
                      <a:pos x="T4" y="T5"/>
                    </a:cxn>
                    <a:cxn ang="0">
                      <a:pos x="T6" y="T7"/>
                    </a:cxn>
                    <a:cxn ang="0">
                      <a:pos x="T8" y="T9"/>
                    </a:cxn>
                  </a:cxnLst>
                  <a:rect l="0" t="0" r="r" b="b"/>
                  <a:pathLst>
                    <a:path w="350" h="202">
                      <a:moveTo>
                        <a:pt x="0" y="2"/>
                      </a:moveTo>
                      <a:lnTo>
                        <a:pt x="4" y="0"/>
                      </a:lnTo>
                      <a:lnTo>
                        <a:pt x="350" y="200"/>
                      </a:lnTo>
                      <a:lnTo>
                        <a:pt x="346" y="202"/>
                      </a:lnTo>
                      <a:lnTo>
                        <a:pt x="0" y="2"/>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84" name="Freeform 874"/>
                <p:cNvSpPr>
                  <a:spLocks/>
                </p:cNvSpPr>
                <p:nvPr/>
              </p:nvSpPr>
              <p:spPr bwMode="auto">
                <a:xfrm>
                  <a:off x="3146" y="1996"/>
                  <a:ext cx="232" cy="136"/>
                </a:xfrm>
                <a:custGeom>
                  <a:avLst/>
                  <a:gdLst>
                    <a:gd name="T0" fmla="*/ 0 w 232"/>
                    <a:gd name="T1" fmla="*/ 8 h 136"/>
                    <a:gd name="T2" fmla="*/ 10 w 232"/>
                    <a:gd name="T3" fmla="*/ 0 h 136"/>
                    <a:gd name="T4" fmla="*/ 232 w 232"/>
                    <a:gd name="T5" fmla="*/ 130 h 136"/>
                    <a:gd name="T6" fmla="*/ 224 w 232"/>
                    <a:gd name="T7" fmla="*/ 136 h 136"/>
                    <a:gd name="T8" fmla="*/ 0 w 232"/>
                    <a:gd name="T9" fmla="*/ 8 h 136"/>
                  </a:gdLst>
                  <a:ahLst/>
                  <a:cxnLst>
                    <a:cxn ang="0">
                      <a:pos x="T0" y="T1"/>
                    </a:cxn>
                    <a:cxn ang="0">
                      <a:pos x="T2" y="T3"/>
                    </a:cxn>
                    <a:cxn ang="0">
                      <a:pos x="T4" y="T5"/>
                    </a:cxn>
                    <a:cxn ang="0">
                      <a:pos x="T6" y="T7"/>
                    </a:cxn>
                    <a:cxn ang="0">
                      <a:pos x="T8" y="T9"/>
                    </a:cxn>
                  </a:cxnLst>
                  <a:rect l="0" t="0" r="r" b="b"/>
                  <a:pathLst>
                    <a:path w="232" h="136">
                      <a:moveTo>
                        <a:pt x="0" y="8"/>
                      </a:moveTo>
                      <a:lnTo>
                        <a:pt x="10" y="0"/>
                      </a:lnTo>
                      <a:lnTo>
                        <a:pt x="232" y="130"/>
                      </a:lnTo>
                      <a:lnTo>
                        <a:pt x="224" y="136"/>
                      </a:lnTo>
                      <a:lnTo>
                        <a:pt x="0" y="8"/>
                      </a:lnTo>
                      <a:close/>
                    </a:path>
                  </a:pathLst>
                </a:custGeom>
                <a:solidFill>
                  <a:srgbClr val="2626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85" name="Freeform 875"/>
                <p:cNvSpPr>
                  <a:spLocks noEditPoints="1"/>
                </p:cNvSpPr>
                <p:nvPr/>
              </p:nvSpPr>
              <p:spPr bwMode="auto">
                <a:xfrm>
                  <a:off x="3094" y="1298"/>
                  <a:ext cx="346" cy="916"/>
                </a:xfrm>
                <a:custGeom>
                  <a:avLst/>
                  <a:gdLst>
                    <a:gd name="T0" fmla="*/ 0 w 346"/>
                    <a:gd name="T1" fmla="*/ 0 h 916"/>
                    <a:gd name="T2" fmla="*/ 0 w 346"/>
                    <a:gd name="T3" fmla="*/ 716 h 916"/>
                    <a:gd name="T4" fmla="*/ 346 w 346"/>
                    <a:gd name="T5" fmla="*/ 916 h 916"/>
                    <a:gd name="T6" fmla="*/ 346 w 346"/>
                    <a:gd name="T7" fmla="*/ 200 h 916"/>
                    <a:gd name="T8" fmla="*/ 0 w 346"/>
                    <a:gd name="T9" fmla="*/ 0 h 916"/>
                    <a:gd name="T10" fmla="*/ 276 w 346"/>
                    <a:gd name="T11" fmla="*/ 834 h 916"/>
                    <a:gd name="T12" fmla="*/ 52 w 346"/>
                    <a:gd name="T13" fmla="*/ 706 h 916"/>
                    <a:gd name="T14" fmla="*/ 54 w 346"/>
                    <a:gd name="T15" fmla="*/ 72 h 916"/>
                    <a:gd name="T16" fmla="*/ 276 w 346"/>
                    <a:gd name="T17" fmla="*/ 200 h 916"/>
                    <a:gd name="T18" fmla="*/ 276 w 346"/>
                    <a:gd name="T19" fmla="*/ 83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916">
                      <a:moveTo>
                        <a:pt x="0" y="0"/>
                      </a:moveTo>
                      <a:lnTo>
                        <a:pt x="0" y="716"/>
                      </a:lnTo>
                      <a:lnTo>
                        <a:pt x="346" y="916"/>
                      </a:lnTo>
                      <a:lnTo>
                        <a:pt x="346" y="200"/>
                      </a:lnTo>
                      <a:lnTo>
                        <a:pt x="0" y="0"/>
                      </a:lnTo>
                      <a:close/>
                      <a:moveTo>
                        <a:pt x="276" y="834"/>
                      </a:moveTo>
                      <a:lnTo>
                        <a:pt x="52" y="706"/>
                      </a:lnTo>
                      <a:lnTo>
                        <a:pt x="54" y="72"/>
                      </a:lnTo>
                      <a:lnTo>
                        <a:pt x="276" y="200"/>
                      </a:lnTo>
                      <a:lnTo>
                        <a:pt x="276" y="834"/>
                      </a:lnTo>
                      <a:close/>
                    </a:path>
                  </a:pathLst>
                </a:custGeom>
                <a:solidFill>
                  <a:srgbClr val="40404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86" name="Freeform 876"/>
                <p:cNvSpPr>
                  <a:spLocks/>
                </p:cNvSpPr>
                <p:nvPr/>
              </p:nvSpPr>
              <p:spPr bwMode="auto">
                <a:xfrm>
                  <a:off x="3222" y="1384"/>
                  <a:ext cx="76" cy="56"/>
                </a:xfrm>
                <a:custGeom>
                  <a:avLst/>
                  <a:gdLst>
                    <a:gd name="T0" fmla="*/ 76 w 76"/>
                    <a:gd name="T1" fmla="*/ 44 h 56"/>
                    <a:gd name="T2" fmla="*/ 76 w 76"/>
                    <a:gd name="T3" fmla="*/ 56 h 56"/>
                    <a:gd name="T4" fmla="*/ 0 w 76"/>
                    <a:gd name="T5" fmla="*/ 12 h 56"/>
                    <a:gd name="T6" fmla="*/ 0 w 76"/>
                    <a:gd name="T7" fmla="*/ 0 h 56"/>
                    <a:gd name="T8" fmla="*/ 76 w 76"/>
                    <a:gd name="T9" fmla="*/ 44 h 56"/>
                  </a:gdLst>
                  <a:ahLst/>
                  <a:cxnLst>
                    <a:cxn ang="0">
                      <a:pos x="T0" y="T1"/>
                    </a:cxn>
                    <a:cxn ang="0">
                      <a:pos x="T2" y="T3"/>
                    </a:cxn>
                    <a:cxn ang="0">
                      <a:pos x="T4" y="T5"/>
                    </a:cxn>
                    <a:cxn ang="0">
                      <a:pos x="T6" y="T7"/>
                    </a:cxn>
                    <a:cxn ang="0">
                      <a:pos x="T8" y="T9"/>
                    </a:cxn>
                  </a:cxnLst>
                  <a:rect l="0" t="0" r="r" b="b"/>
                  <a:pathLst>
                    <a:path w="76" h="56">
                      <a:moveTo>
                        <a:pt x="76" y="44"/>
                      </a:moveTo>
                      <a:lnTo>
                        <a:pt x="76" y="56"/>
                      </a:lnTo>
                      <a:lnTo>
                        <a:pt x="0" y="12"/>
                      </a:lnTo>
                      <a:lnTo>
                        <a:pt x="0" y="0"/>
                      </a:lnTo>
                      <a:lnTo>
                        <a:pt x="76" y="44"/>
                      </a:lnTo>
                      <a:close/>
                    </a:path>
                  </a:pathLst>
                </a:custGeom>
                <a:solidFill>
                  <a:srgbClr val="E1B12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87" name="Freeform 877"/>
                <p:cNvSpPr>
                  <a:spLocks/>
                </p:cNvSpPr>
                <p:nvPr/>
              </p:nvSpPr>
              <p:spPr bwMode="auto">
                <a:xfrm>
                  <a:off x="3222" y="1382"/>
                  <a:ext cx="80" cy="46"/>
                </a:xfrm>
                <a:custGeom>
                  <a:avLst/>
                  <a:gdLst>
                    <a:gd name="T0" fmla="*/ 0 w 80"/>
                    <a:gd name="T1" fmla="*/ 2 h 46"/>
                    <a:gd name="T2" fmla="*/ 6 w 80"/>
                    <a:gd name="T3" fmla="*/ 0 h 46"/>
                    <a:gd name="T4" fmla="*/ 80 w 80"/>
                    <a:gd name="T5" fmla="*/ 44 h 46"/>
                    <a:gd name="T6" fmla="*/ 76 w 80"/>
                    <a:gd name="T7" fmla="*/ 46 h 46"/>
                    <a:gd name="T8" fmla="*/ 0 w 80"/>
                    <a:gd name="T9" fmla="*/ 2 h 46"/>
                  </a:gdLst>
                  <a:ahLst/>
                  <a:cxnLst>
                    <a:cxn ang="0">
                      <a:pos x="T0" y="T1"/>
                    </a:cxn>
                    <a:cxn ang="0">
                      <a:pos x="T2" y="T3"/>
                    </a:cxn>
                    <a:cxn ang="0">
                      <a:pos x="T4" y="T5"/>
                    </a:cxn>
                    <a:cxn ang="0">
                      <a:pos x="T6" y="T7"/>
                    </a:cxn>
                    <a:cxn ang="0">
                      <a:pos x="T8" y="T9"/>
                    </a:cxn>
                  </a:cxnLst>
                  <a:rect l="0" t="0" r="r" b="b"/>
                  <a:pathLst>
                    <a:path w="80" h="46">
                      <a:moveTo>
                        <a:pt x="0" y="2"/>
                      </a:moveTo>
                      <a:lnTo>
                        <a:pt x="6" y="0"/>
                      </a:lnTo>
                      <a:lnTo>
                        <a:pt x="80" y="44"/>
                      </a:lnTo>
                      <a:lnTo>
                        <a:pt x="76" y="46"/>
                      </a:lnTo>
                      <a:lnTo>
                        <a:pt x="0" y="2"/>
                      </a:lnTo>
                      <a:close/>
                    </a:path>
                  </a:pathLst>
                </a:custGeom>
                <a:solidFill>
                  <a:srgbClr val="FFD63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388" name="Freeform 878"/>
                <p:cNvSpPr>
                  <a:spLocks/>
                </p:cNvSpPr>
                <p:nvPr/>
              </p:nvSpPr>
              <p:spPr bwMode="auto">
                <a:xfrm>
                  <a:off x="3298" y="1426"/>
                  <a:ext cx="4" cy="14"/>
                </a:xfrm>
                <a:custGeom>
                  <a:avLst/>
                  <a:gdLst>
                    <a:gd name="T0" fmla="*/ 0 w 4"/>
                    <a:gd name="T1" fmla="*/ 2 h 14"/>
                    <a:gd name="T2" fmla="*/ 4 w 4"/>
                    <a:gd name="T3" fmla="*/ 0 h 14"/>
                    <a:gd name="T4" fmla="*/ 4 w 4"/>
                    <a:gd name="T5" fmla="*/ 12 h 14"/>
                    <a:gd name="T6" fmla="*/ 0 w 4"/>
                    <a:gd name="T7" fmla="*/ 14 h 14"/>
                    <a:gd name="T8" fmla="*/ 0 w 4"/>
                    <a:gd name="T9" fmla="*/ 2 h 14"/>
                  </a:gdLst>
                  <a:ahLst/>
                  <a:cxnLst>
                    <a:cxn ang="0">
                      <a:pos x="T0" y="T1"/>
                    </a:cxn>
                    <a:cxn ang="0">
                      <a:pos x="T2" y="T3"/>
                    </a:cxn>
                    <a:cxn ang="0">
                      <a:pos x="T4" y="T5"/>
                    </a:cxn>
                    <a:cxn ang="0">
                      <a:pos x="T6" y="T7"/>
                    </a:cxn>
                    <a:cxn ang="0">
                      <a:pos x="T8" y="T9"/>
                    </a:cxn>
                  </a:cxnLst>
                  <a:rect l="0" t="0" r="r" b="b"/>
                  <a:pathLst>
                    <a:path w="4" h="14">
                      <a:moveTo>
                        <a:pt x="0" y="2"/>
                      </a:moveTo>
                      <a:lnTo>
                        <a:pt x="4" y="0"/>
                      </a:lnTo>
                      <a:lnTo>
                        <a:pt x="4" y="12"/>
                      </a:lnTo>
                      <a:lnTo>
                        <a:pt x="0" y="14"/>
                      </a:lnTo>
                      <a:lnTo>
                        <a:pt x="0" y="2"/>
                      </a:lnTo>
                      <a:close/>
                    </a:path>
                  </a:pathLst>
                </a:custGeom>
                <a:solidFill>
                  <a:srgbClr val="B3821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grpSp>
        <p:pic>
          <p:nvPicPr>
            <p:cNvPr id="1790"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000" y="5308187"/>
              <a:ext cx="723900" cy="723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96" name="テキスト ボックス 1795"/>
            <p:cNvSpPr txBox="1"/>
            <p:nvPr/>
          </p:nvSpPr>
          <p:spPr>
            <a:xfrm>
              <a:off x="4953000" y="5373469"/>
              <a:ext cx="1757613" cy="646331"/>
            </a:xfrm>
            <a:prstGeom prst="rect">
              <a:avLst/>
            </a:prstGeom>
            <a:noFill/>
          </p:spPr>
          <p:txBody>
            <a:bodyPr wrap="none" rtlCol="0">
              <a:spAutoFit/>
            </a:bodyPr>
            <a:lstStyle/>
            <a:p>
              <a:pPr algn="ctr"/>
              <a:r>
                <a:rPr kumimoji="1" lang="ja-JP" altLang="en-US" sz="2000" dirty="0" smtClean="0"/>
                <a:t>個別システム</a:t>
              </a:r>
              <a:endParaRPr kumimoji="1" lang="en-US" altLang="ja-JP" sz="2000" dirty="0" smtClean="0"/>
            </a:p>
            <a:p>
              <a:pPr algn="ctr"/>
              <a:r>
                <a:rPr lang="en-US" altLang="ja-JP" sz="1600" dirty="0" smtClean="0"/>
                <a:t>(</a:t>
              </a:r>
              <a:r>
                <a:rPr lang="ja-JP" altLang="en-US" sz="1600" dirty="0" smtClean="0"/>
                <a:t>サイロシステム</a:t>
              </a:r>
              <a:r>
                <a:rPr lang="en-US" altLang="ja-JP" sz="1600" dirty="0" smtClean="0"/>
                <a:t>)</a:t>
              </a:r>
              <a:endParaRPr kumimoji="1" lang="ja-JP" altLang="en-US" sz="1600" dirty="0"/>
            </a:p>
          </p:txBody>
        </p:sp>
      </p:grpSp>
      <p:grpSp>
        <p:nvGrpSpPr>
          <p:cNvPr id="8" name="図形グループ 7"/>
          <p:cNvGrpSpPr/>
          <p:nvPr/>
        </p:nvGrpSpPr>
        <p:grpSpPr>
          <a:xfrm>
            <a:off x="4648200" y="1048875"/>
            <a:ext cx="3962400" cy="4019610"/>
            <a:chOff x="4648200" y="1104900"/>
            <a:chExt cx="3962400" cy="4019610"/>
          </a:xfrm>
        </p:grpSpPr>
        <p:sp>
          <p:nvSpPr>
            <p:cNvPr id="906" name="AutoShape 3"/>
            <p:cNvSpPr>
              <a:spLocks noChangeArrowheads="1"/>
            </p:cNvSpPr>
            <p:nvPr/>
          </p:nvSpPr>
          <p:spPr bwMode="auto">
            <a:xfrm>
              <a:off x="4648200" y="1104900"/>
              <a:ext cx="3962400" cy="4019610"/>
            </a:xfrm>
            <a:prstGeom prst="roundRect">
              <a:avLst>
                <a:gd name="adj" fmla="val 6009"/>
              </a:avLst>
            </a:prstGeom>
            <a:solidFill>
              <a:srgbClr val="E6D6AF"/>
            </a:solidFill>
            <a:ln>
              <a:headEnd/>
              <a:tailEnd/>
            </a:ln>
            <a:extLst/>
          </p:spPr>
          <p:style>
            <a:lnRef idx="1">
              <a:schemeClr val="accent2"/>
            </a:lnRef>
            <a:fillRef idx="2">
              <a:schemeClr val="accent2"/>
            </a:fillRef>
            <a:effectRef idx="1">
              <a:schemeClr val="accent2"/>
            </a:effectRef>
            <a:fontRef idx="minor">
              <a:schemeClr val="dk1"/>
            </a:fontRef>
          </p:style>
          <p:txBody>
            <a:bodyPr wrap="none" anchor="ct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grpSp>
          <p:nvGrpSpPr>
            <p:cNvPr id="10" name="図形グループ 9"/>
            <p:cNvGrpSpPr/>
            <p:nvPr/>
          </p:nvGrpSpPr>
          <p:grpSpPr>
            <a:xfrm flipH="1">
              <a:off x="6057900" y="1701800"/>
              <a:ext cx="2171700" cy="2908300"/>
              <a:chOff x="1104900" y="2387600"/>
              <a:chExt cx="2171700" cy="2908300"/>
            </a:xfrm>
          </p:grpSpPr>
          <p:pic>
            <p:nvPicPr>
              <p:cNvPr id="919"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4900" y="4572000"/>
                <a:ext cx="723900" cy="723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920" name="直線矢印コネクタ 919"/>
              <p:cNvCxnSpPr>
                <a:endCxn id="919" idx="0"/>
              </p:cNvCxnSpPr>
              <p:nvPr/>
            </p:nvCxnSpPr>
            <p:spPr bwMode="auto">
              <a:xfrm flipH="1">
                <a:off x="1466850" y="2387600"/>
                <a:ext cx="18384" cy="21844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pic>
            <p:nvPicPr>
              <p:cNvPr id="921"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8800" y="4572000"/>
                <a:ext cx="723900" cy="723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922" name="直線矢印コネクタ 921"/>
              <p:cNvCxnSpPr>
                <a:endCxn id="921" idx="0"/>
              </p:cNvCxnSpPr>
              <p:nvPr/>
            </p:nvCxnSpPr>
            <p:spPr bwMode="auto">
              <a:xfrm flipH="1">
                <a:off x="2190750" y="2819400"/>
                <a:ext cx="0" cy="17526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pic>
            <p:nvPicPr>
              <p:cNvPr id="923"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2700" y="4572000"/>
                <a:ext cx="723900" cy="723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924" name="直線矢印コネクタ 923"/>
              <p:cNvCxnSpPr>
                <a:endCxn id="923" idx="0"/>
              </p:cNvCxnSpPr>
              <p:nvPr/>
            </p:nvCxnSpPr>
            <p:spPr bwMode="auto">
              <a:xfrm flipH="1">
                <a:off x="2914650" y="3733800"/>
                <a:ext cx="0" cy="838200"/>
              </a:xfrm>
              <a:prstGeom prst="straightConnector1">
                <a:avLst/>
              </a:prstGeom>
              <a:solidFill>
                <a:schemeClr val="bg1"/>
              </a:solid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11" name="テキスト ボックス 10"/>
            <p:cNvSpPr txBox="1"/>
            <p:nvPr/>
          </p:nvSpPr>
          <p:spPr>
            <a:xfrm>
              <a:off x="4800600" y="3987224"/>
              <a:ext cx="1005403" cy="584776"/>
            </a:xfrm>
            <a:prstGeom prst="rect">
              <a:avLst/>
            </a:prstGeom>
            <a:noFill/>
          </p:spPr>
          <p:txBody>
            <a:bodyPr wrap="none" rtlCol="0">
              <a:spAutoFit/>
            </a:bodyPr>
            <a:lstStyle/>
            <a:p>
              <a:r>
                <a:rPr kumimoji="1" lang="ja-JP" altLang="en-US" sz="1600" dirty="0" smtClean="0">
                  <a:solidFill>
                    <a:srgbClr val="800000"/>
                  </a:solidFill>
                </a:rPr>
                <a:t>企業内で</a:t>
              </a:r>
              <a:endParaRPr kumimoji="1" lang="en-US" altLang="ja-JP" sz="1600" dirty="0" smtClean="0">
                <a:solidFill>
                  <a:srgbClr val="800000"/>
                </a:solidFill>
              </a:endParaRPr>
            </a:p>
            <a:p>
              <a:r>
                <a:rPr kumimoji="1" lang="ja-JP" altLang="en-US" sz="1600" dirty="0" smtClean="0">
                  <a:solidFill>
                    <a:srgbClr val="800000"/>
                  </a:solidFill>
                </a:rPr>
                <a:t>共用</a:t>
              </a:r>
              <a:endParaRPr kumimoji="1" lang="ja-JP" altLang="en-US" sz="1600" dirty="0">
                <a:solidFill>
                  <a:srgbClr val="800000"/>
                </a:solidFill>
              </a:endParaRPr>
            </a:p>
          </p:txBody>
        </p:sp>
        <p:sp>
          <p:nvSpPr>
            <p:cNvPr id="1794" name="テキスト ボックス 1793"/>
            <p:cNvSpPr txBox="1"/>
            <p:nvPr/>
          </p:nvSpPr>
          <p:spPr>
            <a:xfrm>
              <a:off x="5404675" y="4648200"/>
              <a:ext cx="2454518" cy="400110"/>
            </a:xfrm>
            <a:prstGeom prst="rect">
              <a:avLst/>
            </a:prstGeom>
            <a:noFill/>
          </p:spPr>
          <p:txBody>
            <a:bodyPr wrap="none" rtlCol="0">
              <a:spAutoFit/>
            </a:bodyPr>
            <a:lstStyle/>
            <a:p>
              <a:pPr algn="ctr"/>
              <a:r>
                <a:rPr kumimoji="1" lang="ja-JP" altLang="en-US" sz="2000" dirty="0" smtClean="0">
                  <a:solidFill>
                    <a:srgbClr val="800000"/>
                  </a:solidFill>
                </a:rPr>
                <a:t>プライベート・クラウド</a:t>
              </a:r>
              <a:endParaRPr kumimoji="1" lang="ja-JP" altLang="en-US" sz="2000" dirty="0">
                <a:solidFill>
                  <a:srgbClr val="800000"/>
                </a:solidFill>
              </a:endParaRPr>
            </a:p>
          </p:txBody>
        </p:sp>
      </p:grpSp>
      <p:grpSp>
        <p:nvGrpSpPr>
          <p:cNvPr id="7" name="図形グループ 6"/>
          <p:cNvGrpSpPr/>
          <p:nvPr/>
        </p:nvGrpSpPr>
        <p:grpSpPr>
          <a:xfrm>
            <a:off x="533400" y="1048875"/>
            <a:ext cx="3962400" cy="4019610"/>
            <a:chOff x="533400" y="1104900"/>
            <a:chExt cx="3962400" cy="4019610"/>
          </a:xfrm>
          <a:solidFill>
            <a:schemeClr val="tx2">
              <a:lumMod val="20000"/>
              <a:lumOff val="80000"/>
            </a:schemeClr>
          </a:solidFill>
        </p:grpSpPr>
        <p:sp>
          <p:nvSpPr>
            <p:cNvPr id="907" name="AutoShape 879"/>
            <p:cNvSpPr>
              <a:spLocks noChangeArrowheads="1"/>
            </p:cNvSpPr>
            <p:nvPr/>
          </p:nvSpPr>
          <p:spPr bwMode="auto">
            <a:xfrm>
              <a:off x="533400" y="1104900"/>
              <a:ext cx="3962400" cy="4019610"/>
            </a:xfrm>
            <a:prstGeom prst="roundRect">
              <a:avLst>
                <a:gd name="adj" fmla="val 6009"/>
              </a:avLst>
            </a:prstGeom>
            <a:grpFill/>
            <a:ln>
              <a:headEnd/>
              <a:tailEnd/>
            </a:ln>
            <a:extLst/>
          </p:spPr>
          <p:style>
            <a:lnRef idx="1">
              <a:schemeClr val="accent1"/>
            </a:lnRef>
            <a:fillRef idx="2">
              <a:schemeClr val="accent1"/>
            </a:fillRef>
            <a:effectRef idx="1">
              <a:schemeClr val="accent1"/>
            </a:effectRef>
            <a:fontRef idx="minor">
              <a:schemeClr val="dk1"/>
            </a:fontRef>
          </p:style>
          <p:txBody>
            <a:bodyPr wrap="none" anchor="ctr"/>
            <a:lstStyle/>
            <a:p>
              <a:endParaRPr lang="ja-JP" altLang="en-US" sz="1200" dirty="0">
                <a:solidFill>
                  <a:srgbClr val="484848"/>
                </a:solidFill>
                <a:latin typeface="Arial" pitchFamily="34" charset="0"/>
                <a:ea typeface="HGP創英角ｺﾞｼｯｸUB" pitchFamily="50" charset="-128"/>
                <a:cs typeface="Arial" pitchFamily="34" charset="0"/>
              </a:endParaRPr>
            </a:p>
          </p:txBody>
        </p:sp>
        <p:pic>
          <p:nvPicPr>
            <p:cNvPr id="908"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2500" y="3886200"/>
              <a:ext cx="723900" cy="72390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pic>
        <p:cxnSp>
          <p:nvCxnSpPr>
            <p:cNvPr id="6" name="直線矢印コネクタ 5"/>
            <p:cNvCxnSpPr>
              <a:endCxn id="908" idx="0"/>
            </p:cNvCxnSpPr>
            <p:nvPr/>
          </p:nvCxnSpPr>
          <p:spPr bwMode="auto">
            <a:xfrm>
              <a:off x="1314450" y="1701800"/>
              <a:ext cx="0" cy="2184400"/>
            </a:xfrm>
            <a:prstGeom prst="straightConnector1">
              <a:avLst/>
            </a:prstGeom>
            <a:grp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pic>
          <p:nvPicPr>
            <p:cNvPr id="913"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6400" y="3886200"/>
              <a:ext cx="723900" cy="72390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pic>
        <p:cxnSp>
          <p:nvCxnSpPr>
            <p:cNvPr id="914" name="直線矢印コネクタ 913"/>
            <p:cNvCxnSpPr>
              <a:endCxn id="913" idx="0"/>
            </p:cNvCxnSpPr>
            <p:nvPr/>
          </p:nvCxnSpPr>
          <p:spPr bwMode="auto">
            <a:xfrm>
              <a:off x="2038350" y="2133600"/>
              <a:ext cx="0" cy="1752600"/>
            </a:xfrm>
            <a:prstGeom prst="straightConnector1">
              <a:avLst/>
            </a:prstGeom>
            <a:grp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pic>
          <p:nvPicPr>
            <p:cNvPr id="916"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00300" y="3886200"/>
              <a:ext cx="723900" cy="72390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pic>
        <p:cxnSp>
          <p:nvCxnSpPr>
            <p:cNvPr id="917" name="直線矢印コネクタ 916"/>
            <p:cNvCxnSpPr>
              <a:endCxn id="916" idx="0"/>
            </p:cNvCxnSpPr>
            <p:nvPr/>
          </p:nvCxnSpPr>
          <p:spPr bwMode="auto">
            <a:xfrm>
              <a:off x="2762250" y="3048000"/>
              <a:ext cx="0" cy="838200"/>
            </a:xfrm>
            <a:prstGeom prst="straightConnector1">
              <a:avLst/>
            </a:prstGeom>
            <a:grpFill/>
            <a:ln w="38100" cap="flat" cmpd="sng" algn="ctr">
              <a:solidFill>
                <a:srgbClr val="FF66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792" name="テキスト ボックス 1791"/>
            <p:cNvSpPr txBox="1"/>
            <p:nvPr/>
          </p:nvSpPr>
          <p:spPr>
            <a:xfrm>
              <a:off x="3138513" y="3987224"/>
              <a:ext cx="1351652" cy="584776"/>
            </a:xfrm>
            <a:prstGeom prst="rect">
              <a:avLst/>
            </a:prstGeom>
            <a:grpFill/>
          </p:spPr>
          <p:txBody>
            <a:bodyPr wrap="none" rtlCol="0">
              <a:spAutoFit/>
            </a:bodyPr>
            <a:lstStyle/>
            <a:p>
              <a:pPr algn="r"/>
              <a:r>
                <a:rPr kumimoji="1" lang="ja-JP" altLang="en-US" sz="1600" dirty="0" smtClean="0">
                  <a:solidFill>
                    <a:srgbClr val="000090"/>
                  </a:solidFill>
                </a:rPr>
                <a:t>企業を越えて</a:t>
              </a:r>
              <a:endParaRPr kumimoji="1" lang="en-US" altLang="ja-JP" sz="1600" dirty="0" smtClean="0">
                <a:solidFill>
                  <a:srgbClr val="000090"/>
                </a:solidFill>
              </a:endParaRPr>
            </a:p>
            <a:p>
              <a:pPr algn="r"/>
              <a:r>
                <a:rPr kumimoji="1" lang="ja-JP" altLang="en-US" sz="1600" dirty="0" smtClean="0">
                  <a:solidFill>
                    <a:srgbClr val="000090"/>
                  </a:solidFill>
                </a:rPr>
                <a:t>共用</a:t>
              </a:r>
              <a:endParaRPr kumimoji="1" lang="ja-JP" altLang="en-US" sz="1600" dirty="0">
                <a:solidFill>
                  <a:srgbClr val="000090"/>
                </a:solidFill>
              </a:endParaRPr>
            </a:p>
          </p:txBody>
        </p:sp>
        <p:sp>
          <p:nvSpPr>
            <p:cNvPr id="12" name="テキスト ボックス 11"/>
            <p:cNvSpPr txBox="1"/>
            <p:nvPr/>
          </p:nvSpPr>
          <p:spPr>
            <a:xfrm>
              <a:off x="1408497" y="4648200"/>
              <a:ext cx="2218476" cy="400110"/>
            </a:xfrm>
            <a:prstGeom prst="rect">
              <a:avLst/>
            </a:prstGeom>
            <a:grpFill/>
          </p:spPr>
          <p:txBody>
            <a:bodyPr wrap="none" rtlCol="0">
              <a:spAutoFit/>
            </a:bodyPr>
            <a:lstStyle/>
            <a:p>
              <a:pPr algn="ctr"/>
              <a:r>
                <a:rPr kumimoji="1" lang="ja-JP" altLang="en-US" sz="2000" dirty="0" smtClean="0">
                  <a:solidFill>
                    <a:srgbClr val="000090"/>
                  </a:solidFill>
                </a:rPr>
                <a:t>パブリック・クラウド</a:t>
              </a:r>
              <a:endParaRPr kumimoji="1" lang="ja-JP" altLang="en-US" sz="2000" dirty="0">
                <a:solidFill>
                  <a:srgbClr val="000090"/>
                </a:solidFill>
              </a:endParaRPr>
            </a:p>
          </p:txBody>
        </p:sp>
      </p:grpSp>
      <p:sp>
        <p:nvSpPr>
          <p:cNvPr id="901" name="角丸四角形 900"/>
          <p:cNvSpPr/>
          <p:nvPr/>
        </p:nvSpPr>
        <p:spPr bwMode="auto">
          <a:xfrm>
            <a:off x="990600" y="3118975"/>
            <a:ext cx="7162800" cy="457200"/>
          </a:xfrm>
          <a:prstGeom prst="roundRect">
            <a:avLst>
              <a:gd name="adj" fmla="val 50000"/>
            </a:avLst>
          </a:prstGeom>
          <a:solidFill>
            <a:srgbClr val="00800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charset="0"/>
                <a:ea typeface="HG丸ｺﾞｼｯｸM-PRO" pitchFamily="50" charset="-128"/>
              </a:rPr>
              <a:t>ネットワーク</a:t>
            </a:r>
          </a:p>
        </p:txBody>
      </p:sp>
      <p:sp>
        <p:nvSpPr>
          <p:cNvPr id="24" name="角丸四角形 23"/>
          <p:cNvSpPr/>
          <p:nvPr/>
        </p:nvSpPr>
        <p:spPr bwMode="auto">
          <a:xfrm>
            <a:off x="1066800" y="3220575"/>
            <a:ext cx="609600" cy="266700"/>
          </a:xfrm>
          <a:prstGeom prst="roundRect">
            <a:avLst>
              <a:gd name="adj" fmla="val 5000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00" b="0" i="0" u="none" strike="noStrike" cap="none" normalizeH="0" baseline="0" dirty="0" err="1" smtClean="0">
                <a:ln>
                  <a:noFill/>
                </a:ln>
                <a:solidFill>
                  <a:schemeClr val="bg1"/>
                </a:solidFill>
                <a:effectLst/>
                <a:latin typeface="Arial" charset="0"/>
                <a:ea typeface="HG丸ｺﾞｼｯｸM-PRO" pitchFamily="50" charset="-128"/>
              </a:rPr>
              <a:t>SaaS</a:t>
            </a:r>
            <a:endParaRPr kumimoji="0" lang="ja-JP" altLang="en-US" sz="10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11" name="角丸四角形 1810"/>
          <p:cNvSpPr/>
          <p:nvPr/>
        </p:nvSpPr>
        <p:spPr bwMode="auto">
          <a:xfrm>
            <a:off x="1733550" y="3220575"/>
            <a:ext cx="609600" cy="2667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00" b="0" i="0" u="none" strike="noStrike" cap="none" normalizeH="0" baseline="0" dirty="0" err="1" smtClean="0">
                <a:ln>
                  <a:noFill/>
                </a:ln>
                <a:solidFill>
                  <a:schemeClr val="bg1"/>
                </a:solidFill>
                <a:effectLst/>
                <a:latin typeface="Arial" charset="0"/>
                <a:ea typeface="HG丸ｺﾞｼｯｸM-PRO" pitchFamily="50" charset="-128"/>
              </a:rPr>
              <a:t>PaaS</a:t>
            </a:r>
            <a:endParaRPr kumimoji="0" lang="ja-JP" altLang="en-US" sz="10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12" name="角丸四角形 1811"/>
          <p:cNvSpPr/>
          <p:nvPr/>
        </p:nvSpPr>
        <p:spPr bwMode="auto">
          <a:xfrm>
            <a:off x="2400300" y="3220575"/>
            <a:ext cx="609600" cy="266700"/>
          </a:xfrm>
          <a:prstGeom prst="roundRect">
            <a:avLst>
              <a:gd name="adj" fmla="val 5000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00" b="0" i="0" u="none" strike="noStrike" cap="none" normalizeH="0" baseline="0" dirty="0" err="1" smtClean="0">
                <a:ln>
                  <a:noFill/>
                </a:ln>
                <a:solidFill>
                  <a:schemeClr val="bg1"/>
                </a:solidFill>
                <a:effectLst/>
                <a:latin typeface="Arial" charset="0"/>
                <a:ea typeface="HG丸ｺﾞｼｯｸM-PRO" pitchFamily="50" charset="-128"/>
              </a:rPr>
              <a:t>IaaS</a:t>
            </a:r>
            <a:endParaRPr kumimoji="0" lang="ja-JP" altLang="en-US" sz="10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14" name="角丸四角形 1813"/>
          <p:cNvSpPr/>
          <p:nvPr/>
        </p:nvSpPr>
        <p:spPr bwMode="auto">
          <a:xfrm>
            <a:off x="7467600" y="3220575"/>
            <a:ext cx="609600" cy="266700"/>
          </a:xfrm>
          <a:prstGeom prst="roundRect">
            <a:avLst>
              <a:gd name="adj" fmla="val 50000"/>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00" b="0" i="0" u="none" strike="noStrike" cap="none" normalizeH="0" baseline="0" dirty="0" err="1" smtClean="0">
                <a:ln>
                  <a:noFill/>
                </a:ln>
                <a:solidFill>
                  <a:schemeClr val="bg1"/>
                </a:solidFill>
                <a:effectLst/>
                <a:latin typeface="Arial" charset="0"/>
                <a:ea typeface="HG丸ｺﾞｼｯｸM-PRO" pitchFamily="50" charset="-128"/>
              </a:rPr>
              <a:t>SaaS</a:t>
            </a:r>
            <a:endParaRPr kumimoji="0" lang="ja-JP" altLang="en-US" sz="10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15" name="角丸四角形 1814"/>
          <p:cNvSpPr/>
          <p:nvPr/>
        </p:nvSpPr>
        <p:spPr bwMode="auto">
          <a:xfrm>
            <a:off x="6824913" y="3220575"/>
            <a:ext cx="609600" cy="266700"/>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00" b="0" i="0" u="none" strike="noStrike" cap="none" normalizeH="0" baseline="0" dirty="0" err="1" smtClean="0">
                <a:ln>
                  <a:noFill/>
                </a:ln>
                <a:solidFill>
                  <a:schemeClr val="bg1"/>
                </a:solidFill>
                <a:effectLst/>
                <a:latin typeface="Arial" charset="0"/>
                <a:ea typeface="HG丸ｺﾞｼｯｸM-PRO" pitchFamily="50" charset="-128"/>
              </a:rPr>
              <a:t>PaaS</a:t>
            </a:r>
            <a:endParaRPr kumimoji="0" lang="ja-JP" altLang="en-US" sz="10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16" name="角丸四角形 1815"/>
          <p:cNvSpPr/>
          <p:nvPr/>
        </p:nvSpPr>
        <p:spPr bwMode="auto">
          <a:xfrm>
            <a:off x="6172200" y="3220575"/>
            <a:ext cx="609600" cy="266700"/>
          </a:xfrm>
          <a:prstGeom prst="roundRect">
            <a:avLst>
              <a:gd name="adj" fmla="val 50000"/>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000" b="0" i="0" u="none" strike="noStrike" cap="none" normalizeH="0" baseline="0" dirty="0" err="1" smtClean="0">
                <a:ln>
                  <a:noFill/>
                </a:ln>
                <a:solidFill>
                  <a:schemeClr val="bg1"/>
                </a:solidFill>
                <a:effectLst/>
                <a:latin typeface="Arial" charset="0"/>
                <a:ea typeface="HG丸ｺﾞｼｯｸM-PRO" pitchFamily="50" charset="-128"/>
              </a:rPr>
              <a:t>IaaS</a:t>
            </a:r>
            <a:endParaRPr kumimoji="0" lang="ja-JP" altLang="en-US" sz="10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899" name="角丸四角形 898"/>
          <p:cNvSpPr/>
          <p:nvPr/>
        </p:nvSpPr>
        <p:spPr bwMode="auto">
          <a:xfrm>
            <a:off x="952500" y="1239374"/>
            <a:ext cx="7162800" cy="413657"/>
          </a:xfrm>
          <a:prstGeom prst="roundRect">
            <a:avLst>
              <a:gd name="adj" fmla="val 14815"/>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charset="0"/>
                <a:ea typeface="HG丸ｺﾞｼｯｸM-PRO" pitchFamily="50" charset="-128"/>
              </a:rPr>
              <a:t>アプリケーション</a:t>
            </a:r>
          </a:p>
        </p:txBody>
      </p:sp>
      <p:sp>
        <p:nvSpPr>
          <p:cNvPr id="902" name="角丸四角形 901"/>
          <p:cNvSpPr/>
          <p:nvPr/>
        </p:nvSpPr>
        <p:spPr bwMode="auto">
          <a:xfrm>
            <a:off x="1676400" y="1685690"/>
            <a:ext cx="5791200" cy="391885"/>
          </a:xfrm>
          <a:prstGeom prst="roundRect">
            <a:avLst>
              <a:gd name="adj" fmla="val 14815"/>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charset="0"/>
                <a:ea typeface="HG丸ｺﾞｼｯｸM-PRO" pitchFamily="50" charset="-128"/>
              </a:rPr>
              <a:t>ミドルウェア</a:t>
            </a:r>
          </a:p>
        </p:txBody>
      </p:sp>
      <p:sp>
        <p:nvSpPr>
          <p:cNvPr id="903" name="角丸四角形 902"/>
          <p:cNvSpPr/>
          <p:nvPr/>
        </p:nvSpPr>
        <p:spPr bwMode="auto">
          <a:xfrm>
            <a:off x="2286000" y="2121118"/>
            <a:ext cx="4495800" cy="413657"/>
          </a:xfrm>
          <a:prstGeom prst="roundRect">
            <a:avLst>
              <a:gd name="adj" fmla="val 14815"/>
            </a:avLst>
          </a:prstGeom>
          <a:solidFill>
            <a:schemeClr val="bg1">
              <a:lumMod val="50000"/>
            </a:schemeClr>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charset="0"/>
                <a:ea typeface="HG丸ｺﾞｼｯｸM-PRO" pitchFamily="50" charset="-128"/>
              </a:rPr>
              <a:t>オペレーティング・システム</a:t>
            </a:r>
            <a:endParaRPr kumimoji="0" lang="en-US" altLang="ja-JP" sz="1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904" name="角丸四角形 903"/>
          <p:cNvSpPr/>
          <p:nvPr/>
        </p:nvSpPr>
        <p:spPr bwMode="auto">
          <a:xfrm>
            <a:off x="2286000" y="2578318"/>
            <a:ext cx="4495800" cy="413657"/>
          </a:xfrm>
          <a:prstGeom prst="roundRect">
            <a:avLst>
              <a:gd name="adj" fmla="val 14815"/>
            </a:avLst>
          </a:prstGeom>
          <a:solidFill>
            <a:srgbClr val="000090"/>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Arial" charset="0"/>
                <a:ea typeface="HG丸ｺﾞｼｯｸM-PRO" pitchFamily="50" charset="-128"/>
              </a:rPr>
              <a:t>ハードウェア</a:t>
            </a:r>
            <a:endParaRPr kumimoji="0" lang="en-US" altLang="ja-JP" sz="18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631664" name="Rectangle 880"/>
          <p:cNvSpPr>
            <a:spLocks noGrp="1" noChangeArrowheads="1"/>
          </p:cNvSpPr>
          <p:nvPr>
            <p:ph type="title"/>
          </p:nvPr>
        </p:nvSpPr>
        <p:spPr/>
        <p:txBody>
          <a:bodyPr/>
          <a:lstStyle/>
          <a:p>
            <a:r>
              <a:rPr lang="ja-JP" altLang="en-US" sz="2800" dirty="0" smtClean="0"/>
              <a:t>クラウドのビジネス価値／パブリックとオンプレミス</a:t>
            </a:r>
            <a:endParaRPr lang="ja-JP" altLang="en-US" sz="2800" dirty="0"/>
          </a:p>
        </p:txBody>
      </p:sp>
      <p:sp>
        <p:nvSpPr>
          <p:cNvPr id="22" name="角丸四角形吹き出し 21"/>
          <p:cNvSpPr/>
          <p:nvPr/>
        </p:nvSpPr>
        <p:spPr bwMode="auto">
          <a:xfrm>
            <a:off x="571500" y="5516867"/>
            <a:ext cx="1931393" cy="597353"/>
          </a:xfrm>
          <a:prstGeom prst="wedgeRoundRectCallout">
            <a:avLst>
              <a:gd name="adj1" fmla="val 26415"/>
              <a:gd name="adj2" fmla="val -143726"/>
              <a:gd name="adj3" fmla="val 16667"/>
            </a:avLst>
          </a:prstGeom>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サービスの価値</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chemeClr val="bg1"/>
                </a:solidFill>
                <a:effectLst/>
                <a:latin typeface="Arial" charset="0"/>
                <a:ea typeface="HG丸ｺﾞｼｯｸM-PRO" pitchFamily="50" charset="-128"/>
              </a:rPr>
              <a:t>経費としてのシステム</a:t>
            </a:r>
            <a:endParaRPr kumimoji="0" lang="en-US" altLang="ja-JP" sz="1200" b="0" i="0" u="none" strike="noStrike" cap="none" normalizeH="0" baseline="0" dirty="0" smtClean="0">
              <a:ln>
                <a:noFill/>
              </a:ln>
              <a:solidFill>
                <a:schemeClr val="bg1"/>
              </a:solidFill>
              <a:effectLst/>
              <a:latin typeface="Arial" charset="0"/>
              <a:ea typeface="HG丸ｺﾞｼｯｸM-PRO" pitchFamily="50" charset="-128"/>
            </a:endParaRPr>
          </a:p>
        </p:txBody>
      </p:sp>
      <p:sp>
        <p:nvSpPr>
          <p:cNvPr id="1808" name="角丸四角形吹き出し 1807"/>
          <p:cNvSpPr/>
          <p:nvPr/>
        </p:nvSpPr>
        <p:spPr bwMode="auto">
          <a:xfrm>
            <a:off x="2590799" y="5518822"/>
            <a:ext cx="1899365" cy="597353"/>
          </a:xfrm>
          <a:prstGeom prst="wedgeRoundRectCallout">
            <a:avLst>
              <a:gd name="adj1" fmla="val 60033"/>
              <a:gd name="adj2" fmla="val -120340"/>
              <a:gd name="adj3" fmla="val 16667"/>
            </a:avLst>
          </a:prstGeom>
          <a:solidFill>
            <a:schemeClr val="bg2">
              <a:lumMod val="50000"/>
            </a:schemeClr>
          </a:solidFill>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モノの価値</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charset="0"/>
                <a:ea typeface="HG丸ｺﾞｼｯｸM-PRO" pitchFamily="50" charset="-128"/>
              </a:rPr>
              <a:t>資産としてのシステム</a:t>
            </a:r>
            <a:endParaRPr kumimoji="0" lang="en-US" altLang="ja-JP" sz="1200" b="0" i="0" u="none" strike="noStrike" cap="none" normalizeH="0" baseline="0" dirty="0" smtClean="0">
              <a:ln>
                <a:noFill/>
              </a:ln>
              <a:solidFill>
                <a:srgbClr val="FFFFFF"/>
              </a:solidFill>
              <a:effectLst/>
              <a:latin typeface="Arial" charset="0"/>
              <a:ea typeface="HG丸ｺﾞｼｯｸM-PRO" pitchFamily="50" charset="-128"/>
            </a:endParaRPr>
          </a:p>
        </p:txBody>
      </p:sp>
    </p:spTree>
    <p:extLst>
      <p:ext uri="{BB962C8B-B14F-4D97-AF65-F5344CB8AC3E}">
        <p14:creationId xmlns:p14="http://schemas.microsoft.com/office/powerpoint/2010/main" val="2541708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500" fill="hold"/>
                                        <p:tgtEl>
                                          <p:spTgt spid="24"/>
                                        </p:tgtEl>
                                        <p:attrNameLst>
                                          <p:attrName>ppt_w</p:attrName>
                                        </p:attrNameLst>
                                      </p:cBhvr>
                                      <p:tavLst>
                                        <p:tav tm="0">
                                          <p:val>
                                            <p:fltVal val="0"/>
                                          </p:val>
                                        </p:tav>
                                        <p:tav tm="100000">
                                          <p:val>
                                            <p:strVal val="#ppt_w"/>
                                          </p:val>
                                        </p:tav>
                                      </p:tavLst>
                                    </p:anim>
                                    <p:anim calcmode="lin" valueType="num">
                                      <p:cBhvr>
                                        <p:cTn id="11" dur="500" fill="hold"/>
                                        <p:tgtEl>
                                          <p:spTgt spid="24"/>
                                        </p:tgtEl>
                                        <p:attrNameLst>
                                          <p:attrName>ppt_h</p:attrName>
                                        </p:attrNameLst>
                                      </p:cBhvr>
                                      <p:tavLst>
                                        <p:tav tm="0">
                                          <p:val>
                                            <p:fltVal val="0"/>
                                          </p:val>
                                        </p:tav>
                                        <p:tav tm="100000">
                                          <p:val>
                                            <p:strVal val="#ppt_h"/>
                                          </p:val>
                                        </p:tav>
                                      </p:tavLst>
                                    </p:anim>
                                    <p:animEffect transition="in" filter="fade">
                                      <p:cBhvr>
                                        <p:cTn id="12" dur="500"/>
                                        <p:tgtEl>
                                          <p:spTgt spid="24"/>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1811"/>
                                        </p:tgtEl>
                                        <p:attrNameLst>
                                          <p:attrName>style.visibility</p:attrName>
                                        </p:attrNameLst>
                                      </p:cBhvr>
                                      <p:to>
                                        <p:strVal val="visible"/>
                                      </p:to>
                                    </p:set>
                                    <p:anim calcmode="lin" valueType="num">
                                      <p:cBhvr>
                                        <p:cTn id="15" dur="500" fill="hold"/>
                                        <p:tgtEl>
                                          <p:spTgt spid="1811"/>
                                        </p:tgtEl>
                                        <p:attrNameLst>
                                          <p:attrName>ppt_w</p:attrName>
                                        </p:attrNameLst>
                                      </p:cBhvr>
                                      <p:tavLst>
                                        <p:tav tm="0">
                                          <p:val>
                                            <p:fltVal val="0"/>
                                          </p:val>
                                        </p:tav>
                                        <p:tav tm="100000">
                                          <p:val>
                                            <p:strVal val="#ppt_w"/>
                                          </p:val>
                                        </p:tav>
                                      </p:tavLst>
                                    </p:anim>
                                    <p:anim calcmode="lin" valueType="num">
                                      <p:cBhvr>
                                        <p:cTn id="16" dur="500" fill="hold"/>
                                        <p:tgtEl>
                                          <p:spTgt spid="1811"/>
                                        </p:tgtEl>
                                        <p:attrNameLst>
                                          <p:attrName>ppt_h</p:attrName>
                                        </p:attrNameLst>
                                      </p:cBhvr>
                                      <p:tavLst>
                                        <p:tav tm="0">
                                          <p:val>
                                            <p:fltVal val="0"/>
                                          </p:val>
                                        </p:tav>
                                        <p:tav tm="100000">
                                          <p:val>
                                            <p:strVal val="#ppt_h"/>
                                          </p:val>
                                        </p:tav>
                                      </p:tavLst>
                                    </p:anim>
                                    <p:animEffect transition="in" filter="fade">
                                      <p:cBhvr>
                                        <p:cTn id="17" dur="500"/>
                                        <p:tgtEl>
                                          <p:spTgt spid="1811"/>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812"/>
                                        </p:tgtEl>
                                        <p:attrNameLst>
                                          <p:attrName>style.visibility</p:attrName>
                                        </p:attrNameLst>
                                      </p:cBhvr>
                                      <p:to>
                                        <p:strVal val="visible"/>
                                      </p:to>
                                    </p:set>
                                    <p:anim calcmode="lin" valueType="num">
                                      <p:cBhvr>
                                        <p:cTn id="20" dur="500" fill="hold"/>
                                        <p:tgtEl>
                                          <p:spTgt spid="1812"/>
                                        </p:tgtEl>
                                        <p:attrNameLst>
                                          <p:attrName>ppt_w</p:attrName>
                                        </p:attrNameLst>
                                      </p:cBhvr>
                                      <p:tavLst>
                                        <p:tav tm="0">
                                          <p:val>
                                            <p:fltVal val="0"/>
                                          </p:val>
                                        </p:tav>
                                        <p:tav tm="100000">
                                          <p:val>
                                            <p:strVal val="#ppt_w"/>
                                          </p:val>
                                        </p:tav>
                                      </p:tavLst>
                                    </p:anim>
                                    <p:anim calcmode="lin" valueType="num">
                                      <p:cBhvr>
                                        <p:cTn id="21" dur="500" fill="hold"/>
                                        <p:tgtEl>
                                          <p:spTgt spid="1812"/>
                                        </p:tgtEl>
                                        <p:attrNameLst>
                                          <p:attrName>ppt_h</p:attrName>
                                        </p:attrNameLst>
                                      </p:cBhvr>
                                      <p:tavLst>
                                        <p:tav tm="0">
                                          <p:val>
                                            <p:fltVal val="0"/>
                                          </p:val>
                                        </p:tav>
                                        <p:tav tm="100000">
                                          <p:val>
                                            <p:strVal val="#ppt_h"/>
                                          </p:val>
                                        </p:tav>
                                      </p:tavLst>
                                    </p:anim>
                                    <p:animEffect transition="in" filter="fade">
                                      <p:cBhvr>
                                        <p:cTn id="22" dur="500"/>
                                        <p:tgtEl>
                                          <p:spTgt spid="18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up)">
                                      <p:cBhvr>
                                        <p:cTn id="27" dur="500"/>
                                        <p:tgtEl>
                                          <p:spTgt spid="8"/>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816"/>
                                        </p:tgtEl>
                                        <p:attrNameLst>
                                          <p:attrName>style.visibility</p:attrName>
                                        </p:attrNameLst>
                                      </p:cBhvr>
                                      <p:to>
                                        <p:strVal val="visible"/>
                                      </p:to>
                                    </p:set>
                                    <p:anim calcmode="lin" valueType="num">
                                      <p:cBhvr>
                                        <p:cTn id="30" dur="500" fill="hold"/>
                                        <p:tgtEl>
                                          <p:spTgt spid="1816"/>
                                        </p:tgtEl>
                                        <p:attrNameLst>
                                          <p:attrName>ppt_w</p:attrName>
                                        </p:attrNameLst>
                                      </p:cBhvr>
                                      <p:tavLst>
                                        <p:tav tm="0">
                                          <p:val>
                                            <p:fltVal val="0"/>
                                          </p:val>
                                        </p:tav>
                                        <p:tav tm="100000">
                                          <p:val>
                                            <p:strVal val="#ppt_w"/>
                                          </p:val>
                                        </p:tav>
                                      </p:tavLst>
                                    </p:anim>
                                    <p:anim calcmode="lin" valueType="num">
                                      <p:cBhvr>
                                        <p:cTn id="31" dur="500" fill="hold"/>
                                        <p:tgtEl>
                                          <p:spTgt spid="1816"/>
                                        </p:tgtEl>
                                        <p:attrNameLst>
                                          <p:attrName>ppt_h</p:attrName>
                                        </p:attrNameLst>
                                      </p:cBhvr>
                                      <p:tavLst>
                                        <p:tav tm="0">
                                          <p:val>
                                            <p:fltVal val="0"/>
                                          </p:val>
                                        </p:tav>
                                        <p:tav tm="100000">
                                          <p:val>
                                            <p:strVal val="#ppt_h"/>
                                          </p:val>
                                        </p:tav>
                                      </p:tavLst>
                                    </p:anim>
                                    <p:animEffect transition="in" filter="fade">
                                      <p:cBhvr>
                                        <p:cTn id="32" dur="500"/>
                                        <p:tgtEl>
                                          <p:spTgt spid="181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815"/>
                                        </p:tgtEl>
                                        <p:attrNameLst>
                                          <p:attrName>style.visibility</p:attrName>
                                        </p:attrNameLst>
                                      </p:cBhvr>
                                      <p:to>
                                        <p:strVal val="visible"/>
                                      </p:to>
                                    </p:set>
                                    <p:anim calcmode="lin" valueType="num">
                                      <p:cBhvr>
                                        <p:cTn id="35" dur="500" fill="hold"/>
                                        <p:tgtEl>
                                          <p:spTgt spid="1815"/>
                                        </p:tgtEl>
                                        <p:attrNameLst>
                                          <p:attrName>ppt_w</p:attrName>
                                        </p:attrNameLst>
                                      </p:cBhvr>
                                      <p:tavLst>
                                        <p:tav tm="0">
                                          <p:val>
                                            <p:fltVal val="0"/>
                                          </p:val>
                                        </p:tav>
                                        <p:tav tm="100000">
                                          <p:val>
                                            <p:strVal val="#ppt_w"/>
                                          </p:val>
                                        </p:tav>
                                      </p:tavLst>
                                    </p:anim>
                                    <p:anim calcmode="lin" valueType="num">
                                      <p:cBhvr>
                                        <p:cTn id="36" dur="500" fill="hold"/>
                                        <p:tgtEl>
                                          <p:spTgt spid="1815"/>
                                        </p:tgtEl>
                                        <p:attrNameLst>
                                          <p:attrName>ppt_h</p:attrName>
                                        </p:attrNameLst>
                                      </p:cBhvr>
                                      <p:tavLst>
                                        <p:tav tm="0">
                                          <p:val>
                                            <p:fltVal val="0"/>
                                          </p:val>
                                        </p:tav>
                                        <p:tav tm="100000">
                                          <p:val>
                                            <p:strVal val="#ppt_h"/>
                                          </p:val>
                                        </p:tav>
                                      </p:tavLst>
                                    </p:anim>
                                    <p:animEffect transition="in" filter="fade">
                                      <p:cBhvr>
                                        <p:cTn id="37" dur="500"/>
                                        <p:tgtEl>
                                          <p:spTgt spid="1815"/>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814"/>
                                        </p:tgtEl>
                                        <p:attrNameLst>
                                          <p:attrName>style.visibility</p:attrName>
                                        </p:attrNameLst>
                                      </p:cBhvr>
                                      <p:to>
                                        <p:strVal val="visible"/>
                                      </p:to>
                                    </p:set>
                                    <p:anim calcmode="lin" valueType="num">
                                      <p:cBhvr>
                                        <p:cTn id="40" dur="500" fill="hold"/>
                                        <p:tgtEl>
                                          <p:spTgt spid="1814"/>
                                        </p:tgtEl>
                                        <p:attrNameLst>
                                          <p:attrName>ppt_w</p:attrName>
                                        </p:attrNameLst>
                                      </p:cBhvr>
                                      <p:tavLst>
                                        <p:tav tm="0">
                                          <p:val>
                                            <p:fltVal val="0"/>
                                          </p:val>
                                        </p:tav>
                                        <p:tav tm="100000">
                                          <p:val>
                                            <p:strVal val="#ppt_w"/>
                                          </p:val>
                                        </p:tav>
                                      </p:tavLst>
                                    </p:anim>
                                    <p:anim calcmode="lin" valueType="num">
                                      <p:cBhvr>
                                        <p:cTn id="41" dur="500" fill="hold"/>
                                        <p:tgtEl>
                                          <p:spTgt spid="1814"/>
                                        </p:tgtEl>
                                        <p:attrNameLst>
                                          <p:attrName>ppt_h</p:attrName>
                                        </p:attrNameLst>
                                      </p:cBhvr>
                                      <p:tavLst>
                                        <p:tav tm="0">
                                          <p:val>
                                            <p:fltVal val="0"/>
                                          </p:val>
                                        </p:tav>
                                        <p:tav tm="100000">
                                          <p:val>
                                            <p:strVal val="#ppt_h"/>
                                          </p:val>
                                        </p:tav>
                                      </p:tavLst>
                                    </p:anim>
                                    <p:animEffect transition="in" filter="fade">
                                      <p:cBhvr>
                                        <p:cTn id="42" dur="500"/>
                                        <p:tgtEl>
                                          <p:spTgt spid="1814"/>
                                        </p:tgtEl>
                                      </p:cBhvr>
                                    </p:animEffect>
                                  </p:childTnLst>
                                </p:cTn>
                              </p:par>
                            </p:childTnLst>
                          </p:cTn>
                        </p:par>
                      </p:childTnLst>
                    </p:cTn>
                  </p:par>
                  <p:par>
                    <p:cTn id="43" fill="hold">
                      <p:stCondLst>
                        <p:cond delay="indefinite"/>
                      </p:stCondLst>
                      <p:childTnLst>
                        <p:par>
                          <p:cTn id="44" fill="hold">
                            <p:stCondLst>
                              <p:cond delay="0"/>
                            </p:stCondLst>
                            <p:childTnLst>
                              <p:par>
                                <p:cTn id="45" presetID="23" presetClass="entr" presetSubtype="16"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dissolve">
                                      <p:cBhvr>
                                        <p:cTn id="53" dur="500"/>
                                        <p:tgtEl>
                                          <p:spTgt spid="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wipe(up)">
                                      <p:cBhvr>
                                        <p:cTn id="58" dur="500"/>
                                        <p:tgtEl>
                                          <p:spTgt spid="22"/>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808"/>
                                        </p:tgtEl>
                                        <p:attrNameLst>
                                          <p:attrName>style.visibility</p:attrName>
                                        </p:attrNameLst>
                                      </p:cBhvr>
                                      <p:to>
                                        <p:strVal val="visible"/>
                                      </p:to>
                                    </p:set>
                                    <p:animEffect transition="in" filter="wipe(up)">
                                      <p:cBhvr>
                                        <p:cTn id="63" dur="500"/>
                                        <p:tgtEl>
                                          <p:spTgt spid="18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811" grpId="0" animBg="1"/>
      <p:bldP spid="1812" grpId="0" animBg="1"/>
      <p:bldP spid="1814" grpId="0" animBg="1"/>
      <p:bldP spid="1815" grpId="0" animBg="1"/>
      <p:bldP spid="1816" grpId="0" animBg="1"/>
      <p:bldP spid="22" grpId="0" animBg="1"/>
      <p:bldP spid="180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 name="角丸四角形 263"/>
          <p:cNvSpPr/>
          <p:nvPr/>
        </p:nvSpPr>
        <p:spPr>
          <a:xfrm>
            <a:off x="417595" y="4564665"/>
            <a:ext cx="8303496" cy="1289214"/>
          </a:xfrm>
          <a:prstGeom prst="roundRect">
            <a:avLst>
              <a:gd name="adj" fmla="val 5239"/>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ハイブリッド・クラウドとマルチ・クラウド</a:t>
            </a:r>
            <a:endParaRPr kumimoji="1" lang="ja-JP" altLang="en-US" dirty="0"/>
          </a:p>
        </p:txBody>
      </p:sp>
      <p:sp>
        <p:nvSpPr>
          <p:cNvPr id="3" name="スライド番号プレースホルダー 2"/>
          <p:cNvSpPr>
            <a:spLocks noGrp="1"/>
          </p:cNvSpPr>
          <p:nvPr>
            <p:ph type="sldNum" sz="quarter" idx="12"/>
          </p:nvPr>
        </p:nvSpPr>
        <p:spPr>
          <a:xfrm>
            <a:off x="6941771" y="6644742"/>
            <a:ext cx="2133600" cy="217800"/>
          </a:xfrm>
          <a:effectLst>
            <a:outerShdw blurRad="50800" dist="38100" dir="2700000" algn="tl" rotWithShape="0">
              <a:prstClr val="black">
                <a:alpha val="40000"/>
              </a:prstClr>
            </a:outerShdw>
          </a:effectLst>
        </p:spPr>
        <p:txBody>
          <a:bodyPr/>
          <a:lstStyle/>
          <a:p>
            <a:fld id="{8FF8CC5D-A65D-5946-99B5-645367A967AD}" type="slidenum">
              <a:rPr kumimoji="1" lang="ja-JP" altLang="en-US" smtClean="0"/>
              <a:t>53</a:t>
            </a:fld>
            <a:endParaRPr kumimoji="1" lang="ja-JP" altLang="en-US"/>
          </a:p>
        </p:txBody>
      </p:sp>
      <p:sp>
        <p:nvSpPr>
          <p:cNvPr id="4" name="正方形/長方形 3"/>
          <p:cNvSpPr/>
          <p:nvPr/>
        </p:nvSpPr>
        <p:spPr>
          <a:xfrm>
            <a:off x="514297" y="1869817"/>
            <a:ext cx="1824449" cy="3365336"/>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2590171" y="1869817"/>
            <a:ext cx="1824449" cy="3365336"/>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4672492" y="1869817"/>
            <a:ext cx="1824449" cy="3365336"/>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6769331" y="1869817"/>
            <a:ext cx="1824449" cy="3365336"/>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417595" y="1031520"/>
            <a:ext cx="8303496" cy="618913"/>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ＭＳ Ｐゴシック"/>
                <a:ea typeface="ＭＳ Ｐゴシック"/>
                <a:cs typeface="ＭＳ Ｐゴシック"/>
              </a:rPr>
              <a:t>クラウド管理プラットフォーム</a:t>
            </a:r>
            <a:endParaRPr kumimoji="1" lang="en-US" altLang="ja-JP" sz="2000" dirty="0" smtClean="0">
              <a:solidFill>
                <a:srgbClr val="FFFFFF"/>
              </a:solidFill>
              <a:latin typeface="ＭＳ Ｐゴシック"/>
              <a:ea typeface="ＭＳ Ｐゴシック"/>
              <a:cs typeface="ＭＳ Ｐゴシック"/>
            </a:endParaRPr>
          </a:p>
          <a:p>
            <a:pPr algn="ctr"/>
            <a:r>
              <a:rPr lang="en-US" altLang="ja-JP" sz="1000" dirty="0" smtClean="0">
                <a:solidFill>
                  <a:srgbClr val="FFFFFF"/>
                </a:solidFill>
                <a:latin typeface="ＭＳ Ｐゴシック"/>
                <a:ea typeface="ＭＳ Ｐゴシック"/>
                <a:cs typeface="ＭＳ Ｐゴシック"/>
              </a:rPr>
              <a:t>Prime Cloud Controller (SCSK) / </a:t>
            </a:r>
            <a:r>
              <a:rPr lang="en-US" altLang="ja-JP" sz="1000" dirty="0" err="1" smtClean="0">
                <a:solidFill>
                  <a:srgbClr val="FFFFFF"/>
                </a:solidFill>
                <a:latin typeface="ＭＳ Ｐゴシック"/>
                <a:ea typeface="ＭＳ Ｐゴシック"/>
                <a:cs typeface="ＭＳ Ｐゴシック"/>
              </a:rPr>
              <a:t>RightScale</a:t>
            </a:r>
            <a:r>
              <a:rPr lang="en-US" altLang="ja-JP" sz="1000" dirty="0" smtClean="0">
                <a:solidFill>
                  <a:srgbClr val="FFFFFF"/>
                </a:solidFill>
                <a:latin typeface="ＭＳ Ｐゴシック"/>
                <a:ea typeface="ＭＳ Ｐゴシック"/>
                <a:cs typeface="ＭＳ Ｐゴシック"/>
              </a:rPr>
              <a:t> (</a:t>
            </a:r>
            <a:r>
              <a:rPr lang="en-US" altLang="ja-JP" sz="1000" dirty="0" err="1" smtClean="0">
                <a:solidFill>
                  <a:srgbClr val="FFFFFF"/>
                </a:solidFill>
                <a:latin typeface="ＭＳ Ｐゴシック"/>
                <a:ea typeface="ＭＳ Ｐゴシック"/>
                <a:cs typeface="ＭＳ Ｐゴシック"/>
              </a:rPr>
              <a:t>RightScale</a:t>
            </a:r>
            <a:r>
              <a:rPr lang="en-US" altLang="ja-JP" sz="1000" dirty="0" smtClean="0">
                <a:solidFill>
                  <a:srgbClr val="FFFFFF"/>
                </a:solidFill>
                <a:latin typeface="ＭＳ Ｐゴシック"/>
                <a:ea typeface="ＭＳ Ｐゴシック"/>
                <a:cs typeface="ＭＳ Ｐゴシック"/>
              </a:rPr>
              <a:t>) / </a:t>
            </a:r>
            <a:r>
              <a:rPr lang="en-US" altLang="ja-JP" sz="1000" dirty="0" err="1" smtClean="0">
                <a:solidFill>
                  <a:srgbClr val="FFFFFF"/>
                </a:solidFill>
                <a:latin typeface="ＭＳ Ｐゴシック"/>
                <a:ea typeface="ＭＳ Ｐゴシック"/>
                <a:cs typeface="ＭＳ Ｐゴシック"/>
              </a:rPr>
              <a:t>vRealize</a:t>
            </a:r>
            <a:r>
              <a:rPr lang="en-US" altLang="ja-JP" sz="1000" dirty="0" smtClean="0">
                <a:solidFill>
                  <a:srgbClr val="FFFFFF"/>
                </a:solidFill>
                <a:latin typeface="ＭＳ Ｐゴシック"/>
                <a:ea typeface="ＭＳ Ｐゴシック"/>
                <a:cs typeface="ＭＳ Ｐゴシック"/>
              </a:rPr>
              <a:t> Suite (</a:t>
            </a:r>
            <a:r>
              <a:rPr lang="en-US" altLang="ja-JP" sz="1000" dirty="0" err="1" smtClean="0">
                <a:solidFill>
                  <a:srgbClr val="FFFFFF"/>
                </a:solidFill>
                <a:latin typeface="ＭＳ Ｐゴシック"/>
                <a:ea typeface="ＭＳ Ｐゴシック"/>
                <a:cs typeface="ＭＳ Ｐゴシック"/>
              </a:rPr>
              <a:t>Vmware</a:t>
            </a:r>
            <a:r>
              <a:rPr lang="en-US" altLang="ja-JP" sz="1000" dirty="0" smtClean="0">
                <a:solidFill>
                  <a:srgbClr val="FFFFFF"/>
                </a:solidFill>
                <a:latin typeface="ＭＳ Ｐゴシック"/>
                <a:ea typeface="ＭＳ Ｐゴシック"/>
                <a:cs typeface="ＭＳ Ｐゴシック"/>
              </a:rPr>
              <a:t>) </a:t>
            </a:r>
            <a:r>
              <a:rPr lang="ja-JP" altLang="en-US" sz="1000" dirty="0" smtClean="0">
                <a:solidFill>
                  <a:srgbClr val="FFFFFF"/>
                </a:solidFill>
                <a:latin typeface="ＭＳ Ｐゴシック"/>
                <a:ea typeface="ＭＳ Ｐゴシック"/>
                <a:cs typeface="ＭＳ Ｐゴシック"/>
              </a:rPr>
              <a:t>など</a:t>
            </a:r>
            <a:r>
              <a:rPr lang="en-US" altLang="ja-JP" sz="1000" dirty="0" smtClean="0">
                <a:solidFill>
                  <a:srgbClr val="FFFFFF"/>
                </a:solidFill>
                <a:latin typeface="ＭＳ Ｐゴシック"/>
                <a:ea typeface="ＭＳ Ｐゴシック"/>
                <a:cs typeface="ＭＳ Ｐゴシック"/>
              </a:rPr>
              <a:t> </a:t>
            </a:r>
            <a:endParaRPr kumimoji="1" lang="ja-JP" altLang="en-US" sz="1000" dirty="0">
              <a:solidFill>
                <a:srgbClr val="FFFFFF"/>
              </a:solidFill>
              <a:latin typeface="ＭＳ Ｐゴシック"/>
              <a:ea typeface="ＭＳ Ｐゴシック"/>
              <a:cs typeface="ＭＳ Ｐゴシック"/>
            </a:endParaRPr>
          </a:p>
        </p:txBody>
      </p:sp>
      <p:grpSp>
        <p:nvGrpSpPr>
          <p:cNvPr id="158" name="図形グループ 157"/>
          <p:cNvGrpSpPr/>
          <p:nvPr/>
        </p:nvGrpSpPr>
        <p:grpSpPr>
          <a:xfrm>
            <a:off x="887693" y="4270509"/>
            <a:ext cx="309971" cy="140029"/>
            <a:chOff x="6769100" y="1390650"/>
            <a:chExt cx="317500" cy="157483"/>
          </a:xfrm>
          <a:effectLst>
            <a:outerShdw blurRad="50800" dist="38100" dir="2700000" algn="tl" rotWithShape="0">
              <a:prstClr val="black">
                <a:alpha val="40000"/>
              </a:prstClr>
            </a:outerShdw>
          </a:effectLst>
        </p:grpSpPr>
        <p:sp>
          <p:nvSpPr>
            <p:cNvPr id="159" name="正方形/長方形 15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0" name="円/楕円 15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1" name="直線コネクタ 160"/>
            <p:cNvCxnSpPr>
              <a:stCxn id="160" idx="6"/>
              <a:endCxn id="15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2" name="図形グループ 161"/>
          <p:cNvGrpSpPr/>
          <p:nvPr/>
        </p:nvGrpSpPr>
        <p:grpSpPr>
          <a:xfrm>
            <a:off x="1248714" y="4270509"/>
            <a:ext cx="309971" cy="140029"/>
            <a:chOff x="6769100" y="1390650"/>
            <a:chExt cx="317500" cy="157483"/>
          </a:xfrm>
          <a:effectLst>
            <a:outerShdw blurRad="50800" dist="38100" dir="2700000" algn="tl" rotWithShape="0">
              <a:prstClr val="black">
                <a:alpha val="40000"/>
              </a:prstClr>
            </a:outerShdw>
          </a:effectLst>
        </p:grpSpPr>
        <p:sp>
          <p:nvSpPr>
            <p:cNvPr id="163" name="正方形/長方形 16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4" name="円/楕円 16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5" name="直線コネクタ 164"/>
            <p:cNvCxnSpPr>
              <a:stCxn id="164" idx="6"/>
              <a:endCxn id="16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6" name="図形グループ 165"/>
          <p:cNvGrpSpPr/>
          <p:nvPr/>
        </p:nvGrpSpPr>
        <p:grpSpPr>
          <a:xfrm>
            <a:off x="1609736" y="4270509"/>
            <a:ext cx="309971" cy="140029"/>
            <a:chOff x="6769100" y="1390650"/>
            <a:chExt cx="317500" cy="157483"/>
          </a:xfrm>
          <a:effectLst>
            <a:outerShdw blurRad="50800" dist="38100" dir="2700000" algn="tl" rotWithShape="0">
              <a:prstClr val="black">
                <a:alpha val="40000"/>
              </a:prstClr>
            </a:outerShdw>
          </a:effectLst>
        </p:grpSpPr>
        <p:sp>
          <p:nvSpPr>
            <p:cNvPr id="167" name="正方形/長方形 16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8" name="円/楕円 16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9" name="直線コネクタ 168"/>
            <p:cNvCxnSpPr>
              <a:stCxn id="168" idx="6"/>
              <a:endCxn id="16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0" name="図形グループ 169"/>
          <p:cNvGrpSpPr/>
          <p:nvPr/>
        </p:nvGrpSpPr>
        <p:grpSpPr>
          <a:xfrm>
            <a:off x="887693" y="4082514"/>
            <a:ext cx="309971" cy="140029"/>
            <a:chOff x="6769100" y="1390650"/>
            <a:chExt cx="317500" cy="157483"/>
          </a:xfrm>
          <a:effectLst>
            <a:outerShdw blurRad="50800" dist="38100" dir="2700000" algn="tl" rotWithShape="0">
              <a:prstClr val="black">
                <a:alpha val="40000"/>
              </a:prstClr>
            </a:outerShdw>
          </a:effectLst>
        </p:grpSpPr>
        <p:sp>
          <p:nvSpPr>
            <p:cNvPr id="171" name="正方形/長方形 17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2" name="円/楕円 17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3" name="直線コネクタ 172"/>
            <p:cNvCxnSpPr>
              <a:stCxn id="172" idx="6"/>
              <a:endCxn id="17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4" name="図形グループ 173"/>
          <p:cNvGrpSpPr/>
          <p:nvPr/>
        </p:nvGrpSpPr>
        <p:grpSpPr>
          <a:xfrm>
            <a:off x="1248714" y="4082514"/>
            <a:ext cx="309971" cy="140029"/>
            <a:chOff x="6769100" y="1390650"/>
            <a:chExt cx="317500" cy="157483"/>
          </a:xfrm>
          <a:effectLst>
            <a:outerShdw blurRad="50800" dist="38100" dir="2700000" algn="tl" rotWithShape="0">
              <a:prstClr val="black">
                <a:alpha val="40000"/>
              </a:prstClr>
            </a:outerShdw>
          </a:effectLst>
        </p:grpSpPr>
        <p:sp>
          <p:nvSpPr>
            <p:cNvPr id="175" name="正方形/長方形 17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6" name="円/楕円 17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7" name="直線コネクタ 176"/>
            <p:cNvCxnSpPr>
              <a:stCxn id="176" idx="6"/>
              <a:endCxn id="17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8" name="図形グループ 177"/>
          <p:cNvGrpSpPr/>
          <p:nvPr/>
        </p:nvGrpSpPr>
        <p:grpSpPr>
          <a:xfrm>
            <a:off x="1609736" y="4082514"/>
            <a:ext cx="309971" cy="140029"/>
            <a:chOff x="6769100" y="1390650"/>
            <a:chExt cx="317500" cy="157483"/>
          </a:xfrm>
          <a:effectLst>
            <a:outerShdw blurRad="50800" dist="38100" dir="2700000" algn="tl" rotWithShape="0">
              <a:prstClr val="black">
                <a:alpha val="40000"/>
              </a:prstClr>
            </a:outerShdw>
          </a:effectLst>
        </p:grpSpPr>
        <p:sp>
          <p:nvSpPr>
            <p:cNvPr id="179" name="正方形/長方形 17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0" name="円/楕円 17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1" name="直線コネクタ 180"/>
            <p:cNvCxnSpPr>
              <a:stCxn id="180" idx="6"/>
              <a:endCxn id="17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2" name="図形グループ 181"/>
          <p:cNvGrpSpPr/>
          <p:nvPr/>
        </p:nvGrpSpPr>
        <p:grpSpPr>
          <a:xfrm>
            <a:off x="2969086" y="4264930"/>
            <a:ext cx="309971" cy="140029"/>
            <a:chOff x="6769100" y="1390650"/>
            <a:chExt cx="317500" cy="157483"/>
          </a:xfrm>
          <a:effectLst>
            <a:outerShdw blurRad="50800" dist="38100" dir="2700000" algn="tl" rotWithShape="0">
              <a:prstClr val="black">
                <a:alpha val="40000"/>
              </a:prstClr>
            </a:outerShdw>
          </a:effectLst>
        </p:grpSpPr>
        <p:sp>
          <p:nvSpPr>
            <p:cNvPr id="183" name="正方形/長方形 18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4" name="円/楕円 18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5" name="直線コネクタ 184"/>
            <p:cNvCxnSpPr>
              <a:stCxn id="184" idx="6"/>
              <a:endCxn id="18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6" name="図形グループ 185"/>
          <p:cNvGrpSpPr/>
          <p:nvPr/>
        </p:nvGrpSpPr>
        <p:grpSpPr>
          <a:xfrm>
            <a:off x="3330107" y="4264930"/>
            <a:ext cx="309971" cy="140029"/>
            <a:chOff x="6769100" y="1390650"/>
            <a:chExt cx="317500" cy="157483"/>
          </a:xfrm>
          <a:effectLst>
            <a:outerShdw blurRad="50800" dist="38100" dir="2700000" algn="tl" rotWithShape="0">
              <a:prstClr val="black">
                <a:alpha val="40000"/>
              </a:prstClr>
            </a:outerShdw>
          </a:effectLst>
        </p:grpSpPr>
        <p:sp>
          <p:nvSpPr>
            <p:cNvPr id="187" name="正方形/長方形 18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8" name="円/楕円 18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9" name="直線コネクタ 188"/>
            <p:cNvCxnSpPr>
              <a:stCxn id="188" idx="6"/>
              <a:endCxn id="18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0" name="図形グループ 189"/>
          <p:cNvGrpSpPr/>
          <p:nvPr/>
        </p:nvGrpSpPr>
        <p:grpSpPr>
          <a:xfrm>
            <a:off x="3691129" y="4264930"/>
            <a:ext cx="309971" cy="140029"/>
            <a:chOff x="6769100" y="1390650"/>
            <a:chExt cx="317500" cy="157483"/>
          </a:xfrm>
          <a:effectLst>
            <a:outerShdw blurRad="50800" dist="38100" dir="2700000" algn="tl" rotWithShape="0">
              <a:prstClr val="black">
                <a:alpha val="40000"/>
              </a:prstClr>
            </a:outerShdw>
          </a:effectLst>
        </p:grpSpPr>
        <p:sp>
          <p:nvSpPr>
            <p:cNvPr id="191" name="正方形/長方形 19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2" name="円/楕円 19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3" name="直線コネクタ 192"/>
            <p:cNvCxnSpPr>
              <a:stCxn id="192" idx="6"/>
              <a:endCxn id="19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4" name="図形グループ 193"/>
          <p:cNvGrpSpPr/>
          <p:nvPr/>
        </p:nvGrpSpPr>
        <p:grpSpPr>
          <a:xfrm>
            <a:off x="2969086" y="4076935"/>
            <a:ext cx="309971" cy="140029"/>
            <a:chOff x="6769100" y="1390650"/>
            <a:chExt cx="317500" cy="157483"/>
          </a:xfrm>
          <a:effectLst>
            <a:outerShdw blurRad="50800" dist="38100" dir="2700000" algn="tl" rotWithShape="0">
              <a:prstClr val="black">
                <a:alpha val="40000"/>
              </a:prstClr>
            </a:outerShdw>
          </a:effectLst>
        </p:grpSpPr>
        <p:sp>
          <p:nvSpPr>
            <p:cNvPr id="195" name="正方形/長方形 19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6" name="円/楕円 19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7" name="直線コネクタ 196"/>
            <p:cNvCxnSpPr>
              <a:stCxn id="196" idx="6"/>
              <a:endCxn id="19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8" name="図形グループ 197"/>
          <p:cNvGrpSpPr/>
          <p:nvPr/>
        </p:nvGrpSpPr>
        <p:grpSpPr>
          <a:xfrm>
            <a:off x="3330107" y="4076935"/>
            <a:ext cx="309971" cy="140029"/>
            <a:chOff x="6769100" y="1390650"/>
            <a:chExt cx="317500" cy="157483"/>
          </a:xfrm>
          <a:effectLst>
            <a:outerShdw blurRad="50800" dist="38100" dir="2700000" algn="tl" rotWithShape="0">
              <a:prstClr val="black">
                <a:alpha val="40000"/>
              </a:prstClr>
            </a:outerShdw>
          </a:effectLst>
        </p:grpSpPr>
        <p:sp>
          <p:nvSpPr>
            <p:cNvPr id="199" name="正方形/長方形 19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0" name="円/楕円 19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1" name="直線コネクタ 200"/>
            <p:cNvCxnSpPr>
              <a:stCxn id="200" idx="6"/>
              <a:endCxn id="19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2" name="図形グループ 201"/>
          <p:cNvGrpSpPr/>
          <p:nvPr/>
        </p:nvGrpSpPr>
        <p:grpSpPr>
          <a:xfrm>
            <a:off x="3691129" y="4076935"/>
            <a:ext cx="309971" cy="140029"/>
            <a:chOff x="6769100" y="1390650"/>
            <a:chExt cx="317500" cy="157483"/>
          </a:xfrm>
          <a:effectLst>
            <a:outerShdw blurRad="50800" dist="38100" dir="2700000" algn="tl" rotWithShape="0">
              <a:prstClr val="black">
                <a:alpha val="40000"/>
              </a:prstClr>
            </a:outerShdw>
          </a:effectLst>
        </p:grpSpPr>
        <p:sp>
          <p:nvSpPr>
            <p:cNvPr id="203" name="正方形/長方形 20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4" name="円/楕円 20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5" name="直線コネクタ 204"/>
            <p:cNvCxnSpPr>
              <a:stCxn id="204" idx="6"/>
              <a:endCxn id="20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55" name="テキスト ボックス 254"/>
          <p:cNvSpPr txBox="1"/>
          <p:nvPr/>
        </p:nvSpPr>
        <p:spPr>
          <a:xfrm>
            <a:off x="514297" y="4680711"/>
            <a:ext cx="1824449" cy="461665"/>
          </a:xfrm>
          <a:prstGeom prst="rect">
            <a:avLst/>
          </a:prstGeom>
          <a:noFill/>
        </p:spPr>
        <p:txBody>
          <a:bodyPr wrap="square" rtlCol="0">
            <a:spAutoFit/>
          </a:bodyPr>
          <a:lstStyle/>
          <a:p>
            <a:pPr algn="ctr"/>
            <a:r>
              <a:rPr kumimoji="1" lang="ja-JP" altLang="en-US" sz="1200" dirty="0" smtClean="0">
                <a:solidFill>
                  <a:schemeClr val="accent6">
                    <a:lumMod val="50000"/>
                  </a:schemeClr>
                </a:solidFill>
              </a:rPr>
              <a:t>オンプレミス（自社構内）</a:t>
            </a:r>
            <a:endParaRPr kumimoji="1" lang="en-US" altLang="ja-JP" sz="1200" dirty="0" smtClean="0">
              <a:solidFill>
                <a:schemeClr val="accent6">
                  <a:lumMod val="50000"/>
                </a:schemeClr>
              </a:solidFill>
            </a:endParaRPr>
          </a:p>
          <a:p>
            <a:pPr algn="ctr"/>
            <a:r>
              <a:rPr lang="ja-JP" altLang="en-US" sz="1200" dirty="0" smtClean="0">
                <a:solidFill>
                  <a:schemeClr val="accent6">
                    <a:lumMod val="50000"/>
                  </a:schemeClr>
                </a:solidFill>
              </a:rPr>
              <a:t>データセンタ（自社設備）</a:t>
            </a:r>
            <a:endParaRPr kumimoji="1" lang="ja-JP" altLang="en-US" sz="1200" dirty="0">
              <a:solidFill>
                <a:schemeClr val="accent6">
                  <a:lumMod val="50000"/>
                </a:schemeClr>
              </a:solidFill>
            </a:endParaRPr>
          </a:p>
        </p:txBody>
      </p:sp>
      <p:sp>
        <p:nvSpPr>
          <p:cNvPr id="256" name="テキスト ボックス 255"/>
          <p:cNvSpPr txBox="1"/>
          <p:nvPr/>
        </p:nvSpPr>
        <p:spPr>
          <a:xfrm>
            <a:off x="2596098" y="4680711"/>
            <a:ext cx="1824449" cy="438582"/>
          </a:xfrm>
          <a:prstGeom prst="rect">
            <a:avLst/>
          </a:prstGeom>
          <a:noFill/>
        </p:spPr>
        <p:txBody>
          <a:bodyPr wrap="square" rtlCol="0">
            <a:spAutoFit/>
          </a:bodyPr>
          <a:lstStyle/>
          <a:p>
            <a:pPr algn="ctr"/>
            <a:r>
              <a:rPr lang="ja-JP" altLang="en-US" sz="1200" dirty="0" smtClean="0">
                <a:solidFill>
                  <a:schemeClr val="accent6">
                    <a:lumMod val="50000"/>
                  </a:schemeClr>
                </a:solidFill>
              </a:rPr>
              <a:t>データセンタ（他社設備）</a:t>
            </a:r>
            <a:endParaRPr lang="en-US" altLang="ja-JP" sz="1200" dirty="0" smtClean="0">
              <a:solidFill>
                <a:schemeClr val="accent6">
                  <a:lumMod val="50000"/>
                </a:schemeClr>
              </a:solidFill>
            </a:endParaRPr>
          </a:p>
          <a:p>
            <a:pPr algn="ctr"/>
            <a:r>
              <a:rPr kumimoji="1" lang="ja-JP" altLang="en-US" sz="1000" dirty="0" smtClean="0">
                <a:solidFill>
                  <a:schemeClr val="accent6">
                    <a:lumMod val="50000"/>
                  </a:schemeClr>
                </a:solidFill>
              </a:rPr>
              <a:t>コロケーション／</a:t>
            </a:r>
            <a:r>
              <a:rPr lang="ja-JP" altLang="en-US" sz="1000" dirty="0" smtClean="0">
                <a:solidFill>
                  <a:schemeClr val="accent6">
                    <a:lumMod val="50000"/>
                  </a:schemeClr>
                </a:solidFill>
              </a:rPr>
              <a:t>ホスティング</a:t>
            </a:r>
            <a:endParaRPr kumimoji="1" lang="ja-JP" altLang="en-US" sz="1000" dirty="0">
              <a:solidFill>
                <a:schemeClr val="accent6">
                  <a:lumMod val="50000"/>
                </a:schemeClr>
              </a:solidFill>
            </a:endParaRPr>
          </a:p>
        </p:txBody>
      </p:sp>
      <p:sp>
        <p:nvSpPr>
          <p:cNvPr id="257" name="テキスト ボックス 256"/>
          <p:cNvSpPr txBox="1"/>
          <p:nvPr/>
        </p:nvSpPr>
        <p:spPr>
          <a:xfrm>
            <a:off x="4671564" y="4680711"/>
            <a:ext cx="1824449" cy="276999"/>
          </a:xfrm>
          <a:prstGeom prst="rect">
            <a:avLst/>
          </a:prstGeom>
          <a:noFill/>
        </p:spPr>
        <p:txBody>
          <a:bodyPr wrap="square" rtlCol="0">
            <a:spAutoFit/>
          </a:bodyPr>
          <a:lstStyle/>
          <a:p>
            <a:pPr algn="ctr"/>
            <a:r>
              <a:rPr kumimoji="1" lang="ja-JP" altLang="en-US" sz="1200" dirty="0" smtClean="0">
                <a:solidFill>
                  <a:srgbClr val="000090"/>
                </a:solidFill>
              </a:rPr>
              <a:t>パブリック・クラウド</a:t>
            </a:r>
            <a:endParaRPr kumimoji="1" lang="ja-JP" altLang="en-US" sz="1200" dirty="0">
              <a:solidFill>
                <a:srgbClr val="000090"/>
              </a:solidFill>
            </a:endParaRPr>
          </a:p>
        </p:txBody>
      </p:sp>
      <p:sp>
        <p:nvSpPr>
          <p:cNvPr id="258" name="テキスト ボックス 257"/>
          <p:cNvSpPr txBox="1"/>
          <p:nvPr/>
        </p:nvSpPr>
        <p:spPr>
          <a:xfrm>
            <a:off x="6769331" y="4674264"/>
            <a:ext cx="1824449" cy="276999"/>
          </a:xfrm>
          <a:prstGeom prst="rect">
            <a:avLst/>
          </a:prstGeom>
          <a:noFill/>
        </p:spPr>
        <p:txBody>
          <a:bodyPr wrap="square" rtlCol="0">
            <a:spAutoFit/>
          </a:bodyPr>
          <a:lstStyle/>
          <a:p>
            <a:pPr algn="ctr"/>
            <a:r>
              <a:rPr kumimoji="1" lang="ja-JP" altLang="en-US" sz="1200" dirty="0" smtClean="0">
                <a:solidFill>
                  <a:srgbClr val="000090"/>
                </a:solidFill>
              </a:rPr>
              <a:t>パブリック・クラウド</a:t>
            </a:r>
            <a:endParaRPr kumimoji="1" lang="ja-JP" altLang="en-US" sz="1200" dirty="0">
              <a:solidFill>
                <a:srgbClr val="000090"/>
              </a:solidFill>
            </a:endParaRPr>
          </a:p>
        </p:txBody>
      </p:sp>
      <p:sp>
        <p:nvSpPr>
          <p:cNvPr id="260" name="正方形/長方形 259"/>
          <p:cNvSpPr/>
          <p:nvPr/>
        </p:nvSpPr>
        <p:spPr>
          <a:xfrm>
            <a:off x="617446" y="1998571"/>
            <a:ext cx="5795687" cy="1987857"/>
          </a:xfrm>
          <a:prstGeom prst="rect">
            <a:avLst/>
          </a:prstGeom>
          <a:solidFill>
            <a:srgbClr val="3366FF">
              <a:alpha val="39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1" name="正方形/長方形 260"/>
          <p:cNvSpPr/>
          <p:nvPr/>
        </p:nvSpPr>
        <p:spPr>
          <a:xfrm>
            <a:off x="4775640" y="2295318"/>
            <a:ext cx="3758493" cy="1353871"/>
          </a:xfrm>
          <a:prstGeom prst="rect">
            <a:avLst/>
          </a:prstGeom>
          <a:solidFill>
            <a:srgbClr val="008000">
              <a:alpha val="39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2" name="図 11" descr="cloud.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46556" y="2063752"/>
            <a:ext cx="1475839" cy="1475839"/>
          </a:xfrm>
          <a:prstGeom prst="rect">
            <a:avLst/>
          </a:prstGeom>
          <a:effectLst>
            <a:outerShdw blurRad="50800" dist="38100" dir="2700000" algn="tl" rotWithShape="0">
              <a:prstClr val="black">
                <a:alpha val="40000"/>
              </a:prstClr>
            </a:outerShdw>
          </a:effectLst>
        </p:spPr>
      </p:pic>
      <p:grpSp>
        <p:nvGrpSpPr>
          <p:cNvPr id="94" name="図形グループ 93"/>
          <p:cNvGrpSpPr/>
          <p:nvPr/>
        </p:nvGrpSpPr>
        <p:grpSpPr>
          <a:xfrm>
            <a:off x="5787271" y="2769062"/>
            <a:ext cx="309971" cy="140029"/>
            <a:chOff x="6769100" y="1390650"/>
            <a:chExt cx="317500" cy="157483"/>
          </a:xfrm>
          <a:effectLst>
            <a:outerShdw blurRad="50800" dist="38100" dir="2700000" algn="tl" rotWithShape="0">
              <a:prstClr val="black">
                <a:alpha val="40000"/>
              </a:prstClr>
            </a:outerShdw>
          </a:effectLst>
        </p:grpSpPr>
        <p:sp>
          <p:nvSpPr>
            <p:cNvPr id="95" name="正方形/長方形 9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6" name="円/楕円 9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7" name="直線コネクタ 96"/>
            <p:cNvCxnSpPr>
              <a:stCxn id="96" idx="6"/>
              <a:endCxn id="9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6" name="図形グループ 105"/>
          <p:cNvGrpSpPr/>
          <p:nvPr/>
        </p:nvGrpSpPr>
        <p:grpSpPr>
          <a:xfrm>
            <a:off x="5787271" y="2391397"/>
            <a:ext cx="309971" cy="140029"/>
            <a:chOff x="6769100" y="1390650"/>
            <a:chExt cx="317500" cy="157483"/>
          </a:xfrm>
          <a:effectLst>
            <a:outerShdw blurRad="50800" dist="38100" dir="2700000" algn="tl" rotWithShape="0">
              <a:prstClr val="black">
                <a:alpha val="40000"/>
              </a:prstClr>
            </a:outerShdw>
          </a:effectLst>
        </p:grpSpPr>
        <p:sp>
          <p:nvSpPr>
            <p:cNvPr id="107" name="正方形/長方形 10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8" name="円/楕円 10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9" name="直線コネクタ 108"/>
            <p:cNvCxnSpPr>
              <a:stCxn id="108" idx="6"/>
              <a:endCxn id="10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8" name="図形グループ 117"/>
          <p:cNvGrpSpPr/>
          <p:nvPr/>
        </p:nvGrpSpPr>
        <p:grpSpPr>
          <a:xfrm>
            <a:off x="5787271" y="2581067"/>
            <a:ext cx="309971" cy="140029"/>
            <a:chOff x="6769100" y="1390650"/>
            <a:chExt cx="317500" cy="157483"/>
          </a:xfrm>
          <a:effectLst>
            <a:outerShdw blurRad="50800" dist="38100" dir="2700000" algn="tl" rotWithShape="0">
              <a:prstClr val="black">
                <a:alpha val="40000"/>
              </a:prstClr>
            </a:outerShdw>
          </a:effectLst>
        </p:grpSpPr>
        <p:sp>
          <p:nvSpPr>
            <p:cNvPr id="119" name="正方形/長方形 1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0" name="円/楕円 1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1" name="直線コネクタ 120"/>
            <p:cNvCxnSpPr>
              <a:stCxn id="120" idx="6"/>
              <a:endCxn id="11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4" name="図形グループ 213"/>
          <p:cNvGrpSpPr/>
          <p:nvPr/>
        </p:nvGrpSpPr>
        <p:grpSpPr>
          <a:xfrm>
            <a:off x="5787271" y="3149435"/>
            <a:ext cx="309971" cy="140029"/>
            <a:chOff x="6769100" y="1390650"/>
            <a:chExt cx="317500" cy="157483"/>
          </a:xfrm>
          <a:effectLst>
            <a:outerShdw blurRad="50800" dist="38100" dir="2700000" algn="tl" rotWithShape="0">
              <a:prstClr val="black">
                <a:alpha val="40000"/>
              </a:prstClr>
            </a:outerShdw>
          </a:effectLst>
        </p:grpSpPr>
        <p:sp>
          <p:nvSpPr>
            <p:cNvPr id="215" name="正方形/長方形 2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6" name="円/楕円 2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7" name="直線コネクタ 216"/>
            <p:cNvCxnSpPr>
              <a:stCxn id="216" idx="6"/>
              <a:endCxn id="21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6" name="図形グループ 225"/>
          <p:cNvGrpSpPr/>
          <p:nvPr/>
        </p:nvGrpSpPr>
        <p:grpSpPr>
          <a:xfrm>
            <a:off x="5787271" y="2961440"/>
            <a:ext cx="309971" cy="140029"/>
            <a:chOff x="6769100" y="1390650"/>
            <a:chExt cx="317500" cy="157483"/>
          </a:xfrm>
          <a:effectLst>
            <a:outerShdw blurRad="50800" dist="38100" dir="2700000" algn="tl" rotWithShape="0">
              <a:prstClr val="black">
                <a:alpha val="40000"/>
              </a:prstClr>
            </a:outerShdw>
          </a:effectLst>
        </p:grpSpPr>
        <p:sp>
          <p:nvSpPr>
            <p:cNvPr id="227" name="正方形/長方形 22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8" name="円/楕円 22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9" name="直線コネクタ 228"/>
            <p:cNvCxnSpPr>
              <a:stCxn id="228" idx="6"/>
              <a:endCxn id="22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54" name="正方形/長方形 253"/>
          <p:cNvSpPr/>
          <p:nvPr/>
        </p:nvSpPr>
        <p:spPr>
          <a:xfrm>
            <a:off x="4994833" y="2756967"/>
            <a:ext cx="792437" cy="1075203"/>
          </a:xfrm>
          <a:prstGeom prst="rect">
            <a:avLst/>
          </a:prstGeom>
          <a:solidFill>
            <a:schemeClr val="accent6">
              <a:lumMod val="75000"/>
              <a:alpha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6" name="図形グループ 85"/>
          <p:cNvGrpSpPr/>
          <p:nvPr/>
        </p:nvGrpSpPr>
        <p:grpSpPr>
          <a:xfrm>
            <a:off x="5065228" y="2769062"/>
            <a:ext cx="309971" cy="140029"/>
            <a:chOff x="6769100" y="1390650"/>
            <a:chExt cx="317500" cy="157483"/>
          </a:xfrm>
          <a:effectLst>
            <a:outerShdw blurRad="50800" dist="38100" dir="2700000" algn="tl" rotWithShape="0">
              <a:prstClr val="black">
                <a:alpha val="40000"/>
              </a:prstClr>
            </a:outerShdw>
          </a:effectLst>
        </p:grpSpPr>
        <p:sp>
          <p:nvSpPr>
            <p:cNvPr id="87" name="正方形/長方形 8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8" name="円/楕円 8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9" name="直線コネクタ 88"/>
            <p:cNvCxnSpPr>
              <a:stCxn id="88" idx="6"/>
              <a:endCxn id="8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0" name="図形グループ 89"/>
          <p:cNvGrpSpPr/>
          <p:nvPr/>
        </p:nvGrpSpPr>
        <p:grpSpPr>
          <a:xfrm>
            <a:off x="5426249" y="2769062"/>
            <a:ext cx="309971" cy="140029"/>
            <a:chOff x="6769100" y="1390650"/>
            <a:chExt cx="317500" cy="157483"/>
          </a:xfrm>
          <a:effectLst>
            <a:outerShdw blurRad="50800" dist="38100" dir="2700000" algn="tl" rotWithShape="0">
              <a:prstClr val="black">
                <a:alpha val="40000"/>
              </a:prstClr>
            </a:outerShdw>
          </a:effectLst>
        </p:grpSpPr>
        <p:sp>
          <p:nvSpPr>
            <p:cNvPr id="91" name="正方形/長方形 9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2" name="円/楕円 9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3" name="直線コネクタ 92"/>
            <p:cNvCxnSpPr>
              <a:stCxn id="92" idx="6"/>
              <a:endCxn id="9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8" name="図形グループ 97"/>
          <p:cNvGrpSpPr/>
          <p:nvPr/>
        </p:nvGrpSpPr>
        <p:grpSpPr>
          <a:xfrm>
            <a:off x="5065228" y="2391397"/>
            <a:ext cx="309971" cy="140029"/>
            <a:chOff x="6769100" y="1390650"/>
            <a:chExt cx="317500" cy="157483"/>
          </a:xfrm>
          <a:effectLst>
            <a:outerShdw blurRad="50800" dist="38100" dir="2700000" algn="tl" rotWithShape="0">
              <a:prstClr val="black">
                <a:alpha val="40000"/>
              </a:prstClr>
            </a:outerShdw>
          </a:effectLst>
        </p:grpSpPr>
        <p:sp>
          <p:nvSpPr>
            <p:cNvPr id="99" name="正方形/長方形 9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0" name="円/楕円 9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1" name="直線コネクタ 100"/>
            <p:cNvCxnSpPr>
              <a:stCxn id="100" idx="6"/>
              <a:endCxn id="9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2" name="図形グループ 101"/>
          <p:cNvGrpSpPr/>
          <p:nvPr/>
        </p:nvGrpSpPr>
        <p:grpSpPr>
          <a:xfrm>
            <a:off x="5426249" y="2391397"/>
            <a:ext cx="309971" cy="140029"/>
            <a:chOff x="6769100" y="1390650"/>
            <a:chExt cx="317500" cy="157483"/>
          </a:xfrm>
          <a:effectLst>
            <a:outerShdw blurRad="50800" dist="38100" dir="2700000" algn="tl" rotWithShape="0">
              <a:prstClr val="black">
                <a:alpha val="40000"/>
              </a:prstClr>
            </a:outerShdw>
          </a:effectLst>
        </p:grpSpPr>
        <p:sp>
          <p:nvSpPr>
            <p:cNvPr id="103" name="正方形/長方形 10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4" name="円/楕円 10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5" name="直線コネクタ 104"/>
            <p:cNvCxnSpPr>
              <a:stCxn id="104" idx="6"/>
              <a:endCxn id="10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0" name="図形グループ 109"/>
          <p:cNvGrpSpPr/>
          <p:nvPr/>
        </p:nvGrpSpPr>
        <p:grpSpPr>
          <a:xfrm>
            <a:off x="5065228" y="2581067"/>
            <a:ext cx="309971" cy="140029"/>
            <a:chOff x="6769100" y="1390650"/>
            <a:chExt cx="317500" cy="157483"/>
          </a:xfrm>
          <a:effectLst>
            <a:outerShdw blurRad="50800" dist="38100" dir="2700000" algn="tl" rotWithShape="0">
              <a:prstClr val="black">
                <a:alpha val="40000"/>
              </a:prstClr>
            </a:outerShdw>
          </a:effectLst>
        </p:grpSpPr>
        <p:sp>
          <p:nvSpPr>
            <p:cNvPr id="111" name="正方形/長方形 11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2" name="円/楕円 11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3" name="直線コネクタ 112"/>
            <p:cNvCxnSpPr>
              <a:stCxn id="112" idx="6"/>
              <a:endCxn id="11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4" name="図形グループ 113"/>
          <p:cNvGrpSpPr/>
          <p:nvPr/>
        </p:nvGrpSpPr>
        <p:grpSpPr>
          <a:xfrm>
            <a:off x="5426249" y="2581067"/>
            <a:ext cx="309971" cy="140029"/>
            <a:chOff x="6769100" y="1390650"/>
            <a:chExt cx="317500" cy="157483"/>
          </a:xfrm>
          <a:effectLst>
            <a:outerShdw blurRad="50800" dist="38100" dir="2700000" algn="tl" rotWithShape="0">
              <a:prstClr val="black">
                <a:alpha val="40000"/>
              </a:prstClr>
            </a:outerShdw>
          </a:effectLst>
        </p:grpSpPr>
        <p:sp>
          <p:nvSpPr>
            <p:cNvPr id="115" name="正方形/長方形 1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6" name="円/楕円 1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7" name="直線コネクタ 116"/>
            <p:cNvCxnSpPr>
              <a:stCxn id="116" idx="6"/>
              <a:endCxn id="11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8" name="図形グループ 217"/>
          <p:cNvGrpSpPr/>
          <p:nvPr/>
        </p:nvGrpSpPr>
        <p:grpSpPr>
          <a:xfrm>
            <a:off x="5065228" y="2961440"/>
            <a:ext cx="309971" cy="140029"/>
            <a:chOff x="6769100" y="1390650"/>
            <a:chExt cx="317500" cy="157483"/>
          </a:xfrm>
          <a:effectLst>
            <a:outerShdw blurRad="50800" dist="38100" dir="2700000" algn="tl" rotWithShape="0">
              <a:prstClr val="black">
                <a:alpha val="40000"/>
              </a:prstClr>
            </a:outerShdw>
          </a:effectLst>
        </p:grpSpPr>
        <p:sp>
          <p:nvSpPr>
            <p:cNvPr id="219" name="正方形/長方形 2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0" name="円/楕円 2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1" name="直線コネクタ 220"/>
            <p:cNvCxnSpPr>
              <a:stCxn id="220" idx="6"/>
              <a:endCxn id="21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2" name="図形グループ 221"/>
          <p:cNvGrpSpPr/>
          <p:nvPr/>
        </p:nvGrpSpPr>
        <p:grpSpPr>
          <a:xfrm>
            <a:off x="5426249" y="2961440"/>
            <a:ext cx="309971" cy="140029"/>
            <a:chOff x="6769100" y="1390650"/>
            <a:chExt cx="317500" cy="157483"/>
          </a:xfrm>
          <a:effectLst>
            <a:outerShdw blurRad="50800" dist="38100" dir="2700000" algn="tl" rotWithShape="0">
              <a:prstClr val="black">
                <a:alpha val="40000"/>
              </a:prstClr>
            </a:outerShdw>
          </a:effectLst>
        </p:grpSpPr>
        <p:sp>
          <p:nvSpPr>
            <p:cNvPr id="223" name="正方形/長方形 22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4" name="円/楕円 22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5" name="直線コネクタ 224"/>
            <p:cNvCxnSpPr>
              <a:stCxn id="224" idx="6"/>
              <a:endCxn id="22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6" name="図形グループ 205"/>
          <p:cNvGrpSpPr/>
          <p:nvPr/>
        </p:nvGrpSpPr>
        <p:grpSpPr>
          <a:xfrm>
            <a:off x="5065228" y="3149435"/>
            <a:ext cx="309971" cy="140029"/>
            <a:chOff x="6769100" y="1390650"/>
            <a:chExt cx="317500" cy="157483"/>
          </a:xfrm>
          <a:effectLst>
            <a:outerShdw blurRad="50800" dist="38100" dir="2700000" algn="tl" rotWithShape="0">
              <a:prstClr val="black">
                <a:alpha val="40000"/>
              </a:prstClr>
            </a:outerShdw>
          </a:effectLst>
        </p:grpSpPr>
        <p:sp>
          <p:nvSpPr>
            <p:cNvPr id="207" name="正方形/長方形 20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8" name="円/楕円 20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9" name="直線コネクタ 208"/>
            <p:cNvCxnSpPr>
              <a:stCxn id="208" idx="6"/>
              <a:endCxn id="20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0" name="図形グループ 209"/>
          <p:cNvGrpSpPr/>
          <p:nvPr/>
        </p:nvGrpSpPr>
        <p:grpSpPr>
          <a:xfrm>
            <a:off x="5426249" y="3149435"/>
            <a:ext cx="309971" cy="140029"/>
            <a:chOff x="6769100" y="1390650"/>
            <a:chExt cx="317500" cy="157483"/>
          </a:xfrm>
          <a:effectLst>
            <a:outerShdw blurRad="50800" dist="38100" dir="2700000" algn="tl" rotWithShape="0">
              <a:prstClr val="black">
                <a:alpha val="40000"/>
              </a:prstClr>
            </a:outerShdw>
          </a:effectLst>
        </p:grpSpPr>
        <p:sp>
          <p:nvSpPr>
            <p:cNvPr id="211" name="正方形/長方形 21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2" name="円/楕円 21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3" name="直線コネクタ 212"/>
            <p:cNvCxnSpPr>
              <a:stCxn id="212" idx="6"/>
              <a:endCxn id="21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59" name="テキスト ボックス 258"/>
          <p:cNvSpPr txBox="1"/>
          <p:nvPr/>
        </p:nvSpPr>
        <p:spPr>
          <a:xfrm>
            <a:off x="4994833" y="3370505"/>
            <a:ext cx="792438" cy="461665"/>
          </a:xfrm>
          <a:prstGeom prst="rect">
            <a:avLst/>
          </a:prstGeom>
          <a:noFill/>
        </p:spPr>
        <p:txBody>
          <a:bodyPr wrap="square" rtlCol="0">
            <a:spAutoFit/>
          </a:bodyPr>
          <a:lstStyle/>
          <a:p>
            <a:pPr algn="ctr"/>
            <a:r>
              <a:rPr kumimoji="1" lang="ja-JP" altLang="en-US" sz="800" dirty="0" smtClean="0">
                <a:solidFill>
                  <a:schemeClr val="bg1"/>
                </a:solidFill>
              </a:rPr>
              <a:t>バーチャル</a:t>
            </a:r>
            <a:endParaRPr kumimoji="1" lang="en-US" altLang="ja-JP" sz="800" dirty="0" smtClean="0">
              <a:solidFill>
                <a:schemeClr val="bg1"/>
              </a:solidFill>
            </a:endParaRPr>
          </a:p>
          <a:p>
            <a:pPr algn="ctr"/>
            <a:r>
              <a:rPr kumimoji="1" lang="ja-JP" altLang="en-US" sz="800" dirty="0" smtClean="0">
                <a:solidFill>
                  <a:schemeClr val="bg1"/>
                </a:solidFill>
              </a:rPr>
              <a:t>プライベート</a:t>
            </a:r>
            <a:endParaRPr kumimoji="1" lang="en-US" altLang="ja-JP" sz="800" dirty="0" smtClean="0">
              <a:solidFill>
                <a:schemeClr val="bg1"/>
              </a:solidFill>
            </a:endParaRPr>
          </a:p>
          <a:p>
            <a:pPr algn="ctr"/>
            <a:r>
              <a:rPr lang="ja-JP" altLang="en-US" sz="800" dirty="0" smtClean="0">
                <a:solidFill>
                  <a:schemeClr val="bg1"/>
                </a:solidFill>
              </a:rPr>
              <a:t>クラウド</a:t>
            </a:r>
            <a:endParaRPr kumimoji="1" lang="ja-JP" altLang="en-US" sz="800" dirty="0">
              <a:solidFill>
                <a:schemeClr val="bg1"/>
              </a:solidFill>
            </a:endParaRPr>
          </a:p>
        </p:txBody>
      </p:sp>
      <p:pic>
        <p:nvPicPr>
          <p:cNvPr id="10" name="図 9" descr="cloud.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1914" y="2063752"/>
            <a:ext cx="1475839" cy="1475839"/>
          </a:xfrm>
          <a:prstGeom prst="rect">
            <a:avLst/>
          </a:prstGeom>
          <a:effectLst>
            <a:outerShdw blurRad="50800" dist="38100" dir="2700000" algn="tl" rotWithShape="0">
              <a:prstClr val="black">
                <a:alpha val="40000"/>
              </a:prstClr>
            </a:outerShdw>
          </a:effectLst>
        </p:spPr>
      </p:pic>
      <p:pic>
        <p:nvPicPr>
          <p:cNvPr id="11" name="図 10" descr="cloud.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64235" y="2063752"/>
            <a:ext cx="1475839" cy="1475839"/>
          </a:xfrm>
          <a:prstGeom prst="rect">
            <a:avLst/>
          </a:prstGeom>
          <a:effectLst>
            <a:outerShdw blurRad="50800" dist="38100" dir="2700000" algn="tl" rotWithShape="0">
              <a:prstClr val="black">
                <a:alpha val="40000"/>
              </a:prstClr>
            </a:outerShdw>
          </a:effectLst>
        </p:spPr>
      </p:pic>
      <p:grpSp>
        <p:nvGrpSpPr>
          <p:cNvPr id="14" name="図形グループ 13"/>
          <p:cNvGrpSpPr/>
          <p:nvPr/>
        </p:nvGrpSpPr>
        <p:grpSpPr>
          <a:xfrm>
            <a:off x="887693" y="2957057"/>
            <a:ext cx="309971" cy="140029"/>
            <a:chOff x="6769100" y="1390650"/>
            <a:chExt cx="317500" cy="157483"/>
          </a:xfrm>
          <a:effectLst>
            <a:outerShdw blurRad="50800" dist="38100" dir="2700000" algn="tl" rotWithShape="0">
              <a:prstClr val="black">
                <a:alpha val="40000"/>
              </a:prstClr>
            </a:outerShdw>
          </a:effectLst>
        </p:grpSpPr>
        <p:sp>
          <p:nvSpPr>
            <p:cNvPr id="15" name="正方形/長方形 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円/楕円 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 name="直線コネクタ 16"/>
            <p:cNvCxnSpPr>
              <a:stCxn id="16" idx="6"/>
              <a:endCxn id="1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 name="図形グループ 17"/>
          <p:cNvGrpSpPr/>
          <p:nvPr/>
        </p:nvGrpSpPr>
        <p:grpSpPr>
          <a:xfrm>
            <a:off x="1248714" y="2957057"/>
            <a:ext cx="309971" cy="140029"/>
            <a:chOff x="6769100" y="1390650"/>
            <a:chExt cx="317500" cy="157483"/>
          </a:xfrm>
          <a:effectLst>
            <a:outerShdw blurRad="50800" dist="38100" dir="2700000" algn="tl" rotWithShape="0">
              <a:prstClr val="black">
                <a:alpha val="40000"/>
              </a:prstClr>
            </a:outerShdw>
          </a:effectLst>
        </p:grpSpPr>
        <p:sp>
          <p:nvSpPr>
            <p:cNvPr id="19" name="正方形/長方形 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円/楕円 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 name="直線コネクタ 20"/>
            <p:cNvCxnSpPr>
              <a:stCxn id="20" idx="6"/>
              <a:endCxn id="1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 name="図形グループ 21"/>
          <p:cNvGrpSpPr/>
          <p:nvPr/>
        </p:nvGrpSpPr>
        <p:grpSpPr>
          <a:xfrm>
            <a:off x="1609736" y="2957057"/>
            <a:ext cx="309971" cy="140029"/>
            <a:chOff x="6769100" y="1390650"/>
            <a:chExt cx="317500" cy="157483"/>
          </a:xfrm>
          <a:effectLst>
            <a:outerShdw blurRad="50800" dist="38100" dir="2700000" algn="tl" rotWithShape="0">
              <a:prstClr val="black">
                <a:alpha val="40000"/>
              </a:prstClr>
            </a:outerShdw>
          </a:effectLst>
        </p:grpSpPr>
        <p:sp>
          <p:nvSpPr>
            <p:cNvPr id="23" name="正方形/長方形 2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 name="円/楕円 2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 name="直線コネクタ 24"/>
            <p:cNvCxnSpPr>
              <a:stCxn id="24" idx="6"/>
              <a:endCxn id="2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6" name="図形グループ 25"/>
          <p:cNvGrpSpPr/>
          <p:nvPr/>
        </p:nvGrpSpPr>
        <p:grpSpPr>
          <a:xfrm>
            <a:off x="887693" y="2579392"/>
            <a:ext cx="309971" cy="140029"/>
            <a:chOff x="6769100" y="1390650"/>
            <a:chExt cx="317500" cy="157483"/>
          </a:xfrm>
          <a:effectLst>
            <a:outerShdw blurRad="50800" dist="38100" dir="2700000" algn="tl" rotWithShape="0">
              <a:prstClr val="black">
                <a:alpha val="40000"/>
              </a:prstClr>
            </a:outerShdw>
          </a:effectLst>
        </p:grpSpPr>
        <p:sp>
          <p:nvSpPr>
            <p:cNvPr id="27" name="正方形/長方形 2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円/楕円 2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 name="直線コネクタ 28"/>
            <p:cNvCxnSpPr>
              <a:stCxn id="28" idx="6"/>
              <a:endCxn id="2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 name="図形グループ 29"/>
          <p:cNvGrpSpPr/>
          <p:nvPr/>
        </p:nvGrpSpPr>
        <p:grpSpPr>
          <a:xfrm>
            <a:off x="1248714" y="2579392"/>
            <a:ext cx="309971" cy="140029"/>
            <a:chOff x="6769100" y="1390650"/>
            <a:chExt cx="317500" cy="157483"/>
          </a:xfrm>
          <a:effectLst>
            <a:outerShdw blurRad="50800" dist="38100" dir="2700000" algn="tl" rotWithShape="0">
              <a:prstClr val="black">
                <a:alpha val="40000"/>
              </a:prstClr>
            </a:outerShdw>
          </a:effectLst>
        </p:grpSpPr>
        <p:sp>
          <p:nvSpPr>
            <p:cNvPr id="31" name="正方形/長方形 3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 name="円/楕円 3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3" name="直線コネクタ 32"/>
            <p:cNvCxnSpPr>
              <a:stCxn id="32" idx="6"/>
              <a:endCxn id="3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4" name="図形グループ 33"/>
          <p:cNvGrpSpPr/>
          <p:nvPr/>
        </p:nvGrpSpPr>
        <p:grpSpPr>
          <a:xfrm>
            <a:off x="1609736" y="2579392"/>
            <a:ext cx="309971" cy="140029"/>
            <a:chOff x="6769100" y="1390650"/>
            <a:chExt cx="317500" cy="157483"/>
          </a:xfrm>
          <a:effectLst>
            <a:outerShdw blurRad="50800" dist="38100" dir="2700000" algn="tl" rotWithShape="0">
              <a:prstClr val="black">
                <a:alpha val="40000"/>
              </a:prstClr>
            </a:outerShdw>
          </a:effectLst>
        </p:grpSpPr>
        <p:sp>
          <p:nvSpPr>
            <p:cNvPr id="35" name="正方形/長方形 3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 name="円/楕円 3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7" name="直線コネクタ 36"/>
            <p:cNvCxnSpPr>
              <a:stCxn id="36" idx="6"/>
              <a:endCxn id="3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8" name="図形グループ 37"/>
          <p:cNvGrpSpPr/>
          <p:nvPr/>
        </p:nvGrpSpPr>
        <p:grpSpPr>
          <a:xfrm>
            <a:off x="887693" y="2769062"/>
            <a:ext cx="309971" cy="140029"/>
            <a:chOff x="6769100" y="1390650"/>
            <a:chExt cx="317500" cy="157483"/>
          </a:xfrm>
          <a:effectLst>
            <a:outerShdw blurRad="50800" dist="38100" dir="2700000" algn="tl" rotWithShape="0">
              <a:prstClr val="black">
                <a:alpha val="40000"/>
              </a:prstClr>
            </a:outerShdw>
          </a:effectLst>
        </p:grpSpPr>
        <p:sp>
          <p:nvSpPr>
            <p:cNvPr id="39" name="正方形/長方形 3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 name="円/楕円 3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 name="直線コネクタ 40"/>
            <p:cNvCxnSpPr>
              <a:stCxn id="40" idx="6"/>
              <a:endCxn id="3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2" name="図形グループ 41"/>
          <p:cNvGrpSpPr/>
          <p:nvPr/>
        </p:nvGrpSpPr>
        <p:grpSpPr>
          <a:xfrm>
            <a:off x="1248714" y="2769062"/>
            <a:ext cx="309971" cy="140029"/>
            <a:chOff x="6769100" y="1390650"/>
            <a:chExt cx="317500" cy="157483"/>
          </a:xfrm>
          <a:effectLst>
            <a:outerShdw blurRad="50800" dist="38100" dir="2700000" algn="tl" rotWithShape="0">
              <a:prstClr val="black">
                <a:alpha val="40000"/>
              </a:prstClr>
            </a:outerShdw>
          </a:effectLst>
        </p:grpSpPr>
        <p:sp>
          <p:nvSpPr>
            <p:cNvPr id="43" name="正方形/長方形 4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円/楕円 4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5" name="直線コネクタ 44"/>
            <p:cNvCxnSpPr>
              <a:stCxn id="44" idx="6"/>
              <a:endCxn id="4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6" name="図形グループ 45"/>
          <p:cNvGrpSpPr/>
          <p:nvPr/>
        </p:nvGrpSpPr>
        <p:grpSpPr>
          <a:xfrm>
            <a:off x="1609736" y="2769062"/>
            <a:ext cx="309971" cy="140029"/>
            <a:chOff x="6769100" y="1390650"/>
            <a:chExt cx="317500" cy="157483"/>
          </a:xfrm>
          <a:effectLst>
            <a:outerShdw blurRad="50800" dist="38100" dir="2700000" algn="tl" rotWithShape="0">
              <a:prstClr val="black">
                <a:alpha val="40000"/>
              </a:prstClr>
            </a:outerShdw>
          </a:effectLst>
        </p:grpSpPr>
        <p:sp>
          <p:nvSpPr>
            <p:cNvPr id="47" name="正方形/長方形 4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円/楕円 4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9" name="直線コネクタ 48"/>
            <p:cNvCxnSpPr>
              <a:stCxn id="48" idx="6"/>
              <a:endCxn id="4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0" name="図形グループ 49"/>
          <p:cNvGrpSpPr/>
          <p:nvPr/>
        </p:nvGrpSpPr>
        <p:grpSpPr>
          <a:xfrm>
            <a:off x="2970014" y="2957057"/>
            <a:ext cx="309971" cy="140029"/>
            <a:chOff x="6769100" y="1390650"/>
            <a:chExt cx="317500" cy="157483"/>
          </a:xfrm>
          <a:effectLst>
            <a:outerShdw blurRad="50800" dist="38100" dir="2700000" algn="tl" rotWithShape="0">
              <a:prstClr val="black">
                <a:alpha val="40000"/>
              </a:prstClr>
            </a:outerShdw>
          </a:effectLst>
        </p:grpSpPr>
        <p:sp>
          <p:nvSpPr>
            <p:cNvPr id="51" name="正方形/長方形 5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2" name="円/楕円 5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3" name="直線コネクタ 52"/>
            <p:cNvCxnSpPr>
              <a:stCxn id="52" idx="6"/>
              <a:endCxn id="5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4" name="図形グループ 53"/>
          <p:cNvGrpSpPr/>
          <p:nvPr/>
        </p:nvGrpSpPr>
        <p:grpSpPr>
          <a:xfrm>
            <a:off x="3331035" y="2957057"/>
            <a:ext cx="309971" cy="140029"/>
            <a:chOff x="6769100" y="1390650"/>
            <a:chExt cx="317500" cy="157483"/>
          </a:xfrm>
          <a:effectLst>
            <a:outerShdw blurRad="50800" dist="38100" dir="2700000" algn="tl" rotWithShape="0">
              <a:prstClr val="black">
                <a:alpha val="40000"/>
              </a:prstClr>
            </a:outerShdw>
          </a:effectLst>
        </p:grpSpPr>
        <p:sp>
          <p:nvSpPr>
            <p:cNvPr id="55" name="正方形/長方形 5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円/楕円 5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7" name="直線コネクタ 56"/>
            <p:cNvCxnSpPr>
              <a:stCxn id="56" idx="6"/>
              <a:endCxn id="5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8" name="図形グループ 57"/>
          <p:cNvGrpSpPr/>
          <p:nvPr/>
        </p:nvGrpSpPr>
        <p:grpSpPr>
          <a:xfrm>
            <a:off x="3692057" y="2957057"/>
            <a:ext cx="309971" cy="140029"/>
            <a:chOff x="6769100" y="1390650"/>
            <a:chExt cx="317500" cy="157483"/>
          </a:xfrm>
          <a:effectLst>
            <a:outerShdw blurRad="50800" dist="38100" dir="2700000" algn="tl" rotWithShape="0">
              <a:prstClr val="black">
                <a:alpha val="40000"/>
              </a:prstClr>
            </a:outerShdw>
          </a:effectLst>
        </p:grpSpPr>
        <p:sp>
          <p:nvSpPr>
            <p:cNvPr id="59" name="正方形/長方形 5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0" name="円/楕円 5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1" name="直線コネクタ 60"/>
            <p:cNvCxnSpPr>
              <a:stCxn id="60" idx="6"/>
              <a:endCxn id="5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2" name="図形グループ 61"/>
          <p:cNvGrpSpPr/>
          <p:nvPr/>
        </p:nvGrpSpPr>
        <p:grpSpPr>
          <a:xfrm>
            <a:off x="2970014" y="2579392"/>
            <a:ext cx="309971" cy="140029"/>
            <a:chOff x="6769100" y="1390650"/>
            <a:chExt cx="317500" cy="157483"/>
          </a:xfrm>
          <a:effectLst>
            <a:outerShdw blurRad="50800" dist="38100" dir="2700000" algn="tl" rotWithShape="0">
              <a:prstClr val="black">
                <a:alpha val="40000"/>
              </a:prstClr>
            </a:outerShdw>
          </a:effectLst>
        </p:grpSpPr>
        <p:sp>
          <p:nvSpPr>
            <p:cNvPr id="63" name="正方形/長方形 6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4" name="円/楕円 6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5" name="直線コネクタ 64"/>
            <p:cNvCxnSpPr>
              <a:stCxn id="64" idx="6"/>
              <a:endCxn id="6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6" name="図形グループ 65"/>
          <p:cNvGrpSpPr/>
          <p:nvPr/>
        </p:nvGrpSpPr>
        <p:grpSpPr>
          <a:xfrm>
            <a:off x="3331035" y="2579392"/>
            <a:ext cx="309971" cy="140029"/>
            <a:chOff x="6769100" y="1390650"/>
            <a:chExt cx="317500" cy="157483"/>
          </a:xfrm>
          <a:effectLst>
            <a:outerShdw blurRad="50800" dist="38100" dir="2700000" algn="tl" rotWithShape="0">
              <a:prstClr val="black">
                <a:alpha val="40000"/>
              </a:prstClr>
            </a:outerShdw>
          </a:effectLst>
        </p:grpSpPr>
        <p:sp>
          <p:nvSpPr>
            <p:cNvPr id="67" name="正方形/長方形 6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円/楕円 6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9" name="直線コネクタ 68"/>
            <p:cNvCxnSpPr>
              <a:stCxn id="68" idx="6"/>
              <a:endCxn id="6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0" name="図形グループ 69"/>
          <p:cNvGrpSpPr/>
          <p:nvPr/>
        </p:nvGrpSpPr>
        <p:grpSpPr>
          <a:xfrm>
            <a:off x="3692057" y="2579392"/>
            <a:ext cx="309971" cy="140029"/>
            <a:chOff x="6769100" y="1390650"/>
            <a:chExt cx="317500" cy="157483"/>
          </a:xfrm>
          <a:effectLst>
            <a:outerShdw blurRad="50800" dist="38100" dir="2700000" algn="tl" rotWithShape="0">
              <a:prstClr val="black">
                <a:alpha val="40000"/>
              </a:prstClr>
            </a:outerShdw>
          </a:effectLst>
        </p:grpSpPr>
        <p:sp>
          <p:nvSpPr>
            <p:cNvPr id="71" name="正方形/長方形 7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円/楕円 7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3" name="直線コネクタ 72"/>
            <p:cNvCxnSpPr>
              <a:stCxn id="72" idx="6"/>
              <a:endCxn id="7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4" name="図形グループ 73"/>
          <p:cNvGrpSpPr/>
          <p:nvPr/>
        </p:nvGrpSpPr>
        <p:grpSpPr>
          <a:xfrm>
            <a:off x="2970014" y="2769062"/>
            <a:ext cx="309971" cy="140029"/>
            <a:chOff x="6769100" y="1390650"/>
            <a:chExt cx="317500" cy="157483"/>
          </a:xfrm>
          <a:effectLst>
            <a:outerShdw blurRad="50800" dist="38100" dir="2700000" algn="tl" rotWithShape="0">
              <a:prstClr val="black">
                <a:alpha val="40000"/>
              </a:prstClr>
            </a:outerShdw>
          </a:effectLst>
        </p:grpSpPr>
        <p:sp>
          <p:nvSpPr>
            <p:cNvPr id="75" name="正方形/長方形 7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6" name="円/楕円 7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7" name="直線コネクタ 76"/>
            <p:cNvCxnSpPr>
              <a:stCxn id="76" idx="6"/>
              <a:endCxn id="7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8" name="図形グループ 77"/>
          <p:cNvGrpSpPr/>
          <p:nvPr/>
        </p:nvGrpSpPr>
        <p:grpSpPr>
          <a:xfrm>
            <a:off x="3331035" y="2769062"/>
            <a:ext cx="309971" cy="140029"/>
            <a:chOff x="6769100" y="1390650"/>
            <a:chExt cx="317500" cy="157483"/>
          </a:xfrm>
          <a:effectLst>
            <a:outerShdw blurRad="50800" dist="38100" dir="2700000" algn="tl" rotWithShape="0">
              <a:prstClr val="black">
                <a:alpha val="40000"/>
              </a:prstClr>
            </a:outerShdw>
          </a:effectLst>
        </p:grpSpPr>
        <p:sp>
          <p:nvSpPr>
            <p:cNvPr id="79" name="正方形/長方形 7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円/楕円 7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1" name="直線コネクタ 80"/>
            <p:cNvCxnSpPr>
              <a:stCxn id="80" idx="6"/>
              <a:endCxn id="7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2" name="図形グループ 81"/>
          <p:cNvGrpSpPr/>
          <p:nvPr/>
        </p:nvGrpSpPr>
        <p:grpSpPr>
          <a:xfrm>
            <a:off x="3692057" y="2769062"/>
            <a:ext cx="309971" cy="140029"/>
            <a:chOff x="6769100" y="1390650"/>
            <a:chExt cx="317500" cy="157483"/>
          </a:xfrm>
          <a:effectLst>
            <a:outerShdw blurRad="50800" dist="38100" dir="2700000" algn="tl" rotWithShape="0">
              <a:prstClr val="black">
                <a:alpha val="40000"/>
              </a:prstClr>
            </a:outerShdw>
          </a:effectLst>
        </p:grpSpPr>
        <p:sp>
          <p:nvSpPr>
            <p:cNvPr id="83" name="正方形/長方形 8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円/楕円 8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5" name="直線コネクタ 84"/>
            <p:cNvCxnSpPr>
              <a:stCxn id="84" idx="6"/>
              <a:endCxn id="8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pic>
        <p:nvPicPr>
          <p:cNvPr id="13" name="図 12" descr="cloud.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41771" y="2063752"/>
            <a:ext cx="1475839" cy="1475839"/>
          </a:xfrm>
          <a:prstGeom prst="rect">
            <a:avLst/>
          </a:prstGeom>
          <a:effectLst>
            <a:outerShdw blurRad="50800" dist="38100" dir="2700000" algn="tl" rotWithShape="0">
              <a:prstClr val="black">
                <a:alpha val="40000"/>
              </a:prstClr>
            </a:outerShdw>
          </a:effectLst>
        </p:spPr>
      </p:pic>
      <p:grpSp>
        <p:nvGrpSpPr>
          <p:cNvPr id="122" name="図形グループ 121"/>
          <p:cNvGrpSpPr/>
          <p:nvPr/>
        </p:nvGrpSpPr>
        <p:grpSpPr>
          <a:xfrm>
            <a:off x="7188324" y="2769062"/>
            <a:ext cx="309971" cy="140029"/>
            <a:chOff x="6769100" y="1390650"/>
            <a:chExt cx="317500" cy="157483"/>
          </a:xfrm>
          <a:effectLst>
            <a:outerShdw blurRad="50800" dist="38100" dir="2700000" algn="tl" rotWithShape="0">
              <a:prstClr val="black">
                <a:alpha val="40000"/>
              </a:prstClr>
            </a:outerShdw>
          </a:effectLst>
        </p:grpSpPr>
        <p:sp>
          <p:nvSpPr>
            <p:cNvPr id="123" name="正方形/長方形 12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4" name="円/楕円 12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5" name="直線コネクタ 124"/>
            <p:cNvCxnSpPr>
              <a:stCxn id="124" idx="6"/>
              <a:endCxn id="12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6" name="図形グループ 125"/>
          <p:cNvGrpSpPr/>
          <p:nvPr/>
        </p:nvGrpSpPr>
        <p:grpSpPr>
          <a:xfrm>
            <a:off x="7549345" y="2769062"/>
            <a:ext cx="309971" cy="140029"/>
            <a:chOff x="6769100" y="1390650"/>
            <a:chExt cx="317500" cy="157483"/>
          </a:xfrm>
          <a:effectLst>
            <a:outerShdw blurRad="50800" dist="38100" dir="2700000" algn="tl" rotWithShape="0">
              <a:prstClr val="black">
                <a:alpha val="40000"/>
              </a:prstClr>
            </a:outerShdw>
          </a:effectLst>
        </p:grpSpPr>
        <p:sp>
          <p:nvSpPr>
            <p:cNvPr id="127" name="正方形/長方形 12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円/楕円 12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9" name="直線コネクタ 128"/>
            <p:cNvCxnSpPr>
              <a:stCxn id="128" idx="6"/>
              <a:endCxn id="12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0" name="図形グループ 129"/>
          <p:cNvGrpSpPr/>
          <p:nvPr/>
        </p:nvGrpSpPr>
        <p:grpSpPr>
          <a:xfrm>
            <a:off x="7910367" y="2769062"/>
            <a:ext cx="309971" cy="140029"/>
            <a:chOff x="6769100" y="1390650"/>
            <a:chExt cx="317500" cy="157483"/>
          </a:xfrm>
          <a:effectLst>
            <a:outerShdw blurRad="50800" dist="38100" dir="2700000" algn="tl" rotWithShape="0">
              <a:prstClr val="black">
                <a:alpha val="40000"/>
              </a:prstClr>
            </a:outerShdw>
          </a:effectLst>
        </p:grpSpPr>
        <p:sp>
          <p:nvSpPr>
            <p:cNvPr id="131" name="正方形/長方形 13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円/楕円 13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3" name="直線コネクタ 132"/>
            <p:cNvCxnSpPr>
              <a:stCxn id="132" idx="6"/>
              <a:endCxn id="13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4" name="図形グループ 133"/>
          <p:cNvGrpSpPr/>
          <p:nvPr/>
        </p:nvGrpSpPr>
        <p:grpSpPr>
          <a:xfrm>
            <a:off x="7188324" y="2391397"/>
            <a:ext cx="309971" cy="140029"/>
            <a:chOff x="6769100" y="1390650"/>
            <a:chExt cx="317500" cy="157483"/>
          </a:xfrm>
          <a:effectLst>
            <a:outerShdw blurRad="50800" dist="38100" dir="2700000" algn="tl" rotWithShape="0">
              <a:prstClr val="black">
                <a:alpha val="40000"/>
              </a:prstClr>
            </a:outerShdw>
          </a:effectLst>
        </p:grpSpPr>
        <p:sp>
          <p:nvSpPr>
            <p:cNvPr id="135" name="正方形/長方形 13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円/楕円 13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7" name="直線コネクタ 136"/>
            <p:cNvCxnSpPr>
              <a:stCxn id="136" idx="6"/>
              <a:endCxn id="13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8" name="図形グループ 137"/>
          <p:cNvGrpSpPr/>
          <p:nvPr/>
        </p:nvGrpSpPr>
        <p:grpSpPr>
          <a:xfrm>
            <a:off x="7549345" y="2391397"/>
            <a:ext cx="309971" cy="140029"/>
            <a:chOff x="6769100" y="1390650"/>
            <a:chExt cx="317500" cy="157483"/>
          </a:xfrm>
          <a:effectLst>
            <a:outerShdw blurRad="50800" dist="38100" dir="2700000" algn="tl" rotWithShape="0">
              <a:prstClr val="black">
                <a:alpha val="40000"/>
              </a:prstClr>
            </a:outerShdw>
          </a:effectLst>
        </p:grpSpPr>
        <p:sp>
          <p:nvSpPr>
            <p:cNvPr id="139" name="正方形/長方形 13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0" name="円/楕円 13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1" name="直線コネクタ 140"/>
            <p:cNvCxnSpPr>
              <a:stCxn id="140" idx="6"/>
              <a:endCxn id="13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2" name="図形グループ 141"/>
          <p:cNvGrpSpPr/>
          <p:nvPr/>
        </p:nvGrpSpPr>
        <p:grpSpPr>
          <a:xfrm>
            <a:off x="7910367" y="2391397"/>
            <a:ext cx="309971" cy="140029"/>
            <a:chOff x="6769100" y="1390650"/>
            <a:chExt cx="317500" cy="157483"/>
          </a:xfrm>
          <a:effectLst>
            <a:outerShdw blurRad="50800" dist="38100" dir="2700000" algn="tl" rotWithShape="0">
              <a:prstClr val="black">
                <a:alpha val="40000"/>
              </a:prstClr>
            </a:outerShdw>
          </a:effectLst>
        </p:grpSpPr>
        <p:sp>
          <p:nvSpPr>
            <p:cNvPr id="143" name="正方形/長方形 14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円/楕円 14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5" name="直線コネクタ 144"/>
            <p:cNvCxnSpPr>
              <a:stCxn id="144" idx="6"/>
              <a:endCxn id="14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6" name="図形グループ 145"/>
          <p:cNvGrpSpPr/>
          <p:nvPr/>
        </p:nvGrpSpPr>
        <p:grpSpPr>
          <a:xfrm>
            <a:off x="7188324" y="2581067"/>
            <a:ext cx="309971" cy="140029"/>
            <a:chOff x="6769100" y="1390650"/>
            <a:chExt cx="317500" cy="157483"/>
          </a:xfrm>
          <a:effectLst>
            <a:outerShdw blurRad="50800" dist="38100" dir="2700000" algn="tl" rotWithShape="0">
              <a:prstClr val="black">
                <a:alpha val="40000"/>
              </a:prstClr>
            </a:outerShdw>
          </a:effectLst>
        </p:grpSpPr>
        <p:sp>
          <p:nvSpPr>
            <p:cNvPr id="147" name="正方形/長方形 14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8" name="円/楕円 14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9" name="直線コネクタ 148"/>
            <p:cNvCxnSpPr>
              <a:stCxn id="148" idx="6"/>
              <a:endCxn id="14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0" name="図形グループ 149"/>
          <p:cNvGrpSpPr/>
          <p:nvPr/>
        </p:nvGrpSpPr>
        <p:grpSpPr>
          <a:xfrm>
            <a:off x="7549345" y="2581067"/>
            <a:ext cx="309971" cy="140029"/>
            <a:chOff x="6769100" y="1390650"/>
            <a:chExt cx="317500" cy="157483"/>
          </a:xfrm>
          <a:effectLst>
            <a:outerShdw blurRad="50800" dist="38100" dir="2700000" algn="tl" rotWithShape="0">
              <a:prstClr val="black">
                <a:alpha val="40000"/>
              </a:prstClr>
            </a:outerShdw>
          </a:effectLst>
        </p:grpSpPr>
        <p:sp>
          <p:nvSpPr>
            <p:cNvPr id="151" name="正方形/長方形 15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2" name="円/楕円 15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3" name="直線コネクタ 152"/>
            <p:cNvCxnSpPr>
              <a:stCxn id="152" idx="6"/>
              <a:endCxn id="15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4" name="図形グループ 153"/>
          <p:cNvGrpSpPr/>
          <p:nvPr/>
        </p:nvGrpSpPr>
        <p:grpSpPr>
          <a:xfrm>
            <a:off x="7910367" y="2581067"/>
            <a:ext cx="309971" cy="140029"/>
            <a:chOff x="6769100" y="1390650"/>
            <a:chExt cx="317500" cy="157483"/>
          </a:xfrm>
          <a:effectLst>
            <a:outerShdw blurRad="50800" dist="38100" dir="2700000" algn="tl" rotWithShape="0">
              <a:prstClr val="black">
                <a:alpha val="40000"/>
              </a:prstClr>
            </a:outerShdw>
          </a:effectLst>
        </p:grpSpPr>
        <p:sp>
          <p:nvSpPr>
            <p:cNvPr id="155" name="正方形/長方形 15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6" name="円/楕円 15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7" name="直線コネクタ 156"/>
            <p:cNvCxnSpPr>
              <a:stCxn id="156" idx="6"/>
              <a:endCxn id="15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0" name="図形グループ 229"/>
          <p:cNvGrpSpPr/>
          <p:nvPr/>
        </p:nvGrpSpPr>
        <p:grpSpPr>
          <a:xfrm>
            <a:off x="7188324" y="3148567"/>
            <a:ext cx="309971" cy="140029"/>
            <a:chOff x="6769100" y="1390650"/>
            <a:chExt cx="317500" cy="157483"/>
          </a:xfrm>
          <a:effectLst>
            <a:outerShdw blurRad="50800" dist="38100" dir="2700000" algn="tl" rotWithShape="0">
              <a:prstClr val="black">
                <a:alpha val="40000"/>
              </a:prstClr>
            </a:outerShdw>
          </a:effectLst>
        </p:grpSpPr>
        <p:sp>
          <p:nvSpPr>
            <p:cNvPr id="231" name="正方形/長方形 23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2" name="円/楕円 23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3" name="直線コネクタ 232"/>
            <p:cNvCxnSpPr>
              <a:stCxn id="232" idx="6"/>
              <a:endCxn id="23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4" name="図形グループ 233"/>
          <p:cNvGrpSpPr/>
          <p:nvPr/>
        </p:nvGrpSpPr>
        <p:grpSpPr>
          <a:xfrm>
            <a:off x="7549345" y="3148567"/>
            <a:ext cx="309971" cy="140029"/>
            <a:chOff x="6769100" y="1390650"/>
            <a:chExt cx="317500" cy="157483"/>
          </a:xfrm>
          <a:effectLst>
            <a:outerShdw blurRad="50800" dist="38100" dir="2700000" algn="tl" rotWithShape="0">
              <a:prstClr val="black">
                <a:alpha val="40000"/>
              </a:prstClr>
            </a:outerShdw>
          </a:effectLst>
        </p:grpSpPr>
        <p:sp>
          <p:nvSpPr>
            <p:cNvPr id="235" name="正方形/長方形 23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6" name="円/楕円 23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7" name="直線コネクタ 236"/>
            <p:cNvCxnSpPr>
              <a:stCxn id="236" idx="6"/>
              <a:endCxn id="235"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8" name="図形グループ 237"/>
          <p:cNvGrpSpPr/>
          <p:nvPr/>
        </p:nvGrpSpPr>
        <p:grpSpPr>
          <a:xfrm>
            <a:off x="7910367" y="3148567"/>
            <a:ext cx="309971" cy="140029"/>
            <a:chOff x="6769100" y="1390650"/>
            <a:chExt cx="317500" cy="157483"/>
          </a:xfrm>
          <a:effectLst>
            <a:outerShdw blurRad="50800" dist="38100" dir="2700000" algn="tl" rotWithShape="0">
              <a:prstClr val="black">
                <a:alpha val="40000"/>
              </a:prstClr>
            </a:outerShdw>
          </a:effectLst>
        </p:grpSpPr>
        <p:sp>
          <p:nvSpPr>
            <p:cNvPr id="239" name="正方形/長方形 23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0" name="円/楕円 23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1" name="直線コネクタ 240"/>
            <p:cNvCxnSpPr>
              <a:stCxn id="240" idx="6"/>
              <a:endCxn id="239"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2" name="図形グループ 241"/>
          <p:cNvGrpSpPr/>
          <p:nvPr/>
        </p:nvGrpSpPr>
        <p:grpSpPr>
          <a:xfrm>
            <a:off x="7188324" y="2960572"/>
            <a:ext cx="309971" cy="140029"/>
            <a:chOff x="6769100" y="1390650"/>
            <a:chExt cx="317500" cy="157483"/>
          </a:xfrm>
          <a:effectLst>
            <a:outerShdw blurRad="50800" dist="38100" dir="2700000" algn="tl" rotWithShape="0">
              <a:prstClr val="black">
                <a:alpha val="40000"/>
              </a:prstClr>
            </a:outerShdw>
          </a:effectLst>
        </p:grpSpPr>
        <p:sp>
          <p:nvSpPr>
            <p:cNvPr id="243" name="正方形/長方形 24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4" name="円/楕円 24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5" name="直線コネクタ 244"/>
            <p:cNvCxnSpPr>
              <a:stCxn id="244" idx="6"/>
              <a:endCxn id="243"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6" name="図形グループ 245"/>
          <p:cNvGrpSpPr/>
          <p:nvPr/>
        </p:nvGrpSpPr>
        <p:grpSpPr>
          <a:xfrm>
            <a:off x="7549345" y="2960572"/>
            <a:ext cx="309971" cy="140029"/>
            <a:chOff x="6769100" y="1390650"/>
            <a:chExt cx="317500" cy="157483"/>
          </a:xfrm>
          <a:effectLst>
            <a:outerShdw blurRad="50800" dist="38100" dir="2700000" algn="tl" rotWithShape="0">
              <a:prstClr val="black">
                <a:alpha val="40000"/>
              </a:prstClr>
            </a:outerShdw>
          </a:effectLst>
        </p:grpSpPr>
        <p:sp>
          <p:nvSpPr>
            <p:cNvPr id="247" name="正方形/長方形 24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8" name="円/楕円 24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9" name="直線コネクタ 248"/>
            <p:cNvCxnSpPr>
              <a:stCxn id="248" idx="6"/>
              <a:endCxn id="247"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50" name="図形グループ 249"/>
          <p:cNvGrpSpPr/>
          <p:nvPr/>
        </p:nvGrpSpPr>
        <p:grpSpPr>
          <a:xfrm>
            <a:off x="7910367" y="2960572"/>
            <a:ext cx="309971" cy="140029"/>
            <a:chOff x="6769100" y="1390650"/>
            <a:chExt cx="317500" cy="157483"/>
          </a:xfrm>
          <a:effectLst>
            <a:outerShdw blurRad="50800" dist="38100" dir="2700000" algn="tl" rotWithShape="0">
              <a:prstClr val="black">
                <a:alpha val="40000"/>
              </a:prstClr>
            </a:outerShdw>
          </a:effectLst>
        </p:grpSpPr>
        <p:sp>
          <p:nvSpPr>
            <p:cNvPr id="251" name="正方形/長方形 25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2" name="円/楕円 25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3" name="直線コネクタ 252"/>
            <p:cNvCxnSpPr>
              <a:stCxn id="252" idx="6"/>
              <a:endCxn id="25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62" name="テキスト ボックス 261"/>
          <p:cNvSpPr txBox="1"/>
          <p:nvPr/>
        </p:nvSpPr>
        <p:spPr>
          <a:xfrm>
            <a:off x="3520224" y="2004577"/>
            <a:ext cx="1898654" cy="307777"/>
          </a:xfrm>
          <a:prstGeom prst="rect">
            <a:avLst/>
          </a:prstGeom>
          <a:noFill/>
        </p:spPr>
        <p:txBody>
          <a:bodyPr wrap="square" rtlCol="0">
            <a:spAutoFit/>
          </a:bodyPr>
          <a:lstStyle/>
          <a:p>
            <a:pPr algn="ctr"/>
            <a:r>
              <a:rPr kumimoji="1" lang="ja-JP" altLang="en-US" sz="1400" dirty="0" smtClean="0">
                <a:solidFill>
                  <a:srgbClr val="FFFFFF"/>
                </a:solidFill>
              </a:rPr>
              <a:t>ハイブリッド・クラウド</a:t>
            </a:r>
            <a:endParaRPr kumimoji="1" lang="ja-JP" altLang="en-US" sz="1400" dirty="0">
              <a:solidFill>
                <a:srgbClr val="FFFFFF"/>
              </a:solidFill>
            </a:endParaRPr>
          </a:p>
        </p:txBody>
      </p:sp>
      <p:sp>
        <p:nvSpPr>
          <p:cNvPr id="263" name="テキスト ボックス 262"/>
          <p:cNvSpPr txBox="1"/>
          <p:nvPr/>
        </p:nvSpPr>
        <p:spPr>
          <a:xfrm>
            <a:off x="5633079" y="3341412"/>
            <a:ext cx="2017849" cy="307777"/>
          </a:xfrm>
          <a:prstGeom prst="rect">
            <a:avLst/>
          </a:prstGeom>
          <a:noFill/>
        </p:spPr>
        <p:txBody>
          <a:bodyPr wrap="square" rtlCol="0">
            <a:spAutoFit/>
          </a:bodyPr>
          <a:lstStyle/>
          <a:p>
            <a:pPr algn="ctr"/>
            <a:r>
              <a:rPr kumimoji="1" lang="ja-JP" altLang="en-US" sz="1400" dirty="0" smtClean="0">
                <a:solidFill>
                  <a:srgbClr val="FFFFFF"/>
                </a:solidFill>
              </a:rPr>
              <a:t>マルチ・クラウド</a:t>
            </a:r>
            <a:endParaRPr kumimoji="1" lang="ja-JP" altLang="en-US" sz="1400" dirty="0">
              <a:solidFill>
                <a:srgbClr val="FFFFFF"/>
              </a:solidFill>
            </a:endParaRPr>
          </a:p>
        </p:txBody>
      </p:sp>
      <p:cxnSp>
        <p:nvCxnSpPr>
          <p:cNvPr id="266" name="直線矢印コネクタ 265"/>
          <p:cNvCxnSpPr/>
          <p:nvPr/>
        </p:nvCxnSpPr>
        <p:spPr>
          <a:xfrm>
            <a:off x="3446669" y="1650433"/>
            <a:ext cx="0" cy="769195"/>
          </a:xfrm>
          <a:prstGeom prst="straightConnector1">
            <a:avLst/>
          </a:prstGeom>
          <a:ln>
            <a:solidFill>
              <a:srgbClr val="FF66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7" name="直線矢印コネクタ 266"/>
          <p:cNvCxnSpPr/>
          <p:nvPr/>
        </p:nvCxnSpPr>
        <p:spPr>
          <a:xfrm>
            <a:off x="1370795" y="1679154"/>
            <a:ext cx="0" cy="769195"/>
          </a:xfrm>
          <a:prstGeom prst="straightConnector1">
            <a:avLst/>
          </a:prstGeom>
          <a:ln>
            <a:solidFill>
              <a:srgbClr val="FF66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8" name="直線矢印コネクタ 267"/>
          <p:cNvCxnSpPr/>
          <p:nvPr/>
        </p:nvCxnSpPr>
        <p:spPr>
          <a:xfrm>
            <a:off x="7628274" y="1679154"/>
            <a:ext cx="0" cy="633200"/>
          </a:xfrm>
          <a:prstGeom prst="straightConnector1">
            <a:avLst/>
          </a:prstGeom>
          <a:ln>
            <a:solidFill>
              <a:srgbClr val="FF66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9" name="直線矢印コネクタ 268"/>
          <p:cNvCxnSpPr/>
          <p:nvPr/>
        </p:nvCxnSpPr>
        <p:spPr>
          <a:xfrm>
            <a:off x="5548329" y="1679154"/>
            <a:ext cx="4071" cy="695345"/>
          </a:xfrm>
          <a:prstGeom prst="straightConnector1">
            <a:avLst/>
          </a:prstGeom>
          <a:ln>
            <a:solidFill>
              <a:srgbClr val="FF66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4" name="テキスト ボックス 273"/>
          <p:cNvSpPr txBox="1"/>
          <p:nvPr/>
        </p:nvSpPr>
        <p:spPr>
          <a:xfrm>
            <a:off x="2174201" y="5238451"/>
            <a:ext cx="4802555" cy="523220"/>
          </a:xfrm>
          <a:prstGeom prst="rect">
            <a:avLst/>
          </a:prstGeom>
          <a:noFill/>
        </p:spPr>
        <p:txBody>
          <a:bodyPr wrap="square" rtlCol="0">
            <a:spAutoFit/>
          </a:bodyPr>
          <a:lstStyle/>
          <a:p>
            <a:pPr algn="ctr"/>
            <a:r>
              <a:rPr kumimoji="1" lang="ja-JP" altLang="en-US" sz="1600" dirty="0" smtClean="0">
                <a:solidFill>
                  <a:schemeClr val="bg1"/>
                </a:solidFill>
              </a:rPr>
              <a:t>インターネット／</a:t>
            </a:r>
            <a:r>
              <a:rPr lang="ja-JP" altLang="en-US" sz="1600" dirty="0" smtClean="0">
                <a:solidFill>
                  <a:schemeClr val="bg1"/>
                </a:solidFill>
              </a:rPr>
              <a:t>ＶＰＮ／専用線</a:t>
            </a:r>
            <a:endParaRPr lang="en-US" altLang="ja-JP" sz="1600" dirty="0" smtClean="0">
              <a:solidFill>
                <a:schemeClr val="bg1"/>
              </a:solidFill>
            </a:endParaRPr>
          </a:p>
          <a:p>
            <a:pPr algn="ctr"/>
            <a:r>
              <a:rPr kumimoji="1" lang="en-US" altLang="ja-JP" sz="1200" dirty="0" smtClean="0">
                <a:solidFill>
                  <a:schemeClr val="bg1"/>
                </a:solidFill>
              </a:rPr>
              <a:t>(SDN : Software-Defined Network)</a:t>
            </a:r>
            <a:endParaRPr kumimoji="1" lang="ja-JP" altLang="en-US" sz="1200" dirty="0">
              <a:solidFill>
                <a:schemeClr val="bg1"/>
              </a:solidFill>
            </a:endParaRPr>
          </a:p>
        </p:txBody>
      </p:sp>
      <p:sp>
        <p:nvSpPr>
          <p:cNvPr id="275" name="ホームベース 274"/>
          <p:cNvSpPr/>
          <p:nvPr/>
        </p:nvSpPr>
        <p:spPr>
          <a:xfrm>
            <a:off x="417595" y="5989266"/>
            <a:ext cx="8303496" cy="477079"/>
          </a:xfrm>
          <a:prstGeom prst="homePlate">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smtClean="0">
                <a:solidFill>
                  <a:srgbClr val="FFFFFF"/>
                </a:solidFill>
                <a:latin typeface="ＭＳ Ｐゴシック"/>
                <a:ea typeface="ＭＳ Ｐゴシック"/>
                <a:cs typeface="ＭＳ Ｐゴシック"/>
              </a:rPr>
              <a:t>個別専用システム　　　　　ハイブリッド・クラウド　　　　　マルチクラウド</a:t>
            </a:r>
            <a:endParaRPr kumimoji="1" lang="ja-JP" altLang="en-US" dirty="0">
              <a:solidFill>
                <a:srgbClr val="FFFFFF"/>
              </a:solidFill>
              <a:latin typeface="ＭＳ Ｐゴシック"/>
              <a:ea typeface="ＭＳ Ｐゴシック"/>
              <a:cs typeface="ＭＳ Ｐゴシック"/>
            </a:endParaRPr>
          </a:p>
        </p:txBody>
      </p:sp>
      <p:sp>
        <p:nvSpPr>
          <p:cNvPr id="276" name="右矢印 275"/>
          <p:cNvSpPr/>
          <p:nvPr/>
        </p:nvSpPr>
        <p:spPr>
          <a:xfrm>
            <a:off x="5828759" y="6131101"/>
            <a:ext cx="492334" cy="232092"/>
          </a:xfrm>
          <a:prstGeom prst="rightArrow">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7" name="右矢印 276"/>
          <p:cNvSpPr/>
          <p:nvPr/>
        </p:nvSpPr>
        <p:spPr>
          <a:xfrm>
            <a:off x="3083940" y="6131101"/>
            <a:ext cx="492334" cy="232092"/>
          </a:xfrm>
          <a:prstGeom prst="rightArrow">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3920247608"/>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bwMode="auto">
          <a:xfrm>
            <a:off x="2133600" y="1822450"/>
            <a:ext cx="2895600" cy="4648200"/>
          </a:xfrm>
          <a:prstGeom prst="rect">
            <a:avLst/>
          </a:prstGeom>
          <a:solidFill>
            <a:schemeClr val="accent6">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b"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100" b="0" i="0" u="none" strike="noStrike" cap="none" normalizeH="0" baseline="0" dirty="0" smtClean="0">
              <a:ln>
                <a:noFill/>
              </a:ln>
              <a:solidFill>
                <a:srgbClr val="FFFFFF"/>
              </a:solidFill>
              <a:effectLst/>
              <a:latin typeface="メイリオ"/>
              <a:ea typeface="メイリオ"/>
              <a:cs typeface="メイリオ"/>
            </a:endParaRPr>
          </a:p>
        </p:txBody>
      </p:sp>
      <p:sp>
        <p:nvSpPr>
          <p:cNvPr id="7" name="正方形/長方形 6"/>
          <p:cNvSpPr/>
          <p:nvPr/>
        </p:nvSpPr>
        <p:spPr bwMode="auto">
          <a:xfrm>
            <a:off x="5105399" y="1828800"/>
            <a:ext cx="2887663" cy="4648200"/>
          </a:xfrm>
          <a:prstGeom prst="rect">
            <a:avLst/>
          </a:prstGeom>
          <a:solidFill>
            <a:srgbClr val="BEFF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b"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en-US" altLang="ja-JP" sz="1100" b="0" i="0" u="none" strike="noStrike" cap="none" normalizeH="0" baseline="0" dirty="0" smtClean="0">
              <a:ln>
                <a:noFill/>
              </a:ln>
              <a:solidFill>
                <a:srgbClr val="FFFFFF"/>
              </a:solidFill>
              <a:effectLst/>
              <a:latin typeface="メイリオ"/>
              <a:ea typeface="メイリオ"/>
              <a:cs typeface="メイリオ"/>
            </a:endParaRPr>
          </a:p>
        </p:txBody>
      </p:sp>
      <p:sp>
        <p:nvSpPr>
          <p:cNvPr id="2" name="タイトル 1"/>
          <p:cNvSpPr>
            <a:spLocks noGrp="1"/>
          </p:cNvSpPr>
          <p:nvPr>
            <p:ph type="title"/>
          </p:nvPr>
        </p:nvSpPr>
        <p:spPr/>
        <p:txBody>
          <a:bodyPr/>
          <a:lstStyle/>
          <a:p>
            <a:r>
              <a:rPr kumimoji="1" lang="ja-JP" altLang="en-US" dirty="0" smtClean="0"/>
              <a:t>仮想化統合基盤とクラウド</a:t>
            </a:r>
            <a:r>
              <a:rPr kumimoji="1" lang="en-US" altLang="ja-JP" dirty="0" smtClean="0"/>
              <a:t>(</a:t>
            </a:r>
            <a:r>
              <a:rPr kumimoji="1" lang="en-US" altLang="ja-JP" dirty="0" err="1" smtClean="0"/>
              <a:t>IaaS</a:t>
            </a:r>
            <a:r>
              <a:rPr kumimoji="1" lang="en-US" altLang="ja-JP" dirty="0" smtClean="0"/>
              <a:t>)</a:t>
            </a:r>
            <a:r>
              <a:rPr kumimoji="1" lang="ja-JP" altLang="en-US" dirty="0" smtClean="0"/>
              <a:t>との違い</a:t>
            </a:r>
            <a:endParaRPr kumimoji="1" lang="ja-JP" altLang="en-US" dirty="0"/>
          </a:p>
        </p:txBody>
      </p:sp>
      <p:sp>
        <p:nvSpPr>
          <p:cNvPr id="3" name="正方形/長方形 2"/>
          <p:cNvSpPr/>
          <p:nvPr/>
        </p:nvSpPr>
        <p:spPr bwMode="auto">
          <a:xfrm>
            <a:off x="771525" y="5410200"/>
            <a:ext cx="7305675" cy="990600"/>
          </a:xfrm>
          <a:prstGeom prst="rect">
            <a:avLst/>
          </a:prstGeom>
          <a:solidFill>
            <a:srgbClr val="660066">
              <a:alpha val="70000"/>
            </a:srgb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rgbClr val="FFFFFF"/>
                </a:solidFill>
                <a:effectLst/>
                <a:latin typeface="メイリオ"/>
                <a:ea typeface="メイリオ"/>
                <a:cs typeface="メイリオ"/>
              </a:rPr>
              <a:t>仮想化</a:t>
            </a:r>
          </a:p>
        </p:txBody>
      </p:sp>
      <p:sp>
        <p:nvSpPr>
          <p:cNvPr id="4" name="正方形/長方形 3"/>
          <p:cNvSpPr/>
          <p:nvPr/>
        </p:nvSpPr>
        <p:spPr bwMode="auto">
          <a:xfrm>
            <a:off x="771525" y="4337050"/>
            <a:ext cx="7305675" cy="990600"/>
          </a:xfrm>
          <a:prstGeom prst="rect">
            <a:avLst/>
          </a:prstGeom>
          <a:solidFill>
            <a:srgbClr val="008000">
              <a:alpha val="70000"/>
            </a:srgb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rgbClr val="FFFFFF"/>
                </a:solidFill>
                <a:effectLst/>
                <a:latin typeface="メイリオ"/>
                <a:ea typeface="メイリオ"/>
                <a:cs typeface="メイリオ"/>
              </a:rPr>
              <a:t> </a:t>
            </a:r>
            <a:r>
              <a:rPr kumimoji="0" lang="ja-JP" altLang="en-US" sz="2000" b="0" i="0" u="none" strike="noStrike" cap="none" normalizeH="0" baseline="0" dirty="0" smtClean="0">
                <a:ln>
                  <a:noFill/>
                </a:ln>
                <a:solidFill>
                  <a:srgbClr val="FFFFFF"/>
                </a:solidFill>
                <a:effectLst/>
                <a:latin typeface="メイリオ"/>
                <a:ea typeface="メイリオ"/>
                <a:cs typeface="メイリオ"/>
              </a:rPr>
              <a:t>運</a:t>
            </a:r>
            <a:r>
              <a:rPr kumimoji="0" lang="en-US" altLang="ja-JP" sz="2000" dirty="0" smtClean="0">
                <a:solidFill>
                  <a:srgbClr val="FFFFFF"/>
                </a:solidFill>
                <a:latin typeface="メイリオ"/>
                <a:ea typeface="メイリオ"/>
                <a:cs typeface="メイリオ"/>
              </a:rPr>
              <a:t> </a:t>
            </a:r>
            <a:r>
              <a:rPr kumimoji="0" lang="ja-JP" altLang="en-US" sz="2000" b="0" i="0" u="none" strike="noStrike" cap="none" normalizeH="0" baseline="0" dirty="0" smtClean="0">
                <a:ln>
                  <a:noFill/>
                </a:ln>
                <a:solidFill>
                  <a:srgbClr val="FFFFFF"/>
                </a:solidFill>
                <a:effectLst/>
                <a:latin typeface="メイリオ"/>
                <a:ea typeface="メイリオ"/>
                <a:cs typeface="メイリオ"/>
              </a:rPr>
              <a:t>用</a:t>
            </a:r>
            <a:endParaRPr kumimoji="0" lang="en-US" altLang="ja-JP" sz="2000" b="0" i="0" u="none" strike="noStrike" cap="none" normalizeH="0" baseline="0" dirty="0" smtClean="0">
              <a:ln>
                <a:noFill/>
              </a:ln>
              <a:solidFill>
                <a:srgbClr val="FFFFFF"/>
              </a:solidFill>
              <a:effectLst/>
              <a:latin typeface="メイリオ"/>
              <a:ea typeface="メイリオ"/>
              <a:cs typeface="メイリオ"/>
            </a:endParaRPr>
          </a:p>
          <a:p>
            <a:pPr marL="0" marR="0" indent="0" algn="l" defTabSz="914400" rtl="0" eaLnBrk="1" fontAlgn="base" latinLnBrk="0" hangingPunct="1">
              <a:lnSpc>
                <a:spcPct val="100000"/>
              </a:lnSpc>
              <a:spcBef>
                <a:spcPct val="20000"/>
              </a:spcBef>
              <a:spcAft>
                <a:spcPct val="0"/>
              </a:spcAft>
              <a:buClrTx/>
              <a:buSzTx/>
              <a:buFontTx/>
              <a:buNone/>
              <a:tabLst/>
            </a:pPr>
            <a:r>
              <a:rPr kumimoji="0" lang="en-US" altLang="ja-JP" sz="2000" dirty="0" smtClean="0">
                <a:solidFill>
                  <a:srgbClr val="FFFFFF"/>
                </a:solidFill>
                <a:latin typeface="メイリオ"/>
                <a:ea typeface="メイリオ"/>
                <a:cs typeface="メイリオ"/>
              </a:rPr>
              <a:t> </a:t>
            </a:r>
            <a:r>
              <a:rPr kumimoji="0" lang="ja-JP" altLang="en-US" sz="2000" dirty="0" smtClean="0">
                <a:solidFill>
                  <a:srgbClr val="FFFFFF"/>
                </a:solidFill>
                <a:latin typeface="メイリオ"/>
                <a:ea typeface="メイリオ"/>
                <a:cs typeface="メイリオ"/>
              </a:rPr>
              <a:t>管</a:t>
            </a:r>
            <a:r>
              <a:rPr kumimoji="0" lang="en-US" altLang="ja-JP" sz="2000" dirty="0" smtClean="0">
                <a:solidFill>
                  <a:srgbClr val="FFFFFF"/>
                </a:solidFill>
                <a:latin typeface="メイリオ"/>
                <a:ea typeface="メイリオ"/>
                <a:cs typeface="メイリオ"/>
              </a:rPr>
              <a:t> </a:t>
            </a:r>
            <a:r>
              <a:rPr kumimoji="0" lang="ja-JP" altLang="en-US" sz="2000" dirty="0" smtClean="0">
                <a:solidFill>
                  <a:srgbClr val="FFFFFF"/>
                </a:solidFill>
                <a:latin typeface="メイリオ"/>
                <a:ea typeface="メイリオ"/>
                <a:cs typeface="メイリオ"/>
              </a:rPr>
              <a:t>理</a:t>
            </a:r>
            <a:endParaRPr kumimoji="0" lang="ja-JP" altLang="en-US" sz="2000" b="0" i="0" u="none" strike="noStrike" cap="none" normalizeH="0" baseline="0" dirty="0" smtClean="0">
              <a:ln>
                <a:noFill/>
              </a:ln>
              <a:solidFill>
                <a:srgbClr val="FFFFFF"/>
              </a:solidFill>
              <a:effectLst/>
              <a:latin typeface="メイリオ"/>
              <a:ea typeface="メイリオ"/>
              <a:cs typeface="メイリオ"/>
            </a:endParaRPr>
          </a:p>
        </p:txBody>
      </p:sp>
      <p:sp>
        <p:nvSpPr>
          <p:cNvPr id="5" name="正方形/長方形 4"/>
          <p:cNvSpPr/>
          <p:nvPr/>
        </p:nvSpPr>
        <p:spPr bwMode="auto">
          <a:xfrm>
            <a:off x="771525" y="3276600"/>
            <a:ext cx="7305675" cy="990600"/>
          </a:xfrm>
          <a:prstGeom prst="rect">
            <a:avLst/>
          </a:prstGeom>
          <a:solidFill>
            <a:srgbClr val="FF6600">
              <a:alpha val="70000"/>
            </a:srgb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rgbClr val="FFFFFF"/>
                </a:solidFill>
                <a:effectLst/>
                <a:latin typeface="メイリオ"/>
                <a:ea typeface="メイリオ"/>
                <a:cs typeface="メイリオ"/>
              </a:rPr>
              <a:t> </a:t>
            </a:r>
            <a:r>
              <a:rPr kumimoji="0" lang="ja-JP" altLang="en-US" sz="2000" b="0" i="0" u="none" strike="noStrike" cap="none" normalizeH="0" baseline="0" dirty="0" smtClean="0">
                <a:ln>
                  <a:noFill/>
                </a:ln>
                <a:solidFill>
                  <a:srgbClr val="FFFFFF"/>
                </a:solidFill>
                <a:effectLst/>
                <a:latin typeface="メイリオ"/>
                <a:ea typeface="メイリオ"/>
                <a:cs typeface="メイリオ"/>
              </a:rPr>
              <a:t>調</a:t>
            </a:r>
            <a:r>
              <a:rPr kumimoji="0" lang="en-US" altLang="ja-JP" sz="2000" b="0" i="0" u="none" strike="noStrike" cap="none" normalizeH="0" baseline="0" dirty="0" smtClean="0">
                <a:ln>
                  <a:noFill/>
                </a:ln>
                <a:solidFill>
                  <a:srgbClr val="FFFFFF"/>
                </a:solidFill>
                <a:effectLst/>
                <a:latin typeface="メイリオ"/>
                <a:ea typeface="メイリオ"/>
                <a:cs typeface="メイリオ"/>
              </a:rPr>
              <a:t> </a:t>
            </a:r>
            <a:r>
              <a:rPr kumimoji="0" lang="ja-JP" altLang="en-US" sz="2000" b="0" i="0" u="none" strike="noStrike" cap="none" normalizeH="0" baseline="0" dirty="0" smtClean="0">
                <a:ln>
                  <a:noFill/>
                </a:ln>
                <a:solidFill>
                  <a:srgbClr val="FFFFFF"/>
                </a:solidFill>
                <a:effectLst/>
                <a:latin typeface="メイリオ"/>
                <a:ea typeface="メイリオ"/>
                <a:cs typeface="メイリオ"/>
              </a:rPr>
              <a:t>達</a:t>
            </a:r>
          </a:p>
        </p:txBody>
      </p:sp>
      <p:sp>
        <p:nvSpPr>
          <p:cNvPr id="8" name="角丸四角形 7"/>
          <p:cNvSpPr/>
          <p:nvPr/>
        </p:nvSpPr>
        <p:spPr bwMode="auto">
          <a:xfrm>
            <a:off x="2286000" y="5486400"/>
            <a:ext cx="5562600" cy="838200"/>
          </a:xfrm>
          <a:prstGeom prst="roundRect">
            <a:avLst>
              <a:gd name="adj" fmla="val 0"/>
            </a:avLst>
          </a:prstGeom>
          <a:solidFill>
            <a:srgbClr val="00009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algn="ctr" defTabSz="914400" fontAlgn="base">
              <a:spcBef>
                <a:spcPct val="20000"/>
              </a:spcBef>
              <a:spcAft>
                <a:spcPct val="0"/>
              </a:spcAft>
            </a:pPr>
            <a:r>
              <a:rPr kumimoji="0" lang="ja-JP" altLang="en-US" sz="1800" b="0" i="0" u="none" strike="noStrike" cap="none" normalizeH="0" baseline="0" dirty="0" smtClean="0">
                <a:ln>
                  <a:noFill/>
                </a:ln>
                <a:solidFill>
                  <a:srgbClr val="FFFFFF"/>
                </a:solidFill>
                <a:effectLst/>
                <a:latin typeface="メイリオ"/>
                <a:ea typeface="メイリオ"/>
                <a:cs typeface="メイリオ"/>
              </a:rPr>
              <a:t>インフラに関わるシステム資源を</a:t>
            </a:r>
            <a:endParaRPr kumimoji="0" lang="en-US" altLang="ja-JP" sz="1800" b="0" i="0" u="none" strike="noStrike" cap="none" normalizeH="0" baseline="0" dirty="0" smtClean="0">
              <a:ln>
                <a:noFill/>
              </a:ln>
              <a:solidFill>
                <a:srgbClr val="FFFFFF"/>
              </a:solidFill>
              <a:effectLst/>
              <a:latin typeface="メイリオ"/>
              <a:ea typeface="メイリオ"/>
              <a:cs typeface="メイリオ"/>
            </a:endParaRPr>
          </a:p>
          <a:p>
            <a:pPr algn="ctr" defTabSz="914400" fontAlgn="base">
              <a:spcBef>
                <a:spcPct val="20000"/>
              </a:spcBef>
              <a:spcAft>
                <a:spcPct val="0"/>
              </a:spcAft>
            </a:pPr>
            <a:r>
              <a:rPr kumimoji="0" lang="ja-JP" altLang="en-US" dirty="0" smtClean="0">
                <a:solidFill>
                  <a:srgbClr val="FFFFFF"/>
                </a:solidFill>
                <a:latin typeface="メイリオ"/>
                <a:ea typeface="メイリオ"/>
                <a:cs typeface="メイリオ"/>
              </a:rPr>
              <a:t>ソフトウェアの定義</a:t>
            </a:r>
            <a:r>
              <a:rPr kumimoji="0" lang="ja-JP" altLang="en-US" sz="1800" b="0" i="0" u="none" strike="noStrike" cap="none" normalizeH="0" baseline="0" dirty="0" smtClean="0">
                <a:ln>
                  <a:noFill/>
                </a:ln>
                <a:solidFill>
                  <a:srgbClr val="FFFFFF"/>
                </a:solidFill>
                <a:effectLst/>
                <a:latin typeface="メイリオ"/>
                <a:ea typeface="メイリオ"/>
                <a:cs typeface="メイリオ"/>
              </a:rPr>
              <a:t>・設定により調達、構成変更</a:t>
            </a:r>
          </a:p>
        </p:txBody>
      </p:sp>
      <p:sp>
        <p:nvSpPr>
          <p:cNvPr id="9" name="角丸四角形 8"/>
          <p:cNvSpPr/>
          <p:nvPr/>
        </p:nvSpPr>
        <p:spPr bwMode="auto">
          <a:xfrm>
            <a:off x="5257800" y="3352800"/>
            <a:ext cx="2590800" cy="1828800"/>
          </a:xfrm>
          <a:prstGeom prst="roundRect">
            <a:avLst>
              <a:gd name="adj" fmla="val 0"/>
            </a:avLst>
          </a:prstGeom>
          <a:solidFill>
            <a:srgbClr val="00009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メイリオ"/>
                <a:ea typeface="メイリオ"/>
                <a:cs typeface="メイリオ"/>
              </a:rPr>
              <a:t>調達機能と</a:t>
            </a:r>
            <a:endParaRPr kumimoji="0" lang="en-US" altLang="ja-JP" sz="1800" b="0" i="0" u="none" strike="noStrike" cap="none" normalizeH="0" baseline="0" dirty="0" smtClean="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メイリオ"/>
                <a:ea typeface="メイリオ"/>
                <a:cs typeface="メイリオ"/>
              </a:rPr>
              <a:t>運用管理機能の</a:t>
            </a:r>
            <a:endParaRPr kumimoji="0" lang="en-US" altLang="ja-JP" sz="1800" b="0" i="0" u="none" strike="noStrike" cap="none" normalizeH="0" baseline="0" dirty="0" smtClean="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メイリオ"/>
                <a:ea typeface="メイリオ"/>
                <a:cs typeface="メイリオ"/>
              </a:rPr>
              <a:t>連携と自動化</a:t>
            </a:r>
          </a:p>
        </p:txBody>
      </p:sp>
      <p:sp>
        <p:nvSpPr>
          <p:cNvPr id="10" name="角丸四角形 9"/>
          <p:cNvSpPr/>
          <p:nvPr/>
        </p:nvSpPr>
        <p:spPr bwMode="auto">
          <a:xfrm>
            <a:off x="2286000" y="3340100"/>
            <a:ext cx="2590800" cy="838200"/>
          </a:xfrm>
          <a:prstGeom prst="roundRect">
            <a:avLst>
              <a:gd name="adj" fmla="val 0"/>
            </a:avLst>
          </a:prstGeom>
          <a:solidFill>
            <a:schemeClr val="tx1">
              <a:lumMod val="50000"/>
              <a:lumOff val="5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メイリオ"/>
                <a:ea typeface="メイリオ"/>
                <a:cs typeface="メイリオ"/>
              </a:rPr>
              <a:t>個別対応</a:t>
            </a:r>
            <a:endParaRPr kumimoji="0" lang="en-US" altLang="ja-JP" sz="1800" b="0" i="0" u="none" strike="noStrike" cap="none" normalizeH="0" baseline="0" dirty="0" smtClean="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dirty="0" smtClean="0">
                <a:solidFill>
                  <a:srgbClr val="FFFFFF"/>
                </a:solidFill>
                <a:latin typeface="メイリオ"/>
                <a:ea typeface="メイリオ"/>
                <a:cs typeface="メイリオ"/>
              </a:rPr>
              <a:t>自動化</a:t>
            </a:r>
            <a:r>
              <a:rPr kumimoji="0" lang="en-US" altLang="ja-JP" dirty="0" smtClean="0">
                <a:solidFill>
                  <a:srgbClr val="FFFFFF"/>
                </a:solidFill>
                <a:latin typeface="メイリオ"/>
                <a:ea typeface="メイリオ"/>
                <a:cs typeface="メイリオ"/>
              </a:rPr>
              <a:t>/</a:t>
            </a:r>
            <a:r>
              <a:rPr kumimoji="0" lang="ja-JP" altLang="en-US" dirty="0" smtClean="0">
                <a:solidFill>
                  <a:srgbClr val="FFFFFF"/>
                </a:solidFill>
                <a:latin typeface="メイリオ"/>
                <a:ea typeface="メイリオ"/>
                <a:cs typeface="メイリオ"/>
              </a:rPr>
              <a:t>人的作業</a:t>
            </a:r>
            <a:endParaRPr kumimoji="0" lang="ja-JP" altLang="en-US" b="0" i="0" u="none" strike="noStrike" cap="none" normalizeH="0" baseline="0" dirty="0" smtClean="0">
              <a:ln>
                <a:noFill/>
              </a:ln>
              <a:solidFill>
                <a:srgbClr val="FFFFFF"/>
              </a:solidFill>
              <a:effectLst/>
              <a:latin typeface="メイリオ"/>
              <a:ea typeface="メイリオ"/>
              <a:cs typeface="メイリオ"/>
            </a:endParaRPr>
          </a:p>
        </p:txBody>
      </p:sp>
      <p:sp>
        <p:nvSpPr>
          <p:cNvPr id="11" name="角丸四角形 10"/>
          <p:cNvSpPr/>
          <p:nvPr/>
        </p:nvSpPr>
        <p:spPr bwMode="auto">
          <a:xfrm>
            <a:off x="2286000" y="4419600"/>
            <a:ext cx="2590800" cy="838200"/>
          </a:xfrm>
          <a:prstGeom prst="roundRect">
            <a:avLst>
              <a:gd name="adj" fmla="val 0"/>
            </a:avLst>
          </a:prstGeom>
          <a:solidFill>
            <a:schemeClr val="tx1">
              <a:lumMod val="50000"/>
              <a:lumOff val="5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FFFFFF"/>
                </a:solidFill>
                <a:effectLst/>
                <a:latin typeface="メイリオ"/>
                <a:ea typeface="メイリオ"/>
                <a:cs typeface="メイリオ"/>
              </a:rPr>
              <a:t>個別対応</a:t>
            </a:r>
            <a:endParaRPr kumimoji="0" lang="en-US" altLang="ja-JP" sz="1800" b="0" i="0" u="none" strike="noStrike" cap="none" normalizeH="0" baseline="0" dirty="0" smtClean="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dirty="0" smtClean="0">
                <a:solidFill>
                  <a:srgbClr val="FFFFFF"/>
                </a:solidFill>
                <a:latin typeface="メイリオ"/>
                <a:ea typeface="メイリオ"/>
                <a:cs typeface="メイリオ"/>
              </a:rPr>
              <a:t>自動化</a:t>
            </a:r>
            <a:r>
              <a:rPr kumimoji="0" lang="en-US" altLang="ja-JP" dirty="0" smtClean="0">
                <a:solidFill>
                  <a:srgbClr val="FFFFFF"/>
                </a:solidFill>
                <a:latin typeface="メイリオ"/>
                <a:ea typeface="メイリオ"/>
                <a:cs typeface="メイリオ"/>
              </a:rPr>
              <a:t>/</a:t>
            </a:r>
            <a:r>
              <a:rPr kumimoji="0" lang="ja-JP" altLang="en-US" dirty="0" smtClean="0">
                <a:solidFill>
                  <a:srgbClr val="FFFFFF"/>
                </a:solidFill>
                <a:latin typeface="メイリオ"/>
                <a:ea typeface="メイリオ"/>
                <a:cs typeface="メイリオ"/>
              </a:rPr>
              <a:t>人的作業</a:t>
            </a:r>
            <a:endParaRPr kumimoji="0" lang="ja-JP" altLang="en-US" b="0" i="0" u="none" strike="noStrike" cap="none" normalizeH="0" baseline="0" dirty="0" smtClean="0">
              <a:ln>
                <a:noFill/>
              </a:ln>
              <a:solidFill>
                <a:srgbClr val="FFFFFF"/>
              </a:solidFill>
              <a:effectLst/>
              <a:latin typeface="メイリオ"/>
              <a:ea typeface="メイリオ"/>
              <a:cs typeface="メイリオ"/>
            </a:endParaRPr>
          </a:p>
        </p:txBody>
      </p:sp>
      <p:sp>
        <p:nvSpPr>
          <p:cNvPr id="12" name="角丸四角形 11"/>
          <p:cNvSpPr/>
          <p:nvPr/>
        </p:nvSpPr>
        <p:spPr bwMode="auto">
          <a:xfrm>
            <a:off x="2286001" y="2819400"/>
            <a:ext cx="5562600" cy="381000"/>
          </a:xfrm>
          <a:prstGeom prst="roundRect">
            <a:avLst>
              <a:gd name="adj" fmla="val 0"/>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メイリオ"/>
                <a:ea typeface="メイリオ"/>
                <a:cs typeface="メイリオ"/>
              </a:rPr>
              <a:t>システム資源の利用効率向上</a:t>
            </a:r>
          </a:p>
        </p:txBody>
      </p:sp>
      <p:sp>
        <p:nvSpPr>
          <p:cNvPr id="13" name="角丸四角形 12"/>
          <p:cNvSpPr/>
          <p:nvPr/>
        </p:nvSpPr>
        <p:spPr bwMode="auto">
          <a:xfrm>
            <a:off x="3657600" y="2362200"/>
            <a:ext cx="4191000" cy="381000"/>
          </a:xfrm>
          <a:prstGeom prst="roundRect">
            <a:avLst>
              <a:gd name="adj" fmla="val 0"/>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メイリオ"/>
                <a:ea typeface="メイリオ"/>
                <a:cs typeface="メイリオ"/>
              </a:rPr>
              <a:t>人的作業の負担軽減</a:t>
            </a:r>
          </a:p>
        </p:txBody>
      </p:sp>
      <p:sp>
        <p:nvSpPr>
          <p:cNvPr id="15" name="角丸四角形 14"/>
          <p:cNvSpPr/>
          <p:nvPr/>
        </p:nvSpPr>
        <p:spPr bwMode="auto">
          <a:xfrm>
            <a:off x="5257800" y="1905000"/>
            <a:ext cx="2590800" cy="381000"/>
          </a:xfrm>
          <a:prstGeom prst="roundRect">
            <a:avLst>
              <a:gd name="adj" fmla="val 0"/>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メイリオ"/>
                <a:ea typeface="メイリオ"/>
                <a:cs typeface="メイリオ"/>
              </a:rPr>
              <a:t>調達・変更の俊敏性と生産性向上</a:t>
            </a:r>
          </a:p>
        </p:txBody>
      </p:sp>
      <p:sp>
        <p:nvSpPr>
          <p:cNvPr id="16" name="正方形/長方形 15"/>
          <p:cNvSpPr/>
          <p:nvPr/>
        </p:nvSpPr>
        <p:spPr bwMode="auto">
          <a:xfrm>
            <a:off x="2133600" y="1371600"/>
            <a:ext cx="2895600" cy="381000"/>
          </a:xfrm>
          <a:prstGeom prst="rect">
            <a:avLst/>
          </a:prstGeom>
          <a:solidFill>
            <a:schemeClr val="accent6">
              <a:lumMod val="60000"/>
              <a:lumOff val="4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800000"/>
                </a:solidFill>
                <a:effectLst/>
                <a:latin typeface="メイリオ"/>
                <a:ea typeface="メイリオ"/>
                <a:cs typeface="メイリオ"/>
              </a:rPr>
              <a:t>仮想化基盤</a:t>
            </a:r>
          </a:p>
        </p:txBody>
      </p:sp>
      <p:sp>
        <p:nvSpPr>
          <p:cNvPr id="17" name="正方形/長方形 16"/>
          <p:cNvSpPr/>
          <p:nvPr/>
        </p:nvSpPr>
        <p:spPr bwMode="auto">
          <a:xfrm>
            <a:off x="5105399" y="1371600"/>
            <a:ext cx="2887663" cy="381000"/>
          </a:xfrm>
          <a:prstGeom prst="rect">
            <a:avLst/>
          </a:prstGeom>
          <a:solidFill>
            <a:srgbClr val="BEFF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0000FF"/>
                </a:solidFill>
                <a:effectLst/>
                <a:latin typeface="メイリオ"/>
                <a:ea typeface="メイリオ"/>
                <a:cs typeface="メイリオ"/>
              </a:rPr>
              <a:t>クラウド</a:t>
            </a:r>
            <a:r>
              <a:rPr kumimoji="0" lang="en-US" altLang="ja-JP" sz="1600" b="0" i="0" u="none" strike="noStrike" cap="none" normalizeH="0" baseline="0" dirty="0" smtClean="0">
                <a:ln>
                  <a:noFill/>
                </a:ln>
                <a:solidFill>
                  <a:srgbClr val="0000FF"/>
                </a:solidFill>
                <a:effectLst/>
                <a:latin typeface="メイリオ"/>
                <a:ea typeface="メイリオ"/>
                <a:cs typeface="メイリオ"/>
              </a:rPr>
              <a:t>(</a:t>
            </a:r>
            <a:r>
              <a:rPr kumimoji="0" lang="en-US" altLang="ja-JP" sz="1600" b="0" i="0" u="none" strike="noStrike" cap="none" normalizeH="0" baseline="0" dirty="0" err="1" smtClean="0">
                <a:ln>
                  <a:noFill/>
                </a:ln>
                <a:solidFill>
                  <a:srgbClr val="0000FF"/>
                </a:solidFill>
                <a:effectLst/>
                <a:latin typeface="メイリオ"/>
                <a:ea typeface="メイリオ"/>
                <a:cs typeface="メイリオ"/>
              </a:rPr>
              <a:t>IaaS</a:t>
            </a:r>
            <a:r>
              <a:rPr kumimoji="0" lang="en-US" altLang="ja-JP" sz="1600" b="0" i="0" u="none" strike="noStrike" cap="none" normalizeH="0" baseline="0" dirty="0" smtClean="0">
                <a:ln>
                  <a:noFill/>
                </a:ln>
                <a:solidFill>
                  <a:srgbClr val="0000FF"/>
                </a:solidFill>
                <a:effectLst/>
                <a:latin typeface="メイリオ"/>
                <a:ea typeface="メイリオ"/>
                <a:cs typeface="メイリオ"/>
              </a:rPr>
              <a:t>)</a:t>
            </a:r>
            <a:r>
              <a:rPr kumimoji="0" lang="ja-JP" altLang="en-US" sz="1600" b="0" i="0" u="none" strike="noStrike" cap="none" normalizeH="0" baseline="0" dirty="0" smtClean="0">
                <a:ln>
                  <a:noFill/>
                </a:ln>
                <a:solidFill>
                  <a:srgbClr val="0000FF"/>
                </a:solidFill>
                <a:effectLst/>
                <a:latin typeface="メイリオ"/>
                <a:ea typeface="メイリオ"/>
                <a:cs typeface="メイリオ"/>
              </a:rPr>
              <a:t>基盤</a:t>
            </a:r>
          </a:p>
        </p:txBody>
      </p:sp>
      <p:sp>
        <p:nvSpPr>
          <p:cNvPr id="18" name="上下矢印 17"/>
          <p:cNvSpPr/>
          <p:nvPr/>
        </p:nvSpPr>
        <p:spPr>
          <a:xfrm>
            <a:off x="6281733" y="5067434"/>
            <a:ext cx="585216" cy="491803"/>
          </a:xfrm>
          <a:prstGeom prst="upDownArrow">
            <a:avLst>
              <a:gd name="adj1" fmla="val 50000"/>
              <a:gd name="adj2" fmla="val 31916"/>
            </a:avLst>
          </a:prstGeom>
          <a:solidFill>
            <a:srgbClr val="FF66FF"/>
          </a:solidFill>
          <a:ln w="28575" cmpd="sng">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solidFill>
                <a:schemeClr val="bg1"/>
              </a:solidFill>
              <a:latin typeface="メイリオ"/>
              <a:ea typeface="メイリオ"/>
              <a:cs typeface="メイリオ"/>
            </a:endParaRPr>
          </a:p>
        </p:txBody>
      </p:sp>
    </p:spTree>
    <p:extLst>
      <p:ext uri="{BB962C8B-B14F-4D97-AF65-F5344CB8AC3E}">
        <p14:creationId xmlns:p14="http://schemas.microsoft.com/office/powerpoint/2010/main" val="2432298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bwMode="auto">
          <a:xfrm>
            <a:off x="457199" y="1080750"/>
            <a:ext cx="2133600" cy="2209800"/>
          </a:xfrm>
          <a:prstGeom prst="roundRect">
            <a:avLst>
              <a:gd name="adj" fmla="val 4352"/>
            </a:avLst>
          </a:prstGeom>
          <a:solidFill>
            <a:srgbClr val="FFFFCC"/>
          </a:solidFill>
          <a:ln w="38100" cap="flat" cmpd="sng" algn="ctr">
            <a:solidFill>
              <a:srgbClr val="00B0F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29699" name="Rectangle 6"/>
          <p:cNvSpPr>
            <a:spLocks noGrp="1" noChangeArrowheads="1"/>
          </p:cNvSpPr>
          <p:nvPr>
            <p:ph type="title"/>
          </p:nvPr>
        </p:nvSpPr>
        <p:spPr/>
        <p:txBody>
          <a:bodyPr/>
          <a:lstStyle/>
          <a:p>
            <a:pPr eaLnBrk="1" hangingPunct="1"/>
            <a:r>
              <a:rPr lang="ja-JP" altLang="en-US" sz="2800" dirty="0" smtClean="0">
                <a:ea typeface="ＭＳ Ｐゴシック" charset="-128"/>
              </a:rPr>
              <a:t>クラウドの定義／</a:t>
            </a:r>
            <a:r>
              <a:rPr lang="en-US" altLang="ja-JP" sz="2800" dirty="0" smtClean="0">
                <a:ea typeface="ＭＳ Ｐゴシック" charset="-128"/>
              </a:rPr>
              <a:t>NIST</a:t>
            </a:r>
            <a:r>
              <a:rPr lang="ja-JP" altLang="en-US" sz="2800" dirty="0" smtClean="0">
                <a:ea typeface="ＭＳ Ｐゴシック" charset="-128"/>
              </a:rPr>
              <a:t>の定義　まとめ</a:t>
            </a:r>
          </a:p>
        </p:txBody>
      </p:sp>
      <p:sp>
        <p:nvSpPr>
          <p:cNvPr id="33" name="AutoShape 49"/>
          <p:cNvSpPr>
            <a:spLocks noChangeArrowheads="1"/>
          </p:cNvSpPr>
          <p:nvPr/>
        </p:nvSpPr>
        <p:spPr bwMode="auto">
          <a:xfrm>
            <a:off x="609599" y="1690350"/>
            <a:ext cx="1828800" cy="458618"/>
          </a:xfrm>
          <a:prstGeom prst="roundRect">
            <a:avLst>
              <a:gd name="adj" fmla="val 16667"/>
            </a:avLst>
          </a:prstGeom>
          <a:gradFill>
            <a:gsLst>
              <a:gs pos="0">
                <a:srgbClr val="FF9900"/>
              </a:gs>
              <a:gs pos="80000">
                <a:srgbClr val="FF9900"/>
              </a:gs>
              <a:gs pos="100000">
                <a:srgbClr val="FF9900"/>
              </a:gs>
            </a:gsLst>
          </a:gra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altLang="ja-JP" sz="2800" dirty="0" err="1" smtClean="0">
                <a:solidFill>
                  <a:srgbClr val="FFFFFF"/>
                </a:solidFill>
                <a:latin typeface="Arial" pitchFamily="34" charset="0"/>
                <a:ea typeface="HGP創英角ｺﾞｼｯｸUB" pitchFamily="50" charset="-128"/>
                <a:cs typeface="Arial" pitchFamily="34" charset="0"/>
              </a:rPr>
              <a:t>SaaS</a:t>
            </a:r>
            <a:endParaRPr lang="en-US" altLang="ja-JP" sz="2800" dirty="0">
              <a:solidFill>
                <a:srgbClr val="FFFFFF"/>
              </a:solidFill>
              <a:latin typeface="Arial" pitchFamily="34" charset="0"/>
              <a:ea typeface="HGP創英角ｺﾞｼｯｸUB" pitchFamily="50" charset="-128"/>
              <a:cs typeface="Arial" pitchFamily="34" charset="0"/>
            </a:endParaRPr>
          </a:p>
        </p:txBody>
      </p:sp>
      <p:sp>
        <p:nvSpPr>
          <p:cNvPr id="38" name="AutoShape 50"/>
          <p:cNvSpPr>
            <a:spLocks noChangeArrowheads="1"/>
          </p:cNvSpPr>
          <p:nvPr/>
        </p:nvSpPr>
        <p:spPr bwMode="auto">
          <a:xfrm>
            <a:off x="609598" y="2170822"/>
            <a:ext cx="1828799" cy="458618"/>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altLang="ja-JP" sz="2800" dirty="0" err="1" smtClean="0">
                <a:solidFill>
                  <a:srgbClr val="FFFFFF"/>
                </a:solidFill>
                <a:latin typeface="Arial" pitchFamily="34" charset="0"/>
                <a:ea typeface="HGP創英角ｺﾞｼｯｸUB" pitchFamily="50" charset="-128"/>
                <a:cs typeface="Arial" pitchFamily="34" charset="0"/>
              </a:rPr>
              <a:t>PaaS</a:t>
            </a:r>
            <a:endParaRPr lang="en-US" altLang="ja-JP" sz="2800" dirty="0">
              <a:solidFill>
                <a:srgbClr val="FFFFFF"/>
              </a:solidFill>
              <a:latin typeface="Arial" pitchFamily="34" charset="0"/>
              <a:ea typeface="HGP創英角ｺﾞｼｯｸUB" pitchFamily="50" charset="-128"/>
              <a:cs typeface="Arial" pitchFamily="34" charset="0"/>
            </a:endParaRPr>
          </a:p>
        </p:txBody>
      </p:sp>
      <p:sp>
        <p:nvSpPr>
          <p:cNvPr id="43" name="AutoShape 51"/>
          <p:cNvSpPr>
            <a:spLocks noChangeArrowheads="1"/>
          </p:cNvSpPr>
          <p:nvPr/>
        </p:nvSpPr>
        <p:spPr bwMode="auto">
          <a:xfrm>
            <a:off x="609598" y="2631859"/>
            <a:ext cx="1828800" cy="458618"/>
          </a:xfrm>
          <a:prstGeom prst="roundRect">
            <a:avLst>
              <a:gd name="adj" fmla="val 16667"/>
            </a:avLst>
          </a:prstGeom>
          <a:gradFill>
            <a:gsLst>
              <a:gs pos="0">
                <a:srgbClr val="008000"/>
              </a:gs>
              <a:gs pos="80000">
                <a:srgbClr val="008000"/>
              </a:gs>
              <a:gs pos="100000">
                <a:srgbClr val="008000"/>
              </a:gs>
            </a:gsLst>
          </a:gra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ts val="2800"/>
              </a:lnSpc>
              <a:defRPr/>
            </a:pPr>
            <a:r>
              <a:rPr lang="en-US" altLang="ja-JP" sz="2800" dirty="0" err="1" smtClean="0">
                <a:solidFill>
                  <a:srgbClr val="FFFFFF"/>
                </a:solidFill>
                <a:latin typeface="Arial" pitchFamily="34" charset="0"/>
                <a:ea typeface="HGP創英角ｺﾞｼｯｸUB" pitchFamily="50" charset="-128"/>
                <a:cs typeface="Arial" pitchFamily="34" charset="0"/>
              </a:rPr>
              <a:t>IaaS</a:t>
            </a:r>
            <a:endParaRPr lang="en-US" altLang="ja-JP" sz="2800" dirty="0">
              <a:solidFill>
                <a:srgbClr val="FFFFFF"/>
              </a:solidFill>
              <a:latin typeface="Arial" pitchFamily="34" charset="0"/>
              <a:ea typeface="HGP創英角ｺﾞｼｯｸUB" pitchFamily="50" charset="-128"/>
              <a:cs typeface="Arial" pitchFamily="34" charset="0"/>
            </a:endParaRPr>
          </a:p>
        </p:txBody>
      </p:sp>
      <p:sp>
        <p:nvSpPr>
          <p:cNvPr id="10" name="テキスト ボックス 9"/>
          <p:cNvSpPr txBox="1"/>
          <p:nvPr/>
        </p:nvSpPr>
        <p:spPr>
          <a:xfrm>
            <a:off x="925342" y="1157319"/>
            <a:ext cx="1202572" cy="461665"/>
          </a:xfrm>
          <a:prstGeom prst="rect">
            <a:avLst/>
          </a:prstGeom>
          <a:noFill/>
        </p:spPr>
        <p:txBody>
          <a:bodyPr wrap="none" rtlCol="0">
            <a:spAutoFit/>
          </a:bodyPr>
          <a:lstStyle/>
          <a:p>
            <a:pPr algn="ctr"/>
            <a:r>
              <a:rPr lang="ja-JP" altLang="en-US" dirty="0" smtClean="0">
                <a:solidFill>
                  <a:srgbClr val="484848"/>
                </a:solidFill>
                <a:latin typeface="Arial" pitchFamily="34" charset="0"/>
                <a:ea typeface="HGP創英角ｺﾞｼｯｸUB" pitchFamily="50" charset="-128"/>
                <a:cs typeface="Arial" pitchFamily="34" charset="0"/>
              </a:rPr>
              <a:t>サービス・モデル</a:t>
            </a:r>
          </a:p>
          <a:p>
            <a:pPr algn="ctr"/>
            <a:r>
              <a:rPr lang="en-US" altLang="ja-JP" sz="1200" dirty="0" smtClean="0">
                <a:solidFill>
                  <a:srgbClr val="484848"/>
                </a:solidFill>
                <a:latin typeface="Arial" pitchFamily="34" charset="0"/>
                <a:ea typeface="HGP創英角ｺﾞｼｯｸUB" pitchFamily="50" charset="-128"/>
                <a:cs typeface="Arial" pitchFamily="34" charset="0"/>
              </a:rPr>
              <a:t>Service Model</a:t>
            </a:r>
            <a:endParaRPr lang="ja-JP" altLang="en-US" sz="1200" dirty="0">
              <a:solidFill>
                <a:srgbClr val="484848"/>
              </a:solidFill>
              <a:latin typeface="Arial" pitchFamily="34" charset="0"/>
              <a:ea typeface="HGP創英角ｺﾞｼｯｸUB" pitchFamily="50" charset="-128"/>
              <a:cs typeface="Arial" pitchFamily="34" charset="0"/>
            </a:endParaRPr>
          </a:p>
        </p:txBody>
      </p:sp>
      <p:grpSp>
        <p:nvGrpSpPr>
          <p:cNvPr id="12" name="グループ化 11"/>
          <p:cNvGrpSpPr/>
          <p:nvPr/>
        </p:nvGrpSpPr>
        <p:grpSpPr>
          <a:xfrm>
            <a:off x="459827" y="3204286"/>
            <a:ext cx="2133600" cy="3221952"/>
            <a:chOff x="459827" y="3266536"/>
            <a:chExt cx="2133600" cy="3221952"/>
          </a:xfrm>
        </p:grpSpPr>
        <p:sp>
          <p:nvSpPr>
            <p:cNvPr id="68" name="角丸四角形 67"/>
            <p:cNvSpPr/>
            <p:nvPr/>
          </p:nvSpPr>
          <p:spPr bwMode="auto">
            <a:xfrm>
              <a:off x="459827" y="3691760"/>
              <a:ext cx="2133600" cy="2796728"/>
            </a:xfrm>
            <a:prstGeom prst="roundRect">
              <a:avLst>
                <a:gd name="adj" fmla="val 4352"/>
              </a:avLst>
            </a:prstGeom>
            <a:solidFill>
              <a:srgbClr val="FFFFCC"/>
            </a:solidFill>
            <a:ln w="38100" cap="flat" cmpd="sng" algn="ctr">
              <a:solidFill>
                <a:srgbClr val="00B0F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3" name="角丸四角形 2"/>
            <p:cNvSpPr/>
            <p:nvPr/>
          </p:nvSpPr>
          <p:spPr bwMode="auto">
            <a:xfrm>
              <a:off x="609598" y="4267200"/>
              <a:ext cx="1828800" cy="402364"/>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00" dirty="0" smtClean="0">
                  <a:solidFill>
                    <a:srgbClr val="FFFFFF"/>
                  </a:solidFill>
                  <a:latin typeface="Arial" pitchFamily="34" charset="0"/>
                  <a:ea typeface="HGP創英角ｺﾞｼｯｸUB" pitchFamily="50" charset="-128"/>
                  <a:cs typeface="Arial" pitchFamily="34" charset="0"/>
                </a:rPr>
                <a:t>オンデマンド・セルフサービス</a:t>
              </a:r>
              <a:endParaRPr kumimoji="0" lang="en-US" altLang="ja-JP" sz="1000" dirty="0" smtClean="0">
                <a:solidFill>
                  <a:srgbClr val="FFFFFF"/>
                </a:solidFill>
                <a:latin typeface="Arial" pitchFamily="34" charset="0"/>
                <a:ea typeface="HGP創英角ｺﾞｼｯｸUB" pitchFamily="50" charset="-128"/>
                <a:cs typeface="Arial" pitchFamily="34" charset="0"/>
              </a:endParaRPr>
            </a:p>
            <a:p>
              <a:pPr algn="ctr">
                <a:spcBef>
                  <a:spcPts val="0"/>
                </a:spcBef>
              </a:pPr>
              <a:r>
                <a:rPr kumimoji="0" lang="en-US" altLang="ja-JP" sz="1000" dirty="0" smtClean="0">
                  <a:solidFill>
                    <a:srgbClr val="FFFFFF"/>
                  </a:solidFill>
                  <a:latin typeface="Arial" pitchFamily="34" charset="0"/>
                  <a:ea typeface="HGP創英角ｺﾞｼｯｸUB" pitchFamily="50" charset="-128"/>
                  <a:cs typeface="Arial" pitchFamily="34" charset="0"/>
                </a:rPr>
                <a:t>On-demand Self-service</a:t>
              </a:r>
              <a:endParaRPr kumimoji="0" lang="ja-JP" altLang="en-US" sz="1000" dirty="0" smtClean="0">
                <a:solidFill>
                  <a:srgbClr val="FFFFFF"/>
                </a:solidFill>
                <a:latin typeface="Arial" pitchFamily="34" charset="0"/>
                <a:ea typeface="HGP創英角ｺﾞｼｯｸUB" pitchFamily="50" charset="-128"/>
                <a:cs typeface="Arial" pitchFamily="34" charset="0"/>
              </a:endParaRPr>
            </a:p>
          </p:txBody>
        </p:sp>
        <p:sp>
          <p:nvSpPr>
            <p:cNvPr id="63" name="角丸四角形 62"/>
            <p:cNvSpPr/>
            <p:nvPr/>
          </p:nvSpPr>
          <p:spPr bwMode="auto">
            <a:xfrm>
              <a:off x="606967" y="4669564"/>
              <a:ext cx="1828800" cy="402364"/>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00" dirty="0" smtClean="0">
                  <a:solidFill>
                    <a:srgbClr val="FFFFFF"/>
                  </a:solidFill>
                  <a:latin typeface="Arial" pitchFamily="34" charset="0"/>
                  <a:ea typeface="HGP創英角ｺﾞｼｯｸUB" pitchFamily="50" charset="-128"/>
                  <a:cs typeface="Arial" pitchFamily="34" charset="0"/>
                </a:rPr>
                <a:t>広範なネットワーク接続</a:t>
              </a:r>
            </a:p>
            <a:p>
              <a:pPr algn="ctr">
                <a:spcBef>
                  <a:spcPts val="0"/>
                </a:spcBef>
              </a:pPr>
              <a:r>
                <a:rPr kumimoji="0" lang="en-US" altLang="ja-JP" sz="1000" dirty="0" smtClean="0">
                  <a:solidFill>
                    <a:srgbClr val="FFFFFF"/>
                  </a:solidFill>
                  <a:latin typeface="Arial" pitchFamily="34" charset="0"/>
                  <a:ea typeface="HGP創英角ｺﾞｼｯｸUB" pitchFamily="50" charset="-128"/>
                  <a:cs typeface="Arial" pitchFamily="34" charset="0"/>
                </a:rPr>
                <a:t>Broad Network Access</a:t>
              </a:r>
              <a:endParaRPr kumimoji="0" lang="ja-JP" altLang="en-US" sz="1000" dirty="0" smtClean="0">
                <a:solidFill>
                  <a:srgbClr val="FFFFFF"/>
                </a:solidFill>
                <a:latin typeface="Arial" pitchFamily="34" charset="0"/>
                <a:ea typeface="HGP創英角ｺﾞｼｯｸUB" pitchFamily="50" charset="-128"/>
                <a:cs typeface="Arial" pitchFamily="34" charset="0"/>
              </a:endParaRPr>
            </a:p>
          </p:txBody>
        </p:sp>
        <p:sp>
          <p:nvSpPr>
            <p:cNvPr id="64" name="角丸四角形 63"/>
            <p:cNvSpPr/>
            <p:nvPr/>
          </p:nvSpPr>
          <p:spPr bwMode="auto">
            <a:xfrm>
              <a:off x="606966" y="5089489"/>
              <a:ext cx="1828800" cy="402364"/>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00" dirty="0" smtClean="0">
                  <a:solidFill>
                    <a:srgbClr val="FFFFFF"/>
                  </a:solidFill>
                  <a:latin typeface="Arial" pitchFamily="34" charset="0"/>
                  <a:ea typeface="HGP創英角ｺﾞｼｯｸUB" pitchFamily="50" charset="-128"/>
                  <a:cs typeface="Arial" pitchFamily="34" charset="0"/>
                </a:rPr>
                <a:t>システム資源のプール</a:t>
              </a:r>
            </a:p>
            <a:p>
              <a:pPr algn="ctr">
                <a:spcBef>
                  <a:spcPts val="0"/>
                </a:spcBef>
              </a:pPr>
              <a:r>
                <a:rPr kumimoji="0" lang="en-US" altLang="ja-JP" sz="1000" dirty="0" smtClean="0">
                  <a:solidFill>
                    <a:srgbClr val="FFFFFF"/>
                  </a:solidFill>
                  <a:latin typeface="Arial" pitchFamily="34" charset="0"/>
                  <a:ea typeface="HGP創英角ｺﾞｼｯｸUB" pitchFamily="50" charset="-128"/>
                  <a:cs typeface="Arial" pitchFamily="34" charset="0"/>
                </a:rPr>
                <a:t>Resource Pool</a:t>
              </a:r>
              <a:endParaRPr kumimoji="0" lang="ja-JP" altLang="en-US" sz="1000" dirty="0" smtClean="0">
                <a:solidFill>
                  <a:srgbClr val="FFFFFF"/>
                </a:solidFill>
                <a:latin typeface="Arial" pitchFamily="34" charset="0"/>
                <a:ea typeface="HGP創英角ｺﾞｼｯｸUB" pitchFamily="50" charset="-128"/>
                <a:cs typeface="Arial" pitchFamily="34" charset="0"/>
              </a:endParaRPr>
            </a:p>
          </p:txBody>
        </p:sp>
        <p:sp>
          <p:nvSpPr>
            <p:cNvPr id="65" name="角丸四角形 64"/>
            <p:cNvSpPr/>
            <p:nvPr/>
          </p:nvSpPr>
          <p:spPr bwMode="auto">
            <a:xfrm>
              <a:off x="606965" y="5497907"/>
              <a:ext cx="1828800" cy="402364"/>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00" dirty="0" smtClean="0">
                  <a:solidFill>
                    <a:srgbClr val="FFFFFF"/>
                  </a:solidFill>
                  <a:latin typeface="Arial" pitchFamily="34" charset="0"/>
                  <a:ea typeface="HGP創英角ｺﾞｼｯｸUB" pitchFamily="50" charset="-128"/>
                  <a:cs typeface="Arial" pitchFamily="34" charset="0"/>
                </a:rPr>
                <a:t>迅速な順応性</a:t>
              </a:r>
            </a:p>
            <a:p>
              <a:pPr algn="ctr">
                <a:spcBef>
                  <a:spcPts val="0"/>
                </a:spcBef>
              </a:pPr>
              <a:r>
                <a:rPr kumimoji="0" lang="en-US" altLang="ja-JP" sz="1000" dirty="0" smtClean="0">
                  <a:solidFill>
                    <a:srgbClr val="FFFFFF"/>
                  </a:solidFill>
                  <a:latin typeface="Arial" pitchFamily="34" charset="0"/>
                  <a:ea typeface="HGP創英角ｺﾞｼｯｸUB" pitchFamily="50" charset="-128"/>
                  <a:cs typeface="Arial" pitchFamily="34" charset="0"/>
                </a:rPr>
                <a:t>Rapid Elasticity</a:t>
              </a:r>
              <a:endParaRPr kumimoji="0" lang="ja-JP" altLang="en-US" sz="1000" dirty="0" smtClean="0">
                <a:solidFill>
                  <a:srgbClr val="FFFFFF"/>
                </a:solidFill>
                <a:latin typeface="Arial" pitchFamily="34" charset="0"/>
                <a:ea typeface="HGP創英角ｺﾞｼｯｸUB" pitchFamily="50" charset="-128"/>
                <a:cs typeface="Arial" pitchFamily="34" charset="0"/>
              </a:endParaRPr>
            </a:p>
          </p:txBody>
        </p:sp>
        <p:sp>
          <p:nvSpPr>
            <p:cNvPr id="67" name="角丸四角形 66"/>
            <p:cNvSpPr/>
            <p:nvPr/>
          </p:nvSpPr>
          <p:spPr bwMode="auto">
            <a:xfrm>
              <a:off x="606964" y="5920351"/>
              <a:ext cx="1828800" cy="402364"/>
            </a:xfrm>
            <a:prstGeom prst="roundRect">
              <a:avLst>
                <a:gd name="adj" fmla="val 50000"/>
              </a:avLst>
            </a:prstGeom>
            <a:solidFill>
              <a:srgbClr val="0000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kumimoji="0" lang="ja-JP" altLang="en-US" sz="1000" dirty="0" smtClean="0">
                  <a:solidFill>
                    <a:srgbClr val="FFFFFF"/>
                  </a:solidFill>
                  <a:latin typeface="Arial" pitchFamily="34" charset="0"/>
                  <a:ea typeface="HGP創英角ｺﾞｼｯｸUB" pitchFamily="50" charset="-128"/>
                  <a:cs typeface="Arial" pitchFamily="34" charset="0"/>
                </a:rPr>
                <a:t>従量課金</a:t>
              </a:r>
            </a:p>
            <a:p>
              <a:pPr algn="ctr">
                <a:spcBef>
                  <a:spcPts val="0"/>
                </a:spcBef>
              </a:pPr>
              <a:r>
                <a:rPr kumimoji="0" lang="en-US" altLang="ja-JP" sz="1000" dirty="0" smtClean="0">
                  <a:solidFill>
                    <a:srgbClr val="FFFFFF"/>
                  </a:solidFill>
                  <a:latin typeface="Arial" pitchFamily="34" charset="0"/>
                  <a:ea typeface="HGP創英角ｺﾞｼｯｸUB" pitchFamily="50" charset="-128"/>
                  <a:cs typeface="Arial" pitchFamily="34" charset="0"/>
                </a:rPr>
                <a:t>Measured Service</a:t>
              </a:r>
              <a:endParaRPr kumimoji="0" lang="ja-JP" altLang="en-US" sz="1000" dirty="0" smtClean="0">
                <a:solidFill>
                  <a:srgbClr val="FFFFFF"/>
                </a:solidFill>
                <a:latin typeface="Arial" pitchFamily="34" charset="0"/>
                <a:ea typeface="HGP創英角ｺﾞｼｯｸUB" pitchFamily="50" charset="-128"/>
                <a:cs typeface="Arial" pitchFamily="34" charset="0"/>
              </a:endParaRPr>
            </a:p>
          </p:txBody>
        </p:sp>
        <p:sp>
          <p:nvSpPr>
            <p:cNvPr id="87" name="テキスト ボックス 86"/>
            <p:cNvSpPr txBox="1"/>
            <p:nvPr/>
          </p:nvSpPr>
          <p:spPr>
            <a:xfrm>
              <a:off x="594322" y="3730462"/>
              <a:ext cx="1864613" cy="461665"/>
            </a:xfrm>
            <a:prstGeom prst="rect">
              <a:avLst/>
            </a:prstGeom>
            <a:noFill/>
          </p:spPr>
          <p:txBody>
            <a:bodyPr wrap="none" rtlCol="0">
              <a:spAutoFit/>
            </a:bodyPr>
            <a:lstStyle/>
            <a:p>
              <a:pPr algn="ctr"/>
              <a:r>
                <a:rPr lang="ja-JP" altLang="en-US" dirty="0" smtClean="0">
                  <a:solidFill>
                    <a:srgbClr val="484848"/>
                  </a:solidFill>
                  <a:latin typeface="Arial" pitchFamily="34" charset="0"/>
                  <a:ea typeface="HGP創英角ｺﾞｼｯｸUB" pitchFamily="50" charset="-128"/>
                  <a:cs typeface="Arial" pitchFamily="34" charset="0"/>
                </a:rPr>
                <a:t>本質的な特徴</a:t>
              </a:r>
            </a:p>
            <a:p>
              <a:pPr algn="ctr"/>
              <a:r>
                <a:rPr lang="en-US" altLang="ja-JP" sz="1200" dirty="0" smtClean="0">
                  <a:solidFill>
                    <a:srgbClr val="484848"/>
                  </a:solidFill>
                  <a:latin typeface="Arial" pitchFamily="34" charset="0"/>
                  <a:ea typeface="HGP創英角ｺﾞｼｯｸUB" pitchFamily="50" charset="-128"/>
                  <a:cs typeface="Arial" pitchFamily="34" charset="0"/>
                </a:rPr>
                <a:t>Essential Characteristics</a:t>
              </a:r>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11" name="上矢印 10"/>
            <p:cNvSpPr/>
            <p:nvPr/>
          </p:nvSpPr>
          <p:spPr bwMode="auto">
            <a:xfrm>
              <a:off x="1295400" y="3266536"/>
              <a:ext cx="457200" cy="463926"/>
            </a:xfrm>
            <a:prstGeom prst="upArrow">
              <a:avLst/>
            </a:prstGeom>
            <a:solidFill>
              <a:srgbClr val="FF5050"/>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grpSp>
      <p:sp>
        <p:nvSpPr>
          <p:cNvPr id="90" name="Rectangle 3"/>
          <p:cNvSpPr>
            <a:spLocks noChangeArrowheads="1"/>
          </p:cNvSpPr>
          <p:nvPr/>
        </p:nvSpPr>
        <p:spPr bwMode="auto">
          <a:xfrm>
            <a:off x="6048049" y="394138"/>
            <a:ext cx="3073726" cy="27699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pPr algn="r"/>
            <a:r>
              <a:rPr lang="ja-JP" altLang="en-US" sz="1200" dirty="0">
                <a:solidFill>
                  <a:srgbClr val="FFFFFF"/>
                </a:solidFill>
                <a:ea typeface="ＭＳ Ｐゴシック" charset="-128"/>
              </a:rPr>
              <a:t>（</a:t>
            </a:r>
            <a:r>
              <a:rPr lang="en-US" altLang="ja-JP" sz="1200" dirty="0">
                <a:solidFill>
                  <a:srgbClr val="FFFFFF"/>
                </a:solidFill>
                <a:ea typeface="ＭＳ Ｐゴシック" charset="-128"/>
              </a:rPr>
              <a:t>The NIST Definition of Cloud Computing</a:t>
            </a:r>
            <a:r>
              <a:rPr lang="ja-JP" altLang="en-US" sz="1200" dirty="0">
                <a:solidFill>
                  <a:srgbClr val="FFFFFF"/>
                </a:solidFill>
                <a:ea typeface="ＭＳ Ｐゴシック" charset="-128"/>
              </a:rPr>
              <a:t>）</a:t>
            </a:r>
          </a:p>
        </p:txBody>
      </p:sp>
      <p:grpSp>
        <p:nvGrpSpPr>
          <p:cNvPr id="13" name="グループ化 12"/>
          <p:cNvGrpSpPr/>
          <p:nvPr/>
        </p:nvGrpSpPr>
        <p:grpSpPr>
          <a:xfrm>
            <a:off x="2514600" y="1080750"/>
            <a:ext cx="6172200" cy="5560932"/>
            <a:chOff x="2514600" y="1143000"/>
            <a:chExt cx="6172200" cy="5560932"/>
          </a:xfrm>
        </p:grpSpPr>
        <p:sp>
          <p:nvSpPr>
            <p:cNvPr id="84" name="角丸四角形 83"/>
            <p:cNvSpPr/>
            <p:nvPr/>
          </p:nvSpPr>
          <p:spPr bwMode="auto">
            <a:xfrm>
              <a:off x="2935006" y="1143000"/>
              <a:ext cx="5751794" cy="5345488"/>
            </a:xfrm>
            <a:prstGeom prst="roundRect">
              <a:avLst>
                <a:gd name="adj" fmla="val 1206"/>
              </a:avLst>
            </a:prstGeom>
            <a:solidFill>
              <a:srgbClr val="FFFFCC"/>
            </a:solidFill>
            <a:ln w="38100" cap="flat" cmpd="sng" algn="ctr">
              <a:solidFill>
                <a:srgbClr val="00B0F0"/>
              </a:solidFill>
              <a:prstDash val="solid"/>
              <a:round/>
              <a:headEnd type="none" w="med" len="med"/>
              <a:tailEnd type="none" w="med" len="med"/>
            </a:ln>
            <a:effectLs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109" name="角丸四角形 108"/>
            <p:cNvSpPr/>
            <p:nvPr/>
          </p:nvSpPr>
          <p:spPr bwMode="auto">
            <a:xfrm>
              <a:off x="3125508" y="4572000"/>
              <a:ext cx="1752600" cy="1524001"/>
            </a:xfrm>
            <a:prstGeom prst="roundRect">
              <a:avLst>
                <a:gd name="adj" fmla="val 6125"/>
              </a:avLst>
            </a:prstGeom>
            <a:solidFill>
              <a:schemeClr val="bg1"/>
            </a:solidFill>
            <a:ln w="38100" cap="flat" cmpd="sng" algn="ctr">
              <a:solidFill>
                <a:srgbClr val="FF5050"/>
              </a:solidFill>
              <a:prstDash val="sysDot"/>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113" name="角丸四角形 112"/>
            <p:cNvSpPr/>
            <p:nvPr/>
          </p:nvSpPr>
          <p:spPr bwMode="auto">
            <a:xfrm>
              <a:off x="4039910" y="5388760"/>
              <a:ext cx="685798" cy="554840"/>
            </a:xfrm>
            <a:prstGeom prst="roundRect">
              <a:avLst>
                <a:gd name="adj" fmla="val 10591"/>
              </a:avLst>
            </a:prstGeom>
            <a:solidFill>
              <a:schemeClr val="bg1"/>
            </a:solidFill>
            <a:ln w="19050" cap="flat" cmpd="sng" algn="ctr">
              <a:solidFill>
                <a:srgbClr val="4168A7"/>
              </a:solidFill>
              <a:prstDash val="sysDot"/>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94" name="角丸四角形 93"/>
            <p:cNvSpPr/>
            <p:nvPr/>
          </p:nvSpPr>
          <p:spPr bwMode="auto">
            <a:xfrm>
              <a:off x="3125508" y="1295400"/>
              <a:ext cx="1752600" cy="1524001"/>
            </a:xfrm>
            <a:prstGeom prst="roundRect">
              <a:avLst>
                <a:gd name="adj" fmla="val 6125"/>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4" name="角丸四角形 3"/>
            <p:cNvSpPr/>
            <p:nvPr/>
          </p:nvSpPr>
          <p:spPr bwMode="auto">
            <a:xfrm>
              <a:off x="5335308" y="2929758"/>
              <a:ext cx="457200" cy="1524001"/>
            </a:xfrm>
            <a:prstGeom prst="roundRect">
              <a:avLst>
                <a:gd name="adj" fmla="val 50000"/>
              </a:avLst>
            </a:prstGeom>
            <a:gradFill flip="none" rotWithShape="1">
              <a:gsLst>
                <a:gs pos="0">
                  <a:schemeClr val="accent2">
                    <a:tint val="50000"/>
                    <a:satMod val="300000"/>
                  </a:schemeClr>
                </a:gs>
                <a:gs pos="35000">
                  <a:schemeClr val="accent2">
                    <a:tint val="37000"/>
                    <a:satMod val="300000"/>
                  </a:schemeClr>
                </a:gs>
                <a:gs pos="100000">
                  <a:schemeClr val="accent2">
                    <a:tint val="15000"/>
                    <a:satMod val="350000"/>
                  </a:schemeClr>
                </a:gs>
              </a:gsLst>
              <a:path path="circle">
                <a:fillToRect l="50000" t="50000" r="50000" b="50000"/>
              </a:path>
              <a:tileRect/>
            </a:gra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vert"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rgbClr val="FFFFFF"/>
                  </a:solidFill>
                  <a:latin typeface="Arial" pitchFamily="34" charset="0"/>
                  <a:ea typeface="HGP創英角ｺﾞｼｯｸUB" pitchFamily="50" charset="-128"/>
                  <a:cs typeface="Arial" pitchFamily="34" charset="0"/>
                </a:rPr>
                <a:t>Internet</a:t>
              </a:r>
              <a:endParaRPr kumimoji="0" lang="ja-JP" altLang="en-US" sz="2000" dirty="0">
                <a:solidFill>
                  <a:srgbClr val="FFFFFF"/>
                </a:solidFill>
                <a:latin typeface="Arial" pitchFamily="34" charset="0"/>
                <a:ea typeface="HGP創英角ｺﾞｼｯｸUB" pitchFamily="50" charset="-128"/>
                <a:cs typeface="Arial" pitchFamily="34" charset="0"/>
              </a:endParaRPr>
            </a:p>
          </p:txBody>
        </p:sp>
        <p:sp>
          <p:nvSpPr>
            <p:cNvPr id="2" name="角丸四角形 1"/>
            <p:cNvSpPr/>
            <p:nvPr/>
          </p:nvSpPr>
          <p:spPr bwMode="auto">
            <a:xfrm>
              <a:off x="5904180" y="2929760"/>
              <a:ext cx="2174328" cy="1524000"/>
            </a:xfrm>
            <a:prstGeom prst="roundRect">
              <a:avLst>
                <a:gd name="adj" fmla="val 6125"/>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66" name="角丸四角形 65"/>
            <p:cNvSpPr/>
            <p:nvPr/>
          </p:nvSpPr>
          <p:spPr bwMode="auto">
            <a:xfrm>
              <a:off x="7164108" y="3039462"/>
              <a:ext cx="381000" cy="1304596"/>
            </a:xfrm>
            <a:prstGeom prst="roundRect">
              <a:avLst>
                <a:gd name="adj" fmla="val 50000"/>
              </a:avLst>
            </a:prstGeom>
            <a:gradFill flip="none" rotWithShape="1">
              <a:gsLst>
                <a:gs pos="0">
                  <a:srgbClr val="92D050"/>
                </a:gs>
                <a:gs pos="62000">
                  <a:srgbClr val="008000">
                    <a:lumMod val="85000"/>
                    <a:lumOff val="15000"/>
                  </a:srgbClr>
                </a:gs>
                <a:gs pos="100000">
                  <a:srgbClr val="008000">
                    <a:lumMod val="35000"/>
                    <a:lumOff val="65000"/>
                  </a:srgbClr>
                </a:gs>
              </a:gsLst>
              <a:path path="circle">
                <a:fillToRect l="50000" t="50000" r="50000" b="50000"/>
              </a:path>
              <a:tileRect/>
            </a:gradFill>
            <a:ln>
              <a:solidFill>
                <a:srgbClr val="008000"/>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vert" wrap="square" lIns="91440" tIns="45720" rIns="91440" bIns="45720" numCol="1" rtlCol="0" anchor="ctr" anchorCtr="0" compatLnSpc="1">
              <a:prstTxWarp prst="textNoShape">
                <a:avLst/>
              </a:prstTxWarp>
            </a:bodyPr>
            <a:lstStyle/>
            <a:p>
              <a:pPr algn="ctr">
                <a:spcBef>
                  <a:spcPct val="20000"/>
                </a:spcBef>
              </a:pPr>
              <a:r>
                <a:rPr kumimoji="0" lang="en-US" altLang="ja-JP" sz="2000" dirty="0" smtClean="0">
                  <a:solidFill>
                    <a:srgbClr val="FFFFFF"/>
                  </a:solidFill>
                  <a:latin typeface="Arial" pitchFamily="34" charset="0"/>
                  <a:ea typeface="HGP創英角ｺﾞｼｯｸUB" pitchFamily="50" charset="-128"/>
                  <a:cs typeface="Arial" pitchFamily="34" charset="0"/>
                </a:rPr>
                <a:t>LAN</a:t>
              </a:r>
            </a:p>
          </p:txBody>
        </p:sp>
        <p:sp>
          <p:nvSpPr>
            <p:cNvPr id="5" name="角丸四角形 4"/>
            <p:cNvSpPr/>
            <p:nvPr/>
          </p:nvSpPr>
          <p:spPr bwMode="auto">
            <a:xfrm>
              <a:off x="5703170" y="3429000"/>
              <a:ext cx="381000" cy="505021"/>
            </a:xfrm>
            <a:prstGeom prst="roundRect">
              <a:avLst/>
            </a:prstGeom>
            <a:gradFill flip="none" rotWithShape="1">
              <a:gsLst>
                <a:gs pos="0">
                  <a:srgbClr val="92D050"/>
                </a:gs>
                <a:gs pos="62000">
                  <a:srgbClr val="008000">
                    <a:lumMod val="85000"/>
                    <a:lumOff val="15000"/>
                  </a:srgbClr>
                </a:gs>
                <a:gs pos="100000">
                  <a:srgbClr val="008000">
                    <a:lumMod val="35000"/>
                    <a:lumOff val="65000"/>
                  </a:srgbClr>
                </a:gs>
              </a:gsLst>
              <a:path path="circle">
                <a:fillToRect l="50000" t="50000" r="50000" b="50000"/>
              </a:path>
              <a:tileRect/>
            </a:gradFill>
            <a:ln>
              <a:solidFill>
                <a:srgbClr val="008000"/>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vert"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en-US" altLang="ja-JP" sz="1400" dirty="0" smtClean="0">
                  <a:solidFill>
                    <a:srgbClr val="FFFFFF"/>
                  </a:solidFill>
                  <a:latin typeface="Arial" pitchFamily="34" charset="0"/>
                  <a:ea typeface="HGP創英角ｺﾞｼｯｸUB" pitchFamily="50" charset="-128"/>
                  <a:cs typeface="Arial" pitchFamily="34" charset="0"/>
                </a:rPr>
                <a:t>FW</a:t>
              </a:r>
              <a:endParaRPr kumimoji="0" lang="ja-JP" altLang="en-US" sz="1400" dirty="0">
                <a:solidFill>
                  <a:srgbClr val="FFFFFF"/>
                </a:solidFill>
                <a:latin typeface="Arial" pitchFamily="34" charset="0"/>
                <a:ea typeface="HGP創英角ｺﾞｼｯｸUB" pitchFamily="50" charset="-128"/>
                <a:cs typeface="Arial" pitchFamily="34" charset="0"/>
              </a:endParaRPr>
            </a:p>
          </p:txBody>
        </p:sp>
        <p:sp>
          <p:nvSpPr>
            <p:cNvPr id="6" name="フローチャート : 表示 5"/>
            <p:cNvSpPr/>
            <p:nvPr/>
          </p:nvSpPr>
          <p:spPr bwMode="auto">
            <a:xfrm>
              <a:off x="7545108" y="3122676"/>
              <a:ext cx="381000" cy="306324"/>
            </a:xfrm>
            <a:prstGeom prst="flowChartDisplay">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69" name="フローチャート : 表示 68"/>
            <p:cNvSpPr/>
            <p:nvPr/>
          </p:nvSpPr>
          <p:spPr bwMode="auto">
            <a:xfrm>
              <a:off x="7545108" y="3538596"/>
              <a:ext cx="381000" cy="306324"/>
            </a:xfrm>
            <a:prstGeom prst="flowChartDisplay">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70" name="フローチャート : 表示 69"/>
            <p:cNvSpPr/>
            <p:nvPr/>
          </p:nvSpPr>
          <p:spPr bwMode="auto">
            <a:xfrm>
              <a:off x="7535911" y="3961295"/>
              <a:ext cx="381000" cy="306324"/>
            </a:xfrm>
            <a:prstGeom prst="flowChartDisplay">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71" name="AutoShape 49"/>
            <p:cNvSpPr>
              <a:spLocks noChangeArrowheads="1"/>
            </p:cNvSpPr>
            <p:nvPr/>
          </p:nvSpPr>
          <p:spPr bwMode="auto">
            <a:xfrm>
              <a:off x="6245766" y="3095086"/>
              <a:ext cx="798787" cy="342900"/>
            </a:xfrm>
            <a:prstGeom prst="roundRect">
              <a:avLst>
                <a:gd name="adj" fmla="val 16667"/>
              </a:avLst>
            </a:prstGeom>
            <a:gradFill>
              <a:gsLst>
                <a:gs pos="0">
                  <a:srgbClr val="FF9900"/>
                </a:gs>
                <a:gs pos="80000">
                  <a:srgbClr val="FF9900"/>
                </a:gs>
                <a:gs pos="100000">
                  <a:srgbClr val="FF9900"/>
                </a:gs>
              </a:gsLst>
            </a:gra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altLang="ja-JP" sz="2000" dirty="0" err="1" smtClean="0">
                  <a:solidFill>
                    <a:srgbClr val="FFFFFF"/>
                  </a:solidFill>
                  <a:latin typeface="Arial" pitchFamily="34" charset="0"/>
                  <a:ea typeface="HGP創英角ｺﾞｼｯｸUB" pitchFamily="50" charset="-128"/>
                  <a:cs typeface="Arial" pitchFamily="34" charset="0"/>
                </a:rPr>
                <a:t>SaaS</a:t>
              </a:r>
              <a:endParaRPr lang="en-US" altLang="ja-JP" sz="2000" dirty="0">
                <a:solidFill>
                  <a:srgbClr val="FFFFFF"/>
                </a:solidFill>
                <a:latin typeface="Arial" pitchFamily="34" charset="0"/>
                <a:ea typeface="HGP創英角ｺﾞｼｯｸUB" pitchFamily="50" charset="-128"/>
                <a:cs typeface="Arial" pitchFamily="34" charset="0"/>
              </a:endParaRPr>
            </a:p>
          </p:txBody>
        </p:sp>
        <p:sp>
          <p:nvSpPr>
            <p:cNvPr id="72" name="AutoShape 50"/>
            <p:cNvSpPr>
              <a:spLocks noChangeArrowheads="1"/>
            </p:cNvSpPr>
            <p:nvPr/>
          </p:nvSpPr>
          <p:spPr bwMode="auto">
            <a:xfrm>
              <a:off x="6245766" y="3520308"/>
              <a:ext cx="798786" cy="342900"/>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altLang="ja-JP" sz="2000" dirty="0" err="1" smtClean="0">
                  <a:solidFill>
                    <a:srgbClr val="FFFFFF"/>
                  </a:solidFill>
                  <a:latin typeface="Arial" pitchFamily="34" charset="0"/>
                  <a:ea typeface="HGP創英角ｺﾞｼｯｸUB" pitchFamily="50" charset="-128"/>
                  <a:cs typeface="Arial" pitchFamily="34" charset="0"/>
                </a:rPr>
                <a:t>PaaS</a:t>
              </a:r>
              <a:endParaRPr lang="en-US" altLang="ja-JP" sz="2000" dirty="0">
                <a:solidFill>
                  <a:srgbClr val="FFFFFF"/>
                </a:solidFill>
                <a:latin typeface="Arial" pitchFamily="34" charset="0"/>
                <a:ea typeface="HGP創英角ｺﾞｼｯｸUB" pitchFamily="50" charset="-128"/>
                <a:cs typeface="Arial" pitchFamily="34" charset="0"/>
              </a:endParaRPr>
            </a:p>
          </p:txBody>
        </p:sp>
        <p:sp>
          <p:nvSpPr>
            <p:cNvPr id="73" name="AutoShape 51"/>
            <p:cNvSpPr>
              <a:spLocks noChangeArrowheads="1"/>
            </p:cNvSpPr>
            <p:nvPr/>
          </p:nvSpPr>
          <p:spPr bwMode="auto">
            <a:xfrm>
              <a:off x="6245764" y="3943007"/>
              <a:ext cx="798787" cy="342900"/>
            </a:xfrm>
            <a:prstGeom prst="roundRect">
              <a:avLst>
                <a:gd name="adj" fmla="val 16667"/>
              </a:avLst>
            </a:prstGeom>
            <a:gradFill>
              <a:gsLst>
                <a:gs pos="0">
                  <a:srgbClr val="008000"/>
                </a:gs>
                <a:gs pos="80000">
                  <a:srgbClr val="008000"/>
                </a:gs>
                <a:gs pos="100000">
                  <a:srgbClr val="008000"/>
                </a:gs>
              </a:gsLst>
            </a:gra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ts val="2800"/>
                </a:lnSpc>
                <a:defRPr/>
              </a:pPr>
              <a:r>
                <a:rPr lang="en-US" altLang="ja-JP" sz="2000" dirty="0" err="1" smtClean="0">
                  <a:solidFill>
                    <a:srgbClr val="FFFFFF"/>
                  </a:solidFill>
                  <a:latin typeface="Arial" pitchFamily="34" charset="0"/>
                  <a:ea typeface="HGP創英角ｺﾞｼｯｸUB" pitchFamily="50" charset="-128"/>
                  <a:cs typeface="Arial" pitchFamily="34" charset="0"/>
                </a:rPr>
                <a:t>IaaS</a:t>
              </a:r>
              <a:endParaRPr lang="en-US" altLang="ja-JP" sz="2000" dirty="0">
                <a:solidFill>
                  <a:srgbClr val="FFFFFF"/>
                </a:solidFill>
                <a:latin typeface="Arial" pitchFamily="34" charset="0"/>
                <a:ea typeface="HGP創英角ｺﾞｼｯｸUB" pitchFamily="50" charset="-128"/>
                <a:cs typeface="Arial" pitchFamily="34" charset="0"/>
              </a:endParaRPr>
            </a:p>
          </p:txBody>
        </p:sp>
        <p:sp>
          <p:nvSpPr>
            <p:cNvPr id="74" name="角丸四角形 73"/>
            <p:cNvSpPr/>
            <p:nvPr/>
          </p:nvSpPr>
          <p:spPr bwMode="auto">
            <a:xfrm>
              <a:off x="5898928" y="1295402"/>
              <a:ext cx="2174328" cy="1524000"/>
            </a:xfrm>
            <a:prstGeom prst="roundRect">
              <a:avLst>
                <a:gd name="adj" fmla="val 6125"/>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76" name="角丸四角形 75"/>
            <p:cNvSpPr/>
            <p:nvPr/>
          </p:nvSpPr>
          <p:spPr bwMode="auto">
            <a:xfrm>
              <a:off x="7158856" y="1405104"/>
              <a:ext cx="381000" cy="1304596"/>
            </a:xfrm>
            <a:prstGeom prst="roundRect">
              <a:avLst>
                <a:gd name="adj" fmla="val 50000"/>
              </a:avLst>
            </a:prstGeom>
            <a:gradFill flip="none" rotWithShape="1">
              <a:gsLst>
                <a:gs pos="0">
                  <a:srgbClr val="92D050"/>
                </a:gs>
                <a:gs pos="62000">
                  <a:srgbClr val="008000">
                    <a:lumMod val="85000"/>
                    <a:lumOff val="15000"/>
                  </a:srgbClr>
                </a:gs>
                <a:gs pos="100000">
                  <a:srgbClr val="008000">
                    <a:lumMod val="35000"/>
                    <a:lumOff val="65000"/>
                  </a:srgbClr>
                </a:gs>
              </a:gsLst>
              <a:path path="circle">
                <a:fillToRect l="50000" t="50000" r="50000" b="50000"/>
              </a:path>
              <a:tileRect/>
            </a:gradFill>
            <a:ln>
              <a:solidFill>
                <a:srgbClr val="008000"/>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vert" wrap="square" lIns="91440" tIns="45720" rIns="91440" bIns="45720" numCol="1" rtlCol="0" anchor="ctr" anchorCtr="0" compatLnSpc="1">
              <a:prstTxWarp prst="textNoShape">
                <a:avLst/>
              </a:prstTxWarp>
            </a:bodyPr>
            <a:lstStyle/>
            <a:p>
              <a:pPr algn="ctr">
                <a:spcBef>
                  <a:spcPct val="20000"/>
                </a:spcBef>
              </a:pPr>
              <a:r>
                <a:rPr kumimoji="0" lang="en-US" altLang="ja-JP" sz="2000" dirty="0" smtClean="0">
                  <a:solidFill>
                    <a:srgbClr val="FFFFFF"/>
                  </a:solidFill>
                  <a:latin typeface="Arial" pitchFamily="34" charset="0"/>
                  <a:ea typeface="HGP創英角ｺﾞｼｯｸUB" pitchFamily="50" charset="-128"/>
                  <a:cs typeface="Arial" pitchFamily="34" charset="0"/>
                </a:rPr>
                <a:t>LAN</a:t>
              </a:r>
            </a:p>
          </p:txBody>
        </p:sp>
        <p:sp>
          <p:nvSpPr>
            <p:cNvPr id="78" name="フローチャート : 表示 77"/>
            <p:cNvSpPr/>
            <p:nvPr/>
          </p:nvSpPr>
          <p:spPr bwMode="auto">
            <a:xfrm>
              <a:off x="7539856" y="1488318"/>
              <a:ext cx="381000" cy="306324"/>
            </a:xfrm>
            <a:prstGeom prst="flowChartDisplay">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79" name="フローチャート : 表示 78"/>
            <p:cNvSpPr/>
            <p:nvPr/>
          </p:nvSpPr>
          <p:spPr bwMode="auto">
            <a:xfrm>
              <a:off x="7539856" y="1904238"/>
              <a:ext cx="381000" cy="306324"/>
            </a:xfrm>
            <a:prstGeom prst="flowChartDisplay">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80" name="フローチャート : 表示 79"/>
            <p:cNvSpPr/>
            <p:nvPr/>
          </p:nvSpPr>
          <p:spPr bwMode="auto">
            <a:xfrm>
              <a:off x="7530659" y="2326937"/>
              <a:ext cx="381000" cy="306324"/>
            </a:xfrm>
            <a:prstGeom prst="flowChartDisplay">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81" name="AutoShape 49"/>
            <p:cNvSpPr>
              <a:spLocks noChangeArrowheads="1"/>
            </p:cNvSpPr>
            <p:nvPr/>
          </p:nvSpPr>
          <p:spPr bwMode="auto">
            <a:xfrm>
              <a:off x="3354109" y="1460728"/>
              <a:ext cx="1295398" cy="342900"/>
            </a:xfrm>
            <a:prstGeom prst="roundRect">
              <a:avLst>
                <a:gd name="adj" fmla="val 16667"/>
              </a:avLst>
            </a:prstGeom>
            <a:gradFill>
              <a:gsLst>
                <a:gs pos="0">
                  <a:srgbClr val="FF9900"/>
                </a:gs>
                <a:gs pos="80000">
                  <a:srgbClr val="FF9900"/>
                </a:gs>
                <a:gs pos="100000">
                  <a:srgbClr val="FF9900"/>
                </a:gs>
              </a:gsLst>
            </a:gra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altLang="ja-JP" sz="2000" dirty="0" err="1" smtClean="0">
                  <a:solidFill>
                    <a:srgbClr val="FFFFFF"/>
                  </a:solidFill>
                  <a:latin typeface="Arial" pitchFamily="34" charset="0"/>
                  <a:ea typeface="HGP創英角ｺﾞｼｯｸUB" pitchFamily="50" charset="-128"/>
                  <a:cs typeface="Arial" pitchFamily="34" charset="0"/>
                </a:rPr>
                <a:t>SaaS</a:t>
              </a:r>
              <a:endParaRPr lang="en-US" altLang="ja-JP" sz="2000" dirty="0">
                <a:solidFill>
                  <a:srgbClr val="FFFFFF"/>
                </a:solidFill>
                <a:latin typeface="Arial" pitchFamily="34" charset="0"/>
                <a:ea typeface="HGP創英角ｺﾞｼｯｸUB" pitchFamily="50" charset="-128"/>
                <a:cs typeface="Arial" pitchFamily="34" charset="0"/>
              </a:endParaRPr>
            </a:p>
          </p:txBody>
        </p:sp>
        <p:sp>
          <p:nvSpPr>
            <p:cNvPr id="82" name="AutoShape 50"/>
            <p:cNvSpPr>
              <a:spLocks noChangeArrowheads="1"/>
            </p:cNvSpPr>
            <p:nvPr/>
          </p:nvSpPr>
          <p:spPr bwMode="auto">
            <a:xfrm>
              <a:off x="3354110" y="1885950"/>
              <a:ext cx="1295396" cy="342900"/>
            </a:xfrm>
            <a:prstGeom prst="roundRect">
              <a:avLst>
                <a:gd name="adj" fmla="val 16667"/>
              </a:avLst>
            </a:prstGeom>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r>
                <a:rPr lang="en-US" altLang="ja-JP" sz="2000" dirty="0" err="1" smtClean="0">
                  <a:solidFill>
                    <a:srgbClr val="FFFFFF"/>
                  </a:solidFill>
                  <a:latin typeface="Arial" pitchFamily="34" charset="0"/>
                  <a:ea typeface="HGP創英角ｺﾞｼｯｸUB" pitchFamily="50" charset="-128"/>
                  <a:cs typeface="Arial" pitchFamily="34" charset="0"/>
                </a:rPr>
                <a:t>PaaS</a:t>
              </a:r>
              <a:endParaRPr lang="en-US" altLang="ja-JP" sz="2000" dirty="0">
                <a:solidFill>
                  <a:srgbClr val="FFFFFF"/>
                </a:solidFill>
                <a:latin typeface="Arial" pitchFamily="34" charset="0"/>
                <a:ea typeface="HGP創英角ｺﾞｼｯｸUB" pitchFamily="50" charset="-128"/>
                <a:cs typeface="Arial" pitchFamily="34" charset="0"/>
              </a:endParaRPr>
            </a:p>
          </p:txBody>
        </p:sp>
        <p:sp>
          <p:nvSpPr>
            <p:cNvPr id="83" name="AutoShape 51"/>
            <p:cNvSpPr>
              <a:spLocks noChangeArrowheads="1"/>
            </p:cNvSpPr>
            <p:nvPr/>
          </p:nvSpPr>
          <p:spPr bwMode="auto">
            <a:xfrm>
              <a:off x="3354107" y="2308649"/>
              <a:ext cx="1295398" cy="342900"/>
            </a:xfrm>
            <a:prstGeom prst="roundRect">
              <a:avLst>
                <a:gd name="adj" fmla="val 16667"/>
              </a:avLst>
            </a:prstGeom>
            <a:gradFill>
              <a:gsLst>
                <a:gs pos="0">
                  <a:srgbClr val="008000"/>
                </a:gs>
                <a:gs pos="80000">
                  <a:srgbClr val="008000"/>
                </a:gs>
                <a:gs pos="100000">
                  <a:srgbClr val="008000"/>
                </a:gs>
              </a:gsLst>
            </a:gradFill>
            <a:ln>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ts val="2800"/>
                </a:lnSpc>
                <a:defRPr/>
              </a:pPr>
              <a:r>
                <a:rPr lang="en-US" altLang="ja-JP" sz="2000" dirty="0" err="1" smtClean="0">
                  <a:solidFill>
                    <a:srgbClr val="FFFFFF"/>
                  </a:solidFill>
                  <a:latin typeface="Arial" pitchFamily="34" charset="0"/>
                  <a:ea typeface="HGP創英角ｺﾞｼｯｸUB" pitchFamily="50" charset="-128"/>
                  <a:cs typeface="Arial" pitchFamily="34" charset="0"/>
                </a:rPr>
                <a:t>IaaS</a:t>
              </a:r>
              <a:endParaRPr lang="en-US" altLang="ja-JP" sz="2000" dirty="0">
                <a:solidFill>
                  <a:srgbClr val="FFFFFF"/>
                </a:solidFill>
                <a:latin typeface="Arial" pitchFamily="34" charset="0"/>
                <a:ea typeface="HGP創英角ｺﾞｼｯｸUB" pitchFamily="50" charset="-128"/>
                <a:cs typeface="Arial" pitchFamily="34" charset="0"/>
              </a:endParaRPr>
            </a:p>
          </p:txBody>
        </p:sp>
        <p:sp>
          <p:nvSpPr>
            <p:cNvPr id="100" name="角丸四角形 99"/>
            <p:cNvSpPr/>
            <p:nvPr/>
          </p:nvSpPr>
          <p:spPr bwMode="auto">
            <a:xfrm>
              <a:off x="5904180" y="4572002"/>
              <a:ext cx="2174328" cy="1524000"/>
            </a:xfrm>
            <a:prstGeom prst="roundRect">
              <a:avLst>
                <a:gd name="adj" fmla="val 6125"/>
              </a:avLst>
            </a:prstGeom>
            <a:solidFill>
              <a:schemeClr val="bg1"/>
            </a:solidFill>
            <a:ln w="38100" cap="flat" cmpd="sng" algn="ctr">
              <a:solidFill>
                <a:srgbClr val="FF5050"/>
              </a:solidFill>
              <a:prstDash val="sysDot"/>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101" name="角丸四角形 100"/>
            <p:cNvSpPr/>
            <p:nvPr/>
          </p:nvSpPr>
          <p:spPr bwMode="auto">
            <a:xfrm>
              <a:off x="7164108" y="4681704"/>
              <a:ext cx="381000" cy="1304596"/>
            </a:xfrm>
            <a:prstGeom prst="roundRect">
              <a:avLst>
                <a:gd name="adj" fmla="val 50000"/>
              </a:avLst>
            </a:prstGeom>
            <a:gradFill flip="none" rotWithShape="1">
              <a:gsLst>
                <a:gs pos="0">
                  <a:srgbClr val="92D050"/>
                </a:gs>
                <a:gs pos="62000">
                  <a:srgbClr val="008000">
                    <a:lumMod val="85000"/>
                    <a:lumOff val="15000"/>
                  </a:srgbClr>
                </a:gs>
                <a:gs pos="100000">
                  <a:srgbClr val="008000">
                    <a:lumMod val="35000"/>
                    <a:lumOff val="65000"/>
                  </a:srgbClr>
                </a:gs>
              </a:gsLst>
              <a:path path="circle">
                <a:fillToRect l="50000" t="50000" r="50000" b="50000"/>
              </a:path>
              <a:tileRect/>
            </a:gradFill>
            <a:ln>
              <a:solidFill>
                <a:srgbClr val="008000"/>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vert" wrap="square" lIns="91440" tIns="45720" rIns="91440" bIns="45720" numCol="1" rtlCol="0" anchor="ctr" anchorCtr="0" compatLnSpc="1">
              <a:prstTxWarp prst="textNoShape">
                <a:avLst/>
              </a:prstTxWarp>
            </a:bodyPr>
            <a:lstStyle/>
            <a:p>
              <a:pPr algn="ctr">
                <a:spcBef>
                  <a:spcPct val="20000"/>
                </a:spcBef>
              </a:pPr>
              <a:r>
                <a:rPr kumimoji="0" lang="en-US" altLang="ja-JP" sz="2000" dirty="0" smtClean="0">
                  <a:solidFill>
                    <a:srgbClr val="FFFFFF"/>
                  </a:solidFill>
                  <a:latin typeface="Arial" pitchFamily="34" charset="0"/>
                  <a:ea typeface="HGP創英角ｺﾞｼｯｸUB" pitchFamily="50" charset="-128"/>
                  <a:cs typeface="Arial" pitchFamily="34" charset="0"/>
                </a:rPr>
                <a:t>LAN</a:t>
              </a:r>
            </a:p>
          </p:txBody>
        </p:sp>
        <p:sp>
          <p:nvSpPr>
            <p:cNvPr id="103" name="フローチャート : 表示 102"/>
            <p:cNvSpPr/>
            <p:nvPr/>
          </p:nvSpPr>
          <p:spPr bwMode="auto">
            <a:xfrm>
              <a:off x="7545108" y="4764918"/>
              <a:ext cx="381000" cy="306324"/>
            </a:xfrm>
            <a:prstGeom prst="flowChartDisplay">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104" name="フローチャート : 表示 103"/>
            <p:cNvSpPr/>
            <p:nvPr/>
          </p:nvSpPr>
          <p:spPr bwMode="auto">
            <a:xfrm>
              <a:off x="7545108" y="5180838"/>
              <a:ext cx="381000" cy="306324"/>
            </a:xfrm>
            <a:prstGeom prst="flowChartDisplay">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105" name="フローチャート : 表示 104"/>
            <p:cNvSpPr/>
            <p:nvPr/>
          </p:nvSpPr>
          <p:spPr bwMode="auto">
            <a:xfrm>
              <a:off x="7535911" y="5603537"/>
              <a:ext cx="381000" cy="306324"/>
            </a:xfrm>
            <a:prstGeom prst="flowChartDisplay">
              <a:avLst/>
            </a:prstGeom>
            <a:ln>
              <a:headEnd type="none" w="med" len="med"/>
              <a:tailEnd type="none" w="med" len="med"/>
            </a:ln>
            <a:extLst/>
          </p:spPr>
          <p:style>
            <a:lnRef idx="0">
              <a:schemeClr val="accent1"/>
            </a:lnRef>
            <a:fillRef idx="3">
              <a:schemeClr val="accent1"/>
            </a:fillRef>
            <a:effectRef idx="3">
              <a:schemeClr val="accent1"/>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110" name="AutoShape 49"/>
            <p:cNvSpPr>
              <a:spLocks noChangeArrowheads="1"/>
            </p:cNvSpPr>
            <p:nvPr/>
          </p:nvSpPr>
          <p:spPr bwMode="auto">
            <a:xfrm>
              <a:off x="4116110" y="5444702"/>
              <a:ext cx="533398" cy="130514"/>
            </a:xfrm>
            <a:prstGeom prst="roundRect">
              <a:avLst>
                <a:gd name="adj" fmla="val 16667"/>
              </a:avLst>
            </a:prstGeom>
            <a:gradFill>
              <a:gsLst>
                <a:gs pos="0">
                  <a:srgbClr val="FF9900"/>
                </a:gs>
                <a:gs pos="80000">
                  <a:srgbClr val="FF9900"/>
                </a:gs>
                <a:gs pos="100000">
                  <a:srgbClr val="FF9900"/>
                </a:gs>
              </a:gsLst>
            </a:gradFill>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11" name="AutoShape 50"/>
            <p:cNvSpPr>
              <a:spLocks noChangeArrowheads="1"/>
            </p:cNvSpPr>
            <p:nvPr/>
          </p:nvSpPr>
          <p:spPr bwMode="auto">
            <a:xfrm>
              <a:off x="4116109" y="5597102"/>
              <a:ext cx="533397" cy="130514"/>
            </a:xfrm>
            <a:prstGeom prst="roundRect">
              <a:avLst>
                <a:gd name="adj" fmla="val 16667"/>
              </a:avLst>
            </a:prstGeom>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12" name="AutoShape 51"/>
            <p:cNvSpPr>
              <a:spLocks noChangeArrowheads="1"/>
            </p:cNvSpPr>
            <p:nvPr/>
          </p:nvSpPr>
          <p:spPr bwMode="auto">
            <a:xfrm>
              <a:off x="4116108" y="5749502"/>
              <a:ext cx="533398" cy="130514"/>
            </a:xfrm>
            <a:prstGeom prst="roundRect">
              <a:avLst>
                <a:gd name="adj" fmla="val 16667"/>
              </a:avLst>
            </a:prstGeom>
            <a:gradFill>
              <a:gsLst>
                <a:gs pos="0">
                  <a:srgbClr val="008000"/>
                </a:gs>
                <a:gs pos="80000">
                  <a:srgbClr val="008000"/>
                </a:gs>
                <a:gs pos="100000">
                  <a:srgbClr val="008000"/>
                </a:gs>
              </a:gsLst>
            </a:gradFill>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ts val="2800"/>
                </a:lnSpc>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14" name="角丸四角形 113"/>
            <p:cNvSpPr/>
            <p:nvPr/>
          </p:nvSpPr>
          <p:spPr bwMode="auto">
            <a:xfrm>
              <a:off x="4039910" y="4779160"/>
              <a:ext cx="685798" cy="554840"/>
            </a:xfrm>
            <a:prstGeom prst="roundRect">
              <a:avLst>
                <a:gd name="adj" fmla="val 10591"/>
              </a:avLst>
            </a:prstGeom>
            <a:solidFill>
              <a:schemeClr val="bg1"/>
            </a:solidFill>
            <a:ln w="19050" cap="flat" cmpd="sng" algn="ctr">
              <a:solidFill>
                <a:srgbClr val="4168A7"/>
              </a:solidFill>
              <a:prstDash val="sysDot"/>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115" name="AutoShape 49"/>
            <p:cNvSpPr>
              <a:spLocks noChangeArrowheads="1"/>
            </p:cNvSpPr>
            <p:nvPr/>
          </p:nvSpPr>
          <p:spPr bwMode="auto">
            <a:xfrm>
              <a:off x="4116110" y="4835102"/>
              <a:ext cx="533398" cy="130514"/>
            </a:xfrm>
            <a:prstGeom prst="roundRect">
              <a:avLst>
                <a:gd name="adj" fmla="val 16667"/>
              </a:avLst>
            </a:prstGeom>
            <a:gradFill>
              <a:gsLst>
                <a:gs pos="0">
                  <a:srgbClr val="FF9900"/>
                </a:gs>
                <a:gs pos="80000">
                  <a:srgbClr val="FF9900"/>
                </a:gs>
                <a:gs pos="100000">
                  <a:srgbClr val="FF9900"/>
                </a:gs>
              </a:gsLst>
            </a:gradFill>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16" name="AutoShape 50"/>
            <p:cNvSpPr>
              <a:spLocks noChangeArrowheads="1"/>
            </p:cNvSpPr>
            <p:nvPr/>
          </p:nvSpPr>
          <p:spPr bwMode="auto">
            <a:xfrm>
              <a:off x="4116109" y="4987502"/>
              <a:ext cx="533397" cy="130514"/>
            </a:xfrm>
            <a:prstGeom prst="roundRect">
              <a:avLst>
                <a:gd name="adj" fmla="val 16667"/>
              </a:avLst>
            </a:prstGeom>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17" name="AutoShape 51"/>
            <p:cNvSpPr>
              <a:spLocks noChangeArrowheads="1"/>
            </p:cNvSpPr>
            <p:nvPr/>
          </p:nvSpPr>
          <p:spPr bwMode="auto">
            <a:xfrm>
              <a:off x="4116108" y="5139902"/>
              <a:ext cx="533398" cy="130514"/>
            </a:xfrm>
            <a:prstGeom prst="roundRect">
              <a:avLst>
                <a:gd name="adj" fmla="val 16667"/>
              </a:avLst>
            </a:prstGeom>
            <a:gradFill>
              <a:gsLst>
                <a:gs pos="0">
                  <a:srgbClr val="008000"/>
                </a:gs>
                <a:gs pos="80000">
                  <a:srgbClr val="008000"/>
                </a:gs>
                <a:gs pos="100000">
                  <a:srgbClr val="008000"/>
                </a:gs>
              </a:gsLst>
            </a:gradFill>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ts val="2800"/>
                </a:lnSpc>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18" name="角丸四角形 117"/>
            <p:cNvSpPr/>
            <p:nvPr/>
          </p:nvSpPr>
          <p:spPr bwMode="auto">
            <a:xfrm>
              <a:off x="3277908" y="4779160"/>
              <a:ext cx="685798" cy="554840"/>
            </a:xfrm>
            <a:prstGeom prst="roundRect">
              <a:avLst>
                <a:gd name="adj" fmla="val 10591"/>
              </a:avLst>
            </a:prstGeom>
            <a:solidFill>
              <a:schemeClr val="bg1"/>
            </a:solidFill>
            <a:ln w="19050" cap="flat" cmpd="sng" algn="ctr">
              <a:solidFill>
                <a:srgbClr val="4168A7"/>
              </a:solidFill>
              <a:prstDash val="sysDot"/>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119" name="AutoShape 49"/>
            <p:cNvSpPr>
              <a:spLocks noChangeArrowheads="1"/>
            </p:cNvSpPr>
            <p:nvPr/>
          </p:nvSpPr>
          <p:spPr bwMode="auto">
            <a:xfrm>
              <a:off x="3354108" y="4835102"/>
              <a:ext cx="533398" cy="130514"/>
            </a:xfrm>
            <a:prstGeom prst="roundRect">
              <a:avLst>
                <a:gd name="adj" fmla="val 16667"/>
              </a:avLst>
            </a:prstGeom>
            <a:gradFill>
              <a:gsLst>
                <a:gs pos="0">
                  <a:srgbClr val="FF9900"/>
                </a:gs>
                <a:gs pos="80000">
                  <a:srgbClr val="FF9900"/>
                </a:gs>
                <a:gs pos="100000">
                  <a:srgbClr val="FF9900"/>
                </a:gs>
              </a:gsLst>
            </a:gradFill>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20" name="AutoShape 50"/>
            <p:cNvSpPr>
              <a:spLocks noChangeArrowheads="1"/>
            </p:cNvSpPr>
            <p:nvPr/>
          </p:nvSpPr>
          <p:spPr bwMode="auto">
            <a:xfrm>
              <a:off x="3354107" y="4987502"/>
              <a:ext cx="533397" cy="130514"/>
            </a:xfrm>
            <a:prstGeom prst="roundRect">
              <a:avLst>
                <a:gd name="adj" fmla="val 16667"/>
              </a:avLst>
            </a:prstGeom>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21" name="AutoShape 51"/>
            <p:cNvSpPr>
              <a:spLocks noChangeArrowheads="1"/>
            </p:cNvSpPr>
            <p:nvPr/>
          </p:nvSpPr>
          <p:spPr bwMode="auto">
            <a:xfrm>
              <a:off x="3354106" y="5161342"/>
              <a:ext cx="533398" cy="130514"/>
            </a:xfrm>
            <a:prstGeom prst="roundRect">
              <a:avLst>
                <a:gd name="adj" fmla="val 16667"/>
              </a:avLst>
            </a:prstGeom>
            <a:gradFill>
              <a:gsLst>
                <a:gs pos="0">
                  <a:srgbClr val="008000"/>
                </a:gs>
                <a:gs pos="80000">
                  <a:srgbClr val="008000"/>
                </a:gs>
                <a:gs pos="100000">
                  <a:srgbClr val="008000"/>
                </a:gs>
              </a:gsLst>
            </a:gradFill>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ts val="2800"/>
                </a:lnSpc>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22" name="角丸四角形 121"/>
            <p:cNvSpPr/>
            <p:nvPr/>
          </p:nvSpPr>
          <p:spPr bwMode="auto">
            <a:xfrm>
              <a:off x="3277908" y="5388760"/>
              <a:ext cx="685798" cy="554840"/>
            </a:xfrm>
            <a:prstGeom prst="roundRect">
              <a:avLst>
                <a:gd name="adj" fmla="val 10591"/>
              </a:avLst>
            </a:prstGeom>
            <a:solidFill>
              <a:schemeClr val="bg1"/>
            </a:solidFill>
            <a:ln w="19050" cap="flat" cmpd="sng" algn="ctr">
              <a:solidFill>
                <a:srgbClr val="4168A7"/>
              </a:solidFill>
              <a:prstDash val="sysDot"/>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123" name="AutoShape 49"/>
            <p:cNvSpPr>
              <a:spLocks noChangeArrowheads="1"/>
            </p:cNvSpPr>
            <p:nvPr/>
          </p:nvSpPr>
          <p:spPr bwMode="auto">
            <a:xfrm>
              <a:off x="3354108" y="5444702"/>
              <a:ext cx="533398" cy="130514"/>
            </a:xfrm>
            <a:prstGeom prst="roundRect">
              <a:avLst>
                <a:gd name="adj" fmla="val 16667"/>
              </a:avLst>
            </a:prstGeom>
            <a:gradFill>
              <a:gsLst>
                <a:gs pos="0">
                  <a:srgbClr val="FF9900"/>
                </a:gs>
                <a:gs pos="80000">
                  <a:srgbClr val="FF9900"/>
                </a:gs>
                <a:gs pos="100000">
                  <a:srgbClr val="FF9900"/>
                </a:gs>
              </a:gsLst>
            </a:gradFill>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24" name="AutoShape 50"/>
            <p:cNvSpPr>
              <a:spLocks noChangeArrowheads="1"/>
            </p:cNvSpPr>
            <p:nvPr/>
          </p:nvSpPr>
          <p:spPr bwMode="auto">
            <a:xfrm>
              <a:off x="3354107" y="5597102"/>
              <a:ext cx="533397" cy="130514"/>
            </a:xfrm>
            <a:prstGeom prst="roundRect">
              <a:avLst>
                <a:gd name="adj" fmla="val 16667"/>
              </a:avLst>
            </a:prstGeom>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sp>
          <p:nvSpPr>
            <p:cNvPr id="125" name="AutoShape 51"/>
            <p:cNvSpPr>
              <a:spLocks noChangeArrowheads="1"/>
            </p:cNvSpPr>
            <p:nvPr/>
          </p:nvSpPr>
          <p:spPr bwMode="auto">
            <a:xfrm>
              <a:off x="3354106" y="5749502"/>
              <a:ext cx="533398" cy="130514"/>
            </a:xfrm>
            <a:prstGeom prst="roundRect">
              <a:avLst>
                <a:gd name="adj" fmla="val 16667"/>
              </a:avLst>
            </a:prstGeom>
            <a:gradFill>
              <a:gsLst>
                <a:gs pos="0">
                  <a:srgbClr val="008000"/>
                </a:gs>
                <a:gs pos="80000">
                  <a:srgbClr val="008000"/>
                </a:gs>
                <a:gs pos="100000">
                  <a:srgbClr val="008000"/>
                </a:gs>
              </a:gsLst>
            </a:gradFill>
            <a:ln w="19050">
              <a:headEnd/>
              <a:tailEnd/>
            </a:ln>
            <a:extLst/>
          </p:spPr>
          <p:style>
            <a:lnRef idx="0">
              <a:schemeClr val="accent2"/>
            </a:lnRef>
            <a:fillRef idx="3">
              <a:schemeClr val="accent2"/>
            </a:fillRef>
            <a:effectRef idx="3">
              <a:schemeClr val="accent2"/>
            </a:effectRef>
            <a:fontRef idx="minor">
              <a:schemeClr val="lt1"/>
            </a:fontRef>
          </p:style>
          <p:txBody>
            <a:bodyPr wrap="none" anchor="ctr"/>
            <a:lstStyle/>
            <a:p>
              <a:pPr algn="ctr">
                <a:lnSpc>
                  <a:spcPts val="2800"/>
                </a:lnSpc>
                <a:defRPr/>
              </a:pPr>
              <a:endParaRPr lang="en-US" altLang="ja-JP" sz="1000" dirty="0">
                <a:solidFill>
                  <a:srgbClr val="FFFFFF"/>
                </a:solidFill>
                <a:latin typeface="Arial" pitchFamily="34" charset="0"/>
                <a:ea typeface="HGP創英角ｺﾞｼｯｸUB" pitchFamily="50" charset="-128"/>
                <a:cs typeface="Arial" pitchFamily="34" charset="0"/>
              </a:endParaRPr>
            </a:p>
          </p:txBody>
        </p:sp>
        <p:cxnSp>
          <p:nvCxnSpPr>
            <p:cNvPr id="8" name="直線コネクタ 7"/>
            <p:cNvCxnSpPr>
              <a:stCxn id="94" idx="3"/>
              <a:endCxn id="77" idx="1"/>
            </p:cNvCxnSpPr>
            <p:nvPr/>
          </p:nvCxnSpPr>
          <p:spPr bwMode="auto">
            <a:xfrm flipV="1">
              <a:off x="4878108" y="2056139"/>
              <a:ext cx="830320" cy="1262"/>
            </a:xfrm>
            <a:prstGeom prst="line">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75" name="角丸四角形 74"/>
            <p:cNvSpPr/>
            <p:nvPr/>
          </p:nvSpPr>
          <p:spPr bwMode="auto">
            <a:xfrm>
              <a:off x="5295897" y="1295400"/>
              <a:ext cx="457200" cy="1524001"/>
            </a:xfrm>
            <a:prstGeom prst="roundRect">
              <a:avLst>
                <a:gd name="adj" fmla="val 50000"/>
              </a:avLst>
            </a:prstGeom>
            <a:gradFill flip="none" rotWithShape="1">
              <a:gsLst>
                <a:gs pos="0">
                  <a:schemeClr val="accent2">
                    <a:tint val="50000"/>
                    <a:satMod val="300000"/>
                  </a:schemeClr>
                </a:gs>
                <a:gs pos="35000">
                  <a:schemeClr val="accent2">
                    <a:tint val="37000"/>
                    <a:satMod val="300000"/>
                  </a:schemeClr>
                </a:gs>
                <a:gs pos="100000">
                  <a:schemeClr val="accent2">
                    <a:tint val="15000"/>
                    <a:satMod val="350000"/>
                  </a:schemeClr>
                </a:gs>
              </a:gsLst>
              <a:path path="circle">
                <a:fillToRect l="50000" t="50000" r="50000" b="50000"/>
              </a:path>
              <a:tileRect/>
            </a:gra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vert"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rgbClr val="FFFFFF"/>
                  </a:solidFill>
                  <a:latin typeface="Arial" pitchFamily="34" charset="0"/>
                  <a:ea typeface="HGP創英角ｺﾞｼｯｸUB" pitchFamily="50" charset="-128"/>
                  <a:cs typeface="Arial" pitchFamily="34" charset="0"/>
                </a:rPr>
                <a:t>Internet</a:t>
              </a:r>
              <a:endParaRPr kumimoji="0" lang="ja-JP" altLang="en-US" sz="2000" dirty="0">
                <a:solidFill>
                  <a:srgbClr val="FFFFFF"/>
                </a:solidFill>
                <a:latin typeface="Arial" pitchFamily="34" charset="0"/>
                <a:ea typeface="HGP創英角ｺﾞｼｯｸUB" pitchFamily="50" charset="-128"/>
                <a:cs typeface="Arial" pitchFamily="34" charset="0"/>
              </a:endParaRPr>
            </a:p>
          </p:txBody>
        </p:sp>
        <p:sp>
          <p:nvSpPr>
            <p:cNvPr id="77" name="角丸四角形 76"/>
            <p:cNvSpPr/>
            <p:nvPr/>
          </p:nvSpPr>
          <p:spPr bwMode="auto">
            <a:xfrm>
              <a:off x="5708428" y="1803628"/>
              <a:ext cx="381000" cy="505021"/>
            </a:xfrm>
            <a:prstGeom prst="roundRect">
              <a:avLst/>
            </a:prstGeom>
            <a:gradFill flip="none" rotWithShape="1">
              <a:gsLst>
                <a:gs pos="0">
                  <a:srgbClr val="92D050"/>
                </a:gs>
                <a:gs pos="62000">
                  <a:srgbClr val="008000">
                    <a:lumMod val="85000"/>
                    <a:lumOff val="15000"/>
                  </a:srgbClr>
                </a:gs>
                <a:gs pos="100000">
                  <a:srgbClr val="008000">
                    <a:lumMod val="35000"/>
                    <a:lumOff val="65000"/>
                  </a:srgbClr>
                </a:gs>
              </a:gsLst>
              <a:path path="circle">
                <a:fillToRect l="50000" t="50000" r="50000" b="50000"/>
              </a:path>
              <a:tileRect/>
            </a:gradFill>
            <a:ln>
              <a:solidFill>
                <a:srgbClr val="008000"/>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vert"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en-US" altLang="ja-JP" sz="1400" dirty="0" smtClean="0">
                  <a:solidFill>
                    <a:srgbClr val="FFFFFF"/>
                  </a:solidFill>
                  <a:latin typeface="Arial" pitchFamily="34" charset="0"/>
                  <a:ea typeface="HGP創英角ｺﾞｼｯｸUB" pitchFamily="50" charset="-128"/>
                  <a:cs typeface="Arial" pitchFamily="34" charset="0"/>
                </a:rPr>
                <a:t>FW</a:t>
              </a:r>
              <a:endParaRPr kumimoji="0" lang="ja-JP" altLang="en-US" sz="1400" dirty="0">
                <a:solidFill>
                  <a:srgbClr val="FFFFFF"/>
                </a:solidFill>
                <a:latin typeface="Arial" pitchFamily="34" charset="0"/>
                <a:ea typeface="HGP創英角ｺﾞｼｯｸUB" pitchFamily="50" charset="-128"/>
                <a:cs typeface="Arial" pitchFamily="34" charset="0"/>
              </a:endParaRPr>
            </a:p>
          </p:txBody>
        </p:sp>
        <p:cxnSp>
          <p:nvCxnSpPr>
            <p:cNvPr id="14" name="カギ線コネクタ 13"/>
            <p:cNvCxnSpPr>
              <a:stCxn id="114" idx="3"/>
              <a:endCxn id="102" idx="1"/>
            </p:cNvCxnSpPr>
            <p:nvPr/>
          </p:nvCxnSpPr>
          <p:spPr bwMode="auto">
            <a:xfrm>
              <a:off x="4725708" y="5056580"/>
              <a:ext cx="982720" cy="277845"/>
            </a:xfrm>
            <a:prstGeom prst="bentConnector3">
              <a:avLst>
                <a:gd name="adj1" fmla="val 50000"/>
              </a:avLst>
            </a:prstGeom>
            <a:solidFill>
              <a:schemeClr val="bg1"/>
            </a:solidFill>
            <a:ln w="38100" cap="flat" cmpd="sng" algn="ctr">
              <a:solidFill>
                <a:srgbClr val="CC33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99" name="角丸四角形 98"/>
            <p:cNvSpPr/>
            <p:nvPr/>
          </p:nvSpPr>
          <p:spPr bwMode="auto">
            <a:xfrm>
              <a:off x="5335308" y="4572000"/>
              <a:ext cx="457200" cy="1524001"/>
            </a:xfrm>
            <a:prstGeom prst="roundRect">
              <a:avLst>
                <a:gd name="adj" fmla="val 50000"/>
              </a:avLst>
            </a:prstGeom>
            <a:gradFill flip="none" rotWithShape="1">
              <a:gsLst>
                <a:gs pos="0">
                  <a:schemeClr val="accent2">
                    <a:tint val="50000"/>
                    <a:satMod val="300000"/>
                  </a:schemeClr>
                </a:gs>
                <a:gs pos="35000">
                  <a:schemeClr val="accent2">
                    <a:tint val="37000"/>
                    <a:satMod val="300000"/>
                  </a:schemeClr>
                </a:gs>
                <a:gs pos="100000">
                  <a:schemeClr val="accent2">
                    <a:tint val="15000"/>
                    <a:satMod val="350000"/>
                  </a:schemeClr>
                </a:gs>
              </a:gsLst>
              <a:path path="circle">
                <a:fillToRect l="50000" t="50000" r="50000" b="50000"/>
              </a:path>
              <a:tileRect/>
            </a:gradFill>
            <a:ln>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vert" wrap="square" lIns="91440" tIns="45720" rIns="91440" bIns="45720" numCol="1" rtlCol="0" anchor="ctr" anchorCtr="0" compatLnSpc="1">
              <a:prstTxWarp prst="textNoShape">
                <a:avLst/>
              </a:prstTxWarp>
            </a:bodyPr>
            <a:lstStyle/>
            <a:p>
              <a:pPr algn="ctr">
                <a:spcBef>
                  <a:spcPct val="20000"/>
                </a:spcBef>
              </a:pPr>
              <a:r>
                <a:rPr kumimoji="0" lang="en-US" altLang="ja-JP" sz="2000" dirty="0">
                  <a:solidFill>
                    <a:srgbClr val="FFFFFF"/>
                  </a:solidFill>
                  <a:latin typeface="Arial" pitchFamily="34" charset="0"/>
                  <a:ea typeface="HGP創英角ｺﾞｼｯｸUB" pitchFamily="50" charset="-128"/>
                  <a:cs typeface="Arial" pitchFamily="34" charset="0"/>
                </a:rPr>
                <a:t>Internet</a:t>
              </a:r>
              <a:endParaRPr kumimoji="0" lang="ja-JP" altLang="en-US" sz="2000" dirty="0">
                <a:solidFill>
                  <a:srgbClr val="FFFFFF"/>
                </a:solidFill>
                <a:latin typeface="Arial" pitchFamily="34" charset="0"/>
                <a:ea typeface="HGP創英角ｺﾞｼｯｸUB" pitchFamily="50" charset="-128"/>
                <a:cs typeface="Arial" pitchFamily="34" charset="0"/>
              </a:endParaRPr>
            </a:p>
          </p:txBody>
        </p:sp>
        <p:sp>
          <p:nvSpPr>
            <p:cNvPr id="102" name="角丸四角形 101"/>
            <p:cNvSpPr/>
            <p:nvPr/>
          </p:nvSpPr>
          <p:spPr bwMode="auto">
            <a:xfrm>
              <a:off x="5708428" y="5081914"/>
              <a:ext cx="381000" cy="505021"/>
            </a:xfrm>
            <a:prstGeom prst="roundRect">
              <a:avLst/>
            </a:prstGeom>
            <a:gradFill flip="none" rotWithShape="1">
              <a:gsLst>
                <a:gs pos="0">
                  <a:srgbClr val="92D050"/>
                </a:gs>
                <a:gs pos="62000">
                  <a:srgbClr val="008000">
                    <a:lumMod val="85000"/>
                    <a:lumOff val="15000"/>
                  </a:srgbClr>
                </a:gs>
                <a:gs pos="100000">
                  <a:srgbClr val="008000">
                    <a:lumMod val="35000"/>
                    <a:lumOff val="65000"/>
                  </a:srgbClr>
                </a:gs>
              </a:gsLst>
              <a:path path="circle">
                <a:fillToRect l="50000" t="50000" r="50000" b="50000"/>
              </a:path>
              <a:tileRect/>
            </a:gradFill>
            <a:ln>
              <a:solidFill>
                <a:srgbClr val="008000"/>
              </a:solid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rot="0" spcFirstLastPara="0" vertOverflow="overflow" horzOverflow="overflow" vert="vert" wrap="square" lIns="91440" tIns="45720" rIns="91440" bIns="45720" numCol="1" spcCol="0" rtlCol="0" fromWordArt="0" anchor="ctr" anchorCtr="0" forceAA="0" compatLnSpc="1">
              <a:prstTxWarp prst="textNoShape">
                <a:avLst/>
              </a:prstTxWarp>
              <a:noAutofit/>
            </a:bodyPr>
            <a:lstStyle/>
            <a:p>
              <a:pPr algn="ctr">
                <a:spcBef>
                  <a:spcPct val="20000"/>
                </a:spcBef>
              </a:pPr>
              <a:r>
                <a:rPr kumimoji="0" lang="en-US" altLang="ja-JP" sz="1400" dirty="0" smtClean="0">
                  <a:solidFill>
                    <a:srgbClr val="FFFFFF"/>
                  </a:solidFill>
                  <a:latin typeface="Arial" pitchFamily="34" charset="0"/>
                  <a:ea typeface="HGP創英角ｺﾞｼｯｸUB" pitchFamily="50" charset="-128"/>
                  <a:cs typeface="Arial" pitchFamily="34" charset="0"/>
                </a:rPr>
                <a:t>FW</a:t>
              </a:r>
              <a:endParaRPr kumimoji="0" lang="ja-JP" altLang="en-US" sz="1400" dirty="0">
                <a:solidFill>
                  <a:srgbClr val="FFFFFF"/>
                </a:solidFill>
                <a:latin typeface="Arial" pitchFamily="34" charset="0"/>
                <a:ea typeface="HGP創英角ｺﾞｼｯｸUB" pitchFamily="50" charset="-128"/>
                <a:cs typeface="Arial" pitchFamily="34" charset="0"/>
              </a:endParaRPr>
            </a:p>
          </p:txBody>
        </p:sp>
        <p:sp>
          <p:nvSpPr>
            <p:cNvPr id="17" name="テキスト ボックス 16"/>
            <p:cNvSpPr txBox="1"/>
            <p:nvPr/>
          </p:nvSpPr>
          <p:spPr>
            <a:xfrm>
              <a:off x="4166030" y="4572002"/>
              <a:ext cx="453970" cy="253916"/>
            </a:xfrm>
            <a:prstGeom prst="rect">
              <a:avLst/>
            </a:prstGeom>
            <a:noFill/>
          </p:spPr>
          <p:txBody>
            <a:bodyPr wrap="none" rtlCol="0">
              <a:spAutoFit/>
            </a:bodyPr>
            <a:lstStyle/>
            <a:p>
              <a:r>
                <a:rPr lang="ja-JP" altLang="en-US" sz="1050" dirty="0" smtClean="0">
                  <a:solidFill>
                    <a:srgbClr val="484848"/>
                  </a:solidFill>
                  <a:latin typeface="Arial" pitchFamily="34" charset="0"/>
                  <a:ea typeface="HGP創英角ｺﾞｼｯｸUB" pitchFamily="50" charset="-128"/>
                  <a:cs typeface="Arial" pitchFamily="34" charset="0"/>
                </a:rPr>
                <a:t>専用</a:t>
              </a:r>
              <a:endParaRPr lang="ja-JP" altLang="en-US" sz="1050" dirty="0">
                <a:solidFill>
                  <a:srgbClr val="484848"/>
                </a:solidFill>
                <a:latin typeface="Arial" pitchFamily="34" charset="0"/>
                <a:ea typeface="HGP創英角ｺﾞｼｯｸUB" pitchFamily="50" charset="-128"/>
                <a:cs typeface="Arial" pitchFamily="34" charset="0"/>
              </a:endParaRPr>
            </a:p>
          </p:txBody>
        </p:sp>
        <p:sp>
          <p:nvSpPr>
            <p:cNvPr id="18" name="テキスト ボックス 17"/>
            <p:cNvSpPr txBox="1"/>
            <p:nvPr/>
          </p:nvSpPr>
          <p:spPr>
            <a:xfrm>
              <a:off x="8244951" y="1296060"/>
              <a:ext cx="346249" cy="1523999"/>
            </a:xfrm>
            <a:prstGeom prst="rect">
              <a:avLst/>
            </a:prstGeom>
            <a:noFill/>
          </p:spPr>
          <p:txBody>
            <a:bodyPr vert="eaVert" wrap="square" rtlCol="0">
              <a:spAutoFit/>
            </a:bodyPr>
            <a:lstStyle/>
            <a:p>
              <a:pPr algn="ctr"/>
              <a:r>
                <a:rPr lang="ja-JP" altLang="en-US" sz="1050" dirty="0" smtClean="0">
                  <a:solidFill>
                    <a:srgbClr val="484848"/>
                  </a:solidFill>
                  <a:latin typeface="Arial" pitchFamily="34" charset="0"/>
                  <a:ea typeface="HGP創英角ｺﾞｼｯｸUB" pitchFamily="50" charset="-128"/>
                  <a:cs typeface="Arial" pitchFamily="34" charset="0"/>
                </a:rPr>
                <a:t>パブリック・クラウド</a:t>
              </a:r>
              <a:endParaRPr lang="ja-JP" altLang="en-US" sz="1050" dirty="0">
                <a:solidFill>
                  <a:srgbClr val="484848"/>
                </a:solidFill>
                <a:latin typeface="Arial" pitchFamily="34" charset="0"/>
                <a:ea typeface="HGP創英角ｺﾞｼｯｸUB" pitchFamily="50" charset="-128"/>
                <a:cs typeface="Arial" pitchFamily="34" charset="0"/>
              </a:endParaRPr>
            </a:p>
          </p:txBody>
        </p:sp>
        <p:sp>
          <p:nvSpPr>
            <p:cNvPr id="139" name="テキスト ボックス 138"/>
            <p:cNvSpPr txBox="1"/>
            <p:nvPr/>
          </p:nvSpPr>
          <p:spPr>
            <a:xfrm>
              <a:off x="8230908" y="2815785"/>
              <a:ext cx="346249" cy="1751946"/>
            </a:xfrm>
            <a:prstGeom prst="rect">
              <a:avLst/>
            </a:prstGeom>
            <a:noFill/>
          </p:spPr>
          <p:txBody>
            <a:bodyPr vert="eaVert" wrap="square" rtlCol="0">
              <a:spAutoFit/>
            </a:bodyPr>
            <a:lstStyle/>
            <a:p>
              <a:pPr algn="ctr"/>
              <a:r>
                <a:rPr lang="ja-JP" altLang="en-US" sz="1050" dirty="0" smtClean="0">
                  <a:solidFill>
                    <a:srgbClr val="484848"/>
                  </a:solidFill>
                  <a:latin typeface="Arial" pitchFamily="34" charset="0"/>
                  <a:ea typeface="HGP創英角ｺﾞｼｯｸUB" pitchFamily="50" charset="-128"/>
                  <a:cs typeface="Arial" pitchFamily="34" charset="0"/>
                </a:rPr>
                <a:t>プライベート・クラウド</a:t>
              </a:r>
              <a:endParaRPr lang="ja-JP" altLang="en-US" sz="1050" dirty="0">
                <a:solidFill>
                  <a:srgbClr val="484848"/>
                </a:solidFill>
                <a:latin typeface="Arial" pitchFamily="34" charset="0"/>
                <a:ea typeface="HGP創英角ｺﾞｼｯｸUB" pitchFamily="50" charset="-128"/>
                <a:cs typeface="Arial" pitchFamily="34" charset="0"/>
              </a:endParaRPr>
            </a:p>
          </p:txBody>
        </p:sp>
        <p:sp>
          <p:nvSpPr>
            <p:cNvPr id="140" name="テキスト ボックス 139"/>
            <p:cNvSpPr txBox="1"/>
            <p:nvPr/>
          </p:nvSpPr>
          <p:spPr>
            <a:xfrm>
              <a:off x="8102768" y="4507581"/>
              <a:ext cx="507831" cy="1652841"/>
            </a:xfrm>
            <a:prstGeom prst="rect">
              <a:avLst/>
            </a:prstGeom>
            <a:noFill/>
          </p:spPr>
          <p:txBody>
            <a:bodyPr vert="eaVert" wrap="square" rtlCol="0">
              <a:spAutoFit/>
            </a:bodyPr>
            <a:lstStyle/>
            <a:p>
              <a:pPr algn="ctr"/>
              <a:r>
                <a:rPr lang="ja-JP" altLang="en-US" sz="1050" dirty="0" smtClean="0">
                  <a:solidFill>
                    <a:srgbClr val="484848"/>
                  </a:solidFill>
                  <a:latin typeface="Arial" pitchFamily="34" charset="0"/>
                  <a:ea typeface="HGP創英角ｺﾞｼｯｸUB" pitchFamily="50" charset="-128"/>
                  <a:cs typeface="Arial" pitchFamily="34" charset="0"/>
                </a:rPr>
                <a:t>バーチャル</a:t>
              </a:r>
            </a:p>
            <a:p>
              <a:pPr algn="ctr"/>
              <a:r>
                <a:rPr lang="ja-JP" altLang="en-US" sz="1050" dirty="0" smtClean="0">
                  <a:solidFill>
                    <a:srgbClr val="484848"/>
                  </a:solidFill>
                  <a:latin typeface="Arial" pitchFamily="34" charset="0"/>
                  <a:ea typeface="HGP創英角ｺﾞｼｯｸUB" pitchFamily="50" charset="-128"/>
                  <a:cs typeface="Arial" pitchFamily="34" charset="0"/>
                </a:rPr>
                <a:t>プライベート・クラウド</a:t>
              </a:r>
              <a:endParaRPr lang="ja-JP" altLang="en-US" sz="1050" dirty="0">
                <a:solidFill>
                  <a:srgbClr val="484848"/>
                </a:solidFill>
                <a:latin typeface="Arial" pitchFamily="34" charset="0"/>
                <a:ea typeface="HGP創英角ｺﾞｼｯｸUB" pitchFamily="50" charset="-128"/>
                <a:cs typeface="Arial" pitchFamily="34" charset="0"/>
              </a:endParaRPr>
            </a:p>
          </p:txBody>
        </p:sp>
        <p:cxnSp>
          <p:nvCxnSpPr>
            <p:cNvPr id="143" name="直線コネクタ 142"/>
            <p:cNvCxnSpPr>
              <a:stCxn id="102" idx="3"/>
              <a:endCxn id="101" idx="1"/>
            </p:cNvCxnSpPr>
            <p:nvPr/>
          </p:nvCxnSpPr>
          <p:spPr bwMode="auto">
            <a:xfrm flipV="1">
              <a:off x="6089428" y="5334002"/>
              <a:ext cx="1074680" cy="423"/>
            </a:xfrm>
            <a:prstGeom prst="line">
              <a:avLst/>
            </a:prstGeom>
            <a:solidFill>
              <a:schemeClr val="bg1"/>
            </a:solidFill>
            <a:ln w="38100" cap="flat" cmpd="sng" algn="ctr">
              <a:solidFill>
                <a:srgbClr val="008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74" name="直線コネクタ 173"/>
            <p:cNvCxnSpPr>
              <a:stCxn id="77" idx="3"/>
              <a:endCxn id="76" idx="1"/>
            </p:cNvCxnSpPr>
            <p:nvPr/>
          </p:nvCxnSpPr>
          <p:spPr bwMode="auto">
            <a:xfrm>
              <a:off x="6089428" y="2056139"/>
              <a:ext cx="1069428" cy="1263"/>
            </a:xfrm>
            <a:prstGeom prst="line">
              <a:avLst/>
            </a:prstGeom>
            <a:solidFill>
              <a:schemeClr val="bg1"/>
            </a:solidFill>
            <a:ln w="38100" cap="flat" cmpd="sng" algn="ctr">
              <a:solidFill>
                <a:srgbClr val="008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38" name="テキスト ボックス 137"/>
            <p:cNvSpPr txBox="1"/>
            <p:nvPr/>
          </p:nvSpPr>
          <p:spPr>
            <a:xfrm>
              <a:off x="4869007" y="4779160"/>
              <a:ext cx="500458" cy="276999"/>
            </a:xfrm>
            <a:prstGeom prst="rect">
              <a:avLst/>
            </a:prstGeom>
            <a:noFill/>
          </p:spPr>
          <p:txBody>
            <a:bodyPr wrap="none" rtlCol="0">
              <a:spAutoFit/>
            </a:bodyPr>
            <a:lstStyle/>
            <a:p>
              <a:r>
                <a:rPr lang="en-US" altLang="ja-JP" sz="1200" dirty="0" smtClean="0">
                  <a:solidFill>
                    <a:srgbClr val="C00000"/>
                  </a:solidFill>
                  <a:latin typeface="Arial" pitchFamily="34" charset="0"/>
                  <a:ea typeface="HGP創英角ｺﾞｼｯｸUB" pitchFamily="50" charset="-128"/>
                  <a:cs typeface="Arial" pitchFamily="34" charset="0"/>
                </a:rPr>
                <a:t>VPN</a:t>
              </a:r>
              <a:endParaRPr lang="ja-JP" altLang="en-US" sz="1200" dirty="0">
                <a:solidFill>
                  <a:srgbClr val="C00000"/>
                </a:solidFill>
                <a:latin typeface="Arial" pitchFamily="34" charset="0"/>
                <a:ea typeface="HGP創英角ｺﾞｼｯｸUB" pitchFamily="50" charset="-128"/>
                <a:cs typeface="Arial" pitchFamily="34" charset="0"/>
              </a:endParaRPr>
            </a:p>
          </p:txBody>
        </p:sp>
        <p:sp>
          <p:nvSpPr>
            <p:cNvPr id="141" name="角丸四角形吹き出し 140"/>
            <p:cNvSpPr/>
            <p:nvPr/>
          </p:nvSpPr>
          <p:spPr bwMode="auto">
            <a:xfrm>
              <a:off x="3387558" y="5966938"/>
              <a:ext cx="1874179" cy="429822"/>
            </a:xfrm>
            <a:prstGeom prst="wedgeRoundRectCallout">
              <a:avLst>
                <a:gd name="adj1" fmla="val 18983"/>
                <a:gd name="adj2" fmla="val -67099"/>
                <a:gd name="adj3" fmla="val 16667"/>
              </a:avLst>
            </a:prstGeom>
            <a:solidFill>
              <a:srgbClr val="3366FF"/>
            </a:solidFill>
            <a:ln>
              <a:headEnd type="none" w="med" len="med"/>
              <a:tailEnd type="none" w="med" len="med"/>
            </a:ln>
            <a:extLst/>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r>
                <a:rPr kumimoji="0" lang="en-US" altLang="ja-JP" sz="1000" dirty="0" smtClean="0">
                  <a:solidFill>
                    <a:srgbClr val="FFFFFF"/>
                  </a:solidFill>
                  <a:latin typeface="Arial" pitchFamily="34" charset="0"/>
                  <a:ea typeface="HGP創英角ｺﾞｼｯｸUB" pitchFamily="50" charset="-128"/>
                  <a:cs typeface="Arial" pitchFamily="34" charset="0"/>
                </a:rPr>
                <a:t>CIDR</a:t>
              </a:r>
              <a:r>
                <a:rPr kumimoji="0" lang="ja-JP" altLang="en-US" sz="1000" dirty="0" smtClean="0">
                  <a:solidFill>
                    <a:srgbClr val="FFFFFF"/>
                  </a:solidFill>
                  <a:latin typeface="Arial" pitchFamily="34" charset="0"/>
                  <a:ea typeface="HGP創英角ｺﾞｼｯｸUB" pitchFamily="50" charset="-128"/>
                  <a:cs typeface="Arial" pitchFamily="34" charset="0"/>
                </a:rPr>
                <a:t>ブロック／物理マシン</a:t>
              </a:r>
            </a:p>
            <a:p>
              <a:pPr>
                <a:spcBef>
                  <a:spcPct val="20000"/>
                </a:spcBef>
              </a:pPr>
              <a:r>
                <a:rPr kumimoji="0" lang="ja-JP" altLang="en-US" sz="1000" dirty="0" smtClean="0">
                  <a:solidFill>
                    <a:srgbClr val="FFFFFF"/>
                  </a:solidFill>
                  <a:latin typeface="Arial" pitchFamily="34" charset="0"/>
                  <a:ea typeface="HGP創英角ｺﾞｼｯｸUB" pitchFamily="50" charset="-128"/>
                  <a:cs typeface="Arial" pitchFamily="34" charset="0"/>
                </a:rPr>
                <a:t>従量課金／定額課金</a:t>
              </a:r>
            </a:p>
          </p:txBody>
        </p:sp>
        <p:sp>
          <p:nvSpPr>
            <p:cNvPr id="9" name="テキスト ボックス 8"/>
            <p:cNvSpPr txBox="1"/>
            <p:nvPr/>
          </p:nvSpPr>
          <p:spPr>
            <a:xfrm>
              <a:off x="3125508" y="2824018"/>
              <a:ext cx="1465466" cy="215444"/>
            </a:xfrm>
            <a:prstGeom prst="rect">
              <a:avLst/>
            </a:prstGeom>
            <a:noFill/>
          </p:spPr>
          <p:txBody>
            <a:bodyPr wrap="none" rtlCol="0">
              <a:spAutoFit/>
            </a:bodyPr>
            <a:lstStyle/>
            <a:p>
              <a:r>
                <a:rPr lang="ja-JP" altLang="en-US" sz="800" dirty="0" smtClean="0">
                  <a:solidFill>
                    <a:srgbClr val="484848"/>
                  </a:solidFill>
                  <a:latin typeface="Arial" pitchFamily="34" charset="0"/>
                  <a:ea typeface="HGP創英角ｺﾞｼｯｸUB" pitchFamily="50" charset="-128"/>
                  <a:cs typeface="Arial" pitchFamily="34" charset="0"/>
                </a:rPr>
                <a:t>プロバイダーのデータ・センター</a:t>
              </a:r>
              <a:endParaRPr lang="ja-JP" altLang="en-US" sz="800" dirty="0">
                <a:solidFill>
                  <a:srgbClr val="484848"/>
                </a:solidFill>
                <a:latin typeface="Arial" pitchFamily="34" charset="0"/>
                <a:ea typeface="HGP創英角ｺﾞｼｯｸUB" pitchFamily="50" charset="-128"/>
                <a:cs typeface="Arial" pitchFamily="34" charset="0"/>
              </a:endParaRPr>
            </a:p>
          </p:txBody>
        </p:sp>
        <p:sp>
          <p:nvSpPr>
            <p:cNvPr id="85" name="テキスト ボックス 84"/>
            <p:cNvSpPr txBox="1"/>
            <p:nvPr/>
          </p:nvSpPr>
          <p:spPr>
            <a:xfrm>
              <a:off x="3140033" y="4340775"/>
              <a:ext cx="1465466" cy="215444"/>
            </a:xfrm>
            <a:prstGeom prst="rect">
              <a:avLst/>
            </a:prstGeom>
            <a:noFill/>
          </p:spPr>
          <p:txBody>
            <a:bodyPr wrap="none" rtlCol="0">
              <a:spAutoFit/>
            </a:bodyPr>
            <a:lstStyle/>
            <a:p>
              <a:r>
                <a:rPr lang="ja-JP" altLang="en-US" sz="800" dirty="0" smtClean="0">
                  <a:solidFill>
                    <a:srgbClr val="484848"/>
                  </a:solidFill>
                  <a:latin typeface="Arial" pitchFamily="34" charset="0"/>
                  <a:ea typeface="HGP創英角ｺﾞｼｯｸUB" pitchFamily="50" charset="-128"/>
                  <a:cs typeface="Arial" pitchFamily="34" charset="0"/>
                </a:rPr>
                <a:t>プロバイダーのデータ・センター</a:t>
              </a:r>
              <a:endParaRPr lang="ja-JP" altLang="en-US" sz="800" dirty="0">
                <a:solidFill>
                  <a:srgbClr val="484848"/>
                </a:solidFill>
                <a:latin typeface="Arial" pitchFamily="34" charset="0"/>
                <a:ea typeface="HGP創英角ｺﾞｼｯｸUB" pitchFamily="50" charset="-128"/>
                <a:cs typeface="Arial" pitchFamily="34" charset="0"/>
              </a:endParaRPr>
            </a:p>
          </p:txBody>
        </p:sp>
        <p:sp>
          <p:nvSpPr>
            <p:cNvPr id="86" name="テキスト ボックス 85"/>
            <p:cNvSpPr txBox="1"/>
            <p:nvPr/>
          </p:nvSpPr>
          <p:spPr>
            <a:xfrm>
              <a:off x="6417308" y="6121533"/>
              <a:ext cx="1148070" cy="215444"/>
            </a:xfrm>
            <a:prstGeom prst="rect">
              <a:avLst/>
            </a:prstGeom>
            <a:noFill/>
          </p:spPr>
          <p:txBody>
            <a:bodyPr wrap="none" rtlCol="0">
              <a:spAutoFit/>
            </a:bodyPr>
            <a:lstStyle/>
            <a:p>
              <a:pPr algn="ctr"/>
              <a:r>
                <a:rPr lang="ja-JP" altLang="en-US" sz="800" dirty="0" smtClean="0">
                  <a:solidFill>
                    <a:srgbClr val="484848"/>
                  </a:solidFill>
                  <a:latin typeface="Arial" pitchFamily="34" charset="0"/>
                  <a:ea typeface="HGP創英角ｺﾞｼｯｸUB" pitchFamily="50" charset="-128"/>
                  <a:cs typeface="Arial" pitchFamily="34" charset="0"/>
                </a:rPr>
                <a:t>自社のデータ・センター</a:t>
              </a:r>
              <a:endParaRPr lang="ja-JP" altLang="en-US" sz="800" dirty="0">
                <a:solidFill>
                  <a:srgbClr val="484848"/>
                </a:solidFill>
                <a:latin typeface="Arial" pitchFamily="34" charset="0"/>
                <a:ea typeface="HGP創英角ｺﾞｼｯｸUB" pitchFamily="50" charset="-128"/>
                <a:cs typeface="Arial" pitchFamily="34" charset="0"/>
              </a:endParaRPr>
            </a:p>
          </p:txBody>
        </p:sp>
        <p:sp>
          <p:nvSpPr>
            <p:cNvPr id="88" name="テキスト ボックス 87"/>
            <p:cNvSpPr txBox="1"/>
            <p:nvPr/>
          </p:nvSpPr>
          <p:spPr>
            <a:xfrm>
              <a:off x="3232575" y="3408402"/>
              <a:ext cx="1462260" cy="461665"/>
            </a:xfrm>
            <a:prstGeom prst="rect">
              <a:avLst/>
            </a:prstGeom>
            <a:noFill/>
          </p:spPr>
          <p:txBody>
            <a:bodyPr wrap="none" rtlCol="0">
              <a:spAutoFit/>
            </a:bodyPr>
            <a:lstStyle/>
            <a:p>
              <a:pPr algn="ctr"/>
              <a:r>
                <a:rPr lang="ja-JP" altLang="en-US" dirty="0" smtClean="0">
                  <a:solidFill>
                    <a:srgbClr val="484848"/>
                  </a:solidFill>
                  <a:latin typeface="Arial" pitchFamily="34" charset="0"/>
                  <a:ea typeface="HGP創英角ｺﾞｼｯｸUB" pitchFamily="50" charset="-128"/>
                  <a:cs typeface="Arial" pitchFamily="34" charset="0"/>
                </a:rPr>
                <a:t>配置モデル</a:t>
              </a:r>
            </a:p>
            <a:p>
              <a:pPr algn="ctr"/>
              <a:r>
                <a:rPr lang="en-US" altLang="ja-JP" sz="1200" dirty="0" smtClean="0">
                  <a:solidFill>
                    <a:srgbClr val="484848"/>
                  </a:solidFill>
                  <a:latin typeface="Arial" pitchFamily="34" charset="0"/>
                  <a:ea typeface="HGP創英角ｺﾞｼｯｸUB" pitchFamily="50" charset="-128"/>
                  <a:cs typeface="Arial" pitchFamily="34" charset="0"/>
                </a:rPr>
                <a:t>Deployment Model</a:t>
              </a:r>
              <a:endParaRPr lang="ja-JP" altLang="en-US" sz="1200" dirty="0">
                <a:solidFill>
                  <a:srgbClr val="484848"/>
                </a:solidFill>
                <a:latin typeface="Arial" pitchFamily="34" charset="0"/>
                <a:ea typeface="HGP創英角ｺﾞｼｯｸUB" pitchFamily="50" charset="-128"/>
                <a:cs typeface="Arial" pitchFamily="34" charset="0"/>
              </a:endParaRPr>
            </a:p>
          </p:txBody>
        </p:sp>
        <p:sp>
          <p:nvSpPr>
            <p:cNvPr id="89" name="上矢印 88"/>
            <p:cNvSpPr/>
            <p:nvPr/>
          </p:nvSpPr>
          <p:spPr bwMode="auto">
            <a:xfrm rot="5400000">
              <a:off x="2517963" y="1769146"/>
              <a:ext cx="457200" cy="463926"/>
            </a:xfrm>
            <a:prstGeom prst="upArrow">
              <a:avLst/>
            </a:prstGeom>
            <a:solidFill>
              <a:srgbClr val="FF5050"/>
            </a:solidFill>
            <a:ln>
              <a:headEnd type="none" w="med" len="med"/>
              <a:tailEnd type="none" w="med" len="med"/>
            </a:ln>
            <a:extLst/>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rtlCol="0" anchor="ctr" anchorCtr="0" compatLnSpc="1">
              <a:prstTxWarp prst="textNoShape">
                <a:avLst/>
              </a:prstTxWarp>
            </a:bodyPr>
            <a:lstStyle/>
            <a:p>
              <a:pPr>
                <a:spcBef>
                  <a:spcPct val="20000"/>
                </a:spcBef>
              </a:pPr>
              <a:endParaRPr kumimoji="0" lang="ja-JP" altLang="en-US" sz="1200" smtClean="0">
                <a:solidFill>
                  <a:srgbClr val="484848"/>
                </a:solidFill>
                <a:latin typeface="Arial" pitchFamily="34" charset="0"/>
                <a:ea typeface="HGP創英角ｺﾞｼｯｸUB" pitchFamily="50" charset="-128"/>
                <a:cs typeface="Arial" pitchFamily="34" charset="0"/>
              </a:endParaRPr>
            </a:p>
          </p:txBody>
        </p:sp>
        <p:sp>
          <p:nvSpPr>
            <p:cNvPr id="92" name="テキスト ボックス 91"/>
            <p:cNvSpPr txBox="1"/>
            <p:nvPr/>
          </p:nvSpPr>
          <p:spPr>
            <a:xfrm>
              <a:off x="2929201" y="6488488"/>
              <a:ext cx="2916183" cy="215444"/>
            </a:xfrm>
            <a:prstGeom prst="rect">
              <a:avLst/>
            </a:prstGeom>
            <a:noFill/>
          </p:spPr>
          <p:txBody>
            <a:bodyPr wrap="none" rtlCol="0">
              <a:spAutoFit/>
            </a:bodyPr>
            <a:lstStyle/>
            <a:p>
              <a:r>
                <a:rPr lang="ja-JP" altLang="en-US" sz="800" b="1" u="sng" dirty="0" smtClean="0">
                  <a:solidFill>
                    <a:srgbClr val="C00000"/>
                  </a:solidFill>
                  <a:latin typeface="Arial" pitchFamily="34" charset="0"/>
                  <a:ea typeface="HGP創英角ｺﾞｼｯｸUB" pitchFamily="50" charset="-128"/>
                  <a:cs typeface="Arial" pitchFamily="34" charset="0"/>
                </a:rPr>
                <a:t>ハイブリッド・クラウド</a:t>
              </a:r>
              <a:r>
                <a:rPr lang="en-US" altLang="ja-JP" sz="800" dirty="0" smtClean="0">
                  <a:solidFill>
                    <a:srgbClr val="C00000"/>
                  </a:solidFill>
                  <a:latin typeface="Arial" pitchFamily="34" charset="0"/>
                  <a:ea typeface="HGP創英角ｺﾞｼｯｸUB" pitchFamily="50" charset="-128"/>
                  <a:cs typeface="Arial" pitchFamily="34" charset="0"/>
                </a:rPr>
                <a:t>: </a:t>
              </a:r>
              <a:r>
                <a:rPr lang="ja-JP" altLang="en-US" sz="800" dirty="0" smtClean="0">
                  <a:solidFill>
                    <a:srgbClr val="C00000"/>
                  </a:solidFill>
                  <a:latin typeface="Arial" pitchFamily="34" charset="0"/>
                  <a:ea typeface="HGP創英角ｺﾞｼｯｸUB" pitchFamily="50" charset="-128"/>
                  <a:cs typeface="Arial" pitchFamily="34" charset="0"/>
                </a:rPr>
                <a:t>パブリックとプライベートの組み合わせ利用</a:t>
              </a:r>
              <a:endParaRPr lang="ja-JP" altLang="en-US" sz="800" dirty="0">
                <a:solidFill>
                  <a:srgbClr val="C00000"/>
                </a:solidFill>
                <a:latin typeface="Arial" pitchFamily="34" charset="0"/>
                <a:ea typeface="HGP創英角ｺﾞｼｯｸUB" pitchFamily="50" charset="-128"/>
                <a:cs typeface="Arial" pitchFamily="34" charset="0"/>
              </a:endParaRPr>
            </a:p>
          </p:txBody>
        </p:sp>
      </p:grpSp>
    </p:spTree>
    <p:extLst>
      <p:ext uri="{BB962C8B-B14F-4D97-AF65-F5344CB8AC3E}">
        <p14:creationId xmlns:p14="http://schemas.microsoft.com/office/powerpoint/2010/main" val="2446834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4692033" y="956863"/>
            <a:ext cx="3929271" cy="5422514"/>
          </a:xfrm>
          <a:prstGeom prst="rect">
            <a:avLst/>
          </a:prstGeom>
          <a:solidFill>
            <a:schemeClr val="bg1"/>
          </a:solidFill>
          <a:ln w="3175" cmpd="sng">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 name="正方形/長方形 11"/>
          <p:cNvSpPr/>
          <p:nvPr/>
        </p:nvSpPr>
        <p:spPr>
          <a:xfrm>
            <a:off x="457200" y="973871"/>
            <a:ext cx="3929271" cy="5422514"/>
          </a:xfrm>
          <a:prstGeom prst="rect">
            <a:avLst/>
          </a:prstGeom>
          <a:solidFill>
            <a:schemeClr val="bg1"/>
          </a:solidFill>
          <a:ln w="3175" cmpd="sng">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統計から見るパブリック・クラウドの存在感</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56</a:t>
            </a:fld>
            <a:endParaRPr kumimoji="1" lang="ja-JP" altLang="en-US"/>
          </a:p>
        </p:txBody>
      </p:sp>
      <p:pic>
        <p:nvPicPr>
          <p:cNvPr id="5" name="図 4" descr="awsrevgrowth2013.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91467" y="1300699"/>
            <a:ext cx="3474936" cy="2337684"/>
          </a:xfrm>
          <a:prstGeom prst="rect">
            <a:avLst/>
          </a:prstGeom>
        </p:spPr>
      </p:pic>
      <p:pic>
        <p:nvPicPr>
          <p:cNvPr id="7" name="図 6" descr="20150316_1.gi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0507" y="4074969"/>
            <a:ext cx="3586650" cy="1853103"/>
          </a:xfrm>
          <a:prstGeom prst="rect">
            <a:avLst/>
          </a:prstGeom>
        </p:spPr>
      </p:pic>
      <p:sp>
        <p:nvSpPr>
          <p:cNvPr id="9" name="正方形/長方形 8"/>
          <p:cNvSpPr/>
          <p:nvPr/>
        </p:nvSpPr>
        <p:spPr>
          <a:xfrm>
            <a:off x="1333460" y="6019894"/>
            <a:ext cx="2745709" cy="215444"/>
          </a:xfrm>
          <a:prstGeom prst="rect">
            <a:avLst/>
          </a:prstGeom>
        </p:spPr>
        <p:txBody>
          <a:bodyPr wrap="square">
            <a:spAutoFit/>
          </a:bodyPr>
          <a:lstStyle/>
          <a:p>
            <a:pPr algn="r"/>
            <a:r>
              <a:rPr lang="en-US" altLang="ja-JP" sz="800" dirty="0">
                <a:solidFill>
                  <a:srgbClr val="7F7F7F"/>
                </a:solidFill>
              </a:rPr>
              <a:t>http://</a:t>
            </a:r>
            <a:r>
              <a:rPr lang="en-US" altLang="ja-JP" sz="800" dirty="0" err="1">
                <a:solidFill>
                  <a:srgbClr val="7F7F7F"/>
                </a:solidFill>
              </a:rPr>
              <a:t>www.idcjapan.co.jp</a:t>
            </a:r>
            <a:r>
              <a:rPr lang="en-US" altLang="ja-JP" sz="800" dirty="0">
                <a:solidFill>
                  <a:srgbClr val="7F7F7F"/>
                </a:solidFill>
              </a:rPr>
              <a:t>/Press</a:t>
            </a:r>
            <a:r>
              <a:rPr lang="en-US" altLang="ja-JP" sz="800" dirty="0" smtClean="0">
                <a:solidFill>
                  <a:srgbClr val="7F7F7F"/>
                </a:solidFill>
              </a:rPr>
              <a:t>/</a:t>
            </a:r>
            <a:endParaRPr lang="ja-JP" altLang="en-US" sz="800" dirty="0">
              <a:solidFill>
                <a:srgbClr val="7F7F7F"/>
              </a:solidFill>
            </a:endParaRPr>
          </a:p>
        </p:txBody>
      </p:sp>
      <p:sp>
        <p:nvSpPr>
          <p:cNvPr id="11" name="正方形/長方形 10"/>
          <p:cNvSpPr/>
          <p:nvPr/>
        </p:nvSpPr>
        <p:spPr>
          <a:xfrm>
            <a:off x="4970815" y="3575620"/>
            <a:ext cx="3395588" cy="215444"/>
          </a:xfrm>
          <a:prstGeom prst="rect">
            <a:avLst/>
          </a:prstGeom>
        </p:spPr>
        <p:txBody>
          <a:bodyPr wrap="square">
            <a:spAutoFit/>
          </a:bodyPr>
          <a:lstStyle/>
          <a:p>
            <a:pPr algn="r"/>
            <a:r>
              <a:rPr lang="en-US" altLang="ja-JP" sz="800" dirty="0">
                <a:solidFill>
                  <a:srgbClr val="7F7F7F"/>
                </a:solidFill>
              </a:rPr>
              <a:t>http://</a:t>
            </a:r>
            <a:r>
              <a:rPr lang="en-US" altLang="ja-JP" sz="800" dirty="0" err="1">
                <a:solidFill>
                  <a:srgbClr val="7F7F7F"/>
                </a:solidFill>
              </a:rPr>
              <a:t>www.zdnet.com</a:t>
            </a:r>
            <a:r>
              <a:rPr lang="en-US" altLang="ja-JP" sz="800" dirty="0">
                <a:solidFill>
                  <a:srgbClr val="7F7F7F"/>
                </a:solidFill>
              </a:rPr>
              <a:t>/article</a:t>
            </a:r>
            <a:r>
              <a:rPr lang="en-US" altLang="ja-JP" sz="800" dirty="0" smtClean="0">
                <a:solidFill>
                  <a:srgbClr val="7F7F7F"/>
                </a:solidFill>
              </a:rPr>
              <a:t>/</a:t>
            </a:r>
            <a:endParaRPr lang="ja-JP" altLang="en-US" sz="800" dirty="0">
              <a:solidFill>
                <a:srgbClr val="7F7F7F"/>
              </a:solidFill>
            </a:endParaRPr>
          </a:p>
        </p:txBody>
      </p:sp>
      <p:pic>
        <p:nvPicPr>
          <p:cNvPr id="16" name="図 15"/>
          <p:cNvPicPr>
            <a:picLocks noChangeAspect="1"/>
          </p:cNvPicPr>
          <p:nvPr/>
        </p:nvPicPr>
        <p:blipFill>
          <a:blip r:embed="rId4"/>
          <a:stretch>
            <a:fillRect/>
          </a:stretch>
        </p:blipFill>
        <p:spPr>
          <a:xfrm>
            <a:off x="654033" y="1488883"/>
            <a:ext cx="3479450" cy="2202183"/>
          </a:xfrm>
          <a:prstGeom prst="rect">
            <a:avLst/>
          </a:prstGeom>
        </p:spPr>
      </p:pic>
      <p:sp>
        <p:nvSpPr>
          <p:cNvPr id="17" name="テキスト ボックス 16"/>
          <p:cNvSpPr txBox="1"/>
          <p:nvPr/>
        </p:nvSpPr>
        <p:spPr>
          <a:xfrm>
            <a:off x="1516187" y="1035358"/>
            <a:ext cx="1800493" cy="307777"/>
          </a:xfrm>
          <a:prstGeom prst="rect">
            <a:avLst/>
          </a:prstGeom>
          <a:noFill/>
        </p:spPr>
        <p:txBody>
          <a:bodyPr wrap="none" rtlCol="0">
            <a:spAutoFit/>
          </a:bodyPr>
          <a:lstStyle/>
          <a:p>
            <a:pPr algn="ctr"/>
            <a:r>
              <a:rPr kumimoji="1" lang="ja-JP" altLang="en-US" sz="1400" dirty="0" smtClean="0">
                <a:solidFill>
                  <a:srgbClr val="7F7F7F"/>
                </a:solidFill>
                <a:latin typeface="メイリオ"/>
                <a:ea typeface="メイリオ"/>
                <a:cs typeface="メイリオ"/>
              </a:rPr>
              <a:t>日本の情報産業統計</a:t>
            </a:r>
            <a:endParaRPr kumimoji="1" lang="ja-JP" altLang="en-US" sz="1400" dirty="0">
              <a:solidFill>
                <a:srgbClr val="7F7F7F"/>
              </a:solidFill>
              <a:latin typeface="メイリオ"/>
              <a:ea typeface="メイリオ"/>
              <a:cs typeface="メイリオ"/>
            </a:endParaRPr>
          </a:p>
        </p:txBody>
      </p:sp>
      <p:sp>
        <p:nvSpPr>
          <p:cNvPr id="18" name="テキスト ボックス 17"/>
          <p:cNvSpPr txBox="1"/>
          <p:nvPr/>
        </p:nvSpPr>
        <p:spPr>
          <a:xfrm>
            <a:off x="4664609" y="1035358"/>
            <a:ext cx="3954929" cy="307777"/>
          </a:xfrm>
          <a:prstGeom prst="rect">
            <a:avLst/>
          </a:prstGeom>
          <a:noFill/>
        </p:spPr>
        <p:txBody>
          <a:bodyPr wrap="none" rtlCol="0">
            <a:spAutoFit/>
          </a:bodyPr>
          <a:lstStyle/>
          <a:p>
            <a:pPr algn="ctr"/>
            <a:r>
              <a:rPr kumimoji="1" lang="ja-JP" altLang="en-US" sz="1400" dirty="0" smtClean="0">
                <a:solidFill>
                  <a:srgbClr val="7F7F7F"/>
                </a:solidFill>
                <a:latin typeface="メイリオ"/>
                <a:ea typeface="メイリオ"/>
                <a:cs typeface="メイリオ"/>
              </a:rPr>
              <a:t>米国のパブリック・クラウド事業者の売上推移</a:t>
            </a:r>
            <a:endParaRPr kumimoji="1" lang="ja-JP" altLang="en-US" sz="1400" dirty="0">
              <a:solidFill>
                <a:srgbClr val="7F7F7F"/>
              </a:solidFill>
              <a:latin typeface="メイリオ"/>
              <a:ea typeface="メイリオ"/>
              <a:cs typeface="メイリオ"/>
            </a:endParaRPr>
          </a:p>
        </p:txBody>
      </p:sp>
      <p:sp>
        <p:nvSpPr>
          <p:cNvPr id="19" name="正方形/長方形 18"/>
          <p:cNvSpPr/>
          <p:nvPr/>
        </p:nvSpPr>
        <p:spPr>
          <a:xfrm>
            <a:off x="2378365" y="4248728"/>
            <a:ext cx="1400134" cy="369454"/>
          </a:xfrm>
          <a:prstGeom prst="rect">
            <a:avLst/>
          </a:prstGeom>
          <a:noFill/>
          <a:ln>
            <a:solidFill>
              <a:srgbClr val="FF6600"/>
            </a:solidFill>
            <a:prstDash val="sysDash"/>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テキスト ボックス 19"/>
          <p:cNvSpPr txBox="1"/>
          <p:nvPr/>
        </p:nvSpPr>
        <p:spPr>
          <a:xfrm>
            <a:off x="782838" y="3855101"/>
            <a:ext cx="1210588" cy="215444"/>
          </a:xfrm>
          <a:prstGeom prst="rect">
            <a:avLst/>
          </a:prstGeom>
          <a:noFill/>
        </p:spPr>
        <p:txBody>
          <a:bodyPr wrap="none" rtlCol="0">
            <a:spAutoFit/>
          </a:bodyPr>
          <a:lstStyle/>
          <a:p>
            <a:pPr algn="ctr"/>
            <a:r>
              <a:rPr kumimoji="1" lang="ja-JP" altLang="en-US" sz="800" dirty="0" smtClean="0">
                <a:solidFill>
                  <a:srgbClr val="7F7F7F"/>
                </a:solidFill>
                <a:latin typeface="メイリオ"/>
                <a:ea typeface="メイリオ"/>
                <a:cs typeface="メイリオ"/>
              </a:rPr>
              <a:t>国内サーバー出荷台数</a:t>
            </a:r>
            <a:endParaRPr kumimoji="1" lang="ja-JP" altLang="en-US" sz="800" dirty="0">
              <a:solidFill>
                <a:srgbClr val="7F7F7F"/>
              </a:solidFill>
              <a:latin typeface="メイリオ"/>
              <a:ea typeface="メイリオ"/>
              <a:cs typeface="メイリオ"/>
            </a:endParaRPr>
          </a:p>
        </p:txBody>
      </p:sp>
      <p:pic>
        <p:nvPicPr>
          <p:cNvPr id="21" name="図 20" descr="azure-growth3.pn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891467" y="3760276"/>
            <a:ext cx="3644472" cy="2475062"/>
          </a:xfrm>
          <a:prstGeom prst="rect">
            <a:avLst/>
          </a:prstGeom>
        </p:spPr>
      </p:pic>
      <p:sp>
        <p:nvSpPr>
          <p:cNvPr id="22" name="正方形/長方形 21"/>
          <p:cNvSpPr/>
          <p:nvPr/>
        </p:nvSpPr>
        <p:spPr>
          <a:xfrm>
            <a:off x="7081009" y="6127616"/>
            <a:ext cx="1285394" cy="215444"/>
          </a:xfrm>
          <a:prstGeom prst="rect">
            <a:avLst/>
          </a:prstGeom>
        </p:spPr>
        <p:txBody>
          <a:bodyPr wrap="square">
            <a:spAutoFit/>
          </a:bodyPr>
          <a:lstStyle/>
          <a:p>
            <a:r>
              <a:rPr lang="en-US" altLang="ja-JP" sz="800" dirty="0">
                <a:solidFill>
                  <a:srgbClr val="7F7F7F"/>
                </a:solidFill>
              </a:rPr>
              <a:t>http://</a:t>
            </a:r>
            <a:r>
              <a:rPr lang="en-US" altLang="ja-JP" sz="800" dirty="0" err="1">
                <a:solidFill>
                  <a:srgbClr val="7F7F7F"/>
                </a:solidFill>
              </a:rPr>
              <a:t>www.loadavg.com</a:t>
            </a:r>
            <a:r>
              <a:rPr lang="en-US" altLang="ja-JP" sz="800" dirty="0" smtClean="0">
                <a:solidFill>
                  <a:srgbClr val="7F7F7F"/>
                </a:solidFill>
              </a:rPr>
              <a:t>/</a:t>
            </a:r>
            <a:endParaRPr lang="ja-JP" altLang="en-US" sz="800" dirty="0">
              <a:solidFill>
                <a:srgbClr val="7F7F7F"/>
              </a:solidFill>
            </a:endParaRPr>
          </a:p>
        </p:txBody>
      </p:sp>
      <p:cxnSp>
        <p:nvCxnSpPr>
          <p:cNvPr id="24" name="直線矢印コネクタ 23"/>
          <p:cNvCxnSpPr>
            <a:stCxn id="19" idx="0"/>
          </p:cNvCxnSpPr>
          <p:nvPr/>
        </p:nvCxnSpPr>
        <p:spPr>
          <a:xfrm flipV="1">
            <a:off x="3078432" y="3760276"/>
            <a:ext cx="356" cy="488452"/>
          </a:xfrm>
          <a:prstGeom prst="straightConnector1">
            <a:avLst/>
          </a:prstGeom>
          <a:ln>
            <a:solidFill>
              <a:srgbClr val="FF66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8262542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統計から見るパブリック・クラウドの存在感</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57</a:t>
            </a:fld>
            <a:endParaRPr kumimoji="1" lang="ja-JP" altLang="en-US"/>
          </a:p>
        </p:txBody>
      </p:sp>
      <p:pic>
        <p:nvPicPr>
          <p:cNvPr id="4" name="図 3" descr="20150316_1.gi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1744" y="891055"/>
            <a:ext cx="4592053" cy="2372561"/>
          </a:xfrm>
          <a:prstGeom prst="rect">
            <a:avLst/>
          </a:prstGeom>
          <a:ln>
            <a:noFill/>
          </a:ln>
          <a:effectLst>
            <a:outerShdw blurRad="292100" dist="139700" dir="2700000" algn="tl" rotWithShape="0">
              <a:srgbClr val="333333">
                <a:alpha val="65000"/>
              </a:srgbClr>
            </a:outerShdw>
          </a:effectLst>
        </p:spPr>
      </p:pic>
      <p:sp>
        <p:nvSpPr>
          <p:cNvPr id="5" name="正方形/長方形 4"/>
          <p:cNvSpPr/>
          <p:nvPr/>
        </p:nvSpPr>
        <p:spPr>
          <a:xfrm>
            <a:off x="6320137" y="6359494"/>
            <a:ext cx="2745709" cy="215444"/>
          </a:xfrm>
          <a:prstGeom prst="rect">
            <a:avLst/>
          </a:prstGeom>
        </p:spPr>
        <p:txBody>
          <a:bodyPr wrap="square">
            <a:spAutoFit/>
          </a:bodyPr>
          <a:lstStyle/>
          <a:p>
            <a:pPr algn="r"/>
            <a:r>
              <a:rPr lang="en-US" altLang="ja-JP" sz="800" dirty="0">
                <a:solidFill>
                  <a:srgbClr val="7F7F7F"/>
                </a:solidFill>
              </a:rPr>
              <a:t>http://</a:t>
            </a:r>
            <a:r>
              <a:rPr lang="en-US" altLang="ja-JP" sz="800" dirty="0" err="1">
                <a:solidFill>
                  <a:srgbClr val="7F7F7F"/>
                </a:solidFill>
              </a:rPr>
              <a:t>www.idcjapan.co.jp</a:t>
            </a:r>
            <a:r>
              <a:rPr lang="en-US" altLang="ja-JP" sz="800" dirty="0">
                <a:solidFill>
                  <a:srgbClr val="7F7F7F"/>
                </a:solidFill>
              </a:rPr>
              <a:t>/Press</a:t>
            </a:r>
            <a:r>
              <a:rPr lang="en-US" altLang="ja-JP" sz="800" dirty="0" smtClean="0">
                <a:solidFill>
                  <a:srgbClr val="7F7F7F"/>
                </a:solidFill>
              </a:rPr>
              <a:t>/</a:t>
            </a:r>
            <a:endParaRPr lang="ja-JP" altLang="en-US" sz="800" dirty="0">
              <a:solidFill>
                <a:srgbClr val="7F7F7F"/>
              </a:solidFill>
            </a:endParaRPr>
          </a:p>
        </p:txBody>
      </p:sp>
      <p:sp>
        <p:nvSpPr>
          <p:cNvPr id="6" name="正方形/長方形 5"/>
          <p:cNvSpPr/>
          <p:nvPr/>
        </p:nvSpPr>
        <p:spPr>
          <a:xfrm>
            <a:off x="2886851" y="1093071"/>
            <a:ext cx="1538905" cy="423334"/>
          </a:xfrm>
          <a:prstGeom prst="rect">
            <a:avLst/>
          </a:prstGeom>
          <a:noFill/>
          <a:ln>
            <a:solidFill>
              <a:srgbClr val="FF6600"/>
            </a:solidFill>
            <a:prstDash val="sysDash"/>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5364789" y="891056"/>
            <a:ext cx="3378970" cy="2372561"/>
          </a:xfrm>
          <a:prstGeom prst="rect">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メイリオ"/>
                <a:ea typeface="メイリオ"/>
                <a:cs typeface="メイリオ"/>
              </a:rPr>
              <a:t>国内サーバー保有台数</a:t>
            </a:r>
            <a:endParaRPr kumimoji="1" lang="en-US" altLang="ja-JP" sz="2000" dirty="0" smtClean="0">
              <a:solidFill>
                <a:srgbClr val="FFFFFF"/>
              </a:solidFill>
              <a:latin typeface="メイリオ"/>
              <a:ea typeface="メイリオ"/>
              <a:cs typeface="メイリオ"/>
            </a:endParaRPr>
          </a:p>
          <a:p>
            <a:pPr algn="ctr"/>
            <a:r>
              <a:rPr kumimoji="1" lang="ja-JP" altLang="en-US" sz="4000" dirty="0" smtClean="0">
                <a:solidFill>
                  <a:srgbClr val="FFFFFF"/>
                </a:solidFill>
                <a:latin typeface="メイリオ"/>
                <a:ea typeface="メイリオ"/>
                <a:cs typeface="メイリオ"/>
              </a:rPr>
              <a:t>約</a:t>
            </a:r>
            <a:r>
              <a:rPr kumimoji="1" lang="en-US" altLang="ja-JP" sz="4000" dirty="0" smtClean="0">
                <a:solidFill>
                  <a:srgbClr val="FFFFFF"/>
                </a:solidFill>
                <a:latin typeface="メイリオ"/>
                <a:ea typeface="メイリオ"/>
                <a:cs typeface="メイリオ"/>
              </a:rPr>
              <a:t>280</a:t>
            </a:r>
            <a:r>
              <a:rPr kumimoji="1" lang="ja-JP" altLang="en-US" sz="4000" dirty="0" smtClean="0">
                <a:solidFill>
                  <a:srgbClr val="FFFFFF"/>
                </a:solidFill>
                <a:latin typeface="メイリオ"/>
                <a:ea typeface="メイリオ"/>
                <a:cs typeface="メイリオ"/>
              </a:rPr>
              <a:t>万台</a:t>
            </a:r>
            <a:endParaRPr lang="en-US" altLang="ja-JP" sz="4000" dirty="0">
              <a:solidFill>
                <a:srgbClr val="FFFFFF"/>
              </a:solidFill>
              <a:latin typeface="メイリオ"/>
              <a:ea typeface="メイリオ"/>
              <a:cs typeface="メイリオ"/>
            </a:endParaRPr>
          </a:p>
          <a:p>
            <a:pPr marL="177800"/>
            <a:endParaRPr lang="en-US" altLang="ja-JP" sz="1200" dirty="0" smtClean="0">
              <a:solidFill>
                <a:srgbClr val="FFFFFF"/>
              </a:solidFill>
              <a:latin typeface="メイリオ"/>
              <a:ea typeface="メイリオ"/>
              <a:cs typeface="メイリオ"/>
            </a:endParaRPr>
          </a:p>
          <a:p>
            <a:pPr marL="177800">
              <a:buFont typeface="Wingdings" charset="2"/>
              <a:buChar char="ü"/>
            </a:pPr>
            <a:r>
              <a:rPr lang="ja-JP" altLang="en-US" sz="1200" dirty="0" smtClean="0">
                <a:solidFill>
                  <a:srgbClr val="FFFFFF"/>
                </a:solidFill>
                <a:latin typeface="メイリオ"/>
                <a:ea typeface="メイリオ"/>
                <a:cs typeface="メイリオ"/>
              </a:rPr>
              <a:t>年間出荷台数</a:t>
            </a:r>
            <a:r>
              <a:rPr lang="en-US" altLang="ja-JP" sz="1200" dirty="0" smtClean="0">
                <a:solidFill>
                  <a:srgbClr val="FFFFFF"/>
                </a:solidFill>
                <a:latin typeface="メイリオ"/>
                <a:ea typeface="メイリオ"/>
                <a:cs typeface="メイリオ"/>
              </a:rPr>
              <a:t>	</a:t>
            </a:r>
            <a:r>
              <a:rPr lang="ja-JP" altLang="en-US" sz="1200" dirty="0" smtClean="0">
                <a:solidFill>
                  <a:srgbClr val="FFFFFF"/>
                </a:solidFill>
                <a:latin typeface="メイリオ"/>
                <a:ea typeface="メイリオ"/>
                <a:cs typeface="メイリオ"/>
              </a:rPr>
              <a:t>：</a:t>
            </a:r>
            <a:r>
              <a:rPr lang="en-US" altLang="ja-JP" sz="1200" dirty="0" smtClean="0">
                <a:solidFill>
                  <a:srgbClr val="FFFFFF"/>
                </a:solidFill>
                <a:latin typeface="メイリオ"/>
                <a:ea typeface="メイリオ"/>
                <a:cs typeface="メイリオ"/>
              </a:rPr>
              <a:t>	54</a:t>
            </a:r>
            <a:r>
              <a:rPr lang="ja-JP" altLang="en-US" sz="1200" dirty="0" smtClean="0">
                <a:solidFill>
                  <a:srgbClr val="FFFFFF"/>
                </a:solidFill>
                <a:latin typeface="メイリオ"/>
                <a:ea typeface="メイリオ"/>
                <a:cs typeface="メイリオ"/>
              </a:rPr>
              <a:t>万台</a:t>
            </a:r>
            <a:r>
              <a:rPr lang="en-US" altLang="ja-JP" sz="1200" dirty="0" smtClean="0">
                <a:solidFill>
                  <a:srgbClr val="FFFFFF"/>
                </a:solidFill>
                <a:latin typeface="メイリオ"/>
                <a:ea typeface="メイリオ"/>
                <a:cs typeface="メイリオ"/>
              </a:rPr>
              <a:t>〜57</a:t>
            </a:r>
            <a:r>
              <a:rPr lang="ja-JP" altLang="en-US" sz="1200" dirty="0" smtClean="0">
                <a:solidFill>
                  <a:srgbClr val="FFFFFF"/>
                </a:solidFill>
                <a:latin typeface="メイリオ"/>
                <a:ea typeface="メイリオ"/>
                <a:cs typeface="メイリオ"/>
              </a:rPr>
              <a:t>万台</a:t>
            </a:r>
            <a:endParaRPr lang="en-US" altLang="ja-JP" sz="1200" dirty="0" smtClean="0">
              <a:solidFill>
                <a:srgbClr val="FFFFFF"/>
              </a:solidFill>
              <a:latin typeface="メイリオ"/>
              <a:ea typeface="メイリオ"/>
              <a:cs typeface="メイリオ"/>
            </a:endParaRPr>
          </a:p>
          <a:p>
            <a:pPr marL="177800">
              <a:buFont typeface="Wingdings" charset="2"/>
              <a:buChar char="ü"/>
            </a:pPr>
            <a:r>
              <a:rPr lang="ja-JP" altLang="en-US" sz="1200" dirty="0" smtClean="0">
                <a:solidFill>
                  <a:srgbClr val="FFFFFF"/>
                </a:solidFill>
                <a:latin typeface="メイリオ"/>
                <a:ea typeface="メイリオ"/>
                <a:cs typeface="メイリオ"/>
              </a:rPr>
              <a:t>平均リース期間</a:t>
            </a:r>
            <a:r>
              <a:rPr lang="en-US" altLang="ja-JP" sz="1200" dirty="0" smtClean="0">
                <a:solidFill>
                  <a:srgbClr val="FFFFFF"/>
                </a:solidFill>
                <a:latin typeface="メイリオ"/>
                <a:ea typeface="メイリオ"/>
                <a:cs typeface="メイリオ"/>
              </a:rPr>
              <a:t>	</a:t>
            </a:r>
            <a:r>
              <a:rPr lang="ja-JP" altLang="en-US" sz="1200" dirty="0" smtClean="0">
                <a:solidFill>
                  <a:srgbClr val="FFFFFF"/>
                </a:solidFill>
                <a:latin typeface="メイリオ"/>
                <a:ea typeface="メイリオ"/>
                <a:cs typeface="メイリオ"/>
              </a:rPr>
              <a:t>：</a:t>
            </a:r>
            <a:r>
              <a:rPr lang="en-US" altLang="ja-JP" sz="1200" dirty="0">
                <a:solidFill>
                  <a:srgbClr val="FFFFFF"/>
                </a:solidFill>
                <a:latin typeface="メイリオ"/>
                <a:ea typeface="メイリオ"/>
                <a:cs typeface="メイリオ"/>
              </a:rPr>
              <a:t>	</a:t>
            </a:r>
            <a:r>
              <a:rPr lang="en-US" altLang="ja-JP" sz="1200" dirty="0" smtClean="0">
                <a:solidFill>
                  <a:srgbClr val="FFFFFF"/>
                </a:solidFill>
                <a:latin typeface="メイリオ"/>
                <a:ea typeface="メイリオ"/>
                <a:cs typeface="メイリオ"/>
              </a:rPr>
              <a:t>5</a:t>
            </a:r>
            <a:r>
              <a:rPr lang="ja-JP" altLang="en-US" sz="1200" dirty="0" smtClean="0">
                <a:solidFill>
                  <a:srgbClr val="FFFFFF"/>
                </a:solidFill>
                <a:latin typeface="メイリオ"/>
                <a:ea typeface="メイリオ"/>
                <a:cs typeface="メイリオ"/>
              </a:rPr>
              <a:t>年間</a:t>
            </a:r>
            <a:endParaRPr kumimoji="1" lang="ja-JP" altLang="en-US" sz="1200" dirty="0">
              <a:solidFill>
                <a:srgbClr val="FFFFFF"/>
              </a:solidFill>
              <a:latin typeface="メイリオ"/>
              <a:ea typeface="メイリオ"/>
              <a:cs typeface="メイリオ"/>
            </a:endParaRPr>
          </a:p>
        </p:txBody>
      </p:sp>
      <p:cxnSp>
        <p:nvCxnSpPr>
          <p:cNvPr id="9" name="直線矢印コネクタ 8"/>
          <p:cNvCxnSpPr>
            <a:stCxn id="6" idx="3"/>
          </p:cNvCxnSpPr>
          <p:nvPr/>
        </p:nvCxnSpPr>
        <p:spPr>
          <a:xfrm>
            <a:off x="4425756" y="1304738"/>
            <a:ext cx="939033" cy="0"/>
          </a:xfrm>
          <a:prstGeom prst="straightConnector1">
            <a:avLst/>
          </a:prstGeom>
          <a:ln>
            <a:solidFill>
              <a:srgbClr val="FF6600"/>
            </a:solidFill>
            <a:tailEnd type="arrow"/>
          </a:ln>
        </p:spPr>
        <p:style>
          <a:lnRef idx="2">
            <a:schemeClr val="accent1"/>
          </a:lnRef>
          <a:fillRef idx="0">
            <a:schemeClr val="accent1"/>
          </a:fillRef>
          <a:effectRef idx="1">
            <a:schemeClr val="accent1"/>
          </a:effectRef>
          <a:fontRef idx="minor">
            <a:schemeClr val="tx1"/>
          </a:fontRef>
        </p:style>
      </p:cxnSp>
      <p:sp>
        <p:nvSpPr>
          <p:cNvPr id="11" name="正方形/長方形 10"/>
          <p:cNvSpPr/>
          <p:nvPr/>
        </p:nvSpPr>
        <p:spPr>
          <a:xfrm>
            <a:off x="7054275" y="3894296"/>
            <a:ext cx="1635604" cy="1624061"/>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オンプレミス</a:t>
            </a:r>
            <a:endParaRPr kumimoji="1" lang="en-US" altLang="ja-JP" sz="1200" dirty="0" smtClean="0">
              <a:solidFill>
                <a:srgbClr val="FFFFFF"/>
              </a:solidFill>
              <a:latin typeface="メイリオ"/>
              <a:ea typeface="メイリオ"/>
              <a:cs typeface="メイリオ"/>
            </a:endParaRPr>
          </a:p>
          <a:p>
            <a:pPr algn="ctr"/>
            <a:r>
              <a:rPr lang="ja-JP" altLang="en-US" sz="1200" dirty="0" smtClean="0">
                <a:solidFill>
                  <a:srgbClr val="FFFFFF"/>
                </a:solidFill>
                <a:latin typeface="メイリオ"/>
                <a:ea typeface="メイリオ"/>
                <a:cs typeface="メイリオ"/>
              </a:rPr>
              <a:t>その他</a:t>
            </a:r>
            <a:endParaRPr kumimoji="1" lang="ja-JP" altLang="en-US" sz="1200" dirty="0">
              <a:solidFill>
                <a:srgbClr val="FFFFFF"/>
              </a:solidFill>
              <a:latin typeface="メイリオ"/>
              <a:ea typeface="メイリオ"/>
              <a:cs typeface="メイリオ"/>
            </a:endParaRPr>
          </a:p>
        </p:txBody>
      </p:sp>
      <p:sp>
        <p:nvSpPr>
          <p:cNvPr id="13" name="正方形/長方形 12"/>
          <p:cNvSpPr/>
          <p:nvPr/>
        </p:nvSpPr>
        <p:spPr>
          <a:xfrm>
            <a:off x="5364789" y="3894296"/>
            <a:ext cx="1635604" cy="1624061"/>
          </a:xfrm>
          <a:prstGeom prst="rect">
            <a:avLst/>
          </a:prstGeom>
          <a:solidFill>
            <a:schemeClr val="accent6">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国内パブリック</a:t>
            </a:r>
            <a:endParaRPr kumimoji="1" lang="en-US" altLang="ja-JP" sz="1200" dirty="0" smtClean="0">
              <a:solidFill>
                <a:srgbClr val="FFFFFF"/>
              </a:solidFill>
              <a:latin typeface="メイリオ"/>
              <a:ea typeface="メイリオ"/>
              <a:cs typeface="メイリオ"/>
            </a:endParaRPr>
          </a:p>
          <a:p>
            <a:pPr algn="ctr"/>
            <a:r>
              <a:rPr lang="ja-JP" altLang="en-US" sz="1200" dirty="0" smtClean="0">
                <a:solidFill>
                  <a:srgbClr val="FFFFFF"/>
                </a:solidFill>
                <a:latin typeface="メイリオ"/>
                <a:ea typeface="メイリオ"/>
                <a:cs typeface="メイリオ"/>
              </a:rPr>
              <a:t>クラウド事業者</a:t>
            </a:r>
            <a:endParaRPr kumimoji="1" lang="ja-JP" altLang="en-US" sz="1200" dirty="0">
              <a:solidFill>
                <a:srgbClr val="FFFFFF"/>
              </a:solidFill>
              <a:latin typeface="メイリオ"/>
              <a:ea typeface="メイリオ"/>
              <a:cs typeface="メイリオ"/>
            </a:endParaRPr>
          </a:p>
        </p:txBody>
      </p:sp>
      <p:cxnSp>
        <p:nvCxnSpPr>
          <p:cNvPr id="15" name="カギ線コネクタ 14"/>
          <p:cNvCxnSpPr>
            <a:stCxn id="7" idx="2"/>
            <a:endCxn id="13" idx="0"/>
          </p:cNvCxnSpPr>
          <p:nvPr/>
        </p:nvCxnSpPr>
        <p:spPr>
          <a:xfrm rot="5400000">
            <a:off x="6303094" y="3143115"/>
            <a:ext cx="630679" cy="871683"/>
          </a:xfrm>
          <a:prstGeom prst="bentConnector3">
            <a:avLst/>
          </a:prstGeom>
          <a:ln w="38100" cmpd="sng">
            <a:solidFill>
              <a:srgbClr val="FF66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6" name="カギ線コネクタ 15"/>
          <p:cNvCxnSpPr>
            <a:stCxn id="7" idx="2"/>
            <a:endCxn id="11" idx="0"/>
          </p:cNvCxnSpPr>
          <p:nvPr/>
        </p:nvCxnSpPr>
        <p:spPr>
          <a:xfrm rot="16200000" flipH="1">
            <a:off x="7147836" y="3170054"/>
            <a:ext cx="630679" cy="817803"/>
          </a:xfrm>
          <a:prstGeom prst="bentConnector3">
            <a:avLst/>
          </a:prstGeom>
          <a:ln w="38100" cmpd="sng">
            <a:solidFill>
              <a:srgbClr val="FF6600"/>
            </a:solidFill>
            <a:tailEnd type="arrow"/>
          </a:ln>
          <a:effectLst/>
        </p:spPr>
        <p:style>
          <a:lnRef idx="2">
            <a:schemeClr val="accent1"/>
          </a:lnRef>
          <a:fillRef idx="0">
            <a:schemeClr val="accent1"/>
          </a:fillRef>
          <a:effectRef idx="1">
            <a:schemeClr val="accent1"/>
          </a:effectRef>
          <a:fontRef idx="minor">
            <a:schemeClr val="tx1"/>
          </a:fontRef>
        </p:style>
      </p:cxnSp>
      <p:sp>
        <p:nvSpPr>
          <p:cNvPr id="21" name="正方形/長方形 20"/>
          <p:cNvSpPr/>
          <p:nvPr/>
        </p:nvSpPr>
        <p:spPr>
          <a:xfrm>
            <a:off x="2139758" y="3947067"/>
            <a:ext cx="2794039" cy="1521902"/>
          </a:xfrm>
          <a:prstGeom prst="rect">
            <a:avLst/>
          </a:prstGeom>
          <a:solidFill>
            <a:schemeClr val="bg1"/>
          </a:solidFill>
          <a:ln w="3175" cmpd="sng">
            <a:solidFill>
              <a:schemeClr val="bg1">
                <a:lumMod val="85000"/>
              </a:schemeClr>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テキスト ボックス 21"/>
          <p:cNvSpPr txBox="1"/>
          <p:nvPr/>
        </p:nvSpPr>
        <p:spPr>
          <a:xfrm>
            <a:off x="1809088" y="3586519"/>
            <a:ext cx="1800493" cy="307777"/>
          </a:xfrm>
          <a:prstGeom prst="rect">
            <a:avLst/>
          </a:prstGeom>
          <a:noFill/>
        </p:spPr>
        <p:txBody>
          <a:bodyPr wrap="none" rtlCol="0">
            <a:spAutoFit/>
          </a:bodyPr>
          <a:lstStyle/>
          <a:p>
            <a:pPr algn="ctr"/>
            <a:r>
              <a:rPr kumimoji="1" lang="ja-JP" altLang="en-US" sz="1400" dirty="0" smtClean="0">
                <a:solidFill>
                  <a:srgbClr val="3366FF"/>
                </a:solidFill>
                <a:latin typeface="メイリオ"/>
                <a:ea typeface="メイリオ"/>
                <a:cs typeface="メイリオ"/>
              </a:rPr>
              <a:t>海外クラウド事業者</a:t>
            </a:r>
            <a:endParaRPr kumimoji="1" lang="ja-JP" altLang="en-US" sz="1400" dirty="0">
              <a:solidFill>
                <a:srgbClr val="3366FF"/>
              </a:solidFill>
              <a:latin typeface="メイリオ"/>
              <a:ea typeface="メイリオ"/>
              <a:cs typeface="メイリオ"/>
            </a:endParaRPr>
          </a:p>
        </p:txBody>
      </p:sp>
      <p:pic>
        <p:nvPicPr>
          <p:cNvPr id="23" name="図 22" descr="imgre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32036" y="4382013"/>
            <a:ext cx="570873" cy="207172"/>
          </a:xfrm>
          <a:prstGeom prst="rect">
            <a:avLst/>
          </a:prstGeom>
        </p:spPr>
      </p:pic>
      <p:pic>
        <p:nvPicPr>
          <p:cNvPr id="24" name="図 23" descr="imgres.jpg"/>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56332" y="4304232"/>
            <a:ext cx="1436951" cy="344367"/>
          </a:xfrm>
          <a:prstGeom prst="rect">
            <a:avLst/>
          </a:prstGeom>
        </p:spPr>
      </p:pic>
      <p:pic>
        <p:nvPicPr>
          <p:cNvPr id="25" name="図 24" descr="images.jp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32036" y="5088469"/>
            <a:ext cx="898177" cy="168191"/>
          </a:xfrm>
          <a:prstGeom prst="rect">
            <a:avLst/>
          </a:prstGeom>
        </p:spPr>
      </p:pic>
      <p:pic>
        <p:nvPicPr>
          <p:cNvPr id="26" name="図 25" descr="imgres.jp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75451" y="5088469"/>
            <a:ext cx="779899" cy="184802"/>
          </a:xfrm>
          <a:prstGeom prst="rect">
            <a:avLst/>
          </a:prstGeom>
        </p:spPr>
      </p:pic>
      <p:sp>
        <p:nvSpPr>
          <p:cNvPr id="27" name="テキスト ボックス 26"/>
          <p:cNvSpPr txBox="1"/>
          <p:nvPr/>
        </p:nvSpPr>
        <p:spPr>
          <a:xfrm>
            <a:off x="2776081" y="4710437"/>
            <a:ext cx="2031626" cy="246221"/>
          </a:xfrm>
          <a:prstGeom prst="rect">
            <a:avLst/>
          </a:prstGeom>
          <a:noFill/>
        </p:spPr>
        <p:txBody>
          <a:bodyPr wrap="none" rtlCol="0">
            <a:spAutoFit/>
          </a:bodyPr>
          <a:lstStyle/>
          <a:p>
            <a:pPr algn="ctr"/>
            <a:r>
              <a:rPr kumimoji="1" lang="ja-JP" altLang="en-US" sz="1000" dirty="0" smtClean="0">
                <a:solidFill>
                  <a:srgbClr val="FF6666"/>
                </a:solidFill>
              </a:rPr>
              <a:t>各社それぞれが、数百万台を保有</a:t>
            </a:r>
            <a:endParaRPr kumimoji="1" lang="ja-JP" altLang="en-US" sz="1000" dirty="0">
              <a:solidFill>
                <a:srgbClr val="FF6666"/>
              </a:solidFill>
            </a:endParaRPr>
          </a:p>
        </p:txBody>
      </p:sp>
      <p:sp>
        <p:nvSpPr>
          <p:cNvPr id="28" name="正方形/長方形 27"/>
          <p:cNvSpPr/>
          <p:nvPr/>
        </p:nvSpPr>
        <p:spPr>
          <a:xfrm>
            <a:off x="341744" y="3894296"/>
            <a:ext cx="2367589" cy="1530822"/>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テキスト ボックス 28"/>
          <p:cNvSpPr txBox="1"/>
          <p:nvPr/>
        </p:nvSpPr>
        <p:spPr>
          <a:xfrm>
            <a:off x="3344874" y="3996455"/>
            <a:ext cx="981985" cy="276999"/>
          </a:xfrm>
          <a:prstGeom prst="rect">
            <a:avLst/>
          </a:prstGeom>
          <a:noFill/>
        </p:spPr>
        <p:txBody>
          <a:bodyPr wrap="none" rtlCol="0">
            <a:spAutoFit/>
          </a:bodyPr>
          <a:lstStyle/>
          <a:p>
            <a:pPr algn="ctr"/>
            <a:r>
              <a:rPr kumimoji="1" lang="en-US" altLang="ja-JP" sz="1200" dirty="0" err="1" smtClean="0">
                <a:solidFill>
                  <a:srgbClr val="3366FF"/>
                </a:solidFill>
                <a:latin typeface="メイリオ"/>
                <a:ea typeface="メイリオ"/>
                <a:cs typeface="メイリオ"/>
              </a:rPr>
              <a:t>IaaS</a:t>
            </a:r>
            <a:r>
              <a:rPr kumimoji="1" lang="ja-JP" altLang="en-US" sz="1200" dirty="0" smtClean="0">
                <a:solidFill>
                  <a:srgbClr val="3366FF"/>
                </a:solidFill>
                <a:latin typeface="メイリオ"/>
                <a:ea typeface="メイリオ"/>
                <a:cs typeface="メイリオ"/>
              </a:rPr>
              <a:t>事業者</a:t>
            </a:r>
            <a:endParaRPr kumimoji="1" lang="ja-JP" altLang="en-US" sz="1200" dirty="0">
              <a:solidFill>
                <a:srgbClr val="3366FF"/>
              </a:solidFill>
              <a:latin typeface="メイリオ"/>
              <a:ea typeface="メイリオ"/>
              <a:cs typeface="メイリオ"/>
            </a:endParaRPr>
          </a:p>
        </p:txBody>
      </p:sp>
      <p:sp>
        <p:nvSpPr>
          <p:cNvPr id="30" name="テキスト ボックス 29"/>
          <p:cNvSpPr txBox="1"/>
          <p:nvPr/>
        </p:nvSpPr>
        <p:spPr>
          <a:xfrm>
            <a:off x="784261" y="3996455"/>
            <a:ext cx="1454244" cy="276999"/>
          </a:xfrm>
          <a:prstGeom prst="rect">
            <a:avLst/>
          </a:prstGeom>
          <a:noFill/>
        </p:spPr>
        <p:txBody>
          <a:bodyPr wrap="none" rtlCol="0">
            <a:spAutoFit/>
          </a:bodyPr>
          <a:lstStyle/>
          <a:p>
            <a:pPr algn="ctr"/>
            <a:r>
              <a:rPr kumimoji="1" lang="en-US" altLang="ja-JP" sz="1200" dirty="0" err="1" smtClean="0">
                <a:solidFill>
                  <a:srgbClr val="3366FF"/>
                </a:solidFill>
                <a:latin typeface="メイリオ"/>
                <a:ea typeface="メイリオ"/>
                <a:cs typeface="メイリオ"/>
              </a:rPr>
              <a:t>SaaS</a:t>
            </a:r>
            <a:r>
              <a:rPr kumimoji="1" lang="en-US" altLang="ja-JP" sz="1200" dirty="0" smtClean="0">
                <a:solidFill>
                  <a:srgbClr val="3366FF"/>
                </a:solidFill>
                <a:latin typeface="メイリオ"/>
                <a:ea typeface="メイリオ"/>
                <a:cs typeface="メイリオ"/>
              </a:rPr>
              <a:t>/</a:t>
            </a:r>
            <a:r>
              <a:rPr kumimoji="1" lang="en-US" altLang="ja-JP" sz="1200" dirty="0" err="1" smtClean="0">
                <a:solidFill>
                  <a:srgbClr val="3366FF"/>
                </a:solidFill>
                <a:latin typeface="メイリオ"/>
                <a:ea typeface="メイリオ"/>
                <a:cs typeface="メイリオ"/>
              </a:rPr>
              <a:t>PaaS</a:t>
            </a:r>
            <a:r>
              <a:rPr kumimoji="1" lang="ja-JP" altLang="en-US" sz="1200" dirty="0" smtClean="0">
                <a:solidFill>
                  <a:srgbClr val="3366FF"/>
                </a:solidFill>
                <a:latin typeface="メイリオ"/>
                <a:ea typeface="メイリオ"/>
                <a:cs typeface="メイリオ"/>
              </a:rPr>
              <a:t>事業者</a:t>
            </a:r>
            <a:endParaRPr kumimoji="1" lang="ja-JP" altLang="en-US" sz="1200" dirty="0">
              <a:solidFill>
                <a:srgbClr val="3366FF"/>
              </a:solidFill>
              <a:latin typeface="メイリオ"/>
              <a:ea typeface="メイリオ"/>
              <a:cs typeface="メイリオ"/>
            </a:endParaRPr>
          </a:p>
        </p:txBody>
      </p:sp>
      <p:sp>
        <p:nvSpPr>
          <p:cNvPr id="31" name="テキスト ボックス 30"/>
          <p:cNvSpPr txBox="1"/>
          <p:nvPr/>
        </p:nvSpPr>
        <p:spPr>
          <a:xfrm>
            <a:off x="6513101" y="3586519"/>
            <a:ext cx="1082348" cy="307777"/>
          </a:xfrm>
          <a:prstGeom prst="rect">
            <a:avLst/>
          </a:prstGeom>
          <a:noFill/>
        </p:spPr>
        <p:txBody>
          <a:bodyPr wrap="none" rtlCol="0">
            <a:spAutoFit/>
          </a:bodyPr>
          <a:lstStyle/>
          <a:p>
            <a:pPr algn="ctr"/>
            <a:r>
              <a:rPr kumimoji="1" lang="ja-JP" altLang="en-US" sz="1400" dirty="0" smtClean="0">
                <a:solidFill>
                  <a:srgbClr val="3366FF"/>
                </a:solidFill>
                <a:latin typeface="メイリオ"/>
                <a:ea typeface="メイリオ"/>
                <a:cs typeface="メイリオ"/>
              </a:rPr>
              <a:t>国内保有者</a:t>
            </a:r>
            <a:endParaRPr kumimoji="1" lang="ja-JP" altLang="en-US" sz="1400" dirty="0">
              <a:solidFill>
                <a:srgbClr val="3366FF"/>
              </a:solidFill>
              <a:latin typeface="メイリオ"/>
              <a:ea typeface="メイリオ"/>
              <a:cs typeface="メイリオ"/>
            </a:endParaRPr>
          </a:p>
        </p:txBody>
      </p:sp>
      <p:pic>
        <p:nvPicPr>
          <p:cNvPr id="32" name="図 31" descr="imgres.png"/>
          <p:cNvPicPr>
            <a:picLocks noChangeAspect="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602923" y="4708018"/>
            <a:ext cx="998652" cy="274321"/>
          </a:xfrm>
          <a:prstGeom prst="rect">
            <a:avLst/>
          </a:prstGeom>
        </p:spPr>
      </p:pic>
      <p:pic>
        <p:nvPicPr>
          <p:cNvPr id="33" name="図 32" descr="imgres.png"/>
          <p:cNvPicPr>
            <a:picLocks noChangeAspect="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608666" y="5081990"/>
            <a:ext cx="992909" cy="275031"/>
          </a:xfrm>
          <a:prstGeom prst="rect">
            <a:avLst/>
          </a:prstGeom>
        </p:spPr>
      </p:pic>
      <p:pic>
        <p:nvPicPr>
          <p:cNvPr id="34" name="図 33" descr="imgres.jpg"/>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608665" y="4300745"/>
            <a:ext cx="992909" cy="365951"/>
          </a:xfrm>
          <a:prstGeom prst="rect">
            <a:avLst/>
          </a:prstGeom>
        </p:spPr>
      </p:pic>
      <p:pic>
        <p:nvPicPr>
          <p:cNvPr id="35" name="図 34" descr="imgres.png"/>
          <p:cNvPicPr>
            <a:picLocks noChangeAspect="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95745" y="4344580"/>
            <a:ext cx="858982" cy="328829"/>
          </a:xfrm>
          <a:prstGeom prst="rect">
            <a:avLst/>
          </a:prstGeom>
        </p:spPr>
      </p:pic>
      <p:pic>
        <p:nvPicPr>
          <p:cNvPr id="37" name="図 36" descr="images.png"/>
          <p:cNvPicPr>
            <a:picLocks noChangeAspect="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08029" y="4708018"/>
            <a:ext cx="844321" cy="328347"/>
          </a:xfrm>
          <a:prstGeom prst="rect">
            <a:avLst/>
          </a:prstGeom>
        </p:spPr>
      </p:pic>
      <p:pic>
        <p:nvPicPr>
          <p:cNvPr id="39" name="図 38" descr="images.jpg"/>
          <p:cNvPicPr>
            <a:picLocks noChangeAspect="1"/>
          </p:cNvPicPr>
          <p:nvPr/>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08029" y="5119191"/>
            <a:ext cx="892807" cy="185094"/>
          </a:xfrm>
          <a:prstGeom prst="rect">
            <a:avLst/>
          </a:prstGeom>
        </p:spPr>
      </p:pic>
      <p:grpSp>
        <p:nvGrpSpPr>
          <p:cNvPr id="59" name="図形グループ 58"/>
          <p:cNvGrpSpPr/>
          <p:nvPr/>
        </p:nvGrpSpPr>
        <p:grpSpPr>
          <a:xfrm>
            <a:off x="3402909" y="6160902"/>
            <a:ext cx="2307867" cy="414581"/>
            <a:chOff x="3883145" y="6133540"/>
            <a:chExt cx="2307867" cy="414581"/>
          </a:xfrm>
        </p:grpSpPr>
        <p:grpSp>
          <p:nvGrpSpPr>
            <p:cNvPr id="40" name="図形グループ 39"/>
            <p:cNvGrpSpPr/>
            <p:nvPr/>
          </p:nvGrpSpPr>
          <p:grpSpPr>
            <a:xfrm>
              <a:off x="3883145" y="6221577"/>
              <a:ext cx="132562" cy="275839"/>
              <a:chOff x="1305189" y="2570455"/>
              <a:chExt cx="977175" cy="2007873"/>
            </a:xfrm>
          </p:grpSpPr>
          <p:sp>
            <p:nvSpPr>
              <p:cNvPr id="41" name="円/楕円 40"/>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フローチャート: 論理積ゲート 41"/>
              <p:cNvSpPr/>
              <p:nvPr/>
            </p:nvSpPr>
            <p:spPr>
              <a:xfrm rot="16200000">
                <a:off x="1253820" y="3549784"/>
                <a:ext cx="1087121" cy="969967"/>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3" name="図形グループ 42"/>
            <p:cNvGrpSpPr/>
            <p:nvPr/>
          </p:nvGrpSpPr>
          <p:grpSpPr>
            <a:xfrm>
              <a:off x="4171161" y="6133540"/>
              <a:ext cx="131584" cy="275838"/>
              <a:chOff x="1305189" y="2570455"/>
              <a:chExt cx="969964" cy="2007872"/>
            </a:xfrm>
          </p:grpSpPr>
          <p:sp>
            <p:nvSpPr>
              <p:cNvPr id="44" name="円/楕円 43"/>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フローチャート: 論理積ゲート 44"/>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6" name="図形グループ 45"/>
            <p:cNvGrpSpPr/>
            <p:nvPr/>
          </p:nvGrpSpPr>
          <p:grpSpPr>
            <a:xfrm>
              <a:off x="4014731" y="6136149"/>
              <a:ext cx="131584" cy="275838"/>
              <a:chOff x="1305189" y="2570455"/>
              <a:chExt cx="969964" cy="2007872"/>
            </a:xfrm>
          </p:grpSpPr>
          <p:sp>
            <p:nvSpPr>
              <p:cNvPr id="47" name="円/楕円 46"/>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フローチャート: 論理積ゲート 47"/>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9" name="図形グループ 48"/>
            <p:cNvGrpSpPr/>
            <p:nvPr/>
          </p:nvGrpSpPr>
          <p:grpSpPr>
            <a:xfrm>
              <a:off x="4138932" y="6268927"/>
              <a:ext cx="131584" cy="275838"/>
              <a:chOff x="1305189" y="2570455"/>
              <a:chExt cx="969964" cy="2007872"/>
            </a:xfrm>
          </p:grpSpPr>
          <p:sp>
            <p:nvSpPr>
              <p:cNvPr id="50" name="円/楕円 49"/>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フローチャート: 論理積ゲート 50"/>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2" name="図形グループ 51"/>
            <p:cNvGrpSpPr/>
            <p:nvPr/>
          </p:nvGrpSpPr>
          <p:grpSpPr>
            <a:xfrm>
              <a:off x="4361155" y="6268927"/>
              <a:ext cx="131584" cy="275838"/>
              <a:chOff x="1305189" y="2570455"/>
              <a:chExt cx="969964" cy="2007872"/>
            </a:xfrm>
          </p:grpSpPr>
          <p:sp>
            <p:nvSpPr>
              <p:cNvPr id="53" name="円/楕円 52"/>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フローチャート: 論理積ゲート 53"/>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5" name="図形グループ 54"/>
            <p:cNvGrpSpPr/>
            <p:nvPr/>
          </p:nvGrpSpPr>
          <p:grpSpPr>
            <a:xfrm>
              <a:off x="4232217" y="6172222"/>
              <a:ext cx="131584" cy="275838"/>
              <a:chOff x="1305189" y="2570455"/>
              <a:chExt cx="969964" cy="2007872"/>
            </a:xfrm>
          </p:grpSpPr>
          <p:sp>
            <p:nvSpPr>
              <p:cNvPr id="56" name="円/楕円 55"/>
              <p:cNvSpPr/>
              <p:nvPr/>
            </p:nvSpPr>
            <p:spPr>
              <a:xfrm>
                <a:off x="1305189" y="2570455"/>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フローチャート: 論理積ゲート 56"/>
              <p:cNvSpPr/>
              <p:nvPr/>
            </p:nvSpPr>
            <p:spPr>
              <a:xfrm rot="16200000">
                <a:off x="1246611" y="3549784"/>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58" name="テキスト ボックス 57"/>
            <p:cNvSpPr txBox="1"/>
            <p:nvPr/>
          </p:nvSpPr>
          <p:spPr>
            <a:xfrm>
              <a:off x="4467463" y="6148011"/>
              <a:ext cx="1723549" cy="400110"/>
            </a:xfrm>
            <a:prstGeom prst="rect">
              <a:avLst/>
            </a:prstGeom>
            <a:noFill/>
          </p:spPr>
          <p:txBody>
            <a:bodyPr wrap="none" rtlCol="0">
              <a:spAutoFit/>
            </a:bodyPr>
            <a:lstStyle/>
            <a:p>
              <a:pPr algn="ctr"/>
              <a:r>
                <a:rPr kumimoji="1" lang="ja-JP" altLang="en-US" sz="2000" dirty="0" smtClean="0">
                  <a:solidFill>
                    <a:schemeClr val="tx1">
                      <a:lumMod val="50000"/>
                      <a:lumOff val="50000"/>
                    </a:schemeClr>
                  </a:solidFill>
                  <a:latin typeface="メイリオ"/>
                  <a:ea typeface="メイリオ"/>
                  <a:cs typeface="メイリオ"/>
                </a:rPr>
                <a:t>国内ユーザー</a:t>
              </a:r>
              <a:endParaRPr kumimoji="1" lang="ja-JP" altLang="en-US" sz="2000" dirty="0">
                <a:solidFill>
                  <a:schemeClr val="tx1">
                    <a:lumMod val="50000"/>
                    <a:lumOff val="50000"/>
                  </a:schemeClr>
                </a:solidFill>
                <a:latin typeface="メイリオ"/>
                <a:ea typeface="メイリオ"/>
                <a:cs typeface="メイリオ"/>
              </a:endParaRPr>
            </a:p>
          </p:txBody>
        </p:sp>
      </p:grpSp>
      <p:cxnSp>
        <p:nvCxnSpPr>
          <p:cNvPr id="65" name="直線矢印コネクタ 64"/>
          <p:cNvCxnSpPr>
            <a:stCxn id="58" idx="0"/>
            <a:endCxn id="28" idx="2"/>
          </p:cNvCxnSpPr>
          <p:nvPr/>
        </p:nvCxnSpPr>
        <p:spPr>
          <a:xfrm flipH="1" flipV="1">
            <a:off x="1525539" y="5425118"/>
            <a:ext cx="3323463" cy="750255"/>
          </a:xfrm>
          <a:prstGeom prst="straightConnector1">
            <a:avLst/>
          </a:prstGeom>
          <a:ln w="38100" cmpd="sng">
            <a:solidFill>
              <a:schemeClr val="bg1">
                <a:lumMod val="65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8" name="直線矢印コネクタ 67"/>
          <p:cNvCxnSpPr>
            <a:stCxn id="58" idx="0"/>
            <a:endCxn id="11" idx="2"/>
          </p:cNvCxnSpPr>
          <p:nvPr/>
        </p:nvCxnSpPr>
        <p:spPr>
          <a:xfrm flipV="1">
            <a:off x="4849002" y="5518357"/>
            <a:ext cx="3023075" cy="657016"/>
          </a:xfrm>
          <a:prstGeom prst="straightConnector1">
            <a:avLst/>
          </a:prstGeom>
          <a:ln w="38100" cmpd="sng">
            <a:solidFill>
              <a:schemeClr val="bg1">
                <a:lumMod val="65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2" name="直線矢印コネクタ 71"/>
          <p:cNvCxnSpPr>
            <a:stCxn id="58" idx="0"/>
            <a:endCxn id="21" idx="2"/>
          </p:cNvCxnSpPr>
          <p:nvPr/>
        </p:nvCxnSpPr>
        <p:spPr>
          <a:xfrm flipH="1" flipV="1">
            <a:off x="3536778" y="5468969"/>
            <a:ext cx="1312224" cy="706404"/>
          </a:xfrm>
          <a:prstGeom prst="straightConnector1">
            <a:avLst/>
          </a:prstGeom>
          <a:ln w="38100" cmpd="sng">
            <a:solidFill>
              <a:schemeClr val="bg1">
                <a:lumMod val="65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5" name="直線矢印コネクタ 74"/>
          <p:cNvCxnSpPr>
            <a:stCxn id="58" idx="0"/>
            <a:endCxn id="13" idx="2"/>
          </p:cNvCxnSpPr>
          <p:nvPr/>
        </p:nvCxnSpPr>
        <p:spPr>
          <a:xfrm flipV="1">
            <a:off x="4849002" y="5518357"/>
            <a:ext cx="1333589" cy="657016"/>
          </a:xfrm>
          <a:prstGeom prst="straightConnector1">
            <a:avLst/>
          </a:prstGeom>
          <a:ln w="38100" cmpd="sng">
            <a:solidFill>
              <a:schemeClr val="bg1">
                <a:lumMod val="65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4222793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err="1" smtClean="0">
                <a:solidFill>
                  <a:srgbClr val="FFFFFF"/>
                </a:solidFill>
                <a:effectLst/>
                <a:latin typeface="Arial"/>
                <a:ea typeface="HGP創英角ｺﾞｼｯｸUB" pitchFamily="50" charset="-128"/>
                <a:cs typeface="Arial"/>
              </a:rPr>
              <a:t>PaaS</a:t>
            </a:r>
            <a:endParaRPr lang="en-US" altLang="ja-JP" sz="2400" dirty="0">
              <a:solidFill>
                <a:srgbClr val="FFFFFF"/>
              </a:solidFill>
              <a:effectLst/>
              <a:latin typeface="Arial"/>
              <a:ea typeface="HGP創英角ｺﾞｼｯｸUB" pitchFamily="50" charset="-128"/>
              <a:cs typeface="Arial"/>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81788882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ASP</a:t>
            </a:r>
            <a:r>
              <a:rPr kumimoji="1" lang="ja-JP" altLang="en-US" dirty="0" smtClean="0"/>
              <a:t>から</a:t>
            </a:r>
            <a:r>
              <a:rPr kumimoji="1" lang="en-US" altLang="ja-JP" dirty="0" err="1" smtClean="0"/>
              <a:t>SaaS</a:t>
            </a:r>
            <a:r>
              <a:rPr kumimoji="1" lang="ja-JP" altLang="en-US" dirty="0" smtClean="0"/>
              <a:t>へ、ホスティングから</a:t>
            </a:r>
            <a:r>
              <a:rPr kumimoji="1" lang="en-US" altLang="ja-JP" dirty="0" err="1" smtClean="0"/>
              <a:t>IaaS</a:t>
            </a:r>
            <a:r>
              <a:rPr kumimoji="1" lang="ja-JP" altLang="en-US" dirty="0" smtClean="0"/>
              <a:t>へ</a:t>
            </a:r>
            <a:endParaRPr kumimoji="1" lang="ja-JP" altLang="en-US" dirty="0"/>
          </a:p>
        </p:txBody>
      </p:sp>
      <p:sp>
        <p:nvSpPr>
          <p:cNvPr id="5" name="正方形/長方形 4"/>
          <p:cNvSpPr/>
          <p:nvPr/>
        </p:nvSpPr>
        <p:spPr bwMode="auto">
          <a:xfrm>
            <a:off x="153942" y="972612"/>
            <a:ext cx="2088232" cy="648072"/>
          </a:xfrm>
          <a:prstGeom prst="rect">
            <a:avLst/>
          </a:prstGeom>
          <a:solidFill>
            <a:schemeClr val="bg1">
              <a:lumMod val="5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smtClean="0">
                <a:ln>
                  <a:noFill/>
                </a:ln>
                <a:solidFill>
                  <a:schemeClr val="bg1"/>
                </a:solidFill>
                <a:effectLst/>
                <a:latin typeface="+mn-lt"/>
                <a:ea typeface="+mn-ea"/>
              </a:rPr>
              <a:t>オンプレミス</a:t>
            </a:r>
          </a:p>
        </p:txBody>
      </p:sp>
      <p:sp>
        <p:nvSpPr>
          <p:cNvPr id="21" name="正方形/長方形 20"/>
          <p:cNvSpPr/>
          <p:nvPr/>
        </p:nvSpPr>
        <p:spPr bwMode="auto">
          <a:xfrm>
            <a:off x="153942" y="1773084"/>
            <a:ext cx="2088232" cy="1503784"/>
          </a:xfrm>
          <a:prstGeom prst="rect">
            <a:avLst/>
          </a:prstGeom>
          <a:solidFill>
            <a:srgbClr val="3366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アプリケーション</a:t>
            </a:r>
          </a:p>
        </p:txBody>
      </p:sp>
      <p:sp>
        <p:nvSpPr>
          <p:cNvPr id="22" name="正方形/長方形 21"/>
          <p:cNvSpPr/>
          <p:nvPr/>
        </p:nvSpPr>
        <p:spPr bwMode="auto">
          <a:xfrm>
            <a:off x="153942" y="3365729"/>
            <a:ext cx="2088232" cy="1503784"/>
          </a:xfrm>
          <a:prstGeom prst="rect">
            <a:avLst/>
          </a:prstGeom>
          <a:solidFill>
            <a:srgbClr val="0000FF"/>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ミドルウェア</a:t>
            </a:r>
          </a:p>
        </p:txBody>
      </p:sp>
      <p:sp>
        <p:nvSpPr>
          <p:cNvPr id="23" name="正方形/長方形 22"/>
          <p:cNvSpPr/>
          <p:nvPr/>
        </p:nvSpPr>
        <p:spPr bwMode="auto">
          <a:xfrm>
            <a:off x="153942" y="4941436"/>
            <a:ext cx="2088232" cy="1503784"/>
          </a:xfrm>
          <a:prstGeom prst="rect">
            <a:avLst/>
          </a:prstGeom>
          <a:solidFill>
            <a:srgbClr val="008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OS/</a:t>
            </a:r>
            <a:r>
              <a:rPr kumimoji="0" lang="ja-JP" altLang="en-US" sz="1400" b="0" i="0" u="none" strike="noStrike" cap="none" normalizeH="0" dirty="0" smtClean="0">
                <a:ln>
                  <a:noFill/>
                </a:ln>
                <a:solidFill>
                  <a:schemeClr val="bg1"/>
                </a:solidFill>
                <a:effectLst/>
                <a:latin typeface="+mn-lt"/>
                <a:ea typeface="+mn-ea"/>
              </a:rPr>
              <a:t>ハードウェア</a:t>
            </a:r>
          </a:p>
        </p:txBody>
      </p:sp>
      <p:sp>
        <p:nvSpPr>
          <p:cNvPr id="24" name="正方形/長方形 23"/>
          <p:cNvSpPr/>
          <p:nvPr/>
        </p:nvSpPr>
        <p:spPr bwMode="auto">
          <a:xfrm>
            <a:off x="2403376" y="972612"/>
            <a:ext cx="2088232" cy="648072"/>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smtClean="0">
                <a:ln>
                  <a:noFill/>
                </a:ln>
                <a:solidFill>
                  <a:schemeClr val="bg1"/>
                </a:solidFill>
                <a:effectLst/>
                <a:latin typeface="+mn-lt"/>
                <a:ea typeface="+mn-ea"/>
              </a:rPr>
              <a:t>サービスプロバイダ</a:t>
            </a:r>
          </a:p>
        </p:txBody>
      </p:sp>
      <p:sp>
        <p:nvSpPr>
          <p:cNvPr id="25" name="正方形/長方形 24"/>
          <p:cNvSpPr/>
          <p:nvPr/>
        </p:nvSpPr>
        <p:spPr bwMode="auto">
          <a:xfrm>
            <a:off x="2403376" y="1773083"/>
            <a:ext cx="2088232" cy="3096075"/>
          </a:xfrm>
          <a:prstGeom prst="rect">
            <a:avLst/>
          </a:prstGeom>
          <a:solidFill>
            <a:schemeClr val="accent1">
              <a:lumMod val="7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b="1" dirty="0">
                <a:solidFill>
                  <a:schemeClr val="bg1"/>
                </a:solidFill>
              </a:rPr>
              <a:t>ASP</a:t>
            </a:r>
          </a:p>
          <a:p>
            <a:pPr algn="ctr">
              <a:spcBef>
                <a:spcPct val="20000"/>
              </a:spcBef>
            </a:pPr>
            <a:r>
              <a:rPr kumimoji="0" lang="en-US" altLang="ja-JP" sz="1200" dirty="0" smtClean="0">
                <a:solidFill>
                  <a:schemeClr val="bg1"/>
                </a:solidFill>
              </a:rPr>
              <a:t>Application </a:t>
            </a:r>
            <a:r>
              <a:rPr kumimoji="0" lang="en-US" altLang="ja-JP" sz="1200" dirty="0">
                <a:solidFill>
                  <a:schemeClr val="bg1"/>
                </a:solidFill>
              </a:rPr>
              <a:t>Service </a:t>
            </a:r>
            <a:r>
              <a:rPr kumimoji="0" lang="en-US" altLang="ja-JP" sz="1200" dirty="0" smtClean="0">
                <a:solidFill>
                  <a:schemeClr val="bg1"/>
                </a:solidFill>
              </a:rPr>
              <a:t>Provider</a:t>
            </a:r>
            <a:endParaRPr kumimoji="0" lang="en-US" altLang="ja-JP" sz="1200" dirty="0">
              <a:solidFill>
                <a:schemeClr val="bg1"/>
              </a:solidFill>
            </a:endParaRPr>
          </a:p>
          <a:p>
            <a:pPr algn="ctr">
              <a:spcBef>
                <a:spcPct val="20000"/>
              </a:spcBef>
            </a:pPr>
            <a:r>
              <a:rPr kumimoji="0" lang="ja-JP" altLang="en-US" sz="1400" dirty="0">
                <a:solidFill>
                  <a:schemeClr val="bg1"/>
                </a:solidFill>
              </a:rPr>
              <a:t>ネットワーク上のサーバーにパッケージソフトを搭載してネットワーク越しに提供</a:t>
            </a:r>
          </a:p>
        </p:txBody>
      </p:sp>
      <p:sp>
        <p:nvSpPr>
          <p:cNvPr id="27" name="正方形/長方形 26"/>
          <p:cNvSpPr/>
          <p:nvPr/>
        </p:nvSpPr>
        <p:spPr bwMode="auto">
          <a:xfrm>
            <a:off x="2403376" y="4941436"/>
            <a:ext cx="2088232" cy="1503784"/>
          </a:xfrm>
          <a:prstGeom prst="rect">
            <a:avLst/>
          </a:prstGeom>
          <a:solidFill>
            <a:schemeClr val="accent5"/>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b="1" dirty="0" smtClean="0">
                <a:solidFill>
                  <a:schemeClr val="bg1"/>
                </a:solidFill>
              </a:rPr>
              <a:t>Hosting/Housing</a:t>
            </a:r>
            <a:endParaRPr kumimoji="0" lang="en-US" altLang="ja-JP" b="1" dirty="0">
              <a:solidFill>
                <a:schemeClr val="bg1"/>
              </a:solidFill>
            </a:endParaRPr>
          </a:p>
          <a:p>
            <a:pPr algn="ctr">
              <a:spcBef>
                <a:spcPct val="20000"/>
              </a:spcBef>
            </a:pPr>
            <a:r>
              <a:rPr kumimoji="0" lang="ja-JP" altLang="en-US" sz="1400" dirty="0">
                <a:solidFill>
                  <a:schemeClr val="bg1"/>
                </a:solidFill>
              </a:rPr>
              <a:t>データセンター</a:t>
            </a:r>
            <a:r>
              <a:rPr kumimoji="0" lang="ja-JP" altLang="en-US" sz="1400" dirty="0" smtClean="0">
                <a:solidFill>
                  <a:schemeClr val="bg1"/>
                </a:solidFill>
              </a:rPr>
              <a:t>の</a:t>
            </a:r>
            <a:endParaRPr kumimoji="0" lang="en-US" altLang="ja-JP" sz="1400" dirty="0" smtClean="0">
              <a:solidFill>
                <a:schemeClr val="bg1"/>
              </a:solidFill>
            </a:endParaRPr>
          </a:p>
          <a:p>
            <a:pPr algn="ctr">
              <a:spcBef>
                <a:spcPct val="20000"/>
              </a:spcBef>
            </a:pPr>
            <a:r>
              <a:rPr kumimoji="0" lang="ja-JP" altLang="en-US" sz="1400" dirty="0" smtClean="0">
                <a:solidFill>
                  <a:schemeClr val="bg1"/>
                </a:solidFill>
              </a:rPr>
              <a:t>サーバーを</a:t>
            </a:r>
            <a:endParaRPr kumimoji="0" lang="en-US" altLang="ja-JP" sz="1400" dirty="0" smtClean="0">
              <a:solidFill>
                <a:schemeClr val="bg1"/>
              </a:solidFill>
            </a:endParaRPr>
          </a:p>
          <a:p>
            <a:pPr algn="ctr">
              <a:spcBef>
                <a:spcPct val="20000"/>
              </a:spcBef>
            </a:pPr>
            <a:r>
              <a:rPr kumimoji="0" lang="ja-JP" altLang="en-US" sz="1400" dirty="0" smtClean="0">
                <a:solidFill>
                  <a:schemeClr val="bg1"/>
                </a:solidFill>
              </a:rPr>
              <a:t>ネットワーク</a:t>
            </a:r>
            <a:r>
              <a:rPr kumimoji="0" lang="ja-JP" altLang="en-US" sz="1400" dirty="0">
                <a:solidFill>
                  <a:schemeClr val="bg1"/>
                </a:solidFill>
              </a:rPr>
              <a:t>越しに提供</a:t>
            </a:r>
          </a:p>
        </p:txBody>
      </p:sp>
      <p:grpSp>
        <p:nvGrpSpPr>
          <p:cNvPr id="12" name="図形グループ 11"/>
          <p:cNvGrpSpPr/>
          <p:nvPr/>
        </p:nvGrpSpPr>
        <p:grpSpPr>
          <a:xfrm>
            <a:off x="4399816" y="972612"/>
            <a:ext cx="4573056" cy="5472963"/>
            <a:chOff x="4399816" y="972612"/>
            <a:chExt cx="4573056" cy="5472963"/>
          </a:xfrm>
        </p:grpSpPr>
        <p:sp>
          <p:nvSpPr>
            <p:cNvPr id="28" name="正方形/長方形 27"/>
            <p:cNvSpPr/>
            <p:nvPr/>
          </p:nvSpPr>
          <p:spPr bwMode="auto">
            <a:xfrm>
              <a:off x="4644008" y="972612"/>
              <a:ext cx="4328864" cy="648072"/>
            </a:xfrm>
            <a:prstGeom prst="rect">
              <a:avLst/>
            </a:prstGeom>
            <a:solidFill>
              <a:srgbClr val="558ED5"/>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smtClean="0">
                  <a:ln>
                    <a:noFill/>
                  </a:ln>
                  <a:solidFill>
                    <a:schemeClr val="bg1"/>
                  </a:solidFill>
                  <a:effectLst/>
                  <a:latin typeface="+mn-lt"/>
                  <a:ea typeface="+mn-ea"/>
                </a:rPr>
                <a:t>クラウド</a:t>
              </a:r>
            </a:p>
          </p:txBody>
        </p:sp>
        <p:sp>
          <p:nvSpPr>
            <p:cNvPr id="31" name="正方形/長方形 30"/>
            <p:cNvSpPr/>
            <p:nvPr/>
          </p:nvSpPr>
          <p:spPr bwMode="auto">
            <a:xfrm>
              <a:off x="6884640" y="1773439"/>
              <a:ext cx="2088232" cy="1503430"/>
            </a:xfrm>
            <a:prstGeom prst="rect">
              <a:avLst/>
            </a:prstGeom>
            <a:solidFill>
              <a:srgbClr val="800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b="1" dirty="0" err="1" smtClean="0">
                  <a:solidFill>
                    <a:schemeClr val="bg1"/>
                  </a:solidFill>
                </a:rPr>
                <a:t>SaaS</a:t>
              </a:r>
              <a:endParaRPr kumimoji="0" lang="en-US" altLang="ja-JP" sz="1600" dirty="0">
                <a:solidFill>
                  <a:schemeClr val="bg1"/>
                </a:solidFill>
              </a:endParaRPr>
            </a:p>
          </p:txBody>
        </p:sp>
        <p:sp>
          <p:nvSpPr>
            <p:cNvPr id="32" name="正方形/長方形 31"/>
            <p:cNvSpPr/>
            <p:nvPr/>
          </p:nvSpPr>
          <p:spPr bwMode="auto">
            <a:xfrm>
              <a:off x="6884640" y="4941791"/>
              <a:ext cx="2088232" cy="1503784"/>
            </a:xfrm>
            <a:prstGeom prst="rect">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b="1" dirty="0" err="1" smtClean="0">
                  <a:solidFill>
                    <a:schemeClr val="bg1"/>
                  </a:solidFill>
                </a:rPr>
                <a:t>IaaS</a:t>
              </a:r>
              <a:endParaRPr kumimoji="0" lang="en-US" altLang="ja-JP" sz="1600" b="1" dirty="0">
                <a:solidFill>
                  <a:schemeClr val="bg1"/>
                </a:solidFill>
              </a:endParaRPr>
            </a:p>
          </p:txBody>
        </p:sp>
        <p:grpSp>
          <p:nvGrpSpPr>
            <p:cNvPr id="9" name="図形グループ 8"/>
            <p:cNvGrpSpPr/>
            <p:nvPr/>
          </p:nvGrpSpPr>
          <p:grpSpPr>
            <a:xfrm>
              <a:off x="4644008" y="1773083"/>
              <a:ext cx="2088232" cy="3096075"/>
              <a:chOff x="4644008" y="1773083"/>
              <a:chExt cx="2088232" cy="3096075"/>
            </a:xfrm>
          </p:grpSpPr>
          <p:sp>
            <p:nvSpPr>
              <p:cNvPr id="29" name="正方形/長方形 28"/>
              <p:cNvSpPr/>
              <p:nvPr/>
            </p:nvSpPr>
            <p:spPr bwMode="auto">
              <a:xfrm>
                <a:off x="4644008" y="1773083"/>
                <a:ext cx="2088232" cy="3096075"/>
              </a:xfrm>
              <a:prstGeom prst="rect">
                <a:avLst/>
              </a:prstGeom>
              <a:solidFill>
                <a:srgbClr val="800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b="1" dirty="0" err="1" smtClean="0">
                    <a:solidFill>
                      <a:schemeClr val="bg1"/>
                    </a:solidFill>
                  </a:rPr>
                  <a:t>SaaS</a:t>
                </a:r>
                <a:endParaRPr kumimoji="0" lang="en-US" altLang="ja-JP" sz="2400" b="1" dirty="0" smtClean="0">
                  <a:solidFill>
                    <a:schemeClr val="bg1"/>
                  </a:solidFill>
                </a:endParaRPr>
              </a:p>
              <a:p>
                <a:pPr algn="ctr">
                  <a:spcBef>
                    <a:spcPct val="20000"/>
                  </a:spcBef>
                </a:pPr>
                <a:r>
                  <a:rPr kumimoji="0" lang="en-US" altLang="ja-JP" sz="1200" dirty="0" smtClean="0">
                    <a:solidFill>
                      <a:schemeClr val="bg1"/>
                    </a:solidFill>
                  </a:rPr>
                  <a:t>Software as a Service</a:t>
                </a:r>
              </a:p>
              <a:p>
                <a:pPr algn="ctr">
                  <a:spcBef>
                    <a:spcPct val="20000"/>
                  </a:spcBef>
                </a:pPr>
                <a:r>
                  <a:rPr kumimoji="0" lang="en-US" altLang="ja-JP" sz="1400" b="1" dirty="0" smtClean="0">
                    <a:solidFill>
                      <a:schemeClr val="bg1"/>
                    </a:solidFill>
                  </a:rPr>
                  <a:t>(1999〜)</a:t>
                </a:r>
                <a:endParaRPr kumimoji="0" lang="en-US" altLang="ja-JP" sz="1400" dirty="0">
                  <a:solidFill>
                    <a:schemeClr val="bg1"/>
                  </a:solidFill>
                </a:endParaRPr>
              </a:p>
              <a:p>
                <a:pPr algn="ctr">
                  <a:spcBef>
                    <a:spcPct val="20000"/>
                  </a:spcBef>
                </a:pPr>
                <a:r>
                  <a:rPr kumimoji="0" lang="ja-JP" altLang="en-US" sz="1400" dirty="0" smtClean="0">
                    <a:solidFill>
                      <a:srgbClr val="FFFF00"/>
                    </a:solidFill>
                  </a:rPr>
                  <a:t>マルチテナント</a:t>
                </a:r>
                <a:r>
                  <a:rPr kumimoji="0" lang="ja-JP" altLang="en-US" sz="1400" dirty="0" smtClean="0">
                    <a:solidFill>
                      <a:schemeClr val="bg1"/>
                    </a:solidFill>
                  </a:rPr>
                  <a:t>対応アプリケーションを「サービス」と</a:t>
                </a:r>
                <a:r>
                  <a:rPr kumimoji="0" lang="ja-JP" altLang="en-US" sz="1400" dirty="0">
                    <a:solidFill>
                      <a:schemeClr val="bg1"/>
                    </a:solidFill>
                  </a:rPr>
                  <a:t>して提供し、従量課金</a:t>
                </a:r>
              </a:p>
            </p:txBody>
          </p:sp>
          <p:pic>
            <p:nvPicPr>
              <p:cNvPr id="6" name="図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35641" y="1896087"/>
                <a:ext cx="683687" cy="435074"/>
              </a:xfrm>
              <a:prstGeom prst="rect">
                <a:avLst/>
              </a:prstGeom>
            </p:spPr>
          </p:pic>
        </p:grpSp>
        <p:grpSp>
          <p:nvGrpSpPr>
            <p:cNvPr id="11" name="図形グループ 10"/>
            <p:cNvGrpSpPr/>
            <p:nvPr/>
          </p:nvGrpSpPr>
          <p:grpSpPr>
            <a:xfrm>
              <a:off x="6884640" y="3366083"/>
              <a:ext cx="2088232" cy="1503430"/>
              <a:chOff x="6884640" y="3366083"/>
              <a:chExt cx="2088232" cy="1503430"/>
            </a:xfrm>
          </p:grpSpPr>
          <p:sp>
            <p:nvSpPr>
              <p:cNvPr id="33" name="正方形/長方形 32"/>
              <p:cNvSpPr/>
              <p:nvPr/>
            </p:nvSpPr>
            <p:spPr bwMode="auto">
              <a:xfrm>
                <a:off x="6884640" y="3366083"/>
                <a:ext cx="2088232" cy="1503430"/>
              </a:xfrm>
              <a:prstGeom prst="rect">
                <a:avLst/>
              </a:prstGeom>
              <a:solidFill>
                <a:schemeClr val="accent5">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b="1" dirty="0" err="1" smtClean="0">
                    <a:solidFill>
                      <a:srgbClr val="0070C0"/>
                    </a:solidFill>
                  </a:rPr>
                  <a:t>PaaS</a:t>
                </a:r>
                <a:endParaRPr kumimoji="0" lang="en-US" altLang="ja-JP" sz="2400" b="1" dirty="0" smtClean="0">
                  <a:solidFill>
                    <a:srgbClr val="0070C0"/>
                  </a:solidFill>
                </a:endParaRPr>
              </a:p>
              <a:p>
                <a:pPr algn="ctr">
                  <a:spcBef>
                    <a:spcPct val="20000"/>
                  </a:spcBef>
                </a:pPr>
                <a:r>
                  <a:rPr kumimoji="0" lang="en-US" altLang="ja-JP" sz="1400" b="1" dirty="0">
                    <a:solidFill>
                      <a:srgbClr val="0070C0"/>
                    </a:solidFill>
                  </a:rPr>
                  <a:t>(</a:t>
                </a:r>
                <a:r>
                  <a:rPr kumimoji="0" lang="en-US" altLang="ja-JP" sz="1400" b="1" dirty="0" smtClean="0">
                    <a:solidFill>
                      <a:srgbClr val="0070C0"/>
                    </a:solidFill>
                  </a:rPr>
                  <a:t>2007〜)</a:t>
                </a:r>
                <a:endParaRPr kumimoji="0" lang="en-US" altLang="ja-JP" sz="1400" dirty="0">
                  <a:solidFill>
                    <a:srgbClr val="0070C0"/>
                  </a:solidFill>
                </a:endParaRPr>
              </a:p>
            </p:txBody>
          </p:sp>
          <p:pic>
            <p:nvPicPr>
              <p:cNvPr id="7" name="図 6"/>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976352" y="3468879"/>
                <a:ext cx="908016" cy="255446"/>
              </a:xfrm>
              <a:prstGeom prst="rect">
                <a:avLst/>
              </a:prstGeom>
            </p:spPr>
          </p:pic>
        </p:grpSp>
        <p:grpSp>
          <p:nvGrpSpPr>
            <p:cNvPr id="10" name="図形グループ 9"/>
            <p:cNvGrpSpPr/>
            <p:nvPr/>
          </p:nvGrpSpPr>
          <p:grpSpPr>
            <a:xfrm>
              <a:off x="4644008" y="4941436"/>
              <a:ext cx="2088232" cy="1503784"/>
              <a:chOff x="4644008" y="4941436"/>
              <a:chExt cx="2088232" cy="1503784"/>
            </a:xfrm>
          </p:grpSpPr>
          <p:sp>
            <p:nvSpPr>
              <p:cNvPr id="30" name="正方形/長方形 29"/>
              <p:cNvSpPr/>
              <p:nvPr/>
            </p:nvSpPr>
            <p:spPr bwMode="auto">
              <a:xfrm>
                <a:off x="4644008" y="4941436"/>
                <a:ext cx="2088232" cy="1503784"/>
              </a:xfrm>
              <a:prstGeom prst="rect">
                <a:avLst/>
              </a:prstGeom>
              <a:solidFill>
                <a:srgbClr val="FF66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sz="2400" b="1" dirty="0" err="1" smtClean="0">
                    <a:solidFill>
                      <a:schemeClr val="bg1"/>
                    </a:solidFill>
                  </a:rPr>
                  <a:t>IaaS</a:t>
                </a:r>
                <a:endParaRPr kumimoji="0" lang="en-US" altLang="ja-JP" sz="2400" b="1" dirty="0" smtClean="0">
                  <a:solidFill>
                    <a:schemeClr val="bg1"/>
                  </a:solidFill>
                </a:endParaRPr>
              </a:p>
              <a:p>
                <a:pPr algn="ctr">
                  <a:spcBef>
                    <a:spcPct val="20000"/>
                  </a:spcBef>
                </a:pPr>
                <a:r>
                  <a:rPr kumimoji="0" lang="en-US" altLang="ja-JP" sz="1400" b="1" dirty="0">
                    <a:solidFill>
                      <a:schemeClr val="bg1"/>
                    </a:solidFill>
                  </a:rPr>
                  <a:t>(</a:t>
                </a:r>
                <a:r>
                  <a:rPr kumimoji="0" lang="en-US" altLang="ja-JP" sz="1400" b="1" dirty="0" smtClean="0">
                    <a:solidFill>
                      <a:schemeClr val="bg1"/>
                    </a:solidFill>
                  </a:rPr>
                  <a:t>2006〜)</a:t>
                </a:r>
                <a:endParaRPr kumimoji="0" lang="en-US" altLang="ja-JP" sz="1400" b="1" dirty="0">
                  <a:solidFill>
                    <a:schemeClr val="bg1"/>
                  </a:solidFill>
                </a:endParaRPr>
              </a:p>
              <a:p>
                <a:pPr algn="ctr">
                  <a:spcBef>
                    <a:spcPct val="20000"/>
                  </a:spcBef>
                </a:pPr>
                <a:r>
                  <a:rPr kumimoji="0" lang="ja-JP" altLang="en-US" sz="1400" dirty="0" smtClean="0">
                    <a:solidFill>
                      <a:schemeClr val="bg1"/>
                    </a:solidFill>
                  </a:rPr>
                  <a:t>サービスとして</a:t>
                </a:r>
              </a:p>
              <a:p>
                <a:pPr algn="ctr">
                  <a:spcBef>
                    <a:spcPct val="20000"/>
                  </a:spcBef>
                </a:pPr>
                <a:r>
                  <a:rPr kumimoji="0" lang="ja-JP" altLang="en-US" sz="1400" dirty="0" smtClean="0">
                    <a:solidFill>
                      <a:schemeClr val="bg1"/>
                    </a:solidFill>
                  </a:rPr>
                  <a:t>提供従量</a:t>
                </a:r>
                <a:r>
                  <a:rPr kumimoji="0" lang="ja-JP" altLang="en-US" sz="1400" dirty="0">
                    <a:solidFill>
                      <a:schemeClr val="bg1"/>
                    </a:solidFill>
                  </a:rPr>
                  <a:t>課金</a:t>
                </a:r>
              </a:p>
            </p:txBody>
          </p:sp>
          <p:pic>
            <p:nvPicPr>
              <p:cNvPr id="8" name="図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65262" y="4991728"/>
                <a:ext cx="606392" cy="220506"/>
              </a:xfrm>
              <a:prstGeom prst="rect">
                <a:avLst/>
              </a:prstGeom>
            </p:spPr>
          </p:pic>
        </p:grpSp>
        <p:sp>
          <p:nvSpPr>
            <p:cNvPr id="3" name="右矢印 2"/>
            <p:cNvSpPr/>
            <p:nvPr/>
          </p:nvSpPr>
          <p:spPr>
            <a:xfrm>
              <a:off x="6640527" y="2211859"/>
              <a:ext cx="335825" cy="753763"/>
            </a:xfrm>
            <a:prstGeom prst="right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右矢印 16"/>
            <p:cNvSpPr/>
            <p:nvPr/>
          </p:nvSpPr>
          <p:spPr>
            <a:xfrm>
              <a:off x="6640527" y="3740916"/>
              <a:ext cx="335825" cy="753763"/>
            </a:xfrm>
            <a:prstGeom prst="right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右矢印 17"/>
            <p:cNvSpPr/>
            <p:nvPr/>
          </p:nvSpPr>
          <p:spPr>
            <a:xfrm>
              <a:off x="4399816" y="2944238"/>
              <a:ext cx="335825" cy="753763"/>
            </a:xfrm>
            <a:prstGeom prst="right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右矢印 18"/>
            <p:cNvSpPr/>
            <p:nvPr/>
          </p:nvSpPr>
          <p:spPr>
            <a:xfrm>
              <a:off x="4399816" y="5316801"/>
              <a:ext cx="335825" cy="753763"/>
            </a:xfrm>
            <a:prstGeom prst="rightArrow">
              <a:avLst/>
            </a:prstGeom>
            <a:solidFill>
              <a:schemeClr val="accent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Tree>
    <p:extLst>
      <p:ext uri="{BB962C8B-B14F-4D97-AF65-F5344CB8AC3E}">
        <p14:creationId xmlns:p14="http://schemas.microsoft.com/office/powerpoint/2010/main" val="256935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p:tgtEl>
                                          <p:spTgt spid="12"/>
                                        </p:tgtEl>
                                        <p:attrNameLst>
                                          <p:attrName>ppt_x</p:attrName>
                                        </p:attrNameLst>
                                      </p:cBhvr>
                                      <p:tavLst>
                                        <p:tav tm="0">
                                          <p:val>
                                            <p:strVal val="#ppt_x-#ppt_w*1.125000"/>
                                          </p:val>
                                        </p:tav>
                                        <p:tav tm="100000">
                                          <p:val>
                                            <p:strVal val="#ppt_x"/>
                                          </p:val>
                                        </p:tav>
                                      </p:tavLst>
                                    </p:anim>
                                    <p:animEffect transition="in" filter="wipe(right)">
                                      <p:cBhvr>
                                        <p:cTn id="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角丸四角形 26"/>
          <p:cNvSpPr/>
          <p:nvPr/>
        </p:nvSpPr>
        <p:spPr bwMode="auto">
          <a:xfrm>
            <a:off x="2445332" y="1196102"/>
            <a:ext cx="4262260" cy="4969201"/>
          </a:xfrm>
          <a:prstGeom prst="roundRect">
            <a:avLst>
              <a:gd name="adj" fmla="val 0"/>
            </a:avLst>
          </a:prstGeom>
          <a:solidFill>
            <a:schemeClr val="accent5">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メイリオ"/>
              <a:ea typeface="メイリオ"/>
              <a:cs typeface="メイリオ"/>
            </a:endParaRPr>
          </a:p>
        </p:txBody>
      </p:sp>
      <p:sp>
        <p:nvSpPr>
          <p:cNvPr id="146" name="角丸四角形 145"/>
          <p:cNvSpPr/>
          <p:nvPr/>
        </p:nvSpPr>
        <p:spPr>
          <a:xfrm>
            <a:off x="6932246" y="4679932"/>
            <a:ext cx="1682750" cy="373174"/>
          </a:xfrm>
          <a:prstGeom prst="round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143" name="図形グループ 142"/>
          <p:cNvGrpSpPr/>
          <p:nvPr/>
        </p:nvGrpSpPr>
        <p:grpSpPr>
          <a:xfrm rot="16200000">
            <a:off x="8288815" y="4798285"/>
            <a:ext cx="297414" cy="253559"/>
            <a:chOff x="-62676" y="3965594"/>
            <a:chExt cx="679541" cy="593816"/>
          </a:xfrm>
        </p:grpSpPr>
        <p:sp>
          <p:nvSpPr>
            <p:cNvPr id="144" name="角丸四角形 143"/>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45" name="図 144"/>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sp>
        <p:nvSpPr>
          <p:cNvPr id="54" name="角丸四角形 53"/>
          <p:cNvSpPr/>
          <p:nvPr/>
        </p:nvSpPr>
        <p:spPr>
          <a:xfrm>
            <a:off x="6938596" y="3847249"/>
            <a:ext cx="1682750" cy="373174"/>
          </a:xfrm>
          <a:prstGeom prst="round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デジタル化の歴史</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6</a:t>
            </a:fld>
            <a:endParaRPr kumimoji="1" lang="ja-JP" altLang="en-US"/>
          </a:p>
        </p:txBody>
      </p:sp>
      <p:sp>
        <p:nvSpPr>
          <p:cNvPr id="24" name="角丸四角形 23"/>
          <p:cNvSpPr/>
          <p:nvPr/>
        </p:nvSpPr>
        <p:spPr bwMode="auto">
          <a:xfrm>
            <a:off x="2491488" y="2049012"/>
            <a:ext cx="4164479" cy="4099633"/>
          </a:xfrm>
          <a:prstGeom prst="roundRect">
            <a:avLst>
              <a:gd name="adj" fmla="val 0"/>
            </a:avLst>
          </a:prstGeom>
          <a:solidFill>
            <a:schemeClr val="accent1">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メイリオ"/>
              <a:ea typeface="メイリオ"/>
              <a:cs typeface="メイリオ"/>
            </a:endParaRPr>
          </a:p>
        </p:txBody>
      </p:sp>
      <p:sp>
        <p:nvSpPr>
          <p:cNvPr id="25" name="角丸四角形 24"/>
          <p:cNvSpPr/>
          <p:nvPr/>
        </p:nvSpPr>
        <p:spPr bwMode="auto">
          <a:xfrm>
            <a:off x="2558482" y="2918713"/>
            <a:ext cx="4042008" cy="3289174"/>
          </a:xfrm>
          <a:prstGeom prst="roundRect">
            <a:avLst>
              <a:gd name="adj" fmla="val 0"/>
            </a:avLst>
          </a:prstGeom>
          <a:solidFill>
            <a:schemeClr val="accent1">
              <a:lumMod val="50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メイリオ"/>
              <a:ea typeface="メイリオ"/>
              <a:cs typeface="メイリオ"/>
            </a:endParaRPr>
          </a:p>
        </p:txBody>
      </p:sp>
      <p:sp>
        <p:nvSpPr>
          <p:cNvPr id="26" name="角丸四角形 25"/>
          <p:cNvSpPr/>
          <p:nvPr/>
        </p:nvSpPr>
        <p:spPr bwMode="auto">
          <a:xfrm>
            <a:off x="2619939" y="3770836"/>
            <a:ext cx="3932451" cy="2443282"/>
          </a:xfrm>
          <a:prstGeom prst="roundRect">
            <a:avLst>
              <a:gd name="adj" fmla="val 0"/>
            </a:avLst>
          </a:prstGeom>
          <a:solidFill>
            <a:srgbClr val="000090"/>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メイリオ"/>
              <a:ea typeface="メイリオ"/>
              <a:cs typeface="メイリオ"/>
            </a:endParaRPr>
          </a:p>
        </p:txBody>
      </p:sp>
      <p:sp>
        <p:nvSpPr>
          <p:cNvPr id="55" name="フローチャート: 複数書類 54"/>
          <p:cNvSpPr/>
          <p:nvPr/>
        </p:nvSpPr>
        <p:spPr>
          <a:xfrm>
            <a:off x="6932246" y="2917811"/>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6" name="フローチャート: 複数書類 55"/>
          <p:cNvSpPr/>
          <p:nvPr/>
        </p:nvSpPr>
        <p:spPr>
          <a:xfrm>
            <a:off x="7579946" y="2917811"/>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フローチャート: 複数書類 56"/>
          <p:cNvSpPr/>
          <p:nvPr/>
        </p:nvSpPr>
        <p:spPr>
          <a:xfrm>
            <a:off x="8208595" y="2917811"/>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右矢印 57"/>
          <p:cNvSpPr/>
          <p:nvPr/>
        </p:nvSpPr>
        <p:spPr>
          <a:xfrm>
            <a:off x="7948248" y="3031732"/>
            <a:ext cx="298447" cy="277886"/>
          </a:xfrm>
          <a:prstGeom prst="rightArrow">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9" name="右矢印 58"/>
          <p:cNvSpPr/>
          <p:nvPr/>
        </p:nvSpPr>
        <p:spPr>
          <a:xfrm>
            <a:off x="7310072" y="3032316"/>
            <a:ext cx="298447" cy="277886"/>
          </a:xfrm>
          <a:prstGeom prst="rightArrow">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60" name="図形グループ 59"/>
          <p:cNvGrpSpPr/>
          <p:nvPr/>
        </p:nvGrpSpPr>
        <p:grpSpPr>
          <a:xfrm>
            <a:off x="7002095" y="3137896"/>
            <a:ext cx="228599" cy="443927"/>
            <a:chOff x="1946324" y="4125162"/>
            <a:chExt cx="969964" cy="2007872"/>
          </a:xfrm>
        </p:grpSpPr>
        <p:sp>
          <p:nvSpPr>
            <p:cNvPr id="61" name="円/楕円 6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フローチャート: 論理積ゲート 6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3" name="図形グループ 62"/>
          <p:cNvGrpSpPr/>
          <p:nvPr/>
        </p:nvGrpSpPr>
        <p:grpSpPr>
          <a:xfrm>
            <a:off x="7630747" y="3137896"/>
            <a:ext cx="228599" cy="443927"/>
            <a:chOff x="1946324" y="4125162"/>
            <a:chExt cx="969964" cy="2007872"/>
          </a:xfrm>
        </p:grpSpPr>
        <p:sp>
          <p:nvSpPr>
            <p:cNvPr id="64" name="円/楕円 6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フローチャート: 論理積ゲート 6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6" name="図形グループ 65"/>
          <p:cNvGrpSpPr/>
          <p:nvPr/>
        </p:nvGrpSpPr>
        <p:grpSpPr>
          <a:xfrm>
            <a:off x="8259396" y="3119504"/>
            <a:ext cx="228599" cy="443927"/>
            <a:chOff x="1946324" y="4125162"/>
            <a:chExt cx="969964" cy="2007872"/>
          </a:xfrm>
        </p:grpSpPr>
        <p:sp>
          <p:nvSpPr>
            <p:cNvPr id="67" name="円/楕円 6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8" name="フローチャート: 論理積ゲート 6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69" name="フローチャート: 複数書類 68"/>
          <p:cNvSpPr/>
          <p:nvPr/>
        </p:nvSpPr>
        <p:spPr>
          <a:xfrm>
            <a:off x="6938597" y="2063092"/>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70" name="図形グループ 69"/>
          <p:cNvGrpSpPr/>
          <p:nvPr/>
        </p:nvGrpSpPr>
        <p:grpSpPr>
          <a:xfrm>
            <a:off x="6989398" y="2264785"/>
            <a:ext cx="228599" cy="443927"/>
            <a:chOff x="1946324" y="4125162"/>
            <a:chExt cx="969964" cy="2007872"/>
          </a:xfrm>
        </p:grpSpPr>
        <p:sp>
          <p:nvSpPr>
            <p:cNvPr id="71" name="円/楕円 7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フローチャート: 論理積ゲート 7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73" name="環状矢印 72"/>
          <p:cNvSpPr/>
          <p:nvPr/>
        </p:nvSpPr>
        <p:spPr>
          <a:xfrm>
            <a:off x="7186248" y="2012796"/>
            <a:ext cx="495298" cy="500701"/>
          </a:xfrm>
          <a:prstGeom prst="circularArrow">
            <a:avLst>
              <a:gd name="adj1" fmla="val 12500"/>
              <a:gd name="adj2" fmla="val 1097467"/>
              <a:gd name="adj3" fmla="val 20457681"/>
              <a:gd name="adj4" fmla="val 595119"/>
              <a:gd name="adj5" fmla="val 12500"/>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フローチャート: 複数書類 73"/>
          <p:cNvSpPr/>
          <p:nvPr/>
        </p:nvSpPr>
        <p:spPr>
          <a:xfrm>
            <a:off x="7827598" y="2063092"/>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75" name="図形グループ 74"/>
          <p:cNvGrpSpPr/>
          <p:nvPr/>
        </p:nvGrpSpPr>
        <p:grpSpPr>
          <a:xfrm>
            <a:off x="7878399" y="2264785"/>
            <a:ext cx="228599" cy="443927"/>
            <a:chOff x="1946324" y="4125162"/>
            <a:chExt cx="969964" cy="2007872"/>
          </a:xfrm>
        </p:grpSpPr>
        <p:sp>
          <p:nvSpPr>
            <p:cNvPr id="76" name="円/楕円 7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フローチャート: 論理積ゲート 7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78" name="環状矢印 77"/>
          <p:cNvSpPr/>
          <p:nvPr/>
        </p:nvSpPr>
        <p:spPr>
          <a:xfrm>
            <a:off x="8075249" y="2012796"/>
            <a:ext cx="495298" cy="500701"/>
          </a:xfrm>
          <a:prstGeom prst="circularArrow">
            <a:avLst>
              <a:gd name="adj1" fmla="val 12500"/>
              <a:gd name="adj2" fmla="val 1097467"/>
              <a:gd name="adj3" fmla="val 20457681"/>
              <a:gd name="adj4" fmla="val 595119"/>
              <a:gd name="adj5" fmla="val 12500"/>
            </a:avLst>
          </a:prstGeom>
          <a:solidFill>
            <a:srgbClr val="E46C0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9" name="フローチャート: 複数書類 78"/>
          <p:cNvSpPr/>
          <p:nvPr/>
        </p:nvSpPr>
        <p:spPr>
          <a:xfrm>
            <a:off x="7579946" y="1243630"/>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0" name="図形グループ 79"/>
          <p:cNvGrpSpPr/>
          <p:nvPr/>
        </p:nvGrpSpPr>
        <p:grpSpPr>
          <a:xfrm>
            <a:off x="7630747" y="1445323"/>
            <a:ext cx="228599" cy="443927"/>
            <a:chOff x="1946324" y="4125162"/>
            <a:chExt cx="969964" cy="2007872"/>
          </a:xfrm>
        </p:grpSpPr>
        <p:sp>
          <p:nvSpPr>
            <p:cNvPr id="81" name="円/楕円 8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フローチャート: 論理積ゲート 8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83" name="フローチャート: 複数書類 82"/>
          <p:cNvSpPr/>
          <p:nvPr/>
        </p:nvSpPr>
        <p:spPr>
          <a:xfrm>
            <a:off x="6938597" y="1243630"/>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4" name="図形グループ 83"/>
          <p:cNvGrpSpPr/>
          <p:nvPr/>
        </p:nvGrpSpPr>
        <p:grpSpPr>
          <a:xfrm>
            <a:off x="6989398" y="1445323"/>
            <a:ext cx="228599" cy="443927"/>
            <a:chOff x="1946324" y="4125162"/>
            <a:chExt cx="969964" cy="2007872"/>
          </a:xfrm>
        </p:grpSpPr>
        <p:sp>
          <p:nvSpPr>
            <p:cNvPr id="85" name="円/楕円 8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フローチャート: 論理積ゲート 8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87" name="フローチャート: 複数書類 86"/>
          <p:cNvSpPr/>
          <p:nvPr/>
        </p:nvSpPr>
        <p:spPr>
          <a:xfrm>
            <a:off x="8214945" y="1251070"/>
            <a:ext cx="406401" cy="39782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88" name="図形グループ 87"/>
          <p:cNvGrpSpPr/>
          <p:nvPr/>
        </p:nvGrpSpPr>
        <p:grpSpPr>
          <a:xfrm>
            <a:off x="8265746" y="1452763"/>
            <a:ext cx="228599" cy="443927"/>
            <a:chOff x="1946324" y="4125162"/>
            <a:chExt cx="969964" cy="2007872"/>
          </a:xfrm>
        </p:grpSpPr>
        <p:sp>
          <p:nvSpPr>
            <p:cNvPr id="89" name="円/楕円 8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フローチャート: 論理積ゲート 8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94" name="フローチャート: 複数書類 93"/>
          <p:cNvSpPr/>
          <p:nvPr/>
        </p:nvSpPr>
        <p:spPr>
          <a:xfrm>
            <a:off x="7090996" y="3750839"/>
            <a:ext cx="301627" cy="318005"/>
          </a:xfrm>
          <a:prstGeom prst="flowChartMultidocument">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5" name="フローチャート: 磁気ディスク 94"/>
          <p:cNvSpPr/>
          <p:nvPr/>
        </p:nvSpPr>
        <p:spPr>
          <a:xfrm>
            <a:off x="7643448" y="3766774"/>
            <a:ext cx="311150" cy="302070"/>
          </a:xfrm>
          <a:prstGeom prst="flowChartMagneticDisk">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cs typeface="ＭＳ Ｐゴシック"/>
            </a:endParaRPr>
          </a:p>
        </p:txBody>
      </p:sp>
      <p:sp>
        <p:nvSpPr>
          <p:cNvPr id="96" name="フローチャート: 代替処理 95"/>
          <p:cNvSpPr/>
          <p:nvPr/>
        </p:nvSpPr>
        <p:spPr>
          <a:xfrm>
            <a:off x="8214944" y="3766773"/>
            <a:ext cx="279401" cy="286989"/>
          </a:xfrm>
          <a:prstGeom prst="flowChartAlternateProcess">
            <a:avLst/>
          </a:prstGeom>
          <a:solidFill>
            <a:schemeClr val="bg1">
              <a:lumMod val="75000"/>
            </a:schemeClr>
          </a:solidFill>
          <a:ln w="3175"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ＭＳ Ｐゴシック"/>
              <a:ea typeface="ＭＳ Ｐゴシック"/>
              <a:cs typeface="ＭＳ Ｐゴシック"/>
            </a:endParaRPr>
          </a:p>
        </p:txBody>
      </p:sp>
      <p:sp>
        <p:nvSpPr>
          <p:cNvPr id="98" name="角丸四角形 97"/>
          <p:cNvSpPr/>
          <p:nvPr/>
        </p:nvSpPr>
        <p:spPr bwMode="auto">
          <a:xfrm>
            <a:off x="2674296" y="4630731"/>
            <a:ext cx="3807450" cy="1606581"/>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endParaRPr kumimoji="0" lang="ja-JP" altLang="en-US" sz="1600" b="0" i="0" u="none" strike="noStrike" cap="none" normalizeH="0" baseline="0" dirty="0" smtClean="0">
              <a:ln>
                <a:noFill/>
              </a:ln>
              <a:solidFill>
                <a:schemeClr val="bg1"/>
              </a:solidFill>
              <a:effectLst/>
              <a:latin typeface="メイリオ"/>
              <a:ea typeface="メイリオ"/>
              <a:cs typeface="メイリオ"/>
            </a:endParaRPr>
          </a:p>
        </p:txBody>
      </p:sp>
      <p:grpSp>
        <p:nvGrpSpPr>
          <p:cNvPr id="33" name="図形グループ 32"/>
          <p:cNvGrpSpPr/>
          <p:nvPr/>
        </p:nvGrpSpPr>
        <p:grpSpPr>
          <a:xfrm>
            <a:off x="7052895" y="3998681"/>
            <a:ext cx="228599" cy="443927"/>
            <a:chOff x="1946324" y="4125162"/>
            <a:chExt cx="969964" cy="2007872"/>
          </a:xfrm>
        </p:grpSpPr>
        <p:sp>
          <p:nvSpPr>
            <p:cNvPr id="34" name="円/楕円 33"/>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 name="フローチャート: 論理積ゲート 34"/>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6" name="図形グループ 35"/>
          <p:cNvGrpSpPr/>
          <p:nvPr/>
        </p:nvGrpSpPr>
        <p:grpSpPr>
          <a:xfrm>
            <a:off x="7465646" y="3998681"/>
            <a:ext cx="228599" cy="443927"/>
            <a:chOff x="1946324" y="4125162"/>
            <a:chExt cx="969964" cy="2007872"/>
          </a:xfrm>
        </p:grpSpPr>
        <p:sp>
          <p:nvSpPr>
            <p:cNvPr id="37" name="円/楕円 3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フローチャート: 論理積ゲート 3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39" name="図形グループ 38"/>
          <p:cNvGrpSpPr/>
          <p:nvPr/>
        </p:nvGrpSpPr>
        <p:grpSpPr>
          <a:xfrm>
            <a:off x="7865696" y="3998681"/>
            <a:ext cx="228599" cy="443927"/>
            <a:chOff x="1946324" y="4125162"/>
            <a:chExt cx="969964" cy="2007872"/>
          </a:xfrm>
        </p:grpSpPr>
        <p:sp>
          <p:nvSpPr>
            <p:cNvPr id="40" name="円/楕円 3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フローチャート: 論理積ゲート 40"/>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2" name="図形グループ 41"/>
          <p:cNvGrpSpPr/>
          <p:nvPr/>
        </p:nvGrpSpPr>
        <p:grpSpPr>
          <a:xfrm>
            <a:off x="8265746" y="3998681"/>
            <a:ext cx="228599" cy="443927"/>
            <a:chOff x="1946324" y="4125162"/>
            <a:chExt cx="969964" cy="2007872"/>
          </a:xfrm>
        </p:grpSpPr>
        <p:sp>
          <p:nvSpPr>
            <p:cNvPr id="43" name="円/楕円 4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フローチャート: 論理積ゲート 43"/>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5" name="図形グループ 44"/>
          <p:cNvGrpSpPr/>
          <p:nvPr/>
        </p:nvGrpSpPr>
        <p:grpSpPr>
          <a:xfrm>
            <a:off x="7281494" y="4061297"/>
            <a:ext cx="228599" cy="443927"/>
            <a:chOff x="1946324" y="4125162"/>
            <a:chExt cx="969964" cy="2007872"/>
          </a:xfrm>
        </p:grpSpPr>
        <p:sp>
          <p:nvSpPr>
            <p:cNvPr id="46" name="円/楕円 45"/>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フローチャート: 論理積ゲート 46"/>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48" name="図形グループ 47"/>
          <p:cNvGrpSpPr/>
          <p:nvPr/>
        </p:nvGrpSpPr>
        <p:grpSpPr>
          <a:xfrm>
            <a:off x="7694245" y="4061297"/>
            <a:ext cx="228599" cy="443927"/>
            <a:chOff x="1946324" y="4125162"/>
            <a:chExt cx="969964" cy="2007872"/>
          </a:xfrm>
        </p:grpSpPr>
        <p:sp>
          <p:nvSpPr>
            <p:cNvPr id="49" name="円/楕円 4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フローチャート: 論理積ゲート 4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51" name="図形グループ 50"/>
          <p:cNvGrpSpPr/>
          <p:nvPr/>
        </p:nvGrpSpPr>
        <p:grpSpPr>
          <a:xfrm>
            <a:off x="8094295" y="4042905"/>
            <a:ext cx="228599" cy="443927"/>
            <a:chOff x="1946324" y="4125162"/>
            <a:chExt cx="969964" cy="2007872"/>
          </a:xfrm>
        </p:grpSpPr>
        <p:sp>
          <p:nvSpPr>
            <p:cNvPr id="52" name="円/楕円 5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フローチャート: 論理積ゲート 5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99" name="図形グループ 98"/>
          <p:cNvGrpSpPr/>
          <p:nvPr/>
        </p:nvGrpSpPr>
        <p:grpSpPr>
          <a:xfrm>
            <a:off x="7682485" y="4769779"/>
            <a:ext cx="340225" cy="402722"/>
            <a:chOff x="2667295" y="1059799"/>
            <a:chExt cx="681672" cy="722281"/>
          </a:xfrm>
        </p:grpSpPr>
        <p:sp>
          <p:nvSpPr>
            <p:cNvPr id="100" name="角丸四角形 99"/>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ＭＳ Ｐゴシック"/>
                <a:ea typeface="ＭＳ Ｐゴシック"/>
                <a:cs typeface="ＭＳ Ｐゴシック"/>
              </a:endParaRPr>
            </a:p>
          </p:txBody>
        </p:sp>
        <p:pic>
          <p:nvPicPr>
            <p:cNvPr id="101" name="図 100"/>
            <p:cNvPicPr>
              <a:picLocks noChangeAspect="1"/>
            </p:cNvPicPr>
            <p:nvPr/>
          </p:nvPicPr>
          <p:blipFill>
            <a:blip r:embed="rId4">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102" name="図形グループ 101"/>
          <p:cNvGrpSpPr/>
          <p:nvPr/>
        </p:nvGrpSpPr>
        <p:grpSpPr>
          <a:xfrm>
            <a:off x="7005216" y="4733183"/>
            <a:ext cx="297414" cy="253559"/>
            <a:chOff x="-62676" y="3965594"/>
            <a:chExt cx="679541" cy="593816"/>
          </a:xfrm>
        </p:grpSpPr>
        <p:sp>
          <p:nvSpPr>
            <p:cNvPr id="103" name="角丸四角形 102"/>
            <p:cNvSpPr/>
            <p:nvPr/>
          </p:nvSpPr>
          <p:spPr>
            <a:xfrm>
              <a:off x="-37276" y="4051300"/>
              <a:ext cx="627392" cy="489060"/>
            </a:xfrm>
            <a:prstGeom prst="roundRect">
              <a:avLst/>
            </a:prstGeom>
            <a:solidFill>
              <a:srgbClr val="FFFF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04" name="図 103"/>
            <p:cNvPicPr>
              <a:picLocks noChangeAspect="1"/>
            </p:cNvPicPr>
            <p:nvPr/>
          </p:nvPicPr>
          <p:blipFill>
            <a:blip r:embed="rId3">
              <a:clrChange>
                <a:clrFrom>
                  <a:srgbClr val="FFFFFF"/>
                </a:clrFrom>
                <a:clrTo>
                  <a:srgbClr val="FFFFFF">
                    <a:alpha val="0"/>
                  </a:srgbClr>
                </a:clrTo>
              </a:clrChange>
            </a:blip>
            <a:stretch>
              <a:fillRect/>
            </a:stretch>
          </p:blipFill>
          <p:spPr>
            <a:xfrm>
              <a:off x="-62676" y="3965594"/>
              <a:ext cx="679541" cy="593816"/>
            </a:xfrm>
            <a:prstGeom prst="rect">
              <a:avLst/>
            </a:prstGeom>
          </p:spPr>
        </p:pic>
      </p:grpSp>
      <p:grpSp>
        <p:nvGrpSpPr>
          <p:cNvPr id="105" name="図形グループ 104"/>
          <p:cNvGrpSpPr/>
          <p:nvPr/>
        </p:nvGrpSpPr>
        <p:grpSpPr>
          <a:xfrm>
            <a:off x="7354203" y="4769779"/>
            <a:ext cx="155890" cy="267991"/>
            <a:chOff x="1140657" y="4229811"/>
            <a:chExt cx="341289" cy="550466"/>
          </a:xfrm>
        </p:grpSpPr>
        <p:sp>
          <p:nvSpPr>
            <p:cNvPr id="106" name="角丸四角形 105"/>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07" name="図 106"/>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120" name="図形グループ 119"/>
          <p:cNvGrpSpPr/>
          <p:nvPr/>
        </p:nvGrpSpPr>
        <p:grpSpPr>
          <a:xfrm>
            <a:off x="8022710" y="4801305"/>
            <a:ext cx="105803" cy="206170"/>
            <a:chOff x="5118100" y="4941610"/>
            <a:chExt cx="190500" cy="405090"/>
          </a:xfrm>
        </p:grpSpPr>
        <p:sp>
          <p:nvSpPr>
            <p:cNvPr id="121" name="正方形/長方形 120"/>
            <p:cNvSpPr/>
            <p:nvPr/>
          </p:nvSpPr>
          <p:spPr>
            <a:xfrm>
              <a:off x="5156200" y="4941610"/>
              <a:ext cx="107950" cy="84418"/>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正方形/長方形 121"/>
            <p:cNvSpPr/>
            <p:nvPr/>
          </p:nvSpPr>
          <p:spPr>
            <a:xfrm>
              <a:off x="5156200" y="5184777"/>
              <a:ext cx="107950" cy="161923"/>
            </a:xfrm>
            <a:prstGeom prst="rect">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3" name="角丸四角形 122"/>
            <p:cNvSpPr/>
            <p:nvPr/>
          </p:nvSpPr>
          <p:spPr>
            <a:xfrm>
              <a:off x="5118100" y="5026028"/>
              <a:ext cx="190500" cy="15875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28" name="図形グループ 127"/>
          <p:cNvGrpSpPr/>
          <p:nvPr/>
        </p:nvGrpSpPr>
        <p:grpSpPr>
          <a:xfrm>
            <a:off x="8333436" y="4867614"/>
            <a:ext cx="228599" cy="443927"/>
            <a:chOff x="1946324" y="4125162"/>
            <a:chExt cx="969964" cy="2007872"/>
          </a:xfrm>
        </p:grpSpPr>
        <p:sp>
          <p:nvSpPr>
            <p:cNvPr id="129" name="円/楕円 128"/>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フローチャート: 論理積ゲート 129"/>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1" name="図形グループ 130"/>
          <p:cNvGrpSpPr/>
          <p:nvPr/>
        </p:nvGrpSpPr>
        <p:grpSpPr>
          <a:xfrm>
            <a:off x="7391407" y="4880385"/>
            <a:ext cx="228599" cy="443927"/>
            <a:chOff x="1946324" y="4125162"/>
            <a:chExt cx="969964" cy="2007872"/>
          </a:xfrm>
        </p:grpSpPr>
        <p:sp>
          <p:nvSpPr>
            <p:cNvPr id="132" name="円/楕円 131"/>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3" name="フローチャート: 論理積ゲート 132"/>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4" name="図形グループ 133"/>
          <p:cNvGrpSpPr/>
          <p:nvPr/>
        </p:nvGrpSpPr>
        <p:grpSpPr>
          <a:xfrm>
            <a:off x="7682508" y="4880385"/>
            <a:ext cx="228599" cy="443927"/>
            <a:chOff x="1946324" y="4125162"/>
            <a:chExt cx="969964" cy="2007872"/>
          </a:xfrm>
        </p:grpSpPr>
        <p:sp>
          <p:nvSpPr>
            <p:cNvPr id="135" name="円/楕円 134"/>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6" name="フローチャート: 論理積ゲート 135"/>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37" name="図形グループ 136"/>
          <p:cNvGrpSpPr/>
          <p:nvPr/>
        </p:nvGrpSpPr>
        <p:grpSpPr>
          <a:xfrm>
            <a:off x="8042830" y="4880385"/>
            <a:ext cx="228599" cy="443927"/>
            <a:chOff x="1946324" y="4125162"/>
            <a:chExt cx="969964" cy="2007872"/>
          </a:xfrm>
        </p:grpSpPr>
        <p:sp>
          <p:nvSpPr>
            <p:cNvPr id="138" name="円/楕円 13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9" name="フローチャート: 論理積ゲート 13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40" name="図形グループ 139"/>
          <p:cNvGrpSpPr/>
          <p:nvPr/>
        </p:nvGrpSpPr>
        <p:grpSpPr>
          <a:xfrm>
            <a:off x="7074031" y="4880385"/>
            <a:ext cx="228599" cy="443927"/>
            <a:chOff x="1946324" y="4125162"/>
            <a:chExt cx="969964" cy="2007872"/>
          </a:xfrm>
        </p:grpSpPr>
        <p:sp>
          <p:nvSpPr>
            <p:cNvPr id="141" name="円/楕円 140"/>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フローチャート: 論理積ゲート 141"/>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47" name="角丸四角形 146"/>
          <p:cNvSpPr/>
          <p:nvPr/>
        </p:nvSpPr>
        <p:spPr>
          <a:xfrm>
            <a:off x="6932246" y="5539618"/>
            <a:ext cx="1682750" cy="373174"/>
          </a:xfrm>
          <a:prstGeom prst="roundRect">
            <a:avLst/>
          </a:prstGeom>
          <a:solidFill>
            <a:schemeClr val="accent5">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62" name="図 161" descr="imgres.jpg"/>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968881" y="5682611"/>
            <a:ext cx="693789" cy="476180"/>
          </a:xfrm>
          <a:prstGeom prst="rect">
            <a:avLst/>
          </a:prstGeom>
        </p:spPr>
      </p:pic>
      <p:grpSp>
        <p:nvGrpSpPr>
          <p:cNvPr id="163" name="図形グループ 162"/>
          <p:cNvGrpSpPr/>
          <p:nvPr/>
        </p:nvGrpSpPr>
        <p:grpSpPr>
          <a:xfrm>
            <a:off x="7893674" y="5627346"/>
            <a:ext cx="273052" cy="345113"/>
            <a:chOff x="4000500" y="1182650"/>
            <a:chExt cx="499492" cy="545661"/>
          </a:xfrm>
        </p:grpSpPr>
        <p:sp>
          <p:nvSpPr>
            <p:cNvPr id="164" name="角丸四角形 163"/>
            <p:cNvSpPr/>
            <p:nvPr/>
          </p:nvSpPr>
          <p:spPr>
            <a:xfrm>
              <a:off x="4000500" y="1182650"/>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5" name="正方形/長方形 164"/>
            <p:cNvSpPr/>
            <p:nvPr/>
          </p:nvSpPr>
          <p:spPr>
            <a:xfrm>
              <a:off x="4070350" y="1234549"/>
              <a:ext cx="368300" cy="283127"/>
            </a:xfrm>
            <a:prstGeom prst="rect">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grpSp>
        <p:nvGrpSpPr>
          <p:cNvPr id="4" name="図形グループ 3"/>
          <p:cNvGrpSpPr/>
          <p:nvPr/>
        </p:nvGrpSpPr>
        <p:grpSpPr>
          <a:xfrm>
            <a:off x="7686984" y="5831739"/>
            <a:ext cx="576064" cy="316907"/>
            <a:chOff x="6948264" y="2223989"/>
            <a:chExt cx="931292" cy="545661"/>
          </a:xfrm>
        </p:grpSpPr>
        <p:sp>
          <p:nvSpPr>
            <p:cNvPr id="167" name="角丸四角形 166"/>
            <p:cNvSpPr/>
            <p:nvPr/>
          </p:nvSpPr>
          <p:spPr>
            <a:xfrm>
              <a:off x="6948264" y="2223989"/>
              <a:ext cx="499492" cy="545661"/>
            </a:xfrm>
            <a:prstGeom prst="roundRect">
              <a:avLst>
                <a:gd name="adj" fmla="val 10310"/>
              </a:avLst>
            </a:prstGeom>
            <a:solidFill>
              <a:schemeClr val="tx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8" name="円/楕円 167"/>
            <p:cNvSpPr/>
            <p:nvPr/>
          </p:nvSpPr>
          <p:spPr>
            <a:xfrm>
              <a:off x="7035800" y="2284621"/>
              <a:ext cx="328940" cy="334540"/>
            </a:xfrm>
            <a:prstGeom prst="ellipse">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9" name="角丸四角形 168"/>
            <p:cNvSpPr/>
            <p:nvPr/>
          </p:nvSpPr>
          <p:spPr>
            <a:xfrm>
              <a:off x="7092280" y="2352304"/>
              <a:ext cx="45719" cy="197839"/>
            </a:xfrm>
            <a:prstGeom prst="roundRect">
              <a:avLst>
                <a:gd name="adj" fmla="val 10310"/>
              </a:avLst>
            </a:prstGeom>
            <a:solidFill>
              <a:schemeClr val="tx1">
                <a:lumMod val="65000"/>
                <a:lumOff val="3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0" name="台形 169"/>
            <p:cNvSpPr/>
            <p:nvPr/>
          </p:nvSpPr>
          <p:spPr>
            <a:xfrm>
              <a:off x="7519764" y="2634024"/>
              <a:ext cx="214536" cy="98872"/>
            </a:xfrm>
            <a:prstGeom prst="trapezoid">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1" name="角丸四角形 170"/>
            <p:cNvSpPr/>
            <p:nvPr/>
          </p:nvSpPr>
          <p:spPr>
            <a:xfrm>
              <a:off x="7380064" y="2287489"/>
              <a:ext cx="499492" cy="365585"/>
            </a:xfrm>
            <a:prstGeom prst="roundRect">
              <a:avLst>
                <a:gd name="adj" fmla="val 10310"/>
              </a:avLst>
            </a:prstGeom>
            <a:solidFill>
              <a:schemeClr val="tx1">
                <a:lumMod val="50000"/>
                <a:lumOff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2" name="角丸四角形 171"/>
            <p:cNvSpPr/>
            <p:nvPr/>
          </p:nvSpPr>
          <p:spPr>
            <a:xfrm>
              <a:off x="7430864" y="2333038"/>
              <a:ext cx="400844" cy="275990"/>
            </a:xfrm>
            <a:prstGeom prst="roundRect">
              <a:avLst>
                <a:gd name="adj" fmla="val 10310"/>
              </a:avLst>
            </a:prstGeom>
            <a:solidFill>
              <a:schemeClr val="bg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73" name="図形グループ 172"/>
          <p:cNvGrpSpPr/>
          <p:nvPr/>
        </p:nvGrpSpPr>
        <p:grpSpPr>
          <a:xfrm>
            <a:off x="8259396" y="5610771"/>
            <a:ext cx="155890" cy="267991"/>
            <a:chOff x="1140657" y="4229811"/>
            <a:chExt cx="341289" cy="550466"/>
          </a:xfrm>
        </p:grpSpPr>
        <p:sp>
          <p:nvSpPr>
            <p:cNvPr id="174" name="角丸四角形 173"/>
            <p:cNvSpPr/>
            <p:nvPr/>
          </p:nvSpPr>
          <p:spPr>
            <a:xfrm flipH="1">
              <a:off x="1170206" y="4324018"/>
              <a:ext cx="264893" cy="394032"/>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75" name="図 174"/>
            <p:cNvPicPr>
              <a:picLocks noChangeAspect="1"/>
            </p:cNvPicPr>
            <p:nvPr/>
          </p:nvPicPr>
          <p:blipFill>
            <a:blip r:embed="rId5">
              <a:clrChange>
                <a:clrFrom>
                  <a:srgbClr val="FFFFFF"/>
                </a:clrFrom>
                <a:clrTo>
                  <a:srgbClr val="FFFFFF">
                    <a:alpha val="0"/>
                  </a:srgbClr>
                </a:clrTo>
              </a:clrChange>
            </a:blip>
            <a:stretch>
              <a:fillRect/>
            </a:stretch>
          </p:blipFill>
          <p:spPr>
            <a:xfrm>
              <a:off x="1140657" y="4229811"/>
              <a:ext cx="341289" cy="550466"/>
            </a:xfrm>
            <a:prstGeom prst="rect">
              <a:avLst/>
            </a:prstGeom>
          </p:spPr>
        </p:pic>
      </p:grpSp>
      <p:grpSp>
        <p:nvGrpSpPr>
          <p:cNvPr id="176" name="図形グループ 175"/>
          <p:cNvGrpSpPr/>
          <p:nvPr/>
        </p:nvGrpSpPr>
        <p:grpSpPr>
          <a:xfrm>
            <a:off x="8296600" y="5721377"/>
            <a:ext cx="228599" cy="443927"/>
            <a:chOff x="1946324" y="4125162"/>
            <a:chExt cx="969964" cy="2007872"/>
          </a:xfrm>
        </p:grpSpPr>
        <p:sp>
          <p:nvSpPr>
            <p:cNvPr id="177" name="円/楕円 17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8" name="フローチャート: 論理積ゲート 17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79" name="下矢印 178"/>
          <p:cNvSpPr/>
          <p:nvPr/>
        </p:nvSpPr>
        <p:spPr bwMode="auto">
          <a:xfrm>
            <a:off x="4301441" y="1822315"/>
            <a:ext cx="533400" cy="239710"/>
          </a:xfrm>
          <a:prstGeom prst="downArrow">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180" name="下矢印 179"/>
          <p:cNvSpPr/>
          <p:nvPr/>
        </p:nvSpPr>
        <p:spPr bwMode="auto">
          <a:xfrm>
            <a:off x="4301441" y="2690336"/>
            <a:ext cx="533400" cy="239710"/>
          </a:xfrm>
          <a:prstGeom prst="downArrow">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181" name="下矢印 180"/>
          <p:cNvSpPr/>
          <p:nvPr/>
        </p:nvSpPr>
        <p:spPr bwMode="auto">
          <a:xfrm>
            <a:off x="4301441" y="3549352"/>
            <a:ext cx="533400" cy="239710"/>
          </a:xfrm>
          <a:prstGeom prst="downArrow">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182" name="下矢印 181"/>
          <p:cNvSpPr/>
          <p:nvPr/>
        </p:nvSpPr>
        <p:spPr bwMode="auto">
          <a:xfrm>
            <a:off x="4301441" y="4417373"/>
            <a:ext cx="533400" cy="239710"/>
          </a:xfrm>
          <a:prstGeom prst="downArrow">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8" name="テキスト ボックス 7"/>
          <p:cNvSpPr txBox="1"/>
          <p:nvPr/>
        </p:nvSpPr>
        <p:spPr>
          <a:xfrm>
            <a:off x="539552" y="1196103"/>
            <a:ext cx="1794882" cy="677108"/>
          </a:xfrm>
          <a:prstGeom prst="rect">
            <a:avLst/>
          </a:prstGeom>
          <a:noFill/>
        </p:spPr>
        <p:txBody>
          <a:bodyPr wrap="none" rtlCol="0">
            <a:spAutoFit/>
          </a:bodyPr>
          <a:lstStyle/>
          <a:p>
            <a:r>
              <a:rPr kumimoji="1" lang="en-US" altLang="ja-JP" sz="2800" dirty="0" smtClean="0">
                <a:solidFill>
                  <a:schemeClr val="accent5">
                    <a:lumMod val="75000"/>
                  </a:schemeClr>
                </a:solidFill>
                <a:latin typeface="メイリオ"/>
                <a:ea typeface="メイリオ"/>
                <a:cs typeface="メイリオ"/>
              </a:rPr>
              <a:t>1960</a:t>
            </a:r>
            <a:r>
              <a:rPr lang="ja-JP" altLang="en-US" sz="2800" dirty="0" smtClean="0">
                <a:solidFill>
                  <a:schemeClr val="accent5">
                    <a:lumMod val="75000"/>
                  </a:schemeClr>
                </a:solidFill>
                <a:latin typeface="メイリオ"/>
                <a:ea typeface="メイリオ"/>
                <a:cs typeface="メイリオ"/>
              </a:rPr>
              <a:t>年代</a:t>
            </a:r>
            <a:endParaRPr lang="en-US" altLang="ja-JP" sz="2800" dirty="0" smtClean="0">
              <a:solidFill>
                <a:schemeClr val="accent5">
                  <a:lumMod val="75000"/>
                </a:schemeClr>
              </a:solidFill>
              <a:latin typeface="メイリオ"/>
              <a:ea typeface="メイリオ"/>
              <a:cs typeface="メイリオ"/>
            </a:endParaRPr>
          </a:p>
          <a:p>
            <a:r>
              <a:rPr kumimoji="1" lang="ja-JP" altLang="en-US" sz="1000" dirty="0" smtClean="0">
                <a:solidFill>
                  <a:schemeClr val="accent5">
                    <a:lumMod val="75000"/>
                  </a:schemeClr>
                </a:solidFill>
                <a:latin typeface="メイリオ"/>
                <a:ea typeface="メイリオ"/>
                <a:cs typeface="メイリオ"/>
              </a:rPr>
              <a:t>メインフレームの登場</a:t>
            </a:r>
            <a:endParaRPr kumimoji="1" lang="ja-JP" altLang="en-US" sz="1000" dirty="0">
              <a:solidFill>
                <a:schemeClr val="accent5">
                  <a:lumMod val="75000"/>
                </a:schemeClr>
              </a:solidFill>
              <a:latin typeface="メイリオ"/>
              <a:ea typeface="メイリオ"/>
              <a:cs typeface="メイリオ"/>
            </a:endParaRPr>
          </a:p>
        </p:txBody>
      </p:sp>
      <p:sp>
        <p:nvSpPr>
          <p:cNvPr id="184" name="テキスト ボックス 183"/>
          <p:cNvSpPr txBox="1"/>
          <p:nvPr/>
        </p:nvSpPr>
        <p:spPr>
          <a:xfrm>
            <a:off x="539552" y="2049013"/>
            <a:ext cx="1851789" cy="677108"/>
          </a:xfrm>
          <a:prstGeom prst="rect">
            <a:avLst/>
          </a:prstGeom>
          <a:noFill/>
        </p:spPr>
        <p:txBody>
          <a:bodyPr wrap="none" rtlCol="0">
            <a:spAutoFit/>
          </a:bodyPr>
          <a:lstStyle/>
          <a:p>
            <a:r>
              <a:rPr kumimoji="1" lang="en-US" altLang="ja-JP" sz="2800" dirty="0" smtClean="0">
                <a:solidFill>
                  <a:schemeClr val="accent1">
                    <a:lumMod val="75000"/>
                  </a:schemeClr>
                </a:solidFill>
                <a:latin typeface="メイリオ"/>
                <a:ea typeface="メイリオ"/>
                <a:cs typeface="メイリオ"/>
              </a:rPr>
              <a:t>1970</a:t>
            </a:r>
            <a:r>
              <a:rPr lang="ja-JP" altLang="en-US" sz="2800" dirty="0" smtClean="0">
                <a:solidFill>
                  <a:schemeClr val="accent1">
                    <a:lumMod val="75000"/>
                  </a:schemeClr>
                </a:solidFill>
                <a:latin typeface="メイリオ"/>
                <a:ea typeface="メイリオ"/>
                <a:cs typeface="メイリオ"/>
              </a:rPr>
              <a:t>年代</a:t>
            </a:r>
            <a:endParaRPr lang="en-US" altLang="ja-JP" sz="2800" dirty="0" smtClean="0">
              <a:solidFill>
                <a:schemeClr val="accent1">
                  <a:lumMod val="75000"/>
                </a:schemeClr>
              </a:solidFill>
              <a:latin typeface="メイリオ"/>
              <a:ea typeface="メイリオ"/>
              <a:cs typeface="メイリオ"/>
            </a:endParaRPr>
          </a:p>
          <a:p>
            <a:r>
              <a:rPr lang="ja-JP" altLang="en-US" sz="1000" dirty="0" smtClean="0">
                <a:solidFill>
                  <a:schemeClr val="accent1">
                    <a:lumMod val="75000"/>
                  </a:schemeClr>
                </a:solidFill>
                <a:latin typeface="メイリオ"/>
                <a:ea typeface="メイリオ"/>
                <a:cs typeface="メイリオ"/>
              </a:rPr>
              <a:t>事務処理・工場生産の自動化</a:t>
            </a:r>
            <a:endParaRPr kumimoji="1" lang="ja-JP" altLang="en-US" sz="1000" dirty="0">
              <a:solidFill>
                <a:schemeClr val="accent1">
                  <a:lumMod val="75000"/>
                </a:schemeClr>
              </a:solidFill>
              <a:latin typeface="メイリオ"/>
              <a:ea typeface="メイリオ"/>
              <a:cs typeface="メイリオ"/>
            </a:endParaRPr>
          </a:p>
        </p:txBody>
      </p:sp>
      <p:sp>
        <p:nvSpPr>
          <p:cNvPr id="185" name="テキスト ボックス 184"/>
          <p:cNvSpPr txBox="1"/>
          <p:nvPr/>
        </p:nvSpPr>
        <p:spPr>
          <a:xfrm>
            <a:off x="539552" y="2908294"/>
            <a:ext cx="1890261" cy="677108"/>
          </a:xfrm>
          <a:prstGeom prst="rect">
            <a:avLst/>
          </a:prstGeom>
          <a:noFill/>
        </p:spPr>
        <p:txBody>
          <a:bodyPr wrap="none" rtlCol="0">
            <a:spAutoFit/>
          </a:bodyPr>
          <a:lstStyle/>
          <a:p>
            <a:r>
              <a:rPr kumimoji="1" lang="en-US" altLang="ja-JP" sz="2800" dirty="0" smtClean="0">
                <a:solidFill>
                  <a:schemeClr val="accent1">
                    <a:lumMod val="50000"/>
                  </a:schemeClr>
                </a:solidFill>
                <a:latin typeface="メイリオ"/>
                <a:ea typeface="メイリオ"/>
                <a:cs typeface="メイリオ"/>
              </a:rPr>
              <a:t>1980</a:t>
            </a:r>
            <a:r>
              <a:rPr lang="ja-JP" altLang="en-US" sz="2800" dirty="0" smtClean="0">
                <a:solidFill>
                  <a:schemeClr val="accent1">
                    <a:lumMod val="50000"/>
                  </a:schemeClr>
                </a:solidFill>
                <a:latin typeface="メイリオ"/>
                <a:ea typeface="メイリオ"/>
                <a:cs typeface="メイリオ"/>
              </a:rPr>
              <a:t>年代</a:t>
            </a:r>
            <a:endParaRPr lang="en-US" altLang="ja-JP" sz="2800" dirty="0" smtClean="0">
              <a:solidFill>
                <a:schemeClr val="accent1">
                  <a:lumMod val="50000"/>
                </a:schemeClr>
              </a:solidFill>
              <a:latin typeface="メイリオ"/>
              <a:ea typeface="メイリオ"/>
              <a:cs typeface="メイリオ"/>
            </a:endParaRPr>
          </a:p>
          <a:p>
            <a:r>
              <a:rPr kumimoji="1" lang="ja-JP" altLang="en-US" sz="1000" dirty="0" smtClean="0">
                <a:solidFill>
                  <a:schemeClr val="accent1">
                    <a:lumMod val="50000"/>
                  </a:schemeClr>
                </a:solidFill>
                <a:latin typeface="メイリオ"/>
                <a:ea typeface="メイリオ"/>
                <a:cs typeface="メイリオ"/>
              </a:rPr>
              <a:t>小型コンピュータ・</a:t>
            </a:r>
            <a:r>
              <a:rPr kumimoji="1" lang="en-US" altLang="ja-JP" sz="1000" dirty="0" smtClean="0">
                <a:solidFill>
                  <a:schemeClr val="accent1">
                    <a:lumMod val="50000"/>
                  </a:schemeClr>
                </a:solidFill>
                <a:latin typeface="メイリオ"/>
                <a:ea typeface="メイリオ"/>
                <a:cs typeface="メイリオ"/>
              </a:rPr>
              <a:t>PC</a:t>
            </a:r>
            <a:r>
              <a:rPr kumimoji="1" lang="ja-JP" altLang="en-US" sz="1000" dirty="0" smtClean="0">
                <a:solidFill>
                  <a:schemeClr val="accent1">
                    <a:lumMod val="50000"/>
                  </a:schemeClr>
                </a:solidFill>
                <a:latin typeface="メイリオ"/>
                <a:ea typeface="メイリオ"/>
                <a:cs typeface="メイリオ"/>
              </a:rPr>
              <a:t>の登場</a:t>
            </a:r>
            <a:endParaRPr kumimoji="1" lang="ja-JP" altLang="en-US" sz="1000" dirty="0">
              <a:solidFill>
                <a:schemeClr val="accent1">
                  <a:lumMod val="50000"/>
                </a:schemeClr>
              </a:solidFill>
              <a:latin typeface="メイリオ"/>
              <a:ea typeface="メイリオ"/>
              <a:cs typeface="メイリオ"/>
            </a:endParaRPr>
          </a:p>
        </p:txBody>
      </p:sp>
      <p:sp>
        <p:nvSpPr>
          <p:cNvPr id="186" name="テキスト ボックス 185"/>
          <p:cNvSpPr txBox="1"/>
          <p:nvPr/>
        </p:nvSpPr>
        <p:spPr>
          <a:xfrm>
            <a:off x="539552" y="3743880"/>
            <a:ext cx="1851789" cy="677108"/>
          </a:xfrm>
          <a:prstGeom prst="rect">
            <a:avLst/>
          </a:prstGeom>
          <a:noFill/>
        </p:spPr>
        <p:txBody>
          <a:bodyPr wrap="none" rtlCol="0">
            <a:spAutoFit/>
          </a:bodyPr>
          <a:lstStyle/>
          <a:p>
            <a:r>
              <a:rPr kumimoji="1" lang="en-US" altLang="ja-JP" sz="2800" dirty="0" smtClean="0">
                <a:solidFill>
                  <a:srgbClr val="000090"/>
                </a:solidFill>
                <a:latin typeface="メイリオ"/>
                <a:ea typeface="メイリオ"/>
                <a:cs typeface="メイリオ"/>
              </a:rPr>
              <a:t>1990</a:t>
            </a:r>
            <a:r>
              <a:rPr lang="ja-JP" altLang="en-US" sz="2800" dirty="0" smtClean="0">
                <a:solidFill>
                  <a:srgbClr val="000090"/>
                </a:solidFill>
                <a:latin typeface="メイリオ"/>
                <a:ea typeface="メイリオ"/>
                <a:cs typeface="メイリオ"/>
              </a:rPr>
              <a:t>年代</a:t>
            </a:r>
            <a:endParaRPr lang="en-US" altLang="ja-JP" sz="2800" dirty="0" smtClean="0">
              <a:solidFill>
                <a:srgbClr val="000090"/>
              </a:solidFill>
              <a:latin typeface="メイリオ"/>
              <a:ea typeface="メイリオ"/>
              <a:cs typeface="メイリオ"/>
            </a:endParaRPr>
          </a:p>
          <a:p>
            <a:r>
              <a:rPr kumimoji="1" lang="ja-JP" altLang="en-US" sz="1000" dirty="0" smtClean="0">
                <a:solidFill>
                  <a:srgbClr val="000090"/>
                </a:solidFill>
                <a:latin typeface="メイリオ"/>
                <a:ea typeface="メイリオ"/>
                <a:cs typeface="メイリオ"/>
              </a:rPr>
              <a:t>クライアント・サーバの普及</a:t>
            </a:r>
            <a:endParaRPr kumimoji="1" lang="ja-JP" altLang="en-US" sz="1000" dirty="0">
              <a:solidFill>
                <a:srgbClr val="000090"/>
              </a:solidFill>
              <a:latin typeface="メイリオ"/>
              <a:ea typeface="メイリオ"/>
              <a:cs typeface="メイリオ"/>
            </a:endParaRPr>
          </a:p>
        </p:txBody>
      </p:sp>
      <p:sp>
        <p:nvSpPr>
          <p:cNvPr id="187" name="テキスト ボックス 186"/>
          <p:cNvSpPr txBox="1"/>
          <p:nvPr/>
        </p:nvSpPr>
        <p:spPr>
          <a:xfrm>
            <a:off x="539552" y="4607537"/>
            <a:ext cx="1851789" cy="677108"/>
          </a:xfrm>
          <a:prstGeom prst="rect">
            <a:avLst/>
          </a:prstGeom>
          <a:noFill/>
        </p:spPr>
        <p:txBody>
          <a:bodyPr wrap="none" rtlCol="0">
            <a:spAutoFit/>
          </a:bodyPr>
          <a:lstStyle/>
          <a:p>
            <a:r>
              <a:rPr lang="en-US" altLang="ja-JP" sz="2800" dirty="0" smtClean="0">
                <a:solidFill>
                  <a:srgbClr val="0000FF"/>
                </a:solidFill>
                <a:latin typeface="メイリオ"/>
                <a:ea typeface="メイリオ"/>
                <a:cs typeface="メイリオ"/>
              </a:rPr>
              <a:t>2000</a:t>
            </a:r>
            <a:r>
              <a:rPr lang="ja-JP" altLang="en-US" sz="2800" dirty="0" smtClean="0">
                <a:solidFill>
                  <a:srgbClr val="0000FF"/>
                </a:solidFill>
                <a:latin typeface="メイリオ"/>
                <a:ea typeface="メイリオ"/>
                <a:cs typeface="メイリオ"/>
              </a:rPr>
              <a:t>年代</a:t>
            </a:r>
            <a:endParaRPr lang="en-US" altLang="ja-JP" sz="2800" dirty="0" smtClean="0">
              <a:solidFill>
                <a:srgbClr val="0000FF"/>
              </a:solidFill>
              <a:latin typeface="メイリオ"/>
              <a:ea typeface="メイリオ"/>
              <a:cs typeface="メイリオ"/>
            </a:endParaRPr>
          </a:p>
          <a:p>
            <a:r>
              <a:rPr lang="ja-JP" altLang="en-US" sz="1000" dirty="0" smtClean="0">
                <a:solidFill>
                  <a:srgbClr val="0000FF"/>
                </a:solidFill>
                <a:latin typeface="メイリオ"/>
                <a:ea typeface="メイリオ"/>
                <a:cs typeface="メイリオ"/>
              </a:rPr>
              <a:t>ソーシャル、モバイルの登場</a:t>
            </a:r>
            <a:endParaRPr kumimoji="1" lang="ja-JP" altLang="en-US" sz="1000" dirty="0">
              <a:solidFill>
                <a:srgbClr val="0000FF"/>
              </a:solidFill>
              <a:latin typeface="メイリオ"/>
              <a:ea typeface="メイリオ"/>
              <a:cs typeface="メイリオ"/>
            </a:endParaRPr>
          </a:p>
        </p:txBody>
      </p:sp>
      <p:sp>
        <p:nvSpPr>
          <p:cNvPr id="188" name="テキスト ボックス 187"/>
          <p:cNvSpPr txBox="1"/>
          <p:nvPr/>
        </p:nvSpPr>
        <p:spPr>
          <a:xfrm>
            <a:off x="539552" y="5488196"/>
            <a:ext cx="1812240" cy="677108"/>
          </a:xfrm>
          <a:prstGeom prst="rect">
            <a:avLst/>
          </a:prstGeom>
          <a:noFill/>
        </p:spPr>
        <p:txBody>
          <a:bodyPr wrap="none" rtlCol="0">
            <a:spAutoFit/>
          </a:bodyPr>
          <a:lstStyle/>
          <a:p>
            <a:r>
              <a:rPr lang="en-US" altLang="ja-JP" sz="2800" dirty="0" smtClean="0">
                <a:solidFill>
                  <a:srgbClr val="3366FF"/>
                </a:solidFill>
                <a:latin typeface="メイリオ"/>
                <a:ea typeface="メイリオ"/>
                <a:cs typeface="メイリオ"/>
              </a:rPr>
              <a:t>201X</a:t>
            </a:r>
            <a:r>
              <a:rPr lang="ja-JP" altLang="en-US" sz="2800" dirty="0" smtClean="0">
                <a:solidFill>
                  <a:srgbClr val="3366FF"/>
                </a:solidFill>
                <a:latin typeface="メイリオ"/>
                <a:ea typeface="メイリオ"/>
                <a:cs typeface="メイリオ"/>
              </a:rPr>
              <a:t>年</a:t>
            </a:r>
            <a:r>
              <a:rPr lang="en-US" altLang="ja-JP" sz="2800" dirty="0" smtClean="0">
                <a:solidFill>
                  <a:srgbClr val="3366FF"/>
                </a:solidFill>
                <a:latin typeface="メイリオ"/>
                <a:ea typeface="メイリオ"/>
                <a:cs typeface="メイリオ"/>
              </a:rPr>
              <a:t>〜</a:t>
            </a:r>
          </a:p>
          <a:p>
            <a:r>
              <a:rPr lang="en-US" altLang="ja-JP" sz="1000" dirty="0" err="1" smtClean="0">
                <a:solidFill>
                  <a:srgbClr val="3366FF"/>
                </a:solidFill>
                <a:latin typeface="メイリオ"/>
                <a:ea typeface="メイリオ"/>
                <a:cs typeface="メイリオ"/>
              </a:rPr>
              <a:t>IoT</a:t>
            </a:r>
            <a:r>
              <a:rPr lang="ja-JP" altLang="en-US" sz="1000" dirty="0" smtClean="0">
                <a:solidFill>
                  <a:srgbClr val="3366FF"/>
                </a:solidFill>
                <a:latin typeface="メイリオ"/>
                <a:ea typeface="メイリオ"/>
                <a:cs typeface="メイリオ"/>
              </a:rPr>
              <a:t>・アナリティクスの進化</a:t>
            </a:r>
            <a:endParaRPr lang="en-US" altLang="ja-JP" sz="1000" dirty="0" smtClean="0">
              <a:solidFill>
                <a:srgbClr val="3366FF"/>
              </a:solidFill>
              <a:latin typeface="メイリオ"/>
              <a:ea typeface="メイリオ"/>
              <a:cs typeface="メイリオ"/>
            </a:endParaRPr>
          </a:p>
        </p:txBody>
      </p:sp>
      <p:sp>
        <p:nvSpPr>
          <p:cNvPr id="7" name="正方形/長方形 6"/>
          <p:cNvSpPr/>
          <p:nvPr/>
        </p:nvSpPr>
        <p:spPr>
          <a:xfrm>
            <a:off x="2445330" y="1233670"/>
            <a:ext cx="4258319" cy="646331"/>
          </a:xfrm>
          <a:prstGeom prst="rect">
            <a:avLst/>
          </a:prstGeom>
        </p:spPr>
        <p:txBody>
          <a:bodyPr wrap="square">
            <a:spAutoFit/>
          </a:bodyPr>
          <a:lstStyle/>
          <a:p>
            <a:pPr algn="ctr" defTabSz="914400" fontAlgn="base">
              <a:spcAft>
                <a:spcPct val="0"/>
              </a:spcAft>
            </a:pPr>
            <a:r>
              <a:rPr kumimoji="0" lang="ja-JP" altLang="en-US" sz="2000" b="1" dirty="0">
                <a:solidFill>
                  <a:schemeClr val="bg1"/>
                </a:solidFill>
                <a:latin typeface="メイリオ"/>
                <a:ea typeface="メイリオ"/>
                <a:cs typeface="メイリオ"/>
              </a:rPr>
              <a:t>カリキュレーション</a:t>
            </a:r>
            <a:endParaRPr kumimoji="0" lang="en-US" altLang="ja-JP" sz="2000" b="1" dirty="0">
              <a:solidFill>
                <a:schemeClr val="bg1"/>
              </a:solidFill>
              <a:latin typeface="メイリオ"/>
              <a:ea typeface="メイリオ"/>
              <a:cs typeface="メイリオ"/>
            </a:endParaRPr>
          </a:p>
          <a:p>
            <a:pPr algn="ctr" defTabSz="914400" fontAlgn="base">
              <a:spcAft>
                <a:spcPct val="0"/>
              </a:spcAft>
            </a:pPr>
            <a:r>
              <a:rPr kumimoji="0" lang="ja-JP" altLang="en-US" sz="1600" dirty="0">
                <a:solidFill>
                  <a:schemeClr val="bg1"/>
                </a:solidFill>
                <a:latin typeface="メイリオ"/>
                <a:ea typeface="メイリオ"/>
                <a:cs typeface="メイリオ"/>
              </a:rPr>
              <a:t>大規模計算</a:t>
            </a:r>
          </a:p>
        </p:txBody>
      </p:sp>
      <p:sp>
        <p:nvSpPr>
          <p:cNvPr id="9" name="正方形/長方形 8"/>
          <p:cNvSpPr/>
          <p:nvPr/>
        </p:nvSpPr>
        <p:spPr>
          <a:xfrm>
            <a:off x="2484881" y="2058014"/>
            <a:ext cx="4186606" cy="646331"/>
          </a:xfrm>
          <a:prstGeom prst="rect">
            <a:avLst/>
          </a:prstGeom>
        </p:spPr>
        <p:txBody>
          <a:bodyPr wrap="square">
            <a:spAutoFit/>
          </a:bodyPr>
          <a:lstStyle/>
          <a:p>
            <a:pPr algn="ctr" defTabSz="914400" fontAlgn="base">
              <a:spcAft>
                <a:spcPct val="0"/>
              </a:spcAft>
            </a:pPr>
            <a:r>
              <a:rPr kumimoji="0" lang="ja-JP" altLang="en-US" sz="2000" b="1" dirty="0">
                <a:solidFill>
                  <a:schemeClr val="bg1"/>
                </a:solidFill>
                <a:latin typeface="メイリオ"/>
                <a:ea typeface="メイリオ"/>
                <a:cs typeface="メイリオ"/>
              </a:rPr>
              <a:t>ルーチンワーク</a:t>
            </a:r>
            <a:endParaRPr kumimoji="0" lang="en-US" altLang="ja-JP" sz="2000" b="1" dirty="0">
              <a:solidFill>
                <a:schemeClr val="bg1"/>
              </a:solidFill>
              <a:latin typeface="メイリオ"/>
              <a:ea typeface="メイリオ"/>
              <a:cs typeface="メイリオ"/>
            </a:endParaRPr>
          </a:p>
          <a:p>
            <a:pPr algn="ctr" defTabSz="914400" fontAlgn="base">
              <a:spcAft>
                <a:spcPct val="0"/>
              </a:spcAft>
            </a:pPr>
            <a:r>
              <a:rPr kumimoji="0" lang="ja-JP" altLang="en-US" sz="1600" dirty="0">
                <a:solidFill>
                  <a:schemeClr val="bg1"/>
                </a:solidFill>
                <a:latin typeface="メイリオ"/>
                <a:ea typeface="メイリオ"/>
                <a:cs typeface="メイリオ"/>
              </a:rPr>
              <a:t>大量・繰り返しの自動化</a:t>
            </a:r>
          </a:p>
        </p:txBody>
      </p:sp>
      <p:sp>
        <p:nvSpPr>
          <p:cNvPr id="10" name="正方形/長方形 9"/>
          <p:cNvSpPr/>
          <p:nvPr/>
        </p:nvSpPr>
        <p:spPr>
          <a:xfrm>
            <a:off x="2558482" y="2924944"/>
            <a:ext cx="4034035" cy="646331"/>
          </a:xfrm>
          <a:prstGeom prst="rect">
            <a:avLst/>
          </a:prstGeom>
        </p:spPr>
        <p:txBody>
          <a:bodyPr wrap="square">
            <a:spAutoFit/>
          </a:bodyPr>
          <a:lstStyle/>
          <a:p>
            <a:pPr algn="ctr" defTabSz="914400" fontAlgn="base">
              <a:spcAft>
                <a:spcPct val="0"/>
              </a:spcAft>
            </a:pPr>
            <a:r>
              <a:rPr kumimoji="0" lang="ja-JP" altLang="en-US" sz="2000" b="1" dirty="0">
                <a:solidFill>
                  <a:schemeClr val="bg1"/>
                </a:solidFill>
                <a:latin typeface="メイリオ"/>
                <a:ea typeface="メイリオ"/>
                <a:cs typeface="メイリオ"/>
              </a:rPr>
              <a:t>ワークフロー</a:t>
            </a:r>
            <a:endParaRPr kumimoji="0" lang="en-US" altLang="ja-JP" sz="2000" b="1" dirty="0">
              <a:solidFill>
                <a:schemeClr val="bg1"/>
              </a:solidFill>
              <a:latin typeface="メイリオ"/>
              <a:ea typeface="メイリオ"/>
              <a:cs typeface="メイリオ"/>
            </a:endParaRPr>
          </a:p>
          <a:p>
            <a:pPr algn="ctr" defTabSz="914400" fontAlgn="base">
              <a:spcAft>
                <a:spcPct val="0"/>
              </a:spcAft>
            </a:pPr>
            <a:r>
              <a:rPr kumimoji="0" lang="ja-JP" altLang="en-US" sz="1600" dirty="0">
                <a:solidFill>
                  <a:schemeClr val="bg1"/>
                </a:solidFill>
                <a:latin typeface="メイリオ"/>
                <a:ea typeface="メイリオ"/>
                <a:cs typeface="メイリオ"/>
              </a:rPr>
              <a:t>業務の流れを電子化</a:t>
            </a:r>
          </a:p>
        </p:txBody>
      </p:sp>
      <p:sp>
        <p:nvSpPr>
          <p:cNvPr id="11" name="正方形/長方形 10"/>
          <p:cNvSpPr/>
          <p:nvPr/>
        </p:nvSpPr>
        <p:spPr>
          <a:xfrm>
            <a:off x="2619938" y="3789040"/>
            <a:ext cx="3939059" cy="646331"/>
          </a:xfrm>
          <a:prstGeom prst="rect">
            <a:avLst/>
          </a:prstGeom>
        </p:spPr>
        <p:txBody>
          <a:bodyPr wrap="square">
            <a:spAutoFit/>
          </a:bodyPr>
          <a:lstStyle/>
          <a:p>
            <a:pPr algn="ctr" defTabSz="914400" fontAlgn="base">
              <a:spcAft>
                <a:spcPct val="0"/>
              </a:spcAft>
            </a:pPr>
            <a:r>
              <a:rPr kumimoji="0" lang="ja-JP" altLang="en-US" sz="2000" b="1" dirty="0">
                <a:solidFill>
                  <a:schemeClr val="bg1"/>
                </a:solidFill>
                <a:latin typeface="メイリオ"/>
                <a:ea typeface="メイリオ"/>
                <a:cs typeface="メイリオ"/>
              </a:rPr>
              <a:t>コラボレーション</a:t>
            </a:r>
            <a:endParaRPr kumimoji="0" lang="en-US" altLang="ja-JP" sz="2000" b="1" dirty="0">
              <a:solidFill>
                <a:schemeClr val="bg1"/>
              </a:solidFill>
              <a:latin typeface="メイリオ"/>
              <a:ea typeface="メイリオ"/>
              <a:cs typeface="メイリオ"/>
            </a:endParaRPr>
          </a:p>
          <a:p>
            <a:pPr algn="ctr" defTabSz="914400" fontAlgn="base">
              <a:spcAft>
                <a:spcPct val="0"/>
              </a:spcAft>
            </a:pPr>
            <a:r>
              <a:rPr kumimoji="0" lang="ja-JP" altLang="en-US" sz="1600" dirty="0">
                <a:solidFill>
                  <a:schemeClr val="bg1"/>
                </a:solidFill>
                <a:latin typeface="メイリオ"/>
                <a:ea typeface="メイリオ"/>
                <a:cs typeface="メイリオ"/>
              </a:rPr>
              <a:t>協働作業</a:t>
            </a:r>
          </a:p>
        </p:txBody>
      </p:sp>
      <p:sp>
        <p:nvSpPr>
          <p:cNvPr id="97" name="角丸四角形 96"/>
          <p:cNvSpPr/>
          <p:nvPr/>
        </p:nvSpPr>
        <p:spPr bwMode="auto">
          <a:xfrm>
            <a:off x="2755604" y="5578514"/>
            <a:ext cx="3600400" cy="686508"/>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Aft>
                <a:spcPct val="0"/>
              </a:spcAft>
              <a:buClrTx/>
              <a:buSzTx/>
              <a:buFontTx/>
              <a:buNone/>
              <a:tabLst/>
            </a:pPr>
            <a:r>
              <a:rPr kumimoji="0" lang="ja-JP" altLang="en-US" sz="2000" b="1" dirty="0" smtClean="0">
                <a:solidFill>
                  <a:schemeClr val="bg1"/>
                </a:solidFill>
                <a:latin typeface="メイリオ"/>
                <a:ea typeface="メイリオ"/>
                <a:cs typeface="メイリオ"/>
              </a:rPr>
              <a:t>アクティビティ</a:t>
            </a:r>
            <a:endParaRPr kumimoji="0" lang="en-US" altLang="ja-JP" sz="2000" b="1" dirty="0" smtClean="0">
              <a:solidFill>
                <a:schemeClr val="bg1"/>
              </a:solidFill>
              <a:latin typeface="メイリオ"/>
              <a:ea typeface="メイリオ"/>
              <a:cs typeface="メイリオ"/>
            </a:endParaRPr>
          </a:p>
          <a:p>
            <a:pPr marL="0" marR="0" indent="0" algn="ctr" defTabSz="914400" rtl="0" eaLnBrk="1" fontAlgn="base" latinLnBrk="0" hangingPunct="1">
              <a:lnSpc>
                <a:spcPct val="100000"/>
              </a:lnSpc>
              <a:spcAft>
                <a:spcPct val="0"/>
              </a:spcAft>
              <a:buClrTx/>
              <a:buSzTx/>
              <a:buFontTx/>
              <a:buNone/>
              <a:tabLst/>
            </a:pPr>
            <a:r>
              <a:rPr kumimoji="0" lang="ja-JP" altLang="en-US" sz="1600" dirty="0" smtClean="0">
                <a:solidFill>
                  <a:schemeClr val="bg1"/>
                </a:solidFill>
                <a:latin typeface="メイリオ"/>
                <a:ea typeface="メイリオ"/>
                <a:cs typeface="メイリオ"/>
              </a:rPr>
              <a:t>日常生活や社会活動</a:t>
            </a:r>
            <a:endParaRPr kumimoji="0" lang="ja-JP" altLang="en-US" sz="1600" b="0" i="0" u="none" strike="noStrike" cap="none" normalizeH="0" baseline="0" dirty="0" smtClean="0">
              <a:ln>
                <a:noFill/>
              </a:ln>
              <a:solidFill>
                <a:schemeClr val="bg1"/>
              </a:solidFill>
              <a:effectLst/>
              <a:latin typeface="メイリオ"/>
              <a:ea typeface="メイリオ"/>
              <a:cs typeface="メイリオ"/>
            </a:endParaRPr>
          </a:p>
        </p:txBody>
      </p:sp>
      <p:sp>
        <p:nvSpPr>
          <p:cNvPr id="183" name="下矢印 182"/>
          <p:cNvSpPr/>
          <p:nvPr/>
        </p:nvSpPr>
        <p:spPr bwMode="auto">
          <a:xfrm>
            <a:off x="4301441" y="5286693"/>
            <a:ext cx="533400" cy="239710"/>
          </a:xfrm>
          <a:prstGeom prst="downArrow">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chemeClr val="bg1"/>
              </a:solidFill>
              <a:effectLst/>
              <a:latin typeface="Arial" charset="0"/>
              <a:ea typeface="HG丸ｺﾞｼｯｸM-PRO" pitchFamily="50" charset="-128"/>
            </a:endParaRPr>
          </a:p>
        </p:txBody>
      </p:sp>
      <p:sp>
        <p:nvSpPr>
          <p:cNvPr id="12" name="正方形/長方形 11"/>
          <p:cNvSpPr/>
          <p:nvPr/>
        </p:nvSpPr>
        <p:spPr>
          <a:xfrm>
            <a:off x="2679372" y="4681537"/>
            <a:ext cx="3802373" cy="646331"/>
          </a:xfrm>
          <a:prstGeom prst="rect">
            <a:avLst/>
          </a:prstGeom>
        </p:spPr>
        <p:txBody>
          <a:bodyPr wrap="square">
            <a:spAutoFit/>
          </a:bodyPr>
          <a:lstStyle/>
          <a:p>
            <a:pPr algn="ctr" defTabSz="914400" fontAlgn="base">
              <a:spcAft>
                <a:spcPct val="0"/>
              </a:spcAft>
            </a:pPr>
            <a:r>
              <a:rPr kumimoji="0" lang="ja-JP" altLang="en-US" sz="2000" b="1" dirty="0">
                <a:solidFill>
                  <a:schemeClr val="bg1"/>
                </a:solidFill>
                <a:latin typeface="メイリオ"/>
                <a:ea typeface="メイリオ"/>
                <a:cs typeface="メイリオ"/>
              </a:rPr>
              <a:t>エンゲージメント</a:t>
            </a:r>
            <a:endParaRPr kumimoji="0" lang="en-US" altLang="ja-JP" sz="2000" b="1" dirty="0">
              <a:solidFill>
                <a:schemeClr val="bg1"/>
              </a:solidFill>
              <a:latin typeface="メイリオ"/>
              <a:ea typeface="メイリオ"/>
              <a:cs typeface="メイリオ"/>
            </a:endParaRPr>
          </a:p>
          <a:p>
            <a:pPr algn="ctr" defTabSz="914400" fontAlgn="base">
              <a:spcAft>
                <a:spcPct val="0"/>
              </a:spcAft>
            </a:pPr>
            <a:r>
              <a:rPr kumimoji="0" lang="ja-JP" altLang="en-US" sz="1600" dirty="0">
                <a:solidFill>
                  <a:schemeClr val="bg1"/>
                </a:solidFill>
                <a:latin typeface="メイリオ"/>
                <a:ea typeface="メイリオ"/>
                <a:cs typeface="メイリオ"/>
              </a:rPr>
              <a:t>ヒトとヒトのつながり</a:t>
            </a:r>
          </a:p>
        </p:txBody>
      </p:sp>
    </p:spTree>
    <p:extLst>
      <p:ext uri="{BB962C8B-B14F-4D97-AF65-F5344CB8AC3E}">
        <p14:creationId xmlns:p14="http://schemas.microsoft.com/office/powerpoint/2010/main" val="1381333157"/>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正方形/長方形 35"/>
          <p:cNvSpPr/>
          <p:nvPr/>
        </p:nvSpPr>
        <p:spPr bwMode="auto">
          <a:xfrm>
            <a:off x="395536" y="4120669"/>
            <a:ext cx="3600400" cy="1756606"/>
          </a:xfrm>
          <a:prstGeom prst="rect">
            <a:avLst/>
          </a:prstGeom>
          <a:solidFill>
            <a:schemeClr val="accent4">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accent4"/>
                </a:solidFill>
                <a:latin typeface="+mn-lt"/>
                <a:ea typeface="+mn-ea"/>
              </a:rPr>
              <a:t>データセンター</a:t>
            </a:r>
            <a:endParaRPr kumimoji="0" lang="ja-JP" altLang="en-US" sz="1400" b="0" i="0" u="none" strike="noStrike" cap="none" normalizeH="0" dirty="0" smtClean="0">
              <a:ln>
                <a:noFill/>
              </a:ln>
              <a:solidFill>
                <a:schemeClr val="accent4"/>
              </a:solidFill>
              <a:effectLst/>
              <a:latin typeface="+mn-lt"/>
              <a:ea typeface="+mn-ea"/>
            </a:endParaRPr>
          </a:p>
        </p:txBody>
      </p:sp>
      <p:sp>
        <p:nvSpPr>
          <p:cNvPr id="9" name="正方形/長方形 8"/>
          <p:cNvSpPr/>
          <p:nvPr/>
        </p:nvSpPr>
        <p:spPr bwMode="auto">
          <a:xfrm>
            <a:off x="395536" y="2204868"/>
            <a:ext cx="3600400" cy="1576585"/>
          </a:xfrm>
          <a:prstGeom prst="rect">
            <a:avLst/>
          </a:prstGeom>
          <a:solidFill>
            <a:schemeClr val="accent4">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smtClean="0">
                <a:solidFill>
                  <a:schemeClr val="accent4"/>
                </a:solidFill>
                <a:latin typeface="+mn-lt"/>
                <a:ea typeface="+mn-ea"/>
              </a:rPr>
              <a:t>データセンター</a:t>
            </a:r>
            <a:endParaRPr kumimoji="0" lang="en-US" altLang="ja-JP" sz="1400" dirty="0" smtClean="0">
              <a:solidFill>
                <a:schemeClr val="accent4"/>
              </a:solidFill>
              <a:latin typeface="+mn-lt"/>
              <a:ea typeface="+mn-ea"/>
            </a:endParaRPr>
          </a:p>
        </p:txBody>
      </p:sp>
      <p:sp>
        <p:nvSpPr>
          <p:cNvPr id="2" name="タイトル 1"/>
          <p:cNvSpPr>
            <a:spLocks noGrp="1"/>
          </p:cNvSpPr>
          <p:nvPr>
            <p:ph type="title"/>
          </p:nvPr>
        </p:nvSpPr>
        <p:spPr/>
        <p:txBody>
          <a:bodyPr/>
          <a:lstStyle/>
          <a:p>
            <a:r>
              <a:rPr kumimoji="1" lang="en-US" altLang="ja-JP" dirty="0" smtClean="0"/>
              <a:t>ASP</a:t>
            </a:r>
            <a:r>
              <a:rPr kumimoji="1" lang="ja-JP" altLang="en-US" dirty="0" smtClean="0"/>
              <a:t>と</a:t>
            </a:r>
            <a:r>
              <a:rPr kumimoji="1" lang="en-US" altLang="ja-JP" dirty="0" smtClean="0"/>
              <a:t>SaaS</a:t>
            </a:r>
            <a:r>
              <a:rPr kumimoji="1" lang="ja-JP" altLang="en-US" dirty="0" smtClean="0"/>
              <a:t>の違い </a:t>
            </a:r>
            <a:r>
              <a:rPr kumimoji="1" lang="en-US" altLang="ja-JP" dirty="0" smtClean="0"/>
              <a:t>– </a:t>
            </a:r>
            <a:r>
              <a:rPr kumimoji="1" lang="ja-JP" altLang="en-US" dirty="0" smtClean="0"/>
              <a:t>マルチテナント</a:t>
            </a:r>
            <a:endParaRPr kumimoji="1" lang="ja-JP" altLang="en-US" dirty="0"/>
          </a:p>
        </p:txBody>
      </p:sp>
      <p:sp>
        <p:nvSpPr>
          <p:cNvPr id="3" name="正方形/長方形 2"/>
          <p:cNvSpPr/>
          <p:nvPr/>
        </p:nvSpPr>
        <p:spPr bwMode="auto">
          <a:xfrm>
            <a:off x="539552" y="2989365"/>
            <a:ext cx="1008112"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サーバー</a:t>
            </a:r>
          </a:p>
        </p:txBody>
      </p:sp>
      <p:sp>
        <p:nvSpPr>
          <p:cNvPr id="4" name="正方形/長方形 3"/>
          <p:cNvSpPr/>
          <p:nvPr/>
        </p:nvSpPr>
        <p:spPr bwMode="auto">
          <a:xfrm>
            <a:off x="1700064" y="2989365"/>
            <a:ext cx="1008112"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サーバー</a:t>
            </a:r>
          </a:p>
        </p:txBody>
      </p:sp>
      <p:sp>
        <p:nvSpPr>
          <p:cNvPr id="5" name="正方形/長方形 4"/>
          <p:cNvSpPr/>
          <p:nvPr/>
        </p:nvSpPr>
        <p:spPr bwMode="auto">
          <a:xfrm>
            <a:off x="2843808" y="2994462"/>
            <a:ext cx="1008112"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サーバー</a:t>
            </a:r>
          </a:p>
        </p:txBody>
      </p:sp>
      <p:sp>
        <p:nvSpPr>
          <p:cNvPr id="6" name="正方形/長方形 5"/>
          <p:cNvSpPr/>
          <p:nvPr/>
        </p:nvSpPr>
        <p:spPr bwMode="auto">
          <a:xfrm>
            <a:off x="539552" y="241330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アプリ</a:t>
            </a:r>
          </a:p>
        </p:txBody>
      </p:sp>
      <p:sp>
        <p:nvSpPr>
          <p:cNvPr id="7" name="正方形/長方形 6"/>
          <p:cNvSpPr/>
          <p:nvPr/>
        </p:nvSpPr>
        <p:spPr bwMode="auto">
          <a:xfrm>
            <a:off x="1700064" y="241330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アプリ</a:t>
            </a:r>
          </a:p>
        </p:txBody>
      </p:sp>
      <p:sp>
        <p:nvSpPr>
          <p:cNvPr id="8" name="正方形/長方形 7"/>
          <p:cNvSpPr/>
          <p:nvPr/>
        </p:nvSpPr>
        <p:spPr bwMode="auto">
          <a:xfrm>
            <a:off x="2843808" y="241330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アプリ</a:t>
            </a:r>
          </a:p>
        </p:txBody>
      </p:sp>
      <p:sp>
        <p:nvSpPr>
          <p:cNvPr id="10" name="正方形/長方形 9"/>
          <p:cNvSpPr/>
          <p:nvPr/>
        </p:nvSpPr>
        <p:spPr bwMode="auto">
          <a:xfrm>
            <a:off x="539552" y="5085187"/>
            <a:ext cx="1656184"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サーバー</a:t>
            </a:r>
          </a:p>
        </p:txBody>
      </p:sp>
      <p:sp>
        <p:nvSpPr>
          <p:cNvPr id="11" name="正方形/長方形 10"/>
          <p:cNvSpPr/>
          <p:nvPr/>
        </p:nvSpPr>
        <p:spPr bwMode="auto">
          <a:xfrm>
            <a:off x="2267744" y="5085187"/>
            <a:ext cx="1584176"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サーバー</a:t>
            </a:r>
          </a:p>
        </p:txBody>
      </p:sp>
      <p:sp>
        <p:nvSpPr>
          <p:cNvPr id="16" name="正方形/長方形 15"/>
          <p:cNvSpPr/>
          <p:nvPr/>
        </p:nvSpPr>
        <p:spPr bwMode="auto">
          <a:xfrm>
            <a:off x="539552" y="4796528"/>
            <a:ext cx="3312368" cy="211554"/>
          </a:xfrm>
          <a:prstGeom prst="rect">
            <a:avLst/>
          </a:prstGeom>
          <a:solidFill>
            <a:srgbClr val="00B05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smtClean="0">
                <a:ln>
                  <a:noFill/>
                </a:ln>
                <a:solidFill>
                  <a:schemeClr val="bg1"/>
                </a:solidFill>
                <a:effectLst/>
                <a:latin typeface="+mn-lt"/>
                <a:ea typeface="+mn-ea"/>
              </a:rPr>
              <a:t>仮想化</a:t>
            </a:r>
          </a:p>
        </p:txBody>
      </p:sp>
      <p:sp>
        <p:nvSpPr>
          <p:cNvPr id="20" name="正方形/長方形 19"/>
          <p:cNvSpPr/>
          <p:nvPr/>
        </p:nvSpPr>
        <p:spPr bwMode="auto">
          <a:xfrm>
            <a:off x="539552" y="1412777"/>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顧客</a:t>
            </a:r>
          </a:p>
        </p:txBody>
      </p:sp>
      <p:sp>
        <p:nvSpPr>
          <p:cNvPr id="21" name="正方形/長方形 20"/>
          <p:cNvSpPr/>
          <p:nvPr/>
        </p:nvSpPr>
        <p:spPr bwMode="auto">
          <a:xfrm>
            <a:off x="1691680" y="1412777"/>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顧客</a:t>
            </a:r>
          </a:p>
        </p:txBody>
      </p:sp>
      <p:sp>
        <p:nvSpPr>
          <p:cNvPr id="23" name="正方形/長方形 22"/>
          <p:cNvSpPr/>
          <p:nvPr/>
        </p:nvSpPr>
        <p:spPr bwMode="auto">
          <a:xfrm>
            <a:off x="2843808" y="1412777"/>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顧客</a:t>
            </a:r>
          </a:p>
        </p:txBody>
      </p:sp>
      <p:sp>
        <p:nvSpPr>
          <p:cNvPr id="24" name="正方形/長方形 23"/>
          <p:cNvSpPr/>
          <p:nvPr/>
        </p:nvSpPr>
        <p:spPr bwMode="auto">
          <a:xfrm>
            <a:off x="539552" y="422109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アプリ</a:t>
            </a:r>
          </a:p>
        </p:txBody>
      </p:sp>
      <p:sp>
        <p:nvSpPr>
          <p:cNvPr id="25" name="正方形/長方形 24"/>
          <p:cNvSpPr/>
          <p:nvPr/>
        </p:nvSpPr>
        <p:spPr bwMode="auto">
          <a:xfrm>
            <a:off x="1700064" y="422109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アプリ</a:t>
            </a:r>
          </a:p>
        </p:txBody>
      </p:sp>
      <p:sp>
        <p:nvSpPr>
          <p:cNvPr id="26" name="正方形/長方形 25"/>
          <p:cNvSpPr/>
          <p:nvPr/>
        </p:nvSpPr>
        <p:spPr bwMode="auto">
          <a:xfrm>
            <a:off x="2843808" y="422109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アプリ</a:t>
            </a:r>
          </a:p>
        </p:txBody>
      </p:sp>
      <p:sp>
        <p:nvSpPr>
          <p:cNvPr id="40" name="正方形/長方形 39"/>
          <p:cNvSpPr/>
          <p:nvPr/>
        </p:nvSpPr>
        <p:spPr bwMode="auto">
          <a:xfrm>
            <a:off x="5076056" y="2204866"/>
            <a:ext cx="3600400" cy="2591661"/>
          </a:xfrm>
          <a:prstGeom prst="rect">
            <a:avLst/>
          </a:prstGeom>
          <a:solidFill>
            <a:schemeClr val="accent4">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smtClean="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accent4"/>
                </a:solidFill>
                <a:latin typeface="+mn-lt"/>
                <a:ea typeface="+mn-ea"/>
              </a:rPr>
              <a:t>データセンター</a:t>
            </a:r>
            <a:endParaRPr kumimoji="0" lang="ja-JP" altLang="en-US" sz="1400" b="0" i="0" u="none" strike="noStrike" cap="none" normalizeH="0" dirty="0" smtClean="0">
              <a:ln>
                <a:noFill/>
              </a:ln>
              <a:solidFill>
                <a:schemeClr val="accent4"/>
              </a:solidFill>
              <a:effectLst/>
              <a:latin typeface="+mn-lt"/>
              <a:ea typeface="+mn-ea"/>
            </a:endParaRPr>
          </a:p>
        </p:txBody>
      </p:sp>
      <p:sp>
        <p:nvSpPr>
          <p:cNvPr id="41" name="正方形/長方形 40"/>
          <p:cNvSpPr/>
          <p:nvPr/>
        </p:nvSpPr>
        <p:spPr bwMode="auto">
          <a:xfrm>
            <a:off x="5220072" y="3591892"/>
            <a:ext cx="3312368" cy="696107"/>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サーバー</a:t>
            </a:r>
          </a:p>
        </p:txBody>
      </p:sp>
      <p:sp>
        <p:nvSpPr>
          <p:cNvPr id="44" name="正方形/長方形 43"/>
          <p:cNvSpPr/>
          <p:nvPr/>
        </p:nvSpPr>
        <p:spPr bwMode="auto">
          <a:xfrm>
            <a:off x="5220072" y="2413300"/>
            <a:ext cx="3312368" cy="1015700"/>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smtClean="0">
                <a:ln>
                  <a:noFill/>
                </a:ln>
                <a:solidFill>
                  <a:schemeClr val="bg1"/>
                </a:solidFill>
                <a:effectLst/>
                <a:latin typeface="+mn-lt"/>
                <a:ea typeface="+mn-ea"/>
              </a:rPr>
              <a:t>アプリケーション</a:t>
            </a:r>
            <a:endParaRPr kumimoji="0" lang="en-US" altLang="ja-JP" sz="1600" dirty="0">
              <a:solidFill>
                <a:schemeClr val="bg1"/>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600" dirty="0">
              <a:solidFill>
                <a:schemeClr val="bg1"/>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600" b="0" i="0" u="none" strike="noStrike" cap="none" normalizeH="0" dirty="0" smtClean="0">
              <a:ln>
                <a:noFill/>
              </a:ln>
              <a:solidFill>
                <a:schemeClr val="bg1"/>
              </a:solidFill>
              <a:effectLst/>
              <a:latin typeface="+mn-lt"/>
              <a:ea typeface="+mn-ea"/>
            </a:endParaRPr>
          </a:p>
        </p:txBody>
      </p:sp>
      <p:sp>
        <p:nvSpPr>
          <p:cNvPr id="50" name="正方形/長方形 49"/>
          <p:cNvSpPr/>
          <p:nvPr/>
        </p:nvSpPr>
        <p:spPr bwMode="auto">
          <a:xfrm>
            <a:off x="5220072" y="1412776"/>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顧客</a:t>
            </a:r>
          </a:p>
        </p:txBody>
      </p:sp>
      <p:sp>
        <p:nvSpPr>
          <p:cNvPr id="51" name="正方形/長方形 50"/>
          <p:cNvSpPr/>
          <p:nvPr/>
        </p:nvSpPr>
        <p:spPr bwMode="auto">
          <a:xfrm>
            <a:off x="6372200" y="1412776"/>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顧客</a:t>
            </a:r>
          </a:p>
        </p:txBody>
      </p:sp>
      <p:sp>
        <p:nvSpPr>
          <p:cNvPr id="52" name="正方形/長方形 51"/>
          <p:cNvSpPr/>
          <p:nvPr/>
        </p:nvSpPr>
        <p:spPr bwMode="auto">
          <a:xfrm>
            <a:off x="7524328" y="1412776"/>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smtClean="0">
                <a:ln>
                  <a:noFill/>
                </a:ln>
                <a:solidFill>
                  <a:schemeClr val="bg1"/>
                </a:solidFill>
                <a:effectLst/>
                <a:latin typeface="+mn-lt"/>
                <a:ea typeface="+mn-ea"/>
              </a:rPr>
              <a:t>顧客</a:t>
            </a:r>
          </a:p>
        </p:txBody>
      </p:sp>
      <p:cxnSp>
        <p:nvCxnSpPr>
          <p:cNvPr id="28" name="直線矢印コネクタ 27"/>
          <p:cNvCxnSpPr/>
          <p:nvPr/>
        </p:nvCxnSpPr>
        <p:spPr bwMode="auto">
          <a:xfrm>
            <a:off x="1043608" y="1880829"/>
            <a:ext cx="0" cy="324036"/>
          </a:xfrm>
          <a:prstGeom prst="straightConnector1">
            <a:avLst/>
          </a:prstGeom>
          <a:solidFill>
            <a:schemeClr val="bg1"/>
          </a:solidFill>
          <a:ln w="38100" cap="flat" cmpd="sng" algn="ctr">
            <a:solidFill>
              <a:srgbClr val="FF6600"/>
            </a:solidFill>
            <a:prstDash val="solid"/>
            <a:round/>
            <a:headEnd type="triangle"/>
            <a:tailEnd type="triangle"/>
          </a:ln>
          <a:effectLst>
            <a:outerShdw blurRad="50800" dist="38100" dir="2700000" algn="tl" rotWithShape="0">
              <a:prstClr val="black">
                <a:alpha val="40000"/>
              </a:prstClr>
            </a:outerShdw>
          </a:effectLst>
        </p:spPr>
      </p:cxnSp>
      <p:cxnSp>
        <p:nvCxnSpPr>
          <p:cNvPr id="29" name="直線矢印コネクタ 28"/>
          <p:cNvCxnSpPr/>
          <p:nvPr/>
        </p:nvCxnSpPr>
        <p:spPr bwMode="auto">
          <a:xfrm>
            <a:off x="2195736" y="1880829"/>
            <a:ext cx="0" cy="324036"/>
          </a:xfrm>
          <a:prstGeom prst="straightConnector1">
            <a:avLst/>
          </a:prstGeom>
          <a:solidFill>
            <a:schemeClr val="bg1"/>
          </a:solidFill>
          <a:ln w="38100" cap="flat" cmpd="sng" algn="ctr">
            <a:solidFill>
              <a:srgbClr val="FF6600"/>
            </a:solidFill>
            <a:prstDash val="solid"/>
            <a:round/>
            <a:headEnd type="triangle"/>
            <a:tailEnd type="triangle"/>
          </a:ln>
          <a:effectLst>
            <a:outerShdw blurRad="50800" dist="38100" dir="2700000" algn="tl" rotWithShape="0">
              <a:prstClr val="black">
                <a:alpha val="40000"/>
              </a:prstClr>
            </a:outerShdw>
          </a:effectLst>
        </p:spPr>
      </p:cxnSp>
      <p:cxnSp>
        <p:nvCxnSpPr>
          <p:cNvPr id="30" name="直線矢印コネクタ 29"/>
          <p:cNvCxnSpPr/>
          <p:nvPr/>
        </p:nvCxnSpPr>
        <p:spPr bwMode="auto">
          <a:xfrm flipH="1">
            <a:off x="3347233" y="1880829"/>
            <a:ext cx="631" cy="324036"/>
          </a:xfrm>
          <a:prstGeom prst="straightConnector1">
            <a:avLst/>
          </a:prstGeom>
          <a:solidFill>
            <a:schemeClr val="bg1"/>
          </a:solidFill>
          <a:ln w="38100" cap="flat" cmpd="sng" algn="ctr">
            <a:solidFill>
              <a:srgbClr val="FF6600"/>
            </a:solidFill>
            <a:prstDash val="solid"/>
            <a:round/>
            <a:headEnd type="triangle"/>
            <a:tailEnd type="triangle"/>
          </a:ln>
          <a:effectLst>
            <a:outerShdw blurRad="50800" dist="38100" dir="2700000" algn="tl" rotWithShape="0">
              <a:prstClr val="black">
                <a:alpha val="40000"/>
              </a:prstClr>
            </a:outerShdw>
          </a:effectLst>
        </p:spPr>
      </p:cxnSp>
      <p:cxnSp>
        <p:nvCxnSpPr>
          <p:cNvPr id="56" name="直線矢印コネクタ 55"/>
          <p:cNvCxnSpPr/>
          <p:nvPr/>
        </p:nvCxnSpPr>
        <p:spPr bwMode="auto">
          <a:xfrm>
            <a:off x="5724128" y="1880828"/>
            <a:ext cx="0" cy="324036"/>
          </a:xfrm>
          <a:prstGeom prst="straightConnector1">
            <a:avLst/>
          </a:prstGeom>
          <a:solidFill>
            <a:schemeClr val="bg1"/>
          </a:solidFill>
          <a:ln w="38100" cap="flat" cmpd="sng" algn="ctr">
            <a:solidFill>
              <a:srgbClr val="FF6600"/>
            </a:solidFill>
            <a:prstDash val="solid"/>
            <a:round/>
            <a:headEnd type="triangle"/>
            <a:tailEnd type="triangle"/>
          </a:ln>
          <a:effectLst>
            <a:outerShdw blurRad="50800" dist="38100" dir="2700000" algn="tl" rotWithShape="0">
              <a:prstClr val="black">
                <a:alpha val="40000"/>
              </a:prstClr>
            </a:outerShdw>
          </a:effectLst>
        </p:spPr>
      </p:cxnSp>
      <p:cxnSp>
        <p:nvCxnSpPr>
          <p:cNvPr id="57" name="直線矢印コネクタ 56"/>
          <p:cNvCxnSpPr/>
          <p:nvPr/>
        </p:nvCxnSpPr>
        <p:spPr bwMode="auto">
          <a:xfrm>
            <a:off x="6876256" y="1880828"/>
            <a:ext cx="0" cy="324036"/>
          </a:xfrm>
          <a:prstGeom prst="straightConnector1">
            <a:avLst/>
          </a:prstGeom>
          <a:solidFill>
            <a:schemeClr val="bg1"/>
          </a:solidFill>
          <a:ln w="38100" cap="flat" cmpd="sng" algn="ctr">
            <a:solidFill>
              <a:srgbClr val="FF6600"/>
            </a:solidFill>
            <a:prstDash val="solid"/>
            <a:round/>
            <a:headEnd type="triangle"/>
            <a:tailEnd type="triangle"/>
          </a:ln>
          <a:effectLst>
            <a:outerShdw blurRad="50800" dist="38100" dir="2700000" algn="tl" rotWithShape="0">
              <a:prstClr val="black">
                <a:alpha val="40000"/>
              </a:prstClr>
            </a:outerShdw>
          </a:effectLst>
        </p:spPr>
      </p:cxnSp>
      <p:cxnSp>
        <p:nvCxnSpPr>
          <p:cNvPr id="58" name="直線矢印コネクタ 57"/>
          <p:cNvCxnSpPr/>
          <p:nvPr/>
        </p:nvCxnSpPr>
        <p:spPr bwMode="auto">
          <a:xfrm flipH="1">
            <a:off x="8027753" y="1880828"/>
            <a:ext cx="631" cy="324036"/>
          </a:xfrm>
          <a:prstGeom prst="straightConnector1">
            <a:avLst/>
          </a:prstGeom>
          <a:solidFill>
            <a:schemeClr val="bg1"/>
          </a:solidFill>
          <a:ln w="38100" cap="flat" cmpd="sng" algn="ctr">
            <a:solidFill>
              <a:srgbClr val="FF6600"/>
            </a:solidFill>
            <a:prstDash val="solid"/>
            <a:round/>
            <a:headEnd type="triangle"/>
            <a:tailEnd type="triangle"/>
          </a:ln>
          <a:effectLst>
            <a:outerShdw blurRad="50800" dist="38100" dir="2700000" algn="tl" rotWithShape="0">
              <a:prstClr val="black">
                <a:alpha val="40000"/>
              </a:prstClr>
            </a:outerShdw>
          </a:effectLst>
        </p:spPr>
      </p:cxnSp>
      <p:sp>
        <p:nvSpPr>
          <p:cNvPr id="59" name="正方形/長方形 58"/>
          <p:cNvSpPr/>
          <p:nvPr/>
        </p:nvSpPr>
        <p:spPr bwMode="auto">
          <a:xfrm>
            <a:off x="395536" y="5949282"/>
            <a:ext cx="3600400" cy="504055"/>
          </a:xfrm>
          <a:prstGeom prst="rect">
            <a:avLst/>
          </a:prstGeom>
          <a:solidFill>
            <a:schemeClr val="accent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smtClean="0">
                <a:ln>
                  <a:noFill/>
                </a:ln>
                <a:solidFill>
                  <a:schemeClr val="bg1"/>
                </a:solidFill>
                <a:effectLst/>
                <a:latin typeface="+mn-lt"/>
                <a:ea typeface="+mn-ea"/>
              </a:rPr>
              <a:t>パッケージをそのまま使用</a:t>
            </a:r>
          </a:p>
        </p:txBody>
      </p:sp>
      <p:sp>
        <p:nvSpPr>
          <p:cNvPr id="60" name="正方形/長方形 59"/>
          <p:cNvSpPr/>
          <p:nvPr/>
        </p:nvSpPr>
        <p:spPr bwMode="auto">
          <a:xfrm>
            <a:off x="5076056" y="4902305"/>
            <a:ext cx="3600400" cy="1551032"/>
          </a:xfrm>
          <a:prstGeom prst="rect">
            <a:avLst/>
          </a:prstGeom>
          <a:solidFill>
            <a:schemeClr val="accent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a:solidFill>
                  <a:schemeClr val="bg1"/>
                </a:solidFill>
                <a:latin typeface="+mn-lt"/>
                <a:ea typeface="+mn-ea"/>
              </a:rPr>
              <a:t>複数企業で</a:t>
            </a:r>
            <a:r>
              <a:rPr kumimoji="0" lang="ja-JP" altLang="en-US" sz="1600" dirty="0" smtClean="0">
                <a:solidFill>
                  <a:schemeClr val="bg1"/>
                </a:solidFill>
                <a:latin typeface="+mn-lt"/>
                <a:ea typeface="+mn-ea"/>
              </a:rPr>
              <a:t>の共有</a:t>
            </a:r>
            <a:r>
              <a:rPr kumimoji="0" lang="ja-JP" altLang="en-US" sz="1600" b="0" i="0" u="none" strike="noStrike" cap="none" normalizeH="0" dirty="0" smtClean="0">
                <a:ln>
                  <a:noFill/>
                </a:ln>
                <a:solidFill>
                  <a:schemeClr val="bg1"/>
                </a:solidFill>
                <a:effectLst/>
                <a:latin typeface="+mn-lt"/>
                <a:ea typeface="+mn-ea"/>
              </a:rPr>
              <a:t>を前提とした設計</a:t>
            </a:r>
            <a:endParaRPr kumimoji="0" lang="en-US" altLang="ja-JP" sz="1600" b="0" i="0" u="none" strike="noStrike" cap="none" normalizeH="0" dirty="0" smtClean="0">
              <a:ln>
                <a:noFill/>
              </a:ln>
              <a:solidFill>
                <a:schemeClr val="bg1"/>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a:solidFill>
                  <a:schemeClr val="bg1"/>
                </a:solidFill>
                <a:latin typeface="+mn-lt"/>
                <a:ea typeface="+mn-ea"/>
              </a:rPr>
              <a:t>データ</a:t>
            </a:r>
            <a:r>
              <a:rPr kumimoji="0" lang="ja-JP" altLang="en-US" sz="1600" dirty="0" smtClean="0">
                <a:solidFill>
                  <a:schemeClr val="bg1"/>
                </a:solidFill>
                <a:latin typeface="+mn-lt"/>
                <a:ea typeface="+mn-ea"/>
              </a:rPr>
              <a:t>の分離、セキュリティに配慮</a:t>
            </a:r>
            <a:endParaRPr kumimoji="0" lang="en-US" altLang="ja-JP" sz="1600" dirty="0" smtClean="0">
              <a:solidFill>
                <a:schemeClr val="bg1"/>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smtClean="0">
                <a:solidFill>
                  <a:schemeClr val="bg1"/>
                </a:solidFill>
                <a:latin typeface="+mn-lt"/>
                <a:ea typeface="+mn-ea"/>
              </a:rPr>
              <a:t>メンテナンスコストが低い</a:t>
            </a:r>
            <a:endParaRPr kumimoji="0" lang="en-US" altLang="ja-JP" sz="1600" dirty="0" smtClean="0">
              <a:solidFill>
                <a:schemeClr val="bg1"/>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a:solidFill>
                  <a:schemeClr val="bg1"/>
                </a:solidFill>
                <a:latin typeface="+mn-lt"/>
                <a:ea typeface="+mn-ea"/>
              </a:rPr>
              <a:t>リソース</a:t>
            </a:r>
            <a:r>
              <a:rPr kumimoji="0" lang="ja-JP" altLang="en-US" sz="1600" dirty="0" smtClean="0">
                <a:solidFill>
                  <a:schemeClr val="bg1"/>
                </a:solidFill>
                <a:latin typeface="+mn-lt"/>
                <a:ea typeface="+mn-ea"/>
              </a:rPr>
              <a:t>の利用効率が高い</a:t>
            </a:r>
            <a:endParaRPr kumimoji="0" lang="en-US" altLang="ja-JP" sz="1600" dirty="0" smtClean="0">
              <a:solidFill>
                <a:schemeClr val="bg1"/>
              </a:solidFill>
              <a:latin typeface="+mn-lt"/>
              <a:ea typeface="+mn-ea"/>
            </a:endParaRPr>
          </a:p>
        </p:txBody>
      </p:sp>
      <p:sp>
        <p:nvSpPr>
          <p:cNvPr id="13" name="テキスト ボックス 12"/>
          <p:cNvSpPr txBox="1"/>
          <p:nvPr/>
        </p:nvSpPr>
        <p:spPr>
          <a:xfrm>
            <a:off x="395536" y="3789041"/>
            <a:ext cx="3600400" cy="338554"/>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kumimoji="1" lang="ja-JP" altLang="en-US" sz="1600" dirty="0" smtClean="0">
                <a:solidFill>
                  <a:schemeClr val="accent4"/>
                </a:solidFill>
                <a:latin typeface="+mn-lt"/>
                <a:ea typeface="+mn-ea"/>
              </a:rPr>
              <a:t>または</a:t>
            </a:r>
          </a:p>
        </p:txBody>
      </p:sp>
      <p:sp>
        <p:nvSpPr>
          <p:cNvPr id="39" name="正方形/長方形 38"/>
          <p:cNvSpPr/>
          <p:nvPr/>
        </p:nvSpPr>
        <p:spPr bwMode="auto">
          <a:xfrm>
            <a:off x="5372472" y="2994462"/>
            <a:ext cx="3015952" cy="357805"/>
          </a:xfrm>
          <a:prstGeom prst="rect">
            <a:avLst/>
          </a:prstGeom>
          <a:solidFill>
            <a:schemeClr val="accent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smtClean="0">
                <a:ln>
                  <a:noFill/>
                </a:ln>
                <a:solidFill>
                  <a:schemeClr val="bg1"/>
                </a:solidFill>
                <a:effectLst/>
                <a:latin typeface="+mn-lt"/>
                <a:ea typeface="+mn-ea"/>
              </a:rPr>
              <a:t>マルチテナント</a:t>
            </a:r>
            <a:r>
              <a:rPr kumimoji="0" lang="en-US" altLang="ja-JP" sz="1600" b="0" i="0" u="none" strike="noStrike" cap="none" normalizeH="0" dirty="0" smtClean="0">
                <a:ln>
                  <a:noFill/>
                </a:ln>
                <a:solidFill>
                  <a:schemeClr val="bg1"/>
                </a:solidFill>
                <a:effectLst/>
                <a:latin typeface="+mn-lt"/>
                <a:ea typeface="+mn-ea"/>
              </a:rPr>
              <a:t>DB</a:t>
            </a:r>
            <a:endParaRPr kumimoji="0" lang="ja-JP" altLang="en-US" sz="1600" b="0" i="0" u="none" strike="noStrike" cap="none" normalizeH="0" dirty="0" smtClean="0">
              <a:ln>
                <a:noFill/>
              </a:ln>
              <a:solidFill>
                <a:schemeClr val="bg1"/>
              </a:solidFill>
              <a:effectLst/>
              <a:latin typeface="+mn-lt"/>
              <a:ea typeface="+mn-ea"/>
            </a:endParaRPr>
          </a:p>
        </p:txBody>
      </p:sp>
      <p:sp>
        <p:nvSpPr>
          <p:cNvPr id="47" name="正方形/長方形 46"/>
          <p:cNvSpPr/>
          <p:nvPr/>
        </p:nvSpPr>
        <p:spPr bwMode="auto">
          <a:xfrm>
            <a:off x="395536" y="980727"/>
            <a:ext cx="3600400" cy="357805"/>
          </a:xfrm>
          <a:prstGeom prst="rect">
            <a:avLst/>
          </a:prstGeom>
          <a:solidFill>
            <a:schemeClr val="bg1">
              <a:lumMod val="6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dirty="0" smtClean="0">
                <a:ln>
                  <a:noFill/>
                </a:ln>
                <a:solidFill>
                  <a:schemeClr val="bg1"/>
                </a:solidFill>
                <a:effectLst/>
                <a:latin typeface="+mn-lt"/>
                <a:ea typeface="+mn-ea"/>
              </a:rPr>
              <a:t>ASP</a:t>
            </a:r>
            <a:endParaRPr kumimoji="0" lang="ja-JP" altLang="en-US" sz="1600" b="0" i="0" u="none" strike="noStrike" cap="none" normalizeH="0" dirty="0" smtClean="0">
              <a:ln>
                <a:noFill/>
              </a:ln>
              <a:solidFill>
                <a:schemeClr val="bg1"/>
              </a:solidFill>
              <a:effectLst/>
              <a:latin typeface="+mn-lt"/>
              <a:ea typeface="+mn-ea"/>
            </a:endParaRPr>
          </a:p>
        </p:txBody>
      </p:sp>
      <p:sp>
        <p:nvSpPr>
          <p:cNvPr id="48" name="正方形/長方形 47"/>
          <p:cNvSpPr/>
          <p:nvPr/>
        </p:nvSpPr>
        <p:spPr bwMode="auto">
          <a:xfrm>
            <a:off x="5076056" y="980726"/>
            <a:ext cx="3600400" cy="357805"/>
          </a:xfrm>
          <a:prstGeom prst="rect">
            <a:avLst/>
          </a:prstGeom>
          <a:solidFill>
            <a:srgbClr val="800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dirty="0" smtClean="0">
                <a:ln>
                  <a:noFill/>
                </a:ln>
                <a:solidFill>
                  <a:schemeClr val="bg1"/>
                </a:solidFill>
                <a:effectLst/>
                <a:latin typeface="+mn-lt"/>
                <a:ea typeface="+mn-ea"/>
              </a:rPr>
              <a:t>SaaS</a:t>
            </a:r>
            <a:endParaRPr kumimoji="0" lang="ja-JP" altLang="en-US" sz="1600" b="0" i="0" u="none" strike="noStrike" cap="none" normalizeH="0" dirty="0" smtClean="0">
              <a:ln>
                <a:noFill/>
              </a:ln>
              <a:solidFill>
                <a:schemeClr val="bg1"/>
              </a:solidFill>
              <a:effectLst/>
              <a:latin typeface="+mn-lt"/>
              <a:ea typeface="+mn-ea"/>
            </a:endParaRPr>
          </a:p>
        </p:txBody>
      </p:sp>
    </p:spTree>
    <p:extLst>
      <p:ext uri="{BB962C8B-B14F-4D97-AF65-F5344CB8AC3E}">
        <p14:creationId xmlns:p14="http://schemas.microsoft.com/office/powerpoint/2010/main" val="2047107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500"/>
                                        <p:tgtEl>
                                          <p:spTgt spid="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500"/>
                                        <p:tgtEl>
                                          <p:spTgt spid="23"/>
                                        </p:tgtEl>
                                      </p:cBhvr>
                                    </p:animEffect>
                                  </p:childTnLst>
                                </p:cTn>
                              </p:par>
                              <p:par>
                                <p:cTn id="35" presetID="10" presetClass="entr" presetSubtype="0"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nodeType="with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500"/>
                                        <p:tgtEl>
                                          <p:spTgt spid="3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500"/>
                                        <p:tgtEl>
                                          <p:spTgt spid="1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fade">
                                      <p:cBhvr>
                                        <p:cTn id="63" dur="500"/>
                                        <p:tgtEl>
                                          <p:spTgt spid="2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fade">
                                      <p:cBhvr>
                                        <p:cTn id="69" dur="500"/>
                                        <p:tgtEl>
                                          <p:spTgt spid="2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9"/>
                                        </p:tgtEl>
                                        <p:attrNameLst>
                                          <p:attrName>style.visibility</p:attrName>
                                        </p:attrNameLst>
                                      </p:cBhvr>
                                      <p:to>
                                        <p:strVal val="visible"/>
                                      </p:to>
                                    </p:set>
                                    <p:animEffect transition="in" filter="fade">
                                      <p:cBhvr>
                                        <p:cTn id="72" dur="500"/>
                                        <p:tgtEl>
                                          <p:spTgt spid="5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500"/>
                                        <p:tgtEl>
                                          <p:spTgt spid="13"/>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500"/>
                                        <p:tgtEl>
                                          <p:spTgt spid="4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fade">
                                      <p:cBhvr>
                                        <p:cTn id="83" dur="500"/>
                                        <p:tgtEl>
                                          <p:spTgt spid="4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fade">
                                      <p:cBhvr>
                                        <p:cTn id="86" dur="500"/>
                                        <p:tgtEl>
                                          <p:spTgt spid="4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0"/>
                                        </p:tgtEl>
                                        <p:attrNameLst>
                                          <p:attrName>style.visibility</p:attrName>
                                        </p:attrNameLst>
                                      </p:cBhvr>
                                      <p:to>
                                        <p:strVal val="visible"/>
                                      </p:to>
                                    </p:set>
                                    <p:animEffect transition="in" filter="fade">
                                      <p:cBhvr>
                                        <p:cTn id="89" dur="500"/>
                                        <p:tgtEl>
                                          <p:spTgt spid="50"/>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2"/>
                                        </p:tgtEl>
                                        <p:attrNameLst>
                                          <p:attrName>style.visibility</p:attrName>
                                        </p:attrNameLst>
                                      </p:cBhvr>
                                      <p:to>
                                        <p:strVal val="visible"/>
                                      </p:to>
                                    </p:set>
                                    <p:animEffect transition="in" filter="fade">
                                      <p:cBhvr>
                                        <p:cTn id="95" dur="500"/>
                                        <p:tgtEl>
                                          <p:spTgt spid="52"/>
                                        </p:tgtEl>
                                      </p:cBhvr>
                                    </p:animEffect>
                                  </p:childTnLst>
                                </p:cTn>
                              </p:par>
                              <p:par>
                                <p:cTn id="96" presetID="10" presetClass="entr" presetSubtype="0" fill="hold"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500"/>
                                        <p:tgtEl>
                                          <p:spTgt spid="56"/>
                                        </p:tgtEl>
                                      </p:cBhvr>
                                    </p:animEffect>
                                  </p:childTnLst>
                                </p:cTn>
                              </p:par>
                              <p:par>
                                <p:cTn id="99" presetID="10" presetClass="entr" presetSubtype="0" fill="hold" nodeType="withEffect">
                                  <p:stCondLst>
                                    <p:cond delay="0"/>
                                  </p:stCondLst>
                                  <p:childTnLst>
                                    <p:set>
                                      <p:cBhvr>
                                        <p:cTn id="100" dur="1" fill="hold">
                                          <p:stCondLst>
                                            <p:cond delay="0"/>
                                          </p:stCondLst>
                                        </p:cTn>
                                        <p:tgtEl>
                                          <p:spTgt spid="57"/>
                                        </p:tgtEl>
                                        <p:attrNameLst>
                                          <p:attrName>style.visibility</p:attrName>
                                        </p:attrNameLst>
                                      </p:cBhvr>
                                      <p:to>
                                        <p:strVal val="visible"/>
                                      </p:to>
                                    </p:set>
                                    <p:animEffect transition="in" filter="fade">
                                      <p:cBhvr>
                                        <p:cTn id="101" dur="500"/>
                                        <p:tgtEl>
                                          <p:spTgt spid="57"/>
                                        </p:tgtEl>
                                      </p:cBhvr>
                                    </p:animEffect>
                                  </p:childTnLst>
                                </p:cTn>
                              </p:par>
                              <p:par>
                                <p:cTn id="102" presetID="10" presetClass="entr" presetSubtype="0" fill="hold" nodeType="withEffect">
                                  <p:stCondLst>
                                    <p:cond delay="0"/>
                                  </p:stCondLst>
                                  <p:childTnLst>
                                    <p:set>
                                      <p:cBhvr>
                                        <p:cTn id="103" dur="1" fill="hold">
                                          <p:stCondLst>
                                            <p:cond delay="0"/>
                                          </p:stCondLst>
                                        </p:cTn>
                                        <p:tgtEl>
                                          <p:spTgt spid="58"/>
                                        </p:tgtEl>
                                        <p:attrNameLst>
                                          <p:attrName>style.visibility</p:attrName>
                                        </p:attrNameLst>
                                      </p:cBhvr>
                                      <p:to>
                                        <p:strVal val="visible"/>
                                      </p:to>
                                    </p:set>
                                    <p:animEffect transition="in" filter="fade">
                                      <p:cBhvr>
                                        <p:cTn id="104" dur="500"/>
                                        <p:tgtEl>
                                          <p:spTgt spid="5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60"/>
                                        </p:tgtEl>
                                        <p:attrNameLst>
                                          <p:attrName>style.visibility</p:attrName>
                                        </p:attrNameLst>
                                      </p:cBhvr>
                                      <p:to>
                                        <p:strVal val="visible"/>
                                      </p:to>
                                    </p:set>
                                    <p:animEffect transition="in" filter="fade">
                                      <p:cBhvr>
                                        <p:cTn id="107" dur="500"/>
                                        <p:tgtEl>
                                          <p:spTgt spid="60"/>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39"/>
                                        </p:tgtEl>
                                        <p:attrNameLst>
                                          <p:attrName>style.visibility</p:attrName>
                                        </p:attrNameLst>
                                      </p:cBhvr>
                                      <p:to>
                                        <p:strVal val="visible"/>
                                      </p:to>
                                    </p:set>
                                    <p:animEffect transition="in" filter="fade">
                                      <p:cBhvr>
                                        <p:cTn id="110" dur="500"/>
                                        <p:tgtEl>
                                          <p:spTgt spid="39"/>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48"/>
                                        </p:tgtEl>
                                        <p:attrNameLst>
                                          <p:attrName>style.visibility</p:attrName>
                                        </p:attrNameLst>
                                      </p:cBhvr>
                                      <p:to>
                                        <p:strVal val="visible"/>
                                      </p:to>
                                    </p:set>
                                    <p:animEffect transition="in" filter="fade">
                                      <p:cBhvr>
                                        <p:cTn id="11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9" grpId="0" animBg="1"/>
      <p:bldP spid="3" grpId="0" animBg="1"/>
      <p:bldP spid="4" grpId="0" animBg="1"/>
      <p:bldP spid="5" grpId="0" animBg="1"/>
      <p:bldP spid="6" grpId="0" animBg="1"/>
      <p:bldP spid="7" grpId="0" animBg="1"/>
      <p:bldP spid="8" grpId="0" animBg="1"/>
      <p:bldP spid="10" grpId="0" animBg="1"/>
      <p:bldP spid="11" grpId="0" animBg="1"/>
      <p:bldP spid="16" grpId="0" animBg="1"/>
      <p:bldP spid="20" grpId="0" animBg="1"/>
      <p:bldP spid="21" grpId="0" animBg="1"/>
      <p:bldP spid="23" grpId="0" animBg="1"/>
      <p:bldP spid="24" grpId="0" animBg="1"/>
      <p:bldP spid="25" grpId="0" animBg="1"/>
      <p:bldP spid="26" grpId="0" animBg="1"/>
      <p:bldP spid="40" grpId="0" animBg="1"/>
      <p:bldP spid="41" grpId="0" animBg="1"/>
      <p:bldP spid="44" grpId="0" animBg="1"/>
      <p:bldP spid="50" grpId="0" animBg="1"/>
      <p:bldP spid="51" grpId="0" animBg="1"/>
      <p:bldP spid="52" grpId="0" animBg="1"/>
      <p:bldP spid="59" grpId="0" animBg="1"/>
      <p:bldP spid="60" grpId="0" animBg="1"/>
      <p:bldP spid="13" grpId="0"/>
      <p:bldP spid="39" grpId="0" animBg="1"/>
      <p:bldP spid="47" grpId="0" animBg="1"/>
      <p:bldP spid="4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err="1" smtClean="0"/>
              <a:t>PaaS</a:t>
            </a:r>
            <a:r>
              <a:rPr kumimoji="1" lang="ja-JP" altLang="en-US" dirty="0" smtClean="0"/>
              <a:t>の誕生</a:t>
            </a:r>
            <a:endParaRPr kumimoji="1" lang="ja-JP" altLang="en-US" dirty="0"/>
          </a:p>
        </p:txBody>
      </p:sp>
      <p:sp>
        <p:nvSpPr>
          <p:cNvPr id="19" name="正方形/長方形 18"/>
          <p:cNvSpPr/>
          <p:nvPr/>
        </p:nvSpPr>
        <p:spPr bwMode="auto">
          <a:xfrm>
            <a:off x="539552" y="1124744"/>
            <a:ext cx="4608513" cy="1800200"/>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3600" b="0" i="0" u="none" strike="noStrike" cap="none" normalizeH="0" dirty="0" smtClean="0">
                <a:ln>
                  <a:noFill/>
                </a:ln>
                <a:solidFill>
                  <a:schemeClr val="bg1"/>
                </a:solidFill>
                <a:effectLst/>
                <a:latin typeface="+mn-lt"/>
                <a:ea typeface="+mn-ea"/>
              </a:rPr>
              <a:t>Sales</a:t>
            </a:r>
            <a:r>
              <a:rPr kumimoji="0" lang="en-US" altLang="ja-JP" sz="3600" dirty="0" smtClean="0">
                <a:solidFill>
                  <a:schemeClr val="bg1"/>
                </a:solidFill>
                <a:latin typeface="+mn-lt"/>
                <a:ea typeface="+mn-ea"/>
              </a:rPr>
              <a:t>force (1999)</a:t>
            </a:r>
            <a:endParaRPr kumimoji="0" lang="ja-JP" altLang="en-US" sz="3600" b="0" i="0" u="none" strike="noStrike" cap="none" normalizeH="0" dirty="0" smtClean="0">
              <a:ln>
                <a:noFill/>
              </a:ln>
              <a:solidFill>
                <a:schemeClr val="bg1"/>
              </a:solidFill>
              <a:effectLst/>
              <a:latin typeface="+mn-lt"/>
              <a:ea typeface="+mn-ea"/>
            </a:endParaRPr>
          </a:p>
        </p:txBody>
      </p:sp>
      <p:grpSp>
        <p:nvGrpSpPr>
          <p:cNvPr id="3" name="グループ化 2"/>
          <p:cNvGrpSpPr/>
          <p:nvPr/>
        </p:nvGrpSpPr>
        <p:grpSpPr>
          <a:xfrm>
            <a:off x="539553" y="3140968"/>
            <a:ext cx="4617755" cy="3196743"/>
            <a:chOff x="539553" y="3140968"/>
            <a:chExt cx="4617755" cy="3196743"/>
          </a:xfrm>
          <a:effectLst>
            <a:outerShdw blurRad="50800" dist="38100" dir="2700000" algn="tl" rotWithShape="0">
              <a:prstClr val="black">
                <a:alpha val="40000"/>
              </a:prstClr>
            </a:outerShdw>
          </a:effectLst>
        </p:grpSpPr>
        <p:cxnSp>
          <p:nvCxnSpPr>
            <p:cNvPr id="8" name="直線コネクタ 7"/>
            <p:cNvCxnSpPr/>
            <p:nvPr/>
          </p:nvCxnSpPr>
          <p:spPr bwMode="auto">
            <a:xfrm>
              <a:off x="539553" y="5539298"/>
              <a:ext cx="4617755" cy="0"/>
            </a:xfrm>
            <a:prstGeom prst="line">
              <a:avLst/>
            </a:prstGeom>
            <a:solidFill>
              <a:schemeClr val="bg1"/>
            </a:solidFill>
            <a:ln w="38100" cap="flat" cmpd="sng" algn="ctr">
              <a:solidFill>
                <a:srgbClr val="C00000"/>
              </a:solidFill>
              <a:prstDash val="solid"/>
              <a:round/>
              <a:headEnd type="none" w="med" len="med"/>
              <a:tailEnd type="none" w="med" len="med"/>
            </a:ln>
            <a:effectLst/>
          </p:spPr>
        </p:cxnSp>
        <p:sp>
          <p:nvSpPr>
            <p:cNvPr id="5" name="下矢印 4"/>
            <p:cNvSpPr/>
            <p:nvPr/>
          </p:nvSpPr>
          <p:spPr bwMode="auto">
            <a:xfrm>
              <a:off x="548795" y="3140968"/>
              <a:ext cx="4608513" cy="864096"/>
            </a:xfrm>
            <a:prstGeom prst="downArrow">
              <a:avLst/>
            </a:prstGeom>
            <a:solidFill>
              <a:srgbClr val="92D050"/>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smtClean="0">
                <a:ln>
                  <a:noFill/>
                </a:ln>
                <a:effectLst/>
                <a:latin typeface="+mn-lt"/>
                <a:ea typeface="+mn-ea"/>
              </a:endParaRPr>
            </a:p>
          </p:txBody>
        </p:sp>
        <p:sp>
          <p:nvSpPr>
            <p:cNvPr id="20" name="正方形/長方形 19"/>
            <p:cNvSpPr/>
            <p:nvPr/>
          </p:nvSpPr>
          <p:spPr bwMode="auto">
            <a:xfrm>
              <a:off x="539554" y="4196988"/>
              <a:ext cx="3032720" cy="1260140"/>
            </a:xfrm>
            <a:prstGeom prst="rect">
              <a:avLst/>
            </a:prstGeom>
            <a:solidFill>
              <a:schemeClr val="accent4"/>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3600" b="0" i="0" u="none" strike="noStrike" cap="none" normalizeH="0" dirty="0" err="1" smtClean="0">
                  <a:ln>
                    <a:noFill/>
                  </a:ln>
                  <a:solidFill>
                    <a:schemeClr val="bg1"/>
                  </a:solidFill>
                  <a:effectLst/>
                  <a:latin typeface="+mn-lt"/>
                  <a:ea typeface="+mn-ea"/>
                </a:rPr>
                <a:t>Sales</a:t>
              </a:r>
              <a:r>
                <a:rPr kumimoji="0" lang="en-US" altLang="ja-JP" sz="3600" dirty="0" err="1">
                  <a:solidFill>
                    <a:schemeClr val="bg1"/>
                  </a:solidFill>
                  <a:latin typeface="+mn-lt"/>
                  <a:ea typeface="+mn-ea"/>
                </a:rPr>
                <a:t>force</a:t>
              </a:r>
              <a:endParaRPr kumimoji="0" lang="ja-JP" altLang="en-US" sz="3600" b="0" i="0" u="none" strike="noStrike" cap="none" normalizeH="0" dirty="0" smtClean="0">
                <a:ln>
                  <a:noFill/>
                </a:ln>
                <a:solidFill>
                  <a:schemeClr val="bg1"/>
                </a:solidFill>
                <a:effectLst/>
                <a:latin typeface="+mn-lt"/>
                <a:ea typeface="+mn-ea"/>
              </a:endParaRPr>
            </a:p>
          </p:txBody>
        </p:sp>
        <p:sp>
          <p:nvSpPr>
            <p:cNvPr id="23" name="正方形/長方形 22"/>
            <p:cNvSpPr/>
            <p:nvPr/>
          </p:nvSpPr>
          <p:spPr bwMode="auto">
            <a:xfrm>
              <a:off x="539554" y="5609528"/>
              <a:ext cx="1440160" cy="728183"/>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Database</a:t>
              </a:r>
              <a:endParaRPr kumimoji="0" lang="ja-JP" altLang="en-US" sz="1400" b="0" i="0" u="none" strike="noStrike" cap="none" normalizeH="0" dirty="0" smtClean="0">
                <a:ln>
                  <a:noFill/>
                </a:ln>
                <a:solidFill>
                  <a:schemeClr val="bg1"/>
                </a:solidFill>
                <a:effectLst/>
                <a:latin typeface="+mn-lt"/>
                <a:ea typeface="+mn-ea"/>
              </a:endParaRPr>
            </a:p>
          </p:txBody>
        </p:sp>
        <p:sp>
          <p:nvSpPr>
            <p:cNvPr id="24" name="正方形/長方形 23"/>
            <p:cNvSpPr/>
            <p:nvPr/>
          </p:nvSpPr>
          <p:spPr bwMode="auto">
            <a:xfrm>
              <a:off x="2132114" y="5609247"/>
              <a:ext cx="1440160" cy="728183"/>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Workflow</a:t>
              </a:r>
              <a:endParaRPr kumimoji="0" lang="ja-JP" altLang="en-US" sz="1400" b="0" i="0" u="none" strike="noStrike" cap="none" normalizeH="0" dirty="0" smtClean="0">
                <a:ln>
                  <a:noFill/>
                </a:ln>
                <a:solidFill>
                  <a:schemeClr val="bg1"/>
                </a:solidFill>
                <a:effectLst/>
                <a:latin typeface="+mn-lt"/>
                <a:ea typeface="+mn-ea"/>
              </a:endParaRPr>
            </a:p>
          </p:txBody>
        </p:sp>
        <p:sp>
          <p:nvSpPr>
            <p:cNvPr id="25" name="正方形/長方形 24"/>
            <p:cNvSpPr/>
            <p:nvPr/>
          </p:nvSpPr>
          <p:spPr bwMode="auto">
            <a:xfrm>
              <a:off x="3707905" y="5609528"/>
              <a:ext cx="1440160" cy="728183"/>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Other</a:t>
              </a:r>
              <a:endParaRPr kumimoji="0" lang="ja-JP" altLang="en-US" sz="1400" b="0" i="0" u="none" strike="noStrike" cap="none" normalizeH="0" dirty="0" smtClean="0">
                <a:ln>
                  <a:noFill/>
                </a:ln>
                <a:solidFill>
                  <a:schemeClr val="bg1"/>
                </a:solidFill>
                <a:effectLst/>
                <a:latin typeface="+mn-lt"/>
                <a:ea typeface="+mn-ea"/>
              </a:endParaRPr>
            </a:p>
          </p:txBody>
        </p:sp>
      </p:grpSp>
      <p:sp>
        <p:nvSpPr>
          <p:cNvPr id="26" name="正方形/長方形 25"/>
          <p:cNvSpPr/>
          <p:nvPr/>
        </p:nvSpPr>
        <p:spPr bwMode="auto">
          <a:xfrm>
            <a:off x="3707905" y="4198267"/>
            <a:ext cx="650931" cy="1262220"/>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defTabSz="914400" fontAlgn="base">
              <a:spcBef>
                <a:spcPct val="20000"/>
              </a:spcBef>
              <a:spcAft>
                <a:spcPct val="0"/>
              </a:spcAft>
            </a:pPr>
            <a:r>
              <a:rPr kumimoji="0" lang="en-US" altLang="ja-JP" sz="1400" dirty="0">
                <a:solidFill>
                  <a:schemeClr val="bg1"/>
                </a:solidFill>
              </a:rPr>
              <a:t>User</a:t>
            </a:r>
          </a:p>
          <a:p>
            <a:pPr algn="ctr" defTabSz="914400" fontAlgn="base">
              <a:spcBef>
                <a:spcPct val="20000"/>
              </a:spcBef>
              <a:spcAft>
                <a:spcPct val="0"/>
              </a:spcAft>
            </a:pPr>
            <a:r>
              <a:rPr kumimoji="0" lang="en-US" altLang="ja-JP" sz="1400" dirty="0">
                <a:solidFill>
                  <a:schemeClr val="bg1"/>
                </a:solidFill>
              </a:rPr>
              <a:t>App</a:t>
            </a:r>
            <a:endParaRPr kumimoji="0" lang="ja-JP" altLang="en-US" sz="1400" dirty="0">
              <a:solidFill>
                <a:schemeClr val="bg1"/>
              </a:solidFill>
            </a:endParaRPr>
          </a:p>
        </p:txBody>
      </p:sp>
      <p:sp>
        <p:nvSpPr>
          <p:cNvPr id="27" name="正方形/長方形 26"/>
          <p:cNvSpPr/>
          <p:nvPr/>
        </p:nvSpPr>
        <p:spPr bwMode="auto">
          <a:xfrm>
            <a:off x="4497134" y="4194908"/>
            <a:ext cx="650931" cy="1262220"/>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defTabSz="914400" fontAlgn="base">
              <a:spcBef>
                <a:spcPct val="20000"/>
              </a:spcBef>
              <a:spcAft>
                <a:spcPct val="0"/>
              </a:spcAft>
            </a:pPr>
            <a:r>
              <a:rPr kumimoji="0" lang="en-US" altLang="ja-JP" sz="1400" dirty="0">
                <a:solidFill>
                  <a:schemeClr val="bg1"/>
                </a:solidFill>
              </a:rPr>
              <a:t>User</a:t>
            </a:r>
          </a:p>
          <a:p>
            <a:pPr algn="ctr" defTabSz="914400" fontAlgn="base">
              <a:spcBef>
                <a:spcPct val="20000"/>
              </a:spcBef>
              <a:spcAft>
                <a:spcPct val="0"/>
              </a:spcAft>
            </a:pPr>
            <a:r>
              <a:rPr kumimoji="0" lang="en-US" altLang="ja-JP" sz="1400" dirty="0">
                <a:solidFill>
                  <a:schemeClr val="bg1"/>
                </a:solidFill>
              </a:rPr>
              <a:t>App</a:t>
            </a:r>
            <a:endParaRPr kumimoji="0" lang="ja-JP" altLang="en-US" sz="1400" dirty="0">
              <a:solidFill>
                <a:schemeClr val="bg1"/>
              </a:solidFill>
            </a:endParaRPr>
          </a:p>
        </p:txBody>
      </p:sp>
      <p:sp>
        <p:nvSpPr>
          <p:cNvPr id="28" name="正方形/長方形 27"/>
          <p:cNvSpPr/>
          <p:nvPr/>
        </p:nvSpPr>
        <p:spPr bwMode="auto">
          <a:xfrm>
            <a:off x="5580112" y="1124744"/>
            <a:ext cx="3161532" cy="1800200"/>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r>
              <a:rPr lang="en-US" altLang="ja-JP" sz="1600" dirty="0" err="1">
                <a:solidFill>
                  <a:schemeClr val="bg1"/>
                </a:solidFill>
              </a:rPr>
              <a:t>Salesforce</a:t>
            </a:r>
            <a:r>
              <a:rPr lang="ja-JP" altLang="en-US" sz="1600" dirty="0">
                <a:solidFill>
                  <a:schemeClr val="bg1"/>
                </a:solidFill>
              </a:rPr>
              <a:t>の顧客から、</a:t>
            </a:r>
            <a:r>
              <a:rPr lang="en-US" altLang="ja-JP" sz="1600" dirty="0" err="1">
                <a:solidFill>
                  <a:schemeClr val="bg1"/>
                </a:solidFill>
              </a:rPr>
              <a:t>Salesforce</a:t>
            </a:r>
            <a:r>
              <a:rPr lang="ja-JP" altLang="en-US" sz="1600" dirty="0">
                <a:solidFill>
                  <a:schemeClr val="bg1"/>
                </a:solidFill>
              </a:rPr>
              <a:t>が持っているデータベース、ワークフローなどの機能を使って</a:t>
            </a:r>
            <a:r>
              <a:rPr lang="en-US" altLang="ja-JP" sz="1600" dirty="0">
                <a:solidFill>
                  <a:schemeClr val="bg1"/>
                </a:solidFill>
              </a:rPr>
              <a:t>CRM</a:t>
            </a:r>
            <a:r>
              <a:rPr lang="ja-JP" altLang="en-US" sz="1600" dirty="0">
                <a:solidFill>
                  <a:schemeClr val="bg1"/>
                </a:solidFill>
              </a:rPr>
              <a:t>以外のアプリを作成したいという要望が高まった</a:t>
            </a:r>
          </a:p>
        </p:txBody>
      </p:sp>
      <p:sp>
        <p:nvSpPr>
          <p:cNvPr id="29" name="正方形/長方形 28"/>
          <p:cNvSpPr/>
          <p:nvPr/>
        </p:nvSpPr>
        <p:spPr bwMode="auto">
          <a:xfrm>
            <a:off x="5580112" y="4198266"/>
            <a:ext cx="3161532" cy="2139163"/>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r>
              <a:rPr lang="en-US" altLang="ja-JP" sz="1600" dirty="0">
                <a:solidFill>
                  <a:schemeClr val="bg1"/>
                </a:solidFill>
              </a:rPr>
              <a:t>API</a:t>
            </a:r>
            <a:r>
              <a:rPr lang="ja-JP" altLang="en-US" sz="1600" dirty="0">
                <a:solidFill>
                  <a:schemeClr val="bg1"/>
                </a:solidFill>
              </a:rPr>
              <a:t>を整備して公開 </a:t>
            </a:r>
            <a:r>
              <a:rPr lang="en-US" altLang="ja-JP" sz="1600" dirty="0">
                <a:solidFill>
                  <a:schemeClr val="bg1"/>
                </a:solidFill>
              </a:rPr>
              <a:t>(2007.7</a:t>
            </a:r>
            <a:r>
              <a:rPr lang="en-US" altLang="ja-JP" sz="1600" dirty="0" smtClean="0">
                <a:solidFill>
                  <a:schemeClr val="bg1"/>
                </a:solidFill>
              </a:rPr>
              <a:t>)</a:t>
            </a:r>
          </a:p>
          <a:p>
            <a:endParaRPr lang="en-US" altLang="ja-JP" sz="1600" dirty="0">
              <a:solidFill>
                <a:schemeClr val="bg1"/>
              </a:solidFill>
            </a:endParaRPr>
          </a:p>
          <a:p>
            <a:r>
              <a:rPr lang="ja-JP" altLang="en-US" sz="1600" dirty="0" smtClean="0">
                <a:solidFill>
                  <a:schemeClr val="bg1"/>
                </a:solidFill>
              </a:rPr>
              <a:t>→ </a:t>
            </a:r>
            <a:r>
              <a:rPr lang="en-US" altLang="ja-JP" sz="1600" dirty="0" smtClean="0">
                <a:solidFill>
                  <a:schemeClr val="bg1"/>
                </a:solidFill>
              </a:rPr>
              <a:t>Force.com (2007)</a:t>
            </a:r>
            <a:endParaRPr lang="en-US" altLang="ja-JP" sz="1600" dirty="0">
              <a:solidFill>
                <a:schemeClr val="bg1"/>
              </a:solidFill>
            </a:endParaRPr>
          </a:p>
          <a:p>
            <a:r>
              <a:rPr lang="ja-JP" altLang="en-US" sz="1600" dirty="0" smtClean="0">
                <a:solidFill>
                  <a:schemeClr val="bg1"/>
                </a:solidFill>
              </a:rPr>
              <a:t>→ </a:t>
            </a:r>
            <a:r>
              <a:rPr lang="en-US" altLang="ja-JP" sz="1600" dirty="0" smtClean="0">
                <a:solidFill>
                  <a:schemeClr val="bg1"/>
                </a:solidFill>
              </a:rPr>
              <a:t>database.com </a:t>
            </a:r>
            <a:r>
              <a:rPr lang="en-US" altLang="ja-JP" sz="1600" dirty="0">
                <a:solidFill>
                  <a:schemeClr val="bg1"/>
                </a:solidFill>
              </a:rPr>
              <a:t>(</a:t>
            </a:r>
            <a:r>
              <a:rPr lang="en-US" altLang="ja-JP" sz="1600" dirty="0" smtClean="0">
                <a:solidFill>
                  <a:schemeClr val="bg1"/>
                </a:solidFill>
              </a:rPr>
              <a:t>2010)</a:t>
            </a:r>
          </a:p>
          <a:p>
            <a:r>
              <a:rPr lang="ja-JP" altLang="en-US" sz="1600" dirty="0">
                <a:solidFill>
                  <a:schemeClr val="bg1"/>
                </a:solidFill>
              </a:rPr>
              <a:t>　</a:t>
            </a:r>
            <a:r>
              <a:rPr lang="ja-JP" altLang="en-US" sz="1600" dirty="0" smtClean="0">
                <a:solidFill>
                  <a:schemeClr val="bg1"/>
                </a:solidFill>
              </a:rPr>
              <a:t>　マルチテナント</a:t>
            </a:r>
            <a:r>
              <a:rPr lang="en-US" altLang="ja-JP" sz="1600" dirty="0" smtClean="0">
                <a:solidFill>
                  <a:schemeClr val="bg1"/>
                </a:solidFill>
              </a:rPr>
              <a:t>DB</a:t>
            </a:r>
            <a:endParaRPr lang="ja-JP" altLang="en-US" sz="1600" dirty="0">
              <a:solidFill>
                <a:schemeClr val="bg1"/>
              </a:solidFill>
            </a:endParaRPr>
          </a:p>
        </p:txBody>
      </p:sp>
    </p:spTree>
    <p:extLst>
      <p:ext uri="{BB962C8B-B14F-4D97-AF65-F5344CB8AC3E}">
        <p14:creationId xmlns:p14="http://schemas.microsoft.com/office/powerpoint/2010/main" val="900791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up)">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29"/>
                                        </p:tgtEl>
                                        <p:attrNameLst>
                                          <p:attrName>style.visibility</p:attrName>
                                        </p:attrNameLst>
                                      </p:cBhvr>
                                      <p:to>
                                        <p:strVal val="visible"/>
                                      </p:to>
                                    </p:set>
                                    <p:animEffect transition="in" filter="fade">
                                      <p:cBhvr>
                                        <p:cTn id="26" dur="500"/>
                                        <p:tgtEl>
                                          <p:spTgt spid="29"/>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1000"/>
                                        <p:tgtEl>
                                          <p:spTgt spid="26"/>
                                        </p:tgtEl>
                                      </p:cBhvr>
                                    </p:animEffect>
                                    <p:anim calcmode="lin" valueType="num">
                                      <p:cBhvr>
                                        <p:cTn id="32" dur="1000" fill="hold"/>
                                        <p:tgtEl>
                                          <p:spTgt spid="26"/>
                                        </p:tgtEl>
                                        <p:attrNameLst>
                                          <p:attrName>ppt_x</p:attrName>
                                        </p:attrNameLst>
                                      </p:cBhvr>
                                      <p:tavLst>
                                        <p:tav tm="0">
                                          <p:val>
                                            <p:strVal val="#ppt_x"/>
                                          </p:val>
                                        </p:tav>
                                        <p:tav tm="100000">
                                          <p:val>
                                            <p:strVal val="#ppt_x"/>
                                          </p:val>
                                        </p:tav>
                                      </p:tavLst>
                                    </p:anim>
                                    <p:anim calcmode="lin" valueType="num">
                                      <p:cBhvr>
                                        <p:cTn id="33" dur="1000" fill="hold"/>
                                        <p:tgtEl>
                                          <p:spTgt spid="26"/>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1000"/>
                                        <p:tgtEl>
                                          <p:spTgt spid="27"/>
                                        </p:tgtEl>
                                      </p:cBhvr>
                                    </p:animEffect>
                                    <p:anim calcmode="lin" valueType="num">
                                      <p:cBhvr>
                                        <p:cTn id="37" dur="1000" fill="hold"/>
                                        <p:tgtEl>
                                          <p:spTgt spid="27"/>
                                        </p:tgtEl>
                                        <p:attrNameLst>
                                          <p:attrName>ppt_x</p:attrName>
                                        </p:attrNameLst>
                                      </p:cBhvr>
                                      <p:tavLst>
                                        <p:tav tm="0">
                                          <p:val>
                                            <p:strVal val="#ppt_x"/>
                                          </p:val>
                                        </p:tav>
                                        <p:tav tm="100000">
                                          <p:val>
                                            <p:strVal val="#ppt_x"/>
                                          </p:val>
                                        </p:tav>
                                      </p:tavLst>
                                    </p:anim>
                                    <p:anim calcmode="lin" valueType="num">
                                      <p:cBhvr>
                                        <p:cTn id="38"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6" grpId="0" animBg="1"/>
      <p:bldP spid="27" grpId="0" animBg="1"/>
      <p:bldP spid="28" grpId="0" animBg="1"/>
      <p:bldP spid="2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smtClean="0"/>
              <a:t>Force.com</a:t>
            </a:r>
            <a:r>
              <a:rPr kumimoji="1" lang="ja-JP" altLang="en-US" dirty="0" smtClean="0"/>
              <a:t>のターゲットマーケット</a:t>
            </a:r>
            <a:endParaRPr kumimoji="1" lang="ja-JP" altLang="en-US" dirty="0"/>
          </a:p>
        </p:txBody>
      </p:sp>
      <p:sp>
        <p:nvSpPr>
          <p:cNvPr id="3" name="正方形/長方形 2"/>
          <p:cNvSpPr/>
          <p:nvPr/>
        </p:nvSpPr>
        <p:spPr bwMode="auto">
          <a:xfrm>
            <a:off x="467544" y="1556792"/>
            <a:ext cx="4648572" cy="3264024"/>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smtClean="0">
              <a:ln>
                <a:noFill/>
              </a:ln>
              <a:effectLst/>
              <a:latin typeface="+mn-lt"/>
              <a:ea typeface="+mn-ea"/>
            </a:endParaRPr>
          </a:p>
        </p:txBody>
      </p:sp>
      <p:sp>
        <p:nvSpPr>
          <p:cNvPr id="19" name="テキスト ボックス 18"/>
          <p:cNvSpPr txBox="1"/>
          <p:nvPr/>
        </p:nvSpPr>
        <p:spPr>
          <a:xfrm>
            <a:off x="611560" y="2112238"/>
            <a:ext cx="646395" cy="1892826"/>
          </a:xfrm>
          <a:prstGeom prst="rect">
            <a:avLst/>
          </a:prstGeom>
          <a:noFill/>
          <a:effectLst>
            <a:outerShdw blurRad="50800" dist="38100" dir="2700000" algn="tl" rotWithShape="0">
              <a:prstClr val="black">
                <a:alpha val="40000"/>
              </a:prstClr>
            </a:outerShdw>
          </a:effectLst>
        </p:spPr>
        <p:txBody>
          <a:bodyPr wrap="none" rtlCol="0">
            <a:spAutoFit/>
          </a:bodyPr>
          <a:lstStyle/>
          <a:p>
            <a:pPr algn="r"/>
            <a:r>
              <a:rPr kumimoji="1" lang="ja-JP" altLang="en-US" sz="900" dirty="0" smtClean="0">
                <a:solidFill>
                  <a:schemeClr val="bg1"/>
                </a:solidFill>
                <a:latin typeface="+mn-lt"/>
                <a:ea typeface="+mn-ea"/>
              </a:rPr>
              <a:t>消費者</a:t>
            </a:r>
            <a:endParaRPr kumimoji="1" lang="en-US" altLang="ja-JP" sz="900" dirty="0" smtClean="0">
              <a:solidFill>
                <a:schemeClr val="bg1"/>
              </a:solidFill>
              <a:latin typeface="+mn-lt"/>
              <a:ea typeface="+mn-ea"/>
            </a:endParaRPr>
          </a:p>
          <a:p>
            <a:pPr algn="r"/>
            <a:endParaRPr lang="en-US" altLang="ja-JP" sz="900" dirty="0" smtClean="0">
              <a:solidFill>
                <a:schemeClr val="bg1"/>
              </a:solidFill>
              <a:latin typeface="+mn-lt"/>
              <a:ea typeface="+mn-ea"/>
            </a:endParaRPr>
          </a:p>
          <a:p>
            <a:pPr algn="r"/>
            <a:endParaRPr lang="en-US" altLang="ja-JP" sz="900" dirty="0" smtClean="0">
              <a:solidFill>
                <a:schemeClr val="bg1"/>
              </a:solidFill>
              <a:latin typeface="+mn-lt"/>
              <a:ea typeface="+mn-ea"/>
            </a:endParaRPr>
          </a:p>
          <a:p>
            <a:pPr algn="r"/>
            <a:endParaRPr lang="en-US" altLang="ja-JP" sz="900" dirty="0">
              <a:solidFill>
                <a:schemeClr val="bg1"/>
              </a:solidFill>
              <a:latin typeface="+mn-lt"/>
              <a:ea typeface="+mn-ea"/>
            </a:endParaRPr>
          </a:p>
          <a:p>
            <a:pPr algn="r"/>
            <a:r>
              <a:rPr kumimoji="1" lang="ja-JP" altLang="en-US" sz="900" dirty="0" smtClean="0">
                <a:solidFill>
                  <a:schemeClr val="bg1"/>
                </a:solidFill>
                <a:latin typeface="+mn-lt"/>
                <a:ea typeface="+mn-ea"/>
              </a:rPr>
              <a:t>全社</a:t>
            </a:r>
            <a:endParaRPr kumimoji="1" lang="en-US" altLang="ja-JP" sz="900" dirty="0" smtClean="0">
              <a:solidFill>
                <a:schemeClr val="bg1"/>
              </a:solidFill>
              <a:latin typeface="+mn-lt"/>
              <a:ea typeface="+mn-ea"/>
            </a:endParaRPr>
          </a:p>
          <a:p>
            <a:pPr algn="r"/>
            <a:endParaRPr lang="en-US" altLang="ja-JP" sz="900" dirty="0" smtClean="0">
              <a:solidFill>
                <a:schemeClr val="bg1"/>
              </a:solidFill>
              <a:latin typeface="+mn-lt"/>
              <a:ea typeface="+mn-ea"/>
            </a:endParaRPr>
          </a:p>
          <a:p>
            <a:pPr algn="r"/>
            <a:endParaRPr lang="en-US" altLang="ja-JP" sz="900" dirty="0" smtClean="0">
              <a:solidFill>
                <a:schemeClr val="bg1"/>
              </a:solidFill>
              <a:latin typeface="+mn-lt"/>
              <a:ea typeface="+mn-ea"/>
            </a:endParaRPr>
          </a:p>
          <a:p>
            <a:pPr algn="r"/>
            <a:endParaRPr lang="en-US" altLang="ja-JP" sz="900" dirty="0">
              <a:solidFill>
                <a:schemeClr val="bg1"/>
              </a:solidFill>
              <a:latin typeface="+mn-lt"/>
              <a:ea typeface="+mn-ea"/>
            </a:endParaRPr>
          </a:p>
          <a:p>
            <a:pPr algn="r"/>
            <a:r>
              <a:rPr kumimoji="1" lang="ja-JP" altLang="en-US" sz="900" dirty="0" smtClean="0">
                <a:solidFill>
                  <a:schemeClr val="bg1"/>
                </a:solidFill>
                <a:latin typeface="+mn-lt"/>
                <a:ea typeface="+mn-ea"/>
              </a:rPr>
              <a:t>部門</a:t>
            </a:r>
            <a:endParaRPr kumimoji="1" lang="en-US" altLang="ja-JP" sz="900" dirty="0" smtClean="0">
              <a:solidFill>
                <a:schemeClr val="bg1"/>
              </a:solidFill>
              <a:latin typeface="+mn-lt"/>
              <a:ea typeface="+mn-ea"/>
            </a:endParaRPr>
          </a:p>
          <a:p>
            <a:pPr algn="r"/>
            <a:endParaRPr lang="en-US" altLang="ja-JP" sz="900" dirty="0" smtClean="0">
              <a:solidFill>
                <a:schemeClr val="bg1"/>
              </a:solidFill>
              <a:latin typeface="+mn-lt"/>
              <a:ea typeface="+mn-ea"/>
            </a:endParaRPr>
          </a:p>
          <a:p>
            <a:pPr algn="r"/>
            <a:endParaRPr lang="en-US" altLang="ja-JP" sz="900" dirty="0" smtClean="0">
              <a:solidFill>
                <a:schemeClr val="bg1"/>
              </a:solidFill>
              <a:latin typeface="+mn-lt"/>
              <a:ea typeface="+mn-ea"/>
            </a:endParaRPr>
          </a:p>
          <a:p>
            <a:pPr algn="r"/>
            <a:endParaRPr lang="en-US" altLang="ja-JP" sz="900" dirty="0">
              <a:solidFill>
                <a:schemeClr val="bg1"/>
              </a:solidFill>
              <a:latin typeface="+mn-lt"/>
              <a:ea typeface="+mn-ea"/>
            </a:endParaRPr>
          </a:p>
          <a:p>
            <a:pPr algn="r"/>
            <a:r>
              <a:rPr lang="ja-JP" altLang="en-US" sz="900" dirty="0">
                <a:solidFill>
                  <a:schemeClr val="bg1"/>
                </a:solidFill>
                <a:latin typeface="+mn-lt"/>
                <a:ea typeface="+mn-ea"/>
              </a:rPr>
              <a:t>グループ</a:t>
            </a:r>
            <a:endParaRPr kumimoji="1" lang="ja-JP" altLang="en-US" sz="900" dirty="0" smtClean="0">
              <a:solidFill>
                <a:schemeClr val="bg1"/>
              </a:solidFill>
              <a:latin typeface="+mn-lt"/>
              <a:ea typeface="+mn-ea"/>
            </a:endParaRPr>
          </a:p>
        </p:txBody>
      </p:sp>
      <p:grpSp>
        <p:nvGrpSpPr>
          <p:cNvPr id="20" name="グループ化 19"/>
          <p:cNvGrpSpPr/>
          <p:nvPr/>
        </p:nvGrpSpPr>
        <p:grpSpPr>
          <a:xfrm>
            <a:off x="1331640" y="1916832"/>
            <a:ext cx="3456384" cy="2304256"/>
            <a:chOff x="5004048" y="1700808"/>
            <a:chExt cx="3456384" cy="2304256"/>
          </a:xfrm>
          <a:effectLst>
            <a:outerShdw blurRad="50800" dist="38100" dir="2700000" algn="tl" rotWithShape="0">
              <a:prstClr val="black">
                <a:alpha val="40000"/>
              </a:prstClr>
            </a:outerShdw>
          </a:effectLst>
        </p:grpSpPr>
        <p:cxnSp>
          <p:nvCxnSpPr>
            <p:cNvPr id="6" name="直線コネクタ 5"/>
            <p:cNvCxnSpPr/>
            <p:nvPr/>
          </p:nvCxnSpPr>
          <p:spPr bwMode="auto">
            <a:xfrm>
              <a:off x="5004048" y="4005064"/>
              <a:ext cx="3456384" cy="0"/>
            </a:xfrm>
            <a:prstGeom prst="line">
              <a:avLst/>
            </a:prstGeom>
            <a:solidFill>
              <a:schemeClr val="bg1"/>
            </a:solidFill>
            <a:ln w="38100" cap="rnd" cmpd="sng" algn="ctr">
              <a:solidFill>
                <a:schemeClr val="bg1"/>
              </a:solidFill>
              <a:prstDash val="solid"/>
              <a:round/>
              <a:headEnd type="none" w="med" len="med"/>
              <a:tailEnd type="none" w="med" len="med"/>
            </a:ln>
            <a:effectLst/>
          </p:spPr>
        </p:cxnSp>
        <p:cxnSp>
          <p:nvCxnSpPr>
            <p:cNvPr id="10" name="直線コネクタ 9"/>
            <p:cNvCxnSpPr/>
            <p:nvPr/>
          </p:nvCxnSpPr>
          <p:spPr bwMode="auto">
            <a:xfrm flipV="1">
              <a:off x="5004048" y="1700808"/>
              <a:ext cx="0" cy="2304256"/>
            </a:xfrm>
            <a:prstGeom prst="line">
              <a:avLst/>
            </a:prstGeom>
            <a:solidFill>
              <a:schemeClr val="bg1"/>
            </a:solidFill>
            <a:ln w="38100" cap="rnd" cmpd="sng" algn="ctr">
              <a:solidFill>
                <a:schemeClr val="bg1"/>
              </a:solidFill>
              <a:prstDash val="solid"/>
              <a:round/>
              <a:headEnd type="none" w="med" len="med"/>
              <a:tailEnd type="none" w="med" len="med"/>
            </a:ln>
            <a:effectLst/>
          </p:spPr>
        </p:cxnSp>
        <p:cxnSp>
          <p:nvCxnSpPr>
            <p:cNvPr id="12" name="直線コネクタ 11"/>
            <p:cNvCxnSpPr/>
            <p:nvPr/>
          </p:nvCxnSpPr>
          <p:spPr bwMode="auto">
            <a:xfrm>
              <a:off x="5004048" y="3429000"/>
              <a:ext cx="3456384" cy="0"/>
            </a:xfrm>
            <a:prstGeom prst="line">
              <a:avLst/>
            </a:prstGeom>
            <a:solidFill>
              <a:schemeClr val="bg1"/>
            </a:solidFill>
            <a:ln w="38100" cap="rnd" cmpd="sng" algn="ctr">
              <a:solidFill>
                <a:schemeClr val="bg1"/>
              </a:solidFill>
              <a:prstDash val="solid"/>
              <a:round/>
              <a:headEnd type="none" w="med" len="med"/>
              <a:tailEnd type="none" w="med" len="med"/>
            </a:ln>
            <a:effectLst/>
          </p:spPr>
        </p:cxnSp>
        <p:cxnSp>
          <p:nvCxnSpPr>
            <p:cNvPr id="13" name="直線コネクタ 12"/>
            <p:cNvCxnSpPr/>
            <p:nvPr/>
          </p:nvCxnSpPr>
          <p:spPr bwMode="auto">
            <a:xfrm>
              <a:off x="5004048" y="2276872"/>
              <a:ext cx="3456384" cy="0"/>
            </a:xfrm>
            <a:prstGeom prst="line">
              <a:avLst/>
            </a:prstGeom>
            <a:solidFill>
              <a:schemeClr val="bg1"/>
            </a:solidFill>
            <a:ln w="38100" cap="rnd" cmpd="sng" algn="ctr">
              <a:solidFill>
                <a:schemeClr val="bg1"/>
              </a:solidFill>
              <a:prstDash val="solid"/>
              <a:round/>
              <a:headEnd type="none" w="med" len="med"/>
              <a:tailEnd type="none" w="med" len="med"/>
            </a:ln>
            <a:effectLst/>
          </p:spPr>
        </p:cxnSp>
        <p:cxnSp>
          <p:nvCxnSpPr>
            <p:cNvPr id="14" name="直線コネクタ 13"/>
            <p:cNvCxnSpPr/>
            <p:nvPr/>
          </p:nvCxnSpPr>
          <p:spPr bwMode="auto">
            <a:xfrm>
              <a:off x="5004048" y="1700808"/>
              <a:ext cx="3456384" cy="0"/>
            </a:xfrm>
            <a:prstGeom prst="line">
              <a:avLst/>
            </a:prstGeom>
            <a:solidFill>
              <a:schemeClr val="bg1"/>
            </a:solidFill>
            <a:ln w="38100" cap="rnd" cmpd="sng" algn="ctr">
              <a:solidFill>
                <a:schemeClr val="bg1"/>
              </a:solidFill>
              <a:prstDash val="solid"/>
              <a:round/>
              <a:headEnd type="none" w="med" len="med"/>
              <a:tailEnd type="none" w="med" len="med"/>
            </a:ln>
            <a:effectLst/>
          </p:spPr>
        </p:cxnSp>
        <p:cxnSp>
          <p:nvCxnSpPr>
            <p:cNvPr id="15" name="直線コネクタ 14"/>
            <p:cNvCxnSpPr/>
            <p:nvPr/>
          </p:nvCxnSpPr>
          <p:spPr bwMode="auto">
            <a:xfrm flipV="1">
              <a:off x="5868144" y="1700808"/>
              <a:ext cx="0" cy="2304256"/>
            </a:xfrm>
            <a:prstGeom prst="line">
              <a:avLst/>
            </a:prstGeom>
            <a:solidFill>
              <a:schemeClr val="bg1"/>
            </a:solidFill>
            <a:ln w="38100" cap="rnd" cmpd="sng" algn="ctr">
              <a:solidFill>
                <a:schemeClr val="bg1"/>
              </a:solidFill>
              <a:prstDash val="solid"/>
              <a:round/>
              <a:headEnd type="none" w="med" len="med"/>
              <a:tailEnd type="none" w="med" len="med"/>
            </a:ln>
            <a:effectLst/>
          </p:spPr>
        </p:cxnSp>
        <p:cxnSp>
          <p:nvCxnSpPr>
            <p:cNvPr id="16" name="直線コネクタ 15"/>
            <p:cNvCxnSpPr/>
            <p:nvPr/>
          </p:nvCxnSpPr>
          <p:spPr bwMode="auto">
            <a:xfrm flipV="1">
              <a:off x="6732240" y="1700808"/>
              <a:ext cx="0" cy="2304256"/>
            </a:xfrm>
            <a:prstGeom prst="line">
              <a:avLst/>
            </a:prstGeom>
            <a:solidFill>
              <a:schemeClr val="bg1"/>
            </a:solidFill>
            <a:ln w="38100" cap="rnd" cmpd="sng" algn="ctr">
              <a:solidFill>
                <a:schemeClr val="bg1"/>
              </a:solidFill>
              <a:prstDash val="solid"/>
              <a:round/>
              <a:headEnd type="none" w="med" len="med"/>
              <a:tailEnd type="none" w="med" len="med"/>
            </a:ln>
            <a:effectLst/>
          </p:spPr>
        </p:cxnSp>
        <p:cxnSp>
          <p:nvCxnSpPr>
            <p:cNvPr id="17" name="直線コネクタ 16"/>
            <p:cNvCxnSpPr/>
            <p:nvPr/>
          </p:nvCxnSpPr>
          <p:spPr bwMode="auto">
            <a:xfrm flipV="1">
              <a:off x="7596336" y="1700808"/>
              <a:ext cx="0" cy="2304256"/>
            </a:xfrm>
            <a:prstGeom prst="line">
              <a:avLst/>
            </a:prstGeom>
            <a:solidFill>
              <a:schemeClr val="bg1"/>
            </a:solidFill>
            <a:ln w="38100" cap="rnd" cmpd="sng" algn="ctr">
              <a:solidFill>
                <a:schemeClr val="bg1"/>
              </a:solidFill>
              <a:prstDash val="solid"/>
              <a:round/>
              <a:headEnd type="none" w="med" len="med"/>
              <a:tailEnd type="none" w="med" len="med"/>
            </a:ln>
            <a:effectLst/>
          </p:spPr>
        </p:cxnSp>
        <p:cxnSp>
          <p:nvCxnSpPr>
            <p:cNvPr id="18" name="直線コネクタ 17"/>
            <p:cNvCxnSpPr/>
            <p:nvPr/>
          </p:nvCxnSpPr>
          <p:spPr bwMode="auto">
            <a:xfrm flipV="1">
              <a:off x="8460432" y="1700808"/>
              <a:ext cx="0" cy="2304256"/>
            </a:xfrm>
            <a:prstGeom prst="line">
              <a:avLst/>
            </a:prstGeom>
            <a:solidFill>
              <a:schemeClr val="bg1"/>
            </a:solidFill>
            <a:ln w="38100" cap="rnd" cmpd="sng" algn="ctr">
              <a:solidFill>
                <a:schemeClr val="bg1"/>
              </a:solidFill>
              <a:prstDash val="solid"/>
              <a:round/>
              <a:headEnd type="none" w="med" len="med"/>
              <a:tailEnd type="none" w="med" len="med"/>
            </a:ln>
            <a:effectLst/>
          </p:spPr>
        </p:cxnSp>
        <p:cxnSp>
          <p:nvCxnSpPr>
            <p:cNvPr id="21" name="直線コネクタ 20"/>
            <p:cNvCxnSpPr/>
            <p:nvPr/>
          </p:nvCxnSpPr>
          <p:spPr bwMode="auto">
            <a:xfrm>
              <a:off x="5004048" y="2852936"/>
              <a:ext cx="3456384" cy="0"/>
            </a:xfrm>
            <a:prstGeom prst="line">
              <a:avLst/>
            </a:prstGeom>
            <a:solidFill>
              <a:schemeClr val="bg1"/>
            </a:solidFill>
            <a:ln w="38100" cap="rnd" cmpd="sng" algn="ctr">
              <a:solidFill>
                <a:schemeClr val="bg1"/>
              </a:solidFill>
              <a:prstDash val="solid"/>
              <a:round/>
              <a:headEnd type="none" w="med" len="med"/>
              <a:tailEnd type="none" w="med" len="med"/>
            </a:ln>
            <a:effectLst/>
          </p:spPr>
        </p:cxnSp>
      </p:grpSp>
      <p:sp>
        <p:nvSpPr>
          <p:cNvPr id="23" name="テキスト ボックス 22"/>
          <p:cNvSpPr txBox="1"/>
          <p:nvPr/>
        </p:nvSpPr>
        <p:spPr>
          <a:xfrm>
            <a:off x="1405040" y="4293096"/>
            <a:ext cx="3512500" cy="230832"/>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900" dirty="0" smtClean="0">
                <a:solidFill>
                  <a:schemeClr val="bg1"/>
                </a:solidFill>
                <a:latin typeface="+mn-lt"/>
                <a:ea typeface="+mn-ea"/>
              </a:rPr>
              <a:t>コンテンツ　　　データ　　　　 プロセス</a:t>
            </a:r>
            <a:r>
              <a:rPr lang="ja-JP" altLang="en-US" sz="900" dirty="0" smtClean="0">
                <a:solidFill>
                  <a:schemeClr val="bg1"/>
                </a:solidFill>
                <a:latin typeface="+mn-lt"/>
                <a:ea typeface="+mn-ea"/>
              </a:rPr>
              <a:t>　  トランザクション</a:t>
            </a:r>
            <a:endParaRPr kumimoji="1" lang="en-US" altLang="ja-JP" sz="900" dirty="0" smtClean="0">
              <a:solidFill>
                <a:schemeClr val="bg1"/>
              </a:solidFill>
              <a:latin typeface="+mn-lt"/>
              <a:ea typeface="+mn-ea"/>
            </a:endParaRPr>
          </a:p>
        </p:txBody>
      </p:sp>
      <p:sp>
        <p:nvSpPr>
          <p:cNvPr id="24" name="テキスト ボックス 23"/>
          <p:cNvSpPr txBox="1"/>
          <p:nvPr/>
        </p:nvSpPr>
        <p:spPr>
          <a:xfrm>
            <a:off x="2275002" y="4509120"/>
            <a:ext cx="1569660" cy="230832"/>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900" dirty="0" smtClean="0">
                <a:solidFill>
                  <a:schemeClr val="bg1"/>
                </a:solidFill>
                <a:latin typeface="+mn-lt"/>
                <a:ea typeface="+mn-ea"/>
              </a:rPr>
              <a:t>アプリケーションのタイプ</a:t>
            </a:r>
            <a:endParaRPr kumimoji="1" lang="en-US" altLang="ja-JP" sz="900" dirty="0" smtClean="0">
              <a:solidFill>
                <a:schemeClr val="bg1"/>
              </a:solidFill>
              <a:latin typeface="+mn-lt"/>
              <a:ea typeface="+mn-ea"/>
            </a:endParaRPr>
          </a:p>
        </p:txBody>
      </p:sp>
      <p:sp>
        <p:nvSpPr>
          <p:cNvPr id="25" name="テキスト ボックス 24"/>
          <p:cNvSpPr txBox="1"/>
          <p:nvPr/>
        </p:nvSpPr>
        <p:spPr>
          <a:xfrm rot="16200000">
            <a:off x="159369" y="2953544"/>
            <a:ext cx="1107996" cy="230832"/>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900" dirty="0" smtClean="0">
                <a:solidFill>
                  <a:schemeClr val="bg1"/>
                </a:solidFill>
                <a:latin typeface="+mn-lt"/>
                <a:ea typeface="+mn-ea"/>
              </a:rPr>
              <a:t>ユーザーのタイプ</a:t>
            </a:r>
            <a:endParaRPr kumimoji="1" lang="en-US" altLang="ja-JP" sz="900" dirty="0" smtClean="0">
              <a:solidFill>
                <a:schemeClr val="bg1"/>
              </a:solidFill>
              <a:latin typeface="+mn-lt"/>
              <a:ea typeface="+mn-ea"/>
            </a:endParaRPr>
          </a:p>
        </p:txBody>
      </p:sp>
      <p:sp>
        <p:nvSpPr>
          <p:cNvPr id="22" name="正方形/長方形 21"/>
          <p:cNvSpPr/>
          <p:nvPr/>
        </p:nvSpPr>
        <p:spPr bwMode="auto">
          <a:xfrm>
            <a:off x="1907704" y="2420888"/>
            <a:ext cx="2290647" cy="1512168"/>
          </a:xfrm>
          <a:prstGeom prst="rect">
            <a:avLst/>
          </a:prstGeom>
          <a:solidFill>
            <a:schemeClr val="accent2">
              <a:alpha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smtClean="0">
              <a:ln>
                <a:noFill/>
              </a:ln>
              <a:effectLst/>
              <a:latin typeface="+mn-lt"/>
              <a:ea typeface="+mn-ea"/>
            </a:endParaRPr>
          </a:p>
        </p:txBody>
      </p:sp>
      <p:sp>
        <p:nvSpPr>
          <p:cNvPr id="26" name="正方形/長方形 25"/>
          <p:cNvSpPr/>
          <p:nvPr/>
        </p:nvSpPr>
        <p:spPr bwMode="auto">
          <a:xfrm>
            <a:off x="467544" y="4941168"/>
            <a:ext cx="4648571" cy="661871"/>
          </a:xfrm>
          <a:prstGeom prst="rect">
            <a:avLst/>
          </a:prstGeom>
          <a:solidFill>
            <a:schemeClr val="accent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400" b="0" i="0" u="none" strike="noStrike" cap="none" normalizeH="0" dirty="0" smtClean="0">
                <a:ln>
                  <a:noFill/>
                </a:ln>
                <a:solidFill>
                  <a:schemeClr val="bg1"/>
                </a:solidFill>
                <a:effectLst/>
                <a:latin typeface="+mn-lt"/>
                <a:ea typeface="+mn-ea"/>
              </a:rPr>
              <a:t>Excel </a:t>
            </a:r>
            <a:r>
              <a:rPr kumimoji="0" lang="ja-JP" altLang="en-US" sz="2400" b="0" i="0" u="none" strike="noStrike" cap="none" normalizeH="0" dirty="0" smtClean="0">
                <a:ln>
                  <a:noFill/>
                </a:ln>
                <a:solidFill>
                  <a:schemeClr val="bg1"/>
                </a:solidFill>
                <a:effectLst/>
                <a:latin typeface="+mn-lt"/>
                <a:ea typeface="+mn-ea"/>
              </a:rPr>
              <a:t>以上、全社システム以下</a:t>
            </a:r>
          </a:p>
        </p:txBody>
      </p:sp>
      <p:sp>
        <p:nvSpPr>
          <p:cNvPr id="27" name="正方形/長方形 26"/>
          <p:cNvSpPr/>
          <p:nvPr/>
        </p:nvSpPr>
        <p:spPr bwMode="auto">
          <a:xfrm>
            <a:off x="5292080" y="1556792"/>
            <a:ext cx="3384376" cy="1165927"/>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600" dirty="0">
                <a:solidFill>
                  <a:schemeClr val="bg1"/>
                </a:solidFill>
              </a:rPr>
              <a:t>全社規模の基幹システムであればコストをかけてシステムを開発できる</a:t>
            </a:r>
          </a:p>
        </p:txBody>
      </p:sp>
      <p:sp>
        <p:nvSpPr>
          <p:cNvPr id="29" name="正方形/長方形 28"/>
          <p:cNvSpPr/>
          <p:nvPr/>
        </p:nvSpPr>
        <p:spPr bwMode="auto">
          <a:xfrm>
            <a:off x="5292080" y="2794727"/>
            <a:ext cx="3384376" cy="2808312"/>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r>
              <a:rPr lang="ja-JP" altLang="en-US" sz="1600" dirty="0">
                <a:solidFill>
                  <a:schemeClr val="bg1"/>
                </a:solidFill>
              </a:rPr>
              <a:t>部門レベルでは、コストをかけられない一方で変化の速度が速いため、改修が頻繁に起こるため、</a:t>
            </a:r>
            <a:r>
              <a:rPr lang="en-US" altLang="ja-JP" sz="1600" dirty="0">
                <a:solidFill>
                  <a:schemeClr val="bg1"/>
                </a:solidFill>
              </a:rPr>
              <a:t>IT</a:t>
            </a:r>
            <a:r>
              <a:rPr lang="ja-JP" altLang="en-US" sz="1600" dirty="0">
                <a:solidFill>
                  <a:schemeClr val="bg1"/>
                </a:solidFill>
              </a:rPr>
              <a:t>部門も</a:t>
            </a:r>
            <a:r>
              <a:rPr lang="en-US" altLang="ja-JP" sz="1600" dirty="0" err="1">
                <a:solidFill>
                  <a:schemeClr val="bg1"/>
                </a:solidFill>
              </a:rPr>
              <a:t>SIer</a:t>
            </a:r>
            <a:r>
              <a:rPr lang="ja-JP" altLang="en-US" sz="1600" dirty="0">
                <a:solidFill>
                  <a:schemeClr val="bg1"/>
                </a:solidFill>
              </a:rPr>
              <a:t>も対応しにくい。</a:t>
            </a:r>
            <a:endParaRPr lang="en-US" altLang="ja-JP" sz="1600" dirty="0">
              <a:solidFill>
                <a:schemeClr val="bg1"/>
              </a:solidFill>
            </a:endParaRPr>
          </a:p>
          <a:p>
            <a:r>
              <a:rPr lang="ja-JP" altLang="en-US" sz="1600" dirty="0">
                <a:solidFill>
                  <a:schemeClr val="bg1"/>
                </a:solidFill>
              </a:rPr>
              <a:t>このためユーザーが自分で作る必要があるが、一から作るのは大変なため、何からのツールが必要。</a:t>
            </a:r>
            <a:endParaRPr lang="en-US" altLang="ja-JP" sz="1600" dirty="0">
              <a:solidFill>
                <a:schemeClr val="bg1"/>
              </a:solidFill>
            </a:endParaRPr>
          </a:p>
          <a:p>
            <a:endParaRPr lang="en-US" altLang="ja-JP" sz="1600" dirty="0">
              <a:solidFill>
                <a:schemeClr val="bg1"/>
              </a:solidFill>
            </a:endParaRPr>
          </a:p>
          <a:p>
            <a:r>
              <a:rPr lang="ja-JP" altLang="en-US" sz="1600" dirty="0" smtClean="0">
                <a:solidFill>
                  <a:schemeClr val="bg1"/>
                </a:solidFill>
              </a:rPr>
              <a:t>→ </a:t>
            </a:r>
            <a:r>
              <a:rPr lang="en-US" altLang="ja-JP" sz="1600" dirty="0" smtClean="0">
                <a:solidFill>
                  <a:schemeClr val="bg1"/>
                </a:solidFill>
              </a:rPr>
              <a:t>Notes</a:t>
            </a:r>
            <a:r>
              <a:rPr lang="ja-JP" altLang="en-US" sz="1600" dirty="0" smtClean="0">
                <a:solidFill>
                  <a:schemeClr val="bg1"/>
                </a:solidFill>
              </a:rPr>
              <a:t>のマクロ</a:t>
            </a:r>
            <a:endParaRPr lang="en-US" altLang="ja-JP" sz="1600" dirty="0">
              <a:solidFill>
                <a:schemeClr val="bg1"/>
              </a:solidFill>
            </a:endParaRPr>
          </a:p>
          <a:p>
            <a:r>
              <a:rPr lang="ja-JP" altLang="en-US" sz="1600" dirty="0" smtClean="0">
                <a:solidFill>
                  <a:schemeClr val="bg1"/>
                </a:solidFill>
              </a:rPr>
              <a:t>→ </a:t>
            </a:r>
            <a:r>
              <a:rPr lang="en-US" altLang="ja-JP" sz="1600" dirty="0" smtClean="0">
                <a:solidFill>
                  <a:schemeClr val="bg1"/>
                </a:solidFill>
              </a:rPr>
              <a:t>Excel/Access</a:t>
            </a:r>
            <a:endParaRPr lang="en-US" altLang="ja-JP" sz="1600" dirty="0">
              <a:solidFill>
                <a:schemeClr val="bg1"/>
              </a:solidFill>
            </a:endParaRPr>
          </a:p>
        </p:txBody>
      </p:sp>
    </p:spTree>
    <p:extLst>
      <p:ext uri="{BB962C8B-B14F-4D97-AF65-F5344CB8AC3E}">
        <p14:creationId xmlns:p14="http://schemas.microsoft.com/office/powerpoint/2010/main" val="2963685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additive="base">
                                        <p:cTn id="14" dur="500" fill="hold"/>
                                        <p:tgtEl>
                                          <p:spTgt spid="26"/>
                                        </p:tgtEl>
                                        <p:attrNameLst>
                                          <p:attrName>ppt_x</p:attrName>
                                        </p:attrNameLst>
                                      </p:cBhvr>
                                      <p:tavLst>
                                        <p:tav tm="0">
                                          <p:val>
                                            <p:strVal val="#ppt_x"/>
                                          </p:val>
                                        </p:tav>
                                        <p:tav tm="100000">
                                          <p:val>
                                            <p:strVal val="#ppt_x"/>
                                          </p:val>
                                        </p:tav>
                                      </p:tavLst>
                                    </p:anim>
                                    <p:anim calcmode="lin" valueType="num">
                                      <p:cBhvr additive="base">
                                        <p:cTn id="15"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p:cTn id="27" dur="500" fill="hold"/>
                                        <p:tgtEl>
                                          <p:spTgt spid="29"/>
                                        </p:tgtEl>
                                        <p:attrNameLst>
                                          <p:attrName>ppt_w</p:attrName>
                                        </p:attrNameLst>
                                      </p:cBhvr>
                                      <p:tavLst>
                                        <p:tav tm="0">
                                          <p:val>
                                            <p:fltVal val="0"/>
                                          </p:val>
                                        </p:tav>
                                        <p:tav tm="100000">
                                          <p:val>
                                            <p:strVal val="#ppt_w"/>
                                          </p:val>
                                        </p:tav>
                                      </p:tavLst>
                                    </p:anim>
                                    <p:anim calcmode="lin" valueType="num">
                                      <p:cBhvr>
                                        <p:cTn id="28" dur="500" fill="hold"/>
                                        <p:tgtEl>
                                          <p:spTgt spid="29"/>
                                        </p:tgtEl>
                                        <p:attrNameLst>
                                          <p:attrName>ppt_h</p:attrName>
                                        </p:attrNameLst>
                                      </p:cBhvr>
                                      <p:tavLst>
                                        <p:tav tm="0">
                                          <p:val>
                                            <p:fltVal val="0"/>
                                          </p:val>
                                        </p:tav>
                                        <p:tav tm="100000">
                                          <p:val>
                                            <p:strVal val="#ppt_h"/>
                                          </p:val>
                                        </p:tav>
                                      </p:tavLst>
                                    </p:anim>
                                    <p:animEffect transition="in" filter="fade">
                                      <p:cBhvr>
                                        <p:cTn id="2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6" grpId="0" animBg="1"/>
      <p:bldP spid="27" grpId="0" animBg="1"/>
      <p:bldP spid="29"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アプリ開発基盤としての </a:t>
            </a:r>
            <a:r>
              <a:rPr kumimoji="1" lang="en-US" altLang="ja-JP" dirty="0" smtClean="0"/>
              <a:t>Lotus Notes</a:t>
            </a:r>
            <a:endParaRPr kumimoji="1" lang="ja-JP" altLang="en-US" dirty="0"/>
          </a:p>
        </p:txBody>
      </p:sp>
      <p:sp>
        <p:nvSpPr>
          <p:cNvPr id="4" name="角丸四角形 3"/>
          <p:cNvSpPr/>
          <p:nvPr/>
        </p:nvSpPr>
        <p:spPr bwMode="auto">
          <a:xfrm>
            <a:off x="395536" y="1124744"/>
            <a:ext cx="8364063" cy="720080"/>
          </a:xfrm>
          <a:prstGeom prst="roundRect">
            <a:avLst>
              <a:gd name="adj" fmla="val 0"/>
            </a:avLst>
          </a:prstGeom>
          <a:solidFill>
            <a:schemeClr val="accent5"/>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r>
              <a:rPr lang="ja-JP" altLang="en-US" dirty="0" smtClean="0">
                <a:solidFill>
                  <a:schemeClr val="bg1"/>
                </a:solidFill>
                <a:latin typeface="+mn-lt"/>
                <a:ea typeface="+mn-ea"/>
              </a:rPr>
              <a:t>グループウェア＝グループ内</a:t>
            </a:r>
            <a:r>
              <a:rPr lang="ja-JP" altLang="en-US" dirty="0">
                <a:solidFill>
                  <a:schemeClr val="bg1"/>
                </a:solidFill>
                <a:latin typeface="+mn-lt"/>
                <a:ea typeface="+mn-ea"/>
              </a:rPr>
              <a:t>での情報共有、コミュニケーション、コラボレーションを支援するソフトウェアスイート</a:t>
            </a:r>
            <a:endParaRPr lang="en-US" altLang="ja-JP" dirty="0">
              <a:solidFill>
                <a:schemeClr val="bg1"/>
              </a:solidFill>
              <a:latin typeface="+mn-lt"/>
              <a:ea typeface="+mn-ea"/>
            </a:endParaRPr>
          </a:p>
        </p:txBody>
      </p:sp>
      <p:sp>
        <p:nvSpPr>
          <p:cNvPr id="10" name="角丸四角形 9"/>
          <p:cNvSpPr/>
          <p:nvPr/>
        </p:nvSpPr>
        <p:spPr bwMode="auto">
          <a:xfrm>
            <a:off x="3706789" y="1988840"/>
            <a:ext cx="5052810" cy="2088232"/>
          </a:xfrm>
          <a:prstGeom prst="roundRect">
            <a:avLst>
              <a:gd name="adj" fmla="val 0"/>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ja-JP" altLang="en-US" sz="1600">
                <a:solidFill>
                  <a:schemeClr val="bg1"/>
                </a:solidFill>
                <a:latin typeface="+mn-lt"/>
                <a:ea typeface="+mn-ea"/>
              </a:rPr>
              <a:t>様々なコミュニケーション機能をワンパッケージ化</a:t>
            </a:r>
            <a:endParaRPr lang="en-US" altLang="ja-JP" sz="1600">
              <a:solidFill>
                <a:schemeClr val="bg1"/>
              </a:solidFill>
              <a:latin typeface="+mn-lt"/>
              <a:ea typeface="+mn-ea"/>
            </a:endParaRPr>
          </a:p>
        </p:txBody>
      </p:sp>
      <p:sp>
        <p:nvSpPr>
          <p:cNvPr id="5" name="角丸四角形 4"/>
          <p:cNvSpPr/>
          <p:nvPr/>
        </p:nvSpPr>
        <p:spPr bwMode="auto">
          <a:xfrm>
            <a:off x="4670424" y="2441141"/>
            <a:ext cx="1440160" cy="648072"/>
          </a:xfrm>
          <a:prstGeom prst="roundRect">
            <a:avLst>
              <a:gd name="adj" fmla="val 0"/>
            </a:avLst>
          </a:prstGeom>
          <a:solidFill>
            <a:schemeClr val="accent6">
              <a:lumMod val="75000"/>
            </a:schemeClr>
          </a:solidFill>
          <a:ln>
            <a:headEnd type="none" w="med" len="med"/>
            <a:tailEnd type="none" w="med" len="med"/>
          </a:ln>
          <a:effectLst>
            <a:outerShdw blurRad="50800" dist="38100" dir="2700000" algn="tl"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600">
                <a:solidFill>
                  <a:schemeClr val="bg1"/>
                </a:solidFill>
              </a:rPr>
              <a:t>電子メール</a:t>
            </a:r>
            <a:endParaRPr lang="ja-JP" altLang="en-US" sz="1600" dirty="0">
              <a:solidFill>
                <a:schemeClr val="bg1"/>
              </a:solidFill>
            </a:endParaRPr>
          </a:p>
        </p:txBody>
      </p:sp>
      <p:sp>
        <p:nvSpPr>
          <p:cNvPr id="6" name="角丸四角形 5"/>
          <p:cNvSpPr/>
          <p:nvPr/>
        </p:nvSpPr>
        <p:spPr bwMode="auto">
          <a:xfrm>
            <a:off x="7092281" y="3212976"/>
            <a:ext cx="1440160" cy="648072"/>
          </a:xfrm>
          <a:prstGeom prst="roundRect">
            <a:avLst>
              <a:gd name="adj" fmla="val 0"/>
            </a:avLst>
          </a:prstGeom>
          <a:solidFill>
            <a:schemeClr val="accent6">
              <a:lumMod val="75000"/>
            </a:schemeClr>
          </a:solidFill>
          <a:ln>
            <a:headEnd type="none" w="med" len="med"/>
            <a:tailEnd type="none" w="med" len="med"/>
          </a:ln>
          <a:effectLst>
            <a:outerShdw blurRad="50800" dist="38100" dir="2700000" algn="tl"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en-US" altLang="ja-JP" sz="1600" dirty="0">
                <a:solidFill>
                  <a:schemeClr val="bg1"/>
                </a:solidFill>
              </a:rPr>
              <a:t>BBS</a:t>
            </a:r>
          </a:p>
          <a:p>
            <a:pPr algn="ctr">
              <a:spcBef>
                <a:spcPts val="0"/>
              </a:spcBef>
            </a:pPr>
            <a:r>
              <a:rPr lang="ja-JP" altLang="en-US" sz="1600" dirty="0">
                <a:solidFill>
                  <a:schemeClr val="bg1"/>
                </a:solidFill>
              </a:rPr>
              <a:t>電子会議室</a:t>
            </a:r>
          </a:p>
        </p:txBody>
      </p:sp>
      <p:sp>
        <p:nvSpPr>
          <p:cNvPr id="7" name="角丸四角形 6"/>
          <p:cNvSpPr/>
          <p:nvPr/>
        </p:nvSpPr>
        <p:spPr bwMode="auto">
          <a:xfrm>
            <a:off x="3923929" y="3195448"/>
            <a:ext cx="1440160" cy="648072"/>
          </a:xfrm>
          <a:prstGeom prst="roundRect">
            <a:avLst>
              <a:gd name="adj" fmla="val 0"/>
            </a:avLst>
          </a:prstGeom>
          <a:solidFill>
            <a:schemeClr val="accent6">
              <a:lumMod val="75000"/>
            </a:schemeClr>
          </a:solidFill>
          <a:ln>
            <a:headEnd type="none" w="med" len="med"/>
            <a:tailEnd type="none" w="med" len="med"/>
          </a:ln>
          <a:effectLst>
            <a:outerShdw blurRad="50800" dist="38100" dir="2700000" algn="tl"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600">
                <a:solidFill>
                  <a:schemeClr val="bg1"/>
                </a:solidFill>
              </a:rPr>
              <a:t>ライブラリ</a:t>
            </a:r>
            <a:endParaRPr lang="ja-JP" altLang="en-US" sz="1600" dirty="0">
              <a:solidFill>
                <a:schemeClr val="bg1"/>
              </a:solidFill>
            </a:endParaRPr>
          </a:p>
        </p:txBody>
      </p:sp>
      <p:sp>
        <p:nvSpPr>
          <p:cNvPr id="8" name="角丸四角形 7"/>
          <p:cNvSpPr/>
          <p:nvPr/>
        </p:nvSpPr>
        <p:spPr bwMode="auto">
          <a:xfrm>
            <a:off x="6312769" y="2441141"/>
            <a:ext cx="1440160" cy="648072"/>
          </a:xfrm>
          <a:prstGeom prst="roundRect">
            <a:avLst>
              <a:gd name="adj" fmla="val 0"/>
            </a:avLst>
          </a:prstGeom>
          <a:solidFill>
            <a:schemeClr val="accent6">
              <a:lumMod val="75000"/>
            </a:schemeClr>
          </a:solidFill>
          <a:ln>
            <a:headEnd type="none" w="med" len="med"/>
            <a:tailEnd type="none" w="med" len="med"/>
          </a:ln>
          <a:effectLst>
            <a:outerShdw blurRad="50800" dist="38100" dir="2700000" algn="tl"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ts val="0"/>
              </a:spcBef>
            </a:pPr>
            <a:r>
              <a:rPr lang="ja-JP" altLang="en-US" sz="1600">
                <a:solidFill>
                  <a:schemeClr val="bg1"/>
                </a:solidFill>
              </a:rPr>
              <a:t>スケジューラ</a:t>
            </a:r>
            <a:endParaRPr lang="ja-JP" altLang="en-US" sz="1600" dirty="0">
              <a:solidFill>
                <a:schemeClr val="bg1"/>
              </a:solidFill>
            </a:endParaRPr>
          </a:p>
        </p:txBody>
      </p:sp>
      <p:sp>
        <p:nvSpPr>
          <p:cNvPr id="9" name="角丸四角形 8"/>
          <p:cNvSpPr/>
          <p:nvPr/>
        </p:nvSpPr>
        <p:spPr bwMode="auto">
          <a:xfrm>
            <a:off x="5508105" y="3195448"/>
            <a:ext cx="1440160" cy="648072"/>
          </a:xfrm>
          <a:prstGeom prst="roundRect">
            <a:avLst>
              <a:gd name="adj" fmla="val 0"/>
            </a:avLst>
          </a:prstGeom>
          <a:solidFill>
            <a:schemeClr val="accent6">
              <a:lumMod val="75000"/>
            </a:schemeClr>
          </a:solidFill>
          <a:ln>
            <a:headEnd type="none" w="med" len="med"/>
            <a:tailEnd type="none" w="med" len="med"/>
          </a:ln>
          <a:effectLst>
            <a:outerShdw blurRad="50800" dist="38100" dir="2700000" algn="tl" rotWithShape="0">
              <a:prstClr val="black">
                <a:alpha val="40000"/>
              </a:prstClr>
            </a:outerShdw>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1600" dirty="0">
                <a:solidFill>
                  <a:schemeClr val="bg1"/>
                </a:solidFill>
              </a:rPr>
              <a:t>ワークフロー</a:t>
            </a:r>
          </a:p>
          <a:p>
            <a:pPr algn="ctr"/>
            <a:r>
              <a:rPr lang="ja-JP" altLang="en-US" sz="1600" dirty="0">
                <a:solidFill>
                  <a:schemeClr val="bg1"/>
                </a:solidFill>
              </a:rPr>
              <a:t>（電子決裁）</a:t>
            </a:r>
          </a:p>
        </p:txBody>
      </p:sp>
      <p:sp>
        <p:nvSpPr>
          <p:cNvPr id="11" name="角丸四角形 10"/>
          <p:cNvSpPr/>
          <p:nvPr/>
        </p:nvSpPr>
        <p:spPr bwMode="auto">
          <a:xfrm>
            <a:off x="419573" y="1988840"/>
            <a:ext cx="2136204" cy="864096"/>
          </a:xfrm>
          <a:prstGeom prst="roundRect">
            <a:avLst>
              <a:gd name="adj" fmla="val 0"/>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ja-JP" altLang="en-US" sz="1600" dirty="0">
                <a:solidFill>
                  <a:schemeClr val="bg1"/>
                </a:solidFill>
                <a:latin typeface="+mn-lt"/>
                <a:ea typeface="+mn-ea"/>
              </a:rPr>
              <a:t>グループウェアのアイデアは</a:t>
            </a:r>
            <a:r>
              <a:rPr lang="en-US" altLang="ja-JP" sz="1600" dirty="0">
                <a:solidFill>
                  <a:schemeClr val="bg1"/>
                </a:solidFill>
                <a:latin typeface="+mn-lt"/>
                <a:ea typeface="+mn-ea"/>
              </a:rPr>
              <a:t>1960</a:t>
            </a:r>
            <a:r>
              <a:rPr lang="ja-JP" altLang="en-US" sz="1600" dirty="0">
                <a:solidFill>
                  <a:schemeClr val="bg1"/>
                </a:solidFill>
                <a:latin typeface="+mn-lt"/>
                <a:ea typeface="+mn-ea"/>
              </a:rPr>
              <a:t>年代末からあった</a:t>
            </a:r>
            <a:endParaRPr lang="en-US" altLang="ja-JP" sz="1600" dirty="0">
              <a:solidFill>
                <a:schemeClr val="bg1"/>
              </a:solidFill>
              <a:latin typeface="+mn-lt"/>
              <a:ea typeface="+mn-ea"/>
            </a:endParaRPr>
          </a:p>
        </p:txBody>
      </p:sp>
      <p:sp>
        <p:nvSpPr>
          <p:cNvPr id="12" name="角丸四角形 11"/>
          <p:cNvSpPr/>
          <p:nvPr/>
        </p:nvSpPr>
        <p:spPr bwMode="auto">
          <a:xfrm>
            <a:off x="419573" y="2924944"/>
            <a:ext cx="2136204" cy="1152128"/>
          </a:xfrm>
          <a:prstGeom prst="roundRect">
            <a:avLst>
              <a:gd name="adj" fmla="val 0"/>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en-US" altLang="ja-JP" sz="1600" dirty="0">
                <a:solidFill>
                  <a:schemeClr val="bg1"/>
                </a:solidFill>
                <a:latin typeface="+mn-lt"/>
                <a:ea typeface="+mn-ea"/>
              </a:rPr>
              <a:t>PC</a:t>
            </a:r>
            <a:r>
              <a:rPr lang="ja-JP" altLang="en-US" sz="1600" dirty="0">
                <a:solidFill>
                  <a:schemeClr val="bg1"/>
                </a:solidFill>
                <a:latin typeface="+mn-lt"/>
                <a:ea typeface="+mn-ea"/>
              </a:rPr>
              <a:t>の普及により情報量が増大し、情報の効率的共有へのニーズが増した</a:t>
            </a:r>
            <a:endParaRPr lang="en-US" altLang="ja-JP" sz="1600" dirty="0">
              <a:solidFill>
                <a:schemeClr val="bg1"/>
              </a:solidFill>
              <a:latin typeface="+mn-lt"/>
              <a:ea typeface="+mn-ea"/>
            </a:endParaRPr>
          </a:p>
        </p:txBody>
      </p:sp>
      <p:sp>
        <p:nvSpPr>
          <p:cNvPr id="13" name="右矢印 12"/>
          <p:cNvSpPr/>
          <p:nvPr/>
        </p:nvSpPr>
        <p:spPr bwMode="auto">
          <a:xfrm>
            <a:off x="2627785" y="2456892"/>
            <a:ext cx="1008112" cy="1152128"/>
          </a:xfrm>
          <a:prstGeom prst="rightArrow">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lang="ja-JP" altLang="en-US">
              <a:solidFill>
                <a:schemeClr val="bg1"/>
              </a:solidFill>
              <a:latin typeface="+mn-lt"/>
              <a:ea typeface="+mn-ea"/>
            </a:endParaRPr>
          </a:p>
        </p:txBody>
      </p:sp>
      <p:grpSp>
        <p:nvGrpSpPr>
          <p:cNvPr id="14" name="グループ化 13"/>
          <p:cNvGrpSpPr/>
          <p:nvPr/>
        </p:nvGrpSpPr>
        <p:grpSpPr>
          <a:xfrm>
            <a:off x="395537" y="4270966"/>
            <a:ext cx="6650283" cy="742950"/>
            <a:chOff x="395537" y="4270966"/>
            <a:chExt cx="6650283" cy="742950"/>
          </a:xfrm>
          <a:effectLst>
            <a:outerShdw blurRad="50800" dist="38100" dir="2700000" algn="tl" rotWithShape="0">
              <a:prstClr val="black">
                <a:alpha val="40000"/>
              </a:prstClr>
            </a:outerShdw>
          </a:effectLst>
        </p:grpSpPr>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7" y="4270966"/>
              <a:ext cx="2714625" cy="742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5" name="テキスト ボックス 14"/>
            <p:cNvSpPr txBox="1"/>
            <p:nvPr/>
          </p:nvSpPr>
          <p:spPr>
            <a:xfrm>
              <a:off x="3243577" y="4411608"/>
              <a:ext cx="3802243" cy="461665"/>
            </a:xfrm>
            <a:prstGeom prst="rect">
              <a:avLst/>
            </a:prstGeom>
            <a:noFill/>
          </p:spPr>
          <p:txBody>
            <a:bodyPr wrap="none" rtlCol="0">
              <a:spAutoFit/>
            </a:bodyPr>
            <a:lstStyle/>
            <a:p>
              <a:pPr algn="ctr"/>
              <a:r>
                <a:rPr lang="en-US" altLang="ja-JP" sz="2400" dirty="0" smtClean="0">
                  <a:solidFill>
                    <a:srgbClr val="3366FF"/>
                  </a:solidFill>
                  <a:latin typeface="+mn-lt"/>
                  <a:ea typeface="+mn-ea"/>
                </a:rPr>
                <a:t>1989</a:t>
              </a:r>
              <a:r>
                <a:rPr lang="ja-JP" altLang="en-US" sz="2400" dirty="0" smtClean="0">
                  <a:solidFill>
                    <a:srgbClr val="3366FF"/>
                  </a:solidFill>
                  <a:latin typeface="+mn-lt"/>
                  <a:ea typeface="+mn-ea"/>
                </a:rPr>
                <a:t>＝インターネット普及前</a:t>
              </a:r>
              <a:endParaRPr lang="ja-JP" altLang="en-US" sz="2400" dirty="0">
                <a:solidFill>
                  <a:srgbClr val="3366FF"/>
                </a:solidFill>
                <a:latin typeface="+mn-lt"/>
                <a:ea typeface="+mn-ea"/>
              </a:endParaRPr>
            </a:p>
          </p:txBody>
        </p:sp>
      </p:grpSp>
      <p:sp>
        <p:nvSpPr>
          <p:cNvPr id="17" name="角丸四角形 16"/>
          <p:cNvSpPr/>
          <p:nvPr/>
        </p:nvSpPr>
        <p:spPr bwMode="auto">
          <a:xfrm>
            <a:off x="419573" y="5157192"/>
            <a:ext cx="2136204" cy="1152128"/>
          </a:xfrm>
          <a:prstGeom prst="roundRect">
            <a:avLst>
              <a:gd name="adj" fmla="val 0"/>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r>
              <a:rPr lang="ja-JP" altLang="en-US" dirty="0" smtClean="0">
                <a:solidFill>
                  <a:schemeClr val="bg1"/>
                </a:solidFill>
                <a:latin typeface="+mn-lt"/>
                <a:ea typeface="+mn-ea"/>
              </a:rPr>
              <a:t>当時</a:t>
            </a:r>
            <a:r>
              <a:rPr lang="en-US" altLang="ja-JP" dirty="0" smtClean="0">
                <a:solidFill>
                  <a:schemeClr val="bg1"/>
                </a:solidFill>
                <a:latin typeface="+mn-lt"/>
                <a:ea typeface="+mn-ea"/>
              </a:rPr>
              <a:t>Lotus </a:t>
            </a:r>
            <a:r>
              <a:rPr lang="en-US" altLang="ja-JP" dirty="0">
                <a:solidFill>
                  <a:schemeClr val="bg1"/>
                </a:solidFill>
                <a:latin typeface="+mn-lt"/>
                <a:ea typeface="+mn-ea"/>
              </a:rPr>
              <a:t>Notes</a:t>
            </a:r>
            <a:r>
              <a:rPr lang="ja-JP" altLang="en-US" dirty="0">
                <a:solidFill>
                  <a:schemeClr val="bg1"/>
                </a:solidFill>
                <a:latin typeface="+mn-lt"/>
                <a:ea typeface="+mn-ea"/>
              </a:rPr>
              <a:t>が大企業に受け入れられた理由</a:t>
            </a:r>
            <a:endParaRPr lang="en-US" altLang="ja-JP" dirty="0">
              <a:solidFill>
                <a:schemeClr val="bg1"/>
              </a:solidFill>
              <a:latin typeface="+mn-lt"/>
              <a:ea typeface="+mn-ea"/>
            </a:endParaRPr>
          </a:p>
        </p:txBody>
      </p:sp>
      <p:sp>
        <p:nvSpPr>
          <p:cNvPr id="18" name="角丸四角形 17"/>
          <p:cNvSpPr/>
          <p:nvPr/>
        </p:nvSpPr>
        <p:spPr bwMode="auto">
          <a:xfrm>
            <a:off x="2649101" y="5157192"/>
            <a:ext cx="3015952" cy="1152128"/>
          </a:xfrm>
          <a:prstGeom prst="roundRect">
            <a:avLst>
              <a:gd name="adj" fmla="val 0"/>
            </a:avLst>
          </a:prstGeom>
          <a:solidFill>
            <a:srgbClr val="FF666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ja-JP" altLang="en-US" sz="1600" dirty="0">
                <a:solidFill>
                  <a:schemeClr val="bg1"/>
                </a:solidFill>
                <a:latin typeface="+mn-lt"/>
                <a:ea typeface="+mn-ea"/>
              </a:rPr>
              <a:t>細い回線でも効率的にレプリケーションを行うことができ、複数の拠点を持つ大企業にとって使い勝手が良かった</a:t>
            </a:r>
            <a:endParaRPr lang="en-US" altLang="ja-JP" sz="1600" dirty="0">
              <a:solidFill>
                <a:schemeClr val="bg1"/>
              </a:solidFill>
              <a:latin typeface="+mn-lt"/>
              <a:ea typeface="+mn-ea"/>
            </a:endParaRPr>
          </a:p>
        </p:txBody>
      </p:sp>
      <p:sp>
        <p:nvSpPr>
          <p:cNvPr id="19" name="角丸四角形 18"/>
          <p:cNvSpPr/>
          <p:nvPr/>
        </p:nvSpPr>
        <p:spPr bwMode="auto">
          <a:xfrm>
            <a:off x="5743648" y="5157192"/>
            <a:ext cx="3015952" cy="1152128"/>
          </a:xfrm>
          <a:prstGeom prst="roundRect">
            <a:avLst>
              <a:gd name="adj" fmla="val 0"/>
            </a:avLst>
          </a:prstGeom>
          <a:solidFill>
            <a:srgbClr val="FF666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algn="ctr"/>
            <a:r>
              <a:rPr lang="ja-JP" altLang="en-US" sz="1600">
                <a:solidFill>
                  <a:schemeClr val="bg1"/>
                </a:solidFill>
                <a:latin typeface="+mn-lt"/>
                <a:ea typeface="+mn-ea"/>
              </a:rPr>
              <a:t>強力で柔軟なスクリプトにより、ワークフローを比較的簡単に作り込むことができた</a:t>
            </a:r>
            <a:endParaRPr lang="en-US" altLang="ja-JP" sz="1600">
              <a:solidFill>
                <a:schemeClr val="bg1"/>
              </a:solidFill>
              <a:latin typeface="+mn-lt"/>
              <a:ea typeface="+mn-ea"/>
            </a:endParaRPr>
          </a:p>
        </p:txBody>
      </p:sp>
      <p:sp>
        <p:nvSpPr>
          <p:cNvPr id="20" name="角丸四角形 19"/>
          <p:cNvSpPr/>
          <p:nvPr/>
        </p:nvSpPr>
        <p:spPr bwMode="auto">
          <a:xfrm>
            <a:off x="7251624" y="4210392"/>
            <a:ext cx="1507975" cy="864096"/>
          </a:xfrm>
          <a:prstGeom prst="roundRect">
            <a:avLst>
              <a:gd name="adj" fmla="val 0"/>
            </a:avLst>
          </a:prstGeom>
          <a:solidFill>
            <a:schemeClr val="accent5"/>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ja-JP" altLang="en-US" sz="1600" dirty="0" smtClean="0">
                <a:solidFill>
                  <a:schemeClr val="bg1"/>
                </a:solidFill>
                <a:latin typeface="+mn-lt"/>
                <a:ea typeface="+mn-ea"/>
              </a:rPr>
              <a:t>インターネットの商用利用開始は</a:t>
            </a:r>
            <a:r>
              <a:rPr lang="en-US" altLang="ja-JP" sz="1600" dirty="0" smtClean="0">
                <a:solidFill>
                  <a:schemeClr val="bg1"/>
                </a:solidFill>
                <a:latin typeface="+mn-lt"/>
                <a:ea typeface="+mn-ea"/>
              </a:rPr>
              <a:t>1988</a:t>
            </a:r>
            <a:r>
              <a:rPr lang="ja-JP" altLang="en-US" sz="1600" dirty="0" smtClean="0">
                <a:solidFill>
                  <a:schemeClr val="bg1"/>
                </a:solidFill>
                <a:latin typeface="+mn-lt"/>
                <a:ea typeface="+mn-ea"/>
              </a:rPr>
              <a:t>年</a:t>
            </a:r>
            <a:endParaRPr lang="en-US" altLang="ja-JP" sz="1600" dirty="0">
              <a:solidFill>
                <a:schemeClr val="bg1"/>
              </a:solidFill>
              <a:latin typeface="+mn-lt"/>
              <a:ea typeface="+mn-ea"/>
            </a:endParaRPr>
          </a:p>
        </p:txBody>
      </p:sp>
      <p:sp>
        <p:nvSpPr>
          <p:cNvPr id="3" name="星 10 2"/>
          <p:cNvSpPr/>
          <p:nvPr/>
        </p:nvSpPr>
        <p:spPr bwMode="auto">
          <a:xfrm rot="19733153">
            <a:off x="7834377" y="5615849"/>
            <a:ext cx="1139550" cy="720080"/>
          </a:xfrm>
          <a:prstGeom prst="star10">
            <a:avLst/>
          </a:prstGeom>
          <a:solidFill>
            <a:srgbClr val="C0000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smtClean="0">
                <a:ln>
                  <a:noFill/>
                </a:ln>
                <a:solidFill>
                  <a:schemeClr val="bg1"/>
                </a:solidFill>
                <a:effectLst/>
                <a:latin typeface="+mn-lt"/>
                <a:ea typeface="+mn-ea"/>
              </a:rPr>
              <a:t>Lock-in</a:t>
            </a:r>
            <a:endParaRPr kumimoji="0" lang="ja-JP" altLang="en-US" sz="1400" b="0" i="0" u="none" strike="noStrike" cap="none" normalizeH="0" dirty="0" smtClean="0">
              <a:ln>
                <a:noFill/>
              </a:ln>
              <a:solidFill>
                <a:schemeClr val="bg1"/>
              </a:solidFill>
              <a:effectLst/>
              <a:latin typeface="+mn-lt"/>
              <a:ea typeface="+mn-ea"/>
            </a:endParaRPr>
          </a:p>
        </p:txBody>
      </p:sp>
    </p:spTree>
    <p:extLst>
      <p:ext uri="{BB962C8B-B14F-4D97-AF65-F5344CB8AC3E}">
        <p14:creationId xmlns:p14="http://schemas.microsoft.com/office/powerpoint/2010/main" val="667919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fade">
                                      <p:cBhvr>
                                        <p:cTn id="48" dur="500"/>
                                        <p:tgtEl>
                                          <p:spTgt spid="20"/>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 calcmode="lin" valueType="num">
                                      <p:cBhvr>
                                        <p:cTn id="58" dur="500" fill="hold"/>
                                        <p:tgtEl>
                                          <p:spTgt spid="18"/>
                                        </p:tgtEl>
                                        <p:attrNameLst>
                                          <p:attrName>ppt_w</p:attrName>
                                        </p:attrNameLst>
                                      </p:cBhvr>
                                      <p:tavLst>
                                        <p:tav tm="0">
                                          <p:val>
                                            <p:fltVal val="0"/>
                                          </p:val>
                                        </p:tav>
                                        <p:tav tm="100000">
                                          <p:val>
                                            <p:strVal val="#ppt_w"/>
                                          </p:val>
                                        </p:tav>
                                      </p:tavLst>
                                    </p:anim>
                                    <p:anim calcmode="lin" valueType="num">
                                      <p:cBhvr>
                                        <p:cTn id="59" dur="500" fill="hold"/>
                                        <p:tgtEl>
                                          <p:spTgt spid="18"/>
                                        </p:tgtEl>
                                        <p:attrNameLst>
                                          <p:attrName>ppt_h</p:attrName>
                                        </p:attrNameLst>
                                      </p:cBhvr>
                                      <p:tavLst>
                                        <p:tav tm="0">
                                          <p:val>
                                            <p:fltVal val="0"/>
                                          </p:val>
                                        </p:tav>
                                        <p:tav tm="100000">
                                          <p:val>
                                            <p:strVal val="#ppt_h"/>
                                          </p:val>
                                        </p:tav>
                                      </p:tavLst>
                                    </p:anim>
                                    <p:animEffect transition="in" filter="fade">
                                      <p:cBhvr>
                                        <p:cTn id="60" dur="500"/>
                                        <p:tgtEl>
                                          <p:spTgt spid="18"/>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childTnLst>
                          </p:cTn>
                        </p:par>
                      </p:childTnLst>
                    </p:cTn>
                  </p:par>
                  <p:par>
                    <p:cTn id="66" fill="hold">
                      <p:stCondLst>
                        <p:cond delay="indefinite"/>
                      </p:stCondLst>
                      <p:childTnLst>
                        <p:par>
                          <p:cTn id="67" fill="hold">
                            <p:stCondLst>
                              <p:cond delay="0"/>
                            </p:stCondLst>
                            <p:childTnLst>
                              <p:par>
                                <p:cTn id="68" presetID="31" presetClass="entr" presetSubtype="0" fill="hold" grpId="0" nodeType="clickEffect">
                                  <p:stCondLst>
                                    <p:cond delay="0"/>
                                  </p:stCondLst>
                                  <p:childTnLst>
                                    <p:set>
                                      <p:cBhvr>
                                        <p:cTn id="69" dur="1" fill="hold">
                                          <p:stCondLst>
                                            <p:cond delay="0"/>
                                          </p:stCondLst>
                                        </p:cTn>
                                        <p:tgtEl>
                                          <p:spTgt spid="3"/>
                                        </p:tgtEl>
                                        <p:attrNameLst>
                                          <p:attrName>style.visibility</p:attrName>
                                        </p:attrNameLst>
                                      </p:cBhvr>
                                      <p:to>
                                        <p:strVal val="visible"/>
                                      </p:to>
                                    </p:set>
                                    <p:anim calcmode="lin" valueType="num">
                                      <p:cBhvr>
                                        <p:cTn id="70" dur="1000" fill="hold"/>
                                        <p:tgtEl>
                                          <p:spTgt spid="3"/>
                                        </p:tgtEl>
                                        <p:attrNameLst>
                                          <p:attrName>ppt_w</p:attrName>
                                        </p:attrNameLst>
                                      </p:cBhvr>
                                      <p:tavLst>
                                        <p:tav tm="0">
                                          <p:val>
                                            <p:fltVal val="0"/>
                                          </p:val>
                                        </p:tav>
                                        <p:tav tm="100000">
                                          <p:val>
                                            <p:strVal val="#ppt_w"/>
                                          </p:val>
                                        </p:tav>
                                      </p:tavLst>
                                    </p:anim>
                                    <p:anim calcmode="lin" valueType="num">
                                      <p:cBhvr>
                                        <p:cTn id="71" dur="1000" fill="hold"/>
                                        <p:tgtEl>
                                          <p:spTgt spid="3"/>
                                        </p:tgtEl>
                                        <p:attrNameLst>
                                          <p:attrName>ppt_h</p:attrName>
                                        </p:attrNameLst>
                                      </p:cBhvr>
                                      <p:tavLst>
                                        <p:tav tm="0">
                                          <p:val>
                                            <p:fltVal val="0"/>
                                          </p:val>
                                        </p:tav>
                                        <p:tav tm="100000">
                                          <p:val>
                                            <p:strVal val="#ppt_h"/>
                                          </p:val>
                                        </p:tav>
                                      </p:tavLst>
                                    </p:anim>
                                    <p:anim calcmode="lin" valueType="num">
                                      <p:cBhvr>
                                        <p:cTn id="72" dur="1000" fill="hold"/>
                                        <p:tgtEl>
                                          <p:spTgt spid="3"/>
                                        </p:tgtEl>
                                        <p:attrNameLst>
                                          <p:attrName>style.rotation</p:attrName>
                                        </p:attrNameLst>
                                      </p:cBhvr>
                                      <p:tavLst>
                                        <p:tav tm="0">
                                          <p:val>
                                            <p:fltVal val="90"/>
                                          </p:val>
                                        </p:tav>
                                        <p:tav tm="100000">
                                          <p:val>
                                            <p:fltVal val="0"/>
                                          </p:val>
                                        </p:tav>
                                      </p:tavLst>
                                    </p:anim>
                                    <p:animEffect transition="in" filter="fade">
                                      <p:cBhvr>
                                        <p:cTn id="7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 grpId="0" animBg="1"/>
      <p:bldP spid="5" grpId="0" animBg="1"/>
      <p:bldP spid="6" grpId="0" animBg="1"/>
      <p:bldP spid="7" grpId="0" animBg="1"/>
      <p:bldP spid="8" grpId="0" animBg="1"/>
      <p:bldP spid="9" grpId="0" animBg="1"/>
      <p:bldP spid="11" grpId="0" animBg="1"/>
      <p:bldP spid="12" grpId="0" animBg="1"/>
      <p:bldP spid="13" grpId="0" animBg="1"/>
      <p:bldP spid="17" grpId="0" animBg="1"/>
      <p:bldP spid="18" grpId="0" animBg="1"/>
      <p:bldP spid="19" grpId="0" animBg="1"/>
      <p:bldP spid="20" grpId="0" animBg="1"/>
      <p:bldP spid="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err="1"/>
              <a:t>XaaS</a:t>
            </a:r>
            <a:r>
              <a:rPr lang="en-US" altLang="ja-JP" dirty="0"/>
              <a:t> = Web</a:t>
            </a:r>
            <a:r>
              <a:rPr lang="ja-JP" altLang="en-US" dirty="0"/>
              <a:t>サービスの多様化</a:t>
            </a:r>
            <a:endParaRPr kumimoji="1" lang="ja-JP" altLang="en-US" dirty="0"/>
          </a:p>
        </p:txBody>
      </p:sp>
      <p:sp>
        <p:nvSpPr>
          <p:cNvPr id="3" name="正方形/長方形 2"/>
          <p:cNvSpPr/>
          <p:nvPr/>
        </p:nvSpPr>
        <p:spPr bwMode="auto">
          <a:xfrm>
            <a:off x="323527" y="1268760"/>
            <a:ext cx="8632491" cy="864096"/>
          </a:xfrm>
          <a:prstGeom prst="rect">
            <a:avLst/>
          </a:prstGeom>
          <a:solidFill>
            <a:schemeClr val="bg1">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400" dirty="0">
                <a:latin typeface="+mn-lt"/>
                <a:ea typeface="+mn-ea"/>
              </a:rPr>
              <a:t>アプリケーション</a:t>
            </a:r>
            <a:endParaRPr kumimoji="0" lang="en-US" altLang="ja-JP" sz="1400" dirty="0">
              <a:latin typeface="+mn-lt"/>
              <a:ea typeface="+mn-ea"/>
            </a:endParaRPr>
          </a:p>
        </p:txBody>
      </p:sp>
      <p:sp>
        <p:nvSpPr>
          <p:cNvPr id="4" name="正方形/長方形 3"/>
          <p:cNvSpPr/>
          <p:nvPr/>
        </p:nvSpPr>
        <p:spPr bwMode="auto">
          <a:xfrm>
            <a:off x="323527" y="2264462"/>
            <a:ext cx="8632491" cy="864096"/>
          </a:xfrm>
          <a:prstGeom prst="rect">
            <a:avLst/>
          </a:prstGeom>
          <a:solidFill>
            <a:schemeClr val="bg1">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400" dirty="0">
                <a:latin typeface="+mn-lt"/>
                <a:ea typeface="+mn-ea"/>
              </a:rPr>
              <a:t>ミドルウェア</a:t>
            </a:r>
            <a:endParaRPr kumimoji="0" lang="en-US" altLang="ja-JP" sz="1400" dirty="0">
              <a:latin typeface="+mn-lt"/>
              <a:ea typeface="+mn-ea"/>
            </a:endParaRPr>
          </a:p>
        </p:txBody>
      </p:sp>
      <p:sp>
        <p:nvSpPr>
          <p:cNvPr id="5" name="正方形/長方形 4"/>
          <p:cNvSpPr/>
          <p:nvPr/>
        </p:nvSpPr>
        <p:spPr bwMode="auto">
          <a:xfrm>
            <a:off x="332732" y="3014657"/>
            <a:ext cx="8632491" cy="864096"/>
          </a:xfrm>
          <a:prstGeom prst="rect">
            <a:avLst/>
          </a:prstGeom>
          <a:solidFill>
            <a:schemeClr val="bg1">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en-US" altLang="ja-JP" sz="1400" dirty="0">
                <a:latin typeface="+mn-lt"/>
                <a:ea typeface="+mn-ea"/>
              </a:rPr>
              <a:t>OS</a:t>
            </a:r>
          </a:p>
        </p:txBody>
      </p:sp>
      <p:sp>
        <p:nvSpPr>
          <p:cNvPr id="6" name="正方形/長方形 5"/>
          <p:cNvSpPr/>
          <p:nvPr/>
        </p:nvSpPr>
        <p:spPr bwMode="auto">
          <a:xfrm>
            <a:off x="323527" y="4293096"/>
            <a:ext cx="8632491" cy="864096"/>
          </a:xfrm>
          <a:prstGeom prst="rect">
            <a:avLst/>
          </a:prstGeom>
          <a:solidFill>
            <a:schemeClr val="bg1">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400" dirty="0">
                <a:latin typeface="+mn-lt"/>
                <a:ea typeface="+mn-ea"/>
              </a:rPr>
              <a:t>ハードウェア</a:t>
            </a:r>
            <a:endParaRPr kumimoji="0" lang="en-US" altLang="ja-JP" sz="1400" dirty="0">
              <a:latin typeface="+mn-lt"/>
              <a:ea typeface="+mn-ea"/>
            </a:endParaRPr>
          </a:p>
        </p:txBody>
      </p:sp>
      <p:sp>
        <p:nvSpPr>
          <p:cNvPr id="7" name="正方形/長方形 6"/>
          <p:cNvSpPr/>
          <p:nvPr/>
        </p:nvSpPr>
        <p:spPr bwMode="auto">
          <a:xfrm rot="16200000">
            <a:off x="752614" y="2888939"/>
            <a:ext cx="3672409" cy="720079"/>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4400" dirty="0" err="1">
                <a:solidFill>
                  <a:schemeClr val="bg1"/>
                </a:solidFill>
                <a:latin typeface="+mn-lt"/>
                <a:ea typeface="+mn-ea"/>
              </a:rPr>
              <a:t>SaaS</a:t>
            </a:r>
            <a:endParaRPr kumimoji="0" lang="en-US" altLang="ja-JP" sz="4400" dirty="0">
              <a:solidFill>
                <a:schemeClr val="bg1"/>
              </a:solidFill>
              <a:latin typeface="+mn-lt"/>
              <a:ea typeface="+mn-ea"/>
            </a:endParaRPr>
          </a:p>
        </p:txBody>
      </p:sp>
      <p:sp>
        <p:nvSpPr>
          <p:cNvPr id="9" name="正方形/長方形 8"/>
          <p:cNvSpPr/>
          <p:nvPr/>
        </p:nvSpPr>
        <p:spPr bwMode="auto">
          <a:xfrm rot="16200000">
            <a:off x="5436098" y="3861048"/>
            <a:ext cx="1728192" cy="720079"/>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4400" dirty="0" err="1">
                <a:solidFill>
                  <a:schemeClr val="bg1"/>
                </a:solidFill>
                <a:latin typeface="+mn-lt"/>
                <a:ea typeface="+mn-ea"/>
              </a:rPr>
              <a:t>IaaS</a:t>
            </a:r>
            <a:endParaRPr kumimoji="0" lang="en-US" altLang="ja-JP" sz="4400" dirty="0">
              <a:solidFill>
                <a:schemeClr val="bg1"/>
              </a:solidFill>
              <a:latin typeface="+mn-lt"/>
              <a:ea typeface="+mn-ea"/>
            </a:endParaRPr>
          </a:p>
        </p:txBody>
      </p:sp>
      <p:sp>
        <p:nvSpPr>
          <p:cNvPr id="10" name="正方形/長方形 9"/>
          <p:cNvSpPr/>
          <p:nvPr/>
        </p:nvSpPr>
        <p:spPr bwMode="auto">
          <a:xfrm rot="16200000">
            <a:off x="2159733" y="3392996"/>
            <a:ext cx="2664296" cy="720079"/>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3200" dirty="0">
                <a:solidFill>
                  <a:schemeClr val="bg1"/>
                </a:solidFill>
                <a:latin typeface="+mn-lt"/>
                <a:ea typeface="+mn-ea"/>
              </a:rPr>
              <a:t>Force.com</a:t>
            </a:r>
          </a:p>
        </p:txBody>
      </p:sp>
      <p:sp>
        <p:nvSpPr>
          <p:cNvPr id="11" name="正方形/長方形 10"/>
          <p:cNvSpPr/>
          <p:nvPr/>
        </p:nvSpPr>
        <p:spPr bwMode="auto">
          <a:xfrm>
            <a:off x="306832" y="5301208"/>
            <a:ext cx="8649187" cy="936104"/>
          </a:xfrm>
          <a:prstGeom prst="rect">
            <a:avLst/>
          </a:prstGeom>
          <a:solidFill>
            <a:schemeClr val="accent6">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400" dirty="0">
                <a:solidFill>
                  <a:schemeClr val="bg1"/>
                </a:solidFill>
                <a:latin typeface="+mn-lt"/>
                <a:ea typeface="+mn-ea"/>
              </a:rPr>
              <a:t>様々な</a:t>
            </a:r>
            <a:r>
              <a:rPr kumimoji="0" lang="en-US" altLang="ja-JP" sz="2400" dirty="0" err="1">
                <a:solidFill>
                  <a:schemeClr val="bg1"/>
                </a:solidFill>
                <a:latin typeface="+mn-lt"/>
                <a:ea typeface="+mn-ea"/>
              </a:rPr>
              <a:t>XaaS</a:t>
            </a:r>
            <a:r>
              <a:rPr kumimoji="0" lang="ja-JP" altLang="en-US" sz="2400" dirty="0">
                <a:solidFill>
                  <a:schemeClr val="bg1"/>
                </a:solidFill>
                <a:latin typeface="+mn-lt"/>
                <a:ea typeface="+mn-ea"/>
              </a:rPr>
              <a:t>が考案され、従来の分類に収まらなくなった</a:t>
            </a:r>
            <a:endParaRPr kumimoji="0" lang="en-US" altLang="ja-JP" sz="2400" dirty="0">
              <a:solidFill>
                <a:schemeClr val="bg1"/>
              </a:solidFill>
              <a:latin typeface="+mn-lt"/>
              <a:ea typeface="+mn-ea"/>
            </a:endParaRPr>
          </a:p>
        </p:txBody>
      </p:sp>
      <p:sp>
        <p:nvSpPr>
          <p:cNvPr id="21" name="正方形/長方形 20"/>
          <p:cNvSpPr/>
          <p:nvPr/>
        </p:nvSpPr>
        <p:spPr bwMode="auto">
          <a:xfrm rot="16200000">
            <a:off x="2807803" y="3104964"/>
            <a:ext cx="3240360" cy="720079"/>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4000" dirty="0" err="1">
                <a:solidFill>
                  <a:schemeClr val="bg1"/>
                </a:solidFill>
                <a:latin typeface="+mn-lt"/>
                <a:ea typeface="+mn-ea"/>
              </a:rPr>
              <a:t>BaaS</a:t>
            </a:r>
            <a:endParaRPr kumimoji="0" lang="en-US" altLang="ja-JP" sz="4000" dirty="0">
              <a:solidFill>
                <a:schemeClr val="bg1"/>
              </a:solidFill>
              <a:latin typeface="+mn-lt"/>
              <a:ea typeface="+mn-ea"/>
            </a:endParaRPr>
          </a:p>
        </p:txBody>
      </p:sp>
      <p:sp>
        <p:nvSpPr>
          <p:cNvPr id="22" name="正方形/長方形 21"/>
          <p:cNvSpPr/>
          <p:nvPr/>
        </p:nvSpPr>
        <p:spPr bwMode="auto">
          <a:xfrm rot="16200000">
            <a:off x="4319972" y="3681028"/>
            <a:ext cx="2088231" cy="720079"/>
          </a:xfrm>
          <a:prstGeom prst="rect">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ts val="1600"/>
              </a:lnSpc>
              <a:spcBef>
                <a:spcPts val="0"/>
              </a:spcBef>
              <a:spcAft>
                <a:spcPct val="0"/>
              </a:spcAft>
              <a:buClrTx/>
              <a:buSzTx/>
              <a:buFontTx/>
              <a:buNone/>
              <a:tabLst/>
            </a:pPr>
            <a:r>
              <a:rPr kumimoji="0" lang="en-US" altLang="ja-JP" sz="2000" dirty="0">
                <a:solidFill>
                  <a:schemeClr val="bg1"/>
                </a:solidFill>
                <a:latin typeface="+mn-lt"/>
                <a:ea typeface="+mn-ea"/>
              </a:rPr>
              <a:t>Amazon RDS</a:t>
            </a:r>
          </a:p>
          <a:p>
            <a:pPr marL="0" marR="0" indent="0" algn="ctr" defTabSz="914400" rtl="0" eaLnBrk="1" fontAlgn="base" latinLnBrk="0" hangingPunct="1">
              <a:lnSpc>
                <a:spcPts val="1600"/>
              </a:lnSpc>
              <a:spcBef>
                <a:spcPts val="0"/>
              </a:spcBef>
              <a:spcAft>
                <a:spcPct val="0"/>
              </a:spcAft>
              <a:buClrTx/>
              <a:buSzTx/>
              <a:buFontTx/>
              <a:buNone/>
              <a:tabLst/>
            </a:pPr>
            <a:r>
              <a:rPr kumimoji="0" lang="en-US" altLang="ja-JP" sz="2000" dirty="0">
                <a:solidFill>
                  <a:schemeClr val="bg1"/>
                </a:solidFill>
                <a:latin typeface="+mn-lt"/>
                <a:ea typeface="+mn-ea"/>
              </a:rPr>
              <a:t>Database.com</a:t>
            </a:r>
          </a:p>
        </p:txBody>
      </p:sp>
      <p:sp>
        <p:nvSpPr>
          <p:cNvPr id="14" name="正方形/長方形 13"/>
          <p:cNvSpPr/>
          <p:nvPr/>
        </p:nvSpPr>
        <p:spPr bwMode="auto">
          <a:xfrm rot="16200000">
            <a:off x="6876257" y="4365103"/>
            <a:ext cx="720079" cy="720079"/>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bg1"/>
                </a:solidFill>
                <a:latin typeface="+mn-lt"/>
                <a:ea typeface="+mn-ea"/>
              </a:rPr>
              <a:t>仮想マシン</a:t>
            </a:r>
            <a:endParaRPr kumimoji="0" lang="en-US" altLang="ja-JP" sz="1400" dirty="0">
              <a:solidFill>
                <a:schemeClr val="bg1"/>
              </a:solidFill>
              <a:latin typeface="+mn-lt"/>
              <a:ea typeface="+mn-ea"/>
            </a:endParaRPr>
          </a:p>
        </p:txBody>
      </p:sp>
      <p:sp>
        <p:nvSpPr>
          <p:cNvPr id="15" name="正方形/長方形 14"/>
          <p:cNvSpPr/>
          <p:nvPr/>
        </p:nvSpPr>
        <p:spPr bwMode="auto">
          <a:xfrm rot="16200000">
            <a:off x="7813026" y="4365101"/>
            <a:ext cx="720080" cy="720079"/>
          </a:xfrm>
          <a:prstGeom prst="rect">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bg1"/>
                </a:solidFill>
                <a:latin typeface="+mn-lt"/>
                <a:ea typeface="+mn-ea"/>
              </a:rPr>
              <a:t>ベアメタル</a:t>
            </a:r>
            <a:endParaRPr kumimoji="0" lang="en-US" altLang="ja-JP" sz="1400" dirty="0">
              <a:solidFill>
                <a:schemeClr val="bg1"/>
              </a:solidFill>
              <a:latin typeface="+mn-lt"/>
              <a:ea typeface="+mn-ea"/>
            </a:endParaRPr>
          </a:p>
        </p:txBody>
      </p:sp>
    </p:spTree>
    <p:extLst>
      <p:ext uri="{BB962C8B-B14F-4D97-AF65-F5344CB8AC3E}">
        <p14:creationId xmlns:p14="http://schemas.microsoft.com/office/powerpoint/2010/main" val="2073232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42"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Horizontal)">
                                      <p:cBhvr>
                                        <p:cTn id="15" dur="500"/>
                                        <p:tgtEl>
                                          <p:spTgt spid="10"/>
                                        </p:tgtEl>
                                      </p:cBhvr>
                                    </p:animEffect>
                                  </p:childTnLst>
                                </p:cTn>
                              </p:par>
                              <p:par>
                                <p:cTn id="16" presetID="16" presetClass="entr" presetSubtype="42" fill="hold" grpId="0"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barn(outHorizontal)">
                                      <p:cBhvr>
                                        <p:cTn id="18" dur="500"/>
                                        <p:tgtEl>
                                          <p:spTgt spid="21"/>
                                        </p:tgtEl>
                                      </p:cBhvr>
                                    </p:animEffect>
                                  </p:childTnLst>
                                </p:cTn>
                              </p:par>
                              <p:par>
                                <p:cTn id="19" presetID="16" presetClass="entr" presetSubtype="42"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Horizontal)">
                                      <p:cBhvr>
                                        <p:cTn id="21" dur="500"/>
                                        <p:tgtEl>
                                          <p:spTgt spid="2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wipe(down)">
                                      <p:cBhvr>
                                        <p:cTn id="29" dur="500"/>
                                        <p:tgtEl>
                                          <p:spTgt spid="15"/>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11" grpId="0" animBg="1"/>
      <p:bldP spid="21" grpId="0" animBg="1"/>
      <p:bldP spid="22" grpId="0" animBg="1"/>
      <p:bldP spid="14" grpId="0" animBg="1"/>
      <p:bldP spid="1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マルチテナントの効果</a:t>
            </a:r>
          </a:p>
        </p:txBody>
      </p:sp>
      <p:pic>
        <p:nvPicPr>
          <p:cNvPr id="1026" name="Picture 2" descr="fi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5535" y="1052736"/>
            <a:ext cx="8486657" cy="475252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xmlns="">
                <a:solidFill>
                  <a:srgbClr val="FFFFFF"/>
                </a:solidFill>
              </a14:hiddenFill>
            </a:ext>
          </a:extLst>
        </p:spPr>
      </p:pic>
      <p:sp>
        <p:nvSpPr>
          <p:cNvPr id="5" name="AutoShape 12"/>
          <p:cNvSpPr>
            <a:spLocks noChangeArrowheads="1"/>
          </p:cNvSpPr>
          <p:nvPr/>
        </p:nvSpPr>
        <p:spPr bwMode="auto">
          <a:xfrm>
            <a:off x="395536" y="5949280"/>
            <a:ext cx="8486656" cy="571504"/>
          </a:xfrm>
          <a:prstGeom prst="roundRect">
            <a:avLst>
              <a:gd name="adj" fmla="val 0"/>
            </a:avLst>
          </a:prstGeom>
          <a:solidFill>
            <a:srgbClr val="FF6666"/>
          </a:solidFill>
          <a:ln w="38100" algn="ctr">
            <a:noFill/>
            <a:round/>
            <a:headEnd/>
            <a:tailEnd/>
          </a:ln>
          <a:effectLst>
            <a:outerShdw blurRad="50800" dist="38100" dir="2700000" algn="tl" rotWithShape="0">
              <a:prstClr val="black">
                <a:alpha val="40000"/>
              </a:prstClr>
            </a:outerShdw>
          </a:effectLst>
        </p:spPr>
        <p:txBody>
          <a:bodyPr wrap="none" anchor="ctr"/>
          <a:lstStyle/>
          <a:p>
            <a:pPr algn="ctr">
              <a:defRPr/>
            </a:pPr>
            <a:r>
              <a:rPr lang="ja-JP" altLang="en-US" sz="2000">
                <a:solidFill>
                  <a:schemeClr val="bg1"/>
                </a:solidFill>
              </a:rPr>
              <a:t>メモリ消費量に</a:t>
            </a:r>
            <a:r>
              <a:rPr lang="en-US" altLang="ja-JP" sz="2000">
                <a:solidFill>
                  <a:schemeClr val="bg1"/>
                </a:solidFill>
              </a:rPr>
              <a:t>1,000</a:t>
            </a:r>
            <a:r>
              <a:rPr lang="ja-JP" altLang="en-US" sz="2000">
                <a:solidFill>
                  <a:schemeClr val="bg1"/>
                </a:solidFill>
              </a:rPr>
              <a:t>倍の違い</a:t>
            </a:r>
            <a:endParaRPr lang="en-US" altLang="ja-JP" sz="2000" dirty="0">
              <a:solidFill>
                <a:schemeClr val="bg1"/>
              </a:solidFill>
            </a:endParaRPr>
          </a:p>
        </p:txBody>
      </p:sp>
    </p:spTree>
    <p:extLst>
      <p:ext uri="{BB962C8B-B14F-4D97-AF65-F5344CB8AC3E}">
        <p14:creationId xmlns:p14="http://schemas.microsoft.com/office/powerpoint/2010/main" val="460243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正方形/長方形 35"/>
          <p:cNvSpPr/>
          <p:nvPr/>
        </p:nvSpPr>
        <p:spPr bwMode="auto">
          <a:xfrm>
            <a:off x="395536" y="4120669"/>
            <a:ext cx="3600400" cy="1756606"/>
          </a:xfrm>
          <a:prstGeom prst="rect">
            <a:avLst/>
          </a:prstGeom>
          <a:solidFill>
            <a:schemeClr val="accent4">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accent4"/>
                </a:solidFill>
                <a:latin typeface="+mn-lt"/>
                <a:ea typeface="+mn-ea"/>
              </a:rPr>
              <a:t>データセンター</a:t>
            </a:r>
            <a:endParaRPr kumimoji="0" lang="ja-JP" altLang="en-US" sz="1400" b="0" i="0" u="none" strike="noStrike" cap="none" normalizeH="0" dirty="0">
              <a:ln>
                <a:noFill/>
              </a:ln>
              <a:solidFill>
                <a:schemeClr val="accent4"/>
              </a:solidFill>
              <a:effectLst/>
              <a:latin typeface="+mn-lt"/>
              <a:ea typeface="+mn-ea"/>
            </a:endParaRPr>
          </a:p>
        </p:txBody>
      </p:sp>
      <p:sp>
        <p:nvSpPr>
          <p:cNvPr id="9" name="正方形/長方形 8"/>
          <p:cNvSpPr/>
          <p:nvPr/>
        </p:nvSpPr>
        <p:spPr bwMode="auto">
          <a:xfrm>
            <a:off x="395536" y="2204868"/>
            <a:ext cx="3600400" cy="1576585"/>
          </a:xfrm>
          <a:prstGeom prst="rect">
            <a:avLst/>
          </a:prstGeom>
          <a:solidFill>
            <a:schemeClr val="accent4">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accent4"/>
                </a:solidFill>
                <a:latin typeface="+mn-lt"/>
                <a:ea typeface="+mn-ea"/>
              </a:rPr>
              <a:t>データセンター</a:t>
            </a:r>
            <a:endParaRPr kumimoji="0" lang="en-US" altLang="ja-JP" sz="1400" dirty="0">
              <a:solidFill>
                <a:schemeClr val="accent4"/>
              </a:solidFill>
              <a:latin typeface="+mn-lt"/>
              <a:ea typeface="+mn-ea"/>
            </a:endParaRPr>
          </a:p>
        </p:txBody>
      </p:sp>
      <p:sp>
        <p:nvSpPr>
          <p:cNvPr id="2" name="タイトル 1"/>
          <p:cNvSpPr>
            <a:spLocks noGrp="1"/>
          </p:cNvSpPr>
          <p:nvPr>
            <p:ph type="title"/>
          </p:nvPr>
        </p:nvSpPr>
        <p:spPr/>
        <p:txBody>
          <a:bodyPr/>
          <a:lstStyle/>
          <a:p>
            <a:r>
              <a:rPr kumimoji="1" lang="en-US" altLang="ja-JP" dirty="0"/>
              <a:t>ASP</a:t>
            </a:r>
            <a:r>
              <a:rPr kumimoji="1" lang="ja-JP" altLang="en-US" dirty="0"/>
              <a:t>と</a:t>
            </a:r>
            <a:r>
              <a:rPr kumimoji="1" lang="en-US" altLang="ja-JP" dirty="0"/>
              <a:t>SaaS</a:t>
            </a:r>
            <a:r>
              <a:rPr kumimoji="1" lang="ja-JP" altLang="en-US" dirty="0"/>
              <a:t>の違い </a:t>
            </a:r>
            <a:r>
              <a:rPr kumimoji="1" lang="en-US" altLang="ja-JP" dirty="0"/>
              <a:t>– </a:t>
            </a:r>
            <a:r>
              <a:rPr kumimoji="1" lang="ja-JP" altLang="en-US" dirty="0"/>
              <a:t>マルチテナント</a:t>
            </a:r>
          </a:p>
        </p:txBody>
      </p:sp>
      <p:sp>
        <p:nvSpPr>
          <p:cNvPr id="3" name="正方形/長方形 2"/>
          <p:cNvSpPr/>
          <p:nvPr/>
        </p:nvSpPr>
        <p:spPr bwMode="auto">
          <a:xfrm>
            <a:off x="539552" y="2989365"/>
            <a:ext cx="1008112"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サーバー</a:t>
            </a:r>
          </a:p>
        </p:txBody>
      </p:sp>
      <p:sp>
        <p:nvSpPr>
          <p:cNvPr id="4" name="正方形/長方形 3"/>
          <p:cNvSpPr/>
          <p:nvPr/>
        </p:nvSpPr>
        <p:spPr bwMode="auto">
          <a:xfrm>
            <a:off x="1700064" y="2989365"/>
            <a:ext cx="1008112"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サーバー</a:t>
            </a:r>
          </a:p>
        </p:txBody>
      </p:sp>
      <p:sp>
        <p:nvSpPr>
          <p:cNvPr id="5" name="正方形/長方形 4"/>
          <p:cNvSpPr/>
          <p:nvPr/>
        </p:nvSpPr>
        <p:spPr bwMode="auto">
          <a:xfrm>
            <a:off x="2843808" y="2994462"/>
            <a:ext cx="1008112"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サーバー</a:t>
            </a:r>
          </a:p>
        </p:txBody>
      </p:sp>
      <p:sp>
        <p:nvSpPr>
          <p:cNvPr id="6" name="正方形/長方形 5"/>
          <p:cNvSpPr/>
          <p:nvPr/>
        </p:nvSpPr>
        <p:spPr bwMode="auto">
          <a:xfrm>
            <a:off x="539552" y="241330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アプリ</a:t>
            </a:r>
          </a:p>
        </p:txBody>
      </p:sp>
      <p:sp>
        <p:nvSpPr>
          <p:cNvPr id="7" name="正方形/長方形 6"/>
          <p:cNvSpPr/>
          <p:nvPr/>
        </p:nvSpPr>
        <p:spPr bwMode="auto">
          <a:xfrm>
            <a:off x="1700064" y="241330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アプリ</a:t>
            </a:r>
          </a:p>
        </p:txBody>
      </p:sp>
      <p:sp>
        <p:nvSpPr>
          <p:cNvPr id="8" name="正方形/長方形 7"/>
          <p:cNvSpPr/>
          <p:nvPr/>
        </p:nvSpPr>
        <p:spPr bwMode="auto">
          <a:xfrm>
            <a:off x="2843808" y="241330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アプリ</a:t>
            </a:r>
          </a:p>
        </p:txBody>
      </p:sp>
      <p:sp>
        <p:nvSpPr>
          <p:cNvPr id="10" name="正方形/長方形 9"/>
          <p:cNvSpPr/>
          <p:nvPr/>
        </p:nvSpPr>
        <p:spPr bwMode="auto">
          <a:xfrm>
            <a:off x="539552" y="5085187"/>
            <a:ext cx="1656184"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サーバー</a:t>
            </a:r>
          </a:p>
        </p:txBody>
      </p:sp>
      <p:sp>
        <p:nvSpPr>
          <p:cNvPr id="11" name="正方形/長方形 10"/>
          <p:cNvSpPr/>
          <p:nvPr/>
        </p:nvSpPr>
        <p:spPr bwMode="auto">
          <a:xfrm>
            <a:off x="2267744" y="5085187"/>
            <a:ext cx="1584176"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サーバー</a:t>
            </a:r>
          </a:p>
        </p:txBody>
      </p:sp>
      <p:sp>
        <p:nvSpPr>
          <p:cNvPr id="16" name="正方形/長方形 15"/>
          <p:cNvSpPr/>
          <p:nvPr/>
        </p:nvSpPr>
        <p:spPr bwMode="auto">
          <a:xfrm>
            <a:off x="539552" y="4796528"/>
            <a:ext cx="3312368" cy="211554"/>
          </a:xfrm>
          <a:prstGeom prst="rect">
            <a:avLst/>
          </a:prstGeom>
          <a:solidFill>
            <a:srgbClr val="00B05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latin typeface="+mn-lt"/>
                <a:ea typeface="+mn-ea"/>
              </a:rPr>
              <a:t>仮想化</a:t>
            </a:r>
          </a:p>
        </p:txBody>
      </p:sp>
      <p:sp>
        <p:nvSpPr>
          <p:cNvPr id="20" name="正方形/長方形 19"/>
          <p:cNvSpPr/>
          <p:nvPr/>
        </p:nvSpPr>
        <p:spPr bwMode="auto">
          <a:xfrm>
            <a:off x="539552" y="1412777"/>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顧客</a:t>
            </a:r>
          </a:p>
        </p:txBody>
      </p:sp>
      <p:sp>
        <p:nvSpPr>
          <p:cNvPr id="21" name="正方形/長方形 20"/>
          <p:cNvSpPr/>
          <p:nvPr/>
        </p:nvSpPr>
        <p:spPr bwMode="auto">
          <a:xfrm>
            <a:off x="1691680" y="1412777"/>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顧客</a:t>
            </a:r>
          </a:p>
        </p:txBody>
      </p:sp>
      <p:sp>
        <p:nvSpPr>
          <p:cNvPr id="23" name="正方形/長方形 22"/>
          <p:cNvSpPr/>
          <p:nvPr/>
        </p:nvSpPr>
        <p:spPr bwMode="auto">
          <a:xfrm>
            <a:off x="2843808" y="1412777"/>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顧客</a:t>
            </a:r>
          </a:p>
        </p:txBody>
      </p:sp>
      <p:sp>
        <p:nvSpPr>
          <p:cNvPr id="24" name="正方形/長方形 23"/>
          <p:cNvSpPr/>
          <p:nvPr/>
        </p:nvSpPr>
        <p:spPr bwMode="auto">
          <a:xfrm>
            <a:off x="539552" y="422109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アプリ</a:t>
            </a:r>
          </a:p>
        </p:txBody>
      </p:sp>
      <p:sp>
        <p:nvSpPr>
          <p:cNvPr id="25" name="正方形/長方形 24"/>
          <p:cNvSpPr/>
          <p:nvPr/>
        </p:nvSpPr>
        <p:spPr bwMode="auto">
          <a:xfrm>
            <a:off x="1700064" y="422109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アプリ</a:t>
            </a:r>
          </a:p>
        </p:txBody>
      </p:sp>
      <p:sp>
        <p:nvSpPr>
          <p:cNvPr id="26" name="正方形/長方形 25"/>
          <p:cNvSpPr/>
          <p:nvPr/>
        </p:nvSpPr>
        <p:spPr bwMode="auto">
          <a:xfrm>
            <a:off x="2843808" y="4221091"/>
            <a:ext cx="1008112" cy="504056"/>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アプリ</a:t>
            </a:r>
          </a:p>
        </p:txBody>
      </p:sp>
      <p:sp>
        <p:nvSpPr>
          <p:cNvPr id="40" name="正方形/長方形 39"/>
          <p:cNvSpPr/>
          <p:nvPr/>
        </p:nvSpPr>
        <p:spPr bwMode="auto">
          <a:xfrm>
            <a:off x="5076056" y="2204866"/>
            <a:ext cx="3600400" cy="2591661"/>
          </a:xfrm>
          <a:prstGeom prst="rect">
            <a:avLst/>
          </a:prstGeom>
          <a:solidFill>
            <a:schemeClr val="accent4">
              <a:lumMod val="20000"/>
              <a:lumOff val="80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dirty="0">
              <a:solidFill>
                <a:schemeClr val="accent4"/>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400" b="0" i="0" u="none" strike="noStrike" cap="none" normalizeH="0" dirty="0">
              <a:ln>
                <a:noFill/>
              </a:ln>
              <a:solidFill>
                <a:schemeClr val="accent4"/>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dirty="0">
                <a:solidFill>
                  <a:schemeClr val="accent4"/>
                </a:solidFill>
                <a:latin typeface="+mn-lt"/>
                <a:ea typeface="+mn-ea"/>
              </a:rPr>
              <a:t>データセンター</a:t>
            </a:r>
            <a:endParaRPr kumimoji="0" lang="ja-JP" altLang="en-US" sz="1400" b="0" i="0" u="none" strike="noStrike" cap="none" normalizeH="0" dirty="0">
              <a:ln>
                <a:noFill/>
              </a:ln>
              <a:solidFill>
                <a:schemeClr val="accent4"/>
              </a:solidFill>
              <a:effectLst/>
              <a:latin typeface="+mn-lt"/>
              <a:ea typeface="+mn-ea"/>
            </a:endParaRPr>
          </a:p>
        </p:txBody>
      </p:sp>
      <p:sp>
        <p:nvSpPr>
          <p:cNvPr id="41" name="正方形/長方形 40"/>
          <p:cNvSpPr/>
          <p:nvPr/>
        </p:nvSpPr>
        <p:spPr bwMode="auto">
          <a:xfrm>
            <a:off x="5220072" y="3783943"/>
            <a:ext cx="1008112"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サーバー</a:t>
            </a:r>
          </a:p>
        </p:txBody>
      </p:sp>
      <p:sp>
        <p:nvSpPr>
          <p:cNvPr id="42" name="正方形/長方形 41"/>
          <p:cNvSpPr/>
          <p:nvPr/>
        </p:nvSpPr>
        <p:spPr bwMode="auto">
          <a:xfrm>
            <a:off x="6380584" y="3783943"/>
            <a:ext cx="1008112"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サーバー</a:t>
            </a:r>
          </a:p>
        </p:txBody>
      </p:sp>
      <p:sp>
        <p:nvSpPr>
          <p:cNvPr id="43" name="正方形/長方形 42"/>
          <p:cNvSpPr/>
          <p:nvPr/>
        </p:nvSpPr>
        <p:spPr bwMode="auto">
          <a:xfrm>
            <a:off x="7524328" y="3789040"/>
            <a:ext cx="1008112" cy="504056"/>
          </a:xfrm>
          <a:prstGeom prst="rect">
            <a:avLst/>
          </a:prstGeom>
          <a:solidFill>
            <a:schemeClr val="accent4"/>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サーバー</a:t>
            </a:r>
          </a:p>
        </p:txBody>
      </p:sp>
      <p:sp>
        <p:nvSpPr>
          <p:cNvPr id="44" name="正方形/長方形 43"/>
          <p:cNvSpPr/>
          <p:nvPr/>
        </p:nvSpPr>
        <p:spPr bwMode="auto">
          <a:xfrm>
            <a:off x="5220072" y="2413300"/>
            <a:ext cx="3312368" cy="1015700"/>
          </a:xfrm>
          <a:prstGeom prst="rect">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a:ln>
                  <a:noFill/>
                </a:ln>
                <a:solidFill>
                  <a:schemeClr val="bg1"/>
                </a:solidFill>
                <a:effectLst/>
                <a:latin typeface="+mn-lt"/>
                <a:ea typeface="+mn-ea"/>
              </a:rPr>
              <a:t>アプリケーション</a:t>
            </a:r>
            <a:endParaRPr kumimoji="0" lang="en-US" altLang="ja-JP" sz="1600" dirty="0">
              <a:solidFill>
                <a:schemeClr val="bg1"/>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sz="1600" dirty="0">
              <a:solidFill>
                <a:schemeClr val="bg1"/>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600" b="0" i="0" u="none" strike="noStrike" cap="none" normalizeH="0" dirty="0">
              <a:ln>
                <a:noFill/>
              </a:ln>
              <a:solidFill>
                <a:schemeClr val="bg1"/>
              </a:solidFill>
              <a:effectLst/>
              <a:latin typeface="+mn-lt"/>
              <a:ea typeface="+mn-ea"/>
            </a:endParaRPr>
          </a:p>
        </p:txBody>
      </p:sp>
      <p:sp>
        <p:nvSpPr>
          <p:cNvPr id="49" name="正方形/長方形 48"/>
          <p:cNvSpPr/>
          <p:nvPr/>
        </p:nvSpPr>
        <p:spPr bwMode="auto">
          <a:xfrm>
            <a:off x="5220072" y="3501008"/>
            <a:ext cx="3312368" cy="211554"/>
          </a:xfrm>
          <a:prstGeom prst="rect">
            <a:avLst/>
          </a:prstGeom>
          <a:solidFill>
            <a:srgbClr val="00B050"/>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dirty="0">
                <a:ln>
                  <a:noFill/>
                </a:ln>
                <a:solidFill>
                  <a:schemeClr val="bg1"/>
                </a:solidFill>
                <a:effectLst/>
                <a:latin typeface="+mn-lt"/>
                <a:ea typeface="+mn-ea"/>
              </a:rPr>
              <a:t>仮想化</a:t>
            </a:r>
          </a:p>
        </p:txBody>
      </p:sp>
      <p:sp>
        <p:nvSpPr>
          <p:cNvPr id="50" name="正方形/長方形 49"/>
          <p:cNvSpPr/>
          <p:nvPr/>
        </p:nvSpPr>
        <p:spPr bwMode="auto">
          <a:xfrm>
            <a:off x="5220072" y="1412776"/>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顧客</a:t>
            </a:r>
          </a:p>
        </p:txBody>
      </p:sp>
      <p:sp>
        <p:nvSpPr>
          <p:cNvPr id="51" name="正方形/長方形 50"/>
          <p:cNvSpPr/>
          <p:nvPr/>
        </p:nvSpPr>
        <p:spPr bwMode="auto">
          <a:xfrm>
            <a:off x="6372200" y="1412776"/>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顧客</a:t>
            </a:r>
          </a:p>
        </p:txBody>
      </p:sp>
      <p:sp>
        <p:nvSpPr>
          <p:cNvPr id="52" name="正方形/長方形 51"/>
          <p:cNvSpPr/>
          <p:nvPr/>
        </p:nvSpPr>
        <p:spPr bwMode="auto">
          <a:xfrm>
            <a:off x="7524328" y="1412776"/>
            <a:ext cx="1008112" cy="504056"/>
          </a:xfrm>
          <a:prstGeom prst="rect">
            <a:avLst/>
          </a:prstGeom>
          <a:solidFill>
            <a:schemeClr val="accent6"/>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顧客</a:t>
            </a:r>
          </a:p>
        </p:txBody>
      </p:sp>
      <p:cxnSp>
        <p:nvCxnSpPr>
          <p:cNvPr id="28" name="直線矢印コネクタ 27"/>
          <p:cNvCxnSpPr/>
          <p:nvPr/>
        </p:nvCxnSpPr>
        <p:spPr bwMode="auto">
          <a:xfrm>
            <a:off x="1043608" y="1880829"/>
            <a:ext cx="0" cy="324036"/>
          </a:xfrm>
          <a:prstGeom prst="straightConnector1">
            <a:avLst/>
          </a:prstGeom>
          <a:solidFill>
            <a:schemeClr val="bg1"/>
          </a:solidFill>
          <a:ln w="38100" cap="flat" cmpd="sng" algn="ctr">
            <a:solidFill>
              <a:schemeClr val="accent6"/>
            </a:solidFill>
            <a:prstDash val="solid"/>
            <a:round/>
            <a:headEnd type="triangle"/>
            <a:tailEnd type="triangle"/>
          </a:ln>
          <a:effectLst>
            <a:outerShdw blurRad="50800" dist="38100" dir="2700000" algn="tl" rotWithShape="0">
              <a:prstClr val="black">
                <a:alpha val="40000"/>
              </a:prstClr>
            </a:outerShdw>
          </a:effectLst>
        </p:spPr>
      </p:cxnSp>
      <p:cxnSp>
        <p:nvCxnSpPr>
          <p:cNvPr id="29" name="直線矢印コネクタ 28"/>
          <p:cNvCxnSpPr/>
          <p:nvPr/>
        </p:nvCxnSpPr>
        <p:spPr bwMode="auto">
          <a:xfrm>
            <a:off x="2195736" y="1880829"/>
            <a:ext cx="0" cy="324036"/>
          </a:xfrm>
          <a:prstGeom prst="straightConnector1">
            <a:avLst/>
          </a:prstGeom>
          <a:solidFill>
            <a:schemeClr val="bg1"/>
          </a:solidFill>
          <a:ln w="38100" cap="flat" cmpd="sng" algn="ctr">
            <a:solidFill>
              <a:schemeClr val="accent6"/>
            </a:solidFill>
            <a:prstDash val="solid"/>
            <a:round/>
            <a:headEnd type="triangle"/>
            <a:tailEnd type="triangle"/>
          </a:ln>
          <a:effectLst>
            <a:outerShdw blurRad="50800" dist="38100" dir="2700000" algn="tl" rotWithShape="0">
              <a:prstClr val="black">
                <a:alpha val="40000"/>
              </a:prstClr>
            </a:outerShdw>
          </a:effectLst>
        </p:spPr>
      </p:cxnSp>
      <p:cxnSp>
        <p:nvCxnSpPr>
          <p:cNvPr id="30" name="直線矢印コネクタ 29"/>
          <p:cNvCxnSpPr/>
          <p:nvPr/>
        </p:nvCxnSpPr>
        <p:spPr bwMode="auto">
          <a:xfrm flipH="1">
            <a:off x="3347233" y="1880829"/>
            <a:ext cx="631" cy="324036"/>
          </a:xfrm>
          <a:prstGeom prst="straightConnector1">
            <a:avLst/>
          </a:prstGeom>
          <a:solidFill>
            <a:schemeClr val="bg1"/>
          </a:solidFill>
          <a:ln w="38100" cap="flat" cmpd="sng" algn="ctr">
            <a:solidFill>
              <a:schemeClr val="accent6"/>
            </a:solidFill>
            <a:prstDash val="solid"/>
            <a:round/>
            <a:headEnd type="triangle"/>
            <a:tailEnd type="triangle"/>
          </a:ln>
          <a:effectLst>
            <a:outerShdw blurRad="50800" dist="38100" dir="2700000" algn="tl" rotWithShape="0">
              <a:prstClr val="black">
                <a:alpha val="40000"/>
              </a:prstClr>
            </a:outerShdw>
          </a:effectLst>
        </p:spPr>
      </p:cxnSp>
      <p:cxnSp>
        <p:nvCxnSpPr>
          <p:cNvPr id="56" name="直線矢印コネクタ 55"/>
          <p:cNvCxnSpPr/>
          <p:nvPr/>
        </p:nvCxnSpPr>
        <p:spPr bwMode="auto">
          <a:xfrm>
            <a:off x="5724128" y="1880828"/>
            <a:ext cx="0" cy="324036"/>
          </a:xfrm>
          <a:prstGeom prst="straightConnector1">
            <a:avLst/>
          </a:prstGeom>
          <a:solidFill>
            <a:schemeClr val="bg1"/>
          </a:solidFill>
          <a:ln w="38100" cap="flat" cmpd="sng" algn="ctr">
            <a:solidFill>
              <a:schemeClr val="accent6"/>
            </a:solidFill>
            <a:prstDash val="solid"/>
            <a:round/>
            <a:headEnd type="triangle"/>
            <a:tailEnd type="triangle"/>
          </a:ln>
          <a:effectLst>
            <a:outerShdw blurRad="50800" dist="38100" dir="2700000" algn="tl" rotWithShape="0">
              <a:prstClr val="black">
                <a:alpha val="40000"/>
              </a:prstClr>
            </a:outerShdw>
          </a:effectLst>
        </p:spPr>
      </p:cxnSp>
      <p:cxnSp>
        <p:nvCxnSpPr>
          <p:cNvPr id="57" name="直線矢印コネクタ 56"/>
          <p:cNvCxnSpPr/>
          <p:nvPr/>
        </p:nvCxnSpPr>
        <p:spPr bwMode="auto">
          <a:xfrm>
            <a:off x="6876256" y="1880828"/>
            <a:ext cx="0" cy="324036"/>
          </a:xfrm>
          <a:prstGeom prst="straightConnector1">
            <a:avLst/>
          </a:prstGeom>
          <a:solidFill>
            <a:schemeClr val="bg1"/>
          </a:solidFill>
          <a:ln w="38100" cap="flat" cmpd="sng" algn="ctr">
            <a:solidFill>
              <a:schemeClr val="accent6"/>
            </a:solidFill>
            <a:prstDash val="solid"/>
            <a:round/>
            <a:headEnd type="triangle"/>
            <a:tailEnd type="triangle"/>
          </a:ln>
          <a:effectLst>
            <a:outerShdw blurRad="50800" dist="38100" dir="2700000" algn="tl" rotWithShape="0">
              <a:prstClr val="black">
                <a:alpha val="40000"/>
              </a:prstClr>
            </a:outerShdw>
          </a:effectLst>
        </p:spPr>
      </p:cxnSp>
      <p:cxnSp>
        <p:nvCxnSpPr>
          <p:cNvPr id="58" name="直線矢印コネクタ 57"/>
          <p:cNvCxnSpPr/>
          <p:nvPr/>
        </p:nvCxnSpPr>
        <p:spPr bwMode="auto">
          <a:xfrm flipH="1">
            <a:off x="8027753" y="1880828"/>
            <a:ext cx="631" cy="324036"/>
          </a:xfrm>
          <a:prstGeom prst="straightConnector1">
            <a:avLst/>
          </a:prstGeom>
          <a:solidFill>
            <a:schemeClr val="bg1"/>
          </a:solidFill>
          <a:ln w="38100" cap="flat" cmpd="sng" algn="ctr">
            <a:solidFill>
              <a:schemeClr val="accent6"/>
            </a:solidFill>
            <a:prstDash val="solid"/>
            <a:round/>
            <a:headEnd type="triangle"/>
            <a:tailEnd type="triangle"/>
          </a:ln>
          <a:effectLst>
            <a:outerShdw blurRad="50800" dist="38100" dir="2700000" algn="tl" rotWithShape="0">
              <a:prstClr val="black">
                <a:alpha val="40000"/>
              </a:prstClr>
            </a:outerShdw>
          </a:effectLst>
        </p:spPr>
      </p:cxnSp>
      <p:sp>
        <p:nvSpPr>
          <p:cNvPr id="59" name="正方形/長方形 58"/>
          <p:cNvSpPr/>
          <p:nvPr/>
        </p:nvSpPr>
        <p:spPr bwMode="auto">
          <a:xfrm>
            <a:off x="395536" y="5949282"/>
            <a:ext cx="3600400" cy="504055"/>
          </a:xfrm>
          <a:prstGeom prst="rect">
            <a:avLst/>
          </a:prstGeom>
          <a:solidFill>
            <a:schemeClr val="accent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a:ln>
                  <a:noFill/>
                </a:ln>
                <a:solidFill>
                  <a:schemeClr val="bg1"/>
                </a:solidFill>
                <a:effectLst/>
                <a:latin typeface="+mn-lt"/>
                <a:ea typeface="+mn-ea"/>
              </a:rPr>
              <a:t>パッケージをそのまま使用</a:t>
            </a:r>
          </a:p>
        </p:txBody>
      </p:sp>
      <p:sp>
        <p:nvSpPr>
          <p:cNvPr id="60" name="正方形/長方形 59"/>
          <p:cNvSpPr/>
          <p:nvPr/>
        </p:nvSpPr>
        <p:spPr bwMode="auto">
          <a:xfrm>
            <a:off x="5076056" y="4902305"/>
            <a:ext cx="3600400" cy="1551032"/>
          </a:xfrm>
          <a:prstGeom prst="rect">
            <a:avLst/>
          </a:prstGeom>
          <a:solidFill>
            <a:schemeClr val="accent3"/>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a:solidFill>
                  <a:schemeClr val="bg1"/>
                </a:solidFill>
                <a:latin typeface="+mn-lt"/>
                <a:ea typeface="+mn-ea"/>
              </a:rPr>
              <a:t>複数企業での共有</a:t>
            </a:r>
            <a:r>
              <a:rPr kumimoji="0" lang="ja-JP" altLang="en-US" sz="1600" b="0" i="0" u="none" strike="noStrike" cap="none" normalizeH="0" dirty="0">
                <a:ln>
                  <a:noFill/>
                </a:ln>
                <a:solidFill>
                  <a:schemeClr val="bg1"/>
                </a:solidFill>
                <a:effectLst/>
                <a:latin typeface="+mn-lt"/>
                <a:ea typeface="+mn-ea"/>
              </a:rPr>
              <a:t>を前提とした設計</a:t>
            </a:r>
            <a:endParaRPr kumimoji="0" lang="en-US" altLang="ja-JP" sz="1600" b="0" i="0" u="none" strike="noStrike" cap="none" normalizeH="0" dirty="0">
              <a:ln>
                <a:noFill/>
              </a:ln>
              <a:solidFill>
                <a:schemeClr val="bg1"/>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a:solidFill>
                  <a:schemeClr val="bg1"/>
                </a:solidFill>
                <a:latin typeface="+mn-lt"/>
                <a:ea typeface="+mn-ea"/>
              </a:rPr>
              <a:t>データの分離、セキュリティに配慮</a:t>
            </a:r>
            <a:endParaRPr kumimoji="0" lang="en-US" altLang="ja-JP" sz="1600" dirty="0">
              <a:solidFill>
                <a:schemeClr val="bg1"/>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a:solidFill>
                  <a:schemeClr val="bg1"/>
                </a:solidFill>
                <a:latin typeface="+mn-lt"/>
                <a:ea typeface="+mn-ea"/>
              </a:rPr>
              <a:t>メンテナンスコストが低い</a:t>
            </a:r>
            <a:endParaRPr kumimoji="0" lang="en-US" altLang="ja-JP" sz="1600" dirty="0">
              <a:solidFill>
                <a:schemeClr val="bg1"/>
              </a:solidFill>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dirty="0">
                <a:solidFill>
                  <a:schemeClr val="bg1"/>
                </a:solidFill>
                <a:latin typeface="+mn-lt"/>
                <a:ea typeface="+mn-ea"/>
              </a:rPr>
              <a:t>リソースの利用効率が高い</a:t>
            </a:r>
            <a:endParaRPr kumimoji="0" lang="en-US" altLang="ja-JP" sz="1600" dirty="0">
              <a:solidFill>
                <a:schemeClr val="bg1"/>
              </a:solidFill>
              <a:latin typeface="+mn-lt"/>
              <a:ea typeface="+mn-ea"/>
            </a:endParaRPr>
          </a:p>
        </p:txBody>
      </p:sp>
      <p:sp>
        <p:nvSpPr>
          <p:cNvPr id="13" name="テキスト ボックス 12"/>
          <p:cNvSpPr txBox="1"/>
          <p:nvPr/>
        </p:nvSpPr>
        <p:spPr>
          <a:xfrm>
            <a:off x="395536" y="3789041"/>
            <a:ext cx="3600400" cy="338554"/>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kumimoji="1" lang="ja-JP" altLang="en-US" sz="1600" dirty="0">
                <a:solidFill>
                  <a:schemeClr val="accent4"/>
                </a:solidFill>
                <a:latin typeface="+mn-lt"/>
                <a:ea typeface="+mn-ea"/>
              </a:rPr>
              <a:t>または</a:t>
            </a:r>
          </a:p>
        </p:txBody>
      </p:sp>
      <p:sp>
        <p:nvSpPr>
          <p:cNvPr id="39" name="正方形/長方形 38"/>
          <p:cNvSpPr/>
          <p:nvPr/>
        </p:nvSpPr>
        <p:spPr bwMode="auto">
          <a:xfrm>
            <a:off x="5372472" y="2994462"/>
            <a:ext cx="3015952" cy="357805"/>
          </a:xfrm>
          <a:prstGeom prst="rect">
            <a:avLst/>
          </a:prstGeom>
          <a:solidFill>
            <a:schemeClr val="accent2"/>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dirty="0">
                <a:ln>
                  <a:noFill/>
                </a:ln>
                <a:solidFill>
                  <a:schemeClr val="bg1"/>
                </a:solidFill>
                <a:effectLst/>
                <a:latin typeface="+mn-lt"/>
                <a:ea typeface="+mn-ea"/>
              </a:rPr>
              <a:t>マルチテナント</a:t>
            </a:r>
            <a:r>
              <a:rPr kumimoji="0" lang="en-US" altLang="ja-JP" sz="1600" b="0" i="0" u="none" strike="noStrike" cap="none" normalizeH="0" dirty="0">
                <a:ln>
                  <a:noFill/>
                </a:ln>
                <a:solidFill>
                  <a:schemeClr val="bg1"/>
                </a:solidFill>
                <a:effectLst/>
                <a:latin typeface="+mn-lt"/>
                <a:ea typeface="+mn-ea"/>
              </a:rPr>
              <a:t>DB</a:t>
            </a:r>
            <a:endParaRPr kumimoji="0" lang="ja-JP" altLang="en-US" sz="1600" b="0" i="0" u="none" strike="noStrike" cap="none" normalizeH="0" dirty="0">
              <a:ln>
                <a:noFill/>
              </a:ln>
              <a:solidFill>
                <a:schemeClr val="bg1"/>
              </a:solidFill>
              <a:effectLst/>
              <a:latin typeface="+mn-lt"/>
              <a:ea typeface="+mn-ea"/>
            </a:endParaRPr>
          </a:p>
        </p:txBody>
      </p:sp>
      <p:sp>
        <p:nvSpPr>
          <p:cNvPr id="47" name="正方形/長方形 46"/>
          <p:cNvSpPr/>
          <p:nvPr/>
        </p:nvSpPr>
        <p:spPr bwMode="auto">
          <a:xfrm>
            <a:off x="395536" y="980727"/>
            <a:ext cx="3600400" cy="357805"/>
          </a:xfrm>
          <a:prstGeom prst="rect">
            <a:avLst/>
          </a:prstGeom>
          <a:solidFill>
            <a:schemeClr val="bg1">
              <a:lumMod val="6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dirty="0">
                <a:ln>
                  <a:noFill/>
                </a:ln>
                <a:solidFill>
                  <a:schemeClr val="bg1"/>
                </a:solidFill>
                <a:effectLst/>
                <a:latin typeface="+mn-lt"/>
                <a:ea typeface="+mn-ea"/>
              </a:rPr>
              <a:t>ASP</a:t>
            </a:r>
            <a:endParaRPr kumimoji="0" lang="ja-JP" altLang="en-US" sz="1600" b="0" i="0" u="none" strike="noStrike" cap="none" normalizeH="0" dirty="0">
              <a:ln>
                <a:noFill/>
              </a:ln>
              <a:solidFill>
                <a:schemeClr val="bg1"/>
              </a:solidFill>
              <a:effectLst/>
              <a:latin typeface="+mn-lt"/>
              <a:ea typeface="+mn-ea"/>
            </a:endParaRPr>
          </a:p>
        </p:txBody>
      </p:sp>
      <p:sp>
        <p:nvSpPr>
          <p:cNvPr id="48" name="正方形/長方形 47"/>
          <p:cNvSpPr/>
          <p:nvPr/>
        </p:nvSpPr>
        <p:spPr bwMode="auto">
          <a:xfrm>
            <a:off x="5076056" y="980726"/>
            <a:ext cx="3600400" cy="357805"/>
          </a:xfrm>
          <a:prstGeom prst="rect">
            <a:avLst/>
          </a:prstGeom>
          <a:solidFill>
            <a:schemeClr val="bg1">
              <a:lumMod val="65000"/>
            </a:schemeClr>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600" b="0" i="0" u="none" strike="noStrike" cap="none" normalizeH="0" dirty="0">
                <a:ln>
                  <a:noFill/>
                </a:ln>
                <a:solidFill>
                  <a:schemeClr val="bg1"/>
                </a:solidFill>
                <a:effectLst/>
                <a:latin typeface="+mn-lt"/>
                <a:ea typeface="+mn-ea"/>
              </a:rPr>
              <a:t>SaaS</a:t>
            </a:r>
            <a:endParaRPr kumimoji="0" lang="ja-JP" altLang="en-US" sz="1600" b="0" i="0" u="none" strike="noStrike" cap="none" normalizeH="0" dirty="0">
              <a:ln>
                <a:noFill/>
              </a:ln>
              <a:solidFill>
                <a:schemeClr val="bg1"/>
              </a:solidFill>
              <a:effectLst/>
              <a:latin typeface="+mn-lt"/>
              <a:ea typeface="+mn-ea"/>
            </a:endParaRPr>
          </a:p>
        </p:txBody>
      </p:sp>
    </p:spTree>
    <p:extLst>
      <p:ext uri="{BB962C8B-B14F-4D97-AF65-F5344CB8AC3E}">
        <p14:creationId xmlns:p14="http://schemas.microsoft.com/office/powerpoint/2010/main" val="131091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500"/>
                                        <p:tgtEl>
                                          <p:spTgt spid="2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500"/>
                                        <p:tgtEl>
                                          <p:spTgt spid="2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500"/>
                                        <p:tgtEl>
                                          <p:spTgt spid="23"/>
                                        </p:tgtEl>
                                      </p:cBhvr>
                                    </p:animEffect>
                                  </p:childTnLst>
                                </p:cTn>
                              </p:par>
                              <p:par>
                                <p:cTn id="35" presetID="10" presetClass="entr" presetSubtype="0"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nodeType="with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fade">
                                      <p:cBhvr>
                                        <p:cTn id="43" dur="500"/>
                                        <p:tgtEl>
                                          <p:spTgt spid="30"/>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500"/>
                                        <p:tgtEl>
                                          <p:spTgt spid="1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fade">
                                      <p:cBhvr>
                                        <p:cTn id="63" dur="500"/>
                                        <p:tgtEl>
                                          <p:spTgt spid="2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fade">
                                      <p:cBhvr>
                                        <p:cTn id="69" dur="500"/>
                                        <p:tgtEl>
                                          <p:spTgt spid="2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9"/>
                                        </p:tgtEl>
                                        <p:attrNameLst>
                                          <p:attrName>style.visibility</p:attrName>
                                        </p:attrNameLst>
                                      </p:cBhvr>
                                      <p:to>
                                        <p:strVal val="visible"/>
                                      </p:to>
                                    </p:set>
                                    <p:animEffect transition="in" filter="fade">
                                      <p:cBhvr>
                                        <p:cTn id="72" dur="500"/>
                                        <p:tgtEl>
                                          <p:spTgt spid="5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500"/>
                                        <p:tgtEl>
                                          <p:spTgt spid="13"/>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500"/>
                                        <p:tgtEl>
                                          <p:spTgt spid="4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fade">
                                      <p:cBhvr>
                                        <p:cTn id="83" dur="500"/>
                                        <p:tgtEl>
                                          <p:spTgt spid="4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2"/>
                                        </p:tgtEl>
                                        <p:attrNameLst>
                                          <p:attrName>style.visibility</p:attrName>
                                        </p:attrNameLst>
                                      </p:cBhvr>
                                      <p:to>
                                        <p:strVal val="visible"/>
                                      </p:to>
                                    </p:set>
                                    <p:animEffect transition="in" filter="fade">
                                      <p:cBhvr>
                                        <p:cTn id="86" dur="500"/>
                                        <p:tgtEl>
                                          <p:spTgt spid="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3"/>
                                        </p:tgtEl>
                                        <p:attrNameLst>
                                          <p:attrName>style.visibility</p:attrName>
                                        </p:attrNameLst>
                                      </p:cBhvr>
                                      <p:to>
                                        <p:strVal val="visible"/>
                                      </p:to>
                                    </p:set>
                                    <p:animEffect transition="in" filter="fade">
                                      <p:cBhvr>
                                        <p:cTn id="89" dur="500"/>
                                        <p:tgtEl>
                                          <p:spTgt spid="43"/>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500"/>
                                        <p:tgtEl>
                                          <p:spTgt spid="4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500"/>
                                        <p:tgtEl>
                                          <p:spTgt spid="4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0"/>
                                        </p:tgtEl>
                                        <p:attrNameLst>
                                          <p:attrName>style.visibility</p:attrName>
                                        </p:attrNameLst>
                                      </p:cBhvr>
                                      <p:to>
                                        <p:strVal val="visible"/>
                                      </p:to>
                                    </p:set>
                                    <p:animEffect transition="in" filter="fade">
                                      <p:cBhvr>
                                        <p:cTn id="98" dur="500"/>
                                        <p:tgtEl>
                                          <p:spTgt spid="5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51"/>
                                        </p:tgtEl>
                                        <p:attrNameLst>
                                          <p:attrName>style.visibility</p:attrName>
                                        </p:attrNameLst>
                                      </p:cBhvr>
                                      <p:to>
                                        <p:strVal val="visible"/>
                                      </p:to>
                                    </p:set>
                                    <p:animEffect transition="in" filter="fade">
                                      <p:cBhvr>
                                        <p:cTn id="101" dur="500"/>
                                        <p:tgtEl>
                                          <p:spTgt spid="51"/>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500"/>
                                        <p:tgtEl>
                                          <p:spTgt spid="52"/>
                                        </p:tgtEl>
                                      </p:cBhvr>
                                    </p:animEffect>
                                  </p:childTnLst>
                                </p:cTn>
                              </p:par>
                              <p:par>
                                <p:cTn id="105" presetID="10" presetClass="entr" presetSubtype="0" fill="hold" nodeType="withEffect">
                                  <p:stCondLst>
                                    <p:cond delay="0"/>
                                  </p:stCondLst>
                                  <p:childTnLst>
                                    <p:set>
                                      <p:cBhvr>
                                        <p:cTn id="106" dur="1" fill="hold">
                                          <p:stCondLst>
                                            <p:cond delay="0"/>
                                          </p:stCondLst>
                                        </p:cTn>
                                        <p:tgtEl>
                                          <p:spTgt spid="56"/>
                                        </p:tgtEl>
                                        <p:attrNameLst>
                                          <p:attrName>style.visibility</p:attrName>
                                        </p:attrNameLst>
                                      </p:cBhvr>
                                      <p:to>
                                        <p:strVal val="visible"/>
                                      </p:to>
                                    </p:set>
                                    <p:animEffect transition="in" filter="fade">
                                      <p:cBhvr>
                                        <p:cTn id="107" dur="500"/>
                                        <p:tgtEl>
                                          <p:spTgt spid="56"/>
                                        </p:tgtEl>
                                      </p:cBhvr>
                                    </p:animEffect>
                                  </p:childTnLst>
                                </p:cTn>
                              </p:par>
                              <p:par>
                                <p:cTn id="108" presetID="10" presetClass="entr" presetSubtype="0" fill="hold" nodeType="withEffect">
                                  <p:stCondLst>
                                    <p:cond delay="0"/>
                                  </p:stCondLst>
                                  <p:childTnLst>
                                    <p:set>
                                      <p:cBhvr>
                                        <p:cTn id="109" dur="1" fill="hold">
                                          <p:stCondLst>
                                            <p:cond delay="0"/>
                                          </p:stCondLst>
                                        </p:cTn>
                                        <p:tgtEl>
                                          <p:spTgt spid="57"/>
                                        </p:tgtEl>
                                        <p:attrNameLst>
                                          <p:attrName>style.visibility</p:attrName>
                                        </p:attrNameLst>
                                      </p:cBhvr>
                                      <p:to>
                                        <p:strVal val="visible"/>
                                      </p:to>
                                    </p:set>
                                    <p:animEffect transition="in" filter="fade">
                                      <p:cBhvr>
                                        <p:cTn id="110" dur="500"/>
                                        <p:tgtEl>
                                          <p:spTgt spid="57"/>
                                        </p:tgtEl>
                                      </p:cBhvr>
                                    </p:animEffect>
                                  </p:childTnLst>
                                </p:cTn>
                              </p:par>
                              <p:par>
                                <p:cTn id="111" presetID="10" presetClass="entr" presetSubtype="0" fill="hold" nodeType="withEffect">
                                  <p:stCondLst>
                                    <p:cond delay="0"/>
                                  </p:stCondLst>
                                  <p:childTnLst>
                                    <p:set>
                                      <p:cBhvr>
                                        <p:cTn id="112" dur="1" fill="hold">
                                          <p:stCondLst>
                                            <p:cond delay="0"/>
                                          </p:stCondLst>
                                        </p:cTn>
                                        <p:tgtEl>
                                          <p:spTgt spid="58"/>
                                        </p:tgtEl>
                                        <p:attrNameLst>
                                          <p:attrName>style.visibility</p:attrName>
                                        </p:attrNameLst>
                                      </p:cBhvr>
                                      <p:to>
                                        <p:strVal val="visible"/>
                                      </p:to>
                                    </p:set>
                                    <p:animEffect transition="in" filter="fade">
                                      <p:cBhvr>
                                        <p:cTn id="113" dur="500"/>
                                        <p:tgtEl>
                                          <p:spTgt spid="58"/>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500"/>
                                        <p:tgtEl>
                                          <p:spTgt spid="60"/>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Effect transition="in" filter="fade">
                                      <p:cBhvr>
                                        <p:cTn id="119" dur="500"/>
                                        <p:tgtEl>
                                          <p:spTgt spid="39"/>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48"/>
                                        </p:tgtEl>
                                        <p:attrNameLst>
                                          <p:attrName>style.visibility</p:attrName>
                                        </p:attrNameLst>
                                      </p:cBhvr>
                                      <p:to>
                                        <p:strVal val="visible"/>
                                      </p:to>
                                    </p:set>
                                    <p:animEffect transition="in" filter="fade">
                                      <p:cBhvr>
                                        <p:cTn id="122"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9" grpId="0" animBg="1"/>
      <p:bldP spid="3" grpId="0" animBg="1"/>
      <p:bldP spid="4" grpId="0" animBg="1"/>
      <p:bldP spid="5" grpId="0" animBg="1"/>
      <p:bldP spid="6" grpId="0" animBg="1"/>
      <p:bldP spid="7" grpId="0" animBg="1"/>
      <p:bldP spid="8" grpId="0" animBg="1"/>
      <p:bldP spid="10" grpId="0" animBg="1"/>
      <p:bldP spid="11" grpId="0" animBg="1"/>
      <p:bldP spid="16" grpId="0" animBg="1"/>
      <p:bldP spid="20" grpId="0" animBg="1"/>
      <p:bldP spid="21" grpId="0" animBg="1"/>
      <p:bldP spid="23" grpId="0" animBg="1"/>
      <p:bldP spid="24" grpId="0" animBg="1"/>
      <p:bldP spid="25" grpId="0" animBg="1"/>
      <p:bldP spid="26" grpId="0" animBg="1"/>
      <p:bldP spid="40" grpId="0" animBg="1"/>
      <p:bldP spid="41" grpId="0" animBg="1"/>
      <p:bldP spid="42" grpId="0" animBg="1"/>
      <p:bldP spid="43" grpId="0" animBg="1"/>
      <p:bldP spid="44" grpId="0" animBg="1"/>
      <p:bldP spid="49" grpId="0" animBg="1"/>
      <p:bldP spid="50" grpId="0" animBg="1"/>
      <p:bldP spid="51" grpId="0" animBg="1"/>
      <p:bldP spid="52" grpId="0" animBg="1"/>
      <p:bldP spid="59" grpId="0" animBg="1"/>
      <p:bldP spid="60" grpId="0" animBg="1"/>
      <p:bldP spid="13" grpId="0"/>
      <p:bldP spid="39" grpId="0" animBg="1"/>
      <p:bldP spid="47" grpId="0" animBg="1"/>
      <p:bldP spid="4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dirty="0"/>
              <a:t>Oracle </a:t>
            </a:r>
            <a:r>
              <a:rPr kumimoji="1" lang="en-US" altLang="ja-JP" dirty="0" err="1"/>
              <a:t>12c</a:t>
            </a:r>
            <a:r>
              <a:rPr kumimoji="1" lang="ja-JP" altLang="en-US" dirty="0"/>
              <a:t>のマルチテナントアーキテクチャ</a:t>
            </a:r>
          </a:p>
        </p:txBody>
      </p:sp>
      <p:pic>
        <p:nvPicPr>
          <p:cNvPr id="1030" name="Picture 6" descr="統合データベース環境の運用効率化に「マルチテナント」と「Zero Data Loss Recovery Appliance」は使えるか？"/>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2336" y="1363529"/>
            <a:ext cx="7620000" cy="3657600"/>
          </a:xfrm>
          <a:prstGeom prst="rect">
            <a:avLst/>
          </a:prstGeom>
          <a:noFill/>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3" name="角丸四角形 2"/>
          <p:cNvSpPr/>
          <p:nvPr/>
        </p:nvSpPr>
        <p:spPr bwMode="auto">
          <a:xfrm>
            <a:off x="742336" y="5319252"/>
            <a:ext cx="2453148" cy="983225"/>
          </a:xfrm>
          <a:prstGeom prst="roundRect">
            <a:avLst>
              <a:gd name="adj" fmla="val 0"/>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コンテナデータベース</a:t>
            </a:r>
            <a:r>
              <a:rPr kumimoji="0" lang="en-US" altLang="ja-JP" sz="1400" b="0" i="0" u="none" strike="noStrike" cap="none" normalizeH="0" dirty="0">
                <a:ln>
                  <a:noFill/>
                </a:ln>
                <a:solidFill>
                  <a:schemeClr val="bg1"/>
                </a:solidFill>
                <a:effectLst/>
                <a:latin typeface="+mn-lt"/>
                <a:ea typeface="+mn-ea"/>
              </a:rPr>
              <a:t>(</a:t>
            </a:r>
            <a:r>
              <a:rPr kumimoji="0" lang="en-US" altLang="ja-JP" sz="1400" b="0" i="0" u="none" strike="noStrike" cap="none" normalizeH="0" dirty="0" err="1">
                <a:ln>
                  <a:noFill/>
                </a:ln>
                <a:solidFill>
                  <a:schemeClr val="bg1"/>
                </a:solidFill>
                <a:effectLst/>
                <a:latin typeface="+mn-lt"/>
                <a:ea typeface="+mn-ea"/>
              </a:rPr>
              <a:t>CDB</a:t>
            </a:r>
            <a:r>
              <a:rPr kumimoji="0" lang="en-US" altLang="ja-JP" sz="1400" b="0" i="0" u="none" strike="noStrike" cap="none" normalizeH="0" dirty="0">
                <a:ln>
                  <a:noFill/>
                </a:ln>
                <a:solidFill>
                  <a:schemeClr val="bg1"/>
                </a:solidFill>
                <a:effectLst/>
                <a:latin typeface="+mn-lt"/>
                <a:ea typeface="+mn-ea"/>
              </a:rPr>
              <a:t>)</a:t>
            </a:r>
            <a:r>
              <a:rPr kumimoji="0" lang="ja-JP" altLang="en-US" sz="1400" b="0" i="0" u="none" strike="noStrike" cap="none" normalizeH="0" dirty="0">
                <a:ln>
                  <a:noFill/>
                </a:ln>
                <a:solidFill>
                  <a:schemeClr val="bg1"/>
                </a:solidFill>
                <a:effectLst/>
                <a:latin typeface="+mn-lt"/>
                <a:ea typeface="+mn-ea"/>
              </a:rPr>
              <a:t>上にプラガブルデータベース</a:t>
            </a:r>
            <a:r>
              <a:rPr kumimoji="0" lang="en-US" altLang="ja-JP" sz="1400" b="0" i="0" u="none" strike="noStrike" cap="none" normalizeH="0" dirty="0">
                <a:ln>
                  <a:noFill/>
                </a:ln>
                <a:solidFill>
                  <a:schemeClr val="bg1"/>
                </a:solidFill>
                <a:effectLst/>
                <a:latin typeface="+mn-lt"/>
                <a:ea typeface="+mn-ea"/>
              </a:rPr>
              <a:t>(</a:t>
            </a:r>
            <a:r>
              <a:rPr kumimoji="0" lang="en-US" altLang="ja-JP" sz="1400" b="0" i="0" u="none" strike="noStrike" cap="none" normalizeH="0" dirty="0" err="1">
                <a:ln>
                  <a:noFill/>
                </a:ln>
                <a:solidFill>
                  <a:schemeClr val="bg1"/>
                </a:solidFill>
                <a:effectLst/>
                <a:latin typeface="+mn-lt"/>
                <a:ea typeface="+mn-ea"/>
              </a:rPr>
              <a:t>PDB</a:t>
            </a:r>
            <a:r>
              <a:rPr kumimoji="0" lang="en-US" altLang="ja-JP" sz="1400" b="0" i="0" u="none" strike="noStrike" cap="none" normalizeH="0" dirty="0">
                <a:ln>
                  <a:noFill/>
                </a:ln>
                <a:solidFill>
                  <a:schemeClr val="bg1"/>
                </a:solidFill>
                <a:effectLst/>
                <a:latin typeface="+mn-lt"/>
                <a:ea typeface="+mn-ea"/>
              </a:rPr>
              <a:t>)</a:t>
            </a:r>
            <a:r>
              <a:rPr kumimoji="0" lang="ja-JP" altLang="en-US" sz="1400" b="0" i="0" u="none" strike="noStrike" cap="none" normalizeH="0" dirty="0">
                <a:ln>
                  <a:noFill/>
                </a:ln>
                <a:solidFill>
                  <a:schemeClr val="bg1"/>
                </a:solidFill>
                <a:effectLst/>
                <a:latin typeface="+mn-lt"/>
                <a:ea typeface="+mn-ea"/>
              </a:rPr>
              <a:t>を作成</a:t>
            </a:r>
          </a:p>
        </p:txBody>
      </p:sp>
      <p:sp>
        <p:nvSpPr>
          <p:cNvPr id="7" name="角丸四角形 6"/>
          <p:cNvSpPr/>
          <p:nvPr/>
        </p:nvSpPr>
        <p:spPr bwMode="auto">
          <a:xfrm>
            <a:off x="3325762" y="5319251"/>
            <a:ext cx="2453148" cy="983225"/>
          </a:xfrm>
          <a:prstGeom prst="roundRect">
            <a:avLst>
              <a:gd name="adj" fmla="val 0"/>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ひとつのインスタンスで複数のスキーマを運用</a:t>
            </a:r>
          </a:p>
        </p:txBody>
      </p:sp>
      <p:sp>
        <p:nvSpPr>
          <p:cNvPr id="8" name="角丸四角形 7"/>
          <p:cNvSpPr/>
          <p:nvPr/>
        </p:nvSpPr>
        <p:spPr bwMode="auto">
          <a:xfrm>
            <a:off x="5909188" y="5319250"/>
            <a:ext cx="2453148" cy="983225"/>
          </a:xfrm>
          <a:prstGeom prst="roundRect">
            <a:avLst>
              <a:gd name="adj" fmla="val 0"/>
            </a:avLst>
          </a:prstGeom>
          <a:solidFill>
            <a:schemeClr val="accent1"/>
          </a:solidFill>
          <a:ln w="38100"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solidFill>
                  <a:schemeClr val="bg1"/>
                </a:solidFill>
                <a:effectLst/>
                <a:latin typeface="+mn-lt"/>
                <a:ea typeface="+mn-ea"/>
              </a:rPr>
              <a:t>スキーマ統合を課題を解決</a:t>
            </a:r>
          </a:p>
        </p:txBody>
      </p:sp>
    </p:spTree>
    <p:extLst>
      <p:ext uri="{BB962C8B-B14F-4D97-AF65-F5344CB8AC3E}">
        <p14:creationId xmlns:p14="http://schemas.microsoft.com/office/powerpoint/2010/main" val="1167700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マッシュアップ開発の部品としての</a:t>
            </a:r>
            <a:r>
              <a:rPr kumimoji="1" lang="en-US" altLang="ja-JP" dirty="0"/>
              <a:t>Web</a:t>
            </a:r>
            <a:r>
              <a:rPr kumimoji="1" lang="ja-JP" altLang="en-US" dirty="0"/>
              <a:t>サービス</a:t>
            </a:r>
          </a:p>
        </p:txBody>
      </p:sp>
      <p:sp>
        <p:nvSpPr>
          <p:cNvPr id="3" name="正方形/長方形 2"/>
          <p:cNvSpPr/>
          <p:nvPr/>
        </p:nvSpPr>
        <p:spPr bwMode="auto">
          <a:xfrm>
            <a:off x="196082" y="1052736"/>
            <a:ext cx="2719733" cy="1728192"/>
          </a:xfrm>
          <a:prstGeom prst="rect">
            <a:avLst/>
          </a:prstGeom>
          <a:solidFill>
            <a:schemeClr val="accent6">
              <a:lumMod val="20000"/>
              <a:lumOff val="8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defTabSz="914400" rtl="0" eaLnBrk="1" fontAlgn="base" latinLnBrk="0" hangingPunct="1">
              <a:lnSpc>
                <a:spcPct val="100000"/>
              </a:lnSpc>
              <a:spcBef>
                <a:spcPct val="20000"/>
              </a:spcBef>
              <a:spcAft>
                <a:spcPct val="0"/>
              </a:spcAft>
              <a:buClrTx/>
              <a:buSzTx/>
              <a:buFontTx/>
              <a:buNone/>
              <a:tabLst/>
            </a:pPr>
            <a:r>
              <a:rPr kumimoji="0" lang="ja-JP" altLang="en-US" sz="1400" b="0" i="0" u="none" strike="noStrike" cap="none" normalizeH="0" dirty="0">
                <a:ln>
                  <a:noFill/>
                </a:ln>
                <a:effectLst/>
                <a:latin typeface="+mn-lt"/>
                <a:ea typeface="+mn-ea"/>
              </a:rPr>
              <a:t>　クラウドサービス</a:t>
            </a:r>
          </a:p>
        </p:txBody>
      </p:sp>
      <p:sp>
        <p:nvSpPr>
          <p:cNvPr id="6" name="正方形/長方形 5"/>
          <p:cNvSpPr/>
          <p:nvPr/>
        </p:nvSpPr>
        <p:spPr bwMode="auto">
          <a:xfrm>
            <a:off x="2267744" y="1055310"/>
            <a:ext cx="648072" cy="1728192"/>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solidFill>
                <a:effectLst/>
                <a:latin typeface="+mn-lt"/>
                <a:ea typeface="+mn-ea"/>
              </a:rPr>
              <a:t>API</a:t>
            </a:r>
            <a:endParaRPr kumimoji="0" lang="ja-JP" altLang="en-US" sz="1400" b="0" i="0" u="none" strike="noStrike" cap="none" normalizeH="0" dirty="0">
              <a:ln>
                <a:noFill/>
              </a:ln>
              <a:solidFill>
                <a:schemeClr val="bg1"/>
              </a:solidFill>
              <a:effectLst/>
              <a:latin typeface="+mn-lt"/>
              <a:ea typeface="+mn-ea"/>
            </a:endParaRPr>
          </a:p>
        </p:txBody>
      </p:sp>
      <p:sp>
        <p:nvSpPr>
          <p:cNvPr id="4" name="正方形/長方形 3"/>
          <p:cNvSpPr/>
          <p:nvPr/>
        </p:nvSpPr>
        <p:spPr bwMode="auto">
          <a:xfrm>
            <a:off x="196082" y="2884803"/>
            <a:ext cx="2719733" cy="1728192"/>
          </a:xfrm>
          <a:prstGeom prst="rect">
            <a:avLst/>
          </a:prstGeom>
          <a:solidFill>
            <a:schemeClr val="accent5">
              <a:lumMod val="20000"/>
              <a:lumOff val="8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sz="1400" dirty="0">
                <a:latin typeface="+mn-lt"/>
                <a:ea typeface="+mn-ea"/>
              </a:rPr>
              <a:t>　クラウドサービス</a:t>
            </a:r>
          </a:p>
        </p:txBody>
      </p:sp>
      <p:sp>
        <p:nvSpPr>
          <p:cNvPr id="7" name="正方形/長方形 6"/>
          <p:cNvSpPr/>
          <p:nvPr/>
        </p:nvSpPr>
        <p:spPr bwMode="auto">
          <a:xfrm>
            <a:off x="2267744" y="2884803"/>
            <a:ext cx="648072" cy="1728192"/>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solidFill>
                <a:effectLst/>
                <a:latin typeface="+mn-lt"/>
                <a:ea typeface="+mn-ea"/>
              </a:rPr>
              <a:t>API</a:t>
            </a:r>
            <a:endParaRPr kumimoji="0" lang="ja-JP" altLang="en-US" sz="1400" b="0" i="0" u="none" strike="noStrike" cap="none" normalizeH="0" dirty="0">
              <a:ln>
                <a:noFill/>
              </a:ln>
              <a:solidFill>
                <a:schemeClr val="bg1"/>
              </a:solidFill>
              <a:effectLst/>
              <a:latin typeface="+mn-lt"/>
              <a:ea typeface="+mn-ea"/>
            </a:endParaRPr>
          </a:p>
        </p:txBody>
      </p:sp>
      <p:sp>
        <p:nvSpPr>
          <p:cNvPr id="5" name="正方形/長方形 4"/>
          <p:cNvSpPr/>
          <p:nvPr/>
        </p:nvSpPr>
        <p:spPr bwMode="auto">
          <a:xfrm>
            <a:off x="179511" y="4733336"/>
            <a:ext cx="2719733" cy="1728192"/>
          </a:xfrm>
          <a:prstGeom prst="rect">
            <a:avLst/>
          </a:prstGeom>
          <a:solidFill>
            <a:schemeClr val="accent4">
              <a:lumMod val="40000"/>
              <a:lumOff val="60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spcBef>
                <a:spcPct val="20000"/>
              </a:spcBef>
            </a:pPr>
            <a:r>
              <a:rPr kumimoji="0" lang="ja-JP" altLang="en-US" sz="1400" dirty="0">
                <a:latin typeface="+mn-lt"/>
                <a:ea typeface="+mn-ea"/>
              </a:rPr>
              <a:t>　クラウドサービス</a:t>
            </a:r>
          </a:p>
        </p:txBody>
      </p:sp>
      <p:sp>
        <p:nvSpPr>
          <p:cNvPr id="8" name="正方形/長方形 7"/>
          <p:cNvSpPr/>
          <p:nvPr/>
        </p:nvSpPr>
        <p:spPr bwMode="auto">
          <a:xfrm>
            <a:off x="2267744" y="4733336"/>
            <a:ext cx="648072" cy="1728192"/>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400" b="0" i="0" u="none" strike="noStrike" cap="none" normalizeH="0" dirty="0">
                <a:ln>
                  <a:noFill/>
                </a:ln>
                <a:solidFill>
                  <a:schemeClr val="bg1"/>
                </a:solidFill>
                <a:effectLst/>
                <a:latin typeface="+mn-lt"/>
                <a:ea typeface="+mn-ea"/>
              </a:rPr>
              <a:t>API</a:t>
            </a:r>
            <a:endParaRPr kumimoji="0" lang="ja-JP" altLang="en-US" sz="1400" b="0" i="0" u="none" strike="noStrike" cap="none" normalizeH="0" dirty="0">
              <a:ln>
                <a:noFill/>
              </a:ln>
              <a:solidFill>
                <a:schemeClr val="bg1"/>
              </a:solidFill>
              <a:effectLst/>
              <a:latin typeface="+mn-lt"/>
              <a:ea typeface="+mn-ea"/>
            </a:endParaRPr>
          </a:p>
        </p:txBody>
      </p:sp>
      <p:sp>
        <p:nvSpPr>
          <p:cNvPr id="23" name="正方形/長方形 22"/>
          <p:cNvSpPr/>
          <p:nvPr/>
        </p:nvSpPr>
        <p:spPr bwMode="auto">
          <a:xfrm>
            <a:off x="6228184" y="1052736"/>
            <a:ext cx="2592288" cy="1728192"/>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400" dirty="0">
                <a:solidFill>
                  <a:schemeClr val="bg1"/>
                </a:solidFill>
                <a:latin typeface="+mn-lt"/>
                <a:ea typeface="+mn-ea"/>
              </a:rPr>
              <a:t>マッシュアップ開発</a:t>
            </a:r>
            <a:endParaRPr kumimoji="0" lang="en-US" altLang="ja-JP" sz="1400" dirty="0">
              <a:solidFill>
                <a:schemeClr val="bg1"/>
              </a:solidFill>
              <a:latin typeface="+mn-lt"/>
              <a:ea typeface="+mn-ea"/>
            </a:endParaRPr>
          </a:p>
          <a:p>
            <a:pPr algn="ctr">
              <a:spcBef>
                <a:spcPct val="20000"/>
              </a:spcBef>
            </a:pPr>
            <a:r>
              <a:rPr kumimoji="0" lang="en-US" altLang="ja-JP" sz="1400" dirty="0">
                <a:solidFill>
                  <a:schemeClr val="bg1"/>
                </a:solidFill>
                <a:latin typeface="+mn-lt"/>
                <a:ea typeface="+mn-ea"/>
              </a:rPr>
              <a:t>IT </a:t>
            </a:r>
            <a:r>
              <a:rPr kumimoji="0" lang="ja-JP" altLang="en-US" sz="1400" dirty="0">
                <a:solidFill>
                  <a:schemeClr val="bg1"/>
                </a:solidFill>
                <a:latin typeface="+mn-lt"/>
                <a:ea typeface="+mn-ea"/>
              </a:rPr>
              <a:t>の深い知識がなくても、既存の</a:t>
            </a:r>
            <a:r>
              <a:rPr kumimoji="0" lang="en-US" altLang="ja-JP" sz="1400" dirty="0">
                <a:solidFill>
                  <a:schemeClr val="bg1"/>
                </a:solidFill>
                <a:latin typeface="+mn-lt"/>
                <a:ea typeface="+mn-ea"/>
              </a:rPr>
              <a:t>Web</a:t>
            </a:r>
            <a:r>
              <a:rPr kumimoji="0" lang="ja-JP" altLang="en-US" sz="1400" dirty="0">
                <a:solidFill>
                  <a:schemeClr val="bg1"/>
                </a:solidFill>
                <a:latin typeface="+mn-lt"/>
                <a:ea typeface="+mn-ea"/>
              </a:rPr>
              <a:t>サービス</a:t>
            </a:r>
            <a:r>
              <a:rPr kumimoji="0" lang="en-US" altLang="ja-JP" sz="1400" dirty="0">
                <a:solidFill>
                  <a:schemeClr val="bg1"/>
                </a:solidFill>
                <a:latin typeface="+mn-lt"/>
                <a:ea typeface="+mn-ea"/>
              </a:rPr>
              <a:t>API</a:t>
            </a:r>
            <a:r>
              <a:rPr kumimoji="0" lang="ja-JP" altLang="en-US" sz="1400" dirty="0">
                <a:solidFill>
                  <a:schemeClr val="bg1"/>
                </a:solidFill>
                <a:latin typeface="+mn-lt"/>
                <a:ea typeface="+mn-ea"/>
              </a:rPr>
              <a:t>を組み合わせて、短期間でアプリケーション開発を行うこと。新しい開発技法として注目されている。</a:t>
            </a:r>
          </a:p>
        </p:txBody>
      </p:sp>
      <p:sp>
        <p:nvSpPr>
          <p:cNvPr id="15" name="正方形/長方形 14"/>
          <p:cNvSpPr/>
          <p:nvPr/>
        </p:nvSpPr>
        <p:spPr bwMode="auto">
          <a:xfrm>
            <a:off x="6228184" y="4733336"/>
            <a:ext cx="2592288" cy="1728192"/>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400" dirty="0">
                <a:solidFill>
                  <a:schemeClr val="bg1"/>
                </a:solidFill>
                <a:latin typeface="+mn-lt"/>
                <a:ea typeface="+mn-ea"/>
              </a:rPr>
              <a:t>様々な</a:t>
            </a:r>
            <a:r>
              <a:rPr kumimoji="0" lang="en-US" altLang="ja-JP" sz="1400" dirty="0">
                <a:solidFill>
                  <a:schemeClr val="bg1"/>
                </a:solidFill>
                <a:latin typeface="+mn-lt"/>
                <a:ea typeface="+mn-ea"/>
              </a:rPr>
              <a:t>Web</a:t>
            </a:r>
            <a:r>
              <a:rPr kumimoji="0" lang="ja-JP" altLang="en-US" sz="1400" dirty="0">
                <a:solidFill>
                  <a:schemeClr val="bg1"/>
                </a:solidFill>
                <a:latin typeface="+mn-lt"/>
                <a:ea typeface="+mn-ea"/>
              </a:rPr>
              <a:t>サービスや</a:t>
            </a:r>
            <a:r>
              <a:rPr kumimoji="0" lang="en-US" altLang="ja-JP" sz="1400" dirty="0" err="1">
                <a:solidFill>
                  <a:schemeClr val="bg1"/>
                </a:solidFill>
                <a:latin typeface="+mn-lt"/>
                <a:ea typeface="+mn-ea"/>
              </a:rPr>
              <a:t>BaaS</a:t>
            </a:r>
            <a:r>
              <a:rPr kumimoji="0" lang="ja-JP" altLang="en-US" sz="1400" dirty="0">
                <a:solidFill>
                  <a:schemeClr val="bg1"/>
                </a:solidFill>
                <a:latin typeface="+mn-lt"/>
                <a:ea typeface="+mn-ea"/>
              </a:rPr>
              <a:t>などのサービス、豊富な</a:t>
            </a:r>
            <a:r>
              <a:rPr kumimoji="0" lang="en-US" altLang="ja-JP" sz="1400" dirty="0">
                <a:solidFill>
                  <a:schemeClr val="bg1"/>
                </a:solidFill>
                <a:latin typeface="+mn-lt"/>
                <a:ea typeface="+mn-ea"/>
              </a:rPr>
              <a:t>OSS</a:t>
            </a:r>
            <a:r>
              <a:rPr kumimoji="0" lang="ja-JP" altLang="en-US" sz="1400" dirty="0">
                <a:solidFill>
                  <a:schemeClr val="bg1"/>
                </a:solidFill>
                <a:latin typeface="+mn-lt"/>
                <a:ea typeface="+mn-ea"/>
              </a:rPr>
              <a:t>などにより、新たなプログラミングをせずにアプリケーションを開発することが可能になってきた</a:t>
            </a:r>
          </a:p>
        </p:txBody>
      </p:sp>
      <p:grpSp>
        <p:nvGrpSpPr>
          <p:cNvPr id="11" name="グループ化 10"/>
          <p:cNvGrpSpPr/>
          <p:nvPr/>
        </p:nvGrpSpPr>
        <p:grpSpPr>
          <a:xfrm>
            <a:off x="2915816" y="1919406"/>
            <a:ext cx="5904656" cy="3678026"/>
            <a:chOff x="2915816" y="1919406"/>
            <a:chExt cx="5904656" cy="3678026"/>
          </a:xfrm>
        </p:grpSpPr>
        <p:cxnSp>
          <p:nvCxnSpPr>
            <p:cNvPr id="12" name="カギ線コネクタ 11"/>
            <p:cNvCxnSpPr>
              <a:stCxn id="6" idx="3"/>
            </p:cNvCxnSpPr>
            <p:nvPr/>
          </p:nvCxnSpPr>
          <p:spPr bwMode="auto">
            <a:xfrm>
              <a:off x="2915816" y="1919406"/>
              <a:ext cx="1584176" cy="1293570"/>
            </a:xfrm>
            <a:prstGeom prst="bentConnector3">
              <a:avLst/>
            </a:prstGeom>
            <a:solidFill>
              <a:schemeClr val="bg1"/>
            </a:solidFill>
            <a:ln w="38100" cap="flat" cmpd="sng" algn="ctr">
              <a:solidFill>
                <a:srgbClr val="C00000"/>
              </a:solidFill>
              <a:prstDash val="solid"/>
              <a:round/>
              <a:headEnd type="none" w="med" len="med"/>
              <a:tailEnd type="none" w="med" len="med"/>
            </a:ln>
            <a:effectLst/>
          </p:spPr>
        </p:cxnSp>
        <p:cxnSp>
          <p:nvCxnSpPr>
            <p:cNvPr id="14" name="直線コネクタ 13"/>
            <p:cNvCxnSpPr>
              <a:stCxn id="7" idx="3"/>
              <a:endCxn id="10" idx="0"/>
            </p:cNvCxnSpPr>
            <p:nvPr/>
          </p:nvCxnSpPr>
          <p:spPr bwMode="auto">
            <a:xfrm>
              <a:off x="2915816" y="3748899"/>
              <a:ext cx="1584176" cy="0"/>
            </a:xfrm>
            <a:prstGeom prst="line">
              <a:avLst/>
            </a:prstGeom>
            <a:solidFill>
              <a:schemeClr val="bg1"/>
            </a:solidFill>
            <a:ln w="38100" cap="flat" cmpd="sng" algn="ctr">
              <a:solidFill>
                <a:srgbClr val="C00000"/>
              </a:solidFill>
              <a:prstDash val="solid"/>
              <a:round/>
              <a:headEnd type="none" w="med" len="med"/>
              <a:tailEnd type="none" w="med" len="med"/>
            </a:ln>
            <a:effectLst/>
          </p:spPr>
        </p:cxnSp>
        <p:cxnSp>
          <p:nvCxnSpPr>
            <p:cNvPr id="16" name="カギ線コネクタ 15"/>
            <p:cNvCxnSpPr>
              <a:stCxn id="8" idx="3"/>
            </p:cNvCxnSpPr>
            <p:nvPr/>
          </p:nvCxnSpPr>
          <p:spPr bwMode="auto">
            <a:xfrm flipV="1">
              <a:off x="2915816" y="4293096"/>
              <a:ext cx="1584176" cy="1304336"/>
            </a:xfrm>
            <a:prstGeom prst="bentConnector3">
              <a:avLst/>
            </a:prstGeom>
            <a:solidFill>
              <a:schemeClr val="bg1"/>
            </a:solidFill>
            <a:ln w="38100" cap="flat" cmpd="sng" algn="ctr">
              <a:solidFill>
                <a:srgbClr val="C00000"/>
              </a:solidFill>
              <a:prstDash val="solid"/>
              <a:round/>
              <a:headEnd type="none" w="med" len="med"/>
              <a:tailEnd type="none" w="med" len="med"/>
            </a:ln>
            <a:effectLst/>
          </p:spPr>
        </p:cxnSp>
        <p:sp>
          <p:nvSpPr>
            <p:cNvPr id="10" name="正方形/長方形 9"/>
            <p:cNvSpPr/>
            <p:nvPr/>
          </p:nvSpPr>
          <p:spPr bwMode="auto">
            <a:xfrm rot="16200000">
              <a:off x="3021019" y="3398379"/>
              <a:ext cx="3678026" cy="720080"/>
            </a:xfrm>
            <a:prstGeom prst="rect">
              <a:avLst/>
            </a:prstGeom>
            <a:solidFill>
              <a:schemeClr val="accent2"/>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3200" b="0" i="0" u="none" strike="noStrike" cap="none" normalizeH="0" dirty="0">
                  <a:ln>
                    <a:noFill/>
                  </a:ln>
                  <a:solidFill>
                    <a:schemeClr val="bg1"/>
                  </a:solidFill>
                  <a:effectLst/>
                  <a:latin typeface="+mn-lt"/>
                  <a:ea typeface="+mn-ea"/>
                </a:rPr>
                <a:t>マッシュアップ</a:t>
              </a:r>
            </a:p>
          </p:txBody>
        </p:sp>
        <p:sp>
          <p:nvSpPr>
            <p:cNvPr id="9" name="正方形/長方形 8"/>
            <p:cNvSpPr/>
            <p:nvPr/>
          </p:nvSpPr>
          <p:spPr bwMode="auto">
            <a:xfrm>
              <a:off x="6228184" y="2884803"/>
              <a:ext cx="2592288" cy="1728192"/>
            </a:xfrm>
            <a:prstGeom prst="rect">
              <a:avLst/>
            </a:prstGeom>
            <a:solidFill>
              <a:schemeClr val="accent2"/>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2400" dirty="0">
                  <a:solidFill>
                    <a:schemeClr val="bg1"/>
                  </a:solidFill>
                  <a:latin typeface="+mn-lt"/>
                  <a:ea typeface="+mn-ea"/>
                </a:rPr>
                <a:t>自社サービス</a:t>
              </a:r>
            </a:p>
          </p:txBody>
        </p:sp>
        <p:cxnSp>
          <p:nvCxnSpPr>
            <p:cNvPr id="17" name="直線コネクタ 16"/>
            <p:cNvCxnSpPr>
              <a:stCxn id="10" idx="2"/>
              <a:endCxn id="9" idx="1"/>
            </p:cNvCxnSpPr>
            <p:nvPr/>
          </p:nvCxnSpPr>
          <p:spPr bwMode="auto">
            <a:xfrm>
              <a:off x="5220072" y="3748899"/>
              <a:ext cx="1008112" cy="0"/>
            </a:xfrm>
            <a:prstGeom prst="line">
              <a:avLst/>
            </a:prstGeom>
            <a:solidFill>
              <a:schemeClr val="bg1"/>
            </a:solidFill>
            <a:ln w="38100" cap="flat" cmpd="sng" algn="ctr">
              <a:solidFill>
                <a:srgbClr val="C00000"/>
              </a:solidFill>
              <a:prstDash val="solid"/>
              <a:round/>
              <a:headEnd type="none" w="med" len="med"/>
              <a:tailEnd type="none" w="med" len="med"/>
            </a:ln>
            <a:effectLst/>
          </p:spPr>
        </p:cxnSp>
      </p:grpSp>
      <p:sp>
        <p:nvSpPr>
          <p:cNvPr id="13" name="正方形/長方形 12"/>
          <p:cNvSpPr/>
          <p:nvPr/>
        </p:nvSpPr>
        <p:spPr bwMode="auto">
          <a:xfrm>
            <a:off x="3170712" y="5747657"/>
            <a:ext cx="2826327" cy="713871"/>
          </a:xfrm>
          <a:prstGeom prst="rect">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200" b="1" i="0" u="none" strike="noStrike" cap="none" normalizeH="0" dirty="0">
                <a:ln>
                  <a:noFill/>
                </a:ln>
                <a:solidFill>
                  <a:schemeClr val="bg1"/>
                </a:solidFill>
                <a:effectLst/>
                <a:latin typeface="+mn-lt"/>
                <a:ea typeface="+mn-ea"/>
              </a:rPr>
              <a:t>Application Programming Interface</a:t>
            </a: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050" b="0" i="0" u="none" strike="noStrike" cap="none" normalizeH="0" dirty="0">
                <a:ln>
                  <a:noFill/>
                </a:ln>
                <a:solidFill>
                  <a:schemeClr val="bg1"/>
                </a:solidFill>
                <a:effectLst/>
                <a:latin typeface="+mn-lt"/>
                <a:ea typeface="+mn-ea"/>
              </a:rPr>
              <a:t>外部からプログラムの機能やデータにアクセスするための手順やデータ形式</a:t>
            </a:r>
          </a:p>
        </p:txBody>
      </p:sp>
    </p:spTree>
    <p:extLst>
      <p:ext uri="{BB962C8B-B14F-4D97-AF65-F5344CB8AC3E}">
        <p14:creationId xmlns:p14="http://schemas.microsoft.com/office/powerpoint/2010/main" val="216906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wipe(left)">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p:cTn id="25" dur="500" fill="hold"/>
                                        <p:tgtEl>
                                          <p:spTgt spid="23"/>
                                        </p:tgtEl>
                                        <p:attrNameLst>
                                          <p:attrName>ppt_w</p:attrName>
                                        </p:attrNameLst>
                                      </p:cBhvr>
                                      <p:tavLst>
                                        <p:tav tm="0">
                                          <p:val>
                                            <p:fltVal val="0"/>
                                          </p:val>
                                        </p:tav>
                                        <p:tav tm="100000">
                                          <p:val>
                                            <p:strVal val="#ppt_w"/>
                                          </p:val>
                                        </p:tav>
                                      </p:tavLst>
                                    </p:anim>
                                    <p:anim calcmode="lin" valueType="num">
                                      <p:cBhvr>
                                        <p:cTn id="26" dur="500" fill="hold"/>
                                        <p:tgtEl>
                                          <p:spTgt spid="23"/>
                                        </p:tgtEl>
                                        <p:attrNameLst>
                                          <p:attrName>ppt_h</p:attrName>
                                        </p:attrNameLst>
                                      </p:cBhvr>
                                      <p:tavLst>
                                        <p:tav tm="0">
                                          <p:val>
                                            <p:fltVal val="0"/>
                                          </p:val>
                                        </p:tav>
                                        <p:tav tm="100000">
                                          <p:val>
                                            <p:strVal val="#ppt_h"/>
                                          </p:val>
                                        </p:tav>
                                      </p:tavLst>
                                    </p:anim>
                                    <p:animEffect transition="in" filter="fade">
                                      <p:cBhvr>
                                        <p:cTn id="27" dur="500"/>
                                        <p:tgtEl>
                                          <p:spTgt spid="23"/>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p:cTn id="30" dur="500" fill="hold"/>
                                        <p:tgtEl>
                                          <p:spTgt spid="15"/>
                                        </p:tgtEl>
                                        <p:attrNameLst>
                                          <p:attrName>ppt_w</p:attrName>
                                        </p:attrNameLst>
                                      </p:cBhvr>
                                      <p:tavLst>
                                        <p:tav tm="0">
                                          <p:val>
                                            <p:fltVal val="0"/>
                                          </p:val>
                                        </p:tav>
                                        <p:tav tm="100000">
                                          <p:val>
                                            <p:strVal val="#ppt_w"/>
                                          </p:val>
                                        </p:tav>
                                      </p:tavLst>
                                    </p:anim>
                                    <p:anim calcmode="lin" valueType="num">
                                      <p:cBhvr>
                                        <p:cTn id="31" dur="500" fill="hold"/>
                                        <p:tgtEl>
                                          <p:spTgt spid="15"/>
                                        </p:tgtEl>
                                        <p:attrNameLst>
                                          <p:attrName>ppt_h</p:attrName>
                                        </p:attrNameLst>
                                      </p:cBhvr>
                                      <p:tavLst>
                                        <p:tav tm="0">
                                          <p:val>
                                            <p:fltVal val="0"/>
                                          </p:val>
                                        </p:tav>
                                        <p:tav tm="100000">
                                          <p:val>
                                            <p:strVal val="#ppt_h"/>
                                          </p:val>
                                        </p:tav>
                                      </p:tavLst>
                                    </p:anim>
                                    <p:animEffect transition="in" filter="fade">
                                      <p:cBhvr>
                                        <p:cTn id="32" dur="500"/>
                                        <p:tgtEl>
                                          <p:spTgt spid="15"/>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500"/>
                                        <p:tgtEl>
                                          <p:spTgt spid="8"/>
                                        </p:tgtEl>
                                      </p:cBhvr>
                                    </p:animEffect>
                                  </p:childTnLst>
                                </p:cTn>
                              </p:par>
                            </p:childTnLst>
                          </p:cTn>
                        </p:par>
                        <p:par>
                          <p:cTn id="44" fill="hold">
                            <p:stCondLst>
                              <p:cond delay="500"/>
                            </p:stCondLst>
                            <p:childTnLst>
                              <p:par>
                                <p:cTn id="45" presetID="53" presetClass="entr" presetSubtype="16"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500" fill="hold"/>
                                        <p:tgtEl>
                                          <p:spTgt spid="13"/>
                                        </p:tgtEl>
                                        <p:attrNameLst>
                                          <p:attrName>ppt_w</p:attrName>
                                        </p:attrNameLst>
                                      </p:cBhvr>
                                      <p:tavLst>
                                        <p:tav tm="0">
                                          <p:val>
                                            <p:fltVal val="0"/>
                                          </p:val>
                                        </p:tav>
                                        <p:tav tm="100000">
                                          <p:val>
                                            <p:strVal val="#ppt_w"/>
                                          </p:val>
                                        </p:tav>
                                      </p:tavLst>
                                    </p:anim>
                                    <p:anim calcmode="lin" valueType="num">
                                      <p:cBhvr>
                                        <p:cTn id="48" dur="500" fill="hold"/>
                                        <p:tgtEl>
                                          <p:spTgt spid="13"/>
                                        </p:tgtEl>
                                        <p:attrNameLst>
                                          <p:attrName>ppt_h</p:attrName>
                                        </p:attrNameLst>
                                      </p:cBhvr>
                                      <p:tavLst>
                                        <p:tav tm="0">
                                          <p:val>
                                            <p:fltVal val="0"/>
                                          </p:val>
                                        </p:tav>
                                        <p:tav tm="100000">
                                          <p:val>
                                            <p:strVal val="#ppt_h"/>
                                          </p:val>
                                        </p:tav>
                                      </p:tavLst>
                                    </p:anim>
                                    <p:animEffect transition="in" filter="fade">
                                      <p:cBhvr>
                                        <p:cTn id="4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4" grpId="0" animBg="1"/>
      <p:bldP spid="7" grpId="0" animBg="1"/>
      <p:bldP spid="5" grpId="0" animBg="1"/>
      <p:bldP spid="8" grpId="0" animBg="1"/>
      <p:bldP spid="23" grpId="0" animBg="1"/>
      <p:bldP spid="15" grpId="0" animBg="1"/>
      <p:bldP spid="1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en-US" altLang="ja-JP" sz="2400" dirty="0">
                <a:solidFill>
                  <a:schemeClr val="bg1"/>
                </a:solidFill>
                <a:latin typeface="Arial Black" panose="020B0A04020102020204" pitchFamily="34" charset="0"/>
                <a:ea typeface="HGP創英角ｺﾞｼｯｸUB" pitchFamily="50" charset="-128"/>
                <a:cs typeface="Arial" pitchFamily="34" charset="0"/>
              </a:rPr>
              <a:t>Service Oriented Architecture</a:t>
            </a:r>
            <a:endParaRPr lang="ja-JP" altLang="en-US" sz="2400" dirty="0">
              <a:solidFill>
                <a:schemeClr val="bg1"/>
              </a:solidFill>
              <a:latin typeface="Arial Black" panose="020B0A04020102020204" pitchFamily="34" charset="0"/>
              <a:ea typeface="HGP創英角ｺﾞｼｯｸUB" pitchFamily="50" charset="-128"/>
              <a:cs typeface="Arial" pitchFamily="34" charset="0"/>
            </a:endParaRP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50511402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 name="正方形/長方形 119"/>
          <p:cNvSpPr/>
          <p:nvPr/>
        </p:nvSpPr>
        <p:spPr>
          <a:xfrm>
            <a:off x="577626" y="790865"/>
            <a:ext cx="7991923" cy="5732318"/>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9" name="角丸四角形 48"/>
          <p:cNvSpPr/>
          <p:nvPr/>
        </p:nvSpPr>
        <p:spPr>
          <a:xfrm>
            <a:off x="470624" y="4096454"/>
            <a:ext cx="8159603" cy="686871"/>
          </a:xfrm>
          <a:prstGeom prst="roundRect">
            <a:avLst>
              <a:gd name="adj" fmla="val 50000"/>
            </a:avLst>
          </a:prstGeom>
          <a:solidFill>
            <a:schemeClr val="accent6">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latin typeface="メイリオ"/>
              <a:ea typeface="メイリオ"/>
              <a:cs typeface="メイリオ"/>
            </a:endParaRPr>
          </a:p>
        </p:txBody>
      </p:sp>
      <p:sp>
        <p:nvSpPr>
          <p:cNvPr id="72" name="正方形/長方形 71"/>
          <p:cNvSpPr/>
          <p:nvPr/>
        </p:nvSpPr>
        <p:spPr>
          <a:xfrm>
            <a:off x="774386" y="1142481"/>
            <a:ext cx="7613964" cy="3008111"/>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17" name="正方形/長方形 116"/>
          <p:cNvSpPr/>
          <p:nvPr/>
        </p:nvSpPr>
        <p:spPr>
          <a:xfrm flipH="1">
            <a:off x="946119" y="2148586"/>
            <a:ext cx="2287255" cy="1851759"/>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400" dirty="0">
              <a:solidFill>
                <a:srgbClr val="FFFFFF"/>
              </a:solidFill>
              <a:latin typeface="メイリオ"/>
              <a:ea typeface="メイリオ"/>
              <a:cs typeface="メイリオ"/>
            </a:endParaRPr>
          </a:p>
        </p:txBody>
      </p:sp>
      <p:sp>
        <p:nvSpPr>
          <p:cNvPr id="118" name="正方形/長方形 117"/>
          <p:cNvSpPr/>
          <p:nvPr/>
        </p:nvSpPr>
        <p:spPr>
          <a:xfrm flipH="1">
            <a:off x="5884665" y="2123194"/>
            <a:ext cx="2287255" cy="1851759"/>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400" dirty="0">
              <a:solidFill>
                <a:srgbClr val="FFFFFF"/>
              </a:solidFill>
              <a:latin typeface="メイリオ"/>
              <a:ea typeface="メイリオ"/>
              <a:cs typeface="メイリオ"/>
            </a:endParaRPr>
          </a:p>
        </p:txBody>
      </p:sp>
      <p:sp>
        <p:nvSpPr>
          <p:cNvPr id="4" name="タイトル 3"/>
          <p:cNvSpPr>
            <a:spLocks noGrp="1"/>
          </p:cNvSpPr>
          <p:nvPr>
            <p:ph type="title"/>
          </p:nvPr>
        </p:nvSpPr>
        <p:spPr/>
        <p:txBody>
          <a:bodyPr/>
          <a:lstStyle/>
          <a:p>
            <a:r>
              <a:rPr kumimoji="1" lang="ja-JP" altLang="en-US" dirty="0" smtClean="0">
                <a:solidFill>
                  <a:schemeClr val="tx1">
                    <a:lumMod val="50000"/>
                    <a:lumOff val="50000"/>
                  </a:schemeClr>
                </a:solidFill>
              </a:rPr>
              <a:t>コレ一枚でわかる最新の</a:t>
            </a:r>
            <a:r>
              <a:rPr kumimoji="1" lang="en-US" altLang="ja-JP" dirty="0" smtClean="0">
                <a:solidFill>
                  <a:schemeClr val="tx1">
                    <a:lumMod val="50000"/>
                    <a:lumOff val="50000"/>
                  </a:schemeClr>
                </a:solidFill>
              </a:rPr>
              <a:t>IT</a:t>
            </a:r>
            <a:r>
              <a:rPr kumimoji="1" lang="ja-JP" altLang="en-US" dirty="0" smtClean="0">
                <a:solidFill>
                  <a:schemeClr val="tx1">
                    <a:lumMod val="50000"/>
                    <a:lumOff val="50000"/>
                  </a:schemeClr>
                </a:solidFill>
              </a:rPr>
              <a:t>トレンド（１）</a:t>
            </a:r>
            <a:endParaRPr kumimoji="1" lang="ja-JP" altLang="en-US" dirty="0">
              <a:solidFill>
                <a:schemeClr val="tx1">
                  <a:lumMod val="50000"/>
                  <a:lumOff val="50000"/>
                </a:schemeClr>
              </a:solidFill>
            </a:endParaRPr>
          </a:p>
        </p:txBody>
      </p:sp>
      <p:sp>
        <p:nvSpPr>
          <p:cNvPr id="5" name="スライド番号プレースホルダー 4"/>
          <p:cNvSpPr>
            <a:spLocks noGrp="1"/>
          </p:cNvSpPr>
          <p:nvPr>
            <p:ph type="sldNum" sz="quarter" idx="12"/>
          </p:nvPr>
        </p:nvSpPr>
        <p:spPr>
          <a:xfrm>
            <a:off x="6932246" y="6639889"/>
            <a:ext cx="2133600" cy="217800"/>
          </a:xfrm>
        </p:spPr>
        <p:txBody>
          <a:bodyPr/>
          <a:lstStyle/>
          <a:p>
            <a:fld id="{8FF8CC5D-A65D-5946-99B5-645367A967AD}" type="slidenum">
              <a:rPr kumimoji="1" lang="ja-JP" altLang="en-US" smtClean="0">
                <a:latin typeface="メイリオ"/>
                <a:ea typeface="メイリオ"/>
                <a:cs typeface="メイリオ"/>
              </a:rPr>
              <a:t>7</a:t>
            </a:fld>
            <a:endParaRPr kumimoji="1" lang="ja-JP" altLang="en-US" dirty="0">
              <a:latin typeface="メイリオ"/>
              <a:ea typeface="メイリオ"/>
              <a:cs typeface="メイリオ"/>
            </a:endParaRPr>
          </a:p>
        </p:txBody>
      </p:sp>
      <p:sp>
        <p:nvSpPr>
          <p:cNvPr id="45" name="正方形/長方形 44"/>
          <p:cNvSpPr/>
          <p:nvPr/>
        </p:nvSpPr>
        <p:spPr>
          <a:xfrm>
            <a:off x="946119" y="1556792"/>
            <a:ext cx="2287255" cy="450273"/>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サービス</a:t>
            </a:r>
            <a:endParaRPr kumimoji="1" lang="ja-JP" altLang="en-US" sz="1200" dirty="0">
              <a:solidFill>
                <a:srgbClr val="FFFFFF"/>
              </a:solidFill>
              <a:latin typeface="メイリオ"/>
              <a:ea typeface="メイリオ"/>
              <a:cs typeface="メイリオ"/>
            </a:endParaRPr>
          </a:p>
        </p:txBody>
      </p:sp>
      <p:sp>
        <p:nvSpPr>
          <p:cNvPr id="46" name="正方形/長方形 45"/>
          <p:cNvSpPr/>
          <p:nvPr/>
        </p:nvSpPr>
        <p:spPr>
          <a:xfrm>
            <a:off x="3413041" y="1556792"/>
            <a:ext cx="2287254" cy="450273"/>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サービス</a:t>
            </a:r>
            <a:endParaRPr kumimoji="1" lang="ja-JP" altLang="en-US" sz="1200" dirty="0">
              <a:solidFill>
                <a:srgbClr val="FFFFFF"/>
              </a:solidFill>
              <a:latin typeface="メイリオ"/>
              <a:ea typeface="メイリオ"/>
              <a:cs typeface="メイリオ"/>
            </a:endParaRPr>
          </a:p>
        </p:txBody>
      </p:sp>
      <p:sp>
        <p:nvSpPr>
          <p:cNvPr id="48" name="正方形/長方形 47"/>
          <p:cNvSpPr/>
          <p:nvPr/>
        </p:nvSpPr>
        <p:spPr>
          <a:xfrm>
            <a:off x="5884666" y="1556792"/>
            <a:ext cx="2277654" cy="450273"/>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200" dirty="0" smtClean="0">
                <a:solidFill>
                  <a:srgbClr val="FFFFFF"/>
                </a:solidFill>
                <a:latin typeface="メイリオ"/>
                <a:ea typeface="メイリオ"/>
                <a:cs typeface="メイリオ"/>
              </a:rPr>
              <a:t>サービス</a:t>
            </a:r>
            <a:endParaRPr kumimoji="1" lang="ja-JP" altLang="en-US" sz="1200" dirty="0">
              <a:solidFill>
                <a:srgbClr val="FFFFFF"/>
              </a:solidFill>
              <a:latin typeface="メイリオ"/>
              <a:ea typeface="メイリオ"/>
              <a:cs typeface="メイリオ"/>
            </a:endParaRPr>
          </a:p>
        </p:txBody>
      </p:sp>
      <p:sp>
        <p:nvSpPr>
          <p:cNvPr id="50" name="正方形/長方形 49"/>
          <p:cNvSpPr/>
          <p:nvPr/>
        </p:nvSpPr>
        <p:spPr>
          <a:xfrm>
            <a:off x="792307" y="4681685"/>
            <a:ext cx="7595956" cy="1750952"/>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1" name="正方形/長方形 50"/>
          <p:cNvSpPr/>
          <p:nvPr/>
        </p:nvSpPr>
        <p:spPr>
          <a:xfrm>
            <a:off x="4572000" y="4833277"/>
            <a:ext cx="3584864" cy="1534155"/>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60" name="正方形/長方形 59"/>
          <p:cNvSpPr/>
          <p:nvPr/>
        </p:nvSpPr>
        <p:spPr>
          <a:xfrm>
            <a:off x="1137258" y="5131203"/>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000" dirty="0" smtClean="0">
                <a:solidFill>
                  <a:srgbClr val="FFFFFF"/>
                </a:solidFill>
                <a:latin typeface="メイリオ"/>
                <a:ea typeface="メイリオ"/>
                <a:cs typeface="メイリオ"/>
              </a:rPr>
              <a:t>住宅</a:t>
            </a:r>
            <a:r>
              <a:rPr lang="ja-JP" altLang="en-US" sz="1000" dirty="0" smtClean="0">
                <a:solidFill>
                  <a:srgbClr val="FFFFFF"/>
                </a:solidFill>
                <a:latin typeface="メイリオ"/>
                <a:ea typeface="メイリオ"/>
                <a:cs typeface="メイリオ"/>
              </a:rPr>
              <a:t>・建物</a:t>
            </a:r>
            <a:endParaRPr kumimoji="1" lang="en-US" altLang="ja-JP" sz="1000" dirty="0" smtClean="0">
              <a:solidFill>
                <a:srgbClr val="FFFFFF"/>
              </a:solidFill>
              <a:latin typeface="メイリオ"/>
              <a:ea typeface="メイリオ"/>
              <a:cs typeface="メイリオ"/>
            </a:endParaRPr>
          </a:p>
        </p:txBody>
      </p:sp>
      <p:sp>
        <p:nvSpPr>
          <p:cNvPr id="61" name="正方形/長方形 60"/>
          <p:cNvSpPr/>
          <p:nvPr/>
        </p:nvSpPr>
        <p:spPr>
          <a:xfrm>
            <a:off x="1137258" y="5558385"/>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000" dirty="0" smtClean="0">
                <a:solidFill>
                  <a:srgbClr val="FFFFFF"/>
                </a:solidFill>
                <a:latin typeface="メイリオ"/>
                <a:ea typeface="メイリオ"/>
                <a:cs typeface="メイリオ"/>
              </a:rPr>
              <a:t>家電・設備</a:t>
            </a:r>
            <a:endParaRPr kumimoji="1" lang="ja-JP" altLang="en-US" sz="1000" dirty="0">
              <a:solidFill>
                <a:srgbClr val="FFFFFF"/>
              </a:solidFill>
              <a:latin typeface="メイリオ"/>
              <a:ea typeface="メイリオ"/>
              <a:cs typeface="メイリオ"/>
            </a:endParaRPr>
          </a:p>
        </p:txBody>
      </p:sp>
      <p:sp>
        <p:nvSpPr>
          <p:cNvPr id="62" name="正方形/長方形 61"/>
          <p:cNvSpPr/>
          <p:nvPr/>
        </p:nvSpPr>
        <p:spPr>
          <a:xfrm>
            <a:off x="2205229" y="5131203"/>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900" dirty="0" smtClean="0">
                <a:solidFill>
                  <a:srgbClr val="FFFFFF"/>
                </a:solidFill>
                <a:latin typeface="メイリオ"/>
                <a:ea typeface="メイリオ"/>
                <a:cs typeface="メイリオ"/>
              </a:rPr>
              <a:t>スマートフォン</a:t>
            </a:r>
            <a:endParaRPr kumimoji="1" lang="en-US" altLang="ja-JP" sz="900" dirty="0" smtClean="0">
              <a:solidFill>
                <a:srgbClr val="FFFFFF"/>
              </a:solidFill>
              <a:latin typeface="メイリオ"/>
              <a:ea typeface="メイリオ"/>
              <a:cs typeface="メイリオ"/>
            </a:endParaRPr>
          </a:p>
          <a:p>
            <a:pPr algn="ctr"/>
            <a:r>
              <a:rPr lang="ja-JP" altLang="en-US" sz="900" dirty="0" smtClean="0">
                <a:solidFill>
                  <a:srgbClr val="FFFFFF"/>
                </a:solidFill>
                <a:latin typeface="メイリオ"/>
                <a:ea typeface="メイリオ"/>
                <a:cs typeface="メイリオ"/>
              </a:rPr>
              <a:t>ウェアラブル</a:t>
            </a:r>
            <a:endParaRPr kumimoji="1" lang="ja-JP" altLang="en-US" sz="900" dirty="0">
              <a:solidFill>
                <a:srgbClr val="FFFFFF"/>
              </a:solidFill>
              <a:latin typeface="メイリオ"/>
              <a:ea typeface="メイリオ"/>
              <a:cs typeface="メイリオ"/>
            </a:endParaRPr>
          </a:p>
        </p:txBody>
      </p:sp>
      <p:sp>
        <p:nvSpPr>
          <p:cNvPr id="63" name="正方形/長方形 62"/>
          <p:cNvSpPr/>
          <p:nvPr/>
        </p:nvSpPr>
        <p:spPr>
          <a:xfrm>
            <a:off x="2205229" y="5558385"/>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900" dirty="0" smtClean="0">
                <a:solidFill>
                  <a:srgbClr val="FFFFFF"/>
                </a:solidFill>
                <a:latin typeface="メイリオ"/>
                <a:ea typeface="メイリオ"/>
                <a:cs typeface="メイリオ"/>
              </a:rPr>
              <a:t>タブレット・</a:t>
            </a:r>
            <a:r>
              <a:rPr kumimoji="1" lang="en-US" altLang="ja-JP" sz="900" dirty="0" smtClean="0">
                <a:solidFill>
                  <a:srgbClr val="FFFFFF"/>
                </a:solidFill>
                <a:latin typeface="メイリオ"/>
                <a:ea typeface="メイリオ"/>
                <a:cs typeface="メイリオ"/>
              </a:rPr>
              <a:t>PC</a:t>
            </a:r>
            <a:endParaRPr kumimoji="1" lang="ja-JP" altLang="en-US" sz="900" dirty="0">
              <a:solidFill>
                <a:srgbClr val="FFFFFF"/>
              </a:solidFill>
              <a:latin typeface="メイリオ"/>
              <a:ea typeface="メイリオ"/>
              <a:cs typeface="メイリオ"/>
            </a:endParaRPr>
          </a:p>
        </p:txBody>
      </p:sp>
      <p:sp>
        <p:nvSpPr>
          <p:cNvPr id="64" name="正方形/長方形 63"/>
          <p:cNvSpPr/>
          <p:nvPr/>
        </p:nvSpPr>
        <p:spPr>
          <a:xfrm>
            <a:off x="3270252" y="5131203"/>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000" dirty="0" smtClean="0">
                <a:solidFill>
                  <a:srgbClr val="FFFFFF"/>
                </a:solidFill>
                <a:latin typeface="メイリオ"/>
                <a:ea typeface="メイリオ"/>
                <a:cs typeface="メイリオ"/>
              </a:rPr>
              <a:t>気象・環境</a:t>
            </a:r>
            <a:endParaRPr kumimoji="1" lang="en-US" altLang="ja-JP" sz="1000" dirty="0" smtClean="0">
              <a:solidFill>
                <a:srgbClr val="FFFFFF"/>
              </a:solidFill>
              <a:latin typeface="メイリオ"/>
              <a:ea typeface="メイリオ"/>
              <a:cs typeface="メイリオ"/>
            </a:endParaRPr>
          </a:p>
          <a:p>
            <a:pPr algn="ctr"/>
            <a:r>
              <a:rPr lang="ja-JP" altLang="en-US" sz="1000" dirty="0" smtClean="0">
                <a:solidFill>
                  <a:srgbClr val="FFFFFF"/>
                </a:solidFill>
                <a:latin typeface="メイリオ"/>
                <a:ea typeface="メイリオ"/>
                <a:cs typeface="メイリオ"/>
              </a:rPr>
              <a:t>観測機器</a:t>
            </a:r>
            <a:endParaRPr kumimoji="1" lang="ja-JP" altLang="en-US" sz="1000" dirty="0">
              <a:solidFill>
                <a:srgbClr val="FFFFFF"/>
              </a:solidFill>
              <a:latin typeface="メイリオ"/>
              <a:ea typeface="メイリオ"/>
              <a:cs typeface="メイリオ"/>
            </a:endParaRPr>
          </a:p>
        </p:txBody>
      </p:sp>
      <p:sp>
        <p:nvSpPr>
          <p:cNvPr id="65" name="正方形/長方形 64"/>
          <p:cNvSpPr/>
          <p:nvPr/>
        </p:nvSpPr>
        <p:spPr>
          <a:xfrm>
            <a:off x="3270252" y="5558385"/>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1000" dirty="0" smtClean="0">
                <a:solidFill>
                  <a:srgbClr val="FFFFFF"/>
                </a:solidFill>
                <a:latin typeface="メイリオ"/>
                <a:ea typeface="メイリオ"/>
                <a:cs typeface="メイリオ"/>
              </a:rPr>
              <a:t>交通設備</a:t>
            </a:r>
            <a:endParaRPr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公共設備</a:t>
            </a:r>
            <a:endParaRPr kumimoji="1" lang="ja-JP" altLang="en-US" sz="1000" dirty="0">
              <a:solidFill>
                <a:srgbClr val="FFFFFF"/>
              </a:solidFill>
              <a:latin typeface="メイリオ"/>
              <a:ea typeface="メイリオ"/>
              <a:cs typeface="メイリオ"/>
            </a:endParaRPr>
          </a:p>
        </p:txBody>
      </p:sp>
      <p:sp>
        <p:nvSpPr>
          <p:cNvPr id="66" name="正方形/長方形 65"/>
          <p:cNvSpPr/>
          <p:nvPr/>
        </p:nvSpPr>
        <p:spPr>
          <a:xfrm>
            <a:off x="4774072" y="5131203"/>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1000" dirty="0" smtClean="0">
                <a:solidFill>
                  <a:srgbClr val="FFFFFF"/>
                </a:solidFill>
                <a:latin typeface="メイリオ"/>
                <a:ea typeface="メイリオ"/>
                <a:cs typeface="メイリオ"/>
              </a:rPr>
              <a:t>自動走行車</a:t>
            </a:r>
            <a:endParaRPr kumimoji="1" lang="en-US" altLang="ja-JP" sz="1000" dirty="0" smtClean="0">
              <a:solidFill>
                <a:srgbClr val="FFFFFF"/>
              </a:solidFill>
              <a:latin typeface="メイリオ"/>
              <a:ea typeface="メイリオ"/>
              <a:cs typeface="メイリオ"/>
            </a:endParaRPr>
          </a:p>
        </p:txBody>
      </p:sp>
      <p:sp>
        <p:nvSpPr>
          <p:cNvPr id="67" name="正方形/長方形 66"/>
          <p:cNvSpPr/>
          <p:nvPr/>
        </p:nvSpPr>
        <p:spPr>
          <a:xfrm>
            <a:off x="4774072" y="5558385"/>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000" dirty="0" smtClean="0">
                <a:solidFill>
                  <a:srgbClr val="FFFFFF"/>
                </a:solidFill>
                <a:latin typeface="メイリオ"/>
                <a:ea typeface="メイリオ"/>
                <a:cs typeface="メイリオ"/>
              </a:rPr>
              <a:t>ドローン</a:t>
            </a:r>
            <a:endParaRPr kumimoji="1" lang="ja-JP" altLang="en-US" sz="1000" dirty="0">
              <a:solidFill>
                <a:srgbClr val="FFFFFF"/>
              </a:solidFill>
              <a:latin typeface="メイリオ"/>
              <a:ea typeface="メイリオ"/>
              <a:cs typeface="メイリオ"/>
            </a:endParaRPr>
          </a:p>
        </p:txBody>
      </p:sp>
      <p:sp>
        <p:nvSpPr>
          <p:cNvPr id="68" name="正方形/長方形 67"/>
          <p:cNvSpPr/>
          <p:nvPr/>
        </p:nvSpPr>
        <p:spPr>
          <a:xfrm>
            <a:off x="5842043" y="5131203"/>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900" dirty="0" smtClean="0">
                <a:solidFill>
                  <a:srgbClr val="FFFFFF"/>
                </a:solidFill>
                <a:latin typeface="メイリオ"/>
                <a:ea typeface="メイリオ"/>
                <a:cs typeface="メイリオ"/>
              </a:rPr>
              <a:t>介護用ロボット</a:t>
            </a:r>
            <a:endParaRPr kumimoji="1" lang="ja-JP" altLang="en-US" sz="900" dirty="0">
              <a:solidFill>
                <a:srgbClr val="FFFFFF"/>
              </a:solidFill>
              <a:latin typeface="メイリオ"/>
              <a:ea typeface="メイリオ"/>
              <a:cs typeface="メイリオ"/>
            </a:endParaRPr>
          </a:p>
        </p:txBody>
      </p:sp>
      <p:sp>
        <p:nvSpPr>
          <p:cNvPr id="69" name="正方形/長方形 68"/>
          <p:cNvSpPr/>
          <p:nvPr/>
        </p:nvSpPr>
        <p:spPr>
          <a:xfrm>
            <a:off x="5842043" y="5558385"/>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900" dirty="0">
                <a:solidFill>
                  <a:srgbClr val="FFFFFF"/>
                </a:solidFill>
                <a:latin typeface="メイリオ"/>
                <a:ea typeface="メイリオ"/>
                <a:cs typeface="メイリオ"/>
              </a:rPr>
              <a:t>産業用ロボット</a:t>
            </a:r>
          </a:p>
        </p:txBody>
      </p:sp>
      <p:sp>
        <p:nvSpPr>
          <p:cNvPr id="70" name="正方形/長方形 69"/>
          <p:cNvSpPr/>
          <p:nvPr/>
        </p:nvSpPr>
        <p:spPr>
          <a:xfrm>
            <a:off x="6907066" y="5131203"/>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000" dirty="0" smtClean="0">
                <a:solidFill>
                  <a:srgbClr val="FFFFFF"/>
                </a:solidFill>
                <a:latin typeface="メイリオ"/>
                <a:ea typeface="メイリオ"/>
                <a:cs typeface="メイリオ"/>
              </a:rPr>
              <a:t>生活支援</a:t>
            </a:r>
            <a:endParaRPr kumimoji="1" lang="en-US" altLang="ja-JP" sz="1000" dirty="0" smtClean="0">
              <a:solidFill>
                <a:srgbClr val="FFFFFF"/>
              </a:solidFill>
              <a:latin typeface="メイリオ"/>
              <a:ea typeface="メイリオ"/>
              <a:cs typeface="メイリオ"/>
            </a:endParaRPr>
          </a:p>
          <a:p>
            <a:pPr algn="ctr"/>
            <a:r>
              <a:rPr kumimoji="1" lang="ja-JP" altLang="en-US" sz="1000" dirty="0" smtClean="0">
                <a:solidFill>
                  <a:srgbClr val="FFFFFF"/>
                </a:solidFill>
                <a:latin typeface="メイリオ"/>
                <a:ea typeface="メイリオ"/>
                <a:cs typeface="メイリオ"/>
              </a:rPr>
              <a:t>ロボット</a:t>
            </a:r>
            <a:endParaRPr kumimoji="1" lang="ja-JP" altLang="en-US" sz="1000" dirty="0">
              <a:solidFill>
                <a:srgbClr val="FFFFFF"/>
              </a:solidFill>
              <a:latin typeface="メイリオ"/>
              <a:ea typeface="メイリオ"/>
              <a:cs typeface="メイリオ"/>
            </a:endParaRPr>
          </a:p>
        </p:txBody>
      </p:sp>
      <p:sp>
        <p:nvSpPr>
          <p:cNvPr id="71" name="正方形/長方形 70"/>
          <p:cNvSpPr/>
          <p:nvPr/>
        </p:nvSpPr>
        <p:spPr>
          <a:xfrm>
            <a:off x="6907066" y="5558385"/>
            <a:ext cx="1024657" cy="329046"/>
          </a:xfrm>
          <a:prstGeom prst="rect">
            <a:avLst/>
          </a:prstGeom>
          <a:solidFill>
            <a:srgbClr val="3366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000" dirty="0" smtClean="0">
                <a:solidFill>
                  <a:srgbClr val="FFFFFF"/>
                </a:solidFill>
                <a:latin typeface="メイリオ"/>
                <a:ea typeface="メイリオ"/>
                <a:cs typeface="メイリオ"/>
              </a:rPr>
              <a:t>建設ロボット</a:t>
            </a:r>
            <a:endParaRPr kumimoji="1" lang="ja-JP" altLang="en-US" sz="1000" dirty="0">
              <a:solidFill>
                <a:srgbClr val="FFFFFF"/>
              </a:solidFill>
              <a:latin typeface="メイリオ"/>
              <a:ea typeface="メイリオ"/>
              <a:cs typeface="メイリオ"/>
            </a:endParaRPr>
          </a:p>
        </p:txBody>
      </p:sp>
      <p:sp>
        <p:nvSpPr>
          <p:cNvPr id="75" name="上矢印 74"/>
          <p:cNvSpPr/>
          <p:nvPr/>
        </p:nvSpPr>
        <p:spPr>
          <a:xfrm>
            <a:off x="1402801" y="4058384"/>
            <a:ext cx="1437409" cy="696232"/>
          </a:xfrm>
          <a:prstGeom prst="upArrow">
            <a:avLst>
              <a:gd name="adj1" fmla="val 66805"/>
              <a:gd name="adj2" fmla="val 50000"/>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1" name="テキスト ボックス 80"/>
          <p:cNvSpPr txBox="1"/>
          <p:nvPr/>
        </p:nvSpPr>
        <p:spPr>
          <a:xfrm>
            <a:off x="1402802" y="4287014"/>
            <a:ext cx="1437408" cy="353943"/>
          </a:xfrm>
          <a:prstGeom prst="rect">
            <a:avLst/>
          </a:prstGeom>
          <a:noFill/>
        </p:spPr>
        <p:txBody>
          <a:bodyPr wrap="square" rtlCol="0">
            <a:spAutoFit/>
          </a:bodyPr>
          <a:lstStyle/>
          <a:p>
            <a:pPr algn="ctr"/>
            <a:r>
              <a:rPr kumimoji="1" lang="ja-JP" altLang="en-US" sz="900" dirty="0" smtClean="0">
                <a:solidFill>
                  <a:schemeClr val="bg1"/>
                </a:solidFill>
                <a:latin typeface="メイリオ"/>
                <a:ea typeface="メイリオ"/>
                <a:cs typeface="メイリオ"/>
              </a:rPr>
              <a:t>社会行動データ</a:t>
            </a:r>
            <a:endParaRPr kumimoji="1" lang="en-US" altLang="ja-JP" sz="900" dirty="0" smtClean="0">
              <a:solidFill>
                <a:schemeClr val="bg1"/>
              </a:solidFill>
              <a:latin typeface="メイリオ"/>
              <a:ea typeface="メイリオ"/>
              <a:cs typeface="メイリオ"/>
            </a:endParaRPr>
          </a:p>
          <a:p>
            <a:pPr algn="ctr"/>
            <a:r>
              <a:rPr kumimoji="1" lang="en-US" altLang="ja-JP" sz="800" dirty="0" smtClean="0">
                <a:solidFill>
                  <a:schemeClr val="bg1"/>
                </a:solidFill>
                <a:latin typeface="メイリオ"/>
                <a:ea typeface="メイリオ"/>
                <a:cs typeface="メイリオ"/>
              </a:rPr>
              <a:t>Social Sensing</a:t>
            </a:r>
            <a:endParaRPr kumimoji="1" lang="ja-JP" altLang="en-US" sz="800" dirty="0">
              <a:solidFill>
                <a:schemeClr val="bg1"/>
              </a:solidFill>
              <a:latin typeface="メイリオ"/>
              <a:ea typeface="メイリオ"/>
              <a:cs typeface="メイリオ"/>
            </a:endParaRPr>
          </a:p>
        </p:txBody>
      </p:sp>
      <p:sp>
        <p:nvSpPr>
          <p:cNvPr id="84" name="テキスト ボックス 83"/>
          <p:cNvSpPr txBox="1"/>
          <p:nvPr/>
        </p:nvSpPr>
        <p:spPr>
          <a:xfrm>
            <a:off x="1111567" y="6109084"/>
            <a:ext cx="2469985" cy="307777"/>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400" b="1" dirty="0" smtClean="0">
                <a:solidFill>
                  <a:schemeClr val="bg1"/>
                </a:solidFill>
                <a:latin typeface="メイリオ"/>
                <a:ea typeface="メイリオ"/>
                <a:cs typeface="メイリオ"/>
              </a:rPr>
              <a:t>現実世界／</a:t>
            </a:r>
            <a:r>
              <a:rPr kumimoji="1" lang="en-US" altLang="ja-JP" sz="1400" b="1" dirty="0" smtClean="0">
                <a:solidFill>
                  <a:schemeClr val="bg1"/>
                </a:solidFill>
                <a:latin typeface="メイリオ"/>
                <a:ea typeface="メイリオ"/>
                <a:cs typeface="メイリオ"/>
              </a:rPr>
              <a:t>Physical World</a:t>
            </a:r>
            <a:endParaRPr kumimoji="1" lang="ja-JP" altLang="en-US" sz="1400" b="1" dirty="0">
              <a:solidFill>
                <a:schemeClr val="bg1"/>
              </a:solidFill>
              <a:latin typeface="メイリオ"/>
              <a:ea typeface="メイリオ"/>
              <a:cs typeface="メイリオ"/>
            </a:endParaRPr>
          </a:p>
        </p:txBody>
      </p:sp>
      <p:sp>
        <p:nvSpPr>
          <p:cNvPr id="88" name="テキスト ボックス 87"/>
          <p:cNvSpPr txBox="1"/>
          <p:nvPr/>
        </p:nvSpPr>
        <p:spPr>
          <a:xfrm>
            <a:off x="1523391" y="4789820"/>
            <a:ext cx="2414230" cy="307777"/>
          </a:xfrm>
          <a:prstGeom prst="rect">
            <a:avLst/>
          </a:prstGeom>
          <a:noFill/>
        </p:spPr>
        <p:txBody>
          <a:bodyPr wrap="none" rtlCol="0">
            <a:spAutoFit/>
          </a:bodyPr>
          <a:lstStyle/>
          <a:p>
            <a:pPr algn="ctr"/>
            <a:r>
              <a:rPr kumimoji="1" lang="en-US" altLang="ja-JP" sz="1400" dirty="0" err="1" smtClean="0">
                <a:solidFill>
                  <a:srgbClr val="FFFFFF"/>
                </a:solidFill>
                <a:latin typeface="メイリオ"/>
                <a:ea typeface="メイリオ"/>
                <a:cs typeface="メイリオ"/>
              </a:rPr>
              <a:t>IoT</a:t>
            </a:r>
            <a:r>
              <a:rPr kumimoji="1" lang="ja-JP" altLang="en-US" sz="1400" dirty="0" smtClean="0">
                <a:solidFill>
                  <a:srgbClr val="FFFFFF"/>
                </a:solidFill>
                <a:latin typeface="メイリオ"/>
                <a:ea typeface="メイリオ"/>
                <a:cs typeface="メイリオ"/>
              </a:rPr>
              <a:t>（</a:t>
            </a:r>
            <a:r>
              <a:rPr kumimoji="1" lang="en-US" altLang="ja-JP" sz="1400" dirty="0" smtClean="0">
                <a:solidFill>
                  <a:srgbClr val="FFFFFF"/>
                </a:solidFill>
                <a:latin typeface="メイリオ"/>
                <a:ea typeface="メイリオ"/>
                <a:cs typeface="メイリオ"/>
              </a:rPr>
              <a:t>Internet of Things</a:t>
            </a:r>
            <a:r>
              <a:rPr kumimoji="1" lang="ja-JP" altLang="en-US" sz="1400" dirty="0" smtClean="0">
                <a:solidFill>
                  <a:srgbClr val="FFFFFF"/>
                </a:solidFill>
                <a:latin typeface="メイリオ"/>
                <a:ea typeface="メイリオ"/>
                <a:cs typeface="メイリオ"/>
              </a:rPr>
              <a:t>）</a:t>
            </a:r>
            <a:endParaRPr kumimoji="1" lang="ja-JP" altLang="en-US" sz="1400" dirty="0">
              <a:solidFill>
                <a:srgbClr val="FFFFFF"/>
              </a:solidFill>
              <a:latin typeface="メイリオ"/>
              <a:ea typeface="メイリオ"/>
              <a:cs typeface="メイリオ"/>
            </a:endParaRPr>
          </a:p>
        </p:txBody>
      </p:sp>
      <p:sp>
        <p:nvSpPr>
          <p:cNvPr id="89" name="テキスト ボックス 88"/>
          <p:cNvSpPr txBox="1"/>
          <p:nvPr/>
        </p:nvSpPr>
        <p:spPr>
          <a:xfrm>
            <a:off x="5937006" y="4833277"/>
            <a:ext cx="902811" cy="307777"/>
          </a:xfrm>
          <a:prstGeom prst="rect">
            <a:avLst/>
          </a:prstGeom>
          <a:noFill/>
        </p:spPr>
        <p:txBody>
          <a:bodyPr wrap="none" rtlCol="0">
            <a:spAutoFit/>
          </a:bodyPr>
          <a:lstStyle/>
          <a:p>
            <a:pPr algn="ctr"/>
            <a:r>
              <a:rPr kumimoji="1" lang="ja-JP" altLang="en-US" sz="1400" dirty="0" smtClean="0">
                <a:solidFill>
                  <a:srgbClr val="FFFFFF"/>
                </a:solidFill>
                <a:latin typeface="メイリオ"/>
                <a:ea typeface="メイリオ"/>
                <a:cs typeface="メイリオ"/>
              </a:rPr>
              <a:t>ロボット</a:t>
            </a:r>
            <a:endParaRPr kumimoji="1" lang="ja-JP" altLang="en-US" sz="1400" dirty="0">
              <a:solidFill>
                <a:srgbClr val="FFFFFF"/>
              </a:solidFill>
              <a:latin typeface="メイリオ"/>
              <a:ea typeface="メイリオ"/>
              <a:cs typeface="メイリオ"/>
            </a:endParaRPr>
          </a:p>
        </p:txBody>
      </p:sp>
      <p:sp>
        <p:nvSpPr>
          <p:cNvPr id="96" name="上矢印 95"/>
          <p:cNvSpPr/>
          <p:nvPr/>
        </p:nvSpPr>
        <p:spPr>
          <a:xfrm>
            <a:off x="3854883" y="4058384"/>
            <a:ext cx="1437409" cy="696232"/>
          </a:xfrm>
          <a:prstGeom prst="upArrow">
            <a:avLst>
              <a:gd name="adj1" fmla="val 66805"/>
              <a:gd name="adj2" fmla="val 50000"/>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0" name="テキスト ボックス 79"/>
          <p:cNvSpPr txBox="1"/>
          <p:nvPr/>
        </p:nvSpPr>
        <p:spPr>
          <a:xfrm>
            <a:off x="4006273" y="4287014"/>
            <a:ext cx="1125682" cy="353943"/>
          </a:xfrm>
          <a:prstGeom prst="rect">
            <a:avLst/>
          </a:prstGeom>
          <a:noFill/>
        </p:spPr>
        <p:txBody>
          <a:bodyPr wrap="square" rtlCol="0">
            <a:spAutoFit/>
          </a:bodyPr>
          <a:lstStyle/>
          <a:p>
            <a:pPr algn="ctr"/>
            <a:r>
              <a:rPr kumimoji="1" lang="ja-JP" altLang="en-US" sz="900" dirty="0" smtClean="0">
                <a:solidFill>
                  <a:schemeClr val="bg1"/>
                </a:solidFill>
                <a:latin typeface="メイリオ"/>
                <a:ea typeface="メイリオ"/>
                <a:cs typeface="メイリオ"/>
              </a:rPr>
              <a:t>物理計測データ</a:t>
            </a:r>
            <a:endParaRPr kumimoji="1" lang="en-US" altLang="ja-JP" sz="900" dirty="0" smtClean="0">
              <a:solidFill>
                <a:schemeClr val="bg1"/>
              </a:solidFill>
              <a:latin typeface="メイリオ"/>
              <a:ea typeface="メイリオ"/>
              <a:cs typeface="メイリオ"/>
            </a:endParaRPr>
          </a:p>
          <a:p>
            <a:pPr algn="ctr"/>
            <a:r>
              <a:rPr kumimoji="1" lang="en-US" altLang="ja-JP" sz="800" dirty="0" smtClean="0">
                <a:solidFill>
                  <a:schemeClr val="bg1"/>
                </a:solidFill>
                <a:latin typeface="メイリオ"/>
                <a:ea typeface="メイリオ"/>
                <a:cs typeface="メイリオ"/>
              </a:rPr>
              <a:t>Physical Sensing</a:t>
            </a:r>
            <a:endParaRPr kumimoji="1" lang="ja-JP" altLang="en-US" sz="800" dirty="0">
              <a:solidFill>
                <a:schemeClr val="bg1"/>
              </a:solidFill>
              <a:latin typeface="メイリオ"/>
              <a:ea typeface="メイリオ"/>
              <a:cs typeface="メイリオ"/>
            </a:endParaRPr>
          </a:p>
        </p:txBody>
      </p:sp>
      <p:sp>
        <p:nvSpPr>
          <p:cNvPr id="97" name="上矢印 96"/>
          <p:cNvSpPr/>
          <p:nvPr/>
        </p:nvSpPr>
        <p:spPr>
          <a:xfrm flipV="1">
            <a:off x="6168106" y="4087092"/>
            <a:ext cx="848642" cy="696232"/>
          </a:xfrm>
          <a:prstGeom prst="upArrow">
            <a:avLst>
              <a:gd name="adj1" fmla="val 77559"/>
              <a:gd name="adj2" fmla="val 50000"/>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テキスト ボックス 77"/>
          <p:cNvSpPr txBox="1"/>
          <p:nvPr/>
        </p:nvSpPr>
        <p:spPr>
          <a:xfrm>
            <a:off x="6156176" y="4087093"/>
            <a:ext cx="883664" cy="415498"/>
          </a:xfrm>
          <a:prstGeom prst="rect">
            <a:avLst/>
          </a:prstGeom>
          <a:noFill/>
        </p:spPr>
        <p:txBody>
          <a:bodyPr wrap="square" rtlCol="0">
            <a:spAutoFit/>
          </a:bodyPr>
          <a:lstStyle/>
          <a:p>
            <a:pPr algn="ctr"/>
            <a:endParaRPr kumimoji="1" lang="en-US" altLang="ja-JP" sz="300" dirty="0" smtClean="0">
              <a:solidFill>
                <a:schemeClr val="bg1"/>
              </a:solidFill>
              <a:latin typeface="メイリオ"/>
              <a:ea typeface="メイリオ"/>
              <a:cs typeface="メイリオ"/>
            </a:endParaRPr>
          </a:p>
          <a:p>
            <a:pPr algn="ctr"/>
            <a:r>
              <a:rPr lang="ja-JP" altLang="en-US" sz="1000" dirty="0" smtClean="0">
                <a:solidFill>
                  <a:schemeClr val="bg1"/>
                </a:solidFill>
                <a:latin typeface="メイリオ"/>
                <a:ea typeface="メイリオ"/>
                <a:cs typeface="メイリオ"/>
              </a:rPr>
              <a:t>情報</a:t>
            </a:r>
            <a:endParaRPr lang="en-US" altLang="ja-JP" sz="1000" dirty="0">
              <a:solidFill>
                <a:schemeClr val="bg1"/>
              </a:solidFill>
              <a:latin typeface="メイリオ"/>
              <a:ea typeface="メイリオ"/>
              <a:cs typeface="メイリオ"/>
            </a:endParaRPr>
          </a:p>
          <a:p>
            <a:pPr algn="ctr"/>
            <a:r>
              <a:rPr lang="en-US" altLang="ja-JP" sz="800" dirty="0" smtClean="0">
                <a:solidFill>
                  <a:schemeClr val="bg1"/>
                </a:solidFill>
                <a:latin typeface="メイリオ"/>
                <a:ea typeface="メイリオ"/>
                <a:cs typeface="メイリオ"/>
              </a:rPr>
              <a:t>Information</a:t>
            </a:r>
            <a:endParaRPr kumimoji="1" lang="ja-JP" altLang="en-US" sz="800" dirty="0">
              <a:solidFill>
                <a:schemeClr val="bg1"/>
              </a:solidFill>
              <a:latin typeface="メイリオ"/>
              <a:ea typeface="メイリオ"/>
              <a:cs typeface="メイリオ"/>
            </a:endParaRPr>
          </a:p>
        </p:txBody>
      </p:sp>
      <p:sp>
        <p:nvSpPr>
          <p:cNvPr id="98" name="テキスト ボックス 97"/>
          <p:cNvSpPr txBox="1"/>
          <p:nvPr/>
        </p:nvSpPr>
        <p:spPr>
          <a:xfrm>
            <a:off x="2718890" y="4293096"/>
            <a:ext cx="1261884" cy="276999"/>
          </a:xfrm>
          <a:prstGeom prst="rect">
            <a:avLst/>
          </a:prstGeom>
          <a:noFill/>
        </p:spPr>
        <p:txBody>
          <a:bodyPr wrap="none" rtlCol="0">
            <a:spAutoFit/>
          </a:bodyPr>
          <a:lstStyle/>
          <a:p>
            <a:pPr algn="ctr"/>
            <a:r>
              <a:rPr kumimoji="1" lang="ja-JP" altLang="en-US" sz="1200" dirty="0" smtClean="0">
                <a:solidFill>
                  <a:srgbClr val="FFFFFF"/>
                </a:solidFill>
                <a:latin typeface="メイリオ"/>
                <a:ea typeface="メイリオ"/>
                <a:cs typeface="メイリオ"/>
              </a:rPr>
              <a:t>インターネット</a:t>
            </a:r>
            <a:endParaRPr kumimoji="1" lang="ja-JP" altLang="en-US" sz="1200" dirty="0">
              <a:solidFill>
                <a:srgbClr val="FFFFFF"/>
              </a:solidFill>
              <a:latin typeface="メイリオ"/>
              <a:ea typeface="メイリオ"/>
              <a:cs typeface="メイリオ"/>
            </a:endParaRPr>
          </a:p>
        </p:txBody>
      </p:sp>
      <p:grpSp>
        <p:nvGrpSpPr>
          <p:cNvPr id="99" name="図形グループ 98"/>
          <p:cNvGrpSpPr/>
          <p:nvPr/>
        </p:nvGrpSpPr>
        <p:grpSpPr>
          <a:xfrm>
            <a:off x="928414" y="6065849"/>
            <a:ext cx="140847" cy="285806"/>
            <a:chOff x="1305189" y="2570455"/>
            <a:chExt cx="969964" cy="2007872"/>
          </a:xfrm>
          <a:solidFill>
            <a:schemeClr val="bg1">
              <a:lumMod val="85000"/>
            </a:schemeClr>
          </a:solidFill>
        </p:grpSpPr>
        <p:sp>
          <p:nvSpPr>
            <p:cNvPr id="100" name="円/楕円 99"/>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1" name="フローチャート: 論理積ゲート 100"/>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19" name="図形グループ 118"/>
          <p:cNvGrpSpPr/>
          <p:nvPr/>
        </p:nvGrpSpPr>
        <p:grpSpPr>
          <a:xfrm>
            <a:off x="868098" y="1226153"/>
            <a:ext cx="435120" cy="221430"/>
            <a:chOff x="896286" y="1234200"/>
            <a:chExt cx="462010" cy="243850"/>
          </a:xfrm>
        </p:grpSpPr>
        <p:grpSp>
          <p:nvGrpSpPr>
            <p:cNvPr id="103" name="図形グループ 102"/>
            <p:cNvGrpSpPr/>
            <p:nvPr/>
          </p:nvGrpSpPr>
          <p:grpSpPr>
            <a:xfrm>
              <a:off x="896286" y="1234200"/>
              <a:ext cx="195054" cy="110026"/>
              <a:chOff x="6769100" y="1390650"/>
              <a:chExt cx="317500" cy="157483"/>
            </a:xfrm>
          </p:grpSpPr>
          <p:sp>
            <p:nvSpPr>
              <p:cNvPr id="104" name="正方形/長方形 10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 name="円/楕円 10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6" name="直線コネクタ 105"/>
              <p:cNvCxnSpPr>
                <a:stCxn id="105" idx="6"/>
                <a:endCxn id="10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7" name="図形グループ 106"/>
            <p:cNvGrpSpPr/>
            <p:nvPr/>
          </p:nvGrpSpPr>
          <p:grpSpPr>
            <a:xfrm>
              <a:off x="902307" y="1368024"/>
              <a:ext cx="195054" cy="110026"/>
              <a:chOff x="6769100" y="1390650"/>
              <a:chExt cx="317500" cy="157483"/>
            </a:xfrm>
          </p:grpSpPr>
          <p:sp>
            <p:nvSpPr>
              <p:cNvPr id="108" name="正方形/長方形 10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円/楕円 10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0" name="直線コネクタ 109"/>
              <p:cNvCxnSpPr>
                <a:stCxn id="109" idx="6"/>
                <a:endCxn id="10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11" name="フローチャート: 磁気ディスク 110"/>
            <p:cNvSpPr/>
            <p:nvPr/>
          </p:nvSpPr>
          <p:spPr>
            <a:xfrm>
              <a:off x="1128131" y="1234598"/>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sp>
        <p:nvSpPr>
          <p:cNvPr id="112" name="テキスト ボックス 111"/>
          <p:cNvSpPr txBox="1"/>
          <p:nvPr/>
        </p:nvSpPr>
        <p:spPr>
          <a:xfrm>
            <a:off x="1336332" y="1183409"/>
            <a:ext cx="2604374"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1400" b="1" dirty="0" smtClean="0">
                <a:solidFill>
                  <a:srgbClr val="FFFFFF"/>
                </a:solidFill>
                <a:latin typeface="メイリオ"/>
                <a:ea typeface="メイリオ"/>
                <a:cs typeface="メイリオ"/>
              </a:rPr>
              <a:t>サイバー世界／</a:t>
            </a:r>
            <a:r>
              <a:rPr kumimoji="1" lang="en-US" altLang="ja-JP" sz="1400" b="1" dirty="0" smtClean="0">
                <a:solidFill>
                  <a:srgbClr val="FFFFFF"/>
                </a:solidFill>
                <a:latin typeface="メイリオ"/>
                <a:ea typeface="メイリオ"/>
                <a:cs typeface="メイリオ"/>
              </a:rPr>
              <a:t>Cyber World</a:t>
            </a:r>
            <a:endParaRPr kumimoji="1" lang="ja-JP" altLang="en-US" sz="1400" b="1" dirty="0">
              <a:solidFill>
                <a:srgbClr val="FFFFFF"/>
              </a:solidFill>
              <a:latin typeface="メイリオ"/>
              <a:ea typeface="メイリオ"/>
              <a:cs typeface="メイリオ"/>
            </a:endParaRPr>
          </a:p>
        </p:txBody>
      </p:sp>
      <p:sp>
        <p:nvSpPr>
          <p:cNvPr id="121" name="テキスト ボックス 120"/>
          <p:cNvSpPr txBox="1"/>
          <p:nvPr/>
        </p:nvSpPr>
        <p:spPr>
          <a:xfrm>
            <a:off x="774386" y="802571"/>
            <a:ext cx="6909827" cy="307777"/>
          </a:xfrm>
          <a:prstGeom prst="rect">
            <a:avLst/>
          </a:prstGeom>
          <a:noFill/>
        </p:spPr>
        <p:txBody>
          <a:bodyPr wrap="none" rtlCol="0">
            <a:spAutoFit/>
          </a:bodyPr>
          <a:lstStyle/>
          <a:p>
            <a:r>
              <a:rPr kumimoji="1" lang="en-US" altLang="ja-JP" sz="1400" b="1" dirty="0" smtClean="0">
                <a:solidFill>
                  <a:srgbClr val="0000FF"/>
                </a:solidFill>
                <a:latin typeface="メイリオ"/>
                <a:ea typeface="メイリオ"/>
                <a:cs typeface="メイリオ"/>
              </a:rPr>
              <a:t>Cyber Physical System</a:t>
            </a:r>
            <a:r>
              <a:rPr lang="ja-JP" altLang="en-US" sz="1400" dirty="0" smtClean="0">
                <a:solidFill>
                  <a:srgbClr val="0000FF"/>
                </a:solidFill>
                <a:latin typeface="メイリオ"/>
                <a:ea typeface="メイリオ"/>
                <a:cs typeface="メイリオ"/>
              </a:rPr>
              <a:t>／現実世界とサイバー世界が緊密</a:t>
            </a:r>
            <a:r>
              <a:rPr lang="ja-JP" altLang="en-US" sz="1400" dirty="0">
                <a:solidFill>
                  <a:srgbClr val="0000FF"/>
                </a:solidFill>
                <a:latin typeface="メイリオ"/>
                <a:ea typeface="メイリオ"/>
                <a:cs typeface="メイリオ"/>
              </a:rPr>
              <a:t>に結合されたシステム</a:t>
            </a:r>
            <a:endParaRPr kumimoji="1" lang="ja-JP" altLang="en-US" sz="1400" dirty="0">
              <a:solidFill>
                <a:srgbClr val="0000FF"/>
              </a:solidFill>
              <a:latin typeface="メイリオ"/>
              <a:ea typeface="メイリオ"/>
              <a:cs typeface="メイリオ"/>
            </a:endParaRPr>
          </a:p>
        </p:txBody>
      </p:sp>
      <p:sp>
        <p:nvSpPr>
          <p:cNvPr id="123" name="正方形/長方形 122"/>
          <p:cNvSpPr/>
          <p:nvPr/>
        </p:nvSpPr>
        <p:spPr>
          <a:xfrm>
            <a:off x="4774072" y="5960337"/>
            <a:ext cx="3157651" cy="329046"/>
          </a:xfrm>
          <a:prstGeom prst="rect">
            <a:avLst/>
          </a:prstGeom>
          <a:solidFill>
            <a:srgbClr val="B3A2C7"/>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000" dirty="0" smtClean="0">
                <a:solidFill>
                  <a:srgbClr val="FFFFFF"/>
                </a:solidFill>
                <a:latin typeface="メイリオ"/>
                <a:ea typeface="メイリオ"/>
                <a:cs typeface="メイリオ"/>
              </a:rPr>
              <a:t>人工知能</a:t>
            </a:r>
            <a:endParaRPr kumimoji="1" lang="ja-JP" altLang="en-US" sz="1000" dirty="0">
              <a:solidFill>
                <a:srgbClr val="FFFFFF"/>
              </a:solidFill>
              <a:latin typeface="メイリオ"/>
              <a:ea typeface="メイリオ"/>
              <a:cs typeface="メイリオ"/>
            </a:endParaRPr>
          </a:p>
        </p:txBody>
      </p:sp>
      <p:sp>
        <p:nvSpPr>
          <p:cNvPr id="124" name="テキスト ボックス 123"/>
          <p:cNvSpPr txBox="1"/>
          <p:nvPr/>
        </p:nvSpPr>
        <p:spPr>
          <a:xfrm>
            <a:off x="5328052" y="4287014"/>
            <a:ext cx="800219" cy="338554"/>
          </a:xfrm>
          <a:prstGeom prst="rect">
            <a:avLst/>
          </a:prstGeom>
          <a:noFill/>
        </p:spPr>
        <p:txBody>
          <a:bodyPr wrap="none" rtlCol="0">
            <a:spAutoFit/>
          </a:bodyPr>
          <a:lstStyle/>
          <a:p>
            <a:pPr algn="ctr"/>
            <a:r>
              <a:rPr kumimoji="1" lang="ja-JP" altLang="en-US" sz="800" dirty="0" smtClean="0">
                <a:solidFill>
                  <a:srgbClr val="FFFFFF"/>
                </a:solidFill>
                <a:latin typeface="メイリオ"/>
                <a:ea typeface="メイリオ"/>
                <a:cs typeface="メイリオ"/>
              </a:rPr>
              <a:t>近接通信</a:t>
            </a:r>
            <a:endParaRPr kumimoji="1" lang="en-US" altLang="ja-JP" sz="800" dirty="0" smtClean="0">
              <a:solidFill>
                <a:srgbClr val="FFFFFF"/>
              </a:solidFill>
              <a:latin typeface="メイリオ"/>
              <a:ea typeface="メイリオ"/>
              <a:cs typeface="メイリオ"/>
            </a:endParaRPr>
          </a:p>
          <a:p>
            <a:pPr algn="ctr"/>
            <a:r>
              <a:rPr kumimoji="1" lang="ja-JP" altLang="en-US" sz="800" dirty="0" smtClean="0">
                <a:solidFill>
                  <a:srgbClr val="FFFFFF"/>
                </a:solidFill>
                <a:latin typeface="メイリオ"/>
                <a:ea typeface="メイリオ"/>
                <a:cs typeface="メイリオ"/>
              </a:rPr>
              <a:t>モバイル通信</a:t>
            </a:r>
            <a:endParaRPr kumimoji="1" lang="ja-JP" altLang="en-US" sz="800" dirty="0">
              <a:solidFill>
                <a:srgbClr val="FFFFFF"/>
              </a:solidFill>
              <a:latin typeface="メイリオ"/>
              <a:ea typeface="メイリオ"/>
              <a:cs typeface="メイリオ"/>
            </a:endParaRPr>
          </a:p>
        </p:txBody>
      </p:sp>
      <p:sp>
        <p:nvSpPr>
          <p:cNvPr id="113" name="上矢印 112"/>
          <p:cNvSpPr/>
          <p:nvPr/>
        </p:nvSpPr>
        <p:spPr>
          <a:xfrm flipV="1">
            <a:off x="7016748" y="4087092"/>
            <a:ext cx="848642" cy="696232"/>
          </a:xfrm>
          <a:prstGeom prst="upArrow">
            <a:avLst>
              <a:gd name="adj1" fmla="val 77559"/>
              <a:gd name="adj2" fmla="val 50000"/>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テキスト ボックス 101"/>
          <p:cNvSpPr txBox="1"/>
          <p:nvPr/>
        </p:nvSpPr>
        <p:spPr>
          <a:xfrm>
            <a:off x="6948263" y="4096454"/>
            <a:ext cx="983459" cy="415498"/>
          </a:xfrm>
          <a:prstGeom prst="rect">
            <a:avLst/>
          </a:prstGeom>
          <a:noFill/>
        </p:spPr>
        <p:txBody>
          <a:bodyPr wrap="square" rtlCol="0">
            <a:spAutoFit/>
          </a:bodyPr>
          <a:lstStyle/>
          <a:p>
            <a:pPr algn="ctr"/>
            <a:r>
              <a:rPr kumimoji="1" lang="ja-JP" altLang="en-US" sz="1000" dirty="0" smtClean="0">
                <a:solidFill>
                  <a:schemeClr val="bg1"/>
                </a:solidFill>
                <a:latin typeface="メイリオ"/>
                <a:ea typeface="メイリオ"/>
                <a:cs typeface="メイリオ"/>
              </a:rPr>
              <a:t>制御</a:t>
            </a:r>
            <a:endParaRPr lang="en-US" altLang="ja-JP" sz="1000" dirty="0">
              <a:solidFill>
                <a:schemeClr val="bg1"/>
              </a:solidFill>
              <a:latin typeface="メイリオ"/>
              <a:ea typeface="メイリオ"/>
              <a:cs typeface="メイリオ"/>
            </a:endParaRPr>
          </a:p>
          <a:p>
            <a:pPr algn="ctr"/>
            <a:r>
              <a:rPr kumimoji="1" lang="en-US" altLang="ja-JP" sz="800" dirty="0" smtClean="0">
                <a:solidFill>
                  <a:schemeClr val="bg1"/>
                </a:solidFill>
                <a:latin typeface="メイリオ"/>
                <a:ea typeface="メイリオ"/>
                <a:cs typeface="メイリオ"/>
              </a:rPr>
              <a:t>Actuation</a:t>
            </a:r>
          </a:p>
          <a:p>
            <a:pPr algn="ctr"/>
            <a:endParaRPr kumimoji="1" lang="en-US" altLang="ja-JP" sz="300" dirty="0" smtClean="0">
              <a:solidFill>
                <a:schemeClr val="bg1"/>
              </a:solidFill>
              <a:latin typeface="メイリオ"/>
              <a:ea typeface="メイリオ"/>
              <a:cs typeface="メイリオ"/>
            </a:endParaRPr>
          </a:p>
        </p:txBody>
      </p:sp>
      <p:sp>
        <p:nvSpPr>
          <p:cNvPr id="115" name="正方形/長方形 114"/>
          <p:cNvSpPr/>
          <p:nvPr/>
        </p:nvSpPr>
        <p:spPr>
          <a:xfrm flipH="1">
            <a:off x="3413040" y="2153305"/>
            <a:ext cx="2287255" cy="1851759"/>
          </a:xfrm>
          <a:prstGeom prst="rect">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400" dirty="0">
              <a:solidFill>
                <a:srgbClr val="FFFFFF"/>
              </a:solidFill>
              <a:latin typeface="メイリオ"/>
              <a:ea typeface="メイリオ"/>
              <a:cs typeface="メイリオ"/>
            </a:endParaRPr>
          </a:p>
        </p:txBody>
      </p:sp>
      <p:sp>
        <p:nvSpPr>
          <p:cNvPr id="47" name="正方形/長方形 46"/>
          <p:cNvSpPr/>
          <p:nvPr/>
        </p:nvSpPr>
        <p:spPr>
          <a:xfrm>
            <a:off x="5977659" y="2444255"/>
            <a:ext cx="2107045" cy="1448045"/>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9" name="正方形/長方形 58"/>
          <p:cNvSpPr/>
          <p:nvPr/>
        </p:nvSpPr>
        <p:spPr>
          <a:xfrm>
            <a:off x="6032500" y="2973350"/>
            <a:ext cx="2014680" cy="717084"/>
          </a:xfrm>
          <a:prstGeom prst="rect">
            <a:avLst/>
          </a:prstGeom>
          <a:solidFill>
            <a:schemeClr val="accent4">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sz="1000" dirty="0">
              <a:solidFill>
                <a:schemeClr val="bg1"/>
              </a:solidFill>
              <a:latin typeface="メイリオ"/>
              <a:ea typeface="メイリオ"/>
              <a:cs typeface="メイリオ"/>
            </a:endParaRPr>
          </a:p>
        </p:txBody>
      </p:sp>
      <p:sp>
        <p:nvSpPr>
          <p:cNvPr id="39" name="円柱 38"/>
          <p:cNvSpPr/>
          <p:nvPr/>
        </p:nvSpPr>
        <p:spPr>
          <a:xfrm>
            <a:off x="3518478" y="2444255"/>
            <a:ext cx="2089726" cy="1448045"/>
          </a:xfrm>
          <a:prstGeom prst="can">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43" name="正方形/長方形 42"/>
          <p:cNvSpPr/>
          <p:nvPr/>
        </p:nvSpPr>
        <p:spPr>
          <a:xfrm>
            <a:off x="1082386" y="2444255"/>
            <a:ext cx="2107045" cy="1448045"/>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2" name="正方形/長方形 51"/>
          <p:cNvSpPr/>
          <p:nvPr/>
        </p:nvSpPr>
        <p:spPr>
          <a:xfrm>
            <a:off x="4006273" y="2967506"/>
            <a:ext cx="1570182" cy="722928"/>
          </a:xfrm>
          <a:prstGeom prst="rect">
            <a:avLst/>
          </a:prstGeom>
          <a:solidFill>
            <a:srgbClr val="FF666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200" dirty="0" smtClean="0">
                <a:solidFill>
                  <a:schemeClr val="bg1"/>
                </a:solidFill>
                <a:latin typeface="メイリオ"/>
                <a:ea typeface="メイリオ"/>
                <a:cs typeface="メイリオ"/>
              </a:rPr>
              <a:t>非構造化データ</a:t>
            </a:r>
            <a:endParaRPr kumimoji="1" lang="en-US" altLang="ja-JP" sz="1200" dirty="0" smtClean="0">
              <a:solidFill>
                <a:schemeClr val="bg1"/>
              </a:solidFill>
              <a:latin typeface="メイリオ"/>
              <a:ea typeface="メイリオ"/>
              <a:cs typeface="メイリオ"/>
            </a:endParaRPr>
          </a:p>
          <a:p>
            <a:pPr algn="ctr"/>
            <a:r>
              <a:rPr lang="en-US" altLang="ja-JP" sz="1200" dirty="0" err="1" smtClean="0">
                <a:solidFill>
                  <a:schemeClr val="bg1"/>
                </a:solidFill>
                <a:latin typeface="メイリオ"/>
                <a:ea typeface="メイリオ"/>
                <a:cs typeface="メイリオ"/>
              </a:rPr>
              <a:t>NoSQL</a:t>
            </a:r>
            <a:endParaRPr kumimoji="1" lang="ja-JP" altLang="en-US" sz="1200" dirty="0">
              <a:solidFill>
                <a:schemeClr val="bg1"/>
              </a:solidFill>
              <a:latin typeface="メイリオ"/>
              <a:ea typeface="メイリオ"/>
              <a:cs typeface="メイリオ"/>
            </a:endParaRPr>
          </a:p>
        </p:txBody>
      </p:sp>
      <p:sp>
        <p:nvSpPr>
          <p:cNvPr id="53" name="正方形/長方形 52"/>
          <p:cNvSpPr/>
          <p:nvPr/>
        </p:nvSpPr>
        <p:spPr>
          <a:xfrm>
            <a:off x="3573362" y="2967505"/>
            <a:ext cx="432911" cy="722928"/>
          </a:xfrm>
          <a:prstGeom prst="rect">
            <a:avLst/>
          </a:prstGeom>
          <a:solidFill>
            <a:schemeClr val="bg1">
              <a:lumMod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600" dirty="0" smtClean="0">
                <a:solidFill>
                  <a:srgbClr val="FFFFFF"/>
                </a:solidFill>
                <a:latin typeface="メイリオ"/>
                <a:ea typeface="メイリオ"/>
                <a:cs typeface="メイリオ"/>
              </a:rPr>
              <a:t>構造化</a:t>
            </a:r>
            <a:endParaRPr kumimoji="1" lang="en-US" altLang="ja-JP" sz="600" dirty="0" smtClean="0">
              <a:solidFill>
                <a:srgbClr val="FFFFFF"/>
              </a:solidFill>
              <a:latin typeface="メイリオ"/>
              <a:ea typeface="メイリオ"/>
              <a:cs typeface="メイリオ"/>
            </a:endParaRPr>
          </a:p>
          <a:p>
            <a:pPr algn="ctr"/>
            <a:r>
              <a:rPr lang="ja-JP" altLang="en-US" sz="600" dirty="0" smtClean="0">
                <a:solidFill>
                  <a:srgbClr val="FFFFFF"/>
                </a:solidFill>
                <a:latin typeface="メイリオ"/>
                <a:ea typeface="メイリオ"/>
                <a:cs typeface="メイリオ"/>
              </a:rPr>
              <a:t>データ</a:t>
            </a:r>
            <a:endParaRPr lang="en-US" altLang="ja-JP" sz="600" dirty="0" smtClean="0">
              <a:solidFill>
                <a:srgbClr val="FFFFFF"/>
              </a:solidFill>
              <a:latin typeface="メイリオ"/>
              <a:ea typeface="メイリオ"/>
              <a:cs typeface="メイリオ"/>
            </a:endParaRPr>
          </a:p>
          <a:p>
            <a:pPr algn="ctr"/>
            <a:r>
              <a:rPr kumimoji="1" lang="en-US" altLang="ja-JP" sz="1000" dirty="0" smtClean="0">
                <a:solidFill>
                  <a:srgbClr val="FFFFFF"/>
                </a:solidFill>
                <a:latin typeface="メイリオ"/>
                <a:ea typeface="メイリオ"/>
                <a:cs typeface="メイリオ"/>
              </a:rPr>
              <a:t>SQL</a:t>
            </a:r>
            <a:endParaRPr kumimoji="1" lang="ja-JP" altLang="en-US" sz="1000" dirty="0">
              <a:solidFill>
                <a:srgbClr val="FFFFFF"/>
              </a:solidFill>
              <a:latin typeface="メイリオ"/>
              <a:ea typeface="メイリオ"/>
              <a:cs typeface="メイリオ"/>
            </a:endParaRPr>
          </a:p>
        </p:txBody>
      </p:sp>
      <p:sp>
        <p:nvSpPr>
          <p:cNvPr id="54" name="正方形/長方形 53"/>
          <p:cNvSpPr/>
          <p:nvPr/>
        </p:nvSpPr>
        <p:spPr>
          <a:xfrm>
            <a:off x="1140556" y="2967506"/>
            <a:ext cx="617730" cy="353054"/>
          </a:xfrm>
          <a:prstGeom prst="rect">
            <a:avLst/>
          </a:prstGeom>
          <a:solidFill>
            <a:srgbClr val="66CC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800" dirty="0" smtClean="0">
                <a:solidFill>
                  <a:srgbClr val="FFFFFF"/>
                </a:solidFill>
                <a:latin typeface="メイリオ"/>
                <a:ea typeface="メイリオ"/>
                <a:cs typeface="メイリオ"/>
              </a:rPr>
              <a:t>人と人の繋がり</a:t>
            </a:r>
            <a:endParaRPr kumimoji="1" lang="ja-JP" altLang="en-US" sz="800" dirty="0">
              <a:solidFill>
                <a:srgbClr val="FFFFFF"/>
              </a:solidFill>
              <a:latin typeface="メイリオ"/>
              <a:ea typeface="メイリオ"/>
              <a:cs typeface="メイリオ"/>
            </a:endParaRPr>
          </a:p>
        </p:txBody>
      </p:sp>
      <p:sp>
        <p:nvSpPr>
          <p:cNvPr id="55" name="正方形/長方形 54"/>
          <p:cNvSpPr/>
          <p:nvPr/>
        </p:nvSpPr>
        <p:spPr>
          <a:xfrm>
            <a:off x="1831207" y="2967504"/>
            <a:ext cx="617730" cy="353054"/>
          </a:xfrm>
          <a:prstGeom prst="rect">
            <a:avLst/>
          </a:prstGeom>
          <a:solidFill>
            <a:srgbClr val="66CC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200" dirty="0" smtClean="0">
                <a:solidFill>
                  <a:srgbClr val="FFFFFF"/>
                </a:solidFill>
                <a:latin typeface="メイリオ"/>
                <a:ea typeface="メイリオ"/>
                <a:cs typeface="メイリオ"/>
              </a:rPr>
              <a:t>行動</a:t>
            </a:r>
            <a:endParaRPr kumimoji="1" lang="ja-JP" altLang="en-US" sz="1200" dirty="0">
              <a:solidFill>
                <a:srgbClr val="FFFFFF"/>
              </a:solidFill>
              <a:latin typeface="メイリオ"/>
              <a:ea typeface="メイリオ"/>
              <a:cs typeface="メイリオ"/>
            </a:endParaRPr>
          </a:p>
        </p:txBody>
      </p:sp>
      <p:sp>
        <p:nvSpPr>
          <p:cNvPr id="56" name="正方形/長方形 55"/>
          <p:cNvSpPr/>
          <p:nvPr/>
        </p:nvSpPr>
        <p:spPr>
          <a:xfrm>
            <a:off x="2520206" y="2967506"/>
            <a:ext cx="617730" cy="353054"/>
          </a:xfrm>
          <a:prstGeom prst="rect">
            <a:avLst/>
          </a:prstGeom>
          <a:solidFill>
            <a:srgbClr val="66CC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200" dirty="0" smtClean="0">
                <a:solidFill>
                  <a:srgbClr val="FFFFFF"/>
                </a:solidFill>
                <a:latin typeface="メイリオ"/>
                <a:ea typeface="メイリオ"/>
                <a:cs typeface="メイリオ"/>
              </a:rPr>
              <a:t>文章</a:t>
            </a:r>
            <a:endParaRPr kumimoji="1" lang="ja-JP" altLang="en-US" sz="1200" dirty="0">
              <a:solidFill>
                <a:srgbClr val="FFFFFF"/>
              </a:solidFill>
              <a:latin typeface="メイリオ"/>
              <a:ea typeface="メイリオ"/>
              <a:cs typeface="メイリオ"/>
            </a:endParaRPr>
          </a:p>
        </p:txBody>
      </p:sp>
      <p:sp>
        <p:nvSpPr>
          <p:cNvPr id="57" name="正方形/長方形 56"/>
          <p:cNvSpPr/>
          <p:nvPr/>
        </p:nvSpPr>
        <p:spPr>
          <a:xfrm>
            <a:off x="6078680" y="3185770"/>
            <a:ext cx="949613" cy="432046"/>
          </a:xfrm>
          <a:prstGeom prst="rect">
            <a:avLst/>
          </a:prstGeom>
          <a:solidFill>
            <a:srgbClr val="00009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200" dirty="0" smtClean="0">
                <a:solidFill>
                  <a:srgbClr val="FFFFFF"/>
                </a:solidFill>
                <a:latin typeface="メイリオ"/>
                <a:ea typeface="メイリオ"/>
                <a:cs typeface="メイリオ"/>
              </a:rPr>
              <a:t>左脳型</a:t>
            </a:r>
            <a:endParaRPr kumimoji="1" lang="en-US" altLang="ja-JP" sz="1200" dirty="0" smtClean="0">
              <a:solidFill>
                <a:srgbClr val="FFFFFF"/>
              </a:solidFill>
              <a:latin typeface="メイリオ"/>
              <a:ea typeface="メイリオ"/>
              <a:cs typeface="メイリオ"/>
            </a:endParaRPr>
          </a:p>
          <a:p>
            <a:pPr algn="ctr"/>
            <a:r>
              <a:rPr lang="ja-JP" altLang="en-US" sz="900" dirty="0" smtClean="0">
                <a:solidFill>
                  <a:srgbClr val="FFFFFF"/>
                </a:solidFill>
                <a:latin typeface="メイリオ"/>
                <a:ea typeface="メイリオ"/>
                <a:cs typeface="メイリオ"/>
              </a:rPr>
              <a:t>思考・論理</a:t>
            </a:r>
            <a:endParaRPr lang="en-US" altLang="ja-JP" sz="900" dirty="0" smtClean="0">
              <a:solidFill>
                <a:srgbClr val="FFFFFF"/>
              </a:solidFill>
              <a:latin typeface="メイリオ"/>
              <a:ea typeface="メイリオ"/>
              <a:cs typeface="メイリオ"/>
            </a:endParaRPr>
          </a:p>
          <a:p>
            <a:pPr algn="ctr"/>
            <a:r>
              <a:rPr kumimoji="1" lang="ja-JP" altLang="en-US" sz="600" dirty="0" smtClean="0">
                <a:solidFill>
                  <a:srgbClr val="FFFFFF"/>
                </a:solidFill>
                <a:latin typeface="メイリオ"/>
                <a:ea typeface="メイリオ"/>
                <a:cs typeface="メイリオ"/>
              </a:rPr>
              <a:t>統計的アプローチ</a:t>
            </a:r>
            <a:endParaRPr kumimoji="1" lang="ja-JP" altLang="en-US" sz="600" dirty="0">
              <a:solidFill>
                <a:srgbClr val="FFFFFF"/>
              </a:solidFill>
              <a:latin typeface="メイリオ"/>
              <a:ea typeface="メイリオ"/>
              <a:cs typeface="メイリオ"/>
            </a:endParaRPr>
          </a:p>
        </p:txBody>
      </p:sp>
      <p:sp>
        <p:nvSpPr>
          <p:cNvPr id="58" name="正方形/長方形 57"/>
          <p:cNvSpPr/>
          <p:nvPr/>
        </p:nvSpPr>
        <p:spPr>
          <a:xfrm>
            <a:off x="7051385" y="3185772"/>
            <a:ext cx="949613" cy="432046"/>
          </a:xfrm>
          <a:prstGeom prst="rect">
            <a:avLst/>
          </a:prstGeom>
          <a:solidFill>
            <a:schemeClr val="accent6">
              <a:lumMod val="7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200" dirty="0" smtClean="0">
                <a:solidFill>
                  <a:srgbClr val="FFFFFF"/>
                </a:solidFill>
                <a:latin typeface="メイリオ"/>
                <a:ea typeface="メイリオ"/>
                <a:cs typeface="メイリオ"/>
              </a:rPr>
              <a:t>右脳型</a:t>
            </a:r>
            <a:endParaRPr kumimoji="1" lang="en-US" altLang="ja-JP" sz="1200" dirty="0" smtClean="0">
              <a:solidFill>
                <a:srgbClr val="FFFFFF"/>
              </a:solidFill>
              <a:latin typeface="メイリオ"/>
              <a:ea typeface="メイリオ"/>
              <a:cs typeface="メイリオ"/>
            </a:endParaRPr>
          </a:p>
          <a:p>
            <a:pPr algn="ctr"/>
            <a:r>
              <a:rPr lang="ja-JP" altLang="en-US" sz="900" dirty="0" smtClean="0">
                <a:solidFill>
                  <a:srgbClr val="FFFFFF"/>
                </a:solidFill>
                <a:latin typeface="メイリオ"/>
                <a:ea typeface="メイリオ"/>
                <a:cs typeface="メイリオ"/>
              </a:rPr>
              <a:t>知覚・感性</a:t>
            </a:r>
            <a:endParaRPr lang="en-US" altLang="ja-JP" sz="900" dirty="0" smtClean="0">
              <a:solidFill>
                <a:srgbClr val="FFFFFF"/>
              </a:solidFill>
              <a:latin typeface="メイリオ"/>
              <a:ea typeface="メイリオ"/>
              <a:cs typeface="メイリオ"/>
            </a:endParaRPr>
          </a:p>
          <a:p>
            <a:pPr algn="ctr"/>
            <a:r>
              <a:rPr kumimoji="1" lang="ja-JP" altLang="en-US" sz="600" dirty="0" smtClean="0">
                <a:solidFill>
                  <a:srgbClr val="FFFFFF"/>
                </a:solidFill>
                <a:latin typeface="メイリオ"/>
                <a:ea typeface="メイリオ"/>
                <a:cs typeface="メイリオ"/>
              </a:rPr>
              <a:t>ニューラル・ネット</a:t>
            </a:r>
            <a:endParaRPr kumimoji="1" lang="ja-JP" altLang="en-US" sz="600" dirty="0">
              <a:solidFill>
                <a:srgbClr val="FFFFFF"/>
              </a:solidFill>
              <a:latin typeface="メイリオ"/>
              <a:ea typeface="メイリオ"/>
              <a:cs typeface="メイリオ"/>
            </a:endParaRPr>
          </a:p>
        </p:txBody>
      </p:sp>
      <p:sp>
        <p:nvSpPr>
          <p:cNvPr id="82" name="上矢印 81"/>
          <p:cNvSpPr/>
          <p:nvPr/>
        </p:nvSpPr>
        <p:spPr>
          <a:xfrm rot="5400000">
            <a:off x="3125988" y="3195002"/>
            <a:ext cx="458909" cy="251114"/>
          </a:xfrm>
          <a:prstGeom prst="upArrow">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3" name="上矢印 82"/>
          <p:cNvSpPr/>
          <p:nvPr/>
        </p:nvSpPr>
        <p:spPr>
          <a:xfrm rot="5400000">
            <a:off x="5569274" y="3195003"/>
            <a:ext cx="458909" cy="251114"/>
          </a:xfrm>
          <a:prstGeom prst="upArrow">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テキスト ボックス 84"/>
          <p:cNvSpPr txBox="1"/>
          <p:nvPr/>
        </p:nvSpPr>
        <p:spPr>
          <a:xfrm>
            <a:off x="6313394" y="2576411"/>
            <a:ext cx="1441420" cy="307777"/>
          </a:xfrm>
          <a:prstGeom prst="rect">
            <a:avLst/>
          </a:prstGeom>
          <a:noFill/>
        </p:spPr>
        <p:txBody>
          <a:bodyPr wrap="none" rtlCol="0">
            <a:spAutoFit/>
          </a:bodyPr>
          <a:lstStyle/>
          <a:p>
            <a:pPr algn="ctr"/>
            <a:r>
              <a:rPr kumimoji="1" lang="ja-JP" altLang="en-US" sz="1400" dirty="0" smtClean="0">
                <a:solidFill>
                  <a:srgbClr val="FFFFFF"/>
                </a:solidFill>
                <a:latin typeface="メイリオ"/>
                <a:ea typeface="メイリオ"/>
                <a:cs typeface="メイリオ"/>
              </a:rPr>
              <a:t>アナリティクス</a:t>
            </a:r>
            <a:endParaRPr kumimoji="1" lang="ja-JP" altLang="en-US" sz="1400" dirty="0">
              <a:solidFill>
                <a:srgbClr val="FFFFFF"/>
              </a:solidFill>
              <a:latin typeface="メイリオ"/>
              <a:ea typeface="メイリオ"/>
              <a:cs typeface="メイリオ"/>
            </a:endParaRPr>
          </a:p>
        </p:txBody>
      </p:sp>
      <p:sp>
        <p:nvSpPr>
          <p:cNvPr id="86" name="テキスト ボックス 85"/>
          <p:cNvSpPr txBox="1"/>
          <p:nvPr/>
        </p:nvSpPr>
        <p:spPr>
          <a:xfrm>
            <a:off x="6671825" y="2956196"/>
            <a:ext cx="736099" cy="253916"/>
          </a:xfrm>
          <a:prstGeom prst="rect">
            <a:avLst/>
          </a:prstGeom>
          <a:noFill/>
        </p:spPr>
        <p:txBody>
          <a:bodyPr wrap="none" rtlCol="0">
            <a:spAutoFit/>
          </a:bodyPr>
          <a:lstStyle/>
          <a:p>
            <a:pPr algn="ctr"/>
            <a:r>
              <a:rPr kumimoji="1" lang="ja-JP" altLang="en-US" sz="1050" dirty="0" smtClean="0">
                <a:solidFill>
                  <a:srgbClr val="FFFFFF"/>
                </a:solidFill>
                <a:latin typeface="メイリオ"/>
                <a:ea typeface="メイリオ"/>
                <a:cs typeface="メイリオ"/>
              </a:rPr>
              <a:t>人工知能</a:t>
            </a:r>
            <a:endParaRPr kumimoji="1" lang="ja-JP" altLang="en-US" sz="1050" dirty="0">
              <a:solidFill>
                <a:srgbClr val="FFFFFF"/>
              </a:solidFill>
              <a:latin typeface="メイリオ"/>
              <a:ea typeface="メイリオ"/>
              <a:cs typeface="メイリオ"/>
            </a:endParaRPr>
          </a:p>
        </p:txBody>
      </p:sp>
      <p:sp>
        <p:nvSpPr>
          <p:cNvPr id="87" name="テキスト ボックス 86"/>
          <p:cNvSpPr txBox="1"/>
          <p:nvPr/>
        </p:nvSpPr>
        <p:spPr>
          <a:xfrm>
            <a:off x="3865731" y="2494713"/>
            <a:ext cx="1441420" cy="307777"/>
          </a:xfrm>
          <a:prstGeom prst="rect">
            <a:avLst/>
          </a:prstGeom>
          <a:noFill/>
        </p:spPr>
        <p:txBody>
          <a:bodyPr wrap="none" rtlCol="0">
            <a:spAutoFit/>
          </a:bodyPr>
          <a:lstStyle/>
          <a:p>
            <a:pPr algn="ctr"/>
            <a:r>
              <a:rPr kumimoji="1" lang="ja-JP" altLang="en-US" sz="1400" dirty="0" smtClean="0">
                <a:solidFill>
                  <a:srgbClr val="FFFFFF"/>
                </a:solidFill>
                <a:latin typeface="メイリオ"/>
                <a:ea typeface="メイリオ"/>
                <a:cs typeface="メイリオ"/>
              </a:rPr>
              <a:t>ビッグ・データ</a:t>
            </a:r>
            <a:endParaRPr kumimoji="1" lang="ja-JP" altLang="en-US" sz="1400" dirty="0">
              <a:solidFill>
                <a:srgbClr val="FFFFFF"/>
              </a:solidFill>
              <a:latin typeface="メイリオ"/>
              <a:ea typeface="メイリオ"/>
              <a:cs typeface="メイリオ"/>
            </a:endParaRPr>
          </a:p>
        </p:txBody>
      </p:sp>
      <p:sp>
        <p:nvSpPr>
          <p:cNvPr id="122" name="テキスト ボックス 121"/>
          <p:cNvSpPr txBox="1"/>
          <p:nvPr/>
        </p:nvSpPr>
        <p:spPr>
          <a:xfrm>
            <a:off x="1114156" y="2494716"/>
            <a:ext cx="1980029" cy="307777"/>
          </a:xfrm>
          <a:prstGeom prst="rect">
            <a:avLst/>
          </a:prstGeom>
          <a:noFill/>
        </p:spPr>
        <p:txBody>
          <a:bodyPr wrap="none" rtlCol="0">
            <a:spAutoFit/>
          </a:bodyPr>
          <a:lstStyle/>
          <a:p>
            <a:pPr algn="ctr"/>
            <a:r>
              <a:rPr kumimoji="1" lang="ja-JP" altLang="en-US" sz="1400" dirty="0" smtClean="0">
                <a:solidFill>
                  <a:srgbClr val="FFFFFF"/>
                </a:solidFill>
                <a:latin typeface="メイリオ"/>
                <a:ea typeface="メイリオ"/>
                <a:cs typeface="メイリオ"/>
              </a:rPr>
              <a:t>ソーシャル・メディア</a:t>
            </a:r>
            <a:endParaRPr kumimoji="1" lang="ja-JP" altLang="en-US" sz="1400" dirty="0">
              <a:solidFill>
                <a:srgbClr val="FFFFFF"/>
              </a:solidFill>
              <a:latin typeface="メイリオ"/>
              <a:ea typeface="メイリオ"/>
              <a:cs typeface="メイリオ"/>
            </a:endParaRPr>
          </a:p>
        </p:txBody>
      </p:sp>
      <p:sp>
        <p:nvSpPr>
          <p:cNvPr id="125" name="正方形/長方形 124"/>
          <p:cNvSpPr/>
          <p:nvPr/>
        </p:nvSpPr>
        <p:spPr>
          <a:xfrm>
            <a:off x="1140556" y="3361115"/>
            <a:ext cx="617730" cy="353054"/>
          </a:xfrm>
          <a:prstGeom prst="rect">
            <a:avLst/>
          </a:prstGeom>
          <a:solidFill>
            <a:srgbClr val="66CC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200" dirty="0" smtClean="0">
                <a:solidFill>
                  <a:srgbClr val="FFFFFF"/>
                </a:solidFill>
                <a:latin typeface="メイリオ"/>
                <a:ea typeface="メイリオ"/>
                <a:cs typeface="メイリオ"/>
              </a:rPr>
              <a:t>音声</a:t>
            </a:r>
            <a:endParaRPr kumimoji="1" lang="ja-JP" altLang="en-US" sz="1200" dirty="0">
              <a:solidFill>
                <a:srgbClr val="FFFFFF"/>
              </a:solidFill>
              <a:latin typeface="メイリオ"/>
              <a:ea typeface="メイリオ"/>
              <a:cs typeface="メイリオ"/>
            </a:endParaRPr>
          </a:p>
        </p:txBody>
      </p:sp>
      <p:sp>
        <p:nvSpPr>
          <p:cNvPr id="126" name="正方形/長方形 125"/>
          <p:cNvSpPr/>
          <p:nvPr/>
        </p:nvSpPr>
        <p:spPr>
          <a:xfrm>
            <a:off x="1831207" y="3361113"/>
            <a:ext cx="617730" cy="353054"/>
          </a:xfrm>
          <a:prstGeom prst="rect">
            <a:avLst/>
          </a:prstGeom>
          <a:solidFill>
            <a:srgbClr val="66CC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200" dirty="0" smtClean="0">
                <a:solidFill>
                  <a:srgbClr val="FFFFFF"/>
                </a:solidFill>
                <a:latin typeface="メイリオ"/>
                <a:ea typeface="メイリオ"/>
                <a:cs typeface="メイリオ"/>
              </a:rPr>
              <a:t>動画</a:t>
            </a:r>
            <a:endParaRPr kumimoji="1" lang="ja-JP" altLang="en-US" sz="1200" dirty="0">
              <a:solidFill>
                <a:srgbClr val="FFFFFF"/>
              </a:solidFill>
              <a:latin typeface="メイリオ"/>
              <a:ea typeface="メイリオ"/>
              <a:cs typeface="メイリオ"/>
            </a:endParaRPr>
          </a:p>
        </p:txBody>
      </p:sp>
      <p:sp>
        <p:nvSpPr>
          <p:cNvPr id="127" name="正方形/長方形 126"/>
          <p:cNvSpPr/>
          <p:nvPr/>
        </p:nvSpPr>
        <p:spPr>
          <a:xfrm>
            <a:off x="2520206" y="3361115"/>
            <a:ext cx="617730" cy="353054"/>
          </a:xfrm>
          <a:prstGeom prst="rect">
            <a:avLst/>
          </a:prstGeom>
          <a:solidFill>
            <a:srgbClr val="66CC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kumimoji="1" lang="ja-JP" altLang="en-US" sz="1200" dirty="0" smtClean="0">
                <a:solidFill>
                  <a:srgbClr val="FFFFFF"/>
                </a:solidFill>
                <a:latin typeface="メイリオ"/>
                <a:ea typeface="メイリオ"/>
                <a:cs typeface="メイリオ"/>
              </a:rPr>
              <a:t>写真</a:t>
            </a:r>
            <a:endParaRPr kumimoji="1" lang="ja-JP" altLang="en-US" sz="1200" dirty="0">
              <a:solidFill>
                <a:srgbClr val="FFFFFF"/>
              </a:solidFill>
              <a:latin typeface="メイリオ"/>
              <a:ea typeface="メイリオ"/>
              <a:cs typeface="メイリオ"/>
            </a:endParaRPr>
          </a:p>
        </p:txBody>
      </p:sp>
      <p:sp>
        <p:nvSpPr>
          <p:cNvPr id="116" name="テキスト ボックス 115"/>
          <p:cNvSpPr txBox="1"/>
          <p:nvPr/>
        </p:nvSpPr>
        <p:spPr>
          <a:xfrm>
            <a:off x="4171457" y="2139225"/>
            <a:ext cx="800219" cy="276999"/>
          </a:xfrm>
          <a:prstGeom prst="rect">
            <a:avLst/>
          </a:prstGeom>
          <a:noFill/>
        </p:spPr>
        <p:txBody>
          <a:bodyPr wrap="none" rtlCol="0">
            <a:spAutoFit/>
          </a:bodyPr>
          <a:lstStyle/>
          <a:p>
            <a:pPr algn="ctr"/>
            <a:r>
              <a:rPr kumimoji="1" lang="ja-JP" altLang="en-US" sz="1200" dirty="0" smtClean="0">
                <a:solidFill>
                  <a:srgbClr val="FFFFFF"/>
                </a:solidFill>
                <a:latin typeface="メイリオ"/>
                <a:ea typeface="メイリオ"/>
                <a:cs typeface="メイリオ"/>
              </a:rPr>
              <a:t>サービス</a:t>
            </a:r>
            <a:endParaRPr kumimoji="1" lang="ja-JP" altLang="en-US" sz="1200" dirty="0">
              <a:solidFill>
                <a:srgbClr val="FFFFFF"/>
              </a:solidFill>
              <a:latin typeface="メイリオ"/>
              <a:ea typeface="メイリオ"/>
              <a:cs typeface="メイリオ"/>
            </a:endParaRPr>
          </a:p>
        </p:txBody>
      </p:sp>
      <p:sp>
        <p:nvSpPr>
          <p:cNvPr id="128" name="テキスト ボックス 127"/>
          <p:cNvSpPr txBox="1"/>
          <p:nvPr/>
        </p:nvSpPr>
        <p:spPr>
          <a:xfrm>
            <a:off x="1766429" y="2139225"/>
            <a:ext cx="800219" cy="276999"/>
          </a:xfrm>
          <a:prstGeom prst="rect">
            <a:avLst/>
          </a:prstGeom>
          <a:noFill/>
        </p:spPr>
        <p:txBody>
          <a:bodyPr wrap="none" rtlCol="0">
            <a:spAutoFit/>
          </a:bodyPr>
          <a:lstStyle/>
          <a:p>
            <a:pPr algn="ctr"/>
            <a:r>
              <a:rPr kumimoji="1" lang="ja-JP" altLang="en-US" sz="1200" dirty="0" smtClean="0">
                <a:solidFill>
                  <a:srgbClr val="FFFFFF"/>
                </a:solidFill>
                <a:latin typeface="メイリオ"/>
                <a:ea typeface="メイリオ"/>
                <a:cs typeface="メイリオ"/>
              </a:rPr>
              <a:t>サービス</a:t>
            </a:r>
            <a:endParaRPr kumimoji="1" lang="ja-JP" altLang="en-US" sz="1200" dirty="0">
              <a:solidFill>
                <a:srgbClr val="FFFFFF"/>
              </a:solidFill>
              <a:latin typeface="メイリオ"/>
              <a:ea typeface="メイリオ"/>
              <a:cs typeface="メイリオ"/>
            </a:endParaRPr>
          </a:p>
        </p:txBody>
      </p:sp>
      <p:sp>
        <p:nvSpPr>
          <p:cNvPr id="129" name="テキスト ボックス 128"/>
          <p:cNvSpPr txBox="1"/>
          <p:nvPr/>
        </p:nvSpPr>
        <p:spPr>
          <a:xfrm>
            <a:off x="6628183" y="2139225"/>
            <a:ext cx="800219" cy="276999"/>
          </a:xfrm>
          <a:prstGeom prst="rect">
            <a:avLst/>
          </a:prstGeom>
          <a:noFill/>
        </p:spPr>
        <p:txBody>
          <a:bodyPr wrap="none" rtlCol="0">
            <a:spAutoFit/>
          </a:bodyPr>
          <a:lstStyle/>
          <a:p>
            <a:pPr algn="ctr"/>
            <a:r>
              <a:rPr kumimoji="1" lang="ja-JP" altLang="en-US" sz="1200" dirty="0" smtClean="0">
                <a:solidFill>
                  <a:srgbClr val="FFFFFF"/>
                </a:solidFill>
                <a:latin typeface="メイリオ"/>
                <a:ea typeface="メイリオ"/>
                <a:cs typeface="メイリオ"/>
              </a:rPr>
              <a:t>サービス</a:t>
            </a:r>
            <a:endParaRPr kumimoji="1" lang="ja-JP" altLang="en-US" sz="1200" dirty="0">
              <a:solidFill>
                <a:srgbClr val="FFFFFF"/>
              </a:solidFill>
              <a:latin typeface="メイリオ"/>
              <a:ea typeface="メイリオ"/>
              <a:cs typeface="メイリオ"/>
            </a:endParaRPr>
          </a:p>
        </p:txBody>
      </p:sp>
      <p:sp>
        <p:nvSpPr>
          <p:cNvPr id="2" name="右カーブ矢印 1"/>
          <p:cNvSpPr/>
          <p:nvPr/>
        </p:nvSpPr>
        <p:spPr>
          <a:xfrm>
            <a:off x="5581408" y="1879308"/>
            <a:ext cx="260635" cy="487772"/>
          </a:xfrm>
          <a:prstGeom prst="curvedRightArrow">
            <a:avLst>
              <a:gd name="adj1" fmla="val 35364"/>
              <a:gd name="adj2" fmla="val 50000"/>
              <a:gd name="adj3" fmla="val 25000"/>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右カーブ矢印 129"/>
          <p:cNvSpPr/>
          <p:nvPr/>
        </p:nvSpPr>
        <p:spPr>
          <a:xfrm rot="10800000">
            <a:off x="5794568" y="1694830"/>
            <a:ext cx="260635" cy="487772"/>
          </a:xfrm>
          <a:prstGeom prst="curvedRightArrow">
            <a:avLst>
              <a:gd name="adj1" fmla="val 35364"/>
              <a:gd name="adj2" fmla="val 50000"/>
              <a:gd name="adj3" fmla="val 25000"/>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1" name="右カーブ矢印 130"/>
          <p:cNvSpPr/>
          <p:nvPr/>
        </p:nvSpPr>
        <p:spPr>
          <a:xfrm>
            <a:off x="3094185" y="1879308"/>
            <a:ext cx="260635" cy="487772"/>
          </a:xfrm>
          <a:prstGeom prst="curvedRightArrow">
            <a:avLst>
              <a:gd name="adj1" fmla="val 35364"/>
              <a:gd name="adj2" fmla="val 50000"/>
              <a:gd name="adj3" fmla="val 25000"/>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2" name="右カーブ矢印 131"/>
          <p:cNvSpPr/>
          <p:nvPr/>
        </p:nvSpPr>
        <p:spPr>
          <a:xfrm rot="10800000">
            <a:off x="3307345" y="1694830"/>
            <a:ext cx="260635" cy="487772"/>
          </a:xfrm>
          <a:prstGeom prst="curvedRightArrow">
            <a:avLst>
              <a:gd name="adj1" fmla="val 35364"/>
              <a:gd name="adj2" fmla="val 50000"/>
              <a:gd name="adj3" fmla="val 25000"/>
            </a:avLst>
          </a:prstGeom>
          <a:solidFill>
            <a:schemeClr val="accent6">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1" name="テキスト ボックス 90"/>
          <p:cNvSpPr txBox="1"/>
          <p:nvPr/>
        </p:nvSpPr>
        <p:spPr>
          <a:xfrm>
            <a:off x="5618565" y="1185710"/>
            <a:ext cx="2698176" cy="307777"/>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sz="1400" b="1" dirty="0" smtClean="0">
                <a:solidFill>
                  <a:srgbClr val="FFFFFF"/>
                </a:solidFill>
                <a:latin typeface="メイリオ"/>
                <a:ea typeface="メイリオ"/>
                <a:cs typeface="メイリオ"/>
              </a:rPr>
              <a:t>クラウド・コンピューティング</a:t>
            </a:r>
            <a:endParaRPr kumimoji="1" lang="ja-JP" altLang="en-US" sz="1400" b="1" dirty="0">
              <a:solidFill>
                <a:srgbClr val="FFFFFF"/>
              </a:solidFill>
              <a:latin typeface="メイリオ"/>
              <a:ea typeface="メイリオ"/>
              <a:cs typeface="メイリオ"/>
            </a:endParaRPr>
          </a:p>
        </p:txBody>
      </p:sp>
    </p:spTree>
    <p:extLst>
      <p:ext uri="{BB962C8B-B14F-4D97-AF65-F5344CB8AC3E}">
        <p14:creationId xmlns:p14="http://schemas.microsoft.com/office/powerpoint/2010/main" val="1112238732"/>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en-US" altLang="ja-JP"/>
              <a:t>SOA</a:t>
            </a:r>
            <a:endParaRPr lang="ja-JP" altLang="en-US"/>
          </a:p>
        </p:txBody>
      </p:sp>
      <p:sp>
        <p:nvSpPr>
          <p:cNvPr id="15" name="角丸四角形 14"/>
          <p:cNvSpPr/>
          <p:nvPr/>
        </p:nvSpPr>
        <p:spPr bwMode="auto">
          <a:xfrm>
            <a:off x="5004048" y="4941168"/>
            <a:ext cx="3888432" cy="1512168"/>
          </a:xfrm>
          <a:prstGeom prst="roundRect">
            <a:avLst>
              <a:gd name="adj" fmla="val 0"/>
            </a:avLst>
          </a:prstGeom>
          <a:solidFill>
            <a:schemeClr val="accent1">
              <a:lumMod val="75000"/>
            </a:schemeClr>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en-US" altLang="ja-JP" sz="2200" dirty="0">
                <a:solidFill>
                  <a:schemeClr val="bg1"/>
                </a:solidFill>
              </a:rPr>
              <a:t>SOA (2000</a:t>
            </a:r>
            <a:r>
              <a:rPr lang="ja-JP" altLang="en-US" sz="2200" dirty="0">
                <a:solidFill>
                  <a:schemeClr val="bg1"/>
                </a:solidFill>
              </a:rPr>
              <a:t>年前後</a:t>
            </a:r>
            <a:r>
              <a:rPr lang="en-US" altLang="ja-JP" sz="2200" dirty="0">
                <a:solidFill>
                  <a:schemeClr val="bg1"/>
                </a:solidFill>
              </a:rPr>
              <a:t>)</a:t>
            </a:r>
          </a:p>
          <a:p>
            <a:pPr marL="554037" lvl="1" indent="-285750">
              <a:buFont typeface="Wingdings" charset="2"/>
              <a:buChar char="v"/>
            </a:pPr>
            <a:r>
              <a:rPr lang="ja-JP" altLang="en-US" dirty="0">
                <a:solidFill>
                  <a:schemeClr val="bg1"/>
                </a:solidFill>
              </a:rPr>
              <a:t>ビジネスプロセスをサービス化</a:t>
            </a:r>
            <a:endParaRPr lang="en-US" altLang="ja-JP" dirty="0">
              <a:solidFill>
                <a:schemeClr val="bg1"/>
              </a:solidFill>
            </a:endParaRPr>
          </a:p>
          <a:p>
            <a:pPr marL="554037" lvl="1" indent="-285750">
              <a:buFont typeface="Wingdings" charset="2"/>
              <a:buChar char="v"/>
            </a:pPr>
            <a:r>
              <a:rPr lang="ja-JP" altLang="en-US" dirty="0">
                <a:solidFill>
                  <a:schemeClr val="bg1"/>
                </a:solidFill>
              </a:rPr>
              <a:t>クラウドへの対応</a:t>
            </a:r>
          </a:p>
        </p:txBody>
      </p:sp>
      <p:sp>
        <p:nvSpPr>
          <p:cNvPr id="11" name="角丸四角形 10"/>
          <p:cNvSpPr/>
          <p:nvPr/>
        </p:nvSpPr>
        <p:spPr bwMode="auto">
          <a:xfrm>
            <a:off x="5004048" y="3357563"/>
            <a:ext cx="3888432" cy="863525"/>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ビジネスプロセスを</a:t>
            </a:r>
            <a:endParaRPr kumimoji="0" lang="en-US" altLang="ja-JP" b="0" i="0" u="none" strike="noStrike" cap="none" normalizeH="0" dirty="0">
              <a:ln>
                <a:noFill/>
              </a:ln>
              <a:solidFill>
                <a:schemeClr val="bg1"/>
              </a:solidFill>
              <a:effectLst/>
              <a:latin typeface="+mn-lt"/>
              <a:ea typeface="+mn-ea"/>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dirty="0">
                <a:solidFill>
                  <a:schemeClr val="bg1"/>
                </a:solidFill>
                <a:latin typeface="+mn-lt"/>
                <a:ea typeface="+mn-ea"/>
              </a:rPr>
              <a:t>サービスとして実装</a:t>
            </a:r>
            <a:endParaRPr kumimoji="0" lang="ja-JP" altLang="en-US" b="0" i="0" u="none" strike="noStrike" cap="none" normalizeH="0" dirty="0">
              <a:ln>
                <a:noFill/>
              </a:ln>
              <a:solidFill>
                <a:schemeClr val="bg1"/>
              </a:solidFill>
              <a:effectLst/>
              <a:latin typeface="+mn-lt"/>
              <a:ea typeface="+mn-ea"/>
            </a:endParaRPr>
          </a:p>
        </p:txBody>
      </p:sp>
      <p:sp>
        <p:nvSpPr>
          <p:cNvPr id="48" name="角丸四角形 47"/>
          <p:cNvSpPr/>
          <p:nvPr/>
        </p:nvSpPr>
        <p:spPr bwMode="auto">
          <a:xfrm>
            <a:off x="251520" y="3357563"/>
            <a:ext cx="3888432" cy="864096"/>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b="0" i="0" u="none" strike="noStrike" cap="none" normalizeH="0" dirty="0">
                <a:ln>
                  <a:noFill/>
                </a:ln>
                <a:solidFill>
                  <a:schemeClr val="bg1"/>
                </a:solidFill>
                <a:effectLst/>
                <a:latin typeface="+mn-lt"/>
                <a:ea typeface="+mn-ea"/>
              </a:rPr>
              <a:t>既存システムを相互接続して統合</a:t>
            </a:r>
          </a:p>
        </p:txBody>
      </p:sp>
      <p:sp>
        <p:nvSpPr>
          <p:cNvPr id="49" name="角丸四角形 48"/>
          <p:cNvSpPr/>
          <p:nvPr/>
        </p:nvSpPr>
        <p:spPr bwMode="auto">
          <a:xfrm>
            <a:off x="251520" y="4941168"/>
            <a:ext cx="3888432" cy="1512168"/>
          </a:xfrm>
          <a:prstGeom prst="roundRect">
            <a:avLst>
              <a:gd name="adj" fmla="val 0"/>
            </a:avLst>
          </a:prstGeom>
          <a:solidFill>
            <a:schemeClr val="accent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en-US" altLang="ja-JP" sz="2200" dirty="0">
                <a:solidFill>
                  <a:schemeClr val="bg1"/>
                </a:solidFill>
              </a:rPr>
              <a:t>EAI (1990</a:t>
            </a:r>
            <a:r>
              <a:rPr lang="ja-JP" altLang="en-US" sz="2200" dirty="0">
                <a:solidFill>
                  <a:schemeClr val="bg1"/>
                </a:solidFill>
              </a:rPr>
              <a:t>年代末</a:t>
            </a:r>
            <a:r>
              <a:rPr lang="en-US" altLang="ja-JP" sz="2200" dirty="0">
                <a:solidFill>
                  <a:schemeClr val="bg1"/>
                </a:solidFill>
              </a:rPr>
              <a:t>)</a:t>
            </a:r>
          </a:p>
          <a:p>
            <a:pPr lvl="1" indent="-7938"/>
            <a:r>
              <a:rPr lang="ja-JP" altLang="en-US" dirty="0">
                <a:solidFill>
                  <a:schemeClr val="bg1"/>
                </a:solidFill>
              </a:rPr>
              <a:t>ばらばらに開発された業務システムをプロトコル変換などで統合</a:t>
            </a:r>
            <a:endParaRPr lang="en-US" altLang="ja-JP" dirty="0">
              <a:solidFill>
                <a:schemeClr val="bg1"/>
              </a:solidFill>
            </a:endParaRPr>
          </a:p>
        </p:txBody>
      </p:sp>
      <p:sp>
        <p:nvSpPr>
          <p:cNvPr id="50" name="下矢印 49"/>
          <p:cNvSpPr/>
          <p:nvPr/>
        </p:nvSpPr>
        <p:spPr bwMode="auto">
          <a:xfrm>
            <a:off x="1727684" y="4365104"/>
            <a:ext cx="936104" cy="432048"/>
          </a:xfrm>
          <a:prstGeom prst="downArrow">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chemeClr val="bg1"/>
              </a:solidFill>
              <a:effectLst/>
              <a:latin typeface="+mn-lt"/>
              <a:ea typeface="+mn-ea"/>
            </a:endParaRPr>
          </a:p>
        </p:txBody>
      </p:sp>
      <p:sp>
        <p:nvSpPr>
          <p:cNvPr id="51" name="角丸四角形 50"/>
          <p:cNvSpPr/>
          <p:nvPr/>
        </p:nvSpPr>
        <p:spPr bwMode="auto">
          <a:xfrm>
            <a:off x="251520" y="1000310"/>
            <a:ext cx="3888432" cy="2284674"/>
          </a:xfrm>
          <a:prstGeom prst="roundRect">
            <a:avLst>
              <a:gd name="adj" fmla="val 0"/>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r>
              <a:rPr lang="ja-JP" altLang="en-US" sz="2000" dirty="0">
                <a:solidFill>
                  <a:schemeClr val="bg1"/>
                </a:solidFill>
              </a:rPr>
              <a:t>従来は部分最適な業務システム</a:t>
            </a:r>
            <a:endParaRPr lang="en-US" altLang="ja-JP" sz="2000" dirty="0">
              <a:solidFill>
                <a:schemeClr val="bg1"/>
              </a:solidFill>
            </a:endParaRPr>
          </a:p>
          <a:p>
            <a:pPr lvl="1" indent="-188913"/>
            <a:endParaRPr lang="en-US" altLang="ja-JP" sz="1600" dirty="0">
              <a:solidFill>
                <a:schemeClr val="bg1"/>
              </a:solidFill>
            </a:endParaRPr>
          </a:p>
          <a:p>
            <a:pPr marL="554037" lvl="1" indent="-285750">
              <a:buFont typeface="Wingdings" charset="2"/>
              <a:buChar char="Ø"/>
            </a:pPr>
            <a:r>
              <a:rPr lang="ja-JP" altLang="en-US" sz="1400" dirty="0">
                <a:solidFill>
                  <a:schemeClr val="bg1"/>
                </a:solidFill>
              </a:rPr>
              <a:t>個別にシステム設計開発</a:t>
            </a:r>
            <a:endParaRPr lang="en-US" altLang="ja-JP" sz="1400" dirty="0">
              <a:solidFill>
                <a:schemeClr val="bg1"/>
              </a:solidFill>
            </a:endParaRPr>
          </a:p>
          <a:p>
            <a:pPr marL="554037" lvl="1" indent="-285750">
              <a:buFont typeface="Wingdings" charset="2"/>
              <a:buChar char="Ø"/>
            </a:pPr>
            <a:r>
              <a:rPr lang="ja-JP" altLang="en-US" sz="1400" dirty="0">
                <a:solidFill>
                  <a:schemeClr val="bg1"/>
                </a:solidFill>
              </a:rPr>
              <a:t>現場の仕事をそのままシステム化</a:t>
            </a:r>
            <a:endParaRPr lang="en-US" altLang="ja-JP" sz="1400" dirty="0">
              <a:solidFill>
                <a:schemeClr val="bg1"/>
              </a:solidFill>
            </a:endParaRPr>
          </a:p>
          <a:p>
            <a:pPr marL="554037" lvl="1" indent="-285750">
              <a:buFont typeface="Wingdings" charset="2"/>
              <a:buChar char="Ø"/>
            </a:pPr>
            <a:r>
              <a:rPr lang="ja-JP" altLang="en-US" sz="1400" dirty="0">
                <a:solidFill>
                  <a:schemeClr val="bg1"/>
                </a:solidFill>
              </a:rPr>
              <a:t>「その時点」での技術を使って開発</a:t>
            </a:r>
            <a:endParaRPr lang="en-US" altLang="ja-JP" sz="1400" dirty="0">
              <a:solidFill>
                <a:schemeClr val="bg1"/>
              </a:solidFill>
            </a:endParaRPr>
          </a:p>
          <a:p>
            <a:pPr marL="554037" lvl="1" indent="-285750">
              <a:buFont typeface="Wingdings" charset="2"/>
              <a:buChar char="Ø"/>
            </a:pPr>
            <a:r>
              <a:rPr lang="ja-JP" altLang="en-US" sz="1400" dirty="0">
                <a:solidFill>
                  <a:schemeClr val="bg1"/>
                </a:solidFill>
              </a:rPr>
              <a:t>他システムとの連携は必要に応じて設計・実装</a:t>
            </a:r>
            <a:endParaRPr lang="en-US" altLang="ja-JP" sz="1400" dirty="0">
              <a:solidFill>
                <a:schemeClr val="bg1"/>
              </a:solidFill>
            </a:endParaRPr>
          </a:p>
          <a:p>
            <a:pPr marL="554037" lvl="1" indent="-285750">
              <a:buFont typeface="Wingdings" charset="2"/>
              <a:buChar char="Ø"/>
            </a:pPr>
            <a:r>
              <a:rPr lang="ja-JP" altLang="en-US" sz="1400" dirty="0">
                <a:solidFill>
                  <a:schemeClr val="bg1"/>
                </a:solidFill>
              </a:rPr>
              <a:t>全社的最適化という視点はない</a:t>
            </a:r>
            <a:endParaRPr lang="en-US" altLang="ja-JP" sz="1400" dirty="0">
              <a:solidFill>
                <a:schemeClr val="bg1"/>
              </a:solidFill>
            </a:endParaRPr>
          </a:p>
        </p:txBody>
      </p:sp>
      <p:sp>
        <p:nvSpPr>
          <p:cNvPr id="52" name="角丸四角形 51"/>
          <p:cNvSpPr/>
          <p:nvPr/>
        </p:nvSpPr>
        <p:spPr bwMode="auto">
          <a:xfrm>
            <a:off x="5004048" y="1000310"/>
            <a:ext cx="3888432" cy="2284674"/>
          </a:xfrm>
          <a:prstGeom prst="roundRect">
            <a:avLst>
              <a:gd name="adj" fmla="val 0"/>
            </a:avLst>
          </a:prstGeom>
          <a:solidFill>
            <a:schemeClr val="accent5"/>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ja-JP" altLang="en-US" sz="2000" dirty="0">
                <a:solidFill>
                  <a:schemeClr val="bg1"/>
                </a:solidFill>
              </a:rPr>
              <a:t>全社最適化手法</a:t>
            </a:r>
            <a:endParaRPr lang="en-US" altLang="ja-JP" sz="2000" dirty="0">
              <a:solidFill>
                <a:schemeClr val="bg1"/>
              </a:solidFill>
            </a:endParaRPr>
          </a:p>
          <a:p>
            <a:pPr marL="366713" lvl="1" indent="-188913"/>
            <a:endParaRPr lang="en-US" altLang="ja-JP" sz="2000" dirty="0">
              <a:solidFill>
                <a:schemeClr val="bg1"/>
              </a:solidFill>
            </a:endParaRPr>
          </a:p>
          <a:p>
            <a:pPr marL="366713" lvl="1" indent="-188913"/>
            <a:r>
              <a:rPr lang="en-US" altLang="ja-JP" sz="2000" dirty="0">
                <a:solidFill>
                  <a:schemeClr val="bg1"/>
                </a:solidFill>
              </a:rPr>
              <a:t>EA </a:t>
            </a:r>
            <a:r>
              <a:rPr lang="en-US" altLang="ja-JP" sz="1400" dirty="0">
                <a:solidFill>
                  <a:schemeClr val="bg1"/>
                </a:solidFill>
              </a:rPr>
              <a:t>Enterprise Architecture</a:t>
            </a:r>
          </a:p>
          <a:p>
            <a:pPr marL="366713" lvl="1" indent="-188913"/>
            <a:endParaRPr lang="en-US" altLang="ja-JP" sz="1400" dirty="0">
              <a:solidFill>
                <a:schemeClr val="bg1"/>
              </a:solidFill>
            </a:endParaRPr>
          </a:p>
          <a:p>
            <a:pPr marL="366713" lvl="1" indent="-188913"/>
            <a:r>
              <a:rPr lang="en-US" altLang="ja-JP" sz="2000" dirty="0">
                <a:solidFill>
                  <a:schemeClr val="bg1"/>
                </a:solidFill>
              </a:rPr>
              <a:t>BPR</a:t>
            </a:r>
            <a:r>
              <a:rPr lang="en-US" altLang="ja-JP" sz="1400" dirty="0">
                <a:solidFill>
                  <a:schemeClr val="bg1"/>
                </a:solidFill>
              </a:rPr>
              <a:t> Business Process Re-engineering</a:t>
            </a:r>
          </a:p>
          <a:p>
            <a:pPr marL="366713" lvl="1" indent="-188913"/>
            <a:endParaRPr lang="en-US" altLang="ja-JP" sz="1400" dirty="0">
              <a:solidFill>
                <a:schemeClr val="bg1"/>
              </a:solidFill>
            </a:endParaRPr>
          </a:p>
          <a:p>
            <a:pPr marL="366713" lvl="1" indent="-188913"/>
            <a:r>
              <a:rPr lang="en-US" altLang="ja-JP" sz="2000" dirty="0">
                <a:solidFill>
                  <a:schemeClr val="bg1"/>
                </a:solidFill>
              </a:rPr>
              <a:t>ERP </a:t>
            </a:r>
            <a:r>
              <a:rPr lang="en-US" altLang="ja-JP" sz="1400" dirty="0">
                <a:solidFill>
                  <a:schemeClr val="bg1"/>
                </a:solidFill>
              </a:rPr>
              <a:t>Enterprise Resource Planning</a:t>
            </a:r>
          </a:p>
        </p:txBody>
      </p:sp>
      <p:sp>
        <p:nvSpPr>
          <p:cNvPr id="53" name="右矢印 52"/>
          <p:cNvSpPr/>
          <p:nvPr/>
        </p:nvSpPr>
        <p:spPr bwMode="auto">
          <a:xfrm>
            <a:off x="4211960" y="1278551"/>
            <a:ext cx="648072" cy="1728192"/>
          </a:xfrm>
          <a:prstGeom prst="rightArrow">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a:ln>
                <a:noFill/>
              </a:ln>
              <a:solidFill>
                <a:srgbClr val="484848"/>
              </a:solidFill>
              <a:effectLst/>
              <a:latin typeface="+mn-lt"/>
              <a:ea typeface="+mn-ea"/>
            </a:endParaRPr>
          </a:p>
        </p:txBody>
      </p:sp>
      <p:sp>
        <p:nvSpPr>
          <p:cNvPr id="109" name="下矢印 108"/>
          <p:cNvSpPr/>
          <p:nvPr/>
        </p:nvSpPr>
        <p:spPr bwMode="auto">
          <a:xfrm>
            <a:off x="6588224" y="4365104"/>
            <a:ext cx="936104" cy="432048"/>
          </a:xfrm>
          <a:prstGeom prst="downArrow">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dirty="0">
              <a:ln>
                <a:noFill/>
              </a:ln>
              <a:solidFill>
                <a:schemeClr val="bg1"/>
              </a:solidFill>
              <a:effectLst/>
              <a:latin typeface="+mn-lt"/>
              <a:ea typeface="+mn-ea"/>
            </a:endParaRPr>
          </a:p>
        </p:txBody>
      </p:sp>
    </p:spTree>
    <p:extLst>
      <p:ext uri="{BB962C8B-B14F-4D97-AF65-F5344CB8AC3E}">
        <p14:creationId xmlns:p14="http://schemas.microsoft.com/office/powerpoint/2010/main" val="484487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109"/>
                                        </p:tgtEl>
                                        <p:attrNameLst>
                                          <p:attrName>style.visibility</p:attrName>
                                        </p:attrNameLst>
                                      </p:cBhvr>
                                      <p:to>
                                        <p:strVal val="visible"/>
                                      </p:to>
                                    </p:set>
                                    <p:animEffect transition="in" filter="wipe(up)">
                                      <p:cBhvr>
                                        <p:cTn id="14" dur="500"/>
                                        <p:tgtEl>
                                          <p:spTgt spid="109"/>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ppt_w</p:attrName>
                                        </p:attrNameLst>
                                      </p:cBhvr>
                                      <p:tavLst>
                                        <p:tav tm="0">
                                          <p:val>
                                            <p:fltVal val="0"/>
                                          </p:val>
                                        </p:tav>
                                        <p:tav tm="100000">
                                          <p:val>
                                            <p:strVal val="#ppt_w"/>
                                          </p:val>
                                        </p:tav>
                                      </p:tavLst>
                                    </p:anim>
                                    <p:anim calcmode="lin" valueType="num">
                                      <p:cBhvr>
                                        <p:cTn id="19" dur="500" fill="hold"/>
                                        <p:tgtEl>
                                          <p:spTgt spid="15"/>
                                        </p:tgtEl>
                                        <p:attrNameLst>
                                          <p:attrName>ppt_h</p:attrName>
                                        </p:attrNameLst>
                                      </p:cBhvr>
                                      <p:tavLst>
                                        <p:tav tm="0">
                                          <p:val>
                                            <p:fltVal val="0"/>
                                          </p:val>
                                        </p:tav>
                                        <p:tav tm="100000">
                                          <p:val>
                                            <p:strVal val="#ppt_h"/>
                                          </p:val>
                                        </p:tav>
                                      </p:tavLst>
                                    </p:anim>
                                    <p:animEffect transition="in" filter="fade">
                                      <p:cBhvr>
                                        <p:cTn id="2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1" grpId="0" animBg="1"/>
      <p:bldP spid="10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ハイプサイクル（</a:t>
            </a:r>
            <a:r>
              <a:rPr lang="en-US" altLang="ja-JP"/>
              <a:t>2005</a:t>
            </a:r>
            <a:r>
              <a:rPr lang="ja-JP" altLang="en-US"/>
              <a:t>年）</a:t>
            </a:r>
            <a:endParaRPr kumimoji="1" lang="ja-JP" altLang="en-US"/>
          </a:p>
        </p:txBody>
      </p:sp>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088" y="1434584"/>
            <a:ext cx="7632791" cy="45411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正方形/長方形 2"/>
          <p:cNvSpPr/>
          <p:nvPr/>
        </p:nvSpPr>
        <p:spPr>
          <a:xfrm>
            <a:off x="3096344" y="5975702"/>
            <a:ext cx="5868144" cy="261610"/>
          </a:xfrm>
          <a:prstGeom prst="rect">
            <a:avLst/>
          </a:prstGeom>
        </p:spPr>
        <p:txBody>
          <a:bodyPr wrap="square">
            <a:spAutoFit/>
          </a:bodyPr>
          <a:lstStyle/>
          <a:p>
            <a:pPr algn="r"/>
            <a:r>
              <a:rPr lang="en-US" altLang="ja-JP" sz="1100"/>
              <a:t>http://www.gartner.com/teleconferences/attributes/attr_129930_115.pdf</a:t>
            </a:r>
            <a:endParaRPr lang="ja-JP" altLang="en-US" sz="1100"/>
          </a:p>
        </p:txBody>
      </p:sp>
      <p:sp>
        <p:nvSpPr>
          <p:cNvPr id="5" name="正方形/長方形 3"/>
          <p:cNvSpPr>
            <a:spLocks noChangeArrowheads="1"/>
          </p:cNvSpPr>
          <p:nvPr/>
        </p:nvSpPr>
        <p:spPr bwMode="auto">
          <a:xfrm>
            <a:off x="2771800" y="5239997"/>
            <a:ext cx="1400100" cy="333618"/>
          </a:xfrm>
          <a:prstGeom prst="rect">
            <a:avLst/>
          </a:prstGeom>
          <a:noFill/>
          <a:ln w="38100" algn="ctr">
            <a:solidFill>
              <a:srgbClr val="C00000"/>
            </a:solidFill>
            <a:round/>
            <a:headEnd/>
            <a:tailEnd/>
          </a:ln>
        </p:spPr>
        <p:txBody>
          <a:bodyPr anchor="ctr"/>
          <a:lstStyle/>
          <a:p>
            <a:pPr>
              <a:spcBef>
                <a:spcPct val="20000"/>
              </a:spcBef>
            </a:pPr>
            <a:endParaRPr kumimoji="0" lang="ja-JP" altLang="en-US" sz="1400">
              <a:solidFill>
                <a:srgbClr val="484848"/>
              </a:solidFill>
              <a:ea typeface="HG丸ｺﾞｼｯｸM-PRO" pitchFamily="50" charset="-128"/>
            </a:endParaRPr>
          </a:p>
        </p:txBody>
      </p:sp>
    </p:spTree>
    <p:extLst>
      <p:ext uri="{BB962C8B-B14F-4D97-AF65-F5344CB8AC3E}">
        <p14:creationId xmlns:p14="http://schemas.microsoft.com/office/powerpoint/2010/main" val="62595545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3"/>
          <a:stretch>
            <a:fillRect/>
          </a:stretch>
        </p:blipFill>
        <p:spPr>
          <a:xfrm>
            <a:off x="1116322" y="892842"/>
            <a:ext cx="6911351" cy="5572377"/>
          </a:xfrm>
          <a:prstGeom prst="rect">
            <a:avLst/>
          </a:prstGeom>
        </p:spPr>
      </p:pic>
      <p:sp>
        <p:nvSpPr>
          <p:cNvPr id="9218" name="タイトル 3"/>
          <p:cNvSpPr>
            <a:spLocks noGrp="1"/>
          </p:cNvSpPr>
          <p:nvPr>
            <p:ph type="title"/>
          </p:nvPr>
        </p:nvSpPr>
        <p:spPr/>
        <p:txBody>
          <a:bodyPr/>
          <a:lstStyle/>
          <a:p>
            <a:r>
              <a:rPr lang="ja-JP" altLang="en-US" dirty="0"/>
              <a:t>ハイプサイクル（</a:t>
            </a:r>
            <a:r>
              <a:rPr lang="en-US" altLang="ja-JP" dirty="0"/>
              <a:t>2014</a:t>
            </a:r>
            <a:r>
              <a:rPr lang="ja-JP" altLang="en-US" dirty="0"/>
              <a:t>年）</a:t>
            </a:r>
          </a:p>
        </p:txBody>
      </p:sp>
      <p:sp>
        <p:nvSpPr>
          <p:cNvPr id="9220" name="正方形/長方形 3"/>
          <p:cNvSpPr>
            <a:spLocks noChangeArrowheads="1"/>
          </p:cNvSpPr>
          <p:nvPr/>
        </p:nvSpPr>
        <p:spPr bwMode="auto">
          <a:xfrm>
            <a:off x="5143500" y="4095982"/>
            <a:ext cx="1346510" cy="214313"/>
          </a:xfrm>
          <a:prstGeom prst="rect">
            <a:avLst/>
          </a:prstGeom>
          <a:noFill/>
          <a:ln w="38100" algn="ctr">
            <a:solidFill>
              <a:srgbClr val="C00000"/>
            </a:solidFill>
            <a:round/>
            <a:headEnd/>
            <a:tailEnd/>
          </a:ln>
        </p:spPr>
        <p:txBody>
          <a:bodyPr anchor="ctr"/>
          <a:lstStyle/>
          <a:p>
            <a:pPr>
              <a:spcBef>
                <a:spcPct val="20000"/>
              </a:spcBef>
            </a:pPr>
            <a:endParaRPr kumimoji="0" lang="ja-JP" altLang="en-US" sz="1400">
              <a:solidFill>
                <a:srgbClr val="484848"/>
              </a:solidFill>
              <a:ea typeface="HG丸ｺﾞｼｯｸM-PRO" pitchFamily="50" charset="-128"/>
            </a:endParaRPr>
          </a:p>
        </p:txBody>
      </p:sp>
    </p:spTree>
    <p:extLst>
      <p:ext uri="{BB962C8B-B14F-4D97-AF65-F5344CB8AC3E}">
        <p14:creationId xmlns:p14="http://schemas.microsoft.com/office/powerpoint/2010/main" val="792765685"/>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タイトル 1"/>
          <p:cNvSpPr>
            <a:spLocks noGrp="1"/>
          </p:cNvSpPr>
          <p:nvPr>
            <p:ph type="title"/>
          </p:nvPr>
        </p:nvSpPr>
        <p:spPr/>
        <p:txBody>
          <a:bodyPr/>
          <a:lstStyle/>
          <a:p>
            <a:r>
              <a:rPr lang="en-US" altLang="ja-JP" dirty="0"/>
              <a:t>SOA</a:t>
            </a:r>
            <a:r>
              <a:rPr lang="ja-JP" altLang="en-US" dirty="0"/>
              <a:t>は思想であり考え方</a:t>
            </a:r>
          </a:p>
        </p:txBody>
      </p:sp>
      <p:sp>
        <p:nvSpPr>
          <p:cNvPr id="7171" name="コンテンツ プレースホルダ 2"/>
          <p:cNvSpPr>
            <a:spLocks noGrp="1"/>
          </p:cNvSpPr>
          <p:nvPr>
            <p:ph idx="1"/>
          </p:nvPr>
        </p:nvSpPr>
        <p:spPr bwMode="auto">
          <a:xfrm>
            <a:off x="457200" y="1189038"/>
            <a:ext cx="8229600" cy="4525962"/>
          </a:xfrm>
          <a:noFill/>
          <a:ln>
            <a:miter lim="800000"/>
            <a:headEnd/>
            <a:tailEnd/>
          </a:ln>
        </p:spPr>
        <p:txBody>
          <a:bodyPr vert="horz" wrap="square" lIns="91440" tIns="45720" rIns="91440" bIns="45720" numCol="1" anchor="t" anchorCtr="0" compatLnSpc="1">
            <a:prstTxWarp prst="textNoShape">
              <a:avLst/>
            </a:prstTxWarp>
          </a:bodyPr>
          <a:lstStyle/>
          <a:p>
            <a:r>
              <a:rPr lang="en-US" altLang="ja-JP" sz="1800" dirty="0"/>
              <a:t>SOA</a:t>
            </a:r>
            <a:r>
              <a:rPr lang="ja-JP" altLang="en-US" sz="1800" dirty="0"/>
              <a:t>の定義（</a:t>
            </a:r>
            <a:r>
              <a:rPr lang="en-US" altLang="ja-JP" sz="1800" dirty="0"/>
              <a:t>Wikipedia</a:t>
            </a:r>
            <a:r>
              <a:rPr lang="ja-JP" altLang="en-US" sz="1800" dirty="0"/>
              <a:t>）</a:t>
            </a:r>
            <a:endParaRPr lang="en-US" altLang="ja-JP" sz="1800" dirty="0"/>
          </a:p>
          <a:p>
            <a:pPr lvl="1"/>
            <a:r>
              <a:rPr lang="ja-JP" altLang="en-US" sz="1400" dirty="0">
                <a:ea typeface="+mn-ea"/>
              </a:rPr>
              <a:t>業務上の一処理に相当する単位でソフトウェアが構成されていること。</a:t>
            </a:r>
            <a:r>
              <a:rPr lang="en-US" altLang="ja-JP" sz="1400" dirty="0">
                <a:ea typeface="+mn-ea"/>
              </a:rPr>
              <a:t>SOA</a:t>
            </a:r>
            <a:r>
              <a:rPr lang="ja-JP" altLang="en-US" sz="1400" dirty="0">
                <a:ea typeface="+mn-ea"/>
              </a:rPr>
              <a:t>におけるサービスとは、その構成単位のことである。プログラム上の部品ではなく、たとえば「決済する」「在庫状況を照会する」などの単位で一つのサービスとすることが求められる。どの程度の規模（粒度）を一つのサービスとするが良いのかについては様々な議論がある。</a:t>
            </a:r>
          </a:p>
          <a:p>
            <a:pPr lvl="1"/>
            <a:r>
              <a:rPr lang="ja-JP" altLang="en-US" sz="1400" dirty="0">
                <a:ea typeface="+mn-ea"/>
              </a:rPr>
              <a:t>オープンで標準化されている技術仕様を用いてサービスのインタフェースが定義され、それに従った呼び出し、応答が可能であること。その技術的基盤として、</a:t>
            </a:r>
            <a:r>
              <a:rPr lang="en-US" altLang="ja-JP" sz="1400" dirty="0">
                <a:ea typeface="+mn-ea"/>
              </a:rPr>
              <a:t>Web</a:t>
            </a:r>
            <a:r>
              <a:rPr lang="ja-JP" altLang="en-US" sz="1400" dirty="0">
                <a:ea typeface="+mn-ea"/>
              </a:rPr>
              <a:t>サービスの使用が事実上必須となっている。</a:t>
            </a:r>
          </a:p>
          <a:p>
            <a:pPr lvl="1"/>
            <a:r>
              <a:rPr lang="ja-JP" altLang="en-US" sz="1400" dirty="0">
                <a:ea typeface="+mn-ea"/>
              </a:rPr>
              <a:t>サービスをネットワーク上で連携させてシステムの全体を素早く構築できること。この段階にいたるまでには、先の二つの条件が必須となる。さらに、サービスを単位として業務処理の流れを記述する技術や、その記述通りにシステム連携を実行する技術も必要となる。</a:t>
            </a:r>
            <a:endParaRPr lang="en-US" altLang="ja-JP" sz="1400" dirty="0">
              <a:ea typeface="+mn-ea"/>
            </a:endParaRPr>
          </a:p>
        </p:txBody>
      </p:sp>
      <p:sp>
        <p:nvSpPr>
          <p:cNvPr id="7172" name="角丸四角形 4"/>
          <p:cNvSpPr>
            <a:spLocks noChangeArrowheads="1"/>
          </p:cNvSpPr>
          <p:nvPr/>
        </p:nvSpPr>
        <p:spPr bwMode="auto">
          <a:xfrm>
            <a:off x="2051720" y="4005065"/>
            <a:ext cx="6552728" cy="1656183"/>
          </a:xfrm>
          <a:prstGeom prst="roundRect">
            <a:avLst>
              <a:gd name="adj" fmla="val 0"/>
            </a:avLst>
          </a:prstGeom>
          <a:solidFill>
            <a:schemeClr val="accent1"/>
          </a:solidFill>
          <a:ln w="38100" algn="ctr">
            <a:noFill/>
            <a:round/>
            <a:headEnd/>
            <a:tailEnd/>
          </a:ln>
        </p:spPr>
        <p:txBody>
          <a:bodyPr anchor="ctr"/>
          <a:lstStyle/>
          <a:p>
            <a:r>
              <a:rPr lang="en-US" altLang="ja-JP" sz="1400" dirty="0">
                <a:solidFill>
                  <a:schemeClr val="bg1"/>
                </a:solidFill>
                <a:latin typeface="+mn-lt"/>
                <a:ea typeface="+mn-ea"/>
              </a:rPr>
              <a:t>SOA</a:t>
            </a:r>
            <a:r>
              <a:rPr lang="ja-JP" altLang="en-US" sz="1400" dirty="0">
                <a:solidFill>
                  <a:schemeClr val="bg1"/>
                </a:solidFill>
                <a:latin typeface="+mn-lt"/>
                <a:ea typeface="+mn-ea"/>
              </a:rPr>
              <a:t>とは、ビジネスプロセスに沿って業務システムを構築することであり、システム構築の手法（思想）といえる。</a:t>
            </a:r>
            <a:endParaRPr lang="en-US" altLang="ja-JP" sz="1400" dirty="0">
              <a:solidFill>
                <a:schemeClr val="bg1"/>
              </a:solidFill>
              <a:latin typeface="+mn-lt"/>
              <a:ea typeface="+mn-ea"/>
            </a:endParaRPr>
          </a:p>
          <a:p>
            <a:r>
              <a:rPr lang="en-US" altLang="ja-JP" sz="1400" dirty="0">
                <a:solidFill>
                  <a:schemeClr val="bg1"/>
                </a:solidFill>
              </a:rPr>
              <a:t>SOA</a:t>
            </a:r>
            <a:r>
              <a:rPr lang="ja-JP" altLang="en-US" sz="1400" dirty="0">
                <a:solidFill>
                  <a:schemeClr val="bg1"/>
                </a:solidFill>
              </a:rPr>
              <a:t>という製品は存在しない。</a:t>
            </a:r>
            <a:r>
              <a:rPr lang="en-US" altLang="ja-JP" sz="1400" dirty="0">
                <a:solidFill>
                  <a:schemeClr val="bg1"/>
                </a:solidFill>
              </a:rPr>
              <a:t>SOA</a:t>
            </a:r>
            <a:r>
              <a:rPr lang="ja-JP" altLang="en-US" sz="1400" dirty="0">
                <a:solidFill>
                  <a:schemeClr val="bg1"/>
                </a:solidFill>
              </a:rPr>
              <a:t>という考え方に基づいて、</a:t>
            </a:r>
            <a:r>
              <a:rPr lang="ja-JP" altLang="en-US" sz="1400" dirty="0">
                <a:solidFill>
                  <a:schemeClr val="bg1"/>
                </a:solidFill>
                <a:latin typeface="+mn-lt"/>
                <a:ea typeface="+mn-ea"/>
              </a:rPr>
              <a:t>大規模なシステムを個々のプロセスに対応するサービスの集まりとして構築する。</a:t>
            </a:r>
            <a:endParaRPr lang="en-US" altLang="ja-JP" sz="1400" dirty="0">
              <a:solidFill>
                <a:schemeClr val="bg1"/>
              </a:solidFill>
              <a:latin typeface="+mn-lt"/>
              <a:ea typeface="+mn-ea"/>
            </a:endParaRPr>
          </a:p>
          <a:p>
            <a:r>
              <a:rPr lang="ja-JP" altLang="en-US" sz="1400" dirty="0">
                <a:solidFill>
                  <a:schemeClr val="bg1"/>
                </a:solidFill>
                <a:latin typeface="+mn-lt"/>
                <a:ea typeface="+mn-ea"/>
              </a:rPr>
              <a:t>実装方法として</a:t>
            </a:r>
            <a:r>
              <a:rPr lang="en-US" altLang="ja-JP" sz="1400" dirty="0">
                <a:solidFill>
                  <a:schemeClr val="bg1"/>
                </a:solidFill>
                <a:latin typeface="+mn-lt"/>
                <a:ea typeface="+mn-ea"/>
              </a:rPr>
              <a:t>Web</a:t>
            </a:r>
            <a:r>
              <a:rPr lang="ja-JP" altLang="en-US" sz="1400" dirty="0">
                <a:solidFill>
                  <a:schemeClr val="bg1"/>
                </a:solidFill>
                <a:latin typeface="+mn-lt"/>
                <a:ea typeface="+mn-ea"/>
              </a:rPr>
              <a:t>サービスが使われることが多いが、</a:t>
            </a:r>
            <a:r>
              <a:rPr lang="en-US" altLang="ja-JP" sz="1400" dirty="0">
                <a:solidFill>
                  <a:schemeClr val="bg1"/>
                </a:solidFill>
                <a:latin typeface="+mn-lt"/>
                <a:ea typeface="+mn-ea"/>
              </a:rPr>
              <a:t>Web</a:t>
            </a:r>
            <a:r>
              <a:rPr lang="ja-JP" altLang="en-US" sz="1400" dirty="0">
                <a:solidFill>
                  <a:schemeClr val="bg1"/>
                </a:solidFill>
                <a:latin typeface="+mn-lt"/>
                <a:ea typeface="+mn-ea"/>
              </a:rPr>
              <a:t>サービス＝</a:t>
            </a:r>
            <a:r>
              <a:rPr lang="en-US" altLang="ja-JP" sz="1400" dirty="0">
                <a:solidFill>
                  <a:schemeClr val="bg1"/>
                </a:solidFill>
                <a:latin typeface="+mn-lt"/>
                <a:ea typeface="+mn-ea"/>
              </a:rPr>
              <a:t>SOA</a:t>
            </a:r>
            <a:r>
              <a:rPr lang="ja-JP" altLang="en-US" sz="1400" dirty="0">
                <a:solidFill>
                  <a:schemeClr val="bg1"/>
                </a:solidFill>
                <a:latin typeface="+mn-lt"/>
                <a:ea typeface="+mn-ea"/>
              </a:rPr>
              <a:t>ではない。</a:t>
            </a:r>
            <a:r>
              <a:rPr lang="en-US" altLang="ja-JP" sz="1400" dirty="0">
                <a:solidFill>
                  <a:schemeClr val="bg1"/>
                </a:solidFill>
                <a:latin typeface="+mn-lt"/>
                <a:ea typeface="+mn-ea"/>
              </a:rPr>
              <a:t>Web</a:t>
            </a:r>
            <a:r>
              <a:rPr lang="ja-JP" altLang="en-US" sz="1400" dirty="0">
                <a:solidFill>
                  <a:schemeClr val="bg1"/>
                </a:solidFill>
                <a:latin typeface="+mn-lt"/>
                <a:ea typeface="+mn-ea"/>
              </a:rPr>
              <a:t>アプリケーションサーバーや</a:t>
            </a:r>
            <a:r>
              <a:rPr lang="en-US" altLang="ja-JP" sz="1400" dirty="0">
                <a:solidFill>
                  <a:schemeClr val="bg1"/>
                </a:solidFill>
                <a:latin typeface="+mn-lt"/>
                <a:ea typeface="+mn-ea"/>
              </a:rPr>
              <a:t>SOAP</a:t>
            </a:r>
            <a:r>
              <a:rPr lang="ja-JP" altLang="en-US" sz="1400" dirty="0">
                <a:solidFill>
                  <a:schemeClr val="bg1"/>
                </a:solidFill>
                <a:latin typeface="+mn-lt"/>
                <a:ea typeface="+mn-ea"/>
              </a:rPr>
              <a:t>などは</a:t>
            </a:r>
            <a:r>
              <a:rPr lang="en-US" altLang="ja-JP" sz="1400" dirty="0">
                <a:solidFill>
                  <a:schemeClr val="bg1"/>
                </a:solidFill>
                <a:latin typeface="+mn-lt"/>
                <a:ea typeface="+mn-ea"/>
              </a:rPr>
              <a:t>SOA</a:t>
            </a:r>
            <a:r>
              <a:rPr lang="ja-JP" altLang="en-US" sz="1400" dirty="0">
                <a:solidFill>
                  <a:schemeClr val="bg1"/>
                </a:solidFill>
                <a:latin typeface="+mn-lt"/>
                <a:ea typeface="+mn-ea"/>
              </a:rPr>
              <a:t>によるシステム構築のための技術的要素に過ぎない。</a:t>
            </a:r>
            <a:endParaRPr lang="en-US" altLang="ja-JP" sz="1400" dirty="0">
              <a:solidFill>
                <a:schemeClr val="bg1"/>
              </a:solidFill>
              <a:latin typeface="+mn-lt"/>
              <a:ea typeface="+mn-ea"/>
            </a:endParaRPr>
          </a:p>
        </p:txBody>
      </p:sp>
      <p:sp>
        <p:nvSpPr>
          <p:cNvPr id="2" name="右矢印 1"/>
          <p:cNvSpPr/>
          <p:nvPr/>
        </p:nvSpPr>
        <p:spPr bwMode="auto">
          <a:xfrm>
            <a:off x="1043608" y="4077072"/>
            <a:ext cx="864096" cy="1490533"/>
          </a:xfrm>
          <a:prstGeom prst="rightArrow">
            <a:avLst/>
          </a:prstGeom>
          <a:solidFill>
            <a:schemeClr val="accent1"/>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400" b="0" i="0" u="none" strike="noStrike" cap="none" normalizeH="0">
              <a:ln>
                <a:noFill/>
              </a:ln>
              <a:solidFill>
                <a:srgbClr val="484848"/>
              </a:solidFill>
              <a:effectLst/>
              <a:latin typeface="+mn-lt"/>
              <a:ea typeface="+mn-ea"/>
            </a:endParaRPr>
          </a:p>
        </p:txBody>
      </p:sp>
      <p:sp>
        <p:nvSpPr>
          <p:cNvPr id="3" name="角丸四角形 2"/>
          <p:cNvSpPr/>
          <p:nvPr/>
        </p:nvSpPr>
        <p:spPr bwMode="auto">
          <a:xfrm>
            <a:off x="971600" y="5805264"/>
            <a:ext cx="7632848" cy="648072"/>
          </a:xfrm>
          <a:prstGeom prst="roundRect">
            <a:avLst>
              <a:gd name="adj" fmla="val 0"/>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800" b="0" i="0" u="none" strike="noStrike" cap="none" normalizeH="0">
                <a:ln>
                  <a:noFill/>
                </a:ln>
                <a:solidFill>
                  <a:schemeClr val="bg1"/>
                </a:solidFill>
                <a:effectLst/>
                <a:latin typeface="+mn-lt"/>
                <a:ea typeface="+mn-ea"/>
              </a:rPr>
              <a:t>クラウドと親和性が高い</a:t>
            </a:r>
          </a:p>
        </p:txBody>
      </p:sp>
    </p:spTree>
    <p:extLst>
      <p:ext uri="{BB962C8B-B14F-4D97-AF65-F5344CB8AC3E}">
        <p14:creationId xmlns:p14="http://schemas.microsoft.com/office/powerpoint/2010/main" val="1547695897"/>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dirty="0"/>
              <a:t>サーバーとクライアントの関係の変遷</a:t>
            </a:r>
          </a:p>
        </p:txBody>
      </p:sp>
      <p:grpSp>
        <p:nvGrpSpPr>
          <p:cNvPr id="4" name="グループ化 3"/>
          <p:cNvGrpSpPr/>
          <p:nvPr/>
        </p:nvGrpSpPr>
        <p:grpSpPr>
          <a:xfrm>
            <a:off x="380974" y="808319"/>
            <a:ext cx="2762250" cy="5302250"/>
            <a:chOff x="380974" y="808319"/>
            <a:chExt cx="2762250" cy="5302250"/>
          </a:xfrm>
        </p:grpSpPr>
        <p:sp>
          <p:nvSpPr>
            <p:cNvPr id="34" name="正方形/長方形 33"/>
            <p:cNvSpPr/>
            <p:nvPr/>
          </p:nvSpPr>
          <p:spPr>
            <a:xfrm>
              <a:off x="380974" y="808319"/>
              <a:ext cx="2762250" cy="5302250"/>
            </a:xfrm>
            <a:prstGeom prst="rect">
              <a:avLst/>
            </a:prstGeom>
            <a:solidFill>
              <a:srgbClr val="FFFBD2"/>
            </a:solidFill>
            <a:ln w="1905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3" name="図形グループ 22"/>
            <p:cNvGrpSpPr/>
            <p:nvPr/>
          </p:nvGrpSpPr>
          <p:grpSpPr>
            <a:xfrm>
              <a:off x="850354" y="4176492"/>
              <a:ext cx="960184" cy="932098"/>
              <a:chOff x="1084515" y="4732057"/>
              <a:chExt cx="960184" cy="932098"/>
            </a:xfrm>
          </p:grpSpPr>
          <p:grpSp>
            <p:nvGrpSpPr>
              <p:cNvPr id="18" name="図形グループ 17"/>
              <p:cNvGrpSpPr/>
              <p:nvPr/>
            </p:nvGrpSpPr>
            <p:grpSpPr>
              <a:xfrm>
                <a:off x="1084515" y="4879904"/>
                <a:ext cx="681672" cy="784251"/>
                <a:chOff x="2405315" y="4754508"/>
                <a:chExt cx="681672" cy="784251"/>
              </a:xfrm>
            </p:grpSpPr>
            <p:pic>
              <p:nvPicPr>
                <p:cNvPr id="11" name="図 10"/>
                <p:cNvPicPr>
                  <a:picLocks noChangeAspect="1"/>
                </p:cNvPicPr>
                <p:nvPr/>
              </p:nvPicPr>
              <p:blipFill>
                <a:blip r:embed="rId3">
                  <a:clrChange>
                    <a:clrFrom>
                      <a:srgbClr val="FFFFFF"/>
                    </a:clrFrom>
                    <a:clrTo>
                      <a:srgbClr val="FFFFFF">
                        <a:alpha val="0"/>
                      </a:srgbClr>
                    </a:clrTo>
                  </a:clrChange>
                </a:blip>
                <a:stretch>
                  <a:fillRect/>
                </a:stretch>
              </p:blipFill>
              <p:spPr>
                <a:xfrm>
                  <a:off x="2405315" y="4816478"/>
                  <a:ext cx="681672" cy="722281"/>
                </a:xfrm>
                <a:prstGeom prst="rect">
                  <a:avLst/>
                </a:prstGeom>
              </p:spPr>
            </p:pic>
            <p:sp>
              <p:nvSpPr>
                <p:cNvPr id="17" name="正方形/長方形 16"/>
                <p:cNvSpPr/>
                <p:nvPr/>
              </p:nvSpPr>
              <p:spPr>
                <a:xfrm>
                  <a:off x="2405315" y="4754508"/>
                  <a:ext cx="681672" cy="566792"/>
                </a:xfrm>
                <a:prstGeom prst="rect">
                  <a:avLst/>
                </a:prstGeom>
                <a:solidFill>
                  <a:srgbClr val="FFFBD2"/>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15" name="図 14"/>
              <p:cNvPicPr>
                <a:picLocks noChangeAspect="1"/>
              </p:cNvPicPr>
              <p:nvPr/>
            </p:nvPicPr>
            <p:blipFill>
              <a:blip r:embed="rId4">
                <a:clrChange>
                  <a:clrFrom>
                    <a:srgbClr val="FFFFFF"/>
                  </a:clrFrom>
                  <a:clrTo>
                    <a:srgbClr val="FFFFFF">
                      <a:alpha val="0"/>
                    </a:srgbClr>
                  </a:clrTo>
                </a:clrChange>
              </a:blip>
              <a:stretch>
                <a:fillRect/>
              </a:stretch>
            </p:blipFill>
            <p:spPr>
              <a:xfrm rot="10800000">
                <a:off x="1086645" y="4732057"/>
                <a:ext cx="679541" cy="593816"/>
              </a:xfrm>
              <a:prstGeom prst="rect">
                <a:avLst/>
              </a:prstGeom>
            </p:spPr>
          </p:pic>
          <p:sp>
            <p:nvSpPr>
              <p:cNvPr id="20" name="台形 19"/>
              <p:cNvSpPr/>
              <p:nvPr/>
            </p:nvSpPr>
            <p:spPr>
              <a:xfrm>
                <a:off x="1250950" y="5212971"/>
                <a:ext cx="361950" cy="196850"/>
              </a:xfrm>
              <a:prstGeom prst="trapezoid">
                <a:avLst/>
              </a:prstGeom>
              <a:solidFill>
                <a:schemeClr val="tx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角丸四角形 20"/>
              <p:cNvSpPr/>
              <p:nvPr/>
            </p:nvSpPr>
            <p:spPr>
              <a:xfrm>
                <a:off x="1766186" y="4732057"/>
                <a:ext cx="278513" cy="677761"/>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角丸四角形 21"/>
              <p:cNvSpPr/>
              <p:nvPr/>
            </p:nvSpPr>
            <p:spPr>
              <a:xfrm>
                <a:off x="1836037" y="4802575"/>
                <a:ext cx="45719" cy="243557"/>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 name="図形グループ 1"/>
            <p:cNvGrpSpPr/>
            <p:nvPr/>
          </p:nvGrpSpPr>
          <p:grpSpPr>
            <a:xfrm>
              <a:off x="2018985" y="4112805"/>
              <a:ext cx="685680" cy="766399"/>
              <a:chOff x="2381979" y="4922695"/>
              <a:chExt cx="685680" cy="766399"/>
            </a:xfrm>
          </p:grpSpPr>
          <p:pic>
            <p:nvPicPr>
              <p:cNvPr id="24" name="図 23"/>
              <p:cNvPicPr>
                <a:picLocks noChangeAspect="1"/>
              </p:cNvPicPr>
              <p:nvPr/>
            </p:nvPicPr>
            <p:blipFill>
              <a:blip r:embed="rId3">
                <a:clrChange>
                  <a:clrFrom>
                    <a:srgbClr val="FFFFFF"/>
                  </a:clrFrom>
                  <a:clrTo>
                    <a:srgbClr val="FFFFFF">
                      <a:alpha val="0"/>
                    </a:srgbClr>
                  </a:clrTo>
                </a:clrChange>
              </a:blip>
              <a:stretch>
                <a:fillRect/>
              </a:stretch>
            </p:blipFill>
            <p:spPr>
              <a:xfrm>
                <a:off x="2381979" y="4922695"/>
                <a:ext cx="685680" cy="726528"/>
              </a:xfrm>
              <a:prstGeom prst="rect">
                <a:avLst/>
              </a:prstGeom>
            </p:spPr>
          </p:pic>
          <p:sp>
            <p:nvSpPr>
              <p:cNvPr id="28" name="角丸四角形 27"/>
              <p:cNvSpPr/>
              <p:nvPr/>
            </p:nvSpPr>
            <p:spPr>
              <a:xfrm>
                <a:off x="2394679" y="5560455"/>
                <a:ext cx="662622" cy="128639"/>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35" name="正方形/長方形 34"/>
            <p:cNvSpPr/>
            <p:nvPr/>
          </p:nvSpPr>
          <p:spPr>
            <a:xfrm>
              <a:off x="555176" y="3183837"/>
              <a:ext cx="2461764" cy="709475"/>
            </a:xfrm>
            <a:prstGeom prst="rect">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en-US" altLang="ja-JP" sz="1400" dirty="0">
                <a:solidFill>
                  <a:srgbClr val="FFFFFF"/>
                </a:solidFill>
                <a:latin typeface="ＭＳ Ｐゴシック"/>
                <a:ea typeface="ＭＳ Ｐゴシック"/>
                <a:cs typeface="ＭＳ Ｐゴシック"/>
              </a:endParaRPr>
            </a:p>
            <a:p>
              <a:pPr algn="ctr"/>
              <a:endParaRPr lang="en-US" altLang="ja-JP" sz="1400" dirty="0">
                <a:solidFill>
                  <a:srgbClr val="FFFFFF"/>
                </a:solidFill>
                <a:latin typeface="ＭＳ Ｐゴシック"/>
                <a:ea typeface="ＭＳ Ｐゴシック"/>
                <a:cs typeface="ＭＳ Ｐゴシック"/>
              </a:endParaRPr>
            </a:p>
            <a:p>
              <a:pPr algn="ctr"/>
              <a:endParaRPr kumimoji="1" lang="en-US" altLang="ja-JP" sz="1400" dirty="0">
                <a:solidFill>
                  <a:srgbClr val="FFFFFF"/>
                </a:solidFill>
                <a:latin typeface="ＭＳ Ｐゴシック"/>
                <a:ea typeface="ＭＳ Ｐゴシック"/>
                <a:cs typeface="ＭＳ Ｐゴシック"/>
              </a:endParaRPr>
            </a:p>
            <a:p>
              <a:pPr algn="ctr"/>
              <a:endParaRPr lang="en-US" altLang="ja-JP" sz="1400" dirty="0">
                <a:solidFill>
                  <a:srgbClr val="FFFFFF"/>
                </a:solidFill>
                <a:latin typeface="ＭＳ Ｐゴシック"/>
                <a:ea typeface="ＭＳ Ｐゴシック"/>
                <a:cs typeface="ＭＳ Ｐゴシック"/>
              </a:endParaRPr>
            </a:p>
            <a:p>
              <a:pPr algn="ctr"/>
              <a:r>
                <a:rPr kumimoji="1" lang="en-US" altLang="ja-JP" sz="1400" dirty="0">
                  <a:solidFill>
                    <a:srgbClr val="FFFFFF"/>
                  </a:solidFill>
                  <a:latin typeface="ＭＳ Ｐゴシック"/>
                  <a:ea typeface="ＭＳ Ｐゴシック"/>
                  <a:cs typeface="ＭＳ Ｐゴシック"/>
                </a:rPr>
                <a:t>Windows</a:t>
              </a:r>
            </a:p>
            <a:p>
              <a:pPr algn="ctr"/>
              <a:endParaRPr lang="en-US" altLang="ja-JP" sz="1400" dirty="0">
                <a:solidFill>
                  <a:srgbClr val="FFFFFF"/>
                </a:solidFill>
                <a:latin typeface="ＭＳ Ｐゴシック"/>
                <a:ea typeface="ＭＳ Ｐゴシック"/>
                <a:cs typeface="ＭＳ Ｐゴシック"/>
              </a:endParaRPr>
            </a:p>
            <a:p>
              <a:pPr algn="ctr"/>
              <a:endParaRPr kumimoji="1" lang="ja-JP" altLang="en-US" sz="1400" dirty="0">
                <a:solidFill>
                  <a:srgbClr val="FFFFFF"/>
                </a:solidFill>
                <a:latin typeface="ＭＳ Ｐゴシック"/>
                <a:ea typeface="ＭＳ Ｐゴシック"/>
                <a:cs typeface="ＭＳ Ｐゴシック"/>
              </a:endParaRPr>
            </a:p>
          </p:txBody>
        </p:sp>
        <p:sp>
          <p:nvSpPr>
            <p:cNvPr id="77" name="テキスト ボックス 76"/>
            <p:cNvSpPr txBox="1"/>
            <p:nvPr/>
          </p:nvSpPr>
          <p:spPr>
            <a:xfrm>
              <a:off x="489010" y="868026"/>
              <a:ext cx="2444900" cy="400110"/>
            </a:xfrm>
            <a:prstGeom prst="rect">
              <a:avLst/>
            </a:prstGeom>
            <a:noFill/>
          </p:spPr>
          <p:txBody>
            <a:bodyPr wrap="none" rtlCol="0">
              <a:spAutoFit/>
            </a:bodyPr>
            <a:lstStyle/>
            <a:p>
              <a:pPr algn="ctr"/>
              <a:r>
                <a:rPr kumimoji="1" lang="ja-JP" altLang="en-US" sz="2000" dirty="0">
                  <a:solidFill>
                    <a:srgbClr val="800000"/>
                  </a:solidFill>
                  <a:latin typeface="Arial Black"/>
                  <a:ea typeface="HGP創英角ｺﾞｼｯｸUB"/>
                  <a:cs typeface="Arial Black"/>
                </a:rPr>
                <a:t>クライアント・サーバー</a:t>
              </a:r>
            </a:p>
          </p:txBody>
        </p:sp>
        <p:sp>
          <p:nvSpPr>
            <p:cNvPr id="58" name="正方形/長方形 57"/>
            <p:cNvSpPr/>
            <p:nvPr/>
          </p:nvSpPr>
          <p:spPr>
            <a:xfrm>
              <a:off x="555176" y="1433869"/>
              <a:ext cx="2461764" cy="140638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kumimoji="1" lang="ja-JP" altLang="en-US" dirty="0">
                  <a:solidFill>
                    <a:schemeClr val="tx2"/>
                  </a:solidFill>
                </a:rPr>
                <a:t>サーバー</a:t>
              </a:r>
            </a:p>
          </p:txBody>
        </p:sp>
        <p:sp>
          <p:nvSpPr>
            <p:cNvPr id="60" name="正方形/長方形 59"/>
            <p:cNvSpPr/>
            <p:nvPr/>
          </p:nvSpPr>
          <p:spPr>
            <a:xfrm>
              <a:off x="658574" y="3279087"/>
              <a:ext cx="673365" cy="2857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sp>
          <p:nvSpPr>
            <p:cNvPr id="62" name="正方形/長方形 61"/>
            <p:cNvSpPr/>
            <p:nvPr/>
          </p:nvSpPr>
          <p:spPr>
            <a:xfrm>
              <a:off x="1450643" y="3279087"/>
              <a:ext cx="673365" cy="2857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sp>
          <p:nvSpPr>
            <p:cNvPr id="63" name="正方形/長方形 62"/>
            <p:cNvSpPr/>
            <p:nvPr/>
          </p:nvSpPr>
          <p:spPr>
            <a:xfrm>
              <a:off x="2263060" y="3279087"/>
              <a:ext cx="673365" cy="2857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sp>
          <p:nvSpPr>
            <p:cNvPr id="64" name="正方形/長方形 63"/>
            <p:cNvSpPr/>
            <p:nvPr/>
          </p:nvSpPr>
          <p:spPr>
            <a:xfrm>
              <a:off x="658574" y="2010919"/>
              <a:ext cx="673365" cy="6413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sp>
          <p:nvSpPr>
            <p:cNvPr id="65" name="正方形/長方形 64"/>
            <p:cNvSpPr/>
            <p:nvPr/>
          </p:nvSpPr>
          <p:spPr>
            <a:xfrm>
              <a:off x="1450643" y="2010919"/>
              <a:ext cx="673365" cy="6413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sp>
          <p:nvSpPr>
            <p:cNvPr id="67" name="正方形/長方形 66"/>
            <p:cNvSpPr/>
            <p:nvPr/>
          </p:nvSpPr>
          <p:spPr>
            <a:xfrm>
              <a:off x="2263060" y="2010919"/>
              <a:ext cx="673365" cy="64135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cxnSp>
          <p:nvCxnSpPr>
            <p:cNvPr id="49" name="直線矢印コネクタ 48"/>
            <p:cNvCxnSpPr>
              <a:stCxn id="64" idx="2"/>
              <a:endCxn id="60" idx="0"/>
            </p:cNvCxnSpPr>
            <p:nvPr/>
          </p:nvCxnSpPr>
          <p:spPr>
            <a:xfrm>
              <a:off x="995257" y="2652269"/>
              <a:ext cx="0" cy="62681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53" name="直線矢印コネクタ 52"/>
            <p:cNvCxnSpPr>
              <a:stCxn id="65" idx="2"/>
              <a:endCxn id="62" idx="0"/>
            </p:cNvCxnSpPr>
            <p:nvPr/>
          </p:nvCxnSpPr>
          <p:spPr>
            <a:xfrm>
              <a:off x="1787326" y="2652269"/>
              <a:ext cx="0" cy="62681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79" name="直線矢印コネクタ 78"/>
            <p:cNvCxnSpPr>
              <a:stCxn id="67" idx="2"/>
              <a:endCxn id="63" idx="0"/>
            </p:cNvCxnSpPr>
            <p:nvPr/>
          </p:nvCxnSpPr>
          <p:spPr>
            <a:xfrm>
              <a:off x="2599743" y="2652269"/>
              <a:ext cx="0" cy="62681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91" name="正方形/長方形 90"/>
            <p:cNvSpPr/>
            <p:nvPr/>
          </p:nvSpPr>
          <p:spPr>
            <a:xfrm>
              <a:off x="555177" y="5218296"/>
              <a:ext cx="2461764" cy="720080"/>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t>管理コストの増大</a:t>
              </a:r>
              <a:endParaRPr lang="en-US" altLang="ja-JP" sz="1200" dirty="0"/>
            </a:p>
            <a:p>
              <a:pPr algn="ctr"/>
              <a:r>
                <a:rPr kumimoji="1" lang="ja-JP" altLang="en-US" sz="1200" dirty="0"/>
                <a:t>ベンダーロックイン</a:t>
              </a:r>
              <a:endParaRPr kumimoji="1" lang="en-US" altLang="ja-JP" sz="1200" dirty="0"/>
            </a:p>
          </p:txBody>
        </p:sp>
      </p:grpSp>
      <p:grpSp>
        <p:nvGrpSpPr>
          <p:cNvPr id="5" name="グループ化 4"/>
          <p:cNvGrpSpPr/>
          <p:nvPr/>
        </p:nvGrpSpPr>
        <p:grpSpPr>
          <a:xfrm>
            <a:off x="3189288" y="808319"/>
            <a:ext cx="2762250" cy="5302250"/>
            <a:chOff x="3189288" y="808319"/>
            <a:chExt cx="2762250" cy="5302250"/>
          </a:xfrm>
        </p:grpSpPr>
        <p:sp>
          <p:nvSpPr>
            <p:cNvPr id="54" name="正方形/長方形 53"/>
            <p:cNvSpPr/>
            <p:nvPr/>
          </p:nvSpPr>
          <p:spPr>
            <a:xfrm>
              <a:off x="3189288" y="808319"/>
              <a:ext cx="2762250" cy="5302250"/>
            </a:xfrm>
            <a:prstGeom prst="rect">
              <a:avLst/>
            </a:prstGeom>
            <a:solidFill>
              <a:srgbClr val="EBF1DE"/>
            </a:solidFill>
            <a:ln w="1905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テキスト ボックス 41"/>
            <p:cNvSpPr txBox="1"/>
            <p:nvPr/>
          </p:nvSpPr>
          <p:spPr>
            <a:xfrm>
              <a:off x="3739009" y="868026"/>
              <a:ext cx="1662810" cy="400110"/>
            </a:xfrm>
            <a:prstGeom prst="rect">
              <a:avLst/>
            </a:prstGeom>
            <a:noFill/>
          </p:spPr>
          <p:txBody>
            <a:bodyPr wrap="none" rtlCol="0">
              <a:spAutoFit/>
            </a:bodyPr>
            <a:lstStyle/>
            <a:p>
              <a:pPr algn="ctr"/>
              <a:r>
                <a:rPr kumimoji="1" lang="en-US" altLang="ja-JP" sz="2000" dirty="0">
                  <a:solidFill>
                    <a:srgbClr val="008000"/>
                  </a:solidFill>
                  <a:latin typeface="Arial Black"/>
                  <a:ea typeface="HGP創英角ｺﾞｼｯｸUB"/>
                  <a:cs typeface="Arial Black"/>
                </a:rPr>
                <a:t>Web</a:t>
              </a:r>
              <a:r>
                <a:rPr kumimoji="1" lang="ja-JP" altLang="en-US" sz="2000" dirty="0">
                  <a:solidFill>
                    <a:srgbClr val="008000"/>
                  </a:solidFill>
                  <a:latin typeface="Arial Black"/>
                  <a:ea typeface="HGP創英角ｺﾞｼｯｸUB"/>
                  <a:cs typeface="Arial Black"/>
                </a:rPr>
                <a:t>システム</a:t>
              </a:r>
            </a:p>
          </p:txBody>
        </p:sp>
        <p:sp>
          <p:nvSpPr>
            <p:cNvPr id="45" name="正方形/長方形 44"/>
            <p:cNvSpPr/>
            <p:nvPr/>
          </p:nvSpPr>
          <p:spPr>
            <a:xfrm>
              <a:off x="3348026" y="3183837"/>
              <a:ext cx="2461764" cy="709475"/>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solidFill>
                    <a:srgbClr val="FFFFFF"/>
                  </a:solidFill>
                  <a:latin typeface="ＭＳ Ｐゴシック"/>
                  <a:ea typeface="ＭＳ Ｐゴシック"/>
                  <a:cs typeface="ＭＳ Ｐゴシック"/>
                </a:rPr>
                <a:t>ブラウザー</a:t>
              </a:r>
              <a:endParaRPr kumimoji="1" lang="ja-JP" altLang="en-US" sz="1400" dirty="0">
                <a:solidFill>
                  <a:srgbClr val="FFFFFF"/>
                </a:solidFill>
                <a:latin typeface="ＭＳ Ｐゴシック"/>
                <a:ea typeface="ＭＳ Ｐゴシック"/>
                <a:cs typeface="ＭＳ Ｐゴシック"/>
              </a:endParaRPr>
            </a:p>
          </p:txBody>
        </p:sp>
        <p:sp>
          <p:nvSpPr>
            <p:cNvPr id="55" name="正方形/長方形 54"/>
            <p:cNvSpPr/>
            <p:nvPr/>
          </p:nvSpPr>
          <p:spPr>
            <a:xfrm>
              <a:off x="3348026" y="1434557"/>
              <a:ext cx="2461764" cy="1406380"/>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kumimoji="1" lang="ja-JP" altLang="en-US" dirty="0">
                  <a:solidFill>
                    <a:schemeClr val="tx2"/>
                  </a:solidFill>
                </a:rPr>
                <a:t>サーバー</a:t>
              </a:r>
            </a:p>
          </p:txBody>
        </p:sp>
        <p:sp>
          <p:nvSpPr>
            <p:cNvPr id="56" name="正方形/長方形 55"/>
            <p:cNvSpPr/>
            <p:nvPr/>
          </p:nvSpPr>
          <p:spPr>
            <a:xfrm>
              <a:off x="3443754" y="2380291"/>
              <a:ext cx="2275336" cy="268948"/>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a:t>Web</a:t>
              </a:r>
              <a:r>
                <a:rPr kumimoji="1" lang="ja-JP" altLang="en-US" sz="1600" dirty="0"/>
                <a:t>サーバー</a:t>
              </a:r>
            </a:p>
          </p:txBody>
        </p:sp>
        <p:sp>
          <p:nvSpPr>
            <p:cNvPr id="68" name="正方形/長方形 67"/>
            <p:cNvSpPr/>
            <p:nvPr/>
          </p:nvSpPr>
          <p:spPr>
            <a:xfrm>
              <a:off x="3441239" y="2010919"/>
              <a:ext cx="673365" cy="29977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sp>
          <p:nvSpPr>
            <p:cNvPr id="69" name="正方形/長方形 68"/>
            <p:cNvSpPr/>
            <p:nvPr/>
          </p:nvSpPr>
          <p:spPr>
            <a:xfrm>
              <a:off x="4233308" y="2010919"/>
              <a:ext cx="673365" cy="29977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sp>
          <p:nvSpPr>
            <p:cNvPr id="70" name="正方形/長方形 69"/>
            <p:cNvSpPr/>
            <p:nvPr/>
          </p:nvSpPr>
          <p:spPr>
            <a:xfrm>
              <a:off x="5045725" y="2010919"/>
              <a:ext cx="673365" cy="299770"/>
            </a:xfrm>
            <a:prstGeom prst="rect">
              <a:avLst/>
            </a:prstGeom>
            <a:solidFill>
              <a:srgbClr val="8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cxnSp>
          <p:nvCxnSpPr>
            <p:cNvPr id="74" name="直線矢印コネクタ 73"/>
            <p:cNvCxnSpPr>
              <a:stCxn id="56" idx="2"/>
              <a:endCxn id="45" idx="0"/>
            </p:cNvCxnSpPr>
            <p:nvPr/>
          </p:nvCxnSpPr>
          <p:spPr>
            <a:xfrm flipH="1">
              <a:off x="4578908" y="2649239"/>
              <a:ext cx="2514" cy="53459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grpSp>
          <p:nvGrpSpPr>
            <p:cNvPr id="80" name="図形グループ 79"/>
            <p:cNvGrpSpPr/>
            <p:nvPr/>
          </p:nvGrpSpPr>
          <p:grpSpPr>
            <a:xfrm>
              <a:off x="3648966" y="4176492"/>
              <a:ext cx="960184" cy="932098"/>
              <a:chOff x="1084515" y="4732057"/>
              <a:chExt cx="960184" cy="932098"/>
            </a:xfrm>
          </p:grpSpPr>
          <p:grpSp>
            <p:nvGrpSpPr>
              <p:cNvPr id="81" name="図形グループ 80"/>
              <p:cNvGrpSpPr/>
              <p:nvPr/>
            </p:nvGrpSpPr>
            <p:grpSpPr>
              <a:xfrm>
                <a:off x="1084515" y="4879904"/>
                <a:ext cx="681672" cy="784251"/>
                <a:chOff x="2405315" y="4754508"/>
                <a:chExt cx="681672" cy="784251"/>
              </a:xfrm>
            </p:grpSpPr>
            <p:pic>
              <p:nvPicPr>
                <p:cNvPr id="86" name="図 85"/>
                <p:cNvPicPr>
                  <a:picLocks noChangeAspect="1"/>
                </p:cNvPicPr>
                <p:nvPr/>
              </p:nvPicPr>
              <p:blipFill>
                <a:blip r:embed="rId3">
                  <a:clrChange>
                    <a:clrFrom>
                      <a:srgbClr val="FFFFFF"/>
                    </a:clrFrom>
                    <a:clrTo>
                      <a:srgbClr val="FFFFFF">
                        <a:alpha val="0"/>
                      </a:srgbClr>
                    </a:clrTo>
                  </a:clrChange>
                </a:blip>
                <a:stretch>
                  <a:fillRect/>
                </a:stretch>
              </p:blipFill>
              <p:spPr>
                <a:xfrm>
                  <a:off x="2405315" y="4816478"/>
                  <a:ext cx="681672" cy="722281"/>
                </a:xfrm>
                <a:prstGeom prst="rect">
                  <a:avLst/>
                </a:prstGeom>
              </p:spPr>
            </p:pic>
            <p:sp>
              <p:nvSpPr>
                <p:cNvPr id="87" name="正方形/長方形 86"/>
                <p:cNvSpPr/>
                <p:nvPr/>
              </p:nvSpPr>
              <p:spPr>
                <a:xfrm>
                  <a:off x="2405315" y="4754508"/>
                  <a:ext cx="681672" cy="566792"/>
                </a:xfrm>
                <a:prstGeom prst="rect">
                  <a:avLst/>
                </a:prstGeom>
                <a:solidFill>
                  <a:schemeClr val="accent3">
                    <a:lumMod val="20000"/>
                    <a:lumOff val="80000"/>
                  </a:schemeClr>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pic>
            <p:nvPicPr>
              <p:cNvPr id="82" name="図 81"/>
              <p:cNvPicPr>
                <a:picLocks noChangeAspect="1"/>
              </p:cNvPicPr>
              <p:nvPr/>
            </p:nvPicPr>
            <p:blipFill>
              <a:blip r:embed="rId4">
                <a:clrChange>
                  <a:clrFrom>
                    <a:srgbClr val="FFFFFF"/>
                  </a:clrFrom>
                  <a:clrTo>
                    <a:srgbClr val="FFFFFF">
                      <a:alpha val="0"/>
                    </a:srgbClr>
                  </a:clrTo>
                </a:clrChange>
              </a:blip>
              <a:stretch>
                <a:fillRect/>
              </a:stretch>
            </p:blipFill>
            <p:spPr>
              <a:xfrm rot="10800000">
                <a:off x="1086645" y="4732057"/>
                <a:ext cx="679541" cy="593816"/>
              </a:xfrm>
              <a:prstGeom prst="rect">
                <a:avLst/>
              </a:prstGeom>
            </p:spPr>
          </p:pic>
          <p:sp>
            <p:nvSpPr>
              <p:cNvPr id="83" name="台形 82"/>
              <p:cNvSpPr/>
              <p:nvPr/>
            </p:nvSpPr>
            <p:spPr>
              <a:xfrm>
                <a:off x="1250950" y="5212971"/>
                <a:ext cx="361950" cy="196850"/>
              </a:xfrm>
              <a:prstGeom prst="trapezoid">
                <a:avLst/>
              </a:prstGeom>
              <a:solidFill>
                <a:schemeClr val="tx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4" name="角丸四角形 83"/>
              <p:cNvSpPr/>
              <p:nvPr/>
            </p:nvSpPr>
            <p:spPr>
              <a:xfrm>
                <a:off x="1766186" y="4732057"/>
                <a:ext cx="278513" cy="677761"/>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角丸四角形 84"/>
              <p:cNvSpPr/>
              <p:nvPr/>
            </p:nvSpPr>
            <p:spPr>
              <a:xfrm>
                <a:off x="1836037" y="4802575"/>
                <a:ext cx="45719" cy="243557"/>
              </a:xfrm>
              <a:prstGeom prst="roundRect">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88" name="図形グループ 87"/>
            <p:cNvGrpSpPr/>
            <p:nvPr/>
          </p:nvGrpSpPr>
          <p:grpSpPr>
            <a:xfrm>
              <a:off x="4817597" y="4112805"/>
              <a:ext cx="685680" cy="766399"/>
              <a:chOff x="2381979" y="4922695"/>
              <a:chExt cx="685680" cy="766399"/>
            </a:xfrm>
          </p:grpSpPr>
          <p:pic>
            <p:nvPicPr>
              <p:cNvPr id="89" name="図 88"/>
              <p:cNvPicPr>
                <a:picLocks noChangeAspect="1"/>
              </p:cNvPicPr>
              <p:nvPr/>
            </p:nvPicPr>
            <p:blipFill>
              <a:blip r:embed="rId3">
                <a:clrChange>
                  <a:clrFrom>
                    <a:srgbClr val="FFFFFF"/>
                  </a:clrFrom>
                  <a:clrTo>
                    <a:srgbClr val="FFFFFF">
                      <a:alpha val="0"/>
                    </a:srgbClr>
                  </a:clrTo>
                </a:clrChange>
              </a:blip>
              <a:stretch>
                <a:fillRect/>
              </a:stretch>
            </p:blipFill>
            <p:spPr>
              <a:xfrm>
                <a:off x="2381979" y="4922695"/>
                <a:ext cx="685680" cy="726528"/>
              </a:xfrm>
              <a:prstGeom prst="rect">
                <a:avLst/>
              </a:prstGeom>
            </p:spPr>
          </p:pic>
          <p:sp>
            <p:nvSpPr>
              <p:cNvPr id="90" name="角丸四角形 89"/>
              <p:cNvSpPr/>
              <p:nvPr/>
            </p:nvSpPr>
            <p:spPr>
              <a:xfrm>
                <a:off x="2394679" y="5560455"/>
                <a:ext cx="662622" cy="128639"/>
              </a:xfrm>
              <a:prstGeom prst="roundRect">
                <a:avLst/>
              </a:prstGeom>
              <a:solidFill>
                <a:srgbClr val="000000"/>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92" name="正方形/長方形 91"/>
            <p:cNvSpPr/>
            <p:nvPr/>
          </p:nvSpPr>
          <p:spPr>
            <a:xfrm>
              <a:off x="3343806" y="5218296"/>
              <a:ext cx="2465984" cy="720080"/>
            </a:xfrm>
            <a:prstGeom prst="rect">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a:t>ブラウザの機能不足</a:t>
              </a:r>
              <a:endParaRPr kumimoji="1" lang="en-US" altLang="ja-JP" sz="1200" dirty="0"/>
            </a:p>
            <a:p>
              <a:pPr algn="ctr"/>
              <a:r>
                <a:rPr lang="ja-JP" altLang="en-US" sz="1200" dirty="0"/>
                <a:t>マルチプラットフォーム対応</a:t>
              </a:r>
              <a:endParaRPr kumimoji="1" lang="en-US" altLang="ja-JP" sz="1200" dirty="0"/>
            </a:p>
          </p:txBody>
        </p:sp>
      </p:grpSp>
      <p:grpSp>
        <p:nvGrpSpPr>
          <p:cNvPr id="6" name="グループ化 5"/>
          <p:cNvGrpSpPr/>
          <p:nvPr/>
        </p:nvGrpSpPr>
        <p:grpSpPr>
          <a:xfrm>
            <a:off x="6022999" y="808319"/>
            <a:ext cx="2762250" cy="5302250"/>
            <a:chOff x="6022999" y="808319"/>
            <a:chExt cx="2762250" cy="5302250"/>
          </a:xfrm>
        </p:grpSpPr>
        <p:sp>
          <p:nvSpPr>
            <p:cNvPr id="41" name="正方形/長方形 40"/>
            <p:cNvSpPr/>
            <p:nvPr/>
          </p:nvSpPr>
          <p:spPr>
            <a:xfrm>
              <a:off x="6022999" y="808319"/>
              <a:ext cx="2762250" cy="5302250"/>
            </a:xfrm>
            <a:prstGeom prst="rect">
              <a:avLst/>
            </a:prstGeom>
            <a:solidFill>
              <a:srgbClr val="9DFFFF"/>
            </a:solidFill>
            <a:ln w="19050" cmpd="sng">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12" name="図 11"/>
            <p:cNvPicPr>
              <a:picLocks noChangeAspect="1"/>
            </p:cNvPicPr>
            <p:nvPr/>
          </p:nvPicPr>
          <p:blipFill>
            <a:blip r:embed="rId4">
              <a:clrChange>
                <a:clrFrom>
                  <a:srgbClr val="FFFFFF"/>
                </a:clrFrom>
                <a:clrTo>
                  <a:srgbClr val="FFFFFF">
                    <a:alpha val="0"/>
                  </a:srgbClr>
                </a:clrTo>
              </a:clrChange>
            </a:blip>
            <a:stretch>
              <a:fillRect/>
            </a:stretch>
          </p:blipFill>
          <p:spPr>
            <a:xfrm>
              <a:off x="6972702" y="4126888"/>
              <a:ext cx="679541" cy="593816"/>
            </a:xfrm>
            <a:prstGeom prst="rect">
              <a:avLst/>
            </a:prstGeom>
          </p:spPr>
        </p:pic>
        <p:pic>
          <p:nvPicPr>
            <p:cNvPr id="13" name="図 12"/>
            <p:cNvPicPr>
              <a:picLocks noChangeAspect="1"/>
            </p:cNvPicPr>
            <p:nvPr/>
          </p:nvPicPr>
          <p:blipFill>
            <a:blip r:embed="rId5">
              <a:clrChange>
                <a:clrFrom>
                  <a:srgbClr val="FFFFFF"/>
                </a:clrFrom>
                <a:clrTo>
                  <a:srgbClr val="FFFFFF">
                    <a:alpha val="0"/>
                  </a:srgbClr>
                </a:clrTo>
              </a:clrChange>
            </a:blip>
            <a:stretch>
              <a:fillRect/>
            </a:stretch>
          </p:blipFill>
          <p:spPr>
            <a:xfrm>
              <a:off x="6306786" y="4136412"/>
              <a:ext cx="341289" cy="550466"/>
            </a:xfrm>
            <a:prstGeom prst="rect">
              <a:avLst/>
            </a:prstGeom>
          </p:spPr>
        </p:pic>
        <p:pic>
          <p:nvPicPr>
            <p:cNvPr id="14" name="図 13"/>
            <p:cNvPicPr>
              <a:picLocks noChangeAspect="1"/>
            </p:cNvPicPr>
            <p:nvPr/>
          </p:nvPicPr>
          <p:blipFill>
            <a:blip r:embed="rId3">
              <a:clrChange>
                <a:clrFrom>
                  <a:srgbClr val="FFFFFF"/>
                </a:clrFrom>
                <a:clrTo>
                  <a:srgbClr val="FFFFFF">
                    <a:alpha val="0"/>
                  </a:srgbClr>
                </a:clrTo>
              </a:clrChange>
            </a:blip>
            <a:stretch>
              <a:fillRect/>
            </a:stretch>
          </p:blipFill>
          <p:spPr>
            <a:xfrm>
              <a:off x="7863175" y="4124297"/>
              <a:ext cx="681672" cy="722281"/>
            </a:xfrm>
            <a:prstGeom prst="rect">
              <a:avLst/>
            </a:prstGeom>
          </p:spPr>
        </p:pic>
        <p:sp>
          <p:nvSpPr>
            <p:cNvPr id="43" name="テキスト ボックス 42"/>
            <p:cNvSpPr txBox="1"/>
            <p:nvPr/>
          </p:nvSpPr>
          <p:spPr>
            <a:xfrm>
              <a:off x="6764252" y="868026"/>
              <a:ext cx="1253543" cy="400110"/>
            </a:xfrm>
            <a:prstGeom prst="rect">
              <a:avLst/>
            </a:prstGeom>
            <a:noFill/>
          </p:spPr>
          <p:txBody>
            <a:bodyPr wrap="none" rtlCol="0">
              <a:spAutoFit/>
            </a:bodyPr>
            <a:lstStyle/>
            <a:p>
              <a:pPr algn="ctr"/>
              <a:r>
                <a:rPr kumimoji="1" lang="en-US" altLang="ja-JP" sz="2000" dirty="0">
                  <a:solidFill>
                    <a:srgbClr val="0000FF"/>
                  </a:solidFill>
                  <a:latin typeface="Arial Black"/>
                  <a:ea typeface="HGP創英角ｺﾞｼｯｸUB"/>
                  <a:cs typeface="Arial Black"/>
                </a:rPr>
                <a:t>RIC/RIA</a:t>
              </a:r>
              <a:endParaRPr kumimoji="1" lang="ja-JP" altLang="en-US" sz="2000" dirty="0">
                <a:solidFill>
                  <a:srgbClr val="0000FF"/>
                </a:solidFill>
                <a:latin typeface="Arial Black"/>
                <a:ea typeface="HGP創英角ｺﾞｼｯｸUB"/>
                <a:cs typeface="Arial Black"/>
              </a:endParaRPr>
            </a:p>
          </p:txBody>
        </p:sp>
        <p:sp>
          <p:nvSpPr>
            <p:cNvPr id="46" name="正方形/長方形 45"/>
            <p:cNvSpPr/>
            <p:nvPr/>
          </p:nvSpPr>
          <p:spPr>
            <a:xfrm>
              <a:off x="6172200" y="3183837"/>
              <a:ext cx="2461764" cy="709475"/>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dirty="0">
                  <a:solidFill>
                    <a:srgbClr val="FFFFFF"/>
                  </a:solidFill>
                  <a:latin typeface="ＭＳ Ｐゴシック"/>
                  <a:ea typeface="ＭＳ Ｐゴシック"/>
                  <a:cs typeface="ＭＳ Ｐゴシック"/>
                </a:rPr>
                <a:t>ブラウザー</a:t>
              </a:r>
              <a:r>
                <a:rPr lang="en-US" altLang="ja-JP" sz="1400" dirty="0">
                  <a:solidFill>
                    <a:srgbClr val="FFFFFF"/>
                  </a:solidFill>
                  <a:latin typeface="ＭＳ Ｐゴシック"/>
                  <a:ea typeface="ＭＳ Ｐゴシック"/>
                  <a:cs typeface="ＭＳ Ｐゴシック"/>
                </a:rPr>
                <a:t> + </a:t>
              </a:r>
              <a:r>
                <a:rPr lang="ja-JP" altLang="en-US" sz="1400" dirty="0">
                  <a:solidFill>
                    <a:srgbClr val="FFFFFF"/>
                  </a:solidFill>
                  <a:latin typeface="ＭＳ Ｐゴシック"/>
                  <a:ea typeface="ＭＳ Ｐゴシック"/>
                  <a:cs typeface="ＭＳ Ｐゴシック"/>
                </a:rPr>
                <a:t>プラグイン</a:t>
              </a:r>
              <a:endParaRPr kumimoji="1" lang="ja-JP" altLang="en-US" sz="1400" dirty="0">
                <a:solidFill>
                  <a:srgbClr val="FFFFFF"/>
                </a:solidFill>
                <a:latin typeface="ＭＳ Ｐゴシック"/>
                <a:ea typeface="ＭＳ Ｐゴシック"/>
                <a:cs typeface="ＭＳ Ｐゴシック"/>
              </a:endParaRPr>
            </a:p>
          </p:txBody>
        </p:sp>
        <p:sp>
          <p:nvSpPr>
            <p:cNvPr id="51" name="正方形/長方形 50"/>
            <p:cNvSpPr/>
            <p:nvPr/>
          </p:nvSpPr>
          <p:spPr>
            <a:xfrm>
              <a:off x="6172201" y="1437587"/>
              <a:ext cx="2461764" cy="1402662"/>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kumimoji="1" lang="ja-JP" altLang="en-US" dirty="0">
                  <a:solidFill>
                    <a:schemeClr val="tx2"/>
                  </a:solidFill>
                </a:rPr>
                <a:t>サーバー</a:t>
              </a:r>
            </a:p>
          </p:txBody>
        </p:sp>
        <p:sp>
          <p:nvSpPr>
            <p:cNvPr id="52" name="正方形/長方形 51"/>
            <p:cNvSpPr/>
            <p:nvPr/>
          </p:nvSpPr>
          <p:spPr>
            <a:xfrm>
              <a:off x="6261579" y="2383321"/>
              <a:ext cx="2275336" cy="268948"/>
            </a:xfrm>
            <a:prstGeom prst="rect">
              <a:avLst/>
            </a:prstGeom>
            <a:solidFill>
              <a:srgbClr val="33AC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dirty="0"/>
                <a:t>Web</a:t>
              </a:r>
              <a:r>
                <a:rPr kumimoji="1" lang="ja-JP" altLang="en-US" sz="1600" dirty="0"/>
                <a:t>サーバー</a:t>
              </a:r>
            </a:p>
          </p:txBody>
        </p:sp>
        <p:sp>
          <p:nvSpPr>
            <p:cNvPr id="71" name="正方形/長方形 70"/>
            <p:cNvSpPr/>
            <p:nvPr/>
          </p:nvSpPr>
          <p:spPr>
            <a:xfrm>
              <a:off x="6259064" y="2010919"/>
              <a:ext cx="673365" cy="299770"/>
            </a:xfrm>
            <a:prstGeom prst="rect">
              <a:avLst/>
            </a:prstGeom>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sp>
          <p:nvSpPr>
            <p:cNvPr id="72" name="正方形/長方形 71"/>
            <p:cNvSpPr/>
            <p:nvPr/>
          </p:nvSpPr>
          <p:spPr>
            <a:xfrm>
              <a:off x="7051133" y="2010919"/>
              <a:ext cx="673365" cy="299770"/>
            </a:xfrm>
            <a:prstGeom prst="rect">
              <a:avLst/>
            </a:prstGeom>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sp>
          <p:nvSpPr>
            <p:cNvPr id="73" name="正方形/長方形 72"/>
            <p:cNvSpPr/>
            <p:nvPr/>
          </p:nvSpPr>
          <p:spPr>
            <a:xfrm>
              <a:off x="7863550" y="2010919"/>
              <a:ext cx="673365" cy="299770"/>
            </a:xfrm>
            <a:prstGeom prst="rect">
              <a:avLst/>
            </a:prstGeom>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dirty="0"/>
                <a:t>業務個別</a:t>
              </a:r>
              <a:endParaRPr kumimoji="1" lang="en-US" altLang="ja-JP" sz="700" dirty="0"/>
            </a:p>
            <a:p>
              <a:pPr algn="ctr"/>
              <a:r>
                <a:rPr lang="ja-JP" altLang="en-US" sz="700" dirty="0"/>
                <a:t>プログラム</a:t>
              </a:r>
              <a:endParaRPr kumimoji="1" lang="ja-JP" altLang="en-US" sz="700" dirty="0"/>
            </a:p>
          </p:txBody>
        </p:sp>
        <p:cxnSp>
          <p:nvCxnSpPr>
            <p:cNvPr id="61" name="直線矢印コネクタ 60"/>
            <p:cNvCxnSpPr>
              <a:stCxn id="52" idx="2"/>
              <a:endCxn id="46" idx="0"/>
            </p:cNvCxnSpPr>
            <p:nvPr/>
          </p:nvCxnSpPr>
          <p:spPr>
            <a:xfrm>
              <a:off x="7399247" y="2652269"/>
              <a:ext cx="3835" cy="531568"/>
            </a:xfrm>
            <a:prstGeom prst="straightConnector1">
              <a:avLst/>
            </a:prstGeom>
            <a:ln>
              <a:solidFill>
                <a:schemeClr val="accent6">
                  <a:lumMod val="75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sp>
          <p:nvSpPr>
            <p:cNvPr id="93" name="正方形/長方形 92"/>
            <p:cNvSpPr/>
            <p:nvPr/>
          </p:nvSpPr>
          <p:spPr>
            <a:xfrm>
              <a:off x="6168365" y="5218296"/>
              <a:ext cx="2465600" cy="720080"/>
            </a:xfrm>
            <a:prstGeom prst="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t>プラグインによる</a:t>
              </a:r>
              <a:endParaRPr lang="en-US" altLang="ja-JP" sz="1200" dirty="0"/>
            </a:p>
            <a:p>
              <a:pPr algn="ctr"/>
              <a:r>
                <a:rPr lang="ja-JP" altLang="en-US" sz="1200" dirty="0"/>
                <a:t>ブラウザの機能強化</a:t>
              </a:r>
              <a:endParaRPr lang="en-US" altLang="ja-JP" sz="1200" dirty="0"/>
            </a:p>
            <a:p>
              <a:pPr algn="ctr"/>
              <a:r>
                <a:rPr kumimoji="1" lang="ja-JP" altLang="en-US" sz="1200" dirty="0"/>
                <a:t>マルチプラットフォーム対応</a:t>
              </a:r>
              <a:endParaRPr kumimoji="1" lang="en-US" altLang="ja-JP" sz="1200" dirty="0"/>
            </a:p>
          </p:txBody>
        </p:sp>
      </p:grpSp>
      <p:sp>
        <p:nvSpPr>
          <p:cNvPr id="66" name="正方形/長方形 65"/>
          <p:cNvSpPr/>
          <p:nvPr/>
        </p:nvSpPr>
        <p:spPr>
          <a:xfrm>
            <a:off x="3189288" y="6204188"/>
            <a:ext cx="2762250" cy="354369"/>
          </a:xfrm>
          <a:prstGeom prst="rect">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a:t>「</a:t>
            </a:r>
            <a:r>
              <a:rPr kumimoji="1" lang="en-US" altLang="ja-JP" sz="1200"/>
              <a:t>Web</a:t>
            </a:r>
            <a:r>
              <a:rPr kumimoji="1" lang="ja-JP" altLang="en-US" sz="1200"/>
              <a:t>サービス」の誕生</a:t>
            </a:r>
            <a:endParaRPr kumimoji="1" lang="en-US" altLang="ja-JP" sz="1200" dirty="0"/>
          </a:p>
        </p:txBody>
      </p:sp>
    </p:spTree>
    <p:extLst>
      <p:ext uri="{BB962C8B-B14F-4D97-AF65-F5344CB8AC3E}">
        <p14:creationId xmlns:p14="http://schemas.microsoft.com/office/powerpoint/2010/main" val="2068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fade">
                                      <p:cBhvr>
                                        <p:cTn id="17" dur="500"/>
                                        <p:tgtEl>
                                          <p:spTgt spid="6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384368" y="853323"/>
            <a:ext cx="3492564" cy="2765032"/>
          </a:xfrm>
          <a:prstGeom prst="rect">
            <a:avLst/>
          </a:prstGeom>
          <a:solidFill>
            <a:srgbClr val="000090"/>
          </a:solidFill>
          <a:ln>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kumimoji="1" lang="en-US" altLang="ja-JP" sz="2800" dirty="0" smtClean="0">
                <a:solidFill>
                  <a:srgbClr val="FFFFFF"/>
                </a:solidFill>
                <a:latin typeface="ＭＳ Ｐゴシック"/>
                <a:ea typeface="ＭＳ Ｐゴシック"/>
                <a:cs typeface="ＭＳ Ｐゴシック"/>
              </a:rPr>
              <a:t>Web</a:t>
            </a:r>
            <a:r>
              <a:rPr kumimoji="1" lang="ja-JP" altLang="en-US" sz="2800" dirty="0" smtClean="0">
                <a:solidFill>
                  <a:srgbClr val="FFFFFF"/>
                </a:solidFill>
                <a:latin typeface="ＭＳ Ｐゴシック"/>
                <a:ea typeface="ＭＳ Ｐゴシック"/>
                <a:cs typeface="ＭＳ Ｐゴシック"/>
              </a:rPr>
              <a:t>サービス</a:t>
            </a:r>
            <a:r>
              <a:rPr lang="en-US" altLang="ja-JP" sz="2800" dirty="0">
                <a:solidFill>
                  <a:srgbClr val="FFFFFF"/>
                </a:solidFill>
                <a:latin typeface="ＭＳ Ｐゴシック"/>
                <a:ea typeface="ＭＳ Ｐゴシック"/>
                <a:cs typeface="ＭＳ Ｐゴシック"/>
              </a:rPr>
              <a:t> </a:t>
            </a:r>
            <a:r>
              <a:rPr lang="en-US" altLang="ja-JP" sz="1200" dirty="0" smtClean="0">
                <a:solidFill>
                  <a:srgbClr val="FFFFFF"/>
                </a:solidFill>
                <a:latin typeface="ＭＳ Ｐゴシック"/>
                <a:ea typeface="ＭＳ Ｐゴシック"/>
                <a:cs typeface="ＭＳ Ｐゴシック"/>
              </a:rPr>
              <a:t>(Web Service)</a:t>
            </a:r>
            <a:endParaRPr lang="en-US" altLang="ja-JP" sz="800" dirty="0" smtClean="0">
              <a:solidFill>
                <a:srgbClr val="FFFFFF"/>
              </a:solidFill>
              <a:latin typeface="ＭＳ Ｐゴシック"/>
              <a:ea typeface="ＭＳ Ｐゴシック"/>
              <a:cs typeface="ＭＳ Ｐゴシック"/>
            </a:endParaRPr>
          </a:p>
          <a:p>
            <a:endParaRPr lang="en-US" altLang="ja-JP" sz="800" dirty="0" smtClean="0">
              <a:solidFill>
                <a:srgbClr val="FFFFFF"/>
              </a:solidFill>
              <a:latin typeface="ＭＳ Ｐゴシック"/>
              <a:cs typeface="ＭＳ Ｐゴシック"/>
            </a:endParaRPr>
          </a:p>
          <a:p>
            <a:r>
              <a:rPr lang="en-US" altLang="ja-JP" sz="1200" dirty="0" smtClean="0">
                <a:solidFill>
                  <a:srgbClr val="FFFFFF"/>
                </a:solidFill>
                <a:latin typeface="ＭＳ Ｐゴシック"/>
                <a:cs typeface="ＭＳ Ｐゴシック"/>
              </a:rPr>
              <a:t>XML</a:t>
            </a:r>
            <a:r>
              <a:rPr lang="ja-JP" altLang="en-US" sz="1200" dirty="0" smtClean="0">
                <a:solidFill>
                  <a:srgbClr val="FFFFFF"/>
                </a:solidFill>
                <a:latin typeface="ＭＳ Ｐゴシック"/>
                <a:cs typeface="ＭＳ Ｐゴシック"/>
              </a:rPr>
              <a:t>でデータ交換できるインターフェイスを持つアプリケーション・システム。</a:t>
            </a:r>
            <a:r>
              <a:rPr lang="en-US" altLang="ja-JP" sz="1200" dirty="0" smtClean="0">
                <a:solidFill>
                  <a:srgbClr val="FFFFFF"/>
                </a:solidFill>
                <a:latin typeface="ＭＳ Ｐゴシック"/>
                <a:cs typeface="ＭＳ Ｐゴシック"/>
              </a:rPr>
              <a:t>SOA</a:t>
            </a:r>
            <a:r>
              <a:rPr lang="ja-JP" altLang="en-US" sz="1200" dirty="0" smtClean="0">
                <a:solidFill>
                  <a:srgbClr val="FFFFFF"/>
                </a:solidFill>
                <a:latin typeface="ＭＳ Ｐゴシック"/>
                <a:cs typeface="ＭＳ Ｐゴシック"/>
              </a:rPr>
              <a:t>を実現する技術とも言える。インターネット上で、</a:t>
            </a:r>
            <a:r>
              <a:rPr lang="en-US" altLang="ja-JP" sz="1200" dirty="0" smtClean="0">
                <a:solidFill>
                  <a:srgbClr val="FFFFFF"/>
                </a:solidFill>
                <a:latin typeface="ＭＳ Ｐゴシック"/>
                <a:cs typeface="ＭＳ Ｐゴシック"/>
              </a:rPr>
              <a:t>Web</a:t>
            </a:r>
            <a:r>
              <a:rPr lang="ja-JP" altLang="en-US" sz="1200" dirty="0" smtClean="0">
                <a:solidFill>
                  <a:srgbClr val="FFFFFF"/>
                </a:solidFill>
                <a:latin typeface="ＭＳ Ｐゴシック"/>
                <a:cs typeface="ＭＳ Ｐゴシック"/>
              </a:rPr>
              <a:t>サービスが、</a:t>
            </a:r>
            <a:r>
              <a:rPr lang="en-US" altLang="ja-JP" sz="1200" dirty="0" smtClean="0">
                <a:solidFill>
                  <a:srgbClr val="FFFFFF"/>
                </a:solidFill>
                <a:latin typeface="ＭＳ Ｐゴシック"/>
                <a:cs typeface="ＭＳ Ｐゴシック"/>
              </a:rPr>
              <a:t>XML</a:t>
            </a:r>
            <a:r>
              <a:rPr lang="ja-JP" altLang="en-US" sz="1200" dirty="0" smtClean="0">
                <a:solidFill>
                  <a:srgbClr val="FFFFFF"/>
                </a:solidFill>
                <a:latin typeface="ＭＳ Ｐゴシック"/>
                <a:cs typeface="ＭＳ Ｐゴシック"/>
              </a:rPr>
              <a:t>を使って相互にデータを交換し、連携することで・・・</a:t>
            </a:r>
            <a:endParaRPr lang="en-US" altLang="ja-JP" sz="1200" dirty="0" smtClean="0">
              <a:solidFill>
                <a:srgbClr val="FFFFFF"/>
              </a:solidFill>
              <a:latin typeface="ＭＳ Ｐゴシック"/>
              <a:cs typeface="ＭＳ Ｐゴシック"/>
            </a:endParaRPr>
          </a:p>
          <a:p>
            <a:endParaRPr lang="en-US" altLang="ja-JP" sz="1200" dirty="0" smtClean="0">
              <a:solidFill>
                <a:srgbClr val="FFFFFF"/>
              </a:solidFill>
              <a:latin typeface="ＭＳ Ｐゴシック"/>
              <a:cs typeface="ＭＳ Ｐゴシック"/>
            </a:endParaRPr>
          </a:p>
          <a:p>
            <a:pPr marL="271463" lvl="1" indent="-171450">
              <a:buFont typeface="Wingdings" charset="2"/>
              <a:buChar char="v"/>
            </a:pPr>
            <a:r>
              <a:rPr lang="ja-JP" altLang="en-US" sz="1200" dirty="0" smtClean="0">
                <a:solidFill>
                  <a:srgbClr val="FFFFFF"/>
                </a:solidFill>
                <a:latin typeface="ＭＳ Ｐゴシック"/>
                <a:cs typeface="ＭＳ Ｐゴシック"/>
              </a:rPr>
              <a:t>単体の</a:t>
            </a:r>
            <a:r>
              <a:rPr lang="en-US" altLang="ja-JP" sz="1200" dirty="0" smtClean="0">
                <a:solidFill>
                  <a:srgbClr val="FFFFFF"/>
                </a:solidFill>
                <a:latin typeface="ＭＳ Ｐゴシック"/>
                <a:cs typeface="ＭＳ Ｐゴシック"/>
              </a:rPr>
              <a:t>Web</a:t>
            </a:r>
            <a:r>
              <a:rPr lang="ja-JP" altLang="en-US" sz="1200" dirty="0" smtClean="0">
                <a:solidFill>
                  <a:srgbClr val="FFFFFF"/>
                </a:solidFill>
                <a:latin typeface="ＭＳ Ｐゴシック"/>
                <a:cs typeface="ＭＳ Ｐゴシック"/>
              </a:rPr>
              <a:t>サービスだけではできない、利便性や機能の高いアプリケーションを構築できる</a:t>
            </a:r>
            <a:endParaRPr lang="en-US" altLang="ja-JP" sz="1200" dirty="0" smtClean="0">
              <a:solidFill>
                <a:srgbClr val="FFFFFF"/>
              </a:solidFill>
              <a:latin typeface="ＭＳ Ｐゴシック"/>
              <a:cs typeface="ＭＳ Ｐゴシック"/>
            </a:endParaRPr>
          </a:p>
          <a:p>
            <a:pPr marL="271463" lvl="1" indent="-171450">
              <a:buFont typeface="Wingdings" charset="2"/>
              <a:buChar char="v"/>
            </a:pPr>
            <a:r>
              <a:rPr kumimoji="1" lang="en-US" altLang="ja-JP" sz="1200" dirty="0" smtClean="0">
                <a:solidFill>
                  <a:srgbClr val="FFFFFF"/>
                </a:solidFill>
                <a:latin typeface="ＭＳ Ｐゴシック"/>
                <a:ea typeface="ＭＳ Ｐゴシック"/>
                <a:cs typeface="ＭＳ Ｐゴシック"/>
              </a:rPr>
              <a:t>Web</a:t>
            </a:r>
            <a:r>
              <a:rPr lang="ja-JP" altLang="en-US" sz="1200" dirty="0" smtClean="0">
                <a:solidFill>
                  <a:srgbClr val="FFFFFF"/>
                </a:solidFill>
                <a:latin typeface="ＭＳ Ｐゴシック"/>
                <a:ea typeface="ＭＳ Ｐゴシック"/>
                <a:cs typeface="ＭＳ Ｐゴシック"/>
              </a:rPr>
              <a:t>サービスの組合せを固定化させず、柔軟なアプリケーションを構築できる</a:t>
            </a:r>
            <a:endParaRPr lang="en-US" altLang="ja-JP" sz="1200" dirty="0" smtClean="0">
              <a:solidFill>
                <a:srgbClr val="FFFFFF"/>
              </a:solidFill>
              <a:latin typeface="ＭＳ Ｐゴシック"/>
              <a:ea typeface="ＭＳ Ｐゴシック"/>
              <a:cs typeface="ＭＳ Ｐゴシック"/>
            </a:endParaRPr>
          </a:p>
          <a:p>
            <a:pPr marL="271463" lvl="1" indent="-171450">
              <a:buFont typeface="Wingdings" charset="2"/>
              <a:buChar char="v"/>
            </a:pPr>
            <a:r>
              <a:rPr lang="ja-JP" altLang="en-US" sz="1200" dirty="0" smtClean="0">
                <a:solidFill>
                  <a:srgbClr val="FFFFFF"/>
                </a:solidFill>
                <a:latin typeface="ＭＳ Ｐゴシック"/>
                <a:ea typeface="ＭＳ Ｐゴシック"/>
                <a:cs typeface="ＭＳ Ｐゴシック"/>
              </a:rPr>
              <a:t>組合により多様なアプリケーションが展開できる</a:t>
            </a:r>
            <a:endParaRPr kumimoji="1" lang="en-US" altLang="ja-JP" sz="1200" dirty="0" smtClean="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en-US" altLang="ja-JP" dirty="0" smtClean="0"/>
              <a:t>SOA</a:t>
            </a:r>
            <a:r>
              <a:rPr kumimoji="1" lang="ja-JP" altLang="en-US" dirty="0" smtClean="0"/>
              <a:t>とクラウドの関係</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75</a:t>
            </a:fld>
            <a:endParaRPr kumimoji="1" lang="ja-JP" altLang="en-US"/>
          </a:p>
        </p:txBody>
      </p:sp>
      <p:sp>
        <p:nvSpPr>
          <p:cNvPr id="4" name="ホームベース 3"/>
          <p:cNvSpPr/>
          <p:nvPr/>
        </p:nvSpPr>
        <p:spPr>
          <a:xfrm>
            <a:off x="251358" y="853323"/>
            <a:ext cx="5232231" cy="1382516"/>
          </a:xfrm>
          <a:prstGeom prst="homePlate">
            <a:avLst/>
          </a:prstGeom>
          <a:solidFill>
            <a:srgbClr val="FF66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altLang="ja-JP" sz="2800" dirty="0" smtClean="0">
                <a:solidFill>
                  <a:srgbClr val="FFFFFF"/>
                </a:solidFill>
                <a:latin typeface="ＭＳ Ｐゴシック"/>
                <a:cs typeface="ＭＳ Ｐゴシック"/>
              </a:rPr>
              <a:t>SOA </a:t>
            </a:r>
            <a:r>
              <a:rPr lang="en-US" altLang="ja-JP" sz="1200" dirty="0" smtClean="0">
                <a:solidFill>
                  <a:srgbClr val="FFFFFF"/>
                </a:solidFill>
                <a:latin typeface="ＭＳ Ｐゴシック"/>
                <a:cs typeface="ＭＳ Ｐゴシック"/>
              </a:rPr>
              <a:t>(Service Oriented Architecture/ </a:t>
            </a:r>
            <a:r>
              <a:rPr lang="ja-JP" altLang="en-US" sz="1200" dirty="0" smtClean="0">
                <a:solidFill>
                  <a:srgbClr val="FFFFFF"/>
                </a:solidFill>
                <a:latin typeface="ＭＳ Ｐゴシック"/>
                <a:cs typeface="ＭＳ Ｐゴシック"/>
              </a:rPr>
              <a:t>サービス指向開発</a:t>
            </a:r>
            <a:r>
              <a:rPr lang="en-US" altLang="ja-JP" sz="1200" dirty="0" smtClean="0">
                <a:solidFill>
                  <a:srgbClr val="FFFFFF"/>
                </a:solidFill>
                <a:latin typeface="ＭＳ Ｐゴシック"/>
                <a:cs typeface="ＭＳ Ｐゴシック"/>
              </a:rPr>
              <a:t>) 	</a:t>
            </a:r>
          </a:p>
          <a:p>
            <a:r>
              <a:rPr lang="ja-JP" altLang="en-US" sz="1200" dirty="0" smtClean="0">
                <a:solidFill>
                  <a:srgbClr val="FFFFFF"/>
                </a:solidFill>
                <a:latin typeface="ＭＳ Ｐゴシック"/>
                <a:cs typeface="ＭＳ Ｐゴシック"/>
              </a:rPr>
              <a:t>業務全体のプロセスをこれ以上分解できない業務処理の単位（サービス）にまで分解し、そのプロセス単位毎に対応したプログラムを「標準部品」として用意する。</a:t>
            </a:r>
            <a:r>
              <a:rPr lang="ja-JP" altLang="en-US" sz="1200" dirty="0" smtClean="0">
                <a:solidFill>
                  <a:srgbClr val="FFFFFF"/>
                </a:solidFill>
                <a:latin typeface="ＭＳ Ｐゴシック"/>
                <a:ea typeface="ＭＳ Ｐゴシック"/>
                <a:cs typeface="ＭＳ Ｐゴシック"/>
              </a:rPr>
              <a:t>これを組み合わせ、ネットワーク上で連携させて、システム全体を実現するシステム構築手法。</a:t>
            </a:r>
            <a:endParaRPr lang="en-US" altLang="ja-JP" sz="1200" dirty="0" smtClean="0">
              <a:solidFill>
                <a:srgbClr val="FFFFFF"/>
              </a:solidFill>
              <a:latin typeface="ＭＳ Ｐゴシック"/>
              <a:cs typeface="ＭＳ Ｐゴシック"/>
            </a:endParaRPr>
          </a:p>
        </p:txBody>
      </p:sp>
      <p:sp>
        <p:nvSpPr>
          <p:cNvPr id="5" name="ホームベース 4"/>
          <p:cNvSpPr/>
          <p:nvPr/>
        </p:nvSpPr>
        <p:spPr>
          <a:xfrm>
            <a:off x="251358" y="2235839"/>
            <a:ext cx="5232231" cy="1382516"/>
          </a:xfrm>
          <a:prstGeom prst="homePlate">
            <a:avLst/>
          </a:prstGeom>
          <a:solidFill>
            <a:srgbClr val="3366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kumimoji="1" lang="en-US" altLang="ja-JP" sz="2800" dirty="0" smtClean="0">
                <a:solidFill>
                  <a:srgbClr val="FFFFFF"/>
                </a:solidFill>
                <a:latin typeface="ＭＳ Ｐゴシック"/>
                <a:ea typeface="ＭＳ Ｐゴシック"/>
                <a:cs typeface="ＭＳ Ｐゴシック"/>
              </a:rPr>
              <a:t>XML </a:t>
            </a:r>
            <a:r>
              <a:rPr kumimoji="1" lang="en-US" altLang="ja-JP" sz="1200" dirty="0" smtClean="0">
                <a:solidFill>
                  <a:srgbClr val="FFFFFF"/>
                </a:solidFill>
                <a:latin typeface="ＭＳ Ｐゴシック"/>
                <a:ea typeface="ＭＳ Ｐゴシック"/>
                <a:cs typeface="ＭＳ Ｐゴシック"/>
              </a:rPr>
              <a:t>(</a:t>
            </a:r>
            <a:r>
              <a:rPr kumimoji="1" lang="en-US" altLang="ja-JP" sz="1200" dirty="0" err="1" smtClean="0">
                <a:solidFill>
                  <a:srgbClr val="FFFFFF"/>
                </a:solidFill>
                <a:latin typeface="ＭＳ Ｐゴシック"/>
                <a:ea typeface="ＭＳ Ｐゴシック"/>
                <a:cs typeface="ＭＳ Ｐゴシック"/>
              </a:rPr>
              <a:t>eXtensible</a:t>
            </a:r>
            <a:r>
              <a:rPr kumimoji="1" lang="en-US" altLang="ja-JP" sz="1200" dirty="0" smtClean="0">
                <a:solidFill>
                  <a:srgbClr val="FFFFFF"/>
                </a:solidFill>
                <a:latin typeface="ＭＳ Ｐゴシック"/>
                <a:ea typeface="ＭＳ Ｐゴシック"/>
                <a:cs typeface="ＭＳ Ｐゴシック"/>
              </a:rPr>
              <a:t> Markup Language /</a:t>
            </a:r>
            <a:r>
              <a:rPr lang="ja-JP" altLang="en-US" sz="1200" dirty="0">
                <a:solidFill>
                  <a:srgbClr val="FFFFFF"/>
                </a:solidFill>
                <a:latin typeface="ＭＳ Ｐゴシック"/>
                <a:cs typeface="ＭＳ Ｐゴシック"/>
              </a:rPr>
              <a:t>拡張可能なマーク付け言語</a:t>
            </a:r>
            <a:r>
              <a:rPr kumimoji="1" lang="en-US" altLang="ja-JP" sz="1200" dirty="0" smtClean="0">
                <a:solidFill>
                  <a:srgbClr val="FFFFFF"/>
                </a:solidFill>
                <a:latin typeface="ＭＳ Ｐゴシック"/>
                <a:ea typeface="ＭＳ Ｐゴシック"/>
                <a:cs typeface="ＭＳ Ｐゴシック"/>
              </a:rPr>
              <a:t>)</a:t>
            </a:r>
          </a:p>
          <a:p>
            <a:r>
              <a:rPr lang="ja-JP" altLang="en-US" sz="1200" dirty="0" smtClean="0">
                <a:solidFill>
                  <a:srgbClr val="FFFFFF"/>
                </a:solidFill>
                <a:latin typeface="ＭＳ Ｐゴシック"/>
                <a:ea typeface="ＭＳ Ｐゴシック"/>
                <a:cs typeface="ＭＳ Ｐゴシック"/>
              </a:rPr>
              <a:t>プラットフォームに依存しない、システム間でデータ交換を可能にするための言語、または、データを記述する書式。</a:t>
            </a: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1819043" y="5470525"/>
            <a:ext cx="7057890" cy="429968"/>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altLang="ja-JP" sz="2800" dirty="0" err="1" smtClean="0">
                <a:solidFill>
                  <a:srgbClr val="FFFFFF"/>
                </a:solidFill>
                <a:latin typeface="ＭＳ Ｐゴシック"/>
                <a:ea typeface="ＭＳ Ｐゴシック"/>
                <a:cs typeface="ＭＳ Ｐゴシック"/>
              </a:rPr>
              <a:t>PaaS</a:t>
            </a:r>
            <a:r>
              <a:rPr lang="en-US" altLang="ja-JP" sz="1200" dirty="0" smtClean="0">
                <a:solidFill>
                  <a:srgbClr val="FFFFFF"/>
                </a:solidFill>
                <a:latin typeface="ＭＳ Ｐゴシック"/>
                <a:ea typeface="ＭＳ Ｐゴシック"/>
                <a:cs typeface="ＭＳ Ｐゴシック"/>
              </a:rPr>
              <a:t> (Platform as a Service)</a:t>
            </a: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p:cNvSpPr/>
          <p:nvPr/>
        </p:nvSpPr>
        <p:spPr>
          <a:xfrm>
            <a:off x="5959848" y="5900492"/>
            <a:ext cx="2917086" cy="577613"/>
          </a:xfrm>
          <a:prstGeom prst="rect">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 name="正方形/長方形 9"/>
          <p:cNvSpPr/>
          <p:nvPr/>
        </p:nvSpPr>
        <p:spPr>
          <a:xfrm>
            <a:off x="357195" y="6028291"/>
            <a:ext cx="5549736" cy="449814"/>
          </a:xfrm>
          <a:prstGeom prst="rect">
            <a:avLst/>
          </a:prstGeom>
          <a:solidFill>
            <a:srgbClr val="008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kumimoji="1" lang="en-US" altLang="ja-JP" sz="2800" dirty="0" err="1" smtClean="0">
                <a:solidFill>
                  <a:srgbClr val="FFFFFF"/>
                </a:solidFill>
                <a:latin typeface="ＭＳ Ｐゴシック"/>
                <a:ea typeface="ＭＳ Ｐゴシック"/>
                <a:cs typeface="ＭＳ Ｐゴシック"/>
              </a:rPr>
              <a:t>IaaS</a:t>
            </a:r>
            <a:r>
              <a:rPr kumimoji="1" lang="en-US" altLang="ja-JP" sz="1200" dirty="0" smtClean="0">
                <a:solidFill>
                  <a:srgbClr val="FFFFFF"/>
                </a:solidFill>
                <a:latin typeface="ＭＳ Ｐゴシック"/>
                <a:ea typeface="ＭＳ Ｐゴシック"/>
                <a:cs typeface="ＭＳ Ｐゴシック"/>
              </a:rPr>
              <a:t> (Infrastructure as a Service)</a:t>
            </a:r>
            <a:endParaRPr kumimoji="1" lang="ja-JP" altLang="en-US" sz="1200" dirty="0">
              <a:solidFill>
                <a:srgbClr val="FFFFFF"/>
              </a:solidFill>
              <a:latin typeface="ＭＳ Ｐゴシック"/>
              <a:ea typeface="ＭＳ Ｐゴシック"/>
              <a:cs typeface="ＭＳ Ｐゴシック"/>
            </a:endParaRPr>
          </a:p>
        </p:txBody>
      </p:sp>
      <p:sp>
        <p:nvSpPr>
          <p:cNvPr id="11" name="正方形/長方形 10"/>
          <p:cNvSpPr/>
          <p:nvPr/>
        </p:nvSpPr>
        <p:spPr>
          <a:xfrm>
            <a:off x="6098756" y="6112170"/>
            <a:ext cx="2639267" cy="284441"/>
          </a:xfrm>
          <a:prstGeom prst="rect">
            <a:avLst/>
          </a:prstGeom>
          <a:solidFill>
            <a:schemeClr val="accent3">
              <a:lumMod val="50000"/>
            </a:schemeClr>
          </a:solidFill>
          <a:ln>
            <a:solidFill>
              <a:srgbClr val="FFFFFF"/>
            </a:solidFill>
            <a:prstDash val="sysDash"/>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kumimoji="1" lang="ja-JP" altLang="en-US" sz="1200" dirty="0" smtClean="0">
                <a:solidFill>
                  <a:srgbClr val="FFFFFF"/>
                </a:solidFill>
                <a:latin typeface="ＭＳ Ｐゴシック"/>
                <a:ea typeface="ＭＳ Ｐゴシック"/>
                <a:cs typeface="ＭＳ Ｐゴシック"/>
              </a:rPr>
              <a:t>仮想化基盤は必須ではない</a:t>
            </a:r>
            <a:endParaRPr kumimoji="1" lang="ja-JP" altLang="en-US" sz="1200" dirty="0">
              <a:solidFill>
                <a:srgbClr val="FFFFFF"/>
              </a:solidFill>
              <a:latin typeface="ＭＳ Ｐゴシック"/>
              <a:ea typeface="ＭＳ Ｐゴシック"/>
              <a:cs typeface="ＭＳ Ｐゴシック"/>
            </a:endParaRPr>
          </a:p>
        </p:txBody>
      </p:sp>
      <p:grpSp>
        <p:nvGrpSpPr>
          <p:cNvPr id="12" name="図形グループ 11"/>
          <p:cNvGrpSpPr/>
          <p:nvPr/>
        </p:nvGrpSpPr>
        <p:grpSpPr>
          <a:xfrm>
            <a:off x="251358" y="3618355"/>
            <a:ext cx="8625575" cy="1752947"/>
            <a:chOff x="251358" y="3618355"/>
            <a:chExt cx="8625575" cy="1752947"/>
          </a:xfrm>
          <a:effectLst>
            <a:outerShdw blurRad="50800" dist="38100" dir="2700000" algn="tl" rotWithShape="0">
              <a:prstClr val="black">
                <a:alpha val="40000"/>
              </a:prstClr>
            </a:outerShdw>
          </a:effectLst>
        </p:grpSpPr>
        <p:sp>
          <p:nvSpPr>
            <p:cNvPr id="7" name="正方形/長方形 6"/>
            <p:cNvSpPr/>
            <p:nvPr/>
          </p:nvSpPr>
          <p:spPr>
            <a:xfrm>
              <a:off x="3267663" y="3968942"/>
              <a:ext cx="5609270" cy="1402360"/>
            </a:xfrm>
            <a:prstGeom prst="rect">
              <a:avLst/>
            </a:prstGeom>
            <a:solidFill>
              <a:srgbClr val="66006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kumimoji="1" lang="en-US" altLang="ja-JP" sz="2800" dirty="0" err="1" smtClean="0">
                  <a:solidFill>
                    <a:srgbClr val="FFFFFF"/>
                  </a:solidFill>
                  <a:latin typeface="ＭＳ Ｐゴシック"/>
                  <a:ea typeface="ＭＳ Ｐゴシック"/>
                  <a:cs typeface="ＭＳ Ｐゴシック"/>
                </a:rPr>
                <a:t>SaaS</a:t>
              </a:r>
              <a:r>
                <a:rPr lang="en-US" altLang="ja-JP" sz="1200" dirty="0">
                  <a:solidFill>
                    <a:srgbClr val="FFFFFF"/>
                  </a:solidFill>
                  <a:latin typeface="ＭＳ Ｐゴシック"/>
                  <a:ea typeface="ＭＳ Ｐゴシック"/>
                  <a:cs typeface="ＭＳ Ｐゴシック"/>
                </a:rPr>
                <a:t> </a:t>
              </a:r>
              <a:r>
                <a:rPr lang="en-US" altLang="ja-JP" sz="1200" dirty="0" smtClean="0">
                  <a:solidFill>
                    <a:srgbClr val="FFFFFF"/>
                  </a:solidFill>
                  <a:latin typeface="ＭＳ Ｐゴシック"/>
                  <a:ea typeface="ＭＳ Ｐゴシック"/>
                  <a:cs typeface="ＭＳ Ｐゴシック"/>
                </a:rPr>
                <a:t>(Software as a Service)</a:t>
              </a:r>
            </a:p>
            <a:p>
              <a:r>
                <a:rPr kumimoji="1" lang="ja-JP" altLang="en-US" sz="1200" dirty="0" smtClean="0">
                  <a:solidFill>
                    <a:srgbClr val="FFFFFF"/>
                  </a:solidFill>
                  <a:latin typeface="ＭＳ Ｐゴシック"/>
                  <a:ea typeface="ＭＳ Ｐゴシック"/>
                  <a:cs typeface="ＭＳ Ｐゴシック"/>
                </a:rPr>
                <a:t>アプリケーションをサービスとしてインターネット上で提供する仕組み</a:t>
              </a:r>
              <a:endParaRPr kumimoji="1" lang="en-US" altLang="ja-JP" sz="1200" dirty="0" smtClean="0">
                <a:solidFill>
                  <a:srgbClr val="FFFFFF"/>
                </a:solidFill>
                <a:latin typeface="ＭＳ Ｐゴシック"/>
                <a:ea typeface="ＭＳ Ｐゴシック"/>
                <a:cs typeface="ＭＳ Ｐゴシック"/>
              </a:endParaRPr>
            </a:p>
            <a:p>
              <a:pPr marL="271463" lvl="1" indent="-171450">
                <a:buFont typeface="Wingdings" charset="2"/>
                <a:buChar char="v"/>
                <a:tabLst>
                  <a:tab pos="271463" algn="l"/>
                </a:tabLst>
              </a:pPr>
              <a:r>
                <a:rPr lang="en-US" altLang="ja-JP" sz="1200" dirty="0" smtClean="0">
                  <a:solidFill>
                    <a:srgbClr val="FFFFFF"/>
                  </a:solidFill>
                  <a:latin typeface="ＭＳ Ｐゴシック"/>
                  <a:ea typeface="ＭＳ Ｐゴシック"/>
                  <a:cs typeface="ＭＳ Ｐゴシック"/>
                </a:rPr>
                <a:t>Web</a:t>
              </a:r>
              <a:r>
                <a:rPr lang="ja-JP" altLang="en-US" sz="1200" dirty="0" smtClean="0">
                  <a:solidFill>
                    <a:srgbClr val="FFFFFF"/>
                  </a:solidFill>
                  <a:latin typeface="ＭＳ Ｐゴシック"/>
                  <a:ea typeface="ＭＳ Ｐゴシック"/>
                  <a:cs typeface="ＭＳ Ｐゴシック"/>
                </a:rPr>
                <a:t>サービスとして構築され、他の</a:t>
              </a:r>
              <a:r>
                <a:rPr lang="en-US" altLang="ja-JP" sz="1200" dirty="0" smtClean="0">
                  <a:solidFill>
                    <a:srgbClr val="FFFFFF"/>
                  </a:solidFill>
                  <a:latin typeface="ＭＳ Ｐゴシック"/>
                  <a:ea typeface="ＭＳ Ｐゴシック"/>
                  <a:cs typeface="ＭＳ Ｐゴシック"/>
                </a:rPr>
                <a:t>Web</a:t>
              </a:r>
              <a:r>
                <a:rPr lang="ja-JP" altLang="en-US" sz="1200" dirty="0" smtClean="0">
                  <a:solidFill>
                    <a:srgbClr val="FFFFFF"/>
                  </a:solidFill>
                  <a:latin typeface="ＭＳ Ｐゴシック"/>
                  <a:ea typeface="ＭＳ Ｐゴシック"/>
                  <a:cs typeface="ＭＳ Ｐゴシック"/>
                </a:rPr>
                <a:t>サービスと相互連携が容易</a:t>
              </a:r>
              <a:endParaRPr lang="en-US" altLang="ja-JP" sz="1200" dirty="0" smtClean="0">
                <a:solidFill>
                  <a:srgbClr val="FFFFFF"/>
                </a:solidFill>
                <a:latin typeface="ＭＳ Ｐゴシック"/>
                <a:ea typeface="ＭＳ Ｐゴシック"/>
                <a:cs typeface="ＭＳ Ｐゴシック"/>
              </a:endParaRPr>
            </a:p>
            <a:p>
              <a:pPr marL="271463" lvl="1" indent="-171450">
                <a:buFont typeface="Wingdings" charset="2"/>
                <a:buChar char="v"/>
                <a:tabLst>
                  <a:tab pos="271463" algn="l"/>
                </a:tabLst>
              </a:pPr>
              <a:r>
                <a:rPr kumimoji="1" lang="ja-JP" altLang="en-US" sz="1200" dirty="0" smtClean="0">
                  <a:solidFill>
                    <a:srgbClr val="FFFFFF"/>
                  </a:solidFill>
                  <a:latin typeface="ＭＳ Ｐゴシック"/>
                  <a:ea typeface="ＭＳ Ｐゴシック"/>
                  <a:cs typeface="ＭＳ Ｐゴシック"/>
                </a:rPr>
                <a:t>カスタマイズ機能がある</a:t>
              </a:r>
              <a:endParaRPr kumimoji="1" lang="en-US" altLang="ja-JP" sz="1200" dirty="0" smtClean="0">
                <a:solidFill>
                  <a:srgbClr val="FFFFFF"/>
                </a:solidFill>
                <a:latin typeface="ＭＳ Ｐゴシック"/>
                <a:ea typeface="ＭＳ Ｐゴシック"/>
                <a:cs typeface="ＭＳ Ｐゴシック"/>
              </a:endParaRPr>
            </a:p>
            <a:p>
              <a:pPr marL="271463" lvl="1" indent="-171450">
                <a:buFont typeface="Wingdings" charset="2"/>
                <a:buChar char="v"/>
                <a:tabLst>
                  <a:tab pos="271463" algn="l"/>
                </a:tabLst>
              </a:pPr>
              <a:r>
                <a:rPr lang="ja-JP" altLang="en-US" sz="1200" dirty="0" smtClean="0">
                  <a:solidFill>
                    <a:srgbClr val="FFFFFF"/>
                  </a:solidFill>
                  <a:latin typeface="ＭＳ Ｐゴシック"/>
                  <a:ea typeface="ＭＳ Ｐゴシック"/>
                  <a:cs typeface="ＭＳ Ｐゴシック"/>
                </a:rPr>
                <a:t>オンデマンド（必要な時、いつでも）インターネット</a:t>
              </a:r>
              <a:r>
                <a:rPr lang="en-US" altLang="ja-JP" sz="1200" dirty="0" smtClean="0">
                  <a:solidFill>
                    <a:srgbClr val="FFFFFF"/>
                  </a:solidFill>
                  <a:latin typeface="ＭＳ Ｐゴシック"/>
                  <a:ea typeface="ＭＳ Ｐゴシック"/>
                  <a:cs typeface="ＭＳ Ｐゴシック"/>
                </a:rPr>
                <a:t> / </a:t>
              </a:r>
              <a:r>
                <a:rPr lang="ja-JP" altLang="en-US" sz="1200" dirty="0" smtClean="0">
                  <a:solidFill>
                    <a:srgbClr val="FFFFFF"/>
                  </a:solidFill>
                  <a:latin typeface="ＭＳ Ｐゴシック"/>
                  <a:ea typeface="ＭＳ Ｐゴシック"/>
                  <a:cs typeface="ＭＳ Ｐゴシック"/>
                </a:rPr>
                <a:t>ネットワークを介し）利用</a:t>
              </a:r>
              <a:endParaRPr kumimoji="1" lang="en-US" altLang="ja-JP" sz="1200" dirty="0" smtClean="0">
                <a:solidFill>
                  <a:srgbClr val="FFFFFF"/>
                </a:solidFill>
                <a:latin typeface="ＭＳ Ｐゴシック"/>
                <a:ea typeface="ＭＳ Ｐゴシック"/>
                <a:cs typeface="ＭＳ Ｐゴシック"/>
              </a:endParaRPr>
            </a:p>
          </p:txBody>
        </p:sp>
        <p:cxnSp>
          <p:nvCxnSpPr>
            <p:cNvPr id="13" name="直線コネクタ 12"/>
            <p:cNvCxnSpPr/>
            <p:nvPr/>
          </p:nvCxnSpPr>
          <p:spPr>
            <a:xfrm flipH="1">
              <a:off x="3267663" y="3618355"/>
              <a:ext cx="2116705" cy="350587"/>
            </a:xfrm>
            <a:prstGeom prst="line">
              <a:avLst/>
            </a:prstGeom>
            <a:ln>
              <a:solidFill>
                <a:srgbClr val="0000FF"/>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4" name="直線コネクタ 13"/>
            <p:cNvCxnSpPr/>
            <p:nvPr/>
          </p:nvCxnSpPr>
          <p:spPr>
            <a:xfrm flipH="1">
              <a:off x="8876932" y="3618355"/>
              <a:ext cx="1" cy="350587"/>
            </a:xfrm>
            <a:prstGeom prst="line">
              <a:avLst/>
            </a:prstGeom>
            <a:ln>
              <a:solidFill>
                <a:srgbClr val="0000FF"/>
              </a:solidFill>
              <a:prstDash val="sysDash"/>
            </a:ln>
            <a:effectLst/>
          </p:spPr>
          <p:style>
            <a:lnRef idx="2">
              <a:schemeClr val="accent1"/>
            </a:lnRef>
            <a:fillRef idx="0">
              <a:schemeClr val="accent1"/>
            </a:fillRef>
            <a:effectRef idx="1">
              <a:schemeClr val="accent1"/>
            </a:effectRef>
            <a:fontRef idx="minor">
              <a:schemeClr val="tx1"/>
            </a:fontRef>
          </p:style>
        </p:cxnSp>
        <p:pic>
          <p:nvPicPr>
            <p:cNvPr id="16" name="Picture 7" descr="j043394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1358" y="3968942"/>
              <a:ext cx="1104656" cy="1104656"/>
            </a:xfrm>
            <a:prstGeom prst="rect">
              <a:avLst/>
            </a:prstGeom>
            <a:noFill/>
            <a:ln>
              <a:noFill/>
            </a:ln>
            <a:extLst/>
          </p:spPr>
        </p:pic>
        <p:sp>
          <p:nvSpPr>
            <p:cNvPr id="17" name="右矢印 16"/>
            <p:cNvSpPr/>
            <p:nvPr/>
          </p:nvSpPr>
          <p:spPr>
            <a:xfrm>
              <a:off x="1527996" y="4266612"/>
              <a:ext cx="1594144" cy="615186"/>
            </a:xfrm>
            <a:prstGeom prst="rightArrow">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18" name="右矢印 17"/>
          <p:cNvSpPr/>
          <p:nvPr/>
        </p:nvSpPr>
        <p:spPr>
          <a:xfrm rot="2867943">
            <a:off x="1296481" y="4914872"/>
            <a:ext cx="608552" cy="615186"/>
          </a:xfrm>
          <a:prstGeom prst="right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右矢印 18"/>
          <p:cNvSpPr/>
          <p:nvPr/>
        </p:nvSpPr>
        <p:spPr>
          <a:xfrm rot="5400000">
            <a:off x="454093" y="5265464"/>
            <a:ext cx="813630" cy="615186"/>
          </a:xfrm>
          <a:prstGeom prst="rightArrow">
            <a:avLst/>
          </a:prstGeom>
          <a:solidFill>
            <a:srgbClr val="33ACBD"/>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テキスト ボックス 19"/>
          <p:cNvSpPr txBox="1"/>
          <p:nvPr/>
        </p:nvSpPr>
        <p:spPr>
          <a:xfrm>
            <a:off x="3992737" y="866552"/>
            <a:ext cx="804427" cy="276999"/>
          </a:xfrm>
          <a:prstGeom prst="rect">
            <a:avLst/>
          </a:prstGeom>
          <a:noFill/>
          <a:effectLst>
            <a:outerShdw blurRad="50800" dist="38100" dir="2700000" algn="tl" rotWithShape="0">
              <a:prstClr val="black">
                <a:alpha val="40000"/>
              </a:prstClr>
            </a:outerShdw>
          </a:effectLst>
        </p:spPr>
        <p:txBody>
          <a:bodyPr wrap="none" rtlCol="0">
            <a:spAutoFit/>
          </a:bodyPr>
          <a:lstStyle/>
          <a:p>
            <a:pPr algn="r"/>
            <a:r>
              <a:rPr kumimoji="1" lang="en-US" altLang="ja-JP" sz="1200" dirty="0" smtClean="0">
                <a:solidFill>
                  <a:schemeClr val="bg1"/>
                </a:solidFill>
              </a:rPr>
              <a:t>1990</a:t>
            </a:r>
            <a:r>
              <a:rPr kumimoji="1" lang="ja-JP" altLang="en-US" sz="1200" dirty="0" smtClean="0">
                <a:solidFill>
                  <a:schemeClr val="bg1"/>
                </a:solidFill>
              </a:rPr>
              <a:t>年代</a:t>
            </a:r>
            <a:endParaRPr kumimoji="1" lang="ja-JP" altLang="en-US" sz="1200" dirty="0">
              <a:solidFill>
                <a:schemeClr val="bg1"/>
              </a:solidFill>
            </a:endParaRPr>
          </a:p>
        </p:txBody>
      </p:sp>
      <p:sp>
        <p:nvSpPr>
          <p:cNvPr id="21" name="テキスト ボックス 20"/>
          <p:cNvSpPr txBox="1"/>
          <p:nvPr/>
        </p:nvSpPr>
        <p:spPr>
          <a:xfrm>
            <a:off x="4146625" y="2235840"/>
            <a:ext cx="650539" cy="276999"/>
          </a:xfrm>
          <a:prstGeom prst="rect">
            <a:avLst/>
          </a:prstGeom>
          <a:noFill/>
          <a:effectLst>
            <a:outerShdw blurRad="50800" dist="38100" dir="2700000" algn="tl" rotWithShape="0">
              <a:prstClr val="black">
                <a:alpha val="40000"/>
              </a:prstClr>
            </a:outerShdw>
          </a:effectLst>
        </p:spPr>
        <p:txBody>
          <a:bodyPr wrap="none" rtlCol="0">
            <a:spAutoFit/>
          </a:bodyPr>
          <a:lstStyle/>
          <a:p>
            <a:pPr algn="r"/>
            <a:r>
              <a:rPr kumimoji="1" lang="en-US" altLang="ja-JP" sz="1200" dirty="0" smtClean="0">
                <a:solidFill>
                  <a:schemeClr val="bg1"/>
                </a:solidFill>
              </a:rPr>
              <a:t>1998</a:t>
            </a:r>
            <a:r>
              <a:rPr kumimoji="1" lang="ja-JP" altLang="en-US" sz="1200" dirty="0" smtClean="0">
                <a:solidFill>
                  <a:schemeClr val="bg1"/>
                </a:solidFill>
              </a:rPr>
              <a:t>年</a:t>
            </a:r>
            <a:endParaRPr kumimoji="1" lang="ja-JP" altLang="en-US" sz="1200" dirty="0">
              <a:solidFill>
                <a:schemeClr val="bg1"/>
              </a:solidFill>
            </a:endParaRPr>
          </a:p>
        </p:txBody>
      </p:sp>
      <p:sp>
        <p:nvSpPr>
          <p:cNvPr id="22" name="テキスト ボックス 21"/>
          <p:cNvSpPr txBox="1"/>
          <p:nvPr/>
        </p:nvSpPr>
        <p:spPr>
          <a:xfrm>
            <a:off x="7994633" y="866552"/>
            <a:ext cx="804427" cy="276999"/>
          </a:xfrm>
          <a:prstGeom prst="rect">
            <a:avLst/>
          </a:prstGeom>
          <a:noFill/>
          <a:effectLst>
            <a:outerShdw blurRad="50800" dist="38100" dir="2700000" algn="tl" rotWithShape="0">
              <a:prstClr val="black">
                <a:alpha val="40000"/>
              </a:prstClr>
            </a:outerShdw>
          </a:effectLst>
        </p:spPr>
        <p:txBody>
          <a:bodyPr wrap="none" rtlCol="0">
            <a:spAutoFit/>
          </a:bodyPr>
          <a:lstStyle/>
          <a:p>
            <a:pPr algn="r"/>
            <a:r>
              <a:rPr kumimoji="1" lang="en-US" altLang="ja-JP" sz="1200" dirty="0" smtClean="0">
                <a:solidFill>
                  <a:schemeClr val="bg1"/>
                </a:solidFill>
              </a:rPr>
              <a:t>2000</a:t>
            </a:r>
            <a:r>
              <a:rPr kumimoji="1" lang="ja-JP" altLang="en-US" sz="1200" dirty="0" smtClean="0">
                <a:solidFill>
                  <a:schemeClr val="bg1"/>
                </a:solidFill>
              </a:rPr>
              <a:t>年頃</a:t>
            </a:r>
            <a:endParaRPr kumimoji="1" lang="ja-JP" altLang="en-US" sz="1200" dirty="0">
              <a:solidFill>
                <a:schemeClr val="bg1"/>
              </a:solidFill>
            </a:endParaRPr>
          </a:p>
        </p:txBody>
      </p:sp>
    </p:spTree>
    <p:extLst>
      <p:ext uri="{BB962C8B-B14F-4D97-AF65-F5344CB8AC3E}">
        <p14:creationId xmlns:p14="http://schemas.microsoft.com/office/powerpoint/2010/main" val="1660488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8" grpId="0" animBg="1"/>
      <p:bldP spid="19"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en-US" altLang="ja-JP" dirty="0"/>
              <a:t>SOA</a:t>
            </a:r>
            <a:r>
              <a:rPr lang="ja-JP" altLang="en-US" dirty="0"/>
              <a:t>とクラウドの関係</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76</a:t>
            </a:fld>
            <a:endParaRPr kumimoji="1" lang="ja-JP" altLang="en-US"/>
          </a:p>
        </p:txBody>
      </p:sp>
      <p:sp>
        <p:nvSpPr>
          <p:cNvPr id="4" name="角丸四角形 4"/>
          <p:cNvSpPr>
            <a:spLocks noChangeArrowheads="1"/>
          </p:cNvSpPr>
          <p:nvPr/>
        </p:nvSpPr>
        <p:spPr bwMode="auto">
          <a:xfrm>
            <a:off x="857224" y="3000372"/>
            <a:ext cx="4429156" cy="928694"/>
          </a:xfrm>
          <a:prstGeom prst="roundRect">
            <a:avLst>
              <a:gd name="adj" fmla="val 0"/>
            </a:avLst>
          </a:prstGeom>
          <a:solidFill>
            <a:srgbClr val="FFE389"/>
          </a:solidFill>
          <a:ln w="38100" algn="ctr">
            <a:noFill/>
            <a:round/>
            <a:headEnd/>
            <a:tailEnd/>
          </a:ln>
        </p:spPr>
        <p:txBody>
          <a:bodyPr/>
          <a:lstStyle/>
          <a:p>
            <a:pPr>
              <a:spcBef>
                <a:spcPct val="20000"/>
              </a:spcBef>
              <a:defRPr/>
            </a:pPr>
            <a:r>
              <a:rPr kumimoji="0" lang="ja-JP" altLang="en-US" sz="1400" dirty="0">
                <a:solidFill>
                  <a:srgbClr val="4168A7"/>
                </a:solidFill>
                <a:latin typeface="+mn-lt"/>
                <a:ea typeface="+mn-ea"/>
              </a:rPr>
              <a:t>販売</a:t>
            </a:r>
            <a:r>
              <a:rPr kumimoji="0" lang="ja-JP" altLang="en-US" sz="1400" dirty="0" smtClean="0">
                <a:solidFill>
                  <a:srgbClr val="4168A7"/>
                </a:solidFill>
                <a:latin typeface="+mn-lt"/>
                <a:ea typeface="+mn-ea"/>
              </a:rPr>
              <a:t>管理の業務に沿ったビジネス・プロセス</a:t>
            </a:r>
            <a:endParaRPr kumimoji="0" lang="ja-JP" altLang="en-US" sz="1400" dirty="0">
              <a:solidFill>
                <a:srgbClr val="4168A7"/>
              </a:solidFill>
              <a:latin typeface="+mn-lt"/>
              <a:ea typeface="+mn-ea"/>
            </a:endParaRPr>
          </a:p>
        </p:txBody>
      </p:sp>
      <p:sp>
        <p:nvSpPr>
          <p:cNvPr id="5" name="角丸四角形 8"/>
          <p:cNvSpPr>
            <a:spLocks noChangeArrowheads="1"/>
          </p:cNvSpPr>
          <p:nvPr/>
        </p:nvSpPr>
        <p:spPr bwMode="auto">
          <a:xfrm>
            <a:off x="1071538" y="3429000"/>
            <a:ext cx="785818" cy="357189"/>
          </a:xfrm>
          <a:prstGeom prst="roundRect">
            <a:avLst>
              <a:gd name="adj" fmla="val 0"/>
            </a:avLst>
          </a:prstGeom>
          <a:solidFill>
            <a:srgbClr val="4168A7"/>
          </a:solidFill>
          <a:ln w="38100" algn="ctr">
            <a:noFill/>
            <a:round/>
            <a:headEnd/>
            <a:tailEnd/>
          </a:ln>
        </p:spPr>
        <p:txBody>
          <a:bodyPr anchor="ctr"/>
          <a:lstStyle/>
          <a:p>
            <a:pPr algn="ctr">
              <a:spcBef>
                <a:spcPct val="20000"/>
              </a:spcBef>
              <a:defRPr/>
            </a:pPr>
            <a:r>
              <a:rPr kumimoji="0" lang="ja-JP" altLang="en-US" sz="1100" dirty="0">
                <a:solidFill>
                  <a:schemeClr val="bg1"/>
                </a:solidFill>
                <a:latin typeface="+mn-lt"/>
                <a:ea typeface="+mn-ea"/>
              </a:rPr>
              <a:t>受注</a:t>
            </a:r>
          </a:p>
        </p:txBody>
      </p:sp>
      <p:sp>
        <p:nvSpPr>
          <p:cNvPr id="6" name="角丸四角形 8"/>
          <p:cNvSpPr>
            <a:spLocks noChangeArrowheads="1"/>
          </p:cNvSpPr>
          <p:nvPr/>
        </p:nvSpPr>
        <p:spPr bwMode="auto">
          <a:xfrm>
            <a:off x="2143108" y="3429000"/>
            <a:ext cx="785818" cy="357189"/>
          </a:xfrm>
          <a:prstGeom prst="roundRect">
            <a:avLst>
              <a:gd name="adj" fmla="val 0"/>
            </a:avLst>
          </a:prstGeom>
          <a:solidFill>
            <a:srgbClr val="4168A7"/>
          </a:solidFill>
          <a:ln w="38100" algn="ctr">
            <a:noFill/>
            <a:round/>
            <a:headEnd/>
            <a:tailEnd/>
          </a:ln>
        </p:spPr>
        <p:txBody>
          <a:bodyPr anchor="ctr"/>
          <a:lstStyle/>
          <a:p>
            <a:pPr algn="ctr">
              <a:spcBef>
                <a:spcPct val="20000"/>
              </a:spcBef>
              <a:defRPr/>
            </a:pPr>
            <a:r>
              <a:rPr kumimoji="0" lang="ja-JP" altLang="en-US" sz="1100" dirty="0">
                <a:solidFill>
                  <a:schemeClr val="bg1"/>
                </a:solidFill>
                <a:latin typeface="+mn-lt"/>
                <a:ea typeface="+mn-ea"/>
              </a:rPr>
              <a:t>請求</a:t>
            </a:r>
          </a:p>
        </p:txBody>
      </p:sp>
      <p:sp>
        <p:nvSpPr>
          <p:cNvPr id="7" name="角丸四角形 6"/>
          <p:cNvSpPr>
            <a:spLocks noChangeArrowheads="1"/>
          </p:cNvSpPr>
          <p:nvPr/>
        </p:nvSpPr>
        <p:spPr bwMode="auto">
          <a:xfrm>
            <a:off x="3214678" y="3429000"/>
            <a:ext cx="785818" cy="357189"/>
          </a:xfrm>
          <a:prstGeom prst="roundRect">
            <a:avLst>
              <a:gd name="adj" fmla="val 0"/>
            </a:avLst>
          </a:prstGeom>
          <a:solidFill>
            <a:srgbClr val="4168A7"/>
          </a:solidFill>
          <a:ln w="38100" algn="ctr">
            <a:noFill/>
            <a:round/>
            <a:headEnd/>
            <a:tailEnd/>
          </a:ln>
        </p:spPr>
        <p:txBody>
          <a:bodyPr anchor="ctr"/>
          <a:lstStyle/>
          <a:p>
            <a:pPr algn="ctr">
              <a:spcBef>
                <a:spcPct val="20000"/>
              </a:spcBef>
              <a:defRPr/>
            </a:pPr>
            <a:r>
              <a:rPr kumimoji="0" lang="ja-JP" altLang="en-US" sz="1100" dirty="0">
                <a:solidFill>
                  <a:schemeClr val="bg1"/>
                </a:solidFill>
                <a:latin typeface="+mn-lt"/>
                <a:ea typeface="+mn-ea"/>
              </a:rPr>
              <a:t>入金</a:t>
            </a:r>
          </a:p>
        </p:txBody>
      </p:sp>
      <p:sp>
        <p:nvSpPr>
          <p:cNvPr id="8" name="角丸四角形 8"/>
          <p:cNvSpPr>
            <a:spLocks noChangeArrowheads="1"/>
          </p:cNvSpPr>
          <p:nvPr/>
        </p:nvSpPr>
        <p:spPr bwMode="auto">
          <a:xfrm>
            <a:off x="4286248" y="3429000"/>
            <a:ext cx="785818" cy="357189"/>
          </a:xfrm>
          <a:prstGeom prst="roundRect">
            <a:avLst>
              <a:gd name="adj" fmla="val 0"/>
            </a:avLst>
          </a:prstGeom>
          <a:solidFill>
            <a:srgbClr val="4168A7"/>
          </a:solidFill>
          <a:ln w="38100" algn="ctr">
            <a:noFill/>
            <a:round/>
            <a:headEnd/>
            <a:tailEnd/>
          </a:ln>
        </p:spPr>
        <p:txBody>
          <a:bodyPr anchor="ctr"/>
          <a:lstStyle/>
          <a:p>
            <a:pPr algn="ctr">
              <a:spcBef>
                <a:spcPct val="20000"/>
              </a:spcBef>
              <a:defRPr/>
            </a:pPr>
            <a:r>
              <a:rPr kumimoji="0" lang="ja-JP" altLang="en-US" sz="1100" dirty="0">
                <a:solidFill>
                  <a:schemeClr val="bg1"/>
                </a:solidFill>
                <a:latin typeface="+mn-lt"/>
                <a:ea typeface="+mn-ea"/>
              </a:rPr>
              <a:t>出荷</a:t>
            </a:r>
          </a:p>
        </p:txBody>
      </p:sp>
      <p:cxnSp>
        <p:nvCxnSpPr>
          <p:cNvPr id="9" name="直線矢印コネクタ 11"/>
          <p:cNvCxnSpPr>
            <a:cxnSpLocks noChangeShapeType="1"/>
          </p:cNvCxnSpPr>
          <p:nvPr/>
        </p:nvCxnSpPr>
        <p:spPr bwMode="auto">
          <a:xfrm>
            <a:off x="1857375" y="3606800"/>
            <a:ext cx="285750" cy="1588"/>
          </a:xfrm>
          <a:prstGeom prst="straightConnector1">
            <a:avLst/>
          </a:prstGeom>
          <a:noFill/>
          <a:ln w="38100" algn="ctr">
            <a:solidFill>
              <a:srgbClr val="4168A7"/>
            </a:solidFill>
            <a:round/>
            <a:headEnd/>
            <a:tailEnd type="arrow" w="med" len="med"/>
          </a:ln>
        </p:spPr>
      </p:cxnSp>
      <p:cxnSp>
        <p:nvCxnSpPr>
          <p:cNvPr id="10" name="直線矢印コネクタ 12"/>
          <p:cNvCxnSpPr>
            <a:cxnSpLocks noChangeShapeType="1"/>
          </p:cNvCxnSpPr>
          <p:nvPr/>
        </p:nvCxnSpPr>
        <p:spPr bwMode="auto">
          <a:xfrm>
            <a:off x="2928938" y="3606800"/>
            <a:ext cx="285750" cy="1588"/>
          </a:xfrm>
          <a:prstGeom prst="straightConnector1">
            <a:avLst/>
          </a:prstGeom>
          <a:noFill/>
          <a:ln w="38100" algn="ctr">
            <a:solidFill>
              <a:srgbClr val="4168A7"/>
            </a:solidFill>
            <a:round/>
            <a:headEnd/>
            <a:tailEnd type="arrow" w="med" len="med"/>
          </a:ln>
        </p:spPr>
      </p:cxnSp>
      <p:cxnSp>
        <p:nvCxnSpPr>
          <p:cNvPr id="11" name="直線矢印コネクタ 13"/>
          <p:cNvCxnSpPr>
            <a:cxnSpLocks noChangeShapeType="1"/>
          </p:cNvCxnSpPr>
          <p:nvPr/>
        </p:nvCxnSpPr>
        <p:spPr bwMode="auto">
          <a:xfrm>
            <a:off x="4000500" y="3606800"/>
            <a:ext cx="285750" cy="1588"/>
          </a:xfrm>
          <a:prstGeom prst="straightConnector1">
            <a:avLst/>
          </a:prstGeom>
          <a:noFill/>
          <a:ln w="38100" algn="ctr">
            <a:solidFill>
              <a:srgbClr val="4168A7"/>
            </a:solidFill>
            <a:round/>
            <a:headEnd/>
            <a:tailEnd type="arrow" w="med" len="med"/>
          </a:ln>
        </p:spPr>
      </p:cxnSp>
      <p:grpSp>
        <p:nvGrpSpPr>
          <p:cNvPr id="12" name="グループ化 40"/>
          <p:cNvGrpSpPr>
            <a:grpSpLocks/>
          </p:cNvGrpSpPr>
          <p:nvPr/>
        </p:nvGrpSpPr>
        <p:grpSpPr bwMode="auto">
          <a:xfrm>
            <a:off x="857250" y="4500563"/>
            <a:ext cx="4429125" cy="928687"/>
            <a:chOff x="857224" y="4500570"/>
            <a:chExt cx="4429156" cy="928694"/>
          </a:xfrm>
          <a:solidFill>
            <a:schemeClr val="accent6">
              <a:lumMod val="60000"/>
              <a:lumOff val="40000"/>
            </a:schemeClr>
          </a:solidFill>
        </p:grpSpPr>
        <p:sp>
          <p:nvSpPr>
            <p:cNvPr id="13" name="角丸四角形 4"/>
            <p:cNvSpPr>
              <a:spLocks noChangeArrowheads="1"/>
            </p:cNvSpPr>
            <p:nvPr/>
          </p:nvSpPr>
          <p:spPr bwMode="auto">
            <a:xfrm>
              <a:off x="857224" y="4500570"/>
              <a:ext cx="4429156" cy="928694"/>
            </a:xfrm>
            <a:prstGeom prst="roundRect">
              <a:avLst>
                <a:gd name="adj" fmla="val 0"/>
              </a:avLst>
            </a:prstGeom>
            <a:solidFill>
              <a:schemeClr val="accent6">
                <a:lumMod val="40000"/>
                <a:lumOff val="60000"/>
              </a:schemeClr>
            </a:solidFill>
            <a:ln w="38100" algn="ctr">
              <a:noFill/>
              <a:round/>
              <a:headEnd/>
              <a:tailEnd/>
            </a:ln>
          </p:spPr>
          <p:txBody>
            <a:bodyPr/>
            <a:lstStyle/>
            <a:p>
              <a:pPr>
                <a:spcBef>
                  <a:spcPct val="20000"/>
                </a:spcBef>
                <a:defRPr/>
              </a:pPr>
              <a:r>
                <a:rPr kumimoji="0" lang="en-US" altLang="ja-JP" sz="1400" dirty="0">
                  <a:solidFill>
                    <a:srgbClr val="FF6600"/>
                  </a:solidFill>
                  <a:latin typeface="+mn-lt"/>
                  <a:ea typeface="+mn-ea"/>
                </a:rPr>
                <a:t>SOA</a:t>
              </a:r>
              <a:r>
                <a:rPr kumimoji="0" lang="ja-JP" altLang="en-US" sz="1400" dirty="0">
                  <a:solidFill>
                    <a:srgbClr val="FF6600"/>
                  </a:solidFill>
                  <a:latin typeface="+mn-lt"/>
                  <a:ea typeface="+mn-ea"/>
                </a:rPr>
                <a:t>をベースにした販売管理プロセス</a:t>
              </a:r>
            </a:p>
          </p:txBody>
        </p:sp>
        <p:sp>
          <p:nvSpPr>
            <p:cNvPr id="14" name="角丸四角形 8"/>
            <p:cNvSpPr>
              <a:spLocks noChangeArrowheads="1"/>
            </p:cNvSpPr>
            <p:nvPr/>
          </p:nvSpPr>
          <p:spPr bwMode="auto">
            <a:xfrm>
              <a:off x="1071545" y="4929200"/>
              <a:ext cx="785819" cy="357189"/>
            </a:xfrm>
            <a:prstGeom prst="roundRect">
              <a:avLst>
                <a:gd name="adj" fmla="val 0"/>
              </a:avLst>
            </a:prstGeom>
            <a:solidFill>
              <a:srgbClr val="FF6600"/>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受注</a:t>
              </a:r>
            </a:p>
          </p:txBody>
        </p:sp>
        <p:sp>
          <p:nvSpPr>
            <p:cNvPr id="15" name="角丸四角形 8"/>
            <p:cNvSpPr>
              <a:spLocks noChangeArrowheads="1"/>
            </p:cNvSpPr>
            <p:nvPr/>
          </p:nvSpPr>
          <p:spPr bwMode="auto">
            <a:xfrm>
              <a:off x="2143115" y="4929200"/>
              <a:ext cx="785819" cy="357189"/>
            </a:xfrm>
            <a:prstGeom prst="roundRect">
              <a:avLst>
                <a:gd name="adj" fmla="val 0"/>
              </a:avLst>
            </a:prstGeom>
            <a:solidFill>
              <a:srgbClr val="FF6600"/>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請求</a:t>
              </a:r>
            </a:p>
          </p:txBody>
        </p:sp>
        <p:sp>
          <p:nvSpPr>
            <p:cNvPr id="16" name="角丸四角形 15"/>
            <p:cNvSpPr>
              <a:spLocks noChangeArrowheads="1"/>
            </p:cNvSpPr>
            <p:nvPr/>
          </p:nvSpPr>
          <p:spPr bwMode="auto">
            <a:xfrm>
              <a:off x="3214685" y="4929200"/>
              <a:ext cx="785819" cy="357189"/>
            </a:xfrm>
            <a:prstGeom prst="roundRect">
              <a:avLst>
                <a:gd name="adj" fmla="val 0"/>
              </a:avLst>
            </a:prstGeom>
            <a:solidFill>
              <a:srgbClr val="33ACBD"/>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入金</a:t>
              </a:r>
            </a:p>
          </p:txBody>
        </p:sp>
        <p:sp>
          <p:nvSpPr>
            <p:cNvPr id="17" name="角丸四角形 8"/>
            <p:cNvSpPr>
              <a:spLocks noChangeArrowheads="1"/>
            </p:cNvSpPr>
            <p:nvPr/>
          </p:nvSpPr>
          <p:spPr bwMode="auto">
            <a:xfrm>
              <a:off x="4286255" y="4929200"/>
              <a:ext cx="785819" cy="357189"/>
            </a:xfrm>
            <a:prstGeom prst="roundRect">
              <a:avLst>
                <a:gd name="adj" fmla="val 0"/>
              </a:avLst>
            </a:prstGeom>
            <a:solidFill>
              <a:srgbClr val="008000"/>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出荷</a:t>
              </a:r>
            </a:p>
          </p:txBody>
        </p:sp>
        <p:cxnSp>
          <p:nvCxnSpPr>
            <p:cNvPr id="18" name="直線矢印コネクタ 31"/>
            <p:cNvCxnSpPr>
              <a:cxnSpLocks noChangeShapeType="1"/>
            </p:cNvCxnSpPr>
            <p:nvPr/>
          </p:nvCxnSpPr>
          <p:spPr bwMode="auto">
            <a:xfrm>
              <a:off x="1857375" y="5108575"/>
              <a:ext cx="285750" cy="1588"/>
            </a:xfrm>
            <a:prstGeom prst="straightConnector1">
              <a:avLst/>
            </a:prstGeom>
            <a:grpFill/>
            <a:ln w="38100" algn="ctr">
              <a:solidFill>
                <a:srgbClr val="C00000"/>
              </a:solidFill>
              <a:round/>
              <a:headEnd/>
              <a:tailEnd type="arrow" w="med" len="med"/>
            </a:ln>
          </p:spPr>
        </p:cxnSp>
        <p:cxnSp>
          <p:nvCxnSpPr>
            <p:cNvPr id="19" name="直線矢印コネクタ 32"/>
            <p:cNvCxnSpPr>
              <a:cxnSpLocks noChangeShapeType="1"/>
            </p:cNvCxnSpPr>
            <p:nvPr/>
          </p:nvCxnSpPr>
          <p:spPr bwMode="auto">
            <a:xfrm>
              <a:off x="2928938" y="5108575"/>
              <a:ext cx="285750" cy="1588"/>
            </a:xfrm>
            <a:prstGeom prst="straightConnector1">
              <a:avLst/>
            </a:prstGeom>
            <a:grpFill/>
            <a:ln w="38100" algn="ctr">
              <a:solidFill>
                <a:srgbClr val="C00000"/>
              </a:solidFill>
              <a:round/>
              <a:headEnd/>
              <a:tailEnd type="arrow" w="med" len="med"/>
            </a:ln>
          </p:spPr>
        </p:cxnSp>
        <p:cxnSp>
          <p:nvCxnSpPr>
            <p:cNvPr id="20" name="直線矢印コネクタ 33"/>
            <p:cNvCxnSpPr>
              <a:cxnSpLocks noChangeShapeType="1"/>
            </p:cNvCxnSpPr>
            <p:nvPr/>
          </p:nvCxnSpPr>
          <p:spPr bwMode="auto">
            <a:xfrm>
              <a:off x="4000500" y="5108575"/>
              <a:ext cx="285750" cy="1588"/>
            </a:xfrm>
            <a:prstGeom prst="straightConnector1">
              <a:avLst/>
            </a:prstGeom>
            <a:grpFill/>
            <a:ln w="38100" algn="ctr">
              <a:solidFill>
                <a:srgbClr val="C00000"/>
              </a:solidFill>
              <a:round/>
              <a:headEnd/>
              <a:tailEnd type="arrow" w="med" len="med"/>
            </a:ln>
          </p:spPr>
        </p:cxnSp>
      </p:grpSp>
      <p:grpSp>
        <p:nvGrpSpPr>
          <p:cNvPr id="21" name="グループ化 41"/>
          <p:cNvGrpSpPr>
            <a:grpSpLocks/>
          </p:cNvGrpSpPr>
          <p:nvPr/>
        </p:nvGrpSpPr>
        <p:grpSpPr bwMode="auto">
          <a:xfrm>
            <a:off x="857250" y="5500688"/>
            <a:ext cx="4429125" cy="928687"/>
            <a:chOff x="857224" y="5500702"/>
            <a:chExt cx="4429156" cy="928694"/>
          </a:xfrm>
          <a:solidFill>
            <a:schemeClr val="accent6">
              <a:lumMod val="60000"/>
              <a:lumOff val="40000"/>
            </a:schemeClr>
          </a:solidFill>
        </p:grpSpPr>
        <p:sp>
          <p:nvSpPr>
            <p:cNvPr id="22" name="角丸四角形 4"/>
            <p:cNvSpPr>
              <a:spLocks noChangeArrowheads="1"/>
            </p:cNvSpPr>
            <p:nvPr/>
          </p:nvSpPr>
          <p:spPr bwMode="auto">
            <a:xfrm>
              <a:off x="857224" y="5500702"/>
              <a:ext cx="4429156" cy="928694"/>
            </a:xfrm>
            <a:prstGeom prst="roundRect">
              <a:avLst>
                <a:gd name="adj" fmla="val 0"/>
              </a:avLst>
            </a:prstGeom>
            <a:solidFill>
              <a:srgbClr val="FCD5B5"/>
            </a:solidFill>
            <a:ln w="38100" algn="ctr">
              <a:noFill/>
              <a:round/>
              <a:headEnd/>
              <a:tailEnd/>
            </a:ln>
          </p:spPr>
          <p:txBody>
            <a:bodyPr/>
            <a:lstStyle/>
            <a:p>
              <a:pPr>
                <a:spcBef>
                  <a:spcPct val="20000"/>
                </a:spcBef>
                <a:defRPr/>
              </a:pPr>
              <a:r>
                <a:rPr kumimoji="0" lang="ja-JP" altLang="en-US" sz="1400" dirty="0">
                  <a:solidFill>
                    <a:srgbClr val="FF6600"/>
                  </a:solidFill>
                  <a:latin typeface="+mn-lt"/>
                  <a:ea typeface="+mn-ea"/>
                </a:rPr>
                <a:t>ビジネスプロセスの変更にも柔軟に対応可能</a:t>
              </a:r>
            </a:p>
          </p:txBody>
        </p:sp>
        <p:sp>
          <p:nvSpPr>
            <p:cNvPr id="23" name="角丸四角形 8"/>
            <p:cNvSpPr>
              <a:spLocks noChangeArrowheads="1"/>
            </p:cNvSpPr>
            <p:nvPr/>
          </p:nvSpPr>
          <p:spPr bwMode="auto">
            <a:xfrm>
              <a:off x="1071545" y="5929332"/>
              <a:ext cx="785819" cy="357189"/>
            </a:xfrm>
            <a:prstGeom prst="roundRect">
              <a:avLst>
                <a:gd name="adj" fmla="val 0"/>
              </a:avLst>
            </a:prstGeom>
            <a:solidFill>
              <a:srgbClr val="FF6600"/>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受注</a:t>
              </a:r>
            </a:p>
          </p:txBody>
        </p:sp>
        <p:sp>
          <p:nvSpPr>
            <p:cNvPr id="24" name="角丸四角形 8"/>
            <p:cNvSpPr>
              <a:spLocks noChangeArrowheads="1"/>
            </p:cNvSpPr>
            <p:nvPr/>
          </p:nvSpPr>
          <p:spPr bwMode="auto">
            <a:xfrm>
              <a:off x="3214688" y="5930899"/>
              <a:ext cx="785819" cy="357189"/>
            </a:xfrm>
            <a:prstGeom prst="roundRect">
              <a:avLst>
                <a:gd name="adj" fmla="val 0"/>
              </a:avLst>
            </a:prstGeom>
            <a:solidFill>
              <a:srgbClr val="008000"/>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出荷</a:t>
              </a:r>
            </a:p>
          </p:txBody>
        </p:sp>
        <p:sp>
          <p:nvSpPr>
            <p:cNvPr id="25" name="角丸四角形 24"/>
            <p:cNvSpPr>
              <a:spLocks noChangeArrowheads="1"/>
            </p:cNvSpPr>
            <p:nvPr/>
          </p:nvSpPr>
          <p:spPr bwMode="auto">
            <a:xfrm>
              <a:off x="2143125" y="5938062"/>
              <a:ext cx="785819" cy="357189"/>
            </a:xfrm>
            <a:prstGeom prst="roundRect">
              <a:avLst>
                <a:gd name="adj" fmla="val 0"/>
              </a:avLst>
            </a:prstGeom>
            <a:solidFill>
              <a:srgbClr val="FF6600"/>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請求</a:t>
              </a:r>
            </a:p>
          </p:txBody>
        </p:sp>
        <p:sp>
          <p:nvSpPr>
            <p:cNvPr id="26" name="角丸四角形 8"/>
            <p:cNvSpPr>
              <a:spLocks noChangeArrowheads="1"/>
            </p:cNvSpPr>
            <p:nvPr/>
          </p:nvSpPr>
          <p:spPr bwMode="auto">
            <a:xfrm>
              <a:off x="4286255" y="5929332"/>
              <a:ext cx="785819" cy="357189"/>
            </a:xfrm>
            <a:prstGeom prst="roundRect">
              <a:avLst>
                <a:gd name="adj" fmla="val 0"/>
              </a:avLst>
            </a:prstGeom>
            <a:solidFill>
              <a:srgbClr val="33ACBD"/>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入金</a:t>
              </a:r>
            </a:p>
          </p:txBody>
        </p:sp>
        <p:cxnSp>
          <p:nvCxnSpPr>
            <p:cNvPr id="27" name="直線矢印コネクタ 38"/>
            <p:cNvCxnSpPr>
              <a:cxnSpLocks noChangeShapeType="1"/>
            </p:cNvCxnSpPr>
            <p:nvPr/>
          </p:nvCxnSpPr>
          <p:spPr bwMode="auto">
            <a:xfrm>
              <a:off x="1857375" y="6108700"/>
              <a:ext cx="285750" cy="1588"/>
            </a:xfrm>
            <a:prstGeom prst="straightConnector1">
              <a:avLst/>
            </a:prstGeom>
            <a:grpFill/>
            <a:ln w="38100" algn="ctr">
              <a:solidFill>
                <a:srgbClr val="C00000"/>
              </a:solidFill>
              <a:round/>
              <a:headEnd/>
              <a:tailEnd type="arrow" w="med" len="med"/>
            </a:ln>
          </p:spPr>
        </p:cxnSp>
        <p:cxnSp>
          <p:nvCxnSpPr>
            <p:cNvPr id="28" name="直線矢印コネクタ 39"/>
            <p:cNvCxnSpPr>
              <a:cxnSpLocks noChangeShapeType="1"/>
            </p:cNvCxnSpPr>
            <p:nvPr/>
          </p:nvCxnSpPr>
          <p:spPr bwMode="auto">
            <a:xfrm>
              <a:off x="2928938" y="6108700"/>
              <a:ext cx="285750" cy="1588"/>
            </a:xfrm>
            <a:prstGeom prst="straightConnector1">
              <a:avLst/>
            </a:prstGeom>
            <a:grpFill/>
            <a:ln w="38100" algn="ctr">
              <a:solidFill>
                <a:srgbClr val="C00000"/>
              </a:solidFill>
              <a:round/>
              <a:headEnd/>
              <a:tailEnd type="arrow" w="med" len="med"/>
            </a:ln>
          </p:spPr>
        </p:cxnSp>
        <p:cxnSp>
          <p:nvCxnSpPr>
            <p:cNvPr id="29" name="直線矢印コネクタ 40"/>
            <p:cNvCxnSpPr>
              <a:cxnSpLocks noChangeShapeType="1"/>
            </p:cNvCxnSpPr>
            <p:nvPr/>
          </p:nvCxnSpPr>
          <p:spPr bwMode="auto">
            <a:xfrm>
              <a:off x="4000500" y="6108700"/>
              <a:ext cx="285750" cy="1588"/>
            </a:xfrm>
            <a:prstGeom prst="straightConnector1">
              <a:avLst/>
            </a:prstGeom>
            <a:grpFill/>
            <a:ln w="38100" algn="ctr">
              <a:solidFill>
                <a:srgbClr val="C00000"/>
              </a:solidFill>
              <a:round/>
              <a:headEnd/>
              <a:tailEnd type="arrow" w="med" len="med"/>
            </a:ln>
          </p:spPr>
        </p:cxnSp>
      </p:grpSp>
      <p:sp>
        <p:nvSpPr>
          <p:cNvPr id="30" name="テキスト ボックス 47"/>
          <p:cNvSpPr txBox="1">
            <a:spLocks noChangeArrowheads="1"/>
          </p:cNvSpPr>
          <p:nvPr/>
        </p:nvSpPr>
        <p:spPr bwMode="auto">
          <a:xfrm>
            <a:off x="5429250" y="4765392"/>
            <a:ext cx="3286125" cy="1538883"/>
          </a:xfrm>
          <a:prstGeom prst="rect">
            <a:avLst/>
          </a:prstGeom>
          <a:noFill/>
          <a:ln w="9525">
            <a:noFill/>
            <a:miter lim="800000"/>
            <a:headEnd/>
            <a:tailEnd/>
          </a:ln>
        </p:spPr>
        <p:txBody>
          <a:bodyPr>
            <a:spAutoFit/>
          </a:bodyPr>
          <a:lstStyle>
            <a:defPPr>
              <a:defRPr lang="ja-JP"/>
            </a:defPPr>
            <a:lvl1pPr marL="171450" indent="-171450">
              <a:spcBef>
                <a:spcPts val="600"/>
              </a:spcBef>
              <a:buFont typeface="Wingdings" charset="2"/>
              <a:buChar char="v"/>
              <a:defRPr sz="1200">
                <a:solidFill>
                  <a:srgbClr val="4168A7"/>
                </a:solidFill>
              </a:defRPr>
            </a:lvl1pPr>
          </a:lstStyle>
          <a:p>
            <a:r>
              <a:rPr lang="ja-JP" altLang="en-US" dirty="0"/>
              <a:t>プロセスの各業務単位（サービス）に合わせてソフトウェアを作ってあるので、後でプロセスが変わっても柔軟に対応できる</a:t>
            </a:r>
            <a:endParaRPr lang="en-US" altLang="ja-JP" dirty="0"/>
          </a:p>
          <a:p>
            <a:r>
              <a:rPr lang="ja-JP" altLang="en-US" dirty="0"/>
              <a:t>サービス間でやりとりするデータの</a:t>
            </a:r>
            <a:r>
              <a:rPr lang="ja-JP" altLang="en-US" dirty="0" smtClean="0"/>
              <a:t>種類、フォーマット</a:t>
            </a:r>
            <a:r>
              <a:rPr lang="ja-JP" altLang="en-US" dirty="0"/>
              <a:t>を</a:t>
            </a:r>
            <a:r>
              <a:rPr lang="en-US" altLang="ja-JP" dirty="0" smtClean="0"/>
              <a:t>XML</a:t>
            </a:r>
            <a:r>
              <a:rPr lang="ja-JP" altLang="en-US" dirty="0" smtClean="0"/>
              <a:t>で</a:t>
            </a:r>
            <a:r>
              <a:rPr lang="ja-JP" altLang="en-US" dirty="0"/>
              <a:t>決めて標準化</a:t>
            </a:r>
            <a:endParaRPr lang="en-US" altLang="ja-JP" dirty="0"/>
          </a:p>
          <a:p>
            <a:r>
              <a:rPr lang="ja-JP" altLang="en-US" dirty="0" smtClean="0"/>
              <a:t>各ソフト</a:t>
            </a:r>
            <a:r>
              <a:rPr lang="ja-JP" altLang="en-US" dirty="0"/>
              <a:t>を</a:t>
            </a:r>
            <a:r>
              <a:rPr lang="en-US" altLang="ja-JP" dirty="0"/>
              <a:t>Web</a:t>
            </a:r>
            <a:r>
              <a:rPr lang="ja-JP" altLang="en-US" dirty="0"/>
              <a:t>アプリ </a:t>
            </a:r>
            <a:r>
              <a:rPr lang="en-US" altLang="ja-JP" dirty="0"/>
              <a:t>(Web</a:t>
            </a:r>
            <a:r>
              <a:rPr lang="ja-JP" altLang="en-US" dirty="0"/>
              <a:t>サービス</a:t>
            </a:r>
            <a:r>
              <a:rPr lang="en-US" altLang="ja-JP" dirty="0"/>
              <a:t>)</a:t>
            </a:r>
            <a:r>
              <a:rPr lang="ja-JP" altLang="en-US" dirty="0"/>
              <a:t>にしておくと、柔軟性が高まる</a:t>
            </a:r>
            <a:endParaRPr lang="en-US" altLang="ja-JP" dirty="0"/>
          </a:p>
        </p:txBody>
      </p:sp>
      <p:grpSp>
        <p:nvGrpSpPr>
          <p:cNvPr id="31" name="グループ化 39"/>
          <p:cNvGrpSpPr>
            <a:grpSpLocks/>
          </p:cNvGrpSpPr>
          <p:nvPr/>
        </p:nvGrpSpPr>
        <p:grpSpPr bwMode="auto">
          <a:xfrm>
            <a:off x="857250" y="1071563"/>
            <a:ext cx="7858125" cy="1357312"/>
            <a:chOff x="857224" y="1071546"/>
            <a:chExt cx="7858151" cy="1357322"/>
          </a:xfrm>
        </p:grpSpPr>
        <p:sp>
          <p:nvSpPr>
            <p:cNvPr id="32" name="角丸四角形 4"/>
            <p:cNvSpPr>
              <a:spLocks noChangeArrowheads="1"/>
            </p:cNvSpPr>
            <p:nvPr/>
          </p:nvSpPr>
          <p:spPr bwMode="auto">
            <a:xfrm>
              <a:off x="857224" y="1071546"/>
              <a:ext cx="4429156" cy="1357322"/>
            </a:xfrm>
            <a:prstGeom prst="roundRect">
              <a:avLst>
                <a:gd name="adj" fmla="val 0"/>
              </a:avLst>
            </a:prstGeom>
            <a:solidFill>
              <a:schemeClr val="accent4">
                <a:lumMod val="20000"/>
                <a:lumOff val="80000"/>
              </a:schemeClr>
            </a:solidFill>
            <a:ln w="38100" algn="ctr">
              <a:noFill/>
              <a:round/>
              <a:headEnd/>
              <a:tailEnd/>
            </a:ln>
            <a:effectLst/>
          </p:spPr>
          <p:txBody>
            <a:bodyPr/>
            <a:lstStyle/>
            <a:p>
              <a:pPr>
                <a:spcBef>
                  <a:spcPct val="20000"/>
                </a:spcBef>
                <a:defRPr/>
              </a:pPr>
              <a:r>
                <a:rPr kumimoji="0" lang="ja-JP" altLang="en-US" sz="1400" dirty="0">
                  <a:solidFill>
                    <a:srgbClr val="4168A7"/>
                  </a:solidFill>
                  <a:latin typeface="+mn-lt"/>
                  <a:ea typeface="+mn-ea"/>
                </a:rPr>
                <a:t>従来型のシステム構築手法による販売管理システム</a:t>
              </a:r>
            </a:p>
          </p:txBody>
        </p:sp>
        <p:sp>
          <p:nvSpPr>
            <p:cNvPr id="33" name="角丸四角形 8"/>
            <p:cNvSpPr>
              <a:spLocks noChangeArrowheads="1"/>
            </p:cNvSpPr>
            <p:nvPr/>
          </p:nvSpPr>
          <p:spPr bwMode="auto">
            <a:xfrm>
              <a:off x="1071538" y="1500174"/>
              <a:ext cx="785818" cy="357189"/>
            </a:xfrm>
            <a:prstGeom prst="roundRect">
              <a:avLst>
                <a:gd name="adj" fmla="val 0"/>
              </a:avLst>
            </a:prstGeom>
            <a:solidFill>
              <a:schemeClr val="accent4"/>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受注</a:t>
              </a:r>
            </a:p>
          </p:txBody>
        </p:sp>
        <p:sp>
          <p:nvSpPr>
            <p:cNvPr id="34" name="角丸四角形 8"/>
            <p:cNvSpPr>
              <a:spLocks noChangeArrowheads="1"/>
            </p:cNvSpPr>
            <p:nvPr/>
          </p:nvSpPr>
          <p:spPr bwMode="auto">
            <a:xfrm>
              <a:off x="2214546" y="1928802"/>
              <a:ext cx="1643074" cy="357189"/>
            </a:xfrm>
            <a:prstGeom prst="roundRect">
              <a:avLst>
                <a:gd name="adj" fmla="val 0"/>
              </a:avLst>
            </a:prstGeom>
            <a:solidFill>
              <a:schemeClr val="accent4"/>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請求・入金</a:t>
              </a:r>
            </a:p>
          </p:txBody>
        </p:sp>
        <p:sp>
          <p:nvSpPr>
            <p:cNvPr id="35" name="角丸四角形 8"/>
            <p:cNvSpPr>
              <a:spLocks noChangeArrowheads="1"/>
            </p:cNvSpPr>
            <p:nvPr/>
          </p:nvSpPr>
          <p:spPr bwMode="auto">
            <a:xfrm>
              <a:off x="4286248" y="1500174"/>
              <a:ext cx="785818" cy="357189"/>
            </a:xfrm>
            <a:prstGeom prst="roundRect">
              <a:avLst>
                <a:gd name="adj" fmla="val 0"/>
              </a:avLst>
            </a:prstGeom>
            <a:solidFill>
              <a:schemeClr val="accent4"/>
            </a:solidFill>
            <a:ln w="38100" algn="ctr">
              <a:noFill/>
              <a:round/>
              <a:headEnd/>
              <a:tailEnd/>
            </a:ln>
          </p:spPr>
          <p:txBody>
            <a:bodyPr anchor="ctr"/>
            <a:lstStyle/>
            <a:p>
              <a:pPr algn="ctr">
                <a:spcBef>
                  <a:spcPct val="20000"/>
                </a:spcBef>
                <a:defRPr/>
              </a:pPr>
              <a:r>
                <a:rPr kumimoji="0" lang="ja-JP" altLang="en-US" sz="1200" dirty="0">
                  <a:solidFill>
                    <a:schemeClr val="bg1"/>
                  </a:solidFill>
                  <a:latin typeface="+mn-lt"/>
                  <a:ea typeface="+mn-ea"/>
                </a:rPr>
                <a:t>出荷</a:t>
              </a:r>
            </a:p>
          </p:txBody>
        </p:sp>
        <p:cxnSp>
          <p:nvCxnSpPr>
            <p:cNvPr id="36" name="直線矢印コネクタ 24"/>
            <p:cNvCxnSpPr>
              <a:cxnSpLocks noChangeShapeType="1"/>
            </p:cNvCxnSpPr>
            <p:nvPr/>
          </p:nvCxnSpPr>
          <p:spPr bwMode="auto">
            <a:xfrm rot="16200000" flipH="1">
              <a:off x="1714500" y="1606550"/>
              <a:ext cx="249238" cy="750888"/>
            </a:xfrm>
            <a:prstGeom prst="straightConnector1">
              <a:avLst/>
            </a:prstGeom>
            <a:noFill/>
            <a:ln w="38100" algn="ctr">
              <a:solidFill>
                <a:srgbClr val="4168A7"/>
              </a:solidFill>
              <a:round/>
              <a:headEnd/>
              <a:tailEnd type="arrow" w="med" len="med"/>
            </a:ln>
          </p:spPr>
        </p:cxnSp>
        <p:sp>
          <p:nvSpPr>
            <p:cNvPr id="37" name="テキスト ボックス 46"/>
            <p:cNvSpPr txBox="1">
              <a:spLocks noChangeArrowheads="1"/>
            </p:cNvSpPr>
            <p:nvPr/>
          </p:nvSpPr>
          <p:spPr bwMode="auto">
            <a:xfrm>
              <a:off x="5429250" y="1071563"/>
              <a:ext cx="3286125" cy="1092615"/>
            </a:xfrm>
            <a:prstGeom prst="rect">
              <a:avLst/>
            </a:prstGeom>
            <a:noFill/>
            <a:ln w="9525">
              <a:noFill/>
              <a:miter lim="800000"/>
              <a:headEnd/>
              <a:tailEnd/>
            </a:ln>
          </p:spPr>
          <p:txBody>
            <a:bodyPr>
              <a:spAutoFit/>
            </a:bodyPr>
            <a:lstStyle/>
            <a:p>
              <a:pPr marL="171450" indent="-171450">
                <a:spcBef>
                  <a:spcPts val="600"/>
                </a:spcBef>
                <a:buFont typeface="Wingdings" charset="2"/>
                <a:buChar char="v"/>
              </a:pPr>
              <a:r>
                <a:rPr lang="ja-JP" altLang="en-US" sz="1200" dirty="0" smtClean="0">
                  <a:solidFill>
                    <a:srgbClr val="4168A7"/>
                  </a:solidFill>
                  <a:latin typeface="+mn-lt"/>
                  <a:ea typeface="+mn-ea"/>
                </a:rPr>
                <a:t>ビジネス・プロセス</a:t>
              </a:r>
              <a:r>
                <a:rPr lang="ja-JP" altLang="en-US" sz="1200" dirty="0">
                  <a:solidFill>
                    <a:srgbClr val="4168A7"/>
                  </a:solidFill>
                  <a:latin typeface="+mn-lt"/>
                  <a:ea typeface="+mn-ea"/>
                </a:rPr>
                <a:t>に合わせてシステムを構築していない場合、後で変更するのが</a:t>
              </a:r>
              <a:r>
                <a:rPr lang="ja-JP" altLang="en-US" sz="1200" dirty="0" smtClean="0">
                  <a:solidFill>
                    <a:srgbClr val="4168A7"/>
                  </a:solidFill>
                  <a:latin typeface="+mn-lt"/>
                  <a:ea typeface="+mn-ea"/>
                </a:rPr>
                <a:t>大変</a:t>
              </a:r>
              <a:endParaRPr lang="en-US" altLang="ja-JP" sz="1200" dirty="0">
                <a:solidFill>
                  <a:srgbClr val="4168A7"/>
                </a:solidFill>
                <a:latin typeface="+mn-lt"/>
                <a:ea typeface="+mn-ea"/>
              </a:endParaRPr>
            </a:p>
            <a:p>
              <a:pPr marL="171450" indent="-171450">
                <a:spcBef>
                  <a:spcPts val="600"/>
                </a:spcBef>
                <a:buFont typeface="Wingdings" charset="2"/>
                <a:buChar char="v"/>
              </a:pPr>
              <a:r>
                <a:rPr lang="ja-JP" altLang="en-US" sz="1200" dirty="0">
                  <a:solidFill>
                    <a:srgbClr val="4168A7"/>
                  </a:solidFill>
                  <a:latin typeface="+mn-lt"/>
                  <a:ea typeface="+mn-ea"/>
                </a:rPr>
                <a:t>他のシステムとの連携を考えていない場合（インターフェースの標準化が行われていない）、後から付け加えるのは大変な作業になる</a:t>
              </a:r>
              <a:endParaRPr lang="en-US" altLang="ja-JP" sz="1200" dirty="0">
                <a:solidFill>
                  <a:srgbClr val="4168A7"/>
                </a:solidFill>
                <a:latin typeface="+mn-lt"/>
                <a:ea typeface="+mn-ea"/>
              </a:endParaRPr>
            </a:p>
          </p:txBody>
        </p:sp>
        <p:cxnSp>
          <p:nvCxnSpPr>
            <p:cNvPr id="38" name="直線矢印コネクタ 25"/>
            <p:cNvCxnSpPr>
              <a:cxnSpLocks noChangeShapeType="1"/>
            </p:cNvCxnSpPr>
            <p:nvPr/>
          </p:nvCxnSpPr>
          <p:spPr bwMode="auto">
            <a:xfrm flipV="1">
              <a:off x="3857625" y="1857375"/>
              <a:ext cx="822325" cy="249238"/>
            </a:xfrm>
            <a:prstGeom prst="straightConnector1">
              <a:avLst/>
            </a:prstGeom>
            <a:noFill/>
            <a:ln w="38100" algn="ctr">
              <a:solidFill>
                <a:srgbClr val="4168A7"/>
              </a:solidFill>
              <a:round/>
              <a:headEnd/>
              <a:tailEnd type="arrow" w="med" len="med"/>
            </a:ln>
          </p:spPr>
        </p:cxnSp>
      </p:grpSp>
      <p:sp>
        <p:nvSpPr>
          <p:cNvPr id="39" name="上矢印 38"/>
          <p:cNvSpPr/>
          <p:nvPr/>
        </p:nvSpPr>
        <p:spPr bwMode="auto">
          <a:xfrm>
            <a:off x="2000232" y="2500306"/>
            <a:ext cx="2071702" cy="428628"/>
          </a:xfrm>
          <a:prstGeom prst="upArrow">
            <a:avLst/>
          </a:prstGeom>
          <a:solidFill>
            <a:schemeClr val="accent4"/>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40" name="上矢印 39"/>
          <p:cNvSpPr/>
          <p:nvPr/>
        </p:nvSpPr>
        <p:spPr bwMode="auto">
          <a:xfrm rot="10800000">
            <a:off x="2000232" y="4000504"/>
            <a:ext cx="2071702" cy="428628"/>
          </a:xfrm>
          <a:prstGeom prst="upArrow">
            <a:avLst/>
          </a:prstGeom>
          <a:solidFill>
            <a:schemeClr val="accent1"/>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41" name="テキスト ボックス 47"/>
          <p:cNvSpPr txBox="1">
            <a:spLocks noChangeArrowheads="1"/>
          </p:cNvSpPr>
          <p:nvPr/>
        </p:nvSpPr>
        <p:spPr bwMode="auto">
          <a:xfrm>
            <a:off x="2643176" y="2583651"/>
            <a:ext cx="785812" cy="261938"/>
          </a:xfrm>
          <a:prstGeom prst="rect">
            <a:avLst/>
          </a:prstGeom>
          <a:noFill/>
          <a:ln w="9525">
            <a:noFill/>
            <a:miter lim="800000"/>
            <a:headEnd/>
            <a:tailEnd/>
          </a:ln>
        </p:spPr>
        <p:txBody>
          <a:bodyPr>
            <a:spAutoFit/>
          </a:bodyPr>
          <a:lstStyle/>
          <a:p>
            <a:r>
              <a:rPr lang="ja-JP" altLang="en-US" sz="1100" dirty="0">
                <a:solidFill>
                  <a:schemeClr val="bg1"/>
                </a:solidFill>
                <a:effectLst>
                  <a:outerShdw blurRad="38100" dist="38100" dir="2700000" algn="tl">
                    <a:srgbClr val="000000">
                      <a:alpha val="43137"/>
                    </a:srgbClr>
                  </a:outerShdw>
                </a:effectLst>
                <a:latin typeface="+mn-lt"/>
                <a:ea typeface="+mn-ea"/>
              </a:rPr>
              <a:t>要求仕様</a:t>
            </a:r>
            <a:endParaRPr lang="en-US" altLang="ja-JP" sz="1100" dirty="0">
              <a:solidFill>
                <a:schemeClr val="bg1"/>
              </a:solidFill>
              <a:effectLst>
                <a:outerShdw blurRad="38100" dist="38100" dir="2700000" algn="tl">
                  <a:srgbClr val="000000">
                    <a:alpha val="43137"/>
                  </a:srgbClr>
                </a:outerShdw>
              </a:effectLst>
              <a:latin typeface="+mn-lt"/>
              <a:ea typeface="+mn-ea"/>
            </a:endParaRPr>
          </a:p>
        </p:txBody>
      </p:sp>
      <p:sp>
        <p:nvSpPr>
          <p:cNvPr id="42" name="テキスト ボックス 47"/>
          <p:cNvSpPr txBox="1">
            <a:spLocks noChangeArrowheads="1"/>
          </p:cNvSpPr>
          <p:nvPr/>
        </p:nvSpPr>
        <p:spPr bwMode="auto">
          <a:xfrm>
            <a:off x="2035957" y="3951336"/>
            <a:ext cx="2000250" cy="430887"/>
          </a:xfrm>
          <a:prstGeom prst="rect">
            <a:avLst/>
          </a:prstGeom>
          <a:noFill/>
          <a:ln w="9525">
            <a:noFill/>
            <a:miter lim="800000"/>
            <a:headEnd/>
            <a:tailEnd/>
          </a:ln>
        </p:spPr>
        <p:txBody>
          <a:bodyPr>
            <a:spAutoFit/>
          </a:bodyPr>
          <a:lstStyle/>
          <a:p>
            <a:pPr algn="ctr"/>
            <a:r>
              <a:rPr lang="ja-JP" altLang="en-US" sz="1100" dirty="0" smtClean="0">
                <a:solidFill>
                  <a:schemeClr val="bg1"/>
                </a:solidFill>
                <a:effectLst>
                  <a:outerShdw blurRad="38100" dist="38100" dir="2700000" algn="tl">
                    <a:srgbClr val="000000">
                      <a:alpha val="43137"/>
                    </a:srgbClr>
                  </a:outerShdw>
                </a:effectLst>
                <a:latin typeface="+mn-lt"/>
                <a:ea typeface="+mn-ea"/>
              </a:rPr>
              <a:t>プロセス単位で</a:t>
            </a:r>
            <a:endParaRPr lang="en-US" altLang="ja-JP" sz="1100" dirty="0" smtClean="0">
              <a:solidFill>
                <a:schemeClr val="bg1"/>
              </a:solidFill>
              <a:effectLst>
                <a:outerShdw blurRad="38100" dist="38100" dir="2700000" algn="tl">
                  <a:srgbClr val="000000">
                    <a:alpha val="43137"/>
                  </a:srgbClr>
                </a:outerShdw>
              </a:effectLst>
              <a:latin typeface="+mn-lt"/>
              <a:ea typeface="+mn-ea"/>
            </a:endParaRPr>
          </a:p>
          <a:p>
            <a:pPr algn="ctr"/>
            <a:r>
              <a:rPr lang="ja-JP" altLang="en-US" sz="1100" dirty="0" smtClean="0">
                <a:solidFill>
                  <a:schemeClr val="bg1"/>
                </a:solidFill>
                <a:effectLst>
                  <a:outerShdw blurRad="38100" dist="38100" dir="2700000" algn="tl">
                    <a:srgbClr val="000000">
                      <a:alpha val="43137"/>
                    </a:srgbClr>
                  </a:outerShdw>
                </a:effectLst>
                <a:latin typeface="+mn-lt"/>
                <a:ea typeface="+mn-ea"/>
              </a:rPr>
              <a:t>サービス化</a:t>
            </a:r>
            <a:endParaRPr lang="en-US" altLang="ja-JP" sz="1100" dirty="0">
              <a:solidFill>
                <a:schemeClr val="bg1"/>
              </a:solidFill>
              <a:effectLst>
                <a:outerShdw blurRad="38100" dist="38100" dir="2700000" algn="tl">
                  <a:srgbClr val="000000">
                    <a:alpha val="43137"/>
                  </a:srgbClr>
                </a:outerShdw>
              </a:effectLst>
              <a:latin typeface="+mn-lt"/>
              <a:ea typeface="+mn-ea"/>
            </a:endParaRPr>
          </a:p>
        </p:txBody>
      </p:sp>
      <p:sp>
        <p:nvSpPr>
          <p:cNvPr id="43" name="環状矢印 42"/>
          <p:cNvSpPr/>
          <p:nvPr/>
        </p:nvSpPr>
        <p:spPr bwMode="auto">
          <a:xfrm rot="16200000" flipH="1">
            <a:off x="357158" y="5000636"/>
            <a:ext cx="857256" cy="857256"/>
          </a:xfrm>
          <a:prstGeom prst="circularArrow">
            <a:avLst>
              <a:gd name="adj1" fmla="val 12500"/>
              <a:gd name="adj2" fmla="val 1142319"/>
              <a:gd name="adj3" fmla="val 20457681"/>
              <a:gd name="adj4" fmla="val 10983815"/>
              <a:gd name="adj5" fmla="val 12500"/>
            </a:avLst>
          </a:prstGeom>
          <a:solidFill>
            <a:schemeClr val="accent3"/>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grpSp>
        <p:nvGrpSpPr>
          <p:cNvPr id="44" name="グループ化 16"/>
          <p:cNvGrpSpPr/>
          <p:nvPr/>
        </p:nvGrpSpPr>
        <p:grpSpPr>
          <a:xfrm>
            <a:off x="2843808" y="1678781"/>
            <a:ext cx="1424994" cy="250032"/>
            <a:chOff x="3214678" y="1678781"/>
            <a:chExt cx="928700" cy="250032"/>
          </a:xfrm>
        </p:grpSpPr>
        <p:cxnSp>
          <p:nvCxnSpPr>
            <p:cNvPr id="45" name="直線コネクタ 44"/>
            <p:cNvCxnSpPr/>
            <p:nvPr/>
          </p:nvCxnSpPr>
          <p:spPr bwMode="auto">
            <a:xfrm flipV="1">
              <a:off x="3214678" y="1678781"/>
              <a:ext cx="0" cy="250032"/>
            </a:xfrm>
            <a:prstGeom prst="line">
              <a:avLst/>
            </a:prstGeom>
            <a:solidFill>
              <a:schemeClr val="bg1"/>
            </a:solidFill>
            <a:ln w="38100" cap="rnd" cmpd="sng" algn="ctr">
              <a:solidFill>
                <a:srgbClr val="4168A7"/>
              </a:solidFill>
              <a:prstDash val="sysDash"/>
              <a:round/>
              <a:headEnd type="none" w="med" len="med"/>
              <a:tailEnd type="none" w="med" len="med"/>
            </a:ln>
            <a:effectLst/>
          </p:spPr>
        </p:cxnSp>
        <p:cxnSp>
          <p:nvCxnSpPr>
            <p:cNvPr id="46" name="直線矢印コネクタ 45"/>
            <p:cNvCxnSpPr/>
            <p:nvPr/>
          </p:nvCxnSpPr>
          <p:spPr bwMode="auto">
            <a:xfrm>
              <a:off x="3214697" y="1678781"/>
              <a:ext cx="928681" cy="0"/>
            </a:xfrm>
            <a:prstGeom prst="straightConnector1">
              <a:avLst/>
            </a:prstGeom>
            <a:solidFill>
              <a:schemeClr val="bg1"/>
            </a:solidFill>
            <a:ln w="38100" cap="rnd" cmpd="sng" algn="ctr">
              <a:solidFill>
                <a:srgbClr val="4168A7"/>
              </a:solidFill>
              <a:prstDash val="sysDash"/>
              <a:round/>
              <a:headEnd type="none" w="med" len="med"/>
              <a:tailEnd type="arrow"/>
            </a:ln>
            <a:effectLst/>
          </p:spPr>
        </p:cxnSp>
      </p:grpSp>
      <p:grpSp>
        <p:nvGrpSpPr>
          <p:cNvPr id="47" name="グループ化 25"/>
          <p:cNvGrpSpPr/>
          <p:nvPr/>
        </p:nvGrpSpPr>
        <p:grpSpPr>
          <a:xfrm>
            <a:off x="3553505" y="1529954"/>
            <a:ext cx="288032" cy="297653"/>
            <a:chOff x="6660232" y="2702719"/>
            <a:chExt cx="288032" cy="297653"/>
          </a:xfrm>
        </p:grpSpPr>
        <p:cxnSp>
          <p:nvCxnSpPr>
            <p:cNvPr id="48" name="直線コネクタ 47"/>
            <p:cNvCxnSpPr/>
            <p:nvPr/>
          </p:nvCxnSpPr>
          <p:spPr bwMode="auto">
            <a:xfrm>
              <a:off x="6660232" y="2702719"/>
              <a:ext cx="288032" cy="297653"/>
            </a:xfrm>
            <a:prstGeom prst="line">
              <a:avLst/>
            </a:prstGeom>
            <a:solidFill>
              <a:schemeClr val="bg1"/>
            </a:solidFill>
            <a:ln w="38100" cap="flat" cmpd="sng" algn="ctr">
              <a:solidFill>
                <a:srgbClr val="C00000"/>
              </a:solidFill>
              <a:prstDash val="solid"/>
              <a:round/>
              <a:headEnd type="none" w="med" len="med"/>
              <a:tailEnd type="none" w="med" len="med"/>
            </a:ln>
            <a:effectLst/>
          </p:spPr>
        </p:cxnSp>
        <p:cxnSp>
          <p:nvCxnSpPr>
            <p:cNvPr id="49" name="直線コネクタ 48"/>
            <p:cNvCxnSpPr/>
            <p:nvPr/>
          </p:nvCxnSpPr>
          <p:spPr bwMode="auto">
            <a:xfrm flipV="1">
              <a:off x="6660232" y="2702719"/>
              <a:ext cx="288032" cy="297653"/>
            </a:xfrm>
            <a:prstGeom prst="line">
              <a:avLst/>
            </a:prstGeom>
            <a:solidFill>
              <a:schemeClr val="bg1"/>
            </a:solidFill>
            <a:ln w="38100" cap="flat" cmpd="sng" algn="ctr">
              <a:solidFill>
                <a:srgbClr val="C00000"/>
              </a:solidFill>
              <a:prstDash val="solid"/>
              <a:round/>
              <a:headEnd type="none" w="med" len="med"/>
              <a:tailEnd type="none" w="med" len="med"/>
            </a:ln>
            <a:effectLst/>
          </p:spPr>
        </p:cxnSp>
      </p:grpSp>
      <p:sp>
        <p:nvSpPr>
          <p:cNvPr id="50" name="角丸四角形吹き出し 49"/>
          <p:cNvSpPr/>
          <p:nvPr/>
        </p:nvSpPr>
        <p:spPr bwMode="auto">
          <a:xfrm>
            <a:off x="5429262" y="2500306"/>
            <a:ext cx="3286114" cy="428628"/>
          </a:xfrm>
          <a:prstGeom prst="wedgeRoundRectCallout">
            <a:avLst>
              <a:gd name="adj1" fmla="val -54795"/>
              <a:gd name="adj2" fmla="val -67780"/>
              <a:gd name="adj3" fmla="val 16667"/>
            </a:avLst>
          </a:prstGeom>
          <a:solidFill>
            <a:schemeClr val="accent4"/>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1" i="0" u="none" strike="noStrike" cap="none" normalizeH="0" dirty="0" smtClean="0">
                <a:ln>
                  <a:noFill/>
                </a:ln>
                <a:solidFill>
                  <a:schemeClr val="bg1"/>
                </a:solidFill>
                <a:effectLst/>
                <a:latin typeface="+mn-lt"/>
                <a:ea typeface="+mn-ea"/>
              </a:rPr>
              <a:t>伝票のフローに沿ったシステム</a:t>
            </a:r>
          </a:p>
        </p:txBody>
      </p:sp>
      <p:sp>
        <p:nvSpPr>
          <p:cNvPr id="51" name="角丸四角形吹き出し 50"/>
          <p:cNvSpPr/>
          <p:nvPr/>
        </p:nvSpPr>
        <p:spPr bwMode="auto">
          <a:xfrm>
            <a:off x="5429262" y="4000504"/>
            <a:ext cx="3286114" cy="428628"/>
          </a:xfrm>
          <a:prstGeom prst="wedgeRoundRectCallout">
            <a:avLst>
              <a:gd name="adj1" fmla="val -54692"/>
              <a:gd name="adj2" fmla="val 70062"/>
              <a:gd name="adj3" fmla="val 16667"/>
            </a:avLst>
          </a:prstGeom>
          <a:solidFill>
            <a:schemeClr val="accent1"/>
          </a:solidFill>
          <a:ln w="38100"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1" i="0" u="none" strike="noStrike" cap="none" normalizeH="0" smtClean="0">
                <a:ln>
                  <a:noFill/>
                </a:ln>
                <a:solidFill>
                  <a:schemeClr val="bg1"/>
                </a:solidFill>
                <a:effectLst/>
                <a:latin typeface="+mn-lt"/>
                <a:ea typeface="+mn-ea"/>
              </a:rPr>
              <a:t>情報のフローに沿ったシステム</a:t>
            </a:r>
          </a:p>
        </p:txBody>
      </p:sp>
      <p:sp>
        <p:nvSpPr>
          <p:cNvPr id="52" name="正方形/長方形 51"/>
          <p:cNvSpPr/>
          <p:nvPr/>
        </p:nvSpPr>
        <p:spPr bwMode="auto">
          <a:xfrm>
            <a:off x="5429262" y="3000372"/>
            <a:ext cx="3286113" cy="928694"/>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3200" dirty="0" smtClean="0">
                <a:solidFill>
                  <a:schemeClr val="bg1"/>
                </a:solidFill>
                <a:latin typeface="+mn-lt"/>
                <a:ea typeface="+mn-ea"/>
              </a:rPr>
              <a:t>サービス</a:t>
            </a:r>
            <a:endParaRPr kumimoji="0" lang="en-US" altLang="ja-JP" sz="3200" dirty="0" smtClean="0">
              <a:solidFill>
                <a:schemeClr val="bg1"/>
              </a:solidFill>
              <a:latin typeface="+mn-lt"/>
              <a:ea typeface="+mn-ea"/>
            </a:endParaRPr>
          </a:p>
          <a:p>
            <a:pPr algn="ctr">
              <a:spcBef>
                <a:spcPct val="20000"/>
              </a:spcBef>
            </a:pPr>
            <a:r>
              <a:rPr kumimoji="0" lang="ja-JP" altLang="en-US" dirty="0" smtClean="0">
                <a:solidFill>
                  <a:schemeClr val="bg1"/>
                </a:solidFill>
              </a:rPr>
              <a:t>業務上の１処理に相当する機能</a:t>
            </a:r>
            <a:endParaRPr kumimoji="0" lang="ja-JP" altLang="en-US" dirty="0">
              <a:solidFill>
                <a:schemeClr val="bg1"/>
              </a:solidFill>
            </a:endParaRPr>
          </a:p>
        </p:txBody>
      </p:sp>
    </p:spTree>
    <p:extLst>
      <p:ext uri="{BB962C8B-B14F-4D97-AF65-F5344CB8AC3E}">
        <p14:creationId xmlns:p14="http://schemas.microsoft.com/office/powerpoint/2010/main" val="1277958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down)">
                                      <p:cBhvr>
                                        <p:cTn id="7" dur="500"/>
                                        <p:tgtEl>
                                          <p:spTgt spid="3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wipe(down)">
                                      <p:cBhvr>
                                        <p:cTn id="10" dur="500"/>
                                        <p:tgtEl>
                                          <p:spTgt spid="41"/>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additive="base">
                                        <p:cTn id="15" dur="500" fill="hold"/>
                                        <p:tgtEl>
                                          <p:spTgt spid="31"/>
                                        </p:tgtEl>
                                        <p:attrNameLst>
                                          <p:attrName>ppt_x</p:attrName>
                                        </p:attrNameLst>
                                      </p:cBhvr>
                                      <p:tavLst>
                                        <p:tav tm="0">
                                          <p:val>
                                            <p:strVal val="0-#ppt_w/2"/>
                                          </p:val>
                                        </p:tav>
                                        <p:tav tm="100000">
                                          <p:val>
                                            <p:strVal val="#ppt_x"/>
                                          </p:val>
                                        </p:tav>
                                      </p:tavLst>
                                    </p:anim>
                                    <p:anim calcmode="lin" valueType="num">
                                      <p:cBhvr additive="base">
                                        <p:cTn id="16"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wipe(left)">
                                      <p:cBhvr>
                                        <p:cTn id="21" dur="500"/>
                                        <p:tgtEl>
                                          <p:spTgt spid="44"/>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47"/>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wipe(up)">
                                      <p:cBhvr>
                                        <p:cTn id="30" dur="500"/>
                                        <p:tgtEl>
                                          <p:spTgt spid="40"/>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wipe(up)">
                                      <p:cBhvr>
                                        <p:cTn id="33" dur="500"/>
                                        <p:tgtEl>
                                          <p:spTgt spid="42"/>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8" fill="hold" nodeType="clickEffect">
                                  <p:stCondLst>
                                    <p:cond delay="0"/>
                                  </p:stCondLst>
                                  <p:childTnLst>
                                    <p:set>
                                      <p:cBhvr>
                                        <p:cTn id="37" dur="1" fill="hold">
                                          <p:stCondLst>
                                            <p:cond delay="0"/>
                                          </p:stCondLst>
                                        </p:cTn>
                                        <p:tgtEl>
                                          <p:spTgt spid="12"/>
                                        </p:tgtEl>
                                        <p:attrNameLst>
                                          <p:attrName>style.visibility</p:attrName>
                                        </p:attrNameLst>
                                      </p:cBhvr>
                                      <p:to>
                                        <p:strVal val="visible"/>
                                      </p:to>
                                    </p:set>
                                    <p:anim calcmode="lin" valueType="num">
                                      <p:cBhvr additive="base">
                                        <p:cTn id="38" dur="500" fill="hold"/>
                                        <p:tgtEl>
                                          <p:spTgt spid="12"/>
                                        </p:tgtEl>
                                        <p:attrNameLst>
                                          <p:attrName>ppt_x</p:attrName>
                                        </p:attrNameLst>
                                      </p:cBhvr>
                                      <p:tavLst>
                                        <p:tav tm="0">
                                          <p:val>
                                            <p:strVal val="0-#ppt_w/2"/>
                                          </p:val>
                                        </p:tav>
                                        <p:tav tm="100000">
                                          <p:val>
                                            <p:strVal val="#ppt_x"/>
                                          </p:val>
                                        </p:tav>
                                      </p:tavLst>
                                    </p:anim>
                                    <p:anim calcmode="lin" valueType="num">
                                      <p:cBhvr additive="base">
                                        <p:cTn id="39"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wipe(up)">
                                      <p:cBhvr>
                                        <p:cTn id="44" dur="500"/>
                                        <p:tgtEl>
                                          <p:spTgt spid="43"/>
                                        </p:tgtEl>
                                      </p:cBhvr>
                                    </p:animEffect>
                                  </p:childTnLst>
                                </p:cTn>
                              </p:par>
                            </p:childTnLst>
                          </p:cTn>
                        </p:par>
                        <p:par>
                          <p:cTn id="45" fill="hold">
                            <p:stCondLst>
                              <p:cond delay="500"/>
                            </p:stCondLst>
                            <p:childTnLst>
                              <p:par>
                                <p:cTn id="46" presetID="2" presetClass="entr" presetSubtype="8" fill="hold" nodeType="afterEffect">
                                  <p:stCondLst>
                                    <p:cond delay="0"/>
                                  </p:stCondLst>
                                  <p:childTnLst>
                                    <p:set>
                                      <p:cBhvr>
                                        <p:cTn id="47" dur="1" fill="hold">
                                          <p:stCondLst>
                                            <p:cond delay="0"/>
                                          </p:stCondLst>
                                        </p:cTn>
                                        <p:tgtEl>
                                          <p:spTgt spid="21"/>
                                        </p:tgtEl>
                                        <p:attrNameLst>
                                          <p:attrName>style.visibility</p:attrName>
                                        </p:attrNameLst>
                                      </p:cBhvr>
                                      <p:to>
                                        <p:strVal val="visible"/>
                                      </p:to>
                                    </p:set>
                                    <p:anim calcmode="lin" valueType="num">
                                      <p:cBhvr additive="base">
                                        <p:cTn id="48" dur="500" fill="hold"/>
                                        <p:tgtEl>
                                          <p:spTgt spid="21"/>
                                        </p:tgtEl>
                                        <p:attrNameLst>
                                          <p:attrName>ppt_x</p:attrName>
                                        </p:attrNameLst>
                                      </p:cBhvr>
                                      <p:tavLst>
                                        <p:tav tm="0">
                                          <p:val>
                                            <p:strVal val="0-#ppt_w/2"/>
                                          </p:val>
                                        </p:tav>
                                        <p:tav tm="100000">
                                          <p:val>
                                            <p:strVal val="#ppt_x"/>
                                          </p:val>
                                        </p:tav>
                                      </p:tavLst>
                                    </p:anim>
                                    <p:anim calcmode="lin" valueType="num">
                                      <p:cBhvr additive="base">
                                        <p:cTn id="49"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2" fill="hold" grpId="0" nodeType="click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1+#ppt_w/2"/>
                                          </p:val>
                                        </p:tav>
                                        <p:tav tm="100000">
                                          <p:val>
                                            <p:strVal val="#ppt_x"/>
                                          </p:val>
                                        </p:tav>
                                      </p:tavLst>
                                    </p:anim>
                                    <p:anim calcmode="lin" valueType="num">
                                      <p:cBhvr additive="base">
                                        <p:cTn id="55"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53" presetClass="entr" presetSubtype="16" fill="hold" grpId="0" nodeType="clickEffect">
                                  <p:stCondLst>
                                    <p:cond delay="0"/>
                                  </p:stCondLst>
                                  <p:childTnLst>
                                    <p:set>
                                      <p:cBhvr>
                                        <p:cTn id="59" dur="1" fill="hold">
                                          <p:stCondLst>
                                            <p:cond delay="0"/>
                                          </p:stCondLst>
                                        </p:cTn>
                                        <p:tgtEl>
                                          <p:spTgt spid="50"/>
                                        </p:tgtEl>
                                        <p:attrNameLst>
                                          <p:attrName>style.visibility</p:attrName>
                                        </p:attrNameLst>
                                      </p:cBhvr>
                                      <p:to>
                                        <p:strVal val="visible"/>
                                      </p:to>
                                    </p:set>
                                    <p:anim calcmode="lin" valueType="num">
                                      <p:cBhvr>
                                        <p:cTn id="60" dur="500" fill="hold"/>
                                        <p:tgtEl>
                                          <p:spTgt spid="50"/>
                                        </p:tgtEl>
                                        <p:attrNameLst>
                                          <p:attrName>ppt_w</p:attrName>
                                        </p:attrNameLst>
                                      </p:cBhvr>
                                      <p:tavLst>
                                        <p:tav tm="0">
                                          <p:val>
                                            <p:fltVal val="0"/>
                                          </p:val>
                                        </p:tav>
                                        <p:tav tm="100000">
                                          <p:val>
                                            <p:strVal val="#ppt_w"/>
                                          </p:val>
                                        </p:tav>
                                      </p:tavLst>
                                    </p:anim>
                                    <p:anim calcmode="lin" valueType="num">
                                      <p:cBhvr>
                                        <p:cTn id="61" dur="500" fill="hold"/>
                                        <p:tgtEl>
                                          <p:spTgt spid="50"/>
                                        </p:tgtEl>
                                        <p:attrNameLst>
                                          <p:attrName>ppt_h</p:attrName>
                                        </p:attrNameLst>
                                      </p:cBhvr>
                                      <p:tavLst>
                                        <p:tav tm="0">
                                          <p:val>
                                            <p:fltVal val="0"/>
                                          </p:val>
                                        </p:tav>
                                        <p:tav tm="100000">
                                          <p:val>
                                            <p:strVal val="#ppt_h"/>
                                          </p:val>
                                        </p:tav>
                                      </p:tavLst>
                                    </p:anim>
                                    <p:animEffect transition="in" filter="fade">
                                      <p:cBhvr>
                                        <p:cTn id="62" dur="500"/>
                                        <p:tgtEl>
                                          <p:spTgt spid="50"/>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51"/>
                                        </p:tgtEl>
                                        <p:attrNameLst>
                                          <p:attrName>style.visibility</p:attrName>
                                        </p:attrNameLst>
                                      </p:cBhvr>
                                      <p:to>
                                        <p:strVal val="visible"/>
                                      </p:to>
                                    </p:set>
                                    <p:anim calcmode="lin" valueType="num">
                                      <p:cBhvr>
                                        <p:cTn id="65" dur="500" fill="hold"/>
                                        <p:tgtEl>
                                          <p:spTgt spid="51"/>
                                        </p:tgtEl>
                                        <p:attrNameLst>
                                          <p:attrName>ppt_w</p:attrName>
                                        </p:attrNameLst>
                                      </p:cBhvr>
                                      <p:tavLst>
                                        <p:tav tm="0">
                                          <p:val>
                                            <p:fltVal val="0"/>
                                          </p:val>
                                        </p:tav>
                                        <p:tav tm="100000">
                                          <p:val>
                                            <p:strVal val="#ppt_w"/>
                                          </p:val>
                                        </p:tav>
                                      </p:tavLst>
                                    </p:anim>
                                    <p:anim calcmode="lin" valueType="num">
                                      <p:cBhvr>
                                        <p:cTn id="66" dur="500" fill="hold"/>
                                        <p:tgtEl>
                                          <p:spTgt spid="51"/>
                                        </p:tgtEl>
                                        <p:attrNameLst>
                                          <p:attrName>ppt_h</p:attrName>
                                        </p:attrNameLst>
                                      </p:cBhvr>
                                      <p:tavLst>
                                        <p:tav tm="0">
                                          <p:val>
                                            <p:fltVal val="0"/>
                                          </p:val>
                                        </p:tav>
                                        <p:tav tm="100000">
                                          <p:val>
                                            <p:strVal val="#ppt_h"/>
                                          </p:val>
                                        </p:tav>
                                      </p:tavLst>
                                    </p:anim>
                                    <p:animEffect transition="in" filter="fade">
                                      <p:cBhvr>
                                        <p:cTn id="67" dur="500"/>
                                        <p:tgtEl>
                                          <p:spTgt spid="5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52"/>
                                        </p:tgtEl>
                                        <p:attrNameLst>
                                          <p:attrName>style.visibility</p:attrName>
                                        </p:attrNameLst>
                                      </p:cBhvr>
                                      <p:to>
                                        <p:strVal val="visible"/>
                                      </p:to>
                                    </p:set>
                                    <p:animEffect transition="in" filter="fade">
                                      <p:cBhvr>
                                        <p:cTn id="72"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41" grpId="0"/>
      <p:bldP spid="42" grpId="0"/>
      <p:bldP spid="50" grpId="0" animBg="1"/>
      <p:bldP spid="51" grpId="0" animBg="1"/>
      <p:bldP spid="52"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en-US" altLang="ja-JP"/>
              <a:t>SOA</a:t>
            </a:r>
            <a:r>
              <a:rPr kumimoji="1" lang="ja-JP" altLang="en-US"/>
              <a:t>の実装としての</a:t>
            </a:r>
            <a:r>
              <a:rPr kumimoji="1" lang="en-US" altLang="ja-JP"/>
              <a:t>ESB</a:t>
            </a:r>
            <a:endParaRPr kumimoji="1" lang="ja-JP" altLang="en-US"/>
          </a:p>
        </p:txBody>
      </p:sp>
      <p:sp>
        <p:nvSpPr>
          <p:cNvPr id="4" name="角丸四角形 4"/>
          <p:cNvSpPr>
            <a:spLocks noChangeArrowheads="1"/>
          </p:cNvSpPr>
          <p:nvPr/>
        </p:nvSpPr>
        <p:spPr bwMode="auto">
          <a:xfrm>
            <a:off x="1214424" y="1518221"/>
            <a:ext cx="4429125" cy="928687"/>
          </a:xfrm>
          <a:prstGeom prst="roundRect">
            <a:avLst>
              <a:gd name="adj" fmla="val 0"/>
            </a:avLst>
          </a:prstGeom>
          <a:solidFill>
            <a:schemeClr val="accent1"/>
          </a:solidFill>
          <a:ln w="38100" algn="ctr">
            <a:noFill/>
            <a:round/>
            <a:headEnd/>
            <a:tailEnd/>
          </a:ln>
          <a:effectLst/>
        </p:spPr>
        <p:txBody>
          <a:bodyPr/>
          <a:lstStyle/>
          <a:p>
            <a:pPr>
              <a:spcBef>
                <a:spcPct val="20000"/>
              </a:spcBef>
              <a:defRPr/>
            </a:pPr>
            <a:r>
              <a:rPr kumimoji="0" lang="en-US" altLang="ja-JP" sz="1200" dirty="0">
                <a:solidFill>
                  <a:schemeClr val="bg1"/>
                </a:solidFill>
                <a:latin typeface="+mn-lt"/>
                <a:ea typeface="+mn-ea"/>
              </a:rPr>
              <a:t>SOA</a:t>
            </a:r>
            <a:r>
              <a:rPr kumimoji="0" lang="ja-JP" altLang="en-US" sz="1200" dirty="0">
                <a:solidFill>
                  <a:schemeClr val="bg1"/>
                </a:solidFill>
                <a:latin typeface="+mn-lt"/>
                <a:ea typeface="+mn-ea"/>
              </a:rPr>
              <a:t>をベースにした販売管理プロセス</a:t>
            </a:r>
          </a:p>
        </p:txBody>
      </p:sp>
      <p:sp>
        <p:nvSpPr>
          <p:cNvPr id="5" name="角丸四角形 8"/>
          <p:cNvSpPr>
            <a:spLocks noChangeArrowheads="1"/>
          </p:cNvSpPr>
          <p:nvPr/>
        </p:nvSpPr>
        <p:spPr bwMode="auto">
          <a:xfrm>
            <a:off x="1428743" y="1946848"/>
            <a:ext cx="785813"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受注</a:t>
            </a:r>
          </a:p>
        </p:txBody>
      </p:sp>
      <p:sp>
        <p:nvSpPr>
          <p:cNvPr id="6" name="角丸四角形 8"/>
          <p:cNvSpPr>
            <a:spLocks noChangeArrowheads="1"/>
          </p:cNvSpPr>
          <p:nvPr/>
        </p:nvSpPr>
        <p:spPr bwMode="auto">
          <a:xfrm>
            <a:off x="2500306" y="1946848"/>
            <a:ext cx="785813"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請求</a:t>
            </a:r>
          </a:p>
        </p:txBody>
      </p:sp>
      <p:sp>
        <p:nvSpPr>
          <p:cNvPr id="7" name="角丸四角形 6"/>
          <p:cNvSpPr>
            <a:spLocks noChangeArrowheads="1"/>
          </p:cNvSpPr>
          <p:nvPr/>
        </p:nvSpPr>
        <p:spPr bwMode="auto">
          <a:xfrm>
            <a:off x="3571868" y="1946848"/>
            <a:ext cx="785813"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入金</a:t>
            </a:r>
          </a:p>
        </p:txBody>
      </p:sp>
      <p:sp>
        <p:nvSpPr>
          <p:cNvPr id="8" name="角丸四角形 8"/>
          <p:cNvSpPr>
            <a:spLocks noChangeArrowheads="1"/>
          </p:cNvSpPr>
          <p:nvPr/>
        </p:nvSpPr>
        <p:spPr bwMode="auto">
          <a:xfrm>
            <a:off x="4643431" y="1946848"/>
            <a:ext cx="785813" cy="357186"/>
          </a:xfrm>
          <a:prstGeom prst="roundRect">
            <a:avLst>
              <a:gd name="adj" fmla="val 0"/>
            </a:avLst>
          </a:prstGeom>
          <a:solidFill>
            <a:schemeClr val="accent6">
              <a:lumMod val="75000"/>
            </a:schemeClr>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出荷</a:t>
            </a:r>
          </a:p>
        </p:txBody>
      </p:sp>
      <p:cxnSp>
        <p:nvCxnSpPr>
          <p:cNvPr id="9" name="直線矢印コネクタ 31"/>
          <p:cNvCxnSpPr>
            <a:cxnSpLocks noChangeShapeType="1"/>
          </p:cNvCxnSpPr>
          <p:nvPr/>
        </p:nvCxnSpPr>
        <p:spPr bwMode="auto">
          <a:xfrm>
            <a:off x="2214568" y="2126221"/>
            <a:ext cx="285748" cy="1588"/>
          </a:xfrm>
          <a:prstGeom prst="straightConnector1">
            <a:avLst/>
          </a:prstGeom>
          <a:noFill/>
          <a:ln w="38100" algn="ctr">
            <a:solidFill>
              <a:schemeClr val="accent6">
                <a:lumMod val="40000"/>
                <a:lumOff val="60000"/>
              </a:schemeClr>
            </a:solidFill>
            <a:round/>
            <a:headEnd/>
            <a:tailEnd type="arrow" w="med" len="med"/>
          </a:ln>
          <a:effectLst/>
        </p:spPr>
      </p:cxnSp>
      <p:cxnSp>
        <p:nvCxnSpPr>
          <p:cNvPr id="10" name="直線矢印コネクタ 32"/>
          <p:cNvCxnSpPr>
            <a:cxnSpLocks noChangeShapeType="1"/>
          </p:cNvCxnSpPr>
          <p:nvPr/>
        </p:nvCxnSpPr>
        <p:spPr bwMode="auto">
          <a:xfrm>
            <a:off x="3286123" y="2126221"/>
            <a:ext cx="285748" cy="1588"/>
          </a:xfrm>
          <a:prstGeom prst="straightConnector1">
            <a:avLst/>
          </a:prstGeom>
          <a:noFill/>
          <a:ln w="38100" algn="ctr">
            <a:solidFill>
              <a:schemeClr val="accent6">
                <a:lumMod val="40000"/>
                <a:lumOff val="60000"/>
              </a:schemeClr>
            </a:solidFill>
            <a:round/>
            <a:headEnd/>
            <a:tailEnd type="arrow" w="med" len="med"/>
          </a:ln>
          <a:effectLst/>
        </p:spPr>
      </p:cxnSp>
      <p:cxnSp>
        <p:nvCxnSpPr>
          <p:cNvPr id="11" name="直線矢印コネクタ 33"/>
          <p:cNvCxnSpPr>
            <a:cxnSpLocks noChangeShapeType="1"/>
          </p:cNvCxnSpPr>
          <p:nvPr/>
        </p:nvCxnSpPr>
        <p:spPr bwMode="auto">
          <a:xfrm>
            <a:off x="4357678" y="2126221"/>
            <a:ext cx="285748" cy="1588"/>
          </a:xfrm>
          <a:prstGeom prst="straightConnector1">
            <a:avLst/>
          </a:prstGeom>
          <a:noFill/>
          <a:ln w="38100" algn="ctr">
            <a:solidFill>
              <a:schemeClr val="accent6">
                <a:lumMod val="40000"/>
                <a:lumOff val="60000"/>
              </a:schemeClr>
            </a:solidFill>
            <a:round/>
            <a:headEnd/>
            <a:tailEnd type="arrow" w="med" len="med"/>
          </a:ln>
          <a:effectLst/>
        </p:spPr>
      </p:cxnSp>
      <p:sp>
        <p:nvSpPr>
          <p:cNvPr id="13" name="角丸四角形 4"/>
          <p:cNvSpPr>
            <a:spLocks noChangeArrowheads="1"/>
          </p:cNvSpPr>
          <p:nvPr/>
        </p:nvSpPr>
        <p:spPr bwMode="auto">
          <a:xfrm>
            <a:off x="1214424" y="2518346"/>
            <a:ext cx="4429125" cy="928687"/>
          </a:xfrm>
          <a:prstGeom prst="roundRect">
            <a:avLst>
              <a:gd name="adj" fmla="val 0"/>
            </a:avLst>
          </a:prstGeom>
          <a:solidFill>
            <a:schemeClr val="accent1"/>
          </a:solidFill>
          <a:ln w="38100" algn="ctr">
            <a:noFill/>
            <a:round/>
            <a:headEnd/>
            <a:tailEnd/>
          </a:ln>
          <a:effectLst/>
        </p:spPr>
        <p:txBody>
          <a:bodyPr/>
          <a:lstStyle/>
          <a:p>
            <a:pPr>
              <a:spcBef>
                <a:spcPct val="20000"/>
              </a:spcBef>
              <a:defRPr/>
            </a:pPr>
            <a:r>
              <a:rPr kumimoji="0" lang="ja-JP" altLang="en-US" sz="1200" dirty="0">
                <a:solidFill>
                  <a:schemeClr val="bg1"/>
                </a:solidFill>
                <a:latin typeface="+mn-lt"/>
                <a:ea typeface="+mn-ea"/>
              </a:rPr>
              <a:t>ビジネスプロセスの変更にも柔軟に対応可能</a:t>
            </a:r>
          </a:p>
        </p:txBody>
      </p:sp>
      <p:sp>
        <p:nvSpPr>
          <p:cNvPr id="14" name="角丸四角形 8"/>
          <p:cNvSpPr>
            <a:spLocks noChangeArrowheads="1"/>
          </p:cNvSpPr>
          <p:nvPr/>
        </p:nvSpPr>
        <p:spPr bwMode="auto">
          <a:xfrm>
            <a:off x="1428743" y="2946973"/>
            <a:ext cx="785813"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受注</a:t>
            </a:r>
          </a:p>
        </p:txBody>
      </p:sp>
      <p:sp>
        <p:nvSpPr>
          <p:cNvPr id="15" name="角丸四角形 8"/>
          <p:cNvSpPr>
            <a:spLocks noChangeArrowheads="1"/>
          </p:cNvSpPr>
          <p:nvPr/>
        </p:nvSpPr>
        <p:spPr bwMode="auto">
          <a:xfrm>
            <a:off x="3571871" y="2948540"/>
            <a:ext cx="785813" cy="357186"/>
          </a:xfrm>
          <a:prstGeom prst="roundRect">
            <a:avLst>
              <a:gd name="adj" fmla="val 0"/>
            </a:avLst>
          </a:prstGeom>
          <a:solidFill>
            <a:schemeClr val="accent6">
              <a:lumMod val="75000"/>
            </a:schemeClr>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出荷</a:t>
            </a:r>
          </a:p>
        </p:txBody>
      </p:sp>
      <p:sp>
        <p:nvSpPr>
          <p:cNvPr id="16" name="角丸四角形 15"/>
          <p:cNvSpPr>
            <a:spLocks noChangeArrowheads="1"/>
          </p:cNvSpPr>
          <p:nvPr/>
        </p:nvSpPr>
        <p:spPr bwMode="auto">
          <a:xfrm>
            <a:off x="2500316" y="2955703"/>
            <a:ext cx="785813"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請求</a:t>
            </a:r>
          </a:p>
        </p:txBody>
      </p:sp>
      <p:sp>
        <p:nvSpPr>
          <p:cNvPr id="17" name="角丸四角形 8"/>
          <p:cNvSpPr>
            <a:spLocks noChangeArrowheads="1"/>
          </p:cNvSpPr>
          <p:nvPr/>
        </p:nvSpPr>
        <p:spPr bwMode="auto">
          <a:xfrm>
            <a:off x="4643431" y="2946973"/>
            <a:ext cx="785813"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入金</a:t>
            </a:r>
          </a:p>
        </p:txBody>
      </p:sp>
      <p:cxnSp>
        <p:nvCxnSpPr>
          <p:cNvPr id="18" name="直線矢印コネクタ 38"/>
          <p:cNvCxnSpPr>
            <a:cxnSpLocks noChangeShapeType="1"/>
          </p:cNvCxnSpPr>
          <p:nvPr/>
        </p:nvCxnSpPr>
        <p:spPr bwMode="auto">
          <a:xfrm>
            <a:off x="2214568" y="3126339"/>
            <a:ext cx="285748" cy="1588"/>
          </a:xfrm>
          <a:prstGeom prst="straightConnector1">
            <a:avLst/>
          </a:prstGeom>
          <a:noFill/>
          <a:ln w="38100" algn="ctr">
            <a:solidFill>
              <a:schemeClr val="accent6">
                <a:lumMod val="40000"/>
                <a:lumOff val="60000"/>
              </a:schemeClr>
            </a:solidFill>
            <a:round/>
            <a:headEnd/>
            <a:tailEnd type="arrow" w="med" len="med"/>
          </a:ln>
          <a:effectLst/>
        </p:spPr>
      </p:cxnSp>
      <p:cxnSp>
        <p:nvCxnSpPr>
          <p:cNvPr id="19" name="直線矢印コネクタ 39"/>
          <p:cNvCxnSpPr>
            <a:cxnSpLocks noChangeShapeType="1"/>
          </p:cNvCxnSpPr>
          <p:nvPr/>
        </p:nvCxnSpPr>
        <p:spPr bwMode="auto">
          <a:xfrm>
            <a:off x="3286123" y="3126339"/>
            <a:ext cx="285748" cy="1588"/>
          </a:xfrm>
          <a:prstGeom prst="straightConnector1">
            <a:avLst/>
          </a:prstGeom>
          <a:noFill/>
          <a:ln w="38100" algn="ctr">
            <a:solidFill>
              <a:schemeClr val="accent6">
                <a:lumMod val="40000"/>
                <a:lumOff val="60000"/>
              </a:schemeClr>
            </a:solidFill>
            <a:round/>
            <a:headEnd/>
            <a:tailEnd type="arrow" w="med" len="med"/>
          </a:ln>
          <a:effectLst/>
        </p:spPr>
      </p:cxnSp>
      <p:cxnSp>
        <p:nvCxnSpPr>
          <p:cNvPr id="20" name="直線矢印コネクタ 40"/>
          <p:cNvCxnSpPr>
            <a:cxnSpLocks noChangeShapeType="1"/>
          </p:cNvCxnSpPr>
          <p:nvPr/>
        </p:nvCxnSpPr>
        <p:spPr bwMode="auto">
          <a:xfrm>
            <a:off x="4357678" y="3126339"/>
            <a:ext cx="285748" cy="1588"/>
          </a:xfrm>
          <a:prstGeom prst="straightConnector1">
            <a:avLst/>
          </a:prstGeom>
          <a:noFill/>
          <a:ln w="38100" algn="ctr">
            <a:solidFill>
              <a:schemeClr val="accent6">
                <a:lumMod val="40000"/>
                <a:lumOff val="60000"/>
              </a:schemeClr>
            </a:solidFill>
            <a:round/>
            <a:headEnd/>
            <a:tailEnd type="arrow" w="med" len="med"/>
          </a:ln>
          <a:effectLst/>
        </p:spPr>
      </p:cxnSp>
      <p:sp>
        <p:nvSpPr>
          <p:cNvPr id="21" name="環状矢印 20"/>
          <p:cNvSpPr/>
          <p:nvPr/>
        </p:nvSpPr>
        <p:spPr bwMode="auto">
          <a:xfrm rot="16200000" flipH="1">
            <a:off x="714332" y="2018294"/>
            <a:ext cx="857256" cy="857256"/>
          </a:xfrm>
          <a:prstGeom prst="circularArrow">
            <a:avLst>
              <a:gd name="adj1" fmla="val 12500"/>
              <a:gd name="adj2" fmla="val 1142319"/>
              <a:gd name="adj3" fmla="val 20457681"/>
              <a:gd name="adj4" fmla="val 10983815"/>
              <a:gd name="adj5" fmla="val 12500"/>
            </a:avLst>
          </a:prstGeom>
          <a:solidFill>
            <a:srgbClr val="FF9933"/>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grpSp>
        <p:nvGrpSpPr>
          <p:cNvPr id="3" name="グループ化 2"/>
          <p:cNvGrpSpPr/>
          <p:nvPr/>
        </p:nvGrpSpPr>
        <p:grpSpPr>
          <a:xfrm>
            <a:off x="1214424" y="4307786"/>
            <a:ext cx="4429125" cy="1782656"/>
            <a:chOff x="1214424" y="4307786"/>
            <a:chExt cx="4429125" cy="1782656"/>
          </a:xfrm>
        </p:grpSpPr>
        <p:cxnSp>
          <p:nvCxnSpPr>
            <p:cNvPr id="37" name="直線矢印コネクタ 38"/>
            <p:cNvCxnSpPr>
              <a:cxnSpLocks noChangeShapeType="1"/>
            </p:cNvCxnSpPr>
            <p:nvPr/>
          </p:nvCxnSpPr>
          <p:spPr bwMode="auto">
            <a:xfrm flipH="1">
              <a:off x="2357439" y="5302422"/>
              <a:ext cx="3" cy="533310"/>
            </a:xfrm>
            <a:prstGeom prst="straightConnector1">
              <a:avLst/>
            </a:prstGeom>
            <a:noFill/>
            <a:ln w="38100" algn="ctr">
              <a:solidFill>
                <a:schemeClr val="accent1"/>
              </a:solidFill>
              <a:round/>
              <a:headEnd/>
              <a:tailEnd type="none" w="med" len="med"/>
            </a:ln>
            <a:effectLst/>
          </p:spPr>
        </p:cxnSp>
        <p:cxnSp>
          <p:nvCxnSpPr>
            <p:cNvPr id="38" name="直線矢印コネクタ 38"/>
            <p:cNvCxnSpPr>
              <a:cxnSpLocks noChangeShapeType="1"/>
            </p:cNvCxnSpPr>
            <p:nvPr/>
          </p:nvCxnSpPr>
          <p:spPr bwMode="auto">
            <a:xfrm flipH="1">
              <a:off x="4500971" y="5277523"/>
              <a:ext cx="3" cy="533310"/>
            </a:xfrm>
            <a:prstGeom prst="straightConnector1">
              <a:avLst/>
            </a:prstGeom>
            <a:noFill/>
            <a:ln w="38100" algn="ctr">
              <a:solidFill>
                <a:schemeClr val="accent1"/>
              </a:solidFill>
              <a:round/>
              <a:headEnd/>
              <a:tailEnd type="none" w="med" len="med"/>
            </a:ln>
            <a:effectLst/>
          </p:spPr>
        </p:cxnSp>
        <p:cxnSp>
          <p:nvCxnSpPr>
            <p:cNvPr id="30" name="直線矢印コネクタ 38"/>
            <p:cNvCxnSpPr>
              <a:cxnSpLocks noChangeShapeType="1"/>
            </p:cNvCxnSpPr>
            <p:nvPr/>
          </p:nvCxnSpPr>
          <p:spPr bwMode="auto">
            <a:xfrm flipH="1">
              <a:off x="1821636" y="4527423"/>
              <a:ext cx="3" cy="533310"/>
            </a:xfrm>
            <a:prstGeom prst="straightConnector1">
              <a:avLst/>
            </a:prstGeom>
            <a:noFill/>
            <a:ln w="38100" algn="ctr">
              <a:solidFill>
                <a:schemeClr val="accent1"/>
              </a:solidFill>
              <a:round/>
              <a:headEnd/>
              <a:tailEnd type="none" w="med" len="med"/>
            </a:ln>
            <a:effectLst/>
          </p:spPr>
        </p:cxnSp>
        <p:cxnSp>
          <p:nvCxnSpPr>
            <p:cNvPr id="32" name="直線矢印コネクタ 38"/>
            <p:cNvCxnSpPr>
              <a:cxnSpLocks noChangeShapeType="1"/>
            </p:cNvCxnSpPr>
            <p:nvPr/>
          </p:nvCxnSpPr>
          <p:spPr bwMode="auto">
            <a:xfrm flipH="1">
              <a:off x="2893196" y="4559877"/>
              <a:ext cx="3" cy="533310"/>
            </a:xfrm>
            <a:prstGeom prst="straightConnector1">
              <a:avLst/>
            </a:prstGeom>
            <a:noFill/>
            <a:ln w="38100" algn="ctr">
              <a:solidFill>
                <a:schemeClr val="accent1"/>
              </a:solidFill>
              <a:round/>
              <a:headEnd/>
              <a:tailEnd type="none" w="med" len="med"/>
            </a:ln>
            <a:effectLst/>
          </p:spPr>
        </p:cxnSp>
        <p:cxnSp>
          <p:nvCxnSpPr>
            <p:cNvPr id="33" name="直線矢印コネクタ 38"/>
            <p:cNvCxnSpPr>
              <a:cxnSpLocks noChangeShapeType="1"/>
            </p:cNvCxnSpPr>
            <p:nvPr/>
          </p:nvCxnSpPr>
          <p:spPr bwMode="auto">
            <a:xfrm flipH="1">
              <a:off x="3964758" y="4557891"/>
              <a:ext cx="3" cy="533310"/>
            </a:xfrm>
            <a:prstGeom prst="straightConnector1">
              <a:avLst/>
            </a:prstGeom>
            <a:noFill/>
            <a:ln w="38100" algn="ctr">
              <a:solidFill>
                <a:schemeClr val="accent1"/>
              </a:solidFill>
              <a:round/>
              <a:headEnd/>
              <a:tailEnd type="none" w="med" len="med"/>
            </a:ln>
            <a:effectLst/>
          </p:spPr>
        </p:cxnSp>
        <p:cxnSp>
          <p:nvCxnSpPr>
            <p:cNvPr id="34" name="直線矢印コネクタ 38"/>
            <p:cNvCxnSpPr>
              <a:cxnSpLocks noChangeShapeType="1"/>
            </p:cNvCxnSpPr>
            <p:nvPr/>
          </p:nvCxnSpPr>
          <p:spPr bwMode="auto">
            <a:xfrm flipH="1">
              <a:off x="5036321" y="4527423"/>
              <a:ext cx="3" cy="533310"/>
            </a:xfrm>
            <a:prstGeom prst="straightConnector1">
              <a:avLst/>
            </a:prstGeom>
            <a:noFill/>
            <a:ln w="38100" algn="ctr">
              <a:solidFill>
                <a:schemeClr val="accent1"/>
              </a:solidFill>
              <a:round/>
              <a:headEnd/>
              <a:tailEnd type="none" w="med" len="med"/>
            </a:ln>
            <a:effectLst/>
          </p:spPr>
        </p:cxnSp>
        <p:sp>
          <p:nvSpPr>
            <p:cNvPr id="22" name="角丸四角形 8"/>
            <p:cNvSpPr>
              <a:spLocks noChangeArrowheads="1"/>
            </p:cNvSpPr>
            <p:nvPr/>
          </p:nvSpPr>
          <p:spPr bwMode="auto">
            <a:xfrm>
              <a:off x="1428730" y="4307786"/>
              <a:ext cx="785813"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受注</a:t>
              </a:r>
            </a:p>
          </p:txBody>
        </p:sp>
        <p:sp>
          <p:nvSpPr>
            <p:cNvPr id="23" name="角丸四角形 8"/>
            <p:cNvSpPr>
              <a:spLocks noChangeArrowheads="1"/>
            </p:cNvSpPr>
            <p:nvPr/>
          </p:nvSpPr>
          <p:spPr bwMode="auto">
            <a:xfrm>
              <a:off x="2500293" y="4307786"/>
              <a:ext cx="785813"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請求</a:t>
              </a:r>
            </a:p>
          </p:txBody>
        </p:sp>
        <p:sp>
          <p:nvSpPr>
            <p:cNvPr id="24" name="角丸四角形 23"/>
            <p:cNvSpPr>
              <a:spLocks noChangeArrowheads="1"/>
            </p:cNvSpPr>
            <p:nvPr/>
          </p:nvSpPr>
          <p:spPr bwMode="auto">
            <a:xfrm>
              <a:off x="3571855" y="4307786"/>
              <a:ext cx="785813"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入金</a:t>
              </a:r>
            </a:p>
          </p:txBody>
        </p:sp>
        <p:sp>
          <p:nvSpPr>
            <p:cNvPr id="25" name="角丸四角形 8"/>
            <p:cNvSpPr>
              <a:spLocks noChangeArrowheads="1"/>
            </p:cNvSpPr>
            <p:nvPr/>
          </p:nvSpPr>
          <p:spPr bwMode="auto">
            <a:xfrm>
              <a:off x="4643418" y="4307786"/>
              <a:ext cx="785813" cy="357186"/>
            </a:xfrm>
            <a:prstGeom prst="roundRect">
              <a:avLst>
                <a:gd name="adj" fmla="val 13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dirty="0">
                  <a:solidFill>
                    <a:schemeClr val="bg1"/>
                  </a:solidFill>
                  <a:latin typeface="+mn-lt"/>
                  <a:ea typeface="+mn-ea"/>
                </a:rPr>
                <a:t>出荷</a:t>
              </a:r>
            </a:p>
          </p:txBody>
        </p:sp>
        <p:sp>
          <p:nvSpPr>
            <p:cNvPr id="29" name="角丸四角形 4"/>
            <p:cNvSpPr>
              <a:spLocks noChangeArrowheads="1"/>
            </p:cNvSpPr>
            <p:nvPr/>
          </p:nvSpPr>
          <p:spPr bwMode="auto">
            <a:xfrm>
              <a:off x="1214424" y="4955858"/>
              <a:ext cx="4429125" cy="464343"/>
            </a:xfrm>
            <a:prstGeom prst="roundRect">
              <a:avLst>
                <a:gd name="adj" fmla="val 0"/>
              </a:avLst>
            </a:prstGeom>
            <a:solidFill>
              <a:schemeClr val="accent1"/>
            </a:solidFill>
            <a:ln w="38100" algn="ctr">
              <a:noFill/>
              <a:round/>
              <a:headEnd/>
              <a:tailEnd/>
            </a:ln>
            <a:effectLst/>
          </p:spPr>
          <p:txBody>
            <a:bodyPr anchor="ctr" anchorCtr="0"/>
            <a:lstStyle/>
            <a:p>
              <a:pPr algn="ctr">
                <a:spcBef>
                  <a:spcPct val="20000"/>
                </a:spcBef>
                <a:defRPr/>
              </a:pPr>
              <a:r>
                <a:rPr kumimoji="0" lang="en-US" altLang="ja-JP" sz="2400">
                  <a:solidFill>
                    <a:schemeClr val="bg1"/>
                  </a:solidFill>
                  <a:latin typeface="+mn-lt"/>
                  <a:ea typeface="+mn-ea"/>
                </a:rPr>
                <a:t>ESB</a:t>
              </a:r>
              <a:endParaRPr kumimoji="0" lang="ja-JP" altLang="en-US" sz="2400" dirty="0">
                <a:solidFill>
                  <a:schemeClr val="bg1"/>
                </a:solidFill>
                <a:latin typeface="+mn-lt"/>
                <a:ea typeface="+mn-ea"/>
              </a:endParaRPr>
            </a:p>
          </p:txBody>
        </p:sp>
        <p:sp>
          <p:nvSpPr>
            <p:cNvPr id="35" name="角丸四角形 8"/>
            <p:cNvSpPr>
              <a:spLocks noChangeArrowheads="1"/>
            </p:cNvSpPr>
            <p:nvPr/>
          </p:nvSpPr>
          <p:spPr bwMode="auto">
            <a:xfrm>
              <a:off x="1428743" y="5733256"/>
              <a:ext cx="1858207"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a:solidFill>
                    <a:schemeClr val="bg1"/>
                  </a:solidFill>
                  <a:latin typeface="+mn-lt"/>
                  <a:ea typeface="+mn-ea"/>
                </a:rPr>
                <a:t>その他のサービス</a:t>
              </a:r>
              <a:endParaRPr kumimoji="0" lang="ja-JP" altLang="en-US" sz="1100" dirty="0">
                <a:solidFill>
                  <a:schemeClr val="bg1"/>
                </a:solidFill>
                <a:latin typeface="+mn-lt"/>
                <a:ea typeface="+mn-ea"/>
              </a:endParaRPr>
            </a:p>
          </p:txBody>
        </p:sp>
        <p:sp>
          <p:nvSpPr>
            <p:cNvPr id="36" name="角丸四角形 35"/>
            <p:cNvSpPr>
              <a:spLocks noChangeArrowheads="1"/>
            </p:cNvSpPr>
            <p:nvPr/>
          </p:nvSpPr>
          <p:spPr bwMode="auto">
            <a:xfrm>
              <a:off x="3572699" y="5733256"/>
              <a:ext cx="1856545" cy="357186"/>
            </a:xfrm>
            <a:prstGeom prst="roundRect">
              <a:avLst>
                <a:gd name="adj" fmla="val 0"/>
              </a:avLst>
            </a:prstGeom>
            <a:solidFill>
              <a:schemeClr val="accent5"/>
            </a:solidFill>
            <a:ln w="38100" algn="ctr">
              <a:noFill/>
              <a:round/>
              <a:headEnd/>
              <a:tailEnd/>
            </a:ln>
            <a:effectLst/>
          </p:spPr>
          <p:txBody>
            <a:bodyPr anchor="ctr"/>
            <a:lstStyle/>
            <a:p>
              <a:pPr algn="ctr">
                <a:spcBef>
                  <a:spcPct val="20000"/>
                </a:spcBef>
                <a:defRPr/>
              </a:pPr>
              <a:r>
                <a:rPr kumimoji="0" lang="ja-JP" altLang="en-US" sz="1100">
                  <a:solidFill>
                    <a:schemeClr val="bg1"/>
                  </a:solidFill>
                  <a:latin typeface="+mn-lt"/>
                  <a:ea typeface="+mn-ea"/>
                </a:rPr>
                <a:t>レガシーシステムなど</a:t>
              </a:r>
              <a:endParaRPr kumimoji="0" lang="ja-JP" altLang="en-US" sz="1100" dirty="0">
                <a:solidFill>
                  <a:schemeClr val="bg1"/>
                </a:solidFill>
                <a:latin typeface="+mn-lt"/>
                <a:ea typeface="+mn-ea"/>
              </a:endParaRPr>
            </a:p>
          </p:txBody>
        </p:sp>
      </p:grpSp>
      <p:sp>
        <p:nvSpPr>
          <p:cNvPr id="41" name="角丸四角形 40"/>
          <p:cNvSpPr/>
          <p:nvPr/>
        </p:nvSpPr>
        <p:spPr bwMode="auto">
          <a:xfrm>
            <a:off x="6372200" y="1844824"/>
            <a:ext cx="2160240" cy="1280742"/>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ja-JP" altLang="en-US">
                <a:solidFill>
                  <a:srgbClr val="FFFFFF"/>
                </a:solidFill>
                <a:latin typeface="+mn-lt"/>
                <a:ea typeface="+mn-ea"/>
              </a:rPr>
              <a:t>小規模なシステムなら</a:t>
            </a:r>
            <a:r>
              <a:rPr lang="en-US" altLang="ja-JP">
                <a:solidFill>
                  <a:srgbClr val="FFFFFF"/>
                </a:solidFill>
                <a:latin typeface="+mn-lt"/>
                <a:ea typeface="+mn-ea"/>
              </a:rPr>
              <a:t>Web</a:t>
            </a:r>
            <a:r>
              <a:rPr lang="ja-JP" altLang="en-US">
                <a:solidFill>
                  <a:srgbClr val="FFFFFF"/>
                </a:solidFill>
                <a:latin typeface="+mn-lt"/>
                <a:ea typeface="+mn-ea"/>
              </a:rPr>
              <a:t>サービスベースでも可</a:t>
            </a:r>
          </a:p>
        </p:txBody>
      </p:sp>
      <p:sp>
        <p:nvSpPr>
          <p:cNvPr id="42" name="角丸四角形 41"/>
          <p:cNvSpPr/>
          <p:nvPr/>
        </p:nvSpPr>
        <p:spPr bwMode="auto">
          <a:xfrm>
            <a:off x="6372200" y="4547658"/>
            <a:ext cx="2160240" cy="1280742"/>
          </a:xfrm>
          <a:prstGeom prst="roundRect">
            <a:avLst>
              <a:gd name="adj" fmla="val 0"/>
            </a:avLst>
          </a:prstGeom>
          <a:solidFill>
            <a:srgbClr val="FF6666"/>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r>
              <a:rPr lang="ja-JP" altLang="en-US">
                <a:solidFill>
                  <a:srgbClr val="FFFFFF"/>
                </a:solidFill>
                <a:latin typeface="+mn-lt"/>
                <a:ea typeface="+mn-ea"/>
              </a:rPr>
              <a:t>大規模なシステムでは</a:t>
            </a:r>
            <a:r>
              <a:rPr lang="en-US" altLang="ja-JP">
                <a:solidFill>
                  <a:srgbClr val="FFFFFF"/>
                </a:solidFill>
                <a:latin typeface="+mn-lt"/>
                <a:ea typeface="+mn-ea"/>
              </a:rPr>
              <a:t>ESB</a:t>
            </a:r>
            <a:r>
              <a:rPr lang="ja-JP" altLang="en-US">
                <a:solidFill>
                  <a:srgbClr val="FFFFFF"/>
                </a:solidFill>
                <a:latin typeface="+mn-lt"/>
                <a:ea typeface="+mn-ea"/>
              </a:rPr>
              <a:t>が有効</a:t>
            </a:r>
          </a:p>
        </p:txBody>
      </p:sp>
    </p:spTree>
    <p:extLst>
      <p:ext uri="{BB962C8B-B14F-4D97-AF65-F5344CB8AC3E}">
        <p14:creationId xmlns:p14="http://schemas.microsoft.com/office/powerpoint/2010/main" val="623723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 name="直線コネクタ 26"/>
          <p:cNvCxnSpPr/>
          <p:nvPr/>
        </p:nvCxnSpPr>
        <p:spPr bwMode="auto">
          <a:xfrm flipV="1">
            <a:off x="4857750" y="2286000"/>
            <a:ext cx="2143125" cy="928688"/>
          </a:xfrm>
          <a:prstGeom prst="line">
            <a:avLst/>
          </a:prstGeom>
          <a:solidFill>
            <a:schemeClr val="bg1"/>
          </a:solidFill>
          <a:ln w="63500" cap="flat" cmpd="sng" algn="ctr">
            <a:solidFill>
              <a:schemeClr val="accent5">
                <a:lumMod val="50000"/>
              </a:schemeClr>
            </a:solidFill>
            <a:prstDash val="solid"/>
            <a:round/>
            <a:headEnd type="none" w="med" len="med"/>
            <a:tailEnd type="none" w="med" len="med"/>
          </a:ln>
          <a:effectLst/>
        </p:spPr>
      </p:cxnSp>
      <p:cxnSp>
        <p:nvCxnSpPr>
          <p:cNvPr id="28" name="直線コネクタ 27"/>
          <p:cNvCxnSpPr/>
          <p:nvPr/>
        </p:nvCxnSpPr>
        <p:spPr bwMode="auto">
          <a:xfrm rot="16200000" flipH="1">
            <a:off x="4250532" y="3821906"/>
            <a:ext cx="2000250" cy="785813"/>
          </a:xfrm>
          <a:prstGeom prst="line">
            <a:avLst/>
          </a:prstGeom>
          <a:solidFill>
            <a:schemeClr val="bg1"/>
          </a:solidFill>
          <a:ln w="63500" cap="flat" cmpd="sng" algn="ctr">
            <a:solidFill>
              <a:schemeClr val="accent5">
                <a:lumMod val="50000"/>
              </a:schemeClr>
            </a:solidFill>
            <a:prstDash val="solid"/>
            <a:round/>
            <a:headEnd type="none" w="med" len="med"/>
            <a:tailEnd type="none" w="med" len="med"/>
          </a:ln>
          <a:effectLst/>
        </p:spPr>
      </p:cxnSp>
      <p:cxnSp>
        <p:nvCxnSpPr>
          <p:cNvPr id="31" name="直線コネクタ 30"/>
          <p:cNvCxnSpPr/>
          <p:nvPr/>
        </p:nvCxnSpPr>
        <p:spPr bwMode="auto">
          <a:xfrm rot="10800000">
            <a:off x="2000250" y="3143250"/>
            <a:ext cx="2857500" cy="71438"/>
          </a:xfrm>
          <a:prstGeom prst="line">
            <a:avLst/>
          </a:prstGeom>
          <a:solidFill>
            <a:schemeClr val="bg1"/>
          </a:solidFill>
          <a:ln w="63500" cap="flat" cmpd="sng" algn="ctr">
            <a:solidFill>
              <a:schemeClr val="accent5">
                <a:lumMod val="50000"/>
              </a:schemeClr>
            </a:solidFill>
            <a:prstDash val="solid"/>
            <a:round/>
            <a:headEnd type="none" w="med" len="med"/>
            <a:tailEnd type="none" w="med" len="med"/>
          </a:ln>
          <a:effectLst/>
        </p:spPr>
      </p:cxnSp>
      <p:sp>
        <p:nvSpPr>
          <p:cNvPr id="25" name="角丸四角形 21"/>
          <p:cNvSpPr>
            <a:spLocks noChangeArrowheads="1"/>
          </p:cNvSpPr>
          <p:nvPr/>
        </p:nvSpPr>
        <p:spPr bwMode="auto">
          <a:xfrm>
            <a:off x="357158" y="1142985"/>
            <a:ext cx="2214578" cy="4214842"/>
          </a:xfrm>
          <a:prstGeom prst="roundRect">
            <a:avLst>
              <a:gd name="adj" fmla="val 0"/>
            </a:avLst>
          </a:prstGeom>
          <a:solidFill>
            <a:schemeClr val="accent1"/>
          </a:solidFill>
          <a:ln w="38100" algn="ctr">
            <a:noFill/>
            <a:round/>
            <a:headEnd/>
            <a:tailEnd/>
          </a:ln>
        </p:spPr>
        <p:txBody>
          <a:bodyPr anchor="ctr"/>
          <a:lstStyle/>
          <a:p>
            <a:pPr>
              <a:spcBef>
                <a:spcPct val="20000"/>
              </a:spcBef>
              <a:defRPr/>
            </a:pPr>
            <a:endParaRPr kumimoji="0" lang="ja-JP" altLang="en-US" sz="1600" dirty="0">
              <a:solidFill>
                <a:srgbClr val="484848"/>
              </a:solidFill>
              <a:latin typeface="+mn-lt"/>
              <a:ea typeface="+mn-ea"/>
            </a:endParaRPr>
          </a:p>
        </p:txBody>
      </p:sp>
      <p:sp>
        <p:nvSpPr>
          <p:cNvPr id="28680" name="タイトル 1"/>
          <p:cNvSpPr>
            <a:spLocks noGrp="1"/>
          </p:cNvSpPr>
          <p:nvPr>
            <p:ph type="title"/>
          </p:nvPr>
        </p:nvSpPr>
        <p:spPr/>
        <p:txBody>
          <a:bodyPr/>
          <a:lstStyle/>
          <a:p>
            <a:r>
              <a:rPr lang="ja-JP" altLang="en-US" sz="2800" dirty="0"/>
              <a:t>モジュールを</a:t>
            </a:r>
            <a:r>
              <a:rPr lang="en-US" altLang="ja-JP" sz="2800" dirty="0"/>
              <a:t>Web</a:t>
            </a:r>
            <a:r>
              <a:rPr lang="ja-JP" altLang="en-US" sz="2800" dirty="0"/>
              <a:t>サービス化することのメリット</a:t>
            </a:r>
          </a:p>
        </p:txBody>
      </p:sp>
      <p:pic>
        <p:nvPicPr>
          <p:cNvPr id="28681" name="Picture 7" descr="j0433941"/>
          <p:cNvPicPr>
            <a:picLocks noChangeAspect="1" noChangeArrowheads="1"/>
          </p:cNvPicPr>
          <p:nvPr/>
        </p:nvPicPr>
        <p:blipFill>
          <a:blip r:embed="rId3" cstate="print"/>
          <a:srcRect/>
          <a:stretch>
            <a:fillRect/>
          </a:stretch>
        </p:blipFill>
        <p:spPr bwMode="auto">
          <a:xfrm>
            <a:off x="642938" y="1357313"/>
            <a:ext cx="1214437" cy="1214437"/>
          </a:xfrm>
          <a:prstGeom prst="rect">
            <a:avLst/>
          </a:prstGeom>
          <a:noFill/>
          <a:ln w="9525">
            <a:noFill/>
            <a:miter lim="800000"/>
            <a:headEnd/>
            <a:tailEnd/>
          </a:ln>
        </p:spPr>
      </p:pic>
      <p:pic>
        <p:nvPicPr>
          <p:cNvPr id="28682" name="Picture 6" descr="C:\Users\shoji\AppData\Local\Microsoft\Windows\Temporary Internet Files\Content.IE5\1QVYB00S\MCj04348450000[1].png"/>
          <p:cNvPicPr>
            <a:picLocks noChangeAspect="1" noChangeArrowheads="1"/>
          </p:cNvPicPr>
          <p:nvPr/>
        </p:nvPicPr>
        <p:blipFill>
          <a:blip r:embed="rId4" cstate="print"/>
          <a:srcRect/>
          <a:stretch>
            <a:fillRect/>
          </a:stretch>
        </p:blipFill>
        <p:spPr bwMode="auto">
          <a:xfrm>
            <a:off x="571500" y="3357563"/>
            <a:ext cx="1143000" cy="1143000"/>
          </a:xfrm>
          <a:prstGeom prst="rect">
            <a:avLst/>
          </a:prstGeom>
          <a:noFill/>
          <a:ln w="9525">
            <a:noFill/>
            <a:miter lim="800000"/>
            <a:headEnd/>
            <a:tailEnd/>
          </a:ln>
        </p:spPr>
      </p:pic>
      <p:pic>
        <p:nvPicPr>
          <p:cNvPr id="28683" name="Picture 6" descr="C:\Users\shoji\AppData\Local\Microsoft\Windows\Temporary Internet Files\Content.IE5\1QVYB00S\MCj04348450000[1].png"/>
          <p:cNvPicPr>
            <a:picLocks noChangeAspect="1" noChangeArrowheads="1"/>
          </p:cNvPicPr>
          <p:nvPr/>
        </p:nvPicPr>
        <p:blipFill>
          <a:blip r:embed="rId4" cstate="print"/>
          <a:srcRect/>
          <a:stretch>
            <a:fillRect/>
          </a:stretch>
        </p:blipFill>
        <p:spPr bwMode="auto">
          <a:xfrm>
            <a:off x="1071563" y="3429000"/>
            <a:ext cx="1143000" cy="1143000"/>
          </a:xfrm>
          <a:prstGeom prst="rect">
            <a:avLst/>
          </a:prstGeom>
          <a:noFill/>
          <a:ln w="9525">
            <a:noFill/>
            <a:miter lim="800000"/>
            <a:headEnd/>
            <a:tailEnd/>
          </a:ln>
        </p:spPr>
      </p:pic>
      <p:sp>
        <p:nvSpPr>
          <p:cNvPr id="11" name="雲 10"/>
          <p:cNvSpPr/>
          <p:nvPr/>
        </p:nvSpPr>
        <p:spPr bwMode="auto">
          <a:xfrm>
            <a:off x="2857488" y="2571744"/>
            <a:ext cx="3714776" cy="1285884"/>
          </a:xfrm>
          <a:prstGeom prst="cloud">
            <a:avLst/>
          </a:prstGeom>
          <a:solidFill>
            <a:schemeClr val="bg1">
              <a:lumMod val="85000"/>
            </a:schemeClr>
          </a:solidFill>
          <a:ln w="38100" cap="flat" cmpd="sng" algn="ctr">
            <a:noFill/>
            <a:prstDash val="solid"/>
            <a:round/>
            <a:headEnd type="none" w="med" len="med"/>
            <a:tailEnd type="none" w="med" len="med"/>
          </a:ln>
          <a:effectLst/>
          <a:scene3d>
            <a:camera prst="orthographicFront"/>
            <a:lightRig rig="threePt" dir="t"/>
          </a:scene3d>
          <a:sp3d prstMaterial="dkEdge"/>
        </p:spPr>
        <p:txBody>
          <a:bodyPr anchor="ctr"/>
          <a:lstStyle/>
          <a:p>
            <a:pPr>
              <a:spcBef>
                <a:spcPct val="20000"/>
              </a:spcBef>
              <a:defRPr/>
            </a:pPr>
            <a:endParaRPr kumimoji="0" lang="ja-JP" altLang="en-US" sz="1400">
              <a:solidFill>
                <a:srgbClr val="484848"/>
              </a:solidFill>
              <a:latin typeface="+mn-lt"/>
              <a:ea typeface="+mn-ea"/>
            </a:endParaRPr>
          </a:p>
        </p:txBody>
      </p:sp>
      <p:pic>
        <p:nvPicPr>
          <p:cNvPr id="28687" name="Picture 6" descr="C:\Users\shoji\AppData\Local\Microsoft\Windows\Temporary Internet Files\Content.IE5\1QVYB00S\MCj04348450000[1].png"/>
          <p:cNvPicPr>
            <a:picLocks noChangeAspect="1" noChangeArrowheads="1"/>
          </p:cNvPicPr>
          <p:nvPr/>
        </p:nvPicPr>
        <p:blipFill>
          <a:blip r:embed="rId4" cstate="print"/>
          <a:srcRect/>
          <a:stretch>
            <a:fillRect/>
          </a:stretch>
        </p:blipFill>
        <p:spPr bwMode="auto">
          <a:xfrm>
            <a:off x="5143500" y="4786313"/>
            <a:ext cx="1143000" cy="1143000"/>
          </a:xfrm>
          <a:prstGeom prst="rect">
            <a:avLst/>
          </a:prstGeom>
          <a:noFill/>
          <a:ln w="9525">
            <a:noFill/>
            <a:miter lim="800000"/>
            <a:headEnd/>
            <a:tailEnd/>
          </a:ln>
        </p:spPr>
      </p:pic>
      <p:pic>
        <p:nvPicPr>
          <p:cNvPr id="28688" name="Picture 6" descr="C:\Users\shoji\AppData\Local\Microsoft\Windows\Temporary Internet Files\Content.IE5\1QVYB00S\MCj04348450000[1].png"/>
          <p:cNvPicPr>
            <a:picLocks noChangeAspect="1" noChangeArrowheads="1"/>
          </p:cNvPicPr>
          <p:nvPr/>
        </p:nvPicPr>
        <p:blipFill>
          <a:blip r:embed="rId4" cstate="print"/>
          <a:srcRect/>
          <a:stretch>
            <a:fillRect/>
          </a:stretch>
        </p:blipFill>
        <p:spPr bwMode="auto">
          <a:xfrm>
            <a:off x="5643563" y="4857750"/>
            <a:ext cx="1143000" cy="1143000"/>
          </a:xfrm>
          <a:prstGeom prst="rect">
            <a:avLst/>
          </a:prstGeom>
          <a:noFill/>
          <a:ln w="9525">
            <a:noFill/>
            <a:miter lim="800000"/>
            <a:headEnd/>
            <a:tailEnd/>
          </a:ln>
        </p:spPr>
      </p:pic>
      <p:pic>
        <p:nvPicPr>
          <p:cNvPr id="28689" name="Picture 6" descr="C:\Users\shoji\AppData\Local\Microsoft\Windows\Temporary Internet Files\Content.IE5\1QVYB00S\MCj04348450000[1].png"/>
          <p:cNvPicPr>
            <a:picLocks noChangeAspect="1" noChangeArrowheads="1"/>
          </p:cNvPicPr>
          <p:nvPr/>
        </p:nvPicPr>
        <p:blipFill>
          <a:blip r:embed="rId4" cstate="print"/>
          <a:srcRect/>
          <a:stretch>
            <a:fillRect/>
          </a:stretch>
        </p:blipFill>
        <p:spPr bwMode="auto">
          <a:xfrm>
            <a:off x="6643688" y="1428750"/>
            <a:ext cx="1143000" cy="1143000"/>
          </a:xfrm>
          <a:prstGeom prst="rect">
            <a:avLst/>
          </a:prstGeom>
          <a:noFill/>
          <a:ln w="9525">
            <a:noFill/>
            <a:miter lim="800000"/>
            <a:headEnd/>
            <a:tailEnd/>
          </a:ln>
        </p:spPr>
      </p:pic>
      <p:pic>
        <p:nvPicPr>
          <p:cNvPr id="28690" name="Picture 6" descr="C:\Users\shoji\AppData\Local\Microsoft\Windows\Temporary Internet Files\Content.IE5\1QVYB00S\MCj04348450000[1].png"/>
          <p:cNvPicPr>
            <a:picLocks noChangeAspect="1" noChangeArrowheads="1"/>
          </p:cNvPicPr>
          <p:nvPr/>
        </p:nvPicPr>
        <p:blipFill>
          <a:blip r:embed="rId4" cstate="print"/>
          <a:srcRect/>
          <a:stretch>
            <a:fillRect/>
          </a:stretch>
        </p:blipFill>
        <p:spPr bwMode="auto">
          <a:xfrm>
            <a:off x="7143750" y="1500188"/>
            <a:ext cx="1143000" cy="1143000"/>
          </a:xfrm>
          <a:prstGeom prst="rect">
            <a:avLst/>
          </a:prstGeom>
          <a:noFill/>
          <a:ln w="9525">
            <a:noFill/>
            <a:miter lim="800000"/>
            <a:headEnd/>
            <a:tailEnd/>
          </a:ln>
        </p:spPr>
      </p:pic>
      <p:sp>
        <p:nvSpPr>
          <p:cNvPr id="16" name="正方形/長方形 15"/>
          <p:cNvSpPr/>
          <p:nvPr/>
        </p:nvSpPr>
        <p:spPr bwMode="auto">
          <a:xfrm>
            <a:off x="857224" y="2643182"/>
            <a:ext cx="500066" cy="428628"/>
          </a:xfrm>
          <a:prstGeom prst="rect">
            <a:avLst/>
          </a:prstGeom>
          <a:solidFill>
            <a:schemeClr val="accent5">
              <a:lumMod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7" name="正方形/長方形 16"/>
          <p:cNvSpPr/>
          <p:nvPr/>
        </p:nvSpPr>
        <p:spPr bwMode="auto">
          <a:xfrm>
            <a:off x="857224" y="4643446"/>
            <a:ext cx="500066" cy="428628"/>
          </a:xfrm>
          <a:prstGeom prst="rect">
            <a:avLst/>
          </a:prstGeom>
          <a:solidFill>
            <a:schemeClr val="accent5">
              <a:lumMod val="50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8" name="正方形/長方形 17"/>
          <p:cNvSpPr/>
          <p:nvPr/>
        </p:nvSpPr>
        <p:spPr bwMode="auto">
          <a:xfrm>
            <a:off x="857224" y="2643182"/>
            <a:ext cx="500066" cy="428628"/>
          </a:xfrm>
          <a:prstGeom prst="rect">
            <a:avLst/>
          </a:prstGeom>
          <a:solidFill>
            <a:schemeClr val="accent5"/>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19" name="正方形/長方形 18"/>
          <p:cNvSpPr/>
          <p:nvPr/>
        </p:nvSpPr>
        <p:spPr bwMode="auto">
          <a:xfrm>
            <a:off x="857224" y="3143248"/>
            <a:ext cx="500066" cy="428628"/>
          </a:xfrm>
          <a:prstGeom prst="rect">
            <a:avLst/>
          </a:prstGeom>
          <a:solidFill>
            <a:schemeClr val="accent6">
              <a:lumMod val="75000"/>
            </a:schemeClr>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20" name="正方形/長方形 19"/>
          <p:cNvSpPr/>
          <p:nvPr/>
        </p:nvSpPr>
        <p:spPr bwMode="auto">
          <a:xfrm>
            <a:off x="857224" y="4643446"/>
            <a:ext cx="500066" cy="428628"/>
          </a:xfrm>
          <a:prstGeom prst="rect">
            <a:avLst/>
          </a:prstGeom>
          <a:solidFill>
            <a:schemeClr val="accent5"/>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22" name="正方形/長方形 21"/>
          <p:cNvSpPr/>
          <p:nvPr/>
        </p:nvSpPr>
        <p:spPr bwMode="auto">
          <a:xfrm>
            <a:off x="1428728" y="3143248"/>
            <a:ext cx="500066" cy="428628"/>
          </a:xfrm>
          <a:prstGeom prst="rect">
            <a:avLst/>
          </a:prstGeom>
          <a:solidFill>
            <a:schemeClr val="accent5"/>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23" name="正方形/長方形 22"/>
          <p:cNvSpPr/>
          <p:nvPr/>
        </p:nvSpPr>
        <p:spPr bwMode="auto">
          <a:xfrm>
            <a:off x="1428728" y="2643182"/>
            <a:ext cx="500066" cy="428628"/>
          </a:xfrm>
          <a:prstGeom prst="rect">
            <a:avLst/>
          </a:prstGeom>
          <a:solidFill>
            <a:schemeClr val="accent5"/>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24" name="正方形/長方形 23"/>
          <p:cNvSpPr/>
          <p:nvPr/>
        </p:nvSpPr>
        <p:spPr bwMode="auto">
          <a:xfrm>
            <a:off x="1428728" y="4643446"/>
            <a:ext cx="500066" cy="428628"/>
          </a:xfrm>
          <a:prstGeom prst="rect">
            <a:avLst/>
          </a:prstGeom>
          <a:solidFill>
            <a:schemeClr val="accent5"/>
          </a:solidFill>
          <a:ln w="38100" cap="flat" cmpd="sng" algn="ctr">
            <a:noFill/>
            <a:prstDash val="solid"/>
            <a:round/>
            <a:headEnd type="none" w="med" len="med"/>
            <a:tailEnd type="none" w="med" len="med"/>
          </a:ln>
          <a:effectLst/>
        </p:spPr>
        <p:txBody>
          <a:bodyPr anchor="ctr"/>
          <a:lstStyle/>
          <a:p>
            <a:pPr>
              <a:spcBef>
                <a:spcPct val="20000"/>
              </a:spcBef>
              <a:defRPr/>
            </a:pPr>
            <a:endParaRPr kumimoji="0" lang="ja-JP" altLang="en-US" sz="1400">
              <a:solidFill>
                <a:srgbClr val="484848"/>
              </a:solidFill>
              <a:latin typeface="+mn-lt"/>
              <a:ea typeface="+mn-ea"/>
            </a:endParaRPr>
          </a:p>
        </p:txBody>
      </p:sp>
      <p:sp>
        <p:nvSpPr>
          <p:cNvPr id="2" name="テキスト ボックス 1"/>
          <p:cNvSpPr txBox="1"/>
          <p:nvPr/>
        </p:nvSpPr>
        <p:spPr>
          <a:xfrm>
            <a:off x="89711" y="5459400"/>
            <a:ext cx="2749471" cy="400110"/>
          </a:xfrm>
          <a:prstGeom prst="rect">
            <a:avLst/>
          </a:prstGeom>
          <a:noFill/>
        </p:spPr>
        <p:txBody>
          <a:bodyPr wrap="none" rtlCol="0">
            <a:spAutoFit/>
          </a:bodyPr>
          <a:lstStyle/>
          <a:p>
            <a:pPr algn="ctr"/>
            <a:r>
              <a:rPr kumimoji="1" lang="ja-JP" altLang="en-US" sz="2000">
                <a:solidFill>
                  <a:srgbClr val="4168A7"/>
                </a:solidFill>
                <a:latin typeface="+mn-lt"/>
                <a:ea typeface="+mn-ea"/>
              </a:rPr>
              <a:t>プライベートクラウド</a:t>
            </a:r>
          </a:p>
        </p:txBody>
      </p:sp>
      <p:sp>
        <p:nvSpPr>
          <p:cNvPr id="26" name="テキスト ボックス 25"/>
          <p:cNvSpPr txBox="1"/>
          <p:nvPr/>
        </p:nvSpPr>
        <p:spPr>
          <a:xfrm>
            <a:off x="6585386" y="4009134"/>
            <a:ext cx="2492991" cy="400110"/>
          </a:xfrm>
          <a:prstGeom prst="rect">
            <a:avLst/>
          </a:prstGeom>
          <a:noFill/>
        </p:spPr>
        <p:txBody>
          <a:bodyPr wrap="none" rtlCol="0">
            <a:spAutoFit/>
          </a:bodyPr>
          <a:lstStyle/>
          <a:p>
            <a:pPr algn="ctr"/>
            <a:r>
              <a:rPr kumimoji="1" lang="ja-JP" altLang="en-US" sz="2000">
                <a:solidFill>
                  <a:srgbClr val="4168A7"/>
                </a:solidFill>
                <a:latin typeface="+mn-lt"/>
                <a:ea typeface="+mn-ea"/>
              </a:rPr>
              <a:t>パブリッククラウド</a:t>
            </a:r>
          </a:p>
        </p:txBody>
      </p:sp>
      <p:sp>
        <p:nvSpPr>
          <p:cNvPr id="29" name="テキスト ボックス 28"/>
          <p:cNvSpPr txBox="1"/>
          <p:nvPr/>
        </p:nvSpPr>
        <p:spPr>
          <a:xfrm>
            <a:off x="2522234" y="4050489"/>
            <a:ext cx="2749472" cy="400110"/>
          </a:xfrm>
          <a:prstGeom prst="rect">
            <a:avLst/>
          </a:prstGeom>
          <a:noFill/>
        </p:spPr>
        <p:txBody>
          <a:bodyPr wrap="none" rtlCol="0">
            <a:spAutoFit/>
          </a:bodyPr>
          <a:lstStyle/>
          <a:p>
            <a:pPr algn="ctr"/>
            <a:r>
              <a:rPr kumimoji="1" lang="ja-JP" altLang="en-US" sz="2000">
                <a:solidFill>
                  <a:srgbClr val="4168A7"/>
                </a:solidFill>
                <a:latin typeface="+mn-lt"/>
                <a:ea typeface="+mn-ea"/>
              </a:rPr>
              <a:t>ハイブリッドクラウド</a:t>
            </a:r>
          </a:p>
        </p:txBody>
      </p:sp>
      <p:sp>
        <p:nvSpPr>
          <p:cNvPr id="3" name="正方形/長方形 2"/>
          <p:cNvSpPr/>
          <p:nvPr/>
        </p:nvSpPr>
        <p:spPr bwMode="auto">
          <a:xfrm>
            <a:off x="2857488" y="1142985"/>
            <a:ext cx="3429012" cy="485815"/>
          </a:xfrm>
          <a:prstGeom prst="rect">
            <a:avLst/>
          </a:prstGeom>
          <a:solidFill>
            <a:schemeClr val="accent3"/>
          </a:solidFill>
          <a:ln w="381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a:spcBef>
                <a:spcPct val="20000"/>
              </a:spcBef>
            </a:pPr>
            <a:r>
              <a:rPr kumimoji="0" lang="en-US" altLang="ja-JP" dirty="0">
                <a:solidFill>
                  <a:schemeClr val="bg1"/>
                </a:solidFill>
                <a:latin typeface="+mn-lt"/>
                <a:ea typeface="+mn-ea"/>
              </a:rPr>
              <a:t>SOA</a:t>
            </a:r>
            <a:r>
              <a:rPr kumimoji="0" lang="ja-JP" altLang="en-US" dirty="0">
                <a:solidFill>
                  <a:schemeClr val="bg1"/>
                </a:solidFill>
                <a:latin typeface="+mn-lt"/>
                <a:ea typeface="+mn-ea"/>
              </a:rPr>
              <a:t>はクラウドと相性が良い</a:t>
            </a:r>
          </a:p>
        </p:txBody>
      </p:sp>
    </p:spTree>
    <p:extLst>
      <p:ext uri="{BB962C8B-B14F-4D97-AF65-F5344CB8AC3E}">
        <p14:creationId xmlns:p14="http://schemas.microsoft.com/office/powerpoint/2010/main" val="5727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3.05556E-6 2.48439E-6 L 0.67083 -0.0007 " pathEditMode="relative" rAng="0" ptsTypes="AA">
                                      <p:cBhvr>
                                        <p:cTn id="6" dur="2000" fill="hold"/>
                                        <p:tgtEl>
                                          <p:spTgt spid="23"/>
                                        </p:tgtEl>
                                        <p:attrNameLst>
                                          <p:attrName>ppt_x</p:attrName>
                                          <p:attrName>ppt_y</p:attrName>
                                        </p:attrNameLst>
                                      </p:cBhvr>
                                      <p:rCtr x="335" y="0"/>
                                    </p:animMotion>
                                  </p:childTnLst>
                                </p:cTn>
                              </p:par>
                            </p:childTnLst>
                          </p:cTn>
                        </p:par>
                        <p:par>
                          <p:cTn id="7" fill="hold">
                            <p:stCondLst>
                              <p:cond delay="2000"/>
                            </p:stCondLst>
                            <p:childTnLst>
                              <p:par>
                                <p:cTn id="8" presetID="63" presetClass="path" presetSubtype="0" accel="50000" decel="50000" fill="hold" nodeType="afterEffect">
                                  <p:stCondLst>
                                    <p:cond delay="0"/>
                                  </p:stCondLst>
                                  <p:childTnLst>
                                    <p:animMotion origin="layout" path="M 3.05556E-6 2.48439E-6 L 0.67031 -0.0007 " pathEditMode="relative" rAng="0" ptsTypes="AA">
                                      <p:cBhvr>
                                        <p:cTn id="9" dur="2000" fill="hold"/>
                                        <p:tgtEl>
                                          <p:spTgt spid="18"/>
                                        </p:tgtEl>
                                        <p:attrNameLst>
                                          <p:attrName>ppt_x</p:attrName>
                                          <p:attrName>ppt_y</p:attrName>
                                        </p:attrNameLst>
                                      </p:cBhvr>
                                      <p:rCtr x="335" y="0"/>
                                    </p:animMotion>
                                  </p:childTnLst>
                                </p:cTn>
                              </p:par>
                            </p:childTnLst>
                          </p:cTn>
                        </p:par>
                        <p:par>
                          <p:cTn id="10" fill="hold">
                            <p:stCondLst>
                              <p:cond delay="4000"/>
                            </p:stCondLst>
                            <p:childTnLst>
                              <p:par>
                                <p:cTn id="11" presetID="63" presetClass="path" presetSubtype="0" accel="50000" decel="50000" fill="hold" nodeType="afterEffect">
                                  <p:stCondLst>
                                    <p:cond delay="0"/>
                                  </p:stCondLst>
                                  <p:childTnLst>
                                    <p:animMotion origin="layout" path="M 3.05556E-6 -3.58085E-6 L 0.67083 -3.58085E-6 " pathEditMode="relative" rAng="0" ptsTypes="AA">
                                      <p:cBhvr>
                                        <p:cTn id="12" dur="2000" fill="hold"/>
                                        <p:tgtEl>
                                          <p:spTgt spid="22"/>
                                        </p:tgtEl>
                                        <p:attrNameLst>
                                          <p:attrName>ppt_x</p:attrName>
                                          <p:attrName>ppt_y</p:attrName>
                                        </p:attrNameLst>
                                      </p:cBhvr>
                                      <p:rCtr x="335" y="0"/>
                                    </p:animMotion>
                                  </p:childTnLst>
                                </p:cTn>
                              </p:par>
                            </p:childTnLst>
                          </p:cTn>
                        </p:par>
                        <p:par>
                          <p:cTn id="13" fill="hold">
                            <p:stCondLst>
                              <p:cond delay="6000"/>
                            </p:stCondLst>
                            <p:childTnLst>
                              <p:par>
                                <p:cTn id="14" presetID="63" presetClass="path" presetSubtype="0" accel="50000" decel="50000" fill="hold" nodeType="afterEffect">
                                  <p:stCondLst>
                                    <p:cond delay="0"/>
                                  </p:stCondLst>
                                  <p:childTnLst>
                                    <p:animMotion origin="layout" path="M 3.05556E-6 -3.58085E-6 L 0.67031 -3.58085E-6 " pathEditMode="relative" rAng="0" ptsTypes="AA">
                                      <p:cBhvr>
                                        <p:cTn id="15" dur="2000" fill="hold"/>
                                        <p:tgtEl>
                                          <p:spTgt spid="19"/>
                                        </p:tgtEl>
                                        <p:attrNameLst>
                                          <p:attrName>ppt_x</p:attrName>
                                          <p:attrName>ppt_y</p:attrName>
                                        </p:attrNameLst>
                                      </p:cBhvr>
                                      <p:rCtr x="335" y="0"/>
                                    </p:animMotion>
                                  </p:childTnLst>
                                </p:cTn>
                              </p:par>
                            </p:childTnLst>
                          </p:cTn>
                        </p:par>
                        <p:par>
                          <p:cTn id="16" fill="hold">
                            <p:stCondLst>
                              <p:cond delay="8000"/>
                            </p:stCondLst>
                            <p:childTnLst>
                              <p:par>
                                <p:cTn id="17" presetID="0" presetClass="path" presetSubtype="0" accel="50000" decel="50000" fill="hold" nodeType="afterEffect">
                                  <p:stCondLst>
                                    <p:cond delay="0"/>
                                  </p:stCondLst>
                                  <p:childTnLst>
                                    <p:animMotion origin="layout" path="M 3.05556E-6 -1.77654E-6 L 0.5842 0.19061 " pathEditMode="relative" rAng="0" ptsTypes="AA">
                                      <p:cBhvr>
                                        <p:cTn id="18" dur="2000" fill="hold"/>
                                        <p:tgtEl>
                                          <p:spTgt spid="24"/>
                                        </p:tgtEl>
                                        <p:attrNameLst>
                                          <p:attrName>ppt_x</p:attrName>
                                          <p:attrName>ppt_y</p:attrName>
                                        </p:attrNameLst>
                                      </p:cBhvr>
                                      <p:rCtr x="292" y="95"/>
                                    </p:animMotion>
                                  </p:childTnLst>
                                </p:cTn>
                              </p:par>
                            </p:childTnLst>
                          </p:cTn>
                        </p:par>
                        <p:par>
                          <p:cTn id="19" fill="hold">
                            <p:stCondLst>
                              <p:cond delay="10000"/>
                            </p:stCondLst>
                            <p:childTnLst>
                              <p:par>
                                <p:cTn id="20" presetID="0" presetClass="path" presetSubtype="0" accel="50000" decel="50000" fill="hold" nodeType="afterEffect">
                                  <p:stCondLst>
                                    <p:cond delay="0"/>
                                  </p:stCondLst>
                                  <p:childTnLst>
                                    <p:animMotion origin="layout" path="M 3.05556E-6 -1.77654E-6 L 0.58368 0.19061 " pathEditMode="relative" rAng="0" ptsTypes="AA">
                                      <p:cBhvr>
                                        <p:cTn id="21" dur="2000" fill="hold"/>
                                        <p:tgtEl>
                                          <p:spTgt spid="20"/>
                                        </p:tgtEl>
                                        <p:attrNameLst>
                                          <p:attrName>ppt_x</p:attrName>
                                          <p:attrName>ppt_y</p:attrName>
                                        </p:attrNameLst>
                                      </p:cBhvr>
                                      <p:rCtr x="292" y="95"/>
                                    </p:animMotion>
                                  </p:childTnLst>
                                </p:cTn>
                              </p:par>
                            </p:childTnLst>
                          </p:cTn>
                        </p:par>
                        <p:par>
                          <p:cTn id="22" fill="hold">
                            <p:stCondLst>
                              <p:cond delay="12000"/>
                            </p:stCondLst>
                            <p:childTnLst>
                              <p:par>
                                <p:cTn id="23" presetID="53" presetClass="entr" presetSubtype="16" fill="hold" grpId="0" nodeType="after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p:cTn id="25" dur="500" fill="hold"/>
                                        <p:tgtEl>
                                          <p:spTgt spid="29"/>
                                        </p:tgtEl>
                                        <p:attrNameLst>
                                          <p:attrName>ppt_w</p:attrName>
                                        </p:attrNameLst>
                                      </p:cBhvr>
                                      <p:tavLst>
                                        <p:tav tm="0">
                                          <p:val>
                                            <p:fltVal val="0"/>
                                          </p:val>
                                        </p:tav>
                                        <p:tav tm="100000">
                                          <p:val>
                                            <p:strVal val="#ppt_w"/>
                                          </p:val>
                                        </p:tav>
                                      </p:tavLst>
                                    </p:anim>
                                    <p:anim calcmode="lin" valueType="num">
                                      <p:cBhvr>
                                        <p:cTn id="26" dur="500" fill="hold"/>
                                        <p:tgtEl>
                                          <p:spTgt spid="29"/>
                                        </p:tgtEl>
                                        <p:attrNameLst>
                                          <p:attrName>ppt_h</p:attrName>
                                        </p:attrNameLst>
                                      </p:cBhvr>
                                      <p:tavLst>
                                        <p:tav tm="0">
                                          <p:val>
                                            <p:fltVal val="0"/>
                                          </p:val>
                                        </p:tav>
                                        <p:tav tm="100000">
                                          <p:val>
                                            <p:strVal val="#ppt_h"/>
                                          </p:val>
                                        </p:tav>
                                      </p:tavLst>
                                    </p:anim>
                                    <p:animEffect transition="in" filter="fade">
                                      <p:cBhvr>
                                        <p:cTn id="2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下矢印 10"/>
          <p:cNvSpPr/>
          <p:nvPr/>
        </p:nvSpPr>
        <p:spPr bwMode="auto">
          <a:xfrm>
            <a:off x="560070" y="1485900"/>
            <a:ext cx="8069580" cy="3291840"/>
          </a:xfrm>
          <a:prstGeom prst="downArrow">
            <a:avLst>
              <a:gd name="adj1" fmla="val 50000"/>
              <a:gd name="adj2" fmla="val 15625"/>
            </a:avLst>
          </a:prstGeom>
          <a:solidFill>
            <a:schemeClr val="accent6"/>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algn="ctr"/>
            <a:endParaRPr kumimoji="1" lang="ja-JP" altLang="en-US" sz="2000" dirty="0">
              <a:solidFill>
                <a:schemeClr val="bg1"/>
              </a:solidFill>
              <a:latin typeface="+mn-lt"/>
              <a:ea typeface="+mn-ea"/>
            </a:endParaRPr>
          </a:p>
        </p:txBody>
      </p:sp>
      <p:sp>
        <p:nvSpPr>
          <p:cNvPr id="2" name="タイトル 1"/>
          <p:cNvSpPr>
            <a:spLocks noGrp="1"/>
          </p:cNvSpPr>
          <p:nvPr>
            <p:ph type="title"/>
          </p:nvPr>
        </p:nvSpPr>
        <p:spPr/>
        <p:txBody>
          <a:bodyPr/>
          <a:lstStyle/>
          <a:p>
            <a:r>
              <a:rPr kumimoji="1" lang="en-US" altLang="ja-JP" dirty="0"/>
              <a:t>SOA</a:t>
            </a:r>
            <a:r>
              <a:rPr kumimoji="1" lang="ja-JP" altLang="en-US" dirty="0"/>
              <a:t>の狙いと成果</a:t>
            </a:r>
          </a:p>
        </p:txBody>
      </p:sp>
      <p:sp>
        <p:nvSpPr>
          <p:cNvPr id="3" name="角丸四角形 2"/>
          <p:cNvSpPr/>
          <p:nvPr/>
        </p:nvSpPr>
        <p:spPr bwMode="auto">
          <a:xfrm>
            <a:off x="560070" y="1177290"/>
            <a:ext cx="8069580" cy="617220"/>
          </a:xfrm>
          <a:prstGeom prst="roundRect">
            <a:avLst/>
          </a:prstGeom>
          <a:solidFill>
            <a:schemeClr val="accent5"/>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algn="ctr"/>
            <a:r>
              <a:rPr kumimoji="1" lang="ja-JP" altLang="en-US" sz="2000" dirty="0">
                <a:solidFill>
                  <a:schemeClr val="bg1"/>
                </a:solidFill>
                <a:latin typeface="+mn-lt"/>
                <a:ea typeface="+mn-ea"/>
              </a:rPr>
              <a:t>業務プロセスを見直し、サービス単位に分割</a:t>
            </a:r>
          </a:p>
        </p:txBody>
      </p:sp>
      <p:sp>
        <p:nvSpPr>
          <p:cNvPr id="4" name="角丸四角形 3"/>
          <p:cNvSpPr/>
          <p:nvPr/>
        </p:nvSpPr>
        <p:spPr bwMode="auto">
          <a:xfrm>
            <a:off x="560070" y="1946910"/>
            <a:ext cx="8069580" cy="617220"/>
          </a:xfrm>
          <a:prstGeom prst="roundRect">
            <a:avLst/>
          </a:prstGeom>
          <a:solidFill>
            <a:schemeClr val="accent5"/>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algn="ctr"/>
            <a:r>
              <a:rPr kumimoji="1" lang="ja-JP" altLang="en-US" sz="2000" dirty="0">
                <a:solidFill>
                  <a:schemeClr val="bg1"/>
                </a:solidFill>
                <a:latin typeface="+mn-lt"/>
                <a:ea typeface="+mn-ea"/>
              </a:rPr>
              <a:t>サービス間のデータ交換ルールを決め、メカニズムを構築</a:t>
            </a:r>
          </a:p>
        </p:txBody>
      </p:sp>
      <p:sp>
        <p:nvSpPr>
          <p:cNvPr id="5" name="角丸四角形 4"/>
          <p:cNvSpPr/>
          <p:nvPr/>
        </p:nvSpPr>
        <p:spPr bwMode="auto">
          <a:xfrm>
            <a:off x="560070" y="2716530"/>
            <a:ext cx="8069580" cy="617220"/>
          </a:xfrm>
          <a:prstGeom prst="roundRect">
            <a:avLst/>
          </a:prstGeom>
          <a:solidFill>
            <a:schemeClr val="accent5"/>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algn="ctr"/>
            <a:r>
              <a:rPr kumimoji="1" lang="ja-JP" altLang="en-US" sz="2000" dirty="0">
                <a:solidFill>
                  <a:schemeClr val="bg1"/>
                </a:solidFill>
                <a:latin typeface="+mn-lt"/>
                <a:ea typeface="+mn-ea"/>
              </a:rPr>
              <a:t>サービス単位でプログラムを開発し、相互に接続</a:t>
            </a:r>
          </a:p>
        </p:txBody>
      </p:sp>
      <p:sp>
        <p:nvSpPr>
          <p:cNvPr id="6" name="角丸四角形 5"/>
          <p:cNvSpPr/>
          <p:nvPr/>
        </p:nvSpPr>
        <p:spPr bwMode="auto">
          <a:xfrm>
            <a:off x="560070" y="3486150"/>
            <a:ext cx="8069580" cy="617220"/>
          </a:xfrm>
          <a:prstGeom prst="roundRect">
            <a:avLst/>
          </a:prstGeom>
          <a:solidFill>
            <a:schemeClr val="accent2"/>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algn="ctr"/>
            <a:r>
              <a:rPr kumimoji="1" lang="ja-JP" altLang="en-US" sz="2000" dirty="0">
                <a:solidFill>
                  <a:schemeClr val="bg1"/>
                </a:solidFill>
                <a:latin typeface="+mn-lt"/>
                <a:ea typeface="+mn-ea"/>
              </a:rPr>
              <a:t>情報システムを分割し、疎結合させる</a:t>
            </a:r>
          </a:p>
        </p:txBody>
      </p:sp>
      <p:sp>
        <p:nvSpPr>
          <p:cNvPr id="7" name="角丸四角形 6"/>
          <p:cNvSpPr/>
          <p:nvPr/>
        </p:nvSpPr>
        <p:spPr bwMode="auto">
          <a:xfrm>
            <a:off x="560070" y="4907280"/>
            <a:ext cx="2617470" cy="1356360"/>
          </a:xfrm>
          <a:prstGeom prst="roundRect">
            <a:avLst>
              <a:gd name="adj" fmla="val 12454"/>
            </a:avLst>
          </a:prstGeom>
          <a:solidFill>
            <a:schemeClr val="tx2"/>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algn="ctr"/>
            <a:r>
              <a:rPr kumimoji="1" lang="ja-JP" altLang="en-US" sz="2400" dirty="0">
                <a:solidFill>
                  <a:schemeClr val="bg1"/>
                </a:solidFill>
                <a:latin typeface="+mn-lt"/>
                <a:ea typeface="+mn-ea"/>
              </a:rPr>
              <a:t>柔軟性の向上</a:t>
            </a:r>
          </a:p>
        </p:txBody>
      </p:sp>
      <p:sp>
        <p:nvSpPr>
          <p:cNvPr id="9" name="角丸四角形 8"/>
          <p:cNvSpPr/>
          <p:nvPr/>
        </p:nvSpPr>
        <p:spPr bwMode="auto">
          <a:xfrm>
            <a:off x="3286125" y="4907280"/>
            <a:ext cx="2617470" cy="1356360"/>
          </a:xfrm>
          <a:prstGeom prst="roundRect">
            <a:avLst>
              <a:gd name="adj" fmla="val 12454"/>
            </a:avLst>
          </a:prstGeom>
          <a:solidFill>
            <a:schemeClr val="tx2"/>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algn="ctr"/>
            <a:r>
              <a:rPr kumimoji="1" lang="ja-JP" altLang="en-US" sz="2400" dirty="0">
                <a:solidFill>
                  <a:schemeClr val="bg1"/>
                </a:solidFill>
                <a:latin typeface="+mn-lt"/>
                <a:ea typeface="+mn-ea"/>
              </a:rPr>
              <a:t>管理の容易さ</a:t>
            </a:r>
          </a:p>
        </p:txBody>
      </p:sp>
      <p:sp>
        <p:nvSpPr>
          <p:cNvPr id="10" name="角丸四角形 9"/>
          <p:cNvSpPr/>
          <p:nvPr/>
        </p:nvSpPr>
        <p:spPr bwMode="auto">
          <a:xfrm>
            <a:off x="6012180" y="4907280"/>
            <a:ext cx="2617470" cy="1356360"/>
          </a:xfrm>
          <a:prstGeom prst="roundRect">
            <a:avLst>
              <a:gd name="adj" fmla="val 12454"/>
            </a:avLst>
          </a:prstGeom>
          <a:solidFill>
            <a:schemeClr val="tx2"/>
          </a:solidFill>
          <a:ln w="38100" cap="flat" cmpd="sng" algn="ctr">
            <a:noFill/>
            <a:prstDash val="solid"/>
            <a:round/>
            <a:headEnd type="none" w="med" len="med"/>
            <a:tailEnd type="none" w="med" len="med"/>
          </a:ln>
          <a:effectLst/>
          <a:scene3d>
            <a:camera prst="orthographicFront"/>
            <a:lightRig rig="threePt" dir="t"/>
          </a:scene3d>
          <a:sp3d/>
        </p:spPr>
        <p:txBody>
          <a:bodyPr vert="horz" wrap="square" lIns="91440" tIns="45720" rIns="91440" bIns="45720" numCol="1" rtlCol="0" anchor="ctr" anchorCtr="0" compatLnSpc="1">
            <a:prstTxWarp prst="textNoShape">
              <a:avLst/>
            </a:prstTxWarp>
          </a:bodyPr>
          <a:lstStyle/>
          <a:p>
            <a:pPr algn="ctr"/>
            <a:r>
              <a:rPr kumimoji="1" lang="ja-JP" altLang="en-US" sz="2400" dirty="0">
                <a:solidFill>
                  <a:schemeClr val="bg1"/>
                </a:solidFill>
                <a:latin typeface="+mn-lt"/>
                <a:ea typeface="+mn-ea"/>
              </a:rPr>
              <a:t>迅速な開発</a:t>
            </a:r>
          </a:p>
        </p:txBody>
      </p:sp>
    </p:spTree>
    <p:extLst>
      <p:ext uri="{BB962C8B-B14F-4D97-AF65-F5344CB8AC3E}">
        <p14:creationId xmlns:p14="http://schemas.microsoft.com/office/powerpoint/2010/main" val="1898802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500"/>
                                        <p:tgtEl>
                                          <p:spTgt spid="11"/>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500" fill="hold"/>
                                        <p:tgtEl>
                                          <p:spTgt spid="7"/>
                                        </p:tgtEl>
                                        <p:attrNameLst>
                                          <p:attrName>ppt_w</p:attrName>
                                        </p:attrNameLst>
                                      </p:cBhvr>
                                      <p:tavLst>
                                        <p:tav tm="0">
                                          <p:val>
                                            <p:fltVal val="0"/>
                                          </p:val>
                                        </p:tav>
                                        <p:tav tm="100000">
                                          <p:val>
                                            <p:strVal val="#ppt_w"/>
                                          </p:val>
                                        </p:tav>
                                      </p:tavLst>
                                    </p:anim>
                                    <p:anim calcmode="lin" valueType="num">
                                      <p:cBhvr>
                                        <p:cTn id="39" dur="500" fill="hold"/>
                                        <p:tgtEl>
                                          <p:spTgt spid="7"/>
                                        </p:tgtEl>
                                        <p:attrNameLst>
                                          <p:attrName>ppt_h</p:attrName>
                                        </p:attrNameLst>
                                      </p:cBhvr>
                                      <p:tavLst>
                                        <p:tav tm="0">
                                          <p:val>
                                            <p:fltVal val="0"/>
                                          </p:val>
                                        </p:tav>
                                        <p:tav tm="100000">
                                          <p:val>
                                            <p:strVal val="#ppt_h"/>
                                          </p:val>
                                        </p:tav>
                                      </p:tavLst>
                                    </p:anim>
                                    <p:animEffect transition="in" filter="fade">
                                      <p:cBhvr>
                                        <p:cTn id="40" dur="500"/>
                                        <p:tgtEl>
                                          <p:spTgt spid="7"/>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500" fill="hold"/>
                                        <p:tgtEl>
                                          <p:spTgt spid="10"/>
                                        </p:tgtEl>
                                        <p:attrNameLst>
                                          <p:attrName>ppt_w</p:attrName>
                                        </p:attrNameLst>
                                      </p:cBhvr>
                                      <p:tavLst>
                                        <p:tav tm="0">
                                          <p:val>
                                            <p:fltVal val="0"/>
                                          </p:val>
                                        </p:tav>
                                        <p:tav tm="100000">
                                          <p:val>
                                            <p:strVal val="#ppt_w"/>
                                          </p:val>
                                        </p:tav>
                                      </p:tavLst>
                                    </p:anim>
                                    <p:anim calcmode="lin" valueType="num">
                                      <p:cBhvr>
                                        <p:cTn id="49" dur="500" fill="hold"/>
                                        <p:tgtEl>
                                          <p:spTgt spid="10"/>
                                        </p:tgtEl>
                                        <p:attrNameLst>
                                          <p:attrName>ppt_h</p:attrName>
                                        </p:attrNameLst>
                                      </p:cBhvr>
                                      <p:tavLst>
                                        <p:tav tm="0">
                                          <p:val>
                                            <p:fltVal val="0"/>
                                          </p:val>
                                        </p:tav>
                                        <p:tav tm="100000">
                                          <p:val>
                                            <p:strVal val="#ppt_h"/>
                                          </p:val>
                                        </p:tav>
                                      </p:tavLst>
                                    </p:anim>
                                    <p:animEffect transition="in" filter="fade">
                                      <p:cBhvr>
                                        <p:cTn id="5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4" grpId="0" animBg="1"/>
      <p:bldP spid="5" grpId="0" animBg="1"/>
      <p:bldP spid="6" grpId="0" animBg="1"/>
      <p:bldP spid="7" grpId="0" animBg="1"/>
      <p:bldP spid="9" grpId="0" animBg="1"/>
      <p:bldP spid="1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正方形/長方形 43"/>
          <p:cNvSpPr/>
          <p:nvPr/>
        </p:nvSpPr>
        <p:spPr>
          <a:xfrm>
            <a:off x="577626" y="790865"/>
            <a:ext cx="7991923" cy="5732318"/>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 name="タイトル 1"/>
          <p:cNvSpPr>
            <a:spLocks noGrp="1"/>
          </p:cNvSpPr>
          <p:nvPr>
            <p:ph type="title"/>
          </p:nvPr>
        </p:nvSpPr>
        <p:spPr/>
        <p:txBody>
          <a:bodyPr/>
          <a:lstStyle/>
          <a:p>
            <a:r>
              <a:rPr lang="ja-JP" altLang="en-US" dirty="0">
                <a:solidFill>
                  <a:schemeClr val="tx1">
                    <a:lumMod val="50000"/>
                    <a:lumOff val="50000"/>
                  </a:schemeClr>
                </a:solidFill>
              </a:rPr>
              <a:t>コレ一枚でわかる最新の</a:t>
            </a:r>
            <a:r>
              <a:rPr lang="en-US" altLang="ja-JP" dirty="0">
                <a:solidFill>
                  <a:schemeClr val="tx1">
                    <a:lumMod val="50000"/>
                    <a:lumOff val="50000"/>
                  </a:schemeClr>
                </a:solidFill>
              </a:rPr>
              <a:t>IT</a:t>
            </a:r>
            <a:r>
              <a:rPr lang="ja-JP" altLang="en-US" dirty="0">
                <a:solidFill>
                  <a:schemeClr val="tx1">
                    <a:lumMod val="50000"/>
                    <a:lumOff val="50000"/>
                  </a:schemeClr>
                </a:solidFill>
              </a:rPr>
              <a:t>トレンド</a:t>
            </a:r>
            <a:r>
              <a:rPr lang="ja-JP" altLang="en-US" dirty="0" smtClean="0">
                <a:solidFill>
                  <a:schemeClr val="tx1">
                    <a:lumMod val="50000"/>
                    <a:lumOff val="50000"/>
                  </a:schemeClr>
                </a:solidFill>
              </a:rPr>
              <a:t>（２）</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8</a:t>
            </a:fld>
            <a:endParaRPr kumimoji="1" lang="ja-JP" altLang="en-US"/>
          </a:p>
        </p:txBody>
      </p:sp>
      <p:sp>
        <p:nvSpPr>
          <p:cNvPr id="4" name="正方形/長方形 3"/>
          <p:cNvSpPr/>
          <p:nvPr/>
        </p:nvSpPr>
        <p:spPr>
          <a:xfrm>
            <a:off x="755650" y="1110348"/>
            <a:ext cx="7632700" cy="2571402"/>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5" name="正方形/長方形 4"/>
          <p:cNvSpPr/>
          <p:nvPr/>
        </p:nvSpPr>
        <p:spPr>
          <a:xfrm>
            <a:off x="756111" y="3831370"/>
            <a:ext cx="7613853" cy="261813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r"/>
            <a:endParaRPr kumimoji="1" lang="ja-JP" altLang="en-US" sz="1200" dirty="0">
              <a:solidFill>
                <a:srgbClr val="FFFFFF"/>
              </a:solidFill>
              <a:latin typeface="メイリオ"/>
              <a:ea typeface="メイリオ"/>
              <a:cs typeface="メイリオ"/>
            </a:endParaRPr>
          </a:p>
        </p:txBody>
      </p:sp>
      <p:sp>
        <p:nvSpPr>
          <p:cNvPr id="7" name="円/楕円 6"/>
          <p:cNvSpPr/>
          <p:nvPr/>
        </p:nvSpPr>
        <p:spPr>
          <a:xfrm>
            <a:off x="1886709" y="1474753"/>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円/楕円 7"/>
          <p:cNvSpPr/>
          <p:nvPr/>
        </p:nvSpPr>
        <p:spPr>
          <a:xfrm>
            <a:off x="5340912" y="1474753"/>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円/楕円 8"/>
          <p:cNvSpPr/>
          <p:nvPr/>
        </p:nvSpPr>
        <p:spPr>
          <a:xfrm>
            <a:off x="3604851" y="4410865"/>
            <a:ext cx="1898455" cy="1898455"/>
          </a:xfrm>
          <a:prstGeom prst="ellips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上矢印 17"/>
          <p:cNvSpPr/>
          <p:nvPr/>
        </p:nvSpPr>
        <p:spPr>
          <a:xfrm rot="12915436">
            <a:off x="4839237" y="3227669"/>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 name="上矢印 18"/>
          <p:cNvSpPr/>
          <p:nvPr/>
        </p:nvSpPr>
        <p:spPr>
          <a:xfrm rot="8765260" flipV="1">
            <a:off x="3015170" y="3229746"/>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 name="上矢印 19"/>
          <p:cNvSpPr/>
          <p:nvPr/>
        </p:nvSpPr>
        <p:spPr>
          <a:xfrm rot="16200000" flipV="1">
            <a:off x="3986974" y="1733435"/>
            <a:ext cx="1152128" cy="1359365"/>
          </a:xfrm>
          <a:prstGeom prst="up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テキスト ボックス 21"/>
          <p:cNvSpPr txBox="1"/>
          <p:nvPr/>
        </p:nvSpPr>
        <p:spPr>
          <a:xfrm>
            <a:off x="3604851" y="5116934"/>
            <a:ext cx="1898455" cy="584775"/>
          </a:xfrm>
          <a:prstGeom prst="rect">
            <a:avLst/>
          </a:prstGeom>
          <a:noFill/>
        </p:spPr>
        <p:txBody>
          <a:bodyPr wrap="square" rtlCol="0" anchor="ctr">
            <a:spAutoFit/>
          </a:bodyPr>
          <a:lstStyle/>
          <a:p>
            <a:pPr algn="ctr"/>
            <a:r>
              <a:rPr kumimoji="1" lang="ja-JP" altLang="en-US" sz="2000" b="1" dirty="0" smtClean="0">
                <a:solidFill>
                  <a:schemeClr val="bg1"/>
                </a:solidFill>
                <a:latin typeface="Meiryo" charset="-128"/>
                <a:ea typeface="Meiryo" charset="-128"/>
                <a:cs typeface="Meiryo" charset="-128"/>
              </a:rPr>
              <a:t>データ収集</a:t>
            </a:r>
          </a:p>
          <a:p>
            <a:pPr algn="ctr"/>
            <a:r>
              <a:rPr lang="ja-JP" altLang="en-US" sz="1200" b="1" dirty="0" smtClean="0">
                <a:solidFill>
                  <a:schemeClr val="bg1"/>
                </a:solidFill>
                <a:latin typeface="Meiryo" charset="-128"/>
                <a:ea typeface="Meiryo" charset="-128"/>
                <a:cs typeface="Meiryo" charset="-128"/>
              </a:rPr>
              <a:t>モニタリング</a:t>
            </a:r>
            <a:endParaRPr kumimoji="1" lang="ja-JP" altLang="en-US" sz="1200" b="1" dirty="0" smtClean="0">
              <a:solidFill>
                <a:schemeClr val="bg1"/>
              </a:solidFill>
              <a:latin typeface="Meiryo" charset="-128"/>
              <a:ea typeface="Meiryo" charset="-128"/>
              <a:cs typeface="Meiryo" charset="-128"/>
            </a:endParaRPr>
          </a:p>
        </p:txBody>
      </p:sp>
      <p:sp>
        <p:nvSpPr>
          <p:cNvPr id="23" name="テキスト ボックス 22"/>
          <p:cNvSpPr txBox="1"/>
          <p:nvPr/>
        </p:nvSpPr>
        <p:spPr>
          <a:xfrm>
            <a:off x="1886709" y="2060196"/>
            <a:ext cx="1898455" cy="769441"/>
          </a:xfrm>
          <a:prstGeom prst="rect">
            <a:avLst/>
          </a:prstGeom>
          <a:noFill/>
        </p:spPr>
        <p:txBody>
          <a:bodyPr wrap="square" rtlCol="0" anchor="ctr">
            <a:spAutoFit/>
          </a:bodyPr>
          <a:lstStyle/>
          <a:p>
            <a:pPr algn="ctr"/>
            <a:r>
              <a:rPr kumimoji="1" lang="ja-JP" altLang="en-US" sz="2000" b="1" dirty="0" smtClean="0">
                <a:solidFill>
                  <a:schemeClr val="bg1"/>
                </a:solidFill>
                <a:latin typeface="Meiryo" charset="-128"/>
                <a:ea typeface="Meiryo" charset="-128"/>
                <a:cs typeface="Meiryo" charset="-128"/>
              </a:rPr>
              <a:t>データ解析</a:t>
            </a:r>
            <a:endParaRPr kumimoji="1" lang="en-US" altLang="ja-JP" sz="2000" b="1" dirty="0" smtClean="0">
              <a:solidFill>
                <a:schemeClr val="bg1"/>
              </a:solidFill>
              <a:latin typeface="Meiryo" charset="-128"/>
              <a:ea typeface="Meiryo" charset="-128"/>
              <a:cs typeface="Meiryo" charset="-128"/>
            </a:endParaRPr>
          </a:p>
          <a:p>
            <a:pPr algn="ctr"/>
            <a:r>
              <a:rPr kumimoji="1" lang="ja-JP" altLang="en-US" sz="1200" b="1" dirty="0" smtClean="0">
                <a:solidFill>
                  <a:schemeClr val="bg1"/>
                </a:solidFill>
                <a:latin typeface="Meiryo" charset="-128"/>
                <a:ea typeface="Meiryo" charset="-128"/>
                <a:cs typeface="Meiryo" charset="-128"/>
              </a:rPr>
              <a:t>原因解明・発見</a:t>
            </a:r>
            <a:r>
              <a:rPr kumimoji="1" lang="en-US" altLang="ja-JP" sz="1200" b="1" dirty="0" smtClean="0">
                <a:solidFill>
                  <a:schemeClr val="bg1"/>
                </a:solidFill>
                <a:latin typeface="Meiryo" charset="-128"/>
                <a:ea typeface="Meiryo" charset="-128"/>
                <a:cs typeface="Meiryo" charset="-128"/>
              </a:rPr>
              <a:t>/</a:t>
            </a:r>
            <a:r>
              <a:rPr kumimoji="1" lang="ja-JP" altLang="en-US" sz="1200" b="1" dirty="0" smtClean="0">
                <a:solidFill>
                  <a:schemeClr val="bg1"/>
                </a:solidFill>
                <a:latin typeface="Meiryo" charset="-128"/>
                <a:ea typeface="Meiryo" charset="-128"/>
                <a:cs typeface="Meiryo" charset="-128"/>
              </a:rPr>
              <a:t>洞察</a:t>
            </a:r>
          </a:p>
          <a:p>
            <a:pPr algn="ctr"/>
            <a:r>
              <a:rPr kumimoji="1" lang="ja-JP" altLang="en-US" sz="1200" b="1" dirty="0" smtClean="0">
                <a:solidFill>
                  <a:schemeClr val="bg1"/>
                </a:solidFill>
                <a:latin typeface="Meiryo" charset="-128"/>
                <a:ea typeface="Meiryo" charset="-128"/>
                <a:cs typeface="Meiryo" charset="-128"/>
              </a:rPr>
              <a:t>計画の最適化</a:t>
            </a:r>
            <a:endParaRPr kumimoji="1" lang="ja-JP" altLang="en-US" sz="1200" b="1" dirty="0">
              <a:solidFill>
                <a:schemeClr val="bg1"/>
              </a:solidFill>
              <a:latin typeface="Meiryo" charset="-128"/>
              <a:ea typeface="Meiryo" charset="-128"/>
              <a:cs typeface="Meiryo" charset="-128"/>
            </a:endParaRPr>
          </a:p>
        </p:txBody>
      </p:sp>
      <p:sp>
        <p:nvSpPr>
          <p:cNvPr id="24" name="テキスト ボックス 23"/>
          <p:cNvSpPr txBox="1"/>
          <p:nvPr/>
        </p:nvSpPr>
        <p:spPr>
          <a:xfrm>
            <a:off x="5340912" y="2071059"/>
            <a:ext cx="1898455" cy="769441"/>
          </a:xfrm>
          <a:prstGeom prst="rect">
            <a:avLst/>
          </a:prstGeom>
          <a:noFill/>
        </p:spPr>
        <p:txBody>
          <a:bodyPr wrap="square" rtlCol="0" anchor="ctr">
            <a:spAutoFit/>
          </a:bodyPr>
          <a:lstStyle/>
          <a:p>
            <a:pPr algn="ctr"/>
            <a:r>
              <a:rPr kumimoji="1" lang="ja-JP" altLang="en-US" sz="2000" b="1" dirty="0" smtClean="0">
                <a:solidFill>
                  <a:schemeClr val="bg1"/>
                </a:solidFill>
                <a:latin typeface="Meiryo" charset="-128"/>
                <a:ea typeface="Meiryo" charset="-128"/>
                <a:cs typeface="Meiryo" charset="-128"/>
              </a:rPr>
              <a:t>データ活用</a:t>
            </a:r>
          </a:p>
          <a:p>
            <a:pPr algn="ctr"/>
            <a:r>
              <a:rPr kumimoji="1" lang="ja-JP" altLang="en-US" sz="1200" b="1" dirty="0" smtClean="0">
                <a:solidFill>
                  <a:schemeClr val="bg1"/>
                </a:solidFill>
                <a:latin typeface="Meiryo" charset="-128"/>
                <a:ea typeface="Meiryo" charset="-128"/>
                <a:cs typeface="Meiryo" charset="-128"/>
              </a:rPr>
              <a:t>業務処理・情報提供</a:t>
            </a:r>
          </a:p>
          <a:p>
            <a:pPr algn="ctr"/>
            <a:r>
              <a:rPr kumimoji="1" lang="ja-JP" altLang="en-US" sz="1200" b="1" dirty="0" smtClean="0">
                <a:solidFill>
                  <a:schemeClr val="bg1"/>
                </a:solidFill>
                <a:latin typeface="Meiryo" charset="-128"/>
                <a:ea typeface="Meiryo" charset="-128"/>
                <a:cs typeface="Meiryo" charset="-128"/>
              </a:rPr>
              <a:t>機器制御</a:t>
            </a:r>
            <a:endParaRPr kumimoji="1" lang="ja-JP" altLang="en-US" sz="1200" b="1" dirty="0">
              <a:solidFill>
                <a:schemeClr val="bg1"/>
              </a:solidFill>
              <a:latin typeface="Meiryo" charset="-128"/>
              <a:ea typeface="Meiryo" charset="-128"/>
              <a:cs typeface="Meiryo" charset="-128"/>
            </a:endParaRPr>
          </a:p>
        </p:txBody>
      </p:sp>
      <p:pic>
        <p:nvPicPr>
          <p:cNvPr id="25" name="図 24" descr="imgres.jpg"/>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590755" y="4988805"/>
            <a:ext cx="1149597" cy="789023"/>
          </a:xfrm>
          <a:prstGeom prst="rect">
            <a:avLst/>
          </a:prstGeom>
          <a:effectLst>
            <a:outerShdw blurRad="50800" dist="76200" dir="2700000" algn="tl" rotWithShape="0">
              <a:prstClr val="black">
                <a:alpha val="40000"/>
              </a:prstClr>
            </a:outerShdw>
          </a:effectLst>
        </p:spPr>
      </p:pic>
      <p:grpSp>
        <p:nvGrpSpPr>
          <p:cNvPr id="26" name="図形グループ 25"/>
          <p:cNvGrpSpPr/>
          <p:nvPr/>
        </p:nvGrpSpPr>
        <p:grpSpPr>
          <a:xfrm>
            <a:off x="1764615" y="5007946"/>
            <a:ext cx="265954" cy="577851"/>
            <a:chOff x="1946324" y="4125162"/>
            <a:chExt cx="969964" cy="2007872"/>
          </a:xfrm>
        </p:grpSpPr>
        <p:sp>
          <p:nvSpPr>
            <p:cNvPr id="27" name="円/楕円 26"/>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8" name="フローチャート: 論理積ゲート 27"/>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29" name="図形グループ 28"/>
          <p:cNvGrpSpPr/>
          <p:nvPr/>
        </p:nvGrpSpPr>
        <p:grpSpPr>
          <a:xfrm>
            <a:off x="2289822" y="5007946"/>
            <a:ext cx="265954" cy="577850"/>
            <a:chOff x="1946324" y="4125162"/>
            <a:chExt cx="969964" cy="2007867"/>
          </a:xfrm>
        </p:grpSpPr>
        <p:sp>
          <p:nvSpPr>
            <p:cNvPr id="30" name="円/楕円 29"/>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1" name="フローチャート: 論理積ゲート 30"/>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grpSp>
        <p:nvGrpSpPr>
          <p:cNvPr id="32" name="図形グループ 31"/>
          <p:cNvGrpSpPr/>
          <p:nvPr/>
        </p:nvGrpSpPr>
        <p:grpSpPr>
          <a:xfrm>
            <a:off x="2027219" y="5219119"/>
            <a:ext cx="265954" cy="577850"/>
            <a:chOff x="1946324" y="4125162"/>
            <a:chExt cx="969964" cy="2007867"/>
          </a:xfrm>
        </p:grpSpPr>
        <p:sp>
          <p:nvSpPr>
            <p:cNvPr id="33" name="円/楕円 32"/>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34" name="フローチャート: 論理積ゲート 33"/>
            <p:cNvSpPr/>
            <p:nvPr/>
          </p:nvSpPr>
          <p:spPr>
            <a:xfrm rot="16200000">
              <a:off x="1887745" y="5104486"/>
              <a:ext cx="1087122" cy="969964"/>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grpSp>
      <p:sp>
        <p:nvSpPr>
          <p:cNvPr id="37" name="テキスト ボックス 36"/>
          <p:cNvSpPr txBox="1"/>
          <p:nvPr/>
        </p:nvSpPr>
        <p:spPr>
          <a:xfrm>
            <a:off x="7234393" y="6130614"/>
            <a:ext cx="1082348" cy="307777"/>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sz="1400" b="1" dirty="0" smtClean="0">
                <a:solidFill>
                  <a:schemeClr val="bg1"/>
                </a:solidFill>
                <a:latin typeface="メイリオ"/>
                <a:ea typeface="メイリオ"/>
                <a:cs typeface="メイリオ"/>
              </a:rPr>
              <a:t>ヒト・モノ</a:t>
            </a:r>
            <a:endParaRPr kumimoji="1" lang="ja-JP" altLang="en-US" sz="1400" b="1" dirty="0">
              <a:solidFill>
                <a:schemeClr val="bg1"/>
              </a:solidFill>
              <a:latin typeface="メイリオ"/>
              <a:ea typeface="メイリオ"/>
              <a:cs typeface="メイリオ"/>
            </a:endParaRPr>
          </a:p>
        </p:txBody>
      </p:sp>
      <p:sp>
        <p:nvSpPr>
          <p:cNvPr id="38" name="テキスト ボックス 37"/>
          <p:cNvSpPr txBox="1"/>
          <p:nvPr/>
        </p:nvSpPr>
        <p:spPr>
          <a:xfrm>
            <a:off x="5618565" y="1185710"/>
            <a:ext cx="2698176" cy="307777"/>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sz="1400" b="1" dirty="0" smtClean="0">
                <a:solidFill>
                  <a:srgbClr val="FFFFFF"/>
                </a:solidFill>
                <a:latin typeface="メイリオ"/>
                <a:ea typeface="メイリオ"/>
                <a:cs typeface="メイリオ"/>
              </a:rPr>
              <a:t>クラウド・コンピューティング</a:t>
            </a:r>
            <a:endParaRPr kumimoji="1" lang="ja-JP" altLang="en-US" sz="1400" b="1" dirty="0">
              <a:solidFill>
                <a:srgbClr val="FFFFFF"/>
              </a:solidFill>
              <a:latin typeface="メイリオ"/>
              <a:ea typeface="メイリオ"/>
              <a:cs typeface="メイリオ"/>
            </a:endParaRPr>
          </a:p>
        </p:txBody>
      </p:sp>
      <p:sp>
        <p:nvSpPr>
          <p:cNvPr id="42" name="上矢印 41"/>
          <p:cNvSpPr/>
          <p:nvPr/>
        </p:nvSpPr>
        <p:spPr>
          <a:xfrm rot="16200000" flipV="1">
            <a:off x="2787094" y="4943410"/>
            <a:ext cx="732497" cy="833361"/>
          </a:xfrm>
          <a:prstGeom prst="upArrow">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上矢印 42"/>
          <p:cNvSpPr/>
          <p:nvPr/>
        </p:nvSpPr>
        <p:spPr>
          <a:xfrm rot="5400000" flipH="1" flipV="1">
            <a:off x="5612901" y="4943410"/>
            <a:ext cx="732497" cy="833361"/>
          </a:xfrm>
          <a:prstGeom prst="upArrow">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テキスト ボックス 60"/>
          <p:cNvSpPr txBox="1"/>
          <p:nvPr/>
        </p:nvSpPr>
        <p:spPr>
          <a:xfrm>
            <a:off x="1043608" y="4509120"/>
            <a:ext cx="2262158" cy="369332"/>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b="1" smtClean="0">
                <a:solidFill>
                  <a:srgbClr val="FFFFFF"/>
                </a:solidFill>
                <a:latin typeface="メイリオ"/>
                <a:ea typeface="メイリオ"/>
                <a:cs typeface="メイリオ"/>
              </a:rPr>
              <a:t>日常生活・社会活動</a:t>
            </a:r>
            <a:endParaRPr kumimoji="1" lang="ja-JP" altLang="en-US" b="1" dirty="0">
              <a:solidFill>
                <a:srgbClr val="FFFFFF"/>
              </a:solidFill>
              <a:latin typeface="メイリオ"/>
              <a:ea typeface="メイリオ"/>
              <a:cs typeface="メイリオ"/>
            </a:endParaRPr>
          </a:p>
        </p:txBody>
      </p:sp>
      <p:sp>
        <p:nvSpPr>
          <p:cNvPr id="62" name="テキスト ボックス 61"/>
          <p:cNvSpPr txBox="1"/>
          <p:nvPr/>
        </p:nvSpPr>
        <p:spPr>
          <a:xfrm>
            <a:off x="6014713" y="4509120"/>
            <a:ext cx="2262158" cy="369332"/>
          </a:xfrm>
          <a:prstGeom prst="rect">
            <a:avLst/>
          </a:prstGeom>
          <a:noFill/>
          <a:effectLst>
            <a:outerShdw blurRad="50800" dist="76200" dir="2700000" algn="tl" rotWithShape="0">
              <a:prstClr val="black">
                <a:alpha val="40000"/>
              </a:prstClr>
            </a:outerShdw>
          </a:effectLst>
        </p:spPr>
        <p:txBody>
          <a:bodyPr wrap="none" rtlCol="0">
            <a:spAutoFit/>
          </a:bodyPr>
          <a:lstStyle/>
          <a:p>
            <a:pPr algn="r"/>
            <a:r>
              <a:rPr kumimoji="1" lang="ja-JP" altLang="en-US" b="1" dirty="0" smtClean="0">
                <a:solidFill>
                  <a:srgbClr val="FFFFFF"/>
                </a:solidFill>
                <a:latin typeface="メイリオ"/>
                <a:ea typeface="メイリオ"/>
                <a:cs typeface="メイリオ"/>
              </a:rPr>
              <a:t>環境変化・産業活動</a:t>
            </a:r>
            <a:endParaRPr kumimoji="1" lang="ja-JP" altLang="en-US" b="1" dirty="0">
              <a:solidFill>
                <a:srgbClr val="FFFFFF"/>
              </a:solidFill>
              <a:latin typeface="メイリオ"/>
              <a:ea typeface="メイリオ"/>
              <a:cs typeface="メイリオ"/>
            </a:endParaRPr>
          </a:p>
        </p:txBody>
      </p:sp>
      <p:sp>
        <p:nvSpPr>
          <p:cNvPr id="63" name="テキスト ボックス 62"/>
          <p:cNvSpPr txBox="1"/>
          <p:nvPr/>
        </p:nvSpPr>
        <p:spPr>
          <a:xfrm>
            <a:off x="1111567" y="6109084"/>
            <a:ext cx="2469985" cy="307777"/>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400" b="1" dirty="0" smtClean="0">
                <a:solidFill>
                  <a:schemeClr val="bg1"/>
                </a:solidFill>
                <a:latin typeface="メイリオ"/>
                <a:ea typeface="メイリオ"/>
                <a:cs typeface="メイリオ"/>
              </a:rPr>
              <a:t>現実世界／</a:t>
            </a:r>
            <a:r>
              <a:rPr kumimoji="1" lang="en-US" altLang="ja-JP" sz="1400" b="1" dirty="0" smtClean="0">
                <a:solidFill>
                  <a:schemeClr val="bg1"/>
                </a:solidFill>
                <a:latin typeface="メイリオ"/>
                <a:ea typeface="メイリオ"/>
                <a:cs typeface="メイリオ"/>
              </a:rPr>
              <a:t>Physical World</a:t>
            </a:r>
            <a:endParaRPr kumimoji="1" lang="ja-JP" altLang="en-US" sz="1400" b="1" dirty="0">
              <a:solidFill>
                <a:schemeClr val="bg1"/>
              </a:solidFill>
              <a:latin typeface="メイリオ"/>
              <a:ea typeface="メイリオ"/>
              <a:cs typeface="メイリオ"/>
            </a:endParaRPr>
          </a:p>
        </p:txBody>
      </p:sp>
      <p:grpSp>
        <p:nvGrpSpPr>
          <p:cNvPr id="64" name="図形グループ 63"/>
          <p:cNvGrpSpPr/>
          <p:nvPr/>
        </p:nvGrpSpPr>
        <p:grpSpPr>
          <a:xfrm>
            <a:off x="928414" y="6065849"/>
            <a:ext cx="140847" cy="285806"/>
            <a:chOff x="1305189" y="2570455"/>
            <a:chExt cx="969964" cy="2007872"/>
          </a:xfrm>
          <a:solidFill>
            <a:schemeClr val="bg1">
              <a:lumMod val="85000"/>
            </a:schemeClr>
          </a:solidFill>
        </p:grpSpPr>
        <p:sp>
          <p:nvSpPr>
            <p:cNvPr id="65" name="円/楕円 64"/>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 name="フローチャート: 論理積ゲート 65"/>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67" name="図形グループ 66"/>
          <p:cNvGrpSpPr/>
          <p:nvPr/>
        </p:nvGrpSpPr>
        <p:grpSpPr>
          <a:xfrm>
            <a:off x="868098" y="1226153"/>
            <a:ext cx="435120" cy="221430"/>
            <a:chOff x="896286" y="1234200"/>
            <a:chExt cx="462010" cy="243850"/>
          </a:xfrm>
        </p:grpSpPr>
        <p:grpSp>
          <p:nvGrpSpPr>
            <p:cNvPr id="68" name="図形グループ 67"/>
            <p:cNvGrpSpPr/>
            <p:nvPr/>
          </p:nvGrpSpPr>
          <p:grpSpPr>
            <a:xfrm>
              <a:off x="896286" y="1234200"/>
              <a:ext cx="195054" cy="110026"/>
              <a:chOff x="6769100" y="1390650"/>
              <a:chExt cx="317500" cy="157483"/>
            </a:xfrm>
          </p:grpSpPr>
          <p:sp>
            <p:nvSpPr>
              <p:cNvPr id="74" name="正方形/長方形 7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5" name="円/楕円 7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6" name="直線コネクタ 75"/>
              <p:cNvCxnSpPr>
                <a:stCxn id="75" idx="6"/>
                <a:endCxn id="7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9" name="図形グループ 68"/>
            <p:cNvGrpSpPr/>
            <p:nvPr/>
          </p:nvGrpSpPr>
          <p:grpSpPr>
            <a:xfrm>
              <a:off x="902307" y="1368024"/>
              <a:ext cx="195054" cy="110026"/>
              <a:chOff x="6769100" y="1390650"/>
              <a:chExt cx="317500" cy="157483"/>
            </a:xfrm>
          </p:grpSpPr>
          <p:sp>
            <p:nvSpPr>
              <p:cNvPr id="71" name="正方形/長方形 7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2" name="円/楕円 7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3" name="直線コネクタ 72"/>
              <p:cNvCxnSpPr>
                <a:stCxn id="72" idx="6"/>
                <a:endCxn id="71"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70" name="フローチャート: 磁気ディスク 69"/>
            <p:cNvSpPr/>
            <p:nvPr/>
          </p:nvSpPr>
          <p:spPr>
            <a:xfrm>
              <a:off x="1128131" y="1234598"/>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sp>
        <p:nvSpPr>
          <p:cNvPr id="77" name="テキスト ボックス 76"/>
          <p:cNvSpPr txBox="1"/>
          <p:nvPr/>
        </p:nvSpPr>
        <p:spPr>
          <a:xfrm>
            <a:off x="1336332" y="1183409"/>
            <a:ext cx="2604374"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1400" b="1" dirty="0" smtClean="0">
                <a:solidFill>
                  <a:srgbClr val="FFFFFF"/>
                </a:solidFill>
                <a:latin typeface="メイリオ"/>
                <a:ea typeface="メイリオ"/>
                <a:cs typeface="メイリオ"/>
              </a:rPr>
              <a:t>サイバー世界／</a:t>
            </a:r>
            <a:r>
              <a:rPr kumimoji="1" lang="en-US" altLang="ja-JP" sz="1400" b="1" dirty="0" smtClean="0">
                <a:solidFill>
                  <a:srgbClr val="FFFFFF"/>
                </a:solidFill>
                <a:latin typeface="メイリオ"/>
                <a:ea typeface="メイリオ"/>
                <a:cs typeface="メイリオ"/>
              </a:rPr>
              <a:t>Cyber World</a:t>
            </a:r>
            <a:endParaRPr kumimoji="1" lang="ja-JP" altLang="en-US" sz="1400" b="1" dirty="0">
              <a:solidFill>
                <a:srgbClr val="FFFFFF"/>
              </a:solidFill>
              <a:latin typeface="メイリオ"/>
              <a:ea typeface="メイリオ"/>
              <a:cs typeface="メイリオ"/>
            </a:endParaRPr>
          </a:p>
        </p:txBody>
      </p:sp>
      <p:sp>
        <p:nvSpPr>
          <p:cNvPr id="78" name="テキスト ボックス 77"/>
          <p:cNvSpPr txBox="1"/>
          <p:nvPr/>
        </p:nvSpPr>
        <p:spPr>
          <a:xfrm>
            <a:off x="774386" y="802571"/>
            <a:ext cx="6909827"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en-US" altLang="ja-JP" sz="1400" b="1" dirty="0" smtClean="0">
                <a:solidFill>
                  <a:srgbClr val="0000FF"/>
                </a:solidFill>
                <a:latin typeface="メイリオ"/>
                <a:ea typeface="メイリオ"/>
                <a:cs typeface="メイリオ"/>
              </a:rPr>
              <a:t>Cyber Physical System</a:t>
            </a:r>
            <a:r>
              <a:rPr lang="ja-JP" altLang="en-US" sz="1400" dirty="0" smtClean="0">
                <a:solidFill>
                  <a:srgbClr val="0000FF"/>
                </a:solidFill>
                <a:latin typeface="メイリオ"/>
                <a:ea typeface="メイリオ"/>
                <a:cs typeface="メイリオ"/>
              </a:rPr>
              <a:t>／現実世界とサイバー世界が緊密に結合されたシステム</a:t>
            </a:r>
            <a:endParaRPr kumimoji="1" lang="ja-JP" altLang="en-US" sz="1400" dirty="0">
              <a:solidFill>
                <a:srgbClr val="0000FF"/>
              </a:solidFill>
              <a:latin typeface="メイリオ"/>
              <a:ea typeface="メイリオ"/>
              <a:cs typeface="メイリオ"/>
            </a:endParaRPr>
          </a:p>
        </p:txBody>
      </p:sp>
    </p:spTree>
    <p:extLst>
      <p:ext uri="{BB962C8B-B14F-4D97-AF65-F5344CB8AC3E}">
        <p14:creationId xmlns:p14="http://schemas.microsoft.com/office/powerpoint/2010/main" val="868264753"/>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フリーフォーム 22"/>
          <p:cNvSpPr/>
          <p:nvPr/>
        </p:nvSpPr>
        <p:spPr bwMode="auto">
          <a:xfrm>
            <a:off x="5617497" y="1712656"/>
            <a:ext cx="2216426" cy="1789044"/>
          </a:xfrm>
          <a:custGeom>
            <a:avLst/>
            <a:gdLst>
              <a:gd name="connsiteX0" fmla="*/ 626165 w 2216426"/>
              <a:gd name="connsiteY0" fmla="*/ 0 h 1789044"/>
              <a:gd name="connsiteX1" fmla="*/ 2047461 w 2216426"/>
              <a:gd name="connsiteY1" fmla="*/ 0 h 1789044"/>
              <a:gd name="connsiteX2" fmla="*/ 2216426 w 2216426"/>
              <a:gd name="connsiteY2" fmla="*/ 1779105 h 1789044"/>
              <a:gd name="connsiteX3" fmla="*/ 0 w 2216426"/>
              <a:gd name="connsiteY3" fmla="*/ 1789044 h 1789044"/>
              <a:gd name="connsiteX4" fmla="*/ 626165 w 2216426"/>
              <a:gd name="connsiteY4" fmla="*/ 0 h 1789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6426" h="1789044">
                <a:moveTo>
                  <a:pt x="626165" y="0"/>
                </a:moveTo>
                <a:lnTo>
                  <a:pt x="2047461" y="0"/>
                </a:lnTo>
                <a:lnTo>
                  <a:pt x="2216426" y="1779105"/>
                </a:lnTo>
                <a:lnTo>
                  <a:pt x="0" y="1789044"/>
                </a:lnTo>
                <a:lnTo>
                  <a:pt x="626165" y="0"/>
                </a:lnTo>
                <a:close/>
              </a:path>
            </a:pathLst>
          </a:custGeom>
          <a:solidFill>
            <a:srgbClr val="5F84C1"/>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r>
              <a:rPr kumimoji="0" lang="en-US" altLang="ja-JP" sz="1400" dirty="0" err="1">
                <a:solidFill>
                  <a:schemeClr val="bg1"/>
                </a:solidFill>
                <a:latin typeface="+mn-lt"/>
                <a:ea typeface="+mn-ea"/>
              </a:rPr>
              <a:t>IaaS</a:t>
            </a:r>
            <a:endParaRPr kumimoji="0" lang="ja-JP" altLang="en-US" sz="1400" dirty="0">
              <a:solidFill>
                <a:schemeClr val="bg1"/>
              </a:solidFill>
              <a:latin typeface="+mn-lt"/>
              <a:ea typeface="+mn-ea"/>
            </a:endParaRPr>
          </a:p>
        </p:txBody>
      </p:sp>
      <p:sp>
        <p:nvSpPr>
          <p:cNvPr id="29701" name="タイトル 1"/>
          <p:cNvSpPr>
            <a:spLocks noGrp="1"/>
          </p:cNvSpPr>
          <p:nvPr>
            <p:ph type="title"/>
          </p:nvPr>
        </p:nvSpPr>
        <p:spPr/>
        <p:txBody>
          <a:bodyPr/>
          <a:lstStyle/>
          <a:p>
            <a:r>
              <a:rPr lang="en-US" altLang="ja-JP" dirty="0"/>
              <a:t>Web</a:t>
            </a:r>
            <a:r>
              <a:rPr lang="ja-JP" altLang="en-US" dirty="0"/>
              <a:t>サービスを組み合わせてシステムを構築</a:t>
            </a:r>
          </a:p>
        </p:txBody>
      </p:sp>
      <p:grpSp>
        <p:nvGrpSpPr>
          <p:cNvPr id="2" name="グループ化 43"/>
          <p:cNvGrpSpPr>
            <a:grpSpLocks/>
          </p:cNvGrpSpPr>
          <p:nvPr/>
        </p:nvGrpSpPr>
        <p:grpSpPr bwMode="auto">
          <a:xfrm>
            <a:off x="3071813" y="1119188"/>
            <a:ext cx="2943225" cy="2382837"/>
            <a:chOff x="3071810" y="1119426"/>
            <a:chExt cx="2943252" cy="2382274"/>
          </a:xfrm>
        </p:grpSpPr>
        <p:sp>
          <p:nvSpPr>
            <p:cNvPr id="17" name="フリーフォーム 16"/>
            <p:cNvSpPr/>
            <p:nvPr/>
          </p:nvSpPr>
          <p:spPr bwMode="auto">
            <a:xfrm>
              <a:off x="3073080" y="1702717"/>
              <a:ext cx="2941982" cy="1798983"/>
            </a:xfrm>
            <a:custGeom>
              <a:avLst/>
              <a:gdLst>
                <a:gd name="connsiteX0" fmla="*/ 0 w 2941982"/>
                <a:gd name="connsiteY0" fmla="*/ 1798983 h 1798983"/>
                <a:gd name="connsiteX1" fmla="*/ 1500808 w 2941982"/>
                <a:gd name="connsiteY1" fmla="*/ 0 h 1798983"/>
                <a:gd name="connsiteX2" fmla="*/ 2941982 w 2941982"/>
                <a:gd name="connsiteY2" fmla="*/ 0 h 1798983"/>
                <a:gd name="connsiteX3" fmla="*/ 2246243 w 2941982"/>
                <a:gd name="connsiteY3" fmla="*/ 1798983 h 1798983"/>
                <a:gd name="connsiteX4" fmla="*/ 0 w 2941982"/>
                <a:gd name="connsiteY4" fmla="*/ 1798983 h 1798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982" h="1798983">
                  <a:moveTo>
                    <a:pt x="0" y="1798983"/>
                  </a:moveTo>
                  <a:lnTo>
                    <a:pt x="1500808" y="0"/>
                  </a:lnTo>
                  <a:lnTo>
                    <a:pt x="2941982" y="0"/>
                  </a:lnTo>
                  <a:lnTo>
                    <a:pt x="2246243" y="1798983"/>
                  </a:lnTo>
                  <a:lnTo>
                    <a:pt x="0" y="1798983"/>
                  </a:lnTo>
                  <a:close/>
                </a:path>
              </a:pathLst>
            </a:custGeom>
            <a:solidFill>
              <a:srgbClr val="5F84C1"/>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a:solidFill>
                  <a:srgbClr val="484848"/>
                </a:solidFill>
                <a:latin typeface="+mn-lt"/>
                <a:ea typeface="+mn-ea"/>
              </a:endParaRPr>
            </a:p>
          </p:txBody>
        </p:sp>
        <p:sp>
          <p:nvSpPr>
            <p:cNvPr id="25" name="フリーフォーム 24"/>
            <p:cNvSpPr/>
            <p:nvPr/>
          </p:nvSpPr>
          <p:spPr bwMode="auto">
            <a:xfrm>
              <a:off x="3073080" y="1416965"/>
              <a:ext cx="2941982" cy="1798983"/>
            </a:xfrm>
            <a:custGeom>
              <a:avLst/>
              <a:gdLst>
                <a:gd name="connsiteX0" fmla="*/ 0 w 2941982"/>
                <a:gd name="connsiteY0" fmla="*/ 1798983 h 1798983"/>
                <a:gd name="connsiteX1" fmla="*/ 1500808 w 2941982"/>
                <a:gd name="connsiteY1" fmla="*/ 0 h 1798983"/>
                <a:gd name="connsiteX2" fmla="*/ 2941982 w 2941982"/>
                <a:gd name="connsiteY2" fmla="*/ 0 h 1798983"/>
                <a:gd name="connsiteX3" fmla="*/ 2246243 w 2941982"/>
                <a:gd name="connsiteY3" fmla="*/ 1798983 h 1798983"/>
                <a:gd name="connsiteX4" fmla="*/ 0 w 2941982"/>
                <a:gd name="connsiteY4" fmla="*/ 1798983 h 1798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982" h="1798983">
                  <a:moveTo>
                    <a:pt x="0" y="1798983"/>
                  </a:moveTo>
                  <a:lnTo>
                    <a:pt x="1500808" y="0"/>
                  </a:lnTo>
                  <a:lnTo>
                    <a:pt x="2941982" y="0"/>
                  </a:lnTo>
                  <a:lnTo>
                    <a:pt x="2246243" y="1798983"/>
                  </a:lnTo>
                  <a:lnTo>
                    <a:pt x="0" y="1798983"/>
                  </a:lnTo>
                  <a:close/>
                </a:path>
              </a:pathLst>
            </a:custGeom>
            <a:solidFill>
              <a:schemeClr val="accent5">
                <a:lumMod val="50000"/>
              </a:schemeClr>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a:solidFill>
                  <a:srgbClr val="484848"/>
                </a:solidFill>
                <a:latin typeface="+mn-lt"/>
                <a:ea typeface="+mn-ea"/>
              </a:endParaRPr>
            </a:p>
          </p:txBody>
        </p:sp>
        <p:sp>
          <p:nvSpPr>
            <p:cNvPr id="34" name="フリーフォーム 33"/>
            <p:cNvSpPr/>
            <p:nvPr/>
          </p:nvSpPr>
          <p:spPr bwMode="auto">
            <a:xfrm>
              <a:off x="3071810" y="1119426"/>
              <a:ext cx="2941982" cy="1798983"/>
            </a:xfrm>
            <a:custGeom>
              <a:avLst/>
              <a:gdLst>
                <a:gd name="connsiteX0" fmla="*/ 0 w 2941982"/>
                <a:gd name="connsiteY0" fmla="*/ 1798983 h 1798983"/>
                <a:gd name="connsiteX1" fmla="*/ 1500808 w 2941982"/>
                <a:gd name="connsiteY1" fmla="*/ 0 h 1798983"/>
                <a:gd name="connsiteX2" fmla="*/ 2941982 w 2941982"/>
                <a:gd name="connsiteY2" fmla="*/ 0 h 1798983"/>
                <a:gd name="connsiteX3" fmla="*/ 2246243 w 2941982"/>
                <a:gd name="connsiteY3" fmla="*/ 1798983 h 1798983"/>
                <a:gd name="connsiteX4" fmla="*/ 0 w 2941982"/>
                <a:gd name="connsiteY4" fmla="*/ 1798983 h 1798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982" h="1798983">
                  <a:moveTo>
                    <a:pt x="0" y="1798983"/>
                  </a:moveTo>
                  <a:lnTo>
                    <a:pt x="1500808" y="0"/>
                  </a:lnTo>
                  <a:lnTo>
                    <a:pt x="2941982" y="0"/>
                  </a:lnTo>
                  <a:lnTo>
                    <a:pt x="2246243" y="1798983"/>
                  </a:lnTo>
                  <a:lnTo>
                    <a:pt x="0" y="1798983"/>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r>
                <a:rPr kumimoji="0" lang="ja-JP" altLang="en-US" sz="2800" dirty="0">
                  <a:solidFill>
                    <a:schemeClr val="bg1"/>
                  </a:solidFill>
                  <a:effectLst>
                    <a:outerShdw blurRad="38100" dist="38100" dir="2700000" algn="tl">
                      <a:srgbClr val="000000">
                        <a:alpha val="43137"/>
                      </a:srgbClr>
                    </a:outerShdw>
                  </a:effectLst>
                  <a:latin typeface="+mn-lt"/>
                  <a:ea typeface="+mn-ea"/>
                </a:rPr>
                <a:t>　</a:t>
              </a:r>
              <a:r>
                <a:rPr kumimoji="0" lang="en-US" altLang="ja-JP" sz="2800" dirty="0" err="1">
                  <a:solidFill>
                    <a:schemeClr val="bg1"/>
                  </a:solidFill>
                  <a:effectLst>
                    <a:outerShdw blurRad="38100" dist="38100" dir="2700000" algn="tl">
                      <a:srgbClr val="000000">
                        <a:alpha val="43137"/>
                      </a:srgbClr>
                    </a:outerShdw>
                  </a:effectLst>
                  <a:latin typeface="+mn-lt"/>
                  <a:ea typeface="+mn-ea"/>
                </a:rPr>
                <a:t>SoftLayer</a:t>
              </a:r>
              <a:endParaRPr kumimoji="0" lang="ja-JP" altLang="en-US" sz="1200" dirty="0">
                <a:solidFill>
                  <a:schemeClr val="bg1"/>
                </a:solidFill>
                <a:effectLst>
                  <a:outerShdw blurRad="38100" dist="38100" dir="2700000" algn="tl">
                    <a:srgbClr val="000000">
                      <a:alpha val="43137"/>
                    </a:srgbClr>
                  </a:outerShdw>
                </a:effectLst>
                <a:latin typeface="+mn-lt"/>
                <a:ea typeface="+mn-ea"/>
              </a:endParaRPr>
            </a:p>
          </p:txBody>
        </p:sp>
      </p:grpSp>
      <p:grpSp>
        <p:nvGrpSpPr>
          <p:cNvPr id="3" name="グループ化 42"/>
          <p:cNvGrpSpPr>
            <a:grpSpLocks/>
          </p:cNvGrpSpPr>
          <p:nvPr/>
        </p:nvGrpSpPr>
        <p:grpSpPr bwMode="auto">
          <a:xfrm>
            <a:off x="4659313" y="3417092"/>
            <a:ext cx="3413125" cy="2797971"/>
            <a:chOff x="4659991" y="3417092"/>
            <a:chExt cx="3412471" cy="2797990"/>
          </a:xfrm>
        </p:grpSpPr>
        <p:sp>
          <p:nvSpPr>
            <p:cNvPr id="24" name="フリーフォーム 23"/>
            <p:cNvSpPr/>
            <p:nvPr/>
          </p:nvSpPr>
          <p:spPr bwMode="auto">
            <a:xfrm>
              <a:off x="4663340" y="3988717"/>
              <a:ext cx="3409122" cy="2226365"/>
            </a:xfrm>
            <a:custGeom>
              <a:avLst/>
              <a:gdLst>
                <a:gd name="connsiteX0" fmla="*/ 765313 w 3409122"/>
                <a:gd name="connsiteY0" fmla="*/ 0 h 2226365"/>
                <a:gd name="connsiteX1" fmla="*/ 3210340 w 3409122"/>
                <a:gd name="connsiteY1" fmla="*/ 9939 h 2226365"/>
                <a:gd name="connsiteX2" fmla="*/ 3409122 w 3409122"/>
                <a:gd name="connsiteY2" fmla="*/ 2226365 h 2226365"/>
                <a:gd name="connsiteX3" fmla="*/ 0 w 3409122"/>
                <a:gd name="connsiteY3" fmla="*/ 2216426 h 2226365"/>
                <a:gd name="connsiteX4" fmla="*/ 765313 w 3409122"/>
                <a:gd name="connsiteY4" fmla="*/ 0 h 2226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9122" h="2226365">
                  <a:moveTo>
                    <a:pt x="765313" y="0"/>
                  </a:moveTo>
                  <a:lnTo>
                    <a:pt x="3210340" y="9939"/>
                  </a:lnTo>
                  <a:lnTo>
                    <a:pt x="3409122" y="2226365"/>
                  </a:lnTo>
                  <a:lnTo>
                    <a:pt x="0" y="2216426"/>
                  </a:lnTo>
                  <a:lnTo>
                    <a:pt x="765313" y="0"/>
                  </a:lnTo>
                  <a:close/>
                </a:path>
              </a:pathLst>
            </a:custGeom>
            <a:solidFill>
              <a:srgbClr val="5F84C1"/>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a:solidFill>
                  <a:srgbClr val="484848"/>
                </a:solidFill>
                <a:latin typeface="+mn-lt"/>
                <a:ea typeface="+mn-ea"/>
              </a:endParaRPr>
            </a:p>
          </p:txBody>
        </p:sp>
        <p:sp>
          <p:nvSpPr>
            <p:cNvPr id="33" name="フリーフォーム 32"/>
            <p:cNvSpPr/>
            <p:nvPr/>
          </p:nvSpPr>
          <p:spPr bwMode="auto">
            <a:xfrm>
              <a:off x="4663340" y="3702965"/>
              <a:ext cx="3409122" cy="2226365"/>
            </a:xfrm>
            <a:custGeom>
              <a:avLst/>
              <a:gdLst>
                <a:gd name="connsiteX0" fmla="*/ 765313 w 3409122"/>
                <a:gd name="connsiteY0" fmla="*/ 0 h 2226365"/>
                <a:gd name="connsiteX1" fmla="*/ 3210340 w 3409122"/>
                <a:gd name="connsiteY1" fmla="*/ 9939 h 2226365"/>
                <a:gd name="connsiteX2" fmla="*/ 3409122 w 3409122"/>
                <a:gd name="connsiteY2" fmla="*/ 2226365 h 2226365"/>
                <a:gd name="connsiteX3" fmla="*/ 0 w 3409122"/>
                <a:gd name="connsiteY3" fmla="*/ 2216426 h 2226365"/>
                <a:gd name="connsiteX4" fmla="*/ 765313 w 3409122"/>
                <a:gd name="connsiteY4" fmla="*/ 0 h 2226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9122" h="2226365">
                  <a:moveTo>
                    <a:pt x="765313" y="0"/>
                  </a:moveTo>
                  <a:lnTo>
                    <a:pt x="3210340" y="9939"/>
                  </a:lnTo>
                  <a:lnTo>
                    <a:pt x="3409122" y="2226365"/>
                  </a:lnTo>
                  <a:lnTo>
                    <a:pt x="0" y="2216426"/>
                  </a:lnTo>
                  <a:lnTo>
                    <a:pt x="765313" y="0"/>
                  </a:lnTo>
                  <a:close/>
                </a:path>
              </a:pathLst>
            </a:custGeom>
            <a:solidFill>
              <a:schemeClr val="accent5">
                <a:lumMod val="50000"/>
              </a:schemeClr>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a:solidFill>
                  <a:srgbClr val="484848"/>
                </a:solidFill>
                <a:latin typeface="+mn-lt"/>
                <a:ea typeface="+mn-ea"/>
              </a:endParaRPr>
            </a:p>
          </p:txBody>
        </p:sp>
        <p:sp>
          <p:nvSpPr>
            <p:cNvPr id="51" name="フリーフォーム 50"/>
            <p:cNvSpPr/>
            <p:nvPr/>
          </p:nvSpPr>
          <p:spPr bwMode="auto">
            <a:xfrm>
              <a:off x="5188226" y="3420182"/>
              <a:ext cx="1064029" cy="714895"/>
            </a:xfrm>
            <a:custGeom>
              <a:avLst/>
              <a:gdLst>
                <a:gd name="connsiteX0" fmla="*/ 254924 w 1064029"/>
                <a:gd name="connsiteY0" fmla="*/ 0 h 714895"/>
                <a:gd name="connsiteX1" fmla="*/ 1064029 w 1064029"/>
                <a:gd name="connsiteY1" fmla="*/ 0 h 714895"/>
                <a:gd name="connsiteX2" fmla="*/ 919942 w 1064029"/>
                <a:gd name="connsiteY2" fmla="*/ 709353 h 714895"/>
                <a:gd name="connsiteX3" fmla="*/ 0 w 1064029"/>
                <a:gd name="connsiteY3" fmla="*/ 714895 h 714895"/>
                <a:gd name="connsiteX4" fmla="*/ 254924 w 1064029"/>
                <a:gd name="connsiteY4" fmla="*/ 0 h 714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029" h="714895">
                  <a:moveTo>
                    <a:pt x="254924" y="0"/>
                  </a:moveTo>
                  <a:lnTo>
                    <a:pt x="1064029" y="0"/>
                  </a:lnTo>
                  <a:lnTo>
                    <a:pt x="919942" y="709353"/>
                  </a:lnTo>
                  <a:lnTo>
                    <a:pt x="0" y="714895"/>
                  </a:lnTo>
                  <a:lnTo>
                    <a:pt x="254924" y="0"/>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dirty="0">
                <a:solidFill>
                  <a:schemeClr val="bg1"/>
                </a:solidFill>
                <a:latin typeface="+mn-lt"/>
                <a:ea typeface="+mn-ea"/>
              </a:endParaRPr>
            </a:p>
          </p:txBody>
        </p:sp>
        <p:sp>
          <p:nvSpPr>
            <p:cNvPr id="52" name="フリーフォーム 51"/>
            <p:cNvSpPr/>
            <p:nvPr/>
          </p:nvSpPr>
          <p:spPr bwMode="auto">
            <a:xfrm>
              <a:off x="6160113" y="3417092"/>
              <a:ext cx="910186" cy="716350"/>
            </a:xfrm>
            <a:custGeom>
              <a:avLst/>
              <a:gdLst>
                <a:gd name="connsiteX0" fmla="*/ 134842 w 910186"/>
                <a:gd name="connsiteY0" fmla="*/ 0 h 716350"/>
                <a:gd name="connsiteX1" fmla="*/ 910186 w 910186"/>
                <a:gd name="connsiteY1" fmla="*/ 4214 h 716350"/>
                <a:gd name="connsiteX2" fmla="*/ 868048 w 910186"/>
                <a:gd name="connsiteY2" fmla="*/ 712136 h 716350"/>
                <a:gd name="connsiteX3" fmla="*/ 0 w 910186"/>
                <a:gd name="connsiteY3" fmla="*/ 716350 h 716350"/>
                <a:gd name="connsiteX4" fmla="*/ 134842 w 910186"/>
                <a:gd name="connsiteY4" fmla="*/ 0 h 71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186" h="716350">
                  <a:moveTo>
                    <a:pt x="134842" y="0"/>
                  </a:moveTo>
                  <a:lnTo>
                    <a:pt x="910186" y="4214"/>
                  </a:lnTo>
                  <a:lnTo>
                    <a:pt x="868048" y="712136"/>
                  </a:lnTo>
                  <a:lnTo>
                    <a:pt x="0" y="716350"/>
                  </a:lnTo>
                  <a:lnTo>
                    <a:pt x="134842" y="0"/>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a:solidFill>
                  <a:schemeClr val="bg1"/>
                </a:solidFill>
                <a:latin typeface="+mn-lt"/>
                <a:ea typeface="+mn-ea"/>
              </a:endParaRPr>
            </a:p>
          </p:txBody>
        </p:sp>
        <p:sp>
          <p:nvSpPr>
            <p:cNvPr id="53" name="フリーフォーム 52"/>
            <p:cNvSpPr/>
            <p:nvPr/>
          </p:nvSpPr>
          <p:spPr bwMode="auto">
            <a:xfrm>
              <a:off x="7087154" y="3417092"/>
              <a:ext cx="846979" cy="720564"/>
            </a:xfrm>
            <a:custGeom>
              <a:avLst/>
              <a:gdLst>
                <a:gd name="connsiteX0" fmla="*/ 29497 w 846979"/>
                <a:gd name="connsiteY0" fmla="*/ 0 h 720564"/>
                <a:gd name="connsiteX1" fmla="*/ 783772 w 846979"/>
                <a:gd name="connsiteY1" fmla="*/ 4214 h 720564"/>
                <a:gd name="connsiteX2" fmla="*/ 846979 w 846979"/>
                <a:gd name="connsiteY2" fmla="*/ 720564 h 720564"/>
                <a:gd name="connsiteX3" fmla="*/ 0 w 846979"/>
                <a:gd name="connsiteY3" fmla="*/ 716350 h 720564"/>
                <a:gd name="connsiteX4" fmla="*/ 29497 w 846979"/>
                <a:gd name="connsiteY4" fmla="*/ 0 h 72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979" h="720564">
                  <a:moveTo>
                    <a:pt x="29497" y="0"/>
                  </a:moveTo>
                  <a:lnTo>
                    <a:pt x="783772" y="4214"/>
                  </a:lnTo>
                  <a:lnTo>
                    <a:pt x="846979" y="720564"/>
                  </a:lnTo>
                  <a:lnTo>
                    <a:pt x="0" y="716350"/>
                  </a:lnTo>
                  <a:lnTo>
                    <a:pt x="29497" y="0"/>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a:solidFill>
                  <a:schemeClr val="bg1"/>
                </a:solidFill>
                <a:latin typeface="+mn-lt"/>
                <a:ea typeface="+mn-ea"/>
              </a:endParaRPr>
            </a:p>
          </p:txBody>
        </p:sp>
        <p:sp>
          <p:nvSpPr>
            <p:cNvPr id="54" name="フリーフォーム 53"/>
            <p:cNvSpPr/>
            <p:nvPr/>
          </p:nvSpPr>
          <p:spPr bwMode="auto">
            <a:xfrm>
              <a:off x="4912821" y="4205077"/>
              <a:ext cx="1188298" cy="716350"/>
            </a:xfrm>
            <a:custGeom>
              <a:avLst/>
              <a:gdLst>
                <a:gd name="connsiteX0" fmla="*/ 248615 w 1188298"/>
                <a:gd name="connsiteY0" fmla="*/ 0 h 716350"/>
                <a:gd name="connsiteX1" fmla="*/ 1188298 w 1188298"/>
                <a:gd name="connsiteY1" fmla="*/ 4214 h 716350"/>
                <a:gd name="connsiteX2" fmla="*/ 1040814 w 1188298"/>
                <a:gd name="connsiteY2" fmla="*/ 716350 h 716350"/>
                <a:gd name="connsiteX3" fmla="*/ 0 w 1188298"/>
                <a:gd name="connsiteY3" fmla="*/ 712137 h 716350"/>
                <a:gd name="connsiteX4" fmla="*/ 248615 w 1188298"/>
                <a:gd name="connsiteY4" fmla="*/ 0 h 71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8298" h="716350">
                  <a:moveTo>
                    <a:pt x="248615" y="0"/>
                  </a:moveTo>
                  <a:lnTo>
                    <a:pt x="1188298" y="4214"/>
                  </a:lnTo>
                  <a:lnTo>
                    <a:pt x="1040814" y="716350"/>
                  </a:lnTo>
                  <a:lnTo>
                    <a:pt x="0" y="712137"/>
                  </a:lnTo>
                  <a:lnTo>
                    <a:pt x="248615" y="0"/>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dirty="0">
                <a:solidFill>
                  <a:schemeClr val="bg1"/>
                </a:solidFill>
                <a:latin typeface="+mn-lt"/>
                <a:ea typeface="+mn-ea"/>
              </a:endParaRPr>
            </a:p>
          </p:txBody>
        </p:sp>
        <p:sp>
          <p:nvSpPr>
            <p:cNvPr id="55" name="フリーフォーム 54"/>
            <p:cNvSpPr/>
            <p:nvPr/>
          </p:nvSpPr>
          <p:spPr bwMode="auto">
            <a:xfrm>
              <a:off x="6012629" y="4205077"/>
              <a:ext cx="1019745" cy="716350"/>
            </a:xfrm>
            <a:custGeom>
              <a:avLst/>
              <a:gdLst>
                <a:gd name="connsiteX0" fmla="*/ 134842 w 1019745"/>
                <a:gd name="connsiteY0" fmla="*/ 0 h 716350"/>
                <a:gd name="connsiteX1" fmla="*/ 1019745 w 1019745"/>
                <a:gd name="connsiteY1" fmla="*/ 4214 h 716350"/>
                <a:gd name="connsiteX2" fmla="*/ 977607 w 1019745"/>
                <a:gd name="connsiteY2" fmla="*/ 716350 h 716350"/>
                <a:gd name="connsiteX3" fmla="*/ 0 w 1019745"/>
                <a:gd name="connsiteY3" fmla="*/ 712137 h 716350"/>
                <a:gd name="connsiteX4" fmla="*/ 134842 w 1019745"/>
                <a:gd name="connsiteY4" fmla="*/ 0 h 71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9745" h="716350">
                  <a:moveTo>
                    <a:pt x="134842" y="0"/>
                  </a:moveTo>
                  <a:lnTo>
                    <a:pt x="1019745" y="4214"/>
                  </a:lnTo>
                  <a:lnTo>
                    <a:pt x="977607" y="716350"/>
                  </a:lnTo>
                  <a:lnTo>
                    <a:pt x="0" y="712137"/>
                  </a:lnTo>
                  <a:lnTo>
                    <a:pt x="134842" y="0"/>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a:solidFill>
                  <a:schemeClr val="bg1"/>
                </a:solidFill>
                <a:latin typeface="+mn-lt"/>
                <a:ea typeface="+mn-ea"/>
              </a:endParaRPr>
            </a:p>
          </p:txBody>
        </p:sp>
        <p:sp>
          <p:nvSpPr>
            <p:cNvPr id="56" name="フリーフォーム 55"/>
            <p:cNvSpPr/>
            <p:nvPr/>
          </p:nvSpPr>
          <p:spPr bwMode="auto">
            <a:xfrm>
              <a:off x="7049230" y="4205077"/>
              <a:ext cx="956538" cy="716350"/>
            </a:xfrm>
            <a:custGeom>
              <a:avLst/>
              <a:gdLst>
                <a:gd name="connsiteX0" fmla="*/ 33710 w 956538"/>
                <a:gd name="connsiteY0" fmla="*/ 0 h 716350"/>
                <a:gd name="connsiteX1" fmla="*/ 889117 w 956538"/>
                <a:gd name="connsiteY1" fmla="*/ 0 h 716350"/>
                <a:gd name="connsiteX2" fmla="*/ 956538 w 956538"/>
                <a:gd name="connsiteY2" fmla="*/ 716350 h 716350"/>
                <a:gd name="connsiteX3" fmla="*/ 0 w 956538"/>
                <a:gd name="connsiteY3" fmla="*/ 716350 h 716350"/>
                <a:gd name="connsiteX4" fmla="*/ 33710 w 956538"/>
                <a:gd name="connsiteY4" fmla="*/ 0 h 71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538" h="716350">
                  <a:moveTo>
                    <a:pt x="33710" y="0"/>
                  </a:moveTo>
                  <a:lnTo>
                    <a:pt x="889117" y="0"/>
                  </a:lnTo>
                  <a:lnTo>
                    <a:pt x="956538" y="716350"/>
                  </a:lnTo>
                  <a:lnTo>
                    <a:pt x="0" y="716350"/>
                  </a:lnTo>
                  <a:lnTo>
                    <a:pt x="33710" y="0"/>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a:solidFill>
                  <a:schemeClr val="bg1"/>
                </a:solidFill>
                <a:latin typeface="+mn-lt"/>
                <a:ea typeface="+mn-ea"/>
              </a:endParaRPr>
            </a:p>
          </p:txBody>
        </p:sp>
        <p:sp>
          <p:nvSpPr>
            <p:cNvPr id="57" name="フリーフォーム 56"/>
            <p:cNvSpPr/>
            <p:nvPr/>
          </p:nvSpPr>
          <p:spPr bwMode="auto">
            <a:xfrm>
              <a:off x="4659991" y="4993062"/>
              <a:ext cx="1281003" cy="644716"/>
            </a:xfrm>
            <a:custGeom>
              <a:avLst/>
              <a:gdLst>
                <a:gd name="connsiteX0" fmla="*/ 223333 w 1281003"/>
                <a:gd name="connsiteY0" fmla="*/ 0 h 644716"/>
                <a:gd name="connsiteX1" fmla="*/ 1281003 w 1281003"/>
                <a:gd name="connsiteY1" fmla="*/ 0 h 644716"/>
                <a:gd name="connsiteX2" fmla="*/ 1150374 w 1281003"/>
                <a:gd name="connsiteY2" fmla="*/ 640502 h 644716"/>
                <a:gd name="connsiteX3" fmla="*/ 0 w 1281003"/>
                <a:gd name="connsiteY3" fmla="*/ 644716 h 644716"/>
                <a:gd name="connsiteX4" fmla="*/ 223333 w 1281003"/>
                <a:gd name="connsiteY4" fmla="*/ 0 h 6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1003" h="644716">
                  <a:moveTo>
                    <a:pt x="223333" y="0"/>
                  </a:moveTo>
                  <a:lnTo>
                    <a:pt x="1281003" y="0"/>
                  </a:lnTo>
                  <a:lnTo>
                    <a:pt x="1150374" y="640502"/>
                  </a:lnTo>
                  <a:lnTo>
                    <a:pt x="0" y="644716"/>
                  </a:lnTo>
                  <a:lnTo>
                    <a:pt x="223333" y="0"/>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r>
                <a:rPr kumimoji="0" lang="en-US" altLang="ja-JP" sz="1400" dirty="0">
                  <a:solidFill>
                    <a:schemeClr val="bg1"/>
                  </a:solidFill>
                  <a:latin typeface="+mn-lt"/>
                  <a:ea typeface="+mn-ea"/>
                </a:rPr>
                <a:t>Gmail</a:t>
              </a:r>
              <a:endParaRPr kumimoji="0" lang="ja-JP" altLang="en-US" sz="1400" dirty="0">
                <a:solidFill>
                  <a:schemeClr val="bg1"/>
                </a:solidFill>
                <a:latin typeface="+mn-lt"/>
                <a:ea typeface="+mn-ea"/>
              </a:endParaRPr>
            </a:p>
          </p:txBody>
        </p:sp>
        <p:sp>
          <p:nvSpPr>
            <p:cNvPr id="58" name="フリーフォーム 57"/>
            <p:cNvSpPr/>
            <p:nvPr/>
          </p:nvSpPr>
          <p:spPr bwMode="auto">
            <a:xfrm>
              <a:off x="5877786" y="4988849"/>
              <a:ext cx="1108236" cy="644715"/>
            </a:xfrm>
            <a:custGeom>
              <a:avLst/>
              <a:gdLst>
                <a:gd name="connsiteX0" fmla="*/ 122201 w 1108236"/>
                <a:gd name="connsiteY0" fmla="*/ 4213 h 644715"/>
                <a:gd name="connsiteX1" fmla="*/ 1108236 w 1108236"/>
                <a:gd name="connsiteY1" fmla="*/ 0 h 644715"/>
                <a:gd name="connsiteX2" fmla="*/ 1074526 w 1108236"/>
                <a:gd name="connsiteY2" fmla="*/ 640501 h 644715"/>
                <a:gd name="connsiteX3" fmla="*/ 0 w 1108236"/>
                <a:gd name="connsiteY3" fmla="*/ 644715 h 644715"/>
                <a:gd name="connsiteX4" fmla="*/ 122201 w 1108236"/>
                <a:gd name="connsiteY4" fmla="*/ 4213 h 644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8236" h="644715">
                  <a:moveTo>
                    <a:pt x="122201" y="4213"/>
                  </a:moveTo>
                  <a:lnTo>
                    <a:pt x="1108236" y="0"/>
                  </a:lnTo>
                  <a:lnTo>
                    <a:pt x="1074526" y="640501"/>
                  </a:lnTo>
                  <a:lnTo>
                    <a:pt x="0" y="644715"/>
                  </a:lnTo>
                  <a:lnTo>
                    <a:pt x="122201" y="4213"/>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r>
                <a:rPr kumimoji="0" lang="en-US" altLang="ja-JP" sz="1400" dirty="0">
                  <a:solidFill>
                    <a:schemeClr val="bg1"/>
                  </a:solidFill>
                  <a:latin typeface="+mn-lt"/>
                  <a:ea typeface="+mn-ea"/>
                </a:rPr>
                <a:t>ML</a:t>
              </a:r>
              <a:endParaRPr kumimoji="0" lang="ja-JP" altLang="en-US" sz="1400" dirty="0">
                <a:solidFill>
                  <a:schemeClr val="bg1"/>
                </a:solidFill>
                <a:latin typeface="+mn-lt"/>
                <a:ea typeface="+mn-ea"/>
              </a:endParaRPr>
            </a:p>
          </p:txBody>
        </p:sp>
        <p:sp>
          <p:nvSpPr>
            <p:cNvPr id="59" name="フリーフォーム 58"/>
            <p:cNvSpPr/>
            <p:nvPr/>
          </p:nvSpPr>
          <p:spPr bwMode="auto">
            <a:xfrm>
              <a:off x="7023947" y="4988849"/>
              <a:ext cx="1045028" cy="648929"/>
            </a:xfrm>
            <a:custGeom>
              <a:avLst/>
              <a:gdLst>
                <a:gd name="connsiteX0" fmla="*/ 25283 w 1045028"/>
                <a:gd name="connsiteY0" fmla="*/ 0 h 648929"/>
                <a:gd name="connsiteX1" fmla="*/ 986035 w 1045028"/>
                <a:gd name="connsiteY1" fmla="*/ 4213 h 648929"/>
                <a:gd name="connsiteX2" fmla="*/ 1045028 w 1045028"/>
                <a:gd name="connsiteY2" fmla="*/ 644715 h 648929"/>
                <a:gd name="connsiteX3" fmla="*/ 0 w 1045028"/>
                <a:gd name="connsiteY3" fmla="*/ 648929 h 648929"/>
                <a:gd name="connsiteX4" fmla="*/ 25283 w 1045028"/>
                <a:gd name="connsiteY4" fmla="*/ 0 h 64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028" h="648929">
                  <a:moveTo>
                    <a:pt x="25283" y="0"/>
                  </a:moveTo>
                  <a:lnTo>
                    <a:pt x="986035" y="4213"/>
                  </a:lnTo>
                  <a:lnTo>
                    <a:pt x="1045028" y="644715"/>
                  </a:lnTo>
                  <a:lnTo>
                    <a:pt x="0" y="648929"/>
                  </a:lnTo>
                  <a:lnTo>
                    <a:pt x="25283" y="0"/>
                  </a:lnTo>
                  <a:close/>
                </a:path>
              </a:pathLst>
            </a:custGeom>
            <a:solidFill>
              <a:srgbClr val="FF9933"/>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r>
                <a:rPr kumimoji="0" lang="en-US" altLang="ja-JP" sz="1400" dirty="0">
                  <a:solidFill>
                    <a:schemeClr val="bg1"/>
                  </a:solidFill>
                  <a:latin typeface="+mn-lt"/>
                  <a:ea typeface="+mn-ea"/>
                </a:rPr>
                <a:t>Docs</a:t>
              </a:r>
              <a:endParaRPr kumimoji="0" lang="ja-JP" altLang="en-US" sz="1400" dirty="0">
                <a:solidFill>
                  <a:schemeClr val="bg1"/>
                </a:solidFill>
                <a:latin typeface="+mn-lt"/>
                <a:ea typeface="+mn-ea"/>
              </a:endParaRPr>
            </a:p>
          </p:txBody>
        </p:sp>
        <p:sp>
          <p:nvSpPr>
            <p:cNvPr id="26" name="テキスト ボックス 25"/>
            <p:cNvSpPr txBox="1"/>
            <p:nvPr/>
          </p:nvSpPr>
          <p:spPr>
            <a:xfrm>
              <a:off x="6029737" y="3509963"/>
              <a:ext cx="1703986" cy="584779"/>
            </a:xfrm>
            <a:prstGeom prst="rect">
              <a:avLst/>
            </a:prstGeom>
            <a:noFill/>
          </p:spPr>
          <p:txBody>
            <a:bodyPr wrap="none">
              <a:spAutoFit/>
            </a:bodyPr>
            <a:lstStyle/>
            <a:p>
              <a:pPr>
                <a:defRPr/>
              </a:pPr>
              <a:r>
                <a:rPr lang="en-US" altLang="ja-JP" sz="3200" dirty="0">
                  <a:solidFill>
                    <a:schemeClr val="bg1"/>
                  </a:solidFill>
                  <a:effectLst>
                    <a:outerShdw blurRad="38100" dist="38100" dir="2700000" algn="tl">
                      <a:srgbClr val="000000">
                        <a:alpha val="43137"/>
                      </a:srgbClr>
                    </a:outerShdw>
                  </a:effectLst>
                  <a:latin typeface="+mn-lt"/>
                  <a:ea typeface="+mn-ea"/>
                </a:rPr>
                <a:t>Google</a:t>
              </a:r>
              <a:endParaRPr lang="ja-JP" altLang="en-US" sz="3200" dirty="0">
                <a:solidFill>
                  <a:schemeClr val="bg1"/>
                </a:solidFill>
                <a:effectLst>
                  <a:outerShdw blurRad="38100" dist="38100" dir="2700000" algn="tl">
                    <a:srgbClr val="000000">
                      <a:alpha val="43137"/>
                    </a:srgbClr>
                  </a:outerShdw>
                </a:effectLst>
                <a:latin typeface="+mn-lt"/>
                <a:ea typeface="+mn-ea"/>
              </a:endParaRPr>
            </a:p>
          </p:txBody>
        </p:sp>
      </p:grpSp>
      <p:grpSp>
        <p:nvGrpSpPr>
          <p:cNvPr id="4" name="グループ化 41"/>
          <p:cNvGrpSpPr>
            <a:grpSpLocks/>
          </p:cNvGrpSpPr>
          <p:nvPr/>
        </p:nvGrpSpPr>
        <p:grpSpPr bwMode="auto">
          <a:xfrm>
            <a:off x="806450" y="3703638"/>
            <a:ext cx="4338638" cy="2511425"/>
            <a:chOff x="805688" y="3702965"/>
            <a:chExt cx="4339243" cy="2512117"/>
          </a:xfrm>
        </p:grpSpPr>
        <p:sp>
          <p:nvSpPr>
            <p:cNvPr id="18" name="フリーフォーム 17"/>
            <p:cNvSpPr/>
            <p:nvPr/>
          </p:nvSpPr>
          <p:spPr bwMode="auto">
            <a:xfrm>
              <a:off x="806958" y="3988717"/>
              <a:ext cx="4333461" cy="2226365"/>
            </a:xfrm>
            <a:custGeom>
              <a:avLst/>
              <a:gdLst>
                <a:gd name="connsiteX0" fmla="*/ 1858617 w 4333461"/>
                <a:gd name="connsiteY0" fmla="*/ 0 h 2226365"/>
                <a:gd name="connsiteX1" fmla="*/ 4333461 w 4333461"/>
                <a:gd name="connsiteY1" fmla="*/ 9939 h 2226365"/>
                <a:gd name="connsiteX2" fmla="*/ 3498574 w 4333461"/>
                <a:gd name="connsiteY2" fmla="*/ 2226365 h 2226365"/>
                <a:gd name="connsiteX3" fmla="*/ 0 w 4333461"/>
                <a:gd name="connsiteY3" fmla="*/ 2216426 h 2226365"/>
                <a:gd name="connsiteX4" fmla="*/ 1858617 w 4333461"/>
                <a:gd name="connsiteY4" fmla="*/ 0 h 2226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461" h="2226365">
                  <a:moveTo>
                    <a:pt x="1858617" y="0"/>
                  </a:moveTo>
                  <a:lnTo>
                    <a:pt x="4333461" y="9939"/>
                  </a:lnTo>
                  <a:lnTo>
                    <a:pt x="3498574" y="2226365"/>
                  </a:lnTo>
                  <a:lnTo>
                    <a:pt x="0" y="2216426"/>
                  </a:lnTo>
                  <a:lnTo>
                    <a:pt x="1858617" y="0"/>
                  </a:lnTo>
                  <a:close/>
                </a:path>
              </a:pathLst>
            </a:custGeom>
            <a:solidFill>
              <a:srgbClr val="5F84C1"/>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endParaRPr kumimoji="0" lang="ja-JP" altLang="en-US" sz="1400">
                <a:solidFill>
                  <a:srgbClr val="484848"/>
                </a:solidFill>
                <a:latin typeface="+mn-lt"/>
                <a:ea typeface="+mn-ea"/>
              </a:endParaRPr>
            </a:p>
          </p:txBody>
        </p:sp>
        <p:sp>
          <p:nvSpPr>
            <p:cNvPr id="48" name="フリーフォーム 47"/>
            <p:cNvSpPr/>
            <p:nvPr/>
          </p:nvSpPr>
          <p:spPr bwMode="auto">
            <a:xfrm>
              <a:off x="805688" y="3702965"/>
              <a:ext cx="2709949" cy="2222269"/>
            </a:xfrm>
            <a:custGeom>
              <a:avLst/>
              <a:gdLst>
                <a:gd name="connsiteX0" fmla="*/ 1856509 w 2709949"/>
                <a:gd name="connsiteY0" fmla="*/ 0 h 2222269"/>
                <a:gd name="connsiteX1" fmla="*/ 2709949 w 2709949"/>
                <a:gd name="connsiteY1" fmla="*/ 5542 h 2222269"/>
                <a:gd name="connsiteX2" fmla="*/ 1219200 w 2709949"/>
                <a:gd name="connsiteY2" fmla="*/ 2222269 h 2222269"/>
                <a:gd name="connsiteX3" fmla="*/ 0 w 2709949"/>
                <a:gd name="connsiteY3" fmla="*/ 2216727 h 2222269"/>
                <a:gd name="connsiteX4" fmla="*/ 1856509 w 2709949"/>
                <a:gd name="connsiteY4" fmla="*/ 0 h 2222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9949" h="2222269">
                  <a:moveTo>
                    <a:pt x="1856509" y="0"/>
                  </a:moveTo>
                  <a:lnTo>
                    <a:pt x="2709949" y="5542"/>
                  </a:lnTo>
                  <a:lnTo>
                    <a:pt x="1219200" y="2222269"/>
                  </a:lnTo>
                  <a:lnTo>
                    <a:pt x="0" y="2216727"/>
                  </a:lnTo>
                  <a:lnTo>
                    <a:pt x="1856509" y="0"/>
                  </a:lnTo>
                  <a:close/>
                </a:path>
              </a:pathLst>
            </a:custGeom>
            <a:solidFill>
              <a:schemeClr val="accent5">
                <a:lumMod val="50000"/>
              </a:schemeClr>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r>
                <a:rPr kumimoji="0" lang="en-US" altLang="ja-JP" sz="1400" dirty="0">
                  <a:solidFill>
                    <a:schemeClr val="bg1"/>
                  </a:solidFill>
                  <a:latin typeface="+mn-lt"/>
                  <a:ea typeface="+mn-ea"/>
                </a:rPr>
                <a:t>EC2</a:t>
              </a:r>
              <a:endParaRPr kumimoji="0" lang="ja-JP" altLang="en-US" sz="1400" dirty="0">
                <a:solidFill>
                  <a:schemeClr val="bg1"/>
                </a:solidFill>
                <a:latin typeface="+mn-lt"/>
                <a:ea typeface="+mn-ea"/>
              </a:endParaRPr>
            </a:p>
          </p:txBody>
        </p:sp>
        <p:sp>
          <p:nvSpPr>
            <p:cNvPr id="49" name="フリーフォーム 48"/>
            <p:cNvSpPr/>
            <p:nvPr/>
          </p:nvSpPr>
          <p:spPr bwMode="auto">
            <a:xfrm>
              <a:off x="2102473" y="3702965"/>
              <a:ext cx="2227811" cy="2216727"/>
            </a:xfrm>
            <a:custGeom>
              <a:avLst/>
              <a:gdLst>
                <a:gd name="connsiteX0" fmla="*/ 2227811 w 2227811"/>
                <a:gd name="connsiteY0" fmla="*/ 0 h 2216727"/>
                <a:gd name="connsiteX1" fmla="*/ 1069571 w 2227811"/>
                <a:gd name="connsiteY1" fmla="*/ 2216727 h 2216727"/>
                <a:gd name="connsiteX2" fmla="*/ 0 w 2227811"/>
                <a:gd name="connsiteY2" fmla="*/ 2216727 h 2216727"/>
                <a:gd name="connsiteX3" fmla="*/ 1457498 w 2227811"/>
                <a:gd name="connsiteY3" fmla="*/ 5542 h 2216727"/>
                <a:gd name="connsiteX4" fmla="*/ 2227811 w 2227811"/>
                <a:gd name="connsiteY4" fmla="*/ 0 h 221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7811" h="2216727">
                  <a:moveTo>
                    <a:pt x="2227811" y="0"/>
                  </a:moveTo>
                  <a:lnTo>
                    <a:pt x="1069571" y="2216727"/>
                  </a:lnTo>
                  <a:lnTo>
                    <a:pt x="0" y="2216727"/>
                  </a:lnTo>
                  <a:lnTo>
                    <a:pt x="1457498" y="5542"/>
                  </a:lnTo>
                  <a:lnTo>
                    <a:pt x="2227811" y="0"/>
                  </a:lnTo>
                  <a:close/>
                </a:path>
              </a:pathLst>
            </a:custGeom>
            <a:solidFill>
              <a:schemeClr val="accent5">
                <a:lumMod val="50000"/>
              </a:schemeClr>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r>
                <a:rPr kumimoji="0" lang="en-US" altLang="ja-JP" sz="1400" dirty="0">
                  <a:solidFill>
                    <a:schemeClr val="bg1"/>
                  </a:solidFill>
                  <a:latin typeface="+mn-lt"/>
                  <a:ea typeface="+mn-ea"/>
                </a:rPr>
                <a:t>Aurora</a:t>
              </a:r>
              <a:endParaRPr kumimoji="0" lang="ja-JP" altLang="en-US" sz="1400" dirty="0">
                <a:solidFill>
                  <a:schemeClr val="bg1"/>
                </a:solidFill>
                <a:latin typeface="+mn-lt"/>
                <a:ea typeface="+mn-ea"/>
              </a:endParaRPr>
            </a:p>
          </p:txBody>
        </p:sp>
        <p:sp>
          <p:nvSpPr>
            <p:cNvPr id="50" name="フリーフォーム 49"/>
            <p:cNvSpPr/>
            <p:nvPr/>
          </p:nvSpPr>
          <p:spPr bwMode="auto">
            <a:xfrm>
              <a:off x="3238546" y="3702965"/>
              <a:ext cx="1906385" cy="2216727"/>
            </a:xfrm>
            <a:custGeom>
              <a:avLst/>
              <a:gdLst>
                <a:gd name="connsiteX0" fmla="*/ 1906385 w 1906385"/>
                <a:gd name="connsiteY0" fmla="*/ 0 h 2216727"/>
                <a:gd name="connsiteX1" fmla="*/ 1064029 w 1906385"/>
                <a:gd name="connsiteY1" fmla="*/ 2216727 h 2216727"/>
                <a:gd name="connsiteX2" fmla="*/ 0 w 1906385"/>
                <a:gd name="connsiteY2" fmla="*/ 2216727 h 2216727"/>
                <a:gd name="connsiteX3" fmla="*/ 1141614 w 1906385"/>
                <a:gd name="connsiteY3" fmla="*/ 0 h 2216727"/>
                <a:gd name="connsiteX4" fmla="*/ 1906385 w 1906385"/>
                <a:gd name="connsiteY4" fmla="*/ 0 h 221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6385" h="2216727">
                  <a:moveTo>
                    <a:pt x="1906385" y="0"/>
                  </a:moveTo>
                  <a:lnTo>
                    <a:pt x="1064029" y="2216727"/>
                  </a:lnTo>
                  <a:lnTo>
                    <a:pt x="0" y="2216727"/>
                  </a:lnTo>
                  <a:lnTo>
                    <a:pt x="1141614" y="0"/>
                  </a:lnTo>
                  <a:lnTo>
                    <a:pt x="1906385" y="0"/>
                  </a:lnTo>
                  <a:close/>
                </a:path>
              </a:pathLst>
            </a:custGeom>
            <a:solidFill>
              <a:schemeClr val="accent5">
                <a:lumMod val="50000"/>
              </a:schemeClr>
            </a:solidFill>
            <a:ln w="38100" cap="flat" cmpd="sng" algn="ctr">
              <a:noFill/>
              <a:prstDash val="solid"/>
              <a:round/>
              <a:headEnd type="none" w="med" len="med"/>
              <a:tailEnd type="none" w="med" len="med"/>
            </a:ln>
            <a:effectLst/>
            <a:scene3d>
              <a:camera prst="orthographicFront"/>
              <a:lightRig rig="threePt" dir="t">
                <a:rot lat="0" lon="0" rev="10200000"/>
              </a:lightRig>
            </a:scene3d>
            <a:sp3d prstMaterial="metal">
              <a:bevelT/>
            </a:sp3d>
          </p:spPr>
          <p:txBody>
            <a:bodyPr anchor="ctr"/>
            <a:lstStyle/>
            <a:p>
              <a:pPr algn="ctr">
                <a:spcBef>
                  <a:spcPct val="20000"/>
                </a:spcBef>
                <a:defRPr/>
              </a:pPr>
              <a:r>
                <a:rPr kumimoji="0" lang="en-US" altLang="ja-JP" sz="1400" dirty="0">
                  <a:solidFill>
                    <a:schemeClr val="bg1"/>
                  </a:solidFill>
                  <a:latin typeface="+mn-lt"/>
                  <a:ea typeface="+mn-ea"/>
                </a:rPr>
                <a:t>Lambda</a:t>
              </a:r>
              <a:endParaRPr kumimoji="0" lang="ja-JP" altLang="en-US" sz="1400" dirty="0">
                <a:solidFill>
                  <a:schemeClr val="bg1"/>
                </a:solidFill>
                <a:latin typeface="+mn-lt"/>
                <a:ea typeface="+mn-ea"/>
              </a:endParaRPr>
            </a:p>
          </p:txBody>
        </p:sp>
        <p:sp>
          <p:nvSpPr>
            <p:cNvPr id="27" name="テキスト ボックス 26"/>
            <p:cNvSpPr txBox="1"/>
            <p:nvPr/>
          </p:nvSpPr>
          <p:spPr>
            <a:xfrm>
              <a:off x="2789335" y="3794312"/>
              <a:ext cx="1847238" cy="584936"/>
            </a:xfrm>
            <a:prstGeom prst="rect">
              <a:avLst/>
            </a:prstGeom>
            <a:noFill/>
          </p:spPr>
          <p:txBody>
            <a:bodyPr wrap="none">
              <a:spAutoFit/>
            </a:bodyPr>
            <a:lstStyle/>
            <a:p>
              <a:pPr>
                <a:defRPr/>
              </a:pPr>
              <a:r>
                <a:rPr lang="en-US" altLang="ja-JP" sz="3200" dirty="0">
                  <a:solidFill>
                    <a:schemeClr val="bg1"/>
                  </a:solidFill>
                  <a:effectLst>
                    <a:outerShdw blurRad="38100" dist="38100" dir="2700000" algn="tl">
                      <a:srgbClr val="000000">
                        <a:alpha val="43137"/>
                      </a:srgbClr>
                    </a:outerShdw>
                  </a:effectLst>
                  <a:latin typeface="+mn-lt"/>
                  <a:ea typeface="+mn-ea"/>
                </a:rPr>
                <a:t>Amazon</a:t>
              </a:r>
              <a:endParaRPr lang="ja-JP" altLang="en-US" sz="3200" dirty="0">
                <a:solidFill>
                  <a:schemeClr val="bg1"/>
                </a:solidFill>
                <a:effectLst>
                  <a:outerShdw blurRad="38100" dist="38100" dir="2700000" algn="tl">
                    <a:srgbClr val="000000">
                      <a:alpha val="43137"/>
                    </a:srgbClr>
                  </a:outerShdw>
                </a:effectLst>
                <a:latin typeface="+mn-lt"/>
                <a:ea typeface="+mn-ea"/>
              </a:endParaRPr>
            </a:p>
          </p:txBody>
        </p:sp>
      </p:grpSp>
      <p:sp>
        <p:nvSpPr>
          <p:cNvPr id="18494" name="直方体 27"/>
          <p:cNvSpPr>
            <a:spLocks noChangeArrowheads="1"/>
          </p:cNvSpPr>
          <p:nvPr/>
        </p:nvSpPr>
        <p:spPr bwMode="auto">
          <a:xfrm>
            <a:off x="1500188" y="5072063"/>
            <a:ext cx="714375" cy="428625"/>
          </a:xfrm>
          <a:prstGeom prst="cube">
            <a:avLst>
              <a:gd name="adj" fmla="val 25000"/>
            </a:avLst>
          </a:prstGeom>
          <a:solidFill>
            <a:srgbClr val="FFFF00"/>
          </a:solidFill>
          <a:ln w="19050" algn="ctr">
            <a:solidFill>
              <a:srgbClr val="FFC000"/>
            </a:solidFill>
            <a:round/>
            <a:headEnd/>
            <a:tailEnd/>
          </a:ln>
        </p:spPr>
        <p:txBody>
          <a:bodyPr anchor="ctr"/>
          <a:lstStyle/>
          <a:p>
            <a:pPr>
              <a:spcBef>
                <a:spcPct val="20000"/>
              </a:spcBef>
              <a:defRPr/>
            </a:pPr>
            <a:endParaRPr kumimoji="0" lang="ja-JP" altLang="en-US" sz="1400">
              <a:solidFill>
                <a:srgbClr val="484848"/>
              </a:solidFill>
              <a:latin typeface="+mn-lt"/>
              <a:ea typeface="+mn-ea"/>
            </a:endParaRPr>
          </a:p>
        </p:txBody>
      </p:sp>
      <p:sp>
        <p:nvSpPr>
          <p:cNvPr id="27711" name="直方体 28"/>
          <p:cNvSpPr>
            <a:spLocks noChangeArrowheads="1"/>
          </p:cNvSpPr>
          <p:nvPr/>
        </p:nvSpPr>
        <p:spPr bwMode="auto">
          <a:xfrm>
            <a:off x="1357313" y="5214938"/>
            <a:ext cx="714375" cy="428625"/>
          </a:xfrm>
          <a:prstGeom prst="cube">
            <a:avLst>
              <a:gd name="adj" fmla="val 25000"/>
            </a:avLst>
          </a:prstGeom>
          <a:solidFill>
            <a:schemeClr val="accent5">
              <a:lumMod val="75000"/>
            </a:schemeClr>
          </a:solidFill>
          <a:ln w="19050" algn="ctr">
            <a:noFill/>
            <a:round/>
            <a:headEnd/>
            <a:tailEnd/>
          </a:ln>
        </p:spPr>
        <p:txBody>
          <a:bodyPr anchor="ctr"/>
          <a:lstStyle/>
          <a:p>
            <a:pPr>
              <a:spcBef>
                <a:spcPct val="20000"/>
              </a:spcBef>
              <a:defRPr/>
            </a:pPr>
            <a:endParaRPr kumimoji="0" lang="ja-JP" altLang="en-US" sz="1400">
              <a:solidFill>
                <a:srgbClr val="484848"/>
              </a:solidFill>
              <a:latin typeface="+mn-lt"/>
              <a:ea typeface="+mn-ea"/>
            </a:endParaRPr>
          </a:p>
        </p:txBody>
      </p:sp>
      <p:sp>
        <p:nvSpPr>
          <p:cNvPr id="27712" name="直方体 29"/>
          <p:cNvSpPr>
            <a:spLocks noChangeArrowheads="1"/>
          </p:cNvSpPr>
          <p:nvPr/>
        </p:nvSpPr>
        <p:spPr bwMode="auto">
          <a:xfrm>
            <a:off x="5929313" y="2857500"/>
            <a:ext cx="714375" cy="428625"/>
          </a:xfrm>
          <a:prstGeom prst="cube">
            <a:avLst>
              <a:gd name="adj" fmla="val 25000"/>
            </a:avLst>
          </a:prstGeom>
          <a:solidFill>
            <a:schemeClr val="accent5">
              <a:lumMod val="75000"/>
            </a:schemeClr>
          </a:solidFill>
          <a:ln w="19050" algn="ctr">
            <a:noFill/>
            <a:round/>
            <a:headEnd/>
            <a:tailEnd/>
          </a:ln>
        </p:spPr>
        <p:txBody>
          <a:bodyPr anchor="ctr"/>
          <a:lstStyle/>
          <a:p>
            <a:pPr>
              <a:spcBef>
                <a:spcPct val="20000"/>
              </a:spcBef>
              <a:defRPr/>
            </a:pPr>
            <a:endParaRPr kumimoji="0" lang="ja-JP" altLang="en-US" sz="1400">
              <a:solidFill>
                <a:srgbClr val="484848"/>
              </a:solidFill>
              <a:latin typeface="+mn-lt"/>
              <a:ea typeface="+mn-ea"/>
            </a:endParaRPr>
          </a:p>
        </p:txBody>
      </p:sp>
      <p:sp>
        <p:nvSpPr>
          <p:cNvPr id="27713" name="直方体 31"/>
          <p:cNvSpPr>
            <a:spLocks noChangeArrowheads="1"/>
          </p:cNvSpPr>
          <p:nvPr/>
        </p:nvSpPr>
        <p:spPr bwMode="auto">
          <a:xfrm>
            <a:off x="6572250" y="2857500"/>
            <a:ext cx="714375" cy="428625"/>
          </a:xfrm>
          <a:prstGeom prst="cube">
            <a:avLst>
              <a:gd name="adj" fmla="val 25000"/>
            </a:avLst>
          </a:prstGeom>
          <a:solidFill>
            <a:schemeClr val="accent5">
              <a:lumMod val="50000"/>
            </a:schemeClr>
          </a:solidFill>
          <a:ln w="19050" algn="ctr">
            <a:noFill/>
            <a:round/>
            <a:headEnd/>
            <a:tailEnd/>
          </a:ln>
        </p:spPr>
        <p:txBody>
          <a:bodyPr anchor="ctr"/>
          <a:lstStyle/>
          <a:p>
            <a:pPr>
              <a:spcBef>
                <a:spcPct val="20000"/>
              </a:spcBef>
              <a:defRPr/>
            </a:pPr>
            <a:endParaRPr kumimoji="0" lang="ja-JP" altLang="en-US" sz="1400">
              <a:solidFill>
                <a:srgbClr val="484848"/>
              </a:solidFill>
              <a:latin typeface="+mn-lt"/>
              <a:ea typeface="+mn-ea"/>
            </a:endParaRPr>
          </a:p>
        </p:txBody>
      </p:sp>
      <p:pic>
        <p:nvPicPr>
          <p:cNvPr id="29709" name="Picture 7" descr="j04339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0063" y="1214438"/>
            <a:ext cx="1214437"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グループ化 41"/>
          <p:cNvGrpSpPr>
            <a:grpSpLocks/>
          </p:cNvGrpSpPr>
          <p:nvPr/>
        </p:nvGrpSpPr>
        <p:grpSpPr bwMode="auto">
          <a:xfrm>
            <a:off x="1785938" y="1928813"/>
            <a:ext cx="4286250" cy="3357562"/>
            <a:chOff x="1785938" y="1928813"/>
            <a:chExt cx="4286250" cy="3357562"/>
          </a:xfrm>
        </p:grpSpPr>
        <p:cxnSp>
          <p:nvCxnSpPr>
            <p:cNvPr id="29729" name="直線コネクタ 39"/>
            <p:cNvCxnSpPr>
              <a:cxnSpLocks noChangeShapeType="1"/>
            </p:cNvCxnSpPr>
            <p:nvPr/>
          </p:nvCxnSpPr>
          <p:spPr bwMode="auto">
            <a:xfrm>
              <a:off x="2786063" y="3071813"/>
              <a:ext cx="3286125" cy="0"/>
            </a:xfrm>
            <a:prstGeom prst="line">
              <a:avLst/>
            </a:prstGeom>
            <a:noFill/>
            <a:ln w="38100" cap="rnd" algn="ctr">
              <a:solidFill>
                <a:srgbClr val="C00000"/>
              </a:solidFill>
              <a:round/>
              <a:headEnd/>
              <a:tailEnd/>
            </a:ln>
            <a:extLst>
              <a:ext uri="{909E8E84-426E-40DD-AFC4-6F175D3DCCD1}">
                <a14:hiddenFill xmlns:a14="http://schemas.microsoft.com/office/drawing/2010/main">
                  <a:noFill/>
                </a14:hiddenFill>
              </a:ext>
            </a:extLst>
          </p:spPr>
        </p:cxnSp>
        <p:cxnSp>
          <p:nvCxnSpPr>
            <p:cNvPr id="29730" name="直線コネクタ 43"/>
            <p:cNvCxnSpPr>
              <a:cxnSpLocks noChangeShapeType="1"/>
            </p:cNvCxnSpPr>
            <p:nvPr/>
          </p:nvCxnSpPr>
          <p:spPr bwMode="auto">
            <a:xfrm rot="5400000" flipH="1" flipV="1">
              <a:off x="4643438" y="3857625"/>
              <a:ext cx="2214562" cy="642938"/>
            </a:xfrm>
            <a:prstGeom prst="line">
              <a:avLst/>
            </a:prstGeom>
            <a:noFill/>
            <a:ln w="38100" cap="rnd" algn="ctr">
              <a:solidFill>
                <a:srgbClr val="C00000"/>
              </a:solidFill>
              <a:round/>
              <a:headEnd/>
              <a:tailEnd/>
            </a:ln>
            <a:extLst>
              <a:ext uri="{909E8E84-426E-40DD-AFC4-6F175D3DCCD1}">
                <a14:hiddenFill xmlns:a14="http://schemas.microsoft.com/office/drawing/2010/main">
                  <a:noFill/>
                </a14:hiddenFill>
              </a:ext>
            </a:extLst>
          </p:spPr>
        </p:cxnSp>
        <p:cxnSp>
          <p:nvCxnSpPr>
            <p:cNvPr id="29731" name="直線コネクタ 46"/>
            <p:cNvCxnSpPr>
              <a:cxnSpLocks noChangeShapeType="1"/>
            </p:cNvCxnSpPr>
            <p:nvPr/>
          </p:nvCxnSpPr>
          <p:spPr bwMode="auto">
            <a:xfrm rot="5400000" flipH="1" flipV="1">
              <a:off x="2678907" y="2035969"/>
              <a:ext cx="1143000" cy="928687"/>
            </a:xfrm>
            <a:prstGeom prst="line">
              <a:avLst/>
            </a:prstGeom>
            <a:noFill/>
            <a:ln w="38100" cap="rnd" algn="ctr">
              <a:solidFill>
                <a:srgbClr val="C00000"/>
              </a:solidFill>
              <a:round/>
              <a:headEnd/>
              <a:tailEnd/>
            </a:ln>
            <a:extLst>
              <a:ext uri="{909E8E84-426E-40DD-AFC4-6F175D3DCCD1}">
                <a14:hiddenFill xmlns:a14="http://schemas.microsoft.com/office/drawing/2010/main">
                  <a:noFill/>
                </a14:hiddenFill>
              </a:ext>
            </a:extLst>
          </p:spPr>
        </p:cxnSp>
        <p:cxnSp>
          <p:nvCxnSpPr>
            <p:cNvPr id="29732" name="直線コネクタ 60"/>
            <p:cNvCxnSpPr>
              <a:cxnSpLocks noChangeShapeType="1"/>
            </p:cNvCxnSpPr>
            <p:nvPr/>
          </p:nvCxnSpPr>
          <p:spPr bwMode="auto">
            <a:xfrm>
              <a:off x="1785938" y="1928813"/>
              <a:ext cx="1928812" cy="0"/>
            </a:xfrm>
            <a:prstGeom prst="line">
              <a:avLst/>
            </a:prstGeom>
            <a:noFill/>
            <a:ln w="38100" cap="rnd" algn="ctr">
              <a:solidFill>
                <a:srgbClr val="C00000"/>
              </a:solidFill>
              <a:round/>
              <a:headEnd/>
              <a:tailEnd/>
            </a:ln>
            <a:extLst>
              <a:ext uri="{909E8E84-426E-40DD-AFC4-6F175D3DCCD1}">
                <a14:hiddenFill xmlns:a14="http://schemas.microsoft.com/office/drawing/2010/main">
                  <a:noFill/>
                </a14:hiddenFill>
              </a:ext>
            </a:extLst>
          </p:spPr>
        </p:cxnSp>
        <p:cxnSp>
          <p:nvCxnSpPr>
            <p:cNvPr id="29733" name="直線コネクタ 63"/>
            <p:cNvCxnSpPr>
              <a:cxnSpLocks noChangeShapeType="1"/>
            </p:cNvCxnSpPr>
            <p:nvPr/>
          </p:nvCxnSpPr>
          <p:spPr bwMode="auto">
            <a:xfrm>
              <a:off x="2143125" y="5286375"/>
              <a:ext cx="3286125" cy="0"/>
            </a:xfrm>
            <a:prstGeom prst="line">
              <a:avLst/>
            </a:prstGeom>
            <a:noFill/>
            <a:ln w="38100" cap="rnd" algn="ctr">
              <a:solidFill>
                <a:srgbClr val="C00000"/>
              </a:solidFill>
              <a:round/>
              <a:headEnd/>
              <a:tailEnd/>
            </a:ln>
            <a:extLst>
              <a:ext uri="{909E8E84-426E-40DD-AFC4-6F175D3DCCD1}">
                <a14:hiddenFill xmlns:a14="http://schemas.microsoft.com/office/drawing/2010/main">
                  <a:noFill/>
                </a14:hiddenFill>
              </a:ext>
            </a:extLst>
          </p:spPr>
        </p:cxnSp>
      </p:grpSp>
      <p:sp>
        <p:nvSpPr>
          <p:cNvPr id="35" name="直方体 31"/>
          <p:cNvSpPr>
            <a:spLocks noChangeArrowheads="1"/>
          </p:cNvSpPr>
          <p:nvPr/>
        </p:nvSpPr>
        <p:spPr bwMode="auto">
          <a:xfrm>
            <a:off x="1000125" y="2500313"/>
            <a:ext cx="714375" cy="428625"/>
          </a:xfrm>
          <a:prstGeom prst="cube">
            <a:avLst>
              <a:gd name="adj" fmla="val 25000"/>
            </a:avLst>
          </a:prstGeom>
          <a:solidFill>
            <a:schemeClr val="accent5">
              <a:lumMod val="50000"/>
            </a:schemeClr>
          </a:solidFill>
          <a:ln w="19050" algn="ctr">
            <a:noFill/>
            <a:round/>
            <a:headEnd/>
            <a:tailEnd/>
          </a:ln>
        </p:spPr>
        <p:txBody>
          <a:bodyPr anchor="ctr"/>
          <a:lstStyle/>
          <a:p>
            <a:pPr algn="ctr">
              <a:spcBef>
                <a:spcPct val="20000"/>
              </a:spcBef>
              <a:defRPr/>
            </a:pPr>
            <a:r>
              <a:rPr kumimoji="0" lang="ja-JP" altLang="en-US" sz="800">
                <a:solidFill>
                  <a:schemeClr val="bg1"/>
                </a:solidFill>
                <a:latin typeface="+mn-lt"/>
                <a:ea typeface="+mn-ea"/>
              </a:rPr>
              <a:t>サービス</a:t>
            </a:r>
            <a:endParaRPr kumimoji="0" lang="ja-JP" altLang="en-US" sz="800" dirty="0">
              <a:solidFill>
                <a:schemeClr val="bg1"/>
              </a:solidFill>
              <a:latin typeface="+mn-lt"/>
              <a:ea typeface="+mn-ea"/>
            </a:endParaRPr>
          </a:p>
        </p:txBody>
      </p:sp>
      <p:pic>
        <p:nvPicPr>
          <p:cNvPr id="29712" name="Picture 6" descr="C:\Users\shoji\AppData\Local\Microsoft\Windows\Temporary Internet Files\Content.IE5\1QVYB00S\MCj04348450000[1].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7188" y="2428875"/>
            <a:ext cx="714375" cy="71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13" name="テキスト ボックス 37"/>
          <p:cNvSpPr txBox="1">
            <a:spLocks noChangeArrowheads="1"/>
          </p:cNvSpPr>
          <p:nvPr/>
        </p:nvSpPr>
        <p:spPr bwMode="auto">
          <a:xfrm>
            <a:off x="357188" y="3143250"/>
            <a:ext cx="866775" cy="230188"/>
          </a:xfrm>
          <a:prstGeom prst="rect">
            <a:avLst/>
          </a:prstGeom>
          <a:noFill/>
          <a:ln w="9525">
            <a:noFill/>
            <a:miter lim="800000"/>
            <a:headEnd/>
            <a:tailEnd/>
          </a:ln>
        </p:spPr>
        <p:txBody>
          <a:bodyPr wrap="none">
            <a:spAutoFit/>
          </a:bodyPr>
          <a:lstStyle/>
          <a:p>
            <a:pPr>
              <a:defRPr/>
            </a:pPr>
            <a:r>
              <a:rPr lang="ja-JP" altLang="en-US" sz="900">
                <a:latin typeface="+mn-lt"/>
                <a:ea typeface="+mn-ea"/>
              </a:rPr>
              <a:t>自社サーバー</a:t>
            </a:r>
          </a:p>
        </p:txBody>
      </p:sp>
      <p:grpSp>
        <p:nvGrpSpPr>
          <p:cNvPr id="6" name="グループ化 42"/>
          <p:cNvGrpSpPr>
            <a:grpSpLocks/>
          </p:cNvGrpSpPr>
          <p:nvPr/>
        </p:nvGrpSpPr>
        <p:grpSpPr bwMode="auto">
          <a:xfrm>
            <a:off x="1785938" y="1785938"/>
            <a:ext cx="5357812" cy="1214437"/>
            <a:chOff x="1785938" y="1785926"/>
            <a:chExt cx="5357830" cy="1214446"/>
          </a:xfrm>
        </p:grpSpPr>
        <p:cxnSp>
          <p:nvCxnSpPr>
            <p:cNvPr id="29727" name="直線コネクタ 37"/>
            <p:cNvCxnSpPr>
              <a:cxnSpLocks noChangeShapeType="1"/>
            </p:cNvCxnSpPr>
            <p:nvPr/>
          </p:nvCxnSpPr>
          <p:spPr bwMode="auto">
            <a:xfrm flipV="1">
              <a:off x="1785938" y="1785926"/>
              <a:ext cx="5357830" cy="12"/>
            </a:xfrm>
            <a:prstGeom prst="line">
              <a:avLst/>
            </a:prstGeom>
            <a:noFill/>
            <a:ln w="38100" algn="ctr">
              <a:solidFill>
                <a:srgbClr val="C00000"/>
              </a:solidFill>
              <a:round/>
              <a:headEnd/>
              <a:tailEnd/>
            </a:ln>
            <a:extLst>
              <a:ext uri="{909E8E84-426E-40DD-AFC4-6F175D3DCCD1}">
                <a14:hiddenFill xmlns:a14="http://schemas.microsoft.com/office/drawing/2010/main">
                  <a:noFill/>
                </a14:hiddenFill>
              </a:ext>
            </a:extLst>
          </p:spPr>
        </p:cxnSp>
        <p:cxnSp>
          <p:nvCxnSpPr>
            <p:cNvPr id="29728" name="直線コネクタ 43"/>
            <p:cNvCxnSpPr>
              <a:cxnSpLocks noChangeShapeType="1"/>
            </p:cNvCxnSpPr>
            <p:nvPr/>
          </p:nvCxnSpPr>
          <p:spPr bwMode="auto">
            <a:xfrm rot="5400000" flipH="1" flipV="1">
              <a:off x="6465105" y="2321713"/>
              <a:ext cx="1214446" cy="142872"/>
            </a:xfrm>
            <a:prstGeom prst="line">
              <a:avLst/>
            </a:prstGeom>
            <a:noFill/>
            <a:ln w="38100" cap="rnd" algn="ctr">
              <a:solidFill>
                <a:srgbClr val="C00000"/>
              </a:solidFill>
              <a:round/>
              <a:headEnd/>
              <a:tailEnd/>
            </a:ln>
            <a:extLst>
              <a:ext uri="{909E8E84-426E-40DD-AFC4-6F175D3DCCD1}">
                <a14:hiddenFill xmlns:a14="http://schemas.microsoft.com/office/drawing/2010/main">
                  <a:noFill/>
                </a14:hiddenFill>
              </a:ext>
            </a:extLst>
          </p:spPr>
        </p:cxnSp>
      </p:grpSp>
      <p:sp>
        <p:nvSpPr>
          <p:cNvPr id="37" name="雲 36"/>
          <p:cNvSpPr/>
          <p:nvPr/>
        </p:nvSpPr>
        <p:spPr bwMode="auto">
          <a:xfrm>
            <a:off x="2071670" y="1428736"/>
            <a:ext cx="1428760" cy="785818"/>
          </a:xfrm>
          <a:prstGeom prst="cloud">
            <a:avLst/>
          </a:prstGeom>
          <a:solidFill>
            <a:schemeClr val="bg1">
              <a:lumMod val="85000"/>
              <a:alpha val="70000"/>
            </a:schemeClr>
          </a:solidFill>
          <a:ln w="38100" cap="flat" cmpd="sng" algn="ctr">
            <a:noFill/>
            <a:prstDash val="solid"/>
            <a:round/>
            <a:headEnd type="none" w="med" len="med"/>
            <a:tailEnd type="none" w="med" len="med"/>
          </a:ln>
          <a:effectLst/>
          <a:scene3d>
            <a:camera prst="orthographicFront"/>
            <a:lightRig rig="threePt" dir="t"/>
          </a:scene3d>
          <a:sp3d prstMaterial="dkEdge">
            <a:bevelT/>
          </a:sp3d>
        </p:spPr>
        <p:txBody>
          <a:bodyPr anchor="ctr"/>
          <a:lstStyle/>
          <a:p>
            <a:pPr>
              <a:spcBef>
                <a:spcPct val="20000"/>
              </a:spcBef>
              <a:defRPr/>
            </a:pPr>
            <a:endParaRPr kumimoji="0" lang="ja-JP" altLang="en-US" sz="1400">
              <a:solidFill>
                <a:srgbClr val="484848"/>
              </a:solidFill>
              <a:latin typeface="+mn-lt"/>
              <a:ea typeface="+mn-ea"/>
            </a:endParaRPr>
          </a:p>
        </p:txBody>
      </p:sp>
      <p:sp>
        <p:nvSpPr>
          <p:cNvPr id="60" name="AutoShape 85"/>
          <p:cNvSpPr>
            <a:spLocks noChangeArrowheads="1"/>
          </p:cNvSpPr>
          <p:nvPr/>
        </p:nvSpPr>
        <p:spPr bwMode="auto">
          <a:xfrm>
            <a:off x="285720" y="3500438"/>
            <a:ext cx="2209800" cy="457200"/>
          </a:xfrm>
          <a:prstGeom prst="roundRect">
            <a:avLst>
              <a:gd name="adj" fmla="val 50000"/>
            </a:avLst>
          </a:prstGeom>
          <a:solidFill>
            <a:schemeClr val="accent5">
              <a:alpha val="70000"/>
            </a:schemeClr>
          </a:solidFill>
          <a:ln w="12700" algn="ctr">
            <a:noFill/>
            <a:round/>
            <a:headEnd/>
            <a:tailEnd/>
          </a:ln>
          <a:effectLst/>
          <a:scene3d>
            <a:camera prst="orthographicFront"/>
            <a:lightRig rig="threePt" dir="t"/>
          </a:scene3d>
          <a:sp3d>
            <a:bevelT/>
          </a:sp3d>
        </p:spPr>
        <p:txBody>
          <a:bodyPr wrap="none" anchor="ctr"/>
          <a:lstStyle/>
          <a:p>
            <a:pPr algn="ctr">
              <a:defRPr/>
            </a:pPr>
            <a:r>
              <a:rPr lang="ja-JP" altLang="en-US" sz="1200" dirty="0">
                <a:solidFill>
                  <a:schemeClr val="accent1">
                    <a:lumMod val="50000"/>
                  </a:schemeClr>
                </a:solidFill>
                <a:latin typeface="+mn-lt"/>
                <a:ea typeface="+mn-ea"/>
              </a:rPr>
              <a:t>サービスの部品化により</a:t>
            </a:r>
          </a:p>
          <a:p>
            <a:pPr algn="ctr">
              <a:defRPr/>
            </a:pPr>
            <a:r>
              <a:rPr lang="ja-JP" altLang="en-US" sz="1200" dirty="0">
                <a:solidFill>
                  <a:schemeClr val="accent1">
                    <a:lumMod val="50000"/>
                  </a:schemeClr>
                </a:solidFill>
                <a:latin typeface="+mn-lt"/>
                <a:ea typeface="+mn-ea"/>
              </a:rPr>
              <a:t>クラウドの活用範囲が拡大</a:t>
            </a:r>
          </a:p>
        </p:txBody>
      </p:sp>
      <p:sp>
        <p:nvSpPr>
          <p:cNvPr id="61" name="AutoShape 86"/>
          <p:cNvSpPr>
            <a:spLocks noChangeArrowheads="1"/>
          </p:cNvSpPr>
          <p:nvPr/>
        </p:nvSpPr>
        <p:spPr bwMode="auto">
          <a:xfrm>
            <a:off x="285720" y="4262438"/>
            <a:ext cx="2209800" cy="457200"/>
          </a:xfrm>
          <a:prstGeom prst="roundRect">
            <a:avLst>
              <a:gd name="adj" fmla="val 50000"/>
            </a:avLst>
          </a:prstGeom>
          <a:solidFill>
            <a:schemeClr val="accent5">
              <a:alpha val="70000"/>
            </a:schemeClr>
          </a:solidFill>
          <a:ln w="12700" algn="ctr">
            <a:noFill/>
            <a:round/>
            <a:headEnd/>
            <a:tailEnd/>
          </a:ln>
          <a:effectLst/>
          <a:scene3d>
            <a:camera prst="orthographicFront"/>
            <a:lightRig rig="threePt" dir="t"/>
          </a:scene3d>
          <a:sp3d>
            <a:bevelT/>
          </a:sp3d>
        </p:spPr>
        <p:txBody>
          <a:bodyPr wrap="none" anchor="ctr"/>
          <a:lstStyle/>
          <a:p>
            <a:pPr algn="ctr">
              <a:defRPr/>
            </a:pPr>
            <a:r>
              <a:rPr lang="ja-JP" altLang="en-US" sz="1200" dirty="0">
                <a:solidFill>
                  <a:schemeClr val="accent1">
                    <a:lumMod val="50000"/>
                  </a:schemeClr>
                </a:solidFill>
                <a:latin typeface="+mn-lt"/>
                <a:ea typeface="+mn-ea"/>
              </a:rPr>
              <a:t>クラウド上のサービスを</a:t>
            </a:r>
            <a:endParaRPr lang="en-US" altLang="ja-JP" sz="1200" dirty="0">
              <a:solidFill>
                <a:schemeClr val="accent1">
                  <a:lumMod val="50000"/>
                </a:schemeClr>
              </a:solidFill>
              <a:latin typeface="+mn-lt"/>
              <a:ea typeface="+mn-ea"/>
            </a:endParaRPr>
          </a:p>
          <a:p>
            <a:pPr algn="ctr">
              <a:defRPr/>
            </a:pPr>
            <a:r>
              <a:rPr lang="ja-JP" altLang="en-US" sz="1200" dirty="0">
                <a:solidFill>
                  <a:schemeClr val="accent1">
                    <a:lumMod val="50000"/>
                  </a:schemeClr>
                </a:solidFill>
                <a:latin typeface="+mn-lt"/>
                <a:ea typeface="+mn-ea"/>
              </a:rPr>
              <a:t>組み合わせてシステムを構築</a:t>
            </a:r>
          </a:p>
        </p:txBody>
      </p:sp>
      <p:sp>
        <p:nvSpPr>
          <p:cNvPr id="62" name="AutoShape 87"/>
          <p:cNvSpPr>
            <a:spLocks noChangeArrowheads="1"/>
          </p:cNvSpPr>
          <p:nvPr/>
        </p:nvSpPr>
        <p:spPr bwMode="auto">
          <a:xfrm>
            <a:off x="1123920" y="3957638"/>
            <a:ext cx="533400" cy="381000"/>
          </a:xfrm>
          <a:prstGeom prst="downArrow">
            <a:avLst>
              <a:gd name="adj1" fmla="val 50000"/>
              <a:gd name="adj2" fmla="val 41667"/>
            </a:avLst>
          </a:prstGeom>
          <a:solidFill>
            <a:schemeClr val="accent1"/>
          </a:solidFill>
          <a:ln w="28575" algn="ctr">
            <a:noFill/>
            <a:miter lim="800000"/>
            <a:headEnd/>
            <a:tailEnd/>
          </a:ln>
          <a:effectLst/>
          <a:scene3d>
            <a:camera prst="orthographicFront"/>
            <a:lightRig rig="threePt" dir="t"/>
          </a:scene3d>
          <a:sp3d>
            <a:bevelT/>
          </a:sp3d>
        </p:spPr>
        <p:txBody>
          <a:bodyPr wrap="none" anchor="ctr"/>
          <a:lstStyle/>
          <a:p>
            <a:pPr>
              <a:defRPr/>
            </a:pPr>
            <a:endParaRPr lang="ja-JP" altLang="en-US">
              <a:latin typeface="+mn-lt"/>
              <a:ea typeface="+mn-ea"/>
            </a:endParaRPr>
          </a:p>
        </p:txBody>
      </p:sp>
    </p:spTree>
    <p:extLst>
      <p:ext uri="{BB962C8B-B14F-4D97-AF65-F5344CB8AC3E}">
        <p14:creationId xmlns:p14="http://schemas.microsoft.com/office/powerpoint/2010/main" val="13503115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fill="hold"/>
                                        <p:tgtEl>
                                          <p:spTgt spid="23"/>
                                        </p:tgtEl>
                                        <p:attrNameLst>
                                          <p:attrName>ppt_x</p:attrName>
                                        </p:attrNameLst>
                                      </p:cBhvr>
                                      <p:tavLst>
                                        <p:tav tm="0">
                                          <p:val>
                                            <p:strVal val="#ppt_x"/>
                                          </p:val>
                                        </p:tav>
                                        <p:tav tm="100000">
                                          <p:val>
                                            <p:strVal val="#ppt_x"/>
                                          </p:val>
                                        </p:tav>
                                      </p:tavLst>
                                    </p:anim>
                                    <p:anim calcmode="lin" valueType="num">
                                      <p:cBhvr additive="base">
                                        <p:cTn id="2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ppt_x"/>
                                          </p:val>
                                        </p:tav>
                                        <p:tav tm="100000">
                                          <p:val>
                                            <p:strVal val="#ppt_x"/>
                                          </p:val>
                                        </p:tav>
                                      </p:tavLst>
                                    </p:anim>
                                    <p:anim calcmode="lin" valueType="num">
                                      <p:cBhvr additive="base">
                                        <p:cTn id="32" dur="500" fill="hold"/>
                                        <p:tgtEl>
                                          <p:spTgt spid="35"/>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0"/>
                                  </p:stCondLst>
                                  <p:childTnLst>
                                    <p:set>
                                      <p:cBhvr>
                                        <p:cTn id="34" dur="1" fill="hold">
                                          <p:stCondLst>
                                            <p:cond delay="0"/>
                                          </p:stCondLst>
                                        </p:cTn>
                                        <p:tgtEl>
                                          <p:spTgt spid="18494"/>
                                        </p:tgtEl>
                                        <p:attrNameLst>
                                          <p:attrName>style.visibility</p:attrName>
                                        </p:attrNameLst>
                                      </p:cBhvr>
                                      <p:to>
                                        <p:strVal val="visible"/>
                                      </p:to>
                                    </p:set>
                                    <p:anim calcmode="lin" valueType="num">
                                      <p:cBhvr additive="base">
                                        <p:cTn id="35" dur="500" fill="hold"/>
                                        <p:tgtEl>
                                          <p:spTgt spid="18494"/>
                                        </p:tgtEl>
                                        <p:attrNameLst>
                                          <p:attrName>ppt_x</p:attrName>
                                        </p:attrNameLst>
                                      </p:cBhvr>
                                      <p:tavLst>
                                        <p:tav tm="0">
                                          <p:val>
                                            <p:strVal val="#ppt_x"/>
                                          </p:val>
                                        </p:tav>
                                        <p:tav tm="100000">
                                          <p:val>
                                            <p:strVal val="#ppt_x"/>
                                          </p:val>
                                        </p:tav>
                                      </p:tavLst>
                                    </p:anim>
                                    <p:anim calcmode="lin" valueType="num">
                                      <p:cBhvr additive="base">
                                        <p:cTn id="36" dur="500" fill="hold"/>
                                        <p:tgtEl>
                                          <p:spTgt spid="18494"/>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0"/>
                                  </p:stCondLst>
                                  <p:childTnLst>
                                    <p:set>
                                      <p:cBhvr>
                                        <p:cTn id="38" dur="1" fill="hold">
                                          <p:stCondLst>
                                            <p:cond delay="0"/>
                                          </p:stCondLst>
                                        </p:cTn>
                                        <p:tgtEl>
                                          <p:spTgt spid="27711"/>
                                        </p:tgtEl>
                                        <p:attrNameLst>
                                          <p:attrName>style.visibility</p:attrName>
                                        </p:attrNameLst>
                                      </p:cBhvr>
                                      <p:to>
                                        <p:strVal val="visible"/>
                                      </p:to>
                                    </p:set>
                                    <p:anim calcmode="lin" valueType="num">
                                      <p:cBhvr additive="base">
                                        <p:cTn id="39" dur="500" fill="hold"/>
                                        <p:tgtEl>
                                          <p:spTgt spid="27711"/>
                                        </p:tgtEl>
                                        <p:attrNameLst>
                                          <p:attrName>ppt_x</p:attrName>
                                        </p:attrNameLst>
                                      </p:cBhvr>
                                      <p:tavLst>
                                        <p:tav tm="0">
                                          <p:val>
                                            <p:strVal val="#ppt_x"/>
                                          </p:val>
                                        </p:tav>
                                        <p:tav tm="100000">
                                          <p:val>
                                            <p:strVal val="#ppt_x"/>
                                          </p:val>
                                        </p:tav>
                                      </p:tavLst>
                                    </p:anim>
                                    <p:anim calcmode="lin" valueType="num">
                                      <p:cBhvr additive="base">
                                        <p:cTn id="40" dur="500" fill="hold"/>
                                        <p:tgtEl>
                                          <p:spTgt spid="27711"/>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27712"/>
                                        </p:tgtEl>
                                        <p:attrNameLst>
                                          <p:attrName>style.visibility</p:attrName>
                                        </p:attrNameLst>
                                      </p:cBhvr>
                                      <p:to>
                                        <p:strVal val="visible"/>
                                      </p:to>
                                    </p:set>
                                    <p:anim calcmode="lin" valueType="num">
                                      <p:cBhvr additive="base">
                                        <p:cTn id="43" dur="500" fill="hold"/>
                                        <p:tgtEl>
                                          <p:spTgt spid="27712"/>
                                        </p:tgtEl>
                                        <p:attrNameLst>
                                          <p:attrName>ppt_x</p:attrName>
                                        </p:attrNameLst>
                                      </p:cBhvr>
                                      <p:tavLst>
                                        <p:tav tm="0">
                                          <p:val>
                                            <p:strVal val="#ppt_x"/>
                                          </p:val>
                                        </p:tav>
                                        <p:tav tm="100000">
                                          <p:val>
                                            <p:strVal val="#ppt_x"/>
                                          </p:val>
                                        </p:tav>
                                      </p:tavLst>
                                    </p:anim>
                                    <p:anim calcmode="lin" valueType="num">
                                      <p:cBhvr additive="base">
                                        <p:cTn id="44" dur="500" fill="hold"/>
                                        <p:tgtEl>
                                          <p:spTgt spid="27712"/>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27713"/>
                                        </p:tgtEl>
                                        <p:attrNameLst>
                                          <p:attrName>style.visibility</p:attrName>
                                        </p:attrNameLst>
                                      </p:cBhvr>
                                      <p:to>
                                        <p:strVal val="visible"/>
                                      </p:to>
                                    </p:set>
                                    <p:anim calcmode="lin" valueType="num">
                                      <p:cBhvr additive="base">
                                        <p:cTn id="47" dur="500" fill="hold"/>
                                        <p:tgtEl>
                                          <p:spTgt spid="27713"/>
                                        </p:tgtEl>
                                        <p:attrNameLst>
                                          <p:attrName>ppt_x</p:attrName>
                                        </p:attrNameLst>
                                      </p:cBhvr>
                                      <p:tavLst>
                                        <p:tav tm="0">
                                          <p:val>
                                            <p:strVal val="#ppt_x"/>
                                          </p:val>
                                        </p:tav>
                                        <p:tav tm="100000">
                                          <p:val>
                                            <p:strVal val="#ppt_x"/>
                                          </p:val>
                                        </p:tav>
                                      </p:tavLst>
                                    </p:anim>
                                    <p:anim calcmode="lin" valueType="num">
                                      <p:cBhvr additive="base">
                                        <p:cTn id="48" dur="500" fill="hold"/>
                                        <p:tgtEl>
                                          <p:spTgt spid="27713"/>
                                        </p:tgtEl>
                                        <p:attrNameLst>
                                          <p:attrName>ppt_y</p:attrName>
                                        </p:attrNameLst>
                                      </p:cBhvr>
                                      <p:tavLst>
                                        <p:tav tm="0">
                                          <p:val>
                                            <p:strVal val="0-#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3" presetClass="entr" presetSubtype="16" fill="hold" nodeType="clickEffect">
                                  <p:stCondLst>
                                    <p:cond delay="0"/>
                                  </p:stCondLst>
                                  <p:childTnLst>
                                    <p:set>
                                      <p:cBhvr>
                                        <p:cTn id="52" dur="1" fill="hold">
                                          <p:stCondLst>
                                            <p:cond delay="0"/>
                                          </p:stCondLst>
                                        </p:cTn>
                                        <p:tgtEl>
                                          <p:spTgt spid="37"/>
                                        </p:tgtEl>
                                        <p:attrNameLst>
                                          <p:attrName>style.visibility</p:attrName>
                                        </p:attrNameLst>
                                      </p:cBhvr>
                                      <p:to>
                                        <p:strVal val="visible"/>
                                      </p:to>
                                    </p:set>
                                    <p:anim calcmode="lin" valueType="num">
                                      <p:cBhvr>
                                        <p:cTn id="53" dur="500" fill="hold"/>
                                        <p:tgtEl>
                                          <p:spTgt spid="37"/>
                                        </p:tgtEl>
                                        <p:attrNameLst>
                                          <p:attrName>ppt_w</p:attrName>
                                        </p:attrNameLst>
                                      </p:cBhvr>
                                      <p:tavLst>
                                        <p:tav tm="0">
                                          <p:val>
                                            <p:fltVal val="0"/>
                                          </p:val>
                                        </p:tav>
                                        <p:tav tm="100000">
                                          <p:val>
                                            <p:strVal val="#ppt_w"/>
                                          </p:val>
                                        </p:tav>
                                      </p:tavLst>
                                    </p:anim>
                                    <p:anim calcmode="lin" valueType="num">
                                      <p:cBhvr>
                                        <p:cTn id="54" dur="500" fill="hold"/>
                                        <p:tgtEl>
                                          <p:spTgt spid="37"/>
                                        </p:tgtEl>
                                        <p:attrNameLst>
                                          <p:attrName>ppt_h</p:attrName>
                                        </p:attrNameLst>
                                      </p:cBhvr>
                                      <p:tavLst>
                                        <p:tav tm="0">
                                          <p:val>
                                            <p:fltVal val="0"/>
                                          </p:val>
                                        </p:tav>
                                        <p:tav tm="100000">
                                          <p:val>
                                            <p:strVal val="#ppt_h"/>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8" fill="hold" nodeType="clickEffect">
                                  <p:stCondLst>
                                    <p:cond delay="0"/>
                                  </p:stCondLst>
                                  <p:childTnLst>
                                    <p:set>
                                      <p:cBhvr>
                                        <p:cTn id="58" dur="1" fill="hold">
                                          <p:stCondLst>
                                            <p:cond delay="0"/>
                                          </p:stCondLst>
                                        </p:cTn>
                                        <p:tgtEl>
                                          <p:spTgt spid="6"/>
                                        </p:tgtEl>
                                        <p:attrNameLst>
                                          <p:attrName>style.visibility</p:attrName>
                                        </p:attrNameLst>
                                      </p:cBhvr>
                                      <p:to>
                                        <p:strVal val="visible"/>
                                      </p:to>
                                    </p:set>
                                    <p:animEffect transition="in" filter="wipe(left)">
                                      <p:cBhvr>
                                        <p:cTn id="59" dur="500"/>
                                        <p:tgtEl>
                                          <p:spTgt spid="6"/>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1" fill="hold" nodeType="click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up)">
                                      <p:cBhvr>
                                        <p:cTn id="64" dur="500"/>
                                        <p:tgtEl>
                                          <p:spTgt spid="5"/>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2" presetClass="entr" presetSubtype="1" fill="hold" nodeType="clickEffect">
                                  <p:stCondLst>
                                    <p:cond delay="0"/>
                                  </p:stCondLst>
                                  <p:childTnLst>
                                    <p:set>
                                      <p:cBhvr>
                                        <p:cTn id="68" dur="1" fill="hold">
                                          <p:stCondLst>
                                            <p:cond delay="0"/>
                                          </p:stCondLst>
                                        </p:cTn>
                                        <p:tgtEl>
                                          <p:spTgt spid="60"/>
                                        </p:tgtEl>
                                        <p:attrNameLst>
                                          <p:attrName>style.visibility</p:attrName>
                                        </p:attrNameLst>
                                      </p:cBhvr>
                                      <p:to>
                                        <p:strVal val="visible"/>
                                      </p:to>
                                    </p:set>
                                    <p:animEffect transition="in" filter="wipe(up)">
                                      <p:cBhvr>
                                        <p:cTn id="69" dur="500"/>
                                        <p:tgtEl>
                                          <p:spTgt spid="60"/>
                                        </p:tgtEl>
                                      </p:cBhvr>
                                    </p:animEffect>
                                  </p:childTnLst>
                                </p:cTn>
                              </p:par>
                              <p:par>
                                <p:cTn id="70" presetID="22" presetClass="entr" presetSubtype="1" fill="hold" nodeType="with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wipe(up)">
                                      <p:cBhvr>
                                        <p:cTn id="72" dur="500"/>
                                        <p:tgtEl>
                                          <p:spTgt spid="61"/>
                                        </p:tgtEl>
                                      </p:cBhvr>
                                    </p:animEffect>
                                  </p:childTnLst>
                                </p:cTn>
                              </p:par>
                              <p:par>
                                <p:cTn id="73" presetID="22" presetClass="entr" presetSubtype="1" fill="hold" nodeType="withEffect">
                                  <p:stCondLst>
                                    <p:cond delay="0"/>
                                  </p:stCondLst>
                                  <p:childTnLst>
                                    <p:set>
                                      <p:cBhvr>
                                        <p:cTn id="74" dur="1" fill="hold">
                                          <p:stCondLst>
                                            <p:cond delay="0"/>
                                          </p:stCondLst>
                                        </p:cTn>
                                        <p:tgtEl>
                                          <p:spTgt spid="62"/>
                                        </p:tgtEl>
                                        <p:attrNameLst>
                                          <p:attrName>style.visibility</p:attrName>
                                        </p:attrNameLst>
                                      </p:cBhvr>
                                      <p:to>
                                        <p:strVal val="visible"/>
                                      </p:to>
                                    </p:set>
                                    <p:animEffect transition="in" filter="wipe(up)">
                                      <p:cBhvr>
                                        <p:cTn id="75"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94" grpId="0" animBg="1"/>
      <p:bldP spid="27711" grpId="0" animBg="1"/>
      <p:bldP spid="27712" grpId="0" animBg="1"/>
      <p:bldP spid="27713" grpId="0" animBg="1"/>
      <p:bldP spid="3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a:solidFill>
                  <a:srgbClr val="FFFFFF"/>
                </a:solidFill>
                <a:effectLst/>
                <a:latin typeface="Arial"/>
                <a:ea typeface="HGP創英角ｺﾞｼｯｸUB" pitchFamily="50" charset="-128"/>
                <a:cs typeface="Arial"/>
              </a:rPr>
              <a:t>クラウド・</a:t>
            </a:r>
            <a:r>
              <a:rPr lang="ja-JP" altLang="en-US" sz="2400" dirty="0" smtClean="0">
                <a:solidFill>
                  <a:srgbClr val="FFFFFF"/>
                </a:solidFill>
                <a:effectLst/>
                <a:latin typeface="Arial"/>
                <a:ea typeface="HGP創英角ｺﾞｼｯｸUB" pitchFamily="50" charset="-128"/>
                <a:cs typeface="Arial"/>
              </a:rPr>
              <a:t>コンピューティング</a:t>
            </a:r>
          </a:p>
          <a:p>
            <a:pPr algn="r"/>
            <a:r>
              <a:rPr lang="ja-JP" altLang="en-US" sz="2400" dirty="0" smtClean="0">
                <a:solidFill>
                  <a:srgbClr val="FFFFFF"/>
                </a:solidFill>
                <a:effectLst/>
                <a:latin typeface="Arial"/>
                <a:ea typeface="HGP創英角ｺﾞｼｯｸUB" pitchFamily="50" charset="-128"/>
                <a:cs typeface="Arial"/>
              </a:rPr>
              <a:t>の現実</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36919703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dirty="0" smtClean="0"/>
              <a:t>ガバナンスが効かないという都市伝説</a:t>
            </a:r>
            <a:endParaRPr kumimoji="1" lang="ja-JP" altLang="en-US" dirty="0"/>
          </a:p>
        </p:txBody>
      </p:sp>
      <p:sp>
        <p:nvSpPr>
          <p:cNvPr id="4" name="角丸四角形 3"/>
          <p:cNvSpPr/>
          <p:nvPr/>
        </p:nvSpPr>
        <p:spPr bwMode="auto">
          <a:xfrm>
            <a:off x="231776" y="1308940"/>
            <a:ext cx="8682038" cy="1048769"/>
          </a:xfrm>
          <a:prstGeom prst="roundRect">
            <a:avLst>
              <a:gd name="adj" fmla="val 0"/>
            </a:avLst>
          </a:prstGeom>
          <a:solidFill>
            <a:srgbClr val="FF6600"/>
          </a:solidFill>
          <a:ln w="57150" cmpd="sng">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ts val="264"/>
              </a:spcBef>
              <a:spcAft>
                <a:spcPct val="0"/>
              </a:spcAft>
              <a:buClrTx/>
              <a:buSzTx/>
              <a:buFontTx/>
              <a:buNone/>
              <a:tabLst/>
            </a:pPr>
            <a:r>
              <a:rPr kumimoji="0" lang="ja-JP" altLang="en-US" sz="2400" b="0" i="0" u="none" strike="noStrike" cap="none" normalizeH="0" baseline="0" dirty="0" smtClean="0">
                <a:ln>
                  <a:noFill/>
                </a:ln>
                <a:solidFill>
                  <a:srgbClr val="FFFFFF"/>
                </a:solidFill>
                <a:effectLst/>
                <a:latin typeface="メイリオ"/>
                <a:ea typeface="メイリオ"/>
                <a:cs typeface="メイリオ"/>
              </a:rPr>
              <a:t>パブリック・クラウドは、</a:t>
            </a:r>
            <a:endParaRPr kumimoji="0" lang="en-US" altLang="ja-JP" sz="2400" b="0" i="0" u="none" strike="noStrike" cap="none" normalizeH="0" baseline="0" dirty="0" smtClean="0">
              <a:ln>
                <a:noFill/>
              </a:ln>
              <a:solidFill>
                <a:srgbClr val="FFFFFF"/>
              </a:solidFill>
              <a:effectLst/>
              <a:latin typeface="メイリオ"/>
              <a:ea typeface="メイリオ"/>
              <a:cs typeface="メイリオ"/>
            </a:endParaRPr>
          </a:p>
          <a:p>
            <a:pPr marL="0" marR="0" indent="0" algn="ctr" defTabSz="914400" rtl="0" eaLnBrk="1" fontAlgn="base" latinLnBrk="0" hangingPunct="1">
              <a:lnSpc>
                <a:spcPct val="100000"/>
              </a:lnSpc>
              <a:spcBef>
                <a:spcPts val="264"/>
              </a:spcBef>
              <a:spcAft>
                <a:spcPct val="0"/>
              </a:spcAft>
              <a:buClrTx/>
              <a:buSzTx/>
              <a:buFontTx/>
              <a:buNone/>
              <a:tabLst/>
            </a:pPr>
            <a:r>
              <a:rPr kumimoji="0" lang="ja-JP" altLang="en-US" sz="3600" b="0" i="0" u="none" strike="noStrike" cap="none" normalizeH="0" baseline="0" dirty="0" smtClean="0">
                <a:ln>
                  <a:noFill/>
                </a:ln>
                <a:solidFill>
                  <a:srgbClr val="FFFFFF"/>
                </a:solidFill>
                <a:effectLst/>
                <a:latin typeface="メイリオ"/>
                <a:ea typeface="メイリオ"/>
                <a:cs typeface="メイリオ"/>
              </a:rPr>
              <a:t>ガバナンスが担保できない</a:t>
            </a:r>
            <a:r>
              <a:rPr kumimoji="0" lang="ja-JP" altLang="en-US" sz="2400" b="0" i="0" u="none" strike="noStrike" cap="none" normalizeH="0" baseline="0" dirty="0" smtClean="0">
                <a:ln>
                  <a:noFill/>
                </a:ln>
                <a:solidFill>
                  <a:srgbClr val="FFFFFF"/>
                </a:solidFill>
                <a:effectLst/>
                <a:latin typeface="メイリオ"/>
                <a:ea typeface="メイリオ"/>
                <a:cs typeface="メイリオ"/>
              </a:rPr>
              <a:t>ので使えない！</a:t>
            </a:r>
          </a:p>
        </p:txBody>
      </p:sp>
      <p:sp>
        <p:nvSpPr>
          <p:cNvPr id="5" name="角丸四角形 4"/>
          <p:cNvSpPr/>
          <p:nvPr/>
        </p:nvSpPr>
        <p:spPr bwMode="auto">
          <a:xfrm>
            <a:off x="231776" y="2895187"/>
            <a:ext cx="8682038" cy="1372013"/>
          </a:xfrm>
          <a:prstGeom prst="roundRect">
            <a:avLst>
              <a:gd name="adj" fmla="val 0"/>
            </a:avLst>
          </a:prstGeom>
          <a:solidFill>
            <a:srgbClr val="0000FF"/>
          </a:solidFill>
          <a:ln w="57150" cmpd="sng">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ts val="264"/>
              </a:spcBef>
              <a:spcAft>
                <a:spcPct val="0"/>
              </a:spcAft>
              <a:buClrTx/>
              <a:buSzTx/>
              <a:buFontTx/>
              <a:buNone/>
              <a:tabLst/>
            </a:pPr>
            <a:r>
              <a:rPr kumimoji="0" lang="ja-JP" altLang="en-US" sz="3600" b="0" i="0" u="none" strike="noStrike" cap="none" normalizeH="0" baseline="0" dirty="0" smtClean="0">
                <a:ln>
                  <a:noFill/>
                </a:ln>
                <a:solidFill>
                  <a:srgbClr val="FFFFFF"/>
                </a:solidFill>
                <a:effectLst/>
                <a:latin typeface="メイリオ"/>
                <a:ea typeface="メイリオ"/>
                <a:cs typeface="メイリオ"/>
              </a:rPr>
              <a:t>ガバナンスを担保する</a:t>
            </a:r>
            <a:r>
              <a:rPr kumimoji="0" lang="ja-JP" altLang="en-US" sz="2400" b="0" i="0" u="none" strike="noStrike" cap="none" normalizeH="0" baseline="0" dirty="0" smtClean="0">
                <a:ln>
                  <a:noFill/>
                </a:ln>
                <a:solidFill>
                  <a:srgbClr val="FFFFFF"/>
                </a:solidFill>
                <a:effectLst/>
                <a:latin typeface="メイリオ"/>
                <a:ea typeface="メイリオ"/>
                <a:cs typeface="メイリオ"/>
              </a:rPr>
              <a:t>とは、</a:t>
            </a:r>
            <a:endParaRPr kumimoji="0" lang="en-US" altLang="ja-JP" sz="2400" b="0" i="0" u="none" strike="noStrike" cap="none" normalizeH="0" baseline="0" dirty="0" smtClean="0">
              <a:ln>
                <a:noFill/>
              </a:ln>
              <a:solidFill>
                <a:srgbClr val="FFFFFF"/>
              </a:solidFill>
              <a:effectLst/>
              <a:latin typeface="メイリオ"/>
              <a:ea typeface="メイリオ"/>
              <a:cs typeface="メイリオ"/>
            </a:endParaRPr>
          </a:p>
          <a:p>
            <a:pPr marL="0" marR="0" indent="0" algn="l" defTabSz="914400" rtl="0" eaLnBrk="1" fontAlgn="base" latinLnBrk="0" hangingPunct="1">
              <a:lnSpc>
                <a:spcPct val="100000"/>
              </a:lnSpc>
              <a:spcBef>
                <a:spcPts val="264"/>
              </a:spcBef>
              <a:spcAft>
                <a:spcPct val="0"/>
              </a:spcAft>
              <a:buClrTx/>
              <a:buSzTx/>
              <a:buFontTx/>
              <a:buNone/>
              <a:tabLst/>
            </a:pPr>
            <a:r>
              <a:rPr kumimoji="0" lang="ja-JP" altLang="en-US" sz="2000" dirty="0" smtClean="0">
                <a:solidFill>
                  <a:srgbClr val="FFFFFF"/>
                </a:solidFill>
                <a:latin typeface="メイリオ"/>
                <a:ea typeface="メイリオ"/>
                <a:cs typeface="メイリオ"/>
              </a:rPr>
              <a:t>命令や指示などなくても、普段通りの業務をこなしていれば、業務や経営の目的が達成されるビジネスプロセスを構築し、それを運用すること。</a:t>
            </a:r>
            <a:endParaRPr kumimoji="0" lang="ja-JP" altLang="en-US" sz="2000" b="0" i="0" u="none" strike="noStrike" cap="none" normalizeH="0" baseline="0" dirty="0" smtClean="0">
              <a:ln>
                <a:noFill/>
              </a:ln>
              <a:solidFill>
                <a:srgbClr val="FFFFFF"/>
              </a:solidFill>
              <a:effectLst/>
              <a:latin typeface="メイリオ"/>
              <a:ea typeface="メイリオ"/>
              <a:cs typeface="メイリオ"/>
            </a:endParaRPr>
          </a:p>
        </p:txBody>
      </p:sp>
      <p:sp>
        <p:nvSpPr>
          <p:cNvPr id="7" name="正方形/長方形 6"/>
          <p:cNvSpPr/>
          <p:nvPr/>
        </p:nvSpPr>
        <p:spPr>
          <a:xfrm>
            <a:off x="1995647" y="785720"/>
            <a:ext cx="5855910" cy="523220"/>
          </a:xfrm>
          <a:prstGeom prst="rect">
            <a:avLst/>
          </a:prstGeom>
        </p:spPr>
        <p:txBody>
          <a:bodyPr wrap="square">
            <a:spAutoFit/>
          </a:bodyPr>
          <a:lstStyle/>
          <a:p>
            <a:pPr lvl="0" algn="r"/>
            <a:r>
              <a:rPr lang="ja-JP" altLang="en-US" sz="2800" dirty="0">
                <a:solidFill>
                  <a:srgbClr val="FF0000"/>
                </a:solidFill>
                <a:latin typeface="メイリオ"/>
                <a:ea typeface="メイリオ"/>
                <a:cs typeface="メイリオ"/>
              </a:rPr>
              <a:t>本当にそうでしょう</a:t>
            </a:r>
            <a:r>
              <a:rPr lang="ja-JP" altLang="en-US" sz="2800" dirty="0" smtClean="0">
                <a:solidFill>
                  <a:srgbClr val="FF0000"/>
                </a:solidFill>
                <a:latin typeface="メイリオ"/>
                <a:ea typeface="メイリオ"/>
                <a:cs typeface="メイリオ"/>
              </a:rPr>
              <a:t>か？</a:t>
            </a:r>
            <a:endParaRPr lang="ja-JP" altLang="en-US" sz="2800" dirty="0">
              <a:solidFill>
                <a:srgbClr val="FF0000"/>
              </a:solidFill>
              <a:latin typeface="メイリオ"/>
              <a:ea typeface="メイリオ"/>
              <a:cs typeface="メイリオ"/>
            </a:endParaRPr>
          </a:p>
        </p:txBody>
      </p:sp>
      <p:pic>
        <p:nvPicPr>
          <p:cNvPr id="8" name="図 7" descr="MC900434411.WM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58204" y="840302"/>
            <a:ext cx="1009396" cy="1135570"/>
          </a:xfrm>
          <a:prstGeom prst="rect">
            <a:avLst/>
          </a:prstGeom>
        </p:spPr>
      </p:pic>
      <p:pic>
        <p:nvPicPr>
          <p:cNvPr id="9" name="図 8" descr="MC900424462.WM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54660" y="2447970"/>
            <a:ext cx="912940" cy="894434"/>
          </a:xfrm>
          <a:prstGeom prst="rect">
            <a:avLst/>
          </a:prstGeom>
        </p:spPr>
      </p:pic>
      <p:sp>
        <p:nvSpPr>
          <p:cNvPr id="10" name="正方形/長方形 9"/>
          <p:cNvSpPr/>
          <p:nvPr/>
        </p:nvSpPr>
        <p:spPr>
          <a:xfrm>
            <a:off x="1995647" y="2371967"/>
            <a:ext cx="5855910" cy="523220"/>
          </a:xfrm>
          <a:prstGeom prst="rect">
            <a:avLst/>
          </a:prstGeom>
        </p:spPr>
        <p:txBody>
          <a:bodyPr wrap="square">
            <a:spAutoFit/>
          </a:bodyPr>
          <a:lstStyle/>
          <a:p>
            <a:pPr lvl="0" algn="r"/>
            <a:r>
              <a:rPr lang="ja-JP" altLang="en-US" sz="2800" dirty="0" smtClean="0">
                <a:solidFill>
                  <a:srgbClr val="3366FF"/>
                </a:solidFill>
                <a:latin typeface="メイリオ"/>
                <a:ea typeface="メイリオ"/>
                <a:cs typeface="メイリオ"/>
              </a:rPr>
              <a:t>ということは？</a:t>
            </a:r>
            <a:endParaRPr lang="ja-JP" altLang="en-US" sz="2800" dirty="0">
              <a:solidFill>
                <a:srgbClr val="3366FF"/>
              </a:solidFill>
              <a:latin typeface="メイリオ"/>
              <a:ea typeface="メイリオ"/>
              <a:cs typeface="メイリオ"/>
            </a:endParaRPr>
          </a:p>
        </p:txBody>
      </p:sp>
      <p:sp>
        <p:nvSpPr>
          <p:cNvPr id="11" name="角丸四角形 10"/>
          <p:cNvSpPr/>
          <p:nvPr/>
        </p:nvSpPr>
        <p:spPr bwMode="auto">
          <a:xfrm>
            <a:off x="227014" y="4311650"/>
            <a:ext cx="1926683" cy="558860"/>
          </a:xfrm>
          <a:prstGeom prst="roundRect">
            <a:avLst>
              <a:gd name="adj" fmla="val 0"/>
            </a:avLst>
          </a:prstGeom>
          <a:solidFill>
            <a:srgbClr val="008000"/>
          </a:solidFill>
          <a:ln w="57150" cmpd="sng">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264"/>
              </a:spcBef>
              <a:spcAft>
                <a:spcPct val="0"/>
              </a:spcAft>
              <a:buClrTx/>
              <a:buSzTx/>
              <a:buFontTx/>
              <a:buNone/>
              <a:tabLst/>
            </a:pPr>
            <a:r>
              <a:rPr kumimoji="0" lang="ja-JP" altLang="en-US" sz="2400" b="0" i="0" u="none" strike="noStrike" cap="none" normalizeH="0" baseline="0" dirty="0" smtClean="0">
                <a:ln>
                  <a:noFill/>
                </a:ln>
                <a:solidFill>
                  <a:srgbClr val="FFFFFF"/>
                </a:solidFill>
                <a:effectLst/>
                <a:latin typeface="メイリオ"/>
                <a:ea typeface="メイリオ"/>
                <a:cs typeface="メイリオ"/>
              </a:rPr>
              <a:t>許容水準</a:t>
            </a:r>
          </a:p>
        </p:txBody>
      </p:sp>
      <p:sp>
        <p:nvSpPr>
          <p:cNvPr id="13" name="角丸四角形 12"/>
          <p:cNvSpPr/>
          <p:nvPr/>
        </p:nvSpPr>
        <p:spPr bwMode="auto">
          <a:xfrm>
            <a:off x="6988424" y="4311650"/>
            <a:ext cx="1925390" cy="558860"/>
          </a:xfrm>
          <a:prstGeom prst="roundRect">
            <a:avLst>
              <a:gd name="adj" fmla="val 0"/>
            </a:avLst>
          </a:prstGeom>
          <a:solidFill>
            <a:srgbClr val="008000"/>
          </a:solidFill>
          <a:ln w="57150" cmpd="sng">
            <a:noFill/>
            <a:headEnd type="none" w="med" len="med"/>
            <a:tailEnd type="none" w="med" len="med"/>
          </a:ln>
          <a:effectLst>
            <a:outerShdw blurRad="50800" dist="38100" dir="2700000" algn="tl" rotWithShape="0">
              <a:prstClr val="black">
                <a:alpha val="40000"/>
              </a:prstClr>
            </a:outerShdw>
          </a:effectLst>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264"/>
              </a:spcBef>
              <a:spcAft>
                <a:spcPct val="0"/>
              </a:spcAft>
              <a:buClrTx/>
              <a:buSzTx/>
              <a:buFontTx/>
              <a:buNone/>
              <a:tabLst/>
            </a:pPr>
            <a:r>
              <a:rPr kumimoji="0" lang="ja-JP" altLang="en-US" sz="2400" b="0" i="0" u="none" strike="noStrike" cap="none" normalizeH="0" baseline="0" dirty="0" smtClean="0">
                <a:ln>
                  <a:noFill/>
                </a:ln>
                <a:solidFill>
                  <a:srgbClr val="FFFFFF"/>
                </a:solidFill>
                <a:effectLst/>
                <a:latin typeface="メイリオ"/>
                <a:ea typeface="メイリオ"/>
                <a:cs typeface="メイリオ"/>
              </a:rPr>
              <a:t>達成基準</a:t>
            </a:r>
          </a:p>
        </p:txBody>
      </p:sp>
      <p:cxnSp>
        <p:nvCxnSpPr>
          <p:cNvPr id="14" name="直線コネクタ 13"/>
          <p:cNvCxnSpPr/>
          <p:nvPr/>
        </p:nvCxnSpPr>
        <p:spPr>
          <a:xfrm>
            <a:off x="227014" y="4930078"/>
            <a:ext cx="8686800" cy="1"/>
          </a:xfrm>
          <a:prstGeom prst="line">
            <a:avLst/>
          </a:prstGeom>
          <a:ln w="76200" cmpd="sng">
            <a:solidFill>
              <a:srgbClr val="800000"/>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17" name="二等辺三角形 16"/>
          <p:cNvSpPr/>
          <p:nvPr/>
        </p:nvSpPr>
        <p:spPr>
          <a:xfrm>
            <a:off x="2693988" y="4980938"/>
            <a:ext cx="3752849" cy="524512"/>
          </a:xfrm>
          <a:prstGeom prst="triangle">
            <a:avLst/>
          </a:prstGeom>
          <a:solidFill>
            <a:srgbClr val="8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8" name="正方形/長方形 17"/>
          <p:cNvSpPr/>
          <p:nvPr/>
        </p:nvSpPr>
        <p:spPr>
          <a:xfrm>
            <a:off x="4170303" y="5045670"/>
            <a:ext cx="800219" cy="461665"/>
          </a:xfrm>
          <a:prstGeom prst="rect">
            <a:avLst/>
          </a:prstGeom>
        </p:spPr>
        <p:txBody>
          <a:bodyPr wrap="none">
            <a:spAutoFit/>
          </a:bodyPr>
          <a:lstStyle/>
          <a:p>
            <a:pPr lvl="0" algn="ctr" defTabSz="914400" fontAlgn="base">
              <a:spcBef>
                <a:spcPts val="264"/>
              </a:spcBef>
              <a:spcAft>
                <a:spcPct val="0"/>
              </a:spcAft>
            </a:pPr>
            <a:r>
              <a:rPr kumimoji="0" lang="ja-JP" altLang="en-US" sz="2400" dirty="0" smtClean="0">
                <a:solidFill>
                  <a:srgbClr val="FFFFFF"/>
                </a:solidFill>
                <a:latin typeface="メイリオ"/>
                <a:ea typeface="メイリオ"/>
                <a:cs typeface="メイリオ"/>
              </a:rPr>
              <a:t>施策</a:t>
            </a:r>
            <a:endParaRPr kumimoji="0" lang="ja-JP" altLang="en-US" sz="2400" dirty="0">
              <a:solidFill>
                <a:srgbClr val="FFFFFF"/>
              </a:solidFill>
              <a:latin typeface="メイリオ"/>
              <a:ea typeface="メイリオ"/>
              <a:cs typeface="メイリオ"/>
            </a:endParaRPr>
          </a:p>
        </p:txBody>
      </p:sp>
      <p:sp>
        <p:nvSpPr>
          <p:cNvPr id="15" name="正方形/長方形 14"/>
          <p:cNvSpPr/>
          <p:nvPr/>
        </p:nvSpPr>
        <p:spPr>
          <a:xfrm>
            <a:off x="227014" y="5556250"/>
            <a:ext cx="8686800" cy="1006633"/>
          </a:xfrm>
          <a:prstGeom prst="rect">
            <a:avLst/>
          </a:prstGeom>
          <a:solidFill>
            <a:srgbClr val="0000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2114550" lvl="4" indent="-285750">
              <a:buFont typeface="Wingdings" charset="2"/>
              <a:buChar char="v"/>
            </a:pPr>
            <a:r>
              <a:rPr lang="ja-JP" altLang="en-US" sz="1600" dirty="0" smtClean="0">
                <a:solidFill>
                  <a:srgbClr val="FFFFFF"/>
                </a:solidFill>
                <a:latin typeface="メイリオ"/>
                <a:ea typeface="メイリオ"/>
                <a:cs typeface="メイリオ"/>
              </a:rPr>
              <a:t>一元</a:t>
            </a:r>
            <a:r>
              <a:rPr lang="ja-JP" altLang="en-US" sz="1600" dirty="0">
                <a:solidFill>
                  <a:srgbClr val="FFFFFF"/>
                </a:solidFill>
                <a:latin typeface="メイリオ"/>
                <a:ea typeface="メイリオ"/>
                <a:cs typeface="メイリオ"/>
              </a:rPr>
              <a:t>管理され利用状況を計測でき、利用ログを把握できる。</a:t>
            </a:r>
          </a:p>
          <a:p>
            <a:pPr marL="2114550" lvl="4" indent="-285750">
              <a:buFont typeface="Wingdings" charset="2"/>
              <a:buChar char="v"/>
            </a:pPr>
            <a:r>
              <a:rPr lang="ja-JP" altLang="en-US" sz="1600" dirty="0" smtClean="0">
                <a:solidFill>
                  <a:srgbClr val="FFFFFF"/>
                </a:solidFill>
                <a:latin typeface="メイリオ"/>
                <a:ea typeface="メイリオ"/>
                <a:cs typeface="メイリオ"/>
              </a:rPr>
              <a:t>必要</a:t>
            </a:r>
            <a:r>
              <a:rPr lang="ja-JP" altLang="en-US" sz="1600" dirty="0">
                <a:solidFill>
                  <a:srgbClr val="FFFFFF"/>
                </a:solidFill>
                <a:latin typeface="メイリオ"/>
                <a:ea typeface="メイリオ"/>
                <a:cs typeface="メイリオ"/>
              </a:rPr>
              <a:t>な時に必要な機能／性能／資源を調達・利用できる。</a:t>
            </a:r>
          </a:p>
          <a:p>
            <a:pPr marL="2114550" lvl="4" indent="-285750">
              <a:buFont typeface="Wingdings" charset="2"/>
              <a:buChar char="v"/>
            </a:pPr>
            <a:r>
              <a:rPr lang="ja-JP" altLang="en-US" sz="1600" dirty="0" smtClean="0">
                <a:solidFill>
                  <a:srgbClr val="FFFFFF"/>
                </a:solidFill>
                <a:latin typeface="メイリオ"/>
                <a:ea typeface="メイリオ"/>
                <a:cs typeface="メイリオ"/>
              </a:rPr>
              <a:t>管理</a:t>
            </a:r>
            <a:r>
              <a:rPr lang="ja-JP" altLang="en-US" sz="1600" dirty="0">
                <a:solidFill>
                  <a:srgbClr val="FFFFFF"/>
                </a:solidFill>
                <a:latin typeface="メイリオ"/>
                <a:ea typeface="メイリオ"/>
                <a:cs typeface="メイリオ"/>
              </a:rPr>
              <a:t>の対象が少なく、管理負担が少ない。</a:t>
            </a:r>
          </a:p>
        </p:txBody>
      </p:sp>
      <p:sp>
        <p:nvSpPr>
          <p:cNvPr id="16" name="テキスト ボックス 15"/>
          <p:cNvSpPr txBox="1"/>
          <p:nvPr/>
        </p:nvSpPr>
        <p:spPr>
          <a:xfrm>
            <a:off x="685800" y="5719429"/>
            <a:ext cx="1467068" cy="707886"/>
          </a:xfrm>
          <a:prstGeom prst="rect">
            <a:avLst/>
          </a:prstGeom>
          <a:noFill/>
        </p:spPr>
        <p:txBody>
          <a:bodyPr wrap="none" rtlCol="0">
            <a:spAutoFit/>
          </a:bodyPr>
          <a:lstStyle/>
          <a:p>
            <a:r>
              <a:rPr kumimoji="1" lang="ja-JP" altLang="en-US" sz="2000" dirty="0" smtClean="0">
                <a:solidFill>
                  <a:srgbClr val="FFFFFF"/>
                </a:solidFill>
                <a:latin typeface="メイリオ"/>
                <a:ea typeface="メイリオ"/>
                <a:cs typeface="メイリオ"/>
              </a:rPr>
              <a:t>クラウドで</a:t>
            </a:r>
            <a:endParaRPr kumimoji="1" lang="en-US" altLang="ja-JP" sz="2000" dirty="0" smtClean="0">
              <a:solidFill>
                <a:srgbClr val="FFFFFF"/>
              </a:solidFill>
              <a:latin typeface="メイリオ"/>
              <a:ea typeface="メイリオ"/>
              <a:cs typeface="メイリオ"/>
            </a:endParaRPr>
          </a:p>
          <a:p>
            <a:r>
              <a:rPr lang="ja-JP" altLang="en-US" sz="2000" dirty="0" smtClean="0">
                <a:solidFill>
                  <a:srgbClr val="FFFFFF"/>
                </a:solidFill>
                <a:latin typeface="メイリオ"/>
                <a:ea typeface="メイリオ"/>
                <a:cs typeface="メイリオ"/>
              </a:rPr>
              <a:t>できること</a:t>
            </a:r>
            <a:endParaRPr kumimoji="1" lang="ja-JP" altLang="en-US" sz="2000" dirty="0">
              <a:solidFill>
                <a:srgbClr val="FFFFFF"/>
              </a:solidFill>
              <a:latin typeface="メイリオ"/>
              <a:ea typeface="メイリオ"/>
              <a:cs typeface="メイリオ"/>
            </a:endParaRPr>
          </a:p>
        </p:txBody>
      </p:sp>
    </p:spTree>
    <p:extLst>
      <p:ext uri="{BB962C8B-B14F-4D97-AF65-F5344CB8AC3E}">
        <p14:creationId xmlns:p14="http://schemas.microsoft.com/office/powerpoint/2010/main" val="3800052933"/>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Rectangle 6"/>
          <p:cNvSpPr>
            <a:spLocks noGrp="1" noChangeArrowheads="1"/>
          </p:cNvSpPr>
          <p:nvPr>
            <p:ph type="title"/>
          </p:nvPr>
        </p:nvSpPr>
        <p:spPr>
          <a:xfrm>
            <a:off x="152400" y="152400"/>
            <a:ext cx="8991600" cy="533400"/>
          </a:xfrm>
        </p:spPr>
        <p:txBody>
          <a:bodyPr/>
          <a:lstStyle/>
          <a:p>
            <a:pPr eaLnBrk="1" hangingPunct="1"/>
            <a:r>
              <a:rPr lang="ja-JP" altLang="en-US" sz="2800" dirty="0" smtClean="0">
                <a:ea typeface="ＭＳ Ｐゴシック" charset="-128"/>
              </a:rPr>
              <a:t>セキュリティが心配という都市伝説</a:t>
            </a:r>
            <a:endParaRPr lang="ja-JP" altLang="en-US" sz="1800" dirty="0" smtClean="0">
              <a:ea typeface="ＭＳ Ｐゴシック" charset="-128"/>
            </a:endParaRPr>
          </a:p>
        </p:txBody>
      </p:sp>
      <p:sp>
        <p:nvSpPr>
          <p:cNvPr id="10" name="角丸四角形 9"/>
          <p:cNvSpPr/>
          <p:nvPr/>
        </p:nvSpPr>
        <p:spPr bwMode="auto">
          <a:xfrm>
            <a:off x="228600" y="1117534"/>
            <a:ext cx="8686800" cy="1447800"/>
          </a:xfrm>
          <a:prstGeom prst="roundRect">
            <a:avLst>
              <a:gd name="adj" fmla="val 0"/>
            </a:avLst>
          </a:prstGeom>
          <a:solidFill>
            <a:srgbClr val="33ACBD"/>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000090"/>
              </a:solidFill>
              <a:effectLst/>
              <a:latin typeface="Arial"/>
              <a:ea typeface="ＭＳ Ｐゴシック"/>
              <a:cs typeface="Arial"/>
            </a:endParaRPr>
          </a:p>
        </p:txBody>
      </p:sp>
      <p:sp>
        <p:nvSpPr>
          <p:cNvPr id="18" name="角丸四角形 17"/>
          <p:cNvSpPr/>
          <p:nvPr/>
        </p:nvSpPr>
        <p:spPr bwMode="auto">
          <a:xfrm>
            <a:off x="228600" y="2641534"/>
            <a:ext cx="8686800" cy="1447800"/>
          </a:xfrm>
          <a:prstGeom prst="roundRect">
            <a:avLst>
              <a:gd name="adj" fmla="val 0"/>
            </a:avLst>
          </a:prstGeom>
          <a:solidFill>
            <a:srgbClr val="33ACBD"/>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000090"/>
              </a:solidFill>
              <a:effectLst/>
              <a:latin typeface="Arial"/>
              <a:ea typeface="ＭＳ Ｐゴシック"/>
              <a:cs typeface="Arial"/>
            </a:endParaRPr>
          </a:p>
        </p:txBody>
      </p:sp>
      <p:sp>
        <p:nvSpPr>
          <p:cNvPr id="19" name="角丸四角形 18"/>
          <p:cNvSpPr/>
          <p:nvPr/>
        </p:nvSpPr>
        <p:spPr bwMode="auto">
          <a:xfrm>
            <a:off x="228600" y="4165534"/>
            <a:ext cx="8686800" cy="1447800"/>
          </a:xfrm>
          <a:prstGeom prst="roundRect">
            <a:avLst>
              <a:gd name="adj" fmla="val 0"/>
            </a:avLst>
          </a:prstGeom>
          <a:solidFill>
            <a:srgbClr val="33ACBD"/>
          </a:solidFill>
          <a:ln>
            <a:noFill/>
            <a:headEnd type="none" w="med" len="med"/>
            <a:tailEnd type="none" w="med" len="med"/>
          </a:ln>
          <a:extLst/>
        </p:spPr>
        <p:style>
          <a:lnRef idx="1">
            <a:schemeClr val="accent1"/>
          </a:lnRef>
          <a:fillRef idx="2">
            <a:schemeClr val="accent1"/>
          </a:fillRef>
          <a:effectRef idx="1">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000090"/>
              </a:solidFill>
              <a:effectLst/>
              <a:latin typeface="Arial"/>
              <a:ea typeface="ＭＳ Ｐゴシック"/>
              <a:cs typeface="Arial"/>
            </a:endParaRPr>
          </a:p>
        </p:txBody>
      </p:sp>
      <p:sp>
        <p:nvSpPr>
          <p:cNvPr id="14" name="テキスト ボックス 13"/>
          <p:cNvSpPr txBox="1"/>
          <p:nvPr/>
        </p:nvSpPr>
        <p:spPr>
          <a:xfrm>
            <a:off x="409783" y="1286860"/>
            <a:ext cx="3534541" cy="400110"/>
          </a:xfrm>
          <a:prstGeom prst="rect">
            <a:avLst/>
          </a:prstGeom>
          <a:noFill/>
        </p:spPr>
        <p:txBody>
          <a:bodyPr wrap="none" rtlCol="0">
            <a:spAutoFit/>
          </a:bodyPr>
          <a:lstStyle/>
          <a:p>
            <a:r>
              <a:rPr kumimoji="1" lang="ja-JP" altLang="en-US" sz="2000" dirty="0" smtClean="0">
                <a:solidFill>
                  <a:srgbClr val="FFFF00"/>
                </a:solidFill>
                <a:latin typeface="Arial"/>
                <a:ea typeface="ＭＳ Ｐゴシック"/>
                <a:cs typeface="Arial"/>
              </a:rPr>
              <a:t>セキュリティ</a:t>
            </a:r>
            <a:r>
              <a:rPr kumimoji="1" lang="ja-JP" altLang="en-US" sz="1400" dirty="0" smtClean="0">
                <a:solidFill>
                  <a:srgbClr val="FFFFFF"/>
                </a:solidFill>
                <a:latin typeface="Arial"/>
                <a:ea typeface="ＭＳ Ｐゴシック"/>
                <a:cs typeface="Arial"/>
              </a:rPr>
              <a:t>が心配なので使えない？！</a:t>
            </a:r>
            <a:endParaRPr kumimoji="1" lang="ja-JP" altLang="en-US" sz="1400" dirty="0">
              <a:solidFill>
                <a:srgbClr val="FFFFFF"/>
              </a:solidFill>
              <a:latin typeface="Arial"/>
              <a:ea typeface="ＭＳ Ｐゴシック"/>
              <a:cs typeface="Arial"/>
            </a:endParaRPr>
          </a:p>
        </p:txBody>
      </p:sp>
      <p:sp>
        <p:nvSpPr>
          <p:cNvPr id="22" name="テキスト ボックス 21"/>
          <p:cNvSpPr txBox="1"/>
          <p:nvPr/>
        </p:nvSpPr>
        <p:spPr>
          <a:xfrm>
            <a:off x="409783" y="2793934"/>
            <a:ext cx="5455340" cy="400110"/>
          </a:xfrm>
          <a:prstGeom prst="rect">
            <a:avLst/>
          </a:prstGeom>
          <a:noFill/>
        </p:spPr>
        <p:txBody>
          <a:bodyPr wrap="none" rtlCol="0">
            <a:spAutoFit/>
          </a:bodyPr>
          <a:lstStyle/>
          <a:p>
            <a:r>
              <a:rPr kumimoji="1" lang="ja-JP" altLang="en-US" sz="2000" dirty="0" smtClean="0">
                <a:solidFill>
                  <a:srgbClr val="FFFF00"/>
                </a:solidFill>
                <a:latin typeface="Arial"/>
                <a:ea typeface="ＭＳ Ｐゴシック"/>
                <a:cs typeface="Arial"/>
              </a:rPr>
              <a:t>ネットワーク・パフォーマンス</a:t>
            </a:r>
            <a:r>
              <a:rPr kumimoji="1" lang="ja-JP" altLang="en-US" sz="1400" dirty="0" smtClean="0">
                <a:solidFill>
                  <a:srgbClr val="FFFFFF"/>
                </a:solidFill>
                <a:latin typeface="Arial"/>
                <a:ea typeface="ＭＳ Ｐゴシック"/>
                <a:cs typeface="Arial"/>
              </a:rPr>
              <a:t>が</a:t>
            </a:r>
            <a:r>
              <a:rPr lang="ja-JP" altLang="en-US" sz="1400" dirty="0" smtClean="0">
                <a:solidFill>
                  <a:srgbClr val="FFFFFF"/>
                </a:solidFill>
                <a:latin typeface="Arial"/>
                <a:ea typeface="ＭＳ Ｐゴシック"/>
                <a:cs typeface="Arial"/>
              </a:rPr>
              <a:t>不安定なので</a:t>
            </a:r>
            <a:r>
              <a:rPr kumimoji="1" lang="ja-JP" altLang="en-US" sz="1400" dirty="0" smtClean="0">
                <a:solidFill>
                  <a:srgbClr val="FFFFFF"/>
                </a:solidFill>
                <a:latin typeface="Arial"/>
                <a:ea typeface="ＭＳ Ｐゴシック"/>
                <a:cs typeface="Arial"/>
              </a:rPr>
              <a:t>使えない？！</a:t>
            </a:r>
            <a:endParaRPr kumimoji="1" lang="ja-JP" altLang="en-US" sz="1400" dirty="0">
              <a:solidFill>
                <a:srgbClr val="FFFFFF"/>
              </a:solidFill>
              <a:latin typeface="Arial"/>
              <a:ea typeface="ＭＳ Ｐゴシック"/>
              <a:cs typeface="Arial"/>
            </a:endParaRPr>
          </a:p>
        </p:txBody>
      </p:sp>
      <p:sp>
        <p:nvSpPr>
          <p:cNvPr id="23" name="テキスト ボックス 22"/>
          <p:cNvSpPr txBox="1"/>
          <p:nvPr/>
        </p:nvSpPr>
        <p:spPr>
          <a:xfrm>
            <a:off x="409783" y="4298069"/>
            <a:ext cx="5465258" cy="400110"/>
          </a:xfrm>
          <a:prstGeom prst="rect">
            <a:avLst/>
          </a:prstGeom>
          <a:noFill/>
        </p:spPr>
        <p:txBody>
          <a:bodyPr wrap="none" rtlCol="0">
            <a:spAutoFit/>
          </a:bodyPr>
          <a:lstStyle/>
          <a:p>
            <a:r>
              <a:rPr kumimoji="1" lang="ja-JP" altLang="en-US" sz="2000" dirty="0" smtClean="0">
                <a:solidFill>
                  <a:srgbClr val="FFFF00"/>
                </a:solidFill>
                <a:latin typeface="Arial"/>
                <a:ea typeface="ＭＳ Ｐゴシック"/>
                <a:cs typeface="Arial"/>
              </a:rPr>
              <a:t>既存システムからの移行</a:t>
            </a:r>
            <a:r>
              <a:rPr kumimoji="1" lang="ja-JP" altLang="en-US" sz="1400" dirty="0" smtClean="0">
                <a:solidFill>
                  <a:srgbClr val="FFFFFF"/>
                </a:solidFill>
                <a:latin typeface="Arial"/>
                <a:ea typeface="ＭＳ Ｐゴシック"/>
                <a:cs typeface="Arial"/>
              </a:rPr>
              <a:t>に手間がかかるので使えない？！</a:t>
            </a:r>
            <a:endParaRPr kumimoji="1" lang="ja-JP" altLang="en-US" sz="1400" dirty="0">
              <a:solidFill>
                <a:srgbClr val="FFFFFF"/>
              </a:solidFill>
              <a:latin typeface="Arial"/>
              <a:ea typeface="ＭＳ Ｐゴシック"/>
              <a:cs typeface="Arial"/>
            </a:endParaRPr>
          </a:p>
        </p:txBody>
      </p:sp>
      <p:sp>
        <p:nvSpPr>
          <p:cNvPr id="15" name="正方形/長方形 14"/>
          <p:cNvSpPr/>
          <p:nvPr/>
        </p:nvSpPr>
        <p:spPr>
          <a:xfrm>
            <a:off x="457200" y="1674270"/>
            <a:ext cx="8458200" cy="738664"/>
          </a:xfrm>
          <a:prstGeom prst="rect">
            <a:avLst/>
          </a:prstGeom>
        </p:spPr>
        <p:txBody>
          <a:bodyPr wrap="square">
            <a:spAutoFit/>
          </a:bodyPr>
          <a:lstStyle/>
          <a:p>
            <a:pPr marL="171450" indent="-171450">
              <a:buFont typeface="Wingdings" charset="2"/>
              <a:buChar char="v"/>
            </a:pPr>
            <a:r>
              <a:rPr lang="ja-JP" altLang="en-US" sz="1400" dirty="0" smtClean="0">
                <a:solidFill>
                  <a:srgbClr val="FFFFFF"/>
                </a:solidFill>
                <a:latin typeface="Arial"/>
                <a:ea typeface="ＭＳ Ｐゴシック"/>
                <a:cs typeface="Arial"/>
              </a:rPr>
              <a:t>セキュリティ専門部隊が、</a:t>
            </a:r>
            <a:r>
              <a:rPr lang="ja-JP" altLang="ja-JP" sz="1400" dirty="0" smtClean="0">
                <a:solidFill>
                  <a:srgbClr val="FFFFFF"/>
                </a:solidFill>
                <a:latin typeface="Arial"/>
                <a:ea typeface="ＭＳ Ｐゴシック"/>
                <a:cs typeface="Arial"/>
              </a:rPr>
              <a:t>データセンター</a:t>
            </a:r>
            <a:r>
              <a:rPr lang="ja-JP" altLang="ja-JP" sz="1400" dirty="0">
                <a:solidFill>
                  <a:srgbClr val="FFFFFF"/>
                </a:solidFill>
                <a:latin typeface="Arial"/>
                <a:ea typeface="ＭＳ Ｐゴシック"/>
                <a:cs typeface="Arial"/>
              </a:rPr>
              <a:t>やネットワークなど物理</a:t>
            </a:r>
            <a:r>
              <a:rPr lang="ja-JP" altLang="ja-JP" sz="1400" dirty="0" smtClean="0">
                <a:solidFill>
                  <a:srgbClr val="FFFFFF"/>
                </a:solidFill>
                <a:latin typeface="Arial"/>
                <a:ea typeface="ＭＳ Ｐゴシック"/>
                <a:cs typeface="Arial"/>
              </a:rPr>
              <a:t>インフラ</a:t>
            </a:r>
            <a:r>
              <a:rPr lang="ja-JP" altLang="en-US" sz="1400" dirty="0" smtClean="0">
                <a:solidFill>
                  <a:srgbClr val="FFFFFF"/>
                </a:solidFill>
                <a:latin typeface="Arial"/>
                <a:ea typeface="ＭＳ Ｐゴシック"/>
                <a:cs typeface="Arial"/>
              </a:rPr>
              <a:t>を</a:t>
            </a:r>
            <a:r>
              <a:rPr lang="en-US" altLang="ja-JP" sz="1400" dirty="0" smtClean="0">
                <a:solidFill>
                  <a:srgbClr val="FFFFFF"/>
                </a:solidFill>
                <a:latin typeface="Arial"/>
                <a:ea typeface="ＭＳ Ｐゴシック"/>
                <a:cs typeface="Arial"/>
              </a:rPr>
              <a:t>24</a:t>
            </a:r>
            <a:r>
              <a:rPr lang="ja-JP" altLang="ja-JP" sz="1400" dirty="0">
                <a:solidFill>
                  <a:srgbClr val="FFFFFF"/>
                </a:solidFill>
                <a:latin typeface="Arial"/>
                <a:ea typeface="ＭＳ Ｐゴシック"/>
                <a:cs typeface="Arial"/>
              </a:rPr>
              <a:t>時間</a:t>
            </a:r>
            <a:r>
              <a:rPr lang="en-US" altLang="ja-JP" sz="1400" dirty="0">
                <a:solidFill>
                  <a:srgbClr val="FFFFFF"/>
                </a:solidFill>
                <a:latin typeface="Arial"/>
                <a:ea typeface="ＭＳ Ｐゴシック"/>
                <a:cs typeface="Arial"/>
              </a:rPr>
              <a:t>365</a:t>
            </a:r>
            <a:r>
              <a:rPr lang="ja-JP" altLang="ja-JP" sz="1400" dirty="0" smtClean="0">
                <a:solidFill>
                  <a:srgbClr val="FFFFFF"/>
                </a:solidFill>
                <a:latin typeface="Arial"/>
                <a:ea typeface="ＭＳ Ｐゴシック"/>
                <a:cs typeface="Arial"/>
              </a:rPr>
              <a:t>日</a:t>
            </a:r>
            <a:r>
              <a:rPr lang="ja-JP" altLang="en-US" sz="1400" dirty="0" smtClean="0">
                <a:solidFill>
                  <a:srgbClr val="FFFFFF"/>
                </a:solidFill>
                <a:latin typeface="Arial"/>
                <a:ea typeface="ＭＳ Ｐゴシック"/>
                <a:cs typeface="Arial"/>
              </a:rPr>
              <a:t>対応</a:t>
            </a:r>
            <a:endParaRPr lang="en-US" altLang="ja-JP" sz="1400" dirty="0" smtClean="0">
              <a:solidFill>
                <a:srgbClr val="FFFFFF"/>
              </a:solidFill>
              <a:latin typeface="Arial"/>
              <a:ea typeface="ＭＳ Ｐゴシック"/>
              <a:cs typeface="Arial"/>
            </a:endParaRPr>
          </a:p>
          <a:p>
            <a:pPr marL="171450" indent="-171450">
              <a:buFont typeface="Wingdings" charset="2"/>
              <a:buChar char="v"/>
            </a:pPr>
            <a:r>
              <a:rPr lang="en-US" altLang="ja-JP" sz="1400" dirty="0" smtClean="0">
                <a:solidFill>
                  <a:srgbClr val="FFFFFF"/>
                </a:solidFill>
                <a:latin typeface="Arial"/>
                <a:ea typeface="ＭＳ Ｐゴシック"/>
                <a:cs typeface="Arial"/>
              </a:rPr>
              <a:t>SOC2</a:t>
            </a:r>
            <a:r>
              <a:rPr lang="ja-JP" altLang="ja-JP" sz="1400" dirty="0">
                <a:solidFill>
                  <a:srgbClr val="FFFFFF"/>
                </a:solidFill>
                <a:latin typeface="Arial"/>
                <a:ea typeface="ＭＳ Ｐゴシック"/>
                <a:cs typeface="Arial"/>
              </a:rPr>
              <a:t>、</a:t>
            </a:r>
            <a:r>
              <a:rPr lang="en-US" altLang="ja-JP" sz="1400" dirty="0">
                <a:solidFill>
                  <a:srgbClr val="FFFFFF"/>
                </a:solidFill>
                <a:latin typeface="Arial"/>
                <a:ea typeface="ＭＳ Ｐゴシック"/>
                <a:cs typeface="Arial"/>
              </a:rPr>
              <a:t>FIPS 140-2</a:t>
            </a:r>
            <a:r>
              <a:rPr lang="ja-JP" altLang="ja-JP" sz="1400" dirty="0">
                <a:solidFill>
                  <a:srgbClr val="FFFFFF"/>
                </a:solidFill>
                <a:latin typeface="Arial"/>
                <a:ea typeface="ＭＳ Ｐゴシック"/>
                <a:cs typeface="Arial"/>
              </a:rPr>
              <a:t>、</a:t>
            </a:r>
            <a:r>
              <a:rPr lang="en-US" altLang="ja-JP" sz="1400" dirty="0">
                <a:solidFill>
                  <a:srgbClr val="FFFFFF"/>
                </a:solidFill>
                <a:latin typeface="Arial"/>
                <a:ea typeface="ＭＳ Ｐゴシック"/>
                <a:cs typeface="Arial"/>
              </a:rPr>
              <a:t>ISO 27001</a:t>
            </a:r>
            <a:r>
              <a:rPr lang="ja-JP" altLang="ja-JP" sz="1400" dirty="0">
                <a:solidFill>
                  <a:srgbClr val="FFFFFF"/>
                </a:solidFill>
                <a:latin typeface="Arial"/>
                <a:ea typeface="ＭＳ Ｐゴシック"/>
                <a:cs typeface="Arial"/>
              </a:rPr>
              <a:t>、</a:t>
            </a:r>
            <a:r>
              <a:rPr lang="en-US" altLang="ja-JP" sz="1400" dirty="0">
                <a:solidFill>
                  <a:srgbClr val="FFFFFF"/>
                </a:solidFill>
                <a:latin typeface="Arial"/>
                <a:ea typeface="ＭＳ Ｐゴシック"/>
                <a:cs typeface="Arial"/>
              </a:rPr>
              <a:t>ITAR</a:t>
            </a:r>
            <a:r>
              <a:rPr lang="ja-JP" altLang="ja-JP" sz="1400" dirty="0">
                <a:solidFill>
                  <a:srgbClr val="FFFFFF"/>
                </a:solidFill>
                <a:latin typeface="Arial"/>
                <a:ea typeface="ＭＳ Ｐゴシック"/>
                <a:cs typeface="Arial"/>
              </a:rPr>
              <a:t>、</a:t>
            </a:r>
            <a:r>
              <a:rPr lang="en-US" altLang="ja-JP" sz="1400" dirty="0">
                <a:solidFill>
                  <a:srgbClr val="FFFFFF"/>
                </a:solidFill>
                <a:latin typeface="Arial"/>
                <a:ea typeface="ＭＳ Ｐゴシック"/>
                <a:cs typeface="Arial"/>
              </a:rPr>
              <a:t>PCIDSS</a:t>
            </a:r>
            <a:r>
              <a:rPr lang="ja-JP" altLang="ja-JP" sz="1400" dirty="0" smtClean="0">
                <a:solidFill>
                  <a:srgbClr val="FFFFFF"/>
                </a:solidFill>
                <a:latin typeface="Arial"/>
                <a:ea typeface="ＭＳ Ｐゴシック"/>
                <a:cs typeface="Arial"/>
              </a:rPr>
              <a:t>など第三者</a:t>
            </a:r>
            <a:r>
              <a:rPr lang="ja-JP" altLang="ja-JP" sz="1400" dirty="0">
                <a:solidFill>
                  <a:srgbClr val="FFFFFF"/>
                </a:solidFill>
                <a:latin typeface="Arial"/>
                <a:ea typeface="ＭＳ Ｐゴシック"/>
                <a:cs typeface="Arial"/>
              </a:rPr>
              <a:t>機関による認証を</a:t>
            </a:r>
            <a:r>
              <a:rPr lang="ja-JP" altLang="ja-JP" sz="1400" dirty="0" smtClean="0">
                <a:solidFill>
                  <a:srgbClr val="FFFFFF"/>
                </a:solidFill>
                <a:latin typeface="Arial"/>
                <a:ea typeface="ＭＳ Ｐゴシック"/>
                <a:cs typeface="Arial"/>
              </a:rPr>
              <a:t>通し情報</a:t>
            </a:r>
            <a:r>
              <a:rPr lang="ja-JP" altLang="ja-JP" sz="1400" dirty="0">
                <a:solidFill>
                  <a:srgbClr val="FFFFFF"/>
                </a:solidFill>
                <a:latin typeface="Arial"/>
                <a:ea typeface="ＭＳ Ｐゴシック"/>
                <a:cs typeface="Arial"/>
              </a:rPr>
              <a:t>を</a:t>
            </a:r>
            <a:r>
              <a:rPr lang="ja-JP" altLang="ja-JP" sz="1400" dirty="0" smtClean="0">
                <a:solidFill>
                  <a:srgbClr val="FFFFFF"/>
                </a:solidFill>
                <a:latin typeface="Arial"/>
                <a:ea typeface="ＭＳ Ｐゴシック"/>
                <a:cs typeface="Arial"/>
              </a:rPr>
              <a:t>開示</a:t>
            </a:r>
            <a:endParaRPr lang="ja-JP" altLang="ja-JP" sz="1400" dirty="0">
              <a:solidFill>
                <a:srgbClr val="FFFFFF"/>
              </a:solidFill>
              <a:latin typeface="Arial"/>
              <a:ea typeface="ＭＳ Ｐゴシック"/>
              <a:cs typeface="Arial"/>
            </a:endParaRPr>
          </a:p>
          <a:p>
            <a:pPr marL="171450" indent="-171450">
              <a:buFont typeface="Wingdings" charset="2"/>
              <a:buChar char="v"/>
            </a:pPr>
            <a:r>
              <a:rPr lang="ja-JP" altLang="ja-JP" sz="1400" dirty="0" smtClean="0">
                <a:solidFill>
                  <a:srgbClr val="FFFFFF"/>
                </a:solidFill>
                <a:latin typeface="Arial"/>
                <a:ea typeface="ＭＳ Ｐゴシック"/>
                <a:cs typeface="Arial"/>
              </a:rPr>
              <a:t>金融</a:t>
            </a:r>
            <a:r>
              <a:rPr lang="ja-JP" altLang="ja-JP" sz="1400" dirty="0">
                <a:solidFill>
                  <a:srgbClr val="FFFFFF"/>
                </a:solidFill>
                <a:latin typeface="Arial"/>
                <a:ea typeface="ＭＳ Ｐゴシック"/>
                <a:cs typeface="Arial"/>
              </a:rPr>
              <a:t>機関に於いて情報セキュリティ対策の指針となって</a:t>
            </a:r>
            <a:r>
              <a:rPr lang="ja-JP" altLang="ja-JP" sz="1400" dirty="0" smtClean="0">
                <a:solidFill>
                  <a:srgbClr val="FFFFFF"/>
                </a:solidFill>
                <a:latin typeface="Arial"/>
                <a:ea typeface="ＭＳ Ｐゴシック"/>
                <a:cs typeface="Arial"/>
              </a:rPr>
              <a:t>いる「</a:t>
            </a:r>
            <a:r>
              <a:rPr lang="en-US" altLang="ja-JP" sz="1400" dirty="0">
                <a:solidFill>
                  <a:srgbClr val="FFFFFF"/>
                </a:solidFill>
                <a:latin typeface="Arial"/>
                <a:ea typeface="ＭＳ Ｐゴシック"/>
                <a:cs typeface="Arial"/>
              </a:rPr>
              <a:t>FISC </a:t>
            </a:r>
            <a:r>
              <a:rPr lang="ja-JP" altLang="ja-JP" sz="1400" dirty="0">
                <a:solidFill>
                  <a:srgbClr val="FFFFFF"/>
                </a:solidFill>
                <a:latin typeface="Arial"/>
                <a:ea typeface="ＭＳ Ｐゴシック"/>
                <a:cs typeface="Arial"/>
              </a:rPr>
              <a:t>安全対策基準</a:t>
            </a:r>
            <a:r>
              <a:rPr lang="ja-JP" altLang="ja-JP" sz="1400" dirty="0" smtClean="0">
                <a:solidFill>
                  <a:srgbClr val="FFFFFF"/>
                </a:solidFill>
                <a:latin typeface="Arial"/>
                <a:ea typeface="ＭＳ Ｐゴシック"/>
                <a:cs typeface="Arial"/>
              </a:rPr>
              <a:t>」に準拠</a:t>
            </a:r>
            <a:endParaRPr lang="ja-JP" altLang="ja-JP" sz="1400" dirty="0">
              <a:solidFill>
                <a:srgbClr val="FFFFFF"/>
              </a:solidFill>
              <a:latin typeface="Arial"/>
              <a:ea typeface="ＭＳ Ｐゴシック"/>
              <a:cs typeface="Arial"/>
            </a:endParaRPr>
          </a:p>
        </p:txBody>
      </p:sp>
      <p:sp>
        <p:nvSpPr>
          <p:cNvPr id="16" name="正方形/長方形 15"/>
          <p:cNvSpPr/>
          <p:nvPr/>
        </p:nvSpPr>
        <p:spPr>
          <a:xfrm>
            <a:off x="457200" y="3194044"/>
            <a:ext cx="8458200" cy="738664"/>
          </a:xfrm>
          <a:prstGeom prst="rect">
            <a:avLst/>
          </a:prstGeom>
        </p:spPr>
        <p:txBody>
          <a:bodyPr wrap="square">
            <a:spAutoFit/>
          </a:bodyPr>
          <a:lstStyle/>
          <a:p>
            <a:pPr marL="171450" indent="-171450">
              <a:buFont typeface="Wingdings" charset="2"/>
              <a:buChar char="v"/>
            </a:pPr>
            <a:r>
              <a:rPr lang="ja-JP" altLang="ja-JP" sz="1400" dirty="0">
                <a:solidFill>
                  <a:srgbClr val="FFFFFF"/>
                </a:solidFill>
                <a:latin typeface="Arial"/>
                <a:ea typeface="ＭＳ Ｐゴシック"/>
                <a:cs typeface="Arial"/>
              </a:rPr>
              <a:t>インターネットで接続する以外に、専用線で</a:t>
            </a:r>
            <a:r>
              <a:rPr lang="ja-JP" altLang="ja-JP" sz="1400" dirty="0" smtClean="0">
                <a:solidFill>
                  <a:srgbClr val="FFFFFF"/>
                </a:solidFill>
                <a:latin typeface="Arial"/>
                <a:ea typeface="ＭＳ Ｐゴシック"/>
                <a:cs typeface="Arial"/>
              </a:rPr>
              <a:t>接続</a:t>
            </a:r>
            <a:r>
              <a:rPr lang="ja-JP" altLang="en-US" sz="1400" dirty="0" smtClean="0">
                <a:solidFill>
                  <a:srgbClr val="FFFFFF"/>
                </a:solidFill>
                <a:latin typeface="Arial"/>
                <a:ea typeface="ＭＳ Ｐゴシック"/>
                <a:cs typeface="Arial"/>
              </a:rPr>
              <a:t>も可能。</a:t>
            </a:r>
            <a:endParaRPr lang="en-US" altLang="ja-JP" sz="1400" dirty="0" smtClean="0">
              <a:solidFill>
                <a:srgbClr val="FFFFFF"/>
              </a:solidFill>
              <a:latin typeface="Arial"/>
              <a:ea typeface="ＭＳ Ｐゴシック"/>
              <a:cs typeface="Arial"/>
            </a:endParaRPr>
          </a:p>
          <a:p>
            <a:pPr marL="171450" indent="-171450">
              <a:buFont typeface="Wingdings" charset="2"/>
              <a:buChar char="v"/>
            </a:pPr>
            <a:r>
              <a:rPr lang="ja-JP" altLang="en-US" sz="1400" dirty="0" smtClean="0">
                <a:solidFill>
                  <a:srgbClr val="FFFFFF"/>
                </a:solidFill>
                <a:latin typeface="Arial"/>
                <a:ea typeface="ＭＳ Ｐゴシック"/>
                <a:cs typeface="Arial"/>
              </a:rPr>
              <a:t>自社のプライベート・ネットワークと</a:t>
            </a:r>
            <a:r>
              <a:rPr lang="en-US" altLang="ja-JP" sz="1400" dirty="0" smtClean="0">
                <a:solidFill>
                  <a:srgbClr val="FFFFFF"/>
                </a:solidFill>
                <a:latin typeface="Arial"/>
                <a:ea typeface="ＭＳ Ｐゴシック"/>
                <a:cs typeface="Arial"/>
              </a:rPr>
              <a:t>L2</a:t>
            </a:r>
            <a:r>
              <a:rPr lang="ja-JP" altLang="en-US" sz="1400" dirty="0" smtClean="0">
                <a:solidFill>
                  <a:srgbClr val="FFFFFF"/>
                </a:solidFill>
                <a:latin typeface="Arial"/>
                <a:ea typeface="ＭＳ Ｐゴシック"/>
                <a:cs typeface="Arial"/>
              </a:rPr>
              <a:t>接続</a:t>
            </a:r>
            <a:endParaRPr lang="en-US" altLang="ja-JP" sz="1400" dirty="0" smtClean="0">
              <a:solidFill>
                <a:srgbClr val="FFFFFF"/>
              </a:solidFill>
              <a:latin typeface="Arial"/>
              <a:ea typeface="ＭＳ Ｐゴシック"/>
              <a:cs typeface="Arial"/>
            </a:endParaRPr>
          </a:p>
          <a:p>
            <a:pPr marL="171450" indent="-171450">
              <a:buFont typeface="Wingdings" charset="2"/>
              <a:buChar char="v"/>
            </a:pPr>
            <a:r>
              <a:rPr lang="ja-JP" altLang="en-US" sz="1400" dirty="0" smtClean="0">
                <a:solidFill>
                  <a:srgbClr val="FFFFFF"/>
                </a:solidFill>
                <a:latin typeface="Arial"/>
                <a:ea typeface="ＭＳ Ｐゴシック"/>
                <a:cs typeface="Arial"/>
              </a:rPr>
              <a:t>固定的な専用領域を提供しリソースを安定供給（バーチャル・プライベート・クラウド）</a:t>
            </a:r>
            <a:endParaRPr lang="ja-JP" altLang="en-US" sz="1400" dirty="0">
              <a:solidFill>
                <a:srgbClr val="FFFFFF"/>
              </a:solidFill>
              <a:latin typeface="Arial"/>
              <a:ea typeface="ＭＳ Ｐゴシック"/>
              <a:cs typeface="Arial"/>
            </a:endParaRPr>
          </a:p>
        </p:txBody>
      </p:sp>
      <p:sp>
        <p:nvSpPr>
          <p:cNvPr id="25" name="正方形/長方形 24"/>
          <p:cNvSpPr/>
          <p:nvPr/>
        </p:nvSpPr>
        <p:spPr>
          <a:xfrm>
            <a:off x="457200" y="4722270"/>
            <a:ext cx="8458200" cy="738664"/>
          </a:xfrm>
          <a:prstGeom prst="rect">
            <a:avLst/>
          </a:prstGeom>
        </p:spPr>
        <p:txBody>
          <a:bodyPr wrap="square">
            <a:spAutoFit/>
          </a:bodyPr>
          <a:lstStyle/>
          <a:p>
            <a:pPr marL="171450" indent="-171450">
              <a:buFont typeface="Wingdings" charset="2"/>
              <a:buChar char="v"/>
            </a:pPr>
            <a:r>
              <a:rPr lang="ja-JP" altLang="ja-JP" sz="1400" dirty="0">
                <a:solidFill>
                  <a:srgbClr val="FFFFFF"/>
                </a:solidFill>
                <a:latin typeface="Arial"/>
                <a:ea typeface="ＭＳ Ｐゴシック"/>
                <a:cs typeface="Arial"/>
              </a:rPr>
              <a:t>主要</a:t>
            </a:r>
            <a:r>
              <a:rPr lang="ja-JP" altLang="ja-JP" sz="1400" dirty="0" smtClean="0">
                <a:solidFill>
                  <a:srgbClr val="FFFFFF"/>
                </a:solidFill>
                <a:latin typeface="Arial"/>
                <a:ea typeface="ＭＳ Ｐゴシック"/>
                <a:cs typeface="Arial"/>
              </a:rPr>
              <a:t>な</a:t>
            </a:r>
            <a:r>
              <a:rPr lang="en-US" altLang="ja-JP" sz="1400" dirty="0" smtClean="0">
                <a:solidFill>
                  <a:srgbClr val="FFFFFF"/>
                </a:solidFill>
                <a:latin typeface="Arial"/>
                <a:ea typeface="ＭＳ Ｐゴシック"/>
                <a:cs typeface="Arial"/>
              </a:rPr>
              <a:t>OS</a:t>
            </a:r>
            <a:r>
              <a:rPr lang="ja-JP" altLang="ja-JP" sz="1400" dirty="0" smtClean="0">
                <a:solidFill>
                  <a:srgbClr val="FFFFFF"/>
                </a:solidFill>
                <a:latin typeface="Arial"/>
                <a:ea typeface="ＭＳ Ｐゴシック"/>
                <a:cs typeface="Arial"/>
              </a:rPr>
              <a:t>、</a:t>
            </a:r>
            <a:r>
              <a:rPr lang="ja-JP" altLang="ja-JP" sz="1400" dirty="0">
                <a:solidFill>
                  <a:srgbClr val="FFFFFF"/>
                </a:solidFill>
                <a:latin typeface="Arial"/>
                <a:ea typeface="ＭＳ Ｐゴシック"/>
                <a:cs typeface="Arial"/>
              </a:rPr>
              <a:t>ミドルウェア、ビジネス・アプリケーションをクラウドに</a:t>
            </a:r>
            <a:r>
              <a:rPr lang="ja-JP" altLang="ja-JP" sz="1400" dirty="0" smtClean="0">
                <a:solidFill>
                  <a:srgbClr val="FFFFFF"/>
                </a:solidFill>
                <a:latin typeface="Arial"/>
                <a:ea typeface="ＭＳ Ｐゴシック"/>
                <a:cs typeface="Arial"/>
              </a:rPr>
              <a:t>持ち込み</a:t>
            </a:r>
            <a:r>
              <a:rPr lang="ja-JP" altLang="en-US" sz="1400" dirty="0" smtClean="0">
                <a:solidFill>
                  <a:srgbClr val="FFFFFF"/>
                </a:solidFill>
                <a:latin typeface="Arial"/>
                <a:ea typeface="ＭＳ Ｐゴシック"/>
                <a:cs typeface="Arial"/>
              </a:rPr>
              <a:t>可能</a:t>
            </a:r>
            <a:endParaRPr lang="en-US" altLang="ja-JP" sz="1400" dirty="0" smtClean="0">
              <a:solidFill>
                <a:srgbClr val="FFFFFF"/>
              </a:solidFill>
              <a:latin typeface="Arial"/>
              <a:ea typeface="ＭＳ Ｐゴシック"/>
              <a:cs typeface="Arial"/>
            </a:endParaRPr>
          </a:p>
          <a:p>
            <a:pPr marL="171450" indent="-171450">
              <a:buFont typeface="Wingdings" charset="2"/>
              <a:buChar char="v"/>
            </a:pPr>
            <a:r>
              <a:rPr lang="en-US" altLang="ja-JP" sz="1400" dirty="0" smtClean="0">
                <a:solidFill>
                  <a:srgbClr val="FFFFFF"/>
                </a:solidFill>
                <a:latin typeface="Arial"/>
                <a:ea typeface="ＭＳ Ｐゴシック"/>
                <a:cs typeface="Arial"/>
              </a:rPr>
              <a:t>VM </a:t>
            </a:r>
            <a:r>
              <a:rPr lang="en-US" altLang="ja-JP" sz="1400" dirty="0">
                <a:solidFill>
                  <a:srgbClr val="FFFFFF"/>
                </a:solidFill>
                <a:latin typeface="Arial"/>
                <a:ea typeface="ＭＳ Ｐゴシック"/>
                <a:cs typeface="Arial"/>
              </a:rPr>
              <a:t>Ware</a:t>
            </a:r>
            <a:r>
              <a:rPr lang="ja-JP" altLang="ja-JP" sz="1400" dirty="0">
                <a:solidFill>
                  <a:srgbClr val="FFFFFF"/>
                </a:solidFill>
                <a:latin typeface="Arial"/>
                <a:ea typeface="ＭＳ Ｐゴシック"/>
                <a:cs typeface="Arial"/>
              </a:rPr>
              <a:t>、</a:t>
            </a:r>
            <a:r>
              <a:rPr lang="en-US" altLang="ja-JP" sz="1400" dirty="0">
                <a:solidFill>
                  <a:srgbClr val="FFFFFF"/>
                </a:solidFill>
                <a:latin typeface="Arial"/>
                <a:ea typeface="ＭＳ Ｐゴシック"/>
                <a:cs typeface="Arial"/>
              </a:rPr>
              <a:t>Hyper-V</a:t>
            </a:r>
            <a:r>
              <a:rPr lang="ja-JP" altLang="ja-JP" sz="1400" dirty="0">
                <a:solidFill>
                  <a:srgbClr val="FFFFFF"/>
                </a:solidFill>
                <a:latin typeface="Arial"/>
                <a:ea typeface="ＭＳ Ｐゴシック"/>
                <a:cs typeface="Arial"/>
              </a:rPr>
              <a:t>、</a:t>
            </a:r>
            <a:r>
              <a:rPr lang="en-US" altLang="ja-JP" sz="1400" dirty="0">
                <a:solidFill>
                  <a:srgbClr val="FFFFFF"/>
                </a:solidFill>
                <a:latin typeface="Arial"/>
                <a:ea typeface="ＭＳ Ｐゴシック"/>
                <a:cs typeface="Arial"/>
              </a:rPr>
              <a:t>KVM</a:t>
            </a:r>
            <a:r>
              <a:rPr lang="ja-JP" altLang="ja-JP" sz="1400" dirty="0" smtClean="0">
                <a:solidFill>
                  <a:srgbClr val="FFFFFF"/>
                </a:solidFill>
                <a:latin typeface="Arial"/>
                <a:ea typeface="ＭＳ Ｐゴシック"/>
                <a:cs typeface="Arial"/>
              </a:rPr>
              <a:t>など</a:t>
            </a:r>
            <a:r>
              <a:rPr lang="ja-JP" altLang="en-US" sz="1400" dirty="0" smtClean="0">
                <a:solidFill>
                  <a:srgbClr val="FFFFFF"/>
                </a:solidFill>
                <a:latin typeface="Arial"/>
                <a:ea typeface="ＭＳ Ｐゴシック"/>
                <a:cs typeface="Arial"/>
              </a:rPr>
              <a:t>複数の</a:t>
            </a:r>
            <a:r>
              <a:rPr lang="ja-JP" altLang="ja-JP" sz="1400" dirty="0" smtClean="0">
                <a:solidFill>
                  <a:srgbClr val="FFFFFF"/>
                </a:solidFill>
                <a:latin typeface="Arial"/>
                <a:ea typeface="ＭＳ Ｐゴシック"/>
                <a:cs typeface="Arial"/>
              </a:rPr>
              <a:t>仮想化基盤サポート、自社内仮想化</a:t>
            </a:r>
            <a:r>
              <a:rPr lang="ja-JP" altLang="ja-JP" sz="1400" dirty="0">
                <a:solidFill>
                  <a:srgbClr val="FFFFFF"/>
                </a:solidFill>
                <a:latin typeface="Arial"/>
                <a:ea typeface="ＭＳ Ｐゴシック"/>
                <a:cs typeface="Arial"/>
              </a:rPr>
              <a:t>基盤をその</a:t>
            </a:r>
            <a:r>
              <a:rPr lang="ja-JP" altLang="ja-JP" sz="1400" dirty="0" smtClean="0">
                <a:solidFill>
                  <a:srgbClr val="FFFFFF"/>
                </a:solidFill>
                <a:latin typeface="Arial"/>
                <a:ea typeface="ＭＳ Ｐゴシック"/>
                <a:cs typeface="Arial"/>
              </a:rPr>
              <a:t>まま</a:t>
            </a:r>
            <a:r>
              <a:rPr lang="ja-JP" altLang="en-US" sz="1400" dirty="0" smtClean="0">
                <a:solidFill>
                  <a:srgbClr val="FFFFFF"/>
                </a:solidFill>
                <a:latin typeface="Arial"/>
                <a:ea typeface="ＭＳ Ｐゴシック"/>
                <a:cs typeface="Arial"/>
              </a:rPr>
              <a:t>移行可能</a:t>
            </a:r>
            <a:endParaRPr lang="en-US" altLang="ja-JP" sz="1400" dirty="0" smtClean="0">
              <a:solidFill>
                <a:srgbClr val="FFFFFF"/>
              </a:solidFill>
              <a:latin typeface="Arial"/>
              <a:ea typeface="ＭＳ Ｐゴシック"/>
              <a:cs typeface="Arial"/>
            </a:endParaRPr>
          </a:p>
          <a:p>
            <a:pPr marL="171450" indent="-171450">
              <a:buFont typeface="Wingdings" charset="2"/>
              <a:buChar char="v"/>
            </a:pPr>
            <a:r>
              <a:rPr lang="ja-JP" altLang="en-US" sz="1400" dirty="0" smtClean="0">
                <a:solidFill>
                  <a:srgbClr val="FFFFFF"/>
                </a:solidFill>
                <a:latin typeface="Arial"/>
                <a:ea typeface="ＭＳ Ｐゴシック"/>
                <a:cs typeface="Arial"/>
              </a:rPr>
              <a:t>基幹業務移管の事例も拡大</a:t>
            </a:r>
            <a:r>
              <a:rPr lang="ja-JP" altLang="ja-JP" sz="1400" dirty="0" smtClean="0">
                <a:solidFill>
                  <a:srgbClr val="FFFFFF"/>
                </a:solidFill>
                <a:latin typeface="Arial"/>
                <a:ea typeface="ＭＳ Ｐゴシック"/>
                <a:cs typeface="Arial"/>
              </a:rPr>
              <a:t> </a:t>
            </a:r>
            <a:endParaRPr lang="ja-JP" altLang="en-US" sz="1400" dirty="0">
              <a:solidFill>
                <a:srgbClr val="FFFFFF"/>
              </a:solidFill>
              <a:latin typeface="Arial"/>
              <a:ea typeface="ＭＳ Ｐゴシック"/>
              <a:cs typeface="Arial"/>
            </a:endParaRPr>
          </a:p>
        </p:txBody>
      </p:sp>
      <p:sp>
        <p:nvSpPr>
          <p:cNvPr id="17" name="角丸四角形 16"/>
          <p:cNvSpPr/>
          <p:nvPr/>
        </p:nvSpPr>
        <p:spPr bwMode="auto">
          <a:xfrm>
            <a:off x="228600" y="5689534"/>
            <a:ext cx="2819400" cy="609600"/>
          </a:xfrm>
          <a:prstGeom prst="roundRect">
            <a:avLst>
              <a:gd name="adj" fmla="val 0"/>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Arial"/>
                <a:ea typeface="ＭＳ Ｐゴシック"/>
                <a:cs typeface="Arial"/>
              </a:rPr>
              <a:t>高度な災害強度の</a:t>
            </a:r>
            <a:endParaRPr kumimoji="0" lang="en-US" altLang="ja-JP" sz="1600" b="0" i="0" u="none" strike="noStrike" cap="none" normalizeH="0" baseline="0" dirty="0" smtClean="0">
              <a:ln>
                <a:noFill/>
              </a:ln>
              <a:solidFill>
                <a:srgbClr val="FFFFFF"/>
              </a:solidFill>
              <a:effectLst/>
              <a:latin typeface="Arial"/>
              <a:ea typeface="ＭＳ Ｐゴシック"/>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Arial"/>
                <a:ea typeface="ＭＳ Ｐゴシック"/>
                <a:cs typeface="Arial"/>
              </a:rPr>
              <a:t>データセンター</a:t>
            </a:r>
          </a:p>
        </p:txBody>
      </p:sp>
      <p:sp>
        <p:nvSpPr>
          <p:cNvPr id="27" name="角丸四角形 26"/>
          <p:cNvSpPr/>
          <p:nvPr/>
        </p:nvSpPr>
        <p:spPr bwMode="auto">
          <a:xfrm>
            <a:off x="3124200" y="5689534"/>
            <a:ext cx="2895600" cy="609600"/>
          </a:xfrm>
          <a:prstGeom prst="roundRect">
            <a:avLst>
              <a:gd name="adj" fmla="val 0"/>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Arial"/>
                <a:ea typeface="ＭＳ Ｐゴシック"/>
                <a:cs typeface="Arial"/>
              </a:rPr>
              <a:t>高いコストパフォーマンス</a:t>
            </a:r>
          </a:p>
        </p:txBody>
      </p:sp>
      <p:sp>
        <p:nvSpPr>
          <p:cNvPr id="28" name="角丸四角形 27"/>
          <p:cNvSpPr/>
          <p:nvPr/>
        </p:nvSpPr>
        <p:spPr bwMode="auto">
          <a:xfrm>
            <a:off x="6096000" y="5689534"/>
            <a:ext cx="2819400" cy="609600"/>
          </a:xfrm>
          <a:prstGeom prst="roundRect">
            <a:avLst>
              <a:gd name="adj" fmla="val 0"/>
            </a:avLst>
          </a:prstGeom>
          <a:solidFill>
            <a:srgbClr val="FF6666"/>
          </a:solidFill>
          <a:ln>
            <a:noFill/>
            <a:headEnd type="none" w="med" len="med"/>
            <a:tailEnd type="none" w="med" len="med"/>
          </a:ln>
          <a:extLst/>
        </p:spPr>
        <p:style>
          <a:lnRef idx="1">
            <a:schemeClr val="accent2"/>
          </a:lnRef>
          <a:fillRef idx="2">
            <a:schemeClr val="accent2"/>
          </a:fillRef>
          <a:effectRef idx="1">
            <a:schemeClr val="accent2"/>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dirty="0" smtClean="0">
                <a:solidFill>
                  <a:srgbClr val="FFFFFF"/>
                </a:solidFill>
                <a:effectLst/>
                <a:latin typeface="Arial"/>
                <a:ea typeface="ＭＳ Ｐゴシック"/>
                <a:cs typeface="Arial"/>
              </a:rPr>
              <a:t>グローバルでフラットな</a:t>
            </a:r>
            <a:endParaRPr kumimoji="0" lang="en-US" altLang="ja-JP" sz="1600" dirty="0" smtClean="0">
              <a:solidFill>
                <a:srgbClr val="FFFFFF"/>
              </a:solidFill>
              <a:effectLst/>
              <a:latin typeface="Arial"/>
              <a:ea typeface="ＭＳ Ｐゴシック"/>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dirty="0" smtClean="0">
                <a:solidFill>
                  <a:srgbClr val="FFFFFF"/>
                </a:solidFill>
                <a:effectLst/>
                <a:latin typeface="Arial"/>
                <a:ea typeface="ＭＳ Ｐゴシック"/>
                <a:cs typeface="Arial"/>
              </a:rPr>
              <a:t>アーキテクチャー</a:t>
            </a:r>
            <a:endParaRPr kumimoji="0" lang="ja-JP" altLang="en-US" sz="1600" b="0" i="0" u="none" strike="noStrike" cap="none" normalizeH="0" baseline="0" dirty="0" smtClean="0">
              <a:ln>
                <a:noFill/>
              </a:ln>
              <a:solidFill>
                <a:srgbClr val="FFFFFF"/>
              </a:solidFill>
              <a:effectLst/>
              <a:latin typeface="Arial"/>
              <a:ea typeface="ＭＳ Ｐゴシック"/>
              <a:cs typeface="Arial"/>
            </a:endParaRPr>
          </a:p>
        </p:txBody>
      </p:sp>
    </p:spTree>
    <p:extLst>
      <p:ext uri="{BB962C8B-B14F-4D97-AF65-F5344CB8AC3E}">
        <p14:creationId xmlns:p14="http://schemas.microsoft.com/office/powerpoint/2010/main" val="3431069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strips(downRigh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strips(downRight)">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strips(downRight)">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Effect transition="in" filter="fade">
                                      <p:cBhvr>
                                        <p:cTn id="29" dur="500"/>
                                        <p:tgtEl>
                                          <p:spTgt spid="2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ppt_w</p:attrName>
                                        </p:attrNameLst>
                                      </p:cBhvr>
                                      <p:tavLst>
                                        <p:tav tm="0">
                                          <p:val>
                                            <p:fltVal val="0"/>
                                          </p:val>
                                        </p:tav>
                                        <p:tav tm="100000">
                                          <p:val>
                                            <p:strVal val="#ppt_w"/>
                                          </p:val>
                                        </p:tav>
                                      </p:tavLst>
                                    </p:anim>
                                    <p:anim calcmode="lin" valueType="num">
                                      <p:cBhvr>
                                        <p:cTn id="33" dur="500" fill="hold"/>
                                        <p:tgtEl>
                                          <p:spTgt spid="28"/>
                                        </p:tgtEl>
                                        <p:attrNameLst>
                                          <p:attrName>ppt_h</p:attrName>
                                        </p:attrNameLst>
                                      </p:cBhvr>
                                      <p:tavLst>
                                        <p:tav tm="0">
                                          <p:val>
                                            <p:fltVal val="0"/>
                                          </p:val>
                                        </p:tav>
                                        <p:tav tm="100000">
                                          <p:val>
                                            <p:strVal val="#ppt_h"/>
                                          </p:val>
                                        </p:tav>
                                      </p:tavLst>
                                    </p:anim>
                                    <p:animEffect transition="in" filter="fade">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25" grpId="0"/>
      <p:bldP spid="17" grpId="0" animBg="1"/>
      <p:bldP spid="27" grpId="0" animBg="1"/>
      <p:bldP spid="2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bwMode="auto">
          <a:xfrm>
            <a:off x="2188324" y="1186646"/>
            <a:ext cx="4773702" cy="4474693"/>
          </a:xfrm>
          <a:prstGeom prst="roundRect">
            <a:avLst>
              <a:gd name="adj" fmla="val 7731"/>
            </a:avLst>
          </a:prstGeom>
          <a:solidFill>
            <a:srgbClr val="FFFBD2"/>
          </a:solidFill>
          <a:ln w="57150" cmpd="sng">
            <a:solidFill>
              <a:srgbClr val="3366FF"/>
            </a:solidFill>
            <a:headEnd type="none" w="med" len="med"/>
            <a:tailEnd type="none" w="med" len="med"/>
          </a:ln>
          <a:extLst/>
        </p:spPr>
        <p:style>
          <a:lnRef idx="2">
            <a:schemeClr val="accent1"/>
          </a:lnRef>
          <a:fillRef idx="1">
            <a:schemeClr val="lt1"/>
          </a:fillRef>
          <a:effectRef idx="0">
            <a:schemeClr val="accent1"/>
          </a:effectRef>
          <a:fontRef idx="minor">
            <a:schemeClr val="dk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ts val="264"/>
              </a:spcBef>
              <a:spcAft>
                <a:spcPct val="0"/>
              </a:spcAft>
              <a:buClrTx/>
              <a:buSzTx/>
              <a:buFontTx/>
              <a:buNone/>
              <a:tabLst/>
            </a:pPr>
            <a:endParaRPr kumimoji="0" lang="ja-JP" altLang="en-US" sz="2800" b="0" i="0" u="none" strike="noStrike" cap="none" normalizeH="0" baseline="0" dirty="0" smtClean="0">
              <a:ln>
                <a:noFill/>
              </a:ln>
              <a:solidFill>
                <a:srgbClr val="3366FF"/>
              </a:solidFill>
              <a:effectLst/>
              <a:latin typeface="メイリオ"/>
              <a:ea typeface="メイリオ"/>
              <a:cs typeface="メイリオ"/>
            </a:endParaRPr>
          </a:p>
        </p:txBody>
      </p:sp>
      <p:sp>
        <p:nvSpPr>
          <p:cNvPr id="3" name="タイトル 2"/>
          <p:cNvSpPr>
            <a:spLocks noGrp="1"/>
          </p:cNvSpPr>
          <p:nvPr>
            <p:ph type="title"/>
          </p:nvPr>
        </p:nvSpPr>
        <p:spPr/>
        <p:txBody>
          <a:bodyPr/>
          <a:lstStyle/>
          <a:p>
            <a:r>
              <a:rPr kumimoji="1" lang="ja-JP" altLang="en-US" dirty="0" smtClean="0"/>
              <a:t>クラウドで実現するガバナンス</a:t>
            </a:r>
            <a:endParaRPr kumimoji="1" lang="ja-JP" altLang="en-US" dirty="0"/>
          </a:p>
        </p:txBody>
      </p:sp>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84</a:t>
            </a:fld>
            <a:endParaRPr kumimoji="1" lang="ja-JP" altLang="en-US"/>
          </a:p>
        </p:txBody>
      </p:sp>
      <p:sp>
        <p:nvSpPr>
          <p:cNvPr id="6" name="正方形/長方形 5"/>
          <p:cNvSpPr/>
          <p:nvPr/>
        </p:nvSpPr>
        <p:spPr>
          <a:xfrm>
            <a:off x="840761" y="713129"/>
            <a:ext cx="7468828" cy="461665"/>
          </a:xfrm>
          <a:prstGeom prst="rect">
            <a:avLst/>
          </a:prstGeom>
        </p:spPr>
        <p:txBody>
          <a:bodyPr wrap="square">
            <a:spAutoFit/>
          </a:bodyPr>
          <a:lstStyle/>
          <a:p>
            <a:pPr lvl="0" algn="ctr" defTabSz="914400" fontAlgn="base">
              <a:spcBef>
                <a:spcPts val="264"/>
              </a:spcBef>
              <a:spcAft>
                <a:spcPct val="0"/>
              </a:spcAft>
            </a:pPr>
            <a:r>
              <a:rPr kumimoji="0" lang="ja-JP" altLang="en-US" sz="2400" dirty="0">
                <a:solidFill>
                  <a:srgbClr val="3366FF"/>
                </a:solidFill>
                <a:latin typeface="メイリオ"/>
                <a:ea typeface="メイリオ"/>
                <a:cs typeface="メイリオ"/>
              </a:rPr>
              <a:t>ガバナンスを担保する</a:t>
            </a:r>
            <a:r>
              <a:rPr kumimoji="0" lang="ja-JP" altLang="en-US" sz="2000" dirty="0">
                <a:solidFill>
                  <a:srgbClr val="3366FF"/>
                </a:solidFill>
                <a:latin typeface="メイリオ"/>
                <a:ea typeface="メイリオ"/>
                <a:cs typeface="メイリオ"/>
              </a:rPr>
              <a:t>ために</a:t>
            </a:r>
            <a:r>
              <a:rPr kumimoji="0" lang="ja-JP" altLang="en-US" sz="2000" dirty="0" smtClean="0">
                <a:solidFill>
                  <a:srgbClr val="3366FF"/>
                </a:solidFill>
                <a:latin typeface="メイリオ"/>
                <a:ea typeface="メイリオ"/>
                <a:cs typeface="メイリオ"/>
              </a:rPr>
              <a:t>は・・・</a:t>
            </a:r>
            <a:endParaRPr kumimoji="0" lang="ja-JP" altLang="en-US" sz="2000" dirty="0">
              <a:solidFill>
                <a:srgbClr val="3366FF"/>
              </a:solidFill>
              <a:latin typeface="メイリオ"/>
              <a:ea typeface="メイリオ"/>
              <a:cs typeface="メイリオ"/>
            </a:endParaRPr>
          </a:p>
        </p:txBody>
      </p:sp>
      <p:sp>
        <p:nvSpPr>
          <p:cNvPr id="11" name="円/楕円 10"/>
          <p:cNvSpPr/>
          <p:nvPr/>
        </p:nvSpPr>
        <p:spPr>
          <a:xfrm>
            <a:off x="3115319" y="1336756"/>
            <a:ext cx="2889598" cy="2774309"/>
          </a:xfrm>
          <a:prstGeom prst="ellipse">
            <a:avLst/>
          </a:prstGeom>
          <a:solidFill>
            <a:srgbClr val="008000">
              <a:alpha val="58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2" name="円/楕円 11"/>
          <p:cNvSpPr/>
          <p:nvPr/>
        </p:nvSpPr>
        <p:spPr>
          <a:xfrm>
            <a:off x="2350278" y="1993048"/>
            <a:ext cx="2889598" cy="2774309"/>
          </a:xfrm>
          <a:prstGeom prst="ellipse">
            <a:avLst/>
          </a:prstGeom>
          <a:solidFill>
            <a:srgbClr val="800000">
              <a:alpha val="58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3" name="円/楕円 12"/>
          <p:cNvSpPr/>
          <p:nvPr/>
        </p:nvSpPr>
        <p:spPr>
          <a:xfrm>
            <a:off x="3115319" y="2764402"/>
            <a:ext cx="2889598" cy="2774309"/>
          </a:xfrm>
          <a:prstGeom prst="ellipse">
            <a:avLst/>
          </a:prstGeom>
          <a:solidFill>
            <a:srgbClr val="FF6600">
              <a:alpha val="58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4" name="円/楕円 13"/>
          <p:cNvSpPr/>
          <p:nvPr/>
        </p:nvSpPr>
        <p:spPr>
          <a:xfrm>
            <a:off x="3886730" y="1993048"/>
            <a:ext cx="2889598" cy="2774309"/>
          </a:xfrm>
          <a:prstGeom prst="ellipse">
            <a:avLst/>
          </a:prstGeom>
          <a:solidFill>
            <a:srgbClr val="3366FF">
              <a:alpha val="58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15" name="テキスト ボックス 14"/>
          <p:cNvSpPr txBox="1"/>
          <p:nvPr/>
        </p:nvSpPr>
        <p:spPr>
          <a:xfrm>
            <a:off x="4160008" y="1469828"/>
            <a:ext cx="800219" cy="461665"/>
          </a:xfrm>
          <a:prstGeom prst="rect">
            <a:avLst/>
          </a:prstGeom>
          <a:noFill/>
        </p:spPr>
        <p:txBody>
          <a:bodyPr wrap="none" rtlCol="0">
            <a:spAutoFit/>
          </a:bodyPr>
          <a:lstStyle/>
          <a:p>
            <a:pPr algn="ctr"/>
            <a:r>
              <a:rPr kumimoji="1" lang="ja-JP" altLang="en-US" sz="2400" dirty="0" smtClean="0">
                <a:solidFill>
                  <a:schemeClr val="bg1"/>
                </a:solidFill>
                <a:latin typeface="メイリオ"/>
                <a:ea typeface="メイリオ"/>
                <a:cs typeface="メイリオ"/>
              </a:rPr>
              <a:t>効率</a:t>
            </a:r>
            <a:endParaRPr kumimoji="1" lang="ja-JP" altLang="en-US" sz="2400" dirty="0">
              <a:solidFill>
                <a:schemeClr val="bg1"/>
              </a:solidFill>
              <a:latin typeface="メイリオ"/>
              <a:ea typeface="メイリオ"/>
              <a:cs typeface="メイリオ"/>
            </a:endParaRPr>
          </a:p>
        </p:txBody>
      </p:sp>
      <p:sp>
        <p:nvSpPr>
          <p:cNvPr id="16" name="テキスト ボックス 15"/>
          <p:cNvSpPr txBox="1"/>
          <p:nvPr/>
        </p:nvSpPr>
        <p:spPr>
          <a:xfrm>
            <a:off x="4006120" y="4896165"/>
            <a:ext cx="1107996" cy="461665"/>
          </a:xfrm>
          <a:prstGeom prst="rect">
            <a:avLst/>
          </a:prstGeom>
          <a:noFill/>
        </p:spPr>
        <p:txBody>
          <a:bodyPr wrap="none" rtlCol="0">
            <a:spAutoFit/>
          </a:bodyPr>
          <a:lstStyle/>
          <a:p>
            <a:pPr algn="ctr"/>
            <a:r>
              <a:rPr kumimoji="1" lang="ja-JP" altLang="en-US" sz="2400" dirty="0" smtClean="0">
                <a:solidFill>
                  <a:schemeClr val="bg1"/>
                </a:solidFill>
                <a:latin typeface="メイリオ"/>
                <a:ea typeface="メイリオ"/>
                <a:cs typeface="メイリオ"/>
              </a:rPr>
              <a:t>利便性</a:t>
            </a:r>
            <a:endParaRPr kumimoji="1" lang="ja-JP" altLang="en-US" sz="2400" dirty="0">
              <a:solidFill>
                <a:schemeClr val="bg1"/>
              </a:solidFill>
              <a:latin typeface="メイリオ"/>
              <a:ea typeface="メイリオ"/>
              <a:cs typeface="メイリオ"/>
            </a:endParaRPr>
          </a:p>
        </p:txBody>
      </p:sp>
      <p:sp>
        <p:nvSpPr>
          <p:cNvPr id="17" name="テキスト ボックス 16"/>
          <p:cNvSpPr txBox="1"/>
          <p:nvPr/>
        </p:nvSpPr>
        <p:spPr>
          <a:xfrm>
            <a:off x="2350278" y="3127167"/>
            <a:ext cx="1107996" cy="461665"/>
          </a:xfrm>
          <a:prstGeom prst="rect">
            <a:avLst/>
          </a:prstGeom>
          <a:noFill/>
        </p:spPr>
        <p:txBody>
          <a:bodyPr wrap="none" rtlCol="0">
            <a:spAutoFit/>
          </a:bodyPr>
          <a:lstStyle/>
          <a:p>
            <a:pPr algn="ctr"/>
            <a:r>
              <a:rPr kumimoji="1" lang="ja-JP" altLang="en-US" sz="2400" dirty="0" smtClean="0">
                <a:solidFill>
                  <a:schemeClr val="bg1"/>
                </a:solidFill>
                <a:latin typeface="メイリオ"/>
                <a:ea typeface="メイリオ"/>
                <a:cs typeface="メイリオ"/>
              </a:rPr>
              <a:t>コスト</a:t>
            </a:r>
            <a:endParaRPr kumimoji="1" lang="ja-JP" altLang="en-US" sz="2400" dirty="0">
              <a:solidFill>
                <a:schemeClr val="bg1"/>
              </a:solidFill>
              <a:latin typeface="メイリオ"/>
              <a:ea typeface="メイリオ"/>
              <a:cs typeface="メイリオ"/>
            </a:endParaRPr>
          </a:p>
        </p:txBody>
      </p:sp>
      <p:sp>
        <p:nvSpPr>
          <p:cNvPr id="18" name="テキスト ボックス 17"/>
          <p:cNvSpPr txBox="1"/>
          <p:nvPr/>
        </p:nvSpPr>
        <p:spPr>
          <a:xfrm>
            <a:off x="5668332" y="3127167"/>
            <a:ext cx="1107996" cy="461665"/>
          </a:xfrm>
          <a:prstGeom prst="rect">
            <a:avLst/>
          </a:prstGeom>
          <a:noFill/>
        </p:spPr>
        <p:txBody>
          <a:bodyPr wrap="none" rtlCol="0">
            <a:spAutoFit/>
          </a:bodyPr>
          <a:lstStyle/>
          <a:p>
            <a:pPr algn="r"/>
            <a:r>
              <a:rPr kumimoji="1" lang="ja-JP" altLang="en-US" sz="2400" dirty="0" smtClean="0">
                <a:solidFill>
                  <a:schemeClr val="bg1"/>
                </a:solidFill>
                <a:latin typeface="メイリオ"/>
                <a:ea typeface="メイリオ"/>
                <a:cs typeface="メイリオ"/>
              </a:rPr>
              <a:t>リスク</a:t>
            </a:r>
            <a:endParaRPr kumimoji="1" lang="ja-JP" altLang="en-US" sz="2400" dirty="0">
              <a:solidFill>
                <a:schemeClr val="bg1"/>
              </a:solidFill>
              <a:latin typeface="メイリオ"/>
              <a:ea typeface="メイリオ"/>
              <a:cs typeface="メイリオ"/>
            </a:endParaRPr>
          </a:p>
        </p:txBody>
      </p:sp>
      <p:sp>
        <p:nvSpPr>
          <p:cNvPr id="19" name="テキスト ボックス 18"/>
          <p:cNvSpPr txBox="1"/>
          <p:nvPr/>
        </p:nvSpPr>
        <p:spPr>
          <a:xfrm>
            <a:off x="3570104" y="2868595"/>
            <a:ext cx="1980029" cy="892552"/>
          </a:xfrm>
          <a:prstGeom prst="rect">
            <a:avLst/>
          </a:prstGeom>
          <a:noFill/>
        </p:spPr>
        <p:txBody>
          <a:bodyPr wrap="none" rtlCol="0">
            <a:spAutoFit/>
          </a:bodyPr>
          <a:lstStyle/>
          <a:p>
            <a:pPr algn="ctr"/>
            <a:r>
              <a:rPr kumimoji="1" lang="ja-JP" altLang="en-US" sz="2800" dirty="0" smtClean="0">
                <a:solidFill>
                  <a:schemeClr val="bg1"/>
                </a:solidFill>
                <a:latin typeface="メイリオ"/>
                <a:ea typeface="メイリオ"/>
                <a:cs typeface="メイリオ"/>
              </a:rPr>
              <a:t>ガバナンス</a:t>
            </a:r>
            <a:endParaRPr kumimoji="1" lang="en-US" altLang="ja-JP" sz="2800" dirty="0" smtClean="0">
              <a:solidFill>
                <a:schemeClr val="bg1"/>
              </a:solidFill>
              <a:latin typeface="メイリオ"/>
              <a:ea typeface="メイリオ"/>
              <a:cs typeface="メイリオ"/>
            </a:endParaRPr>
          </a:p>
          <a:p>
            <a:pPr algn="ctr"/>
            <a:r>
              <a:rPr lang="en-US" altLang="ja-JP" sz="2400" dirty="0" smtClean="0">
                <a:solidFill>
                  <a:schemeClr val="bg1"/>
                </a:solidFill>
                <a:latin typeface="メイリオ"/>
                <a:ea typeface="メイリオ"/>
                <a:cs typeface="メイリオ"/>
              </a:rPr>
              <a:t>Governance</a:t>
            </a:r>
            <a:endParaRPr kumimoji="1" lang="ja-JP" altLang="en-US" sz="2400" dirty="0">
              <a:solidFill>
                <a:schemeClr val="bg1"/>
              </a:solidFill>
              <a:latin typeface="メイリオ"/>
              <a:ea typeface="メイリオ"/>
              <a:cs typeface="メイリオ"/>
            </a:endParaRPr>
          </a:p>
        </p:txBody>
      </p:sp>
      <p:sp>
        <p:nvSpPr>
          <p:cNvPr id="21" name="正方形/長方形 20"/>
          <p:cNvSpPr/>
          <p:nvPr/>
        </p:nvSpPr>
        <p:spPr>
          <a:xfrm>
            <a:off x="552957" y="1186646"/>
            <a:ext cx="1017432" cy="4474693"/>
          </a:xfrm>
          <a:prstGeom prst="rect">
            <a:avLst/>
          </a:prstGeom>
          <a:solidFill>
            <a:srgbClr val="3366FF"/>
          </a:solidFill>
          <a:ln>
            <a:noFill/>
          </a:ln>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2800" dirty="0" smtClean="0">
                <a:solidFill>
                  <a:srgbClr val="FFFFFF"/>
                </a:solidFill>
                <a:latin typeface="メイリオ"/>
                <a:ea typeface="メイリオ"/>
                <a:cs typeface="メイリオ"/>
              </a:rPr>
              <a:t>状況が見える</a:t>
            </a:r>
            <a:endParaRPr kumimoji="1" lang="ja-JP" altLang="en-US" sz="2800" dirty="0">
              <a:solidFill>
                <a:srgbClr val="FFFFFF"/>
              </a:solidFill>
              <a:latin typeface="メイリオ"/>
              <a:ea typeface="メイリオ"/>
              <a:cs typeface="メイリオ"/>
            </a:endParaRPr>
          </a:p>
        </p:txBody>
      </p:sp>
      <p:sp>
        <p:nvSpPr>
          <p:cNvPr id="22" name="正方形/長方形 21"/>
          <p:cNvSpPr/>
          <p:nvPr/>
        </p:nvSpPr>
        <p:spPr>
          <a:xfrm>
            <a:off x="7542536" y="1186646"/>
            <a:ext cx="1017432" cy="4474693"/>
          </a:xfrm>
          <a:prstGeom prst="rect">
            <a:avLst/>
          </a:prstGeom>
          <a:solidFill>
            <a:srgbClr val="3366FF"/>
          </a:solidFill>
          <a:ln>
            <a:noFill/>
          </a:ln>
        </p:spPr>
        <p:style>
          <a:lnRef idx="2">
            <a:schemeClr val="dk1"/>
          </a:lnRef>
          <a:fillRef idx="1">
            <a:schemeClr val="lt1"/>
          </a:fillRef>
          <a:effectRef idx="0">
            <a:schemeClr val="dk1"/>
          </a:effectRef>
          <a:fontRef idx="minor">
            <a:schemeClr val="dk1"/>
          </a:fontRef>
        </p:style>
        <p:txBody>
          <a:bodyPr vert="eaVert" rtlCol="0" anchor="ctr"/>
          <a:lstStyle/>
          <a:p>
            <a:pPr algn="ctr"/>
            <a:r>
              <a:rPr kumimoji="1" lang="ja-JP" altLang="en-US" sz="2800" dirty="0" smtClean="0">
                <a:solidFill>
                  <a:srgbClr val="FFFFFF"/>
                </a:solidFill>
                <a:latin typeface="メイリオ"/>
                <a:ea typeface="メイリオ"/>
                <a:cs typeface="メイリオ"/>
              </a:rPr>
              <a:t>状況が</a:t>
            </a:r>
            <a:r>
              <a:rPr lang="ja-JP" altLang="en-US" sz="2800" dirty="0" smtClean="0">
                <a:solidFill>
                  <a:srgbClr val="FFFFFF"/>
                </a:solidFill>
                <a:latin typeface="メイリオ"/>
                <a:ea typeface="メイリオ"/>
                <a:cs typeface="メイリオ"/>
              </a:rPr>
              <a:t>調整・変更</a:t>
            </a:r>
            <a:r>
              <a:rPr kumimoji="1" lang="ja-JP" altLang="en-US" sz="2800" dirty="0" smtClean="0">
                <a:solidFill>
                  <a:srgbClr val="FFFFFF"/>
                </a:solidFill>
                <a:latin typeface="メイリオ"/>
                <a:ea typeface="メイリオ"/>
                <a:cs typeface="メイリオ"/>
              </a:rPr>
              <a:t>できる</a:t>
            </a:r>
            <a:endParaRPr kumimoji="1" lang="ja-JP" altLang="en-US" sz="2800" dirty="0">
              <a:solidFill>
                <a:srgbClr val="FFFFFF"/>
              </a:solidFill>
              <a:latin typeface="メイリオ"/>
              <a:ea typeface="メイリオ"/>
              <a:cs typeface="メイリオ"/>
            </a:endParaRPr>
          </a:p>
        </p:txBody>
      </p:sp>
      <p:sp>
        <p:nvSpPr>
          <p:cNvPr id="23" name="二等辺三角形 22"/>
          <p:cNvSpPr/>
          <p:nvPr/>
        </p:nvSpPr>
        <p:spPr>
          <a:xfrm rot="16200000" flipH="1">
            <a:off x="6037295" y="3017741"/>
            <a:ext cx="2774310" cy="724927"/>
          </a:xfrm>
          <a:prstGeom prst="triangle">
            <a:avLst/>
          </a:prstGeom>
          <a:solidFill>
            <a:srgbClr val="3366FF"/>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4" name="二等辺三角形 23"/>
          <p:cNvSpPr/>
          <p:nvPr/>
        </p:nvSpPr>
        <p:spPr>
          <a:xfrm rot="5400000">
            <a:off x="376821" y="3017740"/>
            <a:ext cx="2774311" cy="724927"/>
          </a:xfrm>
          <a:prstGeom prst="triangle">
            <a:avLst/>
          </a:prstGeom>
          <a:solidFill>
            <a:srgbClr val="3366FF"/>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
        <p:nvSpPr>
          <p:cNvPr id="25" name="正方形/長方形 24"/>
          <p:cNvSpPr/>
          <p:nvPr/>
        </p:nvSpPr>
        <p:spPr>
          <a:xfrm>
            <a:off x="552956" y="5829886"/>
            <a:ext cx="8007011" cy="732997"/>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marL="2114550" lvl="4" indent="-285750">
              <a:buFont typeface="Wingdings" charset="2"/>
              <a:buChar char="v"/>
            </a:pPr>
            <a:r>
              <a:rPr kumimoji="1" lang="ja-JP" altLang="en-US" sz="1400" dirty="0" smtClean="0">
                <a:solidFill>
                  <a:srgbClr val="FFFFFF"/>
                </a:solidFill>
                <a:latin typeface="メイリオ"/>
                <a:ea typeface="メイリオ"/>
                <a:cs typeface="メイリオ"/>
              </a:rPr>
              <a:t>一元管理され、利用状況を計測でき、利用ログを把握できる。</a:t>
            </a:r>
            <a:endParaRPr kumimoji="1" lang="en-US" altLang="ja-JP" sz="1400" dirty="0" smtClean="0">
              <a:solidFill>
                <a:srgbClr val="FFFFFF"/>
              </a:solidFill>
              <a:latin typeface="メイリオ"/>
              <a:ea typeface="メイリオ"/>
              <a:cs typeface="メイリオ"/>
            </a:endParaRPr>
          </a:p>
          <a:p>
            <a:pPr marL="2114550" lvl="4" indent="-285750">
              <a:buFont typeface="Wingdings" charset="2"/>
              <a:buChar char="v"/>
            </a:pPr>
            <a:r>
              <a:rPr lang="ja-JP" altLang="en-US" sz="1400" dirty="0" smtClean="0">
                <a:solidFill>
                  <a:srgbClr val="FFFFFF"/>
                </a:solidFill>
                <a:latin typeface="メイリオ"/>
                <a:ea typeface="メイリオ"/>
                <a:cs typeface="メイリオ"/>
              </a:rPr>
              <a:t>必要な時に必要な機能／性能／資源をプロビジョニングできる。</a:t>
            </a:r>
            <a:endParaRPr lang="en-US" altLang="ja-JP" sz="1400" dirty="0" smtClean="0">
              <a:solidFill>
                <a:srgbClr val="FFFFFF"/>
              </a:solidFill>
              <a:latin typeface="メイリオ"/>
              <a:ea typeface="メイリオ"/>
              <a:cs typeface="メイリオ"/>
            </a:endParaRPr>
          </a:p>
          <a:p>
            <a:pPr marL="2114550" lvl="4" indent="-285750">
              <a:buFont typeface="Wingdings" charset="2"/>
              <a:buChar char="v"/>
            </a:pPr>
            <a:r>
              <a:rPr kumimoji="1" lang="ja-JP" altLang="en-US" sz="1400" dirty="0" smtClean="0">
                <a:solidFill>
                  <a:srgbClr val="FFFFFF"/>
                </a:solidFill>
                <a:latin typeface="メイリオ"/>
                <a:ea typeface="メイリオ"/>
                <a:cs typeface="メイリオ"/>
              </a:rPr>
              <a:t>管理の対象を減らすことができる。</a:t>
            </a:r>
            <a:endParaRPr kumimoji="1" lang="ja-JP" altLang="en-US" sz="1400" dirty="0">
              <a:solidFill>
                <a:srgbClr val="FFFFFF"/>
              </a:solidFill>
              <a:latin typeface="メイリオ"/>
              <a:ea typeface="メイリオ"/>
              <a:cs typeface="メイリオ"/>
            </a:endParaRPr>
          </a:p>
        </p:txBody>
      </p:sp>
      <p:sp>
        <p:nvSpPr>
          <p:cNvPr id="26" name="テキスト ボックス 25"/>
          <p:cNvSpPr txBox="1"/>
          <p:nvPr/>
        </p:nvSpPr>
        <p:spPr>
          <a:xfrm>
            <a:off x="828279" y="5878179"/>
            <a:ext cx="1338828" cy="646331"/>
          </a:xfrm>
          <a:prstGeom prst="rect">
            <a:avLst/>
          </a:prstGeom>
          <a:noFill/>
        </p:spPr>
        <p:txBody>
          <a:bodyPr wrap="none" rtlCol="0">
            <a:spAutoFit/>
          </a:bodyPr>
          <a:lstStyle/>
          <a:p>
            <a:r>
              <a:rPr kumimoji="1" lang="ja-JP" altLang="en-US" dirty="0" smtClean="0">
                <a:solidFill>
                  <a:srgbClr val="FFFFFF"/>
                </a:solidFill>
                <a:latin typeface="メイリオ"/>
                <a:ea typeface="メイリオ"/>
                <a:cs typeface="メイリオ"/>
              </a:rPr>
              <a:t>クラウドで</a:t>
            </a:r>
            <a:endParaRPr kumimoji="1" lang="en-US" altLang="ja-JP" dirty="0" smtClean="0">
              <a:solidFill>
                <a:srgbClr val="FFFFFF"/>
              </a:solidFill>
              <a:latin typeface="メイリオ"/>
              <a:ea typeface="メイリオ"/>
              <a:cs typeface="メイリオ"/>
            </a:endParaRPr>
          </a:p>
          <a:p>
            <a:r>
              <a:rPr lang="ja-JP" altLang="en-US" dirty="0" smtClean="0">
                <a:solidFill>
                  <a:srgbClr val="FFFFFF"/>
                </a:solidFill>
                <a:latin typeface="メイリオ"/>
                <a:ea typeface="メイリオ"/>
                <a:cs typeface="メイリオ"/>
              </a:rPr>
              <a:t>できること</a:t>
            </a:r>
            <a:endParaRPr kumimoji="1" lang="ja-JP" altLang="en-US" dirty="0">
              <a:solidFill>
                <a:srgbClr val="FFFFFF"/>
              </a:solidFill>
              <a:latin typeface="メイリオ"/>
              <a:ea typeface="メイリオ"/>
              <a:cs typeface="メイリオ"/>
            </a:endParaRPr>
          </a:p>
        </p:txBody>
      </p:sp>
      <p:pic>
        <p:nvPicPr>
          <p:cNvPr id="4" name="図 3" descr="MC900429829.WM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01513" y="4410078"/>
            <a:ext cx="1374491" cy="1251261"/>
          </a:xfrm>
          <a:prstGeom prst="rect">
            <a:avLst/>
          </a:prstGeom>
        </p:spPr>
      </p:pic>
      <p:sp>
        <p:nvSpPr>
          <p:cNvPr id="5" name="二等辺三角形 4"/>
          <p:cNvSpPr/>
          <p:nvPr/>
        </p:nvSpPr>
        <p:spPr>
          <a:xfrm>
            <a:off x="3886730" y="5621904"/>
            <a:ext cx="1339850" cy="282261"/>
          </a:xfrm>
          <a:prstGeom prst="triangle">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メイリオ"/>
              <a:ea typeface="メイリオ"/>
              <a:cs typeface="メイリオ"/>
            </a:endParaRPr>
          </a:p>
        </p:txBody>
      </p:sp>
    </p:spTree>
    <p:extLst>
      <p:ext uri="{BB962C8B-B14F-4D97-AF65-F5344CB8AC3E}">
        <p14:creationId xmlns:p14="http://schemas.microsoft.com/office/powerpoint/2010/main" val="2869546164"/>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title"/>
          </p:nvPr>
        </p:nvSpPr>
        <p:spPr/>
        <p:txBody>
          <a:bodyPr/>
          <a:lstStyle/>
          <a:p>
            <a:r>
              <a:rPr lang="ja-JP" altLang="ja-JP" dirty="0"/>
              <a:t>クラウドによってもたらされる</a:t>
            </a:r>
            <a:r>
              <a:rPr lang="en-US" altLang="ja-JP" dirty="0"/>
              <a:t>3</a:t>
            </a:r>
            <a:r>
              <a:rPr lang="ja-JP" altLang="ja-JP" dirty="0"/>
              <a:t>つの価値 </a:t>
            </a:r>
            <a:endParaRPr lang="ja-JP" altLang="en-US" sz="2800" dirty="0">
              <a:ea typeface="ＭＳ Ｐゴシック" pitchFamily="50" charset="-128"/>
            </a:endParaRPr>
          </a:p>
        </p:txBody>
      </p:sp>
      <p:sp>
        <p:nvSpPr>
          <p:cNvPr id="224" name="AutoShape 48"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AutoShape 50" descr="data:image/jpg;base64,/9j/4AAQSkZJRgABAQAAAQABAAD/2wCEAAkGBhQREBEREBEWERQVGRoYGRgUFxUVFRgWExYZFxsXFxYYGyYfFxokGRgSHzAiIzMpLC8uFR8xNTAsNSYrOCkBCQoKDgwOGg8PGjQfHyQ1NTUvLDQ1MTUyNSktLykpNTUsLykwKjUpLi0qNDI1NSw1KS8pKSksLSkqLCwpLCw0LP/AABEIAIsAsAMBIgACEQEDEQH/xAAbAAEAAgMBAQAAAAAAAAAAAAAABgcDBAUCAf/EAEkQAAIBAwEEBwMIAw0JAAAAAAECAwAEEQUGEiExBxMiQVFhgRRxkRUyQlKSobHBcrLRFiMkM1Nic4OToqPC8CU0NoKzw9Li4//EABkBAQADAQEAAAAAAAAAAAAAAAACAwQBBf/EACgRAAICAQMDAgcBAAAAAAAAAAABAhEhAwQSMTJRE0FCcYGhseHwIv/aAAwDAQACEQMRAD8AlOyu02sahax3cKaciPvYEhut7ssVOd3I5jxrevtS1u3Rpmt7G5VAWaOB7hZSqjJ3TIME47uNR3on20S30m3ia1vJCpftQ2sssZzIx4Oowak9/wBIbsjLaabfSzEEIJLZ4Y97HAvJJgBc0B3tlNpY9QtIrqHIVweDfOVlOGU+YINdeqh2QgvLVYtEtHjjmjXr7u4ZetWEztlYokyA743eJ4c6l82zWoopaDVmkkHHduIIDEx8D1aqyA+IJxQEvpVZaj0nynTo5ERLa5N0LKcy9qK2kGd+Q8eK4AIz49+OPfj2dvGUOmtTMxHAiC1aEn9AJkjy3vWgJPfXiwxSSyHCRqzscE4VAWJwOJ4A1j0rVI7mGOeFt6ORQynBGVPI4PEVBtUbUZ9KvBcsLSWBbhXKxI6XUSxHDoGbMQYZ8/IVr7EXkthosV9c3XW20dqGWAQohU8N0CUHLH6PH62e6gLMpUE0Sy1O+iS5nvvYRKA6QW0UTFEYZXfklDFmwRkYH7NDarW9S002iNOlzFPcxR9cYkSRQzYaORBlWDLxDrggqQRxFAWVSq2ttc1G81LUbK3nS3it5E/fjErsisnCNEOAzMd47zcgnnWefVr2O5j0m2ufaLkqZ5bqeJcQQkhVAijwHcnlnA4jx4AWFWpqupLbwyTyZ3Y1LHHM47h5k4HrUdn2bv1UtDq8jS+E0FuYSfAqiBlB8QSR5140PUzq1lc29yns88bNBOq8Qsi4IdM81PBhnzGe+uqrycd1gz2F5qFzGsy+z2yON5VdZJZN08QWIKgZFeNR1i9sl624SG5hB7ZhDxyKCcb26xII/wBcK82DajaRrEYIrxEAVWjk6uTdHAZVxgkDAr3c7YxhSl/ZzwI3BjJGJIuPcWQkY99X1nCTX99Si8ZbT/vodTVNqIYLdLgkuJMdWqjLyFxkBR4/hWjDNqUw3gtvaKeSuHmkx/O3Sqg1yz1cusWiJumGK3MkQXG5lie0oHDlj7Iqc1CVQrBNXO8kYuL7ULYb8kUN3GOLCHfjlA8QrEhvcKyajtcvydJfWuJN0DAfIwd4AqwByCM1I6qvWh1fy7CnCPEUmByDuy5x4Zz91SglN5RGbcFhlmafcGSKNzgFlVjjlllB4fGtitLRf92g/o0/UFbtUvqXLoQXoUUjRbUEYOZOf9K1TqlK4dK6v5zpWsXF7Ojex3kcYaZVZxDLDwHWBQSqEE9rlx8q7d10naciby3cczH5scJ62Vj3KqLk5PnipURWKO1RSSqqpPeAAfuoCrNPWeys5bm8sOtivrt5rmJlMjW8EmN1mjAO+V3cnwyPTYNrs2y9akttDnjmGd4H+yjgg+lWhWE2iZ3txc+OBn44oCttl/aJrDWY1ae4tSsi2TT7xlkVoXBALAM6bxQKTz41i2clg1LQRpMU6i6FtutG28GR42HzwRwG/uA++rUrBeWvWRyR7zJvqV3kOHXeBG8p7mGcg0BC9A2+S3gig1KGa0niVUbehleNygC70ckasrA4z61H+kXaRrv5P6iCVbZbyAtNMjRb7l8KkSOAzDG8S2AOAAzxqS6X8rWcSwPBFqITIWb2gwSMueHWI8bDex3g/Gvk+z95qFxbSX6xW1vbyCZYInaaSSVPmmSQqqhRnOAPH0AxbCIRquvZHOeH/pNXL202cii1UaheWxubOWERSModjBIhysjKnExleBIzjj5ZtClAVfN+5xU3wbZ88ljZ5JGPcBGpLEnwxW1oegTNply9taDTJZX340jZ1laND2euJPZcje4eYzVgraqDvBQCe8AA/HnWWup07ONWqItpm3kG4q3bG1mAAdJgydoDiQSMEHnWLX9sLaW3lhgb2qSRGRY4gZCSwIBOBgAZz6VK3iDcGAPvGfxpHCF+aAPcAPwqfKN3RDjKqsgseydxBbWM8IBurZSGQng6OSxjzyyN4j1PlXatdvbUjE7m1kHzo5wY2B95GCPMVI68SQhuDAH3gH8aOfLuQUOPayNaj0hWyK3UMbqTBISEM3Ic2YDCjzqMtbh9Iv7nrVmmuSrybnEJ2xux45jGT8fCrLjiC8FAHuAH4VgtNMiiaRoo1QyHLlQAWI4ZOP8AXE+NSjOMeiIyg5dWR7TNubNIYkabBVEBHVy8CFAI+b41tfu/sv5f/Dl/8KkGKYqFx8ff9E6l5+37PtKUqBMUpSgFK17+/SCN5ZnEcaAszMcAAd5qtDtrqWrM3yPEtraKSDd3I4tjmY1IIA9CfEjlQFp0qmp9B4/wvaidn7xASqg+A3GI/CkGhYP8F2pmVu4T5YH377CpcJeCPOPkuWlVclxtBarvKbXVo8cChCSehG6D99aV7pGpTASavrK6arcRBa8GA8MqQf1/fXEm8HbSyW9SqR/czYZ7Ov36t9Yu+P1B+NdPTOjJbsES69c3sQ5JHJunHg+87Z+ArrhJdUcU4voy0Z9UiQ4eWND4M6g/eayQXaOMo6uP5pDfhVLXuyWh2zmKaxuy4+uzKT5jtgEeYrCmzOhOQYXu7B+51Zjj17VS9KdXRH1YXVl60qooTq+nIJ7W6XXLIc1P8eqjngjLZA82/Rqe7G7b2+pw9bbN2lwJI2wJIye5h4c8EcDj31WWEgpSlAKUpQClKUApSlAKUpQFW9IDtqeq2uiqxWBB7RdFTglRxVM93DHrID9GuFtZtL1zez2+IrSLsRxp2VYJw3iBzHDgOWPOt/QbjN/tRefSjAhQ+Aw6/jGnwqG4rZtYJ3JmPczaqKFKV1tlNNFxe28RGVLgt+inaI9cY9a3N0rMSVuiTW8vyRYqwH8MuhkA8o4+eSvLIyPeT4LUHuLhpGZ5GLu3EsxySfM12tuNTM9/O2cqjdWvuj4H+9vH1rg1XpxxyfVk9R5pdEK9xSlGDIxVhyKkhh7iOIrxSrSsm2k7VR3iC01TDA8I5+AdGPAbx+Ha5eI76ju0Wz8llOYpOI5qw5OviPA9xHcfSuXU50iT5S0+S0ftXFsN+FjzZBw3c9/1fVPCqWvTdroXJ+oqfUimj63LayCSByp7xzVh4MvePv8ACuttLIIVj2j00dTIjhLuEfMcMQDnHiSuT37ytwIOY3Uhj/4f1jPL97x+llP/AFqvcwTjy9yzbTalx9i6dPvlnhjmj4pIiuv6LqGH3EVsVHOjnPyTp+9z6iP9Xh92KkdecegKUpQClKUApSlAKUpQFN7Pw4udq7f6RbrB5g9a35r8aiNT/qxb7WSIwwl/a/FlGD6/vTfGoLdWxjd425ozIfehK/lW7avDRh3SymYqmHRZFm/z9WNz8So/M1D6mHRYf4fjxif8VrRq9jM+l3o2XstMgk3HMuoTs2CI+Cb7tyGCBzOOZrfvtjIJ1aOO1ksbndLIrsGjkC4yAQzDPEeBGQeIquW4Hh3H8DUp2P16aTUrQzTPJxZBvnOA6Hl6gfCoShJK0yyM4t00RQildHaO36u8ukHACV8e4sT+dc6r07VlDVOiY7L7OQezrd3itIJJBFDEp3d9yccTkd4PMgYBJqVaXNFBfw2406O3kdWIeORXKrg53gFHPFRadeu0GMrxNtMd4eTFhn4SKa89FwzqG8eJEbnjxOeyOZ8jWWa5KTb8mqD4uKS8Ec1sD2q43eC9bJjHLHWNW9tQ5g2a3B8+8uQFA5kKf/mPjXJCNJJgDLu2APFnb9pqWa/ZC41vSNKTtRWKCaXHLeADcfsR/wBoa5uXUVEbZXJyLU0Ww6i2gg/ko0j/ALNAv5Vu0pWA3ilKUApSlAKUpQClKUBV/TEPZbjSdUHAW8+5IR/Jy4Jz6LIP+euF0h2HVahKR82XEg8O2MH+8GqxukrQfbdLu4AMvuF08d+LtgDzOMetVzcXXt2iafeji8I9nl8ez2QT6qp/rK0beVT+Zn3Ebh8iNVMujDhczyfUgcj7S/sqG1IdhNZW2vEMhxHIDG5PIB8YJ8t4L8a36quDow6bqSsjwPKu9sLbl9RtQO5ix9yqT+ysG1Gzr2Vw0bA7hJMbdzJ3cfEDAI8vOu9scBaWd3qLDtY6mHP1jjJ+0V+wa5OVwte52EanT9iPbUTh726YcjK/907v5Vy6E+PGlWJUqK27dks6PtQXrZbOb+Kul3Pc+Dun3kEj3haz7E2T2usCCT5y9Yh8xu7wYeRAB9ahqOQQQcEHII5gjiCPPNW5ok0d0IdUP8bDG8cqqMlnwAMDx4tj+kHhWfV/zb8/kv0v9UvH4InsppyR3l1dTdmCyMrse7Ks+6PMgBj6Dxrf6GLF7h77WZxh7uQrHn6MSHJAPhndX+q865O26OUtdBtiDdXj9ddMvEIGbfOcdwwT+jEPrVbOj2EVrDFbRYVY0CqMjOFGMnxJ5k+JNYtWfORt0ocIm/SlKqLRSlKAUpSgFKUoBSlKAVTuiWC2eq6josvZt78Ga3PcrnJwvuwR/Ujxq4qhXSfsU99Aktqdy8tm6yBgQCSMEpnuzhSPNR3E11OsnGrwVTe2bQyPFIMOhKsPMeHkeY8jW/s1s497N1a9lF4yOeSL+ZPHA/IGt8bT2GpKPlCb5Mv4uxMJFIRynAnBxg+RII5cRitbUOkKwjaDTrcu1gXHtlwAwMoYHsZADbhIG9jGVBUcM53S3K446mKO2fLPQz6r0wxC5TT7OxGo2qARjeLNJI44ZjOGyO4HHHmCBU01uexSC1s7uE2+9h+qifIhZ8jedlOCMsfHvOMCvcMT7mdFGnrCRwePBfHnujd+Oajd1Y21jL7VrF6k0pYEQRnfkd88MjgSAccMBeWT3VnhSzKRfO3iMSPbT6EbO6eDe3gMFW7yrcs+fMelcqpd0on/AGgf6NP81RGvR023FNnn6iqTSFWJs7cw6TbQ3ExkeS7GdxMboRcEEgkAkBhx59rAquyan21e1K2hsLH5L+UnNsrhVyZFAG6cKEYkdkk+6qdxJJJPoW6EW22upxtS2d0q5upbw6peRSyklguQ/a+gpEed3GABx4AV52s6OdNtNNlvVkuopgMwyTOVleX6ICYB4+4EAE91blrtNqTcNP2bW1buecbuPPtLH+NdHR+iu4u51vNeuPaXXilun8SvfhsAAj+ao444k1glx+E3x5fETDo9vZptLspbnJleIFi3Nue6x8yu6fWpFXxVwMDgK+1AmKUpQClKUApSlAKUpQClKUBxda2Lsrxg91axTMPpMvax4bwwSK9xbI2a27Wq2sQgb50YRd1vM+J8+ddelAVte9AOmuxZOvg8opeH+IrGo10gdFNjpumyXECSNKskXbkcsQDKoPAALy8qu6oZ0wWnWaLegc1VX+w6sfuzQEP6Uh/tA+caf5qiFS/pHfrJbSccpbdGB9SfwZfjUQr1tHsR5Wr3syW0O+6IPpMq/aYD86n8b9ZtcyjlBZ7vu3sH/uVFdjbMy39qoGcOGPuj7f5CpV0eQ+0a5rd7zVXW3U9x3CN4D3dWn2qy7p5SNO1WGyzsV9pSsZsFKUoBSlKAUpSgFKUoBSlKAUpSgFKUoBWvqFks0UkMgykisjDxVwVP3GtilAUzpQWeH5EvpFgvrJisDycEmh+juk88ru8OfBSM4OPS9F95ntGFF+sZOGPHgM1Mek7Ze2urOSWeBXkiUlH4q6+W8pBI8jwqgdjLQXV2tvcF5Ys43DJIBj0YVdDWlBUimejGbtlmrqcGn71tpsg1HVJgY06rDRw55sW4qAOZyc9kZ3RVhbBbKDTrKO3Lb8nF5X+vK/Fjk8xyAz3KK2tntlbWyTdtLdIcjiVHab9Jzlm9TXYquUnJ2yyMVFUhSlKiSFKUoBSlKAUpSgP/2Q=="/>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AutoShape 6" descr="data:image/jpeg;base64,/9j/4AAQSkZJRgABAQAAAQABAAD/2wCEAAkGBg8PDxUPEA8UEBUQEA8PEBQQDw8PEBAQFRAVFBUUFRUXHCYeFxkjGRQUHy8gJCcpLCwsFR4xNTAqNSYrLCkBCQoKDQwOFA8PFCkcFBwpKSkpKSkpKSkpKSkpKSkpKSkpKSkpKSkpKSkpKSkpKSkpKTUpKSksLCkpLCkpKSkpLP/AABEIAOEA4QMBIgACEQEDEQH/xAAcAAEAAgMBAQEAAAAAAAAAAAAAAgMEBQcGAQj/xABDEAABAwICBwQGBwcCBwAAAAABAAIDBBEhMQUGEkFRYXEHEyIyI0KBkaGxFFJTYnLB8AgzY4KS0eEVwiRDVGRzorL/xAAXAQEBAQEAAAAAAAAAAAAAAAAAAQID/8QAGBEBAQEBAQAAAAAAAAAAAAAAAAERMQL/2gAMAwEAAhEDEQA/AO4oiICIiAiIgIiICIiAiIgIiICIiAiIgIiICIiAiIgIiICIiAiIgIiICIiAiIgIiICIiAiIgIiICIiAiIgIvl19ugIl0QEREBERAREQEREBERAREQEREBERAREQERanT2tVHQN2qmdseFw3zSO/CweI+5Btl8uuR6d7dTi2ipeklQcOojb+bl4DTGu+lKy4lrJNl2bIj3MduFmWuOt1cTX6K0prJR0ovUVUUPAPlY1x6Nvc+wLyOk+27RMNxG6WpNsO6iIaTw2pNlcEMGNzmczvPU718MITE10/SX7QM5uKehYzg6aV0h/paGj4ry9f2waaluBUiEHdDDG0joXAleWLFEhXDWdUa5aUk82kao9KmVo9zSAsN2n67/rKjHP/AImfHr4sVSQq3IM6LW7Scfk0hVNtlaqnt7i6y3mje2XTVPYGqE4G6oiY+/LaADvivIuCrIUxXcdW/wBoamkIZX07qcmw7yEmaK/EtttNHTaXUtFaZp6uITU0zJmOydG4OF+B4HkV+OHMWboPWGr0fN31LM6F2F9k+F4v5XtODhyKiv2Oi572b9rkGlQKeYCCqA8l/Rz2GLoid+/YOPC66EgIiICIiAiIgIiICIiAiIgLB0vpuno4zLUStiaMtrNx4NaMXHkF5bXDtNgo9qGnAqJxgbH0UR++4eY/dHtIXH9K6SqKyUzVEpkccr5NHBrcmjkFZEtew1p7YKia8VC36OzLvXAGdw4gZM+J6LnkwfI4vkc57nG7nPcXOceZOJWUIbIWrWMsQQBfCxZDlU5VGO8KlyveqXKKqKqcrXKpyCtyrcrHKtyiq3KsqxyrKKiVBwUyolQVB7muDmktLSHNLSQ5pGRBGRX6I7IO1T/UWiiq3D6TG27Hmw+ksAxP/kAz4jHivzw4KVFWy08rJ4XlkkT2yMc3NrgbgqLH7WRaDUbWlmk6CKrbgXt2ZWj1Jm4PHS+I5ELfoCIiAiIgIiICItZp7T8NFEZZTxDGDzyOtk0fnkEGbWVkcMbpZXhjGNLnucbNaBvJXIdbu059VeGmlbBFiC7vo2zSjmb+BvIY8eC1+sGsFRXybcrrMHkjaT3bB09Y8ytUadu8D3Lc8s2sRlJhtAXHEWc33jBfDGvsujI77TR3TvrxHu3e8Z+1UNq3McI5yPFhHNYMa4/UkGTXcHZHkqibgqnBZEjCDYixHHBUPRFDwqXq96oegokVDldIqXKCpyrcpuVbkVW5VuVhVZUVByrKmVAoqJUCplQKgiVU4KwqpyK6/wDs66xmOpm0e4+Gdnfx8pI7BwHVhv8AyLvy/I3ZnWGHTNG8HOpZGej7sP8A9L9cqAiIgIiICItfpvTUVJEZZDyY0eZ7tzR/fcgr1g0/FRRd5JiTcRsB8UjuA4Didy5BpbSU1ZKZpnXJwAGDWN+q0bgsnS2kpauUzSm5ODWjysbua3l81ibC6SYxaxthQc1ZTmql4VGM9qxZ4Q4FrgCCLEHEELMeFjvCDVd3NCNlnpmDJj3WkYODJOHJ11AaSiJ2STE44bMzdi/R3lPvWwesWdrS0h4BbbHata3tUEJW2zWM9Y9JV7LgzxGBxDInuyY85AE4mM5Y5HJZEigx5FS4q2Qqh5RFblW5ScVW5RpEqsqblWSgg5QKkVAor4VAqRUCVBFxVRU3lVlRY3mojb6Vox/3lN8JWlfsNfkrsppTJpujAF9mcSHkGNLj8l+tUWiIiIIiIMbSFfHTxOlkNmsFzvJ4ADeSVyfTWlpKyUyyYAYRsvcMbw5niVttb9O/Spu7YfRREhtsnvyL/mB7960WytyMWqdhRLVe5qrcFpFLgsd4WU4LV1dd4jHEA9485JtHEOMjuP3RieQxRXyrqGRt2nuDRxPHgOJ5LXvqJn+SPux9aa4d7Ixj7yOip/1CmZJ4pmyy5bbnNaG33MF7MHTHiStxBTF+e/goNI9tQ3ESMk+6YtgHkHB1x1xWHGw1DRLJgwucGxA3xa6x7w78R5ei29U3YJucG3uei1ejf3O19rJLMBwa51m/Bt/aoI18e3G5p3tIHK2X5KHfl7GSHOSNjzbLatZ3/sCr5CsCkd6Ix3/cyOZ/I4l7D8Xe5B8eVS8qx5VDioIuKrJUnFQcUVBxUHFSKgUVAqJX0qJKgiSq3OUnFUuKD44qJQlZGjdHS1MzIIWF8kr2sY0ZlxPwG++4BRp1n9nTV4vqZq9w8MMfcR85JLFxHRot/Ou/rQ6j6qs0XQRUjMS0F0rvtJnYvd0vgOQC3yIIiIC0et+kjDSkNNnSnum8QCPEf6Qfet4vFa/S3kiZuax7/a5wH+34qzqV5ANQtVll8stsKiFBwVjyACSbAAkkmwAG8ledr6/v27R2hASGsa24lrXHANaMxEfe7kMyvldpTvAe7cWRA7JlaLvld9nTjedxfkN1zlgzUJLNh3oYxiIY3eI3zMj8yTvtjzW5iozH6SSxkI2QG22IGWsI4xuwzO/otTpCcC5JRNaeqpYg3ZbG1o4Bo+JzK2+qGkC2KSN1yIdkxk7muuAy/IjDkeS8xW6VLnCOMbbnGwA3lbGMviZ9EhIdM/0k7/Uiwtc8gMAOfNRVmkZjUymBp8I8VQ4bmk+QH6zlfKeAsAAABkABYD4L7BTMhZ3bMcdpzj5nvObnc/kqZHIKZHLW1D+7k7z1XDu5Ol/C72FZ0r1iS2Iscb4FQRkNiqXFQhcRdhxLBdp4x5D3Ze5CUV8JUCVIqBQRKgVIqBRUSq3KRKpe6+Sgi9yrKuZTud+sFkR0Q6k4ADeeGGaisNsd13/sN7O/o7P9TqWWllbama4YxwkYyW3Ofu+7+JYnZJ2WyMe6rr6eMRvi2I4J4mSSOu5rhI4OHo7bOG83xsM+0AIPqIiAiIgLxmvkHpIn8WPb7nA/7l7NaLXGhMlNtgXMR7z+W1nfA39isK5+VCR4aCSQAASSTYADMk8FJzha5NgBcndbitAXmvcCcKZpBaDgatwPmcPsgRgPW6LbCEsv0sd5JdtK3xNabg1RBwe4fZcG+tgThniaCnNVPJVv8sLjBTt3B1vG/qBYe08AthptxeREMvM7nwC09I40bnsePRSu7yN3qteRZzXcMRccboNlpOtDQSTkvAaU0q+d/dxgm5sAMyt3pUT1bu7gHhHnkOEbeV955BYtJQhjjBSHaeMJ6hwu2Lk3i7kpSMagoTE7u4rPqHDxvOLKdhzJPFb2lo2QM2W3JJ2nvd5pHcT+Q3KylpI4GbDBzcTi97vrOO8/JVyyIISvWHK9WSPWJK9EVyPWO5ylI5UuKiqp3WIf9U482nA/rkpPFjbgovFwRxBCix12NPFo94w/JRQqJX0qJKoiVW91lLE5e/crY6Xef8/4UViiNzlkMpQM8fl/lZMcRJDGNLi4gNa0FznOOQAGJK6rqR2JPltPpK8bcC2nabSO3+kcPIPujHmFB4HVfU2s0nJsU0V2tID5X3bDH+J3HkLnku76k9ldFo20rgKioFiZZGizD/CZ6nXE8162hoIqeNsUMbYmMAa1jGhrWjkAshFEREBERAREQF8c0EWIuCLEcQvqIONa6aAkZWfRXXFKW98bf84F9mwkjJoNyeOA3qsuAFgLW4CwA3WXWNOaIbVRGMgXsdgncf7H9ZLklZG6J5jdm0kbv1dblZsY74gX7STTta04A4Y3y9qpqalrGlziGgC5JNgAvOF8mkDe7o6YHMXD6mxyHBnE/oVE6mukrXGOB3dwtOzLMBa/FkQ3nnu+eVHFHEwRxt2GtyAzPEk7yeKtcWtaGNAa1o2WtaLADgFhzSoIyyLEkepSSLGe9REJXrFkepyOVDioqDiqyplQKCKqi8tuD3j43/NWuKqhbfaH3ycMzdoy9yihO4Yr62C+ePyHU71e2EDP3D8zvV9LSyTSNihjdI952WMY0uc48gEGOGAfr5L0WqeolbpR/oGbMYNnzSYRN5De88m+2y6FqV2IgbM+kztHMUzHeEZfvXjM/dbhzOS63T07I2CONrWNYA1rWNDWtaMgAMAFFx5jU3s4otFtDmN72a1nTyAF/MMGUY5DHiSvVoiKIiICIiAiIgIiICIvIa+62U9PA6HviJTbCM4tF7+IjLpmgnrvrHHFDJC2Uxy+DDZN3scLmztwtfHlZcTrNLtjmu3yvOIvgHcuvz6rImmrtK1Bgp2une5jnudtgHYaBjtONrYtHtsvW6P7D2zxU8jqp7Wvia6pa+LZlDiAdlgPltct8V8r45LW4z14g0z6t+3P4YWOIjiubzFpttv+7cZb/nsZZeGFsABgABkABkF7DXbUIUbGzUrXd01rWvBcXlhHrEncePE88PByy7irEr5NKsSR6nI9Yz3IiMjljPerJHLHe5QQe5VEqTioEoqJUCf87gOpUwwnn0yHU/kFa2IDPEjLgOg/M4qaKGwk45cyPkD8z7lYAG5e0nM9SvQatamVuknWp4vADZ8z/DCzHHxeseTbldo1Q7KKKg2ZZB9KnFj3krRsMd/DZk3qbnmFFcv1R7Ja2vtJKDSQnHakae9ePuRndzdYdV2vVjU2i0azYpogHEWfI7xTSfifw5Cw5LeIjQiIgIiICIiAiIgIiICIiDleu/awG3gor3PhMnrHd4Bu659Fq9VOy6prnCq0i50UbjtCK5E0u/xfUB/q6Zr2mpnZjTUFppbVFRn3jh4Iz/DacvxHHpkvaK6jTaO1QoaaUTwUzIntiELSwEAM6ZXO92Z4rcoiiovYCCCAQQQQRcEHcVy3Xjs0Lb1FG0luboxcuZzaPWbyzHMZdURB+XJ2OZmPbuWK+UL9Eaw6g0dbdxb3Uh9ePC5+8Miua6d7JauI7UYEzeLG7Trc24Eey61rGOcvkVJfwW8q9AOjOy4BhGYcxwI9hKxHUbW5m/SzR7h/dQa0Rk4fAYn27h7VYIAM/cL/ABOZWyo9HTTu7unhfKdzYmF3vtgPavf6sdik0tpK+Tum4HuYnAynk9+TPZc9FFc50ZoueqkEFNC6V5yaxuQ4k5NHM2C6zql2Jxx2l0g8TOGPcRk9yPxuzf0Fh1XRdDaDpqKMRU0LYm7w0YuPFzs3HmVnouK4KdkbQxjWsa0Wa1jQ1rRwAGACsREUREQEREBERAREQEREBERAREQEREBERAREQEREFc1Ox+D2Nd+Jod81jDQ1MMRTxDpDH/ZZqIIsjDRYAAcAAApIiAiIgIiICIiAiIgIiICIiAiIgIiICIiAiIgIiICIiAiIgIiICIiAiIgIiICIiAiIgIiICIiAiIgIiICIiAiIgIiICIiAiIgIiICIiAiIgIiICIiAiIgIiICIiAiIgIiICIiD/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p>
        </p:txBody>
      </p:sp>
      <p:sp>
        <p:nvSpPr>
          <p:cNvPr id="3" name="角丸四角形 2"/>
          <p:cNvSpPr/>
          <p:nvPr/>
        </p:nvSpPr>
        <p:spPr bwMode="auto">
          <a:xfrm>
            <a:off x="2511426" y="1828800"/>
            <a:ext cx="2667000" cy="13335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sz="3200" b="1" u="sng" dirty="0" smtClean="0">
                <a:solidFill>
                  <a:schemeClr val="bg1"/>
                </a:solidFill>
                <a:latin typeface="メイリオ"/>
                <a:ea typeface="メイリオ"/>
                <a:cs typeface="メイリオ"/>
              </a:rPr>
              <a:t>TCO</a:t>
            </a:r>
            <a:r>
              <a:rPr lang="ja-JP" altLang="en-US" sz="3200" b="1" u="sng" dirty="0" smtClean="0">
                <a:solidFill>
                  <a:schemeClr val="bg1"/>
                </a:solidFill>
                <a:latin typeface="メイリオ"/>
                <a:ea typeface="メイリオ"/>
                <a:cs typeface="メイリオ"/>
              </a:rPr>
              <a:t>の削減</a:t>
            </a:r>
            <a:endParaRPr lang="ja-JP" altLang="en-US" sz="3200" b="1" u="sng" dirty="0">
              <a:solidFill>
                <a:schemeClr val="bg1"/>
              </a:solidFill>
              <a:latin typeface="メイリオ"/>
              <a:ea typeface="メイリオ"/>
              <a:cs typeface="メイリオ"/>
            </a:endParaRPr>
          </a:p>
        </p:txBody>
      </p:sp>
      <p:sp>
        <p:nvSpPr>
          <p:cNvPr id="74" name="角丸四角形 73"/>
          <p:cNvSpPr/>
          <p:nvPr/>
        </p:nvSpPr>
        <p:spPr bwMode="auto">
          <a:xfrm>
            <a:off x="2511426" y="3346450"/>
            <a:ext cx="2667000" cy="1333500"/>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2400" u="sng" dirty="0" smtClean="0">
                <a:solidFill>
                  <a:schemeClr val="bg1"/>
                </a:solidFill>
                <a:latin typeface="メイリオ"/>
                <a:ea typeface="メイリオ"/>
                <a:cs typeface="メイリオ"/>
              </a:rPr>
              <a:t>バランスシート</a:t>
            </a:r>
            <a:endParaRPr lang="en-US" altLang="ja-JP" sz="2400" u="sng" dirty="0" smtClean="0">
              <a:solidFill>
                <a:schemeClr val="bg1"/>
              </a:solidFill>
              <a:latin typeface="メイリオ"/>
              <a:ea typeface="メイリオ"/>
              <a:cs typeface="メイリオ"/>
            </a:endParaRPr>
          </a:p>
          <a:p>
            <a:pPr algn="ctr"/>
            <a:r>
              <a:rPr lang="ja-JP" altLang="en-US" sz="3200" b="1" u="sng" dirty="0" smtClean="0">
                <a:solidFill>
                  <a:schemeClr val="bg1"/>
                </a:solidFill>
                <a:latin typeface="メイリオ"/>
                <a:ea typeface="メイリオ"/>
                <a:cs typeface="メイリオ"/>
              </a:rPr>
              <a:t>の改善</a:t>
            </a:r>
            <a:endParaRPr lang="ja-JP" altLang="en-US" sz="3200" b="1" u="sng" dirty="0">
              <a:solidFill>
                <a:schemeClr val="bg1"/>
              </a:solidFill>
              <a:latin typeface="メイリオ"/>
              <a:ea typeface="メイリオ"/>
              <a:cs typeface="メイリオ"/>
            </a:endParaRPr>
          </a:p>
        </p:txBody>
      </p:sp>
      <p:sp>
        <p:nvSpPr>
          <p:cNvPr id="75" name="角丸四角形 74"/>
          <p:cNvSpPr/>
          <p:nvPr/>
        </p:nvSpPr>
        <p:spPr bwMode="auto">
          <a:xfrm>
            <a:off x="2511426" y="4914900"/>
            <a:ext cx="2667000" cy="1333500"/>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3200" b="1" u="sng" dirty="0" smtClean="0">
                <a:solidFill>
                  <a:schemeClr val="bg1"/>
                </a:solidFill>
                <a:latin typeface="メイリオ"/>
                <a:ea typeface="メイリオ"/>
                <a:cs typeface="メイリオ"/>
              </a:rPr>
              <a:t>柔軟性</a:t>
            </a:r>
            <a:endParaRPr lang="en-US" altLang="ja-JP" sz="3200" b="1" u="sng" dirty="0" smtClean="0">
              <a:solidFill>
                <a:schemeClr val="bg1"/>
              </a:solidFill>
              <a:latin typeface="メイリオ"/>
              <a:ea typeface="メイリオ"/>
              <a:cs typeface="メイリオ"/>
            </a:endParaRPr>
          </a:p>
          <a:p>
            <a:pPr algn="ctr"/>
            <a:r>
              <a:rPr lang="ja-JP" altLang="en-US" sz="3200" b="1" u="sng" dirty="0" smtClean="0">
                <a:solidFill>
                  <a:schemeClr val="bg1"/>
                </a:solidFill>
                <a:latin typeface="メイリオ"/>
                <a:ea typeface="メイリオ"/>
                <a:cs typeface="メイリオ"/>
              </a:rPr>
              <a:t>の向上</a:t>
            </a:r>
            <a:endParaRPr lang="ja-JP" altLang="en-US" sz="3200" b="1" u="sng" dirty="0">
              <a:solidFill>
                <a:schemeClr val="bg1"/>
              </a:solidFill>
              <a:latin typeface="メイリオ"/>
              <a:ea typeface="メイリオ"/>
              <a:cs typeface="メイリオ"/>
            </a:endParaRPr>
          </a:p>
        </p:txBody>
      </p:sp>
      <p:sp>
        <p:nvSpPr>
          <p:cNvPr id="77" name="角丸四角形 76"/>
          <p:cNvSpPr/>
          <p:nvPr/>
        </p:nvSpPr>
        <p:spPr bwMode="auto">
          <a:xfrm>
            <a:off x="2511425" y="1219200"/>
            <a:ext cx="5544403" cy="457200"/>
          </a:xfrm>
          <a:prstGeom prst="roundRect">
            <a:avLst>
              <a:gd name="adj" fmla="val 0"/>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b="0" i="0" u="none" strike="noStrike" cap="none" normalizeH="0" baseline="0" dirty="0" smtClean="0">
                <a:ln>
                  <a:noFill/>
                </a:ln>
                <a:solidFill>
                  <a:schemeClr val="bg1"/>
                </a:solidFill>
                <a:effectLst/>
                <a:latin typeface="メイリオ"/>
                <a:ea typeface="メイリオ"/>
                <a:cs typeface="メイリオ"/>
              </a:rPr>
              <a:t>価　値</a:t>
            </a:r>
          </a:p>
        </p:txBody>
      </p:sp>
      <p:sp>
        <p:nvSpPr>
          <p:cNvPr id="5" name="ホームベース 4"/>
          <p:cNvSpPr/>
          <p:nvPr/>
        </p:nvSpPr>
        <p:spPr bwMode="auto">
          <a:xfrm>
            <a:off x="1143001" y="1828800"/>
            <a:ext cx="1139825" cy="1333500"/>
          </a:xfrm>
          <a:prstGeom prst="homePlate">
            <a:avLst>
              <a:gd name="adj" fmla="val 38026"/>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dirty="0" smtClean="0">
                <a:solidFill>
                  <a:schemeClr val="bg1"/>
                </a:solidFill>
                <a:latin typeface="メイリオ"/>
                <a:ea typeface="メイリオ"/>
                <a:cs typeface="メイリオ"/>
              </a:rPr>
              <a:t>情報</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dirty="0" smtClean="0">
                <a:solidFill>
                  <a:schemeClr val="bg1"/>
                </a:solidFill>
                <a:latin typeface="メイリオ"/>
                <a:ea typeface="メイリオ"/>
                <a:cs typeface="メイリオ"/>
              </a:rPr>
              <a:t>システム</a:t>
            </a: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dirty="0" smtClean="0">
                <a:solidFill>
                  <a:schemeClr val="bg1"/>
                </a:solidFill>
                <a:latin typeface="メイリオ"/>
                <a:ea typeface="メイリオ"/>
                <a:cs typeface="メイリオ"/>
              </a:rPr>
              <a:t>部門</a:t>
            </a:r>
            <a:endParaRPr kumimoji="0" lang="ja-JP" altLang="en-US" sz="1800" b="0" i="0" u="none" strike="noStrike" cap="none" normalizeH="0" baseline="0" dirty="0" smtClean="0">
              <a:ln>
                <a:noFill/>
              </a:ln>
              <a:solidFill>
                <a:schemeClr val="bg1"/>
              </a:solidFill>
              <a:effectLst/>
              <a:latin typeface="メイリオ"/>
              <a:ea typeface="メイリオ"/>
              <a:cs typeface="メイリオ"/>
            </a:endParaRPr>
          </a:p>
        </p:txBody>
      </p:sp>
      <p:sp>
        <p:nvSpPr>
          <p:cNvPr id="25" name="ホームベース 24"/>
          <p:cNvSpPr/>
          <p:nvPr/>
        </p:nvSpPr>
        <p:spPr bwMode="auto">
          <a:xfrm>
            <a:off x="1143001" y="3346450"/>
            <a:ext cx="1139825" cy="1333500"/>
          </a:xfrm>
          <a:prstGeom prst="homePlate">
            <a:avLst>
              <a:gd name="adj" fmla="val 38026"/>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メイリオ"/>
                <a:ea typeface="メイリオ"/>
                <a:cs typeface="メイリオ"/>
              </a:rPr>
              <a:t>経営者</a:t>
            </a:r>
          </a:p>
        </p:txBody>
      </p:sp>
      <p:sp>
        <p:nvSpPr>
          <p:cNvPr id="26" name="ホームベース 25"/>
          <p:cNvSpPr/>
          <p:nvPr/>
        </p:nvSpPr>
        <p:spPr bwMode="auto">
          <a:xfrm>
            <a:off x="1143000" y="4914900"/>
            <a:ext cx="1139825" cy="1333500"/>
          </a:xfrm>
          <a:prstGeom prst="homePlate">
            <a:avLst>
              <a:gd name="adj" fmla="val 38026"/>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eaVert"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800" b="0" i="0" u="none" strike="noStrike" cap="none" normalizeH="0" baseline="0" dirty="0" smtClean="0">
                <a:ln>
                  <a:noFill/>
                </a:ln>
                <a:solidFill>
                  <a:schemeClr val="bg1"/>
                </a:solidFill>
                <a:effectLst/>
                <a:latin typeface="メイリオ"/>
                <a:ea typeface="メイリオ"/>
                <a:cs typeface="メイリオ"/>
              </a:rPr>
              <a:t>ユーザー</a:t>
            </a:r>
          </a:p>
        </p:txBody>
      </p:sp>
      <p:sp>
        <p:nvSpPr>
          <p:cNvPr id="27" name="角丸四角形 26"/>
          <p:cNvSpPr/>
          <p:nvPr/>
        </p:nvSpPr>
        <p:spPr bwMode="auto">
          <a:xfrm>
            <a:off x="5388829" y="1828800"/>
            <a:ext cx="2667000" cy="13335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sz="2400" dirty="0" smtClean="0">
                <a:solidFill>
                  <a:schemeClr val="bg1"/>
                </a:solidFill>
                <a:latin typeface="メイリオ"/>
                <a:ea typeface="メイリオ"/>
                <a:cs typeface="メイリオ"/>
              </a:rPr>
              <a:t>TCO</a:t>
            </a:r>
            <a:r>
              <a:rPr lang="ja-JP" altLang="en-US" sz="2400" dirty="0" smtClean="0">
                <a:solidFill>
                  <a:schemeClr val="bg1"/>
                </a:solidFill>
                <a:latin typeface="メイリオ"/>
                <a:ea typeface="メイリオ"/>
                <a:cs typeface="メイリオ"/>
              </a:rPr>
              <a:t>削減で</a:t>
            </a:r>
            <a:endParaRPr lang="en-US" altLang="ja-JP" sz="2400" dirty="0" smtClean="0">
              <a:solidFill>
                <a:schemeClr val="bg1"/>
              </a:solidFill>
              <a:latin typeface="メイリオ"/>
              <a:ea typeface="メイリオ"/>
              <a:cs typeface="メイリオ"/>
            </a:endParaRPr>
          </a:p>
          <a:p>
            <a:pPr algn="ctr"/>
            <a:r>
              <a:rPr lang="en-US" altLang="ja-JP" sz="2400" dirty="0" smtClean="0">
                <a:solidFill>
                  <a:schemeClr val="bg1"/>
                </a:solidFill>
                <a:latin typeface="メイリオ"/>
                <a:ea typeface="メイリオ"/>
                <a:cs typeface="メイリオ"/>
              </a:rPr>
              <a:t>IT</a:t>
            </a:r>
            <a:r>
              <a:rPr lang="ja-JP" altLang="en-US" sz="2400" dirty="0" smtClean="0">
                <a:solidFill>
                  <a:schemeClr val="bg1"/>
                </a:solidFill>
                <a:latin typeface="メイリオ"/>
                <a:ea typeface="メイリオ"/>
                <a:cs typeface="メイリオ"/>
              </a:rPr>
              <a:t>の戦略投資</a:t>
            </a:r>
            <a:endParaRPr lang="en-US" altLang="ja-JP" sz="2400" dirty="0" smtClean="0">
              <a:solidFill>
                <a:schemeClr val="bg1"/>
              </a:solidFill>
              <a:latin typeface="メイリオ"/>
              <a:ea typeface="メイリオ"/>
              <a:cs typeface="メイリオ"/>
            </a:endParaRPr>
          </a:p>
          <a:p>
            <a:pPr algn="ctr"/>
            <a:r>
              <a:rPr lang="ja-JP" altLang="en-US" sz="2400" dirty="0" smtClean="0">
                <a:solidFill>
                  <a:schemeClr val="bg1"/>
                </a:solidFill>
                <a:latin typeface="メイリオ"/>
                <a:ea typeface="メイリオ"/>
                <a:cs typeface="メイリオ"/>
              </a:rPr>
              <a:t>を拡大</a:t>
            </a:r>
          </a:p>
        </p:txBody>
      </p:sp>
      <p:sp>
        <p:nvSpPr>
          <p:cNvPr id="28" name="角丸四角形 27"/>
          <p:cNvSpPr/>
          <p:nvPr/>
        </p:nvSpPr>
        <p:spPr bwMode="auto">
          <a:xfrm>
            <a:off x="5388829" y="3346450"/>
            <a:ext cx="2667000" cy="1333500"/>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en-US" altLang="ja-JP" sz="2400" dirty="0" smtClean="0">
                <a:solidFill>
                  <a:schemeClr val="bg1"/>
                </a:solidFill>
                <a:latin typeface="メイリオ"/>
                <a:ea typeface="メイリオ"/>
                <a:cs typeface="メイリオ"/>
              </a:rPr>
              <a:t>ROA</a:t>
            </a:r>
            <a:r>
              <a:rPr lang="ja-JP" altLang="en-US" sz="2400" dirty="0" smtClean="0">
                <a:solidFill>
                  <a:schemeClr val="bg1"/>
                </a:solidFill>
                <a:latin typeface="メイリオ"/>
                <a:ea typeface="メイリオ"/>
                <a:cs typeface="メイリオ"/>
              </a:rPr>
              <a:t>が改善</a:t>
            </a:r>
          </a:p>
          <a:p>
            <a:pPr algn="ctr"/>
            <a:r>
              <a:rPr lang="ja-JP" altLang="en-US" sz="2400" dirty="0">
                <a:solidFill>
                  <a:schemeClr val="bg1"/>
                </a:solidFill>
                <a:latin typeface="メイリオ"/>
                <a:ea typeface="メイリオ"/>
                <a:cs typeface="メイリオ"/>
              </a:rPr>
              <a:t>経営</a:t>
            </a:r>
            <a:r>
              <a:rPr lang="ja-JP" altLang="en-US" sz="2400" dirty="0" smtClean="0">
                <a:solidFill>
                  <a:schemeClr val="bg1"/>
                </a:solidFill>
                <a:latin typeface="メイリオ"/>
                <a:ea typeface="メイリオ"/>
                <a:cs typeface="メイリオ"/>
              </a:rPr>
              <a:t>効率の高さ</a:t>
            </a:r>
            <a:endParaRPr lang="en-US" altLang="ja-JP" sz="2400" dirty="0" smtClean="0">
              <a:solidFill>
                <a:schemeClr val="bg1"/>
              </a:solidFill>
              <a:latin typeface="メイリオ"/>
              <a:ea typeface="メイリオ"/>
              <a:cs typeface="メイリオ"/>
            </a:endParaRPr>
          </a:p>
          <a:p>
            <a:pPr algn="ctr"/>
            <a:r>
              <a:rPr lang="ja-JP" altLang="en-US" sz="2400" dirty="0" smtClean="0">
                <a:solidFill>
                  <a:schemeClr val="bg1"/>
                </a:solidFill>
                <a:latin typeface="メイリオ"/>
                <a:ea typeface="メイリオ"/>
                <a:cs typeface="メイリオ"/>
              </a:rPr>
              <a:t>をアピール</a:t>
            </a:r>
          </a:p>
        </p:txBody>
      </p:sp>
      <p:sp>
        <p:nvSpPr>
          <p:cNvPr id="29" name="角丸四角形 28"/>
          <p:cNvSpPr/>
          <p:nvPr/>
        </p:nvSpPr>
        <p:spPr bwMode="auto">
          <a:xfrm>
            <a:off x="5388829" y="4914900"/>
            <a:ext cx="2667000" cy="1333500"/>
          </a:xfrm>
          <a:prstGeom prst="roundRect">
            <a:avLst>
              <a:gd name="adj" fmla="val 0"/>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r>
              <a:rPr lang="ja-JP" altLang="en-US" sz="2400" dirty="0" smtClean="0">
                <a:solidFill>
                  <a:schemeClr val="bg1"/>
                </a:solidFill>
                <a:latin typeface="メイリオ"/>
                <a:ea typeface="メイリオ"/>
                <a:cs typeface="メイリオ"/>
              </a:rPr>
              <a:t>変化に即応するシステム資源</a:t>
            </a:r>
          </a:p>
          <a:p>
            <a:pPr algn="ctr"/>
            <a:r>
              <a:rPr lang="ja-JP" altLang="en-US" sz="2400" dirty="0" smtClean="0">
                <a:solidFill>
                  <a:schemeClr val="bg1"/>
                </a:solidFill>
                <a:latin typeface="メイリオ"/>
                <a:ea typeface="メイリオ"/>
                <a:cs typeface="メイリオ"/>
              </a:rPr>
              <a:t>調達の仕組み</a:t>
            </a:r>
          </a:p>
        </p:txBody>
      </p:sp>
    </p:spTree>
    <p:extLst>
      <p:ext uri="{BB962C8B-B14F-4D97-AF65-F5344CB8AC3E}">
        <p14:creationId xmlns:p14="http://schemas.microsoft.com/office/powerpoint/2010/main" val="2292764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fade">
                                      <p:cBhvr>
                                        <p:cTn id="10" dur="500"/>
                                        <p:tgtEl>
                                          <p:spTgt spid="2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fade">
                                      <p:cBhvr>
                                        <p:cTn id="15" dur="500"/>
                                        <p:tgtEl>
                                          <p:spTgt spid="7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500"/>
                                        <p:tgtEl>
                                          <p:spTgt spid="28"/>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5"/>
                                        </p:tgtEl>
                                        <p:attrNameLst>
                                          <p:attrName>style.visibility</p:attrName>
                                        </p:attrNameLst>
                                      </p:cBhvr>
                                      <p:to>
                                        <p:strVal val="visible"/>
                                      </p:to>
                                    </p:set>
                                    <p:animEffect transition="in" filter="fade">
                                      <p:cBhvr>
                                        <p:cTn id="23" dur="500"/>
                                        <p:tgtEl>
                                          <p:spTgt spid="7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9"/>
                                        </p:tgtEl>
                                        <p:attrNameLst>
                                          <p:attrName>style.visibility</p:attrName>
                                        </p:attrNameLst>
                                      </p:cBhvr>
                                      <p:to>
                                        <p:strVal val="visible"/>
                                      </p:to>
                                    </p:set>
                                    <p:animEffect transition="in" filter="fade">
                                      <p:cBhvr>
                                        <p:cTn id="26"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4" grpId="0" animBg="1"/>
      <p:bldP spid="75" grpId="0" animBg="1"/>
      <p:bldP spid="27" grpId="0" animBg="1"/>
      <p:bldP spid="28" grpId="0" animBg="1"/>
      <p:bldP spid="29"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Rectangle 6"/>
          <p:cNvSpPr>
            <a:spLocks noGrp="1" noChangeArrowheads="1"/>
          </p:cNvSpPr>
          <p:nvPr>
            <p:ph type="title"/>
          </p:nvPr>
        </p:nvSpPr>
        <p:spPr>
          <a:xfrm>
            <a:off x="152400" y="152400"/>
            <a:ext cx="8991600" cy="533400"/>
          </a:xfrm>
        </p:spPr>
        <p:txBody>
          <a:bodyPr/>
          <a:lstStyle/>
          <a:p>
            <a:pPr eaLnBrk="1" hangingPunct="1"/>
            <a:r>
              <a:rPr lang="ja-JP" altLang="en-US" sz="2800" dirty="0" smtClean="0">
                <a:ea typeface="ＭＳ Ｐゴシック" charset="-128"/>
              </a:rPr>
              <a:t>日米の企業文化の違いとクラウド</a:t>
            </a:r>
            <a:r>
              <a:rPr lang="ja-JP" altLang="en-US" dirty="0" smtClean="0">
                <a:ea typeface="ＭＳ Ｐゴシック" charset="-128"/>
              </a:rPr>
              <a:t>への</a:t>
            </a:r>
            <a:r>
              <a:rPr lang="ja-JP" altLang="en-US" sz="2800" dirty="0" smtClean="0">
                <a:ea typeface="ＭＳ Ｐゴシック" charset="-128"/>
              </a:rPr>
              <a:t>期待</a:t>
            </a:r>
            <a:endParaRPr lang="ja-JP" altLang="en-US" sz="1800" dirty="0" smtClean="0">
              <a:ea typeface="ＭＳ Ｐゴシック" charset="-128"/>
            </a:endParaRPr>
          </a:p>
        </p:txBody>
      </p:sp>
      <p:sp>
        <p:nvSpPr>
          <p:cNvPr id="21" name="テキスト ボックス 20"/>
          <p:cNvSpPr txBox="1"/>
          <p:nvPr/>
        </p:nvSpPr>
        <p:spPr>
          <a:xfrm>
            <a:off x="4724400" y="515779"/>
            <a:ext cx="4419600" cy="246221"/>
          </a:xfrm>
          <a:prstGeom prst="rect">
            <a:avLst/>
          </a:prstGeom>
          <a:noFill/>
        </p:spPr>
        <p:txBody>
          <a:bodyPr wrap="square" rtlCol="0">
            <a:spAutoFit/>
          </a:bodyPr>
          <a:lstStyle/>
          <a:p>
            <a:pPr algn="r"/>
            <a:r>
              <a:rPr kumimoji="1" lang="en-US" altLang="ja-JP" sz="1000" dirty="0" smtClean="0">
                <a:solidFill>
                  <a:schemeClr val="bg1"/>
                </a:solidFill>
              </a:rPr>
              <a:t>IPA</a:t>
            </a:r>
            <a:r>
              <a:rPr kumimoji="1" lang="ja-JP" altLang="en-US" sz="1000" dirty="0" smtClean="0">
                <a:solidFill>
                  <a:schemeClr val="bg1"/>
                </a:solidFill>
              </a:rPr>
              <a:t>人材白書・</a:t>
            </a:r>
            <a:r>
              <a:rPr kumimoji="1" lang="en-US" altLang="ja-JP" sz="1000" dirty="0" smtClean="0">
                <a:solidFill>
                  <a:schemeClr val="bg1"/>
                </a:solidFill>
              </a:rPr>
              <a:t>2012</a:t>
            </a:r>
            <a:r>
              <a:rPr kumimoji="1" lang="ja-JP" altLang="en-US" sz="1000" dirty="0" smtClean="0">
                <a:solidFill>
                  <a:schemeClr val="bg1"/>
                </a:solidFill>
              </a:rPr>
              <a:t>／</a:t>
            </a:r>
            <a:r>
              <a:rPr lang="ja-JP" altLang="en-US" sz="1000" dirty="0" smtClean="0">
                <a:solidFill>
                  <a:schemeClr val="bg1"/>
                </a:solidFill>
              </a:rPr>
              <a:t>日経</a:t>
            </a:r>
            <a:r>
              <a:rPr lang="en-US" altLang="ja-JP" sz="1000" dirty="0" smtClean="0">
                <a:solidFill>
                  <a:schemeClr val="bg1"/>
                </a:solidFill>
              </a:rPr>
              <a:t>SYSTEMS 2012/8</a:t>
            </a:r>
            <a:r>
              <a:rPr lang="ja-JP" altLang="en-US" sz="1000" dirty="0" smtClean="0">
                <a:solidFill>
                  <a:schemeClr val="bg1"/>
                </a:solidFill>
              </a:rPr>
              <a:t>を参考に作成</a:t>
            </a:r>
            <a:endParaRPr kumimoji="1" lang="ja-JP" altLang="en-US" sz="1000" dirty="0">
              <a:solidFill>
                <a:schemeClr val="bg1"/>
              </a:solidFill>
            </a:endParaRPr>
          </a:p>
        </p:txBody>
      </p:sp>
      <p:sp>
        <p:nvSpPr>
          <p:cNvPr id="20" name="角丸四角形 19"/>
          <p:cNvSpPr/>
          <p:nvPr/>
        </p:nvSpPr>
        <p:spPr bwMode="auto">
          <a:xfrm>
            <a:off x="990600" y="1995150"/>
            <a:ext cx="7162800" cy="914400"/>
          </a:xfrm>
          <a:prstGeom prst="roundRect">
            <a:avLst>
              <a:gd name="adj" fmla="val 0"/>
            </a:avLst>
          </a:prstGeom>
          <a:solidFill>
            <a:srgbClr val="CCFFCC"/>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2000" b="0" i="0" u="none" strike="noStrike" cap="none" normalizeH="0" baseline="0" dirty="0" smtClean="0">
                <a:ln>
                  <a:noFill/>
                </a:ln>
                <a:solidFill>
                  <a:srgbClr val="3366FF"/>
                </a:solidFill>
                <a:effectLst/>
                <a:latin typeface="Arial"/>
                <a:ea typeface="HGP創英角ｺﾞｼｯｸUB"/>
                <a:cs typeface="Arial"/>
              </a:rPr>
              <a:t>IT</a:t>
            </a:r>
            <a:r>
              <a:rPr kumimoji="0" lang="ja-JP" altLang="en-US" sz="2000" b="0" i="0" u="none" strike="noStrike" cap="none" normalizeH="0" baseline="0" dirty="0" smtClean="0">
                <a:ln>
                  <a:noFill/>
                </a:ln>
                <a:solidFill>
                  <a:srgbClr val="3366FF"/>
                </a:solidFill>
                <a:effectLst/>
                <a:latin typeface="Arial"/>
                <a:ea typeface="HGP創英角ｺﾞｼｯｸUB"/>
                <a:cs typeface="Arial"/>
              </a:rPr>
              <a:t>エンジニア</a:t>
            </a:r>
            <a:endParaRPr kumimoji="0" lang="en-US" altLang="ja-JP" sz="2000" b="0" i="0" u="none" strike="noStrike" cap="none" normalizeH="0" baseline="0" dirty="0" smtClean="0">
              <a:ln>
                <a:noFill/>
              </a:ln>
              <a:solidFill>
                <a:srgbClr val="3366FF"/>
              </a:solidFill>
              <a:effectLst/>
              <a:latin typeface="Arial"/>
              <a:ea typeface="HGP創英角ｺﾞｼｯｸUB"/>
              <a:cs typeface="Arial"/>
            </a:endParaRPr>
          </a:p>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2000" dirty="0" smtClean="0">
                <a:solidFill>
                  <a:srgbClr val="3366FF"/>
                </a:solidFill>
                <a:latin typeface="Arial"/>
                <a:ea typeface="HGP創英角ｺﾞｼｯｸUB"/>
                <a:cs typeface="Arial"/>
              </a:rPr>
              <a:t>の人数</a:t>
            </a:r>
            <a:endParaRPr kumimoji="0" lang="ja-JP" altLang="en-US" sz="2000" b="0" i="0" u="none" strike="noStrike" cap="none" normalizeH="0" baseline="0" dirty="0" smtClean="0">
              <a:ln>
                <a:noFill/>
              </a:ln>
              <a:solidFill>
                <a:srgbClr val="3366FF"/>
              </a:solidFill>
              <a:effectLst/>
              <a:latin typeface="Arial"/>
              <a:ea typeface="HGP創英角ｺﾞｼｯｸUB"/>
              <a:cs typeface="Arial"/>
            </a:endParaRPr>
          </a:p>
        </p:txBody>
      </p:sp>
      <p:pic>
        <p:nvPicPr>
          <p:cNvPr id="22" name="図 21"/>
          <p:cNvPicPr>
            <a:picLocks noChangeAspect="1"/>
          </p:cNvPicPr>
          <p:nvPr/>
        </p:nvPicPr>
        <p:blipFill>
          <a:blip r:embed="rId3">
            <a:clrChange>
              <a:clrFrom>
                <a:srgbClr val="FFFFFF"/>
              </a:clrFrom>
              <a:clrTo>
                <a:srgbClr val="FFFFFF">
                  <a:alpha val="0"/>
                </a:srgbClr>
              </a:clrTo>
            </a:clrChange>
          </a:blip>
          <a:stretch>
            <a:fillRect/>
          </a:stretch>
        </p:blipFill>
        <p:spPr>
          <a:xfrm>
            <a:off x="381000" y="1004550"/>
            <a:ext cx="4572000" cy="2743200"/>
          </a:xfrm>
          <a:prstGeom prst="rect">
            <a:avLst/>
          </a:prstGeom>
        </p:spPr>
      </p:pic>
      <p:pic>
        <p:nvPicPr>
          <p:cNvPr id="23" name="図 22"/>
          <p:cNvPicPr>
            <a:picLocks noChangeAspect="1"/>
          </p:cNvPicPr>
          <p:nvPr/>
        </p:nvPicPr>
        <p:blipFill>
          <a:blip r:embed="rId4">
            <a:clrChange>
              <a:clrFrom>
                <a:srgbClr val="FFFFFF"/>
              </a:clrFrom>
              <a:clrTo>
                <a:srgbClr val="FFFFFF">
                  <a:alpha val="0"/>
                </a:srgbClr>
              </a:clrTo>
            </a:clrChange>
          </a:blip>
          <a:stretch>
            <a:fillRect/>
          </a:stretch>
        </p:blipFill>
        <p:spPr>
          <a:xfrm>
            <a:off x="4191000" y="1004550"/>
            <a:ext cx="4572000" cy="2743200"/>
          </a:xfrm>
          <a:prstGeom prst="rect">
            <a:avLst/>
          </a:prstGeom>
        </p:spPr>
      </p:pic>
      <p:pic>
        <p:nvPicPr>
          <p:cNvPr id="24" name="Picture 8" descr="C:\Users\Masanori\AppData\Local\Microsoft\Windows\Temporary Internet Files\Content.IE5\R1YKRXA0\MC900309844[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39000" y="1309350"/>
            <a:ext cx="910155" cy="626499"/>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xmlns="">
                <a:solidFill>
                  <a:srgbClr val="FFFFFF"/>
                </a:solidFill>
              </a14:hiddenFill>
            </a:ext>
          </a:extLst>
        </p:spPr>
      </p:pic>
      <p:pic>
        <p:nvPicPr>
          <p:cNvPr id="25" name="Picture 10" descr="C:\Users\Masanori\AppData\Local\Microsoft\Windows\Temporary Internet Files\Content.IE5\R1YKRXA0\MP900362710[1].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90600" y="1309350"/>
            <a:ext cx="897134" cy="626499"/>
          </a:xfrm>
          <a:prstGeom prst="rect">
            <a:avLst/>
          </a:prstGeom>
          <a:ln>
            <a:noFill/>
          </a:ln>
          <a:effectLst>
            <a:outerShdw blurRad="190500" algn="tl" rotWithShape="0">
              <a:srgbClr val="000000">
                <a:alpha val="70000"/>
              </a:srgbClr>
            </a:outerShdw>
          </a:effectLst>
          <a:extLst>
            <a:ext uri="{909E8E84-426E-40dd-AFC4-6F175D3DCCD1}">
              <a14:hiddenFill xmlns:a14="http://schemas.microsoft.com/office/drawing/2010/main" xmlns="">
                <a:solidFill>
                  <a:srgbClr val="FFFFFF"/>
                </a:solidFill>
              </a14:hiddenFill>
            </a:ext>
          </a:extLst>
        </p:spPr>
      </p:pic>
      <p:sp>
        <p:nvSpPr>
          <p:cNvPr id="26" name="テキスト ボックス 25"/>
          <p:cNvSpPr txBox="1"/>
          <p:nvPr/>
        </p:nvSpPr>
        <p:spPr>
          <a:xfrm>
            <a:off x="2895853" y="1533485"/>
            <a:ext cx="723275" cy="461665"/>
          </a:xfrm>
          <a:prstGeom prst="rect">
            <a:avLst/>
          </a:prstGeom>
          <a:noFill/>
        </p:spPr>
        <p:txBody>
          <a:bodyPr wrap="none" rtlCol="0">
            <a:spAutoFit/>
          </a:bodyPr>
          <a:lstStyle/>
          <a:p>
            <a:pPr algn="ctr"/>
            <a:r>
              <a:rPr lang="ja-JP" altLang="en-US" sz="1200" dirty="0" smtClean="0">
                <a:solidFill>
                  <a:schemeClr val="bg1"/>
                </a:solidFill>
                <a:latin typeface="Arial"/>
                <a:ea typeface="HGP創英角ｺﾞｼｯｸUB"/>
                <a:cs typeface="Arial"/>
              </a:rPr>
              <a:t>ユーザー</a:t>
            </a:r>
            <a:endParaRPr lang="en-US" altLang="ja-JP" sz="1200" dirty="0" smtClean="0">
              <a:solidFill>
                <a:schemeClr val="bg1"/>
              </a:solidFill>
              <a:latin typeface="Arial"/>
              <a:ea typeface="HGP創英角ｺﾞｼｯｸUB"/>
              <a:cs typeface="Arial"/>
            </a:endParaRPr>
          </a:p>
          <a:p>
            <a:pPr algn="ctr"/>
            <a:r>
              <a:rPr lang="ja-JP" altLang="en-US" sz="1200" dirty="0" smtClean="0">
                <a:solidFill>
                  <a:schemeClr val="bg1"/>
                </a:solidFill>
                <a:latin typeface="Arial"/>
                <a:ea typeface="HGP創英角ｺﾞｼｯｸUB"/>
                <a:cs typeface="Arial"/>
              </a:rPr>
              <a:t>企業</a:t>
            </a:r>
            <a:endParaRPr kumimoji="1" lang="ja-JP" altLang="en-US" sz="1200" dirty="0">
              <a:solidFill>
                <a:schemeClr val="bg1"/>
              </a:solidFill>
              <a:latin typeface="Arial"/>
              <a:ea typeface="HGP創英角ｺﾞｼｯｸUB"/>
              <a:cs typeface="Arial"/>
            </a:endParaRPr>
          </a:p>
        </p:txBody>
      </p:sp>
      <p:sp>
        <p:nvSpPr>
          <p:cNvPr id="27" name="テキスト ボックス 26"/>
          <p:cNvSpPr txBox="1"/>
          <p:nvPr/>
        </p:nvSpPr>
        <p:spPr>
          <a:xfrm>
            <a:off x="1920611" y="2604750"/>
            <a:ext cx="1165403" cy="584776"/>
          </a:xfrm>
          <a:prstGeom prst="rect">
            <a:avLst/>
          </a:prstGeom>
          <a:noFill/>
        </p:spPr>
        <p:txBody>
          <a:bodyPr wrap="none" rtlCol="0">
            <a:spAutoFit/>
          </a:bodyPr>
          <a:lstStyle/>
          <a:p>
            <a:pPr algn="ctr"/>
            <a:r>
              <a:rPr lang="en-US" altLang="ja-JP" dirty="0" smtClean="0">
                <a:solidFill>
                  <a:schemeClr val="bg1"/>
                </a:solidFill>
                <a:latin typeface="Arial"/>
                <a:ea typeface="HGP創英角ｺﾞｼｯｸUB"/>
                <a:cs typeface="Arial"/>
              </a:rPr>
              <a:t>IT</a:t>
            </a:r>
            <a:r>
              <a:rPr lang="ja-JP" altLang="en-US" dirty="0" smtClean="0">
                <a:solidFill>
                  <a:schemeClr val="bg1"/>
                </a:solidFill>
                <a:latin typeface="Arial"/>
                <a:ea typeface="HGP創英角ｺﾞｼｯｸUB"/>
                <a:cs typeface="Arial"/>
              </a:rPr>
              <a:t>ベンダー企業</a:t>
            </a:r>
            <a:endParaRPr lang="en-US" altLang="ja-JP" dirty="0" smtClean="0">
              <a:solidFill>
                <a:schemeClr val="bg1"/>
              </a:solidFill>
              <a:latin typeface="Arial"/>
              <a:ea typeface="HGP創英角ｺﾞｼｯｸUB"/>
              <a:cs typeface="Arial"/>
            </a:endParaRPr>
          </a:p>
          <a:p>
            <a:pPr algn="ctr"/>
            <a:r>
              <a:rPr lang="en-US" altLang="ja-JP" sz="2000" dirty="0" smtClean="0">
                <a:solidFill>
                  <a:schemeClr val="bg1"/>
                </a:solidFill>
                <a:latin typeface="Arial"/>
                <a:ea typeface="HGP創英角ｺﾞｼｯｸUB"/>
                <a:cs typeface="Arial"/>
              </a:rPr>
              <a:t>75%</a:t>
            </a:r>
            <a:endParaRPr kumimoji="1" lang="ja-JP" altLang="en-US" sz="2000" dirty="0">
              <a:solidFill>
                <a:schemeClr val="bg1"/>
              </a:solidFill>
              <a:latin typeface="Arial"/>
              <a:ea typeface="HGP創英角ｺﾞｼｯｸUB"/>
              <a:cs typeface="Arial"/>
            </a:endParaRPr>
          </a:p>
        </p:txBody>
      </p:sp>
      <p:sp>
        <p:nvSpPr>
          <p:cNvPr id="28" name="テキスト ボックス 27"/>
          <p:cNvSpPr txBox="1"/>
          <p:nvPr/>
        </p:nvSpPr>
        <p:spPr>
          <a:xfrm>
            <a:off x="6172200" y="2609215"/>
            <a:ext cx="1031051" cy="584776"/>
          </a:xfrm>
          <a:prstGeom prst="rect">
            <a:avLst/>
          </a:prstGeom>
          <a:noFill/>
        </p:spPr>
        <p:txBody>
          <a:bodyPr wrap="none" rtlCol="0">
            <a:spAutoFit/>
          </a:bodyPr>
          <a:lstStyle/>
          <a:p>
            <a:pPr algn="ctr"/>
            <a:r>
              <a:rPr lang="ja-JP" altLang="en-US" dirty="0" smtClean="0">
                <a:solidFill>
                  <a:schemeClr val="bg1"/>
                </a:solidFill>
                <a:latin typeface="Arial"/>
                <a:ea typeface="HGP創英角ｺﾞｼｯｸUB"/>
                <a:cs typeface="Arial"/>
              </a:rPr>
              <a:t>ユーザー企業</a:t>
            </a:r>
            <a:endParaRPr lang="en-US" altLang="ja-JP" dirty="0" smtClean="0">
              <a:solidFill>
                <a:schemeClr val="bg1"/>
              </a:solidFill>
              <a:latin typeface="Arial"/>
              <a:ea typeface="HGP創英角ｺﾞｼｯｸUB"/>
              <a:cs typeface="Arial"/>
            </a:endParaRPr>
          </a:p>
          <a:p>
            <a:pPr algn="ctr"/>
            <a:r>
              <a:rPr lang="en-US" altLang="ja-JP" sz="2000" dirty="0" smtClean="0">
                <a:solidFill>
                  <a:schemeClr val="bg1"/>
                </a:solidFill>
                <a:latin typeface="Arial"/>
                <a:ea typeface="HGP創英角ｺﾞｼｯｸUB"/>
                <a:cs typeface="Arial"/>
              </a:rPr>
              <a:t>72%</a:t>
            </a:r>
            <a:endParaRPr kumimoji="1" lang="ja-JP" altLang="en-US" sz="2000" dirty="0">
              <a:solidFill>
                <a:schemeClr val="bg1"/>
              </a:solidFill>
              <a:latin typeface="Arial"/>
              <a:ea typeface="HGP創英角ｺﾞｼｯｸUB"/>
              <a:cs typeface="Arial"/>
            </a:endParaRPr>
          </a:p>
        </p:txBody>
      </p:sp>
      <p:sp>
        <p:nvSpPr>
          <p:cNvPr id="29" name="テキスト ボックス 28"/>
          <p:cNvSpPr txBox="1"/>
          <p:nvPr/>
        </p:nvSpPr>
        <p:spPr>
          <a:xfrm>
            <a:off x="5466973" y="1614150"/>
            <a:ext cx="857627" cy="461665"/>
          </a:xfrm>
          <a:prstGeom prst="rect">
            <a:avLst/>
          </a:prstGeom>
          <a:noFill/>
        </p:spPr>
        <p:txBody>
          <a:bodyPr wrap="none" rtlCol="0">
            <a:spAutoFit/>
          </a:bodyPr>
          <a:lstStyle/>
          <a:p>
            <a:pPr algn="ctr"/>
            <a:r>
              <a:rPr lang="en-US" altLang="ja-JP" sz="1200" dirty="0" smtClean="0">
                <a:solidFill>
                  <a:schemeClr val="bg1"/>
                </a:solidFill>
                <a:latin typeface="Arial"/>
                <a:ea typeface="HGP創英角ｺﾞｼｯｸUB"/>
                <a:cs typeface="Arial"/>
              </a:rPr>
              <a:t>IT</a:t>
            </a:r>
            <a:r>
              <a:rPr lang="ja-JP" altLang="en-US" sz="1200" dirty="0" smtClean="0">
                <a:solidFill>
                  <a:schemeClr val="bg1"/>
                </a:solidFill>
                <a:latin typeface="Arial"/>
                <a:ea typeface="HGP創英角ｺﾞｼｯｸUB"/>
                <a:cs typeface="Arial"/>
              </a:rPr>
              <a:t>ベンダー</a:t>
            </a:r>
            <a:endParaRPr lang="en-US" altLang="ja-JP" sz="1200" dirty="0" smtClean="0">
              <a:solidFill>
                <a:schemeClr val="bg1"/>
              </a:solidFill>
              <a:latin typeface="Arial"/>
              <a:ea typeface="HGP創英角ｺﾞｼｯｸUB"/>
              <a:cs typeface="Arial"/>
            </a:endParaRPr>
          </a:p>
          <a:p>
            <a:pPr algn="ctr"/>
            <a:r>
              <a:rPr lang="ja-JP" altLang="en-US" sz="1200" dirty="0" smtClean="0">
                <a:solidFill>
                  <a:schemeClr val="bg1"/>
                </a:solidFill>
                <a:latin typeface="Arial"/>
                <a:ea typeface="HGP創英角ｺﾞｼｯｸUB"/>
                <a:cs typeface="Arial"/>
              </a:rPr>
              <a:t>企業</a:t>
            </a:r>
            <a:endParaRPr kumimoji="1" lang="ja-JP" altLang="en-US" sz="1200" dirty="0">
              <a:solidFill>
                <a:schemeClr val="bg1"/>
              </a:solidFill>
              <a:latin typeface="Arial"/>
              <a:ea typeface="HGP創英角ｺﾞｼｯｸUB"/>
              <a:cs typeface="Arial"/>
            </a:endParaRPr>
          </a:p>
        </p:txBody>
      </p:sp>
      <p:sp>
        <p:nvSpPr>
          <p:cNvPr id="31" name="角丸四角形 30"/>
          <p:cNvSpPr/>
          <p:nvPr/>
        </p:nvSpPr>
        <p:spPr bwMode="auto">
          <a:xfrm>
            <a:off x="990600" y="5500350"/>
            <a:ext cx="3048000" cy="914400"/>
          </a:xfrm>
          <a:prstGeom prst="roundRect">
            <a:avLst>
              <a:gd name="adj" fmla="val 0"/>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en-US" altLang="ja-JP" sz="16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IT</a:t>
            </a:r>
            <a:r>
              <a:rPr kumimoji="0" lang="ja-JP" altLang="en-US" sz="16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ベンダー企業の生産性向上</a:t>
            </a:r>
            <a:endParaRPr kumimoji="0" lang="en-US" altLang="ja-JP" sz="1600" b="0" i="0" u="none" strike="noStrike" cap="none" normalizeH="0" baseline="0" dirty="0" smtClean="0">
              <a:ln>
                <a:noFill/>
              </a:ln>
              <a:solidFill>
                <a:srgbClr val="FFFFFF"/>
              </a:solidFill>
              <a:effectLst/>
              <a:latin typeface="HGP創英角ｺﾞｼｯｸUB"/>
              <a:ea typeface="HGP創英角ｺﾞｼｯｸUB"/>
              <a:cs typeface="HGP創英角ｺﾞｼｯｸUB"/>
            </a:endParaRPr>
          </a:p>
          <a:p>
            <a:pPr algn="ctr">
              <a:spcBef>
                <a:spcPts val="0"/>
              </a:spcBef>
            </a:pPr>
            <a:r>
              <a:rPr kumimoji="0" lang="en-US" altLang="ja-JP" sz="1400" dirty="0" smtClean="0">
                <a:solidFill>
                  <a:srgbClr val="FFFFFF"/>
                </a:solidFill>
                <a:latin typeface="HGP創英角ｺﾞｼｯｸUB"/>
                <a:ea typeface="HGP創英角ｺﾞｼｯｸUB"/>
                <a:cs typeface="HGP創英角ｺﾞｼｯｸUB"/>
              </a:rPr>
              <a:t>+ </a:t>
            </a:r>
            <a:r>
              <a:rPr kumimoji="0" lang="ja-JP" altLang="en-US" sz="1400" dirty="0" smtClean="0">
                <a:solidFill>
                  <a:srgbClr val="FFFFFF"/>
                </a:solidFill>
                <a:latin typeface="HGP創英角ｺﾞｼｯｸUB"/>
                <a:ea typeface="HGP創英角ｺﾞｼｯｸUB"/>
                <a:cs typeface="HGP創英角ｺﾞｼｯｸUB"/>
              </a:rPr>
              <a:t>ベンダー</a:t>
            </a:r>
            <a:r>
              <a:rPr kumimoji="0" lang="ja-JP" altLang="en-US" sz="1400" dirty="0">
                <a:solidFill>
                  <a:srgbClr val="FFFFFF"/>
                </a:solidFill>
                <a:latin typeface="HGP創英角ｺﾞｼｯｸUB"/>
                <a:ea typeface="HGP創英角ｺﾞｼｯｸUB"/>
                <a:cs typeface="HGP創英角ｺﾞｼｯｸUB"/>
              </a:rPr>
              <a:t>がリスクを</a:t>
            </a:r>
            <a:r>
              <a:rPr kumimoji="0" lang="ja-JP" altLang="en-US" sz="1400" dirty="0" smtClean="0">
                <a:solidFill>
                  <a:srgbClr val="FFFFFF"/>
                </a:solidFill>
                <a:latin typeface="HGP創英角ｺﾞｼｯｸUB"/>
                <a:ea typeface="HGP創英角ｺﾞｼｯｸUB"/>
                <a:cs typeface="HGP創英角ｺﾞｼｯｸUB"/>
              </a:rPr>
              <a:t>背負わされる</a:t>
            </a:r>
            <a:endParaRPr kumimoji="0" lang="ja-JP" altLang="en-US" sz="1400" dirty="0">
              <a:solidFill>
                <a:srgbClr val="FFFFFF"/>
              </a:solidFill>
              <a:latin typeface="HGP創英角ｺﾞｼｯｸUB"/>
              <a:ea typeface="HGP創英角ｺﾞｼｯｸUB"/>
              <a:cs typeface="HGP創英角ｺﾞｼｯｸUB"/>
            </a:endParaRPr>
          </a:p>
        </p:txBody>
      </p:sp>
      <p:sp>
        <p:nvSpPr>
          <p:cNvPr id="32" name="下矢印 31"/>
          <p:cNvSpPr/>
          <p:nvPr/>
        </p:nvSpPr>
        <p:spPr bwMode="auto">
          <a:xfrm>
            <a:off x="1752600" y="3519150"/>
            <a:ext cx="1524000" cy="2057400"/>
          </a:xfrm>
          <a:prstGeom prst="downArrow">
            <a:avLst>
              <a:gd name="adj1" fmla="val 50000"/>
              <a:gd name="adj2" fmla="val 45139"/>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charset="0"/>
              <a:ea typeface="HG丸ｺﾞｼｯｸM-PRO" pitchFamily="50" charset="-128"/>
            </a:endParaRPr>
          </a:p>
        </p:txBody>
      </p:sp>
      <p:sp>
        <p:nvSpPr>
          <p:cNvPr id="34" name="角丸四角形 33"/>
          <p:cNvSpPr/>
          <p:nvPr/>
        </p:nvSpPr>
        <p:spPr bwMode="auto">
          <a:xfrm>
            <a:off x="5181600" y="5500350"/>
            <a:ext cx="3048000" cy="91440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rgbClr val="FFFFFF"/>
                </a:solidFill>
                <a:effectLst/>
                <a:latin typeface="HGP創英角ｺﾞｼｯｸUB"/>
                <a:ea typeface="HGP創英角ｺﾞｼｯｸUB"/>
                <a:cs typeface="HGP創英角ｺﾞｼｯｸUB"/>
              </a:rPr>
              <a:t>ユーザー企業の生産性向上</a:t>
            </a:r>
            <a:endParaRPr kumimoji="0" lang="en-US" altLang="ja-JP" sz="1600" b="0" i="0" u="none" strike="noStrike" cap="none" normalizeH="0" baseline="0" dirty="0" smtClean="0">
              <a:ln>
                <a:noFill/>
              </a:ln>
              <a:solidFill>
                <a:srgbClr val="FFFFFF"/>
              </a:solidFill>
              <a:effectLst/>
              <a:latin typeface="HGP創英角ｺﾞｼｯｸUB"/>
              <a:ea typeface="HGP創英角ｺﾞｼｯｸUB"/>
              <a:cs typeface="HGP創英角ｺﾞｼｯｸUB"/>
            </a:endParaRPr>
          </a:p>
          <a:p>
            <a:pPr algn="ctr">
              <a:spcBef>
                <a:spcPts val="0"/>
              </a:spcBef>
            </a:pPr>
            <a:r>
              <a:rPr kumimoji="0" lang="en-US" altLang="ja-JP" sz="1400" dirty="0" smtClean="0">
                <a:solidFill>
                  <a:srgbClr val="FFFFFF"/>
                </a:solidFill>
                <a:latin typeface="HGP創英角ｺﾞｼｯｸUB"/>
                <a:ea typeface="HGP創英角ｺﾞｼｯｸUB"/>
                <a:cs typeface="HGP創英角ｺﾞｼｯｸUB"/>
              </a:rPr>
              <a:t>+ </a:t>
            </a:r>
            <a:r>
              <a:rPr kumimoji="0" lang="ja-JP" altLang="en-US" sz="1400" dirty="0" smtClean="0">
                <a:solidFill>
                  <a:srgbClr val="FFFFFF"/>
                </a:solidFill>
                <a:latin typeface="HGP創英角ｺﾞｼｯｸUB"/>
                <a:ea typeface="HGP創英角ｺﾞｼｯｸUB"/>
                <a:cs typeface="HGP創英角ｺﾞｼｯｸUB"/>
              </a:rPr>
              <a:t>ユーザー</a:t>
            </a:r>
            <a:r>
              <a:rPr kumimoji="0" lang="ja-JP" altLang="en-US" sz="1400" dirty="0">
                <a:solidFill>
                  <a:srgbClr val="FFFFFF"/>
                </a:solidFill>
                <a:latin typeface="HGP創英角ｺﾞｼｯｸUB"/>
                <a:ea typeface="HGP創英角ｺﾞｼｯｸUB"/>
                <a:cs typeface="HGP創英角ｺﾞｼｯｸUB"/>
              </a:rPr>
              <a:t>が自らリスクを</a:t>
            </a:r>
            <a:r>
              <a:rPr kumimoji="0" lang="ja-JP" altLang="en-US" sz="1400" dirty="0" smtClean="0">
                <a:solidFill>
                  <a:srgbClr val="FFFFFF"/>
                </a:solidFill>
                <a:latin typeface="HGP創英角ｺﾞｼｯｸUB"/>
                <a:ea typeface="HGP創英角ｺﾞｼｯｸUB"/>
                <a:cs typeface="HGP創英角ｺﾞｼｯｸUB"/>
              </a:rPr>
              <a:t>担保</a:t>
            </a:r>
            <a:endParaRPr kumimoji="0" lang="ja-JP" altLang="en-US" sz="1400" dirty="0">
              <a:solidFill>
                <a:srgbClr val="FFFFFF"/>
              </a:solidFill>
              <a:latin typeface="HGP創英角ｺﾞｼｯｸUB"/>
              <a:ea typeface="HGP創英角ｺﾞｼｯｸUB"/>
              <a:cs typeface="HGP創英角ｺﾞｼｯｸUB"/>
            </a:endParaRPr>
          </a:p>
        </p:txBody>
      </p:sp>
      <p:sp>
        <p:nvSpPr>
          <p:cNvPr id="35" name="下矢印 34"/>
          <p:cNvSpPr/>
          <p:nvPr/>
        </p:nvSpPr>
        <p:spPr bwMode="auto">
          <a:xfrm>
            <a:off x="5943600" y="3519150"/>
            <a:ext cx="1524000" cy="2057400"/>
          </a:xfrm>
          <a:prstGeom prst="downArrow">
            <a:avLst>
              <a:gd name="adj1" fmla="val 50000"/>
              <a:gd name="adj2" fmla="val 45139"/>
            </a:avLst>
          </a:prstGeom>
          <a:solidFill>
            <a:schemeClr val="tx2">
              <a:lumMod val="60000"/>
              <a:lumOff val="4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l"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FFFFFF"/>
              </a:solidFill>
              <a:effectLst/>
              <a:latin typeface="Arial" charset="0"/>
              <a:ea typeface="HG丸ｺﾞｼｯｸM-PRO" pitchFamily="50" charset="-128"/>
            </a:endParaRPr>
          </a:p>
        </p:txBody>
      </p:sp>
      <p:sp>
        <p:nvSpPr>
          <p:cNvPr id="36" name="角丸四角形 35"/>
          <p:cNvSpPr/>
          <p:nvPr/>
        </p:nvSpPr>
        <p:spPr bwMode="auto">
          <a:xfrm>
            <a:off x="990600" y="3823950"/>
            <a:ext cx="7162800" cy="914400"/>
          </a:xfrm>
          <a:prstGeom prst="roundRect">
            <a:avLst>
              <a:gd name="adj" fmla="val 0"/>
            </a:avLst>
          </a:prstGeom>
          <a:solidFill>
            <a:srgbClr val="33ACBD"/>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2">
              <a:shade val="50000"/>
            </a:schemeClr>
          </a:lnRef>
          <a:fillRef idx="1">
            <a:schemeClr val="accent2"/>
          </a:fillRef>
          <a:effectRef idx="0">
            <a:schemeClr val="accent2"/>
          </a:effectRef>
          <a:fontRef idx="minor">
            <a:schemeClr val="lt1"/>
          </a:fontRef>
        </p:style>
        <p:txBody>
          <a:bodyPr vert="horz" wrap="square" lIns="91440" tIns="45720" rIns="91440" bIns="45720" numCol="1" rtlCol="0" anchor="ctr" anchorCtr="0" compatLnSpc="1">
            <a:prstTxWarp prst="textNoShape">
              <a:avLst/>
            </a:prstTxWarp>
          </a:bodyPr>
          <a:lstStyle/>
          <a:p>
            <a:pPr algn="ctr" defTabSz="914400" fontAlgn="base">
              <a:spcAft>
                <a:spcPct val="0"/>
              </a:spcAft>
            </a:pPr>
            <a:r>
              <a:rPr kumimoji="0" lang="ja-JP" altLang="en-US" sz="2400" dirty="0" smtClean="0">
                <a:solidFill>
                  <a:schemeClr val="bg1"/>
                </a:solidFill>
                <a:latin typeface="Arial"/>
                <a:ea typeface="HGP創英角ｺﾞｼｯｸUB"/>
                <a:cs typeface="Arial"/>
              </a:rPr>
              <a:t>エンジニアリング・ワークの</a:t>
            </a:r>
            <a:r>
              <a:rPr kumimoji="0" lang="ja-JP" altLang="en-US" sz="2400" dirty="0">
                <a:solidFill>
                  <a:schemeClr val="bg1"/>
                </a:solidFill>
                <a:latin typeface="Arial"/>
                <a:ea typeface="HGP創英角ｺﾞｼｯｸUB"/>
                <a:cs typeface="Arial"/>
              </a:rPr>
              <a:t>生産性が劇的に向上</a:t>
            </a:r>
            <a:endParaRPr kumimoji="0" lang="en-US" altLang="ja-JP" sz="2400" dirty="0">
              <a:solidFill>
                <a:schemeClr val="bg1"/>
              </a:solidFill>
              <a:latin typeface="Arial"/>
              <a:ea typeface="HGP創英角ｺﾞｼｯｸUB"/>
              <a:cs typeface="Arial"/>
            </a:endParaRPr>
          </a:p>
          <a:p>
            <a:pPr marL="0" marR="0" indent="0" algn="ctr" defTabSz="914400" rtl="0" eaLnBrk="1" fontAlgn="base" latinLnBrk="0" hangingPunct="1">
              <a:lnSpc>
                <a:spcPct val="100000"/>
              </a:lnSpc>
              <a:spcAft>
                <a:spcPct val="0"/>
              </a:spcAft>
              <a:buClrTx/>
              <a:buSzTx/>
              <a:buFontTx/>
              <a:buNone/>
              <a:tabLst/>
            </a:pPr>
            <a:r>
              <a:rPr kumimoji="0" lang="ja-JP" altLang="en-US" sz="1400" b="0" i="0" u="none" strike="noStrike" cap="none" normalizeH="0" baseline="0" dirty="0" smtClean="0">
                <a:ln>
                  <a:noFill/>
                </a:ln>
                <a:solidFill>
                  <a:schemeClr val="bg1"/>
                </a:solidFill>
                <a:effectLst/>
                <a:latin typeface="Arial"/>
                <a:ea typeface="HGP創英角ｺﾞｼｯｸUB"/>
                <a:cs typeface="Arial"/>
              </a:rPr>
              <a:t>運用の自動化</a:t>
            </a:r>
            <a:r>
              <a:rPr kumimoji="0" lang="en-US" altLang="ja-JP" sz="1400" b="0" i="0" u="none" strike="noStrike" cap="none" normalizeH="0" baseline="0" dirty="0" smtClean="0">
                <a:ln>
                  <a:noFill/>
                </a:ln>
                <a:solidFill>
                  <a:schemeClr val="bg1"/>
                </a:solidFill>
                <a:effectLst/>
                <a:latin typeface="Arial"/>
                <a:ea typeface="HGP創英角ｺﾞｼｯｸUB"/>
                <a:cs typeface="Arial"/>
              </a:rPr>
              <a:t> </a:t>
            </a:r>
            <a:r>
              <a:rPr kumimoji="0" lang="ja-JP" altLang="en-US" sz="1400" dirty="0" smtClean="0">
                <a:solidFill>
                  <a:schemeClr val="bg1"/>
                </a:solidFill>
                <a:latin typeface="Arial"/>
                <a:ea typeface="HGP創英角ｺﾞｼｯｸUB"/>
                <a:cs typeface="Arial"/>
              </a:rPr>
              <a:t>＋</a:t>
            </a:r>
            <a:r>
              <a:rPr kumimoji="0" lang="en-US" altLang="ja-JP" sz="1400" dirty="0" smtClean="0">
                <a:solidFill>
                  <a:schemeClr val="bg1"/>
                </a:solidFill>
                <a:latin typeface="Arial"/>
                <a:ea typeface="HGP創英角ｺﾞｼｯｸUB"/>
                <a:cs typeface="Arial"/>
              </a:rPr>
              <a:t> </a:t>
            </a:r>
            <a:r>
              <a:rPr kumimoji="0" lang="ja-JP" altLang="en-US" sz="1400" b="0" i="0" u="none" strike="noStrike" cap="none" normalizeH="0" baseline="0" dirty="0" smtClean="0">
                <a:ln>
                  <a:noFill/>
                </a:ln>
                <a:solidFill>
                  <a:schemeClr val="bg1"/>
                </a:solidFill>
                <a:effectLst/>
                <a:latin typeface="Arial"/>
                <a:ea typeface="HGP創英角ｺﾞｼｯｸUB"/>
                <a:cs typeface="Arial"/>
              </a:rPr>
              <a:t>調達の自動化</a:t>
            </a:r>
            <a:r>
              <a:rPr kumimoji="0" lang="ja-JP" altLang="en-US" sz="1400" dirty="0" smtClean="0">
                <a:solidFill>
                  <a:schemeClr val="bg1"/>
                </a:solidFill>
                <a:latin typeface="Arial"/>
                <a:ea typeface="HGP創英角ｺﾞｼｯｸUB"/>
                <a:cs typeface="Arial"/>
              </a:rPr>
              <a:t>　＝</a:t>
            </a:r>
            <a:r>
              <a:rPr kumimoji="0" lang="en-US" altLang="ja-JP" sz="1400" dirty="0" smtClean="0">
                <a:solidFill>
                  <a:schemeClr val="bg1"/>
                </a:solidFill>
                <a:latin typeface="Arial"/>
                <a:ea typeface="HGP創英角ｺﾞｼｯｸUB"/>
                <a:cs typeface="Arial"/>
              </a:rPr>
              <a:t> </a:t>
            </a:r>
            <a:r>
              <a:rPr kumimoji="0" lang="ja-JP" altLang="en-US" sz="1400" dirty="0" smtClean="0">
                <a:solidFill>
                  <a:schemeClr val="bg1"/>
                </a:solidFill>
                <a:latin typeface="Arial"/>
                <a:ea typeface="HGP創英角ｺﾞｼｯｸUB"/>
                <a:cs typeface="Arial"/>
              </a:rPr>
              <a:t>エンジニアの調達・運用管理負担の軽減</a:t>
            </a:r>
            <a:endParaRPr kumimoji="0" lang="ja-JP" altLang="en-US" sz="1400" b="0" i="0" u="none" strike="noStrike" cap="none" normalizeH="0" baseline="0" dirty="0" smtClean="0">
              <a:ln>
                <a:noFill/>
              </a:ln>
              <a:solidFill>
                <a:schemeClr val="bg1"/>
              </a:solidFill>
              <a:effectLst/>
              <a:latin typeface="Arial"/>
              <a:ea typeface="HGP創英角ｺﾞｼｯｸUB"/>
              <a:cs typeface="Arial"/>
            </a:endParaRPr>
          </a:p>
        </p:txBody>
      </p:sp>
      <p:sp>
        <p:nvSpPr>
          <p:cNvPr id="37" name="正方形/長方形 36"/>
          <p:cNvSpPr/>
          <p:nvPr/>
        </p:nvSpPr>
        <p:spPr>
          <a:xfrm>
            <a:off x="811808" y="3290550"/>
            <a:ext cx="1082523" cy="307777"/>
          </a:xfrm>
          <a:prstGeom prst="rect">
            <a:avLst/>
          </a:prstGeom>
        </p:spPr>
        <p:txBody>
          <a:bodyPr wrap="none">
            <a:spAutoFit/>
          </a:bodyPr>
          <a:lstStyle/>
          <a:p>
            <a:r>
              <a:rPr lang="ja-JP" altLang="en-US" sz="1400" dirty="0" smtClean="0">
                <a:solidFill>
                  <a:srgbClr val="0000FF"/>
                </a:solidFill>
                <a:latin typeface="Arial Black"/>
                <a:ea typeface="ＭＳ Ｐゴシック"/>
                <a:cs typeface="Arial Black"/>
              </a:rPr>
              <a:t>約</a:t>
            </a:r>
            <a:r>
              <a:rPr lang="en-US" altLang="zh-TW" sz="1400" dirty="0" smtClean="0">
                <a:solidFill>
                  <a:srgbClr val="0000FF"/>
                </a:solidFill>
                <a:latin typeface="Arial Black"/>
                <a:ea typeface="ＭＳ Ｐゴシック"/>
                <a:cs typeface="Arial Black"/>
              </a:rPr>
              <a:t>100</a:t>
            </a:r>
            <a:r>
              <a:rPr lang="zh-TW" altLang="en-US" sz="1400" dirty="0" smtClean="0">
                <a:solidFill>
                  <a:srgbClr val="0000FF"/>
                </a:solidFill>
                <a:latin typeface="Arial Black"/>
                <a:ea typeface="ＭＳ Ｐゴシック"/>
                <a:cs typeface="Arial Black"/>
              </a:rPr>
              <a:t>万人</a:t>
            </a:r>
            <a:endParaRPr lang="ja-JP" altLang="en-US" sz="1400" dirty="0">
              <a:solidFill>
                <a:srgbClr val="0000FF"/>
              </a:solidFill>
              <a:latin typeface="Arial Black"/>
              <a:ea typeface="ＭＳ Ｐゴシック"/>
              <a:cs typeface="Arial Black"/>
            </a:endParaRPr>
          </a:p>
        </p:txBody>
      </p:sp>
      <p:sp>
        <p:nvSpPr>
          <p:cNvPr id="38" name="正方形/長方形 37"/>
          <p:cNvSpPr/>
          <p:nvPr/>
        </p:nvSpPr>
        <p:spPr>
          <a:xfrm>
            <a:off x="7086602" y="3290550"/>
            <a:ext cx="1082523" cy="307777"/>
          </a:xfrm>
          <a:prstGeom prst="rect">
            <a:avLst/>
          </a:prstGeom>
        </p:spPr>
        <p:txBody>
          <a:bodyPr wrap="none">
            <a:spAutoFit/>
          </a:bodyPr>
          <a:lstStyle/>
          <a:p>
            <a:r>
              <a:rPr lang="ja-JP" altLang="en-US" sz="1400" dirty="0" smtClean="0">
                <a:solidFill>
                  <a:srgbClr val="0000FF"/>
                </a:solidFill>
                <a:latin typeface="Arial Black"/>
                <a:ea typeface="ＭＳ Ｐゴシック"/>
                <a:cs typeface="Arial Black"/>
              </a:rPr>
              <a:t>約</a:t>
            </a:r>
            <a:r>
              <a:rPr lang="en-US" altLang="zh-TW" sz="1400" dirty="0" smtClean="0">
                <a:solidFill>
                  <a:srgbClr val="0000FF"/>
                </a:solidFill>
                <a:latin typeface="Arial Black"/>
                <a:ea typeface="ＭＳ Ｐゴシック"/>
                <a:cs typeface="Arial Black"/>
              </a:rPr>
              <a:t>300</a:t>
            </a:r>
            <a:r>
              <a:rPr lang="zh-TW" altLang="en-US" sz="1400" dirty="0" smtClean="0">
                <a:solidFill>
                  <a:srgbClr val="0000FF"/>
                </a:solidFill>
                <a:latin typeface="Arial Black"/>
                <a:ea typeface="ＭＳ Ｐゴシック"/>
                <a:cs typeface="Arial Black"/>
              </a:rPr>
              <a:t>万人</a:t>
            </a:r>
            <a:endParaRPr lang="ja-JP" altLang="en-US" sz="1400" dirty="0">
              <a:solidFill>
                <a:srgbClr val="0000FF"/>
              </a:solidFill>
              <a:latin typeface="Arial Black"/>
              <a:ea typeface="ＭＳ Ｐゴシック"/>
              <a:cs typeface="Arial Black"/>
            </a:endParaRPr>
          </a:p>
        </p:txBody>
      </p:sp>
    </p:spTree>
    <p:extLst>
      <p:ext uri="{BB962C8B-B14F-4D97-AF65-F5344CB8AC3E}">
        <p14:creationId xmlns:p14="http://schemas.microsoft.com/office/powerpoint/2010/main" val="3845839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par>
                                <p:cTn id="10" presetID="53" presetClass="entr" presetSubtype="16" fill="hold"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500" fill="hold"/>
                                        <p:tgtEl>
                                          <p:spTgt spid="24"/>
                                        </p:tgtEl>
                                        <p:attrNameLst>
                                          <p:attrName>ppt_w</p:attrName>
                                        </p:attrNameLst>
                                      </p:cBhvr>
                                      <p:tavLst>
                                        <p:tav tm="0">
                                          <p:val>
                                            <p:fltVal val="0"/>
                                          </p:val>
                                        </p:tav>
                                        <p:tav tm="100000">
                                          <p:val>
                                            <p:strVal val="#ppt_w"/>
                                          </p:val>
                                        </p:tav>
                                      </p:tavLst>
                                    </p:anim>
                                    <p:anim calcmode="lin" valueType="num">
                                      <p:cBhvr>
                                        <p:cTn id="13" dur="500" fill="hold"/>
                                        <p:tgtEl>
                                          <p:spTgt spid="24"/>
                                        </p:tgtEl>
                                        <p:attrNameLst>
                                          <p:attrName>ppt_h</p:attrName>
                                        </p:attrNameLst>
                                      </p:cBhvr>
                                      <p:tavLst>
                                        <p:tav tm="0">
                                          <p:val>
                                            <p:fltVal val="0"/>
                                          </p:val>
                                        </p:tav>
                                        <p:tav tm="100000">
                                          <p:val>
                                            <p:strVal val="#ppt_h"/>
                                          </p:val>
                                        </p:tav>
                                      </p:tavLst>
                                    </p:anim>
                                    <p:animEffect transition="in" filter="fade">
                                      <p:cBhvr>
                                        <p:cTn id="14" dur="500"/>
                                        <p:tgtEl>
                                          <p:spTgt spid="24"/>
                                        </p:tgtEl>
                                      </p:cBhvr>
                                    </p:animEffect>
                                  </p:childTnLst>
                                </p:cTn>
                              </p:par>
                              <p:par>
                                <p:cTn id="15" presetID="53" presetClass="entr" presetSubtype="16"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500" fill="hold"/>
                                        <p:tgtEl>
                                          <p:spTgt spid="25"/>
                                        </p:tgtEl>
                                        <p:attrNameLst>
                                          <p:attrName>ppt_w</p:attrName>
                                        </p:attrNameLst>
                                      </p:cBhvr>
                                      <p:tavLst>
                                        <p:tav tm="0">
                                          <p:val>
                                            <p:fltVal val="0"/>
                                          </p:val>
                                        </p:tav>
                                        <p:tav tm="100000">
                                          <p:val>
                                            <p:strVal val="#ppt_w"/>
                                          </p:val>
                                        </p:tav>
                                      </p:tavLst>
                                    </p:anim>
                                    <p:anim calcmode="lin" valueType="num">
                                      <p:cBhvr>
                                        <p:cTn id="18" dur="500" fill="hold"/>
                                        <p:tgtEl>
                                          <p:spTgt spid="25"/>
                                        </p:tgtEl>
                                        <p:attrNameLst>
                                          <p:attrName>ppt_h</p:attrName>
                                        </p:attrNameLst>
                                      </p:cBhvr>
                                      <p:tavLst>
                                        <p:tav tm="0">
                                          <p:val>
                                            <p:fltVal val="0"/>
                                          </p:val>
                                        </p:tav>
                                        <p:tav tm="100000">
                                          <p:val>
                                            <p:strVal val="#ppt_h"/>
                                          </p:val>
                                        </p:tav>
                                      </p:tavLst>
                                    </p:anim>
                                    <p:animEffect transition="in" filter="fade">
                                      <p:cBhvr>
                                        <p:cTn id="19" dur="50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500" fill="hold"/>
                                        <p:tgtEl>
                                          <p:spTgt spid="26"/>
                                        </p:tgtEl>
                                        <p:attrNameLst>
                                          <p:attrName>ppt_w</p:attrName>
                                        </p:attrNameLst>
                                      </p:cBhvr>
                                      <p:tavLst>
                                        <p:tav tm="0">
                                          <p:val>
                                            <p:fltVal val="0"/>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animEffect transition="in" filter="fade">
                                      <p:cBhvr>
                                        <p:cTn id="24" dur="500"/>
                                        <p:tgtEl>
                                          <p:spTgt spid="2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Effect transition="in" filter="fade">
                                      <p:cBhvr>
                                        <p:cTn id="29" dur="500"/>
                                        <p:tgtEl>
                                          <p:spTgt spid="2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ppt_w</p:attrName>
                                        </p:attrNameLst>
                                      </p:cBhvr>
                                      <p:tavLst>
                                        <p:tav tm="0">
                                          <p:val>
                                            <p:fltVal val="0"/>
                                          </p:val>
                                        </p:tav>
                                        <p:tav tm="100000">
                                          <p:val>
                                            <p:strVal val="#ppt_w"/>
                                          </p:val>
                                        </p:tav>
                                      </p:tavLst>
                                    </p:anim>
                                    <p:anim calcmode="lin" valueType="num">
                                      <p:cBhvr>
                                        <p:cTn id="33" dur="500" fill="hold"/>
                                        <p:tgtEl>
                                          <p:spTgt spid="28"/>
                                        </p:tgtEl>
                                        <p:attrNameLst>
                                          <p:attrName>ppt_h</p:attrName>
                                        </p:attrNameLst>
                                      </p:cBhvr>
                                      <p:tavLst>
                                        <p:tav tm="0">
                                          <p:val>
                                            <p:fltVal val="0"/>
                                          </p:val>
                                        </p:tav>
                                        <p:tav tm="100000">
                                          <p:val>
                                            <p:strVal val="#ppt_h"/>
                                          </p:val>
                                        </p:tav>
                                      </p:tavLst>
                                    </p:anim>
                                    <p:animEffect transition="in" filter="fade">
                                      <p:cBhvr>
                                        <p:cTn id="34" dur="500"/>
                                        <p:tgtEl>
                                          <p:spTgt spid="2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p:cTn id="37" dur="500" fill="hold"/>
                                        <p:tgtEl>
                                          <p:spTgt spid="29"/>
                                        </p:tgtEl>
                                        <p:attrNameLst>
                                          <p:attrName>ppt_w</p:attrName>
                                        </p:attrNameLst>
                                      </p:cBhvr>
                                      <p:tavLst>
                                        <p:tav tm="0">
                                          <p:val>
                                            <p:fltVal val="0"/>
                                          </p:val>
                                        </p:tav>
                                        <p:tav tm="100000">
                                          <p:val>
                                            <p:strVal val="#ppt_w"/>
                                          </p:val>
                                        </p:tav>
                                      </p:tavLst>
                                    </p:anim>
                                    <p:anim calcmode="lin" valueType="num">
                                      <p:cBhvr>
                                        <p:cTn id="38" dur="500" fill="hold"/>
                                        <p:tgtEl>
                                          <p:spTgt spid="29"/>
                                        </p:tgtEl>
                                        <p:attrNameLst>
                                          <p:attrName>ppt_h</p:attrName>
                                        </p:attrNameLst>
                                      </p:cBhvr>
                                      <p:tavLst>
                                        <p:tav tm="0">
                                          <p:val>
                                            <p:fltVal val="0"/>
                                          </p:val>
                                        </p:tav>
                                        <p:tav tm="100000">
                                          <p:val>
                                            <p:strVal val="#ppt_h"/>
                                          </p:val>
                                        </p:tav>
                                      </p:tavLst>
                                    </p:anim>
                                    <p:animEffect transition="in" filter="fade">
                                      <p:cBhvr>
                                        <p:cTn id="39" dur="500"/>
                                        <p:tgtEl>
                                          <p:spTgt spid="29"/>
                                        </p:tgtEl>
                                      </p:cBhvr>
                                    </p:animEffect>
                                  </p:childTnLst>
                                </p:cTn>
                              </p:par>
                              <p:par>
                                <p:cTn id="40" presetID="53" presetClass="entr" presetSubtype="16" fill="hold"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p:cTn id="52" dur="500" fill="hold"/>
                                        <p:tgtEl>
                                          <p:spTgt spid="37"/>
                                        </p:tgtEl>
                                        <p:attrNameLst>
                                          <p:attrName>ppt_w</p:attrName>
                                        </p:attrNameLst>
                                      </p:cBhvr>
                                      <p:tavLst>
                                        <p:tav tm="0">
                                          <p:val>
                                            <p:fltVal val="0"/>
                                          </p:val>
                                        </p:tav>
                                        <p:tav tm="100000">
                                          <p:val>
                                            <p:strVal val="#ppt_w"/>
                                          </p:val>
                                        </p:tav>
                                      </p:tavLst>
                                    </p:anim>
                                    <p:anim calcmode="lin" valueType="num">
                                      <p:cBhvr>
                                        <p:cTn id="53" dur="500" fill="hold"/>
                                        <p:tgtEl>
                                          <p:spTgt spid="37"/>
                                        </p:tgtEl>
                                        <p:attrNameLst>
                                          <p:attrName>ppt_h</p:attrName>
                                        </p:attrNameLst>
                                      </p:cBhvr>
                                      <p:tavLst>
                                        <p:tav tm="0">
                                          <p:val>
                                            <p:fltVal val="0"/>
                                          </p:val>
                                        </p:tav>
                                        <p:tav tm="100000">
                                          <p:val>
                                            <p:strVal val="#ppt_h"/>
                                          </p:val>
                                        </p:tav>
                                      </p:tavLst>
                                    </p:anim>
                                    <p:animEffect transition="in" filter="fade">
                                      <p:cBhvr>
                                        <p:cTn id="54" dur="500"/>
                                        <p:tgtEl>
                                          <p:spTgt spid="37"/>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36"/>
                                        </p:tgtEl>
                                        <p:attrNameLst>
                                          <p:attrName>style.visibility</p:attrName>
                                        </p:attrNameLst>
                                      </p:cBhvr>
                                      <p:to>
                                        <p:strVal val="visible"/>
                                      </p:to>
                                    </p:set>
                                    <p:animEffect transition="in" filter="fade">
                                      <p:cBhvr>
                                        <p:cTn id="64" dur="1000"/>
                                        <p:tgtEl>
                                          <p:spTgt spid="36"/>
                                        </p:tgtEl>
                                      </p:cBhvr>
                                    </p:animEffect>
                                    <p:anim calcmode="lin" valueType="num">
                                      <p:cBhvr>
                                        <p:cTn id="65" dur="1000" fill="hold"/>
                                        <p:tgtEl>
                                          <p:spTgt spid="36"/>
                                        </p:tgtEl>
                                        <p:attrNameLst>
                                          <p:attrName>ppt_x</p:attrName>
                                        </p:attrNameLst>
                                      </p:cBhvr>
                                      <p:tavLst>
                                        <p:tav tm="0">
                                          <p:val>
                                            <p:strVal val="#ppt_x"/>
                                          </p:val>
                                        </p:tav>
                                        <p:tav tm="100000">
                                          <p:val>
                                            <p:strVal val="#ppt_x"/>
                                          </p:val>
                                        </p:tav>
                                      </p:tavLst>
                                    </p:anim>
                                    <p:anim calcmode="lin" valueType="num">
                                      <p:cBhvr>
                                        <p:cTn id="6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6" grpId="0"/>
      <p:bldP spid="27" grpId="0"/>
      <p:bldP spid="28" grpId="0"/>
      <p:bldP spid="29" grpId="0"/>
      <p:bldP spid="36" grpId="0" animBg="1"/>
      <p:bldP spid="37" grpId="0"/>
      <p:bldP spid="3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9" name="Rectangle 6"/>
          <p:cNvSpPr>
            <a:spLocks noGrp="1" noChangeArrowheads="1"/>
          </p:cNvSpPr>
          <p:nvPr>
            <p:ph type="title"/>
          </p:nvPr>
        </p:nvSpPr>
        <p:spPr>
          <a:xfrm>
            <a:off x="152400" y="152400"/>
            <a:ext cx="8991600" cy="533400"/>
          </a:xfrm>
        </p:spPr>
        <p:txBody>
          <a:bodyPr/>
          <a:lstStyle/>
          <a:p>
            <a:r>
              <a:rPr lang="ja-JP" altLang="ja-JP" dirty="0"/>
              <a:t>クラウドの価値を引き出すための戦略 </a:t>
            </a:r>
            <a:endParaRPr lang="ja-JP" altLang="en-US" sz="2800" dirty="0" smtClean="0">
              <a:ea typeface="ＭＳ Ｐゴシック" charset="-128"/>
            </a:endParaRPr>
          </a:p>
        </p:txBody>
      </p:sp>
      <p:sp>
        <p:nvSpPr>
          <p:cNvPr id="3" name="角丸四角形 2"/>
          <p:cNvSpPr/>
          <p:nvPr/>
        </p:nvSpPr>
        <p:spPr bwMode="auto">
          <a:xfrm>
            <a:off x="836613" y="1600200"/>
            <a:ext cx="2286000" cy="609600"/>
          </a:xfrm>
          <a:prstGeom prst="roundRect">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a:ea typeface="HGP創英角ｺﾞｼｯｸUB"/>
              <a:cs typeface="Arial"/>
            </a:endParaRPr>
          </a:p>
        </p:txBody>
      </p:sp>
      <p:sp>
        <p:nvSpPr>
          <p:cNvPr id="8" name="角丸四角形 7"/>
          <p:cNvSpPr/>
          <p:nvPr/>
        </p:nvSpPr>
        <p:spPr bwMode="auto">
          <a:xfrm>
            <a:off x="3427413" y="1600200"/>
            <a:ext cx="2286000" cy="609600"/>
          </a:xfrm>
          <a:prstGeom prst="roundRect">
            <a:avLst/>
          </a:prstGeom>
          <a:solidFill>
            <a:schemeClr val="bg1"/>
          </a:solidFill>
          <a:ln w="38100" cap="flat" cmpd="sng" algn="ctr">
            <a:solidFill>
              <a:srgbClr val="4168A7"/>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dirty="0" smtClean="0">
              <a:ln>
                <a:noFill/>
              </a:ln>
              <a:solidFill>
                <a:srgbClr val="484848"/>
              </a:solidFill>
              <a:effectLst/>
              <a:latin typeface="Arial"/>
              <a:ea typeface="HGP創英角ｺﾞｼｯｸUB"/>
              <a:cs typeface="Arial"/>
            </a:endParaRPr>
          </a:p>
        </p:txBody>
      </p:sp>
      <p:sp>
        <p:nvSpPr>
          <p:cNvPr id="11" name="角丸四角形 10"/>
          <p:cNvSpPr/>
          <p:nvPr/>
        </p:nvSpPr>
        <p:spPr bwMode="auto">
          <a:xfrm>
            <a:off x="608013" y="1143000"/>
            <a:ext cx="7924800" cy="1219200"/>
          </a:xfrm>
          <a:prstGeom prst="roundRect">
            <a:avLst>
              <a:gd name="adj" fmla="val 0"/>
            </a:avLst>
          </a:prstGeom>
          <a:solidFill>
            <a:srgbClr val="008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en-US" altLang="ja-JP" dirty="0">
              <a:latin typeface="Arial"/>
              <a:ea typeface="HGP創英角ｺﾞｼｯｸUB"/>
              <a:cs typeface="Arial"/>
            </a:endParaRPr>
          </a:p>
        </p:txBody>
      </p:sp>
      <p:sp>
        <p:nvSpPr>
          <p:cNvPr id="12" name="角丸四角形 11"/>
          <p:cNvSpPr/>
          <p:nvPr/>
        </p:nvSpPr>
        <p:spPr bwMode="auto">
          <a:xfrm>
            <a:off x="836613" y="1600200"/>
            <a:ext cx="2286000" cy="609600"/>
          </a:xfrm>
          <a:prstGeom prst="roundRect">
            <a:avLst>
              <a:gd name="adj" fmla="val 50000"/>
            </a:avLst>
          </a:prstGeom>
          <a:solidFill>
            <a:schemeClr val="bg1"/>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en-US" altLang="ja-JP" sz="1800" b="0" i="0" u="none" strike="noStrike" cap="none" normalizeH="0" baseline="0" dirty="0" smtClean="0">
                <a:ln>
                  <a:noFill/>
                </a:ln>
                <a:solidFill>
                  <a:srgbClr val="008000"/>
                </a:solidFill>
                <a:effectLst/>
                <a:latin typeface="Arial"/>
                <a:ea typeface="HGP創英角ｺﾞｼｯｸUB"/>
                <a:cs typeface="Arial"/>
              </a:rPr>
              <a:t>TCO</a:t>
            </a:r>
            <a:r>
              <a:rPr kumimoji="0" lang="ja-JP" altLang="en-US" sz="1800" b="0" i="0" u="none" strike="noStrike" cap="none" normalizeH="0" baseline="0" dirty="0" smtClean="0">
                <a:ln>
                  <a:noFill/>
                </a:ln>
                <a:solidFill>
                  <a:srgbClr val="008000"/>
                </a:solidFill>
                <a:effectLst/>
                <a:latin typeface="Arial"/>
                <a:ea typeface="HGP創英角ｺﾞｼｯｸUB"/>
                <a:cs typeface="Arial"/>
              </a:rPr>
              <a:t>の削減</a:t>
            </a:r>
          </a:p>
        </p:txBody>
      </p:sp>
      <p:sp>
        <p:nvSpPr>
          <p:cNvPr id="14" name="角丸四角形 13"/>
          <p:cNvSpPr/>
          <p:nvPr/>
        </p:nvSpPr>
        <p:spPr bwMode="auto">
          <a:xfrm>
            <a:off x="3427413" y="1600200"/>
            <a:ext cx="2286000" cy="609600"/>
          </a:xfrm>
          <a:prstGeom prst="roundRect">
            <a:avLst>
              <a:gd name="adj" fmla="val 50000"/>
            </a:avLst>
          </a:prstGeom>
          <a:solidFill>
            <a:schemeClr val="bg1"/>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rgbClr val="008000"/>
                </a:solidFill>
                <a:effectLst/>
                <a:latin typeface="Arial"/>
                <a:ea typeface="HGP創英角ｺﾞｼｯｸUB"/>
                <a:cs typeface="Arial"/>
              </a:rPr>
              <a:t>変更変化への</a:t>
            </a:r>
            <a:endParaRPr kumimoji="0" lang="en-US" altLang="ja-JP" sz="1600" b="0" i="0" u="none" strike="noStrike" cap="none" normalizeH="0" baseline="0" dirty="0" smtClean="0">
              <a:ln>
                <a:noFill/>
              </a:ln>
              <a:solidFill>
                <a:srgbClr val="008000"/>
              </a:solidFill>
              <a:effectLst/>
              <a:latin typeface="Arial"/>
              <a:ea typeface="HGP創英角ｺﾞｼｯｸUB"/>
              <a:cs typeface="Arial"/>
            </a:endParaRPr>
          </a:p>
          <a:p>
            <a:pPr marL="0" marR="0" indent="0" algn="ctr" defTabSz="914400" rtl="0" eaLnBrk="1" fontAlgn="base" latinLnBrk="0" hangingPunct="1">
              <a:lnSpc>
                <a:spcPct val="100000"/>
              </a:lnSpc>
              <a:spcBef>
                <a:spcPts val="0"/>
              </a:spcBef>
              <a:spcAft>
                <a:spcPct val="0"/>
              </a:spcAft>
              <a:buClrTx/>
              <a:buSzTx/>
              <a:buFontTx/>
              <a:buNone/>
              <a:tabLst/>
            </a:pPr>
            <a:r>
              <a:rPr kumimoji="0" lang="ja-JP" altLang="en-US" sz="1600" b="0" i="0" u="none" strike="noStrike" cap="none" normalizeH="0" baseline="0" dirty="0" smtClean="0">
                <a:ln>
                  <a:noFill/>
                </a:ln>
                <a:solidFill>
                  <a:srgbClr val="008000"/>
                </a:solidFill>
                <a:effectLst/>
                <a:latin typeface="Arial"/>
                <a:ea typeface="HGP創英角ｺﾞｼｯｸUB"/>
                <a:cs typeface="Arial"/>
              </a:rPr>
              <a:t>柔軟性と迅速な対応</a:t>
            </a:r>
          </a:p>
        </p:txBody>
      </p:sp>
      <p:sp>
        <p:nvSpPr>
          <p:cNvPr id="15" name="角丸四角形 14"/>
          <p:cNvSpPr/>
          <p:nvPr/>
        </p:nvSpPr>
        <p:spPr bwMode="auto">
          <a:xfrm>
            <a:off x="6018213" y="1600200"/>
            <a:ext cx="2286000" cy="609600"/>
          </a:xfrm>
          <a:prstGeom prst="roundRect">
            <a:avLst>
              <a:gd name="adj" fmla="val 50000"/>
            </a:avLst>
          </a:prstGeom>
          <a:solidFill>
            <a:schemeClr val="bg1"/>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008000"/>
                </a:solidFill>
                <a:effectLst/>
                <a:latin typeface="Arial"/>
                <a:ea typeface="HGP創英角ｺﾞｼｯｸUB"/>
                <a:cs typeface="Arial"/>
              </a:rPr>
              <a:t>資産の削減</a:t>
            </a:r>
          </a:p>
        </p:txBody>
      </p:sp>
      <p:sp>
        <p:nvSpPr>
          <p:cNvPr id="6" name="ホームベース 5"/>
          <p:cNvSpPr/>
          <p:nvPr/>
        </p:nvSpPr>
        <p:spPr bwMode="auto">
          <a:xfrm rot="16200000">
            <a:off x="1560513" y="1409700"/>
            <a:ext cx="838200" cy="2286000"/>
          </a:xfrm>
          <a:prstGeom prst="homePlate">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a:ea typeface="HGP創英角ｺﾞｼｯｸUB"/>
              <a:cs typeface="Arial"/>
            </a:endParaRPr>
          </a:p>
        </p:txBody>
      </p:sp>
      <p:sp>
        <p:nvSpPr>
          <p:cNvPr id="17" name="テキスト ボックス 16"/>
          <p:cNvSpPr txBox="1"/>
          <p:nvPr/>
        </p:nvSpPr>
        <p:spPr>
          <a:xfrm>
            <a:off x="836613" y="2590800"/>
            <a:ext cx="2286000" cy="369332"/>
          </a:xfrm>
          <a:prstGeom prst="rect">
            <a:avLst/>
          </a:prstGeom>
          <a:noFill/>
        </p:spPr>
        <p:txBody>
          <a:bodyPr wrap="square" rtlCol="0">
            <a:spAutoFit/>
          </a:bodyPr>
          <a:lstStyle/>
          <a:p>
            <a:pPr algn="ctr"/>
            <a:r>
              <a:rPr kumimoji="1" lang="ja-JP" altLang="en-US" sz="1800" dirty="0" smtClean="0">
                <a:solidFill>
                  <a:schemeClr val="bg1"/>
                </a:solidFill>
                <a:latin typeface="Arial"/>
                <a:ea typeface="HGP創英角ｺﾞｼｯｸUB"/>
                <a:cs typeface="Arial"/>
              </a:rPr>
              <a:t>人員の削減</a:t>
            </a:r>
            <a:endParaRPr kumimoji="1" lang="ja-JP" altLang="en-US" sz="1800" dirty="0">
              <a:solidFill>
                <a:schemeClr val="bg1"/>
              </a:solidFill>
              <a:latin typeface="Arial"/>
              <a:ea typeface="HGP創英角ｺﾞｼｯｸUB"/>
              <a:cs typeface="Arial"/>
            </a:endParaRPr>
          </a:p>
        </p:txBody>
      </p:sp>
      <p:sp>
        <p:nvSpPr>
          <p:cNvPr id="19" name="ホームベース 18"/>
          <p:cNvSpPr/>
          <p:nvPr/>
        </p:nvSpPr>
        <p:spPr bwMode="auto">
          <a:xfrm rot="16200000">
            <a:off x="6742113" y="1409700"/>
            <a:ext cx="838200" cy="2286000"/>
          </a:xfrm>
          <a:prstGeom prst="homePlate">
            <a:avLst/>
          </a:prstGeom>
          <a:solidFill>
            <a:srgbClr val="FF6666"/>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1" i="0" u="none" strike="noStrike" cap="none" normalizeH="0" baseline="0" dirty="0" smtClean="0">
              <a:ln>
                <a:noFill/>
              </a:ln>
              <a:solidFill>
                <a:srgbClr val="484848"/>
              </a:solidFill>
              <a:effectLst/>
              <a:latin typeface="Arial"/>
              <a:ea typeface="HGP創英角ｺﾞｼｯｸUB"/>
              <a:cs typeface="Arial"/>
            </a:endParaRPr>
          </a:p>
        </p:txBody>
      </p:sp>
      <p:sp>
        <p:nvSpPr>
          <p:cNvPr id="22" name="テキスト ボックス 21"/>
          <p:cNvSpPr txBox="1"/>
          <p:nvPr/>
        </p:nvSpPr>
        <p:spPr>
          <a:xfrm>
            <a:off x="6018213" y="2590800"/>
            <a:ext cx="2286000" cy="369332"/>
          </a:xfrm>
          <a:prstGeom prst="rect">
            <a:avLst/>
          </a:prstGeom>
          <a:noFill/>
        </p:spPr>
        <p:txBody>
          <a:bodyPr wrap="square" rtlCol="0">
            <a:spAutoFit/>
          </a:bodyPr>
          <a:lstStyle/>
          <a:p>
            <a:pPr algn="ctr"/>
            <a:r>
              <a:rPr kumimoji="1" lang="ja-JP" altLang="en-US" sz="1800" dirty="0" smtClean="0">
                <a:solidFill>
                  <a:schemeClr val="bg1"/>
                </a:solidFill>
                <a:latin typeface="Arial"/>
                <a:ea typeface="HGP創英角ｺﾞｼｯｸUB"/>
                <a:cs typeface="Arial"/>
              </a:rPr>
              <a:t>既存資産の償却</a:t>
            </a:r>
            <a:endParaRPr kumimoji="1" lang="ja-JP" altLang="en-US" sz="1800" dirty="0">
              <a:solidFill>
                <a:schemeClr val="bg1"/>
              </a:solidFill>
              <a:latin typeface="Arial"/>
              <a:ea typeface="HGP創英角ｺﾞｼｯｸUB"/>
              <a:cs typeface="Arial"/>
            </a:endParaRPr>
          </a:p>
        </p:txBody>
      </p:sp>
      <p:sp>
        <p:nvSpPr>
          <p:cNvPr id="20" name="角丸四角形 19"/>
          <p:cNvSpPr/>
          <p:nvPr/>
        </p:nvSpPr>
        <p:spPr bwMode="auto">
          <a:xfrm>
            <a:off x="836613" y="3048000"/>
            <a:ext cx="2286000" cy="381000"/>
          </a:xfrm>
          <a:prstGeom prst="roundRect">
            <a:avLst>
              <a:gd name="adj" fmla="val 0"/>
            </a:avLst>
          </a:prstGeom>
          <a:solidFill>
            <a:srgbClr val="CC0000"/>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社会思想・企業文化の問題</a:t>
            </a:r>
          </a:p>
        </p:txBody>
      </p:sp>
      <p:sp>
        <p:nvSpPr>
          <p:cNvPr id="24" name="角丸四角形 23"/>
          <p:cNvSpPr/>
          <p:nvPr/>
        </p:nvSpPr>
        <p:spPr bwMode="auto">
          <a:xfrm>
            <a:off x="6018213" y="3048000"/>
            <a:ext cx="2286000" cy="381000"/>
          </a:xfrm>
          <a:prstGeom prst="roundRect">
            <a:avLst>
              <a:gd name="adj" fmla="val 0"/>
            </a:avLst>
          </a:prstGeom>
          <a:solidFill>
            <a:schemeClr val="tx2">
              <a:lumMod val="60000"/>
              <a:lumOff val="40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200" b="0" i="0" u="none" strike="noStrike" cap="none" normalizeH="0" baseline="0" dirty="0" smtClean="0">
                <a:ln>
                  <a:noFill/>
                </a:ln>
                <a:solidFill>
                  <a:srgbClr val="FFFFFF"/>
                </a:solidFill>
                <a:effectLst/>
                <a:latin typeface="Arial"/>
                <a:ea typeface="HGP創英角ｺﾞｼｯｸUB"/>
                <a:cs typeface="Arial"/>
              </a:rPr>
              <a:t>ファイナンスの問題</a:t>
            </a:r>
          </a:p>
        </p:txBody>
      </p:sp>
      <p:sp>
        <p:nvSpPr>
          <p:cNvPr id="29" name="角丸四角形 28"/>
          <p:cNvSpPr/>
          <p:nvPr/>
        </p:nvSpPr>
        <p:spPr bwMode="auto">
          <a:xfrm>
            <a:off x="608013" y="5181600"/>
            <a:ext cx="7924800" cy="1219200"/>
          </a:xfrm>
          <a:prstGeom prst="roundRect">
            <a:avLst>
              <a:gd name="adj" fmla="val 0"/>
            </a:avLst>
          </a:prstGeom>
          <a:solidFill>
            <a:srgbClr val="3366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en-US" altLang="ja-JP" dirty="0">
              <a:latin typeface="Arial"/>
              <a:ea typeface="HGP創英角ｺﾞｼｯｸUB"/>
              <a:cs typeface="Arial"/>
            </a:endParaRPr>
          </a:p>
        </p:txBody>
      </p:sp>
      <p:sp>
        <p:nvSpPr>
          <p:cNvPr id="30" name="角丸四角形 29"/>
          <p:cNvSpPr/>
          <p:nvPr/>
        </p:nvSpPr>
        <p:spPr bwMode="auto">
          <a:xfrm>
            <a:off x="836613" y="5334000"/>
            <a:ext cx="2286000" cy="609600"/>
          </a:xfrm>
          <a:prstGeom prst="roundRect">
            <a:avLst>
              <a:gd name="adj" fmla="val 50000"/>
            </a:avLst>
          </a:prstGeom>
          <a:solidFill>
            <a:schemeClr val="bg1"/>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3366FF"/>
                </a:solidFill>
                <a:effectLst/>
                <a:latin typeface="Arial"/>
                <a:ea typeface="HGP創英角ｺﾞｼｯｸUB"/>
                <a:cs typeface="Arial"/>
              </a:rPr>
              <a:t>スピード</a:t>
            </a:r>
          </a:p>
        </p:txBody>
      </p:sp>
      <p:sp>
        <p:nvSpPr>
          <p:cNvPr id="31" name="角丸四角形 30"/>
          <p:cNvSpPr/>
          <p:nvPr/>
        </p:nvSpPr>
        <p:spPr bwMode="auto">
          <a:xfrm>
            <a:off x="3427413" y="5334000"/>
            <a:ext cx="2286000" cy="609600"/>
          </a:xfrm>
          <a:prstGeom prst="roundRect">
            <a:avLst>
              <a:gd name="adj" fmla="val 50000"/>
            </a:avLst>
          </a:prstGeom>
          <a:solidFill>
            <a:schemeClr val="bg1"/>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3366FF"/>
                </a:solidFill>
                <a:effectLst/>
                <a:latin typeface="Arial"/>
                <a:ea typeface="HGP創英角ｺﾞｼｯｸUB"/>
                <a:cs typeface="Arial"/>
              </a:rPr>
              <a:t>スケール</a:t>
            </a:r>
          </a:p>
        </p:txBody>
      </p:sp>
      <p:sp>
        <p:nvSpPr>
          <p:cNvPr id="32" name="角丸四角形 31"/>
          <p:cNvSpPr/>
          <p:nvPr/>
        </p:nvSpPr>
        <p:spPr bwMode="auto">
          <a:xfrm>
            <a:off x="6018213" y="5334000"/>
            <a:ext cx="2286000" cy="609600"/>
          </a:xfrm>
          <a:prstGeom prst="roundRect">
            <a:avLst>
              <a:gd name="adj" fmla="val 50000"/>
            </a:avLst>
          </a:prstGeom>
          <a:solidFill>
            <a:schemeClr val="bg1"/>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r>
              <a:rPr kumimoji="0" lang="ja-JP" altLang="en-US" sz="1800" b="0" i="0" u="none" strike="noStrike" cap="none" normalizeH="0" baseline="0" dirty="0" smtClean="0">
                <a:ln>
                  <a:noFill/>
                </a:ln>
                <a:solidFill>
                  <a:srgbClr val="3366FF"/>
                </a:solidFill>
                <a:effectLst/>
                <a:latin typeface="Arial"/>
                <a:ea typeface="HGP創英角ｺﾞｼｯｸUB"/>
                <a:cs typeface="Arial"/>
              </a:rPr>
              <a:t>アジャイル</a:t>
            </a:r>
          </a:p>
        </p:txBody>
      </p:sp>
      <p:sp>
        <p:nvSpPr>
          <p:cNvPr id="34" name="テキスト ボックス 33"/>
          <p:cNvSpPr txBox="1"/>
          <p:nvPr/>
        </p:nvSpPr>
        <p:spPr>
          <a:xfrm>
            <a:off x="2741613" y="6000690"/>
            <a:ext cx="3581400" cy="400110"/>
          </a:xfrm>
          <a:prstGeom prst="rect">
            <a:avLst/>
          </a:prstGeom>
          <a:noFill/>
        </p:spPr>
        <p:txBody>
          <a:bodyPr wrap="square" rtlCol="0">
            <a:spAutoFit/>
          </a:bodyPr>
          <a:lstStyle/>
          <a:p>
            <a:pPr algn="ctr"/>
            <a:r>
              <a:rPr kumimoji="1" lang="ja-JP" altLang="en-US" sz="2000" dirty="0" smtClean="0">
                <a:ln w="18415" cmpd="sng">
                  <a:noFill/>
                  <a:prstDash val="solid"/>
                </a:ln>
                <a:solidFill>
                  <a:srgbClr val="FFFFFF"/>
                </a:solidFill>
                <a:effectLst>
                  <a:innerShdw blurRad="63500" dist="50800" dir="16200000">
                    <a:prstClr val="black">
                      <a:alpha val="50000"/>
                    </a:prstClr>
                  </a:innerShdw>
                </a:effectLst>
                <a:latin typeface="Arial"/>
                <a:ea typeface="HGP創英角ｺﾞｼｯｸUB"/>
                <a:cs typeface="Arial"/>
              </a:rPr>
              <a:t>戦略価値への期待</a:t>
            </a:r>
            <a:endParaRPr kumimoji="1" lang="ja-JP" altLang="en-US" sz="2000" dirty="0">
              <a:ln w="18415" cmpd="sng">
                <a:noFill/>
                <a:prstDash val="solid"/>
              </a:ln>
              <a:solidFill>
                <a:srgbClr val="FFFFFF"/>
              </a:solidFill>
              <a:effectLst>
                <a:innerShdw blurRad="63500" dist="50800" dir="16200000">
                  <a:prstClr val="black">
                    <a:alpha val="50000"/>
                  </a:prstClr>
                </a:innerShdw>
              </a:effectLst>
              <a:latin typeface="Arial"/>
              <a:ea typeface="HGP創英角ｺﾞｼｯｸUB"/>
              <a:cs typeface="Arial"/>
            </a:endParaRPr>
          </a:p>
        </p:txBody>
      </p:sp>
      <p:sp>
        <p:nvSpPr>
          <p:cNvPr id="33" name="下矢印 32"/>
          <p:cNvSpPr/>
          <p:nvPr/>
        </p:nvSpPr>
        <p:spPr bwMode="auto">
          <a:xfrm>
            <a:off x="3960813" y="2286000"/>
            <a:ext cx="1219200" cy="2971800"/>
          </a:xfrm>
          <a:prstGeom prst="downArrow">
            <a:avLst>
              <a:gd name="adj1" fmla="val 50000"/>
              <a:gd name="adj2" fmla="val 25347"/>
            </a:avLst>
          </a:prstGeom>
          <a:solidFill>
            <a:schemeClr val="accent6">
              <a:lumMod val="75000"/>
            </a:schemeClr>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20000"/>
              </a:spcBef>
              <a:spcAft>
                <a:spcPct val="0"/>
              </a:spcAft>
              <a:buClrTx/>
              <a:buSzTx/>
              <a:buFontTx/>
              <a:buNone/>
              <a:tabLst/>
            </a:pPr>
            <a:endParaRPr kumimoji="0" lang="ja-JP" altLang="en-US" sz="1200" b="0" i="0" u="none" strike="noStrike" cap="none" normalizeH="0" baseline="0" smtClean="0">
              <a:ln>
                <a:noFill/>
              </a:ln>
              <a:solidFill>
                <a:srgbClr val="484848"/>
              </a:solidFill>
              <a:effectLst/>
              <a:latin typeface="Arial"/>
              <a:ea typeface="HGP創英角ｺﾞｼｯｸUB"/>
              <a:cs typeface="Arial"/>
            </a:endParaRPr>
          </a:p>
        </p:txBody>
      </p:sp>
      <p:sp>
        <p:nvSpPr>
          <p:cNvPr id="28" name="角丸四角形 27"/>
          <p:cNvSpPr/>
          <p:nvPr/>
        </p:nvSpPr>
        <p:spPr bwMode="auto">
          <a:xfrm>
            <a:off x="608013" y="3657600"/>
            <a:ext cx="7924800" cy="1219200"/>
          </a:xfrm>
          <a:prstGeom prst="roundRect">
            <a:avLst>
              <a:gd name="adj" fmla="val 0"/>
            </a:avLst>
          </a:prstGeom>
          <a:solidFill>
            <a:srgbClr val="0000FF"/>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endParaRPr kumimoji="0" lang="en-US" altLang="ja-JP" sz="2000" dirty="0">
              <a:ln w="18415" cmpd="sng">
                <a:noFill/>
                <a:prstDash val="solid"/>
              </a:ln>
              <a:solidFill>
                <a:srgbClr val="0000FF"/>
              </a:solidFill>
              <a:effectLst>
                <a:innerShdw blurRad="63500" dist="50800" dir="16200000">
                  <a:prstClr val="black">
                    <a:alpha val="50000"/>
                  </a:prstClr>
                </a:innerShdw>
              </a:effectLst>
              <a:latin typeface="Arial"/>
              <a:ea typeface="HGP創英角ｺﾞｼｯｸUB"/>
              <a:cs typeface="Arial"/>
            </a:endParaRPr>
          </a:p>
          <a:p>
            <a:pPr algn="ctr">
              <a:spcBef>
                <a:spcPct val="20000"/>
              </a:spcBef>
            </a:pPr>
            <a:endParaRPr kumimoji="0" lang="en-US" altLang="ja-JP" sz="2000" dirty="0" smtClean="0">
              <a:ln w="18415" cmpd="sng">
                <a:noFill/>
                <a:prstDash val="solid"/>
              </a:ln>
              <a:solidFill>
                <a:srgbClr val="0000FF"/>
              </a:solidFill>
              <a:effectLst>
                <a:innerShdw blurRad="63500" dist="50800" dir="16200000">
                  <a:prstClr val="black">
                    <a:alpha val="50000"/>
                  </a:prstClr>
                </a:innerShdw>
              </a:effectLst>
              <a:latin typeface="Arial"/>
              <a:ea typeface="HGP創英角ｺﾞｼｯｸUB"/>
              <a:cs typeface="Arial"/>
            </a:endParaRPr>
          </a:p>
          <a:p>
            <a:pPr algn="ctr">
              <a:spcBef>
                <a:spcPct val="20000"/>
              </a:spcBef>
            </a:pPr>
            <a:endParaRPr kumimoji="0" lang="en-US" altLang="ja-JP" sz="2000" dirty="0">
              <a:ln w="18415" cmpd="sng">
                <a:noFill/>
                <a:prstDash val="solid"/>
              </a:ln>
              <a:solidFill>
                <a:srgbClr val="0000FF"/>
              </a:solidFill>
              <a:effectLst>
                <a:innerShdw blurRad="63500" dist="50800" dir="16200000">
                  <a:prstClr val="black">
                    <a:alpha val="50000"/>
                  </a:prstClr>
                </a:innerShdw>
              </a:effectLst>
              <a:latin typeface="Arial"/>
              <a:ea typeface="HGP創英角ｺﾞｼｯｸUB"/>
              <a:cs typeface="Arial"/>
            </a:endParaRPr>
          </a:p>
          <a:p>
            <a:pPr algn="ctr">
              <a:spcBef>
                <a:spcPct val="20000"/>
              </a:spcBef>
            </a:pPr>
            <a:endParaRPr kumimoji="0" lang="en-US" altLang="ja-JP" sz="2000" dirty="0">
              <a:ln w="18415" cmpd="sng">
                <a:noFill/>
                <a:prstDash val="solid"/>
              </a:ln>
              <a:solidFill>
                <a:srgbClr val="0000FF"/>
              </a:solidFill>
              <a:effectLst>
                <a:innerShdw blurRad="63500" dist="50800" dir="16200000">
                  <a:prstClr val="black">
                    <a:alpha val="50000"/>
                  </a:prstClr>
                </a:innerShdw>
              </a:effectLst>
              <a:latin typeface="Arial"/>
              <a:ea typeface="HGP創英角ｺﾞｼｯｸUB"/>
              <a:cs typeface="Arial"/>
            </a:endParaRPr>
          </a:p>
        </p:txBody>
      </p:sp>
      <p:sp>
        <p:nvSpPr>
          <p:cNvPr id="36" name="角丸四角形 35"/>
          <p:cNvSpPr/>
          <p:nvPr/>
        </p:nvSpPr>
        <p:spPr bwMode="auto">
          <a:xfrm>
            <a:off x="836613" y="4114800"/>
            <a:ext cx="2286000" cy="609600"/>
          </a:xfrm>
          <a:prstGeom prst="roundRect">
            <a:avLst>
              <a:gd name="adj" fmla="val 50000"/>
            </a:avLst>
          </a:prstGeom>
          <a:solidFill>
            <a:schemeClr val="bg1"/>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kumimoji="0" lang="ja-JP" altLang="en-US" sz="1800" dirty="0">
                <a:solidFill>
                  <a:srgbClr val="0000FF"/>
                </a:solidFill>
                <a:latin typeface="Arial"/>
                <a:ea typeface="HGP創英角ｺﾞｼｯｸUB"/>
                <a:cs typeface="Arial"/>
              </a:rPr>
              <a:t>グローバル化</a:t>
            </a:r>
            <a:r>
              <a:rPr lang="ja-JP" altLang="en-US" sz="1800" dirty="0">
                <a:solidFill>
                  <a:srgbClr val="0000FF"/>
                </a:solidFill>
                <a:latin typeface="Arial"/>
                <a:ea typeface="HGP創英角ｺﾞｼｯｸUB"/>
                <a:cs typeface="Arial"/>
              </a:rPr>
              <a:t>の進展</a:t>
            </a:r>
            <a:endParaRPr kumimoji="0" lang="ja-JP" altLang="en-US" sz="1800" b="0" i="0" u="none" strike="noStrike" cap="none" normalizeH="0" baseline="0" dirty="0" smtClean="0">
              <a:ln>
                <a:noFill/>
              </a:ln>
              <a:solidFill>
                <a:srgbClr val="0000FF"/>
              </a:solidFill>
              <a:effectLst/>
              <a:latin typeface="Arial"/>
              <a:ea typeface="HGP創英角ｺﾞｼｯｸUB"/>
              <a:cs typeface="Arial"/>
            </a:endParaRPr>
          </a:p>
        </p:txBody>
      </p:sp>
      <p:sp>
        <p:nvSpPr>
          <p:cNvPr id="37" name="角丸四角形 36"/>
          <p:cNvSpPr/>
          <p:nvPr/>
        </p:nvSpPr>
        <p:spPr bwMode="auto">
          <a:xfrm>
            <a:off x="3427413" y="4114800"/>
            <a:ext cx="2286000" cy="609600"/>
          </a:xfrm>
          <a:prstGeom prst="roundRect">
            <a:avLst>
              <a:gd name="adj" fmla="val 50000"/>
            </a:avLst>
          </a:prstGeom>
          <a:solidFill>
            <a:schemeClr val="bg1"/>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lang="ja-JP" altLang="en-US" sz="1400" dirty="0">
                <a:solidFill>
                  <a:srgbClr val="0000FF"/>
                </a:solidFill>
                <a:latin typeface="Arial"/>
                <a:ea typeface="HGP創英角ｺﾞｼｯｸUB"/>
                <a:cs typeface="Arial"/>
              </a:rPr>
              <a:t>ビジネス・</a:t>
            </a:r>
            <a:r>
              <a:rPr lang="ja-JP" altLang="en-US" sz="1400" dirty="0" smtClean="0">
                <a:solidFill>
                  <a:srgbClr val="0000FF"/>
                </a:solidFill>
                <a:latin typeface="Arial"/>
                <a:ea typeface="HGP創英角ｺﾞｼｯｸUB"/>
                <a:cs typeface="Arial"/>
              </a:rPr>
              <a:t>ライフサイクル</a:t>
            </a:r>
            <a:endParaRPr lang="en-US" altLang="ja-JP" sz="1400" dirty="0" smtClean="0">
              <a:solidFill>
                <a:srgbClr val="0000FF"/>
              </a:solidFill>
              <a:latin typeface="Arial"/>
              <a:ea typeface="HGP創英角ｺﾞｼｯｸUB"/>
              <a:cs typeface="Arial"/>
            </a:endParaRPr>
          </a:p>
          <a:p>
            <a:pPr algn="ctr">
              <a:spcBef>
                <a:spcPts val="0"/>
              </a:spcBef>
            </a:pPr>
            <a:r>
              <a:rPr lang="ja-JP" altLang="en-US" sz="1800" dirty="0" smtClean="0">
                <a:solidFill>
                  <a:srgbClr val="0000FF"/>
                </a:solidFill>
                <a:latin typeface="Arial"/>
                <a:ea typeface="HGP創英角ｺﾞｼｯｸUB"/>
                <a:cs typeface="Arial"/>
              </a:rPr>
              <a:t>の</a:t>
            </a:r>
            <a:r>
              <a:rPr lang="ja-JP" altLang="en-US" sz="1800" dirty="0">
                <a:solidFill>
                  <a:srgbClr val="0000FF"/>
                </a:solidFill>
                <a:latin typeface="Arial"/>
                <a:ea typeface="HGP創英角ｺﾞｼｯｸUB"/>
                <a:cs typeface="Arial"/>
              </a:rPr>
              <a:t>短命化</a:t>
            </a:r>
            <a:endParaRPr kumimoji="0" lang="ja-JP" altLang="en-US" sz="1800" b="0" i="0" u="none" strike="noStrike" cap="none" normalizeH="0" baseline="0" dirty="0" smtClean="0">
              <a:ln>
                <a:noFill/>
              </a:ln>
              <a:solidFill>
                <a:srgbClr val="0000FF"/>
              </a:solidFill>
              <a:effectLst/>
              <a:latin typeface="Arial"/>
              <a:ea typeface="HGP創英角ｺﾞｼｯｸUB"/>
              <a:cs typeface="Arial"/>
            </a:endParaRPr>
          </a:p>
        </p:txBody>
      </p:sp>
      <p:sp>
        <p:nvSpPr>
          <p:cNvPr id="38" name="角丸四角形 37"/>
          <p:cNvSpPr/>
          <p:nvPr/>
        </p:nvSpPr>
        <p:spPr bwMode="auto">
          <a:xfrm>
            <a:off x="6018213" y="4114800"/>
            <a:ext cx="2286000" cy="609600"/>
          </a:xfrm>
          <a:prstGeom prst="roundRect">
            <a:avLst>
              <a:gd name="adj" fmla="val 50000"/>
            </a:avLst>
          </a:prstGeom>
          <a:solidFill>
            <a:schemeClr val="bg1"/>
          </a:solidFill>
          <a:ln>
            <a:noFill/>
            <a:headEnd type="none" w="med" len="med"/>
            <a:tailEnd type="none" w="med" len="med"/>
          </a:ln>
          <a:effectLst>
            <a:outerShdw blurRad="50800" dist="38100" dir="2700000" algn="tl" rotWithShape="0">
              <a:prstClr val="black">
                <a:alpha val="40000"/>
              </a:prstClr>
            </a:outerShdw>
          </a:effectLst>
          <a:extLst/>
        </p:spPr>
        <p:style>
          <a:lnRef idx="2">
            <a:schemeClr val="accent6">
              <a:shade val="50000"/>
            </a:schemeClr>
          </a:lnRef>
          <a:fillRef idx="1">
            <a:schemeClr val="accent6"/>
          </a:fillRef>
          <a:effectRef idx="0">
            <a:schemeClr val="accent6"/>
          </a:effectRef>
          <a:fontRef idx="minor">
            <a:schemeClr val="lt1"/>
          </a:fontRef>
        </p:style>
        <p:txBody>
          <a:bodyPr vert="horz" wrap="square" lIns="91440" tIns="45720" rIns="91440" bIns="45720" numCol="1" rtlCol="0" anchor="ctr" anchorCtr="0" compatLnSpc="1">
            <a:prstTxWarp prst="textNoShape">
              <a:avLst/>
            </a:prstTxWarp>
          </a:bodyPr>
          <a:lstStyle/>
          <a:p>
            <a:pPr algn="ctr">
              <a:spcBef>
                <a:spcPct val="20000"/>
              </a:spcBef>
            </a:pPr>
            <a:r>
              <a:rPr lang="ja-JP" altLang="en-US" sz="1800" smtClean="0">
                <a:solidFill>
                  <a:srgbClr val="0000FF"/>
                </a:solidFill>
                <a:latin typeface="Arial"/>
                <a:ea typeface="HGP創英角ｺﾞｼｯｸUB"/>
                <a:cs typeface="Arial"/>
              </a:rPr>
              <a:t>顧客嗜好の</a:t>
            </a:r>
            <a:r>
              <a:rPr lang="ja-JP" altLang="en-US" sz="1800" dirty="0">
                <a:solidFill>
                  <a:srgbClr val="0000FF"/>
                </a:solidFill>
                <a:latin typeface="Arial"/>
                <a:ea typeface="HGP創英角ｺﾞｼｯｸUB"/>
                <a:cs typeface="Arial"/>
              </a:rPr>
              <a:t>多様化</a:t>
            </a:r>
            <a:endParaRPr kumimoji="0" lang="ja-JP" altLang="en-US" sz="1800" b="0" i="0" u="none" strike="noStrike" cap="none" normalizeH="0" baseline="0" dirty="0" smtClean="0">
              <a:ln>
                <a:noFill/>
              </a:ln>
              <a:solidFill>
                <a:srgbClr val="0000FF"/>
              </a:solidFill>
              <a:effectLst/>
              <a:latin typeface="Arial"/>
              <a:ea typeface="HGP創英角ｺﾞｼｯｸUB"/>
              <a:cs typeface="Arial"/>
            </a:endParaRPr>
          </a:p>
        </p:txBody>
      </p:sp>
      <p:sp>
        <p:nvSpPr>
          <p:cNvPr id="2" name="テキスト ボックス 1"/>
          <p:cNvSpPr txBox="1"/>
          <p:nvPr/>
        </p:nvSpPr>
        <p:spPr>
          <a:xfrm>
            <a:off x="3456917" y="1143000"/>
            <a:ext cx="2226992" cy="369332"/>
          </a:xfrm>
          <a:prstGeom prst="rect">
            <a:avLst/>
          </a:prstGeom>
          <a:noFill/>
        </p:spPr>
        <p:txBody>
          <a:bodyPr wrap="none" rtlCol="0">
            <a:spAutoFit/>
          </a:bodyPr>
          <a:lstStyle/>
          <a:p>
            <a:pPr algn="ctr"/>
            <a:r>
              <a:rPr kumimoji="1" lang="ja-JP" altLang="en-US" dirty="0" smtClean="0">
                <a:solidFill>
                  <a:schemeClr val="bg1"/>
                </a:solidFill>
              </a:rPr>
              <a:t>効率・コストへの期待</a:t>
            </a:r>
            <a:endParaRPr kumimoji="1" lang="ja-JP" altLang="en-US" dirty="0">
              <a:solidFill>
                <a:schemeClr val="bg1"/>
              </a:solidFill>
            </a:endParaRPr>
          </a:p>
        </p:txBody>
      </p:sp>
      <p:sp>
        <p:nvSpPr>
          <p:cNvPr id="42" name="テキスト ボックス 41"/>
          <p:cNvSpPr txBox="1"/>
          <p:nvPr/>
        </p:nvSpPr>
        <p:spPr>
          <a:xfrm>
            <a:off x="3117235" y="3657600"/>
            <a:ext cx="2847354" cy="369332"/>
          </a:xfrm>
          <a:prstGeom prst="rect">
            <a:avLst/>
          </a:prstGeom>
          <a:noFill/>
        </p:spPr>
        <p:txBody>
          <a:bodyPr wrap="none" rtlCol="0">
            <a:spAutoFit/>
          </a:bodyPr>
          <a:lstStyle/>
          <a:p>
            <a:pPr algn="ctr"/>
            <a:r>
              <a:rPr kumimoji="1" lang="ja-JP" altLang="en-US" dirty="0" smtClean="0">
                <a:solidFill>
                  <a:schemeClr val="bg1"/>
                </a:solidFill>
              </a:rPr>
              <a:t>ビジネス環境の変革に対応</a:t>
            </a:r>
            <a:endParaRPr kumimoji="1" lang="ja-JP" altLang="en-US" dirty="0">
              <a:solidFill>
                <a:schemeClr val="bg1"/>
              </a:solidFill>
            </a:endParaRPr>
          </a:p>
        </p:txBody>
      </p:sp>
    </p:spTree>
    <p:extLst>
      <p:ext uri="{BB962C8B-B14F-4D97-AF65-F5344CB8AC3E}">
        <p14:creationId xmlns:p14="http://schemas.microsoft.com/office/powerpoint/2010/main" val="3122433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500" fill="hold"/>
                                        <p:tgtEl>
                                          <p:spTgt spid="24"/>
                                        </p:tgtEl>
                                        <p:attrNameLst>
                                          <p:attrName>ppt_w</p:attrName>
                                        </p:attrNameLst>
                                      </p:cBhvr>
                                      <p:tavLst>
                                        <p:tav tm="0">
                                          <p:val>
                                            <p:fltVal val="0"/>
                                          </p:val>
                                        </p:tav>
                                        <p:tav tm="100000">
                                          <p:val>
                                            <p:strVal val="#ppt_w"/>
                                          </p:val>
                                        </p:tav>
                                      </p:tavLst>
                                    </p:anim>
                                    <p:anim calcmode="lin" valueType="num">
                                      <p:cBhvr>
                                        <p:cTn id="13" dur="500" fill="hold"/>
                                        <p:tgtEl>
                                          <p:spTgt spid="24"/>
                                        </p:tgtEl>
                                        <p:attrNameLst>
                                          <p:attrName>ppt_h</p:attrName>
                                        </p:attrNameLst>
                                      </p:cBhvr>
                                      <p:tavLst>
                                        <p:tav tm="0">
                                          <p:val>
                                            <p:fltVal val="0"/>
                                          </p:val>
                                        </p:tav>
                                        <p:tav tm="100000">
                                          <p:val>
                                            <p:strVal val="#ppt_h"/>
                                          </p:val>
                                        </p:tav>
                                      </p:tavLst>
                                    </p:anim>
                                    <p:animEffect transition="in" filter="fade">
                                      <p:cBhvr>
                                        <p:cTn id="1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パブリック・クラウド適用のリスク</a:t>
            </a:r>
            <a:endParaRPr kumimoji="1" lang="ja-JP" altLang="en-US" dirty="0"/>
          </a:p>
        </p:txBody>
      </p:sp>
      <p:sp>
        <p:nvSpPr>
          <p:cNvPr id="3" name="スライド番号プレースホルダー 2"/>
          <p:cNvSpPr>
            <a:spLocks noGrp="1"/>
          </p:cNvSpPr>
          <p:nvPr>
            <p:ph type="sldNum" sz="quarter" idx="12"/>
          </p:nvPr>
        </p:nvSpPr>
        <p:spPr>
          <a:xfrm>
            <a:off x="7137400" y="6640200"/>
            <a:ext cx="1928446" cy="217800"/>
          </a:xfrm>
        </p:spPr>
        <p:txBody>
          <a:bodyPr/>
          <a:lstStyle/>
          <a:p>
            <a:fld id="{8FF8CC5D-A65D-5946-99B5-645367A967AD}" type="slidenum">
              <a:rPr kumimoji="1" lang="ja-JP" altLang="en-US" smtClean="0"/>
              <a:t>88</a:t>
            </a:fld>
            <a:endParaRPr kumimoji="1" lang="ja-JP" altLang="en-US"/>
          </a:p>
        </p:txBody>
      </p:sp>
      <p:sp>
        <p:nvSpPr>
          <p:cNvPr id="4" name="正方形/長方形 3"/>
          <p:cNvSpPr/>
          <p:nvPr/>
        </p:nvSpPr>
        <p:spPr>
          <a:xfrm>
            <a:off x="371232" y="806553"/>
            <a:ext cx="4065964" cy="3765447"/>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lang="ja-JP" altLang="en-US" b="1" dirty="0" smtClean="0">
                <a:solidFill>
                  <a:srgbClr val="CC0000"/>
                </a:solidFill>
                <a:latin typeface="メイリオ"/>
                <a:ea typeface="メイリオ"/>
                <a:cs typeface="メイリオ"/>
              </a:rPr>
              <a:t>管理</a:t>
            </a:r>
            <a:r>
              <a:rPr lang="ja-JP" altLang="en-US" b="1" dirty="0">
                <a:solidFill>
                  <a:srgbClr val="CC0000"/>
                </a:solidFill>
                <a:latin typeface="メイリオ"/>
                <a:ea typeface="メイリオ"/>
                <a:cs typeface="メイリオ"/>
              </a:rPr>
              <a:t>主体の</a:t>
            </a:r>
            <a:r>
              <a:rPr lang="ja-JP" altLang="en-US" b="1" dirty="0" smtClean="0">
                <a:solidFill>
                  <a:srgbClr val="CC0000"/>
                </a:solidFill>
                <a:latin typeface="メイリオ"/>
                <a:ea typeface="メイリオ"/>
                <a:cs typeface="メイリオ"/>
              </a:rPr>
              <a:t>違い</a:t>
            </a:r>
            <a:endParaRPr lang="ja-JP" altLang="en-US" b="1" dirty="0">
              <a:solidFill>
                <a:srgbClr val="CC0000"/>
              </a:solidFill>
              <a:latin typeface="メイリオ"/>
              <a:ea typeface="メイリオ"/>
              <a:cs typeface="メイリオ"/>
            </a:endParaRPr>
          </a:p>
          <a:p>
            <a:endParaRPr lang="en-US" altLang="ja-JP" sz="800" u="sng" dirty="0" smtClean="0">
              <a:solidFill>
                <a:srgbClr val="800000"/>
              </a:solidFill>
              <a:latin typeface="メイリオ"/>
              <a:ea typeface="メイリオ"/>
              <a:cs typeface="メイリオ"/>
            </a:endParaRPr>
          </a:p>
          <a:p>
            <a:r>
              <a:rPr lang="ja-JP" altLang="en-US" sz="1400" u="sng" dirty="0" smtClean="0">
                <a:solidFill>
                  <a:srgbClr val="800000"/>
                </a:solidFill>
                <a:latin typeface="メイリオ"/>
                <a:ea typeface="メイリオ"/>
                <a:cs typeface="メイリオ"/>
              </a:rPr>
              <a:t>事業者によるシステム</a:t>
            </a:r>
            <a:r>
              <a:rPr lang="ja-JP" altLang="en-US" sz="1400" u="sng" dirty="0">
                <a:solidFill>
                  <a:srgbClr val="800000"/>
                </a:solidFill>
                <a:latin typeface="メイリオ"/>
                <a:ea typeface="メイリオ"/>
                <a:cs typeface="メイリオ"/>
              </a:rPr>
              <a:t>設計と運営</a:t>
            </a:r>
            <a:r>
              <a:rPr lang="ja-JP" altLang="en-US" sz="1400" u="sng" dirty="0" smtClean="0">
                <a:solidFill>
                  <a:srgbClr val="800000"/>
                </a:solidFill>
                <a:latin typeface="メイリオ"/>
                <a:ea typeface="メイリオ"/>
                <a:cs typeface="メイリオ"/>
              </a:rPr>
              <a:t>管理</a:t>
            </a:r>
            <a:endParaRPr lang="ja-JP" altLang="en-US" sz="1200" dirty="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投資の内容や優先順位の判断</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セキュリティ</a:t>
            </a:r>
            <a:r>
              <a:rPr lang="ja-JP" altLang="en-US" sz="1000" dirty="0">
                <a:solidFill>
                  <a:srgbClr val="800000"/>
                </a:solidFill>
                <a:latin typeface="メイリオ"/>
                <a:ea typeface="メイリオ"/>
                <a:cs typeface="メイリオ"/>
              </a:rPr>
              <a:t>やサービスレベルの維持などの統制</a:t>
            </a:r>
            <a:r>
              <a:rPr lang="ja-JP" altLang="en-US" sz="1000" dirty="0" smtClean="0">
                <a:solidFill>
                  <a:srgbClr val="800000"/>
                </a:solidFill>
                <a:latin typeface="メイリオ"/>
                <a:ea typeface="メイリオ"/>
                <a:cs typeface="メイリオ"/>
              </a:rPr>
              <a:t>活動</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障害</a:t>
            </a:r>
            <a:r>
              <a:rPr lang="ja-JP" altLang="en-US" sz="1000" dirty="0">
                <a:solidFill>
                  <a:srgbClr val="800000"/>
                </a:solidFill>
                <a:latin typeface="メイリオ"/>
                <a:ea typeface="メイリオ"/>
                <a:cs typeface="メイリオ"/>
              </a:rPr>
              <a:t>や情報漏えいなどのインシデント発生時の情報</a:t>
            </a:r>
            <a:r>
              <a:rPr lang="ja-JP" altLang="en-US" sz="1000" dirty="0" smtClean="0">
                <a:solidFill>
                  <a:srgbClr val="800000"/>
                </a:solidFill>
                <a:latin typeface="メイリオ"/>
                <a:ea typeface="メイリオ"/>
                <a:cs typeface="メイリオ"/>
              </a:rPr>
              <a:t>連携</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インシデント</a:t>
            </a:r>
            <a:r>
              <a:rPr lang="ja-JP" altLang="en-US" sz="1000" dirty="0">
                <a:solidFill>
                  <a:srgbClr val="800000"/>
                </a:solidFill>
                <a:latin typeface="メイリオ"/>
                <a:ea typeface="メイリオ"/>
                <a:cs typeface="メイリオ"/>
              </a:rPr>
              <a:t>に関する情報開示範囲や原因究明作業に対するユーザー関与に</a:t>
            </a:r>
            <a:r>
              <a:rPr lang="ja-JP" altLang="en-US" sz="1000" dirty="0" smtClean="0">
                <a:solidFill>
                  <a:srgbClr val="800000"/>
                </a:solidFill>
                <a:latin typeface="メイリオ"/>
                <a:ea typeface="メイリオ"/>
                <a:cs typeface="メイリオ"/>
              </a:rPr>
              <a:t>制約</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インシデント</a:t>
            </a:r>
            <a:r>
              <a:rPr lang="ja-JP" altLang="en-US" sz="1000" dirty="0">
                <a:solidFill>
                  <a:srgbClr val="800000"/>
                </a:solidFill>
                <a:latin typeface="メイリオ"/>
                <a:ea typeface="メイリオ"/>
                <a:cs typeface="メイリオ"/>
              </a:rPr>
              <a:t>の全体像や根本原因の特定</a:t>
            </a:r>
            <a:r>
              <a:rPr lang="ja-JP" altLang="en-US" sz="1000" dirty="0" smtClean="0">
                <a:solidFill>
                  <a:srgbClr val="800000"/>
                </a:solidFill>
                <a:latin typeface="メイリオ"/>
                <a:ea typeface="メイリオ"/>
                <a:cs typeface="メイリオ"/>
              </a:rPr>
              <a:t>が不十分な恐れ</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自社</a:t>
            </a:r>
            <a:r>
              <a:rPr lang="ja-JP" altLang="en-US" sz="1000" dirty="0">
                <a:solidFill>
                  <a:srgbClr val="800000"/>
                </a:solidFill>
                <a:latin typeface="メイリオ"/>
                <a:ea typeface="メイリオ"/>
                <a:cs typeface="メイリオ"/>
              </a:rPr>
              <a:t>のシステム環境の移植性の</a:t>
            </a:r>
            <a:r>
              <a:rPr lang="ja-JP" altLang="en-US" sz="1000" dirty="0" smtClean="0">
                <a:solidFill>
                  <a:srgbClr val="800000"/>
                </a:solidFill>
                <a:latin typeface="メイリオ"/>
                <a:ea typeface="メイリオ"/>
                <a:cs typeface="メイリオ"/>
              </a:rPr>
              <a:t>問題</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サービス</a:t>
            </a:r>
            <a:r>
              <a:rPr lang="ja-JP" altLang="en-US" sz="1000" dirty="0">
                <a:solidFill>
                  <a:srgbClr val="800000"/>
                </a:solidFill>
                <a:latin typeface="メイリオ"/>
                <a:ea typeface="メイリオ"/>
                <a:cs typeface="メイリオ"/>
              </a:rPr>
              <a:t>終了時にデータの引き継ぎに制約が生じる</a:t>
            </a:r>
            <a:r>
              <a:rPr lang="ja-JP" altLang="en-US" sz="1000" dirty="0" smtClean="0">
                <a:solidFill>
                  <a:srgbClr val="800000"/>
                </a:solidFill>
                <a:latin typeface="メイリオ"/>
                <a:ea typeface="メイリオ"/>
                <a:cs typeface="メイリオ"/>
              </a:rPr>
              <a:t>恐れ</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サービス</a:t>
            </a:r>
            <a:r>
              <a:rPr lang="ja-JP" altLang="en-US" sz="1000" dirty="0">
                <a:solidFill>
                  <a:srgbClr val="800000"/>
                </a:solidFill>
                <a:latin typeface="メイリオ"/>
                <a:ea typeface="メイリオ"/>
                <a:cs typeface="メイリオ"/>
              </a:rPr>
              <a:t>品質に対して実施するリスク管理の有効性について、ユーザーが期待するレベルまで実施されていない、また、実施されていても情報開示の制約でユーザーが確認できない</a:t>
            </a:r>
            <a:r>
              <a:rPr lang="ja-JP" altLang="en-US" sz="1000" dirty="0" smtClean="0">
                <a:solidFill>
                  <a:srgbClr val="800000"/>
                </a:solidFill>
                <a:latin typeface="メイリオ"/>
                <a:ea typeface="メイリオ"/>
                <a:cs typeface="メイリオ"/>
              </a:rPr>
              <a:t>恐れ</a:t>
            </a:r>
            <a:endParaRPr lang="en-US" altLang="ja-JP" sz="1000" dirty="0" smtClean="0">
              <a:solidFill>
                <a:srgbClr val="800000"/>
              </a:solidFill>
              <a:latin typeface="メイリオ"/>
              <a:ea typeface="メイリオ"/>
              <a:cs typeface="メイリオ"/>
            </a:endParaRPr>
          </a:p>
          <a:p>
            <a:endParaRPr kumimoji="1" lang="en-US" altLang="ja-JP" sz="1000" dirty="0">
              <a:solidFill>
                <a:srgbClr val="800000"/>
              </a:solidFill>
              <a:latin typeface="メイリオ"/>
              <a:ea typeface="メイリオ"/>
              <a:cs typeface="メイリオ"/>
            </a:endParaRPr>
          </a:p>
          <a:p>
            <a:r>
              <a:rPr lang="ja-JP" altLang="en-US" sz="1400" u="sng" dirty="0">
                <a:solidFill>
                  <a:srgbClr val="800000"/>
                </a:solidFill>
                <a:latin typeface="メイリオ"/>
                <a:ea typeface="メイリオ"/>
                <a:cs typeface="メイリオ"/>
              </a:rPr>
              <a:t>情報開示の</a:t>
            </a:r>
            <a:r>
              <a:rPr lang="ja-JP" altLang="en-US" sz="1400" u="sng" dirty="0" smtClean="0">
                <a:solidFill>
                  <a:srgbClr val="800000"/>
                </a:solidFill>
                <a:latin typeface="メイリオ"/>
                <a:ea typeface="メイリオ"/>
                <a:cs typeface="メイリオ"/>
              </a:rPr>
              <a:t>限界</a:t>
            </a:r>
            <a:endParaRPr lang="ja-JP" altLang="en-US" sz="1000" dirty="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セキュリティ</a:t>
            </a:r>
            <a:r>
              <a:rPr lang="ja-JP" altLang="en-US" sz="1000" dirty="0">
                <a:solidFill>
                  <a:srgbClr val="800000"/>
                </a:solidFill>
                <a:latin typeface="メイリオ"/>
                <a:ea typeface="メイリオ"/>
                <a:cs typeface="メイリオ"/>
              </a:rPr>
              <a:t>管理ルールの十分性や運営実態について、情報開示範囲に</a:t>
            </a:r>
            <a:r>
              <a:rPr lang="ja-JP" altLang="en-US" sz="1000" dirty="0" smtClean="0">
                <a:solidFill>
                  <a:srgbClr val="800000"/>
                </a:solidFill>
                <a:latin typeface="メイリオ"/>
                <a:ea typeface="メイリオ"/>
                <a:cs typeface="メイリオ"/>
              </a:rPr>
              <a:t>制約</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契約</a:t>
            </a:r>
            <a:r>
              <a:rPr lang="ja-JP" altLang="en-US" sz="1000" dirty="0">
                <a:solidFill>
                  <a:srgbClr val="800000"/>
                </a:solidFill>
                <a:latin typeface="メイリオ"/>
                <a:ea typeface="メイリオ"/>
                <a:cs typeface="メイリオ"/>
              </a:rPr>
              <a:t>で合意した内容の履行状況に関してユーザー側の確認</a:t>
            </a:r>
            <a:r>
              <a:rPr lang="ja-JP" altLang="en-US" sz="1000" dirty="0" smtClean="0">
                <a:solidFill>
                  <a:srgbClr val="800000"/>
                </a:solidFill>
                <a:latin typeface="メイリオ"/>
                <a:ea typeface="メイリオ"/>
                <a:cs typeface="メイリオ"/>
              </a:rPr>
              <a:t>が撮りにくい</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ベンダー</a:t>
            </a:r>
            <a:r>
              <a:rPr lang="ja-JP" altLang="en-US" sz="1000" dirty="0">
                <a:solidFill>
                  <a:srgbClr val="800000"/>
                </a:solidFill>
                <a:latin typeface="メイリオ"/>
                <a:ea typeface="メイリオ"/>
                <a:cs typeface="メイリオ"/>
              </a:rPr>
              <a:t>の</a:t>
            </a:r>
            <a:r>
              <a:rPr lang="ja-JP" altLang="en-US" sz="1000" dirty="0" smtClean="0">
                <a:solidFill>
                  <a:srgbClr val="800000"/>
                </a:solidFill>
                <a:latin typeface="メイリオ"/>
                <a:ea typeface="メイリオ"/>
                <a:cs typeface="メイリオ"/>
              </a:rPr>
              <a:t>情報開示情報と自社</a:t>
            </a:r>
            <a:r>
              <a:rPr lang="ja-JP" altLang="en-US" sz="1000" dirty="0">
                <a:solidFill>
                  <a:srgbClr val="800000"/>
                </a:solidFill>
                <a:latin typeface="メイリオ"/>
                <a:ea typeface="メイリオ"/>
                <a:cs typeface="メイリオ"/>
              </a:rPr>
              <a:t>のセキュリティポリシーなどとの整合性を</a:t>
            </a:r>
            <a:r>
              <a:rPr lang="ja-JP" altLang="en-US" sz="1000" dirty="0" smtClean="0">
                <a:solidFill>
                  <a:srgbClr val="800000"/>
                </a:solidFill>
                <a:latin typeface="メイリオ"/>
                <a:ea typeface="メイリオ"/>
                <a:cs typeface="メイリオ"/>
              </a:rPr>
              <a:t>十分の確認が困難</a:t>
            </a:r>
            <a:endParaRPr kumimoji="1" lang="ja-JP" altLang="en-US" sz="1000" dirty="0">
              <a:solidFill>
                <a:srgbClr val="800000"/>
              </a:solidFill>
              <a:latin typeface="メイリオ"/>
              <a:ea typeface="メイリオ"/>
              <a:cs typeface="メイリオ"/>
            </a:endParaRPr>
          </a:p>
        </p:txBody>
      </p:sp>
      <p:sp>
        <p:nvSpPr>
          <p:cNvPr id="5" name="正方形/長方形 4"/>
          <p:cNvSpPr/>
          <p:nvPr/>
        </p:nvSpPr>
        <p:spPr>
          <a:xfrm>
            <a:off x="371232" y="4650155"/>
            <a:ext cx="4065964" cy="1837566"/>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lang="ja-JP" altLang="en-US" b="1" dirty="0">
                <a:solidFill>
                  <a:srgbClr val="CC0000"/>
                </a:solidFill>
                <a:latin typeface="メイリオ"/>
                <a:ea typeface="メイリオ"/>
                <a:cs typeface="メイリオ"/>
              </a:rPr>
              <a:t>機能やサービス</a:t>
            </a:r>
            <a:r>
              <a:rPr lang="ja-JP" altLang="en-US" b="1" dirty="0" smtClean="0">
                <a:solidFill>
                  <a:srgbClr val="CC0000"/>
                </a:solidFill>
                <a:latin typeface="メイリオ"/>
                <a:ea typeface="メイリオ"/>
                <a:cs typeface="メイリオ"/>
              </a:rPr>
              <a:t>内容の制約</a:t>
            </a:r>
            <a:endParaRPr lang="ja-JP" altLang="en-US" b="1" dirty="0">
              <a:solidFill>
                <a:srgbClr val="CC0000"/>
              </a:solidFill>
              <a:latin typeface="メイリオ"/>
              <a:ea typeface="メイリオ"/>
              <a:cs typeface="メイリオ"/>
            </a:endParaRPr>
          </a:p>
          <a:p>
            <a:endParaRPr lang="en-US" altLang="ja-JP" sz="800" u="sng" dirty="0" smtClean="0">
              <a:solidFill>
                <a:srgbClr val="800000"/>
              </a:solidFill>
              <a:latin typeface="メイリオ"/>
              <a:ea typeface="メイリオ"/>
              <a:cs typeface="メイリオ"/>
            </a:endParaRPr>
          </a:p>
          <a:p>
            <a:r>
              <a:rPr lang="ja-JP" altLang="en-US" sz="1400" u="sng" dirty="0" smtClean="0">
                <a:solidFill>
                  <a:srgbClr val="800000"/>
                </a:solidFill>
                <a:latin typeface="メイリオ"/>
                <a:ea typeface="メイリオ"/>
                <a:cs typeface="メイリオ"/>
              </a:rPr>
              <a:t>個別</a:t>
            </a:r>
            <a:r>
              <a:rPr lang="ja-JP" altLang="en-US" sz="1400" u="sng" dirty="0">
                <a:solidFill>
                  <a:srgbClr val="800000"/>
                </a:solidFill>
                <a:latin typeface="メイリオ"/>
                <a:ea typeface="メイリオ"/>
                <a:cs typeface="メイリオ"/>
              </a:rPr>
              <a:t>カスタマイズの</a:t>
            </a:r>
            <a:r>
              <a:rPr lang="ja-JP" altLang="en-US" sz="1400" u="sng" dirty="0" smtClean="0">
                <a:solidFill>
                  <a:srgbClr val="800000"/>
                </a:solidFill>
                <a:latin typeface="メイリオ"/>
                <a:ea typeface="メイリオ"/>
                <a:cs typeface="メイリオ"/>
              </a:rPr>
              <a:t>制約</a:t>
            </a:r>
            <a:endParaRPr lang="en-US" altLang="ja-JP" sz="14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ユーザー</a:t>
            </a:r>
            <a:r>
              <a:rPr lang="ja-JP" altLang="en-US" sz="1000" dirty="0">
                <a:solidFill>
                  <a:srgbClr val="800000"/>
                </a:solidFill>
                <a:latin typeface="メイリオ"/>
                <a:ea typeface="メイリオ"/>
                <a:cs typeface="メイリオ"/>
              </a:rPr>
              <a:t>固有のカスタマイズが実現</a:t>
            </a:r>
            <a:r>
              <a:rPr lang="ja-JP" altLang="en-US" sz="1000" dirty="0" smtClean="0">
                <a:solidFill>
                  <a:srgbClr val="800000"/>
                </a:solidFill>
                <a:latin typeface="メイリオ"/>
                <a:ea typeface="メイリオ"/>
                <a:cs typeface="メイリオ"/>
              </a:rPr>
              <a:t>できないため業務</a:t>
            </a:r>
            <a:r>
              <a:rPr lang="ja-JP" altLang="en-US" sz="1000" dirty="0">
                <a:solidFill>
                  <a:srgbClr val="800000"/>
                </a:solidFill>
                <a:latin typeface="メイリオ"/>
                <a:ea typeface="メイリオ"/>
                <a:cs typeface="メイリオ"/>
              </a:rPr>
              <a:t>影響の見極めや対策に</a:t>
            </a:r>
            <a:r>
              <a:rPr lang="ja-JP" altLang="en-US" sz="1000" dirty="0" smtClean="0">
                <a:solidFill>
                  <a:srgbClr val="800000"/>
                </a:solidFill>
                <a:latin typeface="メイリオ"/>
                <a:ea typeface="メイリオ"/>
                <a:cs typeface="メイリオ"/>
              </a:rPr>
              <a:t>ついて検討</a:t>
            </a:r>
            <a:r>
              <a:rPr lang="ja-JP" altLang="en-US" sz="1000" dirty="0">
                <a:solidFill>
                  <a:srgbClr val="800000"/>
                </a:solidFill>
                <a:latin typeface="メイリオ"/>
                <a:ea typeface="メイリオ"/>
                <a:cs typeface="メイリオ"/>
              </a:rPr>
              <a:t>が</a:t>
            </a:r>
            <a:r>
              <a:rPr lang="ja-JP" altLang="en-US" sz="1000" dirty="0" smtClean="0">
                <a:solidFill>
                  <a:srgbClr val="800000"/>
                </a:solidFill>
                <a:latin typeface="メイリオ"/>
                <a:ea typeface="メイリオ"/>
                <a:cs typeface="メイリオ"/>
              </a:rPr>
              <a:t>必要</a:t>
            </a:r>
            <a:endParaRPr lang="en-US" altLang="ja-JP" sz="1000" dirty="0" smtClean="0">
              <a:solidFill>
                <a:srgbClr val="800000"/>
              </a:solidFill>
              <a:latin typeface="メイリオ"/>
              <a:ea typeface="メイリオ"/>
              <a:cs typeface="メイリオ"/>
            </a:endParaRPr>
          </a:p>
          <a:p>
            <a:endParaRPr lang="ja-JP" altLang="en-US" sz="1000" dirty="0">
              <a:solidFill>
                <a:srgbClr val="800000"/>
              </a:solidFill>
              <a:latin typeface="メイリオ"/>
              <a:ea typeface="メイリオ"/>
              <a:cs typeface="メイリオ"/>
            </a:endParaRPr>
          </a:p>
          <a:p>
            <a:r>
              <a:rPr lang="ja-JP" altLang="en-US" sz="1400" u="sng" dirty="0">
                <a:solidFill>
                  <a:srgbClr val="800000"/>
                </a:solidFill>
                <a:latin typeface="メイリオ"/>
                <a:ea typeface="メイリオ"/>
                <a:cs typeface="メイリオ"/>
              </a:rPr>
              <a:t>サービスに関する意思</a:t>
            </a:r>
            <a:r>
              <a:rPr lang="ja-JP" altLang="en-US" sz="1400" u="sng" dirty="0" smtClean="0">
                <a:solidFill>
                  <a:srgbClr val="800000"/>
                </a:solidFill>
                <a:latin typeface="メイリオ"/>
                <a:ea typeface="メイリオ"/>
                <a:cs typeface="メイリオ"/>
              </a:rPr>
              <a:t>決定権</a:t>
            </a:r>
            <a:endParaRPr lang="ja-JP" altLang="en-US" sz="1400" dirty="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事業</a:t>
            </a:r>
            <a:r>
              <a:rPr lang="ja-JP" altLang="en-US" sz="1000" dirty="0">
                <a:solidFill>
                  <a:srgbClr val="800000"/>
                </a:solidFill>
                <a:latin typeface="メイリオ"/>
                <a:ea typeface="メイリオ"/>
                <a:cs typeface="メイリオ"/>
              </a:rPr>
              <a:t>戦略の変更や破綻などにより、一方的にサービスの終了や変更、また、サポート</a:t>
            </a:r>
            <a:r>
              <a:rPr lang="ja-JP" altLang="en-US" sz="1000" dirty="0" smtClean="0">
                <a:solidFill>
                  <a:srgbClr val="800000"/>
                </a:solidFill>
                <a:latin typeface="メイリオ"/>
                <a:ea typeface="メイリオ"/>
                <a:cs typeface="メイリオ"/>
              </a:rPr>
              <a:t>停止により、</a:t>
            </a:r>
            <a:r>
              <a:rPr lang="ja-JP" altLang="en-US" sz="1000" dirty="0">
                <a:solidFill>
                  <a:srgbClr val="800000"/>
                </a:solidFill>
                <a:latin typeface="メイリオ"/>
                <a:ea typeface="メイリオ"/>
                <a:cs typeface="メイリオ"/>
              </a:rPr>
              <a:t>ユーザーの業務継続や顧客へのサービス提供に影響を及ぼす</a:t>
            </a:r>
            <a:r>
              <a:rPr lang="ja-JP" altLang="en-US" sz="1000" dirty="0" smtClean="0">
                <a:solidFill>
                  <a:srgbClr val="800000"/>
                </a:solidFill>
                <a:latin typeface="メイリオ"/>
                <a:ea typeface="メイリオ"/>
                <a:cs typeface="メイリオ"/>
              </a:rPr>
              <a:t>恐れ</a:t>
            </a:r>
            <a:endParaRPr kumimoji="1" lang="ja-JP" altLang="en-US" sz="1000" dirty="0">
              <a:solidFill>
                <a:srgbClr val="800000"/>
              </a:solidFill>
              <a:latin typeface="メイリオ"/>
              <a:ea typeface="メイリオ"/>
              <a:cs typeface="メイリオ"/>
            </a:endParaRPr>
          </a:p>
        </p:txBody>
      </p:sp>
      <p:sp>
        <p:nvSpPr>
          <p:cNvPr id="6" name="正方形/長方形 5"/>
          <p:cNvSpPr/>
          <p:nvPr/>
        </p:nvSpPr>
        <p:spPr>
          <a:xfrm>
            <a:off x="4689231" y="806553"/>
            <a:ext cx="4065964" cy="2778755"/>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lang="ja-JP" altLang="en-US" b="1" dirty="0" smtClean="0">
                <a:solidFill>
                  <a:srgbClr val="CC0000"/>
                </a:solidFill>
                <a:latin typeface="メイリオ"/>
                <a:ea typeface="メイリオ"/>
                <a:cs typeface="メイリオ"/>
              </a:rPr>
              <a:t>サービス</a:t>
            </a:r>
            <a:r>
              <a:rPr lang="ja-JP" altLang="en-US" b="1" dirty="0">
                <a:solidFill>
                  <a:srgbClr val="CC0000"/>
                </a:solidFill>
                <a:latin typeface="メイリオ"/>
                <a:ea typeface="メイリオ"/>
                <a:cs typeface="メイリオ"/>
              </a:rPr>
              <a:t>の多様化・グローバル化</a:t>
            </a:r>
          </a:p>
          <a:p>
            <a:endParaRPr lang="ja-JP" altLang="en-US" sz="800" u="sng" dirty="0">
              <a:solidFill>
                <a:srgbClr val="800000"/>
              </a:solidFill>
              <a:latin typeface="メイリオ"/>
              <a:ea typeface="メイリオ"/>
              <a:cs typeface="メイリオ"/>
            </a:endParaRPr>
          </a:p>
          <a:p>
            <a:r>
              <a:rPr lang="ja-JP" altLang="en-US" sz="1400" u="sng" dirty="0">
                <a:solidFill>
                  <a:srgbClr val="800000"/>
                </a:solidFill>
                <a:latin typeface="メイリオ"/>
                <a:ea typeface="メイリオ"/>
                <a:cs typeface="メイリオ"/>
              </a:rPr>
              <a:t>データの所在</a:t>
            </a:r>
          </a:p>
          <a:p>
            <a:endParaRPr lang="ja-JP" altLang="en-US" sz="1000" dirty="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データセンター</a:t>
            </a:r>
            <a:r>
              <a:rPr lang="ja-JP" altLang="en-US" sz="1000" dirty="0">
                <a:solidFill>
                  <a:srgbClr val="800000"/>
                </a:solidFill>
                <a:latin typeface="メイリオ"/>
                <a:ea typeface="メイリオ"/>
                <a:cs typeface="メイリオ"/>
              </a:rPr>
              <a:t>設置国の法令への</a:t>
            </a:r>
            <a:r>
              <a:rPr lang="ja-JP" altLang="en-US" sz="1000" dirty="0" smtClean="0">
                <a:solidFill>
                  <a:srgbClr val="800000"/>
                </a:solidFill>
                <a:latin typeface="メイリオ"/>
                <a:ea typeface="メイリオ"/>
                <a:cs typeface="メイリオ"/>
              </a:rPr>
              <a:t>遵守</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海外</a:t>
            </a:r>
            <a:r>
              <a:rPr lang="ja-JP" altLang="en-US" sz="1000" dirty="0">
                <a:solidFill>
                  <a:srgbClr val="800000"/>
                </a:solidFill>
                <a:latin typeface="メイリオ"/>
                <a:ea typeface="メイリオ"/>
                <a:cs typeface="メイリオ"/>
              </a:rPr>
              <a:t>の現地規制当局の強制執行などによるデータ閲覧やデータ収集、通信傍受により業務継続に</a:t>
            </a:r>
            <a:r>
              <a:rPr lang="ja-JP" altLang="en-US" sz="1000" dirty="0" smtClean="0">
                <a:solidFill>
                  <a:srgbClr val="800000"/>
                </a:solidFill>
                <a:latin typeface="メイリオ"/>
                <a:ea typeface="メイリオ"/>
                <a:cs typeface="メイリオ"/>
              </a:rPr>
              <a:t>支障、</a:t>
            </a:r>
            <a:r>
              <a:rPr lang="ja-JP" altLang="en-US" sz="1000" dirty="0">
                <a:solidFill>
                  <a:srgbClr val="800000"/>
                </a:solidFill>
                <a:latin typeface="メイリオ"/>
                <a:ea typeface="メイリオ"/>
                <a:cs typeface="メイリオ"/>
              </a:rPr>
              <a:t>情報漏えいの恐れ</a:t>
            </a:r>
            <a:r>
              <a:rPr lang="ja-JP" altLang="en-US" sz="1000" dirty="0" smtClean="0">
                <a:solidFill>
                  <a:srgbClr val="800000"/>
                </a:solidFill>
                <a:latin typeface="メイリオ"/>
                <a:ea typeface="メイリオ"/>
                <a:cs typeface="メイリオ"/>
              </a:rPr>
              <a:t>が</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endParaRPr lang="en-US" altLang="ja-JP" sz="1000" dirty="0" smtClean="0">
              <a:solidFill>
                <a:srgbClr val="800000"/>
              </a:solidFill>
              <a:latin typeface="メイリオ"/>
              <a:ea typeface="メイリオ"/>
              <a:cs typeface="メイリオ"/>
            </a:endParaRPr>
          </a:p>
          <a:p>
            <a:r>
              <a:rPr lang="ja-JP" altLang="en-US" sz="1400" u="sng" dirty="0">
                <a:solidFill>
                  <a:srgbClr val="800000"/>
                </a:solidFill>
                <a:latin typeface="メイリオ"/>
                <a:ea typeface="メイリオ"/>
                <a:cs typeface="メイリオ"/>
              </a:rPr>
              <a:t>ベンダーの</a:t>
            </a:r>
            <a:r>
              <a:rPr lang="ja-JP" altLang="en-US" sz="1400" u="sng" dirty="0" smtClean="0">
                <a:solidFill>
                  <a:srgbClr val="800000"/>
                </a:solidFill>
                <a:latin typeface="メイリオ"/>
                <a:ea typeface="メイリオ"/>
                <a:cs typeface="メイリオ"/>
              </a:rPr>
              <a:t>グローバル化</a:t>
            </a:r>
            <a:endParaRPr lang="ja-JP" altLang="en-US" sz="1400" u="sng" dirty="0">
              <a:solidFill>
                <a:srgbClr val="800000"/>
              </a:solidFill>
              <a:latin typeface="メイリオ"/>
              <a:ea typeface="メイリオ"/>
              <a:cs typeface="メイリオ"/>
            </a:endParaRPr>
          </a:p>
          <a:p>
            <a:pPr marL="285750" indent="-285750">
              <a:buFont typeface="Wingdings" charset="2"/>
              <a:buChar char="ü"/>
            </a:pPr>
            <a:r>
              <a:rPr lang="ja-JP" altLang="en-US" sz="1000" dirty="0">
                <a:solidFill>
                  <a:srgbClr val="800000"/>
                </a:solidFill>
                <a:latin typeface="メイリオ"/>
                <a:ea typeface="メイリオ"/>
                <a:cs typeface="メイリオ"/>
              </a:rPr>
              <a:t>本社拠点（各種意思決定機能）を海外に置くベンダーも多く、サービス内容や提供価格、契約条件などの調整がスピード感をもって推進できない恐れ</a:t>
            </a:r>
            <a:endParaRPr lang="en-US" altLang="ja-JP" sz="1000" dirty="0">
              <a:solidFill>
                <a:srgbClr val="800000"/>
              </a:solidFill>
              <a:latin typeface="メイリオ"/>
              <a:ea typeface="メイリオ"/>
              <a:cs typeface="メイリオ"/>
            </a:endParaRPr>
          </a:p>
          <a:p>
            <a:pPr marL="285750" indent="-285750">
              <a:buFont typeface="Wingdings" charset="2"/>
              <a:buChar char="ü"/>
            </a:pPr>
            <a:r>
              <a:rPr lang="ja-JP" altLang="en-US" sz="1000" dirty="0">
                <a:solidFill>
                  <a:srgbClr val="800000"/>
                </a:solidFill>
                <a:latin typeface="メイリオ"/>
                <a:ea typeface="メイリオ"/>
                <a:cs typeface="メイリオ"/>
              </a:rPr>
              <a:t>ベンダーの本社が海外にあることで、係争時の管轄裁判所が海外となり、海外の係争への対応が必要となる恐れ</a:t>
            </a:r>
            <a:endParaRPr lang="en-US" altLang="ja-JP" sz="1000" dirty="0">
              <a:solidFill>
                <a:srgbClr val="800000"/>
              </a:solidFill>
              <a:latin typeface="メイリオ"/>
              <a:ea typeface="メイリオ"/>
              <a:cs typeface="メイリオ"/>
            </a:endParaRPr>
          </a:p>
          <a:p>
            <a:pPr marL="285750" indent="-285750">
              <a:buFont typeface="Wingdings" charset="2"/>
              <a:buChar char="ü"/>
            </a:pPr>
            <a:r>
              <a:rPr lang="ja-JP" altLang="en-US" sz="1000" dirty="0">
                <a:solidFill>
                  <a:srgbClr val="800000"/>
                </a:solidFill>
                <a:latin typeface="メイリオ"/>
                <a:ea typeface="メイリオ"/>
                <a:cs typeface="メイリオ"/>
              </a:rPr>
              <a:t>インシデント発生時に時差や言語の問題から、ベンダー、ユーザー間のコミュニケーションに支障をきたす恐れ</a:t>
            </a:r>
          </a:p>
          <a:p>
            <a:pPr marL="171450" indent="-171450">
              <a:buFont typeface="Wingdings" charset="2"/>
              <a:buChar char="ü"/>
            </a:pPr>
            <a:endParaRPr kumimoji="1" lang="ja-JP" altLang="en-US" sz="1000" dirty="0">
              <a:solidFill>
                <a:srgbClr val="800000"/>
              </a:solidFill>
              <a:latin typeface="メイリオ"/>
              <a:ea typeface="メイリオ"/>
              <a:cs typeface="メイリオ"/>
            </a:endParaRPr>
          </a:p>
        </p:txBody>
      </p:sp>
      <p:sp>
        <p:nvSpPr>
          <p:cNvPr id="8" name="正方形/長方形 7"/>
          <p:cNvSpPr/>
          <p:nvPr/>
        </p:nvSpPr>
        <p:spPr>
          <a:xfrm>
            <a:off x="4689231" y="3670791"/>
            <a:ext cx="4065964" cy="1487363"/>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lang="ja-JP" altLang="en-US" b="1" dirty="0" smtClean="0">
                <a:solidFill>
                  <a:srgbClr val="CC0000"/>
                </a:solidFill>
                <a:latin typeface="メイリオ"/>
                <a:ea typeface="メイリオ"/>
                <a:cs typeface="メイリオ"/>
              </a:rPr>
              <a:t>役割</a:t>
            </a:r>
            <a:r>
              <a:rPr lang="ja-JP" altLang="en-US" b="1" dirty="0">
                <a:solidFill>
                  <a:srgbClr val="CC0000"/>
                </a:solidFill>
                <a:latin typeface="メイリオ"/>
                <a:ea typeface="メイリオ"/>
                <a:cs typeface="メイリオ"/>
              </a:rPr>
              <a:t>分担や責任範囲の多様化</a:t>
            </a:r>
          </a:p>
          <a:p>
            <a:pPr algn="ctr"/>
            <a:endParaRPr lang="ja-JP" altLang="en-US" sz="800" dirty="0">
              <a:solidFill>
                <a:srgbClr val="800000"/>
              </a:solidFill>
              <a:latin typeface="メイリオ"/>
              <a:ea typeface="メイリオ"/>
              <a:cs typeface="メイリオ"/>
            </a:endParaRPr>
          </a:p>
          <a:p>
            <a:r>
              <a:rPr lang="ja-JP" altLang="en-US" sz="1400" u="sng" dirty="0" smtClean="0">
                <a:solidFill>
                  <a:srgbClr val="800000"/>
                </a:solidFill>
                <a:latin typeface="メイリオ"/>
                <a:ea typeface="メイリオ"/>
                <a:cs typeface="メイリオ"/>
              </a:rPr>
              <a:t>責任</a:t>
            </a:r>
            <a:r>
              <a:rPr lang="ja-JP" altLang="en-US" sz="1400" u="sng" dirty="0">
                <a:solidFill>
                  <a:srgbClr val="800000"/>
                </a:solidFill>
                <a:latin typeface="メイリオ"/>
                <a:ea typeface="メイリオ"/>
                <a:cs typeface="メイリオ"/>
              </a:rPr>
              <a:t>や役割の</a:t>
            </a:r>
            <a:r>
              <a:rPr lang="ja-JP" altLang="en-US" sz="1400" u="sng" dirty="0" smtClean="0">
                <a:solidFill>
                  <a:srgbClr val="800000"/>
                </a:solidFill>
                <a:latin typeface="メイリオ"/>
                <a:ea typeface="メイリオ"/>
                <a:cs typeface="メイリオ"/>
              </a:rPr>
              <a:t>固定化</a:t>
            </a:r>
            <a:endParaRPr lang="ja-JP" altLang="en-US" sz="1000" u="sng" dirty="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ユーザー</a:t>
            </a:r>
            <a:r>
              <a:rPr lang="ja-JP" altLang="en-US" sz="1000" dirty="0">
                <a:solidFill>
                  <a:srgbClr val="800000"/>
                </a:solidFill>
                <a:latin typeface="メイリオ"/>
                <a:ea typeface="メイリオ"/>
                <a:cs typeface="メイリオ"/>
              </a:rPr>
              <a:t>の個別要求事項を前提とした諸条件の調整</a:t>
            </a:r>
            <a:r>
              <a:rPr lang="ja-JP" altLang="en-US" sz="1000" dirty="0" smtClean="0">
                <a:solidFill>
                  <a:srgbClr val="800000"/>
                </a:solidFill>
                <a:latin typeface="メイリオ"/>
                <a:ea typeface="メイリオ"/>
                <a:cs typeface="メイリオ"/>
              </a:rPr>
              <a:t>が困難</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自社</a:t>
            </a:r>
            <a:r>
              <a:rPr lang="ja-JP" altLang="en-US" sz="1000" dirty="0">
                <a:solidFill>
                  <a:srgbClr val="800000"/>
                </a:solidFill>
                <a:latin typeface="メイリオ"/>
                <a:ea typeface="メイリオ"/>
                <a:cs typeface="メイリオ"/>
              </a:rPr>
              <a:t>のニーズをふまえた「融通」が利きにくく、ユーザー側で追加の対応手続きやリソース手配などが必要となる</a:t>
            </a:r>
            <a:r>
              <a:rPr lang="ja-JP" altLang="en-US" sz="1000" dirty="0" smtClean="0">
                <a:solidFill>
                  <a:srgbClr val="800000"/>
                </a:solidFill>
                <a:latin typeface="メイリオ"/>
                <a:ea typeface="メイリオ"/>
                <a:cs typeface="メイリオ"/>
              </a:rPr>
              <a:t>恐れ</a:t>
            </a:r>
            <a:endParaRPr lang="en-US" altLang="ja-JP" sz="1000" dirty="0" smtClean="0">
              <a:solidFill>
                <a:srgbClr val="800000"/>
              </a:solidFill>
              <a:latin typeface="メイリオ"/>
              <a:ea typeface="メイリオ"/>
              <a:cs typeface="メイリオ"/>
            </a:endParaRPr>
          </a:p>
          <a:p>
            <a:pPr marL="171450" indent="-171450">
              <a:buFont typeface="Wingdings" charset="2"/>
              <a:buChar char="ü"/>
            </a:pPr>
            <a:r>
              <a:rPr lang="ja-JP" altLang="en-US" sz="1000" dirty="0" smtClean="0">
                <a:solidFill>
                  <a:srgbClr val="800000"/>
                </a:solidFill>
                <a:latin typeface="メイリオ"/>
                <a:ea typeface="メイリオ"/>
                <a:cs typeface="メイリオ"/>
              </a:rPr>
              <a:t>マルチベンダー</a:t>
            </a:r>
            <a:r>
              <a:rPr lang="ja-JP" altLang="en-US" sz="1000" dirty="0">
                <a:solidFill>
                  <a:srgbClr val="800000"/>
                </a:solidFill>
                <a:latin typeface="メイリオ"/>
                <a:ea typeface="メイリオ"/>
                <a:cs typeface="メイリオ"/>
              </a:rPr>
              <a:t>で一つの</a:t>
            </a:r>
            <a:r>
              <a:rPr lang="en-US" altLang="ja-JP" sz="1000" dirty="0">
                <a:solidFill>
                  <a:srgbClr val="800000"/>
                </a:solidFill>
                <a:latin typeface="メイリオ"/>
                <a:ea typeface="メイリオ"/>
                <a:cs typeface="メイリオ"/>
              </a:rPr>
              <a:t>IT</a:t>
            </a:r>
            <a:r>
              <a:rPr lang="ja-JP" altLang="en-US" sz="1000" dirty="0">
                <a:solidFill>
                  <a:srgbClr val="800000"/>
                </a:solidFill>
                <a:latin typeface="メイリオ"/>
                <a:ea typeface="メイリオ"/>
                <a:cs typeface="メイリオ"/>
              </a:rPr>
              <a:t>サービスを実現</a:t>
            </a:r>
            <a:r>
              <a:rPr lang="ja-JP" altLang="en-US" sz="1000" dirty="0" smtClean="0">
                <a:solidFill>
                  <a:srgbClr val="800000"/>
                </a:solidFill>
                <a:latin typeface="メイリオ"/>
                <a:ea typeface="メイリオ"/>
                <a:cs typeface="メイリオ"/>
              </a:rPr>
              <a:t>する場合情報</a:t>
            </a:r>
            <a:r>
              <a:rPr lang="ja-JP" altLang="en-US" sz="1000" dirty="0">
                <a:solidFill>
                  <a:srgbClr val="800000"/>
                </a:solidFill>
                <a:latin typeface="メイリオ"/>
                <a:ea typeface="メイリオ"/>
                <a:cs typeface="メイリオ"/>
              </a:rPr>
              <a:t>連携に混乱や支障をきたす</a:t>
            </a:r>
            <a:r>
              <a:rPr lang="ja-JP" altLang="en-US" sz="1000" dirty="0" smtClean="0">
                <a:solidFill>
                  <a:srgbClr val="800000"/>
                </a:solidFill>
                <a:latin typeface="メイリオ"/>
                <a:ea typeface="メイリオ"/>
                <a:cs typeface="メイリオ"/>
              </a:rPr>
              <a:t>恐れ</a:t>
            </a:r>
            <a:endParaRPr kumimoji="1" lang="ja-JP" altLang="en-US" sz="1000" dirty="0">
              <a:solidFill>
                <a:srgbClr val="800000"/>
              </a:solidFill>
              <a:latin typeface="メイリオ"/>
              <a:ea typeface="メイリオ"/>
              <a:cs typeface="メイリオ"/>
            </a:endParaRPr>
          </a:p>
        </p:txBody>
      </p:sp>
      <p:sp>
        <p:nvSpPr>
          <p:cNvPr id="9" name="正方形/長方形 8"/>
          <p:cNvSpPr/>
          <p:nvPr/>
        </p:nvSpPr>
        <p:spPr>
          <a:xfrm>
            <a:off x="4689231" y="5226539"/>
            <a:ext cx="4065964" cy="1261182"/>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lang="ja-JP" altLang="en-US" b="1" dirty="0">
                <a:solidFill>
                  <a:srgbClr val="CC0000"/>
                </a:solidFill>
                <a:latin typeface="メイリオ"/>
                <a:ea typeface="メイリオ"/>
                <a:cs typeface="メイリオ"/>
              </a:rPr>
              <a:t>導入に伴うハードルの低下</a:t>
            </a:r>
          </a:p>
          <a:p>
            <a:pPr algn="ctr"/>
            <a:endParaRPr lang="ja-JP" altLang="en-US" sz="800" dirty="0">
              <a:solidFill>
                <a:srgbClr val="800000"/>
              </a:solidFill>
              <a:latin typeface="メイリオ"/>
              <a:ea typeface="メイリオ"/>
              <a:cs typeface="メイリオ"/>
            </a:endParaRPr>
          </a:p>
          <a:p>
            <a:r>
              <a:rPr lang="ja-JP" altLang="en-US" sz="1400" u="sng" dirty="0">
                <a:solidFill>
                  <a:srgbClr val="800000"/>
                </a:solidFill>
                <a:latin typeface="メイリオ"/>
                <a:ea typeface="メイリオ"/>
                <a:cs typeface="メイリオ"/>
              </a:rPr>
              <a:t>簡単迅速なサービス導入</a:t>
            </a:r>
          </a:p>
          <a:p>
            <a:pPr marL="171450" indent="-171450">
              <a:buFont typeface="Wingdings" charset="2"/>
              <a:buChar char="ü"/>
            </a:pPr>
            <a:r>
              <a:rPr lang="ja-JP" altLang="en-US" sz="1000" dirty="0" smtClean="0">
                <a:solidFill>
                  <a:srgbClr val="800000"/>
                </a:solidFill>
                <a:latin typeface="メイリオ"/>
                <a:ea typeface="メイリオ"/>
                <a:cs typeface="メイリオ"/>
              </a:rPr>
              <a:t>ユーザー</a:t>
            </a:r>
            <a:r>
              <a:rPr lang="ja-JP" altLang="en-US" sz="1000" dirty="0">
                <a:solidFill>
                  <a:srgbClr val="800000"/>
                </a:solidFill>
                <a:latin typeface="メイリオ"/>
                <a:ea typeface="メイリオ"/>
                <a:cs typeface="メイリオ"/>
              </a:rPr>
              <a:t>部門が自社のセキュリティポリシーやシステム化方針などへの影響確認を十分に実施せずに単独で導入してしまい、全社的なシステム統制に影響を及ぼす</a:t>
            </a:r>
            <a:r>
              <a:rPr lang="ja-JP" altLang="en-US" sz="1000" dirty="0" smtClean="0">
                <a:solidFill>
                  <a:srgbClr val="800000"/>
                </a:solidFill>
                <a:latin typeface="メイリオ"/>
                <a:ea typeface="メイリオ"/>
                <a:cs typeface="メイリオ"/>
              </a:rPr>
              <a:t>恐れ</a:t>
            </a:r>
            <a:endParaRPr kumimoji="1" lang="ja-JP" altLang="en-US" sz="1000" dirty="0">
              <a:solidFill>
                <a:srgbClr val="800000"/>
              </a:solidFill>
              <a:latin typeface="メイリオ"/>
              <a:ea typeface="メイリオ"/>
              <a:cs typeface="メイリオ"/>
            </a:endParaRPr>
          </a:p>
        </p:txBody>
      </p:sp>
      <p:sp>
        <p:nvSpPr>
          <p:cNvPr id="10" name="正方形/長方形 9"/>
          <p:cNvSpPr/>
          <p:nvPr/>
        </p:nvSpPr>
        <p:spPr>
          <a:xfrm>
            <a:off x="6800463" y="6459359"/>
            <a:ext cx="1954732" cy="215444"/>
          </a:xfrm>
          <a:prstGeom prst="rect">
            <a:avLst/>
          </a:prstGeom>
        </p:spPr>
        <p:txBody>
          <a:bodyPr wrap="none">
            <a:spAutoFit/>
          </a:bodyPr>
          <a:lstStyle/>
          <a:p>
            <a:r>
              <a:rPr lang="en-US" altLang="ja-JP" sz="800" dirty="0">
                <a:solidFill>
                  <a:schemeClr val="tx1">
                    <a:lumMod val="50000"/>
                    <a:lumOff val="50000"/>
                  </a:schemeClr>
                </a:solidFill>
              </a:rPr>
              <a:t>http://</a:t>
            </a:r>
            <a:r>
              <a:rPr lang="en-US" altLang="ja-JP" sz="800" dirty="0" err="1">
                <a:solidFill>
                  <a:schemeClr val="tx1">
                    <a:lumMod val="50000"/>
                    <a:lumOff val="50000"/>
                  </a:schemeClr>
                </a:solidFill>
              </a:rPr>
              <a:t>japan.zdnet.com</a:t>
            </a:r>
            <a:r>
              <a:rPr lang="en-US" altLang="ja-JP" sz="800" dirty="0">
                <a:solidFill>
                  <a:schemeClr val="tx1">
                    <a:lumMod val="50000"/>
                    <a:lumOff val="50000"/>
                  </a:schemeClr>
                </a:solidFill>
              </a:rPr>
              <a:t>/article/35063430/</a:t>
            </a:r>
            <a:endParaRPr lang="ja-JP" altLang="en-US" sz="800" dirty="0">
              <a:solidFill>
                <a:schemeClr val="tx1">
                  <a:lumMod val="50000"/>
                  <a:lumOff val="50000"/>
                </a:schemeClr>
              </a:solidFill>
            </a:endParaRPr>
          </a:p>
        </p:txBody>
      </p:sp>
    </p:spTree>
    <p:extLst>
      <p:ext uri="{BB962C8B-B14F-4D97-AF65-F5344CB8AC3E}">
        <p14:creationId xmlns:p14="http://schemas.microsoft.com/office/powerpoint/2010/main" val="287612164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smtClean="0">
                <a:solidFill>
                  <a:srgbClr val="FFFFFF"/>
                </a:solidFill>
                <a:effectLst/>
                <a:latin typeface="Meiryo" charset="-128"/>
                <a:ea typeface="Meiryo" charset="-128"/>
                <a:cs typeface="Meiryo" charset="-128"/>
              </a:rPr>
              <a:t>パブリック・クラウド</a:t>
            </a:r>
          </a:p>
          <a:p>
            <a:pPr algn="r"/>
            <a:r>
              <a:rPr lang="ja-JP" altLang="en-US" sz="2400" dirty="0" smtClean="0">
                <a:solidFill>
                  <a:srgbClr val="FFFFFF"/>
                </a:solidFill>
                <a:effectLst/>
                <a:latin typeface="Meiryo" charset="-128"/>
                <a:ea typeface="Meiryo" charset="-128"/>
                <a:cs typeface="Meiryo" charset="-128"/>
              </a:rPr>
              <a:t>移行の勘所</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204435876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 name="正方形/長方形 169"/>
          <p:cNvSpPr/>
          <p:nvPr/>
        </p:nvSpPr>
        <p:spPr>
          <a:xfrm>
            <a:off x="774386" y="825553"/>
            <a:ext cx="7614038" cy="5590121"/>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en-US" dirty="0" smtClean="0"/>
              <a:t>ソフトウエア化する世界</a:t>
            </a:r>
            <a:endParaRPr kumimoji="1" lang="ja-JP" altLang="en-US" dirty="0"/>
          </a:p>
        </p:txBody>
      </p:sp>
      <p:sp>
        <p:nvSpPr>
          <p:cNvPr id="172" name="正方形/長方形 171"/>
          <p:cNvSpPr/>
          <p:nvPr/>
        </p:nvSpPr>
        <p:spPr>
          <a:xfrm>
            <a:off x="683568" y="3403559"/>
            <a:ext cx="7776864" cy="1029980"/>
          </a:xfrm>
          <a:prstGeom prst="rect">
            <a:avLst/>
          </a:prstGeom>
          <a:solidFill>
            <a:schemeClr val="tx2">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200" dirty="0">
              <a:solidFill>
                <a:srgbClr val="FFFFFF"/>
              </a:solidFill>
              <a:latin typeface="メイリオ"/>
              <a:ea typeface="メイリオ"/>
              <a:cs typeface="メイリオ"/>
            </a:endParaRPr>
          </a:p>
        </p:txBody>
      </p:sp>
      <p:sp>
        <p:nvSpPr>
          <p:cNvPr id="182" name="テキスト ボックス 181"/>
          <p:cNvSpPr txBox="1"/>
          <p:nvPr/>
        </p:nvSpPr>
        <p:spPr>
          <a:xfrm>
            <a:off x="1111567" y="6084765"/>
            <a:ext cx="2469985" cy="307777"/>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400" b="1" dirty="0" smtClean="0">
                <a:solidFill>
                  <a:schemeClr val="bg1"/>
                </a:solidFill>
                <a:latin typeface="メイリオ"/>
                <a:ea typeface="メイリオ"/>
                <a:cs typeface="メイリオ"/>
              </a:rPr>
              <a:t>現実世界／</a:t>
            </a:r>
            <a:r>
              <a:rPr kumimoji="1" lang="en-US" altLang="ja-JP" sz="1400" b="1" dirty="0" smtClean="0">
                <a:solidFill>
                  <a:schemeClr val="bg1"/>
                </a:solidFill>
                <a:latin typeface="メイリオ"/>
                <a:ea typeface="メイリオ"/>
                <a:cs typeface="メイリオ"/>
              </a:rPr>
              <a:t>Physical World</a:t>
            </a:r>
            <a:endParaRPr kumimoji="1" lang="ja-JP" altLang="en-US" sz="1400" b="1" dirty="0">
              <a:solidFill>
                <a:schemeClr val="bg1"/>
              </a:solidFill>
              <a:latin typeface="メイリオ"/>
              <a:ea typeface="メイリオ"/>
              <a:cs typeface="メイリオ"/>
            </a:endParaRPr>
          </a:p>
        </p:txBody>
      </p:sp>
      <p:grpSp>
        <p:nvGrpSpPr>
          <p:cNvPr id="183" name="図形グループ 182"/>
          <p:cNvGrpSpPr/>
          <p:nvPr/>
        </p:nvGrpSpPr>
        <p:grpSpPr>
          <a:xfrm>
            <a:off x="928414" y="6041530"/>
            <a:ext cx="140847" cy="285806"/>
            <a:chOff x="1305189" y="2570455"/>
            <a:chExt cx="969964" cy="2007872"/>
          </a:xfrm>
          <a:solidFill>
            <a:schemeClr val="bg1">
              <a:lumMod val="85000"/>
            </a:schemeClr>
          </a:solidFill>
        </p:grpSpPr>
        <p:sp>
          <p:nvSpPr>
            <p:cNvPr id="184" name="円/楕円 183"/>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5" name="フローチャート: 論理積ゲート 184"/>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199" name="図形グループ 198"/>
          <p:cNvGrpSpPr/>
          <p:nvPr/>
        </p:nvGrpSpPr>
        <p:grpSpPr>
          <a:xfrm>
            <a:off x="1123910" y="5274570"/>
            <a:ext cx="317500" cy="157483"/>
            <a:chOff x="6769100" y="1390650"/>
            <a:chExt cx="317500" cy="157483"/>
          </a:xfrm>
        </p:grpSpPr>
        <p:sp>
          <p:nvSpPr>
            <p:cNvPr id="200" name="正方形/長方形 19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1" name="円/楕円 20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2" name="直線コネクタ 20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3" name="図形グループ 202"/>
          <p:cNvGrpSpPr/>
          <p:nvPr/>
        </p:nvGrpSpPr>
        <p:grpSpPr>
          <a:xfrm>
            <a:off x="1123910" y="5093377"/>
            <a:ext cx="317500" cy="157483"/>
            <a:chOff x="6769100" y="1390650"/>
            <a:chExt cx="317500" cy="157483"/>
          </a:xfrm>
        </p:grpSpPr>
        <p:sp>
          <p:nvSpPr>
            <p:cNvPr id="204" name="正方形/長方形 20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5" name="円/楕円 20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6" name="直線コネクタ 20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07" name="フローチャート: 磁気ディスク 206"/>
          <p:cNvSpPr/>
          <p:nvPr/>
        </p:nvSpPr>
        <p:spPr>
          <a:xfrm>
            <a:off x="1550105" y="5098359"/>
            <a:ext cx="310821" cy="352421"/>
          </a:xfrm>
          <a:prstGeom prst="flowChartMagneticDisk">
            <a:avLst/>
          </a:prstGeom>
          <a:solidFill>
            <a:schemeClr val="tx1">
              <a:lumMod val="50000"/>
              <a:lumOff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08" name="図形グループ 207"/>
          <p:cNvGrpSpPr/>
          <p:nvPr/>
        </p:nvGrpSpPr>
        <p:grpSpPr>
          <a:xfrm>
            <a:off x="1441877" y="5359899"/>
            <a:ext cx="258962" cy="309839"/>
            <a:chOff x="2667295" y="1059799"/>
            <a:chExt cx="681672" cy="722281"/>
          </a:xfrm>
        </p:grpSpPr>
        <p:sp>
          <p:nvSpPr>
            <p:cNvPr id="209" name="角丸四角形 208"/>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10" name="図 209"/>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11" name="図形グループ 210"/>
          <p:cNvGrpSpPr/>
          <p:nvPr/>
        </p:nvGrpSpPr>
        <p:grpSpPr>
          <a:xfrm>
            <a:off x="1228133" y="5376197"/>
            <a:ext cx="140847" cy="285806"/>
            <a:chOff x="1305189" y="2570455"/>
            <a:chExt cx="969964" cy="2007872"/>
          </a:xfrm>
          <a:solidFill>
            <a:schemeClr val="bg1">
              <a:lumMod val="85000"/>
            </a:schemeClr>
          </a:solidFill>
        </p:grpSpPr>
        <p:sp>
          <p:nvSpPr>
            <p:cNvPr id="212" name="円/楕円 211"/>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3" name="フローチャート: 論理積ゲート 212"/>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14" name="図形グループ 213"/>
          <p:cNvGrpSpPr/>
          <p:nvPr/>
        </p:nvGrpSpPr>
        <p:grpSpPr>
          <a:xfrm>
            <a:off x="2179558" y="5274570"/>
            <a:ext cx="317500" cy="157483"/>
            <a:chOff x="6769100" y="1390650"/>
            <a:chExt cx="317500" cy="157483"/>
          </a:xfrm>
        </p:grpSpPr>
        <p:sp>
          <p:nvSpPr>
            <p:cNvPr id="215" name="正方形/長方形 21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6" name="円/楕円 21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7" name="直線コネクタ 21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8" name="図形グループ 217"/>
          <p:cNvGrpSpPr/>
          <p:nvPr/>
        </p:nvGrpSpPr>
        <p:grpSpPr>
          <a:xfrm>
            <a:off x="2179558" y="5093377"/>
            <a:ext cx="317500" cy="157483"/>
            <a:chOff x="6769100" y="1390650"/>
            <a:chExt cx="317500" cy="157483"/>
          </a:xfrm>
        </p:grpSpPr>
        <p:sp>
          <p:nvSpPr>
            <p:cNvPr id="219" name="正方形/長方形 21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0" name="円/楕円 21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1" name="直線コネクタ 22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22" name="フローチャート: 磁気ディスク 221"/>
          <p:cNvSpPr/>
          <p:nvPr/>
        </p:nvSpPr>
        <p:spPr>
          <a:xfrm>
            <a:off x="2605753" y="5098359"/>
            <a:ext cx="310821" cy="352421"/>
          </a:xfrm>
          <a:prstGeom prst="flowChartMagneticDisk">
            <a:avLst/>
          </a:prstGeom>
          <a:solidFill>
            <a:schemeClr val="tx1">
              <a:lumMod val="50000"/>
              <a:lumOff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nvGrpSpPr>
          <p:cNvPr id="223" name="図形グループ 222"/>
          <p:cNvGrpSpPr/>
          <p:nvPr/>
        </p:nvGrpSpPr>
        <p:grpSpPr>
          <a:xfrm>
            <a:off x="2497525" y="5359899"/>
            <a:ext cx="258962" cy="309839"/>
            <a:chOff x="2667295" y="1059799"/>
            <a:chExt cx="681672" cy="722281"/>
          </a:xfrm>
        </p:grpSpPr>
        <p:sp>
          <p:nvSpPr>
            <p:cNvPr id="224" name="角丸四角形 223"/>
            <p:cNvSpPr/>
            <p:nvPr/>
          </p:nvSpPr>
          <p:spPr>
            <a:xfrm>
              <a:off x="2699145" y="1129234"/>
              <a:ext cx="624522" cy="406400"/>
            </a:xfrm>
            <a:prstGeom prst="roundRect">
              <a:avLst>
                <a:gd name="adj" fmla="val 6877"/>
              </a:avLst>
            </a:prstGeom>
            <a:solidFill>
              <a:schemeClr val="bg1"/>
            </a:solidFill>
            <a:ln>
              <a:no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chemeClr val="bg1"/>
                </a:solidFill>
                <a:latin typeface="メイリオ"/>
                <a:ea typeface="メイリオ"/>
                <a:cs typeface="メイリオ"/>
              </a:endParaRPr>
            </a:p>
          </p:txBody>
        </p:sp>
        <p:pic>
          <p:nvPicPr>
            <p:cNvPr id="225" name="図 224"/>
            <p:cNvPicPr>
              <a:picLocks noChangeAspect="1"/>
            </p:cNvPicPr>
            <p:nvPr/>
          </p:nvPicPr>
          <p:blipFill>
            <a:blip r:embed="rId3">
              <a:clrChange>
                <a:clrFrom>
                  <a:srgbClr val="FFFFFF"/>
                </a:clrFrom>
                <a:clrTo>
                  <a:srgbClr val="FFFFFF">
                    <a:alpha val="0"/>
                  </a:srgbClr>
                </a:clrTo>
              </a:clrChange>
            </a:blip>
            <a:stretch>
              <a:fillRect/>
            </a:stretch>
          </p:blipFill>
          <p:spPr>
            <a:xfrm>
              <a:off x="2667295" y="1059799"/>
              <a:ext cx="681672" cy="722281"/>
            </a:xfrm>
            <a:prstGeom prst="rect">
              <a:avLst/>
            </a:prstGeom>
          </p:spPr>
        </p:pic>
      </p:grpSp>
      <p:grpSp>
        <p:nvGrpSpPr>
          <p:cNvPr id="226" name="図形グループ 225"/>
          <p:cNvGrpSpPr/>
          <p:nvPr/>
        </p:nvGrpSpPr>
        <p:grpSpPr>
          <a:xfrm>
            <a:off x="2283781" y="5376197"/>
            <a:ext cx="140847" cy="285806"/>
            <a:chOff x="1305189" y="2570455"/>
            <a:chExt cx="969964" cy="2007872"/>
          </a:xfrm>
          <a:solidFill>
            <a:schemeClr val="bg1">
              <a:lumMod val="85000"/>
            </a:schemeClr>
          </a:solidFill>
        </p:grpSpPr>
        <p:sp>
          <p:nvSpPr>
            <p:cNvPr id="227" name="円/楕円 226"/>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8" name="フローチャート: 論理積ゲート 227"/>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30" name="正方形/長方形 229"/>
          <p:cNvSpPr/>
          <p:nvPr/>
        </p:nvSpPr>
        <p:spPr>
          <a:xfrm>
            <a:off x="3632550" y="5083760"/>
            <a:ext cx="861789" cy="480260"/>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1" name="正方形/長方形 230"/>
          <p:cNvSpPr/>
          <p:nvPr/>
        </p:nvSpPr>
        <p:spPr>
          <a:xfrm>
            <a:off x="3931641" y="5158670"/>
            <a:ext cx="227701" cy="152460"/>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2" name="正方形/長方形 231"/>
          <p:cNvSpPr/>
          <p:nvPr/>
        </p:nvSpPr>
        <p:spPr>
          <a:xfrm>
            <a:off x="3663469" y="5158670"/>
            <a:ext cx="227701" cy="152460"/>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4" name="正方形/長方形 233"/>
          <p:cNvSpPr/>
          <p:nvPr/>
        </p:nvSpPr>
        <p:spPr>
          <a:xfrm>
            <a:off x="3931620" y="5340623"/>
            <a:ext cx="227701" cy="152460"/>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5" name="正方形/長方形 234"/>
          <p:cNvSpPr/>
          <p:nvPr/>
        </p:nvSpPr>
        <p:spPr>
          <a:xfrm>
            <a:off x="3661400" y="5345087"/>
            <a:ext cx="227701" cy="152460"/>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2" name="図 2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710974" y="5350992"/>
            <a:ext cx="320913" cy="318746"/>
          </a:xfrm>
          <a:prstGeom prst="rect">
            <a:avLst/>
          </a:prstGeom>
          <a:effectLst>
            <a:outerShdw blurRad="50800" dist="38100" dir="2700000" algn="tl" rotWithShape="0">
              <a:prstClr val="black">
                <a:alpha val="40000"/>
              </a:prstClr>
            </a:outerShdw>
          </a:effectLst>
        </p:spPr>
      </p:pic>
      <p:sp>
        <p:nvSpPr>
          <p:cNvPr id="243" name="正方形/長方形 242"/>
          <p:cNvSpPr/>
          <p:nvPr/>
        </p:nvSpPr>
        <p:spPr>
          <a:xfrm>
            <a:off x="4206509" y="5156926"/>
            <a:ext cx="227701" cy="152460"/>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4" name="正方形/長方形 243"/>
          <p:cNvSpPr/>
          <p:nvPr/>
        </p:nvSpPr>
        <p:spPr>
          <a:xfrm>
            <a:off x="4201841" y="5343085"/>
            <a:ext cx="227701" cy="152460"/>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8" name="正方形/長方形 247"/>
          <p:cNvSpPr/>
          <p:nvPr/>
        </p:nvSpPr>
        <p:spPr>
          <a:xfrm>
            <a:off x="4644193" y="5083760"/>
            <a:ext cx="861789" cy="480260"/>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9" name="正方形/長方形 248"/>
          <p:cNvSpPr/>
          <p:nvPr/>
        </p:nvSpPr>
        <p:spPr>
          <a:xfrm>
            <a:off x="4938195" y="5158670"/>
            <a:ext cx="227701" cy="152460"/>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0" name="正方形/長方形 249"/>
          <p:cNvSpPr/>
          <p:nvPr/>
        </p:nvSpPr>
        <p:spPr>
          <a:xfrm>
            <a:off x="4670023" y="5158670"/>
            <a:ext cx="227701" cy="152460"/>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1" name="正方形/長方形 250"/>
          <p:cNvSpPr/>
          <p:nvPr/>
        </p:nvSpPr>
        <p:spPr>
          <a:xfrm>
            <a:off x="4938174" y="5340623"/>
            <a:ext cx="227701" cy="152460"/>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2" name="正方形/長方形 251"/>
          <p:cNvSpPr/>
          <p:nvPr/>
        </p:nvSpPr>
        <p:spPr>
          <a:xfrm>
            <a:off x="4667954" y="5345087"/>
            <a:ext cx="227701" cy="152460"/>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53" name="図 25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4713867" y="5343258"/>
            <a:ext cx="320913" cy="318746"/>
          </a:xfrm>
          <a:prstGeom prst="rect">
            <a:avLst/>
          </a:prstGeom>
          <a:effectLst>
            <a:outerShdw blurRad="50800" dist="38100" dir="2700000" algn="tl" rotWithShape="0">
              <a:prstClr val="black">
                <a:alpha val="40000"/>
              </a:prstClr>
            </a:outerShdw>
          </a:effectLst>
        </p:spPr>
      </p:pic>
      <p:sp>
        <p:nvSpPr>
          <p:cNvPr id="254" name="正方形/長方形 253"/>
          <p:cNvSpPr/>
          <p:nvPr/>
        </p:nvSpPr>
        <p:spPr>
          <a:xfrm>
            <a:off x="5208394" y="5153940"/>
            <a:ext cx="227701" cy="152460"/>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5" name="正方形/長方形 254"/>
          <p:cNvSpPr/>
          <p:nvPr/>
        </p:nvSpPr>
        <p:spPr>
          <a:xfrm>
            <a:off x="5208395" y="5343085"/>
            <a:ext cx="227701" cy="152460"/>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pic>
        <p:nvPicPr>
          <p:cNvPr id="256" name="図 255"/>
          <p:cNvPicPr>
            <a:picLocks noChangeAspect="1"/>
          </p:cNvPicPr>
          <p:nvPr/>
        </p:nvPicPr>
        <p:blipFill>
          <a:blip r:embed="rId5">
            <a:clrChange>
              <a:clrFrom>
                <a:srgbClr val="FFFFFF"/>
              </a:clrFrom>
              <a:clrTo>
                <a:srgbClr val="FFFFFF">
                  <a:alpha val="0"/>
                </a:srgbClr>
              </a:clrTo>
            </a:clrChange>
            <a:duotone>
              <a:prstClr val="black"/>
              <a:schemeClr val="bg1">
                <a:lumMod val="50000"/>
                <a:tint val="45000"/>
                <a:satMod val="400000"/>
              </a:schemeClr>
            </a:duotone>
          </a:blip>
          <a:stretch>
            <a:fillRect/>
          </a:stretch>
        </p:blipFill>
        <p:spPr>
          <a:xfrm>
            <a:off x="6193314" y="5001165"/>
            <a:ext cx="491119" cy="491119"/>
          </a:xfrm>
          <a:prstGeom prst="rect">
            <a:avLst/>
          </a:prstGeom>
          <a:effectLst>
            <a:outerShdw blurRad="50800" dist="38100" dir="2700000" algn="tl" rotWithShape="0">
              <a:prstClr val="black">
                <a:alpha val="40000"/>
              </a:prstClr>
            </a:outerShdw>
          </a:effectLst>
        </p:spPr>
      </p:pic>
      <p:pic>
        <p:nvPicPr>
          <p:cNvPr id="257" name="図 256"/>
          <p:cNvPicPr>
            <a:picLocks noChangeAspect="1"/>
          </p:cNvPicPr>
          <p:nvPr/>
        </p:nvPicPr>
        <p:blipFill>
          <a:blip r:embed="rId6">
            <a:clrChange>
              <a:clrFrom>
                <a:srgbClr val="FFFFFF"/>
              </a:clrFrom>
              <a:clrTo>
                <a:srgbClr val="FFFFFF">
                  <a:alpha val="0"/>
                </a:srgbClr>
              </a:clrTo>
            </a:clrChange>
            <a:duotone>
              <a:prstClr val="black"/>
              <a:schemeClr val="bg1">
                <a:lumMod val="50000"/>
                <a:tint val="45000"/>
                <a:satMod val="400000"/>
              </a:schemeClr>
            </a:duotone>
            <a:extLst>
              <a:ext uri="{28A0092B-C50C-407E-A947-70E740481C1C}">
                <a14:useLocalDpi xmlns:a14="http://schemas.microsoft.com/office/drawing/2010/main" val="0"/>
              </a:ext>
            </a:extLst>
          </a:blip>
          <a:stretch>
            <a:fillRect/>
          </a:stretch>
        </p:blipFill>
        <p:spPr>
          <a:xfrm flipH="1">
            <a:off x="6911710" y="5065748"/>
            <a:ext cx="442497" cy="442497"/>
          </a:xfrm>
          <a:prstGeom prst="rect">
            <a:avLst/>
          </a:prstGeom>
          <a:effectLst>
            <a:outerShdw blurRad="50800" dist="38100" dir="2700000" algn="tl" rotWithShape="0">
              <a:prstClr val="black">
                <a:alpha val="40000"/>
              </a:prstClr>
            </a:outerShdw>
          </a:effectLst>
        </p:spPr>
      </p:pic>
      <p:pic>
        <p:nvPicPr>
          <p:cNvPr id="258" name="図 257"/>
          <p:cNvPicPr>
            <a:picLocks noChangeAspect="1"/>
          </p:cNvPicPr>
          <p:nvPr/>
        </p:nvPicPr>
        <p:blipFill>
          <a:blip r:embed="rId7">
            <a:clrChange>
              <a:clrFrom>
                <a:srgbClr val="FFFFFF"/>
              </a:clrFrom>
              <a:clrTo>
                <a:srgbClr val="FFFFFF">
                  <a:alpha val="0"/>
                </a:srgbClr>
              </a:clrTo>
            </a:clrChange>
            <a:duotone>
              <a:prstClr val="black"/>
              <a:schemeClr val="bg1">
                <a:lumMod val="50000"/>
                <a:tint val="45000"/>
                <a:satMod val="400000"/>
              </a:schemeClr>
            </a:duotone>
          </a:blip>
          <a:stretch>
            <a:fillRect/>
          </a:stretch>
        </p:blipFill>
        <p:spPr>
          <a:xfrm>
            <a:off x="7490571" y="4997219"/>
            <a:ext cx="353567" cy="431015"/>
          </a:xfrm>
          <a:prstGeom prst="rect">
            <a:avLst/>
          </a:prstGeom>
          <a:effectLst>
            <a:outerShdw blurRad="50800" dist="38100" dir="2700000" algn="tl" rotWithShape="0">
              <a:prstClr val="black">
                <a:alpha val="40000"/>
              </a:prstClr>
            </a:outerShdw>
          </a:effectLst>
        </p:spPr>
      </p:pic>
      <p:grpSp>
        <p:nvGrpSpPr>
          <p:cNvPr id="259" name="図形グループ 258"/>
          <p:cNvGrpSpPr/>
          <p:nvPr/>
        </p:nvGrpSpPr>
        <p:grpSpPr>
          <a:xfrm>
            <a:off x="6256238" y="5361222"/>
            <a:ext cx="140847" cy="285806"/>
            <a:chOff x="1305189" y="2570455"/>
            <a:chExt cx="969964" cy="2007872"/>
          </a:xfrm>
          <a:solidFill>
            <a:schemeClr val="bg1">
              <a:lumMod val="85000"/>
            </a:schemeClr>
          </a:solidFill>
        </p:grpSpPr>
        <p:sp>
          <p:nvSpPr>
            <p:cNvPr id="260" name="円/楕円 259"/>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1" name="フローチャート: 論理積ゲート 260"/>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62" name="図形グループ 261"/>
          <p:cNvGrpSpPr/>
          <p:nvPr/>
        </p:nvGrpSpPr>
        <p:grpSpPr>
          <a:xfrm>
            <a:off x="6908933" y="5361222"/>
            <a:ext cx="140847" cy="285806"/>
            <a:chOff x="1305189" y="2570455"/>
            <a:chExt cx="969964" cy="2007872"/>
          </a:xfrm>
          <a:solidFill>
            <a:schemeClr val="bg1">
              <a:lumMod val="85000"/>
            </a:schemeClr>
          </a:solidFill>
        </p:grpSpPr>
        <p:sp>
          <p:nvSpPr>
            <p:cNvPr id="263" name="円/楕円 262"/>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4" name="フローチャート: 論理積ゲート 263"/>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grpSp>
        <p:nvGrpSpPr>
          <p:cNvPr id="265" name="図形グループ 264"/>
          <p:cNvGrpSpPr/>
          <p:nvPr/>
        </p:nvGrpSpPr>
        <p:grpSpPr>
          <a:xfrm>
            <a:off x="7548190" y="5369958"/>
            <a:ext cx="140847" cy="285806"/>
            <a:chOff x="1305189" y="2570455"/>
            <a:chExt cx="969964" cy="2007872"/>
          </a:xfrm>
          <a:solidFill>
            <a:schemeClr val="bg1">
              <a:lumMod val="85000"/>
            </a:schemeClr>
          </a:solidFill>
        </p:grpSpPr>
        <p:sp>
          <p:nvSpPr>
            <p:cNvPr id="266" name="円/楕円 265"/>
            <p:cNvSpPr/>
            <p:nvPr/>
          </p:nvSpPr>
          <p:spPr>
            <a:xfrm>
              <a:off x="1305189" y="2570455"/>
              <a:ext cx="969962" cy="920750"/>
            </a:xfrm>
            <a:prstGeom prst="ellipse">
              <a:avLst/>
            </a:prstGeom>
            <a:grp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7" name="フローチャート: 論理積ゲート 266"/>
            <p:cNvSpPr/>
            <p:nvPr/>
          </p:nvSpPr>
          <p:spPr>
            <a:xfrm rot="16200000">
              <a:off x="1246611" y="3549784"/>
              <a:ext cx="1087122" cy="969963"/>
            </a:xfrm>
            <a:prstGeom prst="flowChartDelay">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sp>
        <p:nvSpPr>
          <p:cNvPr id="268" name="テキスト ボックス 267"/>
          <p:cNvSpPr txBox="1"/>
          <p:nvPr/>
        </p:nvSpPr>
        <p:spPr>
          <a:xfrm>
            <a:off x="1149406" y="5691554"/>
            <a:ext cx="1665841" cy="253916"/>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050" b="1" dirty="0" smtClean="0">
                <a:solidFill>
                  <a:schemeClr val="bg1"/>
                </a:solidFill>
                <a:latin typeface="メイリオ"/>
                <a:ea typeface="メイリオ"/>
                <a:cs typeface="メイリオ"/>
              </a:rPr>
              <a:t>自社専用データセンター</a:t>
            </a:r>
            <a:endParaRPr kumimoji="1" lang="ja-JP" altLang="en-US" sz="1050" b="1" dirty="0">
              <a:solidFill>
                <a:schemeClr val="bg1"/>
              </a:solidFill>
              <a:latin typeface="メイリオ"/>
              <a:ea typeface="メイリオ"/>
              <a:cs typeface="メイリオ"/>
            </a:endParaRPr>
          </a:p>
        </p:txBody>
      </p:sp>
      <p:sp>
        <p:nvSpPr>
          <p:cNvPr id="269" name="テキスト ボックス 268"/>
          <p:cNvSpPr txBox="1"/>
          <p:nvPr/>
        </p:nvSpPr>
        <p:spPr>
          <a:xfrm>
            <a:off x="4072029" y="5695364"/>
            <a:ext cx="992579" cy="253916"/>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050" b="1" smtClean="0">
                <a:solidFill>
                  <a:schemeClr val="bg1"/>
                </a:solidFill>
                <a:latin typeface="メイリオ"/>
                <a:ea typeface="メイリオ"/>
                <a:cs typeface="メイリオ"/>
              </a:rPr>
              <a:t>自社専用倉庫</a:t>
            </a:r>
            <a:endParaRPr kumimoji="1" lang="ja-JP" altLang="en-US" sz="1050" b="1" dirty="0">
              <a:solidFill>
                <a:schemeClr val="bg1"/>
              </a:solidFill>
              <a:latin typeface="メイリオ"/>
              <a:ea typeface="メイリオ"/>
              <a:cs typeface="メイリオ"/>
            </a:endParaRPr>
          </a:p>
        </p:txBody>
      </p:sp>
      <p:sp>
        <p:nvSpPr>
          <p:cNvPr id="270" name="テキスト ボックス 269"/>
          <p:cNvSpPr txBox="1"/>
          <p:nvPr/>
        </p:nvSpPr>
        <p:spPr>
          <a:xfrm>
            <a:off x="6432233" y="5688124"/>
            <a:ext cx="1261884" cy="253916"/>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050" b="1" dirty="0" smtClean="0">
                <a:solidFill>
                  <a:schemeClr val="bg1"/>
                </a:solidFill>
                <a:latin typeface="メイリオ"/>
                <a:ea typeface="メイリオ"/>
                <a:cs typeface="メイリオ"/>
              </a:rPr>
              <a:t>自分のための使用</a:t>
            </a:r>
            <a:endParaRPr kumimoji="1" lang="ja-JP" altLang="en-US" sz="1050" b="1" dirty="0">
              <a:solidFill>
                <a:schemeClr val="bg1"/>
              </a:solidFill>
              <a:latin typeface="メイリオ"/>
              <a:ea typeface="メイリオ"/>
              <a:cs typeface="メイリオ"/>
            </a:endParaRPr>
          </a:p>
        </p:txBody>
      </p:sp>
      <p:sp>
        <p:nvSpPr>
          <p:cNvPr id="23" name="下矢印 22"/>
          <p:cNvSpPr/>
          <p:nvPr/>
        </p:nvSpPr>
        <p:spPr>
          <a:xfrm>
            <a:off x="1563109" y="3318368"/>
            <a:ext cx="892204" cy="1622084"/>
          </a:xfrm>
          <a:prstGeom prst="downArrow">
            <a:avLst/>
          </a:prstGeom>
          <a:solidFill>
            <a:srgbClr val="009051"/>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1" name="下矢印 270"/>
          <p:cNvSpPr/>
          <p:nvPr/>
        </p:nvSpPr>
        <p:spPr>
          <a:xfrm>
            <a:off x="4125898" y="3319551"/>
            <a:ext cx="892204" cy="1623954"/>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2" name="下矢印 271"/>
          <p:cNvSpPr/>
          <p:nvPr/>
        </p:nvSpPr>
        <p:spPr>
          <a:xfrm>
            <a:off x="6655986" y="3322519"/>
            <a:ext cx="892204" cy="1615170"/>
          </a:xfrm>
          <a:prstGeom prst="downArrow">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1" name="正方形/長方形 170"/>
          <p:cNvSpPr/>
          <p:nvPr/>
        </p:nvSpPr>
        <p:spPr>
          <a:xfrm>
            <a:off x="970681" y="3864273"/>
            <a:ext cx="7211323" cy="392243"/>
          </a:xfrm>
          <a:prstGeom prst="rect">
            <a:avLst/>
          </a:prstGeom>
          <a:solidFill>
            <a:srgbClr val="FF6666">
              <a:alpha val="59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b="1" dirty="0" smtClean="0">
                <a:solidFill>
                  <a:srgbClr val="FFFFFF"/>
                </a:solidFill>
                <a:latin typeface="Meiryo" charset="-128"/>
                <a:ea typeface="Meiryo" charset="-128"/>
                <a:cs typeface="Meiryo" charset="-128"/>
              </a:rPr>
              <a:t>ソフトウェアによる仮想化・個別化</a:t>
            </a:r>
            <a:endParaRPr kumimoji="1" lang="ja-JP" altLang="en-US" sz="2000" b="1" dirty="0">
              <a:solidFill>
                <a:srgbClr val="FFFFFF"/>
              </a:solidFill>
              <a:latin typeface="Meiryo" charset="-128"/>
              <a:ea typeface="Meiryo" charset="-128"/>
              <a:cs typeface="Meiryo" charset="-128"/>
            </a:endParaRPr>
          </a:p>
        </p:txBody>
      </p:sp>
      <p:sp>
        <p:nvSpPr>
          <p:cNvPr id="273" name="テキスト ボックス 272"/>
          <p:cNvSpPr txBox="1"/>
          <p:nvPr/>
        </p:nvSpPr>
        <p:spPr>
          <a:xfrm>
            <a:off x="4832706" y="5960481"/>
            <a:ext cx="3570208" cy="461665"/>
          </a:xfrm>
          <a:prstGeom prst="rect">
            <a:avLst/>
          </a:prstGeom>
          <a:noFill/>
        </p:spPr>
        <p:txBody>
          <a:bodyPr wrap="none" rtlCol="0">
            <a:spAutoFit/>
          </a:bodyPr>
          <a:lstStyle/>
          <a:p>
            <a:pPr algn="r"/>
            <a:r>
              <a:rPr kumimoji="1" lang="ja-JP" altLang="en-US" sz="2400" b="1" dirty="0" smtClean="0">
                <a:solidFill>
                  <a:schemeClr val="bg1"/>
                </a:solidFill>
                <a:effectLst>
                  <a:outerShdw blurRad="50800" dist="38100" dir="2700000" algn="tl" rotWithShape="0">
                    <a:prstClr val="black">
                      <a:alpha val="40000"/>
                    </a:prstClr>
                  </a:outerShdw>
                </a:effectLst>
                <a:latin typeface="Meiryo" charset="-128"/>
                <a:ea typeface="Meiryo" charset="-128"/>
                <a:cs typeface="Meiryo" charset="-128"/>
              </a:rPr>
              <a:t>個別最適／プライベート</a:t>
            </a:r>
            <a:endParaRPr kumimoji="1" lang="ja-JP" altLang="en-US" sz="2400" b="1" dirty="0">
              <a:solidFill>
                <a:schemeClr val="bg1"/>
              </a:solidFill>
              <a:effectLst>
                <a:outerShdw blurRad="50800" dist="38100" dir="2700000" algn="tl" rotWithShape="0">
                  <a:prstClr val="black">
                    <a:alpha val="40000"/>
                  </a:prstClr>
                </a:outerShdw>
              </a:effectLst>
              <a:latin typeface="Meiryo" charset="-128"/>
              <a:ea typeface="Meiryo" charset="-128"/>
              <a:cs typeface="Meiryo" charset="-128"/>
            </a:endParaRPr>
          </a:p>
        </p:txBody>
      </p:sp>
      <p:sp>
        <p:nvSpPr>
          <p:cNvPr id="274" name="テキスト ボックス 273"/>
          <p:cNvSpPr txBox="1"/>
          <p:nvPr/>
        </p:nvSpPr>
        <p:spPr>
          <a:xfrm>
            <a:off x="839659" y="4653136"/>
            <a:ext cx="2339103" cy="276999"/>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200" b="1" dirty="0" smtClean="0">
                <a:solidFill>
                  <a:schemeClr val="bg1"/>
                </a:solidFill>
                <a:latin typeface="メイリオ"/>
                <a:ea typeface="メイリオ"/>
                <a:cs typeface="メイリオ"/>
              </a:rPr>
              <a:t>クラウド・コンピューティング</a:t>
            </a:r>
            <a:endParaRPr kumimoji="1" lang="ja-JP" altLang="en-US" sz="1200" b="1" dirty="0">
              <a:solidFill>
                <a:schemeClr val="bg1"/>
              </a:solidFill>
              <a:latin typeface="メイリオ"/>
              <a:ea typeface="メイリオ"/>
              <a:cs typeface="メイリオ"/>
            </a:endParaRPr>
          </a:p>
        </p:txBody>
      </p:sp>
      <p:sp>
        <p:nvSpPr>
          <p:cNvPr id="275" name="テキスト ボックス 274"/>
          <p:cNvSpPr txBox="1"/>
          <p:nvPr/>
        </p:nvSpPr>
        <p:spPr>
          <a:xfrm>
            <a:off x="3347260" y="4657877"/>
            <a:ext cx="2404954" cy="276999"/>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en-US" altLang="ja-JP" sz="1200" b="1" dirty="0" smtClean="0">
                <a:solidFill>
                  <a:schemeClr val="bg1"/>
                </a:solidFill>
                <a:latin typeface="メイリオ"/>
                <a:ea typeface="メイリオ"/>
                <a:cs typeface="メイリオ"/>
              </a:rPr>
              <a:t>3PL</a:t>
            </a:r>
            <a:r>
              <a:rPr kumimoji="1" lang="ja-JP" altLang="en-US" sz="1200" b="1" dirty="0" smtClean="0">
                <a:solidFill>
                  <a:schemeClr val="bg1"/>
                </a:solidFill>
                <a:latin typeface="メイリオ"/>
                <a:ea typeface="メイリオ"/>
                <a:cs typeface="メイリオ"/>
              </a:rPr>
              <a:t>（</a:t>
            </a:r>
            <a:r>
              <a:rPr lang="en-US" altLang="ja-JP" sz="1200" b="1" dirty="0">
                <a:solidFill>
                  <a:schemeClr val="bg1"/>
                </a:solidFill>
                <a:latin typeface="メイリオ"/>
                <a:ea typeface="メイリオ"/>
                <a:cs typeface="メイリオ"/>
              </a:rPr>
              <a:t>third-party logistics</a:t>
            </a:r>
            <a:r>
              <a:rPr kumimoji="1" lang="ja-JP" altLang="en-US" sz="1200" b="1" dirty="0" smtClean="0">
                <a:solidFill>
                  <a:schemeClr val="bg1"/>
                </a:solidFill>
                <a:latin typeface="メイリオ"/>
                <a:ea typeface="メイリオ"/>
                <a:cs typeface="メイリオ"/>
              </a:rPr>
              <a:t>）</a:t>
            </a:r>
            <a:endParaRPr kumimoji="1" lang="ja-JP" altLang="en-US" sz="1200" b="1" dirty="0">
              <a:solidFill>
                <a:schemeClr val="bg1"/>
              </a:solidFill>
              <a:latin typeface="メイリオ"/>
              <a:ea typeface="メイリオ"/>
              <a:cs typeface="メイリオ"/>
            </a:endParaRPr>
          </a:p>
        </p:txBody>
      </p:sp>
      <p:sp>
        <p:nvSpPr>
          <p:cNvPr id="276" name="テキスト ボックス 275"/>
          <p:cNvSpPr txBox="1"/>
          <p:nvPr/>
        </p:nvSpPr>
        <p:spPr>
          <a:xfrm>
            <a:off x="6086427" y="4657254"/>
            <a:ext cx="2031325" cy="276999"/>
          </a:xfrm>
          <a:prstGeom prst="rect">
            <a:avLst/>
          </a:prstGeom>
          <a:noFill/>
          <a:effectLst>
            <a:outerShdw blurRad="50800" dist="38100" dir="2700000" algn="tl" rotWithShape="0">
              <a:prstClr val="black">
                <a:alpha val="40000"/>
              </a:prstClr>
            </a:outerShdw>
          </a:effectLst>
        </p:spPr>
        <p:txBody>
          <a:bodyPr wrap="none" rtlCol="0">
            <a:spAutoFit/>
          </a:bodyPr>
          <a:lstStyle/>
          <a:p>
            <a:pPr algn="ctr"/>
            <a:r>
              <a:rPr kumimoji="1" lang="ja-JP" altLang="en-US" sz="1200" b="1" dirty="0" smtClean="0">
                <a:solidFill>
                  <a:schemeClr val="bg1"/>
                </a:solidFill>
                <a:latin typeface="メイリオ"/>
                <a:ea typeface="メイリオ"/>
                <a:cs typeface="メイリオ"/>
              </a:rPr>
              <a:t>シェアリング・エコノミー</a:t>
            </a:r>
            <a:endParaRPr kumimoji="1" lang="ja-JP" altLang="en-US" sz="1200" b="1" dirty="0">
              <a:solidFill>
                <a:schemeClr val="bg1"/>
              </a:solidFill>
              <a:latin typeface="メイリオ"/>
              <a:ea typeface="メイリオ"/>
              <a:cs typeface="メイリオ"/>
            </a:endParaRPr>
          </a:p>
        </p:txBody>
      </p:sp>
      <p:sp>
        <p:nvSpPr>
          <p:cNvPr id="233" name="正方形/長方形 232"/>
          <p:cNvSpPr/>
          <p:nvPr/>
        </p:nvSpPr>
        <p:spPr>
          <a:xfrm>
            <a:off x="979369" y="1343836"/>
            <a:ext cx="2089150" cy="1902450"/>
          </a:xfrm>
          <a:prstGeom prst="rect">
            <a:avLst/>
          </a:prstGeom>
          <a:solidFill>
            <a:schemeClr val="accent3">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236" name="図形グループ 235"/>
          <p:cNvGrpSpPr/>
          <p:nvPr/>
        </p:nvGrpSpPr>
        <p:grpSpPr>
          <a:xfrm>
            <a:off x="1133723" y="1829341"/>
            <a:ext cx="317500" cy="157483"/>
            <a:chOff x="6769100" y="1390650"/>
            <a:chExt cx="317500" cy="157483"/>
          </a:xfrm>
        </p:grpSpPr>
        <p:sp>
          <p:nvSpPr>
            <p:cNvPr id="388" name="正方形/長方形 38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9" name="円/楕円 38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90" name="直線コネクタ 38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7" name="図形グループ 236"/>
          <p:cNvGrpSpPr/>
          <p:nvPr/>
        </p:nvGrpSpPr>
        <p:grpSpPr>
          <a:xfrm>
            <a:off x="1133723" y="2022803"/>
            <a:ext cx="317500" cy="157483"/>
            <a:chOff x="6769100" y="1390650"/>
            <a:chExt cx="317500" cy="157483"/>
          </a:xfrm>
        </p:grpSpPr>
        <p:sp>
          <p:nvSpPr>
            <p:cNvPr id="385" name="正方形/長方形 38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6" name="円/楕円 38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7" name="直線コネクタ 38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8" name="図形グループ 237"/>
          <p:cNvGrpSpPr/>
          <p:nvPr/>
        </p:nvGrpSpPr>
        <p:grpSpPr>
          <a:xfrm>
            <a:off x="1133723" y="2204396"/>
            <a:ext cx="317500" cy="157483"/>
            <a:chOff x="6769100" y="1390650"/>
            <a:chExt cx="317500" cy="157483"/>
          </a:xfrm>
        </p:grpSpPr>
        <p:sp>
          <p:nvSpPr>
            <p:cNvPr id="382" name="正方形/長方形 38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3" name="円/楕円 38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4" name="直線コネクタ 38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9" name="図形グループ 238"/>
          <p:cNvGrpSpPr/>
          <p:nvPr/>
        </p:nvGrpSpPr>
        <p:grpSpPr>
          <a:xfrm>
            <a:off x="1133723" y="2563399"/>
            <a:ext cx="317500" cy="157483"/>
            <a:chOff x="6769100" y="1390650"/>
            <a:chExt cx="317500" cy="157483"/>
          </a:xfrm>
        </p:grpSpPr>
        <p:sp>
          <p:nvSpPr>
            <p:cNvPr id="379" name="正方形/長方形 37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0" name="円/楕円 37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1" name="直線コネクタ 380"/>
            <p:cNvCxnSpPr>
              <a:stCxn id="315" idx="6"/>
              <a:endCxn id="31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0" name="図形グループ 239"/>
          <p:cNvGrpSpPr/>
          <p:nvPr/>
        </p:nvGrpSpPr>
        <p:grpSpPr>
          <a:xfrm>
            <a:off x="1133723" y="2380084"/>
            <a:ext cx="317500" cy="157483"/>
            <a:chOff x="6769100" y="1390650"/>
            <a:chExt cx="317500" cy="157483"/>
          </a:xfrm>
        </p:grpSpPr>
        <p:sp>
          <p:nvSpPr>
            <p:cNvPr id="376" name="正方形/長方形 37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7" name="円/楕円 37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78" name="直線コネクタ 377"/>
            <p:cNvCxnSpPr>
              <a:stCxn id="319" idx="6"/>
              <a:endCxn id="31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1" name="図形グループ 240"/>
          <p:cNvGrpSpPr/>
          <p:nvPr/>
        </p:nvGrpSpPr>
        <p:grpSpPr>
          <a:xfrm>
            <a:off x="1503977" y="1831882"/>
            <a:ext cx="317500" cy="157483"/>
            <a:chOff x="6769100" y="1390650"/>
            <a:chExt cx="317500" cy="157483"/>
          </a:xfrm>
        </p:grpSpPr>
        <p:sp>
          <p:nvSpPr>
            <p:cNvPr id="373" name="正方形/長方形 37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4" name="円/楕円 37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75" name="直線コネクタ 374"/>
            <p:cNvCxnSpPr>
              <a:stCxn id="323" idx="6"/>
              <a:endCxn id="32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2" name="図形グループ 241"/>
          <p:cNvGrpSpPr/>
          <p:nvPr/>
        </p:nvGrpSpPr>
        <p:grpSpPr>
          <a:xfrm>
            <a:off x="1503977" y="2025344"/>
            <a:ext cx="317500" cy="157483"/>
            <a:chOff x="6769100" y="1390650"/>
            <a:chExt cx="317500" cy="157483"/>
          </a:xfrm>
        </p:grpSpPr>
        <p:sp>
          <p:nvSpPr>
            <p:cNvPr id="370" name="正方形/長方形 36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1" name="円/楕円 37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72" name="直線コネクタ 371"/>
            <p:cNvCxnSpPr>
              <a:stCxn id="327" idx="6"/>
              <a:endCxn id="32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5" name="図形グループ 244"/>
          <p:cNvGrpSpPr/>
          <p:nvPr/>
        </p:nvGrpSpPr>
        <p:grpSpPr>
          <a:xfrm>
            <a:off x="1503977" y="2206937"/>
            <a:ext cx="317500" cy="157483"/>
            <a:chOff x="6769100" y="1390650"/>
            <a:chExt cx="317500" cy="157483"/>
          </a:xfrm>
        </p:grpSpPr>
        <p:sp>
          <p:nvSpPr>
            <p:cNvPr id="367" name="正方形/長方形 36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8" name="円/楕円 36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9" name="直線コネクタ 368"/>
            <p:cNvCxnSpPr>
              <a:stCxn id="331" idx="6"/>
              <a:endCxn id="33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6" name="図形グループ 245"/>
          <p:cNvGrpSpPr/>
          <p:nvPr/>
        </p:nvGrpSpPr>
        <p:grpSpPr>
          <a:xfrm>
            <a:off x="1503977" y="2565940"/>
            <a:ext cx="317500" cy="157483"/>
            <a:chOff x="6769100" y="1390650"/>
            <a:chExt cx="317500" cy="157483"/>
          </a:xfrm>
        </p:grpSpPr>
        <p:sp>
          <p:nvSpPr>
            <p:cNvPr id="364" name="正方形/長方形 36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5" name="円/楕円 36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6" name="直線コネクタ 365"/>
            <p:cNvCxnSpPr>
              <a:stCxn id="335" idx="6"/>
              <a:endCxn id="33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7" name="図形グループ 246"/>
          <p:cNvGrpSpPr/>
          <p:nvPr/>
        </p:nvGrpSpPr>
        <p:grpSpPr>
          <a:xfrm>
            <a:off x="1503977" y="2382625"/>
            <a:ext cx="317500" cy="157483"/>
            <a:chOff x="6769100" y="1390650"/>
            <a:chExt cx="317500" cy="157483"/>
          </a:xfrm>
        </p:grpSpPr>
        <p:sp>
          <p:nvSpPr>
            <p:cNvPr id="361" name="正方形/長方形 36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62" name="円/楕円 36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3" name="直線コネクタ 362"/>
            <p:cNvCxnSpPr>
              <a:stCxn id="339" idx="6"/>
              <a:endCxn id="33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77" name="図形グループ 276"/>
          <p:cNvGrpSpPr/>
          <p:nvPr/>
        </p:nvGrpSpPr>
        <p:grpSpPr>
          <a:xfrm>
            <a:off x="1878627" y="1834423"/>
            <a:ext cx="317500" cy="157483"/>
            <a:chOff x="6769100" y="1390650"/>
            <a:chExt cx="317500" cy="157483"/>
          </a:xfrm>
        </p:grpSpPr>
        <p:sp>
          <p:nvSpPr>
            <p:cNvPr id="358" name="正方形/長方形 35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9" name="円/楕円 35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60" name="直線コネクタ 359"/>
            <p:cNvCxnSpPr>
              <a:stCxn id="343" idx="6"/>
              <a:endCxn id="342"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78" name="図形グループ 277"/>
          <p:cNvGrpSpPr/>
          <p:nvPr/>
        </p:nvGrpSpPr>
        <p:grpSpPr>
          <a:xfrm>
            <a:off x="1878627" y="2027885"/>
            <a:ext cx="317500" cy="157483"/>
            <a:chOff x="6769100" y="1390650"/>
            <a:chExt cx="317500" cy="157483"/>
          </a:xfrm>
        </p:grpSpPr>
        <p:sp>
          <p:nvSpPr>
            <p:cNvPr id="355" name="正方形/長方形 35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6" name="円/楕円 35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7" name="直線コネクタ 356"/>
            <p:cNvCxnSpPr>
              <a:stCxn id="347" idx="6"/>
              <a:endCxn id="346"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79" name="図形グループ 278"/>
          <p:cNvGrpSpPr/>
          <p:nvPr/>
        </p:nvGrpSpPr>
        <p:grpSpPr>
          <a:xfrm>
            <a:off x="1878627" y="2209478"/>
            <a:ext cx="317500" cy="157483"/>
            <a:chOff x="6769100" y="1390650"/>
            <a:chExt cx="317500" cy="157483"/>
          </a:xfrm>
        </p:grpSpPr>
        <p:sp>
          <p:nvSpPr>
            <p:cNvPr id="352" name="正方形/長方形 35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3" name="円/楕円 35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4" name="直線コネクタ 353"/>
            <p:cNvCxnSpPr>
              <a:stCxn id="351" idx="6"/>
              <a:endCxn id="350"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0" name="図形グループ 279"/>
          <p:cNvGrpSpPr/>
          <p:nvPr/>
        </p:nvGrpSpPr>
        <p:grpSpPr>
          <a:xfrm>
            <a:off x="1878627" y="2568481"/>
            <a:ext cx="317500" cy="157483"/>
            <a:chOff x="6769100" y="1390650"/>
            <a:chExt cx="317500" cy="157483"/>
          </a:xfrm>
        </p:grpSpPr>
        <p:sp>
          <p:nvSpPr>
            <p:cNvPr id="349" name="正方形/長方形 34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50" name="円/楕円 3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1" name="直線コネクタ 350"/>
            <p:cNvCxnSpPr>
              <a:stCxn id="355" idx="6"/>
              <a:endCxn id="354"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1" name="図形グループ 280"/>
          <p:cNvGrpSpPr/>
          <p:nvPr/>
        </p:nvGrpSpPr>
        <p:grpSpPr>
          <a:xfrm>
            <a:off x="1878627" y="2385166"/>
            <a:ext cx="317500" cy="157483"/>
            <a:chOff x="6769100" y="1390650"/>
            <a:chExt cx="317500" cy="157483"/>
          </a:xfrm>
        </p:grpSpPr>
        <p:sp>
          <p:nvSpPr>
            <p:cNvPr id="346" name="正方形/長方形 34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7" name="円/楕円 34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8" name="直線コネクタ 347"/>
            <p:cNvCxnSpPr>
              <a:stCxn id="359" idx="6"/>
              <a:endCxn id="358" idx="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282" name="テキスト ボックス 281"/>
          <p:cNvSpPr txBox="1"/>
          <p:nvPr/>
        </p:nvSpPr>
        <p:spPr>
          <a:xfrm>
            <a:off x="1117651" y="1417332"/>
            <a:ext cx="1800494" cy="369332"/>
          </a:xfrm>
          <a:prstGeom prst="rect">
            <a:avLst/>
          </a:prstGeom>
          <a:noFill/>
        </p:spPr>
        <p:txBody>
          <a:bodyPr wrap="none" rtlCol="0">
            <a:spAutoFit/>
          </a:bodyPr>
          <a:lstStyle/>
          <a:p>
            <a:pPr algn="ctr"/>
            <a:r>
              <a:rPr lang="ja-JP" altLang="en-US" dirty="0" smtClean="0">
                <a:solidFill>
                  <a:srgbClr val="009051"/>
                </a:solidFill>
                <a:latin typeface="Meiryo" charset="-128"/>
                <a:ea typeface="Meiryo" charset="-128"/>
                <a:cs typeface="Meiryo" charset="-128"/>
              </a:rPr>
              <a:t>データセンター</a:t>
            </a:r>
            <a:endParaRPr kumimoji="1" lang="ja-JP" altLang="en-US" dirty="0">
              <a:solidFill>
                <a:srgbClr val="009051"/>
              </a:solidFill>
              <a:latin typeface="Meiryo" charset="-128"/>
              <a:ea typeface="Meiryo" charset="-128"/>
              <a:cs typeface="Meiryo" charset="-128"/>
            </a:endParaRPr>
          </a:p>
        </p:txBody>
      </p:sp>
      <p:sp>
        <p:nvSpPr>
          <p:cNvPr id="283" name="正方形/長方形 282"/>
          <p:cNvSpPr/>
          <p:nvPr/>
        </p:nvSpPr>
        <p:spPr>
          <a:xfrm>
            <a:off x="979369" y="2790148"/>
            <a:ext cx="2089150" cy="461665"/>
          </a:xfrm>
          <a:prstGeom prst="rect">
            <a:avLst/>
          </a:prstGeom>
        </p:spPr>
        <p:txBody>
          <a:bodyPr wrap="square">
            <a:spAutoFit/>
          </a:bodyPr>
          <a:lstStyle/>
          <a:p>
            <a:pPr algn="ctr"/>
            <a:r>
              <a:rPr lang="ja-JP" altLang="en-US" sz="1200" dirty="0" smtClean="0">
                <a:solidFill>
                  <a:srgbClr val="009051"/>
                </a:solidFill>
                <a:latin typeface="Meiryo" charset="-128"/>
                <a:ea typeface="Meiryo" charset="-128"/>
                <a:cs typeface="Meiryo" charset="-128"/>
              </a:rPr>
              <a:t>計算能力・記憶容量</a:t>
            </a:r>
            <a:endParaRPr lang="en-US" altLang="ja-JP" sz="1200" dirty="0" smtClean="0">
              <a:solidFill>
                <a:srgbClr val="009051"/>
              </a:solidFill>
              <a:latin typeface="Meiryo" charset="-128"/>
              <a:ea typeface="Meiryo" charset="-128"/>
              <a:cs typeface="Meiryo" charset="-128"/>
            </a:endParaRPr>
          </a:p>
          <a:p>
            <a:pPr algn="ctr"/>
            <a:r>
              <a:rPr lang="ja-JP" altLang="en-US" sz="1200" dirty="0" smtClean="0">
                <a:solidFill>
                  <a:srgbClr val="009051"/>
                </a:solidFill>
                <a:latin typeface="Meiryo" charset="-128"/>
                <a:ea typeface="Meiryo" charset="-128"/>
                <a:cs typeface="Meiryo" charset="-128"/>
              </a:rPr>
              <a:t>データ処理機能など</a:t>
            </a:r>
            <a:endParaRPr lang="ja-JP" altLang="en-US" sz="1200" dirty="0">
              <a:solidFill>
                <a:srgbClr val="009051"/>
              </a:solidFill>
              <a:latin typeface="Meiryo" charset="-128"/>
              <a:ea typeface="Meiryo" charset="-128"/>
              <a:cs typeface="Meiryo" charset="-128"/>
            </a:endParaRPr>
          </a:p>
        </p:txBody>
      </p:sp>
      <p:sp>
        <p:nvSpPr>
          <p:cNvPr id="284" name="正方形/長方形 283"/>
          <p:cNvSpPr/>
          <p:nvPr/>
        </p:nvSpPr>
        <p:spPr>
          <a:xfrm>
            <a:off x="3536112" y="1345871"/>
            <a:ext cx="2089150" cy="1900514"/>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285" name="正方形/長方形 284"/>
          <p:cNvSpPr/>
          <p:nvPr/>
        </p:nvSpPr>
        <p:spPr>
          <a:xfrm>
            <a:off x="6092855" y="1341099"/>
            <a:ext cx="2089150" cy="1905187"/>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6" name="正方形/長方形 285"/>
          <p:cNvSpPr/>
          <p:nvPr/>
        </p:nvSpPr>
        <p:spPr>
          <a:xfrm>
            <a:off x="3644583" y="1829341"/>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7" name="正方形/長方形 286"/>
          <p:cNvSpPr/>
          <p:nvPr/>
        </p:nvSpPr>
        <p:spPr>
          <a:xfrm>
            <a:off x="3973005" y="1828429"/>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8" name="正方形/長方形 287"/>
          <p:cNvSpPr/>
          <p:nvPr/>
        </p:nvSpPr>
        <p:spPr>
          <a:xfrm>
            <a:off x="3644583" y="2025824"/>
            <a:ext cx="239594" cy="158395"/>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9" name="正方形/長方形 288"/>
          <p:cNvSpPr/>
          <p:nvPr/>
        </p:nvSpPr>
        <p:spPr>
          <a:xfrm>
            <a:off x="3973005" y="2024912"/>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0" name="正方形/長方形 289"/>
          <p:cNvSpPr/>
          <p:nvPr/>
        </p:nvSpPr>
        <p:spPr>
          <a:xfrm>
            <a:off x="3644583" y="2204396"/>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1" name="正方形/長方形 290"/>
          <p:cNvSpPr/>
          <p:nvPr/>
        </p:nvSpPr>
        <p:spPr>
          <a:xfrm>
            <a:off x="3973005" y="2203484"/>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2" name="正方形/長方形 291"/>
          <p:cNvSpPr/>
          <p:nvPr/>
        </p:nvSpPr>
        <p:spPr>
          <a:xfrm>
            <a:off x="3644583" y="2384713"/>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3" name="正方形/長方形 292"/>
          <p:cNvSpPr/>
          <p:nvPr/>
        </p:nvSpPr>
        <p:spPr>
          <a:xfrm>
            <a:off x="3973005" y="2383801"/>
            <a:ext cx="239594" cy="158395"/>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4" name="正方形/長方形 293"/>
          <p:cNvSpPr/>
          <p:nvPr/>
        </p:nvSpPr>
        <p:spPr>
          <a:xfrm>
            <a:off x="4300449" y="1829341"/>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5" name="正方形/長方形 294"/>
          <p:cNvSpPr/>
          <p:nvPr/>
        </p:nvSpPr>
        <p:spPr>
          <a:xfrm>
            <a:off x="4628871" y="1828429"/>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6" name="正方形/長方形 295"/>
          <p:cNvSpPr/>
          <p:nvPr/>
        </p:nvSpPr>
        <p:spPr>
          <a:xfrm>
            <a:off x="4300449" y="2025824"/>
            <a:ext cx="239594" cy="158395"/>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7" name="正方形/長方形 296"/>
          <p:cNvSpPr/>
          <p:nvPr/>
        </p:nvSpPr>
        <p:spPr>
          <a:xfrm>
            <a:off x="4628871" y="2024912"/>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8" name="正方形/長方形 297"/>
          <p:cNvSpPr/>
          <p:nvPr/>
        </p:nvSpPr>
        <p:spPr>
          <a:xfrm>
            <a:off x="4300449" y="2204396"/>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9" name="正方形/長方形 298"/>
          <p:cNvSpPr/>
          <p:nvPr/>
        </p:nvSpPr>
        <p:spPr>
          <a:xfrm>
            <a:off x="4628871" y="2203484"/>
            <a:ext cx="239594" cy="158395"/>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0" name="正方形/長方形 299"/>
          <p:cNvSpPr/>
          <p:nvPr/>
        </p:nvSpPr>
        <p:spPr>
          <a:xfrm>
            <a:off x="4300449" y="2384713"/>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1" name="正方形/長方形 300"/>
          <p:cNvSpPr/>
          <p:nvPr/>
        </p:nvSpPr>
        <p:spPr>
          <a:xfrm>
            <a:off x="4628871" y="2383801"/>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2" name="正方形/長方形 301"/>
          <p:cNvSpPr/>
          <p:nvPr/>
        </p:nvSpPr>
        <p:spPr>
          <a:xfrm>
            <a:off x="4940727" y="1829341"/>
            <a:ext cx="239594" cy="158395"/>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3" name="正方形/長方形 302"/>
          <p:cNvSpPr/>
          <p:nvPr/>
        </p:nvSpPr>
        <p:spPr>
          <a:xfrm>
            <a:off x="5269149" y="1828429"/>
            <a:ext cx="239594" cy="158395"/>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4" name="正方形/長方形 303"/>
          <p:cNvSpPr/>
          <p:nvPr/>
        </p:nvSpPr>
        <p:spPr>
          <a:xfrm>
            <a:off x="4940727" y="2025824"/>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5" name="正方形/長方形 304"/>
          <p:cNvSpPr/>
          <p:nvPr/>
        </p:nvSpPr>
        <p:spPr>
          <a:xfrm>
            <a:off x="5269149" y="2024912"/>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6" name="正方形/長方形 305"/>
          <p:cNvSpPr/>
          <p:nvPr/>
        </p:nvSpPr>
        <p:spPr>
          <a:xfrm>
            <a:off x="4940727" y="2204396"/>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7" name="正方形/長方形 306"/>
          <p:cNvSpPr/>
          <p:nvPr/>
        </p:nvSpPr>
        <p:spPr>
          <a:xfrm>
            <a:off x="5269149" y="2203484"/>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8" name="正方形/長方形 307"/>
          <p:cNvSpPr/>
          <p:nvPr/>
        </p:nvSpPr>
        <p:spPr>
          <a:xfrm>
            <a:off x="4940727" y="2384713"/>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9" name="正方形/長方形 308"/>
          <p:cNvSpPr/>
          <p:nvPr/>
        </p:nvSpPr>
        <p:spPr>
          <a:xfrm>
            <a:off x="5269149" y="2383801"/>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0" name="正方形/長方形 309"/>
          <p:cNvSpPr/>
          <p:nvPr/>
        </p:nvSpPr>
        <p:spPr>
          <a:xfrm>
            <a:off x="3644583" y="2564311"/>
            <a:ext cx="239594" cy="158395"/>
          </a:xfrm>
          <a:prstGeom prst="rect">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1" name="正方形/長方形 310"/>
          <p:cNvSpPr/>
          <p:nvPr/>
        </p:nvSpPr>
        <p:spPr>
          <a:xfrm>
            <a:off x="3973005" y="2563399"/>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2" name="正方形/長方形 311"/>
          <p:cNvSpPr/>
          <p:nvPr/>
        </p:nvSpPr>
        <p:spPr>
          <a:xfrm>
            <a:off x="4300449" y="2564311"/>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3" name="正方形/長方形 312"/>
          <p:cNvSpPr/>
          <p:nvPr/>
        </p:nvSpPr>
        <p:spPr>
          <a:xfrm>
            <a:off x="4628871" y="2563399"/>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4" name="正方形/長方形 313"/>
          <p:cNvSpPr/>
          <p:nvPr/>
        </p:nvSpPr>
        <p:spPr>
          <a:xfrm>
            <a:off x="4940727" y="2564311"/>
            <a:ext cx="239594" cy="158395"/>
          </a:xfrm>
          <a:prstGeom prst="rect">
            <a:avLst/>
          </a:prstGeom>
          <a:solidFill>
            <a:schemeClr val="bg1">
              <a:lumMod val="6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5" name="正方形/長方形 314"/>
          <p:cNvSpPr/>
          <p:nvPr/>
        </p:nvSpPr>
        <p:spPr>
          <a:xfrm>
            <a:off x="5269149" y="2563399"/>
            <a:ext cx="239594" cy="158395"/>
          </a:xfrm>
          <a:prstGeom prst="rect">
            <a:avLst/>
          </a:prstGeom>
          <a:solidFill>
            <a:srgbClr val="FFC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6" name="テキスト ボックス 315"/>
          <p:cNvSpPr txBox="1"/>
          <p:nvPr/>
        </p:nvSpPr>
        <p:spPr>
          <a:xfrm>
            <a:off x="4004426" y="1411811"/>
            <a:ext cx="1107996" cy="369332"/>
          </a:xfrm>
          <a:prstGeom prst="rect">
            <a:avLst/>
          </a:prstGeom>
          <a:noFill/>
        </p:spPr>
        <p:txBody>
          <a:bodyPr wrap="none" rtlCol="0">
            <a:spAutoFit/>
          </a:bodyPr>
          <a:lstStyle/>
          <a:p>
            <a:pPr algn="ctr"/>
            <a:r>
              <a:rPr lang="ja-JP" altLang="en-US" dirty="0" smtClean="0">
                <a:solidFill>
                  <a:schemeClr val="accent6">
                    <a:lumMod val="75000"/>
                  </a:schemeClr>
                </a:solidFill>
                <a:latin typeface="Meiryo" charset="-128"/>
                <a:ea typeface="Meiryo" charset="-128"/>
                <a:cs typeface="Meiryo" charset="-128"/>
              </a:rPr>
              <a:t>共同倉庫</a:t>
            </a:r>
            <a:endParaRPr kumimoji="1" lang="ja-JP" altLang="en-US" dirty="0">
              <a:solidFill>
                <a:schemeClr val="accent6">
                  <a:lumMod val="75000"/>
                </a:schemeClr>
              </a:solidFill>
              <a:latin typeface="Meiryo" charset="-128"/>
              <a:ea typeface="Meiryo" charset="-128"/>
              <a:cs typeface="Meiryo" charset="-128"/>
            </a:endParaRPr>
          </a:p>
        </p:txBody>
      </p:sp>
      <p:sp>
        <p:nvSpPr>
          <p:cNvPr id="317" name="正方形/長方形 316"/>
          <p:cNvSpPr/>
          <p:nvPr/>
        </p:nvSpPr>
        <p:spPr>
          <a:xfrm>
            <a:off x="3536112" y="2870302"/>
            <a:ext cx="2089150" cy="276999"/>
          </a:xfrm>
          <a:prstGeom prst="rect">
            <a:avLst/>
          </a:prstGeom>
        </p:spPr>
        <p:txBody>
          <a:bodyPr wrap="square">
            <a:spAutoFit/>
          </a:bodyPr>
          <a:lstStyle/>
          <a:p>
            <a:pPr algn="ctr"/>
            <a:r>
              <a:rPr lang="ja-JP" altLang="en-US" sz="1200" dirty="0" smtClean="0">
                <a:solidFill>
                  <a:schemeClr val="accent6">
                    <a:lumMod val="75000"/>
                  </a:schemeClr>
                </a:solidFill>
                <a:latin typeface="Meiryo" charset="-128"/>
                <a:ea typeface="Meiryo" charset="-128"/>
                <a:cs typeface="Meiryo" charset="-128"/>
              </a:rPr>
              <a:t>貨物保管・管理・物流など</a:t>
            </a:r>
            <a:endParaRPr lang="ja-JP" altLang="en-US" sz="1200" dirty="0">
              <a:solidFill>
                <a:schemeClr val="accent6">
                  <a:lumMod val="75000"/>
                </a:schemeClr>
              </a:solidFill>
              <a:latin typeface="Meiryo" charset="-128"/>
              <a:ea typeface="Meiryo" charset="-128"/>
              <a:cs typeface="Meiryo" charset="-128"/>
            </a:endParaRPr>
          </a:p>
        </p:txBody>
      </p:sp>
      <p:pic>
        <p:nvPicPr>
          <p:cNvPr id="318" name="図 317"/>
          <p:cNvPicPr>
            <a:picLocks noChangeAspect="1"/>
          </p:cNvPicPr>
          <p:nvPr/>
        </p:nvPicPr>
        <p:blipFill>
          <a:blip r:embed="rId5">
            <a:clrChange>
              <a:clrFrom>
                <a:srgbClr val="FFFFFF"/>
              </a:clrFrom>
              <a:clrTo>
                <a:srgbClr val="FFFFFF">
                  <a:alpha val="0"/>
                </a:srgbClr>
              </a:clrTo>
            </a:clrChange>
            <a:duotone>
              <a:prstClr val="black"/>
              <a:schemeClr val="bg1">
                <a:lumMod val="50000"/>
                <a:tint val="45000"/>
                <a:satMod val="400000"/>
              </a:schemeClr>
            </a:duotone>
          </a:blip>
          <a:stretch>
            <a:fillRect/>
          </a:stretch>
        </p:blipFill>
        <p:spPr>
          <a:xfrm>
            <a:off x="6202001" y="1773341"/>
            <a:ext cx="491119" cy="491119"/>
          </a:xfrm>
          <a:prstGeom prst="rect">
            <a:avLst/>
          </a:prstGeom>
          <a:effectLst>
            <a:outerShdw blurRad="50800" dist="38100" dir="2700000" algn="tl" rotWithShape="0">
              <a:prstClr val="black">
                <a:alpha val="40000"/>
              </a:prstClr>
            </a:outerShdw>
          </a:effectLst>
        </p:spPr>
      </p:pic>
      <p:pic>
        <p:nvPicPr>
          <p:cNvPr id="319" name="図 318"/>
          <p:cNvPicPr>
            <a:picLocks noChangeAspect="1"/>
          </p:cNvPicPr>
          <p:nvPr/>
        </p:nvPicPr>
        <p:blipFill>
          <a:blip r:embed="rId6">
            <a:clrChange>
              <a:clrFrom>
                <a:srgbClr val="FFFFFF"/>
              </a:clrFrom>
              <a:clrTo>
                <a:srgbClr val="FFFFFF">
                  <a:alpha val="0"/>
                </a:srgbClr>
              </a:clrTo>
            </a:clrChange>
            <a:duotone>
              <a:prstClr val="black"/>
              <a:schemeClr val="bg1">
                <a:lumMod val="50000"/>
                <a:tint val="45000"/>
                <a:satMod val="400000"/>
              </a:schemeClr>
            </a:duotone>
            <a:extLst>
              <a:ext uri="{28A0092B-C50C-407E-A947-70E740481C1C}">
                <a14:useLocalDpi xmlns:a14="http://schemas.microsoft.com/office/drawing/2010/main" val="0"/>
              </a:ext>
            </a:extLst>
          </a:blip>
          <a:stretch>
            <a:fillRect/>
          </a:stretch>
        </p:blipFill>
        <p:spPr>
          <a:xfrm flipH="1">
            <a:off x="7527279" y="2184645"/>
            <a:ext cx="442497" cy="442497"/>
          </a:xfrm>
          <a:prstGeom prst="rect">
            <a:avLst/>
          </a:prstGeom>
          <a:effectLst>
            <a:outerShdw blurRad="50800" dist="38100" dir="2700000" algn="tl" rotWithShape="0">
              <a:prstClr val="black">
                <a:alpha val="40000"/>
              </a:prstClr>
            </a:outerShdw>
          </a:effectLst>
        </p:spPr>
      </p:pic>
      <p:pic>
        <p:nvPicPr>
          <p:cNvPr id="320" name="図 319"/>
          <p:cNvPicPr>
            <a:picLocks noChangeAspect="1"/>
          </p:cNvPicPr>
          <p:nvPr/>
        </p:nvPicPr>
        <p:blipFill>
          <a:blip r:embed="rId8">
            <a:clrChange>
              <a:clrFrom>
                <a:srgbClr val="FFFFFF"/>
              </a:clrFrom>
              <a:clrTo>
                <a:srgbClr val="FFFFFF">
                  <a:alpha val="0"/>
                </a:srgbClr>
              </a:clrTo>
            </a:clrChange>
            <a:duotone>
              <a:prstClr val="black"/>
              <a:schemeClr val="bg1">
                <a:lumMod val="50000"/>
                <a:tint val="45000"/>
                <a:satMod val="400000"/>
              </a:schemeClr>
            </a:duotone>
            <a:extLst>
              <a:ext uri="{28A0092B-C50C-407E-A947-70E740481C1C}">
                <a14:useLocalDpi xmlns:a14="http://schemas.microsoft.com/office/drawing/2010/main" val="0"/>
              </a:ext>
            </a:extLst>
          </a:blip>
          <a:stretch>
            <a:fillRect/>
          </a:stretch>
        </p:blipFill>
        <p:spPr>
          <a:xfrm>
            <a:off x="6805265" y="1742026"/>
            <a:ext cx="530099" cy="530099"/>
          </a:xfrm>
          <a:prstGeom prst="rect">
            <a:avLst/>
          </a:prstGeom>
          <a:effectLst>
            <a:outerShdw blurRad="50800" dist="38100" dir="2700000" algn="tl" rotWithShape="0">
              <a:prstClr val="black">
                <a:alpha val="40000"/>
              </a:prstClr>
            </a:outerShdw>
          </a:effectLst>
        </p:spPr>
      </p:pic>
      <p:pic>
        <p:nvPicPr>
          <p:cNvPr id="321" name="図 320"/>
          <p:cNvPicPr>
            <a:picLocks noChangeAspect="1"/>
          </p:cNvPicPr>
          <p:nvPr/>
        </p:nvPicPr>
        <p:blipFill>
          <a:blip r:embed="rId9">
            <a:clrChange>
              <a:clrFrom>
                <a:srgbClr val="FFFFFF"/>
              </a:clrFrom>
              <a:clrTo>
                <a:srgbClr val="FFFFFF">
                  <a:alpha val="0"/>
                </a:srgbClr>
              </a:clrTo>
            </a:clrChange>
            <a:duotone>
              <a:prstClr val="black"/>
              <a:schemeClr val="bg1">
                <a:lumMod val="50000"/>
                <a:tint val="45000"/>
                <a:satMod val="400000"/>
              </a:schemeClr>
            </a:duotone>
            <a:extLst>
              <a:ext uri="{28A0092B-C50C-407E-A947-70E740481C1C}">
                <a14:useLocalDpi xmlns:a14="http://schemas.microsoft.com/office/drawing/2010/main" val="0"/>
              </a:ext>
            </a:extLst>
          </a:blip>
          <a:stretch>
            <a:fillRect/>
          </a:stretch>
        </p:blipFill>
        <p:spPr>
          <a:xfrm flipH="1">
            <a:off x="6884700" y="2174074"/>
            <a:ext cx="458820" cy="458820"/>
          </a:xfrm>
          <a:prstGeom prst="rect">
            <a:avLst/>
          </a:prstGeom>
          <a:effectLst>
            <a:outerShdw blurRad="50800" dist="38100" dir="2700000" algn="tl" rotWithShape="0">
              <a:prstClr val="black">
                <a:alpha val="40000"/>
              </a:prstClr>
            </a:outerShdw>
          </a:effectLst>
        </p:spPr>
      </p:pic>
      <p:pic>
        <p:nvPicPr>
          <p:cNvPr id="322" name="図 321"/>
          <p:cNvPicPr>
            <a:picLocks noChangeAspect="1"/>
          </p:cNvPicPr>
          <p:nvPr/>
        </p:nvPicPr>
        <p:blipFill>
          <a:blip r:embed="rId7">
            <a:clrChange>
              <a:clrFrom>
                <a:srgbClr val="FFFFFF"/>
              </a:clrFrom>
              <a:clrTo>
                <a:srgbClr val="FFFFFF">
                  <a:alpha val="0"/>
                </a:srgbClr>
              </a:clrTo>
            </a:clrChange>
            <a:duotone>
              <a:prstClr val="black"/>
              <a:schemeClr val="bg1">
                <a:lumMod val="50000"/>
                <a:tint val="45000"/>
                <a:satMod val="400000"/>
              </a:schemeClr>
            </a:duotone>
          </a:blip>
          <a:stretch>
            <a:fillRect/>
          </a:stretch>
        </p:blipFill>
        <p:spPr>
          <a:xfrm>
            <a:off x="6439253" y="2599417"/>
            <a:ext cx="353567" cy="431015"/>
          </a:xfrm>
          <a:prstGeom prst="rect">
            <a:avLst/>
          </a:prstGeom>
          <a:effectLst>
            <a:outerShdw blurRad="50800" dist="38100" dir="2700000" algn="tl" rotWithShape="0">
              <a:prstClr val="black">
                <a:alpha val="40000"/>
              </a:prstClr>
            </a:outerShdw>
          </a:effectLst>
        </p:spPr>
      </p:pic>
      <p:pic>
        <p:nvPicPr>
          <p:cNvPr id="323" name="図 322"/>
          <p:cNvPicPr>
            <a:picLocks noChangeAspect="1"/>
          </p:cNvPicPr>
          <p:nvPr/>
        </p:nvPicPr>
        <p:blipFill>
          <a:blip r:embed="rId10">
            <a:clrChange>
              <a:clrFrom>
                <a:srgbClr val="FFFFFF"/>
              </a:clrFrom>
              <a:clrTo>
                <a:srgbClr val="FFFFFF">
                  <a:alpha val="0"/>
                </a:srgbClr>
              </a:clrTo>
            </a:clrChange>
            <a:duotone>
              <a:prstClr val="black"/>
              <a:schemeClr val="bg1">
                <a:lumMod val="50000"/>
                <a:tint val="45000"/>
                <a:satMod val="400000"/>
              </a:schemeClr>
            </a:duotone>
            <a:extLst>
              <a:ext uri="{28A0092B-C50C-407E-A947-70E740481C1C}">
                <a14:useLocalDpi xmlns:a14="http://schemas.microsoft.com/office/drawing/2010/main" val="0"/>
              </a:ext>
            </a:extLst>
          </a:blip>
          <a:stretch>
            <a:fillRect/>
          </a:stretch>
        </p:blipFill>
        <p:spPr>
          <a:xfrm>
            <a:off x="6904263" y="2670257"/>
            <a:ext cx="325153" cy="347629"/>
          </a:xfrm>
          <a:prstGeom prst="rect">
            <a:avLst/>
          </a:prstGeom>
          <a:effectLst>
            <a:outerShdw blurRad="50800" dist="38100" dir="2700000" algn="tl" rotWithShape="0">
              <a:prstClr val="black">
                <a:alpha val="40000"/>
              </a:prstClr>
            </a:outerShdw>
          </a:effectLst>
        </p:spPr>
      </p:pic>
      <p:sp>
        <p:nvSpPr>
          <p:cNvPr id="324" name="テキスト ボックス 323"/>
          <p:cNvSpPr txBox="1"/>
          <p:nvPr/>
        </p:nvSpPr>
        <p:spPr>
          <a:xfrm>
            <a:off x="7334683" y="1806075"/>
            <a:ext cx="756938" cy="338554"/>
          </a:xfrm>
          <a:prstGeom prst="rect">
            <a:avLst/>
          </a:prstGeom>
          <a:noFill/>
        </p:spPr>
        <p:txBody>
          <a:bodyPr wrap="none" rtlCol="0">
            <a:spAutoFit/>
          </a:bodyPr>
          <a:lstStyle/>
          <a:p>
            <a:r>
              <a:rPr kumimoji="1" lang="ja-JP" altLang="en-US" sz="800" dirty="0" smtClean="0">
                <a:solidFill>
                  <a:srgbClr val="0070C0"/>
                </a:solidFill>
              </a:rPr>
              <a:t>荷台の</a:t>
            </a:r>
            <a:endParaRPr kumimoji="1" lang="en-US" altLang="ja-JP" sz="800" dirty="0" smtClean="0">
              <a:solidFill>
                <a:srgbClr val="0070C0"/>
              </a:solidFill>
            </a:endParaRPr>
          </a:p>
          <a:p>
            <a:r>
              <a:rPr kumimoji="1" lang="ja-JP" altLang="en-US" sz="800" dirty="0" smtClean="0">
                <a:solidFill>
                  <a:srgbClr val="0070C0"/>
                </a:solidFill>
              </a:rPr>
              <a:t>空きスペース</a:t>
            </a:r>
            <a:endParaRPr kumimoji="1" lang="ja-JP" altLang="en-US" sz="800" dirty="0">
              <a:solidFill>
                <a:srgbClr val="0070C0"/>
              </a:solidFill>
            </a:endParaRPr>
          </a:p>
        </p:txBody>
      </p:sp>
      <p:sp>
        <p:nvSpPr>
          <p:cNvPr id="325" name="テキスト ボックス 324"/>
          <p:cNvSpPr txBox="1"/>
          <p:nvPr/>
        </p:nvSpPr>
        <p:spPr>
          <a:xfrm>
            <a:off x="6197785" y="2271596"/>
            <a:ext cx="595035" cy="338554"/>
          </a:xfrm>
          <a:prstGeom prst="rect">
            <a:avLst/>
          </a:prstGeom>
          <a:noFill/>
        </p:spPr>
        <p:txBody>
          <a:bodyPr wrap="none" rtlCol="0">
            <a:spAutoFit/>
          </a:bodyPr>
          <a:lstStyle/>
          <a:p>
            <a:r>
              <a:rPr kumimoji="1" lang="ja-JP" altLang="en-US" sz="800" dirty="0" smtClean="0">
                <a:solidFill>
                  <a:srgbClr val="0070C0"/>
                </a:solidFill>
              </a:rPr>
              <a:t>自家用車</a:t>
            </a:r>
            <a:endParaRPr kumimoji="1" lang="en-US" altLang="ja-JP" sz="800" dirty="0" smtClean="0">
              <a:solidFill>
                <a:srgbClr val="0070C0"/>
              </a:solidFill>
            </a:endParaRPr>
          </a:p>
          <a:p>
            <a:r>
              <a:rPr kumimoji="1" lang="ja-JP" altLang="en-US" sz="800" dirty="0" smtClean="0">
                <a:solidFill>
                  <a:srgbClr val="0070C0"/>
                </a:solidFill>
              </a:rPr>
              <a:t>と運転手</a:t>
            </a:r>
            <a:endParaRPr kumimoji="1" lang="ja-JP" altLang="en-US" sz="800" dirty="0">
              <a:solidFill>
                <a:srgbClr val="0070C0"/>
              </a:solidFill>
            </a:endParaRPr>
          </a:p>
        </p:txBody>
      </p:sp>
      <p:sp>
        <p:nvSpPr>
          <p:cNvPr id="326" name="テキスト ボックス 325"/>
          <p:cNvSpPr txBox="1"/>
          <p:nvPr/>
        </p:nvSpPr>
        <p:spPr>
          <a:xfrm>
            <a:off x="7334683" y="2814924"/>
            <a:ext cx="772969" cy="215444"/>
          </a:xfrm>
          <a:prstGeom prst="rect">
            <a:avLst/>
          </a:prstGeom>
          <a:noFill/>
        </p:spPr>
        <p:txBody>
          <a:bodyPr wrap="none" rtlCol="0">
            <a:spAutoFit/>
          </a:bodyPr>
          <a:lstStyle/>
          <a:p>
            <a:r>
              <a:rPr lang="ja-JP" altLang="en-US" sz="800" smtClean="0">
                <a:solidFill>
                  <a:srgbClr val="0070C0"/>
                </a:solidFill>
              </a:rPr>
              <a:t>宿泊</a:t>
            </a:r>
            <a:r>
              <a:rPr lang="ja-JP" altLang="en-US" sz="800" dirty="0" smtClean="0">
                <a:solidFill>
                  <a:srgbClr val="0070C0"/>
                </a:solidFill>
              </a:rPr>
              <a:t>スペース</a:t>
            </a:r>
            <a:endParaRPr kumimoji="1" lang="ja-JP" altLang="en-US" sz="800" dirty="0">
              <a:solidFill>
                <a:srgbClr val="0070C0"/>
              </a:solidFill>
            </a:endParaRPr>
          </a:p>
        </p:txBody>
      </p:sp>
      <p:sp>
        <p:nvSpPr>
          <p:cNvPr id="327" name="テキスト ボックス 326"/>
          <p:cNvSpPr txBox="1"/>
          <p:nvPr/>
        </p:nvSpPr>
        <p:spPr>
          <a:xfrm>
            <a:off x="6560113" y="1417332"/>
            <a:ext cx="1107996" cy="369332"/>
          </a:xfrm>
          <a:prstGeom prst="rect">
            <a:avLst/>
          </a:prstGeom>
          <a:noFill/>
        </p:spPr>
        <p:txBody>
          <a:bodyPr wrap="none" rtlCol="0">
            <a:spAutoFit/>
          </a:bodyPr>
          <a:lstStyle/>
          <a:p>
            <a:pPr algn="ctr"/>
            <a:r>
              <a:rPr lang="ja-JP" altLang="en-US" smtClean="0">
                <a:solidFill>
                  <a:srgbClr val="0070C0"/>
                </a:solidFill>
                <a:latin typeface="Meiryo" charset="-128"/>
                <a:ea typeface="Meiryo" charset="-128"/>
                <a:cs typeface="Meiryo" charset="-128"/>
              </a:rPr>
              <a:t>個人資産</a:t>
            </a:r>
            <a:endParaRPr kumimoji="1" lang="ja-JP" altLang="en-US" dirty="0">
              <a:solidFill>
                <a:srgbClr val="0070C0"/>
              </a:solidFill>
              <a:latin typeface="Meiryo" charset="-128"/>
              <a:ea typeface="Meiryo" charset="-128"/>
              <a:cs typeface="Meiryo" charset="-128"/>
            </a:endParaRPr>
          </a:p>
        </p:txBody>
      </p:sp>
      <p:sp>
        <p:nvSpPr>
          <p:cNvPr id="328" name="フローチャート: 磁気ディスク 327"/>
          <p:cNvSpPr/>
          <p:nvPr/>
        </p:nvSpPr>
        <p:spPr>
          <a:xfrm>
            <a:off x="2271878" y="2377153"/>
            <a:ext cx="310821" cy="352421"/>
          </a:xfrm>
          <a:prstGeom prst="flowChartMagneticDisk">
            <a:avLst/>
          </a:prstGeom>
          <a:solidFill>
            <a:schemeClr val="tx1">
              <a:lumMod val="50000"/>
              <a:lumOff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29" name="フローチャート: 磁気ディスク 328"/>
          <p:cNvSpPr/>
          <p:nvPr/>
        </p:nvSpPr>
        <p:spPr>
          <a:xfrm>
            <a:off x="2614440" y="2377153"/>
            <a:ext cx="310821" cy="352421"/>
          </a:xfrm>
          <a:prstGeom prst="flowChartMagneticDisk">
            <a:avLst/>
          </a:prstGeom>
          <a:solidFill>
            <a:schemeClr val="tx1">
              <a:lumMod val="50000"/>
              <a:lumOff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30" name="フローチャート: 磁気ディスク 329"/>
          <p:cNvSpPr/>
          <p:nvPr/>
        </p:nvSpPr>
        <p:spPr>
          <a:xfrm>
            <a:off x="2264534" y="2103656"/>
            <a:ext cx="310821" cy="352421"/>
          </a:xfrm>
          <a:prstGeom prst="flowChartMagneticDisk">
            <a:avLst/>
          </a:prstGeom>
          <a:solidFill>
            <a:schemeClr val="tx1">
              <a:lumMod val="50000"/>
              <a:lumOff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31" name="フローチャート: 磁気ディスク 330"/>
          <p:cNvSpPr/>
          <p:nvPr/>
        </p:nvSpPr>
        <p:spPr>
          <a:xfrm>
            <a:off x="2611104" y="2111579"/>
            <a:ext cx="310821" cy="352421"/>
          </a:xfrm>
          <a:prstGeom prst="flowChartMagneticDisk">
            <a:avLst/>
          </a:prstGeom>
          <a:solidFill>
            <a:schemeClr val="tx1">
              <a:lumMod val="50000"/>
              <a:lumOff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32" name="フローチャート: 磁気ディスク 331"/>
          <p:cNvSpPr/>
          <p:nvPr/>
        </p:nvSpPr>
        <p:spPr>
          <a:xfrm>
            <a:off x="2259657" y="1834530"/>
            <a:ext cx="310821" cy="352421"/>
          </a:xfrm>
          <a:prstGeom prst="flowChartMagneticDisk">
            <a:avLst/>
          </a:prstGeom>
          <a:solidFill>
            <a:schemeClr val="tx1">
              <a:lumMod val="50000"/>
              <a:lumOff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33" name="フローチャート: 磁気ディスク 332"/>
          <p:cNvSpPr/>
          <p:nvPr/>
        </p:nvSpPr>
        <p:spPr>
          <a:xfrm>
            <a:off x="2607671" y="1835706"/>
            <a:ext cx="310821" cy="352421"/>
          </a:xfrm>
          <a:prstGeom prst="flowChartMagneticDisk">
            <a:avLst/>
          </a:prstGeom>
          <a:solidFill>
            <a:schemeClr val="tx1">
              <a:lumMod val="50000"/>
              <a:lumOff val="50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sp>
        <p:nvSpPr>
          <p:cNvPr id="336" name="テキスト ボックス 335"/>
          <p:cNvSpPr txBox="1"/>
          <p:nvPr/>
        </p:nvSpPr>
        <p:spPr>
          <a:xfrm>
            <a:off x="786741" y="893247"/>
            <a:ext cx="2646879" cy="461665"/>
          </a:xfrm>
          <a:prstGeom prst="rect">
            <a:avLst/>
          </a:prstGeom>
          <a:noFill/>
        </p:spPr>
        <p:txBody>
          <a:bodyPr wrap="none" rtlCol="0">
            <a:spAutoFit/>
          </a:bodyPr>
          <a:lstStyle/>
          <a:p>
            <a:pPr algn="r"/>
            <a:r>
              <a:rPr kumimoji="1" lang="ja-JP" altLang="en-US" sz="2400" b="1" dirty="0" smtClean="0">
                <a:solidFill>
                  <a:schemeClr val="bg1"/>
                </a:solidFill>
                <a:effectLst>
                  <a:outerShdw blurRad="50800" dist="38100" dir="2700000" algn="tl" rotWithShape="0">
                    <a:prstClr val="black">
                      <a:alpha val="40000"/>
                    </a:prstClr>
                  </a:outerShdw>
                </a:effectLst>
                <a:latin typeface="Meiryo" charset="-128"/>
                <a:ea typeface="Meiryo" charset="-128"/>
                <a:cs typeface="Meiryo" charset="-128"/>
              </a:rPr>
              <a:t>全体最適／シェア</a:t>
            </a:r>
            <a:endParaRPr kumimoji="1" lang="ja-JP" altLang="en-US" sz="2400" b="1" dirty="0">
              <a:solidFill>
                <a:schemeClr val="bg1"/>
              </a:solidFill>
              <a:effectLst>
                <a:outerShdw blurRad="50800" dist="38100" dir="2700000" algn="tl" rotWithShape="0">
                  <a:prstClr val="black">
                    <a:alpha val="40000"/>
                  </a:prstClr>
                </a:outerShdw>
              </a:effectLst>
              <a:latin typeface="Meiryo" charset="-128"/>
              <a:ea typeface="Meiryo" charset="-128"/>
              <a:cs typeface="Meiryo" charset="-128"/>
            </a:endParaRPr>
          </a:p>
        </p:txBody>
      </p:sp>
      <p:grpSp>
        <p:nvGrpSpPr>
          <p:cNvPr id="391" name="図形グループ 390"/>
          <p:cNvGrpSpPr/>
          <p:nvPr/>
        </p:nvGrpSpPr>
        <p:grpSpPr>
          <a:xfrm>
            <a:off x="928414" y="3481263"/>
            <a:ext cx="3072608" cy="307777"/>
            <a:chOff x="876785" y="922356"/>
            <a:chExt cx="3072608" cy="307777"/>
          </a:xfrm>
        </p:grpSpPr>
        <p:grpSp>
          <p:nvGrpSpPr>
            <p:cNvPr id="392" name="図形グループ 391"/>
            <p:cNvGrpSpPr/>
            <p:nvPr/>
          </p:nvGrpSpPr>
          <p:grpSpPr>
            <a:xfrm>
              <a:off x="876785" y="965100"/>
              <a:ext cx="435120" cy="221430"/>
              <a:chOff x="896286" y="1234200"/>
              <a:chExt cx="462010" cy="243850"/>
            </a:xfrm>
          </p:grpSpPr>
          <p:grpSp>
            <p:nvGrpSpPr>
              <p:cNvPr id="394" name="図形グループ 393"/>
              <p:cNvGrpSpPr/>
              <p:nvPr/>
            </p:nvGrpSpPr>
            <p:grpSpPr>
              <a:xfrm>
                <a:off x="896286" y="1234200"/>
                <a:ext cx="195054" cy="110026"/>
                <a:chOff x="6769100" y="1390650"/>
                <a:chExt cx="317500" cy="157483"/>
              </a:xfrm>
            </p:grpSpPr>
            <p:sp>
              <p:nvSpPr>
                <p:cNvPr id="400" name="正方形/長方形 39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01" name="円/楕円 40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02" name="直線コネクタ 40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95" name="図形グループ 394"/>
              <p:cNvGrpSpPr/>
              <p:nvPr/>
            </p:nvGrpSpPr>
            <p:grpSpPr>
              <a:xfrm>
                <a:off x="902307" y="1368024"/>
                <a:ext cx="195054" cy="110026"/>
                <a:chOff x="6769100" y="1390650"/>
                <a:chExt cx="317500" cy="157483"/>
              </a:xfrm>
            </p:grpSpPr>
            <p:sp>
              <p:nvSpPr>
                <p:cNvPr id="397" name="正方形/長方形 39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8" name="円/楕円 39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99" name="直線コネクタ 39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96" name="フローチャート: 磁気ディスク 395"/>
              <p:cNvSpPr/>
              <p:nvPr/>
            </p:nvSpPr>
            <p:spPr>
              <a:xfrm>
                <a:off x="1128131" y="1234598"/>
                <a:ext cx="230165" cy="241640"/>
              </a:xfrm>
              <a:prstGeom prst="flowChartMagneticDisk">
                <a:avLst/>
              </a:prstGeom>
              <a:solidFill>
                <a:schemeClr val="tx1">
                  <a:lumMod val="65000"/>
                  <a:lumOff val="35000"/>
                </a:schemeClr>
              </a:solidFill>
              <a:ln w="12700" cmpd="sng">
                <a:solidFill>
                  <a:schemeClr val="bg1"/>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800" dirty="0">
                  <a:solidFill>
                    <a:srgbClr val="FFFFFF"/>
                  </a:solidFill>
                  <a:latin typeface="ＭＳ Ｐゴシック"/>
                  <a:ea typeface="ＭＳ Ｐゴシック"/>
                  <a:cs typeface="ＭＳ Ｐゴシック"/>
                </a:endParaRPr>
              </a:p>
            </p:txBody>
          </p:sp>
        </p:grpSp>
        <p:sp>
          <p:nvSpPr>
            <p:cNvPr id="393" name="テキスト ボックス 392"/>
            <p:cNvSpPr txBox="1"/>
            <p:nvPr/>
          </p:nvSpPr>
          <p:spPr>
            <a:xfrm>
              <a:off x="1345019" y="922356"/>
              <a:ext cx="2604374" cy="307777"/>
            </a:xfrm>
            <a:prstGeom prst="rect">
              <a:avLst/>
            </a:prstGeom>
            <a:noFill/>
            <a:effectLst>
              <a:outerShdw blurRad="50800" dist="38100" dir="2700000" algn="tl" rotWithShape="0">
                <a:prstClr val="black">
                  <a:alpha val="40000"/>
                </a:prstClr>
              </a:outerShdw>
            </a:effectLst>
          </p:spPr>
          <p:txBody>
            <a:bodyPr wrap="none" rtlCol="0">
              <a:spAutoFit/>
            </a:bodyPr>
            <a:lstStyle/>
            <a:p>
              <a:r>
                <a:rPr kumimoji="1" lang="ja-JP" altLang="en-US" sz="1400" b="1" dirty="0" smtClean="0">
                  <a:solidFill>
                    <a:srgbClr val="FFFFFF"/>
                  </a:solidFill>
                  <a:latin typeface="メイリオ"/>
                  <a:ea typeface="メイリオ"/>
                  <a:cs typeface="メイリオ"/>
                </a:rPr>
                <a:t>サイバー世界／</a:t>
              </a:r>
              <a:r>
                <a:rPr kumimoji="1" lang="en-US" altLang="ja-JP" sz="1400" b="1" dirty="0" smtClean="0">
                  <a:solidFill>
                    <a:srgbClr val="FFFFFF"/>
                  </a:solidFill>
                  <a:latin typeface="メイリオ"/>
                  <a:ea typeface="メイリオ"/>
                  <a:cs typeface="メイリオ"/>
                </a:rPr>
                <a:t>Cyber World</a:t>
              </a:r>
              <a:endParaRPr kumimoji="1" lang="ja-JP" altLang="en-US" sz="1400" b="1" dirty="0">
                <a:solidFill>
                  <a:srgbClr val="FFFFFF"/>
                </a:solidFill>
                <a:latin typeface="メイリオ"/>
                <a:ea typeface="メイリオ"/>
                <a:cs typeface="メイリオ"/>
              </a:endParaRPr>
            </a:p>
          </p:txBody>
        </p:sp>
      </p:grpSp>
    </p:spTree>
    <p:extLst>
      <p:ext uri="{BB962C8B-B14F-4D97-AF65-F5344CB8AC3E}">
        <p14:creationId xmlns:p14="http://schemas.microsoft.com/office/powerpoint/2010/main" val="1884016202"/>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kumimoji="1" lang="ja-JP" altLang="en-US" dirty="0" smtClean="0"/>
              <a:t>パブリック・クラウドへ移行すればコストを削減できるか？</a:t>
            </a:r>
            <a:endParaRPr kumimoji="1" lang="ja-JP" altLang="en-US" dirty="0"/>
          </a:p>
        </p:txBody>
      </p:sp>
      <p:sp>
        <p:nvSpPr>
          <p:cNvPr id="2" name="スライド番号プレースホルダー 1"/>
          <p:cNvSpPr>
            <a:spLocks noGrp="1"/>
          </p:cNvSpPr>
          <p:nvPr>
            <p:ph type="sldNum" sz="quarter" idx="12"/>
          </p:nvPr>
        </p:nvSpPr>
        <p:spPr/>
        <p:txBody>
          <a:bodyPr/>
          <a:lstStyle/>
          <a:p>
            <a:fld id="{8FF8CC5D-A65D-5946-99B5-645367A967AD}" type="slidenum">
              <a:rPr kumimoji="1" lang="ja-JP" altLang="en-US" smtClean="0"/>
              <a:t>90</a:t>
            </a:fld>
            <a:endParaRPr kumimoji="1" lang="ja-JP" altLang="en-US"/>
          </a:p>
        </p:txBody>
      </p:sp>
      <p:sp>
        <p:nvSpPr>
          <p:cNvPr id="5" name="正方形/長方形 4"/>
          <p:cNvSpPr/>
          <p:nvPr/>
        </p:nvSpPr>
        <p:spPr>
          <a:xfrm>
            <a:off x="426367" y="951984"/>
            <a:ext cx="8291265" cy="1008112"/>
          </a:xfrm>
          <a:prstGeom prst="rect">
            <a:avLst/>
          </a:prstGeom>
          <a:solidFill>
            <a:srgbClr val="FF6666"/>
          </a:solidFill>
          <a:ln>
            <a:solidFill>
              <a:srgbClr val="FF6666"/>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smtClean="0">
                <a:solidFill>
                  <a:srgbClr val="FFFFFF"/>
                </a:solidFill>
                <a:latin typeface="ＭＳ Ｐゴシック"/>
                <a:ea typeface="ＭＳ Ｐゴシック"/>
                <a:cs typeface="ＭＳ Ｐゴシック"/>
              </a:rPr>
              <a:t>現行システム（オンプレミス）の構成や運用をそのままに移行しても</a:t>
            </a:r>
          </a:p>
          <a:p>
            <a:pPr algn="ctr"/>
            <a:r>
              <a:rPr kumimoji="1" lang="ja-JP" altLang="en-US" sz="4400" dirty="0" smtClean="0">
                <a:solidFill>
                  <a:srgbClr val="FFFFFF"/>
                </a:solidFill>
                <a:latin typeface="ＭＳ Ｐゴシック"/>
                <a:ea typeface="ＭＳ Ｐゴシック"/>
                <a:cs typeface="ＭＳ Ｐゴシック"/>
              </a:rPr>
              <a:t>コスト削減は難しい</a:t>
            </a:r>
            <a:endParaRPr kumimoji="1" lang="ja-JP" altLang="en-US" sz="4400" dirty="0">
              <a:solidFill>
                <a:srgbClr val="FFFFFF"/>
              </a:solidFill>
              <a:latin typeface="ＭＳ Ｐゴシック"/>
              <a:ea typeface="ＭＳ Ｐゴシック"/>
              <a:cs typeface="ＭＳ Ｐゴシック"/>
            </a:endParaRPr>
          </a:p>
        </p:txBody>
      </p:sp>
      <p:sp>
        <p:nvSpPr>
          <p:cNvPr id="6" name="正方形/長方形 5"/>
          <p:cNvSpPr/>
          <p:nvPr/>
        </p:nvSpPr>
        <p:spPr>
          <a:xfrm>
            <a:off x="430316" y="2060848"/>
            <a:ext cx="8287316" cy="4320480"/>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285750" indent="-285750">
              <a:buFont typeface="Wingdings" charset="2"/>
              <a:buChar char="l"/>
            </a:pPr>
            <a:r>
              <a:rPr kumimoji="1" lang="ja-JP" altLang="en-US" dirty="0" smtClean="0">
                <a:solidFill>
                  <a:srgbClr val="FFFFFF"/>
                </a:solidFill>
                <a:latin typeface="ＭＳ Ｐゴシック"/>
                <a:ea typeface="ＭＳ Ｐゴシック"/>
                <a:cs typeface="ＭＳ Ｐゴシック"/>
              </a:rPr>
              <a:t>サーバー台数</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サーバー台数が多いとシステムが複雑になり、構築・インテグレーション費用が増加する</a:t>
            </a:r>
          </a:p>
          <a:p>
            <a:pPr marL="742950" lvl="1" indent="-285750">
              <a:buFont typeface="Wingdings" charset="2"/>
              <a:buChar char="Ø"/>
            </a:pPr>
            <a:r>
              <a:rPr lang="ja-JP" altLang="en-US" sz="1400" dirty="0">
                <a:solidFill>
                  <a:srgbClr val="FFFFFF"/>
                </a:solidFill>
                <a:latin typeface="ＭＳ Ｐゴシック"/>
                <a:ea typeface="ＭＳ Ｐゴシック"/>
                <a:cs typeface="ＭＳ Ｐゴシック"/>
              </a:rPr>
              <a:t>販売代理店（</a:t>
            </a:r>
            <a:r>
              <a:rPr lang="en-US" altLang="ja-JP" sz="1400" dirty="0">
                <a:solidFill>
                  <a:srgbClr val="FFFFFF"/>
                </a:solidFill>
                <a:latin typeface="ＭＳ Ｐゴシック"/>
                <a:ea typeface="ＭＳ Ｐゴシック"/>
                <a:cs typeface="ＭＳ Ｐゴシック"/>
              </a:rPr>
              <a:t>SI</a:t>
            </a:r>
            <a:r>
              <a:rPr lang="ja-JP" altLang="en-US" sz="1400" dirty="0">
                <a:solidFill>
                  <a:srgbClr val="FFFFFF"/>
                </a:solidFill>
                <a:latin typeface="ＭＳ Ｐゴシック"/>
                <a:ea typeface="ＭＳ Ｐゴシック"/>
                <a:cs typeface="ＭＳ Ｐゴシック"/>
              </a:rPr>
              <a:t>事業者など）に任せると台数に応じて販売マージンや手数料が</a:t>
            </a:r>
            <a:r>
              <a:rPr lang="ja-JP" altLang="en-US" sz="1400" dirty="0" smtClean="0">
                <a:solidFill>
                  <a:srgbClr val="FFFFFF"/>
                </a:solidFill>
                <a:latin typeface="ＭＳ Ｐゴシック"/>
                <a:ea typeface="ＭＳ Ｐゴシック"/>
                <a:cs typeface="ＭＳ Ｐゴシック"/>
              </a:rPr>
              <a:t>必要となる</a:t>
            </a:r>
            <a:endParaRPr kumimoji="1" lang="ja-JP" altLang="en-US" sz="1400" dirty="0" smtClean="0">
              <a:solidFill>
                <a:srgbClr val="FFFFFF"/>
              </a:solidFill>
              <a:latin typeface="ＭＳ Ｐゴシック"/>
              <a:ea typeface="ＭＳ Ｐゴシック"/>
              <a:cs typeface="ＭＳ Ｐゴシック"/>
            </a:endParaRP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管理対象のサーバー台数が多いと保守・サポート費用が増加する</a:t>
            </a:r>
          </a:p>
          <a:p>
            <a:pPr marL="285750" indent="-285750">
              <a:buFont typeface="Wingdings" charset="2"/>
              <a:buChar char="l"/>
            </a:pPr>
            <a:r>
              <a:rPr kumimoji="1" lang="ja-JP" altLang="en-US" dirty="0" smtClean="0">
                <a:solidFill>
                  <a:srgbClr val="FFFFFF"/>
                </a:solidFill>
                <a:latin typeface="ＭＳ Ｐゴシック"/>
                <a:ea typeface="ＭＳ Ｐゴシック"/>
                <a:cs typeface="ＭＳ Ｐゴシック"/>
              </a:rPr>
              <a:t>サーバー稼働時間</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使わないサーバー・インスタンスが停止されずに動いている</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割引が効くはずの年額一括にしたが、全てを使われずに無駄な費用を払ってしまう</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常時稼働が前提のオンプレミスと同じ運用方法で料金が嵩んでしまう</a:t>
            </a:r>
          </a:p>
          <a:p>
            <a:pPr marL="285750" indent="-285750">
              <a:buFont typeface="Wingdings" charset="2"/>
              <a:buChar char="l"/>
            </a:pPr>
            <a:r>
              <a:rPr kumimoji="1" lang="ja-JP" altLang="en-US" dirty="0" smtClean="0">
                <a:solidFill>
                  <a:srgbClr val="FFFFFF"/>
                </a:solidFill>
                <a:latin typeface="ＭＳ Ｐゴシック"/>
                <a:ea typeface="ＭＳ Ｐゴシック"/>
                <a:cs typeface="ＭＳ Ｐゴシック"/>
              </a:rPr>
              <a:t>サービス・レベル</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パックアップ</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冗長化構成</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その他、サポートオプションの契約</a:t>
            </a:r>
          </a:p>
          <a:p>
            <a:pPr marL="285750" indent="-285750">
              <a:buFont typeface="Wingdings" charset="2"/>
              <a:buChar char="l"/>
            </a:pPr>
            <a:r>
              <a:rPr kumimoji="1" lang="ja-JP" altLang="en-US" dirty="0" smtClean="0">
                <a:solidFill>
                  <a:srgbClr val="FFFFFF"/>
                </a:solidFill>
                <a:latin typeface="ＭＳ Ｐゴシック"/>
                <a:ea typeface="ＭＳ Ｐゴシック"/>
                <a:cs typeface="ＭＳ Ｐゴシック"/>
              </a:rPr>
              <a:t>データ転送コスト</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ダウンロードデータ転送</a:t>
            </a:r>
            <a:r>
              <a:rPr lang="ja-JP" altLang="en-US" sz="1400" dirty="0">
                <a:solidFill>
                  <a:srgbClr val="FFFFFF"/>
                </a:solidFill>
                <a:latin typeface="ＭＳ Ｐゴシック"/>
                <a:ea typeface="ＭＳ Ｐゴシック"/>
                <a:cs typeface="ＭＳ Ｐゴシック"/>
              </a:rPr>
              <a:t>（外部へのデータ持ちだし</a:t>
            </a:r>
            <a:r>
              <a:rPr lang="ja-JP" altLang="en-US" sz="1400" dirty="0" smtClean="0">
                <a:solidFill>
                  <a:srgbClr val="FFFFFF"/>
                </a:solidFill>
                <a:latin typeface="ＭＳ Ｐゴシック"/>
                <a:ea typeface="ＭＳ Ｐゴシック"/>
                <a:cs typeface="ＭＳ Ｐゴシック"/>
              </a:rPr>
              <a:t>）</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外部ネットワーク回線費用（閉域網、国際回線等）</a:t>
            </a:r>
          </a:p>
          <a:p>
            <a:pPr marL="285750" indent="-285750">
              <a:buFont typeface="Wingdings" charset="2"/>
              <a:buChar char="l"/>
            </a:pPr>
            <a:r>
              <a:rPr kumimoji="1" lang="ja-JP" altLang="en-US" dirty="0" smtClean="0">
                <a:solidFill>
                  <a:srgbClr val="FFFFFF"/>
                </a:solidFill>
                <a:latin typeface="ＭＳ Ｐゴシック"/>
                <a:ea typeface="ＭＳ Ｐゴシック"/>
                <a:cs typeface="ＭＳ Ｐゴシック"/>
              </a:rPr>
              <a:t>社員人件費</a:t>
            </a:r>
          </a:p>
          <a:p>
            <a:pPr marL="742950" lvl="1" indent="-285750">
              <a:buFont typeface="Wingdings" charset="2"/>
              <a:buChar char="Ø"/>
            </a:pPr>
            <a:r>
              <a:rPr kumimoji="1" lang="ja-JP" altLang="en-US" sz="1400" dirty="0" smtClean="0">
                <a:solidFill>
                  <a:srgbClr val="FFFFFF"/>
                </a:solidFill>
                <a:latin typeface="ＭＳ Ｐゴシック"/>
                <a:ea typeface="ＭＳ Ｐゴシック"/>
                <a:cs typeface="ＭＳ Ｐゴシック"/>
              </a:rPr>
              <a:t>運用管理などに関わる社員の人件費はクラウドに機能が移管してもそのまま残存</a:t>
            </a:r>
            <a:endParaRPr kumimoji="1" lang="ja-JP" altLang="en-US" sz="1400" dirty="0">
              <a:solidFill>
                <a:srgbClr val="FFFFFF"/>
              </a:solidFill>
              <a:latin typeface="ＭＳ Ｐゴシック"/>
              <a:ea typeface="ＭＳ Ｐゴシック"/>
              <a:cs typeface="ＭＳ Ｐゴシック"/>
            </a:endParaRPr>
          </a:p>
        </p:txBody>
      </p:sp>
      <p:sp>
        <p:nvSpPr>
          <p:cNvPr id="7" name="四角形吹き出し 6"/>
          <p:cNvSpPr/>
          <p:nvPr/>
        </p:nvSpPr>
        <p:spPr>
          <a:xfrm>
            <a:off x="6300192" y="3068960"/>
            <a:ext cx="2717658" cy="477800"/>
          </a:xfrm>
          <a:prstGeom prst="wedgeRectCallout">
            <a:avLst>
              <a:gd name="adj1" fmla="val 10301"/>
              <a:gd name="adj2" fmla="val -100337"/>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kumimoji="1" lang="en-US" altLang="ja-JP" sz="1200" dirty="0" smtClean="0">
                <a:solidFill>
                  <a:srgbClr val="FFFFFF"/>
                </a:solidFill>
                <a:latin typeface="Meiryo" charset="-128"/>
                <a:ea typeface="Meiryo" charset="-128"/>
                <a:cs typeface="Meiryo" charset="-128"/>
              </a:rPr>
              <a:t>SI</a:t>
            </a:r>
            <a:r>
              <a:rPr kumimoji="1" lang="ja-JP" altLang="en-US" sz="1200" dirty="0" smtClean="0">
                <a:solidFill>
                  <a:srgbClr val="FFFFFF"/>
                </a:solidFill>
                <a:latin typeface="Meiryo" charset="-128"/>
                <a:ea typeface="Meiryo" charset="-128"/>
                <a:cs typeface="Meiryo" charset="-128"/>
              </a:rPr>
              <a:t>事業者によっては、サーバー台数を増やそうとする場合がある！</a:t>
            </a:r>
            <a:endParaRPr kumimoji="1" lang="ja-JP" altLang="en-US" sz="1200" dirty="0">
              <a:solidFill>
                <a:srgbClr val="FFFFFF"/>
              </a:solidFill>
              <a:latin typeface="Meiryo" charset="-128"/>
              <a:ea typeface="Meiryo" charset="-128"/>
              <a:cs typeface="Meiryo" charset="-128"/>
            </a:endParaRPr>
          </a:p>
        </p:txBody>
      </p:sp>
    </p:spTree>
    <p:extLst>
      <p:ext uri="{BB962C8B-B14F-4D97-AF65-F5344CB8AC3E}">
        <p14:creationId xmlns:p14="http://schemas.microsoft.com/office/powerpoint/2010/main" val="110339502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正方形/長方形 43"/>
          <p:cNvSpPr/>
          <p:nvPr/>
        </p:nvSpPr>
        <p:spPr>
          <a:xfrm>
            <a:off x="3347863" y="1194249"/>
            <a:ext cx="5233993" cy="4149646"/>
          </a:xfrm>
          <a:prstGeom prst="rect">
            <a:avLst/>
          </a:prstGeom>
          <a:solidFill>
            <a:schemeClr val="tx2">
              <a:lumMod val="60000"/>
              <a:lumOff val="40000"/>
              <a:alpha val="2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正方形/長方形 42"/>
          <p:cNvSpPr/>
          <p:nvPr/>
        </p:nvSpPr>
        <p:spPr>
          <a:xfrm>
            <a:off x="3385014" y="2477770"/>
            <a:ext cx="3892976" cy="2816449"/>
          </a:xfrm>
          <a:prstGeom prst="rect">
            <a:avLst/>
          </a:prstGeom>
          <a:solidFill>
            <a:schemeClr val="tx2">
              <a:lumMod val="60000"/>
              <a:lumOff val="40000"/>
              <a:alpha val="2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正方形/長方形 41"/>
          <p:cNvSpPr/>
          <p:nvPr/>
        </p:nvSpPr>
        <p:spPr>
          <a:xfrm>
            <a:off x="3347864" y="3436350"/>
            <a:ext cx="2662004" cy="1907546"/>
          </a:xfrm>
          <a:prstGeom prst="rect">
            <a:avLst/>
          </a:prstGeom>
          <a:solidFill>
            <a:srgbClr val="0432FF">
              <a:alpha val="11000"/>
            </a:srgb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クラウドサービスのコスト構造</a:t>
            </a:r>
            <a:endParaRPr kumimoji="1" lang="ja-JP" altLang="en-US" dirty="0"/>
          </a:p>
        </p:txBody>
      </p:sp>
      <p:sp>
        <p:nvSpPr>
          <p:cNvPr id="3" name="スライド番号プレースホルダー 2"/>
          <p:cNvSpPr>
            <a:spLocks noGrp="1"/>
          </p:cNvSpPr>
          <p:nvPr>
            <p:ph type="sldNum" sz="quarter" idx="12"/>
          </p:nvPr>
        </p:nvSpPr>
        <p:spPr>
          <a:xfrm>
            <a:off x="6948264" y="6652989"/>
            <a:ext cx="2133600" cy="217800"/>
          </a:xfrm>
        </p:spPr>
        <p:txBody>
          <a:bodyPr/>
          <a:lstStyle/>
          <a:p>
            <a:fld id="{8FF8CC5D-A65D-5946-99B5-645367A967AD}" type="slidenum">
              <a:rPr kumimoji="1" lang="ja-JP" altLang="en-US" smtClean="0"/>
              <a:t>91</a:t>
            </a:fld>
            <a:endParaRPr kumimoji="1" lang="ja-JP" altLang="en-US"/>
          </a:p>
        </p:txBody>
      </p:sp>
      <p:sp>
        <p:nvSpPr>
          <p:cNvPr id="4" name="正方形/長方形 3"/>
          <p:cNvSpPr/>
          <p:nvPr/>
        </p:nvSpPr>
        <p:spPr>
          <a:xfrm>
            <a:off x="467544" y="1488461"/>
            <a:ext cx="2880320" cy="936104"/>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Meiryo" charset="-128"/>
                <a:ea typeface="Meiryo" charset="-128"/>
                <a:cs typeface="Meiryo" charset="-128"/>
              </a:rPr>
              <a:t>アプリケーション</a:t>
            </a:r>
          </a:p>
          <a:p>
            <a:pPr algn="ctr"/>
            <a:r>
              <a:rPr kumimoji="1" lang="ja-JP" altLang="en-US" sz="1400" dirty="0" smtClean="0">
                <a:solidFill>
                  <a:srgbClr val="FFFFFF"/>
                </a:solidFill>
                <a:latin typeface="Meiryo" charset="-128"/>
                <a:ea typeface="Meiryo" charset="-128"/>
                <a:cs typeface="Meiryo" charset="-128"/>
              </a:rPr>
              <a:t>ライセンス・構築（減価償却）</a:t>
            </a:r>
          </a:p>
          <a:p>
            <a:pPr algn="ctr"/>
            <a:endParaRPr kumimoji="1" lang="ja-JP" altLang="en-US" sz="1400" dirty="0">
              <a:solidFill>
                <a:srgbClr val="FFFFFF"/>
              </a:solidFill>
              <a:latin typeface="Meiryo" charset="-128"/>
              <a:ea typeface="Meiryo" charset="-128"/>
              <a:cs typeface="Meiryo" charset="-128"/>
            </a:endParaRPr>
          </a:p>
        </p:txBody>
      </p:sp>
      <p:sp>
        <p:nvSpPr>
          <p:cNvPr id="5" name="正方形/長方形 4"/>
          <p:cNvSpPr/>
          <p:nvPr/>
        </p:nvSpPr>
        <p:spPr>
          <a:xfrm>
            <a:off x="467544" y="2462406"/>
            <a:ext cx="2880320" cy="936104"/>
          </a:xfrm>
          <a:prstGeom prst="rect">
            <a:avLst/>
          </a:prstGeom>
          <a:solidFill>
            <a:schemeClr val="tx2">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Meiryo" charset="-128"/>
                <a:ea typeface="Meiryo" charset="-128"/>
                <a:cs typeface="Meiryo" charset="-128"/>
              </a:rPr>
              <a:t>開発・実行環境</a:t>
            </a:r>
          </a:p>
          <a:p>
            <a:pPr algn="ctr"/>
            <a:r>
              <a:rPr kumimoji="1" lang="ja-JP" altLang="en-US" sz="1400" dirty="0" smtClean="0">
                <a:solidFill>
                  <a:srgbClr val="FFFFFF"/>
                </a:solidFill>
                <a:latin typeface="Meiryo" charset="-128"/>
                <a:ea typeface="Meiryo" charset="-128"/>
                <a:cs typeface="Meiryo" charset="-128"/>
              </a:rPr>
              <a:t>ライセンス・構築（減価償却）</a:t>
            </a:r>
          </a:p>
          <a:p>
            <a:pPr algn="ctr"/>
            <a:endParaRPr kumimoji="1" lang="ja-JP" altLang="en-US" sz="1400" dirty="0">
              <a:solidFill>
                <a:srgbClr val="FFFFFF"/>
              </a:solidFill>
              <a:latin typeface="Meiryo" charset="-128"/>
              <a:ea typeface="Meiryo" charset="-128"/>
              <a:cs typeface="Meiryo" charset="-128"/>
            </a:endParaRPr>
          </a:p>
        </p:txBody>
      </p:sp>
      <p:sp>
        <p:nvSpPr>
          <p:cNvPr id="6" name="正方形/長方形 5"/>
          <p:cNvSpPr/>
          <p:nvPr/>
        </p:nvSpPr>
        <p:spPr>
          <a:xfrm>
            <a:off x="467544" y="3436351"/>
            <a:ext cx="2880320" cy="936104"/>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Meiryo" charset="-128"/>
                <a:ea typeface="Meiryo" charset="-128"/>
                <a:cs typeface="Meiryo" charset="-128"/>
              </a:rPr>
              <a:t>ハードウェア</a:t>
            </a:r>
          </a:p>
          <a:p>
            <a:pPr algn="ctr"/>
            <a:r>
              <a:rPr kumimoji="1" lang="ja-JP" altLang="en-US" sz="1400" dirty="0" smtClean="0">
                <a:solidFill>
                  <a:srgbClr val="FFFFFF"/>
                </a:solidFill>
                <a:latin typeface="Meiryo" charset="-128"/>
                <a:ea typeface="Meiryo" charset="-128"/>
                <a:cs typeface="Meiryo" charset="-128"/>
              </a:rPr>
              <a:t>調達・構築（減価償却</a:t>
            </a:r>
            <a:r>
              <a:rPr kumimoji="1" lang="en-US" altLang="ja-JP" sz="1400" dirty="0" smtClean="0">
                <a:solidFill>
                  <a:srgbClr val="FFFFFF"/>
                </a:solidFill>
                <a:latin typeface="Meiryo" charset="-128"/>
                <a:ea typeface="Meiryo" charset="-128"/>
                <a:cs typeface="Meiryo" charset="-128"/>
              </a:rPr>
              <a:t>/</a:t>
            </a:r>
            <a:r>
              <a:rPr kumimoji="1" lang="ja-JP" altLang="en-US" sz="1400" dirty="0" smtClean="0">
                <a:solidFill>
                  <a:srgbClr val="FFFFFF"/>
                </a:solidFill>
                <a:latin typeface="Meiryo" charset="-128"/>
                <a:ea typeface="Meiryo" charset="-128"/>
                <a:cs typeface="Meiryo" charset="-128"/>
              </a:rPr>
              <a:t>リース）</a:t>
            </a:r>
          </a:p>
          <a:p>
            <a:pPr algn="ctr"/>
            <a:endParaRPr kumimoji="1" lang="ja-JP" altLang="en-US" sz="1400" dirty="0">
              <a:solidFill>
                <a:srgbClr val="FFFFFF"/>
              </a:solidFill>
              <a:latin typeface="Meiryo" charset="-128"/>
              <a:ea typeface="Meiryo" charset="-128"/>
              <a:cs typeface="Meiryo" charset="-128"/>
            </a:endParaRPr>
          </a:p>
        </p:txBody>
      </p:sp>
      <p:sp>
        <p:nvSpPr>
          <p:cNvPr id="7" name="正方形/長方形 6"/>
          <p:cNvSpPr/>
          <p:nvPr/>
        </p:nvSpPr>
        <p:spPr>
          <a:xfrm>
            <a:off x="467544" y="4410296"/>
            <a:ext cx="2880320" cy="936104"/>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Meiryo" charset="-128"/>
                <a:ea typeface="Meiryo" charset="-128"/>
                <a:cs typeface="Meiryo" charset="-128"/>
              </a:rPr>
              <a:t>データセンター・設備</a:t>
            </a:r>
          </a:p>
          <a:p>
            <a:pPr algn="ctr"/>
            <a:r>
              <a:rPr kumimoji="1" lang="ja-JP" altLang="en-US" sz="1400" dirty="0" smtClean="0">
                <a:solidFill>
                  <a:srgbClr val="FFFFFF"/>
                </a:solidFill>
                <a:latin typeface="Meiryo" charset="-128"/>
                <a:ea typeface="Meiryo" charset="-128"/>
                <a:cs typeface="Meiryo" charset="-128"/>
              </a:rPr>
              <a:t>設置費用・電気料金・賃借料金</a:t>
            </a:r>
          </a:p>
          <a:p>
            <a:pPr algn="ctr"/>
            <a:endParaRPr kumimoji="1" lang="ja-JP" altLang="en-US" sz="1400" dirty="0">
              <a:solidFill>
                <a:srgbClr val="FFFFFF"/>
              </a:solidFill>
              <a:latin typeface="Meiryo" charset="-128"/>
              <a:ea typeface="Meiryo" charset="-128"/>
              <a:cs typeface="Meiryo" charset="-128"/>
            </a:endParaRPr>
          </a:p>
        </p:txBody>
      </p:sp>
      <p:sp>
        <p:nvSpPr>
          <p:cNvPr id="13" name="正方形/長方形 12"/>
          <p:cNvSpPr/>
          <p:nvPr/>
        </p:nvSpPr>
        <p:spPr>
          <a:xfrm>
            <a:off x="4800600" y="3436351"/>
            <a:ext cx="1209268" cy="1910049"/>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smtClean="0">
                <a:solidFill>
                  <a:srgbClr val="FFFFFF"/>
                </a:solidFill>
                <a:latin typeface="Meiryo" charset="-128"/>
                <a:ea typeface="Meiryo" charset="-128"/>
                <a:cs typeface="Meiryo" charset="-128"/>
              </a:rPr>
              <a:t>IaaS</a:t>
            </a:r>
            <a:endParaRPr kumimoji="1" lang="ja-JP" altLang="en-US" sz="1400" dirty="0">
              <a:solidFill>
                <a:srgbClr val="FFFFFF"/>
              </a:solidFill>
              <a:latin typeface="Meiryo" charset="-128"/>
              <a:ea typeface="Meiryo" charset="-128"/>
              <a:cs typeface="Meiryo" charset="-128"/>
            </a:endParaRPr>
          </a:p>
        </p:txBody>
      </p:sp>
      <p:sp>
        <p:nvSpPr>
          <p:cNvPr id="14" name="正方形/長方形 13"/>
          <p:cNvSpPr/>
          <p:nvPr/>
        </p:nvSpPr>
        <p:spPr>
          <a:xfrm>
            <a:off x="6084168" y="2462407"/>
            <a:ext cx="1193822" cy="2881488"/>
          </a:xfrm>
          <a:prstGeom prst="rect">
            <a:avLst/>
          </a:prstGeom>
          <a:solidFill>
            <a:srgbClr val="407AA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smtClean="0">
                <a:solidFill>
                  <a:srgbClr val="FFFFFF"/>
                </a:solidFill>
                <a:latin typeface="Meiryo" charset="-128"/>
                <a:ea typeface="Meiryo" charset="-128"/>
                <a:cs typeface="Meiryo" charset="-128"/>
              </a:rPr>
              <a:t>PaaS</a:t>
            </a:r>
            <a:endParaRPr kumimoji="1" lang="ja-JP" altLang="en-US" sz="1400" dirty="0">
              <a:solidFill>
                <a:srgbClr val="FFFFFF"/>
              </a:solidFill>
              <a:latin typeface="Meiryo" charset="-128"/>
              <a:ea typeface="Meiryo" charset="-128"/>
              <a:cs typeface="Meiryo" charset="-128"/>
            </a:endParaRPr>
          </a:p>
        </p:txBody>
      </p:sp>
      <p:sp>
        <p:nvSpPr>
          <p:cNvPr id="15" name="正方形/長方形 14"/>
          <p:cNvSpPr/>
          <p:nvPr/>
        </p:nvSpPr>
        <p:spPr>
          <a:xfrm>
            <a:off x="7380312" y="1196753"/>
            <a:ext cx="1209268" cy="4147142"/>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Meiryo" charset="-128"/>
                <a:ea typeface="Meiryo" charset="-128"/>
                <a:cs typeface="Meiryo" charset="-128"/>
              </a:rPr>
              <a:t>SaaS</a:t>
            </a:r>
            <a:endParaRPr kumimoji="1" lang="ja-JP" altLang="en-US" sz="1400" dirty="0">
              <a:solidFill>
                <a:srgbClr val="FFFFFF"/>
              </a:solidFill>
              <a:latin typeface="Meiryo" charset="-128"/>
              <a:ea typeface="Meiryo" charset="-128"/>
              <a:cs typeface="Meiryo" charset="-128"/>
            </a:endParaRPr>
          </a:p>
        </p:txBody>
      </p:sp>
      <p:sp>
        <p:nvSpPr>
          <p:cNvPr id="16" name="正方形/長方形 15"/>
          <p:cNvSpPr/>
          <p:nvPr/>
        </p:nvSpPr>
        <p:spPr>
          <a:xfrm>
            <a:off x="4816046" y="5411060"/>
            <a:ext cx="1193822" cy="253865"/>
          </a:xfrm>
          <a:prstGeom prst="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endParaRPr kumimoji="1" lang="ja-JP" altLang="en-US" sz="1600" dirty="0">
              <a:solidFill>
                <a:srgbClr val="FFFFFF"/>
              </a:solidFill>
              <a:latin typeface="Meiryo" charset="-128"/>
              <a:ea typeface="Meiryo" charset="-128"/>
              <a:cs typeface="Meiryo" charset="-128"/>
            </a:endParaRPr>
          </a:p>
        </p:txBody>
      </p:sp>
      <p:sp>
        <p:nvSpPr>
          <p:cNvPr id="17" name="正方形/長方形 16"/>
          <p:cNvSpPr/>
          <p:nvPr/>
        </p:nvSpPr>
        <p:spPr>
          <a:xfrm>
            <a:off x="6084168" y="5411060"/>
            <a:ext cx="1193822" cy="576064"/>
          </a:xfrm>
          <a:prstGeom prst="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endParaRPr kumimoji="1" lang="ja-JP" altLang="en-US" sz="1600" dirty="0">
              <a:solidFill>
                <a:srgbClr val="FFFFFF"/>
              </a:solidFill>
              <a:latin typeface="Meiryo" charset="-128"/>
              <a:ea typeface="Meiryo" charset="-128"/>
              <a:cs typeface="Meiryo" charset="-128"/>
            </a:endParaRPr>
          </a:p>
        </p:txBody>
      </p:sp>
      <p:sp>
        <p:nvSpPr>
          <p:cNvPr id="18" name="正方形/長方形 17"/>
          <p:cNvSpPr/>
          <p:nvPr/>
        </p:nvSpPr>
        <p:spPr>
          <a:xfrm>
            <a:off x="7388035" y="5411060"/>
            <a:ext cx="1193822" cy="918446"/>
          </a:xfrm>
          <a:prstGeom prst="rect">
            <a:avLst/>
          </a:prstGeom>
          <a:solidFill>
            <a:schemeClr val="accent3">
              <a:lumMod val="60000"/>
              <a:lumOff val="4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endParaRPr kumimoji="1" lang="ja-JP" altLang="en-US" sz="1600" dirty="0">
              <a:solidFill>
                <a:srgbClr val="FFFFFF"/>
              </a:solidFill>
              <a:latin typeface="Meiryo" charset="-128"/>
              <a:ea typeface="Meiryo" charset="-128"/>
              <a:cs typeface="Meiryo" charset="-128"/>
            </a:endParaRPr>
          </a:p>
        </p:txBody>
      </p:sp>
      <p:cxnSp>
        <p:nvCxnSpPr>
          <p:cNvPr id="21" name="カギ線コネクタ 20"/>
          <p:cNvCxnSpPr>
            <a:endCxn id="16" idx="1"/>
          </p:cNvCxnSpPr>
          <p:nvPr/>
        </p:nvCxnSpPr>
        <p:spPr>
          <a:xfrm rot="16200000" flipH="1">
            <a:off x="3904692" y="4626639"/>
            <a:ext cx="1146616" cy="676092"/>
          </a:xfrm>
          <a:prstGeom prst="bentConnector2">
            <a:avLst/>
          </a:prstGeom>
          <a:ln>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25" name="カギ線コネクタ 24"/>
          <p:cNvCxnSpPr/>
          <p:nvPr/>
        </p:nvCxnSpPr>
        <p:spPr>
          <a:xfrm rot="16200000" flipH="1">
            <a:off x="3732159" y="3518272"/>
            <a:ext cx="2471774" cy="2232249"/>
          </a:xfrm>
          <a:prstGeom prst="bentConnector3">
            <a:avLst>
              <a:gd name="adj1" fmla="val 100175"/>
            </a:avLst>
          </a:prstGeom>
          <a:ln>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cxnSp>
        <p:nvCxnSpPr>
          <p:cNvPr id="35" name="カギ線コネクタ 34"/>
          <p:cNvCxnSpPr/>
          <p:nvPr/>
        </p:nvCxnSpPr>
        <p:spPr>
          <a:xfrm rot="16200000" flipH="1">
            <a:off x="3137540" y="1914808"/>
            <a:ext cx="4676843" cy="3824147"/>
          </a:xfrm>
          <a:prstGeom prst="bentConnector3">
            <a:avLst>
              <a:gd name="adj1" fmla="val 100115"/>
            </a:avLst>
          </a:prstGeom>
          <a:ln>
            <a:solidFill>
              <a:schemeClr val="accent3">
                <a:lumMod val="7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8" name="正方形/長方形 7"/>
          <p:cNvSpPr/>
          <p:nvPr/>
        </p:nvSpPr>
        <p:spPr>
          <a:xfrm>
            <a:off x="467544" y="2170699"/>
            <a:ext cx="3816424" cy="25386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kumimoji="1" lang="ja-JP" altLang="en-US" sz="1600" smtClean="0">
                <a:solidFill>
                  <a:srgbClr val="FFFFFF"/>
                </a:solidFill>
                <a:latin typeface="Meiryo" charset="-128"/>
                <a:ea typeface="Meiryo" charset="-128"/>
                <a:cs typeface="Meiryo" charset="-128"/>
              </a:rPr>
              <a:t>運用管理</a:t>
            </a:r>
            <a:endParaRPr kumimoji="1" lang="ja-JP" altLang="en-US" sz="1600" dirty="0">
              <a:solidFill>
                <a:srgbClr val="FFFFFF"/>
              </a:solidFill>
              <a:latin typeface="Meiryo" charset="-128"/>
              <a:ea typeface="Meiryo" charset="-128"/>
              <a:cs typeface="Meiryo" charset="-128"/>
            </a:endParaRPr>
          </a:p>
        </p:txBody>
      </p:sp>
      <p:sp>
        <p:nvSpPr>
          <p:cNvPr id="9" name="正方形/長方形 8"/>
          <p:cNvSpPr/>
          <p:nvPr/>
        </p:nvSpPr>
        <p:spPr>
          <a:xfrm>
            <a:off x="451657" y="1196752"/>
            <a:ext cx="3816424" cy="25386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kumimoji="1" lang="ja-JP" altLang="en-US" sz="1600" smtClean="0">
                <a:solidFill>
                  <a:srgbClr val="FFFFFF"/>
                </a:solidFill>
                <a:latin typeface="Meiryo" charset="-128"/>
                <a:ea typeface="Meiryo" charset="-128"/>
                <a:cs typeface="Meiryo" charset="-128"/>
              </a:rPr>
              <a:t>サポート・ヘルプデスク</a:t>
            </a:r>
            <a:endParaRPr kumimoji="1" lang="ja-JP" altLang="en-US" sz="1600" dirty="0">
              <a:solidFill>
                <a:srgbClr val="FFFFFF"/>
              </a:solidFill>
              <a:latin typeface="Meiryo" charset="-128"/>
              <a:ea typeface="Meiryo" charset="-128"/>
              <a:cs typeface="Meiryo" charset="-128"/>
            </a:endParaRPr>
          </a:p>
        </p:txBody>
      </p:sp>
      <p:sp>
        <p:nvSpPr>
          <p:cNvPr id="10" name="正方形/長方形 9"/>
          <p:cNvSpPr/>
          <p:nvPr/>
        </p:nvSpPr>
        <p:spPr>
          <a:xfrm>
            <a:off x="467544" y="3144643"/>
            <a:ext cx="3816424" cy="25386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kumimoji="1" lang="ja-JP" altLang="en-US" sz="1600" smtClean="0">
                <a:solidFill>
                  <a:srgbClr val="FFFFFF"/>
                </a:solidFill>
                <a:latin typeface="Meiryo" charset="-128"/>
                <a:ea typeface="Meiryo" charset="-128"/>
                <a:cs typeface="Meiryo" charset="-128"/>
              </a:rPr>
              <a:t>運用管理</a:t>
            </a:r>
            <a:endParaRPr kumimoji="1" lang="ja-JP" altLang="en-US" sz="1600" dirty="0">
              <a:solidFill>
                <a:srgbClr val="FFFFFF"/>
              </a:solidFill>
              <a:latin typeface="Meiryo" charset="-128"/>
              <a:ea typeface="Meiryo" charset="-128"/>
              <a:cs typeface="Meiryo" charset="-128"/>
            </a:endParaRPr>
          </a:p>
        </p:txBody>
      </p:sp>
      <p:sp>
        <p:nvSpPr>
          <p:cNvPr id="11" name="正方形/長方形 10"/>
          <p:cNvSpPr/>
          <p:nvPr/>
        </p:nvSpPr>
        <p:spPr>
          <a:xfrm>
            <a:off x="467544" y="4118590"/>
            <a:ext cx="3816424" cy="25386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kumimoji="1" lang="ja-JP" altLang="en-US" sz="1600" smtClean="0">
                <a:solidFill>
                  <a:srgbClr val="FFFFFF"/>
                </a:solidFill>
                <a:latin typeface="Meiryo" charset="-128"/>
                <a:ea typeface="Meiryo" charset="-128"/>
                <a:cs typeface="Meiryo" charset="-128"/>
              </a:rPr>
              <a:t>運用管理</a:t>
            </a:r>
            <a:endParaRPr kumimoji="1" lang="ja-JP" altLang="en-US" sz="1600" dirty="0">
              <a:solidFill>
                <a:srgbClr val="FFFFFF"/>
              </a:solidFill>
              <a:latin typeface="Meiryo" charset="-128"/>
              <a:ea typeface="Meiryo" charset="-128"/>
              <a:cs typeface="Meiryo" charset="-128"/>
            </a:endParaRPr>
          </a:p>
        </p:txBody>
      </p:sp>
      <p:sp>
        <p:nvSpPr>
          <p:cNvPr id="12" name="正方形/長方形 11"/>
          <p:cNvSpPr/>
          <p:nvPr/>
        </p:nvSpPr>
        <p:spPr>
          <a:xfrm>
            <a:off x="467544" y="5092535"/>
            <a:ext cx="3816424" cy="253865"/>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t"/>
          <a:lstStyle/>
          <a:p>
            <a:pPr algn="ctr"/>
            <a:r>
              <a:rPr kumimoji="1" lang="ja-JP" altLang="en-US" sz="1600" smtClean="0">
                <a:solidFill>
                  <a:srgbClr val="FFFFFF"/>
                </a:solidFill>
                <a:latin typeface="Meiryo" charset="-128"/>
                <a:ea typeface="Meiryo" charset="-128"/>
                <a:cs typeface="Meiryo" charset="-128"/>
              </a:rPr>
              <a:t>運用管理</a:t>
            </a:r>
            <a:endParaRPr kumimoji="1" lang="ja-JP" altLang="en-US" sz="1600" dirty="0">
              <a:solidFill>
                <a:srgbClr val="FFFFFF"/>
              </a:solidFill>
              <a:latin typeface="Meiryo" charset="-128"/>
              <a:ea typeface="Meiryo" charset="-128"/>
              <a:cs typeface="Meiryo" charset="-128"/>
            </a:endParaRPr>
          </a:p>
        </p:txBody>
      </p:sp>
      <p:sp>
        <p:nvSpPr>
          <p:cNvPr id="41" name="ホームベース 40"/>
          <p:cNvSpPr/>
          <p:nvPr/>
        </p:nvSpPr>
        <p:spPr>
          <a:xfrm>
            <a:off x="467544" y="5537993"/>
            <a:ext cx="2880320" cy="791513"/>
          </a:xfrm>
          <a:prstGeom prst="homePlate">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sz="1600" dirty="0" smtClean="0">
                <a:solidFill>
                  <a:srgbClr val="FFFFFF"/>
                </a:solidFill>
                <a:latin typeface="Meiryo" charset="-128"/>
                <a:ea typeface="Meiryo" charset="-128"/>
                <a:cs typeface="Meiryo" charset="-128"/>
              </a:rPr>
              <a:t>社員が行っている場合</a:t>
            </a:r>
          </a:p>
          <a:p>
            <a:pPr algn="ctr"/>
            <a:r>
              <a:rPr lang="ja-JP" altLang="en-US" sz="1600" dirty="0" smtClean="0">
                <a:solidFill>
                  <a:srgbClr val="FFFFFF"/>
                </a:solidFill>
                <a:latin typeface="Meiryo" charset="-128"/>
                <a:ea typeface="Meiryo" charset="-128"/>
                <a:cs typeface="Meiryo" charset="-128"/>
              </a:rPr>
              <a:t>運用コストは削減されない</a:t>
            </a:r>
            <a:endParaRPr lang="ja-JP" altLang="en-US" sz="1600" dirty="0">
              <a:solidFill>
                <a:srgbClr val="FFFFFF"/>
              </a:solidFill>
              <a:latin typeface="Meiryo" charset="-128"/>
              <a:ea typeface="Meiryo" charset="-128"/>
              <a:cs typeface="Meiryo" charset="-128"/>
            </a:endParaRPr>
          </a:p>
        </p:txBody>
      </p:sp>
    </p:spTree>
    <p:extLst>
      <p:ext uri="{BB962C8B-B14F-4D97-AF65-F5344CB8AC3E}">
        <p14:creationId xmlns:p14="http://schemas.microsoft.com/office/powerpoint/2010/main" val="123884290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5750754" y="797641"/>
            <a:ext cx="3213734" cy="5727704"/>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lang="ja-JP" altLang="en-US" dirty="0"/>
              <a:t>クラウドサービスのコスト構造</a:t>
            </a:r>
            <a:endParaRPr kumimoji="1" lang="ja-JP" altLang="en-US" dirty="0"/>
          </a:p>
        </p:txBody>
      </p:sp>
      <p:sp>
        <p:nvSpPr>
          <p:cNvPr id="3" name="スライド番号プレースホルダー 2"/>
          <p:cNvSpPr>
            <a:spLocks noGrp="1"/>
          </p:cNvSpPr>
          <p:nvPr>
            <p:ph type="sldNum" sz="quarter" idx="12"/>
          </p:nvPr>
        </p:nvSpPr>
        <p:spPr>
          <a:xfrm>
            <a:off x="6943799" y="6640200"/>
            <a:ext cx="2133600" cy="217800"/>
          </a:xfrm>
        </p:spPr>
        <p:txBody>
          <a:bodyPr/>
          <a:lstStyle/>
          <a:p>
            <a:fld id="{8FF8CC5D-A65D-5946-99B5-645367A967AD}" type="slidenum">
              <a:rPr kumimoji="1" lang="ja-JP" altLang="en-US" smtClean="0"/>
              <a:t>92</a:t>
            </a:fld>
            <a:endParaRPr kumimoji="1" lang="ja-JP" altLang="en-US"/>
          </a:p>
        </p:txBody>
      </p:sp>
      <p:sp>
        <p:nvSpPr>
          <p:cNvPr id="4" name="正方形/長方形 3"/>
          <p:cNvSpPr/>
          <p:nvPr/>
        </p:nvSpPr>
        <p:spPr>
          <a:xfrm>
            <a:off x="180636" y="908720"/>
            <a:ext cx="8306422" cy="828622"/>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188215" y="1850040"/>
            <a:ext cx="8306422" cy="828622"/>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188215" y="2759596"/>
            <a:ext cx="8306422" cy="828622"/>
          </a:xfrm>
          <a:prstGeom prst="rect">
            <a:avLst/>
          </a:prstGeom>
          <a:solidFill>
            <a:schemeClr val="accent6">
              <a:lumMod val="40000"/>
              <a:lumOff val="6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180636" y="3717032"/>
            <a:ext cx="8306422" cy="828622"/>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180636" y="4688610"/>
            <a:ext cx="8306422" cy="828622"/>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ホームベース 8"/>
          <p:cNvSpPr/>
          <p:nvPr/>
        </p:nvSpPr>
        <p:spPr>
          <a:xfrm>
            <a:off x="278145" y="1026466"/>
            <a:ext cx="1800201" cy="618143"/>
          </a:xfrm>
          <a:prstGeom prst="homePlat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mtClean="0">
                <a:solidFill>
                  <a:srgbClr val="FFFFFF"/>
                </a:solidFill>
                <a:latin typeface="Meiryo" charset="-128"/>
                <a:ea typeface="Meiryo" charset="-128"/>
                <a:cs typeface="Meiryo" charset="-128"/>
              </a:rPr>
              <a:t>サーバー</a:t>
            </a:r>
            <a:endParaRPr kumimoji="1" lang="ja-JP" altLang="en-US" dirty="0">
              <a:solidFill>
                <a:srgbClr val="FFFFFF"/>
              </a:solidFill>
              <a:latin typeface="Meiryo" charset="-128"/>
              <a:ea typeface="Meiryo" charset="-128"/>
              <a:cs typeface="Meiryo" charset="-128"/>
            </a:endParaRPr>
          </a:p>
        </p:txBody>
      </p:sp>
      <p:sp>
        <p:nvSpPr>
          <p:cNvPr id="10" name="ホームベース 9"/>
          <p:cNvSpPr/>
          <p:nvPr/>
        </p:nvSpPr>
        <p:spPr>
          <a:xfrm>
            <a:off x="278145" y="1967786"/>
            <a:ext cx="1800201" cy="618143"/>
          </a:xfrm>
          <a:prstGeom prst="homePlat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smtClean="0">
                <a:solidFill>
                  <a:srgbClr val="FFFFFF"/>
                </a:solidFill>
                <a:latin typeface="Meiryo" charset="-128"/>
                <a:ea typeface="Meiryo" charset="-128"/>
                <a:cs typeface="Meiryo" charset="-128"/>
              </a:rPr>
              <a:t>ストレージ</a:t>
            </a:r>
            <a:endParaRPr kumimoji="1" lang="ja-JP" altLang="en-US" dirty="0">
              <a:solidFill>
                <a:srgbClr val="FFFFFF"/>
              </a:solidFill>
              <a:latin typeface="Meiryo" charset="-128"/>
              <a:ea typeface="Meiryo" charset="-128"/>
              <a:cs typeface="Meiryo" charset="-128"/>
            </a:endParaRPr>
          </a:p>
        </p:txBody>
      </p:sp>
      <p:sp>
        <p:nvSpPr>
          <p:cNvPr id="11" name="ホームベース 10"/>
          <p:cNvSpPr/>
          <p:nvPr/>
        </p:nvSpPr>
        <p:spPr>
          <a:xfrm>
            <a:off x="278145" y="2877342"/>
            <a:ext cx="1800201" cy="618143"/>
          </a:xfrm>
          <a:prstGeom prst="homePlat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dirty="0" smtClean="0">
                <a:solidFill>
                  <a:srgbClr val="FFFFFF"/>
                </a:solidFill>
                <a:latin typeface="Meiryo" charset="-128"/>
                <a:ea typeface="Meiryo" charset="-128"/>
                <a:cs typeface="Meiryo" charset="-128"/>
              </a:rPr>
              <a:t>データ転送</a:t>
            </a:r>
            <a:endParaRPr kumimoji="1" lang="ja-JP" altLang="en-US" dirty="0">
              <a:solidFill>
                <a:srgbClr val="FFFFFF"/>
              </a:solidFill>
              <a:latin typeface="Meiryo" charset="-128"/>
              <a:ea typeface="Meiryo" charset="-128"/>
              <a:cs typeface="Meiryo" charset="-128"/>
            </a:endParaRPr>
          </a:p>
        </p:txBody>
      </p:sp>
      <p:sp>
        <p:nvSpPr>
          <p:cNvPr id="12" name="ホームベース 11"/>
          <p:cNvSpPr/>
          <p:nvPr/>
        </p:nvSpPr>
        <p:spPr>
          <a:xfrm>
            <a:off x="278145" y="3837843"/>
            <a:ext cx="1800201" cy="618143"/>
          </a:xfrm>
          <a:prstGeom prst="homePlat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内部ネットワーク</a:t>
            </a:r>
            <a:endParaRPr kumimoji="1" lang="ja-JP" altLang="en-US" sz="1400" dirty="0">
              <a:solidFill>
                <a:srgbClr val="FFFFFF"/>
              </a:solidFill>
              <a:latin typeface="Meiryo" charset="-128"/>
              <a:ea typeface="Meiryo" charset="-128"/>
              <a:cs typeface="Meiryo" charset="-128"/>
            </a:endParaRPr>
          </a:p>
        </p:txBody>
      </p:sp>
      <p:sp>
        <p:nvSpPr>
          <p:cNvPr id="13" name="ホームベース 12"/>
          <p:cNvSpPr/>
          <p:nvPr/>
        </p:nvSpPr>
        <p:spPr>
          <a:xfrm>
            <a:off x="278145" y="4806356"/>
            <a:ext cx="1800201" cy="618143"/>
          </a:xfrm>
          <a:prstGeom prst="homePlat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外部ネットワーク</a:t>
            </a:r>
            <a:endParaRPr kumimoji="1" lang="ja-JP" altLang="en-US" sz="1400" dirty="0">
              <a:solidFill>
                <a:srgbClr val="FFFFFF"/>
              </a:solidFill>
              <a:latin typeface="Meiryo" charset="-128"/>
              <a:ea typeface="Meiryo" charset="-128"/>
              <a:cs typeface="Meiryo" charset="-128"/>
            </a:endParaRPr>
          </a:p>
        </p:txBody>
      </p:sp>
      <p:sp>
        <p:nvSpPr>
          <p:cNvPr id="14" name="テキスト ボックス 13"/>
          <p:cNvSpPr txBox="1"/>
          <p:nvPr/>
        </p:nvSpPr>
        <p:spPr>
          <a:xfrm>
            <a:off x="2153240" y="1131930"/>
            <a:ext cx="1467068" cy="400110"/>
          </a:xfrm>
          <a:prstGeom prst="rect">
            <a:avLst/>
          </a:prstGeom>
          <a:noFill/>
        </p:spPr>
        <p:txBody>
          <a:bodyPr wrap="none" rtlCol="0">
            <a:spAutoFit/>
          </a:bodyPr>
          <a:lstStyle/>
          <a:p>
            <a:r>
              <a:rPr kumimoji="1" lang="ja-JP" altLang="en-US" sz="2000" dirty="0" smtClean="0">
                <a:solidFill>
                  <a:srgbClr val="0432FF"/>
                </a:solidFill>
                <a:latin typeface="Meiryo" charset="-128"/>
                <a:ea typeface="Meiryo" charset="-128"/>
                <a:cs typeface="Meiryo" charset="-128"/>
              </a:rPr>
              <a:t>能力</a:t>
            </a:r>
            <a:r>
              <a:rPr kumimoji="1" lang="en-US" altLang="ja-JP" sz="2000" dirty="0" smtClean="0">
                <a:solidFill>
                  <a:srgbClr val="0432FF"/>
                </a:solidFill>
                <a:latin typeface="Meiryo" charset="-128"/>
                <a:ea typeface="Meiryo" charset="-128"/>
                <a:cs typeface="Meiryo" charset="-128"/>
              </a:rPr>
              <a:t>×</a:t>
            </a:r>
            <a:r>
              <a:rPr kumimoji="1" lang="ja-JP" altLang="en-US" sz="2000" dirty="0" smtClean="0">
                <a:solidFill>
                  <a:srgbClr val="0432FF"/>
                </a:solidFill>
                <a:latin typeface="Meiryo" charset="-128"/>
                <a:ea typeface="Meiryo" charset="-128"/>
                <a:cs typeface="Meiryo" charset="-128"/>
              </a:rPr>
              <a:t>時間</a:t>
            </a:r>
            <a:endParaRPr kumimoji="1" lang="ja-JP" altLang="en-US" sz="2000" dirty="0">
              <a:solidFill>
                <a:srgbClr val="0432FF"/>
              </a:solidFill>
              <a:latin typeface="Meiryo" charset="-128"/>
              <a:ea typeface="Meiryo" charset="-128"/>
              <a:cs typeface="Meiryo" charset="-128"/>
            </a:endParaRPr>
          </a:p>
        </p:txBody>
      </p:sp>
      <p:sp>
        <p:nvSpPr>
          <p:cNvPr id="15" name="テキスト ボックス 14"/>
          <p:cNvSpPr txBox="1"/>
          <p:nvPr/>
        </p:nvSpPr>
        <p:spPr>
          <a:xfrm>
            <a:off x="2151478" y="2081683"/>
            <a:ext cx="1210588" cy="400110"/>
          </a:xfrm>
          <a:prstGeom prst="rect">
            <a:avLst/>
          </a:prstGeom>
          <a:noFill/>
        </p:spPr>
        <p:txBody>
          <a:bodyPr wrap="none" rtlCol="0">
            <a:spAutoFit/>
          </a:bodyPr>
          <a:lstStyle/>
          <a:p>
            <a:r>
              <a:rPr kumimoji="1" lang="ja-JP" altLang="en-US" sz="2000" smtClean="0">
                <a:solidFill>
                  <a:srgbClr val="0432FF"/>
                </a:solidFill>
                <a:latin typeface="Meiryo" charset="-128"/>
                <a:ea typeface="Meiryo" charset="-128"/>
                <a:cs typeface="Meiryo" charset="-128"/>
              </a:rPr>
              <a:t>容量／月</a:t>
            </a:r>
            <a:endParaRPr kumimoji="1" lang="ja-JP" altLang="en-US" sz="2000" dirty="0">
              <a:solidFill>
                <a:srgbClr val="0432FF"/>
              </a:solidFill>
              <a:latin typeface="Meiryo" charset="-128"/>
              <a:ea typeface="Meiryo" charset="-128"/>
              <a:cs typeface="Meiryo" charset="-128"/>
            </a:endParaRPr>
          </a:p>
        </p:txBody>
      </p:sp>
      <p:sp>
        <p:nvSpPr>
          <p:cNvPr id="16" name="テキスト ボックス 15"/>
          <p:cNvSpPr txBox="1"/>
          <p:nvPr/>
        </p:nvSpPr>
        <p:spPr>
          <a:xfrm>
            <a:off x="2150926" y="2866190"/>
            <a:ext cx="1826141" cy="707886"/>
          </a:xfrm>
          <a:prstGeom prst="rect">
            <a:avLst/>
          </a:prstGeom>
          <a:noFill/>
        </p:spPr>
        <p:txBody>
          <a:bodyPr wrap="none" rtlCol="0">
            <a:spAutoFit/>
          </a:bodyPr>
          <a:lstStyle/>
          <a:p>
            <a:r>
              <a:rPr kumimoji="1" lang="ja-JP" altLang="en-US" sz="2000" dirty="0" smtClean="0">
                <a:solidFill>
                  <a:srgbClr val="0432FF"/>
                </a:solidFill>
                <a:latin typeface="Meiryo" charset="-128"/>
                <a:ea typeface="Meiryo" charset="-128"/>
                <a:cs typeface="Meiryo" charset="-128"/>
              </a:rPr>
              <a:t>転送量（</a:t>
            </a:r>
            <a:r>
              <a:rPr kumimoji="1" lang="en-US" altLang="ja-JP" sz="2000" dirty="0" smtClean="0">
                <a:solidFill>
                  <a:srgbClr val="0432FF"/>
                </a:solidFill>
                <a:latin typeface="Meiryo" charset="-128"/>
                <a:ea typeface="Meiryo" charset="-128"/>
                <a:cs typeface="Meiryo" charset="-128"/>
              </a:rPr>
              <a:t>GB</a:t>
            </a:r>
            <a:r>
              <a:rPr kumimoji="1" lang="ja-JP" altLang="en-US" sz="2000" dirty="0" smtClean="0">
                <a:solidFill>
                  <a:srgbClr val="0432FF"/>
                </a:solidFill>
                <a:latin typeface="Meiryo" charset="-128"/>
                <a:ea typeface="Meiryo" charset="-128"/>
                <a:cs typeface="Meiryo" charset="-128"/>
              </a:rPr>
              <a:t>）</a:t>
            </a:r>
            <a:endParaRPr kumimoji="1" lang="en-US" altLang="ja-JP" sz="2000" dirty="0" smtClean="0">
              <a:solidFill>
                <a:srgbClr val="0432FF"/>
              </a:solidFill>
              <a:latin typeface="Meiryo" charset="-128"/>
              <a:ea typeface="Meiryo" charset="-128"/>
              <a:cs typeface="Meiryo" charset="-128"/>
            </a:endParaRPr>
          </a:p>
          <a:p>
            <a:r>
              <a:rPr kumimoji="1" lang="ja-JP" altLang="en-US" sz="2000" dirty="0" smtClean="0">
                <a:solidFill>
                  <a:srgbClr val="0432FF"/>
                </a:solidFill>
                <a:latin typeface="Meiryo" charset="-128"/>
                <a:ea typeface="Meiryo" charset="-128"/>
                <a:cs typeface="Meiryo" charset="-128"/>
              </a:rPr>
              <a:t>ダウンロード</a:t>
            </a:r>
            <a:endParaRPr kumimoji="1" lang="ja-JP" altLang="en-US" sz="2000" dirty="0">
              <a:solidFill>
                <a:srgbClr val="0432FF"/>
              </a:solidFill>
              <a:latin typeface="Meiryo" charset="-128"/>
              <a:ea typeface="Meiryo" charset="-128"/>
              <a:cs typeface="Meiryo" charset="-128"/>
            </a:endParaRPr>
          </a:p>
        </p:txBody>
      </p:sp>
      <p:sp>
        <p:nvSpPr>
          <p:cNvPr id="17" name="テキスト ボックス 16"/>
          <p:cNvSpPr txBox="1"/>
          <p:nvPr/>
        </p:nvSpPr>
        <p:spPr>
          <a:xfrm>
            <a:off x="2151478" y="3930081"/>
            <a:ext cx="1210588" cy="400110"/>
          </a:xfrm>
          <a:prstGeom prst="rect">
            <a:avLst/>
          </a:prstGeom>
          <a:noFill/>
        </p:spPr>
        <p:txBody>
          <a:bodyPr wrap="none" rtlCol="0">
            <a:spAutoFit/>
          </a:bodyPr>
          <a:lstStyle/>
          <a:p>
            <a:r>
              <a:rPr kumimoji="1" lang="ja-JP" altLang="en-US" sz="2000" dirty="0" smtClean="0">
                <a:solidFill>
                  <a:srgbClr val="0432FF"/>
                </a:solidFill>
                <a:latin typeface="Meiryo" charset="-128"/>
                <a:ea typeface="Meiryo" charset="-128"/>
                <a:cs typeface="Meiryo" charset="-128"/>
              </a:rPr>
              <a:t>定額／月</a:t>
            </a:r>
            <a:endParaRPr kumimoji="1" lang="ja-JP" altLang="en-US" sz="2000" dirty="0">
              <a:solidFill>
                <a:srgbClr val="0432FF"/>
              </a:solidFill>
              <a:latin typeface="Meiryo" charset="-128"/>
              <a:ea typeface="Meiryo" charset="-128"/>
              <a:cs typeface="Meiryo" charset="-128"/>
            </a:endParaRPr>
          </a:p>
        </p:txBody>
      </p:sp>
      <p:sp>
        <p:nvSpPr>
          <p:cNvPr id="18" name="テキスト ボックス 17"/>
          <p:cNvSpPr txBox="1"/>
          <p:nvPr/>
        </p:nvSpPr>
        <p:spPr>
          <a:xfrm>
            <a:off x="2150354" y="4829793"/>
            <a:ext cx="1685077" cy="553998"/>
          </a:xfrm>
          <a:prstGeom prst="rect">
            <a:avLst/>
          </a:prstGeom>
          <a:noFill/>
        </p:spPr>
        <p:txBody>
          <a:bodyPr wrap="none" rtlCol="0">
            <a:spAutoFit/>
          </a:bodyPr>
          <a:lstStyle/>
          <a:p>
            <a:r>
              <a:rPr kumimoji="1" lang="ja-JP" altLang="en-US" sz="2000" dirty="0" smtClean="0">
                <a:solidFill>
                  <a:srgbClr val="0432FF"/>
                </a:solidFill>
                <a:latin typeface="Meiryo" charset="-128"/>
                <a:ea typeface="Meiryo" charset="-128"/>
                <a:cs typeface="Meiryo" charset="-128"/>
              </a:rPr>
              <a:t>転送量</a:t>
            </a:r>
          </a:p>
          <a:p>
            <a:r>
              <a:rPr kumimoji="1" lang="ja-JP" altLang="en-US" sz="1000" dirty="0" smtClean="0">
                <a:solidFill>
                  <a:srgbClr val="0432FF"/>
                </a:solidFill>
                <a:latin typeface="Meiryo" charset="-128"/>
                <a:ea typeface="Meiryo" charset="-128"/>
                <a:cs typeface="Meiryo" charset="-128"/>
              </a:rPr>
              <a:t>ポート速度</a:t>
            </a:r>
            <a:r>
              <a:rPr kumimoji="1" lang="en-US" altLang="ja-JP" sz="1000" dirty="0" smtClean="0">
                <a:solidFill>
                  <a:srgbClr val="0432FF"/>
                </a:solidFill>
                <a:latin typeface="Meiryo" charset="-128"/>
                <a:ea typeface="Meiryo" charset="-128"/>
                <a:cs typeface="Meiryo" charset="-128"/>
              </a:rPr>
              <a:t>100M</a:t>
            </a:r>
            <a:r>
              <a:rPr kumimoji="1" lang="ja-JP" altLang="en-US" sz="1000" dirty="0" smtClean="0">
                <a:solidFill>
                  <a:srgbClr val="0432FF"/>
                </a:solidFill>
                <a:latin typeface="Meiryo" charset="-128"/>
                <a:ea typeface="Meiryo" charset="-128"/>
                <a:cs typeface="Meiryo" charset="-128"/>
              </a:rPr>
              <a:t>ビット秒</a:t>
            </a:r>
            <a:endParaRPr kumimoji="1" lang="ja-JP" altLang="en-US" sz="1000" dirty="0">
              <a:solidFill>
                <a:srgbClr val="0432FF"/>
              </a:solidFill>
              <a:latin typeface="Meiryo" charset="-128"/>
              <a:ea typeface="Meiryo" charset="-128"/>
              <a:cs typeface="Meiryo" charset="-128"/>
            </a:endParaRPr>
          </a:p>
        </p:txBody>
      </p:sp>
      <p:sp>
        <p:nvSpPr>
          <p:cNvPr id="20" name="正方形/長方形 19"/>
          <p:cNvSpPr/>
          <p:nvPr/>
        </p:nvSpPr>
        <p:spPr>
          <a:xfrm>
            <a:off x="179512" y="5617823"/>
            <a:ext cx="8306422" cy="828622"/>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ホームベース 20"/>
          <p:cNvSpPr/>
          <p:nvPr/>
        </p:nvSpPr>
        <p:spPr>
          <a:xfrm>
            <a:off x="277021" y="5735569"/>
            <a:ext cx="1800201" cy="618143"/>
          </a:xfrm>
          <a:prstGeom prst="homePlate">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400" dirty="0" smtClean="0">
                <a:solidFill>
                  <a:srgbClr val="FFFFFF"/>
                </a:solidFill>
                <a:latin typeface="Meiryo" charset="-128"/>
                <a:ea typeface="Meiryo" charset="-128"/>
                <a:cs typeface="Meiryo" charset="-128"/>
              </a:rPr>
              <a:t>オプション機能</a:t>
            </a:r>
          </a:p>
          <a:p>
            <a:pPr algn="ctr"/>
            <a:r>
              <a:rPr lang="en-US" altLang="ja-JP" sz="1400" dirty="0" smtClean="0">
                <a:solidFill>
                  <a:srgbClr val="FFFFFF"/>
                </a:solidFill>
                <a:latin typeface="Meiryo" charset="-128"/>
                <a:ea typeface="Meiryo" charset="-128"/>
                <a:cs typeface="Meiryo" charset="-128"/>
              </a:rPr>
              <a:t>FW</a:t>
            </a:r>
            <a:r>
              <a:rPr lang="ja-JP" altLang="en-US" sz="1400" dirty="0" smtClean="0">
                <a:solidFill>
                  <a:srgbClr val="FFFFFF"/>
                </a:solidFill>
                <a:latin typeface="Meiryo" charset="-128"/>
                <a:ea typeface="Meiryo" charset="-128"/>
                <a:cs typeface="Meiryo" charset="-128"/>
              </a:rPr>
              <a:t>、</a:t>
            </a:r>
            <a:r>
              <a:rPr lang="en-US" altLang="ja-JP" sz="1400" dirty="0" smtClean="0">
                <a:solidFill>
                  <a:srgbClr val="FFFFFF"/>
                </a:solidFill>
                <a:latin typeface="Meiryo" charset="-128"/>
                <a:ea typeface="Meiryo" charset="-128"/>
                <a:cs typeface="Meiryo" charset="-128"/>
              </a:rPr>
              <a:t>LB</a:t>
            </a:r>
            <a:r>
              <a:rPr lang="ja-JP" altLang="en-US" sz="1400" dirty="0" smtClean="0">
                <a:solidFill>
                  <a:srgbClr val="FFFFFF"/>
                </a:solidFill>
                <a:latin typeface="Meiryo" charset="-128"/>
                <a:ea typeface="Meiryo" charset="-128"/>
                <a:cs typeface="Meiryo" charset="-128"/>
              </a:rPr>
              <a:t>など</a:t>
            </a:r>
            <a:endParaRPr kumimoji="1" lang="ja-JP" altLang="en-US" sz="1400" dirty="0">
              <a:solidFill>
                <a:srgbClr val="FFFFFF"/>
              </a:solidFill>
              <a:latin typeface="Meiryo" charset="-128"/>
              <a:ea typeface="Meiryo" charset="-128"/>
              <a:cs typeface="Meiryo" charset="-128"/>
            </a:endParaRPr>
          </a:p>
        </p:txBody>
      </p:sp>
      <p:sp>
        <p:nvSpPr>
          <p:cNvPr id="22" name="テキスト ボックス 21"/>
          <p:cNvSpPr txBox="1"/>
          <p:nvPr/>
        </p:nvSpPr>
        <p:spPr>
          <a:xfrm>
            <a:off x="2150354" y="5878245"/>
            <a:ext cx="1800493" cy="369332"/>
          </a:xfrm>
          <a:prstGeom prst="rect">
            <a:avLst/>
          </a:prstGeom>
          <a:noFill/>
        </p:spPr>
        <p:txBody>
          <a:bodyPr wrap="none" rtlCol="0">
            <a:spAutoFit/>
          </a:bodyPr>
          <a:lstStyle/>
          <a:p>
            <a:r>
              <a:rPr kumimoji="1" lang="ja-JP" altLang="en-US" dirty="0" smtClean="0">
                <a:solidFill>
                  <a:srgbClr val="0432FF"/>
                </a:solidFill>
                <a:latin typeface="Meiryo" charset="-128"/>
                <a:ea typeface="Meiryo" charset="-128"/>
                <a:cs typeface="Meiryo" charset="-128"/>
              </a:rPr>
              <a:t>オプション単位</a:t>
            </a:r>
            <a:endParaRPr kumimoji="1" lang="ja-JP" altLang="en-US" dirty="0">
              <a:solidFill>
                <a:srgbClr val="0432FF"/>
              </a:solidFill>
              <a:latin typeface="Meiryo" charset="-128"/>
              <a:ea typeface="Meiryo" charset="-128"/>
              <a:cs typeface="Meiryo" charset="-128"/>
            </a:endParaRPr>
          </a:p>
        </p:txBody>
      </p:sp>
      <p:sp>
        <p:nvSpPr>
          <p:cNvPr id="23" name="テキスト ボックス 22"/>
          <p:cNvSpPr txBox="1"/>
          <p:nvPr/>
        </p:nvSpPr>
        <p:spPr>
          <a:xfrm>
            <a:off x="3958675" y="1093136"/>
            <a:ext cx="1792079" cy="461665"/>
          </a:xfrm>
          <a:prstGeom prst="rect">
            <a:avLst/>
          </a:prstGeom>
          <a:noFill/>
        </p:spPr>
        <p:txBody>
          <a:bodyPr wrap="square" rtlCol="0">
            <a:spAutoFit/>
          </a:bodyPr>
          <a:lstStyle/>
          <a:p>
            <a:r>
              <a:rPr kumimoji="1" lang="ja-JP" altLang="en-US" sz="1200" dirty="0" smtClean="0">
                <a:solidFill>
                  <a:srgbClr val="0432FF"/>
                </a:solidFill>
                <a:latin typeface="Meiryo" charset="-128"/>
                <a:ea typeface="Meiryo" charset="-128"/>
                <a:cs typeface="Meiryo" charset="-128"/>
              </a:rPr>
              <a:t>インスタンスの能力によって料金は異なる。</a:t>
            </a:r>
          </a:p>
        </p:txBody>
      </p:sp>
      <p:sp>
        <p:nvSpPr>
          <p:cNvPr id="24" name="テキスト ボックス 23"/>
          <p:cNvSpPr txBox="1"/>
          <p:nvPr/>
        </p:nvSpPr>
        <p:spPr>
          <a:xfrm>
            <a:off x="3958675" y="2767836"/>
            <a:ext cx="1792079" cy="830997"/>
          </a:xfrm>
          <a:prstGeom prst="rect">
            <a:avLst/>
          </a:prstGeom>
          <a:noFill/>
        </p:spPr>
        <p:txBody>
          <a:bodyPr wrap="square" rtlCol="0">
            <a:spAutoFit/>
          </a:bodyPr>
          <a:lstStyle/>
          <a:p>
            <a:r>
              <a:rPr kumimoji="1" lang="ja-JP" altLang="en-US" sz="1200" dirty="0" smtClean="0">
                <a:solidFill>
                  <a:srgbClr val="0432FF"/>
                </a:solidFill>
                <a:latin typeface="Meiryo" charset="-128"/>
                <a:ea typeface="Meiryo" charset="-128"/>
                <a:cs typeface="Meiryo" charset="-128"/>
              </a:rPr>
              <a:t>外部へのデータ転送量に応じて課金される。サービスに</a:t>
            </a:r>
            <a:r>
              <a:rPr kumimoji="1" lang="ja-JP" altLang="en-US" sz="1200" smtClean="0">
                <a:solidFill>
                  <a:srgbClr val="0432FF"/>
                </a:solidFill>
                <a:latin typeface="Meiryo" charset="-128"/>
                <a:ea typeface="Meiryo" charset="-128"/>
                <a:cs typeface="Meiryo" charset="-128"/>
              </a:rPr>
              <a:t>よって異なる。</a:t>
            </a:r>
            <a:endParaRPr kumimoji="1" lang="ja-JP" altLang="en-US" sz="1200" dirty="0" smtClean="0">
              <a:solidFill>
                <a:srgbClr val="0432FF"/>
              </a:solidFill>
              <a:latin typeface="Meiryo" charset="-128"/>
              <a:ea typeface="Meiryo" charset="-128"/>
              <a:cs typeface="Meiryo" charset="-128"/>
            </a:endParaRPr>
          </a:p>
        </p:txBody>
      </p:sp>
      <p:sp>
        <p:nvSpPr>
          <p:cNvPr id="25" name="テキスト ボックス 24"/>
          <p:cNvSpPr txBox="1"/>
          <p:nvPr/>
        </p:nvSpPr>
        <p:spPr>
          <a:xfrm>
            <a:off x="3950554" y="3750831"/>
            <a:ext cx="1792079" cy="830997"/>
          </a:xfrm>
          <a:prstGeom prst="rect">
            <a:avLst/>
          </a:prstGeom>
          <a:noFill/>
        </p:spPr>
        <p:txBody>
          <a:bodyPr wrap="square" rtlCol="0">
            <a:spAutoFit/>
          </a:bodyPr>
          <a:lstStyle/>
          <a:p>
            <a:r>
              <a:rPr kumimoji="1" lang="ja-JP" altLang="en-US" sz="1200" dirty="0" smtClean="0">
                <a:solidFill>
                  <a:srgbClr val="0432FF"/>
                </a:solidFill>
                <a:latin typeface="Meiryo" charset="-128"/>
                <a:ea typeface="Meiryo" charset="-128"/>
                <a:cs typeface="Meiryo" charset="-128"/>
              </a:rPr>
              <a:t>セグメント数、外部ネットワークとの接続に伴うデータ転送量に応じて課金される。</a:t>
            </a:r>
          </a:p>
        </p:txBody>
      </p:sp>
      <p:sp>
        <p:nvSpPr>
          <p:cNvPr id="26" name="テキスト ボックス 25"/>
          <p:cNvSpPr txBox="1"/>
          <p:nvPr/>
        </p:nvSpPr>
        <p:spPr>
          <a:xfrm>
            <a:off x="3950554" y="4771089"/>
            <a:ext cx="1800200" cy="646331"/>
          </a:xfrm>
          <a:prstGeom prst="rect">
            <a:avLst/>
          </a:prstGeom>
          <a:noFill/>
        </p:spPr>
        <p:txBody>
          <a:bodyPr wrap="square" rtlCol="0">
            <a:spAutoFit/>
          </a:bodyPr>
          <a:lstStyle/>
          <a:p>
            <a:r>
              <a:rPr kumimoji="1" lang="ja-JP" altLang="en-US" sz="1200" dirty="0" smtClean="0">
                <a:solidFill>
                  <a:srgbClr val="0432FF"/>
                </a:solidFill>
                <a:latin typeface="Meiryo" charset="-128"/>
                <a:ea typeface="Meiryo" charset="-128"/>
                <a:cs typeface="Meiryo" charset="-128"/>
              </a:rPr>
              <a:t>専用線などの閉域網、海外</a:t>
            </a:r>
            <a:r>
              <a:rPr kumimoji="1" lang="en-US" altLang="ja-JP" sz="1200" dirty="0" smtClean="0">
                <a:solidFill>
                  <a:srgbClr val="0432FF"/>
                </a:solidFill>
                <a:latin typeface="Meiryo" charset="-128"/>
                <a:ea typeface="Meiryo" charset="-128"/>
                <a:cs typeface="Meiryo" charset="-128"/>
              </a:rPr>
              <a:t>DC</a:t>
            </a:r>
            <a:r>
              <a:rPr kumimoji="1" lang="ja-JP" altLang="en-US" sz="1200" dirty="0" smtClean="0">
                <a:solidFill>
                  <a:srgbClr val="0432FF"/>
                </a:solidFill>
                <a:latin typeface="Meiryo" charset="-128"/>
                <a:ea typeface="Meiryo" charset="-128"/>
                <a:cs typeface="Meiryo" charset="-128"/>
              </a:rPr>
              <a:t>との国際回線の費用などが必要となる。</a:t>
            </a:r>
          </a:p>
        </p:txBody>
      </p:sp>
      <p:sp>
        <p:nvSpPr>
          <p:cNvPr id="27" name="テキスト ボックス 26"/>
          <p:cNvSpPr txBox="1"/>
          <p:nvPr/>
        </p:nvSpPr>
        <p:spPr>
          <a:xfrm>
            <a:off x="3950554" y="5721474"/>
            <a:ext cx="1800200" cy="646331"/>
          </a:xfrm>
          <a:prstGeom prst="rect">
            <a:avLst/>
          </a:prstGeom>
          <a:noFill/>
        </p:spPr>
        <p:txBody>
          <a:bodyPr wrap="square" rtlCol="0">
            <a:spAutoFit/>
          </a:bodyPr>
          <a:lstStyle/>
          <a:p>
            <a:r>
              <a:rPr kumimoji="1" lang="ja-JP" altLang="en-US" sz="1200" dirty="0" smtClean="0">
                <a:solidFill>
                  <a:srgbClr val="0432FF"/>
                </a:solidFill>
                <a:latin typeface="Meiryo" charset="-128"/>
                <a:ea typeface="Meiryo" charset="-128"/>
                <a:cs typeface="Meiryo" charset="-128"/>
              </a:rPr>
              <a:t>サービスによっては標準機能として提供される場合もある。</a:t>
            </a:r>
          </a:p>
        </p:txBody>
      </p:sp>
      <p:sp>
        <p:nvSpPr>
          <p:cNvPr id="28" name="テキスト ボックス 27"/>
          <p:cNvSpPr txBox="1"/>
          <p:nvPr/>
        </p:nvSpPr>
        <p:spPr>
          <a:xfrm>
            <a:off x="5902891" y="872570"/>
            <a:ext cx="2583043" cy="900246"/>
          </a:xfrm>
          <a:prstGeom prst="rect">
            <a:avLst/>
          </a:prstGeom>
          <a:noFill/>
        </p:spPr>
        <p:txBody>
          <a:bodyPr wrap="square" rtlCol="0">
            <a:spAutoFit/>
          </a:bodyPr>
          <a:lstStyle/>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冗長化構成を減らす</a:t>
            </a:r>
          </a:p>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変動／固定を動的に組合せる</a:t>
            </a:r>
          </a:p>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必要なインスタンスのみ稼働させる</a:t>
            </a:r>
          </a:p>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運用を自動化する</a:t>
            </a:r>
          </a:p>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ベンダーを通さず直接契約にする</a:t>
            </a:r>
          </a:p>
        </p:txBody>
      </p:sp>
      <p:sp>
        <p:nvSpPr>
          <p:cNvPr id="29" name="テキスト ボックス 28"/>
          <p:cNvSpPr txBox="1"/>
          <p:nvPr/>
        </p:nvSpPr>
        <p:spPr>
          <a:xfrm>
            <a:off x="5894770" y="1896133"/>
            <a:ext cx="2583043" cy="738664"/>
          </a:xfrm>
          <a:prstGeom prst="rect">
            <a:avLst/>
          </a:prstGeom>
          <a:noFill/>
        </p:spPr>
        <p:txBody>
          <a:bodyPr wrap="square" rtlCol="0">
            <a:spAutoFit/>
          </a:bodyPr>
          <a:lstStyle/>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データ・ライフサイクルを見直しホット</a:t>
            </a:r>
            <a:r>
              <a:rPr kumimoji="1" lang="en-US" altLang="ja-JP" sz="1050" dirty="0" smtClean="0">
                <a:solidFill>
                  <a:srgbClr val="C00000"/>
                </a:solidFill>
                <a:latin typeface="Meiryo" charset="-128"/>
                <a:ea typeface="Meiryo" charset="-128"/>
                <a:cs typeface="Meiryo" charset="-128"/>
              </a:rPr>
              <a:t>/</a:t>
            </a:r>
            <a:r>
              <a:rPr kumimoji="1" lang="ja-JP" altLang="en-US" sz="1050" dirty="0" smtClean="0">
                <a:solidFill>
                  <a:srgbClr val="C00000"/>
                </a:solidFill>
                <a:latin typeface="Meiryo" charset="-128"/>
                <a:ea typeface="Meiryo" charset="-128"/>
                <a:cs typeface="Meiryo" charset="-128"/>
              </a:rPr>
              <a:t>コールドデータを分けて保管</a:t>
            </a:r>
          </a:p>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容量無制限のファイルサーバーと組み合わせる</a:t>
            </a:r>
          </a:p>
        </p:txBody>
      </p:sp>
      <p:sp>
        <p:nvSpPr>
          <p:cNvPr id="30" name="テキスト ボックス 29"/>
          <p:cNvSpPr txBox="1"/>
          <p:nvPr/>
        </p:nvSpPr>
        <p:spPr>
          <a:xfrm>
            <a:off x="3950553" y="1953691"/>
            <a:ext cx="1792079" cy="646331"/>
          </a:xfrm>
          <a:prstGeom prst="rect">
            <a:avLst/>
          </a:prstGeom>
          <a:noFill/>
        </p:spPr>
        <p:txBody>
          <a:bodyPr wrap="square" rtlCol="0">
            <a:spAutoFit/>
          </a:bodyPr>
          <a:lstStyle/>
          <a:p>
            <a:r>
              <a:rPr kumimoji="1" lang="ja-JP" altLang="en-US" sz="1200" dirty="0" smtClean="0">
                <a:solidFill>
                  <a:srgbClr val="0432FF"/>
                </a:solidFill>
                <a:latin typeface="Meiryo" charset="-128"/>
                <a:ea typeface="Meiryo" charset="-128"/>
                <a:cs typeface="Meiryo" charset="-128"/>
              </a:rPr>
              <a:t>アクセス速度に応じてサービス・料金が異なる。</a:t>
            </a:r>
          </a:p>
        </p:txBody>
      </p:sp>
      <p:sp>
        <p:nvSpPr>
          <p:cNvPr id="31" name="テキスト ボックス 30"/>
          <p:cNvSpPr txBox="1"/>
          <p:nvPr/>
        </p:nvSpPr>
        <p:spPr>
          <a:xfrm>
            <a:off x="5902891" y="2894793"/>
            <a:ext cx="2583043" cy="577081"/>
          </a:xfrm>
          <a:prstGeom prst="rect">
            <a:avLst/>
          </a:prstGeom>
          <a:noFill/>
        </p:spPr>
        <p:txBody>
          <a:bodyPr wrap="square" rtlCol="0">
            <a:spAutoFit/>
          </a:bodyPr>
          <a:lstStyle/>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アプリケーション設計の見直し</a:t>
            </a:r>
          </a:p>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同一セグメント内での転送</a:t>
            </a:r>
          </a:p>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運用方法の見直し</a:t>
            </a:r>
          </a:p>
        </p:txBody>
      </p:sp>
      <p:sp>
        <p:nvSpPr>
          <p:cNvPr id="32" name="テキスト ボックス 31"/>
          <p:cNvSpPr txBox="1"/>
          <p:nvPr/>
        </p:nvSpPr>
        <p:spPr>
          <a:xfrm>
            <a:off x="5894769" y="3977197"/>
            <a:ext cx="2583043" cy="253916"/>
          </a:xfrm>
          <a:prstGeom prst="rect">
            <a:avLst/>
          </a:prstGeom>
          <a:noFill/>
        </p:spPr>
        <p:txBody>
          <a:bodyPr wrap="square" rtlCol="0">
            <a:spAutoFit/>
          </a:bodyPr>
          <a:lstStyle/>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セグメント内で完結する</a:t>
            </a:r>
            <a:r>
              <a:rPr kumimoji="1" lang="ja-JP" altLang="en-US" sz="1050" smtClean="0">
                <a:solidFill>
                  <a:srgbClr val="C00000"/>
                </a:solidFill>
                <a:latin typeface="Meiryo" charset="-128"/>
                <a:ea typeface="Meiryo" charset="-128"/>
                <a:cs typeface="Meiryo" charset="-128"/>
              </a:rPr>
              <a:t>ような設計</a:t>
            </a:r>
            <a:endParaRPr kumimoji="1" lang="ja-JP" altLang="en-US" sz="1050" dirty="0" smtClean="0">
              <a:solidFill>
                <a:srgbClr val="C00000"/>
              </a:solidFill>
              <a:latin typeface="Meiryo" charset="-128"/>
              <a:ea typeface="Meiryo" charset="-128"/>
              <a:cs typeface="Meiryo" charset="-128"/>
            </a:endParaRPr>
          </a:p>
        </p:txBody>
      </p:sp>
      <p:sp>
        <p:nvSpPr>
          <p:cNvPr id="33" name="テキスト ボックス 32"/>
          <p:cNvSpPr txBox="1"/>
          <p:nvPr/>
        </p:nvSpPr>
        <p:spPr>
          <a:xfrm>
            <a:off x="5911594" y="4942526"/>
            <a:ext cx="2583043" cy="415498"/>
          </a:xfrm>
          <a:prstGeom prst="rect">
            <a:avLst/>
          </a:prstGeom>
          <a:noFill/>
        </p:spPr>
        <p:txBody>
          <a:bodyPr wrap="square" rtlCol="0">
            <a:spAutoFit/>
          </a:bodyPr>
          <a:lstStyle/>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国際回線を多用する場合は回線</a:t>
            </a:r>
            <a:r>
              <a:rPr kumimoji="1" lang="ja-JP" altLang="en-US" sz="1050" smtClean="0">
                <a:solidFill>
                  <a:srgbClr val="C00000"/>
                </a:solidFill>
                <a:latin typeface="Meiryo" charset="-128"/>
                <a:ea typeface="Meiryo" charset="-128"/>
                <a:cs typeface="Meiryo" charset="-128"/>
              </a:rPr>
              <a:t>料金が組み込まれたサービスを選定</a:t>
            </a:r>
            <a:endParaRPr kumimoji="1" lang="ja-JP" altLang="en-US" sz="1050" dirty="0" smtClean="0">
              <a:solidFill>
                <a:srgbClr val="C00000"/>
              </a:solidFill>
              <a:latin typeface="Meiryo" charset="-128"/>
              <a:ea typeface="Meiryo" charset="-128"/>
              <a:cs typeface="Meiryo" charset="-128"/>
            </a:endParaRPr>
          </a:p>
        </p:txBody>
      </p:sp>
      <p:sp>
        <p:nvSpPr>
          <p:cNvPr id="34" name="テキスト ボックス 33"/>
          <p:cNvSpPr txBox="1"/>
          <p:nvPr/>
        </p:nvSpPr>
        <p:spPr>
          <a:xfrm>
            <a:off x="5894768" y="5813147"/>
            <a:ext cx="2583043" cy="253916"/>
          </a:xfrm>
          <a:prstGeom prst="rect">
            <a:avLst/>
          </a:prstGeom>
          <a:noFill/>
        </p:spPr>
        <p:txBody>
          <a:bodyPr wrap="square" rtlCol="0">
            <a:spAutoFit/>
          </a:bodyPr>
          <a:lstStyle/>
          <a:p>
            <a:pPr marL="171450" indent="-171450">
              <a:buFont typeface="Wingdings" charset="2"/>
              <a:buChar char="ü"/>
            </a:pPr>
            <a:r>
              <a:rPr kumimoji="1" lang="ja-JP" altLang="en-US" sz="1050" dirty="0" smtClean="0">
                <a:solidFill>
                  <a:srgbClr val="C00000"/>
                </a:solidFill>
                <a:latin typeface="Meiryo" charset="-128"/>
                <a:ea typeface="Meiryo" charset="-128"/>
                <a:cs typeface="Meiryo" charset="-128"/>
              </a:rPr>
              <a:t>不要なオプションは設定しない</a:t>
            </a:r>
          </a:p>
        </p:txBody>
      </p:sp>
      <p:sp>
        <p:nvSpPr>
          <p:cNvPr id="37" name="テキスト ボックス 36"/>
          <p:cNvSpPr txBox="1"/>
          <p:nvPr/>
        </p:nvSpPr>
        <p:spPr>
          <a:xfrm>
            <a:off x="8533601" y="1052736"/>
            <a:ext cx="430887" cy="5221942"/>
          </a:xfrm>
          <a:prstGeom prst="rect">
            <a:avLst/>
          </a:prstGeom>
          <a:noFill/>
        </p:spPr>
        <p:txBody>
          <a:bodyPr vert="eaVert" wrap="none" rtlCol="0">
            <a:spAutoFit/>
          </a:bodyPr>
          <a:lstStyle/>
          <a:p>
            <a:pPr algn="ctr"/>
            <a:r>
              <a:rPr kumimoji="1" lang="ja-JP" altLang="en-US" sz="1600" dirty="0" smtClean="0">
                <a:solidFill>
                  <a:schemeClr val="bg1"/>
                </a:solidFill>
                <a:latin typeface="Meiryo" charset="-128"/>
                <a:ea typeface="Meiryo" charset="-128"/>
                <a:cs typeface="Meiryo" charset="-128"/>
              </a:rPr>
              <a:t>オンプレミスをそのままに移行せず構成・運用を</a:t>
            </a:r>
            <a:r>
              <a:rPr kumimoji="1" lang="ja-JP" altLang="en-US" sz="1600" b="1" dirty="0" smtClean="0">
                <a:solidFill>
                  <a:schemeClr val="bg1"/>
                </a:solidFill>
                <a:latin typeface="Meiryo" charset="-128"/>
                <a:ea typeface="Meiryo" charset="-128"/>
                <a:cs typeface="Meiryo" charset="-128"/>
              </a:rPr>
              <a:t>再設計</a:t>
            </a:r>
            <a:endParaRPr kumimoji="1" lang="ja-JP" altLang="en-US" sz="1600" b="1"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137881389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1" name="正方形/長方形 340"/>
          <p:cNvSpPr/>
          <p:nvPr/>
        </p:nvSpPr>
        <p:spPr>
          <a:xfrm>
            <a:off x="6804027" y="3670890"/>
            <a:ext cx="1782764" cy="2776462"/>
          </a:xfrm>
          <a:prstGeom prst="rect">
            <a:avLst/>
          </a:prstGeom>
          <a:solidFill>
            <a:schemeClr val="accent5">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0" name="正方形/長方形 339"/>
          <p:cNvSpPr/>
          <p:nvPr/>
        </p:nvSpPr>
        <p:spPr>
          <a:xfrm>
            <a:off x="4984352" y="3676874"/>
            <a:ext cx="1782764" cy="2776462"/>
          </a:xfrm>
          <a:prstGeom prst="rect">
            <a:avLst/>
          </a:prstGeom>
          <a:solidFill>
            <a:schemeClr val="accent2">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料金の削減のポイント（１）</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93</a:t>
            </a:fld>
            <a:endParaRPr kumimoji="1" lang="ja-JP" altLang="en-US"/>
          </a:p>
        </p:txBody>
      </p:sp>
      <p:sp>
        <p:nvSpPr>
          <p:cNvPr id="4" name="正方形/長方形 3"/>
          <p:cNvSpPr/>
          <p:nvPr/>
        </p:nvSpPr>
        <p:spPr>
          <a:xfrm>
            <a:off x="683568" y="2701400"/>
            <a:ext cx="504056" cy="576064"/>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1259632" y="2269352"/>
            <a:ext cx="504056" cy="1008112"/>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1835696" y="2413368"/>
            <a:ext cx="504056" cy="864096"/>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正方形/長方形 6"/>
          <p:cNvSpPr/>
          <p:nvPr/>
        </p:nvSpPr>
        <p:spPr>
          <a:xfrm>
            <a:off x="2411760" y="2917424"/>
            <a:ext cx="504056" cy="36004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 name="正方形/長方形 7"/>
          <p:cNvSpPr/>
          <p:nvPr/>
        </p:nvSpPr>
        <p:spPr>
          <a:xfrm>
            <a:off x="2987824" y="2269352"/>
            <a:ext cx="504056" cy="1008112"/>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正方形/長方形 8"/>
          <p:cNvSpPr/>
          <p:nvPr/>
        </p:nvSpPr>
        <p:spPr>
          <a:xfrm>
            <a:off x="3563888" y="1765296"/>
            <a:ext cx="504056" cy="1512168"/>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 name="直線矢印コネクタ 17"/>
          <p:cNvCxnSpPr/>
          <p:nvPr/>
        </p:nvCxnSpPr>
        <p:spPr>
          <a:xfrm flipH="1">
            <a:off x="683568" y="1477264"/>
            <a:ext cx="3456384" cy="0"/>
          </a:xfrm>
          <a:prstGeom prst="straightConnector1">
            <a:avLst/>
          </a:prstGeom>
          <a:ln w="57150">
            <a:solidFill>
              <a:srgbClr val="0432FF"/>
            </a:solidFill>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 name="直線矢印コネクタ 18"/>
          <p:cNvCxnSpPr/>
          <p:nvPr/>
        </p:nvCxnSpPr>
        <p:spPr>
          <a:xfrm flipV="1">
            <a:off x="611560" y="1117224"/>
            <a:ext cx="0" cy="2160240"/>
          </a:xfrm>
          <a:prstGeom prst="straightConnector1">
            <a:avLst/>
          </a:prstGeom>
          <a:ln>
            <a:solidFill>
              <a:schemeClr val="bg1">
                <a:lumMod val="6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23" name="テキスト ボックス 22"/>
          <p:cNvSpPr txBox="1"/>
          <p:nvPr/>
        </p:nvSpPr>
        <p:spPr>
          <a:xfrm>
            <a:off x="273006" y="1110222"/>
            <a:ext cx="338554" cy="605294"/>
          </a:xfrm>
          <a:prstGeom prst="rect">
            <a:avLst/>
          </a:prstGeom>
          <a:noFill/>
        </p:spPr>
        <p:txBody>
          <a:bodyPr vert="eaVert" wrap="none" rtlCol="0">
            <a:spAutoFit/>
          </a:bodyPr>
          <a:lstStyle/>
          <a:p>
            <a:r>
              <a:rPr kumimoji="1" lang="ja-JP" altLang="en-US" sz="1000" smtClean="0">
                <a:solidFill>
                  <a:schemeClr val="bg1">
                    <a:lumMod val="50000"/>
                  </a:schemeClr>
                </a:solidFill>
                <a:latin typeface="Meiryo" charset="-128"/>
                <a:ea typeface="Meiryo" charset="-128"/>
                <a:cs typeface="Meiryo" charset="-128"/>
              </a:rPr>
              <a:t>必要能力</a:t>
            </a:r>
            <a:endParaRPr kumimoji="1" lang="ja-JP" altLang="en-US" sz="1000">
              <a:solidFill>
                <a:schemeClr val="bg1">
                  <a:lumMod val="50000"/>
                </a:schemeClr>
              </a:solidFill>
              <a:latin typeface="Meiryo" charset="-128"/>
              <a:ea typeface="Meiryo" charset="-128"/>
              <a:cs typeface="Meiryo" charset="-128"/>
            </a:endParaRPr>
          </a:p>
        </p:txBody>
      </p:sp>
      <p:sp>
        <p:nvSpPr>
          <p:cNvPr id="24" name="テキスト ボックス 23"/>
          <p:cNvSpPr txBox="1"/>
          <p:nvPr/>
        </p:nvSpPr>
        <p:spPr>
          <a:xfrm>
            <a:off x="1240194" y="1099977"/>
            <a:ext cx="2492990" cy="369332"/>
          </a:xfrm>
          <a:prstGeom prst="rect">
            <a:avLst/>
          </a:prstGeom>
          <a:noFill/>
        </p:spPr>
        <p:txBody>
          <a:bodyPr wrap="none" rtlCol="0">
            <a:spAutoFit/>
          </a:bodyPr>
          <a:lstStyle/>
          <a:p>
            <a:r>
              <a:rPr kumimoji="1" lang="ja-JP" altLang="en-US" smtClean="0">
                <a:solidFill>
                  <a:srgbClr val="0432FF"/>
                </a:solidFill>
                <a:latin typeface="Meiryo" charset="-128"/>
                <a:ea typeface="Meiryo" charset="-128"/>
                <a:cs typeface="Meiryo" charset="-128"/>
              </a:rPr>
              <a:t>調達するサーバー能力</a:t>
            </a:r>
            <a:endParaRPr kumimoji="1" lang="ja-JP" altLang="en-US" dirty="0">
              <a:solidFill>
                <a:srgbClr val="0432FF"/>
              </a:solidFill>
              <a:latin typeface="Meiryo" charset="-128"/>
              <a:ea typeface="Meiryo" charset="-128"/>
              <a:cs typeface="Meiryo" charset="-128"/>
            </a:endParaRPr>
          </a:p>
        </p:txBody>
      </p:sp>
      <p:sp>
        <p:nvSpPr>
          <p:cNvPr id="25" name="正方形/長方形 24"/>
          <p:cNvSpPr/>
          <p:nvPr/>
        </p:nvSpPr>
        <p:spPr>
          <a:xfrm>
            <a:off x="5110932" y="2701400"/>
            <a:ext cx="504056" cy="576064"/>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正方形/長方形 25"/>
          <p:cNvSpPr/>
          <p:nvPr/>
        </p:nvSpPr>
        <p:spPr>
          <a:xfrm>
            <a:off x="5686996" y="2269352"/>
            <a:ext cx="504056" cy="1008112"/>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 name="正方形/長方形 26"/>
          <p:cNvSpPr/>
          <p:nvPr/>
        </p:nvSpPr>
        <p:spPr>
          <a:xfrm>
            <a:off x="6263060" y="2413368"/>
            <a:ext cx="504056" cy="864096"/>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 name="正方形/長方形 27"/>
          <p:cNvSpPr/>
          <p:nvPr/>
        </p:nvSpPr>
        <p:spPr>
          <a:xfrm>
            <a:off x="6839124" y="2917424"/>
            <a:ext cx="504056" cy="360040"/>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正方形/長方形 28"/>
          <p:cNvSpPr/>
          <p:nvPr/>
        </p:nvSpPr>
        <p:spPr>
          <a:xfrm>
            <a:off x="7415188" y="2269352"/>
            <a:ext cx="504056" cy="1008112"/>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正方形/長方形 29"/>
          <p:cNvSpPr/>
          <p:nvPr/>
        </p:nvSpPr>
        <p:spPr>
          <a:xfrm>
            <a:off x="7991252" y="1765296"/>
            <a:ext cx="504056" cy="1512168"/>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 name="直線矢印コネクタ 31"/>
          <p:cNvCxnSpPr/>
          <p:nvPr/>
        </p:nvCxnSpPr>
        <p:spPr>
          <a:xfrm flipV="1">
            <a:off x="5038924" y="1117224"/>
            <a:ext cx="0" cy="2160240"/>
          </a:xfrm>
          <a:prstGeom prst="straightConnector1">
            <a:avLst/>
          </a:prstGeom>
          <a:ln>
            <a:solidFill>
              <a:schemeClr val="bg1">
                <a:lumMod val="65000"/>
              </a:schemeClr>
            </a:solidFill>
            <a:tailEnd type="triangle"/>
          </a:ln>
        </p:spPr>
        <p:style>
          <a:lnRef idx="2">
            <a:schemeClr val="accent1"/>
          </a:lnRef>
          <a:fillRef idx="0">
            <a:schemeClr val="accent1"/>
          </a:fillRef>
          <a:effectRef idx="1">
            <a:schemeClr val="accent1"/>
          </a:effectRef>
          <a:fontRef idx="minor">
            <a:schemeClr val="tx1"/>
          </a:fontRef>
        </p:style>
      </p:cxnSp>
      <p:sp>
        <p:nvSpPr>
          <p:cNvPr id="33" name="テキスト ボックス 32"/>
          <p:cNvSpPr txBox="1"/>
          <p:nvPr/>
        </p:nvSpPr>
        <p:spPr>
          <a:xfrm>
            <a:off x="4700370" y="1110222"/>
            <a:ext cx="338554" cy="605294"/>
          </a:xfrm>
          <a:prstGeom prst="rect">
            <a:avLst/>
          </a:prstGeom>
          <a:noFill/>
        </p:spPr>
        <p:txBody>
          <a:bodyPr vert="eaVert" wrap="none" rtlCol="0">
            <a:spAutoFit/>
          </a:bodyPr>
          <a:lstStyle/>
          <a:p>
            <a:r>
              <a:rPr kumimoji="1" lang="ja-JP" altLang="en-US" sz="1000" smtClean="0">
                <a:solidFill>
                  <a:schemeClr val="bg1">
                    <a:lumMod val="50000"/>
                  </a:schemeClr>
                </a:solidFill>
                <a:latin typeface="Meiryo" charset="-128"/>
                <a:ea typeface="Meiryo" charset="-128"/>
                <a:cs typeface="Meiryo" charset="-128"/>
              </a:rPr>
              <a:t>必要能力</a:t>
            </a:r>
            <a:endParaRPr kumimoji="1" lang="ja-JP" altLang="en-US" sz="1000">
              <a:solidFill>
                <a:schemeClr val="bg1">
                  <a:lumMod val="50000"/>
                </a:schemeClr>
              </a:solidFill>
              <a:latin typeface="Meiryo" charset="-128"/>
              <a:ea typeface="Meiryo" charset="-128"/>
              <a:cs typeface="Meiryo" charset="-128"/>
            </a:endParaRPr>
          </a:p>
        </p:txBody>
      </p:sp>
      <p:sp>
        <p:nvSpPr>
          <p:cNvPr id="34" name="テキスト ボックス 33"/>
          <p:cNvSpPr txBox="1"/>
          <p:nvPr/>
        </p:nvSpPr>
        <p:spPr>
          <a:xfrm>
            <a:off x="5426254" y="1757776"/>
            <a:ext cx="2492990" cy="369332"/>
          </a:xfrm>
          <a:prstGeom prst="rect">
            <a:avLst/>
          </a:prstGeom>
          <a:noFill/>
        </p:spPr>
        <p:txBody>
          <a:bodyPr wrap="none" rtlCol="0">
            <a:spAutoFit/>
          </a:bodyPr>
          <a:lstStyle/>
          <a:p>
            <a:r>
              <a:rPr kumimoji="1" lang="ja-JP" altLang="en-US" dirty="0" smtClean="0">
                <a:solidFill>
                  <a:srgbClr val="0432FF"/>
                </a:solidFill>
                <a:latin typeface="Meiryo" charset="-128"/>
                <a:ea typeface="Meiryo" charset="-128"/>
                <a:cs typeface="Meiryo" charset="-128"/>
              </a:rPr>
              <a:t>調達するサーバー能力</a:t>
            </a:r>
            <a:endParaRPr kumimoji="1" lang="ja-JP" altLang="en-US" dirty="0">
              <a:solidFill>
                <a:srgbClr val="0432FF"/>
              </a:solidFill>
              <a:latin typeface="Meiryo" charset="-128"/>
              <a:ea typeface="Meiryo" charset="-128"/>
              <a:cs typeface="Meiryo" charset="-128"/>
            </a:endParaRPr>
          </a:p>
        </p:txBody>
      </p:sp>
      <p:sp>
        <p:nvSpPr>
          <p:cNvPr id="37" name="フリーフォーム 36"/>
          <p:cNvSpPr/>
          <p:nvPr/>
        </p:nvSpPr>
        <p:spPr>
          <a:xfrm>
            <a:off x="5129048" y="1689278"/>
            <a:ext cx="3405352" cy="1156138"/>
          </a:xfrm>
          <a:custGeom>
            <a:avLst/>
            <a:gdLst>
              <a:gd name="connsiteX0" fmla="*/ 0 w 3405352"/>
              <a:gd name="connsiteY0" fmla="*/ 924910 h 1156138"/>
              <a:gd name="connsiteX1" fmla="*/ 504497 w 3405352"/>
              <a:gd name="connsiteY1" fmla="*/ 924910 h 1156138"/>
              <a:gd name="connsiteX2" fmla="*/ 504497 w 3405352"/>
              <a:gd name="connsiteY2" fmla="*/ 462455 h 1156138"/>
              <a:gd name="connsiteX3" fmla="*/ 1114097 w 3405352"/>
              <a:gd name="connsiteY3" fmla="*/ 472966 h 1156138"/>
              <a:gd name="connsiteX4" fmla="*/ 1114097 w 3405352"/>
              <a:gd name="connsiteY4" fmla="*/ 609600 h 1156138"/>
              <a:gd name="connsiteX5" fmla="*/ 1681655 w 3405352"/>
              <a:gd name="connsiteY5" fmla="*/ 609600 h 1156138"/>
              <a:gd name="connsiteX6" fmla="*/ 1692166 w 3405352"/>
              <a:gd name="connsiteY6" fmla="*/ 1156138 h 1156138"/>
              <a:gd name="connsiteX7" fmla="*/ 2238704 w 3405352"/>
              <a:gd name="connsiteY7" fmla="*/ 1156138 h 1156138"/>
              <a:gd name="connsiteX8" fmla="*/ 2238704 w 3405352"/>
              <a:gd name="connsiteY8" fmla="*/ 504497 h 1156138"/>
              <a:gd name="connsiteX9" fmla="*/ 2806262 w 3405352"/>
              <a:gd name="connsiteY9" fmla="*/ 504497 h 1156138"/>
              <a:gd name="connsiteX10" fmla="*/ 2806262 w 3405352"/>
              <a:gd name="connsiteY10" fmla="*/ 0 h 1156138"/>
              <a:gd name="connsiteX11" fmla="*/ 3405352 w 3405352"/>
              <a:gd name="connsiteY11" fmla="*/ 0 h 115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5352" h="1156138">
                <a:moveTo>
                  <a:pt x="0" y="924910"/>
                </a:moveTo>
                <a:lnTo>
                  <a:pt x="504497" y="924910"/>
                </a:lnTo>
                <a:lnTo>
                  <a:pt x="504497" y="462455"/>
                </a:lnTo>
                <a:lnTo>
                  <a:pt x="1114097" y="472966"/>
                </a:lnTo>
                <a:lnTo>
                  <a:pt x="1114097" y="609600"/>
                </a:lnTo>
                <a:lnTo>
                  <a:pt x="1681655" y="609600"/>
                </a:lnTo>
                <a:lnTo>
                  <a:pt x="1692166" y="1156138"/>
                </a:lnTo>
                <a:lnTo>
                  <a:pt x="2238704" y="1156138"/>
                </a:lnTo>
                <a:lnTo>
                  <a:pt x="2238704" y="504497"/>
                </a:lnTo>
                <a:lnTo>
                  <a:pt x="2806262" y="504497"/>
                </a:lnTo>
                <a:lnTo>
                  <a:pt x="2806262" y="0"/>
                </a:lnTo>
                <a:lnTo>
                  <a:pt x="3405352" y="0"/>
                </a:lnTo>
              </a:path>
            </a:pathLst>
          </a:custGeom>
          <a:noFill/>
          <a:ln w="57150">
            <a:solidFill>
              <a:srgbClr val="0432FF"/>
            </a:solid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a:p>
        </p:txBody>
      </p:sp>
      <p:sp>
        <p:nvSpPr>
          <p:cNvPr id="38" name="右矢印 37"/>
          <p:cNvSpPr/>
          <p:nvPr/>
        </p:nvSpPr>
        <p:spPr>
          <a:xfrm>
            <a:off x="4342537" y="1942442"/>
            <a:ext cx="471649" cy="677505"/>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9" name="テキスト ボックス 38"/>
          <p:cNvSpPr txBox="1"/>
          <p:nvPr/>
        </p:nvSpPr>
        <p:spPr>
          <a:xfrm>
            <a:off x="5426254" y="1152985"/>
            <a:ext cx="2723824" cy="369332"/>
          </a:xfrm>
          <a:prstGeom prst="rect">
            <a:avLst/>
          </a:prstGeom>
          <a:noFill/>
        </p:spPr>
        <p:txBody>
          <a:bodyPr wrap="none" rtlCol="0">
            <a:spAutoFit/>
          </a:bodyPr>
          <a:lstStyle/>
          <a:p>
            <a:pPr algn="ctr"/>
            <a:r>
              <a:rPr kumimoji="1" lang="ja-JP" altLang="en-US" dirty="0" smtClean="0">
                <a:solidFill>
                  <a:schemeClr val="accent6">
                    <a:lumMod val="75000"/>
                  </a:schemeClr>
                </a:solidFill>
                <a:latin typeface="Meiryo" charset="-128"/>
                <a:ea typeface="Meiryo" charset="-128"/>
                <a:cs typeface="Meiryo" charset="-128"/>
              </a:rPr>
              <a:t>運用自動化</a:t>
            </a:r>
            <a:r>
              <a:rPr kumimoji="1" lang="ja-JP" altLang="en-US" smtClean="0">
                <a:solidFill>
                  <a:schemeClr val="accent6">
                    <a:lumMod val="75000"/>
                  </a:schemeClr>
                </a:solidFill>
                <a:latin typeface="Meiryo" charset="-128"/>
                <a:ea typeface="Meiryo" charset="-128"/>
                <a:cs typeface="Meiryo" charset="-128"/>
              </a:rPr>
              <a:t>ツールの活用</a:t>
            </a:r>
            <a:endParaRPr kumimoji="1" lang="ja-JP" altLang="en-US" dirty="0">
              <a:solidFill>
                <a:schemeClr val="accent6">
                  <a:lumMod val="75000"/>
                </a:schemeClr>
              </a:solidFill>
              <a:latin typeface="Meiryo" charset="-128"/>
              <a:ea typeface="Meiryo" charset="-128"/>
              <a:cs typeface="Meiryo" charset="-128"/>
            </a:endParaRPr>
          </a:p>
        </p:txBody>
      </p:sp>
      <p:sp>
        <p:nvSpPr>
          <p:cNvPr id="40" name="正方形/長方形 39"/>
          <p:cNvSpPr/>
          <p:nvPr/>
        </p:nvSpPr>
        <p:spPr>
          <a:xfrm>
            <a:off x="5068891" y="4236294"/>
            <a:ext cx="210395" cy="281363"/>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正方形/長方形 40"/>
          <p:cNvSpPr/>
          <p:nvPr/>
        </p:nvSpPr>
        <p:spPr>
          <a:xfrm>
            <a:off x="5344803" y="4025273"/>
            <a:ext cx="210395" cy="492384"/>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正方形/長方形 41"/>
          <p:cNvSpPr/>
          <p:nvPr/>
        </p:nvSpPr>
        <p:spPr>
          <a:xfrm>
            <a:off x="5620715" y="4095613"/>
            <a:ext cx="210395" cy="422043"/>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3" name="正方形/長方形 42"/>
          <p:cNvSpPr/>
          <p:nvPr/>
        </p:nvSpPr>
        <p:spPr>
          <a:xfrm>
            <a:off x="5896627" y="4351764"/>
            <a:ext cx="210395" cy="175852"/>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4" name="正方形/長方形 43"/>
          <p:cNvSpPr/>
          <p:nvPr/>
        </p:nvSpPr>
        <p:spPr>
          <a:xfrm>
            <a:off x="6172539" y="4035232"/>
            <a:ext cx="210395" cy="492384"/>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正方形/長方形 44"/>
          <p:cNvSpPr/>
          <p:nvPr/>
        </p:nvSpPr>
        <p:spPr>
          <a:xfrm>
            <a:off x="6448451" y="3789040"/>
            <a:ext cx="210395" cy="738576"/>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正方形/長方形 45"/>
          <p:cNvSpPr/>
          <p:nvPr/>
        </p:nvSpPr>
        <p:spPr>
          <a:xfrm>
            <a:off x="6904411" y="3919762"/>
            <a:ext cx="210395" cy="59789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7" name="正方形/長方形 46"/>
          <p:cNvSpPr/>
          <p:nvPr/>
        </p:nvSpPr>
        <p:spPr>
          <a:xfrm>
            <a:off x="7180323" y="4025273"/>
            <a:ext cx="210395" cy="492384"/>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8" name="正方形/長方形 47"/>
          <p:cNvSpPr/>
          <p:nvPr/>
        </p:nvSpPr>
        <p:spPr>
          <a:xfrm>
            <a:off x="7456235" y="3919762"/>
            <a:ext cx="210395" cy="597895"/>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正方形/長方形 48"/>
          <p:cNvSpPr/>
          <p:nvPr/>
        </p:nvSpPr>
        <p:spPr>
          <a:xfrm>
            <a:off x="7732147" y="4238957"/>
            <a:ext cx="187292" cy="288659"/>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正方形/長方形 49"/>
          <p:cNvSpPr/>
          <p:nvPr/>
        </p:nvSpPr>
        <p:spPr>
          <a:xfrm>
            <a:off x="8008059" y="4035232"/>
            <a:ext cx="210395" cy="492384"/>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1" name="正方形/長方形 50"/>
          <p:cNvSpPr/>
          <p:nvPr/>
        </p:nvSpPr>
        <p:spPr>
          <a:xfrm>
            <a:off x="8283971" y="3922424"/>
            <a:ext cx="210395" cy="605191"/>
          </a:xfrm>
          <a:prstGeom prst="rect">
            <a:avLst/>
          </a:prstGeom>
          <a:solidFill>
            <a:srgbClr val="C0000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grpSp>
        <p:nvGrpSpPr>
          <p:cNvPr id="52" name="図形グループ 51"/>
          <p:cNvGrpSpPr/>
          <p:nvPr/>
        </p:nvGrpSpPr>
        <p:grpSpPr>
          <a:xfrm>
            <a:off x="1187624" y="4653565"/>
            <a:ext cx="317500" cy="157483"/>
            <a:chOff x="6769100" y="1390650"/>
            <a:chExt cx="317500" cy="157483"/>
          </a:xfrm>
        </p:grpSpPr>
        <p:sp>
          <p:nvSpPr>
            <p:cNvPr id="53" name="正方形/長方形 5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4" name="円/楕円 5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5" name="直線コネクタ 5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6" name="図形グループ 55"/>
          <p:cNvGrpSpPr/>
          <p:nvPr/>
        </p:nvGrpSpPr>
        <p:grpSpPr>
          <a:xfrm>
            <a:off x="1187624" y="4847027"/>
            <a:ext cx="317500" cy="157483"/>
            <a:chOff x="6769100" y="1390650"/>
            <a:chExt cx="317500" cy="157483"/>
          </a:xfrm>
        </p:grpSpPr>
        <p:sp>
          <p:nvSpPr>
            <p:cNvPr id="57" name="正方形/長方形 5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8" name="円/楕円 5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9" name="直線コネクタ 5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0" name="図形グループ 59"/>
          <p:cNvGrpSpPr/>
          <p:nvPr/>
        </p:nvGrpSpPr>
        <p:grpSpPr>
          <a:xfrm>
            <a:off x="1187624" y="5028620"/>
            <a:ext cx="317500" cy="157483"/>
            <a:chOff x="6769100" y="1390650"/>
            <a:chExt cx="317500" cy="157483"/>
          </a:xfrm>
        </p:grpSpPr>
        <p:sp>
          <p:nvSpPr>
            <p:cNvPr id="61" name="正方形/長方形 6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2" name="円/楕円 6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3" name="直線コネクタ 6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4" name="図形グループ 63"/>
          <p:cNvGrpSpPr/>
          <p:nvPr/>
        </p:nvGrpSpPr>
        <p:grpSpPr>
          <a:xfrm>
            <a:off x="1187624" y="5429721"/>
            <a:ext cx="317500" cy="157483"/>
            <a:chOff x="6769100" y="1390650"/>
            <a:chExt cx="317500" cy="157483"/>
          </a:xfrm>
        </p:grpSpPr>
        <p:sp>
          <p:nvSpPr>
            <p:cNvPr id="65" name="正方形/長方形 6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6" name="円/楕円 6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7" name="直線コネクタ 6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8" name="図形グループ 67"/>
          <p:cNvGrpSpPr/>
          <p:nvPr/>
        </p:nvGrpSpPr>
        <p:grpSpPr>
          <a:xfrm>
            <a:off x="1187624" y="5225202"/>
            <a:ext cx="317500" cy="157483"/>
            <a:chOff x="6769100" y="1390650"/>
            <a:chExt cx="317500" cy="157483"/>
          </a:xfrm>
        </p:grpSpPr>
        <p:sp>
          <p:nvSpPr>
            <p:cNvPr id="69" name="正方形/長方形 6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0" name="円/楕円 6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1" name="直線コネクタ 7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2" name="図形グループ 71"/>
          <p:cNvGrpSpPr/>
          <p:nvPr/>
        </p:nvGrpSpPr>
        <p:grpSpPr>
          <a:xfrm>
            <a:off x="1557878" y="4656106"/>
            <a:ext cx="317500" cy="157483"/>
            <a:chOff x="6769100" y="1390650"/>
            <a:chExt cx="317500" cy="157483"/>
          </a:xfrm>
        </p:grpSpPr>
        <p:sp>
          <p:nvSpPr>
            <p:cNvPr id="73" name="正方形/長方形 7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4" name="円/楕円 7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5" name="直線コネクタ 7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6" name="図形グループ 75"/>
          <p:cNvGrpSpPr/>
          <p:nvPr/>
        </p:nvGrpSpPr>
        <p:grpSpPr>
          <a:xfrm>
            <a:off x="1557878" y="4849568"/>
            <a:ext cx="317500" cy="157483"/>
            <a:chOff x="6769100" y="1390650"/>
            <a:chExt cx="317500" cy="157483"/>
          </a:xfrm>
        </p:grpSpPr>
        <p:sp>
          <p:nvSpPr>
            <p:cNvPr id="77" name="正方形/長方形 7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8" name="円/楕円 7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9" name="直線コネクタ 7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0" name="図形グループ 79"/>
          <p:cNvGrpSpPr/>
          <p:nvPr/>
        </p:nvGrpSpPr>
        <p:grpSpPr>
          <a:xfrm>
            <a:off x="1557878" y="5031161"/>
            <a:ext cx="317500" cy="157483"/>
            <a:chOff x="6769100" y="1390650"/>
            <a:chExt cx="317500" cy="157483"/>
          </a:xfrm>
        </p:grpSpPr>
        <p:sp>
          <p:nvSpPr>
            <p:cNvPr id="81" name="正方形/長方形 8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2" name="円/楕円 8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3" name="直線コネクタ 8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4" name="図形グループ 83"/>
          <p:cNvGrpSpPr/>
          <p:nvPr/>
        </p:nvGrpSpPr>
        <p:grpSpPr>
          <a:xfrm>
            <a:off x="1557878" y="5432262"/>
            <a:ext cx="317500" cy="157483"/>
            <a:chOff x="6769100" y="1390650"/>
            <a:chExt cx="317500" cy="157483"/>
          </a:xfrm>
        </p:grpSpPr>
        <p:sp>
          <p:nvSpPr>
            <p:cNvPr id="85" name="正方形/長方形 8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円/楕円 8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7" name="直線コネクタ 8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8" name="図形グループ 87"/>
          <p:cNvGrpSpPr/>
          <p:nvPr/>
        </p:nvGrpSpPr>
        <p:grpSpPr>
          <a:xfrm>
            <a:off x="1557878" y="5227743"/>
            <a:ext cx="317500" cy="157483"/>
            <a:chOff x="6769100" y="1390650"/>
            <a:chExt cx="317500" cy="157483"/>
          </a:xfrm>
        </p:grpSpPr>
        <p:sp>
          <p:nvSpPr>
            <p:cNvPr id="89" name="正方形/長方形 8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0" name="円/楕円 8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1" name="直線コネクタ 9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2" name="図形グループ 91"/>
          <p:cNvGrpSpPr/>
          <p:nvPr/>
        </p:nvGrpSpPr>
        <p:grpSpPr>
          <a:xfrm>
            <a:off x="1932528" y="4658647"/>
            <a:ext cx="317500" cy="157483"/>
            <a:chOff x="6769100" y="1390650"/>
            <a:chExt cx="317500" cy="157483"/>
          </a:xfrm>
        </p:grpSpPr>
        <p:sp>
          <p:nvSpPr>
            <p:cNvPr id="93" name="正方形/長方形 9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4" name="円/楕円 9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5" name="直線コネクタ 9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6" name="図形グループ 95"/>
          <p:cNvGrpSpPr/>
          <p:nvPr/>
        </p:nvGrpSpPr>
        <p:grpSpPr>
          <a:xfrm>
            <a:off x="1932528" y="4852109"/>
            <a:ext cx="317500" cy="157483"/>
            <a:chOff x="6769100" y="1390650"/>
            <a:chExt cx="317500" cy="157483"/>
          </a:xfrm>
        </p:grpSpPr>
        <p:sp>
          <p:nvSpPr>
            <p:cNvPr id="97" name="正方形/長方形 9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8" name="円/楕円 9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9" name="直線コネクタ 9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0" name="図形グループ 99"/>
          <p:cNvGrpSpPr/>
          <p:nvPr/>
        </p:nvGrpSpPr>
        <p:grpSpPr>
          <a:xfrm>
            <a:off x="1932528" y="5033702"/>
            <a:ext cx="317500" cy="157483"/>
            <a:chOff x="6769100" y="1390650"/>
            <a:chExt cx="317500" cy="157483"/>
          </a:xfrm>
        </p:grpSpPr>
        <p:sp>
          <p:nvSpPr>
            <p:cNvPr id="101" name="正方形/長方形 10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2" name="円/楕円 10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3" name="直線コネクタ 10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4" name="図形グループ 103"/>
          <p:cNvGrpSpPr/>
          <p:nvPr/>
        </p:nvGrpSpPr>
        <p:grpSpPr>
          <a:xfrm>
            <a:off x="1932528" y="5434803"/>
            <a:ext cx="317500" cy="157483"/>
            <a:chOff x="6769100" y="1390650"/>
            <a:chExt cx="317500" cy="157483"/>
          </a:xfrm>
        </p:grpSpPr>
        <p:sp>
          <p:nvSpPr>
            <p:cNvPr id="105" name="正方形/長方形 10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6" name="円/楕円 10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7" name="直線コネクタ 10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8" name="図形グループ 107"/>
          <p:cNvGrpSpPr/>
          <p:nvPr/>
        </p:nvGrpSpPr>
        <p:grpSpPr>
          <a:xfrm>
            <a:off x="1932528" y="5230284"/>
            <a:ext cx="317500" cy="157483"/>
            <a:chOff x="6769100" y="1390650"/>
            <a:chExt cx="317500" cy="157483"/>
          </a:xfrm>
        </p:grpSpPr>
        <p:sp>
          <p:nvSpPr>
            <p:cNvPr id="109" name="正方形/長方形 10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0" name="円/楕円 10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1" name="直線コネクタ 11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2" name="図形グループ 111"/>
          <p:cNvGrpSpPr/>
          <p:nvPr/>
        </p:nvGrpSpPr>
        <p:grpSpPr>
          <a:xfrm>
            <a:off x="2309668" y="4653136"/>
            <a:ext cx="317500" cy="157483"/>
            <a:chOff x="6769100" y="1390650"/>
            <a:chExt cx="317500" cy="157483"/>
          </a:xfrm>
        </p:grpSpPr>
        <p:sp>
          <p:nvSpPr>
            <p:cNvPr id="113" name="正方形/長方形 11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4" name="円/楕円 11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5" name="直線コネクタ 11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0" name="図形グループ 119"/>
          <p:cNvGrpSpPr/>
          <p:nvPr/>
        </p:nvGrpSpPr>
        <p:grpSpPr>
          <a:xfrm>
            <a:off x="2679922" y="4655677"/>
            <a:ext cx="317500" cy="157483"/>
            <a:chOff x="6769100" y="1390650"/>
            <a:chExt cx="317500" cy="157483"/>
          </a:xfrm>
        </p:grpSpPr>
        <p:sp>
          <p:nvSpPr>
            <p:cNvPr id="121" name="正方形/長方形 12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2" name="円/楕円 12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3" name="直線コネクタ 12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8" name="図形グループ 127"/>
          <p:cNvGrpSpPr/>
          <p:nvPr/>
        </p:nvGrpSpPr>
        <p:grpSpPr>
          <a:xfrm>
            <a:off x="3054572" y="4658218"/>
            <a:ext cx="317500" cy="157483"/>
            <a:chOff x="6769100" y="1390650"/>
            <a:chExt cx="317500" cy="157483"/>
          </a:xfrm>
        </p:grpSpPr>
        <p:sp>
          <p:nvSpPr>
            <p:cNvPr id="129" name="正方形/長方形 12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0" name="円/楕円 12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1" name="直線コネクタ 13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36" name="図形グループ 135"/>
          <p:cNvGrpSpPr/>
          <p:nvPr/>
        </p:nvGrpSpPr>
        <p:grpSpPr>
          <a:xfrm>
            <a:off x="2309668" y="4851227"/>
            <a:ext cx="317500" cy="157483"/>
            <a:chOff x="6769100" y="1390650"/>
            <a:chExt cx="317500" cy="157483"/>
          </a:xfrm>
        </p:grpSpPr>
        <p:sp>
          <p:nvSpPr>
            <p:cNvPr id="137" name="正方形/長方形 13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8" name="円/楕円 13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39" name="直線コネクタ 13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0" name="図形グループ 139"/>
          <p:cNvGrpSpPr/>
          <p:nvPr/>
        </p:nvGrpSpPr>
        <p:grpSpPr>
          <a:xfrm>
            <a:off x="2679922" y="4853768"/>
            <a:ext cx="317500" cy="157483"/>
            <a:chOff x="6769100" y="1390650"/>
            <a:chExt cx="317500" cy="157483"/>
          </a:xfrm>
        </p:grpSpPr>
        <p:sp>
          <p:nvSpPr>
            <p:cNvPr id="141" name="正方形/長方形 14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2" name="円/楕円 14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3" name="直線コネクタ 14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4" name="図形グループ 143"/>
          <p:cNvGrpSpPr/>
          <p:nvPr/>
        </p:nvGrpSpPr>
        <p:grpSpPr>
          <a:xfrm>
            <a:off x="3054572" y="4856309"/>
            <a:ext cx="317500" cy="157483"/>
            <a:chOff x="6769100" y="1390650"/>
            <a:chExt cx="317500" cy="157483"/>
          </a:xfrm>
        </p:grpSpPr>
        <p:sp>
          <p:nvSpPr>
            <p:cNvPr id="145" name="正方形/長方形 14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6" name="円/楕円 14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7" name="直線コネクタ 14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48" name="図形グループ 147"/>
          <p:cNvGrpSpPr/>
          <p:nvPr/>
        </p:nvGrpSpPr>
        <p:grpSpPr>
          <a:xfrm>
            <a:off x="2307178" y="5219268"/>
            <a:ext cx="317500" cy="157483"/>
            <a:chOff x="6769100" y="1390650"/>
            <a:chExt cx="317500" cy="157483"/>
          </a:xfrm>
        </p:grpSpPr>
        <p:sp>
          <p:nvSpPr>
            <p:cNvPr id="149" name="正方形/長方形 14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0" name="円/楕円 1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1" name="直線コネクタ 15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2" name="図形グループ 151"/>
          <p:cNvGrpSpPr/>
          <p:nvPr/>
        </p:nvGrpSpPr>
        <p:grpSpPr>
          <a:xfrm>
            <a:off x="2307178" y="5035953"/>
            <a:ext cx="317500" cy="157483"/>
            <a:chOff x="6769100" y="1390650"/>
            <a:chExt cx="317500" cy="157483"/>
          </a:xfrm>
        </p:grpSpPr>
        <p:sp>
          <p:nvSpPr>
            <p:cNvPr id="153" name="正方形/長方形 15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4" name="円/楕円 15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5" name="直線コネクタ 15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6" name="図形グループ 155"/>
          <p:cNvGrpSpPr/>
          <p:nvPr/>
        </p:nvGrpSpPr>
        <p:grpSpPr>
          <a:xfrm>
            <a:off x="2677432" y="5221809"/>
            <a:ext cx="317500" cy="157483"/>
            <a:chOff x="6769100" y="1390650"/>
            <a:chExt cx="317500" cy="157483"/>
          </a:xfrm>
        </p:grpSpPr>
        <p:sp>
          <p:nvSpPr>
            <p:cNvPr id="157" name="正方形/長方形 15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8" name="円/楕円 15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9" name="直線コネクタ 15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0" name="図形グループ 159"/>
          <p:cNvGrpSpPr/>
          <p:nvPr/>
        </p:nvGrpSpPr>
        <p:grpSpPr>
          <a:xfrm>
            <a:off x="2677432" y="5038494"/>
            <a:ext cx="317500" cy="157483"/>
            <a:chOff x="6769100" y="1390650"/>
            <a:chExt cx="317500" cy="157483"/>
          </a:xfrm>
        </p:grpSpPr>
        <p:sp>
          <p:nvSpPr>
            <p:cNvPr id="161" name="正方形/長方形 16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2" name="円/楕円 16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3" name="直線コネクタ 16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4" name="図形グループ 163"/>
          <p:cNvGrpSpPr/>
          <p:nvPr/>
        </p:nvGrpSpPr>
        <p:grpSpPr>
          <a:xfrm>
            <a:off x="3052082" y="5224350"/>
            <a:ext cx="317500" cy="157483"/>
            <a:chOff x="6769100" y="1390650"/>
            <a:chExt cx="317500" cy="157483"/>
          </a:xfrm>
        </p:grpSpPr>
        <p:sp>
          <p:nvSpPr>
            <p:cNvPr id="165" name="正方形/長方形 16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6" name="円/楕円 16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67" name="直線コネクタ 16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8" name="図形グループ 167"/>
          <p:cNvGrpSpPr/>
          <p:nvPr/>
        </p:nvGrpSpPr>
        <p:grpSpPr>
          <a:xfrm>
            <a:off x="3052082" y="5041035"/>
            <a:ext cx="317500" cy="157483"/>
            <a:chOff x="6769100" y="1390650"/>
            <a:chExt cx="317500" cy="157483"/>
          </a:xfrm>
        </p:grpSpPr>
        <p:sp>
          <p:nvSpPr>
            <p:cNvPr id="169" name="正方形/長方形 16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0" name="円/楕円 16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1" name="直線コネクタ 17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2" name="図形グループ 171"/>
          <p:cNvGrpSpPr/>
          <p:nvPr/>
        </p:nvGrpSpPr>
        <p:grpSpPr>
          <a:xfrm>
            <a:off x="2307178" y="5417359"/>
            <a:ext cx="317500" cy="157483"/>
            <a:chOff x="6769100" y="1390650"/>
            <a:chExt cx="317500" cy="157483"/>
          </a:xfrm>
        </p:grpSpPr>
        <p:sp>
          <p:nvSpPr>
            <p:cNvPr id="173" name="正方形/長方形 17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4" name="円/楕円 17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5" name="直線コネクタ 17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76" name="図形グループ 175"/>
          <p:cNvGrpSpPr/>
          <p:nvPr/>
        </p:nvGrpSpPr>
        <p:grpSpPr>
          <a:xfrm>
            <a:off x="2677432" y="5419900"/>
            <a:ext cx="317500" cy="157483"/>
            <a:chOff x="6769100" y="1390650"/>
            <a:chExt cx="317500" cy="157483"/>
          </a:xfrm>
        </p:grpSpPr>
        <p:sp>
          <p:nvSpPr>
            <p:cNvPr id="177" name="正方形/長方形 17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8" name="円/楕円 17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79" name="直線コネクタ 17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80" name="図形グループ 179"/>
          <p:cNvGrpSpPr/>
          <p:nvPr/>
        </p:nvGrpSpPr>
        <p:grpSpPr>
          <a:xfrm>
            <a:off x="3052082" y="5422441"/>
            <a:ext cx="317500" cy="157483"/>
            <a:chOff x="6769100" y="1390650"/>
            <a:chExt cx="317500" cy="157483"/>
          </a:xfrm>
        </p:grpSpPr>
        <p:sp>
          <p:nvSpPr>
            <p:cNvPr id="181" name="正方形/長方形 18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2" name="円/楕円 18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3" name="直線コネクタ 18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6" name="図形グループ 195"/>
          <p:cNvGrpSpPr/>
          <p:nvPr/>
        </p:nvGrpSpPr>
        <p:grpSpPr>
          <a:xfrm>
            <a:off x="5364088" y="4722527"/>
            <a:ext cx="317500" cy="157483"/>
            <a:chOff x="6769100" y="1390650"/>
            <a:chExt cx="317500" cy="157483"/>
          </a:xfrm>
        </p:grpSpPr>
        <p:sp>
          <p:nvSpPr>
            <p:cNvPr id="197" name="正方形/長方形 19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98" name="円/楕円 19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9" name="直線コネクタ 19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0" name="図形グループ 199"/>
          <p:cNvGrpSpPr/>
          <p:nvPr/>
        </p:nvGrpSpPr>
        <p:grpSpPr>
          <a:xfrm>
            <a:off x="5364088" y="4915989"/>
            <a:ext cx="317500" cy="157483"/>
            <a:chOff x="6769100" y="1390650"/>
            <a:chExt cx="317500" cy="157483"/>
          </a:xfrm>
        </p:grpSpPr>
        <p:sp>
          <p:nvSpPr>
            <p:cNvPr id="201" name="正方形/長方形 20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2" name="円/楕円 20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3" name="直線コネクタ 20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4" name="図形グループ 203"/>
          <p:cNvGrpSpPr/>
          <p:nvPr/>
        </p:nvGrpSpPr>
        <p:grpSpPr>
          <a:xfrm>
            <a:off x="5364088" y="5097582"/>
            <a:ext cx="317500" cy="157483"/>
            <a:chOff x="6769100" y="1390650"/>
            <a:chExt cx="317500" cy="157483"/>
          </a:xfrm>
        </p:grpSpPr>
        <p:sp>
          <p:nvSpPr>
            <p:cNvPr id="205" name="正方形/長方形 20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06" name="円/楕円 20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07" name="直線コネクタ 20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8" name="図形グループ 207"/>
          <p:cNvGrpSpPr/>
          <p:nvPr/>
        </p:nvGrpSpPr>
        <p:grpSpPr>
          <a:xfrm>
            <a:off x="5364088" y="5498683"/>
            <a:ext cx="317500" cy="157483"/>
            <a:chOff x="6769100" y="1390650"/>
            <a:chExt cx="317500" cy="157483"/>
          </a:xfrm>
        </p:grpSpPr>
        <p:sp>
          <p:nvSpPr>
            <p:cNvPr id="209" name="正方形/長方形 20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0" name="円/楕円 20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1" name="直線コネクタ 21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2" name="図形グループ 211"/>
          <p:cNvGrpSpPr/>
          <p:nvPr/>
        </p:nvGrpSpPr>
        <p:grpSpPr>
          <a:xfrm>
            <a:off x="5364088" y="5294164"/>
            <a:ext cx="317500" cy="157483"/>
            <a:chOff x="6769100" y="1390650"/>
            <a:chExt cx="317500" cy="157483"/>
          </a:xfrm>
        </p:grpSpPr>
        <p:sp>
          <p:nvSpPr>
            <p:cNvPr id="213" name="正方形/長方形 21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4" name="円/楕円 21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5" name="直線コネクタ 21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16" name="図形グループ 215"/>
          <p:cNvGrpSpPr/>
          <p:nvPr/>
        </p:nvGrpSpPr>
        <p:grpSpPr>
          <a:xfrm>
            <a:off x="5734342" y="4725068"/>
            <a:ext cx="317500" cy="157483"/>
            <a:chOff x="6769100" y="1390650"/>
            <a:chExt cx="317500" cy="157483"/>
          </a:xfrm>
        </p:grpSpPr>
        <p:sp>
          <p:nvSpPr>
            <p:cNvPr id="217" name="正方形/長方形 21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8" name="円/楕円 21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19" name="直線コネクタ 21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0" name="図形グループ 219"/>
          <p:cNvGrpSpPr/>
          <p:nvPr/>
        </p:nvGrpSpPr>
        <p:grpSpPr>
          <a:xfrm>
            <a:off x="5734342" y="4918530"/>
            <a:ext cx="317500" cy="157483"/>
            <a:chOff x="6769100" y="1390650"/>
            <a:chExt cx="317500" cy="157483"/>
          </a:xfrm>
        </p:grpSpPr>
        <p:sp>
          <p:nvSpPr>
            <p:cNvPr id="221" name="正方形/長方形 22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2" name="円/楕円 22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3" name="直線コネクタ 22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4" name="図形グループ 223"/>
          <p:cNvGrpSpPr/>
          <p:nvPr/>
        </p:nvGrpSpPr>
        <p:grpSpPr>
          <a:xfrm>
            <a:off x="5734342" y="5100123"/>
            <a:ext cx="317500" cy="157483"/>
            <a:chOff x="6769100" y="1390650"/>
            <a:chExt cx="317500" cy="157483"/>
          </a:xfrm>
        </p:grpSpPr>
        <p:sp>
          <p:nvSpPr>
            <p:cNvPr id="225" name="正方形/長方形 22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6" name="円/楕円 22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7" name="直線コネクタ 22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28" name="図形グループ 227"/>
          <p:cNvGrpSpPr/>
          <p:nvPr/>
        </p:nvGrpSpPr>
        <p:grpSpPr>
          <a:xfrm>
            <a:off x="5734342" y="5501224"/>
            <a:ext cx="317500" cy="157483"/>
            <a:chOff x="6769100" y="1390650"/>
            <a:chExt cx="317500" cy="157483"/>
          </a:xfrm>
        </p:grpSpPr>
        <p:sp>
          <p:nvSpPr>
            <p:cNvPr id="229" name="正方形/長方形 22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0" name="円/楕円 22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1" name="直線コネクタ 23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2" name="図形グループ 231"/>
          <p:cNvGrpSpPr/>
          <p:nvPr/>
        </p:nvGrpSpPr>
        <p:grpSpPr>
          <a:xfrm>
            <a:off x="5734342" y="5296705"/>
            <a:ext cx="317500" cy="157483"/>
            <a:chOff x="6769100" y="1390650"/>
            <a:chExt cx="317500" cy="157483"/>
          </a:xfrm>
        </p:grpSpPr>
        <p:sp>
          <p:nvSpPr>
            <p:cNvPr id="233" name="正方形/長方形 23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4" name="円/楕円 23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5" name="直線コネクタ 23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6" name="図形グループ 235"/>
          <p:cNvGrpSpPr/>
          <p:nvPr/>
        </p:nvGrpSpPr>
        <p:grpSpPr>
          <a:xfrm>
            <a:off x="6108992" y="4727609"/>
            <a:ext cx="317500" cy="157483"/>
            <a:chOff x="6769100" y="1390650"/>
            <a:chExt cx="317500" cy="157483"/>
          </a:xfrm>
        </p:grpSpPr>
        <p:sp>
          <p:nvSpPr>
            <p:cNvPr id="237" name="正方形/長方形 23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38" name="円/楕円 23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9" name="直線コネクタ 23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0" name="図形グループ 239"/>
          <p:cNvGrpSpPr/>
          <p:nvPr/>
        </p:nvGrpSpPr>
        <p:grpSpPr>
          <a:xfrm>
            <a:off x="6108992" y="4921071"/>
            <a:ext cx="317500" cy="157483"/>
            <a:chOff x="6769100" y="1390650"/>
            <a:chExt cx="317500" cy="157483"/>
          </a:xfrm>
        </p:grpSpPr>
        <p:sp>
          <p:nvSpPr>
            <p:cNvPr id="241" name="正方形/長方形 24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2" name="円/楕円 24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3" name="直線コネクタ 24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4" name="図形グループ 243"/>
          <p:cNvGrpSpPr/>
          <p:nvPr/>
        </p:nvGrpSpPr>
        <p:grpSpPr>
          <a:xfrm>
            <a:off x="6108992" y="5102664"/>
            <a:ext cx="317500" cy="157483"/>
            <a:chOff x="6769100" y="1390650"/>
            <a:chExt cx="317500" cy="157483"/>
          </a:xfrm>
        </p:grpSpPr>
        <p:sp>
          <p:nvSpPr>
            <p:cNvPr id="245" name="正方形/長方形 24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46" name="円/楕円 24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47" name="直線コネクタ 24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8" name="図形グループ 247"/>
          <p:cNvGrpSpPr/>
          <p:nvPr/>
        </p:nvGrpSpPr>
        <p:grpSpPr>
          <a:xfrm>
            <a:off x="6108992" y="5503765"/>
            <a:ext cx="317500" cy="157483"/>
            <a:chOff x="6769100" y="1390650"/>
            <a:chExt cx="317500" cy="157483"/>
          </a:xfrm>
        </p:grpSpPr>
        <p:sp>
          <p:nvSpPr>
            <p:cNvPr id="249" name="正方形/長方形 24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0" name="円/楕円 2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1" name="直線コネクタ 25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52" name="図形グループ 251"/>
          <p:cNvGrpSpPr/>
          <p:nvPr/>
        </p:nvGrpSpPr>
        <p:grpSpPr>
          <a:xfrm>
            <a:off x="6108992" y="5299246"/>
            <a:ext cx="317500" cy="157483"/>
            <a:chOff x="6769100" y="1390650"/>
            <a:chExt cx="317500" cy="157483"/>
          </a:xfrm>
        </p:grpSpPr>
        <p:sp>
          <p:nvSpPr>
            <p:cNvPr id="253" name="正方形/長方形 25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4" name="円/楕円 25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5" name="直線コネクタ 25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56" name="図形グループ 255"/>
          <p:cNvGrpSpPr/>
          <p:nvPr/>
        </p:nvGrpSpPr>
        <p:grpSpPr>
          <a:xfrm>
            <a:off x="7168895" y="4675373"/>
            <a:ext cx="317500" cy="157483"/>
            <a:chOff x="6769100" y="1390650"/>
            <a:chExt cx="317500" cy="157483"/>
          </a:xfrm>
        </p:grpSpPr>
        <p:sp>
          <p:nvSpPr>
            <p:cNvPr id="257" name="正方形/長方形 25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8" name="円/楕円 25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59" name="直線コネクタ 25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64" name="図形グループ 263"/>
          <p:cNvGrpSpPr/>
          <p:nvPr/>
        </p:nvGrpSpPr>
        <p:grpSpPr>
          <a:xfrm>
            <a:off x="7539149" y="4677914"/>
            <a:ext cx="317500" cy="157483"/>
            <a:chOff x="6769100" y="1390650"/>
            <a:chExt cx="317500" cy="157483"/>
          </a:xfrm>
        </p:grpSpPr>
        <p:sp>
          <p:nvSpPr>
            <p:cNvPr id="265" name="正方形/長方形 26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6" name="円/楕円 26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67" name="直線コネクタ 26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72" name="図形グループ 271"/>
          <p:cNvGrpSpPr/>
          <p:nvPr/>
        </p:nvGrpSpPr>
        <p:grpSpPr>
          <a:xfrm>
            <a:off x="7913799" y="4680455"/>
            <a:ext cx="317500" cy="157483"/>
            <a:chOff x="6769100" y="1390650"/>
            <a:chExt cx="317500" cy="157483"/>
          </a:xfrm>
        </p:grpSpPr>
        <p:sp>
          <p:nvSpPr>
            <p:cNvPr id="273" name="正方形/長方形 27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74" name="円/楕円 27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75" name="直線コネクタ 27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0" name="図形グループ 279"/>
          <p:cNvGrpSpPr/>
          <p:nvPr/>
        </p:nvGrpSpPr>
        <p:grpSpPr>
          <a:xfrm>
            <a:off x="7168895" y="4873464"/>
            <a:ext cx="317500" cy="157483"/>
            <a:chOff x="6769100" y="1390650"/>
            <a:chExt cx="317500" cy="157483"/>
          </a:xfrm>
        </p:grpSpPr>
        <p:sp>
          <p:nvSpPr>
            <p:cNvPr id="281" name="正方形/長方形 28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2" name="円/楕円 28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3" name="直線コネクタ 28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4" name="図形グループ 283"/>
          <p:cNvGrpSpPr/>
          <p:nvPr/>
        </p:nvGrpSpPr>
        <p:grpSpPr>
          <a:xfrm>
            <a:off x="7539149" y="4876005"/>
            <a:ext cx="317500" cy="157483"/>
            <a:chOff x="6769100" y="1390650"/>
            <a:chExt cx="317500" cy="157483"/>
          </a:xfrm>
        </p:grpSpPr>
        <p:sp>
          <p:nvSpPr>
            <p:cNvPr id="285" name="正方形/長方形 28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86" name="円/楕円 28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87" name="直線コネクタ 28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8" name="図形グループ 287"/>
          <p:cNvGrpSpPr/>
          <p:nvPr/>
        </p:nvGrpSpPr>
        <p:grpSpPr>
          <a:xfrm>
            <a:off x="7913799" y="4878546"/>
            <a:ext cx="317500" cy="157483"/>
            <a:chOff x="6769100" y="1390650"/>
            <a:chExt cx="317500" cy="157483"/>
          </a:xfrm>
        </p:grpSpPr>
        <p:sp>
          <p:nvSpPr>
            <p:cNvPr id="289" name="正方形/長方形 28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0" name="円/楕円 28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1" name="直線コネクタ 29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2" name="図形グループ 291"/>
          <p:cNvGrpSpPr/>
          <p:nvPr/>
        </p:nvGrpSpPr>
        <p:grpSpPr>
          <a:xfrm>
            <a:off x="7166405" y="5241505"/>
            <a:ext cx="317500" cy="157483"/>
            <a:chOff x="6769100" y="1390650"/>
            <a:chExt cx="317500" cy="157483"/>
          </a:xfrm>
        </p:grpSpPr>
        <p:sp>
          <p:nvSpPr>
            <p:cNvPr id="293" name="正方形/長方形 29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4" name="円/楕円 29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5" name="直線コネクタ 29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96" name="図形グループ 295"/>
          <p:cNvGrpSpPr/>
          <p:nvPr/>
        </p:nvGrpSpPr>
        <p:grpSpPr>
          <a:xfrm>
            <a:off x="7166405" y="5058190"/>
            <a:ext cx="317500" cy="157483"/>
            <a:chOff x="6769100" y="1390650"/>
            <a:chExt cx="317500" cy="157483"/>
          </a:xfrm>
        </p:grpSpPr>
        <p:sp>
          <p:nvSpPr>
            <p:cNvPr id="297" name="正方形/長方形 29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8" name="円/楕円 29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99" name="直線コネクタ 29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0" name="図形グループ 299"/>
          <p:cNvGrpSpPr/>
          <p:nvPr/>
        </p:nvGrpSpPr>
        <p:grpSpPr>
          <a:xfrm>
            <a:off x="7536659" y="5244046"/>
            <a:ext cx="317500" cy="157483"/>
            <a:chOff x="6769100" y="1390650"/>
            <a:chExt cx="317500" cy="157483"/>
          </a:xfrm>
        </p:grpSpPr>
        <p:sp>
          <p:nvSpPr>
            <p:cNvPr id="301" name="正方形/長方形 30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2" name="円/楕円 30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3" name="直線コネクタ 30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4" name="図形グループ 303"/>
          <p:cNvGrpSpPr/>
          <p:nvPr/>
        </p:nvGrpSpPr>
        <p:grpSpPr>
          <a:xfrm>
            <a:off x="7536659" y="5060731"/>
            <a:ext cx="317500" cy="157483"/>
            <a:chOff x="6769100" y="1390650"/>
            <a:chExt cx="317500" cy="157483"/>
          </a:xfrm>
        </p:grpSpPr>
        <p:sp>
          <p:nvSpPr>
            <p:cNvPr id="305" name="正方形/長方形 30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6" name="円/楕円 30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7" name="直線コネクタ 30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08" name="図形グループ 307"/>
          <p:cNvGrpSpPr/>
          <p:nvPr/>
        </p:nvGrpSpPr>
        <p:grpSpPr>
          <a:xfrm>
            <a:off x="7911309" y="5246587"/>
            <a:ext cx="317500" cy="157483"/>
            <a:chOff x="6769100" y="1390650"/>
            <a:chExt cx="317500" cy="157483"/>
          </a:xfrm>
        </p:grpSpPr>
        <p:sp>
          <p:nvSpPr>
            <p:cNvPr id="309" name="正方形/長方形 30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0" name="円/楕円 30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1" name="直線コネクタ 31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2" name="図形グループ 311"/>
          <p:cNvGrpSpPr/>
          <p:nvPr/>
        </p:nvGrpSpPr>
        <p:grpSpPr>
          <a:xfrm>
            <a:off x="7911309" y="5063272"/>
            <a:ext cx="317500" cy="157483"/>
            <a:chOff x="6769100" y="1390650"/>
            <a:chExt cx="317500" cy="157483"/>
          </a:xfrm>
        </p:grpSpPr>
        <p:sp>
          <p:nvSpPr>
            <p:cNvPr id="313" name="正方形/長方形 31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4" name="円/楕円 31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5" name="直線コネクタ 31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6" name="図形グループ 315"/>
          <p:cNvGrpSpPr/>
          <p:nvPr/>
        </p:nvGrpSpPr>
        <p:grpSpPr>
          <a:xfrm>
            <a:off x="7166405" y="5439596"/>
            <a:ext cx="317500" cy="157483"/>
            <a:chOff x="6769100" y="1390650"/>
            <a:chExt cx="317500" cy="157483"/>
          </a:xfrm>
        </p:grpSpPr>
        <p:sp>
          <p:nvSpPr>
            <p:cNvPr id="317" name="正方形/長方形 31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18" name="円/楕円 31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9" name="直線コネクタ 31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0" name="図形グループ 319"/>
          <p:cNvGrpSpPr/>
          <p:nvPr/>
        </p:nvGrpSpPr>
        <p:grpSpPr>
          <a:xfrm>
            <a:off x="7536659" y="5442137"/>
            <a:ext cx="317500" cy="157483"/>
            <a:chOff x="6769100" y="1390650"/>
            <a:chExt cx="317500" cy="157483"/>
          </a:xfrm>
        </p:grpSpPr>
        <p:sp>
          <p:nvSpPr>
            <p:cNvPr id="321" name="正方形/長方形 32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2" name="円/楕円 32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3" name="直線コネクタ 32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4" name="図形グループ 323"/>
          <p:cNvGrpSpPr/>
          <p:nvPr/>
        </p:nvGrpSpPr>
        <p:grpSpPr>
          <a:xfrm>
            <a:off x="7911309" y="5444678"/>
            <a:ext cx="317500" cy="157483"/>
            <a:chOff x="6769100" y="1390650"/>
            <a:chExt cx="317500" cy="157483"/>
          </a:xfrm>
        </p:grpSpPr>
        <p:sp>
          <p:nvSpPr>
            <p:cNvPr id="325" name="正方形/長方形 32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26" name="円/楕円 32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27" name="直線コネクタ 32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42" name="テキスト ボックス 341"/>
          <p:cNvSpPr txBox="1"/>
          <p:nvPr/>
        </p:nvSpPr>
        <p:spPr>
          <a:xfrm>
            <a:off x="4984352" y="5852186"/>
            <a:ext cx="3602438" cy="584775"/>
          </a:xfrm>
          <a:prstGeom prst="rect">
            <a:avLst/>
          </a:prstGeom>
          <a:noFill/>
        </p:spPr>
        <p:txBody>
          <a:bodyPr wrap="square" rtlCol="0">
            <a:spAutoFit/>
          </a:bodyPr>
          <a:lstStyle/>
          <a:p>
            <a:pPr algn="ctr"/>
            <a:r>
              <a:rPr kumimoji="1" lang="ja-JP" altLang="en-US" sz="1600" dirty="0" smtClean="0">
                <a:solidFill>
                  <a:srgbClr val="0432FF"/>
                </a:solidFill>
                <a:latin typeface="Meiryo" charset="-128"/>
                <a:ea typeface="Meiryo" charset="-128"/>
                <a:cs typeface="Meiryo" charset="-128"/>
              </a:rPr>
              <a:t>よく似た運用パターン・グループ</a:t>
            </a:r>
          </a:p>
          <a:p>
            <a:pPr algn="ctr"/>
            <a:r>
              <a:rPr kumimoji="1" lang="ja-JP" altLang="en-US" sz="1600" dirty="0" smtClean="0">
                <a:solidFill>
                  <a:srgbClr val="0432FF"/>
                </a:solidFill>
                <a:latin typeface="Meiryo" charset="-128"/>
                <a:ea typeface="Meiryo" charset="-128"/>
                <a:cs typeface="Meiryo" charset="-128"/>
              </a:rPr>
              <a:t>に集約しインスタンスを削減</a:t>
            </a:r>
          </a:p>
        </p:txBody>
      </p:sp>
      <p:sp>
        <p:nvSpPr>
          <p:cNvPr id="343" name="右矢印 342"/>
          <p:cNvSpPr/>
          <p:nvPr/>
        </p:nvSpPr>
        <p:spPr>
          <a:xfrm>
            <a:off x="4338331" y="4797749"/>
            <a:ext cx="471649" cy="677505"/>
          </a:xfrm>
          <a:prstGeom prst="right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22914890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正方形/長方形 141"/>
          <p:cNvSpPr/>
          <p:nvPr/>
        </p:nvSpPr>
        <p:spPr>
          <a:xfrm>
            <a:off x="685784" y="5301279"/>
            <a:ext cx="3890483" cy="1240983"/>
          </a:xfrm>
          <a:prstGeom prst="rect">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8" name="正方形/長方形 127"/>
          <p:cNvSpPr/>
          <p:nvPr/>
        </p:nvSpPr>
        <p:spPr>
          <a:xfrm>
            <a:off x="681518" y="848779"/>
            <a:ext cx="3110575" cy="1572110"/>
          </a:xfrm>
          <a:prstGeom prst="rect">
            <a:avLst/>
          </a:prstGeom>
          <a:solidFill>
            <a:srgbClr val="FFFBD2"/>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dirty="0" smtClean="0"/>
              <a:t>移管の考え方</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94</a:t>
            </a:fld>
            <a:endParaRPr kumimoji="1" lang="ja-JP" altLang="en-US"/>
          </a:p>
        </p:txBody>
      </p:sp>
      <p:sp>
        <p:nvSpPr>
          <p:cNvPr id="4" name="正方形/長方形 3"/>
          <p:cNvSpPr/>
          <p:nvPr/>
        </p:nvSpPr>
        <p:spPr>
          <a:xfrm>
            <a:off x="4800600" y="3076311"/>
            <a:ext cx="1209268" cy="1910049"/>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smtClean="0">
                <a:solidFill>
                  <a:srgbClr val="FFFFFF"/>
                </a:solidFill>
                <a:latin typeface="Meiryo" charset="-128"/>
                <a:ea typeface="Meiryo" charset="-128"/>
                <a:cs typeface="Meiryo" charset="-128"/>
              </a:rPr>
              <a:t>IaaS</a:t>
            </a:r>
            <a:endParaRPr kumimoji="1" lang="ja-JP" altLang="en-US" sz="1400" dirty="0">
              <a:solidFill>
                <a:srgbClr val="FFFFFF"/>
              </a:solidFill>
              <a:latin typeface="Meiryo" charset="-128"/>
              <a:ea typeface="Meiryo" charset="-128"/>
              <a:cs typeface="Meiryo" charset="-128"/>
            </a:endParaRPr>
          </a:p>
        </p:txBody>
      </p:sp>
      <p:sp>
        <p:nvSpPr>
          <p:cNvPr id="5" name="正方形/長方形 4"/>
          <p:cNvSpPr/>
          <p:nvPr/>
        </p:nvSpPr>
        <p:spPr>
          <a:xfrm>
            <a:off x="6084168" y="2102367"/>
            <a:ext cx="1193822" cy="2881488"/>
          </a:xfrm>
          <a:prstGeom prst="rect">
            <a:avLst/>
          </a:prstGeom>
          <a:solidFill>
            <a:srgbClr val="407AA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smtClean="0">
                <a:solidFill>
                  <a:srgbClr val="FFFFFF"/>
                </a:solidFill>
                <a:latin typeface="Meiryo" charset="-128"/>
                <a:ea typeface="Meiryo" charset="-128"/>
                <a:cs typeface="Meiryo" charset="-128"/>
              </a:rPr>
              <a:t>PaaS</a:t>
            </a:r>
            <a:endParaRPr kumimoji="1" lang="ja-JP" altLang="en-US" sz="1400" dirty="0">
              <a:solidFill>
                <a:srgbClr val="FFFFFF"/>
              </a:solidFill>
              <a:latin typeface="Meiryo" charset="-128"/>
              <a:ea typeface="Meiryo" charset="-128"/>
              <a:cs typeface="Meiryo" charset="-128"/>
            </a:endParaRPr>
          </a:p>
        </p:txBody>
      </p:sp>
      <p:sp>
        <p:nvSpPr>
          <p:cNvPr id="6" name="正方形/長方形 5"/>
          <p:cNvSpPr/>
          <p:nvPr/>
        </p:nvSpPr>
        <p:spPr>
          <a:xfrm>
            <a:off x="7380312" y="836713"/>
            <a:ext cx="1209268" cy="4147142"/>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en-US" altLang="ja-JP" sz="2000" dirty="0" smtClean="0">
                <a:solidFill>
                  <a:srgbClr val="FFFFFF"/>
                </a:solidFill>
                <a:latin typeface="Meiryo" charset="-128"/>
                <a:ea typeface="Meiryo" charset="-128"/>
                <a:cs typeface="Meiryo" charset="-128"/>
              </a:rPr>
              <a:t>SaaS</a:t>
            </a:r>
            <a:endParaRPr kumimoji="1" lang="ja-JP" altLang="en-US" sz="1400" dirty="0">
              <a:solidFill>
                <a:srgbClr val="FFFFFF"/>
              </a:solidFill>
              <a:latin typeface="Meiryo" charset="-128"/>
              <a:ea typeface="Meiryo" charset="-128"/>
              <a:cs typeface="Meiryo" charset="-128"/>
            </a:endParaRPr>
          </a:p>
        </p:txBody>
      </p:sp>
      <p:grpSp>
        <p:nvGrpSpPr>
          <p:cNvPr id="127" name="図形グループ 126"/>
          <p:cNvGrpSpPr/>
          <p:nvPr/>
        </p:nvGrpSpPr>
        <p:grpSpPr>
          <a:xfrm>
            <a:off x="1174495" y="1273353"/>
            <a:ext cx="2184448" cy="939150"/>
            <a:chOff x="1187624" y="4653136"/>
            <a:chExt cx="2184448" cy="939150"/>
          </a:xfrm>
        </p:grpSpPr>
        <p:grpSp>
          <p:nvGrpSpPr>
            <p:cNvPr id="7" name="図形グループ 6"/>
            <p:cNvGrpSpPr/>
            <p:nvPr/>
          </p:nvGrpSpPr>
          <p:grpSpPr>
            <a:xfrm>
              <a:off x="1187624" y="4653565"/>
              <a:ext cx="317500" cy="157483"/>
              <a:chOff x="6769100" y="1390650"/>
              <a:chExt cx="317500" cy="157483"/>
            </a:xfrm>
          </p:grpSpPr>
          <p:sp>
            <p:nvSpPr>
              <p:cNvPr id="8" name="正方形/長方形 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 name="円/楕円 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 name="直線コネクタ 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 name="図形グループ 10"/>
            <p:cNvGrpSpPr/>
            <p:nvPr/>
          </p:nvGrpSpPr>
          <p:grpSpPr>
            <a:xfrm>
              <a:off x="1187624" y="4847027"/>
              <a:ext cx="317500" cy="157483"/>
              <a:chOff x="6769100" y="1390650"/>
              <a:chExt cx="317500" cy="157483"/>
            </a:xfrm>
          </p:grpSpPr>
          <p:sp>
            <p:nvSpPr>
              <p:cNvPr id="12" name="正方形/長方形 1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円/楕円 1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 name="直線コネクタ 1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5" name="図形グループ 14"/>
            <p:cNvGrpSpPr/>
            <p:nvPr/>
          </p:nvGrpSpPr>
          <p:grpSpPr>
            <a:xfrm>
              <a:off x="1187624" y="5028620"/>
              <a:ext cx="317500" cy="157483"/>
              <a:chOff x="6769100" y="1390650"/>
              <a:chExt cx="317500" cy="157483"/>
            </a:xfrm>
          </p:grpSpPr>
          <p:sp>
            <p:nvSpPr>
              <p:cNvPr id="16" name="正方形/長方形 1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7" name="円/楕円 1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8" name="直線コネクタ 1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9" name="図形グループ 18"/>
            <p:cNvGrpSpPr/>
            <p:nvPr/>
          </p:nvGrpSpPr>
          <p:grpSpPr>
            <a:xfrm>
              <a:off x="1187624" y="5429721"/>
              <a:ext cx="317500" cy="157483"/>
              <a:chOff x="6769100" y="1390650"/>
              <a:chExt cx="317500" cy="157483"/>
            </a:xfrm>
          </p:grpSpPr>
          <p:sp>
            <p:nvSpPr>
              <p:cNvPr id="20" name="正方形/長方形 1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1" name="円/楕円 2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2" name="直線コネクタ 2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3" name="図形グループ 22"/>
            <p:cNvGrpSpPr/>
            <p:nvPr/>
          </p:nvGrpSpPr>
          <p:grpSpPr>
            <a:xfrm>
              <a:off x="1187624" y="5225202"/>
              <a:ext cx="317500" cy="157483"/>
              <a:chOff x="6769100" y="1390650"/>
              <a:chExt cx="317500" cy="157483"/>
            </a:xfrm>
          </p:grpSpPr>
          <p:sp>
            <p:nvSpPr>
              <p:cNvPr id="24" name="正方形/長方形 2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5" name="円/楕円 2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6" name="直線コネクタ 2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7" name="図形グループ 26"/>
            <p:cNvGrpSpPr/>
            <p:nvPr/>
          </p:nvGrpSpPr>
          <p:grpSpPr>
            <a:xfrm>
              <a:off x="1557878" y="4656106"/>
              <a:ext cx="317500" cy="157483"/>
              <a:chOff x="6769100" y="1390650"/>
              <a:chExt cx="317500" cy="157483"/>
            </a:xfrm>
          </p:grpSpPr>
          <p:sp>
            <p:nvSpPr>
              <p:cNvPr id="28" name="正方形/長方形 2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9" name="円/楕円 2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0" name="直線コネクタ 2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1" name="図形グループ 30"/>
            <p:cNvGrpSpPr/>
            <p:nvPr/>
          </p:nvGrpSpPr>
          <p:grpSpPr>
            <a:xfrm>
              <a:off x="1557878" y="4849568"/>
              <a:ext cx="317500" cy="157483"/>
              <a:chOff x="6769100" y="1390650"/>
              <a:chExt cx="317500" cy="157483"/>
            </a:xfrm>
          </p:grpSpPr>
          <p:sp>
            <p:nvSpPr>
              <p:cNvPr id="32" name="正方形/長方形 3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3" name="円/楕円 3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4" name="直線コネクタ 3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5" name="図形グループ 34"/>
            <p:cNvGrpSpPr/>
            <p:nvPr/>
          </p:nvGrpSpPr>
          <p:grpSpPr>
            <a:xfrm>
              <a:off x="1557878" y="5031161"/>
              <a:ext cx="317500" cy="157483"/>
              <a:chOff x="6769100" y="1390650"/>
              <a:chExt cx="317500" cy="157483"/>
            </a:xfrm>
          </p:grpSpPr>
          <p:sp>
            <p:nvSpPr>
              <p:cNvPr id="36" name="正方形/長方形 3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7" name="円/楕円 3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8" name="直線コネクタ 3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9" name="図形グループ 38"/>
            <p:cNvGrpSpPr/>
            <p:nvPr/>
          </p:nvGrpSpPr>
          <p:grpSpPr>
            <a:xfrm>
              <a:off x="1557878" y="5432262"/>
              <a:ext cx="317500" cy="157483"/>
              <a:chOff x="6769100" y="1390650"/>
              <a:chExt cx="317500" cy="157483"/>
            </a:xfrm>
          </p:grpSpPr>
          <p:sp>
            <p:nvSpPr>
              <p:cNvPr id="40" name="正方形/長方形 3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1" name="円/楕円 4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2" name="直線コネクタ 4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3" name="図形グループ 42"/>
            <p:cNvGrpSpPr/>
            <p:nvPr/>
          </p:nvGrpSpPr>
          <p:grpSpPr>
            <a:xfrm>
              <a:off x="1557878" y="5227743"/>
              <a:ext cx="317500" cy="157483"/>
              <a:chOff x="6769100" y="1390650"/>
              <a:chExt cx="317500" cy="157483"/>
            </a:xfrm>
          </p:grpSpPr>
          <p:sp>
            <p:nvSpPr>
              <p:cNvPr id="44" name="正方形/長方形 4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5" name="円/楕円 4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6" name="直線コネクタ 4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7" name="図形グループ 46"/>
            <p:cNvGrpSpPr/>
            <p:nvPr/>
          </p:nvGrpSpPr>
          <p:grpSpPr>
            <a:xfrm>
              <a:off x="1932528" y="4658647"/>
              <a:ext cx="317500" cy="157483"/>
              <a:chOff x="6769100" y="1390650"/>
              <a:chExt cx="317500" cy="157483"/>
            </a:xfrm>
          </p:grpSpPr>
          <p:sp>
            <p:nvSpPr>
              <p:cNvPr id="48" name="正方形/長方形 4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9" name="円/楕円 4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0" name="直線コネクタ 4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1" name="図形グループ 50"/>
            <p:cNvGrpSpPr/>
            <p:nvPr/>
          </p:nvGrpSpPr>
          <p:grpSpPr>
            <a:xfrm>
              <a:off x="1932528" y="4852109"/>
              <a:ext cx="317500" cy="157483"/>
              <a:chOff x="6769100" y="1390650"/>
              <a:chExt cx="317500" cy="157483"/>
            </a:xfrm>
          </p:grpSpPr>
          <p:sp>
            <p:nvSpPr>
              <p:cNvPr id="52" name="正方形/長方形 5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3" name="円/楕円 5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4" name="直線コネクタ 5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5" name="図形グループ 54"/>
            <p:cNvGrpSpPr/>
            <p:nvPr/>
          </p:nvGrpSpPr>
          <p:grpSpPr>
            <a:xfrm>
              <a:off x="1932528" y="5033702"/>
              <a:ext cx="317500" cy="157483"/>
              <a:chOff x="6769100" y="1390650"/>
              <a:chExt cx="317500" cy="157483"/>
            </a:xfrm>
          </p:grpSpPr>
          <p:sp>
            <p:nvSpPr>
              <p:cNvPr id="56" name="正方形/長方形 5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7" name="円/楕円 5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8" name="直線コネクタ 5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59" name="図形グループ 58"/>
            <p:cNvGrpSpPr/>
            <p:nvPr/>
          </p:nvGrpSpPr>
          <p:grpSpPr>
            <a:xfrm>
              <a:off x="1932528" y="5434803"/>
              <a:ext cx="317500" cy="157483"/>
              <a:chOff x="6769100" y="1390650"/>
              <a:chExt cx="317500" cy="157483"/>
            </a:xfrm>
          </p:grpSpPr>
          <p:sp>
            <p:nvSpPr>
              <p:cNvPr id="60" name="正方形/長方形 5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1" name="円/楕円 6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2" name="直線コネクタ 6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3" name="図形グループ 62"/>
            <p:cNvGrpSpPr/>
            <p:nvPr/>
          </p:nvGrpSpPr>
          <p:grpSpPr>
            <a:xfrm>
              <a:off x="1932528" y="5230284"/>
              <a:ext cx="317500" cy="157483"/>
              <a:chOff x="6769100" y="1390650"/>
              <a:chExt cx="317500" cy="157483"/>
            </a:xfrm>
          </p:grpSpPr>
          <p:sp>
            <p:nvSpPr>
              <p:cNvPr id="64" name="正方形/長方形 6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5" name="円/楕円 6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66" name="直線コネクタ 6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67" name="図形グループ 66"/>
            <p:cNvGrpSpPr/>
            <p:nvPr/>
          </p:nvGrpSpPr>
          <p:grpSpPr>
            <a:xfrm>
              <a:off x="2309668" y="4653136"/>
              <a:ext cx="317500" cy="157483"/>
              <a:chOff x="6769100" y="1390650"/>
              <a:chExt cx="317500" cy="157483"/>
            </a:xfrm>
          </p:grpSpPr>
          <p:sp>
            <p:nvSpPr>
              <p:cNvPr id="68" name="正方形/長方形 6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9" name="円/楕円 6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0" name="直線コネクタ 6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1" name="図形グループ 70"/>
            <p:cNvGrpSpPr/>
            <p:nvPr/>
          </p:nvGrpSpPr>
          <p:grpSpPr>
            <a:xfrm>
              <a:off x="2679922" y="4655677"/>
              <a:ext cx="317500" cy="157483"/>
              <a:chOff x="6769100" y="1390650"/>
              <a:chExt cx="317500" cy="157483"/>
            </a:xfrm>
          </p:grpSpPr>
          <p:sp>
            <p:nvSpPr>
              <p:cNvPr id="72" name="正方形/長方形 7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3" name="円/楕円 7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4" name="直線コネクタ 7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5" name="図形グループ 74"/>
            <p:cNvGrpSpPr/>
            <p:nvPr/>
          </p:nvGrpSpPr>
          <p:grpSpPr>
            <a:xfrm>
              <a:off x="3054572" y="4658218"/>
              <a:ext cx="317500" cy="157483"/>
              <a:chOff x="6769100" y="1390650"/>
              <a:chExt cx="317500" cy="157483"/>
            </a:xfrm>
          </p:grpSpPr>
          <p:sp>
            <p:nvSpPr>
              <p:cNvPr id="76" name="正方形/長方形 7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7" name="円/楕円 7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78" name="直線コネクタ 7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79" name="図形グループ 78"/>
            <p:cNvGrpSpPr/>
            <p:nvPr/>
          </p:nvGrpSpPr>
          <p:grpSpPr>
            <a:xfrm>
              <a:off x="2309668" y="4851227"/>
              <a:ext cx="317500" cy="157483"/>
              <a:chOff x="6769100" y="1390650"/>
              <a:chExt cx="317500" cy="157483"/>
            </a:xfrm>
          </p:grpSpPr>
          <p:sp>
            <p:nvSpPr>
              <p:cNvPr id="80" name="正方形/長方形 7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1" name="円/楕円 8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2" name="直線コネクタ 8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3" name="図形グループ 82"/>
            <p:cNvGrpSpPr/>
            <p:nvPr/>
          </p:nvGrpSpPr>
          <p:grpSpPr>
            <a:xfrm>
              <a:off x="2679922" y="4853768"/>
              <a:ext cx="317500" cy="157483"/>
              <a:chOff x="6769100" y="1390650"/>
              <a:chExt cx="317500" cy="157483"/>
            </a:xfrm>
          </p:grpSpPr>
          <p:sp>
            <p:nvSpPr>
              <p:cNvPr id="84" name="正方形/長方形 8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5" name="円/楕円 8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86" name="直線コネクタ 8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87" name="図形グループ 86"/>
            <p:cNvGrpSpPr/>
            <p:nvPr/>
          </p:nvGrpSpPr>
          <p:grpSpPr>
            <a:xfrm>
              <a:off x="3054572" y="4856309"/>
              <a:ext cx="317500" cy="157483"/>
              <a:chOff x="6769100" y="1390650"/>
              <a:chExt cx="317500" cy="157483"/>
            </a:xfrm>
          </p:grpSpPr>
          <p:sp>
            <p:nvSpPr>
              <p:cNvPr id="88" name="正方形/長方形 8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9" name="円/楕円 8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0" name="直線コネクタ 8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1" name="図形グループ 90"/>
            <p:cNvGrpSpPr/>
            <p:nvPr/>
          </p:nvGrpSpPr>
          <p:grpSpPr>
            <a:xfrm>
              <a:off x="2307178" y="5219268"/>
              <a:ext cx="317500" cy="157483"/>
              <a:chOff x="6769100" y="1390650"/>
              <a:chExt cx="317500" cy="157483"/>
            </a:xfrm>
          </p:grpSpPr>
          <p:sp>
            <p:nvSpPr>
              <p:cNvPr id="92" name="正方形/長方形 9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3" name="円/楕円 9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4" name="直線コネクタ 9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5" name="図形グループ 94"/>
            <p:cNvGrpSpPr/>
            <p:nvPr/>
          </p:nvGrpSpPr>
          <p:grpSpPr>
            <a:xfrm>
              <a:off x="2307178" y="5035953"/>
              <a:ext cx="317500" cy="157483"/>
              <a:chOff x="6769100" y="1390650"/>
              <a:chExt cx="317500" cy="157483"/>
            </a:xfrm>
          </p:grpSpPr>
          <p:sp>
            <p:nvSpPr>
              <p:cNvPr id="96" name="正方形/長方形 9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97" name="円/楕円 9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98" name="直線コネクタ 9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99" name="図形グループ 98"/>
            <p:cNvGrpSpPr/>
            <p:nvPr/>
          </p:nvGrpSpPr>
          <p:grpSpPr>
            <a:xfrm>
              <a:off x="2677432" y="5221809"/>
              <a:ext cx="317500" cy="157483"/>
              <a:chOff x="6769100" y="1390650"/>
              <a:chExt cx="317500" cy="157483"/>
            </a:xfrm>
          </p:grpSpPr>
          <p:sp>
            <p:nvSpPr>
              <p:cNvPr id="100" name="正方形/長方形 9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1" name="円/楕円 10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2" name="直線コネクタ 10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3" name="図形グループ 102"/>
            <p:cNvGrpSpPr/>
            <p:nvPr/>
          </p:nvGrpSpPr>
          <p:grpSpPr>
            <a:xfrm>
              <a:off x="2677432" y="5038494"/>
              <a:ext cx="317500" cy="157483"/>
              <a:chOff x="6769100" y="1390650"/>
              <a:chExt cx="317500" cy="157483"/>
            </a:xfrm>
          </p:grpSpPr>
          <p:sp>
            <p:nvSpPr>
              <p:cNvPr id="104" name="正方形/長方形 10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5" name="円/楕円 10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06" name="直線コネクタ 10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07" name="図形グループ 106"/>
            <p:cNvGrpSpPr/>
            <p:nvPr/>
          </p:nvGrpSpPr>
          <p:grpSpPr>
            <a:xfrm>
              <a:off x="3052082" y="5224350"/>
              <a:ext cx="317500" cy="157483"/>
              <a:chOff x="6769100" y="1390650"/>
              <a:chExt cx="317500" cy="157483"/>
            </a:xfrm>
          </p:grpSpPr>
          <p:sp>
            <p:nvSpPr>
              <p:cNvPr id="108" name="正方形/長方形 107"/>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09" name="円/楕円 108"/>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0" name="直線コネクタ 109"/>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1" name="図形グループ 110"/>
            <p:cNvGrpSpPr/>
            <p:nvPr/>
          </p:nvGrpSpPr>
          <p:grpSpPr>
            <a:xfrm>
              <a:off x="3052082" y="5041035"/>
              <a:ext cx="317500" cy="157483"/>
              <a:chOff x="6769100" y="1390650"/>
              <a:chExt cx="317500" cy="157483"/>
            </a:xfrm>
          </p:grpSpPr>
          <p:sp>
            <p:nvSpPr>
              <p:cNvPr id="112" name="正方形/長方形 11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3" name="円/楕円 11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4" name="直線コネクタ 11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5" name="図形グループ 114"/>
            <p:cNvGrpSpPr/>
            <p:nvPr/>
          </p:nvGrpSpPr>
          <p:grpSpPr>
            <a:xfrm>
              <a:off x="2307178" y="5417359"/>
              <a:ext cx="317500" cy="157483"/>
              <a:chOff x="6769100" y="1390650"/>
              <a:chExt cx="317500" cy="157483"/>
            </a:xfrm>
          </p:grpSpPr>
          <p:sp>
            <p:nvSpPr>
              <p:cNvPr id="116" name="正方形/長方形 115"/>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17" name="円/楕円 116"/>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18" name="直線コネクタ 117"/>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19" name="図形グループ 118"/>
            <p:cNvGrpSpPr/>
            <p:nvPr/>
          </p:nvGrpSpPr>
          <p:grpSpPr>
            <a:xfrm>
              <a:off x="2677432" y="5419900"/>
              <a:ext cx="317500" cy="157483"/>
              <a:chOff x="6769100" y="1390650"/>
              <a:chExt cx="317500" cy="157483"/>
            </a:xfrm>
          </p:grpSpPr>
          <p:sp>
            <p:nvSpPr>
              <p:cNvPr id="120" name="正方形/長方形 119"/>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1" name="円/楕円 120"/>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2" name="直線コネクタ 121"/>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23" name="図形グループ 122"/>
            <p:cNvGrpSpPr/>
            <p:nvPr/>
          </p:nvGrpSpPr>
          <p:grpSpPr>
            <a:xfrm>
              <a:off x="3052082" y="5422441"/>
              <a:ext cx="317500" cy="157483"/>
              <a:chOff x="6769100" y="1390650"/>
              <a:chExt cx="317500" cy="157483"/>
            </a:xfrm>
          </p:grpSpPr>
          <p:sp>
            <p:nvSpPr>
              <p:cNvPr id="124" name="正方形/長方形 123"/>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25" name="円/楕円 124"/>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26" name="直線コネクタ 125"/>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sp>
        <p:nvSpPr>
          <p:cNvPr id="129" name="テキスト ボックス 128"/>
          <p:cNvSpPr txBox="1"/>
          <p:nvPr/>
        </p:nvSpPr>
        <p:spPr>
          <a:xfrm>
            <a:off x="681518" y="957740"/>
            <a:ext cx="3170402" cy="369332"/>
          </a:xfrm>
          <a:prstGeom prst="rect">
            <a:avLst/>
          </a:prstGeom>
          <a:noFill/>
        </p:spPr>
        <p:txBody>
          <a:bodyPr wrap="square" rtlCol="0">
            <a:spAutoFit/>
          </a:bodyPr>
          <a:lstStyle/>
          <a:p>
            <a:pPr algn="ctr"/>
            <a:r>
              <a:rPr kumimoji="1" lang="ja-JP" altLang="en-US" smtClean="0">
                <a:solidFill>
                  <a:schemeClr val="tx1">
                    <a:lumMod val="50000"/>
                    <a:lumOff val="50000"/>
                  </a:schemeClr>
                </a:solidFill>
                <a:latin typeface="Meiryo" charset="-128"/>
                <a:ea typeface="Meiryo" charset="-128"/>
                <a:cs typeface="Meiryo" charset="-128"/>
              </a:rPr>
              <a:t>オンプレミス・システム</a:t>
            </a:r>
            <a:endParaRPr kumimoji="1" lang="ja-JP" altLang="en-US" dirty="0">
              <a:solidFill>
                <a:schemeClr val="tx1">
                  <a:lumMod val="50000"/>
                  <a:lumOff val="50000"/>
                </a:schemeClr>
              </a:solidFill>
              <a:latin typeface="Meiryo" charset="-128"/>
              <a:ea typeface="Meiryo" charset="-128"/>
              <a:cs typeface="Meiryo" charset="-128"/>
            </a:endParaRPr>
          </a:p>
        </p:txBody>
      </p:sp>
      <p:sp>
        <p:nvSpPr>
          <p:cNvPr id="133" name="右矢印 132"/>
          <p:cNvSpPr/>
          <p:nvPr/>
        </p:nvSpPr>
        <p:spPr>
          <a:xfrm>
            <a:off x="3894415" y="838262"/>
            <a:ext cx="3485897" cy="392794"/>
          </a:xfrm>
          <a:prstGeom prst="rightArrow">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2000" dirty="0">
              <a:solidFill>
                <a:srgbClr val="FFFFFF"/>
              </a:solidFill>
              <a:latin typeface="Meiryo" charset="-128"/>
              <a:ea typeface="Meiryo" charset="-128"/>
              <a:cs typeface="Meiryo" charset="-128"/>
            </a:endParaRPr>
          </a:p>
        </p:txBody>
      </p:sp>
      <p:sp>
        <p:nvSpPr>
          <p:cNvPr id="134" name="曲折矢印 133"/>
          <p:cNvSpPr/>
          <p:nvPr/>
        </p:nvSpPr>
        <p:spPr>
          <a:xfrm rot="5400000">
            <a:off x="4975448" y="201665"/>
            <a:ext cx="826027" cy="2988093"/>
          </a:xfrm>
          <a:prstGeom prst="bentArrow">
            <a:avLst>
              <a:gd name="adj1" fmla="val 25000"/>
              <a:gd name="adj2" fmla="val 25000"/>
              <a:gd name="adj3" fmla="val 25000"/>
              <a:gd name="adj4" fmla="val 57746"/>
            </a:avLst>
          </a:prstGeom>
          <a:solidFill>
            <a:srgbClr val="407AAA"/>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2000" dirty="0">
              <a:solidFill>
                <a:srgbClr val="FFFFFF"/>
              </a:solidFill>
              <a:latin typeface="Meiryo" charset="-128"/>
              <a:ea typeface="Meiryo" charset="-128"/>
              <a:cs typeface="Meiryo" charset="-128"/>
            </a:endParaRPr>
          </a:p>
        </p:txBody>
      </p:sp>
      <p:sp>
        <p:nvSpPr>
          <p:cNvPr id="135" name="曲折矢印 134"/>
          <p:cNvSpPr/>
          <p:nvPr/>
        </p:nvSpPr>
        <p:spPr>
          <a:xfrm rot="5400000">
            <a:off x="4040983" y="1465178"/>
            <a:ext cx="1464569" cy="1757704"/>
          </a:xfrm>
          <a:prstGeom prst="bentArrow">
            <a:avLst>
              <a:gd name="adj1" fmla="val 14957"/>
              <a:gd name="adj2" fmla="val 13877"/>
              <a:gd name="adj3" fmla="val 15671"/>
              <a:gd name="adj4" fmla="val 34420"/>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2000" dirty="0">
              <a:solidFill>
                <a:srgbClr val="FFFFFF"/>
              </a:solidFill>
              <a:latin typeface="Meiryo" charset="-128"/>
              <a:ea typeface="Meiryo" charset="-128"/>
              <a:cs typeface="Meiryo" charset="-128"/>
            </a:endParaRPr>
          </a:p>
        </p:txBody>
      </p:sp>
      <p:sp>
        <p:nvSpPr>
          <p:cNvPr id="136" name="四角形吹き出し 135"/>
          <p:cNvSpPr/>
          <p:nvPr/>
        </p:nvSpPr>
        <p:spPr>
          <a:xfrm>
            <a:off x="696492" y="2646223"/>
            <a:ext cx="3170402" cy="2274934"/>
          </a:xfrm>
          <a:prstGeom prst="wedgeRectCallout">
            <a:avLst>
              <a:gd name="adj1" fmla="val 79284"/>
              <a:gd name="adj2" fmla="val -76564"/>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228600" indent="-228600">
              <a:buFont typeface="+mj-lt"/>
              <a:buAutoNum type="arabicPeriod"/>
            </a:pPr>
            <a:r>
              <a:rPr kumimoji="1" lang="ja-JP" altLang="en-US" sz="1400" b="1" dirty="0" smtClean="0">
                <a:solidFill>
                  <a:srgbClr val="FFFFFF"/>
                </a:solidFill>
                <a:latin typeface="Meiryo" charset="-128"/>
                <a:ea typeface="Meiryo" charset="-128"/>
                <a:cs typeface="Meiryo" charset="-128"/>
              </a:rPr>
              <a:t>コスト</a:t>
            </a:r>
          </a:p>
          <a:p>
            <a:pPr marL="269875" lvl="1"/>
            <a:r>
              <a:rPr kumimoji="1" lang="en-US" altLang="ja-JP" sz="1200" dirty="0" smtClean="0">
                <a:solidFill>
                  <a:srgbClr val="FFFFFF"/>
                </a:solidFill>
                <a:latin typeface="Meiryo" charset="-128"/>
                <a:ea typeface="Meiryo" charset="-128"/>
                <a:cs typeface="Meiryo" charset="-128"/>
              </a:rPr>
              <a:t>5</a:t>
            </a:r>
            <a:r>
              <a:rPr kumimoji="1" lang="ja-JP" altLang="en-US" sz="1200" dirty="0" smtClean="0">
                <a:solidFill>
                  <a:srgbClr val="FFFFFF"/>
                </a:solidFill>
                <a:latin typeface="Meiryo" charset="-128"/>
                <a:ea typeface="Meiryo" charset="-128"/>
                <a:cs typeface="Meiryo" charset="-128"/>
              </a:rPr>
              <a:t>年間の</a:t>
            </a:r>
            <a:r>
              <a:rPr kumimoji="1" lang="en-US" altLang="ja-JP" sz="1200" dirty="0" smtClean="0">
                <a:solidFill>
                  <a:srgbClr val="FFFFFF"/>
                </a:solidFill>
                <a:latin typeface="Meiryo" charset="-128"/>
                <a:ea typeface="Meiryo" charset="-128"/>
                <a:cs typeface="Meiryo" charset="-128"/>
              </a:rPr>
              <a:t>TCO</a:t>
            </a:r>
          </a:p>
          <a:p>
            <a:pPr marL="228600" indent="-228600">
              <a:buFont typeface="+mj-lt"/>
              <a:buAutoNum type="arabicPeriod"/>
            </a:pPr>
            <a:r>
              <a:rPr lang="en-US" altLang="ja-JP" sz="1400" b="1" dirty="0" smtClean="0">
                <a:solidFill>
                  <a:srgbClr val="FFFFFF"/>
                </a:solidFill>
                <a:latin typeface="Meiryo" charset="-128"/>
                <a:ea typeface="Meiryo" charset="-128"/>
                <a:cs typeface="Meiryo" charset="-128"/>
              </a:rPr>
              <a:t>BCP</a:t>
            </a:r>
            <a:endParaRPr lang="ja-JP" altLang="en-US" sz="1400" b="1" dirty="0">
              <a:solidFill>
                <a:srgbClr val="FFFFFF"/>
              </a:solidFill>
              <a:latin typeface="Meiryo" charset="-128"/>
              <a:ea typeface="Meiryo" charset="-128"/>
              <a:cs typeface="Meiryo" charset="-128"/>
            </a:endParaRPr>
          </a:p>
          <a:p>
            <a:pPr marL="228600" lvl="1"/>
            <a:r>
              <a:rPr lang="ja-JP" altLang="en-US" sz="1200" dirty="0" smtClean="0">
                <a:solidFill>
                  <a:srgbClr val="FFFFFF"/>
                </a:solidFill>
                <a:latin typeface="Meiryo" charset="-128"/>
                <a:ea typeface="Meiryo" charset="-128"/>
                <a:cs typeface="Meiryo" charset="-128"/>
              </a:rPr>
              <a:t>遠隔多重化構成など</a:t>
            </a:r>
          </a:p>
          <a:p>
            <a:pPr marL="228600" indent="-228600">
              <a:buFont typeface="+mj-lt"/>
              <a:buAutoNum type="arabicPeriod"/>
            </a:pPr>
            <a:r>
              <a:rPr kumimoji="1" lang="ja-JP" altLang="en-US" sz="1400" b="1" dirty="0" smtClean="0">
                <a:solidFill>
                  <a:srgbClr val="FFFFFF"/>
                </a:solidFill>
                <a:latin typeface="Meiryo" charset="-128"/>
                <a:ea typeface="Meiryo" charset="-128"/>
                <a:cs typeface="Meiryo" charset="-128"/>
              </a:rPr>
              <a:t>バックアップ／アーカイブ</a:t>
            </a:r>
          </a:p>
          <a:p>
            <a:pPr marL="228600" lvl="1"/>
            <a:r>
              <a:rPr kumimoji="1" lang="ja-JP" altLang="en-US" sz="1200" dirty="0" smtClean="0">
                <a:solidFill>
                  <a:srgbClr val="FFFFFF"/>
                </a:solidFill>
                <a:latin typeface="Meiryo" charset="-128"/>
                <a:ea typeface="Meiryo" charset="-128"/>
                <a:cs typeface="Meiryo" charset="-128"/>
              </a:rPr>
              <a:t>電子メール、業務データなど</a:t>
            </a:r>
          </a:p>
          <a:p>
            <a:pPr marL="228600" indent="-228600">
              <a:buFont typeface="+mj-lt"/>
              <a:buAutoNum type="arabicPeriod"/>
            </a:pPr>
            <a:r>
              <a:rPr kumimoji="1" lang="ja-JP" altLang="en-US" sz="1400" b="1" dirty="0" smtClean="0">
                <a:solidFill>
                  <a:srgbClr val="FFFFFF"/>
                </a:solidFill>
                <a:latin typeface="Meiryo" charset="-128"/>
                <a:ea typeface="Meiryo" charset="-128"/>
                <a:cs typeface="Meiryo" charset="-128"/>
              </a:rPr>
              <a:t>ユーザー利便性</a:t>
            </a:r>
          </a:p>
          <a:p>
            <a:pPr marL="228600" lvl="1"/>
            <a:r>
              <a:rPr kumimoji="1" lang="ja-JP" altLang="en-US" sz="1200" dirty="0" smtClean="0">
                <a:solidFill>
                  <a:srgbClr val="FFFFFF"/>
                </a:solidFill>
                <a:latin typeface="Meiryo" charset="-128"/>
                <a:ea typeface="Meiryo" charset="-128"/>
                <a:cs typeface="Meiryo" charset="-128"/>
              </a:rPr>
              <a:t>応答時間、グローバル対応など</a:t>
            </a:r>
          </a:p>
          <a:p>
            <a:pPr marL="228600" indent="-228600">
              <a:buFont typeface="+mj-lt"/>
              <a:buAutoNum type="arabicPeriod"/>
            </a:pPr>
            <a:r>
              <a:rPr kumimoji="1" lang="ja-JP" altLang="en-US" sz="1400" b="1" dirty="0" smtClean="0">
                <a:solidFill>
                  <a:srgbClr val="FFFFFF"/>
                </a:solidFill>
                <a:latin typeface="Meiryo" charset="-128"/>
                <a:ea typeface="Meiryo" charset="-128"/>
                <a:cs typeface="Meiryo" charset="-128"/>
              </a:rPr>
              <a:t>ガバナンス</a:t>
            </a:r>
          </a:p>
          <a:p>
            <a:pPr marL="228600" lvl="1"/>
            <a:r>
              <a:rPr kumimoji="1" lang="ja-JP" altLang="en-US" sz="1200" dirty="0" smtClean="0">
                <a:solidFill>
                  <a:srgbClr val="FFFFFF"/>
                </a:solidFill>
                <a:latin typeface="Meiryo" charset="-128"/>
                <a:ea typeface="Meiryo" charset="-128"/>
                <a:cs typeface="Meiryo" charset="-128"/>
              </a:rPr>
              <a:t>見える化、管理機能など</a:t>
            </a:r>
            <a:endParaRPr kumimoji="1" lang="ja-JP" altLang="en-US" sz="1200" dirty="0">
              <a:solidFill>
                <a:srgbClr val="FFFFFF"/>
              </a:solidFill>
              <a:latin typeface="Meiryo" charset="-128"/>
              <a:ea typeface="Meiryo" charset="-128"/>
              <a:cs typeface="Meiryo" charset="-128"/>
            </a:endParaRPr>
          </a:p>
        </p:txBody>
      </p:sp>
      <p:sp>
        <p:nvSpPr>
          <p:cNvPr id="137" name="円/楕円 136"/>
          <p:cNvSpPr/>
          <p:nvPr/>
        </p:nvSpPr>
        <p:spPr>
          <a:xfrm>
            <a:off x="4572001" y="764704"/>
            <a:ext cx="1437867" cy="1410109"/>
          </a:xfrm>
          <a:prstGeom prst="ellipse">
            <a:avLst/>
          </a:prstGeom>
          <a:noFill/>
          <a:ln w="38100">
            <a:solidFill>
              <a:schemeClr val="accent6">
                <a:lumMod val="75000"/>
              </a:schemeClr>
            </a:solidFill>
            <a:prstDash val="sysDash"/>
          </a:ln>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0" name="テキスト ボックス 139"/>
          <p:cNvSpPr txBox="1"/>
          <p:nvPr/>
        </p:nvSpPr>
        <p:spPr>
          <a:xfrm>
            <a:off x="1060714" y="5364192"/>
            <a:ext cx="3457269" cy="1154162"/>
          </a:xfrm>
          <a:prstGeom prst="rect">
            <a:avLst/>
          </a:prstGeom>
          <a:noFill/>
        </p:spPr>
        <p:txBody>
          <a:bodyPr wrap="square" rtlCol="0">
            <a:spAutoFit/>
          </a:bodyPr>
          <a:lstStyle/>
          <a:p>
            <a:r>
              <a:rPr kumimoji="1" lang="ja-JP" altLang="en-US" sz="1400" dirty="0" smtClean="0">
                <a:solidFill>
                  <a:schemeClr val="bg1"/>
                </a:solidFill>
                <a:latin typeface="Meiryo" charset="-128"/>
                <a:ea typeface="Meiryo" charset="-128"/>
                <a:cs typeface="Meiryo" charset="-128"/>
              </a:rPr>
              <a:t>そのまま移行すれば</a:t>
            </a:r>
          </a:p>
          <a:p>
            <a:pPr marL="171450" indent="-171450">
              <a:buFont typeface="Wingdings" charset="2"/>
              <a:buChar char="ü"/>
            </a:pPr>
            <a:r>
              <a:rPr kumimoji="1" lang="ja-JP" altLang="en-US" sz="1100" dirty="0" smtClean="0">
                <a:solidFill>
                  <a:schemeClr val="bg1"/>
                </a:solidFill>
                <a:latin typeface="Meiryo" charset="-128"/>
                <a:ea typeface="Meiryo" charset="-128"/>
                <a:cs typeface="Meiryo" charset="-128"/>
              </a:rPr>
              <a:t>オンプレミスよりもコストが嵩む</a:t>
            </a:r>
          </a:p>
          <a:p>
            <a:pPr marL="171450" indent="-171450">
              <a:buFont typeface="Wingdings" charset="2"/>
              <a:buChar char="ü"/>
            </a:pPr>
            <a:r>
              <a:rPr kumimoji="1" lang="ja-JP" altLang="en-US" sz="1100" dirty="0" smtClean="0">
                <a:solidFill>
                  <a:schemeClr val="bg1"/>
                </a:solidFill>
                <a:latin typeface="Meiryo" charset="-128"/>
                <a:ea typeface="Meiryo" charset="-128"/>
                <a:cs typeface="Meiryo" charset="-128"/>
              </a:rPr>
              <a:t>運用管理負担が増える</a:t>
            </a:r>
          </a:p>
          <a:p>
            <a:pPr marL="171450" indent="-171450">
              <a:buFont typeface="Wingdings" charset="2"/>
              <a:buChar char="ü"/>
            </a:pPr>
            <a:r>
              <a:rPr kumimoji="1" lang="ja-JP" altLang="en-US" sz="1100" dirty="0" smtClean="0">
                <a:solidFill>
                  <a:schemeClr val="bg1"/>
                </a:solidFill>
                <a:latin typeface="Meiryo" charset="-128"/>
                <a:ea typeface="Meiryo" charset="-128"/>
                <a:cs typeface="Meiryo" charset="-128"/>
              </a:rPr>
              <a:t>機能面で利用部門のニーズに応えられない</a:t>
            </a:r>
          </a:p>
          <a:p>
            <a:pPr marL="171450" indent="-171450">
              <a:buFont typeface="Wingdings" charset="2"/>
              <a:buChar char="ü"/>
            </a:pPr>
            <a:r>
              <a:rPr kumimoji="1" lang="ja-JP" altLang="en-US" sz="1100" dirty="0" smtClean="0">
                <a:solidFill>
                  <a:schemeClr val="bg1"/>
                </a:solidFill>
                <a:latin typeface="Meiryo" charset="-128"/>
                <a:ea typeface="Meiryo" charset="-128"/>
                <a:cs typeface="Meiryo" charset="-128"/>
              </a:rPr>
              <a:t>サービスレベルが低下する</a:t>
            </a:r>
          </a:p>
          <a:p>
            <a:pPr marL="171450" indent="-171450">
              <a:buFont typeface="Wingdings" charset="2"/>
              <a:buChar char="ü"/>
            </a:pPr>
            <a:r>
              <a:rPr kumimoji="1" lang="ja-JP" altLang="en-US" sz="1100" dirty="0" smtClean="0">
                <a:solidFill>
                  <a:schemeClr val="bg1"/>
                </a:solidFill>
                <a:latin typeface="Meiryo" charset="-128"/>
                <a:ea typeface="Meiryo" charset="-128"/>
                <a:cs typeface="Meiryo" charset="-128"/>
              </a:rPr>
              <a:t>セキュリティが担保できない</a:t>
            </a:r>
            <a:endParaRPr kumimoji="1" lang="ja-JP" altLang="en-US" sz="1100" dirty="0">
              <a:solidFill>
                <a:schemeClr val="bg1"/>
              </a:solidFill>
              <a:latin typeface="Meiryo" charset="-128"/>
              <a:ea typeface="Meiryo" charset="-128"/>
              <a:cs typeface="Meiryo" charset="-128"/>
            </a:endParaRPr>
          </a:p>
        </p:txBody>
      </p:sp>
      <p:sp>
        <p:nvSpPr>
          <p:cNvPr id="143" name="ホームベース 142"/>
          <p:cNvSpPr/>
          <p:nvPr/>
        </p:nvSpPr>
        <p:spPr>
          <a:xfrm rot="16200000">
            <a:off x="5902600" y="3851015"/>
            <a:ext cx="1439214" cy="3943280"/>
          </a:xfrm>
          <a:prstGeom prst="homePlate">
            <a:avLst>
              <a:gd name="adj" fmla="val 14646"/>
            </a:avLst>
          </a:prstGeom>
          <a:solidFill>
            <a:schemeClr val="accent3">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4" name="テキスト ボックス 143"/>
          <p:cNvSpPr txBox="1"/>
          <p:nvPr/>
        </p:nvSpPr>
        <p:spPr>
          <a:xfrm>
            <a:off x="4682510" y="5611384"/>
            <a:ext cx="3939014" cy="738664"/>
          </a:xfrm>
          <a:prstGeom prst="rect">
            <a:avLst/>
          </a:prstGeom>
          <a:noFill/>
        </p:spPr>
        <p:txBody>
          <a:bodyPr wrap="square" rtlCol="0">
            <a:spAutoFit/>
          </a:bodyPr>
          <a:lstStyle/>
          <a:p>
            <a:pPr marL="171450" indent="-171450">
              <a:buFont typeface="Wingdings" charset="2"/>
              <a:buChar char="Ø"/>
            </a:pPr>
            <a:r>
              <a:rPr kumimoji="1" lang="ja-JP" altLang="en-US" sz="1400" smtClean="0">
                <a:solidFill>
                  <a:schemeClr val="bg1"/>
                </a:solidFill>
                <a:latin typeface="Meiryo" charset="-128"/>
                <a:ea typeface="Meiryo" charset="-128"/>
                <a:cs typeface="Meiryo" charset="-128"/>
              </a:rPr>
              <a:t>上記、組合せ</a:t>
            </a:r>
            <a:r>
              <a:rPr kumimoji="1" lang="ja-JP" altLang="en-US" sz="1400" dirty="0" smtClean="0">
                <a:solidFill>
                  <a:schemeClr val="bg1"/>
                </a:solidFill>
                <a:latin typeface="Meiryo" charset="-128"/>
                <a:ea typeface="Meiryo" charset="-128"/>
                <a:cs typeface="Meiryo" charset="-128"/>
              </a:rPr>
              <a:t>の最適解を考える</a:t>
            </a:r>
          </a:p>
          <a:p>
            <a:pPr marL="171450" indent="-171450">
              <a:buFont typeface="Wingdings" charset="2"/>
              <a:buChar char="Ø"/>
            </a:pPr>
            <a:r>
              <a:rPr kumimoji="1" lang="ja-JP" altLang="en-US" sz="1400" dirty="0" smtClean="0">
                <a:solidFill>
                  <a:schemeClr val="bg1"/>
                </a:solidFill>
                <a:latin typeface="Meiryo" charset="-128"/>
                <a:ea typeface="Meiryo" charset="-128"/>
                <a:cs typeface="Meiryo" charset="-128"/>
              </a:rPr>
              <a:t>クラウド前提のアーキテクチャーに見直す</a:t>
            </a:r>
          </a:p>
          <a:p>
            <a:pPr marL="171450" indent="-171450">
              <a:buFont typeface="Wingdings" charset="2"/>
              <a:buChar char="Ø"/>
            </a:pPr>
            <a:r>
              <a:rPr kumimoji="1" lang="ja-JP" altLang="en-US" sz="1400" dirty="0" smtClean="0">
                <a:solidFill>
                  <a:schemeClr val="bg1"/>
                </a:solidFill>
                <a:latin typeface="Meiryo" charset="-128"/>
                <a:ea typeface="Meiryo" charset="-128"/>
                <a:cs typeface="Meiryo" charset="-128"/>
              </a:rPr>
              <a:t>情報システム部門の役割を再構築する</a:t>
            </a:r>
            <a:endParaRPr kumimoji="1" lang="ja-JP" altLang="en-US" sz="1400" dirty="0">
              <a:solidFill>
                <a:schemeClr val="bg1"/>
              </a:solidFill>
              <a:latin typeface="Meiryo" charset="-128"/>
              <a:ea typeface="Meiryo" charset="-128"/>
              <a:cs typeface="Meiryo" charset="-128"/>
            </a:endParaRPr>
          </a:p>
        </p:txBody>
      </p:sp>
    </p:spTree>
    <p:extLst>
      <p:ext uri="{BB962C8B-B14F-4D97-AF65-F5344CB8AC3E}">
        <p14:creationId xmlns:p14="http://schemas.microsoft.com/office/powerpoint/2010/main" val="867534492"/>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移管に関する考慮事項</a:t>
            </a:r>
            <a:endParaRPr kumimoji="1" lang="ja-JP" altLang="en-US" dirty="0"/>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95</a:t>
            </a:fld>
            <a:endParaRPr kumimoji="1" lang="ja-JP" altLang="en-US"/>
          </a:p>
        </p:txBody>
      </p:sp>
      <p:sp>
        <p:nvSpPr>
          <p:cNvPr id="4" name="正方形/長方形 3"/>
          <p:cNvSpPr/>
          <p:nvPr/>
        </p:nvSpPr>
        <p:spPr>
          <a:xfrm>
            <a:off x="5076056" y="837236"/>
            <a:ext cx="3600400" cy="4403975"/>
          </a:xfrm>
          <a:prstGeom prst="rect">
            <a:avLst/>
          </a:prstGeom>
          <a:solidFill>
            <a:srgbClr val="00206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 name="正方形/長方形 4"/>
          <p:cNvSpPr/>
          <p:nvPr/>
        </p:nvSpPr>
        <p:spPr>
          <a:xfrm>
            <a:off x="5160640" y="3141540"/>
            <a:ext cx="3456384" cy="2099671"/>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6" name="正方形/長方形 5"/>
          <p:cNvSpPr/>
          <p:nvPr/>
        </p:nvSpPr>
        <p:spPr>
          <a:xfrm>
            <a:off x="5208528" y="4221776"/>
            <a:ext cx="3342260" cy="1019436"/>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7" name="テキスト ボックス 6"/>
          <p:cNvSpPr txBox="1"/>
          <p:nvPr/>
        </p:nvSpPr>
        <p:spPr>
          <a:xfrm>
            <a:off x="5076056" y="1070418"/>
            <a:ext cx="3600400" cy="1892826"/>
          </a:xfrm>
          <a:prstGeom prst="rect">
            <a:avLst/>
          </a:prstGeom>
          <a:noFill/>
        </p:spPr>
        <p:txBody>
          <a:bodyPr wrap="square" rtlCol="0">
            <a:spAutoFit/>
          </a:bodyPr>
          <a:lstStyle/>
          <a:p>
            <a:pPr>
              <a:spcBef>
                <a:spcPts val="600"/>
              </a:spcBef>
            </a:pPr>
            <a:r>
              <a:rPr kumimoji="1" lang="ja-JP" altLang="en-US" sz="1200" b="1" dirty="0" smtClean="0">
                <a:solidFill>
                  <a:schemeClr val="bg1"/>
                </a:solidFill>
                <a:latin typeface="Meiryo" charset="-128"/>
                <a:ea typeface="Meiryo" charset="-128"/>
                <a:cs typeface="Meiryo" charset="-128"/>
              </a:rPr>
              <a:t>システム・アーキテクチャー変更にともなう</a:t>
            </a:r>
          </a:p>
          <a:p>
            <a:pPr marL="187325" indent="-166688">
              <a:spcBef>
                <a:spcPts val="600"/>
              </a:spcBef>
              <a:buFont typeface="Wingdings" charset="2"/>
              <a:buChar char="ü"/>
            </a:pPr>
            <a:r>
              <a:rPr kumimoji="1" lang="ja-JP" altLang="en-US" sz="1400" dirty="0" smtClean="0">
                <a:solidFill>
                  <a:schemeClr val="bg1"/>
                </a:solidFill>
                <a:latin typeface="Meiryo" charset="-128"/>
                <a:ea typeface="Meiryo" charset="-128"/>
                <a:cs typeface="Meiryo" charset="-128"/>
              </a:rPr>
              <a:t>スループットやレスポンスなどの影響度分析やリスク検証</a:t>
            </a:r>
          </a:p>
          <a:p>
            <a:pPr marL="187325" indent="-166688">
              <a:spcBef>
                <a:spcPts val="600"/>
              </a:spcBef>
              <a:buFont typeface="Wingdings" charset="2"/>
              <a:buChar char="ü"/>
            </a:pPr>
            <a:r>
              <a:rPr kumimoji="1" lang="ja-JP" altLang="en-US" sz="1400" dirty="0" smtClean="0">
                <a:solidFill>
                  <a:schemeClr val="bg1"/>
                </a:solidFill>
                <a:latin typeface="Meiryo" charset="-128"/>
                <a:ea typeface="Meiryo" charset="-128"/>
                <a:cs typeface="Meiryo" charset="-128"/>
              </a:rPr>
              <a:t>投資を正当化するため、オンプレミスとの比較における投資対効果の明確化</a:t>
            </a:r>
          </a:p>
          <a:p>
            <a:pPr marL="187325" indent="-166688">
              <a:spcBef>
                <a:spcPts val="600"/>
              </a:spcBef>
              <a:buFont typeface="Wingdings" charset="2"/>
              <a:buChar char="ü"/>
            </a:pPr>
            <a:r>
              <a:rPr kumimoji="1" lang="ja-JP" altLang="en-US" sz="1400" dirty="0" smtClean="0">
                <a:solidFill>
                  <a:schemeClr val="bg1"/>
                </a:solidFill>
                <a:latin typeface="Meiryo" charset="-128"/>
                <a:ea typeface="Meiryo" charset="-128"/>
                <a:cs typeface="Meiryo" charset="-128"/>
              </a:rPr>
              <a:t>非機能要件の見直し</a:t>
            </a:r>
          </a:p>
          <a:p>
            <a:pPr marL="187325" lvl="1"/>
            <a:r>
              <a:rPr lang="ja-JP" altLang="en-US" sz="1000" dirty="0" smtClean="0">
                <a:solidFill>
                  <a:schemeClr val="bg1"/>
                </a:solidFill>
                <a:latin typeface="Meiryo" charset="-128"/>
                <a:ea typeface="Meiryo" charset="-128"/>
                <a:cs typeface="Meiryo" charset="-128"/>
              </a:rPr>
              <a:t>セキュリティポリシー</a:t>
            </a:r>
            <a:r>
              <a:rPr lang="ja-JP" altLang="en-US" sz="1000" dirty="0">
                <a:solidFill>
                  <a:schemeClr val="bg1"/>
                </a:solidFill>
                <a:latin typeface="Meiryo" charset="-128"/>
                <a:ea typeface="Meiryo" charset="-128"/>
                <a:cs typeface="Meiryo" charset="-128"/>
              </a:rPr>
              <a:t>や個人</a:t>
            </a:r>
            <a:r>
              <a:rPr lang="ja-JP" altLang="en-US" sz="1000" dirty="0" smtClean="0">
                <a:solidFill>
                  <a:schemeClr val="bg1"/>
                </a:solidFill>
                <a:latin typeface="Meiryo" charset="-128"/>
                <a:ea typeface="Meiryo" charset="-128"/>
                <a:cs typeface="Meiryo" charset="-128"/>
              </a:rPr>
              <a:t>情報保護方針との適合性やシステム監査への対応要件を満たすかどうかなど</a:t>
            </a:r>
            <a:endParaRPr kumimoji="1" lang="ja-JP" altLang="en-US" sz="1000" dirty="0">
              <a:solidFill>
                <a:schemeClr val="bg1"/>
              </a:solidFill>
              <a:latin typeface="Meiryo" charset="-128"/>
              <a:ea typeface="Meiryo" charset="-128"/>
              <a:cs typeface="Meiryo" charset="-128"/>
            </a:endParaRPr>
          </a:p>
        </p:txBody>
      </p:sp>
      <p:sp>
        <p:nvSpPr>
          <p:cNvPr id="8" name="テキスト ボックス 7"/>
          <p:cNvSpPr txBox="1"/>
          <p:nvPr/>
        </p:nvSpPr>
        <p:spPr>
          <a:xfrm>
            <a:off x="5190356" y="3554507"/>
            <a:ext cx="3312368" cy="307777"/>
          </a:xfrm>
          <a:prstGeom prst="rect">
            <a:avLst/>
          </a:prstGeom>
          <a:noFill/>
        </p:spPr>
        <p:txBody>
          <a:bodyPr wrap="square" rtlCol="0">
            <a:spAutoFit/>
          </a:bodyPr>
          <a:lstStyle/>
          <a:p>
            <a:pPr marL="285750" indent="-285750">
              <a:buFont typeface="Wingdings" charset="2"/>
              <a:buChar char="ü"/>
            </a:pPr>
            <a:r>
              <a:rPr kumimoji="1" lang="ja-JP" altLang="en-US" sz="1400" smtClean="0">
                <a:solidFill>
                  <a:schemeClr val="bg1"/>
                </a:solidFill>
                <a:latin typeface="Meiryo" charset="-128"/>
                <a:ea typeface="Meiryo" charset="-128"/>
                <a:cs typeface="Meiryo" charset="-128"/>
              </a:rPr>
              <a:t>運用方法の変更</a:t>
            </a:r>
            <a:endParaRPr kumimoji="1" lang="ja-JP" altLang="en-US" sz="1400" dirty="0">
              <a:solidFill>
                <a:schemeClr val="bg1"/>
              </a:solidFill>
              <a:latin typeface="Meiryo" charset="-128"/>
              <a:ea typeface="Meiryo" charset="-128"/>
              <a:cs typeface="Meiryo" charset="-128"/>
            </a:endParaRPr>
          </a:p>
        </p:txBody>
      </p:sp>
      <p:sp>
        <p:nvSpPr>
          <p:cNvPr id="9" name="テキスト ボックス 8"/>
          <p:cNvSpPr txBox="1"/>
          <p:nvPr/>
        </p:nvSpPr>
        <p:spPr>
          <a:xfrm>
            <a:off x="5208528" y="4497060"/>
            <a:ext cx="3408496" cy="523220"/>
          </a:xfrm>
          <a:prstGeom prst="rect">
            <a:avLst/>
          </a:prstGeom>
          <a:noFill/>
        </p:spPr>
        <p:txBody>
          <a:bodyPr wrap="square" rtlCol="0">
            <a:spAutoFit/>
          </a:bodyPr>
          <a:lstStyle/>
          <a:p>
            <a:pPr marL="285750" indent="-285750">
              <a:buFont typeface="Wingdings" charset="2"/>
              <a:buChar char="ü"/>
            </a:pPr>
            <a:r>
              <a:rPr lang="ja-JP" altLang="en-US" sz="1400" dirty="0" smtClean="0">
                <a:solidFill>
                  <a:schemeClr val="bg1"/>
                </a:solidFill>
                <a:latin typeface="Meiryo" charset="-128"/>
                <a:ea typeface="Meiryo" charset="-128"/>
                <a:cs typeface="Meiryo" charset="-128"/>
              </a:rPr>
              <a:t>パブリッククラウド</a:t>
            </a:r>
            <a:r>
              <a:rPr lang="ja-JP" altLang="en-US" sz="1400" dirty="0">
                <a:solidFill>
                  <a:schemeClr val="bg1"/>
                </a:solidFill>
                <a:latin typeface="Meiryo" charset="-128"/>
                <a:ea typeface="Meiryo" charset="-128"/>
                <a:cs typeface="Meiryo" charset="-128"/>
              </a:rPr>
              <a:t>の提供機能や</a:t>
            </a:r>
            <a:r>
              <a:rPr lang="ja-JP" altLang="en-US" sz="1400">
                <a:solidFill>
                  <a:schemeClr val="bg1"/>
                </a:solidFill>
                <a:latin typeface="Meiryo" charset="-128"/>
                <a:ea typeface="Meiryo" charset="-128"/>
                <a:cs typeface="Meiryo" charset="-128"/>
              </a:rPr>
              <a:t>セキュリティポリシー</a:t>
            </a:r>
            <a:r>
              <a:rPr lang="ja-JP" altLang="en-US" sz="1400" smtClean="0">
                <a:solidFill>
                  <a:schemeClr val="bg1"/>
                </a:solidFill>
                <a:latin typeface="Meiryo" charset="-128"/>
                <a:ea typeface="Meiryo" charset="-128"/>
                <a:cs typeface="Meiryo" charset="-128"/>
              </a:rPr>
              <a:t>などの評価</a:t>
            </a:r>
            <a:endParaRPr kumimoji="1" lang="ja-JP" altLang="en-US" sz="1400" dirty="0">
              <a:solidFill>
                <a:schemeClr val="bg1"/>
              </a:solidFill>
              <a:latin typeface="Meiryo" charset="-128"/>
              <a:ea typeface="Meiryo" charset="-128"/>
              <a:cs typeface="Meiryo" charset="-128"/>
            </a:endParaRPr>
          </a:p>
        </p:txBody>
      </p:sp>
      <p:sp>
        <p:nvSpPr>
          <p:cNvPr id="10" name="正方形/長方形 9"/>
          <p:cNvSpPr/>
          <p:nvPr/>
        </p:nvSpPr>
        <p:spPr>
          <a:xfrm>
            <a:off x="467544" y="834977"/>
            <a:ext cx="3600400" cy="2251642"/>
          </a:xfrm>
          <a:prstGeom prst="rect">
            <a:avLst/>
          </a:prstGeom>
          <a:solidFill>
            <a:srgbClr val="00206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Meiryo" charset="-128"/>
                <a:ea typeface="Meiryo" charset="-128"/>
                <a:cs typeface="Meiryo" charset="-128"/>
              </a:rPr>
              <a:t>既存業務システム</a:t>
            </a:r>
          </a:p>
          <a:p>
            <a:pPr algn="ctr"/>
            <a:r>
              <a:rPr kumimoji="1" lang="ja-JP" altLang="en-US" sz="2000" dirty="0" smtClean="0">
                <a:solidFill>
                  <a:srgbClr val="FFFFFF"/>
                </a:solidFill>
                <a:latin typeface="Meiryo" charset="-128"/>
                <a:ea typeface="Meiryo" charset="-128"/>
                <a:cs typeface="Meiryo" charset="-128"/>
              </a:rPr>
              <a:t>（オンプレミス）</a:t>
            </a:r>
          </a:p>
          <a:p>
            <a:pPr algn="ctr"/>
            <a:r>
              <a:rPr kumimoji="1" lang="ja-JP" altLang="en-US" sz="2000" dirty="0" smtClean="0">
                <a:solidFill>
                  <a:srgbClr val="FFFFFF"/>
                </a:solidFill>
                <a:latin typeface="Meiryo" charset="-128"/>
                <a:ea typeface="Meiryo" charset="-128"/>
                <a:cs typeface="Meiryo" charset="-128"/>
              </a:rPr>
              <a:t>パブリッククラウドへの移管</a:t>
            </a:r>
            <a:endParaRPr kumimoji="1" lang="ja-JP" altLang="en-US" sz="2000" dirty="0">
              <a:solidFill>
                <a:srgbClr val="FFFFFF"/>
              </a:solidFill>
              <a:latin typeface="Meiryo" charset="-128"/>
              <a:ea typeface="Meiryo" charset="-128"/>
              <a:cs typeface="Meiryo" charset="-128"/>
            </a:endParaRPr>
          </a:p>
        </p:txBody>
      </p:sp>
      <p:sp>
        <p:nvSpPr>
          <p:cNvPr id="11" name="正方形/長方形 10"/>
          <p:cNvSpPr/>
          <p:nvPr/>
        </p:nvSpPr>
        <p:spPr>
          <a:xfrm>
            <a:off x="467544" y="3141540"/>
            <a:ext cx="3584392" cy="1022375"/>
          </a:xfrm>
          <a:prstGeom prst="rect">
            <a:avLst/>
          </a:prstGeom>
          <a:solidFill>
            <a:srgbClr val="0070C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2000" dirty="0" smtClean="0">
                <a:solidFill>
                  <a:srgbClr val="FFFFFF"/>
                </a:solidFill>
                <a:latin typeface="Meiryo" charset="-128"/>
                <a:ea typeface="Meiryo" charset="-128"/>
                <a:cs typeface="Meiryo" charset="-128"/>
              </a:rPr>
              <a:t>仮想サーバーの</a:t>
            </a:r>
          </a:p>
          <a:p>
            <a:pPr algn="ctr"/>
            <a:r>
              <a:rPr kumimoji="1" lang="ja-JP" altLang="en-US" sz="2000" dirty="0" smtClean="0">
                <a:solidFill>
                  <a:srgbClr val="FFFFFF"/>
                </a:solidFill>
                <a:latin typeface="Meiryo" charset="-128"/>
                <a:ea typeface="Meiryo" charset="-128"/>
                <a:cs typeface="Meiryo" charset="-128"/>
              </a:rPr>
              <a:t>パブリッククラウドへの移管</a:t>
            </a:r>
            <a:endParaRPr kumimoji="1" lang="ja-JP" altLang="en-US" sz="2000" dirty="0">
              <a:solidFill>
                <a:srgbClr val="FFFFFF"/>
              </a:solidFill>
              <a:latin typeface="Meiryo" charset="-128"/>
              <a:ea typeface="Meiryo" charset="-128"/>
              <a:cs typeface="Meiryo" charset="-128"/>
            </a:endParaRPr>
          </a:p>
        </p:txBody>
      </p:sp>
      <p:sp>
        <p:nvSpPr>
          <p:cNvPr id="12" name="正方形/長方形 11"/>
          <p:cNvSpPr/>
          <p:nvPr/>
        </p:nvSpPr>
        <p:spPr>
          <a:xfrm>
            <a:off x="467544" y="4218836"/>
            <a:ext cx="3584392" cy="1022375"/>
          </a:xfrm>
          <a:prstGeom prst="rect">
            <a:avLst/>
          </a:prstGeom>
          <a:solidFill>
            <a:srgbClr val="00B0F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dirty="0" smtClean="0">
                <a:solidFill>
                  <a:srgbClr val="FFFFFF"/>
                </a:solidFill>
                <a:latin typeface="Meiryo" charset="-128"/>
                <a:ea typeface="Meiryo" charset="-128"/>
                <a:cs typeface="Meiryo" charset="-128"/>
              </a:rPr>
              <a:t>パブリッククラウドでの</a:t>
            </a:r>
          </a:p>
          <a:p>
            <a:pPr algn="ctr"/>
            <a:r>
              <a:rPr lang="ja-JP" altLang="en-US" sz="2000" dirty="0" smtClean="0">
                <a:solidFill>
                  <a:srgbClr val="FFFFFF"/>
                </a:solidFill>
                <a:latin typeface="Meiryo" charset="-128"/>
                <a:ea typeface="Meiryo" charset="-128"/>
                <a:cs typeface="Meiryo" charset="-128"/>
              </a:rPr>
              <a:t>新規システム構築</a:t>
            </a:r>
            <a:endParaRPr lang="ja-JP" altLang="en-US" sz="2000" dirty="0">
              <a:solidFill>
                <a:srgbClr val="FFFFFF"/>
              </a:solidFill>
              <a:latin typeface="Meiryo" charset="-128"/>
              <a:ea typeface="Meiryo" charset="-128"/>
              <a:cs typeface="Meiryo" charset="-128"/>
            </a:endParaRPr>
          </a:p>
        </p:txBody>
      </p:sp>
      <p:sp>
        <p:nvSpPr>
          <p:cNvPr id="13" name="右矢印 12"/>
          <p:cNvSpPr/>
          <p:nvPr/>
        </p:nvSpPr>
        <p:spPr>
          <a:xfrm>
            <a:off x="4211960" y="1700808"/>
            <a:ext cx="738428" cy="54917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右矢印 13"/>
          <p:cNvSpPr/>
          <p:nvPr/>
        </p:nvSpPr>
        <p:spPr>
          <a:xfrm>
            <a:off x="4211960" y="3378138"/>
            <a:ext cx="738428" cy="54917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5" name="右矢印 14"/>
          <p:cNvSpPr/>
          <p:nvPr/>
        </p:nvSpPr>
        <p:spPr>
          <a:xfrm>
            <a:off x="4211960" y="5695253"/>
            <a:ext cx="738428" cy="54917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6" name="正方形/長方形 15"/>
          <p:cNvSpPr/>
          <p:nvPr/>
        </p:nvSpPr>
        <p:spPr>
          <a:xfrm>
            <a:off x="473208" y="5443763"/>
            <a:ext cx="3594736" cy="1052159"/>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2000" smtClean="0">
                <a:solidFill>
                  <a:srgbClr val="FFFFFF"/>
                </a:solidFill>
                <a:latin typeface="Meiryo" charset="-128"/>
                <a:ea typeface="Meiryo" charset="-128"/>
                <a:cs typeface="Meiryo" charset="-128"/>
              </a:rPr>
              <a:t>海外システムの</a:t>
            </a:r>
            <a:r>
              <a:rPr lang="ja-JP" altLang="en-US" sz="2000" dirty="0" smtClean="0">
                <a:solidFill>
                  <a:srgbClr val="FFFFFF"/>
                </a:solidFill>
                <a:latin typeface="Meiryo" charset="-128"/>
                <a:ea typeface="Meiryo" charset="-128"/>
                <a:cs typeface="Meiryo" charset="-128"/>
              </a:rPr>
              <a:t>クラウド化</a:t>
            </a:r>
            <a:endParaRPr lang="ja-JP" altLang="en-US" sz="2000" dirty="0">
              <a:solidFill>
                <a:srgbClr val="FFFFFF"/>
              </a:solidFill>
              <a:latin typeface="Meiryo" charset="-128"/>
              <a:ea typeface="Meiryo" charset="-128"/>
              <a:cs typeface="Meiryo" charset="-128"/>
            </a:endParaRPr>
          </a:p>
        </p:txBody>
      </p:sp>
      <p:sp>
        <p:nvSpPr>
          <p:cNvPr id="17" name="正方形/長方形 16"/>
          <p:cNvSpPr/>
          <p:nvPr/>
        </p:nvSpPr>
        <p:spPr>
          <a:xfrm>
            <a:off x="5097728" y="5443763"/>
            <a:ext cx="3594736" cy="1052159"/>
          </a:xfrm>
          <a:prstGeom prst="rect">
            <a:avLst/>
          </a:prstGeom>
          <a:solidFill>
            <a:srgbClr val="00B050"/>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marL="311150" indent="-280988">
              <a:buFont typeface="Wingdings" charset="2"/>
              <a:buChar char="ü"/>
            </a:pPr>
            <a:r>
              <a:rPr lang="ja-JP" altLang="en-US" sz="1400" dirty="0" smtClean="0">
                <a:solidFill>
                  <a:srgbClr val="FFFFFF"/>
                </a:solidFill>
                <a:latin typeface="Meiryo" charset="-128"/>
                <a:ea typeface="Meiryo" charset="-128"/>
                <a:cs typeface="Meiryo" charset="-128"/>
              </a:rPr>
              <a:t>越境データ規制</a:t>
            </a:r>
          </a:p>
          <a:p>
            <a:pPr marL="311150" indent="-280988">
              <a:buFont typeface="Wingdings" charset="2"/>
              <a:buChar char="ü"/>
            </a:pPr>
            <a:r>
              <a:rPr lang="ja-JP" altLang="en-US" sz="1400" dirty="0" smtClean="0">
                <a:solidFill>
                  <a:srgbClr val="FFFFFF"/>
                </a:solidFill>
                <a:latin typeface="Meiryo" charset="-128"/>
                <a:ea typeface="Meiryo" charset="-128"/>
                <a:cs typeface="Meiryo" charset="-128"/>
              </a:rPr>
              <a:t>個人情報保護規定</a:t>
            </a:r>
          </a:p>
          <a:p>
            <a:pPr marL="311150" indent="-280988">
              <a:buFont typeface="Wingdings" charset="2"/>
              <a:buChar char="ü"/>
            </a:pPr>
            <a:r>
              <a:rPr lang="ja-JP" altLang="en-US" sz="1400" dirty="0" smtClean="0">
                <a:solidFill>
                  <a:srgbClr val="FFFFFF"/>
                </a:solidFill>
                <a:latin typeface="Meiryo" charset="-128"/>
                <a:ea typeface="Meiryo" charset="-128"/>
                <a:cs typeface="Meiryo" charset="-128"/>
              </a:rPr>
              <a:t>犯罪捜査権　など</a:t>
            </a:r>
            <a:endParaRPr lang="ja-JP" altLang="en-US" sz="1400" dirty="0">
              <a:solidFill>
                <a:srgbClr val="FFFFFF"/>
              </a:solidFill>
              <a:latin typeface="Meiryo" charset="-128"/>
              <a:ea typeface="Meiryo" charset="-128"/>
              <a:cs typeface="Meiryo" charset="-128"/>
            </a:endParaRPr>
          </a:p>
        </p:txBody>
      </p:sp>
      <p:sp>
        <p:nvSpPr>
          <p:cNvPr id="18" name="右矢印 17"/>
          <p:cNvSpPr/>
          <p:nvPr/>
        </p:nvSpPr>
        <p:spPr>
          <a:xfrm>
            <a:off x="4211960" y="4455434"/>
            <a:ext cx="738428" cy="549177"/>
          </a:xfrm>
          <a:prstGeom prst="rightArrow">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1385727561"/>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システムデザイン勘所</a:t>
            </a:r>
            <a:endParaRPr kumimoji="1" lang="ja-JP" altLang="en-US"/>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96</a:t>
            </a:fld>
            <a:endParaRPr kumimoji="1" lang="ja-JP" altLang="en-US"/>
          </a:p>
        </p:txBody>
      </p:sp>
      <p:sp>
        <p:nvSpPr>
          <p:cNvPr id="9" name="テキスト ボックス 8"/>
          <p:cNvSpPr txBox="1"/>
          <p:nvPr/>
        </p:nvSpPr>
        <p:spPr>
          <a:xfrm>
            <a:off x="107504" y="791068"/>
            <a:ext cx="3401893" cy="769441"/>
          </a:xfrm>
          <a:prstGeom prst="rect">
            <a:avLst/>
          </a:prstGeom>
          <a:noFill/>
        </p:spPr>
        <p:txBody>
          <a:bodyPr wrap="none" rtlCol="0">
            <a:spAutoFit/>
          </a:bodyPr>
          <a:lstStyle/>
          <a:p>
            <a:r>
              <a:rPr kumimoji="1" lang="en-US" altLang="ja-JP" sz="4400" dirty="0" smtClean="0">
                <a:solidFill>
                  <a:srgbClr val="0432FF"/>
                </a:solidFill>
              </a:rPr>
              <a:t>Simple Design</a:t>
            </a:r>
            <a:endParaRPr kumimoji="1" lang="ja-JP" altLang="en-US" sz="4400" dirty="0">
              <a:solidFill>
                <a:srgbClr val="0432FF"/>
              </a:solidFill>
            </a:endParaRPr>
          </a:p>
        </p:txBody>
      </p:sp>
      <p:sp>
        <p:nvSpPr>
          <p:cNvPr id="10" name="正方形/長方形 9"/>
          <p:cNvSpPr/>
          <p:nvPr/>
        </p:nvSpPr>
        <p:spPr>
          <a:xfrm>
            <a:off x="251520" y="1484784"/>
            <a:ext cx="8640960" cy="864096"/>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2000" dirty="0" smtClean="0">
                <a:solidFill>
                  <a:schemeClr val="bg1"/>
                </a:solidFill>
                <a:latin typeface="Meiryo" charset="-128"/>
                <a:ea typeface="Meiryo" charset="-128"/>
                <a:cs typeface="Meiryo" charset="-128"/>
              </a:rPr>
              <a:t>　　物理的な制約を排除して、</a:t>
            </a:r>
          </a:p>
          <a:p>
            <a:r>
              <a:rPr lang="ja-JP" altLang="en-US" sz="2000" dirty="0">
                <a:solidFill>
                  <a:schemeClr val="bg1"/>
                </a:solidFill>
                <a:latin typeface="Meiryo" charset="-128"/>
                <a:ea typeface="Meiryo" charset="-128"/>
                <a:cs typeface="Meiryo" charset="-128"/>
              </a:rPr>
              <a:t>　</a:t>
            </a:r>
            <a:r>
              <a:rPr lang="ja-JP" altLang="en-US" sz="2000" dirty="0" smtClean="0">
                <a:solidFill>
                  <a:schemeClr val="bg1"/>
                </a:solidFill>
                <a:latin typeface="Meiryo" charset="-128"/>
                <a:ea typeface="Meiryo" charset="-128"/>
                <a:cs typeface="Meiryo" charset="-128"/>
              </a:rPr>
              <a:t>　追加や削除、変更が簡単に行えることを前提に構成を検討する</a:t>
            </a:r>
            <a:endParaRPr kumimoji="1" lang="ja-JP" altLang="en-US" sz="2000" dirty="0">
              <a:solidFill>
                <a:schemeClr val="bg1"/>
              </a:solidFill>
              <a:latin typeface="Meiryo" charset="-128"/>
              <a:ea typeface="Meiryo" charset="-128"/>
              <a:cs typeface="Meiryo" charset="-128"/>
            </a:endParaRPr>
          </a:p>
        </p:txBody>
      </p:sp>
      <p:grpSp>
        <p:nvGrpSpPr>
          <p:cNvPr id="11" name="図形グループ 10"/>
          <p:cNvGrpSpPr/>
          <p:nvPr/>
        </p:nvGrpSpPr>
        <p:grpSpPr>
          <a:xfrm>
            <a:off x="1808450" y="4149080"/>
            <a:ext cx="1008112" cy="440086"/>
            <a:chOff x="6769100" y="1390650"/>
            <a:chExt cx="317500" cy="157483"/>
          </a:xfrm>
        </p:grpSpPr>
        <p:sp>
          <p:nvSpPr>
            <p:cNvPr id="12" name="正方形/長方形 11"/>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3" name="円/楕円 12"/>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4" name="直線コネクタ 13"/>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15" name="ホームベース 14"/>
          <p:cNvSpPr/>
          <p:nvPr/>
        </p:nvSpPr>
        <p:spPr>
          <a:xfrm>
            <a:off x="528707" y="4018602"/>
            <a:ext cx="899622" cy="720080"/>
          </a:xfrm>
          <a:prstGeom prst="homePlate">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Meiryo" charset="-128"/>
                <a:ea typeface="Meiryo" charset="-128"/>
                <a:cs typeface="Meiryo" charset="-128"/>
              </a:rPr>
              <a:t>監視</a:t>
            </a:r>
            <a:endParaRPr kumimoji="1" lang="ja-JP" altLang="en-US" sz="1600" dirty="0">
              <a:solidFill>
                <a:srgbClr val="FFFFFF"/>
              </a:solidFill>
              <a:latin typeface="Meiryo" charset="-128"/>
              <a:ea typeface="Meiryo" charset="-128"/>
              <a:cs typeface="Meiryo" charset="-128"/>
            </a:endParaRPr>
          </a:p>
        </p:txBody>
      </p:sp>
      <p:pic>
        <p:nvPicPr>
          <p:cNvPr id="16" name="図 15"/>
          <p:cNvPicPr>
            <a:picLocks noChangeAspect="1"/>
          </p:cNvPicPr>
          <p:nvPr/>
        </p:nvPicPr>
        <p:blipFill>
          <a:blip r:embed="rId2"/>
          <a:stretch>
            <a:fillRect/>
          </a:stretch>
        </p:blipFill>
        <p:spPr>
          <a:xfrm>
            <a:off x="3110704" y="4974624"/>
            <a:ext cx="978486" cy="978486"/>
          </a:xfrm>
          <a:prstGeom prst="rect">
            <a:avLst/>
          </a:prstGeom>
        </p:spPr>
      </p:pic>
      <p:grpSp>
        <p:nvGrpSpPr>
          <p:cNvPr id="17" name="図形グループ 16"/>
          <p:cNvGrpSpPr/>
          <p:nvPr/>
        </p:nvGrpSpPr>
        <p:grpSpPr>
          <a:xfrm>
            <a:off x="3203848" y="2783418"/>
            <a:ext cx="530176" cy="1101571"/>
            <a:chOff x="1946324" y="4125162"/>
            <a:chExt cx="969964" cy="2007872"/>
          </a:xfrm>
        </p:grpSpPr>
        <p:sp>
          <p:nvSpPr>
            <p:cNvPr id="18" name="円/楕円 17"/>
            <p:cNvSpPr/>
            <p:nvPr/>
          </p:nvSpPr>
          <p:spPr>
            <a:xfrm>
              <a:off x="1946324" y="4125162"/>
              <a:ext cx="969962" cy="920750"/>
            </a:xfrm>
            <a:prstGeom prst="ellipse">
              <a:avLst/>
            </a:prstGeom>
            <a:solidFill>
              <a:schemeClr val="bg1">
                <a:lumMod val="5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sp>
          <p:nvSpPr>
            <p:cNvPr id="19" name="フローチャート: 論理積ゲート 18"/>
            <p:cNvSpPr/>
            <p:nvPr/>
          </p:nvSpPr>
          <p:spPr>
            <a:xfrm rot="16200000">
              <a:off x="1887746" y="5104491"/>
              <a:ext cx="1087122" cy="969963"/>
            </a:xfrm>
            <a:prstGeom prst="flowChartDelay">
              <a:avLst/>
            </a:prstGeom>
            <a:solidFill>
              <a:schemeClr val="tx1">
                <a:lumMod val="75000"/>
                <a:lumOff val="2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Meiryo" charset="-128"/>
                <a:ea typeface="Meiryo" charset="-128"/>
                <a:cs typeface="Meiryo" charset="-128"/>
              </a:endParaRPr>
            </a:p>
          </p:txBody>
        </p:sp>
      </p:grpSp>
      <p:grpSp>
        <p:nvGrpSpPr>
          <p:cNvPr id="20" name="図形グループ 19"/>
          <p:cNvGrpSpPr/>
          <p:nvPr/>
        </p:nvGrpSpPr>
        <p:grpSpPr>
          <a:xfrm>
            <a:off x="5508104" y="4589166"/>
            <a:ext cx="637425" cy="270518"/>
            <a:chOff x="6769100" y="1390650"/>
            <a:chExt cx="317500" cy="157483"/>
          </a:xfrm>
        </p:grpSpPr>
        <p:sp>
          <p:nvSpPr>
            <p:cNvPr id="21" name="正方形/長方形 2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円/楕円 2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 name="直線コネクタ 2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 name="図形グループ 23"/>
          <p:cNvGrpSpPr/>
          <p:nvPr/>
        </p:nvGrpSpPr>
        <p:grpSpPr>
          <a:xfrm>
            <a:off x="6230846" y="3797738"/>
            <a:ext cx="637425" cy="270518"/>
            <a:chOff x="6769100" y="1390650"/>
            <a:chExt cx="317500" cy="157483"/>
          </a:xfrm>
        </p:grpSpPr>
        <p:sp>
          <p:nvSpPr>
            <p:cNvPr id="25" name="正方形/長方形 2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円/楕円 2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7" name="直線コネクタ 2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 name="図形グループ 27"/>
          <p:cNvGrpSpPr/>
          <p:nvPr/>
        </p:nvGrpSpPr>
        <p:grpSpPr>
          <a:xfrm>
            <a:off x="5508104" y="3797738"/>
            <a:ext cx="637425" cy="270518"/>
            <a:chOff x="6769100" y="1390650"/>
            <a:chExt cx="317500" cy="157483"/>
          </a:xfrm>
        </p:grpSpPr>
        <p:sp>
          <p:nvSpPr>
            <p:cNvPr id="29" name="正方形/長方形 2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円/楕円 2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 name="直線コネクタ 3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 name="図形グループ 31"/>
          <p:cNvGrpSpPr/>
          <p:nvPr/>
        </p:nvGrpSpPr>
        <p:grpSpPr>
          <a:xfrm>
            <a:off x="6235937" y="4578886"/>
            <a:ext cx="637425" cy="270518"/>
            <a:chOff x="6769100" y="1390650"/>
            <a:chExt cx="317500" cy="157483"/>
          </a:xfrm>
        </p:grpSpPr>
        <p:sp>
          <p:nvSpPr>
            <p:cNvPr id="33" name="正方形/長方形 3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円/楕円 3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 name="直線コネクタ 3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6" name="図形グループ 35"/>
          <p:cNvGrpSpPr/>
          <p:nvPr/>
        </p:nvGrpSpPr>
        <p:grpSpPr>
          <a:xfrm>
            <a:off x="6973763" y="4578886"/>
            <a:ext cx="637425" cy="270518"/>
            <a:chOff x="6769100" y="1390650"/>
            <a:chExt cx="317500" cy="157483"/>
          </a:xfrm>
        </p:grpSpPr>
        <p:sp>
          <p:nvSpPr>
            <p:cNvPr id="37" name="正方形/長方形 3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8" name="円/楕円 3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9" name="直線コネクタ 3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0" name="図形グループ 39"/>
          <p:cNvGrpSpPr/>
          <p:nvPr/>
        </p:nvGrpSpPr>
        <p:grpSpPr>
          <a:xfrm>
            <a:off x="7696505" y="3787458"/>
            <a:ext cx="637425" cy="270518"/>
            <a:chOff x="6769100" y="1390650"/>
            <a:chExt cx="317500" cy="157483"/>
          </a:xfrm>
        </p:grpSpPr>
        <p:sp>
          <p:nvSpPr>
            <p:cNvPr id="41" name="正方形/長方形 4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2" name="円/楕円 4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3" name="直線コネクタ 4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4" name="図形グループ 43"/>
          <p:cNvGrpSpPr/>
          <p:nvPr/>
        </p:nvGrpSpPr>
        <p:grpSpPr>
          <a:xfrm>
            <a:off x="6973763" y="3787458"/>
            <a:ext cx="637425" cy="270518"/>
            <a:chOff x="6769100" y="1390650"/>
            <a:chExt cx="317500" cy="157483"/>
          </a:xfrm>
        </p:grpSpPr>
        <p:sp>
          <p:nvSpPr>
            <p:cNvPr id="45" name="正方形/長方形 4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46" name="円/楕円 4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7" name="直線コネクタ 4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48" name="図形グループ 47"/>
          <p:cNvGrpSpPr/>
          <p:nvPr/>
        </p:nvGrpSpPr>
        <p:grpSpPr>
          <a:xfrm>
            <a:off x="7701596" y="4568606"/>
            <a:ext cx="637425" cy="270518"/>
            <a:chOff x="6769100" y="1390650"/>
            <a:chExt cx="317500" cy="157483"/>
          </a:xfrm>
        </p:grpSpPr>
        <p:sp>
          <p:nvSpPr>
            <p:cNvPr id="49" name="正方形/長方形 4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50" name="円/楕円 4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51" name="直線コネクタ 5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52" name="テキスト ボックス 51"/>
          <p:cNvSpPr txBox="1"/>
          <p:nvPr/>
        </p:nvSpPr>
        <p:spPr>
          <a:xfrm>
            <a:off x="4641277" y="3747595"/>
            <a:ext cx="778162" cy="369332"/>
          </a:xfrm>
          <a:prstGeom prst="rect">
            <a:avLst/>
          </a:prstGeom>
          <a:noFill/>
        </p:spPr>
        <p:txBody>
          <a:bodyPr wrap="none" rtlCol="0">
            <a:spAutoFit/>
          </a:bodyPr>
          <a:lstStyle/>
          <a:p>
            <a:r>
              <a:rPr kumimoji="1" lang="en-US" altLang="ja-JP" dirty="0" smtClean="0">
                <a:latin typeface="Meiryo" charset="-128"/>
                <a:ea typeface="Meiryo" charset="-128"/>
                <a:cs typeface="Meiryo" charset="-128"/>
              </a:rPr>
              <a:t>Web:</a:t>
            </a:r>
            <a:endParaRPr kumimoji="1" lang="ja-JP" altLang="en-US" dirty="0">
              <a:latin typeface="Meiryo" charset="-128"/>
              <a:ea typeface="Meiryo" charset="-128"/>
              <a:cs typeface="Meiryo" charset="-128"/>
            </a:endParaRPr>
          </a:p>
        </p:txBody>
      </p:sp>
      <p:sp>
        <p:nvSpPr>
          <p:cNvPr id="53" name="テキスト ボックス 52"/>
          <p:cNvSpPr txBox="1"/>
          <p:nvPr/>
        </p:nvSpPr>
        <p:spPr>
          <a:xfrm>
            <a:off x="4643030" y="4537113"/>
            <a:ext cx="612668" cy="369332"/>
          </a:xfrm>
          <a:prstGeom prst="rect">
            <a:avLst/>
          </a:prstGeom>
          <a:noFill/>
        </p:spPr>
        <p:txBody>
          <a:bodyPr wrap="none" rtlCol="0">
            <a:spAutoFit/>
          </a:bodyPr>
          <a:lstStyle/>
          <a:p>
            <a:r>
              <a:rPr kumimoji="1" lang="en-US" altLang="ja-JP" dirty="0" smtClean="0">
                <a:latin typeface="Meiryo" charset="-128"/>
                <a:ea typeface="Meiryo" charset="-128"/>
                <a:cs typeface="Meiryo" charset="-128"/>
              </a:rPr>
              <a:t>DB:</a:t>
            </a:r>
            <a:endParaRPr kumimoji="1" lang="ja-JP" altLang="en-US" dirty="0">
              <a:latin typeface="Meiryo" charset="-128"/>
              <a:ea typeface="Meiryo" charset="-128"/>
              <a:cs typeface="Meiryo" charset="-128"/>
            </a:endParaRPr>
          </a:p>
        </p:txBody>
      </p:sp>
      <p:sp>
        <p:nvSpPr>
          <p:cNvPr id="54" name="曲折矢印 53"/>
          <p:cNvSpPr/>
          <p:nvPr/>
        </p:nvSpPr>
        <p:spPr>
          <a:xfrm rot="5400000" flipV="1">
            <a:off x="2365054" y="3282765"/>
            <a:ext cx="654940" cy="836359"/>
          </a:xfrm>
          <a:prstGeom prst="bentArrow">
            <a:avLst>
              <a:gd name="adj1" fmla="val 14957"/>
              <a:gd name="adj2" fmla="val 13877"/>
              <a:gd name="adj3" fmla="val 15671"/>
              <a:gd name="adj4" fmla="val 3442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2000" dirty="0">
              <a:solidFill>
                <a:srgbClr val="FFFFFF"/>
              </a:solidFill>
              <a:latin typeface="Meiryo" charset="-128"/>
              <a:ea typeface="Meiryo" charset="-128"/>
              <a:cs typeface="Meiryo" charset="-128"/>
            </a:endParaRPr>
          </a:p>
        </p:txBody>
      </p:sp>
      <p:sp>
        <p:nvSpPr>
          <p:cNvPr id="55" name="曲折矢印 54"/>
          <p:cNvSpPr/>
          <p:nvPr/>
        </p:nvSpPr>
        <p:spPr>
          <a:xfrm rot="16200000">
            <a:off x="2370409" y="4742938"/>
            <a:ext cx="654940" cy="836359"/>
          </a:xfrm>
          <a:prstGeom prst="bentArrow">
            <a:avLst>
              <a:gd name="adj1" fmla="val 14957"/>
              <a:gd name="adj2" fmla="val 13877"/>
              <a:gd name="adj3" fmla="val 15671"/>
              <a:gd name="adj4" fmla="val 34420"/>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2000" dirty="0">
              <a:solidFill>
                <a:srgbClr val="FFFFFF"/>
              </a:solidFill>
              <a:latin typeface="Meiryo" charset="-128"/>
              <a:ea typeface="Meiryo" charset="-128"/>
              <a:cs typeface="Meiryo" charset="-128"/>
            </a:endParaRPr>
          </a:p>
        </p:txBody>
      </p:sp>
      <p:sp>
        <p:nvSpPr>
          <p:cNvPr id="56" name="テキスト ボックス 55"/>
          <p:cNvSpPr txBox="1"/>
          <p:nvPr/>
        </p:nvSpPr>
        <p:spPr>
          <a:xfrm>
            <a:off x="296569" y="5989256"/>
            <a:ext cx="4031873" cy="400110"/>
          </a:xfrm>
          <a:prstGeom prst="rect">
            <a:avLst/>
          </a:prstGeom>
          <a:noFill/>
        </p:spPr>
        <p:txBody>
          <a:bodyPr wrap="none" rtlCol="0">
            <a:spAutoFit/>
          </a:bodyPr>
          <a:lstStyle/>
          <a:p>
            <a:r>
              <a:rPr kumimoji="1" lang="ja-JP" altLang="en-US" sz="2000" smtClean="0">
                <a:solidFill>
                  <a:schemeClr val="tx1">
                    <a:lumMod val="50000"/>
                    <a:lumOff val="50000"/>
                  </a:schemeClr>
                </a:solidFill>
                <a:latin typeface="Meiryo" charset="-128"/>
                <a:ea typeface="Meiryo" charset="-128"/>
                <a:cs typeface="Meiryo" charset="-128"/>
              </a:rPr>
              <a:t>従来：コンパクトなシステム構成</a:t>
            </a:r>
            <a:endParaRPr kumimoji="1" lang="ja-JP" altLang="en-US" sz="2000">
              <a:solidFill>
                <a:schemeClr val="tx1">
                  <a:lumMod val="50000"/>
                  <a:lumOff val="50000"/>
                </a:schemeClr>
              </a:solidFill>
              <a:latin typeface="Meiryo" charset="-128"/>
              <a:ea typeface="Meiryo" charset="-128"/>
              <a:cs typeface="Meiryo" charset="-128"/>
            </a:endParaRPr>
          </a:p>
        </p:txBody>
      </p:sp>
      <p:sp>
        <p:nvSpPr>
          <p:cNvPr id="57" name="テキスト ボックス 56"/>
          <p:cNvSpPr txBox="1"/>
          <p:nvPr/>
        </p:nvSpPr>
        <p:spPr>
          <a:xfrm>
            <a:off x="4572000" y="5989256"/>
            <a:ext cx="4288353" cy="400110"/>
          </a:xfrm>
          <a:prstGeom prst="rect">
            <a:avLst/>
          </a:prstGeom>
          <a:noFill/>
        </p:spPr>
        <p:txBody>
          <a:bodyPr wrap="none" rtlCol="0">
            <a:spAutoFit/>
          </a:bodyPr>
          <a:lstStyle/>
          <a:p>
            <a:r>
              <a:rPr kumimoji="1" lang="ja-JP" altLang="en-US" sz="2000" dirty="0" smtClean="0">
                <a:solidFill>
                  <a:srgbClr val="0432FF"/>
                </a:solidFill>
                <a:latin typeface="Meiryo" charset="-128"/>
                <a:ea typeface="Meiryo" charset="-128"/>
                <a:cs typeface="Meiryo" charset="-128"/>
              </a:rPr>
              <a:t>クラウド：シンプルなシステム構成</a:t>
            </a:r>
            <a:endParaRPr kumimoji="1" lang="ja-JP" altLang="en-US" sz="2000" dirty="0">
              <a:solidFill>
                <a:srgbClr val="0432FF"/>
              </a:solidFill>
              <a:latin typeface="Meiryo" charset="-128"/>
              <a:ea typeface="Meiryo" charset="-128"/>
              <a:cs typeface="Meiryo" charset="-128"/>
            </a:endParaRPr>
          </a:p>
        </p:txBody>
      </p:sp>
    </p:spTree>
    <p:extLst>
      <p:ext uri="{BB962C8B-B14F-4D97-AF65-F5344CB8AC3E}">
        <p14:creationId xmlns:p14="http://schemas.microsoft.com/office/powerpoint/2010/main" val="46296601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正方形/長方形 76"/>
          <p:cNvSpPr/>
          <p:nvPr/>
        </p:nvSpPr>
        <p:spPr>
          <a:xfrm>
            <a:off x="899592" y="2561846"/>
            <a:ext cx="2968315" cy="3801042"/>
          </a:xfrm>
          <a:prstGeom prst="rect">
            <a:avLst/>
          </a:prstGeom>
          <a:solidFill>
            <a:schemeClr val="accent6">
              <a:lumMod val="20000"/>
              <a:lumOff val="80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 name="タイトル 1"/>
          <p:cNvSpPr>
            <a:spLocks noGrp="1"/>
          </p:cNvSpPr>
          <p:nvPr>
            <p:ph type="title"/>
          </p:nvPr>
        </p:nvSpPr>
        <p:spPr/>
        <p:txBody>
          <a:bodyPr/>
          <a:lstStyle/>
          <a:p>
            <a:r>
              <a:rPr kumimoji="1" lang="ja-JP" altLang="en-US" smtClean="0"/>
              <a:t>システムデザイン勘所</a:t>
            </a:r>
            <a:endParaRPr kumimoji="1" lang="ja-JP" altLang="en-US"/>
          </a:p>
        </p:txBody>
      </p:sp>
      <p:sp>
        <p:nvSpPr>
          <p:cNvPr id="3" name="スライド番号プレースホルダー 2"/>
          <p:cNvSpPr>
            <a:spLocks noGrp="1"/>
          </p:cNvSpPr>
          <p:nvPr>
            <p:ph type="sldNum" sz="quarter" idx="12"/>
          </p:nvPr>
        </p:nvSpPr>
        <p:spPr/>
        <p:txBody>
          <a:bodyPr/>
          <a:lstStyle/>
          <a:p>
            <a:fld id="{8FF8CC5D-A65D-5946-99B5-645367A967AD}" type="slidenum">
              <a:rPr kumimoji="1" lang="ja-JP" altLang="en-US" smtClean="0"/>
              <a:t>97</a:t>
            </a:fld>
            <a:endParaRPr kumimoji="1" lang="ja-JP" altLang="en-US"/>
          </a:p>
        </p:txBody>
      </p:sp>
      <p:sp>
        <p:nvSpPr>
          <p:cNvPr id="9" name="テキスト ボックス 8"/>
          <p:cNvSpPr txBox="1"/>
          <p:nvPr/>
        </p:nvSpPr>
        <p:spPr>
          <a:xfrm>
            <a:off x="107504" y="791068"/>
            <a:ext cx="3995453" cy="769441"/>
          </a:xfrm>
          <a:prstGeom prst="rect">
            <a:avLst/>
          </a:prstGeom>
          <a:noFill/>
        </p:spPr>
        <p:txBody>
          <a:bodyPr wrap="none" rtlCol="0">
            <a:spAutoFit/>
          </a:bodyPr>
          <a:lstStyle/>
          <a:p>
            <a:r>
              <a:rPr kumimoji="1" lang="en-US" altLang="ja-JP" sz="4400" dirty="0" smtClean="0">
                <a:solidFill>
                  <a:srgbClr val="0432FF"/>
                </a:solidFill>
              </a:rPr>
              <a:t>Design of Failure</a:t>
            </a:r>
            <a:endParaRPr kumimoji="1" lang="ja-JP" altLang="en-US" sz="4400" dirty="0">
              <a:solidFill>
                <a:srgbClr val="0432FF"/>
              </a:solidFill>
            </a:endParaRPr>
          </a:p>
        </p:txBody>
      </p:sp>
      <p:sp>
        <p:nvSpPr>
          <p:cNvPr id="10" name="正方形/長方形 9"/>
          <p:cNvSpPr/>
          <p:nvPr/>
        </p:nvSpPr>
        <p:spPr>
          <a:xfrm>
            <a:off x="251520" y="1484784"/>
            <a:ext cx="8640960" cy="864096"/>
          </a:xfrm>
          <a:prstGeom prst="rect">
            <a:avLst/>
          </a:prstGeom>
          <a:solidFill>
            <a:srgbClr val="0432F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r>
              <a:rPr lang="ja-JP" altLang="en-US" sz="2000" dirty="0" smtClean="0">
                <a:solidFill>
                  <a:schemeClr val="bg1"/>
                </a:solidFill>
                <a:latin typeface="Meiryo" charset="-128"/>
                <a:ea typeface="Meiryo" charset="-128"/>
                <a:cs typeface="Meiryo" charset="-128"/>
              </a:rPr>
              <a:t>　　障害</a:t>
            </a:r>
            <a:r>
              <a:rPr lang="ja-JP" altLang="en-US" sz="2000" dirty="0">
                <a:solidFill>
                  <a:schemeClr val="bg1"/>
                </a:solidFill>
                <a:latin typeface="Meiryo" charset="-128"/>
                <a:ea typeface="Meiryo" charset="-128"/>
                <a:cs typeface="Meiryo" charset="-128"/>
              </a:rPr>
              <a:t>発生を</a:t>
            </a:r>
            <a:r>
              <a:rPr lang="ja-JP" altLang="en-US" sz="2000">
                <a:solidFill>
                  <a:schemeClr val="bg1"/>
                </a:solidFill>
                <a:latin typeface="Meiryo" charset="-128"/>
                <a:ea typeface="Meiryo" charset="-128"/>
                <a:cs typeface="Meiryo" charset="-128"/>
              </a:rPr>
              <a:t>前提</a:t>
            </a:r>
            <a:r>
              <a:rPr lang="ja-JP" altLang="en-US" sz="2000" smtClean="0">
                <a:solidFill>
                  <a:schemeClr val="bg1"/>
                </a:solidFill>
                <a:latin typeface="Meiryo" charset="-128"/>
                <a:ea typeface="Meiryo" charset="-128"/>
                <a:cs typeface="Meiryo" charset="-128"/>
              </a:rPr>
              <a:t>とし、</a:t>
            </a:r>
            <a:endParaRPr lang="ja-JP" altLang="en-US" sz="2000" dirty="0" smtClean="0">
              <a:solidFill>
                <a:schemeClr val="bg1"/>
              </a:solidFill>
              <a:latin typeface="Meiryo" charset="-128"/>
              <a:ea typeface="Meiryo" charset="-128"/>
              <a:cs typeface="Meiryo" charset="-128"/>
            </a:endParaRPr>
          </a:p>
          <a:p>
            <a:r>
              <a:rPr lang="ja-JP" altLang="en-US" sz="2000" dirty="0" smtClean="0">
                <a:solidFill>
                  <a:schemeClr val="bg1"/>
                </a:solidFill>
                <a:latin typeface="Meiryo" charset="-128"/>
                <a:ea typeface="Meiryo" charset="-128"/>
                <a:cs typeface="Meiryo" charset="-128"/>
              </a:rPr>
              <a:t>　　障害</a:t>
            </a:r>
            <a:r>
              <a:rPr lang="ja-JP" altLang="en-US" sz="2000" dirty="0">
                <a:solidFill>
                  <a:schemeClr val="bg1"/>
                </a:solidFill>
                <a:latin typeface="Meiryo" charset="-128"/>
                <a:ea typeface="Meiryo" charset="-128"/>
                <a:cs typeface="Meiryo" charset="-128"/>
              </a:rPr>
              <a:t>が発生しても問題なく運用できるような設計</a:t>
            </a:r>
            <a:r>
              <a:rPr lang="ja-JP" altLang="en-US" sz="2000" dirty="0" smtClean="0">
                <a:solidFill>
                  <a:schemeClr val="bg1"/>
                </a:solidFill>
                <a:latin typeface="Meiryo" charset="-128"/>
                <a:ea typeface="Meiryo" charset="-128"/>
                <a:cs typeface="Meiryo" charset="-128"/>
              </a:rPr>
              <a:t>を行うこと</a:t>
            </a:r>
            <a:endParaRPr kumimoji="1" lang="ja-JP" altLang="en-US" sz="2000" dirty="0">
              <a:solidFill>
                <a:schemeClr val="bg1"/>
              </a:solidFill>
              <a:latin typeface="Meiryo" charset="-128"/>
              <a:ea typeface="Meiryo" charset="-128"/>
              <a:cs typeface="Meiryo" charset="-128"/>
            </a:endParaRPr>
          </a:p>
        </p:txBody>
      </p:sp>
      <p:grpSp>
        <p:nvGrpSpPr>
          <p:cNvPr id="12" name="図形グループ 11"/>
          <p:cNvGrpSpPr/>
          <p:nvPr/>
        </p:nvGrpSpPr>
        <p:grpSpPr>
          <a:xfrm>
            <a:off x="1216455" y="3470394"/>
            <a:ext cx="1008112" cy="440086"/>
            <a:chOff x="6769100" y="1390650"/>
            <a:chExt cx="317500" cy="157483"/>
          </a:xfrm>
        </p:grpSpPr>
        <p:sp>
          <p:nvSpPr>
            <p:cNvPr id="13" name="正方形/長方形 1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4" name="円/楕円 1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5" name="直線コネクタ 1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16" name="図形グループ 15"/>
          <p:cNvGrpSpPr/>
          <p:nvPr/>
        </p:nvGrpSpPr>
        <p:grpSpPr>
          <a:xfrm>
            <a:off x="1216455" y="4616122"/>
            <a:ext cx="1008112" cy="440086"/>
            <a:chOff x="6769100" y="1390650"/>
            <a:chExt cx="317500" cy="157483"/>
          </a:xfrm>
        </p:grpSpPr>
        <p:sp>
          <p:nvSpPr>
            <p:cNvPr id="17" name="正方形/長方形 16"/>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18" name="円/楕円 17"/>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19" name="直線コネクタ 18"/>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0" name="図形グループ 19"/>
          <p:cNvGrpSpPr/>
          <p:nvPr/>
        </p:nvGrpSpPr>
        <p:grpSpPr>
          <a:xfrm>
            <a:off x="2659551" y="3472504"/>
            <a:ext cx="1008112" cy="440086"/>
            <a:chOff x="6769100" y="1390650"/>
            <a:chExt cx="317500" cy="157483"/>
          </a:xfrm>
        </p:grpSpPr>
        <p:sp>
          <p:nvSpPr>
            <p:cNvPr id="21" name="正方形/長方形 20"/>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2" name="円/楕円 21"/>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3" name="直線コネクタ 22"/>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4" name="図形グループ 23"/>
          <p:cNvGrpSpPr/>
          <p:nvPr/>
        </p:nvGrpSpPr>
        <p:grpSpPr>
          <a:xfrm>
            <a:off x="1219903" y="5761851"/>
            <a:ext cx="1008112" cy="440086"/>
            <a:chOff x="6769100" y="1390650"/>
            <a:chExt cx="317500" cy="157483"/>
          </a:xfrm>
        </p:grpSpPr>
        <p:sp>
          <p:nvSpPr>
            <p:cNvPr id="25" name="正方形/長方形 24"/>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26" name="円/楕円 25"/>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27" name="直線コネクタ 26"/>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28" name="図形グループ 27"/>
          <p:cNvGrpSpPr/>
          <p:nvPr/>
        </p:nvGrpSpPr>
        <p:grpSpPr>
          <a:xfrm>
            <a:off x="2659551" y="4619186"/>
            <a:ext cx="1008112" cy="440086"/>
            <a:chOff x="6769100" y="1390650"/>
            <a:chExt cx="317500" cy="157483"/>
          </a:xfrm>
        </p:grpSpPr>
        <p:sp>
          <p:nvSpPr>
            <p:cNvPr id="29" name="正方形/長方形 28"/>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0" name="円/楕円 29"/>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1" name="直線コネクタ 30"/>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grpSp>
        <p:nvGrpSpPr>
          <p:cNvPr id="32" name="図形グループ 31"/>
          <p:cNvGrpSpPr/>
          <p:nvPr/>
        </p:nvGrpSpPr>
        <p:grpSpPr>
          <a:xfrm>
            <a:off x="2662999" y="5763718"/>
            <a:ext cx="1008112" cy="440086"/>
            <a:chOff x="6769100" y="1390650"/>
            <a:chExt cx="317500" cy="157483"/>
          </a:xfrm>
        </p:grpSpPr>
        <p:sp>
          <p:nvSpPr>
            <p:cNvPr id="33" name="正方形/長方形 32"/>
            <p:cNvSpPr/>
            <p:nvPr/>
          </p:nvSpPr>
          <p:spPr>
            <a:xfrm>
              <a:off x="6769100" y="1390650"/>
              <a:ext cx="317500" cy="157483"/>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34" name="円/楕円 33"/>
            <p:cNvSpPr/>
            <p:nvPr/>
          </p:nvSpPr>
          <p:spPr>
            <a:xfrm>
              <a:off x="6811596" y="1422400"/>
              <a:ext cx="82550" cy="93125"/>
            </a:xfrm>
            <a:prstGeom prst="ellipse">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35" name="直線コネクタ 34"/>
            <p:cNvCxnSpPr/>
            <p:nvPr/>
          </p:nvCxnSpPr>
          <p:spPr>
            <a:xfrm>
              <a:off x="6894146" y="1468963"/>
              <a:ext cx="192454" cy="429"/>
            </a:xfrm>
            <a:prstGeom prst="line">
              <a:avLst/>
            </a:prstGeom>
            <a:ln w="9525" cmpd="sng">
              <a:solidFill>
                <a:schemeClr val="bg1"/>
              </a:solidFill>
            </a:ln>
            <a:effectLst/>
          </p:spPr>
          <p:style>
            <a:lnRef idx="2">
              <a:schemeClr val="accent1"/>
            </a:lnRef>
            <a:fillRef idx="0">
              <a:schemeClr val="accent1"/>
            </a:fillRef>
            <a:effectRef idx="1">
              <a:schemeClr val="accent1"/>
            </a:effectRef>
            <a:fontRef idx="minor">
              <a:schemeClr val="tx1"/>
            </a:fontRef>
          </p:style>
        </p:cxnSp>
      </p:grpSp>
      <p:sp>
        <p:nvSpPr>
          <p:cNvPr id="37" name="正方形/長方形 36"/>
          <p:cNvSpPr/>
          <p:nvPr/>
        </p:nvSpPr>
        <p:spPr>
          <a:xfrm>
            <a:off x="1907704" y="2681322"/>
            <a:ext cx="1008112" cy="440086"/>
          </a:xfrm>
          <a:prstGeom prst="rect">
            <a:avLst/>
          </a:prstGeom>
          <a:solidFill>
            <a:srgbClr val="7F7F7F"/>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cxnSp>
        <p:nvCxnSpPr>
          <p:cNvPr id="41" name="直線コネクタ 40"/>
          <p:cNvCxnSpPr>
            <a:stCxn id="37" idx="2"/>
            <a:endCxn id="13" idx="0"/>
          </p:cNvCxnSpPr>
          <p:nvPr/>
        </p:nvCxnSpPr>
        <p:spPr>
          <a:xfrm flipH="1">
            <a:off x="1720511" y="3121408"/>
            <a:ext cx="691249" cy="348986"/>
          </a:xfrm>
          <a:prstGeom prst="line">
            <a:avLst/>
          </a:prstGeom>
        </p:spPr>
        <p:style>
          <a:lnRef idx="2">
            <a:schemeClr val="accent1"/>
          </a:lnRef>
          <a:fillRef idx="0">
            <a:schemeClr val="accent1"/>
          </a:fillRef>
          <a:effectRef idx="1">
            <a:schemeClr val="accent1"/>
          </a:effectRef>
          <a:fontRef idx="minor">
            <a:schemeClr val="tx1"/>
          </a:fontRef>
        </p:style>
      </p:cxnSp>
      <p:cxnSp>
        <p:nvCxnSpPr>
          <p:cNvPr id="42" name="直線コネクタ 41"/>
          <p:cNvCxnSpPr>
            <a:stCxn id="13" idx="2"/>
            <a:endCxn id="17" idx="0"/>
          </p:cNvCxnSpPr>
          <p:nvPr/>
        </p:nvCxnSpPr>
        <p:spPr>
          <a:xfrm>
            <a:off x="1720511" y="3910480"/>
            <a:ext cx="0" cy="705642"/>
          </a:xfrm>
          <a:prstGeom prst="line">
            <a:avLst/>
          </a:prstGeom>
        </p:spPr>
        <p:style>
          <a:lnRef idx="2">
            <a:schemeClr val="accent1"/>
          </a:lnRef>
          <a:fillRef idx="0">
            <a:schemeClr val="accent1"/>
          </a:fillRef>
          <a:effectRef idx="1">
            <a:schemeClr val="accent1"/>
          </a:effectRef>
          <a:fontRef idx="minor">
            <a:schemeClr val="tx1"/>
          </a:fontRef>
        </p:style>
      </p:cxnSp>
      <p:cxnSp>
        <p:nvCxnSpPr>
          <p:cNvPr id="45" name="直線コネクタ 44"/>
          <p:cNvCxnSpPr>
            <a:stCxn id="17" idx="2"/>
            <a:endCxn id="25" idx="0"/>
          </p:cNvCxnSpPr>
          <p:nvPr/>
        </p:nvCxnSpPr>
        <p:spPr>
          <a:xfrm>
            <a:off x="1720511" y="5056208"/>
            <a:ext cx="3448" cy="705643"/>
          </a:xfrm>
          <a:prstGeom prst="line">
            <a:avLst/>
          </a:prstGeom>
        </p:spPr>
        <p:style>
          <a:lnRef idx="2">
            <a:schemeClr val="accent1"/>
          </a:lnRef>
          <a:fillRef idx="0">
            <a:schemeClr val="accent1"/>
          </a:fillRef>
          <a:effectRef idx="1">
            <a:schemeClr val="accent1"/>
          </a:effectRef>
          <a:fontRef idx="minor">
            <a:schemeClr val="tx1"/>
          </a:fontRef>
        </p:style>
      </p:cxnSp>
      <p:cxnSp>
        <p:nvCxnSpPr>
          <p:cNvPr id="48" name="直線コネクタ 47"/>
          <p:cNvCxnSpPr>
            <a:stCxn id="37" idx="2"/>
            <a:endCxn id="21" idx="0"/>
          </p:cNvCxnSpPr>
          <p:nvPr/>
        </p:nvCxnSpPr>
        <p:spPr>
          <a:xfrm>
            <a:off x="2411760" y="3121408"/>
            <a:ext cx="751847" cy="351096"/>
          </a:xfrm>
          <a:prstGeom prst="line">
            <a:avLst/>
          </a:prstGeom>
        </p:spPr>
        <p:style>
          <a:lnRef idx="2">
            <a:schemeClr val="accent1"/>
          </a:lnRef>
          <a:fillRef idx="0">
            <a:schemeClr val="accent1"/>
          </a:fillRef>
          <a:effectRef idx="1">
            <a:schemeClr val="accent1"/>
          </a:effectRef>
          <a:fontRef idx="minor">
            <a:schemeClr val="tx1"/>
          </a:fontRef>
        </p:style>
      </p:cxnSp>
      <p:cxnSp>
        <p:nvCxnSpPr>
          <p:cNvPr id="49" name="直線コネクタ 48"/>
          <p:cNvCxnSpPr>
            <a:stCxn id="21" idx="2"/>
            <a:endCxn id="29" idx="0"/>
          </p:cNvCxnSpPr>
          <p:nvPr/>
        </p:nvCxnSpPr>
        <p:spPr>
          <a:xfrm>
            <a:off x="3163607" y="3912590"/>
            <a:ext cx="0" cy="706596"/>
          </a:xfrm>
          <a:prstGeom prst="line">
            <a:avLst/>
          </a:prstGeom>
        </p:spPr>
        <p:style>
          <a:lnRef idx="2">
            <a:schemeClr val="accent1"/>
          </a:lnRef>
          <a:fillRef idx="0">
            <a:schemeClr val="accent1"/>
          </a:fillRef>
          <a:effectRef idx="1">
            <a:schemeClr val="accent1"/>
          </a:effectRef>
          <a:fontRef idx="minor">
            <a:schemeClr val="tx1"/>
          </a:fontRef>
        </p:style>
      </p:cxnSp>
      <p:cxnSp>
        <p:nvCxnSpPr>
          <p:cNvPr id="50" name="直線コネクタ 49"/>
          <p:cNvCxnSpPr>
            <a:stCxn id="29" idx="2"/>
            <a:endCxn id="33" idx="0"/>
          </p:cNvCxnSpPr>
          <p:nvPr/>
        </p:nvCxnSpPr>
        <p:spPr>
          <a:xfrm>
            <a:off x="3163607" y="5059272"/>
            <a:ext cx="3448" cy="704446"/>
          </a:xfrm>
          <a:prstGeom prst="line">
            <a:avLst/>
          </a:prstGeom>
        </p:spPr>
        <p:style>
          <a:lnRef idx="2">
            <a:schemeClr val="accent1"/>
          </a:lnRef>
          <a:fillRef idx="0">
            <a:schemeClr val="accent1"/>
          </a:fillRef>
          <a:effectRef idx="1">
            <a:schemeClr val="accent1"/>
          </a:effectRef>
          <a:fontRef idx="minor">
            <a:schemeClr val="tx1"/>
          </a:fontRef>
        </p:style>
      </p:cxnSp>
      <p:cxnSp>
        <p:nvCxnSpPr>
          <p:cNvPr id="59" name="直線コネクタ 58"/>
          <p:cNvCxnSpPr>
            <a:stCxn id="13" idx="2"/>
            <a:endCxn id="29" idx="0"/>
          </p:cNvCxnSpPr>
          <p:nvPr/>
        </p:nvCxnSpPr>
        <p:spPr>
          <a:xfrm>
            <a:off x="1720511" y="3910480"/>
            <a:ext cx="1443096" cy="708706"/>
          </a:xfrm>
          <a:prstGeom prst="line">
            <a:avLst/>
          </a:prstGeom>
        </p:spPr>
        <p:style>
          <a:lnRef idx="2">
            <a:schemeClr val="accent1"/>
          </a:lnRef>
          <a:fillRef idx="0">
            <a:schemeClr val="accent1"/>
          </a:fillRef>
          <a:effectRef idx="1">
            <a:schemeClr val="accent1"/>
          </a:effectRef>
          <a:fontRef idx="minor">
            <a:schemeClr val="tx1"/>
          </a:fontRef>
        </p:style>
      </p:cxnSp>
      <p:cxnSp>
        <p:nvCxnSpPr>
          <p:cNvPr id="60" name="直線コネクタ 59"/>
          <p:cNvCxnSpPr>
            <a:stCxn id="17" idx="0"/>
            <a:endCxn id="21" idx="2"/>
          </p:cNvCxnSpPr>
          <p:nvPr/>
        </p:nvCxnSpPr>
        <p:spPr>
          <a:xfrm flipV="1">
            <a:off x="1720511" y="3912590"/>
            <a:ext cx="1443096" cy="703532"/>
          </a:xfrm>
          <a:prstGeom prst="line">
            <a:avLst/>
          </a:prstGeom>
        </p:spPr>
        <p:style>
          <a:lnRef idx="2">
            <a:schemeClr val="accent1"/>
          </a:lnRef>
          <a:fillRef idx="0">
            <a:schemeClr val="accent1"/>
          </a:fillRef>
          <a:effectRef idx="1">
            <a:schemeClr val="accent1"/>
          </a:effectRef>
          <a:fontRef idx="minor">
            <a:schemeClr val="tx1"/>
          </a:fontRef>
        </p:style>
      </p:cxnSp>
      <p:cxnSp>
        <p:nvCxnSpPr>
          <p:cNvPr id="66" name="直線コネクタ 65"/>
          <p:cNvCxnSpPr>
            <a:stCxn id="25" idx="0"/>
            <a:endCxn id="29" idx="2"/>
          </p:cNvCxnSpPr>
          <p:nvPr/>
        </p:nvCxnSpPr>
        <p:spPr>
          <a:xfrm flipV="1">
            <a:off x="1723959" y="5059272"/>
            <a:ext cx="1439648" cy="702579"/>
          </a:xfrm>
          <a:prstGeom prst="line">
            <a:avLst/>
          </a:prstGeom>
        </p:spPr>
        <p:style>
          <a:lnRef idx="2">
            <a:schemeClr val="accent1"/>
          </a:lnRef>
          <a:fillRef idx="0">
            <a:schemeClr val="accent1"/>
          </a:fillRef>
          <a:effectRef idx="1">
            <a:schemeClr val="accent1"/>
          </a:effectRef>
          <a:fontRef idx="minor">
            <a:schemeClr val="tx1"/>
          </a:fontRef>
        </p:style>
      </p:cxnSp>
      <p:cxnSp>
        <p:nvCxnSpPr>
          <p:cNvPr id="67" name="直線コネクタ 66"/>
          <p:cNvCxnSpPr>
            <a:stCxn id="17" idx="2"/>
            <a:endCxn id="33" idx="0"/>
          </p:cNvCxnSpPr>
          <p:nvPr/>
        </p:nvCxnSpPr>
        <p:spPr>
          <a:xfrm>
            <a:off x="1720511" y="5056208"/>
            <a:ext cx="1446544" cy="707510"/>
          </a:xfrm>
          <a:prstGeom prst="line">
            <a:avLst/>
          </a:prstGeom>
        </p:spPr>
        <p:style>
          <a:lnRef idx="2">
            <a:schemeClr val="accent1"/>
          </a:lnRef>
          <a:fillRef idx="0">
            <a:schemeClr val="accent1"/>
          </a:fillRef>
          <a:effectRef idx="1">
            <a:schemeClr val="accent1"/>
          </a:effectRef>
          <a:fontRef idx="minor">
            <a:schemeClr val="tx1"/>
          </a:fontRef>
        </p:style>
      </p:cxnSp>
      <p:sp>
        <p:nvSpPr>
          <p:cNvPr id="74" name="テキスト ボックス 73"/>
          <p:cNvSpPr txBox="1"/>
          <p:nvPr/>
        </p:nvSpPr>
        <p:spPr>
          <a:xfrm>
            <a:off x="3999079" y="2561846"/>
            <a:ext cx="4893401" cy="3801041"/>
          </a:xfrm>
          <a:prstGeom prst="rect">
            <a:avLst/>
          </a:prstGeom>
          <a:noFill/>
        </p:spPr>
        <p:txBody>
          <a:bodyPr wrap="square" rtlCol="0">
            <a:spAutoFit/>
          </a:bodyPr>
          <a:lstStyle/>
          <a:p>
            <a:pPr>
              <a:spcBef>
                <a:spcPts val="600"/>
              </a:spcBef>
            </a:pPr>
            <a:r>
              <a:rPr kumimoji="1" lang="ja-JP" altLang="en-US" sz="1400" b="1" dirty="0" smtClean="0">
                <a:latin typeface="Meiryo" charset="-128"/>
                <a:ea typeface="Meiryo" charset="-128"/>
                <a:cs typeface="Meiryo" charset="-128"/>
              </a:rPr>
              <a:t>システム機器で</a:t>
            </a:r>
            <a:r>
              <a:rPr kumimoji="1" lang="ja-JP" altLang="en-US" sz="1400" b="1" smtClean="0">
                <a:latin typeface="Meiryo" charset="-128"/>
                <a:ea typeface="Meiryo" charset="-128"/>
                <a:cs typeface="Meiryo" charset="-128"/>
              </a:rPr>
              <a:t>はなくサービス</a:t>
            </a:r>
            <a:r>
              <a:rPr kumimoji="1" lang="ja-JP" altLang="en-US" sz="1400" b="1" dirty="0" smtClean="0">
                <a:latin typeface="Meiryo" charset="-128"/>
                <a:ea typeface="Meiryo" charset="-128"/>
                <a:cs typeface="Meiryo" charset="-128"/>
              </a:rPr>
              <a:t>としての健全性を保つこと</a:t>
            </a:r>
          </a:p>
          <a:p>
            <a:pPr marL="171450" indent="-171450">
              <a:spcBef>
                <a:spcPts val="600"/>
              </a:spcBef>
              <a:buFont typeface="Wingdings" charset="2"/>
              <a:buChar char="ü"/>
            </a:pPr>
            <a:r>
              <a:rPr lang="ja-JP" altLang="en-US" sz="1200" dirty="0" smtClean="0">
                <a:latin typeface="Meiryo" charset="-128"/>
                <a:ea typeface="Meiryo" charset="-128"/>
                <a:cs typeface="Meiryo" charset="-128"/>
              </a:rPr>
              <a:t>全体</a:t>
            </a:r>
            <a:r>
              <a:rPr lang="ja-JP" altLang="en-US" sz="1200" dirty="0">
                <a:latin typeface="Meiryo" charset="-128"/>
                <a:ea typeface="Meiryo" charset="-128"/>
                <a:cs typeface="Meiryo" charset="-128"/>
              </a:rPr>
              <a:t>の可用性の</a:t>
            </a:r>
            <a:r>
              <a:rPr lang="ja-JP" altLang="en-US" sz="1200" dirty="0" smtClean="0">
                <a:latin typeface="Meiryo" charset="-128"/>
                <a:ea typeface="Meiryo" charset="-128"/>
                <a:cs typeface="Meiryo" charset="-128"/>
              </a:rPr>
              <a:t>担保が最重要</a:t>
            </a:r>
          </a:p>
          <a:p>
            <a:pPr marL="171450" indent="-171450">
              <a:spcBef>
                <a:spcPts val="600"/>
              </a:spcBef>
              <a:buFont typeface="Wingdings" charset="2"/>
              <a:buChar char="ü"/>
            </a:pPr>
            <a:r>
              <a:rPr lang="en-US" altLang="ja-JP" sz="1200" dirty="0" smtClean="0">
                <a:latin typeface="Meiryo" charset="-128"/>
                <a:ea typeface="Meiryo" charset="-128"/>
                <a:cs typeface="Meiryo" charset="-128"/>
              </a:rPr>
              <a:t>SPOF</a:t>
            </a:r>
            <a:r>
              <a:rPr lang="ja-JP" altLang="en-US" sz="1200" dirty="0">
                <a:latin typeface="Meiryo" charset="-128"/>
                <a:ea typeface="Meiryo" charset="-128"/>
                <a:cs typeface="Meiryo" charset="-128"/>
              </a:rPr>
              <a:t>（</a:t>
            </a:r>
            <a:r>
              <a:rPr lang="en-US" altLang="ja-JP" sz="1200" dirty="0">
                <a:latin typeface="Meiryo" charset="-128"/>
                <a:ea typeface="Meiryo" charset="-128"/>
                <a:cs typeface="Meiryo" charset="-128"/>
              </a:rPr>
              <a:t>Single Point of </a:t>
            </a:r>
            <a:r>
              <a:rPr lang="en-US" altLang="ja-JP" sz="1200" dirty="0" err="1">
                <a:latin typeface="Meiryo" charset="-128"/>
                <a:ea typeface="Meiryo" charset="-128"/>
                <a:cs typeface="Meiryo" charset="-128"/>
              </a:rPr>
              <a:t>Failur</a:t>
            </a:r>
            <a:r>
              <a:rPr lang="ja-JP" altLang="en-US" sz="1200" dirty="0">
                <a:latin typeface="Meiryo" charset="-128"/>
                <a:ea typeface="Meiryo" charset="-128"/>
                <a:cs typeface="Meiryo" charset="-128"/>
              </a:rPr>
              <a:t>：単一障害点）を作らない</a:t>
            </a:r>
            <a:r>
              <a:rPr lang="ja-JP" altLang="en-US" sz="1200" dirty="0" smtClean="0">
                <a:latin typeface="Meiryo" charset="-128"/>
                <a:ea typeface="Meiryo" charset="-128"/>
                <a:cs typeface="Meiryo" charset="-128"/>
              </a:rPr>
              <a:t>構成</a:t>
            </a:r>
          </a:p>
          <a:p>
            <a:pPr>
              <a:spcBef>
                <a:spcPts val="600"/>
              </a:spcBef>
            </a:pPr>
            <a:r>
              <a:rPr kumimoji="1" lang="ja-JP" altLang="en-US" sz="1400" b="1" dirty="0" smtClean="0">
                <a:latin typeface="Meiryo" charset="-128"/>
                <a:ea typeface="Meiryo" charset="-128"/>
                <a:cs typeface="Meiryo" charset="-128"/>
              </a:rPr>
              <a:t>多様な監視方法を組み入れること</a:t>
            </a:r>
          </a:p>
          <a:p>
            <a:pPr marL="171450" indent="-171450">
              <a:spcBef>
                <a:spcPts val="600"/>
              </a:spcBef>
              <a:buFont typeface="Wingdings" charset="2"/>
              <a:buChar char="ü"/>
            </a:pPr>
            <a:r>
              <a:rPr kumimoji="1" lang="ja-JP" altLang="en-US" sz="1200" dirty="0" smtClean="0">
                <a:latin typeface="Meiryo" charset="-128"/>
                <a:ea typeface="Meiryo" charset="-128"/>
                <a:cs typeface="Meiryo" charset="-128"/>
              </a:rPr>
              <a:t>外からの監視：反応があるか、ないか</a:t>
            </a:r>
          </a:p>
          <a:p>
            <a:pPr marL="171450" indent="-171450">
              <a:spcBef>
                <a:spcPts val="600"/>
              </a:spcBef>
              <a:buFont typeface="Wingdings" charset="2"/>
              <a:buChar char="ü"/>
            </a:pPr>
            <a:r>
              <a:rPr kumimoji="1" lang="ja-JP" altLang="en-US" sz="1200" dirty="0" smtClean="0">
                <a:latin typeface="Meiryo" charset="-128"/>
                <a:ea typeface="Meiryo" charset="-128"/>
                <a:cs typeface="Meiryo" charset="-128"/>
              </a:rPr>
              <a:t>内からの監視：受けられるか、受けられないか</a:t>
            </a:r>
          </a:p>
          <a:p>
            <a:pPr marL="171450" indent="-171450">
              <a:spcBef>
                <a:spcPts val="600"/>
              </a:spcBef>
              <a:buFont typeface="Wingdings" charset="2"/>
              <a:buChar char="ü"/>
            </a:pPr>
            <a:r>
              <a:rPr kumimoji="1" lang="ja-JP" altLang="en-US" sz="1200" dirty="0" smtClean="0">
                <a:latin typeface="Meiryo" charset="-128"/>
                <a:ea typeface="Meiryo" charset="-128"/>
                <a:cs typeface="Meiryo" charset="-128"/>
              </a:rPr>
              <a:t>サービスからの報告：サービス自身の健全性の主張</a:t>
            </a:r>
          </a:p>
          <a:p>
            <a:pPr>
              <a:spcBef>
                <a:spcPts val="600"/>
              </a:spcBef>
            </a:pPr>
            <a:r>
              <a:rPr kumimoji="1" lang="ja-JP" altLang="en-US" sz="1400" b="1" dirty="0" smtClean="0">
                <a:latin typeface="Meiryo" charset="-128"/>
                <a:ea typeface="Meiryo" charset="-128"/>
                <a:cs typeface="Meiryo" charset="-128"/>
              </a:rPr>
              <a:t>データを収拾し、閲覧する体制を作る</a:t>
            </a:r>
          </a:p>
          <a:p>
            <a:pPr marL="171450" indent="-171450">
              <a:spcBef>
                <a:spcPts val="600"/>
              </a:spcBef>
              <a:buFont typeface="Wingdings" charset="2"/>
              <a:buChar char="ü"/>
            </a:pPr>
            <a:r>
              <a:rPr kumimoji="1" lang="ja-JP" altLang="en-US" sz="1200" dirty="0" smtClean="0">
                <a:latin typeface="Meiryo" charset="-128"/>
                <a:ea typeface="Meiryo" charset="-128"/>
                <a:cs typeface="Meiryo" charset="-128"/>
              </a:rPr>
              <a:t>いつでも、増やせる、削除できる仕組みとする</a:t>
            </a:r>
          </a:p>
          <a:p>
            <a:pPr marL="171450" indent="-171450">
              <a:spcBef>
                <a:spcPts val="600"/>
              </a:spcBef>
              <a:buFont typeface="Wingdings" charset="2"/>
              <a:buChar char="ü"/>
            </a:pPr>
            <a:r>
              <a:rPr kumimoji="1" lang="ja-JP" altLang="en-US" sz="1200" dirty="0" smtClean="0">
                <a:latin typeface="Meiryo" charset="-128"/>
                <a:ea typeface="Meiryo" charset="-128"/>
                <a:cs typeface="Meiryo" charset="-128"/>
              </a:rPr>
              <a:t>データを集積し、利用状況を分析する</a:t>
            </a:r>
          </a:p>
          <a:p>
            <a:pPr marL="171450" indent="-171450">
              <a:spcBef>
                <a:spcPts val="600"/>
              </a:spcBef>
              <a:buFont typeface="Wingdings" charset="2"/>
              <a:buChar char="ü"/>
            </a:pPr>
            <a:r>
              <a:rPr kumimoji="1" lang="ja-JP" altLang="en-US" sz="1200" dirty="0" smtClean="0">
                <a:latin typeface="Meiryo" charset="-128"/>
                <a:ea typeface="Meiryo" charset="-128"/>
                <a:cs typeface="Meiryo" charset="-128"/>
              </a:rPr>
              <a:t>分析結果を踏まえてブラッシュアップを継続する</a:t>
            </a:r>
          </a:p>
          <a:p>
            <a:pPr>
              <a:spcBef>
                <a:spcPts val="600"/>
              </a:spcBef>
            </a:pPr>
            <a:r>
              <a:rPr kumimoji="1" lang="ja-JP" altLang="en-US" sz="1400" b="1" dirty="0" smtClean="0">
                <a:latin typeface="Meiryo" charset="-128"/>
                <a:ea typeface="Meiryo" charset="-128"/>
                <a:cs typeface="Meiryo" charset="-128"/>
              </a:rPr>
              <a:t>自動化する</a:t>
            </a:r>
          </a:p>
          <a:p>
            <a:pPr marL="171450" indent="-171450">
              <a:spcBef>
                <a:spcPts val="600"/>
              </a:spcBef>
              <a:buFont typeface="Wingdings" charset="2"/>
              <a:buChar char="ü"/>
            </a:pPr>
            <a:r>
              <a:rPr kumimoji="1" lang="ja-JP" altLang="en-US" sz="1200" dirty="0" smtClean="0">
                <a:latin typeface="Meiryo" charset="-128"/>
                <a:ea typeface="Meiryo" charset="-128"/>
                <a:cs typeface="Meiryo" charset="-128"/>
              </a:rPr>
              <a:t>いつ起きるか分からないことへの対応を自動化で対処する</a:t>
            </a:r>
          </a:p>
          <a:p>
            <a:pPr marL="171450" indent="-171450">
              <a:spcBef>
                <a:spcPts val="600"/>
              </a:spcBef>
              <a:buFont typeface="Wingdings" charset="2"/>
              <a:buChar char="ü"/>
            </a:pPr>
            <a:r>
              <a:rPr kumimoji="1" lang="ja-JP" altLang="en-US" sz="1200" dirty="0" smtClean="0">
                <a:latin typeface="Meiryo" charset="-128"/>
                <a:ea typeface="Meiryo" charset="-128"/>
                <a:cs typeface="Meiryo" charset="-128"/>
              </a:rPr>
              <a:t>検知、報告、対応までの自動化を目指す</a:t>
            </a:r>
            <a:endParaRPr kumimoji="1" lang="ja-JP" altLang="en-US" sz="1200" dirty="0">
              <a:latin typeface="Meiryo" charset="-128"/>
              <a:ea typeface="Meiryo" charset="-128"/>
              <a:cs typeface="Meiryo" charset="-128"/>
            </a:endParaRPr>
          </a:p>
        </p:txBody>
      </p:sp>
      <p:sp>
        <p:nvSpPr>
          <p:cNvPr id="80" name="ホームベース 79"/>
          <p:cNvSpPr/>
          <p:nvPr/>
        </p:nvSpPr>
        <p:spPr>
          <a:xfrm>
            <a:off x="251520" y="2561846"/>
            <a:ext cx="899622" cy="720080"/>
          </a:xfrm>
          <a:prstGeom prst="homePlate">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Meiryo" charset="-128"/>
                <a:ea typeface="Meiryo" charset="-128"/>
                <a:cs typeface="Meiryo" charset="-128"/>
              </a:rPr>
              <a:t>監視</a:t>
            </a:r>
            <a:endParaRPr kumimoji="1" lang="ja-JP" altLang="en-US" sz="1600" dirty="0">
              <a:solidFill>
                <a:srgbClr val="FFFFFF"/>
              </a:solidFill>
              <a:latin typeface="Meiryo" charset="-128"/>
              <a:ea typeface="Meiryo" charset="-128"/>
              <a:cs typeface="Meiryo" charset="-128"/>
            </a:endParaRPr>
          </a:p>
        </p:txBody>
      </p:sp>
      <p:sp>
        <p:nvSpPr>
          <p:cNvPr id="81" name="ホームベース 80"/>
          <p:cNvSpPr/>
          <p:nvPr/>
        </p:nvSpPr>
        <p:spPr>
          <a:xfrm>
            <a:off x="251520" y="5642807"/>
            <a:ext cx="899622" cy="720080"/>
          </a:xfrm>
          <a:prstGeom prst="homePlate">
            <a:avLst/>
          </a:prstGeom>
          <a:solidFill>
            <a:srgbClr val="FF6666"/>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dirty="0" smtClean="0">
                <a:solidFill>
                  <a:srgbClr val="FFFFFF"/>
                </a:solidFill>
                <a:latin typeface="Meiryo" charset="-128"/>
                <a:ea typeface="Meiryo" charset="-128"/>
                <a:cs typeface="Meiryo" charset="-128"/>
              </a:rPr>
              <a:t>ログ</a:t>
            </a:r>
          </a:p>
          <a:p>
            <a:pPr algn="ctr"/>
            <a:r>
              <a:rPr kumimoji="1" lang="ja-JP" altLang="en-US" sz="1600" dirty="0" smtClean="0">
                <a:solidFill>
                  <a:srgbClr val="FFFFFF"/>
                </a:solidFill>
                <a:latin typeface="Meiryo" charset="-128"/>
                <a:ea typeface="Meiryo" charset="-128"/>
                <a:cs typeface="Meiryo" charset="-128"/>
              </a:rPr>
              <a:t>収集</a:t>
            </a:r>
            <a:endParaRPr kumimoji="1" lang="ja-JP" altLang="en-US" sz="1600" dirty="0">
              <a:solidFill>
                <a:srgbClr val="FFFFFF"/>
              </a:solidFill>
              <a:latin typeface="Meiryo" charset="-128"/>
              <a:ea typeface="Meiryo" charset="-128"/>
              <a:cs typeface="Meiryo" charset="-128"/>
            </a:endParaRPr>
          </a:p>
        </p:txBody>
      </p:sp>
      <p:sp>
        <p:nvSpPr>
          <p:cNvPr id="84" name="テキスト ボックス 83"/>
          <p:cNvSpPr txBox="1"/>
          <p:nvPr/>
        </p:nvSpPr>
        <p:spPr>
          <a:xfrm>
            <a:off x="251520" y="3765135"/>
            <a:ext cx="646331" cy="1477328"/>
          </a:xfrm>
          <a:prstGeom prst="rect">
            <a:avLst/>
          </a:prstGeom>
          <a:noFill/>
        </p:spPr>
        <p:txBody>
          <a:bodyPr wrap="none" rtlCol="0">
            <a:spAutoFit/>
          </a:bodyPr>
          <a:lstStyle/>
          <a:p>
            <a:r>
              <a:rPr kumimoji="1" lang="ja-JP" altLang="en-US" dirty="0" smtClean="0">
                <a:solidFill>
                  <a:srgbClr val="FF6666"/>
                </a:solidFill>
                <a:latin typeface="Meiryo" charset="-128"/>
                <a:ea typeface="Meiryo" charset="-128"/>
                <a:cs typeface="Meiryo" charset="-128"/>
              </a:rPr>
              <a:t>通知</a:t>
            </a:r>
          </a:p>
          <a:p>
            <a:r>
              <a:rPr kumimoji="1" lang="ja-JP" altLang="en-US" dirty="0" smtClean="0">
                <a:solidFill>
                  <a:srgbClr val="FF6666"/>
                </a:solidFill>
                <a:latin typeface="Meiryo" charset="-128"/>
                <a:ea typeface="Meiryo" charset="-128"/>
                <a:cs typeface="Meiryo" charset="-128"/>
              </a:rPr>
              <a:t>復旧</a:t>
            </a:r>
          </a:p>
          <a:p>
            <a:endParaRPr kumimoji="1" lang="ja-JP" altLang="en-US" dirty="0" smtClean="0">
              <a:solidFill>
                <a:srgbClr val="FF6666"/>
              </a:solidFill>
              <a:latin typeface="Meiryo" charset="-128"/>
              <a:ea typeface="Meiryo" charset="-128"/>
              <a:cs typeface="Meiryo" charset="-128"/>
            </a:endParaRPr>
          </a:p>
          <a:p>
            <a:r>
              <a:rPr kumimoji="1" lang="ja-JP" altLang="en-US" dirty="0" smtClean="0">
                <a:solidFill>
                  <a:srgbClr val="FF6666"/>
                </a:solidFill>
                <a:latin typeface="Meiryo" charset="-128"/>
                <a:ea typeface="Meiryo" charset="-128"/>
                <a:cs typeface="Meiryo" charset="-128"/>
              </a:rPr>
              <a:t>改善</a:t>
            </a:r>
          </a:p>
          <a:p>
            <a:r>
              <a:rPr kumimoji="1" lang="ja-JP" altLang="en-US" dirty="0" smtClean="0">
                <a:solidFill>
                  <a:srgbClr val="FF6666"/>
                </a:solidFill>
                <a:latin typeface="Meiryo" charset="-128"/>
                <a:ea typeface="Meiryo" charset="-128"/>
                <a:cs typeface="Meiryo" charset="-128"/>
              </a:rPr>
              <a:t>分析</a:t>
            </a:r>
            <a:endParaRPr kumimoji="1" lang="ja-JP" altLang="en-US" dirty="0">
              <a:solidFill>
                <a:srgbClr val="FF6666"/>
              </a:solidFill>
              <a:latin typeface="Meiryo" charset="-128"/>
              <a:ea typeface="Meiryo" charset="-128"/>
              <a:cs typeface="Meiryo" charset="-128"/>
            </a:endParaRPr>
          </a:p>
        </p:txBody>
      </p:sp>
      <p:sp>
        <p:nvSpPr>
          <p:cNvPr id="85" name="下矢印 84"/>
          <p:cNvSpPr/>
          <p:nvPr/>
        </p:nvSpPr>
        <p:spPr>
          <a:xfrm>
            <a:off x="324399" y="3356992"/>
            <a:ext cx="496412" cy="332246"/>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
        <p:nvSpPr>
          <p:cNvPr id="86" name="下矢印 85"/>
          <p:cNvSpPr/>
          <p:nvPr/>
        </p:nvSpPr>
        <p:spPr>
          <a:xfrm rot="10800000">
            <a:off x="324399" y="5255795"/>
            <a:ext cx="496412" cy="332246"/>
          </a:xfrm>
          <a:prstGeom prst="downArrow">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dk1"/>
          </a:lnRef>
          <a:fillRef idx="1">
            <a:schemeClr val="lt1"/>
          </a:fillRef>
          <a:effectRef idx="0">
            <a:schemeClr val="dk1"/>
          </a:effectRef>
          <a:fontRef idx="minor">
            <a:schemeClr val="dk1"/>
          </a:fontRef>
        </p:style>
        <p:txBody>
          <a:bodyPr rtlCol="0" anchor="ctr"/>
          <a:lstStyle/>
          <a:p>
            <a:pPr algn="ctr"/>
            <a:endParaRPr kumimoji="1" lang="ja-JP" altLang="en-US" sz="1200" dirty="0">
              <a:solidFill>
                <a:srgbClr val="FFFFFF"/>
              </a:solidFill>
              <a:latin typeface="ＭＳ Ｐゴシック"/>
              <a:ea typeface="ＭＳ Ｐゴシック"/>
              <a:cs typeface="ＭＳ Ｐゴシック"/>
            </a:endParaRPr>
          </a:p>
        </p:txBody>
      </p:sp>
    </p:spTree>
    <p:extLst>
      <p:ext uri="{BB962C8B-B14F-4D97-AF65-F5344CB8AC3E}">
        <p14:creationId xmlns:p14="http://schemas.microsoft.com/office/powerpoint/2010/main" val="73651060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8077200" y="6690381"/>
            <a:ext cx="981767" cy="167619"/>
          </a:xfrm>
          <a:prstGeom prst="rect">
            <a:avLst/>
          </a:prstGeom>
          <a:ln>
            <a:noFill/>
          </a:ln>
          <a:effectLst>
            <a:outerShdw blurRad="292100" dist="139700" dir="2700000" algn="tl" rotWithShape="0">
              <a:srgbClr val="333333">
                <a:alpha val="65000"/>
              </a:srgbClr>
            </a:outerShdw>
          </a:effectLst>
        </p:spPr>
      </p:pic>
      <p:sp>
        <p:nvSpPr>
          <p:cNvPr id="2" name="正方形/長方形 1"/>
          <p:cNvSpPr/>
          <p:nvPr/>
        </p:nvSpPr>
        <p:spPr>
          <a:xfrm>
            <a:off x="4655271" y="4376423"/>
            <a:ext cx="4403697" cy="1307324"/>
          </a:xfrm>
          <a:prstGeom prst="rect">
            <a:avLst/>
          </a:prstGeom>
          <a:solidFill>
            <a:srgbClr val="33ACBD"/>
          </a:solidFill>
          <a:ln>
            <a:noFill/>
          </a:ln>
        </p:spPr>
        <p:style>
          <a:lnRef idx="2">
            <a:schemeClr val="dk1"/>
          </a:lnRef>
          <a:fillRef idx="1">
            <a:schemeClr val="lt1"/>
          </a:fillRef>
          <a:effectRef idx="0">
            <a:schemeClr val="dk1"/>
          </a:effectRef>
          <a:fontRef idx="minor">
            <a:schemeClr val="dk1"/>
          </a:fontRef>
        </p:style>
        <p:txBody>
          <a:bodyPr rtlCol="0" anchor="ctr"/>
          <a:lstStyle/>
          <a:p>
            <a:pPr algn="r"/>
            <a:r>
              <a:rPr lang="ja-JP" altLang="en-US" sz="2400" dirty="0" smtClean="0">
                <a:solidFill>
                  <a:srgbClr val="FFFFFF"/>
                </a:solidFill>
                <a:effectLst/>
                <a:latin typeface="Meiryo" charset="-128"/>
                <a:ea typeface="Meiryo" charset="-128"/>
                <a:cs typeface="Meiryo" charset="-128"/>
              </a:rPr>
              <a:t>パブリック・クラウド移行</a:t>
            </a:r>
          </a:p>
          <a:p>
            <a:pPr algn="r"/>
            <a:r>
              <a:rPr lang="ja-JP" altLang="en-US" sz="2400" dirty="0" smtClean="0">
                <a:solidFill>
                  <a:srgbClr val="FFFFFF"/>
                </a:solidFill>
                <a:effectLst/>
                <a:latin typeface="Meiryo" charset="-128"/>
                <a:ea typeface="Meiryo" charset="-128"/>
                <a:cs typeface="Meiryo" charset="-128"/>
              </a:rPr>
              <a:t>企画書・計画書作りの勘所</a:t>
            </a:r>
          </a:p>
        </p:txBody>
      </p:sp>
      <p:sp>
        <p:nvSpPr>
          <p:cNvPr id="6" name="正方形/長方形 5"/>
          <p:cNvSpPr/>
          <p:nvPr/>
        </p:nvSpPr>
        <p:spPr>
          <a:xfrm>
            <a:off x="4572001" y="4376423"/>
            <a:ext cx="83270" cy="1307324"/>
          </a:xfrm>
          <a:prstGeom prst="rect">
            <a:avLst/>
          </a:prstGeom>
          <a:solidFill>
            <a:srgbClr val="CC0000"/>
          </a:solidFill>
          <a:ln>
            <a:noFill/>
          </a:ln>
        </p:spPr>
        <p:style>
          <a:lnRef idx="2">
            <a:schemeClr val="dk1"/>
          </a:lnRef>
          <a:fillRef idx="1">
            <a:schemeClr val="lt1"/>
          </a:fillRef>
          <a:effectRef idx="0">
            <a:schemeClr val="dk1"/>
          </a:effectRef>
          <a:fontRef idx="minor">
            <a:schemeClr val="dk1"/>
          </a:fontRef>
        </p:style>
        <p:txBody>
          <a:bodyPr rtlCol="0" anchor="ctr"/>
          <a:lstStyle/>
          <a:p>
            <a:pPr algn="r"/>
            <a:endParaRPr lang="en-US" altLang="ja-JP" sz="2400" dirty="0">
              <a:solidFill>
                <a:srgbClr val="FFFFFF"/>
              </a:solidFill>
              <a:effectLst/>
              <a:latin typeface="Arial"/>
              <a:ea typeface="HGP創英角ｺﾞｼｯｸUB" pitchFamily="50" charset="-128"/>
              <a:cs typeface="Arial"/>
            </a:endParaRPr>
          </a:p>
        </p:txBody>
      </p:sp>
    </p:spTree>
    <p:extLst>
      <p:ext uri="{BB962C8B-B14F-4D97-AF65-F5344CB8AC3E}">
        <p14:creationId xmlns:p14="http://schemas.microsoft.com/office/powerpoint/2010/main" val="104393031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xmlns:p14="http://schemas.microsoft.com/office/powerpoint/2010/main" spd="slow">
        <p:fade/>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smtClean="0"/>
              <a:t>クラウドを利用する目的</a:t>
            </a:r>
            <a:endParaRPr kumimoji="1" lang="ja-JP" altLang="en-US" dirty="0"/>
          </a:p>
        </p:txBody>
      </p:sp>
      <p:sp>
        <p:nvSpPr>
          <p:cNvPr id="3" name="スライド番号プレースホルダー 2"/>
          <p:cNvSpPr>
            <a:spLocks noGrp="1"/>
          </p:cNvSpPr>
          <p:nvPr>
            <p:ph type="sldNum" sz="quarter" idx="12"/>
          </p:nvPr>
        </p:nvSpPr>
        <p:spPr>
          <a:xfrm>
            <a:off x="6930802" y="6817237"/>
            <a:ext cx="2133600" cy="217800"/>
          </a:xfrm>
        </p:spPr>
        <p:txBody>
          <a:bodyPr/>
          <a:lstStyle/>
          <a:p>
            <a:fld id="{8FF8CC5D-A65D-5946-99B5-645367A967AD}" type="slidenum">
              <a:rPr kumimoji="1" lang="ja-JP" altLang="en-US" smtClean="0"/>
              <a:t>99</a:t>
            </a:fld>
            <a:endParaRPr kumimoji="1" lang="ja-JP" altLang="en-US"/>
          </a:p>
        </p:txBody>
      </p:sp>
      <p:sp>
        <p:nvSpPr>
          <p:cNvPr id="4" name="正方形/長方形 3"/>
          <p:cNvSpPr/>
          <p:nvPr/>
        </p:nvSpPr>
        <p:spPr>
          <a:xfrm>
            <a:off x="490587" y="2551703"/>
            <a:ext cx="4248472" cy="648072"/>
          </a:xfrm>
          <a:prstGeom prst="rect">
            <a:avLst/>
          </a:prstGeom>
          <a:solidFill>
            <a:srgbClr val="0432FF"/>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2000" dirty="0" smtClean="0">
                <a:solidFill>
                  <a:schemeClr val="bg1"/>
                </a:solidFill>
                <a:latin typeface="Meiryo" charset="-128"/>
                <a:ea typeface="Meiryo" charset="-128"/>
                <a:cs typeface="Meiryo" charset="-128"/>
              </a:rPr>
              <a:t>投資コスト（</a:t>
            </a:r>
            <a:r>
              <a:rPr kumimoji="1" lang="en-US" altLang="ja-JP" sz="2000" dirty="0" err="1" smtClean="0">
                <a:solidFill>
                  <a:schemeClr val="bg1"/>
                </a:solidFill>
                <a:latin typeface="Meiryo" charset="-128"/>
                <a:ea typeface="Meiryo" charset="-128"/>
                <a:cs typeface="Meiryo" charset="-128"/>
              </a:rPr>
              <a:t>CapEX</a:t>
            </a:r>
            <a:r>
              <a:rPr kumimoji="1" lang="ja-JP" altLang="en-US" sz="2000" dirty="0" smtClean="0">
                <a:solidFill>
                  <a:schemeClr val="bg1"/>
                </a:solidFill>
                <a:latin typeface="Meiryo" charset="-128"/>
                <a:ea typeface="Meiryo" charset="-128"/>
                <a:cs typeface="Meiryo" charset="-128"/>
              </a:rPr>
              <a:t>）の削減</a:t>
            </a:r>
          </a:p>
        </p:txBody>
      </p:sp>
      <p:sp>
        <p:nvSpPr>
          <p:cNvPr id="5" name="正方形/長方形 4"/>
          <p:cNvSpPr/>
          <p:nvPr/>
        </p:nvSpPr>
        <p:spPr>
          <a:xfrm>
            <a:off x="490587" y="3623593"/>
            <a:ext cx="4248472" cy="648072"/>
          </a:xfrm>
          <a:prstGeom prst="rect">
            <a:avLst/>
          </a:prstGeom>
          <a:solidFill>
            <a:srgbClr val="0432FF"/>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2000" dirty="0" smtClean="0">
                <a:solidFill>
                  <a:schemeClr val="bg1"/>
                </a:solidFill>
                <a:latin typeface="Meiryo" charset="-128"/>
                <a:ea typeface="Meiryo" charset="-128"/>
                <a:cs typeface="Meiryo" charset="-128"/>
              </a:rPr>
              <a:t>運用</a:t>
            </a:r>
            <a:r>
              <a:rPr kumimoji="1" lang="ja-JP" altLang="en-US" sz="2000" dirty="0" smtClean="0">
                <a:solidFill>
                  <a:schemeClr val="bg1"/>
                </a:solidFill>
                <a:latin typeface="Meiryo" charset="-128"/>
                <a:ea typeface="Meiryo" charset="-128"/>
                <a:cs typeface="Meiryo" charset="-128"/>
              </a:rPr>
              <a:t>コスト（</a:t>
            </a:r>
            <a:r>
              <a:rPr kumimoji="1" lang="en-US" altLang="ja-JP" sz="2000" dirty="0" err="1" smtClean="0">
                <a:solidFill>
                  <a:schemeClr val="bg1"/>
                </a:solidFill>
                <a:latin typeface="Meiryo" charset="-128"/>
                <a:ea typeface="Meiryo" charset="-128"/>
                <a:cs typeface="Meiryo" charset="-128"/>
              </a:rPr>
              <a:t>OpEX</a:t>
            </a:r>
            <a:r>
              <a:rPr kumimoji="1" lang="ja-JP" altLang="en-US" sz="2000" dirty="0" smtClean="0">
                <a:solidFill>
                  <a:schemeClr val="bg1"/>
                </a:solidFill>
                <a:latin typeface="Meiryo" charset="-128"/>
                <a:ea typeface="Meiryo" charset="-128"/>
                <a:cs typeface="Meiryo" charset="-128"/>
              </a:rPr>
              <a:t>）の削減</a:t>
            </a:r>
          </a:p>
        </p:txBody>
      </p:sp>
      <p:sp>
        <p:nvSpPr>
          <p:cNvPr id="6" name="正方形/長方形 5"/>
          <p:cNvSpPr/>
          <p:nvPr/>
        </p:nvSpPr>
        <p:spPr>
          <a:xfrm>
            <a:off x="490587" y="4701013"/>
            <a:ext cx="4248472" cy="648072"/>
          </a:xfrm>
          <a:prstGeom prst="rect">
            <a:avLst/>
          </a:prstGeom>
          <a:solidFill>
            <a:srgbClr val="0432FF"/>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2000" dirty="0" smtClean="0">
                <a:solidFill>
                  <a:schemeClr val="bg1"/>
                </a:solidFill>
                <a:latin typeface="Meiryo" charset="-128"/>
                <a:ea typeface="Meiryo" charset="-128"/>
                <a:cs typeface="Meiryo" charset="-128"/>
              </a:rPr>
              <a:t>ベストミックスの実現</a:t>
            </a:r>
          </a:p>
        </p:txBody>
      </p:sp>
      <p:sp>
        <p:nvSpPr>
          <p:cNvPr id="7" name="正方形/長方形 6"/>
          <p:cNvSpPr/>
          <p:nvPr/>
        </p:nvSpPr>
        <p:spPr>
          <a:xfrm>
            <a:off x="490587" y="5778433"/>
            <a:ext cx="4248472" cy="648072"/>
          </a:xfrm>
          <a:prstGeom prst="rect">
            <a:avLst/>
          </a:prstGeom>
          <a:solidFill>
            <a:srgbClr val="0432FF"/>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2000" dirty="0" smtClean="0">
                <a:solidFill>
                  <a:schemeClr val="bg1"/>
                </a:solidFill>
                <a:latin typeface="Meiryo" charset="-128"/>
                <a:ea typeface="Meiryo" charset="-128"/>
                <a:cs typeface="Meiryo" charset="-128"/>
              </a:rPr>
              <a:t>コスト削減から競争力の強化へ</a:t>
            </a:r>
          </a:p>
        </p:txBody>
      </p:sp>
      <p:sp>
        <p:nvSpPr>
          <p:cNvPr id="11" name="テキスト ボックス 10"/>
          <p:cNvSpPr txBox="1"/>
          <p:nvPr/>
        </p:nvSpPr>
        <p:spPr>
          <a:xfrm>
            <a:off x="4726359" y="2580681"/>
            <a:ext cx="4166525" cy="584775"/>
          </a:xfrm>
          <a:prstGeom prst="rect">
            <a:avLst/>
          </a:prstGeom>
          <a:noFill/>
        </p:spPr>
        <p:txBody>
          <a:bodyPr wrap="none" rtlCol="0">
            <a:spAutoFit/>
          </a:bodyPr>
          <a:lstStyle/>
          <a:p>
            <a:pPr marL="285750" indent="-285750">
              <a:buFont typeface="Wingdings" charset="2"/>
              <a:buChar char="l"/>
            </a:pPr>
            <a:r>
              <a:rPr kumimoji="1" lang="ja-JP" altLang="en-US" sz="1600" dirty="0" smtClean="0">
                <a:solidFill>
                  <a:srgbClr val="0432FF"/>
                </a:solidFill>
                <a:latin typeface="Meiryo" charset="-128"/>
                <a:ea typeface="Meiryo" charset="-128"/>
                <a:cs typeface="Meiryo" charset="-128"/>
              </a:rPr>
              <a:t>保有（資産化）から利用（サービス化）</a:t>
            </a:r>
          </a:p>
          <a:p>
            <a:pPr marL="285750" indent="-285750">
              <a:buFont typeface="Wingdings" charset="2"/>
              <a:buChar char="l"/>
            </a:pPr>
            <a:r>
              <a:rPr kumimoji="1" lang="ja-JP" altLang="en-US" sz="1600" dirty="0" smtClean="0">
                <a:solidFill>
                  <a:srgbClr val="0432FF"/>
                </a:solidFill>
                <a:latin typeface="Meiryo" charset="-128"/>
                <a:ea typeface="Meiryo" charset="-128"/>
                <a:cs typeface="Meiryo" charset="-128"/>
              </a:rPr>
              <a:t>変更に伴うリスク回避</a:t>
            </a:r>
            <a:endParaRPr kumimoji="1" lang="ja-JP" altLang="en-US" sz="1600" dirty="0">
              <a:solidFill>
                <a:srgbClr val="0432FF"/>
              </a:solidFill>
              <a:latin typeface="Meiryo" charset="-128"/>
              <a:ea typeface="Meiryo" charset="-128"/>
              <a:cs typeface="Meiryo" charset="-128"/>
            </a:endParaRPr>
          </a:p>
        </p:txBody>
      </p:sp>
      <p:sp>
        <p:nvSpPr>
          <p:cNvPr id="12" name="テキスト ボックス 11"/>
          <p:cNvSpPr txBox="1"/>
          <p:nvPr/>
        </p:nvSpPr>
        <p:spPr>
          <a:xfrm>
            <a:off x="4726359" y="3532130"/>
            <a:ext cx="4166525" cy="830997"/>
          </a:xfrm>
          <a:prstGeom prst="rect">
            <a:avLst/>
          </a:prstGeom>
          <a:noFill/>
        </p:spPr>
        <p:txBody>
          <a:bodyPr wrap="none" rtlCol="0">
            <a:spAutoFit/>
          </a:bodyPr>
          <a:lstStyle/>
          <a:p>
            <a:pPr marL="285750" indent="-285750">
              <a:buFont typeface="Wingdings" charset="2"/>
              <a:buChar char="l"/>
            </a:pPr>
            <a:r>
              <a:rPr lang="ja-JP" altLang="en-US" sz="1600" dirty="0" smtClean="0">
                <a:solidFill>
                  <a:srgbClr val="0432FF"/>
                </a:solidFill>
                <a:latin typeface="Meiryo" charset="-128"/>
                <a:ea typeface="Meiryo" charset="-128"/>
                <a:cs typeface="Meiryo" charset="-128"/>
              </a:rPr>
              <a:t>利用</a:t>
            </a:r>
            <a:r>
              <a:rPr kumimoji="1" lang="ja-JP" altLang="en-US" sz="1600" dirty="0" smtClean="0">
                <a:solidFill>
                  <a:srgbClr val="0432FF"/>
                </a:solidFill>
                <a:latin typeface="Meiryo" charset="-128"/>
                <a:ea typeface="Meiryo" charset="-128"/>
                <a:cs typeface="Meiryo" charset="-128"/>
              </a:rPr>
              <a:t>サービスの選別</a:t>
            </a:r>
            <a:endParaRPr kumimoji="1" lang="en-US" altLang="ja-JP" sz="1600" dirty="0" smtClean="0">
              <a:solidFill>
                <a:srgbClr val="0432FF"/>
              </a:solidFill>
              <a:latin typeface="Meiryo" charset="-128"/>
              <a:ea typeface="Meiryo" charset="-128"/>
              <a:cs typeface="Meiryo" charset="-128"/>
            </a:endParaRPr>
          </a:p>
          <a:p>
            <a:pPr marL="285750" indent="-285750">
              <a:buFont typeface="Wingdings" charset="2"/>
              <a:buChar char="l"/>
            </a:pPr>
            <a:r>
              <a:rPr lang="ja-JP" altLang="en-US" sz="1600" dirty="0" smtClean="0">
                <a:solidFill>
                  <a:srgbClr val="0432FF"/>
                </a:solidFill>
                <a:latin typeface="Meiryo" charset="-128"/>
                <a:ea typeface="Meiryo" charset="-128"/>
                <a:cs typeface="Meiryo" charset="-128"/>
              </a:rPr>
              <a:t>自動化の促進</a:t>
            </a:r>
          </a:p>
          <a:p>
            <a:pPr marL="285750" indent="-285750">
              <a:buFont typeface="Wingdings" charset="2"/>
              <a:buChar char="l"/>
            </a:pPr>
            <a:r>
              <a:rPr lang="ja-JP" altLang="en-US" sz="1600" dirty="0" smtClean="0">
                <a:solidFill>
                  <a:srgbClr val="0432FF"/>
                </a:solidFill>
                <a:latin typeface="Meiryo" charset="-128"/>
                <a:ea typeface="Meiryo" charset="-128"/>
                <a:cs typeface="Meiryo" charset="-128"/>
              </a:rPr>
              <a:t>標準化</a:t>
            </a:r>
            <a:r>
              <a:rPr lang="ja-JP" altLang="en-US" sz="1600" dirty="0">
                <a:solidFill>
                  <a:srgbClr val="0432FF"/>
                </a:solidFill>
                <a:latin typeface="Meiryo" charset="-128"/>
                <a:ea typeface="Meiryo" charset="-128"/>
                <a:cs typeface="Meiryo" charset="-128"/>
              </a:rPr>
              <a:t>・</a:t>
            </a:r>
            <a:r>
              <a:rPr lang="ja-JP" altLang="en-US" sz="1600" dirty="0" smtClean="0">
                <a:solidFill>
                  <a:srgbClr val="0432FF"/>
                </a:solidFill>
                <a:latin typeface="Meiryo" charset="-128"/>
                <a:ea typeface="Meiryo" charset="-128"/>
                <a:cs typeface="Meiryo" charset="-128"/>
              </a:rPr>
              <a:t>共通化（プラットフォーム化）</a:t>
            </a:r>
            <a:endParaRPr kumimoji="1" lang="en-US" altLang="ja-JP" sz="1600" dirty="0" smtClean="0">
              <a:solidFill>
                <a:srgbClr val="0432FF"/>
              </a:solidFill>
              <a:latin typeface="Meiryo" charset="-128"/>
              <a:ea typeface="Meiryo" charset="-128"/>
              <a:cs typeface="Meiryo" charset="-128"/>
            </a:endParaRPr>
          </a:p>
        </p:txBody>
      </p:sp>
      <p:sp>
        <p:nvSpPr>
          <p:cNvPr id="13" name="テキスト ボックス 12"/>
          <p:cNvSpPr txBox="1"/>
          <p:nvPr/>
        </p:nvSpPr>
        <p:spPr>
          <a:xfrm>
            <a:off x="4726359" y="4639458"/>
            <a:ext cx="2525050" cy="830997"/>
          </a:xfrm>
          <a:prstGeom prst="rect">
            <a:avLst/>
          </a:prstGeom>
          <a:noFill/>
        </p:spPr>
        <p:txBody>
          <a:bodyPr wrap="none" rtlCol="0">
            <a:spAutoFit/>
          </a:bodyPr>
          <a:lstStyle/>
          <a:p>
            <a:pPr marL="285750" indent="-285750">
              <a:buFont typeface="Wingdings" charset="2"/>
              <a:buChar char="l"/>
            </a:pPr>
            <a:r>
              <a:rPr lang="ja-JP" altLang="en-US" sz="1600" dirty="0" smtClean="0">
                <a:solidFill>
                  <a:srgbClr val="0432FF"/>
                </a:solidFill>
                <a:latin typeface="Meiryo" charset="-128"/>
                <a:ea typeface="Meiryo" charset="-128"/>
                <a:cs typeface="Meiryo" charset="-128"/>
              </a:rPr>
              <a:t>ハイブリットクラウド</a:t>
            </a:r>
          </a:p>
          <a:p>
            <a:pPr marL="285750" indent="-285750">
              <a:buFont typeface="Wingdings" charset="2"/>
              <a:buChar char="l"/>
            </a:pPr>
            <a:r>
              <a:rPr lang="ja-JP" altLang="en-US" sz="1600" dirty="0" smtClean="0">
                <a:solidFill>
                  <a:srgbClr val="0432FF"/>
                </a:solidFill>
                <a:latin typeface="Meiryo" charset="-128"/>
                <a:ea typeface="Meiryo" charset="-128"/>
                <a:cs typeface="Meiryo" charset="-128"/>
              </a:rPr>
              <a:t>マルチクラウド</a:t>
            </a:r>
          </a:p>
          <a:p>
            <a:pPr marL="285750" indent="-285750">
              <a:buFont typeface="Wingdings" charset="2"/>
              <a:buChar char="l"/>
            </a:pPr>
            <a:r>
              <a:rPr lang="ja-JP" altLang="en-US" sz="1600" dirty="0" smtClean="0">
                <a:solidFill>
                  <a:srgbClr val="0432FF"/>
                </a:solidFill>
                <a:latin typeface="Meiryo" charset="-128"/>
                <a:ea typeface="Meiryo" charset="-128"/>
                <a:cs typeface="Meiryo" charset="-128"/>
              </a:rPr>
              <a:t>サービス間の連携</a:t>
            </a:r>
            <a:endParaRPr lang="en-US" altLang="ja-JP" sz="1600" dirty="0" smtClean="0">
              <a:solidFill>
                <a:srgbClr val="0432FF"/>
              </a:solidFill>
              <a:latin typeface="Meiryo" charset="-128"/>
              <a:ea typeface="Meiryo" charset="-128"/>
              <a:cs typeface="Meiryo" charset="-128"/>
            </a:endParaRPr>
          </a:p>
        </p:txBody>
      </p:sp>
      <p:sp>
        <p:nvSpPr>
          <p:cNvPr id="14" name="テキスト ボックス 13"/>
          <p:cNvSpPr txBox="1"/>
          <p:nvPr/>
        </p:nvSpPr>
        <p:spPr>
          <a:xfrm>
            <a:off x="4728924" y="5810081"/>
            <a:ext cx="3961341" cy="584775"/>
          </a:xfrm>
          <a:prstGeom prst="rect">
            <a:avLst/>
          </a:prstGeom>
          <a:noFill/>
        </p:spPr>
        <p:txBody>
          <a:bodyPr wrap="none" rtlCol="0">
            <a:spAutoFit/>
          </a:bodyPr>
          <a:lstStyle/>
          <a:p>
            <a:pPr marL="285750" indent="-285750">
              <a:buFont typeface="Wingdings" charset="2"/>
              <a:buChar char="l"/>
            </a:pPr>
            <a:r>
              <a:rPr lang="ja-JP" altLang="en-US" sz="1600" dirty="0" smtClean="0">
                <a:solidFill>
                  <a:srgbClr val="0432FF"/>
                </a:solidFill>
                <a:latin typeface="Meiryo" charset="-128"/>
                <a:ea typeface="Meiryo" charset="-128"/>
                <a:cs typeface="Meiryo" charset="-128"/>
              </a:rPr>
              <a:t>守りの</a:t>
            </a:r>
            <a:r>
              <a:rPr lang="en-US" altLang="ja-JP" sz="1600" dirty="0" smtClean="0">
                <a:solidFill>
                  <a:srgbClr val="0432FF"/>
                </a:solidFill>
                <a:latin typeface="Meiryo" charset="-128"/>
                <a:ea typeface="Meiryo" charset="-128"/>
                <a:cs typeface="Meiryo" charset="-128"/>
              </a:rPr>
              <a:t>IT</a:t>
            </a:r>
            <a:r>
              <a:rPr lang="ja-JP" altLang="en-US" sz="1600" dirty="0" smtClean="0">
                <a:solidFill>
                  <a:srgbClr val="0432FF"/>
                </a:solidFill>
                <a:latin typeface="Meiryo" charset="-128"/>
                <a:ea typeface="Meiryo" charset="-128"/>
                <a:cs typeface="Meiryo" charset="-128"/>
              </a:rPr>
              <a:t>から攻めの</a:t>
            </a:r>
            <a:r>
              <a:rPr lang="en-US" altLang="ja-JP" sz="1600" dirty="0" smtClean="0">
                <a:solidFill>
                  <a:srgbClr val="0432FF"/>
                </a:solidFill>
                <a:latin typeface="Meiryo" charset="-128"/>
                <a:ea typeface="Meiryo" charset="-128"/>
                <a:cs typeface="Meiryo" charset="-128"/>
              </a:rPr>
              <a:t>IT</a:t>
            </a:r>
            <a:r>
              <a:rPr lang="ja-JP" altLang="en-US" sz="1600" dirty="0" smtClean="0">
                <a:solidFill>
                  <a:srgbClr val="0432FF"/>
                </a:solidFill>
                <a:latin typeface="Meiryo" charset="-128"/>
                <a:ea typeface="Meiryo" charset="-128"/>
                <a:cs typeface="Meiryo" charset="-128"/>
              </a:rPr>
              <a:t>へ</a:t>
            </a:r>
          </a:p>
          <a:p>
            <a:pPr marL="285750" indent="-285750">
              <a:buFont typeface="Wingdings" charset="2"/>
              <a:buChar char="l"/>
            </a:pPr>
            <a:r>
              <a:rPr lang="ja-JP" altLang="en-US" sz="1600" dirty="0" smtClean="0">
                <a:solidFill>
                  <a:srgbClr val="0432FF"/>
                </a:solidFill>
                <a:latin typeface="Meiryo" charset="-128"/>
                <a:ea typeface="Meiryo" charset="-128"/>
                <a:cs typeface="Meiryo" charset="-128"/>
              </a:rPr>
              <a:t>テクノロジーを活かした事業の差別化</a:t>
            </a:r>
            <a:endParaRPr lang="en-US" altLang="ja-JP" sz="1600" dirty="0" smtClean="0">
              <a:solidFill>
                <a:srgbClr val="0432FF"/>
              </a:solidFill>
              <a:latin typeface="Meiryo" charset="-128"/>
              <a:ea typeface="Meiryo" charset="-128"/>
              <a:cs typeface="Meiryo" charset="-128"/>
            </a:endParaRPr>
          </a:p>
        </p:txBody>
      </p:sp>
      <p:sp>
        <p:nvSpPr>
          <p:cNvPr id="16" name="下矢印 15"/>
          <p:cNvSpPr/>
          <p:nvPr/>
        </p:nvSpPr>
        <p:spPr>
          <a:xfrm>
            <a:off x="2070574" y="4187901"/>
            <a:ext cx="1088374" cy="621742"/>
          </a:xfrm>
          <a:prstGeom prst="downArrow">
            <a:avLst/>
          </a:prstGeom>
          <a:solidFill>
            <a:srgbClr val="FF6666"/>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sz="2000" smtClean="0">
              <a:solidFill>
                <a:schemeClr val="bg1"/>
              </a:solidFill>
              <a:latin typeface="Meiryo" charset="-128"/>
              <a:ea typeface="Meiryo" charset="-128"/>
              <a:cs typeface="Meiryo" charset="-128"/>
            </a:endParaRPr>
          </a:p>
        </p:txBody>
      </p:sp>
      <p:sp>
        <p:nvSpPr>
          <p:cNvPr id="17" name="下矢印 16"/>
          <p:cNvSpPr/>
          <p:nvPr/>
        </p:nvSpPr>
        <p:spPr>
          <a:xfrm>
            <a:off x="2070574" y="5267852"/>
            <a:ext cx="1088374" cy="621742"/>
          </a:xfrm>
          <a:prstGeom prst="downArrow">
            <a:avLst/>
          </a:prstGeom>
          <a:solidFill>
            <a:srgbClr val="FF6666"/>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sz="2000" smtClean="0">
              <a:solidFill>
                <a:schemeClr val="bg1"/>
              </a:solidFill>
              <a:latin typeface="Meiryo" charset="-128"/>
              <a:ea typeface="Meiryo" charset="-128"/>
              <a:cs typeface="Meiryo" charset="-128"/>
            </a:endParaRPr>
          </a:p>
        </p:txBody>
      </p:sp>
      <p:sp>
        <p:nvSpPr>
          <p:cNvPr id="15" name="正方形/長方形 14"/>
          <p:cNvSpPr/>
          <p:nvPr/>
        </p:nvSpPr>
        <p:spPr>
          <a:xfrm>
            <a:off x="490587" y="908720"/>
            <a:ext cx="4248472" cy="1232947"/>
          </a:xfrm>
          <a:prstGeom prst="rect">
            <a:avLst/>
          </a:prstGeom>
          <a:solidFill>
            <a:srgbClr val="C00000"/>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r>
              <a:rPr kumimoji="1" lang="ja-JP" altLang="en-US" sz="2000" dirty="0" smtClean="0">
                <a:solidFill>
                  <a:schemeClr val="bg1"/>
                </a:solidFill>
                <a:latin typeface="Meiryo" charset="-128"/>
                <a:ea typeface="Meiryo" charset="-128"/>
                <a:cs typeface="Meiryo" charset="-128"/>
              </a:rPr>
              <a:t>自社で所有することの限界</a:t>
            </a:r>
          </a:p>
          <a:p>
            <a:pPr marL="938213" indent="-354013">
              <a:buFont typeface="Wingdings" charset="2"/>
              <a:buChar char="Ø"/>
            </a:pPr>
            <a:r>
              <a:rPr kumimoji="1" lang="ja-JP" altLang="en-US" sz="1600" dirty="0" smtClean="0">
                <a:solidFill>
                  <a:schemeClr val="bg1"/>
                </a:solidFill>
                <a:latin typeface="Meiryo" charset="-128"/>
                <a:ea typeface="Meiryo" charset="-128"/>
                <a:cs typeface="Meiryo" charset="-128"/>
              </a:rPr>
              <a:t>ガバナンスとセキュリティ</a:t>
            </a:r>
          </a:p>
          <a:p>
            <a:pPr marL="938213" indent="-354013">
              <a:buFont typeface="Wingdings" charset="2"/>
              <a:buChar char="Ø"/>
            </a:pPr>
            <a:r>
              <a:rPr kumimoji="1" lang="ja-JP" altLang="en-US" sz="1600" dirty="0" smtClean="0">
                <a:solidFill>
                  <a:schemeClr val="bg1"/>
                </a:solidFill>
                <a:latin typeface="Meiryo" charset="-128"/>
                <a:ea typeface="Meiryo" charset="-128"/>
                <a:cs typeface="Meiryo" charset="-128"/>
              </a:rPr>
              <a:t>災害対応</a:t>
            </a:r>
            <a:r>
              <a:rPr kumimoji="1" lang="ja-JP" altLang="en-US" sz="1200" dirty="0" smtClean="0">
                <a:solidFill>
                  <a:schemeClr val="bg1"/>
                </a:solidFill>
                <a:latin typeface="Meiryo" charset="-128"/>
                <a:ea typeface="Meiryo" charset="-128"/>
                <a:cs typeface="Meiryo" charset="-128"/>
              </a:rPr>
              <a:t>（</a:t>
            </a:r>
            <a:r>
              <a:rPr kumimoji="1" lang="en-US" altLang="ja-JP" sz="1200" dirty="0" smtClean="0">
                <a:solidFill>
                  <a:schemeClr val="bg1"/>
                </a:solidFill>
                <a:latin typeface="Meiryo" charset="-128"/>
                <a:ea typeface="Meiryo" charset="-128"/>
                <a:cs typeface="Meiryo" charset="-128"/>
              </a:rPr>
              <a:t>Disaster Recovery</a:t>
            </a:r>
            <a:r>
              <a:rPr kumimoji="1" lang="ja-JP" altLang="en-US" sz="1200" dirty="0" smtClean="0">
                <a:solidFill>
                  <a:schemeClr val="bg1"/>
                </a:solidFill>
                <a:latin typeface="Meiryo" charset="-128"/>
                <a:ea typeface="Meiryo" charset="-128"/>
                <a:cs typeface="Meiryo" charset="-128"/>
              </a:rPr>
              <a:t>）</a:t>
            </a:r>
          </a:p>
          <a:p>
            <a:pPr marL="938213" indent="-354013">
              <a:buFont typeface="Wingdings" charset="2"/>
              <a:buChar char="Ø"/>
            </a:pPr>
            <a:r>
              <a:rPr kumimoji="1" lang="ja-JP" altLang="en-US" sz="1600" dirty="0" smtClean="0">
                <a:solidFill>
                  <a:schemeClr val="bg1"/>
                </a:solidFill>
                <a:latin typeface="Meiryo" charset="-128"/>
                <a:ea typeface="Meiryo" charset="-128"/>
                <a:cs typeface="Meiryo" charset="-128"/>
              </a:rPr>
              <a:t>グローバル展開</a:t>
            </a:r>
          </a:p>
        </p:txBody>
      </p:sp>
      <p:sp>
        <p:nvSpPr>
          <p:cNvPr id="18" name="下矢印 17"/>
          <p:cNvSpPr/>
          <p:nvPr/>
        </p:nvSpPr>
        <p:spPr>
          <a:xfrm>
            <a:off x="2057998" y="3104095"/>
            <a:ext cx="1088374" cy="621742"/>
          </a:xfrm>
          <a:prstGeom prst="downArrow">
            <a:avLst/>
          </a:prstGeom>
          <a:solidFill>
            <a:srgbClr val="FF6666"/>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sz="2000" smtClean="0">
              <a:solidFill>
                <a:schemeClr val="bg1"/>
              </a:solidFill>
              <a:latin typeface="Meiryo" charset="-128"/>
              <a:ea typeface="Meiryo" charset="-128"/>
              <a:cs typeface="Meiryo" charset="-128"/>
            </a:endParaRPr>
          </a:p>
        </p:txBody>
      </p:sp>
      <p:sp>
        <p:nvSpPr>
          <p:cNvPr id="19" name="テキスト ボックス 18"/>
          <p:cNvSpPr txBox="1"/>
          <p:nvPr/>
        </p:nvSpPr>
        <p:spPr>
          <a:xfrm>
            <a:off x="4726359" y="1111454"/>
            <a:ext cx="3345788" cy="830997"/>
          </a:xfrm>
          <a:prstGeom prst="rect">
            <a:avLst/>
          </a:prstGeom>
          <a:noFill/>
        </p:spPr>
        <p:txBody>
          <a:bodyPr wrap="none" rtlCol="0">
            <a:spAutoFit/>
          </a:bodyPr>
          <a:lstStyle/>
          <a:p>
            <a:pPr marL="285750" indent="-285750">
              <a:buFont typeface="Wingdings" charset="2"/>
              <a:buChar char="l"/>
            </a:pPr>
            <a:r>
              <a:rPr kumimoji="1" lang="ja-JP" altLang="en-US" sz="1600" dirty="0" smtClean="0">
                <a:solidFill>
                  <a:srgbClr val="C00000"/>
                </a:solidFill>
                <a:latin typeface="Meiryo" charset="-128"/>
                <a:ea typeface="Meiryo" charset="-128"/>
                <a:cs typeface="Meiryo" charset="-128"/>
              </a:rPr>
              <a:t>利用状況の徹底した見える化</a:t>
            </a:r>
          </a:p>
          <a:p>
            <a:pPr marL="285750" indent="-285750">
              <a:buFont typeface="Wingdings" charset="2"/>
              <a:buChar char="l"/>
            </a:pPr>
            <a:r>
              <a:rPr kumimoji="1" lang="ja-JP" altLang="en-US" sz="1600" dirty="0" smtClean="0">
                <a:solidFill>
                  <a:srgbClr val="C00000"/>
                </a:solidFill>
                <a:latin typeface="Meiryo" charset="-128"/>
                <a:ea typeface="Meiryo" charset="-128"/>
                <a:cs typeface="Meiryo" charset="-128"/>
              </a:rPr>
              <a:t>少ない投資コストでの災害対応</a:t>
            </a:r>
          </a:p>
          <a:p>
            <a:pPr marL="285750" indent="-285750">
              <a:buFont typeface="Wingdings" charset="2"/>
              <a:buChar char="l"/>
            </a:pPr>
            <a:r>
              <a:rPr kumimoji="1" lang="ja-JP" altLang="en-US" sz="1600" dirty="0" smtClean="0">
                <a:solidFill>
                  <a:srgbClr val="C00000"/>
                </a:solidFill>
                <a:latin typeface="Meiryo" charset="-128"/>
                <a:ea typeface="Meiryo" charset="-128"/>
                <a:cs typeface="Meiryo" charset="-128"/>
              </a:rPr>
              <a:t>フラットなグローバルサービス</a:t>
            </a:r>
            <a:endParaRPr kumimoji="1" lang="ja-JP" altLang="en-US" sz="1600" dirty="0">
              <a:solidFill>
                <a:srgbClr val="C00000"/>
              </a:solidFill>
              <a:latin typeface="Meiryo" charset="-128"/>
              <a:ea typeface="Meiryo" charset="-128"/>
              <a:cs typeface="Meiryo" charset="-128"/>
            </a:endParaRPr>
          </a:p>
        </p:txBody>
      </p:sp>
    </p:spTree>
    <p:extLst>
      <p:ext uri="{BB962C8B-B14F-4D97-AF65-F5344CB8AC3E}">
        <p14:creationId xmlns:p14="http://schemas.microsoft.com/office/powerpoint/2010/main" val="973958786"/>
      </p:ext>
    </p:extLst>
  </p:cSld>
  <p:clrMapOvr>
    <a:masterClrMapping/>
  </p:clrMapOvr>
</p:sld>
</file>

<file path=ppt/theme/theme1.xml><?xml version="1.0" encoding="utf-8"?>
<a:theme xmlns:a="http://schemas.openxmlformats.org/drawingml/2006/main" name="NC標準テンプレー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33ACBD"/>
        </a:solidFill>
        <a:ln>
          <a:noFill/>
        </a:ln>
        <a:effectLst>
          <a:outerShdw blurRad="50800" dist="38100" dir="2700000" algn="tl" rotWithShape="0">
            <a:prstClr val="black">
              <a:alpha val="40000"/>
            </a:prstClr>
          </a:outerShdw>
        </a:effectLst>
      </a:spPr>
      <a:bodyPr rtlCol="0" anchor="ctr"/>
      <a:lstStyle>
        <a:defPPr algn="ctr">
          <a:defRPr kumimoji="1" sz="1200" dirty="0">
            <a:solidFill>
              <a:srgbClr val="FFFFFF"/>
            </a:solidFill>
            <a:latin typeface="ＭＳ Ｐゴシック"/>
            <a:ea typeface="ＭＳ Ｐゴシック"/>
            <a:cs typeface="ＭＳ Ｐゴシック"/>
          </a:defRPr>
        </a:defPPr>
      </a:lstStyle>
      <a:style>
        <a:lnRef idx="2">
          <a:schemeClr val="dk1"/>
        </a:lnRef>
        <a:fillRef idx="1">
          <a:schemeClr val="lt1"/>
        </a:fillRef>
        <a:effectRef idx="0">
          <a:schemeClr val="dk1"/>
        </a:effectRef>
        <a:fontRef idx="minor">
          <a:schemeClr val="dk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ホワイ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ホワイ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NC標準テンプレート.potx</Template>
  <TotalTime>25568</TotalTime>
  <Words>49862</Words>
  <Application>Microsoft Macintosh PowerPoint</Application>
  <PresentationFormat>画面に合わせる (4:3)</PresentationFormat>
  <Paragraphs>7345</Paragraphs>
  <Slides>295</Slides>
  <Notes>191</Notes>
  <HiddenSlides>0</HiddenSlides>
  <MMClips>0</MMClips>
  <ScaleCrop>false</ScaleCrop>
  <HeadingPairs>
    <vt:vector size="6" baseType="variant">
      <vt:variant>
        <vt:lpstr>使用されているフォント</vt:lpstr>
      </vt:variant>
      <vt:variant>
        <vt:i4>23</vt:i4>
      </vt:variant>
      <vt:variant>
        <vt:lpstr>テーマ</vt:lpstr>
      </vt:variant>
      <vt:variant>
        <vt:i4>1</vt:i4>
      </vt:variant>
      <vt:variant>
        <vt:lpstr>スライド タイトル</vt:lpstr>
      </vt:variant>
      <vt:variant>
        <vt:i4>295</vt:i4>
      </vt:variant>
    </vt:vector>
  </HeadingPairs>
  <TitlesOfParts>
    <vt:vector size="319" baseType="lpstr">
      <vt:lpstr>American Typewriter</vt:lpstr>
      <vt:lpstr>Arial Black</vt:lpstr>
      <vt:lpstr>Avenir Book</vt:lpstr>
      <vt:lpstr>Calibri</vt:lpstr>
      <vt:lpstr>Century</vt:lpstr>
      <vt:lpstr>Century Gothic</vt:lpstr>
      <vt:lpstr>Charter Black</vt:lpstr>
      <vt:lpstr>ＤＦＰ太丸ゴシック体</vt:lpstr>
      <vt:lpstr>HGMaruGothicMPRO</vt:lpstr>
      <vt:lpstr>HGPSoeiKakugothicUB</vt:lpstr>
      <vt:lpstr>HGP創英角ｺﾞｼｯｸUB</vt:lpstr>
      <vt:lpstr>HG丸ｺﾞｼｯｸM-PRO</vt:lpstr>
      <vt:lpstr>Hiragino Kaku Gothic Pro W6</vt:lpstr>
      <vt:lpstr>Meiryo</vt:lpstr>
      <vt:lpstr>ＭＳ Ｐゴシック</vt:lpstr>
      <vt:lpstr>ＭＳ 明朝</vt:lpstr>
      <vt:lpstr>Sathu</vt:lpstr>
      <vt:lpstr>Tahoma</vt:lpstr>
      <vt:lpstr>Times New Roman</vt:lpstr>
      <vt:lpstr>Wingdings</vt:lpstr>
      <vt:lpstr>ヒラギノ角ゴ StdN W8</vt:lpstr>
      <vt:lpstr>メイリオ</vt:lpstr>
      <vt:lpstr>Arial</vt:lpstr>
      <vt:lpstr>NC標準テンプレート</vt:lpstr>
      <vt:lpstr>最新のITトレンドとビジネス戦略</vt:lpstr>
      <vt:lpstr>ご案内</vt:lpstr>
      <vt:lpstr>PowerPoint プレゼンテーション</vt:lpstr>
      <vt:lpstr>PowerPoint プレゼンテーション</vt:lpstr>
      <vt:lpstr>歴史から振り返るITのトレンド</vt:lpstr>
      <vt:lpstr>デジタル化の歴史</vt:lpstr>
      <vt:lpstr>コレ一枚でわかる最新のITトレンド（１）</vt:lpstr>
      <vt:lpstr>コレ一枚でわかる最新のITトレンド（２）</vt:lpstr>
      <vt:lpstr>ソフトウエア化する世界</vt:lpstr>
      <vt:lpstr>これからのオフィス・インフラ</vt:lpstr>
      <vt:lpstr>ITビジネスはどこへ向かうのか</vt:lpstr>
      <vt:lpstr>ITビジネスはどこへ向かうのか</vt:lpstr>
      <vt:lpstr>PowerPoint プレゼンテーション</vt:lpstr>
      <vt:lpstr>PowerPoint プレゼンテーション</vt:lpstr>
      <vt:lpstr>ITと情報システムの関係</vt:lpstr>
      <vt:lpstr>情報システムの構造</vt:lpstr>
      <vt:lpstr>プラットフォームの変遷</vt:lpstr>
      <vt:lpstr>回線交換方式とパケット交換方式</vt:lpstr>
      <vt:lpstr>インターネットとは</vt:lpstr>
      <vt:lpstr>インターネットとWebサイト</vt:lpstr>
      <vt:lpstr>インターネット VPN</vt:lpstr>
      <vt:lpstr>PowerPoint プレゼンテーション</vt:lpstr>
      <vt:lpstr>コレ一枚でわかるクラウドコンピューティング</vt:lpstr>
      <vt:lpstr>「自家発電モデル」から「発電所モデル」へ</vt:lpstr>
      <vt:lpstr>PowerPoint プレゼンテーション</vt:lpstr>
      <vt:lpstr>歴史的背景から考えるクラウドへの期待</vt:lpstr>
      <vt:lpstr>情報システム部門の現状から考えるクラウドへの期待（２）</vt:lpstr>
      <vt:lpstr>情報システム部門の現状から考えるクラウドへの期待（２）</vt:lpstr>
      <vt:lpstr>システム資源のECサイト</vt:lpstr>
      <vt:lpstr>クラウドならではの費用対効果の考え方</vt:lpstr>
      <vt:lpstr>クラウド・コンピューティングのビジネス・モデル</vt:lpstr>
      <vt:lpstr>クラウドがもたらしたITの新しい価値</vt:lpstr>
      <vt:lpstr>PowerPoint プレゼンテーション</vt:lpstr>
      <vt:lpstr>クラウドがもたらす本当の変化（１）</vt:lpstr>
      <vt:lpstr>クラウドがもたらす本当の変化（２）</vt:lpstr>
      <vt:lpstr>クラウドによる新しい組合せ</vt:lpstr>
      <vt:lpstr>PowerPoint プレゼンテーション</vt:lpstr>
      <vt:lpstr>クラウド・コンピューティングの起源とGoogleの定義</vt:lpstr>
      <vt:lpstr>クラウドの定義／NISTの定義</vt:lpstr>
      <vt:lpstr>クラウドの定義／サービス・モデル (Service Model)</vt:lpstr>
      <vt:lpstr>クラウドの定義／サービス・モデル (Service Model)</vt:lpstr>
      <vt:lpstr>ふたつのタイプのIaaS （日本の個別事情）</vt:lpstr>
      <vt:lpstr>データセンター・サービスとクラウドの関係</vt:lpstr>
      <vt:lpstr>クラウドの定義／配置モデル (Deployment Model)</vt:lpstr>
      <vt:lpstr>プライベートクラウド（１）</vt:lpstr>
      <vt:lpstr>プライベートクラウド（２）</vt:lpstr>
      <vt:lpstr>ハイブリッド・クラウド</vt:lpstr>
      <vt:lpstr>ハイブリッド・クラウド（２）</vt:lpstr>
      <vt:lpstr>ハイブリッド・クラウド（３）</vt:lpstr>
      <vt:lpstr>ハイブリッド・クラウド</vt:lpstr>
      <vt:lpstr>５つの必須の特徴</vt:lpstr>
      <vt:lpstr>クラウドのビジネス価値／パブリックとオンプレミス</vt:lpstr>
      <vt:lpstr>ハイブリッド・クラウドとマルチ・クラウド</vt:lpstr>
      <vt:lpstr>仮想化統合基盤とクラウド(IaaS)との違い</vt:lpstr>
      <vt:lpstr>クラウドの定義／NISTの定義　まとめ</vt:lpstr>
      <vt:lpstr>統計から見るパブリック・クラウドの存在感</vt:lpstr>
      <vt:lpstr>統計から見るパブリック・クラウドの存在感</vt:lpstr>
      <vt:lpstr>PowerPoint プレゼンテーション</vt:lpstr>
      <vt:lpstr>ASPからSaaSへ、ホスティングからIaaSへ</vt:lpstr>
      <vt:lpstr>ASPとSaaSの違い – マルチテナント</vt:lpstr>
      <vt:lpstr>PaaSの誕生</vt:lpstr>
      <vt:lpstr>Force.comのターゲットマーケット</vt:lpstr>
      <vt:lpstr>アプリ開発基盤としての Lotus Notes</vt:lpstr>
      <vt:lpstr>XaaS = Webサービスの多様化</vt:lpstr>
      <vt:lpstr>マルチテナントの効果</vt:lpstr>
      <vt:lpstr>ASPとSaaSの違い – マルチテナント</vt:lpstr>
      <vt:lpstr>Oracle 12cのマルチテナントアーキテクチャ</vt:lpstr>
      <vt:lpstr>マッシュアップ開発の部品としてのWebサービス</vt:lpstr>
      <vt:lpstr>PowerPoint プレゼンテーション</vt:lpstr>
      <vt:lpstr>SOA</vt:lpstr>
      <vt:lpstr>ハイプサイクル（2005年）</vt:lpstr>
      <vt:lpstr>ハイプサイクル（2014年）</vt:lpstr>
      <vt:lpstr>SOAは思想であり考え方</vt:lpstr>
      <vt:lpstr>サーバーとクライアントの関係の変遷</vt:lpstr>
      <vt:lpstr>SOAとクラウドの関係</vt:lpstr>
      <vt:lpstr>SOAとクラウドの関係</vt:lpstr>
      <vt:lpstr>SOAの実装としてのESB</vt:lpstr>
      <vt:lpstr>モジュールをWebサービス化することのメリット</vt:lpstr>
      <vt:lpstr>SOAの狙いと成果</vt:lpstr>
      <vt:lpstr>Webサービスを組み合わせてシステムを構築</vt:lpstr>
      <vt:lpstr>PowerPoint プレゼンテーション</vt:lpstr>
      <vt:lpstr>ガバナンスが効かないという都市伝説</vt:lpstr>
      <vt:lpstr>セキュリティが心配という都市伝説</vt:lpstr>
      <vt:lpstr>クラウドで実現するガバナンス</vt:lpstr>
      <vt:lpstr>クラウドによってもたらされる3つの価値 </vt:lpstr>
      <vt:lpstr>日米の企業文化の違いとクラウドへの期待</vt:lpstr>
      <vt:lpstr>クラウドの価値を引き出すための戦略 </vt:lpstr>
      <vt:lpstr>パブリック・クラウド適用のリスク</vt:lpstr>
      <vt:lpstr>PowerPoint プレゼンテーション</vt:lpstr>
      <vt:lpstr>パブリック・クラウドへ移行すればコストを削減できるか？</vt:lpstr>
      <vt:lpstr>クラウドサービスのコスト構造</vt:lpstr>
      <vt:lpstr>クラウドサービスのコスト構造</vt:lpstr>
      <vt:lpstr>料金の削減のポイント（１）</vt:lpstr>
      <vt:lpstr>移管の考え方</vt:lpstr>
      <vt:lpstr>移管に関する考慮事項</vt:lpstr>
      <vt:lpstr>システムデザイン勘所</vt:lpstr>
      <vt:lpstr>システムデザイン勘所</vt:lpstr>
      <vt:lpstr>PowerPoint プレゼンテーション</vt:lpstr>
      <vt:lpstr>クラウドを利用する目的</vt:lpstr>
      <vt:lpstr>クラウドのメリットを経営層にどう伝えるか</vt:lpstr>
      <vt:lpstr>クラウドのメリットを経営層にどう伝えるか</vt:lpstr>
      <vt:lpstr>クラウドのメリットを経営層にどう伝えるか</vt:lpstr>
      <vt:lpstr>クラウドのメリットを経営層にどう伝えるか</vt:lpstr>
      <vt:lpstr>クラウドのメリットを経営層にどう伝えるか</vt:lpstr>
      <vt:lpstr>予算はどう変わるのか</vt:lpstr>
      <vt:lpstr>クラウド時代の情報システム人材の活かし方</vt:lpstr>
      <vt:lpstr>PowerPoint プレゼンテーション</vt:lpstr>
      <vt:lpstr>クラウド・コンピューティングとWebスケール</vt:lpstr>
      <vt:lpstr>クラウド・コンピューティング登場と発展の歴史</vt:lpstr>
      <vt:lpstr>WebスケールIT</vt:lpstr>
      <vt:lpstr>WebスケールITの条件</vt:lpstr>
      <vt:lpstr>PowerPoint プレゼンテーション</vt:lpstr>
      <vt:lpstr>コレ一枚でわかるモバイルとウェアラブル</vt:lpstr>
      <vt:lpstr>パソコンとモバイルデバイスの違い</vt:lpstr>
      <vt:lpstr>クラウドの技術的特徴とクライアント</vt:lpstr>
      <vt:lpstr>ガラケーとiPhone</vt:lpstr>
      <vt:lpstr>クラウド・クライアントとしてのモバイルデバイス</vt:lpstr>
      <vt:lpstr>クライアントはPCからモバイルデバイスへ</vt:lpstr>
      <vt:lpstr>モバイルデバイスが変えたIT利用シーン</vt:lpstr>
      <vt:lpstr>ユーザーからの簡便な情報発信と共有</vt:lpstr>
      <vt:lpstr>ウェアラブル・デバイスの登場</vt:lpstr>
      <vt:lpstr>ウェアラブル・デバイスの種類と使われ方</vt:lpstr>
      <vt:lpstr>モバイル・ウェアラブルとクラウドとの関係</vt:lpstr>
      <vt:lpstr>モバイル・デバイスの歴史</vt:lpstr>
      <vt:lpstr>iPhoneの成功とその理由</vt:lpstr>
      <vt:lpstr>クラウドとモバイルの関係</vt:lpstr>
      <vt:lpstr>クライアントの変遷</vt:lpstr>
      <vt:lpstr>クライアント・プラットフォームの変遷</vt:lpstr>
      <vt:lpstr>Ajaxの登場</vt:lpstr>
      <vt:lpstr>Ajax (エイジャックス) とは</vt:lpstr>
      <vt:lpstr>昔の地図サイト</vt:lpstr>
      <vt:lpstr>Ajax を使った地図サイト</vt:lpstr>
      <vt:lpstr>Ajax の意義</vt:lpstr>
      <vt:lpstr>ブラウザーの進化とAjax</vt:lpstr>
      <vt:lpstr>Google が狙うもの</vt:lpstr>
      <vt:lpstr>PowerPoint プレゼンテーション</vt:lpstr>
      <vt:lpstr>Ajaxの登場</vt:lpstr>
      <vt:lpstr>HTML5（１）</vt:lpstr>
      <vt:lpstr>HTML5（２）</vt:lpstr>
      <vt:lpstr>HTMLの歴史と現状</vt:lpstr>
      <vt:lpstr>HTML5 (+Ajax)でできるようになること</vt:lpstr>
      <vt:lpstr>モバイルファースト・モバイルシフトの波</vt:lpstr>
      <vt:lpstr>PowerPoint プレゼンテーション</vt:lpstr>
      <vt:lpstr>HTML5の理想と現状 (2012-13年)</vt:lpstr>
      <vt:lpstr>2014年以降のMicrosoftの新戦略</vt:lpstr>
      <vt:lpstr>各社が目指すクライアントプラットフォーム</vt:lpstr>
      <vt:lpstr>各社が目指すクライアントプラットフォーム</vt:lpstr>
      <vt:lpstr>PowerPoint プレゼンテーション</vt:lpstr>
      <vt:lpstr>Microsoft Edge</vt:lpstr>
      <vt:lpstr>ブラウザの系譜</vt:lpstr>
      <vt:lpstr>BlinkがWebkitから、EdgeがTridentからフォーク</vt:lpstr>
      <vt:lpstr>PowerPoint プレゼンテーション</vt:lpstr>
      <vt:lpstr>PowerPoint プレゼンテーション</vt:lpstr>
      <vt:lpstr>「仮想化」の本当の意味</vt:lpstr>
      <vt:lpstr>仮想化の3つのタイプ</vt:lpstr>
      <vt:lpstr>仮想化されたシステムの構成</vt:lpstr>
      <vt:lpstr>仮想化の誕生(1)　コンピューターを共同利用する技術</vt:lpstr>
      <vt:lpstr>仮想化の誕生(2) コンピューターを共同利用する技術</vt:lpstr>
      <vt:lpstr>仮想化の歴史</vt:lpstr>
      <vt:lpstr>PowerPoint プレゼンテーション</vt:lpstr>
      <vt:lpstr>SDI（Software-Defined Infrastructure） </vt:lpstr>
      <vt:lpstr>SDI（Software-Defined Infrastructure）/物理システム </vt:lpstr>
      <vt:lpstr>SDI（Software-Defined Infrastructure）/仮想システム </vt:lpstr>
      <vt:lpstr>SDI（Software-Defined Infrastructure） </vt:lpstr>
      <vt:lpstr>SDI（Software-Defined Infrastructure）/全体の仕組み </vt:lpstr>
      <vt:lpstr>SDI（Software-Defined Infrastructure）/SDIとIaaS </vt:lpstr>
      <vt:lpstr>SDI（Software-Defined Infrastructure）/製品とサービス </vt:lpstr>
      <vt:lpstr>コンピューターをつなげる</vt:lpstr>
      <vt:lpstr>人をつなげる</vt:lpstr>
      <vt:lpstr>ITインフラを支える仮想化</vt:lpstr>
      <vt:lpstr>仮想化とSDx</vt:lpstr>
      <vt:lpstr>PowerPoint プレゼンテーション</vt:lpstr>
      <vt:lpstr>Infrastructure as Code</vt:lpstr>
      <vt:lpstr>Infrastructure as Code</vt:lpstr>
      <vt:lpstr>Infrastructure as Code</vt:lpstr>
      <vt:lpstr>Infractracture as Codeの特徴（１）</vt:lpstr>
      <vt:lpstr>Infractracture as Codeの特徴（２）</vt:lpstr>
      <vt:lpstr>Infrastructure as Codeを実現するソフトウェア</vt:lpstr>
      <vt:lpstr>PowerPoint プレゼンテーション</vt:lpstr>
      <vt:lpstr>仮想化の種類(システム資源の構成要素から考える)</vt:lpstr>
      <vt:lpstr>サーバー仮想化</vt:lpstr>
      <vt:lpstr>コンテナ型仮想化と「Docker」</vt:lpstr>
      <vt:lpstr>デスクトップ仮想化とアプリケーション仮想化</vt:lpstr>
      <vt:lpstr>シンクライアント</vt:lpstr>
      <vt:lpstr>Chromebook</vt:lpstr>
      <vt:lpstr>クライアント仮想化</vt:lpstr>
      <vt:lpstr>ストレージ仮想化</vt:lpstr>
      <vt:lpstr>ストレージ仮想化</vt:lpstr>
      <vt:lpstr>SDN（Software Defined Networking）</vt:lpstr>
      <vt:lpstr>PowerPoint プレゼンテーション</vt:lpstr>
      <vt:lpstr>サーバーの仮想化／物理的資源の削減</vt:lpstr>
      <vt:lpstr>サーバー仮想化が変えたサーバー利用の常識（１） </vt:lpstr>
      <vt:lpstr>サーバー仮想化が変えたサーバー利用の常識（２） </vt:lpstr>
      <vt:lpstr>サーバーの仮想化 / BCP対策・仮想マシン・レプリケーション</vt:lpstr>
      <vt:lpstr>サーバーの仮想化／課題</vt:lpstr>
      <vt:lpstr>PowerPoint プレゼンテーション</vt:lpstr>
      <vt:lpstr>垂直統合システム（Converged System）</vt:lpstr>
      <vt:lpstr>垂直統合システム（Converged System）</vt:lpstr>
      <vt:lpstr>垂直統合システム（Converged System）</vt:lpstr>
      <vt:lpstr>垂直統合システム（Converged System）</vt:lpstr>
      <vt:lpstr>PowerPoint プレゼンテーション</vt:lpstr>
      <vt:lpstr>ITで変わるこれからのワークスタイル</vt:lpstr>
      <vt:lpstr>ITで変わる働き方</vt:lpstr>
      <vt:lpstr>常識が変わるPCの使い方</vt:lpstr>
      <vt:lpstr>PowerPoint プレゼンテーション</vt:lpstr>
      <vt:lpstr>PowerPoint プレゼンテーション</vt:lpstr>
      <vt:lpstr>PowerPoint プレゼンテーション</vt:lpstr>
      <vt:lpstr>データベースとは？</vt:lpstr>
      <vt:lpstr>紙からデジタルへ</vt:lpstr>
      <vt:lpstr>デジタルデータベースのデータ構造</vt:lpstr>
      <vt:lpstr>増えるRDBMS「以外の」データベース</vt:lpstr>
      <vt:lpstr>PowerPoint プレゼンテーション</vt:lpstr>
      <vt:lpstr>リレーショナルデータベース (RDBMS)</vt:lpstr>
      <vt:lpstr>RDBMSが追求してきたACID特性</vt:lpstr>
      <vt:lpstr>RDBMSの特徴</vt:lpstr>
      <vt:lpstr>ACIDを実現するための機能の例 (1)</vt:lpstr>
      <vt:lpstr>ACIDを実現するための機能の例 (2)</vt:lpstr>
      <vt:lpstr>DBMS高速化への要求と取り組み</vt:lpstr>
      <vt:lpstr>コンピュータシステムの処理能力を上げる方法</vt:lpstr>
      <vt:lpstr>RDBMSの高速化手法と問題点</vt:lpstr>
      <vt:lpstr>PowerPoint プレゼンテーション</vt:lpstr>
      <vt:lpstr>列指向(カラム指向/カラム型) RDBMS</vt:lpstr>
      <vt:lpstr>列指向RDBMSの得意分野　～　集計</vt:lpstr>
      <vt:lpstr>列指向RDBMSの得意分野　～　分析</vt:lpstr>
      <vt:lpstr>列指向RDBMSの不得意分野　～　挿入</vt:lpstr>
      <vt:lpstr>PowerPoint プレゼンテーション</vt:lpstr>
      <vt:lpstr>新たな要求</vt:lpstr>
      <vt:lpstr>RDBMSとKey Value Store (KVS)</vt:lpstr>
      <vt:lpstr>ACIDからBASEへ</vt:lpstr>
      <vt:lpstr>ワイドカラムストア型</vt:lpstr>
      <vt:lpstr>様々なNoSQL</vt:lpstr>
      <vt:lpstr>ドキュメント指向データベース</vt:lpstr>
      <vt:lpstr>ドキュメント指向データベース</vt:lpstr>
      <vt:lpstr>ドキュメント型データベース</vt:lpstr>
      <vt:lpstr>グラフデータベース</vt:lpstr>
      <vt:lpstr>ドキュメント型データベース</vt:lpstr>
      <vt:lpstr>グラフ型データベース</vt:lpstr>
      <vt:lpstr>DB人気ランキング</vt:lpstr>
      <vt:lpstr>実際のシステムは適材適所で</vt:lpstr>
      <vt:lpstr>PowerPoint プレゼンテーション</vt:lpstr>
      <vt:lpstr>GoogleのBigTableとMapReduce</vt:lpstr>
      <vt:lpstr>Hadoop</vt:lpstr>
      <vt:lpstr>Hadoopの業務データ・バッチ処理への適用</vt:lpstr>
      <vt:lpstr>Hadoop2</vt:lpstr>
      <vt:lpstr>Hadoop2とSpark</vt:lpstr>
      <vt:lpstr>BigQueryとCloud Dataflow</vt:lpstr>
      <vt:lpstr>The Apache Software Foundation</vt:lpstr>
      <vt:lpstr>PowerPoint プレゼンテーション</vt:lpstr>
      <vt:lpstr>RDBMSの課題とNoSQL</vt:lpstr>
      <vt:lpstr>構造化データと非構造化データ</vt:lpstr>
      <vt:lpstr>NoSQL DBの起源</vt:lpstr>
      <vt:lpstr>ブリュワーのCAP定理　*CAP定理は特定の条件下でのみ成立するという議論も有り</vt:lpstr>
      <vt:lpstr>ブリュワーのCAP定理</vt:lpstr>
      <vt:lpstr>何を重視するか？</vt:lpstr>
      <vt:lpstr>Google BigTable</vt:lpstr>
      <vt:lpstr>「それ以外」のデータが急増</vt:lpstr>
      <vt:lpstr>RDBMSの課題とNoSQL</vt:lpstr>
      <vt:lpstr>現実のビジネスや業務で発生するデータは不定型</vt:lpstr>
      <vt:lpstr>RDBMS ～情報の一部分を抜き出して高速処理～</vt:lpstr>
      <vt:lpstr>RDBMSで扱いづらいデータ</vt:lpstr>
      <vt:lpstr>Not Only SQL = NoSQL</vt:lpstr>
      <vt:lpstr>データベース高速化へのニーズの高まり</vt:lpstr>
      <vt:lpstr>PowerPoint プレゼンテーション</vt:lpstr>
      <vt:lpstr>データ量の爆発的増大</vt:lpstr>
      <vt:lpstr>アーキテクチャーから見るストレージの違い</vt:lpstr>
      <vt:lpstr>アーキテクチャーから見るストレージの違い</vt:lpstr>
      <vt:lpstr>サーバー・ベースド・ストレージ</vt:lpstr>
      <vt:lpstr>アクセス方式の違いから見るストレージ</vt:lpstr>
      <vt:lpstr>アクセス方式の違いから見るストレージ</vt:lpstr>
      <vt:lpstr>ストレージの市場動向（１）</vt:lpstr>
      <vt:lpstr>ストレージの市場動向（２）</vt:lpstr>
      <vt:lpstr>ストレージ性能の推移</vt:lpstr>
      <vt:lpstr>CPUとストレージのパフォーマンス</vt:lpstr>
      <vt:lpstr>フラッシュ･ストレージ／今後の展開とその分類</vt:lpstr>
      <vt:lpstr>ストレージアレイ（HDD／SSD／フラッシュストレージ）</vt:lpstr>
      <vt:lpstr>フラッシュ･ストレージ／性能比較と用途</vt:lpstr>
      <vt:lpstr>フラッシュストレージが注目される理由</vt:lpstr>
      <vt:lpstr>フラッシュ･ストレージ／提供される価値</vt:lpstr>
      <vt:lpstr>インメモリー・データベース</vt:lpstr>
      <vt:lpstr>デュアル･フォーマット・データベース</vt:lpstr>
      <vt:lpstr>PowerPoint プレゼンテーション</vt:lpstr>
      <vt:lpstr>参考資料</vt:lpstr>
      <vt:lpstr>これからの移動体通信への要求</vt:lpstr>
      <vt:lpstr>データ伝送速度の高速化の歴史</vt:lpstr>
      <vt:lpstr>5Gの要件 (ドコモ5Gホワイトペーパーより)</vt:lpstr>
      <vt:lpstr>これからのオフィス・インフラ</vt:lpstr>
      <vt:lpstr>周波数帯ごとの主な用途 (総務省:電波利用ホームページ)</vt:lpstr>
      <vt:lpstr>電波使用状況 (総務省:電波利用ホームページ)</vt:lpstr>
      <vt:lpstr>Celular方式とは</vt:lpstr>
      <vt:lpstr>5Gの高速化手法</vt:lpstr>
      <vt:lpstr>5G以外の通信規格</vt:lpstr>
      <vt:lpstr>それでも何故docomoは5Gを目指すのか?</vt:lpstr>
      <vt:lpstr>関連情報</vt:lpstr>
      <vt:lpstr>最新のITトレンドを図解で俯瞰する</vt:lpstr>
      <vt:lpstr>PowerPoint プレゼンテーション</vt:lpstr>
    </vt:vector>
  </TitlesOfParts>
  <Company>NetCommerce</Company>
  <LinksUpToDate>false</LinksUpToDate>
  <SharedDoc>false</SharedDoc>
  <HyperlinksChanged>false</HyperlinksChanged>
  <AppVersion>15.0024</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斎藤 昌義</dc:creator>
  <cp:lastModifiedBy>Microsoft Office ユーザー</cp:lastModifiedBy>
  <cp:revision>875</cp:revision>
  <cp:lastPrinted>2016-03-03T01:04:41Z</cp:lastPrinted>
  <dcterms:created xsi:type="dcterms:W3CDTF">2014-04-30T01:58:06Z</dcterms:created>
  <dcterms:modified xsi:type="dcterms:W3CDTF">2016-07-30T01:53:57Z</dcterms:modified>
</cp:coreProperties>
</file>